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67"/>
  </p:notesMasterIdLst>
  <p:sldIdLst>
    <p:sldId id="256" r:id="rId2"/>
    <p:sldId id="346" r:id="rId3"/>
    <p:sldId id="257" r:id="rId4"/>
    <p:sldId id="264" r:id="rId5"/>
    <p:sldId id="265" r:id="rId6"/>
    <p:sldId id="271" r:id="rId7"/>
    <p:sldId id="309" r:id="rId8"/>
    <p:sldId id="305" r:id="rId9"/>
    <p:sldId id="312" r:id="rId10"/>
    <p:sldId id="266" r:id="rId11"/>
    <p:sldId id="258" r:id="rId12"/>
    <p:sldId id="310" r:id="rId13"/>
    <p:sldId id="352" r:id="rId14"/>
    <p:sldId id="351" r:id="rId15"/>
    <p:sldId id="259" r:id="rId16"/>
    <p:sldId id="262" r:id="rId17"/>
    <p:sldId id="311" r:id="rId18"/>
    <p:sldId id="270" r:id="rId19"/>
    <p:sldId id="272" r:id="rId20"/>
    <p:sldId id="283" r:id="rId21"/>
    <p:sldId id="347" r:id="rId22"/>
    <p:sldId id="280" r:id="rId23"/>
    <p:sldId id="348" r:id="rId24"/>
    <p:sldId id="313" r:id="rId25"/>
    <p:sldId id="314" r:id="rId26"/>
    <p:sldId id="315" r:id="rId27"/>
    <p:sldId id="316" r:id="rId28"/>
    <p:sldId id="318" r:id="rId29"/>
    <p:sldId id="322" r:id="rId30"/>
    <p:sldId id="320" r:id="rId31"/>
    <p:sldId id="317" r:id="rId32"/>
    <p:sldId id="349" r:id="rId33"/>
    <p:sldId id="323" r:id="rId34"/>
    <p:sldId id="325" r:id="rId35"/>
    <p:sldId id="324" r:id="rId36"/>
    <p:sldId id="326" r:id="rId37"/>
    <p:sldId id="328" r:id="rId38"/>
    <p:sldId id="277" r:id="rId39"/>
    <p:sldId id="329" r:id="rId40"/>
    <p:sldId id="331" r:id="rId41"/>
    <p:sldId id="332" r:id="rId42"/>
    <p:sldId id="334" r:id="rId43"/>
    <p:sldId id="333" r:id="rId44"/>
    <p:sldId id="307" r:id="rId45"/>
    <p:sldId id="274" r:id="rId46"/>
    <p:sldId id="336" r:id="rId47"/>
    <p:sldId id="279" r:id="rId48"/>
    <p:sldId id="278" r:id="rId49"/>
    <p:sldId id="350" r:id="rId50"/>
    <p:sldId id="275" r:id="rId51"/>
    <p:sldId id="337" r:id="rId52"/>
    <p:sldId id="338" r:id="rId53"/>
    <p:sldId id="260" r:id="rId54"/>
    <p:sldId id="294" r:id="rId55"/>
    <p:sldId id="297" r:id="rId56"/>
    <p:sldId id="298" r:id="rId57"/>
    <p:sldId id="340" r:id="rId58"/>
    <p:sldId id="299" r:id="rId59"/>
    <p:sldId id="341" r:id="rId60"/>
    <p:sldId id="302" r:id="rId61"/>
    <p:sldId id="304" r:id="rId62"/>
    <p:sldId id="300" r:id="rId63"/>
    <p:sldId id="303" r:id="rId64"/>
    <p:sldId id="301" r:id="rId65"/>
    <p:sldId id="306" r:id="rId6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06" autoAdjust="0"/>
    <p:restoredTop sz="94660"/>
  </p:normalViewPr>
  <p:slideViewPr>
    <p:cSldViewPr snapToGrid="0">
      <p:cViewPr varScale="1">
        <p:scale>
          <a:sx n="85" d="100"/>
          <a:sy n="85" d="100"/>
        </p:scale>
        <p:origin x="27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8/10/relationships/authors" Targe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6A50C4-4612-4A58-B346-D62A5F65DD49}" type="datetimeFigureOut">
              <a:rPr kumimoji="1" lang="ja-JP" altLang="en-US" smtClean="0"/>
              <a:t>2025/4/9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1FC097-8D1A-420C-9C29-AE9BD8661122}" type="slidenum">
              <a:rPr kumimoji="1" lang="ja-JP" altLang="en-US" smtClean="0"/>
              <a:t>‹#›</a:t>
            </a:fld>
            <a:endParaRPr kumimoji="1" lang="ja-JP" altLang="en-US"/>
          </a:p>
        </p:txBody>
      </p:sp>
    </p:spTree>
    <p:extLst>
      <p:ext uri="{BB962C8B-B14F-4D97-AF65-F5344CB8AC3E}">
        <p14:creationId xmlns:p14="http://schemas.microsoft.com/office/powerpoint/2010/main" val="30298214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1D84C3-0FB4-4414-8511-2A22D885B28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B974B2E-EB76-462E-BD5E-ABF672FD8A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A21152AB-A092-43F6-9638-717FA039C6C0}"/>
              </a:ext>
            </a:extLst>
          </p:cNvPr>
          <p:cNvSpPr>
            <a:spLocks noGrp="1"/>
          </p:cNvSpPr>
          <p:nvPr>
            <p:ph type="dt" sz="half" idx="10"/>
          </p:nvPr>
        </p:nvSpPr>
        <p:spPr/>
        <p:txBody>
          <a:bodyPr/>
          <a:lstStyle/>
          <a:p>
            <a:r>
              <a:rPr lang="en-US" altLang="ja-JP"/>
              <a:t>©2021-2025 IPA, All Rights Reserved</a:t>
            </a:r>
            <a:endParaRPr lang="ja-JP" altLang="en-US" dirty="0"/>
          </a:p>
        </p:txBody>
      </p:sp>
      <p:sp>
        <p:nvSpPr>
          <p:cNvPr id="5" name="フッター プレースホルダー 4">
            <a:extLst>
              <a:ext uri="{FF2B5EF4-FFF2-40B4-BE49-F238E27FC236}">
                <a16:creationId xmlns:a16="http://schemas.microsoft.com/office/drawing/2014/main" id="{4D72D775-C8A7-41FC-A93E-020A67A8B2A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4A40C13-51C1-4D0B-9CD7-2EE6B7CB1546}"/>
              </a:ext>
            </a:extLst>
          </p:cNvPr>
          <p:cNvSpPr>
            <a:spLocks noGrp="1"/>
          </p:cNvSpPr>
          <p:nvPr>
            <p:ph type="sldNum" sz="quarter" idx="12"/>
          </p:nvPr>
        </p:nvSpPr>
        <p:spPr/>
        <p:txBody>
          <a:bodyPr/>
          <a:lstStyle/>
          <a:p>
            <a:fld id="{AA0C51FF-32F0-4E34-9A42-27C026941FB9}" type="slidenum">
              <a:rPr kumimoji="1" lang="ja-JP" altLang="en-US" smtClean="0"/>
              <a:t>‹#›</a:t>
            </a:fld>
            <a:endParaRPr kumimoji="1" lang="ja-JP" altLang="en-US"/>
          </a:p>
        </p:txBody>
      </p:sp>
      <p:pic>
        <p:nvPicPr>
          <p:cNvPr id="7" name="Picture 2">
            <a:extLst>
              <a:ext uri="{FF2B5EF4-FFF2-40B4-BE49-F238E27FC236}">
                <a16:creationId xmlns:a16="http://schemas.microsoft.com/office/drawing/2014/main" id="{B40CE3C7-AAD0-4051-9530-597A23ACE7FA}"/>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140" y="61814"/>
            <a:ext cx="3368346" cy="118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5662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24F6E7-E3B5-42FE-9207-7F454601EF25}"/>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1BE3FF2-F455-4BAC-801A-51985FC163A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709CB44-27EF-40CE-8310-16AA9FDA3AC0}"/>
              </a:ext>
            </a:extLst>
          </p:cNvPr>
          <p:cNvSpPr>
            <a:spLocks noGrp="1"/>
          </p:cNvSpPr>
          <p:nvPr>
            <p:ph type="dt" sz="half" idx="10"/>
          </p:nvPr>
        </p:nvSpPr>
        <p:spPr/>
        <p:txBody>
          <a:bodyPr/>
          <a:lstStyle/>
          <a:p>
            <a:r>
              <a:rPr kumimoji="1" lang="en-US" altLang="ja-JP"/>
              <a:t>©2021-2025 IPA, All Rights Reserved</a:t>
            </a:r>
            <a:endParaRPr kumimoji="1" lang="ja-JP" altLang="en-US" dirty="0"/>
          </a:p>
        </p:txBody>
      </p:sp>
      <p:sp>
        <p:nvSpPr>
          <p:cNvPr id="5" name="フッター プレースホルダー 4">
            <a:extLst>
              <a:ext uri="{FF2B5EF4-FFF2-40B4-BE49-F238E27FC236}">
                <a16:creationId xmlns:a16="http://schemas.microsoft.com/office/drawing/2014/main" id="{ABDC2722-F8BD-4944-BB5E-F101764A6C3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F4D066C-AB8C-4D91-94C3-269C2000390B}"/>
              </a:ext>
            </a:extLst>
          </p:cNvPr>
          <p:cNvSpPr>
            <a:spLocks noGrp="1"/>
          </p:cNvSpPr>
          <p:nvPr>
            <p:ph type="sldNum" sz="quarter" idx="12"/>
          </p:nvPr>
        </p:nvSpPr>
        <p:spPr/>
        <p:txBody>
          <a:bodyPr/>
          <a:lstStyle/>
          <a:p>
            <a:fld id="{AA0C51FF-32F0-4E34-9A42-27C026941FB9}" type="slidenum">
              <a:rPr kumimoji="1" lang="ja-JP" altLang="en-US" smtClean="0"/>
              <a:t>‹#›</a:t>
            </a:fld>
            <a:endParaRPr kumimoji="1" lang="ja-JP" altLang="en-US"/>
          </a:p>
        </p:txBody>
      </p:sp>
    </p:spTree>
    <p:extLst>
      <p:ext uri="{BB962C8B-B14F-4D97-AF65-F5344CB8AC3E}">
        <p14:creationId xmlns:p14="http://schemas.microsoft.com/office/powerpoint/2010/main" val="2951629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29A3D66-91A2-46C9-BCE7-C129F2AC4FD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93D9D81-0096-4953-AE06-1618EFA6B99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06D3543-1B83-402C-8EA0-3CA24F261A9B}"/>
              </a:ext>
            </a:extLst>
          </p:cNvPr>
          <p:cNvSpPr>
            <a:spLocks noGrp="1"/>
          </p:cNvSpPr>
          <p:nvPr>
            <p:ph type="dt" sz="half" idx="10"/>
          </p:nvPr>
        </p:nvSpPr>
        <p:spPr/>
        <p:txBody>
          <a:bodyPr/>
          <a:lstStyle/>
          <a:p>
            <a:r>
              <a:rPr kumimoji="1" lang="en-US" altLang="ja-JP"/>
              <a:t>©2021-2025 IPA, All Rights Reserved</a:t>
            </a:r>
            <a:endParaRPr kumimoji="1" lang="ja-JP" altLang="en-US" dirty="0"/>
          </a:p>
        </p:txBody>
      </p:sp>
      <p:sp>
        <p:nvSpPr>
          <p:cNvPr id="5" name="フッター プレースホルダー 4">
            <a:extLst>
              <a:ext uri="{FF2B5EF4-FFF2-40B4-BE49-F238E27FC236}">
                <a16:creationId xmlns:a16="http://schemas.microsoft.com/office/drawing/2014/main" id="{62CA2FA6-80DA-4346-B00E-425F954094D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F43C453-DBE6-4B26-95AC-881DB679B778}"/>
              </a:ext>
            </a:extLst>
          </p:cNvPr>
          <p:cNvSpPr>
            <a:spLocks noGrp="1"/>
          </p:cNvSpPr>
          <p:nvPr>
            <p:ph type="sldNum" sz="quarter" idx="12"/>
          </p:nvPr>
        </p:nvSpPr>
        <p:spPr/>
        <p:txBody>
          <a:bodyPr/>
          <a:lstStyle/>
          <a:p>
            <a:fld id="{AA0C51FF-32F0-4E34-9A42-27C026941FB9}" type="slidenum">
              <a:rPr kumimoji="1" lang="ja-JP" altLang="en-US" smtClean="0"/>
              <a:t>‹#›</a:t>
            </a:fld>
            <a:endParaRPr kumimoji="1" lang="ja-JP" altLang="en-US"/>
          </a:p>
        </p:txBody>
      </p:sp>
    </p:spTree>
    <p:extLst>
      <p:ext uri="{BB962C8B-B14F-4D97-AF65-F5344CB8AC3E}">
        <p14:creationId xmlns:p14="http://schemas.microsoft.com/office/powerpoint/2010/main" val="2302679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E666B0-3453-457E-9825-18539232A6F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A8293EA-10D7-4F32-B4FD-28A92D30DAEA}"/>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A498EC7-2C3D-4E2B-8B8E-6DE6B2407350}"/>
              </a:ext>
            </a:extLst>
          </p:cNvPr>
          <p:cNvSpPr>
            <a:spLocks noGrp="1"/>
          </p:cNvSpPr>
          <p:nvPr>
            <p:ph type="dt" sz="half" idx="10"/>
          </p:nvPr>
        </p:nvSpPr>
        <p:spPr/>
        <p:txBody>
          <a:bodyPr/>
          <a:lstStyle/>
          <a:p>
            <a:r>
              <a:rPr lang="en-US" altLang="ja-JP"/>
              <a:t>©2021-2025 IPA, All Rights Reserved</a:t>
            </a:r>
            <a:endParaRPr lang="ja-JP" altLang="en-US" dirty="0"/>
          </a:p>
        </p:txBody>
      </p:sp>
      <p:sp>
        <p:nvSpPr>
          <p:cNvPr id="5" name="フッター プレースホルダー 4">
            <a:extLst>
              <a:ext uri="{FF2B5EF4-FFF2-40B4-BE49-F238E27FC236}">
                <a16:creationId xmlns:a16="http://schemas.microsoft.com/office/drawing/2014/main" id="{E80A8F18-882B-49D1-92FD-89A9DCFE85D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1E87624-CD82-48EF-9C93-7CC0946EC618}"/>
              </a:ext>
            </a:extLst>
          </p:cNvPr>
          <p:cNvSpPr>
            <a:spLocks noGrp="1"/>
          </p:cNvSpPr>
          <p:nvPr>
            <p:ph type="sldNum" sz="quarter" idx="12"/>
          </p:nvPr>
        </p:nvSpPr>
        <p:spPr>
          <a:xfrm>
            <a:off x="9253152" y="6356350"/>
            <a:ext cx="2743200" cy="365125"/>
          </a:xfrm>
        </p:spPr>
        <p:txBody>
          <a:bodyPr/>
          <a:lstStyle/>
          <a:p>
            <a:fld id="{AA0C51FF-32F0-4E34-9A42-27C026941FB9}" type="slidenum">
              <a:rPr kumimoji="1" lang="ja-JP" altLang="en-US" smtClean="0"/>
              <a:t>‹#›</a:t>
            </a:fld>
            <a:endParaRPr kumimoji="1" lang="ja-JP" altLang="en-US"/>
          </a:p>
        </p:txBody>
      </p:sp>
    </p:spTree>
    <p:extLst>
      <p:ext uri="{BB962C8B-B14F-4D97-AF65-F5344CB8AC3E}">
        <p14:creationId xmlns:p14="http://schemas.microsoft.com/office/powerpoint/2010/main" val="29888543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33E3B6-025F-493E-930C-E171C26CEEF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669CC89-8381-442A-865B-4A0E972CF4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E097595-37F7-4EA2-87EA-7C15D83452CA}"/>
              </a:ext>
            </a:extLst>
          </p:cNvPr>
          <p:cNvSpPr>
            <a:spLocks noGrp="1"/>
          </p:cNvSpPr>
          <p:nvPr>
            <p:ph type="dt" sz="half" idx="10"/>
          </p:nvPr>
        </p:nvSpPr>
        <p:spPr/>
        <p:txBody>
          <a:bodyPr/>
          <a:lstStyle/>
          <a:p>
            <a:r>
              <a:rPr lang="en-US" altLang="ja-JP"/>
              <a:t>©2021-2025 IPA, All Rights Reserved</a:t>
            </a:r>
            <a:endParaRPr kumimoji="1" lang="ja-JP" altLang="en-US" dirty="0"/>
          </a:p>
        </p:txBody>
      </p:sp>
      <p:sp>
        <p:nvSpPr>
          <p:cNvPr id="5" name="フッター プレースホルダー 4">
            <a:extLst>
              <a:ext uri="{FF2B5EF4-FFF2-40B4-BE49-F238E27FC236}">
                <a16:creationId xmlns:a16="http://schemas.microsoft.com/office/drawing/2014/main" id="{30C6E474-C3D7-46CD-B69B-A1DA00C0540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1E9050C-CADD-4A45-A6D8-40CA5CB4D87C}"/>
              </a:ext>
            </a:extLst>
          </p:cNvPr>
          <p:cNvSpPr>
            <a:spLocks noGrp="1"/>
          </p:cNvSpPr>
          <p:nvPr>
            <p:ph type="sldNum" sz="quarter" idx="12"/>
          </p:nvPr>
        </p:nvSpPr>
        <p:spPr/>
        <p:txBody>
          <a:bodyPr/>
          <a:lstStyle/>
          <a:p>
            <a:fld id="{AA0C51FF-32F0-4E34-9A42-27C026941FB9}" type="slidenum">
              <a:rPr kumimoji="1" lang="ja-JP" altLang="en-US" smtClean="0"/>
              <a:t>‹#›</a:t>
            </a:fld>
            <a:endParaRPr kumimoji="1" lang="ja-JP" altLang="en-US"/>
          </a:p>
        </p:txBody>
      </p:sp>
    </p:spTree>
    <p:extLst>
      <p:ext uri="{BB962C8B-B14F-4D97-AF65-F5344CB8AC3E}">
        <p14:creationId xmlns:p14="http://schemas.microsoft.com/office/powerpoint/2010/main" val="91559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1FA2F0-C831-400B-916D-3061B4BDB0A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A70C517-C1E5-4178-9282-BA11157124C9}"/>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6D0C268-1E8C-4D34-A8B9-F629292D81B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75F3662-D224-4885-A95D-B4D8233F67A7}"/>
              </a:ext>
            </a:extLst>
          </p:cNvPr>
          <p:cNvSpPr>
            <a:spLocks noGrp="1"/>
          </p:cNvSpPr>
          <p:nvPr>
            <p:ph type="dt" sz="half" idx="10"/>
          </p:nvPr>
        </p:nvSpPr>
        <p:spPr/>
        <p:txBody>
          <a:bodyPr/>
          <a:lstStyle/>
          <a:p>
            <a:r>
              <a:rPr lang="en-US" altLang="ja-JP"/>
              <a:t>©2021-2025 IPA, All Rights Reserved</a:t>
            </a:r>
            <a:endParaRPr kumimoji="1" lang="ja-JP" altLang="en-US" dirty="0"/>
          </a:p>
        </p:txBody>
      </p:sp>
      <p:sp>
        <p:nvSpPr>
          <p:cNvPr id="6" name="フッター プレースホルダー 5">
            <a:extLst>
              <a:ext uri="{FF2B5EF4-FFF2-40B4-BE49-F238E27FC236}">
                <a16:creationId xmlns:a16="http://schemas.microsoft.com/office/drawing/2014/main" id="{6EDC2DAF-6B74-4FE3-AC04-2923074A9E1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AB6841B-13D0-4347-B642-6DDD9D00666C}"/>
              </a:ext>
            </a:extLst>
          </p:cNvPr>
          <p:cNvSpPr>
            <a:spLocks noGrp="1"/>
          </p:cNvSpPr>
          <p:nvPr>
            <p:ph type="sldNum" sz="quarter" idx="12"/>
          </p:nvPr>
        </p:nvSpPr>
        <p:spPr/>
        <p:txBody>
          <a:bodyPr/>
          <a:lstStyle/>
          <a:p>
            <a:fld id="{AA0C51FF-32F0-4E34-9A42-27C026941FB9}" type="slidenum">
              <a:rPr kumimoji="1" lang="ja-JP" altLang="en-US" smtClean="0"/>
              <a:t>‹#›</a:t>
            </a:fld>
            <a:endParaRPr kumimoji="1" lang="ja-JP" altLang="en-US"/>
          </a:p>
        </p:txBody>
      </p:sp>
    </p:spTree>
    <p:extLst>
      <p:ext uri="{BB962C8B-B14F-4D97-AF65-F5344CB8AC3E}">
        <p14:creationId xmlns:p14="http://schemas.microsoft.com/office/powerpoint/2010/main" val="3738698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4D7FBF-FDB2-4DB5-B093-340D3E74639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D392CD7-D6CF-42C8-98CA-9B00DC8119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534FBE4-FA82-461F-8CA0-CE5CE92553C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B1FE127-C2E7-4B6A-9744-CA693F0C76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15D45B7-E304-4870-A33E-58D232ABBFF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5415ABA-1B57-442E-870D-F5F978C1ABED}"/>
              </a:ext>
            </a:extLst>
          </p:cNvPr>
          <p:cNvSpPr>
            <a:spLocks noGrp="1"/>
          </p:cNvSpPr>
          <p:nvPr>
            <p:ph type="dt" sz="half" idx="10"/>
          </p:nvPr>
        </p:nvSpPr>
        <p:spPr/>
        <p:txBody>
          <a:bodyPr/>
          <a:lstStyle/>
          <a:p>
            <a:r>
              <a:rPr lang="en-US" altLang="ja-JP"/>
              <a:t>©2021-2025 IPA, All Rights Reserved</a:t>
            </a:r>
            <a:endParaRPr kumimoji="1" lang="ja-JP" altLang="en-US" dirty="0"/>
          </a:p>
        </p:txBody>
      </p:sp>
      <p:sp>
        <p:nvSpPr>
          <p:cNvPr id="8" name="フッター プレースホルダー 7">
            <a:extLst>
              <a:ext uri="{FF2B5EF4-FFF2-40B4-BE49-F238E27FC236}">
                <a16:creationId xmlns:a16="http://schemas.microsoft.com/office/drawing/2014/main" id="{DF28DD42-5199-4687-8AFF-2275043B573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76A7EBE-426E-4AE9-A658-0A0FD4E2AD9E}"/>
              </a:ext>
            </a:extLst>
          </p:cNvPr>
          <p:cNvSpPr>
            <a:spLocks noGrp="1"/>
          </p:cNvSpPr>
          <p:nvPr>
            <p:ph type="sldNum" sz="quarter" idx="12"/>
          </p:nvPr>
        </p:nvSpPr>
        <p:spPr/>
        <p:txBody>
          <a:bodyPr/>
          <a:lstStyle/>
          <a:p>
            <a:fld id="{AA0C51FF-32F0-4E34-9A42-27C026941FB9}" type="slidenum">
              <a:rPr kumimoji="1" lang="ja-JP" altLang="en-US" smtClean="0"/>
              <a:t>‹#›</a:t>
            </a:fld>
            <a:endParaRPr kumimoji="1" lang="ja-JP" altLang="en-US"/>
          </a:p>
        </p:txBody>
      </p:sp>
    </p:spTree>
    <p:extLst>
      <p:ext uri="{BB962C8B-B14F-4D97-AF65-F5344CB8AC3E}">
        <p14:creationId xmlns:p14="http://schemas.microsoft.com/office/powerpoint/2010/main" val="1328252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895DED-D06D-4E83-B17A-D83EF84E079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A3689DB-A3A7-4C53-8594-4775BB42FBBD}"/>
              </a:ext>
            </a:extLst>
          </p:cNvPr>
          <p:cNvSpPr>
            <a:spLocks noGrp="1"/>
          </p:cNvSpPr>
          <p:nvPr>
            <p:ph type="dt" sz="half" idx="10"/>
          </p:nvPr>
        </p:nvSpPr>
        <p:spPr/>
        <p:txBody>
          <a:bodyPr/>
          <a:lstStyle/>
          <a:p>
            <a:r>
              <a:rPr lang="en-US" altLang="ja-JP"/>
              <a:t>©2021-2025 IPA, All Rights Reserved</a:t>
            </a:r>
            <a:endParaRPr kumimoji="1" lang="ja-JP" altLang="en-US" dirty="0"/>
          </a:p>
        </p:txBody>
      </p:sp>
      <p:sp>
        <p:nvSpPr>
          <p:cNvPr id="4" name="フッター プレースホルダー 3">
            <a:extLst>
              <a:ext uri="{FF2B5EF4-FFF2-40B4-BE49-F238E27FC236}">
                <a16:creationId xmlns:a16="http://schemas.microsoft.com/office/drawing/2014/main" id="{EA7A6B5A-8BFA-4E06-A07C-3CCB0B93D9A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1D4EE7A-E185-40C8-9639-BFF68FF0D6FC}"/>
              </a:ext>
            </a:extLst>
          </p:cNvPr>
          <p:cNvSpPr>
            <a:spLocks noGrp="1"/>
          </p:cNvSpPr>
          <p:nvPr>
            <p:ph type="sldNum" sz="quarter" idx="12"/>
          </p:nvPr>
        </p:nvSpPr>
        <p:spPr/>
        <p:txBody>
          <a:bodyPr/>
          <a:lstStyle/>
          <a:p>
            <a:fld id="{AA0C51FF-32F0-4E34-9A42-27C026941FB9}" type="slidenum">
              <a:rPr kumimoji="1" lang="ja-JP" altLang="en-US" smtClean="0"/>
              <a:t>‹#›</a:t>
            </a:fld>
            <a:endParaRPr kumimoji="1" lang="ja-JP" altLang="en-US"/>
          </a:p>
        </p:txBody>
      </p:sp>
    </p:spTree>
    <p:extLst>
      <p:ext uri="{BB962C8B-B14F-4D97-AF65-F5344CB8AC3E}">
        <p14:creationId xmlns:p14="http://schemas.microsoft.com/office/powerpoint/2010/main" val="2867717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C6E2875-B8B1-4E95-96D7-9B75E3F010A4}"/>
              </a:ext>
            </a:extLst>
          </p:cNvPr>
          <p:cNvSpPr>
            <a:spLocks noGrp="1"/>
          </p:cNvSpPr>
          <p:nvPr>
            <p:ph type="dt" sz="half" idx="10"/>
          </p:nvPr>
        </p:nvSpPr>
        <p:spPr/>
        <p:txBody>
          <a:bodyPr/>
          <a:lstStyle/>
          <a:p>
            <a:r>
              <a:rPr lang="en-US" altLang="ja-JP"/>
              <a:t>©2021-2025 IPA, All Rights Reserved</a:t>
            </a:r>
            <a:endParaRPr kumimoji="1" lang="ja-JP" altLang="en-US" dirty="0"/>
          </a:p>
        </p:txBody>
      </p:sp>
      <p:sp>
        <p:nvSpPr>
          <p:cNvPr id="3" name="フッター プレースホルダー 2">
            <a:extLst>
              <a:ext uri="{FF2B5EF4-FFF2-40B4-BE49-F238E27FC236}">
                <a16:creationId xmlns:a16="http://schemas.microsoft.com/office/drawing/2014/main" id="{82E20C4F-6414-48E4-8EE3-6C0C39F6F5A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9339DC8-85F4-4BE9-861E-760C32A8F696}"/>
              </a:ext>
            </a:extLst>
          </p:cNvPr>
          <p:cNvSpPr>
            <a:spLocks noGrp="1"/>
          </p:cNvSpPr>
          <p:nvPr>
            <p:ph type="sldNum" sz="quarter" idx="12"/>
          </p:nvPr>
        </p:nvSpPr>
        <p:spPr>
          <a:xfrm>
            <a:off x="9254836" y="6356350"/>
            <a:ext cx="2743200" cy="365125"/>
          </a:xfrm>
        </p:spPr>
        <p:txBody>
          <a:bodyPr/>
          <a:lstStyle/>
          <a:p>
            <a:fld id="{AA0C51FF-32F0-4E34-9A42-27C026941FB9}" type="slidenum">
              <a:rPr kumimoji="1" lang="ja-JP" altLang="en-US" smtClean="0"/>
              <a:t>‹#›</a:t>
            </a:fld>
            <a:endParaRPr kumimoji="1" lang="ja-JP" altLang="en-US"/>
          </a:p>
        </p:txBody>
      </p:sp>
    </p:spTree>
    <p:extLst>
      <p:ext uri="{BB962C8B-B14F-4D97-AF65-F5344CB8AC3E}">
        <p14:creationId xmlns:p14="http://schemas.microsoft.com/office/powerpoint/2010/main" val="3034689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D83051-52BF-45F6-8124-C8E459A620E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23EE5A9-58AD-415C-BAB3-047B6F093C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47133E3-4CC9-4AF3-ABA3-A44411C072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569857A-EEF0-47C3-BD25-2858E4471F45}"/>
              </a:ext>
            </a:extLst>
          </p:cNvPr>
          <p:cNvSpPr>
            <a:spLocks noGrp="1"/>
          </p:cNvSpPr>
          <p:nvPr>
            <p:ph type="dt" sz="half" idx="10"/>
          </p:nvPr>
        </p:nvSpPr>
        <p:spPr/>
        <p:txBody>
          <a:bodyPr/>
          <a:lstStyle/>
          <a:p>
            <a:r>
              <a:rPr lang="en-US" altLang="ja-JP"/>
              <a:t>©2021-2025 IPA, All Rights Reserved</a:t>
            </a:r>
            <a:endParaRPr kumimoji="1" lang="ja-JP" altLang="en-US" dirty="0"/>
          </a:p>
        </p:txBody>
      </p:sp>
      <p:sp>
        <p:nvSpPr>
          <p:cNvPr id="6" name="フッター プレースホルダー 5">
            <a:extLst>
              <a:ext uri="{FF2B5EF4-FFF2-40B4-BE49-F238E27FC236}">
                <a16:creationId xmlns:a16="http://schemas.microsoft.com/office/drawing/2014/main" id="{268E3BFA-7C86-459B-A4A6-117941BC647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D4C3CE2-6A32-424B-AF22-B728E635F289}"/>
              </a:ext>
            </a:extLst>
          </p:cNvPr>
          <p:cNvSpPr>
            <a:spLocks noGrp="1"/>
          </p:cNvSpPr>
          <p:nvPr>
            <p:ph type="sldNum" sz="quarter" idx="12"/>
          </p:nvPr>
        </p:nvSpPr>
        <p:spPr/>
        <p:txBody>
          <a:bodyPr/>
          <a:lstStyle/>
          <a:p>
            <a:fld id="{AA0C51FF-32F0-4E34-9A42-27C026941FB9}" type="slidenum">
              <a:rPr kumimoji="1" lang="ja-JP" altLang="en-US" smtClean="0"/>
              <a:t>‹#›</a:t>
            </a:fld>
            <a:endParaRPr kumimoji="1" lang="ja-JP" altLang="en-US"/>
          </a:p>
        </p:txBody>
      </p:sp>
    </p:spTree>
    <p:extLst>
      <p:ext uri="{BB962C8B-B14F-4D97-AF65-F5344CB8AC3E}">
        <p14:creationId xmlns:p14="http://schemas.microsoft.com/office/powerpoint/2010/main" val="982427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968A09-528D-4C72-9795-0A01CD43E55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38EA9F4-CADE-4366-862F-677D12EA3A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2AF715F-7AFA-450C-947D-90648437DE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F43CA52-D5BD-4F9F-99A5-40068204B758}"/>
              </a:ext>
            </a:extLst>
          </p:cNvPr>
          <p:cNvSpPr>
            <a:spLocks noGrp="1"/>
          </p:cNvSpPr>
          <p:nvPr>
            <p:ph type="dt" sz="half" idx="10"/>
          </p:nvPr>
        </p:nvSpPr>
        <p:spPr/>
        <p:txBody>
          <a:bodyPr/>
          <a:lstStyle/>
          <a:p>
            <a:r>
              <a:rPr kumimoji="1" lang="en-US" altLang="ja-JP"/>
              <a:t>©2021-2025 IPA, All Rights Reserved</a:t>
            </a:r>
            <a:endParaRPr kumimoji="1" lang="ja-JP" altLang="en-US" dirty="0"/>
          </a:p>
        </p:txBody>
      </p:sp>
      <p:sp>
        <p:nvSpPr>
          <p:cNvPr id="6" name="フッター プレースホルダー 5">
            <a:extLst>
              <a:ext uri="{FF2B5EF4-FFF2-40B4-BE49-F238E27FC236}">
                <a16:creationId xmlns:a16="http://schemas.microsoft.com/office/drawing/2014/main" id="{562873E4-5640-4EE3-AE56-17B1A077516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450525C-85DC-444D-A0F3-2135BE95ABF6}"/>
              </a:ext>
            </a:extLst>
          </p:cNvPr>
          <p:cNvSpPr>
            <a:spLocks noGrp="1"/>
          </p:cNvSpPr>
          <p:nvPr>
            <p:ph type="sldNum" sz="quarter" idx="12"/>
          </p:nvPr>
        </p:nvSpPr>
        <p:spPr/>
        <p:txBody>
          <a:bodyPr/>
          <a:lstStyle/>
          <a:p>
            <a:fld id="{AA0C51FF-32F0-4E34-9A42-27C026941FB9}" type="slidenum">
              <a:rPr kumimoji="1" lang="ja-JP" altLang="en-US" smtClean="0"/>
              <a:t>‹#›</a:t>
            </a:fld>
            <a:endParaRPr kumimoji="1" lang="ja-JP" altLang="en-US"/>
          </a:p>
        </p:txBody>
      </p:sp>
    </p:spTree>
    <p:extLst>
      <p:ext uri="{BB962C8B-B14F-4D97-AF65-F5344CB8AC3E}">
        <p14:creationId xmlns:p14="http://schemas.microsoft.com/office/powerpoint/2010/main" val="2782927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D79BAD1-A408-405A-8587-1D00F4ABFB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F432D8F-80B1-499F-AA33-487D6C48FF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C21B312-1D3D-47B7-AC59-9EF450D1C679}"/>
              </a:ext>
            </a:extLst>
          </p:cNvPr>
          <p:cNvSpPr>
            <a:spLocks noGrp="1"/>
          </p:cNvSpPr>
          <p:nvPr>
            <p:ph type="dt" sz="half" idx="2"/>
          </p:nvPr>
        </p:nvSpPr>
        <p:spPr>
          <a:xfrm>
            <a:off x="540000" y="6356350"/>
            <a:ext cx="2880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ja-JP"/>
              <a:t>©2021-2025 IPA, All Rights Reserved</a:t>
            </a:r>
            <a:endParaRPr kumimoji="1" lang="ja-JP" altLang="en-US" dirty="0"/>
          </a:p>
        </p:txBody>
      </p:sp>
      <p:sp>
        <p:nvSpPr>
          <p:cNvPr id="5" name="フッター プレースホルダー 4">
            <a:extLst>
              <a:ext uri="{FF2B5EF4-FFF2-40B4-BE49-F238E27FC236}">
                <a16:creationId xmlns:a16="http://schemas.microsoft.com/office/drawing/2014/main" id="{0A9D8D41-51EF-4AF3-B1C4-6EB74DE3D0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D8CAE9D-CCD5-40B5-9085-5D709BF706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0C51FF-32F0-4E34-9A42-27C026941FB9}" type="slidenum">
              <a:rPr kumimoji="1" lang="ja-JP" altLang="en-US" smtClean="0"/>
              <a:t>‹#›</a:t>
            </a:fld>
            <a:endParaRPr kumimoji="1" lang="ja-JP" altLang="en-US"/>
          </a:p>
        </p:txBody>
      </p:sp>
    </p:spTree>
    <p:extLst>
      <p:ext uri="{BB962C8B-B14F-4D97-AF65-F5344CB8AC3E}">
        <p14:creationId xmlns:p14="http://schemas.microsoft.com/office/powerpoint/2010/main" val="866725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www.ipa.go.jp/digital/model/ug65p90000001lgm-att/000079617.pdf"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ww.ipa.go.jp/digital/model/model20201222.html" TargetMode="Externa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ipa.go.jp/digital/model/model20201222.html" TargetMode="External"/><Relationship Id="rId2" Type="http://schemas.openxmlformats.org/officeDocument/2006/relationships/hyperlink" Target="https://www.ipa.go.jp/digital/model/agile20200331.html" TargetMode="External"/><Relationship Id="rId1" Type="http://schemas.openxmlformats.org/officeDocument/2006/relationships/slideLayout" Target="../slideLayouts/slideLayout7.xml"/><Relationship Id="rId4" Type="http://schemas.openxmlformats.org/officeDocument/2006/relationships/hyperlink" Target="https://www.meti.go.jp/shingikai/mono_info_service/digital_transformation/20180907_report.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66D50B-4F80-434F-B328-A2C530747196}"/>
              </a:ext>
            </a:extLst>
          </p:cNvPr>
          <p:cNvSpPr>
            <a:spLocks noGrp="1"/>
          </p:cNvSpPr>
          <p:nvPr>
            <p:ph type="ctrTitle"/>
          </p:nvPr>
        </p:nvSpPr>
        <p:spPr/>
        <p:txBody>
          <a:bodyPr>
            <a:normAutofit/>
          </a:bodyPr>
          <a:lstStyle/>
          <a:p>
            <a:r>
              <a:rPr lang="ja-JP" altLang="en-US" b="1" dirty="0">
                <a:latin typeface="IPA Pゴシック" panose="020B0500000000000000" pitchFamily="50" charset="-128"/>
                <a:ea typeface="IPA Pゴシック" panose="020B0500000000000000" pitchFamily="50" charset="-128"/>
              </a:rPr>
              <a:t>モデル契約から読み解く</a:t>
            </a:r>
            <a:br>
              <a:rPr lang="en-US" altLang="ja-JP" b="1" dirty="0">
                <a:latin typeface="IPA Pゴシック" panose="020B0500000000000000" pitchFamily="50" charset="-128"/>
                <a:ea typeface="IPA Pゴシック" panose="020B0500000000000000" pitchFamily="50" charset="-128"/>
              </a:rPr>
            </a:br>
            <a:r>
              <a:rPr lang="ja-JP" altLang="en-US" b="1" dirty="0">
                <a:latin typeface="IPA Pゴシック" panose="020B0500000000000000" pitchFamily="50" charset="-128"/>
                <a:ea typeface="IPA Pゴシック" panose="020B0500000000000000" pitchFamily="50" charset="-128"/>
              </a:rPr>
              <a:t>ユーザ及びベンダの責務</a:t>
            </a:r>
            <a:endParaRPr kumimoji="1" lang="ja-JP" altLang="en-US" b="1" dirty="0">
              <a:latin typeface="IPA Pゴシック" panose="020B0500000000000000" pitchFamily="50" charset="-128"/>
              <a:ea typeface="IPA Pゴシック" panose="020B0500000000000000" pitchFamily="50" charset="-128"/>
            </a:endParaRPr>
          </a:p>
        </p:txBody>
      </p:sp>
      <p:sp>
        <p:nvSpPr>
          <p:cNvPr id="3" name="字幕 2">
            <a:extLst>
              <a:ext uri="{FF2B5EF4-FFF2-40B4-BE49-F238E27FC236}">
                <a16:creationId xmlns:a16="http://schemas.microsoft.com/office/drawing/2014/main" id="{87BA7A4D-0E25-4668-9C78-D66B01BE2E8D}"/>
              </a:ext>
            </a:extLst>
          </p:cNvPr>
          <p:cNvSpPr>
            <a:spLocks noGrp="1"/>
          </p:cNvSpPr>
          <p:nvPr>
            <p:ph type="subTitle" idx="1"/>
          </p:nvPr>
        </p:nvSpPr>
        <p:spPr>
          <a:xfrm>
            <a:off x="1524000" y="3602038"/>
            <a:ext cx="9144000" cy="755968"/>
          </a:xfrm>
        </p:spPr>
        <p:txBody>
          <a:bodyPr>
            <a:noAutofit/>
          </a:bodyPr>
          <a:lstStyle/>
          <a:p>
            <a:r>
              <a:rPr lang="ja-JP" altLang="en-US" sz="3600" dirty="0">
                <a:latin typeface="IPA Pゴシック" panose="020B0500000000000000" pitchFamily="50" charset="-128"/>
                <a:ea typeface="IPA Pゴシック" panose="020B0500000000000000" pitchFamily="50" charset="-128"/>
              </a:rPr>
              <a:t>～システム開発のトラブルを防ぐために～</a:t>
            </a:r>
            <a:endParaRPr lang="en-US" altLang="ja-JP" sz="3600" dirty="0">
              <a:latin typeface="IPA Pゴシック" panose="020B0500000000000000" pitchFamily="50" charset="-128"/>
              <a:ea typeface="IPA Pゴシック" panose="020B0500000000000000" pitchFamily="50" charset="-128"/>
            </a:endParaRPr>
          </a:p>
        </p:txBody>
      </p:sp>
      <p:sp>
        <p:nvSpPr>
          <p:cNvPr id="5" name="テキスト ボックス 4">
            <a:extLst>
              <a:ext uri="{FF2B5EF4-FFF2-40B4-BE49-F238E27FC236}">
                <a16:creationId xmlns:a16="http://schemas.microsoft.com/office/drawing/2014/main" id="{72E5BAC9-F3C4-4CE0-A75F-2E5594C280AD}"/>
              </a:ext>
            </a:extLst>
          </p:cNvPr>
          <p:cNvSpPr txBox="1"/>
          <p:nvPr/>
        </p:nvSpPr>
        <p:spPr>
          <a:xfrm>
            <a:off x="0" y="4911488"/>
            <a:ext cx="12191999" cy="830997"/>
          </a:xfrm>
          <a:prstGeom prst="rect">
            <a:avLst/>
          </a:prstGeom>
          <a:noFill/>
        </p:spPr>
        <p:txBody>
          <a:bodyPr wrap="square" rtlCol="0">
            <a:spAutoFit/>
          </a:bodyPr>
          <a:lstStyle/>
          <a:p>
            <a:pPr algn="ctr"/>
            <a:r>
              <a:rPr lang="ja-JP" altLang="en-US" sz="2400" dirty="0">
                <a:latin typeface="IPA Pゴシック" panose="020B0500000000000000" pitchFamily="50" charset="-128"/>
                <a:ea typeface="IPA Pゴシック" panose="020B0500000000000000" pitchFamily="50" charset="-128"/>
              </a:rPr>
              <a:t>独立行政法人情報処理推進機構（</a:t>
            </a:r>
            <a:r>
              <a:rPr lang="en-US" altLang="ja-JP" sz="2400" dirty="0">
                <a:latin typeface="IPA Pゴシック" panose="020B0500000000000000" pitchFamily="50" charset="-128"/>
                <a:ea typeface="IPA Pゴシック" panose="020B0500000000000000" pitchFamily="50" charset="-128"/>
              </a:rPr>
              <a:t>IPA</a:t>
            </a:r>
            <a:r>
              <a:rPr lang="ja-JP" altLang="en-US" sz="2400" dirty="0">
                <a:latin typeface="IPA Pゴシック" panose="020B0500000000000000" pitchFamily="50" charset="-128"/>
                <a:ea typeface="IPA Pゴシック" panose="020B0500000000000000" pitchFamily="50" charset="-128"/>
              </a:rPr>
              <a:t>）</a:t>
            </a:r>
            <a:endParaRPr lang="en-US" altLang="ja-JP" sz="2400" dirty="0">
              <a:latin typeface="IPA Pゴシック" panose="020B0500000000000000" pitchFamily="50" charset="-128"/>
              <a:ea typeface="IPA Pゴシック" panose="020B0500000000000000" pitchFamily="50" charset="-128"/>
            </a:endParaRPr>
          </a:p>
          <a:p>
            <a:pPr algn="ctr"/>
            <a:r>
              <a:rPr lang="ja-JP" altLang="en-US" sz="2400" dirty="0">
                <a:latin typeface="IPA Pゴシック" panose="020B0500000000000000" pitchFamily="50" charset="-128"/>
                <a:ea typeface="IPA Pゴシック" panose="020B0500000000000000" pitchFamily="50" charset="-128"/>
              </a:rPr>
              <a:t>デジタル基盤センター</a:t>
            </a:r>
          </a:p>
        </p:txBody>
      </p:sp>
      <p:sp>
        <p:nvSpPr>
          <p:cNvPr id="6" name="テキスト ボックス 5">
            <a:extLst>
              <a:ext uri="{FF2B5EF4-FFF2-40B4-BE49-F238E27FC236}">
                <a16:creationId xmlns:a16="http://schemas.microsoft.com/office/drawing/2014/main" id="{EEE15454-EE30-4113-8AC0-C91347185181}"/>
              </a:ext>
            </a:extLst>
          </p:cNvPr>
          <p:cNvSpPr txBox="1"/>
          <p:nvPr/>
        </p:nvSpPr>
        <p:spPr>
          <a:xfrm>
            <a:off x="4582194" y="4203602"/>
            <a:ext cx="3593617" cy="707886"/>
          </a:xfrm>
          <a:prstGeom prst="rect">
            <a:avLst/>
          </a:prstGeom>
          <a:noFill/>
        </p:spPr>
        <p:txBody>
          <a:bodyPr wrap="square" rtlCol="0">
            <a:spAutoFit/>
          </a:bodyPr>
          <a:lstStyle/>
          <a:p>
            <a:r>
              <a:rPr kumimoji="1" lang="ja-JP" altLang="en-US" sz="2000" dirty="0">
                <a:latin typeface="IPA Pゴシック" panose="020B0500000000000000" pitchFamily="50" charset="-128"/>
                <a:ea typeface="IPA Pゴシック" panose="020B0500000000000000" pitchFamily="50" charset="-128"/>
              </a:rPr>
              <a:t>第１</a:t>
            </a:r>
            <a:r>
              <a:rPr kumimoji="1" lang="en-US" altLang="ja-JP" sz="2000" dirty="0">
                <a:latin typeface="IPA Pゴシック" panose="020B0500000000000000" pitchFamily="50" charset="-128"/>
                <a:ea typeface="IPA Pゴシック" panose="020B0500000000000000" pitchFamily="50" charset="-128"/>
              </a:rPr>
              <a:t>.</a:t>
            </a:r>
            <a:r>
              <a:rPr kumimoji="1" lang="ja-JP" altLang="en-US" sz="2000" dirty="0">
                <a:latin typeface="IPA Pゴシック" panose="020B0500000000000000" pitchFamily="50" charset="-128"/>
                <a:ea typeface="IPA Pゴシック" panose="020B0500000000000000" pitchFamily="50" charset="-128"/>
              </a:rPr>
              <a:t>０版 </a:t>
            </a:r>
            <a:r>
              <a:rPr kumimoji="1" lang="en-US" altLang="ja-JP" sz="2000" dirty="0">
                <a:latin typeface="IPA Pゴシック" panose="020B0500000000000000" pitchFamily="50" charset="-128"/>
                <a:ea typeface="IPA Pゴシック" panose="020B0500000000000000" pitchFamily="50" charset="-128"/>
              </a:rPr>
              <a:t>2021</a:t>
            </a:r>
            <a:r>
              <a:rPr kumimoji="1" lang="ja-JP" altLang="en-US" sz="2000" dirty="0">
                <a:latin typeface="IPA Pゴシック" panose="020B0500000000000000" pitchFamily="50" charset="-128"/>
                <a:ea typeface="IPA Pゴシック" panose="020B0500000000000000" pitchFamily="50" charset="-128"/>
              </a:rPr>
              <a:t>年</a:t>
            </a:r>
            <a:r>
              <a:rPr kumimoji="1" lang="en-US" altLang="ja-JP" sz="2000" dirty="0">
                <a:latin typeface="IPA Pゴシック" panose="020B0500000000000000" pitchFamily="50" charset="-128"/>
                <a:ea typeface="IPA Pゴシック" panose="020B0500000000000000" pitchFamily="50" charset="-128"/>
              </a:rPr>
              <a:t>3</a:t>
            </a:r>
            <a:r>
              <a:rPr kumimoji="1" lang="ja-JP" altLang="en-US" sz="2000" dirty="0">
                <a:latin typeface="IPA Pゴシック" panose="020B0500000000000000" pitchFamily="50" charset="-128"/>
                <a:ea typeface="IPA Pゴシック" panose="020B0500000000000000" pitchFamily="50" charset="-128"/>
              </a:rPr>
              <a:t>月</a:t>
            </a:r>
            <a:endParaRPr kumimoji="1" lang="en-US" altLang="ja-JP" sz="2000" dirty="0">
              <a:latin typeface="IPA Pゴシック" panose="020B0500000000000000" pitchFamily="50" charset="-128"/>
              <a:ea typeface="IPA Pゴシック" panose="020B0500000000000000" pitchFamily="50" charset="-128"/>
            </a:endParaRPr>
          </a:p>
          <a:p>
            <a:r>
              <a:rPr kumimoji="1" lang="ja-JP" altLang="en-US" sz="2000" dirty="0">
                <a:latin typeface="IPA Pゴシック" panose="020B0500000000000000" pitchFamily="50" charset="-128"/>
                <a:ea typeface="IPA Pゴシック" panose="020B0500000000000000" pitchFamily="50" charset="-128"/>
              </a:rPr>
              <a:t> 　 （</a:t>
            </a:r>
            <a:r>
              <a:rPr kumimoji="1" lang="en-US" altLang="ja-JP" sz="2000" dirty="0">
                <a:latin typeface="IPA Pゴシック" panose="020B0500000000000000" pitchFamily="50" charset="-128"/>
                <a:ea typeface="IPA Pゴシック" panose="020B0500000000000000" pitchFamily="50" charset="-128"/>
              </a:rPr>
              <a:t>2025</a:t>
            </a:r>
            <a:r>
              <a:rPr kumimoji="1" lang="ja-JP" altLang="en-US" sz="2000" dirty="0">
                <a:latin typeface="IPA Pゴシック" panose="020B0500000000000000" pitchFamily="50" charset="-128"/>
                <a:ea typeface="IPA Pゴシック" panose="020B0500000000000000" pitchFamily="50" charset="-128"/>
              </a:rPr>
              <a:t>年</a:t>
            </a:r>
            <a:r>
              <a:rPr kumimoji="1" lang="en-US" altLang="ja-JP" sz="2000" dirty="0">
                <a:latin typeface="IPA Pゴシック" panose="020B0500000000000000" pitchFamily="50" charset="-128"/>
                <a:ea typeface="IPA Pゴシック" panose="020B0500000000000000" pitchFamily="50" charset="-128"/>
              </a:rPr>
              <a:t>4</a:t>
            </a:r>
            <a:r>
              <a:rPr kumimoji="1" lang="ja-JP" altLang="en-US" sz="2000">
                <a:latin typeface="IPA Pゴシック" panose="020B0500000000000000" pitchFamily="50" charset="-128"/>
                <a:ea typeface="IPA Pゴシック" panose="020B0500000000000000" pitchFamily="50" charset="-128"/>
              </a:rPr>
              <a:t>月</a:t>
            </a:r>
            <a:r>
              <a:rPr kumimoji="1" lang="ja-JP" altLang="en-US" sz="2000" dirty="0">
                <a:latin typeface="IPA Pゴシック" panose="020B0500000000000000" pitchFamily="50" charset="-128"/>
                <a:ea typeface="IPA Pゴシック" panose="020B0500000000000000" pitchFamily="50" charset="-128"/>
              </a:rPr>
              <a:t> </a:t>
            </a:r>
            <a:r>
              <a:rPr kumimoji="1" lang="en-US" altLang="ja-JP" sz="2000">
                <a:latin typeface="IPA Pゴシック" panose="020B0500000000000000" pitchFamily="50" charset="-128"/>
                <a:ea typeface="IPA Pゴシック" panose="020B0500000000000000" pitchFamily="50" charset="-128"/>
              </a:rPr>
              <a:t>R1</a:t>
            </a:r>
            <a:r>
              <a:rPr kumimoji="1" lang="ja-JP" altLang="en-US" sz="2000" dirty="0">
                <a:latin typeface="IPA Pゴシック" panose="020B0500000000000000" pitchFamily="50" charset="-128"/>
                <a:ea typeface="IPA Pゴシック" panose="020B0500000000000000" pitchFamily="50" charset="-128"/>
              </a:rPr>
              <a:t>）</a:t>
            </a:r>
          </a:p>
        </p:txBody>
      </p:sp>
    </p:spTree>
    <p:extLst>
      <p:ext uri="{BB962C8B-B14F-4D97-AF65-F5344CB8AC3E}">
        <p14:creationId xmlns:p14="http://schemas.microsoft.com/office/powerpoint/2010/main" val="2298520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980EDC-AEA0-4506-8917-62D05873BA34}"/>
              </a:ext>
            </a:extLst>
          </p:cNvPr>
          <p:cNvSpPr>
            <a:spLocks noGrp="1"/>
          </p:cNvSpPr>
          <p:nvPr>
            <p:ph type="title"/>
          </p:nvPr>
        </p:nvSpPr>
        <p:spPr/>
        <p:txBody>
          <a:bodyPr/>
          <a:lstStyle/>
          <a:p>
            <a:r>
              <a:rPr lang="ja-JP" altLang="en-US" b="1" dirty="0"/>
              <a:t>ユーザ・ベンダの責務について</a:t>
            </a:r>
            <a:endParaRPr kumimoji="1" lang="ja-JP" altLang="en-US" b="1" dirty="0"/>
          </a:p>
        </p:txBody>
      </p:sp>
      <p:sp>
        <p:nvSpPr>
          <p:cNvPr id="3" name="コンテンツ プレースホルダー 2">
            <a:extLst>
              <a:ext uri="{FF2B5EF4-FFF2-40B4-BE49-F238E27FC236}">
                <a16:creationId xmlns:a16="http://schemas.microsoft.com/office/drawing/2014/main" id="{F6D04F35-DEFA-44A7-9CCA-1468C816593A}"/>
              </a:ext>
            </a:extLst>
          </p:cNvPr>
          <p:cNvSpPr>
            <a:spLocks noGrp="1"/>
          </p:cNvSpPr>
          <p:nvPr>
            <p:ph idx="1"/>
          </p:nvPr>
        </p:nvSpPr>
        <p:spPr>
          <a:xfrm>
            <a:off x="838200" y="1825625"/>
            <a:ext cx="10515600" cy="1856913"/>
          </a:xfrm>
        </p:spPr>
        <p:txBody>
          <a:bodyPr/>
          <a:lstStyle/>
          <a:p>
            <a:r>
              <a:rPr lang="ja-JP" altLang="en-US" dirty="0"/>
              <a:t>契約類型別</a:t>
            </a:r>
            <a:endParaRPr kumimoji="1" lang="en-US" altLang="ja-JP" dirty="0"/>
          </a:p>
          <a:p>
            <a:r>
              <a:rPr lang="ja-JP" altLang="en-US" dirty="0"/>
              <a:t>システム開発の段階別</a:t>
            </a:r>
            <a:endParaRPr lang="en-US" altLang="ja-JP" dirty="0"/>
          </a:p>
          <a:p>
            <a:r>
              <a:rPr kumimoji="1" lang="ja-JP" altLang="en-US" dirty="0"/>
              <a:t>トピック別（トラブル事例・判例から）</a:t>
            </a:r>
          </a:p>
        </p:txBody>
      </p:sp>
      <p:sp>
        <p:nvSpPr>
          <p:cNvPr id="4" name="日付プレースホルダー 3">
            <a:extLst>
              <a:ext uri="{FF2B5EF4-FFF2-40B4-BE49-F238E27FC236}">
                <a16:creationId xmlns:a16="http://schemas.microsoft.com/office/drawing/2014/main" id="{73D17E5F-0B47-4E60-8CAA-F81DA970B60B}"/>
              </a:ext>
            </a:extLst>
          </p:cNvPr>
          <p:cNvSpPr>
            <a:spLocks noGrp="1"/>
          </p:cNvSpPr>
          <p:nvPr>
            <p:ph type="dt" sz="half" idx="10"/>
          </p:nvPr>
        </p:nvSpPr>
        <p:spPr/>
        <p:txBody>
          <a:bodyPr/>
          <a:lstStyle/>
          <a:p>
            <a:r>
              <a:rPr lang="en-US" altLang="ja-JP"/>
              <a:t>©2021-2025 IPA, All Rights Reserved</a:t>
            </a:r>
            <a:endParaRPr lang="ja-JP" altLang="en-US" dirty="0"/>
          </a:p>
        </p:txBody>
      </p:sp>
      <p:sp>
        <p:nvSpPr>
          <p:cNvPr id="5" name="スライド番号プレースホルダー 4">
            <a:extLst>
              <a:ext uri="{FF2B5EF4-FFF2-40B4-BE49-F238E27FC236}">
                <a16:creationId xmlns:a16="http://schemas.microsoft.com/office/drawing/2014/main" id="{F7626837-62D6-4C3D-B186-8D4CEE33F95E}"/>
              </a:ext>
            </a:extLst>
          </p:cNvPr>
          <p:cNvSpPr>
            <a:spLocks noGrp="1"/>
          </p:cNvSpPr>
          <p:nvPr>
            <p:ph type="sldNum" sz="quarter" idx="12"/>
          </p:nvPr>
        </p:nvSpPr>
        <p:spPr/>
        <p:txBody>
          <a:bodyPr/>
          <a:lstStyle/>
          <a:p>
            <a:fld id="{AA0C51FF-32F0-4E34-9A42-27C026941FB9}" type="slidenum">
              <a:rPr kumimoji="1" lang="ja-JP" altLang="en-US" smtClean="0"/>
              <a:t>9</a:t>
            </a:fld>
            <a:endParaRPr kumimoji="1" lang="ja-JP" altLang="en-US"/>
          </a:p>
        </p:txBody>
      </p:sp>
    </p:spTree>
    <p:extLst>
      <p:ext uri="{BB962C8B-B14F-4D97-AF65-F5344CB8AC3E}">
        <p14:creationId xmlns:p14="http://schemas.microsoft.com/office/powerpoint/2010/main" val="2467617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89BA18-F826-424B-804D-E2634CCDD7E5}"/>
              </a:ext>
            </a:extLst>
          </p:cNvPr>
          <p:cNvSpPr>
            <a:spLocks noGrp="1"/>
          </p:cNvSpPr>
          <p:nvPr>
            <p:ph type="title"/>
          </p:nvPr>
        </p:nvSpPr>
        <p:spPr/>
        <p:txBody>
          <a:bodyPr/>
          <a:lstStyle/>
          <a:p>
            <a:r>
              <a:rPr kumimoji="1" lang="ja-JP" altLang="en-US" b="1" dirty="0"/>
              <a:t>契約類型別</a:t>
            </a:r>
          </a:p>
        </p:txBody>
      </p:sp>
      <p:sp>
        <p:nvSpPr>
          <p:cNvPr id="3" name="コンテンツ プレースホルダー 2">
            <a:extLst>
              <a:ext uri="{FF2B5EF4-FFF2-40B4-BE49-F238E27FC236}">
                <a16:creationId xmlns:a16="http://schemas.microsoft.com/office/drawing/2014/main" id="{1DF92F88-98A8-41EF-A239-19C8F7045D39}"/>
              </a:ext>
            </a:extLst>
          </p:cNvPr>
          <p:cNvSpPr>
            <a:spLocks noGrp="1"/>
          </p:cNvSpPr>
          <p:nvPr>
            <p:ph idx="1"/>
          </p:nvPr>
        </p:nvSpPr>
        <p:spPr/>
        <p:txBody>
          <a:bodyPr/>
          <a:lstStyle/>
          <a:p>
            <a:r>
              <a:rPr kumimoji="1" lang="ja-JP" altLang="en-US" dirty="0"/>
              <a:t>契約類型</a:t>
            </a:r>
            <a:r>
              <a:rPr lang="ja-JP" altLang="en-US" dirty="0"/>
              <a:t>と責務</a:t>
            </a:r>
            <a:endParaRPr lang="en-US" altLang="ja-JP" dirty="0"/>
          </a:p>
          <a:p>
            <a:r>
              <a:rPr kumimoji="1" lang="ja-JP" altLang="en-US" dirty="0"/>
              <a:t>（参考）民法での請負と準委任について</a:t>
            </a:r>
            <a:endParaRPr kumimoji="1" lang="en-US" altLang="ja-JP" dirty="0"/>
          </a:p>
        </p:txBody>
      </p:sp>
      <p:sp>
        <p:nvSpPr>
          <p:cNvPr id="4" name="日付プレースホルダー 3">
            <a:extLst>
              <a:ext uri="{FF2B5EF4-FFF2-40B4-BE49-F238E27FC236}">
                <a16:creationId xmlns:a16="http://schemas.microsoft.com/office/drawing/2014/main" id="{1E0CFD2F-D103-4FCE-A538-683F7EDA97F0}"/>
              </a:ext>
            </a:extLst>
          </p:cNvPr>
          <p:cNvSpPr>
            <a:spLocks noGrp="1"/>
          </p:cNvSpPr>
          <p:nvPr>
            <p:ph type="dt" sz="half" idx="10"/>
          </p:nvPr>
        </p:nvSpPr>
        <p:spPr/>
        <p:txBody>
          <a:bodyPr/>
          <a:lstStyle/>
          <a:p>
            <a:r>
              <a:rPr lang="en-US" altLang="ja-JP"/>
              <a:t>©2021-2025 IPA, All Rights Reserved</a:t>
            </a:r>
            <a:endParaRPr lang="ja-JP" altLang="en-US" dirty="0"/>
          </a:p>
        </p:txBody>
      </p:sp>
      <p:sp>
        <p:nvSpPr>
          <p:cNvPr id="5" name="スライド番号プレースホルダー 4">
            <a:extLst>
              <a:ext uri="{FF2B5EF4-FFF2-40B4-BE49-F238E27FC236}">
                <a16:creationId xmlns:a16="http://schemas.microsoft.com/office/drawing/2014/main" id="{3CADD8AF-BEB1-4286-8614-2E2E0E750F22}"/>
              </a:ext>
            </a:extLst>
          </p:cNvPr>
          <p:cNvSpPr>
            <a:spLocks noGrp="1"/>
          </p:cNvSpPr>
          <p:nvPr>
            <p:ph type="sldNum" sz="quarter" idx="12"/>
          </p:nvPr>
        </p:nvSpPr>
        <p:spPr/>
        <p:txBody>
          <a:bodyPr/>
          <a:lstStyle/>
          <a:p>
            <a:fld id="{AA0C51FF-32F0-4E34-9A42-27C026941FB9}" type="slidenum">
              <a:rPr kumimoji="1" lang="ja-JP" altLang="en-US" smtClean="0"/>
              <a:t>10</a:t>
            </a:fld>
            <a:endParaRPr kumimoji="1" lang="ja-JP" altLang="en-US"/>
          </a:p>
        </p:txBody>
      </p:sp>
    </p:spTree>
    <p:extLst>
      <p:ext uri="{BB962C8B-B14F-4D97-AF65-F5344CB8AC3E}">
        <p14:creationId xmlns:p14="http://schemas.microsoft.com/office/powerpoint/2010/main" val="2737812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F5638FF8-CF23-44DF-B684-ACFF62BF0BCC}"/>
              </a:ext>
            </a:extLst>
          </p:cNvPr>
          <p:cNvSpPr txBox="1"/>
          <p:nvPr/>
        </p:nvSpPr>
        <p:spPr>
          <a:xfrm>
            <a:off x="354561" y="417756"/>
            <a:ext cx="11193972" cy="2554545"/>
          </a:xfrm>
          <a:prstGeom prst="rect">
            <a:avLst/>
          </a:prstGeom>
          <a:noFill/>
        </p:spPr>
        <p:txBody>
          <a:bodyPr wrap="square" rtlCol="0">
            <a:spAutoFit/>
          </a:bodyPr>
          <a:lstStyle/>
          <a:p>
            <a:r>
              <a:rPr kumimoji="1" lang="ja-JP" altLang="en-US" sz="2000" b="1" dirty="0"/>
              <a:t>契約類型と責務（１）</a:t>
            </a:r>
            <a:endParaRPr kumimoji="1" lang="en-US" altLang="ja-JP" sz="2000" b="1" dirty="0"/>
          </a:p>
          <a:p>
            <a:endParaRPr lang="en-US" altLang="ja-JP" sz="2000" dirty="0"/>
          </a:p>
          <a:p>
            <a:r>
              <a:rPr lang="ja-JP" altLang="en-US" sz="2000" dirty="0"/>
              <a:t>■契約類型として、一般に</a:t>
            </a:r>
            <a:r>
              <a:rPr lang="ja-JP" altLang="en-US" sz="2000" dirty="0">
                <a:solidFill>
                  <a:srgbClr val="FF0000"/>
                </a:solidFill>
              </a:rPr>
              <a:t>請負型</a:t>
            </a:r>
            <a:r>
              <a:rPr lang="ja-JP" altLang="en-US" sz="2000" dirty="0"/>
              <a:t>と</a:t>
            </a:r>
            <a:r>
              <a:rPr lang="ja-JP" altLang="en-US" sz="2000" dirty="0">
                <a:solidFill>
                  <a:srgbClr val="FF0000"/>
                </a:solidFill>
              </a:rPr>
              <a:t>準委任型</a:t>
            </a:r>
            <a:r>
              <a:rPr lang="ja-JP" altLang="en-US" sz="2000" dirty="0"/>
              <a:t>があり、受託側の負う義務に違いが生じる（下表） 。モデル契約では、フェーズ毎に、請負型と準委任型のどちらとするかを選択しなければならない。</a:t>
            </a:r>
            <a:endParaRPr lang="en-US" altLang="ja-JP" sz="2000" dirty="0"/>
          </a:p>
          <a:p>
            <a:endParaRPr lang="en-US" altLang="ja-JP" sz="2000" dirty="0"/>
          </a:p>
          <a:p>
            <a:r>
              <a:rPr lang="ja-JP" altLang="en-US" sz="2000" dirty="0"/>
              <a:t>■</a:t>
            </a:r>
            <a:r>
              <a:rPr lang="ja-JP" altLang="ja-JP" sz="2000" dirty="0"/>
              <a:t>実際の契約において、準委任型とするか、請負型とするかは、成果物の特定についての当事者同士の経験や役割分担の遂行能力等に基づき、成果物についての共通理解が事前に十分に成立しているか</a:t>
            </a:r>
            <a:r>
              <a:rPr lang="ja-JP" altLang="en-US" sz="2000" dirty="0"/>
              <a:t>どうか等</a:t>
            </a:r>
            <a:r>
              <a:rPr lang="ja-JP" altLang="ja-JP" sz="2000" dirty="0"/>
              <a:t>による</a:t>
            </a:r>
            <a:r>
              <a:rPr lang="ja-JP" altLang="en-US" sz="2000" dirty="0"/>
              <a:t>。</a:t>
            </a:r>
            <a:endParaRPr lang="en-US" altLang="ja-JP" sz="2000" dirty="0"/>
          </a:p>
        </p:txBody>
      </p:sp>
      <p:grpSp>
        <p:nvGrpSpPr>
          <p:cNvPr id="6" name="グループ化 5">
            <a:extLst>
              <a:ext uri="{FF2B5EF4-FFF2-40B4-BE49-F238E27FC236}">
                <a16:creationId xmlns:a16="http://schemas.microsoft.com/office/drawing/2014/main" id="{A18EDB33-4143-4C87-8DDD-AA485686558D}"/>
              </a:ext>
            </a:extLst>
          </p:cNvPr>
          <p:cNvGrpSpPr/>
          <p:nvPr/>
        </p:nvGrpSpPr>
        <p:grpSpPr>
          <a:xfrm>
            <a:off x="8396488" y="417756"/>
            <a:ext cx="3152045" cy="338702"/>
            <a:chOff x="8153264" y="402293"/>
            <a:chExt cx="3608493" cy="338702"/>
          </a:xfrm>
        </p:grpSpPr>
        <p:sp>
          <p:nvSpPr>
            <p:cNvPr id="7" name="テキスト ボックス 6">
              <a:extLst>
                <a:ext uri="{FF2B5EF4-FFF2-40B4-BE49-F238E27FC236}">
                  <a16:creationId xmlns:a16="http://schemas.microsoft.com/office/drawing/2014/main" id="{C3D5F807-389C-4C95-A770-D57105776299}"/>
                </a:ext>
              </a:extLst>
            </p:cNvPr>
            <p:cNvSpPr txBox="1"/>
            <p:nvPr/>
          </p:nvSpPr>
          <p:spPr>
            <a:xfrm>
              <a:off x="8290424" y="417756"/>
              <a:ext cx="3471333" cy="307777"/>
            </a:xfrm>
            <a:prstGeom prst="rect">
              <a:avLst/>
            </a:prstGeom>
            <a:noFill/>
          </p:spPr>
          <p:txBody>
            <a:bodyPr wrap="square" rtlCol="0">
              <a:spAutoFit/>
            </a:bodyPr>
            <a:lstStyle/>
            <a:p>
              <a:r>
                <a:rPr kumimoji="1" lang="ja-JP" altLang="en-US" sz="1400" dirty="0"/>
                <a:t>（第二版　２．（６）　</a:t>
              </a:r>
              <a:r>
                <a:rPr lang="ja-JP" altLang="en-US" sz="1400" dirty="0"/>
                <a:t>５７</a:t>
              </a:r>
              <a:r>
                <a:rPr kumimoji="1" lang="ja-JP" altLang="en-US" sz="1400" dirty="0"/>
                <a:t>頁～）</a:t>
              </a:r>
            </a:p>
          </p:txBody>
        </p:sp>
        <p:sp>
          <p:nvSpPr>
            <p:cNvPr id="2" name="矢印: 右 1">
              <a:extLst>
                <a:ext uri="{FF2B5EF4-FFF2-40B4-BE49-F238E27FC236}">
                  <a16:creationId xmlns:a16="http://schemas.microsoft.com/office/drawing/2014/main" id="{5ED92BAE-34B1-43F5-A3A5-5B839B0292B6}"/>
                </a:ext>
              </a:extLst>
            </p:cNvPr>
            <p:cNvSpPr/>
            <p:nvPr/>
          </p:nvSpPr>
          <p:spPr>
            <a:xfrm>
              <a:off x="8153264" y="402293"/>
              <a:ext cx="274320" cy="338702"/>
            </a:xfrm>
            <a:prstGeom prst="rightArrow">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0" name="表 10">
            <a:extLst>
              <a:ext uri="{FF2B5EF4-FFF2-40B4-BE49-F238E27FC236}">
                <a16:creationId xmlns:a16="http://schemas.microsoft.com/office/drawing/2014/main" id="{DCA5E75D-B90A-43B7-B783-188F708C6D68}"/>
              </a:ext>
            </a:extLst>
          </p:cNvPr>
          <p:cNvGraphicFramePr>
            <a:graphicFrameLocks noGrp="1"/>
          </p:cNvGraphicFramePr>
          <p:nvPr>
            <p:extLst>
              <p:ext uri="{D42A27DB-BD31-4B8C-83A1-F6EECF244321}">
                <p14:modId xmlns:p14="http://schemas.microsoft.com/office/powerpoint/2010/main" val="2266226294"/>
              </p:ext>
            </p:extLst>
          </p:nvPr>
        </p:nvGraphicFramePr>
        <p:xfrm>
          <a:off x="512713" y="2972301"/>
          <a:ext cx="11035820" cy="3627120"/>
        </p:xfrm>
        <a:graphic>
          <a:graphicData uri="http://schemas.openxmlformats.org/drawingml/2006/table">
            <a:tbl>
              <a:tblPr firstRow="1" bandRow="1">
                <a:tableStyleId>{5C22544A-7EE6-4342-B048-85BDC9FD1C3A}</a:tableStyleId>
              </a:tblPr>
              <a:tblGrid>
                <a:gridCol w="2018678">
                  <a:extLst>
                    <a:ext uri="{9D8B030D-6E8A-4147-A177-3AD203B41FA5}">
                      <a16:colId xmlns:a16="http://schemas.microsoft.com/office/drawing/2014/main" val="1181257719"/>
                    </a:ext>
                  </a:extLst>
                </a:gridCol>
                <a:gridCol w="4294328">
                  <a:extLst>
                    <a:ext uri="{9D8B030D-6E8A-4147-A177-3AD203B41FA5}">
                      <a16:colId xmlns:a16="http://schemas.microsoft.com/office/drawing/2014/main" val="2463131360"/>
                    </a:ext>
                  </a:extLst>
                </a:gridCol>
                <a:gridCol w="4722814">
                  <a:extLst>
                    <a:ext uri="{9D8B030D-6E8A-4147-A177-3AD203B41FA5}">
                      <a16:colId xmlns:a16="http://schemas.microsoft.com/office/drawing/2014/main" val="426952511"/>
                    </a:ext>
                  </a:extLst>
                </a:gridCol>
              </a:tblGrid>
              <a:tr h="370840">
                <a:tc>
                  <a:txBody>
                    <a:bodyPr/>
                    <a:lstStyle/>
                    <a:p>
                      <a:endParaRPr kumimoji="1" lang="ja-JP" altLang="en-US" sz="2000" b="0" dirty="0"/>
                    </a:p>
                  </a:txBody>
                  <a:tcPr/>
                </a:tc>
                <a:tc>
                  <a:txBody>
                    <a:bodyPr/>
                    <a:lstStyle/>
                    <a:p>
                      <a:pPr algn="ctr"/>
                      <a:r>
                        <a:rPr kumimoji="1" lang="ja-JP" altLang="en-US" sz="2000" b="0" dirty="0"/>
                        <a:t>請負型</a:t>
                      </a:r>
                    </a:p>
                  </a:txBody>
                  <a:tcPr/>
                </a:tc>
                <a:tc>
                  <a:txBody>
                    <a:bodyPr/>
                    <a:lstStyle/>
                    <a:p>
                      <a:pPr algn="ctr"/>
                      <a:r>
                        <a:rPr kumimoji="1" lang="ja-JP" altLang="en-US" sz="2000" b="0" dirty="0"/>
                        <a:t>準委任型</a:t>
                      </a:r>
                    </a:p>
                  </a:txBody>
                  <a:tcPr/>
                </a:tc>
                <a:extLst>
                  <a:ext uri="{0D108BD9-81ED-4DB2-BD59-A6C34878D82A}">
                    <a16:rowId xmlns:a16="http://schemas.microsoft.com/office/drawing/2014/main" val="1392567708"/>
                  </a:ext>
                </a:extLst>
              </a:tr>
              <a:tr h="370840">
                <a:tc>
                  <a:txBody>
                    <a:bodyPr/>
                    <a:lstStyle/>
                    <a:p>
                      <a:r>
                        <a:rPr kumimoji="1" lang="ja-JP" altLang="en-US" sz="2000" b="0" dirty="0"/>
                        <a:t>受託側（ベンダ企業）の義務</a:t>
                      </a:r>
                      <a:endParaRPr kumimoji="1" lang="en-US" altLang="ja-JP" sz="2000" b="0" dirty="0"/>
                    </a:p>
                  </a:txBody>
                  <a:tcPr/>
                </a:tc>
                <a:tc>
                  <a:txBody>
                    <a:bodyPr/>
                    <a:lstStyle/>
                    <a:p>
                      <a:r>
                        <a:rPr kumimoji="1" lang="ja-JP" altLang="en-US" sz="2000" b="0" dirty="0"/>
                        <a:t>仕事（受託業務）の</a:t>
                      </a:r>
                      <a:r>
                        <a:rPr kumimoji="1" lang="ja-JP" altLang="en-US" sz="2000" b="0" dirty="0">
                          <a:solidFill>
                            <a:srgbClr val="FF0000"/>
                          </a:solidFill>
                        </a:rPr>
                        <a:t>完成の義務</a:t>
                      </a:r>
                      <a:r>
                        <a:rPr kumimoji="1" lang="ja-JP" altLang="en-US" sz="2000" b="0" dirty="0"/>
                        <a:t>を負う。</a:t>
                      </a:r>
                      <a:endParaRPr kumimoji="1" lang="en-US" altLang="ja-JP" sz="20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dirty="0">
                          <a:solidFill>
                            <a:srgbClr val="FF0000"/>
                          </a:solidFill>
                        </a:rPr>
                        <a:t>善良な管理者の注意をもって委任事務を処理する義務を負う（善管注意義務）</a:t>
                      </a:r>
                      <a:r>
                        <a:rPr kumimoji="1" lang="ja-JP" altLang="en-US" sz="2000" b="0" dirty="0"/>
                        <a:t>。仕事の完成についての義務は負わない。</a:t>
                      </a:r>
                      <a:endParaRPr kumimoji="1" lang="en-US" altLang="ja-JP" sz="2000" b="0" dirty="0"/>
                    </a:p>
                  </a:txBody>
                  <a:tcPr/>
                </a:tc>
                <a:extLst>
                  <a:ext uri="{0D108BD9-81ED-4DB2-BD59-A6C34878D82A}">
                    <a16:rowId xmlns:a16="http://schemas.microsoft.com/office/drawing/2014/main" val="3856640899"/>
                  </a:ext>
                </a:extLst>
              </a:tr>
              <a:tr h="370840">
                <a:tc>
                  <a:txBody>
                    <a:bodyPr/>
                    <a:lstStyle/>
                    <a:p>
                      <a:r>
                        <a:rPr kumimoji="1" lang="ja-JP" altLang="en-US" sz="2000" b="0" dirty="0"/>
                        <a:t>義務を果たさない場合</a:t>
                      </a:r>
                    </a:p>
                  </a:txBody>
                  <a:tcPr/>
                </a:tc>
                <a:tc>
                  <a:txBody>
                    <a:bodyPr/>
                    <a:lstStyle/>
                    <a:p>
                      <a:r>
                        <a:rPr kumimoji="1" lang="ja-JP" altLang="en-US" sz="2000" b="0" dirty="0"/>
                        <a:t>仕事を完成し、その成果物を引き渡す義務を負うので、ユーザに完成されたものとして引き渡された成果物が契約の内容に適合しない場合、債務不履行責任の特則としての契約不適合責任を負う。</a:t>
                      </a:r>
                      <a:endParaRPr kumimoji="1" lang="en-US" altLang="ja-JP" sz="20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dirty="0"/>
                        <a:t>請負のような契約不適合責任を負うことはない。但し、事務処理に関して善管注意義務違反があった場合には、通常の債務不履行責任（例えば不完全な履行を完全なものにすることや損害賠償責任など）を負う。</a:t>
                      </a:r>
                      <a:endParaRPr kumimoji="1" lang="en-US" altLang="ja-JP" sz="2000" b="0" dirty="0"/>
                    </a:p>
                  </a:txBody>
                  <a:tcPr/>
                </a:tc>
                <a:extLst>
                  <a:ext uri="{0D108BD9-81ED-4DB2-BD59-A6C34878D82A}">
                    <a16:rowId xmlns:a16="http://schemas.microsoft.com/office/drawing/2014/main" val="4050646282"/>
                  </a:ext>
                </a:extLst>
              </a:tr>
            </a:tbl>
          </a:graphicData>
        </a:graphic>
      </p:graphicFrame>
      <p:sp>
        <p:nvSpPr>
          <p:cNvPr id="5" name="日付プレースホルダー 4">
            <a:extLst>
              <a:ext uri="{FF2B5EF4-FFF2-40B4-BE49-F238E27FC236}">
                <a16:creationId xmlns:a16="http://schemas.microsoft.com/office/drawing/2014/main" id="{EBCF8FBA-D3D1-44FE-9E38-BB74B2E211B4}"/>
              </a:ext>
            </a:extLst>
          </p:cNvPr>
          <p:cNvSpPr>
            <a:spLocks noGrp="1"/>
          </p:cNvSpPr>
          <p:nvPr>
            <p:ph type="dt" sz="half" idx="10"/>
          </p:nvPr>
        </p:nvSpPr>
        <p:spPr/>
        <p:txBody>
          <a:bodyPr/>
          <a:lstStyle/>
          <a:p>
            <a:r>
              <a:rPr kumimoji="1" lang="en-US" altLang="ja-JP"/>
              <a:t>©2021-2025 IPA, All Rights Reserved</a:t>
            </a:r>
            <a:endParaRPr kumimoji="1" lang="ja-JP" altLang="en-US" dirty="0"/>
          </a:p>
        </p:txBody>
      </p:sp>
      <p:sp>
        <p:nvSpPr>
          <p:cNvPr id="8" name="スライド番号プレースホルダー 7">
            <a:extLst>
              <a:ext uri="{FF2B5EF4-FFF2-40B4-BE49-F238E27FC236}">
                <a16:creationId xmlns:a16="http://schemas.microsoft.com/office/drawing/2014/main" id="{D61E4410-34A6-45DC-B18C-F31645420AB0}"/>
              </a:ext>
            </a:extLst>
          </p:cNvPr>
          <p:cNvSpPr>
            <a:spLocks noGrp="1"/>
          </p:cNvSpPr>
          <p:nvPr>
            <p:ph type="sldNum" sz="quarter" idx="12"/>
          </p:nvPr>
        </p:nvSpPr>
        <p:spPr/>
        <p:txBody>
          <a:bodyPr/>
          <a:lstStyle/>
          <a:p>
            <a:fld id="{AA0C51FF-32F0-4E34-9A42-27C026941FB9}" type="slidenum">
              <a:rPr kumimoji="1" lang="ja-JP" altLang="en-US" smtClean="0"/>
              <a:t>11</a:t>
            </a:fld>
            <a:endParaRPr kumimoji="1" lang="ja-JP" altLang="en-US"/>
          </a:p>
        </p:txBody>
      </p:sp>
    </p:spTree>
    <p:extLst>
      <p:ext uri="{BB962C8B-B14F-4D97-AF65-F5344CB8AC3E}">
        <p14:creationId xmlns:p14="http://schemas.microsoft.com/office/powerpoint/2010/main" val="1629618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F5638FF8-CF23-44DF-B684-ACFF62BF0BCC}"/>
              </a:ext>
            </a:extLst>
          </p:cNvPr>
          <p:cNvSpPr txBox="1"/>
          <p:nvPr/>
        </p:nvSpPr>
        <p:spPr>
          <a:xfrm>
            <a:off x="354561" y="417756"/>
            <a:ext cx="11193972" cy="2554545"/>
          </a:xfrm>
          <a:prstGeom prst="rect">
            <a:avLst/>
          </a:prstGeom>
          <a:noFill/>
        </p:spPr>
        <p:txBody>
          <a:bodyPr wrap="square" rtlCol="0">
            <a:spAutoFit/>
          </a:bodyPr>
          <a:lstStyle/>
          <a:p>
            <a:r>
              <a:rPr kumimoji="1" lang="ja-JP" altLang="en-US" sz="2000" b="1" dirty="0"/>
              <a:t>契約類型と責務（２）</a:t>
            </a:r>
            <a:endParaRPr kumimoji="1" lang="en-US" altLang="ja-JP" sz="2000" b="1" dirty="0"/>
          </a:p>
          <a:p>
            <a:endParaRPr lang="en-US" altLang="ja-JP" sz="2000" dirty="0"/>
          </a:p>
          <a:p>
            <a:r>
              <a:rPr lang="ja-JP" altLang="en-US" sz="2000" dirty="0"/>
              <a:t>■契約不適合責任について</a:t>
            </a:r>
            <a:endParaRPr lang="en-US" altLang="ja-JP" sz="2000" dirty="0"/>
          </a:p>
          <a:p>
            <a:endParaRPr lang="en-US" altLang="ja-JP" sz="2000" dirty="0"/>
          </a:p>
          <a:p>
            <a:r>
              <a:rPr lang="ja-JP" altLang="en-US" sz="2000" dirty="0"/>
              <a:t>　基本的に売買の契約不適合責任の規定を準用する（改正後民法第</a:t>
            </a:r>
            <a:r>
              <a:rPr lang="en-US" altLang="ja-JP" sz="2000" dirty="0"/>
              <a:t>559</a:t>
            </a:r>
            <a:r>
              <a:rPr lang="ja-JP" altLang="en-US" sz="2000" dirty="0"/>
              <a:t>条）ことで売買と同様の規律が及ぶものとし、請負契約において売買と重複する規定等を削除して規定を整理しており、目的物が種類、品質又は数量に関して「契約の内容に適合しない」場合に責任を負う、とされている。</a:t>
            </a:r>
          </a:p>
        </p:txBody>
      </p:sp>
      <p:sp>
        <p:nvSpPr>
          <p:cNvPr id="5" name="日付プレースホルダー 4">
            <a:extLst>
              <a:ext uri="{FF2B5EF4-FFF2-40B4-BE49-F238E27FC236}">
                <a16:creationId xmlns:a16="http://schemas.microsoft.com/office/drawing/2014/main" id="{EBCF8FBA-D3D1-44FE-9E38-BB74B2E211B4}"/>
              </a:ext>
            </a:extLst>
          </p:cNvPr>
          <p:cNvSpPr>
            <a:spLocks noGrp="1"/>
          </p:cNvSpPr>
          <p:nvPr>
            <p:ph type="dt" sz="half" idx="10"/>
          </p:nvPr>
        </p:nvSpPr>
        <p:spPr/>
        <p:txBody>
          <a:bodyPr/>
          <a:lstStyle/>
          <a:p>
            <a:r>
              <a:rPr kumimoji="1" lang="en-US" altLang="ja-JP"/>
              <a:t>©2021-2025 IPA, All Rights Reserved</a:t>
            </a:r>
            <a:endParaRPr kumimoji="1" lang="ja-JP" altLang="en-US" dirty="0"/>
          </a:p>
        </p:txBody>
      </p:sp>
      <p:sp>
        <p:nvSpPr>
          <p:cNvPr id="8" name="スライド番号プレースホルダー 7">
            <a:extLst>
              <a:ext uri="{FF2B5EF4-FFF2-40B4-BE49-F238E27FC236}">
                <a16:creationId xmlns:a16="http://schemas.microsoft.com/office/drawing/2014/main" id="{D61E4410-34A6-45DC-B18C-F31645420AB0}"/>
              </a:ext>
            </a:extLst>
          </p:cNvPr>
          <p:cNvSpPr>
            <a:spLocks noGrp="1"/>
          </p:cNvSpPr>
          <p:nvPr>
            <p:ph type="sldNum" sz="quarter" idx="12"/>
          </p:nvPr>
        </p:nvSpPr>
        <p:spPr/>
        <p:txBody>
          <a:bodyPr/>
          <a:lstStyle/>
          <a:p>
            <a:fld id="{AA0C51FF-32F0-4E34-9A42-27C026941FB9}" type="slidenum">
              <a:rPr kumimoji="1" lang="ja-JP" altLang="en-US" smtClean="0"/>
              <a:t>12</a:t>
            </a:fld>
            <a:endParaRPr kumimoji="1" lang="ja-JP" altLang="en-US"/>
          </a:p>
        </p:txBody>
      </p:sp>
      <p:sp>
        <p:nvSpPr>
          <p:cNvPr id="9" name="テキスト ボックス 8">
            <a:extLst>
              <a:ext uri="{FF2B5EF4-FFF2-40B4-BE49-F238E27FC236}">
                <a16:creationId xmlns:a16="http://schemas.microsoft.com/office/drawing/2014/main" id="{22B6AA93-E11C-48A1-803B-60E6365D8F79}"/>
              </a:ext>
            </a:extLst>
          </p:cNvPr>
          <p:cNvSpPr txBox="1"/>
          <p:nvPr/>
        </p:nvSpPr>
        <p:spPr>
          <a:xfrm>
            <a:off x="536448" y="3393256"/>
            <a:ext cx="11012085" cy="3046988"/>
          </a:xfrm>
          <a:prstGeom prst="rect">
            <a:avLst/>
          </a:prstGeom>
          <a:noFill/>
          <a:ln>
            <a:solidFill>
              <a:schemeClr val="tx1"/>
            </a:solidFill>
            <a:prstDash val="dash"/>
          </a:ln>
        </p:spPr>
        <p:txBody>
          <a:bodyPr wrap="square" rtlCol="0">
            <a:spAutoFit/>
          </a:bodyPr>
          <a:lstStyle/>
          <a:p>
            <a:r>
              <a:rPr lang="ja-JP" altLang="en-US" sz="1600" dirty="0"/>
              <a:t>第２節　契約不適合責任</a:t>
            </a:r>
          </a:p>
          <a:p>
            <a:r>
              <a:rPr lang="ja-JP" altLang="en-US" sz="1600" dirty="0"/>
              <a:t>第１「契約不適合責任」に関する改正の内容</a:t>
            </a:r>
          </a:p>
          <a:p>
            <a:r>
              <a:rPr lang="ja-JP" altLang="en-US" sz="1600" dirty="0"/>
              <a:t>１　有償契約における規律の一本化</a:t>
            </a:r>
          </a:p>
          <a:p>
            <a:r>
              <a:rPr lang="ja-JP" altLang="en-US" sz="1600" dirty="0"/>
              <a:t>　改正前民法においては、売買契約と請負契約でそれぞれ瑕疵担保責任の規定を置いていたが、改正後民法においては、基本的に売買の契約不適合責任の規定を準用する（改正後民法第</a:t>
            </a:r>
            <a:r>
              <a:rPr lang="en-US" altLang="ja-JP" sz="1600" dirty="0"/>
              <a:t>559</a:t>
            </a:r>
            <a:r>
              <a:rPr lang="ja-JP" altLang="en-US" sz="1600" dirty="0"/>
              <a:t>条）ことで売買と同様の規律が及ぶものとし、請負契約において売買と重複する規定等を削除して規定を整理している。</a:t>
            </a:r>
          </a:p>
          <a:p>
            <a:r>
              <a:rPr lang="ja-JP" altLang="en-US" sz="1600" dirty="0"/>
              <a:t>２　「瑕疵担保責任」から「契約不適合責任」へ</a:t>
            </a:r>
          </a:p>
          <a:p>
            <a:r>
              <a:rPr lang="ja-JP" altLang="en-US" sz="1600" dirty="0"/>
              <a:t>　改正前民法では、仕事の目的物に「瑕疵」があった場合に請負人が所定の責任を負うとされているが、改正後民法では目的物が種類、品質又は数量に関して「契約の内容に適合しない」場合に責任を負う、と表現が変更されている。もっとも、立案担当者によれば、判例において「瑕疵」の実質的な意味として「契約の内容に適合しないこと」であると解されていたことから、改正法によって「瑕疵」の具体的な意味内容を端的に表すこととしたとのことであり（筒井健夫＝村松秀樹編著</a:t>
            </a:r>
            <a:r>
              <a:rPr lang="en-US" altLang="ja-JP" sz="1600" dirty="0"/>
              <a:t>『</a:t>
            </a:r>
            <a:r>
              <a:rPr lang="ja-JP" altLang="en-US" sz="1600" dirty="0"/>
              <a:t>一問一答民法（債権関係）改正</a:t>
            </a:r>
            <a:r>
              <a:rPr lang="en-US" altLang="ja-JP" sz="1600" dirty="0"/>
              <a:t>』275</a:t>
            </a:r>
            <a:r>
              <a:rPr lang="ja-JP" altLang="en-US" sz="1600" dirty="0"/>
              <a:t>頁（注））、実質的な変更が生じているわけではない。</a:t>
            </a:r>
          </a:p>
        </p:txBody>
      </p:sp>
      <p:sp>
        <p:nvSpPr>
          <p:cNvPr id="4" name="テキスト ボックス 3">
            <a:extLst>
              <a:ext uri="{FF2B5EF4-FFF2-40B4-BE49-F238E27FC236}">
                <a16:creationId xmlns:a16="http://schemas.microsoft.com/office/drawing/2014/main" id="{B6FE1477-E07E-4AAC-A81D-648CA488A5AD}"/>
              </a:ext>
            </a:extLst>
          </p:cNvPr>
          <p:cNvSpPr txBox="1"/>
          <p:nvPr/>
        </p:nvSpPr>
        <p:spPr>
          <a:xfrm>
            <a:off x="354561" y="3031061"/>
            <a:ext cx="11700000" cy="338554"/>
          </a:xfrm>
          <a:prstGeom prst="rect">
            <a:avLst/>
          </a:prstGeom>
          <a:noFill/>
        </p:spPr>
        <p:txBody>
          <a:bodyPr wrap="square" rtlCol="0">
            <a:spAutoFit/>
          </a:bodyPr>
          <a:lstStyle/>
          <a:p>
            <a:r>
              <a:rPr lang="en-US" altLang="ja-JP" sz="1600" dirty="0"/>
              <a:t>【</a:t>
            </a:r>
            <a:r>
              <a:rPr lang="ja-JP" altLang="en-US" sz="1600" dirty="0"/>
              <a:t>参考</a:t>
            </a:r>
            <a:r>
              <a:rPr lang="en-US" altLang="ja-JP" sz="1600" dirty="0"/>
              <a:t>】</a:t>
            </a:r>
            <a:r>
              <a:rPr kumimoji="1" lang="ja-JP" altLang="en-US" sz="1600" dirty="0"/>
              <a:t>「民法改正整理反映版」全体の解説（</a:t>
            </a:r>
            <a:r>
              <a:rPr lang="en-US" altLang="ja-JP" sz="1400" dirty="0">
                <a:latin typeface="Arial" panose="020B0604020202020204" pitchFamily="34" charset="0"/>
                <a:cs typeface="Arial" panose="020B0604020202020204" pitchFamily="34" charset="0"/>
                <a:hlinkClick r:id="rId2"/>
              </a:rPr>
              <a:t>https://www.ipa.go.jp/digital/model/ug65p90000001lgm-att/000079617.pdf</a:t>
            </a:r>
            <a:r>
              <a:rPr lang="ja-JP" altLang="en-US" sz="1600" dirty="0"/>
              <a:t>）</a:t>
            </a:r>
            <a:r>
              <a:rPr lang="en-US" altLang="ja-JP" sz="1600" dirty="0"/>
              <a:t>5</a:t>
            </a:r>
            <a:r>
              <a:rPr lang="ja-JP" altLang="en-US" sz="1600" dirty="0"/>
              <a:t>頁より引用</a:t>
            </a:r>
            <a:endParaRPr kumimoji="1" lang="ja-JP" altLang="en-US" sz="1600" dirty="0"/>
          </a:p>
        </p:txBody>
      </p:sp>
    </p:spTree>
    <p:extLst>
      <p:ext uri="{BB962C8B-B14F-4D97-AF65-F5344CB8AC3E}">
        <p14:creationId xmlns:p14="http://schemas.microsoft.com/office/powerpoint/2010/main" val="20374721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F5638FF8-CF23-44DF-B684-ACFF62BF0BCC}"/>
              </a:ext>
            </a:extLst>
          </p:cNvPr>
          <p:cNvSpPr txBox="1"/>
          <p:nvPr/>
        </p:nvSpPr>
        <p:spPr>
          <a:xfrm>
            <a:off x="354561" y="417756"/>
            <a:ext cx="11193972" cy="400110"/>
          </a:xfrm>
          <a:prstGeom prst="rect">
            <a:avLst/>
          </a:prstGeom>
          <a:noFill/>
        </p:spPr>
        <p:txBody>
          <a:bodyPr wrap="square" rtlCol="0">
            <a:spAutoFit/>
          </a:bodyPr>
          <a:lstStyle/>
          <a:p>
            <a:r>
              <a:rPr kumimoji="1" lang="ja-JP" altLang="en-US" sz="2000" b="1" dirty="0"/>
              <a:t>（参考）民法での請負と準委任について</a:t>
            </a:r>
            <a:endParaRPr kumimoji="1" lang="en-US" altLang="ja-JP" sz="2000" b="1" dirty="0"/>
          </a:p>
        </p:txBody>
      </p:sp>
      <p:graphicFrame>
        <p:nvGraphicFramePr>
          <p:cNvPr id="10" name="表 10">
            <a:extLst>
              <a:ext uri="{FF2B5EF4-FFF2-40B4-BE49-F238E27FC236}">
                <a16:creationId xmlns:a16="http://schemas.microsoft.com/office/drawing/2014/main" id="{DCA5E75D-B90A-43B7-B783-188F708C6D68}"/>
              </a:ext>
            </a:extLst>
          </p:cNvPr>
          <p:cNvGraphicFramePr>
            <a:graphicFrameLocks noGrp="1"/>
          </p:cNvGraphicFramePr>
          <p:nvPr>
            <p:extLst>
              <p:ext uri="{D42A27DB-BD31-4B8C-83A1-F6EECF244321}">
                <p14:modId xmlns:p14="http://schemas.microsoft.com/office/powerpoint/2010/main" val="3001065413"/>
              </p:ext>
            </p:extLst>
          </p:nvPr>
        </p:nvGraphicFramePr>
        <p:xfrm>
          <a:off x="578090" y="817866"/>
          <a:ext cx="11035820" cy="4663440"/>
        </p:xfrm>
        <a:graphic>
          <a:graphicData uri="http://schemas.openxmlformats.org/drawingml/2006/table">
            <a:tbl>
              <a:tblPr firstRow="1" bandRow="1">
                <a:tableStyleId>{5C22544A-7EE6-4342-B048-85BDC9FD1C3A}</a:tableStyleId>
              </a:tblPr>
              <a:tblGrid>
                <a:gridCol w="2018678">
                  <a:extLst>
                    <a:ext uri="{9D8B030D-6E8A-4147-A177-3AD203B41FA5}">
                      <a16:colId xmlns:a16="http://schemas.microsoft.com/office/drawing/2014/main" val="1181257719"/>
                    </a:ext>
                  </a:extLst>
                </a:gridCol>
                <a:gridCol w="4294328">
                  <a:extLst>
                    <a:ext uri="{9D8B030D-6E8A-4147-A177-3AD203B41FA5}">
                      <a16:colId xmlns:a16="http://schemas.microsoft.com/office/drawing/2014/main" val="2463131360"/>
                    </a:ext>
                  </a:extLst>
                </a:gridCol>
                <a:gridCol w="4722814">
                  <a:extLst>
                    <a:ext uri="{9D8B030D-6E8A-4147-A177-3AD203B41FA5}">
                      <a16:colId xmlns:a16="http://schemas.microsoft.com/office/drawing/2014/main" val="426952511"/>
                    </a:ext>
                  </a:extLst>
                </a:gridCol>
              </a:tblGrid>
              <a:tr h="370840">
                <a:tc>
                  <a:txBody>
                    <a:bodyPr/>
                    <a:lstStyle/>
                    <a:p>
                      <a:endParaRPr kumimoji="1" lang="ja-JP" altLang="en-US" sz="2000" dirty="0"/>
                    </a:p>
                  </a:txBody>
                  <a:tcPr/>
                </a:tc>
                <a:tc>
                  <a:txBody>
                    <a:bodyPr/>
                    <a:lstStyle/>
                    <a:p>
                      <a:pPr algn="ctr"/>
                      <a:r>
                        <a:rPr kumimoji="1" lang="ja-JP" altLang="en-US" sz="2000" b="0" dirty="0"/>
                        <a:t>請負</a:t>
                      </a:r>
                    </a:p>
                  </a:txBody>
                  <a:tcPr/>
                </a:tc>
                <a:tc>
                  <a:txBody>
                    <a:bodyPr/>
                    <a:lstStyle/>
                    <a:p>
                      <a:pPr algn="ctr"/>
                      <a:r>
                        <a:rPr kumimoji="1" lang="ja-JP" altLang="en-US" sz="2000" b="0" dirty="0"/>
                        <a:t>準委任</a:t>
                      </a:r>
                    </a:p>
                  </a:txBody>
                  <a:tcPr/>
                </a:tc>
                <a:extLst>
                  <a:ext uri="{0D108BD9-81ED-4DB2-BD59-A6C34878D82A}">
                    <a16:rowId xmlns:a16="http://schemas.microsoft.com/office/drawing/2014/main" val="1392567708"/>
                  </a:ext>
                </a:extLst>
              </a:tr>
              <a:tr h="370840">
                <a:tc>
                  <a:txBody>
                    <a:bodyPr/>
                    <a:lstStyle/>
                    <a:p>
                      <a:r>
                        <a:rPr kumimoji="1" lang="ja-JP" altLang="en-US" sz="2000" dirty="0"/>
                        <a:t>概要</a:t>
                      </a:r>
                    </a:p>
                  </a:txBody>
                  <a:tcPr/>
                </a:tc>
                <a:tc>
                  <a:txBody>
                    <a:bodyPr/>
                    <a:lstStyle/>
                    <a:p>
                      <a:r>
                        <a:rPr kumimoji="1" lang="ja-JP" altLang="en-US" sz="2000" dirty="0"/>
                        <a:t>請負人が仕事を完成させる約束をし、請負人の仕事の完成に対し、注文者がそれに対して報酬を支払う契約</a:t>
                      </a:r>
                    </a:p>
                  </a:txBody>
                  <a:tcPr/>
                </a:tc>
                <a:tc>
                  <a:txBody>
                    <a:bodyPr/>
                    <a:lstStyle/>
                    <a:p>
                      <a:r>
                        <a:rPr kumimoji="1" lang="ja-JP" altLang="en-US" sz="2000" dirty="0"/>
                        <a:t>委託者が受託者に対し、ある事務作業（法律行為以外）自体を委託する契約</a:t>
                      </a:r>
                    </a:p>
                  </a:txBody>
                  <a:tcPr/>
                </a:tc>
                <a:extLst>
                  <a:ext uri="{0D108BD9-81ED-4DB2-BD59-A6C34878D82A}">
                    <a16:rowId xmlns:a16="http://schemas.microsoft.com/office/drawing/2014/main" val="2474082175"/>
                  </a:ext>
                </a:extLst>
              </a:tr>
              <a:tr h="370840">
                <a:tc>
                  <a:txBody>
                    <a:bodyPr/>
                    <a:lstStyle/>
                    <a:p>
                      <a:r>
                        <a:rPr kumimoji="1" lang="ja-JP" altLang="en-US" sz="2000" dirty="0"/>
                        <a:t>関連法規</a:t>
                      </a:r>
                      <a:endParaRPr kumimoji="1" lang="en-US" altLang="ja-JP" sz="2000" dirty="0"/>
                    </a:p>
                    <a:p>
                      <a:r>
                        <a:rPr kumimoji="1" lang="ja-JP" altLang="en-US" sz="2000" dirty="0"/>
                        <a:t>（条文抜粋）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a:t>
                      </a:r>
                      <a:r>
                        <a:rPr kumimoji="1" lang="ja-JP" altLang="en-US" sz="1600" dirty="0"/>
                        <a:t>民法</a:t>
                      </a:r>
                      <a:r>
                        <a:rPr kumimoji="1" lang="en-US" altLang="ja-JP" sz="1600" dirty="0"/>
                        <a:t>632</a:t>
                      </a:r>
                      <a:r>
                        <a:rPr kumimoji="1" lang="ja-JP" altLang="en-US" sz="1600" dirty="0"/>
                        <a:t>条</a:t>
                      </a:r>
                      <a:r>
                        <a:rPr kumimoji="1" lang="en-US" altLang="ja-JP" sz="1600" dirty="0"/>
                        <a:t>】</a:t>
                      </a:r>
                      <a:r>
                        <a:rPr kumimoji="1" lang="ja-JP" altLang="en-US" sz="1600" dirty="0"/>
                        <a:t>請負は、当事者の一方がある仕事を完成することを約し、相手方がその仕事の結果に対してその報酬を支払うことを約することによって、その効力を生ずる。</a:t>
                      </a:r>
                      <a:endParaRPr kumimoji="1"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（契約不適合責任に関する条文は以下）</a:t>
                      </a:r>
                      <a:endParaRPr kumimoji="1"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a:t>
                      </a:r>
                      <a:r>
                        <a:rPr kumimoji="1" lang="ja-JP" altLang="en-US" sz="1600" dirty="0"/>
                        <a:t>民法第</a:t>
                      </a:r>
                      <a:r>
                        <a:rPr kumimoji="1" lang="en-US" altLang="ja-JP" sz="1600" dirty="0"/>
                        <a:t>562</a:t>
                      </a:r>
                      <a:r>
                        <a:rPr kumimoji="1" lang="ja-JP" altLang="en-US" sz="1600" dirty="0"/>
                        <a:t>条</a:t>
                      </a:r>
                      <a:r>
                        <a:rPr kumimoji="1" lang="en-US" altLang="ja-JP" sz="1600" dirty="0"/>
                        <a:t>1</a:t>
                      </a:r>
                      <a:r>
                        <a:rPr kumimoji="1" lang="ja-JP" altLang="en-US" sz="1600" dirty="0"/>
                        <a:t>項抜粋</a:t>
                      </a:r>
                      <a:r>
                        <a:rPr kumimoji="1" lang="en-US" altLang="ja-JP" sz="1600" dirty="0"/>
                        <a:t>】</a:t>
                      </a:r>
                      <a:r>
                        <a:rPr kumimoji="1" lang="ja-JP" altLang="en-US" sz="1600" dirty="0"/>
                        <a:t>引き渡された目的物が種類、品質又は数量に関して契約の内容に適合しないものであるときは、買主は、売主に対し、目的物の修補、代替物の引渡し又は不足分の引渡しによる履行の追完を請求することができる。</a:t>
                      </a:r>
                      <a:endParaRPr kumimoji="1"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（その他関連する条項：民法第</a:t>
                      </a:r>
                      <a:r>
                        <a:rPr kumimoji="1" lang="en-US" altLang="ja-JP" sz="1600" dirty="0"/>
                        <a:t>563</a:t>
                      </a:r>
                      <a:r>
                        <a:rPr kumimoji="1" lang="ja-JP" altLang="en-US" sz="1600" dirty="0"/>
                        <a:t>条～）</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a:t>
                      </a:r>
                      <a:r>
                        <a:rPr kumimoji="1" lang="ja-JP" altLang="en-US" sz="1600" dirty="0"/>
                        <a:t>民法</a:t>
                      </a:r>
                      <a:r>
                        <a:rPr kumimoji="1" lang="en-US" altLang="ja-JP" sz="1600" dirty="0"/>
                        <a:t>643</a:t>
                      </a:r>
                      <a:r>
                        <a:rPr kumimoji="1" lang="ja-JP" altLang="en-US" sz="1600" dirty="0"/>
                        <a:t>条</a:t>
                      </a:r>
                      <a:r>
                        <a:rPr kumimoji="1" lang="en-US" altLang="ja-JP" sz="1600" dirty="0"/>
                        <a:t>】</a:t>
                      </a:r>
                      <a:r>
                        <a:rPr kumimoji="1" lang="ja-JP" altLang="en-US" sz="1600" dirty="0"/>
                        <a:t>委任は、当事者の一方が法律行為をすることを相手方に委託し、相手方がこれを承諾することによって、その効力を生ずる。</a:t>
                      </a:r>
                      <a:endParaRPr kumimoji="1"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a:t>
                      </a:r>
                      <a:r>
                        <a:rPr kumimoji="1" lang="ja-JP" altLang="en-US" sz="1600" dirty="0"/>
                        <a:t>民法</a:t>
                      </a:r>
                      <a:r>
                        <a:rPr kumimoji="1" lang="en-US" altLang="ja-JP" sz="1600" dirty="0"/>
                        <a:t>644</a:t>
                      </a:r>
                      <a:r>
                        <a:rPr kumimoji="1" lang="ja-JP" altLang="en-US" sz="1600" dirty="0"/>
                        <a:t>条</a:t>
                      </a:r>
                      <a:r>
                        <a:rPr kumimoji="1" lang="en-US" altLang="ja-JP" sz="1600" dirty="0"/>
                        <a:t>】</a:t>
                      </a:r>
                      <a:r>
                        <a:rPr kumimoji="1" lang="ja-JP" altLang="en-US" sz="1600" dirty="0"/>
                        <a:t>受任者は、委任の本旨に従い、善良な管理者の注意をもって、委任事務を処理する義務を負う。</a:t>
                      </a:r>
                      <a:endParaRPr kumimoji="1"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a:t>
                      </a:r>
                      <a:r>
                        <a:rPr kumimoji="1" lang="ja-JP" altLang="en-US" sz="1600" dirty="0"/>
                        <a:t>民法</a:t>
                      </a:r>
                      <a:r>
                        <a:rPr kumimoji="1" lang="en-US" altLang="ja-JP" sz="1600" dirty="0"/>
                        <a:t>656</a:t>
                      </a:r>
                      <a:r>
                        <a:rPr kumimoji="1" lang="ja-JP" altLang="en-US" sz="1600" dirty="0"/>
                        <a:t>条</a:t>
                      </a:r>
                      <a:r>
                        <a:rPr kumimoji="1" lang="en-US" altLang="ja-JP" sz="1600" dirty="0"/>
                        <a:t>】</a:t>
                      </a:r>
                      <a:r>
                        <a:rPr kumimoji="1" lang="ja-JP" altLang="en-US" sz="1600" dirty="0"/>
                        <a:t>この節の規定は、法律行為でない事務の委託について準用する。</a:t>
                      </a:r>
                      <a:endParaRPr kumimoji="1" lang="en-US" altLang="ja-JP" sz="1600" dirty="0"/>
                    </a:p>
                  </a:txBody>
                  <a:tcPr/>
                </a:tc>
                <a:extLst>
                  <a:ext uri="{0D108BD9-81ED-4DB2-BD59-A6C34878D82A}">
                    <a16:rowId xmlns:a16="http://schemas.microsoft.com/office/drawing/2014/main" val="1131482412"/>
                  </a:ext>
                </a:extLst>
              </a:tr>
            </a:tbl>
          </a:graphicData>
        </a:graphic>
      </p:graphicFrame>
      <p:sp>
        <p:nvSpPr>
          <p:cNvPr id="2" name="日付プレースホルダー 1">
            <a:extLst>
              <a:ext uri="{FF2B5EF4-FFF2-40B4-BE49-F238E27FC236}">
                <a16:creationId xmlns:a16="http://schemas.microsoft.com/office/drawing/2014/main" id="{F5219988-2056-46F8-A3BE-67515DEE9177}"/>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4" name="スライド番号プレースホルダー 3">
            <a:extLst>
              <a:ext uri="{FF2B5EF4-FFF2-40B4-BE49-F238E27FC236}">
                <a16:creationId xmlns:a16="http://schemas.microsoft.com/office/drawing/2014/main" id="{1927A245-D340-468C-BFAB-811EFE7762E3}"/>
              </a:ext>
            </a:extLst>
          </p:cNvPr>
          <p:cNvSpPr>
            <a:spLocks noGrp="1"/>
          </p:cNvSpPr>
          <p:nvPr>
            <p:ph type="sldNum" sz="quarter" idx="12"/>
          </p:nvPr>
        </p:nvSpPr>
        <p:spPr/>
        <p:txBody>
          <a:bodyPr/>
          <a:lstStyle/>
          <a:p>
            <a:fld id="{AA0C51FF-32F0-4E34-9A42-27C026941FB9}" type="slidenum">
              <a:rPr kumimoji="1" lang="ja-JP" altLang="en-US" smtClean="0"/>
              <a:t>13</a:t>
            </a:fld>
            <a:endParaRPr kumimoji="1" lang="ja-JP" altLang="en-US"/>
          </a:p>
        </p:txBody>
      </p:sp>
    </p:spTree>
    <p:extLst>
      <p:ext uri="{BB962C8B-B14F-4D97-AF65-F5344CB8AC3E}">
        <p14:creationId xmlns:p14="http://schemas.microsoft.com/office/powerpoint/2010/main" val="1813364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847BD5-42E8-4FF2-A8EC-69BB6BADB97B}"/>
              </a:ext>
            </a:extLst>
          </p:cNvPr>
          <p:cNvSpPr>
            <a:spLocks noGrp="1"/>
          </p:cNvSpPr>
          <p:nvPr>
            <p:ph type="title"/>
          </p:nvPr>
        </p:nvSpPr>
        <p:spPr/>
        <p:txBody>
          <a:bodyPr/>
          <a:lstStyle/>
          <a:p>
            <a:r>
              <a:rPr kumimoji="1" lang="ja-JP" altLang="en-US" b="1" dirty="0"/>
              <a:t>システム開発の段階別</a:t>
            </a:r>
          </a:p>
        </p:txBody>
      </p:sp>
      <p:sp>
        <p:nvSpPr>
          <p:cNvPr id="3" name="コンテンツ プレースホルダー 2">
            <a:extLst>
              <a:ext uri="{FF2B5EF4-FFF2-40B4-BE49-F238E27FC236}">
                <a16:creationId xmlns:a16="http://schemas.microsoft.com/office/drawing/2014/main" id="{6152AF44-8ADB-496A-9650-45CC478DA248}"/>
              </a:ext>
            </a:extLst>
          </p:cNvPr>
          <p:cNvSpPr>
            <a:spLocks noGrp="1"/>
          </p:cNvSpPr>
          <p:nvPr>
            <p:ph idx="1"/>
          </p:nvPr>
        </p:nvSpPr>
        <p:spPr/>
        <p:txBody>
          <a:bodyPr/>
          <a:lstStyle/>
          <a:p>
            <a:r>
              <a:rPr kumimoji="1" lang="ja-JP" altLang="en-US" dirty="0"/>
              <a:t>モデル契約</a:t>
            </a:r>
            <a:r>
              <a:rPr lang="ja-JP" altLang="en-US" dirty="0"/>
              <a:t>における</a:t>
            </a:r>
            <a:r>
              <a:rPr kumimoji="1" lang="ja-JP" altLang="en-US" dirty="0"/>
              <a:t>システム開発の段階</a:t>
            </a:r>
            <a:r>
              <a:rPr lang="ja-JP" altLang="en-US" dirty="0"/>
              <a:t>・フェーズ</a:t>
            </a:r>
            <a:endParaRPr lang="en-US" altLang="ja-JP" dirty="0"/>
          </a:p>
          <a:p>
            <a:r>
              <a:rPr kumimoji="1" lang="ja-JP" altLang="en-US" dirty="0"/>
              <a:t>役割分担のモデル</a:t>
            </a:r>
            <a:endParaRPr kumimoji="1" lang="en-US" altLang="ja-JP" dirty="0"/>
          </a:p>
          <a:p>
            <a:r>
              <a:rPr lang="ja-JP" altLang="en-US" dirty="0"/>
              <a:t>（参考）フェーズと契約類型のパターン</a:t>
            </a:r>
            <a:endParaRPr kumimoji="1" lang="en-US" altLang="ja-JP" dirty="0"/>
          </a:p>
          <a:p>
            <a:r>
              <a:rPr lang="ja-JP" altLang="en-US" dirty="0"/>
              <a:t>段階毎のユーザ・ベンダの責務</a:t>
            </a:r>
            <a:endParaRPr lang="en-US" altLang="ja-JP" dirty="0"/>
          </a:p>
          <a:p>
            <a:pPr lvl="1"/>
            <a:r>
              <a:rPr kumimoji="1" lang="ja-JP" altLang="en-US" dirty="0"/>
              <a:t>企画段階</a:t>
            </a:r>
            <a:endParaRPr kumimoji="1" lang="en-US" altLang="ja-JP" dirty="0"/>
          </a:p>
          <a:p>
            <a:pPr lvl="1"/>
            <a:r>
              <a:rPr lang="ja-JP" altLang="en-US" dirty="0"/>
              <a:t>開発段階</a:t>
            </a:r>
            <a:endParaRPr lang="en-US" altLang="ja-JP" dirty="0"/>
          </a:p>
          <a:p>
            <a:pPr lvl="1"/>
            <a:r>
              <a:rPr lang="ja-JP" altLang="en-US" dirty="0"/>
              <a:t>運用・保守段階</a:t>
            </a:r>
            <a:endParaRPr lang="en-US" altLang="ja-JP" dirty="0"/>
          </a:p>
          <a:p>
            <a:pPr lvl="2"/>
            <a:endParaRPr kumimoji="1" lang="en-US" altLang="ja-JP" dirty="0"/>
          </a:p>
          <a:p>
            <a:pPr lvl="2"/>
            <a:endParaRPr kumimoji="1" lang="ja-JP" altLang="en-US" dirty="0"/>
          </a:p>
        </p:txBody>
      </p:sp>
      <p:sp>
        <p:nvSpPr>
          <p:cNvPr id="4" name="日付プレースホルダー 3">
            <a:extLst>
              <a:ext uri="{FF2B5EF4-FFF2-40B4-BE49-F238E27FC236}">
                <a16:creationId xmlns:a16="http://schemas.microsoft.com/office/drawing/2014/main" id="{2E4C03C2-4A52-4E1E-8990-97983D0B3AAE}"/>
              </a:ext>
            </a:extLst>
          </p:cNvPr>
          <p:cNvSpPr>
            <a:spLocks noGrp="1"/>
          </p:cNvSpPr>
          <p:nvPr>
            <p:ph type="dt" sz="half" idx="10"/>
          </p:nvPr>
        </p:nvSpPr>
        <p:spPr/>
        <p:txBody>
          <a:bodyPr/>
          <a:lstStyle/>
          <a:p>
            <a:r>
              <a:rPr lang="en-US" altLang="ja-JP"/>
              <a:t>©2021-2025 IPA, All Rights Reserved</a:t>
            </a:r>
            <a:endParaRPr lang="ja-JP" altLang="en-US" dirty="0"/>
          </a:p>
        </p:txBody>
      </p:sp>
      <p:sp>
        <p:nvSpPr>
          <p:cNvPr id="5" name="スライド番号プレースホルダー 4">
            <a:extLst>
              <a:ext uri="{FF2B5EF4-FFF2-40B4-BE49-F238E27FC236}">
                <a16:creationId xmlns:a16="http://schemas.microsoft.com/office/drawing/2014/main" id="{7A9DA155-1C91-424D-AB6F-EC60D2240C98}"/>
              </a:ext>
            </a:extLst>
          </p:cNvPr>
          <p:cNvSpPr>
            <a:spLocks noGrp="1"/>
          </p:cNvSpPr>
          <p:nvPr>
            <p:ph type="sldNum" sz="quarter" idx="12"/>
          </p:nvPr>
        </p:nvSpPr>
        <p:spPr/>
        <p:txBody>
          <a:bodyPr/>
          <a:lstStyle/>
          <a:p>
            <a:fld id="{AA0C51FF-32F0-4E34-9A42-27C026941FB9}" type="slidenum">
              <a:rPr kumimoji="1" lang="ja-JP" altLang="en-US" smtClean="0"/>
              <a:t>14</a:t>
            </a:fld>
            <a:endParaRPr kumimoji="1" lang="ja-JP" altLang="en-US"/>
          </a:p>
        </p:txBody>
      </p:sp>
    </p:spTree>
    <p:extLst>
      <p:ext uri="{BB962C8B-B14F-4D97-AF65-F5344CB8AC3E}">
        <p14:creationId xmlns:p14="http://schemas.microsoft.com/office/powerpoint/2010/main" val="2474746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7299A878-6913-4C6E-8E7E-88D4BC3B7E06}"/>
              </a:ext>
            </a:extLst>
          </p:cNvPr>
          <p:cNvSpPr txBox="1"/>
          <p:nvPr/>
        </p:nvSpPr>
        <p:spPr>
          <a:xfrm>
            <a:off x="289248" y="382556"/>
            <a:ext cx="7632781" cy="400110"/>
          </a:xfrm>
          <a:prstGeom prst="rect">
            <a:avLst/>
          </a:prstGeom>
          <a:noFill/>
        </p:spPr>
        <p:txBody>
          <a:bodyPr wrap="square" rtlCol="0">
            <a:spAutoFit/>
          </a:bodyPr>
          <a:lstStyle/>
          <a:p>
            <a:r>
              <a:rPr lang="ja-JP" altLang="en-US" sz="2000" b="1" dirty="0"/>
              <a:t>モデル契約における</a:t>
            </a:r>
            <a:r>
              <a:rPr kumimoji="1" lang="ja-JP" altLang="en-US" sz="2000" b="1" dirty="0"/>
              <a:t>システム開発の段階・フェーズ（１）</a:t>
            </a:r>
            <a:endParaRPr lang="en-US" altLang="ja-JP" sz="2000" b="1" dirty="0"/>
          </a:p>
        </p:txBody>
      </p:sp>
      <p:graphicFrame>
        <p:nvGraphicFramePr>
          <p:cNvPr id="4" name="表 4">
            <a:extLst>
              <a:ext uri="{FF2B5EF4-FFF2-40B4-BE49-F238E27FC236}">
                <a16:creationId xmlns:a16="http://schemas.microsoft.com/office/drawing/2014/main" id="{8947E447-50E1-4AC4-9388-65BD191E514C}"/>
              </a:ext>
            </a:extLst>
          </p:cNvPr>
          <p:cNvGraphicFramePr>
            <a:graphicFrameLocks noGrp="1"/>
          </p:cNvGraphicFramePr>
          <p:nvPr>
            <p:extLst>
              <p:ext uri="{D42A27DB-BD31-4B8C-83A1-F6EECF244321}">
                <p14:modId xmlns:p14="http://schemas.microsoft.com/office/powerpoint/2010/main" val="2213729518"/>
              </p:ext>
            </p:extLst>
          </p:nvPr>
        </p:nvGraphicFramePr>
        <p:xfrm>
          <a:off x="421281" y="3382981"/>
          <a:ext cx="11287611" cy="2621280"/>
        </p:xfrm>
        <a:graphic>
          <a:graphicData uri="http://schemas.openxmlformats.org/drawingml/2006/table">
            <a:tbl>
              <a:tblPr firstRow="1" bandRow="1">
                <a:tableStyleId>{5C22544A-7EE6-4342-B048-85BDC9FD1C3A}</a:tableStyleId>
              </a:tblPr>
              <a:tblGrid>
                <a:gridCol w="2005066">
                  <a:extLst>
                    <a:ext uri="{9D8B030D-6E8A-4147-A177-3AD203B41FA5}">
                      <a16:colId xmlns:a16="http://schemas.microsoft.com/office/drawing/2014/main" val="1882572977"/>
                    </a:ext>
                  </a:extLst>
                </a:gridCol>
                <a:gridCol w="7905404">
                  <a:extLst>
                    <a:ext uri="{9D8B030D-6E8A-4147-A177-3AD203B41FA5}">
                      <a16:colId xmlns:a16="http://schemas.microsoft.com/office/drawing/2014/main" val="329624265"/>
                    </a:ext>
                  </a:extLst>
                </a:gridCol>
                <a:gridCol w="1377141">
                  <a:extLst>
                    <a:ext uri="{9D8B030D-6E8A-4147-A177-3AD203B41FA5}">
                      <a16:colId xmlns:a16="http://schemas.microsoft.com/office/drawing/2014/main" val="4072036683"/>
                    </a:ext>
                  </a:extLst>
                </a:gridCol>
              </a:tblGrid>
              <a:tr h="315370">
                <a:tc>
                  <a:txBody>
                    <a:bodyPr/>
                    <a:lstStyle/>
                    <a:p>
                      <a:r>
                        <a:rPr kumimoji="1" lang="ja-JP" altLang="en-US" sz="2000" dirty="0"/>
                        <a:t>フェーズの名称</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フェーズの概要　　　　　　　　　　　　　　　　</a:t>
                      </a:r>
                    </a:p>
                  </a:txBody>
                  <a:tcPr/>
                </a:tc>
                <a:tc>
                  <a:txBody>
                    <a:bodyPr/>
                    <a:lstStyle/>
                    <a:p>
                      <a:r>
                        <a:rPr kumimoji="1" lang="ja-JP" altLang="en-US" sz="2000" dirty="0"/>
                        <a:t>契約類型</a:t>
                      </a:r>
                    </a:p>
                  </a:txBody>
                  <a:tcPr/>
                </a:tc>
                <a:extLst>
                  <a:ext uri="{0D108BD9-81ED-4DB2-BD59-A6C34878D82A}">
                    <a16:rowId xmlns:a16="http://schemas.microsoft.com/office/drawing/2014/main" val="3975341015"/>
                  </a:ext>
                </a:extLst>
              </a:tr>
              <a:tr h="281837">
                <a:tc>
                  <a:txBody>
                    <a:bodyPr/>
                    <a:lstStyle/>
                    <a:p>
                      <a:r>
                        <a:rPr kumimoji="1" lang="ja-JP" altLang="en-US" sz="2000" dirty="0"/>
                        <a:t>システム化の</a:t>
                      </a:r>
                      <a:endParaRPr kumimoji="1" lang="en-US" altLang="ja-JP" sz="2000" dirty="0"/>
                    </a:p>
                    <a:p>
                      <a:r>
                        <a:rPr kumimoji="1" lang="ja-JP" altLang="en-US" sz="2000" dirty="0"/>
                        <a:t>方向性</a:t>
                      </a:r>
                    </a:p>
                  </a:txBody>
                  <a:tcPr/>
                </a:tc>
                <a:tc>
                  <a:txBody>
                    <a:bodyPr/>
                    <a:lstStyle/>
                    <a:p>
                      <a:r>
                        <a:rPr kumimoji="1" lang="ja-JP" altLang="en-US" sz="2000" dirty="0">
                          <a:solidFill>
                            <a:srgbClr val="FF0000"/>
                          </a:solidFill>
                        </a:rPr>
                        <a:t>業務部門</a:t>
                      </a:r>
                      <a:r>
                        <a:rPr kumimoji="1" lang="ja-JP" altLang="en-US" sz="2000" dirty="0"/>
                        <a:t>が、システム開発の前に、経営層が定めた経営方針、情報システム戦略及び情報システム化基本計画 に従い、事業上の目的、システム化の対象業務、システム化のニーズと課題、予算、事業環境を分析し、利害関係者からの要請やその数や役割に応じた規模などに配慮しつつ、システム化するビジネスモデルにつき十分な検討を繰り返し、取締役会等</a:t>
                      </a:r>
                      <a:r>
                        <a:rPr kumimoji="1" lang="ja-JP" altLang="en-US" sz="2000" dirty="0">
                          <a:solidFill>
                            <a:srgbClr val="FF0000"/>
                          </a:solidFill>
                        </a:rPr>
                        <a:t>経営層による承認を受けてシステム化の方向性を決定</a:t>
                      </a:r>
                      <a:r>
                        <a:rPr kumimoji="1" lang="ja-JP" altLang="en-US" sz="2000" dirty="0"/>
                        <a:t>するフェーズ</a:t>
                      </a:r>
                    </a:p>
                  </a:txBody>
                  <a:tcPr/>
                </a:tc>
                <a:tc>
                  <a:txBody>
                    <a:bodyPr/>
                    <a:lstStyle/>
                    <a:p>
                      <a:r>
                        <a:rPr kumimoji="1" lang="ja-JP" altLang="en-US" sz="2000" dirty="0"/>
                        <a:t>準委任</a:t>
                      </a:r>
                    </a:p>
                  </a:txBody>
                  <a:tcPr/>
                </a:tc>
                <a:extLst>
                  <a:ext uri="{0D108BD9-81ED-4DB2-BD59-A6C34878D82A}">
                    <a16:rowId xmlns:a16="http://schemas.microsoft.com/office/drawing/2014/main" val="373609167"/>
                  </a:ext>
                </a:extLst>
              </a:tr>
            </a:tbl>
          </a:graphicData>
        </a:graphic>
      </p:graphicFrame>
      <p:sp>
        <p:nvSpPr>
          <p:cNvPr id="8" name="テキスト ボックス 7">
            <a:extLst>
              <a:ext uri="{FF2B5EF4-FFF2-40B4-BE49-F238E27FC236}">
                <a16:creationId xmlns:a16="http://schemas.microsoft.com/office/drawing/2014/main" id="{C82E73A3-A000-4F17-BD88-29380B699DD6}"/>
              </a:ext>
            </a:extLst>
          </p:cNvPr>
          <p:cNvSpPr txBox="1"/>
          <p:nvPr/>
        </p:nvSpPr>
        <p:spPr>
          <a:xfrm>
            <a:off x="421281" y="2876856"/>
            <a:ext cx="5447504" cy="400110"/>
          </a:xfrm>
          <a:prstGeom prst="rect">
            <a:avLst/>
          </a:prstGeom>
          <a:noFill/>
        </p:spPr>
        <p:txBody>
          <a:bodyPr wrap="square" rtlCol="0">
            <a:spAutoFit/>
          </a:bodyPr>
          <a:lstStyle/>
          <a:p>
            <a:r>
              <a:rPr lang="ja-JP" altLang="en-US" sz="2000" u="sng" dirty="0"/>
              <a:t>１）企画段階</a:t>
            </a:r>
            <a:r>
              <a:rPr lang="ja-JP" altLang="en-US" sz="2000" dirty="0"/>
              <a:t>（以降「超上流」ともいう）</a:t>
            </a:r>
            <a:endParaRPr kumimoji="1" lang="ja-JP" altLang="en-US" sz="2000" dirty="0"/>
          </a:p>
        </p:txBody>
      </p:sp>
      <p:grpSp>
        <p:nvGrpSpPr>
          <p:cNvPr id="5" name="グループ化 4">
            <a:extLst>
              <a:ext uri="{FF2B5EF4-FFF2-40B4-BE49-F238E27FC236}">
                <a16:creationId xmlns:a16="http://schemas.microsoft.com/office/drawing/2014/main" id="{68CA4ADB-4D6C-4F4D-AE48-867F5D0013EF}"/>
              </a:ext>
            </a:extLst>
          </p:cNvPr>
          <p:cNvGrpSpPr/>
          <p:nvPr/>
        </p:nvGrpSpPr>
        <p:grpSpPr>
          <a:xfrm>
            <a:off x="8516810" y="413260"/>
            <a:ext cx="3152045" cy="338702"/>
            <a:chOff x="8153264" y="402293"/>
            <a:chExt cx="3608493" cy="338702"/>
          </a:xfrm>
        </p:grpSpPr>
        <p:sp>
          <p:nvSpPr>
            <p:cNvPr id="6" name="テキスト ボックス 5">
              <a:extLst>
                <a:ext uri="{FF2B5EF4-FFF2-40B4-BE49-F238E27FC236}">
                  <a16:creationId xmlns:a16="http://schemas.microsoft.com/office/drawing/2014/main" id="{BAADD4B1-4521-4236-BD37-928EA51E1BC4}"/>
                </a:ext>
              </a:extLst>
            </p:cNvPr>
            <p:cNvSpPr txBox="1"/>
            <p:nvPr/>
          </p:nvSpPr>
          <p:spPr>
            <a:xfrm>
              <a:off x="8290424" y="417756"/>
              <a:ext cx="3471333" cy="307777"/>
            </a:xfrm>
            <a:prstGeom prst="rect">
              <a:avLst/>
            </a:prstGeom>
            <a:noFill/>
          </p:spPr>
          <p:txBody>
            <a:bodyPr wrap="square" rtlCol="0">
              <a:spAutoFit/>
            </a:bodyPr>
            <a:lstStyle/>
            <a:p>
              <a:r>
                <a:rPr kumimoji="1" lang="ja-JP" altLang="en-US" sz="1400" dirty="0"/>
                <a:t>（第二版　２．（２）　</a:t>
              </a:r>
              <a:r>
                <a:rPr lang="ja-JP" altLang="en-US" sz="1400" dirty="0"/>
                <a:t>３８</a:t>
              </a:r>
              <a:r>
                <a:rPr kumimoji="1" lang="ja-JP" altLang="en-US" sz="1400" dirty="0"/>
                <a:t>頁～）</a:t>
              </a:r>
            </a:p>
          </p:txBody>
        </p:sp>
        <p:sp>
          <p:nvSpPr>
            <p:cNvPr id="7" name="矢印: 右 6">
              <a:extLst>
                <a:ext uri="{FF2B5EF4-FFF2-40B4-BE49-F238E27FC236}">
                  <a16:creationId xmlns:a16="http://schemas.microsoft.com/office/drawing/2014/main" id="{78DC4F40-2FB7-4C50-A299-9D0795E58A64}"/>
                </a:ext>
              </a:extLst>
            </p:cNvPr>
            <p:cNvSpPr/>
            <p:nvPr/>
          </p:nvSpPr>
          <p:spPr>
            <a:xfrm>
              <a:off x="8153264" y="402293"/>
              <a:ext cx="274320" cy="338702"/>
            </a:xfrm>
            <a:prstGeom prst="rightArrow">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 name="テキスト ボックス 18">
            <a:extLst>
              <a:ext uri="{FF2B5EF4-FFF2-40B4-BE49-F238E27FC236}">
                <a16:creationId xmlns:a16="http://schemas.microsoft.com/office/drawing/2014/main" id="{2CBC466D-7FC4-4EF0-9AF8-6CE5EDA691F1}"/>
              </a:ext>
            </a:extLst>
          </p:cNvPr>
          <p:cNvSpPr txBox="1"/>
          <p:nvPr/>
        </p:nvSpPr>
        <p:spPr>
          <a:xfrm>
            <a:off x="421281" y="1014153"/>
            <a:ext cx="11287611" cy="1631216"/>
          </a:xfrm>
          <a:prstGeom prst="rect">
            <a:avLst/>
          </a:prstGeom>
          <a:noFill/>
        </p:spPr>
        <p:txBody>
          <a:bodyPr wrap="square" rtlCol="0">
            <a:spAutoFit/>
          </a:bodyPr>
          <a:lstStyle/>
          <a:p>
            <a:r>
              <a:rPr lang="ja-JP" altLang="en-US" sz="2000" dirty="0"/>
              <a:t>■フェーズを分ける目的は、フェーズごとにシステム開発のために行うべき主題を明確化すること、そして、主題ごとにユーザとベンダの</a:t>
            </a:r>
            <a:r>
              <a:rPr lang="ja-JP" altLang="en-US" sz="2000" dirty="0">
                <a:solidFill>
                  <a:srgbClr val="FF0000"/>
                </a:solidFill>
              </a:rPr>
              <a:t>責務と役割</a:t>
            </a:r>
            <a:r>
              <a:rPr lang="ja-JP" altLang="en-US" sz="2000" dirty="0"/>
              <a:t>、</a:t>
            </a:r>
            <a:r>
              <a:rPr lang="ja-JP" altLang="en-US" sz="2000" dirty="0">
                <a:solidFill>
                  <a:srgbClr val="FF0000"/>
                </a:solidFill>
              </a:rPr>
              <a:t>相互協力関係</a:t>
            </a:r>
            <a:r>
              <a:rPr lang="ja-JP" altLang="en-US" sz="2000" dirty="0"/>
              <a:t>、</a:t>
            </a:r>
            <a:r>
              <a:rPr lang="ja-JP" altLang="en-US" sz="2000" dirty="0">
                <a:solidFill>
                  <a:srgbClr val="FF0000"/>
                </a:solidFill>
              </a:rPr>
              <a:t>権利義務関係</a:t>
            </a:r>
            <a:r>
              <a:rPr lang="ja-JP" altLang="en-US" sz="2000" dirty="0"/>
              <a:t>を明確にすることにある。</a:t>
            </a:r>
          </a:p>
          <a:p>
            <a:r>
              <a:rPr lang="ja-JP" altLang="en-US" sz="2000" dirty="0"/>
              <a:t>■契約プロセスを分けるフェーズは、この目的に則し、かつ、ユーザとベンダの相互に理解が容易なものでなければならない。</a:t>
            </a:r>
          </a:p>
        </p:txBody>
      </p:sp>
      <p:grpSp>
        <p:nvGrpSpPr>
          <p:cNvPr id="20" name="グループ化 19">
            <a:extLst>
              <a:ext uri="{FF2B5EF4-FFF2-40B4-BE49-F238E27FC236}">
                <a16:creationId xmlns:a16="http://schemas.microsoft.com/office/drawing/2014/main" id="{34677045-799F-4555-B15E-268217954448}"/>
              </a:ext>
            </a:extLst>
          </p:cNvPr>
          <p:cNvGrpSpPr/>
          <p:nvPr/>
        </p:nvGrpSpPr>
        <p:grpSpPr>
          <a:xfrm>
            <a:off x="8516810" y="2982871"/>
            <a:ext cx="3152045" cy="338702"/>
            <a:chOff x="8153264" y="402293"/>
            <a:chExt cx="3608493" cy="338702"/>
          </a:xfrm>
        </p:grpSpPr>
        <p:sp>
          <p:nvSpPr>
            <p:cNvPr id="21" name="テキスト ボックス 20">
              <a:extLst>
                <a:ext uri="{FF2B5EF4-FFF2-40B4-BE49-F238E27FC236}">
                  <a16:creationId xmlns:a16="http://schemas.microsoft.com/office/drawing/2014/main" id="{1270FB62-004F-44AE-9AB8-278A3DDF84DD}"/>
                </a:ext>
              </a:extLst>
            </p:cNvPr>
            <p:cNvSpPr txBox="1"/>
            <p:nvPr/>
          </p:nvSpPr>
          <p:spPr>
            <a:xfrm>
              <a:off x="8290424" y="417756"/>
              <a:ext cx="3471333" cy="307777"/>
            </a:xfrm>
            <a:prstGeom prst="rect">
              <a:avLst/>
            </a:prstGeom>
            <a:noFill/>
          </p:spPr>
          <p:txBody>
            <a:bodyPr wrap="square" rtlCol="0">
              <a:spAutoFit/>
            </a:bodyPr>
            <a:lstStyle/>
            <a:p>
              <a:r>
                <a:rPr kumimoji="1" lang="ja-JP" altLang="en-US" sz="1400" dirty="0"/>
                <a:t>（第二版　２．（２）　</a:t>
              </a:r>
              <a:r>
                <a:rPr lang="ja-JP" altLang="en-US" sz="1400" dirty="0"/>
                <a:t>４０</a:t>
              </a:r>
              <a:r>
                <a:rPr kumimoji="1" lang="ja-JP" altLang="en-US" sz="1400" dirty="0"/>
                <a:t>頁～）</a:t>
              </a:r>
            </a:p>
          </p:txBody>
        </p:sp>
        <p:sp>
          <p:nvSpPr>
            <p:cNvPr id="22" name="矢印: 右 21">
              <a:extLst>
                <a:ext uri="{FF2B5EF4-FFF2-40B4-BE49-F238E27FC236}">
                  <a16:creationId xmlns:a16="http://schemas.microsoft.com/office/drawing/2014/main" id="{57224665-DE94-4F55-8697-2635E7E25E18}"/>
                </a:ext>
              </a:extLst>
            </p:cNvPr>
            <p:cNvSpPr/>
            <p:nvPr/>
          </p:nvSpPr>
          <p:spPr>
            <a:xfrm>
              <a:off x="8153264" y="402293"/>
              <a:ext cx="274320" cy="338702"/>
            </a:xfrm>
            <a:prstGeom prst="rightArrow">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日付プレースホルダー 1">
            <a:extLst>
              <a:ext uri="{FF2B5EF4-FFF2-40B4-BE49-F238E27FC236}">
                <a16:creationId xmlns:a16="http://schemas.microsoft.com/office/drawing/2014/main" id="{C295FA35-9A6B-4928-B418-CD348AD5366F}"/>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9" name="スライド番号プレースホルダー 8">
            <a:extLst>
              <a:ext uri="{FF2B5EF4-FFF2-40B4-BE49-F238E27FC236}">
                <a16:creationId xmlns:a16="http://schemas.microsoft.com/office/drawing/2014/main" id="{CB389873-C9A2-446F-AD24-1B848269B7AB}"/>
              </a:ext>
            </a:extLst>
          </p:cNvPr>
          <p:cNvSpPr>
            <a:spLocks noGrp="1"/>
          </p:cNvSpPr>
          <p:nvPr>
            <p:ph type="sldNum" sz="quarter" idx="12"/>
          </p:nvPr>
        </p:nvSpPr>
        <p:spPr/>
        <p:txBody>
          <a:bodyPr/>
          <a:lstStyle/>
          <a:p>
            <a:fld id="{AA0C51FF-32F0-4E34-9A42-27C026941FB9}" type="slidenum">
              <a:rPr kumimoji="1" lang="ja-JP" altLang="en-US" smtClean="0"/>
              <a:t>15</a:t>
            </a:fld>
            <a:endParaRPr kumimoji="1" lang="ja-JP" altLang="en-US"/>
          </a:p>
        </p:txBody>
      </p:sp>
    </p:spTree>
    <p:extLst>
      <p:ext uri="{BB962C8B-B14F-4D97-AF65-F5344CB8AC3E}">
        <p14:creationId xmlns:p14="http://schemas.microsoft.com/office/powerpoint/2010/main" val="19994795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7299A878-6913-4C6E-8E7E-88D4BC3B7E06}"/>
              </a:ext>
            </a:extLst>
          </p:cNvPr>
          <p:cNvSpPr txBox="1"/>
          <p:nvPr/>
        </p:nvSpPr>
        <p:spPr>
          <a:xfrm>
            <a:off x="289248" y="382556"/>
            <a:ext cx="7632781" cy="400110"/>
          </a:xfrm>
          <a:prstGeom prst="rect">
            <a:avLst/>
          </a:prstGeom>
          <a:noFill/>
        </p:spPr>
        <p:txBody>
          <a:bodyPr wrap="square" rtlCol="0">
            <a:spAutoFit/>
          </a:bodyPr>
          <a:lstStyle/>
          <a:p>
            <a:r>
              <a:rPr lang="ja-JP" altLang="en-US" sz="2000" b="1" dirty="0"/>
              <a:t>モデル契約における</a:t>
            </a:r>
            <a:r>
              <a:rPr kumimoji="1" lang="ja-JP" altLang="en-US" sz="2000" b="1" dirty="0"/>
              <a:t>システム開発の段階・フェーズ（２）</a:t>
            </a:r>
            <a:endParaRPr lang="en-US" altLang="ja-JP" sz="2000" b="1" dirty="0"/>
          </a:p>
        </p:txBody>
      </p:sp>
      <p:graphicFrame>
        <p:nvGraphicFramePr>
          <p:cNvPr id="4" name="表 4">
            <a:extLst>
              <a:ext uri="{FF2B5EF4-FFF2-40B4-BE49-F238E27FC236}">
                <a16:creationId xmlns:a16="http://schemas.microsoft.com/office/drawing/2014/main" id="{8947E447-50E1-4AC4-9388-65BD191E514C}"/>
              </a:ext>
            </a:extLst>
          </p:cNvPr>
          <p:cNvGraphicFramePr>
            <a:graphicFrameLocks noGrp="1"/>
          </p:cNvGraphicFramePr>
          <p:nvPr>
            <p:extLst>
              <p:ext uri="{D42A27DB-BD31-4B8C-83A1-F6EECF244321}">
                <p14:modId xmlns:p14="http://schemas.microsoft.com/office/powerpoint/2010/main" val="385044745"/>
              </p:ext>
            </p:extLst>
          </p:nvPr>
        </p:nvGraphicFramePr>
        <p:xfrm>
          <a:off x="389313" y="900430"/>
          <a:ext cx="11413374" cy="5151120"/>
        </p:xfrm>
        <a:graphic>
          <a:graphicData uri="http://schemas.openxmlformats.org/drawingml/2006/table">
            <a:tbl>
              <a:tblPr firstRow="1" bandRow="1">
                <a:tableStyleId>{5C22544A-7EE6-4342-B048-85BDC9FD1C3A}</a:tableStyleId>
              </a:tblPr>
              <a:tblGrid>
                <a:gridCol w="2069869">
                  <a:extLst>
                    <a:ext uri="{9D8B030D-6E8A-4147-A177-3AD203B41FA5}">
                      <a16:colId xmlns:a16="http://schemas.microsoft.com/office/drawing/2014/main" val="1882572977"/>
                    </a:ext>
                  </a:extLst>
                </a:gridCol>
                <a:gridCol w="7873538">
                  <a:extLst>
                    <a:ext uri="{9D8B030D-6E8A-4147-A177-3AD203B41FA5}">
                      <a16:colId xmlns:a16="http://schemas.microsoft.com/office/drawing/2014/main" val="329624265"/>
                    </a:ext>
                  </a:extLst>
                </a:gridCol>
                <a:gridCol w="1469967">
                  <a:extLst>
                    <a:ext uri="{9D8B030D-6E8A-4147-A177-3AD203B41FA5}">
                      <a16:colId xmlns:a16="http://schemas.microsoft.com/office/drawing/2014/main" val="4072036683"/>
                    </a:ext>
                  </a:extLst>
                </a:gridCol>
              </a:tblGrid>
              <a:tr h="315370">
                <a:tc>
                  <a:txBody>
                    <a:bodyPr/>
                    <a:lstStyle/>
                    <a:p>
                      <a:r>
                        <a:rPr kumimoji="1" lang="ja-JP" altLang="en-US" sz="2000" dirty="0"/>
                        <a:t>フェーズの名称</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フェーズの概要　　　　　　　　　　　　　　　　</a:t>
                      </a:r>
                    </a:p>
                  </a:txBody>
                  <a:tcPr/>
                </a:tc>
                <a:tc>
                  <a:txBody>
                    <a:bodyPr/>
                    <a:lstStyle/>
                    <a:p>
                      <a:r>
                        <a:rPr kumimoji="1" lang="ja-JP" altLang="en-US" sz="2000" dirty="0"/>
                        <a:t>契約類型</a:t>
                      </a:r>
                    </a:p>
                  </a:txBody>
                  <a:tcPr/>
                </a:tc>
                <a:extLst>
                  <a:ext uri="{0D108BD9-81ED-4DB2-BD59-A6C34878D82A}">
                    <a16:rowId xmlns:a16="http://schemas.microsoft.com/office/drawing/2014/main" val="3975341015"/>
                  </a:ext>
                </a:extLst>
              </a:tr>
              <a:tr h="281837">
                <a:tc>
                  <a:txBody>
                    <a:bodyPr/>
                    <a:lstStyle/>
                    <a:p>
                      <a:r>
                        <a:rPr kumimoji="1" lang="ja-JP" altLang="en-US" sz="2000" dirty="0"/>
                        <a:t>システム化計画</a:t>
                      </a:r>
                    </a:p>
                  </a:txBody>
                  <a:tcPr/>
                </a:tc>
                <a:tc>
                  <a:txBody>
                    <a:bodyPr/>
                    <a:lstStyle/>
                    <a:p>
                      <a:r>
                        <a:rPr kumimoji="1" lang="ja-JP" altLang="en-US" sz="2000" dirty="0">
                          <a:solidFill>
                            <a:srgbClr val="FF0000"/>
                          </a:solidFill>
                        </a:rPr>
                        <a:t>業務部門</a:t>
                      </a:r>
                      <a:r>
                        <a:rPr kumimoji="1" lang="ja-JP" altLang="en-US" sz="2000" dirty="0"/>
                        <a:t>が、システム化の方向性を具体化するために、開発体制、予算、スケジュール、システム化する事業上の要求（例えば、システム化すべき新規事業、社外連携、組織改編、部門間業務分掌変更、法令・契約等のコンプライアンス要件、セキュリティ、個人情報保護、環境など）や対象業務上の要求（例えば、業務内容、業務形態、業務品質、性能目標、運用、移行要件、法令・契約等のコンプライアンス要件、セキュリティ、個人情報保護、事業継続性、環境など）を考慮して、業務範囲や業務分掌、関係者の教育及び訓練計画 を定めた</a:t>
                      </a:r>
                      <a:r>
                        <a:rPr kumimoji="1" lang="ja-JP" altLang="en-US" sz="2000" dirty="0">
                          <a:solidFill>
                            <a:srgbClr val="FF0000"/>
                          </a:solidFill>
                        </a:rPr>
                        <a:t>システム化計画書を作成</a:t>
                      </a:r>
                      <a:r>
                        <a:rPr kumimoji="1" lang="ja-JP" altLang="en-US" sz="2000" dirty="0"/>
                        <a:t>し、ステークホルダの合意を得てから経営層の方針稟議を求め、</a:t>
                      </a:r>
                      <a:r>
                        <a:rPr kumimoji="1" lang="ja-JP" altLang="en-US" sz="2000" dirty="0">
                          <a:solidFill>
                            <a:srgbClr val="FF0000"/>
                          </a:solidFill>
                        </a:rPr>
                        <a:t>経営層による承認</a:t>
                      </a:r>
                      <a:r>
                        <a:rPr kumimoji="1" lang="ja-JP" altLang="en-US" sz="2000" dirty="0"/>
                        <a:t>を受けて、業務部門及び情報システム部門における要件定義に進むフェーズ</a:t>
                      </a:r>
                    </a:p>
                  </a:txBody>
                  <a:tcPr/>
                </a:tc>
                <a:tc>
                  <a:txBody>
                    <a:bodyPr/>
                    <a:lstStyle/>
                    <a:p>
                      <a:r>
                        <a:rPr kumimoji="1" lang="ja-JP" altLang="en-US" sz="2000" dirty="0"/>
                        <a:t>準委任</a:t>
                      </a:r>
                    </a:p>
                  </a:txBody>
                  <a:tcPr/>
                </a:tc>
                <a:extLst>
                  <a:ext uri="{0D108BD9-81ED-4DB2-BD59-A6C34878D82A}">
                    <a16:rowId xmlns:a16="http://schemas.microsoft.com/office/drawing/2014/main" val="3899610398"/>
                  </a:ext>
                </a:extLst>
              </a:tr>
              <a:tr h="281837">
                <a:tc>
                  <a:txBody>
                    <a:bodyPr/>
                    <a:lstStyle/>
                    <a:p>
                      <a:r>
                        <a:rPr kumimoji="1" lang="ja-JP" altLang="en-US" sz="2000" dirty="0"/>
                        <a:t>要件定義</a:t>
                      </a:r>
                    </a:p>
                  </a:txBody>
                  <a:tcPr/>
                </a:tc>
                <a:tc>
                  <a:txBody>
                    <a:bodyPr/>
                    <a:lstStyle/>
                    <a:p>
                      <a:r>
                        <a:rPr kumimoji="1" lang="ja-JP" altLang="en-US" sz="2000" dirty="0"/>
                        <a:t>事業要件を反映したシステム化計画を受けて、</a:t>
                      </a:r>
                      <a:r>
                        <a:rPr kumimoji="1" lang="ja-JP" altLang="en-US" sz="2000" dirty="0">
                          <a:solidFill>
                            <a:srgbClr val="FF0000"/>
                          </a:solidFill>
                        </a:rPr>
                        <a:t>業務部門</a:t>
                      </a:r>
                      <a:r>
                        <a:rPr kumimoji="1" lang="ja-JP" altLang="en-US" sz="2000" dirty="0"/>
                        <a:t>が、業務上の要求を</a:t>
                      </a:r>
                      <a:r>
                        <a:rPr kumimoji="1" lang="ja-JP" altLang="en-US" sz="2000" dirty="0">
                          <a:solidFill>
                            <a:srgbClr val="FF0000"/>
                          </a:solidFill>
                        </a:rPr>
                        <a:t>業務要件</a:t>
                      </a:r>
                      <a:r>
                        <a:rPr kumimoji="1" lang="ja-JP" altLang="en-US" sz="2000" dirty="0"/>
                        <a:t>に、</a:t>
                      </a:r>
                      <a:r>
                        <a:rPr kumimoji="1" lang="ja-JP" altLang="en-US" sz="2000" dirty="0">
                          <a:solidFill>
                            <a:srgbClr val="FF0000"/>
                          </a:solidFill>
                        </a:rPr>
                        <a:t>情報システム部門</a:t>
                      </a:r>
                      <a:r>
                        <a:rPr kumimoji="1" lang="ja-JP" altLang="en-US" sz="2000" dirty="0"/>
                        <a:t>が、システムに実装すべき</a:t>
                      </a:r>
                      <a:r>
                        <a:rPr kumimoji="1" lang="ja-JP" altLang="en-US" sz="2000" dirty="0">
                          <a:solidFill>
                            <a:srgbClr val="FF0000"/>
                          </a:solidFill>
                        </a:rPr>
                        <a:t>システムの機能要件・非機能要件を定義</a:t>
                      </a:r>
                      <a:r>
                        <a:rPr kumimoji="1" lang="ja-JP" altLang="en-US" sz="2000" dirty="0"/>
                        <a:t>し、</a:t>
                      </a:r>
                      <a:r>
                        <a:rPr kumimoji="1" lang="ja-JP" altLang="en-US" sz="2000" dirty="0">
                          <a:solidFill>
                            <a:srgbClr val="FF0000"/>
                          </a:solidFill>
                        </a:rPr>
                        <a:t>経営層による</a:t>
                      </a:r>
                      <a:r>
                        <a:rPr kumimoji="1" lang="ja-JP" altLang="en-US" sz="2000" dirty="0"/>
                        <a:t>実行稟議、</a:t>
                      </a:r>
                      <a:r>
                        <a:rPr kumimoji="1" lang="ja-JP" altLang="en-US" sz="2000" dirty="0">
                          <a:solidFill>
                            <a:srgbClr val="FF0000"/>
                          </a:solidFill>
                        </a:rPr>
                        <a:t>承認</a:t>
                      </a:r>
                      <a:r>
                        <a:rPr kumimoji="1" lang="ja-JP" altLang="en-US" sz="2000" dirty="0"/>
                        <a:t>を受けるフェーズ</a:t>
                      </a:r>
                    </a:p>
                  </a:txBody>
                  <a:tcPr/>
                </a:tc>
                <a:tc>
                  <a:txBody>
                    <a:bodyPr/>
                    <a:lstStyle/>
                    <a:p>
                      <a:r>
                        <a:rPr kumimoji="1" lang="ja-JP" altLang="en-US" sz="2000" dirty="0"/>
                        <a:t>準委任</a:t>
                      </a:r>
                    </a:p>
                  </a:txBody>
                  <a:tcPr/>
                </a:tc>
                <a:extLst>
                  <a:ext uri="{0D108BD9-81ED-4DB2-BD59-A6C34878D82A}">
                    <a16:rowId xmlns:a16="http://schemas.microsoft.com/office/drawing/2014/main" val="1465438551"/>
                  </a:ext>
                </a:extLst>
              </a:tr>
            </a:tbl>
          </a:graphicData>
        </a:graphic>
      </p:graphicFrame>
      <p:sp>
        <p:nvSpPr>
          <p:cNvPr id="2" name="日付プレースホルダー 1">
            <a:extLst>
              <a:ext uri="{FF2B5EF4-FFF2-40B4-BE49-F238E27FC236}">
                <a16:creationId xmlns:a16="http://schemas.microsoft.com/office/drawing/2014/main" id="{6F549E8A-80A6-4DDB-BEBF-0E3F4E73E147}"/>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5" name="スライド番号プレースホルダー 4">
            <a:extLst>
              <a:ext uri="{FF2B5EF4-FFF2-40B4-BE49-F238E27FC236}">
                <a16:creationId xmlns:a16="http://schemas.microsoft.com/office/drawing/2014/main" id="{5C597E4F-EE4D-43EC-A8F7-A86128F3DF5F}"/>
              </a:ext>
            </a:extLst>
          </p:cNvPr>
          <p:cNvSpPr>
            <a:spLocks noGrp="1"/>
          </p:cNvSpPr>
          <p:nvPr>
            <p:ph type="sldNum" sz="quarter" idx="12"/>
          </p:nvPr>
        </p:nvSpPr>
        <p:spPr/>
        <p:txBody>
          <a:bodyPr/>
          <a:lstStyle/>
          <a:p>
            <a:fld id="{AA0C51FF-32F0-4E34-9A42-27C026941FB9}" type="slidenum">
              <a:rPr kumimoji="1" lang="ja-JP" altLang="en-US" smtClean="0"/>
              <a:t>16</a:t>
            </a:fld>
            <a:endParaRPr kumimoji="1" lang="ja-JP" altLang="en-US"/>
          </a:p>
        </p:txBody>
      </p:sp>
    </p:spTree>
    <p:extLst>
      <p:ext uri="{BB962C8B-B14F-4D97-AF65-F5344CB8AC3E}">
        <p14:creationId xmlns:p14="http://schemas.microsoft.com/office/powerpoint/2010/main" val="466382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7299A878-6913-4C6E-8E7E-88D4BC3B7E06}"/>
              </a:ext>
            </a:extLst>
          </p:cNvPr>
          <p:cNvSpPr txBox="1"/>
          <p:nvPr/>
        </p:nvSpPr>
        <p:spPr>
          <a:xfrm>
            <a:off x="289248" y="382556"/>
            <a:ext cx="7582905" cy="400110"/>
          </a:xfrm>
          <a:prstGeom prst="rect">
            <a:avLst/>
          </a:prstGeom>
          <a:noFill/>
        </p:spPr>
        <p:txBody>
          <a:bodyPr wrap="square" rtlCol="0">
            <a:spAutoFit/>
          </a:bodyPr>
          <a:lstStyle/>
          <a:p>
            <a:r>
              <a:rPr lang="ja-JP" altLang="en-US" sz="2000" b="1" dirty="0"/>
              <a:t>モデル契約における</a:t>
            </a:r>
            <a:r>
              <a:rPr kumimoji="1" lang="ja-JP" altLang="en-US" sz="2000" b="1" dirty="0"/>
              <a:t>システム開発の段階・フェーズ（３）</a:t>
            </a:r>
            <a:endParaRPr lang="en-US" altLang="ja-JP" sz="2000" b="1" dirty="0"/>
          </a:p>
        </p:txBody>
      </p:sp>
      <p:graphicFrame>
        <p:nvGraphicFramePr>
          <p:cNvPr id="4" name="表 4">
            <a:extLst>
              <a:ext uri="{FF2B5EF4-FFF2-40B4-BE49-F238E27FC236}">
                <a16:creationId xmlns:a16="http://schemas.microsoft.com/office/drawing/2014/main" id="{8947E447-50E1-4AC4-9388-65BD191E514C}"/>
              </a:ext>
            </a:extLst>
          </p:cNvPr>
          <p:cNvGraphicFramePr>
            <a:graphicFrameLocks noGrp="1"/>
          </p:cNvGraphicFramePr>
          <p:nvPr>
            <p:extLst>
              <p:ext uri="{D42A27DB-BD31-4B8C-83A1-F6EECF244321}">
                <p14:modId xmlns:p14="http://schemas.microsoft.com/office/powerpoint/2010/main" val="3112064381"/>
              </p:ext>
            </p:extLst>
          </p:nvPr>
        </p:nvGraphicFramePr>
        <p:xfrm>
          <a:off x="367716" y="1110335"/>
          <a:ext cx="11535036" cy="5699760"/>
        </p:xfrm>
        <a:graphic>
          <a:graphicData uri="http://schemas.openxmlformats.org/drawingml/2006/table">
            <a:tbl>
              <a:tblPr firstRow="1" bandRow="1">
                <a:tableStyleId>{5C22544A-7EE6-4342-B048-85BDC9FD1C3A}</a:tableStyleId>
              </a:tblPr>
              <a:tblGrid>
                <a:gridCol w="2361371">
                  <a:extLst>
                    <a:ext uri="{9D8B030D-6E8A-4147-A177-3AD203B41FA5}">
                      <a16:colId xmlns:a16="http://schemas.microsoft.com/office/drawing/2014/main" val="1882572977"/>
                    </a:ext>
                  </a:extLst>
                </a:gridCol>
                <a:gridCol w="7619185">
                  <a:extLst>
                    <a:ext uri="{9D8B030D-6E8A-4147-A177-3AD203B41FA5}">
                      <a16:colId xmlns:a16="http://schemas.microsoft.com/office/drawing/2014/main" val="329624265"/>
                    </a:ext>
                  </a:extLst>
                </a:gridCol>
                <a:gridCol w="1554480">
                  <a:extLst>
                    <a:ext uri="{9D8B030D-6E8A-4147-A177-3AD203B41FA5}">
                      <a16:colId xmlns:a16="http://schemas.microsoft.com/office/drawing/2014/main" val="4072036683"/>
                    </a:ext>
                  </a:extLst>
                </a:gridCol>
              </a:tblGrid>
              <a:tr h="315370">
                <a:tc>
                  <a:txBody>
                    <a:bodyPr/>
                    <a:lstStyle/>
                    <a:p>
                      <a:r>
                        <a:rPr kumimoji="1" lang="ja-JP" altLang="en-US" sz="2000" dirty="0"/>
                        <a:t>フェーズの名称</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フェーズの概要</a:t>
                      </a:r>
                    </a:p>
                  </a:txBody>
                  <a:tcPr/>
                </a:tc>
                <a:tc>
                  <a:txBody>
                    <a:bodyPr/>
                    <a:lstStyle/>
                    <a:p>
                      <a:r>
                        <a:rPr kumimoji="1" lang="ja-JP" altLang="en-US" sz="2000" dirty="0"/>
                        <a:t>契約類型</a:t>
                      </a:r>
                    </a:p>
                  </a:txBody>
                  <a:tcPr/>
                </a:tc>
                <a:extLst>
                  <a:ext uri="{0D108BD9-81ED-4DB2-BD59-A6C34878D82A}">
                    <a16:rowId xmlns:a16="http://schemas.microsoft.com/office/drawing/2014/main" val="3975341015"/>
                  </a:ext>
                </a:extLst>
              </a:tr>
              <a:tr h="281837">
                <a:tc>
                  <a:txBody>
                    <a:bodyPr/>
                    <a:lstStyle/>
                    <a:p>
                      <a:r>
                        <a:rPr kumimoji="1" lang="ja-JP" altLang="en-US" sz="2000" dirty="0"/>
                        <a:t>システム設計</a:t>
                      </a:r>
                      <a:endParaRPr kumimoji="1" lang="en-US" altLang="ja-JP" sz="2000" dirty="0"/>
                    </a:p>
                    <a:p>
                      <a:r>
                        <a:rPr kumimoji="1" lang="en-US" altLang="ja-JP" sz="1800" dirty="0"/>
                        <a:t>(</a:t>
                      </a:r>
                      <a:r>
                        <a:rPr kumimoji="1" lang="ja-JP" altLang="en-US" sz="1800" dirty="0"/>
                        <a:t>システム外部設計</a:t>
                      </a:r>
                      <a:r>
                        <a:rPr kumimoji="1" lang="en-US" altLang="ja-JP" sz="1800" dirty="0"/>
                        <a:t>)</a:t>
                      </a:r>
                      <a:endParaRPr kumimoji="1" lang="ja-JP" altLang="en-US"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2000" kern="1200" dirty="0">
                          <a:solidFill>
                            <a:schemeClr val="dk1"/>
                          </a:solidFill>
                          <a:effectLst/>
                          <a:latin typeface="+mn-lt"/>
                          <a:ea typeface="+mn-ea"/>
                          <a:cs typeface="+mn-cs"/>
                        </a:rPr>
                        <a:t>企画段階の後工程として展開される、ベンダがユーザから提出された要件定義書をもとにシステム設計を実施するフェーズ</a:t>
                      </a:r>
                      <a:r>
                        <a:rPr kumimoji="1" lang="ja-JP" altLang="en-US" sz="2000" kern="1200" dirty="0">
                          <a:solidFill>
                            <a:schemeClr val="dk1"/>
                          </a:solidFill>
                          <a:effectLst/>
                          <a:latin typeface="+mn-lt"/>
                          <a:ea typeface="+mn-ea"/>
                          <a:cs typeface="+mn-cs"/>
                        </a:rPr>
                        <a:t>（</a:t>
                      </a:r>
                      <a:r>
                        <a:rPr kumimoji="1" lang="ja-JP" altLang="en-US" sz="2000" dirty="0">
                          <a:solidFill>
                            <a:schemeClr val="tx1"/>
                          </a:solidFill>
                        </a:rPr>
                        <a:t>外部設計では、</a:t>
                      </a:r>
                      <a:r>
                        <a:rPr kumimoji="1" lang="ja-JP" altLang="en-US" sz="2000" dirty="0">
                          <a:solidFill>
                            <a:srgbClr val="FF0000"/>
                          </a:solidFill>
                        </a:rPr>
                        <a:t>画面や帳票などのインターフェース</a:t>
                      </a:r>
                      <a:r>
                        <a:rPr kumimoji="1" lang="ja-JP" altLang="en-US" sz="2000" dirty="0">
                          <a:solidFill>
                            <a:schemeClr val="tx1"/>
                          </a:solidFill>
                        </a:rPr>
                        <a:t>を決定する）</a:t>
                      </a:r>
                    </a:p>
                  </a:txBody>
                  <a:tcPr/>
                </a:tc>
                <a:tc>
                  <a:txBody>
                    <a:bodyPr/>
                    <a:lstStyle/>
                    <a:p>
                      <a:r>
                        <a:rPr kumimoji="1" lang="ja-JP" altLang="en-US" sz="1800" dirty="0"/>
                        <a:t>準委任</a:t>
                      </a:r>
                      <a:r>
                        <a:rPr kumimoji="1" lang="en-US" altLang="ja-JP" sz="1800" dirty="0"/>
                        <a:t>/</a:t>
                      </a:r>
                      <a:r>
                        <a:rPr kumimoji="1" lang="ja-JP" altLang="en-US" sz="1800" dirty="0"/>
                        <a:t>請負</a:t>
                      </a:r>
                    </a:p>
                  </a:txBody>
                  <a:tcPr/>
                </a:tc>
                <a:extLst>
                  <a:ext uri="{0D108BD9-81ED-4DB2-BD59-A6C34878D82A}">
                    <a16:rowId xmlns:a16="http://schemas.microsoft.com/office/drawing/2014/main" val="1383441152"/>
                  </a:ext>
                </a:extLst>
              </a:tr>
              <a:tr h="376847">
                <a:tc>
                  <a:txBody>
                    <a:bodyPr/>
                    <a:lstStyle/>
                    <a:p>
                      <a:r>
                        <a:rPr kumimoji="1" lang="ja-JP" altLang="en-US" sz="2000" dirty="0"/>
                        <a:t>システム方式設計</a:t>
                      </a:r>
                      <a:endParaRPr kumimoji="1" lang="en-US" altLang="ja-JP" sz="2000" dirty="0"/>
                    </a:p>
                    <a:p>
                      <a:r>
                        <a:rPr kumimoji="1" lang="en-US" altLang="ja-JP" sz="1800" dirty="0"/>
                        <a:t>(</a:t>
                      </a:r>
                      <a:r>
                        <a:rPr kumimoji="1" lang="ja-JP" altLang="en-US" sz="1800" dirty="0"/>
                        <a:t>システム内部設計</a:t>
                      </a:r>
                      <a:r>
                        <a:rPr kumimoji="1" lang="en-US" altLang="ja-JP" sz="1800" dirty="0"/>
                        <a:t>)</a:t>
                      </a:r>
                      <a:endParaRPr kumimoji="1" lang="ja-JP" altLang="en-US" sz="1800" dirty="0"/>
                    </a:p>
                  </a:txBody>
                  <a:tcPr/>
                </a:tc>
                <a:tc>
                  <a:txBody>
                    <a:bodyPr/>
                    <a:lstStyle/>
                    <a:p>
                      <a:r>
                        <a:rPr kumimoji="1" lang="ja-JP" altLang="en-US" sz="2000" kern="1200" dirty="0">
                          <a:solidFill>
                            <a:schemeClr val="dk1"/>
                          </a:solidFill>
                          <a:effectLst/>
                          <a:latin typeface="+mn-lt"/>
                          <a:ea typeface="+mn-ea"/>
                          <a:cs typeface="+mn-cs"/>
                        </a:rPr>
                        <a:t>同上</a:t>
                      </a:r>
                      <a:r>
                        <a:rPr kumimoji="1" lang="ja-JP" altLang="en-US" sz="2000" dirty="0"/>
                        <a:t>（内部設計では、</a:t>
                      </a:r>
                      <a:r>
                        <a:rPr kumimoji="1" lang="ja-JP" altLang="en-US" sz="2000" dirty="0">
                          <a:solidFill>
                            <a:srgbClr val="FF0000"/>
                          </a:solidFill>
                        </a:rPr>
                        <a:t>システムの上位レベルでの方式</a:t>
                      </a:r>
                      <a:r>
                        <a:rPr kumimoji="1" lang="ja-JP" altLang="en-US" sz="2000" dirty="0"/>
                        <a:t>を確立する）</a:t>
                      </a:r>
                    </a:p>
                  </a:txBody>
                  <a:tcPr/>
                </a:tc>
                <a:tc>
                  <a:txBody>
                    <a:bodyPr/>
                    <a:lstStyle/>
                    <a:p>
                      <a:r>
                        <a:rPr kumimoji="1" lang="ja-JP" altLang="en-US" sz="2000" dirty="0"/>
                        <a:t>請負</a:t>
                      </a:r>
                    </a:p>
                  </a:txBody>
                  <a:tcPr/>
                </a:tc>
                <a:extLst>
                  <a:ext uri="{0D108BD9-81ED-4DB2-BD59-A6C34878D82A}">
                    <a16:rowId xmlns:a16="http://schemas.microsoft.com/office/drawing/2014/main" val="1529155598"/>
                  </a:ext>
                </a:extLst>
              </a:tr>
              <a:tr h="281837">
                <a:tc>
                  <a:txBody>
                    <a:bodyPr/>
                    <a:lstStyle/>
                    <a:p>
                      <a:r>
                        <a:rPr kumimoji="1" lang="ja-JP" altLang="en-US" sz="2000" dirty="0"/>
                        <a:t>ソフトウェア設計</a:t>
                      </a:r>
                    </a:p>
                  </a:txBody>
                  <a:tcPr/>
                </a:tc>
                <a:tc>
                  <a:txBody>
                    <a:bodyPr/>
                    <a:lstStyle/>
                    <a:p>
                      <a:r>
                        <a:rPr kumimoji="1" lang="ja-JP" altLang="ja-JP" sz="2000" kern="1200" dirty="0">
                          <a:solidFill>
                            <a:schemeClr val="dk1"/>
                          </a:solidFill>
                          <a:effectLst/>
                          <a:latin typeface="+mn-lt"/>
                          <a:ea typeface="+mn-ea"/>
                          <a:cs typeface="+mn-cs"/>
                        </a:rPr>
                        <a:t>ベンダにおいてソフトウェアの</a:t>
                      </a:r>
                      <a:r>
                        <a:rPr kumimoji="1" lang="ja-JP" altLang="ja-JP" sz="2000" kern="1200" dirty="0">
                          <a:solidFill>
                            <a:srgbClr val="FF0000"/>
                          </a:solidFill>
                          <a:effectLst/>
                          <a:latin typeface="+mn-lt"/>
                          <a:ea typeface="+mn-ea"/>
                          <a:cs typeface="+mn-cs"/>
                        </a:rPr>
                        <a:t>コンポーネント</a:t>
                      </a:r>
                      <a:r>
                        <a:rPr kumimoji="1" lang="ja-JP" altLang="ja-JP" sz="2000" kern="1200" dirty="0">
                          <a:solidFill>
                            <a:schemeClr val="dk1"/>
                          </a:solidFill>
                          <a:effectLst/>
                          <a:latin typeface="+mn-lt"/>
                          <a:ea typeface="+mn-ea"/>
                          <a:cs typeface="+mn-cs"/>
                        </a:rPr>
                        <a:t>、</a:t>
                      </a:r>
                      <a:r>
                        <a:rPr kumimoji="1" lang="ja-JP" altLang="ja-JP" sz="2000" kern="1200" dirty="0">
                          <a:solidFill>
                            <a:srgbClr val="FF0000"/>
                          </a:solidFill>
                          <a:effectLst/>
                          <a:latin typeface="+mn-lt"/>
                          <a:ea typeface="+mn-ea"/>
                          <a:cs typeface="+mn-cs"/>
                        </a:rPr>
                        <a:t>インターフェース</a:t>
                      </a:r>
                      <a:r>
                        <a:rPr kumimoji="1" lang="ja-JP" altLang="ja-JP" sz="2000" kern="1200" dirty="0">
                          <a:solidFill>
                            <a:schemeClr val="dk1"/>
                          </a:solidFill>
                          <a:effectLst/>
                          <a:latin typeface="+mn-lt"/>
                          <a:ea typeface="+mn-ea"/>
                          <a:cs typeface="+mn-cs"/>
                        </a:rPr>
                        <a:t>、</a:t>
                      </a:r>
                      <a:r>
                        <a:rPr kumimoji="1" lang="ja-JP" altLang="ja-JP" sz="2000" kern="1200" dirty="0">
                          <a:solidFill>
                            <a:srgbClr val="FF0000"/>
                          </a:solidFill>
                          <a:effectLst/>
                          <a:latin typeface="+mn-lt"/>
                          <a:ea typeface="+mn-ea"/>
                          <a:cs typeface="+mn-cs"/>
                        </a:rPr>
                        <a:t>データベース</a:t>
                      </a:r>
                      <a:r>
                        <a:rPr kumimoji="1" lang="ja-JP" altLang="ja-JP" sz="2000" kern="1200" dirty="0">
                          <a:solidFill>
                            <a:schemeClr val="dk1"/>
                          </a:solidFill>
                          <a:effectLst/>
                          <a:latin typeface="+mn-lt"/>
                          <a:ea typeface="+mn-ea"/>
                          <a:cs typeface="+mn-cs"/>
                        </a:rPr>
                        <a:t>の詳細設計をするフェーズ</a:t>
                      </a:r>
                      <a:endParaRPr kumimoji="1" lang="ja-JP" altLang="en-US" sz="2000" dirty="0"/>
                    </a:p>
                  </a:txBody>
                  <a:tcPr/>
                </a:tc>
                <a:tc>
                  <a:txBody>
                    <a:bodyPr/>
                    <a:lstStyle/>
                    <a:p>
                      <a:r>
                        <a:rPr kumimoji="1" lang="ja-JP" altLang="en-US" sz="2000" dirty="0"/>
                        <a:t>請負</a:t>
                      </a:r>
                    </a:p>
                  </a:txBody>
                  <a:tcPr/>
                </a:tc>
                <a:extLst>
                  <a:ext uri="{0D108BD9-81ED-4DB2-BD59-A6C34878D82A}">
                    <a16:rowId xmlns:a16="http://schemas.microsoft.com/office/drawing/2014/main" val="507850582"/>
                  </a:ext>
                </a:extLst>
              </a:tr>
              <a:tr h="281837">
                <a:tc>
                  <a:txBody>
                    <a:bodyPr/>
                    <a:lstStyle/>
                    <a:p>
                      <a:r>
                        <a:rPr kumimoji="1" lang="ja-JP" altLang="en-US" sz="2000" dirty="0"/>
                        <a:t>プログラミング</a:t>
                      </a:r>
                    </a:p>
                  </a:txBody>
                  <a:tcPr/>
                </a:tc>
                <a:tc>
                  <a:txBody>
                    <a:bodyPr/>
                    <a:lstStyle/>
                    <a:p>
                      <a:r>
                        <a:rPr kumimoji="1" lang="ja-JP" altLang="ja-JP" sz="2000" kern="1200" dirty="0">
                          <a:solidFill>
                            <a:schemeClr val="dk1"/>
                          </a:solidFill>
                          <a:effectLst/>
                          <a:latin typeface="+mn-lt"/>
                          <a:ea typeface="+mn-ea"/>
                          <a:cs typeface="+mn-cs"/>
                        </a:rPr>
                        <a:t>内部設計で指定された個々の</a:t>
                      </a:r>
                      <a:r>
                        <a:rPr kumimoji="1" lang="ja-JP" altLang="ja-JP" sz="2000" kern="1200" dirty="0">
                          <a:solidFill>
                            <a:srgbClr val="FF0000"/>
                          </a:solidFill>
                          <a:effectLst/>
                          <a:latin typeface="+mn-lt"/>
                          <a:ea typeface="+mn-ea"/>
                          <a:cs typeface="+mn-cs"/>
                        </a:rPr>
                        <a:t>モジュールを実装</a:t>
                      </a:r>
                      <a:r>
                        <a:rPr kumimoji="1" lang="ja-JP" altLang="ja-JP" sz="2000" kern="1200" dirty="0">
                          <a:solidFill>
                            <a:schemeClr val="dk1"/>
                          </a:solidFill>
                          <a:effectLst/>
                          <a:latin typeface="+mn-lt"/>
                          <a:ea typeface="+mn-ea"/>
                          <a:cs typeface="+mn-cs"/>
                        </a:rPr>
                        <a:t>するフェーズ</a:t>
                      </a:r>
                      <a:endParaRPr kumimoji="1" lang="ja-JP" altLang="en-US" sz="2000" dirty="0"/>
                    </a:p>
                  </a:txBody>
                  <a:tcPr/>
                </a:tc>
                <a:tc>
                  <a:txBody>
                    <a:bodyPr/>
                    <a:lstStyle/>
                    <a:p>
                      <a:r>
                        <a:rPr kumimoji="1" lang="ja-JP" altLang="en-US" sz="2000" dirty="0"/>
                        <a:t>請負</a:t>
                      </a:r>
                    </a:p>
                  </a:txBody>
                  <a:tcPr/>
                </a:tc>
                <a:extLst>
                  <a:ext uri="{0D108BD9-81ED-4DB2-BD59-A6C34878D82A}">
                    <a16:rowId xmlns:a16="http://schemas.microsoft.com/office/drawing/2014/main" val="1350814741"/>
                  </a:ext>
                </a:extLst>
              </a:tr>
              <a:tr h="281837">
                <a:tc>
                  <a:txBody>
                    <a:bodyPr/>
                    <a:lstStyle/>
                    <a:p>
                      <a:r>
                        <a:rPr kumimoji="1" lang="ja-JP" altLang="en-US" sz="2000" dirty="0"/>
                        <a:t>ソフトウェア</a:t>
                      </a:r>
                      <a:endParaRPr kumimoji="1" lang="en-US" altLang="ja-JP" sz="2000" dirty="0"/>
                    </a:p>
                    <a:p>
                      <a:r>
                        <a:rPr kumimoji="1" lang="ja-JP" altLang="en-US" sz="2000" dirty="0"/>
                        <a:t>テスト</a:t>
                      </a:r>
                    </a:p>
                  </a:txBody>
                  <a:tcPr/>
                </a:tc>
                <a:tc>
                  <a:txBody>
                    <a:bodyPr/>
                    <a:lstStyle/>
                    <a:p>
                      <a:r>
                        <a:rPr kumimoji="1" lang="ja-JP" altLang="ja-JP" sz="2000" kern="1200" dirty="0">
                          <a:solidFill>
                            <a:srgbClr val="FF0000"/>
                          </a:solidFill>
                          <a:effectLst/>
                          <a:latin typeface="+mn-lt"/>
                          <a:ea typeface="+mn-ea"/>
                          <a:cs typeface="+mn-cs"/>
                        </a:rPr>
                        <a:t>ソフトウェア設計の仕様</a:t>
                      </a:r>
                      <a:r>
                        <a:rPr kumimoji="1" lang="ja-JP" altLang="ja-JP" sz="2000" kern="1200" dirty="0">
                          <a:solidFill>
                            <a:schemeClr val="dk1"/>
                          </a:solidFill>
                          <a:effectLst/>
                          <a:latin typeface="+mn-lt"/>
                          <a:ea typeface="+mn-ea"/>
                          <a:cs typeface="+mn-cs"/>
                        </a:rPr>
                        <a:t>どおりに制作されたかを</a:t>
                      </a:r>
                      <a:r>
                        <a:rPr kumimoji="1" lang="ja-JP" altLang="ja-JP" sz="2000" kern="1200" dirty="0">
                          <a:solidFill>
                            <a:srgbClr val="FF0000"/>
                          </a:solidFill>
                          <a:effectLst/>
                          <a:latin typeface="+mn-lt"/>
                          <a:ea typeface="+mn-ea"/>
                          <a:cs typeface="+mn-cs"/>
                        </a:rPr>
                        <a:t>ベンダの責任</a:t>
                      </a:r>
                      <a:r>
                        <a:rPr kumimoji="1" lang="ja-JP" altLang="ja-JP" sz="2000" kern="1200" dirty="0">
                          <a:solidFill>
                            <a:schemeClr val="tx1"/>
                          </a:solidFill>
                          <a:effectLst/>
                          <a:latin typeface="+mn-lt"/>
                          <a:ea typeface="+mn-ea"/>
                          <a:cs typeface="+mn-cs"/>
                        </a:rPr>
                        <a:t>において</a:t>
                      </a:r>
                      <a:r>
                        <a:rPr kumimoji="1" lang="ja-JP" altLang="ja-JP" sz="2000" kern="1200" dirty="0">
                          <a:solidFill>
                            <a:srgbClr val="FF0000"/>
                          </a:solidFill>
                          <a:effectLst/>
                          <a:latin typeface="+mn-lt"/>
                          <a:ea typeface="+mn-ea"/>
                          <a:cs typeface="+mn-cs"/>
                        </a:rPr>
                        <a:t>検証</a:t>
                      </a:r>
                      <a:r>
                        <a:rPr kumimoji="1" lang="ja-JP" altLang="ja-JP" sz="2000" kern="1200" dirty="0">
                          <a:solidFill>
                            <a:schemeClr val="dk1"/>
                          </a:solidFill>
                          <a:effectLst/>
                          <a:latin typeface="+mn-lt"/>
                          <a:ea typeface="+mn-ea"/>
                          <a:cs typeface="+mn-cs"/>
                        </a:rPr>
                        <a:t>するフェーズ</a:t>
                      </a:r>
                      <a:endParaRPr kumimoji="1" lang="ja-JP" altLang="en-US" sz="2000" dirty="0"/>
                    </a:p>
                  </a:txBody>
                  <a:tcPr/>
                </a:tc>
                <a:tc>
                  <a:txBody>
                    <a:bodyPr/>
                    <a:lstStyle/>
                    <a:p>
                      <a:r>
                        <a:rPr kumimoji="1" lang="ja-JP" altLang="en-US" sz="2000" dirty="0"/>
                        <a:t>請負</a:t>
                      </a:r>
                    </a:p>
                  </a:txBody>
                  <a:tcPr/>
                </a:tc>
                <a:extLst>
                  <a:ext uri="{0D108BD9-81ED-4DB2-BD59-A6C34878D82A}">
                    <a16:rowId xmlns:a16="http://schemas.microsoft.com/office/drawing/2014/main" val="1455859883"/>
                  </a:ext>
                </a:extLst>
              </a:tr>
              <a:tr h="281837">
                <a:tc>
                  <a:txBody>
                    <a:bodyPr/>
                    <a:lstStyle/>
                    <a:p>
                      <a:r>
                        <a:rPr kumimoji="1" lang="ja-JP" altLang="en-US" sz="2000" dirty="0"/>
                        <a:t>システム結合</a:t>
                      </a:r>
                    </a:p>
                  </a:txBody>
                  <a:tcPr/>
                </a:tc>
                <a:tc>
                  <a:txBody>
                    <a:bodyPr/>
                    <a:lstStyle/>
                    <a:p>
                      <a:r>
                        <a:rPr kumimoji="1" lang="ja-JP" altLang="ja-JP" sz="2000" kern="1200" dirty="0">
                          <a:solidFill>
                            <a:srgbClr val="FF0000"/>
                          </a:solidFill>
                          <a:effectLst/>
                          <a:latin typeface="+mn-lt"/>
                          <a:ea typeface="+mn-ea"/>
                          <a:cs typeface="+mn-cs"/>
                        </a:rPr>
                        <a:t>内部設計の仕様</a:t>
                      </a:r>
                      <a:r>
                        <a:rPr kumimoji="1" lang="ja-JP" altLang="ja-JP" sz="2000" kern="1200" dirty="0">
                          <a:solidFill>
                            <a:schemeClr val="dk1"/>
                          </a:solidFill>
                          <a:effectLst/>
                          <a:latin typeface="+mn-lt"/>
                          <a:ea typeface="+mn-ea"/>
                          <a:cs typeface="+mn-cs"/>
                        </a:rPr>
                        <a:t>どおりに制作されたかを</a:t>
                      </a:r>
                      <a:r>
                        <a:rPr kumimoji="1" lang="ja-JP" altLang="ja-JP" sz="2000" kern="1200" dirty="0">
                          <a:solidFill>
                            <a:srgbClr val="FF0000"/>
                          </a:solidFill>
                          <a:effectLst/>
                          <a:latin typeface="+mn-lt"/>
                          <a:ea typeface="+mn-ea"/>
                          <a:cs typeface="+mn-cs"/>
                        </a:rPr>
                        <a:t>ベンダの責任</a:t>
                      </a:r>
                      <a:r>
                        <a:rPr kumimoji="1" lang="ja-JP" altLang="ja-JP" sz="2000" kern="1200" dirty="0">
                          <a:solidFill>
                            <a:schemeClr val="tx1"/>
                          </a:solidFill>
                          <a:effectLst/>
                          <a:latin typeface="+mn-lt"/>
                          <a:ea typeface="+mn-ea"/>
                          <a:cs typeface="+mn-cs"/>
                        </a:rPr>
                        <a:t>において</a:t>
                      </a:r>
                      <a:r>
                        <a:rPr kumimoji="1" lang="ja-JP" altLang="ja-JP" sz="2000" kern="1200" dirty="0">
                          <a:solidFill>
                            <a:srgbClr val="FF0000"/>
                          </a:solidFill>
                          <a:effectLst/>
                          <a:latin typeface="+mn-lt"/>
                          <a:ea typeface="+mn-ea"/>
                          <a:cs typeface="+mn-cs"/>
                        </a:rPr>
                        <a:t>検証</a:t>
                      </a:r>
                      <a:r>
                        <a:rPr kumimoji="1" lang="ja-JP" altLang="ja-JP" sz="2000" kern="1200" dirty="0">
                          <a:solidFill>
                            <a:schemeClr val="dk1"/>
                          </a:solidFill>
                          <a:effectLst/>
                          <a:latin typeface="+mn-lt"/>
                          <a:ea typeface="+mn-ea"/>
                          <a:cs typeface="+mn-cs"/>
                        </a:rPr>
                        <a:t>するフェーズ</a:t>
                      </a:r>
                      <a:endParaRPr kumimoji="1" lang="ja-JP" altLang="en-US" sz="2000" dirty="0"/>
                    </a:p>
                  </a:txBody>
                  <a:tcPr/>
                </a:tc>
                <a:tc>
                  <a:txBody>
                    <a:bodyPr/>
                    <a:lstStyle/>
                    <a:p>
                      <a:r>
                        <a:rPr kumimoji="1" lang="ja-JP" altLang="en-US" sz="2000" dirty="0"/>
                        <a:t>請負</a:t>
                      </a:r>
                    </a:p>
                  </a:txBody>
                  <a:tcPr/>
                </a:tc>
                <a:extLst>
                  <a:ext uri="{0D108BD9-81ED-4DB2-BD59-A6C34878D82A}">
                    <a16:rowId xmlns:a16="http://schemas.microsoft.com/office/drawing/2014/main" val="4204799205"/>
                  </a:ext>
                </a:extLst>
              </a:tr>
              <a:tr h="281837">
                <a:tc>
                  <a:txBody>
                    <a:bodyPr/>
                    <a:lstStyle/>
                    <a:p>
                      <a:r>
                        <a:rPr kumimoji="1" lang="ja-JP" altLang="en-US" sz="2000" dirty="0"/>
                        <a:t>システムテスト</a:t>
                      </a:r>
                    </a:p>
                  </a:txBody>
                  <a:tcPr/>
                </a:tc>
                <a:tc>
                  <a:txBody>
                    <a:bodyPr/>
                    <a:lstStyle/>
                    <a:p>
                      <a:r>
                        <a:rPr kumimoji="1" lang="ja-JP" altLang="ja-JP" sz="2000" kern="1200" dirty="0">
                          <a:solidFill>
                            <a:srgbClr val="FF0000"/>
                          </a:solidFill>
                          <a:effectLst/>
                          <a:latin typeface="+mn-lt"/>
                          <a:ea typeface="+mn-ea"/>
                          <a:cs typeface="+mn-cs"/>
                        </a:rPr>
                        <a:t>外部設計の仕様</a:t>
                      </a:r>
                      <a:r>
                        <a:rPr kumimoji="1" lang="ja-JP" altLang="ja-JP" sz="2000" kern="1200" dirty="0">
                          <a:solidFill>
                            <a:schemeClr val="dk1"/>
                          </a:solidFill>
                          <a:effectLst/>
                          <a:latin typeface="+mn-lt"/>
                          <a:ea typeface="+mn-ea"/>
                          <a:cs typeface="+mn-cs"/>
                        </a:rPr>
                        <a:t>どおりに制作されたかを</a:t>
                      </a:r>
                      <a:r>
                        <a:rPr kumimoji="1" lang="ja-JP" altLang="ja-JP" sz="2000" kern="1200" dirty="0">
                          <a:solidFill>
                            <a:srgbClr val="FF0000"/>
                          </a:solidFill>
                          <a:effectLst/>
                          <a:latin typeface="+mn-lt"/>
                          <a:ea typeface="+mn-ea"/>
                          <a:cs typeface="+mn-cs"/>
                        </a:rPr>
                        <a:t>検証</a:t>
                      </a:r>
                      <a:r>
                        <a:rPr kumimoji="1" lang="ja-JP" altLang="ja-JP" sz="2000" kern="1200" dirty="0">
                          <a:solidFill>
                            <a:schemeClr val="dk1"/>
                          </a:solidFill>
                          <a:effectLst/>
                          <a:latin typeface="+mn-lt"/>
                          <a:ea typeface="+mn-ea"/>
                          <a:cs typeface="+mn-cs"/>
                        </a:rPr>
                        <a:t>するフェーズ</a:t>
                      </a:r>
                      <a:endParaRPr kumimoji="1" lang="ja-JP" altLang="en-US" sz="2000" dirty="0"/>
                    </a:p>
                  </a:txBody>
                  <a:tcPr/>
                </a:tc>
                <a:tc>
                  <a:txBody>
                    <a:bodyPr/>
                    <a:lstStyle/>
                    <a:p>
                      <a:r>
                        <a:rPr kumimoji="1" lang="ja-JP" altLang="en-US" sz="1800" dirty="0"/>
                        <a:t>準委任</a:t>
                      </a:r>
                      <a:r>
                        <a:rPr kumimoji="1" lang="en-US" altLang="ja-JP" sz="1800" dirty="0"/>
                        <a:t>/</a:t>
                      </a:r>
                      <a:r>
                        <a:rPr kumimoji="1" lang="ja-JP" altLang="en-US" sz="1800" dirty="0"/>
                        <a:t>請負</a:t>
                      </a:r>
                    </a:p>
                  </a:txBody>
                  <a:tcPr/>
                </a:tc>
                <a:extLst>
                  <a:ext uri="{0D108BD9-81ED-4DB2-BD59-A6C34878D82A}">
                    <a16:rowId xmlns:a16="http://schemas.microsoft.com/office/drawing/2014/main" val="754824932"/>
                  </a:ext>
                </a:extLst>
              </a:tr>
              <a:tr h="281837">
                <a:tc>
                  <a:txBody>
                    <a:bodyPr/>
                    <a:lstStyle/>
                    <a:p>
                      <a:r>
                        <a:rPr kumimoji="1" lang="ja-JP" altLang="en-US" sz="2000" dirty="0"/>
                        <a:t>受入・導入支援</a:t>
                      </a:r>
                    </a:p>
                  </a:txBody>
                  <a:tcPr/>
                </a:tc>
                <a:tc>
                  <a:txBody>
                    <a:bodyPr/>
                    <a:lstStyle/>
                    <a:p>
                      <a:r>
                        <a:rPr kumimoji="1" lang="ja-JP" altLang="ja-JP" sz="2000" kern="1200" dirty="0">
                          <a:solidFill>
                            <a:schemeClr val="dk1"/>
                          </a:solidFill>
                          <a:effectLst/>
                          <a:latin typeface="+mn-lt"/>
                          <a:ea typeface="+mn-ea"/>
                          <a:cs typeface="+mn-cs"/>
                        </a:rPr>
                        <a:t>疑似環境又は実環境にソフトウェアを導入し、</a:t>
                      </a:r>
                      <a:r>
                        <a:rPr kumimoji="1" lang="ja-JP" altLang="ja-JP" sz="2000" kern="1200" dirty="0">
                          <a:solidFill>
                            <a:srgbClr val="FF0000"/>
                          </a:solidFill>
                          <a:effectLst/>
                          <a:latin typeface="+mn-lt"/>
                          <a:ea typeface="+mn-ea"/>
                          <a:cs typeface="+mn-cs"/>
                        </a:rPr>
                        <a:t>ユーザ</a:t>
                      </a:r>
                      <a:r>
                        <a:rPr kumimoji="1" lang="ja-JP" altLang="ja-JP" sz="2000" kern="1200" dirty="0">
                          <a:solidFill>
                            <a:schemeClr val="dk1"/>
                          </a:solidFill>
                          <a:effectLst/>
                          <a:latin typeface="+mn-lt"/>
                          <a:ea typeface="+mn-ea"/>
                          <a:cs typeface="+mn-cs"/>
                        </a:rPr>
                        <a:t>のソフトウェア</a:t>
                      </a:r>
                      <a:r>
                        <a:rPr kumimoji="1" lang="ja-JP" altLang="ja-JP" sz="2000" kern="1200" dirty="0">
                          <a:solidFill>
                            <a:srgbClr val="FF0000"/>
                          </a:solidFill>
                          <a:effectLst/>
                          <a:latin typeface="+mn-lt"/>
                          <a:ea typeface="+mn-ea"/>
                          <a:cs typeface="+mn-cs"/>
                        </a:rPr>
                        <a:t>受入れレビュー</a:t>
                      </a:r>
                      <a:r>
                        <a:rPr kumimoji="1" lang="ja-JP" altLang="ja-JP" sz="2000" kern="1200" dirty="0">
                          <a:solidFill>
                            <a:schemeClr val="dk1"/>
                          </a:solidFill>
                          <a:effectLst/>
                          <a:latin typeface="+mn-lt"/>
                          <a:ea typeface="+mn-ea"/>
                          <a:cs typeface="+mn-cs"/>
                        </a:rPr>
                        <a:t>及び</a:t>
                      </a:r>
                      <a:r>
                        <a:rPr kumimoji="1" lang="ja-JP" altLang="ja-JP" sz="2000" kern="1200" dirty="0">
                          <a:solidFill>
                            <a:srgbClr val="FF0000"/>
                          </a:solidFill>
                          <a:effectLst/>
                          <a:latin typeface="+mn-lt"/>
                          <a:ea typeface="+mn-ea"/>
                          <a:cs typeface="+mn-cs"/>
                        </a:rPr>
                        <a:t>テスト</a:t>
                      </a:r>
                      <a:r>
                        <a:rPr kumimoji="1" lang="ja-JP" altLang="ja-JP" sz="2000" kern="1200" dirty="0">
                          <a:solidFill>
                            <a:schemeClr val="dk1"/>
                          </a:solidFill>
                          <a:effectLst/>
                          <a:latin typeface="+mn-lt"/>
                          <a:ea typeface="+mn-ea"/>
                          <a:cs typeface="+mn-cs"/>
                        </a:rPr>
                        <a:t>を</a:t>
                      </a:r>
                      <a:r>
                        <a:rPr kumimoji="1" lang="ja-JP" altLang="ja-JP" sz="2000" kern="1200" dirty="0">
                          <a:solidFill>
                            <a:srgbClr val="FF0000"/>
                          </a:solidFill>
                          <a:effectLst/>
                          <a:latin typeface="+mn-lt"/>
                          <a:ea typeface="+mn-ea"/>
                          <a:cs typeface="+mn-cs"/>
                        </a:rPr>
                        <a:t>支援</a:t>
                      </a:r>
                      <a:r>
                        <a:rPr kumimoji="1" lang="ja-JP" altLang="ja-JP" sz="2000" kern="1200" dirty="0">
                          <a:solidFill>
                            <a:schemeClr val="dk1"/>
                          </a:solidFill>
                          <a:effectLst/>
                          <a:latin typeface="+mn-lt"/>
                          <a:ea typeface="+mn-ea"/>
                          <a:cs typeface="+mn-cs"/>
                        </a:rPr>
                        <a:t>するフェーズ</a:t>
                      </a:r>
                      <a:endParaRPr kumimoji="1" lang="ja-JP" alt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準委任</a:t>
                      </a:r>
                    </a:p>
                  </a:txBody>
                  <a:tcPr/>
                </a:tc>
                <a:extLst>
                  <a:ext uri="{0D108BD9-81ED-4DB2-BD59-A6C34878D82A}">
                    <a16:rowId xmlns:a16="http://schemas.microsoft.com/office/drawing/2014/main" val="945133283"/>
                  </a:ext>
                </a:extLst>
              </a:tr>
            </a:tbl>
          </a:graphicData>
        </a:graphic>
      </p:graphicFrame>
      <p:sp>
        <p:nvSpPr>
          <p:cNvPr id="7" name="テキスト ボックス 6">
            <a:extLst>
              <a:ext uri="{FF2B5EF4-FFF2-40B4-BE49-F238E27FC236}">
                <a16:creationId xmlns:a16="http://schemas.microsoft.com/office/drawing/2014/main" id="{F43D994B-E25D-4F2C-B5F9-169D6CCAC399}"/>
              </a:ext>
            </a:extLst>
          </p:cNvPr>
          <p:cNvSpPr txBox="1"/>
          <p:nvPr/>
        </p:nvSpPr>
        <p:spPr>
          <a:xfrm>
            <a:off x="289248" y="761761"/>
            <a:ext cx="1912775" cy="400110"/>
          </a:xfrm>
          <a:prstGeom prst="rect">
            <a:avLst/>
          </a:prstGeom>
          <a:noFill/>
        </p:spPr>
        <p:txBody>
          <a:bodyPr wrap="square" rtlCol="0">
            <a:spAutoFit/>
          </a:bodyPr>
          <a:lstStyle/>
          <a:p>
            <a:r>
              <a:rPr lang="ja-JP" altLang="en-US" sz="2000" u="sng" dirty="0"/>
              <a:t>２）開発段階</a:t>
            </a:r>
            <a:endParaRPr kumimoji="1" lang="ja-JP" altLang="en-US" sz="2000" dirty="0"/>
          </a:p>
        </p:txBody>
      </p:sp>
      <p:grpSp>
        <p:nvGrpSpPr>
          <p:cNvPr id="5" name="グループ化 4">
            <a:extLst>
              <a:ext uri="{FF2B5EF4-FFF2-40B4-BE49-F238E27FC236}">
                <a16:creationId xmlns:a16="http://schemas.microsoft.com/office/drawing/2014/main" id="{56156470-1FE8-4D69-86D4-5DF13CD1FCF4}"/>
              </a:ext>
            </a:extLst>
          </p:cNvPr>
          <p:cNvGrpSpPr/>
          <p:nvPr/>
        </p:nvGrpSpPr>
        <p:grpSpPr>
          <a:xfrm>
            <a:off x="8583311" y="423059"/>
            <a:ext cx="3152045" cy="338702"/>
            <a:chOff x="8153264" y="402293"/>
            <a:chExt cx="3608493" cy="338702"/>
          </a:xfrm>
        </p:grpSpPr>
        <p:sp>
          <p:nvSpPr>
            <p:cNvPr id="6" name="テキスト ボックス 5">
              <a:extLst>
                <a:ext uri="{FF2B5EF4-FFF2-40B4-BE49-F238E27FC236}">
                  <a16:creationId xmlns:a16="http://schemas.microsoft.com/office/drawing/2014/main" id="{69C8A330-9C25-4925-88F0-7224B807B04A}"/>
                </a:ext>
              </a:extLst>
            </p:cNvPr>
            <p:cNvSpPr txBox="1"/>
            <p:nvPr/>
          </p:nvSpPr>
          <p:spPr>
            <a:xfrm>
              <a:off x="8290424" y="417756"/>
              <a:ext cx="3471333" cy="307777"/>
            </a:xfrm>
            <a:prstGeom prst="rect">
              <a:avLst/>
            </a:prstGeom>
            <a:noFill/>
          </p:spPr>
          <p:txBody>
            <a:bodyPr wrap="square" rtlCol="0">
              <a:spAutoFit/>
            </a:bodyPr>
            <a:lstStyle/>
            <a:p>
              <a:r>
                <a:rPr kumimoji="1" lang="ja-JP" altLang="en-US" sz="1400" dirty="0"/>
                <a:t>（第二版　２．（２）　</a:t>
              </a:r>
              <a:r>
                <a:rPr lang="ja-JP" altLang="en-US" sz="1400" dirty="0"/>
                <a:t>４５</a:t>
              </a:r>
              <a:r>
                <a:rPr kumimoji="1" lang="ja-JP" altLang="en-US" sz="1400" dirty="0"/>
                <a:t>頁～）</a:t>
              </a:r>
            </a:p>
          </p:txBody>
        </p:sp>
        <p:sp>
          <p:nvSpPr>
            <p:cNvPr id="8" name="矢印: 右 7">
              <a:extLst>
                <a:ext uri="{FF2B5EF4-FFF2-40B4-BE49-F238E27FC236}">
                  <a16:creationId xmlns:a16="http://schemas.microsoft.com/office/drawing/2014/main" id="{470D7DC5-21DA-4BD3-8834-7F2B928ED8FF}"/>
                </a:ext>
              </a:extLst>
            </p:cNvPr>
            <p:cNvSpPr/>
            <p:nvPr/>
          </p:nvSpPr>
          <p:spPr>
            <a:xfrm>
              <a:off x="8153264" y="402293"/>
              <a:ext cx="274320" cy="338702"/>
            </a:xfrm>
            <a:prstGeom prst="rightArrow">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 name="日付プレースホルダー 8">
            <a:extLst>
              <a:ext uri="{FF2B5EF4-FFF2-40B4-BE49-F238E27FC236}">
                <a16:creationId xmlns:a16="http://schemas.microsoft.com/office/drawing/2014/main" id="{57475652-06A0-45A7-8B4F-F14C7A6827BA}"/>
              </a:ext>
            </a:extLst>
          </p:cNvPr>
          <p:cNvSpPr>
            <a:spLocks noGrp="1"/>
          </p:cNvSpPr>
          <p:nvPr>
            <p:ph type="dt" sz="half" idx="10"/>
          </p:nvPr>
        </p:nvSpPr>
        <p:spPr/>
        <p:txBody>
          <a:bodyPr/>
          <a:lstStyle/>
          <a:p>
            <a:r>
              <a:rPr kumimoji="1" lang="en-US" altLang="ja-JP"/>
              <a:t>©2021-2025 IPA, All Rights Reserved</a:t>
            </a:r>
            <a:endParaRPr kumimoji="1" lang="ja-JP" altLang="en-US" dirty="0"/>
          </a:p>
        </p:txBody>
      </p:sp>
      <p:sp>
        <p:nvSpPr>
          <p:cNvPr id="10" name="スライド番号プレースホルダー 9">
            <a:extLst>
              <a:ext uri="{FF2B5EF4-FFF2-40B4-BE49-F238E27FC236}">
                <a16:creationId xmlns:a16="http://schemas.microsoft.com/office/drawing/2014/main" id="{26D166E4-30C3-498E-934A-DD73301CADC0}"/>
              </a:ext>
            </a:extLst>
          </p:cNvPr>
          <p:cNvSpPr>
            <a:spLocks noGrp="1"/>
          </p:cNvSpPr>
          <p:nvPr>
            <p:ph type="sldNum" sz="quarter" idx="12"/>
          </p:nvPr>
        </p:nvSpPr>
        <p:spPr/>
        <p:txBody>
          <a:bodyPr/>
          <a:lstStyle/>
          <a:p>
            <a:fld id="{AA0C51FF-32F0-4E34-9A42-27C026941FB9}" type="slidenum">
              <a:rPr kumimoji="1" lang="ja-JP" altLang="en-US" smtClean="0"/>
              <a:t>17</a:t>
            </a:fld>
            <a:endParaRPr kumimoji="1" lang="ja-JP" altLang="en-US"/>
          </a:p>
        </p:txBody>
      </p:sp>
    </p:spTree>
    <p:extLst>
      <p:ext uri="{BB962C8B-B14F-4D97-AF65-F5344CB8AC3E}">
        <p14:creationId xmlns:p14="http://schemas.microsoft.com/office/powerpoint/2010/main" val="1353908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7299A878-6913-4C6E-8E7E-88D4BC3B7E06}"/>
              </a:ext>
            </a:extLst>
          </p:cNvPr>
          <p:cNvSpPr txBox="1"/>
          <p:nvPr/>
        </p:nvSpPr>
        <p:spPr>
          <a:xfrm>
            <a:off x="289248" y="382556"/>
            <a:ext cx="7183894" cy="400110"/>
          </a:xfrm>
          <a:prstGeom prst="rect">
            <a:avLst/>
          </a:prstGeom>
          <a:noFill/>
        </p:spPr>
        <p:txBody>
          <a:bodyPr wrap="square" rtlCol="0">
            <a:spAutoFit/>
          </a:bodyPr>
          <a:lstStyle/>
          <a:p>
            <a:r>
              <a:rPr lang="ja-JP" altLang="en-US" sz="2000" b="1" dirty="0"/>
              <a:t>モデル契約における</a:t>
            </a:r>
            <a:r>
              <a:rPr kumimoji="1" lang="ja-JP" altLang="en-US" sz="2000" b="1" dirty="0"/>
              <a:t>システム開発の段階・フェーズ（４）</a:t>
            </a:r>
            <a:endParaRPr lang="en-US" altLang="ja-JP" sz="2000" b="1" dirty="0"/>
          </a:p>
        </p:txBody>
      </p:sp>
      <p:graphicFrame>
        <p:nvGraphicFramePr>
          <p:cNvPr id="6" name="表 4">
            <a:extLst>
              <a:ext uri="{FF2B5EF4-FFF2-40B4-BE49-F238E27FC236}">
                <a16:creationId xmlns:a16="http://schemas.microsoft.com/office/drawing/2014/main" id="{155CDC17-2D42-41B1-BF90-1F6FF52CF0E2}"/>
              </a:ext>
            </a:extLst>
          </p:cNvPr>
          <p:cNvGraphicFramePr>
            <a:graphicFrameLocks noGrp="1"/>
          </p:cNvGraphicFramePr>
          <p:nvPr>
            <p:extLst>
              <p:ext uri="{D42A27DB-BD31-4B8C-83A1-F6EECF244321}">
                <p14:modId xmlns:p14="http://schemas.microsoft.com/office/powerpoint/2010/main" val="3942448603"/>
              </p:ext>
            </p:extLst>
          </p:nvPr>
        </p:nvGraphicFramePr>
        <p:xfrm>
          <a:off x="354005" y="1184262"/>
          <a:ext cx="11566445" cy="2743200"/>
        </p:xfrm>
        <a:graphic>
          <a:graphicData uri="http://schemas.openxmlformats.org/drawingml/2006/table">
            <a:tbl>
              <a:tblPr firstRow="1" bandRow="1">
                <a:tableStyleId>{5C22544A-7EE6-4342-B048-85BDC9FD1C3A}</a:tableStyleId>
              </a:tblPr>
              <a:tblGrid>
                <a:gridCol w="2304571">
                  <a:extLst>
                    <a:ext uri="{9D8B030D-6E8A-4147-A177-3AD203B41FA5}">
                      <a16:colId xmlns:a16="http://schemas.microsoft.com/office/drawing/2014/main" val="1882572977"/>
                    </a:ext>
                  </a:extLst>
                </a:gridCol>
                <a:gridCol w="7699659">
                  <a:extLst>
                    <a:ext uri="{9D8B030D-6E8A-4147-A177-3AD203B41FA5}">
                      <a16:colId xmlns:a16="http://schemas.microsoft.com/office/drawing/2014/main" val="329624265"/>
                    </a:ext>
                  </a:extLst>
                </a:gridCol>
                <a:gridCol w="1562215">
                  <a:extLst>
                    <a:ext uri="{9D8B030D-6E8A-4147-A177-3AD203B41FA5}">
                      <a16:colId xmlns:a16="http://schemas.microsoft.com/office/drawing/2014/main" val="4072036683"/>
                    </a:ext>
                  </a:extLst>
                </a:gridCol>
              </a:tblGrid>
              <a:tr h="315370">
                <a:tc>
                  <a:txBody>
                    <a:bodyPr/>
                    <a:lstStyle/>
                    <a:p>
                      <a:r>
                        <a:rPr kumimoji="1" lang="ja-JP" altLang="en-US" sz="2000" dirty="0"/>
                        <a:t>フェーズの名称</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フェーズの概要</a:t>
                      </a:r>
                    </a:p>
                  </a:txBody>
                  <a:tcPr/>
                </a:tc>
                <a:tc>
                  <a:txBody>
                    <a:bodyPr/>
                    <a:lstStyle/>
                    <a:p>
                      <a:r>
                        <a:rPr kumimoji="1" lang="ja-JP" altLang="en-US" sz="2000" dirty="0"/>
                        <a:t>契約類型</a:t>
                      </a:r>
                    </a:p>
                  </a:txBody>
                  <a:tcPr/>
                </a:tc>
                <a:extLst>
                  <a:ext uri="{0D108BD9-81ED-4DB2-BD59-A6C34878D82A}">
                    <a16:rowId xmlns:a16="http://schemas.microsoft.com/office/drawing/2014/main" val="3975341015"/>
                  </a:ext>
                </a:extLst>
              </a:tr>
              <a:tr h="281837">
                <a:tc>
                  <a:txBody>
                    <a:bodyPr/>
                    <a:lstStyle/>
                    <a:p>
                      <a:r>
                        <a:rPr kumimoji="1" lang="ja-JP" altLang="en-US" sz="2000" dirty="0"/>
                        <a:t>運用テスト</a:t>
                      </a:r>
                    </a:p>
                  </a:txBody>
                  <a:tcPr/>
                </a:tc>
                <a:tc>
                  <a:txBody>
                    <a:bodyPr/>
                    <a:lstStyle/>
                    <a:p>
                      <a:r>
                        <a:rPr kumimoji="1" lang="ja-JP" altLang="en-US" sz="2000" dirty="0"/>
                        <a:t>疑似運用環境等での運用テストの実施と</a:t>
                      </a:r>
                      <a:r>
                        <a:rPr kumimoji="1" lang="ja-JP" altLang="en-US" sz="2000" dirty="0">
                          <a:solidFill>
                            <a:srgbClr val="FF0000"/>
                          </a:solidFill>
                        </a:rPr>
                        <a:t>実運用環境に移行</a:t>
                      </a:r>
                      <a:r>
                        <a:rPr kumimoji="1" lang="ja-JP" altLang="en-US" sz="2000" dirty="0"/>
                        <a:t>を実施するフェーズ</a:t>
                      </a:r>
                      <a:endParaRPr kumimoji="1" lang="en-US" altLang="ja-JP" sz="2000" dirty="0"/>
                    </a:p>
                    <a:p>
                      <a:r>
                        <a:rPr kumimoji="1" lang="ja-JP" altLang="en-US" sz="1600" dirty="0"/>
                        <a:t>（注意：このフェーズは開発モデル契約書に含まれている）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準委任</a:t>
                      </a:r>
                    </a:p>
                  </a:txBody>
                  <a:tcPr/>
                </a:tc>
                <a:extLst>
                  <a:ext uri="{0D108BD9-81ED-4DB2-BD59-A6C34878D82A}">
                    <a16:rowId xmlns:a16="http://schemas.microsoft.com/office/drawing/2014/main" val="693828453"/>
                  </a:ext>
                </a:extLst>
              </a:tr>
              <a:tr h="281837">
                <a:tc>
                  <a:txBody>
                    <a:bodyPr/>
                    <a:lstStyle/>
                    <a:p>
                      <a:r>
                        <a:rPr kumimoji="1" lang="ja-JP" altLang="en-US" sz="2000" dirty="0"/>
                        <a:t>運用</a:t>
                      </a:r>
                    </a:p>
                  </a:txBody>
                  <a:tcPr/>
                </a:tc>
                <a:tc>
                  <a:txBody>
                    <a:bodyPr/>
                    <a:lstStyle/>
                    <a:p>
                      <a:r>
                        <a:rPr kumimoji="1" lang="ja-JP" altLang="en-US" sz="2000" dirty="0"/>
                        <a:t>業務運用環境で情報システムを稼働して、</a:t>
                      </a:r>
                      <a:r>
                        <a:rPr kumimoji="1" lang="ja-JP" altLang="en-US" sz="2000" dirty="0">
                          <a:solidFill>
                            <a:srgbClr val="FF0000"/>
                          </a:solidFill>
                        </a:rPr>
                        <a:t>業務を円滑に遂行</a:t>
                      </a:r>
                      <a:r>
                        <a:rPr kumimoji="1" lang="ja-JP" altLang="en-US" sz="2000" dirty="0"/>
                        <a:t>するフェーズ</a:t>
                      </a:r>
                    </a:p>
                  </a:txBody>
                  <a:tcPr/>
                </a:tc>
                <a:tc>
                  <a:txBody>
                    <a:bodyPr/>
                    <a:lstStyle/>
                    <a:p>
                      <a:r>
                        <a:rPr kumimoji="1" lang="ja-JP" altLang="en-US" sz="1800" dirty="0"/>
                        <a:t>準委任</a:t>
                      </a:r>
                      <a:r>
                        <a:rPr kumimoji="1" lang="en-US" altLang="ja-JP" sz="1800" dirty="0"/>
                        <a:t>/</a:t>
                      </a:r>
                      <a:r>
                        <a:rPr kumimoji="1" lang="ja-JP" altLang="en-US" sz="1800" dirty="0"/>
                        <a:t>請負</a:t>
                      </a:r>
                    </a:p>
                  </a:txBody>
                  <a:tcPr/>
                </a:tc>
                <a:extLst>
                  <a:ext uri="{0D108BD9-81ED-4DB2-BD59-A6C34878D82A}">
                    <a16:rowId xmlns:a16="http://schemas.microsoft.com/office/drawing/2014/main" val="1065010294"/>
                  </a:ext>
                </a:extLst>
              </a:tr>
              <a:tr h="281837">
                <a:tc>
                  <a:txBody>
                    <a:bodyPr/>
                    <a:lstStyle/>
                    <a:p>
                      <a:r>
                        <a:rPr kumimoji="1" lang="ja-JP" altLang="en-US" sz="2000" dirty="0"/>
                        <a:t>保守</a:t>
                      </a:r>
                    </a:p>
                  </a:txBody>
                  <a:tcPr/>
                </a:tc>
                <a:tc>
                  <a:txBody>
                    <a:bodyPr/>
                    <a:lstStyle/>
                    <a:p>
                      <a:r>
                        <a:rPr kumimoji="1" lang="ja-JP" altLang="en-US" sz="2000" dirty="0"/>
                        <a:t>情報システムやソフトウェアの現状を業務及び環境に適合するように</a:t>
                      </a:r>
                      <a:r>
                        <a:rPr kumimoji="1" lang="ja-JP" altLang="en-US" sz="2000" dirty="0">
                          <a:solidFill>
                            <a:srgbClr val="FF0000"/>
                          </a:solidFill>
                        </a:rPr>
                        <a:t>維持管理</a:t>
                      </a:r>
                      <a:r>
                        <a:rPr kumimoji="1" lang="ja-JP" altLang="en-US" sz="2000" dirty="0"/>
                        <a:t>を行う工程</a:t>
                      </a:r>
                    </a:p>
                  </a:txBody>
                  <a:tcPr/>
                </a:tc>
                <a:tc>
                  <a:txBody>
                    <a:bodyPr/>
                    <a:lstStyle/>
                    <a:p>
                      <a:r>
                        <a:rPr kumimoji="1" lang="ja-JP" altLang="en-US" sz="1800" dirty="0"/>
                        <a:t>準委任</a:t>
                      </a:r>
                      <a:r>
                        <a:rPr kumimoji="1" lang="en-US" altLang="ja-JP" sz="1800" dirty="0"/>
                        <a:t>/</a:t>
                      </a:r>
                      <a:r>
                        <a:rPr kumimoji="1" lang="ja-JP" altLang="en-US" sz="1800" dirty="0"/>
                        <a:t>請負</a:t>
                      </a:r>
                    </a:p>
                  </a:txBody>
                  <a:tcPr/>
                </a:tc>
                <a:extLst>
                  <a:ext uri="{0D108BD9-81ED-4DB2-BD59-A6C34878D82A}">
                    <a16:rowId xmlns:a16="http://schemas.microsoft.com/office/drawing/2014/main" val="704003245"/>
                  </a:ext>
                </a:extLst>
              </a:tr>
            </a:tbl>
          </a:graphicData>
        </a:graphic>
      </p:graphicFrame>
      <p:sp>
        <p:nvSpPr>
          <p:cNvPr id="8" name="テキスト ボックス 7">
            <a:extLst>
              <a:ext uri="{FF2B5EF4-FFF2-40B4-BE49-F238E27FC236}">
                <a16:creationId xmlns:a16="http://schemas.microsoft.com/office/drawing/2014/main" id="{44420D96-E9D0-4B47-A428-F93B2E4299E7}"/>
              </a:ext>
            </a:extLst>
          </p:cNvPr>
          <p:cNvSpPr txBox="1"/>
          <p:nvPr/>
        </p:nvSpPr>
        <p:spPr>
          <a:xfrm>
            <a:off x="289248" y="812098"/>
            <a:ext cx="2472614" cy="400110"/>
          </a:xfrm>
          <a:prstGeom prst="rect">
            <a:avLst/>
          </a:prstGeom>
          <a:noFill/>
        </p:spPr>
        <p:txBody>
          <a:bodyPr wrap="square" rtlCol="0">
            <a:spAutoFit/>
          </a:bodyPr>
          <a:lstStyle/>
          <a:p>
            <a:r>
              <a:rPr lang="ja-JP" altLang="en-US" sz="2000" u="sng" dirty="0"/>
              <a:t>３）運用・保守段階</a:t>
            </a:r>
            <a:endParaRPr kumimoji="1" lang="ja-JP" altLang="en-US" sz="2000" dirty="0"/>
          </a:p>
        </p:txBody>
      </p:sp>
      <p:grpSp>
        <p:nvGrpSpPr>
          <p:cNvPr id="5" name="グループ化 4">
            <a:extLst>
              <a:ext uri="{FF2B5EF4-FFF2-40B4-BE49-F238E27FC236}">
                <a16:creationId xmlns:a16="http://schemas.microsoft.com/office/drawing/2014/main" id="{95D678D3-0669-4B7D-BEFB-3296E05A9499}"/>
              </a:ext>
            </a:extLst>
          </p:cNvPr>
          <p:cNvGrpSpPr/>
          <p:nvPr/>
        </p:nvGrpSpPr>
        <p:grpSpPr>
          <a:xfrm>
            <a:off x="8584224" y="420599"/>
            <a:ext cx="3152045" cy="338702"/>
            <a:chOff x="8153264" y="402293"/>
            <a:chExt cx="3608493" cy="338702"/>
          </a:xfrm>
        </p:grpSpPr>
        <p:sp>
          <p:nvSpPr>
            <p:cNvPr id="7" name="テキスト ボックス 6">
              <a:extLst>
                <a:ext uri="{FF2B5EF4-FFF2-40B4-BE49-F238E27FC236}">
                  <a16:creationId xmlns:a16="http://schemas.microsoft.com/office/drawing/2014/main" id="{A753C070-0FAC-4103-9AE7-07D662C2E25D}"/>
                </a:ext>
              </a:extLst>
            </p:cNvPr>
            <p:cNvSpPr txBox="1"/>
            <p:nvPr/>
          </p:nvSpPr>
          <p:spPr>
            <a:xfrm>
              <a:off x="8290424" y="417756"/>
              <a:ext cx="3471333" cy="307777"/>
            </a:xfrm>
            <a:prstGeom prst="rect">
              <a:avLst/>
            </a:prstGeom>
            <a:noFill/>
          </p:spPr>
          <p:txBody>
            <a:bodyPr wrap="square" rtlCol="0">
              <a:spAutoFit/>
            </a:bodyPr>
            <a:lstStyle/>
            <a:p>
              <a:r>
                <a:rPr kumimoji="1" lang="ja-JP" altLang="en-US" sz="1400" dirty="0"/>
                <a:t>（第二版　２．（２）　４９頁～）</a:t>
              </a:r>
            </a:p>
          </p:txBody>
        </p:sp>
        <p:sp>
          <p:nvSpPr>
            <p:cNvPr id="9" name="矢印: 右 8">
              <a:extLst>
                <a:ext uri="{FF2B5EF4-FFF2-40B4-BE49-F238E27FC236}">
                  <a16:creationId xmlns:a16="http://schemas.microsoft.com/office/drawing/2014/main" id="{BEBD5BE9-B6E0-499B-9F48-E910F31ED2D1}"/>
                </a:ext>
              </a:extLst>
            </p:cNvPr>
            <p:cNvSpPr/>
            <p:nvPr/>
          </p:nvSpPr>
          <p:spPr>
            <a:xfrm>
              <a:off x="8153264" y="402293"/>
              <a:ext cx="274320" cy="338702"/>
            </a:xfrm>
            <a:prstGeom prst="rightArrow">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 name="テキスト ボックス 9">
            <a:extLst>
              <a:ext uri="{FF2B5EF4-FFF2-40B4-BE49-F238E27FC236}">
                <a16:creationId xmlns:a16="http://schemas.microsoft.com/office/drawing/2014/main" id="{02F6B1F0-E1FD-424B-BA59-D43F4E767418}"/>
              </a:ext>
            </a:extLst>
          </p:cNvPr>
          <p:cNvSpPr txBox="1"/>
          <p:nvPr/>
        </p:nvSpPr>
        <p:spPr>
          <a:xfrm>
            <a:off x="289248" y="4329058"/>
            <a:ext cx="11326846" cy="1938992"/>
          </a:xfrm>
          <a:prstGeom prst="rect">
            <a:avLst/>
          </a:prstGeom>
          <a:noFill/>
        </p:spPr>
        <p:txBody>
          <a:bodyPr wrap="square" rtlCol="0">
            <a:spAutoFit/>
          </a:bodyPr>
          <a:lstStyle/>
          <a:p>
            <a:r>
              <a:rPr lang="ja-JP" altLang="en-US" sz="2000" u="sng" dirty="0"/>
              <a:t>役割分担のモデル</a:t>
            </a:r>
            <a:endParaRPr lang="en-US" altLang="ja-JP" sz="2000" u="sng" dirty="0"/>
          </a:p>
          <a:p>
            <a:endParaRPr lang="en-US" altLang="ja-JP" sz="2000" dirty="0"/>
          </a:p>
          <a:p>
            <a:r>
              <a:rPr lang="ja-JP" altLang="en-US" sz="2000" dirty="0"/>
              <a:t>　あるべき分担モデルとしては、ユーザが、企画段階において要件（外部設計に対するインプット）を主体的に決定・明確化する。その上で、開発段階において、ベンダの責任のもとにシステム要件の仕様化を行う。また、外部設計がユーザにより承認を受けた後は、要件追加、仕様変更、未決事項等は変更管理手続に則り、委託料・納期等の協議を実施することが望ましい。</a:t>
            </a:r>
            <a:endParaRPr lang="en-US" altLang="ja-JP" sz="2000" dirty="0"/>
          </a:p>
        </p:txBody>
      </p:sp>
      <p:grpSp>
        <p:nvGrpSpPr>
          <p:cNvPr id="11" name="グループ化 10">
            <a:extLst>
              <a:ext uri="{FF2B5EF4-FFF2-40B4-BE49-F238E27FC236}">
                <a16:creationId xmlns:a16="http://schemas.microsoft.com/office/drawing/2014/main" id="{D0B952CC-41A3-4E7E-B736-18951B9E973F}"/>
              </a:ext>
            </a:extLst>
          </p:cNvPr>
          <p:cNvGrpSpPr/>
          <p:nvPr/>
        </p:nvGrpSpPr>
        <p:grpSpPr>
          <a:xfrm>
            <a:off x="8584224" y="4456543"/>
            <a:ext cx="3152045" cy="338702"/>
            <a:chOff x="8153264" y="402293"/>
            <a:chExt cx="3608493" cy="338702"/>
          </a:xfrm>
        </p:grpSpPr>
        <p:sp>
          <p:nvSpPr>
            <p:cNvPr id="12" name="テキスト ボックス 11">
              <a:extLst>
                <a:ext uri="{FF2B5EF4-FFF2-40B4-BE49-F238E27FC236}">
                  <a16:creationId xmlns:a16="http://schemas.microsoft.com/office/drawing/2014/main" id="{31E035F5-65F4-45CC-A96D-AA6573B57331}"/>
                </a:ext>
              </a:extLst>
            </p:cNvPr>
            <p:cNvSpPr txBox="1"/>
            <p:nvPr/>
          </p:nvSpPr>
          <p:spPr>
            <a:xfrm>
              <a:off x="8290424" y="417756"/>
              <a:ext cx="3471333" cy="307777"/>
            </a:xfrm>
            <a:prstGeom prst="rect">
              <a:avLst/>
            </a:prstGeom>
            <a:noFill/>
          </p:spPr>
          <p:txBody>
            <a:bodyPr wrap="square" rtlCol="0">
              <a:spAutoFit/>
            </a:bodyPr>
            <a:lstStyle/>
            <a:p>
              <a:r>
                <a:rPr kumimoji="1" lang="ja-JP" altLang="en-US" sz="1400" dirty="0"/>
                <a:t>（第二版　２．（６）　</a:t>
              </a:r>
              <a:r>
                <a:rPr kumimoji="1" lang="en-US" altLang="ja-JP" sz="1400" dirty="0"/>
                <a:t>5</a:t>
              </a:r>
              <a:r>
                <a:rPr kumimoji="1" lang="ja-JP" altLang="en-US" sz="1400" dirty="0"/>
                <a:t>９頁）</a:t>
              </a:r>
            </a:p>
          </p:txBody>
        </p:sp>
        <p:sp>
          <p:nvSpPr>
            <p:cNvPr id="13" name="矢印: 右 12">
              <a:extLst>
                <a:ext uri="{FF2B5EF4-FFF2-40B4-BE49-F238E27FC236}">
                  <a16:creationId xmlns:a16="http://schemas.microsoft.com/office/drawing/2014/main" id="{EB366559-4634-476B-9ABC-9D8C7269EA8C}"/>
                </a:ext>
              </a:extLst>
            </p:cNvPr>
            <p:cNvSpPr/>
            <p:nvPr/>
          </p:nvSpPr>
          <p:spPr>
            <a:xfrm>
              <a:off x="8153264" y="402293"/>
              <a:ext cx="274320" cy="338702"/>
            </a:xfrm>
            <a:prstGeom prst="rightArrow">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日付プレースホルダー 1">
            <a:extLst>
              <a:ext uri="{FF2B5EF4-FFF2-40B4-BE49-F238E27FC236}">
                <a16:creationId xmlns:a16="http://schemas.microsoft.com/office/drawing/2014/main" id="{46927C7F-7A34-4C64-8BF4-35F26DD7255F}"/>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4" name="スライド番号プレースホルダー 3">
            <a:extLst>
              <a:ext uri="{FF2B5EF4-FFF2-40B4-BE49-F238E27FC236}">
                <a16:creationId xmlns:a16="http://schemas.microsoft.com/office/drawing/2014/main" id="{681625CE-CBA1-4B7C-AAF6-E20AC071EE02}"/>
              </a:ext>
            </a:extLst>
          </p:cNvPr>
          <p:cNvSpPr>
            <a:spLocks noGrp="1"/>
          </p:cNvSpPr>
          <p:nvPr>
            <p:ph type="sldNum" sz="quarter" idx="12"/>
          </p:nvPr>
        </p:nvSpPr>
        <p:spPr/>
        <p:txBody>
          <a:bodyPr/>
          <a:lstStyle/>
          <a:p>
            <a:fld id="{AA0C51FF-32F0-4E34-9A42-27C026941FB9}" type="slidenum">
              <a:rPr kumimoji="1" lang="ja-JP" altLang="en-US" smtClean="0"/>
              <a:t>18</a:t>
            </a:fld>
            <a:endParaRPr kumimoji="1" lang="ja-JP" altLang="en-US"/>
          </a:p>
        </p:txBody>
      </p:sp>
    </p:spTree>
    <p:extLst>
      <p:ext uri="{BB962C8B-B14F-4D97-AF65-F5344CB8AC3E}">
        <p14:creationId xmlns:p14="http://schemas.microsoft.com/office/powerpoint/2010/main" val="474540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AD5A4B-5FF3-4EB7-9DB4-0A7F27894342}"/>
              </a:ext>
            </a:extLst>
          </p:cNvPr>
          <p:cNvSpPr>
            <a:spLocks noGrp="1"/>
          </p:cNvSpPr>
          <p:nvPr>
            <p:ph type="title"/>
          </p:nvPr>
        </p:nvSpPr>
        <p:spPr>
          <a:xfrm>
            <a:off x="838200" y="1072343"/>
            <a:ext cx="1323109" cy="507076"/>
          </a:xfrm>
        </p:spPr>
        <p:txBody>
          <a:bodyPr>
            <a:normAutofit/>
          </a:bodyPr>
          <a:lstStyle/>
          <a:p>
            <a:r>
              <a:rPr lang="ja-JP" altLang="en-US" sz="2000" b="1" dirty="0"/>
              <a:t>諸注意</a:t>
            </a:r>
            <a:endParaRPr kumimoji="1" lang="ja-JP" altLang="en-US" sz="2000" b="1" dirty="0"/>
          </a:p>
        </p:txBody>
      </p:sp>
      <p:sp>
        <p:nvSpPr>
          <p:cNvPr id="3" name="コンテンツ プレースホルダー 2">
            <a:extLst>
              <a:ext uri="{FF2B5EF4-FFF2-40B4-BE49-F238E27FC236}">
                <a16:creationId xmlns:a16="http://schemas.microsoft.com/office/drawing/2014/main" id="{291D0709-D25D-4D3B-84FD-833E0101762A}"/>
              </a:ext>
            </a:extLst>
          </p:cNvPr>
          <p:cNvSpPr>
            <a:spLocks noGrp="1"/>
          </p:cNvSpPr>
          <p:nvPr>
            <p:ph idx="1"/>
          </p:nvPr>
        </p:nvSpPr>
        <p:spPr/>
        <p:txBody>
          <a:bodyPr/>
          <a:lstStyle/>
          <a:p>
            <a:r>
              <a:rPr lang="ja-JP" altLang="en-US" sz="1600" dirty="0"/>
              <a:t>本資料では、「情報システム・モデル取引・契約書」第二版（以後、モデル契約）の引用部分（契約条文・解説等）について、資料の見やすさを向上させる目的で、文字色を変更したり、下線を引く等、一部書式を変更している部分がありますので、ご了承ください。</a:t>
            </a:r>
            <a:endParaRPr lang="en-US" altLang="ja-JP" sz="1600" dirty="0"/>
          </a:p>
          <a:p>
            <a:r>
              <a:rPr lang="ja-JP" altLang="en-US" sz="1600" dirty="0"/>
              <a:t>本資料及びモデル契約の解説で示している判例は、当該事案における判断を示しているものです。ユーザ及びベンダ間の情報の非対称性の程度は案件ごとに異なり、それに応じてユーザ及びベンダがそれぞれ負う義務の内容及び程度も自ずと異なるため、同じ判断が下されるかどうかは分からないことにご注意ください。</a:t>
            </a:r>
            <a:endParaRPr lang="en-US" altLang="ja-JP" sz="1600" dirty="0"/>
          </a:p>
          <a:p>
            <a:r>
              <a:rPr lang="ja-JP" altLang="en-US" sz="1600" dirty="0"/>
              <a:t>本資料とモデル契約の内容に齟齬がある場合は、モデル契約が正となりますので、該当箇所を</a:t>
            </a:r>
            <a:r>
              <a:rPr lang="en-US" altLang="ja-JP" sz="1600" dirty="0"/>
              <a:t>IPA</a:t>
            </a:r>
            <a:r>
              <a:rPr lang="ja-JP" altLang="en-US" sz="1600" dirty="0"/>
              <a:t>窓口宛にご連絡お願いいたします。</a:t>
            </a:r>
          </a:p>
          <a:p>
            <a:endParaRPr lang="ja-JP" altLang="en-US" sz="1600" dirty="0"/>
          </a:p>
          <a:p>
            <a:endParaRPr kumimoji="1" lang="ja-JP" altLang="en-US" dirty="0"/>
          </a:p>
        </p:txBody>
      </p:sp>
      <p:sp>
        <p:nvSpPr>
          <p:cNvPr id="5" name="日付プレースホルダー 4">
            <a:extLst>
              <a:ext uri="{FF2B5EF4-FFF2-40B4-BE49-F238E27FC236}">
                <a16:creationId xmlns:a16="http://schemas.microsoft.com/office/drawing/2014/main" id="{6313A53F-AA88-476C-8723-4A44BEE4131B}"/>
              </a:ext>
            </a:extLst>
          </p:cNvPr>
          <p:cNvSpPr>
            <a:spLocks noGrp="1"/>
          </p:cNvSpPr>
          <p:nvPr>
            <p:ph type="dt" sz="half" idx="10"/>
          </p:nvPr>
        </p:nvSpPr>
        <p:spPr/>
        <p:txBody>
          <a:bodyPr/>
          <a:lstStyle/>
          <a:p>
            <a:r>
              <a:rPr lang="en-US" altLang="ja-JP"/>
              <a:t>©2021-2025 IPA, All Rights Reserved</a:t>
            </a:r>
            <a:endParaRPr lang="ja-JP" altLang="en-US" dirty="0"/>
          </a:p>
        </p:txBody>
      </p:sp>
      <p:sp>
        <p:nvSpPr>
          <p:cNvPr id="6" name="スライド番号プレースホルダー 5">
            <a:extLst>
              <a:ext uri="{FF2B5EF4-FFF2-40B4-BE49-F238E27FC236}">
                <a16:creationId xmlns:a16="http://schemas.microsoft.com/office/drawing/2014/main" id="{7E35016A-EC82-405C-A691-AA2354C2F241}"/>
              </a:ext>
            </a:extLst>
          </p:cNvPr>
          <p:cNvSpPr>
            <a:spLocks noGrp="1"/>
          </p:cNvSpPr>
          <p:nvPr>
            <p:ph type="sldNum" sz="quarter" idx="12"/>
          </p:nvPr>
        </p:nvSpPr>
        <p:spPr/>
        <p:txBody>
          <a:bodyPr/>
          <a:lstStyle/>
          <a:p>
            <a:fld id="{AA0C51FF-32F0-4E34-9A42-27C026941FB9}" type="slidenum">
              <a:rPr kumimoji="1" lang="ja-JP" altLang="en-US" smtClean="0"/>
              <a:t>1</a:t>
            </a:fld>
            <a:endParaRPr kumimoji="1" lang="ja-JP" altLang="en-US"/>
          </a:p>
        </p:txBody>
      </p:sp>
    </p:spTree>
    <p:extLst>
      <p:ext uri="{BB962C8B-B14F-4D97-AF65-F5344CB8AC3E}">
        <p14:creationId xmlns:p14="http://schemas.microsoft.com/office/powerpoint/2010/main" val="38136145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1E5C0B7-7A27-4494-9027-9DA1FB43B15A}"/>
              </a:ext>
            </a:extLst>
          </p:cNvPr>
          <p:cNvSpPr txBox="1"/>
          <p:nvPr/>
        </p:nvSpPr>
        <p:spPr>
          <a:xfrm>
            <a:off x="473825" y="473825"/>
            <a:ext cx="4856211" cy="400110"/>
          </a:xfrm>
          <a:prstGeom prst="rect">
            <a:avLst/>
          </a:prstGeom>
          <a:noFill/>
        </p:spPr>
        <p:txBody>
          <a:bodyPr wrap="square" rtlCol="0">
            <a:spAutoFit/>
          </a:bodyPr>
          <a:lstStyle/>
          <a:p>
            <a:r>
              <a:rPr lang="ja-JP" altLang="en-US" sz="2000" b="1" dirty="0"/>
              <a:t>（参考）フェーズと契約類型のパターン</a:t>
            </a:r>
          </a:p>
        </p:txBody>
      </p:sp>
      <p:sp>
        <p:nvSpPr>
          <p:cNvPr id="4" name="正方形/長方形 3">
            <a:extLst>
              <a:ext uri="{FF2B5EF4-FFF2-40B4-BE49-F238E27FC236}">
                <a16:creationId xmlns:a16="http://schemas.microsoft.com/office/drawing/2014/main" id="{16CC51A3-311F-41E3-952E-0793E0A17A04}"/>
              </a:ext>
            </a:extLst>
          </p:cNvPr>
          <p:cNvSpPr/>
          <p:nvPr/>
        </p:nvSpPr>
        <p:spPr>
          <a:xfrm>
            <a:off x="1263535" y="911190"/>
            <a:ext cx="9800705" cy="756458"/>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ctr"/>
          <a:lstStyle/>
          <a:p>
            <a:r>
              <a:rPr kumimoji="1" lang="ja-JP" altLang="en-US" i="1" dirty="0"/>
              <a:t>企画段階</a:t>
            </a:r>
          </a:p>
        </p:txBody>
      </p:sp>
      <p:sp>
        <p:nvSpPr>
          <p:cNvPr id="5" name="テキスト ボックス 4">
            <a:extLst>
              <a:ext uri="{FF2B5EF4-FFF2-40B4-BE49-F238E27FC236}">
                <a16:creationId xmlns:a16="http://schemas.microsoft.com/office/drawing/2014/main" id="{7AA29A97-9DE8-4746-8B0E-6DE217643BC4}"/>
              </a:ext>
            </a:extLst>
          </p:cNvPr>
          <p:cNvSpPr txBox="1"/>
          <p:nvPr/>
        </p:nvSpPr>
        <p:spPr>
          <a:xfrm>
            <a:off x="3366656" y="1101492"/>
            <a:ext cx="5310446" cy="369332"/>
          </a:xfrm>
          <a:prstGeom prst="rect">
            <a:avLst/>
          </a:prstGeom>
          <a:solidFill>
            <a:schemeClr val="accent6">
              <a:lumMod val="20000"/>
              <a:lumOff val="80000"/>
            </a:schemeClr>
          </a:solidFill>
          <a:ln>
            <a:solidFill>
              <a:schemeClr val="tx1"/>
            </a:solidFill>
          </a:ln>
        </p:spPr>
        <p:txBody>
          <a:bodyPr wrap="square" rtlCol="0">
            <a:spAutoFit/>
          </a:bodyPr>
          <a:lstStyle/>
          <a:p>
            <a:pPr algn="ctr"/>
            <a:r>
              <a:rPr lang="en-US" altLang="ja-JP" dirty="0"/>
              <a:t>[P1]</a:t>
            </a:r>
            <a:r>
              <a:rPr lang="ja-JP" altLang="en-US" dirty="0"/>
              <a:t>システム化の方向性～要件定義フェーズ</a:t>
            </a:r>
            <a:endParaRPr kumimoji="1" lang="ja-JP" altLang="en-US" dirty="0"/>
          </a:p>
        </p:txBody>
      </p:sp>
      <p:sp>
        <p:nvSpPr>
          <p:cNvPr id="6" name="テキスト ボックス 5">
            <a:extLst>
              <a:ext uri="{FF2B5EF4-FFF2-40B4-BE49-F238E27FC236}">
                <a16:creationId xmlns:a16="http://schemas.microsoft.com/office/drawing/2014/main" id="{06187C29-414D-4266-9584-AEA6BCEBFA3E}"/>
              </a:ext>
            </a:extLst>
          </p:cNvPr>
          <p:cNvSpPr txBox="1"/>
          <p:nvPr/>
        </p:nvSpPr>
        <p:spPr>
          <a:xfrm>
            <a:off x="8873143" y="1087682"/>
            <a:ext cx="964277" cy="369332"/>
          </a:xfrm>
          <a:prstGeom prst="rect">
            <a:avLst/>
          </a:prstGeom>
          <a:noFill/>
          <a:ln>
            <a:solidFill>
              <a:srgbClr val="FF0000"/>
            </a:solidFill>
          </a:ln>
        </p:spPr>
        <p:txBody>
          <a:bodyPr wrap="square" rtlCol="0">
            <a:spAutoFit/>
          </a:bodyPr>
          <a:lstStyle/>
          <a:p>
            <a:r>
              <a:rPr kumimoji="1" lang="ja-JP" altLang="en-US" dirty="0">
                <a:solidFill>
                  <a:srgbClr val="FF0000"/>
                </a:solidFill>
              </a:rPr>
              <a:t>準委任</a:t>
            </a:r>
          </a:p>
        </p:txBody>
      </p:sp>
      <p:sp>
        <p:nvSpPr>
          <p:cNvPr id="7" name="正方形/長方形 6">
            <a:extLst>
              <a:ext uri="{FF2B5EF4-FFF2-40B4-BE49-F238E27FC236}">
                <a16:creationId xmlns:a16="http://schemas.microsoft.com/office/drawing/2014/main" id="{DCD3E12C-19AC-4EB3-A40B-CE4A193E6268}"/>
              </a:ext>
            </a:extLst>
          </p:cNvPr>
          <p:cNvSpPr/>
          <p:nvPr/>
        </p:nvSpPr>
        <p:spPr>
          <a:xfrm>
            <a:off x="1263535" y="1830332"/>
            <a:ext cx="9800705" cy="3094741"/>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t" anchorCtr="0"/>
          <a:lstStyle/>
          <a:p>
            <a:r>
              <a:rPr lang="ja-JP" altLang="en-US" i="1" dirty="0"/>
              <a:t>開発</a:t>
            </a:r>
            <a:r>
              <a:rPr kumimoji="1" lang="ja-JP" altLang="en-US" i="1" dirty="0"/>
              <a:t>段階</a:t>
            </a:r>
          </a:p>
        </p:txBody>
      </p:sp>
      <p:sp>
        <p:nvSpPr>
          <p:cNvPr id="8" name="テキスト ボックス 7">
            <a:extLst>
              <a:ext uri="{FF2B5EF4-FFF2-40B4-BE49-F238E27FC236}">
                <a16:creationId xmlns:a16="http://schemas.microsoft.com/office/drawing/2014/main" id="{1C5C06D2-2359-40C3-954D-AFEE05E9D8EF}"/>
              </a:ext>
            </a:extLst>
          </p:cNvPr>
          <p:cNvSpPr txBox="1"/>
          <p:nvPr/>
        </p:nvSpPr>
        <p:spPr>
          <a:xfrm>
            <a:off x="2576945" y="1978178"/>
            <a:ext cx="2508865" cy="369332"/>
          </a:xfrm>
          <a:prstGeom prst="rect">
            <a:avLst/>
          </a:prstGeom>
          <a:solidFill>
            <a:schemeClr val="accent6">
              <a:lumMod val="20000"/>
              <a:lumOff val="80000"/>
            </a:schemeClr>
          </a:solidFill>
          <a:ln>
            <a:solidFill>
              <a:schemeClr val="tx1"/>
            </a:solidFill>
          </a:ln>
        </p:spPr>
        <p:txBody>
          <a:bodyPr wrap="square" rtlCol="0">
            <a:spAutoFit/>
          </a:bodyPr>
          <a:lstStyle/>
          <a:p>
            <a:r>
              <a:rPr kumimoji="1" lang="en-US" altLang="ja-JP" dirty="0"/>
              <a:t>[P2]</a:t>
            </a:r>
            <a:r>
              <a:rPr kumimoji="1" lang="ja-JP" altLang="en-US" dirty="0"/>
              <a:t>外部設計フェーズ</a:t>
            </a:r>
          </a:p>
        </p:txBody>
      </p:sp>
      <p:sp>
        <p:nvSpPr>
          <p:cNvPr id="9" name="テキスト ボックス 8">
            <a:extLst>
              <a:ext uri="{FF2B5EF4-FFF2-40B4-BE49-F238E27FC236}">
                <a16:creationId xmlns:a16="http://schemas.microsoft.com/office/drawing/2014/main" id="{3C8B66C6-1368-4DFB-9B62-98C21B531C0B}"/>
              </a:ext>
            </a:extLst>
          </p:cNvPr>
          <p:cNvSpPr txBox="1"/>
          <p:nvPr/>
        </p:nvSpPr>
        <p:spPr>
          <a:xfrm>
            <a:off x="5210696" y="1980549"/>
            <a:ext cx="964277" cy="369332"/>
          </a:xfrm>
          <a:prstGeom prst="rect">
            <a:avLst/>
          </a:prstGeom>
          <a:noFill/>
          <a:ln>
            <a:solidFill>
              <a:srgbClr val="FF0000"/>
            </a:solidFill>
          </a:ln>
        </p:spPr>
        <p:txBody>
          <a:bodyPr wrap="square" rtlCol="0">
            <a:spAutoFit/>
          </a:bodyPr>
          <a:lstStyle/>
          <a:p>
            <a:pPr algn="ctr"/>
            <a:r>
              <a:rPr kumimoji="1" lang="ja-JP" altLang="en-US" dirty="0">
                <a:solidFill>
                  <a:srgbClr val="FF0000"/>
                </a:solidFill>
              </a:rPr>
              <a:t>準委任</a:t>
            </a:r>
          </a:p>
        </p:txBody>
      </p:sp>
      <p:sp>
        <p:nvSpPr>
          <p:cNvPr id="10" name="テキスト ボックス 9">
            <a:extLst>
              <a:ext uri="{FF2B5EF4-FFF2-40B4-BE49-F238E27FC236}">
                <a16:creationId xmlns:a16="http://schemas.microsoft.com/office/drawing/2014/main" id="{E998E926-1294-407D-9AF7-95DF13A851B7}"/>
              </a:ext>
            </a:extLst>
          </p:cNvPr>
          <p:cNvSpPr txBox="1"/>
          <p:nvPr/>
        </p:nvSpPr>
        <p:spPr>
          <a:xfrm>
            <a:off x="6867893" y="1978178"/>
            <a:ext cx="2508865" cy="369332"/>
          </a:xfrm>
          <a:prstGeom prst="rect">
            <a:avLst/>
          </a:prstGeom>
          <a:solidFill>
            <a:schemeClr val="accent6">
              <a:lumMod val="20000"/>
              <a:lumOff val="80000"/>
            </a:schemeClr>
          </a:solidFill>
          <a:ln>
            <a:solidFill>
              <a:schemeClr val="tx1"/>
            </a:solidFill>
          </a:ln>
        </p:spPr>
        <p:txBody>
          <a:bodyPr wrap="square" rtlCol="0">
            <a:spAutoFit/>
          </a:bodyPr>
          <a:lstStyle/>
          <a:p>
            <a:r>
              <a:rPr kumimoji="1" lang="en-US" altLang="ja-JP" dirty="0"/>
              <a:t>[P3]</a:t>
            </a:r>
            <a:r>
              <a:rPr kumimoji="1" lang="ja-JP" altLang="en-US" dirty="0"/>
              <a:t>外部設計フェーズ</a:t>
            </a:r>
          </a:p>
        </p:txBody>
      </p:sp>
      <p:sp>
        <p:nvSpPr>
          <p:cNvPr id="13" name="テキスト ボックス 12">
            <a:extLst>
              <a:ext uri="{FF2B5EF4-FFF2-40B4-BE49-F238E27FC236}">
                <a16:creationId xmlns:a16="http://schemas.microsoft.com/office/drawing/2014/main" id="{4BEF05EF-7C7B-4843-89D6-9EDB04B4C67C}"/>
              </a:ext>
            </a:extLst>
          </p:cNvPr>
          <p:cNvSpPr txBox="1"/>
          <p:nvPr/>
        </p:nvSpPr>
        <p:spPr>
          <a:xfrm>
            <a:off x="9602700" y="1975808"/>
            <a:ext cx="964277" cy="369332"/>
          </a:xfrm>
          <a:prstGeom prst="rect">
            <a:avLst/>
          </a:prstGeom>
          <a:noFill/>
          <a:ln>
            <a:solidFill>
              <a:srgbClr val="FF0000"/>
            </a:solidFill>
          </a:ln>
        </p:spPr>
        <p:txBody>
          <a:bodyPr wrap="square" rtlCol="0">
            <a:spAutoFit/>
          </a:bodyPr>
          <a:lstStyle/>
          <a:p>
            <a:pPr algn="ctr"/>
            <a:r>
              <a:rPr lang="ja-JP" altLang="en-US" dirty="0">
                <a:solidFill>
                  <a:srgbClr val="FF0000"/>
                </a:solidFill>
              </a:rPr>
              <a:t>請負</a:t>
            </a:r>
            <a:endParaRPr kumimoji="1" lang="ja-JP" altLang="en-US" dirty="0">
              <a:solidFill>
                <a:srgbClr val="FF0000"/>
              </a:solidFill>
            </a:endParaRPr>
          </a:p>
        </p:txBody>
      </p:sp>
      <p:sp>
        <p:nvSpPr>
          <p:cNvPr id="14" name="テキスト ボックス 13">
            <a:extLst>
              <a:ext uri="{FF2B5EF4-FFF2-40B4-BE49-F238E27FC236}">
                <a16:creationId xmlns:a16="http://schemas.microsoft.com/office/drawing/2014/main" id="{CB611D13-D255-4765-9F62-91CE39BA4B61}"/>
              </a:ext>
            </a:extLst>
          </p:cNvPr>
          <p:cNvSpPr txBox="1"/>
          <p:nvPr/>
        </p:nvSpPr>
        <p:spPr>
          <a:xfrm>
            <a:off x="2576945" y="2617674"/>
            <a:ext cx="2508865" cy="923330"/>
          </a:xfrm>
          <a:prstGeom prst="rect">
            <a:avLst/>
          </a:prstGeom>
          <a:solidFill>
            <a:schemeClr val="accent6">
              <a:lumMod val="20000"/>
              <a:lumOff val="80000"/>
            </a:schemeClr>
          </a:solidFill>
          <a:ln>
            <a:solidFill>
              <a:schemeClr val="tx1"/>
            </a:solidFill>
          </a:ln>
        </p:spPr>
        <p:txBody>
          <a:bodyPr wrap="square" rtlCol="0">
            <a:spAutoFit/>
          </a:bodyPr>
          <a:lstStyle/>
          <a:p>
            <a:r>
              <a:rPr lang="en-US" altLang="ja-JP" dirty="0"/>
              <a:t>[P4]</a:t>
            </a:r>
            <a:r>
              <a:rPr lang="ja-JP" altLang="en-US" dirty="0"/>
              <a:t>内部設計</a:t>
            </a:r>
            <a:endParaRPr lang="en-US" altLang="ja-JP" dirty="0"/>
          </a:p>
          <a:p>
            <a:r>
              <a:rPr lang="ja-JP" altLang="en-US" dirty="0"/>
              <a:t>～結合テスト</a:t>
            </a:r>
            <a:endParaRPr lang="en-US" altLang="ja-JP" dirty="0"/>
          </a:p>
          <a:p>
            <a:r>
              <a:rPr kumimoji="1" lang="ja-JP" altLang="en-US" dirty="0"/>
              <a:t>フェーズ</a:t>
            </a:r>
          </a:p>
        </p:txBody>
      </p:sp>
      <p:sp>
        <p:nvSpPr>
          <p:cNvPr id="15" name="テキスト ボックス 14">
            <a:extLst>
              <a:ext uri="{FF2B5EF4-FFF2-40B4-BE49-F238E27FC236}">
                <a16:creationId xmlns:a16="http://schemas.microsoft.com/office/drawing/2014/main" id="{15DB43C0-73E3-4B3B-86C7-8D9A3B3361BD}"/>
              </a:ext>
            </a:extLst>
          </p:cNvPr>
          <p:cNvSpPr txBox="1"/>
          <p:nvPr/>
        </p:nvSpPr>
        <p:spPr>
          <a:xfrm>
            <a:off x="5210696" y="2617674"/>
            <a:ext cx="964277" cy="369332"/>
          </a:xfrm>
          <a:prstGeom prst="rect">
            <a:avLst/>
          </a:prstGeom>
          <a:noFill/>
          <a:ln>
            <a:solidFill>
              <a:srgbClr val="FF0000"/>
            </a:solidFill>
          </a:ln>
        </p:spPr>
        <p:txBody>
          <a:bodyPr wrap="square" rtlCol="0">
            <a:spAutoFit/>
          </a:bodyPr>
          <a:lstStyle/>
          <a:p>
            <a:pPr algn="ctr"/>
            <a:r>
              <a:rPr lang="ja-JP" altLang="en-US" dirty="0">
                <a:solidFill>
                  <a:srgbClr val="FF0000"/>
                </a:solidFill>
              </a:rPr>
              <a:t>請負</a:t>
            </a:r>
            <a:endParaRPr kumimoji="1" lang="ja-JP" altLang="en-US" dirty="0">
              <a:solidFill>
                <a:srgbClr val="FF0000"/>
              </a:solidFill>
            </a:endParaRPr>
          </a:p>
        </p:txBody>
      </p:sp>
      <p:sp>
        <p:nvSpPr>
          <p:cNvPr id="16" name="テキスト ボックス 15">
            <a:extLst>
              <a:ext uri="{FF2B5EF4-FFF2-40B4-BE49-F238E27FC236}">
                <a16:creationId xmlns:a16="http://schemas.microsoft.com/office/drawing/2014/main" id="{692B7BFF-28DD-4DD7-A4DC-032052B3893E}"/>
              </a:ext>
            </a:extLst>
          </p:cNvPr>
          <p:cNvSpPr txBox="1"/>
          <p:nvPr/>
        </p:nvSpPr>
        <p:spPr>
          <a:xfrm>
            <a:off x="2576945" y="3815291"/>
            <a:ext cx="2508864" cy="923330"/>
          </a:xfrm>
          <a:prstGeom prst="rect">
            <a:avLst/>
          </a:prstGeom>
          <a:solidFill>
            <a:schemeClr val="accent6">
              <a:lumMod val="20000"/>
              <a:lumOff val="80000"/>
            </a:schemeClr>
          </a:solidFill>
          <a:ln>
            <a:solidFill>
              <a:schemeClr val="tx1"/>
            </a:solidFill>
          </a:ln>
        </p:spPr>
        <p:txBody>
          <a:bodyPr wrap="square" rtlCol="0">
            <a:spAutoFit/>
          </a:bodyPr>
          <a:lstStyle/>
          <a:p>
            <a:r>
              <a:rPr lang="en-US" altLang="ja-JP" dirty="0"/>
              <a:t>[P5]</a:t>
            </a:r>
            <a:r>
              <a:rPr lang="ja-JP" altLang="en-US" dirty="0"/>
              <a:t>システムテスト</a:t>
            </a:r>
            <a:endParaRPr lang="en-US" altLang="ja-JP" dirty="0"/>
          </a:p>
          <a:p>
            <a:r>
              <a:rPr lang="ja-JP" altLang="en-US" dirty="0"/>
              <a:t>～受入・導入支援</a:t>
            </a:r>
            <a:r>
              <a:rPr kumimoji="1" lang="ja-JP" altLang="en-US" dirty="0"/>
              <a:t>フェーズ</a:t>
            </a:r>
          </a:p>
        </p:txBody>
      </p:sp>
      <p:sp>
        <p:nvSpPr>
          <p:cNvPr id="17" name="テキスト ボックス 16">
            <a:extLst>
              <a:ext uri="{FF2B5EF4-FFF2-40B4-BE49-F238E27FC236}">
                <a16:creationId xmlns:a16="http://schemas.microsoft.com/office/drawing/2014/main" id="{90F782CA-EE41-45B4-8F69-F85C2A36888A}"/>
              </a:ext>
            </a:extLst>
          </p:cNvPr>
          <p:cNvSpPr txBox="1"/>
          <p:nvPr/>
        </p:nvSpPr>
        <p:spPr>
          <a:xfrm>
            <a:off x="5210696" y="3817662"/>
            <a:ext cx="964277" cy="369332"/>
          </a:xfrm>
          <a:prstGeom prst="rect">
            <a:avLst/>
          </a:prstGeom>
          <a:noFill/>
          <a:ln>
            <a:solidFill>
              <a:srgbClr val="FF0000"/>
            </a:solidFill>
          </a:ln>
        </p:spPr>
        <p:txBody>
          <a:bodyPr wrap="square" rtlCol="0">
            <a:spAutoFit/>
          </a:bodyPr>
          <a:lstStyle/>
          <a:p>
            <a:pPr algn="ctr"/>
            <a:r>
              <a:rPr kumimoji="1" lang="ja-JP" altLang="en-US" dirty="0">
                <a:solidFill>
                  <a:srgbClr val="FF0000"/>
                </a:solidFill>
              </a:rPr>
              <a:t>準委任</a:t>
            </a:r>
          </a:p>
        </p:txBody>
      </p:sp>
      <p:sp>
        <p:nvSpPr>
          <p:cNvPr id="18" name="テキスト ボックス 17">
            <a:extLst>
              <a:ext uri="{FF2B5EF4-FFF2-40B4-BE49-F238E27FC236}">
                <a16:creationId xmlns:a16="http://schemas.microsoft.com/office/drawing/2014/main" id="{B2188AEE-8A69-423D-A16F-CD211C624036}"/>
              </a:ext>
            </a:extLst>
          </p:cNvPr>
          <p:cNvSpPr txBox="1"/>
          <p:nvPr/>
        </p:nvSpPr>
        <p:spPr>
          <a:xfrm>
            <a:off x="6867893" y="2617674"/>
            <a:ext cx="2508865" cy="923330"/>
          </a:xfrm>
          <a:prstGeom prst="rect">
            <a:avLst/>
          </a:prstGeom>
          <a:solidFill>
            <a:schemeClr val="accent6">
              <a:lumMod val="20000"/>
              <a:lumOff val="80000"/>
            </a:schemeClr>
          </a:solidFill>
          <a:ln>
            <a:solidFill>
              <a:schemeClr val="tx1"/>
            </a:solidFill>
          </a:ln>
        </p:spPr>
        <p:txBody>
          <a:bodyPr wrap="square" rtlCol="0">
            <a:spAutoFit/>
          </a:bodyPr>
          <a:lstStyle/>
          <a:p>
            <a:r>
              <a:rPr lang="en-US" altLang="ja-JP" dirty="0"/>
              <a:t>[P6]</a:t>
            </a:r>
            <a:r>
              <a:rPr lang="ja-JP" altLang="en-US" dirty="0"/>
              <a:t>内部設計～</a:t>
            </a:r>
            <a:endParaRPr lang="en-US" altLang="ja-JP" dirty="0"/>
          </a:p>
          <a:p>
            <a:r>
              <a:rPr lang="ja-JP" altLang="en-US" dirty="0"/>
              <a:t>システムテスト</a:t>
            </a:r>
            <a:r>
              <a:rPr kumimoji="1" lang="ja-JP" altLang="en-US" dirty="0"/>
              <a:t>フェーズ</a:t>
            </a:r>
          </a:p>
        </p:txBody>
      </p:sp>
      <p:sp>
        <p:nvSpPr>
          <p:cNvPr id="19" name="テキスト ボックス 18">
            <a:extLst>
              <a:ext uri="{FF2B5EF4-FFF2-40B4-BE49-F238E27FC236}">
                <a16:creationId xmlns:a16="http://schemas.microsoft.com/office/drawing/2014/main" id="{B932F820-737D-498F-9076-8AF1C3A2397D}"/>
              </a:ext>
            </a:extLst>
          </p:cNvPr>
          <p:cNvSpPr txBox="1"/>
          <p:nvPr/>
        </p:nvSpPr>
        <p:spPr>
          <a:xfrm>
            <a:off x="9590231" y="2618980"/>
            <a:ext cx="964277" cy="369332"/>
          </a:xfrm>
          <a:prstGeom prst="rect">
            <a:avLst/>
          </a:prstGeom>
          <a:noFill/>
          <a:ln>
            <a:solidFill>
              <a:srgbClr val="FF0000"/>
            </a:solidFill>
          </a:ln>
        </p:spPr>
        <p:txBody>
          <a:bodyPr wrap="square" rtlCol="0">
            <a:spAutoFit/>
          </a:bodyPr>
          <a:lstStyle/>
          <a:p>
            <a:pPr algn="ctr"/>
            <a:r>
              <a:rPr lang="ja-JP" altLang="en-US" dirty="0">
                <a:solidFill>
                  <a:srgbClr val="FF0000"/>
                </a:solidFill>
              </a:rPr>
              <a:t>請負</a:t>
            </a:r>
            <a:endParaRPr kumimoji="1" lang="ja-JP" altLang="en-US" dirty="0">
              <a:solidFill>
                <a:srgbClr val="FF0000"/>
              </a:solidFill>
            </a:endParaRPr>
          </a:p>
        </p:txBody>
      </p:sp>
      <p:sp>
        <p:nvSpPr>
          <p:cNvPr id="20" name="テキスト ボックス 19">
            <a:extLst>
              <a:ext uri="{FF2B5EF4-FFF2-40B4-BE49-F238E27FC236}">
                <a16:creationId xmlns:a16="http://schemas.microsoft.com/office/drawing/2014/main" id="{D622D166-9D98-4C6A-84AB-3C1B75964BAE}"/>
              </a:ext>
            </a:extLst>
          </p:cNvPr>
          <p:cNvSpPr txBox="1"/>
          <p:nvPr/>
        </p:nvSpPr>
        <p:spPr>
          <a:xfrm>
            <a:off x="6867893" y="3861457"/>
            <a:ext cx="2508865" cy="646331"/>
          </a:xfrm>
          <a:prstGeom prst="rect">
            <a:avLst/>
          </a:prstGeom>
          <a:solidFill>
            <a:schemeClr val="accent6">
              <a:lumMod val="20000"/>
              <a:lumOff val="80000"/>
            </a:schemeClr>
          </a:solidFill>
          <a:ln>
            <a:solidFill>
              <a:schemeClr val="tx1"/>
            </a:solidFill>
          </a:ln>
        </p:spPr>
        <p:txBody>
          <a:bodyPr wrap="square" rtlCol="0">
            <a:spAutoFit/>
          </a:bodyPr>
          <a:lstStyle/>
          <a:p>
            <a:r>
              <a:rPr lang="en-US" altLang="ja-JP" dirty="0"/>
              <a:t>[P7]</a:t>
            </a:r>
            <a:r>
              <a:rPr lang="ja-JP" altLang="en-US" dirty="0"/>
              <a:t>受入・導入支援</a:t>
            </a:r>
            <a:r>
              <a:rPr kumimoji="1" lang="ja-JP" altLang="en-US" dirty="0"/>
              <a:t>フェーズ</a:t>
            </a:r>
          </a:p>
        </p:txBody>
      </p:sp>
      <p:sp>
        <p:nvSpPr>
          <p:cNvPr id="21" name="テキスト ボックス 20">
            <a:extLst>
              <a:ext uri="{FF2B5EF4-FFF2-40B4-BE49-F238E27FC236}">
                <a16:creationId xmlns:a16="http://schemas.microsoft.com/office/drawing/2014/main" id="{57931CEC-EBE7-405B-B031-393C2EED9506}"/>
              </a:ext>
            </a:extLst>
          </p:cNvPr>
          <p:cNvSpPr txBox="1"/>
          <p:nvPr/>
        </p:nvSpPr>
        <p:spPr>
          <a:xfrm>
            <a:off x="9611038" y="3861457"/>
            <a:ext cx="964277" cy="369332"/>
          </a:xfrm>
          <a:prstGeom prst="rect">
            <a:avLst/>
          </a:prstGeom>
          <a:noFill/>
          <a:ln>
            <a:solidFill>
              <a:srgbClr val="FF0000"/>
            </a:solidFill>
          </a:ln>
        </p:spPr>
        <p:txBody>
          <a:bodyPr wrap="square" rtlCol="0">
            <a:spAutoFit/>
          </a:bodyPr>
          <a:lstStyle/>
          <a:p>
            <a:pPr algn="ctr"/>
            <a:r>
              <a:rPr kumimoji="1" lang="ja-JP" altLang="en-US" dirty="0">
                <a:solidFill>
                  <a:srgbClr val="FF0000"/>
                </a:solidFill>
              </a:rPr>
              <a:t>準委任</a:t>
            </a:r>
          </a:p>
        </p:txBody>
      </p:sp>
      <p:sp>
        <p:nvSpPr>
          <p:cNvPr id="22" name="正方形/長方形 21">
            <a:extLst>
              <a:ext uri="{FF2B5EF4-FFF2-40B4-BE49-F238E27FC236}">
                <a16:creationId xmlns:a16="http://schemas.microsoft.com/office/drawing/2014/main" id="{011A155B-5E5D-4480-9E86-FA0621786EF5}"/>
              </a:ext>
            </a:extLst>
          </p:cNvPr>
          <p:cNvSpPr/>
          <p:nvPr/>
        </p:nvSpPr>
        <p:spPr>
          <a:xfrm>
            <a:off x="1263535" y="5070549"/>
            <a:ext cx="9800705" cy="1370841"/>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ctr"/>
          <a:lstStyle/>
          <a:p>
            <a:r>
              <a:rPr lang="ja-JP" altLang="en-US" i="1" dirty="0"/>
              <a:t>運用・</a:t>
            </a:r>
            <a:endParaRPr lang="en-US" altLang="ja-JP" i="1" dirty="0"/>
          </a:p>
          <a:p>
            <a:r>
              <a:rPr lang="ja-JP" altLang="en-US" i="1" dirty="0"/>
              <a:t>保守</a:t>
            </a:r>
            <a:r>
              <a:rPr kumimoji="1" lang="ja-JP" altLang="en-US" i="1" dirty="0"/>
              <a:t>段階</a:t>
            </a:r>
          </a:p>
        </p:txBody>
      </p:sp>
      <p:sp>
        <p:nvSpPr>
          <p:cNvPr id="24" name="矢印: 下 23">
            <a:extLst>
              <a:ext uri="{FF2B5EF4-FFF2-40B4-BE49-F238E27FC236}">
                <a16:creationId xmlns:a16="http://schemas.microsoft.com/office/drawing/2014/main" id="{6AE4CCB7-B01A-4309-86BF-4645203AB8EE}"/>
              </a:ext>
            </a:extLst>
          </p:cNvPr>
          <p:cNvSpPr/>
          <p:nvPr/>
        </p:nvSpPr>
        <p:spPr>
          <a:xfrm>
            <a:off x="3571534" y="2378874"/>
            <a:ext cx="623455" cy="230833"/>
          </a:xfrm>
          <a:prstGeom prst="down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矢印: 下 24">
            <a:extLst>
              <a:ext uri="{FF2B5EF4-FFF2-40B4-BE49-F238E27FC236}">
                <a16:creationId xmlns:a16="http://schemas.microsoft.com/office/drawing/2014/main" id="{9B69B11E-A87B-4BCD-B7A6-CAC60B443C7D}"/>
              </a:ext>
            </a:extLst>
          </p:cNvPr>
          <p:cNvSpPr/>
          <p:nvPr/>
        </p:nvSpPr>
        <p:spPr>
          <a:xfrm>
            <a:off x="3571534" y="3586694"/>
            <a:ext cx="623455" cy="230833"/>
          </a:xfrm>
          <a:prstGeom prst="down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矢印: 下 29">
            <a:extLst>
              <a:ext uri="{FF2B5EF4-FFF2-40B4-BE49-F238E27FC236}">
                <a16:creationId xmlns:a16="http://schemas.microsoft.com/office/drawing/2014/main" id="{C6F66A24-012C-4D05-9AD2-411DADCE75C9}"/>
              </a:ext>
            </a:extLst>
          </p:cNvPr>
          <p:cNvSpPr/>
          <p:nvPr/>
        </p:nvSpPr>
        <p:spPr>
          <a:xfrm>
            <a:off x="7830421" y="2378350"/>
            <a:ext cx="623455" cy="230833"/>
          </a:xfrm>
          <a:prstGeom prst="down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矢印: 下 30">
            <a:extLst>
              <a:ext uri="{FF2B5EF4-FFF2-40B4-BE49-F238E27FC236}">
                <a16:creationId xmlns:a16="http://schemas.microsoft.com/office/drawing/2014/main" id="{4E2CEFB3-2557-4227-AE68-04AC5DFBF8B4}"/>
              </a:ext>
            </a:extLst>
          </p:cNvPr>
          <p:cNvSpPr/>
          <p:nvPr/>
        </p:nvSpPr>
        <p:spPr>
          <a:xfrm>
            <a:off x="7853281" y="3596190"/>
            <a:ext cx="623455" cy="230833"/>
          </a:xfrm>
          <a:prstGeom prst="down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矢印: 下 33">
            <a:extLst>
              <a:ext uri="{FF2B5EF4-FFF2-40B4-BE49-F238E27FC236}">
                <a16:creationId xmlns:a16="http://schemas.microsoft.com/office/drawing/2014/main" id="{C7B6715F-4983-4E33-9E7A-BF932D5FBA49}"/>
              </a:ext>
            </a:extLst>
          </p:cNvPr>
          <p:cNvSpPr/>
          <p:nvPr/>
        </p:nvSpPr>
        <p:spPr>
          <a:xfrm>
            <a:off x="3571533" y="1572607"/>
            <a:ext cx="623455" cy="364353"/>
          </a:xfrm>
          <a:prstGeom prst="downArrow">
            <a:avLst>
              <a:gd name="adj1" fmla="val 50000"/>
              <a:gd name="adj2" fmla="val 40874"/>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矢印: 下 34">
            <a:extLst>
              <a:ext uri="{FF2B5EF4-FFF2-40B4-BE49-F238E27FC236}">
                <a16:creationId xmlns:a16="http://schemas.microsoft.com/office/drawing/2014/main" id="{DFCF9503-95FA-4A96-95DD-B8B03F1D146A}"/>
              </a:ext>
            </a:extLst>
          </p:cNvPr>
          <p:cNvSpPr/>
          <p:nvPr/>
        </p:nvSpPr>
        <p:spPr>
          <a:xfrm>
            <a:off x="7830420" y="1572607"/>
            <a:ext cx="623455" cy="364353"/>
          </a:xfrm>
          <a:prstGeom prst="downArrow">
            <a:avLst>
              <a:gd name="adj1" fmla="val 50000"/>
              <a:gd name="adj2" fmla="val 40874"/>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矢印: 下 35">
            <a:extLst>
              <a:ext uri="{FF2B5EF4-FFF2-40B4-BE49-F238E27FC236}">
                <a16:creationId xmlns:a16="http://schemas.microsoft.com/office/drawing/2014/main" id="{C9BA8D66-2B88-403B-98F9-001C04D28440}"/>
              </a:ext>
            </a:extLst>
          </p:cNvPr>
          <p:cNvSpPr/>
          <p:nvPr/>
        </p:nvSpPr>
        <p:spPr>
          <a:xfrm>
            <a:off x="3571532" y="4817871"/>
            <a:ext cx="623455" cy="364353"/>
          </a:xfrm>
          <a:prstGeom prst="downArrow">
            <a:avLst>
              <a:gd name="adj1" fmla="val 50000"/>
              <a:gd name="adj2" fmla="val 40874"/>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矢印: 下 36">
            <a:extLst>
              <a:ext uri="{FF2B5EF4-FFF2-40B4-BE49-F238E27FC236}">
                <a16:creationId xmlns:a16="http://schemas.microsoft.com/office/drawing/2014/main" id="{BEE80E37-78DC-4715-A6CC-1B64372DC881}"/>
              </a:ext>
            </a:extLst>
          </p:cNvPr>
          <p:cNvSpPr/>
          <p:nvPr/>
        </p:nvSpPr>
        <p:spPr>
          <a:xfrm>
            <a:off x="7853281" y="4591560"/>
            <a:ext cx="623455" cy="554671"/>
          </a:xfrm>
          <a:prstGeom prst="downArrow">
            <a:avLst>
              <a:gd name="adj1" fmla="val 50000"/>
              <a:gd name="adj2" fmla="val 3338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id="{6B12545F-3F1D-414F-8EB6-923366552D3C}"/>
              </a:ext>
            </a:extLst>
          </p:cNvPr>
          <p:cNvSpPr txBox="1"/>
          <p:nvPr/>
        </p:nvSpPr>
        <p:spPr>
          <a:xfrm>
            <a:off x="658066" y="2500297"/>
            <a:ext cx="1673513" cy="1815882"/>
          </a:xfrm>
          <a:prstGeom prst="rect">
            <a:avLst/>
          </a:prstGeom>
          <a:solidFill>
            <a:schemeClr val="accent2">
              <a:lumMod val="40000"/>
              <a:lumOff val="60000"/>
            </a:schemeClr>
          </a:solidFill>
          <a:ln>
            <a:solidFill>
              <a:schemeClr val="tx1"/>
            </a:solidFill>
          </a:ln>
        </p:spPr>
        <p:txBody>
          <a:bodyPr wrap="square" rtlCol="0">
            <a:spAutoFit/>
          </a:bodyPr>
          <a:lstStyle/>
          <a:p>
            <a:r>
              <a:rPr lang="ja-JP" altLang="en-US" sz="1600" dirty="0"/>
              <a:t>⇒</a:t>
            </a:r>
            <a:r>
              <a:rPr lang="ja-JP" altLang="en-US" sz="1600" u="sng" dirty="0"/>
              <a:t>論理的な</a:t>
            </a:r>
            <a:endParaRPr lang="en-US" altLang="ja-JP" sz="1600" u="sng" dirty="0"/>
          </a:p>
          <a:p>
            <a:r>
              <a:rPr lang="ja-JP" altLang="en-US" sz="1600" dirty="0"/>
              <a:t>　　</a:t>
            </a:r>
            <a:r>
              <a:rPr lang="ja-JP" altLang="en-US" sz="1600" u="sng" dirty="0"/>
              <a:t>パターン　　</a:t>
            </a:r>
            <a:endParaRPr lang="en-US" altLang="ja-JP" sz="1600" u="sng" dirty="0"/>
          </a:p>
          <a:p>
            <a:r>
              <a:rPr lang="ja-JP" altLang="en-US" sz="1600" dirty="0"/>
              <a:t>外部設計フェーズとシステムテストフェーズの契約類型を合わせる</a:t>
            </a:r>
            <a:r>
              <a:rPr lang="en-US" altLang="ja-JP" sz="1600" dirty="0"/>
              <a:t>【104</a:t>
            </a:r>
            <a:r>
              <a:rPr lang="ja-JP" altLang="en-US" sz="1600" dirty="0"/>
              <a:t>頁</a:t>
            </a:r>
            <a:r>
              <a:rPr lang="en-US" altLang="ja-JP" sz="1600" dirty="0"/>
              <a:t>】</a:t>
            </a:r>
          </a:p>
        </p:txBody>
      </p:sp>
      <p:sp>
        <p:nvSpPr>
          <p:cNvPr id="39" name="テキスト ボックス 38">
            <a:extLst>
              <a:ext uri="{FF2B5EF4-FFF2-40B4-BE49-F238E27FC236}">
                <a16:creationId xmlns:a16="http://schemas.microsoft.com/office/drawing/2014/main" id="{53608D79-202C-471C-93E0-13AD100496A0}"/>
              </a:ext>
            </a:extLst>
          </p:cNvPr>
          <p:cNvSpPr txBox="1"/>
          <p:nvPr/>
        </p:nvSpPr>
        <p:spPr>
          <a:xfrm>
            <a:off x="3366654" y="5232328"/>
            <a:ext cx="5310447" cy="369332"/>
          </a:xfrm>
          <a:prstGeom prst="rect">
            <a:avLst/>
          </a:prstGeom>
          <a:solidFill>
            <a:schemeClr val="accent6">
              <a:lumMod val="20000"/>
              <a:lumOff val="80000"/>
            </a:schemeClr>
          </a:solidFill>
          <a:ln>
            <a:solidFill>
              <a:schemeClr val="tx1"/>
            </a:solidFill>
          </a:ln>
        </p:spPr>
        <p:txBody>
          <a:bodyPr wrap="square" rtlCol="0">
            <a:spAutoFit/>
          </a:bodyPr>
          <a:lstStyle/>
          <a:p>
            <a:pPr algn="ctr"/>
            <a:r>
              <a:rPr lang="en-US" altLang="ja-JP" dirty="0"/>
              <a:t>[P8]</a:t>
            </a:r>
            <a:r>
              <a:rPr lang="ja-JP" altLang="en-US" dirty="0"/>
              <a:t>運用テストフェーズ</a:t>
            </a:r>
            <a:endParaRPr kumimoji="1" lang="ja-JP" altLang="en-US" dirty="0"/>
          </a:p>
        </p:txBody>
      </p:sp>
      <p:sp>
        <p:nvSpPr>
          <p:cNvPr id="40" name="テキスト ボックス 39">
            <a:extLst>
              <a:ext uri="{FF2B5EF4-FFF2-40B4-BE49-F238E27FC236}">
                <a16:creationId xmlns:a16="http://schemas.microsoft.com/office/drawing/2014/main" id="{B824B676-8AF9-4583-AB25-E2677599E6D9}"/>
              </a:ext>
            </a:extLst>
          </p:cNvPr>
          <p:cNvSpPr txBox="1"/>
          <p:nvPr/>
        </p:nvSpPr>
        <p:spPr>
          <a:xfrm>
            <a:off x="8851352" y="5226836"/>
            <a:ext cx="964277" cy="369332"/>
          </a:xfrm>
          <a:prstGeom prst="rect">
            <a:avLst/>
          </a:prstGeom>
          <a:noFill/>
          <a:ln>
            <a:solidFill>
              <a:srgbClr val="FF0000"/>
            </a:solidFill>
          </a:ln>
        </p:spPr>
        <p:txBody>
          <a:bodyPr wrap="square" rtlCol="0">
            <a:spAutoFit/>
          </a:bodyPr>
          <a:lstStyle/>
          <a:p>
            <a:pPr algn="ctr"/>
            <a:r>
              <a:rPr kumimoji="1" lang="ja-JP" altLang="en-US" dirty="0">
                <a:solidFill>
                  <a:srgbClr val="FF0000"/>
                </a:solidFill>
              </a:rPr>
              <a:t>準委任</a:t>
            </a:r>
          </a:p>
        </p:txBody>
      </p:sp>
      <p:sp>
        <p:nvSpPr>
          <p:cNvPr id="41" name="テキスト ボックス 40">
            <a:extLst>
              <a:ext uri="{FF2B5EF4-FFF2-40B4-BE49-F238E27FC236}">
                <a16:creationId xmlns:a16="http://schemas.microsoft.com/office/drawing/2014/main" id="{66B700FA-0DAE-40E9-A46F-949708C07EC0}"/>
              </a:ext>
            </a:extLst>
          </p:cNvPr>
          <p:cNvSpPr txBox="1"/>
          <p:nvPr/>
        </p:nvSpPr>
        <p:spPr>
          <a:xfrm>
            <a:off x="3366654" y="5885620"/>
            <a:ext cx="5310447" cy="369332"/>
          </a:xfrm>
          <a:prstGeom prst="rect">
            <a:avLst/>
          </a:prstGeom>
          <a:solidFill>
            <a:schemeClr val="accent6">
              <a:lumMod val="20000"/>
              <a:lumOff val="80000"/>
            </a:schemeClr>
          </a:solidFill>
          <a:ln>
            <a:solidFill>
              <a:schemeClr val="tx1"/>
            </a:solidFill>
          </a:ln>
        </p:spPr>
        <p:txBody>
          <a:bodyPr wrap="square" rtlCol="0">
            <a:spAutoFit/>
          </a:bodyPr>
          <a:lstStyle/>
          <a:p>
            <a:pPr algn="ctr"/>
            <a:r>
              <a:rPr lang="en-US" altLang="ja-JP" dirty="0"/>
              <a:t>[P9]</a:t>
            </a:r>
            <a:r>
              <a:rPr lang="ja-JP" altLang="en-US" dirty="0"/>
              <a:t>運用～保守フェーズ</a:t>
            </a:r>
            <a:endParaRPr kumimoji="1" lang="ja-JP" altLang="en-US" dirty="0"/>
          </a:p>
        </p:txBody>
      </p:sp>
      <p:sp>
        <p:nvSpPr>
          <p:cNvPr id="42" name="テキスト ボックス 41">
            <a:extLst>
              <a:ext uri="{FF2B5EF4-FFF2-40B4-BE49-F238E27FC236}">
                <a16:creationId xmlns:a16="http://schemas.microsoft.com/office/drawing/2014/main" id="{3AA02D25-9831-40AC-B7F7-B2848B28C36C}"/>
              </a:ext>
            </a:extLst>
          </p:cNvPr>
          <p:cNvSpPr txBox="1"/>
          <p:nvPr/>
        </p:nvSpPr>
        <p:spPr>
          <a:xfrm>
            <a:off x="8851353" y="5882874"/>
            <a:ext cx="964277" cy="369332"/>
          </a:xfrm>
          <a:prstGeom prst="rect">
            <a:avLst/>
          </a:prstGeom>
          <a:noFill/>
          <a:ln>
            <a:solidFill>
              <a:srgbClr val="FF0000"/>
            </a:solidFill>
          </a:ln>
        </p:spPr>
        <p:txBody>
          <a:bodyPr wrap="square" rtlCol="0">
            <a:spAutoFit/>
          </a:bodyPr>
          <a:lstStyle/>
          <a:p>
            <a:pPr algn="ctr"/>
            <a:r>
              <a:rPr lang="ja-JP" altLang="en-US" dirty="0">
                <a:solidFill>
                  <a:srgbClr val="FF0000"/>
                </a:solidFill>
              </a:rPr>
              <a:t>請負</a:t>
            </a:r>
            <a:endParaRPr kumimoji="1" lang="ja-JP" altLang="en-US" dirty="0">
              <a:solidFill>
                <a:srgbClr val="FF0000"/>
              </a:solidFill>
            </a:endParaRPr>
          </a:p>
        </p:txBody>
      </p:sp>
      <p:sp>
        <p:nvSpPr>
          <p:cNvPr id="43" name="テキスト ボックス 42">
            <a:extLst>
              <a:ext uri="{FF2B5EF4-FFF2-40B4-BE49-F238E27FC236}">
                <a16:creationId xmlns:a16="http://schemas.microsoft.com/office/drawing/2014/main" id="{8009805B-04C7-47DC-8458-B36B6047B835}"/>
              </a:ext>
            </a:extLst>
          </p:cNvPr>
          <p:cNvSpPr txBox="1"/>
          <p:nvPr/>
        </p:nvSpPr>
        <p:spPr>
          <a:xfrm>
            <a:off x="9967180" y="5882874"/>
            <a:ext cx="964277" cy="369332"/>
          </a:xfrm>
          <a:prstGeom prst="rect">
            <a:avLst/>
          </a:prstGeom>
          <a:noFill/>
          <a:ln>
            <a:solidFill>
              <a:srgbClr val="FF0000"/>
            </a:solidFill>
          </a:ln>
        </p:spPr>
        <p:txBody>
          <a:bodyPr wrap="square" rtlCol="0">
            <a:spAutoFit/>
          </a:bodyPr>
          <a:lstStyle/>
          <a:p>
            <a:pPr algn="ctr"/>
            <a:r>
              <a:rPr kumimoji="1" lang="ja-JP" altLang="en-US" dirty="0">
                <a:solidFill>
                  <a:srgbClr val="FF0000"/>
                </a:solidFill>
              </a:rPr>
              <a:t>準委任</a:t>
            </a:r>
          </a:p>
        </p:txBody>
      </p:sp>
      <p:sp>
        <p:nvSpPr>
          <p:cNvPr id="44" name="矢印: 下 43">
            <a:extLst>
              <a:ext uri="{FF2B5EF4-FFF2-40B4-BE49-F238E27FC236}">
                <a16:creationId xmlns:a16="http://schemas.microsoft.com/office/drawing/2014/main" id="{5965F20F-2232-464C-AE56-2CCA8FEBC38F}"/>
              </a:ext>
            </a:extLst>
          </p:cNvPr>
          <p:cNvSpPr/>
          <p:nvPr/>
        </p:nvSpPr>
        <p:spPr>
          <a:xfrm>
            <a:off x="5852159" y="5654000"/>
            <a:ext cx="623455" cy="230833"/>
          </a:xfrm>
          <a:prstGeom prst="down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日付プレースホルダー 1">
            <a:extLst>
              <a:ext uri="{FF2B5EF4-FFF2-40B4-BE49-F238E27FC236}">
                <a16:creationId xmlns:a16="http://schemas.microsoft.com/office/drawing/2014/main" id="{30167A92-8D79-4483-9C83-EA66A956DD8A}"/>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11" name="スライド番号プレースホルダー 10">
            <a:extLst>
              <a:ext uri="{FF2B5EF4-FFF2-40B4-BE49-F238E27FC236}">
                <a16:creationId xmlns:a16="http://schemas.microsoft.com/office/drawing/2014/main" id="{D37CC1AD-87DD-48D1-B0B0-A034A52AB620}"/>
              </a:ext>
            </a:extLst>
          </p:cNvPr>
          <p:cNvSpPr>
            <a:spLocks noGrp="1"/>
          </p:cNvSpPr>
          <p:nvPr>
            <p:ph type="sldNum" sz="quarter" idx="12"/>
          </p:nvPr>
        </p:nvSpPr>
        <p:spPr/>
        <p:txBody>
          <a:bodyPr/>
          <a:lstStyle/>
          <a:p>
            <a:fld id="{AA0C51FF-32F0-4E34-9A42-27C026941FB9}" type="slidenum">
              <a:rPr kumimoji="1" lang="ja-JP" altLang="en-US" smtClean="0"/>
              <a:t>19</a:t>
            </a:fld>
            <a:endParaRPr kumimoji="1" lang="ja-JP" altLang="en-US"/>
          </a:p>
        </p:txBody>
      </p:sp>
    </p:spTree>
    <p:extLst>
      <p:ext uri="{BB962C8B-B14F-4D97-AF65-F5344CB8AC3E}">
        <p14:creationId xmlns:p14="http://schemas.microsoft.com/office/powerpoint/2010/main" val="36184773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D8156D80-9E4B-4767-8AEA-976D82B18CB7}"/>
              </a:ext>
            </a:extLst>
          </p:cNvPr>
          <p:cNvSpPr txBox="1"/>
          <p:nvPr/>
        </p:nvSpPr>
        <p:spPr>
          <a:xfrm>
            <a:off x="953253" y="1134619"/>
            <a:ext cx="6851856" cy="2185214"/>
          </a:xfrm>
          <a:prstGeom prst="rect">
            <a:avLst/>
          </a:prstGeom>
          <a:noFill/>
        </p:spPr>
        <p:txBody>
          <a:bodyPr wrap="square" rtlCol="0">
            <a:spAutoFit/>
          </a:bodyPr>
          <a:lstStyle/>
          <a:p>
            <a:r>
              <a:rPr lang="ja-JP" altLang="en-US" sz="3200" b="1" dirty="0"/>
              <a:t>段階毎のユーザ・ベンダの責務</a:t>
            </a:r>
            <a:endParaRPr lang="en-US" altLang="ja-JP" sz="3200" b="1" dirty="0"/>
          </a:p>
          <a:p>
            <a:endParaRPr lang="en-US" altLang="ja-JP" sz="3200" dirty="0"/>
          </a:p>
          <a:p>
            <a:r>
              <a:rPr lang="ja-JP" altLang="en-US" sz="2400" dirty="0"/>
              <a:t>□企画段階</a:t>
            </a:r>
            <a:endParaRPr lang="en-US" altLang="ja-JP" sz="2400" dirty="0"/>
          </a:p>
          <a:p>
            <a:r>
              <a:rPr lang="ja-JP" altLang="en-US" sz="2400" dirty="0"/>
              <a:t>□開発段階</a:t>
            </a:r>
            <a:endParaRPr lang="en-US" altLang="ja-JP" sz="2400" dirty="0"/>
          </a:p>
          <a:p>
            <a:r>
              <a:rPr lang="ja-JP" altLang="en-US" sz="2400" dirty="0"/>
              <a:t>□運用・保守段階</a:t>
            </a:r>
          </a:p>
        </p:txBody>
      </p:sp>
      <p:sp>
        <p:nvSpPr>
          <p:cNvPr id="4" name="日付プレースホルダー 3">
            <a:extLst>
              <a:ext uri="{FF2B5EF4-FFF2-40B4-BE49-F238E27FC236}">
                <a16:creationId xmlns:a16="http://schemas.microsoft.com/office/drawing/2014/main" id="{9E9B1E22-E5D9-4F6D-80DF-5046124A0597}"/>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5" name="スライド番号プレースホルダー 4">
            <a:extLst>
              <a:ext uri="{FF2B5EF4-FFF2-40B4-BE49-F238E27FC236}">
                <a16:creationId xmlns:a16="http://schemas.microsoft.com/office/drawing/2014/main" id="{DC8FBA28-16BC-4D85-B1EE-9F1C1C268238}"/>
              </a:ext>
            </a:extLst>
          </p:cNvPr>
          <p:cNvSpPr>
            <a:spLocks noGrp="1"/>
          </p:cNvSpPr>
          <p:nvPr>
            <p:ph type="sldNum" sz="quarter" idx="12"/>
          </p:nvPr>
        </p:nvSpPr>
        <p:spPr/>
        <p:txBody>
          <a:bodyPr/>
          <a:lstStyle/>
          <a:p>
            <a:fld id="{AA0C51FF-32F0-4E34-9A42-27C026941FB9}" type="slidenum">
              <a:rPr kumimoji="1" lang="ja-JP" altLang="en-US" smtClean="0"/>
              <a:t>20</a:t>
            </a:fld>
            <a:endParaRPr kumimoji="1" lang="ja-JP" altLang="en-US"/>
          </a:p>
        </p:txBody>
      </p:sp>
    </p:spTree>
    <p:extLst>
      <p:ext uri="{BB962C8B-B14F-4D97-AF65-F5344CB8AC3E}">
        <p14:creationId xmlns:p14="http://schemas.microsoft.com/office/powerpoint/2010/main" val="12230722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4F6F79C-AD4E-43A9-9969-4A070FB1EE37}"/>
              </a:ext>
            </a:extLst>
          </p:cNvPr>
          <p:cNvSpPr txBox="1"/>
          <p:nvPr/>
        </p:nvSpPr>
        <p:spPr>
          <a:xfrm>
            <a:off x="419798" y="806326"/>
            <a:ext cx="5605021" cy="5632311"/>
          </a:xfrm>
          <a:prstGeom prst="rect">
            <a:avLst/>
          </a:prstGeom>
          <a:noFill/>
          <a:ln>
            <a:solidFill>
              <a:schemeClr val="tx1"/>
            </a:solidFill>
          </a:ln>
        </p:spPr>
        <p:txBody>
          <a:bodyPr wrap="square" rtlCol="0">
            <a:spAutoFit/>
          </a:bodyPr>
          <a:lstStyle/>
          <a:p>
            <a:r>
              <a:rPr lang="ja-JP" altLang="en-US" sz="2000" dirty="0"/>
              <a:t>■企画段階</a:t>
            </a:r>
            <a:endParaRPr lang="en-US" altLang="ja-JP" sz="2000" dirty="0"/>
          </a:p>
          <a:p>
            <a:r>
              <a:rPr lang="ja-JP" altLang="en-US" sz="2000" dirty="0"/>
              <a:t>　　・システム化の方向性～要件定義・・</a:t>
            </a:r>
            <a:r>
              <a:rPr lang="en-US" altLang="ja-JP" sz="2000" dirty="0"/>
              <a:t>[P1]</a:t>
            </a:r>
            <a:endParaRPr lang="ja-JP" altLang="en-US" sz="2000" dirty="0"/>
          </a:p>
          <a:p>
            <a:r>
              <a:rPr lang="ja-JP" altLang="en-US" sz="2000" dirty="0"/>
              <a:t>■開発段階</a:t>
            </a:r>
          </a:p>
          <a:p>
            <a:r>
              <a:rPr lang="ja-JP" altLang="en-US" sz="2000" dirty="0"/>
              <a:t>　　・外部設計</a:t>
            </a:r>
            <a:endParaRPr lang="en-US" altLang="ja-JP" sz="2000" dirty="0"/>
          </a:p>
          <a:p>
            <a:r>
              <a:rPr lang="ja-JP" altLang="en-US" sz="2000" dirty="0"/>
              <a:t>　　　　・準委任の場合　　　　　　・・</a:t>
            </a:r>
            <a:r>
              <a:rPr lang="en-US" altLang="ja-JP" sz="2000" dirty="0"/>
              <a:t>[P2]</a:t>
            </a:r>
          </a:p>
          <a:p>
            <a:r>
              <a:rPr lang="ja-JP" altLang="en-US" sz="2000" dirty="0"/>
              <a:t>　　　　・請負の場合　　　　　　　・・</a:t>
            </a:r>
            <a:r>
              <a:rPr lang="en-US" altLang="ja-JP" sz="2000" dirty="0"/>
              <a:t>[P3]</a:t>
            </a:r>
          </a:p>
          <a:p>
            <a:endParaRPr lang="en-US" altLang="ja-JP" sz="2000" dirty="0"/>
          </a:p>
          <a:p>
            <a:r>
              <a:rPr lang="ja-JP" altLang="en-US" sz="2000" dirty="0"/>
              <a:t>　</a:t>
            </a:r>
            <a:r>
              <a:rPr lang="en-US" altLang="ja-JP" sz="2000" dirty="0"/>
              <a:t>[</a:t>
            </a:r>
            <a:r>
              <a:rPr lang="ja-JP" altLang="en-US" sz="2000" dirty="0"/>
              <a:t>システムテスト：準委任</a:t>
            </a:r>
            <a:r>
              <a:rPr lang="en-US" altLang="ja-JP" sz="2000" dirty="0"/>
              <a:t>]</a:t>
            </a:r>
          </a:p>
          <a:p>
            <a:r>
              <a:rPr lang="ja-JP" altLang="en-US" sz="2000" dirty="0"/>
              <a:t>　　・内部設計～結合テスト　　　　・・</a:t>
            </a:r>
            <a:r>
              <a:rPr lang="en-US" altLang="ja-JP" sz="2000" dirty="0"/>
              <a:t>[P4]</a:t>
            </a:r>
          </a:p>
          <a:p>
            <a:r>
              <a:rPr lang="ja-JP" altLang="en-US" sz="2000" dirty="0"/>
              <a:t>　　・システムテスト～受入・導入支援・</a:t>
            </a:r>
            <a:r>
              <a:rPr lang="en-US" altLang="ja-JP" sz="2000" dirty="0"/>
              <a:t>[P5]</a:t>
            </a:r>
          </a:p>
          <a:p>
            <a:endParaRPr lang="en-US" altLang="ja-JP" sz="2000" dirty="0"/>
          </a:p>
          <a:p>
            <a:r>
              <a:rPr lang="ja-JP" altLang="en-US" sz="2000" dirty="0"/>
              <a:t>　</a:t>
            </a:r>
            <a:r>
              <a:rPr lang="en-US" altLang="ja-JP" sz="2000" dirty="0"/>
              <a:t>[</a:t>
            </a:r>
            <a:r>
              <a:rPr lang="ja-JP" altLang="en-US" sz="2000" dirty="0"/>
              <a:t>システムテスト：請負</a:t>
            </a:r>
            <a:r>
              <a:rPr lang="en-US" altLang="ja-JP" sz="2000" dirty="0"/>
              <a:t>]</a:t>
            </a:r>
          </a:p>
          <a:p>
            <a:r>
              <a:rPr lang="ja-JP" altLang="en-US" sz="2000" dirty="0"/>
              <a:t>　　・内部設計～システムテスト　　・・</a:t>
            </a:r>
            <a:r>
              <a:rPr lang="en-US" altLang="ja-JP" sz="2000" dirty="0"/>
              <a:t>[P6]</a:t>
            </a:r>
          </a:p>
          <a:p>
            <a:r>
              <a:rPr lang="ja-JP" altLang="en-US" sz="2000" dirty="0"/>
              <a:t>　　・受入・導入支援　　　　　　　・・</a:t>
            </a:r>
            <a:r>
              <a:rPr lang="en-US" altLang="ja-JP" sz="2000" dirty="0"/>
              <a:t>[P7]</a:t>
            </a:r>
          </a:p>
          <a:p>
            <a:endParaRPr lang="ja-JP" altLang="en-US" sz="2000" dirty="0"/>
          </a:p>
          <a:p>
            <a:r>
              <a:rPr lang="ja-JP" altLang="en-US" sz="2000" dirty="0"/>
              <a:t>■運用・保守段階</a:t>
            </a:r>
            <a:endParaRPr lang="en-US" altLang="ja-JP" sz="2000" dirty="0"/>
          </a:p>
          <a:p>
            <a:r>
              <a:rPr lang="ja-JP" altLang="en-US" sz="2000" dirty="0"/>
              <a:t>　　・運用テスト　　　　　　　　　・・</a:t>
            </a:r>
            <a:r>
              <a:rPr lang="en-US" altLang="ja-JP" sz="2000" dirty="0"/>
              <a:t>[P8]</a:t>
            </a:r>
            <a:endParaRPr lang="ja-JP" altLang="en-US" sz="2000" dirty="0"/>
          </a:p>
          <a:p>
            <a:r>
              <a:rPr lang="ja-JP" altLang="en-US" sz="2000" dirty="0"/>
              <a:t>　　・運用～保守　　　　　　　　　・・</a:t>
            </a:r>
            <a:r>
              <a:rPr lang="en-US" altLang="ja-JP" sz="2000" dirty="0"/>
              <a:t>[P9]</a:t>
            </a:r>
            <a:endParaRPr lang="ja-JP" altLang="en-US" sz="2000" dirty="0"/>
          </a:p>
        </p:txBody>
      </p:sp>
      <p:sp>
        <p:nvSpPr>
          <p:cNvPr id="4" name="吹き出し: 四角形 3">
            <a:extLst>
              <a:ext uri="{FF2B5EF4-FFF2-40B4-BE49-F238E27FC236}">
                <a16:creationId xmlns:a16="http://schemas.microsoft.com/office/drawing/2014/main" id="{01604DDF-1E8D-4413-B4A9-FF5BCFBB7A24}"/>
              </a:ext>
            </a:extLst>
          </p:cNvPr>
          <p:cNvSpPr/>
          <p:nvPr/>
        </p:nvSpPr>
        <p:spPr>
          <a:xfrm>
            <a:off x="7738822" y="198560"/>
            <a:ext cx="4033380" cy="920820"/>
          </a:xfrm>
          <a:prstGeom prst="wedgeRectCallout">
            <a:avLst>
              <a:gd name="adj1" fmla="val -34795"/>
              <a:gd name="adj2" fmla="val 71520"/>
            </a:avLst>
          </a:prstGeom>
          <a:solidFill>
            <a:schemeClr val="accent6">
              <a:lumMod val="40000"/>
              <a:lumOff val="6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1400" dirty="0"/>
              <a:t>[</a:t>
            </a:r>
            <a:r>
              <a:rPr kumimoji="1" lang="ja-JP" altLang="en-US" sz="1400" dirty="0"/>
              <a:t>補足</a:t>
            </a:r>
            <a:r>
              <a:rPr kumimoji="1" lang="en-US" altLang="ja-JP" sz="1400" dirty="0"/>
              <a:t>]</a:t>
            </a:r>
            <a:r>
              <a:rPr kumimoji="1" lang="ja-JP" altLang="en-US" sz="1400" dirty="0"/>
              <a:t>この番号は、以降</a:t>
            </a:r>
            <a:r>
              <a:rPr lang="ja-JP" altLang="en-US" sz="1400" dirty="0"/>
              <a:t>の詳細説明用の頁で、</a:t>
            </a:r>
            <a:endParaRPr lang="en-US" altLang="ja-JP" sz="1400" dirty="0"/>
          </a:p>
          <a:p>
            <a:pPr algn="ctr"/>
            <a:r>
              <a:rPr lang="ja-JP" altLang="en-US" sz="1400" dirty="0"/>
              <a:t>タイトルの先頭に付く番号と対応しています。</a:t>
            </a:r>
            <a:endParaRPr lang="en-US" altLang="ja-JP" sz="1400" dirty="0"/>
          </a:p>
          <a:p>
            <a:pPr algn="ctr"/>
            <a:r>
              <a:rPr kumimoji="1" lang="ja-JP" altLang="en-US" sz="1400" dirty="0"/>
              <a:t>（既出の参考資料の「（参考）フェーズと契約類型のパターン」の番号）</a:t>
            </a:r>
          </a:p>
        </p:txBody>
      </p:sp>
      <p:sp>
        <p:nvSpPr>
          <p:cNvPr id="5" name="テキスト ボックス 4">
            <a:extLst>
              <a:ext uri="{FF2B5EF4-FFF2-40B4-BE49-F238E27FC236}">
                <a16:creationId xmlns:a16="http://schemas.microsoft.com/office/drawing/2014/main" id="{97EA1B5C-A947-4547-8D66-EFC804F0ED63}"/>
              </a:ext>
            </a:extLst>
          </p:cNvPr>
          <p:cNvSpPr txBox="1"/>
          <p:nvPr/>
        </p:nvSpPr>
        <p:spPr>
          <a:xfrm>
            <a:off x="324195" y="406216"/>
            <a:ext cx="4804757" cy="400110"/>
          </a:xfrm>
          <a:prstGeom prst="rect">
            <a:avLst/>
          </a:prstGeom>
          <a:noFill/>
        </p:spPr>
        <p:txBody>
          <a:bodyPr wrap="square" rtlCol="0">
            <a:spAutoFit/>
          </a:bodyPr>
          <a:lstStyle/>
          <a:p>
            <a:r>
              <a:rPr lang="ja-JP" altLang="en-US" sz="2000" b="1" dirty="0"/>
              <a:t>段階毎のユーザ・ベンダの責務</a:t>
            </a:r>
          </a:p>
        </p:txBody>
      </p:sp>
      <p:graphicFrame>
        <p:nvGraphicFramePr>
          <p:cNvPr id="6" name="表 6">
            <a:extLst>
              <a:ext uri="{FF2B5EF4-FFF2-40B4-BE49-F238E27FC236}">
                <a16:creationId xmlns:a16="http://schemas.microsoft.com/office/drawing/2014/main" id="{B63A2388-28C2-4CC8-B364-EA7FAD13875B}"/>
              </a:ext>
            </a:extLst>
          </p:cNvPr>
          <p:cNvGraphicFramePr>
            <a:graphicFrameLocks noGrp="1"/>
          </p:cNvGraphicFramePr>
          <p:nvPr>
            <p:extLst>
              <p:ext uri="{D42A27DB-BD31-4B8C-83A1-F6EECF244321}">
                <p14:modId xmlns:p14="http://schemas.microsoft.com/office/powerpoint/2010/main" val="2548824208"/>
              </p:ext>
            </p:extLst>
          </p:nvPr>
        </p:nvGraphicFramePr>
        <p:xfrm>
          <a:off x="7077364" y="2056815"/>
          <a:ext cx="4681912" cy="2309184"/>
        </p:xfrm>
        <a:graphic>
          <a:graphicData uri="http://schemas.openxmlformats.org/drawingml/2006/table">
            <a:tbl>
              <a:tblPr firstRow="1" bandRow="1">
                <a:tableStyleId>{5C22544A-7EE6-4342-B048-85BDC9FD1C3A}</a:tableStyleId>
              </a:tblPr>
              <a:tblGrid>
                <a:gridCol w="2207952">
                  <a:extLst>
                    <a:ext uri="{9D8B030D-6E8A-4147-A177-3AD203B41FA5}">
                      <a16:colId xmlns:a16="http://schemas.microsoft.com/office/drawing/2014/main" val="609629971"/>
                    </a:ext>
                  </a:extLst>
                </a:gridCol>
                <a:gridCol w="1213659">
                  <a:extLst>
                    <a:ext uri="{9D8B030D-6E8A-4147-A177-3AD203B41FA5}">
                      <a16:colId xmlns:a16="http://schemas.microsoft.com/office/drawing/2014/main" val="1040278411"/>
                    </a:ext>
                  </a:extLst>
                </a:gridCol>
                <a:gridCol w="1260301">
                  <a:extLst>
                    <a:ext uri="{9D8B030D-6E8A-4147-A177-3AD203B41FA5}">
                      <a16:colId xmlns:a16="http://schemas.microsoft.com/office/drawing/2014/main" val="1817443079"/>
                    </a:ext>
                  </a:extLst>
                </a:gridCol>
              </a:tblGrid>
              <a:tr h="373488">
                <a:tc>
                  <a:txBody>
                    <a:bodyPr/>
                    <a:lstStyle/>
                    <a:p>
                      <a:endParaRPr kumimoji="1" lang="ja-JP" altLang="en-US" sz="1000" dirty="0"/>
                    </a:p>
                  </a:txBody>
                  <a:tcPr/>
                </a:tc>
                <a:tc>
                  <a:txBody>
                    <a:bodyPr/>
                    <a:lstStyle/>
                    <a:p>
                      <a:pPr algn="ctr"/>
                      <a:r>
                        <a:rPr kumimoji="1" lang="ja-JP" altLang="en-US" sz="1000" dirty="0"/>
                        <a:t>ユーザ企業</a:t>
                      </a:r>
                      <a:r>
                        <a:rPr kumimoji="1" lang="en-US" altLang="ja-JP" sz="1000" dirty="0"/>
                        <a:t>(</a:t>
                      </a:r>
                      <a:r>
                        <a:rPr kumimoji="1" lang="ja-JP" altLang="en-US" sz="1000" dirty="0"/>
                        <a:t>甲）</a:t>
                      </a:r>
                    </a:p>
                  </a:txBody>
                  <a:tcPr/>
                </a:tc>
                <a:tc>
                  <a:txBody>
                    <a:bodyPr/>
                    <a:lstStyle/>
                    <a:p>
                      <a:pPr algn="ctr"/>
                      <a:r>
                        <a:rPr kumimoji="1" lang="ja-JP" altLang="en-US" sz="1000" dirty="0"/>
                        <a:t>ベンダ企業</a:t>
                      </a:r>
                      <a:r>
                        <a:rPr kumimoji="1" lang="en-US" altLang="ja-JP" sz="1000" dirty="0"/>
                        <a:t>(</a:t>
                      </a:r>
                      <a:r>
                        <a:rPr kumimoji="1" lang="ja-JP" altLang="en-US" sz="1000" dirty="0"/>
                        <a:t>乙）</a:t>
                      </a:r>
                    </a:p>
                  </a:txBody>
                  <a:tcPr/>
                </a:tc>
                <a:extLst>
                  <a:ext uri="{0D108BD9-81ED-4DB2-BD59-A6C34878D82A}">
                    <a16:rowId xmlns:a16="http://schemas.microsoft.com/office/drawing/2014/main" val="2976571961"/>
                  </a:ext>
                </a:extLst>
              </a:tr>
              <a:tr h="373488">
                <a:tc>
                  <a:txBody>
                    <a:bodyPr/>
                    <a:lstStyle/>
                    <a:p>
                      <a:r>
                        <a:rPr kumimoji="1" lang="ja-JP" altLang="en-US" sz="1000" dirty="0"/>
                        <a:t>当事者の責務</a:t>
                      </a:r>
                    </a:p>
                  </a:txBody>
                  <a:tcPr/>
                </a:tc>
                <a:tc>
                  <a:txBody>
                    <a:bodyPr/>
                    <a:lstStyle/>
                    <a:p>
                      <a:endParaRPr kumimoji="1" lang="ja-JP" altLang="en-US" sz="1000" dirty="0"/>
                    </a:p>
                  </a:txBody>
                  <a:tcPr/>
                </a:tc>
                <a:tc>
                  <a:txBody>
                    <a:bodyPr/>
                    <a:lstStyle/>
                    <a:p>
                      <a:endParaRPr kumimoji="1" lang="ja-JP" altLang="en-US" sz="1000" dirty="0"/>
                    </a:p>
                  </a:txBody>
                  <a:tcPr/>
                </a:tc>
                <a:extLst>
                  <a:ext uri="{0D108BD9-81ED-4DB2-BD59-A6C34878D82A}">
                    <a16:rowId xmlns:a16="http://schemas.microsoft.com/office/drawing/2014/main" val="1114796523"/>
                  </a:ext>
                </a:extLst>
              </a:tr>
              <a:tr h="373488">
                <a:tc>
                  <a:txBody>
                    <a:bodyPr/>
                    <a:lstStyle/>
                    <a:p>
                      <a:r>
                        <a:rPr kumimoji="1" lang="ja-JP" altLang="en-US" sz="1000" dirty="0"/>
                        <a:t>関連する契約条文</a:t>
                      </a:r>
                    </a:p>
                  </a:txBody>
                  <a:tcPr/>
                </a:tc>
                <a:tc>
                  <a:txBody>
                    <a:bodyPr/>
                    <a:lstStyle/>
                    <a:p>
                      <a:endParaRPr kumimoji="1" lang="ja-JP" altLang="en-US" sz="1000"/>
                    </a:p>
                  </a:txBody>
                  <a:tcPr/>
                </a:tc>
                <a:tc>
                  <a:txBody>
                    <a:bodyPr/>
                    <a:lstStyle/>
                    <a:p>
                      <a:endParaRPr kumimoji="1" lang="ja-JP" altLang="en-US" sz="1000" dirty="0"/>
                    </a:p>
                  </a:txBody>
                  <a:tcPr/>
                </a:tc>
                <a:extLst>
                  <a:ext uri="{0D108BD9-81ED-4DB2-BD59-A6C34878D82A}">
                    <a16:rowId xmlns:a16="http://schemas.microsoft.com/office/drawing/2014/main" val="3042659624"/>
                  </a:ext>
                </a:extLst>
              </a:tr>
              <a:tr h="373488">
                <a:tc>
                  <a:txBody>
                    <a:bodyPr/>
                    <a:lstStyle/>
                    <a:p>
                      <a:r>
                        <a:rPr kumimoji="1" lang="ja-JP" altLang="en-US" sz="1000" dirty="0"/>
                        <a:t>責務を満たさなかった場合の処置（説明）</a:t>
                      </a:r>
                    </a:p>
                  </a:txBody>
                  <a:tcPr/>
                </a:tc>
                <a:tc>
                  <a:txBody>
                    <a:bodyPr/>
                    <a:lstStyle/>
                    <a:p>
                      <a:endParaRPr kumimoji="1" lang="ja-JP" altLang="en-US" sz="1000"/>
                    </a:p>
                  </a:txBody>
                  <a:tcPr/>
                </a:tc>
                <a:tc>
                  <a:txBody>
                    <a:bodyPr/>
                    <a:lstStyle/>
                    <a:p>
                      <a:endParaRPr kumimoji="1" lang="ja-JP" altLang="en-US" sz="1000" dirty="0"/>
                    </a:p>
                  </a:txBody>
                  <a:tcPr/>
                </a:tc>
                <a:extLst>
                  <a:ext uri="{0D108BD9-81ED-4DB2-BD59-A6C34878D82A}">
                    <a16:rowId xmlns:a16="http://schemas.microsoft.com/office/drawing/2014/main" val="1237162117"/>
                  </a:ext>
                </a:extLst>
              </a:tr>
              <a:tr h="3734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t>責務を満たさなかった場合の処置（契約条文）</a:t>
                      </a:r>
                    </a:p>
                  </a:txBody>
                  <a:tcPr/>
                </a:tc>
                <a:tc>
                  <a:txBody>
                    <a:bodyPr/>
                    <a:lstStyle/>
                    <a:p>
                      <a:endParaRPr kumimoji="1" lang="ja-JP" altLang="en-US" sz="1000" dirty="0"/>
                    </a:p>
                  </a:txBody>
                  <a:tcPr/>
                </a:tc>
                <a:tc>
                  <a:txBody>
                    <a:bodyPr/>
                    <a:lstStyle/>
                    <a:p>
                      <a:endParaRPr kumimoji="1" lang="ja-JP" altLang="en-US" sz="1000" dirty="0"/>
                    </a:p>
                  </a:txBody>
                  <a:tcPr/>
                </a:tc>
                <a:extLst>
                  <a:ext uri="{0D108BD9-81ED-4DB2-BD59-A6C34878D82A}">
                    <a16:rowId xmlns:a16="http://schemas.microsoft.com/office/drawing/2014/main" val="2103248330"/>
                  </a:ext>
                </a:extLst>
              </a:tr>
              <a:tr h="326749">
                <a:tc>
                  <a:txBody>
                    <a:bodyPr/>
                    <a:lstStyle/>
                    <a:p>
                      <a:r>
                        <a:rPr kumimoji="1" lang="ja-JP" altLang="en-US" sz="1000" dirty="0"/>
                        <a:t>関連判例</a:t>
                      </a:r>
                      <a:endParaRPr kumimoji="1" lang="en-US" altLang="ja-JP" sz="1000" dirty="0"/>
                    </a:p>
                    <a:p>
                      <a:r>
                        <a:rPr kumimoji="1" lang="ja-JP" altLang="en-US" sz="1000" dirty="0">
                          <a:solidFill>
                            <a:srgbClr val="FF0000"/>
                          </a:solidFill>
                        </a:rPr>
                        <a:t>→「トピック別」の章の判例番号</a:t>
                      </a:r>
                    </a:p>
                  </a:txBody>
                  <a:tcPr/>
                </a:tc>
                <a:tc>
                  <a:txBody>
                    <a:bodyPr/>
                    <a:lstStyle/>
                    <a:p>
                      <a:endParaRPr kumimoji="1" lang="ja-JP" altLang="en-US" sz="1000" dirty="0"/>
                    </a:p>
                  </a:txBody>
                  <a:tcPr/>
                </a:tc>
                <a:tc>
                  <a:txBody>
                    <a:bodyPr/>
                    <a:lstStyle/>
                    <a:p>
                      <a:endParaRPr kumimoji="1" lang="ja-JP" altLang="en-US" sz="1000" dirty="0"/>
                    </a:p>
                  </a:txBody>
                  <a:tcPr/>
                </a:tc>
                <a:extLst>
                  <a:ext uri="{0D108BD9-81ED-4DB2-BD59-A6C34878D82A}">
                    <a16:rowId xmlns:a16="http://schemas.microsoft.com/office/drawing/2014/main" val="836228347"/>
                  </a:ext>
                </a:extLst>
              </a:tr>
            </a:tbl>
          </a:graphicData>
        </a:graphic>
      </p:graphicFrame>
      <p:sp>
        <p:nvSpPr>
          <p:cNvPr id="8" name="テキスト ボックス 7">
            <a:extLst>
              <a:ext uri="{FF2B5EF4-FFF2-40B4-BE49-F238E27FC236}">
                <a16:creationId xmlns:a16="http://schemas.microsoft.com/office/drawing/2014/main" id="{C63A86F4-F299-4682-A068-097570CD627A}"/>
              </a:ext>
            </a:extLst>
          </p:cNvPr>
          <p:cNvSpPr txBox="1"/>
          <p:nvPr/>
        </p:nvSpPr>
        <p:spPr>
          <a:xfrm>
            <a:off x="6691745" y="1318151"/>
            <a:ext cx="5212080" cy="369332"/>
          </a:xfrm>
          <a:prstGeom prst="rect">
            <a:avLst/>
          </a:prstGeom>
          <a:solidFill>
            <a:schemeClr val="bg1"/>
          </a:solidFill>
        </p:spPr>
        <p:txBody>
          <a:bodyPr wrap="square" rtlCol="0">
            <a:spAutoFit/>
          </a:bodyPr>
          <a:lstStyle/>
          <a:p>
            <a:r>
              <a:rPr lang="ja-JP" altLang="en-US" dirty="0"/>
              <a:t>次頁以降で</a:t>
            </a:r>
            <a:r>
              <a:rPr lang="en-US" altLang="ja-JP" dirty="0"/>
              <a:t>[P1]</a:t>
            </a:r>
            <a:r>
              <a:rPr lang="ja-JP" altLang="en-US" dirty="0"/>
              <a:t>～</a:t>
            </a:r>
            <a:r>
              <a:rPr lang="en-US" altLang="ja-JP" dirty="0"/>
              <a:t>[P9]</a:t>
            </a:r>
            <a:r>
              <a:rPr lang="ja-JP" altLang="en-US" dirty="0"/>
              <a:t>を以下の形式で整理</a:t>
            </a:r>
          </a:p>
        </p:txBody>
      </p:sp>
      <p:sp>
        <p:nvSpPr>
          <p:cNvPr id="9" name="正方形/長方形 8">
            <a:extLst>
              <a:ext uri="{FF2B5EF4-FFF2-40B4-BE49-F238E27FC236}">
                <a16:creationId xmlns:a16="http://schemas.microsoft.com/office/drawing/2014/main" id="{1BBE97AD-3593-433C-B4BF-736F0E9500F1}"/>
              </a:ext>
            </a:extLst>
          </p:cNvPr>
          <p:cNvSpPr/>
          <p:nvPr/>
        </p:nvSpPr>
        <p:spPr>
          <a:xfrm>
            <a:off x="6766560" y="1687483"/>
            <a:ext cx="5212080" cy="2884517"/>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16E8BF09-BE6E-4ADD-A5C5-4E1B29FA9AAA}"/>
              </a:ext>
            </a:extLst>
          </p:cNvPr>
          <p:cNvSpPr txBox="1"/>
          <p:nvPr/>
        </p:nvSpPr>
        <p:spPr>
          <a:xfrm>
            <a:off x="11055531" y="1748513"/>
            <a:ext cx="665019" cy="215444"/>
          </a:xfrm>
          <a:prstGeom prst="rect">
            <a:avLst/>
          </a:prstGeom>
          <a:noFill/>
          <a:ln>
            <a:solidFill>
              <a:srgbClr val="FF0000"/>
            </a:solidFill>
          </a:ln>
        </p:spPr>
        <p:txBody>
          <a:bodyPr wrap="square" rtlCol="0">
            <a:spAutoFit/>
          </a:bodyPr>
          <a:lstStyle/>
          <a:p>
            <a:r>
              <a:rPr kumimoji="1" lang="ja-JP" altLang="en-US" sz="800" dirty="0">
                <a:solidFill>
                  <a:srgbClr val="FF0000"/>
                </a:solidFill>
              </a:rPr>
              <a:t>契約類型</a:t>
            </a:r>
          </a:p>
        </p:txBody>
      </p:sp>
      <p:sp>
        <p:nvSpPr>
          <p:cNvPr id="10" name="テキスト ボックス 9">
            <a:extLst>
              <a:ext uri="{FF2B5EF4-FFF2-40B4-BE49-F238E27FC236}">
                <a16:creationId xmlns:a16="http://schemas.microsoft.com/office/drawing/2014/main" id="{E88F52B6-B752-42C9-B2A7-70FBCBDFECEE}"/>
              </a:ext>
            </a:extLst>
          </p:cNvPr>
          <p:cNvSpPr txBox="1"/>
          <p:nvPr/>
        </p:nvSpPr>
        <p:spPr>
          <a:xfrm>
            <a:off x="6924502" y="1763376"/>
            <a:ext cx="1022069" cy="246221"/>
          </a:xfrm>
          <a:prstGeom prst="rect">
            <a:avLst/>
          </a:prstGeom>
          <a:noFill/>
        </p:spPr>
        <p:txBody>
          <a:bodyPr wrap="square" rtlCol="0">
            <a:spAutoFit/>
          </a:bodyPr>
          <a:lstStyle/>
          <a:p>
            <a:r>
              <a:rPr lang="en-US" altLang="ja-JP" sz="1000" u="sng" dirty="0"/>
              <a:t>[</a:t>
            </a:r>
            <a:r>
              <a:rPr lang="en-US" altLang="ja-JP" sz="1000" u="sng" dirty="0" err="1"/>
              <a:t>Pn</a:t>
            </a:r>
            <a:r>
              <a:rPr lang="en-US" altLang="ja-JP" sz="1000" u="sng" dirty="0"/>
              <a:t>]</a:t>
            </a:r>
            <a:r>
              <a:rPr kumimoji="1" lang="ja-JP" altLang="en-US" sz="1000" u="sng" dirty="0"/>
              <a:t>タイトル</a:t>
            </a:r>
          </a:p>
        </p:txBody>
      </p:sp>
      <p:sp>
        <p:nvSpPr>
          <p:cNvPr id="11" name="矢印: 右 10">
            <a:extLst>
              <a:ext uri="{FF2B5EF4-FFF2-40B4-BE49-F238E27FC236}">
                <a16:creationId xmlns:a16="http://schemas.microsoft.com/office/drawing/2014/main" id="{416A2E59-6DF1-4BAF-B410-4DF8395D75B8}"/>
              </a:ext>
            </a:extLst>
          </p:cNvPr>
          <p:cNvSpPr/>
          <p:nvPr/>
        </p:nvSpPr>
        <p:spPr>
          <a:xfrm>
            <a:off x="6167182" y="1871098"/>
            <a:ext cx="407790" cy="2351767"/>
          </a:xfrm>
          <a:prstGeom prst="rightArrow">
            <a:avLst>
              <a:gd name="adj1" fmla="val 42592"/>
              <a:gd name="adj2" fmla="val 58024"/>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吹き出し: 四角形 13">
            <a:extLst>
              <a:ext uri="{FF2B5EF4-FFF2-40B4-BE49-F238E27FC236}">
                <a16:creationId xmlns:a16="http://schemas.microsoft.com/office/drawing/2014/main" id="{9EDD0097-9D22-4EBA-BB5C-9661916198A8}"/>
              </a:ext>
            </a:extLst>
          </p:cNvPr>
          <p:cNvSpPr/>
          <p:nvPr/>
        </p:nvSpPr>
        <p:spPr>
          <a:xfrm>
            <a:off x="9235440" y="4909446"/>
            <a:ext cx="2743200" cy="1109457"/>
          </a:xfrm>
          <a:prstGeom prst="wedgeRectCallout">
            <a:avLst>
              <a:gd name="adj1" fmla="val -9007"/>
              <a:gd name="adj2" fmla="val -90640"/>
            </a:avLst>
          </a:prstGeom>
          <a:solidFill>
            <a:schemeClr val="accent6">
              <a:lumMod val="40000"/>
              <a:lumOff val="60000"/>
            </a:schemeClr>
          </a:solidFill>
        </p:spPr>
        <p:style>
          <a:lnRef idx="1">
            <a:schemeClr val="accent6"/>
          </a:lnRef>
          <a:fillRef idx="2">
            <a:schemeClr val="accent6"/>
          </a:fillRef>
          <a:effectRef idx="1">
            <a:schemeClr val="accent6"/>
          </a:effectRef>
          <a:fontRef idx="minor">
            <a:schemeClr val="dk1"/>
          </a:fontRef>
        </p:style>
        <p:txBody>
          <a:bodyPr rtlCol="0" anchor="ctr"/>
          <a:lstStyle/>
          <a:p>
            <a:r>
              <a:rPr kumimoji="1" lang="en-US" altLang="ja-JP" sz="1400" dirty="0"/>
              <a:t>[</a:t>
            </a:r>
            <a:r>
              <a:rPr kumimoji="1" lang="ja-JP" altLang="en-US" sz="1400" dirty="0"/>
              <a:t>補足</a:t>
            </a:r>
            <a:r>
              <a:rPr kumimoji="1" lang="en-US" altLang="ja-JP" sz="1400" dirty="0"/>
              <a:t>]</a:t>
            </a:r>
          </a:p>
          <a:p>
            <a:r>
              <a:rPr lang="ja-JP" altLang="en-US" sz="1400" dirty="0"/>
              <a:t>契約条文では、甲はユーザ企業、乙はベンダ企業と対応しています。</a:t>
            </a:r>
            <a:endParaRPr lang="en-US" altLang="ja-JP" sz="1400" dirty="0"/>
          </a:p>
        </p:txBody>
      </p:sp>
      <p:sp>
        <p:nvSpPr>
          <p:cNvPr id="3" name="日付プレースホルダー 2">
            <a:extLst>
              <a:ext uri="{FF2B5EF4-FFF2-40B4-BE49-F238E27FC236}">
                <a16:creationId xmlns:a16="http://schemas.microsoft.com/office/drawing/2014/main" id="{655F0636-753E-41B0-919E-DD86677B6237}"/>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12" name="スライド番号プレースホルダー 11">
            <a:extLst>
              <a:ext uri="{FF2B5EF4-FFF2-40B4-BE49-F238E27FC236}">
                <a16:creationId xmlns:a16="http://schemas.microsoft.com/office/drawing/2014/main" id="{A163E449-2F07-4B3F-B923-4CF3647B2D77}"/>
              </a:ext>
            </a:extLst>
          </p:cNvPr>
          <p:cNvSpPr>
            <a:spLocks noGrp="1"/>
          </p:cNvSpPr>
          <p:nvPr>
            <p:ph type="sldNum" sz="quarter" idx="12"/>
          </p:nvPr>
        </p:nvSpPr>
        <p:spPr/>
        <p:txBody>
          <a:bodyPr/>
          <a:lstStyle/>
          <a:p>
            <a:fld id="{AA0C51FF-32F0-4E34-9A42-27C026941FB9}" type="slidenum">
              <a:rPr kumimoji="1" lang="ja-JP" altLang="en-US" smtClean="0"/>
              <a:t>21</a:t>
            </a:fld>
            <a:endParaRPr kumimoji="1" lang="ja-JP" altLang="en-US"/>
          </a:p>
        </p:txBody>
      </p:sp>
    </p:spTree>
    <p:extLst>
      <p:ext uri="{BB962C8B-B14F-4D97-AF65-F5344CB8AC3E}">
        <p14:creationId xmlns:p14="http://schemas.microsoft.com/office/powerpoint/2010/main" val="5974603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D8156D80-9E4B-4767-8AEA-976D82B18CB7}"/>
              </a:ext>
            </a:extLst>
          </p:cNvPr>
          <p:cNvSpPr txBox="1"/>
          <p:nvPr/>
        </p:nvSpPr>
        <p:spPr>
          <a:xfrm>
            <a:off x="953253" y="1134619"/>
            <a:ext cx="6851856" cy="2185214"/>
          </a:xfrm>
          <a:prstGeom prst="rect">
            <a:avLst/>
          </a:prstGeom>
          <a:noFill/>
        </p:spPr>
        <p:txBody>
          <a:bodyPr wrap="square" rtlCol="0">
            <a:spAutoFit/>
          </a:bodyPr>
          <a:lstStyle/>
          <a:p>
            <a:r>
              <a:rPr lang="ja-JP" altLang="en-US" sz="3200" b="1" dirty="0"/>
              <a:t>段階毎のユーザ・ベンダの責務</a:t>
            </a:r>
            <a:endParaRPr lang="en-US" altLang="ja-JP" sz="3200" b="1" dirty="0"/>
          </a:p>
          <a:p>
            <a:endParaRPr lang="en-US" altLang="ja-JP" sz="3200" dirty="0"/>
          </a:p>
          <a:p>
            <a:r>
              <a:rPr lang="ja-JP" altLang="en-US" sz="2400" dirty="0"/>
              <a:t>■企画段階</a:t>
            </a:r>
            <a:endParaRPr lang="en-US" altLang="ja-JP" sz="2400" dirty="0"/>
          </a:p>
          <a:p>
            <a:r>
              <a:rPr lang="ja-JP" altLang="en-US" sz="2400" dirty="0">
                <a:solidFill>
                  <a:schemeClr val="tx1">
                    <a:lumMod val="50000"/>
                    <a:lumOff val="50000"/>
                  </a:schemeClr>
                </a:solidFill>
              </a:rPr>
              <a:t>□開発段階</a:t>
            </a:r>
            <a:endParaRPr lang="en-US" altLang="ja-JP" sz="2400" dirty="0">
              <a:solidFill>
                <a:schemeClr val="tx1">
                  <a:lumMod val="50000"/>
                  <a:lumOff val="50000"/>
                </a:schemeClr>
              </a:solidFill>
            </a:endParaRPr>
          </a:p>
          <a:p>
            <a:r>
              <a:rPr lang="ja-JP" altLang="en-US" sz="2400" dirty="0">
                <a:solidFill>
                  <a:schemeClr val="tx1">
                    <a:lumMod val="50000"/>
                    <a:lumOff val="50000"/>
                  </a:schemeClr>
                </a:solidFill>
              </a:rPr>
              <a:t>□運用・保守段階</a:t>
            </a:r>
          </a:p>
        </p:txBody>
      </p:sp>
      <p:sp>
        <p:nvSpPr>
          <p:cNvPr id="4" name="日付プレースホルダー 3">
            <a:extLst>
              <a:ext uri="{FF2B5EF4-FFF2-40B4-BE49-F238E27FC236}">
                <a16:creationId xmlns:a16="http://schemas.microsoft.com/office/drawing/2014/main" id="{4E1F7BBD-7FB9-417F-88C0-C3289C57D546}"/>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5" name="スライド番号プレースホルダー 4">
            <a:extLst>
              <a:ext uri="{FF2B5EF4-FFF2-40B4-BE49-F238E27FC236}">
                <a16:creationId xmlns:a16="http://schemas.microsoft.com/office/drawing/2014/main" id="{64907B20-5093-4263-AF66-AE91C22EE120}"/>
              </a:ext>
            </a:extLst>
          </p:cNvPr>
          <p:cNvSpPr>
            <a:spLocks noGrp="1"/>
          </p:cNvSpPr>
          <p:nvPr>
            <p:ph type="sldNum" sz="quarter" idx="12"/>
          </p:nvPr>
        </p:nvSpPr>
        <p:spPr/>
        <p:txBody>
          <a:bodyPr/>
          <a:lstStyle/>
          <a:p>
            <a:fld id="{AA0C51FF-32F0-4E34-9A42-27C026941FB9}" type="slidenum">
              <a:rPr kumimoji="1" lang="ja-JP" altLang="en-US" smtClean="0"/>
              <a:t>22</a:t>
            </a:fld>
            <a:endParaRPr kumimoji="1" lang="ja-JP" altLang="en-US"/>
          </a:p>
        </p:txBody>
      </p:sp>
    </p:spTree>
    <p:extLst>
      <p:ext uri="{BB962C8B-B14F-4D97-AF65-F5344CB8AC3E}">
        <p14:creationId xmlns:p14="http://schemas.microsoft.com/office/powerpoint/2010/main" val="2390903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4F6F79C-AD4E-43A9-9969-4A070FB1EE37}"/>
              </a:ext>
            </a:extLst>
          </p:cNvPr>
          <p:cNvSpPr txBox="1"/>
          <p:nvPr/>
        </p:nvSpPr>
        <p:spPr>
          <a:xfrm>
            <a:off x="392057" y="546703"/>
            <a:ext cx="8552439" cy="400110"/>
          </a:xfrm>
          <a:prstGeom prst="rect">
            <a:avLst/>
          </a:prstGeom>
          <a:noFill/>
        </p:spPr>
        <p:txBody>
          <a:bodyPr wrap="square" rtlCol="0">
            <a:spAutoFit/>
          </a:bodyPr>
          <a:lstStyle/>
          <a:p>
            <a:r>
              <a:rPr lang="en-US" altLang="ja-JP" sz="2000" b="1" dirty="0"/>
              <a:t>[P1]</a:t>
            </a:r>
            <a:r>
              <a:rPr lang="ja-JP" altLang="en-US" sz="2000" b="1" dirty="0"/>
              <a:t> 企画</a:t>
            </a:r>
            <a:r>
              <a:rPr kumimoji="1" lang="ja-JP" altLang="en-US" sz="2000" b="1" dirty="0"/>
              <a:t>段階</a:t>
            </a:r>
            <a:r>
              <a:rPr lang="ja-JP" altLang="en-US" sz="2000" b="1" dirty="0"/>
              <a:t>（システム化の方向性～要件定義フェーズ）（１）</a:t>
            </a:r>
            <a:endParaRPr lang="en-US" altLang="ja-JP" sz="2000" b="1" dirty="0"/>
          </a:p>
        </p:txBody>
      </p:sp>
      <p:graphicFrame>
        <p:nvGraphicFramePr>
          <p:cNvPr id="4" name="表 4">
            <a:extLst>
              <a:ext uri="{FF2B5EF4-FFF2-40B4-BE49-F238E27FC236}">
                <a16:creationId xmlns:a16="http://schemas.microsoft.com/office/drawing/2014/main" id="{435A75E3-77C6-48DF-8812-D73A996A8334}"/>
              </a:ext>
            </a:extLst>
          </p:cNvPr>
          <p:cNvGraphicFramePr>
            <a:graphicFrameLocks noGrp="1"/>
          </p:cNvGraphicFramePr>
          <p:nvPr>
            <p:extLst>
              <p:ext uri="{D42A27DB-BD31-4B8C-83A1-F6EECF244321}">
                <p14:modId xmlns:p14="http://schemas.microsoft.com/office/powerpoint/2010/main" val="455493714"/>
              </p:ext>
            </p:extLst>
          </p:nvPr>
        </p:nvGraphicFramePr>
        <p:xfrm>
          <a:off x="490451" y="946813"/>
          <a:ext cx="11147368" cy="4754880"/>
        </p:xfrm>
        <a:graphic>
          <a:graphicData uri="http://schemas.openxmlformats.org/drawingml/2006/table">
            <a:tbl>
              <a:tblPr firstRow="1" bandRow="1">
                <a:tableStyleId>{5C22544A-7EE6-4342-B048-85BDC9FD1C3A}</a:tableStyleId>
              </a:tblPr>
              <a:tblGrid>
                <a:gridCol w="1330036">
                  <a:extLst>
                    <a:ext uri="{9D8B030D-6E8A-4147-A177-3AD203B41FA5}">
                      <a16:colId xmlns:a16="http://schemas.microsoft.com/office/drawing/2014/main" val="1584365875"/>
                    </a:ext>
                  </a:extLst>
                </a:gridCol>
                <a:gridCol w="4804757">
                  <a:extLst>
                    <a:ext uri="{9D8B030D-6E8A-4147-A177-3AD203B41FA5}">
                      <a16:colId xmlns:a16="http://schemas.microsoft.com/office/drawing/2014/main" val="3573401635"/>
                    </a:ext>
                  </a:extLst>
                </a:gridCol>
                <a:gridCol w="5012575">
                  <a:extLst>
                    <a:ext uri="{9D8B030D-6E8A-4147-A177-3AD203B41FA5}">
                      <a16:colId xmlns:a16="http://schemas.microsoft.com/office/drawing/2014/main" val="2412223661"/>
                    </a:ext>
                  </a:extLst>
                </a:gridCol>
              </a:tblGrid>
              <a:tr h="370840">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370840">
                <a:tc>
                  <a:txBody>
                    <a:bodyPr/>
                    <a:lstStyle/>
                    <a:p>
                      <a:r>
                        <a:rPr kumimoji="1" lang="ja-JP" altLang="en-US" sz="2000" dirty="0"/>
                        <a:t>当事者の責務</a:t>
                      </a:r>
                      <a:endParaRPr kumimoji="1" lang="en-US" altLang="ja-JP" sz="2000" dirty="0"/>
                    </a:p>
                    <a:p>
                      <a:endParaRPr kumimoji="1" lang="en-US" altLang="ja-JP" sz="2000" dirty="0"/>
                    </a:p>
                    <a:p>
                      <a:r>
                        <a:rPr kumimoji="1" lang="ja-JP" altLang="en-US" sz="2000" b="0" u="sng" dirty="0"/>
                        <a:t>（一般）</a:t>
                      </a:r>
                    </a:p>
                  </a:txBody>
                  <a:tcPr/>
                </a:tc>
                <a:tc>
                  <a:txBody>
                    <a:bodyPr/>
                    <a:lstStyle/>
                    <a:p>
                      <a:r>
                        <a:rPr kumimoji="1" lang="ja-JP" altLang="en-US" sz="2000" b="0" dirty="0"/>
                        <a:t>●情報システムの要求品質を確保するためには、開発段階に入る前の超上流工程において、ユーザ内の役割分担（経営層、業務部門、情報システム部門）のもとに、</a:t>
                      </a:r>
                      <a:r>
                        <a:rPr kumimoji="1" lang="ja-JP" altLang="en-US" sz="2000" b="0" dirty="0">
                          <a:solidFill>
                            <a:schemeClr val="tx1"/>
                          </a:solidFill>
                        </a:rPr>
                        <a:t>ユーザが</a:t>
                      </a:r>
                      <a:r>
                        <a:rPr kumimoji="1" lang="ja-JP" altLang="en-US" sz="2000" b="0" dirty="0">
                          <a:solidFill>
                            <a:srgbClr val="FF0000"/>
                          </a:solidFill>
                        </a:rPr>
                        <a:t>情報システムに求める要件（機能要件、非機能要件）を明確に定義する責任</a:t>
                      </a:r>
                      <a:r>
                        <a:rPr kumimoji="1" lang="ja-JP" altLang="en-US" sz="2000" b="0" dirty="0"/>
                        <a:t>がある。</a:t>
                      </a:r>
                      <a:r>
                        <a:rPr kumimoji="1" lang="en-US" altLang="ja-JP" sz="2000" b="0" dirty="0"/>
                        <a:t>【6</a:t>
                      </a:r>
                      <a:r>
                        <a:rPr kumimoji="1" lang="ja-JP" altLang="en-US" sz="2000" b="0" dirty="0"/>
                        <a:t>頁</a:t>
                      </a:r>
                      <a:r>
                        <a:rPr kumimoji="1" lang="en-US" altLang="ja-JP" sz="2000" b="0" dirty="0"/>
                        <a:t>】</a:t>
                      </a:r>
                    </a:p>
                    <a:p>
                      <a:r>
                        <a:rPr kumimoji="1" lang="ja-JP" altLang="en-US" sz="2000" b="0" dirty="0"/>
                        <a:t>●信頼性及び安全性の高い情報システムを構築するためには、事業、業務システム及び情報システムの必要性を最もよく知る</a:t>
                      </a:r>
                      <a:r>
                        <a:rPr kumimoji="1" lang="ja-JP" altLang="en-US" sz="2000" b="0" dirty="0">
                          <a:solidFill>
                            <a:schemeClr val="tx1"/>
                          </a:solidFill>
                        </a:rPr>
                        <a:t>ユーザが、</a:t>
                      </a:r>
                      <a:r>
                        <a:rPr kumimoji="1" lang="ja-JP" altLang="en-US" sz="2000" b="0" dirty="0">
                          <a:solidFill>
                            <a:srgbClr val="FF0000"/>
                          </a:solidFill>
                        </a:rPr>
                        <a:t>その責任において事業、業務システム及び情報システム要件を的確に洗い出し、システム設計及び開発に反映させる</a:t>
                      </a:r>
                      <a:r>
                        <a:rPr kumimoji="1" lang="ja-JP" altLang="en-US" sz="2000" b="0" dirty="0"/>
                        <a:t>ことが必要</a:t>
                      </a:r>
                      <a:r>
                        <a:rPr kumimoji="1" lang="en-US" altLang="ja-JP" sz="2000" b="0" dirty="0"/>
                        <a:t>【26</a:t>
                      </a:r>
                      <a:r>
                        <a:rPr kumimoji="1" lang="ja-JP" altLang="en-US" sz="2000" b="0" dirty="0"/>
                        <a:t>頁</a:t>
                      </a:r>
                      <a:r>
                        <a:rPr kumimoji="1" lang="en-US" altLang="ja-JP" sz="2000" b="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dirty="0"/>
                        <a:t>●契約締結前の企画・提案段階においても、自ら提案するシステムの機能、ユーザのニーズに対する充足度、システムの開発手法、受注後の開発体制を検討・検証し、そこから</a:t>
                      </a:r>
                      <a:r>
                        <a:rPr kumimoji="1" lang="ja-JP" altLang="en-US" sz="2000" b="0" dirty="0">
                          <a:solidFill>
                            <a:srgbClr val="FF0000"/>
                          </a:solidFill>
                        </a:rPr>
                        <a:t>想定されるリスクについてユーザに説明する義務</a:t>
                      </a:r>
                      <a:r>
                        <a:rPr kumimoji="1" lang="ja-JP" altLang="en-US" sz="2000" b="0" dirty="0"/>
                        <a:t>を負う（この状況における予測可能性を前提とする）</a:t>
                      </a:r>
                      <a:r>
                        <a:rPr kumimoji="1" lang="en-US" altLang="ja-JP" sz="2000" b="0" dirty="0"/>
                        <a:t>【28</a:t>
                      </a:r>
                      <a:r>
                        <a:rPr kumimoji="1" lang="ja-JP" altLang="en-US" sz="2000" b="0" dirty="0"/>
                        <a:t>頁</a:t>
                      </a:r>
                      <a:r>
                        <a:rPr kumimoji="1" lang="en-US" altLang="ja-JP" sz="2000" b="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dirty="0"/>
                        <a:t>●受任者として</a:t>
                      </a:r>
                      <a:r>
                        <a:rPr kumimoji="1" lang="ja-JP" altLang="en-US" sz="2000" b="0" dirty="0">
                          <a:solidFill>
                            <a:srgbClr val="FF0000"/>
                          </a:solidFill>
                        </a:rPr>
                        <a:t>善管注意義務</a:t>
                      </a:r>
                      <a:r>
                        <a:rPr kumimoji="1" lang="ja-JP" altLang="en-US" sz="2000" b="0" dirty="0"/>
                        <a:t>を負っている</a:t>
                      </a:r>
                      <a:r>
                        <a:rPr kumimoji="1" lang="en-US" altLang="ja-JP" sz="2000" b="0" dirty="0"/>
                        <a:t>【92</a:t>
                      </a:r>
                      <a:r>
                        <a:rPr kumimoji="1" lang="ja-JP" altLang="en-US" sz="2000" b="0" dirty="0"/>
                        <a:t>頁</a:t>
                      </a:r>
                      <a:r>
                        <a:rPr kumimoji="1" lang="en-US" altLang="ja-JP" sz="2000" b="0" dirty="0"/>
                        <a:t>】</a:t>
                      </a:r>
                    </a:p>
                  </a:txBody>
                  <a:tcPr/>
                </a:tc>
                <a:extLst>
                  <a:ext uri="{0D108BD9-81ED-4DB2-BD59-A6C34878D82A}">
                    <a16:rowId xmlns:a16="http://schemas.microsoft.com/office/drawing/2014/main" val="3663835014"/>
                  </a:ext>
                </a:extLst>
              </a:tr>
            </a:tbl>
          </a:graphicData>
        </a:graphic>
      </p:graphicFrame>
      <p:sp>
        <p:nvSpPr>
          <p:cNvPr id="5" name="テキスト ボックス 4">
            <a:extLst>
              <a:ext uri="{FF2B5EF4-FFF2-40B4-BE49-F238E27FC236}">
                <a16:creationId xmlns:a16="http://schemas.microsoft.com/office/drawing/2014/main" id="{E92504B8-A9B3-4B5B-B46B-BB09B14C84E3}"/>
              </a:ext>
            </a:extLst>
          </p:cNvPr>
          <p:cNvSpPr txBox="1"/>
          <p:nvPr/>
        </p:nvSpPr>
        <p:spPr>
          <a:xfrm>
            <a:off x="10453281" y="506906"/>
            <a:ext cx="964277" cy="369332"/>
          </a:xfrm>
          <a:prstGeom prst="rect">
            <a:avLst/>
          </a:prstGeom>
          <a:noFill/>
          <a:ln>
            <a:solidFill>
              <a:srgbClr val="FF0000"/>
            </a:solidFill>
          </a:ln>
        </p:spPr>
        <p:txBody>
          <a:bodyPr wrap="square" rtlCol="0">
            <a:spAutoFit/>
          </a:bodyPr>
          <a:lstStyle/>
          <a:p>
            <a:r>
              <a:rPr kumimoji="1" lang="ja-JP" altLang="en-US" dirty="0">
                <a:solidFill>
                  <a:srgbClr val="FF0000"/>
                </a:solidFill>
              </a:rPr>
              <a:t>準委任</a:t>
            </a:r>
          </a:p>
        </p:txBody>
      </p:sp>
      <p:sp>
        <p:nvSpPr>
          <p:cNvPr id="3" name="日付プレースホルダー 2">
            <a:extLst>
              <a:ext uri="{FF2B5EF4-FFF2-40B4-BE49-F238E27FC236}">
                <a16:creationId xmlns:a16="http://schemas.microsoft.com/office/drawing/2014/main" id="{62093D5E-7848-4009-9D2E-5F498E8B513F}"/>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6" name="スライド番号プレースホルダー 5">
            <a:extLst>
              <a:ext uri="{FF2B5EF4-FFF2-40B4-BE49-F238E27FC236}">
                <a16:creationId xmlns:a16="http://schemas.microsoft.com/office/drawing/2014/main" id="{F20FCE8E-194B-4EA2-A363-D516D83213E3}"/>
              </a:ext>
            </a:extLst>
          </p:cNvPr>
          <p:cNvSpPr>
            <a:spLocks noGrp="1"/>
          </p:cNvSpPr>
          <p:nvPr>
            <p:ph type="sldNum" sz="quarter" idx="12"/>
          </p:nvPr>
        </p:nvSpPr>
        <p:spPr/>
        <p:txBody>
          <a:bodyPr/>
          <a:lstStyle/>
          <a:p>
            <a:fld id="{AA0C51FF-32F0-4E34-9A42-27C026941FB9}" type="slidenum">
              <a:rPr kumimoji="1" lang="ja-JP" altLang="en-US" smtClean="0"/>
              <a:t>23</a:t>
            </a:fld>
            <a:endParaRPr kumimoji="1" lang="ja-JP" altLang="en-US"/>
          </a:p>
        </p:txBody>
      </p:sp>
    </p:spTree>
    <p:extLst>
      <p:ext uri="{BB962C8B-B14F-4D97-AF65-F5344CB8AC3E}">
        <p14:creationId xmlns:p14="http://schemas.microsoft.com/office/powerpoint/2010/main" val="27666205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435A75E3-77C6-48DF-8812-D73A996A8334}"/>
              </a:ext>
            </a:extLst>
          </p:cNvPr>
          <p:cNvGraphicFramePr>
            <a:graphicFrameLocks noGrp="1"/>
          </p:cNvGraphicFramePr>
          <p:nvPr>
            <p:extLst>
              <p:ext uri="{D42A27DB-BD31-4B8C-83A1-F6EECF244321}">
                <p14:modId xmlns:p14="http://schemas.microsoft.com/office/powerpoint/2010/main" val="3976597110"/>
              </p:ext>
            </p:extLst>
          </p:nvPr>
        </p:nvGraphicFramePr>
        <p:xfrm>
          <a:off x="501535" y="946813"/>
          <a:ext cx="11188930" cy="5669280"/>
        </p:xfrm>
        <a:graphic>
          <a:graphicData uri="http://schemas.openxmlformats.org/drawingml/2006/table">
            <a:tbl>
              <a:tblPr firstRow="1" bandRow="1">
                <a:tableStyleId>{5C22544A-7EE6-4342-B048-85BDC9FD1C3A}</a:tableStyleId>
              </a:tblPr>
              <a:tblGrid>
                <a:gridCol w="1368829">
                  <a:extLst>
                    <a:ext uri="{9D8B030D-6E8A-4147-A177-3AD203B41FA5}">
                      <a16:colId xmlns:a16="http://schemas.microsoft.com/office/drawing/2014/main" val="1584365875"/>
                    </a:ext>
                  </a:extLst>
                </a:gridCol>
                <a:gridCol w="4643852">
                  <a:extLst>
                    <a:ext uri="{9D8B030D-6E8A-4147-A177-3AD203B41FA5}">
                      <a16:colId xmlns:a16="http://schemas.microsoft.com/office/drawing/2014/main" val="3573401635"/>
                    </a:ext>
                  </a:extLst>
                </a:gridCol>
                <a:gridCol w="5176249">
                  <a:extLst>
                    <a:ext uri="{9D8B030D-6E8A-4147-A177-3AD203B41FA5}">
                      <a16:colId xmlns:a16="http://schemas.microsoft.com/office/drawing/2014/main" val="2412223661"/>
                    </a:ext>
                  </a:extLst>
                </a:gridCol>
              </a:tblGrid>
              <a:tr h="370840">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当事者の責務</a:t>
                      </a:r>
                      <a:endParaRPr kumimoji="1" lang="en-US" altLang="ja-JP" sz="20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dirty="0"/>
                    </a:p>
                    <a:p>
                      <a:r>
                        <a:rPr kumimoji="1" lang="ja-JP" altLang="en-US" sz="2000" b="0" u="sng" dirty="0"/>
                        <a:t>（第三者ソフトウェア</a:t>
                      </a:r>
                      <a:endParaRPr kumimoji="1" lang="en-US" altLang="ja-JP" sz="2000" b="0" u="sng" dirty="0"/>
                    </a:p>
                    <a:p>
                      <a:r>
                        <a:rPr kumimoji="1" lang="ja-JP" altLang="en-US" sz="2000" b="0" u="sng" dirty="0"/>
                        <a:t>及び</a:t>
                      </a:r>
                      <a:r>
                        <a:rPr kumimoji="1" lang="en-US" altLang="ja-JP" sz="2000" b="0" u="sng" dirty="0"/>
                        <a:t>FOSS</a:t>
                      </a:r>
                      <a:r>
                        <a:rPr kumimoji="1" lang="ja-JP" altLang="en-US" sz="20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●第三者ソフトウェア及び</a:t>
                      </a:r>
                      <a:r>
                        <a:rPr kumimoji="1" lang="en-US" altLang="ja-JP" sz="2000" dirty="0"/>
                        <a:t>FOSS</a:t>
                      </a:r>
                      <a:r>
                        <a:rPr kumimoji="1" lang="ja-JP" altLang="en-US" sz="2000" dirty="0"/>
                        <a:t>自体の契約不適合に起因するリスクは、当該</a:t>
                      </a:r>
                      <a:r>
                        <a:rPr kumimoji="1" lang="ja-JP" altLang="en-US" sz="2000" dirty="0">
                          <a:solidFill>
                            <a:srgbClr val="FF0000"/>
                          </a:solidFill>
                        </a:rPr>
                        <a:t>第三者とユーザとの契約</a:t>
                      </a:r>
                      <a:r>
                        <a:rPr kumimoji="1" lang="ja-JP" altLang="en-US" sz="2000" dirty="0"/>
                        <a:t>で対処すべき</a:t>
                      </a:r>
                      <a:r>
                        <a:rPr kumimoji="1" lang="en-US" altLang="ja-JP" sz="2000" dirty="0"/>
                        <a:t>【19</a:t>
                      </a:r>
                      <a:r>
                        <a:rPr kumimoji="1" lang="ja-JP" altLang="en-US" sz="2000" dirty="0"/>
                        <a:t>頁</a:t>
                      </a:r>
                      <a:r>
                        <a:rPr kumimoji="1" lang="en-US" altLang="ja-JP" sz="2000" dirty="0"/>
                        <a:t>】</a:t>
                      </a:r>
                      <a:endParaRPr kumimoji="1" lang="ja-JP" altLang="en-US" sz="20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2000" dirty="0"/>
                    </a:p>
                    <a:p>
                      <a:endParaRPr kumimoji="1" lang="ja-JP" alt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●商用パッケージについて、ベンダがサブライセンサーとなる権利を得て、</a:t>
                      </a:r>
                      <a:r>
                        <a:rPr kumimoji="1" lang="ja-JP" altLang="en-US" sz="2000" dirty="0">
                          <a:solidFill>
                            <a:srgbClr val="FF0000"/>
                          </a:solidFill>
                        </a:rPr>
                        <a:t>ベンダ自身の商品ラインナップの一つとしてユーザにサブライセンスする場合</a:t>
                      </a:r>
                      <a:r>
                        <a:rPr kumimoji="1" lang="ja-JP" altLang="en-US" sz="2000" dirty="0"/>
                        <a:t>は、ベンダは当該ソフトウェアの契約不適合についても</a:t>
                      </a:r>
                      <a:r>
                        <a:rPr kumimoji="1" lang="ja-JP" altLang="en-US" sz="2000" dirty="0">
                          <a:solidFill>
                            <a:srgbClr val="FF0000"/>
                          </a:solidFill>
                        </a:rPr>
                        <a:t>一定の範囲で責任を負う</a:t>
                      </a:r>
                      <a:r>
                        <a:rPr kumimoji="1" lang="ja-JP" altLang="en-US" sz="2000" dirty="0"/>
                        <a:t>べき場合がある。</a:t>
                      </a:r>
                      <a:r>
                        <a:rPr kumimoji="1" lang="en-US" altLang="ja-JP" sz="2000" dirty="0"/>
                        <a:t>【20</a:t>
                      </a:r>
                      <a:r>
                        <a:rPr kumimoji="1" lang="ja-JP" altLang="en-US" sz="2000" dirty="0"/>
                        <a:t>頁</a:t>
                      </a:r>
                      <a:r>
                        <a:rPr kumimoji="1" lang="en-US" altLang="ja-JP" sz="2000" dirty="0"/>
                        <a:t>】</a:t>
                      </a:r>
                      <a:endParaRPr kumimoji="1" lang="ja-JP" altLang="en-US" sz="20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●ユーザに第三者ソフトウェア及び</a:t>
                      </a:r>
                      <a:r>
                        <a:rPr kumimoji="1" lang="en-US" altLang="ja-JP" sz="2000" dirty="0"/>
                        <a:t>FOSS</a:t>
                      </a:r>
                      <a:r>
                        <a:rPr kumimoji="1" lang="ja-JP" altLang="en-US" sz="2000" dirty="0"/>
                        <a:t>の選定の知見等がなく、ベンダがユーザに導入の可否について判断機会及び判断を行うために、</a:t>
                      </a:r>
                      <a:r>
                        <a:rPr kumimoji="1" lang="ja-JP" altLang="en-US" sz="2000" dirty="0">
                          <a:solidFill>
                            <a:srgbClr val="FF0000"/>
                          </a:solidFill>
                        </a:rPr>
                        <a:t>合理的に必要とされる情報を与えることなく</a:t>
                      </a:r>
                      <a:r>
                        <a:rPr kumimoji="1" lang="ja-JP" altLang="en-US" sz="2000" dirty="0"/>
                        <a:t>自主的判断で選択した場合については、ベンダも</a:t>
                      </a:r>
                      <a:r>
                        <a:rPr kumimoji="1" lang="ja-JP" altLang="en-US" sz="2000" dirty="0">
                          <a:solidFill>
                            <a:srgbClr val="FF0000"/>
                          </a:solidFill>
                        </a:rPr>
                        <a:t>一定の責任</a:t>
                      </a:r>
                      <a:r>
                        <a:rPr kumimoji="1" lang="ja-JP" altLang="en-US" sz="2000" dirty="0"/>
                        <a:t>を負う（特に、ベンダは当該ソフトの選定（利用方法、機能上・利用上の制限、保証期間等）について、専門家としての</a:t>
                      </a:r>
                      <a:r>
                        <a:rPr kumimoji="1" lang="ja-JP" altLang="en-US" sz="2000" dirty="0">
                          <a:solidFill>
                            <a:srgbClr val="FF0000"/>
                          </a:solidFill>
                        </a:rPr>
                        <a:t>情報提供義務</a:t>
                      </a:r>
                      <a:r>
                        <a:rPr kumimoji="1" lang="ja-JP" altLang="en-US" sz="2000" dirty="0"/>
                        <a:t>を契約上の責任として負う。）。</a:t>
                      </a:r>
                      <a:r>
                        <a:rPr kumimoji="1" lang="en-US" altLang="ja-JP" sz="2000" dirty="0"/>
                        <a:t>【20</a:t>
                      </a:r>
                      <a:r>
                        <a:rPr kumimoji="1" lang="ja-JP" altLang="en-US" sz="2000" dirty="0"/>
                        <a:t>頁</a:t>
                      </a:r>
                      <a:r>
                        <a:rPr kumimoji="1" lang="en-US" altLang="ja-JP" sz="2000" dirty="0"/>
                        <a:t>】</a:t>
                      </a:r>
                      <a:endParaRPr kumimoji="1" lang="ja-JP" altLang="en-US" sz="2000" dirty="0"/>
                    </a:p>
                  </a:txBody>
                  <a:tcPr/>
                </a:tc>
                <a:extLst>
                  <a:ext uri="{0D108BD9-81ED-4DB2-BD59-A6C34878D82A}">
                    <a16:rowId xmlns:a16="http://schemas.microsoft.com/office/drawing/2014/main" val="1735781232"/>
                  </a:ext>
                </a:extLst>
              </a:tr>
            </a:tbl>
          </a:graphicData>
        </a:graphic>
      </p:graphicFrame>
      <p:sp>
        <p:nvSpPr>
          <p:cNvPr id="5" name="テキスト ボックス 4">
            <a:extLst>
              <a:ext uri="{FF2B5EF4-FFF2-40B4-BE49-F238E27FC236}">
                <a16:creationId xmlns:a16="http://schemas.microsoft.com/office/drawing/2014/main" id="{E92504B8-A9B3-4B5B-B46B-BB09B14C84E3}"/>
              </a:ext>
            </a:extLst>
          </p:cNvPr>
          <p:cNvSpPr txBox="1"/>
          <p:nvPr/>
        </p:nvSpPr>
        <p:spPr>
          <a:xfrm>
            <a:off x="10453281" y="506906"/>
            <a:ext cx="964277" cy="369332"/>
          </a:xfrm>
          <a:prstGeom prst="rect">
            <a:avLst/>
          </a:prstGeom>
          <a:noFill/>
          <a:ln>
            <a:solidFill>
              <a:srgbClr val="FF0000"/>
            </a:solidFill>
          </a:ln>
        </p:spPr>
        <p:txBody>
          <a:bodyPr wrap="square" rtlCol="0">
            <a:spAutoFit/>
          </a:bodyPr>
          <a:lstStyle/>
          <a:p>
            <a:r>
              <a:rPr kumimoji="1" lang="ja-JP" altLang="en-US" dirty="0">
                <a:solidFill>
                  <a:srgbClr val="FF0000"/>
                </a:solidFill>
              </a:rPr>
              <a:t>準委任</a:t>
            </a:r>
          </a:p>
        </p:txBody>
      </p:sp>
      <p:sp>
        <p:nvSpPr>
          <p:cNvPr id="6" name="日付プレースホルダー 5">
            <a:extLst>
              <a:ext uri="{FF2B5EF4-FFF2-40B4-BE49-F238E27FC236}">
                <a16:creationId xmlns:a16="http://schemas.microsoft.com/office/drawing/2014/main" id="{63354A66-8154-490B-9017-6B22A6325A0D}"/>
              </a:ext>
            </a:extLst>
          </p:cNvPr>
          <p:cNvSpPr>
            <a:spLocks noGrp="1"/>
          </p:cNvSpPr>
          <p:nvPr>
            <p:ph type="dt" sz="half" idx="10"/>
          </p:nvPr>
        </p:nvSpPr>
        <p:spPr/>
        <p:txBody>
          <a:bodyPr/>
          <a:lstStyle/>
          <a:p>
            <a:r>
              <a:rPr kumimoji="1" lang="en-US" altLang="ja-JP"/>
              <a:t>©2021-2025 IPA, All Rights Reserved</a:t>
            </a:r>
            <a:endParaRPr kumimoji="1" lang="ja-JP" altLang="en-US" dirty="0"/>
          </a:p>
        </p:txBody>
      </p:sp>
      <p:sp>
        <p:nvSpPr>
          <p:cNvPr id="7" name="スライド番号プレースホルダー 6">
            <a:extLst>
              <a:ext uri="{FF2B5EF4-FFF2-40B4-BE49-F238E27FC236}">
                <a16:creationId xmlns:a16="http://schemas.microsoft.com/office/drawing/2014/main" id="{8C2833F5-2256-4488-BF02-BAA56DC10F8F}"/>
              </a:ext>
            </a:extLst>
          </p:cNvPr>
          <p:cNvSpPr>
            <a:spLocks noGrp="1"/>
          </p:cNvSpPr>
          <p:nvPr>
            <p:ph type="sldNum" sz="quarter" idx="12"/>
          </p:nvPr>
        </p:nvSpPr>
        <p:spPr/>
        <p:txBody>
          <a:bodyPr/>
          <a:lstStyle/>
          <a:p>
            <a:fld id="{AA0C51FF-32F0-4E34-9A42-27C026941FB9}" type="slidenum">
              <a:rPr kumimoji="1" lang="ja-JP" altLang="en-US" smtClean="0"/>
              <a:t>24</a:t>
            </a:fld>
            <a:endParaRPr kumimoji="1" lang="ja-JP" altLang="en-US"/>
          </a:p>
        </p:txBody>
      </p:sp>
      <p:sp>
        <p:nvSpPr>
          <p:cNvPr id="9" name="テキスト ボックス 8">
            <a:extLst>
              <a:ext uri="{FF2B5EF4-FFF2-40B4-BE49-F238E27FC236}">
                <a16:creationId xmlns:a16="http://schemas.microsoft.com/office/drawing/2014/main" id="{8266C980-136E-4168-96FB-F7BBEA37FF73}"/>
              </a:ext>
            </a:extLst>
          </p:cNvPr>
          <p:cNvSpPr txBox="1"/>
          <p:nvPr/>
        </p:nvSpPr>
        <p:spPr>
          <a:xfrm>
            <a:off x="392057" y="546703"/>
            <a:ext cx="8552439" cy="400110"/>
          </a:xfrm>
          <a:prstGeom prst="rect">
            <a:avLst/>
          </a:prstGeom>
          <a:noFill/>
        </p:spPr>
        <p:txBody>
          <a:bodyPr wrap="square" rtlCol="0">
            <a:spAutoFit/>
          </a:bodyPr>
          <a:lstStyle/>
          <a:p>
            <a:r>
              <a:rPr lang="en-US" altLang="ja-JP" sz="2000" b="1" dirty="0"/>
              <a:t>[P1]</a:t>
            </a:r>
            <a:r>
              <a:rPr lang="ja-JP" altLang="en-US" sz="2000" b="1" dirty="0"/>
              <a:t> 企画</a:t>
            </a:r>
            <a:r>
              <a:rPr kumimoji="1" lang="ja-JP" altLang="en-US" sz="2000" b="1" dirty="0"/>
              <a:t>段階</a:t>
            </a:r>
            <a:r>
              <a:rPr lang="ja-JP" altLang="en-US" sz="2000" b="1" dirty="0"/>
              <a:t>（システム化の方向性～要件定義フェーズ）（２）</a:t>
            </a:r>
            <a:endParaRPr lang="en-US" altLang="ja-JP" sz="2000" b="1" dirty="0"/>
          </a:p>
        </p:txBody>
      </p:sp>
    </p:spTree>
    <p:extLst>
      <p:ext uri="{BB962C8B-B14F-4D97-AF65-F5344CB8AC3E}">
        <p14:creationId xmlns:p14="http://schemas.microsoft.com/office/powerpoint/2010/main" val="28425892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435A75E3-77C6-48DF-8812-D73A996A8334}"/>
              </a:ext>
            </a:extLst>
          </p:cNvPr>
          <p:cNvGraphicFramePr>
            <a:graphicFrameLocks noGrp="1"/>
          </p:cNvGraphicFramePr>
          <p:nvPr>
            <p:extLst>
              <p:ext uri="{D42A27DB-BD31-4B8C-83A1-F6EECF244321}">
                <p14:modId xmlns:p14="http://schemas.microsoft.com/office/powerpoint/2010/main" val="805115004"/>
              </p:ext>
            </p:extLst>
          </p:nvPr>
        </p:nvGraphicFramePr>
        <p:xfrm>
          <a:off x="493221" y="946813"/>
          <a:ext cx="11188931" cy="5669280"/>
        </p:xfrm>
        <a:graphic>
          <a:graphicData uri="http://schemas.openxmlformats.org/drawingml/2006/table">
            <a:tbl>
              <a:tblPr firstRow="1" bandRow="1">
                <a:tableStyleId>{5C22544A-7EE6-4342-B048-85BDC9FD1C3A}</a:tableStyleId>
              </a:tblPr>
              <a:tblGrid>
                <a:gridCol w="1379912">
                  <a:extLst>
                    <a:ext uri="{9D8B030D-6E8A-4147-A177-3AD203B41FA5}">
                      <a16:colId xmlns:a16="http://schemas.microsoft.com/office/drawing/2014/main" val="1584365875"/>
                    </a:ext>
                  </a:extLst>
                </a:gridCol>
                <a:gridCol w="5895279">
                  <a:extLst>
                    <a:ext uri="{9D8B030D-6E8A-4147-A177-3AD203B41FA5}">
                      <a16:colId xmlns:a16="http://schemas.microsoft.com/office/drawing/2014/main" val="3573401635"/>
                    </a:ext>
                  </a:extLst>
                </a:gridCol>
                <a:gridCol w="3913740">
                  <a:extLst>
                    <a:ext uri="{9D8B030D-6E8A-4147-A177-3AD203B41FA5}">
                      <a16:colId xmlns:a16="http://schemas.microsoft.com/office/drawing/2014/main" val="2412223661"/>
                    </a:ext>
                  </a:extLst>
                </a:gridCol>
              </a:tblGrid>
              <a:tr h="370840">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当事者の責務</a:t>
                      </a:r>
                      <a:endParaRPr kumimoji="1" lang="en-US" altLang="ja-JP" sz="20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dirty="0"/>
                    </a:p>
                    <a:p>
                      <a:r>
                        <a:rPr kumimoji="1" lang="ja-JP" altLang="en-US" sz="2000" b="0" u="sng" dirty="0"/>
                        <a:t>（セキュリティ）</a:t>
                      </a:r>
                    </a:p>
                  </a:txBody>
                  <a:tcPr/>
                </a:tc>
                <a:tc>
                  <a:txBody>
                    <a:bodyPr/>
                    <a:lstStyle/>
                    <a:p>
                      <a:r>
                        <a:rPr kumimoji="1" lang="ja-JP" altLang="en-US" sz="2000" dirty="0"/>
                        <a:t>●セキュリティ仕様の作成にあたって</a:t>
                      </a:r>
                      <a:r>
                        <a:rPr kumimoji="1" lang="ja-JP" altLang="en-US" sz="2000" dirty="0">
                          <a:solidFill>
                            <a:srgbClr val="FF0000"/>
                          </a:solidFill>
                        </a:rPr>
                        <a:t>必要な情報はユーザが適時に提供</a:t>
                      </a:r>
                      <a:r>
                        <a:rPr kumimoji="1" lang="ja-JP" altLang="en-US" sz="2000" dirty="0"/>
                        <a:t>する必要がある。（必要な情報：ユーザの情報資産、ユーザのセキュリティポリシ、ソフトウェアが稼働する環境の機器、ソフトウェア及びネットワークの構成等）</a:t>
                      </a:r>
                      <a:r>
                        <a:rPr kumimoji="1" lang="en-US" altLang="ja-JP" sz="2000" dirty="0"/>
                        <a:t>【20</a:t>
                      </a:r>
                      <a:r>
                        <a:rPr kumimoji="1" lang="ja-JP" altLang="en-US" sz="2000" dirty="0"/>
                        <a:t>頁</a:t>
                      </a:r>
                      <a:r>
                        <a:rPr kumimoji="1" lang="en-US" altLang="ja-JP" sz="2000" dirty="0"/>
                        <a:t>】</a:t>
                      </a:r>
                      <a:endParaRPr kumimoji="1" lang="ja-JP" altLang="en-US" sz="20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●参照したセキュリティ基準等の内容を</a:t>
                      </a:r>
                      <a:r>
                        <a:rPr kumimoji="1" lang="ja-JP" altLang="en-US" sz="2000" dirty="0">
                          <a:solidFill>
                            <a:srgbClr val="FF0000"/>
                          </a:solidFill>
                        </a:rPr>
                        <a:t>セキュリティ仕様にどれだけ取り込むか</a:t>
                      </a:r>
                      <a:r>
                        <a:rPr kumimoji="1" lang="ja-JP" altLang="en-US" sz="2000" dirty="0"/>
                        <a:t>については、対象ソフトウェアの性質、その利用の態様、ソフトウェアのセキュリティに関するリスク評価結果、セキュリティ仕様の開発に要する期間及び費用等を踏まえ、ベンダの専門的助言を受けつつ、</a:t>
                      </a:r>
                      <a:r>
                        <a:rPr kumimoji="1" lang="ja-JP" altLang="en-US" sz="2000" dirty="0">
                          <a:solidFill>
                            <a:srgbClr val="FF0000"/>
                          </a:solidFill>
                        </a:rPr>
                        <a:t>最終的にはユーザが判断</a:t>
                      </a:r>
                      <a:r>
                        <a:rPr kumimoji="1" lang="ja-JP" altLang="en-US" sz="2000" dirty="0"/>
                        <a:t>する必要がある。</a:t>
                      </a:r>
                      <a:r>
                        <a:rPr kumimoji="1" lang="en-US" altLang="ja-JP" sz="2000" dirty="0"/>
                        <a:t>【21</a:t>
                      </a:r>
                      <a:r>
                        <a:rPr kumimoji="1" lang="ja-JP" altLang="en-US" sz="2000" dirty="0"/>
                        <a:t>頁</a:t>
                      </a:r>
                      <a:r>
                        <a:rPr kumimoji="1" lang="en-US" altLang="ja-JP" sz="20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●セキュリティ仕様の確定の後であっても、重大な脅威や脆弱性（重大であるとは、契約目的を達することのできない程度のものをいう。）について知ったときは、</a:t>
                      </a:r>
                      <a:r>
                        <a:rPr kumimoji="1" lang="ja-JP" altLang="en-US" sz="2000" dirty="0">
                          <a:solidFill>
                            <a:srgbClr val="FF0000"/>
                          </a:solidFill>
                        </a:rPr>
                        <a:t>相手方に対して情報提供</a:t>
                      </a:r>
                      <a:r>
                        <a:rPr kumimoji="1" lang="ja-JP" altLang="en-US" sz="2000" dirty="0"/>
                        <a:t>する必要がある。</a:t>
                      </a:r>
                      <a:r>
                        <a:rPr kumimoji="1" lang="en-US" altLang="ja-JP" sz="2000" dirty="0"/>
                        <a:t>【21</a:t>
                      </a:r>
                      <a:r>
                        <a:rPr kumimoji="1" lang="ja-JP" altLang="en-US" sz="2000" dirty="0"/>
                        <a:t>頁</a:t>
                      </a:r>
                      <a:r>
                        <a:rPr kumimoji="1" lang="en-US" altLang="ja-JP" sz="2000" dirty="0"/>
                        <a:t>】</a:t>
                      </a:r>
                      <a:endParaRPr kumimoji="1" lang="ja-JP" alt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●セキュリティ仕様の確定の後であっても、重大な脅威や脆弱性（重大であるとは、契約目的を達することのできない程度のものをいう。）について知ったときは、</a:t>
                      </a:r>
                      <a:r>
                        <a:rPr kumimoji="1" lang="ja-JP" altLang="en-US" sz="2000" dirty="0">
                          <a:solidFill>
                            <a:srgbClr val="FF0000"/>
                          </a:solidFill>
                        </a:rPr>
                        <a:t>相手方に対して情報提供</a:t>
                      </a:r>
                      <a:r>
                        <a:rPr kumimoji="1" lang="ja-JP" altLang="en-US" sz="2000" dirty="0"/>
                        <a:t>する必要がある。</a:t>
                      </a:r>
                      <a:r>
                        <a:rPr kumimoji="1" lang="en-US" altLang="ja-JP" sz="2000" dirty="0"/>
                        <a:t>【21</a:t>
                      </a:r>
                      <a:r>
                        <a:rPr kumimoji="1" lang="ja-JP" altLang="en-US" sz="2000" dirty="0"/>
                        <a:t>頁</a:t>
                      </a:r>
                      <a:r>
                        <a:rPr kumimoji="1" lang="en-US" altLang="ja-JP" sz="20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●ベンダが正当な理由なくセキュリティ仕様に従ったセキュリティ対策を講じなかった場合は、契約不適合責任等の法的責任を負うことになる。一方、ベンダの責任は、</a:t>
                      </a:r>
                      <a:r>
                        <a:rPr kumimoji="1" lang="ja-JP" altLang="en-US" sz="2000" dirty="0">
                          <a:solidFill>
                            <a:srgbClr val="FF0000"/>
                          </a:solidFill>
                        </a:rPr>
                        <a:t>セキュリティ仕様への適合性</a:t>
                      </a:r>
                      <a:r>
                        <a:rPr kumimoji="1" lang="ja-JP" altLang="en-US" sz="2000" dirty="0"/>
                        <a:t>にとどまり、セキュリティインシデントを完全に免れることを保証するものではない。</a:t>
                      </a:r>
                      <a:r>
                        <a:rPr kumimoji="1" lang="en-US" altLang="ja-JP" sz="2000" dirty="0"/>
                        <a:t>【21</a:t>
                      </a:r>
                      <a:r>
                        <a:rPr kumimoji="1" lang="ja-JP" altLang="en-US" sz="2000" dirty="0"/>
                        <a:t>頁</a:t>
                      </a:r>
                      <a:r>
                        <a:rPr kumimoji="1" lang="en-US" altLang="ja-JP" sz="2000" dirty="0"/>
                        <a:t>】</a:t>
                      </a:r>
                    </a:p>
                  </a:txBody>
                  <a:tcPr/>
                </a:tc>
                <a:extLst>
                  <a:ext uri="{0D108BD9-81ED-4DB2-BD59-A6C34878D82A}">
                    <a16:rowId xmlns:a16="http://schemas.microsoft.com/office/drawing/2014/main" val="1680584157"/>
                  </a:ext>
                </a:extLst>
              </a:tr>
            </a:tbl>
          </a:graphicData>
        </a:graphic>
      </p:graphicFrame>
      <p:sp>
        <p:nvSpPr>
          <p:cNvPr id="5" name="テキスト ボックス 4">
            <a:extLst>
              <a:ext uri="{FF2B5EF4-FFF2-40B4-BE49-F238E27FC236}">
                <a16:creationId xmlns:a16="http://schemas.microsoft.com/office/drawing/2014/main" id="{E92504B8-A9B3-4B5B-B46B-BB09B14C84E3}"/>
              </a:ext>
            </a:extLst>
          </p:cNvPr>
          <p:cNvSpPr txBox="1"/>
          <p:nvPr/>
        </p:nvSpPr>
        <p:spPr>
          <a:xfrm>
            <a:off x="10453281" y="506906"/>
            <a:ext cx="964277" cy="369332"/>
          </a:xfrm>
          <a:prstGeom prst="rect">
            <a:avLst/>
          </a:prstGeom>
          <a:noFill/>
          <a:ln>
            <a:solidFill>
              <a:srgbClr val="FF0000"/>
            </a:solidFill>
          </a:ln>
        </p:spPr>
        <p:txBody>
          <a:bodyPr wrap="square" rtlCol="0">
            <a:spAutoFit/>
          </a:bodyPr>
          <a:lstStyle/>
          <a:p>
            <a:r>
              <a:rPr kumimoji="1" lang="ja-JP" altLang="en-US" dirty="0">
                <a:solidFill>
                  <a:srgbClr val="FF0000"/>
                </a:solidFill>
              </a:rPr>
              <a:t>準委任</a:t>
            </a:r>
          </a:p>
        </p:txBody>
      </p:sp>
      <p:sp>
        <p:nvSpPr>
          <p:cNvPr id="6" name="日付プレースホルダー 5">
            <a:extLst>
              <a:ext uri="{FF2B5EF4-FFF2-40B4-BE49-F238E27FC236}">
                <a16:creationId xmlns:a16="http://schemas.microsoft.com/office/drawing/2014/main" id="{169FC8C9-6616-480E-9EE7-55530B437F1B}"/>
              </a:ext>
            </a:extLst>
          </p:cNvPr>
          <p:cNvSpPr>
            <a:spLocks noGrp="1"/>
          </p:cNvSpPr>
          <p:nvPr>
            <p:ph type="dt" sz="half" idx="10"/>
          </p:nvPr>
        </p:nvSpPr>
        <p:spPr/>
        <p:txBody>
          <a:bodyPr/>
          <a:lstStyle/>
          <a:p>
            <a:r>
              <a:rPr kumimoji="1" lang="en-US" altLang="ja-JP"/>
              <a:t>©2021-2025 IPA, All Rights Reserved</a:t>
            </a:r>
            <a:endParaRPr kumimoji="1" lang="ja-JP" altLang="en-US" dirty="0"/>
          </a:p>
        </p:txBody>
      </p:sp>
      <p:sp>
        <p:nvSpPr>
          <p:cNvPr id="7" name="スライド番号プレースホルダー 6">
            <a:extLst>
              <a:ext uri="{FF2B5EF4-FFF2-40B4-BE49-F238E27FC236}">
                <a16:creationId xmlns:a16="http://schemas.microsoft.com/office/drawing/2014/main" id="{545F39D4-F51E-460E-B1CD-9D44A398FCA5}"/>
              </a:ext>
            </a:extLst>
          </p:cNvPr>
          <p:cNvSpPr>
            <a:spLocks noGrp="1"/>
          </p:cNvSpPr>
          <p:nvPr>
            <p:ph type="sldNum" sz="quarter" idx="12"/>
          </p:nvPr>
        </p:nvSpPr>
        <p:spPr/>
        <p:txBody>
          <a:bodyPr/>
          <a:lstStyle/>
          <a:p>
            <a:fld id="{AA0C51FF-32F0-4E34-9A42-27C026941FB9}" type="slidenum">
              <a:rPr kumimoji="1" lang="ja-JP" altLang="en-US" smtClean="0"/>
              <a:t>25</a:t>
            </a:fld>
            <a:endParaRPr kumimoji="1" lang="ja-JP" altLang="en-US"/>
          </a:p>
        </p:txBody>
      </p:sp>
      <p:sp>
        <p:nvSpPr>
          <p:cNvPr id="8" name="テキスト ボックス 7">
            <a:extLst>
              <a:ext uri="{FF2B5EF4-FFF2-40B4-BE49-F238E27FC236}">
                <a16:creationId xmlns:a16="http://schemas.microsoft.com/office/drawing/2014/main" id="{EE3C3602-5BCB-4E66-B2F1-BCEF3EC95085}"/>
              </a:ext>
            </a:extLst>
          </p:cNvPr>
          <p:cNvSpPr txBox="1"/>
          <p:nvPr/>
        </p:nvSpPr>
        <p:spPr>
          <a:xfrm>
            <a:off x="392057" y="546703"/>
            <a:ext cx="8552439" cy="400110"/>
          </a:xfrm>
          <a:prstGeom prst="rect">
            <a:avLst/>
          </a:prstGeom>
          <a:noFill/>
        </p:spPr>
        <p:txBody>
          <a:bodyPr wrap="square" rtlCol="0">
            <a:spAutoFit/>
          </a:bodyPr>
          <a:lstStyle/>
          <a:p>
            <a:r>
              <a:rPr lang="en-US" altLang="ja-JP" sz="2000" b="1" dirty="0"/>
              <a:t>[P1]</a:t>
            </a:r>
            <a:r>
              <a:rPr lang="ja-JP" altLang="en-US" sz="2000" b="1" dirty="0"/>
              <a:t> 企画</a:t>
            </a:r>
            <a:r>
              <a:rPr kumimoji="1" lang="ja-JP" altLang="en-US" sz="2000" b="1" dirty="0"/>
              <a:t>段階</a:t>
            </a:r>
            <a:r>
              <a:rPr lang="ja-JP" altLang="en-US" sz="2000" b="1" dirty="0"/>
              <a:t>（システム化の方向性～要件定義フェーズ）（３）</a:t>
            </a:r>
            <a:endParaRPr lang="en-US" altLang="ja-JP" sz="2000" b="1" dirty="0"/>
          </a:p>
        </p:txBody>
      </p:sp>
    </p:spTree>
    <p:extLst>
      <p:ext uri="{BB962C8B-B14F-4D97-AF65-F5344CB8AC3E}">
        <p14:creationId xmlns:p14="http://schemas.microsoft.com/office/powerpoint/2010/main" val="5983223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435A75E3-77C6-48DF-8812-D73A996A8334}"/>
              </a:ext>
            </a:extLst>
          </p:cNvPr>
          <p:cNvGraphicFramePr>
            <a:graphicFrameLocks noGrp="1"/>
          </p:cNvGraphicFramePr>
          <p:nvPr>
            <p:extLst>
              <p:ext uri="{D42A27DB-BD31-4B8C-83A1-F6EECF244321}">
                <p14:modId xmlns:p14="http://schemas.microsoft.com/office/powerpoint/2010/main" val="997132875"/>
              </p:ext>
            </p:extLst>
          </p:nvPr>
        </p:nvGraphicFramePr>
        <p:xfrm>
          <a:off x="484908" y="946813"/>
          <a:ext cx="11147367" cy="2926080"/>
        </p:xfrm>
        <a:graphic>
          <a:graphicData uri="http://schemas.openxmlformats.org/drawingml/2006/table">
            <a:tbl>
              <a:tblPr firstRow="1" bandRow="1">
                <a:tableStyleId>{5C22544A-7EE6-4342-B048-85BDC9FD1C3A}</a:tableStyleId>
              </a:tblPr>
              <a:tblGrid>
                <a:gridCol w="1330036">
                  <a:extLst>
                    <a:ext uri="{9D8B030D-6E8A-4147-A177-3AD203B41FA5}">
                      <a16:colId xmlns:a16="http://schemas.microsoft.com/office/drawing/2014/main" val="1584365875"/>
                    </a:ext>
                  </a:extLst>
                </a:gridCol>
                <a:gridCol w="4655128">
                  <a:extLst>
                    <a:ext uri="{9D8B030D-6E8A-4147-A177-3AD203B41FA5}">
                      <a16:colId xmlns:a16="http://schemas.microsoft.com/office/drawing/2014/main" val="3573401635"/>
                    </a:ext>
                  </a:extLst>
                </a:gridCol>
                <a:gridCol w="5162203">
                  <a:extLst>
                    <a:ext uri="{9D8B030D-6E8A-4147-A177-3AD203B41FA5}">
                      <a16:colId xmlns:a16="http://schemas.microsoft.com/office/drawing/2014/main" val="2412223661"/>
                    </a:ext>
                  </a:extLst>
                </a:gridCol>
              </a:tblGrid>
              <a:tr h="370840">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370840">
                <a:tc>
                  <a:txBody>
                    <a:bodyPr/>
                    <a:lstStyle/>
                    <a:p>
                      <a:r>
                        <a:rPr kumimoji="1" lang="ja-JP" altLang="en-US" sz="1600" dirty="0"/>
                        <a:t>関連する契約条文</a:t>
                      </a:r>
                      <a:endParaRPr kumimoji="1" lang="en-US" altLang="ja-JP" sz="1600" dirty="0"/>
                    </a:p>
                    <a:p>
                      <a:endParaRPr kumimoji="1" lang="en-US" altLang="ja-JP" sz="1600" dirty="0"/>
                    </a:p>
                    <a:p>
                      <a:r>
                        <a:rPr kumimoji="1" lang="ja-JP" altLang="en-US" sz="1600" u="sng" dirty="0"/>
                        <a:t>（一般）</a:t>
                      </a:r>
                    </a:p>
                  </a:txBody>
                  <a:tcPr/>
                </a:tc>
                <a:tc>
                  <a:txBody>
                    <a:bodyPr/>
                    <a:lstStyle/>
                    <a:p>
                      <a:r>
                        <a:rPr kumimoji="1" lang="en-US" altLang="ja-JP" sz="1600" dirty="0"/>
                        <a:t>【86</a:t>
                      </a:r>
                      <a:r>
                        <a:rPr kumimoji="1" lang="ja-JP" altLang="en-US" sz="1600" dirty="0"/>
                        <a:t>頁</a:t>
                      </a:r>
                      <a:r>
                        <a:rPr kumimoji="1" lang="en-US" altLang="ja-JP" sz="1600" dirty="0"/>
                        <a:t>】</a:t>
                      </a:r>
                      <a:r>
                        <a:rPr kumimoji="1" lang="ja-JP" altLang="en-US" sz="1600" dirty="0"/>
                        <a:t>（責任者）</a:t>
                      </a:r>
                      <a:r>
                        <a:rPr kumimoji="1" lang="en-US" altLang="ja-JP" sz="1600" dirty="0"/>
                        <a:t>9</a:t>
                      </a:r>
                      <a:r>
                        <a:rPr kumimoji="1" lang="ja-JP" altLang="en-US" sz="1600" dirty="0"/>
                        <a:t>条</a:t>
                      </a:r>
                      <a:r>
                        <a:rPr kumimoji="1" lang="en-US" altLang="ja-JP" sz="1600" dirty="0"/>
                        <a:t>3</a:t>
                      </a:r>
                      <a:r>
                        <a:rPr kumimoji="1" lang="ja-JP" altLang="en-US" sz="1600" dirty="0"/>
                        <a:t>項　抜粋</a:t>
                      </a:r>
                      <a:endParaRPr kumimoji="1" lang="en-US" altLang="ja-JP" sz="1600" dirty="0"/>
                    </a:p>
                    <a:p>
                      <a:r>
                        <a:rPr kumimoji="1" lang="ja-JP" altLang="en-US" sz="1600" dirty="0"/>
                        <a:t>甲の責任者は、次の各号に定める権限及び責任を有するものとする。</a:t>
                      </a:r>
                      <a:endParaRPr kumimoji="1" lang="en-US" altLang="ja-JP" sz="1600" dirty="0"/>
                    </a:p>
                    <a:p>
                      <a:r>
                        <a:rPr kumimoji="1" lang="ja-JP" altLang="en-US" sz="1600" dirty="0"/>
                        <a:t>①要件定義書の確定を行う権限及び責任</a:t>
                      </a:r>
                    </a:p>
                    <a:p>
                      <a:endParaRPr kumimoji="1" lang="en-US" altLang="ja-JP"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【86</a:t>
                      </a:r>
                      <a:r>
                        <a:rPr kumimoji="1" lang="ja-JP" altLang="en-US" sz="1600" dirty="0"/>
                        <a:t>頁</a:t>
                      </a:r>
                      <a:r>
                        <a:rPr kumimoji="1" lang="en-US" altLang="ja-JP" sz="1600" dirty="0"/>
                        <a:t>】</a:t>
                      </a:r>
                      <a:r>
                        <a:rPr kumimoji="1" lang="ja-JP" altLang="en-US" sz="1600" dirty="0"/>
                        <a:t>（責任者）</a:t>
                      </a:r>
                      <a:r>
                        <a:rPr kumimoji="1" lang="en-US" altLang="ja-JP" sz="1600" dirty="0"/>
                        <a:t>9</a:t>
                      </a:r>
                      <a:r>
                        <a:rPr kumimoji="1" lang="ja-JP" altLang="en-US" sz="1600" dirty="0"/>
                        <a:t>条</a:t>
                      </a:r>
                      <a:r>
                        <a:rPr kumimoji="1" lang="en-US" altLang="ja-JP" sz="1600" dirty="0"/>
                        <a:t>4</a:t>
                      </a:r>
                      <a:r>
                        <a:rPr kumimoji="1" lang="ja-JP" altLang="en-US" sz="1600" dirty="0"/>
                        <a:t>項　抜粋</a:t>
                      </a:r>
                      <a:endParaRPr kumimoji="1"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乙の責任者は、次の各号に定める権限及び責任を有するものとする。</a:t>
                      </a:r>
                      <a:endParaRPr kumimoji="1" lang="en-US" altLang="ja-JP" sz="1600" dirty="0"/>
                    </a:p>
                    <a:p>
                      <a:r>
                        <a:rPr kumimoji="1" lang="ja-JP" altLang="en-US" sz="1600" dirty="0"/>
                        <a:t>①要件定義作成支援業務の実施に際し、甲から要請された事項の対応に関する権限及び責任</a:t>
                      </a:r>
                      <a:endParaRPr kumimoji="1" lang="en-US" altLang="ja-JP" sz="1600" dirty="0"/>
                    </a:p>
                    <a:p>
                      <a:r>
                        <a:rPr kumimoji="1" lang="en-US" altLang="ja-JP" sz="1600" dirty="0"/>
                        <a:t>【92</a:t>
                      </a:r>
                      <a:r>
                        <a:rPr kumimoji="1" lang="ja-JP" altLang="en-US" sz="1600" dirty="0"/>
                        <a:t>頁</a:t>
                      </a:r>
                      <a:r>
                        <a:rPr kumimoji="1" lang="en-US" altLang="ja-JP" sz="1600" dirty="0"/>
                        <a:t>】</a:t>
                      </a:r>
                      <a:r>
                        <a:rPr kumimoji="1" lang="ja-JP" altLang="en-US" sz="1600" dirty="0"/>
                        <a:t>（要件定義作成支援業務の実施）</a:t>
                      </a:r>
                      <a:r>
                        <a:rPr kumimoji="1" lang="en-US" altLang="ja-JP" sz="1600" dirty="0"/>
                        <a:t>14</a:t>
                      </a:r>
                      <a:r>
                        <a:rPr kumimoji="1" lang="ja-JP" altLang="en-US" sz="1600" dirty="0"/>
                        <a:t>条</a:t>
                      </a:r>
                      <a:r>
                        <a:rPr kumimoji="1" lang="en-US" altLang="ja-JP" sz="1600" dirty="0"/>
                        <a:t>2</a:t>
                      </a:r>
                      <a:r>
                        <a:rPr kumimoji="1" lang="ja-JP" altLang="en-US" sz="1600" dirty="0"/>
                        <a:t>項</a:t>
                      </a:r>
                      <a:endParaRPr kumimoji="1" lang="en-US" altLang="ja-JP" sz="1600" dirty="0"/>
                    </a:p>
                    <a:p>
                      <a:r>
                        <a:rPr kumimoji="1" lang="ja-JP" altLang="en-US" sz="1600" dirty="0"/>
                        <a:t>乙は、情報処理技術に関する専門的な知識及び経験に基づき、甲の作業が円滑かつ適切に行われるよう、善良な管理者の注意をもって調査、分析、整理、提案及び助言などの支援業務を行うものとする。</a:t>
                      </a:r>
                      <a:endParaRPr kumimoji="1" lang="en-US" altLang="ja-JP" sz="1600" dirty="0"/>
                    </a:p>
                  </a:txBody>
                  <a:tcPr/>
                </a:tc>
                <a:extLst>
                  <a:ext uri="{0D108BD9-81ED-4DB2-BD59-A6C34878D82A}">
                    <a16:rowId xmlns:a16="http://schemas.microsoft.com/office/drawing/2014/main" val="3387793241"/>
                  </a:ext>
                </a:extLst>
              </a:tr>
            </a:tbl>
          </a:graphicData>
        </a:graphic>
      </p:graphicFrame>
      <p:sp>
        <p:nvSpPr>
          <p:cNvPr id="3" name="テキスト ボックス 2">
            <a:extLst>
              <a:ext uri="{FF2B5EF4-FFF2-40B4-BE49-F238E27FC236}">
                <a16:creationId xmlns:a16="http://schemas.microsoft.com/office/drawing/2014/main" id="{F692BEDC-F19D-4FE9-AA4B-94A49780ABC2}"/>
              </a:ext>
            </a:extLst>
          </p:cNvPr>
          <p:cNvSpPr txBox="1"/>
          <p:nvPr/>
        </p:nvSpPr>
        <p:spPr>
          <a:xfrm>
            <a:off x="10453281" y="506906"/>
            <a:ext cx="964277" cy="369332"/>
          </a:xfrm>
          <a:prstGeom prst="rect">
            <a:avLst/>
          </a:prstGeom>
          <a:noFill/>
          <a:ln>
            <a:solidFill>
              <a:srgbClr val="FF0000"/>
            </a:solidFill>
          </a:ln>
        </p:spPr>
        <p:txBody>
          <a:bodyPr wrap="square" rtlCol="0">
            <a:spAutoFit/>
          </a:bodyPr>
          <a:lstStyle/>
          <a:p>
            <a:r>
              <a:rPr kumimoji="1" lang="ja-JP" altLang="en-US" dirty="0">
                <a:solidFill>
                  <a:srgbClr val="FF0000"/>
                </a:solidFill>
              </a:rPr>
              <a:t>準委任</a:t>
            </a:r>
          </a:p>
        </p:txBody>
      </p:sp>
      <p:sp>
        <p:nvSpPr>
          <p:cNvPr id="5" name="日付プレースホルダー 4">
            <a:extLst>
              <a:ext uri="{FF2B5EF4-FFF2-40B4-BE49-F238E27FC236}">
                <a16:creationId xmlns:a16="http://schemas.microsoft.com/office/drawing/2014/main" id="{140F24CE-B30E-46D6-B204-784D1B296FF1}"/>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6" name="スライド番号プレースホルダー 5">
            <a:extLst>
              <a:ext uri="{FF2B5EF4-FFF2-40B4-BE49-F238E27FC236}">
                <a16:creationId xmlns:a16="http://schemas.microsoft.com/office/drawing/2014/main" id="{90782F55-730B-4991-882B-C0DB7402DC41}"/>
              </a:ext>
            </a:extLst>
          </p:cNvPr>
          <p:cNvSpPr>
            <a:spLocks noGrp="1"/>
          </p:cNvSpPr>
          <p:nvPr>
            <p:ph type="sldNum" sz="quarter" idx="12"/>
          </p:nvPr>
        </p:nvSpPr>
        <p:spPr/>
        <p:txBody>
          <a:bodyPr/>
          <a:lstStyle/>
          <a:p>
            <a:fld id="{AA0C51FF-32F0-4E34-9A42-27C026941FB9}" type="slidenum">
              <a:rPr kumimoji="1" lang="ja-JP" altLang="en-US" smtClean="0"/>
              <a:t>26</a:t>
            </a:fld>
            <a:endParaRPr kumimoji="1" lang="ja-JP" altLang="en-US"/>
          </a:p>
        </p:txBody>
      </p:sp>
      <p:sp>
        <p:nvSpPr>
          <p:cNvPr id="7" name="テキスト ボックス 6">
            <a:extLst>
              <a:ext uri="{FF2B5EF4-FFF2-40B4-BE49-F238E27FC236}">
                <a16:creationId xmlns:a16="http://schemas.microsoft.com/office/drawing/2014/main" id="{C9DBAA35-B683-493E-93FF-1375DC199888}"/>
              </a:ext>
            </a:extLst>
          </p:cNvPr>
          <p:cNvSpPr txBox="1"/>
          <p:nvPr/>
        </p:nvSpPr>
        <p:spPr>
          <a:xfrm>
            <a:off x="392057" y="546703"/>
            <a:ext cx="8552439" cy="400110"/>
          </a:xfrm>
          <a:prstGeom prst="rect">
            <a:avLst/>
          </a:prstGeom>
          <a:noFill/>
        </p:spPr>
        <p:txBody>
          <a:bodyPr wrap="square" rtlCol="0">
            <a:spAutoFit/>
          </a:bodyPr>
          <a:lstStyle/>
          <a:p>
            <a:r>
              <a:rPr lang="en-US" altLang="ja-JP" sz="2000" b="1" dirty="0"/>
              <a:t>[P1]</a:t>
            </a:r>
            <a:r>
              <a:rPr lang="ja-JP" altLang="en-US" sz="2000" b="1" dirty="0"/>
              <a:t> 企画</a:t>
            </a:r>
            <a:r>
              <a:rPr kumimoji="1" lang="ja-JP" altLang="en-US" sz="2000" b="1" dirty="0"/>
              <a:t>段階</a:t>
            </a:r>
            <a:r>
              <a:rPr lang="ja-JP" altLang="en-US" sz="2000" b="1" dirty="0"/>
              <a:t>（システム化の方向性～要件定義フェーズ）（４）</a:t>
            </a:r>
            <a:endParaRPr lang="en-US" altLang="ja-JP" sz="2000" b="1" dirty="0"/>
          </a:p>
        </p:txBody>
      </p:sp>
    </p:spTree>
    <p:extLst>
      <p:ext uri="{BB962C8B-B14F-4D97-AF65-F5344CB8AC3E}">
        <p14:creationId xmlns:p14="http://schemas.microsoft.com/office/powerpoint/2010/main" val="33459986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435A75E3-77C6-48DF-8812-D73A996A8334}"/>
              </a:ext>
            </a:extLst>
          </p:cNvPr>
          <p:cNvGraphicFramePr>
            <a:graphicFrameLocks noGrp="1"/>
          </p:cNvGraphicFramePr>
          <p:nvPr>
            <p:extLst>
              <p:ext uri="{D42A27DB-BD31-4B8C-83A1-F6EECF244321}">
                <p14:modId xmlns:p14="http://schemas.microsoft.com/office/powerpoint/2010/main" val="953381959"/>
              </p:ext>
            </p:extLst>
          </p:nvPr>
        </p:nvGraphicFramePr>
        <p:xfrm>
          <a:off x="475672" y="946813"/>
          <a:ext cx="11147367" cy="4632960"/>
        </p:xfrm>
        <a:graphic>
          <a:graphicData uri="http://schemas.openxmlformats.org/drawingml/2006/table">
            <a:tbl>
              <a:tblPr firstRow="1" bandRow="1">
                <a:tableStyleId>{5C22544A-7EE6-4342-B048-85BDC9FD1C3A}</a:tableStyleId>
              </a:tblPr>
              <a:tblGrid>
                <a:gridCol w="1330036">
                  <a:extLst>
                    <a:ext uri="{9D8B030D-6E8A-4147-A177-3AD203B41FA5}">
                      <a16:colId xmlns:a16="http://schemas.microsoft.com/office/drawing/2014/main" val="1584365875"/>
                    </a:ext>
                  </a:extLst>
                </a:gridCol>
                <a:gridCol w="4696691">
                  <a:extLst>
                    <a:ext uri="{9D8B030D-6E8A-4147-A177-3AD203B41FA5}">
                      <a16:colId xmlns:a16="http://schemas.microsoft.com/office/drawing/2014/main" val="3573401635"/>
                    </a:ext>
                  </a:extLst>
                </a:gridCol>
                <a:gridCol w="5120640">
                  <a:extLst>
                    <a:ext uri="{9D8B030D-6E8A-4147-A177-3AD203B41FA5}">
                      <a16:colId xmlns:a16="http://schemas.microsoft.com/office/drawing/2014/main" val="2412223661"/>
                    </a:ext>
                  </a:extLst>
                </a:gridCol>
              </a:tblGrid>
              <a:tr h="370840">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370840">
                <a:tc>
                  <a:txBody>
                    <a:bodyPr/>
                    <a:lstStyle/>
                    <a:p>
                      <a:r>
                        <a:rPr kumimoji="1" lang="ja-JP" altLang="en-US" sz="1600" dirty="0"/>
                        <a:t>関連する契約条文</a:t>
                      </a:r>
                      <a:endParaRPr kumimoji="1" lang="en-US" altLang="ja-JP" sz="1600" dirty="0"/>
                    </a:p>
                    <a:p>
                      <a:endParaRPr kumimoji="1" lang="en-US" altLang="ja-JP" sz="1600" dirty="0"/>
                    </a:p>
                    <a:p>
                      <a:r>
                        <a:rPr kumimoji="1" lang="ja-JP" altLang="en-US" sz="1600" b="0" u="sng" dirty="0"/>
                        <a:t>（第三者ソフトウェア</a:t>
                      </a:r>
                      <a:endParaRPr kumimoji="1" lang="en-US" altLang="ja-JP" sz="1600" b="0" u="sng" dirty="0"/>
                    </a:p>
                    <a:p>
                      <a:r>
                        <a:rPr kumimoji="1" lang="ja-JP" altLang="en-US" sz="1600" b="0" u="sng" dirty="0"/>
                        <a:t>及び</a:t>
                      </a:r>
                      <a:r>
                        <a:rPr kumimoji="1" lang="en-US" altLang="ja-JP" sz="1600" b="0" u="sng" dirty="0"/>
                        <a:t>FOSS</a:t>
                      </a:r>
                      <a:r>
                        <a:rPr kumimoji="1" lang="ja-JP" altLang="en-US" sz="1600" dirty="0"/>
                        <a:t>）</a:t>
                      </a:r>
                    </a:p>
                  </a:txBody>
                  <a:tcPr/>
                </a:tc>
                <a:tc>
                  <a:txBody>
                    <a:bodyPr/>
                    <a:lstStyle/>
                    <a:p>
                      <a:r>
                        <a:rPr kumimoji="1" lang="en-US" altLang="ja-JP" sz="1600" dirty="0"/>
                        <a:t>【86</a:t>
                      </a:r>
                      <a:r>
                        <a:rPr kumimoji="1" lang="ja-JP" altLang="en-US" sz="1600" dirty="0"/>
                        <a:t>頁</a:t>
                      </a:r>
                      <a:r>
                        <a:rPr kumimoji="1" lang="en-US" altLang="ja-JP" sz="1600" dirty="0"/>
                        <a:t>】</a:t>
                      </a:r>
                      <a:r>
                        <a:rPr kumimoji="1" lang="ja-JP" altLang="en-US" sz="1600" dirty="0"/>
                        <a:t>（責任者）</a:t>
                      </a:r>
                      <a:r>
                        <a:rPr kumimoji="1" lang="en-US" altLang="ja-JP" sz="1600" dirty="0"/>
                        <a:t>9</a:t>
                      </a:r>
                      <a:r>
                        <a:rPr kumimoji="1" lang="ja-JP" altLang="en-US" sz="1600" dirty="0"/>
                        <a:t>条</a:t>
                      </a:r>
                      <a:r>
                        <a:rPr kumimoji="1" lang="en-US" altLang="ja-JP" sz="1600" dirty="0"/>
                        <a:t>3</a:t>
                      </a:r>
                      <a:r>
                        <a:rPr kumimoji="1" lang="ja-JP" altLang="en-US" sz="1600" dirty="0"/>
                        <a:t>項　抜粋</a:t>
                      </a:r>
                      <a:endParaRPr kumimoji="1" lang="en-US" altLang="ja-JP" sz="1600" dirty="0"/>
                    </a:p>
                    <a:p>
                      <a:r>
                        <a:rPr kumimoji="1" lang="ja-JP" altLang="en-US" sz="1600" dirty="0"/>
                        <a:t>甲の責任者は、次の各号に定める権限及び責任を有するものとする。</a:t>
                      </a:r>
                      <a:endParaRPr kumimoji="1" lang="en-US" altLang="ja-JP" sz="1600" dirty="0"/>
                    </a:p>
                    <a:p>
                      <a:r>
                        <a:rPr kumimoji="1" lang="ja-JP" altLang="en-US" sz="1600" dirty="0"/>
                        <a:t>⑧第</a:t>
                      </a:r>
                      <a:r>
                        <a:rPr kumimoji="1" lang="en-US" altLang="ja-JP" sz="1600" dirty="0"/>
                        <a:t>48</a:t>
                      </a:r>
                      <a:r>
                        <a:rPr kumimoji="1" lang="ja-JP" altLang="en-US" sz="1600" dirty="0"/>
                        <a:t>条及び第</a:t>
                      </a:r>
                      <a:r>
                        <a:rPr kumimoji="1" lang="en-US" altLang="ja-JP" sz="1600" dirty="0"/>
                        <a:t>49</a:t>
                      </a:r>
                      <a:r>
                        <a:rPr kumimoji="1" lang="ja-JP" altLang="en-US" sz="1600" dirty="0"/>
                        <a:t>条所定の第三者ソフトウェア及び</a:t>
                      </a:r>
                      <a:r>
                        <a:rPr kumimoji="1" lang="en-US" altLang="ja-JP" sz="1600" dirty="0"/>
                        <a:t>FOSS</a:t>
                      </a:r>
                      <a:r>
                        <a:rPr kumimoji="1" lang="ja-JP" altLang="en-US" sz="1600" dirty="0"/>
                        <a:t>の採否を行う権限及び責任</a:t>
                      </a:r>
                      <a:endParaRPr kumimoji="1"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【136</a:t>
                      </a:r>
                      <a:r>
                        <a:rPr kumimoji="1" lang="ja-JP" altLang="en-US" sz="1600" dirty="0"/>
                        <a:t>頁</a:t>
                      </a:r>
                      <a:r>
                        <a:rPr kumimoji="1" lang="en-US" altLang="ja-JP" sz="1600" dirty="0"/>
                        <a:t>】A</a:t>
                      </a:r>
                      <a:r>
                        <a:rPr kumimoji="1" lang="ja-JP" altLang="en-US" sz="1600" dirty="0"/>
                        <a:t>案（第三者ソフトウェアの利用）</a:t>
                      </a:r>
                      <a:r>
                        <a:rPr kumimoji="1" lang="en-US" altLang="ja-JP" sz="1600" dirty="0"/>
                        <a:t>48</a:t>
                      </a:r>
                      <a:r>
                        <a:rPr kumimoji="1" lang="ja-JP" altLang="en-US" sz="1600" dirty="0"/>
                        <a:t>条</a:t>
                      </a:r>
                      <a:r>
                        <a:rPr kumimoji="1" lang="en-US" altLang="ja-JP" sz="1600" dirty="0"/>
                        <a:t>2</a:t>
                      </a:r>
                      <a:r>
                        <a:rPr kumimoji="1" lang="ja-JP" altLang="en-US" sz="1600" dirty="0"/>
                        <a:t>項</a:t>
                      </a:r>
                      <a:endParaRPr kumimoji="1" lang="en-US" altLang="ja-JP" sz="1600" dirty="0"/>
                    </a:p>
                    <a:p>
                      <a:r>
                        <a:rPr kumimoji="1" lang="ja-JP" altLang="en-US" sz="1600" dirty="0"/>
                        <a:t>甲は、前項所定の乙の提案を自らの責任で検討・評価し、第三者ソフトウェアの</a:t>
                      </a:r>
                      <a:r>
                        <a:rPr kumimoji="1" lang="ja-JP" altLang="en-US" sz="1600" dirty="0">
                          <a:solidFill>
                            <a:schemeClr val="tx1"/>
                          </a:solidFill>
                        </a:rPr>
                        <a:t>採否を決定する</a:t>
                      </a:r>
                      <a:r>
                        <a:rPr kumimoji="1" lang="ja-JP" altLang="en-US" sz="1600" dirty="0"/>
                        <a:t>。</a:t>
                      </a:r>
                      <a:endParaRPr kumimoji="1"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【137</a:t>
                      </a:r>
                      <a:r>
                        <a:rPr kumimoji="1" lang="ja-JP" altLang="en-US" sz="1600" dirty="0"/>
                        <a:t>頁</a:t>
                      </a:r>
                      <a:r>
                        <a:rPr kumimoji="1" lang="en-US" altLang="ja-JP" sz="1600" dirty="0"/>
                        <a:t>】B</a:t>
                      </a:r>
                      <a:r>
                        <a:rPr kumimoji="1" lang="ja-JP" altLang="en-US" sz="1600" dirty="0"/>
                        <a:t>案（第三者ソフトウェアの利用）○条</a:t>
                      </a:r>
                      <a:r>
                        <a:rPr kumimoji="1" lang="en-US" altLang="ja-JP" sz="1600" dirty="0"/>
                        <a:t>1</a:t>
                      </a:r>
                      <a:r>
                        <a:rPr kumimoji="1" lang="ja-JP" altLang="en-US" sz="1600" dirty="0"/>
                        <a:t>項（≒</a:t>
                      </a:r>
                      <a:r>
                        <a:rPr kumimoji="1" lang="en-US" altLang="ja-JP" sz="1600" dirty="0"/>
                        <a:t>42</a:t>
                      </a:r>
                      <a:r>
                        <a:rPr kumimoji="1" lang="ja-JP" altLang="en-US" sz="1600" dirty="0"/>
                        <a:t>条）</a:t>
                      </a:r>
                      <a:endParaRPr kumimoji="1" lang="en-US" altLang="ja-JP" sz="1600" dirty="0"/>
                    </a:p>
                    <a:p>
                      <a:r>
                        <a:rPr kumimoji="1" lang="ja-JP" altLang="en-US" sz="1600" dirty="0"/>
                        <a:t>甲の指示により乙に本件ソフトウェアを構成する一部として第三者ソフトウェアを利用させる場合、甲は、甲の費用と責任において、甲と当該第三者との間で当該第三者ソフトウェアのライセンス契約及び保守契約の締結等、必要な措置を講じるものとす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【136</a:t>
                      </a:r>
                      <a:r>
                        <a:rPr kumimoji="1" lang="ja-JP" altLang="en-US" sz="1600" dirty="0"/>
                        <a:t>頁</a:t>
                      </a:r>
                      <a:r>
                        <a:rPr kumimoji="1" lang="en-US" altLang="ja-JP" sz="1600" dirty="0"/>
                        <a:t>】A</a:t>
                      </a:r>
                      <a:r>
                        <a:rPr kumimoji="1" lang="ja-JP" altLang="en-US" sz="1600" dirty="0"/>
                        <a:t>案（第三者ソフトウェアの利用）</a:t>
                      </a:r>
                      <a:r>
                        <a:rPr kumimoji="1" lang="en-US" altLang="ja-JP" sz="1600" dirty="0"/>
                        <a:t>48</a:t>
                      </a:r>
                      <a:r>
                        <a:rPr kumimoji="1" lang="ja-JP" altLang="en-US" sz="1600" dirty="0"/>
                        <a:t>条</a:t>
                      </a:r>
                      <a:r>
                        <a:rPr kumimoji="1" lang="en-US" altLang="ja-JP" sz="1600" dirty="0"/>
                        <a:t>1</a:t>
                      </a:r>
                      <a:r>
                        <a:rPr kumimoji="1" lang="ja-JP" altLang="en-US" sz="1600" dirty="0"/>
                        <a:t>項</a:t>
                      </a:r>
                      <a:endParaRPr kumimoji="1"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乙は、本件業務遂行の過程において、本件ソフトウェアを構成する一部として第三者ソフトウェアを利用しようとするときは、第三者ソフトウェアを利用する旨、利用の必要性、第三者ソフトウェア利用の</a:t>
                      </a:r>
                      <a:r>
                        <a:rPr kumimoji="1" lang="ja-JP" altLang="en-US" sz="1600" dirty="0">
                          <a:solidFill>
                            <a:schemeClr val="tx1"/>
                          </a:solidFill>
                        </a:rPr>
                        <a:t>メリット及びデメリット、並びにその利用方法等の情報を、書面により提供</a:t>
                      </a:r>
                      <a:r>
                        <a:rPr kumimoji="1" lang="ja-JP" altLang="en-US" sz="1600" dirty="0"/>
                        <a:t>し、甲に第三者ソフトウェアの利用を提案するものとする。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a:p>
                  </a:txBody>
                  <a:tcPr/>
                </a:tc>
                <a:extLst>
                  <a:ext uri="{0D108BD9-81ED-4DB2-BD59-A6C34878D82A}">
                    <a16:rowId xmlns:a16="http://schemas.microsoft.com/office/drawing/2014/main" val="3387793241"/>
                  </a:ext>
                </a:extLst>
              </a:tr>
            </a:tbl>
          </a:graphicData>
        </a:graphic>
      </p:graphicFrame>
      <p:sp>
        <p:nvSpPr>
          <p:cNvPr id="3" name="テキスト ボックス 2">
            <a:extLst>
              <a:ext uri="{FF2B5EF4-FFF2-40B4-BE49-F238E27FC236}">
                <a16:creationId xmlns:a16="http://schemas.microsoft.com/office/drawing/2014/main" id="{F692BEDC-F19D-4FE9-AA4B-94A49780ABC2}"/>
              </a:ext>
            </a:extLst>
          </p:cNvPr>
          <p:cNvSpPr txBox="1"/>
          <p:nvPr/>
        </p:nvSpPr>
        <p:spPr>
          <a:xfrm>
            <a:off x="10453281" y="506906"/>
            <a:ext cx="964277" cy="369332"/>
          </a:xfrm>
          <a:prstGeom prst="rect">
            <a:avLst/>
          </a:prstGeom>
          <a:noFill/>
          <a:ln>
            <a:solidFill>
              <a:srgbClr val="FF0000"/>
            </a:solidFill>
          </a:ln>
        </p:spPr>
        <p:txBody>
          <a:bodyPr wrap="square" rtlCol="0">
            <a:spAutoFit/>
          </a:bodyPr>
          <a:lstStyle/>
          <a:p>
            <a:r>
              <a:rPr kumimoji="1" lang="ja-JP" altLang="en-US" dirty="0">
                <a:solidFill>
                  <a:srgbClr val="FF0000"/>
                </a:solidFill>
              </a:rPr>
              <a:t>準委任</a:t>
            </a:r>
          </a:p>
        </p:txBody>
      </p:sp>
      <p:sp>
        <p:nvSpPr>
          <p:cNvPr id="5" name="日付プレースホルダー 4">
            <a:extLst>
              <a:ext uri="{FF2B5EF4-FFF2-40B4-BE49-F238E27FC236}">
                <a16:creationId xmlns:a16="http://schemas.microsoft.com/office/drawing/2014/main" id="{B54803B1-6D61-4F4C-B3D9-FC97FA8EBCD5}"/>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6" name="スライド番号プレースホルダー 5">
            <a:extLst>
              <a:ext uri="{FF2B5EF4-FFF2-40B4-BE49-F238E27FC236}">
                <a16:creationId xmlns:a16="http://schemas.microsoft.com/office/drawing/2014/main" id="{DE7087EC-C642-430E-9B33-CB5B2FC041E6}"/>
              </a:ext>
            </a:extLst>
          </p:cNvPr>
          <p:cNvSpPr>
            <a:spLocks noGrp="1"/>
          </p:cNvSpPr>
          <p:nvPr>
            <p:ph type="sldNum" sz="quarter" idx="12"/>
          </p:nvPr>
        </p:nvSpPr>
        <p:spPr/>
        <p:txBody>
          <a:bodyPr/>
          <a:lstStyle/>
          <a:p>
            <a:fld id="{AA0C51FF-32F0-4E34-9A42-27C026941FB9}" type="slidenum">
              <a:rPr kumimoji="1" lang="ja-JP" altLang="en-US" smtClean="0"/>
              <a:t>27</a:t>
            </a:fld>
            <a:endParaRPr kumimoji="1" lang="ja-JP" altLang="en-US"/>
          </a:p>
        </p:txBody>
      </p:sp>
      <p:sp>
        <p:nvSpPr>
          <p:cNvPr id="7" name="テキスト ボックス 6">
            <a:extLst>
              <a:ext uri="{FF2B5EF4-FFF2-40B4-BE49-F238E27FC236}">
                <a16:creationId xmlns:a16="http://schemas.microsoft.com/office/drawing/2014/main" id="{9551B273-A144-41C8-8799-C6F423AD26EA}"/>
              </a:ext>
            </a:extLst>
          </p:cNvPr>
          <p:cNvSpPr txBox="1"/>
          <p:nvPr/>
        </p:nvSpPr>
        <p:spPr>
          <a:xfrm>
            <a:off x="392057" y="546703"/>
            <a:ext cx="8552439" cy="400110"/>
          </a:xfrm>
          <a:prstGeom prst="rect">
            <a:avLst/>
          </a:prstGeom>
          <a:noFill/>
        </p:spPr>
        <p:txBody>
          <a:bodyPr wrap="square" rtlCol="0">
            <a:spAutoFit/>
          </a:bodyPr>
          <a:lstStyle/>
          <a:p>
            <a:r>
              <a:rPr lang="en-US" altLang="ja-JP" sz="2000" b="1" dirty="0"/>
              <a:t>[P1]</a:t>
            </a:r>
            <a:r>
              <a:rPr lang="ja-JP" altLang="en-US" sz="2000" b="1" dirty="0"/>
              <a:t> 企画</a:t>
            </a:r>
            <a:r>
              <a:rPr kumimoji="1" lang="ja-JP" altLang="en-US" sz="2000" b="1" dirty="0"/>
              <a:t>段階</a:t>
            </a:r>
            <a:r>
              <a:rPr lang="ja-JP" altLang="en-US" sz="2000" b="1" dirty="0"/>
              <a:t>（システム化の方向性～要件定義フェーズ）（５）</a:t>
            </a:r>
            <a:endParaRPr lang="en-US" altLang="ja-JP" sz="2000" b="1" dirty="0"/>
          </a:p>
        </p:txBody>
      </p:sp>
    </p:spTree>
    <p:extLst>
      <p:ext uri="{BB962C8B-B14F-4D97-AF65-F5344CB8AC3E}">
        <p14:creationId xmlns:p14="http://schemas.microsoft.com/office/powerpoint/2010/main" val="9243311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435A75E3-77C6-48DF-8812-D73A996A8334}"/>
              </a:ext>
            </a:extLst>
          </p:cNvPr>
          <p:cNvGraphicFramePr>
            <a:graphicFrameLocks noGrp="1"/>
          </p:cNvGraphicFramePr>
          <p:nvPr>
            <p:extLst>
              <p:ext uri="{D42A27DB-BD31-4B8C-83A1-F6EECF244321}">
                <p14:modId xmlns:p14="http://schemas.microsoft.com/office/powerpoint/2010/main" val="2380805216"/>
              </p:ext>
            </p:extLst>
          </p:nvPr>
        </p:nvGraphicFramePr>
        <p:xfrm>
          <a:off x="466436" y="946813"/>
          <a:ext cx="11147367" cy="2926080"/>
        </p:xfrm>
        <a:graphic>
          <a:graphicData uri="http://schemas.openxmlformats.org/drawingml/2006/table">
            <a:tbl>
              <a:tblPr firstRow="1" bandRow="1">
                <a:tableStyleId>{5C22544A-7EE6-4342-B048-85BDC9FD1C3A}</a:tableStyleId>
              </a:tblPr>
              <a:tblGrid>
                <a:gridCol w="1330036">
                  <a:extLst>
                    <a:ext uri="{9D8B030D-6E8A-4147-A177-3AD203B41FA5}">
                      <a16:colId xmlns:a16="http://schemas.microsoft.com/office/drawing/2014/main" val="1584365875"/>
                    </a:ext>
                  </a:extLst>
                </a:gridCol>
                <a:gridCol w="4705004">
                  <a:extLst>
                    <a:ext uri="{9D8B030D-6E8A-4147-A177-3AD203B41FA5}">
                      <a16:colId xmlns:a16="http://schemas.microsoft.com/office/drawing/2014/main" val="3573401635"/>
                    </a:ext>
                  </a:extLst>
                </a:gridCol>
                <a:gridCol w="5112327">
                  <a:extLst>
                    <a:ext uri="{9D8B030D-6E8A-4147-A177-3AD203B41FA5}">
                      <a16:colId xmlns:a16="http://schemas.microsoft.com/office/drawing/2014/main" val="2412223661"/>
                    </a:ext>
                  </a:extLst>
                </a:gridCol>
              </a:tblGrid>
              <a:tr h="370840">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370840">
                <a:tc>
                  <a:txBody>
                    <a:bodyPr/>
                    <a:lstStyle/>
                    <a:p>
                      <a:r>
                        <a:rPr kumimoji="1" lang="ja-JP" altLang="en-US" sz="1600" dirty="0"/>
                        <a:t>関連する契約条文</a:t>
                      </a:r>
                      <a:endParaRPr kumimoji="1" lang="en-US" altLang="ja-JP" sz="1600" dirty="0"/>
                    </a:p>
                    <a:p>
                      <a:endParaRPr kumimoji="1" lang="en-US" altLang="ja-JP" sz="1600" dirty="0"/>
                    </a:p>
                    <a:p>
                      <a:r>
                        <a:rPr kumimoji="1" lang="ja-JP" altLang="en-US" sz="1600" b="0" u="sng" dirty="0"/>
                        <a:t>（第三者ソフトウェア</a:t>
                      </a:r>
                      <a:endParaRPr kumimoji="1" lang="en-US" altLang="ja-JP" sz="1600" b="0" u="sng" dirty="0"/>
                    </a:p>
                    <a:p>
                      <a:r>
                        <a:rPr kumimoji="1" lang="ja-JP" altLang="en-US" sz="1600" b="0" u="sng" dirty="0"/>
                        <a:t>及び</a:t>
                      </a:r>
                      <a:r>
                        <a:rPr kumimoji="1" lang="en-US" altLang="ja-JP" sz="1600" b="0" u="sng" dirty="0"/>
                        <a:t>FOSS</a:t>
                      </a:r>
                      <a:r>
                        <a:rPr kumimoji="1" lang="ja-JP" altLang="en-US" sz="16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【138</a:t>
                      </a:r>
                      <a:r>
                        <a:rPr kumimoji="1" lang="ja-JP" altLang="en-US" sz="1600" dirty="0"/>
                        <a:t>頁</a:t>
                      </a:r>
                      <a:r>
                        <a:rPr kumimoji="1" lang="en-US" altLang="ja-JP" sz="1600" dirty="0"/>
                        <a:t>】A</a:t>
                      </a:r>
                      <a:r>
                        <a:rPr kumimoji="1" lang="ja-JP" altLang="en-US" sz="1600" dirty="0"/>
                        <a:t>案（</a:t>
                      </a:r>
                      <a:r>
                        <a:rPr kumimoji="1" lang="en-US" altLang="ja-JP" sz="1600" dirty="0"/>
                        <a:t>FOSS</a:t>
                      </a:r>
                      <a:r>
                        <a:rPr kumimoji="1" lang="ja-JP" altLang="en-US" sz="1600" dirty="0"/>
                        <a:t>の利用）</a:t>
                      </a:r>
                      <a:r>
                        <a:rPr kumimoji="1" lang="en-US" altLang="ja-JP" sz="1600" dirty="0"/>
                        <a:t>49</a:t>
                      </a:r>
                      <a:r>
                        <a:rPr kumimoji="1" lang="ja-JP" altLang="en-US" sz="1600" dirty="0"/>
                        <a:t>条</a:t>
                      </a:r>
                      <a:r>
                        <a:rPr kumimoji="1" lang="en-US" altLang="ja-JP" sz="1600" dirty="0"/>
                        <a:t>2</a:t>
                      </a:r>
                      <a:r>
                        <a:rPr kumimoji="1" lang="ja-JP" altLang="en-US" sz="1600" dirty="0"/>
                        <a:t>項</a:t>
                      </a:r>
                      <a:endParaRPr kumimoji="1" lang="en-US" altLang="ja-JP" sz="1600" dirty="0"/>
                    </a:p>
                    <a:p>
                      <a:r>
                        <a:rPr kumimoji="1" lang="ja-JP" altLang="en-US" sz="1600" dirty="0"/>
                        <a:t>甲は、前項所定の乙の提案を自らの責任で検討・評価し、</a:t>
                      </a:r>
                      <a:r>
                        <a:rPr kumimoji="1" lang="en-US" altLang="ja-JP" sz="1600" dirty="0"/>
                        <a:t>FOSS</a:t>
                      </a:r>
                      <a:r>
                        <a:rPr kumimoji="1" lang="ja-JP" altLang="en-US" sz="1600" dirty="0"/>
                        <a:t>の採否を決定する。</a:t>
                      </a:r>
                      <a:endParaRPr kumimoji="1"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【138</a:t>
                      </a:r>
                      <a:r>
                        <a:rPr kumimoji="1" lang="ja-JP" altLang="en-US" sz="1600" dirty="0"/>
                        <a:t>頁</a:t>
                      </a:r>
                      <a:r>
                        <a:rPr kumimoji="1" lang="en-US" altLang="ja-JP" sz="1600" dirty="0"/>
                        <a:t>】B</a:t>
                      </a:r>
                      <a:r>
                        <a:rPr kumimoji="1" lang="ja-JP" altLang="en-US" sz="1600" dirty="0"/>
                        <a:t>案（</a:t>
                      </a:r>
                      <a:r>
                        <a:rPr kumimoji="1" lang="en-US" altLang="ja-JP" sz="1600" dirty="0"/>
                        <a:t>FOSS</a:t>
                      </a:r>
                      <a:r>
                        <a:rPr kumimoji="1" lang="ja-JP" altLang="en-US" sz="1600" dirty="0"/>
                        <a:t>の利用）○条</a:t>
                      </a:r>
                      <a:r>
                        <a:rPr kumimoji="1" lang="en-US" altLang="ja-JP" sz="1600" dirty="0"/>
                        <a:t>1</a:t>
                      </a:r>
                      <a:r>
                        <a:rPr kumimoji="1" lang="ja-JP" altLang="en-US" sz="1600" dirty="0"/>
                        <a:t>項（≒</a:t>
                      </a:r>
                      <a:r>
                        <a:rPr kumimoji="1" lang="en-US" altLang="ja-JP" sz="1600" dirty="0"/>
                        <a:t>49</a:t>
                      </a:r>
                      <a:r>
                        <a:rPr kumimoji="1" lang="ja-JP" altLang="en-US" sz="1600" dirty="0"/>
                        <a:t>条）</a:t>
                      </a:r>
                      <a:endParaRPr kumimoji="1" lang="en-US" altLang="ja-JP" sz="1600" dirty="0"/>
                    </a:p>
                    <a:p>
                      <a:r>
                        <a:rPr kumimoji="1" lang="ja-JP" altLang="en-US" sz="1600" dirty="0"/>
                        <a:t>甲の指示により乙に本件ソフトウェアを構成する一部として</a:t>
                      </a:r>
                      <a:r>
                        <a:rPr kumimoji="1" lang="en-US" altLang="ja-JP" sz="1600" dirty="0"/>
                        <a:t>FOSS</a:t>
                      </a:r>
                      <a:r>
                        <a:rPr kumimoji="1" lang="ja-JP" altLang="en-US" sz="1600" dirty="0"/>
                        <a:t>を利用させる場合、甲は、甲の費用と責任において、甲と第三者との間で</a:t>
                      </a:r>
                      <a:r>
                        <a:rPr kumimoji="1" lang="en-US" altLang="ja-JP" sz="1600" dirty="0"/>
                        <a:t>FOSS</a:t>
                      </a:r>
                      <a:r>
                        <a:rPr kumimoji="1" lang="ja-JP" altLang="en-US" sz="1600" dirty="0"/>
                        <a:t>の保守、障害対応支援契約の締結等、必要な措置を講じるものとする。</a:t>
                      </a:r>
                      <a:endParaRPr kumimoji="1" lang="en-US" altLang="ja-JP"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【138</a:t>
                      </a:r>
                      <a:r>
                        <a:rPr kumimoji="1" lang="ja-JP" altLang="en-US" sz="1600" dirty="0"/>
                        <a:t>頁</a:t>
                      </a:r>
                      <a:r>
                        <a:rPr kumimoji="1" lang="en-US" altLang="ja-JP" sz="1600" dirty="0"/>
                        <a:t>】A</a:t>
                      </a:r>
                      <a:r>
                        <a:rPr kumimoji="1" lang="ja-JP" altLang="en-US" sz="1600" dirty="0"/>
                        <a:t>案（</a:t>
                      </a:r>
                      <a:r>
                        <a:rPr kumimoji="1" lang="en-US" altLang="ja-JP" sz="1600" dirty="0"/>
                        <a:t>FOSS</a:t>
                      </a:r>
                      <a:r>
                        <a:rPr kumimoji="1" lang="ja-JP" altLang="en-US" sz="1600" dirty="0"/>
                        <a:t>の利用）</a:t>
                      </a:r>
                      <a:r>
                        <a:rPr kumimoji="1" lang="en-US" altLang="ja-JP" sz="1600" dirty="0"/>
                        <a:t>49</a:t>
                      </a:r>
                      <a:r>
                        <a:rPr kumimoji="1" lang="ja-JP" altLang="en-US" sz="1600" dirty="0"/>
                        <a:t>条</a:t>
                      </a:r>
                      <a:r>
                        <a:rPr kumimoji="1" lang="en-US" altLang="ja-JP" sz="1600" dirty="0"/>
                        <a:t>1</a:t>
                      </a:r>
                      <a:r>
                        <a:rPr kumimoji="1" lang="ja-JP" altLang="en-US" sz="1600" dirty="0"/>
                        <a:t>項</a:t>
                      </a:r>
                      <a:endParaRPr kumimoji="1"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乙は、本件業務遂行の過程において、本件ソフトウェアを構成する一部として</a:t>
                      </a:r>
                      <a:r>
                        <a:rPr kumimoji="1" lang="en-US" altLang="ja-JP" sz="1600" dirty="0"/>
                        <a:t>FOSS</a:t>
                      </a:r>
                      <a:r>
                        <a:rPr kumimoji="1" lang="ja-JP" altLang="en-US" sz="1600" dirty="0"/>
                        <a:t>を利用しようとするときは、当該</a:t>
                      </a:r>
                      <a:r>
                        <a:rPr kumimoji="1" lang="en-US" altLang="ja-JP" sz="1600" dirty="0"/>
                        <a:t>FOSS</a:t>
                      </a:r>
                      <a:r>
                        <a:rPr kumimoji="1" lang="ja-JP" altLang="en-US" sz="1600" dirty="0"/>
                        <a:t>の利用許諾条項、機能、開発管理コミュニティの名称・特徴など</a:t>
                      </a:r>
                      <a:r>
                        <a:rPr kumimoji="1" lang="en-US" altLang="ja-JP" sz="1600" dirty="0"/>
                        <a:t>FOSS</a:t>
                      </a:r>
                      <a:r>
                        <a:rPr kumimoji="1" lang="ja-JP" altLang="en-US" sz="1600" dirty="0"/>
                        <a:t>の性格に関する情報、当該</a:t>
                      </a:r>
                      <a:r>
                        <a:rPr kumimoji="1" lang="en-US" altLang="ja-JP" sz="1600" dirty="0"/>
                        <a:t>FOSS</a:t>
                      </a:r>
                      <a:r>
                        <a:rPr kumimoji="1" lang="ja-JP" altLang="en-US" sz="1600" dirty="0"/>
                        <a:t>の機能上の制限事項、品質レベル等に関して適切な情報を、書面により提供し、甲に</a:t>
                      </a:r>
                      <a:r>
                        <a:rPr kumimoji="1" lang="en-US" altLang="ja-JP" sz="1600" dirty="0"/>
                        <a:t>FOSS</a:t>
                      </a:r>
                      <a:r>
                        <a:rPr kumimoji="1" lang="ja-JP" altLang="en-US" sz="1600" dirty="0"/>
                        <a:t>の利用を提案するものとする。</a:t>
                      </a:r>
                    </a:p>
                  </a:txBody>
                  <a:tcPr/>
                </a:tc>
                <a:extLst>
                  <a:ext uri="{0D108BD9-81ED-4DB2-BD59-A6C34878D82A}">
                    <a16:rowId xmlns:a16="http://schemas.microsoft.com/office/drawing/2014/main" val="3387793241"/>
                  </a:ext>
                </a:extLst>
              </a:tr>
            </a:tbl>
          </a:graphicData>
        </a:graphic>
      </p:graphicFrame>
      <p:sp>
        <p:nvSpPr>
          <p:cNvPr id="3" name="テキスト ボックス 2">
            <a:extLst>
              <a:ext uri="{FF2B5EF4-FFF2-40B4-BE49-F238E27FC236}">
                <a16:creationId xmlns:a16="http://schemas.microsoft.com/office/drawing/2014/main" id="{F692BEDC-F19D-4FE9-AA4B-94A49780ABC2}"/>
              </a:ext>
            </a:extLst>
          </p:cNvPr>
          <p:cNvSpPr txBox="1"/>
          <p:nvPr/>
        </p:nvSpPr>
        <p:spPr>
          <a:xfrm>
            <a:off x="10453281" y="506906"/>
            <a:ext cx="964277" cy="369332"/>
          </a:xfrm>
          <a:prstGeom prst="rect">
            <a:avLst/>
          </a:prstGeom>
          <a:noFill/>
          <a:ln>
            <a:solidFill>
              <a:srgbClr val="FF0000"/>
            </a:solidFill>
          </a:ln>
        </p:spPr>
        <p:txBody>
          <a:bodyPr wrap="square" rtlCol="0">
            <a:spAutoFit/>
          </a:bodyPr>
          <a:lstStyle/>
          <a:p>
            <a:r>
              <a:rPr kumimoji="1" lang="ja-JP" altLang="en-US" dirty="0">
                <a:solidFill>
                  <a:srgbClr val="FF0000"/>
                </a:solidFill>
              </a:rPr>
              <a:t>準委任</a:t>
            </a:r>
          </a:p>
        </p:txBody>
      </p:sp>
      <p:sp>
        <p:nvSpPr>
          <p:cNvPr id="5" name="日付プレースホルダー 4">
            <a:extLst>
              <a:ext uri="{FF2B5EF4-FFF2-40B4-BE49-F238E27FC236}">
                <a16:creationId xmlns:a16="http://schemas.microsoft.com/office/drawing/2014/main" id="{47FE6CA2-2168-41D9-923E-98C32593BE81}"/>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6" name="スライド番号プレースホルダー 5">
            <a:extLst>
              <a:ext uri="{FF2B5EF4-FFF2-40B4-BE49-F238E27FC236}">
                <a16:creationId xmlns:a16="http://schemas.microsoft.com/office/drawing/2014/main" id="{0CF0D7E5-D305-4638-999F-6E1BFA074AC3}"/>
              </a:ext>
            </a:extLst>
          </p:cNvPr>
          <p:cNvSpPr>
            <a:spLocks noGrp="1"/>
          </p:cNvSpPr>
          <p:nvPr>
            <p:ph type="sldNum" sz="quarter" idx="12"/>
          </p:nvPr>
        </p:nvSpPr>
        <p:spPr/>
        <p:txBody>
          <a:bodyPr/>
          <a:lstStyle/>
          <a:p>
            <a:fld id="{AA0C51FF-32F0-4E34-9A42-27C026941FB9}" type="slidenum">
              <a:rPr kumimoji="1" lang="ja-JP" altLang="en-US" smtClean="0"/>
              <a:t>28</a:t>
            </a:fld>
            <a:endParaRPr kumimoji="1" lang="ja-JP" altLang="en-US"/>
          </a:p>
        </p:txBody>
      </p:sp>
      <p:sp>
        <p:nvSpPr>
          <p:cNvPr id="7" name="テキスト ボックス 6">
            <a:extLst>
              <a:ext uri="{FF2B5EF4-FFF2-40B4-BE49-F238E27FC236}">
                <a16:creationId xmlns:a16="http://schemas.microsoft.com/office/drawing/2014/main" id="{D346A620-8B14-42E6-894B-A67AEF52BB1A}"/>
              </a:ext>
            </a:extLst>
          </p:cNvPr>
          <p:cNvSpPr txBox="1"/>
          <p:nvPr/>
        </p:nvSpPr>
        <p:spPr>
          <a:xfrm>
            <a:off x="392057" y="546703"/>
            <a:ext cx="8552439" cy="400110"/>
          </a:xfrm>
          <a:prstGeom prst="rect">
            <a:avLst/>
          </a:prstGeom>
          <a:noFill/>
        </p:spPr>
        <p:txBody>
          <a:bodyPr wrap="square" rtlCol="0">
            <a:spAutoFit/>
          </a:bodyPr>
          <a:lstStyle/>
          <a:p>
            <a:r>
              <a:rPr lang="en-US" altLang="ja-JP" sz="2000" b="1" dirty="0"/>
              <a:t>[P1]</a:t>
            </a:r>
            <a:r>
              <a:rPr lang="ja-JP" altLang="en-US" sz="2000" b="1" dirty="0"/>
              <a:t> 企画</a:t>
            </a:r>
            <a:r>
              <a:rPr kumimoji="1" lang="ja-JP" altLang="en-US" sz="2000" b="1" dirty="0"/>
              <a:t>段階</a:t>
            </a:r>
            <a:r>
              <a:rPr lang="ja-JP" altLang="en-US" sz="2000" b="1" dirty="0"/>
              <a:t>（システム化の方向性～要件定義フェーズ）（６）</a:t>
            </a:r>
            <a:endParaRPr lang="en-US" altLang="ja-JP" sz="2000" b="1" dirty="0"/>
          </a:p>
        </p:txBody>
      </p:sp>
    </p:spTree>
    <p:extLst>
      <p:ext uri="{BB962C8B-B14F-4D97-AF65-F5344CB8AC3E}">
        <p14:creationId xmlns:p14="http://schemas.microsoft.com/office/powerpoint/2010/main" val="1101373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7B9447-992C-40F7-B898-A0DA9D321DC0}"/>
              </a:ext>
            </a:extLst>
          </p:cNvPr>
          <p:cNvSpPr>
            <a:spLocks noGrp="1"/>
          </p:cNvSpPr>
          <p:nvPr>
            <p:ph type="title"/>
          </p:nvPr>
        </p:nvSpPr>
        <p:spPr/>
        <p:txBody>
          <a:bodyPr/>
          <a:lstStyle/>
          <a:p>
            <a:r>
              <a:rPr kumimoji="1" lang="ja-JP" altLang="en-US" b="1" dirty="0"/>
              <a:t>目次</a:t>
            </a:r>
          </a:p>
        </p:txBody>
      </p:sp>
      <p:sp>
        <p:nvSpPr>
          <p:cNvPr id="3" name="コンテンツ プレースホルダー 2">
            <a:extLst>
              <a:ext uri="{FF2B5EF4-FFF2-40B4-BE49-F238E27FC236}">
                <a16:creationId xmlns:a16="http://schemas.microsoft.com/office/drawing/2014/main" id="{168FAAEF-FB92-43DD-8B95-17E8B84EDFCC}"/>
              </a:ext>
            </a:extLst>
          </p:cNvPr>
          <p:cNvSpPr>
            <a:spLocks noGrp="1"/>
          </p:cNvSpPr>
          <p:nvPr>
            <p:ph idx="1"/>
          </p:nvPr>
        </p:nvSpPr>
        <p:spPr/>
        <p:txBody>
          <a:bodyPr/>
          <a:lstStyle/>
          <a:p>
            <a:r>
              <a:rPr kumimoji="1" lang="ja-JP" altLang="en-US" dirty="0"/>
              <a:t>はじめに</a:t>
            </a:r>
            <a:endParaRPr kumimoji="1" lang="en-US" altLang="ja-JP" dirty="0"/>
          </a:p>
          <a:p>
            <a:pPr lvl="1"/>
            <a:r>
              <a:rPr lang="ja-JP" altLang="en-US" dirty="0"/>
              <a:t>本資料について</a:t>
            </a:r>
            <a:endParaRPr lang="en-US" altLang="ja-JP" dirty="0"/>
          </a:p>
          <a:p>
            <a:pPr lvl="1"/>
            <a:r>
              <a:rPr kumimoji="1" lang="ja-JP" altLang="en-US" dirty="0"/>
              <a:t>モデル契約の概要</a:t>
            </a:r>
            <a:endParaRPr kumimoji="1" lang="en-US" altLang="ja-JP" dirty="0"/>
          </a:p>
          <a:p>
            <a:r>
              <a:rPr lang="ja-JP" altLang="en-US" dirty="0"/>
              <a:t>ユーザ・ベンダの責務について</a:t>
            </a:r>
            <a:endParaRPr lang="en-US" altLang="ja-JP" dirty="0"/>
          </a:p>
          <a:p>
            <a:pPr lvl="1"/>
            <a:r>
              <a:rPr lang="ja-JP" altLang="en-US" dirty="0"/>
              <a:t>契約類型別</a:t>
            </a:r>
            <a:endParaRPr lang="en-US" altLang="ja-JP" dirty="0"/>
          </a:p>
          <a:p>
            <a:pPr lvl="1"/>
            <a:r>
              <a:rPr lang="ja-JP" altLang="en-US" dirty="0"/>
              <a:t>システム開発の段階別</a:t>
            </a:r>
            <a:endParaRPr lang="en-US" altLang="ja-JP" dirty="0"/>
          </a:p>
          <a:p>
            <a:pPr lvl="1"/>
            <a:r>
              <a:rPr kumimoji="1" lang="ja-JP" altLang="en-US" dirty="0"/>
              <a:t>トピック別（トラブル事例・判例から）</a:t>
            </a:r>
            <a:endParaRPr kumimoji="1" lang="en-US" altLang="ja-JP" dirty="0"/>
          </a:p>
          <a:p>
            <a:r>
              <a:rPr lang="ja-JP" altLang="en-US" dirty="0"/>
              <a:t>最後に</a:t>
            </a:r>
            <a:endParaRPr kumimoji="1" lang="en-US" altLang="ja-JP" dirty="0"/>
          </a:p>
        </p:txBody>
      </p:sp>
      <p:sp>
        <p:nvSpPr>
          <p:cNvPr id="4" name="日付プレースホルダー 3">
            <a:extLst>
              <a:ext uri="{FF2B5EF4-FFF2-40B4-BE49-F238E27FC236}">
                <a16:creationId xmlns:a16="http://schemas.microsoft.com/office/drawing/2014/main" id="{DB6E3E4F-F199-4563-8347-5364BFB91999}"/>
              </a:ext>
            </a:extLst>
          </p:cNvPr>
          <p:cNvSpPr>
            <a:spLocks noGrp="1"/>
          </p:cNvSpPr>
          <p:nvPr>
            <p:ph type="dt" sz="half" idx="10"/>
          </p:nvPr>
        </p:nvSpPr>
        <p:spPr/>
        <p:txBody>
          <a:bodyPr/>
          <a:lstStyle/>
          <a:p>
            <a:r>
              <a:rPr lang="en-US" altLang="ja-JP"/>
              <a:t>©2021-2025 IPA, All Rights Reserved</a:t>
            </a:r>
            <a:endParaRPr lang="ja-JP" altLang="en-US" dirty="0"/>
          </a:p>
        </p:txBody>
      </p:sp>
      <p:sp>
        <p:nvSpPr>
          <p:cNvPr id="5" name="スライド番号プレースホルダー 4">
            <a:extLst>
              <a:ext uri="{FF2B5EF4-FFF2-40B4-BE49-F238E27FC236}">
                <a16:creationId xmlns:a16="http://schemas.microsoft.com/office/drawing/2014/main" id="{848DF0A3-9F27-477E-9392-46CF9CD592A6}"/>
              </a:ext>
            </a:extLst>
          </p:cNvPr>
          <p:cNvSpPr>
            <a:spLocks noGrp="1"/>
          </p:cNvSpPr>
          <p:nvPr>
            <p:ph type="sldNum" sz="quarter" idx="12"/>
          </p:nvPr>
        </p:nvSpPr>
        <p:spPr/>
        <p:txBody>
          <a:bodyPr/>
          <a:lstStyle/>
          <a:p>
            <a:fld id="{AA0C51FF-32F0-4E34-9A42-27C026941FB9}" type="slidenum">
              <a:rPr kumimoji="1" lang="ja-JP" altLang="en-US" smtClean="0"/>
              <a:t>2</a:t>
            </a:fld>
            <a:endParaRPr kumimoji="1" lang="ja-JP" altLang="en-US"/>
          </a:p>
        </p:txBody>
      </p:sp>
    </p:spTree>
    <p:extLst>
      <p:ext uri="{BB962C8B-B14F-4D97-AF65-F5344CB8AC3E}">
        <p14:creationId xmlns:p14="http://schemas.microsoft.com/office/powerpoint/2010/main" val="22599545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435A75E3-77C6-48DF-8812-D73A996A8334}"/>
              </a:ext>
            </a:extLst>
          </p:cNvPr>
          <p:cNvGraphicFramePr>
            <a:graphicFrameLocks noGrp="1"/>
          </p:cNvGraphicFramePr>
          <p:nvPr>
            <p:extLst>
              <p:ext uri="{D42A27DB-BD31-4B8C-83A1-F6EECF244321}">
                <p14:modId xmlns:p14="http://schemas.microsoft.com/office/powerpoint/2010/main" val="2959110110"/>
              </p:ext>
            </p:extLst>
          </p:nvPr>
        </p:nvGraphicFramePr>
        <p:xfrm>
          <a:off x="457661" y="953279"/>
          <a:ext cx="11147367" cy="4876800"/>
        </p:xfrm>
        <a:graphic>
          <a:graphicData uri="http://schemas.openxmlformats.org/drawingml/2006/table">
            <a:tbl>
              <a:tblPr firstRow="1" bandRow="1">
                <a:tableStyleId>{5C22544A-7EE6-4342-B048-85BDC9FD1C3A}</a:tableStyleId>
              </a:tblPr>
              <a:tblGrid>
                <a:gridCol w="1330036">
                  <a:extLst>
                    <a:ext uri="{9D8B030D-6E8A-4147-A177-3AD203B41FA5}">
                      <a16:colId xmlns:a16="http://schemas.microsoft.com/office/drawing/2014/main" val="1584365875"/>
                    </a:ext>
                  </a:extLst>
                </a:gridCol>
                <a:gridCol w="4831080">
                  <a:extLst>
                    <a:ext uri="{9D8B030D-6E8A-4147-A177-3AD203B41FA5}">
                      <a16:colId xmlns:a16="http://schemas.microsoft.com/office/drawing/2014/main" val="3573401635"/>
                    </a:ext>
                  </a:extLst>
                </a:gridCol>
                <a:gridCol w="4986251">
                  <a:extLst>
                    <a:ext uri="{9D8B030D-6E8A-4147-A177-3AD203B41FA5}">
                      <a16:colId xmlns:a16="http://schemas.microsoft.com/office/drawing/2014/main" val="2412223661"/>
                    </a:ext>
                  </a:extLst>
                </a:gridCol>
              </a:tblGrid>
              <a:tr h="370840">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370840">
                <a:tc>
                  <a:txBody>
                    <a:bodyPr/>
                    <a:lstStyle/>
                    <a:p>
                      <a:r>
                        <a:rPr kumimoji="1" lang="ja-JP" altLang="en-US" sz="1600" dirty="0"/>
                        <a:t>関連する契約条文</a:t>
                      </a:r>
                      <a:endParaRPr kumimoji="1" lang="en-US" altLang="ja-JP" sz="1600" dirty="0"/>
                    </a:p>
                    <a:p>
                      <a:endParaRPr kumimoji="1" lang="en-US" altLang="ja-JP" sz="1600" dirty="0"/>
                    </a:p>
                    <a:p>
                      <a:r>
                        <a:rPr kumimoji="1" lang="ja-JP" altLang="en-US" sz="1600" u="sng" dirty="0"/>
                        <a:t>（セキュリティ</a:t>
                      </a:r>
                      <a:r>
                        <a:rPr kumimoji="1" lang="ja-JP" altLang="en-US" sz="1600" dirty="0"/>
                        <a:t>）</a:t>
                      </a:r>
                    </a:p>
                  </a:txBody>
                  <a:tcPr/>
                </a:tc>
                <a:tc>
                  <a:txBody>
                    <a:bodyPr/>
                    <a:lstStyle/>
                    <a:p>
                      <a:r>
                        <a:rPr kumimoji="1" lang="en-US" altLang="ja-JP" sz="1600" dirty="0"/>
                        <a:t>【86</a:t>
                      </a:r>
                      <a:r>
                        <a:rPr kumimoji="1" lang="ja-JP" altLang="en-US" sz="1600" dirty="0"/>
                        <a:t>頁</a:t>
                      </a:r>
                      <a:r>
                        <a:rPr kumimoji="1" lang="en-US" altLang="ja-JP" sz="1600" dirty="0"/>
                        <a:t>】</a:t>
                      </a:r>
                      <a:r>
                        <a:rPr kumimoji="1" lang="ja-JP" altLang="en-US" sz="1600" dirty="0"/>
                        <a:t>（責任者）</a:t>
                      </a:r>
                      <a:r>
                        <a:rPr kumimoji="1" lang="en-US" altLang="ja-JP" sz="1600" dirty="0"/>
                        <a:t>9</a:t>
                      </a:r>
                      <a:r>
                        <a:rPr kumimoji="1" lang="ja-JP" altLang="en-US" sz="1600" dirty="0"/>
                        <a:t>条</a:t>
                      </a:r>
                      <a:r>
                        <a:rPr kumimoji="1" lang="en-US" altLang="ja-JP" sz="1600" dirty="0"/>
                        <a:t>3</a:t>
                      </a:r>
                      <a:r>
                        <a:rPr kumimoji="1" lang="ja-JP" altLang="en-US" sz="1600" dirty="0"/>
                        <a:t>項　抜粋</a:t>
                      </a:r>
                      <a:endParaRPr kumimoji="1" lang="en-US" altLang="ja-JP" sz="1600" dirty="0"/>
                    </a:p>
                    <a:p>
                      <a:r>
                        <a:rPr kumimoji="1" lang="ja-JP" altLang="en-US" sz="1600" dirty="0"/>
                        <a:t>甲の責任者は、次の各号に定める権限及び責任を有するものとする。</a:t>
                      </a:r>
                      <a:endParaRPr kumimoji="1" lang="en-US" altLang="ja-JP" sz="16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kern="1200" dirty="0">
                          <a:solidFill>
                            <a:schemeClr val="dk1"/>
                          </a:solidFill>
                          <a:effectLst/>
                          <a:latin typeface="+mn-lt"/>
                          <a:ea typeface="+mn-ea"/>
                          <a:cs typeface="+mn-cs"/>
                        </a:rPr>
                        <a:t>⑨</a:t>
                      </a:r>
                      <a:r>
                        <a:rPr kumimoji="1" lang="ja-JP" altLang="ja-JP" sz="1600" kern="1200" dirty="0">
                          <a:solidFill>
                            <a:schemeClr val="dk1"/>
                          </a:solidFill>
                          <a:effectLst/>
                          <a:latin typeface="+mn-lt"/>
                          <a:ea typeface="+mn-ea"/>
                          <a:cs typeface="+mn-cs"/>
                        </a:rPr>
                        <a:t>第</a:t>
                      </a:r>
                      <a:r>
                        <a:rPr kumimoji="1" lang="en-US" altLang="ja-JP" sz="1600" kern="1200" dirty="0">
                          <a:solidFill>
                            <a:schemeClr val="dk1"/>
                          </a:solidFill>
                          <a:effectLst/>
                          <a:latin typeface="+mn-lt"/>
                          <a:ea typeface="+mn-ea"/>
                          <a:cs typeface="+mn-cs"/>
                        </a:rPr>
                        <a:t>50</a:t>
                      </a:r>
                      <a:r>
                        <a:rPr kumimoji="1" lang="ja-JP" altLang="ja-JP" sz="1600" kern="1200" dirty="0">
                          <a:solidFill>
                            <a:schemeClr val="dk1"/>
                          </a:solidFill>
                          <a:effectLst/>
                          <a:latin typeface="+mn-lt"/>
                          <a:ea typeface="+mn-ea"/>
                          <a:cs typeface="+mn-cs"/>
                        </a:rPr>
                        <a:t>条所定のセキュリティ対策について本件ソフトウェアに具備する具体的機能（以下「セキュリティ仕様」という。）の採否を行う権限及び責任</a:t>
                      </a:r>
                      <a:endParaRPr kumimoji="1" lang="en-US" altLang="ja-JP" sz="16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kern="1200" dirty="0">
                          <a:solidFill>
                            <a:schemeClr val="dk1"/>
                          </a:solidFill>
                          <a:effectLst/>
                          <a:latin typeface="+mn-lt"/>
                          <a:ea typeface="+mn-ea"/>
                          <a:cs typeface="+mn-cs"/>
                        </a:rPr>
                        <a:t>【139</a:t>
                      </a:r>
                      <a:r>
                        <a:rPr kumimoji="1" lang="ja-JP" altLang="en-US" sz="1600" kern="1200" dirty="0">
                          <a:solidFill>
                            <a:schemeClr val="dk1"/>
                          </a:solidFill>
                          <a:effectLst/>
                          <a:latin typeface="+mn-lt"/>
                          <a:ea typeface="+mn-ea"/>
                          <a:cs typeface="+mn-cs"/>
                        </a:rPr>
                        <a:t>頁</a:t>
                      </a:r>
                      <a:r>
                        <a:rPr kumimoji="1" lang="en-US" altLang="ja-JP" sz="1600" kern="1200" dirty="0">
                          <a:solidFill>
                            <a:schemeClr val="dk1"/>
                          </a:solidFill>
                          <a:effectLst/>
                          <a:latin typeface="+mn-lt"/>
                          <a:ea typeface="+mn-ea"/>
                          <a:cs typeface="+mn-cs"/>
                        </a:rPr>
                        <a:t>】A</a:t>
                      </a:r>
                      <a:r>
                        <a:rPr kumimoji="1" lang="ja-JP" altLang="en-US" sz="1600" kern="1200" dirty="0">
                          <a:solidFill>
                            <a:schemeClr val="dk1"/>
                          </a:solidFill>
                          <a:effectLst/>
                          <a:latin typeface="+mn-lt"/>
                          <a:ea typeface="+mn-ea"/>
                          <a:cs typeface="+mn-cs"/>
                        </a:rPr>
                        <a:t>案（セキュリティ）</a:t>
                      </a:r>
                      <a:r>
                        <a:rPr kumimoji="1" lang="en-US" altLang="ja-JP" sz="1600" kern="1200" dirty="0">
                          <a:solidFill>
                            <a:schemeClr val="dk1"/>
                          </a:solidFill>
                          <a:effectLst/>
                          <a:latin typeface="+mn-lt"/>
                          <a:ea typeface="+mn-ea"/>
                          <a:cs typeface="+mn-cs"/>
                        </a:rPr>
                        <a:t>50</a:t>
                      </a:r>
                      <a:r>
                        <a:rPr kumimoji="1" lang="ja-JP" altLang="en-US" sz="1600" kern="1200" dirty="0">
                          <a:solidFill>
                            <a:schemeClr val="dk1"/>
                          </a:solidFill>
                          <a:effectLst/>
                          <a:latin typeface="+mn-lt"/>
                          <a:ea typeface="+mn-ea"/>
                          <a:cs typeface="+mn-cs"/>
                        </a:rPr>
                        <a:t>条　抜粋</a:t>
                      </a:r>
                      <a:endParaRPr kumimoji="1" lang="en-US" altLang="ja-JP" sz="16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kern="1200" dirty="0">
                          <a:solidFill>
                            <a:schemeClr val="dk1"/>
                          </a:solidFill>
                          <a:effectLst/>
                          <a:latin typeface="+mn-lt"/>
                          <a:ea typeface="+mn-ea"/>
                          <a:cs typeface="+mn-cs"/>
                        </a:rPr>
                        <a:t>2.</a:t>
                      </a:r>
                      <a:r>
                        <a:rPr kumimoji="1" lang="ja-JP" altLang="en-US" sz="1600" kern="1200" dirty="0">
                          <a:solidFill>
                            <a:schemeClr val="dk1"/>
                          </a:solidFill>
                          <a:effectLst/>
                          <a:latin typeface="+mn-lt"/>
                          <a:ea typeface="+mn-ea"/>
                          <a:cs typeface="+mn-cs"/>
                        </a:rPr>
                        <a:t>セキュリティ仕様に関する協議に際しては、甲は、乙に対し、本件ソフトウェアが稼働する環境の機器、ソフトウェア及びネットワークの構成等に関する情報その他セキュリティ仕様を確定するために必要な情報を適時に提供しなければならない。</a:t>
                      </a:r>
                      <a:endParaRPr kumimoji="1" lang="en-US" altLang="ja-JP" sz="16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kern="1200" dirty="0">
                          <a:solidFill>
                            <a:schemeClr val="dk1"/>
                          </a:solidFill>
                          <a:effectLst/>
                          <a:latin typeface="+mn-lt"/>
                          <a:ea typeface="+mn-ea"/>
                          <a:cs typeface="+mn-cs"/>
                        </a:rPr>
                        <a:t>4.</a:t>
                      </a:r>
                      <a:r>
                        <a:rPr kumimoji="1" lang="ja-JP" altLang="en-US" sz="1600" kern="1200" dirty="0">
                          <a:solidFill>
                            <a:schemeClr val="dk1"/>
                          </a:solidFill>
                          <a:effectLst/>
                          <a:latin typeface="+mn-lt"/>
                          <a:ea typeface="+mn-ea"/>
                          <a:cs typeface="+mn-cs"/>
                        </a:rPr>
                        <a:t>甲及び乙は、セキュリティ仕様の確定後から納入物の納入までに、本件ソフトウェアに関して、確定したセキュリティ仕様では対応できないセキュリティ上の脅威又は脆弱性があることを知ったときは、遅滞なく相手方に書面により通知する。</a:t>
                      </a:r>
                      <a:r>
                        <a:rPr kumimoji="1" lang="en-US" altLang="ja-JP" sz="1600" kern="1200" dirty="0">
                          <a:solidFill>
                            <a:schemeClr val="dk1"/>
                          </a:solidFill>
                          <a:effectLst/>
                          <a:latin typeface="+mn-lt"/>
                          <a:ea typeface="+mn-ea"/>
                          <a:cs typeface="+mn-cs"/>
                        </a:rPr>
                        <a:t>(</a:t>
                      </a:r>
                      <a:r>
                        <a:rPr kumimoji="1" lang="ja-JP" altLang="en-US" sz="1600" kern="1200" dirty="0">
                          <a:solidFill>
                            <a:schemeClr val="dk1"/>
                          </a:solidFill>
                          <a:effectLst/>
                          <a:latin typeface="+mn-lt"/>
                          <a:ea typeface="+mn-ea"/>
                          <a:cs typeface="+mn-cs"/>
                        </a:rPr>
                        <a:t>略</a:t>
                      </a:r>
                      <a:r>
                        <a:rPr kumimoji="1" lang="en-US" altLang="ja-JP" sz="1600" kern="1200" dirty="0">
                          <a:solidFill>
                            <a:schemeClr val="dk1"/>
                          </a:solidFill>
                          <a:effectLst/>
                          <a:latin typeface="+mn-lt"/>
                          <a:ea typeface="+mn-ea"/>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【86</a:t>
                      </a:r>
                      <a:r>
                        <a:rPr kumimoji="1" lang="ja-JP" altLang="en-US" sz="1600" dirty="0"/>
                        <a:t>頁</a:t>
                      </a:r>
                      <a:r>
                        <a:rPr kumimoji="1" lang="en-US" altLang="ja-JP" sz="1600" dirty="0"/>
                        <a:t>】</a:t>
                      </a:r>
                      <a:r>
                        <a:rPr kumimoji="1" lang="ja-JP" altLang="en-US" sz="1600" dirty="0"/>
                        <a:t>（責任者）</a:t>
                      </a:r>
                      <a:r>
                        <a:rPr kumimoji="1" lang="en-US" altLang="ja-JP" sz="1600" dirty="0"/>
                        <a:t>9</a:t>
                      </a:r>
                      <a:r>
                        <a:rPr kumimoji="1" lang="ja-JP" altLang="en-US" sz="1600" dirty="0"/>
                        <a:t>条</a:t>
                      </a:r>
                      <a:r>
                        <a:rPr kumimoji="1" lang="en-US" altLang="ja-JP" sz="1600" dirty="0"/>
                        <a:t>4</a:t>
                      </a:r>
                      <a:r>
                        <a:rPr kumimoji="1" lang="ja-JP" altLang="en-US" sz="1600" dirty="0"/>
                        <a:t>項　抜粋</a:t>
                      </a:r>
                      <a:endParaRPr kumimoji="1"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乙の責任者は、次の各号に定める権限及び責任を有するものとする。</a:t>
                      </a:r>
                      <a:endParaRPr kumimoji="1"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⑧第</a:t>
                      </a:r>
                      <a:r>
                        <a:rPr kumimoji="1" lang="en-US" altLang="ja-JP" sz="1600" dirty="0"/>
                        <a:t>50</a:t>
                      </a:r>
                      <a:r>
                        <a:rPr kumimoji="1" lang="ja-JP" altLang="en-US" sz="1600" dirty="0"/>
                        <a:t>条所定のセキュリティ仕様の承認を求める権限</a:t>
                      </a:r>
                      <a:endParaRPr kumimoji="1"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kern="1200" dirty="0">
                          <a:solidFill>
                            <a:schemeClr val="dk1"/>
                          </a:solidFill>
                          <a:effectLst/>
                          <a:latin typeface="+mn-lt"/>
                          <a:ea typeface="+mn-ea"/>
                          <a:cs typeface="+mn-cs"/>
                        </a:rPr>
                        <a:t>【139</a:t>
                      </a:r>
                      <a:r>
                        <a:rPr kumimoji="1" lang="ja-JP" altLang="en-US" sz="1600" kern="1200" dirty="0">
                          <a:solidFill>
                            <a:schemeClr val="dk1"/>
                          </a:solidFill>
                          <a:effectLst/>
                          <a:latin typeface="+mn-lt"/>
                          <a:ea typeface="+mn-ea"/>
                          <a:cs typeface="+mn-cs"/>
                        </a:rPr>
                        <a:t>頁</a:t>
                      </a:r>
                      <a:r>
                        <a:rPr kumimoji="1" lang="en-US" altLang="ja-JP" sz="1600" kern="1200" dirty="0">
                          <a:solidFill>
                            <a:schemeClr val="dk1"/>
                          </a:solidFill>
                          <a:effectLst/>
                          <a:latin typeface="+mn-lt"/>
                          <a:ea typeface="+mn-ea"/>
                          <a:cs typeface="+mn-cs"/>
                        </a:rPr>
                        <a:t>】A</a:t>
                      </a:r>
                      <a:r>
                        <a:rPr kumimoji="1" lang="ja-JP" altLang="en-US" sz="1600" kern="1200" dirty="0">
                          <a:solidFill>
                            <a:schemeClr val="dk1"/>
                          </a:solidFill>
                          <a:effectLst/>
                          <a:latin typeface="+mn-lt"/>
                          <a:ea typeface="+mn-ea"/>
                          <a:cs typeface="+mn-cs"/>
                        </a:rPr>
                        <a:t>案（セキュリティ）</a:t>
                      </a:r>
                      <a:r>
                        <a:rPr kumimoji="1" lang="en-US" altLang="ja-JP" sz="1600" kern="1200" dirty="0">
                          <a:solidFill>
                            <a:schemeClr val="dk1"/>
                          </a:solidFill>
                          <a:effectLst/>
                          <a:latin typeface="+mn-lt"/>
                          <a:ea typeface="+mn-ea"/>
                          <a:cs typeface="+mn-cs"/>
                        </a:rPr>
                        <a:t>50</a:t>
                      </a:r>
                      <a:r>
                        <a:rPr kumimoji="1" lang="ja-JP" altLang="en-US" sz="1600" kern="1200" dirty="0">
                          <a:solidFill>
                            <a:schemeClr val="dk1"/>
                          </a:solidFill>
                          <a:effectLst/>
                          <a:latin typeface="+mn-lt"/>
                          <a:ea typeface="+mn-ea"/>
                          <a:cs typeface="+mn-cs"/>
                        </a:rPr>
                        <a:t>条　抜粋</a:t>
                      </a:r>
                      <a:endParaRPr kumimoji="1" lang="en-US" altLang="ja-JP" sz="16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kern="1200" dirty="0">
                          <a:solidFill>
                            <a:schemeClr val="dk1"/>
                          </a:solidFill>
                          <a:effectLst/>
                          <a:latin typeface="+mn-lt"/>
                          <a:ea typeface="+mn-ea"/>
                          <a:cs typeface="+mn-cs"/>
                        </a:rPr>
                        <a:t>4.</a:t>
                      </a:r>
                      <a:r>
                        <a:rPr kumimoji="1" lang="ja-JP" altLang="en-US" sz="1600" kern="1200" dirty="0">
                          <a:solidFill>
                            <a:schemeClr val="dk1"/>
                          </a:solidFill>
                          <a:effectLst/>
                          <a:latin typeface="+mn-lt"/>
                          <a:ea typeface="+mn-ea"/>
                          <a:cs typeface="+mn-cs"/>
                        </a:rPr>
                        <a:t>甲及び乙は、セキュリティ仕様の確定後から納入物の納入までに、本件ソフトウェアに関して、確定したセキュリティ仕様では対応できないセキュリティ上の脅威又は脆弱性があることを知ったときは、遅滞なく相手方に書面により通知する。</a:t>
                      </a:r>
                      <a:r>
                        <a:rPr kumimoji="1" lang="en-US" altLang="ja-JP" sz="1600" kern="1200" dirty="0">
                          <a:solidFill>
                            <a:schemeClr val="dk1"/>
                          </a:solidFill>
                          <a:effectLst/>
                          <a:latin typeface="+mn-lt"/>
                          <a:ea typeface="+mn-ea"/>
                          <a:cs typeface="+mn-cs"/>
                        </a:rPr>
                        <a:t>(</a:t>
                      </a:r>
                      <a:r>
                        <a:rPr kumimoji="1" lang="ja-JP" altLang="en-US" sz="1600" kern="1200" dirty="0">
                          <a:solidFill>
                            <a:schemeClr val="dk1"/>
                          </a:solidFill>
                          <a:effectLst/>
                          <a:latin typeface="+mn-lt"/>
                          <a:ea typeface="+mn-ea"/>
                          <a:cs typeface="+mn-cs"/>
                        </a:rPr>
                        <a:t>略</a:t>
                      </a:r>
                      <a:r>
                        <a:rPr kumimoji="1" lang="en-US" altLang="ja-JP" sz="1600" kern="1200" dirty="0">
                          <a:solidFill>
                            <a:schemeClr val="dk1"/>
                          </a:solidFill>
                          <a:effectLst/>
                          <a:latin typeface="+mn-lt"/>
                          <a:ea typeface="+mn-ea"/>
                          <a:cs typeface="+mn-cs"/>
                        </a:rPr>
                        <a:t>)</a:t>
                      </a:r>
                    </a:p>
                  </a:txBody>
                  <a:tcPr/>
                </a:tc>
                <a:extLst>
                  <a:ext uri="{0D108BD9-81ED-4DB2-BD59-A6C34878D82A}">
                    <a16:rowId xmlns:a16="http://schemas.microsoft.com/office/drawing/2014/main" val="3387793241"/>
                  </a:ext>
                </a:extLst>
              </a:tr>
            </a:tbl>
          </a:graphicData>
        </a:graphic>
      </p:graphicFrame>
      <p:sp>
        <p:nvSpPr>
          <p:cNvPr id="3" name="テキスト ボックス 2">
            <a:extLst>
              <a:ext uri="{FF2B5EF4-FFF2-40B4-BE49-F238E27FC236}">
                <a16:creationId xmlns:a16="http://schemas.microsoft.com/office/drawing/2014/main" id="{F692BEDC-F19D-4FE9-AA4B-94A49780ABC2}"/>
              </a:ext>
            </a:extLst>
          </p:cNvPr>
          <p:cNvSpPr txBox="1"/>
          <p:nvPr/>
        </p:nvSpPr>
        <p:spPr>
          <a:xfrm>
            <a:off x="10453281" y="506906"/>
            <a:ext cx="964277" cy="369332"/>
          </a:xfrm>
          <a:prstGeom prst="rect">
            <a:avLst/>
          </a:prstGeom>
          <a:noFill/>
          <a:ln>
            <a:solidFill>
              <a:srgbClr val="FF0000"/>
            </a:solidFill>
          </a:ln>
        </p:spPr>
        <p:txBody>
          <a:bodyPr wrap="square" rtlCol="0">
            <a:spAutoFit/>
          </a:bodyPr>
          <a:lstStyle/>
          <a:p>
            <a:r>
              <a:rPr kumimoji="1" lang="ja-JP" altLang="en-US" dirty="0">
                <a:solidFill>
                  <a:srgbClr val="FF0000"/>
                </a:solidFill>
              </a:rPr>
              <a:t>準委任</a:t>
            </a:r>
          </a:p>
        </p:txBody>
      </p:sp>
      <p:sp>
        <p:nvSpPr>
          <p:cNvPr id="5" name="日付プレースホルダー 4">
            <a:extLst>
              <a:ext uri="{FF2B5EF4-FFF2-40B4-BE49-F238E27FC236}">
                <a16:creationId xmlns:a16="http://schemas.microsoft.com/office/drawing/2014/main" id="{D092D8BC-111D-4950-9D98-E6B9BF25D60F}"/>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6" name="スライド番号プレースホルダー 5">
            <a:extLst>
              <a:ext uri="{FF2B5EF4-FFF2-40B4-BE49-F238E27FC236}">
                <a16:creationId xmlns:a16="http://schemas.microsoft.com/office/drawing/2014/main" id="{0B88C4CF-467B-4FC9-9F78-17C1F8E8C347}"/>
              </a:ext>
            </a:extLst>
          </p:cNvPr>
          <p:cNvSpPr>
            <a:spLocks noGrp="1"/>
          </p:cNvSpPr>
          <p:nvPr>
            <p:ph type="sldNum" sz="quarter" idx="12"/>
          </p:nvPr>
        </p:nvSpPr>
        <p:spPr/>
        <p:txBody>
          <a:bodyPr/>
          <a:lstStyle/>
          <a:p>
            <a:fld id="{AA0C51FF-32F0-4E34-9A42-27C026941FB9}" type="slidenum">
              <a:rPr kumimoji="1" lang="ja-JP" altLang="en-US" smtClean="0"/>
              <a:t>29</a:t>
            </a:fld>
            <a:endParaRPr kumimoji="1" lang="ja-JP" altLang="en-US"/>
          </a:p>
        </p:txBody>
      </p:sp>
      <p:sp>
        <p:nvSpPr>
          <p:cNvPr id="7" name="テキスト ボックス 6">
            <a:extLst>
              <a:ext uri="{FF2B5EF4-FFF2-40B4-BE49-F238E27FC236}">
                <a16:creationId xmlns:a16="http://schemas.microsoft.com/office/drawing/2014/main" id="{756CC5DD-B141-4EFD-961A-74658BB61CB3}"/>
              </a:ext>
            </a:extLst>
          </p:cNvPr>
          <p:cNvSpPr txBox="1"/>
          <p:nvPr/>
        </p:nvSpPr>
        <p:spPr>
          <a:xfrm>
            <a:off x="392057" y="546703"/>
            <a:ext cx="8552439" cy="400110"/>
          </a:xfrm>
          <a:prstGeom prst="rect">
            <a:avLst/>
          </a:prstGeom>
          <a:noFill/>
        </p:spPr>
        <p:txBody>
          <a:bodyPr wrap="square" rtlCol="0">
            <a:spAutoFit/>
          </a:bodyPr>
          <a:lstStyle/>
          <a:p>
            <a:r>
              <a:rPr lang="en-US" altLang="ja-JP" sz="2000" b="1" dirty="0"/>
              <a:t>[P1]</a:t>
            </a:r>
            <a:r>
              <a:rPr lang="ja-JP" altLang="en-US" sz="2000" b="1" dirty="0"/>
              <a:t> 企画</a:t>
            </a:r>
            <a:r>
              <a:rPr kumimoji="1" lang="ja-JP" altLang="en-US" sz="2000" b="1" dirty="0"/>
              <a:t>段階</a:t>
            </a:r>
            <a:r>
              <a:rPr lang="ja-JP" altLang="en-US" sz="2000" b="1" dirty="0"/>
              <a:t>（システム化の方向性～要件定義フェーズ）（７）</a:t>
            </a:r>
            <a:endParaRPr lang="en-US" altLang="ja-JP" sz="2000" b="1" dirty="0"/>
          </a:p>
        </p:txBody>
      </p:sp>
    </p:spTree>
    <p:extLst>
      <p:ext uri="{BB962C8B-B14F-4D97-AF65-F5344CB8AC3E}">
        <p14:creationId xmlns:p14="http://schemas.microsoft.com/office/powerpoint/2010/main" val="39902997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435A75E3-77C6-48DF-8812-D73A996A8334}"/>
              </a:ext>
            </a:extLst>
          </p:cNvPr>
          <p:cNvGraphicFramePr>
            <a:graphicFrameLocks noGrp="1"/>
          </p:cNvGraphicFramePr>
          <p:nvPr>
            <p:extLst>
              <p:ext uri="{D42A27DB-BD31-4B8C-83A1-F6EECF244321}">
                <p14:modId xmlns:p14="http://schemas.microsoft.com/office/powerpoint/2010/main" val="2305618117"/>
              </p:ext>
            </p:extLst>
          </p:nvPr>
        </p:nvGraphicFramePr>
        <p:xfrm>
          <a:off x="448887" y="946813"/>
          <a:ext cx="11197244" cy="4328160"/>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1584365875"/>
                    </a:ext>
                  </a:extLst>
                </a:gridCol>
                <a:gridCol w="4705004">
                  <a:extLst>
                    <a:ext uri="{9D8B030D-6E8A-4147-A177-3AD203B41FA5}">
                      <a16:colId xmlns:a16="http://schemas.microsoft.com/office/drawing/2014/main" val="3573401635"/>
                    </a:ext>
                  </a:extLst>
                </a:gridCol>
                <a:gridCol w="5120640">
                  <a:extLst>
                    <a:ext uri="{9D8B030D-6E8A-4147-A177-3AD203B41FA5}">
                      <a16:colId xmlns:a16="http://schemas.microsoft.com/office/drawing/2014/main" val="2412223661"/>
                    </a:ext>
                  </a:extLst>
                </a:gridCol>
              </a:tblGrid>
              <a:tr h="370840">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370840">
                <a:tc>
                  <a:txBody>
                    <a:bodyPr/>
                    <a:lstStyle/>
                    <a:p>
                      <a:r>
                        <a:rPr kumimoji="1" lang="ja-JP" altLang="en-US" sz="2000" dirty="0"/>
                        <a:t>責務を満たさなかった場合の処置（説明）</a:t>
                      </a:r>
                    </a:p>
                  </a:txBody>
                  <a:tcPr/>
                </a:tc>
                <a:tc>
                  <a:txBody>
                    <a:bodyPr/>
                    <a:lstStyle/>
                    <a:p>
                      <a:r>
                        <a:rPr kumimoji="1" lang="ja-JP" altLang="en-US" sz="2000" dirty="0"/>
                        <a:t>ー</a:t>
                      </a:r>
                    </a:p>
                  </a:txBody>
                  <a:tcPr/>
                </a:tc>
                <a:tc>
                  <a:txBody>
                    <a:bodyPr/>
                    <a:lstStyle/>
                    <a:p>
                      <a:r>
                        <a:rPr kumimoji="1" lang="ja-JP" altLang="en-US" sz="2000" b="0" dirty="0"/>
                        <a:t>善管注意義務を怠った結果、要件定義作成支援が適切になされなかった場合は、</a:t>
                      </a:r>
                      <a:r>
                        <a:rPr kumimoji="1" lang="ja-JP" altLang="en-US" sz="2000" b="0" dirty="0">
                          <a:solidFill>
                            <a:srgbClr val="FF0000"/>
                          </a:solidFill>
                        </a:rPr>
                        <a:t>善管注意義務違反</a:t>
                      </a:r>
                      <a:r>
                        <a:rPr kumimoji="1" lang="ja-JP" altLang="en-US" sz="2000" b="0" dirty="0"/>
                        <a:t>として債務不履行責任を負う</a:t>
                      </a:r>
                      <a:r>
                        <a:rPr kumimoji="1" lang="en-US" altLang="ja-JP" sz="2000" b="0" dirty="0"/>
                        <a:t>【92</a:t>
                      </a:r>
                      <a:r>
                        <a:rPr kumimoji="1" lang="ja-JP" altLang="en-US" sz="2000" b="0" dirty="0"/>
                        <a:t>頁</a:t>
                      </a:r>
                      <a:r>
                        <a:rPr kumimoji="1" lang="en-US" altLang="ja-JP" sz="2000" b="0" dirty="0"/>
                        <a:t>】</a:t>
                      </a:r>
                    </a:p>
                  </a:txBody>
                  <a:tcPr/>
                </a:tc>
                <a:extLst>
                  <a:ext uri="{0D108BD9-81ED-4DB2-BD59-A6C34878D82A}">
                    <a16:rowId xmlns:a16="http://schemas.microsoft.com/office/drawing/2014/main" val="4267741935"/>
                  </a:ext>
                </a:extLst>
              </a:tr>
              <a:tr h="370840">
                <a:tc>
                  <a:txBody>
                    <a:bodyPr/>
                    <a:lstStyle/>
                    <a:p>
                      <a:r>
                        <a:rPr kumimoji="1" lang="ja-JP" altLang="en-US" sz="1600" dirty="0"/>
                        <a:t>責務を満たさなかった場合の処置（契約条文）</a:t>
                      </a:r>
                    </a:p>
                  </a:txBody>
                  <a:tcPr/>
                </a:tc>
                <a:tc>
                  <a:txBody>
                    <a:bodyPr/>
                    <a:lstStyle/>
                    <a:p>
                      <a:r>
                        <a:rPr kumimoji="1" lang="ja-JP" altLang="en-US" sz="2000" dirty="0"/>
                        <a:t>ー</a:t>
                      </a:r>
                    </a:p>
                  </a:txBody>
                  <a:tcPr/>
                </a:tc>
                <a:tc>
                  <a:txBody>
                    <a:bodyPr/>
                    <a:lstStyle/>
                    <a:p>
                      <a:r>
                        <a:rPr kumimoji="1" lang="ja-JP" altLang="en-US" sz="2000" dirty="0"/>
                        <a:t>ー</a:t>
                      </a:r>
                    </a:p>
                  </a:txBody>
                  <a:tcPr/>
                </a:tc>
                <a:extLst>
                  <a:ext uri="{0D108BD9-81ED-4DB2-BD59-A6C34878D82A}">
                    <a16:rowId xmlns:a16="http://schemas.microsoft.com/office/drawing/2014/main" val="357635198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関連判例</a:t>
                      </a:r>
                    </a:p>
                    <a:p>
                      <a:r>
                        <a:rPr kumimoji="1" lang="en-US" altLang="ja-JP" sz="1400" dirty="0"/>
                        <a:t>(</a:t>
                      </a:r>
                      <a:r>
                        <a:rPr kumimoji="1" lang="ja-JP" altLang="en-US" sz="1400" dirty="0"/>
                        <a:t>トピック別</a:t>
                      </a:r>
                      <a:r>
                        <a:rPr kumimoji="1" lang="en-US" altLang="ja-JP" sz="1400" dirty="0"/>
                        <a:t>)</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000" u="none" dirty="0"/>
                        <a:t>[T2]</a:t>
                      </a:r>
                      <a:r>
                        <a:rPr lang="ja-JP" altLang="en-US" sz="2000" u="none" dirty="0"/>
                        <a:t>超上流（企画段階：プロジェクトマネジメント関連）</a:t>
                      </a:r>
                      <a:endParaRPr lang="en-US" altLang="ja-JP" sz="2000" u="none" dirty="0"/>
                    </a:p>
                    <a:p>
                      <a:r>
                        <a:rPr lang="en-US" altLang="ja-JP" sz="2000" u="none" dirty="0"/>
                        <a:t>[T3]</a:t>
                      </a:r>
                      <a:r>
                        <a:rPr lang="ja-JP" altLang="en-US" sz="2000" u="none" dirty="0"/>
                        <a:t>再構築（企画段階）</a:t>
                      </a:r>
                      <a:endParaRPr kumimoji="1" lang="ja-JP" altLang="en-US" sz="2000" u="non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000" u="none" dirty="0"/>
                        <a:t>[T1]</a:t>
                      </a:r>
                      <a:r>
                        <a:rPr lang="ja-JP" altLang="en-US" sz="2000" u="none" dirty="0"/>
                        <a:t>超上流（企画段階：プロジェクトマネジメント義務関連）</a:t>
                      </a:r>
                      <a:endParaRPr lang="en-US" altLang="ja-JP" sz="2000" u="none" dirty="0"/>
                    </a:p>
                    <a:p>
                      <a:r>
                        <a:rPr lang="en-US" altLang="ja-JP" sz="2000" u="none" dirty="0"/>
                        <a:t>[T3]</a:t>
                      </a:r>
                      <a:r>
                        <a:rPr lang="ja-JP" altLang="en-US" sz="2000" u="none" dirty="0"/>
                        <a:t>再構築（企画段階）</a:t>
                      </a:r>
                      <a:endParaRPr kumimoji="1" lang="ja-JP" altLang="en-US" sz="2000" u="none" dirty="0"/>
                    </a:p>
                  </a:txBody>
                  <a:tcPr/>
                </a:tc>
                <a:extLst>
                  <a:ext uri="{0D108BD9-81ED-4DB2-BD59-A6C34878D82A}">
                    <a16:rowId xmlns:a16="http://schemas.microsoft.com/office/drawing/2014/main" val="3357352442"/>
                  </a:ext>
                </a:extLst>
              </a:tr>
            </a:tbl>
          </a:graphicData>
        </a:graphic>
      </p:graphicFrame>
      <p:sp>
        <p:nvSpPr>
          <p:cNvPr id="3" name="テキスト ボックス 2">
            <a:extLst>
              <a:ext uri="{FF2B5EF4-FFF2-40B4-BE49-F238E27FC236}">
                <a16:creationId xmlns:a16="http://schemas.microsoft.com/office/drawing/2014/main" id="{F692BEDC-F19D-4FE9-AA4B-94A49780ABC2}"/>
              </a:ext>
            </a:extLst>
          </p:cNvPr>
          <p:cNvSpPr txBox="1"/>
          <p:nvPr/>
        </p:nvSpPr>
        <p:spPr>
          <a:xfrm>
            <a:off x="10453281" y="506906"/>
            <a:ext cx="964277" cy="369332"/>
          </a:xfrm>
          <a:prstGeom prst="rect">
            <a:avLst/>
          </a:prstGeom>
          <a:noFill/>
          <a:ln>
            <a:solidFill>
              <a:srgbClr val="FF0000"/>
            </a:solidFill>
          </a:ln>
        </p:spPr>
        <p:txBody>
          <a:bodyPr wrap="square" rtlCol="0">
            <a:spAutoFit/>
          </a:bodyPr>
          <a:lstStyle/>
          <a:p>
            <a:r>
              <a:rPr kumimoji="1" lang="ja-JP" altLang="en-US" dirty="0">
                <a:solidFill>
                  <a:srgbClr val="FF0000"/>
                </a:solidFill>
              </a:rPr>
              <a:t>準委任</a:t>
            </a:r>
          </a:p>
        </p:txBody>
      </p:sp>
      <p:sp>
        <p:nvSpPr>
          <p:cNvPr id="5" name="日付プレースホルダー 4">
            <a:extLst>
              <a:ext uri="{FF2B5EF4-FFF2-40B4-BE49-F238E27FC236}">
                <a16:creationId xmlns:a16="http://schemas.microsoft.com/office/drawing/2014/main" id="{71E76911-C806-4CC8-B638-41D0324C0EF4}"/>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6" name="スライド番号プレースホルダー 5">
            <a:extLst>
              <a:ext uri="{FF2B5EF4-FFF2-40B4-BE49-F238E27FC236}">
                <a16:creationId xmlns:a16="http://schemas.microsoft.com/office/drawing/2014/main" id="{F6986C53-B788-4211-9E5F-397313E14AE5}"/>
              </a:ext>
            </a:extLst>
          </p:cNvPr>
          <p:cNvSpPr>
            <a:spLocks noGrp="1"/>
          </p:cNvSpPr>
          <p:nvPr>
            <p:ph type="sldNum" sz="quarter" idx="12"/>
          </p:nvPr>
        </p:nvSpPr>
        <p:spPr/>
        <p:txBody>
          <a:bodyPr/>
          <a:lstStyle/>
          <a:p>
            <a:fld id="{AA0C51FF-32F0-4E34-9A42-27C026941FB9}" type="slidenum">
              <a:rPr kumimoji="1" lang="ja-JP" altLang="en-US" smtClean="0"/>
              <a:t>30</a:t>
            </a:fld>
            <a:endParaRPr kumimoji="1" lang="ja-JP" altLang="en-US"/>
          </a:p>
        </p:txBody>
      </p:sp>
      <p:sp>
        <p:nvSpPr>
          <p:cNvPr id="7" name="テキスト ボックス 6">
            <a:extLst>
              <a:ext uri="{FF2B5EF4-FFF2-40B4-BE49-F238E27FC236}">
                <a16:creationId xmlns:a16="http://schemas.microsoft.com/office/drawing/2014/main" id="{78F827FD-217A-4B4C-B171-D000F0CDAF7D}"/>
              </a:ext>
            </a:extLst>
          </p:cNvPr>
          <p:cNvSpPr txBox="1"/>
          <p:nvPr/>
        </p:nvSpPr>
        <p:spPr>
          <a:xfrm>
            <a:off x="392057" y="546703"/>
            <a:ext cx="8552439" cy="400110"/>
          </a:xfrm>
          <a:prstGeom prst="rect">
            <a:avLst/>
          </a:prstGeom>
          <a:noFill/>
        </p:spPr>
        <p:txBody>
          <a:bodyPr wrap="square" rtlCol="0">
            <a:spAutoFit/>
          </a:bodyPr>
          <a:lstStyle/>
          <a:p>
            <a:r>
              <a:rPr lang="en-US" altLang="ja-JP" sz="2000" b="1" dirty="0"/>
              <a:t>[P1]</a:t>
            </a:r>
            <a:r>
              <a:rPr lang="ja-JP" altLang="en-US" sz="2000" b="1" dirty="0"/>
              <a:t> 企画</a:t>
            </a:r>
            <a:r>
              <a:rPr kumimoji="1" lang="ja-JP" altLang="en-US" sz="2000" b="1" dirty="0"/>
              <a:t>段階</a:t>
            </a:r>
            <a:r>
              <a:rPr lang="ja-JP" altLang="en-US" sz="2000" b="1" dirty="0"/>
              <a:t>（システム化の方向性～要件定義フェーズ）（８）</a:t>
            </a:r>
            <a:endParaRPr lang="en-US" altLang="ja-JP" sz="2000" b="1" dirty="0"/>
          </a:p>
        </p:txBody>
      </p:sp>
    </p:spTree>
    <p:extLst>
      <p:ext uri="{BB962C8B-B14F-4D97-AF65-F5344CB8AC3E}">
        <p14:creationId xmlns:p14="http://schemas.microsoft.com/office/powerpoint/2010/main" val="42636446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D8156D80-9E4B-4767-8AEA-976D82B18CB7}"/>
              </a:ext>
            </a:extLst>
          </p:cNvPr>
          <p:cNvSpPr txBox="1"/>
          <p:nvPr/>
        </p:nvSpPr>
        <p:spPr>
          <a:xfrm>
            <a:off x="953253" y="1134619"/>
            <a:ext cx="6851856" cy="2185214"/>
          </a:xfrm>
          <a:prstGeom prst="rect">
            <a:avLst/>
          </a:prstGeom>
          <a:noFill/>
        </p:spPr>
        <p:txBody>
          <a:bodyPr wrap="square" rtlCol="0">
            <a:spAutoFit/>
          </a:bodyPr>
          <a:lstStyle/>
          <a:p>
            <a:r>
              <a:rPr lang="ja-JP" altLang="en-US" sz="3200" b="1" dirty="0"/>
              <a:t>段階毎のユーザ・ベンダの責務</a:t>
            </a:r>
            <a:endParaRPr lang="en-US" altLang="ja-JP" sz="3200" b="1" dirty="0"/>
          </a:p>
          <a:p>
            <a:endParaRPr lang="en-US" altLang="ja-JP" sz="3200" dirty="0"/>
          </a:p>
          <a:p>
            <a:r>
              <a:rPr lang="ja-JP" altLang="en-US" sz="2400" dirty="0">
                <a:solidFill>
                  <a:schemeClr val="tx1">
                    <a:lumMod val="50000"/>
                    <a:lumOff val="50000"/>
                  </a:schemeClr>
                </a:solidFill>
              </a:rPr>
              <a:t>□企画段階</a:t>
            </a:r>
            <a:endParaRPr lang="en-US" altLang="ja-JP" sz="2400" dirty="0">
              <a:solidFill>
                <a:schemeClr val="tx1">
                  <a:lumMod val="50000"/>
                  <a:lumOff val="50000"/>
                </a:schemeClr>
              </a:solidFill>
            </a:endParaRPr>
          </a:p>
          <a:p>
            <a:r>
              <a:rPr lang="ja-JP" altLang="en-US" sz="2400" dirty="0"/>
              <a:t>■開発段階</a:t>
            </a:r>
            <a:endParaRPr lang="en-US" altLang="ja-JP" sz="2400" dirty="0"/>
          </a:p>
          <a:p>
            <a:r>
              <a:rPr lang="ja-JP" altLang="en-US" sz="2400" dirty="0">
                <a:solidFill>
                  <a:schemeClr val="tx1">
                    <a:lumMod val="50000"/>
                    <a:lumOff val="50000"/>
                  </a:schemeClr>
                </a:solidFill>
              </a:rPr>
              <a:t>□運用・保守段階</a:t>
            </a:r>
          </a:p>
        </p:txBody>
      </p:sp>
      <p:sp>
        <p:nvSpPr>
          <p:cNvPr id="4" name="日付プレースホルダー 3">
            <a:extLst>
              <a:ext uri="{FF2B5EF4-FFF2-40B4-BE49-F238E27FC236}">
                <a16:creationId xmlns:a16="http://schemas.microsoft.com/office/drawing/2014/main" id="{88C0D3B2-CE3B-4ABF-A208-5A17B5F59EB4}"/>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5" name="スライド番号プレースホルダー 4">
            <a:extLst>
              <a:ext uri="{FF2B5EF4-FFF2-40B4-BE49-F238E27FC236}">
                <a16:creationId xmlns:a16="http://schemas.microsoft.com/office/drawing/2014/main" id="{2BA5D079-3498-4EE0-8011-BD53D4249A11}"/>
              </a:ext>
            </a:extLst>
          </p:cNvPr>
          <p:cNvSpPr>
            <a:spLocks noGrp="1"/>
          </p:cNvSpPr>
          <p:nvPr>
            <p:ph type="sldNum" sz="quarter" idx="12"/>
          </p:nvPr>
        </p:nvSpPr>
        <p:spPr/>
        <p:txBody>
          <a:bodyPr/>
          <a:lstStyle/>
          <a:p>
            <a:fld id="{AA0C51FF-32F0-4E34-9A42-27C026941FB9}" type="slidenum">
              <a:rPr kumimoji="1" lang="ja-JP" altLang="en-US" smtClean="0"/>
              <a:t>31</a:t>
            </a:fld>
            <a:endParaRPr kumimoji="1" lang="ja-JP" altLang="en-US"/>
          </a:p>
        </p:txBody>
      </p:sp>
    </p:spTree>
    <p:extLst>
      <p:ext uri="{BB962C8B-B14F-4D97-AF65-F5344CB8AC3E}">
        <p14:creationId xmlns:p14="http://schemas.microsoft.com/office/powerpoint/2010/main" val="7287647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4">
            <a:extLst>
              <a:ext uri="{FF2B5EF4-FFF2-40B4-BE49-F238E27FC236}">
                <a16:creationId xmlns:a16="http://schemas.microsoft.com/office/drawing/2014/main" id="{0172D6BE-6757-45B7-AA68-4353D2B80E51}"/>
              </a:ext>
            </a:extLst>
          </p:cNvPr>
          <p:cNvGraphicFramePr>
            <a:graphicFrameLocks noGrp="1"/>
          </p:cNvGraphicFramePr>
          <p:nvPr>
            <p:extLst>
              <p:ext uri="{D42A27DB-BD31-4B8C-83A1-F6EECF244321}">
                <p14:modId xmlns:p14="http://schemas.microsoft.com/office/powerpoint/2010/main" val="1961726931"/>
              </p:ext>
            </p:extLst>
          </p:nvPr>
        </p:nvGraphicFramePr>
        <p:xfrm>
          <a:off x="516835" y="956722"/>
          <a:ext cx="11166374" cy="3322320"/>
        </p:xfrm>
        <a:graphic>
          <a:graphicData uri="http://schemas.openxmlformats.org/drawingml/2006/table">
            <a:tbl>
              <a:tblPr firstRow="1" bandRow="1">
                <a:tableStyleId>{5C22544A-7EE6-4342-B048-85BDC9FD1C3A}</a:tableStyleId>
              </a:tblPr>
              <a:tblGrid>
                <a:gridCol w="1444437">
                  <a:extLst>
                    <a:ext uri="{9D8B030D-6E8A-4147-A177-3AD203B41FA5}">
                      <a16:colId xmlns:a16="http://schemas.microsoft.com/office/drawing/2014/main" val="1584365875"/>
                    </a:ext>
                  </a:extLst>
                </a:gridCol>
                <a:gridCol w="4580844">
                  <a:extLst>
                    <a:ext uri="{9D8B030D-6E8A-4147-A177-3AD203B41FA5}">
                      <a16:colId xmlns:a16="http://schemas.microsoft.com/office/drawing/2014/main" val="3573401635"/>
                    </a:ext>
                  </a:extLst>
                </a:gridCol>
                <a:gridCol w="5141093">
                  <a:extLst>
                    <a:ext uri="{9D8B030D-6E8A-4147-A177-3AD203B41FA5}">
                      <a16:colId xmlns:a16="http://schemas.microsoft.com/office/drawing/2014/main" val="2412223661"/>
                    </a:ext>
                  </a:extLst>
                </a:gridCol>
              </a:tblGrid>
              <a:tr h="370840">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370840">
                <a:tc>
                  <a:txBody>
                    <a:bodyPr/>
                    <a:lstStyle/>
                    <a:p>
                      <a:r>
                        <a:rPr kumimoji="1" lang="ja-JP" altLang="en-US" sz="2000" dirty="0"/>
                        <a:t>当事者の責務</a:t>
                      </a:r>
                      <a:endParaRPr kumimoji="1" lang="en-US" altLang="ja-JP" sz="2000" dirty="0"/>
                    </a:p>
                    <a:p>
                      <a:endParaRPr kumimoji="1" lang="ja-JP" altLang="en-US" sz="2000" dirty="0"/>
                    </a:p>
                  </a:txBody>
                  <a:tcPr/>
                </a:tc>
                <a:tc>
                  <a:txBody>
                    <a:bodyPr/>
                    <a:lstStyle/>
                    <a:p>
                      <a:r>
                        <a:rPr kumimoji="1" lang="ja-JP" altLang="en-US" sz="2000" b="0" dirty="0"/>
                        <a:t>●外部設計書については、ユーザが</a:t>
                      </a:r>
                      <a:r>
                        <a:rPr kumimoji="1" lang="ja-JP" altLang="en-US" sz="2000" b="0" dirty="0">
                          <a:solidFill>
                            <a:srgbClr val="FF0000"/>
                          </a:solidFill>
                        </a:rPr>
                        <a:t>責任をもって完成</a:t>
                      </a:r>
                      <a:r>
                        <a:rPr kumimoji="1" lang="ja-JP" altLang="en-US" sz="2000" b="0" dirty="0"/>
                        <a:t>させる</a:t>
                      </a:r>
                      <a:r>
                        <a:rPr kumimoji="1" lang="en-US" altLang="ja-JP" sz="2000" b="0" dirty="0"/>
                        <a:t>【95</a:t>
                      </a:r>
                      <a:r>
                        <a:rPr kumimoji="1" lang="ja-JP" altLang="en-US" sz="2000" b="0" dirty="0"/>
                        <a:t>頁</a:t>
                      </a:r>
                      <a:r>
                        <a:rPr kumimoji="1" lang="en-US" altLang="ja-JP" sz="2000" b="0" dirty="0"/>
                        <a:t>】</a:t>
                      </a:r>
                    </a:p>
                  </a:txBody>
                  <a:tcPr/>
                </a:tc>
                <a:tc>
                  <a:txBody>
                    <a:bodyPr/>
                    <a:lstStyle/>
                    <a:p>
                      <a:r>
                        <a:rPr kumimoji="1" lang="ja-JP" altLang="en-US" sz="2000" b="0" dirty="0"/>
                        <a:t>●ベンダは、情報処理技術に関する専門的な知識及び経験に基づき、ユーザの作業が円滑かつ適切に行われるよう、</a:t>
                      </a:r>
                      <a:r>
                        <a:rPr kumimoji="1" lang="ja-JP" altLang="en-US" sz="2000" b="0" dirty="0">
                          <a:solidFill>
                            <a:srgbClr val="FF0000"/>
                          </a:solidFill>
                        </a:rPr>
                        <a:t>善良な管理者の注意</a:t>
                      </a:r>
                      <a:r>
                        <a:rPr kumimoji="1" lang="ja-JP" altLang="en-US" sz="2000" b="0" dirty="0"/>
                        <a:t>をもって</a:t>
                      </a:r>
                      <a:r>
                        <a:rPr kumimoji="1" lang="ja-JP" altLang="en-US" sz="2000" b="0" dirty="0">
                          <a:solidFill>
                            <a:srgbClr val="FF0000"/>
                          </a:solidFill>
                        </a:rPr>
                        <a:t>調査、分析、整理、提案及び助言などの支援業務</a:t>
                      </a:r>
                      <a:r>
                        <a:rPr kumimoji="1" lang="ja-JP" altLang="en-US" sz="2000" b="0" dirty="0"/>
                        <a:t>を行う</a:t>
                      </a:r>
                      <a:r>
                        <a:rPr kumimoji="1" lang="en-US" altLang="ja-JP" sz="2000" b="0" dirty="0"/>
                        <a:t>【95</a:t>
                      </a:r>
                      <a:r>
                        <a:rPr kumimoji="1" lang="ja-JP" altLang="en-US" sz="2000" b="0" dirty="0"/>
                        <a:t>頁</a:t>
                      </a:r>
                      <a:r>
                        <a:rPr kumimoji="1" lang="en-US" altLang="ja-JP" sz="2000" b="0" dirty="0"/>
                        <a:t>】</a:t>
                      </a:r>
                    </a:p>
                  </a:txBody>
                  <a:tcPr/>
                </a:tc>
                <a:extLst>
                  <a:ext uri="{0D108BD9-81ED-4DB2-BD59-A6C34878D82A}">
                    <a16:rowId xmlns:a16="http://schemas.microsoft.com/office/drawing/2014/main" val="3663835014"/>
                  </a:ext>
                </a:extLst>
              </a:tr>
              <a:tr h="370840">
                <a:tc>
                  <a:txBody>
                    <a:bodyPr/>
                    <a:lstStyle/>
                    <a:p>
                      <a:r>
                        <a:rPr kumimoji="1" lang="ja-JP" altLang="en-US" sz="1600" dirty="0"/>
                        <a:t>関連する契約条文</a:t>
                      </a:r>
                      <a:endParaRPr kumimoji="1" lang="en-US" altLang="ja-JP" sz="1600" dirty="0"/>
                    </a:p>
                    <a:p>
                      <a:endParaRPr kumimoji="1" lang="ja-JP" alt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【86</a:t>
                      </a:r>
                      <a:r>
                        <a:rPr kumimoji="1" lang="ja-JP" altLang="en-US" sz="1600" dirty="0"/>
                        <a:t>頁</a:t>
                      </a:r>
                      <a:r>
                        <a:rPr kumimoji="1" lang="en-US" altLang="ja-JP" sz="1600" dirty="0"/>
                        <a:t>】</a:t>
                      </a:r>
                      <a:r>
                        <a:rPr kumimoji="1" lang="ja-JP" altLang="en-US" sz="1600" dirty="0"/>
                        <a:t>（責任者）</a:t>
                      </a:r>
                      <a:r>
                        <a:rPr kumimoji="1" lang="en-US" altLang="ja-JP" sz="1600" dirty="0"/>
                        <a:t>9</a:t>
                      </a:r>
                      <a:r>
                        <a:rPr kumimoji="1" lang="ja-JP" altLang="en-US" sz="1600" dirty="0"/>
                        <a:t>条</a:t>
                      </a:r>
                      <a:r>
                        <a:rPr kumimoji="1" lang="en-US" altLang="ja-JP" sz="1600" dirty="0"/>
                        <a:t>3</a:t>
                      </a:r>
                      <a:r>
                        <a:rPr kumimoji="1" lang="ja-JP" altLang="en-US" sz="1600" dirty="0"/>
                        <a:t>項</a:t>
                      </a:r>
                      <a:endParaRPr kumimoji="1"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甲の責任者は、次の各号に定める権限及び責任を有するものとする。</a:t>
                      </a:r>
                      <a:endParaRPr kumimoji="1" lang="en-US" altLang="ja-JP" sz="1600" dirty="0"/>
                    </a:p>
                    <a:p>
                      <a:r>
                        <a:rPr kumimoji="1" lang="ja-JP" altLang="en-US" sz="1600" dirty="0"/>
                        <a:t>②外部設計書の確定を行う権限及び責任</a:t>
                      </a:r>
                      <a:endParaRPr kumimoji="1" lang="en-US" altLang="ja-JP" sz="1600" dirty="0"/>
                    </a:p>
                    <a:p>
                      <a:endParaRPr kumimoji="1" lang="ja-JP" alt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【86</a:t>
                      </a:r>
                      <a:r>
                        <a:rPr kumimoji="1" lang="ja-JP" altLang="en-US" sz="1600" dirty="0"/>
                        <a:t>頁</a:t>
                      </a:r>
                      <a:r>
                        <a:rPr kumimoji="1" lang="en-US" altLang="ja-JP" sz="1600" dirty="0"/>
                        <a:t>】</a:t>
                      </a:r>
                      <a:r>
                        <a:rPr kumimoji="1" lang="ja-JP" altLang="en-US" sz="1600" dirty="0"/>
                        <a:t>（責任者）</a:t>
                      </a:r>
                      <a:r>
                        <a:rPr kumimoji="1" lang="en-US" altLang="ja-JP" sz="1600" dirty="0"/>
                        <a:t>9</a:t>
                      </a:r>
                      <a:r>
                        <a:rPr kumimoji="1" lang="ja-JP" altLang="en-US" sz="1600" dirty="0"/>
                        <a:t>条</a:t>
                      </a:r>
                      <a:r>
                        <a:rPr kumimoji="1" lang="en-US" altLang="ja-JP" sz="1600" dirty="0"/>
                        <a:t>4</a:t>
                      </a:r>
                      <a:r>
                        <a:rPr kumimoji="1" lang="ja-JP" altLang="en-US" sz="1600" dirty="0"/>
                        <a:t>項</a:t>
                      </a:r>
                      <a:endParaRPr kumimoji="1"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乙の責任者は、次の各号に定める権限及び責任を有するものとする。</a:t>
                      </a:r>
                      <a:endParaRPr kumimoji="1" lang="en-US" altLang="ja-JP" sz="1600" dirty="0"/>
                    </a:p>
                    <a:p>
                      <a:r>
                        <a:rPr kumimoji="1" lang="ja-JP" altLang="en-US" sz="1600" dirty="0"/>
                        <a:t>②外部設計書作成支援業務の実施に際し、甲から要請された事項の対応に関する権限及び責任</a:t>
                      </a:r>
                    </a:p>
                  </a:txBody>
                  <a:tcPr/>
                </a:tc>
                <a:extLst>
                  <a:ext uri="{0D108BD9-81ED-4DB2-BD59-A6C34878D82A}">
                    <a16:rowId xmlns:a16="http://schemas.microsoft.com/office/drawing/2014/main" val="3387793241"/>
                  </a:ext>
                </a:extLst>
              </a:tr>
            </a:tbl>
          </a:graphicData>
        </a:graphic>
      </p:graphicFrame>
      <p:sp>
        <p:nvSpPr>
          <p:cNvPr id="4" name="テキスト ボックス 3">
            <a:extLst>
              <a:ext uri="{FF2B5EF4-FFF2-40B4-BE49-F238E27FC236}">
                <a16:creationId xmlns:a16="http://schemas.microsoft.com/office/drawing/2014/main" id="{39353133-6A68-4189-BBD3-5745EF3DF7DD}"/>
              </a:ext>
            </a:extLst>
          </p:cNvPr>
          <p:cNvSpPr txBox="1"/>
          <p:nvPr/>
        </p:nvSpPr>
        <p:spPr>
          <a:xfrm>
            <a:off x="10453281" y="506906"/>
            <a:ext cx="964277" cy="369332"/>
          </a:xfrm>
          <a:prstGeom prst="rect">
            <a:avLst/>
          </a:prstGeom>
          <a:noFill/>
          <a:ln>
            <a:solidFill>
              <a:srgbClr val="FF0000"/>
            </a:solidFill>
          </a:ln>
        </p:spPr>
        <p:txBody>
          <a:bodyPr wrap="square" rtlCol="0">
            <a:spAutoFit/>
          </a:bodyPr>
          <a:lstStyle/>
          <a:p>
            <a:r>
              <a:rPr kumimoji="1" lang="ja-JP" altLang="en-US" dirty="0">
                <a:solidFill>
                  <a:srgbClr val="FF0000"/>
                </a:solidFill>
              </a:rPr>
              <a:t>準委任</a:t>
            </a:r>
          </a:p>
        </p:txBody>
      </p:sp>
      <p:sp>
        <p:nvSpPr>
          <p:cNvPr id="5" name="日付プレースホルダー 4">
            <a:extLst>
              <a:ext uri="{FF2B5EF4-FFF2-40B4-BE49-F238E27FC236}">
                <a16:creationId xmlns:a16="http://schemas.microsoft.com/office/drawing/2014/main" id="{C08A6EE6-678B-4699-A113-EF1C4A3F7F59}"/>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6" name="スライド番号プレースホルダー 5">
            <a:extLst>
              <a:ext uri="{FF2B5EF4-FFF2-40B4-BE49-F238E27FC236}">
                <a16:creationId xmlns:a16="http://schemas.microsoft.com/office/drawing/2014/main" id="{426E1E1A-51C0-4E89-BE50-5F63E6C56C4A}"/>
              </a:ext>
            </a:extLst>
          </p:cNvPr>
          <p:cNvSpPr>
            <a:spLocks noGrp="1"/>
          </p:cNvSpPr>
          <p:nvPr>
            <p:ph type="sldNum" sz="quarter" idx="12"/>
          </p:nvPr>
        </p:nvSpPr>
        <p:spPr/>
        <p:txBody>
          <a:bodyPr/>
          <a:lstStyle/>
          <a:p>
            <a:fld id="{AA0C51FF-32F0-4E34-9A42-27C026941FB9}" type="slidenum">
              <a:rPr kumimoji="1" lang="ja-JP" altLang="en-US" smtClean="0"/>
              <a:t>32</a:t>
            </a:fld>
            <a:endParaRPr kumimoji="1" lang="ja-JP" altLang="en-US"/>
          </a:p>
        </p:txBody>
      </p:sp>
      <p:sp>
        <p:nvSpPr>
          <p:cNvPr id="7" name="テキスト ボックス 6">
            <a:extLst>
              <a:ext uri="{FF2B5EF4-FFF2-40B4-BE49-F238E27FC236}">
                <a16:creationId xmlns:a16="http://schemas.microsoft.com/office/drawing/2014/main" id="{CF2A44EC-8D37-4A51-A492-A07B70CDC88C}"/>
              </a:ext>
            </a:extLst>
          </p:cNvPr>
          <p:cNvSpPr txBox="1"/>
          <p:nvPr/>
        </p:nvSpPr>
        <p:spPr>
          <a:xfrm>
            <a:off x="392057" y="546703"/>
            <a:ext cx="9498825" cy="400110"/>
          </a:xfrm>
          <a:prstGeom prst="rect">
            <a:avLst/>
          </a:prstGeom>
          <a:noFill/>
        </p:spPr>
        <p:txBody>
          <a:bodyPr wrap="square" rtlCol="0">
            <a:spAutoFit/>
          </a:bodyPr>
          <a:lstStyle/>
          <a:p>
            <a:r>
              <a:rPr lang="en-US" altLang="ja-JP" sz="2000" b="1" dirty="0"/>
              <a:t>[P2]</a:t>
            </a:r>
            <a:r>
              <a:rPr lang="ja-JP" altLang="en-US" sz="2000" b="1" dirty="0"/>
              <a:t> 開発段階（システム設計（システム外部設計）：準委任の場合）（１）</a:t>
            </a:r>
            <a:endParaRPr lang="en-US" altLang="ja-JP" sz="2000" b="1" dirty="0"/>
          </a:p>
        </p:txBody>
      </p:sp>
    </p:spTree>
    <p:extLst>
      <p:ext uri="{BB962C8B-B14F-4D97-AF65-F5344CB8AC3E}">
        <p14:creationId xmlns:p14="http://schemas.microsoft.com/office/powerpoint/2010/main" val="10788146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4">
            <a:extLst>
              <a:ext uri="{FF2B5EF4-FFF2-40B4-BE49-F238E27FC236}">
                <a16:creationId xmlns:a16="http://schemas.microsoft.com/office/drawing/2014/main" id="{0172D6BE-6757-45B7-AA68-4353D2B80E51}"/>
              </a:ext>
            </a:extLst>
          </p:cNvPr>
          <p:cNvGraphicFramePr>
            <a:graphicFrameLocks noGrp="1"/>
          </p:cNvGraphicFramePr>
          <p:nvPr>
            <p:extLst>
              <p:ext uri="{D42A27DB-BD31-4B8C-83A1-F6EECF244321}">
                <p14:modId xmlns:p14="http://schemas.microsoft.com/office/powerpoint/2010/main" val="3004972174"/>
              </p:ext>
            </p:extLst>
          </p:nvPr>
        </p:nvGraphicFramePr>
        <p:xfrm>
          <a:off x="516835" y="956722"/>
          <a:ext cx="11166374" cy="3901440"/>
        </p:xfrm>
        <a:graphic>
          <a:graphicData uri="http://schemas.openxmlformats.org/drawingml/2006/table">
            <a:tbl>
              <a:tblPr firstRow="1" bandRow="1">
                <a:tableStyleId>{5C22544A-7EE6-4342-B048-85BDC9FD1C3A}</a:tableStyleId>
              </a:tblPr>
              <a:tblGrid>
                <a:gridCol w="1444437">
                  <a:extLst>
                    <a:ext uri="{9D8B030D-6E8A-4147-A177-3AD203B41FA5}">
                      <a16:colId xmlns:a16="http://schemas.microsoft.com/office/drawing/2014/main" val="1584365875"/>
                    </a:ext>
                  </a:extLst>
                </a:gridCol>
                <a:gridCol w="4605783">
                  <a:extLst>
                    <a:ext uri="{9D8B030D-6E8A-4147-A177-3AD203B41FA5}">
                      <a16:colId xmlns:a16="http://schemas.microsoft.com/office/drawing/2014/main" val="3573401635"/>
                    </a:ext>
                  </a:extLst>
                </a:gridCol>
                <a:gridCol w="5116154">
                  <a:extLst>
                    <a:ext uri="{9D8B030D-6E8A-4147-A177-3AD203B41FA5}">
                      <a16:colId xmlns:a16="http://schemas.microsoft.com/office/drawing/2014/main" val="2412223661"/>
                    </a:ext>
                  </a:extLst>
                </a:gridCol>
              </a:tblGrid>
              <a:tr h="370840">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370840">
                <a:tc>
                  <a:txBody>
                    <a:bodyPr/>
                    <a:lstStyle/>
                    <a:p>
                      <a:r>
                        <a:rPr kumimoji="1" lang="ja-JP" altLang="en-US" sz="1600" dirty="0"/>
                        <a:t>関連する契約条文</a:t>
                      </a:r>
                      <a:endParaRPr kumimoji="1" lang="en-US" altLang="ja-JP" sz="1600" dirty="0"/>
                    </a:p>
                    <a:p>
                      <a:r>
                        <a:rPr kumimoji="1" lang="ja-JP" altLang="en-US" sz="1600" dirty="0"/>
                        <a:t>（続き）</a:t>
                      </a:r>
                    </a:p>
                  </a:txBody>
                  <a:tcPr/>
                </a:tc>
                <a:tc>
                  <a:txBody>
                    <a:bodyPr/>
                    <a:lstStyle/>
                    <a:p>
                      <a:r>
                        <a:rPr kumimoji="1" lang="en-US" altLang="ja-JP" sz="1600" dirty="0"/>
                        <a:t>【96</a:t>
                      </a:r>
                      <a:r>
                        <a:rPr kumimoji="1" lang="ja-JP" altLang="en-US" sz="1600" dirty="0"/>
                        <a:t>頁</a:t>
                      </a:r>
                      <a:r>
                        <a:rPr kumimoji="1" lang="en-US" altLang="ja-JP" sz="1600" dirty="0"/>
                        <a:t>】A</a:t>
                      </a:r>
                      <a:r>
                        <a:rPr kumimoji="1" lang="ja-JP" altLang="en-US" sz="1600" dirty="0"/>
                        <a:t>案（外部設計書の確定）</a:t>
                      </a:r>
                      <a:r>
                        <a:rPr kumimoji="1" lang="en-US" altLang="ja-JP" sz="1600" dirty="0"/>
                        <a:t>22</a:t>
                      </a:r>
                      <a:r>
                        <a:rPr kumimoji="1" lang="ja-JP" altLang="en-US" sz="1600" dirty="0"/>
                        <a:t>条</a:t>
                      </a:r>
                      <a:endParaRPr kumimoji="1" lang="en-US" altLang="ja-JP" sz="1600" dirty="0"/>
                    </a:p>
                    <a:p>
                      <a:r>
                        <a:rPr kumimoji="1" lang="ja-JP" altLang="en-US" sz="1600" dirty="0"/>
                        <a:t>甲が外部設計書の作成を完了した場合、甲及び乙は、個別契約において定める期間（以下「外部設計書の点検期間」という。）内に外部設計書が、第</a:t>
                      </a:r>
                      <a:r>
                        <a:rPr kumimoji="1" lang="en-US" altLang="ja-JP" sz="1600" dirty="0"/>
                        <a:t>17</a:t>
                      </a:r>
                      <a:r>
                        <a:rPr kumimoji="1" lang="ja-JP" altLang="en-US" sz="1600" dirty="0"/>
                        <a:t>条の規定により確定された要件定義書及び前条所定の外部設計検討会での決定事項に適合するか点検を行うものとし、適合することを確認した証として甲乙双方の責任者が外部設計書に記名押印する</a:t>
                      </a:r>
                    </a:p>
                  </a:txBody>
                  <a:tcPr/>
                </a:tc>
                <a:tc>
                  <a:txBody>
                    <a:bodyPr/>
                    <a:lstStyle/>
                    <a:p>
                      <a:r>
                        <a:rPr kumimoji="1" lang="en-US" altLang="ja-JP" sz="1600" dirty="0"/>
                        <a:t>【95</a:t>
                      </a:r>
                      <a:r>
                        <a:rPr kumimoji="1" lang="ja-JP" altLang="en-US" sz="1600" dirty="0"/>
                        <a:t>頁</a:t>
                      </a:r>
                      <a:r>
                        <a:rPr kumimoji="1" lang="en-US" altLang="ja-JP" sz="1600" dirty="0"/>
                        <a:t>】A</a:t>
                      </a:r>
                      <a:r>
                        <a:rPr kumimoji="1" lang="ja-JP" altLang="en-US" sz="1600" dirty="0"/>
                        <a:t>案（外部設計書作成支援業務の実施）</a:t>
                      </a:r>
                      <a:r>
                        <a:rPr kumimoji="1" lang="en-US" altLang="ja-JP" sz="1600" dirty="0"/>
                        <a:t>19</a:t>
                      </a:r>
                      <a:r>
                        <a:rPr kumimoji="1" lang="ja-JP" altLang="en-US" sz="1600" dirty="0"/>
                        <a:t>条</a:t>
                      </a:r>
                      <a:r>
                        <a:rPr kumimoji="1" lang="en-US" altLang="ja-JP" sz="1600" dirty="0"/>
                        <a:t>2</a:t>
                      </a:r>
                      <a:r>
                        <a:rPr kumimoji="1" lang="ja-JP" altLang="en-US" sz="1600" dirty="0"/>
                        <a:t>項</a:t>
                      </a:r>
                      <a:endParaRPr kumimoji="1" lang="en-US" altLang="ja-JP" sz="1600" dirty="0"/>
                    </a:p>
                    <a:p>
                      <a:r>
                        <a:rPr kumimoji="1" lang="ja-JP" altLang="en-US" sz="1600" dirty="0"/>
                        <a:t>乙は、情報処理技術に関する専門的な知識及び経験に基づき、甲の作業が円滑かつ適切に行われるよう、善良な管理者の注意をもって調査、分析、整理、提案及び助言などの支援業務を行うものとする。</a:t>
                      </a:r>
                      <a:endParaRPr kumimoji="1" lang="en-US" altLang="ja-JP" sz="1600" dirty="0"/>
                    </a:p>
                    <a:p>
                      <a:r>
                        <a:rPr kumimoji="1" lang="en-US" altLang="ja-JP" sz="1600" dirty="0"/>
                        <a:t>【96</a:t>
                      </a:r>
                      <a:r>
                        <a:rPr kumimoji="1" lang="ja-JP" altLang="en-US" sz="1600" dirty="0"/>
                        <a:t>頁</a:t>
                      </a:r>
                      <a:r>
                        <a:rPr kumimoji="1" lang="en-US" altLang="ja-JP" sz="1600" dirty="0"/>
                        <a:t>】A</a:t>
                      </a:r>
                      <a:r>
                        <a:rPr kumimoji="1" lang="ja-JP" altLang="en-US" sz="1600" dirty="0"/>
                        <a:t>案（外部設計書の確定）</a:t>
                      </a:r>
                      <a:r>
                        <a:rPr kumimoji="1" lang="en-US" altLang="ja-JP" sz="1600" dirty="0"/>
                        <a:t>22</a:t>
                      </a:r>
                      <a:r>
                        <a:rPr kumimoji="1" lang="ja-JP" altLang="en-US" sz="1600" dirty="0"/>
                        <a:t>条</a:t>
                      </a:r>
                    </a:p>
                    <a:p>
                      <a:r>
                        <a:rPr kumimoji="1" lang="ja-JP" altLang="en-US" sz="1600" dirty="0"/>
                        <a:t>甲が外部設計書の作成を完了した場合、甲及び乙は、個別契約において定める期間（以下「外部設計書の点検期間」という。）内に外部設計書が、第</a:t>
                      </a:r>
                      <a:r>
                        <a:rPr kumimoji="1" lang="en-US" altLang="ja-JP" sz="1600" dirty="0"/>
                        <a:t>17</a:t>
                      </a:r>
                      <a:r>
                        <a:rPr kumimoji="1" lang="ja-JP" altLang="en-US" sz="1600" dirty="0"/>
                        <a:t>条の規定により確定された要件定義書及び前条所定の外部設計検討会での決定事項に適合するか点検を行うものとし、適合することを確認した証として甲乙双方の責任者が外部設計書に記名押印する</a:t>
                      </a:r>
                    </a:p>
                  </a:txBody>
                  <a:tcPr/>
                </a:tc>
                <a:extLst>
                  <a:ext uri="{0D108BD9-81ED-4DB2-BD59-A6C34878D82A}">
                    <a16:rowId xmlns:a16="http://schemas.microsoft.com/office/drawing/2014/main" val="3387793241"/>
                  </a:ext>
                </a:extLst>
              </a:tr>
            </a:tbl>
          </a:graphicData>
        </a:graphic>
      </p:graphicFrame>
      <p:sp>
        <p:nvSpPr>
          <p:cNvPr id="4" name="テキスト ボックス 3">
            <a:extLst>
              <a:ext uri="{FF2B5EF4-FFF2-40B4-BE49-F238E27FC236}">
                <a16:creationId xmlns:a16="http://schemas.microsoft.com/office/drawing/2014/main" id="{39353133-6A68-4189-BBD3-5745EF3DF7DD}"/>
              </a:ext>
            </a:extLst>
          </p:cNvPr>
          <p:cNvSpPr txBox="1"/>
          <p:nvPr/>
        </p:nvSpPr>
        <p:spPr>
          <a:xfrm>
            <a:off x="10453281" y="506906"/>
            <a:ext cx="964277" cy="369332"/>
          </a:xfrm>
          <a:prstGeom prst="rect">
            <a:avLst/>
          </a:prstGeom>
          <a:noFill/>
          <a:ln>
            <a:solidFill>
              <a:srgbClr val="FF0000"/>
            </a:solidFill>
          </a:ln>
        </p:spPr>
        <p:txBody>
          <a:bodyPr wrap="square" rtlCol="0">
            <a:spAutoFit/>
          </a:bodyPr>
          <a:lstStyle/>
          <a:p>
            <a:r>
              <a:rPr kumimoji="1" lang="ja-JP" altLang="en-US" dirty="0">
                <a:solidFill>
                  <a:srgbClr val="FF0000"/>
                </a:solidFill>
              </a:rPr>
              <a:t>準委任</a:t>
            </a:r>
          </a:p>
        </p:txBody>
      </p:sp>
      <p:sp>
        <p:nvSpPr>
          <p:cNvPr id="5" name="日付プレースホルダー 4">
            <a:extLst>
              <a:ext uri="{FF2B5EF4-FFF2-40B4-BE49-F238E27FC236}">
                <a16:creationId xmlns:a16="http://schemas.microsoft.com/office/drawing/2014/main" id="{35DDC522-3CB0-4DB3-97D0-6C398A17BD3E}"/>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6" name="スライド番号プレースホルダー 5">
            <a:extLst>
              <a:ext uri="{FF2B5EF4-FFF2-40B4-BE49-F238E27FC236}">
                <a16:creationId xmlns:a16="http://schemas.microsoft.com/office/drawing/2014/main" id="{DF0DA3EC-8597-4C4E-8A72-00DF840DF0DB}"/>
              </a:ext>
            </a:extLst>
          </p:cNvPr>
          <p:cNvSpPr>
            <a:spLocks noGrp="1"/>
          </p:cNvSpPr>
          <p:nvPr>
            <p:ph type="sldNum" sz="quarter" idx="12"/>
          </p:nvPr>
        </p:nvSpPr>
        <p:spPr/>
        <p:txBody>
          <a:bodyPr/>
          <a:lstStyle/>
          <a:p>
            <a:fld id="{AA0C51FF-32F0-4E34-9A42-27C026941FB9}" type="slidenum">
              <a:rPr kumimoji="1" lang="ja-JP" altLang="en-US" smtClean="0"/>
              <a:t>33</a:t>
            </a:fld>
            <a:endParaRPr kumimoji="1" lang="ja-JP" altLang="en-US"/>
          </a:p>
        </p:txBody>
      </p:sp>
      <p:sp>
        <p:nvSpPr>
          <p:cNvPr id="7" name="テキスト ボックス 6">
            <a:extLst>
              <a:ext uri="{FF2B5EF4-FFF2-40B4-BE49-F238E27FC236}">
                <a16:creationId xmlns:a16="http://schemas.microsoft.com/office/drawing/2014/main" id="{E53F0628-4777-4330-8073-DB062848315B}"/>
              </a:ext>
            </a:extLst>
          </p:cNvPr>
          <p:cNvSpPr txBox="1"/>
          <p:nvPr/>
        </p:nvSpPr>
        <p:spPr>
          <a:xfrm>
            <a:off x="392057" y="546703"/>
            <a:ext cx="9498825" cy="400110"/>
          </a:xfrm>
          <a:prstGeom prst="rect">
            <a:avLst/>
          </a:prstGeom>
          <a:noFill/>
        </p:spPr>
        <p:txBody>
          <a:bodyPr wrap="square" rtlCol="0">
            <a:spAutoFit/>
          </a:bodyPr>
          <a:lstStyle/>
          <a:p>
            <a:r>
              <a:rPr lang="en-US" altLang="ja-JP" sz="2000" b="1" dirty="0"/>
              <a:t>[P2]</a:t>
            </a:r>
            <a:r>
              <a:rPr lang="ja-JP" altLang="en-US" sz="2000" b="1" dirty="0"/>
              <a:t> 開発段階（システム設計（システム外部設計）：準委任の場合）（２）</a:t>
            </a:r>
            <a:endParaRPr lang="en-US" altLang="ja-JP" sz="2000" b="1" dirty="0"/>
          </a:p>
        </p:txBody>
      </p:sp>
    </p:spTree>
    <p:extLst>
      <p:ext uri="{BB962C8B-B14F-4D97-AF65-F5344CB8AC3E}">
        <p14:creationId xmlns:p14="http://schemas.microsoft.com/office/powerpoint/2010/main" val="41824849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4">
            <a:extLst>
              <a:ext uri="{FF2B5EF4-FFF2-40B4-BE49-F238E27FC236}">
                <a16:creationId xmlns:a16="http://schemas.microsoft.com/office/drawing/2014/main" id="{0172D6BE-6757-45B7-AA68-4353D2B80E51}"/>
              </a:ext>
            </a:extLst>
          </p:cNvPr>
          <p:cNvGraphicFramePr>
            <a:graphicFrameLocks noGrp="1"/>
          </p:cNvGraphicFramePr>
          <p:nvPr>
            <p:extLst>
              <p:ext uri="{D42A27DB-BD31-4B8C-83A1-F6EECF244321}">
                <p14:modId xmlns:p14="http://schemas.microsoft.com/office/powerpoint/2010/main" val="772955458"/>
              </p:ext>
            </p:extLst>
          </p:nvPr>
        </p:nvGraphicFramePr>
        <p:xfrm>
          <a:off x="500269" y="946813"/>
          <a:ext cx="11191461" cy="399288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1584365875"/>
                    </a:ext>
                  </a:extLst>
                </a:gridCol>
                <a:gridCol w="4393638">
                  <a:extLst>
                    <a:ext uri="{9D8B030D-6E8A-4147-A177-3AD203B41FA5}">
                      <a16:colId xmlns:a16="http://schemas.microsoft.com/office/drawing/2014/main" val="3573401635"/>
                    </a:ext>
                  </a:extLst>
                </a:gridCol>
                <a:gridCol w="5197623">
                  <a:extLst>
                    <a:ext uri="{9D8B030D-6E8A-4147-A177-3AD203B41FA5}">
                      <a16:colId xmlns:a16="http://schemas.microsoft.com/office/drawing/2014/main" val="2412223661"/>
                    </a:ext>
                  </a:extLst>
                </a:gridCol>
              </a:tblGrid>
              <a:tr h="370840">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370840">
                <a:tc>
                  <a:txBody>
                    <a:bodyPr/>
                    <a:lstStyle/>
                    <a:p>
                      <a:r>
                        <a:rPr kumimoji="1" lang="ja-JP" altLang="en-US" sz="2000" dirty="0"/>
                        <a:t>責務を果たさなかった場合の処置（説明）</a:t>
                      </a:r>
                    </a:p>
                  </a:txBody>
                  <a:tcPr/>
                </a:tc>
                <a:tc>
                  <a:txBody>
                    <a:bodyPr/>
                    <a:lstStyle/>
                    <a:p>
                      <a:r>
                        <a:rPr kumimoji="1" lang="ja-JP" altLang="en-US" sz="2000" dirty="0"/>
                        <a:t>ー</a:t>
                      </a:r>
                    </a:p>
                  </a:txBody>
                  <a:tcPr/>
                </a:tc>
                <a:tc>
                  <a:txBody>
                    <a:bodyPr/>
                    <a:lstStyle/>
                    <a:p>
                      <a:r>
                        <a:rPr kumimoji="1" lang="ja-JP" altLang="en-US" sz="2000" b="0" dirty="0"/>
                        <a:t>準委任だからといってベンダが責任を一切負わないわけではなく、受任者として善管注意義務を負っている。この善管注意義務を怠った結果、外部設計書の作成支援が適切になされなかった場合は、善管注意義務違反として債務不履行責任を負う</a:t>
                      </a:r>
                      <a:r>
                        <a:rPr kumimoji="1" lang="en-US" altLang="ja-JP" sz="2000" b="0" dirty="0"/>
                        <a:t>【95</a:t>
                      </a:r>
                      <a:r>
                        <a:rPr kumimoji="1" lang="ja-JP" altLang="en-US" sz="2000" b="0" dirty="0"/>
                        <a:t>頁</a:t>
                      </a:r>
                      <a:r>
                        <a:rPr kumimoji="1" lang="en-US" altLang="ja-JP" sz="2000" b="0" dirty="0"/>
                        <a:t>】</a:t>
                      </a:r>
                      <a:endParaRPr kumimoji="1" lang="ja-JP" altLang="en-US" sz="2000" b="0" dirty="0"/>
                    </a:p>
                  </a:txBody>
                  <a:tcPr/>
                </a:tc>
                <a:extLst>
                  <a:ext uri="{0D108BD9-81ED-4DB2-BD59-A6C34878D82A}">
                    <a16:rowId xmlns:a16="http://schemas.microsoft.com/office/drawing/2014/main" val="4267741935"/>
                  </a:ext>
                </a:extLst>
              </a:tr>
              <a:tr h="370840">
                <a:tc>
                  <a:txBody>
                    <a:bodyPr/>
                    <a:lstStyle/>
                    <a:p>
                      <a:r>
                        <a:rPr kumimoji="1" lang="ja-JP" altLang="en-US" sz="1600" dirty="0"/>
                        <a:t>責務を満たさなかった場合の処置（契約条文）</a:t>
                      </a:r>
                    </a:p>
                  </a:txBody>
                  <a:tcPr/>
                </a:tc>
                <a:tc>
                  <a:txBody>
                    <a:bodyPr/>
                    <a:lstStyle/>
                    <a:p>
                      <a:r>
                        <a:rPr kumimoji="1" lang="ja-JP" altLang="en-US" sz="2000" dirty="0"/>
                        <a:t>ー</a:t>
                      </a:r>
                    </a:p>
                  </a:txBody>
                  <a:tcPr/>
                </a:tc>
                <a:tc>
                  <a:txBody>
                    <a:bodyPr/>
                    <a:lstStyle/>
                    <a:p>
                      <a:r>
                        <a:rPr kumimoji="1" lang="ja-JP" altLang="en-US" sz="2000" dirty="0"/>
                        <a:t>ー</a:t>
                      </a:r>
                    </a:p>
                  </a:txBody>
                  <a:tcPr/>
                </a:tc>
                <a:extLst>
                  <a:ext uri="{0D108BD9-81ED-4DB2-BD59-A6C34878D82A}">
                    <a16:rowId xmlns:a16="http://schemas.microsoft.com/office/drawing/2014/main" val="357635198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関連判例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a:t>
                      </a:r>
                      <a:r>
                        <a:rPr kumimoji="1" lang="ja-JP" altLang="en-US" sz="1400" dirty="0"/>
                        <a:t>トピック別</a:t>
                      </a:r>
                      <a:r>
                        <a:rPr kumimoji="1" lang="en-US" altLang="ja-JP" sz="1400" dirty="0"/>
                        <a:t>)</a:t>
                      </a:r>
                      <a:endParaRPr kumimoji="1" lang="ja-JP" altLang="en-US" sz="1400" dirty="0"/>
                    </a:p>
                  </a:txBody>
                  <a:tcPr/>
                </a:tc>
                <a:tc>
                  <a:txBody>
                    <a:bodyPr/>
                    <a:lstStyle/>
                    <a:p>
                      <a:r>
                        <a:rPr kumimoji="1" lang="ja-JP" altLang="en-US" sz="2000" dirty="0"/>
                        <a:t>ー</a:t>
                      </a:r>
                    </a:p>
                  </a:txBody>
                  <a:tcPr/>
                </a:tc>
                <a:tc>
                  <a:txBody>
                    <a:bodyPr/>
                    <a:lstStyle/>
                    <a:p>
                      <a:r>
                        <a:rPr kumimoji="1" lang="ja-JP" altLang="en-US" sz="2000" dirty="0"/>
                        <a:t>ー</a:t>
                      </a:r>
                    </a:p>
                  </a:txBody>
                  <a:tcPr/>
                </a:tc>
                <a:extLst>
                  <a:ext uri="{0D108BD9-81ED-4DB2-BD59-A6C34878D82A}">
                    <a16:rowId xmlns:a16="http://schemas.microsoft.com/office/drawing/2014/main" val="1247276557"/>
                  </a:ext>
                </a:extLst>
              </a:tr>
            </a:tbl>
          </a:graphicData>
        </a:graphic>
      </p:graphicFrame>
      <p:sp>
        <p:nvSpPr>
          <p:cNvPr id="4" name="テキスト ボックス 3">
            <a:extLst>
              <a:ext uri="{FF2B5EF4-FFF2-40B4-BE49-F238E27FC236}">
                <a16:creationId xmlns:a16="http://schemas.microsoft.com/office/drawing/2014/main" id="{39353133-6A68-4189-BBD3-5745EF3DF7DD}"/>
              </a:ext>
            </a:extLst>
          </p:cNvPr>
          <p:cNvSpPr txBox="1"/>
          <p:nvPr/>
        </p:nvSpPr>
        <p:spPr>
          <a:xfrm>
            <a:off x="10453281" y="506906"/>
            <a:ext cx="964277" cy="369332"/>
          </a:xfrm>
          <a:prstGeom prst="rect">
            <a:avLst/>
          </a:prstGeom>
          <a:noFill/>
          <a:ln>
            <a:solidFill>
              <a:srgbClr val="FF0000"/>
            </a:solidFill>
          </a:ln>
        </p:spPr>
        <p:txBody>
          <a:bodyPr wrap="square" rtlCol="0">
            <a:spAutoFit/>
          </a:bodyPr>
          <a:lstStyle/>
          <a:p>
            <a:r>
              <a:rPr kumimoji="1" lang="ja-JP" altLang="en-US" dirty="0">
                <a:solidFill>
                  <a:srgbClr val="FF0000"/>
                </a:solidFill>
              </a:rPr>
              <a:t>準委任</a:t>
            </a:r>
          </a:p>
        </p:txBody>
      </p:sp>
      <p:sp>
        <p:nvSpPr>
          <p:cNvPr id="5" name="日付プレースホルダー 4">
            <a:extLst>
              <a:ext uri="{FF2B5EF4-FFF2-40B4-BE49-F238E27FC236}">
                <a16:creationId xmlns:a16="http://schemas.microsoft.com/office/drawing/2014/main" id="{89288853-0C16-4682-8CB6-F626F6A408B1}"/>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6" name="スライド番号プレースホルダー 5">
            <a:extLst>
              <a:ext uri="{FF2B5EF4-FFF2-40B4-BE49-F238E27FC236}">
                <a16:creationId xmlns:a16="http://schemas.microsoft.com/office/drawing/2014/main" id="{128533AA-F2EC-4B72-82E2-E49C9F97F239}"/>
              </a:ext>
            </a:extLst>
          </p:cNvPr>
          <p:cNvSpPr>
            <a:spLocks noGrp="1"/>
          </p:cNvSpPr>
          <p:nvPr>
            <p:ph type="sldNum" sz="quarter" idx="12"/>
          </p:nvPr>
        </p:nvSpPr>
        <p:spPr/>
        <p:txBody>
          <a:bodyPr/>
          <a:lstStyle/>
          <a:p>
            <a:fld id="{AA0C51FF-32F0-4E34-9A42-27C026941FB9}" type="slidenum">
              <a:rPr kumimoji="1" lang="ja-JP" altLang="en-US" smtClean="0"/>
              <a:t>34</a:t>
            </a:fld>
            <a:endParaRPr kumimoji="1" lang="ja-JP" altLang="en-US"/>
          </a:p>
        </p:txBody>
      </p:sp>
      <p:sp>
        <p:nvSpPr>
          <p:cNvPr id="7" name="テキスト ボックス 6">
            <a:extLst>
              <a:ext uri="{FF2B5EF4-FFF2-40B4-BE49-F238E27FC236}">
                <a16:creationId xmlns:a16="http://schemas.microsoft.com/office/drawing/2014/main" id="{91F596E0-0F50-4F16-A7BA-741D8E8E9234}"/>
              </a:ext>
            </a:extLst>
          </p:cNvPr>
          <p:cNvSpPr txBox="1"/>
          <p:nvPr/>
        </p:nvSpPr>
        <p:spPr>
          <a:xfrm>
            <a:off x="392057" y="546703"/>
            <a:ext cx="9498825" cy="400110"/>
          </a:xfrm>
          <a:prstGeom prst="rect">
            <a:avLst/>
          </a:prstGeom>
          <a:noFill/>
        </p:spPr>
        <p:txBody>
          <a:bodyPr wrap="square" rtlCol="0">
            <a:spAutoFit/>
          </a:bodyPr>
          <a:lstStyle/>
          <a:p>
            <a:r>
              <a:rPr lang="en-US" altLang="ja-JP" sz="2000" b="1" dirty="0"/>
              <a:t>[P2]</a:t>
            </a:r>
            <a:r>
              <a:rPr lang="ja-JP" altLang="en-US" sz="2000" b="1" dirty="0"/>
              <a:t> 開発段階（システム設計（システム外部設計）：準委任の場合）（３）</a:t>
            </a:r>
            <a:endParaRPr lang="en-US" altLang="ja-JP" sz="2000" b="1" dirty="0"/>
          </a:p>
        </p:txBody>
      </p:sp>
    </p:spTree>
    <p:extLst>
      <p:ext uri="{BB962C8B-B14F-4D97-AF65-F5344CB8AC3E}">
        <p14:creationId xmlns:p14="http://schemas.microsoft.com/office/powerpoint/2010/main" val="32070884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4">
            <a:extLst>
              <a:ext uri="{FF2B5EF4-FFF2-40B4-BE49-F238E27FC236}">
                <a16:creationId xmlns:a16="http://schemas.microsoft.com/office/drawing/2014/main" id="{0172D6BE-6757-45B7-AA68-4353D2B80E51}"/>
              </a:ext>
            </a:extLst>
          </p:cNvPr>
          <p:cNvGraphicFramePr>
            <a:graphicFrameLocks noGrp="1"/>
          </p:cNvGraphicFramePr>
          <p:nvPr>
            <p:extLst>
              <p:ext uri="{D42A27DB-BD31-4B8C-83A1-F6EECF244321}">
                <p14:modId xmlns:p14="http://schemas.microsoft.com/office/powerpoint/2010/main" val="3786748175"/>
              </p:ext>
            </p:extLst>
          </p:nvPr>
        </p:nvGraphicFramePr>
        <p:xfrm>
          <a:off x="525117" y="946813"/>
          <a:ext cx="11141766" cy="4450080"/>
        </p:xfrm>
        <a:graphic>
          <a:graphicData uri="http://schemas.openxmlformats.org/drawingml/2006/table">
            <a:tbl>
              <a:tblPr firstRow="1" bandRow="1">
                <a:tableStyleId>{5C22544A-7EE6-4342-B048-85BDC9FD1C3A}</a:tableStyleId>
              </a:tblPr>
              <a:tblGrid>
                <a:gridCol w="1451113">
                  <a:extLst>
                    <a:ext uri="{9D8B030D-6E8A-4147-A177-3AD203B41FA5}">
                      <a16:colId xmlns:a16="http://schemas.microsoft.com/office/drawing/2014/main" val="1584365875"/>
                    </a:ext>
                  </a:extLst>
                </a:gridCol>
                <a:gridCol w="4624226">
                  <a:extLst>
                    <a:ext uri="{9D8B030D-6E8A-4147-A177-3AD203B41FA5}">
                      <a16:colId xmlns:a16="http://schemas.microsoft.com/office/drawing/2014/main" val="3573401635"/>
                    </a:ext>
                  </a:extLst>
                </a:gridCol>
                <a:gridCol w="5066427">
                  <a:extLst>
                    <a:ext uri="{9D8B030D-6E8A-4147-A177-3AD203B41FA5}">
                      <a16:colId xmlns:a16="http://schemas.microsoft.com/office/drawing/2014/main" val="2412223661"/>
                    </a:ext>
                  </a:extLst>
                </a:gridCol>
              </a:tblGrid>
              <a:tr h="358515">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1326014">
                <a:tc>
                  <a:txBody>
                    <a:bodyPr/>
                    <a:lstStyle/>
                    <a:p>
                      <a:r>
                        <a:rPr kumimoji="1" lang="ja-JP" altLang="en-US" sz="2000" dirty="0"/>
                        <a:t>当事者の責務</a:t>
                      </a:r>
                      <a:endParaRPr kumimoji="1" lang="en-US" altLang="ja-JP" sz="2000" dirty="0"/>
                    </a:p>
                    <a:p>
                      <a:endParaRPr kumimoji="1" lang="ja-JP" altLang="en-US" sz="2000" dirty="0"/>
                    </a:p>
                  </a:txBody>
                  <a:tcPr/>
                </a:tc>
                <a:tc>
                  <a:txBody>
                    <a:bodyPr/>
                    <a:lstStyle/>
                    <a:p>
                      <a:r>
                        <a:rPr kumimoji="1" lang="ja-JP" altLang="en-US" sz="2000" b="0" dirty="0"/>
                        <a:t>●請負形態の場合であっても、外部設計はユーザの業務内容の確定に関わる部分が大きいことからユーザの</a:t>
                      </a:r>
                      <a:r>
                        <a:rPr kumimoji="1" lang="ja-JP" altLang="en-US" sz="2000" b="0" dirty="0">
                          <a:solidFill>
                            <a:srgbClr val="FF0000"/>
                          </a:solidFill>
                        </a:rPr>
                        <a:t>積極的関与</a:t>
                      </a:r>
                      <a:r>
                        <a:rPr kumimoji="1" lang="ja-JP" altLang="en-US" sz="2000" b="0" dirty="0"/>
                        <a:t>が重要である。そこで、第</a:t>
                      </a:r>
                      <a:r>
                        <a:rPr kumimoji="1" lang="en-US" altLang="ja-JP" sz="2000" b="0" dirty="0"/>
                        <a:t>2</a:t>
                      </a:r>
                      <a:r>
                        <a:rPr kumimoji="1" lang="ja-JP" altLang="en-US" sz="2000" b="0" dirty="0"/>
                        <a:t>項は、ベンダはユーザに対しシステム仕様の検討・決定に必要な協力を要請することができ、ユーザは</a:t>
                      </a:r>
                      <a:r>
                        <a:rPr kumimoji="1" lang="ja-JP" altLang="en-US" sz="2000" b="0" dirty="0">
                          <a:solidFill>
                            <a:srgbClr val="FF0000"/>
                          </a:solidFill>
                        </a:rPr>
                        <a:t>適時にこれに応ずる</a:t>
                      </a:r>
                      <a:r>
                        <a:rPr kumimoji="1" lang="ja-JP" altLang="en-US" sz="2000" b="0" dirty="0"/>
                        <a:t>ものとし、システム仕様の検討はベンダとユーザの</a:t>
                      </a:r>
                      <a:r>
                        <a:rPr kumimoji="1" lang="ja-JP" altLang="en-US" sz="2000" b="0" dirty="0">
                          <a:solidFill>
                            <a:srgbClr val="FF0000"/>
                          </a:solidFill>
                        </a:rPr>
                        <a:t>共同作業</a:t>
                      </a:r>
                      <a:r>
                        <a:rPr kumimoji="1" lang="ja-JP" altLang="en-US" sz="2000" b="0" dirty="0"/>
                        <a:t>であることを明確にしている。</a:t>
                      </a:r>
                      <a:r>
                        <a:rPr kumimoji="1" lang="en-US" altLang="ja-JP" sz="2000" b="0" dirty="0"/>
                        <a:t>【98</a:t>
                      </a:r>
                      <a:r>
                        <a:rPr kumimoji="1" lang="ja-JP" altLang="en-US" sz="2000" b="0" dirty="0"/>
                        <a:t>頁</a:t>
                      </a:r>
                      <a:r>
                        <a:rPr kumimoji="1" lang="en-US" altLang="ja-JP" sz="2000" b="0" dirty="0"/>
                        <a:t>】</a:t>
                      </a:r>
                    </a:p>
                    <a:p>
                      <a:r>
                        <a:rPr kumimoji="1" lang="ja-JP" altLang="en-US" sz="2000" b="0" dirty="0"/>
                        <a:t>●</a:t>
                      </a:r>
                      <a:r>
                        <a:rPr kumimoji="1" lang="ja-JP" altLang="en-US" sz="2000" b="0" dirty="0">
                          <a:solidFill>
                            <a:srgbClr val="FF0000"/>
                          </a:solidFill>
                        </a:rPr>
                        <a:t>ユーザの承認をもって外部設計書は確定</a:t>
                      </a:r>
                      <a:r>
                        <a:rPr kumimoji="1" lang="ja-JP" altLang="en-US" sz="2000" b="0" dirty="0"/>
                        <a:t>する</a:t>
                      </a:r>
                      <a:r>
                        <a:rPr kumimoji="1" lang="en-US" altLang="ja-JP" sz="2000" b="0" dirty="0"/>
                        <a:t>【100</a:t>
                      </a:r>
                      <a:r>
                        <a:rPr kumimoji="1" lang="ja-JP" altLang="en-US" sz="2000" b="0" dirty="0"/>
                        <a:t>頁</a:t>
                      </a:r>
                      <a:r>
                        <a:rPr kumimoji="1" lang="en-US" altLang="ja-JP" sz="2000" b="0" dirty="0"/>
                        <a:t>】</a:t>
                      </a:r>
                      <a:endParaRPr kumimoji="1" lang="ja-JP" altLang="en-US" sz="20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dirty="0"/>
                        <a:t>●請負形態の場合であっても、外部設計はユーザの業務内容の確定に関わる部分が大きいことからユーザの積極的関与が重要である。そこで、第</a:t>
                      </a:r>
                      <a:r>
                        <a:rPr kumimoji="1" lang="en-US" altLang="ja-JP" sz="2000" b="0" dirty="0"/>
                        <a:t>2</a:t>
                      </a:r>
                      <a:r>
                        <a:rPr kumimoji="1" lang="ja-JP" altLang="en-US" sz="2000" b="0" dirty="0"/>
                        <a:t>項は、ベンダは</a:t>
                      </a:r>
                      <a:r>
                        <a:rPr kumimoji="1" lang="ja-JP" altLang="en-US" sz="2000" b="0" dirty="0">
                          <a:solidFill>
                            <a:srgbClr val="FF0000"/>
                          </a:solidFill>
                        </a:rPr>
                        <a:t>ユーザに対しシステム仕様の検討・決定に必要な協力を要請することができ</a:t>
                      </a:r>
                      <a:r>
                        <a:rPr kumimoji="1" lang="ja-JP" altLang="en-US" sz="2000" b="0" dirty="0"/>
                        <a:t>、ユーザは</a:t>
                      </a:r>
                      <a:r>
                        <a:rPr kumimoji="1" lang="ja-JP" altLang="en-US" sz="2000" b="0" dirty="0">
                          <a:solidFill>
                            <a:schemeClr val="tx1"/>
                          </a:solidFill>
                        </a:rPr>
                        <a:t>適時にこれに応ずる</a:t>
                      </a:r>
                      <a:r>
                        <a:rPr kumimoji="1" lang="ja-JP" altLang="en-US" sz="2000" b="0" dirty="0"/>
                        <a:t>ものとし、システム仕様の検討はベンダとユーザの</a:t>
                      </a:r>
                      <a:r>
                        <a:rPr kumimoji="1" lang="ja-JP" altLang="en-US" sz="2000" b="0" dirty="0">
                          <a:solidFill>
                            <a:srgbClr val="FF0000"/>
                          </a:solidFill>
                        </a:rPr>
                        <a:t>共同作業</a:t>
                      </a:r>
                      <a:r>
                        <a:rPr kumimoji="1" lang="ja-JP" altLang="en-US" sz="2000" b="0" dirty="0"/>
                        <a:t>であることを明確にしている。</a:t>
                      </a:r>
                      <a:r>
                        <a:rPr kumimoji="1" lang="en-US" altLang="ja-JP" sz="2000" b="0" dirty="0"/>
                        <a:t>【98</a:t>
                      </a:r>
                      <a:r>
                        <a:rPr kumimoji="1" lang="ja-JP" altLang="en-US" sz="2000" b="0" dirty="0"/>
                        <a:t>頁</a:t>
                      </a:r>
                      <a:r>
                        <a:rPr kumimoji="1" lang="en-US" altLang="ja-JP" sz="2000" b="0" dirty="0"/>
                        <a:t>】</a:t>
                      </a:r>
                    </a:p>
                    <a:p>
                      <a:r>
                        <a:rPr kumimoji="1" lang="ja-JP" altLang="en-US" sz="2000" b="0" dirty="0"/>
                        <a:t>●外部設計書と要件定義書及び外部設計検討会での決定事項との不一致又は外部設計書の論理的誤りを契約不適合と定義し、修正等の追完義務を負う</a:t>
                      </a:r>
                      <a:r>
                        <a:rPr kumimoji="1" lang="en-US" altLang="ja-JP" sz="2000" b="0" dirty="0"/>
                        <a:t>【101</a:t>
                      </a:r>
                      <a:r>
                        <a:rPr kumimoji="1" lang="ja-JP" altLang="en-US" sz="2000" b="0" dirty="0"/>
                        <a:t>頁</a:t>
                      </a:r>
                      <a:r>
                        <a:rPr kumimoji="1" lang="en-US" altLang="ja-JP" sz="2000" b="0" dirty="0"/>
                        <a:t>】</a:t>
                      </a:r>
                    </a:p>
                  </a:txBody>
                  <a:tcPr/>
                </a:tc>
                <a:extLst>
                  <a:ext uri="{0D108BD9-81ED-4DB2-BD59-A6C34878D82A}">
                    <a16:rowId xmlns:a16="http://schemas.microsoft.com/office/drawing/2014/main" val="3663835014"/>
                  </a:ext>
                </a:extLst>
              </a:tr>
            </a:tbl>
          </a:graphicData>
        </a:graphic>
      </p:graphicFrame>
      <p:sp>
        <p:nvSpPr>
          <p:cNvPr id="5" name="日付プレースホルダー 4">
            <a:extLst>
              <a:ext uri="{FF2B5EF4-FFF2-40B4-BE49-F238E27FC236}">
                <a16:creationId xmlns:a16="http://schemas.microsoft.com/office/drawing/2014/main" id="{DE953918-288B-4F3B-A4D3-D90FC52FC566}"/>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6" name="スライド番号プレースホルダー 5">
            <a:extLst>
              <a:ext uri="{FF2B5EF4-FFF2-40B4-BE49-F238E27FC236}">
                <a16:creationId xmlns:a16="http://schemas.microsoft.com/office/drawing/2014/main" id="{097A6C1C-F2D0-4759-87A2-9563334CEDCB}"/>
              </a:ext>
            </a:extLst>
          </p:cNvPr>
          <p:cNvSpPr>
            <a:spLocks noGrp="1"/>
          </p:cNvSpPr>
          <p:nvPr>
            <p:ph type="sldNum" sz="quarter" idx="12"/>
          </p:nvPr>
        </p:nvSpPr>
        <p:spPr/>
        <p:txBody>
          <a:bodyPr/>
          <a:lstStyle/>
          <a:p>
            <a:fld id="{AA0C51FF-32F0-4E34-9A42-27C026941FB9}" type="slidenum">
              <a:rPr kumimoji="1" lang="ja-JP" altLang="en-US" smtClean="0"/>
              <a:t>35</a:t>
            </a:fld>
            <a:endParaRPr kumimoji="1" lang="ja-JP" altLang="en-US"/>
          </a:p>
        </p:txBody>
      </p:sp>
      <p:sp>
        <p:nvSpPr>
          <p:cNvPr id="7" name="テキスト ボックス 6">
            <a:extLst>
              <a:ext uri="{FF2B5EF4-FFF2-40B4-BE49-F238E27FC236}">
                <a16:creationId xmlns:a16="http://schemas.microsoft.com/office/drawing/2014/main" id="{D0967E1F-6035-4A8C-A2F4-78BCF4C45DDA}"/>
              </a:ext>
            </a:extLst>
          </p:cNvPr>
          <p:cNvSpPr txBox="1"/>
          <p:nvPr/>
        </p:nvSpPr>
        <p:spPr>
          <a:xfrm>
            <a:off x="392057" y="546703"/>
            <a:ext cx="9498825" cy="400110"/>
          </a:xfrm>
          <a:prstGeom prst="rect">
            <a:avLst/>
          </a:prstGeom>
          <a:noFill/>
        </p:spPr>
        <p:txBody>
          <a:bodyPr wrap="square" rtlCol="0">
            <a:spAutoFit/>
          </a:bodyPr>
          <a:lstStyle/>
          <a:p>
            <a:r>
              <a:rPr lang="en-US" altLang="ja-JP" sz="2000" b="1" dirty="0"/>
              <a:t>[P3]</a:t>
            </a:r>
            <a:r>
              <a:rPr lang="ja-JP" altLang="en-US" sz="2000" b="1" dirty="0"/>
              <a:t> 開発段階（システム設計（システム外部設計）：請負の場合）（１）</a:t>
            </a:r>
            <a:endParaRPr lang="en-US" altLang="ja-JP" sz="2000" b="1" dirty="0"/>
          </a:p>
        </p:txBody>
      </p:sp>
      <p:sp>
        <p:nvSpPr>
          <p:cNvPr id="8" name="テキスト ボックス 7">
            <a:extLst>
              <a:ext uri="{FF2B5EF4-FFF2-40B4-BE49-F238E27FC236}">
                <a16:creationId xmlns:a16="http://schemas.microsoft.com/office/drawing/2014/main" id="{F71D4AB1-7D79-4823-B9A2-F56AB74A983E}"/>
              </a:ext>
            </a:extLst>
          </p:cNvPr>
          <p:cNvSpPr txBox="1"/>
          <p:nvPr/>
        </p:nvSpPr>
        <p:spPr>
          <a:xfrm>
            <a:off x="10520151" y="494522"/>
            <a:ext cx="964277" cy="369332"/>
          </a:xfrm>
          <a:prstGeom prst="rect">
            <a:avLst/>
          </a:prstGeom>
          <a:noFill/>
          <a:ln>
            <a:solidFill>
              <a:srgbClr val="FF0000"/>
            </a:solidFill>
          </a:ln>
        </p:spPr>
        <p:txBody>
          <a:bodyPr wrap="square" rtlCol="0">
            <a:spAutoFit/>
          </a:bodyPr>
          <a:lstStyle/>
          <a:p>
            <a:pPr algn="ctr"/>
            <a:r>
              <a:rPr lang="ja-JP" altLang="en-US" dirty="0">
                <a:solidFill>
                  <a:srgbClr val="FF0000"/>
                </a:solidFill>
              </a:rPr>
              <a:t>請負</a:t>
            </a:r>
            <a:endParaRPr kumimoji="1" lang="ja-JP" altLang="en-US" dirty="0">
              <a:solidFill>
                <a:srgbClr val="FF0000"/>
              </a:solidFill>
            </a:endParaRPr>
          </a:p>
        </p:txBody>
      </p:sp>
    </p:spTree>
    <p:extLst>
      <p:ext uri="{BB962C8B-B14F-4D97-AF65-F5344CB8AC3E}">
        <p14:creationId xmlns:p14="http://schemas.microsoft.com/office/powerpoint/2010/main" val="36460872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4">
            <a:extLst>
              <a:ext uri="{FF2B5EF4-FFF2-40B4-BE49-F238E27FC236}">
                <a16:creationId xmlns:a16="http://schemas.microsoft.com/office/drawing/2014/main" id="{0172D6BE-6757-45B7-AA68-4353D2B80E51}"/>
              </a:ext>
            </a:extLst>
          </p:cNvPr>
          <p:cNvGraphicFramePr>
            <a:graphicFrameLocks noGrp="1"/>
          </p:cNvGraphicFramePr>
          <p:nvPr>
            <p:extLst>
              <p:ext uri="{D42A27DB-BD31-4B8C-83A1-F6EECF244321}">
                <p14:modId xmlns:p14="http://schemas.microsoft.com/office/powerpoint/2010/main" val="2622878038"/>
              </p:ext>
            </p:extLst>
          </p:nvPr>
        </p:nvGraphicFramePr>
        <p:xfrm>
          <a:off x="532485" y="946813"/>
          <a:ext cx="11221278" cy="3901440"/>
        </p:xfrm>
        <a:graphic>
          <a:graphicData uri="http://schemas.openxmlformats.org/drawingml/2006/table">
            <a:tbl>
              <a:tblPr firstRow="1" bandRow="1">
                <a:tableStyleId>{5C22544A-7EE6-4342-B048-85BDC9FD1C3A}</a:tableStyleId>
              </a:tblPr>
              <a:tblGrid>
                <a:gridCol w="1282147">
                  <a:extLst>
                    <a:ext uri="{9D8B030D-6E8A-4147-A177-3AD203B41FA5}">
                      <a16:colId xmlns:a16="http://schemas.microsoft.com/office/drawing/2014/main" val="1584365875"/>
                    </a:ext>
                  </a:extLst>
                </a:gridCol>
                <a:gridCol w="4753073">
                  <a:extLst>
                    <a:ext uri="{9D8B030D-6E8A-4147-A177-3AD203B41FA5}">
                      <a16:colId xmlns:a16="http://schemas.microsoft.com/office/drawing/2014/main" val="3573401635"/>
                    </a:ext>
                  </a:extLst>
                </a:gridCol>
                <a:gridCol w="5186058">
                  <a:extLst>
                    <a:ext uri="{9D8B030D-6E8A-4147-A177-3AD203B41FA5}">
                      <a16:colId xmlns:a16="http://schemas.microsoft.com/office/drawing/2014/main" val="2412223661"/>
                    </a:ext>
                  </a:extLst>
                </a:gridCol>
              </a:tblGrid>
              <a:tr h="358515">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1790119">
                <a:tc>
                  <a:txBody>
                    <a:bodyPr/>
                    <a:lstStyle/>
                    <a:p>
                      <a:r>
                        <a:rPr kumimoji="1" lang="ja-JP" altLang="en-US" sz="2000" dirty="0"/>
                        <a:t>関連する契約条文</a:t>
                      </a:r>
                      <a:endParaRPr kumimoji="1" lang="en-US" altLang="ja-JP" sz="2000" dirty="0"/>
                    </a:p>
                    <a:p>
                      <a:endParaRPr kumimoji="1" lang="ja-JP" alt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【86</a:t>
                      </a:r>
                      <a:r>
                        <a:rPr kumimoji="1" lang="ja-JP" altLang="en-US" sz="1600" dirty="0"/>
                        <a:t>頁</a:t>
                      </a:r>
                      <a:r>
                        <a:rPr kumimoji="1" lang="en-US" altLang="ja-JP" sz="1600" dirty="0"/>
                        <a:t>】</a:t>
                      </a:r>
                      <a:r>
                        <a:rPr kumimoji="1" lang="ja-JP" altLang="en-US" sz="1600" dirty="0"/>
                        <a:t>（責任者）</a:t>
                      </a:r>
                      <a:r>
                        <a:rPr kumimoji="1" lang="en-US" altLang="ja-JP" sz="1600" dirty="0"/>
                        <a:t>9</a:t>
                      </a:r>
                      <a:r>
                        <a:rPr kumimoji="1" lang="ja-JP" altLang="en-US" sz="1600" dirty="0"/>
                        <a:t>条</a:t>
                      </a:r>
                      <a:r>
                        <a:rPr kumimoji="1" lang="en-US" altLang="ja-JP" sz="1600" dirty="0"/>
                        <a:t>3</a:t>
                      </a:r>
                      <a:r>
                        <a:rPr kumimoji="1" lang="ja-JP" altLang="en-US" sz="1600" dirty="0"/>
                        <a:t>項</a:t>
                      </a:r>
                      <a:endParaRPr kumimoji="1"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甲の責任者は、次の各号に定める権限及び責任を有するものとする。</a:t>
                      </a:r>
                      <a:endParaRPr kumimoji="1" lang="en-US" altLang="ja-JP" sz="1600" dirty="0"/>
                    </a:p>
                    <a:p>
                      <a:r>
                        <a:rPr kumimoji="1" lang="ja-JP" altLang="en-US" sz="1600" dirty="0"/>
                        <a:t>②外部設計書の確定を行う権限及び責任</a:t>
                      </a:r>
                      <a:endParaRPr kumimoji="1"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【98</a:t>
                      </a:r>
                      <a:r>
                        <a:rPr kumimoji="1" lang="ja-JP" altLang="en-US" sz="1600" dirty="0"/>
                        <a:t>頁</a:t>
                      </a:r>
                      <a:r>
                        <a:rPr kumimoji="1" lang="en-US" altLang="ja-JP" sz="1600" dirty="0"/>
                        <a:t>】B</a:t>
                      </a:r>
                      <a:r>
                        <a:rPr kumimoji="1" lang="ja-JP" altLang="en-US" sz="1600" dirty="0"/>
                        <a:t>案（外部設計書作成業務の実施）○条</a:t>
                      </a:r>
                      <a:r>
                        <a:rPr kumimoji="1" lang="en-US" altLang="ja-JP" sz="1600" dirty="0"/>
                        <a:t>2</a:t>
                      </a:r>
                      <a:r>
                        <a:rPr kumimoji="1" lang="ja-JP" altLang="en-US" sz="1600" dirty="0"/>
                        <a:t>項（≒</a:t>
                      </a:r>
                      <a:r>
                        <a:rPr kumimoji="1" lang="en-US" altLang="ja-JP" sz="1600" dirty="0"/>
                        <a:t>19</a:t>
                      </a:r>
                      <a:r>
                        <a:rPr kumimoji="1" lang="ja-JP" altLang="en-US" sz="1600" dirty="0"/>
                        <a:t>条）</a:t>
                      </a:r>
                    </a:p>
                    <a:p>
                      <a:r>
                        <a:rPr kumimoji="1" lang="en-US" altLang="ja-JP" sz="1600" dirty="0"/>
                        <a:t>2.</a:t>
                      </a:r>
                      <a:r>
                        <a:rPr kumimoji="1" lang="ja-JP" altLang="en-US" sz="1600" dirty="0"/>
                        <a:t>　外部設計書作成業務の実施に際し、乙は甲に対して必要な協力を要請できるものとし、甲は乙から協力を要請された場合には適時に、これに応ずるものとする。</a:t>
                      </a:r>
                      <a:endParaRPr kumimoji="1" lang="en-US" altLang="ja-JP" sz="1600" dirty="0"/>
                    </a:p>
                    <a:p>
                      <a:r>
                        <a:rPr kumimoji="1" lang="en-US" altLang="ja-JP" sz="1600" dirty="0"/>
                        <a:t>【99</a:t>
                      </a:r>
                      <a:r>
                        <a:rPr kumimoji="1" lang="ja-JP" altLang="en-US" sz="1600" dirty="0"/>
                        <a:t>頁</a:t>
                      </a:r>
                      <a:r>
                        <a:rPr kumimoji="1" lang="en-US" altLang="ja-JP" sz="1600" dirty="0"/>
                        <a:t>】B</a:t>
                      </a:r>
                      <a:r>
                        <a:rPr kumimoji="1" lang="ja-JP" altLang="en-US" sz="1600" dirty="0"/>
                        <a:t>案（外部設計書の承認及び確定）○条</a:t>
                      </a:r>
                      <a:r>
                        <a:rPr kumimoji="1" lang="en-US" altLang="ja-JP" sz="1600" dirty="0"/>
                        <a:t>3</a:t>
                      </a:r>
                      <a:r>
                        <a:rPr kumimoji="1" lang="ja-JP" altLang="en-US" sz="1600" dirty="0"/>
                        <a:t>項（≒</a:t>
                      </a:r>
                      <a:r>
                        <a:rPr kumimoji="1" lang="en-US" altLang="ja-JP" sz="1600" dirty="0"/>
                        <a:t>23</a:t>
                      </a:r>
                      <a:r>
                        <a:rPr kumimoji="1" lang="ja-JP" altLang="en-US" sz="1600" dirty="0"/>
                        <a:t>条）</a:t>
                      </a:r>
                      <a:endParaRPr kumimoji="1" lang="en-US" altLang="ja-JP" sz="1600" dirty="0"/>
                    </a:p>
                    <a:p>
                      <a:r>
                        <a:rPr kumimoji="1" lang="ja-JP" altLang="en-US" sz="1600" dirty="0"/>
                        <a:t>前</a:t>
                      </a:r>
                      <a:r>
                        <a:rPr kumimoji="1" lang="en-US" altLang="ja-JP" sz="1600" dirty="0"/>
                        <a:t>2</a:t>
                      </a:r>
                      <a:r>
                        <a:rPr kumimoji="1" lang="ja-JP" altLang="en-US" sz="1600" dirty="0"/>
                        <a:t>項による甲の承認をもって、外部設計書は確定したものとする。</a:t>
                      </a:r>
                    </a:p>
                  </a:txBody>
                  <a:tcPr/>
                </a:tc>
                <a:tc>
                  <a:txBody>
                    <a:bodyPr/>
                    <a:lstStyle/>
                    <a:p>
                      <a:r>
                        <a:rPr kumimoji="1" lang="en-US" altLang="ja-JP" sz="1600" dirty="0"/>
                        <a:t>【93</a:t>
                      </a:r>
                      <a:r>
                        <a:rPr kumimoji="1" lang="ja-JP" altLang="en-US" sz="1600" dirty="0"/>
                        <a:t>頁</a:t>
                      </a:r>
                      <a:r>
                        <a:rPr kumimoji="1" lang="en-US" altLang="ja-JP" sz="1600" dirty="0"/>
                        <a:t>】</a:t>
                      </a:r>
                      <a:r>
                        <a:rPr kumimoji="1" lang="ja-JP" altLang="en-US" sz="1600" dirty="0"/>
                        <a:t>（要件定義書の確定）</a:t>
                      </a:r>
                      <a:r>
                        <a:rPr kumimoji="1" lang="en-US" altLang="ja-JP" sz="1600" dirty="0"/>
                        <a:t>17</a:t>
                      </a:r>
                      <a:r>
                        <a:rPr kumimoji="1" lang="ja-JP" altLang="en-US" sz="1600" dirty="0"/>
                        <a:t>条</a:t>
                      </a:r>
                      <a:r>
                        <a:rPr kumimoji="1" lang="en-US" altLang="ja-JP" sz="1600" dirty="0"/>
                        <a:t>1</a:t>
                      </a:r>
                      <a:r>
                        <a:rPr kumimoji="1" lang="ja-JP" altLang="en-US" sz="1600" dirty="0"/>
                        <a:t>項</a:t>
                      </a:r>
                      <a:endParaRPr kumimoji="1" lang="en-US" altLang="ja-JP" sz="1600" dirty="0"/>
                    </a:p>
                    <a:p>
                      <a:r>
                        <a:rPr kumimoji="1" lang="ja-JP" altLang="en-US" sz="1600" dirty="0"/>
                        <a:t>甲が要件定義書の作成を完了した場合、甲及び乙は、個別契約において定める期間（以下「要件定義書の点検期間」という。）内に要件定義書が前条所定の要件定義検討会での決定事項に適合するか点検を行うものとし、適合することを確認した証として甲乙双方の責任者が要件定義書に記名押印するものとする。</a:t>
                      </a:r>
                      <a:endParaRPr kumimoji="1"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【98</a:t>
                      </a:r>
                      <a:r>
                        <a:rPr kumimoji="1" lang="ja-JP" altLang="en-US" sz="1600" dirty="0"/>
                        <a:t>頁</a:t>
                      </a:r>
                      <a:r>
                        <a:rPr kumimoji="1" lang="en-US" altLang="ja-JP" sz="1600" dirty="0"/>
                        <a:t>】B</a:t>
                      </a:r>
                      <a:r>
                        <a:rPr kumimoji="1" lang="ja-JP" altLang="en-US" sz="1600" dirty="0"/>
                        <a:t>案（外部設計書作成業務の実施）○条</a:t>
                      </a:r>
                      <a:r>
                        <a:rPr kumimoji="1" lang="en-US" altLang="ja-JP" sz="1600" dirty="0"/>
                        <a:t>1</a:t>
                      </a:r>
                      <a:r>
                        <a:rPr kumimoji="1" lang="ja-JP" altLang="en-US" sz="1600" dirty="0"/>
                        <a:t>項（≒</a:t>
                      </a:r>
                      <a:r>
                        <a:rPr kumimoji="1" lang="en-US" altLang="ja-JP" sz="1600" dirty="0"/>
                        <a:t>19</a:t>
                      </a:r>
                      <a:r>
                        <a:rPr kumimoji="1" lang="ja-JP" altLang="en-US" sz="1600" dirty="0"/>
                        <a:t>条）</a:t>
                      </a:r>
                      <a:endParaRPr kumimoji="1" lang="en-US" altLang="ja-JP" sz="1600" dirty="0"/>
                    </a:p>
                    <a:p>
                      <a:r>
                        <a:rPr kumimoji="1" lang="ja-JP" altLang="en-US" sz="1600" dirty="0"/>
                        <a:t>乙は、第○条所定の個別契約を締結の上、本件業務として第</a:t>
                      </a:r>
                      <a:r>
                        <a:rPr kumimoji="1" lang="en-US" altLang="ja-JP" sz="1600" dirty="0"/>
                        <a:t>17</a:t>
                      </a:r>
                      <a:r>
                        <a:rPr kumimoji="1" lang="ja-JP" altLang="en-US" sz="1600" dirty="0"/>
                        <a:t>条の規定により確定された要件定義書に基づき、本件ソフトウェアの外部設計書作成業務を行う。</a:t>
                      </a:r>
                      <a:endParaRPr kumimoji="1" lang="en-US" altLang="ja-JP" sz="1600" dirty="0"/>
                    </a:p>
                  </a:txBody>
                  <a:tcPr/>
                </a:tc>
                <a:extLst>
                  <a:ext uri="{0D108BD9-81ED-4DB2-BD59-A6C34878D82A}">
                    <a16:rowId xmlns:a16="http://schemas.microsoft.com/office/drawing/2014/main" val="3387793241"/>
                  </a:ext>
                </a:extLst>
              </a:tr>
            </a:tbl>
          </a:graphicData>
        </a:graphic>
      </p:graphicFrame>
      <p:sp>
        <p:nvSpPr>
          <p:cNvPr id="5" name="日付プレースホルダー 4">
            <a:extLst>
              <a:ext uri="{FF2B5EF4-FFF2-40B4-BE49-F238E27FC236}">
                <a16:creationId xmlns:a16="http://schemas.microsoft.com/office/drawing/2014/main" id="{6D7A6506-69E1-49AD-901D-876802391CF4}"/>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6" name="スライド番号プレースホルダー 5">
            <a:extLst>
              <a:ext uri="{FF2B5EF4-FFF2-40B4-BE49-F238E27FC236}">
                <a16:creationId xmlns:a16="http://schemas.microsoft.com/office/drawing/2014/main" id="{1F9C6FFD-89C9-4C7E-929A-016A2F0F20DD}"/>
              </a:ext>
            </a:extLst>
          </p:cNvPr>
          <p:cNvSpPr>
            <a:spLocks noGrp="1"/>
          </p:cNvSpPr>
          <p:nvPr>
            <p:ph type="sldNum" sz="quarter" idx="12"/>
          </p:nvPr>
        </p:nvSpPr>
        <p:spPr/>
        <p:txBody>
          <a:bodyPr/>
          <a:lstStyle/>
          <a:p>
            <a:fld id="{AA0C51FF-32F0-4E34-9A42-27C026941FB9}" type="slidenum">
              <a:rPr kumimoji="1" lang="ja-JP" altLang="en-US" smtClean="0"/>
              <a:t>36</a:t>
            </a:fld>
            <a:endParaRPr kumimoji="1" lang="ja-JP" altLang="en-US"/>
          </a:p>
        </p:txBody>
      </p:sp>
      <p:sp>
        <p:nvSpPr>
          <p:cNvPr id="7" name="テキスト ボックス 6">
            <a:extLst>
              <a:ext uri="{FF2B5EF4-FFF2-40B4-BE49-F238E27FC236}">
                <a16:creationId xmlns:a16="http://schemas.microsoft.com/office/drawing/2014/main" id="{30333FD7-0B60-4972-A3BB-165AAB000414}"/>
              </a:ext>
            </a:extLst>
          </p:cNvPr>
          <p:cNvSpPr txBox="1"/>
          <p:nvPr/>
        </p:nvSpPr>
        <p:spPr>
          <a:xfrm>
            <a:off x="392057" y="546703"/>
            <a:ext cx="9498825" cy="400110"/>
          </a:xfrm>
          <a:prstGeom prst="rect">
            <a:avLst/>
          </a:prstGeom>
          <a:noFill/>
        </p:spPr>
        <p:txBody>
          <a:bodyPr wrap="square" rtlCol="0">
            <a:spAutoFit/>
          </a:bodyPr>
          <a:lstStyle/>
          <a:p>
            <a:r>
              <a:rPr lang="en-US" altLang="ja-JP" sz="2000" b="1" dirty="0"/>
              <a:t>[P3]</a:t>
            </a:r>
            <a:r>
              <a:rPr lang="ja-JP" altLang="en-US" sz="2000" b="1" dirty="0"/>
              <a:t> 開発段階（システム設計（システム外部設計）：請負の場合）（２）</a:t>
            </a:r>
            <a:endParaRPr lang="en-US" altLang="ja-JP" sz="2000" b="1" dirty="0"/>
          </a:p>
        </p:txBody>
      </p:sp>
      <p:sp>
        <p:nvSpPr>
          <p:cNvPr id="8" name="テキスト ボックス 7">
            <a:extLst>
              <a:ext uri="{FF2B5EF4-FFF2-40B4-BE49-F238E27FC236}">
                <a16:creationId xmlns:a16="http://schemas.microsoft.com/office/drawing/2014/main" id="{79B03957-985A-46A8-B020-9C38B42873CB}"/>
              </a:ext>
            </a:extLst>
          </p:cNvPr>
          <p:cNvSpPr txBox="1"/>
          <p:nvPr/>
        </p:nvSpPr>
        <p:spPr>
          <a:xfrm>
            <a:off x="10520151" y="494522"/>
            <a:ext cx="964277" cy="369332"/>
          </a:xfrm>
          <a:prstGeom prst="rect">
            <a:avLst/>
          </a:prstGeom>
          <a:noFill/>
          <a:ln>
            <a:solidFill>
              <a:srgbClr val="FF0000"/>
            </a:solidFill>
          </a:ln>
        </p:spPr>
        <p:txBody>
          <a:bodyPr wrap="square" rtlCol="0">
            <a:spAutoFit/>
          </a:bodyPr>
          <a:lstStyle/>
          <a:p>
            <a:pPr algn="ctr"/>
            <a:r>
              <a:rPr lang="ja-JP" altLang="en-US" dirty="0">
                <a:solidFill>
                  <a:srgbClr val="FF0000"/>
                </a:solidFill>
              </a:rPr>
              <a:t>請負</a:t>
            </a:r>
            <a:endParaRPr kumimoji="1" lang="ja-JP" altLang="en-US" dirty="0">
              <a:solidFill>
                <a:srgbClr val="FF0000"/>
              </a:solidFill>
            </a:endParaRPr>
          </a:p>
        </p:txBody>
      </p:sp>
    </p:spTree>
    <p:extLst>
      <p:ext uri="{BB962C8B-B14F-4D97-AF65-F5344CB8AC3E}">
        <p14:creationId xmlns:p14="http://schemas.microsoft.com/office/powerpoint/2010/main" val="32722358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4">
            <a:extLst>
              <a:ext uri="{FF2B5EF4-FFF2-40B4-BE49-F238E27FC236}">
                <a16:creationId xmlns:a16="http://schemas.microsoft.com/office/drawing/2014/main" id="{0172D6BE-6757-45B7-AA68-4353D2B80E51}"/>
              </a:ext>
            </a:extLst>
          </p:cNvPr>
          <p:cNvGraphicFramePr>
            <a:graphicFrameLocks noGrp="1"/>
          </p:cNvGraphicFramePr>
          <p:nvPr>
            <p:extLst>
              <p:ext uri="{D42A27DB-BD31-4B8C-83A1-F6EECF244321}">
                <p14:modId xmlns:p14="http://schemas.microsoft.com/office/powerpoint/2010/main" val="1673225771"/>
              </p:ext>
            </p:extLst>
          </p:nvPr>
        </p:nvGraphicFramePr>
        <p:xfrm>
          <a:off x="528969" y="946813"/>
          <a:ext cx="11270974" cy="4846320"/>
        </p:xfrm>
        <a:graphic>
          <a:graphicData uri="http://schemas.openxmlformats.org/drawingml/2006/table">
            <a:tbl>
              <a:tblPr firstRow="1" bandRow="1">
                <a:tableStyleId>{5C22544A-7EE6-4342-B048-85BDC9FD1C3A}</a:tableStyleId>
              </a:tblPr>
              <a:tblGrid>
                <a:gridCol w="1558988">
                  <a:extLst>
                    <a:ext uri="{9D8B030D-6E8A-4147-A177-3AD203B41FA5}">
                      <a16:colId xmlns:a16="http://schemas.microsoft.com/office/drawing/2014/main" val="1584365875"/>
                    </a:ext>
                  </a:extLst>
                </a:gridCol>
                <a:gridCol w="4474426">
                  <a:extLst>
                    <a:ext uri="{9D8B030D-6E8A-4147-A177-3AD203B41FA5}">
                      <a16:colId xmlns:a16="http://schemas.microsoft.com/office/drawing/2014/main" val="3573401635"/>
                    </a:ext>
                  </a:extLst>
                </a:gridCol>
                <a:gridCol w="5237560">
                  <a:extLst>
                    <a:ext uri="{9D8B030D-6E8A-4147-A177-3AD203B41FA5}">
                      <a16:colId xmlns:a16="http://schemas.microsoft.com/office/drawing/2014/main" val="2412223661"/>
                    </a:ext>
                  </a:extLst>
                </a:gridCol>
              </a:tblGrid>
              <a:tr h="358515">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552506">
                <a:tc>
                  <a:txBody>
                    <a:bodyPr/>
                    <a:lstStyle/>
                    <a:p>
                      <a:r>
                        <a:rPr kumimoji="1" lang="ja-JP" altLang="en-US" sz="2000" dirty="0"/>
                        <a:t>責務を果たさなかった場合の処置（説明）</a:t>
                      </a:r>
                    </a:p>
                  </a:txBody>
                  <a:tcPr/>
                </a:tc>
                <a:tc>
                  <a:txBody>
                    <a:bodyPr/>
                    <a:lstStyle/>
                    <a:p>
                      <a:r>
                        <a:rPr kumimoji="1" lang="ja-JP" altLang="en-US" sz="2000" dirty="0"/>
                        <a:t>ー</a:t>
                      </a:r>
                    </a:p>
                  </a:txBody>
                  <a:tcPr/>
                </a:tc>
                <a:tc>
                  <a:txBody>
                    <a:bodyPr/>
                    <a:lstStyle/>
                    <a:p>
                      <a:r>
                        <a:rPr kumimoji="1" lang="ja-JP" altLang="en-US" sz="2000" dirty="0"/>
                        <a:t>外部設計書と要件定義書及び外部設計検討会での決定事項との不一致又は外部設計書の論理的誤りを</a:t>
                      </a:r>
                      <a:r>
                        <a:rPr kumimoji="1" lang="ja-JP" altLang="en-US" sz="2000" dirty="0">
                          <a:solidFill>
                            <a:srgbClr val="FF0000"/>
                          </a:solidFill>
                        </a:rPr>
                        <a:t>契約不適合</a:t>
                      </a:r>
                      <a:r>
                        <a:rPr kumimoji="1" lang="ja-JP" altLang="en-US" sz="2000" dirty="0"/>
                        <a:t>と定義し、</a:t>
                      </a:r>
                      <a:r>
                        <a:rPr kumimoji="1" lang="ja-JP" altLang="en-US" sz="2000" dirty="0">
                          <a:solidFill>
                            <a:srgbClr val="FF0000"/>
                          </a:solidFill>
                        </a:rPr>
                        <a:t>修正等の追完義務</a:t>
                      </a:r>
                      <a:r>
                        <a:rPr kumimoji="1" lang="ja-JP" altLang="en-US" sz="2000" dirty="0"/>
                        <a:t>を負う</a:t>
                      </a:r>
                      <a:r>
                        <a:rPr kumimoji="1" lang="en-US" altLang="ja-JP" sz="2000" dirty="0"/>
                        <a:t>【101</a:t>
                      </a:r>
                      <a:r>
                        <a:rPr kumimoji="1" lang="ja-JP" altLang="en-US" sz="2000" dirty="0"/>
                        <a:t>頁</a:t>
                      </a:r>
                      <a:r>
                        <a:rPr kumimoji="1" lang="en-US" altLang="ja-JP" sz="2000" dirty="0"/>
                        <a:t>】</a:t>
                      </a:r>
                      <a:endParaRPr kumimoji="1" lang="ja-JP" altLang="en-US" sz="2000" dirty="0"/>
                    </a:p>
                  </a:txBody>
                  <a:tcPr/>
                </a:tc>
                <a:extLst>
                  <a:ext uri="{0D108BD9-81ED-4DB2-BD59-A6C34878D82A}">
                    <a16:rowId xmlns:a16="http://schemas.microsoft.com/office/drawing/2014/main" val="4267741935"/>
                  </a:ext>
                </a:extLst>
              </a:tr>
              <a:tr h="1326014">
                <a:tc>
                  <a:txBody>
                    <a:bodyPr/>
                    <a:lstStyle/>
                    <a:p>
                      <a:r>
                        <a:rPr kumimoji="1" lang="ja-JP" altLang="en-US" sz="1600" dirty="0"/>
                        <a:t>責務を満たさなかった場合の処置（契約条文）</a:t>
                      </a:r>
                    </a:p>
                  </a:txBody>
                  <a:tcPr/>
                </a:tc>
                <a:tc>
                  <a:txBody>
                    <a:bodyPr/>
                    <a:lstStyle/>
                    <a:p>
                      <a:r>
                        <a:rPr kumimoji="1" lang="ja-JP" altLang="en-US" sz="1600" dirty="0"/>
                        <a:t>ー</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【100</a:t>
                      </a:r>
                      <a:r>
                        <a:rPr kumimoji="1" lang="ja-JP" altLang="en-US" sz="1600" dirty="0"/>
                        <a:t>頁</a:t>
                      </a:r>
                      <a:r>
                        <a:rPr kumimoji="1" lang="en-US" altLang="ja-JP" sz="1600" dirty="0"/>
                        <a:t>】B</a:t>
                      </a:r>
                      <a:r>
                        <a:rPr kumimoji="1" lang="ja-JP" altLang="en-US" sz="1600" dirty="0"/>
                        <a:t>案</a:t>
                      </a:r>
                      <a:r>
                        <a:rPr kumimoji="1" lang="zh-TW" altLang="en-US" sz="1600" dirty="0">
                          <a:latin typeface="+mn-lt"/>
                        </a:rPr>
                        <a:t>（</a:t>
                      </a:r>
                      <a:r>
                        <a:rPr kumimoji="1" lang="zh-TW" altLang="en-US" sz="1600" dirty="0">
                          <a:latin typeface="+mn-lt"/>
                          <a:ea typeface="游明朝" panose="02020400000000000000" pitchFamily="18" charset="-128"/>
                        </a:rPr>
                        <a:t>契約不適合責任</a:t>
                      </a:r>
                      <a:r>
                        <a:rPr kumimoji="1" lang="zh-TW" altLang="en-US" sz="1600" dirty="0">
                          <a:latin typeface="+mn-lt"/>
                        </a:rPr>
                        <a:t>）</a:t>
                      </a:r>
                      <a:r>
                        <a:rPr kumimoji="1" lang="ja-JP" altLang="en-US" sz="1600" dirty="0">
                          <a:latin typeface="+mn-lt"/>
                        </a:rPr>
                        <a:t>○条（≒</a:t>
                      </a:r>
                      <a:r>
                        <a:rPr kumimoji="1" lang="en-US" altLang="ja-JP" sz="1600" dirty="0">
                          <a:latin typeface="+mn-lt"/>
                        </a:rPr>
                        <a:t>24</a:t>
                      </a:r>
                      <a:r>
                        <a:rPr kumimoji="1" lang="ja-JP" altLang="en-US" sz="1600" dirty="0">
                          <a:latin typeface="+mn-lt"/>
                        </a:rPr>
                        <a:t>条）</a:t>
                      </a:r>
                      <a:endParaRPr kumimoji="1" lang="en-US" altLang="ja-JP" sz="1600" dirty="0">
                        <a:latin typeface="+mn-lt"/>
                      </a:endParaRPr>
                    </a:p>
                    <a:p>
                      <a:r>
                        <a:rPr kumimoji="1" lang="ja-JP" altLang="ja-JP" sz="1600" kern="1200" dirty="0">
                          <a:solidFill>
                            <a:schemeClr val="dk1"/>
                          </a:solidFill>
                          <a:effectLst/>
                          <a:latin typeface="+mn-lt"/>
                          <a:ea typeface="+mn-ea"/>
                          <a:cs typeface="+mn-cs"/>
                        </a:rPr>
                        <a:t>前条の確定後、外部設計書について要件定義書及び第○条所定の外部設計検討会での決定事項との不一致又は論理的誤り（以下本条において「契約不適合」という。）が発見された場合、甲は乙に対して当該契約不適合の修正等の履行の追完（以下本条において「追完」という。）を請求することができ、乙は、当該追完を行うものとする。但し、甲に不相当な負担を課するものではないときは、乙は甲が請求した方法と異なる方法による追完を行うことができる。</a:t>
                      </a:r>
                      <a:endParaRPr kumimoji="1" lang="en-US" altLang="ja-JP" sz="1600" dirty="0"/>
                    </a:p>
                  </a:txBody>
                  <a:tcPr/>
                </a:tc>
                <a:extLst>
                  <a:ext uri="{0D108BD9-81ED-4DB2-BD59-A6C34878D82A}">
                    <a16:rowId xmlns:a16="http://schemas.microsoft.com/office/drawing/2014/main" val="3576351980"/>
                  </a:ext>
                </a:extLst>
              </a:tr>
              <a:tr h="358515">
                <a:tc>
                  <a:txBody>
                    <a:bodyPr/>
                    <a:lstStyle/>
                    <a:p>
                      <a:r>
                        <a:rPr kumimoji="1" lang="ja-JP" altLang="en-US" sz="2000" dirty="0"/>
                        <a:t>関連判例</a:t>
                      </a:r>
                      <a:endParaRPr kumimoji="1" lang="en-US" altLang="ja-JP" sz="20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a:t>
                      </a:r>
                      <a:r>
                        <a:rPr kumimoji="1" lang="ja-JP" altLang="en-US" sz="1400" dirty="0"/>
                        <a:t>トピック別</a:t>
                      </a:r>
                      <a:r>
                        <a:rPr kumimoji="1" lang="en-US" altLang="ja-JP" sz="1400" dirty="0"/>
                        <a:t>)</a:t>
                      </a:r>
                      <a:endParaRPr kumimoji="1" lang="ja-JP" altLang="en-US" sz="1400" dirty="0"/>
                    </a:p>
                  </a:txBody>
                  <a:tcPr/>
                </a:tc>
                <a:tc>
                  <a:txBody>
                    <a:bodyPr/>
                    <a:lstStyle/>
                    <a:p>
                      <a:r>
                        <a:rPr kumimoji="1" lang="ja-JP" altLang="en-US" sz="2000" dirty="0"/>
                        <a:t>ー</a:t>
                      </a:r>
                      <a:endParaRPr kumimoji="1" lang="en-US" altLang="ja-JP" sz="2000" dirty="0"/>
                    </a:p>
                  </a:txBody>
                  <a:tcPr/>
                </a:tc>
                <a:tc>
                  <a:txBody>
                    <a:bodyPr/>
                    <a:lstStyle/>
                    <a:p>
                      <a:r>
                        <a:rPr kumimoji="1" lang="ja-JP" altLang="en-US" sz="2000" dirty="0"/>
                        <a:t>ー</a:t>
                      </a:r>
                    </a:p>
                  </a:txBody>
                  <a:tcPr/>
                </a:tc>
                <a:extLst>
                  <a:ext uri="{0D108BD9-81ED-4DB2-BD59-A6C34878D82A}">
                    <a16:rowId xmlns:a16="http://schemas.microsoft.com/office/drawing/2014/main" val="223300750"/>
                  </a:ext>
                </a:extLst>
              </a:tr>
            </a:tbl>
          </a:graphicData>
        </a:graphic>
      </p:graphicFrame>
      <p:sp>
        <p:nvSpPr>
          <p:cNvPr id="5" name="日付プレースホルダー 4">
            <a:extLst>
              <a:ext uri="{FF2B5EF4-FFF2-40B4-BE49-F238E27FC236}">
                <a16:creationId xmlns:a16="http://schemas.microsoft.com/office/drawing/2014/main" id="{2048C406-F0D8-40D1-9638-8524A030B4BA}"/>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6" name="スライド番号プレースホルダー 5">
            <a:extLst>
              <a:ext uri="{FF2B5EF4-FFF2-40B4-BE49-F238E27FC236}">
                <a16:creationId xmlns:a16="http://schemas.microsoft.com/office/drawing/2014/main" id="{7B10140F-50E6-432D-AB4A-B52FBA4725C9}"/>
              </a:ext>
            </a:extLst>
          </p:cNvPr>
          <p:cNvSpPr>
            <a:spLocks noGrp="1"/>
          </p:cNvSpPr>
          <p:nvPr>
            <p:ph type="sldNum" sz="quarter" idx="12"/>
          </p:nvPr>
        </p:nvSpPr>
        <p:spPr/>
        <p:txBody>
          <a:bodyPr/>
          <a:lstStyle/>
          <a:p>
            <a:fld id="{AA0C51FF-32F0-4E34-9A42-27C026941FB9}" type="slidenum">
              <a:rPr kumimoji="1" lang="ja-JP" altLang="en-US" smtClean="0"/>
              <a:t>37</a:t>
            </a:fld>
            <a:endParaRPr kumimoji="1" lang="ja-JP" altLang="en-US"/>
          </a:p>
        </p:txBody>
      </p:sp>
      <p:sp>
        <p:nvSpPr>
          <p:cNvPr id="7" name="テキスト ボックス 6">
            <a:extLst>
              <a:ext uri="{FF2B5EF4-FFF2-40B4-BE49-F238E27FC236}">
                <a16:creationId xmlns:a16="http://schemas.microsoft.com/office/drawing/2014/main" id="{4D46E975-D412-4075-A25D-24C7FB5A51EC}"/>
              </a:ext>
            </a:extLst>
          </p:cNvPr>
          <p:cNvSpPr txBox="1"/>
          <p:nvPr/>
        </p:nvSpPr>
        <p:spPr>
          <a:xfrm>
            <a:off x="392057" y="546703"/>
            <a:ext cx="9498825" cy="400110"/>
          </a:xfrm>
          <a:prstGeom prst="rect">
            <a:avLst/>
          </a:prstGeom>
          <a:noFill/>
        </p:spPr>
        <p:txBody>
          <a:bodyPr wrap="square" rtlCol="0">
            <a:spAutoFit/>
          </a:bodyPr>
          <a:lstStyle/>
          <a:p>
            <a:r>
              <a:rPr lang="en-US" altLang="ja-JP" sz="2000" b="1" dirty="0"/>
              <a:t>[P3]</a:t>
            </a:r>
            <a:r>
              <a:rPr lang="ja-JP" altLang="en-US" sz="2000" b="1" dirty="0"/>
              <a:t> 開発段階（システム設計（システム外部設計）：請負の場合）（３）</a:t>
            </a:r>
            <a:endParaRPr lang="en-US" altLang="ja-JP" sz="2000" b="1" dirty="0"/>
          </a:p>
        </p:txBody>
      </p:sp>
      <p:sp>
        <p:nvSpPr>
          <p:cNvPr id="8" name="テキスト ボックス 7">
            <a:extLst>
              <a:ext uri="{FF2B5EF4-FFF2-40B4-BE49-F238E27FC236}">
                <a16:creationId xmlns:a16="http://schemas.microsoft.com/office/drawing/2014/main" id="{31AD4898-40EA-46B2-A376-D21688668014}"/>
              </a:ext>
            </a:extLst>
          </p:cNvPr>
          <p:cNvSpPr txBox="1"/>
          <p:nvPr/>
        </p:nvSpPr>
        <p:spPr>
          <a:xfrm>
            <a:off x="10520151" y="494522"/>
            <a:ext cx="964277" cy="369332"/>
          </a:xfrm>
          <a:prstGeom prst="rect">
            <a:avLst/>
          </a:prstGeom>
          <a:noFill/>
          <a:ln>
            <a:solidFill>
              <a:srgbClr val="FF0000"/>
            </a:solidFill>
          </a:ln>
        </p:spPr>
        <p:txBody>
          <a:bodyPr wrap="square" rtlCol="0">
            <a:spAutoFit/>
          </a:bodyPr>
          <a:lstStyle/>
          <a:p>
            <a:pPr algn="ctr"/>
            <a:r>
              <a:rPr lang="ja-JP" altLang="en-US" dirty="0">
                <a:solidFill>
                  <a:srgbClr val="FF0000"/>
                </a:solidFill>
              </a:rPr>
              <a:t>請負</a:t>
            </a:r>
            <a:endParaRPr kumimoji="1" lang="ja-JP" altLang="en-US" dirty="0">
              <a:solidFill>
                <a:srgbClr val="FF0000"/>
              </a:solidFill>
            </a:endParaRPr>
          </a:p>
        </p:txBody>
      </p:sp>
    </p:spTree>
    <p:extLst>
      <p:ext uri="{BB962C8B-B14F-4D97-AF65-F5344CB8AC3E}">
        <p14:creationId xmlns:p14="http://schemas.microsoft.com/office/powerpoint/2010/main" val="10405230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4">
            <a:extLst>
              <a:ext uri="{FF2B5EF4-FFF2-40B4-BE49-F238E27FC236}">
                <a16:creationId xmlns:a16="http://schemas.microsoft.com/office/drawing/2014/main" id="{0172D6BE-6757-45B7-AA68-4353D2B80E51}"/>
              </a:ext>
            </a:extLst>
          </p:cNvPr>
          <p:cNvGraphicFramePr>
            <a:graphicFrameLocks noGrp="1"/>
          </p:cNvGraphicFramePr>
          <p:nvPr>
            <p:extLst>
              <p:ext uri="{D42A27DB-BD31-4B8C-83A1-F6EECF244321}">
                <p14:modId xmlns:p14="http://schemas.microsoft.com/office/powerpoint/2010/main" val="3216436688"/>
              </p:ext>
            </p:extLst>
          </p:nvPr>
        </p:nvGraphicFramePr>
        <p:xfrm>
          <a:off x="492036" y="943409"/>
          <a:ext cx="11270975" cy="5364480"/>
        </p:xfrm>
        <a:graphic>
          <a:graphicData uri="http://schemas.openxmlformats.org/drawingml/2006/table">
            <a:tbl>
              <a:tblPr firstRow="1" bandRow="1">
                <a:tableStyleId>{5C22544A-7EE6-4342-B048-85BDC9FD1C3A}</a:tableStyleId>
              </a:tblPr>
              <a:tblGrid>
                <a:gridCol w="1262270">
                  <a:extLst>
                    <a:ext uri="{9D8B030D-6E8A-4147-A177-3AD203B41FA5}">
                      <a16:colId xmlns:a16="http://schemas.microsoft.com/office/drawing/2014/main" val="1584365875"/>
                    </a:ext>
                  </a:extLst>
                </a:gridCol>
                <a:gridCol w="4844152">
                  <a:extLst>
                    <a:ext uri="{9D8B030D-6E8A-4147-A177-3AD203B41FA5}">
                      <a16:colId xmlns:a16="http://schemas.microsoft.com/office/drawing/2014/main" val="3573401635"/>
                    </a:ext>
                  </a:extLst>
                </a:gridCol>
                <a:gridCol w="5164553">
                  <a:extLst>
                    <a:ext uri="{9D8B030D-6E8A-4147-A177-3AD203B41FA5}">
                      <a16:colId xmlns:a16="http://schemas.microsoft.com/office/drawing/2014/main" val="2412223661"/>
                    </a:ext>
                  </a:extLst>
                </a:gridCol>
              </a:tblGrid>
              <a:tr h="370840">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370840">
                <a:tc>
                  <a:txBody>
                    <a:bodyPr/>
                    <a:lstStyle/>
                    <a:p>
                      <a:r>
                        <a:rPr kumimoji="1" lang="ja-JP" altLang="en-US" sz="2000" dirty="0"/>
                        <a:t>当事者の責務</a:t>
                      </a:r>
                      <a:endParaRPr kumimoji="1" lang="en-US" altLang="ja-JP" sz="2000" dirty="0"/>
                    </a:p>
                    <a:p>
                      <a:endParaRPr kumimoji="1" lang="ja-JP" alt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dirty="0"/>
                        <a:t>●特に基本外部設計やシステムの検収・テストに関しては、適切なテストケース作成のための情報提供など、ユーザによる</a:t>
                      </a:r>
                      <a:r>
                        <a:rPr kumimoji="1" lang="ja-JP" altLang="en-US" sz="2000" b="0" dirty="0">
                          <a:solidFill>
                            <a:srgbClr val="FF0000"/>
                          </a:solidFill>
                        </a:rPr>
                        <a:t>協力</a:t>
                      </a:r>
                      <a:r>
                        <a:rPr kumimoji="1" lang="ja-JP" altLang="en-US" sz="2000" b="0" dirty="0"/>
                        <a:t> が必要となる場合がある </a:t>
                      </a:r>
                      <a:r>
                        <a:rPr kumimoji="1" lang="en-US" altLang="ja-JP" sz="2000" b="0" dirty="0"/>
                        <a:t>【56</a:t>
                      </a:r>
                      <a:r>
                        <a:rPr kumimoji="1" lang="ja-JP" altLang="en-US" sz="2000" b="0" dirty="0"/>
                        <a:t>頁</a:t>
                      </a:r>
                      <a:r>
                        <a:rPr kumimoji="1" lang="en-US" altLang="ja-JP" sz="2000" b="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dirty="0"/>
                        <a:t>●「協力」は、ユーザが積極的に何かを行うことだけではなく、ベンダの</a:t>
                      </a:r>
                      <a:r>
                        <a:rPr kumimoji="1" lang="ja-JP" altLang="en-US" sz="2000" b="0" dirty="0">
                          <a:solidFill>
                            <a:srgbClr val="FF0000"/>
                          </a:solidFill>
                        </a:rPr>
                        <a:t>開発作業を阻害する行為をしない</a:t>
                      </a:r>
                      <a:r>
                        <a:rPr kumimoji="1" lang="ja-JP" altLang="en-US" sz="2000" b="0" dirty="0"/>
                        <a:t>ことも含まれる</a:t>
                      </a:r>
                      <a:r>
                        <a:rPr kumimoji="1" lang="en-US" altLang="ja-JP" sz="2000" b="0" dirty="0"/>
                        <a:t>【56</a:t>
                      </a:r>
                      <a:r>
                        <a:rPr kumimoji="1" lang="ja-JP" altLang="en-US" sz="2000" b="0" dirty="0"/>
                        <a:t>頁脚注</a:t>
                      </a:r>
                      <a:r>
                        <a:rPr kumimoji="1" lang="en-US" altLang="ja-JP" sz="2000" b="0"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b="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dirty="0"/>
                        <a:t>●ユーザ・ベンダ双方において、プロジェクトを管理遂行する責任者（いわゆるプロジェクトマネージャー）として、</a:t>
                      </a:r>
                      <a:r>
                        <a:rPr kumimoji="1" lang="ja-JP" altLang="en-US" sz="2000" b="0" dirty="0">
                          <a:solidFill>
                            <a:srgbClr val="FF0000"/>
                          </a:solidFill>
                        </a:rPr>
                        <a:t>社内におけるプロジェクトに関する権限を有し、業務知識を有する者を任命</a:t>
                      </a:r>
                      <a:r>
                        <a:rPr kumimoji="1" lang="ja-JP" altLang="en-US" sz="2000" b="0" dirty="0"/>
                        <a:t>する</a:t>
                      </a:r>
                      <a:r>
                        <a:rPr kumimoji="1" lang="en-US" altLang="ja-JP" sz="2000" b="0" dirty="0"/>
                        <a:t>【87</a:t>
                      </a:r>
                      <a:r>
                        <a:rPr kumimoji="1" lang="ja-JP" altLang="en-US" sz="2000" b="0" dirty="0"/>
                        <a:t>頁</a:t>
                      </a:r>
                      <a:r>
                        <a:rPr kumimoji="1" lang="en-US" altLang="ja-JP" sz="2000" b="0" dirty="0"/>
                        <a:t>】</a:t>
                      </a:r>
                    </a:p>
                  </a:txBody>
                  <a:tcPr/>
                </a:tc>
                <a:tc>
                  <a:txBody>
                    <a:bodyPr/>
                    <a:lstStyle/>
                    <a:p>
                      <a:r>
                        <a:rPr kumimoji="1" lang="ja-JP" altLang="en-US" sz="2000" b="0" dirty="0"/>
                        <a:t>●</a:t>
                      </a:r>
                      <a:r>
                        <a:rPr kumimoji="1" lang="ja-JP" altLang="en-US" sz="2000" b="0" dirty="0">
                          <a:solidFill>
                            <a:srgbClr val="FF0000"/>
                          </a:solidFill>
                        </a:rPr>
                        <a:t>システム開発自体の専門性</a:t>
                      </a:r>
                      <a:r>
                        <a:rPr kumimoji="1" lang="ja-JP" altLang="en-US" sz="2000" b="0" dirty="0"/>
                        <a:t>はベンダにあり、実際の開発プロジェクトを進めていく上で費用が当初想定していたものより増大してしまうおそれや開発スケジュールの遅延の兆候等を察知しやすい立場にあるので、それらの状況について適宜ユーザと共有しつつ、</a:t>
                      </a:r>
                      <a:r>
                        <a:rPr kumimoji="1" lang="ja-JP" altLang="en-US" sz="2000" b="0" dirty="0">
                          <a:solidFill>
                            <a:srgbClr val="FF0000"/>
                          </a:solidFill>
                        </a:rPr>
                        <a:t>円滑にプロジェクトを進めていく役割</a:t>
                      </a:r>
                      <a:r>
                        <a:rPr kumimoji="1" lang="ja-JP" altLang="en-US" sz="2000" b="0" dirty="0"/>
                        <a:t>がベンダに期待されている</a:t>
                      </a:r>
                      <a:r>
                        <a:rPr kumimoji="1" lang="en-US" altLang="ja-JP" sz="2000" b="0" dirty="0"/>
                        <a:t>【55</a:t>
                      </a:r>
                      <a:r>
                        <a:rPr kumimoji="1" lang="ja-JP" altLang="en-US" sz="2000" b="0" dirty="0"/>
                        <a:t>頁</a:t>
                      </a:r>
                      <a:r>
                        <a:rPr kumimoji="1" lang="en-US" altLang="ja-JP" sz="2000" b="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dirty="0"/>
                        <a:t>●ユーザ・ベンダ双方において、プロジェクトを管理遂行する責任者（いわゆるプロジェクトマネージャー）として、</a:t>
                      </a:r>
                      <a:r>
                        <a:rPr kumimoji="1" lang="ja-JP" altLang="en-US" sz="2000" b="0" dirty="0">
                          <a:solidFill>
                            <a:srgbClr val="FF0000"/>
                          </a:solidFill>
                        </a:rPr>
                        <a:t>社内におけるプロジェクトに関する権限を有し、業務知識を有する者を任命</a:t>
                      </a:r>
                      <a:r>
                        <a:rPr kumimoji="1" lang="ja-JP" altLang="en-US" sz="2000" b="0" dirty="0"/>
                        <a:t>する</a:t>
                      </a:r>
                      <a:r>
                        <a:rPr kumimoji="1" lang="en-US" altLang="ja-JP" sz="2000" b="0" dirty="0"/>
                        <a:t>【87</a:t>
                      </a:r>
                      <a:r>
                        <a:rPr kumimoji="1" lang="ja-JP" altLang="en-US" sz="2000" b="0" dirty="0"/>
                        <a:t>頁</a:t>
                      </a:r>
                      <a:r>
                        <a:rPr kumimoji="1" lang="en-US" altLang="ja-JP" sz="2000" b="0" dirty="0"/>
                        <a:t>】</a:t>
                      </a:r>
                    </a:p>
                  </a:txBody>
                  <a:tcPr/>
                </a:tc>
                <a:extLst>
                  <a:ext uri="{0D108BD9-81ED-4DB2-BD59-A6C34878D82A}">
                    <a16:rowId xmlns:a16="http://schemas.microsoft.com/office/drawing/2014/main" val="3663835014"/>
                  </a:ext>
                </a:extLst>
              </a:tr>
            </a:tbl>
          </a:graphicData>
        </a:graphic>
      </p:graphicFrame>
      <p:sp>
        <p:nvSpPr>
          <p:cNvPr id="4" name="テキスト ボックス 3">
            <a:extLst>
              <a:ext uri="{FF2B5EF4-FFF2-40B4-BE49-F238E27FC236}">
                <a16:creationId xmlns:a16="http://schemas.microsoft.com/office/drawing/2014/main" id="{C13D157D-BFC3-4550-9F22-23CAF05C1C36}"/>
              </a:ext>
            </a:extLst>
          </p:cNvPr>
          <p:cNvSpPr txBox="1"/>
          <p:nvPr/>
        </p:nvSpPr>
        <p:spPr>
          <a:xfrm>
            <a:off x="10520151" y="494522"/>
            <a:ext cx="964277" cy="369332"/>
          </a:xfrm>
          <a:prstGeom prst="rect">
            <a:avLst/>
          </a:prstGeom>
          <a:noFill/>
          <a:ln>
            <a:solidFill>
              <a:srgbClr val="FF0000"/>
            </a:solidFill>
          </a:ln>
        </p:spPr>
        <p:txBody>
          <a:bodyPr wrap="square" rtlCol="0">
            <a:spAutoFit/>
          </a:bodyPr>
          <a:lstStyle/>
          <a:p>
            <a:pPr algn="ctr"/>
            <a:r>
              <a:rPr lang="ja-JP" altLang="en-US" dirty="0">
                <a:solidFill>
                  <a:srgbClr val="FF0000"/>
                </a:solidFill>
              </a:rPr>
              <a:t>請負</a:t>
            </a:r>
            <a:endParaRPr kumimoji="1" lang="ja-JP" altLang="en-US" dirty="0">
              <a:solidFill>
                <a:srgbClr val="FF0000"/>
              </a:solidFill>
            </a:endParaRPr>
          </a:p>
        </p:txBody>
      </p:sp>
      <p:sp>
        <p:nvSpPr>
          <p:cNvPr id="5" name="日付プレースホルダー 4">
            <a:extLst>
              <a:ext uri="{FF2B5EF4-FFF2-40B4-BE49-F238E27FC236}">
                <a16:creationId xmlns:a16="http://schemas.microsoft.com/office/drawing/2014/main" id="{774180A1-6CC9-4830-8929-CADA0CE55BCA}"/>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6" name="スライド番号プレースホルダー 5">
            <a:extLst>
              <a:ext uri="{FF2B5EF4-FFF2-40B4-BE49-F238E27FC236}">
                <a16:creationId xmlns:a16="http://schemas.microsoft.com/office/drawing/2014/main" id="{C95036F6-B87F-4633-BD46-46464F4D994D}"/>
              </a:ext>
            </a:extLst>
          </p:cNvPr>
          <p:cNvSpPr>
            <a:spLocks noGrp="1"/>
          </p:cNvSpPr>
          <p:nvPr>
            <p:ph type="sldNum" sz="quarter" idx="12"/>
          </p:nvPr>
        </p:nvSpPr>
        <p:spPr/>
        <p:txBody>
          <a:bodyPr/>
          <a:lstStyle/>
          <a:p>
            <a:fld id="{AA0C51FF-32F0-4E34-9A42-27C026941FB9}" type="slidenum">
              <a:rPr kumimoji="1" lang="ja-JP" altLang="en-US" smtClean="0"/>
              <a:t>38</a:t>
            </a:fld>
            <a:endParaRPr kumimoji="1" lang="ja-JP" altLang="en-US"/>
          </a:p>
        </p:txBody>
      </p:sp>
      <p:sp>
        <p:nvSpPr>
          <p:cNvPr id="7" name="テキスト ボックス 6">
            <a:extLst>
              <a:ext uri="{FF2B5EF4-FFF2-40B4-BE49-F238E27FC236}">
                <a16:creationId xmlns:a16="http://schemas.microsoft.com/office/drawing/2014/main" id="{F4EC8291-7D47-495A-AA2B-82A39D872033}"/>
              </a:ext>
            </a:extLst>
          </p:cNvPr>
          <p:cNvSpPr txBox="1"/>
          <p:nvPr/>
        </p:nvSpPr>
        <p:spPr>
          <a:xfrm>
            <a:off x="392057" y="546703"/>
            <a:ext cx="9498825" cy="400110"/>
          </a:xfrm>
          <a:prstGeom prst="rect">
            <a:avLst/>
          </a:prstGeom>
          <a:noFill/>
        </p:spPr>
        <p:txBody>
          <a:bodyPr wrap="square" rtlCol="0">
            <a:spAutoFit/>
          </a:bodyPr>
          <a:lstStyle/>
          <a:p>
            <a:r>
              <a:rPr lang="en-US" altLang="ja-JP" sz="2000" b="1" dirty="0"/>
              <a:t>[P4]</a:t>
            </a:r>
            <a:r>
              <a:rPr lang="ja-JP" altLang="en-US" sz="2000" b="1" dirty="0"/>
              <a:t> 開発段階（システム設計（システム内部設計）～システム結合）（１）</a:t>
            </a:r>
            <a:endParaRPr lang="en-US" altLang="ja-JP" sz="2000" b="1" dirty="0"/>
          </a:p>
        </p:txBody>
      </p:sp>
    </p:spTree>
    <p:extLst>
      <p:ext uri="{BB962C8B-B14F-4D97-AF65-F5344CB8AC3E}">
        <p14:creationId xmlns:p14="http://schemas.microsoft.com/office/powerpoint/2010/main" val="3282781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980EDC-AEA0-4506-8917-62D05873BA34}"/>
              </a:ext>
            </a:extLst>
          </p:cNvPr>
          <p:cNvSpPr>
            <a:spLocks noGrp="1"/>
          </p:cNvSpPr>
          <p:nvPr>
            <p:ph type="title"/>
          </p:nvPr>
        </p:nvSpPr>
        <p:spPr/>
        <p:txBody>
          <a:bodyPr/>
          <a:lstStyle/>
          <a:p>
            <a:r>
              <a:rPr kumimoji="1" lang="ja-JP" altLang="en-US" b="1" dirty="0"/>
              <a:t>はじめに</a:t>
            </a:r>
          </a:p>
        </p:txBody>
      </p:sp>
      <p:sp>
        <p:nvSpPr>
          <p:cNvPr id="3" name="コンテンツ プレースホルダー 2">
            <a:extLst>
              <a:ext uri="{FF2B5EF4-FFF2-40B4-BE49-F238E27FC236}">
                <a16:creationId xmlns:a16="http://schemas.microsoft.com/office/drawing/2014/main" id="{F6D04F35-DEFA-44A7-9CCA-1468C816593A}"/>
              </a:ext>
            </a:extLst>
          </p:cNvPr>
          <p:cNvSpPr>
            <a:spLocks noGrp="1"/>
          </p:cNvSpPr>
          <p:nvPr>
            <p:ph idx="1"/>
          </p:nvPr>
        </p:nvSpPr>
        <p:spPr/>
        <p:txBody>
          <a:bodyPr/>
          <a:lstStyle/>
          <a:p>
            <a:r>
              <a:rPr kumimoji="1" lang="ja-JP" altLang="en-US" dirty="0"/>
              <a:t>本資料について</a:t>
            </a:r>
            <a:endParaRPr kumimoji="1" lang="en-US" altLang="ja-JP" dirty="0"/>
          </a:p>
          <a:p>
            <a:r>
              <a:rPr lang="ja-JP" altLang="en-US" dirty="0"/>
              <a:t>モデル契約の概要</a:t>
            </a:r>
            <a:endParaRPr lang="en-US" altLang="ja-JP" dirty="0"/>
          </a:p>
          <a:p>
            <a:r>
              <a:rPr lang="ja-JP" altLang="en-US" dirty="0"/>
              <a:t>（参考）モデル契約の変遷</a:t>
            </a:r>
            <a:endParaRPr lang="en-US" altLang="ja-JP" dirty="0"/>
          </a:p>
          <a:p>
            <a:r>
              <a:rPr kumimoji="1" lang="ja-JP" altLang="en-US" dirty="0"/>
              <a:t>（参考）モデル契約（第二版）の構成</a:t>
            </a:r>
            <a:endParaRPr kumimoji="1" lang="en-US" altLang="ja-JP" dirty="0"/>
          </a:p>
          <a:p>
            <a:r>
              <a:rPr lang="ja-JP" altLang="en-US" dirty="0"/>
              <a:t>（参考）モデル契約書の対象・前提</a:t>
            </a:r>
            <a:endParaRPr lang="en-US" altLang="ja-JP" dirty="0"/>
          </a:p>
          <a:p>
            <a:r>
              <a:rPr lang="ja-JP" altLang="en-US" dirty="0"/>
              <a:t>（参考）モデル契約の全体像</a:t>
            </a:r>
          </a:p>
          <a:p>
            <a:pPr marL="0" indent="0">
              <a:buNone/>
            </a:pPr>
            <a:endParaRPr kumimoji="1" lang="ja-JP" altLang="en-US" dirty="0"/>
          </a:p>
        </p:txBody>
      </p:sp>
      <p:sp>
        <p:nvSpPr>
          <p:cNvPr id="4" name="日付プレースホルダー 3">
            <a:extLst>
              <a:ext uri="{FF2B5EF4-FFF2-40B4-BE49-F238E27FC236}">
                <a16:creationId xmlns:a16="http://schemas.microsoft.com/office/drawing/2014/main" id="{1C2E21C1-8D34-4E9A-A8B5-C91A2737BC2D}"/>
              </a:ext>
            </a:extLst>
          </p:cNvPr>
          <p:cNvSpPr>
            <a:spLocks noGrp="1"/>
          </p:cNvSpPr>
          <p:nvPr>
            <p:ph type="dt" sz="half" idx="10"/>
          </p:nvPr>
        </p:nvSpPr>
        <p:spPr/>
        <p:txBody>
          <a:bodyPr/>
          <a:lstStyle/>
          <a:p>
            <a:r>
              <a:rPr lang="en-US" altLang="ja-JP"/>
              <a:t>©2021-2025 IPA, All Rights Reserved</a:t>
            </a:r>
            <a:endParaRPr lang="ja-JP" altLang="en-US" dirty="0"/>
          </a:p>
        </p:txBody>
      </p:sp>
      <p:sp>
        <p:nvSpPr>
          <p:cNvPr id="5" name="スライド番号プレースホルダー 4">
            <a:extLst>
              <a:ext uri="{FF2B5EF4-FFF2-40B4-BE49-F238E27FC236}">
                <a16:creationId xmlns:a16="http://schemas.microsoft.com/office/drawing/2014/main" id="{7956EAEC-1D8E-4C10-9DD3-17F96C2EC1CA}"/>
              </a:ext>
            </a:extLst>
          </p:cNvPr>
          <p:cNvSpPr>
            <a:spLocks noGrp="1"/>
          </p:cNvSpPr>
          <p:nvPr>
            <p:ph type="sldNum" sz="quarter" idx="12"/>
          </p:nvPr>
        </p:nvSpPr>
        <p:spPr/>
        <p:txBody>
          <a:bodyPr/>
          <a:lstStyle/>
          <a:p>
            <a:fld id="{AA0C51FF-32F0-4E34-9A42-27C026941FB9}" type="slidenum">
              <a:rPr kumimoji="1" lang="ja-JP" altLang="en-US" smtClean="0"/>
              <a:t>3</a:t>
            </a:fld>
            <a:endParaRPr kumimoji="1" lang="ja-JP" altLang="en-US"/>
          </a:p>
        </p:txBody>
      </p:sp>
    </p:spTree>
    <p:extLst>
      <p:ext uri="{BB962C8B-B14F-4D97-AF65-F5344CB8AC3E}">
        <p14:creationId xmlns:p14="http://schemas.microsoft.com/office/powerpoint/2010/main" val="35122803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4">
            <a:extLst>
              <a:ext uri="{FF2B5EF4-FFF2-40B4-BE49-F238E27FC236}">
                <a16:creationId xmlns:a16="http://schemas.microsoft.com/office/drawing/2014/main" id="{0172D6BE-6757-45B7-AA68-4353D2B80E51}"/>
              </a:ext>
            </a:extLst>
          </p:cNvPr>
          <p:cNvGraphicFramePr>
            <a:graphicFrameLocks noGrp="1"/>
          </p:cNvGraphicFramePr>
          <p:nvPr>
            <p:extLst>
              <p:ext uri="{D42A27DB-BD31-4B8C-83A1-F6EECF244321}">
                <p14:modId xmlns:p14="http://schemas.microsoft.com/office/powerpoint/2010/main" val="1411016368"/>
              </p:ext>
            </p:extLst>
          </p:nvPr>
        </p:nvGraphicFramePr>
        <p:xfrm>
          <a:off x="482799" y="943409"/>
          <a:ext cx="11320669" cy="5638800"/>
        </p:xfrm>
        <a:graphic>
          <a:graphicData uri="http://schemas.openxmlformats.org/drawingml/2006/table">
            <a:tbl>
              <a:tblPr firstRow="1" bandRow="1">
                <a:tableStyleId>{5C22544A-7EE6-4342-B048-85BDC9FD1C3A}</a:tableStyleId>
              </a:tblPr>
              <a:tblGrid>
                <a:gridCol w="1267835">
                  <a:extLst>
                    <a:ext uri="{9D8B030D-6E8A-4147-A177-3AD203B41FA5}">
                      <a16:colId xmlns:a16="http://schemas.microsoft.com/office/drawing/2014/main" val="1584365875"/>
                    </a:ext>
                  </a:extLst>
                </a:gridCol>
                <a:gridCol w="5123026">
                  <a:extLst>
                    <a:ext uri="{9D8B030D-6E8A-4147-A177-3AD203B41FA5}">
                      <a16:colId xmlns:a16="http://schemas.microsoft.com/office/drawing/2014/main" val="3573401635"/>
                    </a:ext>
                  </a:extLst>
                </a:gridCol>
                <a:gridCol w="4929808">
                  <a:extLst>
                    <a:ext uri="{9D8B030D-6E8A-4147-A177-3AD203B41FA5}">
                      <a16:colId xmlns:a16="http://schemas.microsoft.com/office/drawing/2014/main" val="2412223661"/>
                    </a:ext>
                  </a:extLst>
                </a:gridCol>
              </a:tblGrid>
              <a:tr h="370840">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当事者の責務</a:t>
                      </a:r>
                      <a:endParaRPr kumimoji="1" lang="en-US" altLang="ja-JP" sz="2000" dirty="0"/>
                    </a:p>
                    <a:p>
                      <a:r>
                        <a:rPr kumimoji="1" lang="ja-JP" altLang="en-US" sz="2000" dirty="0"/>
                        <a:t>（続き）</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dirty="0"/>
                        <a:t>●ベンダはユーザに対し必要な協力を要請することができ、ユーザは</a:t>
                      </a:r>
                      <a:r>
                        <a:rPr kumimoji="1" lang="ja-JP" altLang="en-US" sz="2000" b="0" dirty="0">
                          <a:solidFill>
                            <a:srgbClr val="FF0000"/>
                          </a:solidFill>
                        </a:rPr>
                        <a:t>適時にこれに応ずる</a:t>
                      </a:r>
                      <a:r>
                        <a:rPr kumimoji="1" lang="en-US" altLang="ja-JP" sz="2000" b="0" dirty="0"/>
                        <a:t>【104</a:t>
                      </a:r>
                      <a:r>
                        <a:rPr kumimoji="1" lang="ja-JP" altLang="en-US" sz="2000" b="0" dirty="0"/>
                        <a:t>頁</a:t>
                      </a:r>
                      <a:r>
                        <a:rPr kumimoji="1" lang="en-US" altLang="ja-JP" sz="2000" b="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dirty="0"/>
                        <a:t>●検収はユーザが中心となって実施するものであることから、</a:t>
                      </a:r>
                      <a:r>
                        <a:rPr kumimoji="1" lang="ja-JP" altLang="en-US" sz="2000" b="0" dirty="0">
                          <a:solidFill>
                            <a:srgbClr val="FF0000"/>
                          </a:solidFill>
                        </a:rPr>
                        <a:t>検査仕様書作成</a:t>
                      </a:r>
                      <a:r>
                        <a:rPr kumimoji="1" lang="ja-JP" altLang="en-US" sz="2000" b="0" dirty="0">
                          <a:solidFill>
                            <a:schemeClr val="tx1"/>
                          </a:solidFill>
                        </a:rPr>
                        <a:t>は原則としてユーザ</a:t>
                      </a:r>
                      <a:r>
                        <a:rPr kumimoji="1" lang="ja-JP" altLang="en-US" sz="2000" b="0" dirty="0"/>
                        <a:t>が行う</a:t>
                      </a:r>
                      <a:r>
                        <a:rPr kumimoji="1" lang="en-US" altLang="ja-JP" sz="2000" b="0" dirty="0"/>
                        <a:t>【106</a:t>
                      </a:r>
                      <a:r>
                        <a:rPr kumimoji="1" lang="ja-JP" altLang="en-US" sz="2000" b="0" dirty="0"/>
                        <a:t>頁</a:t>
                      </a:r>
                      <a:r>
                        <a:rPr kumimoji="1" lang="en-US" altLang="ja-JP" sz="2000" b="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dirty="0"/>
                        <a:t>●ベンダはユーザに対し必要な</a:t>
                      </a:r>
                      <a:r>
                        <a:rPr kumimoji="1" lang="ja-JP" altLang="en-US" sz="2000" b="0" dirty="0">
                          <a:solidFill>
                            <a:srgbClr val="FF0000"/>
                          </a:solidFill>
                        </a:rPr>
                        <a:t>協力を要請する</a:t>
                      </a:r>
                      <a:r>
                        <a:rPr kumimoji="1" lang="ja-JP" altLang="en-US" sz="2000" b="0" dirty="0"/>
                        <a:t>ことができ、ユーザは適時にこれに応ずる</a:t>
                      </a:r>
                      <a:r>
                        <a:rPr kumimoji="1" lang="en-US" altLang="ja-JP" sz="2000" b="0" dirty="0"/>
                        <a:t>【104</a:t>
                      </a:r>
                      <a:r>
                        <a:rPr kumimoji="1" lang="ja-JP" altLang="en-US" sz="2000" b="0" dirty="0"/>
                        <a:t>頁</a:t>
                      </a:r>
                      <a:r>
                        <a:rPr kumimoji="1" lang="en-US" altLang="ja-JP" sz="2000" b="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dirty="0"/>
                        <a:t>●完成したソフトウェア等を検査の対象となる成果物として納入する</a:t>
                      </a:r>
                      <a:r>
                        <a:rPr kumimoji="1" lang="en-US" altLang="ja-JP" sz="2000" b="0" dirty="0"/>
                        <a:t>【105</a:t>
                      </a:r>
                      <a:r>
                        <a:rPr kumimoji="1" lang="ja-JP" altLang="en-US" sz="2000" b="0" dirty="0"/>
                        <a:t>頁</a:t>
                      </a:r>
                      <a:r>
                        <a:rPr kumimoji="1" lang="en-US" altLang="ja-JP" sz="2000" b="0" dirty="0"/>
                        <a:t>】</a:t>
                      </a:r>
                      <a:endParaRPr kumimoji="1" lang="en-US" altLang="ja-JP" sz="1600" b="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dirty="0"/>
                        <a:t>●ベンダは</a:t>
                      </a:r>
                      <a:r>
                        <a:rPr kumimoji="1" lang="ja-JP" altLang="en-US" sz="2000" b="0" dirty="0">
                          <a:solidFill>
                            <a:srgbClr val="FF0000"/>
                          </a:solidFill>
                        </a:rPr>
                        <a:t>仕事の完成義務</a:t>
                      </a:r>
                      <a:r>
                        <a:rPr kumimoji="1" lang="ja-JP" altLang="en-US" sz="2000" b="0" dirty="0"/>
                        <a:t>を負う</a:t>
                      </a:r>
                      <a:r>
                        <a:rPr kumimoji="1" lang="en-US" altLang="ja-JP" sz="2000" b="0" dirty="0"/>
                        <a:t>【108</a:t>
                      </a:r>
                      <a:r>
                        <a:rPr kumimoji="1" lang="ja-JP" altLang="en-US" sz="2000" b="0" dirty="0"/>
                        <a:t>頁</a:t>
                      </a:r>
                      <a:r>
                        <a:rPr kumimoji="1" lang="en-US" altLang="ja-JP" sz="2000" b="0" dirty="0"/>
                        <a:t>】</a:t>
                      </a:r>
                    </a:p>
                  </a:txBody>
                  <a:tcPr/>
                </a:tc>
                <a:extLst>
                  <a:ext uri="{0D108BD9-81ED-4DB2-BD59-A6C34878D82A}">
                    <a16:rowId xmlns:a16="http://schemas.microsoft.com/office/drawing/2014/main" val="2484903871"/>
                  </a:ext>
                </a:extLst>
              </a:tr>
              <a:tr h="370840">
                <a:tc>
                  <a:txBody>
                    <a:bodyPr/>
                    <a:lstStyle/>
                    <a:p>
                      <a:r>
                        <a:rPr kumimoji="1" lang="ja-JP" altLang="en-US" sz="1600" dirty="0"/>
                        <a:t>関連する契約条文</a:t>
                      </a:r>
                      <a:endParaRPr kumimoji="1" lang="en-US" altLang="ja-JP" sz="1600" dirty="0"/>
                    </a:p>
                    <a:p>
                      <a:endParaRPr kumimoji="1" lang="ja-JP" alt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【86</a:t>
                      </a:r>
                      <a:r>
                        <a:rPr kumimoji="1" lang="ja-JP" altLang="en-US" sz="1600" dirty="0"/>
                        <a:t>頁</a:t>
                      </a:r>
                      <a:r>
                        <a:rPr kumimoji="1" lang="en-US" altLang="ja-JP" sz="1600" dirty="0"/>
                        <a:t>】</a:t>
                      </a:r>
                      <a:r>
                        <a:rPr kumimoji="1" lang="ja-JP" altLang="en-US" sz="1600" dirty="0"/>
                        <a:t>（責任者）</a:t>
                      </a:r>
                      <a:r>
                        <a:rPr kumimoji="1" lang="en-US" altLang="ja-JP" sz="1600" dirty="0"/>
                        <a:t>9</a:t>
                      </a:r>
                      <a:r>
                        <a:rPr kumimoji="1" lang="ja-JP" altLang="en-US" sz="1600" dirty="0"/>
                        <a:t>条</a:t>
                      </a:r>
                      <a:r>
                        <a:rPr kumimoji="1" lang="en-US" altLang="ja-JP" sz="1600" dirty="0"/>
                        <a:t>3</a:t>
                      </a:r>
                      <a:r>
                        <a:rPr kumimoji="1" lang="ja-JP" altLang="en-US" sz="1600" dirty="0"/>
                        <a:t>項</a:t>
                      </a:r>
                      <a:endParaRPr kumimoji="1"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甲の責任者は、次の各号に定める権限及び責任を有するものとする。</a:t>
                      </a:r>
                      <a:endParaRPr kumimoji="1"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③第</a:t>
                      </a:r>
                      <a:r>
                        <a:rPr kumimoji="1" lang="en-US" altLang="ja-JP" sz="1600" dirty="0"/>
                        <a:t>27</a:t>
                      </a:r>
                      <a:r>
                        <a:rPr kumimoji="1" lang="ja-JP" altLang="en-US" sz="1600" dirty="0"/>
                        <a:t>条所定の検査仕様書の確定を行う権限及び責任</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④第</a:t>
                      </a:r>
                      <a:r>
                        <a:rPr kumimoji="1" lang="en-US" altLang="ja-JP" sz="1600" dirty="0"/>
                        <a:t>26</a:t>
                      </a:r>
                      <a:r>
                        <a:rPr kumimoji="1" lang="ja-JP" altLang="en-US" sz="1600" dirty="0"/>
                        <a:t>条及び第</a:t>
                      </a:r>
                      <a:r>
                        <a:rPr kumimoji="1" lang="en-US" altLang="ja-JP" sz="1600" dirty="0"/>
                        <a:t>28</a:t>
                      </a:r>
                      <a:r>
                        <a:rPr kumimoji="1" lang="ja-JP" altLang="en-US" sz="1600" dirty="0"/>
                        <a:t>条所定の納入物の検収を行う権限及び責任</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⑤第</a:t>
                      </a:r>
                      <a:r>
                        <a:rPr kumimoji="1" lang="en-US" altLang="ja-JP" sz="1600" dirty="0"/>
                        <a:t>35</a:t>
                      </a:r>
                      <a:r>
                        <a:rPr kumimoji="1" lang="ja-JP" altLang="en-US" sz="1600" dirty="0"/>
                        <a:t>条所定の中間資料の承認に関する権限及び責任</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⑥第</a:t>
                      </a:r>
                      <a:r>
                        <a:rPr kumimoji="1" lang="en-US" altLang="ja-JP" sz="1600" dirty="0"/>
                        <a:t>36</a:t>
                      </a:r>
                      <a:r>
                        <a:rPr kumimoji="1" lang="ja-JP" altLang="en-US" sz="1600" dirty="0"/>
                        <a:t>条所定の未確定事項の確定後、確定した要件定義書、外部設計書の追完、修正の業務を請求する権限及び責任</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⑦第</a:t>
                      </a:r>
                      <a:r>
                        <a:rPr kumimoji="1" lang="en-US" altLang="ja-JP" sz="1600" dirty="0"/>
                        <a:t>37</a:t>
                      </a:r>
                      <a:r>
                        <a:rPr kumimoji="1" lang="ja-JP" altLang="en-US" sz="1600" dirty="0"/>
                        <a:t>条所定の変更管理書を相手方に交付する権限</a:t>
                      </a:r>
                      <a:endParaRPr kumimoji="1" lang="en-US" altLang="ja-JP"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【86</a:t>
                      </a:r>
                      <a:r>
                        <a:rPr kumimoji="1" lang="ja-JP" altLang="en-US" sz="1600" dirty="0"/>
                        <a:t>頁</a:t>
                      </a:r>
                      <a:r>
                        <a:rPr kumimoji="1" lang="en-US" altLang="ja-JP" sz="1600" dirty="0"/>
                        <a:t>】</a:t>
                      </a:r>
                      <a:r>
                        <a:rPr kumimoji="1" lang="ja-JP" altLang="en-US" sz="1600" dirty="0"/>
                        <a:t>（責任者）</a:t>
                      </a:r>
                      <a:r>
                        <a:rPr kumimoji="1" lang="en-US" altLang="ja-JP" sz="1600" dirty="0"/>
                        <a:t>9</a:t>
                      </a:r>
                      <a:r>
                        <a:rPr kumimoji="1" lang="ja-JP" altLang="en-US" sz="1600" dirty="0"/>
                        <a:t>条</a:t>
                      </a:r>
                      <a:r>
                        <a:rPr kumimoji="1" lang="en-US" altLang="ja-JP" sz="1600" dirty="0"/>
                        <a:t>4</a:t>
                      </a:r>
                      <a:r>
                        <a:rPr kumimoji="1" lang="ja-JP" altLang="en-US" sz="1600" dirty="0"/>
                        <a:t>項</a:t>
                      </a:r>
                      <a:endParaRPr kumimoji="1"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乙の責任者は、次の各号に定める権限及び責任を有するものとする。</a:t>
                      </a:r>
                      <a:endParaRPr kumimoji="1" lang="en-US" altLang="ja-JP" sz="1600" dirty="0"/>
                    </a:p>
                    <a:p>
                      <a:r>
                        <a:rPr kumimoji="1" lang="ja-JP" altLang="en-US" sz="1600" dirty="0"/>
                        <a:t>（③第</a:t>
                      </a:r>
                      <a:r>
                        <a:rPr kumimoji="1" lang="en-US" altLang="ja-JP" sz="1600" dirty="0"/>
                        <a:t>27</a:t>
                      </a:r>
                      <a:r>
                        <a:rPr kumimoji="1" lang="ja-JP" altLang="en-US" sz="1600" dirty="0"/>
                        <a:t>条の検査仕様書作成支援業務の実施に際し、甲から要請された事項の対応に関する権限及び責任）</a:t>
                      </a:r>
                    </a:p>
                    <a:p>
                      <a:r>
                        <a:rPr kumimoji="1" lang="ja-JP" altLang="en-US" sz="1600" dirty="0"/>
                        <a:t>④第</a:t>
                      </a:r>
                      <a:r>
                        <a:rPr kumimoji="1" lang="en-US" altLang="ja-JP" sz="1600" dirty="0"/>
                        <a:t>26</a:t>
                      </a:r>
                      <a:r>
                        <a:rPr kumimoji="1" lang="ja-JP" altLang="en-US" sz="1600" dirty="0"/>
                        <a:t>条及び第</a:t>
                      </a:r>
                      <a:r>
                        <a:rPr kumimoji="1" lang="en-US" altLang="ja-JP" sz="1600" dirty="0"/>
                        <a:t>28</a:t>
                      </a:r>
                      <a:r>
                        <a:rPr kumimoji="1" lang="ja-JP" altLang="en-US" sz="1600" dirty="0"/>
                        <a:t>条所定の納入物の検収を求める権限</a:t>
                      </a:r>
                    </a:p>
                    <a:p>
                      <a:r>
                        <a:rPr kumimoji="1" lang="ja-JP" altLang="en-US" sz="1600" dirty="0"/>
                        <a:t>⑤第</a:t>
                      </a:r>
                      <a:r>
                        <a:rPr kumimoji="1" lang="en-US" altLang="ja-JP" sz="1600" dirty="0"/>
                        <a:t>35</a:t>
                      </a:r>
                      <a:r>
                        <a:rPr kumimoji="1" lang="ja-JP" altLang="en-US" sz="1600" dirty="0"/>
                        <a:t>条所定の中間資料の承認を求める権限</a:t>
                      </a:r>
                    </a:p>
                    <a:p>
                      <a:r>
                        <a:rPr kumimoji="1" lang="ja-JP" altLang="en-US" sz="1600" dirty="0"/>
                        <a:t>⑥第</a:t>
                      </a:r>
                      <a:r>
                        <a:rPr kumimoji="1" lang="en-US" altLang="ja-JP" sz="1600" dirty="0"/>
                        <a:t>36</a:t>
                      </a:r>
                      <a:r>
                        <a:rPr kumimoji="1" lang="ja-JP" altLang="en-US" sz="1600" dirty="0"/>
                        <a:t>条所定の未確定事項が確定したときは、追完、修正の業務の請求を直ちに書面で受ける権限</a:t>
                      </a:r>
                    </a:p>
                    <a:p>
                      <a:r>
                        <a:rPr kumimoji="1" lang="ja-JP" altLang="en-US" sz="1600" dirty="0"/>
                        <a:t>⑦第</a:t>
                      </a:r>
                      <a:r>
                        <a:rPr kumimoji="1" lang="en-US" altLang="ja-JP" sz="1600" dirty="0"/>
                        <a:t>37</a:t>
                      </a:r>
                      <a:r>
                        <a:rPr kumimoji="1" lang="ja-JP" altLang="en-US" sz="1600" dirty="0"/>
                        <a:t>条所定の変更管理書を相手方に交付する権限</a:t>
                      </a:r>
                    </a:p>
                  </a:txBody>
                  <a:tcPr/>
                </a:tc>
                <a:extLst>
                  <a:ext uri="{0D108BD9-81ED-4DB2-BD59-A6C34878D82A}">
                    <a16:rowId xmlns:a16="http://schemas.microsoft.com/office/drawing/2014/main" val="3387793241"/>
                  </a:ext>
                </a:extLst>
              </a:tr>
            </a:tbl>
          </a:graphicData>
        </a:graphic>
      </p:graphicFrame>
      <p:sp>
        <p:nvSpPr>
          <p:cNvPr id="4" name="テキスト ボックス 3">
            <a:extLst>
              <a:ext uri="{FF2B5EF4-FFF2-40B4-BE49-F238E27FC236}">
                <a16:creationId xmlns:a16="http://schemas.microsoft.com/office/drawing/2014/main" id="{C13D157D-BFC3-4550-9F22-23CAF05C1C36}"/>
              </a:ext>
            </a:extLst>
          </p:cNvPr>
          <p:cNvSpPr txBox="1"/>
          <p:nvPr/>
        </p:nvSpPr>
        <p:spPr>
          <a:xfrm>
            <a:off x="10520151" y="494522"/>
            <a:ext cx="964277" cy="369332"/>
          </a:xfrm>
          <a:prstGeom prst="rect">
            <a:avLst/>
          </a:prstGeom>
          <a:noFill/>
          <a:ln>
            <a:solidFill>
              <a:srgbClr val="FF0000"/>
            </a:solidFill>
          </a:ln>
        </p:spPr>
        <p:txBody>
          <a:bodyPr wrap="square" rtlCol="0">
            <a:spAutoFit/>
          </a:bodyPr>
          <a:lstStyle/>
          <a:p>
            <a:pPr algn="ctr"/>
            <a:r>
              <a:rPr lang="ja-JP" altLang="en-US" dirty="0">
                <a:solidFill>
                  <a:srgbClr val="FF0000"/>
                </a:solidFill>
              </a:rPr>
              <a:t>請負</a:t>
            </a:r>
            <a:endParaRPr kumimoji="1" lang="ja-JP" altLang="en-US" dirty="0">
              <a:solidFill>
                <a:srgbClr val="FF0000"/>
              </a:solidFill>
            </a:endParaRPr>
          </a:p>
        </p:txBody>
      </p:sp>
      <p:sp>
        <p:nvSpPr>
          <p:cNvPr id="5" name="日付プレースホルダー 4">
            <a:extLst>
              <a:ext uri="{FF2B5EF4-FFF2-40B4-BE49-F238E27FC236}">
                <a16:creationId xmlns:a16="http://schemas.microsoft.com/office/drawing/2014/main" id="{5A34EE5C-FEBB-471C-99FC-24E4BAF5C414}"/>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6" name="スライド番号プレースホルダー 5">
            <a:extLst>
              <a:ext uri="{FF2B5EF4-FFF2-40B4-BE49-F238E27FC236}">
                <a16:creationId xmlns:a16="http://schemas.microsoft.com/office/drawing/2014/main" id="{93414AD7-F4BC-44D8-AD03-AAB264F22736}"/>
              </a:ext>
            </a:extLst>
          </p:cNvPr>
          <p:cNvSpPr>
            <a:spLocks noGrp="1"/>
          </p:cNvSpPr>
          <p:nvPr>
            <p:ph type="sldNum" sz="quarter" idx="12"/>
          </p:nvPr>
        </p:nvSpPr>
        <p:spPr/>
        <p:txBody>
          <a:bodyPr/>
          <a:lstStyle/>
          <a:p>
            <a:fld id="{AA0C51FF-32F0-4E34-9A42-27C026941FB9}" type="slidenum">
              <a:rPr kumimoji="1" lang="ja-JP" altLang="en-US" smtClean="0"/>
              <a:t>39</a:t>
            </a:fld>
            <a:endParaRPr kumimoji="1" lang="ja-JP" altLang="en-US"/>
          </a:p>
        </p:txBody>
      </p:sp>
      <p:sp>
        <p:nvSpPr>
          <p:cNvPr id="7" name="テキスト ボックス 6">
            <a:extLst>
              <a:ext uri="{FF2B5EF4-FFF2-40B4-BE49-F238E27FC236}">
                <a16:creationId xmlns:a16="http://schemas.microsoft.com/office/drawing/2014/main" id="{D40D3928-A6E3-4C7D-8EF2-2A262F730A48}"/>
              </a:ext>
            </a:extLst>
          </p:cNvPr>
          <p:cNvSpPr txBox="1"/>
          <p:nvPr/>
        </p:nvSpPr>
        <p:spPr>
          <a:xfrm>
            <a:off x="392057" y="546703"/>
            <a:ext cx="9498825" cy="400110"/>
          </a:xfrm>
          <a:prstGeom prst="rect">
            <a:avLst/>
          </a:prstGeom>
          <a:noFill/>
        </p:spPr>
        <p:txBody>
          <a:bodyPr wrap="square" rtlCol="0">
            <a:spAutoFit/>
          </a:bodyPr>
          <a:lstStyle/>
          <a:p>
            <a:r>
              <a:rPr lang="en-US" altLang="ja-JP" sz="2000" b="1" dirty="0"/>
              <a:t>[P4]</a:t>
            </a:r>
            <a:r>
              <a:rPr lang="ja-JP" altLang="en-US" sz="2000" b="1" dirty="0"/>
              <a:t> 開発段階（システム設計（システム内部設計）～システム結合）（２）</a:t>
            </a:r>
            <a:endParaRPr lang="en-US" altLang="ja-JP" sz="2000" b="1" dirty="0"/>
          </a:p>
        </p:txBody>
      </p:sp>
    </p:spTree>
    <p:extLst>
      <p:ext uri="{BB962C8B-B14F-4D97-AF65-F5344CB8AC3E}">
        <p14:creationId xmlns:p14="http://schemas.microsoft.com/office/powerpoint/2010/main" val="24137420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4">
            <a:extLst>
              <a:ext uri="{FF2B5EF4-FFF2-40B4-BE49-F238E27FC236}">
                <a16:creationId xmlns:a16="http://schemas.microsoft.com/office/drawing/2014/main" id="{0172D6BE-6757-45B7-AA68-4353D2B80E51}"/>
              </a:ext>
            </a:extLst>
          </p:cNvPr>
          <p:cNvGraphicFramePr>
            <a:graphicFrameLocks noGrp="1"/>
          </p:cNvGraphicFramePr>
          <p:nvPr>
            <p:extLst>
              <p:ext uri="{D42A27DB-BD31-4B8C-83A1-F6EECF244321}">
                <p14:modId xmlns:p14="http://schemas.microsoft.com/office/powerpoint/2010/main" val="3686411653"/>
              </p:ext>
            </p:extLst>
          </p:nvPr>
        </p:nvGraphicFramePr>
        <p:xfrm>
          <a:off x="497456" y="943477"/>
          <a:ext cx="11270975" cy="4389120"/>
        </p:xfrm>
        <a:graphic>
          <a:graphicData uri="http://schemas.openxmlformats.org/drawingml/2006/table">
            <a:tbl>
              <a:tblPr firstRow="1" bandRow="1">
                <a:tableStyleId>{5C22544A-7EE6-4342-B048-85BDC9FD1C3A}</a:tableStyleId>
              </a:tblPr>
              <a:tblGrid>
                <a:gridCol w="1262270">
                  <a:extLst>
                    <a:ext uri="{9D8B030D-6E8A-4147-A177-3AD203B41FA5}">
                      <a16:colId xmlns:a16="http://schemas.microsoft.com/office/drawing/2014/main" val="1584365875"/>
                    </a:ext>
                  </a:extLst>
                </a:gridCol>
                <a:gridCol w="4786083">
                  <a:extLst>
                    <a:ext uri="{9D8B030D-6E8A-4147-A177-3AD203B41FA5}">
                      <a16:colId xmlns:a16="http://schemas.microsoft.com/office/drawing/2014/main" val="3573401635"/>
                    </a:ext>
                  </a:extLst>
                </a:gridCol>
                <a:gridCol w="5222622">
                  <a:extLst>
                    <a:ext uri="{9D8B030D-6E8A-4147-A177-3AD203B41FA5}">
                      <a16:colId xmlns:a16="http://schemas.microsoft.com/office/drawing/2014/main" val="2412223661"/>
                    </a:ext>
                  </a:extLst>
                </a:gridCol>
              </a:tblGrid>
              <a:tr h="370840">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370840">
                <a:tc>
                  <a:txBody>
                    <a:bodyPr/>
                    <a:lstStyle/>
                    <a:p>
                      <a:r>
                        <a:rPr kumimoji="1" lang="ja-JP" altLang="en-US" sz="1600" dirty="0"/>
                        <a:t>関連する契約条文</a:t>
                      </a:r>
                      <a:endParaRPr kumimoji="1" lang="en-US" altLang="ja-JP" sz="1600" dirty="0"/>
                    </a:p>
                    <a:p>
                      <a:r>
                        <a:rPr kumimoji="1" lang="ja-JP" altLang="en-US" sz="1600" dirty="0"/>
                        <a:t>（続き）</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【104</a:t>
                      </a:r>
                      <a:r>
                        <a:rPr kumimoji="1" lang="ja-JP" altLang="en-US" sz="1600" dirty="0"/>
                        <a:t>頁</a:t>
                      </a:r>
                      <a:r>
                        <a:rPr kumimoji="1" lang="en-US" altLang="ja-JP" sz="1600" dirty="0"/>
                        <a:t>】</a:t>
                      </a:r>
                      <a:r>
                        <a:rPr kumimoji="1" lang="ja-JP" altLang="en-US" sz="1600" dirty="0"/>
                        <a:t>（ソフトウェア開発業務の実施）</a:t>
                      </a:r>
                      <a:r>
                        <a:rPr kumimoji="1" lang="en-US" altLang="ja-JP" sz="1600" dirty="0"/>
                        <a:t>24</a:t>
                      </a:r>
                      <a:r>
                        <a:rPr kumimoji="1" lang="ja-JP" altLang="en-US" sz="1600" dirty="0"/>
                        <a:t>条</a:t>
                      </a:r>
                      <a:r>
                        <a:rPr kumimoji="1" lang="en-US" altLang="ja-JP" sz="1600" dirty="0"/>
                        <a:t>2</a:t>
                      </a:r>
                      <a:r>
                        <a:rPr kumimoji="1" lang="ja-JP" altLang="en-US" sz="1600" dirty="0"/>
                        <a:t>項</a:t>
                      </a:r>
                      <a:endParaRPr kumimoji="1" lang="en-US" altLang="ja-JP" sz="1600" dirty="0"/>
                    </a:p>
                    <a:p>
                      <a:r>
                        <a:rPr kumimoji="1" lang="ja-JP" altLang="en-US" sz="1600" dirty="0"/>
                        <a:t>ソフトウェア開発業務の実施に際し、乙は甲に対して必要な協力を要請できるものとし、甲は乙から</a:t>
                      </a:r>
                      <a:r>
                        <a:rPr kumimoji="1" lang="ja-JP" altLang="en-US" sz="1600" u="sng" dirty="0"/>
                        <a:t>協力を要請された場合には適時に、これに応ずる</a:t>
                      </a:r>
                      <a:r>
                        <a:rPr kumimoji="1" lang="ja-JP" altLang="en-US" sz="1600" dirty="0"/>
                        <a:t>ものとする。</a:t>
                      </a:r>
                      <a:endParaRPr kumimoji="1"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【105</a:t>
                      </a:r>
                      <a:r>
                        <a:rPr kumimoji="1" lang="ja-JP" altLang="en-US" sz="1600" dirty="0"/>
                        <a:t>頁</a:t>
                      </a:r>
                      <a:r>
                        <a:rPr kumimoji="1" lang="en-US" altLang="ja-JP" sz="1600" dirty="0"/>
                        <a:t>】</a:t>
                      </a:r>
                      <a:r>
                        <a:rPr kumimoji="1" lang="ja-JP" altLang="en-US" sz="1600" dirty="0"/>
                        <a:t>（納入物の納入）第</a:t>
                      </a:r>
                      <a:r>
                        <a:rPr kumimoji="1" lang="en-US" altLang="ja-JP" sz="1600" dirty="0"/>
                        <a:t>26</a:t>
                      </a:r>
                      <a:r>
                        <a:rPr kumimoji="1" lang="ja-JP" altLang="en-US" sz="1600" dirty="0"/>
                        <a:t>条</a:t>
                      </a:r>
                      <a:r>
                        <a:rPr kumimoji="1" lang="en-US" altLang="ja-JP" sz="1600" dirty="0"/>
                        <a:t>2</a:t>
                      </a:r>
                      <a:r>
                        <a:rPr kumimoji="1" lang="ja-JP" altLang="en-US" sz="1600" dirty="0"/>
                        <a:t>項</a:t>
                      </a:r>
                    </a:p>
                    <a:p>
                      <a:r>
                        <a:rPr kumimoji="1" lang="ja-JP" altLang="en-US" sz="1600" dirty="0"/>
                        <a:t>甲は、納入があった場合、次条の</a:t>
                      </a:r>
                      <a:r>
                        <a:rPr kumimoji="1" lang="ja-JP" altLang="en-US" sz="1600" u="sng" dirty="0"/>
                        <a:t>検査仕様書に基づき</a:t>
                      </a:r>
                      <a:r>
                        <a:rPr kumimoji="1" lang="ja-JP" altLang="en-US" sz="1600" dirty="0"/>
                        <a:t>、第</a:t>
                      </a:r>
                      <a:r>
                        <a:rPr kumimoji="1" lang="en-US" altLang="ja-JP" sz="1600" dirty="0"/>
                        <a:t>28</a:t>
                      </a:r>
                      <a:r>
                        <a:rPr kumimoji="1" lang="ja-JP" altLang="en-US" sz="1600" dirty="0"/>
                        <a:t>条（本件ソフトウェアの検収）の定めに従い</a:t>
                      </a:r>
                      <a:r>
                        <a:rPr kumimoji="1" lang="ja-JP" altLang="en-US" sz="1600" u="sng" dirty="0"/>
                        <a:t>検査を行う</a:t>
                      </a:r>
                      <a:r>
                        <a:rPr kumimoji="1" lang="ja-JP" altLang="en-US" sz="1600" dirty="0"/>
                        <a:t>。</a:t>
                      </a:r>
                      <a:endParaRPr kumimoji="1" lang="en-US" altLang="ja-JP" sz="1600" dirty="0"/>
                    </a:p>
                    <a:p>
                      <a:r>
                        <a:rPr kumimoji="1" lang="en-US" altLang="ja-JP" sz="1600" dirty="0"/>
                        <a:t>【107</a:t>
                      </a:r>
                      <a:r>
                        <a:rPr kumimoji="1" lang="ja-JP" altLang="en-US" sz="1600" dirty="0"/>
                        <a:t>頁</a:t>
                      </a:r>
                      <a:r>
                        <a:rPr kumimoji="1" lang="en-US" altLang="ja-JP" sz="1600" dirty="0"/>
                        <a:t>】</a:t>
                      </a:r>
                      <a:r>
                        <a:rPr kumimoji="1" lang="ja-JP" altLang="en-US" sz="1600" dirty="0"/>
                        <a:t>（本件ソフトウェアの検収）第</a:t>
                      </a:r>
                      <a:r>
                        <a:rPr kumimoji="1" lang="en-US" altLang="ja-JP" sz="1600" dirty="0"/>
                        <a:t>28</a:t>
                      </a:r>
                      <a:r>
                        <a:rPr kumimoji="1" lang="ja-JP" altLang="en-US" sz="1600" dirty="0"/>
                        <a:t>条</a:t>
                      </a:r>
                      <a:r>
                        <a:rPr kumimoji="1" lang="en-US" altLang="ja-JP" sz="1600" dirty="0"/>
                        <a:t>1</a:t>
                      </a:r>
                      <a:r>
                        <a:rPr kumimoji="1" lang="ja-JP" altLang="en-US" sz="1600" dirty="0"/>
                        <a:t>項</a:t>
                      </a:r>
                      <a:endParaRPr kumimoji="1" lang="en-US" altLang="ja-JP" sz="1600" dirty="0"/>
                    </a:p>
                    <a:p>
                      <a:r>
                        <a:rPr kumimoji="1" lang="ja-JP" altLang="en-US" sz="1600" dirty="0"/>
                        <a:t>納入物のうち本件ソフトウェアについては、甲は、個別契約に定める期間（以下、「検査期間」という。）内に前条の検査仕様書に基づき検査し、システム仕様書と本件ソフトウェアが合致するか否かを点検しなければならない</a:t>
                      </a:r>
                    </a:p>
                  </a:txBody>
                  <a:tcPr/>
                </a:tc>
                <a:tc>
                  <a:txBody>
                    <a:bodyPr/>
                    <a:lstStyle/>
                    <a:p>
                      <a:r>
                        <a:rPr kumimoji="1" lang="en-US" altLang="ja-JP" sz="1600" dirty="0"/>
                        <a:t>【104</a:t>
                      </a:r>
                      <a:r>
                        <a:rPr kumimoji="1" lang="ja-JP" altLang="en-US" sz="1600" dirty="0"/>
                        <a:t>頁</a:t>
                      </a:r>
                      <a:r>
                        <a:rPr kumimoji="1" lang="en-US" altLang="ja-JP" sz="1600" dirty="0"/>
                        <a:t>】</a:t>
                      </a:r>
                      <a:r>
                        <a:rPr kumimoji="1" lang="ja-JP" altLang="en-US" sz="1600" dirty="0"/>
                        <a:t>（ソフトウェア開発業務の実施）</a:t>
                      </a:r>
                      <a:r>
                        <a:rPr kumimoji="1" lang="en-US" altLang="ja-JP" sz="1600" dirty="0"/>
                        <a:t>24</a:t>
                      </a:r>
                      <a:r>
                        <a:rPr kumimoji="1" lang="ja-JP" altLang="en-US" sz="1600" dirty="0"/>
                        <a:t>条</a:t>
                      </a:r>
                      <a:r>
                        <a:rPr kumimoji="1" lang="en-US" altLang="ja-JP" sz="1600" dirty="0"/>
                        <a:t>1</a:t>
                      </a:r>
                      <a:r>
                        <a:rPr kumimoji="1" lang="ja-JP" altLang="en-US" sz="1600" dirty="0"/>
                        <a:t>項</a:t>
                      </a:r>
                      <a:r>
                        <a:rPr kumimoji="1" lang="en-US" altLang="ja-JP" sz="1600" b="1" i="1" dirty="0">
                          <a:solidFill>
                            <a:schemeClr val="tx1"/>
                          </a:solidFill>
                        </a:rPr>
                        <a:t>[</a:t>
                      </a:r>
                      <a:r>
                        <a:rPr kumimoji="1" lang="ja-JP" altLang="en-US" sz="1600" b="1" i="1" dirty="0">
                          <a:solidFill>
                            <a:schemeClr val="tx1"/>
                          </a:solidFill>
                        </a:rPr>
                        <a:t>選択肢１</a:t>
                      </a:r>
                      <a:r>
                        <a:rPr kumimoji="1" lang="en-US" altLang="ja-JP" sz="1600" b="1" i="1" dirty="0">
                          <a:solidFill>
                            <a:schemeClr val="tx1"/>
                          </a:solidFill>
                        </a:rPr>
                        <a:t>]</a:t>
                      </a:r>
                    </a:p>
                    <a:p>
                      <a:r>
                        <a:rPr kumimoji="1" lang="ja-JP" altLang="en-US" sz="1600" dirty="0"/>
                        <a:t>乙は、第</a:t>
                      </a:r>
                      <a:r>
                        <a:rPr kumimoji="1" lang="en-US" altLang="ja-JP" sz="1600" dirty="0"/>
                        <a:t>25</a:t>
                      </a:r>
                      <a:r>
                        <a:rPr kumimoji="1" lang="ja-JP" altLang="en-US" sz="1600" dirty="0"/>
                        <a:t>条所定の個別契約を締結の上、本件業務として前各節により確定したシステム仕様書に基づき、内部設計から</a:t>
                      </a:r>
                      <a:r>
                        <a:rPr kumimoji="1" lang="ja-JP" altLang="en-US" sz="1600" u="sng" dirty="0">
                          <a:solidFill>
                            <a:schemeClr val="tx1"/>
                          </a:solidFill>
                        </a:rPr>
                        <a:t>システム結合</a:t>
                      </a:r>
                      <a:r>
                        <a:rPr kumimoji="1" lang="ja-JP" altLang="en-US" sz="1600" dirty="0"/>
                        <a:t>までのソフトウェア開発業務を行う。</a:t>
                      </a:r>
                      <a:endParaRPr kumimoji="1"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【104</a:t>
                      </a:r>
                      <a:r>
                        <a:rPr kumimoji="1" lang="ja-JP" altLang="en-US" sz="1600" dirty="0"/>
                        <a:t>頁</a:t>
                      </a:r>
                      <a:r>
                        <a:rPr kumimoji="1" lang="en-US" altLang="ja-JP" sz="1600" dirty="0"/>
                        <a:t>】</a:t>
                      </a:r>
                      <a:r>
                        <a:rPr kumimoji="1" lang="ja-JP" altLang="en-US" sz="1600" dirty="0"/>
                        <a:t>（ソフトウェア開発業務の実施）</a:t>
                      </a:r>
                      <a:r>
                        <a:rPr kumimoji="1" lang="en-US" altLang="ja-JP" sz="1600" dirty="0"/>
                        <a:t>24</a:t>
                      </a:r>
                      <a:r>
                        <a:rPr kumimoji="1" lang="ja-JP" altLang="en-US" sz="1600" dirty="0"/>
                        <a:t>条</a:t>
                      </a:r>
                      <a:r>
                        <a:rPr kumimoji="1" lang="en-US" altLang="ja-JP" sz="1600" dirty="0"/>
                        <a:t>2</a:t>
                      </a:r>
                      <a:r>
                        <a:rPr kumimoji="1" lang="ja-JP" altLang="en-US" sz="1600" dirty="0"/>
                        <a:t>項</a:t>
                      </a:r>
                      <a:endParaRPr kumimoji="1" lang="en-US" altLang="ja-JP" sz="1600" dirty="0"/>
                    </a:p>
                    <a:p>
                      <a:r>
                        <a:rPr kumimoji="1" lang="ja-JP" altLang="en-US" sz="1600" dirty="0"/>
                        <a:t>ソフトウェア開発業務の実施に際し、乙は甲に対して</a:t>
                      </a:r>
                      <a:r>
                        <a:rPr kumimoji="1" lang="ja-JP" altLang="en-US" sz="1600" u="sng" dirty="0"/>
                        <a:t>必要な協力を要請</a:t>
                      </a:r>
                      <a:r>
                        <a:rPr kumimoji="1" lang="ja-JP" altLang="en-US" sz="1600" dirty="0"/>
                        <a:t>できるものとし、甲は乙から協力を要請された場合には適時に、これに応ずるものとする</a:t>
                      </a:r>
                      <a:endParaRPr kumimoji="1" lang="en-US" altLang="ja-JP" sz="1600" dirty="0"/>
                    </a:p>
                    <a:p>
                      <a:r>
                        <a:rPr kumimoji="1" lang="en-US" altLang="ja-JP" sz="1600" dirty="0"/>
                        <a:t>【105</a:t>
                      </a:r>
                      <a:r>
                        <a:rPr kumimoji="1" lang="ja-JP" altLang="en-US" sz="1600" dirty="0"/>
                        <a:t>頁</a:t>
                      </a:r>
                      <a:r>
                        <a:rPr kumimoji="1" lang="en-US" altLang="ja-JP" sz="1600" dirty="0"/>
                        <a:t>】</a:t>
                      </a:r>
                      <a:r>
                        <a:rPr kumimoji="1" lang="ja-JP" altLang="en-US" sz="1600" dirty="0"/>
                        <a:t>（納入物の納入）第</a:t>
                      </a:r>
                      <a:r>
                        <a:rPr kumimoji="1" lang="en-US" altLang="ja-JP" sz="1600" dirty="0"/>
                        <a:t>26</a:t>
                      </a:r>
                      <a:r>
                        <a:rPr kumimoji="1" lang="ja-JP" altLang="en-US" sz="1600" dirty="0"/>
                        <a:t>条</a:t>
                      </a:r>
                      <a:r>
                        <a:rPr kumimoji="1" lang="en-US" altLang="ja-JP" sz="1600" dirty="0"/>
                        <a:t>1</a:t>
                      </a:r>
                      <a:r>
                        <a:rPr kumimoji="1" lang="ja-JP" altLang="en-US" sz="1600" dirty="0"/>
                        <a:t>項</a:t>
                      </a:r>
                    </a:p>
                    <a:p>
                      <a:r>
                        <a:rPr kumimoji="1" lang="ja-JP" altLang="en-US" sz="1600" dirty="0"/>
                        <a:t>乙は甲に対し、個別契約で定める期日までに、個別契約所定の納入物を検収依頼書（兼納品書）とともに納入する。</a:t>
                      </a:r>
                    </a:p>
                  </a:txBody>
                  <a:tcPr/>
                </a:tc>
                <a:extLst>
                  <a:ext uri="{0D108BD9-81ED-4DB2-BD59-A6C34878D82A}">
                    <a16:rowId xmlns:a16="http://schemas.microsoft.com/office/drawing/2014/main" val="3387793241"/>
                  </a:ext>
                </a:extLst>
              </a:tr>
            </a:tbl>
          </a:graphicData>
        </a:graphic>
      </p:graphicFrame>
      <p:sp>
        <p:nvSpPr>
          <p:cNvPr id="4" name="テキスト ボックス 3">
            <a:extLst>
              <a:ext uri="{FF2B5EF4-FFF2-40B4-BE49-F238E27FC236}">
                <a16:creationId xmlns:a16="http://schemas.microsoft.com/office/drawing/2014/main" id="{C13D157D-BFC3-4550-9F22-23CAF05C1C36}"/>
              </a:ext>
            </a:extLst>
          </p:cNvPr>
          <p:cNvSpPr txBox="1"/>
          <p:nvPr/>
        </p:nvSpPr>
        <p:spPr>
          <a:xfrm>
            <a:off x="10520151" y="494522"/>
            <a:ext cx="964277" cy="369332"/>
          </a:xfrm>
          <a:prstGeom prst="rect">
            <a:avLst/>
          </a:prstGeom>
          <a:noFill/>
          <a:ln>
            <a:solidFill>
              <a:srgbClr val="FF0000"/>
            </a:solidFill>
          </a:ln>
        </p:spPr>
        <p:txBody>
          <a:bodyPr wrap="square" rtlCol="0">
            <a:spAutoFit/>
          </a:bodyPr>
          <a:lstStyle/>
          <a:p>
            <a:pPr algn="ctr"/>
            <a:r>
              <a:rPr lang="ja-JP" altLang="en-US" dirty="0">
                <a:solidFill>
                  <a:srgbClr val="FF0000"/>
                </a:solidFill>
              </a:rPr>
              <a:t>請負</a:t>
            </a:r>
            <a:endParaRPr kumimoji="1" lang="ja-JP" altLang="en-US" dirty="0">
              <a:solidFill>
                <a:srgbClr val="FF0000"/>
              </a:solidFill>
            </a:endParaRPr>
          </a:p>
        </p:txBody>
      </p:sp>
      <p:sp>
        <p:nvSpPr>
          <p:cNvPr id="5" name="日付プレースホルダー 4">
            <a:extLst>
              <a:ext uri="{FF2B5EF4-FFF2-40B4-BE49-F238E27FC236}">
                <a16:creationId xmlns:a16="http://schemas.microsoft.com/office/drawing/2014/main" id="{A640B1A1-395B-4E55-B2CE-CD79CEF38C69}"/>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6" name="スライド番号プレースホルダー 5">
            <a:extLst>
              <a:ext uri="{FF2B5EF4-FFF2-40B4-BE49-F238E27FC236}">
                <a16:creationId xmlns:a16="http://schemas.microsoft.com/office/drawing/2014/main" id="{5568721D-0B91-49D8-A646-465DBAD07F6D}"/>
              </a:ext>
            </a:extLst>
          </p:cNvPr>
          <p:cNvSpPr>
            <a:spLocks noGrp="1"/>
          </p:cNvSpPr>
          <p:nvPr>
            <p:ph type="sldNum" sz="quarter" idx="12"/>
          </p:nvPr>
        </p:nvSpPr>
        <p:spPr/>
        <p:txBody>
          <a:bodyPr/>
          <a:lstStyle/>
          <a:p>
            <a:fld id="{AA0C51FF-32F0-4E34-9A42-27C026941FB9}" type="slidenum">
              <a:rPr kumimoji="1" lang="ja-JP" altLang="en-US" smtClean="0"/>
              <a:t>40</a:t>
            </a:fld>
            <a:endParaRPr kumimoji="1" lang="ja-JP" altLang="en-US"/>
          </a:p>
        </p:txBody>
      </p:sp>
      <p:sp>
        <p:nvSpPr>
          <p:cNvPr id="7" name="テキスト ボックス 6">
            <a:extLst>
              <a:ext uri="{FF2B5EF4-FFF2-40B4-BE49-F238E27FC236}">
                <a16:creationId xmlns:a16="http://schemas.microsoft.com/office/drawing/2014/main" id="{997F048C-2719-4172-8D32-387AB3650ECD}"/>
              </a:ext>
            </a:extLst>
          </p:cNvPr>
          <p:cNvSpPr txBox="1"/>
          <p:nvPr/>
        </p:nvSpPr>
        <p:spPr>
          <a:xfrm>
            <a:off x="392057" y="546703"/>
            <a:ext cx="9498825" cy="400110"/>
          </a:xfrm>
          <a:prstGeom prst="rect">
            <a:avLst/>
          </a:prstGeom>
          <a:noFill/>
        </p:spPr>
        <p:txBody>
          <a:bodyPr wrap="square" rtlCol="0">
            <a:spAutoFit/>
          </a:bodyPr>
          <a:lstStyle/>
          <a:p>
            <a:r>
              <a:rPr lang="en-US" altLang="ja-JP" sz="2000" b="1" dirty="0"/>
              <a:t>[P4]</a:t>
            </a:r>
            <a:r>
              <a:rPr lang="ja-JP" altLang="en-US" sz="2000" b="1" dirty="0"/>
              <a:t> 開発段階（システム設計（システム内部設計）～システム結合）（３）</a:t>
            </a:r>
            <a:endParaRPr lang="en-US" altLang="ja-JP" sz="2000" b="1" dirty="0"/>
          </a:p>
        </p:txBody>
      </p:sp>
    </p:spTree>
    <p:extLst>
      <p:ext uri="{BB962C8B-B14F-4D97-AF65-F5344CB8AC3E}">
        <p14:creationId xmlns:p14="http://schemas.microsoft.com/office/powerpoint/2010/main" val="22788052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4">
            <a:extLst>
              <a:ext uri="{FF2B5EF4-FFF2-40B4-BE49-F238E27FC236}">
                <a16:creationId xmlns:a16="http://schemas.microsoft.com/office/drawing/2014/main" id="{0172D6BE-6757-45B7-AA68-4353D2B80E51}"/>
              </a:ext>
            </a:extLst>
          </p:cNvPr>
          <p:cNvGraphicFramePr>
            <a:graphicFrameLocks noGrp="1"/>
          </p:cNvGraphicFramePr>
          <p:nvPr>
            <p:extLst>
              <p:ext uri="{D42A27DB-BD31-4B8C-83A1-F6EECF244321}">
                <p14:modId xmlns:p14="http://schemas.microsoft.com/office/powerpoint/2010/main" val="2931308390"/>
              </p:ext>
            </p:extLst>
          </p:nvPr>
        </p:nvGraphicFramePr>
        <p:xfrm>
          <a:off x="509278" y="946813"/>
          <a:ext cx="11081084" cy="3657600"/>
        </p:xfrm>
        <a:graphic>
          <a:graphicData uri="http://schemas.openxmlformats.org/drawingml/2006/table">
            <a:tbl>
              <a:tblPr firstRow="1" bandRow="1">
                <a:tableStyleId>{5C22544A-7EE6-4342-B048-85BDC9FD1C3A}</a:tableStyleId>
              </a:tblPr>
              <a:tblGrid>
                <a:gridCol w="1251284">
                  <a:extLst>
                    <a:ext uri="{9D8B030D-6E8A-4147-A177-3AD203B41FA5}">
                      <a16:colId xmlns:a16="http://schemas.microsoft.com/office/drawing/2014/main" val="1584365875"/>
                    </a:ext>
                  </a:extLst>
                </a:gridCol>
                <a:gridCol w="4688378">
                  <a:extLst>
                    <a:ext uri="{9D8B030D-6E8A-4147-A177-3AD203B41FA5}">
                      <a16:colId xmlns:a16="http://schemas.microsoft.com/office/drawing/2014/main" val="3573401635"/>
                    </a:ext>
                  </a:extLst>
                </a:gridCol>
                <a:gridCol w="5141422">
                  <a:extLst>
                    <a:ext uri="{9D8B030D-6E8A-4147-A177-3AD203B41FA5}">
                      <a16:colId xmlns:a16="http://schemas.microsoft.com/office/drawing/2014/main" val="2412223661"/>
                    </a:ext>
                  </a:extLst>
                </a:gridCol>
              </a:tblGrid>
              <a:tr h="370840">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関連する契約条文（続き）</a:t>
                      </a:r>
                      <a:endParaRPr kumimoji="1" lang="en-US" altLang="ja-JP" sz="1600" dirty="0"/>
                    </a:p>
                    <a:p>
                      <a:endParaRPr kumimoji="1" lang="ja-JP" altLang="en-US" sz="2000" dirty="0"/>
                    </a:p>
                  </a:txBody>
                  <a:tcPr/>
                </a:tc>
                <a:tc>
                  <a:txBody>
                    <a:bodyPr/>
                    <a:lstStyle/>
                    <a:p>
                      <a:r>
                        <a:rPr kumimoji="1" lang="en-US" altLang="ja-JP" sz="1600" dirty="0"/>
                        <a:t>【105</a:t>
                      </a:r>
                      <a:r>
                        <a:rPr kumimoji="1" lang="ja-JP" altLang="en-US" sz="1600" dirty="0"/>
                        <a:t>頁</a:t>
                      </a:r>
                      <a:r>
                        <a:rPr kumimoji="1" lang="en-US" altLang="ja-JP" sz="1600" dirty="0"/>
                        <a:t>】</a:t>
                      </a:r>
                      <a:r>
                        <a:rPr kumimoji="1" lang="ja-JP" altLang="en-US" sz="1600" dirty="0"/>
                        <a:t>（検査仕様書の作成及び承認）第</a:t>
                      </a:r>
                      <a:r>
                        <a:rPr kumimoji="1" lang="en-US" altLang="ja-JP" sz="1600" dirty="0"/>
                        <a:t>27</a:t>
                      </a:r>
                      <a:r>
                        <a:rPr kumimoji="1" lang="ja-JP" altLang="en-US" sz="1600" dirty="0"/>
                        <a:t>条</a:t>
                      </a:r>
                      <a:r>
                        <a:rPr kumimoji="1" lang="en-US" altLang="ja-JP" sz="1600" dirty="0"/>
                        <a:t>1</a:t>
                      </a:r>
                      <a:r>
                        <a:rPr kumimoji="1" lang="ja-JP" altLang="en-US" sz="1600" dirty="0"/>
                        <a:t>項 抜粋</a:t>
                      </a:r>
                      <a:endParaRPr kumimoji="1" lang="en-US" altLang="ja-JP" sz="1600" dirty="0"/>
                    </a:p>
                    <a:p>
                      <a:r>
                        <a:rPr kumimoji="1" lang="ja-JP" altLang="en-US" sz="1600" dirty="0"/>
                        <a:t>甲は、乙と協議の上、システム仕様書に基づき前条の納入物の検査の基準となるテスト項目、テストデータ、テスト方法及びテスト期間等を定めた検査仕様書を作成し、乙に提出する</a:t>
                      </a:r>
                      <a:endParaRPr kumimoji="1" lang="en-US" altLang="ja-JP" sz="1600" dirty="0"/>
                    </a:p>
                    <a:p>
                      <a:r>
                        <a:rPr kumimoji="1" lang="en-US" altLang="ja-JP" sz="1600" dirty="0"/>
                        <a:t>【115</a:t>
                      </a:r>
                      <a:r>
                        <a:rPr kumimoji="1" lang="ja-JP" altLang="en-US" sz="1600" dirty="0"/>
                        <a:t>頁</a:t>
                      </a:r>
                      <a:r>
                        <a:rPr kumimoji="1" lang="en-US" altLang="ja-JP" sz="1600" dirty="0"/>
                        <a:t>】</a:t>
                      </a:r>
                      <a:r>
                        <a:rPr kumimoji="1" lang="ja-JP" altLang="en-US" sz="1600" dirty="0"/>
                        <a:t>（システム仕様書等の変更）第</a:t>
                      </a:r>
                      <a:r>
                        <a:rPr kumimoji="1" lang="en-US" altLang="ja-JP" sz="1600" dirty="0"/>
                        <a:t>34</a:t>
                      </a:r>
                      <a:r>
                        <a:rPr kumimoji="1" lang="ja-JP" altLang="en-US" sz="1600" dirty="0"/>
                        <a:t>条</a:t>
                      </a:r>
                      <a:endParaRPr kumimoji="1" lang="en-US" altLang="ja-JP" sz="1600" dirty="0"/>
                    </a:p>
                    <a:p>
                      <a:r>
                        <a:rPr kumimoji="1" lang="ja-JP" altLang="en-US" sz="1600" dirty="0"/>
                        <a:t>甲又は乙は、システム仕様書、検査仕様書、第</a:t>
                      </a:r>
                      <a:r>
                        <a:rPr kumimoji="1" lang="en-US" altLang="ja-JP" sz="1600" dirty="0"/>
                        <a:t>35</a:t>
                      </a:r>
                      <a:r>
                        <a:rPr kumimoji="1" lang="ja-JP" altLang="en-US" sz="1600" dirty="0"/>
                        <a:t>条により甲に承認された中間資料（以下総称して「仕様書等」という。）の内容についての変更が必要と認める場合、その変更の内容、理由等を明記した書面（以下「変更提案書」という。）を相手方に交付して、変更の提案を行うことができる。</a:t>
                      </a:r>
                      <a:endParaRPr kumimoji="1" lang="en-US" altLang="ja-JP"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【105</a:t>
                      </a:r>
                      <a:r>
                        <a:rPr kumimoji="1" lang="ja-JP" altLang="en-US" sz="1600" dirty="0"/>
                        <a:t>頁</a:t>
                      </a:r>
                      <a:r>
                        <a:rPr kumimoji="1" lang="en-US" altLang="ja-JP" sz="1600" dirty="0"/>
                        <a:t>】</a:t>
                      </a:r>
                      <a:r>
                        <a:rPr kumimoji="1" lang="ja-JP" altLang="en-US" sz="1600" dirty="0"/>
                        <a:t>（検査仕様書の作成及び承認）第</a:t>
                      </a:r>
                      <a:r>
                        <a:rPr kumimoji="1" lang="en-US" altLang="ja-JP" sz="1600" dirty="0"/>
                        <a:t>27</a:t>
                      </a:r>
                      <a:r>
                        <a:rPr kumimoji="1" lang="ja-JP" altLang="en-US" sz="1600" dirty="0"/>
                        <a:t>条</a:t>
                      </a:r>
                      <a:r>
                        <a:rPr kumimoji="1" lang="en-US" altLang="ja-JP" sz="1600" dirty="0"/>
                        <a:t>1</a:t>
                      </a:r>
                      <a:r>
                        <a:rPr kumimoji="1" lang="ja-JP" altLang="en-US" sz="1600" dirty="0"/>
                        <a:t>項 抜粋</a:t>
                      </a:r>
                      <a:endParaRPr kumimoji="1" lang="en-US" altLang="ja-JP" sz="1600" dirty="0"/>
                    </a:p>
                    <a:p>
                      <a:r>
                        <a:rPr kumimoji="1" lang="ja-JP" altLang="en-US" sz="1600" dirty="0"/>
                        <a:t>乙の責任者はシステム仕様書に適合するかの点検を行い、適合することを承認する場合、検査仕様書に記名押印の上、甲に交付して承認する</a:t>
                      </a:r>
                      <a:endParaRPr kumimoji="1" lang="en-US" altLang="ja-JP" sz="1600" dirty="0"/>
                    </a:p>
                    <a:p>
                      <a:r>
                        <a:rPr kumimoji="1" lang="en-US" altLang="ja-JP" sz="1600" dirty="0"/>
                        <a:t>【115</a:t>
                      </a:r>
                      <a:r>
                        <a:rPr kumimoji="1" lang="ja-JP" altLang="en-US" sz="1600" dirty="0"/>
                        <a:t>頁</a:t>
                      </a:r>
                      <a:r>
                        <a:rPr kumimoji="1" lang="en-US" altLang="ja-JP" sz="1600" dirty="0"/>
                        <a:t>】</a:t>
                      </a:r>
                      <a:r>
                        <a:rPr kumimoji="1" lang="ja-JP" altLang="en-US" sz="1600" dirty="0"/>
                        <a:t>（システム仕様書等の変更）第</a:t>
                      </a:r>
                      <a:r>
                        <a:rPr kumimoji="1" lang="en-US" altLang="ja-JP" sz="1600" dirty="0"/>
                        <a:t>34</a:t>
                      </a:r>
                      <a:r>
                        <a:rPr kumimoji="1" lang="ja-JP" altLang="en-US" sz="1600" dirty="0"/>
                        <a:t>条</a:t>
                      </a:r>
                      <a:endParaRPr kumimoji="1" lang="en-US" altLang="ja-JP" sz="1600" dirty="0"/>
                    </a:p>
                    <a:p>
                      <a:r>
                        <a:rPr kumimoji="1" lang="ja-JP" altLang="en-US" sz="1600" dirty="0"/>
                        <a:t>甲又は乙は、システム仕様書、検査仕様書、第</a:t>
                      </a:r>
                      <a:r>
                        <a:rPr kumimoji="1" lang="en-US" altLang="ja-JP" sz="1600" dirty="0"/>
                        <a:t>35</a:t>
                      </a:r>
                      <a:r>
                        <a:rPr kumimoji="1" lang="ja-JP" altLang="en-US" sz="1600" dirty="0"/>
                        <a:t>条により甲に承認された中間資料（以下総称して「仕様書等」という。）の内容についての変更が必要と認める場合、その変更の内容、理由等を明記した書面（以下「変更提案書」という。）を相手方に交付して、変更の提案を行うことができる。</a:t>
                      </a:r>
                      <a:endParaRPr kumimoji="1" lang="en-US" altLang="ja-JP" sz="1600" dirty="0"/>
                    </a:p>
                  </a:txBody>
                  <a:tcPr/>
                </a:tc>
                <a:extLst>
                  <a:ext uri="{0D108BD9-81ED-4DB2-BD59-A6C34878D82A}">
                    <a16:rowId xmlns:a16="http://schemas.microsoft.com/office/drawing/2014/main" val="2939293588"/>
                  </a:ext>
                </a:extLst>
              </a:tr>
            </a:tbl>
          </a:graphicData>
        </a:graphic>
      </p:graphicFrame>
      <p:sp>
        <p:nvSpPr>
          <p:cNvPr id="4" name="テキスト ボックス 3">
            <a:extLst>
              <a:ext uri="{FF2B5EF4-FFF2-40B4-BE49-F238E27FC236}">
                <a16:creationId xmlns:a16="http://schemas.microsoft.com/office/drawing/2014/main" id="{03DC9743-EC8C-4EBB-BA05-65CA1B0680CB}"/>
              </a:ext>
            </a:extLst>
          </p:cNvPr>
          <p:cNvSpPr txBox="1"/>
          <p:nvPr/>
        </p:nvSpPr>
        <p:spPr>
          <a:xfrm>
            <a:off x="10520151" y="494522"/>
            <a:ext cx="964277" cy="369332"/>
          </a:xfrm>
          <a:prstGeom prst="rect">
            <a:avLst/>
          </a:prstGeom>
          <a:noFill/>
          <a:ln>
            <a:solidFill>
              <a:srgbClr val="FF0000"/>
            </a:solidFill>
          </a:ln>
        </p:spPr>
        <p:txBody>
          <a:bodyPr wrap="square" rtlCol="0">
            <a:spAutoFit/>
          </a:bodyPr>
          <a:lstStyle/>
          <a:p>
            <a:pPr algn="ctr"/>
            <a:r>
              <a:rPr lang="ja-JP" altLang="en-US" dirty="0">
                <a:solidFill>
                  <a:srgbClr val="FF0000"/>
                </a:solidFill>
              </a:rPr>
              <a:t>請負</a:t>
            </a:r>
            <a:endParaRPr kumimoji="1" lang="ja-JP" altLang="en-US" dirty="0">
              <a:solidFill>
                <a:srgbClr val="FF0000"/>
              </a:solidFill>
            </a:endParaRPr>
          </a:p>
        </p:txBody>
      </p:sp>
      <p:sp>
        <p:nvSpPr>
          <p:cNvPr id="5" name="日付プレースホルダー 4">
            <a:extLst>
              <a:ext uri="{FF2B5EF4-FFF2-40B4-BE49-F238E27FC236}">
                <a16:creationId xmlns:a16="http://schemas.microsoft.com/office/drawing/2014/main" id="{8B1335A1-366E-4274-939F-63DFC32A0FC0}"/>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6" name="スライド番号プレースホルダー 5">
            <a:extLst>
              <a:ext uri="{FF2B5EF4-FFF2-40B4-BE49-F238E27FC236}">
                <a16:creationId xmlns:a16="http://schemas.microsoft.com/office/drawing/2014/main" id="{85EA2B8E-05A1-4C28-9C9B-DF47B16EA7EF}"/>
              </a:ext>
            </a:extLst>
          </p:cNvPr>
          <p:cNvSpPr>
            <a:spLocks noGrp="1"/>
          </p:cNvSpPr>
          <p:nvPr>
            <p:ph type="sldNum" sz="quarter" idx="12"/>
          </p:nvPr>
        </p:nvSpPr>
        <p:spPr/>
        <p:txBody>
          <a:bodyPr/>
          <a:lstStyle/>
          <a:p>
            <a:fld id="{AA0C51FF-32F0-4E34-9A42-27C026941FB9}" type="slidenum">
              <a:rPr kumimoji="1" lang="ja-JP" altLang="en-US" smtClean="0"/>
              <a:t>41</a:t>
            </a:fld>
            <a:endParaRPr kumimoji="1" lang="ja-JP" altLang="en-US"/>
          </a:p>
        </p:txBody>
      </p:sp>
      <p:sp>
        <p:nvSpPr>
          <p:cNvPr id="7" name="テキスト ボックス 6">
            <a:extLst>
              <a:ext uri="{FF2B5EF4-FFF2-40B4-BE49-F238E27FC236}">
                <a16:creationId xmlns:a16="http://schemas.microsoft.com/office/drawing/2014/main" id="{ADB285F2-EA8E-41B6-B21F-E708B31695DA}"/>
              </a:ext>
            </a:extLst>
          </p:cNvPr>
          <p:cNvSpPr txBox="1"/>
          <p:nvPr/>
        </p:nvSpPr>
        <p:spPr>
          <a:xfrm>
            <a:off x="392057" y="546703"/>
            <a:ext cx="9498825" cy="400110"/>
          </a:xfrm>
          <a:prstGeom prst="rect">
            <a:avLst/>
          </a:prstGeom>
          <a:noFill/>
        </p:spPr>
        <p:txBody>
          <a:bodyPr wrap="square" rtlCol="0">
            <a:spAutoFit/>
          </a:bodyPr>
          <a:lstStyle/>
          <a:p>
            <a:r>
              <a:rPr lang="en-US" altLang="ja-JP" sz="2000" b="1" dirty="0"/>
              <a:t>[P4]</a:t>
            </a:r>
            <a:r>
              <a:rPr lang="ja-JP" altLang="en-US" sz="2000" b="1" dirty="0"/>
              <a:t> 開発段階（システム設計（システム内部設計）～システム結合）（４）</a:t>
            </a:r>
            <a:endParaRPr lang="en-US" altLang="ja-JP" sz="2000" b="1" dirty="0"/>
          </a:p>
        </p:txBody>
      </p:sp>
    </p:spTree>
    <p:extLst>
      <p:ext uri="{BB962C8B-B14F-4D97-AF65-F5344CB8AC3E}">
        <p14:creationId xmlns:p14="http://schemas.microsoft.com/office/powerpoint/2010/main" val="253181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4">
            <a:extLst>
              <a:ext uri="{FF2B5EF4-FFF2-40B4-BE49-F238E27FC236}">
                <a16:creationId xmlns:a16="http://schemas.microsoft.com/office/drawing/2014/main" id="{0172D6BE-6757-45B7-AA68-4353D2B80E51}"/>
              </a:ext>
            </a:extLst>
          </p:cNvPr>
          <p:cNvGraphicFramePr>
            <a:graphicFrameLocks noGrp="1"/>
          </p:cNvGraphicFramePr>
          <p:nvPr>
            <p:extLst>
              <p:ext uri="{D42A27DB-BD31-4B8C-83A1-F6EECF244321}">
                <p14:modId xmlns:p14="http://schemas.microsoft.com/office/powerpoint/2010/main" val="2118452620"/>
              </p:ext>
            </p:extLst>
          </p:nvPr>
        </p:nvGraphicFramePr>
        <p:xfrm>
          <a:off x="509278" y="946813"/>
          <a:ext cx="11081084" cy="5608320"/>
        </p:xfrm>
        <a:graphic>
          <a:graphicData uri="http://schemas.openxmlformats.org/drawingml/2006/table">
            <a:tbl>
              <a:tblPr firstRow="1" bandRow="1">
                <a:tableStyleId>{5C22544A-7EE6-4342-B048-85BDC9FD1C3A}</a:tableStyleId>
              </a:tblPr>
              <a:tblGrid>
                <a:gridCol w="1340736">
                  <a:extLst>
                    <a:ext uri="{9D8B030D-6E8A-4147-A177-3AD203B41FA5}">
                      <a16:colId xmlns:a16="http://schemas.microsoft.com/office/drawing/2014/main" val="1584365875"/>
                    </a:ext>
                  </a:extLst>
                </a:gridCol>
                <a:gridCol w="4931435">
                  <a:extLst>
                    <a:ext uri="{9D8B030D-6E8A-4147-A177-3AD203B41FA5}">
                      <a16:colId xmlns:a16="http://schemas.microsoft.com/office/drawing/2014/main" val="3573401635"/>
                    </a:ext>
                  </a:extLst>
                </a:gridCol>
                <a:gridCol w="4808913">
                  <a:extLst>
                    <a:ext uri="{9D8B030D-6E8A-4147-A177-3AD203B41FA5}">
                      <a16:colId xmlns:a16="http://schemas.microsoft.com/office/drawing/2014/main" val="2412223661"/>
                    </a:ext>
                  </a:extLst>
                </a:gridCol>
              </a:tblGrid>
              <a:tr h="370840">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関連する契約条文（続き）</a:t>
                      </a:r>
                      <a:endParaRPr kumimoji="1" lang="en-US" altLang="ja-JP" sz="1600" dirty="0"/>
                    </a:p>
                    <a:p>
                      <a:endParaRPr kumimoji="1" lang="ja-JP" altLang="en-US" sz="2000" dirty="0"/>
                    </a:p>
                  </a:txBody>
                  <a:tcPr/>
                </a:tc>
                <a:tc>
                  <a:txBody>
                    <a:bodyPr/>
                    <a:lstStyle/>
                    <a:p>
                      <a:r>
                        <a:rPr kumimoji="1" lang="en-US" altLang="ja-JP" sz="1600" dirty="0"/>
                        <a:t>【116</a:t>
                      </a:r>
                      <a:r>
                        <a:rPr kumimoji="1" lang="ja-JP" altLang="en-US" sz="1600" dirty="0"/>
                        <a:t>頁</a:t>
                      </a:r>
                      <a:r>
                        <a:rPr kumimoji="1" lang="en-US" altLang="ja-JP" sz="1600" dirty="0"/>
                        <a:t>】</a:t>
                      </a:r>
                      <a:r>
                        <a:rPr kumimoji="1" lang="ja-JP" altLang="en-US" sz="1600" dirty="0"/>
                        <a:t>（中間資料のユーザによる承認）</a:t>
                      </a:r>
                      <a:r>
                        <a:rPr kumimoji="1" lang="en-US" altLang="ja-JP" sz="1600" dirty="0"/>
                        <a:t>35</a:t>
                      </a:r>
                      <a:r>
                        <a:rPr kumimoji="1" lang="ja-JP" altLang="en-US" sz="1600" dirty="0"/>
                        <a:t>条</a:t>
                      </a:r>
                      <a:r>
                        <a:rPr kumimoji="1" lang="en-US" altLang="ja-JP" sz="1600" dirty="0"/>
                        <a:t>2</a:t>
                      </a:r>
                      <a:r>
                        <a:rPr kumimoji="1" lang="ja-JP" altLang="en-US" sz="1600" dirty="0"/>
                        <a:t>項</a:t>
                      </a:r>
                      <a:endParaRPr kumimoji="1" lang="en-US" altLang="ja-JP" sz="1600" dirty="0"/>
                    </a:p>
                    <a:p>
                      <a:r>
                        <a:rPr kumimoji="1" lang="ja-JP" altLang="en-US" sz="1600" dirty="0"/>
                        <a:t>甲は、前項の承認請求を乙から受けた日から○日以内（以下「中間資料の点検期間」という。）に行い、内容を承認するか点検を行い、その結果を書面に記名押印の上、乙に交付するものとする。</a:t>
                      </a:r>
                      <a:endParaRPr kumimoji="1" lang="en-US" altLang="ja-JP" sz="1600" dirty="0"/>
                    </a:p>
                    <a:p>
                      <a:r>
                        <a:rPr kumimoji="1" lang="en-US" altLang="ja-JP" sz="1600" dirty="0"/>
                        <a:t>【117</a:t>
                      </a:r>
                      <a:r>
                        <a:rPr kumimoji="1" lang="ja-JP" altLang="en-US" sz="1600" dirty="0"/>
                        <a:t>頁</a:t>
                      </a:r>
                      <a:r>
                        <a:rPr kumimoji="1" lang="en-US" altLang="ja-JP" sz="1600" dirty="0"/>
                        <a:t>】</a:t>
                      </a:r>
                      <a:r>
                        <a:rPr kumimoji="1" lang="ja-JP" altLang="en-US" sz="1600" dirty="0"/>
                        <a:t>（未確定事項の取扱い）第</a:t>
                      </a:r>
                      <a:r>
                        <a:rPr kumimoji="1" lang="en-US" altLang="ja-JP" sz="1600" dirty="0"/>
                        <a:t>36</a:t>
                      </a:r>
                      <a:r>
                        <a:rPr kumimoji="1" lang="ja-JP" altLang="en-US" sz="1600" dirty="0"/>
                        <a:t>条</a:t>
                      </a:r>
                      <a:endParaRPr kumimoji="1" lang="en-US" altLang="ja-JP" sz="1600" dirty="0"/>
                    </a:p>
                    <a:p>
                      <a:r>
                        <a:rPr kumimoji="1" lang="ja-JP" altLang="en-US" sz="1600" dirty="0"/>
                        <a:t>甲は、乙が本件業務を遂行するのに必要な事項を、甲のやむを得ない事情により確定して提示することができない場合、甲は、当該未確定事項の内容とその確定予定時期、未確定事項の確定により請求する追完、修正により委託料、作業期間、納期及びその他の契約条件の変更を要する場合に甲がこれを受け入れること、その他必要となる事項を甲が確認の上．甲乙記名押印した書面を作成することにより、甲は、当該未確定事項の確定後、乙に対して確定した要件定義書、外部設計書の追完、修正の業務を請求することができるものとする。この場合、甲は未確定事項が確定したときは直ちに乙にその内容を書面で提示するとともに、必要となる要件定義書又は外部設計書の追完又は修正の業務をすみやかに乙に請求するものとする。</a:t>
                      </a:r>
                    </a:p>
                  </a:txBody>
                  <a:tcPr/>
                </a:tc>
                <a:tc>
                  <a:txBody>
                    <a:bodyPr/>
                    <a:lstStyle/>
                    <a:p>
                      <a:r>
                        <a:rPr kumimoji="1" lang="en-US" altLang="ja-JP" sz="1600" dirty="0"/>
                        <a:t>【116</a:t>
                      </a:r>
                      <a:r>
                        <a:rPr kumimoji="1" lang="ja-JP" altLang="en-US" sz="1600" dirty="0"/>
                        <a:t>頁</a:t>
                      </a:r>
                      <a:r>
                        <a:rPr kumimoji="1" lang="en-US" altLang="ja-JP" sz="1600" dirty="0"/>
                        <a:t>】</a:t>
                      </a:r>
                      <a:r>
                        <a:rPr kumimoji="1" lang="ja-JP" altLang="en-US" sz="1600" dirty="0"/>
                        <a:t>（中間資料のユーザによる承認）</a:t>
                      </a:r>
                      <a:r>
                        <a:rPr kumimoji="1" lang="en-US" altLang="ja-JP" sz="1600" dirty="0"/>
                        <a:t>35</a:t>
                      </a:r>
                      <a:r>
                        <a:rPr kumimoji="1" lang="ja-JP" altLang="en-US" sz="1600" dirty="0"/>
                        <a:t>条</a:t>
                      </a:r>
                      <a:r>
                        <a:rPr kumimoji="1" lang="en-US" altLang="ja-JP" sz="1600" dirty="0"/>
                        <a:t>1</a:t>
                      </a:r>
                      <a:r>
                        <a:rPr kumimoji="1" lang="ja-JP" altLang="en-US" sz="1600" dirty="0"/>
                        <a:t>項</a:t>
                      </a:r>
                      <a:endParaRPr kumimoji="1" lang="en-US" altLang="ja-JP" sz="1600" dirty="0"/>
                    </a:p>
                    <a:p>
                      <a:r>
                        <a:rPr kumimoji="1" lang="ja-JP" altLang="en-US" sz="1600" dirty="0"/>
                        <a:t>乙は、中間資料のうち、乙が必要と認める部分を提示して、甲の承認を書面で求めることができる。</a:t>
                      </a:r>
                    </a:p>
                    <a:p>
                      <a:endParaRPr kumimoji="1" lang="en-US" altLang="ja-JP" sz="1600" dirty="0"/>
                    </a:p>
                  </a:txBody>
                  <a:tcPr/>
                </a:tc>
                <a:extLst>
                  <a:ext uri="{0D108BD9-81ED-4DB2-BD59-A6C34878D82A}">
                    <a16:rowId xmlns:a16="http://schemas.microsoft.com/office/drawing/2014/main" val="2939293588"/>
                  </a:ext>
                </a:extLst>
              </a:tr>
            </a:tbl>
          </a:graphicData>
        </a:graphic>
      </p:graphicFrame>
      <p:sp>
        <p:nvSpPr>
          <p:cNvPr id="4" name="テキスト ボックス 3">
            <a:extLst>
              <a:ext uri="{FF2B5EF4-FFF2-40B4-BE49-F238E27FC236}">
                <a16:creationId xmlns:a16="http://schemas.microsoft.com/office/drawing/2014/main" id="{03DC9743-EC8C-4EBB-BA05-65CA1B0680CB}"/>
              </a:ext>
            </a:extLst>
          </p:cNvPr>
          <p:cNvSpPr txBox="1"/>
          <p:nvPr/>
        </p:nvSpPr>
        <p:spPr>
          <a:xfrm>
            <a:off x="10520151" y="494522"/>
            <a:ext cx="964277" cy="369332"/>
          </a:xfrm>
          <a:prstGeom prst="rect">
            <a:avLst/>
          </a:prstGeom>
          <a:noFill/>
          <a:ln>
            <a:solidFill>
              <a:srgbClr val="FF0000"/>
            </a:solidFill>
          </a:ln>
        </p:spPr>
        <p:txBody>
          <a:bodyPr wrap="square" rtlCol="0">
            <a:spAutoFit/>
          </a:bodyPr>
          <a:lstStyle/>
          <a:p>
            <a:pPr algn="ctr"/>
            <a:r>
              <a:rPr lang="ja-JP" altLang="en-US" dirty="0">
                <a:solidFill>
                  <a:srgbClr val="FF0000"/>
                </a:solidFill>
              </a:rPr>
              <a:t>請負</a:t>
            </a:r>
            <a:endParaRPr kumimoji="1" lang="ja-JP" altLang="en-US" dirty="0">
              <a:solidFill>
                <a:srgbClr val="FF0000"/>
              </a:solidFill>
            </a:endParaRPr>
          </a:p>
        </p:txBody>
      </p:sp>
      <p:sp>
        <p:nvSpPr>
          <p:cNvPr id="6" name="日付プレースホルダー 5">
            <a:extLst>
              <a:ext uri="{FF2B5EF4-FFF2-40B4-BE49-F238E27FC236}">
                <a16:creationId xmlns:a16="http://schemas.microsoft.com/office/drawing/2014/main" id="{DB5BA70C-953C-42BA-9B65-060214C10766}"/>
              </a:ext>
            </a:extLst>
          </p:cNvPr>
          <p:cNvSpPr>
            <a:spLocks noGrp="1"/>
          </p:cNvSpPr>
          <p:nvPr>
            <p:ph type="dt" sz="half" idx="10"/>
          </p:nvPr>
        </p:nvSpPr>
        <p:spPr/>
        <p:txBody>
          <a:bodyPr/>
          <a:lstStyle/>
          <a:p>
            <a:r>
              <a:rPr kumimoji="1" lang="en-US" altLang="ja-JP"/>
              <a:t>©2021-2025 IPA, All Rights Reserved</a:t>
            </a:r>
            <a:endParaRPr kumimoji="1" lang="ja-JP" altLang="en-US" dirty="0"/>
          </a:p>
        </p:txBody>
      </p:sp>
      <p:sp>
        <p:nvSpPr>
          <p:cNvPr id="7" name="スライド番号プレースホルダー 6">
            <a:extLst>
              <a:ext uri="{FF2B5EF4-FFF2-40B4-BE49-F238E27FC236}">
                <a16:creationId xmlns:a16="http://schemas.microsoft.com/office/drawing/2014/main" id="{8BC8CA85-25D1-4429-BEBD-3465DCE9C53E}"/>
              </a:ext>
            </a:extLst>
          </p:cNvPr>
          <p:cNvSpPr>
            <a:spLocks noGrp="1"/>
          </p:cNvSpPr>
          <p:nvPr>
            <p:ph type="sldNum" sz="quarter" idx="12"/>
          </p:nvPr>
        </p:nvSpPr>
        <p:spPr/>
        <p:txBody>
          <a:bodyPr/>
          <a:lstStyle/>
          <a:p>
            <a:fld id="{AA0C51FF-32F0-4E34-9A42-27C026941FB9}" type="slidenum">
              <a:rPr kumimoji="1" lang="ja-JP" altLang="en-US" smtClean="0"/>
              <a:t>42</a:t>
            </a:fld>
            <a:endParaRPr kumimoji="1" lang="ja-JP" altLang="en-US"/>
          </a:p>
        </p:txBody>
      </p:sp>
      <p:sp>
        <p:nvSpPr>
          <p:cNvPr id="8" name="テキスト ボックス 7">
            <a:extLst>
              <a:ext uri="{FF2B5EF4-FFF2-40B4-BE49-F238E27FC236}">
                <a16:creationId xmlns:a16="http://schemas.microsoft.com/office/drawing/2014/main" id="{6EDBEEC1-1B46-4EE2-A63D-381A5DDF814A}"/>
              </a:ext>
            </a:extLst>
          </p:cNvPr>
          <p:cNvSpPr txBox="1"/>
          <p:nvPr/>
        </p:nvSpPr>
        <p:spPr>
          <a:xfrm>
            <a:off x="392057" y="546703"/>
            <a:ext cx="9498825" cy="400110"/>
          </a:xfrm>
          <a:prstGeom prst="rect">
            <a:avLst/>
          </a:prstGeom>
          <a:noFill/>
        </p:spPr>
        <p:txBody>
          <a:bodyPr wrap="square" rtlCol="0">
            <a:spAutoFit/>
          </a:bodyPr>
          <a:lstStyle/>
          <a:p>
            <a:r>
              <a:rPr lang="en-US" altLang="ja-JP" sz="2000" b="1" dirty="0"/>
              <a:t>[P4]</a:t>
            </a:r>
            <a:r>
              <a:rPr lang="ja-JP" altLang="en-US" sz="2000" b="1" dirty="0"/>
              <a:t> 開発段階（システム設計（システム内部設計）～システム結合）（５）</a:t>
            </a:r>
            <a:endParaRPr lang="en-US" altLang="ja-JP" sz="2000" b="1" dirty="0"/>
          </a:p>
        </p:txBody>
      </p:sp>
    </p:spTree>
    <p:extLst>
      <p:ext uri="{BB962C8B-B14F-4D97-AF65-F5344CB8AC3E}">
        <p14:creationId xmlns:p14="http://schemas.microsoft.com/office/powerpoint/2010/main" val="37848804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4">
            <a:extLst>
              <a:ext uri="{FF2B5EF4-FFF2-40B4-BE49-F238E27FC236}">
                <a16:creationId xmlns:a16="http://schemas.microsoft.com/office/drawing/2014/main" id="{0172D6BE-6757-45B7-AA68-4353D2B80E51}"/>
              </a:ext>
            </a:extLst>
          </p:cNvPr>
          <p:cNvGraphicFramePr>
            <a:graphicFrameLocks noGrp="1"/>
          </p:cNvGraphicFramePr>
          <p:nvPr>
            <p:extLst>
              <p:ext uri="{D42A27DB-BD31-4B8C-83A1-F6EECF244321}">
                <p14:modId xmlns:p14="http://schemas.microsoft.com/office/powerpoint/2010/main" val="3971694543"/>
              </p:ext>
            </p:extLst>
          </p:nvPr>
        </p:nvGraphicFramePr>
        <p:xfrm>
          <a:off x="553453" y="894632"/>
          <a:ext cx="11177337" cy="5913120"/>
        </p:xfrm>
        <a:graphic>
          <a:graphicData uri="http://schemas.openxmlformats.org/drawingml/2006/table">
            <a:tbl>
              <a:tblPr firstRow="1" bandRow="1">
                <a:tableStyleId>{5C22544A-7EE6-4342-B048-85BDC9FD1C3A}</a:tableStyleId>
              </a:tblPr>
              <a:tblGrid>
                <a:gridCol w="1593399">
                  <a:extLst>
                    <a:ext uri="{9D8B030D-6E8A-4147-A177-3AD203B41FA5}">
                      <a16:colId xmlns:a16="http://schemas.microsoft.com/office/drawing/2014/main" val="1584365875"/>
                    </a:ext>
                  </a:extLst>
                </a:gridCol>
                <a:gridCol w="4193790">
                  <a:extLst>
                    <a:ext uri="{9D8B030D-6E8A-4147-A177-3AD203B41FA5}">
                      <a16:colId xmlns:a16="http://schemas.microsoft.com/office/drawing/2014/main" val="3573401635"/>
                    </a:ext>
                  </a:extLst>
                </a:gridCol>
                <a:gridCol w="5390148">
                  <a:extLst>
                    <a:ext uri="{9D8B030D-6E8A-4147-A177-3AD203B41FA5}">
                      <a16:colId xmlns:a16="http://schemas.microsoft.com/office/drawing/2014/main" val="2412223661"/>
                    </a:ext>
                  </a:extLst>
                </a:gridCol>
              </a:tblGrid>
              <a:tr h="370840">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370840">
                <a:tc>
                  <a:txBody>
                    <a:bodyPr/>
                    <a:lstStyle/>
                    <a:p>
                      <a:r>
                        <a:rPr kumimoji="1" lang="ja-JP" altLang="en-US" sz="2000" dirty="0"/>
                        <a:t>責務を果たさなかった場合の処置（説明）</a:t>
                      </a:r>
                    </a:p>
                  </a:txBody>
                  <a:tcPr/>
                </a:tc>
                <a:tc>
                  <a:txBody>
                    <a:bodyPr/>
                    <a:lstStyle/>
                    <a:p>
                      <a:r>
                        <a:rPr kumimoji="1" lang="ja-JP" altLang="en-US" sz="2000" dirty="0"/>
                        <a:t>●相手から損害賠償請求を受けうる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●契約不適合責任が適用される</a:t>
                      </a:r>
                      <a:r>
                        <a:rPr kumimoji="1" lang="en-US" altLang="ja-JP" sz="2000" dirty="0"/>
                        <a:t>【108</a:t>
                      </a:r>
                      <a:r>
                        <a:rPr kumimoji="1" lang="ja-JP" altLang="en-US" sz="2000" dirty="0"/>
                        <a:t>頁</a:t>
                      </a:r>
                      <a:r>
                        <a:rPr kumimoji="1" lang="en-US" altLang="ja-JP" sz="2000" dirty="0"/>
                        <a:t>】</a:t>
                      </a:r>
                    </a:p>
                    <a:p>
                      <a:r>
                        <a:rPr kumimoji="1" lang="ja-JP" altLang="en-US" sz="2000" dirty="0"/>
                        <a:t>●相手から損害賠償請求を受けうる</a:t>
                      </a:r>
                    </a:p>
                  </a:txBody>
                  <a:tcPr/>
                </a:tc>
                <a:extLst>
                  <a:ext uri="{0D108BD9-81ED-4DB2-BD59-A6C34878D82A}">
                    <a16:rowId xmlns:a16="http://schemas.microsoft.com/office/drawing/2014/main" val="4267741935"/>
                  </a:ext>
                </a:extLst>
              </a:tr>
              <a:tr h="370840">
                <a:tc>
                  <a:txBody>
                    <a:bodyPr/>
                    <a:lstStyle/>
                    <a:p>
                      <a:r>
                        <a:rPr kumimoji="1" lang="ja-JP" altLang="en-US" sz="1600" dirty="0"/>
                        <a:t>責務を満たさなかった場合の処置（契約条文）</a:t>
                      </a:r>
                    </a:p>
                  </a:txBody>
                  <a:tcPr/>
                </a:tc>
                <a:tc>
                  <a:txBody>
                    <a:bodyPr/>
                    <a:lstStyle/>
                    <a:p>
                      <a:r>
                        <a:rPr kumimoji="1" lang="en-US" altLang="ja-JP" sz="1600" dirty="0"/>
                        <a:t>【146</a:t>
                      </a:r>
                      <a:r>
                        <a:rPr kumimoji="1" lang="ja-JP" altLang="en-US" sz="1600" dirty="0"/>
                        <a:t>頁</a:t>
                      </a:r>
                      <a:r>
                        <a:rPr kumimoji="1" lang="en-US" altLang="ja-JP" sz="1600" dirty="0"/>
                        <a:t>】</a:t>
                      </a:r>
                      <a:r>
                        <a:rPr kumimoji="1" lang="ja-JP" altLang="en-US" sz="1600" dirty="0"/>
                        <a:t>（損害賠償）第</a:t>
                      </a:r>
                      <a:r>
                        <a:rPr kumimoji="1" lang="en-US" altLang="ja-JP" sz="1600" dirty="0"/>
                        <a:t>53</a:t>
                      </a:r>
                      <a:r>
                        <a:rPr kumimoji="1" lang="ja-JP" altLang="en-US" sz="1600" dirty="0"/>
                        <a:t>条</a:t>
                      </a:r>
                      <a:r>
                        <a:rPr kumimoji="1" lang="en-US" altLang="ja-JP" sz="1600" dirty="0"/>
                        <a:t>1</a:t>
                      </a:r>
                      <a:r>
                        <a:rPr kumimoji="1" lang="ja-JP" altLang="en-US" sz="1600" dirty="0"/>
                        <a:t>項</a:t>
                      </a:r>
                      <a:endParaRPr kumimoji="1" lang="en-US" altLang="ja-JP" sz="1600" dirty="0"/>
                    </a:p>
                    <a:p>
                      <a:r>
                        <a:rPr kumimoji="1" lang="ja-JP" altLang="en-US" sz="1600" dirty="0"/>
                        <a:t>甲及び乙は、本契約及び個別契約の履行に関し、相手方の責めに帰すべき事由により損害を被った場合、相手方に対して、（○○○の損害に限り）損害賠償を請求することができる。</a:t>
                      </a:r>
                    </a:p>
                  </a:txBody>
                  <a:tcPr/>
                </a:tc>
                <a:tc>
                  <a:txBody>
                    <a:bodyPr/>
                    <a:lstStyle/>
                    <a:p>
                      <a:r>
                        <a:rPr kumimoji="1" lang="en-US" altLang="ja-JP" sz="1600" dirty="0"/>
                        <a:t>【107</a:t>
                      </a:r>
                      <a:r>
                        <a:rPr kumimoji="1" lang="ja-JP" altLang="en-US" sz="1600" dirty="0"/>
                        <a:t>頁</a:t>
                      </a:r>
                      <a:r>
                        <a:rPr kumimoji="1" lang="en-US" altLang="ja-JP" sz="1600" dirty="0"/>
                        <a:t>】</a:t>
                      </a:r>
                      <a:r>
                        <a:rPr kumimoji="1" lang="ja-JP" altLang="en-US" sz="1600" dirty="0"/>
                        <a:t>（契約不適合責任）</a:t>
                      </a:r>
                      <a:r>
                        <a:rPr kumimoji="1" lang="en-US" altLang="ja-JP" sz="1600" dirty="0"/>
                        <a:t>29</a:t>
                      </a:r>
                      <a:r>
                        <a:rPr kumimoji="1" lang="ja-JP" altLang="en-US" sz="1600" dirty="0"/>
                        <a:t>条</a:t>
                      </a:r>
                      <a:r>
                        <a:rPr kumimoji="1" lang="en-US" altLang="ja-JP" sz="1600" dirty="0"/>
                        <a:t>1</a:t>
                      </a:r>
                      <a:r>
                        <a:rPr kumimoji="1" lang="ja-JP" altLang="en-US" sz="1600" dirty="0"/>
                        <a:t>項</a:t>
                      </a:r>
                      <a:endParaRPr kumimoji="1" lang="en-US" altLang="ja-JP" sz="1600" dirty="0"/>
                    </a:p>
                    <a:p>
                      <a:r>
                        <a:rPr kumimoji="1" lang="ja-JP" altLang="en-US" sz="1600" dirty="0"/>
                        <a:t>前条の検収完了後、納入物についてシステム仕様書との不一致（バグも含む。以下本条において「契約不適合」という。）が発見された場合、甲は乙に対して当該契約不適合の修正等の履行の追完（以下本条において「追完」という。）を請求することができ、乙は、当該追完を行うものとする。但し、甲に不相当な負担を課するものでないときは、乙は甲が請求した方法と異なる方法による追完を行うことができる。</a:t>
                      </a:r>
                      <a:endParaRPr kumimoji="1" lang="en-US" altLang="ja-JP" sz="1600" dirty="0"/>
                    </a:p>
                    <a:p>
                      <a:r>
                        <a:rPr kumimoji="1" lang="en-US" altLang="ja-JP" sz="1600" dirty="0"/>
                        <a:t>【146</a:t>
                      </a:r>
                      <a:r>
                        <a:rPr kumimoji="1" lang="ja-JP" altLang="en-US" sz="1600" dirty="0"/>
                        <a:t>頁</a:t>
                      </a:r>
                      <a:r>
                        <a:rPr kumimoji="1" lang="en-US" altLang="ja-JP" sz="1600" dirty="0"/>
                        <a:t>】</a:t>
                      </a:r>
                      <a:r>
                        <a:rPr kumimoji="1" lang="ja-JP" altLang="en-US" sz="1600" dirty="0"/>
                        <a:t>（損害賠償）第</a:t>
                      </a:r>
                      <a:r>
                        <a:rPr kumimoji="1" lang="en-US" altLang="ja-JP" sz="1600" dirty="0"/>
                        <a:t>53</a:t>
                      </a:r>
                      <a:r>
                        <a:rPr kumimoji="1" lang="ja-JP" altLang="en-US" sz="1600" dirty="0"/>
                        <a:t>条</a:t>
                      </a:r>
                      <a:r>
                        <a:rPr kumimoji="1" lang="en-US" altLang="ja-JP" sz="1600" dirty="0"/>
                        <a:t>1</a:t>
                      </a:r>
                      <a:r>
                        <a:rPr kumimoji="1" lang="ja-JP" altLang="en-US" sz="1600" dirty="0"/>
                        <a:t>項</a:t>
                      </a:r>
                      <a:endParaRPr kumimoji="1" lang="en-US" altLang="ja-JP" sz="1600" dirty="0"/>
                    </a:p>
                    <a:p>
                      <a:r>
                        <a:rPr kumimoji="1" lang="ja-JP" altLang="en-US" sz="1600" dirty="0"/>
                        <a:t>甲及び乙は、本契約及び個別契約の履行に関し、相手方の責めに帰すべき事由により損害を被った場合、相手方に対して、（○○○の損害に限り）損害賠償を請求することができる。</a:t>
                      </a:r>
                    </a:p>
                  </a:txBody>
                  <a:tcPr/>
                </a:tc>
                <a:extLst>
                  <a:ext uri="{0D108BD9-81ED-4DB2-BD59-A6C34878D82A}">
                    <a16:rowId xmlns:a16="http://schemas.microsoft.com/office/drawing/2014/main" val="357635198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関連判例</a:t>
                      </a:r>
                      <a:endParaRPr kumimoji="1" lang="en-US" altLang="ja-JP" sz="20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a:t>
                      </a:r>
                      <a:r>
                        <a:rPr kumimoji="1" lang="ja-JP" altLang="en-US" sz="1400" dirty="0"/>
                        <a:t>トピック別</a:t>
                      </a:r>
                      <a:r>
                        <a:rPr kumimoji="1" lang="en-US" altLang="ja-JP" sz="1400" dirty="0"/>
                        <a:t>)</a:t>
                      </a:r>
                      <a:endParaRPr kumimoji="1" lang="ja-JP" altLang="en-US" sz="1400" dirty="0"/>
                    </a:p>
                  </a:txBody>
                  <a:tcPr/>
                </a:tc>
                <a:tc>
                  <a:txBody>
                    <a:bodyPr/>
                    <a:lstStyle/>
                    <a:p>
                      <a:r>
                        <a:rPr lang="en-US" altLang="ja-JP" sz="2000" u="none" dirty="0"/>
                        <a:t>[T5]</a:t>
                      </a:r>
                      <a:r>
                        <a:rPr lang="ja-JP" altLang="en-US" sz="2000" u="none" dirty="0"/>
                        <a:t>プロジェクトマネジメント</a:t>
                      </a:r>
                      <a:endParaRPr kumimoji="1" lang="ja-JP" altLang="en-US" sz="2000" u="none" dirty="0"/>
                    </a:p>
                  </a:txBody>
                  <a:tcPr/>
                </a:tc>
                <a:tc>
                  <a:txBody>
                    <a:bodyPr/>
                    <a:lstStyle/>
                    <a:p>
                      <a:r>
                        <a:rPr lang="en-US" altLang="ja-JP" sz="2000" u="none" dirty="0"/>
                        <a:t>[T4]</a:t>
                      </a:r>
                      <a:r>
                        <a:rPr lang="ja-JP" altLang="en-US" sz="2000" u="none" dirty="0"/>
                        <a:t>プロジェクトマネジメント</a:t>
                      </a:r>
                      <a:endParaRPr lang="en-US" altLang="ja-JP" sz="2000" u="none" dirty="0"/>
                    </a:p>
                    <a:p>
                      <a:r>
                        <a:rPr lang="en-US" altLang="ja-JP" sz="2000" u="none" dirty="0"/>
                        <a:t>[T6]</a:t>
                      </a:r>
                      <a:r>
                        <a:rPr lang="ja-JP" altLang="en-US" sz="2000" u="none" dirty="0"/>
                        <a:t>セキュリティ</a:t>
                      </a:r>
                      <a:endParaRPr lang="en-US" altLang="ja-JP" sz="2000" u="none" dirty="0"/>
                    </a:p>
                  </a:txBody>
                  <a:tcPr/>
                </a:tc>
                <a:extLst>
                  <a:ext uri="{0D108BD9-81ED-4DB2-BD59-A6C34878D82A}">
                    <a16:rowId xmlns:a16="http://schemas.microsoft.com/office/drawing/2014/main" val="2952453029"/>
                  </a:ext>
                </a:extLst>
              </a:tr>
            </a:tbl>
          </a:graphicData>
        </a:graphic>
      </p:graphicFrame>
      <p:sp>
        <p:nvSpPr>
          <p:cNvPr id="4" name="テキスト ボックス 3">
            <a:extLst>
              <a:ext uri="{FF2B5EF4-FFF2-40B4-BE49-F238E27FC236}">
                <a16:creationId xmlns:a16="http://schemas.microsoft.com/office/drawing/2014/main" id="{03DC9743-EC8C-4EBB-BA05-65CA1B0680CB}"/>
              </a:ext>
            </a:extLst>
          </p:cNvPr>
          <p:cNvSpPr txBox="1"/>
          <p:nvPr/>
        </p:nvSpPr>
        <p:spPr>
          <a:xfrm>
            <a:off x="10520151" y="494522"/>
            <a:ext cx="964277" cy="369332"/>
          </a:xfrm>
          <a:prstGeom prst="rect">
            <a:avLst/>
          </a:prstGeom>
          <a:noFill/>
          <a:ln>
            <a:solidFill>
              <a:srgbClr val="FF0000"/>
            </a:solidFill>
          </a:ln>
        </p:spPr>
        <p:txBody>
          <a:bodyPr wrap="square" rtlCol="0">
            <a:spAutoFit/>
          </a:bodyPr>
          <a:lstStyle/>
          <a:p>
            <a:pPr algn="ctr"/>
            <a:r>
              <a:rPr lang="ja-JP" altLang="en-US" dirty="0">
                <a:solidFill>
                  <a:srgbClr val="FF0000"/>
                </a:solidFill>
              </a:rPr>
              <a:t>請負</a:t>
            </a:r>
            <a:endParaRPr kumimoji="1" lang="ja-JP" altLang="en-US" dirty="0">
              <a:solidFill>
                <a:srgbClr val="FF0000"/>
              </a:solidFill>
            </a:endParaRPr>
          </a:p>
        </p:txBody>
      </p:sp>
      <p:sp>
        <p:nvSpPr>
          <p:cNvPr id="6" name="日付プレースホルダー 5">
            <a:extLst>
              <a:ext uri="{FF2B5EF4-FFF2-40B4-BE49-F238E27FC236}">
                <a16:creationId xmlns:a16="http://schemas.microsoft.com/office/drawing/2014/main" id="{D804070C-FA85-4B9B-BA9E-492680052052}"/>
              </a:ext>
            </a:extLst>
          </p:cNvPr>
          <p:cNvSpPr>
            <a:spLocks noGrp="1"/>
          </p:cNvSpPr>
          <p:nvPr>
            <p:ph type="dt" sz="half" idx="10"/>
          </p:nvPr>
        </p:nvSpPr>
        <p:spPr/>
        <p:txBody>
          <a:bodyPr/>
          <a:lstStyle/>
          <a:p>
            <a:r>
              <a:rPr kumimoji="1" lang="en-US" altLang="ja-JP"/>
              <a:t>©2021-2025 IPA, All Rights Reserved</a:t>
            </a:r>
            <a:endParaRPr kumimoji="1" lang="ja-JP" altLang="en-US" dirty="0"/>
          </a:p>
        </p:txBody>
      </p:sp>
      <p:sp>
        <p:nvSpPr>
          <p:cNvPr id="7" name="スライド番号プレースホルダー 6">
            <a:extLst>
              <a:ext uri="{FF2B5EF4-FFF2-40B4-BE49-F238E27FC236}">
                <a16:creationId xmlns:a16="http://schemas.microsoft.com/office/drawing/2014/main" id="{EEC64F48-A40C-4BBD-BEA0-63613AEC9BB6}"/>
              </a:ext>
            </a:extLst>
          </p:cNvPr>
          <p:cNvSpPr>
            <a:spLocks noGrp="1"/>
          </p:cNvSpPr>
          <p:nvPr>
            <p:ph type="sldNum" sz="quarter" idx="12"/>
          </p:nvPr>
        </p:nvSpPr>
        <p:spPr/>
        <p:txBody>
          <a:bodyPr/>
          <a:lstStyle/>
          <a:p>
            <a:fld id="{AA0C51FF-32F0-4E34-9A42-27C026941FB9}" type="slidenum">
              <a:rPr kumimoji="1" lang="ja-JP" altLang="en-US" smtClean="0"/>
              <a:t>43</a:t>
            </a:fld>
            <a:endParaRPr kumimoji="1" lang="ja-JP" altLang="en-US"/>
          </a:p>
        </p:txBody>
      </p:sp>
      <p:sp>
        <p:nvSpPr>
          <p:cNvPr id="8" name="テキスト ボックス 7">
            <a:extLst>
              <a:ext uri="{FF2B5EF4-FFF2-40B4-BE49-F238E27FC236}">
                <a16:creationId xmlns:a16="http://schemas.microsoft.com/office/drawing/2014/main" id="{CAF4007A-96C9-4309-9016-22C0EF3EE7B4}"/>
              </a:ext>
            </a:extLst>
          </p:cNvPr>
          <p:cNvSpPr txBox="1"/>
          <p:nvPr/>
        </p:nvSpPr>
        <p:spPr>
          <a:xfrm>
            <a:off x="392057" y="546703"/>
            <a:ext cx="9498825" cy="400110"/>
          </a:xfrm>
          <a:prstGeom prst="rect">
            <a:avLst/>
          </a:prstGeom>
          <a:noFill/>
        </p:spPr>
        <p:txBody>
          <a:bodyPr wrap="square" rtlCol="0">
            <a:spAutoFit/>
          </a:bodyPr>
          <a:lstStyle/>
          <a:p>
            <a:r>
              <a:rPr lang="en-US" altLang="ja-JP" sz="2000" b="1" dirty="0"/>
              <a:t>[P4]</a:t>
            </a:r>
            <a:r>
              <a:rPr lang="ja-JP" altLang="en-US" sz="2000" b="1" dirty="0"/>
              <a:t> 開発段階（システム設計（システム内部設計）～システム結合）（６）</a:t>
            </a:r>
            <a:endParaRPr lang="en-US" altLang="ja-JP" sz="2000" b="1" dirty="0"/>
          </a:p>
        </p:txBody>
      </p:sp>
    </p:spTree>
    <p:extLst>
      <p:ext uri="{BB962C8B-B14F-4D97-AF65-F5344CB8AC3E}">
        <p14:creationId xmlns:p14="http://schemas.microsoft.com/office/powerpoint/2010/main" val="41691175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4">
            <a:extLst>
              <a:ext uri="{FF2B5EF4-FFF2-40B4-BE49-F238E27FC236}">
                <a16:creationId xmlns:a16="http://schemas.microsoft.com/office/drawing/2014/main" id="{0172D6BE-6757-45B7-AA68-4353D2B80E51}"/>
              </a:ext>
            </a:extLst>
          </p:cNvPr>
          <p:cNvGraphicFramePr>
            <a:graphicFrameLocks noGrp="1"/>
          </p:cNvGraphicFramePr>
          <p:nvPr>
            <p:extLst>
              <p:ext uri="{D42A27DB-BD31-4B8C-83A1-F6EECF244321}">
                <p14:modId xmlns:p14="http://schemas.microsoft.com/office/powerpoint/2010/main" val="3537822237"/>
              </p:ext>
            </p:extLst>
          </p:nvPr>
        </p:nvGraphicFramePr>
        <p:xfrm>
          <a:off x="576470" y="988376"/>
          <a:ext cx="11141765" cy="3931920"/>
        </p:xfrm>
        <a:graphic>
          <a:graphicData uri="http://schemas.openxmlformats.org/drawingml/2006/table">
            <a:tbl>
              <a:tblPr firstRow="1" bandRow="1">
                <a:tableStyleId>{5C22544A-7EE6-4342-B048-85BDC9FD1C3A}</a:tableStyleId>
              </a:tblPr>
              <a:tblGrid>
                <a:gridCol w="1144265">
                  <a:extLst>
                    <a:ext uri="{9D8B030D-6E8A-4147-A177-3AD203B41FA5}">
                      <a16:colId xmlns:a16="http://schemas.microsoft.com/office/drawing/2014/main" val="1584365875"/>
                    </a:ext>
                  </a:extLst>
                </a:gridCol>
                <a:gridCol w="4646814">
                  <a:extLst>
                    <a:ext uri="{9D8B030D-6E8A-4147-A177-3AD203B41FA5}">
                      <a16:colId xmlns:a16="http://schemas.microsoft.com/office/drawing/2014/main" val="3573401635"/>
                    </a:ext>
                  </a:extLst>
                </a:gridCol>
                <a:gridCol w="5350686">
                  <a:extLst>
                    <a:ext uri="{9D8B030D-6E8A-4147-A177-3AD203B41FA5}">
                      <a16:colId xmlns:a16="http://schemas.microsoft.com/office/drawing/2014/main" val="2412223661"/>
                    </a:ext>
                  </a:extLst>
                </a:gridCol>
              </a:tblGrid>
              <a:tr h="370840">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370840">
                <a:tc>
                  <a:txBody>
                    <a:bodyPr/>
                    <a:lstStyle/>
                    <a:p>
                      <a:r>
                        <a:rPr kumimoji="1" lang="ja-JP" altLang="en-US" sz="2000" dirty="0"/>
                        <a:t>当事者の責務</a:t>
                      </a:r>
                      <a:endParaRPr kumimoji="1" lang="en-US" altLang="ja-JP" sz="2000" dirty="0"/>
                    </a:p>
                    <a:p>
                      <a:endParaRPr kumimoji="1" lang="ja-JP" altLang="en-US" sz="2000" dirty="0"/>
                    </a:p>
                  </a:txBody>
                  <a:tcPr/>
                </a:tc>
                <a:tc>
                  <a:txBody>
                    <a:bodyPr/>
                    <a:lstStyle/>
                    <a:p>
                      <a:r>
                        <a:rPr kumimoji="1" lang="ja-JP" altLang="en-US" sz="2000" b="0" dirty="0"/>
                        <a:t>●</a:t>
                      </a:r>
                      <a:r>
                        <a:rPr kumimoji="1" lang="ja-JP" altLang="en-US" sz="2000" b="0" dirty="0">
                          <a:solidFill>
                            <a:srgbClr val="FF0000"/>
                          </a:solidFill>
                        </a:rPr>
                        <a:t>ソフトウェア運用準備・移行</a:t>
                      </a:r>
                      <a:r>
                        <a:rPr kumimoji="1" lang="ja-JP" altLang="en-US" sz="2000" b="0" dirty="0">
                          <a:solidFill>
                            <a:schemeClr val="tx1"/>
                          </a:solidFill>
                        </a:rPr>
                        <a:t>について</a:t>
                      </a:r>
                      <a:r>
                        <a:rPr kumimoji="1" lang="ja-JP" altLang="en-US" sz="2000" b="0" dirty="0">
                          <a:solidFill>
                            <a:srgbClr val="FF0000"/>
                          </a:solidFill>
                        </a:rPr>
                        <a:t>ユーザが主体</a:t>
                      </a:r>
                      <a:r>
                        <a:rPr kumimoji="1" lang="ja-JP" altLang="en-US" sz="2000" b="0" dirty="0"/>
                        <a:t>となって行う</a:t>
                      </a:r>
                      <a:r>
                        <a:rPr kumimoji="1" lang="en-US" altLang="ja-JP" sz="2000" b="0" dirty="0"/>
                        <a:t>【113</a:t>
                      </a:r>
                      <a:r>
                        <a:rPr kumimoji="1" lang="ja-JP" altLang="en-US" sz="2000" b="0" dirty="0"/>
                        <a:t>頁</a:t>
                      </a:r>
                      <a:r>
                        <a:rPr kumimoji="1" lang="en-US" altLang="ja-JP" sz="2000" b="0" dirty="0"/>
                        <a:t>】</a:t>
                      </a:r>
                      <a:endParaRPr kumimoji="1" lang="ja-JP" altLang="en-US" sz="2000" b="0" dirty="0"/>
                    </a:p>
                  </a:txBody>
                  <a:tcPr/>
                </a:tc>
                <a:tc>
                  <a:txBody>
                    <a:bodyPr/>
                    <a:lstStyle/>
                    <a:p>
                      <a:r>
                        <a:rPr kumimoji="1" lang="ja-JP" altLang="en-US" sz="2000" b="0" dirty="0"/>
                        <a:t>●ベンダは、受任者として</a:t>
                      </a:r>
                      <a:r>
                        <a:rPr kumimoji="1" lang="ja-JP" altLang="en-US" sz="2000" b="0" dirty="0">
                          <a:solidFill>
                            <a:srgbClr val="FF0000"/>
                          </a:solidFill>
                        </a:rPr>
                        <a:t>善管注意義務</a:t>
                      </a:r>
                      <a:r>
                        <a:rPr kumimoji="1" lang="ja-JP" altLang="en-US" sz="2000" b="0" dirty="0"/>
                        <a:t>を負う</a:t>
                      </a:r>
                      <a:r>
                        <a:rPr kumimoji="1" lang="en-US" altLang="ja-JP" sz="2000" b="0" dirty="0"/>
                        <a:t>【113</a:t>
                      </a:r>
                      <a:r>
                        <a:rPr kumimoji="1" lang="ja-JP" altLang="en-US" sz="2000" b="0" dirty="0"/>
                        <a:t>頁</a:t>
                      </a:r>
                      <a:r>
                        <a:rPr kumimoji="1" lang="en-US" altLang="ja-JP" sz="2000" b="0" dirty="0"/>
                        <a:t>】</a:t>
                      </a:r>
                      <a:endParaRPr kumimoji="1" lang="ja-JP" altLang="en-US" sz="2000" b="0" dirty="0"/>
                    </a:p>
                  </a:txBody>
                  <a:tcPr/>
                </a:tc>
                <a:extLst>
                  <a:ext uri="{0D108BD9-81ED-4DB2-BD59-A6C34878D82A}">
                    <a16:rowId xmlns:a16="http://schemas.microsoft.com/office/drawing/2014/main" val="3663835014"/>
                  </a:ext>
                </a:extLst>
              </a:tr>
              <a:tr h="370840">
                <a:tc>
                  <a:txBody>
                    <a:bodyPr/>
                    <a:lstStyle/>
                    <a:p>
                      <a:r>
                        <a:rPr kumimoji="1" lang="ja-JP" altLang="en-US" sz="1600" dirty="0"/>
                        <a:t>関連する契約条文</a:t>
                      </a:r>
                      <a:endParaRPr kumimoji="1" lang="en-US" altLang="ja-JP" sz="1600" dirty="0"/>
                    </a:p>
                    <a:p>
                      <a:endParaRPr kumimoji="1" lang="ja-JP" altLang="en-US" sz="2000" dirty="0"/>
                    </a:p>
                  </a:txBody>
                  <a:tcPr/>
                </a:tc>
                <a:tc>
                  <a:txBody>
                    <a:bodyPr/>
                    <a:lstStyle/>
                    <a:p>
                      <a:r>
                        <a:rPr kumimoji="1" lang="ja-JP" altLang="en-US" sz="1600" dirty="0"/>
                        <a:t>ー</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dirty="0"/>
                        <a:t>【113</a:t>
                      </a:r>
                      <a:r>
                        <a:rPr kumimoji="1" lang="ja-JP" altLang="en-US" sz="1600" b="0" dirty="0"/>
                        <a:t>頁</a:t>
                      </a:r>
                      <a:r>
                        <a:rPr kumimoji="1" lang="en-US" altLang="ja-JP" sz="1600" b="0" dirty="0"/>
                        <a:t>】</a:t>
                      </a:r>
                      <a:r>
                        <a:rPr kumimoji="1" lang="ja-JP" altLang="en-US" sz="1600" dirty="0">
                          <a:solidFill>
                            <a:schemeClr val="tx1"/>
                          </a:solidFill>
                        </a:rPr>
                        <a:t>（ソフトウェア運用準備・移行支援業務の実施）</a:t>
                      </a:r>
                      <a:r>
                        <a:rPr kumimoji="1" lang="en-US" altLang="ja-JP" sz="1600" dirty="0">
                          <a:solidFill>
                            <a:schemeClr val="tx1"/>
                          </a:solidFill>
                        </a:rPr>
                        <a:t>30</a:t>
                      </a:r>
                      <a:r>
                        <a:rPr kumimoji="1" lang="ja-JP" altLang="en-US" sz="1600" dirty="0">
                          <a:solidFill>
                            <a:schemeClr val="tx1"/>
                          </a:solidFill>
                        </a:rPr>
                        <a:t>条</a:t>
                      </a:r>
                      <a:r>
                        <a:rPr kumimoji="1" lang="en-US" altLang="ja-JP" sz="1600" b="1" i="1" dirty="0">
                          <a:solidFill>
                            <a:schemeClr val="tx1"/>
                          </a:solidFill>
                        </a:rPr>
                        <a:t>[</a:t>
                      </a:r>
                      <a:r>
                        <a:rPr kumimoji="1" lang="ja-JP" altLang="en-US" sz="1600" b="1" i="1" dirty="0">
                          <a:solidFill>
                            <a:schemeClr val="tx1"/>
                          </a:solidFill>
                        </a:rPr>
                        <a:t>選択案１</a:t>
                      </a:r>
                      <a:r>
                        <a:rPr kumimoji="1" lang="en-US" altLang="ja-JP" sz="1600" b="1" i="1" dirty="0">
                          <a:solidFill>
                            <a:schemeClr val="tx1"/>
                          </a:solidFill>
                        </a:rPr>
                        <a:t>]</a:t>
                      </a:r>
                      <a:r>
                        <a:rPr kumimoji="1" lang="ja-JP" altLang="en-US" sz="1600" b="1" i="1" dirty="0">
                          <a:solidFill>
                            <a:schemeClr val="tx1"/>
                          </a:solidFill>
                        </a:rPr>
                        <a:t> </a:t>
                      </a:r>
                      <a:endParaRPr kumimoji="1" lang="en-US" altLang="ja-JP" sz="1600" b="1" i="1" dirty="0">
                        <a:solidFill>
                          <a:schemeClr val="tx1"/>
                        </a:solidFill>
                      </a:endParaRPr>
                    </a:p>
                    <a:p>
                      <a:r>
                        <a:rPr kumimoji="1" lang="ja-JP" altLang="en-US" sz="1600" dirty="0">
                          <a:solidFill>
                            <a:schemeClr val="tx1"/>
                          </a:solidFill>
                        </a:rPr>
                        <a:t>乙は、第</a:t>
                      </a:r>
                      <a:r>
                        <a:rPr kumimoji="1" lang="en-US" altLang="ja-JP" sz="1600" dirty="0">
                          <a:solidFill>
                            <a:schemeClr val="tx1"/>
                          </a:solidFill>
                        </a:rPr>
                        <a:t>31</a:t>
                      </a:r>
                      <a:r>
                        <a:rPr kumimoji="1" lang="ja-JP" altLang="en-US" sz="1600" dirty="0">
                          <a:solidFill>
                            <a:schemeClr val="tx1"/>
                          </a:solidFill>
                        </a:rPr>
                        <a:t>条所定の個別契約を締結の上、本件業務として甲が行う</a:t>
                      </a:r>
                      <a:r>
                        <a:rPr kumimoji="1" lang="ja-JP" altLang="en-US" sz="1600" u="sng" dirty="0">
                          <a:solidFill>
                            <a:schemeClr val="tx1"/>
                          </a:solidFill>
                        </a:rPr>
                        <a:t>システムテスト</a:t>
                      </a:r>
                      <a:r>
                        <a:rPr kumimoji="1" lang="ja-JP" altLang="en-US" sz="1600" u="none" dirty="0">
                          <a:solidFill>
                            <a:schemeClr val="tx1"/>
                          </a:solidFill>
                        </a:rPr>
                        <a:t>、</a:t>
                      </a:r>
                      <a:r>
                        <a:rPr kumimoji="1" lang="ja-JP" altLang="en-US" sz="1600" dirty="0">
                          <a:solidFill>
                            <a:schemeClr val="tx1"/>
                          </a:solidFill>
                        </a:rPr>
                        <a:t>導入・受入支援及び本件ソフトウェアを現実に運用するために行う運用テスト業務につき、甲のために必要な支援（以下「ソフトウェア運用準備･移行支援業務」という。）を行う。</a:t>
                      </a:r>
                    </a:p>
                    <a:p>
                      <a:r>
                        <a:rPr kumimoji="1" lang="ja-JP" altLang="en-US" sz="1600" dirty="0"/>
                        <a:t>２．乙は、情報処理技術に関する専門的な知識及び経験に基づき、甲の作業が円滑かつ効果的に行われるよう、善良な管理者の注意をもって支援業務を行うものとする。</a:t>
                      </a:r>
                    </a:p>
                  </a:txBody>
                  <a:tcPr/>
                </a:tc>
                <a:extLst>
                  <a:ext uri="{0D108BD9-81ED-4DB2-BD59-A6C34878D82A}">
                    <a16:rowId xmlns:a16="http://schemas.microsoft.com/office/drawing/2014/main" val="3387793241"/>
                  </a:ext>
                </a:extLst>
              </a:tr>
            </a:tbl>
          </a:graphicData>
        </a:graphic>
      </p:graphicFrame>
      <p:sp>
        <p:nvSpPr>
          <p:cNvPr id="4" name="テキスト ボックス 3">
            <a:extLst>
              <a:ext uri="{FF2B5EF4-FFF2-40B4-BE49-F238E27FC236}">
                <a16:creationId xmlns:a16="http://schemas.microsoft.com/office/drawing/2014/main" id="{B8660924-E066-4D26-B1AD-9CBFFC4F2D14}"/>
              </a:ext>
            </a:extLst>
          </p:cNvPr>
          <p:cNvSpPr txBox="1"/>
          <p:nvPr/>
        </p:nvSpPr>
        <p:spPr>
          <a:xfrm>
            <a:off x="10453281" y="506906"/>
            <a:ext cx="964277" cy="369332"/>
          </a:xfrm>
          <a:prstGeom prst="rect">
            <a:avLst/>
          </a:prstGeom>
          <a:noFill/>
          <a:ln>
            <a:solidFill>
              <a:srgbClr val="FF0000"/>
            </a:solidFill>
          </a:ln>
        </p:spPr>
        <p:txBody>
          <a:bodyPr wrap="square" rtlCol="0">
            <a:spAutoFit/>
          </a:bodyPr>
          <a:lstStyle/>
          <a:p>
            <a:r>
              <a:rPr kumimoji="1" lang="ja-JP" altLang="en-US" dirty="0">
                <a:solidFill>
                  <a:srgbClr val="FF0000"/>
                </a:solidFill>
              </a:rPr>
              <a:t>準委任</a:t>
            </a:r>
          </a:p>
        </p:txBody>
      </p:sp>
      <p:sp>
        <p:nvSpPr>
          <p:cNvPr id="5" name="日付プレースホルダー 4">
            <a:extLst>
              <a:ext uri="{FF2B5EF4-FFF2-40B4-BE49-F238E27FC236}">
                <a16:creationId xmlns:a16="http://schemas.microsoft.com/office/drawing/2014/main" id="{780C76E2-8FFB-4E8F-80C7-8EF733CBAA8F}"/>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6" name="スライド番号プレースホルダー 5">
            <a:extLst>
              <a:ext uri="{FF2B5EF4-FFF2-40B4-BE49-F238E27FC236}">
                <a16:creationId xmlns:a16="http://schemas.microsoft.com/office/drawing/2014/main" id="{1E3A6E06-2A04-45ED-9683-F4B6F1AB865A}"/>
              </a:ext>
            </a:extLst>
          </p:cNvPr>
          <p:cNvSpPr>
            <a:spLocks noGrp="1"/>
          </p:cNvSpPr>
          <p:nvPr>
            <p:ph type="sldNum" sz="quarter" idx="12"/>
          </p:nvPr>
        </p:nvSpPr>
        <p:spPr/>
        <p:txBody>
          <a:bodyPr/>
          <a:lstStyle/>
          <a:p>
            <a:fld id="{AA0C51FF-32F0-4E34-9A42-27C026941FB9}" type="slidenum">
              <a:rPr kumimoji="1" lang="ja-JP" altLang="en-US" smtClean="0"/>
              <a:t>44</a:t>
            </a:fld>
            <a:endParaRPr kumimoji="1" lang="ja-JP" altLang="en-US"/>
          </a:p>
        </p:txBody>
      </p:sp>
      <p:sp>
        <p:nvSpPr>
          <p:cNvPr id="8" name="テキスト ボックス 7">
            <a:extLst>
              <a:ext uri="{FF2B5EF4-FFF2-40B4-BE49-F238E27FC236}">
                <a16:creationId xmlns:a16="http://schemas.microsoft.com/office/drawing/2014/main" id="{380C20C6-F311-4092-8E7B-FB152933F494}"/>
              </a:ext>
            </a:extLst>
          </p:cNvPr>
          <p:cNvSpPr txBox="1"/>
          <p:nvPr/>
        </p:nvSpPr>
        <p:spPr>
          <a:xfrm>
            <a:off x="392057" y="546703"/>
            <a:ext cx="9498825" cy="400110"/>
          </a:xfrm>
          <a:prstGeom prst="rect">
            <a:avLst/>
          </a:prstGeom>
          <a:noFill/>
        </p:spPr>
        <p:txBody>
          <a:bodyPr wrap="square" rtlCol="0">
            <a:spAutoFit/>
          </a:bodyPr>
          <a:lstStyle/>
          <a:p>
            <a:r>
              <a:rPr lang="en-US" altLang="ja-JP" sz="2000" b="1" dirty="0"/>
              <a:t>[P5]</a:t>
            </a:r>
            <a:r>
              <a:rPr lang="ja-JP" altLang="en-US" sz="2000" b="1" dirty="0"/>
              <a:t> 開発段階（システムテスト～受入・導入支援：準委任の場合）（１）</a:t>
            </a:r>
            <a:endParaRPr lang="en-US" altLang="ja-JP" sz="2000" b="1" dirty="0"/>
          </a:p>
        </p:txBody>
      </p:sp>
    </p:spTree>
    <p:extLst>
      <p:ext uri="{BB962C8B-B14F-4D97-AF65-F5344CB8AC3E}">
        <p14:creationId xmlns:p14="http://schemas.microsoft.com/office/powerpoint/2010/main" val="30855785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4">
            <a:extLst>
              <a:ext uri="{FF2B5EF4-FFF2-40B4-BE49-F238E27FC236}">
                <a16:creationId xmlns:a16="http://schemas.microsoft.com/office/drawing/2014/main" id="{0172D6BE-6757-45B7-AA68-4353D2B80E51}"/>
              </a:ext>
            </a:extLst>
          </p:cNvPr>
          <p:cNvGraphicFramePr>
            <a:graphicFrameLocks noGrp="1"/>
          </p:cNvGraphicFramePr>
          <p:nvPr>
            <p:extLst>
              <p:ext uri="{D42A27DB-BD31-4B8C-83A1-F6EECF244321}">
                <p14:modId xmlns:p14="http://schemas.microsoft.com/office/powerpoint/2010/main" val="4210603294"/>
              </p:ext>
            </p:extLst>
          </p:nvPr>
        </p:nvGraphicFramePr>
        <p:xfrm>
          <a:off x="546652" y="988376"/>
          <a:ext cx="11191460" cy="3931920"/>
        </p:xfrm>
        <a:graphic>
          <a:graphicData uri="http://schemas.openxmlformats.org/drawingml/2006/table">
            <a:tbl>
              <a:tblPr firstRow="1" bandRow="1">
                <a:tableStyleId>{5C22544A-7EE6-4342-B048-85BDC9FD1C3A}</a:tableStyleId>
              </a:tblPr>
              <a:tblGrid>
                <a:gridCol w="1340337">
                  <a:extLst>
                    <a:ext uri="{9D8B030D-6E8A-4147-A177-3AD203B41FA5}">
                      <a16:colId xmlns:a16="http://schemas.microsoft.com/office/drawing/2014/main" val="1584365875"/>
                    </a:ext>
                  </a:extLst>
                </a:gridCol>
                <a:gridCol w="4713316">
                  <a:extLst>
                    <a:ext uri="{9D8B030D-6E8A-4147-A177-3AD203B41FA5}">
                      <a16:colId xmlns:a16="http://schemas.microsoft.com/office/drawing/2014/main" val="3573401635"/>
                    </a:ext>
                  </a:extLst>
                </a:gridCol>
                <a:gridCol w="5137807">
                  <a:extLst>
                    <a:ext uri="{9D8B030D-6E8A-4147-A177-3AD203B41FA5}">
                      <a16:colId xmlns:a16="http://schemas.microsoft.com/office/drawing/2014/main" val="2412223661"/>
                    </a:ext>
                  </a:extLst>
                </a:gridCol>
              </a:tblGrid>
              <a:tr h="370840">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370840">
                <a:tc>
                  <a:txBody>
                    <a:bodyPr/>
                    <a:lstStyle/>
                    <a:p>
                      <a:r>
                        <a:rPr kumimoji="1" lang="ja-JP" altLang="en-US" sz="2000" dirty="0"/>
                        <a:t>責務を果たさなかった場合の処置（説明）</a:t>
                      </a:r>
                    </a:p>
                  </a:txBody>
                  <a:tcPr/>
                </a:tc>
                <a:tc>
                  <a:txBody>
                    <a:bodyPr/>
                    <a:lstStyle/>
                    <a:p>
                      <a:r>
                        <a:rPr kumimoji="1" lang="ja-JP" altLang="en-US" sz="2000" dirty="0"/>
                        <a:t>ー</a:t>
                      </a:r>
                    </a:p>
                  </a:txBody>
                  <a:tcPr/>
                </a:tc>
                <a:tc>
                  <a:txBody>
                    <a:bodyPr/>
                    <a:lstStyle/>
                    <a:p>
                      <a:r>
                        <a:rPr kumimoji="1" lang="ja-JP" altLang="en-US" sz="2000" b="0" dirty="0">
                          <a:solidFill>
                            <a:srgbClr val="FF0000"/>
                          </a:solidFill>
                        </a:rPr>
                        <a:t>善管注意義務違反として債務不履行責任</a:t>
                      </a:r>
                      <a:r>
                        <a:rPr kumimoji="1" lang="ja-JP" altLang="en-US" sz="2000" dirty="0"/>
                        <a:t>を問われうる</a:t>
                      </a:r>
                    </a:p>
                  </a:txBody>
                  <a:tcPr/>
                </a:tc>
                <a:extLst>
                  <a:ext uri="{0D108BD9-81ED-4DB2-BD59-A6C34878D82A}">
                    <a16:rowId xmlns:a16="http://schemas.microsoft.com/office/drawing/2014/main" val="4267741935"/>
                  </a:ext>
                </a:extLst>
              </a:tr>
              <a:tr h="370840">
                <a:tc>
                  <a:txBody>
                    <a:bodyPr/>
                    <a:lstStyle/>
                    <a:p>
                      <a:r>
                        <a:rPr kumimoji="1" lang="ja-JP" altLang="en-US" sz="1600" dirty="0"/>
                        <a:t>責務を果たさなかった場合の処置（契約条文）</a:t>
                      </a:r>
                    </a:p>
                  </a:txBody>
                  <a:tcPr/>
                </a:tc>
                <a:tc>
                  <a:txBody>
                    <a:bodyPr/>
                    <a:lstStyle/>
                    <a:p>
                      <a:r>
                        <a:rPr kumimoji="1" lang="ja-JP" altLang="en-US" sz="2000" dirty="0"/>
                        <a:t>ー</a:t>
                      </a:r>
                    </a:p>
                  </a:txBody>
                  <a:tcPr/>
                </a:tc>
                <a:tc>
                  <a:txBody>
                    <a:bodyPr/>
                    <a:lstStyle/>
                    <a:p>
                      <a:r>
                        <a:rPr kumimoji="1" lang="ja-JP" altLang="en-US" sz="2000" dirty="0"/>
                        <a:t>ー</a:t>
                      </a:r>
                    </a:p>
                  </a:txBody>
                  <a:tcPr/>
                </a:tc>
                <a:extLst>
                  <a:ext uri="{0D108BD9-81ED-4DB2-BD59-A6C34878D82A}">
                    <a16:rowId xmlns:a16="http://schemas.microsoft.com/office/drawing/2014/main" val="357635198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mn-lt"/>
                          <a:ea typeface="+mn-ea"/>
                          <a:cs typeface="+mn-cs"/>
                        </a:rPr>
                        <a:t>関連判例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400" b="0" i="0" u="none" strike="noStrike" kern="1200" cap="none" spc="0" normalizeH="0" baseline="0" noProof="0" dirty="0">
                          <a:ln>
                            <a:noFill/>
                          </a:ln>
                          <a:solidFill>
                            <a:prstClr val="black"/>
                          </a:solidFill>
                          <a:effectLst/>
                          <a:uLnTx/>
                          <a:uFillTx/>
                          <a:latin typeface="+mn-lt"/>
                          <a:ea typeface="+mn-ea"/>
                          <a:cs typeface="+mn-cs"/>
                        </a:rPr>
                        <a:t>トピック別</a:t>
                      </a:r>
                      <a:r>
                        <a:rPr kumimoji="1" lang="en-US" altLang="ja-JP" sz="14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r>
                        <a:rPr kumimoji="1" lang="ja-JP" altLang="en-US" sz="2000" dirty="0"/>
                        <a:t>ー</a:t>
                      </a:r>
                    </a:p>
                  </a:txBody>
                  <a:tcPr/>
                </a:tc>
                <a:tc>
                  <a:txBody>
                    <a:bodyPr/>
                    <a:lstStyle/>
                    <a:p>
                      <a:r>
                        <a:rPr kumimoji="1" lang="ja-JP" altLang="en-US" sz="2000" dirty="0"/>
                        <a:t>ー</a:t>
                      </a:r>
                      <a:endParaRPr kumimoji="1" lang="en-US" altLang="ja-JP" sz="2000" dirty="0"/>
                    </a:p>
                  </a:txBody>
                  <a:tcPr/>
                </a:tc>
                <a:extLst>
                  <a:ext uri="{0D108BD9-81ED-4DB2-BD59-A6C34878D82A}">
                    <a16:rowId xmlns:a16="http://schemas.microsoft.com/office/drawing/2014/main" val="838543134"/>
                  </a:ext>
                </a:extLst>
              </a:tr>
            </a:tbl>
          </a:graphicData>
        </a:graphic>
      </p:graphicFrame>
      <p:sp>
        <p:nvSpPr>
          <p:cNvPr id="4" name="テキスト ボックス 3">
            <a:extLst>
              <a:ext uri="{FF2B5EF4-FFF2-40B4-BE49-F238E27FC236}">
                <a16:creationId xmlns:a16="http://schemas.microsoft.com/office/drawing/2014/main" id="{B8660924-E066-4D26-B1AD-9CBFFC4F2D14}"/>
              </a:ext>
            </a:extLst>
          </p:cNvPr>
          <p:cNvSpPr txBox="1"/>
          <p:nvPr/>
        </p:nvSpPr>
        <p:spPr>
          <a:xfrm>
            <a:off x="10453281" y="506906"/>
            <a:ext cx="964277" cy="369332"/>
          </a:xfrm>
          <a:prstGeom prst="rect">
            <a:avLst/>
          </a:prstGeom>
          <a:noFill/>
          <a:ln>
            <a:solidFill>
              <a:srgbClr val="FF0000"/>
            </a:solidFill>
          </a:ln>
        </p:spPr>
        <p:txBody>
          <a:bodyPr wrap="square" rtlCol="0">
            <a:spAutoFit/>
          </a:bodyPr>
          <a:lstStyle/>
          <a:p>
            <a:r>
              <a:rPr kumimoji="1" lang="ja-JP" altLang="en-US" dirty="0">
                <a:solidFill>
                  <a:srgbClr val="FF0000"/>
                </a:solidFill>
              </a:rPr>
              <a:t>準委任</a:t>
            </a:r>
          </a:p>
        </p:txBody>
      </p:sp>
      <p:sp>
        <p:nvSpPr>
          <p:cNvPr id="5" name="日付プレースホルダー 4">
            <a:extLst>
              <a:ext uri="{FF2B5EF4-FFF2-40B4-BE49-F238E27FC236}">
                <a16:creationId xmlns:a16="http://schemas.microsoft.com/office/drawing/2014/main" id="{6E8D5191-980C-4E9D-A179-39ABB5876B42}"/>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6" name="スライド番号プレースホルダー 5">
            <a:extLst>
              <a:ext uri="{FF2B5EF4-FFF2-40B4-BE49-F238E27FC236}">
                <a16:creationId xmlns:a16="http://schemas.microsoft.com/office/drawing/2014/main" id="{464B68D2-27D5-4F08-9FB8-E033FA8AAE11}"/>
              </a:ext>
            </a:extLst>
          </p:cNvPr>
          <p:cNvSpPr>
            <a:spLocks noGrp="1"/>
          </p:cNvSpPr>
          <p:nvPr>
            <p:ph type="sldNum" sz="quarter" idx="12"/>
          </p:nvPr>
        </p:nvSpPr>
        <p:spPr/>
        <p:txBody>
          <a:bodyPr/>
          <a:lstStyle/>
          <a:p>
            <a:fld id="{AA0C51FF-32F0-4E34-9A42-27C026941FB9}" type="slidenum">
              <a:rPr kumimoji="1" lang="ja-JP" altLang="en-US" smtClean="0"/>
              <a:t>45</a:t>
            </a:fld>
            <a:endParaRPr kumimoji="1" lang="ja-JP" altLang="en-US"/>
          </a:p>
        </p:txBody>
      </p:sp>
      <p:sp>
        <p:nvSpPr>
          <p:cNvPr id="7" name="テキスト ボックス 6">
            <a:extLst>
              <a:ext uri="{FF2B5EF4-FFF2-40B4-BE49-F238E27FC236}">
                <a16:creationId xmlns:a16="http://schemas.microsoft.com/office/drawing/2014/main" id="{F11AE79C-63E4-437D-984D-10E61941B3E9}"/>
              </a:ext>
            </a:extLst>
          </p:cNvPr>
          <p:cNvSpPr txBox="1"/>
          <p:nvPr/>
        </p:nvSpPr>
        <p:spPr>
          <a:xfrm>
            <a:off x="392057" y="546703"/>
            <a:ext cx="9498825" cy="400110"/>
          </a:xfrm>
          <a:prstGeom prst="rect">
            <a:avLst/>
          </a:prstGeom>
          <a:noFill/>
        </p:spPr>
        <p:txBody>
          <a:bodyPr wrap="square" rtlCol="0">
            <a:spAutoFit/>
          </a:bodyPr>
          <a:lstStyle/>
          <a:p>
            <a:r>
              <a:rPr lang="en-US" altLang="ja-JP" sz="2000" b="1" dirty="0"/>
              <a:t>[P5]</a:t>
            </a:r>
            <a:r>
              <a:rPr lang="ja-JP" altLang="en-US" sz="2000" b="1" dirty="0"/>
              <a:t> 開発段階（システムテスト～受入・導入支援：準委任の場合）（２）</a:t>
            </a:r>
            <a:endParaRPr lang="en-US" altLang="ja-JP" sz="2000" b="1" dirty="0"/>
          </a:p>
        </p:txBody>
      </p:sp>
    </p:spTree>
    <p:extLst>
      <p:ext uri="{BB962C8B-B14F-4D97-AF65-F5344CB8AC3E}">
        <p14:creationId xmlns:p14="http://schemas.microsoft.com/office/powerpoint/2010/main" val="9118335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4">
            <a:extLst>
              <a:ext uri="{FF2B5EF4-FFF2-40B4-BE49-F238E27FC236}">
                <a16:creationId xmlns:a16="http://schemas.microsoft.com/office/drawing/2014/main" id="{0172D6BE-6757-45B7-AA68-4353D2B80E51}"/>
              </a:ext>
            </a:extLst>
          </p:cNvPr>
          <p:cNvGraphicFramePr>
            <a:graphicFrameLocks noGrp="1"/>
          </p:cNvGraphicFramePr>
          <p:nvPr>
            <p:extLst>
              <p:ext uri="{D42A27DB-BD31-4B8C-83A1-F6EECF244321}">
                <p14:modId xmlns:p14="http://schemas.microsoft.com/office/powerpoint/2010/main" val="2904319258"/>
              </p:ext>
            </p:extLst>
          </p:nvPr>
        </p:nvGraphicFramePr>
        <p:xfrm>
          <a:off x="496957" y="988376"/>
          <a:ext cx="11209770" cy="5699760"/>
        </p:xfrm>
        <a:graphic>
          <a:graphicData uri="http://schemas.openxmlformats.org/drawingml/2006/table">
            <a:tbl>
              <a:tblPr firstRow="1" bandRow="1">
                <a:tableStyleId>{5C22544A-7EE6-4342-B048-85BDC9FD1C3A}</a:tableStyleId>
              </a:tblPr>
              <a:tblGrid>
                <a:gridCol w="1439908">
                  <a:extLst>
                    <a:ext uri="{9D8B030D-6E8A-4147-A177-3AD203B41FA5}">
                      <a16:colId xmlns:a16="http://schemas.microsoft.com/office/drawing/2014/main" val="1584365875"/>
                    </a:ext>
                  </a:extLst>
                </a:gridCol>
                <a:gridCol w="4289368">
                  <a:extLst>
                    <a:ext uri="{9D8B030D-6E8A-4147-A177-3AD203B41FA5}">
                      <a16:colId xmlns:a16="http://schemas.microsoft.com/office/drawing/2014/main" val="3573401635"/>
                    </a:ext>
                  </a:extLst>
                </a:gridCol>
                <a:gridCol w="5480494">
                  <a:extLst>
                    <a:ext uri="{9D8B030D-6E8A-4147-A177-3AD203B41FA5}">
                      <a16:colId xmlns:a16="http://schemas.microsoft.com/office/drawing/2014/main" val="2412223661"/>
                    </a:ext>
                  </a:extLst>
                </a:gridCol>
              </a:tblGrid>
              <a:tr h="370840">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370840">
                <a:tc>
                  <a:txBody>
                    <a:bodyPr/>
                    <a:lstStyle/>
                    <a:p>
                      <a:r>
                        <a:rPr kumimoji="1" lang="ja-JP" altLang="en-US" sz="2000" dirty="0"/>
                        <a:t>当事者の責務</a:t>
                      </a:r>
                      <a:endParaRPr kumimoji="1" lang="en-US" altLang="ja-JP"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dirty="0"/>
                    </a:p>
                  </a:txBody>
                  <a:tcPr/>
                </a:tc>
                <a:tc>
                  <a:txBody>
                    <a:bodyPr/>
                    <a:lstStyle/>
                    <a:p>
                      <a:endParaRPr kumimoji="1" lang="ja-JP" altLang="en-US" sz="2000" dirty="0"/>
                    </a:p>
                  </a:txBody>
                  <a:tcPr/>
                </a:tc>
                <a:extLst>
                  <a:ext uri="{0D108BD9-81ED-4DB2-BD59-A6C34878D82A}">
                    <a16:rowId xmlns:a16="http://schemas.microsoft.com/office/drawing/2014/main" val="3663835014"/>
                  </a:ext>
                </a:extLst>
              </a:tr>
              <a:tr h="370840">
                <a:tc>
                  <a:txBody>
                    <a:bodyPr/>
                    <a:lstStyle/>
                    <a:p>
                      <a:r>
                        <a:rPr kumimoji="1" lang="ja-JP" altLang="en-US" sz="1600" dirty="0"/>
                        <a:t>関連する契約条文</a:t>
                      </a:r>
                      <a:endParaRPr kumimoji="1" lang="en-US" altLang="ja-JP" sz="1600" dirty="0"/>
                    </a:p>
                    <a:p>
                      <a:endParaRPr kumimoji="1" lang="ja-JP" alt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【104</a:t>
                      </a:r>
                      <a:r>
                        <a:rPr kumimoji="1" lang="ja-JP" altLang="en-US" sz="1600" dirty="0"/>
                        <a:t>頁</a:t>
                      </a:r>
                      <a:r>
                        <a:rPr kumimoji="1" lang="en-US" altLang="ja-JP" sz="1600" dirty="0"/>
                        <a:t>】</a:t>
                      </a:r>
                      <a:r>
                        <a:rPr kumimoji="1" lang="ja-JP" altLang="en-US" sz="1600" dirty="0"/>
                        <a:t>（ソフトウェア開発業務の実施）</a:t>
                      </a:r>
                      <a:r>
                        <a:rPr kumimoji="1" lang="en-US" altLang="ja-JP" sz="1600" dirty="0"/>
                        <a:t>24</a:t>
                      </a:r>
                      <a:r>
                        <a:rPr kumimoji="1" lang="ja-JP" altLang="en-US" sz="1600" dirty="0"/>
                        <a:t>条</a:t>
                      </a:r>
                      <a:r>
                        <a:rPr kumimoji="1" lang="en-US" altLang="ja-JP" sz="1600" dirty="0"/>
                        <a:t>1</a:t>
                      </a:r>
                      <a:r>
                        <a:rPr kumimoji="1" lang="ja-JP" altLang="en-US" sz="1600" dirty="0"/>
                        <a:t>項</a:t>
                      </a:r>
                      <a:r>
                        <a:rPr kumimoji="1" lang="en-US" altLang="ja-JP" sz="1600" b="1" i="1" dirty="0">
                          <a:solidFill>
                            <a:schemeClr val="tx1"/>
                          </a:solidFill>
                        </a:rPr>
                        <a:t>[</a:t>
                      </a:r>
                      <a:r>
                        <a:rPr kumimoji="1" lang="ja-JP" altLang="en-US" sz="1600" b="1" i="1" dirty="0">
                          <a:solidFill>
                            <a:schemeClr val="tx1"/>
                          </a:solidFill>
                        </a:rPr>
                        <a:t>選択肢２</a:t>
                      </a:r>
                      <a:r>
                        <a:rPr kumimoji="1" lang="en-US" altLang="ja-JP" sz="1600" b="1" i="1" dirty="0">
                          <a:solidFill>
                            <a:schemeClr val="tx1"/>
                          </a:solidFill>
                        </a:rPr>
                        <a:t>]</a:t>
                      </a:r>
                    </a:p>
                    <a:p>
                      <a:r>
                        <a:rPr kumimoji="1" lang="ja-JP" altLang="en-US" sz="1600" dirty="0"/>
                        <a:t>乙は、第</a:t>
                      </a:r>
                      <a:r>
                        <a:rPr kumimoji="1" lang="en-US" altLang="ja-JP" sz="1600" dirty="0"/>
                        <a:t>25</a:t>
                      </a:r>
                      <a:r>
                        <a:rPr kumimoji="1" lang="ja-JP" altLang="en-US" sz="1600" dirty="0"/>
                        <a:t>条所定の個別契約を締結の上、本件業務として前各節により確定したシステム仕様書に基づき、内部設計から</a:t>
                      </a:r>
                      <a:r>
                        <a:rPr kumimoji="1" lang="ja-JP" altLang="en-US" sz="1600" dirty="0">
                          <a:solidFill>
                            <a:srgbClr val="FF0000"/>
                          </a:solidFill>
                        </a:rPr>
                        <a:t>システムテスト</a:t>
                      </a:r>
                      <a:r>
                        <a:rPr kumimoji="1" lang="ja-JP" altLang="en-US" sz="1600" dirty="0"/>
                        <a:t>までのソフトウェア開発業務を行う。</a:t>
                      </a:r>
                      <a:endParaRPr kumimoji="1" lang="en-US" altLang="ja-JP" sz="1600" dirty="0"/>
                    </a:p>
                  </a:txBody>
                  <a:tcPr/>
                </a:tc>
                <a:extLst>
                  <a:ext uri="{0D108BD9-81ED-4DB2-BD59-A6C34878D82A}">
                    <a16:rowId xmlns:a16="http://schemas.microsoft.com/office/drawing/2014/main" val="3387793241"/>
                  </a:ext>
                </a:extLst>
              </a:tr>
              <a:tr h="370840">
                <a:tc>
                  <a:txBody>
                    <a:bodyPr/>
                    <a:lstStyle/>
                    <a:p>
                      <a:r>
                        <a:rPr kumimoji="1" lang="ja-JP" altLang="en-US" sz="2000" dirty="0"/>
                        <a:t>責務を果たさなかった場合の処置（説明）</a:t>
                      </a:r>
                    </a:p>
                  </a:txBody>
                  <a:tcPr/>
                </a:tc>
                <a:tc>
                  <a:txBody>
                    <a:bodyPr/>
                    <a:lstStyle/>
                    <a:p>
                      <a:endParaRPr kumimoji="1" lang="ja-JP" altLang="en-US" sz="2000" dirty="0"/>
                    </a:p>
                  </a:txBody>
                  <a:tcPr/>
                </a:tc>
                <a:tc>
                  <a:txBody>
                    <a:bodyPr/>
                    <a:lstStyle/>
                    <a:p>
                      <a:endParaRPr kumimoji="1" lang="ja-JP" altLang="en-US" sz="2000" dirty="0"/>
                    </a:p>
                  </a:txBody>
                  <a:tcPr/>
                </a:tc>
                <a:extLst>
                  <a:ext uri="{0D108BD9-81ED-4DB2-BD59-A6C34878D82A}">
                    <a16:rowId xmlns:a16="http://schemas.microsoft.com/office/drawing/2014/main" val="4267741935"/>
                  </a:ext>
                </a:extLst>
              </a:tr>
              <a:tr h="370840">
                <a:tc>
                  <a:txBody>
                    <a:bodyPr/>
                    <a:lstStyle/>
                    <a:p>
                      <a:r>
                        <a:rPr kumimoji="1" lang="ja-JP" altLang="en-US" sz="1600" dirty="0"/>
                        <a:t>責務を果たさなかった場合の処置（契約条文）</a:t>
                      </a:r>
                    </a:p>
                  </a:txBody>
                  <a:tcPr/>
                </a:tc>
                <a:tc>
                  <a:txBody>
                    <a:bodyPr/>
                    <a:lstStyle/>
                    <a:p>
                      <a:endParaRPr kumimoji="1" lang="ja-JP" altLang="en-US" sz="2000" dirty="0"/>
                    </a:p>
                  </a:txBody>
                  <a:tcPr/>
                </a:tc>
                <a:tc>
                  <a:txBody>
                    <a:bodyPr/>
                    <a:lstStyle/>
                    <a:p>
                      <a:endParaRPr kumimoji="1" lang="ja-JP" altLang="en-US" sz="2000" dirty="0"/>
                    </a:p>
                  </a:txBody>
                  <a:tcPr/>
                </a:tc>
                <a:extLst>
                  <a:ext uri="{0D108BD9-81ED-4DB2-BD59-A6C34878D82A}">
                    <a16:rowId xmlns:a16="http://schemas.microsoft.com/office/drawing/2014/main" val="357635198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mn-lt"/>
                          <a:ea typeface="+mn-ea"/>
                          <a:cs typeface="+mn-cs"/>
                        </a:rPr>
                        <a:t>関連判例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400" b="0" i="0" u="none" strike="noStrike" kern="1200" cap="none" spc="0" normalizeH="0" baseline="0" noProof="0" dirty="0">
                          <a:ln>
                            <a:noFill/>
                          </a:ln>
                          <a:solidFill>
                            <a:prstClr val="black"/>
                          </a:solidFill>
                          <a:effectLst/>
                          <a:uLnTx/>
                          <a:uFillTx/>
                          <a:latin typeface="+mn-lt"/>
                          <a:ea typeface="+mn-ea"/>
                          <a:cs typeface="+mn-cs"/>
                        </a:rPr>
                        <a:t>トピック別</a:t>
                      </a:r>
                      <a:r>
                        <a:rPr kumimoji="1" lang="en-US" altLang="ja-JP" sz="14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kumimoji="1" lang="ja-JP" altLang="en-US" sz="2000" dirty="0"/>
                    </a:p>
                  </a:txBody>
                  <a:tcPr/>
                </a:tc>
                <a:tc>
                  <a:txBody>
                    <a:bodyPr/>
                    <a:lstStyle/>
                    <a:p>
                      <a:endParaRPr kumimoji="1" lang="en-US" altLang="ja-JP" sz="2000" dirty="0"/>
                    </a:p>
                  </a:txBody>
                  <a:tcPr/>
                </a:tc>
                <a:extLst>
                  <a:ext uri="{0D108BD9-81ED-4DB2-BD59-A6C34878D82A}">
                    <a16:rowId xmlns:a16="http://schemas.microsoft.com/office/drawing/2014/main" val="564486516"/>
                  </a:ext>
                </a:extLst>
              </a:tr>
            </a:tbl>
          </a:graphicData>
        </a:graphic>
      </p:graphicFrame>
      <p:sp>
        <p:nvSpPr>
          <p:cNvPr id="4" name="テキスト ボックス 3">
            <a:extLst>
              <a:ext uri="{FF2B5EF4-FFF2-40B4-BE49-F238E27FC236}">
                <a16:creationId xmlns:a16="http://schemas.microsoft.com/office/drawing/2014/main" id="{FE4E5313-49EF-4614-B04E-2FFA92DB6946}"/>
              </a:ext>
            </a:extLst>
          </p:cNvPr>
          <p:cNvSpPr txBox="1"/>
          <p:nvPr/>
        </p:nvSpPr>
        <p:spPr>
          <a:xfrm>
            <a:off x="10453282" y="494522"/>
            <a:ext cx="964277" cy="369332"/>
          </a:xfrm>
          <a:prstGeom prst="rect">
            <a:avLst/>
          </a:prstGeom>
          <a:noFill/>
          <a:ln>
            <a:solidFill>
              <a:srgbClr val="FF0000"/>
            </a:solidFill>
          </a:ln>
        </p:spPr>
        <p:txBody>
          <a:bodyPr wrap="square" rtlCol="0">
            <a:spAutoFit/>
          </a:bodyPr>
          <a:lstStyle/>
          <a:p>
            <a:pPr algn="ctr"/>
            <a:r>
              <a:rPr lang="ja-JP" altLang="en-US" dirty="0">
                <a:solidFill>
                  <a:srgbClr val="FF0000"/>
                </a:solidFill>
              </a:rPr>
              <a:t>請負</a:t>
            </a:r>
            <a:endParaRPr kumimoji="1" lang="ja-JP" altLang="en-US" dirty="0">
              <a:solidFill>
                <a:srgbClr val="FF0000"/>
              </a:solidFill>
            </a:endParaRPr>
          </a:p>
        </p:txBody>
      </p:sp>
      <p:sp>
        <p:nvSpPr>
          <p:cNvPr id="5" name="吹き出し: 四角形 4">
            <a:extLst>
              <a:ext uri="{FF2B5EF4-FFF2-40B4-BE49-F238E27FC236}">
                <a16:creationId xmlns:a16="http://schemas.microsoft.com/office/drawing/2014/main" id="{34899175-60DD-402E-A8C7-D811207E85ED}"/>
              </a:ext>
            </a:extLst>
          </p:cNvPr>
          <p:cNvSpPr/>
          <p:nvPr/>
        </p:nvSpPr>
        <p:spPr>
          <a:xfrm>
            <a:off x="7242455" y="4307924"/>
            <a:ext cx="4112730" cy="1587732"/>
          </a:xfrm>
          <a:prstGeom prst="wedgeRectCallout">
            <a:avLst>
              <a:gd name="adj1" fmla="val -70124"/>
              <a:gd name="adj2" fmla="val -67935"/>
            </a:avLst>
          </a:prstGeom>
        </p:spPr>
        <p:style>
          <a:lnRef idx="1">
            <a:schemeClr val="accent6"/>
          </a:lnRef>
          <a:fillRef idx="2">
            <a:schemeClr val="accent6"/>
          </a:fillRef>
          <a:effectRef idx="1">
            <a:schemeClr val="accent6"/>
          </a:effectRef>
          <a:fontRef idx="minor">
            <a:schemeClr val="dk1"/>
          </a:fontRef>
        </p:style>
        <p:txBody>
          <a:bodyPr rtlCol="0" anchor="ctr"/>
          <a:lstStyle/>
          <a:p>
            <a:r>
              <a:rPr lang="ja-JP" altLang="en-US" dirty="0"/>
              <a:t>本シートは、以下を除き</a:t>
            </a:r>
            <a:r>
              <a:rPr lang="en-US" altLang="ja-JP" dirty="0"/>
              <a:t>[P4]</a:t>
            </a:r>
            <a:r>
              <a:rPr lang="ja-JP" altLang="en-US" dirty="0"/>
              <a:t>と同じ</a:t>
            </a:r>
            <a:endParaRPr lang="en-US" altLang="ja-JP" dirty="0"/>
          </a:p>
          <a:p>
            <a:endParaRPr lang="en-US" altLang="ja-JP" dirty="0"/>
          </a:p>
          <a:p>
            <a:r>
              <a:rPr lang="ja-JP" altLang="en-US" dirty="0"/>
              <a:t>関連する契約条文の“</a:t>
            </a:r>
            <a:r>
              <a:rPr kumimoji="1" lang="en-US" altLang="ja-JP" dirty="0"/>
              <a:t>24</a:t>
            </a:r>
            <a:r>
              <a:rPr kumimoji="1" lang="ja-JP" altLang="en-US" dirty="0"/>
              <a:t>条</a:t>
            </a:r>
            <a:r>
              <a:rPr kumimoji="1" lang="en-US" altLang="ja-JP" dirty="0"/>
              <a:t>1</a:t>
            </a:r>
            <a:r>
              <a:rPr kumimoji="1" lang="ja-JP" altLang="en-US" dirty="0"/>
              <a:t>項”</a:t>
            </a:r>
            <a:endParaRPr kumimoji="1" lang="en-US" altLang="ja-JP" dirty="0"/>
          </a:p>
          <a:p>
            <a:r>
              <a:rPr lang="ja-JP" altLang="en-US" dirty="0"/>
              <a:t>・</a:t>
            </a:r>
            <a:r>
              <a:rPr lang="en-US" altLang="ja-JP" dirty="0"/>
              <a:t>[</a:t>
            </a:r>
            <a:r>
              <a:rPr lang="ja-JP" altLang="en-US" dirty="0"/>
              <a:t>選択肢１</a:t>
            </a:r>
            <a:r>
              <a:rPr lang="en-US" altLang="ja-JP" dirty="0"/>
              <a:t>]</a:t>
            </a:r>
            <a:r>
              <a:rPr lang="ja-JP" altLang="en-US" dirty="0"/>
              <a:t> →</a:t>
            </a:r>
            <a:r>
              <a:rPr lang="en-US" altLang="ja-JP" dirty="0"/>
              <a:t> [</a:t>
            </a:r>
            <a:r>
              <a:rPr lang="ja-JP" altLang="en-US" dirty="0"/>
              <a:t>選択肢２</a:t>
            </a:r>
            <a:r>
              <a:rPr lang="en-US" altLang="ja-JP" dirty="0"/>
              <a:t>]</a:t>
            </a:r>
          </a:p>
          <a:p>
            <a:r>
              <a:rPr lang="ja-JP" altLang="en-US" dirty="0"/>
              <a:t> </a:t>
            </a:r>
            <a:r>
              <a:rPr kumimoji="1" lang="ja-JP" altLang="en-US" dirty="0"/>
              <a:t>・システム結合→システムテスト</a:t>
            </a:r>
          </a:p>
        </p:txBody>
      </p:sp>
      <p:sp>
        <p:nvSpPr>
          <p:cNvPr id="7" name="日付プレースホルダー 6">
            <a:extLst>
              <a:ext uri="{FF2B5EF4-FFF2-40B4-BE49-F238E27FC236}">
                <a16:creationId xmlns:a16="http://schemas.microsoft.com/office/drawing/2014/main" id="{0A6FD97F-44E9-4D7E-9242-98C9BCD640EE}"/>
              </a:ext>
            </a:extLst>
          </p:cNvPr>
          <p:cNvSpPr>
            <a:spLocks noGrp="1"/>
          </p:cNvSpPr>
          <p:nvPr>
            <p:ph type="dt" sz="half" idx="10"/>
          </p:nvPr>
        </p:nvSpPr>
        <p:spPr/>
        <p:txBody>
          <a:bodyPr/>
          <a:lstStyle/>
          <a:p>
            <a:r>
              <a:rPr kumimoji="1" lang="en-US" altLang="ja-JP"/>
              <a:t>©2021-2025 IPA, All Rights Reserved</a:t>
            </a:r>
            <a:endParaRPr kumimoji="1" lang="ja-JP" altLang="en-US" dirty="0"/>
          </a:p>
        </p:txBody>
      </p:sp>
      <p:sp>
        <p:nvSpPr>
          <p:cNvPr id="8" name="スライド番号プレースホルダー 7">
            <a:extLst>
              <a:ext uri="{FF2B5EF4-FFF2-40B4-BE49-F238E27FC236}">
                <a16:creationId xmlns:a16="http://schemas.microsoft.com/office/drawing/2014/main" id="{BD5DD429-5980-4C83-9F8A-8574B9D2E753}"/>
              </a:ext>
            </a:extLst>
          </p:cNvPr>
          <p:cNvSpPr>
            <a:spLocks noGrp="1"/>
          </p:cNvSpPr>
          <p:nvPr>
            <p:ph type="sldNum" sz="quarter" idx="12"/>
          </p:nvPr>
        </p:nvSpPr>
        <p:spPr/>
        <p:txBody>
          <a:bodyPr/>
          <a:lstStyle/>
          <a:p>
            <a:fld id="{AA0C51FF-32F0-4E34-9A42-27C026941FB9}" type="slidenum">
              <a:rPr kumimoji="1" lang="ja-JP" altLang="en-US" smtClean="0"/>
              <a:t>46</a:t>
            </a:fld>
            <a:endParaRPr kumimoji="1" lang="ja-JP" altLang="en-US"/>
          </a:p>
        </p:txBody>
      </p:sp>
      <p:sp>
        <p:nvSpPr>
          <p:cNvPr id="10" name="テキスト ボックス 9">
            <a:extLst>
              <a:ext uri="{FF2B5EF4-FFF2-40B4-BE49-F238E27FC236}">
                <a16:creationId xmlns:a16="http://schemas.microsoft.com/office/drawing/2014/main" id="{9E340114-1DD1-4BAE-85EF-1BF3EAAF25B5}"/>
              </a:ext>
            </a:extLst>
          </p:cNvPr>
          <p:cNvSpPr txBox="1"/>
          <p:nvPr/>
        </p:nvSpPr>
        <p:spPr>
          <a:xfrm>
            <a:off x="392057" y="546703"/>
            <a:ext cx="9498825" cy="400110"/>
          </a:xfrm>
          <a:prstGeom prst="rect">
            <a:avLst/>
          </a:prstGeom>
          <a:noFill/>
        </p:spPr>
        <p:txBody>
          <a:bodyPr wrap="square" rtlCol="0">
            <a:spAutoFit/>
          </a:bodyPr>
          <a:lstStyle/>
          <a:p>
            <a:r>
              <a:rPr lang="en-US" altLang="ja-JP" sz="2000" b="1" dirty="0"/>
              <a:t>[P6] </a:t>
            </a:r>
            <a:r>
              <a:rPr lang="ja-JP" altLang="en-US" sz="2000" b="1" dirty="0"/>
              <a:t>開発段階（システム設計（システム内部設計）～システムテスト）</a:t>
            </a:r>
          </a:p>
        </p:txBody>
      </p:sp>
    </p:spTree>
    <p:extLst>
      <p:ext uri="{BB962C8B-B14F-4D97-AF65-F5344CB8AC3E}">
        <p14:creationId xmlns:p14="http://schemas.microsoft.com/office/powerpoint/2010/main" val="27434593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4">
            <a:extLst>
              <a:ext uri="{FF2B5EF4-FFF2-40B4-BE49-F238E27FC236}">
                <a16:creationId xmlns:a16="http://schemas.microsoft.com/office/drawing/2014/main" id="{0172D6BE-6757-45B7-AA68-4353D2B80E51}"/>
              </a:ext>
            </a:extLst>
          </p:cNvPr>
          <p:cNvGraphicFramePr>
            <a:graphicFrameLocks noGrp="1"/>
          </p:cNvGraphicFramePr>
          <p:nvPr>
            <p:extLst>
              <p:ext uri="{D42A27DB-BD31-4B8C-83A1-F6EECF244321}">
                <p14:modId xmlns:p14="http://schemas.microsoft.com/office/powerpoint/2010/main" val="2932983703"/>
              </p:ext>
            </p:extLst>
          </p:nvPr>
        </p:nvGraphicFramePr>
        <p:xfrm>
          <a:off x="507331" y="870525"/>
          <a:ext cx="11177337" cy="5943600"/>
        </p:xfrm>
        <a:graphic>
          <a:graphicData uri="http://schemas.openxmlformats.org/drawingml/2006/table">
            <a:tbl>
              <a:tblPr firstRow="1" bandRow="1">
                <a:tableStyleId>{5C22544A-7EE6-4342-B048-85BDC9FD1C3A}</a:tableStyleId>
              </a:tblPr>
              <a:tblGrid>
                <a:gridCol w="1429534">
                  <a:extLst>
                    <a:ext uri="{9D8B030D-6E8A-4147-A177-3AD203B41FA5}">
                      <a16:colId xmlns:a16="http://schemas.microsoft.com/office/drawing/2014/main" val="1584365875"/>
                    </a:ext>
                  </a:extLst>
                </a:gridCol>
                <a:gridCol w="3624350">
                  <a:extLst>
                    <a:ext uri="{9D8B030D-6E8A-4147-A177-3AD203B41FA5}">
                      <a16:colId xmlns:a16="http://schemas.microsoft.com/office/drawing/2014/main" val="3573401635"/>
                    </a:ext>
                  </a:extLst>
                </a:gridCol>
                <a:gridCol w="6123453">
                  <a:extLst>
                    <a:ext uri="{9D8B030D-6E8A-4147-A177-3AD203B41FA5}">
                      <a16:colId xmlns:a16="http://schemas.microsoft.com/office/drawing/2014/main" val="2412223661"/>
                    </a:ext>
                  </a:extLst>
                </a:gridCol>
              </a:tblGrid>
              <a:tr h="370840">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370840">
                <a:tc>
                  <a:txBody>
                    <a:bodyPr/>
                    <a:lstStyle/>
                    <a:p>
                      <a:r>
                        <a:rPr kumimoji="1" lang="ja-JP" altLang="en-US" sz="2000" dirty="0"/>
                        <a:t>当事者の責務</a:t>
                      </a:r>
                      <a:endParaRPr kumimoji="1" lang="en-US" altLang="ja-JP" sz="2000" dirty="0"/>
                    </a:p>
                  </a:txBody>
                  <a:tcPr/>
                </a:tc>
                <a:tc>
                  <a:txBody>
                    <a:bodyPr/>
                    <a:lstStyle/>
                    <a:p>
                      <a:endParaRPr kumimoji="1" lang="ja-JP" altLang="en-US" sz="2000" dirty="0"/>
                    </a:p>
                  </a:txBody>
                  <a:tcPr/>
                </a:tc>
                <a:tc>
                  <a:txBody>
                    <a:bodyPr/>
                    <a:lstStyle/>
                    <a:p>
                      <a:endParaRPr kumimoji="1" lang="ja-JP" altLang="en-US" sz="2000" dirty="0"/>
                    </a:p>
                  </a:txBody>
                  <a:tcPr/>
                </a:tc>
                <a:extLst>
                  <a:ext uri="{0D108BD9-81ED-4DB2-BD59-A6C34878D82A}">
                    <a16:rowId xmlns:a16="http://schemas.microsoft.com/office/drawing/2014/main" val="3663835014"/>
                  </a:ext>
                </a:extLst>
              </a:tr>
              <a:tr h="370840">
                <a:tc>
                  <a:txBody>
                    <a:bodyPr/>
                    <a:lstStyle/>
                    <a:p>
                      <a:r>
                        <a:rPr kumimoji="1" lang="ja-JP" altLang="en-US" sz="1600" dirty="0"/>
                        <a:t>関連する契約条文</a:t>
                      </a:r>
                      <a:endParaRPr kumimoji="1" lang="en-US" altLang="ja-JP" sz="1600" dirty="0"/>
                    </a:p>
                    <a:p>
                      <a:endParaRPr kumimoji="1" lang="ja-JP" altLang="en-US" sz="2000" dirty="0"/>
                    </a:p>
                  </a:txBody>
                  <a:tcPr/>
                </a:tc>
                <a:tc>
                  <a:txBody>
                    <a:bodyPr/>
                    <a:lstStyle/>
                    <a:p>
                      <a:endParaRPr kumimoji="1" lang="ja-JP" alt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dirty="0"/>
                        <a:t>【113</a:t>
                      </a:r>
                      <a:r>
                        <a:rPr kumimoji="1" lang="ja-JP" altLang="en-US" sz="1600" b="0" dirty="0"/>
                        <a:t>頁</a:t>
                      </a:r>
                      <a:r>
                        <a:rPr kumimoji="1" lang="en-US" altLang="ja-JP" sz="1600" b="0" dirty="0"/>
                        <a:t>】</a:t>
                      </a:r>
                      <a:r>
                        <a:rPr kumimoji="1" lang="ja-JP" altLang="en-US" sz="1600" dirty="0"/>
                        <a:t>（ソフトウェア運用準備・移行支援業務の実施）</a:t>
                      </a:r>
                      <a:r>
                        <a:rPr kumimoji="1" lang="en-US" altLang="ja-JP" sz="1600" dirty="0"/>
                        <a:t>30</a:t>
                      </a:r>
                      <a:r>
                        <a:rPr kumimoji="1" lang="ja-JP" altLang="en-US" sz="1600" dirty="0"/>
                        <a:t>条</a:t>
                      </a:r>
                      <a:r>
                        <a:rPr kumimoji="1" lang="en-US" altLang="ja-JP" sz="1600" dirty="0"/>
                        <a:t>1</a:t>
                      </a:r>
                      <a:r>
                        <a:rPr kumimoji="1" lang="ja-JP" altLang="en-US" sz="1600" dirty="0"/>
                        <a:t>項</a:t>
                      </a:r>
                      <a:r>
                        <a:rPr kumimoji="1" lang="en-US" altLang="ja-JP" sz="1600" b="1" i="1" dirty="0">
                          <a:solidFill>
                            <a:schemeClr val="tx1"/>
                          </a:solidFill>
                        </a:rPr>
                        <a:t>[</a:t>
                      </a:r>
                      <a:r>
                        <a:rPr kumimoji="1" lang="ja-JP" altLang="en-US" sz="1600" b="1" i="1" dirty="0">
                          <a:solidFill>
                            <a:schemeClr val="tx1"/>
                          </a:solidFill>
                        </a:rPr>
                        <a:t>選択案</a:t>
                      </a:r>
                      <a:r>
                        <a:rPr kumimoji="1" lang="en-US" altLang="ja-JP" sz="1600" b="1" i="1" dirty="0">
                          <a:solidFill>
                            <a:schemeClr val="tx1"/>
                          </a:solidFill>
                        </a:rPr>
                        <a:t>2]</a:t>
                      </a:r>
                      <a:r>
                        <a:rPr kumimoji="1" lang="ja-JP" altLang="en-US" sz="1600" b="1" i="1" dirty="0">
                          <a:solidFill>
                            <a:schemeClr val="tx1"/>
                          </a:solidFill>
                        </a:rPr>
                        <a:t> </a:t>
                      </a:r>
                      <a:endParaRPr kumimoji="1" lang="en-US" altLang="ja-JP" sz="1600" b="1" i="1" dirty="0">
                        <a:solidFill>
                          <a:schemeClr val="tx1"/>
                        </a:solidFill>
                      </a:endParaRPr>
                    </a:p>
                    <a:p>
                      <a:r>
                        <a:rPr kumimoji="1" lang="ja-JP" altLang="en-US" sz="1600" dirty="0"/>
                        <a:t>乙は、第</a:t>
                      </a:r>
                      <a:r>
                        <a:rPr kumimoji="1" lang="en-US" altLang="ja-JP" sz="1600" dirty="0"/>
                        <a:t>31</a:t>
                      </a:r>
                      <a:r>
                        <a:rPr kumimoji="1" lang="ja-JP" altLang="en-US" sz="1600" dirty="0"/>
                        <a:t>条所定の個別契約を締結の上、本件業務として甲が行う導入・受入支援及び本件ソフトウェアを現実に運用するために行う運用テスト業務につき、甲のために必要な支援（以下「ソフトウェア運用準備･移行支援業務」という。）を行う。</a:t>
                      </a:r>
                    </a:p>
                  </a:txBody>
                  <a:tcPr/>
                </a:tc>
                <a:extLst>
                  <a:ext uri="{0D108BD9-81ED-4DB2-BD59-A6C34878D82A}">
                    <a16:rowId xmlns:a16="http://schemas.microsoft.com/office/drawing/2014/main" val="3387793241"/>
                  </a:ext>
                </a:extLst>
              </a:tr>
              <a:tr h="370840">
                <a:tc>
                  <a:txBody>
                    <a:bodyPr/>
                    <a:lstStyle/>
                    <a:p>
                      <a:r>
                        <a:rPr kumimoji="1" lang="ja-JP" altLang="en-US" sz="2000" dirty="0"/>
                        <a:t>責務を満たさなかった場合の処置</a:t>
                      </a:r>
                      <a:endParaRPr kumimoji="1" lang="en-US" altLang="ja-JP" sz="2000" dirty="0"/>
                    </a:p>
                    <a:p>
                      <a:r>
                        <a:rPr kumimoji="1" lang="ja-JP" altLang="en-US" sz="2000" dirty="0"/>
                        <a:t>（説明）</a:t>
                      </a:r>
                    </a:p>
                  </a:txBody>
                  <a:tcPr/>
                </a:tc>
                <a:tc>
                  <a:txBody>
                    <a:bodyPr/>
                    <a:lstStyle/>
                    <a:p>
                      <a:endParaRPr kumimoji="1" lang="ja-JP" altLang="en-US" sz="2000" dirty="0"/>
                    </a:p>
                  </a:txBody>
                  <a:tcPr/>
                </a:tc>
                <a:tc>
                  <a:txBody>
                    <a:bodyPr/>
                    <a:lstStyle/>
                    <a:p>
                      <a:endParaRPr kumimoji="1" lang="ja-JP" altLang="en-US" sz="2000" dirty="0"/>
                    </a:p>
                  </a:txBody>
                  <a:tcPr/>
                </a:tc>
                <a:extLst>
                  <a:ext uri="{0D108BD9-81ED-4DB2-BD59-A6C34878D82A}">
                    <a16:rowId xmlns:a16="http://schemas.microsoft.com/office/drawing/2014/main" val="4267741935"/>
                  </a:ext>
                </a:extLst>
              </a:tr>
              <a:tr h="370840">
                <a:tc>
                  <a:txBody>
                    <a:bodyPr/>
                    <a:lstStyle/>
                    <a:p>
                      <a:r>
                        <a:rPr kumimoji="1" lang="ja-JP" altLang="en-US" sz="1600" dirty="0"/>
                        <a:t>責務を果たさなかった場合の処置（契約条文）</a:t>
                      </a:r>
                    </a:p>
                  </a:txBody>
                  <a:tcPr/>
                </a:tc>
                <a:tc>
                  <a:txBody>
                    <a:bodyPr/>
                    <a:lstStyle/>
                    <a:p>
                      <a:endParaRPr kumimoji="1" lang="ja-JP" altLang="en-US" sz="2000" dirty="0"/>
                    </a:p>
                  </a:txBody>
                  <a:tcPr/>
                </a:tc>
                <a:tc>
                  <a:txBody>
                    <a:bodyPr/>
                    <a:lstStyle/>
                    <a:p>
                      <a:endParaRPr kumimoji="1" lang="ja-JP" altLang="en-US" sz="2000" dirty="0"/>
                    </a:p>
                  </a:txBody>
                  <a:tcPr/>
                </a:tc>
                <a:extLst>
                  <a:ext uri="{0D108BD9-81ED-4DB2-BD59-A6C34878D82A}">
                    <a16:rowId xmlns:a16="http://schemas.microsoft.com/office/drawing/2014/main" val="357635198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mn-lt"/>
                          <a:ea typeface="+mn-ea"/>
                          <a:cs typeface="+mn-cs"/>
                        </a:rPr>
                        <a:t>関連判例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400" b="0" i="0" u="none" strike="noStrike" kern="1200" cap="none" spc="0" normalizeH="0" baseline="0" noProof="0" dirty="0">
                          <a:ln>
                            <a:noFill/>
                          </a:ln>
                          <a:solidFill>
                            <a:prstClr val="black"/>
                          </a:solidFill>
                          <a:effectLst/>
                          <a:uLnTx/>
                          <a:uFillTx/>
                          <a:latin typeface="+mn-lt"/>
                          <a:ea typeface="+mn-ea"/>
                          <a:cs typeface="+mn-cs"/>
                        </a:rPr>
                        <a:t>トピック別</a:t>
                      </a:r>
                      <a:r>
                        <a:rPr kumimoji="1" lang="en-US" altLang="ja-JP" sz="14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kumimoji="1" lang="ja-JP" altLang="en-US" sz="2000" dirty="0"/>
                    </a:p>
                  </a:txBody>
                  <a:tcPr/>
                </a:tc>
                <a:tc>
                  <a:txBody>
                    <a:bodyPr/>
                    <a:lstStyle/>
                    <a:p>
                      <a:endParaRPr kumimoji="1" lang="en-US" altLang="ja-JP" sz="2000" dirty="0"/>
                    </a:p>
                  </a:txBody>
                  <a:tcPr/>
                </a:tc>
                <a:extLst>
                  <a:ext uri="{0D108BD9-81ED-4DB2-BD59-A6C34878D82A}">
                    <a16:rowId xmlns:a16="http://schemas.microsoft.com/office/drawing/2014/main" val="3989631253"/>
                  </a:ext>
                </a:extLst>
              </a:tr>
            </a:tbl>
          </a:graphicData>
        </a:graphic>
      </p:graphicFrame>
      <p:sp>
        <p:nvSpPr>
          <p:cNvPr id="4" name="テキスト ボックス 3">
            <a:extLst>
              <a:ext uri="{FF2B5EF4-FFF2-40B4-BE49-F238E27FC236}">
                <a16:creationId xmlns:a16="http://schemas.microsoft.com/office/drawing/2014/main" id="{E9AD7DF0-48E0-4DCB-939C-F08FF0B28A71}"/>
              </a:ext>
            </a:extLst>
          </p:cNvPr>
          <p:cNvSpPr txBox="1"/>
          <p:nvPr/>
        </p:nvSpPr>
        <p:spPr>
          <a:xfrm>
            <a:off x="10453281" y="506906"/>
            <a:ext cx="964277" cy="369332"/>
          </a:xfrm>
          <a:prstGeom prst="rect">
            <a:avLst/>
          </a:prstGeom>
          <a:noFill/>
          <a:ln>
            <a:solidFill>
              <a:srgbClr val="FF0000"/>
            </a:solidFill>
          </a:ln>
        </p:spPr>
        <p:txBody>
          <a:bodyPr wrap="square" rtlCol="0">
            <a:spAutoFit/>
          </a:bodyPr>
          <a:lstStyle/>
          <a:p>
            <a:r>
              <a:rPr kumimoji="1" lang="ja-JP" altLang="en-US" dirty="0">
                <a:solidFill>
                  <a:srgbClr val="FF0000"/>
                </a:solidFill>
              </a:rPr>
              <a:t>準委任</a:t>
            </a:r>
          </a:p>
        </p:txBody>
      </p:sp>
      <p:sp>
        <p:nvSpPr>
          <p:cNvPr id="5" name="吹き出し: 四角形 4">
            <a:extLst>
              <a:ext uri="{FF2B5EF4-FFF2-40B4-BE49-F238E27FC236}">
                <a16:creationId xmlns:a16="http://schemas.microsoft.com/office/drawing/2014/main" id="{685432D2-C65A-46CD-A623-B81C478204C0}"/>
              </a:ext>
            </a:extLst>
          </p:cNvPr>
          <p:cNvSpPr/>
          <p:nvPr/>
        </p:nvSpPr>
        <p:spPr>
          <a:xfrm>
            <a:off x="6999588" y="4193198"/>
            <a:ext cx="4185213" cy="1587732"/>
          </a:xfrm>
          <a:prstGeom prst="wedgeRectCallout">
            <a:avLst>
              <a:gd name="adj1" fmla="val -70124"/>
              <a:gd name="adj2" fmla="val -67935"/>
            </a:avLst>
          </a:prstGeom>
        </p:spPr>
        <p:style>
          <a:lnRef idx="1">
            <a:schemeClr val="accent6"/>
          </a:lnRef>
          <a:fillRef idx="2">
            <a:schemeClr val="accent6"/>
          </a:fillRef>
          <a:effectRef idx="1">
            <a:schemeClr val="accent6"/>
          </a:effectRef>
          <a:fontRef idx="minor">
            <a:schemeClr val="dk1"/>
          </a:fontRef>
        </p:style>
        <p:txBody>
          <a:bodyPr rtlCol="0" anchor="ctr"/>
          <a:lstStyle/>
          <a:p>
            <a:r>
              <a:rPr lang="ja-JP" altLang="en-US" dirty="0"/>
              <a:t>本シートは、以下を除き</a:t>
            </a:r>
            <a:r>
              <a:rPr lang="en-US" altLang="ja-JP" dirty="0"/>
              <a:t>[P5]</a:t>
            </a:r>
            <a:r>
              <a:rPr lang="ja-JP" altLang="en-US" dirty="0"/>
              <a:t>と同じ</a:t>
            </a:r>
            <a:endParaRPr lang="en-US" altLang="ja-JP" dirty="0"/>
          </a:p>
          <a:p>
            <a:endParaRPr lang="en-US" altLang="ja-JP" dirty="0"/>
          </a:p>
          <a:p>
            <a:r>
              <a:rPr lang="ja-JP" altLang="en-US" dirty="0"/>
              <a:t>関連する契約条文の“</a:t>
            </a:r>
            <a:r>
              <a:rPr lang="en-US" altLang="ja-JP" dirty="0"/>
              <a:t>30</a:t>
            </a:r>
            <a:r>
              <a:rPr kumimoji="1" lang="ja-JP" altLang="en-US" dirty="0"/>
              <a:t>条</a:t>
            </a:r>
            <a:r>
              <a:rPr kumimoji="1" lang="en-US" altLang="ja-JP" dirty="0"/>
              <a:t>1</a:t>
            </a:r>
            <a:r>
              <a:rPr kumimoji="1" lang="ja-JP" altLang="en-US" dirty="0"/>
              <a:t>項”</a:t>
            </a:r>
            <a:endParaRPr kumimoji="1" lang="en-US" altLang="ja-JP" dirty="0"/>
          </a:p>
          <a:p>
            <a:r>
              <a:rPr lang="ja-JP" altLang="en-US" dirty="0"/>
              <a:t>・</a:t>
            </a:r>
            <a:r>
              <a:rPr lang="en-US" altLang="ja-JP" dirty="0"/>
              <a:t>[</a:t>
            </a:r>
            <a:r>
              <a:rPr lang="ja-JP" altLang="en-US" dirty="0"/>
              <a:t>選択肢１</a:t>
            </a:r>
            <a:r>
              <a:rPr lang="en-US" altLang="ja-JP" dirty="0"/>
              <a:t>]</a:t>
            </a:r>
            <a:r>
              <a:rPr lang="ja-JP" altLang="en-US" dirty="0"/>
              <a:t> →</a:t>
            </a:r>
            <a:r>
              <a:rPr lang="en-US" altLang="ja-JP" dirty="0"/>
              <a:t> [</a:t>
            </a:r>
            <a:r>
              <a:rPr lang="ja-JP" altLang="en-US" dirty="0"/>
              <a:t>選択肢２</a:t>
            </a:r>
            <a:r>
              <a:rPr lang="en-US" altLang="ja-JP" dirty="0"/>
              <a:t>]</a:t>
            </a:r>
          </a:p>
          <a:p>
            <a:r>
              <a:rPr lang="ja-JP" altLang="en-US" dirty="0"/>
              <a:t> </a:t>
            </a:r>
            <a:r>
              <a:rPr kumimoji="1" lang="ja-JP" altLang="en-US" dirty="0"/>
              <a:t>・「システムテスト、」部分を削除</a:t>
            </a:r>
          </a:p>
        </p:txBody>
      </p:sp>
      <p:sp>
        <p:nvSpPr>
          <p:cNvPr id="7" name="日付プレースホルダー 6">
            <a:extLst>
              <a:ext uri="{FF2B5EF4-FFF2-40B4-BE49-F238E27FC236}">
                <a16:creationId xmlns:a16="http://schemas.microsoft.com/office/drawing/2014/main" id="{84FFA05F-D14D-4263-BD39-8F0823CDB1C0}"/>
              </a:ext>
            </a:extLst>
          </p:cNvPr>
          <p:cNvSpPr>
            <a:spLocks noGrp="1"/>
          </p:cNvSpPr>
          <p:nvPr>
            <p:ph type="dt" sz="half" idx="10"/>
          </p:nvPr>
        </p:nvSpPr>
        <p:spPr/>
        <p:txBody>
          <a:bodyPr/>
          <a:lstStyle/>
          <a:p>
            <a:r>
              <a:rPr kumimoji="1" lang="en-US" altLang="ja-JP"/>
              <a:t>©2021-2025 IPA, All Rights Reserved</a:t>
            </a:r>
            <a:endParaRPr kumimoji="1" lang="ja-JP" altLang="en-US" dirty="0"/>
          </a:p>
        </p:txBody>
      </p:sp>
      <p:sp>
        <p:nvSpPr>
          <p:cNvPr id="8" name="スライド番号プレースホルダー 7">
            <a:extLst>
              <a:ext uri="{FF2B5EF4-FFF2-40B4-BE49-F238E27FC236}">
                <a16:creationId xmlns:a16="http://schemas.microsoft.com/office/drawing/2014/main" id="{D90AC241-A8E0-4E78-AFC7-C150040B5FB2}"/>
              </a:ext>
            </a:extLst>
          </p:cNvPr>
          <p:cNvSpPr>
            <a:spLocks noGrp="1"/>
          </p:cNvSpPr>
          <p:nvPr>
            <p:ph type="sldNum" sz="quarter" idx="12"/>
          </p:nvPr>
        </p:nvSpPr>
        <p:spPr/>
        <p:txBody>
          <a:bodyPr/>
          <a:lstStyle/>
          <a:p>
            <a:fld id="{AA0C51FF-32F0-4E34-9A42-27C026941FB9}" type="slidenum">
              <a:rPr kumimoji="1" lang="ja-JP" altLang="en-US" smtClean="0"/>
              <a:t>47</a:t>
            </a:fld>
            <a:endParaRPr kumimoji="1" lang="ja-JP" altLang="en-US"/>
          </a:p>
        </p:txBody>
      </p:sp>
      <p:sp>
        <p:nvSpPr>
          <p:cNvPr id="9" name="テキスト ボックス 8">
            <a:extLst>
              <a:ext uri="{FF2B5EF4-FFF2-40B4-BE49-F238E27FC236}">
                <a16:creationId xmlns:a16="http://schemas.microsoft.com/office/drawing/2014/main" id="{35F7B337-FE15-436C-BEAC-27DE7271E2AA}"/>
              </a:ext>
            </a:extLst>
          </p:cNvPr>
          <p:cNvSpPr txBox="1"/>
          <p:nvPr/>
        </p:nvSpPr>
        <p:spPr>
          <a:xfrm>
            <a:off x="392057" y="546703"/>
            <a:ext cx="9498825" cy="400110"/>
          </a:xfrm>
          <a:prstGeom prst="rect">
            <a:avLst/>
          </a:prstGeom>
          <a:noFill/>
        </p:spPr>
        <p:txBody>
          <a:bodyPr wrap="square" rtlCol="0">
            <a:spAutoFit/>
          </a:bodyPr>
          <a:lstStyle/>
          <a:p>
            <a:r>
              <a:rPr lang="en-US" altLang="ja-JP" sz="2000" b="1" dirty="0"/>
              <a:t>[P7]</a:t>
            </a:r>
            <a:r>
              <a:rPr lang="ja-JP" altLang="en-US" sz="2000" b="1" dirty="0"/>
              <a:t> 開発段階（受入・導入支援フェーズ）</a:t>
            </a:r>
            <a:endParaRPr lang="en-US" altLang="ja-JP" sz="2000" b="1" dirty="0"/>
          </a:p>
        </p:txBody>
      </p:sp>
    </p:spTree>
    <p:extLst>
      <p:ext uri="{BB962C8B-B14F-4D97-AF65-F5344CB8AC3E}">
        <p14:creationId xmlns:p14="http://schemas.microsoft.com/office/powerpoint/2010/main" val="4056865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D8156D80-9E4B-4767-8AEA-976D82B18CB7}"/>
              </a:ext>
            </a:extLst>
          </p:cNvPr>
          <p:cNvSpPr txBox="1"/>
          <p:nvPr/>
        </p:nvSpPr>
        <p:spPr>
          <a:xfrm>
            <a:off x="953253" y="1134619"/>
            <a:ext cx="6851856" cy="2185214"/>
          </a:xfrm>
          <a:prstGeom prst="rect">
            <a:avLst/>
          </a:prstGeom>
          <a:noFill/>
        </p:spPr>
        <p:txBody>
          <a:bodyPr wrap="square" rtlCol="0">
            <a:spAutoFit/>
          </a:bodyPr>
          <a:lstStyle/>
          <a:p>
            <a:r>
              <a:rPr lang="ja-JP" altLang="en-US" sz="3200" b="1" dirty="0"/>
              <a:t>段階毎のユーザ・ベンダの責務</a:t>
            </a:r>
            <a:endParaRPr lang="en-US" altLang="ja-JP" sz="3200" b="1" dirty="0"/>
          </a:p>
          <a:p>
            <a:endParaRPr lang="en-US" altLang="ja-JP" sz="3200" dirty="0"/>
          </a:p>
          <a:p>
            <a:r>
              <a:rPr lang="ja-JP" altLang="en-US" sz="2400" dirty="0">
                <a:solidFill>
                  <a:schemeClr val="tx1">
                    <a:lumMod val="50000"/>
                    <a:lumOff val="50000"/>
                  </a:schemeClr>
                </a:solidFill>
              </a:rPr>
              <a:t>□企画段階</a:t>
            </a:r>
            <a:endParaRPr lang="en-US" altLang="ja-JP" sz="2400" dirty="0">
              <a:solidFill>
                <a:schemeClr val="tx1">
                  <a:lumMod val="50000"/>
                  <a:lumOff val="50000"/>
                </a:schemeClr>
              </a:solidFill>
            </a:endParaRPr>
          </a:p>
          <a:p>
            <a:r>
              <a:rPr lang="ja-JP" altLang="en-US" sz="2400" dirty="0">
                <a:solidFill>
                  <a:schemeClr val="tx1">
                    <a:lumMod val="50000"/>
                    <a:lumOff val="50000"/>
                  </a:schemeClr>
                </a:solidFill>
              </a:rPr>
              <a:t>□開発段階</a:t>
            </a:r>
            <a:endParaRPr lang="en-US" altLang="ja-JP" sz="2400" dirty="0">
              <a:solidFill>
                <a:schemeClr val="tx1">
                  <a:lumMod val="50000"/>
                  <a:lumOff val="50000"/>
                </a:schemeClr>
              </a:solidFill>
            </a:endParaRPr>
          </a:p>
          <a:p>
            <a:r>
              <a:rPr lang="ja-JP" altLang="en-US" sz="2400" dirty="0"/>
              <a:t>■運用・保守段階</a:t>
            </a:r>
          </a:p>
        </p:txBody>
      </p:sp>
      <p:sp>
        <p:nvSpPr>
          <p:cNvPr id="4" name="日付プレースホルダー 3">
            <a:extLst>
              <a:ext uri="{FF2B5EF4-FFF2-40B4-BE49-F238E27FC236}">
                <a16:creationId xmlns:a16="http://schemas.microsoft.com/office/drawing/2014/main" id="{E314508A-A0CA-4472-A407-2602376DB9B4}"/>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5" name="スライド番号プレースホルダー 4">
            <a:extLst>
              <a:ext uri="{FF2B5EF4-FFF2-40B4-BE49-F238E27FC236}">
                <a16:creationId xmlns:a16="http://schemas.microsoft.com/office/drawing/2014/main" id="{F4FD6A59-3287-4453-88E5-8E92C34E884B}"/>
              </a:ext>
            </a:extLst>
          </p:cNvPr>
          <p:cNvSpPr>
            <a:spLocks noGrp="1"/>
          </p:cNvSpPr>
          <p:nvPr>
            <p:ph type="sldNum" sz="quarter" idx="12"/>
          </p:nvPr>
        </p:nvSpPr>
        <p:spPr/>
        <p:txBody>
          <a:bodyPr/>
          <a:lstStyle/>
          <a:p>
            <a:fld id="{AA0C51FF-32F0-4E34-9A42-27C026941FB9}" type="slidenum">
              <a:rPr kumimoji="1" lang="ja-JP" altLang="en-US" smtClean="0"/>
              <a:t>48</a:t>
            </a:fld>
            <a:endParaRPr kumimoji="1" lang="ja-JP" altLang="en-US"/>
          </a:p>
        </p:txBody>
      </p:sp>
    </p:spTree>
    <p:extLst>
      <p:ext uri="{BB962C8B-B14F-4D97-AF65-F5344CB8AC3E}">
        <p14:creationId xmlns:p14="http://schemas.microsoft.com/office/powerpoint/2010/main" val="2125766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4CA70ADC-70CF-4650-85E1-15E0D6FCAE04}"/>
              </a:ext>
            </a:extLst>
          </p:cNvPr>
          <p:cNvSpPr txBox="1"/>
          <p:nvPr/>
        </p:nvSpPr>
        <p:spPr>
          <a:xfrm>
            <a:off x="712520" y="950611"/>
            <a:ext cx="11058301" cy="2862322"/>
          </a:xfrm>
          <a:prstGeom prst="rect">
            <a:avLst/>
          </a:prstGeom>
          <a:noFill/>
        </p:spPr>
        <p:txBody>
          <a:bodyPr wrap="square" rtlCol="0">
            <a:spAutoFit/>
          </a:bodyPr>
          <a:lstStyle/>
          <a:p>
            <a:r>
              <a:rPr lang="ja-JP" altLang="en-US" sz="2000" b="1" dirty="0"/>
              <a:t>本資料について</a:t>
            </a:r>
            <a:endParaRPr kumimoji="1" lang="en-US" altLang="ja-JP" sz="2000" b="1" dirty="0"/>
          </a:p>
          <a:p>
            <a:endParaRPr lang="en-US" altLang="ja-JP" sz="2000" dirty="0"/>
          </a:p>
          <a:p>
            <a:r>
              <a:rPr lang="ja-JP" altLang="en-US" sz="2000" dirty="0"/>
              <a:t>　「モデル取引・契約書」は契約事務を行う契約・法務担当者だけではなく、 締結された契約書に基づいてシステム開発の現場で開発を担当する</a:t>
            </a:r>
            <a:r>
              <a:rPr lang="ja-JP" altLang="en-US" sz="2000" dirty="0">
                <a:solidFill>
                  <a:srgbClr val="FF0000"/>
                </a:solidFill>
              </a:rPr>
              <a:t>開発者及び</a:t>
            </a:r>
            <a:r>
              <a:rPr lang="en-US" altLang="ja-JP" sz="2000" dirty="0">
                <a:solidFill>
                  <a:srgbClr val="FF0000"/>
                </a:solidFill>
              </a:rPr>
              <a:t>PM</a:t>
            </a:r>
            <a:r>
              <a:rPr lang="ja-JP" altLang="en-US" sz="2000" dirty="0">
                <a:solidFill>
                  <a:srgbClr val="FF0000"/>
                </a:solidFill>
              </a:rPr>
              <a:t>に取ってもトラブルを未然に防ぐ</a:t>
            </a:r>
            <a:r>
              <a:rPr lang="ja-JP" altLang="en-US" sz="2000" dirty="0"/>
              <a:t>ために、ポイントを理解しておくことが望まれます。</a:t>
            </a:r>
            <a:endParaRPr lang="en-US" altLang="ja-JP" sz="2000" dirty="0"/>
          </a:p>
          <a:p>
            <a:endParaRPr lang="en-US" altLang="ja-JP" sz="2000" dirty="0"/>
          </a:p>
          <a:p>
            <a:r>
              <a:rPr lang="ja-JP" altLang="en-US" sz="2000" dirty="0"/>
              <a:t>　本資料は、開発者・</a:t>
            </a:r>
            <a:r>
              <a:rPr lang="en-US" altLang="ja-JP" sz="2000" dirty="0"/>
              <a:t>PM</a:t>
            </a:r>
            <a:r>
              <a:rPr lang="ja-JP" altLang="en-US" sz="2000" dirty="0"/>
              <a:t>がモデル契約を理解しやすいように、モデル契約書に基づいた開発を行うことを想定して</a:t>
            </a:r>
            <a:r>
              <a:rPr lang="ja-JP" altLang="en-US" sz="2000" dirty="0">
                <a:solidFill>
                  <a:srgbClr val="FF0000"/>
                </a:solidFill>
              </a:rPr>
              <a:t>ユーザ及びベンダの責務</a:t>
            </a:r>
            <a:r>
              <a:rPr lang="ja-JP" altLang="en-US" sz="2000" dirty="0"/>
              <a:t>（責任、義務等）を契約類型別、開発段階別、トピック別の観点で整理をすることを目指して作成しています。</a:t>
            </a:r>
            <a:endParaRPr lang="en-US" altLang="ja-JP" sz="2000" dirty="0"/>
          </a:p>
        </p:txBody>
      </p:sp>
      <p:sp>
        <p:nvSpPr>
          <p:cNvPr id="4" name="テキスト ボックス 3">
            <a:extLst>
              <a:ext uri="{FF2B5EF4-FFF2-40B4-BE49-F238E27FC236}">
                <a16:creationId xmlns:a16="http://schemas.microsoft.com/office/drawing/2014/main" id="{A6F14966-A852-4C30-97A5-33D09F9F9492}"/>
              </a:ext>
            </a:extLst>
          </p:cNvPr>
          <p:cNvSpPr txBox="1"/>
          <p:nvPr/>
        </p:nvSpPr>
        <p:spPr>
          <a:xfrm>
            <a:off x="712519" y="3997079"/>
            <a:ext cx="11058302" cy="2492990"/>
          </a:xfrm>
          <a:prstGeom prst="rect">
            <a:avLst/>
          </a:prstGeom>
          <a:noFill/>
        </p:spPr>
        <p:txBody>
          <a:bodyPr wrap="square" rtlCol="0">
            <a:spAutoFit/>
          </a:bodyPr>
          <a:lstStyle/>
          <a:p>
            <a:r>
              <a:rPr lang="ja-JP" altLang="en-US" sz="2000" b="1" dirty="0"/>
              <a:t>モデル契約の概要</a:t>
            </a:r>
            <a:endParaRPr kumimoji="1" lang="en-US" altLang="ja-JP" sz="2000" b="1" dirty="0"/>
          </a:p>
          <a:p>
            <a:endParaRPr kumimoji="1" lang="en-US" altLang="ja-JP" sz="2000" dirty="0"/>
          </a:p>
          <a:p>
            <a:r>
              <a:rPr kumimoji="1" lang="ja-JP" altLang="en-US" sz="2000" dirty="0"/>
              <a:t>　モデル取引・契約は、</a:t>
            </a:r>
            <a:r>
              <a:rPr lang="ja-JP" altLang="en-US" sz="2000" dirty="0">
                <a:solidFill>
                  <a:srgbClr val="FF0000"/>
                </a:solidFill>
              </a:rPr>
              <a:t>情報システムの信頼性向上・取引の可視化に向けた取引・契約のあり方</a:t>
            </a:r>
            <a:r>
              <a:rPr lang="ja-JP" altLang="en-US" sz="2000" dirty="0"/>
              <a:t>等を検討した成果として、</a:t>
            </a:r>
            <a:r>
              <a:rPr lang="en-US" altLang="ja-JP" sz="2000" dirty="0"/>
              <a:t> 2007</a:t>
            </a:r>
            <a:r>
              <a:rPr lang="ja-JP" altLang="en-US" sz="2000" dirty="0"/>
              <a:t>年に経済産業省により第一版が作成・公開されました。その後、</a:t>
            </a:r>
            <a:r>
              <a:rPr lang="en-US" altLang="ja-JP" sz="2000" dirty="0"/>
              <a:t>DX</a:t>
            </a:r>
            <a:r>
              <a:rPr lang="ja-JP" altLang="en-US" sz="2000" dirty="0"/>
              <a:t>レポートや民法改正等を受けて、民法改正対応及び現在の環境・状況に合わなくなっている点等を見直して、</a:t>
            </a:r>
            <a:r>
              <a:rPr lang="en-US" altLang="ja-JP" sz="2000" dirty="0"/>
              <a:t>2020</a:t>
            </a:r>
            <a:r>
              <a:rPr lang="ja-JP" altLang="en-US" sz="2000" dirty="0"/>
              <a:t>年</a:t>
            </a:r>
            <a:r>
              <a:rPr lang="en-US" altLang="ja-JP" sz="2000" dirty="0"/>
              <a:t>12</a:t>
            </a:r>
            <a:r>
              <a:rPr lang="ja-JP" altLang="en-US" sz="2000" dirty="0"/>
              <a:t>月に</a:t>
            </a:r>
            <a:r>
              <a:rPr lang="en-US" altLang="ja-JP" sz="2000" dirty="0"/>
              <a:t>IPA</a:t>
            </a:r>
            <a:r>
              <a:rPr lang="ja-JP" altLang="en-US" sz="2000" dirty="0"/>
              <a:t>から</a:t>
            </a:r>
            <a:r>
              <a:rPr lang="ja-JP" altLang="en-US" sz="2000" dirty="0">
                <a:solidFill>
                  <a:srgbClr val="FF0000"/>
                </a:solidFill>
              </a:rPr>
              <a:t>モデル契約（第二版）</a:t>
            </a:r>
            <a:r>
              <a:rPr lang="ja-JP" altLang="en-US" sz="2000" dirty="0"/>
              <a:t>として公開しています。</a:t>
            </a:r>
            <a:endParaRPr lang="en-US" altLang="ja-JP" sz="2000" dirty="0"/>
          </a:p>
          <a:p>
            <a:r>
              <a:rPr lang="ja-JP" altLang="en-US" dirty="0"/>
              <a:t>（次頁以降に「（参考）モデル契約の変遷」、「（参考）モデル契約の構成」、「（参考）モデル契約書の対象・前提」、「（参考）モデル契約の全体像」を掲載しているので、参考にしてください。）</a:t>
            </a:r>
            <a:endParaRPr lang="en-US" altLang="ja-JP" dirty="0"/>
          </a:p>
        </p:txBody>
      </p:sp>
      <p:grpSp>
        <p:nvGrpSpPr>
          <p:cNvPr id="7" name="グループ化 6">
            <a:extLst>
              <a:ext uri="{FF2B5EF4-FFF2-40B4-BE49-F238E27FC236}">
                <a16:creationId xmlns:a16="http://schemas.microsoft.com/office/drawing/2014/main" id="{8E40B9CC-F505-4282-8951-487F75EF34F6}"/>
              </a:ext>
            </a:extLst>
          </p:cNvPr>
          <p:cNvGrpSpPr/>
          <p:nvPr/>
        </p:nvGrpSpPr>
        <p:grpSpPr>
          <a:xfrm>
            <a:off x="4680000" y="4001350"/>
            <a:ext cx="6840000" cy="338702"/>
            <a:chOff x="8153264" y="402293"/>
            <a:chExt cx="3503891" cy="338702"/>
          </a:xfrm>
        </p:grpSpPr>
        <p:sp>
          <p:nvSpPr>
            <p:cNvPr id="8" name="テキスト ボックス 7">
              <a:extLst>
                <a:ext uri="{FF2B5EF4-FFF2-40B4-BE49-F238E27FC236}">
                  <a16:creationId xmlns:a16="http://schemas.microsoft.com/office/drawing/2014/main" id="{C08C3292-6762-4BC4-A0FA-B7FAE80700EF}"/>
                </a:ext>
              </a:extLst>
            </p:cNvPr>
            <p:cNvSpPr txBox="1"/>
            <p:nvPr/>
          </p:nvSpPr>
          <p:spPr>
            <a:xfrm>
              <a:off x="8185822" y="417755"/>
              <a:ext cx="3471333" cy="307777"/>
            </a:xfrm>
            <a:prstGeom prst="rect">
              <a:avLst/>
            </a:prstGeom>
            <a:noFill/>
          </p:spPr>
          <p:txBody>
            <a:bodyPr wrap="square" rtlCol="0">
              <a:spAutoFit/>
            </a:bodyPr>
            <a:lstStyle/>
            <a:p>
              <a:r>
                <a:rPr lang="ja-JP" altLang="en-US" sz="1400" dirty="0"/>
                <a:t>　　公開</a:t>
              </a:r>
              <a:r>
                <a:rPr lang="en-US" altLang="ja-JP" sz="1400" dirty="0"/>
                <a:t>URL</a:t>
              </a:r>
              <a:r>
                <a:rPr lang="ja-JP" altLang="en-US" sz="1400" dirty="0"/>
                <a:t>：</a:t>
              </a:r>
              <a:r>
                <a:rPr lang="en-US" altLang="ja-JP" sz="1400" b="1" i="1" dirty="0"/>
                <a:t> </a:t>
              </a:r>
              <a:r>
                <a:rPr lang="en-US" altLang="ja-JP" sz="1400" b="1" i="1" dirty="0">
                  <a:hlinkClick r:id="rId2"/>
                </a:rPr>
                <a:t>https://www.ipa.go.jp/digital/model/model20201222.html</a:t>
              </a:r>
              <a:endParaRPr kumimoji="1" lang="ja-JP" altLang="en-US" sz="1400" dirty="0"/>
            </a:p>
          </p:txBody>
        </p:sp>
        <p:sp>
          <p:nvSpPr>
            <p:cNvPr id="9" name="矢印: 右 8">
              <a:extLst>
                <a:ext uri="{FF2B5EF4-FFF2-40B4-BE49-F238E27FC236}">
                  <a16:creationId xmlns:a16="http://schemas.microsoft.com/office/drawing/2014/main" id="{DE865315-6D82-4CF9-A7C8-4F19CD25195E}"/>
                </a:ext>
              </a:extLst>
            </p:cNvPr>
            <p:cNvSpPr/>
            <p:nvPr/>
          </p:nvSpPr>
          <p:spPr>
            <a:xfrm>
              <a:off x="8153264" y="402293"/>
              <a:ext cx="211220" cy="338702"/>
            </a:xfrm>
            <a:prstGeom prst="rightArrow">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 name="テキスト ボックス 10">
            <a:extLst>
              <a:ext uri="{FF2B5EF4-FFF2-40B4-BE49-F238E27FC236}">
                <a16:creationId xmlns:a16="http://schemas.microsoft.com/office/drawing/2014/main" id="{02EA0372-2564-4A07-B3C8-0F145201DE75}"/>
              </a:ext>
            </a:extLst>
          </p:cNvPr>
          <p:cNvSpPr txBox="1"/>
          <p:nvPr/>
        </p:nvSpPr>
        <p:spPr>
          <a:xfrm>
            <a:off x="512064" y="304800"/>
            <a:ext cx="2704961" cy="461665"/>
          </a:xfrm>
          <a:prstGeom prst="rect">
            <a:avLst/>
          </a:prstGeom>
          <a:noFill/>
        </p:spPr>
        <p:txBody>
          <a:bodyPr wrap="square" rtlCol="0">
            <a:spAutoFit/>
          </a:bodyPr>
          <a:lstStyle/>
          <a:p>
            <a:r>
              <a:rPr lang="ja-JP" altLang="en-US" sz="2400" b="1" dirty="0"/>
              <a:t>はじめに</a:t>
            </a:r>
            <a:endParaRPr lang="en-US" altLang="ja-JP" sz="2400" b="1" dirty="0"/>
          </a:p>
        </p:txBody>
      </p:sp>
      <p:sp>
        <p:nvSpPr>
          <p:cNvPr id="2" name="日付プレースホルダー 1">
            <a:extLst>
              <a:ext uri="{FF2B5EF4-FFF2-40B4-BE49-F238E27FC236}">
                <a16:creationId xmlns:a16="http://schemas.microsoft.com/office/drawing/2014/main" id="{A5049A0C-3A18-4E09-92ED-54B594A6382C}"/>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5" name="スライド番号プレースホルダー 4">
            <a:extLst>
              <a:ext uri="{FF2B5EF4-FFF2-40B4-BE49-F238E27FC236}">
                <a16:creationId xmlns:a16="http://schemas.microsoft.com/office/drawing/2014/main" id="{2C469ABE-FDA8-4164-91C7-4D6788B9F3D5}"/>
              </a:ext>
            </a:extLst>
          </p:cNvPr>
          <p:cNvSpPr>
            <a:spLocks noGrp="1"/>
          </p:cNvSpPr>
          <p:nvPr>
            <p:ph type="sldNum" sz="quarter" idx="12"/>
          </p:nvPr>
        </p:nvSpPr>
        <p:spPr/>
        <p:txBody>
          <a:bodyPr/>
          <a:lstStyle/>
          <a:p>
            <a:fld id="{AA0C51FF-32F0-4E34-9A42-27C026941FB9}" type="slidenum">
              <a:rPr kumimoji="1" lang="ja-JP" altLang="en-US" smtClean="0"/>
              <a:t>4</a:t>
            </a:fld>
            <a:endParaRPr kumimoji="1" lang="ja-JP" altLang="en-US"/>
          </a:p>
        </p:txBody>
      </p:sp>
    </p:spTree>
    <p:extLst>
      <p:ext uri="{BB962C8B-B14F-4D97-AF65-F5344CB8AC3E}">
        <p14:creationId xmlns:p14="http://schemas.microsoft.com/office/powerpoint/2010/main" val="11151650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4">
            <a:extLst>
              <a:ext uri="{FF2B5EF4-FFF2-40B4-BE49-F238E27FC236}">
                <a16:creationId xmlns:a16="http://schemas.microsoft.com/office/drawing/2014/main" id="{0172D6BE-6757-45B7-AA68-4353D2B80E51}"/>
              </a:ext>
            </a:extLst>
          </p:cNvPr>
          <p:cNvGraphicFramePr>
            <a:graphicFrameLocks noGrp="1"/>
          </p:cNvGraphicFramePr>
          <p:nvPr>
            <p:extLst>
              <p:ext uri="{D42A27DB-BD31-4B8C-83A1-F6EECF244321}">
                <p14:modId xmlns:p14="http://schemas.microsoft.com/office/powerpoint/2010/main" val="608854101"/>
              </p:ext>
            </p:extLst>
          </p:nvPr>
        </p:nvGraphicFramePr>
        <p:xfrm>
          <a:off x="576469" y="988376"/>
          <a:ext cx="11102009" cy="5577840"/>
        </p:xfrm>
        <a:graphic>
          <a:graphicData uri="http://schemas.openxmlformats.org/drawingml/2006/table">
            <a:tbl>
              <a:tblPr firstRow="1" bandRow="1">
                <a:tableStyleId>{5C22544A-7EE6-4342-B048-85BDC9FD1C3A}</a:tableStyleId>
              </a:tblPr>
              <a:tblGrid>
                <a:gridCol w="1443524">
                  <a:extLst>
                    <a:ext uri="{9D8B030D-6E8A-4147-A177-3AD203B41FA5}">
                      <a16:colId xmlns:a16="http://schemas.microsoft.com/office/drawing/2014/main" val="1584365875"/>
                    </a:ext>
                  </a:extLst>
                </a:gridCol>
                <a:gridCol w="4788131">
                  <a:extLst>
                    <a:ext uri="{9D8B030D-6E8A-4147-A177-3AD203B41FA5}">
                      <a16:colId xmlns:a16="http://schemas.microsoft.com/office/drawing/2014/main" val="3573401635"/>
                    </a:ext>
                  </a:extLst>
                </a:gridCol>
                <a:gridCol w="4870354">
                  <a:extLst>
                    <a:ext uri="{9D8B030D-6E8A-4147-A177-3AD203B41FA5}">
                      <a16:colId xmlns:a16="http://schemas.microsoft.com/office/drawing/2014/main" val="2412223661"/>
                    </a:ext>
                  </a:extLst>
                </a:gridCol>
              </a:tblGrid>
              <a:tr h="370840">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370840">
                <a:tc>
                  <a:txBody>
                    <a:bodyPr/>
                    <a:lstStyle/>
                    <a:p>
                      <a:r>
                        <a:rPr kumimoji="1" lang="ja-JP" altLang="en-US" sz="2000" dirty="0"/>
                        <a:t>当事者の責務</a:t>
                      </a:r>
                      <a:endParaRPr kumimoji="1" lang="en-US" altLang="ja-JP" sz="2000" dirty="0"/>
                    </a:p>
                    <a:p>
                      <a:endParaRPr kumimoji="1" lang="ja-JP" alt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2000" dirty="0"/>
                    </a:p>
                  </a:txBody>
                  <a:tcPr/>
                </a:tc>
                <a:tc>
                  <a:txBody>
                    <a:bodyPr/>
                    <a:lstStyle/>
                    <a:p>
                      <a:endParaRPr kumimoji="1" lang="ja-JP" altLang="en-US" sz="2000" dirty="0"/>
                    </a:p>
                  </a:txBody>
                  <a:tcPr/>
                </a:tc>
                <a:extLst>
                  <a:ext uri="{0D108BD9-81ED-4DB2-BD59-A6C34878D82A}">
                    <a16:rowId xmlns:a16="http://schemas.microsoft.com/office/drawing/2014/main" val="3663835014"/>
                  </a:ext>
                </a:extLst>
              </a:tr>
              <a:tr h="370840">
                <a:tc>
                  <a:txBody>
                    <a:bodyPr/>
                    <a:lstStyle/>
                    <a:p>
                      <a:r>
                        <a:rPr kumimoji="1" lang="ja-JP" altLang="en-US" sz="1600" dirty="0"/>
                        <a:t>関連する契約条文</a:t>
                      </a:r>
                      <a:endParaRPr kumimoji="1" lang="en-US" altLang="ja-JP" sz="1600" dirty="0"/>
                    </a:p>
                    <a:p>
                      <a:endParaRPr kumimoji="1" lang="ja-JP" altLang="en-US" sz="2000" dirty="0"/>
                    </a:p>
                  </a:txBody>
                  <a:tcPr/>
                </a:tc>
                <a:tc>
                  <a:txBody>
                    <a:bodyPr/>
                    <a:lstStyle/>
                    <a:p>
                      <a:endParaRPr kumimoji="1" lang="ja-JP" altLang="en-US" sz="2000" dirty="0"/>
                    </a:p>
                  </a:txBody>
                  <a:tcPr/>
                </a:tc>
                <a:tc>
                  <a:txBody>
                    <a:bodyPr/>
                    <a:lstStyle/>
                    <a:p>
                      <a:endParaRPr kumimoji="1" lang="ja-JP" altLang="en-US" sz="2000" dirty="0"/>
                    </a:p>
                  </a:txBody>
                  <a:tcPr/>
                </a:tc>
                <a:extLst>
                  <a:ext uri="{0D108BD9-81ED-4DB2-BD59-A6C34878D82A}">
                    <a16:rowId xmlns:a16="http://schemas.microsoft.com/office/drawing/2014/main" val="3387793241"/>
                  </a:ext>
                </a:extLst>
              </a:tr>
              <a:tr h="370840">
                <a:tc>
                  <a:txBody>
                    <a:bodyPr/>
                    <a:lstStyle/>
                    <a:p>
                      <a:r>
                        <a:rPr kumimoji="1" lang="ja-JP" altLang="en-US" sz="2000" dirty="0"/>
                        <a:t>責務を満たさなかった場合の処置（説明）</a:t>
                      </a:r>
                    </a:p>
                  </a:txBody>
                  <a:tcPr/>
                </a:tc>
                <a:tc>
                  <a:txBody>
                    <a:bodyPr/>
                    <a:lstStyle/>
                    <a:p>
                      <a:endParaRPr kumimoji="1" lang="ja-JP" altLang="en-US" sz="2000" dirty="0"/>
                    </a:p>
                  </a:txBody>
                  <a:tcPr/>
                </a:tc>
                <a:tc>
                  <a:txBody>
                    <a:bodyPr/>
                    <a:lstStyle/>
                    <a:p>
                      <a:endParaRPr kumimoji="1" lang="ja-JP" altLang="en-US" sz="2000" dirty="0"/>
                    </a:p>
                  </a:txBody>
                  <a:tcPr/>
                </a:tc>
                <a:extLst>
                  <a:ext uri="{0D108BD9-81ED-4DB2-BD59-A6C34878D82A}">
                    <a16:rowId xmlns:a16="http://schemas.microsoft.com/office/drawing/2014/main" val="4267741935"/>
                  </a:ext>
                </a:extLst>
              </a:tr>
              <a:tr h="370840">
                <a:tc>
                  <a:txBody>
                    <a:bodyPr/>
                    <a:lstStyle/>
                    <a:p>
                      <a:r>
                        <a:rPr kumimoji="1" lang="ja-JP" altLang="en-US" sz="1600" dirty="0"/>
                        <a:t>責務を満たさなかった場合の処置（契約条文）</a:t>
                      </a:r>
                    </a:p>
                  </a:txBody>
                  <a:tcPr/>
                </a:tc>
                <a:tc>
                  <a:txBody>
                    <a:bodyPr/>
                    <a:lstStyle/>
                    <a:p>
                      <a:endParaRPr kumimoji="1" lang="ja-JP" altLang="en-US" sz="2000" dirty="0"/>
                    </a:p>
                  </a:txBody>
                  <a:tcPr/>
                </a:tc>
                <a:tc>
                  <a:txBody>
                    <a:bodyPr/>
                    <a:lstStyle/>
                    <a:p>
                      <a:endParaRPr kumimoji="1" lang="ja-JP" altLang="en-US" sz="2000" dirty="0"/>
                    </a:p>
                  </a:txBody>
                  <a:tcPr/>
                </a:tc>
                <a:extLst>
                  <a:ext uri="{0D108BD9-81ED-4DB2-BD59-A6C34878D82A}">
                    <a16:rowId xmlns:a16="http://schemas.microsoft.com/office/drawing/2014/main" val="357635198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mn-lt"/>
                          <a:ea typeface="+mn-ea"/>
                          <a:cs typeface="+mn-cs"/>
                        </a:rPr>
                        <a:t>関連判例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400" b="0" i="0" u="none" strike="noStrike" kern="1200" cap="none" spc="0" normalizeH="0" baseline="0" noProof="0" dirty="0">
                          <a:ln>
                            <a:noFill/>
                          </a:ln>
                          <a:solidFill>
                            <a:prstClr val="black"/>
                          </a:solidFill>
                          <a:effectLst/>
                          <a:uLnTx/>
                          <a:uFillTx/>
                          <a:latin typeface="+mn-lt"/>
                          <a:ea typeface="+mn-ea"/>
                          <a:cs typeface="+mn-cs"/>
                        </a:rPr>
                        <a:t>トピック別</a:t>
                      </a:r>
                      <a:r>
                        <a:rPr kumimoji="1" lang="en-US" altLang="ja-JP" sz="14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kumimoji="1" lang="ja-JP" altLang="en-US" sz="2000" dirty="0"/>
                    </a:p>
                  </a:txBody>
                  <a:tcPr/>
                </a:tc>
                <a:tc>
                  <a:txBody>
                    <a:bodyPr/>
                    <a:lstStyle/>
                    <a:p>
                      <a:endParaRPr kumimoji="1" lang="en-US" altLang="ja-JP" sz="2000" dirty="0"/>
                    </a:p>
                  </a:txBody>
                  <a:tcPr/>
                </a:tc>
                <a:extLst>
                  <a:ext uri="{0D108BD9-81ED-4DB2-BD59-A6C34878D82A}">
                    <a16:rowId xmlns:a16="http://schemas.microsoft.com/office/drawing/2014/main" val="437735175"/>
                  </a:ext>
                </a:extLst>
              </a:tr>
            </a:tbl>
          </a:graphicData>
        </a:graphic>
      </p:graphicFrame>
      <p:sp>
        <p:nvSpPr>
          <p:cNvPr id="4" name="テキスト ボックス 3">
            <a:extLst>
              <a:ext uri="{FF2B5EF4-FFF2-40B4-BE49-F238E27FC236}">
                <a16:creationId xmlns:a16="http://schemas.microsoft.com/office/drawing/2014/main" id="{CD926BAC-A396-4053-BCE3-0051D036A306}"/>
              </a:ext>
            </a:extLst>
          </p:cNvPr>
          <p:cNvSpPr txBox="1"/>
          <p:nvPr/>
        </p:nvSpPr>
        <p:spPr>
          <a:xfrm>
            <a:off x="10453281" y="506906"/>
            <a:ext cx="964277" cy="369332"/>
          </a:xfrm>
          <a:prstGeom prst="rect">
            <a:avLst/>
          </a:prstGeom>
          <a:noFill/>
          <a:ln>
            <a:solidFill>
              <a:srgbClr val="FF0000"/>
            </a:solidFill>
          </a:ln>
        </p:spPr>
        <p:txBody>
          <a:bodyPr wrap="square" rtlCol="0">
            <a:spAutoFit/>
          </a:bodyPr>
          <a:lstStyle/>
          <a:p>
            <a:r>
              <a:rPr kumimoji="1" lang="ja-JP" altLang="en-US" dirty="0">
                <a:solidFill>
                  <a:srgbClr val="FF0000"/>
                </a:solidFill>
              </a:rPr>
              <a:t>準委任</a:t>
            </a:r>
          </a:p>
        </p:txBody>
      </p:sp>
      <p:sp>
        <p:nvSpPr>
          <p:cNvPr id="6" name="吹き出し: 四角形 5">
            <a:extLst>
              <a:ext uri="{FF2B5EF4-FFF2-40B4-BE49-F238E27FC236}">
                <a16:creationId xmlns:a16="http://schemas.microsoft.com/office/drawing/2014/main" id="{7420638B-F0EC-4BFD-9E70-0B6ED9E556A8}"/>
              </a:ext>
            </a:extLst>
          </p:cNvPr>
          <p:cNvSpPr/>
          <p:nvPr/>
        </p:nvSpPr>
        <p:spPr>
          <a:xfrm>
            <a:off x="6417671" y="4058753"/>
            <a:ext cx="4658699" cy="1317207"/>
          </a:xfrm>
          <a:prstGeom prst="wedgeRectCallout">
            <a:avLst>
              <a:gd name="adj1" fmla="val -70124"/>
              <a:gd name="adj2" fmla="val -67935"/>
            </a:avLst>
          </a:prstGeom>
        </p:spPr>
        <p:style>
          <a:lnRef idx="1">
            <a:schemeClr val="accent6"/>
          </a:lnRef>
          <a:fillRef idx="2">
            <a:schemeClr val="accent6"/>
          </a:fillRef>
          <a:effectRef idx="1">
            <a:schemeClr val="accent6"/>
          </a:effectRef>
          <a:fontRef idx="minor">
            <a:schemeClr val="dk1"/>
          </a:fontRef>
        </p:style>
        <p:txBody>
          <a:bodyPr rtlCol="0" anchor="ctr"/>
          <a:lstStyle/>
          <a:p>
            <a:r>
              <a:rPr lang="ja-JP" altLang="en-US" dirty="0"/>
              <a:t>本シートは、</a:t>
            </a:r>
            <a:r>
              <a:rPr lang="en-US" altLang="ja-JP" dirty="0"/>
              <a:t>[P5]</a:t>
            </a:r>
            <a:r>
              <a:rPr lang="ja-JP" altLang="en-US" dirty="0"/>
              <a:t>と同じ</a:t>
            </a:r>
            <a:endParaRPr lang="en-US" altLang="ja-JP" dirty="0"/>
          </a:p>
          <a:p>
            <a:endParaRPr lang="en-US" altLang="ja-JP" dirty="0"/>
          </a:p>
          <a:p>
            <a:r>
              <a:rPr lang="ja-JP" altLang="en-US" dirty="0"/>
              <a:t>運用テストフェーズは運用・保守段階だが、開発モデル契約に含まれる。</a:t>
            </a:r>
            <a:endParaRPr lang="en-US" altLang="ja-JP" dirty="0"/>
          </a:p>
        </p:txBody>
      </p:sp>
      <p:sp>
        <p:nvSpPr>
          <p:cNvPr id="7" name="日付プレースホルダー 6">
            <a:extLst>
              <a:ext uri="{FF2B5EF4-FFF2-40B4-BE49-F238E27FC236}">
                <a16:creationId xmlns:a16="http://schemas.microsoft.com/office/drawing/2014/main" id="{EC0DAFFA-6DFE-48A4-9272-23AB715E0BC1}"/>
              </a:ext>
            </a:extLst>
          </p:cNvPr>
          <p:cNvSpPr>
            <a:spLocks noGrp="1"/>
          </p:cNvSpPr>
          <p:nvPr>
            <p:ph type="dt" sz="half" idx="10"/>
          </p:nvPr>
        </p:nvSpPr>
        <p:spPr/>
        <p:txBody>
          <a:bodyPr/>
          <a:lstStyle/>
          <a:p>
            <a:r>
              <a:rPr kumimoji="1" lang="en-US" altLang="ja-JP"/>
              <a:t>©2021-2025 IPA, All Rights Reserved</a:t>
            </a:r>
            <a:endParaRPr kumimoji="1" lang="ja-JP" altLang="en-US" dirty="0"/>
          </a:p>
        </p:txBody>
      </p:sp>
      <p:sp>
        <p:nvSpPr>
          <p:cNvPr id="8" name="スライド番号プレースホルダー 7">
            <a:extLst>
              <a:ext uri="{FF2B5EF4-FFF2-40B4-BE49-F238E27FC236}">
                <a16:creationId xmlns:a16="http://schemas.microsoft.com/office/drawing/2014/main" id="{022B3411-D44B-4B6E-8D37-F03CC99B01FC}"/>
              </a:ext>
            </a:extLst>
          </p:cNvPr>
          <p:cNvSpPr>
            <a:spLocks noGrp="1"/>
          </p:cNvSpPr>
          <p:nvPr>
            <p:ph type="sldNum" sz="quarter" idx="12"/>
          </p:nvPr>
        </p:nvSpPr>
        <p:spPr/>
        <p:txBody>
          <a:bodyPr/>
          <a:lstStyle/>
          <a:p>
            <a:fld id="{AA0C51FF-32F0-4E34-9A42-27C026941FB9}" type="slidenum">
              <a:rPr kumimoji="1" lang="ja-JP" altLang="en-US" smtClean="0"/>
              <a:t>49</a:t>
            </a:fld>
            <a:endParaRPr kumimoji="1" lang="ja-JP" altLang="en-US"/>
          </a:p>
        </p:txBody>
      </p:sp>
      <p:sp>
        <p:nvSpPr>
          <p:cNvPr id="5" name="正方形/長方形 4">
            <a:extLst>
              <a:ext uri="{FF2B5EF4-FFF2-40B4-BE49-F238E27FC236}">
                <a16:creationId xmlns:a16="http://schemas.microsoft.com/office/drawing/2014/main" id="{C058EB92-68B5-4CF5-829C-12E2F403F070}"/>
              </a:ext>
            </a:extLst>
          </p:cNvPr>
          <p:cNvSpPr/>
          <p:nvPr/>
        </p:nvSpPr>
        <p:spPr>
          <a:xfrm>
            <a:off x="3769081" y="3244334"/>
            <a:ext cx="4423006" cy="369332"/>
          </a:xfrm>
          <a:prstGeom prst="rect">
            <a:avLst/>
          </a:prstGeom>
        </p:spPr>
        <p:txBody>
          <a:bodyPr wrap="none">
            <a:spAutoFit/>
          </a:bodyPr>
          <a:lstStyle/>
          <a:p>
            <a:r>
              <a:rPr lang="en-US" altLang="ja-JP" b="1" dirty="0"/>
              <a:t>[P7]</a:t>
            </a:r>
            <a:r>
              <a:rPr lang="ja-JP" altLang="en-US" b="1" dirty="0"/>
              <a:t> 開発段階（受入・導入支援フェーズ</a:t>
            </a:r>
            <a:endParaRPr lang="en-US" altLang="ja-JP" b="1" dirty="0"/>
          </a:p>
        </p:txBody>
      </p:sp>
      <p:sp>
        <p:nvSpPr>
          <p:cNvPr id="9" name="テキスト ボックス 8">
            <a:extLst>
              <a:ext uri="{FF2B5EF4-FFF2-40B4-BE49-F238E27FC236}">
                <a16:creationId xmlns:a16="http://schemas.microsoft.com/office/drawing/2014/main" id="{D04210E6-AC7B-4C4B-9077-6D0D4B1A3309}"/>
              </a:ext>
            </a:extLst>
          </p:cNvPr>
          <p:cNvSpPr txBox="1"/>
          <p:nvPr/>
        </p:nvSpPr>
        <p:spPr>
          <a:xfrm>
            <a:off x="392057" y="546703"/>
            <a:ext cx="9498825" cy="400110"/>
          </a:xfrm>
          <a:prstGeom prst="rect">
            <a:avLst/>
          </a:prstGeom>
          <a:noFill/>
        </p:spPr>
        <p:txBody>
          <a:bodyPr wrap="square" rtlCol="0">
            <a:spAutoFit/>
          </a:bodyPr>
          <a:lstStyle/>
          <a:p>
            <a:r>
              <a:rPr lang="en-US" altLang="ja-JP" sz="2000" b="1" dirty="0"/>
              <a:t>[P8]</a:t>
            </a:r>
            <a:r>
              <a:rPr lang="ja-JP" altLang="en-US" sz="2000" b="1" dirty="0"/>
              <a:t> 運用・保守段階（運用テストフェーズ）</a:t>
            </a:r>
            <a:endParaRPr lang="en-US" altLang="ja-JP" sz="2000" b="1" dirty="0"/>
          </a:p>
        </p:txBody>
      </p:sp>
    </p:spTree>
    <p:extLst>
      <p:ext uri="{BB962C8B-B14F-4D97-AF65-F5344CB8AC3E}">
        <p14:creationId xmlns:p14="http://schemas.microsoft.com/office/powerpoint/2010/main" val="3964938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4">
            <a:extLst>
              <a:ext uri="{FF2B5EF4-FFF2-40B4-BE49-F238E27FC236}">
                <a16:creationId xmlns:a16="http://schemas.microsoft.com/office/drawing/2014/main" id="{0172D6BE-6757-45B7-AA68-4353D2B80E51}"/>
              </a:ext>
            </a:extLst>
          </p:cNvPr>
          <p:cNvGraphicFramePr>
            <a:graphicFrameLocks noGrp="1"/>
          </p:cNvGraphicFramePr>
          <p:nvPr>
            <p:extLst>
              <p:ext uri="{D42A27DB-BD31-4B8C-83A1-F6EECF244321}">
                <p14:modId xmlns:p14="http://schemas.microsoft.com/office/powerpoint/2010/main" val="3382911223"/>
              </p:ext>
            </p:extLst>
          </p:nvPr>
        </p:nvGraphicFramePr>
        <p:xfrm>
          <a:off x="577516" y="988376"/>
          <a:ext cx="11129210" cy="5791200"/>
        </p:xfrm>
        <a:graphic>
          <a:graphicData uri="http://schemas.openxmlformats.org/drawingml/2006/table">
            <a:tbl>
              <a:tblPr firstRow="1" bandRow="1">
                <a:tableStyleId>{5C22544A-7EE6-4342-B048-85BDC9FD1C3A}</a:tableStyleId>
              </a:tblPr>
              <a:tblGrid>
                <a:gridCol w="1231406">
                  <a:extLst>
                    <a:ext uri="{9D8B030D-6E8A-4147-A177-3AD203B41FA5}">
                      <a16:colId xmlns:a16="http://schemas.microsoft.com/office/drawing/2014/main" val="1584365875"/>
                    </a:ext>
                  </a:extLst>
                </a:gridCol>
                <a:gridCol w="5198165">
                  <a:extLst>
                    <a:ext uri="{9D8B030D-6E8A-4147-A177-3AD203B41FA5}">
                      <a16:colId xmlns:a16="http://schemas.microsoft.com/office/drawing/2014/main" val="3573401635"/>
                    </a:ext>
                  </a:extLst>
                </a:gridCol>
                <a:gridCol w="4699639">
                  <a:extLst>
                    <a:ext uri="{9D8B030D-6E8A-4147-A177-3AD203B41FA5}">
                      <a16:colId xmlns:a16="http://schemas.microsoft.com/office/drawing/2014/main" val="2412223661"/>
                    </a:ext>
                  </a:extLst>
                </a:gridCol>
              </a:tblGrid>
              <a:tr h="370840">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370840">
                <a:tc>
                  <a:txBody>
                    <a:bodyPr/>
                    <a:lstStyle/>
                    <a:p>
                      <a:r>
                        <a:rPr kumimoji="1" lang="ja-JP" altLang="en-US" sz="2000" dirty="0"/>
                        <a:t>当事者の責務</a:t>
                      </a:r>
                      <a:endParaRPr kumimoji="1" lang="en-US" altLang="ja-JP" sz="2000" dirty="0"/>
                    </a:p>
                    <a:p>
                      <a:endParaRPr kumimoji="1" lang="ja-JP" altLang="en-US" sz="2000" dirty="0"/>
                    </a:p>
                  </a:txBody>
                  <a:tcPr/>
                </a:tc>
                <a:tc>
                  <a:txBody>
                    <a:bodyPr/>
                    <a:lstStyle/>
                    <a:p>
                      <a:r>
                        <a:rPr kumimoji="1" lang="ja-JP" altLang="en-US" sz="2000" dirty="0"/>
                        <a:t>●ベンダの業務実施に協力する</a:t>
                      </a:r>
                      <a:endParaRPr kumimoji="1" lang="en-US" altLang="ja-JP" sz="2000" dirty="0"/>
                    </a:p>
                    <a:p>
                      <a:r>
                        <a:rPr kumimoji="1" lang="ja-JP" altLang="en-US" sz="2000" dirty="0"/>
                        <a:t>●委託業務の内容に影響しうる事業</a:t>
                      </a:r>
                      <a:r>
                        <a:rPr kumimoji="1" lang="en-US" altLang="ja-JP" sz="2000" dirty="0"/>
                        <a:t>/</a:t>
                      </a:r>
                      <a:r>
                        <a:rPr kumimoji="1" lang="ja-JP" altLang="en-US" sz="2000" dirty="0"/>
                        <a:t>業務の変更等がある場合には、ユーザとベンダの認識の不一致から生じるトラブルを未然に防止する趣旨から、かかる変更等をユーザからベンダに通知して、必要となる対応について協議する</a:t>
                      </a:r>
                      <a:r>
                        <a:rPr kumimoji="1" lang="en-US" altLang="ja-JP" sz="2000" dirty="0"/>
                        <a:t>【188</a:t>
                      </a:r>
                      <a:r>
                        <a:rPr kumimoji="1" lang="ja-JP" altLang="en-US" sz="2000" dirty="0"/>
                        <a:t>頁</a:t>
                      </a:r>
                      <a:r>
                        <a:rPr kumimoji="1" lang="en-US" altLang="ja-JP" sz="20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●業務仕様書で取り決めた作業を行う</a:t>
                      </a:r>
                      <a:endParaRPr kumimoji="1" lang="en-US" altLang="ja-JP" sz="20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dirty="0"/>
                    </a:p>
                  </a:txBody>
                  <a:tcPr/>
                </a:tc>
                <a:extLst>
                  <a:ext uri="{0D108BD9-81ED-4DB2-BD59-A6C34878D82A}">
                    <a16:rowId xmlns:a16="http://schemas.microsoft.com/office/drawing/2014/main" val="3663835014"/>
                  </a:ext>
                </a:extLst>
              </a:tr>
              <a:tr h="370840">
                <a:tc>
                  <a:txBody>
                    <a:bodyPr/>
                    <a:lstStyle/>
                    <a:p>
                      <a:r>
                        <a:rPr kumimoji="1" lang="ja-JP" altLang="en-US" sz="1600" dirty="0"/>
                        <a:t>関連する契約条文</a:t>
                      </a:r>
                      <a:endParaRPr kumimoji="1" lang="en-US" altLang="ja-JP" sz="1600" dirty="0"/>
                    </a:p>
                    <a:p>
                      <a:endParaRPr kumimoji="1" lang="ja-JP" altLang="en-US" sz="2000" dirty="0"/>
                    </a:p>
                  </a:txBody>
                  <a:tcPr/>
                </a:tc>
                <a:tc>
                  <a:txBody>
                    <a:bodyPr/>
                    <a:lstStyle/>
                    <a:p>
                      <a:r>
                        <a:rPr kumimoji="1" lang="en-US" altLang="ja-JP" sz="1600" dirty="0"/>
                        <a:t>【187</a:t>
                      </a:r>
                      <a:r>
                        <a:rPr kumimoji="1" lang="ja-JP" altLang="en-US" sz="1600" dirty="0"/>
                        <a:t>頁</a:t>
                      </a:r>
                      <a:r>
                        <a:rPr kumimoji="1" lang="en-US" altLang="ja-JP" sz="1600" dirty="0"/>
                        <a:t>】</a:t>
                      </a:r>
                      <a:r>
                        <a:rPr kumimoji="1" lang="ja-JP" altLang="en-US" sz="1600" dirty="0"/>
                        <a:t>（本件業務の実施及び甲の協力）第</a:t>
                      </a:r>
                      <a:r>
                        <a:rPr kumimoji="1" lang="en-US" altLang="ja-JP" sz="1600" dirty="0"/>
                        <a:t>7</a:t>
                      </a:r>
                      <a:r>
                        <a:rPr kumimoji="1" lang="ja-JP" altLang="en-US" sz="1600" dirty="0"/>
                        <a:t>条</a:t>
                      </a:r>
                      <a:endParaRPr kumimoji="1" lang="en-US" altLang="ja-JP" sz="1600" dirty="0"/>
                    </a:p>
                    <a:p>
                      <a:r>
                        <a:rPr kumimoji="1" lang="ja-JP" altLang="en-US" sz="1600" dirty="0"/>
                        <a:t>乙は、本契約及び個別契約に従い、本件業務を実施するものとする。甲は、乙が本件業務を行うにあたり、個別契約に定められた甲の作業を誠実に実施するとともに、乙による本件業務の実施に必要な協力を行うものとする。</a:t>
                      </a:r>
                    </a:p>
                  </a:txBody>
                  <a:tcPr/>
                </a:tc>
                <a:tc>
                  <a:txBody>
                    <a:bodyPr/>
                    <a:lstStyle/>
                    <a:p>
                      <a:r>
                        <a:rPr kumimoji="1" lang="en-US" altLang="ja-JP" sz="1600" dirty="0"/>
                        <a:t>【187</a:t>
                      </a:r>
                      <a:r>
                        <a:rPr kumimoji="1" lang="ja-JP" altLang="en-US" sz="1600" dirty="0"/>
                        <a:t>頁</a:t>
                      </a:r>
                      <a:r>
                        <a:rPr kumimoji="1" lang="en-US" altLang="ja-JP" sz="1600" dirty="0"/>
                        <a:t>】</a:t>
                      </a:r>
                      <a:r>
                        <a:rPr kumimoji="1" lang="ja-JP" altLang="en-US" sz="1600" dirty="0"/>
                        <a:t>（本件業務の実施及び甲の協力）第</a:t>
                      </a:r>
                      <a:r>
                        <a:rPr kumimoji="1" lang="en-US" altLang="ja-JP" sz="1600" dirty="0"/>
                        <a:t>7</a:t>
                      </a:r>
                      <a:r>
                        <a:rPr kumimoji="1" lang="ja-JP" altLang="en-US" sz="1600" dirty="0"/>
                        <a:t>条</a:t>
                      </a:r>
                      <a:endParaRPr kumimoji="1" lang="en-US" altLang="ja-JP" sz="1600" dirty="0"/>
                    </a:p>
                    <a:p>
                      <a:r>
                        <a:rPr kumimoji="1" lang="ja-JP" altLang="en-US" sz="1600" dirty="0"/>
                        <a:t>乙は、本契約及び個別契約に従い、本件業務を実施するものとする。甲は、乙が本件業務を行うにあたり、個別契約に定められた甲の作業を誠実に実施するとともに、乙による本件業務の実施に必要な協力を行うものとする。</a:t>
                      </a:r>
                      <a:endParaRPr kumimoji="1" lang="en-US" altLang="ja-JP" sz="1600" dirty="0"/>
                    </a:p>
                  </a:txBody>
                  <a:tcPr/>
                </a:tc>
                <a:extLst>
                  <a:ext uri="{0D108BD9-81ED-4DB2-BD59-A6C34878D82A}">
                    <a16:rowId xmlns:a16="http://schemas.microsoft.com/office/drawing/2014/main" val="338779324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責務を満たさなかった場合の処置（説明）</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●損害賠償請求されうる</a:t>
                      </a:r>
                    </a:p>
                    <a:p>
                      <a:endParaRPr kumimoji="1" lang="ja-JP" altLang="en-US" sz="2000" dirty="0"/>
                    </a:p>
                  </a:txBody>
                  <a:tcPr/>
                </a:tc>
                <a:tc>
                  <a:txBody>
                    <a:bodyPr/>
                    <a:lstStyle/>
                    <a:p>
                      <a:r>
                        <a:rPr kumimoji="1" lang="ja-JP" altLang="en-US" sz="2000" dirty="0"/>
                        <a:t>●（請負型）誤り、不一致を修正する</a:t>
                      </a:r>
                    </a:p>
                    <a:p>
                      <a:r>
                        <a:rPr kumimoji="1" lang="ja-JP" altLang="en-US" sz="2000" dirty="0"/>
                        <a:t>●損害賠償請求されうる</a:t>
                      </a:r>
                    </a:p>
                    <a:p>
                      <a:endParaRPr kumimoji="1" lang="en-US" altLang="ja-JP" sz="1600" dirty="0"/>
                    </a:p>
                  </a:txBody>
                  <a:tcPr/>
                </a:tc>
                <a:extLst>
                  <a:ext uri="{0D108BD9-81ED-4DB2-BD59-A6C34878D82A}">
                    <a16:rowId xmlns:a16="http://schemas.microsoft.com/office/drawing/2014/main" val="1482539589"/>
                  </a:ext>
                </a:extLst>
              </a:tr>
            </a:tbl>
          </a:graphicData>
        </a:graphic>
      </p:graphicFrame>
      <p:sp>
        <p:nvSpPr>
          <p:cNvPr id="4" name="テキスト ボックス 3">
            <a:extLst>
              <a:ext uri="{FF2B5EF4-FFF2-40B4-BE49-F238E27FC236}">
                <a16:creationId xmlns:a16="http://schemas.microsoft.com/office/drawing/2014/main" id="{EDF85807-B5E7-4BAB-94F3-12F603102051}"/>
              </a:ext>
            </a:extLst>
          </p:cNvPr>
          <p:cNvSpPr txBox="1"/>
          <p:nvPr/>
        </p:nvSpPr>
        <p:spPr>
          <a:xfrm>
            <a:off x="10453281" y="506906"/>
            <a:ext cx="964277" cy="369332"/>
          </a:xfrm>
          <a:prstGeom prst="rect">
            <a:avLst/>
          </a:prstGeom>
          <a:noFill/>
          <a:ln>
            <a:solidFill>
              <a:srgbClr val="FF0000"/>
            </a:solidFill>
          </a:ln>
        </p:spPr>
        <p:txBody>
          <a:bodyPr wrap="square" rtlCol="0">
            <a:spAutoFit/>
          </a:bodyPr>
          <a:lstStyle/>
          <a:p>
            <a:r>
              <a:rPr kumimoji="1" lang="ja-JP" altLang="en-US" dirty="0">
                <a:solidFill>
                  <a:srgbClr val="FF0000"/>
                </a:solidFill>
              </a:rPr>
              <a:t>準委任</a:t>
            </a:r>
          </a:p>
        </p:txBody>
      </p:sp>
      <p:sp>
        <p:nvSpPr>
          <p:cNvPr id="5" name="テキスト ボックス 4">
            <a:extLst>
              <a:ext uri="{FF2B5EF4-FFF2-40B4-BE49-F238E27FC236}">
                <a16:creationId xmlns:a16="http://schemas.microsoft.com/office/drawing/2014/main" id="{04EAF212-2552-4FA3-8C91-E79F427BEDAB}"/>
              </a:ext>
            </a:extLst>
          </p:cNvPr>
          <p:cNvSpPr txBox="1"/>
          <p:nvPr/>
        </p:nvSpPr>
        <p:spPr>
          <a:xfrm>
            <a:off x="9356000" y="506906"/>
            <a:ext cx="964277" cy="369332"/>
          </a:xfrm>
          <a:prstGeom prst="rect">
            <a:avLst/>
          </a:prstGeom>
          <a:noFill/>
          <a:ln>
            <a:solidFill>
              <a:srgbClr val="FF0000"/>
            </a:solidFill>
          </a:ln>
        </p:spPr>
        <p:txBody>
          <a:bodyPr wrap="square" rtlCol="0">
            <a:spAutoFit/>
          </a:bodyPr>
          <a:lstStyle/>
          <a:p>
            <a:pPr algn="ctr"/>
            <a:r>
              <a:rPr lang="ja-JP" altLang="en-US" dirty="0">
                <a:solidFill>
                  <a:srgbClr val="FF0000"/>
                </a:solidFill>
              </a:rPr>
              <a:t>請負</a:t>
            </a:r>
            <a:endParaRPr kumimoji="1" lang="ja-JP" altLang="en-US" dirty="0">
              <a:solidFill>
                <a:srgbClr val="FF0000"/>
              </a:solidFill>
            </a:endParaRPr>
          </a:p>
        </p:txBody>
      </p:sp>
      <p:sp>
        <p:nvSpPr>
          <p:cNvPr id="7" name="日付プレースホルダー 6">
            <a:extLst>
              <a:ext uri="{FF2B5EF4-FFF2-40B4-BE49-F238E27FC236}">
                <a16:creationId xmlns:a16="http://schemas.microsoft.com/office/drawing/2014/main" id="{4CCADA05-7938-4A0C-8B1F-7943BF25CB85}"/>
              </a:ext>
            </a:extLst>
          </p:cNvPr>
          <p:cNvSpPr>
            <a:spLocks noGrp="1"/>
          </p:cNvSpPr>
          <p:nvPr>
            <p:ph type="dt" sz="half" idx="10"/>
          </p:nvPr>
        </p:nvSpPr>
        <p:spPr/>
        <p:txBody>
          <a:bodyPr/>
          <a:lstStyle/>
          <a:p>
            <a:r>
              <a:rPr kumimoji="1" lang="en-US" altLang="ja-JP"/>
              <a:t>©2021-2025 IPA, All Rights Reserved</a:t>
            </a:r>
            <a:endParaRPr kumimoji="1" lang="ja-JP" altLang="en-US" dirty="0"/>
          </a:p>
        </p:txBody>
      </p:sp>
      <p:sp>
        <p:nvSpPr>
          <p:cNvPr id="8" name="スライド番号プレースホルダー 7">
            <a:extLst>
              <a:ext uri="{FF2B5EF4-FFF2-40B4-BE49-F238E27FC236}">
                <a16:creationId xmlns:a16="http://schemas.microsoft.com/office/drawing/2014/main" id="{5C207089-7A45-4122-827E-7967CFEF46A2}"/>
              </a:ext>
            </a:extLst>
          </p:cNvPr>
          <p:cNvSpPr>
            <a:spLocks noGrp="1"/>
          </p:cNvSpPr>
          <p:nvPr>
            <p:ph type="sldNum" sz="quarter" idx="12"/>
          </p:nvPr>
        </p:nvSpPr>
        <p:spPr/>
        <p:txBody>
          <a:bodyPr/>
          <a:lstStyle/>
          <a:p>
            <a:fld id="{AA0C51FF-32F0-4E34-9A42-27C026941FB9}" type="slidenum">
              <a:rPr kumimoji="1" lang="ja-JP" altLang="en-US" smtClean="0"/>
              <a:t>50</a:t>
            </a:fld>
            <a:endParaRPr kumimoji="1" lang="ja-JP" altLang="en-US"/>
          </a:p>
        </p:txBody>
      </p:sp>
      <p:sp>
        <p:nvSpPr>
          <p:cNvPr id="9" name="テキスト ボックス 8">
            <a:extLst>
              <a:ext uri="{FF2B5EF4-FFF2-40B4-BE49-F238E27FC236}">
                <a16:creationId xmlns:a16="http://schemas.microsoft.com/office/drawing/2014/main" id="{A6870CE6-C386-480A-A9E6-48A449332EB8}"/>
              </a:ext>
            </a:extLst>
          </p:cNvPr>
          <p:cNvSpPr txBox="1"/>
          <p:nvPr/>
        </p:nvSpPr>
        <p:spPr>
          <a:xfrm>
            <a:off x="392057" y="546703"/>
            <a:ext cx="9498825" cy="400110"/>
          </a:xfrm>
          <a:prstGeom prst="rect">
            <a:avLst/>
          </a:prstGeom>
          <a:noFill/>
        </p:spPr>
        <p:txBody>
          <a:bodyPr wrap="square" rtlCol="0">
            <a:spAutoFit/>
          </a:bodyPr>
          <a:lstStyle/>
          <a:p>
            <a:r>
              <a:rPr lang="en-US" altLang="ja-JP" sz="2000" b="1" dirty="0"/>
              <a:t>[P9]</a:t>
            </a:r>
            <a:r>
              <a:rPr lang="ja-JP" altLang="en-US" sz="2000" b="1" dirty="0"/>
              <a:t> 運用・保守段階（運用～保守フェーズ）（１）</a:t>
            </a:r>
            <a:endParaRPr lang="en-US" altLang="ja-JP" sz="2000" b="1" dirty="0"/>
          </a:p>
        </p:txBody>
      </p:sp>
    </p:spTree>
    <p:extLst>
      <p:ext uri="{BB962C8B-B14F-4D97-AF65-F5344CB8AC3E}">
        <p14:creationId xmlns:p14="http://schemas.microsoft.com/office/powerpoint/2010/main" val="376090373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4">
            <a:extLst>
              <a:ext uri="{FF2B5EF4-FFF2-40B4-BE49-F238E27FC236}">
                <a16:creationId xmlns:a16="http://schemas.microsoft.com/office/drawing/2014/main" id="{0172D6BE-6757-45B7-AA68-4353D2B80E51}"/>
              </a:ext>
            </a:extLst>
          </p:cNvPr>
          <p:cNvGraphicFramePr>
            <a:graphicFrameLocks noGrp="1"/>
          </p:cNvGraphicFramePr>
          <p:nvPr>
            <p:extLst>
              <p:ext uri="{D42A27DB-BD31-4B8C-83A1-F6EECF244321}">
                <p14:modId xmlns:p14="http://schemas.microsoft.com/office/powerpoint/2010/main" val="3619510242"/>
              </p:ext>
            </p:extLst>
          </p:nvPr>
        </p:nvGraphicFramePr>
        <p:xfrm>
          <a:off x="577516" y="988376"/>
          <a:ext cx="11129210" cy="5486400"/>
        </p:xfrm>
        <a:graphic>
          <a:graphicData uri="http://schemas.openxmlformats.org/drawingml/2006/table">
            <a:tbl>
              <a:tblPr firstRow="1" bandRow="1">
                <a:tableStyleId>{5C22544A-7EE6-4342-B048-85BDC9FD1C3A}</a:tableStyleId>
              </a:tblPr>
              <a:tblGrid>
                <a:gridCol w="1310919">
                  <a:extLst>
                    <a:ext uri="{9D8B030D-6E8A-4147-A177-3AD203B41FA5}">
                      <a16:colId xmlns:a16="http://schemas.microsoft.com/office/drawing/2014/main" val="1584365875"/>
                    </a:ext>
                  </a:extLst>
                </a:gridCol>
                <a:gridCol w="3297176">
                  <a:extLst>
                    <a:ext uri="{9D8B030D-6E8A-4147-A177-3AD203B41FA5}">
                      <a16:colId xmlns:a16="http://schemas.microsoft.com/office/drawing/2014/main" val="3573401635"/>
                    </a:ext>
                  </a:extLst>
                </a:gridCol>
                <a:gridCol w="6521115">
                  <a:extLst>
                    <a:ext uri="{9D8B030D-6E8A-4147-A177-3AD203B41FA5}">
                      <a16:colId xmlns:a16="http://schemas.microsoft.com/office/drawing/2014/main" val="2412223661"/>
                    </a:ext>
                  </a:extLst>
                </a:gridCol>
              </a:tblGrid>
              <a:tr h="370840">
                <a:tc>
                  <a:txBody>
                    <a:bodyPr/>
                    <a:lstStyle/>
                    <a:p>
                      <a:endParaRPr kumimoji="1" lang="ja-JP" altLang="en-US" sz="2000" dirty="0"/>
                    </a:p>
                  </a:txBody>
                  <a:tcPr/>
                </a:tc>
                <a:tc>
                  <a:txBody>
                    <a:bodyPr/>
                    <a:lstStyle/>
                    <a:p>
                      <a:pPr algn="ctr"/>
                      <a:r>
                        <a:rPr kumimoji="1" lang="ja-JP" altLang="en-US" sz="2000" dirty="0"/>
                        <a:t>ユーザ企業</a:t>
                      </a:r>
                      <a:r>
                        <a:rPr kumimoji="1" lang="en-US" altLang="ja-JP" sz="2000" dirty="0"/>
                        <a:t>(</a:t>
                      </a:r>
                      <a:r>
                        <a:rPr kumimoji="1" lang="ja-JP" altLang="en-US" sz="2000" dirty="0"/>
                        <a:t>甲）</a:t>
                      </a:r>
                    </a:p>
                  </a:txBody>
                  <a:tcPr/>
                </a:tc>
                <a:tc>
                  <a:txBody>
                    <a:bodyPr/>
                    <a:lstStyle/>
                    <a:p>
                      <a:pPr algn="ctr"/>
                      <a:r>
                        <a:rPr kumimoji="1" lang="ja-JP" altLang="en-US" sz="2000" dirty="0"/>
                        <a:t>ベンダ企業</a:t>
                      </a:r>
                      <a:r>
                        <a:rPr kumimoji="1" lang="en-US" altLang="ja-JP" sz="2000" dirty="0"/>
                        <a:t>(</a:t>
                      </a:r>
                      <a:r>
                        <a:rPr kumimoji="1" lang="ja-JP" altLang="en-US" sz="2000" dirty="0"/>
                        <a:t>乙）</a:t>
                      </a:r>
                    </a:p>
                  </a:txBody>
                  <a:tcPr/>
                </a:tc>
                <a:extLst>
                  <a:ext uri="{0D108BD9-81ED-4DB2-BD59-A6C34878D82A}">
                    <a16:rowId xmlns:a16="http://schemas.microsoft.com/office/drawing/2014/main" val="1416385496"/>
                  </a:ext>
                </a:extLst>
              </a:tr>
              <a:tr h="370840">
                <a:tc>
                  <a:txBody>
                    <a:bodyPr/>
                    <a:lstStyle/>
                    <a:p>
                      <a:r>
                        <a:rPr kumimoji="1" lang="ja-JP" altLang="en-US" sz="1600" dirty="0"/>
                        <a:t>責務を満たさなかった場合の処置（契約条文）</a:t>
                      </a:r>
                    </a:p>
                  </a:txBody>
                  <a:tcPr/>
                </a:tc>
                <a:tc>
                  <a:txBody>
                    <a:bodyPr/>
                    <a:lstStyle/>
                    <a:p>
                      <a:r>
                        <a:rPr kumimoji="1" lang="en-US" altLang="ja-JP" sz="1600" dirty="0"/>
                        <a:t>【193</a:t>
                      </a:r>
                      <a:r>
                        <a:rPr kumimoji="1" lang="ja-JP" altLang="en-US" sz="1600" dirty="0"/>
                        <a:t>頁</a:t>
                      </a:r>
                      <a:r>
                        <a:rPr kumimoji="1" lang="en-US" altLang="ja-JP" sz="1600" dirty="0"/>
                        <a:t>】</a:t>
                      </a:r>
                      <a:r>
                        <a:rPr kumimoji="1" lang="ja-JP" altLang="en-US" sz="1600" dirty="0"/>
                        <a:t>（損害賠償）第</a:t>
                      </a:r>
                      <a:r>
                        <a:rPr kumimoji="1" lang="en-US" altLang="ja-JP" sz="1600" dirty="0"/>
                        <a:t>24</a:t>
                      </a:r>
                      <a:r>
                        <a:rPr kumimoji="1" lang="ja-JP" altLang="en-US" sz="1600" dirty="0"/>
                        <a:t>条</a:t>
                      </a:r>
                      <a:endParaRPr kumimoji="1" lang="en-US" altLang="ja-JP" sz="1600" dirty="0"/>
                    </a:p>
                    <a:p>
                      <a:r>
                        <a:rPr kumimoji="1" lang="en-US" altLang="ja-JP" sz="1600" dirty="0"/>
                        <a:t>[</a:t>
                      </a:r>
                      <a:r>
                        <a:rPr kumimoji="1" lang="ja-JP" altLang="en-US" sz="1600" dirty="0"/>
                        <a:t>本条は、開発モデル契約第</a:t>
                      </a:r>
                      <a:r>
                        <a:rPr kumimoji="1" lang="en-US" altLang="ja-JP" sz="1600" dirty="0"/>
                        <a:t>53</a:t>
                      </a:r>
                      <a:r>
                        <a:rPr kumimoji="1" lang="ja-JP" altLang="en-US" sz="1600" dirty="0"/>
                        <a:t>条</a:t>
                      </a:r>
                      <a:r>
                        <a:rPr kumimoji="1" lang="en-US" altLang="ja-JP" sz="1600" dirty="0"/>
                        <a:t>(</a:t>
                      </a:r>
                      <a:r>
                        <a:rPr kumimoji="1" lang="ja-JP" altLang="en-US" sz="1600" dirty="0"/>
                        <a:t>損害賠償</a:t>
                      </a:r>
                      <a:r>
                        <a:rPr kumimoji="1" lang="en-US" altLang="ja-JP" sz="1600" dirty="0"/>
                        <a:t>)</a:t>
                      </a:r>
                      <a:r>
                        <a:rPr kumimoji="1" lang="ja-JP" altLang="en-US" sz="1600" dirty="0"/>
                        <a:t>と同趣旨の条文を予定しており、省略する。</a:t>
                      </a:r>
                      <a:r>
                        <a:rPr kumimoji="1" lang="en-US" altLang="ja-JP" sz="1600" dirty="0"/>
                        <a:t>]</a:t>
                      </a:r>
                    </a:p>
                    <a:p>
                      <a:r>
                        <a:rPr kumimoji="1" lang="ja-JP" altLang="en-US" sz="1600" dirty="0"/>
                        <a:t>（参考：開発モデル契約第</a:t>
                      </a:r>
                      <a:r>
                        <a:rPr kumimoji="1" lang="en-US" altLang="ja-JP" sz="1600" dirty="0"/>
                        <a:t>53</a:t>
                      </a:r>
                      <a:r>
                        <a:rPr kumimoji="1" lang="ja-JP" altLang="en-US" sz="1600" dirty="0"/>
                        <a:t>条</a:t>
                      </a:r>
                      <a:r>
                        <a:rPr kumimoji="1" lang="en-US" altLang="ja-JP" sz="1600" dirty="0"/>
                        <a:t>1</a:t>
                      </a:r>
                      <a:r>
                        <a:rPr kumimoji="1" lang="ja-JP" altLang="en-US" sz="1600" dirty="0"/>
                        <a:t>項抜粋）</a:t>
                      </a:r>
                      <a:endParaRPr kumimoji="1" lang="en-US" altLang="ja-JP" sz="1600" dirty="0"/>
                    </a:p>
                    <a:p>
                      <a:r>
                        <a:rPr kumimoji="1" lang="ja-JP" altLang="en-US" sz="1600" dirty="0"/>
                        <a:t>甲及び乙は、本契約及び個別契約の履行に関し、相手方の責めに帰すべき事由により損害を被った場合、相手方に対して、（○○○の損害に限り）損害賠償を請求することができる。</a:t>
                      </a:r>
                    </a:p>
                    <a:p>
                      <a:endParaRPr kumimoji="1" lang="en-US" altLang="ja-JP" sz="1600" dirty="0"/>
                    </a:p>
                  </a:txBody>
                  <a:tcPr/>
                </a:tc>
                <a:tc>
                  <a:txBody>
                    <a:bodyPr/>
                    <a:lstStyle/>
                    <a:p>
                      <a:r>
                        <a:rPr kumimoji="1" lang="en-US" altLang="ja-JP" sz="1600" dirty="0"/>
                        <a:t>【191</a:t>
                      </a:r>
                      <a:r>
                        <a:rPr kumimoji="1" lang="ja-JP" altLang="en-US" sz="1600" dirty="0"/>
                        <a:t>頁</a:t>
                      </a:r>
                      <a:r>
                        <a:rPr kumimoji="1" lang="en-US" altLang="ja-JP" sz="1600" dirty="0"/>
                        <a:t>】</a:t>
                      </a:r>
                      <a:r>
                        <a:rPr kumimoji="1" lang="ja-JP" altLang="en-US" sz="1600" dirty="0"/>
                        <a:t>（本件業務に関する責任）第</a:t>
                      </a:r>
                      <a:r>
                        <a:rPr kumimoji="1" lang="en-US" altLang="ja-JP" sz="1600" dirty="0"/>
                        <a:t>14</a:t>
                      </a:r>
                      <a:r>
                        <a:rPr kumimoji="1" lang="ja-JP" altLang="en-US" sz="1600" dirty="0"/>
                        <a:t>条抜粋</a:t>
                      </a:r>
                      <a:endParaRPr kumimoji="1" lang="en-US" altLang="ja-JP" sz="1600" dirty="0"/>
                    </a:p>
                    <a:p>
                      <a:r>
                        <a:rPr kumimoji="1" lang="ja-JP" altLang="en-US" sz="1600" dirty="0"/>
                        <a:t>本件業務に関する乙の責任は、当該本件業務が準委任型であるか請負型であるかにより次の各号のとおりとする。なお、準委任型又は請負型であるかは個別契約に定められるものとする。</a:t>
                      </a:r>
                    </a:p>
                    <a:p>
                      <a:r>
                        <a:rPr kumimoji="1" lang="ja-JP" altLang="en-US" sz="1600" dirty="0"/>
                        <a:t>（１）準委任型の場合</a:t>
                      </a:r>
                    </a:p>
                    <a:p>
                      <a:r>
                        <a:rPr kumimoji="1" lang="ja-JP" altLang="en-US" sz="1600" dirty="0"/>
                        <a:t>　乙の責任は、本件業務を善良な管理者の注意をもって実施することに限られ、かかる注意をもって実施している限り、本件業務の内容、結果等について、乙は責任を負わないものとする。</a:t>
                      </a:r>
                    </a:p>
                    <a:p>
                      <a:r>
                        <a:rPr kumimoji="1" lang="ja-JP" altLang="en-US" sz="1600" dirty="0"/>
                        <a:t>（２）請負型の場合</a:t>
                      </a:r>
                    </a:p>
                    <a:p>
                      <a:r>
                        <a:rPr kumimoji="1" lang="ja-JP" altLang="en-US" sz="1600" dirty="0"/>
                        <a:t>　本件業務の結果に、誤り、業務仕様書との不一致がある場合、乙は、当該誤り、不一致を修正するものとする。</a:t>
                      </a:r>
                      <a:endParaRPr kumimoji="1" lang="en-US" altLang="ja-JP" sz="1600" dirty="0"/>
                    </a:p>
                    <a:p>
                      <a:r>
                        <a:rPr kumimoji="1" lang="en-US" altLang="ja-JP" sz="1600" dirty="0"/>
                        <a:t>【193</a:t>
                      </a:r>
                      <a:r>
                        <a:rPr kumimoji="1" lang="ja-JP" altLang="en-US" sz="1600" dirty="0"/>
                        <a:t>頁</a:t>
                      </a:r>
                      <a:r>
                        <a:rPr kumimoji="1" lang="en-US" altLang="ja-JP" sz="1600" dirty="0"/>
                        <a:t>】</a:t>
                      </a:r>
                      <a:r>
                        <a:rPr kumimoji="1" lang="ja-JP" altLang="en-US" sz="1600" dirty="0"/>
                        <a:t>（損害賠償）第</a:t>
                      </a:r>
                      <a:r>
                        <a:rPr kumimoji="1" lang="en-US" altLang="ja-JP" sz="1600" dirty="0"/>
                        <a:t>24</a:t>
                      </a:r>
                      <a:r>
                        <a:rPr kumimoji="1" lang="ja-JP" altLang="en-US" sz="1600" dirty="0"/>
                        <a:t>条</a:t>
                      </a:r>
                      <a:endParaRPr kumimoji="1" lang="en-US" altLang="ja-JP" sz="1600" dirty="0"/>
                    </a:p>
                    <a:p>
                      <a:r>
                        <a:rPr kumimoji="1" lang="en-US" altLang="ja-JP" sz="1600" dirty="0"/>
                        <a:t>[</a:t>
                      </a:r>
                      <a:r>
                        <a:rPr kumimoji="1" lang="ja-JP" altLang="en-US" sz="1600" dirty="0"/>
                        <a:t>本条は、開発モデル契約第</a:t>
                      </a:r>
                      <a:r>
                        <a:rPr kumimoji="1" lang="en-US" altLang="ja-JP" sz="1600" dirty="0"/>
                        <a:t>53</a:t>
                      </a:r>
                      <a:r>
                        <a:rPr kumimoji="1" lang="ja-JP" altLang="en-US" sz="1600" dirty="0"/>
                        <a:t>条</a:t>
                      </a:r>
                      <a:r>
                        <a:rPr kumimoji="1" lang="en-US" altLang="ja-JP" sz="1600" dirty="0"/>
                        <a:t>(</a:t>
                      </a:r>
                      <a:r>
                        <a:rPr kumimoji="1" lang="ja-JP" altLang="en-US" sz="1600" dirty="0"/>
                        <a:t>損害賠償</a:t>
                      </a:r>
                      <a:r>
                        <a:rPr kumimoji="1" lang="en-US" altLang="ja-JP" sz="1600" dirty="0"/>
                        <a:t>)</a:t>
                      </a:r>
                      <a:r>
                        <a:rPr kumimoji="1" lang="ja-JP" altLang="en-US" sz="1600" dirty="0"/>
                        <a:t>と同趣旨の条文を予定しており、省略する。</a:t>
                      </a:r>
                      <a:r>
                        <a:rPr kumimoji="1" lang="en-US" altLang="ja-JP" sz="1600" dirty="0"/>
                        <a:t>]</a:t>
                      </a:r>
                    </a:p>
                    <a:p>
                      <a:r>
                        <a:rPr kumimoji="1" lang="ja-JP" altLang="en-US" sz="1600" dirty="0"/>
                        <a:t>（参考：開発モデル契約第</a:t>
                      </a:r>
                      <a:r>
                        <a:rPr kumimoji="1" lang="en-US" altLang="ja-JP" sz="1600" dirty="0"/>
                        <a:t>53</a:t>
                      </a:r>
                      <a:r>
                        <a:rPr kumimoji="1" lang="ja-JP" altLang="en-US" sz="1600" dirty="0"/>
                        <a:t>条</a:t>
                      </a:r>
                      <a:r>
                        <a:rPr kumimoji="1" lang="en-US" altLang="ja-JP" sz="1600" dirty="0"/>
                        <a:t>1</a:t>
                      </a:r>
                      <a:r>
                        <a:rPr kumimoji="1" lang="ja-JP" altLang="en-US" sz="1600" dirty="0"/>
                        <a:t>項抜粋）</a:t>
                      </a:r>
                      <a:endParaRPr kumimoji="1" lang="en-US" altLang="ja-JP" sz="1600" dirty="0"/>
                    </a:p>
                    <a:p>
                      <a:r>
                        <a:rPr kumimoji="1" lang="ja-JP" altLang="en-US" sz="1600" dirty="0"/>
                        <a:t>甲及び乙は、本契約及び個別契約の履行に関し、相手方の責めに帰すべき事由により損害を被った場合、相手方に対して、（○○○の損害に限り）損害賠償を請求することができる。</a:t>
                      </a:r>
                    </a:p>
                  </a:txBody>
                  <a:tcPr/>
                </a:tc>
                <a:extLst>
                  <a:ext uri="{0D108BD9-81ED-4DB2-BD59-A6C34878D82A}">
                    <a16:rowId xmlns:a16="http://schemas.microsoft.com/office/drawing/2014/main" val="357635198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mn-lt"/>
                          <a:ea typeface="+mn-ea"/>
                          <a:cs typeface="+mn-cs"/>
                        </a:rPr>
                        <a:t>関連判例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400" b="0" i="0" u="none" strike="noStrike" kern="1200" cap="none" spc="0" normalizeH="0" baseline="0" noProof="0" dirty="0">
                          <a:ln>
                            <a:noFill/>
                          </a:ln>
                          <a:solidFill>
                            <a:prstClr val="black"/>
                          </a:solidFill>
                          <a:effectLst/>
                          <a:uLnTx/>
                          <a:uFillTx/>
                          <a:latin typeface="+mn-lt"/>
                          <a:ea typeface="+mn-ea"/>
                          <a:cs typeface="+mn-cs"/>
                        </a:rPr>
                        <a:t>トピック別</a:t>
                      </a:r>
                      <a:r>
                        <a:rPr kumimoji="1" lang="en-US" altLang="ja-JP" sz="14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r>
                        <a:rPr kumimoji="1" lang="ja-JP" altLang="en-US" sz="1600" dirty="0"/>
                        <a:t>ー</a:t>
                      </a:r>
                      <a:endParaRPr kumimoji="1" lang="en-US" altLang="ja-JP" sz="1600" dirty="0"/>
                    </a:p>
                  </a:txBody>
                  <a:tcPr/>
                </a:tc>
                <a:tc>
                  <a:txBody>
                    <a:bodyPr/>
                    <a:lstStyle/>
                    <a:p>
                      <a:r>
                        <a:rPr kumimoji="1" lang="ja-JP" altLang="en-US" sz="1600" dirty="0"/>
                        <a:t>ー</a:t>
                      </a:r>
                    </a:p>
                  </a:txBody>
                  <a:tcPr/>
                </a:tc>
                <a:extLst>
                  <a:ext uri="{0D108BD9-81ED-4DB2-BD59-A6C34878D82A}">
                    <a16:rowId xmlns:a16="http://schemas.microsoft.com/office/drawing/2014/main" val="304203035"/>
                  </a:ext>
                </a:extLst>
              </a:tr>
            </a:tbl>
          </a:graphicData>
        </a:graphic>
      </p:graphicFrame>
      <p:sp>
        <p:nvSpPr>
          <p:cNvPr id="4" name="テキスト ボックス 3">
            <a:extLst>
              <a:ext uri="{FF2B5EF4-FFF2-40B4-BE49-F238E27FC236}">
                <a16:creationId xmlns:a16="http://schemas.microsoft.com/office/drawing/2014/main" id="{EDF85807-B5E7-4BAB-94F3-12F603102051}"/>
              </a:ext>
            </a:extLst>
          </p:cNvPr>
          <p:cNvSpPr txBox="1"/>
          <p:nvPr/>
        </p:nvSpPr>
        <p:spPr>
          <a:xfrm>
            <a:off x="10453281" y="506906"/>
            <a:ext cx="964277" cy="369332"/>
          </a:xfrm>
          <a:prstGeom prst="rect">
            <a:avLst/>
          </a:prstGeom>
          <a:noFill/>
          <a:ln>
            <a:solidFill>
              <a:srgbClr val="FF0000"/>
            </a:solidFill>
          </a:ln>
        </p:spPr>
        <p:txBody>
          <a:bodyPr wrap="square" rtlCol="0">
            <a:spAutoFit/>
          </a:bodyPr>
          <a:lstStyle/>
          <a:p>
            <a:r>
              <a:rPr kumimoji="1" lang="ja-JP" altLang="en-US" dirty="0">
                <a:solidFill>
                  <a:srgbClr val="FF0000"/>
                </a:solidFill>
              </a:rPr>
              <a:t>準委任</a:t>
            </a:r>
          </a:p>
        </p:txBody>
      </p:sp>
      <p:sp>
        <p:nvSpPr>
          <p:cNvPr id="5" name="テキスト ボックス 4">
            <a:extLst>
              <a:ext uri="{FF2B5EF4-FFF2-40B4-BE49-F238E27FC236}">
                <a16:creationId xmlns:a16="http://schemas.microsoft.com/office/drawing/2014/main" id="{04EAF212-2552-4FA3-8C91-E79F427BEDAB}"/>
              </a:ext>
            </a:extLst>
          </p:cNvPr>
          <p:cNvSpPr txBox="1"/>
          <p:nvPr/>
        </p:nvSpPr>
        <p:spPr>
          <a:xfrm>
            <a:off x="9356000" y="506906"/>
            <a:ext cx="964277" cy="369332"/>
          </a:xfrm>
          <a:prstGeom prst="rect">
            <a:avLst/>
          </a:prstGeom>
          <a:noFill/>
          <a:ln>
            <a:solidFill>
              <a:srgbClr val="FF0000"/>
            </a:solidFill>
          </a:ln>
        </p:spPr>
        <p:txBody>
          <a:bodyPr wrap="square" rtlCol="0">
            <a:spAutoFit/>
          </a:bodyPr>
          <a:lstStyle/>
          <a:p>
            <a:pPr algn="ctr"/>
            <a:r>
              <a:rPr lang="ja-JP" altLang="en-US" dirty="0">
                <a:solidFill>
                  <a:srgbClr val="FF0000"/>
                </a:solidFill>
              </a:rPr>
              <a:t>請負</a:t>
            </a:r>
            <a:endParaRPr kumimoji="1" lang="ja-JP" altLang="en-US" dirty="0">
              <a:solidFill>
                <a:srgbClr val="FF0000"/>
              </a:solidFill>
            </a:endParaRPr>
          </a:p>
        </p:txBody>
      </p:sp>
      <p:sp>
        <p:nvSpPr>
          <p:cNvPr id="6" name="日付プレースホルダー 5">
            <a:extLst>
              <a:ext uri="{FF2B5EF4-FFF2-40B4-BE49-F238E27FC236}">
                <a16:creationId xmlns:a16="http://schemas.microsoft.com/office/drawing/2014/main" id="{D2991E21-0A75-4363-9D11-FB50CEEACB24}"/>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7" name="スライド番号プレースホルダー 6">
            <a:extLst>
              <a:ext uri="{FF2B5EF4-FFF2-40B4-BE49-F238E27FC236}">
                <a16:creationId xmlns:a16="http://schemas.microsoft.com/office/drawing/2014/main" id="{B95D33F1-1CFE-4D0C-B2C4-8CE5DF535099}"/>
              </a:ext>
            </a:extLst>
          </p:cNvPr>
          <p:cNvSpPr>
            <a:spLocks noGrp="1"/>
          </p:cNvSpPr>
          <p:nvPr>
            <p:ph type="sldNum" sz="quarter" idx="12"/>
          </p:nvPr>
        </p:nvSpPr>
        <p:spPr/>
        <p:txBody>
          <a:bodyPr/>
          <a:lstStyle/>
          <a:p>
            <a:fld id="{AA0C51FF-32F0-4E34-9A42-27C026941FB9}" type="slidenum">
              <a:rPr kumimoji="1" lang="ja-JP" altLang="en-US" smtClean="0"/>
              <a:t>51</a:t>
            </a:fld>
            <a:endParaRPr kumimoji="1" lang="ja-JP" altLang="en-US"/>
          </a:p>
        </p:txBody>
      </p:sp>
      <p:sp>
        <p:nvSpPr>
          <p:cNvPr id="8" name="テキスト ボックス 7">
            <a:extLst>
              <a:ext uri="{FF2B5EF4-FFF2-40B4-BE49-F238E27FC236}">
                <a16:creationId xmlns:a16="http://schemas.microsoft.com/office/drawing/2014/main" id="{A9FF4319-51FA-46E8-AC5C-1716891B5BF8}"/>
              </a:ext>
            </a:extLst>
          </p:cNvPr>
          <p:cNvSpPr txBox="1"/>
          <p:nvPr/>
        </p:nvSpPr>
        <p:spPr>
          <a:xfrm>
            <a:off x="392057" y="546703"/>
            <a:ext cx="9498825" cy="400110"/>
          </a:xfrm>
          <a:prstGeom prst="rect">
            <a:avLst/>
          </a:prstGeom>
          <a:noFill/>
        </p:spPr>
        <p:txBody>
          <a:bodyPr wrap="square" rtlCol="0">
            <a:spAutoFit/>
          </a:bodyPr>
          <a:lstStyle/>
          <a:p>
            <a:r>
              <a:rPr lang="en-US" altLang="ja-JP" sz="2000" b="1" dirty="0"/>
              <a:t>[P9]</a:t>
            </a:r>
            <a:r>
              <a:rPr lang="ja-JP" altLang="en-US" sz="2000" b="1" dirty="0"/>
              <a:t> 運用・保守段階（運用～保守フェーズ）（２）</a:t>
            </a:r>
            <a:endParaRPr lang="en-US" altLang="ja-JP" sz="2000" b="1" dirty="0"/>
          </a:p>
        </p:txBody>
      </p:sp>
    </p:spTree>
    <p:extLst>
      <p:ext uri="{BB962C8B-B14F-4D97-AF65-F5344CB8AC3E}">
        <p14:creationId xmlns:p14="http://schemas.microsoft.com/office/powerpoint/2010/main" val="37180628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7EC615-A6B7-42E0-8476-00261D2AF3C2}"/>
              </a:ext>
            </a:extLst>
          </p:cNvPr>
          <p:cNvSpPr>
            <a:spLocks noGrp="1"/>
          </p:cNvSpPr>
          <p:nvPr>
            <p:ph type="title"/>
          </p:nvPr>
        </p:nvSpPr>
        <p:spPr>
          <a:xfrm>
            <a:off x="630382" y="382741"/>
            <a:ext cx="10515600" cy="1325563"/>
          </a:xfrm>
        </p:spPr>
        <p:txBody>
          <a:bodyPr/>
          <a:lstStyle/>
          <a:p>
            <a:r>
              <a:rPr lang="ja-JP" altLang="en-US" b="1" dirty="0"/>
              <a:t>トピック別（トラブル事例・判例から）</a:t>
            </a:r>
            <a:endParaRPr kumimoji="1" lang="ja-JP" altLang="en-US" b="1" dirty="0"/>
          </a:p>
        </p:txBody>
      </p:sp>
      <p:sp>
        <p:nvSpPr>
          <p:cNvPr id="3" name="コンテンツ プレースホルダー 2">
            <a:extLst>
              <a:ext uri="{FF2B5EF4-FFF2-40B4-BE49-F238E27FC236}">
                <a16:creationId xmlns:a16="http://schemas.microsoft.com/office/drawing/2014/main" id="{6876E521-42C4-4372-A8AF-53A09337EE43}"/>
              </a:ext>
            </a:extLst>
          </p:cNvPr>
          <p:cNvSpPr>
            <a:spLocks noGrp="1"/>
          </p:cNvSpPr>
          <p:nvPr>
            <p:ph idx="1"/>
          </p:nvPr>
        </p:nvSpPr>
        <p:spPr>
          <a:xfrm>
            <a:off x="871451" y="1431806"/>
            <a:ext cx="8796251" cy="2163021"/>
          </a:xfrm>
        </p:spPr>
        <p:txBody>
          <a:bodyPr>
            <a:normAutofit/>
          </a:bodyPr>
          <a:lstStyle/>
          <a:p>
            <a:r>
              <a:rPr lang="ja-JP" altLang="en-US" dirty="0"/>
              <a:t>超上流（企画段階）</a:t>
            </a:r>
            <a:r>
              <a:rPr lang="en-US" altLang="ja-JP" dirty="0"/>
              <a:t>			</a:t>
            </a:r>
            <a:r>
              <a:rPr lang="ja-JP" altLang="en-US" dirty="0"/>
              <a:t>・・・</a:t>
            </a:r>
            <a:r>
              <a:rPr lang="en-US" altLang="ja-JP" dirty="0"/>
              <a:t>[T1]</a:t>
            </a:r>
            <a:r>
              <a:rPr lang="ja-JP" altLang="en-US" dirty="0"/>
              <a:t> </a:t>
            </a:r>
            <a:r>
              <a:rPr lang="en-US" altLang="ja-JP" dirty="0"/>
              <a:t>[T2]</a:t>
            </a:r>
          </a:p>
          <a:p>
            <a:r>
              <a:rPr lang="ja-JP" altLang="en-US" dirty="0"/>
              <a:t>再構築　</a:t>
            </a:r>
            <a:r>
              <a:rPr lang="en-US" altLang="ja-JP" dirty="0"/>
              <a:t>					</a:t>
            </a:r>
            <a:r>
              <a:rPr lang="ja-JP" altLang="en-US" dirty="0"/>
              <a:t>・・・</a:t>
            </a:r>
            <a:r>
              <a:rPr lang="en-US" altLang="ja-JP" dirty="0"/>
              <a:t>[T3]</a:t>
            </a:r>
            <a:endParaRPr lang="ja-JP" altLang="en-US" dirty="0"/>
          </a:p>
          <a:p>
            <a:r>
              <a:rPr kumimoji="1" lang="ja-JP" altLang="en-US" dirty="0"/>
              <a:t>プロジェクトマネジメント　</a:t>
            </a:r>
            <a:r>
              <a:rPr kumimoji="1" lang="en-US" altLang="ja-JP" dirty="0"/>
              <a:t>	</a:t>
            </a:r>
            <a:r>
              <a:rPr kumimoji="1" lang="ja-JP" altLang="en-US" dirty="0"/>
              <a:t>・・・</a:t>
            </a:r>
            <a:r>
              <a:rPr kumimoji="1" lang="en-US" altLang="ja-JP" dirty="0"/>
              <a:t>[T4</a:t>
            </a:r>
            <a:r>
              <a:rPr lang="en-US" altLang="ja-JP" dirty="0"/>
              <a:t>]</a:t>
            </a:r>
            <a:r>
              <a:rPr lang="ja-JP" altLang="en-US" dirty="0"/>
              <a:t> </a:t>
            </a:r>
            <a:r>
              <a:rPr lang="en-US" altLang="ja-JP" dirty="0"/>
              <a:t>[</a:t>
            </a:r>
            <a:r>
              <a:rPr kumimoji="1" lang="en-US" altLang="ja-JP" dirty="0"/>
              <a:t>T5]</a:t>
            </a:r>
          </a:p>
          <a:p>
            <a:r>
              <a:rPr lang="ja-JP" altLang="en-US" dirty="0"/>
              <a:t>セキュリティ</a:t>
            </a:r>
            <a:r>
              <a:rPr lang="en-US" altLang="ja-JP" dirty="0"/>
              <a:t>				</a:t>
            </a:r>
            <a:r>
              <a:rPr lang="ja-JP" altLang="en-US" dirty="0"/>
              <a:t>・・・</a:t>
            </a:r>
            <a:r>
              <a:rPr lang="en-US" altLang="ja-JP" dirty="0"/>
              <a:t>[T6]</a:t>
            </a:r>
          </a:p>
        </p:txBody>
      </p:sp>
      <p:graphicFrame>
        <p:nvGraphicFramePr>
          <p:cNvPr id="5" name="表 8">
            <a:extLst>
              <a:ext uri="{FF2B5EF4-FFF2-40B4-BE49-F238E27FC236}">
                <a16:creationId xmlns:a16="http://schemas.microsoft.com/office/drawing/2014/main" id="{444B8164-90C7-456D-8C49-C16297DD8E1D}"/>
              </a:ext>
            </a:extLst>
          </p:cNvPr>
          <p:cNvGraphicFramePr>
            <a:graphicFrameLocks noGrp="1"/>
          </p:cNvGraphicFramePr>
          <p:nvPr>
            <p:extLst>
              <p:ext uri="{D42A27DB-BD31-4B8C-83A1-F6EECF244321}">
                <p14:modId xmlns:p14="http://schemas.microsoft.com/office/powerpoint/2010/main" val="4045989127"/>
              </p:ext>
            </p:extLst>
          </p:nvPr>
        </p:nvGraphicFramePr>
        <p:xfrm>
          <a:off x="3659605" y="4415608"/>
          <a:ext cx="4936958" cy="1854200"/>
        </p:xfrm>
        <a:graphic>
          <a:graphicData uri="http://schemas.openxmlformats.org/drawingml/2006/table">
            <a:tbl>
              <a:tblPr firstRow="1" bandRow="1">
                <a:tableStyleId>{5C22544A-7EE6-4342-B048-85BDC9FD1C3A}</a:tableStyleId>
              </a:tblPr>
              <a:tblGrid>
                <a:gridCol w="2025316">
                  <a:extLst>
                    <a:ext uri="{9D8B030D-6E8A-4147-A177-3AD203B41FA5}">
                      <a16:colId xmlns:a16="http://schemas.microsoft.com/office/drawing/2014/main" val="1269929175"/>
                    </a:ext>
                  </a:extLst>
                </a:gridCol>
                <a:gridCol w="2911642">
                  <a:extLst>
                    <a:ext uri="{9D8B030D-6E8A-4147-A177-3AD203B41FA5}">
                      <a16:colId xmlns:a16="http://schemas.microsoft.com/office/drawing/2014/main" val="302899786"/>
                    </a:ext>
                  </a:extLst>
                </a:gridCol>
              </a:tblGrid>
              <a:tr h="370840">
                <a:tc>
                  <a:txBody>
                    <a:bodyPr/>
                    <a:lstStyle/>
                    <a:p>
                      <a:r>
                        <a:rPr kumimoji="1" lang="ja-JP" altLang="en-US" sz="1200" dirty="0"/>
                        <a:t>項目</a:t>
                      </a:r>
                    </a:p>
                  </a:txBody>
                  <a:tcPr/>
                </a:tc>
                <a:tc>
                  <a:txBody>
                    <a:bodyPr/>
                    <a:lstStyle/>
                    <a:p>
                      <a:r>
                        <a:rPr kumimoji="1" lang="ja-JP" altLang="en-US" sz="1200" dirty="0"/>
                        <a:t>詳細</a:t>
                      </a:r>
                    </a:p>
                  </a:txBody>
                  <a:tcPr/>
                </a:tc>
                <a:extLst>
                  <a:ext uri="{0D108BD9-81ED-4DB2-BD59-A6C34878D82A}">
                    <a16:rowId xmlns:a16="http://schemas.microsoft.com/office/drawing/2014/main" val="2445972816"/>
                  </a:ext>
                </a:extLst>
              </a:tr>
              <a:tr h="370840">
                <a:tc>
                  <a:txBody>
                    <a:bodyPr/>
                    <a:lstStyle/>
                    <a:p>
                      <a:r>
                        <a:rPr kumimoji="1" lang="ja-JP" altLang="en-US" sz="1200" dirty="0"/>
                        <a:t>責務を負う側</a:t>
                      </a:r>
                    </a:p>
                  </a:txBody>
                  <a:tcPr/>
                </a:tc>
                <a:tc>
                  <a:txBody>
                    <a:bodyPr/>
                    <a:lstStyle/>
                    <a:p>
                      <a:endParaRPr kumimoji="1" lang="ja-JP" altLang="en-US" sz="1200" dirty="0"/>
                    </a:p>
                  </a:txBody>
                  <a:tcPr/>
                </a:tc>
                <a:extLst>
                  <a:ext uri="{0D108BD9-81ED-4DB2-BD59-A6C34878D82A}">
                    <a16:rowId xmlns:a16="http://schemas.microsoft.com/office/drawing/2014/main" val="3761503101"/>
                  </a:ext>
                </a:extLst>
              </a:tr>
              <a:tr h="370840">
                <a:tc>
                  <a:txBody>
                    <a:bodyPr/>
                    <a:lstStyle/>
                    <a:p>
                      <a:r>
                        <a:rPr kumimoji="1" lang="ja-JP" altLang="en-US" sz="1200" dirty="0"/>
                        <a:t>責務の内容</a:t>
                      </a:r>
                    </a:p>
                  </a:txBody>
                  <a:tcPr/>
                </a:tc>
                <a:tc>
                  <a:txBody>
                    <a:bodyPr/>
                    <a:lstStyle/>
                    <a:p>
                      <a:endParaRPr kumimoji="1" lang="ja-JP" altLang="en-US" sz="1200" dirty="0"/>
                    </a:p>
                  </a:txBody>
                  <a:tcPr/>
                </a:tc>
                <a:extLst>
                  <a:ext uri="{0D108BD9-81ED-4DB2-BD59-A6C34878D82A}">
                    <a16:rowId xmlns:a16="http://schemas.microsoft.com/office/drawing/2014/main" val="3757458142"/>
                  </a:ext>
                </a:extLst>
              </a:tr>
              <a:tr h="370840">
                <a:tc>
                  <a:txBody>
                    <a:bodyPr/>
                    <a:lstStyle/>
                    <a:p>
                      <a:r>
                        <a:rPr kumimoji="1" lang="ja-JP" altLang="en-US" sz="1200" dirty="0"/>
                        <a:t>責務を満たさなかった場合</a:t>
                      </a:r>
                    </a:p>
                  </a:txBody>
                  <a:tcPr/>
                </a:tc>
                <a:tc>
                  <a:txBody>
                    <a:bodyPr/>
                    <a:lstStyle/>
                    <a:p>
                      <a:endParaRPr kumimoji="1" lang="ja-JP" altLang="en-US" sz="1200" dirty="0"/>
                    </a:p>
                  </a:txBody>
                  <a:tcPr/>
                </a:tc>
                <a:extLst>
                  <a:ext uri="{0D108BD9-81ED-4DB2-BD59-A6C34878D82A}">
                    <a16:rowId xmlns:a16="http://schemas.microsoft.com/office/drawing/2014/main" val="305310319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解説（本文引用）</a:t>
                      </a:r>
                    </a:p>
                  </a:txBody>
                  <a:tcPr/>
                </a:tc>
                <a:tc>
                  <a:txBody>
                    <a:bodyPr/>
                    <a:lstStyle/>
                    <a:p>
                      <a:endParaRPr kumimoji="1" lang="ja-JP" altLang="en-US" sz="1200" dirty="0"/>
                    </a:p>
                  </a:txBody>
                  <a:tcPr/>
                </a:tc>
                <a:extLst>
                  <a:ext uri="{0D108BD9-81ED-4DB2-BD59-A6C34878D82A}">
                    <a16:rowId xmlns:a16="http://schemas.microsoft.com/office/drawing/2014/main" val="4195835289"/>
                  </a:ext>
                </a:extLst>
              </a:tr>
            </a:tbl>
          </a:graphicData>
        </a:graphic>
      </p:graphicFrame>
      <p:grpSp>
        <p:nvGrpSpPr>
          <p:cNvPr id="12" name="グループ化 11">
            <a:extLst>
              <a:ext uri="{FF2B5EF4-FFF2-40B4-BE49-F238E27FC236}">
                <a16:creationId xmlns:a16="http://schemas.microsoft.com/office/drawing/2014/main" id="{142D97BF-DD28-4CCF-B04D-684C36CDBA0C}"/>
              </a:ext>
            </a:extLst>
          </p:cNvPr>
          <p:cNvGrpSpPr/>
          <p:nvPr/>
        </p:nvGrpSpPr>
        <p:grpSpPr>
          <a:xfrm>
            <a:off x="3338763" y="3607475"/>
            <a:ext cx="5514474" cy="2813480"/>
            <a:chOff x="838200" y="3907995"/>
            <a:chExt cx="5514474" cy="2813480"/>
          </a:xfrm>
        </p:grpSpPr>
        <p:sp>
          <p:nvSpPr>
            <p:cNvPr id="10" name="テキスト ボックス 9">
              <a:extLst>
                <a:ext uri="{FF2B5EF4-FFF2-40B4-BE49-F238E27FC236}">
                  <a16:creationId xmlns:a16="http://schemas.microsoft.com/office/drawing/2014/main" id="{419633C9-5B34-4BC5-93D9-C828A65132A9}"/>
                </a:ext>
              </a:extLst>
            </p:cNvPr>
            <p:cNvSpPr txBox="1"/>
            <p:nvPr/>
          </p:nvSpPr>
          <p:spPr>
            <a:xfrm>
              <a:off x="954505" y="4052846"/>
              <a:ext cx="4616116" cy="276999"/>
            </a:xfrm>
            <a:prstGeom prst="rect">
              <a:avLst/>
            </a:prstGeom>
            <a:noFill/>
          </p:spPr>
          <p:txBody>
            <a:bodyPr wrap="square" rtlCol="0">
              <a:spAutoFit/>
            </a:bodyPr>
            <a:lstStyle/>
            <a:p>
              <a:r>
                <a:rPr lang="en-US" altLang="ja-JP" sz="1200" dirty="0"/>
                <a:t>【</a:t>
              </a:r>
              <a:r>
                <a:rPr lang="ja-JP" altLang="en-US" sz="1200" dirty="0"/>
                <a:t>注意</a:t>
              </a:r>
              <a:r>
                <a:rPr lang="en-US" altLang="ja-JP" sz="1200" dirty="0"/>
                <a:t>】</a:t>
              </a:r>
              <a:r>
                <a:rPr lang="ja-JP" altLang="en-US" sz="1200" dirty="0"/>
                <a:t>トピック別は下記の形式で整理しています</a:t>
              </a:r>
              <a:endParaRPr kumimoji="1" lang="ja-JP" altLang="en-US" sz="1200" dirty="0"/>
            </a:p>
          </p:txBody>
        </p:sp>
        <p:sp>
          <p:nvSpPr>
            <p:cNvPr id="11" name="正方形/長方形 10">
              <a:extLst>
                <a:ext uri="{FF2B5EF4-FFF2-40B4-BE49-F238E27FC236}">
                  <a16:creationId xmlns:a16="http://schemas.microsoft.com/office/drawing/2014/main" id="{E2485B18-DDBD-491C-A8BC-A44C1E4528C5}"/>
                </a:ext>
              </a:extLst>
            </p:cNvPr>
            <p:cNvSpPr/>
            <p:nvPr/>
          </p:nvSpPr>
          <p:spPr>
            <a:xfrm>
              <a:off x="838200" y="3907995"/>
              <a:ext cx="5514474" cy="281348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AA59E265-C664-483D-9C8B-EDA9C3A0AF6B}"/>
                </a:ext>
              </a:extLst>
            </p:cNvPr>
            <p:cNvSpPr txBox="1"/>
            <p:nvPr/>
          </p:nvSpPr>
          <p:spPr>
            <a:xfrm>
              <a:off x="1050758" y="4426481"/>
              <a:ext cx="1793763" cy="276999"/>
            </a:xfrm>
            <a:prstGeom prst="rect">
              <a:avLst/>
            </a:prstGeom>
            <a:noFill/>
          </p:spPr>
          <p:txBody>
            <a:bodyPr wrap="square" rtlCol="0">
              <a:spAutoFit/>
            </a:bodyPr>
            <a:lstStyle/>
            <a:p>
              <a:r>
                <a:rPr kumimoji="1" lang="en-US" altLang="ja-JP" sz="1200" u="sng" dirty="0"/>
                <a:t>[Tn]</a:t>
              </a:r>
              <a:r>
                <a:rPr kumimoji="1" lang="ja-JP" altLang="en-US" sz="1200" u="sng" dirty="0"/>
                <a:t>タイトル</a:t>
              </a:r>
            </a:p>
          </p:txBody>
        </p:sp>
      </p:grpSp>
      <p:sp>
        <p:nvSpPr>
          <p:cNvPr id="14" name="矢印: 右 13">
            <a:extLst>
              <a:ext uri="{FF2B5EF4-FFF2-40B4-BE49-F238E27FC236}">
                <a16:creationId xmlns:a16="http://schemas.microsoft.com/office/drawing/2014/main" id="{A39762E7-1FA8-4848-84D6-D4D6B698FF8E}"/>
              </a:ext>
            </a:extLst>
          </p:cNvPr>
          <p:cNvSpPr/>
          <p:nvPr/>
        </p:nvSpPr>
        <p:spPr>
          <a:xfrm>
            <a:off x="2694031" y="3838331"/>
            <a:ext cx="407790" cy="2351767"/>
          </a:xfrm>
          <a:prstGeom prst="rightArrow">
            <a:avLst>
              <a:gd name="adj1" fmla="val 42592"/>
              <a:gd name="adj2" fmla="val 58024"/>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日付プレースホルダー 3">
            <a:extLst>
              <a:ext uri="{FF2B5EF4-FFF2-40B4-BE49-F238E27FC236}">
                <a16:creationId xmlns:a16="http://schemas.microsoft.com/office/drawing/2014/main" id="{7EC3CAEB-CE8F-4CF7-A061-C0CFB78B7A3C}"/>
              </a:ext>
            </a:extLst>
          </p:cNvPr>
          <p:cNvSpPr>
            <a:spLocks noGrp="1"/>
          </p:cNvSpPr>
          <p:nvPr>
            <p:ph type="dt" sz="half" idx="10"/>
          </p:nvPr>
        </p:nvSpPr>
        <p:spPr/>
        <p:txBody>
          <a:bodyPr/>
          <a:lstStyle/>
          <a:p>
            <a:r>
              <a:rPr lang="en-US" altLang="ja-JP"/>
              <a:t>©2021-2025 IPA, All Rights Reserved</a:t>
            </a:r>
            <a:endParaRPr lang="ja-JP" altLang="en-US" dirty="0"/>
          </a:p>
        </p:txBody>
      </p:sp>
      <p:sp>
        <p:nvSpPr>
          <p:cNvPr id="6" name="スライド番号プレースホルダー 5">
            <a:extLst>
              <a:ext uri="{FF2B5EF4-FFF2-40B4-BE49-F238E27FC236}">
                <a16:creationId xmlns:a16="http://schemas.microsoft.com/office/drawing/2014/main" id="{FB0BD679-3074-48D5-851C-AE6C5CF4D8CA}"/>
              </a:ext>
            </a:extLst>
          </p:cNvPr>
          <p:cNvSpPr>
            <a:spLocks noGrp="1"/>
          </p:cNvSpPr>
          <p:nvPr>
            <p:ph type="sldNum" sz="quarter" idx="12"/>
          </p:nvPr>
        </p:nvSpPr>
        <p:spPr/>
        <p:txBody>
          <a:bodyPr/>
          <a:lstStyle/>
          <a:p>
            <a:fld id="{AA0C51FF-32F0-4E34-9A42-27C026941FB9}" type="slidenum">
              <a:rPr kumimoji="1" lang="ja-JP" altLang="en-US" smtClean="0"/>
              <a:t>52</a:t>
            </a:fld>
            <a:endParaRPr kumimoji="1" lang="ja-JP" altLang="en-US"/>
          </a:p>
        </p:txBody>
      </p:sp>
    </p:spTree>
    <p:extLst>
      <p:ext uri="{BB962C8B-B14F-4D97-AF65-F5344CB8AC3E}">
        <p14:creationId xmlns:p14="http://schemas.microsoft.com/office/powerpoint/2010/main" val="8605264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8289953-D52B-4D77-8962-A81EEB2BA59B}"/>
              </a:ext>
            </a:extLst>
          </p:cNvPr>
          <p:cNvSpPr txBox="1"/>
          <p:nvPr/>
        </p:nvSpPr>
        <p:spPr>
          <a:xfrm>
            <a:off x="691314" y="577251"/>
            <a:ext cx="8419436" cy="400110"/>
          </a:xfrm>
          <a:prstGeom prst="rect">
            <a:avLst/>
          </a:prstGeom>
          <a:noFill/>
        </p:spPr>
        <p:txBody>
          <a:bodyPr wrap="square" rtlCol="0">
            <a:spAutoFit/>
          </a:bodyPr>
          <a:lstStyle/>
          <a:p>
            <a:r>
              <a:rPr lang="en-US" altLang="ja-JP" sz="2000" b="1" dirty="0"/>
              <a:t>[T1]</a:t>
            </a:r>
            <a:r>
              <a:rPr lang="ja-JP" altLang="en-US" sz="2000" b="1" dirty="0"/>
              <a:t> 超上流（企画段階：プロジェクトマネジメント義務関連）</a:t>
            </a:r>
            <a:endParaRPr lang="en-US" altLang="ja-JP" sz="2000" b="1" dirty="0"/>
          </a:p>
        </p:txBody>
      </p:sp>
      <p:graphicFrame>
        <p:nvGraphicFramePr>
          <p:cNvPr id="3" name="表 3">
            <a:extLst>
              <a:ext uri="{FF2B5EF4-FFF2-40B4-BE49-F238E27FC236}">
                <a16:creationId xmlns:a16="http://schemas.microsoft.com/office/drawing/2014/main" id="{AFCF8AED-44AC-40DA-AAE8-60A4253560E8}"/>
              </a:ext>
            </a:extLst>
          </p:cNvPr>
          <p:cNvGraphicFramePr>
            <a:graphicFrameLocks noGrp="1"/>
          </p:cNvGraphicFramePr>
          <p:nvPr>
            <p:extLst>
              <p:ext uri="{D42A27DB-BD31-4B8C-83A1-F6EECF244321}">
                <p14:modId xmlns:p14="http://schemas.microsoft.com/office/powerpoint/2010/main" val="1159533785"/>
              </p:ext>
            </p:extLst>
          </p:nvPr>
        </p:nvGraphicFramePr>
        <p:xfrm>
          <a:off x="826410" y="977361"/>
          <a:ext cx="10539180" cy="5669280"/>
        </p:xfrm>
        <a:graphic>
          <a:graphicData uri="http://schemas.openxmlformats.org/drawingml/2006/table">
            <a:tbl>
              <a:tblPr firstRow="1" bandRow="1">
                <a:tableStyleId>{5C22544A-7EE6-4342-B048-85BDC9FD1C3A}</a:tableStyleId>
              </a:tblPr>
              <a:tblGrid>
                <a:gridCol w="2276329">
                  <a:extLst>
                    <a:ext uri="{9D8B030D-6E8A-4147-A177-3AD203B41FA5}">
                      <a16:colId xmlns:a16="http://schemas.microsoft.com/office/drawing/2014/main" val="1845847850"/>
                    </a:ext>
                  </a:extLst>
                </a:gridCol>
                <a:gridCol w="8262851">
                  <a:extLst>
                    <a:ext uri="{9D8B030D-6E8A-4147-A177-3AD203B41FA5}">
                      <a16:colId xmlns:a16="http://schemas.microsoft.com/office/drawing/2014/main" val="994847095"/>
                    </a:ext>
                  </a:extLst>
                </a:gridCol>
              </a:tblGrid>
              <a:tr h="354176">
                <a:tc>
                  <a:txBody>
                    <a:bodyPr/>
                    <a:lstStyle/>
                    <a:p>
                      <a:r>
                        <a:rPr kumimoji="1" lang="ja-JP" altLang="en-US" dirty="0"/>
                        <a:t>項目</a:t>
                      </a:r>
                    </a:p>
                  </a:txBody>
                  <a:tcPr/>
                </a:tc>
                <a:tc>
                  <a:txBody>
                    <a:bodyPr/>
                    <a:lstStyle/>
                    <a:p>
                      <a:r>
                        <a:rPr kumimoji="1" lang="ja-JP" altLang="en-US" dirty="0"/>
                        <a:t>詳細</a:t>
                      </a:r>
                    </a:p>
                  </a:txBody>
                  <a:tcPr/>
                </a:tc>
                <a:extLst>
                  <a:ext uri="{0D108BD9-81ED-4DB2-BD59-A6C34878D82A}">
                    <a16:rowId xmlns:a16="http://schemas.microsoft.com/office/drawing/2014/main" val="1466269762"/>
                  </a:ext>
                </a:extLst>
              </a:tr>
              <a:tr h="354176">
                <a:tc>
                  <a:txBody>
                    <a:bodyPr/>
                    <a:lstStyle/>
                    <a:p>
                      <a:r>
                        <a:rPr kumimoji="1" lang="ja-JP" altLang="en-US" sz="2000" dirty="0"/>
                        <a:t>責務を負う側</a:t>
                      </a:r>
                    </a:p>
                  </a:txBody>
                  <a:tcPr/>
                </a:tc>
                <a:tc>
                  <a:txBody>
                    <a:bodyPr/>
                    <a:lstStyle/>
                    <a:p>
                      <a:r>
                        <a:rPr kumimoji="1" lang="ja-JP" altLang="en-US" sz="2000" b="0" dirty="0">
                          <a:solidFill>
                            <a:srgbClr val="FF0000"/>
                          </a:solidFill>
                        </a:rPr>
                        <a:t>ベンダ</a:t>
                      </a:r>
                    </a:p>
                  </a:txBody>
                  <a:tcPr/>
                </a:tc>
                <a:extLst>
                  <a:ext uri="{0D108BD9-81ED-4DB2-BD59-A6C34878D82A}">
                    <a16:rowId xmlns:a16="http://schemas.microsoft.com/office/drawing/2014/main" val="2767531653"/>
                  </a:ext>
                </a:extLst>
              </a:tr>
              <a:tr h="354176">
                <a:tc>
                  <a:txBody>
                    <a:bodyPr/>
                    <a:lstStyle/>
                    <a:p>
                      <a:r>
                        <a:rPr kumimoji="1" lang="ja-JP" altLang="en-US" sz="2000" dirty="0"/>
                        <a:t>責務の内容</a:t>
                      </a:r>
                    </a:p>
                  </a:txBody>
                  <a:tcPr/>
                </a:tc>
                <a:tc>
                  <a:txBody>
                    <a:bodyPr/>
                    <a:lstStyle/>
                    <a:p>
                      <a:r>
                        <a:rPr lang="ja-JP" altLang="en-US" sz="2000" dirty="0"/>
                        <a:t>契約締結前の企画・提案段階においても、自ら提案するシステムの機能、ユーザのニーズに対する充足度、システムの開発手法、受注後の開発体制を検討・検証し、そこから</a:t>
                      </a:r>
                      <a:r>
                        <a:rPr lang="ja-JP" altLang="en-US" sz="2000" dirty="0">
                          <a:solidFill>
                            <a:srgbClr val="FF0000"/>
                          </a:solidFill>
                        </a:rPr>
                        <a:t>想定される</a:t>
                      </a:r>
                      <a:r>
                        <a:rPr lang="ja-JP" altLang="en-US" sz="2000" b="0" dirty="0">
                          <a:solidFill>
                            <a:srgbClr val="FF0000"/>
                          </a:solidFill>
                        </a:rPr>
                        <a:t>リスクについてユーザに説明する義務</a:t>
                      </a:r>
                      <a:r>
                        <a:rPr lang="ja-JP" altLang="en-US" sz="2000" dirty="0"/>
                        <a:t>を負う</a:t>
                      </a:r>
                      <a:endParaRPr lang="en-US" altLang="ja-JP" sz="2000" dirty="0"/>
                    </a:p>
                    <a:p>
                      <a:r>
                        <a:rPr kumimoji="1" lang="ja-JP" altLang="en-US" sz="2000" dirty="0"/>
                        <a:t>（契約前なので、信義則に基づく義務と考えられる）</a:t>
                      </a:r>
                    </a:p>
                  </a:txBody>
                  <a:tcPr/>
                </a:tc>
                <a:extLst>
                  <a:ext uri="{0D108BD9-81ED-4DB2-BD59-A6C34878D82A}">
                    <a16:rowId xmlns:a16="http://schemas.microsoft.com/office/drawing/2014/main" val="3105736497"/>
                  </a:ext>
                </a:extLst>
              </a:tr>
              <a:tr h="354176">
                <a:tc>
                  <a:txBody>
                    <a:bodyPr/>
                    <a:lstStyle/>
                    <a:p>
                      <a:r>
                        <a:rPr kumimoji="1" lang="ja-JP" altLang="en-US" sz="2000" dirty="0"/>
                        <a:t>責務を満たさなかった場合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a:t>ベンダがこの段階で得られるユーザからの情報提供・協力の範囲で予想できるはずのリスクを適切に説明していなければ、</a:t>
                      </a:r>
                      <a:r>
                        <a:rPr lang="ja-JP" altLang="en-US" sz="2000" b="0" dirty="0">
                          <a:solidFill>
                            <a:srgbClr val="FF0000"/>
                          </a:solidFill>
                        </a:rPr>
                        <a:t>ベンダが法的責任を追及</a:t>
                      </a:r>
                      <a:r>
                        <a:rPr lang="ja-JP" altLang="en-US" sz="2000" dirty="0"/>
                        <a:t>されうる</a:t>
                      </a:r>
                      <a:endParaRPr lang="en-US" altLang="ja-JP" sz="2000" dirty="0"/>
                    </a:p>
                  </a:txBody>
                  <a:tcPr/>
                </a:tc>
                <a:extLst>
                  <a:ext uri="{0D108BD9-81ED-4DB2-BD59-A6C34878D82A}">
                    <a16:rowId xmlns:a16="http://schemas.microsoft.com/office/drawing/2014/main" val="4289872265"/>
                  </a:ext>
                </a:extLst>
              </a:tr>
              <a:tr h="3541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解説（本文）</a:t>
                      </a:r>
                      <a:endParaRPr kumimoji="1" lang="en-US" altLang="ja-JP" sz="20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dirty="0"/>
                        <a:t>【28</a:t>
                      </a:r>
                      <a:r>
                        <a:rPr lang="ja-JP" altLang="en-US" sz="1600" dirty="0"/>
                        <a:t>頁</a:t>
                      </a:r>
                      <a:r>
                        <a:rPr lang="en-US" altLang="ja-JP" sz="1600" dirty="0"/>
                        <a:t>】</a:t>
                      </a:r>
                      <a:r>
                        <a:rPr lang="ja-JP" altLang="en-US" sz="1600" dirty="0"/>
                        <a:t>裁判例においては、ベンダについて</a:t>
                      </a:r>
                      <a:r>
                        <a:rPr lang="ja-JP" altLang="en-US" sz="1600" u="sng" dirty="0"/>
                        <a:t>契約締結前の企画・提案段階</a:t>
                      </a:r>
                      <a:r>
                        <a:rPr lang="ja-JP" altLang="en-US" sz="1600" dirty="0"/>
                        <a:t>においても、自ら提案するシステムの機能、ユーザのニーズに対する充足度、システムの開発手法、受注後の開発体制を検討・検証し、そこから</a:t>
                      </a:r>
                      <a:r>
                        <a:rPr lang="ja-JP" altLang="en-US" sz="1600" u="sng" dirty="0"/>
                        <a:t>想定されるリスクについてユーザに説明する義務を負う</a:t>
                      </a:r>
                      <a:r>
                        <a:rPr lang="ja-JP" altLang="en-US" sz="1600" dirty="0"/>
                        <a:t>と判示するものがある （東京高判平成</a:t>
                      </a:r>
                      <a:r>
                        <a:rPr lang="en-US" altLang="ja-JP" sz="1600" dirty="0"/>
                        <a:t>25</a:t>
                      </a:r>
                      <a:r>
                        <a:rPr lang="ja-JP" altLang="en-US" sz="1600" dirty="0"/>
                        <a:t>年</a:t>
                      </a:r>
                      <a:r>
                        <a:rPr lang="en-US" altLang="ja-JP" sz="1600" dirty="0"/>
                        <a:t>9</a:t>
                      </a:r>
                      <a:r>
                        <a:rPr lang="ja-JP" altLang="en-US" sz="1600" dirty="0"/>
                        <a:t>月</a:t>
                      </a:r>
                      <a:r>
                        <a:rPr lang="en-US" altLang="ja-JP" sz="1600" dirty="0"/>
                        <a:t>26</a:t>
                      </a:r>
                      <a:r>
                        <a:rPr lang="ja-JP" altLang="en-US" sz="1600" dirty="0"/>
                        <a:t>日金融・商事判例</a:t>
                      </a:r>
                      <a:r>
                        <a:rPr lang="en-US" altLang="ja-JP" sz="1600" dirty="0"/>
                        <a:t>1428</a:t>
                      </a:r>
                      <a:r>
                        <a:rPr lang="ja-JP" altLang="en-US" sz="1600" dirty="0"/>
                        <a:t>号</a:t>
                      </a:r>
                      <a:r>
                        <a:rPr lang="en-US" altLang="ja-JP" sz="1600" dirty="0"/>
                        <a:t>16</a:t>
                      </a:r>
                      <a:r>
                        <a:rPr lang="ja-JP" altLang="en-US" sz="1600" dirty="0"/>
                        <a:t>頁）。もっとも、当該裁判例では、ベンダがユーザの業務内容等に必ずしも精通しているものではなく、受注が確定していない段階における事前検証の方法は自ずと限られ、ユーザからの情報提供・協力にも限界があること、プロジェクト開始後の進行過程で生じてくる事情、要因についてこの段階で漏れなく予測することは困難であることを認め、上記義務もこの状況における</a:t>
                      </a:r>
                      <a:r>
                        <a:rPr lang="ja-JP" altLang="en-US" sz="1600" u="sng" dirty="0"/>
                        <a:t>予測可能性を前提とする</a:t>
                      </a:r>
                      <a:r>
                        <a:rPr lang="ja-JP" altLang="en-US" sz="1600" dirty="0"/>
                        <a:t>ものであるとされている</a:t>
                      </a:r>
                      <a:endParaRPr lang="en-US" altLang="ja-JP" sz="1600" dirty="0"/>
                    </a:p>
                  </a:txBody>
                  <a:tcPr/>
                </a:tc>
                <a:extLst>
                  <a:ext uri="{0D108BD9-81ED-4DB2-BD59-A6C34878D82A}">
                    <a16:rowId xmlns:a16="http://schemas.microsoft.com/office/drawing/2014/main" val="1584208959"/>
                  </a:ext>
                </a:extLst>
              </a:tr>
            </a:tbl>
          </a:graphicData>
        </a:graphic>
      </p:graphicFrame>
      <p:sp>
        <p:nvSpPr>
          <p:cNvPr id="5" name="日付プレースホルダー 4">
            <a:extLst>
              <a:ext uri="{FF2B5EF4-FFF2-40B4-BE49-F238E27FC236}">
                <a16:creationId xmlns:a16="http://schemas.microsoft.com/office/drawing/2014/main" id="{A811998A-70FF-447C-9233-F6AEEF4C6809}"/>
              </a:ext>
            </a:extLst>
          </p:cNvPr>
          <p:cNvSpPr>
            <a:spLocks noGrp="1"/>
          </p:cNvSpPr>
          <p:nvPr>
            <p:ph type="dt" sz="half" idx="10"/>
          </p:nvPr>
        </p:nvSpPr>
        <p:spPr/>
        <p:txBody>
          <a:bodyPr/>
          <a:lstStyle/>
          <a:p>
            <a:r>
              <a:rPr kumimoji="1" lang="en-US" altLang="ja-JP"/>
              <a:t>©2021-2025 IPA, All Rights Reserved</a:t>
            </a:r>
            <a:endParaRPr kumimoji="1" lang="ja-JP" altLang="en-US" dirty="0"/>
          </a:p>
        </p:txBody>
      </p:sp>
      <p:sp>
        <p:nvSpPr>
          <p:cNvPr id="6" name="スライド番号プレースホルダー 5">
            <a:extLst>
              <a:ext uri="{FF2B5EF4-FFF2-40B4-BE49-F238E27FC236}">
                <a16:creationId xmlns:a16="http://schemas.microsoft.com/office/drawing/2014/main" id="{2B84FA83-A8BD-4996-9D34-B787418C6DEB}"/>
              </a:ext>
            </a:extLst>
          </p:cNvPr>
          <p:cNvSpPr>
            <a:spLocks noGrp="1"/>
          </p:cNvSpPr>
          <p:nvPr>
            <p:ph type="sldNum" sz="quarter" idx="12"/>
          </p:nvPr>
        </p:nvSpPr>
        <p:spPr/>
        <p:txBody>
          <a:bodyPr/>
          <a:lstStyle/>
          <a:p>
            <a:fld id="{AA0C51FF-32F0-4E34-9A42-27C026941FB9}" type="slidenum">
              <a:rPr kumimoji="1" lang="ja-JP" altLang="en-US" smtClean="0"/>
              <a:t>53</a:t>
            </a:fld>
            <a:endParaRPr kumimoji="1" lang="ja-JP" altLang="en-US"/>
          </a:p>
        </p:txBody>
      </p:sp>
    </p:spTree>
    <p:extLst>
      <p:ext uri="{BB962C8B-B14F-4D97-AF65-F5344CB8AC3E}">
        <p14:creationId xmlns:p14="http://schemas.microsoft.com/office/powerpoint/2010/main" val="401473379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3">
            <a:extLst>
              <a:ext uri="{FF2B5EF4-FFF2-40B4-BE49-F238E27FC236}">
                <a16:creationId xmlns:a16="http://schemas.microsoft.com/office/drawing/2014/main" id="{AFCF8AED-44AC-40DA-AAE8-60A4253560E8}"/>
              </a:ext>
            </a:extLst>
          </p:cNvPr>
          <p:cNvGraphicFramePr>
            <a:graphicFrameLocks noGrp="1"/>
          </p:cNvGraphicFramePr>
          <p:nvPr>
            <p:extLst>
              <p:ext uri="{D42A27DB-BD31-4B8C-83A1-F6EECF244321}">
                <p14:modId xmlns:p14="http://schemas.microsoft.com/office/powerpoint/2010/main" val="1510404365"/>
              </p:ext>
            </p:extLst>
          </p:nvPr>
        </p:nvGraphicFramePr>
        <p:xfrm>
          <a:off x="826410" y="977361"/>
          <a:ext cx="10539180" cy="3810000"/>
        </p:xfrm>
        <a:graphic>
          <a:graphicData uri="http://schemas.openxmlformats.org/drawingml/2006/table">
            <a:tbl>
              <a:tblPr firstRow="1" bandRow="1">
                <a:tableStyleId>{5C22544A-7EE6-4342-B048-85BDC9FD1C3A}</a:tableStyleId>
              </a:tblPr>
              <a:tblGrid>
                <a:gridCol w="2276329">
                  <a:extLst>
                    <a:ext uri="{9D8B030D-6E8A-4147-A177-3AD203B41FA5}">
                      <a16:colId xmlns:a16="http://schemas.microsoft.com/office/drawing/2014/main" val="1845847850"/>
                    </a:ext>
                  </a:extLst>
                </a:gridCol>
                <a:gridCol w="8262851">
                  <a:extLst>
                    <a:ext uri="{9D8B030D-6E8A-4147-A177-3AD203B41FA5}">
                      <a16:colId xmlns:a16="http://schemas.microsoft.com/office/drawing/2014/main" val="994847095"/>
                    </a:ext>
                  </a:extLst>
                </a:gridCol>
              </a:tblGrid>
              <a:tr h="354176">
                <a:tc>
                  <a:txBody>
                    <a:bodyPr/>
                    <a:lstStyle/>
                    <a:p>
                      <a:r>
                        <a:rPr kumimoji="1" lang="ja-JP" altLang="en-US" sz="2000" dirty="0"/>
                        <a:t>項目</a:t>
                      </a:r>
                    </a:p>
                  </a:txBody>
                  <a:tcPr/>
                </a:tc>
                <a:tc>
                  <a:txBody>
                    <a:bodyPr/>
                    <a:lstStyle/>
                    <a:p>
                      <a:r>
                        <a:rPr kumimoji="1" lang="ja-JP" altLang="en-US" sz="2000" dirty="0"/>
                        <a:t>詳細</a:t>
                      </a:r>
                    </a:p>
                  </a:txBody>
                  <a:tcPr/>
                </a:tc>
                <a:extLst>
                  <a:ext uri="{0D108BD9-81ED-4DB2-BD59-A6C34878D82A}">
                    <a16:rowId xmlns:a16="http://schemas.microsoft.com/office/drawing/2014/main" val="1466269762"/>
                  </a:ext>
                </a:extLst>
              </a:tr>
              <a:tr h="354176">
                <a:tc>
                  <a:txBody>
                    <a:bodyPr/>
                    <a:lstStyle/>
                    <a:p>
                      <a:r>
                        <a:rPr kumimoji="1" lang="ja-JP" altLang="en-US" sz="2000" dirty="0"/>
                        <a:t>責務を負う側</a:t>
                      </a:r>
                    </a:p>
                  </a:txBody>
                  <a:tcPr/>
                </a:tc>
                <a:tc>
                  <a:txBody>
                    <a:bodyPr/>
                    <a:lstStyle/>
                    <a:p>
                      <a:r>
                        <a:rPr kumimoji="1" lang="ja-JP" altLang="en-US" sz="2000" b="0" dirty="0">
                          <a:solidFill>
                            <a:srgbClr val="FF0000"/>
                          </a:solidFill>
                        </a:rPr>
                        <a:t>ユーザ</a:t>
                      </a:r>
                    </a:p>
                  </a:txBody>
                  <a:tcPr/>
                </a:tc>
                <a:extLst>
                  <a:ext uri="{0D108BD9-81ED-4DB2-BD59-A6C34878D82A}">
                    <a16:rowId xmlns:a16="http://schemas.microsoft.com/office/drawing/2014/main" val="2767531653"/>
                  </a:ext>
                </a:extLst>
              </a:tr>
              <a:tr h="354176">
                <a:tc>
                  <a:txBody>
                    <a:bodyPr/>
                    <a:lstStyle/>
                    <a:p>
                      <a:r>
                        <a:rPr kumimoji="1" lang="ja-JP" altLang="en-US" sz="2000" dirty="0"/>
                        <a:t>責務の内容</a:t>
                      </a:r>
                    </a:p>
                  </a:txBody>
                  <a:tcPr/>
                </a:tc>
                <a:tc>
                  <a:txBody>
                    <a:bodyPr/>
                    <a:lstStyle/>
                    <a:p>
                      <a:r>
                        <a:rPr lang="ja-JP" altLang="en-US" sz="2000" dirty="0"/>
                        <a:t>企画・提案段階において、システム開発の対象とされる業務の分析とベンダの説明を踏まえ、</a:t>
                      </a:r>
                      <a:r>
                        <a:rPr lang="ja-JP" altLang="en-US" sz="2000" b="0" dirty="0">
                          <a:solidFill>
                            <a:srgbClr val="FF0000"/>
                          </a:solidFill>
                        </a:rPr>
                        <a:t>システム開発について自らリスク分析をする</a:t>
                      </a:r>
                      <a:r>
                        <a:rPr lang="ja-JP" altLang="en-US" sz="2000" dirty="0"/>
                        <a:t>ことが求められる</a:t>
                      </a:r>
                      <a:endParaRPr kumimoji="1" lang="ja-JP" altLang="en-US" sz="2000" dirty="0"/>
                    </a:p>
                  </a:txBody>
                  <a:tcPr/>
                </a:tc>
                <a:extLst>
                  <a:ext uri="{0D108BD9-81ED-4DB2-BD59-A6C34878D82A}">
                    <a16:rowId xmlns:a16="http://schemas.microsoft.com/office/drawing/2014/main" val="3105736497"/>
                  </a:ext>
                </a:extLst>
              </a:tr>
              <a:tr h="354176">
                <a:tc>
                  <a:txBody>
                    <a:bodyPr/>
                    <a:lstStyle/>
                    <a:p>
                      <a:r>
                        <a:rPr kumimoji="1" lang="ja-JP" altLang="en-US" sz="2000" dirty="0"/>
                        <a:t>責務を満たさなかった場合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b="0" dirty="0">
                          <a:solidFill>
                            <a:srgbClr val="FF0000"/>
                          </a:solidFill>
                        </a:rPr>
                        <a:t>ユーザ側の過失</a:t>
                      </a:r>
                      <a:r>
                        <a:rPr lang="ja-JP" altLang="en-US" sz="2000" dirty="0"/>
                        <a:t>として認定されうる</a:t>
                      </a:r>
                      <a:endParaRPr lang="en-US" altLang="ja-JP" sz="2000" dirty="0"/>
                    </a:p>
                  </a:txBody>
                  <a:tcPr/>
                </a:tc>
                <a:extLst>
                  <a:ext uri="{0D108BD9-81ED-4DB2-BD59-A6C34878D82A}">
                    <a16:rowId xmlns:a16="http://schemas.microsoft.com/office/drawing/2014/main" val="4289872265"/>
                  </a:ext>
                </a:extLst>
              </a:tr>
              <a:tr h="3541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解説（本文）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dirty="0"/>
                        <a:t>【55</a:t>
                      </a:r>
                      <a:r>
                        <a:rPr lang="ja-JP" altLang="en-US" sz="1600" dirty="0"/>
                        <a:t>頁</a:t>
                      </a:r>
                      <a:r>
                        <a:rPr lang="en-US" altLang="ja-JP" sz="1600" dirty="0"/>
                        <a:t>】</a:t>
                      </a:r>
                      <a:r>
                        <a:rPr lang="ja-JP" altLang="en-US" sz="1600" dirty="0"/>
                        <a:t>システム完成に向けた開発協力体制が構築される以前の企画・提案段階において、ベンダにシステム開発技術等に関する説明責任が存するとともに、ユーザにもシステム開発の対象とされる業務の分析とベンダの説明を踏まえ、</a:t>
                      </a:r>
                      <a:r>
                        <a:rPr lang="ja-JP" altLang="en-US" sz="1600" u="sng" dirty="0"/>
                        <a:t>システム開発について自らリスク分析</a:t>
                      </a:r>
                      <a:r>
                        <a:rPr lang="ja-JP" altLang="en-US" sz="1600" dirty="0"/>
                        <a:t>をすることが求められると判示するものがある（東京高判平成</a:t>
                      </a:r>
                      <a:r>
                        <a:rPr lang="en-US" altLang="ja-JP" sz="1600" dirty="0"/>
                        <a:t>25</a:t>
                      </a:r>
                      <a:r>
                        <a:rPr lang="ja-JP" altLang="en-US" sz="1600" dirty="0"/>
                        <a:t>年</a:t>
                      </a:r>
                      <a:r>
                        <a:rPr lang="en-US" altLang="ja-JP" sz="1600" dirty="0"/>
                        <a:t>9</a:t>
                      </a:r>
                      <a:r>
                        <a:rPr lang="ja-JP" altLang="en-US" sz="1600" dirty="0"/>
                        <a:t>月</a:t>
                      </a:r>
                      <a:r>
                        <a:rPr lang="en-US" altLang="ja-JP" sz="1600" dirty="0"/>
                        <a:t>26</a:t>
                      </a:r>
                      <a:r>
                        <a:rPr lang="ja-JP" altLang="en-US" sz="1600" dirty="0"/>
                        <a:t>日金融・商事判例</a:t>
                      </a:r>
                      <a:r>
                        <a:rPr lang="en-US" altLang="ja-JP" sz="1600" dirty="0"/>
                        <a:t>1428</a:t>
                      </a:r>
                      <a:r>
                        <a:rPr lang="ja-JP" altLang="en-US" sz="1600" dirty="0"/>
                        <a:t>号</a:t>
                      </a:r>
                      <a:r>
                        <a:rPr lang="en-US" altLang="ja-JP" sz="1600" dirty="0"/>
                        <a:t>16</a:t>
                      </a:r>
                      <a:r>
                        <a:rPr lang="ja-JP" altLang="en-US" sz="1600" dirty="0"/>
                        <a:t>頁）。</a:t>
                      </a:r>
                      <a:endParaRPr lang="en-US" altLang="ja-JP" sz="1600" dirty="0"/>
                    </a:p>
                  </a:txBody>
                  <a:tcPr/>
                </a:tc>
                <a:extLst>
                  <a:ext uri="{0D108BD9-81ED-4DB2-BD59-A6C34878D82A}">
                    <a16:rowId xmlns:a16="http://schemas.microsoft.com/office/drawing/2014/main" val="1584208959"/>
                  </a:ext>
                </a:extLst>
              </a:tr>
            </a:tbl>
          </a:graphicData>
        </a:graphic>
      </p:graphicFrame>
      <p:sp>
        <p:nvSpPr>
          <p:cNvPr id="4" name="日付プレースホルダー 3">
            <a:extLst>
              <a:ext uri="{FF2B5EF4-FFF2-40B4-BE49-F238E27FC236}">
                <a16:creationId xmlns:a16="http://schemas.microsoft.com/office/drawing/2014/main" id="{769BEA57-9BF9-459F-AC6A-809A724F0EB9}"/>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5" name="スライド番号プレースホルダー 4">
            <a:extLst>
              <a:ext uri="{FF2B5EF4-FFF2-40B4-BE49-F238E27FC236}">
                <a16:creationId xmlns:a16="http://schemas.microsoft.com/office/drawing/2014/main" id="{AE8ADBB9-005F-4556-BCC4-BABF517F6C09}"/>
              </a:ext>
            </a:extLst>
          </p:cNvPr>
          <p:cNvSpPr>
            <a:spLocks noGrp="1"/>
          </p:cNvSpPr>
          <p:nvPr>
            <p:ph type="sldNum" sz="quarter" idx="12"/>
          </p:nvPr>
        </p:nvSpPr>
        <p:spPr/>
        <p:txBody>
          <a:bodyPr/>
          <a:lstStyle/>
          <a:p>
            <a:fld id="{AA0C51FF-32F0-4E34-9A42-27C026941FB9}" type="slidenum">
              <a:rPr kumimoji="1" lang="ja-JP" altLang="en-US" smtClean="0"/>
              <a:t>54</a:t>
            </a:fld>
            <a:endParaRPr kumimoji="1" lang="ja-JP" altLang="en-US"/>
          </a:p>
        </p:txBody>
      </p:sp>
      <p:sp>
        <p:nvSpPr>
          <p:cNvPr id="6" name="テキスト ボックス 5">
            <a:extLst>
              <a:ext uri="{FF2B5EF4-FFF2-40B4-BE49-F238E27FC236}">
                <a16:creationId xmlns:a16="http://schemas.microsoft.com/office/drawing/2014/main" id="{DCBDD2D7-AA93-4E89-84A2-AC1F489E8B15}"/>
              </a:ext>
            </a:extLst>
          </p:cNvPr>
          <p:cNvSpPr txBox="1"/>
          <p:nvPr/>
        </p:nvSpPr>
        <p:spPr>
          <a:xfrm>
            <a:off x="691314" y="577251"/>
            <a:ext cx="8419436" cy="400110"/>
          </a:xfrm>
          <a:prstGeom prst="rect">
            <a:avLst/>
          </a:prstGeom>
          <a:noFill/>
        </p:spPr>
        <p:txBody>
          <a:bodyPr wrap="square" rtlCol="0">
            <a:spAutoFit/>
          </a:bodyPr>
          <a:lstStyle/>
          <a:p>
            <a:r>
              <a:rPr lang="en-US" altLang="ja-JP" sz="2000" b="1" dirty="0"/>
              <a:t>[T2]</a:t>
            </a:r>
            <a:r>
              <a:rPr lang="ja-JP" altLang="en-US" sz="2000" b="1" dirty="0"/>
              <a:t> 超上流（企画段階：プロジェクトマネジメント関連）</a:t>
            </a:r>
            <a:endParaRPr lang="en-US" altLang="ja-JP" sz="2000" b="1" dirty="0"/>
          </a:p>
        </p:txBody>
      </p:sp>
    </p:spTree>
    <p:extLst>
      <p:ext uri="{BB962C8B-B14F-4D97-AF65-F5344CB8AC3E}">
        <p14:creationId xmlns:p14="http://schemas.microsoft.com/office/powerpoint/2010/main" val="21560623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3">
            <a:extLst>
              <a:ext uri="{FF2B5EF4-FFF2-40B4-BE49-F238E27FC236}">
                <a16:creationId xmlns:a16="http://schemas.microsoft.com/office/drawing/2014/main" id="{AFCF8AED-44AC-40DA-AAE8-60A4253560E8}"/>
              </a:ext>
            </a:extLst>
          </p:cNvPr>
          <p:cNvGraphicFramePr>
            <a:graphicFrameLocks noGrp="1"/>
          </p:cNvGraphicFramePr>
          <p:nvPr>
            <p:extLst>
              <p:ext uri="{D42A27DB-BD31-4B8C-83A1-F6EECF244321}">
                <p14:modId xmlns:p14="http://schemas.microsoft.com/office/powerpoint/2010/main" val="3960038633"/>
              </p:ext>
            </p:extLst>
          </p:nvPr>
        </p:nvGraphicFramePr>
        <p:xfrm>
          <a:off x="826410" y="977361"/>
          <a:ext cx="10539180" cy="4023360"/>
        </p:xfrm>
        <a:graphic>
          <a:graphicData uri="http://schemas.openxmlformats.org/drawingml/2006/table">
            <a:tbl>
              <a:tblPr firstRow="1" bandRow="1">
                <a:tableStyleId>{5C22544A-7EE6-4342-B048-85BDC9FD1C3A}</a:tableStyleId>
              </a:tblPr>
              <a:tblGrid>
                <a:gridCol w="2276329">
                  <a:extLst>
                    <a:ext uri="{9D8B030D-6E8A-4147-A177-3AD203B41FA5}">
                      <a16:colId xmlns:a16="http://schemas.microsoft.com/office/drawing/2014/main" val="1845847850"/>
                    </a:ext>
                  </a:extLst>
                </a:gridCol>
                <a:gridCol w="8262851">
                  <a:extLst>
                    <a:ext uri="{9D8B030D-6E8A-4147-A177-3AD203B41FA5}">
                      <a16:colId xmlns:a16="http://schemas.microsoft.com/office/drawing/2014/main" val="994847095"/>
                    </a:ext>
                  </a:extLst>
                </a:gridCol>
              </a:tblGrid>
              <a:tr h="354176">
                <a:tc>
                  <a:txBody>
                    <a:bodyPr/>
                    <a:lstStyle/>
                    <a:p>
                      <a:r>
                        <a:rPr kumimoji="1" lang="ja-JP" altLang="en-US" sz="2000" dirty="0"/>
                        <a:t>項目</a:t>
                      </a:r>
                    </a:p>
                  </a:txBody>
                  <a:tcPr/>
                </a:tc>
                <a:tc>
                  <a:txBody>
                    <a:bodyPr/>
                    <a:lstStyle/>
                    <a:p>
                      <a:r>
                        <a:rPr kumimoji="1" lang="ja-JP" altLang="en-US" sz="2000" dirty="0"/>
                        <a:t>詳細</a:t>
                      </a:r>
                    </a:p>
                  </a:txBody>
                  <a:tcPr/>
                </a:tc>
                <a:extLst>
                  <a:ext uri="{0D108BD9-81ED-4DB2-BD59-A6C34878D82A}">
                    <a16:rowId xmlns:a16="http://schemas.microsoft.com/office/drawing/2014/main" val="1466269762"/>
                  </a:ext>
                </a:extLst>
              </a:tr>
              <a:tr h="354176">
                <a:tc>
                  <a:txBody>
                    <a:bodyPr/>
                    <a:lstStyle/>
                    <a:p>
                      <a:r>
                        <a:rPr kumimoji="1" lang="ja-JP" altLang="en-US" sz="2000" dirty="0"/>
                        <a:t>責務を負う側</a:t>
                      </a:r>
                    </a:p>
                  </a:txBody>
                  <a:tcPr/>
                </a:tc>
                <a:tc>
                  <a:txBody>
                    <a:bodyPr/>
                    <a:lstStyle/>
                    <a:p>
                      <a:r>
                        <a:rPr kumimoji="1" lang="ja-JP" altLang="en-US" sz="2000" b="0" dirty="0">
                          <a:solidFill>
                            <a:srgbClr val="FF0000"/>
                          </a:solidFill>
                        </a:rPr>
                        <a:t>ユーザ</a:t>
                      </a:r>
                      <a:r>
                        <a:rPr kumimoji="1" lang="ja-JP" altLang="en-US" sz="2000" dirty="0"/>
                        <a:t>及び</a:t>
                      </a:r>
                      <a:r>
                        <a:rPr kumimoji="1" lang="ja-JP" altLang="en-US" sz="2000" b="0" dirty="0">
                          <a:solidFill>
                            <a:srgbClr val="FF0000"/>
                          </a:solidFill>
                        </a:rPr>
                        <a:t>ベンダ</a:t>
                      </a:r>
                    </a:p>
                  </a:txBody>
                  <a:tcPr/>
                </a:tc>
                <a:extLst>
                  <a:ext uri="{0D108BD9-81ED-4DB2-BD59-A6C34878D82A}">
                    <a16:rowId xmlns:a16="http://schemas.microsoft.com/office/drawing/2014/main" val="2767531653"/>
                  </a:ext>
                </a:extLst>
              </a:tr>
              <a:tr h="354176">
                <a:tc>
                  <a:txBody>
                    <a:bodyPr/>
                    <a:lstStyle/>
                    <a:p>
                      <a:r>
                        <a:rPr kumimoji="1" lang="ja-JP" altLang="en-US" sz="2000" dirty="0"/>
                        <a:t>責務の内容</a:t>
                      </a:r>
                    </a:p>
                  </a:txBody>
                  <a:tcPr/>
                </a:tc>
                <a:tc>
                  <a:txBody>
                    <a:bodyPr/>
                    <a:lstStyle/>
                    <a:p>
                      <a:r>
                        <a:rPr lang="ja-JP" altLang="en-US" sz="2000" dirty="0"/>
                        <a:t>再構築に着手する場合、</a:t>
                      </a:r>
                      <a:r>
                        <a:rPr lang="ja-JP" altLang="en-US" sz="2000" b="0" dirty="0">
                          <a:solidFill>
                            <a:srgbClr val="FF0000"/>
                          </a:solidFill>
                        </a:rPr>
                        <a:t>現行システム調査と認識の共有・合意</a:t>
                      </a:r>
                      <a:r>
                        <a:rPr lang="ja-JP" altLang="en-US" sz="2000" dirty="0"/>
                        <a:t>を十分に行う必要がある</a:t>
                      </a:r>
                      <a:endParaRPr kumimoji="1" lang="ja-JP" altLang="en-US" sz="2000" dirty="0"/>
                    </a:p>
                  </a:txBody>
                  <a:tcPr/>
                </a:tc>
                <a:extLst>
                  <a:ext uri="{0D108BD9-81ED-4DB2-BD59-A6C34878D82A}">
                    <a16:rowId xmlns:a16="http://schemas.microsoft.com/office/drawing/2014/main" val="3105736497"/>
                  </a:ext>
                </a:extLst>
              </a:tr>
              <a:tr h="354176">
                <a:tc>
                  <a:txBody>
                    <a:bodyPr/>
                    <a:lstStyle/>
                    <a:p>
                      <a:r>
                        <a:rPr kumimoji="1" lang="ja-JP" altLang="en-US" sz="2000" dirty="0"/>
                        <a:t>責務を満たさなかった場合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b="0" dirty="0">
                          <a:solidFill>
                            <a:srgbClr val="FF0000"/>
                          </a:solidFill>
                        </a:rPr>
                        <a:t>システム開発段階でトラブル</a:t>
                      </a:r>
                      <a:r>
                        <a:rPr lang="ja-JP" altLang="en-US" sz="2000" dirty="0"/>
                        <a:t>が発生し紛争に発展した事例多数（以下、例示）</a:t>
                      </a:r>
                      <a:endParaRPr lang="en-US" altLang="ja-JP" sz="20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a:t>・度重なる不具合の発生やスケジュールの見直しが発生</a:t>
                      </a:r>
                      <a:endParaRPr lang="en-US" altLang="ja-JP" sz="20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a:t>・現行システムの機能を踏襲する合意があったのかどうかという点から争い</a:t>
                      </a:r>
                      <a:endParaRPr lang="en-US" altLang="ja-JP" sz="20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a:t>・開発後のシステムについてマスタやトランザクションデータの移行を行うに際し、マスタを整備するのがユーザであるにもかかわらず、それを行わなかったことでベンダがこれらの移行ができなくなった</a:t>
                      </a:r>
                      <a:endParaRPr lang="en-US" altLang="ja-JP" sz="2000" dirty="0"/>
                    </a:p>
                  </a:txBody>
                  <a:tcPr/>
                </a:tc>
                <a:extLst>
                  <a:ext uri="{0D108BD9-81ED-4DB2-BD59-A6C34878D82A}">
                    <a16:rowId xmlns:a16="http://schemas.microsoft.com/office/drawing/2014/main" val="4289872265"/>
                  </a:ext>
                </a:extLst>
              </a:tr>
            </a:tbl>
          </a:graphicData>
        </a:graphic>
      </p:graphicFrame>
      <p:sp>
        <p:nvSpPr>
          <p:cNvPr id="4" name="日付プレースホルダー 3">
            <a:extLst>
              <a:ext uri="{FF2B5EF4-FFF2-40B4-BE49-F238E27FC236}">
                <a16:creationId xmlns:a16="http://schemas.microsoft.com/office/drawing/2014/main" id="{5D866857-1B47-4C4B-9B5C-4DA57CD69DF2}"/>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5" name="スライド番号プレースホルダー 4">
            <a:extLst>
              <a:ext uri="{FF2B5EF4-FFF2-40B4-BE49-F238E27FC236}">
                <a16:creationId xmlns:a16="http://schemas.microsoft.com/office/drawing/2014/main" id="{7B12AB41-B253-470F-AA64-347A28F560F1}"/>
              </a:ext>
            </a:extLst>
          </p:cNvPr>
          <p:cNvSpPr>
            <a:spLocks noGrp="1"/>
          </p:cNvSpPr>
          <p:nvPr>
            <p:ph type="sldNum" sz="quarter" idx="12"/>
          </p:nvPr>
        </p:nvSpPr>
        <p:spPr/>
        <p:txBody>
          <a:bodyPr/>
          <a:lstStyle/>
          <a:p>
            <a:fld id="{AA0C51FF-32F0-4E34-9A42-27C026941FB9}" type="slidenum">
              <a:rPr kumimoji="1" lang="ja-JP" altLang="en-US" smtClean="0"/>
              <a:t>55</a:t>
            </a:fld>
            <a:endParaRPr kumimoji="1" lang="ja-JP" altLang="en-US"/>
          </a:p>
        </p:txBody>
      </p:sp>
      <p:sp>
        <p:nvSpPr>
          <p:cNvPr id="7" name="テキスト ボックス 6">
            <a:extLst>
              <a:ext uri="{FF2B5EF4-FFF2-40B4-BE49-F238E27FC236}">
                <a16:creationId xmlns:a16="http://schemas.microsoft.com/office/drawing/2014/main" id="{26C044D4-629E-4952-BFC8-DC48661ED734}"/>
              </a:ext>
            </a:extLst>
          </p:cNvPr>
          <p:cNvSpPr txBox="1"/>
          <p:nvPr/>
        </p:nvSpPr>
        <p:spPr>
          <a:xfrm>
            <a:off x="691314" y="577251"/>
            <a:ext cx="8419436" cy="400110"/>
          </a:xfrm>
          <a:prstGeom prst="rect">
            <a:avLst/>
          </a:prstGeom>
          <a:noFill/>
        </p:spPr>
        <p:txBody>
          <a:bodyPr wrap="square" rtlCol="0">
            <a:spAutoFit/>
          </a:bodyPr>
          <a:lstStyle/>
          <a:p>
            <a:r>
              <a:rPr lang="en-US" altLang="ja-JP" sz="2000" b="1" dirty="0"/>
              <a:t>[T3]</a:t>
            </a:r>
            <a:r>
              <a:rPr lang="ja-JP" altLang="en-US" sz="2000" b="1" dirty="0"/>
              <a:t> 再構築（企画段階）（１）</a:t>
            </a:r>
            <a:endParaRPr lang="en-US" altLang="ja-JP" sz="2000" b="1" dirty="0"/>
          </a:p>
        </p:txBody>
      </p:sp>
    </p:spTree>
    <p:extLst>
      <p:ext uri="{BB962C8B-B14F-4D97-AF65-F5344CB8AC3E}">
        <p14:creationId xmlns:p14="http://schemas.microsoft.com/office/powerpoint/2010/main" val="1930136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3">
            <a:extLst>
              <a:ext uri="{FF2B5EF4-FFF2-40B4-BE49-F238E27FC236}">
                <a16:creationId xmlns:a16="http://schemas.microsoft.com/office/drawing/2014/main" id="{AFCF8AED-44AC-40DA-AAE8-60A4253560E8}"/>
              </a:ext>
            </a:extLst>
          </p:cNvPr>
          <p:cNvGraphicFramePr>
            <a:graphicFrameLocks noGrp="1"/>
          </p:cNvGraphicFramePr>
          <p:nvPr>
            <p:extLst>
              <p:ext uri="{D42A27DB-BD31-4B8C-83A1-F6EECF244321}">
                <p14:modId xmlns:p14="http://schemas.microsoft.com/office/powerpoint/2010/main" val="1029610731"/>
              </p:ext>
            </p:extLst>
          </p:nvPr>
        </p:nvGraphicFramePr>
        <p:xfrm>
          <a:off x="826410" y="977361"/>
          <a:ext cx="10539180" cy="3657600"/>
        </p:xfrm>
        <a:graphic>
          <a:graphicData uri="http://schemas.openxmlformats.org/drawingml/2006/table">
            <a:tbl>
              <a:tblPr firstRow="1" bandRow="1">
                <a:tableStyleId>{5C22544A-7EE6-4342-B048-85BDC9FD1C3A}</a:tableStyleId>
              </a:tblPr>
              <a:tblGrid>
                <a:gridCol w="2276329">
                  <a:extLst>
                    <a:ext uri="{9D8B030D-6E8A-4147-A177-3AD203B41FA5}">
                      <a16:colId xmlns:a16="http://schemas.microsoft.com/office/drawing/2014/main" val="1845847850"/>
                    </a:ext>
                  </a:extLst>
                </a:gridCol>
                <a:gridCol w="8262851">
                  <a:extLst>
                    <a:ext uri="{9D8B030D-6E8A-4147-A177-3AD203B41FA5}">
                      <a16:colId xmlns:a16="http://schemas.microsoft.com/office/drawing/2014/main" val="994847095"/>
                    </a:ext>
                  </a:extLst>
                </a:gridCol>
              </a:tblGrid>
              <a:tr h="354176">
                <a:tc>
                  <a:txBody>
                    <a:bodyPr/>
                    <a:lstStyle/>
                    <a:p>
                      <a:r>
                        <a:rPr kumimoji="1" lang="ja-JP" altLang="en-US" sz="2000" dirty="0"/>
                        <a:t>項目</a:t>
                      </a:r>
                    </a:p>
                  </a:txBody>
                  <a:tcPr/>
                </a:tc>
                <a:tc>
                  <a:txBody>
                    <a:bodyPr/>
                    <a:lstStyle/>
                    <a:p>
                      <a:r>
                        <a:rPr kumimoji="1" lang="ja-JP" altLang="en-US" sz="2000" dirty="0"/>
                        <a:t>詳細</a:t>
                      </a:r>
                    </a:p>
                  </a:txBody>
                  <a:tcPr/>
                </a:tc>
                <a:extLst>
                  <a:ext uri="{0D108BD9-81ED-4DB2-BD59-A6C34878D82A}">
                    <a16:rowId xmlns:a16="http://schemas.microsoft.com/office/drawing/2014/main" val="1466269762"/>
                  </a:ext>
                </a:extLst>
              </a:tr>
              <a:tr h="3541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解説（本文）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dirty="0"/>
                        <a:t>【22</a:t>
                      </a:r>
                      <a:r>
                        <a:rPr lang="ja-JP" altLang="en-US" sz="1600" dirty="0"/>
                        <a:t>頁</a:t>
                      </a:r>
                      <a:r>
                        <a:rPr lang="en-US" altLang="ja-JP" sz="1600" dirty="0"/>
                        <a:t>】</a:t>
                      </a:r>
                      <a:r>
                        <a:rPr lang="ja-JP" altLang="en-US" sz="1600" dirty="0"/>
                        <a:t>東京地判平成</a:t>
                      </a:r>
                      <a:r>
                        <a:rPr lang="en-US" altLang="ja-JP" sz="1600" dirty="0"/>
                        <a:t>28</a:t>
                      </a:r>
                      <a:r>
                        <a:rPr lang="ja-JP" altLang="en-US" sz="1600" dirty="0"/>
                        <a:t>年</a:t>
                      </a:r>
                      <a:r>
                        <a:rPr lang="en-US" altLang="ja-JP" sz="1600" dirty="0"/>
                        <a:t>10</a:t>
                      </a:r>
                      <a:r>
                        <a:rPr lang="ja-JP" altLang="en-US" sz="1600" dirty="0"/>
                        <a:t>月</a:t>
                      </a:r>
                      <a:r>
                        <a:rPr lang="en-US" altLang="ja-JP" sz="1600" dirty="0"/>
                        <a:t>31</a:t>
                      </a:r>
                      <a:r>
                        <a:rPr lang="ja-JP" altLang="en-US" sz="1600" dirty="0"/>
                        <a:t>日公刊物未掲載（平成</a:t>
                      </a:r>
                      <a:r>
                        <a:rPr lang="en-US" altLang="ja-JP" sz="1600" dirty="0"/>
                        <a:t>23</a:t>
                      </a:r>
                      <a:r>
                        <a:rPr lang="ja-JP" altLang="en-US" sz="1600" dirty="0"/>
                        <a:t>年（ワ）第</a:t>
                      </a:r>
                      <a:r>
                        <a:rPr lang="en-US" altLang="ja-JP" sz="1600" dirty="0"/>
                        <a:t>10498</a:t>
                      </a:r>
                      <a:r>
                        <a:rPr lang="ja-JP" altLang="en-US" sz="1600" dirty="0"/>
                        <a:t>号・平成</a:t>
                      </a:r>
                      <a:r>
                        <a:rPr lang="en-US" altLang="ja-JP" sz="1600" dirty="0"/>
                        <a:t>23</a:t>
                      </a:r>
                      <a:r>
                        <a:rPr lang="ja-JP" altLang="en-US" sz="1600" dirty="0"/>
                        <a:t>年（ワ）第</a:t>
                      </a:r>
                      <a:r>
                        <a:rPr lang="en-US" altLang="ja-JP" sz="1600" dirty="0"/>
                        <a:t>11230</a:t>
                      </a:r>
                      <a:r>
                        <a:rPr lang="ja-JP" altLang="en-US" sz="1600" dirty="0"/>
                        <a:t>号）では、マイグレーション作業について度重なる不具合の発生やスケジュールの見直しがなされるなどしたトラブルについて紛争に発展している、東京地判平成</a:t>
                      </a:r>
                      <a:r>
                        <a:rPr lang="en-US" altLang="ja-JP" sz="1600" dirty="0"/>
                        <a:t>22</a:t>
                      </a:r>
                      <a:r>
                        <a:rPr lang="ja-JP" altLang="en-US" sz="1600" dirty="0"/>
                        <a:t>年</a:t>
                      </a:r>
                      <a:r>
                        <a:rPr lang="en-US" altLang="ja-JP" sz="1600" dirty="0"/>
                        <a:t>9</a:t>
                      </a:r>
                      <a:r>
                        <a:rPr lang="ja-JP" altLang="en-US" sz="1600" dirty="0"/>
                        <a:t>月</a:t>
                      </a:r>
                      <a:r>
                        <a:rPr lang="en-US" altLang="ja-JP" sz="1600" dirty="0"/>
                        <a:t>21</a:t>
                      </a:r>
                      <a:r>
                        <a:rPr lang="ja-JP" altLang="en-US" sz="1600" dirty="0"/>
                        <a:t>日判例タイムズ</a:t>
                      </a:r>
                      <a:r>
                        <a:rPr lang="en-US" altLang="ja-JP" sz="1600" dirty="0"/>
                        <a:t>1349</a:t>
                      </a:r>
                      <a:r>
                        <a:rPr lang="ja-JP" altLang="en-US" sz="1600" dirty="0"/>
                        <a:t>号</a:t>
                      </a:r>
                      <a:r>
                        <a:rPr lang="en-US" altLang="ja-JP" sz="1600" dirty="0"/>
                        <a:t>136</a:t>
                      </a:r>
                      <a:r>
                        <a:rPr lang="ja-JP" altLang="en-US" sz="1600" dirty="0"/>
                        <a:t>頁では、そもそも現行システムの機能を踏襲する合意があったのかどうかという点から争いになっている。また、東京地判平成</a:t>
                      </a:r>
                      <a:r>
                        <a:rPr lang="en-US" altLang="ja-JP" sz="1600" dirty="0"/>
                        <a:t>26</a:t>
                      </a:r>
                      <a:r>
                        <a:rPr lang="ja-JP" altLang="en-US" sz="1600" dirty="0"/>
                        <a:t>年</a:t>
                      </a:r>
                      <a:r>
                        <a:rPr lang="en-US" altLang="ja-JP" sz="1600" dirty="0"/>
                        <a:t>6</a:t>
                      </a:r>
                      <a:r>
                        <a:rPr lang="ja-JP" altLang="en-US" sz="1600" dirty="0"/>
                        <a:t>月</a:t>
                      </a:r>
                      <a:r>
                        <a:rPr lang="en-US" altLang="ja-JP" sz="1600" dirty="0"/>
                        <a:t>26</a:t>
                      </a:r>
                      <a:r>
                        <a:rPr lang="ja-JP" altLang="en-US" sz="1600" dirty="0"/>
                        <a:t>日公刊物未掲載（平成</a:t>
                      </a:r>
                      <a:r>
                        <a:rPr lang="en-US" altLang="ja-JP" sz="1600" dirty="0"/>
                        <a:t>22</a:t>
                      </a:r>
                      <a:r>
                        <a:rPr lang="ja-JP" altLang="en-US" sz="1600" dirty="0"/>
                        <a:t>年（ワ）第</a:t>
                      </a:r>
                      <a:r>
                        <a:rPr lang="en-US" altLang="ja-JP" sz="1600" dirty="0"/>
                        <a:t>34268</a:t>
                      </a:r>
                      <a:r>
                        <a:rPr lang="ja-JP" altLang="en-US" sz="1600" dirty="0"/>
                        <a:t>号／平成</a:t>
                      </a:r>
                      <a:r>
                        <a:rPr lang="en-US" altLang="ja-JP" sz="1600" dirty="0"/>
                        <a:t>22</a:t>
                      </a:r>
                      <a:r>
                        <a:rPr lang="ja-JP" altLang="en-US" sz="1600" dirty="0"/>
                        <a:t>年（ワ）第</a:t>
                      </a:r>
                      <a:r>
                        <a:rPr lang="en-US" altLang="ja-JP" sz="1600" dirty="0"/>
                        <a:t>40711</a:t>
                      </a:r>
                      <a:r>
                        <a:rPr lang="ja-JP" altLang="en-US" sz="1600" dirty="0"/>
                        <a:t>号）では、開発後のシステムについてマスタやトランザクションデータの移行を行うに際し、マスタを整備するのがユーザであるにもかかわらず、それを行わなかったことでベンダがこれらの移行ができなくなったことが問題となった。</a:t>
                      </a:r>
                      <a:endParaRPr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dirty="0"/>
                        <a:t>【22</a:t>
                      </a:r>
                      <a:r>
                        <a:rPr lang="ja-JP" altLang="en-US" sz="1600" dirty="0"/>
                        <a:t>頁</a:t>
                      </a:r>
                      <a:r>
                        <a:rPr lang="en-US" altLang="ja-JP" sz="1600" dirty="0"/>
                        <a:t>】</a:t>
                      </a:r>
                      <a:r>
                        <a:rPr lang="ja-JP" altLang="en-US" sz="1600" dirty="0"/>
                        <a:t>東京高判平成</a:t>
                      </a:r>
                      <a:r>
                        <a:rPr lang="en-US" altLang="ja-JP" sz="1600" dirty="0"/>
                        <a:t>29</a:t>
                      </a:r>
                      <a:r>
                        <a:rPr lang="ja-JP" altLang="en-US" sz="1600" dirty="0"/>
                        <a:t>年</a:t>
                      </a:r>
                      <a:r>
                        <a:rPr lang="en-US" altLang="ja-JP" sz="1600" dirty="0"/>
                        <a:t>12</a:t>
                      </a:r>
                      <a:r>
                        <a:rPr lang="ja-JP" altLang="en-US" sz="1600" dirty="0"/>
                        <a:t>月</a:t>
                      </a:r>
                      <a:r>
                        <a:rPr lang="en-US" altLang="ja-JP" sz="1600" dirty="0"/>
                        <a:t>13</a:t>
                      </a:r>
                      <a:r>
                        <a:rPr lang="ja-JP" altLang="en-US" sz="1600" dirty="0"/>
                        <a:t>日公刊物未掲載（平成</a:t>
                      </a:r>
                      <a:r>
                        <a:rPr lang="en-US" altLang="ja-JP" sz="1600" dirty="0"/>
                        <a:t>28</a:t>
                      </a:r>
                      <a:r>
                        <a:rPr lang="ja-JP" altLang="en-US" sz="1600" dirty="0"/>
                        <a:t>年（ネ）第</a:t>
                      </a:r>
                      <a:r>
                        <a:rPr lang="en-US" altLang="ja-JP" sz="1600" dirty="0"/>
                        <a:t>5331</a:t>
                      </a:r>
                      <a:r>
                        <a:rPr lang="ja-JP" altLang="en-US" sz="1600" dirty="0"/>
                        <a:t>号）・東京地判平成</a:t>
                      </a:r>
                      <a:r>
                        <a:rPr lang="en-US" altLang="ja-JP" sz="1600" dirty="0"/>
                        <a:t>28</a:t>
                      </a:r>
                      <a:r>
                        <a:rPr lang="ja-JP" altLang="en-US" sz="1600" dirty="0"/>
                        <a:t>年</a:t>
                      </a:r>
                      <a:r>
                        <a:rPr lang="en-US" altLang="ja-JP" sz="1600" dirty="0"/>
                        <a:t>10</a:t>
                      </a:r>
                      <a:r>
                        <a:rPr lang="ja-JP" altLang="en-US" sz="1600" dirty="0"/>
                        <a:t>月</a:t>
                      </a:r>
                      <a:r>
                        <a:rPr lang="en-US" altLang="ja-JP" sz="1600" dirty="0"/>
                        <a:t>31</a:t>
                      </a:r>
                      <a:r>
                        <a:rPr lang="ja-JP" altLang="en-US" sz="1600" dirty="0"/>
                        <a:t>日公刊物未掲載（平成</a:t>
                      </a:r>
                      <a:r>
                        <a:rPr lang="en-US" altLang="ja-JP" sz="1600" dirty="0"/>
                        <a:t>23</a:t>
                      </a:r>
                      <a:r>
                        <a:rPr lang="ja-JP" altLang="en-US" sz="1600" dirty="0"/>
                        <a:t>年（ワ）第</a:t>
                      </a:r>
                      <a:r>
                        <a:rPr lang="en-US" altLang="ja-JP" sz="1600" dirty="0"/>
                        <a:t>10498</a:t>
                      </a:r>
                      <a:r>
                        <a:rPr lang="ja-JP" altLang="en-US" sz="1600" dirty="0"/>
                        <a:t>号・平成</a:t>
                      </a:r>
                      <a:r>
                        <a:rPr lang="en-US" altLang="ja-JP" sz="1600" dirty="0"/>
                        <a:t>23</a:t>
                      </a:r>
                      <a:r>
                        <a:rPr lang="ja-JP" altLang="en-US" sz="1600" dirty="0"/>
                        <a:t>年（ワ）第</a:t>
                      </a:r>
                      <a:r>
                        <a:rPr lang="en-US" altLang="ja-JP" sz="1600" dirty="0"/>
                        <a:t>11230</a:t>
                      </a:r>
                      <a:r>
                        <a:rPr lang="ja-JP" altLang="en-US" sz="1600" dirty="0"/>
                        <a:t>号）では、マイグレーション作業について度重なる不具合の発生やスケジュールの見直しがなされるなどしたトラブルについて紛争に発展している</a:t>
                      </a:r>
                      <a:endParaRPr lang="en-US" altLang="ja-JP" sz="1600" dirty="0"/>
                    </a:p>
                  </a:txBody>
                  <a:tcPr/>
                </a:tc>
                <a:extLst>
                  <a:ext uri="{0D108BD9-81ED-4DB2-BD59-A6C34878D82A}">
                    <a16:rowId xmlns:a16="http://schemas.microsoft.com/office/drawing/2014/main" val="1584208959"/>
                  </a:ext>
                </a:extLst>
              </a:tr>
            </a:tbl>
          </a:graphicData>
        </a:graphic>
      </p:graphicFrame>
      <p:sp>
        <p:nvSpPr>
          <p:cNvPr id="4" name="日付プレースホルダー 3">
            <a:extLst>
              <a:ext uri="{FF2B5EF4-FFF2-40B4-BE49-F238E27FC236}">
                <a16:creationId xmlns:a16="http://schemas.microsoft.com/office/drawing/2014/main" id="{16DA68D6-B794-41CA-8909-A1904014F6E6}"/>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5" name="スライド番号プレースホルダー 4">
            <a:extLst>
              <a:ext uri="{FF2B5EF4-FFF2-40B4-BE49-F238E27FC236}">
                <a16:creationId xmlns:a16="http://schemas.microsoft.com/office/drawing/2014/main" id="{351A98F5-0ECD-4A14-9A12-6AD2CE1E6719}"/>
              </a:ext>
            </a:extLst>
          </p:cNvPr>
          <p:cNvSpPr>
            <a:spLocks noGrp="1"/>
          </p:cNvSpPr>
          <p:nvPr>
            <p:ph type="sldNum" sz="quarter" idx="12"/>
          </p:nvPr>
        </p:nvSpPr>
        <p:spPr/>
        <p:txBody>
          <a:bodyPr/>
          <a:lstStyle/>
          <a:p>
            <a:fld id="{AA0C51FF-32F0-4E34-9A42-27C026941FB9}" type="slidenum">
              <a:rPr kumimoji="1" lang="ja-JP" altLang="en-US" smtClean="0"/>
              <a:t>56</a:t>
            </a:fld>
            <a:endParaRPr kumimoji="1" lang="ja-JP" altLang="en-US"/>
          </a:p>
        </p:txBody>
      </p:sp>
      <p:sp>
        <p:nvSpPr>
          <p:cNvPr id="6" name="テキスト ボックス 5">
            <a:extLst>
              <a:ext uri="{FF2B5EF4-FFF2-40B4-BE49-F238E27FC236}">
                <a16:creationId xmlns:a16="http://schemas.microsoft.com/office/drawing/2014/main" id="{20A84ED7-33BC-4194-B3FE-BA589A35A538}"/>
              </a:ext>
            </a:extLst>
          </p:cNvPr>
          <p:cNvSpPr txBox="1"/>
          <p:nvPr/>
        </p:nvSpPr>
        <p:spPr>
          <a:xfrm>
            <a:off x="691314" y="577251"/>
            <a:ext cx="8419436" cy="400110"/>
          </a:xfrm>
          <a:prstGeom prst="rect">
            <a:avLst/>
          </a:prstGeom>
          <a:noFill/>
        </p:spPr>
        <p:txBody>
          <a:bodyPr wrap="square" rtlCol="0">
            <a:spAutoFit/>
          </a:bodyPr>
          <a:lstStyle/>
          <a:p>
            <a:r>
              <a:rPr lang="en-US" altLang="ja-JP" sz="2000" b="1" dirty="0"/>
              <a:t>[T3]</a:t>
            </a:r>
            <a:r>
              <a:rPr lang="ja-JP" altLang="en-US" sz="2000" b="1" dirty="0"/>
              <a:t> 再構築（企画段階）（２）</a:t>
            </a:r>
            <a:endParaRPr lang="en-US" altLang="ja-JP" sz="2000" b="1" dirty="0"/>
          </a:p>
        </p:txBody>
      </p:sp>
    </p:spTree>
    <p:extLst>
      <p:ext uri="{BB962C8B-B14F-4D97-AF65-F5344CB8AC3E}">
        <p14:creationId xmlns:p14="http://schemas.microsoft.com/office/powerpoint/2010/main" val="127100512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3">
            <a:extLst>
              <a:ext uri="{FF2B5EF4-FFF2-40B4-BE49-F238E27FC236}">
                <a16:creationId xmlns:a16="http://schemas.microsoft.com/office/drawing/2014/main" id="{AFCF8AED-44AC-40DA-AAE8-60A4253560E8}"/>
              </a:ext>
            </a:extLst>
          </p:cNvPr>
          <p:cNvGraphicFramePr>
            <a:graphicFrameLocks noGrp="1"/>
          </p:cNvGraphicFramePr>
          <p:nvPr>
            <p:extLst>
              <p:ext uri="{D42A27DB-BD31-4B8C-83A1-F6EECF244321}">
                <p14:modId xmlns:p14="http://schemas.microsoft.com/office/powerpoint/2010/main" val="611609280"/>
              </p:ext>
            </p:extLst>
          </p:nvPr>
        </p:nvGraphicFramePr>
        <p:xfrm>
          <a:off x="826410" y="977361"/>
          <a:ext cx="10539180" cy="4602480"/>
        </p:xfrm>
        <a:graphic>
          <a:graphicData uri="http://schemas.openxmlformats.org/drawingml/2006/table">
            <a:tbl>
              <a:tblPr firstRow="1" bandRow="1">
                <a:tableStyleId>{5C22544A-7EE6-4342-B048-85BDC9FD1C3A}</a:tableStyleId>
              </a:tblPr>
              <a:tblGrid>
                <a:gridCol w="2276329">
                  <a:extLst>
                    <a:ext uri="{9D8B030D-6E8A-4147-A177-3AD203B41FA5}">
                      <a16:colId xmlns:a16="http://schemas.microsoft.com/office/drawing/2014/main" val="1845847850"/>
                    </a:ext>
                  </a:extLst>
                </a:gridCol>
                <a:gridCol w="8262851">
                  <a:extLst>
                    <a:ext uri="{9D8B030D-6E8A-4147-A177-3AD203B41FA5}">
                      <a16:colId xmlns:a16="http://schemas.microsoft.com/office/drawing/2014/main" val="994847095"/>
                    </a:ext>
                  </a:extLst>
                </a:gridCol>
              </a:tblGrid>
              <a:tr h="354176">
                <a:tc>
                  <a:txBody>
                    <a:bodyPr/>
                    <a:lstStyle/>
                    <a:p>
                      <a:r>
                        <a:rPr kumimoji="1" lang="ja-JP" altLang="en-US" sz="2000" dirty="0"/>
                        <a:t>項目</a:t>
                      </a:r>
                    </a:p>
                  </a:txBody>
                  <a:tcPr/>
                </a:tc>
                <a:tc>
                  <a:txBody>
                    <a:bodyPr/>
                    <a:lstStyle/>
                    <a:p>
                      <a:r>
                        <a:rPr kumimoji="1" lang="ja-JP" altLang="en-US" sz="2000" dirty="0"/>
                        <a:t>詳細</a:t>
                      </a:r>
                    </a:p>
                  </a:txBody>
                  <a:tcPr/>
                </a:tc>
                <a:extLst>
                  <a:ext uri="{0D108BD9-81ED-4DB2-BD59-A6C34878D82A}">
                    <a16:rowId xmlns:a16="http://schemas.microsoft.com/office/drawing/2014/main" val="1466269762"/>
                  </a:ext>
                </a:extLst>
              </a:tr>
              <a:tr h="354176">
                <a:tc>
                  <a:txBody>
                    <a:bodyPr/>
                    <a:lstStyle/>
                    <a:p>
                      <a:r>
                        <a:rPr kumimoji="1" lang="ja-JP" altLang="en-US" sz="2000" dirty="0"/>
                        <a:t>責務を負う側</a:t>
                      </a:r>
                    </a:p>
                  </a:txBody>
                  <a:tcPr/>
                </a:tc>
                <a:tc>
                  <a:txBody>
                    <a:bodyPr/>
                    <a:lstStyle/>
                    <a:p>
                      <a:r>
                        <a:rPr kumimoji="1" lang="ja-JP" altLang="en-US" sz="2000" b="0" dirty="0">
                          <a:solidFill>
                            <a:srgbClr val="FF0000"/>
                          </a:solidFill>
                        </a:rPr>
                        <a:t>ベンダ</a:t>
                      </a:r>
                    </a:p>
                  </a:txBody>
                  <a:tcPr/>
                </a:tc>
                <a:extLst>
                  <a:ext uri="{0D108BD9-81ED-4DB2-BD59-A6C34878D82A}">
                    <a16:rowId xmlns:a16="http://schemas.microsoft.com/office/drawing/2014/main" val="2767531653"/>
                  </a:ext>
                </a:extLst>
              </a:tr>
              <a:tr h="354176">
                <a:tc>
                  <a:txBody>
                    <a:bodyPr/>
                    <a:lstStyle/>
                    <a:p>
                      <a:r>
                        <a:rPr kumimoji="1" lang="ja-JP" altLang="en-US" sz="2000" dirty="0"/>
                        <a:t>責務の内容</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a:t>常に</a:t>
                      </a:r>
                      <a:r>
                        <a:rPr lang="ja-JP" altLang="en-US" sz="2000" b="0" dirty="0">
                          <a:solidFill>
                            <a:srgbClr val="FF0000"/>
                          </a:solidFill>
                        </a:rPr>
                        <a:t>進捗状況を管理</a:t>
                      </a:r>
                      <a:r>
                        <a:rPr lang="ja-JP" altLang="en-US" sz="2000" b="0" dirty="0">
                          <a:solidFill>
                            <a:schemeClr val="tx1"/>
                          </a:solidFill>
                        </a:rPr>
                        <a:t>し、</a:t>
                      </a:r>
                      <a:r>
                        <a:rPr lang="ja-JP" altLang="en-US" sz="2000" b="0" dirty="0">
                          <a:solidFill>
                            <a:srgbClr val="FF0000"/>
                          </a:solidFill>
                        </a:rPr>
                        <a:t>開発作業を阻害する要因の発見</a:t>
                      </a:r>
                      <a:r>
                        <a:rPr lang="ja-JP" altLang="en-US" sz="2000" b="0" dirty="0">
                          <a:solidFill>
                            <a:schemeClr val="tx1"/>
                          </a:solidFill>
                        </a:rPr>
                        <a:t>に努め、これに</a:t>
                      </a:r>
                      <a:r>
                        <a:rPr lang="ja-JP" altLang="en-US" sz="2000" b="0" dirty="0">
                          <a:solidFill>
                            <a:srgbClr val="FF0000"/>
                          </a:solidFill>
                        </a:rPr>
                        <a:t>適切に対応する義務</a:t>
                      </a:r>
                      <a:r>
                        <a:rPr lang="ja-JP" altLang="en-US" sz="2000" dirty="0"/>
                        <a:t>。</a:t>
                      </a:r>
                      <a:r>
                        <a:rPr lang="ja-JP" altLang="en-US" sz="2000" b="0" dirty="0">
                          <a:solidFill>
                            <a:srgbClr val="FF0000"/>
                          </a:solidFill>
                        </a:rPr>
                        <a:t>ユーザに対する説明義務</a:t>
                      </a:r>
                      <a:r>
                        <a:rPr lang="ja-JP" altLang="en-US" sz="2000" dirty="0"/>
                        <a:t>。システム開発について専門的知識を有しないユーザが、</a:t>
                      </a:r>
                      <a:r>
                        <a:rPr lang="ja-JP" altLang="en-US" sz="2000" b="0" dirty="0">
                          <a:solidFill>
                            <a:srgbClr val="FF0000"/>
                          </a:solidFill>
                        </a:rPr>
                        <a:t>開発作業を阻害する行為をしないようユーザに働きかける義務</a:t>
                      </a:r>
                      <a:r>
                        <a:rPr lang="en-US" altLang="ja-JP" sz="2000" b="0" dirty="0">
                          <a:solidFill>
                            <a:srgbClr val="FF0000"/>
                          </a:solidFill>
                        </a:rPr>
                        <a:t>【</a:t>
                      </a:r>
                      <a:r>
                        <a:rPr lang="ja-JP" altLang="en-US" sz="2000" b="0" dirty="0">
                          <a:solidFill>
                            <a:srgbClr val="FF0000"/>
                          </a:solidFill>
                        </a:rPr>
                        <a:t>プロジェクトマネジメント義務</a:t>
                      </a:r>
                      <a:r>
                        <a:rPr lang="en-US" altLang="ja-JP" sz="2000" b="0" dirty="0">
                          <a:solidFill>
                            <a:srgbClr val="FF0000"/>
                          </a:solidFill>
                        </a:rPr>
                        <a:t>】</a:t>
                      </a:r>
                    </a:p>
                  </a:txBody>
                  <a:tcPr/>
                </a:tc>
                <a:extLst>
                  <a:ext uri="{0D108BD9-81ED-4DB2-BD59-A6C34878D82A}">
                    <a16:rowId xmlns:a16="http://schemas.microsoft.com/office/drawing/2014/main" val="3105736497"/>
                  </a:ext>
                </a:extLst>
              </a:tr>
              <a:tr h="354176">
                <a:tc>
                  <a:txBody>
                    <a:bodyPr/>
                    <a:lstStyle/>
                    <a:p>
                      <a:r>
                        <a:rPr kumimoji="1" lang="ja-JP" altLang="en-US" sz="2000" dirty="0"/>
                        <a:t>責務を満たさなかった場合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b="0" dirty="0">
                          <a:solidFill>
                            <a:srgbClr val="FF0000"/>
                          </a:solidFill>
                        </a:rPr>
                        <a:t>ベンダの過失</a:t>
                      </a:r>
                      <a:r>
                        <a:rPr lang="ja-JP" altLang="en-US" sz="2000" dirty="0"/>
                        <a:t>として認定されうる</a:t>
                      </a:r>
                      <a:endParaRPr lang="en-US" altLang="ja-JP" sz="2000" dirty="0"/>
                    </a:p>
                  </a:txBody>
                  <a:tcPr/>
                </a:tc>
                <a:extLst>
                  <a:ext uri="{0D108BD9-81ED-4DB2-BD59-A6C34878D82A}">
                    <a16:rowId xmlns:a16="http://schemas.microsoft.com/office/drawing/2014/main" val="4289872265"/>
                  </a:ext>
                </a:extLst>
              </a:tr>
              <a:tr h="3541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解説（本文）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dirty="0"/>
                        <a:t>【56</a:t>
                      </a:r>
                      <a:r>
                        <a:rPr lang="ja-JP" altLang="en-US" sz="1600" dirty="0"/>
                        <a:t>頁</a:t>
                      </a:r>
                      <a:r>
                        <a:rPr lang="en-US" altLang="ja-JP" sz="1600" dirty="0"/>
                        <a:t>】</a:t>
                      </a:r>
                      <a:r>
                        <a:rPr lang="ja-JP" altLang="en-US" sz="1600" dirty="0"/>
                        <a:t>裁判例においても、例えば東京地判平成</a:t>
                      </a:r>
                      <a:r>
                        <a:rPr lang="en-US" altLang="ja-JP" sz="1600" dirty="0"/>
                        <a:t>16</a:t>
                      </a:r>
                      <a:r>
                        <a:rPr lang="ja-JP" altLang="en-US" sz="1600" dirty="0"/>
                        <a:t>年</a:t>
                      </a:r>
                      <a:r>
                        <a:rPr lang="en-US" altLang="ja-JP" sz="1600" dirty="0"/>
                        <a:t>3</a:t>
                      </a:r>
                      <a:r>
                        <a:rPr lang="ja-JP" altLang="en-US" sz="1600" dirty="0"/>
                        <a:t>月</a:t>
                      </a:r>
                      <a:r>
                        <a:rPr lang="en-US" altLang="ja-JP" sz="1600" dirty="0"/>
                        <a:t>10</a:t>
                      </a:r>
                      <a:r>
                        <a:rPr lang="ja-JP" altLang="en-US" sz="1600" dirty="0"/>
                        <a:t>日判例タイムズ</a:t>
                      </a:r>
                      <a:r>
                        <a:rPr lang="en-US" altLang="ja-JP" sz="1600" dirty="0"/>
                        <a:t>1211</a:t>
                      </a:r>
                      <a:r>
                        <a:rPr lang="ja-JP" altLang="en-US" sz="1600" dirty="0"/>
                        <a:t>号</a:t>
                      </a:r>
                      <a:r>
                        <a:rPr lang="en-US" altLang="ja-JP" sz="1600" dirty="0"/>
                        <a:t>129</a:t>
                      </a:r>
                      <a:r>
                        <a:rPr lang="ja-JP" altLang="en-US" sz="1600" dirty="0"/>
                        <a:t>号では、ベンダは納入期限までにシステムを完成させるように、契約書及び提案書において提示した開発手順や開発手法、作業工程等に従って開発作業を進めるとともに、</a:t>
                      </a:r>
                      <a:r>
                        <a:rPr lang="ja-JP" altLang="en-US" sz="1600" u="sng" dirty="0"/>
                        <a:t>常に進捗状況を管理し、開発作業を阻害する要因の発見に努め、これに適切に対応すべき義務</a:t>
                      </a:r>
                      <a:r>
                        <a:rPr lang="ja-JP" altLang="en-US" sz="1600" dirty="0"/>
                        <a:t>を負い、また、ユーザのシステム開発へのかかわりについても、適切に管理し、システム開発について専門的知識を有しないユーザによって</a:t>
                      </a:r>
                      <a:r>
                        <a:rPr lang="ja-JP" altLang="en-US" sz="1600" u="sng" dirty="0"/>
                        <a:t>開発作業を阻害する行為がされることにないようユーザに働きかける義務</a:t>
                      </a:r>
                      <a:r>
                        <a:rPr lang="ja-JP" altLang="en-US" sz="1600" dirty="0"/>
                        <a:t>を負うと判示している 。</a:t>
                      </a:r>
                      <a:endParaRPr lang="en-US" altLang="ja-JP" sz="1600" dirty="0"/>
                    </a:p>
                  </a:txBody>
                  <a:tcPr/>
                </a:tc>
                <a:extLst>
                  <a:ext uri="{0D108BD9-81ED-4DB2-BD59-A6C34878D82A}">
                    <a16:rowId xmlns:a16="http://schemas.microsoft.com/office/drawing/2014/main" val="1584208959"/>
                  </a:ext>
                </a:extLst>
              </a:tr>
            </a:tbl>
          </a:graphicData>
        </a:graphic>
      </p:graphicFrame>
      <p:sp>
        <p:nvSpPr>
          <p:cNvPr id="4" name="日付プレースホルダー 3">
            <a:extLst>
              <a:ext uri="{FF2B5EF4-FFF2-40B4-BE49-F238E27FC236}">
                <a16:creationId xmlns:a16="http://schemas.microsoft.com/office/drawing/2014/main" id="{7EA86D70-5F76-402A-BBFA-DE7C7EF7297B}"/>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5" name="スライド番号プレースホルダー 4">
            <a:extLst>
              <a:ext uri="{FF2B5EF4-FFF2-40B4-BE49-F238E27FC236}">
                <a16:creationId xmlns:a16="http://schemas.microsoft.com/office/drawing/2014/main" id="{E893A0E6-8A3B-4876-B07A-28207D9A7C56}"/>
              </a:ext>
            </a:extLst>
          </p:cNvPr>
          <p:cNvSpPr>
            <a:spLocks noGrp="1"/>
          </p:cNvSpPr>
          <p:nvPr>
            <p:ph type="sldNum" sz="quarter" idx="12"/>
          </p:nvPr>
        </p:nvSpPr>
        <p:spPr/>
        <p:txBody>
          <a:bodyPr/>
          <a:lstStyle/>
          <a:p>
            <a:fld id="{AA0C51FF-32F0-4E34-9A42-27C026941FB9}" type="slidenum">
              <a:rPr kumimoji="1" lang="ja-JP" altLang="en-US" smtClean="0"/>
              <a:t>57</a:t>
            </a:fld>
            <a:endParaRPr kumimoji="1" lang="ja-JP" altLang="en-US"/>
          </a:p>
        </p:txBody>
      </p:sp>
      <p:sp>
        <p:nvSpPr>
          <p:cNvPr id="6" name="テキスト ボックス 5">
            <a:extLst>
              <a:ext uri="{FF2B5EF4-FFF2-40B4-BE49-F238E27FC236}">
                <a16:creationId xmlns:a16="http://schemas.microsoft.com/office/drawing/2014/main" id="{48419ABA-9823-419F-8B72-AAE6B080E109}"/>
              </a:ext>
            </a:extLst>
          </p:cNvPr>
          <p:cNvSpPr txBox="1"/>
          <p:nvPr/>
        </p:nvSpPr>
        <p:spPr>
          <a:xfrm>
            <a:off x="691314" y="577251"/>
            <a:ext cx="8419436" cy="400110"/>
          </a:xfrm>
          <a:prstGeom prst="rect">
            <a:avLst/>
          </a:prstGeom>
          <a:noFill/>
        </p:spPr>
        <p:txBody>
          <a:bodyPr wrap="square" rtlCol="0">
            <a:spAutoFit/>
          </a:bodyPr>
          <a:lstStyle/>
          <a:p>
            <a:r>
              <a:rPr lang="en-US" altLang="ja-JP" sz="2000" b="1" dirty="0"/>
              <a:t>[T4]</a:t>
            </a:r>
            <a:r>
              <a:rPr lang="ja-JP" altLang="en-US" sz="2000" b="1" dirty="0"/>
              <a:t> プロジェクトマネジメント（ベンダ：開発段階）（１）</a:t>
            </a:r>
            <a:endParaRPr lang="en-US" altLang="ja-JP" sz="2000" b="1" dirty="0"/>
          </a:p>
        </p:txBody>
      </p:sp>
    </p:spTree>
    <p:extLst>
      <p:ext uri="{BB962C8B-B14F-4D97-AF65-F5344CB8AC3E}">
        <p14:creationId xmlns:p14="http://schemas.microsoft.com/office/powerpoint/2010/main" val="12820311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3">
            <a:extLst>
              <a:ext uri="{FF2B5EF4-FFF2-40B4-BE49-F238E27FC236}">
                <a16:creationId xmlns:a16="http://schemas.microsoft.com/office/drawing/2014/main" id="{AFCF8AED-44AC-40DA-AAE8-60A4253560E8}"/>
              </a:ext>
            </a:extLst>
          </p:cNvPr>
          <p:cNvGraphicFramePr>
            <a:graphicFrameLocks noGrp="1"/>
          </p:cNvGraphicFramePr>
          <p:nvPr>
            <p:extLst>
              <p:ext uri="{D42A27DB-BD31-4B8C-83A1-F6EECF244321}">
                <p14:modId xmlns:p14="http://schemas.microsoft.com/office/powerpoint/2010/main" val="2937329903"/>
              </p:ext>
            </p:extLst>
          </p:nvPr>
        </p:nvGraphicFramePr>
        <p:xfrm>
          <a:off x="826410" y="977361"/>
          <a:ext cx="10539180" cy="4389120"/>
        </p:xfrm>
        <a:graphic>
          <a:graphicData uri="http://schemas.openxmlformats.org/drawingml/2006/table">
            <a:tbl>
              <a:tblPr firstRow="1" bandRow="1">
                <a:tableStyleId>{5C22544A-7EE6-4342-B048-85BDC9FD1C3A}</a:tableStyleId>
              </a:tblPr>
              <a:tblGrid>
                <a:gridCol w="2276329">
                  <a:extLst>
                    <a:ext uri="{9D8B030D-6E8A-4147-A177-3AD203B41FA5}">
                      <a16:colId xmlns:a16="http://schemas.microsoft.com/office/drawing/2014/main" val="1845847850"/>
                    </a:ext>
                  </a:extLst>
                </a:gridCol>
                <a:gridCol w="8262851">
                  <a:extLst>
                    <a:ext uri="{9D8B030D-6E8A-4147-A177-3AD203B41FA5}">
                      <a16:colId xmlns:a16="http://schemas.microsoft.com/office/drawing/2014/main" val="994847095"/>
                    </a:ext>
                  </a:extLst>
                </a:gridCol>
              </a:tblGrid>
              <a:tr h="354176">
                <a:tc>
                  <a:txBody>
                    <a:bodyPr/>
                    <a:lstStyle/>
                    <a:p>
                      <a:r>
                        <a:rPr kumimoji="1" lang="ja-JP" altLang="en-US" sz="2000" dirty="0"/>
                        <a:t>項目</a:t>
                      </a:r>
                    </a:p>
                  </a:txBody>
                  <a:tcPr/>
                </a:tc>
                <a:tc>
                  <a:txBody>
                    <a:bodyPr/>
                    <a:lstStyle/>
                    <a:p>
                      <a:r>
                        <a:rPr kumimoji="1" lang="ja-JP" altLang="en-US" sz="2000" dirty="0"/>
                        <a:t>詳細</a:t>
                      </a:r>
                    </a:p>
                  </a:txBody>
                  <a:tcPr/>
                </a:tc>
                <a:extLst>
                  <a:ext uri="{0D108BD9-81ED-4DB2-BD59-A6C34878D82A}">
                    <a16:rowId xmlns:a16="http://schemas.microsoft.com/office/drawing/2014/main" val="1466269762"/>
                  </a:ext>
                </a:extLst>
              </a:tr>
              <a:tr h="3541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解説（本文）続き</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dirty="0"/>
                        <a:t>【56</a:t>
                      </a:r>
                      <a:r>
                        <a:rPr lang="ja-JP" altLang="en-US" sz="1600" dirty="0"/>
                        <a:t>頁脚注</a:t>
                      </a:r>
                      <a:r>
                        <a:rPr lang="en-US" altLang="ja-JP" sz="1600" dirty="0"/>
                        <a:t>】</a:t>
                      </a:r>
                      <a:r>
                        <a:rPr lang="ja-JP" altLang="en-US" sz="1600" dirty="0"/>
                        <a:t>裁判例によって認められるベンダが果たすべき役割は、ユーザに対する説明義務を中心とする傾向にあるが、ユーザからの仕様変更の申入れに応じることが、開発するシステムにおける不具合・障害の発生の可能性を増加させ、そのために検収終了時期を大幅に遅延させ、システム開発契約の目的を達成できなくなる場合において、ベンダとしての専門的知見、経験に照らして、これを予見した上、ユーザに対しこれを告知して説明した上、なおもユーザが変更を求めるときはこれを</a:t>
                      </a:r>
                      <a:r>
                        <a:rPr lang="ja-JP" altLang="en-US" sz="1600" u="sng" dirty="0"/>
                        <a:t>拒絶する義務</a:t>
                      </a:r>
                      <a:r>
                        <a:rPr lang="ja-JP" altLang="en-US" sz="1600" dirty="0"/>
                        <a:t>があるとしたもの（東京高判平成</a:t>
                      </a:r>
                      <a:r>
                        <a:rPr lang="en-US" altLang="ja-JP" sz="1600" dirty="0"/>
                        <a:t>26</a:t>
                      </a:r>
                      <a:r>
                        <a:rPr lang="ja-JP" altLang="en-US" sz="1600" dirty="0"/>
                        <a:t>年</a:t>
                      </a:r>
                      <a:r>
                        <a:rPr lang="en-US" altLang="ja-JP" sz="1600" dirty="0"/>
                        <a:t>1</a:t>
                      </a:r>
                      <a:r>
                        <a:rPr lang="ja-JP" altLang="en-US" sz="1600" dirty="0"/>
                        <a:t>月</a:t>
                      </a:r>
                      <a:r>
                        <a:rPr lang="en-US" altLang="ja-JP" sz="1600" dirty="0"/>
                        <a:t>15</a:t>
                      </a:r>
                      <a:r>
                        <a:rPr lang="ja-JP" altLang="en-US" sz="1600" dirty="0"/>
                        <a:t>日公刊物未掲載（平成</a:t>
                      </a:r>
                      <a:r>
                        <a:rPr lang="en-US" altLang="ja-JP" sz="1600" dirty="0"/>
                        <a:t>25</a:t>
                      </a:r>
                      <a:r>
                        <a:rPr lang="ja-JP" altLang="en-US" sz="1600" dirty="0"/>
                        <a:t>年（ネ）第</a:t>
                      </a:r>
                      <a:r>
                        <a:rPr lang="en-US" altLang="ja-JP" sz="1600" dirty="0"/>
                        <a:t>3952</a:t>
                      </a:r>
                      <a:r>
                        <a:rPr lang="ja-JP" altLang="en-US" sz="1600" dirty="0"/>
                        <a:t>号／平成</a:t>
                      </a:r>
                      <a:r>
                        <a:rPr lang="en-US" altLang="ja-JP" sz="1600" dirty="0"/>
                        <a:t>25</a:t>
                      </a:r>
                      <a:r>
                        <a:rPr lang="ja-JP" altLang="en-US" sz="1600" dirty="0"/>
                        <a:t>年（ネ）第</a:t>
                      </a:r>
                      <a:r>
                        <a:rPr lang="en-US" altLang="ja-JP" sz="1600" dirty="0"/>
                        <a:t>5742</a:t>
                      </a:r>
                      <a:r>
                        <a:rPr lang="ja-JP" altLang="en-US" sz="1600" dirty="0"/>
                        <a:t>号））</a:t>
                      </a:r>
                      <a:endParaRPr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dirty="0"/>
                        <a:t>【56</a:t>
                      </a:r>
                      <a:r>
                        <a:rPr lang="ja-JP" altLang="en-US" sz="1600" dirty="0"/>
                        <a:t>頁脚注</a:t>
                      </a:r>
                      <a:r>
                        <a:rPr lang="en-US" altLang="ja-JP" sz="1600" dirty="0"/>
                        <a:t>】</a:t>
                      </a:r>
                      <a:r>
                        <a:rPr lang="ja-JP" altLang="en-US" sz="1600" dirty="0"/>
                        <a:t>ベンダとしての知識・経験、システムに関する状況の分析等に基づき、開発費用、開発スコープ及び開発期間のいずれか、あるいはその全部を抜本的に見直す必要があるという状況の中で、ユーザに対してそのことを説明し、適切な見直しを行わなければ、本件システム開発を進めることができないこと、その結果、従来の投入費用、更には今後の費用が無駄になることがあることを</a:t>
                      </a:r>
                      <a:r>
                        <a:rPr lang="ja-JP" altLang="en-US" sz="1600" u="sng" dirty="0"/>
                        <a:t>具体的に説明し、ユーザの適切な判断を促す義務</a:t>
                      </a:r>
                      <a:r>
                        <a:rPr lang="ja-JP" altLang="en-US" sz="1600" dirty="0"/>
                        <a:t>があるとともに、開発進行上の</a:t>
                      </a:r>
                      <a:r>
                        <a:rPr lang="ja-JP" altLang="en-US" sz="1600" u="sng" dirty="0"/>
                        <a:t>危機を回避するための適時適切な説明と提言</a:t>
                      </a:r>
                      <a:r>
                        <a:rPr lang="ja-JP" altLang="en-US" sz="1600" dirty="0"/>
                        <a:t>をし、仮に回避し得ない場合にはシステム開発自体の中止の提言まですべきとしたもの（東京高判平成</a:t>
                      </a:r>
                      <a:r>
                        <a:rPr lang="en-US" altLang="ja-JP" sz="1600" dirty="0"/>
                        <a:t>25</a:t>
                      </a:r>
                      <a:r>
                        <a:rPr lang="ja-JP" altLang="en-US" sz="1600" dirty="0"/>
                        <a:t>年</a:t>
                      </a:r>
                      <a:r>
                        <a:rPr lang="en-US" altLang="ja-JP" sz="1600" dirty="0"/>
                        <a:t>9</a:t>
                      </a:r>
                      <a:r>
                        <a:rPr lang="ja-JP" altLang="en-US" sz="1600" dirty="0"/>
                        <a:t>月</a:t>
                      </a:r>
                      <a:r>
                        <a:rPr lang="en-US" altLang="ja-JP" sz="1600" dirty="0"/>
                        <a:t>26</a:t>
                      </a:r>
                      <a:r>
                        <a:rPr lang="ja-JP" altLang="en-US" sz="1600" dirty="0"/>
                        <a:t>日金融商事判例</a:t>
                      </a:r>
                      <a:r>
                        <a:rPr lang="en-US" altLang="ja-JP" sz="1600" dirty="0"/>
                        <a:t>1426</a:t>
                      </a:r>
                      <a:r>
                        <a:rPr lang="ja-JP" altLang="en-US" sz="1600" dirty="0"/>
                        <a:t>号</a:t>
                      </a:r>
                      <a:r>
                        <a:rPr lang="en-US" altLang="ja-JP" sz="1600" dirty="0"/>
                        <a:t>16</a:t>
                      </a:r>
                      <a:r>
                        <a:rPr lang="ja-JP" altLang="en-US" sz="1600" dirty="0"/>
                        <a:t>頁）もある。</a:t>
                      </a:r>
                      <a:endParaRPr lang="en-US" altLang="ja-JP" sz="1600" dirty="0"/>
                    </a:p>
                  </a:txBody>
                  <a:tcPr/>
                </a:tc>
                <a:extLst>
                  <a:ext uri="{0D108BD9-81ED-4DB2-BD59-A6C34878D82A}">
                    <a16:rowId xmlns:a16="http://schemas.microsoft.com/office/drawing/2014/main" val="1584208959"/>
                  </a:ext>
                </a:extLst>
              </a:tr>
            </a:tbl>
          </a:graphicData>
        </a:graphic>
      </p:graphicFrame>
      <p:sp>
        <p:nvSpPr>
          <p:cNvPr id="4" name="日付プレースホルダー 3">
            <a:extLst>
              <a:ext uri="{FF2B5EF4-FFF2-40B4-BE49-F238E27FC236}">
                <a16:creationId xmlns:a16="http://schemas.microsoft.com/office/drawing/2014/main" id="{0C4F52AF-A0BB-4CC1-87B0-008A6B7C9D4B}"/>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5" name="スライド番号プレースホルダー 4">
            <a:extLst>
              <a:ext uri="{FF2B5EF4-FFF2-40B4-BE49-F238E27FC236}">
                <a16:creationId xmlns:a16="http://schemas.microsoft.com/office/drawing/2014/main" id="{DAD65E40-97A6-4F2A-9F4E-7CB203BA0E8E}"/>
              </a:ext>
            </a:extLst>
          </p:cNvPr>
          <p:cNvSpPr>
            <a:spLocks noGrp="1"/>
          </p:cNvSpPr>
          <p:nvPr>
            <p:ph type="sldNum" sz="quarter" idx="12"/>
          </p:nvPr>
        </p:nvSpPr>
        <p:spPr/>
        <p:txBody>
          <a:bodyPr/>
          <a:lstStyle/>
          <a:p>
            <a:fld id="{AA0C51FF-32F0-4E34-9A42-27C026941FB9}" type="slidenum">
              <a:rPr kumimoji="1" lang="ja-JP" altLang="en-US" smtClean="0"/>
              <a:t>58</a:t>
            </a:fld>
            <a:endParaRPr kumimoji="1" lang="ja-JP" altLang="en-US"/>
          </a:p>
        </p:txBody>
      </p:sp>
      <p:sp>
        <p:nvSpPr>
          <p:cNvPr id="6" name="テキスト ボックス 5">
            <a:extLst>
              <a:ext uri="{FF2B5EF4-FFF2-40B4-BE49-F238E27FC236}">
                <a16:creationId xmlns:a16="http://schemas.microsoft.com/office/drawing/2014/main" id="{0E81E7A9-FFD8-4FAD-A71F-6033DA8655EF}"/>
              </a:ext>
            </a:extLst>
          </p:cNvPr>
          <p:cNvSpPr txBox="1"/>
          <p:nvPr/>
        </p:nvSpPr>
        <p:spPr>
          <a:xfrm>
            <a:off x="691314" y="577251"/>
            <a:ext cx="8419436" cy="400110"/>
          </a:xfrm>
          <a:prstGeom prst="rect">
            <a:avLst/>
          </a:prstGeom>
          <a:noFill/>
        </p:spPr>
        <p:txBody>
          <a:bodyPr wrap="square" rtlCol="0">
            <a:spAutoFit/>
          </a:bodyPr>
          <a:lstStyle/>
          <a:p>
            <a:r>
              <a:rPr lang="en-US" altLang="ja-JP" sz="2000" b="1" dirty="0"/>
              <a:t>[T4]</a:t>
            </a:r>
            <a:r>
              <a:rPr lang="ja-JP" altLang="en-US" sz="2000" b="1" dirty="0"/>
              <a:t> プロジェクトマネジメント（ベンダ：開発段階）（２）</a:t>
            </a:r>
            <a:endParaRPr lang="en-US" altLang="ja-JP" sz="2000" b="1" dirty="0"/>
          </a:p>
        </p:txBody>
      </p:sp>
    </p:spTree>
    <p:extLst>
      <p:ext uri="{BB962C8B-B14F-4D97-AF65-F5344CB8AC3E}">
        <p14:creationId xmlns:p14="http://schemas.microsoft.com/office/powerpoint/2010/main" val="1587063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四角形: 角を丸くする 37">
            <a:extLst>
              <a:ext uri="{FF2B5EF4-FFF2-40B4-BE49-F238E27FC236}">
                <a16:creationId xmlns:a16="http://schemas.microsoft.com/office/drawing/2014/main" id="{C477E630-1617-4979-AD35-01EAB4D9A18D}"/>
              </a:ext>
            </a:extLst>
          </p:cNvPr>
          <p:cNvSpPr/>
          <p:nvPr/>
        </p:nvSpPr>
        <p:spPr bwMode="auto">
          <a:xfrm>
            <a:off x="7849715" y="1276153"/>
            <a:ext cx="2520000" cy="1390233"/>
          </a:xfrm>
          <a:prstGeom prst="roundRect">
            <a:avLst/>
          </a:prstGeom>
          <a:solidFill>
            <a:srgbClr val="FF6600">
              <a:alpha val="25000"/>
            </a:srgbClr>
          </a:solidFill>
          <a:ln w="76200" cap="flat" cmpd="sng" algn="ctr">
            <a:solidFill>
              <a:srgbClr val="FF0000">
                <a:alpha val="75000"/>
              </a:srgbClr>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HGPｺﾞｼｯｸE" pitchFamily="50" charset="-128"/>
              <a:ea typeface="HGPｺﾞｼｯｸE" pitchFamily="50" charset="-128"/>
            </a:endParaRPr>
          </a:p>
        </p:txBody>
      </p:sp>
      <p:sp>
        <p:nvSpPr>
          <p:cNvPr id="2" name="フリーフォーム: 図形 1">
            <a:extLst>
              <a:ext uri="{FF2B5EF4-FFF2-40B4-BE49-F238E27FC236}">
                <a16:creationId xmlns:a16="http://schemas.microsoft.com/office/drawing/2014/main" id="{6B5CC74B-3BBA-430A-8C26-6AEBAE8EF677}"/>
              </a:ext>
            </a:extLst>
          </p:cNvPr>
          <p:cNvSpPr/>
          <p:nvPr/>
        </p:nvSpPr>
        <p:spPr>
          <a:xfrm>
            <a:off x="2831664" y="1645151"/>
            <a:ext cx="1620000" cy="720000"/>
          </a:xfrm>
          <a:custGeom>
            <a:avLst/>
            <a:gdLst>
              <a:gd name="connsiteX0" fmla="*/ 0 w 1378565"/>
              <a:gd name="connsiteY0" fmla="*/ 81439 h 814394"/>
              <a:gd name="connsiteX1" fmla="*/ 81439 w 1378565"/>
              <a:gd name="connsiteY1" fmla="*/ 0 h 814394"/>
              <a:gd name="connsiteX2" fmla="*/ 1297126 w 1378565"/>
              <a:gd name="connsiteY2" fmla="*/ 0 h 814394"/>
              <a:gd name="connsiteX3" fmla="*/ 1378565 w 1378565"/>
              <a:gd name="connsiteY3" fmla="*/ 81439 h 814394"/>
              <a:gd name="connsiteX4" fmla="*/ 1378565 w 1378565"/>
              <a:gd name="connsiteY4" fmla="*/ 732955 h 814394"/>
              <a:gd name="connsiteX5" fmla="*/ 1297126 w 1378565"/>
              <a:gd name="connsiteY5" fmla="*/ 814394 h 814394"/>
              <a:gd name="connsiteX6" fmla="*/ 81439 w 1378565"/>
              <a:gd name="connsiteY6" fmla="*/ 814394 h 814394"/>
              <a:gd name="connsiteX7" fmla="*/ 0 w 1378565"/>
              <a:gd name="connsiteY7" fmla="*/ 732955 h 814394"/>
              <a:gd name="connsiteX8" fmla="*/ 0 w 1378565"/>
              <a:gd name="connsiteY8" fmla="*/ 81439 h 814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78565" h="814394">
                <a:moveTo>
                  <a:pt x="0" y="81439"/>
                </a:moveTo>
                <a:cubicBezTo>
                  <a:pt x="0" y="36461"/>
                  <a:pt x="36461" y="0"/>
                  <a:pt x="81439" y="0"/>
                </a:cubicBezTo>
                <a:lnTo>
                  <a:pt x="1297126" y="0"/>
                </a:lnTo>
                <a:cubicBezTo>
                  <a:pt x="1342104" y="0"/>
                  <a:pt x="1378565" y="36461"/>
                  <a:pt x="1378565" y="81439"/>
                </a:cubicBezTo>
                <a:lnTo>
                  <a:pt x="1378565" y="732955"/>
                </a:lnTo>
                <a:cubicBezTo>
                  <a:pt x="1378565" y="777933"/>
                  <a:pt x="1342104" y="814394"/>
                  <a:pt x="1297126" y="814394"/>
                </a:cubicBezTo>
                <a:lnTo>
                  <a:pt x="81439" y="814394"/>
                </a:lnTo>
                <a:cubicBezTo>
                  <a:pt x="36461" y="814394"/>
                  <a:pt x="0" y="777933"/>
                  <a:pt x="0" y="732955"/>
                </a:cubicBezTo>
                <a:lnTo>
                  <a:pt x="0" y="81439"/>
                </a:lnTo>
                <a:close/>
              </a:path>
            </a:pathLst>
          </a:custGeom>
          <a:solidFill>
            <a:srgbClr val="CCFFF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6000" tIns="72000" rIns="36000" bIns="36000" numCol="1" spcCol="1270" anchor="ctr" anchorCtr="0">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lvl="0" indent="0" algn="ctr" defTabSz="711200">
              <a:spcBef>
                <a:spcPct val="0"/>
              </a:spcBef>
              <a:buNone/>
            </a:pPr>
            <a:r>
              <a:rPr kumimoji="1" lang="ja-JP" altLang="en-US" sz="1400" kern="1200" dirty="0">
                <a:solidFill>
                  <a:schemeClr val="tx1"/>
                </a:solidFill>
              </a:rPr>
              <a:t>情報システム・モデル取引・契約書</a:t>
            </a:r>
          </a:p>
          <a:p>
            <a:pPr marL="0" lvl="0" indent="0" algn="ctr" defTabSz="711200">
              <a:spcBef>
                <a:spcPct val="0"/>
              </a:spcBef>
              <a:buNone/>
            </a:pPr>
            <a:r>
              <a:rPr kumimoji="1" lang="ja-JP" altLang="en-US" kern="1200" dirty="0">
                <a:solidFill>
                  <a:schemeClr val="tx1"/>
                </a:solidFill>
              </a:rPr>
              <a:t>第一版</a:t>
            </a:r>
          </a:p>
        </p:txBody>
      </p:sp>
      <p:sp>
        <p:nvSpPr>
          <p:cNvPr id="3" name="フリーフォーム: 図形 2">
            <a:extLst>
              <a:ext uri="{FF2B5EF4-FFF2-40B4-BE49-F238E27FC236}">
                <a16:creationId xmlns:a16="http://schemas.microsoft.com/office/drawing/2014/main" id="{617D9BED-BA95-4729-96DB-70900A2E826A}"/>
              </a:ext>
            </a:extLst>
          </p:cNvPr>
          <p:cNvSpPr/>
          <p:nvPr/>
        </p:nvSpPr>
        <p:spPr>
          <a:xfrm>
            <a:off x="4631664" y="1825151"/>
            <a:ext cx="1080000" cy="343222"/>
          </a:xfrm>
          <a:custGeom>
            <a:avLst/>
            <a:gdLst>
              <a:gd name="connsiteX0" fmla="*/ 0 w 443049"/>
              <a:gd name="connsiteY0" fmla="*/ 68644 h 343222"/>
              <a:gd name="connsiteX1" fmla="*/ 271438 w 443049"/>
              <a:gd name="connsiteY1" fmla="*/ 68644 h 343222"/>
              <a:gd name="connsiteX2" fmla="*/ 271438 w 443049"/>
              <a:gd name="connsiteY2" fmla="*/ 0 h 343222"/>
              <a:gd name="connsiteX3" fmla="*/ 443049 w 443049"/>
              <a:gd name="connsiteY3" fmla="*/ 171611 h 343222"/>
              <a:gd name="connsiteX4" fmla="*/ 271438 w 443049"/>
              <a:gd name="connsiteY4" fmla="*/ 343222 h 343222"/>
              <a:gd name="connsiteX5" fmla="*/ 271438 w 443049"/>
              <a:gd name="connsiteY5" fmla="*/ 274578 h 343222"/>
              <a:gd name="connsiteX6" fmla="*/ 0 w 443049"/>
              <a:gd name="connsiteY6" fmla="*/ 274578 h 343222"/>
              <a:gd name="connsiteX7" fmla="*/ 0 w 443049"/>
              <a:gd name="connsiteY7" fmla="*/ 68644 h 343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3049" h="343222">
                <a:moveTo>
                  <a:pt x="0" y="68644"/>
                </a:moveTo>
                <a:lnTo>
                  <a:pt x="271438" y="68644"/>
                </a:lnTo>
                <a:lnTo>
                  <a:pt x="271438" y="0"/>
                </a:lnTo>
                <a:lnTo>
                  <a:pt x="443049" y="171611"/>
                </a:lnTo>
                <a:lnTo>
                  <a:pt x="271438" y="343222"/>
                </a:lnTo>
                <a:lnTo>
                  <a:pt x="271438" y="274578"/>
                </a:lnTo>
                <a:lnTo>
                  <a:pt x="0" y="274578"/>
                </a:lnTo>
                <a:lnTo>
                  <a:pt x="0" y="68644"/>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68644" rIns="102967" bIns="68644" numCol="1" spcCol="1270" anchor="ctr" anchorCtr="0">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lvl="0" indent="0" algn="ctr" defTabSz="577850">
              <a:lnSpc>
                <a:spcPct val="90000"/>
              </a:lnSpc>
              <a:spcBef>
                <a:spcPct val="0"/>
              </a:spcBef>
              <a:spcAft>
                <a:spcPct val="35000"/>
              </a:spcAft>
              <a:buNone/>
            </a:pPr>
            <a:endParaRPr kumimoji="1" lang="ja-JP" altLang="en-US" sz="1300" kern="1200"/>
          </a:p>
        </p:txBody>
      </p:sp>
      <p:sp>
        <p:nvSpPr>
          <p:cNvPr id="4" name="フリーフォーム: 図形 3">
            <a:extLst>
              <a:ext uri="{FF2B5EF4-FFF2-40B4-BE49-F238E27FC236}">
                <a16:creationId xmlns:a16="http://schemas.microsoft.com/office/drawing/2014/main" id="{A8BA279A-7DD6-4546-A129-D5CA01E810D1}"/>
              </a:ext>
            </a:extLst>
          </p:cNvPr>
          <p:cNvSpPr/>
          <p:nvPr/>
        </p:nvSpPr>
        <p:spPr>
          <a:xfrm>
            <a:off x="5891664" y="1645151"/>
            <a:ext cx="1620000" cy="720000"/>
          </a:xfrm>
          <a:custGeom>
            <a:avLst/>
            <a:gdLst>
              <a:gd name="connsiteX0" fmla="*/ 0 w 1378565"/>
              <a:gd name="connsiteY0" fmla="*/ 81439 h 814394"/>
              <a:gd name="connsiteX1" fmla="*/ 81439 w 1378565"/>
              <a:gd name="connsiteY1" fmla="*/ 0 h 814394"/>
              <a:gd name="connsiteX2" fmla="*/ 1297126 w 1378565"/>
              <a:gd name="connsiteY2" fmla="*/ 0 h 814394"/>
              <a:gd name="connsiteX3" fmla="*/ 1378565 w 1378565"/>
              <a:gd name="connsiteY3" fmla="*/ 81439 h 814394"/>
              <a:gd name="connsiteX4" fmla="*/ 1378565 w 1378565"/>
              <a:gd name="connsiteY4" fmla="*/ 732955 h 814394"/>
              <a:gd name="connsiteX5" fmla="*/ 1297126 w 1378565"/>
              <a:gd name="connsiteY5" fmla="*/ 814394 h 814394"/>
              <a:gd name="connsiteX6" fmla="*/ 81439 w 1378565"/>
              <a:gd name="connsiteY6" fmla="*/ 814394 h 814394"/>
              <a:gd name="connsiteX7" fmla="*/ 0 w 1378565"/>
              <a:gd name="connsiteY7" fmla="*/ 732955 h 814394"/>
              <a:gd name="connsiteX8" fmla="*/ 0 w 1378565"/>
              <a:gd name="connsiteY8" fmla="*/ 81439 h 814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78565" h="814394">
                <a:moveTo>
                  <a:pt x="0" y="81439"/>
                </a:moveTo>
                <a:cubicBezTo>
                  <a:pt x="0" y="36461"/>
                  <a:pt x="36461" y="0"/>
                  <a:pt x="81439" y="0"/>
                </a:cubicBezTo>
                <a:lnTo>
                  <a:pt x="1297126" y="0"/>
                </a:lnTo>
                <a:cubicBezTo>
                  <a:pt x="1342104" y="0"/>
                  <a:pt x="1378565" y="36461"/>
                  <a:pt x="1378565" y="81439"/>
                </a:cubicBezTo>
                <a:lnTo>
                  <a:pt x="1378565" y="732955"/>
                </a:lnTo>
                <a:cubicBezTo>
                  <a:pt x="1378565" y="777933"/>
                  <a:pt x="1342104" y="814394"/>
                  <a:pt x="1297126" y="814394"/>
                </a:cubicBezTo>
                <a:lnTo>
                  <a:pt x="81439" y="814394"/>
                </a:lnTo>
                <a:cubicBezTo>
                  <a:pt x="36461" y="814394"/>
                  <a:pt x="0" y="777933"/>
                  <a:pt x="0" y="732955"/>
                </a:cubicBezTo>
                <a:lnTo>
                  <a:pt x="0" y="81439"/>
                </a:lnTo>
                <a:close/>
              </a:path>
            </a:pathLst>
          </a:custGeom>
          <a:solidFill>
            <a:srgbClr val="CCFFF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6000" tIns="36000" rIns="36000" bIns="36000" numCol="1" spcCol="1270" anchor="ctr" anchorCtr="0">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711200">
              <a:spcBef>
                <a:spcPct val="0"/>
              </a:spcBef>
            </a:pPr>
            <a:r>
              <a:rPr kumimoji="1" lang="ja-JP" altLang="en-US" sz="1200" u="sng" dirty="0">
                <a:solidFill>
                  <a:srgbClr val="FF0000"/>
                </a:solidFill>
              </a:rPr>
              <a:t>民法改正</a:t>
            </a:r>
            <a:r>
              <a:rPr kumimoji="1" lang="ja-JP" altLang="en-US" sz="1200" dirty="0">
                <a:solidFill>
                  <a:schemeClr val="tx1"/>
                </a:solidFill>
              </a:rPr>
              <a:t>を踏まえた、</a:t>
            </a:r>
            <a:r>
              <a:rPr kumimoji="1" lang="ja-JP" altLang="en-US" sz="1400" dirty="0">
                <a:solidFill>
                  <a:schemeClr val="tx1"/>
                </a:solidFill>
              </a:rPr>
              <a:t>第一版の</a:t>
            </a:r>
          </a:p>
          <a:p>
            <a:pPr lvl="0" algn="ctr" defTabSz="711200">
              <a:spcBef>
                <a:spcPct val="0"/>
              </a:spcBef>
            </a:pPr>
            <a:r>
              <a:rPr kumimoji="1" lang="ja-JP" altLang="en-US" sz="1400" dirty="0">
                <a:solidFill>
                  <a:schemeClr val="tx1"/>
                </a:solidFill>
              </a:rPr>
              <a:t>見直し整理反映版</a:t>
            </a:r>
            <a:endParaRPr kumimoji="1" lang="ja-JP" altLang="en-US" sz="1400" kern="1200" dirty="0">
              <a:solidFill>
                <a:schemeClr val="tx1"/>
              </a:solidFill>
            </a:endParaRPr>
          </a:p>
        </p:txBody>
      </p:sp>
      <p:sp>
        <p:nvSpPr>
          <p:cNvPr id="5" name="フリーフォーム: 図形 4">
            <a:extLst>
              <a:ext uri="{FF2B5EF4-FFF2-40B4-BE49-F238E27FC236}">
                <a16:creationId xmlns:a16="http://schemas.microsoft.com/office/drawing/2014/main" id="{00F41A7D-5926-4A6E-A854-EFCDF661726A}"/>
              </a:ext>
            </a:extLst>
          </p:cNvPr>
          <p:cNvSpPr/>
          <p:nvPr/>
        </p:nvSpPr>
        <p:spPr>
          <a:xfrm>
            <a:off x="7691664" y="1825151"/>
            <a:ext cx="443049" cy="343222"/>
          </a:xfrm>
          <a:custGeom>
            <a:avLst/>
            <a:gdLst>
              <a:gd name="connsiteX0" fmla="*/ 0 w 443049"/>
              <a:gd name="connsiteY0" fmla="*/ 68644 h 343222"/>
              <a:gd name="connsiteX1" fmla="*/ 271438 w 443049"/>
              <a:gd name="connsiteY1" fmla="*/ 68644 h 343222"/>
              <a:gd name="connsiteX2" fmla="*/ 271438 w 443049"/>
              <a:gd name="connsiteY2" fmla="*/ 0 h 343222"/>
              <a:gd name="connsiteX3" fmla="*/ 443049 w 443049"/>
              <a:gd name="connsiteY3" fmla="*/ 171611 h 343222"/>
              <a:gd name="connsiteX4" fmla="*/ 271438 w 443049"/>
              <a:gd name="connsiteY4" fmla="*/ 343222 h 343222"/>
              <a:gd name="connsiteX5" fmla="*/ 271438 w 443049"/>
              <a:gd name="connsiteY5" fmla="*/ 274578 h 343222"/>
              <a:gd name="connsiteX6" fmla="*/ 0 w 443049"/>
              <a:gd name="connsiteY6" fmla="*/ 274578 h 343222"/>
              <a:gd name="connsiteX7" fmla="*/ 0 w 443049"/>
              <a:gd name="connsiteY7" fmla="*/ 68644 h 343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3049" h="343222">
                <a:moveTo>
                  <a:pt x="0" y="68644"/>
                </a:moveTo>
                <a:lnTo>
                  <a:pt x="271438" y="68644"/>
                </a:lnTo>
                <a:lnTo>
                  <a:pt x="271438" y="0"/>
                </a:lnTo>
                <a:lnTo>
                  <a:pt x="443049" y="171611"/>
                </a:lnTo>
                <a:lnTo>
                  <a:pt x="271438" y="343222"/>
                </a:lnTo>
                <a:lnTo>
                  <a:pt x="271438" y="274578"/>
                </a:lnTo>
                <a:lnTo>
                  <a:pt x="0" y="274578"/>
                </a:lnTo>
                <a:lnTo>
                  <a:pt x="0" y="68644"/>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68644" rIns="102967" bIns="68644" numCol="1" spcCol="1270" anchor="ctr" anchorCtr="0">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lvl="0" indent="0" algn="ctr" defTabSz="577850">
              <a:lnSpc>
                <a:spcPct val="90000"/>
              </a:lnSpc>
              <a:spcBef>
                <a:spcPct val="0"/>
              </a:spcBef>
              <a:spcAft>
                <a:spcPct val="35000"/>
              </a:spcAft>
              <a:buNone/>
            </a:pPr>
            <a:endParaRPr kumimoji="1" lang="ja-JP" altLang="en-US" sz="1300" kern="1200"/>
          </a:p>
        </p:txBody>
      </p:sp>
      <p:sp>
        <p:nvSpPr>
          <p:cNvPr id="6" name="フリーフォーム: 図形 5">
            <a:extLst>
              <a:ext uri="{FF2B5EF4-FFF2-40B4-BE49-F238E27FC236}">
                <a16:creationId xmlns:a16="http://schemas.microsoft.com/office/drawing/2014/main" id="{C0431269-C447-4BB7-B0D5-2BC4E79DB75F}"/>
              </a:ext>
            </a:extLst>
          </p:cNvPr>
          <p:cNvSpPr/>
          <p:nvPr/>
        </p:nvSpPr>
        <p:spPr>
          <a:xfrm>
            <a:off x="8231664" y="1645151"/>
            <a:ext cx="1620000" cy="720000"/>
          </a:xfrm>
          <a:custGeom>
            <a:avLst/>
            <a:gdLst>
              <a:gd name="connsiteX0" fmla="*/ 0 w 1378565"/>
              <a:gd name="connsiteY0" fmla="*/ 81439 h 814394"/>
              <a:gd name="connsiteX1" fmla="*/ 81439 w 1378565"/>
              <a:gd name="connsiteY1" fmla="*/ 0 h 814394"/>
              <a:gd name="connsiteX2" fmla="*/ 1297126 w 1378565"/>
              <a:gd name="connsiteY2" fmla="*/ 0 h 814394"/>
              <a:gd name="connsiteX3" fmla="*/ 1378565 w 1378565"/>
              <a:gd name="connsiteY3" fmla="*/ 81439 h 814394"/>
              <a:gd name="connsiteX4" fmla="*/ 1378565 w 1378565"/>
              <a:gd name="connsiteY4" fmla="*/ 732955 h 814394"/>
              <a:gd name="connsiteX5" fmla="*/ 1297126 w 1378565"/>
              <a:gd name="connsiteY5" fmla="*/ 814394 h 814394"/>
              <a:gd name="connsiteX6" fmla="*/ 81439 w 1378565"/>
              <a:gd name="connsiteY6" fmla="*/ 814394 h 814394"/>
              <a:gd name="connsiteX7" fmla="*/ 0 w 1378565"/>
              <a:gd name="connsiteY7" fmla="*/ 732955 h 814394"/>
              <a:gd name="connsiteX8" fmla="*/ 0 w 1378565"/>
              <a:gd name="connsiteY8" fmla="*/ 81439 h 814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78565" h="814394">
                <a:moveTo>
                  <a:pt x="0" y="81439"/>
                </a:moveTo>
                <a:cubicBezTo>
                  <a:pt x="0" y="36461"/>
                  <a:pt x="36461" y="0"/>
                  <a:pt x="81439" y="0"/>
                </a:cubicBezTo>
                <a:lnTo>
                  <a:pt x="1297126" y="0"/>
                </a:lnTo>
                <a:cubicBezTo>
                  <a:pt x="1342104" y="0"/>
                  <a:pt x="1378565" y="36461"/>
                  <a:pt x="1378565" y="81439"/>
                </a:cubicBezTo>
                <a:lnTo>
                  <a:pt x="1378565" y="732955"/>
                </a:lnTo>
                <a:cubicBezTo>
                  <a:pt x="1378565" y="777933"/>
                  <a:pt x="1342104" y="814394"/>
                  <a:pt x="1297126" y="814394"/>
                </a:cubicBezTo>
                <a:lnTo>
                  <a:pt x="81439" y="814394"/>
                </a:lnTo>
                <a:cubicBezTo>
                  <a:pt x="36461" y="814394"/>
                  <a:pt x="0" y="777933"/>
                  <a:pt x="0" y="732955"/>
                </a:cubicBezTo>
                <a:lnTo>
                  <a:pt x="0" y="81439"/>
                </a:lnTo>
                <a:close/>
              </a:path>
            </a:pathLst>
          </a:custGeom>
          <a:solidFill>
            <a:srgbClr val="CCFFFF"/>
          </a:solidFill>
          <a:ln>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36000" tIns="72000" rIns="36000" bIns="36000" numCol="1" spcCol="1270" anchor="ctr" anchorCtr="0">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lvl="0" indent="0" algn="ctr" defTabSz="711200">
              <a:spcBef>
                <a:spcPct val="0"/>
              </a:spcBef>
              <a:buNone/>
            </a:pPr>
            <a:r>
              <a:rPr kumimoji="1" lang="ja-JP" altLang="en-US" sz="1400" kern="1200" dirty="0">
                <a:solidFill>
                  <a:schemeClr val="tx1"/>
                </a:solidFill>
              </a:rPr>
              <a:t>情報システム・モデル取引・契約書</a:t>
            </a:r>
          </a:p>
          <a:p>
            <a:pPr marL="0" lvl="0" indent="0" algn="ctr" defTabSz="711200">
              <a:spcBef>
                <a:spcPct val="0"/>
              </a:spcBef>
              <a:buNone/>
            </a:pPr>
            <a:r>
              <a:rPr kumimoji="1" lang="ja-JP" altLang="en-US" kern="1200" dirty="0">
                <a:solidFill>
                  <a:schemeClr val="tx1"/>
                </a:solidFill>
              </a:rPr>
              <a:t>第二版</a:t>
            </a:r>
          </a:p>
        </p:txBody>
      </p:sp>
      <p:sp>
        <p:nvSpPr>
          <p:cNvPr id="7" name="フリーフォーム: 図形 6">
            <a:extLst>
              <a:ext uri="{FF2B5EF4-FFF2-40B4-BE49-F238E27FC236}">
                <a16:creationId xmlns:a16="http://schemas.microsoft.com/office/drawing/2014/main" id="{BCED65C9-FED8-4DC8-A6E4-D8AAC401D94B}"/>
              </a:ext>
            </a:extLst>
          </p:cNvPr>
          <p:cNvSpPr/>
          <p:nvPr/>
        </p:nvSpPr>
        <p:spPr>
          <a:xfrm>
            <a:off x="3011664" y="2725151"/>
            <a:ext cx="1620000" cy="540000"/>
          </a:xfrm>
          <a:custGeom>
            <a:avLst/>
            <a:gdLst>
              <a:gd name="connsiteX0" fmla="*/ 0 w 1378565"/>
              <a:gd name="connsiteY0" fmla="*/ 81439 h 814394"/>
              <a:gd name="connsiteX1" fmla="*/ 81439 w 1378565"/>
              <a:gd name="connsiteY1" fmla="*/ 0 h 814394"/>
              <a:gd name="connsiteX2" fmla="*/ 1297126 w 1378565"/>
              <a:gd name="connsiteY2" fmla="*/ 0 h 814394"/>
              <a:gd name="connsiteX3" fmla="*/ 1378565 w 1378565"/>
              <a:gd name="connsiteY3" fmla="*/ 81439 h 814394"/>
              <a:gd name="connsiteX4" fmla="*/ 1378565 w 1378565"/>
              <a:gd name="connsiteY4" fmla="*/ 732955 h 814394"/>
              <a:gd name="connsiteX5" fmla="*/ 1297126 w 1378565"/>
              <a:gd name="connsiteY5" fmla="*/ 814394 h 814394"/>
              <a:gd name="connsiteX6" fmla="*/ 81439 w 1378565"/>
              <a:gd name="connsiteY6" fmla="*/ 814394 h 814394"/>
              <a:gd name="connsiteX7" fmla="*/ 0 w 1378565"/>
              <a:gd name="connsiteY7" fmla="*/ 732955 h 814394"/>
              <a:gd name="connsiteX8" fmla="*/ 0 w 1378565"/>
              <a:gd name="connsiteY8" fmla="*/ 81439 h 814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78565" h="814394">
                <a:moveTo>
                  <a:pt x="0" y="81439"/>
                </a:moveTo>
                <a:cubicBezTo>
                  <a:pt x="0" y="36461"/>
                  <a:pt x="36461" y="0"/>
                  <a:pt x="81439" y="0"/>
                </a:cubicBezTo>
                <a:lnTo>
                  <a:pt x="1297126" y="0"/>
                </a:lnTo>
                <a:cubicBezTo>
                  <a:pt x="1342104" y="0"/>
                  <a:pt x="1378565" y="36461"/>
                  <a:pt x="1378565" y="81439"/>
                </a:cubicBezTo>
                <a:lnTo>
                  <a:pt x="1378565" y="732955"/>
                </a:lnTo>
                <a:cubicBezTo>
                  <a:pt x="1378565" y="777933"/>
                  <a:pt x="1342104" y="814394"/>
                  <a:pt x="1297126" y="814394"/>
                </a:cubicBezTo>
                <a:lnTo>
                  <a:pt x="81439" y="814394"/>
                </a:lnTo>
                <a:cubicBezTo>
                  <a:pt x="36461" y="814394"/>
                  <a:pt x="0" y="777933"/>
                  <a:pt x="0" y="732955"/>
                </a:cubicBezTo>
                <a:lnTo>
                  <a:pt x="0" y="81439"/>
                </a:lnTo>
                <a:close/>
              </a:path>
            </a:pathLst>
          </a:custGeom>
          <a:solidFill>
            <a:srgbClr val="CCFFCC"/>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6000" tIns="36000" rIns="36000" bIns="36000" numCol="1" spcCol="1270" anchor="ctr" anchorCtr="0">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lvl="0" indent="0" algn="ctr" defTabSz="711200">
              <a:lnSpc>
                <a:spcPct val="90000"/>
              </a:lnSpc>
              <a:spcBef>
                <a:spcPct val="0"/>
              </a:spcBef>
              <a:spcAft>
                <a:spcPct val="35000"/>
              </a:spcAft>
              <a:buNone/>
            </a:pPr>
            <a:r>
              <a:rPr kumimoji="1" lang="ja-JP" altLang="en-US" dirty="0">
                <a:solidFill>
                  <a:schemeClr val="tx1"/>
                </a:solidFill>
              </a:rPr>
              <a:t>追補版</a:t>
            </a:r>
            <a:endParaRPr kumimoji="1" lang="ja-JP" altLang="en-US" kern="1200" dirty="0">
              <a:solidFill>
                <a:schemeClr val="tx1"/>
              </a:solidFill>
            </a:endParaRPr>
          </a:p>
        </p:txBody>
      </p:sp>
      <p:sp>
        <p:nvSpPr>
          <p:cNvPr id="8" name="テキスト ボックス 18">
            <a:extLst>
              <a:ext uri="{FF2B5EF4-FFF2-40B4-BE49-F238E27FC236}">
                <a16:creationId xmlns:a16="http://schemas.microsoft.com/office/drawing/2014/main" id="{C6D81C4D-EF68-4758-B363-05D13CA67DD2}"/>
              </a:ext>
            </a:extLst>
          </p:cNvPr>
          <p:cNvSpPr txBox="1"/>
          <p:nvPr/>
        </p:nvSpPr>
        <p:spPr>
          <a:xfrm>
            <a:off x="736776" y="946440"/>
            <a:ext cx="4031873" cy="400110"/>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2000" dirty="0"/>
              <a:t>■ウォーターフォール型開発向け</a:t>
            </a:r>
          </a:p>
        </p:txBody>
      </p:sp>
      <p:sp>
        <p:nvSpPr>
          <p:cNvPr id="9" name="テキスト ボックス 19">
            <a:extLst>
              <a:ext uri="{FF2B5EF4-FFF2-40B4-BE49-F238E27FC236}">
                <a16:creationId xmlns:a16="http://schemas.microsoft.com/office/drawing/2014/main" id="{BBB83654-8B7D-4466-AA27-D04D8DC7F543}"/>
              </a:ext>
            </a:extLst>
          </p:cNvPr>
          <p:cNvSpPr txBox="1"/>
          <p:nvPr/>
        </p:nvSpPr>
        <p:spPr>
          <a:xfrm>
            <a:off x="736776" y="4843618"/>
            <a:ext cx="3005951" cy="400110"/>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2000" dirty="0"/>
              <a:t>■アジャイル型開発向け</a:t>
            </a:r>
          </a:p>
        </p:txBody>
      </p:sp>
      <p:sp>
        <p:nvSpPr>
          <p:cNvPr id="11" name="正方形/長方形 10">
            <a:extLst>
              <a:ext uri="{FF2B5EF4-FFF2-40B4-BE49-F238E27FC236}">
                <a16:creationId xmlns:a16="http://schemas.microsoft.com/office/drawing/2014/main" id="{26596111-FC2D-4AFF-9201-F04B53F916CB}"/>
              </a:ext>
            </a:extLst>
          </p:cNvPr>
          <p:cNvSpPr/>
          <p:nvPr/>
        </p:nvSpPr>
        <p:spPr>
          <a:xfrm>
            <a:off x="1211664" y="1645150"/>
            <a:ext cx="1620000" cy="1080000"/>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600" dirty="0">
                <a:solidFill>
                  <a:srgbClr val="3333FF"/>
                </a:solidFill>
              </a:rPr>
              <a:t>重要インフラ・企業基幹システムの受託開発</a:t>
            </a:r>
          </a:p>
        </p:txBody>
      </p:sp>
      <p:sp>
        <p:nvSpPr>
          <p:cNvPr id="12" name="正方形/長方形 11">
            <a:extLst>
              <a:ext uri="{FF2B5EF4-FFF2-40B4-BE49-F238E27FC236}">
                <a16:creationId xmlns:a16="http://schemas.microsoft.com/office/drawing/2014/main" id="{868F6585-70B2-4E33-A265-C9C7BFC364F3}"/>
              </a:ext>
            </a:extLst>
          </p:cNvPr>
          <p:cNvSpPr/>
          <p:nvPr/>
        </p:nvSpPr>
        <p:spPr>
          <a:xfrm>
            <a:off x="1211664" y="2545151"/>
            <a:ext cx="1620000" cy="1080000"/>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600" dirty="0">
                <a:solidFill>
                  <a:srgbClr val="3333FF"/>
                </a:solidFill>
              </a:rPr>
              <a:t>パッケージ利用の中堅企業</a:t>
            </a:r>
            <a:r>
              <a:rPr lang="en-US" altLang="ja-JP" sz="1600" dirty="0">
                <a:solidFill>
                  <a:srgbClr val="3333FF"/>
                </a:solidFill>
              </a:rPr>
              <a:t>/</a:t>
            </a:r>
            <a:r>
              <a:rPr lang="ja-JP" altLang="en-US" sz="1600" dirty="0">
                <a:solidFill>
                  <a:srgbClr val="3333FF"/>
                </a:solidFill>
              </a:rPr>
              <a:t>自治体等システムの受託開発</a:t>
            </a:r>
          </a:p>
        </p:txBody>
      </p:sp>
      <p:sp>
        <p:nvSpPr>
          <p:cNvPr id="13" name="フリーフォーム: 図形 12">
            <a:extLst>
              <a:ext uri="{FF2B5EF4-FFF2-40B4-BE49-F238E27FC236}">
                <a16:creationId xmlns:a16="http://schemas.microsoft.com/office/drawing/2014/main" id="{E668BF64-21A0-493E-AD2D-E574E586284F}"/>
              </a:ext>
            </a:extLst>
          </p:cNvPr>
          <p:cNvSpPr/>
          <p:nvPr/>
        </p:nvSpPr>
        <p:spPr>
          <a:xfrm>
            <a:off x="5891664" y="2725151"/>
            <a:ext cx="1620000" cy="540000"/>
          </a:xfrm>
          <a:custGeom>
            <a:avLst/>
            <a:gdLst>
              <a:gd name="connsiteX0" fmla="*/ 0 w 1378565"/>
              <a:gd name="connsiteY0" fmla="*/ 81439 h 814394"/>
              <a:gd name="connsiteX1" fmla="*/ 81439 w 1378565"/>
              <a:gd name="connsiteY1" fmla="*/ 0 h 814394"/>
              <a:gd name="connsiteX2" fmla="*/ 1297126 w 1378565"/>
              <a:gd name="connsiteY2" fmla="*/ 0 h 814394"/>
              <a:gd name="connsiteX3" fmla="*/ 1378565 w 1378565"/>
              <a:gd name="connsiteY3" fmla="*/ 81439 h 814394"/>
              <a:gd name="connsiteX4" fmla="*/ 1378565 w 1378565"/>
              <a:gd name="connsiteY4" fmla="*/ 732955 h 814394"/>
              <a:gd name="connsiteX5" fmla="*/ 1297126 w 1378565"/>
              <a:gd name="connsiteY5" fmla="*/ 814394 h 814394"/>
              <a:gd name="connsiteX6" fmla="*/ 81439 w 1378565"/>
              <a:gd name="connsiteY6" fmla="*/ 814394 h 814394"/>
              <a:gd name="connsiteX7" fmla="*/ 0 w 1378565"/>
              <a:gd name="connsiteY7" fmla="*/ 732955 h 814394"/>
              <a:gd name="connsiteX8" fmla="*/ 0 w 1378565"/>
              <a:gd name="connsiteY8" fmla="*/ 81439 h 814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78565" h="814394">
                <a:moveTo>
                  <a:pt x="0" y="81439"/>
                </a:moveTo>
                <a:cubicBezTo>
                  <a:pt x="0" y="36461"/>
                  <a:pt x="36461" y="0"/>
                  <a:pt x="81439" y="0"/>
                </a:cubicBezTo>
                <a:lnTo>
                  <a:pt x="1297126" y="0"/>
                </a:lnTo>
                <a:cubicBezTo>
                  <a:pt x="1342104" y="0"/>
                  <a:pt x="1378565" y="36461"/>
                  <a:pt x="1378565" y="81439"/>
                </a:cubicBezTo>
                <a:lnTo>
                  <a:pt x="1378565" y="732955"/>
                </a:lnTo>
                <a:cubicBezTo>
                  <a:pt x="1378565" y="777933"/>
                  <a:pt x="1342104" y="814394"/>
                  <a:pt x="1297126" y="814394"/>
                </a:cubicBezTo>
                <a:lnTo>
                  <a:pt x="81439" y="814394"/>
                </a:lnTo>
                <a:cubicBezTo>
                  <a:pt x="36461" y="814394"/>
                  <a:pt x="0" y="777933"/>
                  <a:pt x="0" y="732955"/>
                </a:cubicBezTo>
                <a:lnTo>
                  <a:pt x="0" y="81439"/>
                </a:lnTo>
                <a:close/>
              </a:path>
            </a:pathLst>
          </a:custGeom>
          <a:solidFill>
            <a:srgbClr val="CCFFCC"/>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6000" tIns="36000" rIns="36000" bIns="36000" numCol="1" spcCol="1270" anchor="ctr" anchorCtr="0">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lvl="0" indent="0" algn="ctr" defTabSz="711200">
              <a:lnSpc>
                <a:spcPct val="90000"/>
              </a:lnSpc>
              <a:spcBef>
                <a:spcPct val="0"/>
              </a:spcBef>
              <a:spcAft>
                <a:spcPct val="35000"/>
              </a:spcAft>
              <a:buNone/>
            </a:pPr>
            <a:r>
              <a:rPr kumimoji="1" lang="ja-JP" altLang="en-US" dirty="0">
                <a:solidFill>
                  <a:schemeClr val="tx1"/>
                </a:solidFill>
              </a:rPr>
              <a:t>追補版</a:t>
            </a:r>
            <a:endParaRPr kumimoji="1" lang="ja-JP" altLang="en-US" kern="1200" dirty="0">
              <a:solidFill>
                <a:schemeClr val="tx1"/>
              </a:solidFill>
            </a:endParaRPr>
          </a:p>
        </p:txBody>
      </p:sp>
      <p:sp>
        <p:nvSpPr>
          <p:cNvPr id="14" name="フリーフォーム: 図形 13">
            <a:extLst>
              <a:ext uri="{FF2B5EF4-FFF2-40B4-BE49-F238E27FC236}">
                <a16:creationId xmlns:a16="http://schemas.microsoft.com/office/drawing/2014/main" id="{CAA4BC57-3218-4B9B-801C-156B243B7C07}"/>
              </a:ext>
            </a:extLst>
          </p:cNvPr>
          <p:cNvSpPr/>
          <p:nvPr/>
        </p:nvSpPr>
        <p:spPr>
          <a:xfrm>
            <a:off x="8231664" y="2725151"/>
            <a:ext cx="1620000" cy="540000"/>
          </a:xfrm>
          <a:custGeom>
            <a:avLst/>
            <a:gdLst>
              <a:gd name="connsiteX0" fmla="*/ 0 w 1378565"/>
              <a:gd name="connsiteY0" fmla="*/ 81439 h 814394"/>
              <a:gd name="connsiteX1" fmla="*/ 81439 w 1378565"/>
              <a:gd name="connsiteY1" fmla="*/ 0 h 814394"/>
              <a:gd name="connsiteX2" fmla="*/ 1297126 w 1378565"/>
              <a:gd name="connsiteY2" fmla="*/ 0 h 814394"/>
              <a:gd name="connsiteX3" fmla="*/ 1378565 w 1378565"/>
              <a:gd name="connsiteY3" fmla="*/ 81439 h 814394"/>
              <a:gd name="connsiteX4" fmla="*/ 1378565 w 1378565"/>
              <a:gd name="connsiteY4" fmla="*/ 732955 h 814394"/>
              <a:gd name="connsiteX5" fmla="*/ 1297126 w 1378565"/>
              <a:gd name="connsiteY5" fmla="*/ 814394 h 814394"/>
              <a:gd name="connsiteX6" fmla="*/ 81439 w 1378565"/>
              <a:gd name="connsiteY6" fmla="*/ 814394 h 814394"/>
              <a:gd name="connsiteX7" fmla="*/ 0 w 1378565"/>
              <a:gd name="connsiteY7" fmla="*/ 732955 h 814394"/>
              <a:gd name="connsiteX8" fmla="*/ 0 w 1378565"/>
              <a:gd name="connsiteY8" fmla="*/ 81439 h 814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78565" h="814394">
                <a:moveTo>
                  <a:pt x="0" y="81439"/>
                </a:moveTo>
                <a:cubicBezTo>
                  <a:pt x="0" y="36461"/>
                  <a:pt x="36461" y="0"/>
                  <a:pt x="81439" y="0"/>
                </a:cubicBezTo>
                <a:lnTo>
                  <a:pt x="1297126" y="0"/>
                </a:lnTo>
                <a:cubicBezTo>
                  <a:pt x="1342104" y="0"/>
                  <a:pt x="1378565" y="36461"/>
                  <a:pt x="1378565" y="81439"/>
                </a:cubicBezTo>
                <a:lnTo>
                  <a:pt x="1378565" y="732955"/>
                </a:lnTo>
                <a:cubicBezTo>
                  <a:pt x="1378565" y="777933"/>
                  <a:pt x="1342104" y="814394"/>
                  <a:pt x="1297126" y="814394"/>
                </a:cubicBezTo>
                <a:lnTo>
                  <a:pt x="81439" y="814394"/>
                </a:lnTo>
                <a:cubicBezTo>
                  <a:pt x="36461" y="814394"/>
                  <a:pt x="0" y="777933"/>
                  <a:pt x="0" y="732955"/>
                </a:cubicBezTo>
                <a:lnTo>
                  <a:pt x="0" y="81439"/>
                </a:lnTo>
                <a:close/>
              </a:path>
            </a:pathLst>
          </a:custGeom>
          <a:solidFill>
            <a:srgbClr val="CCFFCC"/>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6000" tIns="36000" rIns="36000" bIns="36000" numCol="1" spcCol="1270" anchor="ctr" anchorCtr="0">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lvl="0" indent="0" algn="ctr" defTabSz="711200">
              <a:lnSpc>
                <a:spcPct val="90000"/>
              </a:lnSpc>
              <a:spcBef>
                <a:spcPct val="0"/>
              </a:spcBef>
              <a:spcAft>
                <a:spcPct val="35000"/>
              </a:spcAft>
              <a:buNone/>
            </a:pPr>
            <a:r>
              <a:rPr kumimoji="1" lang="ja-JP" altLang="en-US" dirty="0">
                <a:solidFill>
                  <a:schemeClr val="tx1"/>
                </a:solidFill>
              </a:rPr>
              <a:t>追補版</a:t>
            </a:r>
            <a:endParaRPr kumimoji="1" lang="ja-JP" altLang="en-US" kern="1200" dirty="0">
              <a:solidFill>
                <a:schemeClr val="tx1"/>
              </a:solidFill>
            </a:endParaRPr>
          </a:p>
        </p:txBody>
      </p:sp>
      <p:sp>
        <p:nvSpPr>
          <p:cNvPr id="15" name="テキスト ボックス 26">
            <a:extLst>
              <a:ext uri="{FF2B5EF4-FFF2-40B4-BE49-F238E27FC236}">
                <a16:creationId xmlns:a16="http://schemas.microsoft.com/office/drawing/2014/main" id="{435C8A0E-528A-4635-8EF7-93423F2AB3E7}"/>
              </a:ext>
            </a:extLst>
          </p:cNvPr>
          <p:cNvSpPr txBox="1"/>
          <p:nvPr/>
        </p:nvSpPr>
        <p:spPr>
          <a:xfrm>
            <a:off x="2831664" y="1429151"/>
            <a:ext cx="1938351" cy="307777"/>
          </a:xfrm>
          <a:prstGeom prst="rect">
            <a:avLst/>
          </a:prstGeom>
          <a:noFill/>
        </p:spPr>
        <p:txBody>
          <a:bodyPr wrap="none" rtlCol="0"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400" dirty="0"/>
              <a:t>2007</a:t>
            </a:r>
            <a:r>
              <a:rPr kumimoji="1" lang="ja-JP" altLang="en-US" sz="1400" dirty="0"/>
              <a:t>年</a:t>
            </a:r>
            <a:r>
              <a:rPr kumimoji="1" lang="en-US" altLang="ja-JP" sz="1400" dirty="0"/>
              <a:t>4</a:t>
            </a:r>
            <a:r>
              <a:rPr kumimoji="1" lang="ja-JP" altLang="en-US" sz="1400" dirty="0"/>
              <a:t>月（経産省）</a:t>
            </a:r>
          </a:p>
        </p:txBody>
      </p:sp>
      <p:sp>
        <p:nvSpPr>
          <p:cNvPr id="16" name="テキスト ボックス 27">
            <a:extLst>
              <a:ext uri="{FF2B5EF4-FFF2-40B4-BE49-F238E27FC236}">
                <a16:creationId xmlns:a16="http://schemas.microsoft.com/office/drawing/2014/main" id="{991D3AEF-9904-4944-A276-C7F07F21383B}"/>
              </a:ext>
            </a:extLst>
          </p:cNvPr>
          <p:cNvSpPr txBox="1"/>
          <p:nvPr/>
        </p:nvSpPr>
        <p:spPr>
          <a:xfrm>
            <a:off x="5891664" y="1429151"/>
            <a:ext cx="1778051" cy="307777"/>
          </a:xfrm>
          <a:prstGeom prst="rect">
            <a:avLst/>
          </a:prstGeom>
          <a:noFill/>
        </p:spPr>
        <p:txBody>
          <a:bodyPr wrap="none" rtlCol="0"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400" dirty="0"/>
              <a:t>2019</a:t>
            </a:r>
            <a:r>
              <a:rPr kumimoji="1" lang="ja-JP" altLang="en-US" sz="1400" dirty="0"/>
              <a:t>年</a:t>
            </a:r>
            <a:r>
              <a:rPr kumimoji="1" lang="en-US" altLang="ja-JP" sz="1400" dirty="0"/>
              <a:t>12</a:t>
            </a:r>
            <a:r>
              <a:rPr kumimoji="1" lang="ja-JP" altLang="en-US" sz="1400" dirty="0"/>
              <a:t>月（</a:t>
            </a:r>
            <a:r>
              <a:rPr kumimoji="1" lang="en-US" altLang="ja-JP" sz="1400" dirty="0"/>
              <a:t>IPA</a:t>
            </a:r>
            <a:r>
              <a:rPr kumimoji="1" lang="ja-JP" altLang="en-US" sz="1400" dirty="0"/>
              <a:t>）</a:t>
            </a:r>
          </a:p>
        </p:txBody>
      </p:sp>
      <p:sp>
        <p:nvSpPr>
          <p:cNvPr id="17" name="テキスト ボックス 28">
            <a:extLst>
              <a:ext uri="{FF2B5EF4-FFF2-40B4-BE49-F238E27FC236}">
                <a16:creationId xmlns:a16="http://schemas.microsoft.com/office/drawing/2014/main" id="{5CB900A7-CFAC-4632-A278-CAD83C790520}"/>
              </a:ext>
            </a:extLst>
          </p:cNvPr>
          <p:cNvSpPr txBox="1"/>
          <p:nvPr/>
        </p:nvSpPr>
        <p:spPr>
          <a:xfrm>
            <a:off x="8231664" y="1379850"/>
            <a:ext cx="1787669" cy="307777"/>
          </a:xfrm>
          <a:prstGeom prst="rect">
            <a:avLst/>
          </a:prstGeom>
          <a:noFill/>
        </p:spPr>
        <p:txBody>
          <a:bodyPr wrap="none" rtlCol="0"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400" dirty="0"/>
              <a:t>2020</a:t>
            </a:r>
            <a:r>
              <a:rPr kumimoji="1" lang="ja-JP" altLang="en-US" sz="1400" dirty="0"/>
              <a:t>年</a:t>
            </a:r>
            <a:r>
              <a:rPr kumimoji="1" lang="en-US" altLang="ja-JP" sz="1400" dirty="0"/>
              <a:t>12</a:t>
            </a:r>
            <a:r>
              <a:rPr kumimoji="1" lang="ja-JP" altLang="en-US" sz="1400" dirty="0"/>
              <a:t>月（</a:t>
            </a:r>
            <a:r>
              <a:rPr kumimoji="1" lang="en-US" altLang="ja-JP" sz="1400" dirty="0"/>
              <a:t>IPA</a:t>
            </a:r>
            <a:r>
              <a:rPr kumimoji="1" lang="ja-JP" altLang="en-US" sz="1400" dirty="0"/>
              <a:t>）</a:t>
            </a:r>
          </a:p>
        </p:txBody>
      </p:sp>
      <p:sp>
        <p:nvSpPr>
          <p:cNvPr id="18" name="テキスト ボックス 29">
            <a:extLst>
              <a:ext uri="{FF2B5EF4-FFF2-40B4-BE49-F238E27FC236}">
                <a16:creationId xmlns:a16="http://schemas.microsoft.com/office/drawing/2014/main" id="{97180854-0CDD-4EA2-8D9C-C96E608D9F04}"/>
              </a:ext>
            </a:extLst>
          </p:cNvPr>
          <p:cNvSpPr txBox="1"/>
          <p:nvPr/>
        </p:nvSpPr>
        <p:spPr>
          <a:xfrm>
            <a:off x="3011664" y="2509151"/>
            <a:ext cx="1938351" cy="307777"/>
          </a:xfrm>
          <a:prstGeom prst="rect">
            <a:avLst/>
          </a:prstGeom>
          <a:noFill/>
        </p:spPr>
        <p:txBody>
          <a:bodyPr wrap="none" rtlCol="0"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400" dirty="0"/>
              <a:t>2008</a:t>
            </a:r>
            <a:r>
              <a:rPr kumimoji="1" lang="ja-JP" altLang="en-US" sz="1400" dirty="0"/>
              <a:t>年</a:t>
            </a:r>
            <a:r>
              <a:rPr kumimoji="1" lang="en-US" altLang="ja-JP" sz="1400" dirty="0"/>
              <a:t>4</a:t>
            </a:r>
            <a:r>
              <a:rPr kumimoji="1" lang="ja-JP" altLang="en-US" sz="1400" dirty="0"/>
              <a:t>月（経産省）</a:t>
            </a:r>
          </a:p>
        </p:txBody>
      </p:sp>
      <p:sp>
        <p:nvSpPr>
          <p:cNvPr id="19" name="フリーフォーム: 図形 18">
            <a:extLst>
              <a:ext uri="{FF2B5EF4-FFF2-40B4-BE49-F238E27FC236}">
                <a16:creationId xmlns:a16="http://schemas.microsoft.com/office/drawing/2014/main" id="{6D325FED-CF6E-4CFD-B7E5-AFB0C392D7ED}"/>
              </a:ext>
            </a:extLst>
          </p:cNvPr>
          <p:cNvSpPr/>
          <p:nvPr/>
        </p:nvSpPr>
        <p:spPr>
          <a:xfrm>
            <a:off x="6971664" y="5619214"/>
            <a:ext cx="1620000" cy="720000"/>
          </a:xfrm>
          <a:custGeom>
            <a:avLst/>
            <a:gdLst>
              <a:gd name="connsiteX0" fmla="*/ 0 w 1378565"/>
              <a:gd name="connsiteY0" fmla="*/ 81439 h 814394"/>
              <a:gd name="connsiteX1" fmla="*/ 81439 w 1378565"/>
              <a:gd name="connsiteY1" fmla="*/ 0 h 814394"/>
              <a:gd name="connsiteX2" fmla="*/ 1297126 w 1378565"/>
              <a:gd name="connsiteY2" fmla="*/ 0 h 814394"/>
              <a:gd name="connsiteX3" fmla="*/ 1378565 w 1378565"/>
              <a:gd name="connsiteY3" fmla="*/ 81439 h 814394"/>
              <a:gd name="connsiteX4" fmla="*/ 1378565 w 1378565"/>
              <a:gd name="connsiteY4" fmla="*/ 732955 h 814394"/>
              <a:gd name="connsiteX5" fmla="*/ 1297126 w 1378565"/>
              <a:gd name="connsiteY5" fmla="*/ 814394 h 814394"/>
              <a:gd name="connsiteX6" fmla="*/ 81439 w 1378565"/>
              <a:gd name="connsiteY6" fmla="*/ 814394 h 814394"/>
              <a:gd name="connsiteX7" fmla="*/ 0 w 1378565"/>
              <a:gd name="connsiteY7" fmla="*/ 732955 h 814394"/>
              <a:gd name="connsiteX8" fmla="*/ 0 w 1378565"/>
              <a:gd name="connsiteY8" fmla="*/ 81439 h 814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78565" h="814394">
                <a:moveTo>
                  <a:pt x="0" y="81439"/>
                </a:moveTo>
                <a:cubicBezTo>
                  <a:pt x="0" y="36461"/>
                  <a:pt x="36461" y="0"/>
                  <a:pt x="81439" y="0"/>
                </a:cubicBezTo>
                <a:lnTo>
                  <a:pt x="1297126" y="0"/>
                </a:lnTo>
                <a:cubicBezTo>
                  <a:pt x="1342104" y="0"/>
                  <a:pt x="1378565" y="36461"/>
                  <a:pt x="1378565" y="81439"/>
                </a:cubicBezTo>
                <a:lnTo>
                  <a:pt x="1378565" y="732955"/>
                </a:lnTo>
                <a:cubicBezTo>
                  <a:pt x="1378565" y="777933"/>
                  <a:pt x="1342104" y="814394"/>
                  <a:pt x="1297126" y="814394"/>
                </a:cubicBezTo>
                <a:lnTo>
                  <a:pt x="81439" y="814394"/>
                </a:lnTo>
                <a:cubicBezTo>
                  <a:pt x="36461" y="814394"/>
                  <a:pt x="0" y="777933"/>
                  <a:pt x="0" y="732955"/>
                </a:cubicBezTo>
                <a:lnTo>
                  <a:pt x="0" y="81439"/>
                </a:lnTo>
                <a:close/>
              </a:path>
            </a:pathLst>
          </a:custGeom>
          <a:solidFill>
            <a:srgbClr val="FF9933">
              <a:alpha val="50196"/>
            </a:srgbClr>
          </a:solidFill>
          <a:ln>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36000" tIns="36000" rIns="36000" bIns="36000" numCol="1" spcCol="1270" anchor="ctr" anchorCtr="0">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lvl="0" indent="0" algn="ctr" defTabSz="711200">
              <a:spcBef>
                <a:spcPct val="0"/>
              </a:spcBef>
              <a:buNone/>
            </a:pPr>
            <a:r>
              <a:rPr kumimoji="1" lang="ja-JP" altLang="en-US" dirty="0">
                <a:solidFill>
                  <a:schemeClr val="tx1"/>
                </a:solidFill>
              </a:rPr>
              <a:t>アジャイル</a:t>
            </a:r>
          </a:p>
          <a:p>
            <a:pPr marL="0" lvl="0" indent="0" algn="ctr" defTabSz="711200">
              <a:spcBef>
                <a:spcPct val="0"/>
              </a:spcBef>
              <a:buNone/>
            </a:pPr>
            <a:r>
              <a:rPr kumimoji="1" lang="ja-JP" altLang="en-US" dirty="0">
                <a:solidFill>
                  <a:schemeClr val="tx1"/>
                </a:solidFill>
              </a:rPr>
              <a:t>開発</a:t>
            </a:r>
            <a:r>
              <a:rPr kumimoji="1" lang="ja-JP" altLang="en-US" kern="1200" dirty="0">
                <a:solidFill>
                  <a:schemeClr val="tx1"/>
                </a:solidFill>
              </a:rPr>
              <a:t>版</a:t>
            </a:r>
          </a:p>
        </p:txBody>
      </p:sp>
      <p:sp>
        <p:nvSpPr>
          <p:cNvPr id="20" name="フリーフォーム: 図形 19">
            <a:extLst>
              <a:ext uri="{FF2B5EF4-FFF2-40B4-BE49-F238E27FC236}">
                <a16:creationId xmlns:a16="http://schemas.microsoft.com/office/drawing/2014/main" id="{57A326C4-8392-470D-82FE-C371C3CA3250}"/>
              </a:ext>
            </a:extLst>
          </p:cNvPr>
          <p:cNvSpPr/>
          <p:nvPr/>
        </p:nvSpPr>
        <p:spPr>
          <a:xfrm>
            <a:off x="3569000" y="5619214"/>
            <a:ext cx="1620000" cy="720000"/>
          </a:xfrm>
          <a:custGeom>
            <a:avLst/>
            <a:gdLst>
              <a:gd name="connsiteX0" fmla="*/ 0 w 1378565"/>
              <a:gd name="connsiteY0" fmla="*/ 81439 h 814394"/>
              <a:gd name="connsiteX1" fmla="*/ 81439 w 1378565"/>
              <a:gd name="connsiteY1" fmla="*/ 0 h 814394"/>
              <a:gd name="connsiteX2" fmla="*/ 1297126 w 1378565"/>
              <a:gd name="connsiteY2" fmla="*/ 0 h 814394"/>
              <a:gd name="connsiteX3" fmla="*/ 1378565 w 1378565"/>
              <a:gd name="connsiteY3" fmla="*/ 81439 h 814394"/>
              <a:gd name="connsiteX4" fmla="*/ 1378565 w 1378565"/>
              <a:gd name="connsiteY4" fmla="*/ 732955 h 814394"/>
              <a:gd name="connsiteX5" fmla="*/ 1297126 w 1378565"/>
              <a:gd name="connsiteY5" fmla="*/ 814394 h 814394"/>
              <a:gd name="connsiteX6" fmla="*/ 81439 w 1378565"/>
              <a:gd name="connsiteY6" fmla="*/ 814394 h 814394"/>
              <a:gd name="connsiteX7" fmla="*/ 0 w 1378565"/>
              <a:gd name="connsiteY7" fmla="*/ 732955 h 814394"/>
              <a:gd name="connsiteX8" fmla="*/ 0 w 1378565"/>
              <a:gd name="connsiteY8" fmla="*/ 81439 h 814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78565" h="814394">
                <a:moveTo>
                  <a:pt x="0" y="81439"/>
                </a:moveTo>
                <a:cubicBezTo>
                  <a:pt x="0" y="36461"/>
                  <a:pt x="36461" y="0"/>
                  <a:pt x="81439" y="0"/>
                </a:cubicBezTo>
                <a:lnTo>
                  <a:pt x="1297126" y="0"/>
                </a:lnTo>
                <a:cubicBezTo>
                  <a:pt x="1342104" y="0"/>
                  <a:pt x="1378565" y="36461"/>
                  <a:pt x="1378565" y="81439"/>
                </a:cubicBezTo>
                <a:lnTo>
                  <a:pt x="1378565" y="732955"/>
                </a:lnTo>
                <a:cubicBezTo>
                  <a:pt x="1378565" y="777933"/>
                  <a:pt x="1342104" y="814394"/>
                  <a:pt x="1297126" y="814394"/>
                </a:cubicBezTo>
                <a:lnTo>
                  <a:pt x="81439" y="814394"/>
                </a:lnTo>
                <a:cubicBezTo>
                  <a:pt x="36461" y="814394"/>
                  <a:pt x="0" y="777933"/>
                  <a:pt x="0" y="732955"/>
                </a:cubicBezTo>
                <a:lnTo>
                  <a:pt x="0" y="81439"/>
                </a:lnTo>
                <a:close/>
              </a:path>
            </a:pathLst>
          </a:custGeom>
          <a:solidFill>
            <a:srgbClr val="FF9933">
              <a:alpha val="50196"/>
            </a:srgb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6000" tIns="36000" rIns="36000" bIns="36000" numCol="1" spcCol="1270" anchor="ctr" anchorCtr="0">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lvl="0" algn="ctr" defTabSz="711200">
              <a:spcBef>
                <a:spcPct val="0"/>
              </a:spcBef>
            </a:pPr>
            <a:r>
              <a:rPr kumimoji="1" lang="ja-JP" altLang="en-US" sz="1400" dirty="0">
                <a:solidFill>
                  <a:schemeClr val="tx1"/>
                </a:solidFill>
              </a:rPr>
              <a:t>非ウォーターフォール型開発</a:t>
            </a:r>
            <a:r>
              <a:rPr kumimoji="1" lang="ja-JP" altLang="en-US" sz="1200" dirty="0">
                <a:solidFill>
                  <a:schemeClr val="tx1"/>
                </a:solidFill>
              </a:rPr>
              <a:t>に適した</a:t>
            </a:r>
            <a:r>
              <a:rPr kumimoji="1" lang="ja-JP" altLang="en-US" sz="1400" dirty="0">
                <a:solidFill>
                  <a:schemeClr val="tx1"/>
                </a:solidFill>
              </a:rPr>
              <a:t>モデル契約書</a:t>
            </a:r>
            <a:endParaRPr kumimoji="1" lang="ja-JP" altLang="en-US" sz="1400" kern="1200" dirty="0">
              <a:solidFill>
                <a:schemeClr val="tx1"/>
              </a:solidFill>
            </a:endParaRPr>
          </a:p>
        </p:txBody>
      </p:sp>
      <p:sp>
        <p:nvSpPr>
          <p:cNvPr id="21" name="フリーフォーム: 図形 20">
            <a:extLst>
              <a:ext uri="{FF2B5EF4-FFF2-40B4-BE49-F238E27FC236}">
                <a16:creationId xmlns:a16="http://schemas.microsoft.com/office/drawing/2014/main" id="{1BE7A88D-A95D-4B3E-BEC5-E59947CE66FC}"/>
              </a:ext>
            </a:extLst>
          </p:cNvPr>
          <p:cNvSpPr/>
          <p:nvPr/>
        </p:nvSpPr>
        <p:spPr>
          <a:xfrm>
            <a:off x="5711664" y="5799214"/>
            <a:ext cx="1080000" cy="343222"/>
          </a:xfrm>
          <a:custGeom>
            <a:avLst/>
            <a:gdLst>
              <a:gd name="connsiteX0" fmla="*/ 0 w 443049"/>
              <a:gd name="connsiteY0" fmla="*/ 68644 h 343222"/>
              <a:gd name="connsiteX1" fmla="*/ 271438 w 443049"/>
              <a:gd name="connsiteY1" fmla="*/ 68644 h 343222"/>
              <a:gd name="connsiteX2" fmla="*/ 271438 w 443049"/>
              <a:gd name="connsiteY2" fmla="*/ 0 h 343222"/>
              <a:gd name="connsiteX3" fmla="*/ 443049 w 443049"/>
              <a:gd name="connsiteY3" fmla="*/ 171611 h 343222"/>
              <a:gd name="connsiteX4" fmla="*/ 271438 w 443049"/>
              <a:gd name="connsiteY4" fmla="*/ 343222 h 343222"/>
              <a:gd name="connsiteX5" fmla="*/ 271438 w 443049"/>
              <a:gd name="connsiteY5" fmla="*/ 274578 h 343222"/>
              <a:gd name="connsiteX6" fmla="*/ 0 w 443049"/>
              <a:gd name="connsiteY6" fmla="*/ 274578 h 343222"/>
              <a:gd name="connsiteX7" fmla="*/ 0 w 443049"/>
              <a:gd name="connsiteY7" fmla="*/ 68644 h 343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3049" h="343222">
                <a:moveTo>
                  <a:pt x="0" y="68644"/>
                </a:moveTo>
                <a:lnTo>
                  <a:pt x="271438" y="68644"/>
                </a:lnTo>
                <a:lnTo>
                  <a:pt x="271438" y="0"/>
                </a:lnTo>
                <a:lnTo>
                  <a:pt x="443049" y="171611"/>
                </a:lnTo>
                <a:lnTo>
                  <a:pt x="271438" y="343222"/>
                </a:lnTo>
                <a:lnTo>
                  <a:pt x="271438" y="274578"/>
                </a:lnTo>
                <a:lnTo>
                  <a:pt x="0" y="274578"/>
                </a:lnTo>
                <a:lnTo>
                  <a:pt x="0" y="68644"/>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68644" rIns="102967" bIns="68644" numCol="1" spcCol="1270" anchor="ctr" anchorCtr="0">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lvl="0" indent="0" algn="ctr" defTabSz="577850">
              <a:lnSpc>
                <a:spcPct val="90000"/>
              </a:lnSpc>
              <a:spcBef>
                <a:spcPct val="0"/>
              </a:spcBef>
              <a:spcAft>
                <a:spcPct val="35000"/>
              </a:spcAft>
              <a:buNone/>
            </a:pPr>
            <a:endParaRPr kumimoji="1" lang="ja-JP" altLang="en-US" sz="1300" kern="1200"/>
          </a:p>
        </p:txBody>
      </p:sp>
      <p:sp>
        <p:nvSpPr>
          <p:cNvPr id="22" name="テキスト ボックス 33">
            <a:extLst>
              <a:ext uri="{FF2B5EF4-FFF2-40B4-BE49-F238E27FC236}">
                <a16:creationId xmlns:a16="http://schemas.microsoft.com/office/drawing/2014/main" id="{577FF9BA-D699-4B2C-9CB9-73CFD2869F7D}"/>
              </a:ext>
            </a:extLst>
          </p:cNvPr>
          <p:cNvSpPr txBox="1"/>
          <p:nvPr/>
        </p:nvSpPr>
        <p:spPr>
          <a:xfrm>
            <a:off x="6971664" y="5319483"/>
            <a:ext cx="1678665" cy="307777"/>
          </a:xfrm>
          <a:prstGeom prst="rect">
            <a:avLst/>
          </a:prstGeom>
          <a:noFill/>
        </p:spPr>
        <p:txBody>
          <a:bodyPr wrap="none" rtlCol="0"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400" dirty="0"/>
              <a:t>2020</a:t>
            </a:r>
            <a:r>
              <a:rPr kumimoji="1" lang="ja-JP" altLang="en-US" sz="1400" dirty="0"/>
              <a:t>年</a:t>
            </a:r>
            <a:r>
              <a:rPr kumimoji="1" lang="en-US" altLang="ja-JP" sz="1400" dirty="0"/>
              <a:t>3</a:t>
            </a:r>
            <a:r>
              <a:rPr kumimoji="1" lang="ja-JP" altLang="en-US" sz="1400" dirty="0"/>
              <a:t>月（</a:t>
            </a:r>
            <a:r>
              <a:rPr kumimoji="1" lang="en-US" altLang="ja-JP" sz="1400" dirty="0"/>
              <a:t>IPA</a:t>
            </a:r>
            <a:r>
              <a:rPr kumimoji="1" lang="ja-JP" altLang="en-US" sz="1400" dirty="0"/>
              <a:t>）</a:t>
            </a:r>
          </a:p>
        </p:txBody>
      </p:sp>
      <p:sp>
        <p:nvSpPr>
          <p:cNvPr id="23" name="テキスト ボックス 34">
            <a:extLst>
              <a:ext uri="{FF2B5EF4-FFF2-40B4-BE49-F238E27FC236}">
                <a16:creationId xmlns:a16="http://schemas.microsoft.com/office/drawing/2014/main" id="{72E4249A-D421-4EF0-84DD-3D5C6F8698C2}"/>
              </a:ext>
            </a:extLst>
          </p:cNvPr>
          <p:cNvSpPr txBox="1"/>
          <p:nvPr/>
        </p:nvSpPr>
        <p:spPr>
          <a:xfrm>
            <a:off x="3612331" y="5382264"/>
            <a:ext cx="1678665" cy="307777"/>
          </a:xfrm>
          <a:prstGeom prst="rect">
            <a:avLst/>
          </a:prstGeom>
          <a:noFill/>
        </p:spPr>
        <p:txBody>
          <a:bodyPr wrap="none" rtlCol="0"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400" dirty="0"/>
              <a:t>2012</a:t>
            </a:r>
            <a:r>
              <a:rPr kumimoji="1" lang="ja-JP" altLang="en-US" sz="1400" dirty="0"/>
              <a:t>年</a:t>
            </a:r>
            <a:r>
              <a:rPr kumimoji="1" lang="en-US" altLang="ja-JP" sz="1400" dirty="0"/>
              <a:t>3</a:t>
            </a:r>
            <a:r>
              <a:rPr kumimoji="1" lang="ja-JP" altLang="en-US" sz="1400" dirty="0"/>
              <a:t>月（</a:t>
            </a:r>
            <a:r>
              <a:rPr kumimoji="1" lang="en-US" altLang="ja-JP" sz="1400" dirty="0"/>
              <a:t>IPA</a:t>
            </a:r>
            <a:r>
              <a:rPr kumimoji="1" lang="ja-JP" altLang="en-US" sz="1400" dirty="0"/>
              <a:t>）</a:t>
            </a:r>
          </a:p>
        </p:txBody>
      </p:sp>
      <p:sp>
        <p:nvSpPr>
          <p:cNvPr id="27" name="テキスト ボックス 41">
            <a:extLst>
              <a:ext uri="{FF2B5EF4-FFF2-40B4-BE49-F238E27FC236}">
                <a16:creationId xmlns:a16="http://schemas.microsoft.com/office/drawing/2014/main" id="{815AF80C-B379-45C8-AFAA-8936F5BBE8AA}"/>
              </a:ext>
            </a:extLst>
          </p:cNvPr>
          <p:cNvSpPr txBox="1"/>
          <p:nvPr/>
        </p:nvSpPr>
        <p:spPr>
          <a:xfrm>
            <a:off x="4457132" y="3547948"/>
            <a:ext cx="1495922" cy="584775"/>
          </a:xfrm>
          <a:custGeom>
            <a:avLst/>
            <a:gdLst>
              <a:gd name="connsiteX0" fmla="*/ 0 w 1495922"/>
              <a:gd name="connsiteY0" fmla="*/ 0 h 584775"/>
              <a:gd name="connsiteX1" fmla="*/ 483681 w 1495922"/>
              <a:gd name="connsiteY1" fmla="*/ 0 h 584775"/>
              <a:gd name="connsiteX2" fmla="*/ 937444 w 1495922"/>
              <a:gd name="connsiteY2" fmla="*/ 0 h 584775"/>
              <a:gd name="connsiteX3" fmla="*/ 1495922 w 1495922"/>
              <a:gd name="connsiteY3" fmla="*/ 0 h 584775"/>
              <a:gd name="connsiteX4" fmla="*/ 1495922 w 1495922"/>
              <a:gd name="connsiteY4" fmla="*/ 584775 h 584775"/>
              <a:gd name="connsiteX5" fmla="*/ 1027200 w 1495922"/>
              <a:gd name="connsiteY5" fmla="*/ 584775 h 584775"/>
              <a:gd name="connsiteX6" fmla="*/ 498641 w 1495922"/>
              <a:gd name="connsiteY6" fmla="*/ 584775 h 584775"/>
              <a:gd name="connsiteX7" fmla="*/ 0 w 1495922"/>
              <a:gd name="connsiteY7" fmla="*/ 584775 h 584775"/>
              <a:gd name="connsiteX8" fmla="*/ 0 w 1495922"/>
              <a:gd name="connsiteY8" fmla="*/ 0 h 58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95922" h="584775" extrusionOk="0">
                <a:moveTo>
                  <a:pt x="0" y="0"/>
                </a:moveTo>
                <a:cubicBezTo>
                  <a:pt x="230012" y="-33839"/>
                  <a:pt x="373547" y="30598"/>
                  <a:pt x="483681" y="0"/>
                </a:cubicBezTo>
                <a:cubicBezTo>
                  <a:pt x="593815" y="-30598"/>
                  <a:pt x="751767" y="39743"/>
                  <a:pt x="937444" y="0"/>
                </a:cubicBezTo>
                <a:cubicBezTo>
                  <a:pt x="1123121" y="-39743"/>
                  <a:pt x="1246445" y="62015"/>
                  <a:pt x="1495922" y="0"/>
                </a:cubicBezTo>
                <a:cubicBezTo>
                  <a:pt x="1542578" y="227626"/>
                  <a:pt x="1486417" y="341921"/>
                  <a:pt x="1495922" y="584775"/>
                </a:cubicBezTo>
                <a:cubicBezTo>
                  <a:pt x="1317755" y="590657"/>
                  <a:pt x="1224184" y="578355"/>
                  <a:pt x="1027200" y="584775"/>
                </a:cubicBezTo>
                <a:cubicBezTo>
                  <a:pt x="830216" y="591195"/>
                  <a:pt x="663912" y="561212"/>
                  <a:pt x="498641" y="584775"/>
                </a:cubicBezTo>
                <a:cubicBezTo>
                  <a:pt x="333370" y="608338"/>
                  <a:pt x="219821" y="576739"/>
                  <a:pt x="0" y="584775"/>
                </a:cubicBezTo>
                <a:cubicBezTo>
                  <a:pt x="-62046" y="459023"/>
                  <a:pt x="1525" y="217936"/>
                  <a:pt x="0" y="0"/>
                </a:cubicBezTo>
                <a:close/>
              </a:path>
            </a:pathLst>
          </a:custGeom>
          <a:noFill/>
          <a:ln w="12700">
            <a:solidFill>
              <a:schemeClr val="accent1">
                <a:shade val="50000"/>
              </a:schemeClr>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600" dirty="0">
                <a:solidFill>
                  <a:srgbClr val="FF0000"/>
                </a:solidFill>
              </a:rPr>
              <a:t>★</a:t>
            </a:r>
            <a:r>
              <a:rPr kumimoji="1" lang="en-US" altLang="ja-JP" sz="1600" dirty="0">
                <a:solidFill>
                  <a:srgbClr val="FF0000"/>
                </a:solidFill>
              </a:rPr>
              <a:t>DX</a:t>
            </a:r>
            <a:r>
              <a:rPr kumimoji="1" lang="ja-JP" altLang="en-US" sz="1600" dirty="0">
                <a:solidFill>
                  <a:srgbClr val="FF0000"/>
                </a:solidFill>
              </a:rPr>
              <a:t>レポート</a:t>
            </a:r>
          </a:p>
          <a:p>
            <a:r>
              <a:rPr kumimoji="1" lang="ja-JP" altLang="en-US" sz="1600" dirty="0">
                <a:solidFill>
                  <a:srgbClr val="FF0000"/>
                </a:solidFill>
              </a:rPr>
              <a:t>　</a:t>
            </a:r>
            <a:r>
              <a:rPr kumimoji="1" lang="en-US" altLang="ja-JP" sz="1600" dirty="0">
                <a:solidFill>
                  <a:srgbClr val="FF0000"/>
                </a:solidFill>
              </a:rPr>
              <a:t>2018</a:t>
            </a:r>
            <a:r>
              <a:rPr kumimoji="1" lang="ja-JP" altLang="en-US" sz="1600" dirty="0">
                <a:solidFill>
                  <a:srgbClr val="FF0000"/>
                </a:solidFill>
              </a:rPr>
              <a:t>年</a:t>
            </a:r>
            <a:r>
              <a:rPr kumimoji="1" lang="en-US" altLang="ja-JP" sz="1600" dirty="0">
                <a:solidFill>
                  <a:srgbClr val="FF0000"/>
                </a:solidFill>
              </a:rPr>
              <a:t>9</a:t>
            </a:r>
            <a:r>
              <a:rPr kumimoji="1" lang="ja-JP" altLang="en-US" sz="1600" dirty="0">
                <a:solidFill>
                  <a:srgbClr val="FF0000"/>
                </a:solidFill>
              </a:rPr>
              <a:t>月</a:t>
            </a:r>
          </a:p>
        </p:txBody>
      </p:sp>
      <p:sp>
        <p:nvSpPr>
          <p:cNvPr id="28" name="テキスト ボックス 40">
            <a:hlinkClick r:id="rId2"/>
            <a:extLst>
              <a:ext uri="{FF2B5EF4-FFF2-40B4-BE49-F238E27FC236}">
                <a16:creationId xmlns:a16="http://schemas.microsoft.com/office/drawing/2014/main" id="{4CDBF4FD-EE35-4717-BAFC-0646C6D67305}"/>
              </a:ext>
            </a:extLst>
          </p:cNvPr>
          <p:cNvSpPr txBox="1"/>
          <p:nvPr/>
        </p:nvSpPr>
        <p:spPr>
          <a:xfrm>
            <a:off x="7020000" y="6372000"/>
            <a:ext cx="4500000" cy="288000"/>
          </a:xfrm>
          <a:prstGeom prst="rect">
            <a:avLst/>
          </a:prstGeom>
          <a:no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1200" b="1" i="1" dirty="0"/>
              <a:t>https://www.ipa.go.jp/digital/model/agile20200331.html</a:t>
            </a:r>
            <a:endParaRPr lang="ja-JP" altLang="en-US" sz="1200" b="1" i="1" dirty="0"/>
          </a:p>
        </p:txBody>
      </p:sp>
      <p:sp>
        <p:nvSpPr>
          <p:cNvPr id="31" name="テキスト ボックス 7">
            <a:extLst>
              <a:ext uri="{FF2B5EF4-FFF2-40B4-BE49-F238E27FC236}">
                <a16:creationId xmlns:a16="http://schemas.microsoft.com/office/drawing/2014/main" id="{76D52A36-6DF1-4D6B-BE25-0A310D5A516D}"/>
              </a:ext>
            </a:extLst>
          </p:cNvPr>
          <p:cNvSpPr txBox="1"/>
          <p:nvPr/>
        </p:nvSpPr>
        <p:spPr>
          <a:xfrm>
            <a:off x="8375664" y="2365151"/>
            <a:ext cx="1584000" cy="276999"/>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200" dirty="0"/>
              <a:t>民法改正以外の論点</a:t>
            </a:r>
          </a:p>
        </p:txBody>
      </p:sp>
      <p:sp>
        <p:nvSpPr>
          <p:cNvPr id="33" name="テキスト ボックス 8">
            <a:extLst>
              <a:ext uri="{FF2B5EF4-FFF2-40B4-BE49-F238E27FC236}">
                <a16:creationId xmlns:a16="http://schemas.microsoft.com/office/drawing/2014/main" id="{957583D7-041C-48E7-B385-1F0A36322487}"/>
              </a:ext>
            </a:extLst>
          </p:cNvPr>
          <p:cNvSpPr txBox="1"/>
          <p:nvPr/>
        </p:nvSpPr>
        <p:spPr>
          <a:xfrm>
            <a:off x="7312722" y="3476863"/>
            <a:ext cx="1149921" cy="655555"/>
          </a:xfrm>
          <a:prstGeom prst="rect">
            <a:avLst/>
          </a:prstGeom>
          <a:noFill/>
        </p:spPr>
        <p:txBody>
          <a:bodyPr wrap="none" lIns="36000" tIns="36000" rIns="36000" bIns="3600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ts val="1500"/>
              </a:lnSpc>
            </a:pPr>
            <a:r>
              <a:rPr kumimoji="1" lang="ja-JP" altLang="en-US" sz="1400" dirty="0">
                <a:solidFill>
                  <a:srgbClr val="FF0000"/>
                </a:solidFill>
                <a:latin typeface="+mn-ea"/>
              </a:rPr>
              <a:t>▲</a:t>
            </a:r>
          </a:p>
          <a:p>
            <a:pPr algn="ctr">
              <a:lnSpc>
                <a:spcPts val="1500"/>
              </a:lnSpc>
            </a:pPr>
            <a:r>
              <a:rPr kumimoji="1" lang="ja-JP" altLang="en-US" sz="1400" dirty="0">
                <a:solidFill>
                  <a:srgbClr val="FF0000"/>
                </a:solidFill>
                <a:latin typeface="+mn-ea"/>
              </a:rPr>
              <a:t>改正民法施行</a:t>
            </a:r>
          </a:p>
          <a:p>
            <a:pPr algn="ctr">
              <a:lnSpc>
                <a:spcPts val="1500"/>
              </a:lnSpc>
            </a:pPr>
            <a:r>
              <a:rPr kumimoji="1" lang="en-US" altLang="ja-JP" sz="1400" dirty="0">
                <a:solidFill>
                  <a:srgbClr val="FF0000"/>
                </a:solidFill>
                <a:latin typeface="+mn-ea"/>
              </a:rPr>
              <a:t>2020</a:t>
            </a:r>
            <a:r>
              <a:rPr kumimoji="1" lang="ja-JP" altLang="en-US" sz="1400" dirty="0">
                <a:solidFill>
                  <a:srgbClr val="FF0000"/>
                </a:solidFill>
                <a:latin typeface="+mn-ea"/>
              </a:rPr>
              <a:t>年</a:t>
            </a:r>
            <a:r>
              <a:rPr kumimoji="1" lang="en-US" altLang="ja-JP" sz="1400" dirty="0">
                <a:solidFill>
                  <a:srgbClr val="FF0000"/>
                </a:solidFill>
                <a:latin typeface="+mn-ea"/>
              </a:rPr>
              <a:t>4</a:t>
            </a:r>
            <a:r>
              <a:rPr kumimoji="1" lang="ja-JP" altLang="en-US" sz="1400" dirty="0">
                <a:solidFill>
                  <a:srgbClr val="FF0000"/>
                </a:solidFill>
                <a:latin typeface="+mn-ea"/>
              </a:rPr>
              <a:t>月</a:t>
            </a:r>
          </a:p>
        </p:txBody>
      </p:sp>
      <p:sp>
        <p:nvSpPr>
          <p:cNvPr id="35" name="テキスト ボックス 34">
            <a:extLst>
              <a:ext uri="{FF2B5EF4-FFF2-40B4-BE49-F238E27FC236}">
                <a16:creationId xmlns:a16="http://schemas.microsoft.com/office/drawing/2014/main" id="{2756576A-9244-4B80-AA05-A1EFC22CA086}"/>
              </a:ext>
            </a:extLst>
          </p:cNvPr>
          <p:cNvSpPr txBox="1"/>
          <p:nvPr/>
        </p:nvSpPr>
        <p:spPr>
          <a:xfrm>
            <a:off x="512064" y="304800"/>
            <a:ext cx="6132576" cy="400110"/>
          </a:xfrm>
          <a:prstGeom prst="rect">
            <a:avLst/>
          </a:prstGeom>
          <a:noFill/>
        </p:spPr>
        <p:txBody>
          <a:bodyPr wrap="square" rtlCol="0">
            <a:spAutoFit/>
          </a:bodyPr>
          <a:lstStyle/>
          <a:p>
            <a:r>
              <a:rPr lang="ja-JP" altLang="en-US" sz="2000" b="1" dirty="0"/>
              <a:t>（参考）モデル契約の変遷</a:t>
            </a:r>
            <a:endParaRPr lang="en-US" altLang="ja-JP" sz="2000" b="1" dirty="0"/>
          </a:p>
        </p:txBody>
      </p:sp>
      <p:sp>
        <p:nvSpPr>
          <p:cNvPr id="36" name="テキスト ボックス 40">
            <a:hlinkClick r:id="rId3"/>
            <a:extLst>
              <a:ext uri="{FF2B5EF4-FFF2-40B4-BE49-F238E27FC236}">
                <a16:creationId xmlns:a16="http://schemas.microsoft.com/office/drawing/2014/main" id="{0DB90915-863F-447C-809E-7149E0C480B4}"/>
              </a:ext>
            </a:extLst>
          </p:cNvPr>
          <p:cNvSpPr txBox="1"/>
          <p:nvPr/>
        </p:nvSpPr>
        <p:spPr>
          <a:xfrm>
            <a:off x="7704000" y="3240000"/>
            <a:ext cx="4500000" cy="288000"/>
          </a:xfrm>
          <a:prstGeom prst="rect">
            <a:avLst/>
          </a:prstGeom>
          <a:no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1200" b="1" i="1" dirty="0"/>
              <a:t>https://www.ipa.go.jp/digital/model/model20201222.html</a:t>
            </a:r>
            <a:endParaRPr lang="ja-JP" altLang="en-US" sz="1200" b="1" i="1" dirty="0"/>
          </a:p>
        </p:txBody>
      </p:sp>
      <p:sp>
        <p:nvSpPr>
          <p:cNvPr id="37" name="テキスト ボックス 7">
            <a:extLst>
              <a:ext uri="{FF2B5EF4-FFF2-40B4-BE49-F238E27FC236}">
                <a16:creationId xmlns:a16="http://schemas.microsoft.com/office/drawing/2014/main" id="{EAA0DD84-2711-48E9-9DBC-779F4DE4BBE5}"/>
              </a:ext>
            </a:extLst>
          </p:cNvPr>
          <p:cNvSpPr txBox="1"/>
          <p:nvPr/>
        </p:nvSpPr>
        <p:spPr>
          <a:xfrm>
            <a:off x="6050838" y="2349826"/>
            <a:ext cx="1261884" cy="276999"/>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200" dirty="0"/>
              <a:t>民法改正の論点</a:t>
            </a:r>
          </a:p>
        </p:txBody>
      </p:sp>
      <p:sp>
        <p:nvSpPr>
          <p:cNvPr id="39" name="吹き出し: 折線 38">
            <a:extLst>
              <a:ext uri="{FF2B5EF4-FFF2-40B4-BE49-F238E27FC236}">
                <a16:creationId xmlns:a16="http://schemas.microsoft.com/office/drawing/2014/main" id="{1DA48B65-AF1E-48A7-976F-45B970DAFA0D}"/>
              </a:ext>
            </a:extLst>
          </p:cNvPr>
          <p:cNvSpPr/>
          <p:nvPr/>
        </p:nvSpPr>
        <p:spPr>
          <a:xfrm>
            <a:off x="9741408" y="212274"/>
            <a:ext cx="1938528" cy="980103"/>
          </a:xfrm>
          <a:prstGeom prst="borderCallout2">
            <a:avLst>
              <a:gd name="adj1" fmla="val 46117"/>
              <a:gd name="adj2" fmla="val -786"/>
              <a:gd name="adj3" fmla="val 47813"/>
              <a:gd name="adj4" fmla="val -20840"/>
              <a:gd name="adj5" fmla="val 102322"/>
              <a:gd name="adj6" fmla="val -33803"/>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本資料の</a:t>
            </a:r>
            <a:r>
              <a:rPr kumimoji="1" lang="ja-JP" altLang="en-US" dirty="0"/>
              <a:t>対象としているもの</a:t>
            </a:r>
          </a:p>
        </p:txBody>
      </p:sp>
      <p:sp>
        <p:nvSpPr>
          <p:cNvPr id="32" name="テキスト ボックス 40">
            <a:extLst>
              <a:ext uri="{FF2B5EF4-FFF2-40B4-BE49-F238E27FC236}">
                <a16:creationId xmlns:a16="http://schemas.microsoft.com/office/drawing/2014/main" id="{1D34FE94-48BA-45A6-B162-1505868D9A15}"/>
              </a:ext>
            </a:extLst>
          </p:cNvPr>
          <p:cNvSpPr txBox="1"/>
          <p:nvPr/>
        </p:nvSpPr>
        <p:spPr>
          <a:xfrm>
            <a:off x="4379000" y="4139720"/>
            <a:ext cx="7705328" cy="246221"/>
          </a:xfrm>
          <a:prstGeom prst="rect">
            <a:avLst/>
          </a:prstGeom>
          <a:no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1000" b="1" i="1" dirty="0">
                <a:hlinkClick r:id="rId4"/>
              </a:rPr>
              <a:t>https://www.meti.go.jp/shingikai/mono_info_service/digital_transformation/20180907_report.html</a:t>
            </a:r>
            <a:endParaRPr lang="ja-JP" altLang="en-US" sz="1000" b="1" i="1" dirty="0"/>
          </a:p>
        </p:txBody>
      </p:sp>
      <p:sp>
        <p:nvSpPr>
          <p:cNvPr id="10" name="日付プレースホルダー 9">
            <a:extLst>
              <a:ext uri="{FF2B5EF4-FFF2-40B4-BE49-F238E27FC236}">
                <a16:creationId xmlns:a16="http://schemas.microsoft.com/office/drawing/2014/main" id="{682FAA16-90A0-4FA6-BEC2-8B503A998094}"/>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24" name="スライド番号プレースホルダー 23">
            <a:extLst>
              <a:ext uri="{FF2B5EF4-FFF2-40B4-BE49-F238E27FC236}">
                <a16:creationId xmlns:a16="http://schemas.microsoft.com/office/drawing/2014/main" id="{6BD2FD26-7F6A-4AC8-913A-7482DE8C755F}"/>
              </a:ext>
            </a:extLst>
          </p:cNvPr>
          <p:cNvSpPr>
            <a:spLocks noGrp="1"/>
          </p:cNvSpPr>
          <p:nvPr>
            <p:ph type="sldNum" sz="quarter" idx="12"/>
          </p:nvPr>
        </p:nvSpPr>
        <p:spPr/>
        <p:txBody>
          <a:bodyPr/>
          <a:lstStyle/>
          <a:p>
            <a:fld id="{AA0C51FF-32F0-4E34-9A42-27C026941FB9}" type="slidenum">
              <a:rPr kumimoji="1" lang="ja-JP" altLang="en-US" smtClean="0"/>
              <a:t>5</a:t>
            </a:fld>
            <a:endParaRPr kumimoji="1" lang="ja-JP" altLang="en-US" dirty="0"/>
          </a:p>
        </p:txBody>
      </p:sp>
    </p:spTree>
    <p:extLst>
      <p:ext uri="{BB962C8B-B14F-4D97-AF65-F5344CB8AC3E}">
        <p14:creationId xmlns:p14="http://schemas.microsoft.com/office/powerpoint/2010/main" val="107726302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3">
            <a:extLst>
              <a:ext uri="{FF2B5EF4-FFF2-40B4-BE49-F238E27FC236}">
                <a16:creationId xmlns:a16="http://schemas.microsoft.com/office/drawing/2014/main" id="{AFCF8AED-44AC-40DA-AAE8-60A4253560E8}"/>
              </a:ext>
            </a:extLst>
          </p:cNvPr>
          <p:cNvGraphicFramePr>
            <a:graphicFrameLocks noGrp="1"/>
          </p:cNvGraphicFramePr>
          <p:nvPr>
            <p:extLst>
              <p:ext uri="{D42A27DB-BD31-4B8C-83A1-F6EECF244321}">
                <p14:modId xmlns:p14="http://schemas.microsoft.com/office/powerpoint/2010/main" val="3585214379"/>
              </p:ext>
            </p:extLst>
          </p:nvPr>
        </p:nvGraphicFramePr>
        <p:xfrm>
          <a:off x="826410" y="977361"/>
          <a:ext cx="10539180" cy="5334000"/>
        </p:xfrm>
        <a:graphic>
          <a:graphicData uri="http://schemas.openxmlformats.org/drawingml/2006/table">
            <a:tbl>
              <a:tblPr firstRow="1" bandRow="1">
                <a:tableStyleId>{5C22544A-7EE6-4342-B048-85BDC9FD1C3A}</a:tableStyleId>
              </a:tblPr>
              <a:tblGrid>
                <a:gridCol w="2276329">
                  <a:extLst>
                    <a:ext uri="{9D8B030D-6E8A-4147-A177-3AD203B41FA5}">
                      <a16:colId xmlns:a16="http://schemas.microsoft.com/office/drawing/2014/main" val="1845847850"/>
                    </a:ext>
                  </a:extLst>
                </a:gridCol>
                <a:gridCol w="8262851">
                  <a:extLst>
                    <a:ext uri="{9D8B030D-6E8A-4147-A177-3AD203B41FA5}">
                      <a16:colId xmlns:a16="http://schemas.microsoft.com/office/drawing/2014/main" val="994847095"/>
                    </a:ext>
                  </a:extLst>
                </a:gridCol>
              </a:tblGrid>
              <a:tr h="354176">
                <a:tc>
                  <a:txBody>
                    <a:bodyPr/>
                    <a:lstStyle/>
                    <a:p>
                      <a:r>
                        <a:rPr kumimoji="1" lang="ja-JP" altLang="en-US" dirty="0"/>
                        <a:t>項目</a:t>
                      </a:r>
                    </a:p>
                  </a:txBody>
                  <a:tcPr/>
                </a:tc>
                <a:tc>
                  <a:txBody>
                    <a:bodyPr/>
                    <a:lstStyle/>
                    <a:p>
                      <a:r>
                        <a:rPr kumimoji="1" lang="ja-JP" altLang="en-US" dirty="0"/>
                        <a:t>詳細</a:t>
                      </a:r>
                    </a:p>
                  </a:txBody>
                  <a:tcPr/>
                </a:tc>
                <a:extLst>
                  <a:ext uri="{0D108BD9-81ED-4DB2-BD59-A6C34878D82A}">
                    <a16:rowId xmlns:a16="http://schemas.microsoft.com/office/drawing/2014/main" val="1466269762"/>
                  </a:ext>
                </a:extLst>
              </a:tr>
              <a:tr h="3541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解説（本文）続き</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dirty="0"/>
                        <a:t>【84</a:t>
                      </a:r>
                      <a:r>
                        <a:rPr lang="ja-JP" altLang="en-US" sz="1600" dirty="0"/>
                        <a:t>頁</a:t>
                      </a:r>
                      <a:r>
                        <a:rPr lang="en-US" altLang="ja-JP" sz="1600" dirty="0"/>
                        <a:t>8</a:t>
                      </a:r>
                      <a:r>
                        <a:rPr lang="ja-JP" altLang="en-US" sz="1600" dirty="0"/>
                        <a:t>条解説</a:t>
                      </a:r>
                      <a:r>
                        <a:rPr lang="en-US" altLang="ja-JP" sz="1600" dirty="0"/>
                        <a:t>】</a:t>
                      </a:r>
                      <a:r>
                        <a:rPr lang="ja-JP" altLang="en-US" sz="1600" dirty="0"/>
                        <a:t>東京地判平成</a:t>
                      </a:r>
                      <a:r>
                        <a:rPr lang="en-US" altLang="ja-JP" sz="1600" dirty="0"/>
                        <a:t>16</a:t>
                      </a:r>
                      <a:r>
                        <a:rPr lang="ja-JP" altLang="en-US" sz="1600" dirty="0"/>
                        <a:t>年</a:t>
                      </a:r>
                      <a:r>
                        <a:rPr lang="en-US" altLang="ja-JP" sz="1600" dirty="0"/>
                        <a:t>3</a:t>
                      </a:r>
                      <a:r>
                        <a:rPr lang="ja-JP" altLang="en-US" sz="1600" dirty="0"/>
                        <a:t>月</a:t>
                      </a:r>
                      <a:r>
                        <a:rPr lang="en-US" altLang="ja-JP" sz="1600" dirty="0"/>
                        <a:t>10</a:t>
                      </a:r>
                      <a:r>
                        <a:rPr lang="ja-JP" altLang="en-US" sz="1600" dirty="0"/>
                        <a:t>日判例タイムズ</a:t>
                      </a:r>
                      <a:r>
                        <a:rPr lang="en-US" altLang="ja-JP" sz="1600" dirty="0"/>
                        <a:t>1211</a:t>
                      </a:r>
                      <a:r>
                        <a:rPr lang="ja-JP" altLang="en-US" sz="1600" dirty="0"/>
                        <a:t>号</a:t>
                      </a:r>
                      <a:r>
                        <a:rPr lang="en-US" altLang="ja-JP" sz="1600" dirty="0"/>
                        <a:t>129</a:t>
                      </a:r>
                      <a:r>
                        <a:rPr lang="ja-JP" altLang="en-US" sz="1600" dirty="0"/>
                        <a:t>号では、ベンダに対して納入期限までにシステムを完成させるように、契約書及び提案書において提示した開発手順や開発手法、作業工程等に従って開発作業を進めるとともに、常に進捗状況を管理し、開発作業を阻害する要因の発見に努め、これに</a:t>
                      </a:r>
                      <a:r>
                        <a:rPr lang="ja-JP" altLang="en-US" sz="1600" u="sng" dirty="0"/>
                        <a:t>適切に対応すべき義務</a:t>
                      </a:r>
                      <a:r>
                        <a:rPr lang="ja-JP" altLang="en-US" sz="1600" dirty="0"/>
                        <a:t>を負い、また、ユーザのシステム開発へのかかわりについても、適切に管理し、システム開発について専門的知識を有しないユーザによって</a:t>
                      </a:r>
                      <a:r>
                        <a:rPr lang="ja-JP" altLang="en-US" sz="1600" u="sng" dirty="0"/>
                        <a:t>開発作業を阻害する行為がされることにないようユーザに働きかける義務</a:t>
                      </a:r>
                      <a:r>
                        <a:rPr lang="ja-JP" altLang="en-US" sz="1600" dirty="0"/>
                        <a:t>を負うと判示している。反面、同判決では、オーダーメイドのシステム開発においてはベンダのみではシステムを完成させることはできないのであって、ユーザが開発過程において内部の意見調整を的確に行って見解を統一した上、どのような機能を要望するかを明確にベンダに伝え、ベンダとともに要望する機能について検討して、最終的に機能を決定し、さらに、画面や帳票を決定し、成果物の検収をするなどの役割を分担することが必要である旨判示している。</a:t>
                      </a:r>
                      <a:endParaRPr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dirty="0"/>
                        <a:t>【90</a:t>
                      </a:r>
                      <a:r>
                        <a:rPr lang="ja-JP" altLang="en-US" sz="1600" dirty="0"/>
                        <a:t>頁</a:t>
                      </a:r>
                      <a:r>
                        <a:rPr lang="en-US" altLang="ja-JP" sz="1600" dirty="0"/>
                        <a:t>】</a:t>
                      </a:r>
                      <a:r>
                        <a:rPr lang="ja-JP" altLang="en-US" sz="1600" dirty="0"/>
                        <a:t>東京高判平成</a:t>
                      </a:r>
                      <a:r>
                        <a:rPr lang="en-US" altLang="ja-JP" sz="1600" dirty="0"/>
                        <a:t>25</a:t>
                      </a:r>
                      <a:r>
                        <a:rPr lang="ja-JP" altLang="en-US" sz="1600" dirty="0"/>
                        <a:t>年</a:t>
                      </a:r>
                      <a:r>
                        <a:rPr lang="en-US" altLang="ja-JP" sz="1600" dirty="0"/>
                        <a:t>9</a:t>
                      </a:r>
                      <a:r>
                        <a:rPr lang="ja-JP" altLang="en-US" sz="1600" dirty="0"/>
                        <a:t>月</a:t>
                      </a:r>
                      <a:r>
                        <a:rPr lang="en-US" altLang="ja-JP" sz="1600" dirty="0"/>
                        <a:t>26</a:t>
                      </a:r>
                      <a:r>
                        <a:rPr lang="ja-JP" altLang="en-US" sz="1600" dirty="0"/>
                        <a:t>日金融商事判例</a:t>
                      </a:r>
                      <a:r>
                        <a:rPr lang="en-US" altLang="ja-JP" sz="1600" dirty="0"/>
                        <a:t>1428</a:t>
                      </a:r>
                      <a:r>
                        <a:rPr lang="ja-JP" altLang="en-US" sz="1600" dirty="0"/>
                        <a:t>号</a:t>
                      </a:r>
                      <a:r>
                        <a:rPr lang="en-US" altLang="ja-JP" sz="1600" dirty="0"/>
                        <a:t>16</a:t>
                      </a:r>
                      <a:r>
                        <a:rPr lang="ja-JP" altLang="en-US" sz="1600" dirty="0"/>
                        <a:t>頁では、当初の想定と異なる要因が生じる等の状況の変化が明らかとなり、想定していた開発費用、開発スコープ、開発期間等について相当程度の修正を要すること、更にはその修正内容がユーザの開発目的等に照らして許容程度を超える事態が生じることもあるから、ベンダとしては、プロジェクトマネジメント義務の具体的な内容として、そのような局面に応じて、ユーザのシステム開発に伴うメリット、リスク等を考慮し、</a:t>
                      </a:r>
                      <a:r>
                        <a:rPr lang="ja-JP" altLang="en-US" sz="1600" u="sng" dirty="0"/>
                        <a:t>適時適切に開発状況の分析、開発計画の変更の要否とその内容、更には開発計画の中止の要否とその影響等についても説明することが求められ、そのような説明義務</a:t>
                      </a:r>
                      <a:r>
                        <a:rPr lang="ja-JP" altLang="en-US" sz="1600" dirty="0"/>
                        <a:t>を負う、と判示している。</a:t>
                      </a:r>
                      <a:endParaRPr lang="en-US" altLang="ja-JP" sz="1600" dirty="0"/>
                    </a:p>
                  </a:txBody>
                  <a:tcPr/>
                </a:tc>
                <a:extLst>
                  <a:ext uri="{0D108BD9-81ED-4DB2-BD59-A6C34878D82A}">
                    <a16:rowId xmlns:a16="http://schemas.microsoft.com/office/drawing/2014/main" val="1584208959"/>
                  </a:ext>
                </a:extLst>
              </a:tr>
            </a:tbl>
          </a:graphicData>
        </a:graphic>
      </p:graphicFrame>
      <p:sp>
        <p:nvSpPr>
          <p:cNvPr id="4" name="日付プレースホルダー 3">
            <a:extLst>
              <a:ext uri="{FF2B5EF4-FFF2-40B4-BE49-F238E27FC236}">
                <a16:creationId xmlns:a16="http://schemas.microsoft.com/office/drawing/2014/main" id="{905A303C-4053-49E9-B5FA-10AA51ABFE9B}"/>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5" name="スライド番号プレースホルダー 4">
            <a:extLst>
              <a:ext uri="{FF2B5EF4-FFF2-40B4-BE49-F238E27FC236}">
                <a16:creationId xmlns:a16="http://schemas.microsoft.com/office/drawing/2014/main" id="{D937643F-0512-491B-AA97-80A31CB193DE}"/>
              </a:ext>
            </a:extLst>
          </p:cNvPr>
          <p:cNvSpPr>
            <a:spLocks noGrp="1"/>
          </p:cNvSpPr>
          <p:nvPr>
            <p:ph type="sldNum" sz="quarter" idx="12"/>
          </p:nvPr>
        </p:nvSpPr>
        <p:spPr/>
        <p:txBody>
          <a:bodyPr/>
          <a:lstStyle/>
          <a:p>
            <a:fld id="{AA0C51FF-32F0-4E34-9A42-27C026941FB9}" type="slidenum">
              <a:rPr kumimoji="1" lang="ja-JP" altLang="en-US" smtClean="0"/>
              <a:t>59</a:t>
            </a:fld>
            <a:endParaRPr kumimoji="1" lang="ja-JP" altLang="en-US"/>
          </a:p>
        </p:txBody>
      </p:sp>
      <p:sp>
        <p:nvSpPr>
          <p:cNvPr id="6" name="テキスト ボックス 5">
            <a:extLst>
              <a:ext uri="{FF2B5EF4-FFF2-40B4-BE49-F238E27FC236}">
                <a16:creationId xmlns:a16="http://schemas.microsoft.com/office/drawing/2014/main" id="{D1A28DE7-A1B1-4990-A6B6-100CDD996310}"/>
              </a:ext>
            </a:extLst>
          </p:cNvPr>
          <p:cNvSpPr txBox="1"/>
          <p:nvPr/>
        </p:nvSpPr>
        <p:spPr>
          <a:xfrm>
            <a:off x="691314" y="577251"/>
            <a:ext cx="8419436" cy="400110"/>
          </a:xfrm>
          <a:prstGeom prst="rect">
            <a:avLst/>
          </a:prstGeom>
          <a:noFill/>
        </p:spPr>
        <p:txBody>
          <a:bodyPr wrap="square" rtlCol="0">
            <a:spAutoFit/>
          </a:bodyPr>
          <a:lstStyle/>
          <a:p>
            <a:r>
              <a:rPr lang="en-US" altLang="ja-JP" sz="2000" b="1" dirty="0"/>
              <a:t>[T4]</a:t>
            </a:r>
            <a:r>
              <a:rPr lang="ja-JP" altLang="en-US" sz="2000" b="1" dirty="0"/>
              <a:t> プロジェクトマネジメント（ベンダ：開発段階）（３）</a:t>
            </a:r>
            <a:endParaRPr lang="en-US" altLang="ja-JP" sz="2000" b="1" dirty="0"/>
          </a:p>
        </p:txBody>
      </p:sp>
    </p:spTree>
    <p:extLst>
      <p:ext uri="{BB962C8B-B14F-4D97-AF65-F5344CB8AC3E}">
        <p14:creationId xmlns:p14="http://schemas.microsoft.com/office/powerpoint/2010/main" val="42018040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3">
            <a:extLst>
              <a:ext uri="{FF2B5EF4-FFF2-40B4-BE49-F238E27FC236}">
                <a16:creationId xmlns:a16="http://schemas.microsoft.com/office/drawing/2014/main" id="{AFCF8AED-44AC-40DA-AAE8-60A4253560E8}"/>
              </a:ext>
            </a:extLst>
          </p:cNvPr>
          <p:cNvGraphicFramePr>
            <a:graphicFrameLocks noGrp="1"/>
          </p:cNvGraphicFramePr>
          <p:nvPr>
            <p:extLst>
              <p:ext uri="{D42A27DB-BD31-4B8C-83A1-F6EECF244321}">
                <p14:modId xmlns:p14="http://schemas.microsoft.com/office/powerpoint/2010/main" val="120345735"/>
              </p:ext>
            </p:extLst>
          </p:nvPr>
        </p:nvGraphicFramePr>
        <p:xfrm>
          <a:off x="826410" y="894632"/>
          <a:ext cx="10539180" cy="5852160"/>
        </p:xfrm>
        <a:graphic>
          <a:graphicData uri="http://schemas.openxmlformats.org/drawingml/2006/table">
            <a:tbl>
              <a:tblPr firstRow="1" bandRow="1">
                <a:tableStyleId>{5C22544A-7EE6-4342-B048-85BDC9FD1C3A}</a:tableStyleId>
              </a:tblPr>
              <a:tblGrid>
                <a:gridCol w="2276329">
                  <a:extLst>
                    <a:ext uri="{9D8B030D-6E8A-4147-A177-3AD203B41FA5}">
                      <a16:colId xmlns:a16="http://schemas.microsoft.com/office/drawing/2014/main" val="1845847850"/>
                    </a:ext>
                  </a:extLst>
                </a:gridCol>
                <a:gridCol w="8262851">
                  <a:extLst>
                    <a:ext uri="{9D8B030D-6E8A-4147-A177-3AD203B41FA5}">
                      <a16:colId xmlns:a16="http://schemas.microsoft.com/office/drawing/2014/main" val="994847095"/>
                    </a:ext>
                  </a:extLst>
                </a:gridCol>
              </a:tblGrid>
              <a:tr h="354176">
                <a:tc>
                  <a:txBody>
                    <a:bodyPr/>
                    <a:lstStyle/>
                    <a:p>
                      <a:r>
                        <a:rPr kumimoji="1" lang="ja-JP" altLang="en-US" sz="2000" dirty="0"/>
                        <a:t>項目</a:t>
                      </a:r>
                    </a:p>
                  </a:txBody>
                  <a:tcPr/>
                </a:tc>
                <a:tc>
                  <a:txBody>
                    <a:bodyPr/>
                    <a:lstStyle/>
                    <a:p>
                      <a:r>
                        <a:rPr kumimoji="1" lang="ja-JP" altLang="en-US" sz="2000" dirty="0"/>
                        <a:t>詳細</a:t>
                      </a:r>
                    </a:p>
                  </a:txBody>
                  <a:tcPr/>
                </a:tc>
                <a:extLst>
                  <a:ext uri="{0D108BD9-81ED-4DB2-BD59-A6C34878D82A}">
                    <a16:rowId xmlns:a16="http://schemas.microsoft.com/office/drawing/2014/main" val="1466269762"/>
                  </a:ext>
                </a:extLst>
              </a:tr>
              <a:tr h="3541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解説（本文）続き</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dirty="0"/>
                        <a:t>【90</a:t>
                      </a:r>
                      <a:r>
                        <a:rPr lang="ja-JP" altLang="en-US" sz="1600" dirty="0"/>
                        <a:t>頁</a:t>
                      </a:r>
                      <a:r>
                        <a:rPr lang="en-US" altLang="ja-JP" sz="1600" dirty="0"/>
                        <a:t>】</a:t>
                      </a:r>
                      <a:r>
                        <a:rPr lang="ja-JP" altLang="en-US" sz="1600" dirty="0"/>
                        <a:t>東京地判平成</a:t>
                      </a:r>
                      <a:r>
                        <a:rPr lang="en-US" altLang="ja-JP" sz="1600" dirty="0"/>
                        <a:t>28</a:t>
                      </a:r>
                      <a:r>
                        <a:rPr lang="ja-JP" altLang="en-US" sz="1600" dirty="0"/>
                        <a:t>年</a:t>
                      </a:r>
                      <a:r>
                        <a:rPr lang="en-US" altLang="ja-JP" sz="1600" dirty="0"/>
                        <a:t>4</a:t>
                      </a:r>
                      <a:r>
                        <a:rPr lang="ja-JP" altLang="en-US" sz="1600" dirty="0"/>
                        <a:t>月</a:t>
                      </a:r>
                      <a:r>
                        <a:rPr lang="en-US" altLang="ja-JP" sz="1600" dirty="0"/>
                        <a:t>28</a:t>
                      </a:r>
                      <a:r>
                        <a:rPr lang="ja-JP" altLang="en-US" sz="1600" dirty="0"/>
                        <a:t>日判例時報</a:t>
                      </a:r>
                      <a:r>
                        <a:rPr lang="en-US" altLang="ja-JP" sz="1600" dirty="0"/>
                        <a:t>2313</a:t>
                      </a:r>
                      <a:r>
                        <a:rPr lang="ja-JP" altLang="en-US" sz="1600" dirty="0"/>
                        <a:t>号</a:t>
                      </a:r>
                      <a:r>
                        <a:rPr lang="en-US" altLang="ja-JP" sz="1600" dirty="0"/>
                        <a:t>29</a:t>
                      </a:r>
                      <a:r>
                        <a:rPr lang="ja-JP" altLang="en-US" sz="1600" dirty="0"/>
                        <a:t>頁でも、ベンダは、解決すべき必要がある懸案事項等の発生の徴候が認められた場合には、それが本格的なものとなる前に、そのような</a:t>
                      </a:r>
                      <a:r>
                        <a:rPr lang="ja-JP" altLang="en-US" sz="1600" u="sng" dirty="0"/>
                        <a:t>予防や回避について具体的にユーザに対して注意喚起</a:t>
                      </a:r>
                      <a:r>
                        <a:rPr lang="ja-JP" altLang="en-US" sz="1600" u="none" dirty="0"/>
                        <a:t>をすべきで</a:t>
                      </a:r>
                      <a:r>
                        <a:rPr lang="ja-JP" altLang="en-US" sz="1600" dirty="0"/>
                        <a:t>あるし、懸案事項等が発生した場合は、それに対する具体的な対応策及びその実行期限を示し、対応がされない場合に生ずる支障、複数の選択肢から一つを選択すべきには、対応策の容易性などそれらの利害得失等を示した上で、</a:t>
                      </a:r>
                      <a:r>
                        <a:rPr lang="ja-JP" altLang="en-US" sz="1600" u="sng" dirty="0"/>
                        <a:t>必要な時期までに原告において対応することができるように導く義務</a:t>
                      </a:r>
                      <a:r>
                        <a:rPr lang="ja-JP" altLang="en-US" sz="1600" dirty="0"/>
                        <a:t>があると判示している。</a:t>
                      </a:r>
                      <a:endParaRPr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dirty="0"/>
                        <a:t>【119</a:t>
                      </a:r>
                      <a:r>
                        <a:rPr lang="ja-JP" altLang="en-US" sz="1600" dirty="0"/>
                        <a:t>頁</a:t>
                      </a:r>
                      <a:r>
                        <a:rPr kumimoji="1" lang="en-US" altLang="ja-JP" sz="1600" dirty="0"/>
                        <a:t>37</a:t>
                      </a:r>
                      <a:r>
                        <a:rPr kumimoji="1" lang="ja-JP" altLang="en-US" sz="1600" dirty="0"/>
                        <a:t>条</a:t>
                      </a:r>
                      <a:r>
                        <a:rPr lang="ja-JP" altLang="en-US" sz="1600" dirty="0"/>
                        <a:t>解説</a:t>
                      </a:r>
                      <a:r>
                        <a:rPr lang="en-US" altLang="ja-JP" sz="1600" dirty="0"/>
                        <a:t>】</a:t>
                      </a:r>
                      <a:r>
                        <a:rPr lang="ja-JP" altLang="en-US" sz="1600" dirty="0"/>
                        <a:t>東京高判平成</a:t>
                      </a:r>
                      <a:r>
                        <a:rPr lang="en-US" altLang="ja-JP" sz="1600" dirty="0"/>
                        <a:t>26</a:t>
                      </a:r>
                      <a:r>
                        <a:rPr lang="ja-JP" altLang="en-US" sz="1600" dirty="0"/>
                        <a:t>年</a:t>
                      </a:r>
                      <a:r>
                        <a:rPr lang="en-US" altLang="ja-JP" sz="1600" dirty="0"/>
                        <a:t>1</a:t>
                      </a:r>
                      <a:r>
                        <a:rPr lang="ja-JP" altLang="en-US" sz="1600" dirty="0"/>
                        <a:t>月</a:t>
                      </a:r>
                      <a:r>
                        <a:rPr lang="en-US" altLang="ja-JP" sz="1600" dirty="0"/>
                        <a:t>15</a:t>
                      </a:r>
                      <a:r>
                        <a:rPr lang="ja-JP" altLang="en-US" sz="1600" dirty="0"/>
                        <a:t>日公刊物未掲載（平成</a:t>
                      </a:r>
                      <a:r>
                        <a:rPr lang="en-US" altLang="ja-JP" sz="1600" dirty="0"/>
                        <a:t>25</a:t>
                      </a:r>
                      <a:r>
                        <a:rPr lang="ja-JP" altLang="en-US" sz="1600" dirty="0"/>
                        <a:t>年（ネ）第</a:t>
                      </a:r>
                      <a:r>
                        <a:rPr lang="en-US" altLang="ja-JP" sz="1600" dirty="0"/>
                        <a:t>3952</a:t>
                      </a:r>
                      <a:r>
                        <a:rPr lang="ja-JP" altLang="en-US" sz="1600" dirty="0"/>
                        <a:t>号・平成</a:t>
                      </a:r>
                      <a:r>
                        <a:rPr lang="en-US" altLang="ja-JP" sz="1600" dirty="0"/>
                        <a:t>25</a:t>
                      </a:r>
                      <a:r>
                        <a:rPr lang="ja-JP" altLang="en-US" sz="1600" dirty="0"/>
                        <a:t>年（ネ）第</a:t>
                      </a:r>
                      <a:r>
                        <a:rPr lang="en-US" altLang="ja-JP" sz="1600" dirty="0"/>
                        <a:t>5742</a:t>
                      </a:r>
                      <a:r>
                        <a:rPr lang="ja-JP" altLang="en-US" sz="1600" dirty="0"/>
                        <a:t>号）では、ベンダがシステム開発等の専門的知見や経験を備えた専門業者であって、ユーザからの変更の申入れに応じることが、開発対象のシステムにおける不具合・障害の発生の可能性を増加させ、そのために検収終了時期を大幅に遅延させ、開発契約の目的を達成できなくなる場合においては、ベンダがその専門的知見、経験に照らして、これを予見し、ユーザに対しこれを告知して</a:t>
                      </a:r>
                      <a:r>
                        <a:rPr lang="ja-JP" altLang="en-US" sz="1600" u="sng" dirty="0"/>
                        <a:t>説明すべき義務</a:t>
                      </a:r>
                      <a:r>
                        <a:rPr lang="ja-JP" altLang="en-US" sz="1600" dirty="0"/>
                        <a:t>を負うとしている。</a:t>
                      </a:r>
                      <a:endParaRPr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dirty="0"/>
                        <a:t>【121</a:t>
                      </a:r>
                      <a:r>
                        <a:rPr lang="ja-JP" altLang="en-US" sz="1600" dirty="0"/>
                        <a:t>頁</a:t>
                      </a:r>
                      <a:r>
                        <a:rPr lang="en-US" altLang="ja-JP" sz="1600" dirty="0"/>
                        <a:t>38</a:t>
                      </a:r>
                      <a:r>
                        <a:rPr lang="ja-JP" altLang="en-US" sz="1600" dirty="0"/>
                        <a:t>条解説</a:t>
                      </a:r>
                      <a:r>
                        <a:rPr lang="en-US" altLang="ja-JP" sz="1600" dirty="0"/>
                        <a:t>】</a:t>
                      </a:r>
                      <a:r>
                        <a:rPr lang="ja-JP" altLang="en-US" sz="1600" dirty="0"/>
                        <a:t>東京高判平成</a:t>
                      </a:r>
                      <a:r>
                        <a:rPr lang="en-US" altLang="ja-JP" sz="1600" dirty="0"/>
                        <a:t>25</a:t>
                      </a:r>
                      <a:r>
                        <a:rPr lang="ja-JP" altLang="en-US" sz="1600" dirty="0"/>
                        <a:t>年</a:t>
                      </a:r>
                      <a:r>
                        <a:rPr lang="en-US" altLang="ja-JP" sz="1600" dirty="0"/>
                        <a:t>9</a:t>
                      </a:r>
                      <a:r>
                        <a:rPr lang="ja-JP" altLang="en-US" sz="1600" dirty="0"/>
                        <a:t>月</a:t>
                      </a:r>
                      <a:r>
                        <a:rPr lang="en-US" altLang="ja-JP" sz="1600" dirty="0"/>
                        <a:t>26</a:t>
                      </a:r>
                      <a:r>
                        <a:rPr lang="ja-JP" altLang="en-US" sz="1600" dirty="0"/>
                        <a:t>日金融商事判例</a:t>
                      </a:r>
                      <a:r>
                        <a:rPr lang="en-US" altLang="ja-JP" sz="1600" dirty="0"/>
                        <a:t>1428</a:t>
                      </a:r>
                      <a:r>
                        <a:rPr lang="ja-JP" altLang="en-US" sz="1600" dirty="0"/>
                        <a:t>号</a:t>
                      </a:r>
                      <a:r>
                        <a:rPr lang="en-US" altLang="ja-JP" sz="1600" dirty="0"/>
                        <a:t>16</a:t>
                      </a:r>
                      <a:r>
                        <a:rPr lang="ja-JP" altLang="en-US" sz="1600" dirty="0"/>
                        <a:t>頁では、当該時点において当初予定していた開発費用、開発スコープ及び開発期間内に収めてシステムを開発することが不可能であるであることが明らかとなり、開発計画を続けてシステムを完成させるのであれば、開発費用、開発スコープ及び開発期間のいずれか、あるいはその全部を抜本的に見直すことにするか、それが困難であるならば、開発そのものを断念するかも含めて決定しなければならない局面に至ったことを認定した上で、ベンダは、これらの状況を説明し、このような</a:t>
                      </a:r>
                      <a:r>
                        <a:rPr lang="ja-JP" altLang="en-US" sz="1600" u="sng" dirty="0"/>
                        <a:t>危機を回避するための適時適切な説明と提言</a:t>
                      </a:r>
                      <a:r>
                        <a:rPr lang="ja-JP" altLang="en-US" sz="1600" dirty="0"/>
                        <a:t>をし、仮に回避し得ない場合には</a:t>
                      </a:r>
                      <a:r>
                        <a:rPr lang="ja-JP" altLang="en-US" sz="1600" u="sng" dirty="0"/>
                        <a:t>システム開発の中止を提言する義務</a:t>
                      </a:r>
                      <a:r>
                        <a:rPr lang="ja-JP" altLang="en-US" sz="1600" dirty="0"/>
                        <a:t>があったと判示している</a:t>
                      </a:r>
                      <a:endParaRPr lang="en-US" altLang="ja-JP" sz="1600" dirty="0"/>
                    </a:p>
                  </a:txBody>
                  <a:tcPr/>
                </a:tc>
                <a:extLst>
                  <a:ext uri="{0D108BD9-81ED-4DB2-BD59-A6C34878D82A}">
                    <a16:rowId xmlns:a16="http://schemas.microsoft.com/office/drawing/2014/main" val="1584208959"/>
                  </a:ext>
                </a:extLst>
              </a:tr>
            </a:tbl>
          </a:graphicData>
        </a:graphic>
      </p:graphicFrame>
      <p:sp>
        <p:nvSpPr>
          <p:cNvPr id="5" name="日付プレースホルダー 4">
            <a:extLst>
              <a:ext uri="{FF2B5EF4-FFF2-40B4-BE49-F238E27FC236}">
                <a16:creationId xmlns:a16="http://schemas.microsoft.com/office/drawing/2014/main" id="{C20E7FED-379A-4C5C-AE04-1E54289C5FD0}"/>
              </a:ext>
            </a:extLst>
          </p:cNvPr>
          <p:cNvSpPr>
            <a:spLocks noGrp="1"/>
          </p:cNvSpPr>
          <p:nvPr>
            <p:ph type="dt" sz="half" idx="10"/>
          </p:nvPr>
        </p:nvSpPr>
        <p:spPr/>
        <p:txBody>
          <a:bodyPr/>
          <a:lstStyle/>
          <a:p>
            <a:r>
              <a:rPr kumimoji="1" lang="en-US" altLang="ja-JP"/>
              <a:t>©2021-2025 IPA, All Rights Reserved</a:t>
            </a:r>
            <a:endParaRPr kumimoji="1" lang="ja-JP" altLang="en-US" dirty="0"/>
          </a:p>
        </p:txBody>
      </p:sp>
      <p:sp>
        <p:nvSpPr>
          <p:cNvPr id="6" name="スライド番号プレースホルダー 5">
            <a:extLst>
              <a:ext uri="{FF2B5EF4-FFF2-40B4-BE49-F238E27FC236}">
                <a16:creationId xmlns:a16="http://schemas.microsoft.com/office/drawing/2014/main" id="{A07FABBC-C967-4B46-BBBF-8649163E80BF}"/>
              </a:ext>
            </a:extLst>
          </p:cNvPr>
          <p:cNvSpPr>
            <a:spLocks noGrp="1"/>
          </p:cNvSpPr>
          <p:nvPr>
            <p:ph type="sldNum" sz="quarter" idx="12"/>
          </p:nvPr>
        </p:nvSpPr>
        <p:spPr/>
        <p:txBody>
          <a:bodyPr/>
          <a:lstStyle/>
          <a:p>
            <a:fld id="{AA0C51FF-32F0-4E34-9A42-27C026941FB9}" type="slidenum">
              <a:rPr kumimoji="1" lang="ja-JP" altLang="en-US" smtClean="0"/>
              <a:t>60</a:t>
            </a:fld>
            <a:endParaRPr kumimoji="1" lang="ja-JP" altLang="en-US"/>
          </a:p>
        </p:txBody>
      </p:sp>
      <p:sp>
        <p:nvSpPr>
          <p:cNvPr id="7" name="テキスト ボックス 6">
            <a:extLst>
              <a:ext uri="{FF2B5EF4-FFF2-40B4-BE49-F238E27FC236}">
                <a16:creationId xmlns:a16="http://schemas.microsoft.com/office/drawing/2014/main" id="{2EC11F17-7766-49FA-AC81-72FF8657C89D}"/>
              </a:ext>
            </a:extLst>
          </p:cNvPr>
          <p:cNvSpPr txBox="1"/>
          <p:nvPr/>
        </p:nvSpPr>
        <p:spPr>
          <a:xfrm>
            <a:off x="691314" y="577251"/>
            <a:ext cx="8419436" cy="400110"/>
          </a:xfrm>
          <a:prstGeom prst="rect">
            <a:avLst/>
          </a:prstGeom>
          <a:noFill/>
        </p:spPr>
        <p:txBody>
          <a:bodyPr wrap="square" rtlCol="0">
            <a:spAutoFit/>
          </a:bodyPr>
          <a:lstStyle/>
          <a:p>
            <a:r>
              <a:rPr lang="en-US" altLang="ja-JP" sz="2000" b="1" dirty="0"/>
              <a:t>[T4]</a:t>
            </a:r>
            <a:r>
              <a:rPr lang="ja-JP" altLang="en-US" sz="2000" b="1" dirty="0"/>
              <a:t> プロジェクトマネジメント（ベンダ：開発段階）（４）</a:t>
            </a:r>
            <a:endParaRPr lang="en-US" altLang="ja-JP" sz="2000" b="1" dirty="0"/>
          </a:p>
        </p:txBody>
      </p:sp>
    </p:spTree>
    <p:extLst>
      <p:ext uri="{BB962C8B-B14F-4D97-AF65-F5344CB8AC3E}">
        <p14:creationId xmlns:p14="http://schemas.microsoft.com/office/powerpoint/2010/main" val="18539888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3">
            <a:extLst>
              <a:ext uri="{FF2B5EF4-FFF2-40B4-BE49-F238E27FC236}">
                <a16:creationId xmlns:a16="http://schemas.microsoft.com/office/drawing/2014/main" id="{AFCF8AED-44AC-40DA-AAE8-60A4253560E8}"/>
              </a:ext>
            </a:extLst>
          </p:cNvPr>
          <p:cNvGraphicFramePr>
            <a:graphicFrameLocks noGrp="1"/>
          </p:cNvGraphicFramePr>
          <p:nvPr>
            <p:extLst>
              <p:ext uri="{D42A27DB-BD31-4B8C-83A1-F6EECF244321}">
                <p14:modId xmlns:p14="http://schemas.microsoft.com/office/powerpoint/2010/main" val="151235508"/>
              </p:ext>
            </p:extLst>
          </p:nvPr>
        </p:nvGraphicFramePr>
        <p:xfrm>
          <a:off x="826410" y="977361"/>
          <a:ext cx="10539180" cy="5516880"/>
        </p:xfrm>
        <a:graphic>
          <a:graphicData uri="http://schemas.openxmlformats.org/drawingml/2006/table">
            <a:tbl>
              <a:tblPr firstRow="1" bandRow="1">
                <a:tableStyleId>{5C22544A-7EE6-4342-B048-85BDC9FD1C3A}</a:tableStyleId>
              </a:tblPr>
              <a:tblGrid>
                <a:gridCol w="2276329">
                  <a:extLst>
                    <a:ext uri="{9D8B030D-6E8A-4147-A177-3AD203B41FA5}">
                      <a16:colId xmlns:a16="http://schemas.microsoft.com/office/drawing/2014/main" val="1845847850"/>
                    </a:ext>
                  </a:extLst>
                </a:gridCol>
                <a:gridCol w="8262851">
                  <a:extLst>
                    <a:ext uri="{9D8B030D-6E8A-4147-A177-3AD203B41FA5}">
                      <a16:colId xmlns:a16="http://schemas.microsoft.com/office/drawing/2014/main" val="994847095"/>
                    </a:ext>
                  </a:extLst>
                </a:gridCol>
              </a:tblGrid>
              <a:tr h="354176">
                <a:tc>
                  <a:txBody>
                    <a:bodyPr/>
                    <a:lstStyle/>
                    <a:p>
                      <a:r>
                        <a:rPr kumimoji="1" lang="ja-JP" altLang="en-US" sz="2000" dirty="0"/>
                        <a:t>項目</a:t>
                      </a:r>
                    </a:p>
                  </a:txBody>
                  <a:tcPr/>
                </a:tc>
                <a:tc>
                  <a:txBody>
                    <a:bodyPr/>
                    <a:lstStyle/>
                    <a:p>
                      <a:r>
                        <a:rPr kumimoji="1" lang="ja-JP" altLang="en-US" sz="2000" dirty="0"/>
                        <a:t>詳細</a:t>
                      </a:r>
                    </a:p>
                  </a:txBody>
                  <a:tcPr/>
                </a:tc>
                <a:extLst>
                  <a:ext uri="{0D108BD9-81ED-4DB2-BD59-A6C34878D82A}">
                    <a16:rowId xmlns:a16="http://schemas.microsoft.com/office/drawing/2014/main" val="1466269762"/>
                  </a:ext>
                </a:extLst>
              </a:tr>
              <a:tr h="354176">
                <a:tc>
                  <a:txBody>
                    <a:bodyPr/>
                    <a:lstStyle/>
                    <a:p>
                      <a:r>
                        <a:rPr kumimoji="1" lang="ja-JP" altLang="en-US" sz="2000" dirty="0"/>
                        <a:t>責務を負う側</a:t>
                      </a:r>
                    </a:p>
                  </a:txBody>
                  <a:tcPr/>
                </a:tc>
                <a:tc>
                  <a:txBody>
                    <a:bodyPr/>
                    <a:lstStyle/>
                    <a:p>
                      <a:r>
                        <a:rPr kumimoji="1" lang="ja-JP" altLang="en-US" sz="2000" b="0" dirty="0">
                          <a:solidFill>
                            <a:srgbClr val="FF0000"/>
                          </a:solidFill>
                        </a:rPr>
                        <a:t>ユーザ</a:t>
                      </a:r>
                    </a:p>
                  </a:txBody>
                  <a:tcPr/>
                </a:tc>
                <a:extLst>
                  <a:ext uri="{0D108BD9-81ED-4DB2-BD59-A6C34878D82A}">
                    <a16:rowId xmlns:a16="http://schemas.microsoft.com/office/drawing/2014/main" val="2767531653"/>
                  </a:ext>
                </a:extLst>
              </a:tr>
              <a:tr h="354176">
                <a:tc>
                  <a:txBody>
                    <a:bodyPr/>
                    <a:lstStyle/>
                    <a:p>
                      <a:r>
                        <a:rPr kumimoji="1" lang="ja-JP" altLang="en-US" sz="2000" dirty="0"/>
                        <a:t>責務の内容</a:t>
                      </a:r>
                    </a:p>
                  </a:txBody>
                  <a:tcPr/>
                </a:tc>
                <a:tc>
                  <a:txBody>
                    <a:bodyPr/>
                    <a:lstStyle/>
                    <a:p>
                      <a:r>
                        <a:rPr lang="ja-JP" altLang="en-US" sz="2000" b="0" dirty="0">
                          <a:solidFill>
                            <a:srgbClr val="FF0000"/>
                          </a:solidFill>
                        </a:rPr>
                        <a:t>ベンダの開発作業を阻害する行為をしない</a:t>
                      </a:r>
                      <a:r>
                        <a:rPr lang="en-US" altLang="ja-JP" sz="2000" b="0" dirty="0">
                          <a:solidFill>
                            <a:srgbClr val="FF0000"/>
                          </a:solidFill>
                        </a:rPr>
                        <a:t>【</a:t>
                      </a:r>
                      <a:r>
                        <a:rPr lang="ja-JP" altLang="en-US" sz="2000" b="0" dirty="0">
                          <a:solidFill>
                            <a:srgbClr val="FF0000"/>
                          </a:solidFill>
                        </a:rPr>
                        <a:t>協力義務</a:t>
                      </a:r>
                      <a:r>
                        <a:rPr lang="en-US" altLang="ja-JP" sz="2000" b="0" dirty="0">
                          <a:solidFill>
                            <a:srgbClr val="FF0000"/>
                          </a:solidFill>
                        </a:rPr>
                        <a:t>】</a:t>
                      </a:r>
                    </a:p>
                    <a:p>
                      <a:r>
                        <a:rPr lang="en-US" altLang="ja-JP" sz="2000" b="0" dirty="0">
                          <a:solidFill>
                            <a:schemeClr val="tx1"/>
                          </a:solidFill>
                        </a:rPr>
                        <a:t>[</a:t>
                      </a:r>
                      <a:r>
                        <a:rPr lang="ja-JP" altLang="en-US" sz="2000" b="0" dirty="0">
                          <a:solidFill>
                            <a:schemeClr val="tx1"/>
                          </a:solidFill>
                        </a:rPr>
                        <a:t>阻害する行為の例としては、仕様凍結後の多量の追加要望を強いる、契約に定めのない要求を繰り返す等</a:t>
                      </a:r>
                      <a:r>
                        <a:rPr lang="en-US" altLang="ja-JP" sz="2000" b="0" dirty="0">
                          <a:solidFill>
                            <a:schemeClr val="tx1"/>
                          </a:solidFill>
                        </a:rPr>
                        <a:t>]</a:t>
                      </a:r>
                      <a:endParaRPr kumimoji="1" lang="ja-JP" altLang="en-US" sz="2000" b="0" dirty="0">
                        <a:solidFill>
                          <a:srgbClr val="FF0000"/>
                        </a:solidFill>
                      </a:endParaRPr>
                    </a:p>
                  </a:txBody>
                  <a:tcPr/>
                </a:tc>
                <a:extLst>
                  <a:ext uri="{0D108BD9-81ED-4DB2-BD59-A6C34878D82A}">
                    <a16:rowId xmlns:a16="http://schemas.microsoft.com/office/drawing/2014/main" val="3105736497"/>
                  </a:ext>
                </a:extLst>
              </a:tr>
              <a:tr h="354176">
                <a:tc>
                  <a:txBody>
                    <a:bodyPr/>
                    <a:lstStyle/>
                    <a:p>
                      <a:r>
                        <a:rPr kumimoji="1" lang="ja-JP" altLang="en-US" sz="2000" dirty="0"/>
                        <a:t>責務を満たさなかった場合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a:t>システム開発契約の目的を達成できなくなった場合、原因の一つとして、</a:t>
                      </a:r>
                      <a:r>
                        <a:rPr lang="ja-JP" altLang="en-US" sz="2000" b="0" dirty="0">
                          <a:solidFill>
                            <a:srgbClr val="FF0000"/>
                          </a:solidFill>
                        </a:rPr>
                        <a:t>ユーザの過失</a:t>
                      </a:r>
                      <a:r>
                        <a:rPr lang="ja-JP" altLang="en-US" sz="2000" dirty="0"/>
                        <a:t>を認定されうる</a:t>
                      </a:r>
                      <a:endParaRPr lang="en-US" altLang="ja-JP" sz="2000" dirty="0"/>
                    </a:p>
                  </a:txBody>
                  <a:tcPr/>
                </a:tc>
                <a:extLst>
                  <a:ext uri="{0D108BD9-81ED-4DB2-BD59-A6C34878D82A}">
                    <a16:rowId xmlns:a16="http://schemas.microsoft.com/office/drawing/2014/main" val="4289872265"/>
                  </a:ext>
                </a:extLst>
              </a:tr>
              <a:tr h="3541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解説（本文）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dirty="0"/>
                        <a:t>【56</a:t>
                      </a:r>
                      <a:r>
                        <a:rPr lang="ja-JP" altLang="en-US" sz="1600" dirty="0"/>
                        <a:t>頁脚注</a:t>
                      </a:r>
                      <a:r>
                        <a:rPr lang="en-US" altLang="ja-JP" sz="1600" dirty="0"/>
                        <a:t>】</a:t>
                      </a:r>
                      <a:r>
                        <a:rPr lang="ja-JP" altLang="en-US" sz="1600" dirty="0"/>
                        <a:t>ここでいう「協力」は、ユーザが積極的に何かを行うことだけではなく、ベンダの開発作業を阻害する行為をしないことも含まれる。裁判例においては、</a:t>
                      </a:r>
                      <a:r>
                        <a:rPr lang="ja-JP" altLang="en-US" sz="1600" u="sng" dirty="0"/>
                        <a:t>仕様凍結合意がなされているにもかかわらず、ユーザが大量の追加開発要望を出して、ベンダにその対応を強いる</a:t>
                      </a:r>
                      <a:r>
                        <a:rPr lang="ja-JP" altLang="en-US" sz="1600" dirty="0"/>
                        <a:t>ことによってシステム開発が遅延したとして、システム開発の頓挫についてユーザのみの責任を認めたものや（札幌高判平成</a:t>
                      </a:r>
                      <a:r>
                        <a:rPr lang="en-US" altLang="ja-JP" sz="1600" dirty="0"/>
                        <a:t>29</a:t>
                      </a:r>
                      <a:r>
                        <a:rPr lang="ja-JP" altLang="en-US" sz="1600" dirty="0"/>
                        <a:t>年</a:t>
                      </a:r>
                      <a:r>
                        <a:rPr lang="en-US" altLang="ja-JP" sz="1600" dirty="0"/>
                        <a:t>8</a:t>
                      </a:r>
                      <a:r>
                        <a:rPr lang="ja-JP" altLang="en-US" sz="1600" dirty="0"/>
                        <a:t>月</a:t>
                      </a:r>
                      <a:r>
                        <a:rPr lang="en-US" altLang="ja-JP" sz="1600" dirty="0"/>
                        <a:t>31</a:t>
                      </a:r>
                      <a:r>
                        <a:rPr lang="ja-JP" altLang="en-US" sz="1600" dirty="0"/>
                        <a:t>日判例時報</a:t>
                      </a:r>
                      <a:r>
                        <a:rPr lang="en-US" altLang="ja-JP" sz="1600" dirty="0"/>
                        <a:t>2362</a:t>
                      </a:r>
                      <a:r>
                        <a:rPr lang="ja-JP" altLang="en-US" sz="1600" dirty="0"/>
                        <a:t>号</a:t>
                      </a:r>
                      <a:r>
                        <a:rPr lang="en-US" altLang="ja-JP" sz="1600" dirty="0"/>
                        <a:t>24</a:t>
                      </a:r>
                      <a:r>
                        <a:rPr lang="ja-JP" altLang="en-US" sz="1600" dirty="0"/>
                        <a:t>頁）</a:t>
                      </a:r>
                      <a:endParaRPr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dirty="0"/>
                        <a:t>【56</a:t>
                      </a:r>
                      <a:r>
                        <a:rPr lang="ja-JP" altLang="en-US" sz="1600" dirty="0"/>
                        <a:t>頁脚注</a:t>
                      </a:r>
                      <a:r>
                        <a:rPr lang="en-US" altLang="ja-JP" sz="1600" dirty="0"/>
                        <a:t>】</a:t>
                      </a:r>
                      <a:r>
                        <a:rPr lang="ja-JP" altLang="en-US" sz="1600" dirty="0"/>
                        <a:t>ベンダの責任は認められたものの、</a:t>
                      </a:r>
                      <a:r>
                        <a:rPr lang="ja-JP" altLang="en-US" sz="1600" u="sng" dirty="0"/>
                        <a:t>外部設計後に多数の変更</a:t>
                      </a:r>
                      <a:r>
                        <a:rPr lang="ja-JP" altLang="en-US" sz="1600" dirty="0"/>
                        <a:t>を行えば，システムにおける不具合・障害の発生の可能性を増加させ，その検収完了が遅延するおそれが生じ得ることに照らせば，控訴人が被控訴人に対し本件新基幹システムについて多数の変更を申し入れたことがシステム開発契約の目的を達成できなくなった原因の一つとして、ユーザの過失を認定したもの（東京高判平成</a:t>
                      </a:r>
                      <a:r>
                        <a:rPr lang="en-US" altLang="ja-JP" sz="1600" dirty="0"/>
                        <a:t>26</a:t>
                      </a:r>
                      <a:r>
                        <a:rPr lang="ja-JP" altLang="en-US" sz="1600" dirty="0"/>
                        <a:t>年</a:t>
                      </a:r>
                      <a:r>
                        <a:rPr lang="en-US" altLang="ja-JP" sz="1600" dirty="0"/>
                        <a:t>1</a:t>
                      </a:r>
                      <a:r>
                        <a:rPr lang="ja-JP" altLang="en-US" sz="1600" dirty="0"/>
                        <a:t>月</a:t>
                      </a:r>
                      <a:r>
                        <a:rPr lang="en-US" altLang="ja-JP" sz="1600" dirty="0"/>
                        <a:t>15</a:t>
                      </a:r>
                      <a:r>
                        <a:rPr lang="ja-JP" altLang="en-US" sz="1600" dirty="0"/>
                        <a:t>日公刊物未掲載（平成</a:t>
                      </a:r>
                      <a:r>
                        <a:rPr lang="en-US" altLang="ja-JP" sz="1600" dirty="0"/>
                        <a:t>25</a:t>
                      </a:r>
                      <a:r>
                        <a:rPr lang="ja-JP" altLang="en-US" sz="1600" dirty="0"/>
                        <a:t>年（ネ）第</a:t>
                      </a:r>
                      <a:r>
                        <a:rPr lang="en-US" altLang="ja-JP" sz="1600" dirty="0"/>
                        <a:t>3952</a:t>
                      </a:r>
                      <a:r>
                        <a:rPr lang="ja-JP" altLang="en-US" sz="1600" dirty="0"/>
                        <a:t>号・平成</a:t>
                      </a:r>
                      <a:r>
                        <a:rPr lang="en-US" altLang="ja-JP" sz="1600" dirty="0"/>
                        <a:t>25</a:t>
                      </a:r>
                      <a:r>
                        <a:rPr lang="ja-JP" altLang="en-US" sz="1600" dirty="0"/>
                        <a:t>年（ネ）第</a:t>
                      </a:r>
                      <a:r>
                        <a:rPr lang="en-US" altLang="ja-JP" sz="1600" dirty="0"/>
                        <a:t>5742</a:t>
                      </a:r>
                      <a:r>
                        <a:rPr lang="ja-JP" altLang="en-US" sz="1600" dirty="0"/>
                        <a:t>号））もある。</a:t>
                      </a:r>
                      <a:endParaRPr lang="en-US" altLang="ja-JP" sz="1600" dirty="0"/>
                    </a:p>
                  </a:txBody>
                  <a:tcPr/>
                </a:tc>
                <a:extLst>
                  <a:ext uri="{0D108BD9-81ED-4DB2-BD59-A6C34878D82A}">
                    <a16:rowId xmlns:a16="http://schemas.microsoft.com/office/drawing/2014/main" val="1584208959"/>
                  </a:ext>
                </a:extLst>
              </a:tr>
            </a:tbl>
          </a:graphicData>
        </a:graphic>
      </p:graphicFrame>
      <p:sp>
        <p:nvSpPr>
          <p:cNvPr id="4" name="日付プレースホルダー 3">
            <a:extLst>
              <a:ext uri="{FF2B5EF4-FFF2-40B4-BE49-F238E27FC236}">
                <a16:creationId xmlns:a16="http://schemas.microsoft.com/office/drawing/2014/main" id="{6DDEEC1D-B35D-47B5-AD0D-06E57F249BF1}"/>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5" name="スライド番号プレースホルダー 4">
            <a:extLst>
              <a:ext uri="{FF2B5EF4-FFF2-40B4-BE49-F238E27FC236}">
                <a16:creationId xmlns:a16="http://schemas.microsoft.com/office/drawing/2014/main" id="{F87AE05D-4630-4F67-9D6F-14BD29EC244A}"/>
              </a:ext>
            </a:extLst>
          </p:cNvPr>
          <p:cNvSpPr>
            <a:spLocks noGrp="1"/>
          </p:cNvSpPr>
          <p:nvPr>
            <p:ph type="sldNum" sz="quarter" idx="12"/>
          </p:nvPr>
        </p:nvSpPr>
        <p:spPr/>
        <p:txBody>
          <a:bodyPr/>
          <a:lstStyle/>
          <a:p>
            <a:fld id="{AA0C51FF-32F0-4E34-9A42-27C026941FB9}" type="slidenum">
              <a:rPr kumimoji="1" lang="ja-JP" altLang="en-US" smtClean="0"/>
              <a:t>61</a:t>
            </a:fld>
            <a:endParaRPr kumimoji="1" lang="ja-JP" altLang="en-US"/>
          </a:p>
        </p:txBody>
      </p:sp>
      <p:sp>
        <p:nvSpPr>
          <p:cNvPr id="7" name="テキスト ボックス 6">
            <a:extLst>
              <a:ext uri="{FF2B5EF4-FFF2-40B4-BE49-F238E27FC236}">
                <a16:creationId xmlns:a16="http://schemas.microsoft.com/office/drawing/2014/main" id="{F970CD17-8BDE-44AB-8565-8EBF4FCD1A82}"/>
              </a:ext>
            </a:extLst>
          </p:cNvPr>
          <p:cNvSpPr txBox="1"/>
          <p:nvPr/>
        </p:nvSpPr>
        <p:spPr>
          <a:xfrm>
            <a:off x="691314" y="577251"/>
            <a:ext cx="8419436" cy="400110"/>
          </a:xfrm>
          <a:prstGeom prst="rect">
            <a:avLst/>
          </a:prstGeom>
          <a:noFill/>
        </p:spPr>
        <p:txBody>
          <a:bodyPr wrap="square" rtlCol="0">
            <a:spAutoFit/>
          </a:bodyPr>
          <a:lstStyle/>
          <a:p>
            <a:r>
              <a:rPr lang="en-US" altLang="ja-JP" sz="2000" b="1" dirty="0"/>
              <a:t>[T5]</a:t>
            </a:r>
            <a:r>
              <a:rPr lang="ja-JP" altLang="en-US" sz="2000" b="1" dirty="0"/>
              <a:t> プロジェクトマネジメント（ユーザ：開発段階）（１）</a:t>
            </a:r>
            <a:endParaRPr lang="en-US" altLang="ja-JP" sz="2000" b="1" dirty="0"/>
          </a:p>
        </p:txBody>
      </p:sp>
    </p:spTree>
    <p:extLst>
      <p:ext uri="{BB962C8B-B14F-4D97-AF65-F5344CB8AC3E}">
        <p14:creationId xmlns:p14="http://schemas.microsoft.com/office/powerpoint/2010/main" val="204082742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3">
            <a:extLst>
              <a:ext uri="{FF2B5EF4-FFF2-40B4-BE49-F238E27FC236}">
                <a16:creationId xmlns:a16="http://schemas.microsoft.com/office/drawing/2014/main" id="{AFCF8AED-44AC-40DA-AAE8-60A4253560E8}"/>
              </a:ext>
            </a:extLst>
          </p:cNvPr>
          <p:cNvGraphicFramePr>
            <a:graphicFrameLocks noGrp="1"/>
          </p:cNvGraphicFramePr>
          <p:nvPr>
            <p:extLst>
              <p:ext uri="{D42A27DB-BD31-4B8C-83A1-F6EECF244321}">
                <p14:modId xmlns:p14="http://schemas.microsoft.com/office/powerpoint/2010/main" val="4155474567"/>
              </p:ext>
            </p:extLst>
          </p:nvPr>
        </p:nvGraphicFramePr>
        <p:xfrm>
          <a:off x="826410" y="1046300"/>
          <a:ext cx="10539180" cy="5120640"/>
        </p:xfrm>
        <a:graphic>
          <a:graphicData uri="http://schemas.openxmlformats.org/drawingml/2006/table">
            <a:tbl>
              <a:tblPr firstRow="1" bandRow="1">
                <a:tableStyleId>{5C22544A-7EE6-4342-B048-85BDC9FD1C3A}</a:tableStyleId>
              </a:tblPr>
              <a:tblGrid>
                <a:gridCol w="2276329">
                  <a:extLst>
                    <a:ext uri="{9D8B030D-6E8A-4147-A177-3AD203B41FA5}">
                      <a16:colId xmlns:a16="http://schemas.microsoft.com/office/drawing/2014/main" val="1845847850"/>
                    </a:ext>
                  </a:extLst>
                </a:gridCol>
                <a:gridCol w="8262851">
                  <a:extLst>
                    <a:ext uri="{9D8B030D-6E8A-4147-A177-3AD203B41FA5}">
                      <a16:colId xmlns:a16="http://schemas.microsoft.com/office/drawing/2014/main" val="994847095"/>
                    </a:ext>
                  </a:extLst>
                </a:gridCol>
              </a:tblGrid>
              <a:tr h="296821">
                <a:tc>
                  <a:txBody>
                    <a:bodyPr/>
                    <a:lstStyle/>
                    <a:p>
                      <a:r>
                        <a:rPr kumimoji="1" lang="ja-JP" altLang="en-US" sz="2000" dirty="0"/>
                        <a:t>項目</a:t>
                      </a:r>
                    </a:p>
                  </a:txBody>
                  <a:tcPr/>
                </a:tc>
                <a:tc>
                  <a:txBody>
                    <a:bodyPr/>
                    <a:lstStyle/>
                    <a:p>
                      <a:r>
                        <a:rPr kumimoji="1" lang="ja-JP" altLang="en-US" sz="2000" dirty="0"/>
                        <a:t>詳細</a:t>
                      </a:r>
                    </a:p>
                  </a:txBody>
                  <a:tcPr/>
                </a:tc>
                <a:extLst>
                  <a:ext uri="{0D108BD9-81ED-4DB2-BD59-A6C34878D82A}">
                    <a16:rowId xmlns:a16="http://schemas.microsoft.com/office/drawing/2014/main" val="1466269762"/>
                  </a:ext>
                </a:extLst>
              </a:tr>
              <a:tr h="3541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解説（本文）続き</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dirty="0"/>
                        <a:t>【56</a:t>
                      </a:r>
                      <a:r>
                        <a:rPr lang="ja-JP" altLang="en-US" sz="1600" dirty="0"/>
                        <a:t>頁脚注</a:t>
                      </a:r>
                      <a:r>
                        <a:rPr lang="en-US" altLang="ja-JP" sz="1600" dirty="0"/>
                        <a:t>】</a:t>
                      </a:r>
                      <a:r>
                        <a:rPr lang="ja-JP" altLang="en-US" sz="1600" dirty="0"/>
                        <a:t>システム間結合テストの段階において、ユーザが、ベンダが修正、対応すべき課題を具体的に示すことなく、業務要件が成果物にどのように反映されているかの資料の提出など、</a:t>
                      </a:r>
                      <a:r>
                        <a:rPr lang="ja-JP" altLang="en-US" sz="1600" u="sng" dirty="0"/>
                        <a:t>当初の契約等にも定めのない要求を繰り返し</a:t>
                      </a:r>
                      <a:r>
                        <a:rPr lang="ja-JP" altLang="en-US" sz="1600" dirty="0"/>
                        <a:t>、最終成果物の納入期日までに最終検収に耐える品質レベルに到達できるものではないとの一方的な判断によってテスト実施に向けた協議を打ち切ったということで、ベンダのシステム開発債務の履行不能についてユーザに帰責性があるとしたものがある（東京高判平成</a:t>
                      </a:r>
                      <a:r>
                        <a:rPr lang="en-US" altLang="ja-JP" sz="1600" dirty="0"/>
                        <a:t>30</a:t>
                      </a:r>
                      <a:r>
                        <a:rPr lang="ja-JP" altLang="en-US" sz="1600" dirty="0"/>
                        <a:t>年</a:t>
                      </a:r>
                      <a:r>
                        <a:rPr lang="en-US" altLang="ja-JP" sz="1600" dirty="0"/>
                        <a:t>3</a:t>
                      </a:r>
                      <a:r>
                        <a:rPr lang="ja-JP" altLang="en-US" sz="1600" dirty="0"/>
                        <a:t>月</a:t>
                      </a:r>
                      <a:r>
                        <a:rPr lang="en-US" altLang="ja-JP" sz="1600" dirty="0"/>
                        <a:t>28</a:t>
                      </a:r>
                      <a:r>
                        <a:rPr lang="ja-JP" altLang="en-US" sz="1600" dirty="0"/>
                        <a:t>日公刊物未掲載（平成</a:t>
                      </a:r>
                      <a:r>
                        <a:rPr lang="en-US" altLang="ja-JP" sz="1600" dirty="0"/>
                        <a:t>28</a:t>
                      </a:r>
                      <a:r>
                        <a:rPr lang="ja-JP" altLang="en-US" sz="1600" dirty="0"/>
                        <a:t>年</a:t>
                      </a:r>
                      <a:r>
                        <a:rPr lang="en-US" altLang="ja-JP" sz="1600" dirty="0"/>
                        <a:t>6</a:t>
                      </a:r>
                      <a:r>
                        <a:rPr lang="ja-JP" altLang="en-US" sz="1600" dirty="0"/>
                        <a:t>月</a:t>
                      </a:r>
                      <a:r>
                        <a:rPr lang="en-US" altLang="ja-JP" sz="1600" dirty="0"/>
                        <a:t>17</a:t>
                      </a:r>
                      <a:r>
                        <a:rPr lang="ja-JP" altLang="en-US" sz="1600" dirty="0"/>
                        <a:t>日））。</a:t>
                      </a:r>
                      <a:endParaRPr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dirty="0"/>
                        <a:t>【115</a:t>
                      </a:r>
                      <a:r>
                        <a:rPr lang="ja-JP" altLang="en-US" sz="1600" dirty="0"/>
                        <a:t>頁</a:t>
                      </a:r>
                      <a:r>
                        <a:rPr lang="en-US" altLang="ja-JP" sz="1600" dirty="0"/>
                        <a:t>】</a:t>
                      </a:r>
                      <a:r>
                        <a:rPr lang="ja-JP" altLang="en-US" sz="1600" dirty="0"/>
                        <a:t>東京高判平成</a:t>
                      </a:r>
                      <a:r>
                        <a:rPr lang="en-US" altLang="ja-JP" sz="1600" dirty="0"/>
                        <a:t>26</a:t>
                      </a:r>
                      <a:r>
                        <a:rPr lang="ja-JP" altLang="en-US" sz="1600" dirty="0"/>
                        <a:t>年</a:t>
                      </a:r>
                      <a:r>
                        <a:rPr lang="en-US" altLang="ja-JP" sz="1600" dirty="0"/>
                        <a:t>1</a:t>
                      </a:r>
                      <a:r>
                        <a:rPr lang="ja-JP" altLang="en-US" sz="1600" dirty="0"/>
                        <a:t>月</a:t>
                      </a:r>
                      <a:r>
                        <a:rPr lang="en-US" altLang="ja-JP" sz="1600" dirty="0"/>
                        <a:t>15</a:t>
                      </a:r>
                      <a:r>
                        <a:rPr lang="ja-JP" altLang="en-US" sz="1600" dirty="0"/>
                        <a:t>日公刊物未搭載（（平成</a:t>
                      </a:r>
                      <a:r>
                        <a:rPr lang="en-US" altLang="ja-JP" sz="1600" dirty="0"/>
                        <a:t>25</a:t>
                      </a:r>
                      <a:r>
                        <a:rPr lang="ja-JP" altLang="en-US" sz="1600" dirty="0"/>
                        <a:t>年（ネ）第</a:t>
                      </a:r>
                      <a:r>
                        <a:rPr lang="en-US" altLang="ja-JP" sz="1600" dirty="0"/>
                        <a:t>3952</a:t>
                      </a:r>
                      <a:r>
                        <a:rPr lang="ja-JP" altLang="en-US" sz="1600" dirty="0"/>
                        <a:t>号・平成</a:t>
                      </a:r>
                      <a:r>
                        <a:rPr lang="en-US" altLang="ja-JP" sz="1600" dirty="0"/>
                        <a:t>25</a:t>
                      </a:r>
                      <a:r>
                        <a:rPr lang="ja-JP" altLang="en-US" sz="1600" dirty="0"/>
                        <a:t>年（ネ）第</a:t>
                      </a:r>
                      <a:r>
                        <a:rPr lang="en-US" altLang="ja-JP" sz="1600" dirty="0"/>
                        <a:t>5742</a:t>
                      </a:r>
                      <a:r>
                        <a:rPr lang="ja-JP" altLang="en-US" sz="1600" dirty="0"/>
                        <a:t>号））では、開発契約の瑕疵担保責任が問題となったケースで、当該瑕疵に関する責任がベンダにあるとした上で、外部設計後に多数の変更を行えば、システムにおける不具合・障害の可能性を増加させ、検収完了が遅延するおそれが生じ得ることに照らせば、</a:t>
                      </a:r>
                      <a:r>
                        <a:rPr lang="ja-JP" altLang="en-US" sz="1600" u="sng" dirty="0"/>
                        <a:t>ユーザが多数の変更を申し入れた</a:t>
                      </a:r>
                      <a:r>
                        <a:rPr lang="ja-JP" altLang="en-US" sz="1600" dirty="0"/>
                        <a:t>ことが、当該瑕疵によって契約の目的を達成できなくなった原因の一つであるとしてユーザの過失を認定している。</a:t>
                      </a:r>
                      <a:endParaRPr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dirty="0"/>
                        <a:t>【116</a:t>
                      </a:r>
                      <a:r>
                        <a:rPr lang="ja-JP" altLang="en-US" sz="1600" dirty="0"/>
                        <a:t>頁</a:t>
                      </a:r>
                      <a:r>
                        <a:rPr lang="en-US" altLang="ja-JP" sz="1600" dirty="0"/>
                        <a:t>】</a:t>
                      </a:r>
                      <a:r>
                        <a:rPr lang="ja-JP" altLang="en-US" sz="1600" dirty="0"/>
                        <a:t>札幌高判平成</a:t>
                      </a:r>
                      <a:r>
                        <a:rPr lang="en-US" altLang="ja-JP" sz="1600" dirty="0"/>
                        <a:t>29</a:t>
                      </a:r>
                      <a:r>
                        <a:rPr lang="ja-JP" altLang="en-US" sz="1600" dirty="0"/>
                        <a:t>年</a:t>
                      </a:r>
                      <a:r>
                        <a:rPr lang="en-US" altLang="ja-JP" sz="1600" dirty="0"/>
                        <a:t>8</a:t>
                      </a:r>
                      <a:r>
                        <a:rPr lang="ja-JP" altLang="en-US" sz="1600" dirty="0"/>
                        <a:t>月</a:t>
                      </a:r>
                      <a:r>
                        <a:rPr lang="en-US" altLang="ja-JP" sz="1600" dirty="0"/>
                        <a:t>31</a:t>
                      </a:r>
                      <a:r>
                        <a:rPr lang="ja-JP" altLang="en-US" sz="1600" dirty="0"/>
                        <a:t>日判例時報</a:t>
                      </a:r>
                      <a:r>
                        <a:rPr lang="en-US" altLang="ja-JP" sz="1600" dirty="0"/>
                        <a:t>2362</a:t>
                      </a:r>
                      <a:r>
                        <a:rPr lang="ja-JP" altLang="en-US" sz="1600" dirty="0"/>
                        <a:t>号</a:t>
                      </a:r>
                      <a:r>
                        <a:rPr lang="en-US" altLang="ja-JP" sz="1600" dirty="0"/>
                        <a:t>24</a:t>
                      </a:r>
                      <a:r>
                        <a:rPr lang="ja-JP" altLang="en-US" sz="1600" dirty="0"/>
                        <a:t>頁では、仕様凍結合意をしたにもかかわらずユーザが大量の追加開発要望を出し、ベンダがこれに対応せざるを得なかったことから、システム開発が遅延したという事案において、判決では契約及び</a:t>
                      </a:r>
                      <a:r>
                        <a:rPr lang="ja-JP" altLang="en-US" sz="1600" u="sng" dirty="0"/>
                        <a:t>仕様凍結合意に反して大量の追加開発要望</a:t>
                      </a:r>
                      <a:r>
                        <a:rPr lang="ja-JP" altLang="en-US" sz="1600" dirty="0"/>
                        <a:t>を出し、ベンダにその対応を強いることによってシステム開発を妨害しないという協力義務（不作為義務）に違反したとしてユーザに債務不履行に基づく損害賠償責任が認められている。</a:t>
                      </a:r>
                      <a:endParaRPr lang="en-US" altLang="ja-JP" sz="1600" dirty="0"/>
                    </a:p>
                  </a:txBody>
                  <a:tcPr/>
                </a:tc>
                <a:extLst>
                  <a:ext uri="{0D108BD9-81ED-4DB2-BD59-A6C34878D82A}">
                    <a16:rowId xmlns:a16="http://schemas.microsoft.com/office/drawing/2014/main" val="1584208959"/>
                  </a:ext>
                </a:extLst>
              </a:tr>
            </a:tbl>
          </a:graphicData>
        </a:graphic>
      </p:graphicFrame>
      <p:sp>
        <p:nvSpPr>
          <p:cNvPr id="4" name="日付プレースホルダー 3">
            <a:extLst>
              <a:ext uri="{FF2B5EF4-FFF2-40B4-BE49-F238E27FC236}">
                <a16:creationId xmlns:a16="http://schemas.microsoft.com/office/drawing/2014/main" id="{E4306A98-2A6F-4461-8315-93755B837A45}"/>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5" name="スライド番号プレースホルダー 4">
            <a:extLst>
              <a:ext uri="{FF2B5EF4-FFF2-40B4-BE49-F238E27FC236}">
                <a16:creationId xmlns:a16="http://schemas.microsoft.com/office/drawing/2014/main" id="{3B47E886-7A6A-4A75-8D0C-B1F621024904}"/>
              </a:ext>
            </a:extLst>
          </p:cNvPr>
          <p:cNvSpPr>
            <a:spLocks noGrp="1"/>
          </p:cNvSpPr>
          <p:nvPr>
            <p:ph type="sldNum" sz="quarter" idx="12"/>
          </p:nvPr>
        </p:nvSpPr>
        <p:spPr/>
        <p:txBody>
          <a:bodyPr/>
          <a:lstStyle/>
          <a:p>
            <a:fld id="{AA0C51FF-32F0-4E34-9A42-27C026941FB9}" type="slidenum">
              <a:rPr kumimoji="1" lang="ja-JP" altLang="en-US" smtClean="0"/>
              <a:t>62</a:t>
            </a:fld>
            <a:endParaRPr kumimoji="1" lang="ja-JP" altLang="en-US"/>
          </a:p>
        </p:txBody>
      </p:sp>
      <p:sp>
        <p:nvSpPr>
          <p:cNvPr id="6" name="テキスト ボックス 5">
            <a:extLst>
              <a:ext uri="{FF2B5EF4-FFF2-40B4-BE49-F238E27FC236}">
                <a16:creationId xmlns:a16="http://schemas.microsoft.com/office/drawing/2014/main" id="{89874CB3-16E8-480D-A4FA-550CFE18FAF0}"/>
              </a:ext>
            </a:extLst>
          </p:cNvPr>
          <p:cNvSpPr txBox="1"/>
          <p:nvPr/>
        </p:nvSpPr>
        <p:spPr>
          <a:xfrm>
            <a:off x="691314" y="577251"/>
            <a:ext cx="8419436" cy="400110"/>
          </a:xfrm>
          <a:prstGeom prst="rect">
            <a:avLst/>
          </a:prstGeom>
          <a:noFill/>
        </p:spPr>
        <p:txBody>
          <a:bodyPr wrap="square" rtlCol="0">
            <a:spAutoFit/>
          </a:bodyPr>
          <a:lstStyle/>
          <a:p>
            <a:r>
              <a:rPr lang="en-US" altLang="ja-JP" sz="2000" b="1" dirty="0"/>
              <a:t>[T5]</a:t>
            </a:r>
            <a:r>
              <a:rPr lang="ja-JP" altLang="en-US" sz="2000" b="1" dirty="0"/>
              <a:t> プロジェクトマネジメント（ユーザ：開発段階）（２）</a:t>
            </a:r>
            <a:endParaRPr lang="en-US" altLang="ja-JP" sz="2000" b="1" dirty="0"/>
          </a:p>
        </p:txBody>
      </p:sp>
    </p:spTree>
    <p:extLst>
      <p:ext uri="{BB962C8B-B14F-4D97-AF65-F5344CB8AC3E}">
        <p14:creationId xmlns:p14="http://schemas.microsoft.com/office/powerpoint/2010/main" val="155074846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3">
            <a:extLst>
              <a:ext uri="{FF2B5EF4-FFF2-40B4-BE49-F238E27FC236}">
                <a16:creationId xmlns:a16="http://schemas.microsoft.com/office/drawing/2014/main" id="{AFCF8AED-44AC-40DA-AAE8-60A4253560E8}"/>
              </a:ext>
            </a:extLst>
          </p:cNvPr>
          <p:cNvGraphicFramePr>
            <a:graphicFrameLocks noGrp="1"/>
          </p:cNvGraphicFramePr>
          <p:nvPr>
            <p:extLst>
              <p:ext uri="{D42A27DB-BD31-4B8C-83A1-F6EECF244321}">
                <p14:modId xmlns:p14="http://schemas.microsoft.com/office/powerpoint/2010/main" val="2181544193"/>
              </p:ext>
            </p:extLst>
          </p:nvPr>
        </p:nvGraphicFramePr>
        <p:xfrm>
          <a:off x="826410" y="1014305"/>
          <a:ext cx="10539180" cy="3261360"/>
        </p:xfrm>
        <a:graphic>
          <a:graphicData uri="http://schemas.openxmlformats.org/drawingml/2006/table">
            <a:tbl>
              <a:tblPr firstRow="1" bandRow="1">
                <a:tableStyleId>{5C22544A-7EE6-4342-B048-85BDC9FD1C3A}</a:tableStyleId>
              </a:tblPr>
              <a:tblGrid>
                <a:gridCol w="2276329">
                  <a:extLst>
                    <a:ext uri="{9D8B030D-6E8A-4147-A177-3AD203B41FA5}">
                      <a16:colId xmlns:a16="http://schemas.microsoft.com/office/drawing/2014/main" val="1845847850"/>
                    </a:ext>
                  </a:extLst>
                </a:gridCol>
                <a:gridCol w="8262851">
                  <a:extLst>
                    <a:ext uri="{9D8B030D-6E8A-4147-A177-3AD203B41FA5}">
                      <a16:colId xmlns:a16="http://schemas.microsoft.com/office/drawing/2014/main" val="994847095"/>
                    </a:ext>
                  </a:extLst>
                </a:gridCol>
              </a:tblGrid>
              <a:tr h="354176">
                <a:tc>
                  <a:txBody>
                    <a:bodyPr/>
                    <a:lstStyle/>
                    <a:p>
                      <a:r>
                        <a:rPr kumimoji="1" lang="ja-JP" altLang="en-US" sz="2000" dirty="0"/>
                        <a:t>項目</a:t>
                      </a:r>
                    </a:p>
                  </a:txBody>
                  <a:tcPr/>
                </a:tc>
                <a:tc>
                  <a:txBody>
                    <a:bodyPr/>
                    <a:lstStyle/>
                    <a:p>
                      <a:r>
                        <a:rPr kumimoji="1" lang="ja-JP" altLang="en-US" sz="2000" dirty="0"/>
                        <a:t>詳細</a:t>
                      </a:r>
                    </a:p>
                  </a:txBody>
                  <a:tcPr/>
                </a:tc>
                <a:extLst>
                  <a:ext uri="{0D108BD9-81ED-4DB2-BD59-A6C34878D82A}">
                    <a16:rowId xmlns:a16="http://schemas.microsoft.com/office/drawing/2014/main" val="1466269762"/>
                  </a:ext>
                </a:extLst>
              </a:tr>
              <a:tr h="354176">
                <a:tc>
                  <a:txBody>
                    <a:bodyPr/>
                    <a:lstStyle/>
                    <a:p>
                      <a:r>
                        <a:rPr kumimoji="1" lang="ja-JP" altLang="en-US" sz="2000" dirty="0"/>
                        <a:t>責務を負う側</a:t>
                      </a:r>
                    </a:p>
                  </a:txBody>
                  <a:tcPr/>
                </a:tc>
                <a:tc>
                  <a:txBody>
                    <a:bodyPr/>
                    <a:lstStyle/>
                    <a:p>
                      <a:r>
                        <a:rPr kumimoji="1" lang="ja-JP" altLang="en-US" sz="2000" b="0" dirty="0">
                          <a:solidFill>
                            <a:srgbClr val="FF0000"/>
                          </a:solidFill>
                        </a:rPr>
                        <a:t>ベンダ</a:t>
                      </a:r>
                    </a:p>
                  </a:txBody>
                  <a:tcPr/>
                </a:tc>
                <a:extLst>
                  <a:ext uri="{0D108BD9-81ED-4DB2-BD59-A6C34878D82A}">
                    <a16:rowId xmlns:a16="http://schemas.microsoft.com/office/drawing/2014/main" val="2767531653"/>
                  </a:ext>
                </a:extLst>
              </a:tr>
              <a:tr h="354176">
                <a:tc>
                  <a:txBody>
                    <a:bodyPr/>
                    <a:lstStyle/>
                    <a:p>
                      <a:r>
                        <a:rPr kumimoji="1" lang="ja-JP" altLang="en-US" sz="2000" dirty="0"/>
                        <a:t>責務の内容</a:t>
                      </a:r>
                    </a:p>
                  </a:txBody>
                  <a:tcPr/>
                </a:tc>
                <a:tc>
                  <a:txBody>
                    <a:bodyPr/>
                    <a:lstStyle/>
                    <a:p>
                      <a:r>
                        <a:rPr kumimoji="1" lang="ja-JP" altLang="en-US" sz="2000" b="0" dirty="0">
                          <a:solidFill>
                            <a:schemeClr val="tx1"/>
                          </a:solidFill>
                        </a:rPr>
                        <a:t>適切な</a:t>
                      </a:r>
                      <a:r>
                        <a:rPr kumimoji="1" lang="ja-JP" altLang="en-US" sz="2000" b="0" dirty="0">
                          <a:solidFill>
                            <a:srgbClr val="FF0000"/>
                          </a:solidFill>
                        </a:rPr>
                        <a:t>セキュリティ対策</a:t>
                      </a:r>
                      <a:r>
                        <a:rPr kumimoji="1" lang="ja-JP" altLang="en-US" sz="2000" b="0" dirty="0">
                          <a:solidFill>
                            <a:schemeClr val="tx1"/>
                          </a:solidFill>
                        </a:rPr>
                        <a:t>が採られたアプリケーションを提供すべき債務</a:t>
                      </a:r>
                    </a:p>
                  </a:txBody>
                  <a:tcPr/>
                </a:tc>
                <a:extLst>
                  <a:ext uri="{0D108BD9-81ED-4DB2-BD59-A6C34878D82A}">
                    <a16:rowId xmlns:a16="http://schemas.microsoft.com/office/drawing/2014/main" val="3105736497"/>
                  </a:ext>
                </a:extLst>
              </a:tr>
              <a:tr h="354176">
                <a:tc>
                  <a:txBody>
                    <a:bodyPr/>
                    <a:lstStyle/>
                    <a:p>
                      <a:r>
                        <a:rPr kumimoji="1" lang="ja-JP" altLang="en-US" sz="2000" dirty="0"/>
                        <a:t>責務を満たさなかった場合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b="0" dirty="0">
                          <a:solidFill>
                            <a:schemeClr val="tx1"/>
                          </a:solidFill>
                        </a:rPr>
                        <a:t>ベンダが債務の</a:t>
                      </a:r>
                      <a:r>
                        <a:rPr lang="ja-JP" altLang="en-US" sz="2000" b="0" dirty="0">
                          <a:solidFill>
                            <a:srgbClr val="FF0000"/>
                          </a:solidFill>
                        </a:rPr>
                        <a:t>不履行責任</a:t>
                      </a:r>
                      <a:r>
                        <a:rPr lang="ja-JP" altLang="en-US" sz="2000" dirty="0"/>
                        <a:t>を問われうる</a:t>
                      </a:r>
                      <a:endParaRPr lang="en-US" altLang="ja-JP" sz="2000" dirty="0"/>
                    </a:p>
                  </a:txBody>
                  <a:tcPr/>
                </a:tc>
                <a:extLst>
                  <a:ext uri="{0D108BD9-81ED-4DB2-BD59-A6C34878D82A}">
                    <a16:rowId xmlns:a16="http://schemas.microsoft.com/office/drawing/2014/main" val="4289872265"/>
                  </a:ext>
                </a:extLst>
              </a:tr>
              <a:tr h="3541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t>解説（本文）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dirty="0"/>
                        <a:t>【142</a:t>
                      </a:r>
                      <a:r>
                        <a:rPr lang="ja-JP" altLang="en-US" sz="1600" dirty="0"/>
                        <a:t>頁</a:t>
                      </a:r>
                      <a:r>
                        <a:rPr lang="en-US" altLang="ja-JP" sz="1600" dirty="0"/>
                        <a:t>50</a:t>
                      </a:r>
                      <a:r>
                        <a:rPr lang="ja-JP" altLang="en-US" sz="1600" dirty="0"/>
                        <a:t>条解説</a:t>
                      </a:r>
                      <a:r>
                        <a:rPr lang="en-US" altLang="ja-JP" sz="1600" dirty="0"/>
                        <a:t>】</a:t>
                      </a:r>
                      <a:r>
                        <a:rPr lang="en-US" altLang="ja-JP" sz="1600" u="sng" dirty="0"/>
                        <a:t>SQL</a:t>
                      </a:r>
                      <a:r>
                        <a:rPr lang="ja-JP" altLang="en-US" sz="1600" u="sng" dirty="0"/>
                        <a:t>インジェクション対策</a:t>
                      </a:r>
                      <a:r>
                        <a:rPr lang="ja-JP" altLang="en-US" sz="1600" dirty="0"/>
                        <a:t>を講じなかったことで個人情報が流出し、適切なセキュリティ対策が採られたアプリケーションを提供すべき債務の不履行責任によりベンダの損害賠償責任が認められたという事案（東京地判平成</a:t>
                      </a:r>
                      <a:r>
                        <a:rPr lang="en-US" altLang="ja-JP" sz="1600" dirty="0"/>
                        <a:t>26</a:t>
                      </a:r>
                      <a:r>
                        <a:rPr lang="ja-JP" altLang="en-US" sz="1600" dirty="0"/>
                        <a:t>年</a:t>
                      </a:r>
                      <a:r>
                        <a:rPr lang="en-US" altLang="ja-JP" sz="1600" dirty="0"/>
                        <a:t>1</a:t>
                      </a:r>
                      <a:r>
                        <a:rPr lang="ja-JP" altLang="en-US" sz="1600" dirty="0"/>
                        <a:t>月</a:t>
                      </a:r>
                      <a:r>
                        <a:rPr lang="en-US" altLang="ja-JP" sz="1600" dirty="0"/>
                        <a:t>23</a:t>
                      </a:r>
                      <a:r>
                        <a:rPr lang="ja-JP" altLang="en-US" sz="1600" dirty="0"/>
                        <a:t>日判例時報</a:t>
                      </a:r>
                      <a:r>
                        <a:rPr lang="en-US" altLang="ja-JP" sz="1600" dirty="0"/>
                        <a:t>2221</a:t>
                      </a:r>
                      <a:r>
                        <a:rPr lang="ja-JP" altLang="en-US" sz="1600" dirty="0"/>
                        <a:t>号</a:t>
                      </a:r>
                      <a:r>
                        <a:rPr lang="en-US" altLang="ja-JP" sz="1600" dirty="0"/>
                        <a:t>71</a:t>
                      </a:r>
                      <a:r>
                        <a:rPr lang="ja-JP" altLang="en-US" sz="1600" dirty="0"/>
                        <a:t>頁）</a:t>
                      </a:r>
                      <a:endParaRPr lang="en-US" altLang="ja-JP" sz="1600" dirty="0"/>
                    </a:p>
                  </a:txBody>
                  <a:tcPr/>
                </a:tc>
                <a:extLst>
                  <a:ext uri="{0D108BD9-81ED-4DB2-BD59-A6C34878D82A}">
                    <a16:rowId xmlns:a16="http://schemas.microsoft.com/office/drawing/2014/main" val="1584208959"/>
                  </a:ext>
                </a:extLst>
              </a:tr>
            </a:tbl>
          </a:graphicData>
        </a:graphic>
      </p:graphicFrame>
      <p:sp>
        <p:nvSpPr>
          <p:cNvPr id="4" name="日付プレースホルダー 3">
            <a:extLst>
              <a:ext uri="{FF2B5EF4-FFF2-40B4-BE49-F238E27FC236}">
                <a16:creationId xmlns:a16="http://schemas.microsoft.com/office/drawing/2014/main" id="{D0EAB7B3-16E2-47C7-824D-3C844261BC41}"/>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5" name="スライド番号プレースホルダー 4">
            <a:extLst>
              <a:ext uri="{FF2B5EF4-FFF2-40B4-BE49-F238E27FC236}">
                <a16:creationId xmlns:a16="http://schemas.microsoft.com/office/drawing/2014/main" id="{81A2ABEE-9040-443D-AF4E-2699F3DDCE84}"/>
              </a:ext>
            </a:extLst>
          </p:cNvPr>
          <p:cNvSpPr>
            <a:spLocks noGrp="1"/>
          </p:cNvSpPr>
          <p:nvPr>
            <p:ph type="sldNum" sz="quarter" idx="12"/>
          </p:nvPr>
        </p:nvSpPr>
        <p:spPr/>
        <p:txBody>
          <a:bodyPr/>
          <a:lstStyle/>
          <a:p>
            <a:fld id="{AA0C51FF-32F0-4E34-9A42-27C026941FB9}" type="slidenum">
              <a:rPr kumimoji="1" lang="ja-JP" altLang="en-US" smtClean="0"/>
              <a:t>63</a:t>
            </a:fld>
            <a:endParaRPr kumimoji="1" lang="ja-JP" altLang="en-US"/>
          </a:p>
        </p:txBody>
      </p:sp>
      <p:sp>
        <p:nvSpPr>
          <p:cNvPr id="6" name="テキスト ボックス 5">
            <a:extLst>
              <a:ext uri="{FF2B5EF4-FFF2-40B4-BE49-F238E27FC236}">
                <a16:creationId xmlns:a16="http://schemas.microsoft.com/office/drawing/2014/main" id="{01BEF4C1-39F8-4E69-ABEF-76EE13F05E8D}"/>
              </a:ext>
            </a:extLst>
          </p:cNvPr>
          <p:cNvSpPr txBox="1"/>
          <p:nvPr/>
        </p:nvSpPr>
        <p:spPr>
          <a:xfrm>
            <a:off x="691314" y="577251"/>
            <a:ext cx="8419436" cy="400110"/>
          </a:xfrm>
          <a:prstGeom prst="rect">
            <a:avLst/>
          </a:prstGeom>
          <a:noFill/>
        </p:spPr>
        <p:txBody>
          <a:bodyPr wrap="square" rtlCol="0">
            <a:spAutoFit/>
          </a:bodyPr>
          <a:lstStyle/>
          <a:p>
            <a:r>
              <a:rPr lang="en-US" altLang="ja-JP" sz="2000" b="1" dirty="0"/>
              <a:t>[T6]</a:t>
            </a:r>
            <a:r>
              <a:rPr lang="ja-JP" altLang="en-US" sz="2000" b="1" dirty="0"/>
              <a:t> セキュリティ（開発段階）</a:t>
            </a:r>
            <a:endParaRPr lang="en-US" altLang="ja-JP" sz="2000" b="1" dirty="0"/>
          </a:p>
        </p:txBody>
      </p:sp>
    </p:spTree>
    <p:extLst>
      <p:ext uri="{BB962C8B-B14F-4D97-AF65-F5344CB8AC3E}">
        <p14:creationId xmlns:p14="http://schemas.microsoft.com/office/powerpoint/2010/main" val="24641350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447999-E3CF-4FFF-8AE1-4E6F1338ABA0}"/>
              </a:ext>
            </a:extLst>
          </p:cNvPr>
          <p:cNvSpPr>
            <a:spLocks noGrp="1"/>
          </p:cNvSpPr>
          <p:nvPr>
            <p:ph type="title"/>
          </p:nvPr>
        </p:nvSpPr>
        <p:spPr/>
        <p:txBody>
          <a:bodyPr/>
          <a:lstStyle/>
          <a:p>
            <a:r>
              <a:rPr lang="ja-JP" altLang="en-US" b="1" dirty="0"/>
              <a:t>最後に</a:t>
            </a:r>
            <a:endParaRPr kumimoji="1" lang="ja-JP" altLang="en-US" b="1" dirty="0"/>
          </a:p>
        </p:txBody>
      </p:sp>
      <p:sp>
        <p:nvSpPr>
          <p:cNvPr id="3" name="コンテンツ プレースホルダー 2">
            <a:extLst>
              <a:ext uri="{FF2B5EF4-FFF2-40B4-BE49-F238E27FC236}">
                <a16:creationId xmlns:a16="http://schemas.microsoft.com/office/drawing/2014/main" id="{2D7F4E80-FD58-4C15-9234-ED1D6712B955}"/>
              </a:ext>
            </a:extLst>
          </p:cNvPr>
          <p:cNvSpPr>
            <a:spLocks noGrp="1"/>
          </p:cNvSpPr>
          <p:nvPr>
            <p:ph idx="1"/>
          </p:nvPr>
        </p:nvSpPr>
        <p:spPr>
          <a:xfrm>
            <a:off x="838200" y="1584556"/>
            <a:ext cx="10515600" cy="4190080"/>
          </a:xfrm>
        </p:spPr>
        <p:txBody>
          <a:bodyPr>
            <a:normAutofit/>
          </a:bodyPr>
          <a:lstStyle/>
          <a:p>
            <a:r>
              <a:rPr lang="ja-JP" altLang="en-US" dirty="0"/>
              <a:t>ユーザ及びベンダの関係性により、案件毎に役割・責務は異なるため、役割分担を明確にした上で、システム開発に取り組むことが大切です。</a:t>
            </a:r>
            <a:endParaRPr lang="en-US" altLang="ja-JP" dirty="0"/>
          </a:p>
          <a:p>
            <a:r>
              <a:rPr lang="ja-JP" altLang="en-US" dirty="0"/>
              <a:t>本資料では、モデル契約に基づいて開発を行う際に、認識しておくべきユーザ及びベンダの責務に着目して整理しています。その前提としている役割分担は</a:t>
            </a:r>
            <a:r>
              <a:rPr lang="en-US" altLang="ja-JP" dirty="0"/>
              <a:t>1</a:t>
            </a:r>
            <a:r>
              <a:rPr lang="ja-JP" altLang="en-US" dirty="0"/>
              <a:t>つの例です。</a:t>
            </a:r>
            <a:endParaRPr lang="en-US" altLang="ja-JP" dirty="0"/>
          </a:p>
          <a:p>
            <a:r>
              <a:rPr kumimoji="1" lang="ja-JP" altLang="en-US" dirty="0"/>
              <a:t>ユーザ及びベンダがお互いの責務を理解し、その上でそれぞれの責務を十分に果たし、システム開発におけるトラブルの発生を未然に防ぐために、本資料が少しでもお役に立てば幸いです。</a:t>
            </a:r>
            <a:endParaRPr lang="en-US" altLang="ja-JP" dirty="0"/>
          </a:p>
        </p:txBody>
      </p:sp>
      <p:sp>
        <p:nvSpPr>
          <p:cNvPr id="4" name="日付プレースホルダー 3">
            <a:extLst>
              <a:ext uri="{FF2B5EF4-FFF2-40B4-BE49-F238E27FC236}">
                <a16:creationId xmlns:a16="http://schemas.microsoft.com/office/drawing/2014/main" id="{8D133F96-2C8A-4263-B418-40D5367CD370}"/>
              </a:ext>
            </a:extLst>
          </p:cNvPr>
          <p:cNvSpPr>
            <a:spLocks noGrp="1"/>
          </p:cNvSpPr>
          <p:nvPr>
            <p:ph type="dt" sz="half" idx="10"/>
          </p:nvPr>
        </p:nvSpPr>
        <p:spPr/>
        <p:txBody>
          <a:bodyPr/>
          <a:lstStyle/>
          <a:p>
            <a:r>
              <a:rPr lang="en-US" altLang="ja-JP"/>
              <a:t>©2021-2025 IPA, All Rights Reserved</a:t>
            </a:r>
            <a:endParaRPr lang="ja-JP" altLang="en-US" dirty="0"/>
          </a:p>
        </p:txBody>
      </p:sp>
      <p:sp>
        <p:nvSpPr>
          <p:cNvPr id="5" name="スライド番号プレースホルダー 4">
            <a:extLst>
              <a:ext uri="{FF2B5EF4-FFF2-40B4-BE49-F238E27FC236}">
                <a16:creationId xmlns:a16="http://schemas.microsoft.com/office/drawing/2014/main" id="{D739343D-2EBA-41C6-BAA1-AACC3B9D8848}"/>
              </a:ext>
            </a:extLst>
          </p:cNvPr>
          <p:cNvSpPr>
            <a:spLocks noGrp="1"/>
          </p:cNvSpPr>
          <p:nvPr>
            <p:ph type="sldNum" sz="quarter" idx="12"/>
          </p:nvPr>
        </p:nvSpPr>
        <p:spPr/>
        <p:txBody>
          <a:bodyPr/>
          <a:lstStyle/>
          <a:p>
            <a:fld id="{AA0C51FF-32F0-4E34-9A42-27C026941FB9}" type="slidenum">
              <a:rPr kumimoji="1" lang="ja-JP" altLang="en-US" smtClean="0"/>
              <a:t>64</a:t>
            </a:fld>
            <a:endParaRPr kumimoji="1" lang="ja-JP" altLang="en-US"/>
          </a:p>
        </p:txBody>
      </p:sp>
    </p:spTree>
    <p:extLst>
      <p:ext uri="{BB962C8B-B14F-4D97-AF65-F5344CB8AC3E}">
        <p14:creationId xmlns:p14="http://schemas.microsoft.com/office/powerpoint/2010/main" val="4027738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1332EFC-5A8A-4EA2-B5C9-956F08815D16}"/>
              </a:ext>
            </a:extLst>
          </p:cNvPr>
          <p:cNvSpPr txBox="1"/>
          <p:nvPr/>
        </p:nvSpPr>
        <p:spPr>
          <a:xfrm>
            <a:off x="347736" y="447877"/>
            <a:ext cx="7943034" cy="984885"/>
          </a:xfrm>
          <a:prstGeom prst="rect">
            <a:avLst/>
          </a:prstGeom>
          <a:noFill/>
        </p:spPr>
        <p:txBody>
          <a:bodyPr wrap="square" rtlCol="0">
            <a:spAutoFit/>
          </a:bodyPr>
          <a:lstStyle/>
          <a:p>
            <a:r>
              <a:rPr lang="ja-JP" altLang="en-US" sz="2000" b="1" dirty="0"/>
              <a:t>（参考）モデル契約の構成</a:t>
            </a:r>
            <a:endParaRPr kumimoji="1" lang="en-US" altLang="ja-JP" sz="2000" b="1" dirty="0"/>
          </a:p>
          <a:p>
            <a:endParaRPr kumimoji="1" lang="en-US" altLang="ja-JP" dirty="0"/>
          </a:p>
          <a:p>
            <a:r>
              <a:rPr kumimoji="1" lang="ja-JP" altLang="en-US" sz="2000" dirty="0"/>
              <a:t>「モデル契約（第二版）」は以下のような構成になっています。</a:t>
            </a:r>
            <a:endParaRPr kumimoji="1" lang="en-US" altLang="ja-JP" sz="2000" dirty="0"/>
          </a:p>
        </p:txBody>
      </p:sp>
      <p:graphicFrame>
        <p:nvGraphicFramePr>
          <p:cNvPr id="7" name="表 7">
            <a:extLst>
              <a:ext uri="{FF2B5EF4-FFF2-40B4-BE49-F238E27FC236}">
                <a16:creationId xmlns:a16="http://schemas.microsoft.com/office/drawing/2014/main" id="{F57C8F1B-E51C-4D44-AA5B-40BF8EBF84C6}"/>
              </a:ext>
            </a:extLst>
          </p:cNvPr>
          <p:cNvGraphicFramePr>
            <a:graphicFrameLocks noGrp="1"/>
          </p:cNvGraphicFramePr>
          <p:nvPr>
            <p:extLst>
              <p:ext uri="{D42A27DB-BD31-4B8C-83A1-F6EECF244321}">
                <p14:modId xmlns:p14="http://schemas.microsoft.com/office/powerpoint/2010/main" val="3183917526"/>
              </p:ext>
            </p:extLst>
          </p:nvPr>
        </p:nvGraphicFramePr>
        <p:xfrm>
          <a:off x="668713" y="1432762"/>
          <a:ext cx="11160298" cy="4572000"/>
        </p:xfrm>
        <a:graphic>
          <a:graphicData uri="http://schemas.openxmlformats.org/drawingml/2006/table">
            <a:tbl>
              <a:tblPr firstRow="1" bandRow="1">
                <a:tableStyleId>{5C22544A-7EE6-4342-B048-85BDC9FD1C3A}</a:tableStyleId>
              </a:tblPr>
              <a:tblGrid>
                <a:gridCol w="702887">
                  <a:extLst>
                    <a:ext uri="{9D8B030D-6E8A-4147-A177-3AD203B41FA5}">
                      <a16:colId xmlns:a16="http://schemas.microsoft.com/office/drawing/2014/main" val="500644765"/>
                    </a:ext>
                  </a:extLst>
                </a:gridCol>
                <a:gridCol w="1770611">
                  <a:extLst>
                    <a:ext uri="{9D8B030D-6E8A-4147-A177-3AD203B41FA5}">
                      <a16:colId xmlns:a16="http://schemas.microsoft.com/office/drawing/2014/main" val="2673884406"/>
                    </a:ext>
                  </a:extLst>
                </a:gridCol>
                <a:gridCol w="8686800">
                  <a:extLst>
                    <a:ext uri="{9D8B030D-6E8A-4147-A177-3AD203B41FA5}">
                      <a16:colId xmlns:a16="http://schemas.microsoft.com/office/drawing/2014/main" val="805331473"/>
                    </a:ext>
                  </a:extLst>
                </a:gridCol>
              </a:tblGrid>
              <a:tr h="370840">
                <a:tc>
                  <a:txBody>
                    <a:bodyPr/>
                    <a:lstStyle/>
                    <a:p>
                      <a:r>
                        <a:rPr kumimoji="1" lang="ja-JP" altLang="en-US" sz="2000" dirty="0"/>
                        <a:t>章</a:t>
                      </a:r>
                    </a:p>
                  </a:txBody>
                  <a:tcPr/>
                </a:tc>
                <a:tc>
                  <a:txBody>
                    <a:bodyPr/>
                    <a:lstStyle/>
                    <a:p>
                      <a:r>
                        <a:rPr kumimoji="1" lang="ja-JP" altLang="en-US" sz="2000" dirty="0"/>
                        <a:t>タイトル</a:t>
                      </a:r>
                    </a:p>
                  </a:txBody>
                  <a:tcPr/>
                </a:tc>
                <a:tc>
                  <a:txBody>
                    <a:bodyPr/>
                    <a:lstStyle/>
                    <a:p>
                      <a:r>
                        <a:rPr kumimoji="1" lang="ja-JP" altLang="en-US" sz="2000"/>
                        <a:t>概要</a:t>
                      </a:r>
                      <a:endParaRPr kumimoji="1" lang="ja-JP" altLang="en-US" sz="2000" dirty="0"/>
                    </a:p>
                  </a:txBody>
                  <a:tcPr/>
                </a:tc>
                <a:extLst>
                  <a:ext uri="{0D108BD9-81ED-4DB2-BD59-A6C34878D82A}">
                    <a16:rowId xmlns:a16="http://schemas.microsoft.com/office/drawing/2014/main" val="5681737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u="none"/>
                        <a:t>１</a:t>
                      </a:r>
                      <a:endParaRPr lang="en-US" altLang="ja-JP" sz="2000" u="non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u="none" dirty="0"/>
                        <a:t>総論</a:t>
                      </a:r>
                      <a:endParaRPr lang="en-US" altLang="ja-JP" sz="2000" u="none" dirty="0"/>
                    </a:p>
                  </a:txBody>
                  <a:tcPr/>
                </a:tc>
                <a:tc>
                  <a:txBody>
                    <a:bodyPr/>
                    <a:lstStyle/>
                    <a:p>
                      <a:r>
                        <a:rPr lang="ja-JP" altLang="en-US" sz="2000" dirty="0"/>
                        <a:t>モデル取引・契約書の</a:t>
                      </a:r>
                      <a:r>
                        <a:rPr lang="ja-JP" altLang="en-US" sz="2000" dirty="0">
                          <a:solidFill>
                            <a:srgbClr val="FF0000"/>
                          </a:solidFill>
                        </a:rPr>
                        <a:t>目的</a:t>
                      </a:r>
                      <a:r>
                        <a:rPr lang="ja-JP" altLang="en-US" sz="2000" dirty="0"/>
                        <a:t>と</a:t>
                      </a:r>
                      <a:r>
                        <a:rPr lang="ja-JP" altLang="en-US" sz="2000" dirty="0">
                          <a:solidFill>
                            <a:srgbClr val="FF0000"/>
                          </a:solidFill>
                        </a:rPr>
                        <a:t>全体像</a:t>
                      </a:r>
                      <a:r>
                        <a:rPr lang="ja-JP" altLang="en-US" sz="2000" dirty="0"/>
                        <a:t>及び主要条項の</a:t>
                      </a:r>
                      <a:r>
                        <a:rPr lang="ja-JP" altLang="en-US" sz="2000" dirty="0">
                          <a:solidFill>
                            <a:srgbClr val="FF0000"/>
                          </a:solidFill>
                        </a:rPr>
                        <a:t>論点整理</a:t>
                      </a:r>
                      <a:r>
                        <a:rPr lang="ja-JP" altLang="en-US" sz="2000" dirty="0"/>
                        <a:t>について記述。</a:t>
                      </a:r>
                      <a:endParaRPr kumimoji="1" lang="ja-JP" altLang="en-US" sz="2000" dirty="0"/>
                    </a:p>
                  </a:txBody>
                  <a:tcPr/>
                </a:tc>
                <a:extLst>
                  <a:ext uri="{0D108BD9-81ED-4DB2-BD59-A6C34878D82A}">
                    <a16:rowId xmlns:a16="http://schemas.microsoft.com/office/drawing/2014/main" val="234791903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u="none" dirty="0"/>
                        <a:t>２</a:t>
                      </a:r>
                      <a:endParaRPr kumimoji="1" lang="ja-JP" alt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u="none" dirty="0"/>
                        <a:t>モデル契約</a:t>
                      </a:r>
                      <a:endParaRPr lang="en-US" altLang="ja-JP" sz="2000" u="none"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u="none" dirty="0"/>
                        <a:t>プロセス</a:t>
                      </a:r>
                      <a:endParaRPr lang="en-US" altLang="ja-JP" sz="2000" u="none" dirty="0"/>
                    </a:p>
                  </a:txBody>
                  <a:tcPr/>
                </a:tc>
                <a:tc>
                  <a:txBody>
                    <a:bodyPr/>
                    <a:lstStyle/>
                    <a:p>
                      <a:r>
                        <a:rPr lang="ja-JP" altLang="en-US" sz="2000" dirty="0">
                          <a:solidFill>
                            <a:srgbClr val="FF0000"/>
                          </a:solidFill>
                        </a:rPr>
                        <a:t>モデル契約のプロセス</a:t>
                      </a:r>
                      <a:r>
                        <a:rPr lang="ja-JP" altLang="en-US" sz="2000" dirty="0"/>
                        <a:t>についてフェーズの区切りとその概要について記述。</a:t>
                      </a:r>
                      <a:endParaRPr lang="en-US" altLang="ja-JP" sz="2000" dirty="0"/>
                    </a:p>
                    <a:p>
                      <a:r>
                        <a:rPr lang="ja-JP" altLang="en-US" sz="2000" dirty="0"/>
                        <a:t>また、</a:t>
                      </a:r>
                      <a:r>
                        <a:rPr lang="ja-JP" altLang="en-US" sz="2000" dirty="0">
                          <a:solidFill>
                            <a:srgbClr val="FF0000"/>
                          </a:solidFill>
                        </a:rPr>
                        <a:t>分割発注方式</a:t>
                      </a:r>
                      <a:r>
                        <a:rPr lang="ja-JP" altLang="en-US" sz="2000" dirty="0"/>
                        <a:t>や</a:t>
                      </a:r>
                      <a:r>
                        <a:rPr lang="ja-JP" altLang="en-US" sz="2000" dirty="0">
                          <a:solidFill>
                            <a:srgbClr val="FF0000"/>
                          </a:solidFill>
                        </a:rPr>
                        <a:t>請負契約・準委任契約</a:t>
                      </a:r>
                      <a:r>
                        <a:rPr lang="ja-JP" altLang="en-US" sz="2000" dirty="0"/>
                        <a:t>等、契約に関する基本的な知識、</a:t>
                      </a:r>
                      <a:r>
                        <a:rPr lang="ja-JP" altLang="en-US" sz="2000" dirty="0">
                          <a:solidFill>
                            <a:srgbClr val="FF0000"/>
                          </a:solidFill>
                        </a:rPr>
                        <a:t>プロジェクトマネジメント</a:t>
                      </a:r>
                      <a:r>
                        <a:rPr lang="ja-JP" altLang="en-US" sz="2000" dirty="0"/>
                        <a:t>、ユーザとベンダの</a:t>
                      </a:r>
                      <a:r>
                        <a:rPr lang="ja-JP" altLang="en-US" sz="2000" dirty="0">
                          <a:solidFill>
                            <a:srgbClr val="FF0000"/>
                          </a:solidFill>
                        </a:rPr>
                        <a:t>役割分担</a:t>
                      </a:r>
                      <a:r>
                        <a:rPr lang="ja-JP" altLang="en-US" sz="2000" dirty="0"/>
                        <a:t>の重要性等について記述。</a:t>
                      </a:r>
                      <a:endParaRPr lang="en-US" altLang="ja-JP" sz="2000" dirty="0"/>
                    </a:p>
                  </a:txBody>
                  <a:tcPr/>
                </a:tc>
                <a:extLst>
                  <a:ext uri="{0D108BD9-81ED-4DB2-BD59-A6C34878D82A}">
                    <a16:rowId xmlns:a16="http://schemas.microsoft.com/office/drawing/2014/main" val="85102316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u="none" dirty="0"/>
                        <a:t>３</a:t>
                      </a:r>
                      <a:endParaRPr kumimoji="1" lang="ja-JP" alt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u="none" dirty="0"/>
                        <a:t>モデル契約書</a:t>
                      </a:r>
                      <a:endParaRPr lang="en-US" altLang="ja-JP" sz="2000" u="none"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u="none" dirty="0"/>
                        <a:t>・逐条解説</a:t>
                      </a:r>
                      <a:endParaRPr lang="en-US" altLang="ja-JP" sz="2000" u="none" dirty="0"/>
                    </a:p>
                  </a:txBody>
                  <a:tcPr/>
                </a:tc>
                <a:tc>
                  <a:txBody>
                    <a:bodyPr/>
                    <a:lstStyle/>
                    <a:p>
                      <a:r>
                        <a:rPr lang="ja-JP" altLang="en-US" sz="2000" dirty="0"/>
                        <a:t>２つのモデル契約書に関する</a:t>
                      </a:r>
                      <a:r>
                        <a:rPr lang="ja-JP" altLang="en-US" sz="2000" dirty="0">
                          <a:solidFill>
                            <a:srgbClr val="FF0000"/>
                          </a:solidFill>
                        </a:rPr>
                        <a:t>条項</a:t>
                      </a:r>
                      <a:r>
                        <a:rPr lang="ja-JP" altLang="en-US" sz="2000" dirty="0"/>
                        <a:t>及び</a:t>
                      </a:r>
                      <a:r>
                        <a:rPr lang="ja-JP" altLang="en-US" sz="2000" dirty="0">
                          <a:solidFill>
                            <a:srgbClr val="FF0000"/>
                          </a:solidFill>
                        </a:rPr>
                        <a:t>逐条解説</a:t>
                      </a:r>
                      <a:r>
                        <a:rPr lang="ja-JP" altLang="en-US" sz="2000" dirty="0"/>
                        <a:t>、</a:t>
                      </a:r>
                      <a:r>
                        <a:rPr lang="ja-JP" altLang="en-US" sz="2000" dirty="0">
                          <a:solidFill>
                            <a:srgbClr val="FF0000"/>
                          </a:solidFill>
                        </a:rPr>
                        <a:t>様式サンプル</a:t>
                      </a:r>
                      <a:r>
                        <a:rPr lang="ja-JP" altLang="en-US" sz="2000" dirty="0"/>
                        <a:t>等を記述。</a:t>
                      </a:r>
                      <a:endParaRPr lang="en-US" altLang="ja-JP" sz="2000" dirty="0"/>
                    </a:p>
                    <a:p>
                      <a:r>
                        <a:rPr lang="ja-JP" altLang="en-US" sz="2000" dirty="0"/>
                        <a:t>●</a:t>
                      </a:r>
                      <a:r>
                        <a:rPr lang="ja-JP" altLang="en-US" sz="2000" dirty="0">
                          <a:solidFill>
                            <a:srgbClr val="FF0000"/>
                          </a:solidFill>
                        </a:rPr>
                        <a:t>ソフトウェア開発委託基本モデル契約書</a:t>
                      </a:r>
                      <a:endParaRPr lang="en-US" altLang="ja-JP" sz="2000" dirty="0">
                        <a:solidFill>
                          <a:srgbClr val="FF0000"/>
                        </a:solidFill>
                      </a:endParaRPr>
                    </a:p>
                    <a:p>
                      <a:r>
                        <a:rPr lang="en-US" altLang="ja-JP" sz="1400" dirty="0"/>
                        <a:t>[</a:t>
                      </a:r>
                      <a:r>
                        <a:rPr lang="ja-JP" altLang="en-US" sz="1400" dirty="0"/>
                        <a:t>前提</a:t>
                      </a:r>
                      <a:r>
                        <a:rPr lang="en-US" altLang="ja-JP" sz="1400" dirty="0"/>
                        <a:t>]</a:t>
                      </a:r>
                      <a:r>
                        <a:rPr lang="ja-JP" altLang="en-US" sz="1400" dirty="0"/>
                        <a:t> 本モデル契約書は</a:t>
                      </a:r>
                      <a:r>
                        <a:rPr kumimoji="1" lang="ja-JP" altLang="en-US" sz="1400" dirty="0"/>
                        <a:t>企画段階（要件定義）から開発段階まで共通して適用することができる基本</a:t>
                      </a:r>
                      <a:endParaRPr kumimoji="1" lang="en-US" altLang="ja-JP" sz="1400" dirty="0"/>
                    </a:p>
                    <a:p>
                      <a:r>
                        <a:rPr kumimoji="1" lang="ja-JP" altLang="en-US" sz="1400" dirty="0"/>
                        <a:t>　　　契約書を想定している。</a:t>
                      </a:r>
                      <a:r>
                        <a:rPr lang="ja-JP" altLang="en-US" sz="1400" dirty="0"/>
                        <a:t>システム化の対象業務の詳細は、個別業務に関する各個別契約で定める。</a:t>
                      </a:r>
                      <a:endParaRPr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a:t>●</a:t>
                      </a:r>
                      <a:r>
                        <a:rPr lang="ja-JP" altLang="ja-JP" sz="2000" dirty="0">
                          <a:solidFill>
                            <a:srgbClr val="FF0000"/>
                          </a:solidFill>
                        </a:rPr>
                        <a:t>情報システム保守運用委託基本モデル契約書</a:t>
                      </a:r>
                      <a:endParaRPr lang="en-US" altLang="ja-JP" sz="2000" dirty="0">
                        <a:solidFill>
                          <a:srgbClr val="FF0000"/>
                        </a:solidFill>
                      </a:endParaRPr>
                    </a:p>
                    <a:p>
                      <a:r>
                        <a:rPr lang="en-US" altLang="ja-JP" sz="1400" dirty="0"/>
                        <a:t>[</a:t>
                      </a:r>
                      <a:r>
                        <a:rPr lang="ja-JP" altLang="en-US" sz="1400" dirty="0"/>
                        <a:t>前提</a:t>
                      </a:r>
                      <a:r>
                        <a:rPr lang="en-US" altLang="ja-JP" sz="1400" dirty="0"/>
                        <a:t>]</a:t>
                      </a:r>
                      <a:r>
                        <a:rPr lang="ja-JP" altLang="en-US" sz="1400" dirty="0"/>
                        <a:t> 運用・保守は多様なサービス形態があるため、本モデル契約書は</a:t>
                      </a:r>
                      <a:r>
                        <a:rPr kumimoji="1" lang="ja-JP" altLang="en-US" sz="1400" dirty="0"/>
                        <a:t>基本契約</a:t>
                      </a:r>
                      <a:r>
                        <a:rPr lang="ja-JP" altLang="en-US" sz="1400" dirty="0"/>
                        <a:t>方式を採用している。</a:t>
                      </a:r>
                      <a:endParaRPr lang="en-US" altLang="ja-JP" sz="1400" dirty="0"/>
                    </a:p>
                    <a:p>
                      <a:r>
                        <a:rPr lang="ja-JP" altLang="en-US" sz="1400" dirty="0"/>
                        <a:t>　　　保守・運用フェーズにおけるユーザからベンダへの個々の委託業務の内容・取引条件は個別契約</a:t>
                      </a:r>
                      <a:endParaRPr lang="en-US" altLang="ja-JP" sz="1400" dirty="0"/>
                    </a:p>
                    <a:p>
                      <a:r>
                        <a:rPr lang="ja-JP" altLang="en-US" sz="1400" dirty="0"/>
                        <a:t>　　　において取り決められることを想定している。</a:t>
                      </a:r>
                      <a:endParaRPr kumimoji="1" lang="en-US" altLang="ja-JP" sz="1400" dirty="0"/>
                    </a:p>
                  </a:txBody>
                  <a:tcPr/>
                </a:tc>
                <a:extLst>
                  <a:ext uri="{0D108BD9-81ED-4DB2-BD59-A6C34878D82A}">
                    <a16:rowId xmlns:a16="http://schemas.microsoft.com/office/drawing/2014/main" val="402002156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u="none" dirty="0"/>
                        <a:t>別紙</a:t>
                      </a:r>
                      <a:endParaRPr lang="en-US" altLang="ja-JP" sz="2000" u="none" dirty="0"/>
                    </a:p>
                  </a:txBody>
                  <a:tcPr/>
                </a:tc>
                <a:tc>
                  <a:txBody>
                    <a:bodyPr/>
                    <a:lstStyle/>
                    <a:p>
                      <a:endParaRPr kumimoji="1" lang="ja-JP" altLang="en-US" sz="2000" dirty="0"/>
                    </a:p>
                  </a:txBody>
                  <a:tcPr/>
                </a:tc>
                <a:tc>
                  <a:txBody>
                    <a:bodyPr/>
                    <a:lstStyle/>
                    <a:p>
                      <a:r>
                        <a:rPr lang="ja-JP" altLang="en-US" sz="2000" dirty="0"/>
                        <a:t>各種の参考資料を掲載。</a:t>
                      </a:r>
                      <a:endParaRPr kumimoji="1" lang="ja-JP" altLang="en-US" sz="2000" dirty="0"/>
                    </a:p>
                  </a:txBody>
                  <a:tcPr/>
                </a:tc>
                <a:extLst>
                  <a:ext uri="{0D108BD9-81ED-4DB2-BD59-A6C34878D82A}">
                    <a16:rowId xmlns:a16="http://schemas.microsoft.com/office/drawing/2014/main" val="3378637617"/>
                  </a:ext>
                </a:extLst>
              </a:tr>
            </a:tbl>
          </a:graphicData>
        </a:graphic>
      </p:graphicFrame>
      <p:sp>
        <p:nvSpPr>
          <p:cNvPr id="10" name="吹き出し: 四角形 9">
            <a:extLst>
              <a:ext uri="{FF2B5EF4-FFF2-40B4-BE49-F238E27FC236}">
                <a16:creationId xmlns:a16="http://schemas.microsoft.com/office/drawing/2014/main" id="{53CA569C-B0D2-4AF3-A44D-9A4DA7397416}"/>
              </a:ext>
            </a:extLst>
          </p:cNvPr>
          <p:cNvSpPr/>
          <p:nvPr/>
        </p:nvSpPr>
        <p:spPr>
          <a:xfrm>
            <a:off x="8602483" y="5470515"/>
            <a:ext cx="2677887" cy="1068494"/>
          </a:xfrm>
          <a:prstGeom prst="wedgeRectCallout">
            <a:avLst>
              <a:gd name="adj1" fmla="val -60095"/>
              <a:gd name="adj2" fmla="val -53026"/>
            </a:avLst>
          </a:prstGeom>
          <a:solidFill>
            <a:schemeClr val="accent6">
              <a:lumMod val="40000"/>
              <a:lumOff val="6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1400" dirty="0"/>
              <a:t>[</a:t>
            </a:r>
            <a:r>
              <a:rPr kumimoji="1" lang="ja-JP" altLang="en-US" sz="1400" dirty="0"/>
              <a:t>補足</a:t>
            </a:r>
            <a:r>
              <a:rPr kumimoji="1" lang="en-US" altLang="ja-JP" sz="1400" dirty="0"/>
              <a:t>]</a:t>
            </a:r>
            <a:r>
              <a:rPr kumimoji="1" lang="ja-JP" altLang="en-US" sz="1400" dirty="0"/>
              <a:t>モデル契約書は、モデル契約プロセスを前提にしているので、まずプロセスの全体像を把握する必要があります。</a:t>
            </a:r>
          </a:p>
        </p:txBody>
      </p:sp>
      <p:sp>
        <p:nvSpPr>
          <p:cNvPr id="3" name="日付プレースホルダー 2">
            <a:extLst>
              <a:ext uri="{FF2B5EF4-FFF2-40B4-BE49-F238E27FC236}">
                <a16:creationId xmlns:a16="http://schemas.microsoft.com/office/drawing/2014/main" id="{F9C2B483-BBE3-411F-A6A0-440286949950}"/>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4" name="スライド番号プレースホルダー 3">
            <a:extLst>
              <a:ext uri="{FF2B5EF4-FFF2-40B4-BE49-F238E27FC236}">
                <a16:creationId xmlns:a16="http://schemas.microsoft.com/office/drawing/2014/main" id="{53488188-1104-4653-A065-CCF53A2928F3}"/>
              </a:ext>
            </a:extLst>
          </p:cNvPr>
          <p:cNvSpPr>
            <a:spLocks noGrp="1"/>
          </p:cNvSpPr>
          <p:nvPr>
            <p:ph type="sldNum" sz="quarter" idx="12"/>
          </p:nvPr>
        </p:nvSpPr>
        <p:spPr/>
        <p:txBody>
          <a:bodyPr/>
          <a:lstStyle/>
          <a:p>
            <a:fld id="{AA0C51FF-32F0-4E34-9A42-27C026941FB9}" type="slidenum">
              <a:rPr kumimoji="1" lang="ja-JP" altLang="en-US" smtClean="0"/>
              <a:t>6</a:t>
            </a:fld>
            <a:endParaRPr kumimoji="1" lang="ja-JP" altLang="en-US"/>
          </a:p>
        </p:txBody>
      </p:sp>
    </p:spTree>
    <p:extLst>
      <p:ext uri="{BB962C8B-B14F-4D97-AF65-F5344CB8AC3E}">
        <p14:creationId xmlns:p14="http://schemas.microsoft.com/office/powerpoint/2010/main" val="2481220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8958D25E-F038-4BE3-AA8D-6DB4E68B9DCF}"/>
              </a:ext>
            </a:extLst>
          </p:cNvPr>
          <p:cNvSpPr txBox="1"/>
          <p:nvPr/>
        </p:nvSpPr>
        <p:spPr>
          <a:xfrm>
            <a:off x="785553" y="910570"/>
            <a:ext cx="10620894" cy="5324535"/>
          </a:xfrm>
          <a:prstGeom prst="rect">
            <a:avLst/>
          </a:prstGeom>
          <a:noFill/>
          <a:ln>
            <a:solidFill>
              <a:schemeClr val="tx1"/>
            </a:solidFill>
          </a:ln>
        </p:spPr>
        <p:txBody>
          <a:bodyPr wrap="square" rtlCol="0">
            <a:spAutoFit/>
          </a:bodyPr>
          <a:lstStyle/>
          <a:p>
            <a:r>
              <a:rPr lang="ja-JP" altLang="en-US" sz="2000" dirty="0"/>
              <a:t>・ 契約当事者：</a:t>
            </a:r>
            <a:r>
              <a:rPr lang="ja-JP" altLang="en-US" sz="2000" dirty="0">
                <a:solidFill>
                  <a:srgbClr val="FF0000"/>
                </a:solidFill>
              </a:rPr>
              <a:t>対等に交渉力のあるユーザ・ベンダ</a:t>
            </a:r>
            <a:r>
              <a:rPr lang="ja-JP" altLang="en-US" sz="2000" dirty="0"/>
              <a:t>を想定。</a:t>
            </a:r>
          </a:p>
          <a:p>
            <a:r>
              <a:rPr lang="ja-JP" altLang="en-US" sz="2000" dirty="0"/>
              <a:t>　　　　　　　 </a:t>
            </a:r>
            <a:r>
              <a:rPr lang="en-US" altLang="ja-JP" sz="1600" dirty="0"/>
              <a:t>(</a:t>
            </a:r>
            <a:r>
              <a:rPr lang="ja-JP" altLang="en-US" sz="1600" dirty="0"/>
              <a:t>例</a:t>
            </a:r>
            <a:r>
              <a:rPr lang="en-US" altLang="ja-JP" sz="1600" dirty="0"/>
              <a:t>) </a:t>
            </a:r>
            <a:r>
              <a:rPr lang="ja-JP" altLang="en-US" sz="1600" dirty="0"/>
              <a:t>委託者（ユーザ）：民間大手企業、 受託者（ベンダ）：情報サービス企業</a:t>
            </a:r>
          </a:p>
          <a:p>
            <a:r>
              <a:rPr lang="ja-JP" altLang="en-US" sz="2000" dirty="0"/>
              <a:t>　　　　　　　 </a:t>
            </a:r>
            <a:r>
              <a:rPr lang="en-US" altLang="ja-JP" sz="1600" dirty="0"/>
              <a:t>※</a:t>
            </a:r>
            <a:r>
              <a:rPr lang="ja-JP" altLang="en-US" sz="1600" dirty="0"/>
              <a:t>中小企業ユーザとの契約のケースは、別途論点を整理。</a:t>
            </a:r>
          </a:p>
          <a:p>
            <a:r>
              <a:rPr lang="ja-JP" altLang="en-US" sz="2000" dirty="0"/>
              <a:t>・ 開発モデル：</a:t>
            </a:r>
            <a:r>
              <a:rPr lang="ja-JP" altLang="en-US" sz="2000" dirty="0">
                <a:solidFill>
                  <a:srgbClr val="FF0000"/>
                </a:solidFill>
              </a:rPr>
              <a:t>ウォーターフォールモデル</a:t>
            </a:r>
            <a:r>
              <a:rPr lang="ja-JP" altLang="en-US" sz="2000" dirty="0"/>
              <a:t>。</a:t>
            </a:r>
          </a:p>
          <a:p>
            <a:r>
              <a:rPr lang="ja-JP" altLang="en-US" sz="2000" dirty="0"/>
              <a:t>　　　　　　　 </a:t>
            </a:r>
            <a:r>
              <a:rPr lang="en-US" altLang="ja-JP" sz="1600" dirty="0"/>
              <a:t>※</a:t>
            </a:r>
            <a:r>
              <a:rPr lang="ja-JP" altLang="en-US" sz="1600" dirty="0"/>
              <a:t>反復繰り返し型等への対応は、別途論点を整理。</a:t>
            </a:r>
          </a:p>
          <a:p>
            <a:r>
              <a:rPr lang="ja-JP" altLang="en-US" sz="2000" dirty="0"/>
              <a:t>・ 対象システム：</a:t>
            </a:r>
            <a:r>
              <a:rPr lang="ja-JP" altLang="en-US" sz="2000" dirty="0">
                <a:solidFill>
                  <a:srgbClr val="FF0000"/>
                </a:solidFill>
              </a:rPr>
              <a:t>重要インフラ・企業基幹システムの受託開発</a:t>
            </a:r>
            <a:r>
              <a:rPr lang="ja-JP" altLang="en-US" sz="2000" dirty="0"/>
              <a:t>。</a:t>
            </a:r>
          </a:p>
          <a:p>
            <a:r>
              <a:rPr lang="ja-JP" altLang="en-US" sz="2000" dirty="0"/>
              <a:t>　　　　　　　 </a:t>
            </a:r>
            <a:r>
              <a:rPr lang="en-US" altLang="ja-JP" sz="1600" dirty="0"/>
              <a:t>※</a:t>
            </a:r>
            <a:r>
              <a:rPr lang="ja-JP" altLang="en-US" sz="1600" dirty="0"/>
              <a:t>パッケージのカスタマイズを前提とした取引は、別途論点を整理。</a:t>
            </a:r>
          </a:p>
          <a:p>
            <a:r>
              <a:rPr lang="ja-JP" altLang="en-US" sz="2000" dirty="0"/>
              <a:t>・ プロセス　：</a:t>
            </a:r>
            <a:r>
              <a:rPr lang="ja-JP" altLang="en-US" sz="2000" dirty="0">
                <a:solidFill>
                  <a:srgbClr val="FF0000"/>
                </a:solidFill>
              </a:rPr>
              <a:t>共通フレーム</a:t>
            </a:r>
            <a:r>
              <a:rPr lang="en-US" altLang="ja-JP" sz="2000" dirty="0">
                <a:solidFill>
                  <a:srgbClr val="FF0000"/>
                </a:solidFill>
              </a:rPr>
              <a:t>2013</a:t>
            </a:r>
            <a:r>
              <a:rPr lang="ja-JP" altLang="en-US" sz="2000" dirty="0"/>
              <a:t>による標準化されたシステム企画段階、開発段階、</a:t>
            </a:r>
            <a:endParaRPr lang="en-US" altLang="ja-JP" sz="2000" dirty="0"/>
          </a:p>
          <a:p>
            <a:r>
              <a:rPr lang="ja-JP" altLang="en-US" sz="2000" dirty="0"/>
              <a:t>　　　　　　　 運用段階、保守段階の定義による。</a:t>
            </a:r>
          </a:p>
          <a:p>
            <a:r>
              <a:rPr lang="ja-JP" altLang="en-US" sz="2000" dirty="0"/>
              <a:t>・ マルチベンダ形態に対応。（マルチベンダの調整等の条項：第</a:t>
            </a:r>
            <a:r>
              <a:rPr lang="en-US" altLang="ja-JP" sz="2000" dirty="0"/>
              <a:t>13</a:t>
            </a:r>
            <a:r>
              <a:rPr lang="ja-JP" altLang="en-US" sz="2000" dirty="0"/>
              <a:t>条）</a:t>
            </a:r>
          </a:p>
          <a:p>
            <a:r>
              <a:rPr lang="ja-JP" altLang="en-US" sz="2000" dirty="0"/>
              <a:t>・ 工程分割発注方式において、前工程と当該工程とで受託するベンダが異なる場合、</a:t>
            </a:r>
            <a:endParaRPr lang="en-US" altLang="ja-JP" sz="2000" dirty="0"/>
          </a:p>
          <a:p>
            <a:r>
              <a:rPr lang="ja-JP" altLang="en-US" sz="2000" dirty="0"/>
              <a:t>　</a:t>
            </a:r>
            <a:r>
              <a:rPr lang="en-US" altLang="ja-JP" sz="2000" dirty="0"/>
              <a:t>【</a:t>
            </a:r>
            <a:r>
              <a:rPr lang="ja-JP" altLang="en-US" sz="2000" dirty="0"/>
              <a:t>別紙</a:t>
            </a:r>
            <a:r>
              <a:rPr lang="en-US" altLang="ja-JP" sz="2000" dirty="0"/>
              <a:t>】</a:t>
            </a:r>
            <a:r>
              <a:rPr lang="ja-JP" altLang="en-US" sz="2000" dirty="0"/>
              <a:t>記載の条項を追加することで対応可。</a:t>
            </a:r>
          </a:p>
          <a:p>
            <a:r>
              <a:rPr lang="ja-JP" altLang="en-US" sz="2000" dirty="0"/>
              <a:t>・ ハードウェア取引については、本ソフトウェア開発委託契約の対象としない。</a:t>
            </a:r>
            <a:endParaRPr lang="en-US" altLang="ja-JP" sz="2000" dirty="0"/>
          </a:p>
          <a:p>
            <a:r>
              <a:rPr lang="ja-JP" altLang="en-US" sz="2000" dirty="0"/>
              <a:t>　 本モデル契約書とは別途論点を整理。</a:t>
            </a:r>
          </a:p>
          <a:p>
            <a:r>
              <a:rPr lang="ja-JP" altLang="en-US" sz="2000" dirty="0"/>
              <a:t>・ 運用段階、保守段階は別契約書とする（但し、開発契約には「運用テスト」を含む）。</a:t>
            </a:r>
          </a:p>
          <a:p>
            <a:r>
              <a:rPr lang="ja-JP" altLang="en-US" sz="2000" dirty="0"/>
              <a:t>・ </a:t>
            </a:r>
            <a:r>
              <a:rPr lang="ja-JP" altLang="en-US" sz="2000" dirty="0">
                <a:solidFill>
                  <a:srgbClr val="FF0000"/>
                </a:solidFill>
              </a:rPr>
              <a:t>基本契約書</a:t>
            </a:r>
            <a:r>
              <a:rPr lang="ja-JP" altLang="en-US" sz="2000" dirty="0"/>
              <a:t>は原則としてプロジェクトごとに締結。</a:t>
            </a:r>
            <a:endParaRPr lang="en-US" altLang="ja-JP" sz="2000" dirty="0"/>
          </a:p>
          <a:p>
            <a:r>
              <a:rPr lang="ja-JP" altLang="en-US" sz="2000" dirty="0"/>
              <a:t>　 個別性のある条件（第４条参照）は</a:t>
            </a:r>
            <a:r>
              <a:rPr lang="ja-JP" altLang="en-US" sz="2000" dirty="0">
                <a:solidFill>
                  <a:srgbClr val="FF0000"/>
                </a:solidFill>
              </a:rPr>
              <a:t>個別契約書</a:t>
            </a:r>
            <a:r>
              <a:rPr lang="ja-JP" altLang="en-US" sz="2000" dirty="0"/>
              <a:t>を締結。</a:t>
            </a:r>
          </a:p>
        </p:txBody>
      </p:sp>
      <p:sp>
        <p:nvSpPr>
          <p:cNvPr id="2" name="テキスト ボックス 1">
            <a:extLst>
              <a:ext uri="{FF2B5EF4-FFF2-40B4-BE49-F238E27FC236}">
                <a16:creationId xmlns:a16="http://schemas.microsoft.com/office/drawing/2014/main" id="{F4EB1B14-4C6B-42D7-856C-AF18207CE4F7}"/>
              </a:ext>
            </a:extLst>
          </p:cNvPr>
          <p:cNvSpPr txBox="1"/>
          <p:nvPr/>
        </p:nvSpPr>
        <p:spPr>
          <a:xfrm>
            <a:off x="228239" y="422840"/>
            <a:ext cx="7423265" cy="400110"/>
          </a:xfrm>
          <a:prstGeom prst="rect">
            <a:avLst/>
          </a:prstGeom>
          <a:noFill/>
        </p:spPr>
        <p:txBody>
          <a:bodyPr wrap="square" rtlCol="0">
            <a:spAutoFit/>
          </a:bodyPr>
          <a:lstStyle/>
          <a:p>
            <a:r>
              <a:rPr kumimoji="1" lang="ja-JP" altLang="en-US" sz="2000" b="1" dirty="0"/>
              <a:t>（参考）モデル契約書の対象・前提</a:t>
            </a:r>
            <a:endParaRPr kumimoji="1" lang="en-US" altLang="ja-JP" sz="2000" b="1" dirty="0"/>
          </a:p>
        </p:txBody>
      </p:sp>
      <p:grpSp>
        <p:nvGrpSpPr>
          <p:cNvPr id="3" name="グループ化 2">
            <a:extLst>
              <a:ext uri="{FF2B5EF4-FFF2-40B4-BE49-F238E27FC236}">
                <a16:creationId xmlns:a16="http://schemas.microsoft.com/office/drawing/2014/main" id="{E8A611F2-ABD6-4303-8AE0-726213C2F1A0}"/>
              </a:ext>
            </a:extLst>
          </p:cNvPr>
          <p:cNvGrpSpPr/>
          <p:nvPr/>
        </p:nvGrpSpPr>
        <p:grpSpPr>
          <a:xfrm>
            <a:off x="8919060" y="416717"/>
            <a:ext cx="2905434" cy="338702"/>
            <a:chOff x="8153264" y="402293"/>
            <a:chExt cx="3608493" cy="338702"/>
          </a:xfrm>
        </p:grpSpPr>
        <p:sp>
          <p:nvSpPr>
            <p:cNvPr id="4" name="テキスト ボックス 3">
              <a:extLst>
                <a:ext uri="{FF2B5EF4-FFF2-40B4-BE49-F238E27FC236}">
                  <a16:creationId xmlns:a16="http://schemas.microsoft.com/office/drawing/2014/main" id="{7E76B81D-1873-48E8-A579-3A62CDEC61D9}"/>
                </a:ext>
              </a:extLst>
            </p:cNvPr>
            <p:cNvSpPr txBox="1"/>
            <p:nvPr/>
          </p:nvSpPr>
          <p:spPr>
            <a:xfrm>
              <a:off x="8290424" y="417756"/>
              <a:ext cx="3471333" cy="307777"/>
            </a:xfrm>
            <a:prstGeom prst="rect">
              <a:avLst/>
            </a:prstGeom>
            <a:noFill/>
          </p:spPr>
          <p:txBody>
            <a:bodyPr wrap="square" rtlCol="0">
              <a:spAutoFit/>
            </a:bodyPr>
            <a:lstStyle/>
            <a:p>
              <a:r>
                <a:rPr kumimoji="1" lang="ja-JP" altLang="en-US" sz="1400" dirty="0"/>
                <a:t>（第二版　３．（１）　</a:t>
              </a:r>
              <a:r>
                <a:rPr lang="en-US" altLang="ja-JP" sz="1400" dirty="0"/>
                <a:t>73</a:t>
              </a:r>
              <a:r>
                <a:rPr kumimoji="1" lang="ja-JP" altLang="en-US" sz="1400" dirty="0"/>
                <a:t>頁）</a:t>
              </a:r>
            </a:p>
          </p:txBody>
        </p:sp>
        <p:sp>
          <p:nvSpPr>
            <p:cNvPr id="5" name="矢印: 右 4">
              <a:extLst>
                <a:ext uri="{FF2B5EF4-FFF2-40B4-BE49-F238E27FC236}">
                  <a16:creationId xmlns:a16="http://schemas.microsoft.com/office/drawing/2014/main" id="{1F621AB1-B96F-4A66-8AA3-08AA4C678F3A}"/>
                </a:ext>
              </a:extLst>
            </p:cNvPr>
            <p:cNvSpPr/>
            <p:nvPr/>
          </p:nvSpPr>
          <p:spPr>
            <a:xfrm>
              <a:off x="8153264" y="402293"/>
              <a:ext cx="274320" cy="338702"/>
            </a:xfrm>
            <a:prstGeom prst="rightArrow">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 name="吹き出し: 四角形 5">
            <a:extLst>
              <a:ext uri="{FF2B5EF4-FFF2-40B4-BE49-F238E27FC236}">
                <a16:creationId xmlns:a16="http://schemas.microsoft.com/office/drawing/2014/main" id="{61B9AB5B-9123-4661-A68B-50A30792E272}"/>
              </a:ext>
            </a:extLst>
          </p:cNvPr>
          <p:cNvSpPr/>
          <p:nvPr/>
        </p:nvSpPr>
        <p:spPr>
          <a:xfrm>
            <a:off x="7880901" y="5776055"/>
            <a:ext cx="3358125" cy="762857"/>
          </a:xfrm>
          <a:prstGeom prst="wedgeRectCallout">
            <a:avLst>
              <a:gd name="adj1" fmla="val -55968"/>
              <a:gd name="adj2" fmla="val -50025"/>
            </a:avLst>
          </a:prstGeom>
          <a:solidFill>
            <a:schemeClr val="accent6">
              <a:lumMod val="40000"/>
              <a:lumOff val="60000"/>
            </a:schemeClr>
          </a:solidFill>
        </p:spPr>
        <p:style>
          <a:lnRef idx="1">
            <a:schemeClr val="accent6"/>
          </a:lnRef>
          <a:fillRef idx="2">
            <a:schemeClr val="accent6"/>
          </a:fillRef>
          <a:effectRef idx="1">
            <a:schemeClr val="accent6"/>
          </a:effectRef>
          <a:fontRef idx="minor">
            <a:schemeClr val="dk1"/>
          </a:fontRef>
        </p:style>
        <p:txBody>
          <a:bodyPr rtlCol="0" anchor="ctr"/>
          <a:lstStyle/>
          <a:p>
            <a:r>
              <a:rPr kumimoji="1" lang="en-US" altLang="ja-JP" sz="1400" dirty="0"/>
              <a:t>[</a:t>
            </a:r>
            <a:r>
              <a:rPr kumimoji="1" lang="ja-JP" altLang="en-US" sz="1400" dirty="0"/>
              <a:t>補足</a:t>
            </a:r>
            <a:r>
              <a:rPr kumimoji="1" lang="en-US" altLang="ja-JP" sz="1400" dirty="0"/>
              <a:t>]</a:t>
            </a:r>
            <a:r>
              <a:rPr lang="ja-JP" altLang="en-US" sz="1400" dirty="0"/>
              <a:t>対象・前提が異なる場合は、違いを考慮の上、</a:t>
            </a:r>
            <a:r>
              <a:rPr kumimoji="1" lang="ja-JP" altLang="en-US" sz="1400" dirty="0"/>
              <a:t>モデル契約書をカスタマイズして利用する必要があります。</a:t>
            </a:r>
          </a:p>
        </p:txBody>
      </p:sp>
      <p:sp>
        <p:nvSpPr>
          <p:cNvPr id="7" name="日付プレースホルダー 6">
            <a:extLst>
              <a:ext uri="{FF2B5EF4-FFF2-40B4-BE49-F238E27FC236}">
                <a16:creationId xmlns:a16="http://schemas.microsoft.com/office/drawing/2014/main" id="{374BEF0A-69CA-45F5-8532-9F322ECB00F7}"/>
              </a:ext>
            </a:extLst>
          </p:cNvPr>
          <p:cNvSpPr>
            <a:spLocks noGrp="1"/>
          </p:cNvSpPr>
          <p:nvPr>
            <p:ph type="dt" sz="half" idx="10"/>
          </p:nvPr>
        </p:nvSpPr>
        <p:spPr/>
        <p:txBody>
          <a:bodyPr/>
          <a:lstStyle/>
          <a:p>
            <a:r>
              <a:rPr kumimoji="1" lang="en-US" altLang="ja-JP"/>
              <a:t>©2021-2025 IPA, All Rights Reserved</a:t>
            </a:r>
            <a:endParaRPr kumimoji="1" lang="ja-JP" altLang="en-US"/>
          </a:p>
        </p:txBody>
      </p:sp>
      <p:sp>
        <p:nvSpPr>
          <p:cNvPr id="8" name="スライド番号プレースホルダー 7">
            <a:extLst>
              <a:ext uri="{FF2B5EF4-FFF2-40B4-BE49-F238E27FC236}">
                <a16:creationId xmlns:a16="http://schemas.microsoft.com/office/drawing/2014/main" id="{3ED22451-6AFE-417B-8F34-3943067152A7}"/>
              </a:ext>
            </a:extLst>
          </p:cNvPr>
          <p:cNvSpPr>
            <a:spLocks noGrp="1"/>
          </p:cNvSpPr>
          <p:nvPr>
            <p:ph type="sldNum" sz="quarter" idx="12"/>
          </p:nvPr>
        </p:nvSpPr>
        <p:spPr/>
        <p:txBody>
          <a:bodyPr/>
          <a:lstStyle/>
          <a:p>
            <a:fld id="{AA0C51FF-32F0-4E34-9A42-27C026941FB9}" type="slidenum">
              <a:rPr kumimoji="1" lang="ja-JP" altLang="en-US" smtClean="0"/>
              <a:t>7</a:t>
            </a:fld>
            <a:endParaRPr kumimoji="1" lang="ja-JP" altLang="en-US"/>
          </a:p>
        </p:txBody>
      </p:sp>
    </p:spTree>
    <p:extLst>
      <p:ext uri="{BB962C8B-B14F-4D97-AF65-F5344CB8AC3E}">
        <p14:creationId xmlns:p14="http://schemas.microsoft.com/office/powerpoint/2010/main" val="1993326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a:extLst>
              <a:ext uri="{FF2B5EF4-FFF2-40B4-BE49-F238E27FC236}">
                <a16:creationId xmlns:a16="http://schemas.microsoft.com/office/drawing/2014/main" id="{5C3C56B7-5BBF-4B20-8B44-9A18D9ED6554}"/>
              </a:ext>
            </a:extLst>
          </p:cNvPr>
          <p:cNvGrpSpPr/>
          <p:nvPr/>
        </p:nvGrpSpPr>
        <p:grpSpPr>
          <a:xfrm>
            <a:off x="1258563" y="610811"/>
            <a:ext cx="9674873" cy="6247189"/>
            <a:chOff x="1621388" y="458803"/>
            <a:chExt cx="9658350" cy="6362700"/>
          </a:xfrm>
        </p:grpSpPr>
        <p:pic>
          <p:nvPicPr>
            <p:cNvPr id="2049" name="Picture 1">
              <a:extLst>
                <a:ext uri="{FF2B5EF4-FFF2-40B4-BE49-F238E27FC236}">
                  <a16:creationId xmlns:a16="http://schemas.microsoft.com/office/drawing/2014/main" id="{2EE120C9-201C-47E1-9C7B-29D208C1BD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1388" y="458803"/>
              <a:ext cx="9658350" cy="6362700"/>
            </a:xfrm>
            <a:prstGeom prst="rect">
              <a:avLst/>
            </a:prstGeom>
            <a:noFill/>
            <a:extLst>
              <a:ext uri="{909E8E84-426E-40DD-AFC4-6F175D3DCCD1}">
                <a14:hiddenFill xmlns:a14="http://schemas.microsoft.com/office/drawing/2010/main">
                  <a:solidFill>
                    <a:srgbClr val="FFFFFF"/>
                  </a:solidFill>
                </a14:hiddenFill>
              </a:ext>
            </a:extLst>
          </p:spPr>
        </p:pic>
        <p:sp>
          <p:nvSpPr>
            <p:cNvPr id="3" name="Text Box 2">
              <a:extLst>
                <a:ext uri="{FF2B5EF4-FFF2-40B4-BE49-F238E27FC236}">
                  <a16:creationId xmlns:a16="http://schemas.microsoft.com/office/drawing/2014/main" id="{A43620F0-9F1B-4984-A5DA-09340E8ACEAC}"/>
                </a:ext>
              </a:extLst>
            </p:cNvPr>
            <p:cNvSpPr txBox="1">
              <a:spLocks noChangeArrowheads="1"/>
            </p:cNvSpPr>
            <p:nvPr/>
          </p:nvSpPr>
          <p:spPr bwMode="auto">
            <a:xfrm>
              <a:off x="1628659" y="6502846"/>
              <a:ext cx="3038475"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・システム再構築では、企画段階で現行システム調査・分析</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endPar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800" dirty="0">
                  <a:latin typeface="メイリオ" panose="020B0604030504040204" pitchFamily="50" charset="-128"/>
                  <a:ea typeface="メイリオ" panose="020B0604030504040204" pitchFamily="50" charset="-128"/>
                  <a:cs typeface="Times New Roman" panose="02020603050405020304" pitchFamily="18" charset="0"/>
                </a:rPr>
                <a:t>　</a:t>
              </a:r>
              <a:r>
                <a:rPr kumimoji="0" lang="ja-JP"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を行い、再構築方法、想定されるリスク対策等を検討</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4" name="Text Box 3">
              <a:extLst>
                <a:ext uri="{FF2B5EF4-FFF2-40B4-BE49-F238E27FC236}">
                  <a16:creationId xmlns:a16="http://schemas.microsoft.com/office/drawing/2014/main" id="{7A29C191-24BA-4E0E-A275-78302A1030A6}"/>
                </a:ext>
              </a:extLst>
            </p:cNvPr>
            <p:cNvSpPr txBox="1">
              <a:spLocks noChangeArrowheads="1"/>
            </p:cNvSpPr>
            <p:nvPr/>
          </p:nvSpPr>
          <p:spPr bwMode="auto">
            <a:xfrm>
              <a:off x="4667134" y="6119812"/>
              <a:ext cx="2914650" cy="419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・必要な情報を提供し合い、セキュリティ基準等公表情報を参照しつつユーザ・ベンダ間で協議の上で実装するセキュリティ対策を決め、セキュリティ仕様書を作成・合意</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grpSp>
      <p:sp>
        <p:nvSpPr>
          <p:cNvPr id="6" name="Rectangle 5">
            <a:extLst>
              <a:ext uri="{FF2B5EF4-FFF2-40B4-BE49-F238E27FC236}">
                <a16:creationId xmlns:a16="http://schemas.microsoft.com/office/drawing/2014/main" id="{033F0DE4-C0AB-4658-8CD0-879A258E87D6}"/>
              </a:ext>
            </a:extLst>
          </p:cNvPr>
          <p:cNvSpPr>
            <a:spLocks noChangeArrowheads="1"/>
          </p:cNvSpPr>
          <p:nvPr/>
        </p:nvSpPr>
        <p:spPr bwMode="auto">
          <a:xfrm>
            <a:off x="980902" y="358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7" name="Rectangle 6">
            <a:extLst>
              <a:ext uri="{FF2B5EF4-FFF2-40B4-BE49-F238E27FC236}">
                <a16:creationId xmlns:a16="http://schemas.microsoft.com/office/drawing/2014/main" id="{AB5D59B2-1459-4258-BEE2-C560505A8280}"/>
              </a:ext>
            </a:extLst>
          </p:cNvPr>
          <p:cNvSpPr>
            <a:spLocks noChangeArrowheads="1"/>
          </p:cNvSpPr>
          <p:nvPr/>
        </p:nvSpPr>
        <p:spPr bwMode="auto">
          <a:xfrm>
            <a:off x="980902" y="67214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0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ja-JP" sz="10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br>
            <a:endParaRPr kumimoji="0" lang="en-US" altLang="ja-JP" sz="1800" b="0" i="0" u="none" strike="noStrike" cap="none" normalizeH="0" baseline="0" dirty="0">
              <a:ln>
                <a:noFill/>
              </a:ln>
              <a:solidFill>
                <a:schemeClr val="tx1"/>
              </a:solidFill>
              <a:effectLst/>
              <a:latin typeface="Arial" panose="020B0604020202020204" pitchFamily="34" charset="0"/>
            </a:endParaRPr>
          </a:p>
        </p:txBody>
      </p:sp>
      <p:sp>
        <p:nvSpPr>
          <p:cNvPr id="9" name="テキスト ボックス 8">
            <a:extLst>
              <a:ext uri="{FF2B5EF4-FFF2-40B4-BE49-F238E27FC236}">
                <a16:creationId xmlns:a16="http://schemas.microsoft.com/office/drawing/2014/main" id="{E7D714C7-751A-40DA-97B5-E33B760C1951}"/>
              </a:ext>
            </a:extLst>
          </p:cNvPr>
          <p:cNvSpPr txBox="1"/>
          <p:nvPr/>
        </p:nvSpPr>
        <p:spPr>
          <a:xfrm>
            <a:off x="215256" y="281884"/>
            <a:ext cx="4384352" cy="400110"/>
          </a:xfrm>
          <a:prstGeom prst="rect">
            <a:avLst/>
          </a:prstGeom>
          <a:noFill/>
        </p:spPr>
        <p:txBody>
          <a:bodyPr wrap="square" rtlCol="0">
            <a:spAutoFit/>
          </a:bodyPr>
          <a:lstStyle/>
          <a:p>
            <a:r>
              <a:rPr lang="ja-JP" altLang="en-US" sz="2000" b="1" dirty="0"/>
              <a:t>（参考）モデル契約の全体像</a:t>
            </a:r>
            <a:endParaRPr lang="en-US" altLang="ja-JP" sz="2000" b="1" dirty="0"/>
          </a:p>
        </p:txBody>
      </p:sp>
      <p:grpSp>
        <p:nvGrpSpPr>
          <p:cNvPr id="10" name="グループ化 9">
            <a:extLst>
              <a:ext uri="{FF2B5EF4-FFF2-40B4-BE49-F238E27FC236}">
                <a16:creationId xmlns:a16="http://schemas.microsoft.com/office/drawing/2014/main" id="{B35CF140-AE2F-417D-AD4B-998804330BBA}"/>
              </a:ext>
            </a:extLst>
          </p:cNvPr>
          <p:cNvGrpSpPr/>
          <p:nvPr/>
        </p:nvGrpSpPr>
        <p:grpSpPr>
          <a:xfrm>
            <a:off x="9050414" y="312588"/>
            <a:ext cx="2826328" cy="338702"/>
            <a:chOff x="8153264" y="402293"/>
            <a:chExt cx="3599694" cy="338702"/>
          </a:xfrm>
        </p:grpSpPr>
        <p:sp>
          <p:nvSpPr>
            <p:cNvPr id="11" name="テキスト ボックス 10">
              <a:extLst>
                <a:ext uri="{FF2B5EF4-FFF2-40B4-BE49-F238E27FC236}">
                  <a16:creationId xmlns:a16="http://schemas.microsoft.com/office/drawing/2014/main" id="{A51F542F-4679-4C69-A46B-0583CA4DA447}"/>
                </a:ext>
              </a:extLst>
            </p:cNvPr>
            <p:cNvSpPr txBox="1"/>
            <p:nvPr/>
          </p:nvSpPr>
          <p:spPr>
            <a:xfrm>
              <a:off x="8290425" y="417756"/>
              <a:ext cx="3462533" cy="307777"/>
            </a:xfrm>
            <a:prstGeom prst="rect">
              <a:avLst/>
            </a:prstGeom>
            <a:noFill/>
          </p:spPr>
          <p:txBody>
            <a:bodyPr wrap="square" rtlCol="0">
              <a:spAutoFit/>
            </a:bodyPr>
            <a:lstStyle/>
            <a:p>
              <a:r>
                <a:rPr kumimoji="1" lang="ja-JP" altLang="en-US" sz="1400" dirty="0"/>
                <a:t>（第二版　別紙１　</a:t>
              </a:r>
              <a:r>
                <a:rPr lang="en-US" altLang="ja-JP" sz="1400" dirty="0"/>
                <a:t>210</a:t>
              </a:r>
              <a:r>
                <a:rPr kumimoji="1" lang="ja-JP" altLang="en-US" sz="1400" dirty="0"/>
                <a:t>頁）</a:t>
              </a:r>
            </a:p>
          </p:txBody>
        </p:sp>
        <p:sp>
          <p:nvSpPr>
            <p:cNvPr id="12" name="矢印: 右 11">
              <a:extLst>
                <a:ext uri="{FF2B5EF4-FFF2-40B4-BE49-F238E27FC236}">
                  <a16:creationId xmlns:a16="http://schemas.microsoft.com/office/drawing/2014/main" id="{260312F8-DC4F-4637-9742-40073DF7EDC3}"/>
                </a:ext>
              </a:extLst>
            </p:cNvPr>
            <p:cNvSpPr/>
            <p:nvPr/>
          </p:nvSpPr>
          <p:spPr>
            <a:xfrm>
              <a:off x="8153264" y="402293"/>
              <a:ext cx="274320" cy="338702"/>
            </a:xfrm>
            <a:prstGeom prst="rightArrow">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 name="日付プレースホルダー 12">
            <a:extLst>
              <a:ext uri="{FF2B5EF4-FFF2-40B4-BE49-F238E27FC236}">
                <a16:creationId xmlns:a16="http://schemas.microsoft.com/office/drawing/2014/main" id="{2F35F726-F725-4A78-A8EE-1E8749BB5931}"/>
              </a:ext>
            </a:extLst>
          </p:cNvPr>
          <p:cNvSpPr>
            <a:spLocks noGrp="1"/>
          </p:cNvSpPr>
          <p:nvPr>
            <p:ph type="dt" sz="half" idx="10"/>
          </p:nvPr>
        </p:nvSpPr>
        <p:spPr/>
        <p:txBody>
          <a:bodyPr/>
          <a:lstStyle/>
          <a:p>
            <a:r>
              <a:rPr kumimoji="1" lang="en-US" altLang="ja-JP" dirty="0"/>
              <a:t>©2021-2025 IPA, All Rights Reserved</a:t>
            </a:r>
            <a:endParaRPr kumimoji="1" lang="ja-JP" altLang="en-US" dirty="0"/>
          </a:p>
        </p:txBody>
      </p:sp>
      <p:sp>
        <p:nvSpPr>
          <p:cNvPr id="14" name="スライド番号プレースホルダー 13">
            <a:extLst>
              <a:ext uri="{FF2B5EF4-FFF2-40B4-BE49-F238E27FC236}">
                <a16:creationId xmlns:a16="http://schemas.microsoft.com/office/drawing/2014/main" id="{1D46E16A-4FB1-46B9-BCE3-E37E66A78379}"/>
              </a:ext>
            </a:extLst>
          </p:cNvPr>
          <p:cNvSpPr>
            <a:spLocks noGrp="1"/>
          </p:cNvSpPr>
          <p:nvPr>
            <p:ph type="sldNum" sz="quarter" idx="12"/>
          </p:nvPr>
        </p:nvSpPr>
        <p:spPr/>
        <p:txBody>
          <a:bodyPr/>
          <a:lstStyle/>
          <a:p>
            <a:fld id="{AA0C51FF-32F0-4E34-9A42-27C026941FB9}" type="slidenum">
              <a:rPr kumimoji="1" lang="ja-JP" altLang="en-US" smtClean="0"/>
              <a:t>8</a:t>
            </a:fld>
            <a:endParaRPr kumimoji="1" lang="ja-JP" altLang="en-US"/>
          </a:p>
        </p:txBody>
      </p:sp>
    </p:spTree>
    <p:extLst>
      <p:ext uri="{BB962C8B-B14F-4D97-AF65-F5344CB8AC3E}">
        <p14:creationId xmlns:p14="http://schemas.microsoft.com/office/powerpoint/2010/main" val="24014414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15120</Words>
  <Application>Microsoft Office PowerPoint</Application>
  <PresentationFormat>ワイド画面</PresentationFormat>
  <Paragraphs>1002</Paragraphs>
  <Slides>65</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65</vt:i4>
      </vt:variant>
    </vt:vector>
  </HeadingPairs>
  <TitlesOfParts>
    <vt:vector size="73" baseType="lpstr">
      <vt:lpstr>HGPｺﾞｼｯｸE</vt:lpstr>
      <vt:lpstr>IPA Pゴシック</vt:lpstr>
      <vt:lpstr>ＭＳ 明朝</vt:lpstr>
      <vt:lpstr>メイリオ</vt:lpstr>
      <vt:lpstr>游ゴシック</vt:lpstr>
      <vt:lpstr>游ゴシック Light</vt:lpstr>
      <vt:lpstr>Arial</vt:lpstr>
      <vt:lpstr>Office テーマ</vt:lpstr>
      <vt:lpstr>モデル契約から読み解く ユーザ及びベンダの責務</vt:lpstr>
      <vt:lpstr>諸注意</vt:lpstr>
      <vt:lpstr>目次</vt:lpstr>
      <vt:lpstr>はじめに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ユーザ・ベンダの責務について</vt:lpstr>
      <vt:lpstr>契約類型別</vt:lpstr>
      <vt:lpstr>PowerPoint プレゼンテーション</vt:lpstr>
      <vt:lpstr>PowerPoint プレゼンテーション</vt:lpstr>
      <vt:lpstr>PowerPoint プレゼンテーション</vt:lpstr>
      <vt:lpstr>システム開発の段階別</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トピック別（トラブル事例・判例から）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最後に</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2021-03-29T03:30:20Z</dcterms:created>
  <dcterms:modified xsi:type="dcterms:W3CDTF">2025-04-09T02:13:33Z</dcterms:modified>
</cp:coreProperties>
</file>