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94" r:id="rId1"/>
    <p:sldMasterId id="2147483706" r:id="rId2"/>
  </p:sldMasterIdLst>
  <p:notesMasterIdLst>
    <p:notesMasterId r:id="rId86"/>
  </p:notesMasterIdLst>
  <p:handoutMasterIdLst>
    <p:handoutMasterId r:id="rId87"/>
  </p:handoutMasterIdLst>
  <p:sldIdLst>
    <p:sldId id="256" r:id="rId3"/>
    <p:sldId id="8338" r:id="rId4"/>
    <p:sldId id="3281" r:id="rId5"/>
    <p:sldId id="3293" r:id="rId6"/>
    <p:sldId id="3283" r:id="rId7"/>
    <p:sldId id="8344" r:id="rId8"/>
    <p:sldId id="8345" r:id="rId9"/>
    <p:sldId id="8380" r:id="rId10"/>
    <p:sldId id="8381" r:id="rId11"/>
    <p:sldId id="8321" r:id="rId12"/>
    <p:sldId id="8346" r:id="rId13"/>
    <p:sldId id="3289" r:id="rId14"/>
    <p:sldId id="8392" r:id="rId15"/>
    <p:sldId id="8394" r:id="rId16"/>
    <p:sldId id="8396" r:id="rId17"/>
    <p:sldId id="8395" r:id="rId18"/>
    <p:sldId id="8383" r:id="rId19"/>
    <p:sldId id="8384" r:id="rId20"/>
    <p:sldId id="8382" r:id="rId21"/>
    <p:sldId id="8374" r:id="rId22"/>
    <p:sldId id="3292" r:id="rId23"/>
    <p:sldId id="8339" r:id="rId24"/>
    <p:sldId id="8326" r:id="rId25"/>
    <p:sldId id="1878" r:id="rId26"/>
    <p:sldId id="1879" r:id="rId27"/>
    <p:sldId id="8340" r:id="rId28"/>
    <p:sldId id="8323" r:id="rId29"/>
    <p:sldId id="1660" r:id="rId30"/>
    <p:sldId id="1637" r:id="rId31"/>
    <p:sldId id="1699" r:id="rId32"/>
    <p:sldId id="1712" r:id="rId33"/>
    <p:sldId id="8391" r:id="rId34"/>
    <p:sldId id="8341" r:id="rId35"/>
    <p:sldId id="3284" r:id="rId36"/>
    <p:sldId id="8304" r:id="rId37"/>
    <p:sldId id="8306" r:id="rId38"/>
    <p:sldId id="8308" r:id="rId39"/>
    <p:sldId id="8307" r:id="rId40"/>
    <p:sldId id="1661" r:id="rId41"/>
    <p:sldId id="8309" r:id="rId42"/>
    <p:sldId id="8320" r:id="rId43"/>
    <p:sldId id="8311" r:id="rId44"/>
    <p:sldId id="8312" r:id="rId45"/>
    <p:sldId id="8313" r:id="rId46"/>
    <p:sldId id="8314" r:id="rId47"/>
    <p:sldId id="8315" r:id="rId48"/>
    <p:sldId id="8316" r:id="rId49"/>
    <p:sldId id="8317" r:id="rId50"/>
    <p:sldId id="8318" r:id="rId51"/>
    <p:sldId id="8387" r:id="rId52"/>
    <p:sldId id="8385" r:id="rId53"/>
    <p:sldId id="8386" r:id="rId54"/>
    <p:sldId id="8388" r:id="rId55"/>
    <p:sldId id="8342" r:id="rId56"/>
    <p:sldId id="8352" r:id="rId57"/>
    <p:sldId id="8358" r:id="rId58"/>
    <p:sldId id="8319" r:id="rId59"/>
    <p:sldId id="8310" r:id="rId60"/>
    <p:sldId id="8360" r:id="rId61"/>
    <p:sldId id="8362" r:id="rId62"/>
    <p:sldId id="8364" r:id="rId63"/>
    <p:sldId id="8363" r:id="rId64"/>
    <p:sldId id="8359" r:id="rId65"/>
    <p:sldId id="8361" r:id="rId66"/>
    <p:sldId id="372" r:id="rId67"/>
    <p:sldId id="8372" r:id="rId68"/>
    <p:sldId id="8343" r:id="rId69"/>
    <p:sldId id="8302" r:id="rId70"/>
    <p:sldId id="8397" r:id="rId71"/>
    <p:sldId id="8398" r:id="rId72"/>
    <p:sldId id="8399" r:id="rId73"/>
    <p:sldId id="8300" r:id="rId74"/>
    <p:sldId id="8324" r:id="rId75"/>
    <p:sldId id="8357" r:id="rId76"/>
    <p:sldId id="8373" r:id="rId77"/>
    <p:sldId id="8356" r:id="rId78"/>
    <p:sldId id="8377" r:id="rId79"/>
    <p:sldId id="8379" r:id="rId80"/>
    <p:sldId id="8375" r:id="rId81"/>
    <p:sldId id="8378" r:id="rId82"/>
    <p:sldId id="1239" r:id="rId83"/>
    <p:sldId id="1250" r:id="rId84"/>
    <p:sldId id="1251" r:id="rId8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008000"/>
    <a:srgbClr val="3333FF"/>
    <a:srgbClr val="FFFF99"/>
    <a:srgbClr val="FFCC00"/>
    <a:srgbClr val="FFFFCC"/>
    <a:srgbClr val="99FF99"/>
    <a:srgbClr val="CC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6353" autoAdjust="0"/>
  </p:normalViewPr>
  <p:slideViewPr>
    <p:cSldViewPr snapToGrid="0">
      <p:cViewPr varScale="1">
        <p:scale>
          <a:sx n="106" d="100"/>
          <a:sy n="106" d="100"/>
        </p:scale>
        <p:origin x="1002" y="102"/>
      </p:cViewPr>
      <p:guideLst>
        <p:guide orient="horz" pos="2160"/>
        <p:guide pos="3840"/>
      </p:guideLst>
    </p:cSldViewPr>
  </p:slideViewPr>
  <p:notesTextViewPr>
    <p:cViewPr>
      <p:scale>
        <a:sx n="1" d="1"/>
        <a:sy n="1" d="1"/>
      </p:scale>
      <p:origin x="0" y="0"/>
    </p:cViewPr>
  </p:notesTextViewPr>
  <p:sorterViewPr>
    <p:cViewPr>
      <p:scale>
        <a:sx n="66" d="100"/>
        <a:sy n="66" d="100"/>
      </p:scale>
      <p:origin x="0" y="-12996"/>
    </p:cViewPr>
  </p:sorterViewPr>
  <p:notesViewPr>
    <p:cSldViewPr snapToGrid="0">
      <p:cViewPr varScale="1">
        <p:scale>
          <a:sx n="50" d="100"/>
          <a:sy n="50" d="100"/>
        </p:scale>
        <p:origin x="194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2252A47-E9EA-453F-95A9-B61526174799}"/>
              </a:ext>
            </a:extLst>
          </p:cNvPr>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E44B19D-7C9F-4579-A6E4-03F650F4B91B}"/>
              </a:ext>
            </a:extLst>
          </p:cNvPr>
          <p:cNvSpPr>
            <a:spLocks noGrp="1"/>
          </p:cNvSpPr>
          <p:nvPr>
            <p:ph type="dt" sz="quarter" idx="1"/>
          </p:nvPr>
        </p:nvSpPr>
        <p:spPr>
          <a:xfrm>
            <a:off x="3855839" y="1"/>
            <a:ext cx="2949787" cy="498693"/>
          </a:xfrm>
          <a:prstGeom prst="rect">
            <a:avLst/>
          </a:prstGeom>
        </p:spPr>
        <p:txBody>
          <a:bodyPr vert="horz" lIns="91433" tIns="45716" rIns="91433" bIns="45716" rtlCol="0"/>
          <a:lstStyle>
            <a:lvl1pPr algn="r">
              <a:defRPr sz="1200"/>
            </a:lvl1pPr>
          </a:lstStyle>
          <a:p>
            <a:fld id="{05245759-5DD4-46E6-AECA-BB7CFEDB8084}" type="datetimeFigureOut">
              <a:rPr kumimoji="1" lang="ja-JP" altLang="en-US" smtClean="0"/>
              <a:t>2023/4/7</a:t>
            </a:fld>
            <a:endParaRPr kumimoji="1" lang="ja-JP" altLang="en-US"/>
          </a:p>
        </p:txBody>
      </p:sp>
      <p:sp>
        <p:nvSpPr>
          <p:cNvPr id="4" name="フッター プレースホルダー 3">
            <a:extLst>
              <a:ext uri="{FF2B5EF4-FFF2-40B4-BE49-F238E27FC236}">
                <a16:creationId xmlns:a16="http://schemas.microsoft.com/office/drawing/2014/main" id="{1EF382B0-9A84-4706-A04F-929657737F28}"/>
              </a:ext>
            </a:extLst>
          </p:cNvPr>
          <p:cNvSpPr>
            <a:spLocks noGrp="1"/>
          </p:cNvSpPr>
          <p:nvPr>
            <p:ph type="ftr" sz="quarter" idx="2"/>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93EB6C7-1FAF-4661-BE61-732796EAD0EC}"/>
              </a:ext>
            </a:extLst>
          </p:cNvPr>
          <p:cNvSpPr>
            <a:spLocks noGrp="1"/>
          </p:cNvSpPr>
          <p:nvPr>
            <p:ph type="sldNum" sz="quarter" idx="3"/>
          </p:nvPr>
        </p:nvSpPr>
        <p:spPr>
          <a:xfrm>
            <a:off x="3855839" y="9440647"/>
            <a:ext cx="2949787" cy="498692"/>
          </a:xfrm>
          <a:prstGeom prst="rect">
            <a:avLst/>
          </a:prstGeom>
        </p:spPr>
        <p:txBody>
          <a:bodyPr vert="horz" lIns="91433" tIns="45716" rIns="91433" bIns="45716" rtlCol="0" anchor="b"/>
          <a:lstStyle>
            <a:lvl1pPr algn="r">
              <a:defRPr sz="1200"/>
            </a:lvl1pPr>
          </a:lstStyle>
          <a:p>
            <a:fld id="{1DE7CEDB-3DE5-4094-9AEB-895EE5D7D2BF}" type="slidenum">
              <a:rPr kumimoji="1" lang="ja-JP" altLang="en-US" smtClean="0"/>
              <a:t>‹#›</a:t>
            </a:fld>
            <a:endParaRPr kumimoji="1" lang="ja-JP" altLang="en-US"/>
          </a:p>
        </p:txBody>
      </p:sp>
    </p:spTree>
    <p:extLst>
      <p:ext uri="{BB962C8B-B14F-4D97-AF65-F5344CB8AC3E}">
        <p14:creationId xmlns:p14="http://schemas.microsoft.com/office/powerpoint/2010/main" val="127453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744812D7-4ABE-4955-90C4-EDB47753186F}" type="datetimeFigureOut">
              <a:rPr kumimoji="1" lang="ja-JP" altLang="en-US" smtClean="0"/>
              <a:t>2023/4/7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0869D1E8-1183-4083-BD80-85DB2DB7F5B4}" type="slidenum">
              <a:rPr kumimoji="1" lang="ja-JP" altLang="en-US" smtClean="0"/>
              <a:t>‹#›</a:t>
            </a:fld>
            <a:endParaRPr kumimoji="1" lang="ja-JP" altLang="en-US"/>
          </a:p>
        </p:txBody>
      </p:sp>
    </p:spTree>
    <p:extLst>
      <p:ext uri="{BB962C8B-B14F-4D97-AF65-F5344CB8AC3E}">
        <p14:creationId xmlns:p14="http://schemas.microsoft.com/office/powerpoint/2010/main" val="2750896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marL="0" marR="0" lvl="0" indent="0" algn="r" defTabSz="633675" rtl="0" eaLnBrk="1" fontAlgn="auto" latinLnBrk="0" hangingPunct="1">
              <a:lnSpc>
                <a:spcPct val="100000"/>
              </a:lnSpc>
              <a:spcBef>
                <a:spcPts val="0"/>
              </a:spcBef>
              <a:spcAft>
                <a:spcPts val="0"/>
              </a:spcAft>
              <a:buClrTx/>
              <a:buSzTx/>
              <a:buFontTx/>
              <a:buNone/>
              <a:tabLst/>
              <a:defRPr/>
            </a:pPr>
            <a:fld id="{BD589BAF-8F1A-4BD2-BB1C-A3986C61DE23}" type="slidenum">
              <a:rPr kumimoji="1" lang="en-US" altLang="ja-JP" sz="800" b="0" i="0" u="none" strike="noStrike" kern="1200" cap="none" spc="0" normalizeH="0" baseline="0" noProof="0">
                <a:ln>
                  <a:noFill/>
                </a:ln>
                <a:solidFill>
                  <a:prstClr val="black"/>
                </a:solidFill>
                <a:effectLst/>
                <a:uLnTx/>
                <a:uFillTx/>
                <a:latin typeface="Arial" pitchFamily="34" charset="0"/>
                <a:ea typeface="游ゴシック" panose="020B0400000000000000" pitchFamily="50" charset="-128"/>
                <a:cs typeface="+mn-cs"/>
              </a:rPr>
              <a:pPr marL="0" marR="0" lvl="0" indent="0" algn="r" defTabSz="633675" rtl="0" eaLnBrk="1" fontAlgn="auto" latinLnBrk="0" hangingPunct="1">
                <a:lnSpc>
                  <a:spcPct val="100000"/>
                </a:lnSpc>
                <a:spcBef>
                  <a:spcPts val="0"/>
                </a:spcBef>
                <a:spcAft>
                  <a:spcPts val="0"/>
                </a:spcAft>
                <a:buClrTx/>
                <a:buSzTx/>
                <a:buFontTx/>
                <a:buNone/>
                <a:tabLst/>
                <a:defRPr/>
              </a:pPr>
              <a:t>28</a:t>
            </a:fld>
            <a:endParaRPr kumimoji="1" lang="en-US" altLang="ja-JP" sz="800" b="0" i="0" u="none" strike="noStrike" kern="1200" cap="none" spc="0" normalizeH="0" baseline="0" noProof="0">
              <a:ln>
                <a:noFill/>
              </a:ln>
              <a:solidFill>
                <a:prstClr val="black"/>
              </a:solidFill>
              <a:effectLst/>
              <a:uLnTx/>
              <a:uFillTx/>
              <a:latin typeface="Arial" pitchFamily="34" charset="0"/>
              <a:ea typeface="游ゴシック" panose="020B0400000000000000" pitchFamily="50" charset="-128"/>
              <a:cs typeface="+mn-cs"/>
            </a:endParaRPr>
          </a:p>
        </p:txBody>
      </p:sp>
      <p:sp>
        <p:nvSpPr>
          <p:cNvPr id="12291" name="Rectangle 7"/>
          <p:cNvSpPr txBox="1">
            <a:spLocks noGrp="1" noChangeArrowheads="1"/>
          </p:cNvSpPr>
          <p:nvPr/>
        </p:nvSpPr>
        <p:spPr bwMode="auto">
          <a:xfrm>
            <a:off x="2659886" y="6563710"/>
            <a:ext cx="2035592" cy="345809"/>
          </a:xfrm>
          <a:prstGeom prst="rect">
            <a:avLst/>
          </a:prstGeom>
          <a:noFill/>
          <a:ln w="9525">
            <a:noFill/>
            <a:miter lim="800000"/>
            <a:headEnd/>
            <a:tailEnd/>
          </a:ln>
        </p:spPr>
        <p:txBody>
          <a:bodyPr lIns="63128" tIns="31562" rIns="63128" bIns="31562" anchor="b"/>
          <a:lstStyle/>
          <a:p>
            <a:pPr marL="0" marR="0" lvl="0" indent="0" algn="r" defTabSz="633675" rtl="0" eaLnBrk="1" fontAlgn="auto" latinLnBrk="0" hangingPunct="1">
              <a:lnSpc>
                <a:spcPct val="100000"/>
              </a:lnSpc>
              <a:spcBef>
                <a:spcPts val="0"/>
              </a:spcBef>
              <a:spcAft>
                <a:spcPts val="0"/>
              </a:spcAft>
              <a:buClrTx/>
              <a:buSzTx/>
              <a:buFontTx/>
              <a:buNone/>
              <a:tabLst/>
              <a:defRPr/>
            </a:pPr>
            <a:fld id="{171AA42C-2747-49D2-9671-61177288BB89}" type="slidenum">
              <a:rPr kumimoji="1" lang="en-US" altLang="ja-JP"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633675" rtl="0" eaLnBrk="1" fontAlgn="auto" latinLnBrk="0" hangingPunct="1">
                <a:lnSpc>
                  <a:spcPct val="100000"/>
                </a:lnSpc>
                <a:spcBef>
                  <a:spcPts val="0"/>
                </a:spcBef>
                <a:spcAft>
                  <a:spcPts val="0"/>
                </a:spcAft>
                <a:buClrTx/>
                <a:buSzTx/>
                <a:buFontTx/>
                <a:buNone/>
                <a:tabLst/>
                <a:defRPr/>
              </a:pPr>
              <a:t>28</a:t>
            </a:fld>
            <a:endPar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292" name="Rectangle 7"/>
          <p:cNvSpPr txBox="1">
            <a:spLocks noGrp="1" noChangeArrowheads="1"/>
          </p:cNvSpPr>
          <p:nvPr/>
        </p:nvSpPr>
        <p:spPr bwMode="auto">
          <a:xfrm>
            <a:off x="2660995" y="6563710"/>
            <a:ext cx="2034485" cy="345809"/>
          </a:xfrm>
          <a:prstGeom prst="rect">
            <a:avLst/>
          </a:prstGeom>
          <a:noFill/>
          <a:ln w="9525">
            <a:noFill/>
            <a:miter lim="800000"/>
            <a:headEnd/>
            <a:tailEnd/>
          </a:ln>
        </p:spPr>
        <p:txBody>
          <a:bodyPr lIns="62574" tIns="31287" rIns="62574" bIns="31287" anchor="b"/>
          <a:lstStyle/>
          <a:p>
            <a:pPr marL="0" marR="0" lvl="0" indent="0" algn="r" defTabSz="625786" rtl="0" eaLnBrk="1" fontAlgn="auto" latinLnBrk="0" hangingPunct="1">
              <a:lnSpc>
                <a:spcPct val="100000"/>
              </a:lnSpc>
              <a:spcBef>
                <a:spcPts val="0"/>
              </a:spcBef>
              <a:spcAft>
                <a:spcPts val="0"/>
              </a:spcAft>
              <a:buClrTx/>
              <a:buSzTx/>
              <a:buFontTx/>
              <a:buNone/>
              <a:tabLst/>
              <a:defRPr/>
            </a:pPr>
            <a:fld id="{5D441A75-A0AD-42CC-AB51-42BB191A3AE2}" type="slidenum">
              <a:rPr kumimoji="1" lang="en-US" altLang="ja-JP"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625786" rtl="0" eaLnBrk="1" fontAlgn="auto" latinLnBrk="0" hangingPunct="1">
                <a:lnSpc>
                  <a:spcPct val="100000"/>
                </a:lnSpc>
                <a:spcBef>
                  <a:spcPts val="0"/>
                </a:spcBef>
                <a:spcAft>
                  <a:spcPts val="0"/>
                </a:spcAft>
                <a:buClrTx/>
                <a:buSzTx/>
                <a:buFontTx/>
                <a:buNone/>
                <a:tabLst/>
                <a:defRPr/>
              </a:pPr>
              <a:t>28</a:t>
            </a:fld>
            <a:endPar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293" name="Rectangle 2"/>
          <p:cNvSpPr>
            <a:spLocks noGrp="1" noRot="1" noChangeAspect="1" noChangeArrowheads="1" noTextEdit="1"/>
          </p:cNvSpPr>
          <p:nvPr>
            <p:ph type="sldImg"/>
          </p:nvPr>
        </p:nvSpPr>
        <p:spPr>
          <a:xfrm>
            <a:off x="46038" y="517525"/>
            <a:ext cx="4608512" cy="2592388"/>
          </a:xfrm>
          <a:ln/>
        </p:spPr>
      </p:sp>
      <p:sp>
        <p:nvSpPr>
          <p:cNvPr id="12294" name="Rectangle 3"/>
          <p:cNvSpPr>
            <a:spLocks noGrp="1" noChangeArrowheads="1"/>
          </p:cNvSpPr>
          <p:nvPr>
            <p:ph type="body" idx="1"/>
          </p:nvPr>
        </p:nvSpPr>
        <p:spPr>
          <a:xfrm>
            <a:off x="469330" y="3282412"/>
            <a:ext cx="3757931" cy="3108948"/>
          </a:xfrm>
          <a:noFill/>
          <a:ln/>
        </p:spPr>
        <p:txBody>
          <a:bodyPr lIns="62574" tIns="31287" rIns="62574" bIns="31287"/>
          <a:lstStyle/>
          <a:p>
            <a:pPr eaLnBrk="1" hangingPunct="1"/>
            <a:endParaRPr lang="ja-JP" altLang="ja-JP">
              <a:latin typeface="Arial" pitchFamily="34" charset="0"/>
            </a:endParaRPr>
          </a:p>
        </p:txBody>
      </p:sp>
    </p:spTree>
    <p:extLst>
      <p:ext uri="{BB962C8B-B14F-4D97-AF65-F5344CB8AC3E}">
        <p14:creationId xmlns:p14="http://schemas.microsoft.com/office/powerpoint/2010/main" val="2172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72</a:t>
            </a:fld>
            <a:endParaRPr kumimoji="1" lang="ja-JP" altLang="en-US"/>
          </a:p>
        </p:txBody>
      </p:sp>
    </p:spTree>
    <p:extLst>
      <p:ext uri="{BB962C8B-B14F-4D97-AF65-F5344CB8AC3E}">
        <p14:creationId xmlns:p14="http://schemas.microsoft.com/office/powerpoint/2010/main" val="303073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marL="0" marR="0" lvl="0" indent="0" algn="r" defTabSz="633675" rtl="0" eaLnBrk="1" fontAlgn="auto" latinLnBrk="0" hangingPunct="1">
              <a:lnSpc>
                <a:spcPct val="100000"/>
              </a:lnSpc>
              <a:spcBef>
                <a:spcPts val="0"/>
              </a:spcBef>
              <a:spcAft>
                <a:spcPts val="0"/>
              </a:spcAft>
              <a:buClrTx/>
              <a:buSzTx/>
              <a:buFontTx/>
              <a:buNone/>
              <a:tabLst/>
              <a:defRPr/>
            </a:pPr>
            <a:fld id="{BD589BAF-8F1A-4BD2-BB1C-A3986C61DE23}" type="slidenum">
              <a:rPr kumimoji="1" lang="en-US" altLang="ja-JP" sz="800" b="0" i="0" u="none" strike="noStrike" kern="1200" cap="none" spc="0" normalizeH="0" baseline="0" noProof="0">
                <a:ln>
                  <a:noFill/>
                </a:ln>
                <a:solidFill>
                  <a:prstClr val="black"/>
                </a:solidFill>
                <a:effectLst/>
                <a:uLnTx/>
                <a:uFillTx/>
                <a:latin typeface="Arial" pitchFamily="34" charset="0"/>
                <a:ea typeface="游ゴシック" panose="020B0400000000000000" pitchFamily="50" charset="-128"/>
                <a:cs typeface="+mn-cs"/>
              </a:rPr>
              <a:pPr marL="0" marR="0" lvl="0" indent="0" algn="r" defTabSz="633675" rtl="0" eaLnBrk="1" fontAlgn="auto" latinLnBrk="0" hangingPunct="1">
                <a:lnSpc>
                  <a:spcPct val="100000"/>
                </a:lnSpc>
                <a:spcBef>
                  <a:spcPts val="0"/>
                </a:spcBef>
                <a:spcAft>
                  <a:spcPts val="0"/>
                </a:spcAft>
                <a:buClrTx/>
                <a:buSzTx/>
                <a:buFontTx/>
                <a:buNone/>
                <a:tabLst/>
                <a:defRPr/>
              </a:pPr>
              <a:t>80</a:t>
            </a:fld>
            <a:endParaRPr kumimoji="1" lang="en-US" altLang="ja-JP" sz="800" b="0" i="0" u="none" strike="noStrike" kern="1200" cap="none" spc="0" normalizeH="0" baseline="0" noProof="0">
              <a:ln>
                <a:noFill/>
              </a:ln>
              <a:solidFill>
                <a:prstClr val="black"/>
              </a:solidFill>
              <a:effectLst/>
              <a:uLnTx/>
              <a:uFillTx/>
              <a:latin typeface="Arial" pitchFamily="34" charset="0"/>
              <a:ea typeface="游ゴシック" panose="020B0400000000000000" pitchFamily="50" charset="-128"/>
              <a:cs typeface="+mn-cs"/>
            </a:endParaRPr>
          </a:p>
        </p:txBody>
      </p:sp>
      <p:sp>
        <p:nvSpPr>
          <p:cNvPr id="12291" name="Rectangle 7"/>
          <p:cNvSpPr txBox="1">
            <a:spLocks noGrp="1" noChangeArrowheads="1"/>
          </p:cNvSpPr>
          <p:nvPr/>
        </p:nvSpPr>
        <p:spPr bwMode="auto">
          <a:xfrm>
            <a:off x="2659886" y="6563710"/>
            <a:ext cx="2035592" cy="345809"/>
          </a:xfrm>
          <a:prstGeom prst="rect">
            <a:avLst/>
          </a:prstGeom>
          <a:noFill/>
          <a:ln w="9525">
            <a:noFill/>
            <a:miter lim="800000"/>
            <a:headEnd/>
            <a:tailEnd/>
          </a:ln>
        </p:spPr>
        <p:txBody>
          <a:bodyPr lIns="63128" tIns="31562" rIns="63128" bIns="31562" anchor="b"/>
          <a:lstStyle/>
          <a:p>
            <a:pPr marL="0" marR="0" lvl="0" indent="0" algn="r" defTabSz="633675" rtl="0" eaLnBrk="1" fontAlgn="auto" latinLnBrk="0" hangingPunct="1">
              <a:lnSpc>
                <a:spcPct val="100000"/>
              </a:lnSpc>
              <a:spcBef>
                <a:spcPts val="0"/>
              </a:spcBef>
              <a:spcAft>
                <a:spcPts val="0"/>
              </a:spcAft>
              <a:buClrTx/>
              <a:buSzTx/>
              <a:buFontTx/>
              <a:buNone/>
              <a:tabLst/>
              <a:defRPr/>
            </a:pPr>
            <a:fld id="{171AA42C-2747-49D2-9671-61177288BB89}" type="slidenum">
              <a:rPr kumimoji="1" lang="en-US" altLang="ja-JP"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633675" rtl="0" eaLnBrk="1" fontAlgn="auto" latinLnBrk="0" hangingPunct="1">
                <a:lnSpc>
                  <a:spcPct val="100000"/>
                </a:lnSpc>
                <a:spcBef>
                  <a:spcPts val="0"/>
                </a:spcBef>
                <a:spcAft>
                  <a:spcPts val="0"/>
                </a:spcAft>
                <a:buClrTx/>
                <a:buSzTx/>
                <a:buFontTx/>
                <a:buNone/>
                <a:tabLst/>
                <a:defRPr/>
              </a:pPr>
              <a:t>80</a:t>
            </a:fld>
            <a:endPar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292" name="Rectangle 7"/>
          <p:cNvSpPr txBox="1">
            <a:spLocks noGrp="1" noChangeArrowheads="1"/>
          </p:cNvSpPr>
          <p:nvPr/>
        </p:nvSpPr>
        <p:spPr bwMode="auto">
          <a:xfrm>
            <a:off x="2660995" y="6563710"/>
            <a:ext cx="2034485" cy="345809"/>
          </a:xfrm>
          <a:prstGeom prst="rect">
            <a:avLst/>
          </a:prstGeom>
          <a:noFill/>
          <a:ln w="9525">
            <a:noFill/>
            <a:miter lim="800000"/>
            <a:headEnd/>
            <a:tailEnd/>
          </a:ln>
        </p:spPr>
        <p:txBody>
          <a:bodyPr lIns="62574" tIns="31287" rIns="62574" bIns="31287" anchor="b"/>
          <a:lstStyle/>
          <a:p>
            <a:pPr marL="0" marR="0" lvl="0" indent="0" algn="r" defTabSz="625786" rtl="0" eaLnBrk="1" fontAlgn="auto" latinLnBrk="0" hangingPunct="1">
              <a:lnSpc>
                <a:spcPct val="100000"/>
              </a:lnSpc>
              <a:spcBef>
                <a:spcPts val="0"/>
              </a:spcBef>
              <a:spcAft>
                <a:spcPts val="0"/>
              </a:spcAft>
              <a:buClrTx/>
              <a:buSzTx/>
              <a:buFontTx/>
              <a:buNone/>
              <a:tabLst/>
              <a:defRPr/>
            </a:pPr>
            <a:fld id="{5D441A75-A0AD-42CC-AB51-42BB191A3AE2}" type="slidenum">
              <a:rPr kumimoji="1" lang="en-US" altLang="ja-JP"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625786" rtl="0" eaLnBrk="1" fontAlgn="auto" latinLnBrk="0" hangingPunct="1">
                <a:lnSpc>
                  <a:spcPct val="100000"/>
                </a:lnSpc>
                <a:spcBef>
                  <a:spcPts val="0"/>
                </a:spcBef>
                <a:spcAft>
                  <a:spcPts val="0"/>
                </a:spcAft>
                <a:buClrTx/>
                <a:buSzTx/>
                <a:buFontTx/>
                <a:buNone/>
                <a:tabLst/>
                <a:defRPr/>
              </a:pPr>
              <a:t>80</a:t>
            </a:fld>
            <a:endPar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293" name="Rectangle 2"/>
          <p:cNvSpPr>
            <a:spLocks noGrp="1" noRot="1" noChangeAspect="1" noChangeArrowheads="1" noTextEdit="1"/>
          </p:cNvSpPr>
          <p:nvPr>
            <p:ph type="sldImg"/>
          </p:nvPr>
        </p:nvSpPr>
        <p:spPr>
          <a:xfrm>
            <a:off x="46038" y="517525"/>
            <a:ext cx="4608512" cy="2592388"/>
          </a:xfrm>
          <a:ln/>
        </p:spPr>
      </p:sp>
      <p:sp>
        <p:nvSpPr>
          <p:cNvPr id="12294" name="Rectangle 3"/>
          <p:cNvSpPr>
            <a:spLocks noGrp="1" noChangeArrowheads="1"/>
          </p:cNvSpPr>
          <p:nvPr>
            <p:ph type="body" idx="1"/>
          </p:nvPr>
        </p:nvSpPr>
        <p:spPr>
          <a:xfrm>
            <a:off x="469330" y="3282412"/>
            <a:ext cx="3757931" cy="3108948"/>
          </a:xfrm>
          <a:noFill/>
          <a:ln/>
        </p:spPr>
        <p:txBody>
          <a:bodyPr lIns="62574" tIns="31287" rIns="62574" bIns="31287"/>
          <a:lstStyle/>
          <a:p>
            <a:pPr eaLnBrk="1" hangingPunct="1"/>
            <a:endParaRPr lang="ja-JP" altLang="ja-JP">
              <a:latin typeface="Arial" pitchFamily="34" charset="0"/>
            </a:endParaRPr>
          </a:p>
        </p:txBody>
      </p:sp>
    </p:spTree>
    <p:extLst>
      <p:ext uri="{BB962C8B-B14F-4D97-AF65-F5344CB8AC3E}">
        <p14:creationId xmlns:p14="http://schemas.microsoft.com/office/powerpoint/2010/main" val="170239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F3E12D-36C3-4F2B-BF85-05D72701D094}" type="slidenum">
              <a:rPr lang="en-US" altLang="ja-JP" smtClean="0"/>
              <a:pPr>
                <a:defRPr/>
              </a:pPr>
              <a:t>81</a:t>
            </a:fld>
            <a:endParaRPr lang="en-US" altLang="ja-JP"/>
          </a:p>
        </p:txBody>
      </p:sp>
    </p:spTree>
    <p:extLst>
      <p:ext uri="{BB962C8B-B14F-4D97-AF65-F5344CB8AC3E}">
        <p14:creationId xmlns:p14="http://schemas.microsoft.com/office/powerpoint/2010/main" val="182432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5547732-DDE2-4E53-B0E8-163904FE53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
            <a:ext cx="2880000" cy="101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©2020-2023 IPA, Japan</a:t>
            </a:r>
            <a:endParaRPr kumimoji="1" lang="ja-JP" altLang="en-US" dirty="0"/>
          </a:p>
        </p:txBody>
      </p:sp>
      <p:sp>
        <p:nvSpPr>
          <p:cNvPr id="5" name="Footer Placeholder 4"/>
          <p:cNvSpPr>
            <a:spLocks noGrp="1"/>
          </p:cNvSpPr>
          <p:nvPr>
            <p:ph type="ftr" sz="quarter" idx="11"/>
          </p:nvPr>
        </p:nvSpPr>
        <p:spPr/>
        <p:txBody>
          <a:bodyPr/>
          <a:lstStyle/>
          <a:p>
            <a:r>
              <a:rPr lang="en-US" altLang="ja-JP" dirty="0" err="1"/>
              <a:t>EdgeTech</a:t>
            </a:r>
            <a:r>
              <a:rPr lang="en-US" altLang="ja-JP" dirty="0"/>
              <a:t>+</a:t>
            </a:r>
            <a:r>
              <a:rPr lang="ja-JP" altLang="en-US" dirty="0"/>
              <a:t> </a:t>
            </a:r>
            <a:r>
              <a:rPr lang="en-US" altLang="ja-JP" dirty="0"/>
              <a:t>2022</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369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3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80000" y="180000"/>
            <a:ext cx="10080000" cy="612000"/>
          </a:xfrm>
        </p:spPr>
        <p:txBody>
          <a:bodyPr>
            <a:noAutofit/>
          </a:bodyPr>
          <a:lstStyle>
            <a:lvl1pPr>
              <a:defRPr sz="3200" b="0"/>
            </a:lvl1pPr>
          </a:lstStyle>
          <a:p>
            <a:r>
              <a:rPr lang="ja-JP" altLang="en-US" dirty="0"/>
              <a:t>マスタ タイトルの書式設定</a:t>
            </a:r>
          </a:p>
        </p:txBody>
      </p:sp>
      <p:sp>
        <p:nvSpPr>
          <p:cNvPr id="7" name="正方形/長方形 6">
            <a:extLst>
              <a:ext uri="{FF2B5EF4-FFF2-40B4-BE49-F238E27FC236}">
                <a16:creationId xmlns:a16="http://schemas.microsoft.com/office/drawing/2014/main" id="{13DD2A34-AB75-4664-A578-45522948D45D}"/>
              </a:ext>
            </a:extLst>
          </p:cNvPr>
          <p:cNvSpPr/>
          <p:nvPr userDrawn="1"/>
        </p:nvSpPr>
        <p:spPr>
          <a:xfrm>
            <a:off x="166733" y="887285"/>
            <a:ext cx="1135380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800"/>
          </a:p>
        </p:txBody>
      </p:sp>
      <p:sp>
        <p:nvSpPr>
          <p:cNvPr id="8" name="Slide Number Placeholder 5">
            <a:extLst>
              <a:ext uri="{FF2B5EF4-FFF2-40B4-BE49-F238E27FC236}">
                <a16:creationId xmlns:a16="http://schemas.microsoft.com/office/drawing/2014/main" id="{97176049-DA7D-46E3-983E-7D6E20CC7FE7}"/>
              </a:ext>
            </a:extLst>
          </p:cNvPr>
          <p:cNvSpPr>
            <a:spLocks noGrp="1"/>
          </p:cNvSpPr>
          <p:nvPr>
            <p:ph type="sldNum" sz="quarter" idx="12"/>
          </p:nvPr>
        </p:nvSpPr>
        <p:spPr>
          <a:xfrm>
            <a:off x="11520000" y="6480000"/>
            <a:ext cx="624000" cy="360000"/>
          </a:xfrm>
          <a:prstGeom prst="rect">
            <a:avLst/>
          </a:prstGeom>
        </p:spPr>
        <p:txBody>
          <a:bodyPr anchor="ctr"/>
          <a:lstStyle>
            <a:lvl1pPr algn="ctr">
              <a:defRPr>
                <a:solidFill>
                  <a:schemeClr val="tx1"/>
                </a:solidFill>
              </a:defRPr>
            </a:lvl1pPr>
          </a:lstStyle>
          <a:p>
            <a:fld id="{ADEB7F7A-3BE6-4FB0-8192-DE0313903FF1}" type="slidenum">
              <a:rPr kumimoji="1" lang="ja-JP" altLang="en-US" smtClean="0"/>
              <a:pPr/>
              <a:t>‹#›</a:t>
            </a:fld>
            <a:endParaRPr kumimoji="1" lang="ja-JP" altLang="en-US" dirty="0"/>
          </a:p>
        </p:txBody>
      </p:sp>
      <p:pic>
        <p:nvPicPr>
          <p:cNvPr id="9" name="Picture 4" descr="C:\Users\ms-hito\Documents\★広報業務\7_IPAロゴ\2014年5月_Webサイト用ロゴ作成\20140616_ポータルへアップ\IPA_logotype-4CPOJI.png">
            <a:extLst>
              <a:ext uri="{FF2B5EF4-FFF2-40B4-BE49-F238E27FC236}">
                <a16:creationId xmlns:a16="http://schemas.microsoft.com/office/drawing/2014/main" id="{4DD8A58C-F372-4CBA-A735-D971AF12062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68319" y="151704"/>
            <a:ext cx="979741"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付プレースホルダー 3">
            <a:extLst>
              <a:ext uri="{FF2B5EF4-FFF2-40B4-BE49-F238E27FC236}">
                <a16:creationId xmlns:a16="http://schemas.microsoft.com/office/drawing/2014/main" id="{6013DA02-D5F5-4426-BF83-BD0F9BF6DEDC}"/>
              </a:ext>
            </a:extLst>
          </p:cNvPr>
          <p:cNvSpPr>
            <a:spLocks noGrp="1"/>
          </p:cNvSpPr>
          <p:nvPr>
            <p:ph type="dt" sz="half" idx="13"/>
          </p:nvPr>
        </p:nvSpPr>
        <p:spPr>
          <a:xfrm>
            <a:off x="0" y="6588000"/>
            <a:ext cx="2496000" cy="252000"/>
          </a:xfrm>
        </p:spPr>
        <p:txBody>
          <a:bodyPr/>
          <a:lstStyle>
            <a:lvl1pPr algn="ctr">
              <a:defRPr sz="1000">
                <a:solidFill>
                  <a:schemeClr val="tx1"/>
                </a:solidFill>
              </a:defRPr>
            </a:lvl1pPr>
          </a:lstStyle>
          <a:p>
            <a:r>
              <a:rPr kumimoji="1" lang="en-US" altLang="ja-JP">
                <a:latin typeface="+mn-ea"/>
              </a:rPr>
              <a:t>©2020-2023 IPA, Japan</a:t>
            </a:r>
            <a:endParaRPr kumimoji="1" lang="ja-JP" altLang="en-US" dirty="0">
              <a:latin typeface="+mn-ea"/>
            </a:endParaRPr>
          </a:p>
        </p:txBody>
      </p:sp>
    </p:spTree>
    <p:extLst>
      <p:ext uri="{BB962C8B-B14F-4D97-AF65-F5344CB8AC3E}">
        <p14:creationId xmlns:p14="http://schemas.microsoft.com/office/powerpoint/2010/main" val="217419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©2020-2023 IPA, Japan</a:t>
            </a:r>
            <a:endParaRPr kumimoji="1" lang="ja-JP" altLang="en-US" dirty="0"/>
          </a:p>
        </p:txBody>
      </p:sp>
      <p:sp>
        <p:nvSpPr>
          <p:cNvPr id="5" name="Footer Placeholder 4"/>
          <p:cNvSpPr>
            <a:spLocks noGrp="1"/>
          </p:cNvSpPr>
          <p:nvPr>
            <p:ph type="ftr" sz="quarter" idx="11"/>
          </p:nvPr>
        </p:nvSpPr>
        <p:spPr/>
        <p:txBody>
          <a:bodyPr/>
          <a:lstStyle/>
          <a:p>
            <a:r>
              <a:rPr lang="en-US" altLang="ja-JP" b="0" i="0" dirty="0" err="1">
                <a:solidFill>
                  <a:srgbClr val="333333"/>
                </a:solidFill>
                <a:effectLst/>
                <a:latin typeface="Roboto" panose="02000000000000000000" pitchFamily="2" charset="0"/>
              </a:rPr>
              <a:t>EdgeTech</a:t>
            </a:r>
            <a:r>
              <a:rPr lang="en-US" altLang="ja-JP" b="0" i="0" dirty="0">
                <a:solidFill>
                  <a:srgbClr val="333333"/>
                </a:solidFill>
                <a:effectLst/>
                <a:latin typeface="Roboto" panose="02000000000000000000" pitchFamily="2" charset="0"/>
              </a:rPr>
              <a:t>+</a:t>
            </a:r>
            <a:r>
              <a:rPr lang="ja-JP" altLang="en-US" dirty="0"/>
              <a:t> </a:t>
            </a:r>
            <a:r>
              <a:rPr lang="en-US" altLang="ja-JP" dirty="0"/>
              <a:t>2022</a:t>
            </a:r>
            <a:endParaRPr lang="en-US" dirty="0"/>
          </a:p>
        </p:txBody>
      </p:sp>
      <p:sp>
        <p:nvSpPr>
          <p:cNvPr id="6" name="Slide Number Placeholder 5"/>
          <p:cNvSpPr>
            <a:spLocks noGrp="1"/>
          </p:cNvSpPr>
          <p:nvPr>
            <p:ph type="sldNum" sz="quarter" idx="12"/>
          </p:nvPr>
        </p:nvSpPr>
        <p:spPr/>
        <p:txBody>
          <a:bodyPr/>
          <a:lstStyle/>
          <a:p>
            <a:fld id="{ADEB7F7A-3BE6-4FB0-8192-DE0313903FF1}" type="slidenum">
              <a:rPr kumimoji="1" lang="ja-JP" altLang="en-US" smtClean="0"/>
              <a:pPr/>
              <a:t>‹#›</a:t>
            </a:fld>
            <a:endParaRPr kumimoji="1" lang="ja-JP" altLang="en-US" dirty="0"/>
          </a:p>
        </p:txBody>
      </p:sp>
    </p:spTree>
    <p:extLst>
      <p:ext uri="{BB962C8B-B14F-4D97-AF65-F5344CB8AC3E}">
        <p14:creationId xmlns:p14="http://schemas.microsoft.com/office/powerpoint/2010/main" val="301003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t>©2020-2023 IPA, Japan</a:t>
            </a:r>
            <a:endParaRPr lang="en-US" dirty="0"/>
          </a:p>
        </p:txBody>
      </p:sp>
      <p:sp>
        <p:nvSpPr>
          <p:cNvPr id="4" name="Footer Placeholder 3"/>
          <p:cNvSpPr>
            <a:spLocks noGrp="1"/>
          </p:cNvSpPr>
          <p:nvPr>
            <p:ph type="ftr" sz="quarter" idx="11"/>
          </p:nvPr>
        </p:nvSpPr>
        <p:spPr/>
        <p:txBody>
          <a:bodyPr/>
          <a:lstStyle/>
          <a:p>
            <a:r>
              <a:rPr lang="en-US" altLang="ja-JP" b="0" i="0" dirty="0" err="1">
                <a:solidFill>
                  <a:srgbClr val="333333"/>
                </a:solidFill>
                <a:effectLst/>
                <a:latin typeface="Roboto" panose="02000000000000000000" pitchFamily="2" charset="0"/>
              </a:rPr>
              <a:t>EdgeTech</a:t>
            </a:r>
            <a:r>
              <a:rPr lang="en-US" altLang="ja-JP" b="0" i="0" dirty="0">
                <a:solidFill>
                  <a:srgbClr val="333333"/>
                </a:solidFill>
                <a:effectLst/>
                <a:latin typeface="Roboto" panose="02000000000000000000" pitchFamily="2" charset="0"/>
              </a:rPr>
              <a:t>+</a:t>
            </a:r>
            <a:r>
              <a:rPr lang="ja-JP" altLang="en-US" dirty="0"/>
              <a:t> </a:t>
            </a:r>
            <a:r>
              <a:rPr lang="en-US" altLang="ja-JP" dirty="0"/>
              <a:t>2022</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548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©2020-2023 IPA, Japan</a:t>
            </a:r>
            <a:endParaRPr kumimoji="1" lang="ja-JP" altLang="en-US" dirty="0"/>
          </a:p>
        </p:txBody>
      </p:sp>
      <p:sp>
        <p:nvSpPr>
          <p:cNvPr id="3" name="Footer Placeholder 2"/>
          <p:cNvSpPr>
            <a:spLocks noGrp="1"/>
          </p:cNvSpPr>
          <p:nvPr>
            <p:ph type="ftr" sz="quarter" idx="11"/>
          </p:nvPr>
        </p:nvSpPr>
        <p:spPr/>
        <p:txBody>
          <a:bodyPr/>
          <a:lstStyle/>
          <a:p>
            <a:r>
              <a:rPr lang="en-US" altLang="ja-JP" b="0" i="0" dirty="0" err="1">
                <a:solidFill>
                  <a:srgbClr val="333333"/>
                </a:solidFill>
                <a:effectLst/>
                <a:latin typeface="Roboto" panose="02000000000000000000" pitchFamily="2" charset="0"/>
              </a:rPr>
              <a:t>EdgeTech</a:t>
            </a:r>
            <a:r>
              <a:rPr lang="en-US" altLang="ja-JP" b="0" i="0" dirty="0">
                <a:solidFill>
                  <a:srgbClr val="333333"/>
                </a:solidFill>
                <a:effectLst/>
                <a:latin typeface="Roboto" panose="02000000000000000000" pitchFamily="2" charset="0"/>
              </a:rPr>
              <a:t>+</a:t>
            </a:r>
            <a:r>
              <a:rPr lang="ja-JP" altLang="en-US" dirty="0"/>
              <a:t> </a:t>
            </a:r>
            <a:r>
              <a:rPr lang="en-US" altLang="ja-JP" dirty="0"/>
              <a:t>2022</a:t>
            </a:r>
            <a:endParaRPr lang="en-US" dirty="0"/>
          </a:p>
        </p:txBody>
      </p:sp>
      <p:sp>
        <p:nvSpPr>
          <p:cNvPr id="4" name="Slide Number Placeholder 3"/>
          <p:cNvSpPr>
            <a:spLocks noGrp="1"/>
          </p:cNvSpPr>
          <p:nvPr>
            <p:ph type="sldNum" sz="quarter" idx="12"/>
          </p:nvPr>
        </p:nvSpPr>
        <p:spPr/>
        <p:txBody>
          <a:bodyPr/>
          <a:lstStyle/>
          <a:p>
            <a:fld id="{ADEB7F7A-3BE6-4FB0-8192-DE0313903FF1}" type="slidenum">
              <a:rPr kumimoji="1" lang="ja-JP" altLang="en-US" smtClean="0"/>
              <a:pPr/>
              <a:t>‹#›</a:t>
            </a:fld>
            <a:endParaRPr kumimoji="1" lang="ja-JP" altLang="en-US" dirty="0"/>
          </a:p>
        </p:txBody>
      </p:sp>
    </p:spTree>
    <p:extLst>
      <p:ext uri="{BB962C8B-B14F-4D97-AF65-F5344CB8AC3E}">
        <p14:creationId xmlns:p14="http://schemas.microsoft.com/office/powerpoint/2010/main" val="39652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タイトル 2"/>
          <p:cNvSpPr>
            <a:spLocks noGrp="1"/>
          </p:cNvSpPr>
          <p:nvPr>
            <p:ph type="title"/>
          </p:nvPr>
        </p:nvSpPr>
        <p:spPr>
          <a:xfrm>
            <a:off x="531692" y="108000"/>
            <a:ext cx="9304616" cy="576000"/>
          </a:xfrm>
        </p:spPr>
        <p:txBody>
          <a:bodyPr/>
          <a:lstStyle/>
          <a:p>
            <a:r>
              <a:rPr kumimoji="1" lang="ja-JP" altLang="en-US" dirty="0"/>
              <a:t>マスター タイトルの書式設定</a:t>
            </a:r>
          </a:p>
        </p:txBody>
      </p:sp>
    </p:spTree>
    <p:extLst>
      <p:ext uri="{BB962C8B-B14F-4D97-AF65-F5344CB8AC3E}">
        <p14:creationId xmlns:p14="http://schemas.microsoft.com/office/powerpoint/2010/main" val="19671011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504979" y="2514601"/>
            <a:ext cx="11181894" cy="1656229"/>
          </a:xfrm>
        </p:spPr>
        <p:txBody>
          <a:bodyPr/>
          <a:lstStyle>
            <a:lvl1pPr algn="ctr">
              <a:spcBef>
                <a:spcPts val="0"/>
              </a:spcBef>
              <a:spcAft>
                <a:spcPts val="0"/>
              </a:spcAft>
              <a:defRPr sz="3939"/>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502674" y="4800600"/>
            <a:ext cx="11126446" cy="1224170"/>
          </a:xfrm>
        </p:spPr>
        <p:txBody>
          <a:bodyPr anchor="ctr"/>
          <a:lstStyle>
            <a:lvl1pPr marL="0" indent="0" algn="ctr">
              <a:buFont typeface="Wingdings" pitchFamily="2" charset="2"/>
              <a:buNone/>
              <a:defRPr sz="2954"/>
            </a:lvl1pPr>
          </a:lstStyle>
          <a:p>
            <a:pPr lvl="0"/>
            <a:r>
              <a:rPr lang="ja-JP" altLang="en-US" noProof="0" dirty="0"/>
              <a:t>マスタ サブタイトルの書式設定</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60000" cy="107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0096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9999" y="108000"/>
            <a:ext cx="10620000" cy="540000"/>
          </a:xfrm>
        </p:spPr>
        <p:txBody>
          <a:bodyPr anchor="t"/>
          <a:lstStyle>
            <a:lvl1pPr>
              <a:defRPr sz="3200">
                <a:solidFill>
                  <a:schemeClr val="tx1"/>
                </a:solidFill>
                <a:latin typeface="メイリオ" panose="020B0604030504040204" pitchFamily="50" charset="-128"/>
                <a:ea typeface="メイリオ" panose="020B0604030504040204" pitchFamily="50" charset="-128"/>
              </a:defRPr>
            </a:lvl1pPr>
          </a:lstStyle>
          <a:p>
            <a:r>
              <a:rPr lang="ja-JP" altLang="en-US"/>
              <a:t>マスター タイトルの書式設定</a:t>
            </a:r>
          </a:p>
        </p:txBody>
      </p:sp>
      <p:pic>
        <p:nvPicPr>
          <p:cNvPr id="3" name="Picture 4" descr="C:\Users\ms-hito\Documents\★広報業務\7_IPAロゴ\2014年5月_Webサイト用ロゴ作成\20140616_ポータルへアップ\IPA_logotype-4CPOJI.png">
            <a:extLst>
              <a:ext uri="{FF2B5EF4-FFF2-40B4-BE49-F238E27FC236}">
                <a16:creationId xmlns:a16="http://schemas.microsoft.com/office/drawing/2014/main" id="{F13BBB2A-F300-4B11-923C-7D819ED0A8B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000" y="144000"/>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28DBE747-F406-4DCF-A36B-E048BDF9E860}"/>
              </a:ext>
            </a:extLst>
          </p:cNvPr>
          <p:cNvSpPr>
            <a:spLocks noGrp="1"/>
          </p:cNvSpPr>
          <p:nvPr>
            <p:ph type="dt" sz="half" idx="10"/>
          </p:nvPr>
        </p:nvSpPr>
        <p:spPr>
          <a:xfrm>
            <a:off x="180000" y="6588000"/>
            <a:ext cx="2520000" cy="252000"/>
          </a:xfrm>
          <a:prstGeom prst="rect">
            <a:avLst/>
          </a:prstGeom>
        </p:spPr>
        <p:txBody>
          <a:bodyPr anchor="ctr"/>
          <a:lstStyle>
            <a:lvl1pPr>
              <a:defRPr sz="1200" b="0">
                <a:latin typeface="IPA Pゴシック" panose="020B0500000000000000" pitchFamily="50" charset="-128"/>
                <a:ea typeface="IPA Pゴシック" panose="020B0500000000000000" pitchFamily="50" charset="-128"/>
              </a:defRPr>
            </a:lvl1pPr>
          </a:lstStyle>
          <a:p>
            <a:r>
              <a:rPr kumimoji="1" lang="en-US" altLang="ja-JP"/>
              <a:t>©2020-2023 IPA, Japan</a:t>
            </a:r>
            <a:endParaRPr kumimoji="1" lang="ja-JP" altLang="en-US" dirty="0"/>
          </a:p>
        </p:txBody>
      </p:sp>
      <p:sp>
        <p:nvSpPr>
          <p:cNvPr id="5" name="Footer Placeholder 5">
            <a:extLst>
              <a:ext uri="{FF2B5EF4-FFF2-40B4-BE49-F238E27FC236}">
                <a16:creationId xmlns:a16="http://schemas.microsoft.com/office/drawing/2014/main" id="{650869AE-65B3-4391-93E9-663B08793702}"/>
              </a:ext>
            </a:extLst>
          </p:cNvPr>
          <p:cNvSpPr>
            <a:spLocks noGrp="1"/>
          </p:cNvSpPr>
          <p:nvPr>
            <p:ph type="ftr" sz="quarter" idx="3"/>
          </p:nvPr>
        </p:nvSpPr>
        <p:spPr>
          <a:xfrm>
            <a:off x="3600000" y="6588000"/>
            <a:ext cx="5400000" cy="252000"/>
          </a:xfrm>
          <a:prstGeom prst="rect">
            <a:avLst/>
          </a:prstGeom>
        </p:spPr>
        <p:txBody>
          <a:bodyPr anchor="ctr"/>
          <a:lstStyle>
            <a:lvl1pPr algn="ctr">
              <a:defRPr sz="1200">
                <a:latin typeface="IPA Pゴシック" panose="020B0500000000000000" pitchFamily="50" charset="-128"/>
                <a:ea typeface="IPA Pゴシック" panose="020B0500000000000000" pitchFamily="50" charset="-128"/>
              </a:defRPr>
            </a:lvl1pPr>
          </a:lstStyle>
          <a:p>
            <a:r>
              <a:rPr lang="en-US" altLang="ja-JP" dirty="0" err="1"/>
              <a:t>EdgeTech</a:t>
            </a:r>
            <a:r>
              <a:rPr lang="en-US" altLang="ja-JP" dirty="0"/>
              <a:t>+</a:t>
            </a:r>
            <a:r>
              <a:rPr lang="ja-JP" altLang="en-US" dirty="0"/>
              <a:t> </a:t>
            </a:r>
            <a:r>
              <a:rPr lang="en-US" altLang="ja-JP" dirty="0"/>
              <a:t>2022</a:t>
            </a:r>
            <a:endParaRPr lang="en-US" dirty="0"/>
          </a:p>
        </p:txBody>
      </p:sp>
    </p:spTree>
    <p:extLst>
      <p:ext uri="{BB962C8B-B14F-4D97-AF65-F5344CB8AC3E}">
        <p14:creationId xmlns:p14="http://schemas.microsoft.com/office/powerpoint/2010/main" val="15305499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2"/>
          <p:cNvSpPr>
            <a:spLocks noGrp="1"/>
          </p:cNvSpPr>
          <p:nvPr>
            <p:ph type="title"/>
          </p:nvPr>
        </p:nvSpPr>
        <p:spPr>
          <a:xfrm>
            <a:off x="539999" y="108000"/>
            <a:ext cx="10620000" cy="540000"/>
          </a:xfrm>
        </p:spPr>
        <p:txBody>
          <a:bodyPr anchor="t"/>
          <a:lstStyle>
            <a:lvl1pPr>
              <a:defRPr sz="3200">
                <a:solidFill>
                  <a:schemeClr val="tx1"/>
                </a:solidFill>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pic>
        <p:nvPicPr>
          <p:cNvPr id="4" name="Picture 4" descr="C:\Users\ms-hito\Documents\★広報業務\7_IPAロゴ\2014年5月_Webサイト用ロゴ作成\20140616_ポータルへアップ\IPA_logotype-4CPOJI.png">
            <a:extLst>
              <a:ext uri="{FF2B5EF4-FFF2-40B4-BE49-F238E27FC236}">
                <a16:creationId xmlns:a16="http://schemas.microsoft.com/office/drawing/2014/main" id="{502F46DA-F819-424C-BBBE-DB04CE606F7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000" y="144000"/>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288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80000" y="6480000"/>
            <a:ext cx="2844800" cy="287338"/>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a:solidFill>
                  <a:prstClr val="black"/>
                </a:solidFill>
                <a:latin typeface="HGPｺﾞｼｯｸE"/>
                <a:ea typeface="HGPｺﾞｼｯｸE"/>
              </a:rPr>
              <a:t>©2020-2023 IPA, Japan</a:t>
            </a: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 name="Rectangle 6"/>
          <p:cNvSpPr>
            <a:spLocks noGrp="1" noChangeArrowheads="1"/>
          </p:cNvSpPr>
          <p:nvPr>
            <p:ph type="ftr" sz="quarter" idx="11"/>
          </p:nvPr>
        </p:nvSpPr>
        <p:spPr>
          <a:xfrm>
            <a:off x="4176000" y="6480000"/>
            <a:ext cx="3860800" cy="287338"/>
          </a:xfrm>
          <a:prstGeom prst="rect">
            <a:avLst/>
          </a:prstGeom>
          <a:ln/>
        </p:spPr>
        <p:txBody>
          <a:bodyPr/>
          <a:lstStyle>
            <a:lvl1pPr algn="ctr">
              <a:defRPr/>
            </a:lvl1pPr>
          </a:lstStyle>
          <a:p>
            <a:pPr defTabSz="914400">
              <a:defRPr/>
            </a:pPr>
            <a:r>
              <a:rPr kumimoji="1" lang="en-US" altLang="ja-JP" sz="1800">
                <a:solidFill>
                  <a:prstClr val="black"/>
                </a:solidFill>
                <a:latin typeface="HGPｺﾞｼｯｸE"/>
                <a:ea typeface="HGPｺﾞｼｯｸE"/>
              </a:rPr>
              <a:t>EdgeTech+</a:t>
            </a:r>
            <a:r>
              <a:rPr kumimoji="1" lang="ja-JP" altLang="en-US" sz="1800">
                <a:solidFill>
                  <a:prstClr val="black"/>
                </a:solidFill>
                <a:latin typeface="HGPｺﾞｼｯｸE"/>
                <a:ea typeface="HGPｺﾞｼｯｸE"/>
              </a:rPr>
              <a:t> </a:t>
            </a:r>
            <a:r>
              <a:rPr kumimoji="1" lang="en-US" altLang="ja-JP" sz="1800">
                <a:solidFill>
                  <a:prstClr val="black"/>
                </a:solidFill>
                <a:latin typeface="HGPｺﾞｼｯｸE"/>
                <a:ea typeface="HGPｺﾞｼｯｸE"/>
              </a:rPr>
              <a:t>2022</a:t>
            </a:r>
            <a:endParaRPr kumimoji="1" lang="ja-JP" altLang="en-US" sz="1800" dirty="0">
              <a:solidFill>
                <a:prstClr val="black"/>
              </a:solidFill>
              <a:latin typeface="HGPｺﾞｼｯｸE"/>
              <a:ea typeface="HGPｺﾞｼｯｸE"/>
            </a:endParaRPr>
          </a:p>
        </p:txBody>
      </p:sp>
      <p:sp>
        <p:nvSpPr>
          <p:cNvPr id="4" name="Rectangle 7"/>
          <p:cNvSpPr>
            <a:spLocks noGrp="1" noChangeArrowheads="1"/>
          </p:cNvSpPr>
          <p:nvPr>
            <p:ph type="sldNum" sz="quarter" idx="12"/>
          </p:nvPr>
        </p:nvSpPr>
        <p:spPr>
          <a:xfrm>
            <a:off x="9000000" y="6480000"/>
            <a:ext cx="2844800" cy="287338"/>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Tree>
    <p:extLst>
      <p:ext uri="{BB962C8B-B14F-4D97-AF65-F5344CB8AC3E}">
        <p14:creationId xmlns:p14="http://schemas.microsoft.com/office/powerpoint/2010/main" val="3921269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©2020-2023 IPA, Japan</a:t>
            </a:r>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err="1"/>
              <a:t>EdgeTech</a:t>
            </a:r>
            <a:r>
              <a:rPr lang="en-US" altLang="ja-JP" dirty="0"/>
              <a:t>+</a:t>
            </a:r>
            <a:r>
              <a:rPr lang="ja-JP" altLang="en-US" dirty="0"/>
              <a:t> </a:t>
            </a:r>
            <a:r>
              <a:rPr lang="en-US" altLang="ja-JP" dirty="0"/>
              <a:t>2022</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B7F7A-3BE6-4FB0-8192-DE0313903FF1}" type="slidenum">
              <a:rPr kumimoji="1" lang="ja-JP" altLang="en-US" smtClean="0"/>
              <a:pPr/>
              <a:t>‹#›</a:t>
            </a:fld>
            <a:endParaRPr kumimoji="1" lang="ja-JP" altLang="en-US" dirty="0"/>
          </a:p>
        </p:txBody>
      </p:sp>
    </p:spTree>
    <p:extLst>
      <p:ext uri="{BB962C8B-B14F-4D97-AF65-F5344CB8AC3E}">
        <p14:creationId xmlns:p14="http://schemas.microsoft.com/office/powerpoint/2010/main" val="2896330924"/>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0" r:id="rId3"/>
    <p:sldLayoutId id="2147483701" r:id="rId4"/>
    <p:sldLayoutId id="2147483692" r:id="rId5"/>
  </p:sldLayoutIdLst>
  <p:hf sldNum="0"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5413" y="115897"/>
            <a:ext cx="9314159"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25412" y="908051"/>
            <a:ext cx="11158594" cy="27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1028" name="Line 4"/>
          <p:cNvSpPr>
            <a:spLocks noChangeShapeType="1"/>
          </p:cNvSpPr>
          <p:nvPr/>
        </p:nvSpPr>
        <p:spPr bwMode="auto">
          <a:xfrm flipV="1">
            <a:off x="423829" y="800100"/>
            <a:ext cx="11344196"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954" b="0" i="0" u="none" strike="noStrike" kern="1200" cap="none" spc="0" normalizeH="0" baseline="0" noProof="0">
              <a:ln>
                <a:noFill/>
              </a:ln>
              <a:solidFill>
                <a:srgbClr val="003399"/>
              </a:solidFill>
              <a:effectLst/>
              <a:uLnTx/>
              <a:uFillTx/>
              <a:latin typeface="ＭＳ Ｐゴシック" pitchFamily="50" charset="-128"/>
              <a:ea typeface="ＭＳ Ｐゴシック" pitchFamily="50" charset="-128"/>
              <a:cs typeface="+mn-cs"/>
            </a:endParaRPr>
          </a:p>
        </p:txBody>
      </p:sp>
      <p:sp>
        <p:nvSpPr>
          <p:cNvPr id="1034" name="Rectangle 10"/>
          <p:cNvSpPr>
            <a:spLocks noChangeArrowheads="1"/>
          </p:cNvSpPr>
          <p:nvPr/>
        </p:nvSpPr>
        <p:spPr bwMode="auto">
          <a:xfrm>
            <a:off x="11520000" y="6480000"/>
            <a:ext cx="648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8A54DDE-0630-481C-A38A-EDA167C9F3C5}" type="slidenum">
              <a:rPr kumimoji="1" lang="ja-JP" altLang="en-US" sz="2000" b="0" i="0" u="none" strike="noStrike" kern="1200" cap="none" spc="0" normalizeH="0" baseline="0" noProof="0">
                <a:ln>
                  <a:noFill/>
                </a:ln>
                <a:solidFill>
                  <a:srgbClr val="000000"/>
                </a:solidFill>
                <a:effectLst/>
                <a:uLnTx/>
                <a:uFillTx/>
                <a:latin typeface="IPA Pゴシック" panose="020B0500000000000000" pitchFamily="50" charset="-128"/>
                <a:ea typeface="IPA Pゴシック" panose="020B05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2000" b="0" i="0" u="none" strike="noStrike" kern="1200" cap="none" spc="0" normalizeH="0" baseline="0" noProof="0" dirty="0">
              <a:ln>
                <a:noFill/>
              </a:ln>
              <a:solidFill>
                <a:srgbClr val="000000"/>
              </a:solidFill>
              <a:effectLst/>
              <a:uLnTx/>
              <a:uFillTx/>
              <a:latin typeface="IPA Pゴシック" panose="020B0500000000000000" pitchFamily="50" charset="-128"/>
              <a:ea typeface="IPA Pゴシック" panose="020B0500000000000000" pitchFamily="50" charset="-128"/>
              <a:cs typeface="+mn-cs"/>
            </a:endParaRPr>
          </a:p>
        </p:txBody>
      </p:sp>
      <p:sp>
        <p:nvSpPr>
          <p:cNvPr id="14" name="Date Placeholder 3">
            <a:extLst>
              <a:ext uri="{FF2B5EF4-FFF2-40B4-BE49-F238E27FC236}">
                <a16:creationId xmlns:a16="http://schemas.microsoft.com/office/drawing/2014/main" id="{C7E377D4-4609-4DEC-A692-39E1DCE0D466}"/>
              </a:ext>
            </a:extLst>
          </p:cNvPr>
          <p:cNvSpPr>
            <a:spLocks noGrp="1"/>
          </p:cNvSpPr>
          <p:nvPr>
            <p:ph type="dt" sz="half" idx="2"/>
          </p:nvPr>
        </p:nvSpPr>
        <p:spPr>
          <a:xfrm>
            <a:off x="180000" y="6588000"/>
            <a:ext cx="2520000" cy="252000"/>
          </a:xfrm>
          <a:prstGeom prst="rect">
            <a:avLst/>
          </a:prstGeom>
        </p:spPr>
        <p:txBody>
          <a:bodyPr/>
          <a:lstStyle>
            <a:lvl1pPr>
              <a:defRPr sz="1200">
                <a:latin typeface="IPA Pゴシック" panose="020B0500000000000000" pitchFamily="50" charset="-128"/>
                <a:ea typeface="IPA Pゴシック" panose="020B0500000000000000" pitchFamily="50" charset="-128"/>
              </a:defRPr>
            </a:lvl1pPr>
          </a:lstStyle>
          <a:p>
            <a:r>
              <a:rPr kumimoji="1" lang="en-US" altLang="ja-JP"/>
              <a:t>©2020-2023 IPA, Japan</a:t>
            </a:r>
            <a:endParaRPr kumimoji="1" lang="ja-JP" altLang="en-US" dirty="0"/>
          </a:p>
        </p:txBody>
      </p:sp>
      <p:sp>
        <p:nvSpPr>
          <p:cNvPr id="15" name="Footer Placeholder 5">
            <a:extLst>
              <a:ext uri="{FF2B5EF4-FFF2-40B4-BE49-F238E27FC236}">
                <a16:creationId xmlns:a16="http://schemas.microsoft.com/office/drawing/2014/main" id="{9F6CF85A-447C-4A75-8487-5C798FCACA79}"/>
              </a:ext>
            </a:extLst>
          </p:cNvPr>
          <p:cNvSpPr>
            <a:spLocks noGrp="1"/>
          </p:cNvSpPr>
          <p:nvPr>
            <p:ph type="ftr" sz="quarter" idx="3"/>
          </p:nvPr>
        </p:nvSpPr>
        <p:spPr>
          <a:xfrm>
            <a:off x="3600000" y="6588000"/>
            <a:ext cx="5400000" cy="252000"/>
          </a:xfrm>
          <a:prstGeom prst="rect">
            <a:avLst/>
          </a:prstGeom>
        </p:spPr>
        <p:txBody>
          <a:bodyPr/>
          <a:lstStyle>
            <a:lvl1pPr algn="ctr">
              <a:defRPr sz="1200">
                <a:latin typeface="IPA Pゴシック" panose="020B0500000000000000" pitchFamily="50" charset="-128"/>
                <a:ea typeface="IPA Pゴシック" panose="020B0500000000000000" pitchFamily="50" charset="-128"/>
              </a:defRPr>
            </a:lvl1pPr>
          </a:lstStyle>
          <a:p>
            <a:r>
              <a:rPr lang="en-US" altLang="ja-JP" b="0" i="0" dirty="0" err="1">
                <a:solidFill>
                  <a:srgbClr val="333333"/>
                </a:solidFill>
                <a:effectLst/>
                <a:latin typeface="Roboto" panose="02000000000000000000" pitchFamily="2" charset="0"/>
              </a:rPr>
              <a:t>EdgeTech</a:t>
            </a:r>
            <a:r>
              <a:rPr lang="en-US" altLang="ja-JP" b="0" i="0" dirty="0">
                <a:solidFill>
                  <a:srgbClr val="333333"/>
                </a:solidFill>
                <a:effectLst/>
                <a:latin typeface="Roboto" panose="02000000000000000000" pitchFamily="2" charset="0"/>
              </a:rPr>
              <a:t>+</a:t>
            </a:r>
            <a:r>
              <a:rPr lang="ja-JP" altLang="en-US" b="0" i="0" dirty="0">
                <a:solidFill>
                  <a:srgbClr val="333333"/>
                </a:solidFill>
                <a:effectLst/>
                <a:latin typeface="Roboto" panose="02000000000000000000" pitchFamily="2" charset="0"/>
              </a:rPr>
              <a:t> </a:t>
            </a:r>
            <a:r>
              <a:rPr lang="en-US" altLang="ja-JP" dirty="0"/>
              <a:t>2022</a:t>
            </a:r>
          </a:p>
        </p:txBody>
      </p:sp>
    </p:spTree>
    <p:extLst>
      <p:ext uri="{BB962C8B-B14F-4D97-AF65-F5344CB8AC3E}">
        <p14:creationId xmlns:p14="http://schemas.microsoft.com/office/powerpoint/2010/main" val="1647595514"/>
      </p:ext>
    </p:extLst>
  </p:cSld>
  <p:clrMap bg1="lt1" tx1="dk1" bg2="lt2" tx2="dk2" accent1="accent1" accent2="accent2" accent3="accent3" accent4="accent4" accent5="accent5" accent6="accent6" hlink="hlink" folHlink="folHlink"/>
  <p:sldLayoutIdLst>
    <p:sldLayoutId id="2147483707" r:id="rId1"/>
    <p:sldLayoutId id="2147483709" r:id="rId2"/>
    <p:sldLayoutId id="2147483710" r:id="rId3"/>
    <p:sldLayoutId id="2147483712" r:id="rId4"/>
    <p:sldLayoutId id="2147483713" r:id="rId5"/>
  </p:sldLayoutIdLst>
  <p:transition spd="med"/>
  <p:hf sldNum="0" hdr="0"/>
  <p:txStyles>
    <p:titleStyle>
      <a:lvl1pPr algn="l" rtl="0" eaLnBrk="0" fontAlgn="base" hangingPunct="0">
        <a:spcBef>
          <a:spcPct val="0"/>
        </a:spcBef>
        <a:spcAft>
          <a:spcPct val="0"/>
        </a:spcAft>
        <a:defRPr kumimoji="1" sz="3446">
          <a:solidFill>
            <a:schemeClr val="tx2"/>
          </a:solidFill>
          <a:latin typeface="+mj-lt"/>
          <a:ea typeface="+mj-ea"/>
          <a:cs typeface="+mj-cs"/>
        </a:defRPr>
      </a:lvl1pPr>
      <a:lvl2pPr algn="l" rtl="0" eaLnBrk="0" fontAlgn="base" hangingPunct="0">
        <a:spcBef>
          <a:spcPct val="0"/>
        </a:spcBef>
        <a:spcAft>
          <a:spcPct val="0"/>
        </a:spcAft>
        <a:defRPr kumimoji="1" sz="3446">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3446">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3446">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3446">
          <a:solidFill>
            <a:schemeClr val="tx2"/>
          </a:solidFill>
          <a:latin typeface="HGPｺﾞｼｯｸE" pitchFamily="50" charset="-128"/>
          <a:ea typeface="HGPｺﾞｼｯｸE" pitchFamily="50" charset="-128"/>
        </a:defRPr>
      </a:lvl5pPr>
      <a:lvl6pPr marL="562722" algn="l" rtl="0" fontAlgn="base">
        <a:spcBef>
          <a:spcPct val="0"/>
        </a:spcBef>
        <a:spcAft>
          <a:spcPct val="0"/>
        </a:spcAft>
        <a:defRPr kumimoji="1" sz="3446">
          <a:solidFill>
            <a:schemeClr val="tx2"/>
          </a:solidFill>
          <a:latin typeface="HGPｺﾞｼｯｸE" pitchFamily="50" charset="-128"/>
          <a:ea typeface="HGPｺﾞｼｯｸE" pitchFamily="50" charset="-128"/>
        </a:defRPr>
      </a:lvl6pPr>
      <a:lvl7pPr marL="1125444" algn="l" rtl="0" fontAlgn="base">
        <a:spcBef>
          <a:spcPct val="0"/>
        </a:spcBef>
        <a:spcAft>
          <a:spcPct val="0"/>
        </a:spcAft>
        <a:defRPr kumimoji="1" sz="3446">
          <a:solidFill>
            <a:schemeClr val="tx2"/>
          </a:solidFill>
          <a:latin typeface="HGPｺﾞｼｯｸE" pitchFamily="50" charset="-128"/>
          <a:ea typeface="HGPｺﾞｼｯｸE" pitchFamily="50" charset="-128"/>
        </a:defRPr>
      </a:lvl7pPr>
      <a:lvl8pPr marL="1688165" algn="l" rtl="0" fontAlgn="base">
        <a:spcBef>
          <a:spcPct val="0"/>
        </a:spcBef>
        <a:spcAft>
          <a:spcPct val="0"/>
        </a:spcAft>
        <a:defRPr kumimoji="1" sz="3446">
          <a:solidFill>
            <a:schemeClr val="tx2"/>
          </a:solidFill>
          <a:latin typeface="HGPｺﾞｼｯｸE" pitchFamily="50" charset="-128"/>
          <a:ea typeface="HGPｺﾞｼｯｸE" pitchFamily="50" charset="-128"/>
        </a:defRPr>
      </a:lvl8pPr>
      <a:lvl9pPr marL="2250887" algn="l" rtl="0" fontAlgn="base">
        <a:spcBef>
          <a:spcPct val="0"/>
        </a:spcBef>
        <a:spcAft>
          <a:spcPct val="0"/>
        </a:spcAft>
        <a:defRPr kumimoji="1" sz="3446">
          <a:solidFill>
            <a:schemeClr val="tx2"/>
          </a:solidFill>
          <a:latin typeface="HGPｺﾞｼｯｸE" pitchFamily="50" charset="-128"/>
          <a:ea typeface="HGPｺﾞｼｯｸE" pitchFamily="50" charset="-128"/>
        </a:defRPr>
      </a:lvl9pPr>
    </p:titleStyle>
    <p:bodyStyle>
      <a:lvl1pPr marL="422041" indent="-422041" algn="l" rtl="0" eaLnBrk="0" fontAlgn="base" hangingPunct="0">
        <a:spcBef>
          <a:spcPct val="20000"/>
        </a:spcBef>
        <a:spcAft>
          <a:spcPct val="0"/>
        </a:spcAft>
        <a:buClr>
          <a:schemeClr val="hlink"/>
        </a:buClr>
        <a:buFont typeface="Wingdings" pitchFamily="2" charset="2"/>
        <a:buChar char="n"/>
        <a:defRPr kumimoji="1" sz="3446">
          <a:solidFill>
            <a:schemeClr val="tx1"/>
          </a:solidFill>
          <a:latin typeface="+mn-lt"/>
          <a:ea typeface="+mn-ea"/>
          <a:cs typeface="+mn-cs"/>
        </a:defRPr>
      </a:lvl1pPr>
      <a:lvl2pPr marL="914423" indent="-351701" algn="l" rtl="0" eaLnBrk="0" fontAlgn="base" hangingPunct="0">
        <a:spcBef>
          <a:spcPct val="20000"/>
        </a:spcBef>
        <a:spcAft>
          <a:spcPct val="0"/>
        </a:spcAft>
        <a:buClr>
          <a:schemeClr val="hlink"/>
        </a:buClr>
        <a:buSzPct val="90000"/>
        <a:buFont typeface="Wingdings" pitchFamily="2" charset="2"/>
        <a:buChar char="l"/>
        <a:defRPr kumimoji="1" sz="2954">
          <a:solidFill>
            <a:schemeClr val="tx1"/>
          </a:solidFill>
          <a:latin typeface="+mn-lt"/>
          <a:ea typeface="+mn-ea"/>
        </a:defRPr>
      </a:lvl2pPr>
      <a:lvl3pPr marL="1406804" indent="-281361" algn="l" rtl="0" eaLnBrk="0" fontAlgn="base" hangingPunct="0">
        <a:spcBef>
          <a:spcPct val="20000"/>
        </a:spcBef>
        <a:spcAft>
          <a:spcPct val="0"/>
        </a:spcAft>
        <a:buClr>
          <a:schemeClr val="hlink"/>
        </a:buClr>
        <a:buSzPct val="80000"/>
        <a:buFont typeface="Wingdings" pitchFamily="2" charset="2"/>
        <a:buChar char="p"/>
        <a:defRPr kumimoji="1" sz="2462">
          <a:solidFill>
            <a:schemeClr val="tx1"/>
          </a:solidFill>
          <a:latin typeface="+mn-lt"/>
          <a:ea typeface="+mn-ea"/>
        </a:defRPr>
      </a:lvl3pPr>
      <a:lvl4pPr marL="1969526" indent="-281361"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2250887" indent="0" algn="l" rtl="0" eaLnBrk="0" fontAlgn="base" hangingPunct="0">
        <a:spcBef>
          <a:spcPct val="20000"/>
        </a:spcBef>
        <a:spcAft>
          <a:spcPct val="0"/>
        </a:spcAft>
        <a:buClr>
          <a:schemeClr val="hlink"/>
        </a:buClr>
        <a:buFont typeface="Arial" charset="0"/>
        <a:buNone/>
        <a:defRPr kumimoji="1" lang="en-US" altLang="ja-JP" sz="10339" b="0" i="0" u="none" strike="noStrike" baseline="0" smtClean="0">
          <a:solidFill>
            <a:schemeClr val="tx1"/>
          </a:solidFill>
          <a:latin typeface="+mn-lt"/>
          <a:ea typeface="+mn-ea"/>
        </a:defRPr>
      </a:lvl5pPr>
      <a:lvl6pPr marL="3094970" indent="-281361" algn="l" rtl="0" fontAlgn="base">
        <a:spcBef>
          <a:spcPct val="20000"/>
        </a:spcBef>
        <a:spcAft>
          <a:spcPct val="0"/>
        </a:spcAft>
        <a:buClr>
          <a:schemeClr val="hlink"/>
        </a:buClr>
        <a:buFont typeface="Arial" charset="0"/>
        <a:buChar char="•"/>
        <a:defRPr kumimoji="1" sz="1969">
          <a:solidFill>
            <a:schemeClr val="tx1"/>
          </a:solidFill>
          <a:latin typeface="+mn-lt"/>
          <a:ea typeface="+mn-ea"/>
        </a:defRPr>
      </a:lvl6pPr>
      <a:lvl7pPr marL="3657691" indent="-281361" algn="l" rtl="0" fontAlgn="base">
        <a:spcBef>
          <a:spcPct val="20000"/>
        </a:spcBef>
        <a:spcAft>
          <a:spcPct val="0"/>
        </a:spcAft>
        <a:buClr>
          <a:schemeClr val="hlink"/>
        </a:buClr>
        <a:buFont typeface="Arial" charset="0"/>
        <a:buChar char="•"/>
        <a:defRPr kumimoji="1" sz="1969">
          <a:solidFill>
            <a:schemeClr val="tx1"/>
          </a:solidFill>
          <a:latin typeface="+mn-lt"/>
          <a:ea typeface="+mn-ea"/>
        </a:defRPr>
      </a:lvl7pPr>
      <a:lvl8pPr marL="4220413" indent="-281361" algn="l" rtl="0" fontAlgn="base">
        <a:spcBef>
          <a:spcPct val="20000"/>
        </a:spcBef>
        <a:spcAft>
          <a:spcPct val="0"/>
        </a:spcAft>
        <a:buClr>
          <a:schemeClr val="hlink"/>
        </a:buClr>
        <a:buFont typeface="Arial" charset="0"/>
        <a:buChar char="•"/>
        <a:defRPr kumimoji="1" sz="1969">
          <a:solidFill>
            <a:schemeClr val="tx1"/>
          </a:solidFill>
          <a:latin typeface="+mn-lt"/>
          <a:ea typeface="+mn-ea"/>
        </a:defRPr>
      </a:lvl8pPr>
      <a:lvl9pPr marL="4783135" indent="-281361" algn="l" rtl="0" fontAlgn="base">
        <a:spcBef>
          <a:spcPct val="20000"/>
        </a:spcBef>
        <a:spcAft>
          <a:spcPct val="0"/>
        </a:spcAft>
        <a:buClr>
          <a:schemeClr val="hlink"/>
        </a:buClr>
        <a:buFont typeface="Arial" charset="0"/>
        <a:buChar char="•"/>
        <a:defRPr kumimoji="1" sz="1969">
          <a:solidFill>
            <a:schemeClr val="tx1"/>
          </a:solidFill>
          <a:latin typeface="+mn-lt"/>
          <a:ea typeface="+mn-ea"/>
        </a:defRPr>
      </a:lvl9pPr>
    </p:bodyStyle>
    <p:otherStyle>
      <a:defPPr>
        <a:defRPr lang="ja-JP"/>
      </a:defPPr>
      <a:lvl1pPr marL="0" algn="l" defTabSz="1125444" rtl="0" eaLnBrk="1" latinLnBrk="0" hangingPunct="1">
        <a:defRPr kumimoji="1" sz="2215" kern="1200">
          <a:solidFill>
            <a:schemeClr val="tx1"/>
          </a:solidFill>
          <a:latin typeface="+mn-lt"/>
          <a:ea typeface="+mn-ea"/>
          <a:cs typeface="+mn-cs"/>
        </a:defRPr>
      </a:lvl1pPr>
      <a:lvl2pPr marL="562722" algn="l" defTabSz="1125444" rtl="0" eaLnBrk="1" latinLnBrk="0" hangingPunct="1">
        <a:defRPr kumimoji="1" sz="2215" kern="1200">
          <a:solidFill>
            <a:schemeClr val="tx1"/>
          </a:solidFill>
          <a:latin typeface="+mn-lt"/>
          <a:ea typeface="+mn-ea"/>
          <a:cs typeface="+mn-cs"/>
        </a:defRPr>
      </a:lvl2pPr>
      <a:lvl3pPr marL="1125444" algn="l" defTabSz="1125444" rtl="0" eaLnBrk="1" latinLnBrk="0" hangingPunct="1">
        <a:defRPr kumimoji="1" sz="2215" kern="1200">
          <a:solidFill>
            <a:schemeClr val="tx1"/>
          </a:solidFill>
          <a:latin typeface="+mn-lt"/>
          <a:ea typeface="+mn-ea"/>
          <a:cs typeface="+mn-cs"/>
        </a:defRPr>
      </a:lvl3pPr>
      <a:lvl4pPr marL="1688165" algn="l" defTabSz="1125444" rtl="0" eaLnBrk="1" latinLnBrk="0" hangingPunct="1">
        <a:defRPr kumimoji="1" sz="2215" kern="1200">
          <a:solidFill>
            <a:schemeClr val="tx1"/>
          </a:solidFill>
          <a:latin typeface="+mn-lt"/>
          <a:ea typeface="+mn-ea"/>
          <a:cs typeface="+mn-cs"/>
        </a:defRPr>
      </a:lvl4pPr>
      <a:lvl5pPr marL="2250887" algn="l" defTabSz="1125444" rtl="0" eaLnBrk="1" latinLnBrk="0" hangingPunct="1">
        <a:defRPr kumimoji="1" sz="2215" kern="1200">
          <a:solidFill>
            <a:schemeClr val="tx1"/>
          </a:solidFill>
          <a:latin typeface="+mn-lt"/>
          <a:ea typeface="+mn-ea"/>
          <a:cs typeface="+mn-cs"/>
        </a:defRPr>
      </a:lvl5pPr>
      <a:lvl6pPr marL="2813609" algn="l" defTabSz="1125444" rtl="0" eaLnBrk="1" latinLnBrk="0" hangingPunct="1">
        <a:defRPr kumimoji="1" sz="2215" kern="1200">
          <a:solidFill>
            <a:schemeClr val="tx1"/>
          </a:solidFill>
          <a:latin typeface="+mn-lt"/>
          <a:ea typeface="+mn-ea"/>
          <a:cs typeface="+mn-cs"/>
        </a:defRPr>
      </a:lvl6pPr>
      <a:lvl7pPr marL="3376331" algn="l" defTabSz="1125444" rtl="0" eaLnBrk="1" latinLnBrk="0" hangingPunct="1">
        <a:defRPr kumimoji="1" sz="2215" kern="1200">
          <a:solidFill>
            <a:schemeClr val="tx1"/>
          </a:solidFill>
          <a:latin typeface="+mn-lt"/>
          <a:ea typeface="+mn-ea"/>
          <a:cs typeface="+mn-cs"/>
        </a:defRPr>
      </a:lvl7pPr>
      <a:lvl8pPr marL="3939052" algn="l" defTabSz="1125444" rtl="0" eaLnBrk="1" latinLnBrk="0" hangingPunct="1">
        <a:defRPr kumimoji="1" sz="2215" kern="1200">
          <a:solidFill>
            <a:schemeClr val="tx1"/>
          </a:solidFill>
          <a:latin typeface="+mn-lt"/>
          <a:ea typeface="+mn-ea"/>
          <a:cs typeface="+mn-cs"/>
        </a:defRPr>
      </a:lvl8pPr>
      <a:lvl9pPr marL="4501774" algn="l" defTabSz="1125444" rtl="0" eaLnBrk="1" latinLnBrk="0" hangingPunct="1">
        <a:defRPr kumimoji="1"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ti.go.jp/policy/it_policy/dx/dx.html" TargetMode="External"/><Relationship Id="rId2" Type="http://schemas.openxmlformats.org/officeDocument/2006/relationships/hyperlink" Target="https://www.meti.go.jp/policy/it_policy/dx/dx_guideline.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jetro.go.jp/biznews/2022/10/1128218948d5f5df.html"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nordot.app/9502779742646599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s://www.mri.co.jp/knowledge/insight/20221003.html" TargetMode="External"/><Relationship Id="rId4" Type="http://schemas.openxmlformats.org/officeDocument/2006/relationships/hyperlink" Target="https://www.mri.co.jp/knowledge/insight/20220927_2.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oecd.org/tokyo/statistics/average-wages-japanese-version.htm" TargetMode="External"/><Relationship Id="rId4" Type="http://schemas.openxmlformats.org/officeDocument/2006/relationships/hyperlink" Target="https://www.asahi.com/articles/DA3S15445588.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ipa.go.jp/digital/chousa/kumikomi/kumikomi-iot2021.html"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ipa.go.jp/digital/chousa/kumikomi/kumikomi-iot2021.html"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pa.go.jp/digital/chousa/kumikomi/kumikomi-iot2021.html"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ti.go.jp/shingikai/mono_info_service/digital_transformation/20180907_report.html" TargetMode="External"/><Relationship Id="rId2" Type="http://schemas.openxmlformats.org/officeDocument/2006/relationships/hyperlink" Target="https://www.ipa.go.jp/ikc/reports/20201222.html" TargetMode="External"/><Relationship Id="rId1" Type="http://schemas.openxmlformats.org/officeDocument/2006/relationships/slideLayout" Target="../slideLayouts/slideLayout7.xml"/><Relationship Id="rId4" Type="http://schemas.openxmlformats.org/officeDocument/2006/relationships/hyperlink" Target="https://www.ipa.go.jp/digital/model/agile20200331.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ipa.go.jp/jinzai/skill-standard/plus-it-ui/itssplus/agile.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meti.go.jp/shingikai/mono_info_service/digital_transformation/20180907_report.htm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eti.go.jp/shingikai/mono_info_service/digital_transformation/20180907_report.html"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ipa.go.jp/digital/dx-suishin/bunseki2019.html"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ipsj.or.jp/sig/lip/"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2020.agilejapan.jp/#pre-03"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www.mhlw.go.jp/bunya/koyou/gigi_outou01.html"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meti.go.jp/press/2020/12/20201228004/20201228004.html"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mhlw.go.jp/bunya/koyou/gigi_outou01.html" TargetMode="External"/><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www.ipa.go.jp/digital/model/agile20200331.html"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s://www.ipa.go.jp/archive/digital/iot-en-ci/vol18_column.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eti.go.jp/press/2021/08/20210831005/20210831005.html"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hyperlink" Target="https://www.mitsubishielectric.co.jp/reform/survey-results/index.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kajo.co.jp/c/book/07/40928000001"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ipa.go.jp/digital/model/agile20200331.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s://www.mhlw.go.jp/bunya/koyou/gigi_outou01.html"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scrapbox.io/iki-iki/QRC_Team_Topologies-ja"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eti.go.jp/shingikai/mono_info_service/digital_sangyo_transformation/003.html" TargetMode="External"/><Relationship Id="rId1" Type="http://schemas.openxmlformats.org/officeDocument/2006/relationships/slideLayout" Target="../slideLayouts/slideLayout7.xml"/><Relationship Id="rId6" Type="http://schemas.openxmlformats.org/officeDocument/2006/relationships/hyperlink" Target="https://www.meti.go.jp/shingikai/mono_info_service/covid-19_dgc/002.html"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hyperlink" Target="https://www.ipa.go.jp/digital/model/agile20200331.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ipsj.or.jp/dp/contents/publication/42/S1102-index.html"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ipsj.or.jp/sig/lip/" TargetMode="External"/><Relationship Id="rId2" Type="http://schemas.openxmlformats.org/officeDocument/2006/relationships/hyperlink" Target="https://www.ipa.go.jp/digital/model/agile20200331.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uas.or.jp/library/research_rpt/it_trend/"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www.itmedia.co.jp/enterprise/articles/2209/08/news091.html" TargetMode="External"/><Relationship Id="rId4" Type="http://schemas.openxmlformats.org/officeDocument/2006/relationships/hyperlink" Target="https://xtech.nikkei.com/atcl/nxt/info/18/00037/0817000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510F158-56C5-4503-998C-2769D269E6B6}"/>
              </a:ext>
            </a:extLst>
          </p:cNvPr>
          <p:cNvSpPr>
            <a:spLocks noGrp="1"/>
          </p:cNvSpPr>
          <p:nvPr>
            <p:ph type="ctrTitle"/>
          </p:nvPr>
        </p:nvSpPr>
        <p:spPr>
          <a:xfrm>
            <a:off x="0" y="1080000"/>
            <a:ext cx="12192000" cy="2520000"/>
          </a:xfrm>
        </p:spPr>
        <p:txBody>
          <a:bodyPr anchor="ctr">
            <a:noAutofit/>
          </a:bodyPr>
          <a:lstStyle/>
          <a:p>
            <a:pPr>
              <a:lnSpc>
                <a:spcPct val="100000"/>
              </a:lnSpc>
              <a:spcBef>
                <a:spcPts val="600"/>
              </a:spcBef>
            </a:pPr>
            <a:r>
              <a:rPr lang="ja-JP" altLang="en-US" sz="5400" dirty="0">
                <a:latin typeface="HGP創英角ﾎﾟｯﾌﾟ体" panose="040B0A00000000000000" pitchFamily="50" charset="-128"/>
                <a:ea typeface="HGP創英角ﾎﾟｯﾌﾟ体" panose="040B0A00000000000000" pitchFamily="50" charset="-128"/>
              </a:rPr>
              <a:t>受発注者が</a:t>
            </a:r>
            <a:r>
              <a:rPr lang="ja-JP" altLang="en-US" sz="5400" dirty="0">
                <a:solidFill>
                  <a:srgbClr val="008000"/>
                </a:solidFill>
                <a:latin typeface="HGP創英角ﾎﾟｯﾌﾟ体" panose="040B0A00000000000000" pitchFamily="50" charset="-128"/>
                <a:ea typeface="HGP創英角ﾎﾟｯﾌﾟ体" panose="040B0A00000000000000" pitchFamily="50" charset="-128"/>
              </a:rPr>
              <a:t>協調</a:t>
            </a:r>
            <a:r>
              <a:rPr lang="ja-JP" altLang="en-US" sz="5400" dirty="0">
                <a:latin typeface="HGP創英角ﾎﾟｯﾌﾟ体" panose="040B0A00000000000000" pitchFamily="50" charset="-128"/>
                <a:ea typeface="HGP創英角ﾎﾟｯﾌﾟ体" panose="040B0A00000000000000" pitchFamily="50" charset="-128"/>
              </a:rPr>
              <a:t>したアジャイル開発</a:t>
            </a:r>
            <a:br>
              <a:rPr lang="ja-JP" altLang="en-US" sz="5400" dirty="0">
                <a:latin typeface="HGP創英角ﾎﾟｯﾌﾟ体" panose="040B0A00000000000000" pitchFamily="50" charset="-128"/>
                <a:ea typeface="HGP創英角ﾎﾟｯﾌﾟ体" panose="040B0A00000000000000" pitchFamily="50" charset="-128"/>
              </a:rPr>
            </a:br>
            <a:r>
              <a:rPr lang="ja-JP" altLang="en-US" sz="5400" dirty="0">
                <a:latin typeface="HGP創英角ﾎﾟｯﾌﾟ体" panose="040B0A00000000000000" pitchFamily="50" charset="-128"/>
                <a:ea typeface="HGP創英角ﾎﾟｯﾌﾟ体" panose="040B0A00000000000000" pitchFamily="50" charset="-128"/>
              </a:rPr>
              <a:t>で</a:t>
            </a:r>
            <a:r>
              <a:rPr lang="en-US" altLang="ja-JP" sz="5400" dirty="0">
                <a:solidFill>
                  <a:srgbClr val="FF0000"/>
                </a:solidFill>
                <a:latin typeface="HGP創英角ﾎﾟｯﾌﾟ体" panose="040B0A00000000000000" pitchFamily="50" charset="-128"/>
                <a:ea typeface="HGP創英角ﾎﾟｯﾌﾟ体" panose="040B0A00000000000000" pitchFamily="50" charset="-128"/>
              </a:rPr>
              <a:t>DX</a:t>
            </a:r>
            <a:r>
              <a:rPr lang="ja-JP" altLang="en-US" sz="5400" dirty="0">
                <a:latin typeface="HGP創英角ﾎﾟｯﾌﾟ体" panose="040B0A00000000000000" pitchFamily="50" charset="-128"/>
                <a:ea typeface="HGP創英角ﾎﾟｯﾌﾟ体" panose="040B0A00000000000000" pitchFamily="50" charset="-128"/>
              </a:rPr>
              <a:t>推進 </a:t>
            </a:r>
            <a:br>
              <a:rPr lang="ja-JP" altLang="en-US" sz="5400" dirty="0">
                <a:latin typeface="HGP創英角ﾎﾟｯﾌﾟ体" panose="040B0A00000000000000" pitchFamily="50" charset="-128"/>
                <a:ea typeface="HGP創英角ﾎﾟｯﾌﾟ体" panose="040B0A00000000000000" pitchFamily="50" charset="-128"/>
              </a:rPr>
            </a:br>
            <a:r>
              <a:rPr lang="ja-JP" altLang="en-US" sz="2400" b="1" dirty="0">
                <a:latin typeface="メイリオ" panose="020B0604030504040204" pitchFamily="50" charset="-128"/>
                <a:ea typeface="メイリオ" panose="020B0604030504040204" pitchFamily="50" charset="-128"/>
              </a:rPr>
              <a:t> </a:t>
            </a:r>
            <a:br>
              <a:rPr lang="ja-JP" altLang="en-US" b="1"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DX</a:t>
            </a:r>
            <a:r>
              <a:rPr lang="ja-JP" altLang="en-US" sz="2800" dirty="0">
                <a:latin typeface="メイリオ" panose="020B0604030504040204" pitchFamily="50" charset="-128"/>
                <a:ea typeface="メイリオ" panose="020B0604030504040204" pitchFamily="50" charset="-128"/>
              </a:rPr>
              <a:t>の現状概観とアジャイル開発への共通理解に向けたモデル契約～</a:t>
            </a:r>
            <a:endParaRPr lang="ja-JP" altLang="en-US" sz="2000" dirty="0">
              <a:latin typeface="メイリオ" panose="020B0604030504040204" pitchFamily="50" charset="-128"/>
              <a:ea typeface="メイリオ" panose="020B0604030504040204" pitchFamily="50" charset="-128"/>
            </a:endParaRPr>
          </a:p>
        </p:txBody>
      </p:sp>
      <p:sp>
        <p:nvSpPr>
          <p:cNvPr id="10" name="サブタイトル 2">
            <a:extLst>
              <a:ext uri="{FF2B5EF4-FFF2-40B4-BE49-F238E27FC236}">
                <a16:creationId xmlns:a16="http://schemas.microsoft.com/office/drawing/2014/main" id="{3E2C6B15-D1A3-4C7C-ADF8-8D455E12F6CA}"/>
              </a:ext>
            </a:extLst>
          </p:cNvPr>
          <p:cNvSpPr>
            <a:spLocks noGrp="1"/>
          </p:cNvSpPr>
          <p:nvPr>
            <p:ph type="subTitle" idx="1"/>
          </p:nvPr>
        </p:nvSpPr>
        <p:spPr>
          <a:xfrm>
            <a:off x="2520000" y="5040000"/>
            <a:ext cx="7200000" cy="1440000"/>
          </a:xfrm>
        </p:spPr>
        <p:txBody>
          <a:bodyPr anchor="ctr">
            <a:noAutofit/>
          </a:bodyPr>
          <a:lstStyle/>
          <a:p>
            <a:pPr>
              <a:lnSpc>
                <a:spcPct val="100000"/>
              </a:lnSpc>
              <a:spcBef>
                <a:spcPts val="0"/>
              </a:spcBef>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独立行政法人情報処理推進機構（</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IPA</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00000"/>
              </a:lnSpc>
              <a:spcBef>
                <a:spcPts val="0"/>
              </a:spcBef>
              <a:defRPr/>
            </a:pP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社会基盤センター　専門委員</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lvl="0">
              <a:lnSpc>
                <a:spcPct val="100000"/>
              </a:lnSpc>
              <a:spcBef>
                <a:spcPts val="0"/>
              </a:spcBef>
              <a:buClr>
                <a:srgbClr val="339966"/>
              </a:buCl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山下　博之</a:t>
            </a:r>
          </a:p>
        </p:txBody>
      </p:sp>
      <p:sp>
        <p:nvSpPr>
          <p:cNvPr id="2" name="テキスト ボックス 1">
            <a:extLst>
              <a:ext uri="{FF2B5EF4-FFF2-40B4-BE49-F238E27FC236}">
                <a16:creationId xmlns:a16="http://schemas.microsoft.com/office/drawing/2014/main" id="{C47FFC32-B176-4085-80E2-A30DD7FD8A6B}"/>
              </a:ext>
            </a:extLst>
          </p:cNvPr>
          <p:cNvSpPr txBox="1"/>
          <p:nvPr/>
        </p:nvSpPr>
        <p:spPr>
          <a:xfrm>
            <a:off x="3435847" y="4068000"/>
            <a:ext cx="5274906" cy="830997"/>
          </a:xfrm>
          <a:prstGeom prst="rect">
            <a:avLst/>
          </a:prstGeom>
          <a:noFill/>
        </p:spPr>
        <p:txBody>
          <a:bodyPr wrap="none" rtlCol="0" anchor="ctr">
            <a:spAutoFit/>
          </a:bodyPr>
          <a:lstStyle/>
          <a:p>
            <a:pPr algn="ctr"/>
            <a:r>
              <a:rPr kumimoji="1" lang="en-US" altLang="ja-JP" sz="2400" dirty="0">
                <a:solidFill>
                  <a:srgbClr val="3333FF"/>
                </a:solidFill>
                <a:latin typeface="メイリオ" panose="020B0604030504040204" pitchFamily="50" charset="-128"/>
                <a:ea typeface="メイリオ" panose="020B0604030504040204" pitchFamily="50" charset="-128"/>
              </a:rPr>
              <a:t>2022</a:t>
            </a:r>
            <a:r>
              <a:rPr kumimoji="1" lang="ja-JP" altLang="en-US" sz="2400" dirty="0">
                <a:solidFill>
                  <a:srgbClr val="3333FF"/>
                </a:solidFill>
                <a:latin typeface="メイリオ" panose="020B0604030504040204" pitchFamily="50" charset="-128"/>
                <a:ea typeface="メイリオ" panose="020B0604030504040204" pitchFamily="50" charset="-128"/>
              </a:rPr>
              <a:t>年</a:t>
            </a:r>
            <a:r>
              <a:rPr kumimoji="1" lang="en-US" altLang="ja-JP" sz="2400" dirty="0">
                <a:solidFill>
                  <a:srgbClr val="3333FF"/>
                </a:solidFill>
                <a:latin typeface="メイリオ" panose="020B0604030504040204" pitchFamily="50" charset="-128"/>
                <a:ea typeface="メイリオ" panose="020B0604030504040204" pitchFamily="50" charset="-128"/>
              </a:rPr>
              <a:t>11</a:t>
            </a:r>
            <a:r>
              <a:rPr kumimoji="1" lang="ja-JP" altLang="en-US" sz="2400" dirty="0">
                <a:solidFill>
                  <a:srgbClr val="3333FF"/>
                </a:solidFill>
                <a:latin typeface="メイリオ" panose="020B0604030504040204" pitchFamily="50" charset="-128"/>
                <a:ea typeface="メイリオ" panose="020B0604030504040204" pitchFamily="50" charset="-128"/>
              </a:rPr>
              <a:t>月</a:t>
            </a:r>
            <a:r>
              <a:rPr kumimoji="1" lang="en-US" altLang="ja-JP" sz="2400" dirty="0">
                <a:solidFill>
                  <a:srgbClr val="3333FF"/>
                </a:solidFill>
                <a:latin typeface="メイリオ" panose="020B0604030504040204" pitchFamily="50" charset="-128"/>
                <a:ea typeface="メイリオ" panose="020B0604030504040204" pitchFamily="50" charset="-128"/>
              </a:rPr>
              <a:t>18</a:t>
            </a:r>
            <a:r>
              <a:rPr kumimoji="1" lang="ja-JP" altLang="en-US" sz="2400" dirty="0">
                <a:solidFill>
                  <a:srgbClr val="3333FF"/>
                </a:solidFill>
                <a:latin typeface="メイリオ" panose="020B0604030504040204" pitchFamily="50" charset="-128"/>
                <a:ea typeface="メイリオ" panose="020B0604030504040204" pitchFamily="50" charset="-128"/>
              </a:rPr>
              <a:t>日</a:t>
            </a:r>
          </a:p>
          <a:p>
            <a:pPr algn="ctr"/>
            <a:r>
              <a:rPr kumimoji="1" lang="en-US" altLang="ja-JP" sz="2400" dirty="0" err="1">
                <a:solidFill>
                  <a:srgbClr val="3333FF"/>
                </a:solidFill>
                <a:latin typeface="メイリオ" panose="020B0604030504040204" pitchFamily="50" charset="-128"/>
                <a:ea typeface="メイリオ" panose="020B0604030504040204" pitchFamily="50" charset="-128"/>
              </a:rPr>
              <a:t>EdgeTech</a:t>
            </a:r>
            <a:r>
              <a:rPr kumimoji="1" lang="en-US" altLang="ja-JP" sz="2400" dirty="0">
                <a:solidFill>
                  <a:srgbClr val="3333FF"/>
                </a:solidFill>
                <a:latin typeface="メイリオ" panose="020B0604030504040204" pitchFamily="50" charset="-128"/>
                <a:ea typeface="メイリオ" panose="020B0604030504040204" pitchFamily="50" charset="-128"/>
              </a:rPr>
              <a:t>+ 2022</a:t>
            </a:r>
            <a:r>
              <a:rPr kumimoji="1" lang="ja-JP" altLang="en-US" sz="2400" dirty="0">
                <a:solidFill>
                  <a:srgbClr val="3333FF"/>
                </a:solidFill>
                <a:latin typeface="メイリオ" panose="020B0604030504040204" pitchFamily="50" charset="-128"/>
                <a:ea typeface="メイリオ" panose="020B0604030504040204" pitchFamily="50" charset="-128"/>
              </a:rPr>
              <a:t> ＠パシフィコ横浜</a:t>
            </a:r>
          </a:p>
        </p:txBody>
      </p:sp>
    </p:spTree>
    <p:extLst>
      <p:ext uri="{BB962C8B-B14F-4D97-AF65-F5344CB8AC3E}">
        <p14:creationId xmlns:p14="http://schemas.microsoft.com/office/powerpoint/2010/main" val="318037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F8ED0-832B-402D-BC3D-93F024F5CA2A}"/>
              </a:ext>
            </a:extLst>
          </p:cNvPr>
          <p:cNvSpPr>
            <a:spLocks noGrp="1"/>
          </p:cNvSpPr>
          <p:nvPr>
            <p:ph type="title"/>
          </p:nvPr>
        </p:nvSpPr>
        <p:spPr>
          <a:xfrm>
            <a:off x="1080000" y="252000"/>
            <a:ext cx="10080000" cy="540000"/>
          </a:xfrm>
        </p:spPr>
        <p:txBody>
          <a:bodyPr>
            <a:noAutofit/>
          </a:bodyPr>
          <a:lstStyle/>
          <a:p>
            <a:r>
              <a:rPr lang="en-US" altLang="ja-JP" dirty="0"/>
              <a:t>ICT</a:t>
            </a:r>
            <a:r>
              <a:rPr lang="ja-JP" altLang="en-US" dirty="0"/>
              <a:t>に携わる</a:t>
            </a:r>
            <a:r>
              <a:rPr lang="ja-JP" altLang="en-US" dirty="0">
                <a:solidFill>
                  <a:srgbClr val="3333FF"/>
                </a:solidFill>
              </a:rPr>
              <a:t>人材の所属</a:t>
            </a:r>
            <a:r>
              <a:rPr lang="ja-JP" altLang="en-US" dirty="0"/>
              <a:t>企業の国際比較</a:t>
            </a:r>
            <a:endParaRPr kumimoji="1" lang="ja-JP" altLang="en-US" dirty="0"/>
          </a:p>
        </p:txBody>
      </p:sp>
      <p:sp>
        <p:nvSpPr>
          <p:cNvPr id="4" name="日付プレースホルダー 3">
            <a:extLst>
              <a:ext uri="{FF2B5EF4-FFF2-40B4-BE49-F238E27FC236}">
                <a16:creationId xmlns:a16="http://schemas.microsoft.com/office/drawing/2014/main" id="{9934DBF9-4951-4076-94C6-FFD2491838E0}"/>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フッター プレースホルダー 5">
            <a:extLst>
              <a:ext uri="{FF2B5EF4-FFF2-40B4-BE49-F238E27FC236}">
                <a16:creationId xmlns:a16="http://schemas.microsoft.com/office/drawing/2014/main" id="{0FD4A536-8F07-49E6-AF76-C7459B919CC2}"/>
              </a:ext>
            </a:extLst>
          </p:cNvPr>
          <p:cNvSpPr>
            <a:spLocks noGrp="1"/>
          </p:cNvSpPr>
          <p:nvPr>
            <p:ph type="ftr" sz="quarter" idx="3"/>
          </p:nvPr>
        </p:nvSpPr>
        <p:spPr/>
        <p:txBody>
          <a:bodyPr/>
          <a:lstStyle/>
          <a:p>
            <a:r>
              <a:rPr lang="en-US" altLang="ja-JP"/>
              <a:t>EdgeTech+ 2022</a:t>
            </a:r>
            <a:endParaRPr lang="en-US" dirty="0"/>
          </a:p>
        </p:txBody>
      </p:sp>
      <p:pic>
        <p:nvPicPr>
          <p:cNvPr id="7" name="図 6">
            <a:extLst>
              <a:ext uri="{FF2B5EF4-FFF2-40B4-BE49-F238E27FC236}">
                <a16:creationId xmlns:a16="http://schemas.microsoft.com/office/drawing/2014/main" id="{B7743443-5EB9-4292-BE6D-8035906E9F2D}"/>
              </a:ext>
            </a:extLst>
          </p:cNvPr>
          <p:cNvPicPr>
            <a:picLocks noChangeAspect="1"/>
          </p:cNvPicPr>
          <p:nvPr/>
        </p:nvPicPr>
        <p:blipFill>
          <a:blip r:embed="rId2"/>
          <a:stretch>
            <a:fillRect/>
          </a:stretch>
        </p:blipFill>
        <p:spPr>
          <a:xfrm>
            <a:off x="1260000" y="1979985"/>
            <a:ext cx="9720000" cy="4367904"/>
          </a:xfrm>
          <a:prstGeom prst="rect">
            <a:avLst/>
          </a:prstGeom>
        </p:spPr>
      </p:pic>
      <p:sp>
        <p:nvSpPr>
          <p:cNvPr id="8" name="正方形/長方形 7">
            <a:extLst>
              <a:ext uri="{FF2B5EF4-FFF2-40B4-BE49-F238E27FC236}">
                <a16:creationId xmlns:a16="http://schemas.microsoft.com/office/drawing/2014/main" id="{8DC443C5-0398-4F8F-9E62-9AAF0933EB66}"/>
              </a:ext>
            </a:extLst>
          </p:cNvPr>
          <p:cNvSpPr/>
          <p:nvPr/>
        </p:nvSpPr>
        <p:spPr>
          <a:xfrm>
            <a:off x="7920000" y="6300000"/>
            <a:ext cx="3600000" cy="319639"/>
          </a:xfrm>
          <a:prstGeom prst="rect">
            <a:avLst/>
          </a:prstGeom>
        </p:spPr>
        <p:txBody>
          <a:bodyPr wrap="none">
            <a:spAutoFit/>
          </a:bodyPr>
          <a:lstStyle/>
          <a:p>
            <a:r>
              <a:rPr lang="en-US" altLang="ja-JP" sz="1477" dirty="0">
                <a:latin typeface="+mn-ea"/>
              </a:rPr>
              <a:t>&lt;</a:t>
            </a:r>
            <a:r>
              <a:rPr lang="ja-JP" altLang="en-US" sz="1477" dirty="0">
                <a:latin typeface="+mn-ea"/>
              </a:rPr>
              <a:t>出典</a:t>
            </a:r>
            <a:r>
              <a:rPr lang="en-US" altLang="ja-JP" sz="1477" dirty="0">
                <a:latin typeface="+mn-ea"/>
              </a:rPr>
              <a:t>&gt;</a:t>
            </a:r>
            <a:r>
              <a:rPr lang="ja-JP" altLang="en-US" sz="1477" dirty="0">
                <a:latin typeface="+mn-ea"/>
              </a:rPr>
              <a:t> </a:t>
            </a:r>
            <a:r>
              <a:rPr lang="en-US" altLang="ja-JP" sz="1477" dirty="0">
                <a:latin typeface="+mn-ea"/>
              </a:rPr>
              <a:t>IPA:</a:t>
            </a:r>
            <a:r>
              <a:rPr lang="ja-JP" altLang="en-US" sz="1477" dirty="0">
                <a:latin typeface="+mn-ea"/>
              </a:rPr>
              <a:t>「</a:t>
            </a:r>
            <a:r>
              <a:rPr lang="en-US" altLang="ja-JP" sz="1477" dirty="0">
                <a:latin typeface="+mn-ea"/>
              </a:rPr>
              <a:t>IT</a:t>
            </a:r>
            <a:r>
              <a:rPr lang="ja-JP" altLang="en-US" sz="1477" dirty="0">
                <a:latin typeface="+mn-ea"/>
              </a:rPr>
              <a:t>人材白書</a:t>
            </a:r>
            <a:r>
              <a:rPr lang="en-US" altLang="ja-JP" sz="1477" dirty="0">
                <a:latin typeface="+mn-ea"/>
              </a:rPr>
              <a:t>2017</a:t>
            </a:r>
            <a:r>
              <a:rPr lang="ja-JP" altLang="en-US" sz="1477" dirty="0">
                <a:latin typeface="+mn-ea"/>
              </a:rPr>
              <a:t>」 図表</a:t>
            </a:r>
            <a:r>
              <a:rPr lang="en-US" altLang="ja-JP" sz="1477" dirty="0">
                <a:latin typeface="+mn-ea"/>
              </a:rPr>
              <a:t>2-2-3</a:t>
            </a:r>
            <a:endParaRPr lang="ja-JP" altLang="en-US" sz="1477" dirty="0">
              <a:latin typeface="+mn-ea"/>
            </a:endParaRPr>
          </a:p>
        </p:txBody>
      </p:sp>
      <p:sp>
        <p:nvSpPr>
          <p:cNvPr id="9" name="正方形/長方形 8">
            <a:extLst>
              <a:ext uri="{FF2B5EF4-FFF2-40B4-BE49-F238E27FC236}">
                <a16:creationId xmlns:a16="http://schemas.microsoft.com/office/drawing/2014/main" id="{54CCDC24-B071-480C-A9CA-38713FBF9D45}"/>
              </a:ext>
            </a:extLst>
          </p:cNvPr>
          <p:cNvSpPr/>
          <p:nvPr/>
        </p:nvSpPr>
        <p:spPr>
          <a:xfrm>
            <a:off x="1080000" y="900000"/>
            <a:ext cx="9900000" cy="972000"/>
          </a:xfrm>
          <a:prstGeom prst="rect">
            <a:avLst/>
          </a:prstGeom>
        </p:spPr>
        <p:txBody>
          <a:bodyPr wrap="square">
            <a:spAutoFit/>
          </a:bodyPr>
          <a:lstStyle/>
          <a:p>
            <a:pPr algn="l"/>
            <a:r>
              <a:rPr lang="ja-JP" altLang="en-US" sz="2800" dirty="0">
                <a:solidFill>
                  <a:srgbClr val="3333FF"/>
                </a:solidFill>
                <a:latin typeface="+mn-ea"/>
              </a:rPr>
              <a:t>我が国では、欧米等と比較して、</a:t>
            </a:r>
            <a:r>
              <a:rPr lang="en-US" altLang="ja-JP" sz="2800" dirty="0">
                <a:solidFill>
                  <a:srgbClr val="3333FF"/>
                </a:solidFill>
                <a:latin typeface="+mn-ea"/>
              </a:rPr>
              <a:t>IT</a:t>
            </a:r>
            <a:r>
              <a:rPr lang="ja-JP" altLang="en-US" sz="2800" dirty="0">
                <a:solidFill>
                  <a:srgbClr val="3333FF"/>
                </a:solidFill>
                <a:latin typeface="+mn-ea"/>
              </a:rPr>
              <a:t>人材が</a:t>
            </a:r>
            <a:r>
              <a:rPr lang="en-US" altLang="ja-JP" sz="2800" dirty="0">
                <a:solidFill>
                  <a:srgbClr val="3333FF"/>
                </a:solidFill>
                <a:latin typeface="+mn-ea"/>
              </a:rPr>
              <a:t>IT</a:t>
            </a:r>
            <a:r>
              <a:rPr lang="ja-JP" altLang="en-US" sz="2800" dirty="0">
                <a:solidFill>
                  <a:srgbClr val="3333FF"/>
                </a:solidFill>
                <a:latin typeface="+mn-ea"/>
              </a:rPr>
              <a:t>関連企業に従事する割合が高く、ユーザ企業に従事する割合が低い。</a:t>
            </a:r>
          </a:p>
        </p:txBody>
      </p:sp>
      <p:sp>
        <p:nvSpPr>
          <p:cNvPr id="5" name="四角形: 角を丸くする 4">
            <a:extLst>
              <a:ext uri="{FF2B5EF4-FFF2-40B4-BE49-F238E27FC236}">
                <a16:creationId xmlns:a16="http://schemas.microsoft.com/office/drawing/2014/main" id="{48DBB56C-413C-4FF4-9742-50DA5D495390}"/>
              </a:ext>
            </a:extLst>
          </p:cNvPr>
          <p:cNvSpPr/>
          <p:nvPr/>
        </p:nvSpPr>
        <p:spPr>
          <a:xfrm>
            <a:off x="0" y="0"/>
            <a:ext cx="1080000" cy="360000"/>
          </a:xfrm>
          <a:prstGeom prst="roundRect">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dirty="0">
                <a:solidFill>
                  <a:srgbClr val="3333FF"/>
                </a:solidFill>
              </a:rPr>
              <a:t>一方で</a:t>
            </a:r>
          </a:p>
        </p:txBody>
      </p:sp>
    </p:spTree>
    <p:extLst>
      <p:ext uri="{BB962C8B-B14F-4D97-AF65-F5344CB8AC3E}">
        <p14:creationId xmlns:p14="http://schemas.microsoft.com/office/powerpoint/2010/main" val="24133809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819A1-133F-43B6-9383-C4EACF04844C}"/>
              </a:ext>
            </a:extLst>
          </p:cNvPr>
          <p:cNvSpPr>
            <a:spLocks noGrp="1"/>
          </p:cNvSpPr>
          <p:nvPr>
            <p:ph type="title"/>
          </p:nvPr>
        </p:nvSpPr>
        <p:spPr/>
        <p:txBody>
          <a:bodyPr/>
          <a:lstStyle/>
          <a:p>
            <a:r>
              <a:rPr kumimoji="1" lang="en-US" altLang="ja-JP" dirty="0"/>
              <a:t>ICT</a:t>
            </a:r>
            <a:r>
              <a:rPr kumimoji="1" lang="ja-JP" altLang="en-US" dirty="0"/>
              <a:t>システム開発における</a:t>
            </a:r>
            <a:r>
              <a:rPr kumimoji="1" lang="ja-JP" altLang="en-US" dirty="0">
                <a:solidFill>
                  <a:srgbClr val="FF0000"/>
                </a:solidFill>
              </a:rPr>
              <a:t>契約</a:t>
            </a:r>
            <a:r>
              <a:rPr kumimoji="1" lang="ja-JP" altLang="en-US" dirty="0"/>
              <a:t>の</a:t>
            </a:r>
            <a:r>
              <a:rPr kumimoji="1" lang="ja-JP" altLang="en-US" dirty="0">
                <a:solidFill>
                  <a:srgbClr val="3333FF"/>
                </a:solidFill>
              </a:rPr>
              <a:t>必要</a:t>
            </a:r>
            <a:r>
              <a:rPr kumimoji="1" lang="ja-JP" altLang="en-US" dirty="0"/>
              <a:t>性</a:t>
            </a:r>
          </a:p>
        </p:txBody>
      </p:sp>
      <p:sp>
        <p:nvSpPr>
          <p:cNvPr id="9" name="日付プレースホルダー 8">
            <a:extLst>
              <a:ext uri="{FF2B5EF4-FFF2-40B4-BE49-F238E27FC236}">
                <a16:creationId xmlns:a16="http://schemas.microsoft.com/office/drawing/2014/main" id="{2735B33F-01D9-404C-B4AE-2E7EC4C0C830}"/>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93C4B4FE-AD4A-4176-85A0-FAE24DB556B4}"/>
              </a:ext>
            </a:extLst>
          </p:cNvPr>
          <p:cNvSpPr>
            <a:spLocks noGrp="1"/>
          </p:cNvSpPr>
          <p:nvPr>
            <p:ph type="ftr" sz="quarter" idx="3"/>
          </p:nvPr>
        </p:nvSpPr>
        <p:spPr/>
        <p:txBody>
          <a:bodyPr/>
          <a:lstStyle/>
          <a:p>
            <a:r>
              <a:rPr lang="en-US" altLang="ja-JP"/>
              <a:t>EdgeTech+ 2022</a:t>
            </a:r>
            <a:endParaRPr lang="en-US" dirty="0"/>
          </a:p>
        </p:txBody>
      </p:sp>
      <p:sp>
        <p:nvSpPr>
          <p:cNvPr id="4" name="正方形/長方形 3">
            <a:extLst>
              <a:ext uri="{FF2B5EF4-FFF2-40B4-BE49-F238E27FC236}">
                <a16:creationId xmlns:a16="http://schemas.microsoft.com/office/drawing/2014/main" id="{343C42E4-5226-4E35-B207-852FC05CD54D}"/>
              </a:ext>
            </a:extLst>
          </p:cNvPr>
          <p:cNvSpPr/>
          <p:nvPr/>
        </p:nvSpPr>
        <p:spPr>
          <a:xfrm>
            <a:off x="720000" y="1080000"/>
            <a:ext cx="10440000" cy="2916761"/>
          </a:xfrm>
          <a:prstGeom prst="rect">
            <a:avLst/>
          </a:prstGeom>
        </p:spPr>
        <p:txBody>
          <a:bodyPr wrap="square">
            <a:spAutoFit/>
          </a:bodyPr>
          <a:lstStyle/>
          <a:p>
            <a:pPr>
              <a:lnSpc>
                <a:spcPct val="120000"/>
              </a:lnSpc>
              <a:spcBef>
                <a:spcPts val="554"/>
              </a:spcBef>
            </a:pPr>
            <a:r>
              <a:rPr lang="ja-JP" altLang="en-US" sz="2800" dirty="0">
                <a:latin typeface="+mn-ea"/>
              </a:rPr>
              <a:t>日本では，</a:t>
            </a:r>
          </a:p>
          <a:p>
            <a:pPr>
              <a:lnSpc>
                <a:spcPct val="120000"/>
              </a:lnSpc>
              <a:spcBef>
                <a:spcPts val="554"/>
              </a:spcBef>
            </a:pPr>
            <a:r>
              <a:rPr lang="en-US" altLang="ja-JP" sz="2800" dirty="0">
                <a:latin typeface="+mn-ea"/>
              </a:rPr>
              <a:t>IT</a:t>
            </a:r>
            <a:r>
              <a:rPr lang="ja-JP" altLang="en-US" sz="2800" dirty="0">
                <a:latin typeface="+mn-ea"/>
              </a:rPr>
              <a:t>人材の所属割合が</a:t>
            </a:r>
            <a:r>
              <a:rPr lang="en-US" altLang="ja-JP" sz="2800" u="sng" dirty="0">
                <a:solidFill>
                  <a:srgbClr val="3333FF"/>
                </a:solidFill>
                <a:latin typeface="+mn-ea"/>
              </a:rPr>
              <a:t>IT</a:t>
            </a:r>
            <a:r>
              <a:rPr lang="ja-JP" altLang="en-US" sz="2800" u="sng" dirty="0">
                <a:solidFill>
                  <a:srgbClr val="3333FF"/>
                </a:solidFill>
                <a:latin typeface="+mn-ea"/>
              </a:rPr>
              <a:t>企業が</a:t>
            </a:r>
            <a:r>
              <a:rPr lang="en-US" altLang="ja-JP" sz="2800" u="sng" dirty="0">
                <a:solidFill>
                  <a:srgbClr val="3333FF"/>
                </a:solidFill>
                <a:latin typeface="+mn-ea"/>
              </a:rPr>
              <a:t>72</a:t>
            </a:r>
            <a:r>
              <a:rPr lang="ja-JP" altLang="en-US" sz="2800" u="sng" dirty="0">
                <a:solidFill>
                  <a:srgbClr val="3333FF"/>
                </a:solidFill>
                <a:latin typeface="+mn-ea"/>
              </a:rPr>
              <a:t>％</a:t>
            </a:r>
            <a:r>
              <a:rPr lang="ja-JP" altLang="en-US" sz="2800" dirty="0">
                <a:latin typeface="+mn-ea"/>
              </a:rPr>
              <a:t>に対し</a:t>
            </a:r>
            <a:r>
              <a:rPr lang="ja-JP" altLang="en-US" sz="2800" u="sng" dirty="0">
                <a:solidFill>
                  <a:srgbClr val="3333FF"/>
                </a:solidFill>
                <a:latin typeface="+mn-ea"/>
              </a:rPr>
              <a:t>ユーザ企業が</a:t>
            </a:r>
            <a:r>
              <a:rPr lang="en-US" altLang="ja-JP" sz="2800" u="sng" dirty="0">
                <a:solidFill>
                  <a:srgbClr val="3333FF"/>
                </a:solidFill>
                <a:latin typeface="+mn-ea"/>
              </a:rPr>
              <a:t>28</a:t>
            </a:r>
            <a:r>
              <a:rPr lang="ja-JP" altLang="en-US" sz="2800" u="sng" dirty="0">
                <a:solidFill>
                  <a:srgbClr val="3333FF"/>
                </a:solidFill>
                <a:latin typeface="+mn-ea"/>
              </a:rPr>
              <a:t>％</a:t>
            </a:r>
            <a:r>
              <a:rPr lang="ja-JP" altLang="en-US" sz="2800" dirty="0">
                <a:latin typeface="+mn-ea"/>
              </a:rPr>
              <a:t>と</a:t>
            </a:r>
          </a:p>
          <a:p>
            <a:pPr>
              <a:lnSpc>
                <a:spcPct val="120000"/>
              </a:lnSpc>
              <a:spcBef>
                <a:spcPts val="554"/>
              </a:spcBef>
            </a:pPr>
            <a:r>
              <a:rPr lang="ja-JP" altLang="en-US" sz="2800" dirty="0">
                <a:latin typeface="+mn-ea"/>
              </a:rPr>
              <a:t>米国等の欧米主要国に比べて</a:t>
            </a:r>
            <a:r>
              <a:rPr lang="en-US" altLang="ja-JP" sz="2800" dirty="0">
                <a:latin typeface="+mn-ea"/>
              </a:rPr>
              <a:t>IT</a:t>
            </a:r>
            <a:r>
              <a:rPr lang="ja-JP" altLang="en-US" sz="2800" dirty="0">
                <a:latin typeface="+mn-ea"/>
              </a:rPr>
              <a:t>企業所属の比率がかなり高いこと，</a:t>
            </a:r>
          </a:p>
          <a:p>
            <a:pPr>
              <a:lnSpc>
                <a:spcPct val="120000"/>
              </a:lnSpc>
              <a:spcBef>
                <a:spcPts val="554"/>
              </a:spcBef>
            </a:pPr>
            <a:r>
              <a:rPr lang="ja-JP" altLang="en-US" sz="2800" dirty="0">
                <a:latin typeface="+mn-ea"/>
              </a:rPr>
              <a:t>人材の流動性が比較的低いこと、から，</a:t>
            </a:r>
          </a:p>
          <a:p>
            <a:pPr>
              <a:lnSpc>
                <a:spcPct val="120000"/>
              </a:lnSpc>
              <a:spcBef>
                <a:spcPts val="554"/>
              </a:spcBef>
            </a:pPr>
            <a:r>
              <a:rPr lang="en-US" altLang="ja-JP" sz="2800" dirty="0">
                <a:latin typeface="+mn-ea"/>
              </a:rPr>
              <a:t>ICT/</a:t>
            </a:r>
            <a:r>
              <a:rPr lang="ja-JP" altLang="en-US" sz="2800" dirty="0">
                <a:latin typeface="+mn-ea"/>
              </a:rPr>
              <a:t>組込みシステム開発では</a:t>
            </a:r>
            <a:r>
              <a:rPr lang="ja-JP" altLang="en-US" sz="2800" u="sng" dirty="0">
                <a:solidFill>
                  <a:srgbClr val="FF0000"/>
                </a:solidFill>
                <a:latin typeface="+mn-ea"/>
              </a:rPr>
              <a:t>契約</a:t>
            </a:r>
            <a:r>
              <a:rPr lang="ja-JP" altLang="en-US" sz="2800" dirty="0">
                <a:latin typeface="+mn-ea"/>
              </a:rPr>
              <a:t>の締結を避けられない．</a:t>
            </a:r>
          </a:p>
        </p:txBody>
      </p:sp>
      <p:grpSp>
        <p:nvGrpSpPr>
          <p:cNvPr id="7" name="グループ化 6">
            <a:extLst>
              <a:ext uri="{FF2B5EF4-FFF2-40B4-BE49-F238E27FC236}">
                <a16:creationId xmlns:a16="http://schemas.microsoft.com/office/drawing/2014/main" id="{FADC79D9-0A2C-4660-8D42-3DDC743F63B4}"/>
              </a:ext>
            </a:extLst>
          </p:cNvPr>
          <p:cNvGrpSpPr/>
          <p:nvPr/>
        </p:nvGrpSpPr>
        <p:grpSpPr>
          <a:xfrm>
            <a:off x="2160000" y="4319998"/>
            <a:ext cx="7540847" cy="1815882"/>
            <a:chOff x="1800000" y="4320000"/>
            <a:chExt cx="8148553" cy="1967209"/>
          </a:xfrm>
        </p:grpSpPr>
        <p:sp>
          <p:nvSpPr>
            <p:cNvPr id="5" name="テキスト ボックス 4">
              <a:extLst>
                <a:ext uri="{FF2B5EF4-FFF2-40B4-BE49-F238E27FC236}">
                  <a16:creationId xmlns:a16="http://schemas.microsoft.com/office/drawing/2014/main" id="{9F2C490C-CE55-40D2-AF48-DFEE97DD4B7F}"/>
                </a:ext>
              </a:extLst>
            </p:cNvPr>
            <p:cNvSpPr txBox="1"/>
            <p:nvPr/>
          </p:nvSpPr>
          <p:spPr>
            <a:xfrm>
              <a:off x="1800000" y="4320000"/>
              <a:ext cx="8148553" cy="1967209"/>
            </a:xfrm>
            <a:prstGeom prst="rect">
              <a:avLst/>
            </a:prstGeom>
            <a:noFill/>
          </p:spPr>
          <p:txBody>
            <a:bodyPr wrap="none" rtlCol="0">
              <a:spAutoFit/>
            </a:bodyPr>
            <a:lstStyle/>
            <a:p>
              <a:pPr algn="l"/>
              <a:r>
                <a:rPr kumimoji="1" lang="ja-JP" altLang="en-US" sz="3200" dirty="0">
                  <a:latin typeface="+mn-ea"/>
                </a:rPr>
                <a:t>発注者／ユーザ（企業）／委託者／注文者</a:t>
              </a:r>
            </a:p>
            <a:p>
              <a:pPr algn="l"/>
              <a:endParaRPr kumimoji="1" lang="ja-JP" altLang="en-US" sz="2400" dirty="0">
                <a:latin typeface="+mn-ea"/>
              </a:endParaRPr>
            </a:p>
            <a:p>
              <a:pPr algn="l"/>
              <a:endParaRPr kumimoji="1" lang="en-US" altLang="ja-JP" sz="2400" dirty="0">
                <a:latin typeface="+mn-ea"/>
              </a:endParaRPr>
            </a:p>
            <a:p>
              <a:pPr algn="l"/>
              <a:r>
                <a:rPr lang="ja-JP" altLang="en-US" sz="3200" dirty="0">
                  <a:latin typeface="+mn-ea"/>
                </a:rPr>
                <a:t>受注者／ベンダ（企業）／受託者／請負人</a:t>
              </a:r>
              <a:endParaRPr lang="en-US" altLang="ja-JP" sz="3200" dirty="0">
                <a:latin typeface="+mn-ea"/>
              </a:endParaRPr>
            </a:p>
          </p:txBody>
        </p:sp>
        <p:sp>
          <p:nvSpPr>
            <p:cNvPr id="6" name="矢印: 上下 5">
              <a:extLst>
                <a:ext uri="{FF2B5EF4-FFF2-40B4-BE49-F238E27FC236}">
                  <a16:creationId xmlns:a16="http://schemas.microsoft.com/office/drawing/2014/main" id="{A948AD32-C476-420A-95BB-F0BF428968AF}"/>
                </a:ext>
              </a:extLst>
            </p:cNvPr>
            <p:cNvSpPr/>
            <p:nvPr/>
          </p:nvSpPr>
          <p:spPr>
            <a:xfrm>
              <a:off x="2578024" y="5022000"/>
              <a:ext cx="778024" cy="624001"/>
            </a:xfrm>
            <a:prstGeom prst="upDownArrow">
              <a:avLst>
                <a:gd name="adj1" fmla="val 50000"/>
                <a:gd name="adj2" fmla="val 24560"/>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grpSp>
      <p:sp>
        <p:nvSpPr>
          <p:cNvPr id="10" name="雲 9">
            <a:extLst>
              <a:ext uri="{FF2B5EF4-FFF2-40B4-BE49-F238E27FC236}">
                <a16:creationId xmlns:a16="http://schemas.microsoft.com/office/drawing/2014/main" id="{CF39413E-DFC3-40F2-B3EC-62D9B217336F}"/>
              </a:ext>
            </a:extLst>
          </p:cNvPr>
          <p:cNvSpPr/>
          <p:nvPr/>
        </p:nvSpPr>
        <p:spPr>
          <a:xfrm>
            <a:off x="8460000" y="828000"/>
            <a:ext cx="3600000" cy="720000"/>
          </a:xfrm>
          <a:prstGeom prst="cloud">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400" b="1" dirty="0">
                <a:solidFill>
                  <a:srgbClr val="3333FF"/>
                </a:solidFill>
              </a:rPr>
              <a:t>当面の状況</a:t>
            </a:r>
          </a:p>
        </p:txBody>
      </p:sp>
    </p:spTree>
    <p:extLst>
      <p:ext uri="{BB962C8B-B14F-4D97-AF65-F5344CB8AC3E}">
        <p14:creationId xmlns:p14="http://schemas.microsoft.com/office/powerpoint/2010/main" val="2643632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CBD96-D0E3-47C2-87EE-61D47563E4FC}"/>
              </a:ext>
            </a:extLst>
          </p:cNvPr>
          <p:cNvSpPr>
            <a:spLocks noGrp="1"/>
          </p:cNvSpPr>
          <p:nvPr>
            <p:ph type="title"/>
          </p:nvPr>
        </p:nvSpPr>
        <p:spPr/>
        <p:txBody>
          <a:bodyPr/>
          <a:lstStyle/>
          <a:p>
            <a:r>
              <a:rPr kumimoji="1" lang="ja-JP" altLang="en-US" dirty="0"/>
              <a:t>ＤＸとアジャイル開発</a:t>
            </a:r>
          </a:p>
        </p:txBody>
      </p:sp>
      <p:sp>
        <p:nvSpPr>
          <p:cNvPr id="4" name="日付プレースホルダー 3">
            <a:extLst>
              <a:ext uri="{FF2B5EF4-FFF2-40B4-BE49-F238E27FC236}">
                <a16:creationId xmlns:a16="http://schemas.microsoft.com/office/drawing/2014/main" id="{D777F247-7729-4502-92AD-1139C115C8E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12" name="フッター プレースホルダー 11">
            <a:extLst>
              <a:ext uri="{FF2B5EF4-FFF2-40B4-BE49-F238E27FC236}">
                <a16:creationId xmlns:a16="http://schemas.microsoft.com/office/drawing/2014/main" id="{EEE0E69E-F652-4142-A801-B87E4E62E824}"/>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A55547F9-20D6-4D18-9757-CCE6B29EEB49}"/>
              </a:ext>
            </a:extLst>
          </p:cNvPr>
          <p:cNvSpPr/>
          <p:nvPr/>
        </p:nvSpPr>
        <p:spPr>
          <a:xfrm>
            <a:off x="359999" y="972000"/>
            <a:ext cx="9000000" cy="2500685"/>
          </a:xfrm>
          <a:prstGeom prst="rect">
            <a:avLst/>
          </a:prstGeom>
        </p:spPr>
        <p:txBody>
          <a:bodyPr wrap="square">
            <a:spAutoFit/>
          </a:bodyPr>
          <a:lstStyle/>
          <a:p>
            <a:pPr>
              <a:spcBef>
                <a:spcPts val="300"/>
              </a:spcBef>
            </a:pPr>
            <a:r>
              <a:rPr lang="en-US" altLang="ja-JP" sz="2400" u="sng" dirty="0">
                <a:latin typeface="+mn-ea"/>
              </a:rPr>
              <a:t>DX</a:t>
            </a:r>
            <a:r>
              <a:rPr lang="ja-JP" altLang="en-US" sz="2400" u="sng" dirty="0">
                <a:latin typeface="+mn-ea"/>
              </a:rPr>
              <a:t>の定義</a:t>
            </a:r>
            <a:r>
              <a:rPr lang="ja-JP" altLang="en-US" sz="2400" dirty="0">
                <a:latin typeface="+mn-ea"/>
              </a:rPr>
              <a:t>（「</a:t>
            </a:r>
            <a:r>
              <a:rPr lang="en-US" altLang="ja-JP" sz="2400" dirty="0">
                <a:latin typeface="+mn-ea"/>
              </a:rPr>
              <a:t>DX</a:t>
            </a:r>
            <a:r>
              <a:rPr lang="ja-JP" altLang="en-US" sz="2400" dirty="0">
                <a:latin typeface="+mn-ea"/>
              </a:rPr>
              <a:t>推進ガイドライン」</a:t>
            </a:r>
            <a:r>
              <a:rPr lang="ja-JP" altLang="en-US" sz="2400" baseline="30000" dirty="0">
                <a:latin typeface="+mn-ea"/>
              </a:rPr>
              <a:t>＊</a:t>
            </a:r>
            <a:r>
              <a:rPr lang="ja-JP" altLang="en-US" sz="2400" dirty="0">
                <a:latin typeface="+mn-ea"/>
              </a:rPr>
              <a:t>）</a:t>
            </a:r>
          </a:p>
          <a:p>
            <a:pPr marL="360000">
              <a:spcBef>
                <a:spcPts val="300"/>
              </a:spcBef>
            </a:pPr>
            <a:r>
              <a:rPr lang="ja-JP" altLang="en-US" sz="2400" dirty="0">
                <a:latin typeface="+mn-ea"/>
              </a:rPr>
              <a:t>「企業が</a:t>
            </a:r>
            <a:r>
              <a:rPr lang="ja-JP" altLang="en-US" sz="2400" u="sng" dirty="0">
                <a:solidFill>
                  <a:srgbClr val="FF0000"/>
                </a:solidFill>
                <a:latin typeface="+mn-ea"/>
              </a:rPr>
              <a:t>ビジネス環境の激しい変化に対応</a:t>
            </a:r>
            <a:r>
              <a:rPr lang="ja-JP" altLang="en-US" sz="2400" dirty="0">
                <a:latin typeface="+mn-ea"/>
              </a:rPr>
              <a:t>し、</a:t>
            </a:r>
            <a:endParaRPr lang="en-US" altLang="ja-JP" sz="2400" dirty="0">
              <a:latin typeface="+mn-ea"/>
            </a:endParaRPr>
          </a:p>
          <a:p>
            <a:pPr marL="360000">
              <a:spcBef>
                <a:spcPts val="300"/>
              </a:spcBef>
            </a:pPr>
            <a:r>
              <a:rPr lang="ja-JP" altLang="en-US" sz="2400" b="1" u="sng" dirty="0">
                <a:latin typeface="+mn-ea"/>
              </a:rPr>
              <a:t>データとデジタル技術</a:t>
            </a:r>
            <a:r>
              <a:rPr lang="ja-JP" altLang="en-US" sz="2400" dirty="0">
                <a:latin typeface="+mn-ea"/>
              </a:rPr>
              <a:t>を活用して、顧客や社会のニーズを基に、</a:t>
            </a:r>
            <a:endParaRPr lang="en-US" altLang="ja-JP" sz="2400" dirty="0">
              <a:latin typeface="+mn-ea"/>
            </a:endParaRPr>
          </a:p>
          <a:p>
            <a:pPr marL="360000">
              <a:spcBef>
                <a:spcPts val="300"/>
              </a:spcBef>
            </a:pPr>
            <a:r>
              <a:rPr lang="ja-JP" altLang="en-US" sz="2400" dirty="0">
                <a:latin typeface="+mn-ea"/>
              </a:rPr>
              <a:t>製品やサービス、ビジネスモデルを</a:t>
            </a:r>
            <a:r>
              <a:rPr lang="ja-JP" altLang="en-US" sz="2400" u="sng" dirty="0">
                <a:solidFill>
                  <a:srgbClr val="FF0000"/>
                </a:solidFill>
                <a:latin typeface="+mn-ea"/>
              </a:rPr>
              <a:t>変革</a:t>
            </a:r>
            <a:r>
              <a:rPr lang="ja-JP" altLang="en-US" sz="2400" dirty="0">
                <a:latin typeface="+mn-ea"/>
              </a:rPr>
              <a:t>するとともに、</a:t>
            </a:r>
            <a:endParaRPr lang="en-US" altLang="ja-JP" sz="2400" dirty="0">
              <a:latin typeface="+mn-ea"/>
            </a:endParaRPr>
          </a:p>
          <a:p>
            <a:pPr marL="360000">
              <a:spcBef>
                <a:spcPts val="300"/>
              </a:spcBef>
            </a:pPr>
            <a:r>
              <a:rPr lang="ja-JP" altLang="en-US" sz="2400" dirty="0">
                <a:latin typeface="+mn-ea"/>
              </a:rPr>
              <a:t>業務そのものや、組織、プロセス、企業文化・風土を</a:t>
            </a:r>
            <a:r>
              <a:rPr lang="ja-JP" altLang="en-US" sz="2400" u="sng" dirty="0">
                <a:solidFill>
                  <a:srgbClr val="FF0000"/>
                </a:solidFill>
                <a:latin typeface="+mn-ea"/>
              </a:rPr>
              <a:t>変革</a:t>
            </a:r>
            <a:r>
              <a:rPr lang="ja-JP" altLang="en-US" sz="2400" dirty="0">
                <a:latin typeface="+mn-ea"/>
              </a:rPr>
              <a:t>し、</a:t>
            </a:r>
            <a:endParaRPr lang="en-US" altLang="ja-JP" sz="2400" dirty="0">
              <a:latin typeface="+mn-ea"/>
            </a:endParaRPr>
          </a:p>
          <a:p>
            <a:pPr marL="360000">
              <a:spcBef>
                <a:spcPts val="300"/>
              </a:spcBef>
            </a:pPr>
            <a:r>
              <a:rPr lang="ja-JP" altLang="en-US" sz="2400" u="sng" dirty="0">
                <a:solidFill>
                  <a:srgbClr val="3333FF"/>
                </a:solidFill>
                <a:latin typeface="+mn-ea"/>
              </a:rPr>
              <a:t>競争上の優位性を確立</a:t>
            </a:r>
            <a:r>
              <a:rPr lang="ja-JP" altLang="en-US" sz="2400" dirty="0">
                <a:latin typeface="+mn-ea"/>
              </a:rPr>
              <a:t>すること」</a:t>
            </a:r>
          </a:p>
        </p:txBody>
      </p:sp>
      <p:sp>
        <p:nvSpPr>
          <p:cNvPr id="6" name="正方形/長方形 5">
            <a:extLst>
              <a:ext uri="{FF2B5EF4-FFF2-40B4-BE49-F238E27FC236}">
                <a16:creationId xmlns:a16="http://schemas.microsoft.com/office/drawing/2014/main" id="{C753DBDD-1642-480B-A97E-9D45653D7026}"/>
              </a:ext>
            </a:extLst>
          </p:cNvPr>
          <p:cNvSpPr/>
          <p:nvPr/>
        </p:nvSpPr>
        <p:spPr>
          <a:xfrm>
            <a:off x="539999" y="6012000"/>
            <a:ext cx="9000000" cy="523220"/>
          </a:xfrm>
          <a:prstGeom prst="rect">
            <a:avLst/>
          </a:prstGeom>
        </p:spPr>
        <p:txBody>
          <a:bodyPr wrap="square">
            <a:spAutoFit/>
          </a:bodyPr>
          <a:lstStyle/>
          <a:p>
            <a:pPr marL="108000" indent="-108000"/>
            <a:r>
              <a:rPr lang="ja-JP" altLang="en-US" sz="1400" dirty="0"/>
              <a:t>* 産業界におけるデジタルトランスフォーメーションの推進： </a:t>
            </a:r>
            <a:r>
              <a:rPr lang="en-US" altLang="ja-JP" sz="1400" dirty="0">
                <a:hlinkClick r:id="rId2"/>
              </a:rPr>
              <a:t>DX</a:t>
            </a:r>
            <a:r>
              <a:rPr lang="ja-JP" altLang="en-US" sz="1400" dirty="0">
                <a:hlinkClick r:id="rId2"/>
              </a:rPr>
              <a:t>推進ガイドライン </a:t>
            </a:r>
            <a:r>
              <a:rPr lang="en-US" altLang="ja-JP" sz="1400" dirty="0">
                <a:hlinkClick r:id="rId2"/>
              </a:rPr>
              <a:t>Ver. 1.0</a:t>
            </a:r>
            <a:r>
              <a:rPr lang="ja-JP" altLang="en-US" sz="1400" dirty="0">
                <a:hlinkClick r:id="rId2"/>
              </a:rPr>
              <a:t> </a:t>
            </a:r>
            <a:endParaRPr lang="ja-JP" altLang="en-US" sz="1400" dirty="0"/>
          </a:p>
          <a:p>
            <a:pPr marL="108000" indent="-108000"/>
            <a:r>
              <a:rPr lang="ja-JP" altLang="en-US" sz="1400" i="1" dirty="0"/>
              <a:t>    </a:t>
            </a:r>
            <a:r>
              <a:rPr lang="en-US" altLang="ja-JP" sz="1400" i="1" dirty="0">
                <a:hlinkClick r:id="rId3"/>
              </a:rPr>
              <a:t>https://www.meti.go.jp/policy/it_policy/dx/dx.html</a:t>
            </a:r>
            <a:endParaRPr lang="ja-JP" altLang="en-US" sz="1400" i="1" dirty="0"/>
          </a:p>
        </p:txBody>
      </p:sp>
      <p:sp>
        <p:nvSpPr>
          <p:cNvPr id="7" name="正方形/長方形 6">
            <a:extLst>
              <a:ext uri="{FF2B5EF4-FFF2-40B4-BE49-F238E27FC236}">
                <a16:creationId xmlns:a16="http://schemas.microsoft.com/office/drawing/2014/main" id="{C6CBB6BE-B327-40B3-BF43-7D6E0450377C}"/>
              </a:ext>
            </a:extLst>
          </p:cNvPr>
          <p:cNvSpPr/>
          <p:nvPr/>
        </p:nvSpPr>
        <p:spPr>
          <a:xfrm>
            <a:off x="360000" y="3960000"/>
            <a:ext cx="11520000" cy="1938992"/>
          </a:xfrm>
          <a:prstGeom prst="rect">
            <a:avLst/>
          </a:prstGeom>
        </p:spPr>
        <p:txBody>
          <a:bodyPr wrap="square">
            <a:spAutoFit/>
          </a:bodyPr>
          <a:lstStyle/>
          <a:p>
            <a:r>
              <a:rPr lang="en-US" altLang="ja-JP" sz="2400" u="sng" dirty="0">
                <a:latin typeface="+mn-ea"/>
              </a:rPr>
              <a:t>DX</a:t>
            </a:r>
            <a:r>
              <a:rPr lang="ja-JP" altLang="en-US" sz="2400" u="sng" dirty="0">
                <a:latin typeface="+mn-ea"/>
              </a:rPr>
              <a:t>推進の核となる情報システムの開発</a:t>
            </a:r>
            <a:r>
              <a:rPr lang="ja-JP" altLang="en-US" dirty="0">
                <a:solidFill>
                  <a:schemeClr val="tx1">
                    <a:lumMod val="50000"/>
                    <a:lumOff val="50000"/>
                  </a:schemeClr>
                </a:solidFill>
                <a:latin typeface="+mn-ea"/>
              </a:rPr>
              <a:t>では，</a:t>
            </a:r>
            <a:endParaRPr lang="en-US" altLang="ja-JP" sz="2400" dirty="0">
              <a:solidFill>
                <a:schemeClr val="tx1">
                  <a:lumMod val="50000"/>
                  <a:lumOff val="50000"/>
                </a:schemeClr>
              </a:solidFill>
              <a:latin typeface="+mn-ea"/>
            </a:endParaRPr>
          </a:p>
          <a:p>
            <a:r>
              <a:rPr lang="ja-JP" altLang="en-US" sz="2400" dirty="0">
                <a:latin typeface="+mn-ea"/>
              </a:rPr>
              <a:t>技術的実現性やビジネス成否が不確実な状況でも迅速に開発を行い、</a:t>
            </a:r>
            <a:endParaRPr lang="en-US" altLang="ja-JP" sz="2400" dirty="0">
              <a:latin typeface="+mn-ea"/>
            </a:endParaRPr>
          </a:p>
          <a:p>
            <a:r>
              <a:rPr lang="ja-JP" altLang="en-US" sz="2400" dirty="0">
                <a:latin typeface="+mn-ea"/>
              </a:rPr>
              <a:t>運用時の技術評価結果や</a:t>
            </a:r>
            <a:r>
              <a:rPr lang="ja-JP" altLang="en-US" sz="2400" b="1" u="sng" dirty="0">
                <a:latin typeface="+mn-ea"/>
              </a:rPr>
              <a:t>顧客の反応</a:t>
            </a:r>
            <a:r>
              <a:rPr lang="ja-JP" altLang="en-US" sz="2400" dirty="0">
                <a:latin typeface="+mn-ea"/>
              </a:rPr>
              <a:t>に基づいて</a:t>
            </a:r>
            <a:r>
              <a:rPr lang="ja-JP" altLang="en-US" sz="2400" u="sng" dirty="0">
                <a:solidFill>
                  <a:srgbClr val="3333FF"/>
                </a:solidFill>
                <a:latin typeface="+mn-ea"/>
              </a:rPr>
              <a:t>素早く</a:t>
            </a:r>
            <a:r>
              <a:rPr lang="ja-JP" altLang="en-US" sz="2400" b="1" u="sng" dirty="0">
                <a:solidFill>
                  <a:srgbClr val="3333FF"/>
                </a:solidFill>
                <a:latin typeface="+mn-ea"/>
              </a:rPr>
              <a:t>改善を繰り返す</a:t>
            </a:r>
            <a:r>
              <a:rPr lang="ja-JP" altLang="en-US" sz="2400" u="sng" dirty="0">
                <a:solidFill>
                  <a:srgbClr val="3333FF"/>
                </a:solidFill>
                <a:latin typeface="+mn-ea"/>
              </a:rPr>
              <a:t>，</a:t>
            </a:r>
            <a:endParaRPr lang="en-US" altLang="ja-JP" sz="2400" u="sng" dirty="0">
              <a:solidFill>
                <a:srgbClr val="3333FF"/>
              </a:solidFill>
              <a:latin typeface="+mn-ea"/>
            </a:endParaRPr>
          </a:p>
          <a:p>
            <a:r>
              <a:rPr lang="ja-JP" altLang="en-US" sz="2400" u="sng" dirty="0">
                <a:solidFill>
                  <a:srgbClr val="3333FF"/>
                </a:solidFill>
                <a:latin typeface="+mn-ea"/>
              </a:rPr>
              <a:t>仮説検証型の</a:t>
            </a:r>
            <a:endParaRPr lang="en-US" altLang="ja-JP" sz="2400" u="sng" dirty="0">
              <a:solidFill>
                <a:srgbClr val="3333FF"/>
              </a:solidFill>
              <a:latin typeface="+mn-ea"/>
            </a:endParaRPr>
          </a:p>
          <a:p>
            <a:r>
              <a:rPr lang="ja-JP" altLang="en-US" sz="2400" dirty="0">
                <a:solidFill>
                  <a:srgbClr val="3333FF"/>
                </a:solidFill>
                <a:latin typeface="+mn-ea"/>
              </a:rPr>
              <a:t>　　  </a:t>
            </a:r>
            <a:r>
              <a:rPr lang="ja-JP" altLang="en-US" sz="2400" u="sng" dirty="0">
                <a:solidFill>
                  <a:srgbClr val="FF0000"/>
                </a:solidFill>
                <a:latin typeface="+mn-ea"/>
              </a:rPr>
              <a:t>アジャイル開発</a:t>
            </a:r>
            <a:r>
              <a:rPr lang="ja-JP" altLang="en-US" sz="2400" u="sng" dirty="0">
                <a:solidFill>
                  <a:srgbClr val="3333FF"/>
                </a:solidFill>
                <a:latin typeface="+mn-ea"/>
              </a:rPr>
              <a:t>が必須</a:t>
            </a:r>
          </a:p>
        </p:txBody>
      </p:sp>
      <p:sp>
        <p:nvSpPr>
          <p:cNvPr id="8" name="矢印: 下 7">
            <a:extLst>
              <a:ext uri="{FF2B5EF4-FFF2-40B4-BE49-F238E27FC236}">
                <a16:creationId xmlns:a16="http://schemas.microsoft.com/office/drawing/2014/main" id="{3E5F8622-9913-4DC6-BDAC-324C811AF38C}"/>
              </a:ext>
            </a:extLst>
          </p:cNvPr>
          <p:cNvSpPr/>
          <p:nvPr/>
        </p:nvSpPr>
        <p:spPr>
          <a:xfrm>
            <a:off x="1800000" y="3528000"/>
            <a:ext cx="1440000" cy="432000"/>
          </a:xfrm>
          <a:prstGeom prst="downArrow">
            <a:avLst>
              <a:gd name="adj1" fmla="val 50000"/>
              <a:gd name="adj2" fmla="val 31856"/>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上向き折線 8">
            <a:extLst>
              <a:ext uri="{FF2B5EF4-FFF2-40B4-BE49-F238E27FC236}">
                <a16:creationId xmlns:a16="http://schemas.microsoft.com/office/drawing/2014/main" id="{31A43822-2D1F-4F8E-9718-76C32F8CA464}"/>
              </a:ext>
            </a:extLst>
          </p:cNvPr>
          <p:cNvSpPr/>
          <p:nvPr/>
        </p:nvSpPr>
        <p:spPr>
          <a:xfrm rot="5400000">
            <a:off x="611999" y="5400000"/>
            <a:ext cx="288000" cy="432000"/>
          </a:xfrm>
          <a:prstGeom prst="bentUpArrow">
            <a:avLst>
              <a:gd name="adj1" fmla="val 32938"/>
              <a:gd name="adj2" fmla="val 32938"/>
              <a:gd name="adj3" fmla="val 25000"/>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雲 9">
            <a:extLst>
              <a:ext uri="{FF2B5EF4-FFF2-40B4-BE49-F238E27FC236}">
                <a16:creationId xmlns:a16="http://schemas.microsoft.com/office/drawing/2014/main" id="{1C02BECF-671B-43BF-94BF-DB1436D71252}"/>
              </a:ext>
            </a:extLst>
          </p:cNvPr>
          <p:cNvSpPr/>
          <p:nvPr/>
        </p:nvSpPr>
        <p:spPr>
          <a:xfrm>
            <a:off x="8100000" y="5220000"/>
            <a:ext cx="1656000" cy="720000"/>
          </a:xfrm>
          <a:prstGeom prst="cloud">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400" b="1" dirty="0">
                <a:solidFill>
                  <a:srgbClr val="FF0000"/>
                </a:solidFill>
              </a:rPr>
              <a:t>顧客視点</a:t>
            </a:r>
          </a:p>
        </p:txBody>
      </p:sp>
      <p:sp>
        <p:nvSpPr>
          <p:cNvPr id="11" name="雲 10">
            <a:extLst>
              <a:ext uri="{FF2B5EF4-FFF2-40B4-BE49-F238E27FC236}">
                <a16:creationId xmlns:a16="http://schemas.microsoft.com/office/drawing/2014/main" id="{2C524BB4-BFE6-462D-A23B-0203C5827EC2}"/>
              </a:ext>
            </a:extLst>
          </p:cNvPr>
          <p:cNvSpPr/>
          <p:nvPr/>
        </p:nvSpPr>
        <p:spPr>
          <a:xfrm>
            <a:off x="10080000" y="5220000"/>
            <a:ext cx="1800000" cy="720000"/>
          </a:xfrm>
          <a:prstGeom prst="cloud">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400" b="1" dirty="0">
                <a:solidFill>
                  <a:srgbClr val="FF0000"/>
                </a:solidFill>
              </a:rPr>
              <a:t>継続性</a:t>
            </a:r>
          </a:p>
        </p:txBody>
      </p:sp>
      <p:sp>
        <p:nvSpPr>
          <p:cNvPr id="3" name="四角形: 角を丸くする 2">
            <a:extLst>
              <a:ext uri="{FF2B5EF4-FFF2-40B4-BE49-F238E27FC236}">
                <a16:creationId xmlns:a16="http://schemas.microsoft.com/office/drawing/2014/main" id="{00C21D58-1312-D880-25F4-8C64A28B7C50}"/>
              </a:ext>
            </a:extLst>
          </p:cNvPr>
          <p:cNvSpPr/>
          <p:nvPr/>
        </p:nvSpPr>
        <p:spPr bwMode="auto">
          <a:xfrm>
            <a:off x="9540000" y="1079999"/>
            <a:ext cx="2520000" cy="2880000"/>
          </a:xfrm>
          <a:prstGeom prst="roundRect">
            <a:avLst/>
          </a:prstGeom>
          <a:noFill/>
          <a:ln w="12700" cap="flat" cmpd="sng" algn="ctr">
            <a:solidFill>
              <a:srgbClr val="808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注</a:t>
            </a:r>
            <a:r>
              <a:rPr kumimoji="1" lang="en-US" altLang="ja-JP"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メイリオ" panose="020B0604030504040204" pitchFamily="50" charset="-128"/>
                <a:ea typeface="メイリオ" panose="020B0604030504040204" pitchFamily="50" charset="-128"/>
              </a:rPr>
              <a:t>アジャイルは，</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メイリオ" panose="020B0604030504040204" pitchFamily="50" charset="-128"/>
                <a:ea typeface="メイリオ" panose="020B0604030504040204" pitchFamily="50" charset="-128"/>
              </a:rPr>
              <a:t>企業活動などに幅広く適用できる概念であるが，</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メイリオ" panose="020B0604030504040204" pitchFamily="50" charset="-128"/>
                <a:ea typeface="メイリオ" panose="020B0604030504040204" pitchFamily="50" charset="-128"/>
              </a:rPr>
              <a:t>ここでは，</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メイリオ" panose="020B0604030504040204" pitchFamily="50" charset="-128"/>
                <a:ea typeface="メイリオ" panose="020B0604030504040204" pitchFamily="50" charset="-128"/>
              </a:rPr>
              <a:t>情報システム開発の範囲で用いる．</a:t>
            </a:r>
            <a:endParaRPr kumimoji="1"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86517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6"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par>
                                <p:cTn id="12" presetID="6" presetClass="entr" presetSubtype="16"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10;&#10;自動的に生成された説明">
            <a:extLst>
              <a:ext uri="{FF2B5EF4-FFF2-40B4-BE49-F238E27FC236}">
                <a16:creationId xmlns:a16="http://schemas.microsoft.com/office/drawing/2014/main" id="{1A129D7D-9980-3346-CB43-4EDB7F521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900000"/>
            <a:ext cx="2880000" cy="5759999"/>
          </a:xfrm>
          <a:prstGeom prst="rect">
            <a:avLst/>
          </a:prstGeom>
        </p:spPr>
      </p:pic>
      <p:sp>
        <p:nvSpPr>
          <p:cNvPr id="2" name="タイトル 1">
            <a:extLst>
              <a:ext uri="{FF2B5EF4-FFF2-40B4-BE49-F238E27FC236}">
                <a16:creationId xmlns:a16="http://schemas.microsoft.com/office/drawing/2014/main" id="{BDFC86AC-D251-C83A-931A-533B026D3D8D}"/>
              </a:ext>
            </a:extLst>
          </p:cNvPr>
          <p:cNvSpPr>
            <a:spLocks noGrp="1"/>
          </p:cNvSpPr>
          <p:nvPr>
            <p:ph type="title"/>
          </p:nvPr>
        </p:nvSpPr>
        <p:spPr>
          <a:xfrm>
            <a:off x="1080000" y="252000"/>
            <a:ext cx="10620000" cy="540000"/>
          </a:xfrm>
        </p:spPr>
        <p:txBody>
          <a:bodyPr/>
          <a:lstStyle/>
          <a:p>
            <a:r>
              <a:rPr kumimoji="1" lang="ja-JP" altLang="en-US" dirty="0"/>
              <a:t>世界</a:t>
            </a:r>
            <a:r>
              <a:rPr kumimoji="1" lang="ja-JP" altLang="en-US" dirty="0">
                <a:solidFill>
                  <a:srgbClr val="FF0000"/>
                </a:solidFill>
              </a:rPr>
              <a:t>デジタル</a:t>
            </a:r>
            <a:r>
              <a:rPr kumimoji="1" lang="ja-JP" altLang="en-US" dirty="0"/>
              <a:t>競争力ランキング：</a:t>
            </a:r>
            <a:r>
              <a:rPr kumimoji="1" lang="en-US" altLang="ja-JP" dirty="0">
                <a:solidFill>
                  <a:srgbClr val="3333FF"/>
                </a:solidFill>
              </a:rPr>
              <a:t>29</a:t>
            </a:r>
            <a:r>
              <a:rPr kumimoji="1" lang="ja-JP" altLang="en-US" dirty="0"/>
              <a:t>位</a:t>
            </a:r>
          </a:p>
        </p:txBody>
      </p:sp>
      <p:sp>
        <p:nvSpPr>
          <p:cNvPr id="3" name="日付プレースホルダー 2">
            <a:extLst>
              <a:ext uri="{FF2B5EF4-FFF2-40B4-BE49-F238E27FC236}">
                <a16:creationId xmlns:a16="http://schemas.microsoft.com/office/drawing/2014/main" id="{11EBEF7A-9533-280F-4858-11899CCCE024}"/>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FEC3F574-CE7E-DF35-C4E6-1C7C106CB377}"/>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6" name="テキスト ボックス 5">
            <a:extLst>
              <a:ext uri="{FF2B5EF4-FFF2-40B4-BE49-F238E27FC236}">
                <a16:creationId xmlns:a16="http://schemas.microsoft.com/office/drawing/2014/main" id="{5A39A82D-E91E-B6B5-7EFF-FD436230AC46}"/>
              </a:ext>
            </a:extLst>
          </p:cNvPr>
          <p:cNvSpPr txBox="1"/>
          <p:nvPr/>
        </p:nvSpPr>
        <p:spPr>
          <a:xfrm>
            <a:off x="4680000" y="4320000"/>
            <a:ext cx="7355350" cy="1077218"/>
          </a:xfrm>
          <a:prstGeom prst="rect">
            <a:avLst/>
          </a:prstGeom>
          <a:noFill/>
        </p:spPr>
        <p:txBody>
          <a:bodyPr wrap="square">
            <a:spAutoFit/>
          </a:bodyPr>
          <a:lstStyle/>
          <a:p>
            <a:r>
              <a:rPr lang="en-US" altLang="ja-JP" sz="1600" dirty="0">
                <a:latin typeface="メイリオ" panose="020B0604030504040204" pitchFamily="50" charset="-128"/>
                <a:ea typeface="メイリオ" panose="020B0604030504040204" pitchFamily="50" charset="-128"/>
              </a:rPr>
              <a:t>&lt;</a:t>
            </a:r>
            <a:r>
              <a:rPr lang="ja-JP" altLang="en-US" sz="1600" dirty="0">
                <a:latin typeface="メイリオ" panose="020B0604030504040204" pitchFamily="50" charset="-128"/>
                <a:ea typeface="メイリオ" panose="020B0604030504040204" pitchFamily="50" charset="-128"/>
              </a:rPr>
              <a:t>出典</a:t>
            </a:r>
            <a:r>
              <a:rPr lang="en-US" altLang="ja-JP" sz="1600" dirty="0">
                <a:latin typeface="メイリオ" panose="020B0604030504040204" pitchFamily="50" charset="-128"/>
                <a:ea typeface="メイリオ" panose="020B0604030504040204" pitchFamily="50" charset="-128"/>
              </a:rPr>
              <a:t>&gt;</a:t>
            </a:r>
            <a:endParaRPr lang="ja-JP" altLang="en-US" sz="16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世界デジタル競争力ランキング、日本は</a:t>
            </a:r>
            <a:r>
              <a:rPr lang="en-US" altLang="ja-JP" sz="1600" b="1" dirty="0">
                <a:latin typeface="メイリオ" panose="020B0604030504040204" pitchFamily="50" charset="-128"/>
                <a:ea typeface="メイリオ" panose="020B0604030504040204" pitchFamily="50" charset="-128"/>
              </a:rPr>
              <a:t>29</a:t>
            </a:r>
            <a:r>
              <a:rPr lang="ja-JP" altLang="en-US" sz="1600" b="1" dirty="0">
                <a:latin typeface="メイリオ" panose="020B0604030504040204" pitchFamily="50" charset="-128"/>
                <a:ea typeface="メイリオ" panose="020B0604030504040204" pitchFamily="50" charset="-128"/>
              </a:rPr>
              <a:t>位に低下</a:t>
            </a:r>
            <a:r>
              <a:rPr lang="ja-JP" altLang="en-US" sz="1600"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ビジネス短信，</a:t>
            </a:r>
            <a:r>
              <a:rPr lang="zh-TW" altLang="en-US" sz="1600" dirty="0">
                <a:latin typeface="メイリオ" panose="020B0604030504040204" pitchFamily="50" charset="-128"/>
                <a:ea typeface="メイリオ" panose="020B0604030504040204" pitchFamily="50" charset="-128"/>
              </a:rPr>
              <a:t>独立行政法人日本貿易振興機構</a:t>
            </a:r>
            <a:r>
              <a:rPr lang="en-US" altLang="ja-JP" sz="1600" dirty="0">
                <a:latin typeface="メイリオ" panose="020B0604030504040204" pitchFamily="50" charset="-128"/>
                <a:ea typeface="メイリオ" panose="020B0604030504040204" pitchFamily="50" charset="-128"/>
              </a:rPr>
              <a:t>(JETRO)</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2022</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07</a:t>
            </a:r>
            <a:r>
              <a:rPr lang="ja-JP" altLang="en-US" sz="1600" dirty="0">
                <a:latin typeface="メイリオ" panose="020B0604030504040204" pitchFamily="50" charset="-128"/>
                <a:ea typeface="メイリオ" panose="020B0604030504040204" pitchFamily="50" charset="-128"/>
              </a:rPr>
              <a:t>日．</a:t>
            </a:r>
          </a:p>
          <a:p>
            <a:r>
              <a:rPr lang="en-US" altLang="ja-JP" sz="1600" i="1" dirty="0">
                <a:latin typeface="Arial" panose="020B0604020202020204" pitchFamily="34" charset="0"/>
                <a:cs typeface="Arial" panose="020B0604020202020204" pitchFamily="34" charset="0"/>
                <a:hlinkClick r:id="rId3"/>
              </a:rPr>
              <a:t>https://www.jetro.go.jp/biznews/2022/10/1128218948d5f5df.html</a:t>
            </a:r>
            <a:endParaRPr lang="ja-JP" altLang="en-US" sz="1600" i="1"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6CF40A4C-C0B1-777A-BBB4-4177F61FD82F}"/>
              </a:ext>
            </a:extLst>
          </p:cNvPr>
          <p:cNvSpPr txBox="1"/>
          <p:nvPr/>
        </p:nvSpPr>
        <p:spPr>
          <a:xfrm>
            <a:off x="3420000" y="900000"/>
            <a:ext cx="8640000" cy="360000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日本は「高等教育の生徒当たり教師数」（知識）、「ワイヤレスブロードバンド利用者数」（技術）、「ソフトウエア著作保護」（未来への対応）の項目では高い評価を得たものの、</a:t>
            </a:r>
          </a:p>
          <a:p>
            <a:r>
              <a:rPr lang="ja-JP" altLang="en-US" sz="2800" dirty="0">
                <a:latin typeface="メイリオ" panose="020B0604030504040204" pitchFamily="50" charset="-128"/>
                <a:ea typeface="メイリオ" panose="020B0604030504040204" pitchFamily="50" charset="-128"/>
              </a:rPr>
              <a:t>「国際経験」（知識）と「ビッグデータ活用・分析」、</a:t>
            </a:r>
            <a:r>
              <a:rPr lang="ja-JP" altLang="en-US" sz="2800" u="sng" dirty="0">
                <a:solidFill>
                  <a:srgbClr val="FF0000"/>
                </a:solidFill>
                <a:latin typeface="メイリオ" panose="020B0604030504040204" pitchFamily="50" charset="-128"/>
                <a:ea typeface="メイリオ" panose="020B0604030504040204" pitchFamily="50" charset="-128"/>
              </a:rPr>
              <a:t>「ビジネス上の俊敏性（</a:t>
            </a:r>
            <a:r>
              <a:rPr lang="en-US" altLang="ja-JP" sz="2800" u="sng" dirty="0">
                <a:solidFill>
                  <a:srgbClr val="FF0000"/>
                </a:solidFill>
                <a:latin typeface="メイリオ" panose="020B0604030504040204" pitchFamily="50" charset="-128"/>
                <a:ea typeface="メイリオ" panose="020B0604030504040204" pitchFamily="50" charset="-128"/>
              </a:rPr>
              <a:t>Business Agility</a:t>
            </a:r>
            <a:r>
              <a:rPr lang="ja-JP" altLang="en-US" sz="2800" u="sng" dirty="0">
                <a:solidFill>
                  <a:srgbClr val="FF0000"/>
                </a:solidFill>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（未来への対応）の項目では調査対象国・地域の中で</a:t>
            </a:r>
            <a:r>
              <a:rPr lang="ja-JP" altLang="en-US" sz="2800" u="sng" dirty="0">
                <a:solidFill>
                  <a:srgbClr val="FF0000"/>
                </a:solidFill>
                <a:latin typeface="メイリオ" panose="020B0604030504040204" pitchFamily="50" charset="-128"/>
                <a:ea typeface="メイリオ" panose="020B0604030504040204" pitchFamily="50" charset="-128"/>
              </a:rPr>
              <a:t>最下位</a:t>
            </a:r>
            <a:r>
              <a:rPr lang="ja-JP" altLang="en-US" sz="2800" dirty="0">
                <a:latin typeface="メイリオ" panose="020B0604030504040204" pitchFamily="50" charset="-128"/>
                <a:ea typeface="メイリオ" panose="020B0604030504040204" pitchFamily="50" charset="-128"/>
              </a:rPr>
              <a:t>となっている。</a:t>
            </a:r>
          </a:p>
        </p:txBody>
      </p:sp>
      <p:sp>
        <p:nvSpPr>
          <p:cNvPr id="10" name="テキスト ボックス 9">
            <a:extLst>
              <a:ext uri="{FF2B5EF4-FFF2-40B4-BE49-F238E27FC236}">
                <a16:creationId xmlns:a16="http://schemas.microsoft.com/office/drawing/2014/main" id="{1E8D7AE0-C3A8-7E80-8682-6D3652BF6923}"/>
              </a:ext>
            </a:extLst>
          </p:cNvPr>
          <p:cNvSpPr txBox="1"/>
          <p:nvPr/>
        </p:nvSpPr>
        <p:spPr>
          <a:xfrm>
            <a:off x="3240000" y="5580000"/>
            <a:ext cx="5400000" cy="1077218"/>
          </a:xfrm>
          <a:prstGeom prst="rect">
            <a:avLst/>
          </a:prstGeom>
          <a:noFill/>
        </p:spPr>
        <p:txBody>
          <a:bodyPr wrap="square">
            <a:spAutoFit/>
          </a:bodyPr>
          <a:lstStyle/>
          <a:p>
            <a:r>
              <a:rPr lang="en-US" altLang="ja-JP" sz="1600" dirty="0">
                <a:latin typeface="メイリオ" panose="020B0604030504040204" pitchFamily="50" charset="-128"/>
                <a:ea typeface="メイリオ" panose="020B0604030504040204" pitchFamily="50" charset="-128"/>
              </a:rPr>
              <a:t>&lt;</a:t>
            </a:r>
            <a:r>
              <a:rPr lang="ja-JP" altLang="en-US" sz="1600" dirty="0">
                <a:latin typeface="メイリオ" panose="020B0604030504040204" pitchFamily="50" charset="-128"/>
                <a:ea typeface="メイリオ" panose="020B0604030504040204" pitchFamily="50" charset="-128"/>
              </a:rPr>
              <a:t>出典</a:t>
            </a:r>
            <a:r>
              <a:rPr lang="en-US" altLang="ja-JP" sz="1600" dirty="0">
                <a:latin typeface="メイリオ" panose="020B0604030504040204" pitchFamily="50" charset="-128"/>
                <a:ea typeface="メイリオ" panose="020B0604030504040204" pitchFamily="50" charset="-128"/>
              </a:rPr>
              <a:t>&gt;</a:t>
            </a:r>
            <a:endParaRPr lang="ja-JP" altLang="en-US" sz="16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日本の競争力は世界</a:t>
            </a:r>
            <a:r>
              <a:rPr lang="en-US" altLang="ja-JP" sz="1600" b="1" dirty="0">
                <a:latin typeface="メイリオ" panose="020B0604030504040204" pitchFamily="50" charset="-128"/>
                <a:ea typeface="メイリオ" panose="020B0604030504040204" pitchFamily="50" charset="-128"/>
              </a:rPr>
              <a:t>29</a:t>
            </a:r>
            <a:r>
              <a:rPr lang="ja-JP" altLang="en-US" sz="1600" b="1" dirty="0">
                <a:latin typeface="メイリオ" panose="020B0604030504040204" pitchFamily="50" charset="-128"/>
                <a:ea typeface="メイリオ" panose="020B0604030504040204" pitchFamily="50" charset="-128"/>
              </a:rPr>
              <a:t>位　デジタル分野、過去最低に</a:t>
            </a:r>
            <a:r>
              <a:rPr lang="ja-JP" altLang="en-US" sz="1600"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共同通信，</a:t>
            </a:r>
            <a:r>
              <a:rPr lang="en-US" altLang="ja-JP" sz="1600" dirty="0">
                <a:latin typeface="メイリオ" panose="020B0604030504040204" pitchFamily="50" charset="-128"/>
                <a:ea typeface="メイリオ" panose="020B0604030504040204" pitchFamily="50" charset="-128"/>
              </a:rPr>
              <a:t>2022/10/05</a:t>
            </a:r>
            <a:r>
              <a:rPr lang="ja-JP" altLang="en-US" sz="1600" dirty="0">
                <a:latin typeface="メイリオ" panose="020B0604030504040204" pitchFamily="50" charset="-128"/>
                <a:ea typeface="メイリオ" panose="020B0604030504040204" pitchFamily="50" charset="-128"/>
              </a:rPr>
              <a:t>．</a:t>
            </a:r>
          </a:p>
          <a:p>
            <a:r>
              <a:rPr lang="en-US" altLang="ja-JP" sz="1600" i="1" dirty="0">
                <a:latin typeface="Arial" panose="020B0604020202020204" pitchFamily="34" charset="0"/>
                <a:ea typeface="メイリオ" panose="020B0604030504040204" pitchFamily="50" charset="-128"/>
                <a:cs typeface="Arial" panose="020B0604020202020204" pitchFamily="34" charset="0"/>
                <a:hlinkClick r:id="rId4"/>
              </a:rPr>
              <a:t>https://nordot.app/950277974264659968</a:t>
            </a:r>
            <a:endParaRPr lang="ja-JP" altLang="en-US" sz="1600" i="1" dirty="0">
              <a:latin typeface="Arial" panose="020B0604020202020204" pitchFamily="34" charset="0"/>
              <a:ea typeface="メイリオ" panose="020B0604030504040204" pitchFamily="50" charset="-128"/>
              <a:cs typeface="Arial" panose="020B0604020202020204" pitchFamily="34" charset="0"/>
            </a:endParaRPr>
          </a:p>
        </p:txBody>
      </p:sp>
      <p:sp>
        <p:nvSpPr>
          <p:cNvPr id="11" name="四角形: 角を丸くする 10">
            <a:extLst>
              <a:ext uri="{FF2B5EF4-FFF2-40B4-BE49-F238E27FC236}">
                <a16:creationId xmlns:a16="http://schemas.microsoft.com/office/drawing/2014/main" id="{C028796E-3B26-E154-F8BE-802B30093B7C}"/>
              </a:ext>
            </a:extLst>
          </p:cNvPr>
          <p:cNvSpPr/>
          <p:nvPr/>
        </p:nvSpPr>
        <p:spPr>
          <a:xfrm>
            <a:off x="0" y="0"/>
            <a:ext cx="1080000" cy="360000"/>
          </a:xfrm>
          <a:prstGeom prst="roundRect">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dirty="0">
                <a:solidFill>
                  <a:srgbClr val="3333FF"/>
                </a:solidFill>
              </a:rPr>
              <a:t>参考</a:t>
            </a:r>
          </a:p>
        </p:txBody>
      </p:sp>
    </p:spTree>
    <p:extLst>
      <p:ext uri="{BB962C8B-B14F-4D97-AF65-F5344CB8AC3E}">
        <p14:creationId xmlns:p14="http://schemas.microsoft.com/office/powerpoint/2010/main" val="3774841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 折れ線グラフ&#10;&#10;自動的に生成された説明">
            <a:extLst>
              <a:ext uri="{FF2B5EF4-FFF2-40B4-BE49-F238E27FC236}">
                <a16:creationId xmlns:a16="http://schemas.microsoft.com/office/drawing/2014/main" id="{49B1F5E7-8050-EF12-1B18-57FC74289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00" y="1080000"/>
            <a:ext cx="7308000" cy="3003962"/>
          </a:xfrm>
          <a:prstGeom prst="rect">
            <a:avLst/>
          </a:prstGeom>
        </p:spPr>
      </p:pic>
      <p:pic>
        <p:nvPicPr>
          <p:cNvPr id="12" name="図 11" descr="タイムライン&#10;&#10;自動的に生成された説明">
            <a:extLst>
              <a:ext uri="{FF2B5EF4-FFF2-40B4-BE49-F238E27FC236}">
                <a16:creationId xmlns:a16="http://schemas.microsoft.com/office/drawing/2014/main" id="{51E0C005-0EFC-7808-DF88-51AFE6F88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720000"/>
            <a:ext cx="4652705" cy="6120000"/>
          </a:xfrm>
          <a:prstGeom prst="rect">
            <a:avLst/>
          </a:prstGeom>
        </p:spPr>
      </p:pic>
      <p:sp>
        <p:nvSpPr>
          <p:cNvPr id="2" name="タイトル 1">
            <a:extLst>
              <a:ext uri="{FF2B5EF4-FFF2-40B4-BE49-F238E27FC236}">
                <a16:creationId xmlns:a16="http://schemas.microsoft.com/office/drawing/2014/main" id="{83F5A5B1-FA5D-AEF2-BA2E-39B0FB49362C}"/>
              </a:ext>
            </a:extLst>
          </p:cNvPr>
          <p:cNvSpPr>
            <a:spLocks noGrp="1"/>
          </p:cNvSpPr>
          <p:nvPr>
            <p:ph type="title"/>
          </p:nvPr>
        </p:nvSpPr>
        <p:spPr>
          <a:xfrm>
            <a:off x="1080000" y="252000"/>
            <a:ext cx="10620000" cy="540000"/>
          </a:xfrm>
        </p:spPr>
        <p:txBody>
          <a:bodyPr/>
          <a:lstStyle/>
          <a:p>
            <a:r>
              <a:rPr kumimoji="1" lang="ja-JP" altLang="en-US" dirty="0"/>
              <a:t>世界競争力ランキング：全体</a:t>
            </a:r>
            <a:r>
              <a:rPr kumimoji="1" lang="en-US" altLang="ja-JP" dirty="0">
                <a:solidFill>
                  <a:srgbClr val="3333FF"/>
                </a:solidFill>
              </a:rPr>
              <a:t>34</a:t>
            </a:r>
            <a:r>
              <a:rPr kumimoji="1" lang="ja-JP" altLang="en-US" dirty="0"/>
              <a:t>位</a:t>
            </a:r>
          </a:p>
        </p:txBody>
      </p:sp>
      <p:sp>
        <p:nvSpPr>
          <p:cNvPr id="3" name="日付プレースホルダー 2">
            <a:extLst>
              <a:ext uri="{FF2B5EF4-FFF2-40B4-BE49-F238E27FC236}">
                <a16:creationId xmlns:a16="http://schemas.microsoft.com/office/drawing/2014/main" id="{5D50D575-E1A5-E9BD-734F-53EEF4E24357}"/>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2C4B30AF-747A-10E6-3328-E74B018423FC}"/>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6" name="テキスト ボックス 5">
            <a:extLst>
              <a:ext uri="{FF2B5EF4-FFF2-40B4-BE49-F238E27FC236}">
                <a16:creationId xmlns:a16="http://schemas.microsoft.com/office/drawing/2014/main" id="{0F1B38D9-E287-BA3E-D37C-E57F8E77732A}"/>
              </a:ext>
            </a:extLst>
          </p:cNvPr>
          <p:cNvSpPr txBox="1"/>
          <p:nvPr/>
        </p:nvSpPr>
        <p:spPr>
          <a:xfrm>
            <a:off x="5760000" y="4140000"/>
            <a:ext cx="6300000" cy="100800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&lt;</a:t>
            </a:r>
            <a:r>
              <a:rPr lang="ja-JP" altLang="en-US" sz="1400" dirty="0">
                <a:latin typeface="メイリオ" panose="020B0604030504040204" pitchFamily="50" charset="-128"/>
                <a:ea typeface="メイリオ" panose="020B0604030504040204" pitchFamily="50" charset="-128"/>
              </a:rPr>
              <a:t>出典</a:t>
            </a:r>
            <a:r>
              <a:rPr lang="en-US" altLang="ja-JP" sz="1400" dirty="0">
                <a:latin typeface="メイリオ" panose="020B0604030504040204" pitchFamily="50" charset="-128"/>
                <a:ea typeface="メイリオ" panose="020B0604030504040204" pitchFamily="50" charset="-128"/>
              </a:rPr>
              <a:t>&gt;</a:t>
            </a:r>
            <a:endParaRPr lang="ja-JP" altLang="en-US" sz="1400"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IMD</a:t>
            </a:r>
            <a:r>
              <a:rPr lang="ja-JP" altLang="en-US" sz="1400" b="1" dirty="0">
                <a:latin typeface="メイリオ" panose="020B0604030504040204" pitchFamily="50" charset="-128"/>
                <a:ea typeface="メイリオ" panose="020B0604030504040204" pitchFamily="50" charset="-128"/>
              </a:rPr>
              <a:t>「世界競争力年鑑</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」からみる日本の競争力 第</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回：データ解説編</a:t>
            </a:r>
            <a:r>
              <a:rPr lang="ja-JP" altLang="en-US"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三菱総合研究所</a:t>
            </a:r>
            <a:r>
              <a:rPr lang="en-US" altLang="ja-JP" sz="1400" dirty="0">
                <a:latin typeface="メイリオ" panose="020B0604030504040204" pitchFamily="50" charset="-128"/>
                <a:ea typeface="メイリオ" panose="020B0604030504040204" pitchFamily="50" charset="-128"/>
              </a:rPr>
              <a:t>(MRI)</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2022.9.27</a:t>
            </a:r>
            <a:r>
              <a:rPr lang="ja-JP" altLang="en-US" sz="1400" dirty="0">
                <a:latin typeface="メイリオ" panose="020B0604030504040204" pitchFamily="50" charset="-128"/>
                <a:ea typeface="メイリオ" panose="020B0604030504040204" pitchFamily="50" charset="-128"/>
              </a:rPr>
              <a:t>．</a:t>
            </a:r>
          </a:p>
          <a:p>
            <a:r>
              <a:rPr lang="en-US" altLang="ja-JP" sz="1400" i="1" dirty="0">
                <a:latin typeface="Arial" panose="020B0604020202020204" pitchFamily="34" charset="0"/>
                <a:ea typeface="メイリオ" panose="020B0604030504040204" pitchFamily="50" charset="-128"/>
                <a:cs typeface="Arial" panose="020B0604020202020204" pitchFamily="34" charset="0"/>
                <a:hlinkClick r:id="rId4"/>
              </a:rPr>
              <a:t>https://www.mri.co.jp/knowledge/insight/20220927_2.html</a:t>
            </a:r>
            <a:endParaRPr lang="ja-JP" altLang="en-US" sz="1400" i="1"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DF137BE3-9EA5-9053-397A-B62465881E74}"/>
              </a:ext>
            </a:extLst>
          </p:cNvPr>
          <p:cNvSpPr txBox="1"/>
          <p:nvPr/>
        </p:nvSpPr>
        <p:spPr>
          <a:xfrm>
            <a:off x="3059998" y="5472000"/>
            <a:ext cx="6120000" cy="1169551"/>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&lt;</a:t>
            </a:r>
            <a:r>
              <a:rPr lang="ja-JP" altLang="en-US" sz="1400" dirty="0">
                <a:latin typeface="メイリオ" panose="020B0604030504040204" pitchFamily="50" charset="-128"/>
                <a:ea typeface="メイリオ" panose="020B0604030504040204" pitchFamily="50" charset="-128"/>
              </a:rPr>
              <a:t>出典</a:t>
            </a:r>
            <a:r>
              <a:rPr lang="en-US" altLang="ja-JP" sz="1400" dirty="0">
                <a:latin typeface="メイリオ" panose="020B0604030504040204" pitchFamily="50" charset="-128"/>
                <a:ea typeface="メイリオ" panose="020B0604030504040204" pitchFamily="50" charset="-128"/>
              </a:rPr>
              <a:t>&gt;</a:t>
            </a:r>
            <a:endParaRPr lang="ja-JP" altLang="en-US"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 競争力採用指標のクラスター分類：企業活動とそれを支える仕組み</a:t>
            </a:r>
          </a:p>
          <a:p>
            <a:r>
              <a:rPr lang="en-US" altLang="ja-JP" sz="1400" b="1" dirty="0">
                <a:latin typeface="メイリオ" panose="020B0604030504040204" pitchFamily="50" charset="-128"/>
                <a:ea typeface="メイリオ" panose="020B0604030504040204" pitchFamily="50" charset="-128"/>
              </a:rPr>
              <a:t>IMD</a:t>
            </a:r>
            <a:r>
              <a:rPr lang="ja-JP" altLang="en-US" sz="1400" b="1" dirty="0">
                <a:latin typeface="メイリオ" panose="020B0604030504040204" pitchFamily="50" charset="-128"/>
                <a:ea typeface="メイリオ" panose="020B0604030504040204" pitchFamily="50" charset="-128"/>
              </a:rPr>
              <a:t>「世界競争力年鑑</a:t>
            </a:r>
            <a:r>
              <a:rPr lang="en-US" altLang="ja-JP" sz="1400" b="1" dirty="0">
                <a:latin typeface="メイリオ" panose="020B0604030504040204" pitchFamily="50" charset="-128"/>
                <a:ea typeface="メイリオ" panose="020B0604030504040204" pitchFamily="50" charset="-128"/>
              </a:rPr>
              <a:t>2022</a:t>
            </a:r>
            <a:r>
              <a:rPr lang="ja-JP" altLang="en-US" sz="1400" b="1" dirty="0">
                <a:latin typeface="メイリオ" panose="020B0604030504040204" pitchFamily="50" charset="-128"/>
                <a:ea typeface="メイリオ" panose="020B0604030504040204" pitchFamily="50" charset="-128"/>
              </a:rPr>
              <a:t>」からみる日本の競争力 第</a:t>
            </a:r>
            <a:r>
              <a:rPr lang="en-US" altLang="ja-JP" sz="1400" b="1" dirty="0">
                <a:latin typeface="メイリオ" panose="020B0604030504040204" pitchFamily="50" charset="-128"/>
                <a:ea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rPr>
              <a:t>回：分析編</a:t>
            </a:r>
            <a:r>
              <a:rPr lang="ja-JP" altLang="en-US"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三菱総合研究所</a:t>
            </a:r>
            <a:r>
              <a:rPr lang="en-US" altLang="ja-JP" sz="1400" dirty="0">
                <a:latin typeface="メイリオ" panose="020B0604030504040204" pitchFamily="50" charset="-128"/>
                <a:ea typeface="メイリオ" panose="020B0604030504040204" pitchFamily="50" charset="-128"/>
              </a:rPr>
              <a:t>(MRI)</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2022.10.3</a:t>
            </a:r>
            <a:r>
              <a:rPr lang="ja-JP" altLang="en-US" sz="1400" dirty="0">
                <a:latin typeface="メイリオ" panose="020B0604030504040204" pitchFamily="50" charset="-128"/>
                <a:ea typeface="メイリオ" panose="020B0604030504040204" pitchFamily="50" charset="-128"/>
              </a:rPr>
              <a:t>．</a:t>
            </a:r>
          </a:p>
          <a:p>
            <a:r>
              <a:rPr lang="en-US" altLang="ja-JP" sz="1400" i="1" dirty="0">
                <a:latin typeface="Arial" panose="020B0604020202020204" pitchFamily="34" charset="0"/>
                <a:ea typeface="メイリオ" panose="020B0604030504040204" pitchFamily="50" charset="-128"/>
                <a:cs typeface="Arial" panose="020B0604020202020204" pitchFamily="34" charset="0"/>
                <a:hlinkClick r:id="rId5"/>
              </a:rPr>
              <a:t>https://www.mri.co.jp/knowledge/insight/20221003.html</a:t>
            </a:r>
            <a:endParaRPr lang="ja-JP" altLang="en-US" sz="1400" i="1" dirty="0">
              <a:latin typeface="Arial" panose="020B0604020202020204" pitchFamily="34" charset="0"/>
              <a:ea typeface="メイリオ" panose="020B0604030504040204" pitchFamily="50" charset="-128"/>
              <a:cs typeface="Arial" panose="020B0604020202020204" pitchFamily="34" charset="0"/>
            </a:endParaRPr>
          </a:p>
        </p:txBody>
      </p:sp>
      <p:sp>
        <p:nvSpPr>
          <p:cNvPr id="8" name="四角形: 角を丸くする 7">
            <a:extLst>
              <a:ext uri="{FF2B5EF4-FFF2-40B4-BE49-F238E27FC236}">
                <a16:creationId xmlns:a16="http://schemas.microsoft.com/office/drawing/2014/main" id="{F582151C-F97C-7A70-8A06-9DF238103681}"/>
              </a:ext>
            </a:extLst>
          </p:cNvPr>
          <p:cNvSpPr/>
          <p:nvPr/>
        </p:nvSpPr>
        <p:spPr>
          <a:xfrm>
            <a:off x="0" y="0"/>
            <a:ext cx="1080000" cy="360000"/>
          </a:xfrm>
          <a:prstGeom prst="roundRect">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dirty="0">
                <a:solidFill>
                  <a:srgbClr val="3333FF"/>
                </a:solidFill>
              </a:rPr>
              <a:t>参考</a:t>
            </a:r>
          </a:p>
        </p:txBody>
      </p:sp>
      <p:graphicFrame>
        <p:nvGraphicFramePr>
          <p:cNvPr id="15" name="表 15">
            <a:extLst>
              <a:ext uri="{FF2B5EF4-FFF2-40B4-BE49-F238E27FC236}">
                <a16:creationId xmlns:a16="http://schemas.microsoft.com/office/drawing/2014/main" id="{6A9CE668-4DF3-8279-EE65-7C5D8514AB13}"/>
              </a:ext>
            </a:extLst>
          </p:cNvPr>
          <p:cNvGraphicFramePr>
            <a:graphicFrameLocks noGrp="1"/>
          </p:cNvGraphicFramePr>
          <p:nvPr>
            <p:extLst>
              <p:ext uri="{D42A27DB-BD31-4B8C-83A1-F6EECF244321}">
                <p14:modId xmlns:p14="http://schemas.microsoft.com/office/powerpoint/2010/main" val="1096977455"/>
              </p:ext>
            </p:extLst>
          </p:nvPr>
        </p:nvGraphicFramePr>
        <p:xfrm>
          <a:off x="7560000" y="1440000"/>
          <a:ext cx="4320000" cy="4572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361368001"/>
                    </a:ext>
                  </a:extLst>
                </a:gridCol>
                <a:gridCol w="1080000">
                  <a:extLst>
                    <a:ext uri="{9D8B030D-6E8A-4147-A177-3AD203B41FA5}">
                      <a16:colId xmlns:a16="http://schemas.microsoft.com/office/drawing/2014/main" val="432494080"/>
                    </a:ext>
                  </a:extLst>
                </a:gridCol>
                <a:gridCol w="1080000">
                  <a:extLst>
                    <a:ext uri="{9D8B030D-6E8A-4147-A177-3AD203B41FA5}">
                      <a16:colId xmlns:a16="http://schemas.microsoft.com/office/drawing/2014/main" val="3538066870"/>
                    </a:ext>
                  </a:extLst>
                </a:gridCol>
                <a:gridCol w="1080000">
                  <a:extLst>
                    <a:ext uri="{9D8B030D-6E8A-4147-A177-3AD203B41FA5}">
                      <a16:colId xmlns:a16="http://schemas.microsoft.com/office/drawing/2014/main" val="4276038968"/>
                    </a:ext>
                  </a:extLst>
                </a:gridCol>
              </a:tblGrid>
              <a:tr h="370840">
                <a:tc>
                  <a:txBody>
                    <a:bodyPr/>
                    <a:lstStyle/>
                    <a:p>
                      <a:pPr algn="ctr"/>
                      <a:r>
                        <a:rPr kumimoji="1" lang="en-US" altLang="ja-JP" sz="2400" dirty="0">
                          <a:latin typeface="+mn-ea"/>
                          <a:ea typeface="+mn-ea"/>
                        </a:rPr>
                        <a:t>20</a:t>
                      </a:r>
                      <a:r>
                        <a:rPr kumimoji="1" lang="ja-JP" altLang="en-US" sz="2400" dirty="0">
                          <a:latin typeface="+mn-ea"/>
                          <a:ea typeface="+mn-ea"/>
                        </a:rPr>
                        <a:t>位</a:t>
                      </a:r>
                    </a:p>
                  </a:txBody>
                  <a:tcPr anchor="ctr">
                    <a:solidFill>
                      <a:srgbClr val="92D050"/>
                    </a:solidFill>
                  </a:tcPr>
                </a:tc>
                <a:tc>
                  <a:txBody>
                    <a:bodyPr/>
                    <a:lstStyle/>
                    <a:p>
                      <a:pPr algn="ctr"/>
                      <a:r>
                        <a:rPr kumimoji="1" lang="en-US" altLang="ja-JP" sz="2400" dirty="0">
                          <a:latin typeface="メイリオ" panose="020B0604030504040204" pitchFamily="50" charset="-128"/>
                          <a:ea typeface="メイリオ" panose="020B0604030504040204" pitchFamily="50" charset="-128"/>
                        </a:rPr>
                        <a:t>39</a:t>
                      </a:r>
                      <a:r>
                        <a:rPr kumimoji="1" lang="ja-JP" altLang="en-US" sz="2400" dirty="0">
                          <a:latin typeface="メイリオ" panose="020B0604030504040204" pitchFamily="50" charset="-128"/>
                          <a:ea typeface="メイリオ" panose="020B0604030504040204" pitchFamily="50" charset="-128"/>
                        </a:rPr>
                        <a:t>位</a:t>
                      </a:r>
                      <a:endParaRPr kumimoji="1" lang="ja-JP" altLang="en-US" sz="2400" dirty="0">
                        <a:latin typeface="+mn-ea"/>
                        <a:ea typeface="+mn-ea"/>
                      </a:endParaRPr>
                    </a:p>
                  </a:txBody>
                  <a:tcPr anchor="ctr">
                    <a:solidFill>
                      <a:schemeClr val="bg2">
                        <a:lumMod val="75000"/>
                      </a:schemeClr>
                    </a:solidFill>
                  </a:tcPr>
                </a:tc>
                <a:tc>
                  <a:txBody>
                    <a:bodyPr/>
                    <a:lstStyle/>
                    <a:p>
                      <a:pPr algn="ctr"/>
                      <a:r>
                        <a:rPr kumimoji="1" lang="en-US" altLang="ja-JP" sz="2400" u="sng" dirty="0">
                          <a:solidFill>
                            <a:srgbClr val="FF0000"/>
                          </a:solidFill>
                          <a:latin typeface="メイリオ" panose="020B0604030504040204" pitchFamily="50" charset="-128"/>
                          <a:ea typeface="メイリオ" panose="020B0604030504040204" pitchFamily="50" charset="-128"/>
                        </a:rPr>
                        <a:t>51</a:t>
                      </a:r>
                      <a:r>
                        <a:rPr kumimoji="1" lang="ja-JP" altLang="en-US" sz="2400" u="sng" dirty="0">
                          <a:solidFill>
                            <a:srgbClr val="FF0000"/>
                          </a:solidFill>
                          <a:latin typeface="メイリオ" panose="020B0604030504040204" pitchFamily="50" charset="-128"/>
                          <a:ea typeface="メイリオ" panose="020B0604030504040204" pitchFamily="50" charset="-128"/>
                        </a:rPr>
                        <a:t>位</a:t>
                      </a:r>
                      <a:endParaRPr kumimoji="1" lang="ja-JP" altLang="en-US" sz="2400" u="sng" dirty="0">
                        <a:solidFill>
                          <a:srgbClr val="FF0000"/>
                        </a:solidFill>
                        <a:latin typeface="+mn-ea"/>
                        <a:ea typeface="+mn-ea"/>
                      </a:endParaRPr>
                    </a:p>
                  </a:txBody>
                  <a:tcPr anchor="ctr">
                    <a:solidFill>
                      <a:srgbClr val="FFCC00"/>
                    </a:solidFill>
                  </a:tcPr>
                </a:tc>
                <a:tc>
                  <a:txBody>
                    <a:bodyPr/>
                    <a:lstStyle/>
                    <a:p>
                      <a:pPr algn="ctr"/>
                      <a:r>
                        <a:rPr kumimoji="1" lang="en-US" altLang="ja-JP" sz="2400" dirty="0">
                          <a:latin typeface="メイリオ" panose="020B0604030504040204" pitchFamily="50" charset="-128"/>
                          <a:ea typeface="メイリオ" panose="020B0604030504040204" pitchFamily="50" charset="-128"/>
                        </a:rPr>
                        <a:t>22</a:t>
                      </a:r>
                      <a:r>
                        <a:rPr kumimoji="1" lang="ja-JP" altLang="en-US" sz="2400" dirty="0">
                          <a:latin typeface="メイリオ" panose="020B0604030504040204" pitchFamily="50" charset="-128"/>
                          <a:ea typeface="メイリオ" panose="020B0604030504040204" pitchFamily="50" charset="-128"/>
                        </a:rPr>
                        <a:t>位</a:t>
                      </a:r>
                      <a:endParaRPr kumimoji="1" lang="ja-JP" altLang="en-US" sz="2400" dirty="0">
                        <a:latin typeface="+mn-ea"/>
                        <a:ea typeface="+mn-ea"/>
                      </a:endParaRPr>
                    </a:p>
                  </a:txBody>
                  <a:tcPr anchor="ctr">
                    <a:solidFill>
                      <a:schemeClr val="accent5">
                        <a:lumMod val="60000"/>
                        <a:lumOff val="40000"/>
                      </a:schemeClr>
                    </a:solidFill>
                  </a:tcPr>
                </a:tc>
                <a:extLst>
                  <a:ext uri="{0D108BD9-81ED-4DB2-BD59-A6C34878D82A}">
                    <a16:rowId xmlns:a16="http://schemas.microsoft.com/office/drawing/2014/main" val="3464552876"/>
                  </a:ext>
                </a:extLst>
              </a:tr>
            </a:tbl>
          </a:graphicData>
        </a:graphic>
      </p:graphicFrame>
      <p:sp>
        <p:nvSpPr>
          <p:cNvPr id="16" name="テキスト ボックス 15">
            <a:extLst>
              <a:ext uri="{FF2B5EF4-FFF2-40B4-BE49-F238E27FC236}">
                <a16:creationId xmlns:a16="http://schemas.microsoft.com/office/drawing/2014/main" id="{7DFBD078-DF45-132F-A623-D9C174EB981A}"/>
              </a:ext>
            </a:extLst>
          </p:cNvPr>
          <p:cNvSpPr txBox="1"/>
          <p:nvPr/>
        </p:nvSpPr>
        <p:spPr>
          <a:xfrm>
            <a:off x="8640000" y="900000"/>
            <a:ext cx="3420000" cy="461665"/>
          </a:xfrm>
          <a:prstGeom prst="rect">
            <a:avLst/>
          </a:prstGeom>
          <a:noFill/>
        </p:spPr>
        <p:txBody>
          <a:bodyPr wrap="none" rtlCol="0">
            <a:spAutoFit/>
          </a:bodyPr>
          <a:lstStyle/>
          <a:p>
            <a:r>
              <a:rPr kumimoji="1" lang="ja-JP" altLang="en-US" sz="2400" u="sng" dirty="0">
                <a:solidFill>
                  <a:srgbClr val="FF0000"/>
                </a:solidFill>
                <a:latin typeface="メイリオ" panose="020B0604030504040204" pitchFamily="50" charset="-128"/>
                <a:ea typeface="メイリオ" panose="020B0604030504040204" pitchFamily="50" charset="-128"/>
              </a:rPr>
              <a:t>ビジネス効率性が低い</a:t>
            </a:r>
          </a:p>
        </p:txBody>
      </p:sp>
      <p:sp>
        <p:nvSpPr>
          <p:cNvPr id="5" name="楕円 4">
            <a:extLst>
              <a:ext uri="{FF2B5EF4-FFF2-40B4-BE49-F238E27FC236}">
                <a16:creationId xmlns:a16="http://schemas.microsoft.com/office/drawing/2014/main" id="{1E9E0D54-A853-DCD0-F95C-A45EB7F39DD6}"/>
              </a:ext>
            </a:extLst>
          </p:cNvPr>
          <p:cNvSpPr>
            <a:spLocks noChangeAspect="1"/>
          </p:cNvSpPr>
          <p:nvPr/>
        </p:nvSpPr>
        <p:spPr bwMode="auto">
          <a:xfrm>
            <a:off x="11844000" y="3240000"/>
            <a:ext cx="360000" cy="360000"/>
          </a:xfrm>
          <a:prstGeom prst="ellipse">
            <a:avLst/>
          </a:prstGeom>
          <a:noFill/>
          <a:ln w="76200" cap="flat" cmpd="sng" algn="ctr">
            <a:solidFill>
              <a:srgbClr val="FF0000">
                <a:alpha val="50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6462392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グラフ, 棒グラフ&#10;&#10;自動的に生成された説明">
            <a:extLst>
              <a:ext uri="{FF2B5EF4-FFF2-40B4-BE49-F238E27FC236}">
                <a16:creationId xmlns:a16="http://schemas.microsoft.com/office/drawing/2014/main" id="{8BAEA03A-AF8C-C145-35E9-3FD2578D424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28000" y="468000"/>
            <a:ext cx="8640000" cy="6390075"/>
          </a:xfrm>
          <a:prstGeom prst="rect">
            <a:avLst/>
          </a:prstGeom>
        </p:spPr>
      </p:pic>
      <p:sp>
        <p:nvSpPr>
          <p:cNvPr id="2" name="タイトル 1">
            <a:extLst>
              <a:ext uri="{FF2B5EF4-FFF2-40B4-BE49-F238E27FC236}">
                <a16:creationId xmlns:a16="http://schemas.microsoft.com/office/drawing/2014/main" id="{686CCBD4-447D-B1E5-4EBE-06CBF14209F7}"/>
              </a:ext>
            </a:extLst>
          </p:cNvPr>
          <p:cNvSpPr>
            <a:spLocks noGrp="1"/>
          </p:cNvSpPr>
          <p:nvPr>
            <p:ph type="title"/>
          </p:nvPr>
        </p:nvSpPr>
        <p:spPr/>
        <p:txBody>
          <a:bodyPr/>
          <a:lstStyle/>
          <a:p>
            <a:r>
              <a:rPr kumimoji="1" lang="ja-JP" altLang="en-US" dirty="0"/>
              <a:t>結果として表面化する，</a:t>
            </a:r>
            <a:r>
              <a:rPr kumimoji="1" lang="ja-JP" altLang="en-US" dirty="0">
                <a:solidFill>
                  <a:srgbClr val="3333FF"/>
                </a:solidFill>
              </a:rPr>
              <a:t>日本経済の現状</a:t>
            </a:r>
            <a:r>
              <a:rPr kumimoji="1" lang="ja-JP" altLang="en-US" dirty="0"/>
              <a:t>😢</a:t>
            </a:r>
          </a:p>
        </p:txBody>
      </p:sp>
      <p:sp>
        <p:nvSpPr>
          <p:cNvPr id="3" name="日付プレースホルダー 2">
            <a:extLst>
              <a:ext uri="{FF2B5EF4-FFF2-40B4-BE49-F238E27FC236}">
                <a16:creationId xmlns:a16="http://schemas.microsoft.com/office/drawing/2014/main" id="{DA7103E8-3694-162F-FCC0-4C296885493B}"/>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D03A0219-7C55-0A49-1DF5-5223CA9E9F2C}"/>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pic>
        <p:nvPicPr>
          <p:cNvPr id="6" name="図 5">
            <a:extLst>
              <a:ext uri="{FF2B5EF4-FFF2-40B4-BE49-F238E27FC236}">
                <a16:creationId xmlns:a16="http://schemas.microsoft.com/office/drawing/2014/main" id="{FDFF211B-205E-234D-21D5-C4CB2453AF6B}"/>
              </a:ext>
            </a:extLst>
          </p:cNvPr>
          <p:cNvPicPr>
            <a:picLocks noChangeAspect="1"/>
          </p:cNvPicPr>
          <p:nvPr/>
        </p:nvPicPr>
        <p:blipFill>
          <a:blip r:embed="rId3"/>
          <a:stretch>
            <a:fillRect/>
          </a:stretch>
        </p:blipFill>
        <p:spPr>
          <a:xfrm>
            <a:off x="180000" y="612000"/>
            <a:ext cx="2880000" cy="4812465"/>
          </a:xfrm>
          <a:prstGeom prst="rect">
            <a:avLst/>
          </a:prstGeom>
        </p:spPr>
      </p:pic>
      <p:sp>
        <p:nvSpPr>
          <p:cNvPr id="8" name="テキスト ボックス 7">
            <a:extLst>
              <a:ext uri="{FF2B5EF4-FFF2-40B4-BE49-F238E27FC236}">
                <a16:creationId xmlns:a16="http://schemas.microsoft.com/office/drawing/2014/main" id="{E2447C4A-60AC-378E-2F7E-1084CA6D0703}"/>
              </a:ext>
            </a:extLst>
          </p:cNvPr>
          <p:cNvSpPr txBox="1"/>
          <p:nvPr/>
        </p:nvSpPr>
        <p:spPr>
          <a:xfrm>
            <a:off x="0" y="5652000"/>
            <a:ext cx="3842657" cy="1015663"/>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&lt;</a:t>
            </a:r>
            <a:r>
              <a:rPr lang="ja-JP" altLang="en-US" sz="1200" dirty="0">
                <a:latin typeface="メイリオ" panose="020B0604030504040204" pitchFamily="50" charset="-128"/>
                <a:ea typeface="メイリオ" panose="020B0604030504040204" pitchFamily="50" charset="-128"/>
              </a:rPr>
              <a:t>出典</a:t>
            </a:r>
            <a:r>
              <a:rPr lang="en-US" altLang="ja-JP" sz="1200" dirty="0">
                <a:latin typeface="メイリオ" panose="020B0604030504040204" pitchFamily="50" charset="-128"/>
                <a:ea typeface="メイリオ" panose="020B0604030504040204" pitchFamily="50" charset="-128"/>
              </a:rPr>
              <a:t>&gt;</a:t>
            </a:r>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ドル高の悪影響、際立つ円　</a:t>
            </a:r>
          </a:p>
          <a:p>
            <a:r>
              <a:rPr lang="ja-JP" altLang="en-US" sz="1200" dirty="0">
                <a:latin typeface="メイリオ" panose="020B0604030504040204" pitchFamily="50" charset="-128"/>
                <a:ea typeface="メイリオ" panose="020B0604030504040204" pitchFamily="50" charset="-128"/>
              </a:rPr>
              <a:t>インフレ対策、追われる米国</a:t>
            </a:r>
          </a:p>
          <a:p>
            <a:r>
              <a:rPr lang="ja-JP" altLang="en-US" sz="1200" dirty="0">
                <a:latin typeface="メイリオ" panose="020B0604030504040204" pitchFamily="50" charset="-128"/>
                <a:ea typeface="メイリオ" panose="020B0604030504040204" pitchFamily="50" charset="-128"/>
              </a:rPr>
              <a:t>朝日新聞デジタル，</a:t>
            </a:r>
            <a:r>
              <a:rPr lang="en-US" altLang="ja-JP" sz="1200" dirty="0">
                <a:latin typeface="メイリオ" panose="020B0604030504040204" pitchFamily="50" charset="-128"/>
                <a:ea typeface="メイリオ" panose="020B0604030504040204" pitchFamily="50" charset="-128"/>
              </a:rPr>
              <a:t>2022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15</a:t>
            </a:r>
            <a:r>
              <a:rPr lang="ja-JP" altLang="en-US" sz="1200" dirty="0">
                <a:latin typeface="メイリオ" panose="020B0604030504040204" pitchFamily="50" charset="-128"/>
                <a:ea typeface="メイリオ" panose="020B0604030504040204" pitchFamily="50" charset="-128"/>
              </a:rPr>
              <a:t>日．</a:t>
            </a:r>
          </a:p>
          <a:p>
            <a:r>
              <a:rPr lang="en-US" altLang="ja-JP" sz="1200" i="1" dirty="0">
                <a:latin typeface="Arial" panose="020B0604020202020204" pitchFamily="34" charset="0"/>
                <a:ea typeface="メイリオ" panose="020B0604030504040204" pitchFamily="50" charset="-128"/>
                <a:cs typeface="Arial" panose="020B0604020202020204" pitchFamily="34" charset="0"/>
                <a:hlinkClick r:id="rId4"/>
              </a:rPr>
              <a:t>https://www.asahi.com/articles/DA3S15445588.html</a:t>
            </a:r>
            <a:endParaRPr lang="ja-JP" altLang="en-US" sz="1200" i="1" dirty="0">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4D36E6A8-75F4-1E08-D1A0-822776146181}"/>
              </a:ext>
            </a:extLst>
          </p:cNvPr>
          <p:cNvSpPr txBox="1"/>
          <p:nvPr/>
        </p:nvSpPr>
        <p:spPr>
          <a:xfrm>
            <a:off x="900000" y="4680000"/>
            <a:ext cx="5220000" cy="1080000"/>
          </a:xfrm>
          <a:prstGeom prst="rect">
            <a:avLst/>
          </a:prstGeom>
          <a:solidFill>
            <a:schemeClr val="bg1">
              <a:alpha val="70000"/>
            </a:schemeClr>
          </a:solid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“明治安田総合研究所の小玉祐一氏は，「</a:t>
            </a:r>
            <a:r>
              <a:rPr kumimoji="1" lang="en-US" altLang="ja-JP" sz="1600" dirty="0">
                <a:latin typeface="メイリオ" panose="020B0604030504040204" pitchFamily="50" charset="-128"/>
                <a:ea typeface="メイリオ" panose="020B0604030504040204" pitchFamily="50" charset="-128"/>
              </a:rPr>
              <a:t>90</a:t>
            </a:r>
            <a:r>
              <a:rPr kumimoji="1" lang="ja-JP" altLang="en-US" sz="1600" dirty="0">
                <a:latin typeface="メイリオ" panose="020B0604030504040204" pitchFamily="50" charset="-128"/>
                <a:ea typeface="メイリオ" panose="020B0604030504040204" pitchFamily="50" charset="-128"/>
              </a:rPr>
              <a:t>年代以降，</a:t>
            </a:r>
            <a:r>
              <a:rPr kumimoji="1" lang="ja-JP" altLang="en-US" sz="1600" b="1" u="sng" dirty="0">
                <a:latin typeface="メイリオ" panose="020B0604030504040204" pitchFamily="50" charset="-128"/>
                <a:ea typeface="メイリオ" panose="020B0604030504040204" pitchFamily="50" charset="-128"/>
              </a:rPr>
              <a:t>経済の生産性は低迷</a:t>
            </a:r>
            <a:r>
              <a:rPr kumimoji="1" lang="ja-JP" altLang="en-US" sz="1600" dirty="0">
                <a:latin typeface="メイリオ" panose="020B0604030504040204" pitchFamily="50" charset="-128"/>
                <a:ea typeface="メイリオ" panose="020B0604030504040204" pitchFamily="50" charset="-128"/>
              </a:rPr>
              <a:t>し，</a:t>
            </a:r>
            <a:r>
              <a:rPr kumimoji="1" lang="ja-JP" altLang="en-US" sz="1600" b="1" u="sng" dirty="0">
                <a:latin typeface="メイリオ" panose="020B0604030504040204" pitchFamily="50" charset="-128"/>
                <a:ea typeface="メイリオ" panose="020B0604030504040204" pitchFamily="50" charset="-128"/>
              </a:rPr>
              <a:t>企業は賃金を上げられず</a:t>
            </a:r>
            <a:r>
              <a:rPr kumimoji="1" lang="ja-JP" altLang="en-US" sz="1600" dirty="0">
                <a:latin typeface="メイリオ" panose="020B0604030504040204" pitchFamily="50" charset="-128"/>
                <a:ea typeface="メイリオ" panose="020B0604030504040204" pitchFamily="50" charset="-128"/>
              </a:rPr>
              <a:t>，</a:t>
            </a:r>
          </a:p>
          <a:p>
            <a:r>
              <a:rPr kumimoji="1" lang="ja-JP" altLang="en-US" sz="1600" dirty="0">
                <a:latin typeface="メイリオ" panose="020B0604030504040204" pitchFamily="50" charset="-128"/>
                <a:ea typeface="メイリオ" panose="020B0604030504040204" pitchFamily="50" charset="-128"/>
              </a:rPr>
              <a:t>物価上昇圧力が弱い状況が続いた．（中略）背景には，</a:t>
            </a:r>
            <a:r>
              <a:rPr kumimoji="1" lang="ja-JP" altLang="en-US" sz="1600" b="1" u="sng" dirty="0">
                <a:solidFill>
                  <a:srgbClr val="FF0000"/>
                </a:solidFill>
                <a:latin typeface="メイリオ" panose="020B0604030504040204" pitchFamily="50" charset="-128"/>
                <a:ea typeface="メイリオ" panose="020B0604030504040204" pitchFamily="50" charset="-128"/>
              </a:rPr>
              <a:t>長年にわたる日本経済の弱さ</a:t>
            </a:r>
            <a:r>
              <a:rPr kumimoji="1" lang="ja-JP" altLang="en-US" sz="1600" dirty="0">
                <a:latin typeface="メイリオ" panose="020B0604030504040204" pitchFamily="50" charset="-128"/>
                <a:ea typeface="メイリオ" panose="020B0604030504040204" pitchFamily="50" charset="-128"/>
              </a:rPr>
              <a:t>がある．」と指摘．”</a:t>
            </a:r>
          </a:p>
        </p:txBody>
      </p:sp>
      <p:sp>
        <p:nvSpPr>
          <p:cNvPr id="13" name="テキスト ボックス 12">
            <a:extLst>
              <a:ext uri="{FF2B5EF4-FFF2-40B4-BE49-F238E27FC236}">
                <a16:creationId xmlns:a16="http://schemas.microsoft.com/office/drawing/2014/main" id="{E4343E2F-32FA-07C5-A541-F696BB2689FE}"/>
              </a:ext>
            </a:extLst>
          </p:cNvPr>
          <p:cNvSpPr txBox="1"/>
          <p:nvPr/>
        </p:nvSpPr>
        <p:spPr>
          <a:xfrm>
            <a:off x="5040000" y="792000"/>
            <a:ext cx="5832000" cy="523220"/>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&lt;</a:t>
            </a:r>
            <a:r>
              <a:rPr lang="ja-JP" altLang="en-US" sz="1200" dirty="0">
                <a:latin typeface="メイリオ" panose="020B0604030504040204" pitchFamily="50" charset="-128"/>
                <a:ea typeface="メイリオ" panose="020B0604030504040204" pitchFamily="50" charset="-128"/>
              </a:rPr>
              <a:t>出典</a:t>
            </a:r>
            <a:r>
              <a:rPr lang="en-US" altLang="ja-JP" sz="1200" dirty="0">
                <a:latin typeface="メイリオ" panose="020B0604030504040204" pitchFamily="50" charset="-128"/>
                <a:ea typeface="メイリオ" panose="020B0604030504040204" pitchFamily="50" charset="-128"/>
              </a:rPr>
              <a:t>&gt;</a:t>
            </a:r>
            <a:r>
              <a:rPr lang="ja-JP" altLang="en-US" sz="1200"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平均賃金 </a:t>
            </a:r>
            <a:r>
              <a:rPr lang="en-US" altLang="ja-JP" sz="1600" b="1" dirty="0">
                <a:latin typeface="メイリオ" panose="020B0604030504040204" pitchFamily="50" charset="-128"/>
                <a:ea typeface="メイリオ" panose="020B0604030504040204" pitchFamily="50" charset="-128"/>
              </a:rPr>
              <a:t>(Average wage)</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OECD.</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(2022-11-07</a:t>
            </a:r>
            <a:r>
              <a:rPr lang="ja-JP" altLang="en-US" sz="1200" dirty="0">
                <a:latin typeface="メイリオ" panose="020B0604030504040204" pitchFamily="50" charset="-128"/>
                <a:ea typeface="メイリオ" panose="020B0604030504040204" pitchFamily="50" charset="-128"/>
              </a:rPr>
              <a:t>閲覧</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a:t>
            </a:r>
            <a:r>
              <a:rPr lang="en-US" altLang="ja-JP" sz="1200" i="1" dirty="0">
                <a:latin typeface="Arial" panose="020B0604020202020204" pitchFamily="34" charset="0"/>
                <a:cs typeface="Arial" panose="020B0604020202020204" pitchFamily="34" charset="0"/>
                <a:hlinkClick r:id="rId5"/>
              </a:rPr>
              <a:t>https://www.oecd.org/tokyo/statistics/average-wages-japanese-version.htm</a:t>
            </a:r>
            <a:endParaRPr lang="ja-JP" altLang="en-US" sz="1200" i="1"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F48CAD23-F2DA-2BE6-6D53-454F85C9B61D}"/>
              </a:ext>
            </a:extLst>
          </p:cNvPr>
          <p:cNvSpPr txBox="1"/>
          <p:nvPr/>
        </p:nvSpPr>
        <p:spPr>
          <a:xfrm>
            <a:off x="11556000" y="1440000"/>
            <a:ext cx="461665" cy="553998"/>
          </a:xfrm>
          <a:prstGeom prst="rect">
            <a:avLst/>
          </a:prstGeom>
          <a:noFill/>
        </p:spPr>
        <p:txBody>
          <a:bodyPr vert="eaVert" wrap="none" rtlCol="0">
            <a:spAutoFit/>
          </a:bodyPr>
          <a:lstStyle/>
          <a:p>
            <a:r>
              <a:rPr kumimoji="1" lang="ja-JP" altLang="en-US" dirty="0">
                <a:latin typeface="+mn-ea"/>
              </a:rPr>
              <a:t>米国</a:t>
            </a:r>
          </a:p>
        </p:txBody>
      </p:sp>
      <p:sp>
        <p:nvSpPr>
          <p:cNvPr id="23" name="テキスト ボックス 22">
            <a:extLst>
              <a:ext uri="{FF2B5EF4-FFF2-40B4-BE49-F238E27FC236}">
                <a16:creationId xmlns:a16="http://schemas.microsoft.com/office/drawing/2014/main" id="{8722513E-A51F-DD9B-5927-642F81C78967}"/>
              </a:ext>
            </a:extLst>
          </p:cNvPr>
          <p:cNvSpPr txBox="1"/>
          <p:nvPr/>
        </p:nvSpPr>
        <p:spPr>
          <a:xfrm>
            <a:off x="10908000" y="1440000"/>
            <a:ext cx="461665" cy="698268"/>
          </a:xfrm>
          <a:prstGeom prst="rect">
            <a:avLst/>
          </a:prstGeom>
          <a:noFill/>
        </p:spPr>
        <p:txBody>
          <a:bodyPr vert="eaVert" wrap="none" rtlCol="0">
            <a:spAutoFit/>
          </a:bodyPr>
          <a:lstStyle/>
          <a:p>
            <a:r>
              <a:rPr kumimoji="1" lang="ja-JP" altLang="en-US" dirty="0">
                <a:latin typeface="+mn-ea"/>
              </a:rPr>
              <a:t>スイス</a:t>
            </a:r>
          </a:p>
        </p:txBody>
      </p:sp>
      <p:sp>
        <p:nvSpPr>
          <p:cNvPr id="24" name="テキスト ボックス 23">
            <a:extLst>
              <a:ext uri="{FF2B5EF4-FFF2-40B4-BE49-F238E27FC236}">
                <a16:creationId xmlns:a16="http://schemas.microsoft.com/office/drawing/2014/main" id="{0A11F708-B8E5-E9D4-9902-57C98F13D9EE}"/>
              </a:ext>
            </a:extLst>
          </p:cNvPr>
          <p:cNvSpPr txBox="1"/>
          <p:nvPr/>
        </p:nvSpPr>
        <p:spPr>
          <a:xfrm>
            <a:off x="9360000" y="1440000"/>
            <a:ext cx="461665" cy="727122"/>
          </a:xfrm>
          <a:prstGeom prst="rect">
            <a:avLst/>
          </a:prstGeom>
          <a:noFill/>
        </p:spPr>
        <p:txBody>
          <a:bodyPr vert="eaVert" wrap="none" rtlCol="0">
            <a:spAutoFit/>
          </a:bodyPr>
          <a:lstStyle/>
          <a:p>
            <a:r>
              <a:rPr kumimoji="1" lang="ja-JP" altLang="en-US" dirty="0">
                <a:latin typeface="+mn-ea"/>
              </a:rPr>
              <a:t>ドイツ</a:t>
            </a:r>
          </a:p>
        </p:txBody>
      </p:sp>
      <p:sp>
        <p:nvSpPr>
          <p:cNvPr id="25" name="テキスト ボックス 24">
            <a:extLst>
              <a:ext uri="{FF2B5EF4-FFF2-40B4-BE49-F238E27FC236}">
                <a16:creationId xmlns:a16="http://schemas.microsoft.com/office/drawing/2014/main" id="{24AD024D-E3A1-B6CF-9E5C-B0F3161B5E08}"/>
              </a:ext>
            </a:extLst>
          </p:cNvPr>
          <p:cNvSpPr txBox="1"/>
          <p:nvPr/>
        </p:nvSpPr>
        <p:spPr>
          <a:xfrm>
            <a:off x="8460000" y="1440000"/>
            <a:ext cx="461665" cy="553998"/>
          </a:xfrm>
          <a:prstGeom prst="rect">
            <a:avLst/>
          </a:prstGeom>
          <a:noFill/>
        </p:spPr>
        <p:txBody>
          <a:bodyPr vert="eaVert" wrap="none" rtlCol="0">
            <a:spAutoFit/>
          </a:bodyPr>
          <a:lstStyle/>
          <a:p>
            <a:r>
              <a:rPr kumimoji="1" lang="ja-JP" altLang="en-US" dirty="0">
                <a:latin typeface="+mn-ea"/>
              </a:rPr>
              <a:t>英国</a:t>
            </a:r>
          </a:p>
        </p:txBody>
      </p:sp>
      <p:sp>
        <p:nvSpPr>
          <p:cNvPr id="26" name="テキスト ボックス 25">
            <a:extLst>
              <a:ext uri="{FF2B5EF4-FFF2-40B4-BE49-F238E27FC236}">
                <a16:creationId xmlns:a16="http://schemas.microsoft.com/office/drawing/2014/main" id="{CEF299AA-61C2-F427-9ABA-EBDA368F1DE0}"/>
              </a:ext>
            </a:extLst>
          </p:cNvPr>
          <p:cNvSpPr txBox="1"/>
          <p:nvPr/>
        </p:nvSpPr>
        <p:spPr>
          <a:xfrm>
            <a:off x="7128000" y="1800000"/>
            <a:ext cx="461665" cy="553998"/>
          </a:xfrm>
          <a:prstGeom prst="rect">
            <a:avLst/>
          </a:prstGeom>
          <a:noFill/>
        </p:spPr>
        <p:txBody>
          <a:bodyPr vert="eaVert" wrap="none" rtlCol="0">
            <a:spAutoFit/>
          </a:bodyPr>
          <a:lstStyle/>
          <a:p>
            <a:r>
              <a:rPr kumimoji="1" lang="ja-JP" altLang="en-US" dirty="0">
                <a:latin typeface="+mn-ea"/>
              </a:rPr>
              <a:t>韓国</a:t>
            </a:r>
          </a:p>
        </p:txBody>
      </p:sp>
      <p:sp>
        <p:nvSpPr>
          <p:cNvPr id="27" name="テキスト ボックス 26">
            <a:extLst>
              <a:ext uri="{FF2B5EF4-FFF2-40B4-BE49-F238E27FC236}">
                <a16:creationId xmlns:a16="http://schemas.microsoft.com/office/drawing/2014/main" id="{8AD51B5A-398A-2B9E-F6B8-50C0B03AEF82}"/>
              </a:ext>
            </a:extLst>
          </p:cNvPr>
          <p:cNvSpPr txBox="1"/>
          <p:nvPr/>
        </p:nvSpPr>
        <p:spPr>
          <a:xfrm>
            <a:off x="8028000" y="1440000"/>
            <a:ext cx="461665" cy="898644"/>
          </a:xfrm>
          <a:prstGeom prst="rect">
            <a:avLst/>
          </a:prstGeom>
          <a:noFill/>
        </p:spPr>
        <p:txBody>
          <a:bodyPr vert="eaVert" wrap="none" rtlCol="0">
            <a:spAutoFit/>
          </a:bodyPr>
          <a:lstStyle/>
          <a:p>
            <a:r>
              <a:rPr kumimoji="1" lang="ja-JP" altLang="en-US" dirty="0">
                <a:latin typeface="+mn-ea"/>
              </a:rPr>
              <a:t>フランス</a:t>
            </a:r>
          </a:p>
        </p:txBody>
      </p:sp>
      <p:sp>
        <p:nvSpPr>
          <p:cNvPr id="28" name="テキスト ボックス 27">
            <a:extLst>
              <a:ext uri="{FF2B5EF4-FFF2-40B4-BE49-F238E27FC236}">
                <a16:creationId xmlns:a16="http://schemas.microsoft.com/office/drawing/2014/main" id="{926588F1-47E1-EE67-933F-4D6A8408A53E}"/>
              </a:ext>
            </a:extLst>
          </p:cNvPr>
          <p:cNvSpPr txBox="1"/>
          <p:nvPr/>
        </p:nvSpPr>
        <p:spPr>
          <a:xfrm>
            <a:off x="6479010" y="1800000"/>
            <a:ext cx="461665" cy="964367"/>
          </a:xfrm>
          <a:prstGeom prst="rect">
            <a:avLst/>
          </a:prstGeom>
          <a:noFill/>
        </p:spPr>
        <p:txBody>
          <a:bodyPr vert="eaVert" wrap="none" rtlCol="0">
            <a:spAutoFit/>
          </a:bodyPr>
          <a:lstStyle/>
          <a:p>
            <a:r>
              <a:rPr kumimoji="1" lang="ja-JP" altLang="en-US" dirty="0">
                <a:latin typeface="+mn-ea"/>
              </a:rPr>
              <a:t>イタリア</a:t>
            </a:r>
          </a:p>
        </p:txBody>
      </p:sp>
      <p:sp>
        <p:nvSpPr>
          <p:cNvPr id="7" name="テキスト ボックス 6">
            <a:extLst>
              <a:ext uri="{FF2B5EF4-FFF2-40B4-BE49-F238E27FC236}">
                <a16:creationId xmlns:a16="http://schemas.microsoft.com/office/drawing/2014/main" id="{C941C857-4020-74C0-1FC9-AD97BB3A8D18}"/>
              </a:ext>
            </a:extLst>
          </p:cNvPr>
          <p:cNvSpPr txBox="1"/>
          <p:nvPr/>
        </p:nvSpPr>
        <p:spPr>
          <a:xfrm>
            <a:off x="8892000" y="1440000"/>
            <a:ext cx="461665" cy="648575"/>
          </a:xfrm>
          <a:prstGeom prst="rect">
            <a:avLst/>
          </a:prstGeom>
          <a:noFill/>
        </p:spPr>
        <p:txBody>
          <a:bodyPr vert="eaVert" wrap="none" rtlCol="0">
            <a:spAutoFit/>
          </a:bodyPr>
          <a:lstStyle/>
          <a:p>
            <a:r>
              <a:rPr kumimoji="1" lang="en-US" altLang="ja-JP" dirty="0">
                <a:solidFill>
                  <a:srgbClr val="0070C0"/>
                </a:solidFill>
                <a:latin typeface="+mn-ea"/>
              </a:rPr>
              <a:t>OECD</a:t>
            </a:r>
            <a:endParaRPr kumimoji="1" lang="ja-JP" altLang="en-US" dirty="0">
              <a:solidFill>
                <a:srgbClr val="0070C0"/>
              </a:solidFill>
              <a:latin typeface="+mn-ea"/>
            </a:endParaRPr>
          </a:p>
        </p:txBody>
      </p:sp>
      <p:sp>
        <p:nvSpPr>
          <p:cNvPr id="9" name="テキスト ボックス 8">
            <a:extLst>
              <a:ext uri="{FF2B5EF4-FFF2-40B4-BE49-F238E27FC236}">
                <a16:creationId xmlns:a16="http://schemas.microsoft.com/office/drawing/2014/main" id="{2FEF5D08-FC11-0DF0-9634-EF0D2E2D261B}"/>
              </a:ext>
            </a:extLst>
          </p:cNvPr>
          <p:cNvSpPr txBox="1"/>
          <p:nvPr/>
        </p:nvSpPr>
        <p:spPr>
          <a:xfrm>
            <a:off x="6256800" y="5760000"/>
            <a:ext cx="461665" cy="553998"/>
          </a:xfrm>
          <a:prstGeom prst="rect">
            <a:avLst/>
          </a:prstGeom>
          <a:noFill/>
        </p:spPr>
        <p:txBody>
          <a:bodyPr vert="eaVert" wrap="none" rtlCol="0">
            <a:spAutoFit/>
          </a:bodyPr>
          <a:lstStyle/>
          <a:p>
            <a:r>
              <a:rPr kumimoji="1" lang="ja-JP" altLang="en-US" dirty="0">
                <a:solidFill>
                  <a:srgbClr val="FF0000"/>
                </a:solidFill>
                <a:latin typeface="+mn-ea"/>
              </a:rPr>
              <a:t>日本</a:t>
            </a:r>
          </a:p>
        </p:txBody>
      </p:sp>
      <p:grpSp>
        <p:nvGrpSpPr>
          <p:cNvPr id="14" name="グループ化 13">
            <a:extLst>
              <a:ext uri="{FF2B5EF4-FFF2-40B4-BE49-F238E27FC236}">
                <a16:creationId xmlns:a16="http://schemas.microsoft.com/office/drawing/2014/main" id="{619021B1-DE2B-8D20-6F86-95028A404DE0}"/>
              </a:ext>
            </a:extLst>
          </p:cNvPr>
          <p:cNvGrpSpPr/>
          <p:nvPr/>
        </p:nvGrpSpPr>
        <p:grpSpPr>
          <a:xfrm>
            <a:off x="7920000" y="3060000"/>
            <a:ext cx="3960000" cy="2703776"/>
            <a:chOff x="7920000" y="3060000"/>
            <a:chExt cx="3960000" cy="2703776"/>
          </a:xfrm>
        </p:grpSpPr>
        <p:pic>
          <p:nvPicPr>
            <p:cNvPr id="5" name="図 4">
              <a:extLst>
                <a:ext uri="{FF2B5EF4-FFF2-40B4-BE49-F238E27FC236}">
                  <a16:creationId xmlns:a16="http://schemas.microsoft.com/office/drawing/2014/main" id="{96C6C6C6-DBB5-6130-1A24-2AA9E2444844}"/>
                </a:ext>
              </a:extLst>
            </p:cNvPr>
            <p:cNvPicPr>
              <a:picLocks noChangeAspect="1"/>
            </p:cNvPicPr>
            <p:nvPr/>
          </p:nvPicPr>
          <p:blipFill>
            <a:blip r:embed="rId6"/>
            <a:stretch>
              <a:fillRect/>
            </a:stretch>
          </p:blipFill>
          <p:spPr>
            <a:xfrm>
              <a:off x="7920000" y="3060000"/>
              <a:ext cx="3960000" cy="2703776"/>
            </a:xfrm>
            <a:prstGeom prst="rect">
              <a:avLst/>
            </a:prstGeom>
          </p:spPr>
        </p:pic>
        <p:sp>
          <p:nvSpPr>
            <p:cNvPr id="12" name="テキスト ボックス 11">
              <a:extLst>
                <a:ext uri="{FF2B5EF4-FFF2-40B4-BE49-F238E27FC236}">
                  <a16:creationId xmlns:a16="http://schemas.microsoft.com/office/drawing/2014/main" id="{360E68A7-EEE7-17D2-3DBB-60426C230E47}"/>
                </a:ext>
              </a:extLst>
            </p:cNvPr>
            <p:cNvSpPr txBox="1"/>
            <p:nvPr/>
          </p:nvSpPr>
          <p:spPr>
            <a:xfrm>
              <a:off x="8280000" y="3240000"/>
              <a:ext cx="1620000" cy="461665"/>
            </a:xfrm>
            <a:prstGeom prst="rect">
              <a:avLst/>
            </a:prstGeom>
            <a:noFill/>
          </p:spPr>
          <p:txBody>
            <a:bodyPr wrap="square">
              <a:spAutoFit/>
            </a:bodyPr>
            <a:lstStyle/>
            <a:p>
              <a:r>
                <a:rPr lang="zh-TW" altLang="en-US" sz="1200" dirty="0">
                  <a:latin typeface="メイリオ" panose="020B0604030504040204" pitchFamily="50" charset="-128"/>
                  <a:ea typeface="メイリオ" panose="020B0604030504040204" pitchFamily="50" charset="-128"/>
                </a:rPr>
                <a:t>全国労働組合総連合</a:t>
              </a:r>
              <a:endParaRPr lang="ja-JP" altLang="en-US" sz="1200" dirty="0">
                <a:latin typeface="メイリオ" panose="020B0604030504040204" pitchFamily="50" charset="-128"/>
                <a:ea typeface="メイリオ" panose="020B0604030504040204" pitchFamily="50" charset="-128"/>
              </a:endParaRPr>
            </a:p>
            <a:p>
              <a:r>
                <a:rPr lang="en-US" altLang="zh-TW" sz="1200" dirty="0">
                  <a:latin typeface="メイリオ" panose="020B0604030504040204" pitchFamily="50" charset="-128"/>
                  <a:ea typeface="メイリオ" panose="020B0604030504040204" pitchFamily="50" charset="-128"/>
                </a:rPr>
                <a:t>201</a:t>
              </a:r>
              <a:r>
                <a:rPr lang="en-US" altLang="ja-JP" sz="1200" dirty="0">
                  <a:latin typeface="メイリオ" panose="020B0604030504040204" pitchFamily="50" charset="-128"/>
                  <a:ea typeface="メイリオ" panose="020B0604030504040204" pitchFamily="50" charset="-128"/>
                </a:rPr>
                <a:t>8</a:t>
              </a:r>
              <a:r>
                <a:rPr lang="zh-TW" altLang="en-US" sz="1200" dirty="0">
                  <a:latin typeface="メイリオ" panose="020B0604030504040204" pitchFamily="50" charset="-128"/>
                  <a:ea typeface="メイリオ" panose="020B0604030504040204" pitchFamily="50" charset="-128"/>
                </a:rPr>
                <a:t>年</a:t>
              </a:r>
              <a:r>
                <a:rPr lang="en-US" altLang="zh-TW" sz="1200" dirty="0">
                  <a:latin typeface="メイリオ" panose="020B0604030504040204" pitchFamily="50" charset="-128"/>
                  <a:ea typeface="メイリオ" panose="020B0604030504040204" pitchFamily="50" charset="-128"/>
                </a:rPr>
                <a:t>2</a:t>
              </a:r>
              <a:r>
                <a:rPr lang="zh-TW" altLang="en-US" sz="1200" dirty="0">
                  <a:latin typeface="メイリオ" panose="020B0604030504040204" pitchFamily="50" charset="-128"/>
                  <a:ea typeface="メイリオ" panose="020B0604030504040204" pitchFamily="50" charset="-128"/>
                </a:rPr>
                <a:t>月</a:t>
              </a:r>
              <a:r>
                <a:rPr lang="en-US" altLang="zh-TW" sz="1200" dirty="0">
                  <a:latin typeface="メイリオ" panose="020B0604030504040204" pitchFamily="50" charset="-128"/>
                  <a:ea typeface="メイリオ" panose="020B0604030504040204" pitchFamily="50" charset="-128"/>
                </a:rPr>
                <a:t>21</a:t>
              </a:r>
              <a:r>
                <a:rPr lang="zh-TW" altLang="en-US" sz="1200" dirty="0">
                  <a:latin typeface="メイリオ" panose="020B0604030504040204" pitchFamily="50" charset="-128"/>
                  <a:ea typeface="メイリオ" panose="020B0604030504040204" pitchFamily="50" charset="-128"/>
                </a:rPr>
                <a:t>日</a:t>
              </a:r>
              <a:endParaRPr lang="ja-JP" altLang="en-US" sz="1200" dirty="0">
                <a:latin typeface="メイリオ" panose="020B0604030504040204" pitchFamily="50" charset="-128"/>
                <a:ea typeface="メイリオ" panose="020B0604030504040204" pitchFamily="50" charset="-128"/>
              </a:endParaRPr>
            </a:p>
          </p:txBody>
        </p:sp>
      </p:grpSp>
      <p:pic>
        <p:nvPicPr>
          <p:cNvPr id="10" name="Picture 4" descr="C:\Users\ms-hito\Documents\★広報業務\7_IPAロゴ\2014年5月_Webサイト用ロゴ作成\20140616_ポータルへアップ\IPA_logotype-4CPOJI.png">
            <a:extLst>
              <a:ext uri="{FF2B5EF4-FFF2-40B4-BE49-F238E27FC236}">
                <a16:creationId xmlns:a16="http://schemas.microsoft.com/office/drawing/2014/main" id="{46E7313B-D161-0B7C-C8EC-43653F56E0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000" y="144000"/>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C9BF94AA-6774-FC96-F4F7-5C7F5517304C}"/>
              </a:ext>
            </a:extLst>
          </p:cNvPr>
          <p:cNvSpPr txBox="1"/>
          <p:nvPr/>
        </p:nvSpPr>
        <p:spPr>
          <a:xfrm>
            <a:off x="539999" y="2520000"/>
            <a:ext cx="4428000" cy="400110"/>
          </a:xfrm>
          <a:prstGeom prst="rect">
            <a:avLst/>
          </a:prstGeom>
          <a:noFill/>
        </p:spPr>
        <p:txBody>
          <a:bodyPr wrap="square">
            <a:spAutoFit/>
          </a:bodyPr>
          <a:lstStyle/>
          <a:p>
            <a:pPr algn="ctr"/>
            <a:r>
              <a:rPr lang="en-US" altLang="ja-JP"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1</a:t>
            </a:r>
            <a:r>
              <a:rPr lang="ja-JP" altLang="en-US"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ドル</a:t>
            </a:r>
            <a:r>
              <a:rPr lang="en-US" altLang="ja-JP"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=150</a:t>
            </a:r>
            <a:r>
              <a:rPr lang="ja-JP" altLang="en-US"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円（</a:t>
            </a:r>
            <a:r>
              <a:rPr lang="en-US" altLang="ja-JP"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10</a:t>
            </a:r>
            <a:r>
              <a:rPr lang="ja-JP" altLang="en-US"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月</a:t>
            </a:r>
            <a:r>
              <a:rPr lang="en-US" altLang="ja-JP"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20</a:t>
            </a:r>
            <a:r>
              <a:rPr lang="ja-JP" altLang="en-US" sz="2000" i="1" dirty="0">
                <a:solidFill>
                  <a:srgbClr val="FF0000">
                    <a:alpha val="50000"/>
                  </a:srgbClr>
                </a:solidFill>
                <a:latin typeface="HGP創英角ﾎﾟｯﾌﾟ体" panose="040B0A00000000000000" pitchFamily="50" charset="-128"/>
                <a:ea typeface="HGP創英角ﾎﾟｯﾌﾟ体" panose="040B0A00000000000000" pitchFamily="50" charset="-128"/>
              </a:rPr>
              <a:t>日の東京市場）</a:t>
            </a:r>
          </a:p>
        </p:txBody>
      </p:sp>
    </p:spTree>
    <p:extLst>
      <p:ext uri="{BB962C8B-B14F-4D97-AF65-F5344CB8AC3E}">
        <p14:creationId xmlns:p14="http://schemas.microsoft.com/office/powerpoint/2010/main" val="18540954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00CE778-5FA3-8EE8-7C0E-F57ABDC1B9EE}"/>
              </a:ext>
            </a:extLst>
          </p:cNvPr>
          <p:cNvPicPr>
            <a:picLocks noChangeAspect="1"/>
          </p:cNvPicPr>
          <p:nvPr/>
        </p:nvPicPr>
        <p:blipFill>
          <a:blip r:embed="rId2"/>
          <a:stretch>
            <a:fillRect/>
          </a:stretch>
        </p:blipFill>
        <p:spPr>
          <a:xfrm>
            <a:off x="360000" y="719995"/>
            <a:ext cx="8820000" cy="5969874"/>
          </a:xfrm>
          <a:prstGeom prst="rect">
            <a:avLst/>
          </a:prstGeom>
        </p:spPr>
      </p:pic>
      <p:sp>
        <p:nvSpPr>
          <p:cNvPr id="2" name="タイトル 1">
            <a:extLst>
              <a:ext uri="{FF2B5EF4-FFF2-40B4-BE49-F238E27FC236}">
                <a16:creationId xmlns:a16="http://schemas.microsoft.com/office/drawing/2014/main" id="{02BB708E-5C21-F333-0341-139981F5B58E}"/>
              </a:ext>
            </a:extLst>
          </p:cNvPr>
          <p:cNvSpPr>
            <a:spLocks noGrp="1"/>
          </p:cNvSpPr>
          <p:nvPr>
            <p:ph type="title"/>
          </p:nvPr>
        </p:nvSpPr>
        <p:spPr/>
        <p:txBody>
          <a:bodyPr/>
          <a:lstStyle/>
          <a:p>
            <a:r>
              <a:rPr kumimoji="1" lang="en-US" altLang="ja-JP" dirty="0">
                <a:solidFill>
                  <a:srgbClr val="FF0000"/>
                </a:solidFill>
              </a:rPr>
              <a:t>DX</a:t>
            </a:r>
            <a:r>
              <a:rPr kumimoji="1" lang="ja-JP" altLang="en-US" dirty="0"/>
              <a:t>の取り組み方：まずは世界に追いつく</a:t>
            </a:r>
          </a:p>
        </p:txBody>
      </p:sp>
      <p:sp>
        <p:nvSpPr>
          <p:cNvPr id="3" name="日付プレースホルダー 2">
            <a:extLst>
              <a:ext uri="{FF2B5EF4-FFF2-40B4-BE49-F238E27FC236}">
                <a16:creationId xmlns:a16="http://schemas.microsoft.com/office/drawing/2014/main" id="{43B0648D-4964-71AC-D538-B97B8FDFD244}"/>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E27DB76D-0522-FBF4-046D-10E9E82143B4}"/>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7" name="正方形/長方形 6">
            <a:extLst>
              <a:ext uri="{FF2B5EF4-FFF2-40B4-BE49-F238E27FC236}">
                <a16:creationId xmlns:a16="http://schemas.microsoft.com/office/drawing/2014/main" id="{EB126395-F116-5CAA-B1E7-CE05D3089576}"/>
              </a:ext>
            </a:extLst>
          </p:cNvPr>
          <p:cNvSpPr/>
          <p:nvPr/>
        </p:nvSpPr>
        <p:spPr>
          <a:xfrm>
            <a:off x="8820000" y="1080000"/>
            <a:ext cx="3240000" cy="738664"/>
          </a:xfrm>
          <a:prstGeom prst="rect">
            <a:avLst/>
          </a:prstGeom>
        </p:spPr>
        <p:txBody>
          <a:bodyPr wrap="square">
            <a:spAutoFit/>
          </a:bodyPr>
          <a:lstStyle/>
          <a:p>
            <a:pPr marL="540000" indent="-540000"/>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レポート</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（中間取りまとめ），</a:t>
            </a:r>
          </a:p>
          <a:p>
            <a:pPr marL="540000" indent="-540000"/>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日，</a:t>
            </a:r>
          </a:p>
          <a:p>
            <a:pPr marL="540000" indent="-540000"/>
            <a:r>
              <a:rPr lang="ja-JP" altLang="en-US" sz="1050" dirty="0">
                <a:latin typeface="メイリオ" panose="020B0604030504040204" pitchFamily="50" charset="-128"/>
                <a:ea typeface="メイリオ" panose="020B0604030504040204" pitchFamily="50" charset="-128"/>
              </a:rPr>
              <a:t>　　　　経済</a:t>
            </a:r>
            <a:r>
              <a:rPr lang="ja-JP" altLang="en-US" sz="1050" dirty="0">
                <a:latin typeface="メイリオ" panose="020B0604030504040204" pitchFamily="50" charset="-128"/>
              </a:rPr>
              <a:t>産業省デジタルトランスフォーメーションの加速に向けた研究会</a:t>
            </a:r>
            <a:endParaRPr lang="ja-JP" altLang="en-US" sz="105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6B682F8-9271-9898-A53E-690ADD98F7A9}"/>
              </a:ext>
            </a:extLst>
          </p:cNvPr>
          <p:cNvSpPr txBox="1"/>
          <p:nvPr/>
        </p:nvSpPr>
        <p:spPr>
          <a:xfrm>
            <a:off x="8280000" y="3780000"/>
            <a:ext cx="3780000" cy="2308324"/>
          </a:xfrm>
          <a:prstGeom prst="rect">
            <a:avLst/>
          </a:prstGeom>
          <a:noFill/>
        </p:spPr>
        <p:txBody>
          <a:bodyPr wrap="square">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できる企業はともかく</a:t>
            </a:r>
          </a:p>
          <a:p>
            <a:r>
              <a:rPr kumimoji="1" lang="ja-JP" altLang="en-US" sz="2400" dirty="0">
                <a:latin typeface="HGP創英角ﾎﾟｯﾌﾟ体" panose="040B0A00000000000000" pitchFamily="50" charset="-128"/>
                <a:ea typeface="HGP創英角ﾎﾟｯﾌﾟ体" panose="040B0A00000000000000" pitchFamily="50" charset="-128"/>
              </a:rPr>
              <a:t>普通の企業は，</a:t>
            </a:r>
          </a:p>
          <a:p>
            <a:r>
              <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rPr>
              <a:t>まずは</a:t>
            </a:r>
          </a:p>
          <a:p>
            <a:r>
              <a:rPr kumimoji="1" lang="ja-JP" altLang="en-US" sz="3200" u="sng" dirty="0">
                <a:solidFill>
                  <a:srgbClr val="FF0000"/>
                </a:solidFill>
                <a:latin typeface="HGP創英角ﾎﾟｯﾌﾟ体" panose="040B0A00000000000000" pitchFamily="50" charset="-128"/>
                <a:ea typeface="HGP創英角ﾎﾟｯﾌﾟ体" panose="040B0A00000000000000" pitchFamily="50" charset="-128"/>
              </a:rPr>
              <a:t>「ビジネスの効率化」</a:t>
            </a:r>
          </a:p>
          <a:p>
            <a:r>
              <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rPr>
              <a:t>で世界に追いつく</a:t>
            </a:r>
            <a:endParaRPr lang="ja-JP" altLang="en-US" sz="32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9859335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13AF9-AA1E-F679-0F05-1F177EDF65B2}"/>
              </a:ext>
            </a:extLst>
          </p:cNvPr>
          <p:cNvSpPr>
            <a:spLocks noGrp="1"/>
          </p:cNvSpPr>
          <p:nvPr>
            <p:ph type="title"/>
          </p:nvPr>
        </p:nvSpPr>
        <p:spPr/>
        <p:txBody>
          <a:bodyPr/>
          <a:lstStyle/>
          <a:p>
            <a:r>
              <a:rPr kumimoji="1" lang="ja-JP" altLang="en-US" dirty="0">
                <a:solidFill>
                  <a:srgbClr val="008000"/>
                </a:solidFill>
              </a:rPr>
              <a:t>組込み</a:t>
            </a:r>
            <a:r>
              <a:rPr kumimoji="1" lang="en-US" altLang="ja-JP" dirty="0">
                <a:solidFill>
                  <a:srgbClr val="008000"/>
                </a:solidFill>
              </a:rPr>
              <a:t>/IoT</a:t>
            </a:r>
            <a:r>
              <a:rPr kumimoji="1" lang="ja-JP" altLang="en-US" dirty="0">
                <a:solidFill>
                  <a:srgbClr val="008000"/>
                </a:solidFill>
              </a:rPr>
              <a:t>関連産業</a:t>
            </a:r>
            <a:r>
              <a:rPr kumimoji="1" lang="ja-JP" altLang="en-US" dirty="0"/>
              <a:t>と</a:t>
            </a:r>
            <a:r>
              <a:rPr kumimoji="1" lang="en-US" altLang="ja-JP" dirty="0"/>
              <a:t>DX</a:t>
            </a:r>
            <a:endParaRPr kumimoji="1" lang="ja-JP" altLang="en-US" dirty="0"/>
          </a:p>
        </p:txBody>
      </p:sp>
      <p:sp>
        <p:nvSpPr>
          <p:cNvPr id="3" name="日付プレースホルダー 2">
            <a:extLst>
              <a:ext uri="{FF2B5EF4-FFF2-40B4-BE49-F238E27FC236}">
                <a16:creationId xmlns:a16="http://schemas.microsoft.com/office/drawing/2014/main" id="{3BCDA07B-608B-1371-2A8B-C57F8AB0D460}"/>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1B305451-4E49-4EF9-5A50-CD2A213BD080}"/>
              </a:ext>
            </a:extLst>
          </p:cNvPr>
          <p:cNvSpPr>
            <a:spLocks noGrp="1"/>
          </p:cNvSpPr>
          <p:nvPr>
            <p:ph type="ftr" sz="quarter" idx="3"/>
          </p:nvPr>
        </p:nvSpPr>
        <p:spPr/>
        <p:txBody>
          <a:bodyPr/>
          <a:lstStyle/>
          <a:p>
            <a:r>
              <a:rPr lang="en-US" altLang="ja-JP" dirty="0" err="1"/>
              <a:t>EdgeTech</a:t>
            </a:r>
            <a:r>
              <a:rPr lang="en-US" altLang="ja-JP" dirty="0"/>
              <a:t>+</a:t>
            </a:r>
            <a:r>
              <a:rPr lang="ja-JP" altLang="en-US" dirty="0"/>
              <a:t> </a:t>
            </a:r>
            <a:r>
              <a:rPr lang="en-US" altLang="ja-JP" dirty="0"/>
              <a:t>2022</a:t>
            </a:r>
            <a:endParaRPr lang="en-US" dirty="0"/>
          </a:p>
        </p:txBody>
      </p:sp>
      <p:pic>
        <p:nvPicPr>
          <p:cNvPr id="6" name="図 5">
            <a:extLst>
              <a:ext uri="{FF2B5EF4-FFF2-40B4-BE49-F238E27FC236}">
                <a16:creationId xmlns:a16="http://schemas.microsoft.com/office/drawing/2014/main" id="{9D7F119A-25EE-0429-85C4-423F337DD3A3}"/>
              </a:ext>
            </a:extLst>
          </p:cNvPr>
          <p:cNvPicPr>
            <a:picLocks noChangeAspect="1"/>
          </p:cNvPicPr>
          <p:nvPr/>
        </p:nvPicPr>
        <p:blipFill>
          <a:blip r:embed="rId2"/>
          <a:stretch>
            <a:fillRect/>
          </a:stretch>
        </p:blipFill>
        <p:spPr>
          <a:xfrm>
            <a:off x="360000" y="900000"/>
            <a:ext cx="9180000" cy="5188701"/>
          </a:xfrm>
          <a:prstGeom prst="rect">
            <a:avLst/>
          </a:prstGeom>
        </p:spPr>
      </p:pic>
      <p:sp>
        <p:nvSpPr>
          <p:cNvPr id="7" name="テキスト ボックス 6">
            <a:extLst>
              <a:ext uri="{FF2B5EF4-FFF2-40B4-BE49-F238E27FC236}">
                <a16:creationId xmlns:a16="http://schemas.microsoft.com/office/drawing/2014/main" id="{1CF1F48C-A870-AE2B-93A2-D96C41C32400}"/>
              </a:ext>
            </a:extLst>
          </p:cNvPr>
          <p:cNvSpPr txBox="1"/>
          <p:nvPr/>
        </p:nvSpPr>
        <p:spPr>
          <a:xfrm>
            <a:off x="5688000" y="6048000"/>
            <a:ext cx="6480000" cy="57708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組込み</a:t>
            </a:r>
            <a:r>
              <a:rPr lang="en-US" altLang="ja-JP" sz="1050" dirty="0">
                <a:latin typeface="メイリオ" panose="020B0604030504040204" pitchFamily="50" charset="-128"/>
                <a:ea typeface="メイリオ" panose="020B0604030504040204" pitchFamily="50" charset="-128"/>
              </a:rPr>
              <a:t>/IoT</a:t>
            </a:r>
            <a:r>
              <a:rPr lang="ja-JP" altLang="en-US" sz="1050" dirty="0">
                <a:latin typeface="メイリオ" panose="020B0604030504040204" pitchFamily="50" charset="-128"/>
                <a:ea typeface="メイリオ" panose="020B0604030504040204" pitchFamily="50" charset="-128"/>
              </a:rPr>
              <a:t>産業における</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の取組みに関する調査分析報告書</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2021</a:t>
            </a:r>
            <a:r>
              <a:rPr lang="ja-JP" altLang="en-US" sz="1050" dirty="0">
                <a:latin typeface="メイリオ" panose="020B0604030504040204" pitchFamily="50" charset="-128"/>
                <a:ea typeface="メイリオ" panose="020B0604030504040204" pitchFamily="50" charset="-128"/>
              </a:rPr>
              <a:t>年度組込み</a:t>
            </a:r>
            <a:r>
              <a:rPr lang="en-US" altLang="ja-JP" sz="1050" dirty="0">
                <a:latin typeface="メイリオ" panose="020B0604030504040204" pitchFamily="50" charset="-128"/>
                <a:ea typeface="メイリオ" panose="020B0604030504040204" pitchFamily="50" charset="-128"/>
              </a:rPr>
              <a:t>/IoT</a:t>
            </a:r>
            <a:r>
              <a:rPr lang="ja-JP" altLang="en-US" sz="1050" dirty="0">
                <a:latin typeface="メイリオ" panose="020B0604030504040204" pitchFamily="50" charset="-128"/>
                <a:ea typeface="メイリオ" panose="020B0604030504040204" pitchFamily="50" charset="-128"/>
              </a:rPr>
              <a:t>産業の動向把握等に関する調査の調査結果を公開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IPA,</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2022</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a:t>
            </a:r>
            <a:r>
              <a:rPr lang="en-US" altLang="ja-JP" sz="1050" i="1" dirty="0">
                <a:latin typeface="Arial" panose="020B0604020202020204" pitchFamily="34" charset="0"/>
                <a:ea typeface="メイリオ" panose="020B0604030504040204" pitchFamily="50" charset="-128"/>
                <a:cs typeface="Arial" panose="020B0604020202020204" pitchFamily="34" charset="0"/>
                <a:hlinkClick r:id="rId3"/>
              </a:rPr>
              <a:t>https://www.ipa.go.jp/digital/chousa/kumikomi/kumikomi-iot2021.html</a:t>
            </a:r>
            <a:endParaRPr lang="ja-JP" altLang="en-US" sz="1050" i="1" dirty="0">
              <a:latin typeface="Arial" panose="020B0604020202020204" pitchFamily="34" charset="0"/>
              <a:ea typeface="メイリオ" panose="020B0604030504040204" pitchFamily="50" charset="-128"/>
              <a:cs typeface="Arial" panose="020B0604020202020204" pitchFamily="34" charset="0"/>
            </a:endParaRPr>
          </a:p>
        </p:txBody>
      </p:sp>
      <p:sp>
        <p:nvSpPr>
          <p:cNvPr id="8" name="正方形/長方形 7">
            <a:extLst>
              <a:ext uri="{FF2B5EF4-FFF2-40B4-BE49-F238E27FC236}">
                <a16:creationId xmlns:a16="http://schemas.microsoft.com/office/drawing/2014/main" id="{46E9CB4E-E309-CFAA-A4FB-A0C2CD57A48F}"/>
              </a:ext>
            </a:extLst>
          </p:cNvPr>
          <p:cNvSpPr/>
          <p:nvPr/>
        </p:nvSpPr>
        <p:spPr>
          <a:xfrm>
            <a:off x="9360000" y="1080000"/>
            <a:ext cx="2700000" cy="1440000"/>
          </a:xfrm>
          <a:prstGeom prst="rect">
            <a:avLst/>
          </a:prstGeom>
        </p:spPr>
        <p:txBody>
          <a:bodyPr wrap="square">
            <a:spAutoFit/>
          </a:bodyPr>
          <a:lstStyle/>
          <a:p>
            <a:pPr algn="l"/>
            <a:r>
              <a:rPr lang="en-US" altLang="ja-JP" sz="2800" dirty="0">
                <a:solidFill>
                  <a:srgbClr val="3333FF"/>
                </a:solidFill>
                <a:latin typeface="+mn-ea"/>
              </a:rPr>
              <a:t>DX</a:t>
            </a:r>
            <a:r>
              <a:rPr lang="ja-JP" altLang="en-US" sz="2800" dirty="0">
                <a:solidFill>
                  <a:srgbClr val="3333FF"/>
                </a:solidFill>
                <a:latin typeface="+mn-ea"/>
              </a:rPr>
              <a:t>の取組みは</a:t>
            </a:r>
          </a:p>
          <a:p>
            <a:pPr algn="l"/>
            <a:r>
              <a:rPr lang="ja-JP" altLang="en-US" sz="2800" dirty="0">
                <a:solidFill>
                  <a:srgbClr val="3333FF"/>
                </a:solidFill>
                <a:latin typeface="+mn-ea"/>
              </a:rPr>
              <a:t>緩やかに</a:t>
            </a:r>
          </a:p>
          <a:p>
            <a:pPr algn="l"/>
            <a:r>
              <a:rPr lang="ja-JP" altLang="en-US" sz="2800" dirty="0">
                <a:solidFill>
                  <a:srgbClr val="3333FF"/>
                </a:solidFill>
                <a:latin typeface="+mn-ea"/>
              </a:rPr>
              <a:t>進んできている</a:t>
            </a:r>
          </a:p>
        </p:txBody>
      </p:sp>
    </p:spTree>
    <p:extLst>
      <p:ext uri="{BB962C8B-B14F-4D97-AF65-F5344CB8AC3E}">
        <p14:creationId xmlns:p14="http://schemas.microsoft.com/office/powerpoint/2010/main" val="258376386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2C63438-F32D-A658-4C1F-34FBBBF384D0}"/>
              </a:ext>
            </a:extLst>
          </p:cNvPr>
          <p:cNvPicPr>
            <a:picLocks noChangeAspect="1"/>
          </p:cNvPicPr>
          <p:nvPr/>
        </p:nvPicPr>
        <p:blipFill>
          <a:blip r:embed="rId2"/>
          <a:stretch>
            <a:fillRect/>
          </a:stretch>
        </p:blipFill>
        <p:spPr>
          <a:xfrm>
            <a:off x="360000" y="899997"/>
            <a:ext cx="8856000" cy="5130370"/>
          </a:xfrm>
          <a:prstGeom prst="rect">
            <a:avLst/>
          </a:prstGeom>
        </p:spPr>
      </p:pic>
      <p:sp>
        <p:nvSpPr>
          <p:cNvPr id="2" name="タイトル 1">
            <a:extLst>
              <a:ext uri="{FF2B5EF4-FFF2-40B4-BE49-F238E27FC236}">
                <a16:creationId xmlns:a16="http://schemas.microsoft.com/office/drawing/2014/main" id="{D18088FF-8C58-B17F-1225-06A4BA69527F}"/>
              </a:ext>
            </a:extLst>
          </p:cNvPr>
          <p:cNvSpPr>
            <a:spLocks noGrp="1"/>
          </p:cNvSpPr>
          <p:nvPr>
            <p:ph type="title"/>
          </p:nvPr>
        </p:nvSpPr>
        <p:spPr/>
        <p:txBody>
          <a:bodyPr/>
          <a:lstStyle/>
          <a:p>
            <a:r>
              <a:rPr kumimoji="1" lang="ja-JP" altLang="en-US" dirty="0">
                <a:solidFill>
                  <a:srgbClr val="008000"/>
                </a:solidFill>
              </a:rPr>
              <a:t>組込み</a:t>
            </a:r>
            <a:r>
              <a:rPr kumimoji="1" lang="en-US" altLang="ja-JP" dirty="0">
                <a:solidFill>
                  <a:srgbClr val="008000"/>
                </a:solidFill>
              </a:rPr>
              <a:t>/IoT</a:t>
            </a:r>
            <a:r>
              <a:rPr kumimoji="1" lang="ja-JP" altLang="en-US" dirty="0">
                <a:solidFill>
                  <a:srgbClr val="008000"/>
                </a:solidFill>
              </a:rPr>
              <a:t>関連産業</a:t>
            </a:r>
            <a:r>
              <a:rPr kumimoji="1" lang="ja-JP" altLang="en-US" dirty="0"/>
              <a:t>とアジャイル開発</a:t>
            </a:r>
          </a:p>
        </p:txBody>
      </p:sp>
      <p:sp>
        <p:nvSpPr>
          <p:cNvPr id="3" name="日付プレースホルダー 2">
            <a:extLst>
              <a:ext uri="{FF2B5EF4-FFF2-40B4-BE49-F238E27FC236}">
                <a16:creationId xmlns:a16="http://schemas.microsoft.com/office/drawing/2014/main" id="{9A29F3AC-73E2-4696-7AFD-85FDFE2564FD}"/>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57F9C024-70DC-1F68-E50C-F0E01FC8FE3E}"/>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8" name="テキスト ボックス 7">
            <a:extLst>
              <a:ext uri="{FF2B5EF4-FFF2-40B4-BE49-F238E27FC236}">
                <a16:creationId xmlns:a16="http://schemas.microsoft.com/office/drawing/2014/main" id="{558499CD-4173-B7D6-9E6F-86E3997D4320}"/>
              </a:ext>
            </a:extLst>
          </p:cNvPr>
          <p:cNvSpPr txBox="1"/>
          <p:nvPr/>
        </p:nvSpPr>
        <p:spPr>
          <a:xfrm>
            <a:off x="5688000" y="6048000"/>
            <a:ext cx="6480000" cy="57708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組込み</a:t>
            </a:r>
            <a:r>
              <a:rPr lang="en-US" altLang="ja-JP" sz="1050" dirty="0">
                <a:latin typeface="メイリオ" panose="020B0604030504040204" pitchFamily="50" charset="-128"/>
                <a:ea typeface="メイリオ" panose="020B0604030504040204" pitchFamily="50" charset="-128"/>
              </a:rPr>
              <a:t>/IoT</a:t>
            </a:r>
            <a:r>
              <a:rPr lang="ja-JP" altLang="en-US" sz="1050" dirty="0">
                <a:latin typeface="メイリオ" panose="020B0604030504040204" pitchFamily="50" charset="-128"/>
                <a:ea typeface="メイリオ" panose="020B0604030504040204" pitchFamily="50" charset="-128"/>
              </a:rPr>
              <a:t>産業における技術動向に関する調査分析報告書</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2021</a:t>
            </a:r>
            <a:r>
              <a:rPr lang="ja-JP" altLang="en-US" sz="1050" dirty="0">
                <a:latin typeface="メイリオ" panose="020B0604030504040204" pitchFamily="50" charset="-128"/>
                <a:ea typeface="メイリオ" panose="020B0604030504040204" pitchFamily="50" charset="-128"/>
              </a:rPr>
              <a:t>年度組込み</a:t>
            </a:r>
            <a:r>
              <a:rPr lang="en-US" altLang="ja-JP" sz="1050" dirty="0">
                <a:latin typeface="メイリオ" panose="020B0604030504040204" pitchFamily="50" charset="-128"/>
                <a:ea typeface="メイリオ" panose="020B0604030504040204" pitchFamily="50" charset="-128"/>
              </a:rPr>
              <a:t>/IoT</a:t>
            </a:r>
            <a:r>
              <a:rPr lang="ja-JP" altLang="en-US" sz="1050" dirty="0">
                <a:latin typeface="メイリオ" panose="020B0604030504040204" pitchFamily="50" charset="-128"/>
                <a:ea typeface="メイリオ" panose="020B0604030504040204" pitchFamily="50" charset="-128"/>
              </a:rPr>
              <a:t>産業の動向把握等に関する調査の調査結果を公開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IPA,</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2022</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a:t>
            </a:r>
            <a:r>
              <a:rPr lang="en-US" altLang="ja-JP" sz="1050" i="1" dirty="0">
                <a:latin typeface="Arial" panose="020B0604020202020204" pitchFamily="34" charset="0"/>
                <a:ea typeface="メイリオ" panose="020B0604030504040204" pitchFamily="50" charset="-128"/>
                <a:cs typeface="Arial" panose="020B0604020202020204" pitchFamily="34" charset="0"/>
                <a:hlinkClick r:id="rId3"/>
              </a:rPr>
              <a:t>https://www.ipa.go.jp/digital/chousa/kumikomi/kumikomi-iot2021.html</a:t>
            </a:r>
            <a:endParaRPr lang="ja-JP" altLang="en-US" sz="1050" i="1" dirty="0">
              <a:latin typeface="Arial" panose="020B0604020202020204" pitchFamily="34" charset="0"/>
              <a:ea typeface="メイリオ" panose="020B0604030504040204" pitchFamily="50" charset="-128"/>
              <a:cs typeface="Arial" panose="020B0604020202020204" pitchFamily="34" charset="0"/>
            </a:endParaRPr>
          </a:p>
        </p:txBody>
      </p:sp>
      <p:sp>
        <p:nvSpPr>
          <p:cNvPr id="11" name="楕円 10">
            <a:extLst>
              <a:ext uri="{FF2B5EF4-FFF2-40B4-BE49-F238E27FC236}">
                <a16:creationId xmlns:a16="http://schemas.microsoft.com/office/drawing/2014/main" id="{25C6C653-E7F2-058B-07CB-858A83E4567E}"/>
              </a:ext>
            </a:extLst>
          </p:cNvPr>
          <p:cNvSpPr/>
          <p:nvPr/>
        </p:nvSpPr>
        <p:spPr bwMode="auto">
          <a:xfrm>
            <a:off x="4860000" y="2160000"/>
            <a:ext cx="1980000" cy="720000"/>
          </a:xfrm>
          <a:prstGeom prst="ellipse">
            <a:avLst/>
          </a:prstGeom>
          <a:noFill/>
          <a:ln w="76200" cap="flat" cmpd="sng" algn="ctr">
            <a:solidFill>
              <a:srgbClr val="FF0000">
                <a:alpha val="50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2" name="正方形/長方形 11">
            <a:extLst>
              <a:ext uri="{FF2B5EF4-FFF2-40B4-BE49-F238E27FC236}">
                <a16:creationId xmlns:a16="http://schemas.microsoft.com/office/drawing/2014/main" id="{78EBCA5A-D233-8E20-6611-9C7E341EFD12}"/>
              </a:ext>
            </a:extLst>
          </p:cNvPr>
          <p:cNvSpPr/>
          <p:nvPr/>
        </p:nvSpPr>
        <p:spPr>
          <a:xfrm>
            <a:off x="9180000" y="1079999"/>
            <a:ext cx="2880000" cy="1440000"/>
          </a:xfrm>
          <a:prstGeom prst="rect">
            <a:avLst/>
          </a:prstGeom>
        </p:spPr>
        <p:txBody>
          <a:bodyPr wrap="square">
            <a:spAutoFit/>
          </a:bodyPr>
          <a:lstStyle/>
          <a:p>
            <a:pPr algn="l"/>
            <a:r>
              <a:rPr lang="ja-JP" altLang="en-US" sz="2800" dirty="0">
                <a:solidFill>
                  <a:srgbClr val="3333FF"/>
                </a:solidFill>
                <a:latin typeface="+mn-ea"/>
              </a:rPr>
              <a:t>アジャイル開発は</a:t>
            </a:r>
          </a:p>
          <a:p>
            <a:pPr algn="l"/>
            <a:r>
              <a:rPr lang="ja-JP" altLang="en-US" sz="2800" dirty="0">
                <a:solidFill>
                  <a:srgbClr val="3333FF"/>
                </a:solidFill>
                <a:latin typeface="+mn-ea"/>
              </a:rPr>
              <a:t>普及期に</a:t>
            </a:r>
          </a:p>
          <a:p>
            <a:pPr algn="l"/>
            <a:r>
              <a:rPr lang="ja-JP" altLang="en-US" sz="2800" dirty="0">
                <a:solidFill>
                  <a:srgbClr val="3333FF"/>
                </a:solidFill>
                <a:latin typeface="+mn-ea"/>
              </a:rPr>
              <a:t>入っている</a:t>
            </a:r>
          </a:p>
        </p:txBody>
      </p:sp>
    </p:spTree>
    <p:extLst>
      <p:ext uri="{BB962C8B-B14F-4D97-AF65-F5344CB8AC3E}">
        <p14:creationId xmlns:p14="http://schemas.microsoft.com/office/powerpoint/2010/main" val="22154424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B2186-341D-E8FD-50AD-8056ACBCC8B4}"/>
              </a:ext>
            </a:extLst>
          </p:cNvPr>
          <p:cNvSpPr>
            <a:spLocks noGrp="1"/>
          </p:cNvSpPr>
          <p:nvPr>
            <p:ph type="title"/>
          </p:nvPr>
        </p:nvSpPr>
        <p:spPr/>
        <p:txBody>
          <a:bodyPr/>
          <a:lstStyle/>
          <a:p>
            <a:r>
              <a:rPr kumimoji="1" lang="ja-JP" altLang="en-US" dirty="0">
                <a:solidFill>
                  <a:srgbClr val="008000"/>
                </a:solidFill>
              </a:rPr>
              <a:t>組込み</a:t>
            </a:r>
            <a:r>
              <a:rPr kumimoji="1" lang="en-US" altLang="ja-JP" dirty="0">
                <a:solidFill>
                  <a:srgbClr val="008000"/>
                </a:solidFill>
              </a:rPr>
              <a:t>/IoT</a:t>
            </a:r>
            <a:r>
              <a:rPr kumimoji="1" lang="ja-JP" altLang="en-US" dirty="0">
                <a:solidFill>
                  <a:srgbClr val="008000"/>
                </a:solidFill>
              </a:rPr>
              <a:t>関連産業</a:t>
            </a:r>
            <a:r>
              <a:rPr kumimoji="1" lang="ja-JP" altLang="en-US" dirty="0"/>
              <a:t>における</a:t>
            </a:r>
            <a:r>
              <a:rPr kumimoji="1" lang="en-US" altLang="ja-JP" dirty="0"/>
              <a:t>DX</a:t>
            </a:r>
            <a:r>
              <a:rPr kumimoji="1" lang="ja-JP" altLang="en-US" dirty="0"/>
              <a:t>とアジャイル開発</a:t>
            </a:r>
          </a:p>
        </p:txBody>
      </p:sp>
      <p:sp>
        <p:nvSpPr>
          <p:cNvPr id="3" name="日付プレースホルダー 2">
            <a:extLst>
              <a:ext uri="{FF2B5EF4-FFF2-40B4-BE49-F238E27FC236}">
                <a16:creationId xmlns:a16="http://schemas.microsoft.com/office/drawing/2014/main" id="{F8070256-63A3-0AD9-27CE-AF8EB83E2414}"/>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FD2934A2-EB17-77CB-97B8-F55E719ECC10}"/>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pic>
        <p:nvPicPr>
          <p:cNvPr id="7" name="図 6">
            <a:extLst>
              <a:ext uri="{FF2B5EF4-FFF2-40B4-BE49-F238E27FC236}">
                <a16:creationId xmlns:a16="http://schemas.microsoft.com/office/drawing/2014/main" id="{896F24EF-04FD-DDC3-1201-49654A099850}"/>
              </a:ext>
            </a:extLst>
          </p:cNvPr>
          <p:cNvPicPr>
            <a:picLocks noChangeAspect="1"/>
          </p:cNvPicPr>
          <p:nvPr/>
        </p:nvPicPr>
        <p:blipFill>
          <a:blip r:embed="rId2"/>
          <a:stretch>
            <a:fillRect/>
          </a:stretch>
        </p:blipFill>
        <p:spPr>
          <a:xfrm>
            <a:off x="360000" y="899995"/>
            <a:ext cx="9360000" cy="5031747"/>
          </a:xfrm>
          <a:prstGeom prst="rect">
            <a:avLst/>
          </a:prstGeom>
        </p:spPr>
      </p:pic>
      <p:sp>
        <p:nvSpPr>
          <p:cNvPr id="8" name="テキスト ボックス 7">
            <a:extLst>
              <a:ext uri="{FF2B5EF4-FFF2-40B4-BE49-F238E27FC236}">
                <a16:creationId xmlns:a16="http://schemas.microsoft.com/office/drawing/2014/main" id="{76D30369-F658-51AF-10DD-5D70CB0B1C5A}"/>
              </a:ext>
            </a:extLst>
          </p:cNvPr>
          <p:cNvSpPr txBox="1"/>
          <p:nvPr/>
        </p:nvSpPr>
        <p:spPr>
          <a:xfrm>
            <a:off x="5688000" y="6048000"/>
            <a:ext cx="6480000" cy="57708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組込み</a:t>
            </a:r>
            <a:r>
              <a:rPr lang="en-US" altLang="ja-JP" sz="1050" dirty="0">
                <a:latin typeface="メイリオ" panose="020B0604030504040204" pitchFamily="50" charset="-128"/>
                <a:ea typeface="メイリオ" panose="020B0604030504040204" pitchFamily="50" charset="-128"/>
              </a:rPr>
              <a:t>/IoT</a:t>
            </a:r>
            <a:r>
              <a:rPr lang="ja-JP" altLang="en-US" sz="1050" dirty="0">
                <a:latin typeface="メイリオ" panose="020B0604030504040204" pitchFamily="50" charset="-128"/>
                <a:ea typeface="メイリオ" panose="020B0604030504040204" pitchFamily="50" charset="-128"/>
              </a:rPr>
              <a:t>産業における</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の取組みに関する調査分析報告書</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2021</a:t>
            </a:r>
            <a:r>
              <a:rPr lang="ja-JP" altLang="en-US" sz="1050" dirty="0">
                <a:latin typeface="メイリオ" panose="020B0604030504040204" pitchFamily="50" charset="-128"/>
                <a:ea typeface="メイリオ" panose="020B0604030504040204" pitchFamily="50" charset="-128"/>
              </a:rPr>
              <a:t>年度組込み</a:t>
            </a:r>
            <a:r>
              <a:rPr lang="en-US" altLang="ja-JP" sz="1050" dirty="0">
                <a:latin typeface="メイリオ" panose="020B0604030504040204" pitchFamily="50" charset="-128"/>
                <a:ea typeface="メイリオ" panose="020B0604030504040204" pitchFamily="50" charset="-128"/>
              </a:rPr>
              <a:t>/IoT</a:t>
            </a:r>
            <a:r>
              <a:rPr lang="ja-JP" altLang="en-US" sz="1050" dirty="0">
                <a:latin typeface="メイリオ" panose="020B0604030504040204" pitchFamily="50" charset="-128"/>
                <a:ea typeface="メイリオ" panose="020B0604030504040204" pitchFamily="50" charset="-128"/>
              </a:rPr>
              <a:t>産業の動向把握等に関する調査の調査結果を公開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IPA,</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2022</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a:t>
            </a:r>
            <a:r>
              <a:rPr lang="en-US" altLang="ja-JP" sz="1050" i="1" dirty="0">
                <a:latin typeface="Arial" panose="020B0604020202020204" pitchFamily="34" charset="0"/>
                <a:ea typeface="メイリオ" panose="020B0604030504040204" pitchFamily="50" charset="-128"/>
                <a:cs typeface="Arial" panose="020B0604020202020204" pitchFamily="34" charset="0"/>
                <a:hlinkClick r:id="rId3"/>
              </a:rPr>
              <a:t>https://www.ipa.go.jp/digital/chousa/kumikomi/kumikomi-iot2021.html</a:t>
            </a:r>
            <a:endParaRPr lang="ja-JP" altLang="en-US" sz="1050" i="1" dirty="0">
              <a:latin typeface="Arial" panose="020B0604020202020204" pitchFamily="34" charset="0"/>
              <a:ea typeface="メイリオ" panose="020B0604030504040204" pitchFamily="50" charset="-128"/>
              <a:cs typeface="Arial" panose="020B0604020202020204" pitchFamily="34" charset="0"/>
            </a:endParaRPr>
          </a:p>
        </p:txBody>
      </p:sp>
      <p:sp>
        <p:nvSpPr>
          <p:cNvPr id="11" name="正方形/長方形 10">
            <a:extLst>
              <a:ext uri="{FF2B5EF4-FFF2-40B4-BE49-F238E27FC236}">
                <a16:creationId xmlns:a16="http://schemas.microsoft.com/office/drawing/2014/main" id="{B7F0928D-4CAB-C47B-E27F-07AA5701572B}"/>
              </a:ext>
            </a:extLst>
          </p:cNvPr>
          <p:cNvSpPr/>
          <p:nvPr/>
        </p:nvSpPr>
        <p:spPr>
          <a:xfrm>
            <a:off x="9180000" y="1080000"/>
            <a:ext cx="2880000" cy="1440000"/>
          </a:xfrm>
          <a:prstGeom prst="rect">
            <a:avLst/>
          </a:prstGeom>
        </p:spPr>
        <p:txBody>
          <a:bodyPr wrap="square">
            <a:spAutoFit/>
          </a:bodyPr>
          <a:lstStyle/>
          <a:p>
            <a:pPr algn="l"/>
            <a:r>
              <a:rPr lang="en-US" altLang="ja-JP" sz="2800" dirty="0">
                <a:solidFill>
                  <a:srgbClr val="3333FF"/>
                </a:solidFill>
                <a:latin typeface="+mn-ea"/>
              </a:rPr>
              <a:t>DX</a:t>
            </a:r>
            <a:r>
              <a:rPr lang="ja-JP" altLang="en-US" sz="2800" dirty="0">
                <a:solidFill>
                  <a:srgbClr val="3333FF"/>
                </a:solidFill>
                <a:latin typeface="+mn-ea"/>
              </a:rPr>
              <a:t>の取組みでは</a:t>
            </a:r>
          </a:p>
          <a:p>
            <a:pPr algn="l"/>
            <a:r>
              <a:rPr lang="ja-JP" altLang="en-US" sz="2800" dirty="0">
                <a:solidFill>
                  <a:srgbClr val="3333FF"/>
                </a:solidFill>
                <a:latin typeface="+mn-ea"/>
              </a:rPr>
              <a:t>アジャイル開発を</a:t>
            </a:r>
          </a:p>
          <a:p>
            <a:pPr algn="l"/>
            <a:r>
              <a:rPr lang="ja-JP" altLang="en-US" sz="2800" dirty="0">
                <a:solidFill>
                  <a:srgbClr val="3333FF"/>
                </a:solidFill>
                <a:latin typeface="+mn-ea"/>
              </a:rPr>
              <a:t>活用している</a:t>
            </a:r>
          </a:p>
        </p:txBody>
      </p:sp>
    </p:spTree>
    <p:extLst>
      <p:ext uri="{BB962C8B-B14F-4D97-AF65-F5344CB8AC3E}">
        <p14:creationId xmlns:p14="http://schemas.microsoft.com/office/powerpoint/2010/main" val="41968988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C3262C9-E791-4A4A-92B7-1F197EAE8870}"/>
              </a:ext>
            </a:extLst>
          </p:cNvPr>
          <p:cNvSpPr>
            <a:spLocks noGrp="1"/>
          </p:cNvSpPr>
          <p:nvPr>
            <p:ph type="title"/>
          </p:nvPr>
        </p:nvSpPr>
        <p:spPr/>
        <p:txBody>
          <a:bodyPr/>
          <a:lstStyle/>
          <a:p>
            <a:r>
              <a:rPr kumimoji="1" lang="ja-JP" altLang="en-US" dirty="0">
                <a:solidFill>
                  <a:schemeClr val="tx1"/>
                </a:solidFill>
              </a:rPr>
              <a:t>本日，お話しすること</a:t>
            </a:r>
          </a:p>
        </p:txBody>
      </p:sp>
      <p:sp>
        <p:nvSpPr>
          <p:cNvPr id="6" name="日付プレースホルダー 5">
            <a:extLst>
              <a:ext uri="{FF2B5EF4-FFF2-40B4-BE49-F238E27FC236}">
                <a16:creationId xmlns:a16="http://schemas.microsoft.com/office/drawing/2014/main" id="{E9EDED3C-52BE-4942-8F2B-8B42D395B009}"/>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正方形/長方形 6">
            <a:extLst>
              <a:ext uri="{FF2B5EF4-FFF2-40B4-BE49-F238E27FC236}">
                <a16:creationId xmlns:a16="http://schemas.microsoft.com/office/drawing/2014/main" id="{597AAFBC-F0DB-42C8-A3F8-EEEC5483A344}"/>
              </a:ext>
            </a:extLst>
          </p:cNvPr>
          <p:cNvSpPr/>
          <p:nvPr/>
        </p:nvSpPr>
        <p:spPr>
          <a:xfrm>
            <a:off x="360000" y="972000"/>
            <a:ext cx="11520000" cy="5220000"/>
          </a:xfrm>
          <a:prstGeom prst="rect">
            <a:avLst/>
          </a:prstGeom>
        </p:spPr>
        <p:txBody>
          <a:bodyPr wrap="square">
            <a:spAutoFit/>
          </a:bodyPr>
          <a:lstStyle/>
          <a:p>
            <a:pPr>
              <a:lnSpc>
                <a:spcPct val="120000"/>
              </a:lnSpc>
              <a:spcBef>
                <a:spcPts val="1200"/>
              </a:spcBef>
            </a:pPr>
            <a:r>
              <a:rPr lang="ja-JP" altLang="en-US" sz="2400" dirty="0">
                <a:latin typeface="+mn-ea"/>
              </a:rPr>
              <a:t>　</a:t>
            </a:r>
            <a:r>
              <a:rPr lang="ja-JP" altLang="en-US" sz="2400" u="sng" dirty="0">
                <a:solidFill>
                  <a:srgbClr val="3333FF"/>
                </a:solidFill>
                <a:latin typeface="+mn-ea"/>
              </a:rPr>
              <a:t>デジタルトランスフォーメーション（</a:t>
            </a:r>
            <a:r>
              <a:rPr lang="en-US" altLang="ja-JP" sz="2400" u="sng" dirty="0">
                <a:solidFill>
                  <a:srgbClr val="3333FF"/>
                </a:solidFill>
                <a:latin typeface="+mn-ea"/>
              </a:rPr>
              <a:t>DX</a:t>
            </a:r>
            <a:r>
              <a:rPr lang="ja-JP" altLang="en-US" sz="2400" u="sng" dirty="0">
                <a:solidFill>
                  <a:srgbClr val="3333FF"/>
                </a:solidFill>
                <a:latin typeface="+mn-ea"/>
              </a:rPr>
              <a:t>）</a:t>
            </a:r>
            <a:r>
              <a:rPr lang="ja-JP" altLang="en-US" sz="2400" dirty="0">
                <a:latin typeface="+mn-ea"/>
              </a:rPr>
              <a:t>推進の核となる情報システムの開発では、技術的実現性やビジネス成否が不確実な状況でも迅速に開発を行い、運用時の技術評価結果や顧客の反応に基づいて素早く改善を繰り返すという、</a:t>
            </a:r>
            <a:r>
              <a:rPr lang="ja-JP" altLang="en-US" sz="2400" u="sng" dirty="0">
                <a:solidFill>
                  <a:srgbClr val="FF0000"/>
                </a:solidFill>
                <a:latin typeface="+mn-ea"/>
              </a:rPr>
              <a:t>仮説検証型の</a:t>
            </a:r>
            <a:r>
              <a:rPr lang="ja-JP" altLang="en-US" sz="2400" b="1" u="sng" dirty="0">
                <a:solidFill>
                  <a:srgbClr val="FF0000"/>
                </a:solidFill>
                <a:latin typeface="+mn-ea"/>
              </a:rPr>
              <a:t>アジャイル開発</a:t>
            </a:r>
            <a:r>
              <a:rPr lang="ja-JP" altLang="en-US" sz="2400" dirty="0">
                <a:latin typeface="+mn-ea"/>
              </a:rPr>
              <a:t>が必須となる。</a:t>
            </a:r>
            <a:endParaRPr lang="en-US" altLang="ja-JP" sz="2400" dirty="0">
              <a:latin typeface="+mn-ea"/>
            </a:endParaRPr>
          </a:p>
          <a:p>
            <a:pPr>
              <a:lnSpc>
                <a:spcPct val="120000"/>
              </a:lnSpc>
              <a:spcBef>
                <a:spcPts val="1200"/>
              </a:spcBef>
            </a:pPr>
            <a:r>
              <a:rPr lang="ja-JP" altLang="en-US" sz="2400" dirty="0">
                <a:latin typeface="+mn-ea"/>
              </a:rPr>
              <a:t>　</a:t>
            </a:r>
            <a:r>
              <a:rPr lang="en-US" altLang="ja-JP" sz="2400" dirty="0">
                <a:latin typeface="+mn-ea"/>
              </a:rPr>
              <a:t>IPA</a:t>
            </a:r>
            <a:r>
              <a:rPr lang="ja-JP" altLang="en-US" sz="2400" dirty="0">
                <a:latin typeface="+mn-ea"/>
              </a:rPr>
              <a:t>は、</a:t>
            </a:r>
            <a:r>
              <a:rPr lang="ja-JP" altLang="en-US" sz="2400" u="sng" dirty="0">
                <a:solidFill>
                  <a:srgbClr val="3333FF"/>
                </a:solidFill>
                <a:latin typeface="+mn-ea"/>
              </a:rPr>
              <a:t>ユーザ企業・ベンダ企業双方が</a:t>
            </a:r>
            <a:r>
              <a:rPr lang="ja-JP" altLang="en-US" sz="2400" dirty="0">
                <a:latin typeface="+mn-ea"/>
              </a:rPr>
              <a:t>アジャイル開発の特徴を理解した上で、価値の高いプロダクトの開発を目指して両者が</a:t>
            </a:r>
            <a:r>
              <a:rPr lang="ja-JP" altLang="en-US" sz="2400" u="sng" dirty="0">
                <a:solidFill>
                  <a:srgbClr val="3333FF"/>
                </a:solidFill>
                <a:latin typeface="+mn-ea"/>
              </a:rPr>
              <a:t>緊密に協働</a:t>
            </a:r>
            <a:r>
              <a:rPr lang="ja-JP" altLang="en-US" sz="2400" dirty="0">
                <a:latin typeface="+mn-ea"/>
              </a:rPr>
              <a:t>しながら適切に開発を進めることができるよう、アジャイル開発を外部委託する際の「</a:t>
            </a:r>
            <a:r>
              <a:rPr lang="ja-JP" altLang="en-US" sz="2400" u="sng" dirty="0">
                <a:solidFill>
                  <a:srgbClr val="FF0000"/>
                </a:solidFill>
                <a:latin typeface="+mn-ea"/>
              </a:rPr>
              <a:t>情報システム・モデル取引・契約書</a:t>
            </a:r>
            <a:r>
              <a:rPr lang="ja-JP" altLang="en-US" sz="2400" dirty="0">
                <a:latin typeface="+mn-ea"/>
              </a:rPr>
              <a:t>」（“</a:t>
            </a:r>
            <a:r>
              <a:rPr lang="ja-JP" altLang="en-US" sz="2400" b="1" u="sng" dirty="0">
                <a:solidFill>
                  <a:srgbClr val="FF0000"/>
                </a:solidFill>
                <a:latin typeface="+mn-ea"/>
              </a:rPr>
              <a:t>モデル契約</a:t>
            </a:r>
            <a:r>
              <a:rPr lang="ja-JP" altLang="en-US" sz="2400" dirty="0">
                <a:latin typeface="+mn-ea"/>
              </a:rPr>
              <a:t>”）を公開している。</a:t>
            </a:r>
          </a:p>
          <a:p>
            <a:pPr>
              <a:lnSpc>
                <a:spcPct val="120000"/>
              </a:lnSpc>
              <a:spcBef>
                <a:spcPts val="1200"/>
              </a:spcBef>
            </a:pPr>
            <a:r>
              <a:rPr lang="ja-JP" altLang="en-US" sz="2400" dirty="0">
                <a:latin typeface="+mn-ea"/>
              </a:rPr>
              <a:t>　本講演では、</a:t>
            </a:r>
            <a:r>
              <a:rPr lang="en-US" altLang="ja-JP" sz="2400" dirty="0">
                <a:latin typeface="+mn-ea"/>
              </a:rPr>
              <a:t>DX</a:t>
            </a:r>
            <a:r>
              <a:rPr lang="ja-JP" altLang="en-US" sz="2400" dirty="0">
                <a:latin typeface="+mn-ea"/>
              </a:rPr>
              <a:t>推進の現状を概観した後、モデル契約書の構成と特徴等について、その想定するアジャイル開発の進め方と共に説明する。また、アジャイル開発において偽装請負を指摘されるリスクに関して厚労省が公表した</a:t>
            </a:r>
            <a:r>
              <a:rPr lang="en-US" altLang="ja-JP" sz="2400" dirty="0">
                <a:latin typeface="+mn-ea"/>
              </a:rPr>
              <a:t>Q&amp;A</a:t>
            </a:r>
            <a:r>
              <a:rPr lang="ja-JP" altLang="en-US" sz="2400" dirty="0">
                <a:latin typeface="+mn-ea"/>
              </a:rPr>
              <a:t>集についても簡単に紹介する。</a:t>
            </a:r>
          </a:p>
        </p:txBody>
      </p:sp>
      <p:sp>
        <p:nvSpPr>
          <p:cNvPr id="2" name="フッター プレースホルダー 1">
            <a:extLst>
              <a:ext uri="{FF2B5EF4-FFF2-40B4-BE49-F238E27FC236}">
                <a16:creationId xmlns:a16="http://schemas.microsoft.com/office/drawing/2014/main" id="{646A2BDF-19B3-43F7-B84C-77EFCD577F63}"/>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35073395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CBD96-D0E3-47C2-87EE-61D47563E4FC}"/>
              </a:ext>
            </a:extLst>
          </p:cNvPr>
          <p:cNvSpPr>
            <a:spLocks noGrp="1"/>
          </p:cNvSpPr>
          <p:nvPr>
            <p:ph type="title"/>
          </p:nvPr>
        </p:nvSpPr>
        <p:spPr/>
        <p:txBody>
          <a:bodyPr/>
          <a:lstStyle/>
          <a:p>
            <a:r>
              <a:rPr kumimoji="1" lang="ja-JP" altLang="en-US" dirty="0"/>
              <a:t>アジャイル開発と契約</a:t>
            </a:r>
          </a:p>
        </p:txBody>
      </p:sp>
      <p:sp>
        <p:nvSpPr>
          <p:cNvPr id="4" name="日付プレースホルダー 3">
            <a:extLst>
              <a:ext uri="{FF2B5EF4-FFF2-40B4-BE49-F238E27FC236}">
                <a16:creationId xmlns:a16="http://schemas.microsoft.com/office/drawing/2014/main" id="{D777F247-7729-4502-92AD-1139C115C8E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フッター プレースホルダー 5">
            <a:extLst>
              <a:ext uri="{FF2B5EF4-FFF2-40B4-BE49-F238E27FC236}">
                <a16:creationId xmlns:a16="http://schemas.microsoft.com/office/drawing/2014/main" id="{73A906E4-79DB-4776-B8DD-17FABB4298FF}"/>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A55547F9-20D6-4D18-9757-CCE6B29EEB49}"/>
              </a:ext>
            </a:extLst>
          </p:cNvPr>
          <p:cNvSpPr/>
          <p:nvPr/>
        </p:nvSpPr>
        <p:spPr>
          <a:xfrm>
            <a:off x="540000" y="900000"/>
            <a:ext cx="10980000" cy="3693319"/>
          </a:xfrm>
          <a:prstGeom prst="rect">
            <a:avLst/>
          </a:prstGeom>
        </p:spPr>
        <p:txBody>
          <a:bodyPr wrap="square">
            <a:spAutoFit/>
          </a:bodyPr>
          <a:lstStyle/>
          <a:p>
            <a:pPr>
              <a:spcBef>
                <a:spcPts val="600"/>
              </a:spcBef>
            </a:pPr>
            <a:r>
              <a:rPr lang="ja-JP" altLang="en-US" sz="2800" dirty="0">
                <a:latin typeface="+mn-ea"/>
              </a:rPr>
              <a:t>ユーザ企業・ベンダ企業双方が</a:t>
            </a:r>
            <a:r>
              <a:rPr lang="ja-JP" altLang="en-US" sz="2800" u="sng" dirty="0">
                <a:solidFill>
                  <a:srgbClr val="FF0000"/>
                </a:solidFill>
                <a:latin typeface="+mn-ea"/>
              </a:rPr>
              <a:t>アジャイル開発の特徴を理解</a:t>
            </a:r>
            <a:r>
              <a:rPr lang="ja-JP" altLang="en-US" sz="2800" dirty="0">
                <a:latin typeface="+mn-ea"/>
              </a:rPr>
              <a:t>した上で、</a:t>
            </a:r>
            <a:r>
              <a:rPr lang="ja-JP" altLang="en-US" sz="2800" u="sng" dirty="0">
                <a:solidFill>
                  <a:srgbClr val="008000"/>
                </a:solidFill>
                <a:latin typeface="+mn-ea"/>
              </a:rPr>
              <a:t>価値</a:t>
            </a:r>
            <a:r>
              <a:rPr lang="ja-JP" altLang="en-US" sz="2800" dirty="0">
                <a:latin typeface="+mn-ea"/>
              </a:rPr>
              <a:t>の高いプロダクトの開発を目指して両者が</a:t>
            </a:r>
            <a:r>
              <a:rPr lang="ja-JP" altLang="en-US" sz="2800" u="sng" dirty="0">
                <a:solidFill>
                  <a:srgbClr val="FF0000"/>
                </a:solidFill>
                <a:latin typeface="+mn-ea"/>
              </a:rPr>
              <a:t>緊密に協働</a:t>
            </a:r>
            <a:r>
              <a:rPr lang="ja-JP" altLang="en-US" sz="2800" dirty="0">
                <a:latin typeface="+mn-ea"/>
              </a:rPr>
              <a:t>しながら適切に開発を進める</a:t>
            </a:r>
          </a:p>
          <a:p>
            <a:pPr>
              <a:spcBef>
                <a:spcPts val="600"/>
              </a:spcBef>
            </a:pPr>
            <a:r>
              <a:rPr lang="ja-JP" altLang="en-US" sz="2800" dirty="0">
                <a:latin typeface="+mn-ea"/>
              </a:rPr>
              <a:t>相互にリスペクトし、</a:t>
            </a:r>
            <a:r>
              <a:rPr lang="ja-JP" altLang="en-US" sz="2800" u="sng" dirty="0">
                <a:solidFill>
                  <a:srgbClr val="FF0000"/>
                </a:solidFill>
                <a:latin typeface="+mn-ea"/>
              </a:rPr>
              <a:t>密にコミュニケーション</a:t>
            </a:r>
            <a:r>
              <a:rPr lang="ja-JP" altLang="en-US" sz="2800" dirty="0">
                <a:latin typeface="+mn-ea"/>
              </a:rPr>
              <a:t>しながらプロダクトの</a:t>
            </a:r>
            <a:r>
              <a:rPr lang="ja-JP" altLang="en-US" sz="2800" u="sng" dirty="0">
                <a:solidFill>
                  <a:srgbClr val="FF0000"/>
                </a:solidFill>
                <a:latin typeface="+mn-ea"/>
              </a:rPr>
              <a:t>ビジョンを共有</a:t>
            </a:r>
            <a:r>
              <a:rPr lang="ja-JP" altLang="en-US" sz="2800" dirty="0">
                <a:latin typeface="+mn-ea"/>
              </a:rPr>
              <a:t>して開発を進める</a:t>
            </a:r>
          </a:p>
          <a:p>
            <a:pPr>
              <a:spcBef>
                <a:spcPts val="600"/>
              </a:spcBef>
            </a:pPr>
            <a:r>
              <a:rPr lang="ja-JP" altLang="en-US" sz="2800" dirty="0">
                <a:latin typeface="+mn-ea"/>
              </a:rPr>
              <a:t>双方が、ウォーターフォールモデルを中心とする伝統的なシステム開発のスタイルにとらわれることなく、場合によっては</a:t>
            </a:r>
            <a:r>
              <a:rPr lang="ja-JP" altLang="en-US" sz="2800" u="sng" dirty="0">
                <a:solidFill>
                  <a:srgbClr val="FF0000"/>
                </a:solidFill>
                <a:latin typeface="+mn-ea"/>
              </a:rPr>
              <a:t>開発に関する考え方や当事者の役割分担を大きく見直し</a:t>
            </a:r>
            <a:r>
              <a:rPr lang="ja-JP" altLang="en-US" sz="2800" dirty="0">
                <a:latin typeface="+mn-ea"/>
              </a:rPr>
              <a:t>ながら、</a:t>
            </a:r>
            <a:r>
              <a:rPr lang="ja-JP" altLang="en-US" sz="2800" u="sng" dirty="0">
                <a:solidFill>
                  <a:srgbClr val="3333FF"/>
                </a:solidFill>
                <a:latin typeface="+mn-ea"/>
              </a:rPr>
              <a:t>アジャイル開発に適した体制を構築</a:t>
            </a:r>
          </a:p>
        </p:txBody>
      </p:sp>
      <p:sp>
        <p:nvSpPr>
          <p:cNvPr id="7" name="正方形/長方形 6">
            <a:extLst>
              <a:ext uri="{FF2B5EF4-FFF2-40B4-BE49-F238E27FC236}">
                <a16:creationId xmlns:a16="http://schemas.microsoft.com/office/drawing/2014/main" id="{C6CBB6BE-B327-40B3-BF43-7D6E0450377C}"/>
              </a:ext>
            </a:extLst>
          </p:cNvPr>
          <p:cNvSpPr/>
          <p:nvPr/>
        </p:nvSpPr>
        <p:spPr>
          <a:xfrm>
            <a:off x="540000" y="5400000"/>
            <a:ext cx="11160000" cy="954107"/>
          </a:xfrm>
          <a:prstGeom prst="rect">
            <a:avLst/>
          </a:prstGeom>
        </p:spPr>
        <p:txBody>
          <a:bodyPr wrap="square">
            <a:spAutoFit/>
          </a:bodyPr>
          <a:lstStyle/>
          <a:p>
            <a:r>
              <a:rPr lang="ja-JP" altLang="en-US" sz="2800" dirty="0">
                <a:latin typeface="+mn-ea"/>
              </a:rPr>
              <a:t>アジャイル開発の採用にあたっては、以上の特徴を踏まえて</a:t>
            </a:r>
            <a:endParaRPr lang="en-US" altLang="ja-JP" sz="2800" dirty="0">
              <a:latin typeface="+mn-ea"/>
            </a:endParaRPr>
          </a:p>
          <a:p>
            <a:r>
              <a:rPr lang="ja-JP" altLang="en-US" sz="2800" u="sng" dirty="0">
                <a:solidFill>
                  <a:srgbClr val="FF0000"/>
                </a:solidFill>
                <a:latin typeface="+mn-ea"/>
              </a:rPr>
              <a:t>適切な契約</a:t>
            </a:r>
            <a:r>
              <a:rPr lang="ja-JP" altLang="en-US" sz="2800" dirty="0">
                <a:latin typeface="+mn-ea"/>
              </a:rPr>
              <a:t>のもとに開発を行うことが重要</a:t>
            </a:r>
          </a:p>
        </p:txBody>
      </p:sp>
      <p:sp>
        <p:nvSpPr>
          <p:cNvPr id="8" name="矢印: 下 7">
            <a:extLst>
              <a:ext uri="{FF2B5EF4-FFF2-40B4-BE49-F238E27FC236}">
                <a16:creationId xmlns:a16="http://schemas.microsoft.com/office/drawing/2014/main" id="{3E5F8622-9913-4DC6-BDAC-324C811AF38C}"/>
              </a:ext>
            </a:extLst>
          </p:cNvPr>
          <p:cNvSpPr/>
          <p:nvPr/>
        </p:nvSpPr>
        <p:spPr>
          <a:xfrm>
            <a:off x="2520000" y="4860000"/>
            <a:ext cx="1440000" cy="432000"/>
          </a:xfrm>
          <a:prstGeom prst="downArrow">
            <a:avLst>
              <a:gd name="adj1" fmla="val 50000"/>
              <a:gd name="adj2" fmla="val 31856"/>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17467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リーフォーム: 図形 37">
            <a:extLst>
              <a:ext uri="{FF2B5EF4-FFF2-40B4-BE49-F238E27FC236}">
                <a16:creationId xmlns:a16="http://schemas.microsoft.com/office/drawing/2014/main" id="{75E60252-77FF-4D77-9C6E-B98BBEB01F85}"/>
              </a:ext>
            </a:extLst>
          </p:cNvPr>
          <p:cNvSpPr/>
          <p:nvPr/>
        </p:nvSpPr>
        <p:spPr>
          <a:xfrm>
            <a:off x="6384000" y="576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FFCCFF">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spcBef>
                <a:spcPct val="0"/>
              </a:spcBef>
            </a:pPr>
            <a:r>
              <a:rPr kumimoji="1" lang="en-US" altLang="ja-JP" sz="1400" dirty="0">
                <a:solidFill>
                  <a:schemeClr val="tx1"/>
                </a:solidFill>
              </a:rPr>
              <a:t>1.1</a:t>
            </a:r>
            <a:r>
              <a:rPr kumimoji="1" lang="ja-JP" altLang="en-US" sz="1400" dirty="0">
                <a:solidFill>
                  <a:schemeClr val="tx1"/>
                </a:solidFill>
              </a:rPr>
              <a:t>版</a:t>
            </a:r>
          </a:p>
        </p:txBody>
      </p:sp>
      <p:sp>
        <p:nvSpPr>
          <p:cNvPr id="2" name="タイトル 1">
            <a:extLst>
              <a:ext uri="{FF2B5EF4-FFF2-40B4-BE49-F238E27FC236}">
                <a16:creationId xmlns:a16="http://schemas.microsoft.com/office/drawing/2014/main" id="{607F9D3C-F597-4994-8AA1-5DAC4708829F}"/>
              </a:ext>
            </a:extLst>
          </p:cNvPr>
          <p:cNvSpPr>
            <a:spLocks noGrp="1"/>
          </p:cNvSpPr>
          <p:nvPr>
            <p:ph type="title"/>
          </p:nvPr>
        </p:nvSpPr>
        <p:spPr/>
        <p:txBody>
          <a:bodyPr/>
          <a:lstStyle/>
          <a:p>
            <a:r>
              <a:rPr kumimoji="1" lang="ja-JP" altLang="en-US" dirty="0"/>
              <a:t>モデル契約の変遷</a:t>
            </a:r>
          </a:p>
        </p:txBody>
      </p:sp>
      <p:sp>
        <p:nvSpPr>
          <p:cNvPr id="4" name="日付プレースホルダー 3">
            <a:extLst>
              <a:ext uri="{FF2B5EF4-FFF2-40B4-BE49-F238E27FC236}">
                <a16:creationId xmlns:a16="http://schemas.microsoft.com/office/drawing/2014/main" id="{1D6C571B-3815-4391-B0FE-1BFF0F8FFF4B}"/>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フッター プレースホルダー 5">
            <a:extLst>
              <a:ext uri="{FF2B5EF4-FFF2-40B4-BE49-F238E27FC236}">
                <a16:creationId xmlns:a16="http://schemas.microsoft.com/office/drawing/2014/main" id="{AFFE8E60-E599-49DB-81B3-FA4839B57F88}"/>
              </a:ext>
            </a:extLst>
          </p:cNvPr>
          <p:cNvSpPr>
            <a:spLocks noGrp="1"/>
          </p:cNvSpPr>
          <p:nvPr>
            <p:ph type="ftr" sz="quarter" idx="3"/>
          </p:nvPr>
        </p:nvSpPr>
        <p:spPr/>
        <p:txBody>
          <a:bodyPr/>
          <a:lstStyle/>
          <a:p>
            <a:r>
              <a:rPr lang="en-US" altLang="ja-JP"/>
              <a:t>EdgeTech+ 2022</a:t>
            </a:r>
            <a:endParaRPr lang="en-US" dirty="0"/>
          </a:p>
        </p:txBody>
      </p:sp>
      <p:sp>
        <p:nvSpPr>
          <p:cNvPr id="10" name="フリーフォーム: 図形 9">
            <a:extLst>
              <a:ext uri="{FF2B5EF4-FFF2-40B4-BE49-F238E27FC236}">
                <a16:creationId xmlns:a16="http://schemas.microsoft.com/office/drawing/2014/main" id="{6B5CC74B-3BBA-430A-8C26-6AEBAE8EF677}"/>
              </a:ext>
            </a:extLst>
          </p:cNvPr>
          <p:cNvSpPr/>
          <p:nvPr/>
        </p:nvSpPr>
        <p:spPr>
          <a:xfrm>
            <a:off x="3324000" y="162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CC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72000" rIns="36000" bIns="36000" numCol="1" spcCol="1270" anchor="ctr" anchorCtr="0">
            <a:noAutofit/>
          </a:bodyPr>
          <a:lstStyle/>
          <a:p>
            <a:pPr algn="ctr" defTabSz="711200">
              <a:spcBef>
                <a:spcPct val="0"/>
              </a:spcBef>
            </a:pPr>
            <a:r>
              <a:rPr kumimoji="1" lang="ja-JP" altLang="en-US" sz="1400" dirty="0">
                <a:solidFill>
                  <a:schemeClr val="tx1"/>
                </a:solidFill>
              </a:rPr>
              <a:t>情報システム・モデル取引・契約書</a:t>
            </a:r>
          </a:p>
          <a:p>
            <a:pPr algn="ctr" defTabSz="711200">
              <a:spcBef>
                <a:spcPct val="0"/>
              </a:spcBef>
            </a:pPr>
            <a:r>
              <a:rPr kumimoji="1" lang="ja-JP" altLang="en-US" dirty="0">
                <a:solidFill>
                  <a:schemeClr val="tx1"/>
                </a:solidFill>
              </a:rPr>
              <a:t>第一版</a:t>
            </a:r>
          </a:p>
        </p:txBody>
      </p:sp>
      <p:sp>
        <p:nvSpPr>
          <p:cNvPr id="12" name="フリーフォーム: 図形 11">
            <a:extLst>
              <a:ext uri="{FF2B5EF4-FFF2-40B4-BE49-F238E27FC236}">
                <a16:creationId xmlns:a16="http://schemas.microsoft.com/office/drawing/2014/main" id="{617D9BED-BA95-4729-96DB-70900A2E826A}"/>
              </a:ext>
            </a:extLst>
          </p:cNvPr>
          <p:cNvSpPr/>
          <p:nvPr/>
        </p:nvSpPr>
        <p:spPr>
          <a:xfrm>
            <a:off x="5124000" y="1800000"/>
            <a:ext cx="1080000"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algn="ctr" defTabSz="577850">
              <a:lnSpc>
                <a:spcPct val="90000"/>
              </a:lnSpc>
              <a:spcBef>
                <a:spcPct val="0"/>
              </a:spcBef>
              <a:spcAft>
                <a:spcPct val="35000"/>
              </a:spcAft>
            </a:pPr>
            <a:endParaRPr kumimoji="1" lang="ja-JP" altLang="en-US" sz="1300"/>
          </a:p>
        </p:txBody>
      </p:sp>
      <p:sp>
        <p:nvSpPr>
          <p:cNvPr id="13" name="フリーフォーム: 図形 12">
            <a:extLst>
              <a:ext uri="{FF2B5EF4-FFF2-40B4-BE49-F238E27FC236}">
                <a16:creationId xmlns:a16="http://schemas.microsoft.com/office/drawing/2014/main" id="{A8BA279A-7DD6-4546-A129-D5CA01E810D1}"/>
              </a:ext>
            </a:extLst>
          </p:cNvPr>
          <p:cNvSpPr/>
          <p:nvPr/>
        </p:nvSpPr>
        <p:spPr>
          <a:xfrm>
            <a:off x="6384000" y="162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CC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spcBef>
                <a:spcPct val="0"/>
              </a:spcBef>
            </a:pPr>
            <a:r>
              <a:rPr kumimoji="1" lang="ja-JP" altLang="en-US" sz="1200" u="sng" dirty="0">
                <a:solidFill>
                  <a:srgbClr val="FF0000"/>
                </a:solidFill>
              </a:rPr>
              <a:t>民法改正</a:t>
            </a:r>
            <a:r>
              <a:rPr kumimoji="1" lang="ja-JP" altLang="en-US" sz="1200" dirty="0">
                <a:solidFill>
                  <a:schemeClr val="tx1"/>
                </a:solidFill>
              </a:rPr>
              <a:t>を踏まえた、</a:t>
            </a:r>
            <a:r>
              <a:rPr kumimoji="1" lang="ja-JP" altLang="en-US" sz="1400" dirty="0">
                <a:solidFill>
                  <a:schemeClr val="tx1"/>
                </a:solidFill>
              </a:rPr>
              <a:t>第一版の</a:t>
            </a:r>
          </a:p>
          <a:p>
            <a:pPr algn="ctr" defTabSz="711200">
              <a:spcBef>
                <a:spcPct val="0"/>
              </a:spcBef>
            </a:pPr>
            <a:r>
              <a:rPr kumimoji="1" lang="ja-JP" altLang="en-US" sz="1400" dirty="0">
                <a:solidFill>
                  <a:schemeClr val="tx1"/>
                </a:solidFill>
              </a:rPr>
              <a:t>見直し整理反映版</a:t>
            </a:r>
          </a:p>
        </p:txBody>
      </p:sp>
      <p:sp>
        <p:nvSpPr>
          <p:cNvPr id="15" name="フリーフォーム: 図形 14">
            <a:extLst>
              <a:ext uri="{FF2B5EF4-FFF2-40B4-BE49-F238E27FC236}">
                <a16:creationId xmlns:a16="http://schemas.microsoft.com/office/drawing/2014/main" id="{00F41A7D-5926-4A6E-A854-EFCDF661726A}"/>
              </a:ext>
            </a:extLst>
          </p:cNvPr>
          <p:cNvSpPr/>
          <p:nvPr/>
        </p:nvSpPr>
        <p:spPr>
          <a:xfrm>
            <a:off x="8184001" y="1800000"/>
            <a:ext cx="443049"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algn="ctr" defTabSz="577850">
              <a:lnSpc>
                <a:spcPct val="90000"/>
              </a:lnSpc>
              <a:spcBef>
                <a:spcPct val="0"/>
              </a:spcBef>
              <a:spcAft>
                <a:spcPct val="35000"/>
              </a:spcAft>
            </a:pPr>
            <a:endParaRPr kumimoji="1" lang="ja-JP" altLang="en-US" sz="1300"/>
          </a:p>
        </p:txBody>
      </p:sp>
      <p:sp>
        <p:nvSpPr>
          <p:cNvPr id="16" name="フリーフォーム: 図形 15">
            <a:hlinkClick r:id="rId2"/>
            <a:extLst>
              <a:ext uri="{FF2B5EF4-FFF2-40B4-BE49-F238E27FC236}">
                <a16:creationId xmlns:a16="http://schemas.microsoft.com/office/drawing/2014/main" id="{C0431269-C447-4BB7-B0D5-2BC4E79DB75F}"/>
              </a:ext>
            </a:extLst>
          </p:cNvPr>
          <p:cNvSpPr/>
          <p:nvPr/>
        </p:nvSpPr>
        <p:spPr>
          <a:xfrm>
            <a:off x="8724000" y="162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CC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72000" rIns="36000" bIns="36000" numCol="1" spcCol="1270" anchor="ctr" anchorCtr="0">
            <a:noAutofit/>
          </a:bodyPr>
          <a:lstStyle/>
          <a:p>
            <a:pPr algn="ctr" defTabSz="711200">
              <a:spcBef>
                <a:spcPct val="0"/>
              </a:spcBef>
            </a:pPr>
            <a:r>
              <a:rPr kumimoji="1" lang="ja-JP" altLang="en-US" sz="1400" dirty="0">
                <a:solidFill>
                  <a:schemeClr val="tx1"/>
                </a:solidFill>
              </a:rPr>
              <a:t>情報システム・モデル取引・契約書</a:t>
            </a:r>
          </a:p>
          <a:p>
            <a:pPr algn="ctr" defTabSz="711200">
              <a:spcBef>
                <a:spcPct val="0"/>
              </a:spcBef>
            </a:pPr>
            <a:r>
              <a:rPr kumimoji="1" lang="ja-JP" altLang="en-US" dirty="0">
                <a:solidFill>
                  <a:schemeClr val="tx1"/>
                </a:solidFill>
              </a:rPr>
              <a:t>第二版</a:t>
            </a:r>
          </a:p>
        </p:txBody>
      </p:sp>
      <p:sp>
        <p:nvSpPr>
          <p:cNvPr id="18" name="フリーフォーム: 図形 17">
            <a:extLst>
              <a:ext uri="{FF2B5EF4-FFF2-40B4-BE49-F238E27FC236}">
                <a16:creationId xmlns:a16="http://schemas.microsoft.com/office/drawing/2014/main" id="{BCED65C9-FED8-4DC8-A6E4-D8AAC401D94B}"/>
              </a:ext>
            </a:extLst>
          </p:cNvPr>
          <p:cNvSpPr/>
          <p:nvPr/>
        </p:nvSpPr>
        <p:spPr>
          <a:xfrm>
            <a:off x="3504000" y="2700000"/>
            <a:ext cx="1620000" cy="54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CCFF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lnSpc>
                <a:spcPct val="90000"/>
              </a:lnSpc>
              <a:spcBef>
                <a:spcPct val="0"/>
              </a:spcBef>
              <a:spcAft>
                <a:spcPct val="35000"/>
              </a:spcAft>
            </a:pPr>
            <a:r>
              <a:rPr kumimoji="1" lang="ja-JP" altLang="en-US" dirty="0">
                <a:solidFill>
                  <a:schemeClr val="tx1"/>
                </a:solidFill>
              </a:rPr>
              <a:t>追補版</a:t>
            </a:r>
          </a:p>
        </p:txBody>
      </p:sp>
      <p:sp>
        <p:nvSpPr>
          <p:cNvPr id="19" name="テキスト ボックス 18">
            <a:extLst>
              <a:ext uri="{FF2B5EF4-FFF2-40B4-BE49-F238E27FC236}">
                <a16:creationId xmlns:a16="http://schemas.microsoft.com/office/drawing/2014/main" id="{C6D81C4D-EF68-4758-B363-05D13CA67DD2}"/>
              </a:ext>
            </a:extLst>
          </p:cNvPr>
          <p:cNvSpPr txBox="1"/>
          <p:nvPr/>
        </p:nvSpPr>
        <p:spPr>
          <a:xfrm>
            <a:off x="1884001" y="1008000"/>
            <a:ext cx="3775393" cy="400110"/>
          </a:xfrm>
          <a:prstGeom prst="rect">
            <a:avLst/>
          </a:prstGeom>
          <a:noFill/>
        </p:spPr>
        <p:txBody>
          <a:bodyPr wrap="none" rtlCol="0">
            <a:spAutoFit/>
          </a:bodyPr>
          <a:lstStyle/>
          <a:p>
            <a:r>
              <a:rPr kumimoji="1" lang="ja-JP" altLang="en-US" sz="2000" u="sng" dirty="0"/>
              <a:t>ウォーターフォール型開発向け</a:t>
            </a:r>
          </a:p>
        </p:txBody>
      </p:sp>
      <p:sp>
        <p:nvSpPr>
          <p:cNvPr id="20" name="テキスト ボックス 19">
            <a:extLst>
              <a:ext uri="{FF2B5EF4-FFF2-40B4-BE49-F238E27FC236}">
                <a16:creationId xmlns:a16="http://schemas.microsoft.com/office/drawing/2014/main" id="{BBB83654-8B7D-4466-AA27-D04D8DC7F543}"/>
              </a:ext>
            </a:extLst>
          </p:cNvPr>
          <p:cNvSpPr txBox="1"/>
          <p:nvPr/>
        </p:nvSpPr>
        <p:spPr>
          <a:xfrm>
            <a:off x="1884001" y="3708000"/>
            <a:ext cx="2749471" cy="400110"/>
          </a:xfrm>
          <a:prstGeom prst="rect">
            <a:avLst/>
          </a:prstGeom>
          <a:noFill/>
        </p:spPr>
        <p:txBody>
          <a:bodyPr wrap="none" rtlCol="0">
            <a:spAutoFit/>
          </a:bodyPr>
          <a:lstStyle/>
          <a:p>
            <a:r>
              <a:rPr kumimoji="1" lang="ja-JP" altLang="en-US" sz="2000" u="sng" dirty="0"/>
              <a:t>アジャイル型開発向け</a:t>
            </a:r>
          </a:p>
        </p:txBody>
      </p:sp>
      <p:sp>
        <p:nvSpPr>
          <p:cNvPr id="21" name="テキスト ボックス 20">
            <a:extLst>
              <a:ext uri="{FF2B5EF4-FFF2-40B4-BE49-F238E27FC236}">
                <a16:creationId xmlns:a16="http://schemas.microsoft.com/office/drawing/2014/main" id="{2FB1228F-6B7D-4AA8-87B5-3540C062B2A3}"/>
              </a:ext>
            </a:extLst>
          </p:cNvPr>
          <p:cNvSpPr txBox="1"/>
          <p:nvPr/>
        </p:nvSpPr>
        <p:spPr>
          <a:xfrm>
            <a:off x="1884001" y="5256000"/>
            <a:ext cx="2996333" cy="400110"/>
          </a:xfrm>
          <a:prstGeom prst="rect">
            <a:avLst/>
          </a:prstGeom>
          <a:noFill/>
        </p:spPr>
        <p:txBody>
          <a:bodyPr wrap="none" rtlCol="0">
            <a:spAutoFit/>
          </a:bodyPr>
          <a:lstStyle/>
          <a:p>
            <a:r>
              <a:rPr kumimoji="1" lang="en-US" altLang="ja-JP" sz="2000" u="sng" dirty="0"/>
              <a:t>AI</a:t>
            </a:r>
            <a:r>
              <a:rPr kumimoji="1" lang="ja-JP" altLang="en-US" sz="2000" u="sng" dirty="0"/>
              <a:t>応用システム開発向け</a:t>
            </a:r>
          </a:p>
        </p:txBody>
      </p:sp>
      <p:sp>
        <p:nvSpPr>
          <p:cNvPr id="22" name="正方形/長方形 21">
            <a:extLst>
              <a:ext uri="{FF2B5EF4-FFF2-40B4-BE49-F238E27FC236}">
                <a16:creationId xmlns:a16="http://schemas.microsoft.com/office/drawing/2014/main" id="{26596111-FC2D-4AFF-9201-F04B53F916CB}"/>
              </a:ext>
            </a:extLst>
          </p:cNvPr>
          <p:cNvSpPr/>
          <p:nvPr/>
        </p:nvSpPr>
        <p:spPr>
          <a:xfrm>
            <a:off x="1704000" y="1620000"/>
            <a:ext cx="1620000" cy="830997"/>
          </a:xfrm>
          <a:prstGeom prst="rect">
            <a:avLst/>
          </a:prstGeom>
        </p:spPr>
        <p:txBody>
          <a:bodyPr wrap="square">
            <a:spAutoFit/>
          </a:bodyPr>
          <a:lstStyle/>
          <a:p>
            <a:r>
              <a:rPr lang="ja-JP" altLang="en-US" sz="1600" dirty="0">
                <a:solidFill>
                  <a:srgbClr val="3333FF"/>
                </a:solidFill>
              </a:rPr>
              <a:t>重要インフラ・企業基幹システムの受託開発</a:t>
            </a:r>
          </a:p>
        </p:txBody>
      </p:sp>
      <p:sp>
        <p:nvSpPr>
          <p:cNvPr id="23" name="正方形/長方形 22">
            <a:extLst>
              <a:ext uri="{FF2B5EF4-FFF2-40B4-BE49-F238E27FC236}">
                <a16:creationId xmlns:a16="http://schemas.microsoft.com/office/drawing/2014/main" id="{868F6585-70B2-4E33-A265-C9C7BFC364F3}"/>
              </a:ext>
            </a:extLst>
          </p:cNvPr>
          <p:cNvSpPr/>
          <p:nvPr/>
        </p:nvSpPr>
        <p:spPr>
          <a:xfrm>
            <a:off x="1704000" y="2520000"/>
            <a:ext cx="1620000" cy="1080000"/>
          </a:xfrm>
          <a:prstGeom prst="rect">
            <a:avLst/>
          </a:prstGeom>
        </p:spPr>
        <p:txBody>
          <a:bodyPr wrap="square">
            <a:spAutoFit/>
          </a:bodyPr>
          <a:lstStyle/>
          <a:p>
            <a:r>
              <a:rPr lang="ja-JP" altLang="en-US" sz="1600" dirty="0">
                <a:solidFill>
                  <a:srgbClr val="3333FF"/>
                </a:solidFill>
              </a:rPr>
              <a:t>パッケージ利用の中堅企業</a:t>
            </a:r>
            <a:r>
              <a:rPr lang="en-US" altLang="ja-JP" sz="1600" dirty="0">
                <a:solidFill>
                  <a:srgbClr val="3333FF"/>
                </a:solidFill>
              </a:rPr>
              <a:t>/</a:t>
            </a:r>
            <a:r>
              <a:rPr lang="ja-JP" altLang="en-US" sz="1600" dirty="0">
                <a:solidFill>
                  <a:srgbClr val="3333FF"/>
                </a:solidFill>
              </a:rPr>
              <a:t>自治体等システムの受託開発</a:t>
            </a:r>
          </a:p>
        </p:txBody>
      </p:sp>
      <p:sp>
        <p:nvSpPr>
          <p:cNvPr id="24" name="フリーフォーム: 図形 23">
            <a:extLst>
              <a:ext uri="{FF2B5EF4-FFF2-40B4-BE49-F238E27FC236}">
                <a16:creationId xmlns:a16="http://schemas.microsoft.com/office/drawing/2014/main" id="{E668BF64-21A0-493E-AD2D-E574E586284F}"/>
              </a:ext>
            </a:extLst>
          </p:cNvPr>
          <p:cNvSpPr/>
          <p:nvPr/>
        </p:nvSpPr>
        <p:spPr>
          <a:xfrm>
            <a:off x="6384000" y="2700000"/>
            <a:ext cx="1620000" cy="54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CCFF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lnSpc>
                <a:spcPct val="90000"/>
              </a:lnSpc>
              <a:spcBef>
                <a:spcPct val="0"/>
              </a:spcBef>
              <a:spcAft>
                <a:spcPct val="35000"/>
              </a:spcAft>
            </a:pPr>
            <a:r>
              <a:rPr kumimoji="1" lang="ja-JP" altLang="en-US" dirty="0">
                <a:solidFill>
                  <a:schemeClr val="tx1"/>
                </a:solidFill>
              </a:rPr>
              <a:t>追補版</a:t>
            </a:r>
          </a:p>
        </p:txBody>
      </p:sp>
      <p:sp>
        <p:nvSpPr>
          <p:cNvPr id="25" name="フリーフォーム: 図形 24">
            <a:extLst>
              <a:ext uri="{FF2B5EF4-FFF2-40B4-BE49-F238E27FC236}">
                <a16:creationId xmlns:a16="http://schemas.microsoft.com/office/drawing/2014/main" id="{CAA4BC57-3218-4B9B-801C-156B243B7C07}"/>
              </a:ext>
            </a:extLst>
          </p:cNvPr>
          <p:cNvSpPr/>
          <p:nvPr/>
        </p:nvSpPr>
        <p:spPr>
          <a:xfrm>
            <a:off x="8724000" y="2700000"/>
            <a:ext cx="1620000" cy="54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CCFF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lnSpc>
                <a:spcPct val="90000"/>
              </a:lnSpc>
              <a:spcBef>
                <a:spcPct val="0"/>
              </a:spcBef>
              <a:spcAft>
                <a:spcPct val="35000"/>
              </a:spcAft>
            </a:pPr>
            <a:r>
              <a:rPr kumimoji="1" lang="ja-JP" altLang="en-US" dirty="0">
                <a:solidFill>
                  <a:schemeClr val="tx1"/>
                </a:solidFill>
              </a:rPr>
              <a:t>追補版</a:t>
            </a:r>
          </a:p>
        </p:txBody>
      </p:sp>
      <p:sp>
        <p:nvSpPr>
          <p:cNvPr id="27" name="テキスト ボックス 26">
            <a:extLst>
              <a:ext uri="{FF2B5EF4-FFF2-40B4-BE49-F238E27FC236}">
                <a16:creationId xmlns:a16="http://schemas.microsoft.com/office/drawing/2014/main" id="{435C8A0E-528A-4635-8EF7-93423F2AB3E7}"/>
              </a:ext>
            </a:extLst>
          </p:cNvPr>
          <p:cNvSpPr txBox="1"/>
          <p:nvPr/>
        </p:nvSpPr>
        <p:spPr>
          <a:xfrm>
            <a:off x="3324001" y="1368000"/>
            <a:ext cx="1938351" cy="307777"/>
          </a:xfrm>
          <a:prstGeom prst="rect">
            <a:avLst/>
          </a:prstGeom>
          <a:noFill/>
        </p:spPr>
        <p:txBody>
          <a:bodyPr wrap="none" rtlCol="0" anchor="ctr">
            <a:spAutoFit/>
          </a:bodyPr>
          <a:lstStyle/>
          <a:p>
            <a:r>
              <a:rPr kumimoji="1" lang="en-US" altLang="ja-JP" sz="1400" dirty="0"/>
              <a:t>2007</a:t>
            </a:r>
            <a:r>
              <a:rPr kumimoji="1" lang="ja-JP" altLang="en-US" sz="1400" dirty="0"/>
              <a:t>年</a:t>
            </a:r>
            <a:r>
              <a:rPr kumimoji="1" lang="en-US" altLang="ja-JP" sz="1400" dirty="0"/>
              <a:t>4</a:t>
            </a:r>
            <a:r>
              <a:rPr kumimoji="1" lang="ja-JP" altLang="en-US" sz="1400" dirty="0"/>
              <a:t>月（経産省）</a:t>
            </a:r>
          </a:p>
        </p:txBody>
      </p:sp>
      <p:sp>
        <p:nvSpPr>
          <p:cNvPr id="28" name="テキスト ボックス 27">
            <a:extLst>
              <a:ext uri="{FF2B5EF4-FFF2-40B4-BE49-F238E27FC236}">
                <a16:creationId xmlns:a16="http://schemas.microsoft.com/office/drawing/2014/main" id="{991D3AEF-9904-4944-A276-C7F07F21383B}"/>
              </a:ext>
            </a:extLst>
          </p:cNvPr>
          <p:cNvSpPr txBox="1"/>
          <p:nvPr/>
        </p:nvSpPr>
        <p:spPr>
          <a:xfrm>
            <a:off x="6384001" y="1368000"/>
            <a:ext cx="1778051" cy="307777"/>
          </a:xfrm>
          <a:prstGeom prst="rect">
            <a:avLst/>
          </a:prstGeom>
          <a:noFill/>
        </p:spPr>
        <p:txBody>
          <a:bodyPr wrap="none" rtlCol="0" anchor="ctr">
            <a:spAutoFit/>
          </a:bodyPr>
          <a:lstStyle/>
          <a:p>
            <a:r>
              <a:rPr kumimoji="1" lang="en-US" altLang="ja-JP" sz="1400" dirty="0"/>
              <a:t>2019</a:t>
            </a:r>
            <a:r>
              <a:rPr kumimoji="1" lang="ja-JP" altLang="en-US" sz="1400" dirty="0"/>
              <a:t>年</a:t>
            </a:r>
            <a:r>
              <a:rPr kumimoji="1" lang="en-US" altLang="ja-JP" sz="1400" dirty="0"/>
              <a:t>12</a:t>
            </a:r>
            <a:r>
              <a:rPr kumimoji="1" lang="ja-JP" altLang="en-US" sz="1400" dirty="0"/>
              <a:t>月（</a:t>
            </a:r>
            <a:r>
              <a:rPr kumimoji="1" lang="en-US" altLang="ja-JP" sz="1400" dirty="0"/>
              <a:t>IPA</a:t>
            </a:r>
            <a:r>
              <a:rPr kumimoji="1" lang="ja-JP" altLang="en-US" sz="1400" dirty="0"/>
              <a:t>）</a:t>
            </a:r>
          </a:p>
        </p:txBody>
      </p:sp>
      <p:sp>
        <p:nvSpPr>
          <p:cNvPr id="29" name="テキスト ボックス 28">
            <a:extLst>
              <a:ext uri="{FF2B5EF4-FFF2-40B4-BE49-F238E27FC236}">
                <a16:creationId xmlns:a16="http://schemas.microsoft.com/office/drawing/2014/main" id="{5CB900A7-CFAC-4632-A278-CAD83C790520}"/>
              </a:ext>
            </a:extLst>
          </p:cNvPr>
          <p:cNvSpPr txBox="1"/>
          <p:nvPr/>
        </p:nvSpPr>
        <p:spPr>
          <a:xfrm>
            <a:off x="8724001" y="1368000"/>
            <a:ext cx="1778051" cy="307777"/>
          </a:xfrm>
          <a:prstGeom prst="rect">
            <a:avLst/>
          </a:prstGeom>
          <a:noFill/>
        </p:spPr>
        <p:txBody>
          <a:bodyPr wrap="none" rtlCol="0" anchor="ctr">
            <a:spAutoFit/>
          </a:bodyPr>
          <a:lstStyle/>
          <a:p>
            <a:r>
              <a:rPr kumimoji="1" lang="en-US" altLang="ja-JP" sz="1400" dirty="0"/>
              <a:t>2020</a:t>
            </a:r>
            <a:r>
              <a:rPr kumimoji="1" lang="ja-JP" altLang="en-US" sz="1400" dirty="0"/>
              <a:t>年</a:t>
            </a:r>
            <a:r>
              <a:rPr kumimoji="1" lang="en-US" altLang="ja-JP" sz="1400" dirty="0"/>
              <a:t>12</a:t>
            </a:r>
            <a:r>
              <a:rPr kumimoji="1" lang="ja-JP" altLang="en-US" sz="1400" dirty="0"/>
              <a:t>月（</a:t>
            </a:r>
            <a:r>
              <a:rPr kumimoji="1" lang="en-US" altLang="ja-JP" sz="1400" dirty="0"/>
              <a:t>IPA</a:t>
            </a:r>
            <a:r>
              <a:rPr kumimoji="1" lang="ja-JP" altLang="en-US" sz="1400" dirty="0"/>
              <a:t>）</a:t>
            </a:r>
          </a:p>
        </p:txBody>
      </p:sp>
      <p:sp>
        <p:nvSpPr>
          <p:cNvPr id="30" name="テキスト ボックス 29">
            <a:extLst>
              <a:ext uri="{FF2B5EF4-FFF2-40B4-BE49-F238E27FC236}">
                <a16:creationId xmlns:a16="http://schemas.microsoft.com/office/drawing/2014/main" id="{97180854-0CDD-4EA2-8D9C-C96E608D9F04}"/>
              </a:ext>
            </a:extLst>
          </p:cNvPr>
          <p:cNvSpPr txBox="1"/>
          <p:nvPr/>
        </p:nvSpPr>
        <p:spPr>
          <a:xfrm>
            <a:off x="3504001" y="2448000"/>
            <a:ext cx="1938351" cy="307777"/>
          </a:xfrm>
          <a:prstGeom prst="rect">
            <a:avLst/>
          </a:prstGeom>
          <a:noFill/>
        </p:spPr>
        <p:txBody>
          <a:bodyPr wrap="none" rtlCol="0" anchor="ctr">
            <a:spAutoFit/>
          </a:bodyPr>
          <a:lstStyle/>
          <a:p>
            <a:r>
              <a:rPr kumimoji="1" lang="en-US" altLang="ja-JP" sz="1400" dirty="0"/>
              <a:t>2008</a:t>
            </a:r>
            <a:r>
              <a:rPr kumimoji="1" lang="ja-JP" altLang="en-US" sz="1400" dirty="0"/>
              <a:t>年</a:t>
            </a:r>
            <a:r>
              <a:rPr kumimoji="1" lang="en-US" altLang="ja-JP" sz="1400" dirty="0"/>
              <a:t>4</a:t>
            </a:r>
            <a:r>
              <a:rPr kumimoji="1" lang="ja-JP" altLang="en-US" sz="1400" dirty="0"/>
              <a:t>月（経産省）</a:t>
            </a:r>
          </a:p>
        </p:txBody>
      </p:sp>
      <p:sp>
        <p:nvSpPr>
          <p:cNvPr id="31" name="フリーフォーム: 図形 30">
            <a:extLst>
              <a:ext uri="{FF2B5EF4-FFF2-40B4-BE49-F238E27FC236}">
                <a16:creationId xmlns:a16="http://schemas.microsoft.com/office/drawing/2014/main" id="{6D325FED-CF6E-4CFD-B7E5-AFB0C392D7ED}"/>
              </a:ext>
            </a:extLst>
          </p:cNvPr>
          <p:cNvSpPr/>
          <p:nvPr/>
        </p:nvSpPr>
        <p:spPr>
          <a:xfrm>
            <a:off x="7464000" y="432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FF9933">
              <a:alpha val="50196"/>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spcBef>
                <a:spcPct val="0"/>
              </a:spcBef>
            </a:pPr>
            <a:r>
              <a:rPr kumimoji="1" lang="ja-JP" altLang="en-US" dirty="0">
                <a:solidFill>
                  <a:schemeClr val="tx1"/>
                </a:solidFill>
              </a:rPr>
              <a:t>アジャイル</a:t>
            </a:r>
          </a:p>
          <a:p>
            <a:pPr algn="ctr" defTabSz="711200">
              <a:spcBef>
                <a:spcPct val="0"/>
              </a:spcBef>
            </a:pPr>
            <a:r>
              <a:rPr kumimoji="1" lang="ja-JP" altLang="en-US" dirty="0">
                <a:solidFill>
                  <a:schemeClr val="tx1"/>
                </a:solidFill>
              </a:rPr>
              <a:t>開発版</a:t>
            </a:r>
          </a:p>
        </p:txBody>
      </p:sp>
      <p:sp>
        <p:nvSpPr>
          <p:cNvPr id="32" name="フリーフォーム: 図形 31">
            <a:extLst>
              <a:ext uri="{FF2B5EF4-FFF2-40B4-BE49-F238E27FC236}">
                <a16:creationId xmlns:a16="http://schemas.microsoft.com/office/drawing/2014/main" id="{57A326C4-8392-470D-82FE-C371C3CA3250}"/>
              </a:ext>
            </a:extLst>
          </p:cNvPr>
          <p:cNvSpPr/>
          <p:nvPr/>
        </p:nvSpPr>
        <p:spPr>
          <a:xfrm>
            <a:off x="4224000" y="432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FF9933">
              <a:alpha val="50196"/>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spcBef>
                <a:spcPct val="0"/>
              </a:spcBef>
            </a:pPr>
            <a:r>
              <a:rPr kumimoji="1" lang="ja-JP" altLang="en-US" sz="1400" dirty="0">
                <a:solidFill>
                  <a:schemeClr val="tx1"/>
                </a:solidFill>
              </a:rPr>
              <a:t>非ウォーターフォール型開発</a:t>
            </a:r>
            <a:r>
              <a:rPr kumimoji="1" lang="ja-JP" altLang="en-US" sz="1200" dirty="0">
                <a:solidFill>
                  <a:schemeClr val="tx1"/>
                </a:solidFill>
              </a:rPr>
              <a:t>に適した</a:t>
            </a:r>
            <a:r>
              <a:rPr kumimoji="1" lang="ja-JP" altLang="en-US" sz="1400" dirty="0">
                <a:solidFill>
                  <a:schemeClr val="tx1"/>
                </a:solidFill>
              </a:rPr>
              <a:t>モデル契約書</a:t>
            </a:r>
          </a:p>
        </p:txBody>
      </p:sp>
      <p:sp>
        <p:nvSpPr>
          <p:cNvPr id="33" name="フリーフォーム: 図形 32">
            <a:extLst>
              <a:ext uri="{FF2B5EF4-FFF2-40B4-BE49-F238E27FC236}">
                <a16:creationId xmlns:a16="http://schemas.microsoft.com/office/drawing/2014/main" id="{1BE7A88D-A95D-4B3E-BEC5-E59947CE66FC}"/>
              </a:ext>
            </a:extLst>
          </p:cNvPr>
          <p:cNvSpPr/>
          <p:nvPr/>
        </p:nvSpPr>
        <p:spPr>
          <a:xfrm>
            <a:off x="6204000" y="4500000"/>
            <a:ext cx="1080000"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algn="ctr" defTabSz="577850">
              <a:lnSpc>
                <a:spcPct val="90000"/>
              </a:lnSpc>
              <a:spcBef>
                <a:spcPct val="0"/>
              </a:spcBef>
              <a:spcAft>
                <a:spcPct val="35000"/>
              </a:spcAft>
            </a:pPr>
            <a:endParaRPr kumimoji="1" lang="ja-JP" altLang="en-US" sz="1300"/>
          </a:p>
        </p:txBody>
      </p:sp>
      <p:sp>
        <p:nvSpPr>
          <p:cNvPr id="34" name="テキスト ボックス 33">
            <a:extLst>
              <a:ext uri="{FF2B5EF4-FFF2-40B4-BE49-F238E27FC236}">
                <a16:creationId xmlns:a16="http://schemas.microsoft.com/office/drawing/2014/main" id="{577FF9BA-D699-4B2C-9CB9-73CFD2869F7D}"/>
              </a:ext>
            </a:extLst>
          </p:cNvPr>
          <p:cNvSpPr txBox="1"/>
          <p:nvPr/>
        </p:nvSpPr>
        <p:spPr>
          <a:xfrm>
            <a:off x="7464001" y="4068000"/>
            <a:ext cx="1678665" cy="307777"/>
          </a:xfrm>
          <a:prstGeom prst="rect">
            <a:avLst/>
          </a:prstGeom>
          <a:noFill/>
        </p:spPr>
        <p:txBody>
          <a:bodyPr wrap="none" rtlCol="0" anchor="ctr">
            <a:spAutoFit/>
          </a:bodyPr>
          <a:lstStyle/>
          <a:p>
            <a:r>
              <a:rPr kumimoji="1" lang="en-US" altLang="ja-JP" sz="1400" dirty="0"/>
              <a:t>2020</a:t>
            </a:r>
            <a:r>
              <a:rPr kumimoji="1" lang="ja-JP" altLang="en-US" sz="1400" dirty="0"/>
              <a:t>年</a:t>
            </a:r>
            <a:r>
              <a:rPr kumimoji="1" lang="en-US" altLang="ja-JP" sz="1400" dirty="0"/>
              <a:t>3</a:t>
            </a:r>
            <a:r>
              <a:rPr kumimoji="1" lang="ja-JP" altLang="en-US" sz="1400" dirty="0"/>
              <a:t>月（</a:t>
            </a:r>
            <a:r>
              <a:rPr kumimoji="1" lang="en-US" altLang="ja-JP" sz="1400" dirty="0"/>
              <a:t>IPA</a:t>
            </a:r>
            <a:r>
              <a:rPr kumimoji="1" lang="ja-JP" altLang="en-US" sz="1400" dirty="0"/>
              <a:t>）</a:t>
            </a:r>
          </a:p>
        </p:txBody>
      </p:sp>
      <p:sp>
        <p:nvSpPr>
          <p:cNvPr id="35" name="テキスト ボックス 34">
            <a:extLst>
              <a:ext uri="{FF2B5EF4-FFF2-40B4-BE49-F238E27FC236}">
                <a16:creationId xmlns:a16="http://schemas.microsoft.com/office/drawing/2014/main" id="{72E4249A-D421-4EF0-84DD-3D5C6F8698C2}"/>
              </a:ext>
            </a:extLst>
          </p:cNvPr>
          <p:cNvSpPr txBox="1"/>
          <p:nvPr/>
        </p:nvSpPr>
        <p:spPr>
          <a:xfrm>
            <a:off x="4224001" y="4068000"/>
            <a:ext cx="1678665" cy="307777"/>
          </a:xfrm>
          <a:prstGeom prst="rect">
            <a:avLst/>
          </a:prstGeom>
          <a:noFill/>
        </p:spPr>
        <p:txBody>
          <a:bodyPr wrap="none" rtlCol="0" anchor="ctr">
            <a:spAutoFit/>
          </a:bodyPr>
          <a:lstStyle/>
          <a:p>
            <a:r>
              <a:rPr kumimoji="1" lang="en-US" altLang="ja-JP" sz="1400" dirty="0"/>
              <a:t>2012</a:t>
            </a:r>
            <a:r>
              <a:rPr kumimoji="1" lang="ja-JP" altLang="en-US" sz="1400" dirty="0"/>
              <a:t>年</a:t>
            </a:r>
            <a:r>
              <a:rPr kumimoji="1" lang="en-US" altLang="ja-JP" sz="1400" dirty="0"/>
              <a:t>3</a:t>
            </a:r>
            <a:r>
              <a:rPr kumimoji="1" lang="ja-JP" altLang="en-US" sz="1400" dirty="0"/>
              <a:t>月（</a:t>
            </a:r>
            <a:r>
              <a:rPr kumimoji="1" lang="en-US" altLang="ja-JP" sz="1400" dirty="0"/>
              <a:t>IPA</a:t>
            </a:r>
            <a:r>
              <a:rPr kumimoji="1" lang="ja-JP" altLang="en-US" sz="1400" dirty="0"/>
              <a:t>）</a:t>
            </a:r>
          </a:p>
        </p:txBody>
      </p:sp>
      <p:sp>
        <p:nvSpPr>
          <p:cNvPr id="36" name="フリーフォーム: 図形 35">
            <a:extLst>
              <a:ext uri="{FF2B5EF4-FFF2-40B4-BE49-F238E27FC236}">
                <a16:creationId xmlns:a16="http://schemas.microsoft.com/office/drawing/2014/main" id="{E7F1208F-0E3E-4387-9D78-474664CFCBBD}"/>
              </a:ext>
            </a:extLst>
          </p:cNvPr>
          <p:cNvSpPr/>
          <p:nvPr/>
        </p:nvSpPr>
        <p:spPr>
          <a:xfrm>
            <a:off x="5304000" y="5580000"/>
            <a:ext cx="1620000" cy="720000"/>
          </a:xfrm>
          <a:custGeom>
            <a:avLst/>
            <a:gdLst>
              <a:gd name="connsiteX0" fmla="*/ 0 w 1378565"/>
              <a:gd name="connsiteY0" fmla="*/ 81439 h 814394"/>
              <a:gd name="connsiteX1" fmla="*/ 81439 w 1378565"/>
              <a:gd name="connsiteY1" fmla="*/ 0 h 814394"/>
              <a:gd name="connsiteX2" fmla="*/ 1297126 w 1378565"/>
              <a:gd name="connsiteY2" fmla="*/ 0 h 814394"/>
              <a:gd name="connsiteX3" fmla="*/ 1378565 w 1378565"/>
              <a:gd name="connsiteY3" fmla="*/ 81439 h 814394"/>
              <a:gd name="connsiteX4" fmla="*/ 1378565 w 1378565"/>
              <a:gd name="connsiteY4" fmla="*/ 732955 h 814394"/>
              <a:gd name="connsiteX5" fmla="*/ 1297126 w 1378565"/>
              <a:gd name="connsiteY5" fmla="*/ 814394 h 814394"/>
              <a:gd name="connsiteX6" fmla="*/ 81439 w 1378565"/>
              <a:gd name="connsiteY6" fmla="*/ 814394 h 814394"/>
              <a:gd name="connsiteX7" fmla="*/ 0 w 1378565"/>
              <a:gd name="connsiteY7" fmla="*/ 732955 h 814394"/>
              <a:gd name="connsiteX8" fmla="*/ 0 w 1378565"/>
              <a:gd name="connsiteY8" fmla="*/ 81439 h 8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14394">
                <a:moveTo>
                  <a:pt x="0" y="81439"/>
                </a:moveTo>
                <a:cubicBezTo>
                  <a:pt x="0" y="36461"/>
                  <a:pt x="36461" y="0"/>
                  <a:pt x="81439" y="0"/>
                </a:cubicBezTo>
                <a:lnTo>
                  <a:pt x="1297126" y="0"/>
                </a:lnTo>
                <a:cubicBezTo>
                  <a:pt x="1342104" y="0"/>
                  <a:pt x="1378565" y="36461"/>
                  <a:pt x="1378565" y="81439"/>
                </a:cubicBezTo>
                <a:lnTo>
                  <a:pt x="1378565" y="732955"/>
                </a:lnTo>
                <a:cubicBezTo>
                  <a:pt x="1378565" y="777933"/>
                  <a:pt x="1342104" y="814394"/>
                  <a:pt x="1297126" y="814394"/>
                </a:cubicBezTo>
                <a:lnTo>
                  <a:pt x="81439" y="814394"/>
                </a:lnTo>
                <a:cubicBezTo>
                  <a:pt x="36461" y="814394"/>
                  <a:pt x="0" y="777933"/>
                  <a:pt x="0" y="732955"/>
                </a:cubicBezTo>
                <a:lnTo>
                  <a:pt x="0" y="81439"/>
                </a:lnTo>
                <a:close/>
              </a:path>
            </a:pathLst>
          </a:custGeom>
          <a:solidFill>
            <a:srgbClr val="FFCCFF">
              <a:alpha val="4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algn="ctr" defTabSz="711200">
              <a:spcBef>
                <a:spcPct val="0"/>
              </a:spcBef>
            </a:pPr>
            <a:r>
              <a:rPr kumimoji="1" lang="en-US" altLang="ja-JP" sz="1400" dirty="0">
                <a:solidFill>
                  <a:schemeClr val="tx1"/>
                </a:solidFill>
              </a:rPr>
              <a:t>AI</a:t>
            </a:r>
            <a:r>
              <a:rPr kumimoji="1" lang="ja-JP" altLang="en-US" sz="1400" dirty="0">
                <a:solidFill>
                  <a:schemeClr val="tx1"/>
                </a:solidFill>
              </a:rPr>
              <a:t>・データの利用に関する</a:t>
            </a:r>
          </a:p>
          <a:p>
            <a:pPr algn="ctr" defTabSz="711200">
              <a:spcBef>
                <a:spcPct val="0"/>
              </a:spcBef>
            </a:pPr>
            <a:r>
              <a:rPr kumimoji="1" lang="ja-JP" altLang="en-US" sz="1400" dirty="0">
                <a:solidFill>
                  <a:schemeClr val="tx1"/>
                </a:solidFill>
              </a:rPr>
              <a:t>契約ガイドライン</a:t>
            </a:r>
          </a:p>
        </p:txBody>
      </p:sp>
      <p:sp>
        <p:nvSpPr>
          <p:cNvPr id="37" name="テキスト ボックス 36">
            <a:extLst>
              <a:ext uri="{FF2B5EF4-FFF2-40B4-BE49-F238E27FC236}">
                <a16:creationId xmlns:a16="http://schemas.microsoft.com/office/drawing/2014/main" id="{BFB70A23-5E4F-405C-BDA5-2F5131B716BE}"/>
              </a:ext>
            </a:extLst>
          </p:cNvPr>
          <p:cNvSpPr txBox="1"/>
          <p:nvPr/>
        </p:nvSpPr>
        <p:spPr>
          <a:xfrm>
            <a:off x="5304001" y="5328000"/>
            <a:ext cx="1938351" cy="307777"/>
          </a:xfrm>
          <a:prstGeom prst="rect">
            <a:avLst/>
          </a:prstGeom>
          <a:noFill/>
        </p:spPr>
        <p:txBody>
          <a:bodyPr wrap="none" rtlCol="0" anchor="ctr">
            <a:spAutoFit/>
          </a:bodyPr>
          <a:lstStyle/>
          <a:p>
            <a:r>
              <a:rPr kumimoji="1" lang="en-US" altLang="ja-JP" sz="1400" dirty="0"/>
              <a:t>2018</a:t>
            </a:r>
            <a:r>
              <a:rPr kumimoji="1" lang="ja-JP" altLang="en-US" sz="1400" dirty="0"/>
              <a:t>年</a:t>
            </a:r>
            <a:r>
              <a:rPr kumimoji="1" lang="en-US" altLang="ja-JP" sz="1400" dirty="0"/>
              <a:t>6</a:t>
            </a:r>
            <a:r>
              <a:rPr kumimoji="1" lang="ja-JP" altLang="en-US" sz="1400" dirty="0"/>
              <a:t>月（経産省）</a:t>
            </a:r>
          </a:p>
        </p:txBody>
      </p:sp>
      <p:sp>
        <p:nvSpPr>
          <p:cNvPr id="39" name="テキスト ボックス 38">
            <a:extLst>
              <a:ext uri="{FF2B5EF4-FFF2-40B4-BE49-F238E27FC236}">
                <a16:creationId xmlns:a16="http://schemas.microsoft.com/office/drawing/2014/main" id="{43420DE1-F03E-4A1F-906C-4C4B84C83BE0}"/>
              </a:ext>
            </a:extLst>
          </p:cNvPr>
          <p:cNvSpPr txBox="1"/>
          <p:nvPr/>
        </p:nvSpPr>
        <p:spPr>
          <a:xfrm>
            <a:off x="6924000" y="5508000"/>
            <a:ext cx="1140056" cy="307777"/>
          </a:xfrm>
          <a:prstGeom prst="rect">
            <a:avLst/>
          </a:prstGeom>
          <a:noFill/>
        </p:spPr>
        <p:txBody>
          <a:bodyPr wrap="none" rtlCol="0" anchor="ctr">
            <a:spAutoFit/>
          </a:bodyPr>
          <a:lstStyle/>
          <a:p>
            <a:r>
              <a:rPr kumimoji="1" lang="en-US" altLang="ja-JP" sz="1400" dirty="0"/>
              <a:t>2019</a:t>
            </a:r>
            <a:r>
              <a:rPr kumimoji="1" lang="ja-JP" altLang="en-US" sz="1400" dirty="0"/>
              <a:t>年</a:t>
            </a:r>
            <a:r>
              <a:rPr kumimoji="1" lang="en-US" altLang="ja-JP" sz="1400" dirty="0"/>
              <a:t>12</a:t>
            </a:r>
            <a:r>
              <a:rPr kumimoji="1" lang="ja-JP" altLang="en-US" sz="1400" dirty="0"/>
              <a:t>月</a:t>
            </a:r>
          </a:p>
        </p:txBody>
      </p:sp>
      <p:sp>
        <p:nvSpPr>
          <p:cNvPr id="42" name="テキスト ボックス 41">
            <a:extLst>
              <a:ext uri="{FF2B5EF4-FFF2-40B4-BE49-F238E27FC236}">
                <a16:creationId xmlns:a16="http://schemas.microsoft.com/office/drawing/2014/main" id="{815AF80C-B379-45C8-AFAA-8936F5BBE8AA}"/>
              </a:ext>
            </a:extLst>
          </p:cNvPr>
          <p:cNvSpPr txBox="1"/>
          <p:nvPr/>
        </p:nvSpPr>
        <p:spPr>
          <a:xfrm>
            <a:off x="5400000" y="3348000"/>
            <a:ext cx="1749197" cy="646331"/>
          </a:xfrm>
          <a:custGeom>
            <a:avLst/>
            <a:gdLst>
              <a:gd name="connsiteX0" fmla="*/ 0 w 1749197"/>
              <a:gd name="connsiteY0" fmla="*/ 0 h 646331"/>
              <a:gd name="connsiteX1" fmla="*/ 565574 w 1749197"/>
              <a:gd name="connsiteY1" fmla="*/ 0 h 646331"/>
              <a:gd name="connsiteX2" fmla="*/ 1096163 w 1749197"/>
              <a:gd name="connsiteY2" fmla="*/ 0 h 646331"/>
              <a:gd name="connsiteX3" fmla="*/ 1749197 w 1749197"/>
              <a:gd name="connsiteY3" fmla="*/ 0 h 646331"/>
              <a:gd name="connsiteX4" fmla="*/ 1749197 w 1749197"/>
              <a:gd name="connsiteY4" fmla="*/ 316702 h 646331"/>
              <a:gd name="connsiteX5" fmla="*/ 1749197 w 1749197"/>
              <a:gd name="connsiteY5" fmla="*/ 646331 h 646331"/>
              <a:gd name="connsiteX6" fmla="*/ 1201115 w 1749197"/>
              <a:gd name="connsiteY6" fmla="*/ 646331 h 646331"/>
              <a:gd name="connsiteX7" fmla="*/ 653034 w 1749197"/>
              <a:gd name="connsiteY7" fmla="*/ 646331 h 646331"/>
              <a:gd name="connsiteX8" fmla="*/ 0 w 1749197"/>
              <a:gd name="connsiteY8" fmla="*/ 646331 h 646331"/>
              <a:gd name="connsiteX9" fmla="*/ 0 w 1749197"/>
              <a:gd name="connsiteY9" fmla="*/ 342555 h 646331"/>
              <a:gd name="connsiteX10" fmla="*/ 0 w 174919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9197" h="646331" extrusionOk="0">
                <a:moveTo>
                  <a:pt x="0" y="0"/>
                </a:moveTo>
                <a:cubicBezTo>
                  <a:pt x="254720" y="-61577"/>
                  <a:pt x="285817" y="33736"/>
                  <a:pt x="565574" y="0"/>
                </a:cubicBezTo>
                <a:cubicBezTo>
                  <a:pt x="845331" y="-33736"/>
                  <a:pt x="949220" y="7872"/>
                  <a:pt x="1096163" y="0"/>
                </a:cubicBezTo>
                <a:cubicBezTo>
                  <a:pt x="1243106" y="-7872"/>
                  <a:pt x="1483874" y="71747"/>
                  <a:pt x="1749197" y="0"/>
                </a:cubicBezTo>
                <a:cubicBezTo>
                  <a:pt x="1776580" y="121065"/>
                  <a:pt x="1735627" y="238935"/>
                  <a:pt x="1749197" y="316702"/>
                </a:cubicBezTo>
                <a:cubicBezTo>
                  <a:pt x="1762767" y="394469"/>
                  <a:pt x="1742340" y="514100"/>
                  <a:pt x="1749197" y="646331"/>
                </a:cubicBezTo>
                <a:cubicBezTo>
                  <a:pt x="1624569" y="666384"/>
                  <a:pt x="1407119" y="612936"/>
                  <a:pt x="1201115" y="646331"/>
                </a:cubicBezTo>
                <a:cubicBezTo>
                  <a:pt x="995111" y="679726"/>
                  <a:pt x="808961" y="621590"/>
                  <a:pt x="653034" y="646331"/>
                </a:cubicBezTo>
                <a:cubicBezTo>
                  <a:pt x="497107" y="671072"/>
                  <a:pt x="227166" y="617713"/>
                  <a:pt x="0" y="646331"/>
                </a:cubicBezTo>
                <a:cubicBezTo>
                  <a:pt x="-26174" y="508757"/>
                  <a:pt x="23894" y="459392"/>
                  <a:pt x="0" y="342555"/>
                </a:cubicBezTo>
                <a:cubicBezTo>
                  <a:pt x="-23894" y="225718"/>
                  <a:pt x="27255" y="138134"/>
                  <a:pt x="0" y="0"/>
                </a:cubicBezTo>
                <a:close/>
              </a:path>
            </a:pathLst>
          </a:custGeom>
          <a:noFill/>
          <a:ln w="12700">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kumimoji="1" lang="ja-JP" altLang="en-US" dirty="0">
                <a:solidFill>
                  <a:srgbClr val="FF0000"/>
                </a:solidFill>
              </a:rPr>
              <a:t>★</a:t>
            </a:r>
            <a:r>
              <a:rPr kumimoji="1" lang="en-US" altLang="ja-JP" dirty="0">
                <a:solidFill>
                  <a:srgbClr val="FF0000"/>
                </a:solidFill>
              </a:rPr>
              <a:t>DX</a:t>
            </a:r>
            <a:r>
              <a:rPr kumimoji="1" lang="ja-JP" altLang="en-US" dirty="0">
                <a:solidFill>
                  <a:srgbClr val="FF0000"/>
                </a:solidFill>
              </a:rPr>
              <a:t>レポート*</a:t>
            </a:r>
          </a:p>
          <a:p>
            <a:r>
              <a:rPr kumimoji="1" lang="ja-JP" altLang="en-US" dirty="0">
                <a:solidFill>
                  <a:srgbClr val="FF0000"/>
                </a:solidFill>
              </a:rPr>
              <a:t>　</a:t>
            </a:r>
            <a:r>
              <a:rPr kumimoji="1" lang="en-US" altLang="ja-JP" dirty="0">
                <a:solidFill>
                  <a:srgbClr val="FF0000"/>
                </a:solidFill>
              </a:rPr>
              <a:t>2018</a:t>
            </a:r>
            <a:r>
              <a:rPr kumimoji="1" lang="ja-JP" altLang="en-US" dirty="0">
                <a:solidFill>
                  <a:srgbClr val="FF0000"/>
                </a:solidFill>
              </a:rPr>
              <a:t>年</a:t>
            </a:r>
            <a:r>
              <a:rPr kumimoji="1" lang="en-US" altLang="ja-JP" dirty="0">
                <a:solidFill>
                  <a:srgbClr val="FF0000"/>
                </a:solidFill>
              </a:rPr>
              <a:t>9</a:t>
            </a:r>
            <a:r>
              <a:rPr kumimoji="1" lang="ja-JP" altLang="en-US" dirty="0">
                <a:solidFill>
                  <a:srgbClr val="FF0000"/>
                </a:solidFill>
              </a:rPr>
              <a:t>月</a:t>
            </a:r>
          </a:p>
        </p:txBody>
      </p:sp>
      <p:sp>
        <p:nvSpPr>
          <p:cNvPr id="5" name="正方形/長方形 4">
            <a:extLst>
              <a:ext uri="{FF2B5EF4-FFF2-40B4-BE49-F238E27FC236}">
                <a16:creationId xmlns:a16="http://schemas.microsoft.com/office/drawing/2014/main" id="{C2DCF544-83BF-4F01-942C-98729BE1B150}"/>
              </a:ext>
            </a:extLst>
          </p:cNvPr>
          <p:cNvSpPr/>
          <p:nvPr/>
        </p:nvSpPr>
        <p:spPr>
          <a:xfrm>
            <a:off x="8460000" y="5940000"/>
            <a:ext cx="3184715" cy="577081"/>
          </a:xfrm>
          <a:prstGeom prst="rect">
            <a:avLst/>
          </a:prstGeom>
        </p:spPr>
        <p:txBody>
          <a:bodyPr wrap="square">
            <a:spAutoFit/>
          </a:bodyPr>
          <a:lstStyle/>
          <a:p>
            <a:r>
              <a:rPr lang="ja-JP" altLang="en-US" sz="1050" i="1" dirty="0"/>
              <a:t>* </a:t>
            </a:r>
            <a:r>
              <a:rPr lang="en-US" altLang="ja-JP" sz="1050" i="1" dirty="0">
                <a:hlinkClick r:id="rId3"/>
              </a:rPr>
              <a:t>https://www.meti.go.jp/shingikai/mono_info_service/digital_transformation/20180907_report.html</a:t>
            </a:r>
            <a:endParaRPr lang="ja-JP" altLang="en-US" sz="1050" i="1" dirty="0"/>
          </a:p>
        </p:txBody>
      </p:sp>
      <p:sp>
        <p:nvSpPr>
          <p:cNvPr id="41" name="テキスト ボックス 40">
            <a:hlinkClick r:id="rId4"/>
            <a:extLst>
              <a:ext uri="{FF2B5EF4-FFF2-40B4-BE49-F238E27FC236}">
                <a16:creationId xmlns:a16="http://schemas.microsoft.com/office/drawing/2014/main" id="{4CDBF4FD-EE35-4717-BAFC-0646C6D67305}"/>
              </a:ext>
            </a:extLst>
          </p:cNvPr>
          <p:cNvSpPr txBox="1"/>
          <p:nvPr/>
        </p:nvSpPr>
        <p:spPr>
          <a:xfrm>
            <a:off x="8004000" y="5040001"/>
            <a:ext cx="3960000" cy="288000"/>
          </a:xfrm>
          <a:prstGeom prst="rect">
            <a:avLst/>
          </a:prstGeom>
          <a:noFill/>
        </p:spPr>
        <p:txBody>
          <a:bodyPr wrap="square">
            <a:spAutoFit/>
          </a:bodyPr>
          <a:lstStyle/>
          <a:p>
            <a:r>
              <a:rPr lang="en-US" altLang="ja-JP" sz="1200" i="1" dirty="0">
                <a:latin typeface="Arial" panose="020B0604020202020204" pitchFamily="34" charset="0"/>
                <a:cs typeface="Arial" panose="020B0604020202020204" pitchFamily="34" charset="0"/>
                <a:hlinkClick r:id="rId4"/>
              </a:rPr>
              <a:t>https://www.ipa.go.jp/digital/model/agile20200331.html</a:t>
            </a:r>
            <a:endParaRPr lang="ja-JP" altLang="en-US" sz="1200" i="1"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35D8D43F-0FA2-46BA-8835-2477698206EF}"/>
              </a:ext>
            </a:extLst>
          </p:cNvPr>
          <p:cNvSpPr txBox="1"/>
          <p:nvPr/>
        </p:nvSpPr>
        <p:spPr>
          <a:xfrm>
            <a:off x="5352764" y="5120111"/>
            <a:ext cx="874470" cy="307777"/>
          </a:xfrm>
          <a:prstGeom prst="rect">
            <a:avLst/>
          </a:prstGeom>
          <a:noFill/>
        </p:spPr>
        <p:txBody>
          <a:bodyPr wrap="none" rtlCol="0" anchor="ctr">
            <a:spAutoFit/>
          </a:bodyPr>
          <a:lstStyle/>
          <a:p>
            <a:pPr algn="ctr"/>
            <a:r>
              <a:rPr kumimoji="1" lang="ja-JP" altLang="en-US" sz="1400" dirty="0">
                <a:solidFill>
                  <a:schemeClr val="tx1">
                    <a:lumMod val="50000"/>
                    <a:lumOff val="50000"/>
                  </a:schemeClr>
                </a:solidFill>
                <a:latin typeface="+mn-ea"/>
              </a:rPr>
              <a:t>～</a:t>
            </a:r>
            <a:r>
              <a:rPr kumimoji="1" lang="en-US" altLang="ja-JP" sz="1400" dirty="0" err="1">
                <a:solidFill>
                  <a:schemeClr val="tx1">
                    <a:lumMod val="50000"/>
                    <a:lumOff val="50000"/>
                  </a:schemeClr>
                </a:solidFill>
                <a:latin typeface="+mn-ea"/>
              </a:rPr>
              <a:t>PoC</a:t>
            </a:r>
            <a:r>
              <a:rPr kumimoji="1" lang="ja-JP" altLang="en-US" sz="1400" dirty="0">
                <a:solidFill>
                  <a:schemeClr val="tx1">
                    <a:lumMod val="50000"/>
                    <a:lumOff val="50000"/>
                  </a:schemeClr>
                </a:solidFill>
                <a:latin typeface="+mn-ea"/>
              </a:rPr>
              <a:t>～</a:t>
            </a:r>
          </a:p>
        </p:txBody>
      </p:sp>
      <p:sp>
        <p:nvSpPr>
          <p:cNvPr id="8" name="テキスト ボックス 7">
            <a:extLst>
              <a:ext uri="{FF2B5EF4-FFF2-40B4-BE49-F238E27FC236}">
                <a16:creationId xmlns:a16="http://schemas.microsoft.com/office/drawing/2014/main" id="{76D52A36-6DF1-4D6B-BE25-0A310D5A516D}"/>
              </a:ext>
            </a:extLst>
          </p:cNvPr>
          <p:cNvSpPr txBox="1"/>
          <p:nvPr/>
        </p:nvSpPr>
        <p:spPr>
          <a:xfrm>
            <a:off x="8868000" y="2340001"/>
            <a:ext cx="1584000" cy="276999"/>
          </a:xfrm>
          <a:prstGeom prst="rect">
            <a:avLst/>
          </a:prstGeom>
          <a:noFill/>
        </p:spPr>
        <p:txBody>
          <a:bodyPr wrap="none" rtlCol="0">
            <a:spAutoFit/>
          </a:bodyPr>
          <a:lstStyle/>
          <a:p>
            <a:r>
              <a:rPr kumimoji="1" lang="ja-JP" altLang="en-US" sz="1200" dirty="0">
                <a:solidFill>
                  <a:schemeClr val="tx1">
                    <a:lumMod val="50000"/>
                    <a:lumOff val="50000"/>
                  </a:schemeClr>
                </a:solidFill>
              </a:rPr>
              <a:t>民法改正以外の論点</a:t>
            </a:r>
          </a:p>
        </p:txBody>
      </p:sp>
      <p:sp>
        <p:nvSpPr>
          <p:cNvPr id="40" name="四角形: 角を丸くする 39">
            <a:extLst>
              <a:ext uri="{FF2B5EF4-FFF2-40B4-BE49-F238E27FC236}">
                <a16:creationId xmlns:a16="http://schemas.microsoft.com/office/drawing/2014/main" id="{C477E630-1617-4979-AD35-01EAB4D9A18D}"/>
              </a:ext>
            </a:extLst>
          </p:cNvPr>
          <p:cNvSpPr/>
          <p:nvPr/>
        </p:nvSpPr>
        <p:spPr bwMode="auto">
          <a:xfrm>
            <a:off x="7233198" y="3986577"/>
            <a:ext cx="2520000" cy="1440000"/>
          </a:xfrm>
          <a:prstGeom prst="roundRect">
            <a:avLst/>
          </a:prstGeom>
          <a:solidFill>
            <a:srgbClr val="FF6600">
              <a:alpha val="25000"/>
            </a:srgbClr>
          </a:solidFill>
          <a:ln w="76200" cap="flat" cmpd="sng" algn="ctr">
            <a:solidFill>
              <a:srgbClr val="FF0000">
                <a:alpha val="75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HGPｺﾞｼｯｸE" pitchFamily="50" charset="-128"/>
              <a:ea typeface="HGPｺﾞｼｯｸE" pitchFamily="50" charset="-128"/>
            </a:endParaRPr>
          </a:p>
        </p:txBody>
      </p:sp>
      <p:sp>
        <p:nvSpPr>
          <p:cNvPr id="9" name="テキスト ボックス 8">
            <a:extLst>
              <a:ext uri="{FF2B5EF4-FFF2-40B4-BE49-F238E27FC236}">
                <a16:creationId xmlns:a16="http://schemas.microsoft.com/office/drawing/2014/main" id="{957583D7-041C-48E7-B385-1F0A36322487}"/>
              </a:ext>
            </a:extLst>
          </p:cNvPr>
          <p:cNvSpPr txBox="1"/>
          <p:nvPr/>
        </p:nvSpPr>
        <p:spPr>
          <a:xfrm>
            <a:off x="8004001" y="3204000"/>
            <a:ext cx="1149921" cy="688256"/>
          </a:xfrm>
          <a:prstGeom prst="rect">
            <a:avLst/>
          </a:prstGeom>
          <a:noFill/>
        </p:spPr>
        <p:txBody>
          <a:bodyPr wrap="none" lIns="36000" tIns="36000" rIns="36000" bIns="36000" rtlCol="0">
            <a:spAutoFit/>
          </a:bodyPr>
          <a:lstStyle/>
          <a:p>
            <a:pPr algn="ctr">
              <a:lnSpc>
                <a:spcPts val="1600"/>
              </a:lnSpc>
            </a:pPr>
            <a:r>
              <a:rPr kumimoji="1" lang="ja-JP" altLang="en-US" sz="1400" dirty="0">
                <a:latin typeface="+mn-ea"/>
              </a:rPr>
              <a:t>▲</a:t>
            </a:r>
          </a:p>
          <a:p>
            <a:pPr algn="ctr">
              <a:lnSpc>
                <a:spcPts val="1600"/>
              </a:lnSpc>
            </a:pPr>
            <a:r>
              <a:rPr kumimoji="1" lang="ja-JP" altLang="en-US" sz="1400" dirty="0">
                <a:solidFill>
                  <a:schemeClr val="tx1">
                    <a:lumMod val="50000"/>
                    <a:lumOff val="50000"/>
                  </a:schemeClr>
                </a:solidFill>
                <a:latin typeface="+mn-ea"/>
              </a:rPr>
              <a:t>改正民法施行</a:t>
            </a:r>
          </a:p>
          <a:p>
            <a:pPr algn="ctr">
              <a:lnSpc>
                <a:spcPts val="1600"/>
              </a:lnSpc>
            </a:pPr>
            <a:r>
              <a:rPr kumimoji="1" lang="en-US" altLang="ja-JP" sz="1400" dirty="0">
                <a:solidFill>
                  <a:schemeClr val="tx1">
                    <a:lumMod val="50000"/>
                    <a:lumOff val="50000"/>
                  </a:schemeClr>
                </a:solidFill>
                <a:latin typeface="+mn-ea"/>
              </a:rPr>
              <a:t>2020</a:t>
            </a:r>
            <a:r>
              <a:rPr kumimoji="1" lang="ja-JP" altLang="en-US" sz="1400" dirty="0">
                <a:solidFill>
                  <a:schemeClr val="tx1">
                    <a:lumMod val="50000"/>
                    <a:lumOff val="50000"/>
                  </a:schemeClr>
                </a:solidFill>
                <a:latin typeface="+mn-ea"/>
              </a:rPr>
              <a:t>年</a:t>
            </a:r>
            <a:r>
              <a:rPr kumimoji="1" lang="en-US" altLang="ja-JP" sz="1400" dirty="0">
                <a:solidFill>
                  <a:schemeClr val="tx1">
                    <a:lumMod val="50000"/>
                    <a:lumOff val="50000"/>
                  </a:schemeClr>
                </a:solidFill>
                <a:latin typeface="+mn-ea"/>
              </a:rPr>
              <a:t>4</a:t>
            </a:r>
            <a:r>
              <a:rPr kumimoji="1" lang="ja-JP" altLang="en-US" sz="1400" dirty="0">
                <a:solidFill>
                  <a:schemeClr val="tx1">
                    <a:lumMod val="50000"/>
                    <a:lumOff val="50000"/>
                  </a:schemeClr>
                </a:solidFill>
                <a:latin typeface="+mn-ea"/>
              </a:rPr>
              <a:t>月</a:t>
            </a:r>
          </a:p>
        </p:txBody>
      </p:sp>
    </p:spTree>
    <p:extLst>
      <p:ext uri="{BB962C8B-B14F-4D97-AF65-F5344CB8AC3E}">
        <p14:creationId xmlns:p14="http://schemas.microsoft.com/office/powerpoint/2010/main" val="1420511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p:txBody>
          <a:bodyPr>
            <a:noAutofit/>
          </a:bodyPr>
          <a:lstStyle/>
          <a:p>
            <a:r>
              <a:rPr lang="ja-JP" altLang="en-US" b="1" dirty="0">
                <a:latin typeface="メイリオ" panose="020B0604030504040204" pitchFamily="50" charset="-128"/>
                <a:ea typeface="メイリオ" panose="020B0604030504040204" pitchFamily="50" charset="-128"/>
              </a:rPr>
              <a:t>内　容</a:t>
            </a:r>
            <a:endParaRPr lang="ja-JP" altLang="en-US" b="1" dirty="0"/>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3483FA00-578B-41F7-A040-799FF6B33421}"/>
              </a:ext>
            </a:extLst>
          </p:cNvPr>
          <p:cNvSpPr>
            <a:spLocks noGrp="1"/>
          </p:cNvSpPr>
          <p:nvPr>
            <p:ph type="ftr" sz="quarter" idx="3"/>
          </p:nvPr>
        </p:nvSpPr>
        <p:spPr/>
        <p:txBody>
          <a:bodyPr/>
          <a:lstStyle/>
          <a:p>
            <a:r>
              <a:rPr lang="en-US" altLang="ja-JP"/>
              <a:t>EdgeTech+ 2022</a:t>
            </a:r>
            <a:endParaRPr lang="en-US" dirty="0"/>
          </a:p>
        </p:txBody>
      </p:sp>
      <p:sp>
        <p:nvSpPr>
          <p:cNvPr id="8" name="正方形/長方形 7">
            <a:extLst>
              <a:ext uri="{FF2B5EF4-FFF2-40B4-BE49-F238E27FC236}">
                <a16:creationId xmlns:a16="http://schemas.microsoft.com/office/drawing/2014/main" id="{80A4C7B1-AF43-4509-9310-7183ACC30D6C}"/>
              </a:ext>
            </a:extLst>
          </p:cNvPr>
          <p:cNvSpPr/>
          <p:nvPr/>
        </p:nvSpPr>
        <p:spPr>
          <a:xfrm>
            <a:off x="1080000" y="972000"/>
            <a:ext cx="7920000" cy="5170646"/>
          </a:xfrm>
          <a:prstGeom prst="rect">
            <a:avLst/>
          </a:prstGeom>
        </p:spPr>
        <p:txBody>
          <a:bodyPr wrap="square">
            <a:spAutoFit/>
          </a:bodyPr>
          <a:lstStyle/>
          <a:p>
            <a:r>
              <a:rPr lang="ja-JP" altLang="en-US" sz="3200" b="1" dirty="0">
                <a:solidFill>
                  <a:schemeClr val="bg1">
                    <a:lumMod val="65000"/>
                  </a:schemeClr>
                </a:solidFill>
                <a:latin typeface="+mj-ea"/>
                <a:ea typeface="+mj-ea"/>
              </a:rPr>
              <a:t>１．背景：</a:t>
            </a:r>
            <a:r>
              <a:rPr lang="en-US" altLang="ja-JP" sz="3200" b="1" dirty="0">
                <a:solidFill>
                  <a:schemeClr val="bg1">
                    <a:lumMod val="65000"/>
                  </a:schemeClr>
                </a:solidFill>
                <a:latin typeface="+mj-ea"/>
                <a:ea typeface="+mj-ea"/>
              </a:rPr>
              <a:t>DX</a:t>
            </a:r>
            <a:r>
              <a:rPr lang="ja-JP" altLang="en-US" sz="3200" b="1" dirty="0">
                <a:solidFill>
                  <a:schemeClr val="bg1">
                    <a:lumMod val="65000"/>
                  </a:schemeClr>
                </a:solidFill>
                <a:latin typeface="+mj-ea"/>
                <a:ea typeface="+mj-ea"/>
              </a:rPr>
              <a:t>の推進</a:t>
            </a:r>
            <a:endParaRPr lang="en-US" altLang="ja-JP" sz="3200" b="1" dirty="0">
              <a:solidFill>
                <a:schemeClr val="bg1">
                  <a:lumMod val="65000"/>
                </a:schemeClr>
              </a:solidFill>
              <a:latin typeface="+mj-ea"/>
              <a:ea typeface="+mj-ea"/>
            </a:endParaRPr>
          </a:p>
          <a:p>
            <a:endParaRPr lang="en-US" altLang="ja-JP" sz="2400" b="1" dirty="0">
              <a:latin typeface="+mj-ea"/>
              <a:ea typeface="+mj-ea"/>
            </a:endParaRPr>
          </a:p>
          <a:p>
            <a:r>
              <a:rPr lang="ja-JP" altLang="en-US" sz="3200" b="1" dirty="0">
                <a:latin typeface="+mj-ea"/>
                <a:ea typeface="+mj-ea"/>
              </a:rPr>
              <a:t>２．モデル取引・契約書の構成</a:t>
            </a:r>
            <a:endParaRPr lang="en-US" altLang="ja-JP" sz="3200" b="1" dirty="0">
              <a:latin typeface="+mj-ea"/>
              <a:ea typeface="+mj-ea"/>
            </a:endParaRPr>
          </a:p>
          <a:p>
            <a:endParaRPr lang="en-US" altLang="ja-JP"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３．想定するアジャイル開発</a:t>
            </a: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４．契約書のひな型</a:t>
            </a:r>
          </a:p>
          <a:p>
            <a:endParaRPr lang="ja-JP" altLang="en-US" sz="2400" b="1" dirty="0">
              <a:solidFill>
                <a:schemeClr val="bg1">
                  <a:lumMod val="65000"/>
                </a:schemeClr>
              </a:solidFill>
              <a:latin typeface="+mj-ea"/>
            </a:endParaRPr>
          </a:p>
          <a:p>
            <a:r>
              <a:rPr lang="ja-JP" altLang="en-US" sz="3200" b="1" dirty="0">
                <a:solidFill>
                  <a:schemeClr val="bg1">
                    <a:lumMod val="65000"/>
                  </a:schemeClr>
                </a:solidFill>
                <a:latin typeface="+mj-ea"/>
              </a:rPr>
              <a:t>５．偽装請負リスクと厚労省</a:t>
            </a:r>
            <a:r>
              <a:rPr lang="en-US" altLang="ja-JP" sz="3200" b="1" dirty="0">
                <a:solidFill>
                  <a:schemeClr val="bg1">
                    <a:lumMod val="65000"/>
                  </a:schemeClr>
                </a:solidFill>
                <a:latin typeface="+mj-ea"/>
              </a:rPr>
              <a:t>Q&amp;A</a:t>
            </a:r>
            <a:r>
              <a:rPr lang="ja-JP" altLang="en-US" sz="3200" b="1" dirty="0">
                <a:solidFill>
                  <a:schemeClr val="bg1">
                    <a:lumMod val="65000"/>
                  </a:schemeClr>
                </a:solidFill>
                <a:latin typeface="+mj-ea"/>
              </a:rPr>
              <a:t>集</a:t>
            </a:r>
            <a:endParaRPr lang="en-US" altLang="ja-JP" sz="3200" b="1" dirty="0">
              <a:solidFill>
                <a:schemeClr val="bg1">
                  <a:lumMod val="65000"/>
                </a:schemeClr>
              </a:solidFill>
              <a:latin typeface="+mj-ea"/>
            </a:endParaRP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６．おわりに</a:t>
            </a:r>
            <a:endParaRPr lang="en-US" altLang="ja-JP" sz="3200" b="1" dirty="0">
              <a:solidFill>
                <a:schemeClr val="bg1">
                  <a:lumMod val="65000"/>
                </a:schemeClr>
              </a:solidFill>
              <a:latin typeface="+mj-ea"/>
              <a:ea typeface="+mj-ea"/>
            </a:endParaRPr>
          </a:p>
          <a:p>
            <a:endParaRPr lang="ja-JP" altLang="en-US" sz="2000" dirty="0"/>
          </a:p>
        </p:txBody>
      </p:sp>
    </p:spTree>
    <p:extLst>
      <p:ext uri="{BB962C8B-B14F-4D97-AF65-F5344CB8AC3E}">
        <p14:creationId xmlns:p14="http://schemas.microsoft.com/office/powerpoint/2010/main" val="41114461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CBD96-D0E3-47C2-87EE-61D47563E4FC}"/>
              </a:ext>
            </a:extLst>
          </p:cNvPr>
          <p:cNvSpPr>
            <a:spLocks noGrp="1"/>
          </p:cNvSpPr>
          <p:nvPr>
            <p:ph type="title"/>
          </p:nvPr>
        </p:nvSpPr>
        <p:spPr/>
        <p:txBody>
          <a:bodyPr/>
          <a:lstStyle/>
          <a:p>
            <a:r>
              <a:rPr lang="ja-JP" altLang="en-US" dirty="0">
                <a:solidFill>
                  <a:srgbClr val="FF0000"/>
                </a:solidFill>
              </a:rPr>
              <a:t>理解</a:t>
            </a:r>
            <a:r>
              <a:rPr lang="ja-JP" altLang="en-US" dirty="0"/>
              <a:t>を</a:t>
            </a:r>
            <a:r>
              <a:rPr lang="ja-JP" altLang="en-US" dirty="0">
                <a:solidFill>
                  <a:srgbClr val="3333FF"/>
                </a:solidFill>
              </a:rPr>
              <a:t>促進</a:t>
            </a:r>
            <a:r>
              <a:rPr lang="ja-JP" altLang="en-US" dirty="0"/>
              <a:t>するための仕組み（構成）</a:t>
            </a:r>
            <a:endParaRPr kumimoji="1" lang="ja-JP" altLang="en-US" dirty="0"/>
          </a:p>
        </p:txBody>
      </p:sp>
      <p:sp>
        <p:nvSpPr>
          <p:cNvPr id="4" name="日付プレースホルダー 3">
            <a:extLst>
              <a:ext uri="{FF2B5EF4-FFF2-40B4-BE49-F238E27FC236}">
                <a16:creationId xmlns:a16="http://schemas.microsoft.com/office/drawing/2014/main" id="{FC19629A-E60C-4FC1-89F6-512813B441D7}"/>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フッター プレースホルダー 5">
            <a:extLst>
              <a:ext uri="{FF2B5EF4-FFF2-40B4-BE49-F238E27FC236}">
                <a16:creationId xmlns:a16="http://schemas.microsoft.com/office/drawing/2014/main" id="{9D221C96-9F65-4952-A753-6276FC9076AE}"/>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A55547F9-20D6-4D18-9757-CCE6B29EEB49}"/>
              </a:ext>
            </a:extLst>
          </p:cNvPr>
          <p:cNvSpPr/>
          <p:nvPr/>
        </p:nvSpPr>
        <p:spPr>
          <a:xfrm>
            <a:off x="360000" y="900000"/>
            <a:ext cx="11520000" cy="5400000"/>
          </a:xfrm>
          <a:prstGeom prst="rect">
            <a:avLst/>
          </a:prstGeom>
        </p:spPr>
        <p:txBody>
          <a:bodyPr wrap="square">
            <a:spAutoFit/>
          </a:bodyPr>
          <a:lstStyle/>
          <a:p>
            <a:pPr>
              <a:spcBef>
                <a:spcPts val="600"/>
              </a:spcBef>
              <a:spcAft>
                <a:spcPts val="1800"/>
              </a:spcAft>
            </a:pPr>
            <a:r>
              <a:rPr lang="ja-JP" altLang="en-US" sz="2800" dirty="0">
                <a:latin typeface="+mn-ea"/>
              </a:rPr>
              <a:t>モデル契約書だけでは理解が得られないことを懸念</a:t>
            </a:r>
            <a:br>
              <a:rPr lang="en-US" altLang="ja-JP" sz="2800" dirty="0">
                <a:latin typeface="+mn-ea"/>
              </a:rPr>
            </a:br>
            <a:r>
              <a:rPr lang="ja-JP" altLang="en-US" sz="2800" dirty="0">
                <a:latin typeface="+mn-ea"/>
              </a:rPr>
              <a:t>（この契約さえ結べばベンダがうまくやってくれる</a:t>
            </a:r>
            <a:r>
              <a:rPr lang="ja-JP" altLang="en-US" sz="2800" dirty="0">
                <a:solidFill>
                  <a:srgbClr val="FF0000"/>
                </a:solidFill>
                <a:latin typeface="+mn-ea"/>
              </a:rPr>
              <a:t>→</a:t>
            </a:r>
            <a:r>
              <a:rPr lang="en-US" altLang="ja-JP" sz="2800" dirty="0">
                <a:solidFill>
                  <a:srgbClr val="FF0000"/>
                </a:solidFill>
                <a:latin typeface="+mn-ea"/>
              </a:rPr>
              <a:t>×</a:t>
            </a:r>
            <a:r>
              <a:rPr lang="ja-JP" altLang="en-US" sz="2800" dirty="0">
                <a:latin typeface="+mn-ea"/>
              </a:rPr>
              <a:t>）</a:t>
            </a:r>
            <a:endParaRPr lang="en-US" altLang="ja-JP" sz="2800" dirty="0">
              <a:latin typeface="+mn-ea"/>
            </a:endParaRPr>
          </a:p>
          <a:p>
            <a:pPr marL="342900" indent="-342900">
              <a:spcBef>
                <a:spcPts val="600"/>
              </a:spcBef>
              <a:spcAft>
                <a:spcPts val="600"/>
              </a:spcAft>
              <a:buFont typeface="Arial" panose="020B0604020202020204" pitchFamily="34" charset="0"/>
              <a:buChar char="•"/>
            </a:pPr>
            <a:r>
              <a:rPr lang="ja-JP" altLang="en-US" sz="2800" u="sng" dirty="0">
                <a:latin typeface="+mn-ea"/>
              </a:rPr>
              <a:t>検討</a:t>
            </a:r>
            <a:r>
              <a:rPr lang="en-US" altLang="ja-JP" sz="2800" u="sng" dirty="0">
                <a:solidFill>
                  <a:srgbClr val="FF0000"/>
                </a:solidFill>
                <a:latin typeface="+mn-ea"/>
              </a:rPr>
              <a:t>WG</a:t>
            </a:r>
            <a:r>
              <a:rPr lang="ja-JP" altLang="en-US" sz="2800" u="sng" dirty="0">
                <a:latin typeface="+mn-ea"/>
              </a:rPr>
              <a:t>からの</a:t>
            </a:r>
            <a:r>
              <a:rPr lang="ja-JP" altLang="en-US" sz="2800" u="sng" dirty="0">
                <a:highlight>
                  <a:srgbClr val="CCFFCC"/>
                </a:highlight>
                <a:latin typeface="+mn-ea"/>
              </a:rPr>
              <a:t>メッセージ</a:t>
            </a:r>
            <a:r>
              <a:rPr lang="ja-JP" altLang="en-US" sz="2800" dirty="0">
                <a:latin typeface="+mn-ea"/>
              </a:rPr>
              <a:t>（思い）</a:t>
            </a:r>
            <a:br>
              <a:rPr lang="en-US" altLang="ja-JP" sz="2800" dirty="0">
                <a:latin typeface="+mn-ea"/>
              </a:rPr>
            </a:br>
            <a:r>
              <a:rPr lang="ja-JP" altLang="en-US" sz="2800" dirty="0">
                <a:solidFill>
                  <a:srgbClr val="3333FF"/>
                </a:solidFill>
                <a:latin typeface="+mn-ea"/>
              </a:rPr>
              <a:t>→</a:t>
            </a:r>
            <a:r>
              <a:rPr lang="ja-JP" altLang="en-US" sz="2800" dirty="0">
                <a:latin typeface="+mn-ea"/>
              </a:rPr>
              <a:t>とにかくアジャイル開発の</a:t>
            </a:r>
            <a:r>
              <a:rPr lang="ja-JP" altLang="en-US" sz="2800" u="sng" dirty="0">
                <a:solidFill>
                  <a:srgbClr val="3333FF"/>
                </a:solidFill>
                <a:latin typeface="+mn-ea"/>
              </a:rPr>
              <a:t>共通理解</a:t>
            </a:r>
            <a:r>
              <a:rPr lang="ja-JP" altLang="en-US" sz="2800" dirty="0">
                <a:latin typeface="+mn-ea"/>
              </a:rPr>
              <a:t>が重要！</a:t>
            </a:r>
            <a:endParaRPr lang="en-US" altLang="ja-JP" sz="2800" dirty="0">
              <a:latin typeface="+mn-ea"/>
            </a:endParaRPr>
          </a:p>
          <a:p>
            <a:pPr marL="342900" indent="-342900">
              <a:spcBef>
                <a:spcPts val="600"/>
              </a:spcBef>
              <a:spcAft>
                <a:spcPts val="600"/>
              </a:spcAft>
              <a:buFont typeface="Arial" panose="020B0604020202020204" pitchFamily="34" charset="0"/>
              <a:buChar char="•"/>
            </a:pPr>
            <a:r>
              <a:rPr lang="ja-JP" altLang="en-US" sz="2800" u="sng" dirty="0">
                <a:latin typeface="+mn-ea"/>
              </a:rPr>
              <a:t>契約前チェックリスト</a:t>
            </a:r>
            <a:br>
              <a:rPr lang="en-US" altLang="ja-JP" sz="2800" dirty="0">
                <a:latin typeface="+mn-ea"/>
              </a:rPr>
            </a:br>
            <a:r>
              <a:rPr lang="ja-JP" altLang="en-US" sz="2800" dirty="0">
                <a:solidFill>
                  <a:srgbClr val="3333FF"/>
                </a:solidFill>
                <a:latin typeface="+mn-ea"/>
              </a:rPr>
              <a:t>→</a:t>
            </a:r>
            <a:r>
              <a:rPr lang="ja-JP" altLang="en-US" sz="2800" dirty="0">
                <a:latin typeface="+mn-ea"/>
              </a:rPr>
              <a:t>本当にアジャイル開発をする</a:t>
            </a:r>
            <a:r>
              <a:rPr lang="ja-JP" altLang="en-US" sz="2800" u="sng" dirty="0">
                <a:solidFill>
                  <a:srgbClr val="3333FF"/>
                </a:solidFill>
                <a:latin typeface="+mn-ea"/>
              </a:rPr>
              <a:t>準備</a:t>
            </a:r>
            <a:r>
              <a:rPr lang="ja-JP" altLang="en-US" sz="2800" dirty="0">
                <a:latin typeface="+mn-ea"/>
              </a:rPr>
              <a:t>ができているか、事前に確認する</a:t>
            </a:r>
            <a:endParaRPr lang="en-US" altLang="ja-JP" sz="2800" dirty="0">
              <a:latin typeface="+mn-ea"/>
            </a:endParaRPr>
          </a:p>
          <a:p>
            <a:pPr marL="342000" indent="-342000">
              <a:spcBef>
                <a:spcPts val="600"/>
              </a:spcBef>
              <a:spcAft>
                <a:spcPts val="600"/>
              </a:spcAft>
              <a:buFont typeface="Arial" panose="020B0604020202020204" pitchFamily="34" charset="0"/>
              <a:buChar char="•"/>
            </a:pPr>
            <a:r>
              <a:rPr lang="ja-JP" altLang="en-US" sz="2800" u="sng" dirty="0">
                <a:latin typeface="+mn-ea"/>
              </a:rPr>
              <a:t>アジャイル開発進め方の指針</a:t>
            </a:r>
            <a:br>
              <a:rPr lang="en-US" altLang="ja-JP" sz="2800" dirty="0">
                <a:latin typeface="+mn-ea"/>
              </a:rPr>
            </a:br>
            <a:r>
              <a:rPr lang="ja-JP" altLang="en-US" sz="2800" dirty="0">
                <a:solidFill>
                  <a:srgbClr val="3333FF"/>
                </a:solidFill>
                <a:latin typeface="+mn-ea"/>
              </a:rPr>
              <a:t>→</a:t>
            </a:r>
            <a:r>
              <a:rPr lang="ja-JP" altLang="en-US" sz="2800" dirty="0">
                <a:latin typeface="+mn-ea"/>
              </a:rPr>
              <a:t>スクラムによる開発の進め方について、当事者間で</a:t>
            </a:r>
            <a:r>
              <a:rPr lang="ja-JP" altLang="en-US" sz="2800" u="sng" dirty="0">
                <a:solidFill>
                  <a:srgbClr val="3333FF"/>
                </a:solidFill>
                <a:latin typeface="+mn-ea"/>
              </a:rPr>
              <a:t>認識合わせ</a:t>
            </a:r>
            <a:r>
              <a:rPr lang="ja-JP" altLang="en-US" sz="2800" dirty="0">
                <a:latin typeface="+mn-ea"/>
              </a:rPr>
              <a:t>を行う</a:t>
            </a:r>
            <a:endParaRPr lang="en-US" altLang="ja-JP" sz="2800" dirty="0">
              <a:latin typeface="+mn-ea"/>
            </a:endParaRPr>
          </a:p>
          <a:p>
            <a:pPr marL="342900" indent="-342900">
              <a:spcBef>
                <a:spcPts val="600"/>
              </a:spcBef>
              <a:spcAft>
                <a:spcPts val="600"/>
              </a:spcAft>
              <a:buFont typeface="Arial" panose="020B0604020202020204" pitchFamily="34" charset="0"/>
              <a:buChar char="•"/>
            </a:pPr>
            <a:r>
              <a:rPr lang="ja-JP" altLang="en-US" sz="2800" u="sng" dirty="0">
                <a:latin typeface="+mn-ea"/>
              </a:rPr>
              <a:t>モデル契約書（解説）</a:t>
            </a:r>
            <a:endParaRPr lang="en-US" altLang="ja-JP" sz="2800" u="sng" dirty="0">
              <a:latin typeface="+mn-ea"/>
            </a:endParaRPr>
          </a:p>
          <a:p>
            <a:pPr>
              <a:spcBef>
                <a:spcPts val="600"/>
              </a:spcBef>
              <a:spcAft>
                <a:spcPts val="600"/>
              </a:spcAft>
            </a:pPr>
            <a:r>
              <a:rPr lang="ja-JP" altLang="en-US" sz="2800" dirty="0">
                <a:latin typeface="+mn-ea"/>
              </a:rPr>
              <a:t>　</a:t>
            </a:r>
            <a:r>
              <a:rPr lang="ja-JP" altLang="en-US" sz="2800" dirty="0">
                <a:solidFill>
                  <a:srgbClr val="3333FF"/>
                </a:solidFill>
                <a:latin typeface="+mn-ea"/>
              </a:rPr>
              <a:t>→</a:t>
            </a:r>
            <a:r>
              <a:rPr lang="ja-JP" altLang="en-US" sz="2800" dirty="0">
                <a:latin typeface="+mn-ea"/>
              </a:rPr>
              <a:t>解説により適切に</a:t>
            </a:r>
            <a:r>
              <a:rPr lang="ja-JP" altLang="en-US" sz="2800" u="sng" dirty="0">
                <a:solidFill>
                  <a:srgbClr val="3333FF"/>
                </a:solidFill>
                <a:latin typeface="+mn-ea"/>
              </a:rPr>
              <a:t>理解</a:t>
            </a:r>
            <a:r>
              <a:rPr lang="ja-JP" altLang="en-US" sz="2800" dirty="0">
                <a:latin typeface="+mn-ea"/>
              </a:rPr>
              <a:t>する（全体解説と逐条解説）</a:t>
            </a:r>
            <a:endParaRPr lang="en-US" altLang="ja-JP" sz="2800" u="sng" dirty="0">
              <a:latin typeface="+mn-ea"/>
            </a:endParaRPr>
          </a:p>
        </p:txBody>
      </p:sp>
    </p:spTree>
    <p:extLst>
      <p:ext uri="{BB962C8B-B14F-4D97-AF65-F5344CB8AC3E}">
        <p14:creationId xmlns:p14="http://schemas.microsoft.com/office/powerpoint/2010/main" val="141990067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042B3-CC7F-4799-BB71-1C1BABA8A3DB}"/>
              </a:ext>
            </a:extLst>
          </p:cNvPr>
          <p:cNvSpPr>
            <a:spLocks noGrp="1"/>
          </p:cNvSpPr>
          <p:nvPr>
            <p:ph type="title"/>
          </p:nvPr>
        </p:nvSpPr>
        <p:spPr/>
        <p:txBody>
          <a:bodyPr anchor="ctr">
            <a:noAutofit/>
          </a:bodyPr>
          <a:lstStyle/>
          <a:p>
            <a:r>
              <a:rPr lang="ja-JP" altLang="en-US" dirty="0"/>
              <a:t>モデル契約の</a:t>
            </a:r>
            <a:r>
              <a:rPr lang="ja-JP" altLang="en-US" dirty="0">
                <a:solidFill>
                  <a:srgbClr val="3333FF"/>
                </a:solidFill>
              </a:rPr>
              <a:t>構成</a:t>
            </a:r>
            <a:r>
              <a:rPr lang="ja-JP" altLang="en-US" dirty="0"/>
              <a:t>と</a:t>
            </a:r>
            <a:r>
              <a:rPr lang="ja-JP" altLang="en-US" dirty="0">
                <a:solidFill>
                  <a:srgbClr val="FF0000"/>
                </a:solidFill>
              </a:rPr>
              <a:t>利用</a:t>
            </a:r>
            <a:r>
              <a:rPr lang="ja-JP" altLang="en-US" dirty="0"/>
              <a:t>イメージ</a:t>
            </a:r>
            <a:endParaRPr kumimoji="1" lang="ja-JP" altLang="en-US" dirty="0"/>
          </a:p>
        </p:txBody>
      </p:sp>
      <p:sp>
        <p:nvSpPr>
          <p:cNvPr id="35" name="日付プレースホルダー 6">
            <a:extLst>
              <a:ext uri="{FF2B5EF4-FFF2-40B4-BE49-F238E27FC236}">
                <a16:creationId xmlns:a16="http://schemas.microsoft.com/office/drawing/2014/main" id="{FAAAAC2E-7871-41E2-B17B-31D7DC494E84}"/>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4C8F2C67-2520-41CF-AFC4-9BAF025745AA}"/>
              </a:ext>
            </a:extLst>
          </p:cNvPr>
          <p:cNvSpPr>
            <a:spLocks noGrp="1"/>
          </p:cNvSpPr>
          <p:nvPr>
            <p:ph type="ftr" sz="quarter" idx="3"/>
          </p:nvPr>
        </p:nvSpPr>
        <p:spPr/>
        <p:txBody>
          <a:bodyPr/>
          <a:lstStyle/>
          <a:p>
            <a:r>
              <a:rPr lang="en-US" altLang="ja-JP"/>
              <a:t>EdgeTech+ 2022</a:t>
            </a:r>
            <a:endParaRPr lang="en-US" dirty="0"/>
          </a:p>
        </p:txBody>
      </p:sp>
      <p:sp>
        <p:nvSpPr>
          <p:cNvPr id="43" name="テキスト ボックス 42">
            <a:extLst>
              <a:ext uri="{FF2B5EF4-FFF2-40B4-BE49-F238E27FC236}">
                <a16:creationId xmlns:a16="http://schemas.microsoft.com/office/drawing/2014/main" id="{F177EEF8-B948-439C-81BE-6E41EE458323}"/>
              </a:ext>
            </a:extLst>
          </p:cNvPr>
          <p:cNvSpPr txBox="1"/>
          <p:nvPr/>
        </p:nvSpPr>
        <p:spPr>
          <a:xfrm>
            <a:off x="6480000" y="1440000"/>
            <a:ext cx="5400000" cy="3046988"/>
          </a:xfrm>
          <a:prstGeom prst="rect">
            <a:avLst/>
          </a:prstGeom>
          <a:noFill/>
        </p:spPr>
        <p:txBody>
          <a:bodyPr wrap="square" rtlCol="0">
            <a:spAutoFit/>
          </a:bodyPr>
          <a:lstStyle/>
          <a:p>
            <a:pPr>
              <a:lnSpc>
                <a:spcPct val="110000"/>
              </a:lnSpc>
            </a:pPr>
            <a:r>
              <a:rPr kumimoji="1" lang="ja-JP" altLang="en-US" sz="2000" u="sng" dirty="0">
                <a:latin typeface="メイリオ" panose="020B0604030504040204" pitchFamily="50" charset="-128"/>
                <a:ea typeface="メイリオ" panose="020B0604030504040204" pitchFamily="50" charset="-128"/>
              </a:rPr>
              <a:t>モデル契約の</a:t>
            </a:r>
          </a:p>
          <a:p>
            <a:pPr>
              <a:lnSpc>
                <a:spcPct val="110000"/>
              </a:lnSpc>
            </a:pPr>
            <a:r>
              <a:rPr lang="ja-JP" altLang="en-US" sz="2000" u="sng" dirty="0">
                <a:latin typeface="メイリオ" panose="020B0604030504040204" pitchFamily="50" charset="-128"/>
                <a:ea typeface="メイリオ" panose="020B0604030504040204" pitchFamily="50" charset="-128"/>
              </a:rPr>
              <a:t>本体，別紙，進め方の指針に記載する事項：</a:t>
            </a:r>
            <a:endParaRPr lang="en-US" altLang="ja-JP" sz="2000" u="sng" dirty="0">
              <a:latin typeface="メイリオ" panose="020B0604030504040204" pitchFamily="50" charset="-128"/>
              <a:ea typeface="メイリオ" panose="020B0604030504040204" pitchFamily="50" charset="-128"/>
            </a:endParaRPr>
          </a:p>
          <a:p>
            <a:pPr>
              <a:lnSpc>
                <a:spcPct val="110000"/>
              </a:lnSpc>
            </a:pPr>
            <a:r>
              <a:rPr kumimoji="1" lang="ja-JP" altLang="en-US" sz="2000" dirty="0">
                <a:latin typeface="メイリオ" panose="020B0604030504040204" pitchFamily="50" charset="-128"/>
                <a:ea typeface="メイリオ" panose="020B0604030504040204" pitchFamily="50" charset="-128"/>
              </a:rPr>
              <a:t>標準的な開発モデル・前提条件に対応した，</a:t>
            </a:r>
            <a:r>
              <a:rPr kumimoji="1" lang="en-US" altLang="ja-JP" sz="2000" dirty="0">
                <a:latin typeface="メイリオ" panose="020B0604030504040204" pitchFamily="50" charset="-128"/>
                <a:ea typeface="メイリオ" panose="020B0604030504040204" pitchFamily="50" charset="-128"/>
              </a:rPr>
              <a:t>1</a:t>
            </a:r>
            <a:r>
              <a:rPr kumimoji="1" lang="ja-JP" altLang="en-US" sz="2000" dirty="0" err="1">
                <a:latin typeface="メイリオ" panose="020B0604030504040204" pitchFamily="50" charset="-128"/>
                <a:ea typeface="メイリオ" panose="020B0604030504040204" pitchFamily="50" charset="-128"/>
              </a:rPr>
              <a:t>つの</a:t>
            </a:r>
            <a:r>
              <a:rPr kumimoji="1" lang="ja-JP" altLang="en-US" sz="2000" u="sng" dirty="0">
                <a:solidFill>
                  <a:srgbClr val="FF0000"/>
                </a:solidFill>
                <a:latin typeface="メイリオ" panose="020B0604030504040204" pitchFamily="50" charset="-128"/>
                <a:ea typeface="メイリオ" panose="020B0604030504040204" pitchFamily="50" charset="-128"/>
              </a:rPr>
              <a:t>ひな型</a:t>
            </a:r>
          </a:p>
          <a:p>
            <a:pPr>
              <a:lnSpc>
                <a:spcPct val="110000"/>
              </a:lnSpc>
            </a:pPr>
            <a:endParaRPr lang="ja-JP" altLang="en-US" sz="1200" dirty="0">
              <a:latin typeface="メイリオ" panose="020B0604030504040204" pitchFamily="50" charset="-128"/>
              <a:ea typeface="メイリオ" panose="020B0604030504040204" pitchFamily="50" charset="-128"/>
            </a:endParaRPr>
          </a:p>
          <a:p>
            <a:pPr>
              <a:lnSpc>
                <a:spcPct val="110000"/>
              </a:lnSpc>
            </a:pPr>
            <a:r>
              <a:rPr kumimoji="1" lang="ja-JP" altLang="en-US" sz="2000" u="sng" dirty="0">
                <a:latin typeface="メイリオ" panose="020B0604030504040204" pitchFamily="50" charset="-128"/>
                <a:ea typeface="メイリオ" panose="020B0604030504040204" pitchFamily="50" charset="-128"/>
              </a:rPr>
              <a:t>解説に記載する事項：</a:t>
            </a:r>
            <a:endParaRPr kumimoji="1" lang="en-US" altLang="ja-JP" sz="2000" u="sng" dirty="0">
              <a:latin typeface="メイリオ" panose="020B0604030504040204" pitchFamily="50" charset="-128"/>
              <a:ea typeface="メイリオ" panose="020B0604030504040204" pitchFamily="50" charset="-128"/>
            </a:endParaRPr>
          </a:p>
          <a:p>
            <a:pPr>
              <a:lnSpc>
                <a:spcPct val="110000"/>
              </a:lnSpc>
            </a:pPr>
            <a:r>
              <a:rPr lang="ja-JP" altLang="en-US" sz="2000" dirty="0">
                <a:latin typeface="メイリオ" panose="020B0604030504040204" pitchFamily="50" charset="-128"/>
                <a:ea typeface="メイリオ" panose="020B0604030504040204" pitchFamily="50" charset="-128"/>
              </a:rPr>
              <a:t>各条項の趣旨説明、適用の具体例、適用に際しての留意点の他、モデル契約の想定から外れる場合における対応の在り方，など</a:t>
            </a:r>
            <a:endParaRPr kumimoji="1" lang="ja-JP" altLang="en-US" sz="20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00D2E46-53AD-4A12-8A8A-2A0F2BDDC661}"/>
              </a:ext>
            </a:extLst>
          </p:cNvPr>
          <p:cNvSpPr txBox="1"/>
          <p:nvPr/>
        </p:nvSpPr>
        <p:spPr>
          <a:xfrm>
            <a:off x="6479999" y="4680000"/>
            <a:ext cx="5400000" cy="1754326"/>
          </a:xfrm>
          <a:prstGeom prst="rect">
            <a:avLst/>
          </a:prstGeom>
          <a:noFill/>
        </p:spPr>
        <p:txBody>
          <a:bodyPr wrap="square" rtlCol="0">
            <a:spAutoFit/>
          </a:bodyPr>
          <a:lstStyle/>
          <a:p>
            <a:pPr marL="199390" indent="-199390"/>
            <a:r>
              <a:rPr kumimoji="1" lang="ja-JP" altLang="en-US" dirty="0">
                <a:latin typeface="+mn-ea"/>
              </a:rPr>
              <a:t>注</a:t>
            </a:r>
            <a:r>
              <a:rPr kumimoji="1" lang="en-US" altLang="ja-JP" dirty="0">
                <a:latin typeface="+mn-ea"/>
              </a:rPr>
              <a:t>)</a:t>
            </a:r>
            <a:r>
              <a:rPr kumimoji="1" lang="ja-JP" altLang="en-US" dirty="0">
                <a:latin typeface="+mn-ea"/>
              </a:rPr>
              <a:t> “開発の進め方</a:t>
            </a:r>
            <a:r>
              <a:rPr lang="ja-JP" altLang="en-US" dirty="0">
                <a:latin typeface="+mn-ea"/>
              </a:rPr>
              <a:t>”とは，当該開発におけるアジャイル開発の進め方等について，受発注者間で認識を合わせるため，契約書本体から参照される文書．たとえば，</a:t>
            </a:r>
            <a:r>
              <a:rPr lang="ja-JP" altLang="en-US" u="sng" dirty="0">
                <a:solidFill>
                  <a:srgbClr val="3333FF"/>
                </a:solidFill>
                <a:latin typeface="+mn-ea"/>
              </a:rPr>
              <a:t>社内開発標準</a:t>
            </a:r>
            <a:r>
              <a:rPr lang="ja-JP" altLang="en-US" dirty="0">
                <a:latin typeface="+mn-ea"/>
              </a:rPr>
              <a:t>などを使うことができるし，本モデル契約の「進め方の指針」を加筆・修正して使うこともできる．</a:t>
            </a:r>
            <a:endParaRPr kumimoji="1" lang="en-US" altLang="ja-JP" dirty="0">
              <a:latin typeface="+mn-ea"/>
            </a:endParaRPr>
          </a:p>
        </p:txBody>
      </p:sp>
      <p:grpSp>
        <p:nvGrpSpPr>
          <p:cNvPr id="4" name="グループ化 3">
            <a:extLst>
              <a:ext uri="{FF2B5EF4-FFF2-40B4-BE49-F238E27FC236}">
                <a16:creationId xmlns:a16="http://schemas.microsoft.com/office/drawing/2014/main" id="{DBD7FE2C-BA8D-43AB-B9EA-DAE8CC236B22}"/>
              </a:ext>
            </a:extLst>
          </p:cNvPr>
          <p:cNvGrpSpPr/>
          <p:nvPr/>
        </p:nvGrpSpPr>
        <p:grpSpPr>
          <a:xfrm>
            <a:off x="769783" y="1064634"/>
            <a:ext cx="5180451" cy="4995378"/>
            <a:chOff x="769783" y="1064634"/>
            <a:chExt cx="5180451" cy="4995378"/>
          </a:xfrm>
        </p:grpSpPr>
        <p:sp>
          <p:nvSpPr>
            <p:cNvPr id="45" name="L 字 44">
              <a:extLst>
                <a:ext uri="{FF2B5EF4-FFF2-40B4-BE49-F238E27FC236}">
                  <a16:creationId xmlns:a16="http://schemas.microsoft.com/office/drawing/2014/main" id="{F562E8C5-FE60-43E2-B754-30086850B1B8}"/>
                </a:ext>
              </a:extLst>
            </p:cNvPr>
            <p:cNvSpPr/>
            <p:nvPr/>
          </p:nvSpPr>
          <p:spPr>
            <a:xfrm>
              <a:off x="769783" y="1776012"/>
              <a:ext cx="4320000" cy="4284000"/>
            </a:xfrm>
            <a:prstGeom prst="corner">
              <a:avLst>
                <a:gd name="adj1" fmla="val 31221"/>
                <a:gd name="adj2" fmla="val 41738"/>
              </a:avLst>
            </a:prstGeom>
            <a:solidFill>
              <a:srgbClr val="FFCC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solidFill>
                  <a:schemeClr val="tx1"/>
                </a:solidFill>
              </a:endParaRPr>
            </a:p>
          </p:txBody>
        </p:sp>
        <p:sp>
          <p:nvSpPr>
            <p:cNvPr id="9" name="テキスト ボックス 8">
              <a:extLst>
                <a:ext uri="{FF2B5EF4-FFF2-40B4-BE49-F238E27FC236}">
                  <a16:creationId xmlns:a16="http://schemas.microsoft.com/office/drawing/2014/main" id="{88C7C04C-7A9B-43F1-9321-BC3D6C4799B7}"/>
                </a:ext>
              </a:extLst>
            </p:cNvPr>
            <p:cNvSpPr txBox="1"/>
            <p:nvPr/>
          </p:nvSpPr>
          <p:spPr>
            <a:xfrm>
              <a:off x="1102091" y="2939089"/>
              <a:ext cx="1163077" cy="351212"/>
            </a:xfrm>
            <a:prstGeom prst="rect">
              <a:avLst/>
            </a:prstGeom>
            <a:solidFill>
              <a:schemeClr val="bg1">
                <a:alpha val="75000"/>
              </a:schemeClr>
            </a:solidFill>
            <a:ln w="12700">
              <a:solidFill>
                <a:schemeClr val="tx1"/>
              </a:solidFill>
            </a:ln>
          </p:spPr>
          <p:txBody>
            <a:bodyPr wrap="square" lIns="33231" tIns="33231" rIns="33231" bIns="33231" rtlCol="0" anchor="ctr">
              <a:noAutofit/>
            </a:bodyPr>
            <a:lstStyle/>
            <a:p>
              <a:pPr algn="ctr"/>
              <a:r>
                <a:rPr lang="ja-JP" altLang="en-US" sz="1846" dirty="0"/>
                <a:t>別紙</a:t>
              </a:r>
              <a:endParaRPr kumimoji="1" lang="ja-JP" altLang="en-US" sz="1846" dirty="0"/>
            </a:p>
          </p:txBody>
        </p:sp>
        <p:sp>
          <p:nvSpPr>
            <p:cNvPr id="10" name="テキスト ボックス 9">
              <a:extLst>
                <a:ext uri="{FF2B5EF4-FFF2-40B4-BE49-F238E27FC236}">
                  <a16:creationId xmlns:a16="http://schemas.microsoft.com/office/drawing/2014/main" id="{83A49F3C-3241-4A27-9844-E23E95A4F29A}"/>
                </a:ext>
              </a:extLst>
            </p:cNvPr>
            <p:cNvSpPr txBox="1"/>
            <p:nvPr/>
          </p:nvSpPr>
          <p:spPr>
            <a:xfrm>
              <a:off x="1102091" y="3603704"/>
              <a:ext cx="1163077" cy="332308"/>
            </a:xfrm>
            <a:prstGeom prst="rect">
              <a:avLst/>
            </a:prstGeom>
            <a:solidFill>
              <a:schemeClr val="bg1">
                <a:alpha val="75000"/>
              </a:schemeClr>
            </a:solidFill>
            <a:ln w="12700">
              <a:solidFill>
                <a:schemeClr val="tx1"/>
              </a:solidFill>
            </a:ln>
          </p:spPr>
          <p:txBody>
            <a:bodyPr wrap="none" lIns="0" tIns="36000" rIns="0" bIns="36000" rtlCol="0" anchor="ctr">
              <a:noAutofit/>
            </a:bodyPr>
            <a:lstStyle/>
            <a:p>
              <a:pPr algn="ctr"/>
              <a:r>
                <a:rPr kumimoji="1" lang="ja-JP" altLang="en-US" sz="1662" dirty="0"/>
                <a:t>進め方の指針</a:t>
              </a:r>
            </a:p>
          </p:txBody>
        </p:sp>
        <p:sp>
          <p:nvSpPr>
            <p:cNvPr id="13" name="テキスト ボックス 12">
              <a:extLst>
                <a:ext uri="{FF2B5EF4-FFF2-40B4-BE49-F238E27FC236}">
                  <a16:creationId xmlns:a16="http://schemas.microsoft.com/office/drawing/2014/main" id="{D159B0C4-C221-4B78-AF9D-81F30D5BF801}"/>
                </a:ext>
              </a:extLst>
            </p:cNvPr>
            <p:cNvSpPr txBox="1"/>
            <p:nvPr/>
          </p:nvSpPr>
          <p:spPr>
            <a:xfrm>
              <a:off x="4425168" y="2274473"/>
              <a:ext cx="1163077" cy="332308"/>
            </a:xfrm>
            <a:prstGeom prst="rect">
              <a:avLst/>
            </a:prstGeom>
            <a:noFill/>
            <a:ln w="12700">
              <a:solidFill>
                <a:schemeClr val="tx1"/>
              </a:solidFill>
            </a:ln>
          </p:spPr>
          <p:txBody>
            <a:bodyPr wrap="square" lIns="33231" tIns="33231" rIns="33231" bIns="33231" rtlCol="0" anchor="ctr">
              <a:noAutofit/>
            </a:bodyPr>
            <a:lstStyle/>
            <a:p>
              <a:pPr algn="ctr"/>
              <a:r>
                <a:rPr kumimoji="1" lang="ja-JP" altLang="en-US" sz="1846" dirty="0"/>
                <a:t>本体</a:t>
              </a:r>
            </a:p>
          </p:txBody>
        </p:sp>
        <p:sp>
          <p:nvSpPr>
            <p:cNvPr id="14" name="テキスト ボックス 13">
              <a:extLst>
                <a:ext uri="{FF2B5EF4-FFF2-40B4-BE49-F238E27FC236}">
                  <a16:creationId xmlns:a16="http://schemas.microsoft.com/office/drawing/2014/main" id="{27868277-1713-4F13-8ED4-0E7133F14B78}"/>
                </a:ext>
              </a:extLst>
            </p:cNvPr>
            <p:cNvSpPr txBox="1"/>
            <p:nvPr/>
          </p:nvSpPr>
          <p:spPr>
            <a:xfrm>
              <a:off x="4425168" y="2939089"/>
              <a:ext cx="1163077" cy="351212"/>
            </a:xfrm>
            <a:prstGeom prst="rect">
              <a:avLst/>
            </a:prstGeom>
            <a:noFill/>
            <a:ln w="12700">
              <a:solidFill>
                <a:schemeClr val="tx1"/>
              </a:solidFill>
            </a:ln>
          </p:spPr>
          <p:txBody>
            <a:bodyPr wrap="square" lIns="33231" tIns="33231" rIns="33231" bIns="33231" rtlCol="0" anchor="ctr">
              <a:noAutofit/>
            </a:bodyPr>
            <a:lstStyle/>
            <a:p>
              <a:pPr algn="ctr"/>
              <a:r>
                <a:rPr lang="ja-JP" altLang="en-US" sz="1846" dirty="0"/>
                <a:t>別紙</a:t>
              </a:r>
              <a:endParaRPr kumimoji="1" lang="ja-JP" altLang="en-US" sz="1846" dirty="0"/>
            </a:p>
          </p:txBody>
        </p:sp>
        <p:sp>
          <p:nvSpPr>
            <p:cNvPr id="15" name="テキスト ボックス 14">
              <a:extLst>
                <a:ext uri="{FF2B5EF4-FFF2-40B4-BE49-F238E27FC236}">
                  <a16:creationId xmlns:a16="http://schemas.microsoft.com/office/drawing/2014/main" id="{BC77E322-7163-4623-BACE-3626FF51670F}"/>
                </a:ext>
              </a:extLst>
            </p:cNvPr>
            <p:cNvSpPr txBox="1"/>
            <p:nvPr/>
          </p:nvSpPr>
          <p:spPr>
            <a:xfrm>
              <a:off x="4425168" y="3603704"/>
              <a:ext cx="1163077" cy="332308"/>
            </a:xfrm>
            <a:prstGeom prst="rect">
              <a:avLst/>
            </a:prstGeom>
            <a:noFill/>
            <a:ln w="12700">
              <a:solidFill>
                <a:schemeClr val="tx1"/>
              </a:solidFill>
            </a:ln>
          </p:spPr>
          <p:txBody>
            <a:bodyPr wrap="none" lIns="0" tIns="36000" rIns="0" bIns="36000" rtlCol="0" anchor="ctr">
              <a:noAutofit/>
            </a:bodyPr>
            <a:lstStyle/>
            <a:p>
              <a:pPr algn="ctr"/>
              <a:r>
                <a:rPr kumimoji="1" lang="ja-JP" altLang="en-US" sz="1662" dirty="0"/>
                <a:t>開発の進め方</a:t>
              </a:r>
            </a:p>
          </p:txBody>
        </p:sp>
        <p:sp>
          <p:nvSpPr>
            <p:cNvPr id="17" name="吹き出し: 下矢印 16">
              <a:extLst>
                <a:ext uri="{FF2B5EF4-FFF2-40B4-BE49-F238E27FC236}">
                  <a16:creationId xmlns:a16="http://schemas.microsoft.com/office/drawing/2014/main" id="{3F7396DA-4E7A-4E02-B2D7-A6F671F451B3}"/>
                </a:ext>
              </a:extLst>
            </p:cNvPr>
            <p:cNvSpPr/>
            <p:nvPr/>
          </p:nvSpPr>
          <p:spPr>
            <a:xfrm>
              <a:off x="2763630" y="1443705"/>
              <a:ext cx="1163077" cy="664615"/>
            </a:xfrm>
            <a:prstGeom prst="downArrow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kumimoji="1" lang="ja-JP" altLang="en-US" sz="1662" dirty="0">
                  <a:solidFill>
                    <a:schemeClr val="tx1"/>
                  </a:solidFill>
                </a:rPr>
                <a:t>個別の状況</a:t>
              </a:r>
            </a:p>
          </p:txBody>
        </p:sp>
        <p:sp>
          <p:nvSpPr>
            <p:cNvPr id="18" name="四角形: メモ 17">
              <a:extLst>
                <a:ext uri="{FF2B5EF4-FFF2-40B4-BE49-F238E27FC236}">
                  <a16:creationId xmlns:a16="http://schemas.microsoft.com/office/drawing/2014/main" id="{A0278C2E-9F8B-48B4-944B-9BFC120FC0B2}"/>
                </a:ext>
              </a:extLst>
            </p:cNvPr>
            <p:cNvSpPr/>
            <p:nvPr/>
          </p:nvSpPr>
          <p:spPr>
            <a:xfrm>
              <a:off x="2763630" y="4766781"/>
              <a:ext cx="1163077" cy="360000"/>
            </a:xfrm>
            <a:prstGeom prst="foldedCorner">
              <a:avLst>
                <a:gd name="adj" fmla="val 2941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lstStyle/>
            <a:p>
              <a:pPr algn="ctr"/>
              <a:r>
                <a:rPr kumimoji="1" lang="ja-JP" altLang="en-US" sz="1846" dirty="0">
                  <a:solidFill>
                    <a:schemeClr val="tx1"/>
                  </a:solidFill>
                </a:rPr>
                <a:t>解説類</a:t>
              </a:r>
            </a:p>
          </p:txBody>
        </p:sp>
        <p:sp>
          <p:nvSpPr>
            <p:cNvPr id="19" name="矢印: 上 18">
              <a:extLst>
                <a:ext uri="{FF2B5EF4-FFF2-40B4-BE49-F238E27FC236}">
                  <a16:creationId xmlns:a16="http://schemas.microsoft.com/office/drawing/2014/main" id="{78FBD4C2-4556-4759-A136-26071CD44E2B}"/>
                </a:ext>
              </a:extLst>
            </p:cNvPr>
            <p:cNvSpPr/>
            <p:nvPr/>
          </p:nvSpPr>
          <p:spPr>
            <a:xfrm>
              <a:off x="3121492" y="4102167"/>
              <a:ext cx="447353" cy="664615"/>
            </a:xfrm>
            <a:prstGeom prst="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62" i="1" dirty="0">
                  <a:solidFill>
                    <a:srgbClr val="FF0000"/>
                  </a:solidFill>
                </a:rPr>
                <a:t>参考</a:t>
              </a:r>
            </a:p>
          </p:txBody>
        </p:sp>
        <p:cxnSp>
          <p:nvCxnSpPr>
            <p:cNvPr id="21" name="直線矢印コネクタ 20">
              <a:extLst>
                <a:ext uri="{FF2B5EF4-FFF2-40B4-BE49-F238E27FC236}">
                  <a16:creationId xmlns:a16="http://schemas.microsoft.com/office/drawing/2014/main" id="{8BA40E1A-447D-4580-9861-219106609C1C}"/>
                </a:ext>
              </a:extLst>
            </p:cNvPr>
            <p:cNvCxnSpPr>
              <a:cxnSpLocks/>
              <a:stCxn id="8" idx="3"/>
              <a:endCxn id="13" idx="1"/>
            </p:cNvCxnSpPr>
            <p:nvPr/>
          </p:nvCxnSpPr>
          <p:spPr>
            <a:xfrm>
              <a:off x="2265167" y="2440627"/>
              <a:ext cx="2160000" cy="0"/>
            </a:xfrm>
            <a:prstGeom prst="straightConnector1">
              <a:avLst/>
            </a:prstGeom>
            <a:ln>
              <a:solidFill>
                <a:srgbClr val="FF0000">
                  <a:alpha val="50000"/>
                </a:srgbClr>
              </a:solidFill>
              <a:tailEnd type="triangle"/>
            </a:ln>
            <a:effectLst/>
          </p:spPr>
          <p:style>
            <a:lnRef idx="3">
              <a:schemeClr val="dk1"/>
            </a:lnRef>
            <a:fillRef idx="0">
              <a:schemeClr val="dk1"/>
            </a:fillRef>
            <a:effectRef idx="2">
              <a:schemeClr val="dk1"/>
            </a:effectRef>
            <a:fontRef idx="minor">
              <a:schemeClr val="tx1"/>
            </a:fontRef>
          </p:style>
        </p:cxnSp>
        <p:cxnSp>
          <p:nvCxnSpPr>
            <p:cNvPr id="23" name="直線矢印コネクタ 22">
              <a:extLst>
                <a:ext uri="{FF2B5EF4-FFF2-40B4-BE49-F238E27FC236}">
                  <a16:creationId xmlns:a16="http://schemas.microsoft.com/office/drawing/2014/main" id="{2FAEE97E-5723-4CA8-A2E1-B0075C20009D}"/>
                </a:ext>
              </a:extLst>
            </p:cNvPr>
            <p:cNvCxnSpPr>
              <a:cxnSpLocks/>
              <a:stCxn id="9" idx="3"/>
              <a:endCxn id="14" idx="1"/>
            </p:cNvCxnSpPr>
            <p:nvPr/>
          </p:nvCxnSpPr>
          <p:spPr>
            <a:xfrm>
              <a:off x="2265167" y="3114695"/>
              <a:ext cx="2160000" cy="0"/>
            </a:xfrm>
            <a:prstGeom prst="straightConnector1">
              <a:avLst/>
            </a:prstGeom>
            <a:ln>
              <a:solidFill>
                <a:srgbClr val="FF0000">
                  <a:alpha val="50000"/>
                </a:srgbClr>
              </a:solidFill>
              <a:tailEnd type="triangle"/>
            </a:ln>
            <a:effectLst/>
          </p:spPr>
          <p:style>
            <a:lnRef idx="3">
              <a:schemeClr val="dk1"/>
            </a:lnRef>
            <a:fillRef idx="0">
              <a:schemeClr val="dk1"/>
            </a:fillRef>
            <a:effectRef idx="2">
              <a:schemeClr val="dk1"/>
            </a:effectRef>
            <a:fontRef idx="minor">
              <a:schemeClr val="tx1"/>
            </a:fontRef>
          </p:style>
        </p:cxnSp>
        <p:cxnSp>
          <p:nvCxnSpPr>
            <p:cNvPr id="24" name="直線矢印コネクタ 23">
              <a:extLst>
                <a:ext uri="{FF2B5EF4-FFF2-40B4-BE49-F238E27FC236}">
                  <a16:creationId xmlns:a16="http://schemas.microsoft.com/office/drawing/2014/main" id="{09517DB9-6DFE-42B4-8C62-444E63EB1E59}"/>
                </a:ext>
              </a:extLst>
            </p:cNvPr>
            <p:cNvCxnSpPr>
              <a:cxnSpLocks/>
              <a:stCxn id="10" idx="3"/>
              <a:endCxn id="15" idx="1"/>
            </p:cNvCxnSpPr>
            <p:nvPr/>
          </p:nvCxnSpPr>
          <p:spPr>
            <a:xfrm>
              <a:off x="2265167" y="3769858"/>
              <a:ext cx="2160000" cy="0"/>
            </a:xfrm>
            <a:prstGeom prst="straightConnector1">
              <a:avLst/>
            </a:prstGeom>
            <a:ln>
              <a:solidFill>
                <a:srgbClr val="FF0000">
                  <a:alpha val="50000"/>
                </a:srgbClr>
              </a:solidFill>
              <a:prstDash val="sysDash"/>
              <a:tailEnd type="triangle"/>
            </a:ln>
            <a:effectLst/>
          </p:spPr>
          <p:style>
            <a:lnRef idx="3">
              <a:schemeClr val="dk1"/>
            </a:lnRef>
            <a:fillRef idx="0">
              <a:schemeClr val="dk1"/>
            </a:fillRef>
            <a:effectRef idx="2">
              <a:schemeClr val="dk1"/>
            </a:effectRef>
            <a:fontRef idx="minor">
              <a:schemeClr val="tx1"/>
            </a:fontRef>
          </p:style>
        </p:cxnSp>
        <p:sp>
          <p:nvSpPr>
            <p:cNvPr id="29" name="テキスト ボックス 28">
              <a:extLst>
                <a:ext uri="{FF2B5EF4-FFF2-40B4-BE49-F238E27FC236}">
                  <a16:creationId xmlns:a16="http://schemas.microsoft.com/office/drawing/2014/main" id="{D118059C-530B-4CF1-A0CB-829A86D50A65}"/>
                </a:ext>
              </a:extLst>
            </p:cNvPr>
            <p:cNvSpPr txBox="1"/>
            <p:nvPr/>
          </p:nvSpPr>
          <p:spPr>
            <a:xfrm>
              <a:off x="962487" y="1807987"/>
              <a:ext cx="1508746" cy="319639"/>
            </a:xfrm>
            <a:prstGeom prst="rect">
              <a:avLst/>
            </a:prstGeom>
            <a:noFill/>
          </p:spPr>
          <p:txBody>
            <a:bodyPr wrap="none" rtlCol="0" anchor="ctr">
              <a:spAutoFit/>
            </a:bodyPr>
            <a:lstStyle/>
            <a:p>
              <a:pPr algn="ctr"/>
              <a:r>
                <a:rPr kumimoji="1" lang="ja-JP" altLang="en-US" sz="1477" b="1" dirty="0">
                  <a:solidFill>
                    <a:srgbClr val="3333FF"/>
                  </a:solidFill>
                </a:rPr>
                <a:t>＜モデル契約＞</a:t>
              </a:r>
            </a:p>
          </p:txBody>
        </p:sp>
        <p:sp>
          <p:nvSpPr>
            <p:cNvPr id="30" name="テキスト ボックス 29">
              <a:extLst>
                <a:ext uri="{FF2B5EF4-FFF2-40B4-BE49-F238E27FC236}">
                  <a16:creationId xmlns:a16="http://schemas.microsoft.com/office/drawing/2014/main" id="{9E54B3B6-CDBA-49B8-9D8E-F37E0F4F1575}"/>
                </a:ext>
              </a:extLst>
            </p:cNvPr>
            <p:cNvSpPr txBox="1"/>
            <p:nvPr/>
          </p:nvSpPr>
          <p:spPr>
            <a:xfrm>
              <a:off x="4063179" y="1791800"/>
              <a:ext cx="1887055" cy="319639"/>
            </a:xfrm>
            <a:prstGeom prst="rect">
              <a:avLst/>
            </a:prstGeom>
            <a:noFill/>
          </p:spPr>
          <p:txBody>
            <a:bodyPr wrap="none" rtlCol="0" anchor="ctr">
              <a:spAutoFit/>
            </a:bodyPr>
            <a:lstStyle/>
            <a:p>
              <a:pPr algn="ctr"/>
              <a:r>
                <a:rPr kumimoji="1" lang="ja-JP" altLang="en-US" sz="1477" dirty="0">
                  <a:solidFill>
                    <a:srgbClr val="3333FF"/>
                  </a:solidFill>
                </a:rPr>
                <a:t>＜実際の契約文書＞</a:t>
              </a:r>
            </a:p>
          </p:txBody>
        </p:sp>
        <p:sp>
          <p:nvSpPr>
            <p:cNvPr id="31" name="テキスト ボックス 30">
              <a:extLst>
                <a:ext uri="{FF2B5EF4-FFF2-40B4-BE49-F238E27FC236}">
                  <a16:creationId xmlns:a16="http://schemas.microsoft.com/office/drawing/2014/main" id="{7A173007-AFAC-4AC0-AA06-38899FACB1B9}"/>
                </a:ext>
              </a:extLst>
            </p:cNvPr>
            <p:cNvSpPr txBox="1"/>
            <p:nvPr/>
          </p:nvSpPr>
          <p:spPr>
            <a:xfrm>
              <a:off x="2512833" y="1107834"/>
              <a:ext cx="1697901" cy="319639"/>
            </a:xfrm>
            <a:prstGeom prst="rect">
              <a:avLst/>
            </a:prstGeom>
            <a:noFill/>
          </p:spPr>
          <p:txBody>
            <a:bodyPr wrap="none" rtlCol="0" anchor="ctr">
              <a:spAutoFit/>
            </a:bodyPr>
            <a:lstStyle/>
            <a:p>
              <a:pPr algn="ctr"/>
              <a:r>
                <a:rPr kumimoji="1" lang="ja-JP" altLang="en-US" sz="1477" dirty="0">
                  <a:solidFill>
                    <a:srgbClr val="FF0000"/>
                  </a:solidFill>
                </a:rPr>
                <a:t>＜契約プロセス＞</a:t>
              </a:r>
            </a:p>
          </p:txBody>
        </p:sp>
        <p:sp>
          <p:nvSpPr>
            <p:cNvPr id="32" name="テキスト ボックス 31">
              <a:extLst>
                <a:ext uri="{FF2B5EF4-FFF2-40B4-BE49-F238E27FC236}">
                  <a16:creationId xmlns:a16="http://schemas.microsoft.com/office/drawing/2014/main" id="{26D909A2-B58D-4691-8DC5-BE0BC694F294}"/>
                </a:ext>
              </a:extLst>
            </p:cNvPr>
            <p:cNvSpPr txBox="1"/>
            <p:nvPr/>
          </p:nvSpPr>
          <p:spPr>
            <a:xfrm>
              <a:off x="797475" y="5400001"/>
              <a:ext cx="1738006" cy="603883"/>
            </a:xfrm>
            <a:prstGeom prst="rect">
              <a:avLst/>
            </a:prstGeom>
            <a:noFill/>
          </p:spPr>
          <p:txBody>
            <a:bodyPr wrap="square" rtlCol="0">
              <a:spAutoFit/>
            </a:bodyPr>
            <a:lstStyle/>
            <a:p>
              <a:pPr algn="ctr"/>
              <a:r>
                <a:rPr kumimoji="1" lang="ja-JP" altLang="en-US" sz="1662" dirty="0"/>
                <a:t>契約前</a:t>
              </a:r>
              <a:endParaRPr kumimoji="1" lang="en-US" altLang="ja-JP" sz="1662" dirty="0"/>
            </a:p>
            <a:p>
              <a:pPr algn="ctr"/>
              <a:r>
                <a:rPr kumimoji="1" lang="ja-JP" altLang="en-US" sz="1662" dirty="0"/>
                <a:t>チェックリスト</a:t>
              </a:r>
            </a:p>
          </p:txBody>
        </p:sp>
        <p:sp>
          <p:nvSpPr>
            <p:cNvPr id="33" name="テキスト ボックス 32">
              <a:extLst>
                <a:ext uri="{FF2B5EF4-FFF2-40B4-BE49-F238E27FC236}">
                  <a16:creationId xmlns:a16="http://schemas.microsoft.com/office/drawing/2014/main" id="{D9F4830B-754C-4A22-9A21-A4DA3A9F8B7E}"/>
                </a:ext>
              </a:extLst>
            </p:cNvPr>
            <p:cNvSpPr txBox="1"/>
            <p:nvPr/>
          </p:nvSpPr>
          <p:spPr>
            <a:xfrm>
              <a:off x="3605475" y="5400001"/>
              <a:ext cx="1463862" cy="348109"/>
            </a:xfrm>
            <a:prstGeom prst="rect">
              <a:avLst/>
            </a:prstGeom>
            <a:noFill/>
          </p:spPr>
          <p:txBody>
            <a:bodyPr wrap="none" rtlCol="0">
              <a:spAutoFit/>
            </a:bodyPr>
            <a:lstStyle/>
            <a:p>
              <a:pPr algn="ctr"/>
              <a:r>
                <a:rPr kumimoji="1" lang="ja-JP" altLang="en-US" sz="1662" dirty="0"/>
                <a:t>ノウハウ事例</a:t>
              </a:r>
            </a:p>
          </p:txBody>
        </p:sp>
        <p:cxnSp>
          <p:nvCxnSpPr>
            <p:cNvPr id="37" name="コネクタ: 曲線 36">
              <a:extLst>
                <a:ext uri="{FF2B5EF4-FFF2-40B4-BE49-F238E27FC236}">
                  <a16:creationId xmlns:a16="http://schemas.microsoft.com/office/drawing/2014/main" id="{5A67BB24-6385-402A-934E-777CDCB41619}"/>
                </a:ext>
              </a:extLst>
            </p:cNvPr>
            <p:cNvCxnSpPr>
              <a:cxnSpLocks/>
              <a:stCxn id="18" idx="2"/>
              <a:endCxn id="32" idx="0"/>
            </p:cNvCxnSpPr>
            <p:nvPr/>
          </p:nvCxnSpPr>
          <p:spPr>
            <a:xfrm rot="5400000">
              <a:off x="2369215" y="4424045"/>
              <a:ext cx="273219" cy="1678690"/>
            </a:xfrm>
            <a:prstGeom prst="curvedConnector3">
              <a:avLst>
                <a:gd name="adj1" fmla="val 50000"/>
              </a:avLst>
            </a:prstGeom>
            <a:ln w="12700"/>
            <a:effectLst/>
          </p:spPr>
          <p:style>
            <a:lnRef idx="3">
              <a:schemeClr val="dk1"/>
            </a:lnRef>
            <a:fillRef idx="0">
              <a:schemeClr val="dk1"/>
            </a:fillRef>
            <a:effectRef idx="2">
              <a:schemeClr val="dk1"/>
            </a:effectRef>
            <a:fontRef idx="minor">
              <a:schemeClr val="tx1"/>
            </a:fontRef>
          </p:style>
        </p:cxnSp>
        <p:cxnSp>
          <p:nvCxnSpPr>
            <p:cNvPr id="38" name="コネクタ: 曲線 37">
              <a:extLst>
                <a:ext uri="{FF2B5EF4-FFF2-40B4-BE49-F238E27FC236}">
                  <a16:creationId xmlns:a16="http://schemas.microsoft.com/office/drawing/2014/main" id="{28EE69CB-87C5-40B9-8CC5-1AFDBECD4783}"/>
                </a:ext>
              </a:extLst>
            </p:cNvPr>
            <p:cNvCxnSpPr>
              <a:cxnSpLocks/>
              <a:stCxn id="18" idx="2"/>
              <a:endCxn id="33" idx="0"/>
            </p:cNvCxnSpPr>
            <p:nvPr/>
          </p:nvCxnSpPr>
          <p:spPr>
            <a:xfrm rot="16200000" flipH="1">
              <a:off x="3704679" y="4767271"/>
              <a:ext cx="273219" cy="992238"/>
            </a:xfrm>
            <a:prstGeom prst="curvedConnector3">
              <a:avLst>
                <a:gd name="adj1" fmla="val 50000"/>
              </a:avLst>
            </a:prstGeom>
            <a:ln w="12700"/>
            <a:effectLst/>
          </p:spPr>
          <p:style>
            <a:lnRef idx="3">
              <a:schemeClr val="dk1"/>
            </a:lnRef>
            <a:fillRef idx="0">
              <a:schemeClr val="dk1"/>
            </a:fillRef>
            <a:effectRef idx="2">
              <a:schemeClr val="dk1"/>
            </a:effectRef>
            <a:fontRef idx="minor">
              <a:schemeClr val="tx1"/>
            </a:fontRef>
          </p:style>
        </p:cxnSp>
        <p:sp>
          <p:nvSpPr>
            <p:cNvPr id="8" name="テキスト ボックス 7">
              <a:extLst>
                <a:ext uri="{FF2B5EF4-FFF2-40B4-BE49-F238E27FC236}">
                  <a16:creationId xmlns:a16="http://schemas.microsoft.com/office/drawing/2014/main" id="{B3EC5934-E8D9-4D5E-84E0-34357F0C0CD8}"/>
                </a:ext>
              </a:extLst>
            </p:cNvPr>
            <p:cNvSpPr txBox="1"/>
            <p:nvPr/>
          </p:nvSpPr>
          <p:spPr>
            <a:xfrm>
              <a:off x="1102091" y="2274473"/>
              <a:ext cx="1163077" cy="332308"/>
            </a:xfrm>
            <a:prstGeom prst="rect">
              <a:avLst/>
            </a:prstGeom>
            <a:solidFill>
              <a:schemeClr val="bg1">
                <a:alpha val="75000"/>
              </a:schemeClr>
            </a:solidFill>
            <a:ln w="12700">
              <a:solidFill>
                <a:schemeClr val="tx1"/>
              </a:solidFill>
            </a:ln>
          </p:spPr>
          <p:txBody>
            <a:bodyPr wrap="square" lIns="33231" tIns="33231" rIns="33231" bIns="33231" rtlCol="0" anchor="ctr">
              <a:noAutofit/>
            </a:bodyPr>
            <a:lstStyle/>
            <a:p>
              <a:pPr algn="ctr"/>
              <a:r>
                <a:rPr kumimoji="1" lang="ja-JP" altLang="en-US" sz="1846" dirty="0"/>
                <a:t>本体</a:t>
              </a:r>
            </a:p>
          </p:txBody>
        </p:sp>
        <p:sp>
          <p:nvSpPr>
            <p:cNvPr id="34" name="テキスト ボックス 33">
              <a:extLst>
                <a:ext uri="{FF2B5EF4-FFF2-40B4-BE49-F238E27FC236}">
                  <a16:creationId xmlns:a16="http://schemas.microsoft.com/office/drawing/2014/main" id="{B91BEFE1-CF19-4B12-880C-FDAB0FB133ED}"/>
                </a:ext>
              </a:extLst>
            </p:cNvPr>
            <p:cNvSpPr txBox="1"/>
            <p:nvPr/>
          </p:nvSpPr>
          <p:spPr>
            <a:xfrm>
              <a:off x="2523705" y="5400001"/>
              <a:ext cx="1037463" cy="603883"/>
            </a:xfrm>
            <a:prstGeom prst="rect">
              <a:avLst/>
            </a:prstGeom>
            <a:noFill/>
          </p:spPr>
          <p:txBody>
            <a:bodyPr wrap="none" rtlCol="0">
              <a:spAutoFit/>
            </a:bodyPr>
            <a:lstStyle/>
            <a:p>
              <a:pPr algn="ctr"/>
              <a:r>
                <a:rPr kumimoji="1" lang="ja-JP" altLang="en-US" sz="1662" dirty="0"/>
                <a:t>全体解説</a:t>
              </a:r>
            </a:p>
            <a:p>
              <a:pPr algn="ctr"/>
              <a:r>
                <a:rPr kumimoji="1" lang="ja-JP" altLang="en-US" sz="1662" dirty="0"/>
                <a:t>条項解説</a:t>
              </a:r>
            </a:p>
          </p:txBody>
        </p:sp>
        <p:cxnSp>
          <p:nvCxnSpPr>
            <p:cNvPr id="36" name="コネクタ: 曲線 35">
              <a:extLst>
                <a:ext uri="{FF2B5EF4-FFF2-40B4-BE49-F238E27FC236}">
                  <a16:creationId xmlns:a16="http://schemas.microsoft.com/office/drawing/2014/main" id="{92098328-C688-427C-ABCD-4D92EF325030}"/>
                </a:ext>
              </a:extLst>
            </p:cNvPr>
            <p:cNvCxnSpPr>
              <a:cxnSpLocks/>
              <a:stCxn id="18" idx="2"/>
              <a:endCxn id="34" idx="0"/>
            </p:cNvCxnSpPr>
            <p:nvPr/>
          </p:nvCxnSpPr>
          <p:spPr>
            <a:xfrm rot="5400000">
              <a:off x="3057194" y="5112024"/>
              <a:ext cx="273219" cy="302732"/>
            </a:xfrm>
            <a:prstGeom prst="curvedConnector3">
              <a:avLst>
                <a:gd name="adj1" fmla="val 50000"/>
              </a:avLst>
            </a:prstGeom>
            <a:ln w="12700"/>
            <a:effectLst/>
          </p:spPr>
          <p:style>
            <a:lnRef idx="3">
              <a:schemeClr val="dk1"/>
            </a:lnRef>
            <a:fillRef idx="0">
              <a:schemeClr val="dk1"/>
            </a:fillRef>
            <a:effectRef idx="2">
              <a:schemeClr val="dk1"/>
            </a:effectRef>
            <a:fontRef idx="minor">
              <a:schemeClr val="tx1"/>
            </a:fontRef>
          </p:style>
        </p:cxnSp>
        <p:sp>
          <p:nvSpPr>
            <p:cNvPr id="12" name="楕円 11">
              <a:extLst>
                <a:ext uri="{FF2B5EF4-FFF2-40B4-BE49-F238E27FC236}">
                  <a16:creationId xmlns:a16="http://schemas.microsoft.com/office/drawing/2014/main" id="{3EE87F50-CC49-48F5-BCA7-C150E0157289}"/>
                </a:ext>
              </a:extLst>
            </p:cNvPr>
            <p:cNvSpPr/>
            <p:nvPr/>
          </p:nvSpPr>
          <p:spPr>
            <a:xfrm>
              <a:off x="2763630" y="2108319"/>
              <a:ext cx="1163077" cy="1993846"/>
            </a:xfrm>
            <a:prstGeom prst="ellipse">
              <a:avLst/>
            </a:prstGeom>
            <a:solidFill>
              <a:srgbClr val="CCFFFF">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3231" rIns="0" bIns="33231" rtlCol="0" anchor="ctr"/>
            <a:lstStyle/>
            <a:p>
              <a:pPr algn="ctr"/>
              <a:r>
                <a:rPr kumimoji="1" lang="ja-JP" altLang="en-US" sz="2215" dirty="0">
                  <a:solidFill>
                    <a:srgbClr val="FF0000"/>
                  </a:solidFill>
                  <a:effectLst>
                    <a:outerShdw blurRad="38100" dist="38100" dir="2700000" algn="tl">
                      <a:srgbClr val="000000">
                        <a:alpha val="43137"/>
                      </a:srgbClr>
                    </a:outerShdw>
                  </a:effectLst>
                </a:rPr>
                <a:t>カスタマイズ</a:t>
              </a:r>
            </a:p>
          </p:txBody>
        </p:sp>
        <p:sp>
          <p:nvSpPr>
            <p:cNvPr id="6" name="正方形/長方形 5">
              <a:extLst>
                <a:ext uri="{FF2B5EF4-FFF2-40B4-BE49-F238E27FC236}">
                  <a16:creationId xmlns:a16="http://schemas.microsoft.com/office/drawing/2014/main" id="{C9B53FB4-4E8D-418B-91B2-327B8F7549BA}"/>
                </a:ext>
              </a:extLst>
            </p:cNvPr>
            <p:cNvSpPr/>
            <p:nvPr/>
          </p:nvSpPr>
          <p:spPr>
            <a:xfrm>
              <a:off x="969168" y="2107875"/>
              <a:ext cx="1433223" cy="1993846"/>
            </a:xfrm>
            <a:prstGeom prst="rect">
              <a:avLst/>
            </a:prstGeom>
            <a:noFill/>
            <a:ln w="19050">
              <a:solidFill>
                <a:srgbClr val="3333FF"/>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solidFill>
                  <a:schemeClr val="tx1"/>
                </a:solidFill>
              </a:endParaRPr>
            </a:p>
          </p:txBody>
        </p:sp>
        <p:sp>
          <p:nvSpPr>
            <p:cNvPr id="40" name="正方形/長方形 39">
              <a:extLst>
                <a:ext uri="{FF2B5EF4-FFF2-40B4-BE49-F238E27FC236}">
                  <a16:creationId xmlns:a16="http://schemas.microsoft.com/office/drawing/2014/main" id="{ECF4AFEF-C2E5-49D7-82B2-CF07C776B046}"/>
                </a:ext>
              </a:extLst>
            </p:cNvPr>
            <p:cNvSpPr/>
            <p:nvPr/>
          </p:nvSpPr>
          <p:spPr>
            <a:xfrm>
              <a:off x="4292245" y="2108318"/>
              <a:ext cx="1433223" cy="1980000"/>
            </a:xfrm>
            <a:prstGeom prst="rect">
              <a:avLst/>
            </a:prstGeom>
            <a:noFill/>
            <a:ln w="19050">
              <a:solidFill>
                <a:srgbClr val="3333FF"/>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solidFill>
                  <a:schemeClr val="tx1"/>
                </a:solidFill>
              </a:endParaRPr>
            </a:p>
          </p:txBody>
        </p:sp>
        <p:sp>
          <p:nvSpPr>
            <p:cNvPr id="42" name="四角形: 角を丸くする 41">
              <a:extLst>
                <a:ext uri="{FF2B5EF4-FFF2-40B4-BE49-F238E27FC236}">
                  <a16:creationId xmlns:a16="http://schemas.microsoft.com/office/drawing/2014/main" id="{7539CCB9-19D2-40E0-AE4C-4A0B916112B4}"/>
                </a:ext>
              </a:extLst>
            </p:cNvPr>
            <p:cNvSpPr/>
            <p:nvPr/>
          </p:nvSpPr>
          <p:spPr>
            <a:xfrm>
              <a:off x="962488" y="1064634"/>
              <a:ext cx="1428923" cy="475976"/>
            </a:xfrm>
            <a:prstGeom prst="roundRect">
              <a:avLst/>
            </a:prstGeom>
            <a:solidFill>
              <a:srgbClr val="99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46" dirty="0">
                  <a:solidFill>
                    <a:srgbClr val="FF0000"/>
                  </a:solidFill>
                </a:rPr>
                <a:t>メッセージ</a:t>
              </a:r>
            </a:p>
          </p:txBody>
        </p:sp>
      </p:grpSp>
    </p:spTree>
    <p:extLst>
      <p:ext uri="{BB962C8B-B14F-4D97-AF65-F5344CB8AC3E}">
        <p14:creationId xmlns:p14="http://schemas.microsoft.com/office/powerpoint/2010/main" val="189909051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042B3-CC7F-4799-BB71-1C1BABA8A3DB}"/>
              </a:ext>
            </a:extLst>
          </p:cNvPr>
          <p:cNvSpPr>
            <a:spLocks noGrp="1"/>
          </p:cNvSpPr>
          <p:nvPr>
            <p:ph type="title"/>
          </p:nvPr>
        </p:nvSpPr>
        <p:spPr/>
        <p:txBody>
          <a:bodyPr anchor="ctr">
            <a:noAutofit/>
          </a:bodyPr>
          <a:lstStyle/>
          <a:p>
            <a:r>
              <a:rPr kumimoji="1" lang="ja-JP" altLang="en-US" dirty="0">
                <a:solidFill>
                  <a:srgbClr val="3333FF"/>
                </a:solidFill>
              </a:rPr>
              <a:t>契約の前</a:t>
            </a:r>
            <a:r>
              <a:rPr kumimoji="1" lang="ja-JP" altLang="en-US" dirty="0"/>
              <a:t>にアジャイルへの</a:t>
            </a:r>
            <a:r>
              <a:rPr kumimoji="1" lang="ja-JP" altLang="en-US" dirty="0">
                <a:solidFill>
                  <a:srgbClr val="FF0000"/>
                </a:solidFill>
              </a:rPr>
              <a:t>理解</a:t>
            </a:r>
            <a:r>
              <a:rPr kumimoji="1" lang="ja-JP" altLang="en-US" dirty="0"/>
              <a:t>を深める</a:t>
            </a:r>
          </a:p>
        </p:txBody>
      </p:sp>
      <p:sp>
        <p:nvSpPr>
          <p:cNvPr id="6" name="日付プレースホルダー 6">
            <a:extLst>
              <a:ext uri="{FF2B5EF4-FFF2-40B4-BE49-F238E27FC236}">
                <a16:creationId xmlns:a16="http://schemas.microsoft.com/office/drawing/2014/main" id="{D1BA7A0B-FCE8-48EF-A243-57FC64BA244B}"/>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D4705CF6-3FC8-4E7F-8415-3FF6B3A04877}"/>
              </a:ext>
            </a:extLst>
          </p:cNvPr>
          <p:cNvSpPr>
            <a:spLocks noGrp="1"/>
          </p:cNvSpPr>
          <p:nvPr>
            <p:ph type="ftr" sz="quarter" idx="3"/>
          </p:nvPr>
        </p:nvSpPr>
        <p:spPr/>
        <p:txBody>
          <a:bodyPr/>
          <a:lstStyle/>
          <a:p>
            <a:r>
              <a:rPr lang="en-US" altLang="ja-JP"/>
              <a:t>EdgeTech+ 2022</a:t>
            </a:r>
            <a:endParaRPr lang="en-US" dirty="0"/>
          </a:p>
        </p:txBody>
      </p:sp>
      <p:sp>
        <p:nvSpPr>
          <p:cNvPr id="13" name="正方形/長方形 12">
            <a:extLst>
              <a:ext uri="{FF2B5EF4-FFF2-40B4-BE49-F238E27FC236}">
                <a16:creationId xmlns:a16="http://schemas.microsoft.com/office/drawing/2014/main" id="{979141DB-CC8C-4027-9C49-0EC9E03F041A}"/>
              </a:ext>
            </a:extLst>
          </p:cNvPr>
          <p:cNvSpPr/>
          <p:nvPr/>
        </p:nvSpPr>
        <p:spPr>
          <a:xfrm>
            <a:off x="360000" y="1080000"/>
            <a:ext cx="11520000" cy="5068119"/>
          </a:xfrm>
          <a:prstGeom prst="rect">
            <a:avLst/>
          </a:prstGeom>
        </p:spPr>
        <p:txBody>
          <a:bodyPr wrap="square">
            <a:spAutoFit/>
          </a:bodyPr>
          <a:lstStyle/>
          <a:p>
            <a:pPr>
              <a:lnSpc>
                <a:spcPct val="110000"/>
              </a:lnSpc>
              <a:spcBef>
                <a:spcPts val="1200"/>
              </a:spcBef>
            </a:pPr>
            <a:r>
              <a:rPr lang="en-US" altLang="ja-JP" sz="2400" u="sng" dirty="0"/>
              <a:t>DX</a:t>
            </a:r>
            <a:r>
              <a:rPr lang="ja-JP" altLang="en-US" sz="2400" u="sng" dirty="0"/>
              <a:t>対応モデル契約見直し検討</a:t>
            </a:r>
            <a:r>
              <a:rPr lang="en-US" altLang="ja-JP" sz="2400" u="sng" dirty="0"/>
              <a:t>WG</a:t>
            </a:r>
            <a:r>
              <a:rPr lang="ja-JP" altLang="en-US" sz="2400" u="sng" dirty="0"/>
              <a:t>からの</a:t>
            </a:r>
            <a:r>
              <a:rPr lang="ja-JP" altLang="en-US" sz="2800" u="sng" dirty="0"/>
              <a:t>「</a:t>
            </a:r>
            <a:r>
              <a:rPr lang="ja-JP" altLang="en-US" sz="2800" u="sng" dirty="0">
                <a:solidFill>
                  <a:srgbClr val="FF0000"/>
                </a:solidFill>
                <a:highlight>
                  <a:srgbClr val="CCFFCC"/>
                </a:highlight>
              </a:rPr>
              <a:t>メッセージ</a:t>
            </a:r>
            <a:r>
              <a:rPr lang="ja-JP" altLang="en-US" sz="2800" u="sng" dirty="0"/>
              <a:t>」</a:t>
            </a:r>
          </a:p>
          <a:p>
            <a:pPr>
              <a:lnSpc>
                <a:spcPct val="110000"/>
              </a:lnSpc>
              <a:spcBef>
                <a:spcPts val="1200"/>
              </a:spcBef>
            </a:pPr>
            <a:r>
              <a:rPr lang="ja-JP" altLang="en-US" sz="2800" dirty="0"/>
              <a:t>事例のヒアリング等を進める中で、アジャイル開発が失敗してトラブルになる原因は、例えばプロダクトオーナーが適切に職責を果たさず開発が停滞するなど、（とりわけユーザ側に）</a:t>
            </a:r>
            <a:r>
              <a:rPr lang="ja-JP" altLang="en-US" sz="2800" u="sng" dirty="0">
                <a:solidFill>
                  <a:srgbClr val="3333FF"/>
                </a:solidFill>
              </a:rPr>
              <a:t>アジャイルに関する正しい理解がないままに開発を進めている</a:t>
            </a:r>
            <a:r>
              <a:rPr lang="ja-JP" altLang="en-US" sz="2800" dirty="0"/>
              <a:t>ことにあるということがよく聞かれた。アジャイル開発を普及させるには、契約の適正化とともに、</a:t>
            </a:r>
            <a:r>
              <a:rPr lang="ja-JP" altLang="en-US" sz="2800" u="sng" dirty="0">
                <a:solidFill>
                  <a:srgbClr val="FF0000"/>
                </a:solidFill>
              </a:rPr>
              <a:t>アジャイル開発が適する条件やその適切な進め方そのものに関する理解</a:t>
            </a:r>
            <a:r>
              <a:rPr lang="ja-JP" altLang="en-US" sz="2800" dirty="0"/>
              <a:t>を得るための啓発が重要である。</a:t>
            </a:r>
          </a:p>
          <a:p>
            <a:pPr>
              <a:lnSpc>
                <a:spcPct val="110000"/>
              </a:lnSpc>
              <a:spcBef>
                <a:spcPts val="1200"/>
              </a:spcBef>
            </a:pPr>
            <a:endParaRPr lang="ja-JP" altLang="en-US" sz="900" dirty="0"/>
          </a:p>
          <a:p>
            <a:pPr marL="232621" indent="-232621">
              <a:lnSpc>
                <a:spcPct val="110000"/>
              </a:lnSpc>
              <a:spcBef>
                <a:spcPts val="1200"/>
              </a:spcBef>
            </a:pPr>
            <a:r>
              <a:rPr lang="ja-JP" altLang="en-US" sz="2800" dirty="0">
                <a:solidFill>
                  <a:srgbClr val="00B050"/>
                </a:solidFill>
              </a:rPr>
              <a:t>→モデル契約と合わせて、</a:t>
            </a:r>
          </a:p>
          <a:p>
            <a:pPr marL="232621" indent="-232621">
              <a:lnSpc>
                <a:spcPct val="110000"/>
              </a:lnSpc>
              <a:spcBef>
                <a:spcPts val="1200"/>
              </a:spcBef>
            </a:pPr>
            <a:r>
              <a:rPr lang="ja-JP" altLang="en-US" sz="2800" dirty="0">
                <a:solidFill>
                  <a:srgbClr val="00B050"/>
                </a:solidFill>
              </a:rPr>
              <a:t>　アジャイル開発に対する理解を深めるための</a:t>
            </a:r>
            <a:r>
              <a:rPr lang="ja-JP" altLang="en-US" sz="2800" u="sng" dirty="0">
                <a:solidFill>
                  <a:srgbClr val="FF0000"/>
                </a:solidFill>
              </a:rPr>
              <a:t>啓発メッセージ</a:t>
            </a:r>
            <a:r>
              <a:rPr lang="ja-JP" altLang="en-US" sz="2800" dirty="0">
                <a:solidFill>
                  <a:srgbClr val="00B050"/>
                </a:solidFill>
              </a:rPr>
              <a:t>も発信。</a:t>
            </a:r>
          </a:p>
        </p:txBody>
      </p:sp>
    </p:spTree>
    <p:extLst>
      <p:ext uri="{BB962C8B-B14F-4D97-AF65-F5344CB8AC3E}">
        <p14:creationId xmlns:p14="http://schemas.microsoft.com/office/powerpoint/2010/main" val="8399612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p:txBody>
          <a:bodyPr>
            <a:noAutofit/>
          </a:bodyPr>
          <a:lstStyle/>
          <a:p>
            <a:r>
              <a:rPr lang="ja-JP" altLang="en-US" dirty="0"/>
              <a:t>内　容</a:t>
            </a:r>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BF1ADFFE-6CBF-4801-8DF8-47AC6EEBC13F}"/>
              </a:ext>
            </a:extLst>
          </p:cNvPr>
          <p:cNvSpPr>
            <a:spLocks noGrp="1"/>
          </p:cNvSpPr>
          <p:nvPr>
            <p:ph type="ftr" sz="quarter" idx="3"/>
          </p:nvPr>
        </p:nvSpPr>
        <p:spPr/>
        <p:txBody>
          <a:bodyPr/>
          <a:lstStyle/>
          <a:p>
            <a:r>
              <a:rPr lang="en-US" altLang="ja-JP"/>
              <a:t>EdgeTech+ 2022</a:t>
            </a:r>
            <a:endParaRPr lang="en-US" dirty="0"/>
          </a:p>
        </p:txBody>
      </p:sp>
      <p:sp>
        <p:nvSpPr>
          <p:cNvPr id="8" name="正方形/長方形 7">
            <a:extLst>
              <a:ext uri="{FF2B5EF4-FFF2-40B4-BE49-F238E27FC236}">
                <a16:creationId xmlns:a16="http://schemas.microsoft.com/office/drawing/2014/main" id="{80A4C7B1-AF43-4509-9310-7183ACC30D6C}"/>
              </a:ext>
            </a:extLst>
          </p:cNvPr>
          <p:cNvSpPr/>
          <p:nvPr/>
        </p:nvSpPr>
        <p:spPr>
          <a:xfrm>
            <a:off x="1080000" y="972000"/>
            <a:ext cx="7920000" cy="5170646"/>
          </a:xfrm>
          <a:prstGeom prst="rect">
            <a:avLst/>
          </a:prstGeom>
        </p:spPr>
        <p:txBody>
          <a:bodyPr wrap="square">
            <a:spAutoFit/>
          </a:bodyPr>
          <a:lstStyle/>
          <a:p>
            <a:r>
              <a:rPr lang="ja-JP" altLang="en-US" sz="3200" b="1" dirty="0">
                <a:solidFill>
                  <a:schemeClr val="bg1">
                    <a:lumMod val="65000"/>
                  </a:schemeClr>
                </a:solidFill>
                <a:latin typeface="+mj-ea"/>
                <a:ea typeface="+mj-ea"/>
              </a:rPr>
              <a:t>１．背景：</a:t>
            </a:r>
            <a:r>
              <a:rPr lang="en-US" altLang="ja-JP" sz="3200" b="1" dirty="0">
                <a:solidFill>
                  <a:schemeClr val="bg1">
                    <a:lumMod val="65000"/>
                  </a:schemeClr>
                </a:solidFill>
                <a:latin typeface="+mj-ea"/>
                <a:ea typeface="+mj-ea"/>
              </a:rPr>
              <a:t>DX</a:t>
            </a:r>
            <a:r>
              <a:rPr lang="ja-JP" altLang="en-US" sz="3200" b="1" dirty="0">
                <a:solidFill>
                  <a:schemeClr val="bg1">
                    <a:lumMod val="65000"/>
                  </a:schemeClr>
                </a:solidFill>
                <a:latin typeface="+mj-ea"/>
                <a:ea typeface="+mj-ea"/>
              </a:rPr>
              <a:t>の推進</a:t>
            </a:r>
            <a:endParaRPr lang="en-US" altLang="ja-JP" sz="3200" b="1" dirty="0">
              <a:solidFill>
                <a:schemeClr val="bg1">
                  <a:lumMod val="65000"/>
                </a:schemeClr>
              </a:solidFill>
              <a:latin typeface="+mj-ea"/>
              <a:ea typeface="+mj-ea"/>
            </a:endParaRPr>
          </a:p>
          <a:p>
            <a:endParaRPr lang="en-US" altLang="ja-JP" sz="2400" b="1" dirty="0">
              <a:latin typeface="+mj-ea"/>
              <a:ea typeface="+mj-ea"/>
            </a:endParaRPr>
          </a:p>
          <a:p>
            <a:r>
              <a:rPr lang="ja-JP" altLang="en-US" sz="3200" b="1" dirty="0">
                <a:solidFill>
                  <a:schemeClr val="bg1">
                    <a:lumMod val="65000"/>
                  </a:schemeClr>
                </a:solidFill>
                <a:latin typeface="+mj-ea"/>
                <a:ea typeface="+mj-ea"/>
              </a:rPr>
              <a:t>２．モデル取引・契約書の構成</a:t>
            </a:r>
            <a:endParaRPr lang="en-US" altLang="ja-JP" sz="3200" b="1" dirty="0">
              <a:solidFill>
                <a:schemeClr val="bg1">
                  <a:lumMod val="65000"/>
                </a:schemeClr>
              </a:solidFill>
              <a:latin typeface="+mj-ea"/>
              <a:ea typeface="+mj-ea"/>
            </a:endParaRPr>
          </a:p>
          <a:p>
            <a:endParaRPr lang="en-US" altLang="ja-JP" sz="2400" b="1" dirty="0">
              <a:solidFill>
                <a:schemeClr val="bg1">
                  <a:lumMod val="65000"/>
                </a:schemeClr>
              </a:solidFill>
              <a:latin typeface="+mj-ea"/>
              <a:ea typeface="+mj-ea"/>
            </a:endParaRPr>
          </a:p>
          <a:p>
            <a:r>
              <a:rPr lang="ja-JP" altLang="en-US" sz="3200" b="1" dirty="0">
                <a:latin typeface="+mj-ea"/>
                <a:ea typeface="+mj-ea"/>
              </a:rPr>
              <a:t>３．想定するアジャイル開発</a:t>
            </a: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４．契約書のひな型</a:t>
            </a:r>
          </a:p>
          <a:p>
            <a:endParaRPr lang="ja-JP" altLang="en-US" sz="2400" b="1" dirty="0">
              <a:solidFill>
                <a:schemeClr val="bg1">
                  <a:lumMod val="65000"/>
                </a:schemeClr>
              </a:solidFill>
              <a:latin typeface="+mj-ea"/>
            </a:endParaRPr>
          </a:p>
          <a:p>
            <a:r>
              <a:rPr lang="ja-JP" altLang="en-US" sz="3200" b="1" dirty="0">
                <a:solidFill>
                  <a:schemeClr val="bg1">
                    <a:lumMod val="65000"/>
                  </a:schemeClr>
                </a:solidFill>
                <a:latin typeface="+mj-ea"/>
              </a:rPr>
              <a:t>５．偽装請負リスクと厚労省</a:t>
            </a:r>
            <a:r>
              <a:rPr lang="en-US" altLang="ja-JP" sz="3200" b="1" dirty="0">
                <a:solidFill>
                  <a:schemeClr val="bg1">
                    <a:lumMod val="65000"/>
                  </a:schemeClr>
                </a:solidFill>
                <a:latin typeface="+mj-ea"/>
              </a:rPr>
              <a:t>Q&amp;A</a:t>
            </a:r>
            <a:r>
              <a:rPr lang="ja-JP" altLang="en-US" sz="3200" b="1" dirty="0">
                <a:solidFill>
                  <a:schemeClr val="bg1">
                    <a:lumMod val="65000"/>
                  </a:schemeClr>
                </a:solidFill>
                <a:latin typeface="+mj-ea"/>
              </a:rPr>
              <a:t>集</a:t>
            </a:r>
            <a:endParaRPr lang="en-US" altLang="ja-JP" sz="3200" b="1" dirty="0">
              <a:solidFill>
                <a:schemeClr val="bg1">
                  <a:lumMod val="65000"/>
                </a:schemeClr>
              </a:solidFill>
              <a:latin typeface="+mj-ea"/>
            </a:endParaRP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６．おわりに</a:t>
            </a:r>
            <a:endParaRPr lang="en-US" altLang="ja-JP" sz="3200" b="1" dirty="0">
              <a:solidFill>
                <a:schemeClr val="bg1">
                  <a:lumMod val="65000"/>
                </a:schemeClr>
              </a:solidFill>
              <a:latin typeface="+mj-ea"/>
              <a:ea typeface="+mj-ea"/>
            </a:endParaRPr>
          </a:p>
          <a:p>
            <a:endParaRPr lang="ja-JP" altLang="en-US" sz="2000" dirty="0"/>
          </a:p>
        </p:txBody>
      </p:sp>
    </p:spTree>
    <p:extLst>
      <p:ext uri="{BB962C8B-B14F-4D97-AF65-F5344CB8AC3E}">
        <p14:creationId xmlns:p14="http://schemas.microsoft.com/office/powerpoint/2010/main" val="409629960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lstStyle/>
          <a:p>
            <a:r>
              <a:rPr lang="ja-JP" altLang="en-US" sz="2000" dirty="0">
                <a:solidFill>
                  <a:schemeClr val="bg1">
                    <a:lumMod val="50000"/>
                  </a:schemeClr>
                </a:solidFill>
              </a:rPr>
              <a:t>モデル契約で </a:t>
            </a:r>
            <a:r>
              <a:rPr lang="ja-JP" altLang="en-US" dirty="0"/>
              <a:t>想定する開発のプロフィール</a:t>
            </a:r>
            <a:endParaRPr kumimoji="1" lang="ja-JP" altLang="en-US" dirty="0"/>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5" name="フッター プレースホルダー 4">
            <a:extLst>
              <a:ext uri="{FF2B5EF4-FFF2-40B4-BE49-F238E27FC236}">
                <a16:creationId xmlns:a16="http://schemas.microsoft.com/office/drawing/2014/main" id="{658CE2A2-09A1-4C12-BDD0-96449314F4BE}"/>
              </a:ext>
            </a:extLst>
          </p:cNvPr>
          <p:cNvSpPr>
            <a:spLocks noGrp="1"/>
          </p:cNvSpPr>
          <p:nvPr>
            <p:ph type="ftr" sz="quarter" idx="3"/>
          </p:nvPr>
        </p:nvSpPr>
        <p:spPr/>
        <p:txBody>
          <a:bodyPr/>
          <a:lstStyle/>
          <a:p>
            <a:r>
              <a:rPr lang="en-US" altLang="ja-JP" dirty="0" err="1"/>
              <a:t>EdgeTech</a:t>
            </a:r>
            <a:r>
              <a:rPr lang="en-US" altLang="ja-JP" dirty="0"/>
              <a:t>+ 2022</a:t>
            </a:r>
            <a:endParaRPr lang="en-US" dirty="0"/>
          </a:p>
        </p:txBody>
      </p:sp>
      <p:sp>
        <p:nvSpPr>
          <p:cNvPr id="7" name="Rectangle 1">
            <a:extLst>
              <a:ext uri="{FF2B5EF4-FFF2-40B4-BE49-F238E27FC236}">
                <a16:creationId xmlns:a16="http://schemas.microsoft.com/office/drawing/2014/main" id="{E71C819D-B453-4A7C-9B8B-37C0F1FE3807}"/>
              </a:ext>
            </a:extLst>
          </p:cNvPr>
          <p:cNvSpPr>
            <a:spLocks noChangeArrowheads="1"/>
          </p:cNvSpPr>
          <p:nvPr/>
        </p:nvSpPr>
        <p:spPr bwMode="auto">
          <a:xfrm>
            <a:off x="3187484" y="125945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a:latin typeface="Arial" panose="020B0604020202020204" pitchFamily="34" charset="0"/>
              </a:rPr>
            </a:br>
            <a:endParaRPr lang="ja-JP" altLang="ja-JP">
              <a:latin typeface="Arial" panose="020B0604020202020204" pitchFamily="34" charset="0"/>
            </a:endParaRPr>
          </a:p>
        </p:txBody>
      </p:sp>
      <p:graphicFrame>
        <p:nvGraphicFramePr>
          <p:cNvPr id="10" name="表 9">
            <a:extLst>
              <a:ext uri="{FF2B5EF4-FFF2-40B4-BE49-F238E27FC236}">
                <a16:creationId xmlns:a16="http://schemas.microsoft.com/office/drawing/2014/main" id="{E29EF80D-9AA9-4A40-BFAD-A36049ED8702}"/>
              </a:ext>
            </a:extLst>
          </p:cNvPr>
          <p:cNvGraphicFramePr>
            <a:graphicFrameLocks noGrp="1"/>
          </p:cNvGraphicFramePr>
          <p:nvPr>
            <p:extLst>
              <p:ext uri="{D42A27DB-BD31-4B8C-83A1-F6EECF244321}">
                <p14:modId xmlns:p14="http://schemas.microsoft.com/office/powerpoint/2010/main" val="3450275292"/>
              </p:ext>
            </p:extLst>
          </p:nvPr>
        </p:nvGraphicFramePr>
        <p:xfrm>
          <a:off x="360000" y="900000"/>
          <a:ext cx="11520000" cy="5357183"/>
        </p:xfrm>
        <a:graphic>
          <a:graphicData uri="http://schemas.openxmlformats.org/drawingml/2006/table">
            <a:tbl>
              <a:tblPr firstRow="1" firstCol="1" bandRow="1"/>
              <a:tblGrid>
                <a:gridCol w="2340000">
                  <a:extLst>
                    <a:ext uri="{9D8B030D-6E8A-4147-A177-3AD203B41FA5}">
                      <a16:colId xmlns:a16="http://schemas.microsoft.com/office/drawing/2014/main" val="3546378647"/>
                    </a:ext>
                  </a:extLst>
                </a:gridCol>
                <a:gridCol w="9180000">
                  <a:extLst>
                    <a:ext uri="{9D8B030D-6E8A-4147-A177-3AD203B41FA5}">
                      <a16:colId xmlns:a16="http://schemas.microsoft.com/office/drawing/2014/main" val="1260698703"/>
                    </a:ext>
                  </a:extLst>
                </a:gridCol>
              </a:tblGrid>
              <a:tr h="213759">
                <a:tc>
                  <a:txBody>
                    <a:bodyPr/>
                    <a:lstStyle/>
                    <a:p>
                      <a:pPr algn="ctr">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項目</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想定</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92945"/>
                  </a:ext>
                </a:extLst>
              </a:tr>
              <a:tr h="72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ユーザ企業の準備</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経営上のニーズや解決すべき課題（プロジェクトの目的）、開発対象プロダクトのビジョンが</a:t>
                      </a:r>
                      <a:r>
                        <a:rPr lang="ja-JP" sz="2000" kern="100" dirty="0">
                          <a:solidFill>
                            <a:srgbClr val="3333FF"/>
                          </a:solidFill>
                          <a:effectLst/>
                          <a:latin typeface="+mn-ea"/>
                          <a:ea typeface="+mn-ea"/>
                          <a:cs typeface="Times New Roman" panose="02020603050405020304" pitchFamily="18" charset="0"/>
                        </a:rPr>
                        <a:t>明確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352139"/>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ユーザ企業の知識</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アジャイル開発及びスクラムに関する基礎的な</a:t>
                      </a:r>
                      <a:r>
                        <a:rPr lang="ja-JP" sz="2000" kern="100" dirty="0">
                          <a:solidFill>
                            <a:srgbClr val="3333FF"/>
                          </a:solidFill>
                          <a:effectLst/>
                          <a:latin typeface="+mn-ea"/>
                          <a:ea typeface="+mn-ea"/>
                          <a:cs typeface="Times New Roman" panose="02020603050405020304" pitchFamily="18" charset="0"/>
                        </a:rPr>
                        <a:t>理解</a:t>
                      </a:r>
                      <a:r>
                        <a:rPr lang="ja-JP" sz="2000" kern="100" dirty="0">
                          <a:solidFill>
                            <a:srgbClr val="000000"/>
                          </a:solidFill>
                          <a:effectLst/>
                          <a:latin typeface="+mn-ea"/>
                          <a:ea typeface="+mn-ea"/>
                          <a:cs typeface="Times New Roman" panose="02020603050405020304" pitchFamily="18" charset="0"/>
                        </a:rPr>
                        <a:t>あり</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512656"/>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契約</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単一の準委任契約</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014581"/>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開発手法</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FF0000"/>
                          </a:solidFill>
                          <a:effectLst/>
                          <a:latin typeface="+mn-ea"/>
                          <a:ea typeface="+mn-ea"/>
                          <a:cs typeface="Times New Roman" panose="02020603050405020304" pitchFamily="18" charset="0"/>
                        </a:rPr>
                        <a:t>スクラム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548962"/>
                  </a:ext>
                </a:extLst>
              </a:tr>
              <a:tr h="72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開発体制</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8000"/>
                          </a:solidFill>
                          <a:effectLst/>
                          <a:latin typeface="+mn-ea"/>
                          <a:ea typeface="+mn-ea"/>
                          <a:cs typeface="Times New Roman" panose="02020603050405020304" pitchFamily="18" charset="0"/>
                        </a:rPr>
                        <a:t>単一</a:t>
                      </a:r>
                      <a:r>
                        <a:rPr lang="ja-JP" sz="2000" kern="100" dirty="0">
                          <a:solidFill>
                            <a:srgbClr val="000000"/>
                          </a:solidFill>
                          <a:effectLst/>
                          <a:latin typeface="+mn-ea"/>
                          <a:ea typeface="+mn-ea"/>
                          <a:cs typeface="Times New Roman" panose="02020603050405020304" pitchFamily="18" charset="0"/>
                        </a:rPr>
                        <a:t>のスクラムチームであり、プロダクトオーナーはユーザ企業が、スクラムマスターはベンダ企業がそれぞれ選任</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343713"/>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開発</a:t>
                      </a:r>
                      <a:r>
                        <a:rPr lang="ja-JP" altLang="en-US" sz="2000" kern="100" dirty="0">
                          <a:solidFill>
                            <a:srgbClr val="000000"/>
                          </a:solidFill>
                          <a:effectLst/>
                          <a:latin typeface="+mn-ea"/>
                          <a:ea typeface="+mn-ea"/>
                          <a:cs typeface="Times New Roman" panose="02020603050405020304" pitchFamily="18" charset="0"/>
                        </a:rPr>
                        <a:t>者</a:t>
                      </a:r>
                      <a:r>
                        <a:rPr lang="en-US" altLang="ja-JP" sz="2000" kern="100" dirty="0">
                          <a:solidFill>
                            <a:srgbClr val="000000"/>
                          </a:solidFill>
                          <a:effectLst/>
                          <a:latin typeface="+mn-ea"/>
                          <a:ea typeface="+mn-ea"/>
                          <a:cs typeface="Times New Roman" panose="02020603050405020304" pitchFamily="18" charset="0"/>
                        </a:rPr>
                        <a:t>(</a:t>
                      </a:r>
                      <a:r>
                        <a:rPr lang="ja-JP" altLang="en-US" sz="2000" kern="100" dirty="0">
                          <a:solidFill>
                            <a:srgbClr val="000000"/>
                          </a:solidFill>
                          <a:effectLst/>
                          <a:latin typeface="+mn-ea"/>
                          <a:ea typeface="+mn-ea"/>
                          <a:cs typeface="Times New Roman" panose="02020603050405020304" pitchFamily="18" charset="0"/>
                        </a:rPr>
                        <a:t>たち</a:t>
                      </a:r>
                      <a:r>
                        <a:rPr lang="en-US" altLang="ja-JP" sz="2000" kern="100" dirty="0">
                          <a:solidFill>
                            <a:srgbClr val="000000"/>
                          </a:solidFill>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ベンダ企業のみ、又はベンダ企業とユーザ企業の</a:t>
                      </a:r>
                      <a:r>
                        <a:rPr lang="ja-JP" sz="2000" kern="100" dirty="0">
                          <a:solidFill>
                            <a:srgbClr val="008000"/>
                          </a:solidFill>
                          <a:effectLst/>
                          <a:latin typeface="+mn-ea"/>
                          <a:ea typeface="+mn-ea"/>
                          <a:cs typeface="Times New Roman" panose="02020603050405020304" pitchFamily="18" charset="0"/>
                        </a:rPr>
                        <a:t>混成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572291"/>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開発規模</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en-US" sz="2000" kern="100" dirty="0">
                          <a:solidFill>
                            <a:srgbClr val="008000"/>
                          </a:solidFill>
                          <a:effectLst/>
                          <a:latin typeface="+mn-ea"/>
                          <a:ea typeface="+mn-ea"/>
                          <a:cs typeface="Times New Roman" panose="02020603050405020304" pitchFamily="18" charset="0"/>
                        </a:rPr>
                        <a:t>1</a:t>
                      </a:r>
                      <a:r>
                        <a:rPr lang="ja-JP" sz="2000" kern="100" dirty="0">
                          <a:solidFill>
                            <a:srgbClr val="008000"/>
                          </a:solidFill>
                          <a:effectLst/>
                          <a:latin typeface="+mn-ea"/>
                          <a:ea typeface="+mn-ea"/>
                          <a:cs typeface="Times New Roman" panose="02020603050405020304" pitchFamily="18" charset="0"/>
                        </a:rPr>
                        <a:t>つ</a:t>
                      </a:r>
                      <a:r>
                        <a:rPr lang="ja-JP" sz="2000" kern="100" dirty="0">
                          <a:solidFill>
                            <a:srgbClr val="000000"/>
                          </a:solidFill>
                          <a:effectLst/>
                          <a:latin typeface="+mn-ea"/>
                          <a:ea typeface="+mn-ea"/>
                          <a:cs typeface="Times New Roman" panose="02020603050405020304" pitchFamily="18" charset="0"/>
                        </a:rPr>
                        <a:t>のスクラムチームで開発できるような、比較的小規模なもの</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158311"/>
                  </a:ext>
                </a:extLst>
              </a:tr>
              <a:tr h="360000">
                <a:tc>
                  <a:txBody>
                    <a:bodyPr/>
                    <a:lstStyle/>
                    <a:p>
                      <a:pPr algn="just">
                        <a:lnSpc>
                          <a:spcPct val="120000"/>
                        </a:lnSpc>
                        <a:spcBef>
                          <a:spcPts val="300"/>
                        </a:spcBef>
                        <a:spcAft>
                          <a:spcPts val="0"/>
                        </a:spcAft>
                      </a:pPr>
                      <a:r>
                        <a:rPr lang="ja-JP" sz="2000" u="sng" kern="100" dirty="0">
                          <a:solidFill>
                            <a:srgbClr val="000000"/>
                          </a:solidFill>
                          <a:effectLst/>
                          <a:latin typeface="+mn-ea"/>
                          <a:ea typeface="+mn-ea"/>
                          <a:cs typeface="Times New Roman" panose="02020603050405020304" pitchFamily="18" charset="0"/>
                        </a:rPr>
                        <a:t>開発の進め方</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「アジャイル開発の進め方」</a:t>
                      </a:r>
                      <a:r>
                        <a:rPr lang="ja-JP" altLang="en-US" sz="2000" kern="100" dirty="0">
                          <a:solidFill>
                            <a:srgbClr val="000000"/>
                          </a:solidFill>
                          <a:effectLst/>
                          <a:latin typeface="+mn-ea"/>
                          <a:ea typeface="+mn-ea"/>
                          <a:cs typeface="Times New Roman" panose="02020603050405020304" pitchFamily="18" charset="0"/>
                        </a:rPr>
                        <a:t>* </a:t>
                      </a:r>
                      <a:r>
                        <a:rPr lang="ja-JP" sz="2000" kern="100" dirty="0">
                          <a:solidFill>
                            <a:srgbClr val="000000"/>
                          </a:solidFill>
                          <a:effectLst/>
                          <a:latin typeface="+mn-ea"/>
                          <a:ea typeface="+mn-ea"/>
                          <a:cs typeface="Times New Roman" panose="02020603050405020304" pitchFamily="18" charset="0"/>
                        </a:rPr>
                        <a:t>をベースとした「アジャイル開発進め方</a:t>
                      </a:r>
                      <a:r>
                        <a:rPr lang="ja-JP" altLang="en-US" sz="2000" kern="100" dirty="0">
                          <a:solidFill>
                            <a:srgbClr val="000000"/>
                          </a:solidFill>
                          <a:effectLst/>
                          <a:latin typeface="+mn-ea"/>
                          <a:ea typeface="+mn-ea"/>
                          <a:cs typeface="Times New Roman" panose="02020603050405020304" pitchFamily="18" charset="0"/>
                        </a:rPr>
                        <a:t>の</a:t>
                      </a:r>
                      <a:r>
                        <a:rPr lang="ja-JP" sz="2000" kern="100" dirty="0">
                          <a:solidFill>
                            <a:srgbClr val="000000"/>
                          </a:solidFill>
                          <a:effectLst/>
                          <a:latin typeface="+mn-ea"/>
                          <a:ea typeface="+mn-ea"/>
                          <a:cs typeface="Times New Roman" panose="02020603050405020304" pitchFamily="18" charset="0"/>
                        </a:rPr>
                        <a:t>指針」による</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644765"/>
                  </a:ext>
                </a:extLst>
              </a:tr>
              <a:tr h="72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開発プロセス</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初期開発～運用時の開発。開発に入る前にプロダクトオーナーと開発チームの間で協議を行い、初期バックログを作成</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407047"/>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開発期間</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有期（必要に応じて延長）</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426056"/>
                  </a:ext>
                </a:extLst>
              </a:tr>
              <a:tr h="360000">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システム稼働環境</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0"/>
                        </a:spcAft>
                      </a:pPr>
                      <a:r>
                        <a:rPr lang="ja-JP" sz="2000" kern="100" dirty="0">
                          <a:solidFill>
                            <a:srgbClr val="000000"/>
                          </a:solidFill>
                          <a:effectLst/>
                          <a:latin typeface="+mn-ea"/>
                          <a:ea typeface="+mn-ea"/>
                          <a:cs typeface="Times New Roman" panose="02020603050405020304" pitchFamily="18" charset="0"/>
                        </a:rPr>
                        <a:t>特に限定しない</a:t>
                      </a:r>
                      <a:endParaRPr lang="ja-JP"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298456"/>
                  </a:ext>
                </a:extLst>
              </a:tr>
            </a:tbl>
          </a:graphicData>
        </a:graphic>
      </p:graphicFrame>
      <p:sp>
        <p:nvSpPr>
          <p:cNvPr id="11" name="Rectangle 4">
            <a:extLst>
              <a:ext uri="{FF2B5EF4-FFF2-40B4-BE49-F238E27FC236}">
                <a16:creationId xmlns:a16="http://schemas.microsoft.com/office/drawing/2014/main" id="{F91353CF-FE6F-4FC1-A70E-34EAB529D2A2}"/>
              </a:ext>
            </a:extLst>
          </p:cNvPr>
          <p:cNvSpPr>
            <a:spLocks noChangeArrowheads="1"/>
          </p:cNvSpPr>
          <p:nvPr/>
        </p:nvSpPr>
        <p:spPr bwMode="auto">
          <a:xfrm>
            <a:off x="3360739" y="23374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a:latin typeface="Arial" panose="020B0604020202020204" pitchFamily="34" charset="0"/>
              </a:rPr>
            </a:br>
            <a:endParaRPr lang="ja-JP" altLang="ja-JP">
              <a:latin typeface="Arial" panose="020B0604020202020204" pitchFamily="34" charset="0"/>
            </a:endParaRPr>
          </a:p>
        </p:txBody>
      </p:sp>
      <p:sp>
        <p:nvSpPr>
          <p:cNvPr id="13" name="Rectangle 6">
            <a:extLst>
              <a:ext uri="{FF2B5EF4-FFF2-40B4-BE49-F238E27FC236}">
                <a16:creationId xmlns:a16="http://schemas.microsoft.com/office/drawing/2014/main" id="{C8716BDA-6D9D-42A3-81E4-8E65E8433C44}"/>
              </a:ext>
            </a:extLst>
          </p:cNvPr>
          <p:cNvSpPr>
            <a:spLocks noChangeArrowheads="1"/>
          </p:cNvSpPr>
          <p:nvPr/>
        </p:nvSpPr>
        <p:spPr bwMode="auto">
          <a:xfrm>
            <a:off x="1800000" y="6300000"/>
            <a:ext cx="8280000" cy="28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1400" dirty="0">
                <a:latin typeface="+mn-ea"/>
                <a:cs typeface="Times New Roman" panose="02020603050405020304" pitchFamily="18" charset="0"/>
              </a:rPr>
              <a:t>* 「アジャイル開発の進め方」     </a:t>
            </a:r>
            <a:r>
              <a:rPr lang="en-US" altLang="ja-JP" sz="1400" i="1" dirty="0">
                <a:cs typeface="Arial" panose="020B0604020202020204" pitchFamily="34" charset="0"/>
                <a:hlinkClick r:id="rId2"/>
              </a:rPr>
              <a:t>https://www.ipa.go.jp/jinzai/skill-standard/plus-it-ui/itssplus/agile.html</a:t>
            </a:r>
            <a:endParaRPr lang="en-US" altLang="ja-JP" sz="3200" i="1" dirty="0">
              <a:cs typeface="Arial" panose="020B0604020202020204" pitchFamily="34" charset="0"/>
            </a:endParaRPr>
          </a:p>
        </p:txBody>
      </p:sp>
    </p:spTree>
    <p:extLst>
      <p:ext uri="{BB962C8B-B14F-4D97-AF65-F5344CB8AC3E}">
        <p14:creationId xmlns:p14="http://schemas.microsoft.com/office/powerpoint/2010/main" val="35983067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タイトル 1"/>
          <p:cNvSpPr>
            <a:spLocks noGrp="1"/>
          </p:cNvSpPr>
          <p:nvPr>
            <p:ph type="title"/>
          </p:nvPr>
        </p:nvSpPr>
        <p:spPr>
          <a:xfrm>
            <a:off x="539999" y="108000"/>
            <a:ext cx="10620000" cy="540000"/>
          </a:xfrm>
        </p:spPr>
        <p:txBody>
          <a:bodyPr vert="horz" wrap="square" lIns="90000" tIns="46800" rIns="90000" bIns="46800" rtlCol="0" anchor="ctr">
            <a:normAutofit fontScale="90000"/>
          </a:bodyPr>
          <a:lstStyle/>
          <a:p>
            <a:r>
              <a:rPr lang="ja-JP" altLang="en-US" sz="2200" dirty="0">
                <a:solidFill>
                  <a:schemeClr val="bg1">
                    <a:lumMod val="50000"/>
                  </a:schemeClr>
                </a:solidFill>
              </a:rPr>
              <a:t>モデル契約で </a:t>
            </a:r>
            <a:r>
              <a:rPr lang="ja-JP" altLang="en-US" sz="3600" dirty="0">
                <a:solidFill>
                  <a:srgbClr val="000000"/>
                </a:solidFill>
              </a:rPr>
              <a:t>想定する開発の対象範囲</a:t>
            </a:r>
            <a:endParaRPr lang="en-US" altLang="ja-JP" kern="1200" dirty="0"/>
          </a:p>
        </p:txBody>
      </p:sp>
      <p:sp>
        <p:nvSpPr>
          <p:cNvPr id="2" name="日付プレースホルダー 1">
            <a:extLst>
              <a:ext uri="{FF2B5EF4-FFF2-40B4-BE49-F238E27FC236}">
                <a16:creationId xmlns:a16="http://schemas.microsoft.com/office/drawing/2014/main" id="{71E5AEFE-2EE9-4C98-83B1-2DBC418F3695}"/>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12" name="フッター プレースホルダー 11">
            <a:extLst>
              <a:ext uri="{FF2B5EF4-FFF2-40B4-BE49-F238E27FC236}">
                <a16:creationId xmlns:a16="http://schemas.microsoft.com/office/drawing/2014/main" id="{07A37DFF-3216-42E2-B1C2-9FDE9B3C3C52}"/>
              </a:ext>
            </a:extLst>
          </p:cNvPr>
          <p:cNvSpPr>
            <a:spLocks noGrp="1"/>
          </p:cNvSpPr>
          <p:nvPr>
            <p:ph type="ftr" sz="quarter" idx="3"/>
          </p:nvPr>
        </p:nvSpPr>
        <p:spPr/>
        <p:txBody>
          <a:bodyPr/>
          <a:lstStyle/>
          <a:p>
            <a:r>
              <a:rPr lang="en-US" altLang="ja-JP"/>
              <a:t>EdgeTech+ 2022</a:t>
            </a:r>
            <a:endParaRPr lang="en-US" dirty="0"/>
          </a:p>
        </p:txBody>
      </p:sp>
      <p:sp>
        <p:nvSpPr>
          <p:cNvPr id="80" name="テキスト ボックス 79">
            <a:extLst>
              <a:ext uri="{FF2B5EF4-FFF2-40B4-BE49-F238E27FC236}">
                <a16:creationId xmlns:a16="http://schemas.microsoft.com/office/drawing/2014/main" id="{7A51A0A4-5ED7-4AAF-8C07-C610FE521D11}"/>
              </a:ext>
            </a:extLst>
          </p:cNvPr>
          <p:cNvSpPr txBox="1"/>
          <p:nvPr/>
        </p:nvSpPr>
        <p:spPr>
          <a:xfrm>
            <a:off x="1260000" y="5400001"/>
            <a:ext cx="9720000" cy="1031757"/>
          </a:xfrm>
          <a:prstGeom prst="rect">
            <a:avLst/>
          </a:prstGeom>
          <a:noFill/>
        </p:spPr>
        <p:txBody>
          <a:bodyPr wrap="square" rtlCol="0">
            <a:spAutoFit/>
          </a:bodyPr>
          <a:lstStyle/>
          <a:p>
            <a:pPr defTabSz="844083">
              <a:lnSpc>
                <a:spcPct val="110000"/>
              </a:lnSpc>
              <a:spcBef>
                <a:spcPts val="600"/>
              </a:spcBef>
            </a:pPr>
            <a:r>
              <a:rPr kumimoji="1" lang="ja-JP" altLang="en-US" sz="1600" dirty="0">
                <a:latin typeface="Meiryo UI" panose="020B0604030504040204" pitchFamily="50" charset="-128"/>
                <a:ea typeface="Meiryo UI" panose="020B0604030504040204" pitchFamily="50" charset="-128"/>
              </a:rPr>
              <a:t>プロジェクト立上げ時にスクラムチームを編成し、ユーザ側の事業部門内のチームと連携を図りながら、開発を進めていく。</a:t>
            </a:r>
            <a:endParaRPr kumimoji="1" lang="en-US" altLang="ja-JP" sz="1600" dirty="0">
              <a:latin typeface="Meiryo UI" panose="020B0604030504040204" pitchFamily="50" charset="-128"/>
              <a:ea typeface="Meiryo UI" panose="020B0604030504040204" pitchFamily="50" charset="-128"/>
            </a:endParaRPr>
          </a:p>
          <a:p>
            <a:pPr defTabSz="844083">
              <a:lnSpc>
                <a:spcPct val="110000"/>
              </a:lnSpc>
              <a:spcBef>
                <a:spcPts val="600"/>
              </a:spcBef>
            </a:pPr>
            <a:r>
              <a:rPr kumimoji="1" lang="ja-JP" altLang="en-US" sz="1600" dirty="0">
                <a:latin typeface="Meiryo UI" panose="020B0604030504040204" pitchFamily="50" charset="-128"/>
                <a:ea typeface="Meiryo UI" panose="020B0604030504040204" pitchFamily="50" charset="-128"/>
              </a:rPr>
              <a:t>第</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リリース後、運用チームを編成し、スクラムチームと連携しつつ、継続的にリリースする。</a:t>
            </a:r>
          </a:p>
          <a:p>
            <a:pPr defTabSz="844083">
              <a:lnSpc>
                <a:spcPct val="110000"/>
              </a:lnSpc>
              <a:spcBef>
                <a:spcPts val="600"/>
              </a:spcBef>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MVP</a:t>
            </a:r>
            <a:r>
              <a:rPr kumimoji="1" lang="ja-JP" altLang="en-US" sz="1600" dirty="0">
                <a:latin typeface="Meiryo UI" panose="020B0604030504040204" pitchFamily="50" charset="-128"/>
                <a:ea typeface="Meiryo UI" panose="020B0604030504040204" pitchFamily="50" charset="-128"/>
              </a:rPr>
              <a:t>開発：実用最小限のプロダクト（</a:t>
            </a:r>
            <a:r>
              <a:rPr kumimoji="1" lang="en-US" altLang="ja-JP" sz="1600" dirty="0">
                <a:latin typeface="Meiryo UI" panose="020B0604030504040204" pitchFamily="50" charset="-128"/>
                <a:ea typeface="Meiryo UI" panose="020B0604030504040204" pitchFamily="50" charset="-128"/>
              </a:rPr>
              <a:t>Minimum Viable Product</a:t>
            </a:r>
            <a:r>
              <a:rPr kumimoji="1" lang="ja-JP" altLang="en-US" sz="1600" dirty="0">
                <a:latin typeface="Meiryo UI" panose="020B0604030504040204" pitchFamily="50" charset="-128"/>
                <a:ea typeface="Meiryo UI" panose="020B0604030504040204" pitchFamily="50" charset="-128"/>
              </a:rPr>
              <a:t>）を開発すること）</a:t>
            </a:r>
            <a:endParaRPr kumimoji="1" lang="en-US" altLang="ja-JP" sz="16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79D106D5-82CC-4E1A-BA97-3CBC31F1454B}"/>
              </a:ext>
            </a:extLst>
          </p:cNvPr>
          <p:cNvGrpSpPr/>
          <p:nvPr/>
        </p:nvGrpSpPr>
        <p:grpSpPr>
          <a:xfrm>
            <a:off x="1440000" y="1620000"/>
            <a:ext cx="9000000" cy="3600000"/>
            <a:chOff x="1957892" y="1904105"/>
            <a:chExt cx="8215472" cy="3225822"/>
          </a:xfrm>
        </p:grpSpPr>
        <p:grpSp>
          <p:nvGrpSpPr>
            <p:cNvPr id="15" name="グループ化 14">
              <a:extLst>
                <a:ext uri="{FF2B5EF4-FFF2-40B4-BE49-F238E27FC236}">
                  <a16:creationId xmlns:a16="http://schemas.microsoft.com/office/drawing/2014/main" id="{73CEE634-FB7C-4F09-9002-6A0037122C02}"/>
                </a:ext>
              </a:extLst>
            </p:cNvPr>
            <p:cNvGrpSpPr/>
            <p:nvPr/>
          </p:nvGrpSpPr>
          <p:grpSpPr>
            <a:xfrm>
              <a:off x="2779124" y="2187959"/>
              <a:ext cx="7230231" cy="1679069"/>
              <a:chOff x="1589024" y="2508062"/>
              <a:chExt cx="7794810" cy="1800008"/>
            </a:xfrm>
          </p:grpSpPr>
          <p:sp>
            <p:nvSpPr>
              <p:cNvPr id="47" name="Text Box 64"/>
              <p:cNvSpPr txBox="1">
                <a:spLocks noChangeArrowheads="1"/>
              </p:cNvSpPr>
              <p:nvPr/>
            </p:nvSpPr>
            <p:spPr bwMode="auto">
              <a:xfrm>
                <a:off x="3952812" y="3738986"/>
                <a:ext cx="966788" cy="261599"/>
              </a:xfrm>
              <a:prstGeom prst="rect">
                <a:avLst/>
              </a:prstGeom>
              <a:noFill/>
              <a:ln w="9525">
                <a:noFill/>
                <a:miter lim="800000"/>
                <a:headEnd/>
                <a:tailEnd/>
              </a:ln>
            </p:spPr>
            <p:txBody>
              <a:bodyPr>
                <a:spAutoFit/>
              </a:bodyPr>
              <a:lstStyle/>
              <a:p>
                <a:pPr defTabSz="844083">
                  <a:spcBef>
                    <a:spcPct val="50000"/>
                  </a:spcBef>
                </a:pPr>
                <a:endParaRPr kumimoji="1" lang="ja-JP" altLang="ja-JP" sz="969">
                  <a:solidFill>
                    <a:srgbClr val="000000"/>
                  </a:solidFill>
                  <a:latin typeface="Meiryo UI" panose="020B0604030504040204" pitchFamily="50" charset="-128"/>
                  <a:ea typeface="Meiryo UI" panose="020B0604030504040204" pitchFamily="50" charset="-128"/>
                </a:endParaRPr>
              </a:p>
            </p:txBody>
          </p:sp>
          <p:sp>
            <p:nvSpPr>
              <p:cNvPr id="48" name="AutoShape 48"/>
              <p:cNvSpPr>
                <a:spLocks noChangeArrowheads="1"/>
              </p:cNvSpPr>
              <p:nvPr/>
            </p:nvSpPr>
            <p:spPr bwMode="auto">
              <a:xfrm>
                <a:off x="1589024" y="2988709"/>
                <a:ext cx="1125538" cy="788378"/>
              </a:xfrm>
              <a:prstGeom prst="homePlate">
                <a:avLst>
                  <a:gd name="adj" fmla="val 17461"/>
                </a:avLst>
              </a:prstGeom>
              <a:solidFill>
                <a:srgbClr val="CCECFF"/>
              </a:solidFill>
              <a:ln w="9525">
                <a:solidFill>
                  <a:schemeClr val="tx1"/>
                </a:solidFill>
                <a:miter lim="800000"/>
                <a:headEnd/>
                <a:tailEnd/>
              </a:ln>
            </p:spPr>
            <p:txBody>
              <a:bodyPr wrap="none"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プロジェクト</a:t>
                </a:r>
              </a:p>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立上げ</a:t>
                </a:r>
              </a:p>
            </p:txBody>
          </p:sp>
          <p:sp>
            <p:nvSpPr>
              <p:cNvPr id="49" name="AutoShape 52"/>
              <p:cNvSpPr>
                <a:spLocks noChangeArrowheads="1"/>
              </p:cNvSpPr>
              <p:nvPr/>
            </p:nvSpPr>
            <p:spPr bwMode="auto">
              <a:xfrm>
                <a:off x="6102287" y="2508062"/>
                <a:ext cx="3281547" cy="285750"/>
              </a:xfrm>
              <a:prstGeom prst="homePlate">
                <a:avLst>
                  <a:gd name="adj" fmla="val 123383"/>
                </a:avLst>
              </a:prstGeom>
              <a:solidFill>
                <a:schemeClr val="bg1"/>
              </a:solidFill>
              <a:ln w="9525">
                <a:solidFill>
                  <a:schemeClr val="tx1"/>
                </a:solidFill>
                <a:miter lim="800000"/>
                <a:headEnd/>
                <a:tailEnd/>
              </a:ln>
            </p:spPr>
            <p:txBody>
              <a:bodyPr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運用＆開発</a:t>
                </a:r>
              </a:p>
            </p:txBody>
          </p:sp>
          <p:grpSp>
            <p:nvGrpSpPr>
              <p:cNvPr id="3" name="Group 52"/>
              <p:cNvGrpSpPr>
                <a:grpSpLocks/>
              </p:cNvGrpSpPr>
              <p:nvPr/>
            </p:nvGrpSpPr>
            <p:grpSpPr bwMode="auto">
              <a:xfrm>
                <a:off x="4059174" y="2988709"/>
                <a:ext cx="792163" cy="863112"/>
                <a:chOff x="2777" y="754"/>
                <a:chExt cx="657" cy="544"/>
              </a:xfrm>
            </p:grpSpPr>
            <p:sp>
              <p:nvSpPr>
                <p:cNvPr id="76"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第</a:t>
                  </a:r>
                  <a:r>
                    <a:rPr kumimoji="1" lang="en-US" altLang="ja-JP" sz="1108">
                      <a:solidFill>
                        <a:srgbClr val="000000"/>
                      </a:solidFill>
                      <a:latin typeface="Meiryo UI" panose="020B0604030504040204" pitchFamily="50" charset="-128"/>
                      <a:ea typeface="Meiryo UI" panose="020B0604030504040204" pitchFamily="50" charset="-128"/>
                    </a:rPr>
                    <a:t>1</a:t>
                  </a:r>
                  <a:r>
                    <a:rPr kumimoji="1" lang="ja-JP" altLang="en-US" sz="1108">
                      <a:solidFill>
                        <a:srgbClr val="000000"/>
                      </a:solidFill>
                      <a:latin typeface="Meiryo UI" panose="020B0604030504040204" pitchFamily="50" charset="-128"/>
                      <a:ea typeface="Meiryo UI" panose="020B0604030504040204" pitchFamily="50" charset="-128"/>
                    </a:rPr>
                    <a:t>反復</a:t>
                  </a:r>
                </a:p>
              </p:txBody>
            </p:sp>
            <p:sp>
              <p:nvSpPr>
                <p:cNvPr id="77"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テスト</a:t>
                  </a:r>
                </a:p>
              </p:txBody>
            </p:sp>
            <p:sp>
              <p:nvSpPr>
                <p:cNvPr id="78"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79"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dirty="0">
                      <a:solidFill>
                        <a:srgbClr val="000000"/>
                      </a:solidFill>
                      <a:latin typeface="メイリオ" panose="020B0604030504040204" pitchFamily="50" charset="-128"/>
                      <a:ea typeface="メイリオ" panose="020B0604030504040204" pitchFamily="50" charset="-128"/>
                    </a:rPr>
                    <a:t>要求</a:t>
                  </a:r>
                </a:p>
              </p:txBody>
            </p:sp>
          </p:grpSp>
          <p:grpSp>
            <p:nvGrpSpPr>
              <p:cNvPr id="4" name="Group 52"/>
              <p:cNvGrpSpPr>
                <a:grpSpLocks/>
              </p:cNvGrpSpPr>
              <p:nvPr/>
            </p:nvGrpSpPr>
            <p:grpSpPr bwMode="auto">
              <a:xfrm>
                <a:off x="5211699" y="2988709"/>
                <a:ext cx="792163" cy="863112"/>
                <a:chOff x="2777" y="754"/>
                <a:chExt cx="657" cy="544"/>
              </a:xfrm>
            </p:grpSpPr>
            <p:sp>
              <p:nvSpPr>
                <p:cNvPr id="72"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第</a:t>
                  </a:r>
                  <a:r>
                    <a:rPr kumimoji="1" lang="en-US" altLang="ja-JP" sz="1108">
                      <a:solidFill>
                        <a:srgbClr val="000000"/>
                      </a:solidFill>
                      <a:latin typeface="Meiryo UI" panose="020B0604030504040204" pitchFamily="50" charset="-128"/>
                      <a:ea typeface="Meiryo UI" panose="020B0604030504040204" pitchFamily="50" charset="-128"/>
                    </a:rPr>
                    <a:t>n</a:t>
                  </a:r>
                  <a:r>
                    <a:rPr kumimoji="1" lang="ja-JP" altLang="en-US" sz="1108">
                      <a:solidFill>
                        <a:srgbClr val="000000"/>
                      </a:solidFill>
                      <a:latin typeface="Meiryo UI" panose="020B0604030504040204" pitchFamily="50" charset="-128"/>
                      <a:ea typeface="Meiryo UI" panose="020B0604030504040204" pitchFamily="50" charset="-128"/>
                    </a:rPr>
                    <a:t>反復</a:t>
                  </a:r>
                </a:p>
              </p:txBody>
            </p:sp>
            <p:sp>
              <p:nvSpPr>
                <p:cNvPr id="73"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テスト</a:t>
                  </a:r>
                </a:p>
              </p:txBody>
            </p:sp>
            <p:sp>
              <p:nvSpPr>
                <p:cNvPr id="74"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75"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要求</a:t>
                  </a:r>
                </a:p>
              </p:txBody>
            </p:sp>
          </p:grpSp>
          <p:sp>
            <p:nvSpPr>
              <p:cNvPr id="53" name="テキスト ボックス 64"/>
              <p:cNvSpPr txBox="1">
                <a:spLocks noChangeArrowheads="1"/>
              </p:cNvSpPr>
              <p:nvPr/>
            </p:nvSpPr>
            <p:spPr bwMode="auto">
              <a:xfrm>
                <a:off x="4797362" y="3253943"/>
                <a:ext cx="487364" cy="284731"/>
              </a:xfrm>
              <a:prstGeom prst="rect">
                <a:avLst/>
              </a:prstGeom>
              <a:noFill/>
              <a:ln w="9525">
                <a:noFill/>
                <a:miter lim="800000"/>
                <a:headEnd/>
                <a:tailEnd/>
              </a:ln>
            </p:spPr>
            <p:txBody>
              <a:bodyPr>
                <a:spAutoFit/>
              </a:bodyP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a:t>
                </a:r>
              </a:p>
            </p:txBody>
          </p:sp>
          <p:sp>
            <p:nvSpPr>
              <p:cNvPr id="54" name="正方形/長方形 65"/>
              <p:cNvSpPr/>
              <p:nvPr/>
            </p:nvSpPr>
            <p:spPr bwMode="auto">
              <a:xfrm>
                <a:off x="3987737" y="2921301"/>
                <a:ext cx="2089150" cy="997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kumimoji="1" lang="ja-JP" altLang="en-US" sz="2585">
                  <a:solidFill>
                    <a:srgbClr val="FFFFFF"/>
                  </a:solidFill>
                  <a:latin typeface="Meiryo UI" panose="020B0604030504040204" pitchFamily="50" charset="-128"/>
                  <a:ea typeface="Meiryo UI" panose="020B0604030504040204" pitchFamily="50" charset="-128"/>
                </a:endParaRPr>
              </a:p>
            </p:txBody>
          </p:sp>
          <p:sp>
            <p:nvSpPr>
              <p:cNvPr id="55" name="テキスト ボックス 66"/>
              <p:cNvSpPr txBox="1">
                <a:spLocks noChangeArrowheads="1"/>
              </p:cNvSpPr>
              <p:nvPr/>
            </p:nvSpPr>
            <p:spPr bwMode="auto">
              <a:xfrm>
                <a:off x="4679887" y="3930952"/>
                <a:ext cx="1212485" cy="377118"/>
              </a:xfrm>
              <a:prstGeom prst="rect">
                <a:avLst/>
              </a:prstGeom>
              <a:noFill/>
              <a:ln w="9525">
                <a:noFill/>
                <a:miter lim="800000"/>
                <a:headEnd/>
                <a:tailEnd/>
              </a:ln>
            </p:spPr>
            <p:txBody>
              <a:bodyPr wrap="none">
                <a:spAutoFit/>
              </a:bodyPr>
              <a:lstStyle/>
              <a:p>
                <a:pPr defTabSz="844083"/>
                <a:r>
                  <a:rPr kumimoji="1" lang="ja-JP" altLang="en-US" sz="1662">
                    <a:solidFill>
                      <a:srgbClr val="000000"/>
                    </a:solidFill>
                    <a:latin typeface="Meiryo UI" panose="020B0604030504040204" pitchFamily="50" charset="-128"/>
                    <a:ea typeface="Meiryo UI" panose="020B0604030504040204" pitchFamily="50" charset="-128"/>
                  </a:rPr>
                  <a:t>第</a:t>
                </a:r>
                <a:r>
                  <a:rPr kumimoji="1" lang="en-US" altLang="ja-JP" sz="1662">
                    <a:solidFill>
                      <a:srgbClr val="000000"/>
                    </a:solidFill>
                    <a:latin typeface="Meiryo UI" panose="020B0604030504040204" pitchFamily="50" charset="-128"/>
                    <a:ea typeface="Meiryo UI" panose="020B0604030504040204" pitchFamily="50" charset="-128"/>
                  </a:rPr>
                  <a:t>1</a:t>
                </a:r>
                <a:r>
                  <a:rPr kumimoji="1" lang="ja-JP" altLang="en-US" sz="1662">
                    <a:solidFill>
                      <a:srgbClr val="000000"/>
                    </a:solidFill>
                    <a:latin typeface="Meiryo UI" panose="020B0604030504040204" pitchFamily="50" charset="-128"/>
                    <a:ea typeface="Meiryo UI" panose="020B0604030504040204" pitchFamily="50" charset="-128"/>
                  </a:rPr>
                  <a:t>リリース</a:t>
                </a:r>
              </a:p>
            </p:txBody>
          </p:sp>
          <p:sp>
            <p:nvSpPr>
              <p:cNvPr id="56" name="Text Box 75"/>
              <p:cNvSpPr txBox="1">
                <a:spLocks noChangeArrowheads="1"/>
              </p:cNvSpPr>
              <p:nvPr/>
            </p:nvSpPr>
            <p:spPr bwMode="auto">
              <a:xfrm>
                <a:off x="6168962" y="3237825"/>
                <a:ext cx="470962" cy="315434"/>
              </a:xfrm>
              <a:prstGeom prst="rect">
                <a:avLst/>
              </a:prstGeom>
              <a:noFill/>
              <a:ln w="9525">
                <a:noFill/>
                <a:miter lim="800000"/>
                <a:headEnd/>
                <a:tailEnd/>
              </a:ln>
            </p:spPr>
            <p:txBody>
              <a:bodyPr wrap="none">
                <a:spAutoFit/>
              </a:bodyPr>
              <a:lstStyle/>
              <a:p>
                <a:pPr defTabSz="844083"/>
                <a:r>
                  <a:rPr kumimoji="1" lang="ja-JP" altLang="en-US" sz="1292" dirty="0">
                    <a:solidFill>
                      <a:srgbClr val="000000"/>
                    </a:solidFill>
                    <a:latin typeface="Meiryo UI" panose="020B0604030504040204" pitchFamily="50" charset="-128"/>
                    <a:ea typeface="Meiryo UI" panose="020B0604030504040204" pitchFamily="50" charset="-128"/>
                  </a:rPr>
                  <a:t>・・・</a:t>
                </a:r>
              </a:p>
            </p:txBody>
          </p:sp>
          <p:grpSp>
            <p:nvGrpSpPr>
              <p:cNvPr id="5" name="Group 52"/>
              <p:cNvGrpSpPr>
                <a:grpSpLocks/>
              </p:cNvGrpSpPr>
              <p:nvPr/>
            </p:nvGrpSpPr>
            <p:grpSpPr bwMode="auto">
              <a:xfrm>
                <a:off x="6632512" y="2988709"/>
                <a:ext cx="793750" cy="863112"/>
                <a:chOff x="2777" y="754"/>
                <a:chExt cx="657" cy="544"/>
              </a:xfrm>
            </p:grpSpPr>
            <p:sp>
              <p:nvSpPr>
                <p:cNvPr id="68"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第</a:t>
                  </a:r>
                  <a:r>
                    <a:rPr kumimoji="1" lang="en-US" altLang="ja-JP" sz="1108">
                      <a:solidFill>
                        <a:srgbClr val="000000"/>
                      </a:solidFill>
                      <a:latin typeface="Meiryo UI" panose="020B0604030504040204" pitchFamily="50" charset="-128"/>
                      <a:ea typeface="Meiryo UI" panose="020B0604030504040204" pitchFamily="50" charset="-128"/>
                    </a:rPr>
                    <a:t>1</a:t>
                  </a:r>
                  <a:r>
                    <a:rPr kumimoji="1" lang="ja-JP" altLang="en-US" sz="1108">
                      <a:solidFill>
                        <a:srgbClr val="000000"/>
                      </a:solidFill>
                      <a:latin typeface="Meiryo UI" panose="020B0604030504040204" pitchFamily="50" charset="-128"/>
                      <a:ea typeface="Meiryo UI" panose="020B0604030504040204" pitchFamily="50" charset="-128"/>
                    </a:rPr>
                    <a:t>反復</a:t>
                  </a:r>
                </a:p>
              </p:txBody>
            </p:sp>
            <p:sp>
              <p:nvSpPr>
                <p:cNvPr id="69"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テスト</a:t>
                  </a:r>
                </a:p>
              </p:txBody>
            </p:sp>
            <p:sp>
              <p:nvSpPr>
                <p:cNvPr id="70"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71"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要求</a:t>
                  </a:r>
                </a:p>
              </p:txBody>
            </p:sp>
          </p:grpSp>
          <p:grpSp>
            <p:nvGrpSpPr>
              <p:cNvPr id="6" name="Group 52"/>
              <p:cNvGrpSpPr>
                <a:grpSpLocks/>
              </p:cNvGrpSpPr>
              <p:nvPr/>
            </p:nvGrpSpPr>
            <p:grpSpPr bwMode="auto">
              <a:xfrm>
                <a:off x="7877112" y="2987243"/>
                <a:ext cx="793750" cy="863112"/>
                <a:chOff x="2777" y="754"/>
                <a:chExt cx="657" cy="544"/>
              </a:xfrm>
            </p:grpSpPr>
            <p:sp>
              <p:nvSpPr>
                <p:cNvPr id="64"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dirty="0">
                      <a:solidFill>
                        <a:srgbClr val="000000"/>
                      </a:solidFill>
                      <a:latin typeface="Meiryo UI" panose="020B0604030504040204" pitchFamily="50" charset="-128"/>
                      <a:ea typeface="Meiryo UI" panose="020B0604030504040204" pitchFamily="50" charset="-128"/>
                    </a:rPr>
                    <a:t>第</a:t>
                  </a:r>
                  <a:r>
                    <a:rPr kumimoji="1" lang="en-US" altLang="ja-JP" sz="1108" dirty="0">
                      <a:solidFill>
                        <a:srgbClr val="000000"/>
                      </a:solidFill>
                      <a:latin typeface="Meiryo UI" panose="020B0604030504040204" pitchFamily="50" charset="-128"/>
                      <a:ea typeface="Meiryo UI" panose="020B0604030504040204" pitchFamily="50" charset="-128"/>
                    </a:rPr>
                    <a:t>m</a:t>
                  </a:r>
                  <a:r>
                    <a:rPr kumimoji="1" lang="ja-JP" altLang="en-US" sz="1108" dirty="0">
                      <a:solidFill>
                        <a:srgbClr val="000000"/>
                      </a:solidFill>
                      <a:latin typeface="Meiryo UI" panose="020B0604030504040204" pitchFamily="50" charset="-128"/>
                      <a:ea typeface="Meiryo UI" panose="020B0604030504040204" pitchFamily="50" charset="-128"/>
                    </a:rPr>
                    <a:t>反復</a:t>
                  </a:r>
                </a:p>
              </p:txBody>
            </p:sp>
            <p:sp>
              <p:nvSpPr>
                <p:cNvPr id="65"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dirty="0">
                      <a:solidFill>
                        <a:srgbClr val="000000"/>
                      </a:solidFill>
                      <a:latin typeface="メイリオ" panose="020B0604030504040204" pitchFamily="50" charset="-128"/>
                      <a:ea typeface="メイリオ" panose="020B0604030504040204" pitchFamily="50" charset="-128"/>
                    </a:rPr>
                    <a:t>テスト</a:t>
                  </a:r>
                </a:p>
              </p:txBody>
            </p:sp>
            <p:sp>
              <p:nvSpPr>
                <p:cNvPr id="66"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67"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要求</a:t>
                  </a:r>
                </a:p>
              </p:txBody>
            </p:sp>
          </p:grpSp>
          <p:sp>
            <p:nvSpPr>
              <p:cNvPr id="59" name="テキスト ボックス 64"/>
              <p:cNvSpPr txBox="1">
                <a:spLocks noChangeArrowheads="1"/>
              </p:cNvSpPr>
              <p:nvPr/>
            </p:nvSpPr>
            <p:spPr bwMode="auto">
              <a:xfrm>
                <a:off x="7370699" y="3253943"/>
                <a:ext cx="487364" cy="284731"/>
              </a:xfrm>
              <a:prstGeom prst="rect">
                <a:avLst/>
              </a:prstGeom>
              <a:noFill/>
              <a:ln w="9525">
                <a:noFill/>
                <a:miter lim="800000"/>
                <a:headEnd/>
                <a:tailEnd/>
              </a:ln>
            </p:spPr>
            <p:txBody>
              <a:bodyPr>
                <a:spAutoFit/>
              </a:bodyP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a:t>
                </a:r>
              </a:p>
            </p:txBody>
          </p:sp>
          <p:sp>
            <p:nvSpPr>
              <p:cNvPr id="60" name="正方形/長方形 65"/>
              <p:cNvSpPr/>
              <p:nvPr/>
            </p:nvSpPr>
            <p:spPr bwMode="auto">
              <a:xfrm>
                <a:off x="6561074" y="2921301"/>
                <a:ext cx="2251075" cy="997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kumimoji="1" lang="ja-JP" altLang="en-US" sz="2585">
                  <a:solidFill>
                    <a:srgbClr val="FFFFFF"/>
                  </a:solidFill>
                  <a:latin typeface="Meiryo UI" panose="020B0604030504040204" pitchFamily="50" charset="-128"/>
                  <a:ea typeface="Meiryo UI" panose="020B0604030504040204" pitchFamily="50" charset="-128"/>
                </a:endParaRPr>
              </a:p>
            </p:txBody>
          </p:sp>
          <p:sp>
            <p:nvSpPr>
              <p:cNvPr id="61" name="テキスト ボックス 66"/>
              <p:cNvSpPr txBox="1">
                <a:spLocks noChangeArrowheads="1"/>
              </p:cNvSpPr>
              <p:nvPr/>
            </p:nvSpPr>
            <p:spPr bwMode="auto">
              <a:xfrm>
                <a:off x="7235762" y="3930952"/>
                <a:ext cx="1196856" cy="377118"/>
              </a:xfrm>
              <a:prstGeom prst="rect">
                <a:avLst/>
              </a:prstGeom>
              <a:noFill/>
              <a:ln w="9525">
                <a:noFill/>
                <a:miter lim="800000"/>
                <a:headEnd/>
                <a:tailEnd/>
              </a:ln>
            </p:spPr>
            <p:txBody>
              <a:bodyPr wrap="none">
                <a:spAutoFit/>
              </a:bodyPr>
              <a:lstStyle/>
              <a:p>
                <a:pPr defTabSz="844083"/>
                <a:r>
                  <a:rPr kumimoji="1" lang="ja-JP" altLang="en-US" sz="1662" dirty="0">
                    <a:solidFill>
                      <a:srgbClr val="000000"/>
                    </a:solidFill>
                    <a:latin typeface="Meiryo UI" panose="020B0604030504040204" pitchFamily="50" charset="-128"/>
                    <a:ea typeface="Meiryo UI" panose="020B0604030504040204" pitchFamily="50" charset="-128"/>
                  </a:rPr>
                  <a:t>第</a:t>
                </a:r>
                <a:r>
                  <a:rPr kumimoji="1" lang="en-US" altLang="ja-JP" sz="1662" dirty="0">
                    <a:solidFill>
                      <a:srgbClr val="000000"/>
                    </a:solidFill>
                    <a:latin typeface="Meiryo UI" panose="020B0604030504040204" pitchFamily="50" charset="-128"/>
                    <a:ea typeface="Meiryo UI" panose="020B0604030504040204" pitchFamily="50" charset="-128"/>
                  </a:rPr>
                  <a:t>x</a:t>
                </a:r>
                <a:r>
                  <a:rPr kumimoji="1" lang="ja-JP" altLang="en-US" sz="1662" dirty="0">
                    <a:solidFill>
                      <a:srgbClr val="000000"/>
                    </a:solidFill>
                    <a:latin typeface="Meiryo UI" panose="020B0604030504040204" pitchFamily="50" charset="-128"/>
                    <a:ea typeface="Meiryo UI" panose="020B0604030504040204" pitchFamily="50" charset="-128"/>
                  </a:rPr>
                  <a:t>リリース</a:t>
                </a:r>
              </a:p>
            </p:txBody>
          </p:sp>
          <p:sp>
            <p:nvSpPr>
              <p:cNvPr id="62" name="Line 65"/>
              <p:cNvSpPr>
                <a:spLocks noChangeShapeType="1"/>
              </p:cNvSpPr>
              <p:nvPr/>
            </p:nvSpPr>
            <p:spPr bwMode="auto">
              <a:xfrm flipV="1">
                <a:off x="6076887" y="2722008"/>
                <a:ext cx="1588" cy="199292"/>
              </a:xfrm>
              <a:prstGeom prst="line">
                <a:avLst/>
              </a:prstGeom>
              <a:noFill/>
              <a:ln w="38100">
                <a:solidFill>
                  <a:schemeClr val="tx1"/>
                </a:solidFill>
                <a:round/>
                <a:headEnd/>
                <a:tailEnd type="triangle" w="med" len="med"/>
              </a:ln>
            </p:spPr>
            <p:txBody>
              <a:bodyPr/>
              <a:lstStyle/>
              <a:p>
                <a:pPr defTabSz="844083"/>
                <a:endParaRPr kumimoji="1" lang="ja-JP" altLang="en-US" sz="2585">
                  <a:solidFill>
                    <a:srgbClr val="000000"/>
                  </a:solidFill>
                  <a:latin typeface="Meiryo UI" panose="020B0604030504040204" pitchFamily="50" charset="-128"/>
                  <a:ea typeface="Meiryo UI" panose="020B0604030504040204" pitchFamily="50" charset="-128"/>
                </a:endParaRPr>
              </a:p>
            </p:txBody>
          </p:sp>
          <p:sp>
            <p:nvSpPr>
              <p:cNvPr id="63" name="Line 65"/>
              <p:cNvSpPr>
                <a:spLocks noChangeShapeType="1"/>
              </p:cNvSpPr>
              <p:nvPr/>
            </p:nvSpPr>
            <p:spPr bwMode="auto">
              <a:xfrm flipV="1">
                <a:off x="8812149" y="2622362"/>
                <a:ext cx="1588" cy="298939"/>
              </a:xfrm>
              <a:prstGeom prst="line">
                <a:avLst/>
              </a:prstGeom>
              <a:noFill/>
              <a:ln w="38100">
                <a:solidFill>
                  <a:schemeClr val="tx1"/>
                </a:solidFill>
                <a:round/>
                <a:headEnd/>
                <a:tailEnd type="triangle" w="med" len="med"/>
              </a:ln>
            </p:spPr>
            <p:txBody>
              <a:bodyPr/>
              <a:lstStyle/>
              <a:p>
                <a:pPr defTabSz="844083"/>
                <a:endParaRPr kumimoji="1" lang="ja-JP" altLang="en-US" sz="2585">
                  <a:solidFill>
                    <a:srgbClr val="000000"/>
                  </a:solidFill>
                  <a:latin typeface="Meiryo UI" panose="020B0604030504040204" pitchFamily="50" charset="-128"/>
                  <a:ea typeface="Meiryo UI" panose="020B0604030504040204" pitchFamily="50" charset="-128"/>
                </a:endParaRPr>
              </a:p>
            </p:txBody>
          </p:sp>
        </p:grpSp>
        <p:sp>
          <p:nvSpPr>
            <p:cNvPr id="51" name="AutoShape 48">
              <a:extLst>
                <a:ext uri="{FF2B5EF4-FFF2-40B4-BE49-F238E27FC236}">
                  <a16:creationId xmlns:a16="http://schemas.microsoft.com/office/drawing/2014/main" id="{A9A1C38D-38AB-417C-AC9B-A03EDAFA2827}"/>
                </a:ext>
              </a:extLst>
            </p:cNvPr>
            <p:cNvSpPr>
              <a:spLocks noChangeArrowheads="1"/>
            </p:cNvSpPr>
            <p:nvPr/>
          </p:nvSpPr>
          <p:spPr bwMode="auto">
            <a:xfrm>
              <a:off x="3909136" y="2647510"/>
              <a:ext cx="1044014" cy="735408"/>
            </a:xfrm>
            <a:prstGeom prst="homePlate">
              <a:avLst>
                <a:gd name="adj" fmla="val 17461"/>
              </a:avLst>
            </a:prstGeom>
            <a:solidFill>
              <a:srgbClr val="CCECFF"/>
            </a:solidFill>
            <a:ln w="9525">
              <a:solidFill>
                <a:schemeClr val="tx1"/>
              </a:solidFill>
              <a:miter lim="800000"/>
              <a:headEnd/>
              <a:tailEnd/>
            </a:ln>
          </p:spPr>
          <p:txBody>
            <a:bodyPr wrap="none" tIns="30675" anchor="ctr"/>
            <a:lstStyle/>
            <a:p>
              <a:pPr marL="77106" indent="-77106" algn="ctr" defTabSz="844083"/>
              <a:r>
                <a:rPr kumimoji="1" lang="ja-JP" altLang="en-US" sz="1477" dirty="0">
                  <a:solidFill>
                    <a:srgbClr val="000000"/>
                  </a:solidFill>
                  <a:latin typeface="Meiryo UI" panose="020B0604030504040204" pitchFamily="50" charset="-128"/>
                  <a:ea typeface="Meiryo UI" panose="020B0604030504040204" pitchFamily="50" charset="-128"/>
                </a:rPr>
                <a:t>要求</a:t>
              </a:r>
              <a:endParaRPr kumimoji="1" lang="en-US" altLang="ja-JP" sz="1477" dirty="0">
                <a:solidFill>
                  <a:srgbClr val="000000"/>
                </a:solidFill>
                <a:latin typeface="Meiryo UI" panose="020B0604030504040204" pitchFamily="50" charset="-128"/>
                <a:ea typeface="Meiryo UI" panose="020B0604030504040204" pitchFamily="50" charset="-128"/>
              </a:endParaRPr>
            </a:p>
            <a:p>
              <a:pPr marL="77106" indent="-77106" algn="ctr" defTabSz="844083"/>
              <a:r>
                <a:rPr kumimoji="1" lang="en-US" altLang="ja-JP" sz="1015" dirty="0">
                  <a:solidFill>
                    <a:srgbClr val="000000"/>
                  </a:solidFill>
                  <a:latin typeface="Meiryo UI" panose="020B0604030504040204" pitchFamily="50" charset="-128"/>
                  <a:ea typeface="Meiryo UI" panose="020B0604030504040204" pitchFamily="50" charset="-128"/>
                </a:rPr>
                <a:t>(</a:t>
              </a:r>
              <a:r>
                <a:rPr kumimoji="1" lang="ja-JP" altLang="en-US" sz="1015" dirty="0">
                  <a:solidFill>
                    <a:srgbClr val="000000"/>
                  </a:solidFill>
                  <a:latin typeface="Meiryo UI" panose="020B0604030504040204" pitchFamily="50" charset="-128"/>
                  <a:ea typeface="Meiryo UI" panose="020B0604030504040204" pitchFamily="50" charset="-128"/>
                </a:rPr>
                <a:t>初期バックログ</a:t>
              </a:r>
              <a:endParaRPr kumimoji="1" lang="en-US" altLang="ja-JP" sz="1015" dirty="0">
                <a:solidFill>
                  <a:srgbClr val="000000"/>
                </a:solidFill>
                <a:latin typeface="Meiryo UI" panose="020B0604030504040204" pitchFamily="50" charset="-128"/>
                <a:ea typeface="Meiryo UI" panose="020B0604030504040204" pitchFamily="50" charset="-128"/>
              </a:endParaRPr>
            </a:p>
            <a:p>
              <a:pPr marL="77106" indent="-77106" algn="ctr" defTabSz="844083"/>
              <a:r>
                <a:rPr kumimoji="1" lang="ja-JP" altLang="en-US" sz="1015" dirty="0">
                  <a:solidFill>
                    <a:srgbClr val="000000"/>
                  </a:solidFill>
                  <a:latin typeface="Meiryo UI" panose="020B0604030504040204" pitchFamily="50" charset="-128"/>
                  <a:ea typeface="Meiryo UI" panose="020B0604030504040204" pitchFamily="50" charset="-128"/>
                </a:rPr>
                <a:t>作成</a:t>
              </a:r>
              <a:r>
                <a:rPr kumimoji="1" lang="en-US" altLang="ja-JP" sz="1015" dirty="0">
                  <a:solidFill>
                    <a:srgbClr val="000000"/>
                  </a:solidFill>
                  <a:latin typeface="Meiryo UI" panose="020B0604030504040204" pitchFamily="50" charset="-128"/>
                  <a:ea typeface="Meiryo UI" panose="020B0604030504040204" pitchFamily="50" charset="-128"/>
                </a:rPr>
                <a:t>)</a:t>
              </a:r>
            </a:p>
          </p:txBody>
        </p:sp>
        <p:sp>
          <p:nvSpPr>
            <p:cNvPr id="52" name="AutoShape 52">
              <a:extLst>
                <a:ext uri="{FF2B5EF4-FFF2-40B4-BE49-F238E27FC236}">
                  <a16:creationId xmlns:a16="http://schemas.microsoft.com/office/drawing/2014/main" id="{5D69CE5D-1958-4403-A9C1-AA0C09256D03}"/>
                </a:ext>
              </a:extLst>
            </p:cNvPr>
            <p:cNvSpPr>
              <a:spLocks noChangeArrowheads="1"/>
            </p:cNvSpPr>
            <p:nvPr/>
          </p:nvSpPr>
          <p:spPr bwMode="auto">
            <a:xfrm>
              <a:off x="5028596" y="2202701"/>
              <a:ext cx="1928132" cy="266432"/>
            </a:xfrm>
            <a:prstGeom prst="homePlate">
              <a:avLst>
                <a:gd name="adj" fmla="val 96171"/>
              </a:avLst>
            </a:prstGeom>
            <a:solidFill>
              <a:schemeClr val="bg1"/>
            </a:solidFill>
            <a:ln w="9525">
              <a:solidFill>
                <a:schemeClr val="tx1"/>
              </a:solidFill>
              <a:miter lim="800000"/>
              <a:headEnd/>
              <a:tailEnd/>
            </a:ln>
          </p:spPr>
          <p:txBody>
            <a:bodyPr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初期開発</a:t>
              </a:r>
              <a:r>
                <a:rPr kumimoji="1" lang="en-US" altLang="ja-JP" sz="1108" dirty="0">
                  <a:solidFill>
                    <a:srgbClr val="000000"/>
                  </a:solidFill>
                  <a:latin typeface="Meiryo UI" panose="020B0604030504040204" pitchFamily="50" charset="-128"/>
                  <a:ea typeface="Meiryo UI" panose="020B0604030504040204" pitchFamily="50" charset="-128"/>
                </a:rPr>
                <a:t>(MVP</a:t>
              </a:r>
              <a:r>
                <a:rPr kumimoji="1" lang="ja-JP" altLang="en-US" sz="1108" dirty="0">
                  <a:solidFill>
                    <a:srgbClr val="000000"/>
                  </a:solidFill>
                  <a:latin typeface="Meiryo UI" panose="020B0604030504040204" pitchFamily="50" charset="-128"/>
                  <a:ea typeface="Meiryo UI" panose="020B0604030504040204" pitchFamily="50" charset="-128"/>
                </a:rPr>
                <a:t>開発</a:t>
              </a:r>
              <a:r>
                <a:rPr kumimoji="1" lang="en-US" altLang="ja-JP" sz="1108" dirty="0">
                  <a:solidFill>
                    <a:srgbClr val="000000"/>
                  </a:solidFill>
                  <a:latin typeface="Meiryo UI" panose="020B0604030504040204" pitchFamily="50" charset="-128"/>
                  <a:ea typeface="Meiryo UI" panose="020B0604030504040204" pitchFamily="50" charset="-128"/>
                </a:rPr>
                <a:t>)</a:t>
              </a:r>
              <a:endParaRPr kumimoji="1" lang="ja-JP" altLang="en-US" sz="1108" dirty="0">
                <a:solidFill>
                  <a:srgbClr val="000000"/>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CAB34DA-0ED5-4DCE-953A-6FD0B41330C5}"/>
                </a:ext>
              </a:extLst>
            </p:cNvPr>
            <p:cNvSpPr/>
            <p:nvPr/>
          </p:nvSpPr>
          <p:spPr>
            <a:xfrm>
              <a:off x="3884526" y="4438984"/>
              <a:ext cx="6124830" cy="245374"/>
            </a:xfrm>
            <a:prstGeom prst="roundRect">
              <a:avLst/>
            </a:prstGeom>
            <a:solidFill>
              <a:srgbClr val="CCECFF"/>
            </a:solidFill>
            <a:ln w="9525">
              <a:solidFill>
                <a:schemeClr val="tx1"/>
              </a:solidFill>
              <a:miter lim="800000"/>
              <a:headEnd/>
              <a:tailEnd/>
            </a:ln>
          </p:spPr>
          <p:txBody>
            <a:bodyPr wrap="none"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スクラムチーム</a:t>
              </a:r>
            </a:p>
          </p:txBody>
        </p:sp>
        <p:sp>
          <p:nvSpPr>
            <p:cNvPr id="100" name="角丸四角形 83">
              <a:extLst>
                <a:ext uri="{FF2B5EF4-FFF2-40B4-BE49-F238E27FC236}">
                  <a16:creationId xmlns:a16="http://schemas.microsoft.com/office/drawing/2014/main" id="{3334753E-5417-45B1-B8B7-80D8FF311A37}"/>
                </a:ext>
              </a:extLst>
            </p:cNvPr>
            <p:cNvSpPr/>
            <p:nvPr/>
          </p:nvSpPr>
          <p:spPr>
            <a:xfrm>
              <a:off x="2255086" y="2099995"/>
              <a:ext cx="445865" cy="183852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30675" tIns="30675" rIns="30675" bIns="30675" rtlCol="0" anchor="ctr" anchorCtr="1"/>
            <a:lstStyle/>
            <a:p>
              <a:pPr defTabSz="844083"/>
              <a:r>
                <a:rPr kumimoji="1" lang="ja-JP" altLang="en-US" sz="1662" dirty="0">
                  <a:solidFill>
                    <a:srgbClr val="000000"/>
                  </a:solidFill>
                  <a:latin typeface="メイリオ" panose="020B0604030504040204" pitchFamily="50" charset="-128"/>
                  <a:ea typeface="メイリオ" panose="020B0604030504040204" pitchFamily="50" charset="-128"/>
                </a:rPr>
                <a:t>開発の流れ</a:t>
              </a:r>
            </a:p>
          </p:txBody>
        </p:sp>
        <p:sp>
          <p:nvSpPr>
            <p:cNvPr id="101" name="角丸四角形 83">
              <a:extLst>
                <a:ext uri="{FF2B5EF4-FFF2-40B4-BE49-F238E27FC236}">
                  <a16:creationId xmlns:a16="http://schemas.microsoft.com/office/drawing/2014/main" id="{2813C74F-1EFD-4F45-B7B3-5CE72D19198B}"/>
                </a:ext>
              </a:extLst>
            </p:cNvPr>
            <p:cNvSpPr/>
            <p:nvPr/>
          </p:nvSpPr>
          <p:spPr>
            <a:xfrm>
              <a:off x="2242044" y="4088060"/>
              <a:ext cx="445865" cy="94392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30675" tIns="30675" rIns="30675" bIns="30675" rtlCol="0" anchor="ctr"/>
            <a:lstStyle/>
            <a:p>
              <a:pPr algn="ctr" defTabSz="844083"/>
              <a:r>
                <a:rPr kumimoji="1" lang="ja-JP" altLang="en-US" sz="1662" dirty="0">
                  <a:solidFill>
                    <a:srgbClr val="000000"/>
                  </a:solidFill>
                  <a:latin typeface="メイリオ" panose="020B0604030504040204" pitchFamily="50" charset="-128"/>
                  <a:ea typeface="メイリオ" panose="020B0604030504040204" pitchFamily="50" charset="-128"/>
                </a:rPr>
                <a:t>体制</a:t>
              </a:r>
            </a:p>
          </p:txBody>
        </p:sp>
        <p:sp>
          <p:nvSpPr>
            <p:cNvPr id="102" name="四角形: 角を丸くする 101">
              <a:extLst>
                <a:ext uri="{FF2B5EF4-FFF2-40B4-BE49-F238E27FC236}">
                  <a16:creationId xmlns:a16="http://schemas.microsoft.com/office/drawing/2014/main" id="{A17FA308-C1C6-4581-97F5-4E285E7142A8}"/>
                </a:ext>
              </a:extLst>
            </p:cNvPr>
            <p:cNvSpPr/>
            <p:nvPr/>
          </p:nvSpPr>
          <p:spPr>
            <a:xfrm>
              <a:off x="3254535" y="4786607"/>
              <a:ext cx="6754819" cy="245374"/>
            </a:xfrm>
            <a:prstGeom prst="roundRect">
              <a:avLst/>
            </a:prstGeom>
            <a:solidFill>
              <a:schemeClr val="bg1"/>
            </a:solidFill>
            <a:ln>
              <a:solidFill>
                <a:schemeClr val="tx1"/>
              </a:solidFill>
              <a:prstDash val="dash"/>
            </a:ln>
          </p:spPr>
          <p:txBody>
            <a:bodyPr rtlCol="0" anchor="ctr">
              <a:noAutofit/>
            </a:bodyPr>
            <a:lstStyle/>
            <a:p>
              <a:pPr algn="ctr" defTabSz="844083"/>
              <a:r>
                <a:rPr kumimoji="1" lang="ja-JP" altLang="en-US" sz="1662" dirty="0">
                  <a:solidFill>
                    <a:srgbClr val="000000"/>
                  </a:solidFill>
                  <a:latin typeface="Meiryo UI" panose="020B0604030504040204" pitchFamily="50" charset="-128"/>
                  <a:ea typeface="Meiryo UI" panose="020B0604030504040204" pitchFamily="50" charset="-128"/>
                </a:rPr>
                <a:t>事業部門チーム</a:t>
              </a:r>
            </a:p>
          </p:txBody>
        </p:sp>
        <p:sp>
          <p:nvSpPr>
            <p:cNvPr id="11" name="四角形: 角を丸くする 10">
              <a:extLst>
                <a:ext uri="{FF2B5EF4-FFF2-40B4-BE49-F238E27FC236}">
                  <a16:creationId xmlns:a16="http://schemas.microsoft.com/office/drawing/2014/main" id="{66F317B2-03D9-4CA7-8FFA-A1DF651916E8}"/>
                </a:ext>
              </a:extLst>
            </p:cNvPr>
            <p:cNvSpPr/>
            <p:nvPr/>
          </p:nvSpPr>
          <p:spPr>
            <a:xfrm>
              <a:off x="1957892" y="1904105"/>
              <a:ext cx="8215472" cy="2060430"/>
            </a:xfrm>
            <a:prstGeom prst="roundRect">
              <a:avLst>
                <a:gd name="adj" fmla="val 4762"/>
              </a:avLst>
            </a:prstGeom>
            <a:ln>
              <a:solidFill>
                <a:schemeClr val="tx1"/>
              </a:solidFill>
            </a:ln>
          </p:spPr>
          <p:txBody>
            <a:bodyPr rtlCol="0" anchor="ctr">
              <a:noAutofit/>
            </a:bodyPr>
            <a:lstStyle/>
            <a:p>
              <a:pPr defTabSz="844083"/>
              <a:endParaRPr kumimoji="1" lang="ja-JP" altLang="en-US" sz="1193" dirty="0">
                <a:solidFill>
                  <a:srgbClr val="000000"/>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4527DA2F-162C-4DAA-9593-7867DB6F319C}"/>
                </a:ext>
              </a:extLst>
            </p:cNvPr>
            <p:cNvSpPr/>
            <p:nvPr/>
          </p:nvSpPr>
          <p:spPr>
            <a:xfrm>
              <a:off x="2714417" y="2019323"/>
              <a:ext cx="7294937" cy="1901040"/>
            </a:xfrm>
            <a:prstGeom prst="roundRect">
              <a:avLst>
                <a:gd name="adj" fmla="val 5881"/>
              </a:avLst>
            </a:prstGeom>
            <a:ln w="38100">
              <a:solidFill>
                <a:srgbClr val="FF0000"/>
              </a:solidFill>
            </a:ln>
          </p:spPr>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defTabSz="844083"/>
              <a:endParaRPr kumimoji="1" lang="ja-JP" altLang="en-US" sz="1662" dirty="0">
                <a:solidFill>
                  <a:srgbClr val="000000"/>
                </a:solidFill>
                <a:latin typeface="Meiryo UI" panose="020B0604030504040204" pitchFamily="50" charset="-128"/>
                <a:ea typeface="Meiryo UI" panose="020B0604030504040204" pitchFamily="50" charset="-128"/>
              </a:endParaRPr>
            </a:p>
          </p:txBody>
        </p:sp>
        <p:sp>
          <p:nvSpPr>
            <p:cNvPr id="13" name="矢印: 左右 12">
              <a:extLst>
                <a:ext uri="{FF2B5EF4-FFF2-40B4-BE49-F238E27FC236}">
                  <a16:creationId xmlns:a16="http://schemas.microsoft.com/office/drawing/2014/main" id="{EC21CC87-0C31-49A7-B8C9-43F1106A1356}"/>
                </a:ext>
              </a:extLst>
            </p:cNvPr>
            <p:cNvSpPr/>
            <p:nvPr/>
          </p:nvSpPr>
          <p:spPr>
            <a:xfrm>
              <a:off x="4537274" y="1953714"/>
              <a:ext cx="2960673" cy="174815"/>
            </a:xfrm>
            <a:prstGeom prst="leftRightArrow">
              <a:avLst>
                <a:gd name="adj1" fmla="val 100000"/>
                <a:gd name="adj2" fmla="val 50000"/>
              </a:avLst>
            </a:prstGeom>
            <a:solidFill>
              <a:schemeClr val="bg1"/>
            </a:solidFill>
            <a:ln>
              <a:solidFill>
                <a:srgbClr val="FF0000"/>
              </a:solidFill>
            </a:ln>
          </p:spPr>
          <p:txBody>
            <a:bodyPr rtlCol="0" anchor="ctr">
              <a:noAutofit/>
            </a:bodyPr>
            <a:lstStyle/>
            <a:p>
              <a:pPr algn="ctr" defTabSz="844083"/>
              <a:r>
                <a:rPr kumimoji="1" lang="ja-JP" altLang="en-US" sz="1477" dirty="0">
                  <a:solidFill>
                    <a:srgbClr val="FF0000"/>
                  </a:solidFill>
                  <a:latin typeface="Meiryo UI" panose="020B0604030504040204" pitchFamily="50" charset="-128"/>
                  <a:ea typeface="Meiryo UI" panose="020B0604030504040204" pitchFamily="50" charset="-128"/>
                </a:rPr>
                <a:t>対象範囲</a:t>
              </a:r>
            </a:p>
          </p:txBody>
        </p:sp>
        <p:sp>
          <p:nvSpPr>
            <p:cNvPr id="57" name="四角形: 角を丸くする 56">
              <a:extLst>
                <a:ext uri="{FF2B5EF4-FFF2-40B4-BE49-F238E27FC236}">
                  <a16:creationId xmlns:a16="http://schemas.microsoft.com/office/drawing/2014/main" id="{0231AE4A-EDB7-4A17-9910-953CDE68825B}"/>
                </a:ext>
              </a:extLst>
            </p:cNvPr>
            <p:cNvSpPr/>
            <p:nvPr/>
          </p:nvSpPr>
          <p:spPr>
            <a:xfrm>
              <a:off x="6955688" y="4091360"/>
              <a:ext cx="3053668" cy="245374"/>
            </a:xfrm>
            <a:prstGeom prst="roundRect">
              <a:avLst/>
            </a:prstGeom>
            <a:solidFill>
              <a:schemeClr val="bg1"/>
            </a:solidFill>
            <a:ln w="9525">
              <a:solidFill>
                <a:schemeClr val="tx1"/>
              </a:solidFill>
              <a:prstDash val="dash"/>
              <a:miter lim="800000"/>
              <a:headEnd/>
              <a:tailEnd/>
            </a:ln>
          </p:spPr>
          <p:txBody>
            <a:bodyPr wrap="none"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運用チーム</a:t>
              </a:r>
            </a:p>
          </p:txBody>
        </p:sp>
        <p:sp>
          <p:nvSpPr>
            <p:cNvPr id="58" name="四角形: 角を丸くする 57">
              <a:extLst>
                <a:ext uri="{FF2B5EF4-FFF2-40B4-BE49-F238E27FC236}">
                  <a16:creationId xmlns:a16="http://schemas.microsoft.com/office/drawing/2014/main" id="{84E1D76C-595F-49CE-B483-C730F18ED6C1}"/>
                </a:ext>
              </a:extLst>
            </p:cNvPr>
            <p:cNvSpPr/>
            <p:nvPr/>
          </p:nvSpPr>
          <p:spPr>
            <a:xfrm>
              <a:off x="1957893" y="3994354"/>
              <a:ext cx="8215471" cy="1135573"/>
            </a:xfrm>
            <a:prstGeom prst="roundRect">
              <a:avLst>
                <a:gd name="adj" fmla="val 9365"/>
              </a:avLst>
            </a:prstGeom>
            <a:ln>
              <a:solidFill>
                <a:schemeClr val="tx1"/>
              </a:solidFill>
            </a:ln>
          </p:spPr>
          <p:txBody>
            <a:bodyPr rtlCol="0" anchor="ctr">
              <a:noAutofit/>
            </a:bodyPr>
            <a:lstStyle/>
            <a:p>
              <a:pPr defTabSz="844083"/>
              <a:endParaRPr kumimoji="1" lang="ja-JP" altLang="en-US" sz="1846" dirty="0">
                <a:solidFill>
                  <a:srgbClr val="000000"/>
                </a:solidFill>
                <a:latin typeface="Meiryo UI" panose="020B0604030504040204" pitchFamily="50" charset="-128"/>
                <a:ea typeface="Meiryo UI" panose="020B0604030504040204" pitchFamily="50" charset="-128"/>
              </a:endParaRPr>
            </a:p>
          </p:txBody>
        </p:sp>
        <p:sp>
          <p:nvSpPr>
            <p:cNvPr id="81" name="Text Box 75">
              <a:extLst>
                <a:ext uri="{FF2B5EF4-FFF2-40B4-BE49-F238E27FC236}">
                  <a16:creationId xmlns:a16="http://schemas.microsoft.com/office/drawing/2014/main" id="{D0DD8C87-88EE-4184-8527-879324FD3159}"/>
                </a:ext>
              </a:extLst>
            </p:cNvPr>
            <p:cNvSpPr txBox="1">
              <a:spLocks noChangeArrowheads="1"/>
            </p:cNvSpPr>
            <p:nvPr/>
          </p:nvSpPr>
          <p:spPr bwMode="auto">
            <a:xfrm>
              <a:off x="9588138" y="2876036"/>
              <a:ext cx="436850" cy="294241"/>
            </a:xfrm>
            <a:prstGeom prst="rect">
              <a:avLst/>
            </a:prstGeom>
            <a:noFill/>
            <a:ln w="9525">
              <a:noFill/>
              <a:miter lim="800000"/>
              <a:headEnd/>
              <a:tailEnd/>
            </a:ln>
          </p:spPr>
          <p:txBody>
            <a:bodyPr wrap="square">
              <a:spAutoFit/>
            </a:bodyPr>
            <a:lstStyle/>
            <a:p>
              <a:pPr defTabSz="844083"/>
              <a:r>
                <a:rPr kumimoji="1" lang="ja-JP" altLang="en-US" sz="1292" dirty="0">
                  <a:solidFill>
                    <a:srgbClr val="000000"/>
                  </a:solidFill>
                  <a:latin typeface="Meiryo UI" panose="020B0604030504040204" pitchFamily="50" charset="-128"/>
                  <a:ea typeface="Meiryo UI" panose="020B0604030504040204" pitchFamily="50" charset="-128"/>
                </a:rPr>
                <a:t>・・・</a:t>
              </a:r>
            </a:p>
          </p:txBody>
        </p:sp>
      </p:grpSp>
      <p:sp>
        <p:nvSpPr>
          <p:cNvPr id="9" name="正方形/長方形 8">
            <a:extLst>
              <a:ext uri="{FF2B5EF4-FFF2-40B4-BE49-F238E27FC236}">
                <a16:creationId xmlns:a16="http://schemas.microsoft.com/office/drawing/2014/main" id="{AE759013-C7FF-447E-A39F-7E59B299D662}"/>
              </a:ext>
            </a:extLst>
          </p:cNvPr>
          <p:cNvSpPr/>
          <p:nvPr/>
        </p:nvSpPr>
        <p:spPr>
          <a:xfrm>
            <a:off x="360000" y="900000"/>
            <a:ext cx="11520000" cy="540000"/>
          </a:xfrm>
          <a:prstGeom prst="rect">
            <a:avLst/>
          </a:prstGeom>
        </p:spPr>
        <p:txBody>
          <a:bodyPr wrap="square">
            <a:spAutoFit/>
          </a:bodyPr>
          <a:lstStyle/>
          <a:p>
            <a:r>
              <a:rPr lang="ja-JP" altLang="en-US" sz="2400" dirty="0"/>
              <a:t>「プロジェクト立上げ」～「初期開発」及び「運用＆開発」（ただし、開発部分のみ）の範囲</a:t>
            </a:r>
          </a:p>
        </p:txBody>
      </p:sp>
    </p:spTree>
    <p:extLst>
      <p:ext uri="{BB962C8B-B14F-4D97-AF65-F5344CB8AC3E}">
        <p14:creationId xmlns:p14="http://schemas.microsoft.com/office/powerpoint/2010/main" val="233724428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121BB42-A705-4C99-AAA6-DDD8529DC06E}"/>
              </a:ext>
            </a:extLst>
          </p:cNvPr>
          <p:cNvSpPr>
            <a:spLocks noGrp="1"/>
          </p:cNvSpPr>
          <p:nvPr>
            <p:ph type="title"/>
          </p:nvPr>
        </p:nvSpPr>
        <p:spPr/>
        <p:txBody>
          <a:bodyPr>
            <a:normAutofit fontScale="90000"/>
          </a:bodyPr>
          <a:lstStyle/>
          <a:p>
            <a:r>
              <a:rPr lang="ja-JP" altLang="en-US" sz="2200" dirty="0">
                <a:solidFill>
                  <a:schemeClr val="bg1">
                    <a:lumMod val="50000"/>
                  </a:schemeClr>
                </a:solidFill>
              </a:rPr>
              <a:t>モデル契約で </a:t>
            </a:r>
            <a:r>
              <a:rPr lang="ja-JP" altLang="en-US" sz="3600" dirty="0"/>
              <a:t>想定する開発体制</a:t>
            </a:r>
            <a:endParaRPr lang="ja-JP" altLang="en-US" dirty="0"/>
          </a:p>
        </p:txBody>
      </p:sp>
      <p:sp>
        <p:nvSpPr>
          <p:cNvPr id="2" name="日付プレースホルダー 1">
            <a:extLst>
              <a:ext uri="{FF2B5EF4-FFF2-40B4-BE49-F238E27FC236}">
                <a16:creationId xmlns:a16="http://schemas.microsoft.com/office/drawing/2014/main" id="{5CDC8787-A9AD-47BF-BFBC-0E0815E9DA76}"/>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4" name="フッター プレースホルダー 3">
            <a:extLst>
              <a:ext uri="{FF2B5EF4-FFF2-40B4-BE49-F238E27FC236}">
                <a16:creationId xmlns:a16="http://schemas.microsoft.com/office/drawing/2014/main" id="{B336AF33-C586-451D-96CC-758BEC9F05E0}"/>
              </a:ext>
            </a:extLst>
          </p:cNvPr>
          <p:cNvSpPr>
            <a:spLocks noGrp="1"/>
          </p:cNvSpPr>
          <p:nvPr>
            <p:ph type="ftr" sz="quarter" idx="3"/>
          </p:nvPr>
        </p:nvSpPr>
        <p:spPr/>
        <p:txBody>
          <a:bodyPr/>
          <a:lstStyle/>
          <a:p>
            <a:r>
              <a:rPr lang="en-US" altLang="ja-JP"/>
              <a:t>EdgeTech+ 2022</a:t>
            </a:r>
            <a:endParaRPr lang="en-US" dirty="0"/>
          </a:p>
        </p:txBody>
      </p:sp>
      <p:sp>
        <p:nvSpPr>
          <p:cNvPr id="28" name="Rectangle 2"/>
          <p:cNvSpPr>
            <a:spLocks noChangeArrowheads="1"/>
          </p:cNvSpPr>
          <p:nvPr/>
        </p:nvSpPr>
        <p:spPr bwMode="auto">
          <a:xfrm>
            <a:off x="6010741" y="204480"/>
            <a:ext cx="170525" cy="5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algn="ctr" defTabSz="844083" fontAlgn="base">
              <a:spcBef>
                <a:spcPct val="0"/>
              </a:spcBef>
              <a:spcAft>
                <a:spcPct val="0"/>
              </a:spcAft>
            </a:pPr>
            <a:endParaRPr kumimoji="1" lang="ja-JP" altLang="en-US" sz="2959" b="1">
              <a:solidFill>
                <a:srgbClr val="000000"/>
              </a:solidFill>
              <a:latin typeface="Times New Roman" pitchFamily="18" charset="0"/>
              <a:ea typeface="ＭＳ Ｐゴシック" pitchFamily="50" charset="-128"/>
            </a:endParaRPr>
          </a:p>
        </p:txBody>
      </p:sp>
      <p:grpSp>
        <p:nvGrpSpPr>
          <p:cNvPr id="5" name="グループ化 4"/>
          <p:cNvGrpSpPr>
            <a:grpSpLocks noChangeAspect="1"/>
          </p:cNvGrpSpPr>
          <p:nvPr/>
        </p:nvGrpSpPr>
        <p:grpSpPr>
          <a:xfrm>
            <a:off x="1800000" y="1080000"/>
            <a:ext cx="8474591" cy="4680000"/>
            <a:chOff x="2289052" y="2673115"/>
            <a:chExt cx="4824536" cy="2664296"/>
          </a:xfrm>
        </p:grpSpPr>
        <p:sp>
          <p:nvSpPr>
            <p:cNvPr id="8" name="円/楕円 7"/>
            <p:cNvSpPr/>
            <p:nvPr/>
          </p:nvSpPr>
          <p:spPr>
            <a:xfrm>
              <a:off x="2289052" y="2673115"/>
              <a:ext cx="2664296" cy="2664296"/>
            </a:xfrm>
            <a:prstGeom prst="ellipse">
              <a:avLst/>
            </a:prstGeom>
            <a:solidFill>
              <a:srgbClr val="CCCCFF">
                <a:alpha val="50000"/>
              </a:srgbClr>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955384" y="2703157"/>
              <a:ext cx="1331637" cy="473082"/>
            </a:xfrm>
            <a:prstGeom prst="rect">
              <a:avLst/>
            </a:prstGeom>
            <a:noFill/>
          </p:spPr>
          <p:txBody>
            <a:bodyPr vert="horz" wrap="none" rtlCol="0">
              <a:spAutoFit/>
            </a:bodyPr>
            <a:lstStyle/>
            <a:p>
              <a:pPr algn="ctr" defTabSz="844083" fontAlgn="base">
                <a:spcBef>
                  <a:spcPct val="0"/>
                </a:spcBef>
                <a:spcAft>
                  <a:spcPts val="1662"/>
                </a:spcAft>
              </a:pPr>
              <a:r>
                <a:rPr kumimoji="1" lang="ja-JP" altLang="en-US" sz="2400" b="1" u="sng" dirty="0">
                  <a:solidFill>
                    <a:srgbClr val="000000"/>
                  </a:solidFill>
                  <a:latin typeface="Meiryo UI" panose="020B0604030504040204" pitchFamily="50" charset="-128"/>
                  <a:ea typeface="Meiryo UI" panose="020B0604030504040204" pitchFamily="50" charset="-128"/>
                </a:rPr>
                <a:t>ステークホルダー</a:t>
              </a:r>
              <a:br>
                <a:rPr kumimoji="1" lang="en-US" altLang="ja-JP" sz="2400" b="1" u="sng" dirty="0">
                  <a:solidFill>
                    <a:srgbClr val="000000"/>
                  </a:solidFill>
                  <a:latin typeface="Meiryo UI" panose="020B0604030504040204" pitchFamily="50" charset="-128"/>
                  <a:ea typeface="Meiryo UI" panose="020B0604030504040204" pitchFamily="50" charset="-128"/>
                </a:rPr>
              </a:br>
              <a:r>
                <a:rPr kumimoji="1" lang="ja-JP" altLang="en-US" sz="2400" b="1" u="sng" dirty="0">
                  <a:solidFill>
                    <a:srgbClr val="000000"/>
                  </a:solidFill>
                  <a:latin typeface="Meiryo UI" panose="020B0604030504040204" pitchFamily="50" charset="-128"/>
                  <a:ea typeface="Meiryo UI" panose="020B0604030504040204" pitchFamily="50" charset="-128"/>
                </a:rPr>
                <a:t>（利害関係者）</a:t>
              </a:r>
            </a:p>
          </p:txBody>
        </p:sp>
        <p:sp>
          <p:nvSpPr>
            <p:cNvPr id="10" name="円/楕円 9"/>
            <p:cNvSpPr/>
            <p:nvPr/>
          </p:nvSpPr>
          <p:spPr>
            <a:xfrm>
              <a:off x="4449292" y="2673115"/>
              <a:ext cx="2664296" cy="2664296"/>
            </a:xfrm>
            <a:prstGeom prst="ellipse">
              <a:avLst/>
            </a:prstGeom>
            <a:solidFill>
              <a:srgbClr val="33CCCC">
                <a:alpha val="50000"/>
              </a:srgbClr>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225129" y="2810879"/>
              <a:ext cx="1112618" cy="262823"/>
            </a:xfrm>
            <a:prstGeom prst="rect">
              <a:avLst/>
            </a:prstGeom>
            <a:noFill/>
          </p:spPr>
          <p:txBody>
            <a:bodyPr vert="horz" wrap="none" rtlCol="0">
              <a:spAutoFit/>
            </a:bodyPr>
            <a:lstStyle/>
            <a:p>
              <a:pPr algn="ctr" defTabSz="844083" fontAlgn="base">
                <a:spcBef>
                  <a:spcPct val="0"/>
                </a:spcBef>
                <a:spcAft>
                  <a:spcPts val="1662"/>
                </a:spcAft>
              </a:pPr>
              <a:r>
                <a:rPr kumimoji="1" lang="ja-JP" altLang="en-US" sz="2400" b="1" u="sng" dirty="0">
                  <a:solidFill>
                    <a:srgbClr val="000000"/>
                  </a:solidFill>
                  <a:latin typeface="Meiryo UI" panose="020B0604030504040204" pitchFamily="50" charset="-128"/>
                  <a:ea typeface="Meiryo UI" panose="020B0604030504040204" pitchFamily="50" charset="-128"/>
                </a:rPr>
                <a:t>スクラムチーム</a:t>
              </a:r>
            </a:p>
          </p:txBody>
        </p:sp>
        <p:sp>
          <p:nvSpPr>
            <p:cNvPr id="13" name="テキスト ボックス 12"/>
            <p:cNvSpPr txBox="1"/>
            <p:nvPr/>
          </p:nvSpPr>
          <p:spPr>
            <a:xfrm>
              <a:off x="5463414" y="4834516"/>
              <a:ext cx="817855" cy="210258"/>
            </a:xfrm>
            <a:prstGeom prst="rect">
              <a:avLst/>
            </a:prstGeom>
            <a:noFill/>
          </p:spPr>
          <p:txBody>
            <a:bodyPr vert="horz" wrap="none" rtlCol="0">
              <a:spAutoFit/>
            </a:bodyPr>
            <a:lstStyle/>
            <a:p>
              <a:pPr algn="ctr" defTabSz="844083" fontAlgn="base">
                <a:spcBef>
                  <a:spcPct val="0"/>
                </a:spcBef>
              </a:pPr>
              <a:r>
                <a:rPr kumimoji="1" lang="ja-JP" altLang="en-US" dirty="0">
                  <a:solidFill>
                    <a:srgbClr val="2D2D8A"/>
                  </a:solidFill>
                  <a:latin typeface="Meiryo UI" panose="020B0604030504040204" pitchFamily="50" charset="-128"/>
                  <a:ea typeface="Meiryo UI" panose="020B0604030504040204" pitchFamily="50" charset="-128"/>
                </a:rPr>
                <a:t>開発者</a:t>
              </a:r>
              <a:r>
                <a:rPr kumimoji="1" lang="en-US" altLang="ja-JP" dirty="0">
                  <a:solidFill>
                    <a:srgbClr val="2D2D8A"/>
                  </a:solidFill>
                  <a:latin typeface="Meiryo UI" panose="020B0604030504040204" pitchFamily="50" charset="-128"/>
                  <a:ea typeface="Meiryo UI" panose="020B0604030504040204" pitchFamily="50" charset="-128"/>
                </a:rPr>
                <a:t>(</a:t>
              </a:r>
              <a:r>
                <a:rPr kumimoji="1" lang="ja-JP" altLang="en-US" dirty="0">
                  <a:solidFill>
                    <a:srgbClr val="2D2D8A"/>
                  </a:solidFill>
                  <a:latin typeface="Meiryo UI" panose="020B0604030504040204" pitchFamily="50" charset="-128"/>
                  <a:ea typeface="Meiryo UI" panose="020B0604030504040204" pitchFamily="50" charset="-128"/>
                </a:rPr>
                <a:t>たち</a:t>
              </a:r>
              <a:r>
                <a:rPr kumimoji="1" lang="en-US" altLang="ja-JP" dirty="0">
                  <a:solidFill>
                    <a:srgbClr val="2D2D8A"/>
                  </a:solidFill>
                  <a:latin typeface="Meiryo UI" panose="020B0604030504040204" pitchFamily="50" charset="-128"/>
                  <a:ea typeface="Meiryo UI" panose="020B0604030504040204" pitchFamily="50" charset="-128"/>
                </a:rPr>
                <a:t>)</a:t>
              </a:r>
            </a:p>
          </p:txBody>
        </p:sp>
        <p:grpSp>
          <p:nvGrpSpPr>
            <p:cNvPr id="14" name="グループ化 13"/>
            <p:cNvGrpSpPr/>
            <p:nvPr/>
          </p:nvGrpSpPr>
          <p:grpSpPr>
            <a:xfrm>
              <a:off x="5454381" y="4299264"/>
              <a:ext cx="835915" cy="555683"/>
              <a:chOff x="3695465" y="2894909"/>
              <a:chExt cx="835915" cy="555683"/>
            </a:xfrm>
          </p:grpSpPr>
          <p:grpSp>
            <p:nvGrpSpPr>
              <p:cNvPr id="15" name="グループ化 14"/>
              <p:cNvGrpSpPr/>
              <p:nvPr/>
            </p:nvGrpSpPr>
            <p:grpSpPr>
              <a:xfrm>
                <a:off x="3695465" y="2894909"/>
                <a:ext cx="195788" cy="412269"/>
                <a:chOff x="6204668" y="4464644"/>
                <a:chExt cx="260500" cy="548532"/>
              </a:xfrm>
            </p:grpSpPr>
            <p:sp>
              <p:nvSpPr>
                <p:cNvPr id="25" name="円/楕円 24"/>
                <p:cNvSpPr/>
                <p:nvPr/>
              </p:nvSpPr>
              <p:spPr>
                <a:xfrm>
                  <a:off x="6204668" y="4464644"/>
                  <a:ext cx="260500" cy="260500"/>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3903930" y="3038323"/>
                <a:ext cx="195788" cy="412269"/>
                <a:chOff x="6204668" y="4464644"/>
                <a:chExt cx="260500" cy="548532"/>
              </a:xfrm>
            </p:grpSpPr>
            <p:sp>
              <p:nvSpPr>
                <p:cNvPr id="23" name="円/楕円 22"/>
                <p:cNvSpPr/>
                <p:nvPr/>
              </p:nvSpPr>
              <p:spPr>
                <a:xfrm>
                  <a:off x="6204668" y="4464644"/>
                  <a:ext cx="260500" cy="260500"/>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4127127" y="2894909"/>
                <a:ext cx="195788" cy="412269"/>
                <a:chOff x="6204668" y="4464644"/>
                <a:chExt cx="260500" cy="548532"/>
              </a:xfrm>
            </p:grpSpPr>
            <p:sp>
              <p:nvSpPr>
                <p:cNvPr id="21" name="円/楕円 20"/>
                <p:cNvSpPr/>
                <p:nvPr/>
              </p:nvSpPr>
              <p:spPr>
                <a:xfrm>
                  <a:off x="6204668" y="4464644"/>
                  <a:ext cx="260500" cy="260500"/>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18" name="グループ化 17"/>
              <p:cNvGrpSpPr/>
              <p:nvPr/>
            </p:nvGrpSpPr>
            <p:grpSpPr>
              <a:xfrm>
                <a:off x="4335592" y="3038323"/>
                <a:ext cx="195788" cy="412269"/>
                <a:chOff x="6204668" y="4464644"/>
                <a:chExt cx="260500" cy="548532"/>
              </a:xfrm>
            </p:grpSpPr>
            <p:sp>
              <p:nvSpPr>
                <p:cNvPr id="19" name="円/楕円 18"/>
                <p:cNvSpPr/>
                <p:nvPr/>
              </p:nvSpPr>
              <p:spPr>
                <a:xfrm>
                  <a:off x="6204668" y="4464644"/>
                  <a:ext cx="260500" cy="260500"/>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20" name="フリーフォーム 19"/>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grpSp>
          <p:nvGrpSpPr>
            <p:cNvPr id="27" name="グループ化 26"/>
            <p:cNvGrpSpPr/>
            <p:nvPr/>
          </p:nvGrpSpPr>
          <p:grpSpPr>
            <a:xfrm>
              <a:off x="5718645" y="3208112"/>
              <a:ext cx="307386" cy="647260"/>
              <a:chOff x="6204668" y="4464644"/>
              <a:chExt cx="260500" cy="548532"/>
            </a:xfrm>
            <a:solidFill>
              <a:schemeClr val="accent6"/>
            </a:solidFill>
          </p:grpSpPr>
          <p:sp>
            <p:nvSpPr>
              <p:cNvPr id="29" name="円/楕円 28"/>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30" name="フリーフォーム 29"/>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31" name="テキスト ボックス 30"/>
            <p:cNvSpPr txBox="1"/>
            <p:nvPr/>
          </p:nvSpPr>
          <p:spPr>
            <a:xfrm>
              <a:off x="5425083" y="3846451"/>
              <a:ext cx="894512" cy="210258"/>
            </a:xfrm>
            <a:prstGeom prst="rect">
              <a:avLst/>
            </a:prstGeom>
            <a:noFill/>
          </p:spPr>
          <p:txBody>
            <a:bodyPr vert="horz" wrap="none" rtlCol="0">
              <a:spAutoFit/>
            </a:bodyPr>
            <a:lstStyle/>
            <a:p>
              <a:pPr algn="ctr" defTabSz="844083" fontAlgn="base">
                <a:spcBef>
                  <a:spcPct val="0"/>
                </a:spcBef>
              </a:pPr>
              <a:r>
                <a:rPr kumimoji="1" lang="ja-JP" altLang="en-US" dirty="0">
                  <a:solidFill>
                    <a:srgbClr val="2D2D8A"/>
                  </a:solidFill>
                  <a:latin typeface="Meiryo UI" panose="020B0604030504040204" pitchFamily="50" charset="-128"/>
                  <a:ea typeface="Meiryo UI" panose="020B0604030504040204" pitchFamily="50" charset="-128"/>
                </a:rPr>
                <a:t>スクラムマスター</a:t>
              </a:r>
              <a:endParaRPr kumimoji="1" lang="en-US" altLang="ja-JP" dirty="0">
                <a:solidFill>
                  <a:srgbClr val="2D2D8A"/>
                </a:solidFill>
                <a:latin typeface="Meiryo UI" panose="020B0604030504040204" pitchFamily="50" charset="-128"/>
                <a:ea typeface="Meiryo UI" panose="020B0604030504040204" pitchFamily="50" charset="-128"/>
              </a:endParaRPr>
            </a:p>
          </p:txBody>
        </p:sp>
        <p:grpSp>
          <p:nvGrpSpPr>
            <p:cNvPr id="32" name="グループ化 31"/>
            <p:cNvGrpSpPr/>
            <p:nvPr/>
          </p:nvGrpSpPr>
          <p:grpSpPr>
            <a:xfrm>
              <a:off x="4546900" y="3647420"/>
              <a:ext cx="307386" cy="647260"/>
              <a:chOff x="6204668" y="4464644"/>
              <a:chExt cx="260500" cy="548532"/>
            </a:xfrm>
            <a:solidFill>
              <a:schemeClr val="accent6"/>
            </a:solidFill>
          </p:grpSpPr>
          <p:sp>
            <p:nvSpPr>
              <p:cNvPr id="33" name="円/楕円 32"/>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34" name="フリーフォーム 33"/>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35" name="テキスト ボックス 34"/>
            <p:cNvSpPr txBox="1"/>
            <p:nvPr/>
          </p:nvSpPr>
          <p:spPr>
            <a:xfrm>
              <a:off x="4371691" y="4307610"/>
              <a:ext cx="635339" cy="367952"/>
            </a:xfrm>
            <a:prstGeom prst="rect">
              <a:avLst/>
            </a:prstGeom>
            <a:noFill/>
          </p:spPr>
          <p:txBody>
            <a:bodyPr vert="horz" wrap="none" rtlCol="0">
              <a:spAutoFit/>
            </a:bodyPr>
            <a:lstStyle/>
            <a:p>
              <a:pPr algn="ctr" defTabSz="844083" fontAlgn="base">
                <a:spcBef>
                  <a:spcPct val="0"/>
                </a:spcBef>
              </a:pPr>
              <a:r>
                <a:rPr kumimoji="1" lang="ja-JP" altLang="en-US" b="1" dirty="0">
                  <a:solidFill>
                    <a:srgbClr val="FF0000"/>
                  </a:solidFill>
                  <a:latin typeface="Meiryo UI" panose="020B0604030504040204" pitchFamily="50" charset="-128"/>
                  <a:ea typeface="Meiryo UI" panose="020B0604030504040204" pitchFamily="50" charset="-128"/>
                </a:rPr>
                <a:t>プロダクト</a:t>
              </a:r>
              <a:endParaRPr kumimoji="1" lang="en-US" altLang="ja-JP" b="1" dirty="0">
                <a:solidFill>
                  <a:srgbClr val="FF0000"/>
                </a:solidFill>
                <a:latin typeface="Meiryo UI" panose="020B0604030504040204" pitchFamily="50" charset="-128"/>
                <a:ea typeface="Meiryo UI" panose="020B0604030504040204" pitchFamily="50" charset="-128"/>
              </a:endParaRPr>
            </a:p>
            <a:p>
              <a:pPr algn="ctr" defTabSz="844083" fontAlgn="base">
                <a:spcBef>
                  <a:spcPct val="0"/>
                </a:spcBef>
              </a:pPr>
              <a:r>
                <a:rPr kumimoji="1" lang="ja-JP" altLang="en-US" b="1" dirty="0">
                  <a:solidFill>
                    <a:srgbClr val="FF0000"/>
                  </a:solidFill>
                  <a:latin typeface="Meiryo UI" panose="020B0604030504040204" pitchFamily="50" charset="-128"/>
                  <a:ea typeface="Meiryo UI" panose="020B0604030504040204" pitchFamily="50" charset="-128"/>
                </a:rPr>
                <a:t>オーナー</a:t>
              </a:r>
              <a:endParaRPr kumimoji="1" lang="en-US" altLang="ja-JP" b="1" dirty="0">
                <a:solidFill>
                  <a:srgbClr val="FF0000"/>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568345" y="3721632"/>
              <a:ext cx="1641915" cy="350431"/>
            </a:xfrm>
            <a:prstGeom prst="rect">
              <a:avLst/>
            </a:prstGeom>
            <a:noFill/>
          </p:spPr>
          <p:txBody>
            <a:bodyPr vert="horz" wrap="none" rtlCol="0">
              <a:spAutoFit/>
            </a:bodyPr>
            <a:lstStyle/>
            <a:p>
              <a:pPr algn="ctr" defTabSz="844083" fontAlgn="base">
                <a:spcBef>
                  <a:spcPct val="0"/>
                </a:spcBef>
              </a:pPr>
              <a:r>
                <a:rPr kumimoji="1" lang="ja-JP" altLang="en-US" dirty="0">
                  <a:solidFill>
                    <a:srgbClr val="000000"/>
                  </a:solidFill>
                  <a:latin typeface="Meiryo UI" panose="020B0604030504040204" pitchFamily="50" charset="-128"/>
                  <a:ea typeface="Meiryo UI" panose="020B0604030504040204" pitchFamily="50" charset="-128"/>
                </a:rPr>
                <a:t>社内</a:t>
              </a:r>
              <a:endParaRPr kumimoji="1" lang="en-US" altLang="ja-JP" dirty="0">
                <a:solidFill>
                  <a:srgbClr val="000000"/>
                </a:solidFill>
                <a:latin typeface="Meiryo UI" panose="020B0604030504040204" pitchFamily="50" charset="-128"/>
                <a:ea typeface="Meiryo UI" panose="020B0604030504040204" pitchFamily="50" charset="-128"/>
              </a:endParaRPr>
            </a:p>
            <a:p>
              <a:pPr algn="ctr" defTabSz="844083" fontAlgn="base">
                <a:spcBef>
                  <a:spcPct val="0"/>
                </a:spcBef>
              </a:pPr>
              <a:r>
                <a:rPr kumimoji="1" lang="ja-JP" altLang="en-US" sz="1600" dirty="0">
                  <a:solidFill>
                    <a:srgbClr val="000000"/>
                  </a:solidFill>
                  <a:latin typeface="Meiryo UI" panose="020B0604030504040204" pitchFamily="50" charset="-128"/>
                  <a:ea typeface="Meiryo UI" panose="020B0604030504040204" pitchFamily="50" charset="-128"/>
                </a:rPr>
                <a:t>（営業部門、事業責任者など）</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grpSp>
          <p:nvGrpSpPr>
            <p:cNvPr id="37" name="グループ化 36"/>
            <p:cNvGrpSpPr/>
            <p:nvPr/>
          </p:nvGrpSpPr>
          <p:grpSpPr>
            <a:xfrm>
              <a:off x="3075576" y="3309363"/>
              <a:ext cx="627450" cy="412269"/>
              <a:chOff x="3695465" y="2894909"/>
              <a:chExt cx="627450" cy="412269"/>
            </a:xfrm>
            <a:solidFill>
              <a:schemeClr val="tx1"/>
            </a:solidFill>
          </p:grpSpPr>
          <p:grpSp>
            <p:nvGrpSpPr>
              <p:cNvPr id="38" name="グループ化 37"/>
              <p:cNvGrpSpPr/>
              <p:nvPr/>
            </p:nvGrpSpPr>
            <p:grpSpPr>
              <a:xfrm>
                <a:off x="3695465" y="2894909"/>
                <a:ext cx="195788" cy="412269"/>
                <a:chOff x="6204668" y="4464644"/>
                <a:chExt cx="260500" cy="548532"/>
              </a:xfrm>
              <a:grpFill/>
            </p:grpSpPr>
            <p:sp>
              <p:nvSpPr>
                <p:cNvPr id="42" name="円/楕円 41"/>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3" name="フリーフォーム 42"/>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39" name="グループ化 38"/>
              <p:cNvGrpSpPr/>
              <p:nvPr/>
            </p:nvGrpSpPr>
            <p:grpSpPr>
              <a:xfrm>
                <a:off x="4127127" y="2894909"/>
                <a:ext cx="195788" cy="412269"/>
                <a:chOff x="6204668" y="4464644"/>
                <a:chExt cx="260500" cy="548532"/>
              </a:xfrm>
              <a:grpFill/>
            </p:grpSpPr>
            <p:sp>
              <p:nvSpPr>
                <p:cNvPr id="40" name="円/楕円 39"/>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1" name="フリーフォーム 40"/>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sp>
          <p:nvSpPr>
            <p:cNvPr id="44" name="テキスト ボックス 43"/>
            <p:cNvSpPr txBox="1"/>
            <p:nvPr/>
          </p:nvSpPr>
          <p:spPr>
            <a:xfrm>
              <a:off x="2908739" y="4849904"/>
              <a:ext cx="961130" cy="350431"/>
            </a:xfrm>
            <a:prstGeom prst="rect">
              <a:avLst/>
            </a:prstGeom>
            <a:noFill/>
          </p:spPr>
          <p:txBody>
            <a:bodyPr vert="horz" wrap="none" rtlCol="0">
              <a:spAutoFit/>
            </a:bodyPr>
            <a:lstStyle/>
            <a:p>
              <a:pPr algn="ctr" defTabSz="844083" fontAlgn="base">
                <a:spcBef>
                  <a:spcPct val="0"/>
                </a:spcBef>
              </a:pPr>
              <a:r>
                <a:rPr kumimoji="1" lang="ja-JP" altLang="en-US" dirty="0">
                  <a:solidFill>
                    <a:srgbClr val="000000"/>
                  </a:solidFill>
                  <a:latin typeface="Meiryo UI" panose="020B0604030504040204" pitchFamily="50" charset="-128"/>
                  <a:ea typeface="Meiryo UI" panose="020B0604030504040204" pitchFamily="50" charset="-128"/>
                </a:rPr>
                <a:t>社外</a:t>
              </a:r>
              <a:endParaRPr kumimoji="1" lang="en-US" altLang="ja-JP" dirty="0">
                <a:solidFill>
                  <a:srgbClr val="000000"/>
                </a:solidFill>
                <a:latin typeface="Meiryo UI" panose="020B0604030504040204" pitchFamily="50" charset="-128"/>
                <a:ea typeface="Meiryo UI" panose="020B0604030504040204" pitchFamily="50" charset="-128"/>
              </a:endParaRPr>
            </a:p>
            <a:p>
              <a:pPr algn="ctr" defTabSz="844083" fontAlgn="base">
                <a:spcBef>
                  <a:spcPct val="0"/>
                </a:spcBef>
              </a:pPr>
              <a:r>
                <a:rPr kumimoji="1" lang="ja-JP" altLang="en-US" sz="1600" dirty="0">
                  <a:solidFill>
                    <a:srgbClr val="000000"/>
                  </a:solidFill>
                  <a:latin typeface="Meiryo UI" panose="020B0604030504040204" pitchFamily="50" charset="-128"/>
                  <a:ea typeface="Meiryo UI" panose="020B0604030504040204" pitchFamily="50" charset="-128"/>
                </a:rPr>
                <a:t>（顧客やユーザ）</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grpSp>
          <p:nvGrpSpPr>
            <p:cNvPr id="45" name="グループ化 44"/>
            <p:cNvGrpSpPr/>
            <p:nvPr/>
          </p:nvGrpSpPr>
          <p:grpSpPr>
            <a:xfrm>
              <a:off x="3075576" y="4370971"/>
              <a:ext cx="627450" cy="412269"/>
              <a:chOff x="3695465" y="2894909"/>
              <a:chExt cx="627450" cy="412269"/>
            </a:xfrm>
            <a:solidFill>
              <a:schemeClr val="tx1"/>
            </a:solidFill>
          </p:grpSpPr>
          <p:grpSp>
            <p:nvGrpSpPr>
              <p:cNvPr id="46" name="グループ化 45"/>
              <p:cNvGrpSpPr/>
              <p:nvPr/>
            </p:nvGrpSpPr>
            <p:grpSpPr>
              <a:xfrm>
                <a:off x="3695465" y="2894909"/>
                <a:ext cx="195788" cy="412269"/>
                <a:chOff x="6204668" y="4464644"/>
                <a:chExt cx="260500" cy="548532"/>
              </a:xfrm>
              <a:grpFill/>
            </p:grpSpPr>
            <p:sp>
              <p:nvSpPr>
                <p:cNvPr id="50" name="円/楕円 49"/>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51" name="フリーフォーム 50"/>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47" name="グループ化 46"/>
              <p:cNvGrpSpPr/>
              <p:nvPr/>
            </p:nvGrpSpPr>
            <p:grpSpPr>
              <a:xfrm>
                <a:off x="4127127" y="2894909"/>
                <a:ext cx="195788" cy="412269"/>
                <a:chOff x="6204668" y="4464644"/>
                <a:chExt cx="260500" cy="548532"/>
              </a:xfrm>
              <a:grpFill/>
            </p:grpSpPr>
            <p:sp>
              <p:nvSpPr>
                <p:cNvPr id="48" name="円/楕円 47"/>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9" name="フリーフォーム 48"/>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sp>
          <p:nvSpPr>
            <p:cNvPr id="52" name="上下矢印 51"/>
            <p:cNvSpPr/>
            <p:nvPr/>
          </p:nvSpPr>
          <p:spPr>
            <a:xfrm rot="3600000" flipH="1">
              <a:off x="3967765" y="4044064"/>
              <a:ext cx="257628" cy="674645"/>
            </a:xfrm>
            <a:prstGeom prst="upDownArrow">
              <a:avLst/>
            </a:prstGeom>
            <a:ln>
              <a:solidFill>
                <a:schemeClr val="tx1"/>
              </a:solid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rot="19800000">
              <a:off x="3908127" y="4497133"/>
              <a:ext cx="516703" cy="192737"/>
            </a:xfrm>
            <a:prstGeom prst="rect">
              <a:avLst/>
            </a:prstGeom>
            <a:noFill/>
          </p:spPr>
          <p:txBody>
            <a:bodyPr vert="horz" wrap="none" rtlCol="0">
              <a:spAutoFit/>
            </a:bodyPr>
            <a:lstStyle/>
            <a:p>
              <a:pPr algn="ctr" defTabSz="844083" fontAlgn="base">
                <a:spcBef>
                  <a:spcPct val="0"/>
                </a:spcBef>
              </a:pPr>
              <a:r>
                <a:rPr kumimoji="1" lang="ja-JP" altLang="en-US" sz="1600" dirty="0">
                  <a:solidFill>
                    <a:srgbClr val="3333FF"/>
                  </a:solidFill>
                  <a:latin typeface="Meiryo UI" panose="020B0604030504040204" pitchFamily="50" charset="-128"/>
                  <a:ea typeface="Meiryo UI" panose="020B0604030504040204" pitchFamily="50" charset="-128"/>
                </a:rPr>
                <a:t>ヒアリング</a:t>
              </a:r>
              <a:endParaRPr kumimoji="1" lang="en-US" altLang="ja-JP" sz="1600" dirty="0">
                <a:solidFill>
                  <a:srgbClr val="3333FF"/>
                </a:solidFill>
                <a:latin typeface="Meiryo UI" panose="020B0604030504040204" pitchFamily="50" charset="-128"/>
                <a:ea typeface="Meiryo UI" panose="020B0604030504040204" pitchFamily="50" charset="-128"/>
              </a:endParaRPr>
            </a:p>
          </p:txBody>
        </p:sp>
        <p:sp>
          <p:nvSpPr>
            <p:cNvPr id="54" name="上下矢印 53"/>
            <p:cNvSpPr/>
            <p:nvPr/>
          </p:nvSpPr>
          <p:spPr>
            <a:xfrm rot="7200000" flipH="1">
              <a:off x="3968132" y="3281733"/>
              <a:ext cx="257628" cy="674645"/>
            </a:xfrm>
            <a:prstGeom prst="upDownArrow">
              <a:avLst/>
            </a:prstGeom>
            <a:ln>
              <a:solidFill>
                <a:schemeClr val="tx1"/>
              </a:solid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rot="1800000">
              <a:off x="3887633" y="3328942"/>
              <a:ext cx="630776" cy="192737"/>
            </a:xfrm>
            <a:prstGeom prst="rect">
              <a:avLst/>
            </a:prstGeom>
            <a:noFill/>
          </p:spPr>
          <p:txBody>
            <a:bodyPr vert="horz" wrap="none" rtlCol="0">
              <a:spAutoFit/>
            </a:bodyPr>
            <a:lstStyle/>
            <a:p>
              <a:pPr algn="ctr" defTabSz="844083" fontAlgn="base">
                <a:spcBef>
                  <a:spcPct val="0"/>
                </a:spcBef>
              </a:pPr>
              <a:r>
                <a:rPr kumimoji="1" lang="ja-JP" altLang="en-US" sz="1600" dirty="0">
                  <a:solidFill>
                    <a:srgbClr val="3333FF"/>
                  </a:solidFill>
                  <a:latin typeface="Meiryo UI" panose="020B0604030504040204" pitchFamily="50" charset="-128"/>
                  <a:ea typeface="Meiryo UI" panose="020B0604030504040204" pitchFamily="50" charset="-128"/>
                </a:rPr>
                <a:t>調整・交渉</a:t>
              </a:r>
              <a:endParaRPr kumimoji="1" lang="en-US" altLang="ja-JP" sz="1600" dirty="0">
                <a:solidFill>
                  <a:srgbClr val="3333FF"/>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0163203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p:txBody>
          <a:bodyPr anchor="t">
            <a:noAutofit/>
          </a:bodyPr>
          <a:lstStyle/>
          <a:p>
            <a:r>
              <a:rPr lang="ja-JP" altLang="en-US" dirty="0">
                <a:solidFill>
                  <a:schemeClr val="tx1"/>
                </a:solidFill>
              </a:rPr>
              <a:t>内　容</a:t>
            </a:r>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E76E6225-B603-4722-9697-1D9CF7739E5B}"/>
              </a:ext>
            </a:extLst>
          </p:cNvPr>
          <p:cNvSpPr>
            <a:spLocks noGrp="1"/>
          </p:cNvSpPr>
          <p:nvPr>
            <p:ph type="ftr" sz="quarter" idx="3"/>
          </p:nvPr>
        </p:nvSpPr>
        <p:spPr/>
        <p:txBody>
          <a:bodyPr/>
          <a:lstStyle/>
          <a:p>
            <a:r>
              <a:rPr lang="en-US" altLang="ja-JP"/>
              <a:t>EdgeTech+ 2022</a:t>
            </a:r>
            <a:endParaRPr lang="en-US" dirty="0"/>
          </a:p>
        </p:txBody>
      </p:sp>
      <p:sp>
        <p:nvSpPr>
          <p:cNvPr id="8" name="正方形/長方形 7">
            <a:extLst>
              <a:ext uri="{FF2B5EF4-FFF2-40B4-BE49-F238E27FC236}">
                <a16:creationId xmlns:a16="http://schemas.microsoft.com/office/drawing/2014/main" id="{80A4C7B1-AF43-4509-9310-7183ACC30D6C}"/>
              </a:ext>
            </a:extLst>
          </p:cNvPr>
          <p:cNvSpPr/>
          <p:nvPr/>
        </p:nvSpPr>
        <p:spPr>
          <a:xfrm>
            <a:off x="1080000" y="972000"/>
            <a:ext cx="7920000" cy="5170646"/>
          </a:xfrm>
          <a:prstGeom prst="rect">
            <a:avLst/>
          </a:prstGeom>
        </p:spPr>
        <p:txBody>
          <a:bodyPr wrap="square">
            <a:spAutoFit/>
          </a:bodyPr>
          <a:lstStyle/>
          <a:p>
            <a:r>
              <a:rPr lang="ja-JP" altLang="en-US" sz="3200" b="1" dirty="0">
                <a:latin typeface="+mj-ea"/>
                <a:ea typeface="+mj-ea"/>
              </a:rPr>
              <a:t>１．背景：</a:t>
            </a:r>
            <a:r>
              <a:rPr lang="en-US" altLang="ja-JP" sz="3200" b="1" dirty="0">
                <a:latin typeface="+mj-ea"/>
                <a:ea typeface="+mj-ea"/>
              </a:rPr>
              <a:t>DX</a:t>
            </a:r>
            <a:r>
              <a:rPr lang="ja-JP" altLang="en-US" sz="3200" b="1" dirty="0">
                <a:latin typeface="+mj-ea"/>
                <a:ea typeface="+mj-ea"/>
              </a:rPr>
              <a:t>の推進</a:t>
            </a:r>
            <a:endParaRPr lang="en-US" altLang="ja-JP" sz="3200" b="1" dirty="0">
              <a:latin typeface="+mj-ea"/>
              <a:ea typeface="+mj-ea"/>
            </a:endParaRPr>
          </a:p>
          <a:p>
            <a:endParaRPr lang="en-US" altLang="ja-JP" sz="2400" b="1" dirty="0">
              <a:latin typeface="+mj-ea"/>
              <a:ea typeface="+mj-ea"/>
            </a:endParaRPr>
          </a:p>
          <a:p>
            <a:r>
              <a:rPr lang="ja-JP" altLang="en-US" sz="3200" b="1" dirty="0">
                <a:solidFill>
                  <a:schemeClr val="bg1">
                    <a:lumMod val="65000"/>
                  </a:schemeClr>
                </a:solidFill>
                <a:latin typeface="+mj-ea"/>
                <a:ea typeface="+mj-ea"/>
              </a:rPr>
              <a:t>２．モデル取引・契約書の構成</a:t>
            </a:r>
            <a:endParaRPr lang="en-US" altLang="ja-JP" sz="3200" b="1" dirty="0">
              <a:solidFill>
                <a:schemeClr val="bg1">
                  <a:lumMod val="65000"/>
                </a:schemeClr>
              </a:solidFill>
              <a:latin typeface="+mj-ea"/>
              <a:ea typeface="+mj-ea"/>
            </a:endParaRPr>
          </a:p>
          <a:p>
            <a:endParaRPr lang="en-US" altLang="ja-JP"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３．想定するアジャイル開発</a:t>
            </a: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４．契約書のひな型</a:t>
            </a:r>
          </a:p>
          <a:p>
            <a:endParaRPr lang="ja-JP" altLang="en-US" sz="2400" b="1" dirty="0">
              <a:solidFill>
                <a:schemeClr val="bg1">
                  <a:lumMod val="65000"/>
                </a:schemeClr>
              </a:solidFill>
              <a:latin typeface="+mj-ea"/>
            </a:endParaRPr>
          </a:p>
          <a:p>
            <a:r>
              <a:rPr lang="ja-JP" altLang="en-US" sz="3200" b="1" dirty="0">
                <a:solidFill>
                  <a:schemeClr val="bg1">
                    <a:lumMod val="65000"/>
                  </a:schemeClr>
                </a:solidFill>
                <a:latin typeface="+mj-ea"/>
              </a:rPr>
              <a:t>５．偽装請負リスクと厚労省</a:t>
            </a:r>
            <a:r>
              <a:rPr lang="en-US" altLang="ja-JP" sz="3200" b="1" dirty="0">
                <a:solidFill>
                  <a:schemeClr val="bg1">
                    <a:lumMod val="65000"/>
                  </a:schemeClr>
                </a:solidFill>
                <a:latin typeface="+mj-ea"/>
              </a:rPr>
              <a:t>Q&amp;A</a:t>
            </a:r>
            <a:r>
              <a:rPr lang="ja-JP" altLang="en-US" sz="3200" b="1" dirty="0">
                <a:solidFill>
                  <a:schemeClr val="bg1">
                    <a:lumMod val="65000"/>
                  </a:schemeClr>
                </a:solidFill>
                <a:latin typeface="+mj-ea"/>
              </a:rPr>
              <a:t>集</a:t>
            </a:r>
            <a:endParaRPr lang="en-US" altLang="ja-JP" sz="3200" b="1" dirty="0">
              <a:solidFill>
                <a:schemeClr val="bg1">
                  <a:lumMod val="65000"/>
                </a:schemeClr>
              </a:solidFill>
              <a:latin typeface="+mj-ea"/>
            </a:endParaRP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６．おわりに</a:t>
            </a:r>
            <a:endParaRPr lang="en-US" altLang="ja-JP" sz="3200" b="1" dirty="0">
              <a:solidFill>
                <a:schemeClr val="bg1">
                  <a:lumMod val="65000"/>
                </a:schemeClr>
              </a:solidFill>
              <a:latin typeface="+mj-ea"/>
              <a:ea typeface="+mj-ea"/>
            </a:endParaRPr>
          </a:p>
          <a:p>
            <a:endParaRPr lang="ja-JP" altLang="en-US" sz="2000" dirty="0"/>
          </a:p>
        </p:txBody>
      </p:sp>
    </p:spTree>
    <p:extLst>
      <p:ext uri="{BB962C8B-B14F-4D97-AF65-F5344CB8AC3E}">
        <p14:creationId xmlns:p14="http://schemas.microsoft.com/office/powerpoint/2010/main" val="7092063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F94D716-FF7A-4164-8AFF-6EC8241780F9}"/>
              </a:ext>
            </a:extLst>
          </p:cNvPr>
          <p:cNvSpPr>
            <a:spLocks noGrp="1"/>
          </p:cNvSpPr>
          <p:nvPr>
            <p:ph type="title"/>
          </p:nvPr>
        </p:nvSpPr>
        <p:spPr/>
        <p:txBody>
          <a:bodyPr>
            <a:normAutofit fontScale="90000"/>
          </a:bodyPr>
          <a:lstStyle/>
          <a:p>
            <a:r>
              <a:rPr lang="ja-JP" altLang="en-US" sz="2200" dirty="0">
                <a:solidFill>
                  <a:schemeClr val="bg1">
                    <a:lumMod val="50000"/>
                  </a:schemeClr>
                </a:solidFill>
              </a:rPr>
              <a:t>モデル契約で </a:t>
            </a:r>
            <a:r>
              <a:rPr lang="ja-JP" altLang="en-US" sz="3600" dirty="0"/>
              <a:t>想定するスクラムチームの体制</a:t>
            </a:r>
            <a:endParaRPr kumimoji="1" lang="ja-JP" altLang="en-US" dirty="0">
              <a:solidFill>
                <a:schemeClr val="tx1"/>
              </a:solidFill>
            </a:endParaRPr>
          </a:p>
        </p:txBody>
      </p:sp>
      <p:sp>
        <p:nvSpPr>
          <p:cNvPr id="3" name="日付プレースホルダー 2">
            <a:extLst>
              <a:ext uri="{FF2B5EF4-FFF2-40B4-BE49-F238E27FC236}">
                <a16:creationId xmlns:a16="http://schemas.microsoft.com/office/drawing/2014/main" id="{BEB5839F-4AA2-401B-B1B0-A1540B863B0E}"/>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4" name="フッター プレースホルダー 3">
            <a:extLst>
              <a:ext uri="{FF2B5EF4-FFF2-40B4-BE49-F238E27FC236}">
                <a16:creationId xmlns:a16="http://schemas.microsoft.com/office/drawing/2014/main" id="{F06BC5F8-41BC-45C5-96F4-F12FED923343}"/>
              </a:ext>
            </a:extLst>
          </p:cNvPr>
          <p:cNvSpPr>
            <a:spLocks noGrp="1"/>
          </p:cNvSpPr>
          <p:nvPr>
            <p:ph type="ftr" sz="quarter" idx="3"/>
          </p:nvPr>
        </p:nvSpPr>
        <p:spPr/>
        <p:txBody>
          <a:bodyPr/>
          <a:lstStyle/>
          <a:p>
            <a:r>
              <a:rPr lang="en-US" altLang="ja-JP"/>
              <a:t>EdgeTech+ 2022</a:t>
            </a:r>
            <a:endParaRPr lang="en-US" dirty="0"/>
          </a:p>
        </p:txBody>
      </p:sp>
      <p:sp>
        <p:nvSpPr>
          <p:cNvPr id="28" name="Rectangle 2"/>
          <p:cNvSpPr>
            <a:spLocks noChangeArrowheads="1"/>
          </p:cNvSpPr>
          <p:nvPr/>
        </p:nvSpPr>
        <p:spPr bwMode="auto">
          <a:xfrm>
            <a:off x="6010743" y="204480"/>
            <a:ext cx="170525" cy="5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sz="2959">
              <a:solidFill>
                <a:srgbClr val="000000"/>
              </a:solidFill>
            </a:endParaRPr>
          </a:p>
        </p:txBody>
      </p:sp>
      <p:graphicFrame>
        <p:nvGraphicFramePr>
          <p:cNvPr id="11" name="表 10">
            <a:extLst>
              <a:ext uri="{FF2B5EF4-FFF2-40B4-BE49-F238E27FC236}">
                <a16:creationId xmlns:a16="http://schemas.microsoft.com/office/drawing/2014/main" id="{FDECA05B-8812-4B1F-9405-1416059BB66E}"/>
              </a:ext>
            </a:extLst>
          </p:cNvPr>
          <p:cNvGraphicFramePr>
            <a:graphicFrameLocks noGrp="1"/>
          </p:cNvGraphicFramePr>
          <p:nvPr>
            <p:extLst>
              <p:ext uri="{D42A27DB-BD31-4B8C-83A1-F6EECF244321}">
                <p14:modId xmlns:p14="http://schemas.microsoft.com/office/powerpoint/2010/main" val="1800538969"/>
              </p:ext>
            </p:extLst>
          </p:nvPr>
        </p:nvGraphicFramePr>
        <p:xfrm>
          <a:off x="360000" y="2052000"/>
          <a:ext cx="11520000" cy="3995224"/>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84715104"/>
                    </a:ext>
                  </a:extLst>
                </a:gridCol>
                <a:gridCol w="3060000">
                  <a:extLst>
                    <a:ext uri="{9D8B030D-6E8A-4147-A177-3AD203B41FA5}">
                      <a16:colId xmlns:a16="http://schemas.microsoft.com/office/drawing/2014/main" val="3164893968"/>
                    </a:ext>
                  </a:extLst>
                </a:gridCol>
                <a:gridCol w="1260000">
                  <a:extLst>
                    <a:ext uri="{9D8B030D-6E8A-4147-A177-3AD203B41FA5}">
                      <a16:colId xmlns:a16="http://schemas.microsoft.com/office/drawing/2014/main" val="2672565807"/>
                    </a:ext>
                  </a:extLst>
                </a:gridCol>
                <a:gridCol w="1260000">
                  <a:extLst>
                    <a:ext uri="{9D8B030D-6E8A-4147-A177-3AD203B41FA5}">
                      <a16:colId xmlns:a16="http://schemas.microsoft.com/office/drawing/2014/main" val="3053385730"/>
                    </a:ext>
                  </a:extLst>
                </a:gridCol>
                <a:gridCol w="4500000">
                  <a:extLst>
                    <a:ext uri="{9D8B030D-6E8A-4147-A177-3AD203B41FA5}">
                      <a16:colId xmlns:a16="http://schemas.microsoft.com/office/drawing/2014/main" val="517713241"/>
                    </a:ext>
                  </a:extLst>
                </a:gridCol>
              </a:tblGrid>
              <a:tr h="327918">
                <a:tc>
                  <a:txBody>
                    <a:bodyPr/>
                    <a:lstStyle/>
                    <a:p>
                      <a:pPr algn="ctr"/>
                      <a:endParaRPr kumimoji="1" lang="ja-JP" altLang="en-US" sz="2400" b="0" dirty="0">
                        <a:solidFill>
                          <a:schemeClr val="tx1"/>
                        </a:solidFill>
                        <a:latin typeface="IPA Pゴシック" panose="020B0500000000000000" pitchFamily="50" charset="-128"/>
                        <a:ea typeface="IPA Pゴシック" panose="020B0500000000000000"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役割（ロール）</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ユーザ</a:t>
                      </a:r>
                    </a:p>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企業側</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ベンダ</a:t>
                      </a:r>
                    </a:p>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企業側</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補足</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741629"/>
                  </a:ext>
                </a:extLst>
              </a:tr>
              <a:tr h="728089">
                <a:tc rowSpan="3">
                  <a:txBody>
                    <a:body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IPA Pゴシック" panose="020B0500000000000000" pitchFamily="50" charset="-128"/>
                          <a:ea typeface="IPA Pゴシック" panose="020B0500000000000000" pitchFamily="50" charset="-128"/>
                        </a:rPr>
                        <a:t>スクラムチーム</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IPA Pゴシック" panose="020B0500000000000000" pitchFamily="50" charset="-128"/>
                          <a:ea typeface="IPA Pゴシック" panose="020B0500000000000000" pitchFamily="50" charset="-128"/>
                        </a:rPr>
                        <a:t>プロダクトオーナー</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400" b="0" dirty="0">
                        <a:solidFill>
                          <a:schemeClr val="tx1"/>
                        </a:solidFill>
                        <a:latin typeface="IPA Pゴシック" panose="020B0500000000000000" pitchFamily="50" charset="-128"/>
                        <a:ea typeface="IPA Pゴシック" panose="020B0500000000000000"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400" b="0" dirty="0">
                          <a:solidFill>
                            <a:schemeClr val="tx1"/>
                          </a:solidFill>
                          <a:latin typeface="IPA Pゴシック" panose="020B0500000000000000" pitchFamily="50" charset="-128"/>
                          <a:ea typeface="IPA Pゴシック" panose="020B0500000000000000" pitchFamily="50" charset="-128"/>
                        </a:rPr>
                        <a:t>プロダクトオーナーはユーザ企業側がアサインする。</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7526998"/>
                  </a:ext>
                </a:extLst>
              </a:tr>
              <a:tr h="794806">
                <a:tc vMerge="1">
                  <a:txBody>
                    <a:bodyP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IPA Pゴシック" panose="020B0500000000000000" pitchFamily="50" charset="-128"/>
                          <a:ea typeface="IPA Pゴシック" panose="020B0500000000000000" pitchFamily="50" charset="-128"/>
                        </a:rPr>
                        <a:t>スクラムマスター</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400" b="0" dirty="0">
                        <a:solidFill>
                          <a:schemeClr val="tx1"/>
                        </a:solidFill>
                        <a:latin typeface="IPA Pゴシック" panose="020B0500000000000000" pitchFamily="50" charset="-128"/>
                        <a:ea typeface="IPA Pゴシック" panose="020B0500000000000000"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IPA Pゴシック" panose="020B0500000000000000" pitchFamily="50" charset="-128"/>
                          <a:ea typeface="IPA Pゴシック" panose="020B0500000000000000" pitchFamily="50" charset="-128"/>
                        </a:rPr>
                        <a:t>スクラムマスターはベンダ企業側がアサインする。</a:t>
                      </a:r>
                      <a:endParaRPr lang="en-US" altLang="ja-JP" sz="2400" b="0" dirty="0">
                        <a:solidFill>
                          <a:schemeClr val="tx1"/>
                        </a:solidFill>
                        <a:latin typeface="IPA Pゴシック" panose="020B0500000000000000" pitchFamily="50" charset="-128"/>
                        <a:ea typeface="IPA Pゴシック" panose="020B0500000000000000"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9612015"/>
                  </a:ext>
                </a:extLst>
              </a:tr>
              <a:tr h="882859">
                <a:tc vMerge="1">
                  <a:txBody>
                    <a:bodyP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IPA Pゴシック" panose="020B0500000000000000" pitchFamily="50" charset="-128"/>
                          <a:ea typeface="IPA Pゴシック" panose="020B0500000000000000" pitchFamily="50" charset="-128"/>
                        </a:rPr>
                        <a:t>開発者</a:t>
                      </a:r>
                      <a:r>
                        <a:rPr kumimoji="1" lang="en-US" altLang="ja-JP" sz="2400" b="0" dirty="0">
                          <a:solidFill>
                            <a:schemeClr val="tx1"/>
                          </a:solidFill>
                          <a:latin typeface="IPA Pゴシック" panose="020B0500000000000000" pitchFamily="50" charset="-128"/>
                          <a:ea typeface="IPA Pゴシック" panose="020B0500000000000000" pitchFamily="50" charset="-128"/>
                        </a:rPr>
                        <a:t>(</a:t>
                      </a:r>
                      <a:r>
                        <a:rPr kumimoji="1" lang="ja-JP" altLang="en-US" sz="2400" b="0" dirty="0">
                          <a:solidFill>
                            <a:schemeClr val="tx1"/>
                          </a:solidFill>
                          <a:latin typeface="IPA Pゴシック" panose="020B0500000000000000" pitchFamily="50" charset="-128"/>
                          <a:ea typeface="IPA Pゴシック" panose="020B0500000000000000" pitchFamily="50" charset="-128"/>
                        </a:rPr>
                        <a:t>たち</a:t>
                      </a:r>
                      <a:r>
                        <a:rPr kumimoji="1" lang="en-US" altLang="ja-JP" sz="2400" b="0" dirty="0">
                          <a:solidFill>
                            <a:schemeClr val="tx1"/>
                          </a:solidFill>
                          <a:latin typeface="IPA Pゴシック" panose="020B0500000000000000" pitchFamily="50" charset="-128"/>
                          <a:ea typeface="IPA Pゴシック" panose="020B0500000000000000" pitchFamily="50" charset="-128"/>
                        </a:rPr>
                        <a:t>)</a:t>
                      </a:r>
                      <a:endParaRPr kumimoji="1" lang="ja-JP" altLang="en-US" sz="2400" b="0" dirty="0">
                        <a:solidFill>
                          <a:schemeClr val="tx1"/>
                        </a:solidFill>
                        <a:latin typeface="IPA Pゴシック" panose="020B0500000000000000" pitchFamily="50" charset="-128"/>
                        <a:ea typeface="IPA Pゴシック" panose="020B0500000000000000"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0" dirty="0">
                          <a:solidFill>
                            <a:schemeClr val="tx1"/>
                          </a:solidFill>
                          <a:latin typeface="IPA Pゴシック" panose="020B0500000000000000" pitchFamily="50" charset="-128"/>
                          <a:ea typeface="IPA Pゴシック" panose="020B0500000000000000"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2400" b="0" dirty="0">
                          <a:solidFill>
                            <a:schemeClr val="tx1"/>
                          </a:solidFill>
                          <a:latin typeface="IPA Pゴシック" panose="020B0500000000000000" pitchFamily="50" charset="-128"/>
                          <a:ea typeface="IPA Pゴシック" panose="020B0500000000000000" pitchFamily="50" charset="-128"/>
                        </a:rPr>
                        <a:t>開発者</a:t>
                      </a:r>
                      <a:r>
                        <a:rPr lang="en-US" altLang="ja-JP" sz="2400" b="0" dirty="0">
                          <a:solidFill>
                            <a:schemeClr val="tx1"/>
                          </a:solidFill>
                          <a:latin typeface="IPA Pゴシック" panose="020B0500000000000000" pitchFamily="50" charset="-128"/>
                          <a:ea typeface="IPA Pゴシック" panose="020B0500000000000000" pitchFamily="50" charset="-128"/>
                        </a:rPr>
                        <a:t>(</a:t>
                      </a:r>
                      <a:r>
                        <a:rPr lang="ja-JP" altLang="en-US" sz="2400" b="0" dirty="0">
                          <a:solidFill>
                            <a:schemeClr val="tx1"/>
                          </a:solidFill>
                          <a:latin typeface="IPA Pゴシック" panose="020B0500000000000000" pitchFamily="50" charset="-128"/>
                          <a:ea typeface="IPA Pゴシック" panose="020B0500000000000000" pitchFamily="50" charset="-128"/>
                        </a:rPr>
                        <a:t>たち</a:t>
                      </a:r>
                      <a:r>
                        <a:rPr lang="en-US" altLang="ja-JP" sz="2400" b="0" dirty="0">
                          <a:solidFill>
                            <a:schemeClr val="tx1"/>
                          </a:solidFill>
                          <a:latin typeface="IPA Pゴシック" panose="020B0500000000000000" pitchFamily="50" charset="-128"/>
                          <a:ea typeface="IPA Pゴシック" panose="020B0500000000000000" pitchFamily="50" charset="-128"/>
                        </a:rPr>
                        <a:t>)</a:t>
                      </a:r>
                      <a:r>
                        <a:rPr lang="ja-JP" altLang="en-US" sz="2400" b="0" dirty="0">
                          <a:solidFill>
                            <a:schemeClr val="tx1"/>
                          </a:solidFill>
                          <a:latin typeface="IPA Pゴシック" panose="020B0500000000000000" pitchFamily="50" charset="-128"/>
                          <a:ea typeface="IPA Pゴシック" panose="020B0500000000000000" pitchFamily="50" charset="-128"/>
                        </a:rPr>
                        <a:t>はプロジェクト特性に応じて双方からアサインする。（ユーザ企業側からのアサインがないこともある。）</a:t>
                      </a:r>
                      <a:endParaRPr lang="en-US" altLang="ja-JP" sz="2400" b="0" dirty="0">
                        <a:solidFill>
                          <a:schemeClr val="tx1"/>
                        </a:solidFill>
                        <a:latin typeface="IPA Pゴシック" panose="020B0500000000000000" pitchFamily="50" charset="-128"/>
                        <a:ea typeface="IPA Pゴシック" panose="020B0500000000000000"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6417235"/>
                  </a:ext>
                </a:extLst>
              </a:tr>
            </a:tbl>
          </a:graphicData>
        </a:graphic>
      </p:graphicFrame>
      <p:sp>
        <p:nvSpPr>
          <p:cNvPr id="7" name="テキスト ボックス 6">
            <a:extLst>
              <a:ext uri="{FF2B5EF4-FFF2-40B4-BE49-F238E27FC236}">
                <a16:creationId xmlns:a16="http://schemas.microsoft.com/office/drawing/2014/main" id="{190134BE-C1FA-4EEE-82BD-CE22BF8E3679}"/>
              </a:ext>
            </a:extLst>
          </p:cNvPr>
          <p:cNvSpPr txBox="1"/>
          <p:nvPr/>
        </p:nvSpPr>
        <p:spPr>
          <a:xfrm>
            <a:off x="540000" y="1008000"/>
            <a:ext cx="8280000" cy="830997"/>
          </a:xfrm>
          <a:prstGeom prst="rect">
            <a:avLst/>
          </a:prstGeom>
          <a:noFill/>
        </p:spPr>
        <p:txBody>
          <a:bodyPr vert="horz" wrap="square" rtlCol="0">
            <a:spAutoFit/>
          </a:bodyPr>
          <a:lstStyle/>
          <a:p>
            <a:pPr algn="l"/>
            <a:r>
              <a:rPr lang="ja-JP" altLang="en-US" sz="2400" dirty="0">
                <a:latin typeface="+mn-ea"/>
              </a:rPr>
              <a:t>スクラムチームの体制は、</a:t>
            </a:r>
          </a:p>
          <a:p>
            <a:pPr algn="l"/>
            <a:r>
              <a:rPr lang="ja-JP" altLang="en-US" sz="2400" dirty="0">
                <a:latin typeface="+mn-ea"/>
              </a:rPr>
              <a:t>ユーザ企業側とベンダ企業側で役割（ロール）を分担して構築</a:t>
            </a:r>
            <a:endParaRPr lang="en-US" altLang="ja-JP" sz="2400" dirty="0">
              <a:latin typeface="+mn-ea"/>
            </a:endParaRPr>
          </a:p>
        </p:txBody>
      </p:sp>
    </p:spTree>
    <p:extLst>
      <p:ext uri="{BB962C8B-B14F-4D97-AF65-F5344CB8AC3E}">
        <p14:creationId xmlns:p14="http://schemas.microsoft.com/office/powerpoint/2010/main" val="110659857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矢印: 右 39">
            <a:extLst>
              <a:ext uri="{FF2B5EF4-FFF2-40B4-BE49-F238E27FC236}">
                <a16:creationId xmlns:a16="http://schemas.microsoft.com/office/drawing/2014/main" id="{AABD0343-0371-4D57-9967-A1A5F1657DE9}"/>
              </a:ext>
            </a:extLst>
          </p:cNvPr>
          <p:cNvSpPr/>
          <p:nvPr/>
        </p:nvSpPr>
        <p:spPr>
          <a:xfrm>
            <a:off x="1796271" y="3163060"/>
            <a:ext cx="8024013" cy="240781"/>
          </a:xfrm>
          <a:prstGeom prst="rightArrow">
            <a:avLst>
              <a:gd name="adj1" fmla="val 98077"/>
              <a:gd name="adj2" fmla="val 544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 name="タイトル 1">
            <a:extLst>
              <a:ext uri="{FF2B5EF4-FFF2-40B4-BE49-F238E27FC236}">
                <a16:creationId xmlns:a16="http://schemas.microsoft.com/office/drawing/2014/main" id="{DFEFA5B6-843E-4CB5-9A51-9F632ADABA5E}"/>
              </a:ext>
            </a:extLst>
          </p:cNvPr>
          <p:cNvSpPr>
            <a:spLocks noGrp="1"/>
          </p:cNvSpPr>
          <p:nvPr>
            <p:ph type="title"/>
          </p:nvPr>
        </p:nvSpPr>
        <p:spPr/>
        <p:txBody>
          <a:bodyPr>
            <a:normAutofit fontScale="90000"/>
          </a:bodyPr>
          <a:lstStyle/>
          <a:p>
            <a:r>
              <a:rPr lang="ja-JP" altLang="en-US" sz="2200" dirty="0">
                <a:solidFill>
                  <a:schemeClr val="bg1">
                    <a:lumMod val="50000"/>
                  </a:schemeClr>
                </a:solidFill>
              </a:rPr>
              <a:t>モデル契約で </a:t>
            </a:r>
            <a:r>
              <a:rPr lang="ja-JP" altLang="en-US" sz="3600" dirty="0">
                <a:solidFill>
                  <a:srgbClr val="000000"/>
                </a:solidFill>
              </a:rPr>
              <a:t>想定するスクラムの概要</a:t>
            </a:r>
            <a:endParaRPr kumimoji="1" lang="ja-JP" altLang="en-US" dirty="0"/>
          </a:p>
        </p:txBody>
      </p:sp>
      <p:sp>
        <p:nvSpPr>
          <p:cNvPr id="4" name="日付プレースホルダー 3">
            <a:extLst>
              <a:ext uri="{FF2B5EF4-FFF2-40B4-BE49-F238E27FC236}">
                <a16:creationId xmlns:a16="http://schemas.microsoft.com/office/drawing/2014/main" id="{B9CBFE74-BA38-4C4F-AA84-508688283298}"/>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20" name="フッター プレースホルダー 19">
            <a:extLst>
              <a:ext uri="{FF2B5EF4-FFF2-40B4-BE49-F238E27FC236}">
                <a16:creationId xmlns:a16="http://schemas.microsoft.com/office/drawing/2014/main" id="{6AD0F206-0799-436E-81FD-E9F77E073284}"/>
              </a:ext>
            </a:extLst>
          </p:cNvPr>
          <p:cNvSpPr>
            <a:spLocks noGrp="1"/>
          </p:cNvSpPr>
          <p:nvPr>
            <p:ph type="ftr" sz="quarter" idx="3"/>
          </p:nvPr>
        </p:nvSpPr>
        <p:spPr/>
        <p:txBody>
          <a:bodyPr/>
          <a:lstStyle/>
          <a:p>
            <a:r>
              <a:rPr lang="en-US" altLang="ja-JP"/>
              <a:t>EdgeTech+ 2022</a:t>
            </a:r>
            <a:endParaRPr lang="en-US" dirty="0"/>
          </a:p>
        </p:txBody>
      </p:sp>
      <p:pic>
        <p:nvPicPr>
          <p:cNvPr id="7" name="グラフィックス 6" descr="ドキュメント">
            <a:extLst>
              <a:ext uri="{FF2B5EF4-FFF2-40B4-BE49-F238E27FC236}">
                <a16:creationId xmlns:a16="http://schemas.microsoft.com/office/drawing/2014/main" id="{30B057A6-54A0-4D5F-8FC8-5B17AD1C4B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824" y="1547605"/>
            <a:ext cx="658926" cy="711679"/>
          </a:xfrm>
          <a:prstGeom prst="rect">
            <a:avLst/>
          </a:prstGeom>
        </p:spPr>
      </p:pic>
      <p:sp>
        <p:nvSpPr>
          <p:cNvPr id="11" name="矢印: 下 10">
            <a:extLst>
              <a:ext uri="{FF2B5EF4-FFF2-40B4-BE49-F238E27FC236}">
                <a16:creationId xmlns:a16="http://schemas.microsoft.com/office/drawing/2014/main" id="{B2B177C3-235A-4B73-8BE8-83599C576DEA}"/>
              </a:ext>
            </a:extLst>
          </p:cNvPr>
          <p:cNvSpPr/>
          <p:nvPr/>
        </p:nvSpPr>
        <p:spPr>
          <a:xfrm>
            <a:off x="2494341" y="2232000"/>
            <a:ext cx="114636" cy="468000"/>
          </a:xfrm>
          <a:prstGeom prst="downArrow">
            <a:avLst>
              <a:gd name="adj1" fmla="val 50000"/>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38" name="グループ化 37">
            <a:extLst>
              <a:ext uri="{FF2B5EF4-FFF2-40B4-BE49-F238E27FC236}">
                <a16:creationId xmlns:a16="http://schemas.microsoft.com/office/drawing/2014/main" id="{475BDDE8-7F11-4F3E-8BBE-C072C6F7CC9C}"/>
              </a:ext>
            </a:extLst>
          </p:cNvPr>
          <p:cNvGrpSpPr/>
          <p:nvPr/>
        </p:nvGrpSpPr>
        <p:grpSpPr>
          <a:xfrm>
            <a:off x="1961225" y="3151323"/>
            <a:ext cx="819779" cy="542769"/>
            <a:chOff x="1263407" y="4895597"/>
            <a:chExt cx="888094" cy="588000"/>
          </a:xfrm>
          <a:solidFill>
            <a:schemeClr val="bg1">
              <a:lumMod val="95000"/>
            </a:schemeClr>
          </a:solidFill>
        </p:grpSpPr>
        <p:sp>
          <p:nvSpPr>
            <p:cNvPr id="19" name="フローチャート: 書類 18">
              <a:extLst>
                <a:ext uri="{FF2B5EF4-FFF2-40B4-BE49-F238E27FC236}">
                  <a16:creationId xmlns:a16="http://schemas.microsoft.com/office/drawing/2014/main" id="{EEE2D118-3BFE-4428-B317-411B598031FE}"/>
                </a:ext>
              </a:extLst>
            </p:cNvPr>
            <p:cNvSpPr/>
            <p:nvPr/>
          </p:nvSpPr>
          <p:spPr>
            <a:xfrm>
              <a:off x="1380259" y="5067042"/>
              <a:ext cx="771242" cy="416555"/>
            </a:xfrm>
            <a:prstGeom prst="flowChartDocumen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18" name="フローチャート: 書類 17">
              <a:extLst>
                <a:ext uri="{FF2B5EF4-FFF2-40B4-BE49-F238E27FC236}">
                  <a16:creationId xmlns:a16="http://schemas.microsoft.com/office/drawing/2014/main" id="{6692108B-5B20-4158-AD0D-0931B38585AC}"/>
                </a:ext>
              </a:extLst>
            </p:cNvPr>
            <p:cNvSpPr/>
            <p:nvPr/>
          </p:nvSpPr>
          <p:spPr>
            <a:xfrm>
              <a:off x="1315939" y="4982637"/>
              <a:ext cx="771242" cy="416555"/>
            </a:xfrm>
            <a:prstGeom prst="flowChartDocumen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12" name="フローチャート: 書類 11">
              <a:extLst>
                <a:ext uri="{FF2B5EF4-FFF2-40B4-BE49-F238E27FC236}">
                  <a16:creationId xmlns:a16="http://schemas.microsoft.com/office/drawing/2014/main" id="{B052DCDA-3B24-4DAB-A54B-EFC4C88335AA}"/>
                </a:ext>
              </a:extLst>
            </p:cNvPr>
            <p:cNvSpPr/>
            <p:nvPr/>
          </p:nvSpPr>
          <p:spPr>
            <a:xfrm>
              <a:off x="1264190" y="4895597"/>
              <a:ext cx="771242" cy="416555"/>
            </a:xfrm>
            <a:prstGeom prst="flowChartDocumen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13" name="正方形/長方形 12">
              <a:extLst>
                <a:ext uri="{FF2B5EF4-FFF2-40B4-BE49-F238E27FC236}">
                  <a16:creationId xmlns:a16="http://schemas.microsoft.com/office/drawing/2014/main" id="{DA3EC96F-A844-464A-ADB1-6A4E59D86720}"/>
                </a:ext>
              </a:extLst>
            </p:cNvPr>
            <p:cNvSpPr/>
            <p:nvPr/>
          </p:nvSpPr>
          <p:spPr>
            <a:xfrm>
              <a:off x="1263407" y="4949344"/>
              <a:ext cx="823774" cy="261599"/>
            </a:xfrm>
            <a:prstGeom prst="rect">
              <a:avLst/>
            </a:prstGeom>
            <a:noFill/>
            <a:ln>
              <a:noFill/>
            </a:ln>
          </p:spPr>
          <p:txBody>
            <a:bodyPr wrap="square">
              <a:spAutoFit/>
            </a:bodyPr>
            <a:lstStyle/>
            <a:p>
              <a:pPr algn="ctr"/>
              <a:r>
                <a:rPr lang="ja-JP" altLang="en-US" sz="969" b="1" dirty="0">
                  <a:latin typeface="Meiryo UI" panose="020B0604030504040204" pitchFamily="50" charset="-128"/>
                  <a:ea typeface="Meiryo UI" panose="020B0604030504040204" pitchFamily="50" charset="-128"/>
                </a:rPr>
                <a:t>タスク</a:t>
              </a:r>
              <a:endParaRPr lang="en-US" altLang="ja-JP" sz="969" b="1" dirty="0">
                <a:latin typeface="Meiryo UI" panose="020B0604030504040204" pitchFamily="50" charset="-128"/>
                <a:ea typeface="Meiryo UI" panose="020B0604030504040204" pitchFamily="50" charset="-128"/>
              </a:endParaRPr>
            </a:p>
          </p:txBody>
        </p:sp>
      </p:grpSp>
      <p:sp>
        <p:nvSpPr>
          <p:cNvPr id="42" name="グラフィックス 182" descr="プロジェクター スクリーン">
            <a:extLst>
              <a:ext uri="{FF2B5EF4-FFF2-40B4-BE49-F238E27FC236}">
                <a16:creationId xmlns:a16="http://schemas.microsoft.com/office/drawing/2014/main" id="{5401C71C-2F80-4B81-B271-827D9B48CE3D}"/>
              </a:ext>
            </a:extLst>
          </p:cNvPr>
          <p:cNvSpPr/>
          <p:nvPr/>
        </p:nvSpPr>
        <p:spPr>
          <a:xfrm>
            <a:off x="6596187" y="2580313"/>
            <a:ext cx="496351" cy="485417"/>
          </a:xfrm>
          <a:custGeom>
            <a:avLst/>
            <a:gdLst>
              <a:gd name="connsiteX0" fmla="*/ 630535 w 726070"/>
              <a:gd name="connsiteY0" fmla="*/ 104775 h 714375"/>
              <a:gd name="connsiteX1" fmla="*/ 630535 w 726070"/>
              <a:gd name="connsiteY1" fmla="*/ 447675 h 714375"/>
              <a:gd name="connsiteX2" fmla="*/ 95536 w 726070"/>
              <a:gd name="connsiteY2" fmla="*/ 447675 h 714375"/>
              <a:gd name="connsiteX3" fmla="*/ 95536 w 726070"/>
              <a:gd name="connsiteY3" fmla="*/ 104775 h 714375"/>
              <a:gd name="connsiteX4" fmla="*/ 630535 w 726070"/>
              <a:gd name="connsiteY4" fmla="*/ 104775 h 714375"/>
              <a:gd name="connsiteX5" fmla="*/ 706964 w 726070"/>
              <a:gd name="connsiteY5" fmla="*/ 466725 h 714375"/>
              <a:gd name="connsiteX6" fmla="*/ 687857 w 726070"/>
              <a:gd name="connsiteY6" fmla="*/ 466725 h 714375"/>
              <a:gd name="connsiteX7" fmla="*/ 687857 w 726070"/>
              <a:gd name="connsiteY7" fmla="*/ 85725 h 714375"/>
              <a:gd name="connsiteX8" fmla="*/ 686901 w 726070"/>
              <a:gd name="connsiteY8" fmla="*/ 76200 h 714375"/>
              <a:gd name="connsiteX9" fmla="*/ 706964 w 726070"/>
              <a:gd name="connsiteY9" fmla="*/ 76200 h 714375"/>
              <a:gd name="connsiteX10" fmla="*/ 726071 w 726070"/>
              <a:gd name="connsiteY10" fmla="*/ 57150 h 714375"/>
              <a:gd name="connsiteX11" fmla="*/ 706964 w 726070"/>
              <a:gd name="connsiteY11" fmla="*/ 38100 h 714375"/>
              <a:gd name="connsiteX12" fmla="*/ 382143 w 726070"/>
              <a:gd name="connsiteY12" fmla="*/ 38100 h 714375"/>
              <a:gd name="connsiteX13" fmla="*/ 382143 w 726070"/>
              <a:gd name="connsiteY13" fmla="*/ 19050 h 714375"/>
              <a:gd name="connsiteX14" fmla="*/ 363035 w 726070"/>
              <a:gd name="connsiteY14" fmla="*/ 0 h 714375"/>
              <a:gd name="connsiteX15" fmla="*/ 343928 w 726070"/>
              <a:gd name="connsiteY15" fmla="*/ 19050 h 714375"/>
              <a:gd name="connsiteX16" fmla="*/ 343928 w 726070"/>
              <a:gd name="connsiteY16" fmla="*/ 38100 h 714375"/>
              <a:gd name="connsiteX17" fmla="*/ 19107 w 726070"/>
              <a:gd name="connsiteY17" fmla="*/ 38100 h 714375"/>
              <a:gd name="connsiteX18" fmla="*/ 0 w 726070"/>
              <a:gd name="connsiteY18" fmla="*/ 57150 h 714375"/>
              <a:gd name="connsiteX19" fmla="*/ 19107 w 726070"/>
              <a:gd name="connsiteY19" fmla="*/ 76200 h 714375"/>
              <a:gd name="connsiteX20" fmla="*/ 39170 w 726070"/>
              <a:gd name="connsiteY20" fmla="*/ 76200 h 714375"/>
              <a:gd name="connsiteX21" fmla="*/ 38214 w 726070"/>
              <a:gd name="connsiteY21" fmla="*/ 85725 h 714375"/>
              <a:gd name="connsiteX22" fmla="*/ 38214 w 726070"/>
              <a:gd name="connsiteY22" fmla="*/ 466725 h 714375"/>
              <a:gd name="connsiteX23" fmla="*/ 19107 w 726070"/>
              <a:gd name="connsiteY23" fmla="*/ 466725 h 714375"/>
              <a:gd name="connsiteX24" fmla="*/ 0 w 726070"/>
              <a:gd name="connsiteY24" fmla="*/ 485775 h 714375"/>
              <a:gd name="connsiteX25" fmla="*/ 19107 w 726070"/>
              <a:gd name="connsiteY25" fmla="*/ 504825 h 714375"/>
              <a:gd name="connsiteX26" fmla="*/ 310491 w 726070"/>
              <a:gd name="connsiteY26" fmla="*/ 504825 h 714375"/>
              <a:gd name="connsiteX27" fmla="*/ 163366 w 726070"/>
              <a:gd name="connsiteY27" fmla="*/ 651510 h 714375"/>
              <a:gd name="connsiteX28" fmla="*/ 163366 w 726070"/>
              <a:gd name="connsiteY28" fmla="*/ 678180 h 714375"/>
              <a:gd name="connsiteX29" fmla="*/ 190116 w 726070"/>
              <a:gd name="connsiteY29" fmla="*/ 678180 h 714375"/>
              <a:gd name="connsiteX30" fmla="*/ 342973 w 726070"/>
              <a:gd name="connsiteY30" fmla="*/ 525780 h 714375"/>
              <a:gd name="connsiteX31" fmla="*/ 342973 w 726070"/>
              <a:gd name="connsiteY31" fmla="*/ 695325 h 714375"/>
              <a:gd name="connsiteX32" fmla="*/ 362080 w 726070"/>
              <a:gd name="connsiteY32" fmla="*/ 714375 h 714375"/>
              <a:gd name="connsiteX33" fmla="*/ 381187 w 726070"/>
              <a:gd name="connsiteY33" fmla="*/ 695325 h 714375"/>
              <a:gd name="connsiteX34" fmla="*/ 381187 w 726070"/>
              <a:gd name="connsiteY34" fmla="*/ 525780 h 714375"/>
              <a:gd name="connsiteX35" fmla="*/ 534044 w 726070"/>
              <a:gd name="connsiteY35" fmla="*/ 678180 h 714375"/>
              <a:gd name="connsiteX36" fmla="*/ 560794 w 726070"/>
              <a:gd name="connsiteY36" fmla="*/ 678180 h 714375"/>
              <a:gd name="connsiteX37" fmla="*/ 560794 w 726070"/>
              <a:gd name="connsiteY37" fmla="*/ 651510 h 714375"/>
              <a:gd name="connsiteX38" fmla="*/ 415580 w 726070"/>
              <a:gd name="connsiteY38" fmla="*/ 504825 h 714375"/>
              <a:gd name="connsiteX39" fmla="*/ 706964 w 726070"/>
              <a:gd name="connsiteY39" fmla="*/ 504825 h 714375"/>
              <a:gd name="connsiteX40" fmla="*/ 726071 w 726070"/>
              <a:gd name="connsiteY40" fmla="*/ 485775 h 714375"/>
              <a:gd name="connsiteX41" fmla="*/ 706964 w 726070"/>
              <a:gd name="connsiteY41"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6070" h="714375">
                <a:moveTo>
                  <a:pt x="630535" y="104775"/>
                </a:moveTo>
                <a:lnTo>
                  <a:pt x="630535" y="447675"/>
                </a:lnTo>
                <a:lnTo>
                  <a:pt x="95536" y="447675"/>
                </a:lnTo>
                <a:lnTo>
                  <a:pt x="95536" y="104775"/>
                </a:lnTo>
                <a:lnTo>
                  <a:pt x="630535" y="104775"/>
                </a:lnTo>
                <a:close/>
                <a:moveTo>
                  <a:pt x="706964" y="466725"/>
                </a:moveTo>
                <a:lnTo>
                  <a:pt x="687857" y="466725"/>
                </a:lnTo>
                <a:lnTo>
                  <a:pt x="687857" y="85725"/>
                </a:lnTo>
                <a:cubicBezTo>
                  <a:pt x="687857" y="82868"/>
                  <a:pt x="686901" y="79057"/>
                  <a:pt x="686901" y="76200"/>
                </a:cubicBezTo>
                <a:lnTo>
                  <a:pt x="706964" y="76200"/>
                </a:lnTo>
                <a:cubicBezTo>
                  <a:pt x="717473" y="76200"/>
                  <a:pt x="726071" y="67628"/>
                  <a:pt x="726071" y="57150"/>
                </a:cubicBezTo>
                <a:cubicBezTo>
                  <a:pt x="726071" y="46672"/>
                  <a:pt x="717473" y="38100"/>
                  <a:pt x="706964" y="38100"/>
                </a:cubicBezTo>
                <a:lnTo>
                  <a:pt x="382143" y="38100"/>
                </a:lnTo>
                <a:lnTo>
                  <a:pt x="382143" y="19050"/>
                </a:lnTo>
                <a:cubicBezTo>
                  <a:pt x="382143" y="8572"/>
                  <a:pt x="373544" y="0"/>
                  <a:pt x="363035" y="0"/>
                </a:cubicBezTo>
                <a:cubicBezTo>
                  <a:pt x="352526" y="0"/>
                  <a:pt x="343928" y="8572"/>
                  <a:pt x="343928" y="19050"/>
                </a:cubicBezTo>
                <a:lnTo>
                  <a:pt x="343928" y="38100"/>
                </a:lnTo>
                <a:lnTo>
                  <a:pt x="19107" y="38100"/>
                </a:lnTo>
                <a:cubicBezTo>
                  <a:pt x="8598" y="38100"/>
                  <a:pt x="0" y="46672"/>
                  <a:pt x="0" y="57150"/>
                </a:cubicBezTo>
                <a:cubicBezTo>
                  <a:pt x="0" y="67628"/>
                  <a:pt x="8598" y="76200"/>
                  <a:pt x="19107" y="76200"/>
                </a:cubicBezTo>
                <a:lnTo>
                  <a:pt x="39170" y="76200"/>
                </a:lnTo>
                <a:cubicBezTo>
                  <a:pt x="38214" y="79057"/>
                  <a:pt x="38214" y="82868"/>
                  <a:pt x="38214" y="85725"/>
                </a:cubicBezTo>
                <a:lnTo>
                  <a:pt x="38214" y="466725"/>
                </a:lnTo>
                <a:lnTo>
                  <a:pt x="19107" y="466725"/>
                </a:lnTo>
                <a:cubicBezTo>
                  <a:pt x="8598" y="466725"/>
                  <a:pt x="0" y="475298"/>
                  <a:pt x="0" y="485775"/>
                </a:cubicBezTo>
                <a:cubicBezTo>
                  <a:pt x="0" y="496253"/>
                  <a:pt x="8598" y="504825"/>
                  <a:pt x="19107" y="504825"/>
                </a:cubicBezTo>
                <a:lnTo>
                  <a:pt x="310491" y="504825"/>
                </a:lnTo>
                <a:lnTo>
                  <a:pt x="163366" y="651510"/>
                </a:lnTo>
                <a:cubicBezTo>
                  <a:pt x="155723" y="659130"/>
                  <a:pt x="155723" y="671513"/>
                  <a:pt x="163366" y="678180"/>
                </a:cubicBezTo>
                <a:cubicBezTo>
                  <a:pt x="171009" y="685800"/>
                  <a:pt x="183428" y="685800"/>
                  <a:pt x="190116" y="678180"/>
                </a:cubicBezTo>
                <a:lnTo>
                  <a:pt x="342973" y="525780"/>
                </a:lnTo>
                <a:lnTo>
                  <a:pt x="342973" y="695325"/>
                </a:lnTo>
                <a:cubicBezTo>
                  <a:pt x="342973" y="705803"/>
                  <a:pt x="351571" y="714375"/>
                  <a:pt x="362080" y="714375"/>
                </a:cubicBezTo>
                <a:cubicBezTo>
                  <a:pt x="372589" y="714375"/>
                  <a:pt x="381187" y="705803"/>
                  <a:pt x="381187" y="695325"/>
                </a:cubicBezTo>
                <a:lnTo>
                  <a:pt x="381187" y="525780"/>
                </a:lnTo>
                <a:lnTo>
                  <a:pt x="534044" y="678180"/>
                </a:lnTo>
                <a:cubicBezTo>
                  <a:pt x="541687" y="685800"/>
                  <a:pt x="553151" y="685800"/>
                  <a:pt x="560794" y="678180"/>
                </a:cubicBezTo>
                <a:cubicBezTo>
                  <a:pt x="568437" y="670560"/>
                  <a:pt x="568437" y="659130"/>
                  <a:pt x="560794" y="651510"/>
                </a:cubicBezTo>
                <a:lnTo>
                  <a:pt x="415580" y="504825"/>
                </a:lnTo>
                <a:lnTo>
                  <a:pt x="706964" y="504825"/>
                </a:lnTo>
                <a:cubicBezTo>
                  <a:pt x="717473" y="504825"/>
                  <a:pt x="726071" y="496253"/>
                  <a:pt x="726071" y="485775"/>
                </a:cubicBezTo>
                <a:cubicBezTo>
                  <a:pt x="726071" y="475298"/>
                  <a:pt x="717473" y="466725"/>
                  <a:pt x="706964" y="466725"/>
                </a:cubicBezTo>
                <a:close/>
              </a:path>
            </a:pathLst>
          </a:custGeom>
          <a:solidFill>
            <a:srgbClr val="000000"/>
          </a:solidFill>
          <a:ln w="9525" cap="flat">
            <a:noFill/>
            <a:prstDash val="solid"/>
            <a:miter/>
          </a:ln>
        </p:spPr>
        <p:txBody>
          <a:bodyPr rtlCol="0" anchor="ctr"/>
          <a:lstStyle/>
          <a:p>
            <a:endParaRPr lang="ja-JP" altLang="en-US" sz="1662"/>
          </a:p>
        </p:txBody>
      </p:sp>
      <p:sp>
        <p:nvSpPr>
          <p:cNvPr id="61" name="矢印: 下 60">
            <a:extLst>
              <a:ext uri="{FF2B5EF4-FFF2-40B4-BE49-F238E27FC236}">
                <a16:creationId xmlns:a16="http://schemas.microsoft.com/office/drawing/2014/main" id="{14952F62-020F-4137-B61F-FEFA5411DE20}"/>
              </a:ext>
            </a:extLst>
          </p:cNvPr>
          <p:cNvSpPr/>
          <p:nvPr/>
        </p:nvSpPr>
        <p:spPr>
          <a:xfrm>
            <a:off x="4446475" y="3448372"/>
            <a:ext cx="131781" cy="164679"/>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130" name="グループ化 129">
            <a:extLst>
              <a:ext uri="{FF2B5EF4-FFF2-40B4-BE49-F238E27FC236}">
                <a16:creationId xmlns:a16="http://schemas.microsoft.com/office/drawing/2014/main" id="{B7F7EE35-2041-44E1-AB48-1C86AD0D7256}"/>
              </a:ext>
            </a:extLst>
          </p:cNvPr>
          <p:cNvGrpSpPr/>
          <p:nvPr/>
        </p:nvGrpSpPr>
        <p:grpSpPr>
          <a:xfrm>
            <a:off x="6053852" y="2692395"/>
            <a:ext cx="565992" cy="434828"/>
            <a:chOff x="4601378" y="4308518"/>
            <a:chExt cx="613158" cy="471064"/>
          </a:xfrm>
        </p:grpSpPr>
        <p:sp>
          <p:nvSpPr>
            <p:cNvPr id="67" name="フリーフォーム: 図形 66">
              <a:extLst>
                <a:ext uri="{FF2B5EF4-FFF2-40B4-BE49-F238E27FC236}">
                  <a16:creationId xmlns:a16="http://schemas.microsoft.com/office/drawing/2014/main" id="{DB5F4E23-6B5B-4367-8B02-2FEAA996BC26}"/>
                </a:ext>
              </a:extLst>
            </p:cNvPr>
            <p:cNvSpPr/>
            <p:nvPr/>
          </p:nvSpPr>
          <p:spPr>
            <a:xfrm>
              <a:off x="4693364" y="4308518"/>
              <a:ext cx="183943" cy="161816"/>
            </a:xfrm>
            <a:custGeom>
              <a:avLst/>
              <a:gdLst>
                <a:gd name="connsiteX0" fmla="*/ 183943 w 183942"/>
                <a:gd name="connsiteY0" fmla="*/ 80908 h 161815"/>
                <a:gd name="connsiteX1" fmla="*/ 91971 w 183942"/>
                <a:gd name="connsiteY1" fmla="*/ 161816 h 161815"/>
                <a:gd name="connsiteX2" fmla="*/ 0 w 183942"/>
                <a:gd name="connsiteY2" fmla="*/ 80908 h 161815"/>
                <a:gd name="connsiteX3" fmla="*/ 91971 w 183942"/>
                <a:gd name="connsiteY3" fmla="*/ 0 h 161815"/>
                <a:gd name="connsiteX4" fmla="*/ 183943 w 183942"/>
                <a:gd name="connsiteY4" fmla="*/ 80908 h 161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42" h="161815">
                  <a:moveTo>
                    <a:pt x="183943" y="80908"/>
                  </a:moveTo>
                  <a:cubicBezTo>
                    <a:pt x="183943" y="125592"/>
                    <a:pt x="142766" y="161816"/>
                    <a:pt x="91971" y="161816"/>
                  </a:cubicBezTo>
                  <a:cubicBezTo>
                    <a:pt x="41177" y="161816"/>
                    <a:pt x="0" y="125592"/>
                    <a:pt x="0" y="80908"/>
                  </a:cubicBezTo>
                  <a:cubicBezTo>
                    <a:pt x="0" y="36224"/>
                    <a:pt x="41177" y="0"/>
                    <a:pt x="91971" y="0"/>
                  </a:cubicBezTo>
                  <a:cubicBezTo>
                    <a:pt x="142766" y="0"/>
                    <a:pt x="183943" y="36224"/>
                    <a:pt x="183943" y="80908"/>
                  </a:cubicBezTo>
                  <a:close/>
                </a:path>
              </a:pathLst>
            </a:custGeom>
            <a:solidFill>
              <a:schemeClr val="tx1"/>
            </a:solidFill>
            <a:ln w="10120" cap="flat">
              <a:noFill/>
              <a:prstDash val="solid"/>
              <a:miter/>
            </a:ln>
          </p:spPr>
          <p:txBody>
            <a:bodyPr rtlCol="0" anchor="ctr"/>
            <a:lstStyle/>
            <a:p>
              <a:endParaRPr lang="ja-JP" altLang="en-US" sz="1662"/>
            </a:p>
          </p:txBody>
        </p:sp>
        <p:sp>
          <p:nvSpPr>
            <p:cNvPr id="68" name="フリーフォーム: 図形 67">
              <a:extLst>
                <a:ext uri="{FF2B5EF4-FFF2-40B4-BE49-F238E27FC236}">
                  <a16:creationId xmlns:a16="http://schemas.microsoft.com/office/drawing/2014/main" id="{FA6BBD8D-F492-44E8-BEED-27F9703CEF81}"/>
                </a:ext>
              </a:extLst>
            </p:cNvPr>
            <p:cNvSpPr/>
            <p:nvPr/>
          </p:nvSpPr>
          <p:spPr>
            <a:xfrm>
              <a:off x="4846650" y="4617766"/>
              <a:ext cx="367886" cy="161816"/>
            </a:xfrm>
            <a:custGeom>
              <a:avLst/>
              <a:gdLst>
                <a:gd name="connsiteX0" fmla="*/ 367886 w 367885"/>
                <a:gd name="connsiteY0" fmla="*/ 161816 h 161815"/>
                <a:gd name="connsiteX1" fmla="*/ 367886 w 367885"/>
                <a:gd name="connsiteY1" fmla="*/ 80908 h 161815"/>
                <a:gd name="connsiteX2" fmla="*/ 349491 w 367885"/>
                <a:gd name="connsiteY2" fmla="*/ 48545 h 161815"/>
                <a:gd name="connsiteX3" fmla="*/ 259564 w 367885"/>
                <a:gd name="connsiteY3" fmla="*/ 10788 h 161815"/>
                <a:gd name="connsiteX4" fmla="*/ 183943 w 367885"/>
                <a:gd name="connsiteY4" fmla="*/ 0 h 161815"/>
                <a:gd name="connsiteX5" fmla="*/ 108322 w 367885"/>
                <a:gd name="connsiteY5" fmla="*/ 10788 h 161815"/>
                <a:gd name="connsiteX6" fmla="*/ 18394 w 367885"/>
                <a:gd name="connsiteY6" fmla="*/ 48545 h 161815"/>
                <a:gd name="connsiteX7" fmla="*/ 0 w 367885"/>
                <a:gd name="connsiteY7" fmla="*/ 80908 h 161815"/>
                <a:gd name="connsiteX8" fmla="*/ 0 w 367885"/>
                <a:gd name="connsiteY8" fmla="*/ 161816 h 1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885" h="161815">
                  <a:moveTo>
                    <a:pt x="367886" y="161816"/>
                  </a:moveTo>
                  <a:lnTo>
                    <a:pt x="367886" y="80908"/>
                  </a:lnTo>
                  <a:cubicBezTo>
                    <a:pt x="368263" y="68098"/>
                    <a:pt x="361366" y="55965"/>
                    <a:pt x="349491" y="48545"/>
                  </a:cubicBezTo>
                  <a:cubicBezTo>
                    <a:pt x="323020" y="30318"/>
                    <a:pt x="292321" y="17428"/>
                    <a:pt x="259564" y="10788"/>
                  </a:cubicBezTo>
                  <a:cubicBezTo>
                    <a:pt x="235003" y="4293"/>
                    <a:pt x="209578" y="666"/>
                    <a:pt x="183943" y="0"/>
                  </a:cubicBezTo>
                  <a:cubicBezTo>
                    <a:pt x="158247" y="70"/>
                    <a:pt x="132726" y="3710"/>
                    <a:pt x="108322" y="10788"/>
                  </a:cubicBezTo>
                  <a:cubicBezTo>
                    <a:pt x="76030" y="18564"/>
                    <a:pt x="45576" y="31351"/>
                    <a:pt x="18394" y="48545"/>
                  </a:cubicBezTo>
                  <a:cubicBezTo>
                    <a:pt x="6865" y="56221"/>
                    <a:pt x="63" y="68188"/>
                    <a:pt x="0" y="80908"/>
                  </a:cubicBezTo>
                  <a:lnTo>
                    <a:pt x="0" y="161816"/>
                  </a:lnTo>
                  <a:close/>
                </a:path>
              </a:pathLst>
            </a:custGeom>
            <a:solidFill>
              <a:schemeClr val="bg1">
                <a:lumMod val="50000"/>
              </a:schemeClr>
            </a:solidFill>
            <a:ln w="10120" cap="flat">
              <a:noFill/>
              <a:prstDash val="solid"/>
              <a:miter/>
            </a:ln>
          </p:spPr>
          <p:txBody>
            <a:bodyPr rtlCol="0" anchor="ctr"/>
            <a:lstStyle/>
            <a:p>
              <a:endParaRPr lang="ja-JP" altLang="en-US" sz="1662"/>
            </a:p>
          </p:txBody>
        </p:sp>
        <p:sp>
          <p:nvSpPr>
            <p:cNvPr id="69" name="フリーフォーム: 図形 68">
              <a:extLst>
                <a:ext uri="{FF2B5EF4-FFF2-40B4-BE49-F238E27FC236}">
                  <a16:creationId xmlns:a16="http://schemas.microsoft.com/office/drawing/2014/main" id="{3A478EAE-2849-468F-9E15-B25BA60E9F73}"/>
                </a:ext>
              </a:extLst>
            </p:cNvPr>
            <p:cNvSpPr/>
            <p:nvPr/>
          </p:nvSpPr>
          <p:spPr>
            <a:xfrm>
              <a:off x="4938621" y="4434375"/>
              <a:ext cx="183943" cy="152826"/>
            </a:xfrm>
            <a:custGeom>
              <a:avLst/>
              <a:gdLst>
                <a:gd name="connsiteX0" fmla="*/ 183943 w 183942"/>
                <a:gd name="connsiteY0" fmla="*/ 80908 h 152825"/>
                <a:gd name="connsiteX1" fmla="*/ 91971 w 183942"/>
                <a:gd name="connsiteY1" fmla="*/ 161816 h 152825"/>
                <a:gd name="connsiteX2" fmla="*/ 0 w 183942"/>
                <a:gd name="connsiteY2" fmla="*/ 80908 h 152825"/>
                <a:gd name="connsiteX3" fmla="*/ 91971 w 183942"/>
                <a:gd name="connsiteY3" fmla="*/ 0 h 152825"/>
                <a:gd name="connsiteX4" fmla="*/ 183943 w 183942"/>
                <a:gd name="connsiteY4" fmla="*/ 80908 h 15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42" h="152825">
                  <a:moveTo>
                    <a:pt x="183943" y="80908"/>
                  </a:moveTo>
                  <a:cubicBezTo>
                    <a:pt x="183943" y="125592"/>
                    <a:pt x="142766" y="161816"/>
                    <a:pt x="91971" y="161816"/>
                  </a:cubicBezTo>
                  <a:cubicBezTo>
                    <a:pt x="41177" y="161816"/>
                    <a:pt x="0" y="125592"/>
                    <a:pt x="0" y="80908"/>
                  </a:cubicBezTo>
                  <a:cubicBezTo>
                    <a:pt x="0" y="36224"/>
                    <a:pt x="41177" y="0"/>
                    <a:pt x="91971" y="0"/>
                  </a:cubicBezTo>
                  <a:cubicBezTo>
                    <a:pt x="142766" y="0"/>
                    <a:pt x="183943" y="36224"/>
                    <a:pt x="183943" y="80908"/>
                  </a:cubicBezTo>
                  <a:close/>
                </a:path>
              </a:pathLst>
            </a:custGeom>
            <a:solidFill>
              <a:schemeClr val="bg1">
                <a:lumMod val="50000"/>
              </a:schemeClr>
            </a:solidFill>
            <a:ln w="10120" cap="flat">
              <a:noFill/>
              <a:prstDash val="solid"/>
              <a:miter/>
            </a:ln>
          </p:spPr>
          <p:txBody>
            <a:bodyPr rtlCol="0" anchor="ctr"/>
            <a:lstStyle/>
            <a:p>
              <a:endParaRPr lang="ja-JP" altLang="en-US" sz="1662"/>
            </a:p>
          </p:txBody>
        </p:sp>
        <p:sp>
          <p:nvSpPr>
            <p:cNvPr id="70" name="フリーフォーム: 図形 69">
              <a:extLst>
                <a:ext uri="{FF2B5EF4-FFF2-40B4-BE49-F238E27FC236}">
                  <a16:creationId xmlns:a16="http://schemas.microsoft.com/office/drawing/2014/main" id="{A0045B21-E38A-4204-BD67-0A85AE061FA8}"/>
                </a:ext>
              </a:extLst>
            </p:cNvPr>
            <p:cNvSpPr/>
            <p:nvPr/>
          </p:nvSpPr>
          <p:spPr>
            <a:xfrm>
              <a:off x="4601378" y="4491910"/>
              <a:ext cx="327009" cy="161816"/>
            </a:xfrm>
            <a:custGeom>
              <a:avLst/>
              <a:gdLst>
                <a:gd name="connsiteX0" fmla="*/ 239140 w 327009"/>
                <a:gd name="connsiteY0" fmla="*/ 145634 h 161815"/>
                <a:gd name="connsiteX1" fmla="*/ 239140 w 327009"/>
                <a:gd name="connsiteY1" fmla="*/ 145634 h 161815"/>
                <a:gd name="connsiteX2" fmla="*/ 333155 w 327009"/>
                <a:gd name="connsiteY2" fmla="*/ 104281 h 161815"/>
                <a:gd name="connsiteX3" fmla="*/ 296367 w 327009"/>
                <a:gd name="connsiteY3" fmla="*/ 25171 h 161815"/>
                <a:gd name="connsiteX4" fmla="*/ 296367 w 327009"/>
                <a:gd name="connsiteY4" fmla="*/ 21575 h 161815"/>
                <a:gd name="connsiteX5" fmla="*/ 259578 w 327009"/>
                <a:gd name="connsiteY5" fmla="*/ 10788 h 161815"/>
                <a:gd name="connsiteX6" fmla="*/ 183957 w 327009"/>
                <a:gd name="connsiteY6" fmla="*/ 0 h 161815"/>
                <a:gd name="connsiteX7" fmla="*/ 108337 w 327009"/>
                <a:gd name="connsiteY7" fmla="*/ 10788 h 161815"/>
                <a:gd name="connsiteX8" fmla="*/ 18409 w 327009"/>
                <a:gd name="connsiteY8" fmla="*/ 48545 h 161815"/>
                <a:gd name="connsiteX9" fmla="*/ 15 w 327009"/>
                <a:gd name="connsiteY9" fmla="*/ 80908 h 161815"/>
                <a:gd name="connsiteX10" fmla="*/ 15 w 327009"/>
                <a:gd name="connsiteY10" fmla="*/ 161816 h 161815"/>
                <a:gd name="connsiteX11" fmla="*/ 220746 w 327009"/>
                <a:gd name="connsiteY11" fmla="*/ 161816 h 161815"/>
                <a:gd name="connsiteX12" fmla="*/ 239140 w 327009"/>
                <a:gd name="connsiteY12" fmla="*/ 145634 h 1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009" h="161815">
                  <a:moveTo>
                    <a:pt x="239140" y="145634"/>
                  </a:moveTo>
                  <a:lnTo>
                    <a:pt x="239140" y="145634"/>
                  </a:lnTo>
                  <a:cubicBezTo>
                    <a:pt x="267834" y="127620"/>
                    <a:pt x="299556" y="113667"/>
                    <a:pt x="333155" y="104281"/>
                  </a:cubicBezTo>
                  <a:cubicBezTo>
                    <a:pt x="309916" y="82978"/>
                    <a:pt x="296763" y="54695"/>
                    <a:pt x="296367" y="25171"/>
                  </a:cubicBezTo>
                  <a:lnTo>
                    <a:pt x="296367" y="21575"/>
                  </a:lnTo>
                  <a:cubicBezTo>
                    <a:pt x="284428" y="17175"/>
                    <a:pt x="272130" y="13569"/>
                    <a:pt x="259578" y="10788"/>
                  </a:cubicBezTo>
                  <a:cubicBezTo>
                    <a:pt x="235018" y="4293"/>
                    <a:pt x="209593" y="665"/>
                    <a:pt x="183957" y="0"/>
                  </a:cubicBezTo>
                  <a:cubicBezTo>
                    <a:pt x="158262" y="69"/>
                    <a:pt x="132741" y="3710"/>
                    <a:pt x="108337" y="10788"/>
                  </a:cubicBezTo>
                  <a:cubicBezTo>
                    <a:pt x="76372" y="19324"/>
                    <a:pt x="46056" y="32052"/>
                    <a:pt x="18409" y="48545"/>
                  </a:cubicBezTo>
                  <a:cubicBezTo>
                    <a:pt x="6534" y="55965"/>
                    <a:pt x="-362" y="68098"/>
                    <a:pt x="15" y="80908"/>
                  </a:cubicBezTo>
                  <a:lnTo>
                    <a:pt x="15" y="161816"/>
                  </a:lnTo>
                  <a:lnTo>
                    <a:pt x="220746" y="161816"/>
                  </a:lnTo>
                  <a:cubicBezTo>
                    <a:pt x="225813" y="155561"/>
                    <a:pt x="232030" y="150091"/>
                    <a:pt x="239140" y="145634"/>
                  </a:cubicBezTo>
                  <a:close/>
                </a:path>
              </a:pathLst>
            </a:custGeom>
            <a:solidFill>
              <a:schemeClr val="tx1"/>
            </a:solidFill>
            <a:ln w="10120" cap="flat">
              <a:noFill/>
              <a:prstDash val="solid"/>
              <a:miter/>
            </a:ln>
          </p:spPr>
          <p:txBody>
            <a:bodyPr rtlCol="0" anchor="ctr"/>
            <a:lstStyle/>
            <a:p>
              <a:endParaRPr lang="ja-JP" altLang="en-US" sz="1662"/>
            </a:p>
          </p:txBody>
        </p:sp>
      </p:grpSp>
      <p:sp>
        <p:nvSpPr>
          <p:cNvPr id="75" name="矢印: 下 74">
            <a:extLst>
              <a:ext uri="{FF2B5EF4-FFF2-40B4-BE49-F238E27FC236}">
                <a16:creationId xmlns:a16="http://schemas.microsoft.com/office/drawing/2014/main" id="{239BA53E-1664-4FD8-8B8A-505B9EFA831D}"/>
              </a:ext>
            </a:extLst>
          </p:cNvPr>
          <p:cNvSpPr/>
          <p:nvPr/>
        </p:nvSpPr>
        <p:spPr>
          <a:xfrm rot="5400000">
            <a:off x="3437725" y="1455372"/>
            <a:ext cx="149367" cy="848747"/>
          </a:xfrm>
          <a:prstGeom prst="downArrow">
            <a:avLst>
              <a:gd name="adj1" fmla="val 50000"/>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77" name="グラフィックス 76" descr="発表">
            <a:extLst>
              <a:ext uri="{FF2B5EF4-FFF2-40B4-BE49-F238E27FC236}">
                <a16:creationId xmlns:a16="http://schemas.microsoft.com/office/drawing/2014/main" id="{3CEEFC18-F768-4655-99D9-3FC56EFF6A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5109" y="2768027"/>
            <a:ext cx="559125" cy="559125"/>
          </a:xfrm>
          <a:prstGeom prst="rect">
            <a:avLst/>
          </a:prstGeom>
        </p:spPr>
      </p:pic>
      <p:grpSp>
        <p:nvGrpSpPr>
          <p:cNvPr id="131" name="グラフィックス 48" descr="会議">
            <a:extLst>
              <a:ext uri="{FF2B5EF4-FFF2-40B4-BE49-F238E27FC236}">
                <a16:creationId xmlns:a16="http://schemas.microsoft.com/office/drawing/2014/main" id="{8B7AD292-BD03-4ED2-9505-9EBC64755655}"/>
              </a:ext>
            </a:extLst>
          </p:cNvPr>
          <p:cNvGrpSpPr/>
          <p:nvPr/>
        </p:nvGrpSpPr>
        <p:grpSpPr>
          <a:xfrm>
            <a:off x="7492988" y="2594995"/>
            <a:ext cx="872866" cy="687039"/>
            <a:chOff x="6470992" y="4321342"/>
            <a:chExt cx="945605" cy="744292"/>
          </a:xfrm>
        </p:grpSpPr>
        <p:sp>
          <p:nvSpPr>
            <p:cNvPr id="132" name="フリーフォーム: 図形 131">
              <a:extLst>
                <a:ext uri="{FF2B5EF4-FFF2-40B4-BE49-F238E27FC236}">
                  <a16:creationId xmlns:a16="http://schemas.microsoft.com/office/drawing/2014/main" id="{865CF3AF-0656-458B-82C6-80038F2C5BBD}"/>
                </a:ext>
              </a:extLst>
            </p:cNvPr>
            <p:cNvSpPr/>
            <p:nvPr/>
          </p:nvSpPr>
          <p:spPr>
            <a:xfrm>
              <a:off x="6874844" y="4475628"/>
              <a:ext cx="137901" cy="108543"/>
            </a:xfrm>
            <a:custGeom>
              <a:avLst/>
              <a:gdLst>
                <a:gd name="connsiteX0" fmla="*/ 137901 w 137900"/>
                <a:gd name="connsiteY0" fmla="*/ 54271 h 108542"/>
                <a:gd name="connsiteX1" fmla="*/ 68950 w 137900"/>
                <a:gd name="connsiteY1" fmla="*/ 108543 h 108542"/>
                <a:gd name="connsiteX2" fmla="*/ 0 w 137900"/>
                <a:gd name="connsiteY2" fmla="*/ 54271 h 108542"/>
                <a:gd name="connsiteX3" fmla="*/ 68950 w 137900"/>
                <a:gd name="connsiteY3" fmla="*/ 0 h 108542"/>
                <a:gd name="connsiteX4" fmla="*/ 137901 w 137900"/>
                <a:gd name="connsiteY4" fmla="*/ 54271 h 10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00" h="108542">
                  <a:moveTo>
                    <a:pt x="137901" y="54271"/>
                  </a:moveTo>
                  <a:cubicBezTo>
                    <a:pt x="137901" y="84508"/>
                    <a:pt x="107366" y="108543"/>
                    <a:pt x="68950" y="108543"/>
                  </a:cubicBezTo>
                  <a:cubicBezTo>
                    <a:pt x="30535" y="108543"/>
                    <a:pt x="0" y="84508"/>
                    <a:pt x="0" y="54271"/>
                  </a:cubicBezTo>
                  <a:cubicBezTo>
                    <a:pt x="0" y="24034"/>
                    <a:pt x="30535" y="0"/>
                    <a:pt x="68950" y="0"/>
                  </a:cubicBezTo>
                  <a:cubicBezTo>
                    <a:pt x="107366" y="0"/>
                    <a:pt x="137901" y="24810"/>
                    <a:pt x="137901" y="54271"/>
                  </a:cubicBezTo>
                </a:path>
              </a:pathLst>
            </a:custGeom>
            <a:solidFill>
              <a:srgbClr val="00B050"/>
            </a:solidFill>
            <a:ln w="9823" cap="flat">
              <a:noFill/>
              <a:prstDash val="solid"/>
              <a:miter/>
            </a:ln>
          </p:spPr>
          <p:txBody>
            <a:bodyPr rtlCol="0" anchor="ctr"/>
            <a:lstStyle/>
            <a:p>
              <a:endParaRPr lang="ja-JP" altLang="en-US" sz="1662"/>
            </a:p>
          </p:txBody>
        </p:sp>
        <p:sp>
          <p:nvSpPr>
            <p:cNvPr id="133" name="フリーフォーム: 図形 132">
              <a:extLst>
                <a:ext uri="{FF2B5EF4-FFF2-40B4-BE49-F238E27FC236}">
                  <a16:creationId xmlns:a16="http://schemas.microsoft.com/office/drawing/2014/main" id="{61ACBC37-A225-4A43-BF97-BA37AE3E6643}"/>
                </a:ext>
              </a:extLst>
            </p:cNvPr>
            <p:cNvSpPr/>
            <p:nvPr/>
          </p:nvSpPr>
          <p:spPr>
            <a:xfrm>
              <a:off x="7150646" y="4506640"/>
              <a:ext cx="137901" cy="108543"/>
            </a:xfrm>
            <a:custGeom>
              <a:avLst/>
              <a:gdLst>
                <a:gd name="connsiteX0" fmla="*/ 137901 w 137900"/>
                <a:gd name="connsiteY0" fmla="*/ 54271 h 108542"/>
                <a:gd name="connsiteX1" fmla="*/ 68950 w 137900"/>
                <a:gd name="connsiteY1" fmla="*/ 108543 h 108542"/>
                <a:gd name="connsiteX2" fmla="*/ 0 w 137900"/>
                <a:gd name="connsiteY2" fmla="*/ 54271 h 108542"/>
                <a:gd name="connsiteX3" fmla="*/ 68950 w 137900"/>
                <a:gd name="connsiteY3" fmla="*/ 0 h 108542"/>
                <a:gd name="connsiteX4" fmla="*/ 137901 w 137900"/>
                <a:gd name="connsiteY4" fmla="*/ 54271 h 10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00" h="108542">
                  <a:moveTo>
                    <a:pt x="137901" y="54271"/>
                  </a:moveTo>
                  <a:cubicBezTo>
                    <a:pt x="137901" y="84508"/>
                    <a:pt x="107366" y="108543"/>
                    <a:pt x="68950" y="108543"/>
                  </a:cubicBezTo>
                  <a:cubicBezTo>
                    <a:pt x="30535" y="108543"/>
                    <a:pt x="0" y="84508"/>
                    <a:pt x="0" y="54271"/>
                  </a:cubicBezTo>
                  <a:cubicBezTo>
                    <a:pt x="0" y="24034"/>
                    <a:pt x="30535" y="0"/>
                    <a:pt x="68950" y="0"/>
                  </a:cubicBezTo>
                  <a:cubicBezTo>
                    <a:pt x="107366" y="0"/>
                    <a:pt x="137901" y="24034"/>
                    <a:pt x="137901" y="54271"/>
                  </a:cubicBezTo>
                </a:path>
              </a:pathLst>
            </a:custGeom>
            <a:solidFill>
              <a:srgbClr val="C00000"/>
            </a:solidFill>
            <a:ln w="9823" cap="flat">
              <a:noFill/>
              <a:prstDash val="solid"/>
              <a:miter/>
            </a:ln>
          </p:spPr>
          <p:txBody>
            <a:bodyPr rtlCol="0" anchor="ctr"/>
            <a:lstStyle/>
            <a:p>
              <a:endParaRPr lang="ja-JP" altLang="en-US" sz="1662"/>
            </a:p>
          </p:txBody>
        </p:sp>
        <p:sp>
          <p:nvSpPr>
            <p:cNvPr id="134" name="フリーフォーム: 図形 133">
              <a:extLst>
                <a:ext uri="{FF2B5EF4-FFF2-40B4-BE49-F238E27FC236}">
                  <a16:creationId xmlns:a16="http://schemas.microsoft.com/office/drawing/2014/main" id="{1F53E519-E3C3-4078-AB74-76201658C0B7}"/>
                </a:ext>
              </a:extLst>
            </p:cNvPr>
            <p:cNvSpPr/>
            <p:nvPr/>
          </p:nvSpPr>
          <p:spPr>
            <a:xfrm>
              <a:off x="6599043" y="4506640"/>
              <a:ext cx="137901" cy="108543"/>
            </a:xfrm>
            <a:custGeom>
              <a:avLst/>
              <a:gdLst>
                <a:gd name="connsiteX0" fmla="*/ 137901 w 137900"/>
                <a:gd name="connsiteY0" fmla="*/ 54271 h 108542"/>
                <a:gd name="connsiteX1" fmla="*/ 68950 w 137900"/>
                <a:gd name="connsiteY1" fmla="*/ 108543 h 108542"/>
                <a:gd name="connsiteX2" fmla="*/ 0 w 137900"/>
                <a:gd name="connsiteY2" fmla="*/ 54271 h 108542"/>
                <a:gd name="connsiteX3" fmla="*/ 68950 w 137900"/>
                <a:gd name="connsiteY3" fmla="*/ 0 h 108542"/>
                <a:gd name="connsiteX4" fmla="*/ 137901 w 137900"/>
                <a:gd name="connsiteY4" fmla="*/ 54271 h 10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00" h="108542">
                  <a:moveTo>
                    <a:pt x="137901" y="54271"/>
                  </a:moveTo>
                  <a:cubicBezTo>
                    <a:pt x="137901" y="84508"/>
                    <a:pt x="107366" y="108543"/>
                    <a:pt x="68950" y="108543"/>
                  </a:cubicBezTo>
                  <a:cubicBezTo>
                    <a:pt x="30535" y="108543"/>
                    <a:pt x="0" y="84508"/>
                    <a:pt x="0" y="54271"/>
                  </a:cubicBezTo>
                  <a:cubicBezTo>
                    <a:pt x="0" y="24034"/>
                    <a:pt x="30535" y="0"/>
                    <a:pt x="68950" y="0"/>
                  </a:cubicBezTo>
                  <a:cubicBezTo>
                    <a:pt x="107366" y="0"/>
                    <a:pt x="137901" y="24034"/>
                    <a:pt x="137901" y="54271"/>
                  </a:cubicBezTo>
                </a:path>
              </a:pathLst>
            </a:custGeom>
            <a:solidFill>
              <a:schemeClr val="tx1"/>
            </a:solidFill>
            <a:ln w="9823" cap="flat">
              <a:noFill/>
              <a:prstDash val="solid"/>
              <a:miter/>
            </a:ln>
          </p:spPr>
          <p:txBody>
            <a:bodyPr rtlCol="0" anchor="ctr"/>
            <a:lstStyle/>
            <a:p>
              <a:endParaRPr lang="ja-JP" altLang="en-US" sz="1662"/>
            </a:p>
          </p:txBody>
        </p:sp>
        <p:sp>
          <p:nvSpPr>
            <p:cNvPr id="135" name="フリーフォーム: 図形 134">
              <a:extLst>
                <a:ext uri="{FF2B5EF4-FFF2-40B4-BE49-F238E27FC236}">
                  <a16:creationId xmlns:a16="http://schemas.microsoft.com/office/drawing/2014/main" id="{9E2D3805-B2A4-42C2-B7C8-A47F664011CA}"/>
                </a:ext>
              </a:extLst>
            </p:cNvPr>
            <p:cNvSpPr/>
            <p:nvPr/>
          </p:nvSpPr>
          <p:spPr>
            <a:xfrm>
              <a:off x="6555702" y="4706668"/>
              <a:ext cx="768304" cy="201579"/>
            </a:xfrm>
            <a:custGeom>
              <a:avLst/>
              <a:gdLst>
                <a:gd name="connsiteX0" fmla="*/ 0 w 768304"/>
                <a:gd name="connsiteY0" fmla="*/ 204680 h 201579"/>
                <a:gd name="connsiteX1" fmla="*/ 388092 w 768304"/>
                <a:gd name="connsiteY1" fmla="*/ 0 h 201579"/>
                <a:gd name="connsiteX2" fmla="*/ 776184 w 768304"/>
                <a:gd name="connsiteY2" fmla="*/ 204680 h 201579"/>
                <a:gd name="connsiteX3" fmla="*/ 0 w 768304"/>
                <a:gd name="connsiteY3" fmla="*/ 204680 h 201579"/>
              </a:gdLst>
              <a:ahLst/>
              <a:cxnLst>
                <a:cxn ang="0">
                  <a:pos x="connsiteX0" y="connsiteY0"/>
                </a:cxn>
                <a:cxn ang="0">
                  <a:pos x="connsiteX1" y="connsiteY1"/>
                </a:cxn>
                <a:cxn ang="0">
                  <a:pos x="connsiteX2" y="connsiteY2"/>
                </a:cxn>
                <a:cxn ang="0">
                  <a:pos x="connsiteX3" y="connsiteY3"/>
                </a:cxn>
              </a:cxnLst>
              <a:rect l="l" t="t" r="r" b="b"/>
              <a:pathLst>
                <a:path w="768304" h="201579">
                  <a:moveTo>
                    <a:pt x="0" y="204680"/>
                  </a:moveTo>
                  <a:cubicBezTo>
                    <a:pt x="0" y="91486"/>
                    <a:pt x="173361" y="0"/>
                    <a:pt x="388092" y="0"/>
                  </a:cubicBezTo>
                  <a:cubicBezTo>
                    <a:pt x="601838" y="0"/>
                    <a:pt x="776184" y="91486"/>
                    <a:pt x="776184" y="204680"/>
                  </a:cubicBezTo>
                  <a:lnTo>
                    <a:pt x="0" y="204680"/>
                  </a:lnTo>
                  <a:close/>
                </a:path>
              </a:pathLst>
            </a:custGeom>
            <a:solidFill>
              <a:schemeClr val="accent6">
                <a:lumMod val="50000"/>
              </a:schemeClr>
            </a:solidFill>
            <a:ln w="9823" cap="flat">
              <a:noFill/>
              <a:prstDash val="solid"/>
              <a:miter/>
            </a:ln>
          </p:spPr>
          <p:txBody>
            <a:bodyPr rtlCol="0" anchor="ctr"/>
            <a:lstStyle/>
            <a:p>
              <a:endParaRPr lang="ja-JP" altLang="en-US" sz="1662"/>
            </a:p>
          </p:txBody>
        </p:sp>
        <p:sp>
          <p:nvSpPr>
            <p:cNvPr id="136" name="フリーフォーム: 図形 135">
              <a:extLst>
                <a:ext uri="{FF2B5EF4-FFF2-40B4-BE49-F238E27FC236}">
                  <a16:creationId xmlns:a16="http://schemas.microsoft.com/office/drawing/2014/main" id="{F0476F9C-DBD0-4CBF-9B6C-818B08C9D89F}"/>
                </a:ext>
              </a:extLst>
            </p:cNvPr>
            <p:cNvSpPr/>
            <p:nvPr/>
          </p:nvSpPr>
          <p:spPr>
            <a:xfrm>
              <a:off x="6549792" y="4630978"/>
              <a:ext cx="236401" cy="170567"/>
            </a:xfrm>
            <a:custGeom>
              <a:avLst/>
              <a:gdLst>
                <a:gd name="connsiteX0" fmla="*/ 94561 w 236401"/>
                <a:gd name="connsiteY0" fmla="*/ 104377 h 170566"/>
                <a:gd name="connsiteX1" fmla="*/ 236401 w 236401"/>
                <a:gd name="connsiteY1" fmla="*/ 54757 h 170566"/>
                <a:gd name="connsiteX2" fmla="*/ 236401 w 236401"/>
                <a:gd name="connsiteY2" fmla="*/ 46229 h 170566"/>
                <a:gd name="connsiteX3" fmla="*/ 224581 w 236401"/>
                <a:gd name="connsiteY3" fmla="*/ 23745 h 170566"/>
                <a:gd name="connsiteX4" fmla="*/ 205866 w 236401"/>
                <a:gd name="connsiteY4" fmla="*/ 15217 h 170566"/>
                <a:gd name="connsiteX5" fmla="*/ 32505 w 236401"/>
                <a:gd name="connsiteY5" fmla="*/ 14441 h 170566"/>
                <a:gd name="connsiteX6" fmla="*/ 10835 w 236401"/>
                <a:gd name="connsiteY6" fmla="*/ 23745 h 170566"/>
                <a:gd name="connsiteX7" fmla="*/ 0 w 236401"/>
                <a:gd name="connsiteY7" fmla="*/ 46229 h 170566"/>
                <a:gd name="connsiteX8" fmla="*/ 0 w 236401"/>
                <a:gd name="connsiteY8" fmla="*/ 178031 h 170566"/>
                <a:gd name="connsiteX9" fmla="*/ 94561 w 236401"/>
                <a:gd name="connsiteY9" fmla="*/ 104377 h 17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01" h="170566">
                  <a:moveTo>
                    <a:pt x="94561" y="104377"/>
                  </a:moveTo>
                  <a:cubicBezTo>
                    <a:pt x="135931" y="82668"/>
                    <a:pt x="184196" y="65612"/>
                    <a:pt x="236401" y="54757"/>
                  </a:cubicBezTo>
                  <a:lnTo>
                    <a:pt x="236401" y="46229"/>
                  </a:lnTo>
                  <a:cubicBezTo>
                    <a:pt x="236401" y="37701"/>
                    <a:pt x="231476" y="29172"/>
                    <a:pt x="224581" y="23745"/>
                  </a:cubicBezTo>
                  <a:cubicBezTo>
                    <a:pt x="221626" y="21419"/>
                    <a:pt x="214731" y="18318"/>
                    <a:pt x="205866" y="15217"/>
                  </a:cubicBezTo>
                  <a:cubicBezTo>
                    <a:pt x="151691" y="-4941"/>
                    <a:pt x="87665" y="-4941"/>
                    <a:pt x="32505" y="14441"/>
                  </a:cubicBezTo>
                  <a:cubicBezTo>
                    <a:pt x="22655" y="17543"/>
                    <a:pt x="14775" y="21419"/>
                    <a:pt x="10835" y="23745"/>
                  </a:cubicBezTo>
                  <a:cubicBezTo>
                    <a:pt x="4925" y="29172"/>
                    <a:pt x="0" y="37701"/>
                    <a:pt x="0" y="46229"/>
                  </a:cubicBezTo>
                  <a:lnTo>
                    <a:pt x="0" y="178031"/>
                  </a:lnTo>
                  <a:cubicBezTo>
                    <a:pt x="22655" y="150895"/>
                    <a:pt x="54175" y="125310"/>
                    <a:pt x="94561" y="104377"/>
                  </a:cubicBezTo>
                </a:path>
              </a:pathLst>
            </a:custGeom>
            <a:solidFill>
              <a:schemeClr val="tx1"/>
            </a:solidFill>
            <a:ln w="9823" cap="flat">
              <a:noFill/>
              <a:prstDash val="solid"/>
              <a:miter/>
            </a:ln>
          </p:spPr>
          <p:txBody>
            <a:bodyPr rtlCol="0" anchor="ctr"/>
            <a:lstStyle/>
            <a:p>
              <a:endParaRPr lang="ja-JP" altLang="en-US" sz="1662"/>
            </a:p>
          </p:txBody>
        </p:sp>
        <p:sp>
          <p:nvSpPr>
            <p:cNvPr id="137" name="フリーフォーム: 図形 136">
              <a:extLst>
                <a:ext uri="{FF2B5EF4-FFF2-40B4-BE49-F238E27FC236}">
                  <a16:creationId xmlns:a16="http://schemas.microsoft.com/office/drawing/2014/main" id="{B9F35DC2-5C30-4B48-85AD-A97EAD29DA4B}"/>
                </a:ext>
              </a:extLst>
            </p:cNvPr>
            <p:cNvSpPr/>
            <p:nvPr/>
          </p:nvSpPr>
          <p:spPr>
            <a:xfrm>
              <a:off x="6824609" y="4599966"/>
              <a:ext cx="236401" cy="77530"/>
            </a:xfrm>
            <a:custGeom>
              <a:avLst/>
              <a:gdLst>
                <a:gd name="connsiteX0" fmla="*/ 237386 w 236401"/>
                <a:gd name="connsiteY0" fmla="*/ 78016 h 77530"/>
                <a:gd name="connsiteX1" fmla="*/ 237386 w 236401"/>
                <a:gd name="connsiteY1" fmla="*/ 46229 h 77530"/>
                <a:gd name="connsiteX2" fmla="*/ 225566 w 236401"/>
                <a:gd name="connsiteY2" fmla="*/ 23745 h 77530"/>
                <a:gd name="connsiteX3" fmla="*/ 206851 w 236401"/>
                <a:gd name="connsiteY3" fmla="*/ 15217 h 77530"/>
                <a:gd name="connsiteX4" fmla="*/ 33490 w 236401"/>
                <a:gd name="connsiteY4" fmla="*/ 14441 h 77530"/>
                <a:gd name="connsiteX5" fmla="*/ 11820 w 236401"/>
                <a:gd name="connsiteY5" fmla="*/ 23745 h 77530"/>
                <a:gd name="connsiteX6" fmla="*/ 0 w 236401"/>
                <a:gd name="connsiteY6" fmla="*/ 46229 h 77530"/>
                <a:gd name="connsiteX7" fmla="*/ 0 w 236401"/>
                <a:gd name="connsiteY7" fmla="*/ 78016 h 77530"/>
                <a:gd name="connsiteX8" fmla="*/ 118201 w 236401"/>
                <a:gd name="connsiteY8" fmla="*/ 68713 h 77530"/>
                <a:gd name="connsiteX9" fmla="*/ 237386 w 236401"/>
                <a:gd name="connsiteY9" fmla="*/ 78016 h 7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01" h="77530">
                  <a:moveTo>
                    <a:pt x="237386" y="78016"/>
                  </a:moveTo>
                  <a:lnTo>
                    <a:pt x="237386" y="46229"/>
                  </a:lnTo>
                  <a:cubicBezTo>
                    <a:pt x="237386" y="37701"/>
                    <a:pt x="232461" y="29172"/>
                    <a:pt x="225566" y="23745"/>
                  </a:cubicBezTo>
                  <a:cubicBezTo>
                    <a:pt x="222611" y="21419"/>
                    <a:pt x="215716" y="18318"/>
                    <a:pt x="206851" y="15217"/>
                  </a:cubicBezTo>
                  <a:cubicBezTo>
                    <a:pt x="152676" y="-4941"/>
                    <a:pt x="88650" y="-4941"/>
                    <a:pt x="33490" y="14441"/>
                  </a:cubicBezTo>
                  <a:cubicBezTo>
                    <a:pt x="23640" y="17543"/>
                    <a:pt x="15760" y="21419"/>
                    <a:pt x="11820" y="23745"/>
                  </a:cubicBezTo>
                  <a:cubicBezTo>
                    <a:pt x="3940" y="29172"/>
                    <a:pt x="0" y="37701"/>
                    <a:pt x="0" y="46229"/>
                  </a:cubicBezTo>
                  <a:lnTo>
                    <a:pt x="0" y="78016"/>
                  </a:lnTo>
                  <a:cubicBezTo>
                    <a:pt x="38415" y="71814"/>
                    <a:pt x="77815" y="68713"/>
                    <a:pt x="118201" y="68713"/>
                  </a:cubicBezTo>
                  <a:cubicBezTo>
                    <a:pt x="158586" y="68713"/>
                    <a:pt x="198971" y="72589"/>
                    <a:pt x="237386" y="78016"/>
                  </a:cubicBezTo>
                </a:path>
              </a:pathLst>
            </a:custGeom>
            <a:solidFill>
              <a:srgbClr val="00B050"/>
            </a:solidFill>
            <a:ln w="9823" cap="flat">
              <a:noFill/>
              <a:prstDash val="solid"/>
              <a:miter/>
            </a:ln>
          </p:spPr>
          <p:txBody>
            <a:bodyPr rtlCol="0" anchor="ctr"/>
            <a:lstStyle/>
            <a:p>
              <a:endParaRPr lang="ja-JP" altLang="en-US" sz="1662"/>
            </a:p>
          </p:txBody>
        </p:sp>
        <p:sp>
          <p:nvSpPr>
            <p:cNvPr id="138" name="フリーフォーム: 図形 137">
              <a:extLst>
                <a:ext uri="{FF2B5EF4-FFF2-40B4-BE49-F238E27FC236}">
                  <a16:creationId xmlns:a16="http://schemas.microsoft.com/office/drawing/2014/main" id="{33C4C023-3A91-4174-BFFD-42A627560710}"/>
                </a:ext>
              </a:extLst>
            </p:cNvPr>
            <p:cNvSpPr/>
            <p:nvPr/>
          </p:nvSpPr>
          <p:spPr>
            <a:xfrm>
              <a:off x="7100410" y="4630978"/>
              <a:ext cx="236401" cy="170567"/>
            </a:xfrm>
            <a:custGeom>
              <a:avLst/>
              <a:gdLst>
                <a:gd name="connsiteX0" fmla="*/ 237386 w 236401"/>
                <a:gd name="connsiteY0" fmla="*/ 178031 h 170566"/>
                <a:gd name="connsiteX1" fmla="*/ 237386 w 236401"/>
                <a:gd name="connsiteY1" fmla="*/ 46229 h 170566"/>
                <a:gd name="connsiteX2" fmla="*/ 225566 w 236401"/>
                <a:gd name="connsiteY2" fmla="*/ 23745 h 170566"/>
                <a:gd name="connsiteX3" fmla="*/ 206851 w 236401"/>
                <a:gd name="connsiteY3" fmla="*/ 15217 h 170566"/>
                <a:gd name="connsiteX4" fmla="*/ 33490 w 236401"/>
                <a:gd name="connsiteY4" fmla="*/ 14441 h 170566"/>
                <a:gd name="connsiteX5" fmla="*/ 11820 w 236401"/>
                <a:gd name="connsiteY5" fmla="*/ 23745 h 170566"/>
                <a:gd name="connsiteX6" fmla="*/ 0 w 236401"/>
                <a:gd name="connsiteY6" fmla="*/ 46229 h 170566"/>
                <a:gd name="connsiteX7" fmla="*/ 0 w 236401"/>
                <a:gd name="connsiteY7" fmla="*/ 54757 h 170566"/>
                <a:gd name="connsiteX8" fmla="*/ 141841 w 236401"/>
                <a:gd name="connsiteY8" fmla="*/ 104377 h 170566"/>
                <a:gd name="connsiteX9" fmla="*/ 237386 w 236401"/>
                <a:gd name="connsiteY9" fmla="*/ 178031 h 17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01" h="170566">
                  <a:moveTo>
                    <a:pt x="237386" y="178031"/>
                  </a:moveTo>
                  <a:lnTo>
                    <a:pt x="237386" y="46229"/>
                  </a:lnTo>
                  <a:cubicBezTo>
                    <a:pt x="237386" y="37701"/>
                    <a:pt x="232461" y="29172"/>
                    <a:pt x="225566" y="23745"/>
                  </a:cubicBezTo>
                  <a:cubicBezTo>
                    <a:pt x="222611" y="21419"/>
                    <a:pt x="215716" y="18318"/>
                    <a:pt x="206851" y="15217"/>
                  </a:cubicBezTo>
                  <a:cubicBezTo>
                    <a:pt x="152676" y="-4941"/>
                    <a:pt x="88650" y="-4941"/>
                    <a:pt x="33490" y="14441"/>
                  </a:cubicBezTo>
                  <a:cubicBezTo>
                    <a:pt x="23640" y="17543"/>
                    <a:pt x="15760" y="21419"/>
                    <a:pt x="11820" y="23745"/>
                  </a:cubicBezTo>
                  <a:cubicBezTo>
                    <a:pt x="3940" y="29172"/>
                    <a:pt x="0" y="37701"/>
                    <a:pt x="0" y="46229"/>
                  </a:cubicBezTo>
                  <a:lnTo>
                    <a:pt x="0" y="54757"/>
                  </a:lnTo>
                  <a:cubicBezTo>
                    <a:pt x="52205" y="65612"/>
                    <a:pt x="100471" y="82668"/>
                    <a:pt x="141841" y="104377"/>
                  </a:cubicBezTo>
                  <a:cubicBezTo>
                    <a:pt x="183211" y="125310"/>
                    <a:pt x="214731" y="150895"/>
                    <a:pt x="237386" y="178031"/>
                  </a:cubicBezTo>
                </a:path>
              </a:pathLst>
            </a:custGeom>
            <a:solidFill>
              <a:srgbClr val="C00000"/>
            </a:solidFill>
            <a:ln w="9823" cap="flat">
              <a:noFill/>
              <a:prstDash val="solid"/>
              <a:miter/>
            </a:ln>
          </p:spPr>
          <p:txBody>
            <a:bodyPr rtlCol="0" anchor="ctr"/>
            <a:lstStyle/>
            <a:p>
              <a:endParaRPr lang="ja-JP" altLang="en-US" sz="1662"/>
            </a:p>
          </p:txBody>
        </p:sp>
      </p:grpSp>
      <p:sp>
        <p:nvSpPr>
          <p:cNvPr id="41" name="テキスト ボックス 40">
            <a:extLst>
              <a:ext uri="{FF2B5EF4-FFF2-40B4-BE49-F238E27FC236}">
                <a16:creationId xmlns:a16="http://schemas.microsoft.com/office/drawing/2014/main" id="{873B84CF-70D1-43C2-9FE6-5290826E3254}"/>
              </a:ext>
            </a:extLst>
          </p:cNvPr>
          <p:cNvSpPr txBox="1"/>
          <p:nvPr/>
        </p:nvSpPr>
        <p:spPr>
          <a:xfrm>
            <a:off x="10184696" y="2901246"/>
            <a:ext cx="265948" cy="896113"/>
          </a:xfrm>
          <a:prstGeom prst="rect">
            <a:avLst/>
          </a:prstGeom>
          <a:noFill/>
        </p:spPr>
        <p:txBody>
          <a:bodyPr vert="eaVert" wrap="square" lIns="33231" tIns="33231" rIns="33231" bIns="33231" rtlCol="0" anchor="ctr" anchorCtr="0">
            <a:spAutoFit/>
          </a:bodyPr>
          <a:lstStyle/>
          <a:p>
            <a:r>
              <a:rPr lang="ja-JP" altLang="en-US" sz="1292" dirty="0">
                <a:latin typeface="Meiryo UI" panose="020B0604030504040204" pitchFamily="50" charset="-128"/>
                <a:ea typeface="Meiryo UI" panose="020B0604030504040204" pitchFamily="50" charset="-128"/>
              </a:rPr>
              <a:t>繰り返し</a:t>
            </a:r>
            <a:endParaRPr lang="en-US" altLang="ja-JP" sz="1292" dirty="0">
              <a:latin typeface="Meiryo UI" panose="020B0604030504040204" pitchFamily="50" charset="-128"/>
              <a:ea typeface="Meiryo UI" panose="020B0604030504040204" pitchFamily="50" charset="-128"/>
            </a:endParaRPr>
          </a:p>
        </p:txBody>
      </p:sp>
      <p:grpSp>
        <p:nvGrpSpPr>
          <p:cNvPr id="59" name="グループ化 58">
            <a:extLst>
              <a:ext uri="{FF2B5EF4-FFF2-40B4-BE49-F238E27FC236}">
                <a16:creationId xmlns:a16="http://schemas.microsoft.com/office/drawing/2014/main" id="{5B0E251D-2564-4066-BC20-3D54F833EBB8}"/>
              </a:ext>
            </a:extLst>
          </p:cNvPr>
          <p:cNvGrpSpPr/>
          <p:nvPr/>
        </p:nvGrpSpPr>
        <p:grpSpPr>
          <a:xfrm>
            <a:off x="4224021" y="3745928"/>
            <a:ext cx="818646" cy="591102"/>
            <a:chOff x="5827221" y="1840270"/>
            <a:chExt cx="886867" cy="640361"/>
          </a:xfrm>
        </p:grpSpPr>
        <p:pic>
          <p:nvPicPr>
            <p:cNvPr id="160" name="グラフィックス 159" descr="ユーザー">
              <a:extLst>
                <a:ext uri="{FF2B5EF4-FFF2-40B4-BE49-F238E27FC236}">
                  <a16:creationId xmlns:a16="http://schemas.microsoft.com/office/drawing/2014/main" id="{0ED91ED8-6A4E-4D4F-A296-1856C7B2C0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7221" y="1990229"/>
              <a:ext cx="483411" cy="483411"/>
            </a:xfrm>
            <a:prstGeom prst="rect">
              <a:avLst/>
            </a:prstGeom>
          </p:spPr>
        </p:pic>
        <p:grpSp>
          <p:nvGrpSpPr>
            <p:cNvPr id="161" name="グループ化 160">
              <a:extLst>
                <a:ext uri="{FF2B5EF4-FFF2-40B4-BE49-F238E27FC236}">
                  <a16:creationId xmlns:a16="http://schemas.microsoft.com/office/drawing/2014/main" id="{B13D5F73-9BF5-49B0-9E66-9E77A52390FB}"/>
                </a:ext>
              </a:extLst>
            </p:cNvPr>
            <p:cNvGrpSpPr/>
            <p:nvPr/>
          </p:nvGrpSpPr>
          <p:grpSpPr>
            <a:xfrm>
              <a:off x="6066568" y="1840270"/>
              <a:ext cx="647520" cy="640361"/>
              <a:chOff x="5864544" y="1994067"/>
              <a:chExt cx="647520" cy="640361"/>
            </a:xfrm>
          </p:grpSpPr>
          <p:pic>
            <p:nvPicPr>
              <p:cNvPr id="162" name="グラフィックス 161" descr="ユーザー">
                <a:extLst>
                  <a:ext uri="{FF2B5EF4-FFF2-40B4-BE49-F238E27FC236}">
                    <a16:creationId xmlns:a16="http://schemas.microsoft.com/office/drawing/2014/main" id="{6C2552C1-A94A-44C3-9182-FA3675DFD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4544" y="1994067"/>
                <a:ext cx="483411" cy="483411"/>
              </a:xfrm>
              <a:prstGeom prst="rect">
                <a:avLst/>
              </a:prstGeom>
            </p:spPr>
          </p:pic>
          <p:pic>
            <p:nvPicPr>
              <p:cNvPr id="163" name="グラフィックス 162" descr="ユーザー">
                <a:extLst>
                  <a:ext uri="{FF2B5EF4-FFF2-40B4-BE49-F238E27FC236}">
                    <a16:creationId xmlns:a16="http://schemas.microsoft.com/office/drawing/2014/main" id="{C03CCA37-E145-4891-B24A-2D3A96C5B3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28653" y="2151017"/>
                <a:ext cx="483411" cy="483411"/>
              </a:xfrm>
              <a:prstGeom prst="rect">
                <a:avLst/>
              </a:prstGeom>
            </p:spPr>
          </p:pic>
        </p:grpSp>
      </p:grpSp>
      <p:sp>
        <p:nvSpPr>
          <p:cNvPr id="24" name="矢印: 左カーブ 23">
            <a:extLst>
              <a:ext uri="{FF2B5EF4-FFF2-40B4-BE49-F238E27FC236}">
                <a16:creationId xmlns:a16="http://schemas.microsoft.com/office/drawing/2014/main" id="{9DBBBC28-C056-4474-AFB4-03048F32ADA3}"/>
              </a:ext>
            </a:extLst>
          </p:cNvPr>
          <p:cNvSpPr/>
          <p:nvPr/>
        </p:nvSpPr>
        <p:spPr>
          <a:xfrm>
            <a:off x="9686219" y="2901246"/>
            <a:ext cx="398769" cy="830769"/>
          </a:xfrm>
          <a:prstGeom prst="curvedLeftArrow">
            <a:avLst>
              <a:gd name="adj1" fmla="val 28913"/>
              <a:gd name="adj2" fmla="val 78524"/>
              <a:gd name="adj3" fmla="val 36551"/>
            </a:avLst>
          </a:prstGeom>
          <a:solidFill>
            <a:srgbClr val="002060"/>
          </a:solidFill>
          <a:ln>
            <a:solidFill>
              <a:schemeClr val="tx1"/>
            </a:solidFill>
          </a:ln>
        </p:spPr>
        <p:txBody>
          <a:bodyPr wrap="square" lIns="33231" tIns="33231" rIns="33231" bIns="33231" rtlCol="0" anchor="ctr">
            <a:noAutofit/>
          </a:bodyPr>
          <a:lstStyle/>
          <a:p>
            <a:pPr algn="ctr"/>
            <a:endParaRPr kumimoji="1" lang="ja-JP" altLang="en-US" sz="1292" dirty="0">
              <a:latin typeface="Meiryo UI" panose="020B0604030504040204" pitchFamily="50" charset="-128"/>
              <a:ea typeface="Meiryo UI" panose="020B0604030504040204" pitchFamily="50" charset="-128"/>
            </a:endParaRPr>
          </a:p>
        </p:txBody>
      </p:sp>
      <p:sp>
        <p:nvSpPr>
          <p:cNvPr id="111" name="矢印: 左カーブ 110">
            <a:extLst>
              <a:ext uri="{FF2B5EF4-FFF2-40B4-BE49-F238E27FC236}">
                <a16:creationId xmlns:a16="http://schemas.microsoft.com/office/drawing/2014/main" id="{77586B3D-7FF0-4ADF-9AFD-CEAF721B82C3}"/>
              </a:ext>
            </a:extLst>
          </p:cNvPr>
          <p:cNvSpPr/>
          <p:nvPr/>
        </p:nvSpPr>
        <p:spPr>
          <a:xfrm>
            <a:off x="4908296" y="2994275"/>
            <a:ext cx="305701" cy="559125"/>
          </a:xfrm>
          <a:prstGeom prst="curvedLeftArrow">
            <a:avLst>
              <a:gd name="adj1" fmla="val 25000"/>
              <a:gd name="adj2" fmla="val 78524"/>
              <a:gd name="adj3" fmla="val 37409"/>
            </a:avLst>
          </a:prstGeom>
          <a:solidFill>
            <a:srgbClr val="002060"/>
          </a:solidFill>
          <a:ln>
            <a:solidFill>
              <a:schemeClr val="tx1"/>
            </a:solidFill>
          </a:ln>
        </p:spPr>
        <p:txBody>
          <a:bodyPr wrap="square" lIns="33231" tIns="33231" rIns="33231" bIns="33231" rtlCol="0" anchor="ctr">
            <a:noAutofit/>
          </a:bodyPr>
          <a:lstStyle/>
          <a:p>
            <a:pPr algn="ctr"/>
            <a:endParaRPr kumimoji="1" lang="ja-JP" altLang="en-US" sz="1292" dirty="0">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6C8576CB-1543-4EDF-9A5A-40BD75E72CD7}"/>
              </a:ext>
            </a:extLst>
          </p:cNvPr>
          <p:cNvGrpSpPr/>
          <p:nvPr/>
        </p:nvGrpSpPr>
        <p:grpSpPr>
          <a:xfrm>
            <a:off x="3982047" y="2488927"/>
            <a:ext cx="943035" cy="683596"/>
            <a:chOff x="3032559" y="4268680"/>
            <a:chExt cx="1021621" cy="740562"/>
          </a:xfrm>
        </p:grpSpPr>
        <p:pic>
          <p:nvPicPr>
            <p:cNvPr id="114" name="グラフィックス 113" descr="ユーザー">
              <a:extLst>
                <a:ext uri="{FF2B5EF4-FFF2-40B4-BE49-F238E27FC236}">
                  <a16:creationId xmlns:a16="http://schemas.microsoft.com/office/drawing/2014/main" id="{D0F94FED-3DDE-4A77-B6F1-F71A38281C4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32559" y="4268680"/>
              <a:ext cx="611188" cy="611188"/>
            </a:xfrm>
            <a:prstGeom prst="rect">
              <a:avLst/>
            </a:prstGeom>
          </p:spPr>
        </p:pic>
        <p:grpSp>
          <p:nvGrpSpPr>
            <p:cNvPr id="101" name="グループ化 100">
              <a:extLst>
                <a:ext uri="{FF2B5EF4-FFF2-40B4-BE49-F238E27FC236}">
                  <a16:creationId xmlns:a16="http://schemas.microsoft.com/office/drawing/2014/main" id="{9937CBC3-E028-40D5-AA73-F7A4A6B188A2}"/>
                </a:ext>
              </a:extLst>
            </p:cNvPr>
            <p:cNvGrpSpPr/>
            <p:nvPr/>
          </p:nvGrpSpPr>
          <p:grpSpPr>
            <a:xfrm>
              <a:off x="3189753" y="4276453"/>
              <a:ext cx="864427" cy="732789"/>
              <a:chOff x="2810777" y="3931385"/>
              <a:chExt cx="1042884" cy="852846"/>
            </a:xfrm>
          </p:grpSpPr>
          <p:pic>
            <p:nvPicPr>
              <p:cNvPr id="98" name="グラフィックス 97" descr="プログラマー">
                <a:extLst>
                  <a:ext uri="{FF2B5EF4-FFF2-40B4-BE49-F238E27FC236}">
                    <a16:creationId xmlns:a16="http://schemas.microsoft.com/office/drawing/2014/main" id="{DF179566-96B5-4C7F-AC2A-7D67352477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10777" y="4013847"/>
                <a:ext cx="770384" cy="770384"/>
              </a:xfrm>
              <a:prstGeom prst="rect">
                <a:avLst/>
              </a:prstGeom>
            </p:spPr>
          </p:pic>
          <p:pic>
            <p:nvPicPr>
              <p:cNvPr id="100" name="グラフィックス 99" descr="時計">
                <a:extLst>
                  <a:ext uri="{FF2B5EF4-FFF2-40B4-BE49-F238E27FC236}">
                    <a16:creationId xmlns:a16="http://schemas.microsoft.com/office/drawing/2014/main" id="{2EC540C3-913D-4E18-B031-428F6F22A05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01877" y="3931385"/>
                <a:ext cx="451784" cy="451784"/>
              </a:xfrm>
              <a:prstGeom prst="rect">
                <a:avLst/>
              </a:prstGeom>
            </p:spPr>
          </p:pic>
        </p:grpSp>
      </p:grpSp>
      <p:grpSp>
        <p:nvGrpSpPr>
          <p:cNvPr id="120" name="グループ化 119">
            <a:extLst>
              <a:ext uri="{FF2B5EF4-FFF2-40B4-BE49-F238E27FC236}">
                <a16:creationId xmlns:a16="http://schemas.microsoft.com/office/drawing/2014/main" id="{5B0B4950-C82D-4A8A-A890-BAB6640A0D35}"/>
              </a:ext>
            </a:extLst>
          </p:cNvPr>
          <p:cNvGrpSpPr/>
          <p:nvPr/>
        </p:nvGrpSpPr>
        <p:grpSpPr>
          <a:xfrm>
            <a:off x="1966810" y="2602118"/>
            <a:ext cx="818646" cy="591102"/>
            <a:chOff x="5827221" y="1840270"/>
            <a:chExt cx="886867" cy="640361"/>
          </a:xfrm>
        </p:grpSpPr>
        <p:pic>
          <p:nvPicPr>
            <p:cNvPr id="121" name="グラフィックス 120" descr="ユーザー">
              <a:extLst>
                <a:ext uri="{FF2B5EF4-FFF2-40B4-BE49-F238E27FC236}">
                  <a16:creationId xmlns:a16="http://schemas.microsoft.com/office/drawing/2014/main" id="{1700FDD0-764B-4489-BCFA-A269F74D6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7221" y="1990229"/>
              <a:ext cx="483411" cy="483411"/>
            </a:xfrm>
            <a:prstGeom prst="rect">
              <a:avLst/>
            </a:prstGeom>
          </p:spPr>
        </p:pic>
        <p:grpSp>
          <p:nvGrpSpPr>
            <p:cNvPr id="125" name="グループ化 124">
              <a:extLst>
                <a:ext uri="{FF2B5EF4-FFF2-40B4-BE49-F238E27FC236}">
                  <a16:creationId xmlns:a16="http://schemas.microsoft.com/office/drawing/2014/main" id="{F6EA4A06-F0E9-47A1-AF4A-2D9588FD9F32}"/>
                </a:ext>
              </a:extLst>
            </p:cNvPr>
            <p:cNvGrpSpPr/>
            <p:nvPr/>
          </p:nvGrpSpPr>
          <p:grpSpPr>
            <a:xfrm>
              <a:off x="6066568" y="1840270"/>
              <a:ext cx="647520" cy="640361"/>
              <a:chOff x="5864544" y="1994067"/>
              <a:chExt cx="647520" cy="640361"/>
            </a:xfrm>
          </p:grpSpPr>
          <p:pic>
            <p:nvPicPr>
              <p:cNvPr id="139" name="グラフィックス 138" descr="ユーザー">
                <a:extLst>
                  <a:ext uri="{FF2B5EF4-FFF2-40B4-BE49-F238E27FC236}">
                    <a16:creationId xmlns:a16="http://schemas.microsoft.com/office/drawing/2014/main" id="{008D03FC-818E-4472-B958-AF610DC4D5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4544" y="1994067"/>
                <a:ext cx="483411" cy="483411"/>
              </a:xfrm>
              <a:prstGeom prst="rect">
                <a:avLst/>
              </a:prstGeom>
            </p:spPr>
          </p:pic>
          <p:pic>
            <p:nvPicPr>
              <p:cNvPr id="140" name="グラフィックス 139" descr="ユーザー">
                <a:extLst>
                  <a:ext uri="{FF2B5EF4-FFF2-40B4-BE49-F238E27FC236}">
                    <a16:creationId xmlns:a16="http://schemas.microsoft.com/office/drawing/2014/main" id="{5A658F5B-EDF0-4C08-9BCA-BD3BB68357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28653" y="2151017"/>
                <a:ext cx="483411" cy="483411"/>
              </a:xfrm>
              <a:prstGeom prst="rect">
                <a:avLst/>
              </a:prstGeom>
            </p:spPr>
          </p:pic>
        </p:grpSp>
      </p:grpSp>
      <p:pic>
        <p:nvPicPr>
          <p:cNvPr id="143" name="グラフィックス 142" descr="ユーザー">
            <a:extLst>
              <a:ext uri="{FF2B5EF4-FFF2-40B4-BE49-F238E27FC236}">
                <a16:creationId xmlns:a16="http://schemas.microsoft.com/office/drawing/2014/main" id="{20C9B1AE-0D3A-44DA-9783-DCDFCE7E22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6843" y="1689345"/>
            <a:ext cx="446226" cy="446226"/>
          </a:xfrm>
          <a:prstGeom prst="rect">
            <a:avLst/>
          </a:prstGeom>
        </p:spPr>
      </p:pic>
      <p:sp>
        <p:nvSpPr>
          <p:cNvPr id="151" name="正方形/長方形 150">
            <a:extLst>
              <a:ext uri="{FF2B5EF4-FFF2-40B4-BE49-F238E27FC236}">
                <a16:creationId xmlns:a16="http://schemas.microsoft.com/office/drawing/2014/main" id="{719CD1D9-4C7E-4FE1-8DC4-02D813482F2E}"/>
              </a:ext>
            </a:extLst>
          </p:cNvPr>
          <p:cNvSpPr/>
          <p:nvPr/>
        </p:nvSpPr>
        <p:spPr>
          <a:xfrm>
            <a:off x="1992000" y="1368000"/>
            <a:ext cx="1332000" cy="198524"/>
          </a:xfrm>
          <a:prstGeom prst="rect">
            <a:avLst/>
          </a:prstGeom>
          <a:solidFill>
            <a:srgbClr val="FBE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プロダクトバックログ</a:t>
            </a:r>
            <a:endParaRPr lang="ja-JP" altLang="en-US" sz="1000" b="1" dirty="0">
              <a:solidFill>
                <a:schemeClr val="tx1"/>
              </a:solidFill>
              <a:latin typeface="Meiryo UI" panose="020B0604030504040204" pitchFamily="50" charset="-128"/>
              <a:ea typeface="Meiryo UI" panose="020B0604030504040204" pitchFamily="50" charset="-128"/>
            </a:endParaRPr>
          </a:p>
        </p:txBody>
      </p:sp>
      <p:sp>
        <p:nvSpPr>
          <p:cNvPr id="154" name="テキスト ボックス 153">
            <a:extLst>
              <a:ext uri="{FF2B5EF4-FFF2-40B4-BE49-F238E27FC236}">
                <a16:creationId xmlns:a16="http://schemas.microsoft.com/office/drawing/2014/main" id="{6F6F367B-E2B2-48FE-AB91-BCC1DF673112}"/>
              </a:ext>
            </a:extLst>
          </p:cNvPr>
          <p:cNvSpPr txBox="1"/>
          <p:nvPr/>
        </p:nvSpPr>
        <p:spPr>
          <a:xfrm>
            <a:off x="5380707" y="3150611"/>
            <a:ext cx="1101487" cy="291170"/>
          </a:xfrm>
          <a:prstGeom prst="rect">
            <a:avLst/>
          </a:prstGeom>
          <a:noFill/>
        </p:spPr>
        <p:txBody>
          <a:bodyPr vert="horz" wrap="square" rtlCol="0">
            <a:spAutoFit/>
          </a:bodyPr>
          <a:lstStyle/>
          <a:p>
            <a:r>
              <a:rPr lang="ja-JP" altLang="en-US" sz="1292" dirty="0">
                <a:latin typeface="Meiryo UI" panose="020B0604030504040204" pitchFamily="50" charset="-128"/>
                <a:ea typeface="Meiryo UI" panose="020B0604030504040204" pitchFamily="50" charset="-128"/>
              </a:rPr>
              <a:t>スプリント</a:t>
            </a:r>
            <a:endParaRPr lang="en-US" altLang="ja-JP" sz="1292" dirty="0">
              <a:latin typeface="Meiryo UI" panose="020B0604030504040204" pitchFamily="50" charset="-128"/>
              <a:ea typeface="Meiryo UI" panose="020B0604030504040204" pitchFamily="50" charset="-128"/>
            </a:endParaRPr>
          </a:p>
        </p:txBody>
      </p:sp>
      <p:sp>
        <p:nvSpPr>
          <p:cNvPr id="159" name="正方形/長方形 158">
            <a:extLst>
              <a:ext uri="{FF2B5EF4-FFF2-40B4-BE49-F238E27FC236}">
                <a16:creationId xmlns:a16="http://schemas.microsoft.com/office/drawing/2014/main" id="{94236403-F85F-4985-BD53-833089186BED}"/>
              </a:ext>
            </a:extLst>
          </p:cNvPr>
          <p:cNvSpPr/>
          <p:nvPr/>
        </p:nvSpPr>
        <p:spPr>
          <a:xfrm>
            <a:off x="1784459" y="3699666"/>
            <a:ext cx="1241172" cy="198524"/>
          </a:xfrm>
          <a:prstGeom prst="rect">
            <a:avLst/>
          </a:prstGeom>
          <a:solidFill>
            <a:srgbClr val="FBE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スプリント</a:t>
            </a:r>
            <a:r>
              <a:rPr lang="ja-JP" altLang="en-US" sz="1050" b="1" dirty="0">
                <a:solidFill>
                  <a:schemeClr val="tx1"/>
                </a:solidFill>
                <a:latin typeface="Meiryo UI" panose="020B0604030504040204" pitchFamily="50" charset="-128"/>
                <a:ea typeface="Meiryo UI" panose="020B0604030504040204" pitchFamily="50" charset="-128"/>
              </a:rPr>
              <a:t>バックログ</a:t>
            </a:r>
          </a:p>
        </p:txBody>
      </p:sp>
      <p:sp>
        <p:nvSpPr>
          <p:cNvPr id="164" name="正方形/長方形 163">
            <a:extLst>
              <a:ext uri="{FF2B5EF4-FFF2-40B4-BE49-F238E27FC236}">
                <a16:creationId xmlns:a16="http://schemas.microsoft.com/office/drawing/2014/main" id="{32A4AAF5-E061-4514-9027-D0363193B46A}"/>
              </a:ext>
            </a:extLst>
          </p:cNvPr>
          <p:cNvSpPr/>
          <p:nvPr/>
        </p:nvSpPr>
        <p:spPr>
          <a:xfrm>
            <a:off x="8679600" y="2392387"/>
            <a:ext cx="1188000" cy="400255"/>
          </a:xfrm>
          <a:prstGeom prst="rect">
            <a:avLst/>
          </a:prstGeom>
          <a:solidFill>
            <a:srgbClr val="FBE5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l"/>
            <a:r>
              <a:rPr lang="ja-JP" altLang="en-US" sz="1100" b="1" dirty="0">
                <a:solidFill>
                  <a:schemeClr val="tx1"/>
                </a:solidFill>
                <a:latin typeface="Meiryo UI" panose="020B0604030504040204" pitchFamily="50" charset="-128"/>
                <a:ea typeface="Meiryo UI" panose="020B0604030504040204" pitchFamily="50" charset="-128"/>
              </a:rPr>
              <a:t>リリース判断可能な</a:t>
            </a:r>
            <a:endParaRPr lang="en-US" altLang="ja-JP" sz="1100" b="1"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インクリメント</a:t>
            </a:r>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166" name="正方形/長方形 165">
            <a:extLst>
              <a:ext uri="{FF2B5EF4-FFF2-40B4-BE49-F238E27FC236}">
                <a16:creationId xmlns:a16="http://schemas.microsoft.com/office/drawing/2014/main" id="{2224DA89-C224-4064-9572-8A1F387EBB31}"/>
              </a:ext>
            </a:extLst>
          </p:cNvPr>
          <p:cNvSpPr/>
          <p:nvPr/>
        </p:nvSpPr>
        <p:spPr>
          <a:xfrm>
            <a:off x="1765283" y="2304000"/>
            <a:ext cx="1440000" cy="288000"/>
          </a:xfrm>
          <a:prstGeom prst="rect">
            <a:avLst/>
          </a:prstGeom>
          <a:solidFill>
            <a:srgbClr val="9DC3E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a:solidFill>
                  <a:schemeClr val="tx1"/>
                </a:solidFill>
              </a:rPr>
              <a:t>１．スプリント</a:t>
            </a:r>
          </a:p>
          <a:p>
            <a:pPr algn="ctr"/>
            <a:r>
              <a:rPr kumimoji="1" lang="ja-JP" altLang="en-US" sz="1000" dirty="0">
                <a:solidFill>
                  <a:schemeClr val="tx1"/>
                </a:solidFill>
              </a:rPr>
              <a:t>プランニング</a:t>
            </a:r>
          </a:p>
        </p:txBody>
      </p:sp>
      <p:sp>
        <p:nvSpPr>
          <p:cNvPr id="169" name="正方形/長方形 168">
            <a:extLst>
              <a:ext uri="{FF2B5EF4-FFF2-40B4-BE49-F238E27FC236}">
                <a16:creationId xmlns:a16="http://schemas.microsoft.com/office/drawing/2014/main" id="{6AEC2F43-8195-4A0F-8D49-DBFCF7CD45C4}"/>
              </a:ext>
            </a:extLst>
          </p:cNvPr>
          <p:cNvSpPr/>
          <p:nvPr/>
        </p:nvSpPr>
        <p:spPr>
          <a:xfrm>
            <a:off x="3996864" y="2304000"/>
            <a:ext cx="900000" cy="252000"/>
          </a:xfrm>
          <a:prstGeom prst="rect">
            <a:avLst/>
          </a:prstGeom>
          <a:solidFill>
            <a:srgbClr val="9DC3E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rPr>
              <a:t>２．開発業務</a:t>
            </a:r>
            <a:endParaRPr kumimoji="1" lang="ja-JP" altLang="en-US" sz="1050" dirty="0">
              <a:solidFill>
                <a:schemeClr val="tx1"/>
              </a:solidFill>
            </a:endParaRPr>
          </a:p>
        </p:txBody>
      </p:sp>
      <p:sp>
        <p:nvSpPr>
          <p:cNvPr id="170" name="正方形/長方形 169">
            <a:extLst>
              <a:ext uri="{FF2B5EF4-FFF2-40B4-BE49-F238E27FC236}">
                <a16:creationId xmlns:a16="http://schemas.microsoft.com/office/drawing/2014/main" id="{9BE6950B-E9DC-402D-80EB-74BF55470747}"/>
              </a:ext>
            </a:extLst>
          </p:cNvPr>
          <p:cNvSpPr/>
          <p:nvPr/>
        </p:nvSpPr>
        <p:spPr>
          <a:xfrm>
            <a:off x="3924676" y="3613037"/>
            <a:ext cx="1351501" cy="219623"/>
          </a:xfrm>
          <a:prstGeom prst="rect">
            <a:avLst/>
          </a:prstGeom>
          <a:solidFill>
            <a:srgbClr val="9DC3E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a:solidFill>
                  <a:schemeClr val="tx1"/>
                </a:solidFill>
              </a:rPr>
              <a:t>３．デイリースクラム</a:t>
            </a:r>
          </a:p>
        </p:txBody>
      </p:sp>
      <p:sp>
        <p:nvSpPr>
          <p:cNvPr id="23" name="正方形/長方形 22">
            <a:extLst>
              <a:ext uri="{FF2B5EF4-FFF2-40B4-BE49-F238E27FC236}">
                <a16:creationId xmlns:a16="http://schemas.microsoft.com/office/drawing/2014/main" id="{CFC92D8C-2A71-43E9-94DC-8F8908833DA7}"/>
              </a:ext>
            </a:extLst>
          </p:cNvPr>
          <p:cNvSpPr/>
          <p:nvPr/>
        </p:nvSpPr>
        <p:spPr>
          <a:xfrm>
            <a:off x="4845478" y="2808001"/>
            <a:ext cx="1025880" cy="246221"/>
          </a:xfrm>
          <a:prstGeom prst="rect">
            <a:avLst/>
          </a:prstGeom>
          <a:noFill/>
        </p:spPr>
        <p:txBody>
          <a:bodyPr wrap="square">
            <a:spAutoFit/>
          </a:bodyPr>
          <a:lstStyle/>
          <a:p>
            <a:pPr algn="ctr"/>
            <a:r>
              <a:rPr lang="ja-JP" altLang="en-US" sz="1000" b="1" dirty="0">
                <a:latin typeface="Meiryo UI" panose="020B0604030504040204" pitchFamily="50" charset="-128"/>
                <a:ea typeface="Meiryo UI" panose="020B0604030504040204" pitchFamily="50" charset="-128"/>
              </a:rPr>
              <a:t>毎日の繰り返し</a:t>
            </a:r>
            <a:endParaRPr lang="en-US" altLang="ja-JP" sz="1000" b="1" dirty="0">
              <a:latin typeface="Meiryo UI" panose="020B0604030504040204" pitchFamily="50" charset="-128"/>
              <a:ea typeface="Meiryo UI" panose="020B0604030504040204" pitchFamily="50" charset="-128"/>
            </a:endParaRPr>
          </a:p>
        </p:txBody>
      </p:sp>
      <p:sp>
        <p:nvSpPr>
          <p:cNvPr id="171" name="正方形/長方形 170">
            <a:extLst>
              <a:ext uri="{FF2B5EF4-FFF2-40B4-BE49-F238E27FC236}">
                <a16:creationId xmlns:a16="http://schemas.microsoft.com/office/drawing/2014/main" id="{DAB03F14-9543-4184-8F61-2A26CC0872AB}"/>
              </a:ext>
            </a:extLst>
          </p:cNvPr>
          <p:cNvSpPr/>
          <p:nvPr/>
        </p:nvSpPr>
        <p:spPr>
          <a:xfrm>
            <a:off x="5861456" y="2304000"/>
            <a:ext cx="1343552" cy="288000"/>
          </a:xfrm>
          <a:prstGeom prst="rect">
            <a:avLst/>
          </a:prstGeom>
          <a:solidFill>
            <a:srgbClr val="9DC3E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a:solidFill>
                  <a:schemeClr val="tx1"/>
                </a:solidFill>
              </a:rPr>
              <a:t>４．スプリント</a:t>
            </a:r>
          </a:p>
          <a:p>
            <a:pPr algn="ctr"/>
            <a:r>
              <a:rPr kumimoji="1" lang="ja-JP" altLang="en-US" sz="1000" dirty="0">
                <a:solidFill>
                  <a:schemeClr val="tx1"/>
                </a:solidFill>
              </a:rPr>
              <a:t>レビュー</a:t>
            </a:r>
          </a:p>
        </p:txBody>
      </p:sp>
      <p:sp>
        <p:nvSpPr>
          <p:cNvPr id="172" name="正方形/長方形 171">
            <a:extLst>
              <a:ext uri="{FF2B5EF4-FFF2-40B4-BE49-F238E27FC236}">
                <a16:creationId xmlns:a16="http://schemas.microsoft.com/office/drawing/2014/main" id="{486BA170-DEC1-440B-A946-FAD05B3EE0A0}"/>
              </a:ext>
            </a:extLst>
          </p:cNvPr>
          <p:cNvSpPr/>
          <p:nvPr/>
        </p:nvSpPr>
        <p:spPr>
          <a:xfrm>
            <a:off x="7360064" y="2304000"/>
            <a:ext cx="1196308" cy="288000"/>
          </a:xfrm>
          <a:prstGeom prst="rect">
            <a:avLst/>
          </a:prstGeom>
          <a:solidFill>
            <a:srgbClr val="9DC3E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66158" indent="-332316"/>
            <a:r>
              <a:rPr lang="ja-JP" altLang="en-US" sz="1000" dirty="0">
                <a:solidFill>
                  <a:schemeClr val="tx1"/>
                </a:solidFill>
              </a:rPr>
              <a:t>５</a:t>
            </a:r>
            <a:r>
              <a:rPr kumimoji="1" lang="ja-JP" altLang="en-US" sz="1000" dirty="0">
                <a:solidFill>
                  <a:schemeClr val="tx1"/>
                </a:solidFill>
              </a:rPr>
              <a:t>．スプリント</a:t>
            </a:r>
          </a:p>
          <a:p>
            <a:pPr marL="166158" indent="-332316"/>
            <a:r>
              <a:rPr kumimoji="1" lang="ja-JP" altLang="en-US" sz="1000" dirty="0">
                <a:solidFill>
                  <a:schemeClr val="tx1"/>
                </a:solidFill>
              </a:rPr>
              <a:t>レトロスペクティブ</a:t>
            </a:r>
          </a:p>
        </p:txBody>
      </p:sp>
      <p:sp>
        <p:nvSpPr>
          <p:cNvPr id="173" name="正方形/長方形 172">
            <a:extLst>
              <a:ext uri="{FF2B5EF4-FFF2-40B4-BE49-F238E27FC236}">
                <a16:creationId xmlns:a16="http://schemas.microsoft.com/office/drawing/2014/main" id="{9F7E6CE5-3703-44B2-983B-43E019AE4A86}"/>
              </a:ext>
            </a:extLst>
          </p:cNvPr>
          <p:cNvSpPr/>
          <p:nvPr/>
        </p:nvSpPr>
        <p:spPr>
          <a:xfrm>
            <a:off x="3982046" y="1745798"/>
            <a:ext cx="2592000" cy="252000"/>
          </a:xfrm>
          <a:prstGeom prst="rect">
            <a:avLst/>
          </a:prstGeom>
          <a:solidFill>
            <a:srgbClr val="9DC3E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a:solidFill>
                  <a:schemeClr val="tx1"/>
                </a:solidFill>
              </a:rPr>
              <a:t>６．プロダクトバックログリファインメント</a:t>
            </a:r>
          </a:p>
        </p:txBody>
      </p:sp>
      <p:graphicFrame>
        <p:nvGraphicFramePr>
          <p:cNvPr id="34" name="表 34">
            <a:extLst>
              <a:ext uri="{FF2B5EF4-FFF2-40B4-BE49-F238E27FC236}">
                <a16:creationId xmlns:a16="http://schemas.microsoft.com/office/drawing/2014/main" id="{FE087E1E-1BC3-47CA-AEF3-91D4E7E91A91}"/>
              </a:ext>
            </a:extLst>
          </p:cNvPr>
          <p:cNvGraphicFramePr>
            <a:graphicFrameLocks noGrp="1"/>
          </p:cNvGraphicFramePr>
          <p:nvPr>
            <p:extLst>
              <p:ext uri="{D42A27DB-BD31-4B8C-83A1-F6EECF244321}">
                <p14:modId xmlns:p14="http://schemas.microsoft.com/office/powerpoint/2010/main" val="1943005503"/>
              </p:ext>
            </p:extLst>
          </p:nvPr>
        </p:nvGraphicFramePr>
        <p:xfrm>
          <a:off x="6300000" y="4176000"/>
          <a:ext cx="5508000" cy="247223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3830462735"/>
                    </a:ext>
                  </a:extLst>
                </a:gridCol>
                <a:gridCol w="4680000">
                  <a:extLst>
                    <a:ext uri="{9D8B030D-6E8A-4147-A177-3AD203B41FA5}">
                      <a16:colId xmlns:a16="http://schemas.microsoft.com/office/drawing/2014/main" val="1296395016"/>
                    </a:ext>
                  </a:extLst>
                </a:gridCol>
              </a:tblGrid>
              <a:tr h="288229">
                <a:tc>
                  <a:txBody>
                    <a:bodyPr/>
                    <a:lstStyle/>
                    <a:p>
                      <a:r>
                        <a:rPr kumimoji="1" lang="ja-JP" altLang="en-US" sz="1000" b="1" dirty="0">
                          <a:latin typeface="+mn-ea"/>
                          <a:ea typeface="+mn-ea"/>
                        </a:rPr>
                        <a:t>プロセスの</a:t>
                      </a:r>
                    </a:p>
                    <a:p>
                      <a:r>
                        <a:rPr kumimoji="1" lang="ja-JP" altLang="en-US" sz="1000" b="1" dirty="0">
                          <a:latin typeface="+mn-ea"/>
                          <a:ea typeface="+mn-ea"/>
                        </a:rPr>
                        <a:t>コンセンサス</a:t>
                      </a: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アジャイル開発の進め方（下記内容）や役割分担について理解し、合意する。</a:t>
                      </a:r>
                    </a:p>
                  </a:txBody>
                  <a:tcPr marL="33231" marR="33231" marT="33231" marB="33231" anchor="ctr">
                    <a:solidFill>
                      <a:srgbClr val="FBE5F7">
                        <a:alpha val="70000"/>
                      </a:srgbClr>
                    </a:solidFill>
                  </a:tcPr>
                </a:tc>
                <a:extLst>
                  <a:ext uri="{0D108BD9-81ED-4DB2-BD59-A6C34878D82A}">
                    <a16:rowId xmlns:a16="http://schemas.microsoft.com/office/drawing/2014/main" val="2129429307"/>
                  </a:ext>
                </a:extLst>
              </a:tr>
              <a:tr h="868269">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プロダクトの</a:t>
                      </a:r>
                    </a:p>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コンセンサス</a:t>
                      </a:r>
                      <a:endParaRPr lang="ja-JP" altLang="en-US" sz="1000" b="1" dirty="0">
                        <a:solidFill>
                          <a:schemeClr val="tx1"/>
                        </a:solidFill>
                        <a:latin typeface="+mn-ea"/>
                        <a:ea typeface="+mn-ea"/>
                      </a:endParaRP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スクラムチーム（ユーザ、ベンダを含む）内で、各メンバーの専門知識や経験に基づき、開発対象プロダクト内容あるいは開発手法等（ビジネスニーズ、ユーザビリティ、技術的実現性、開発規模</a:t>
                      </a:r>
                      <a:r>
                        <a:rPr lang="en-US" altLang="ja-JP" sz="1000" dirty="0">
                          <a:solidFill>
                            <a:schemeClr val="tx1"/>
                          </a:solidFill>
                          <a:latin typeface="+mn-ea"/>
                          <a:ea typeface="+mn-ea"/>
                        </a:rPr>
                        <a:t>/</a:t>
                      </a:r>
                      <a:r>
                        <a:rPr lang="ja-JP" altLang="en-US" sz="1000" dirty="0">
                          <a:solidFill>
                            <a:schemeClr val="tx1"/>
                          </a:solidFill>
                          <a:latin typeface="+mn-ea"/>
                          <a:ea typeface="+mn-ea"/>
                        </a:rPr>
                        <a:t>期間見積もり、等）に関する情報交換、意見交換等のコミュニケーションを自由に行いながら、プロダクトバックログからスプリントバックログを抽出・作成し、合意する。その後、バックログの内容を開発タスク群に分割する。</a:t>
                      </a:r>
                    </a:p>
                  </a:txBody>
                  <a:tcPr marL="33231" marR="33231" marT="33231" marB="33231">
                    <a:solidFill>
                      <a:srgbClr val="FBE5F7">
                        <a:alpha val="70000"/>
                      </a:srgbClr>
                    </a:solidFill>
                  </a:tcPr>
                </a:tc>
                <a:extLst>
                  <a:ext uri="{0D108BD9-81ED-4DB2-BD59-A6C34878D82A}">
                    <a16:rowId xmlns:a16="http://schemas.microsoft.com/office/drawing/2014/main" val="3238171817"/>
                  </a:ext>
                </a:extLst>
              </a:tr>
              <a:tr h="752261">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mn-ea"/>
                          <a:ea typeface="+mn-ea"/>
                        </a:rPr>
                        <a:t>自律的</a:t>
                      </a:r>
                      <a:r>
                        <a:rPr lang="ja-JP" altLang="en-US" sz="1000" b="1" dirty="0">
                          <a:solidFill>
                            <a:schemeClr val="tx1"/>
                          </a:solidFill>
                          <a:latin typeface="+mn-ea"/>
                          <a:ea typeface="+mn-ea"/>
                        </a:rPr>
                        <a:t>な</a:t>
                      </a:r>
                    </a:p>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ea typeface="+mn-ea"/>
                        </a:rPr>
                        <a:t>ワーク</a:t>
                      </a: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スクラムチームの各開発者は、開発ボードに掲示された未着手の開発タスク群のうちから、自身の得意分野や経験等を考慮しつつ、自発的に</a:t>
                      </a:r>
                      <a:r>
                        <a:rPr kumimoji="1" lang="en-US" altLang="ja-JP" sz="1000" dirty="0">
                          <a:solidFill>
                            <a:schemeClr val="tx1"/>
                          </a:solidFill>
                          <a:latin typeface="+mn-ea"/>
                          <a:ea typeface="+mn-ea"/>
                        </a:rPr>
                        <a:t>1</a:t>
                      </a:r>
                      <a:r>
                        <a:rPr kumimoji="1" lang="ja-JP" altLang="en-US" sz="1000" dirty="0">
                          <a:solidFill>
                            <a:schemeClr val="tx1"/>
                          </a:solidFill>
                          <a:latin typeface="+mn-ea"/>
                          <a:ea typeface="+mn-ea"/>
                        </a:rPr>
                        <a:t>個を選択し、開発を行う。各開発者は開発終了後、同様に、次の開発タスクを選択し、開発を行う。</a:t>
                      </a:r>
                    </a:p>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開発タスクがなくなるまで、あるいはイテレーションの期間が終了するまで、上記を繰り返す。</a:t>
                      </a:r>
                    </a:p>
                  </a:txBody>
                  <a:tcPr marL="33231" marR="33231" marT="33231" marB="33231">
                    <a:solidFill>
                      <a:srgbClr val="FBE5F7">
                        <a:alpha val="70000"/>
                      </a:srgbClr>
                    </a:solidFill>
                  </a:tcPr>
                </a:tc>
                <a:extLst>
                  <a:ext uri="{0D108BD9-81ED-4DB2-BD59-A6C34878D82A}">
                    <a16:rowId xmlns:a16="http://schemas.microsoft.com/office/drawing/2014/main" val="52003905"/>
                  </a:ext>
                </a:extLst>
              </a:tr>
              <a:tr h="404237">
                <a:tc>
                  <a:txBody>
                    <a:bodyPr/>
                    <a:lstStyle/>
                    <a:p>
                      <a:pPr algn="l"/>
                      <a:r>
                        <a:rPr lang="ja-JP" altLang="en-US" sz="1000" b="1" dirty="0">
                          <a:solidFill>
                            <a:schemeClr val="tx1"/>
                          </a:solidFill>
                          <a:latin typeface="+mn-ea"/>
                          <a:ea typeface="+mn-ea"/>
                        </a:rPr>
                        <a:t>例外対応</a:t>
                      </a: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b="0" dirty="0">
                          <a:latin typeface="+mn-ea"/>
                          <a:ea typeface="+mn-ea"/>
                        </a:rPr>
                        <a:t>開発中に問題が生じた場合には、スクラムチーム内で話し合い、その解決に努める。チーム内での解決が困難と判明した場合には、上位会議体にエスカレーションする。</a:t>
                      </a:r>
                      <a:endParaRPr lang="en-US" altLang="ja-JP" sz="1000" b="0" dirty="0">
                        <a:latin typeface="+mn-ea"/>
                        <a:ea typeface="+mn-ea"/>
                      </a:endParaRPr>
                    </a:p>
                  </a:txBody>
                  <a:tcPr marL="33231" marR="33231" marT="33231" marB="33231">
                    <a:solidFill>
                      <a:srgbClr val="FBE5F7">
                        <a:alpha val="70000"/>
                      </a:srgbClr>
                    </a:solidFill>
                  </a:tcPr>
                </a:tc>
                <a:extLst>
                  <a:ext uri="{0D108BD9-81ED-4DB2-BD59-A6C34878D82A}">
                    <a16:rowId xmlns:a16="http://schemas.microsoft.com/office/drawing/2014/main" val="1067208503"/>
                  </a:ext>
                </a:extLst>
              </a:tr>
            </a:tbl>
          </a:graphicData>
        </a:graphic>
      </p:graphicFrame>
      <p:graphicFrame>
        <p:nvGraphicFramePr>
          <p:cNvPr id="36" name="表 43">
            <a:extLst>
              <a:ext uri="{FF2B5EF4-FFF2-40B4-BE49-F238E27FC236}">
                <a16:creationId xmlns:a16="http://schemas.microsoft.com/office/drawing/2014/main" id="{7A65E53D-7B56-413E-A0CC-399D5FEE78B7}"/>
              </a:ext>
            </a:extLst>
          </p:cNvPr>
          <p:cNvGraphicFramePr>
            <a:graphicFrameLocks noGrp="1"/>
          </p:cNvGraphicFramePr>
          <p:nvPr>
            <p:extLst>
              <p:ext uri="{D42A27DB-BD31-4B8C-83A1-F6EECF244321}">
                <p14:modId xmlns:p14="http://schemas.microsoft.com/office/powerpoint/2010/main" val="2654738546"/>
              </p:ext>
            </p:extLst>
          </p:nvPr>
        </p:nvGraphicFramePr>
        <p:xfrm>
          <a:off x="360000" y="4320000"/>
          <a:ext cx="5685873" cy="2335236"/>
        </p:xfrm>
        <a:graphic>
          <a:graphicData uri="http://schemas.openxmlformats.org/drawingml/2006/table">
            <a:tbl>
              <a:tblPr firstRow="1" bandRow="1">
                <a:tableStyleId>{D7AC3CCA-C797-4891-BE02-D94E43425B78}</a:tableStyleId>
              </a:tblPr>
              <a:tblGrid>
                <a:gridCol w="177873">
                  <a:extLst>
                    <a:ext uri="{9D8B030D-6E8A-4147-A177-3AD203B41FA5}">
                      <a16:colId xmlns:a16="http://schemas.microsoft.com/office/drawing/2014/main" val="3298010050"/>
                    </a:ext>
                  </a:extLst>
                </a:gridCol>
                <a:gridCol w="1368000">
                  <a:extLst>
                    <a:ext uri="{9D8B030D-6E8A-4147-A177-3AD203B41FA5}">
                      <a16:colId xmlns:a16="http://schemas.microsoft.com/office/drawing/2014/main" val="3788323576"/>
                    </a:ext>
                  </a:extLst>
                </a:gridCol>
                <a:gridCol w="4140000">
                  <a:extLst>
                    <a:ext uri="{9D8B030D-6E8A-4147-A177-3AD203B41FA5}">
                      <a16:colId xmlns:a16="http://schemas.microsoft.com/office/drawing/2014/main" val="1528673566"/>
                    </a:ext>
                  </a:extLst>
                </a:gridCol>
              </a:tblGrid>
              <a:tr h="198953">
                <a:tc>
                  <a:txBody>
                    <a:bodyPr/>
                    <a:lstStyle/>
                    <a:p>
                      <a:pPr algn="ctr"/>
                      <a:r>
                        <a:rPr kumimoji="1" lang="en-US" altLang="ja-JP" sz="1000" b="0" dirty="0">
                          <a:latin typeface="+mn-ea"/>
                          <a:ea typeface="+mn-ea"/>
                        </a:rPr>
                        <a:t>1</a:t>
                      </a:r>
                      <a:endParaRPr kumimoji="1" lang="ja-JP" altLang="en-US" sz="1000" b="0" dirty="0">
                        <a:latin typeface="+mn-ea"/>
                        <a:ea typeface="+mn-ea"/>
                      </a:endParaRPr>
                    </a:p>
                  </a:txBody>
                  <a:tcPr marL="42203" marR="42203" marT="42203" marB="42203">
                    <a:solidFill>
                      <a:srgbClr val="9DC3E6">
                        <a:alpha val="50000"/>
                      </a:srgbClr>
                    </a:solidFill>
                  </a:tcPr>
                </a:tc>
                <a:tc>
                  <a:txBody>
                    <a:bodyPr/>
                    <a:lstStyle/>
                    <a:p>
                      <a:pPr algn="l"/>
                      <a:r>
                        <a:rPr kumimoji="1" lang="ja-JP" altLang="en-US" sz="1000" b="1" dirty="0">
                          <a:latin typeface="+mn-ea"/>
                          <a:ea typeface="+mn-ea"/>
                        </a:rPr>
                        <a:t>スプリントプランニング</a:t>
                      </a:r>
                    </a:p>
                  </a:txBody>
                  <a:tcPr marL="42203" marR="42203" marT="42203" marB="42203">
                    <a:solidFill>
                      <a:srgbClr val="9DC3E6">
                        <a:alpha val="5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プロダクトバックログ</a:t>
                      </a:r>
                      <a:r>
                        <a:rPr lang="ja-JP" altLang="en-US" sz="1000" b="0" dirty="0">
                          <a:solidFill>
                            <a:schemeClr val="tx1"/>
                          </a:solidFill>
                          <a:latin typeface="+mn-ea"/>
                          <a:ea typeface="+mn-ea"/>
                        </a:rPr>
                        <a:t>から今回のスプリントで扱うバックログを抜き出し、タスクに分解。タスクを時間で見積もり、スプリントバックログを決定。</a:t>
                      </a:r>
                      <a:endParaRPr kumimoji="1" lang="ja-JP" altLang="en-US" sz="1000" b="0" dirty="0">
                        <a:solidFill>
                          <a:schemeClr val="tx1"/>
                        </a:solidFill>
                        <a:latin typeface="+mn-ea"/>
                        <a:ea typeface="+mn-ea"/>
                      </a:endParaRPr>
                    </a:p>
                  </a:txBody>
                  <a:tcPr marL="42203" marR="42203" marT="42203" marB="42203">
                    <a:solidFill>
                      <a:srgbClr val="9DC3E6">
                        <a:alpha val="50000"/>
                      </a:srgbClr>
                    </a:solidFill>
                  </a:tcPr>
                </a:tc>
                <a:extLst>
                  <a:ext uri="{0D108BD9-81ED-4DB2-BD59-A6C34878D82A}">
                    <a16:rowId xmlns:a16="http://schemas.microsoft.com/office/drawing/2014/main" val="3054192844"/>
                  </a:ext>
                </a:extLst>
              </a:tr>
              <a:tr h="154552">
                <a:tc>
                  <a:txBody>
                    <a:bodyPr/>
                    <a:lstStyle/>
                    <a:p>
                      <a:pPr algn="ctr"/>
                      <a:r>
                        <a:rPr kumimoji="1" lang="en-US" altLang="ja-JP" sz="1000" b="0" dirty="0">
                          <a:latin typeface="+mn-ea"/>
                          <a:ea typeface="+mn-ea"/>
                        </a:rPr>
                        <a:t>2</a:t>
                      </a:r>
                      <a:endParaRPr kumimoji="1" lang="ja-JP" altLang="en-US" sz="1000" b="0" dirty="0">
                        <a:latin typeface="+mn-ea"/>
                        <a:ea typeface="+mn-ea"/>
                      </a:endParaRPr>
                    </a:p>
                  </a:txBody>
                  <a:tcPr marL="42203" marR="42203" marT="42203" marB="42203">
                    <a:solidFill>
                      <a:srgbClr val="9DC3E6">
                        <a:alpha val="50000"/>
                      </a:srgbClr>
                    </a:solidFill>
                  </a:tcPr>
                </a:tc>
                <a:tc>
                  <a:txBody>
                    <a:bodyPr/>
                    <a:lstStyle/>
                    <a:p>
                      <a:pPr algn="l"/>
                      <a:r>
                        <a:rPr kumimoji="1" lang="ja-JP" altLang="en-US" sz="1000" b="1" dirty="0">
                          <a:latin typeface="+mn-ea"/>
                          <a:ea typeface="+mn-ea"/>
                        </a:rPr>
                        <a:t>開発業務</a:t>
                      </a:r>
                    </a:p>
                  </a:txBody>
                  <a:tcPr marL="42203" marR="42203" marT="42203" marB="42203">
                    <a:solidFill>
                      <a:srgbClr val="9DC3E6">
                        <a:alpha val="5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コーディング作業だけでなく、スプリントバックログを完了させるための幅広い作業の集合体。</a:t>
                      </a:r>
                      <a:endParaRPr kumimoji="1" lang="ja-JP" altLang="en-US" sz="1000" dirty="0">
                        <a:solidFill>
                          <a:schemeClr val="tx1"/>
                        </a:solidFill>
                        <a:latin typeface="+mn-ea"/>
                        <a:ea typeface="+mn-ea"/>
                      </a:endParaRPr>
                    </a:p>
                  </a:txBody>
                  <a:tcPr marL="42203" marR="42203" marT="42203" marB="42203">
                    <a:solidFill>
                      <a:srgbClr val="9DC3E6">
                        <a:alpha val="50000"/>
                      </a:srgbClr>
                    </a:solidFill>
                  </a:tcPr>
                </a:tc>
                <a:extLst>
                  <a:ext uri="{0D108BD9-81ED-4DB2-BD59-A6C34878D82A}">
                    <a16:rowId xmlns:a16="http://schemas.microsoft.com/office/drawing/2014/main" val="1594776300"/>
                  </a:ext>
                </a:extLst>
              </a:tr>
              <a:tr h="309489">
                <a:tc>
                  <a:txBody>
                    <a:bodyPr/>
                    <a:lstStyle/>
                    <a:p>
                      <a:pPr algn="ctr"/>
                      <a:r>
                        <a:rPr kumimoji="1" lang="en-US" altLang="ja-JP" sz="1000" b="0" dirty="0">
                          <a:latin typeface="+mn-ea"/>
                          <a:ea typeface="+mn-ea"/>
                        </a:rPr>
                        <a:t>3</a:t>
                      </a:r>
                      <a:endParaRPr kumimoji="1" lang="ja-JP" altLang="en-US" sz="1000" b="0" dirty="0">
                        <a:latin typeface="+mn-ea"/>
                        <a:ea typeface="+mn-ea"/>
                      </a:endParaRPr>
                    </a:p>
                  </a:txBody>
                  <a:tcPr marL="42203" marR="42203" marT="42203" marB="42203">
                    <a:solidFill>
                      <a:srgbClr val="9DC3E6">
                        <a:alpha val="50000"/>
                      </a:srgbClr>
                    </a:solidFill>
                  </a:tcPr>
                </a:tc>
                <a:tc>
                  <a:txBody>
                    <a:bodyPr/>
                    <a:lstStyle/>
                    <a:p>
                      <a:pPr algn="l"/>
                      <a:r>
                        <a:rPr kumimoji="1" lang="ja-JP" altLang="en-US" sz="1000" b="1" dirty="0">
                          <a:latin typeface="+mn-ea"/>
                          <a:ea typeface="+mn-ea"/>
                        </a:rPr>
                        <a:t>デイリースクラム</a:t>
                      </a:r>
                    </a:p>
                  </a:txBody>
                  <a:tcPr marL="42203" marR="42203" marT="42203" marB="42203">
                    <a:solidFill>
                      <a:srgbClr val="9DC3E6">
                        <a:alpha val="50000"/>
                      </a:srgbClr>
                    </a:solidFill>
                  </a:tcPr>
                </a:tc>
                <a:tc>
                  <a:txBody>
                    <a:bodyPr/>
                    <a:lstStyle/>
                    <a:p>
                      <a:pPr algn="l"/>
                      <a:r>
                        <a:rPr lang="ja-JP" altLang="en-US" sz="1000" dirty="0">
                          <a:solidFill>
                            <a:schemeClr val="tx1"/>
                          </a:solidFill>
                          <a:latin typeface="+mn-ea"/>
                          <a:ea typeface="+mn-ea"/>
                        </a:rPr>
                        <a:t>スクラムチームが全員の活動状況を共有。毎日短時間</a:t>
                      </a:r>
                      <a:r>
                        <a:rPr lang="en-US" altLang="ja-JP" sz="1000" dirty="0">
                          <a:solidFill>
                            <a:schemeClr val="tx1"/>
                          </a:solidFill>
                          <a:latin typeface="+mn-ea"/>
                          <a:ea typeface="+mn-ea"/>
                        </a:rPr>
                        <a:t>(15</a:t>
                      </a:r>
                      <a:r>
                        <a:rPr lang="ja-JP" altLang="en-US" sz="1000" dirty="0">
                          <a:solidFill>
                            <a:schemeClr val="tx1"/>
                          </a:solidFill>
                          <a:latin typeface="+mn-ea"/>
                          <a:ea typeface="+mn-ea"/>
                        </a:rPr>
                        <a:t>分</a:t>
                      </a:r>
                      <a:r>
                        <a:rPr lang="en-US" altLang="ja-JP" sz="1000" dirty="0">
                          <a:solidFill>
                            <a:schemeClr val="tx1"/>
                          </a:solidFill>
                          <a:latin typeface="+mn-ea"/>
                          <a:ea typeface="+mn-ea"/>
                        </a:rPr>
                        <a:t>)</a:t>
                      </a:r>
                      <a:r>
                        <a:rPr lang="ja-JP" altLang="en-US" sz="1000" dirty="0">
                          <a:solidFill>
                            <a:schemeClr val="tx1"/>
                          </a:solidFill>
                          <a:latin typeface="+mn-ea"/>
                          <a:ea typeface="+mn-ea"/>
                        </a:rPr>
                        <a:t>で、チームメンバーが、①昨日やったこと、②今日やること、③困っていること、を順に確認。</a:t>
                      </a:r>
                      <a:endParaRPr lang="en-US" altLang="ja-JP" sz="1000" dirty="0">
                        <a:solidFill>
                          <a:schemeClr val="tx1"/>
                        </a:solidFill>
                        <a:latin typeface="+mn-ea"/>
                        <a:ea typeface="+mn-ea"/>
                      </a:endParaRPr>
                    </a:p>
                  </a:txBody>
                  <a:tcPr marL="42203" marR="42203" marT="42203" marB="42203">
                    <a:solidFill>
                      <a:srgbClr val="9DC3E6">
                        <a:alpha val="50000"/>
                      </a:srgbClr>
                    </a:solidFill>
                  </a:tcPr>
                </a:tc>
                <a:extLst>
                  <a:ext uri="{0D108BD9-81ED-4DB2-BD59-A6C34878D82A}">
                    <a16:rowId xmlns:a16="http://schemas.microsoft.com/office/drawing/2014/main" val="321180637"/>
                  </a:ext>
                </a:extLst>
              </a:tr>
              <a:tr h="0">
                <a:tc>
                  <a:txBody>
                    <a:bodyPr/>
                    <a:lstStyle/>
                    <a:p>
                      <a:pPr algn="ctr"/>
                      <a:r>
                        <a:rPr kumimoji="1" lang="en-US" altLang="ja-JP" sz="1000" b="0" dirty="0">
                          <a:latin typeface="+mn-ea"/>
                          <a:ea typeface="+mn-ea"/>
                        </a:rPr>
                        <a:t>4</a:t>
                      </a:r>
                      <a:endParaRPr kumimoji="1" lang="ja-JP" altLang="en-US" sz="1000" b="0" dirty="0">
                        <a:latin typeface="+mn-ea"/>
                        <a:ea typeface="+mn-ea"/>
                      </a:endParaRPr>
                    </a:p>
                  </a:txBody>
                  <a:tcPr marL="42203" marR="42203" marT="42203" marB="42203">
                    <a:solidFill>
                      <a:srgbClr val="9DC3E6">
                        <a:alpha val="50000"/>
                      </a:srgbClr>
                    </a:solidFill>
                  </a:tcPr>
                </a:tc>
                <a:tc>
                  <a:txBody>
                    <a:bodyPr/>
                    <a:lstStyle/>
                    <a:p>
                      <a:pPr algn="l"/>
                      <a:r>
                        <a:rPr kumimoji="1" lang="ja-JP" altLang="en-US" sz="1000" b="1" dirty="0">
                          <a:latin typeface="+mn-ea"/>
                          <a:ea typeface="+mn-ea"/>
                        </a:rPr>
                        <a:t>スプリントレビュー</a:t>
                      </a:r>
                    </a:p>
                  </a:txBody>
                  <a:tcPr marL="42203" marR="42203" marT="42203" marB="42203">
                    <a:solidFill>
                      <a:srgbClr val="9DC3E6">
                        <a:alpha val="5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スプリントの終了時、プロダクトオーナー出席のもと、出来上がったプロダクトをデモンストレーション。</a:t>
                      </a:r>
                    </a:p>
                  </a:txBody>
                  <a:tcPr marL="42203" marR="42203" marT="42203" marB="42203">
                    <a:solidFill>
                      <a:srgbClr val="9DC3E6">
                        <a:alpha val="50000"/>
                      </a:srgbClr>
                    </a:solidFill>
                  </a:tcPr>
                </a:tc>
                <a:extLst>
                  <a:ext uri="{0D108BD9-81ED-4DB2-BD59-A6C34878D82A}">
                    <a16:rowId xmlns:a16="http://schemas.microsoft.com/office/drawing/2014/main" val="3978829279"/>
                  </a:ext>
                </a:extLst>
              </a:tr>
              <a:tr h="0">
                <a:tc>
                  <a:txBody>
                    <a:bodyPr/>
                    <a:lstStyle/>
                    <a:p>
                      <a:pPr algn="ctr"/>
                      <a:r>
                        <a:rPr kumimoji="1" lang="en-US" altLang="ja-JP" sz="1000" b="0" dirty="0">
                          <a:latin typeface="+mn-ea"/>
                          <a:ea typeface="+mn-ea"/>
                        </a:rPr>
                        <a:t>5</a:t>
                      </a:r>
                      <a:endParaRPr kumimoji="1" lang="ja-JP" altLang="en-US" sz="1000" b="0" dirty="0">
                        <a:latin typeface="+mn-ea"/>
                        <a:ea typeface="+mn-ea"/>
                      </a:endParaRPr>
                    </a:p>
                  </a:txBody>
                  <a:tcPr marL="42203" marR="42203" marT="42203" marB="42203">
                    <a:solidFill>
                      <a:srgbClr val="9DC3E6">
                        <a:alpha val="50000"/>
                      </a:srgbClr>
                    </a:solidFill>
                  </a:tcPr>
                </a:tc>
                <a:tc>
                  <a:txBody>
                    <a:bodyPr/>
                    <a:lstStyle/>
                    <a:p>
                      <a:pPr algn="l"/>
                      <a:r>
                        <a:rPr kumimoji="1" lang="ja-JP" altLang="en-US" sz="1000" b="1" dirty="0">
                          <a:latin typeface="+mn-ea"/>
                          <a:ea typeface="+mn-ea"/>
                        </a:rPr>
                        <a:t>スプリントレトロスペクティブ</a:t>
                      </a:r>
                      <a:r>
                        <a:rPr kumimoji="1" lang="ja-JP" altLang="en-US" sz="1000" b="1" strike="noStrike" dirty="0">
                          <a:solidFill>
                            <a:schemeClr val="tx1"/>
                          </a:solidFill>
                          <a:latin typeface="+mn-ea"/>
                          <a:ea typeface="+mn-ea"/>
                        </a:rPr>
                        <a:t>（ふりかえり）</a:t>
                      </a:r>
                    </a:p>
                  </a:txBody>
                  <a:tcPr marL="42203" marR="42203" marT="42203" marB="42203">
                    <a:solidFill>
                      <a:srgbClr val="9DC3E6">
                        <a:alpha val="5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スプリントレビュー後に、今回のスプリントを振り返り、要改善点を確認。</a:t>
                      </a:r>
                    </a:p>
                  </a:txBody>
                  <a:tcPr marL="42203" marR="42203" marT="42203" marB="42203">
                    <a:solidFill>
                      <a:srgbClr val="9DC3E6">
                        <a:alpha val="50000"/>
                      </a:srgbClr>
                    </a:solidFill>
                  </a:tcPr>
                </a:tc>
                <a:extLst>
                  <a:ext uri="{0D108BD9-81ED-4DB2-BD59-A6C34878D82A}">
                    <a16:rowId xmlns:a16="http://schemas.microsoft.com/office/drawing/2014/main" val="3627154770"/>
                  </a:ext>
                </a:extLst>
              </a:tr>
              <a:tr h="309489">
                <a:tc>
                  <a:txBody>
                    <a:bodyPr/>
                    <a:lstStyle/>
                    <a:p>
                      <a:pPr algn="ctr"/>
                      <a:r>
                        <a:rPr kumimoji="1" lang="en-US" altLang="ja-JP" sz="1000" b="0" dirty="0">
                          <a:latin typeface="+mn-ea"/>
                          <a:ea typeface="+mn-ea"/>
                        </a:rPr>
                        <a:t>6</a:t>
                      </a:r>
                      <a:endParaRPr kumimoji="1" lang="ja-JP" altLang="en-US" sz="1000" b="0" dirty="0">
                        <a:latin typeface="+mn-ea"/>
                        <a:ea typeface="+mn-ea"/>
                      </a:endParaRPr>
                    </a:p>
                  </a:txBody>
                  <a:tcPr marL="42203" marR="42203" marT="42203" marB="42203">
                    <a:solidFill>
                      <a:srgbClr val="9DC3E6">
                        <a:alpha val="50000"/>
                      </a:srgbClr>
                    </a:solidFill>
                  </a:tcPr>
                </a:tc>
                <a:tc>
                  <a:txBody>
                    <a:bodyPr/>
                    <a:lstStyle/>
                    <a:p>
                      <a:pPr algn="l"/>
                      <a:r>
                        <a:rPr kumimoji="1" lang="ja-JP" altLang="en-US" sz="1000" b="1" dirty="0">
                          <a:latin typeface="+mn-ea"/>
                          <a:ea typeface="+mn-ea"/>
                        </a:rPr>
                        <a:t>プロダクトバックログリファインメント</a:t>
                      </a:r>
                    </a:p>
                  </a:txBody>
                  <a:tcPr marL="42203" marR="42203" marT="42203" marB="42203">
                    <a:solidFill>
                      <a:srgbClr val="9DC3E6">
                        <a:alpha val="5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次回以降のスプリントに向け、プロダクトバックログ項目を見直し。</a:t>
                      </a:r>
                    </a:p>
                  </a:txBody>
                  <a:tcPr marL="42203" marR="42203" marT="42203" marB="42203">
                    <a:solidFill>
                      <a:srgbClr val="9DC3E6">
                        <a:alpha val="50000"/>
                      </a:srgbClr>
                    </a:solidFill>
                  </a:tcPr>
                </a:tc>
                <a:extLst>
                  <a:ext uri="{0D108BD9-81ED-4DB2-BD59-A6C34878D82A}">
                    <a16:rowId xmlns:a16="http://schemas.microsoft.com/office/drawing/2014/main" val="1488629243"/>
                  </a:ext>
                </a:extLst>
              </a:tr>
            </a:tbl>
          </a:graphicData>
        </a:graphic>
      </p:graphicFrame>
      <p:grpSp>
        <p:nvGrpSpPr>
          <p:cNvPr id="185" name="グループ化 184">
            <a:extLst>
              <a:ext uri="{FF2B5EF4-FFF2-40B4-BE49-F238E27FC236}">
                <a16:creationId xmlns:a16="http://schemas.microsoft.com/office/drawing/2014/main" id="{46751CF9-5AC0-4F9D-840D-7255AF31D8DA}"/>
              </a:ext>
            </a:extLst>
          </p:cNvPr>
          <p:cNvGrpSpPr/>
          <p:nvPr/>
        </p:nvGrpSpPr>
        <p:grpSpPr>
          <a:xfrm>
            <a:off x="9900000" y="1008001"/>
            <a:ext cx="2182707" cy="1701475"/>
            <a:chOff x="7154920" y="1432689"/>
            <a:chExt cx="3547325" cy="2269675"/>
          </a:xfrm>
        </p:grpSpPr>
        <p:grpSp>
          <p:nvGrpSpPr>
            <p:cNvPr id="186" name="グループ化 185">
              <a:extLst>
                <a:ext uri="{FF2B5EF4-FFF2-40B4-BE49-F238E27FC236}">
                  <a16:creationId xmlns:a16="http://schemas.microsoft.com/office/drawing/2014/main" id="{DB2DABF9-7A93-455B-ADCF-D5899F6D864F}"/>
                </a:ext>
              </a:extLst>
            </p:cNvPr>
            <p:cNvGrpSpPr/>
            <p:nvPr/>
          </p:nvGrpSpPr>
          <p:grpSpPr>
            <a:xfrm>
              <a:off x="7154920" y="1432689"/>
              <a:ext cx="3547325" cy="2269675"/>
              <a:chOff x="7070137" y="1337972"/>
              <a:chExt cx="3547325" cy="2269675"/>
            </a:xfrm>
          </p:grpSpPr>
          <p:grpSp>
            <p:nvGrpSpPr>
              <p:cNvPr id="193" name="グループ化 192">
                <a:extLst>
                  <a:ext uri="{FF2B5EF4-FFF2-40B4-BE49-F238E27FC236}">
                    <a16:creationId xmlns:a16="http://schemas.microsoft.com/office/drawing/2014/main" id="{7280DFBE-763B-49FB-B7A4-3C43E84F72C1}"/>
                  </a:ext>
                </a:extLst>
              </p:cNvPr>
              <p:cNvGrpSpPr/>
              <p:nvPr/>
            </p:nvGrpSpPr>
            <p:grpSpPr>
              <a:xfrm>
                <a:off x="7070137" y="1560793"/>
                <a:ext cx="3547325" cy="2046854"/>
                <a:chOff x="6810369" y="1245567"/>
                <a:chExt cx="3547325" cy="2046854"/>
              </a:xfrm>
            </p:grpSpPr>
            <p:grpSp>
              <p:nvGrpSpPr>
                <p:cNvPr id="195" name="グループ化 194">
                  <a:extLst>
                    <a:ext uri="{FF2B5EF4-FFF2-40B4-BE49-F238E27FC236}">
                      <a16:creationId xmlns:a16="http://schemas.microsoft.com/office/drawing/2014/main" id="{DF88AE0D-CCB4-468F-8FBF-E415D11ED09D}"/>
                    </a:ext>
                  </a:extLst>
                </p:cNvPr>
                <p:cNvGrpSpPr/>
                <p:nvPr/>
              </p:nvGrpSpPr>
              <p:grpSpPr>
                <a:xfrm>
                  <a:off x="7280219" y="1374901"/>
                  <a:ext cx="3077475" cy="1752953"/>
                  <a:chOff x="7819356" y="1538307"/>
                  <a:chExt cx="2776309" cy="1823432"/>
                </a:xfrm>
              </p:grpSpPr>
              <p:grpSp>
                <p:nvGrpSpPr>
                  <p:cNvPr id="197" name="グループ化 196">
                    <a:extLst>
                      <a:ext uri="{FF2B5EF4-FFF2-40B4-BE49-F238E27FC236}">
                        <a16:creationId xmlns:a16="http://schemas.microsoft.com/office/drawing/2014/main" id="{849945CC-0D25-498D-BF29-E068B2B5B4B8}"/>
                      </a:ext>
                    </a:extLst>
                  </p:cNvPr>
                  <p:cNvGrpSpPr/>
                  <p:nvPr/>
                </p:nvGrpSpPr>
                <p:grpSpPr>
                  <a:xfrm>
                    <a:off x="7819356" y="1538307"/>
                    <a:ext cx="2776307" cy="392480"/>
                    <a:chOff x="7054249" y="1602544"/>
                    <a:chExt cx="2776307" cy="392480"/>
                  </a:xfrm>
                </p:grpSpPr>
                <p:sp>
                  <p:nvSpPr>
                    <p:cNvPr id="207" name="正方形/長方形 206">
                      <a:extLst>
                        <a:ext uri="{FF2B5EF4-FFF2-40B4-BE49-F238E27FC236}">
                          <a16:creationId xmlns:a16="http://schemas.microsoft.com/office/drawing/2014/main" id="{ADB8607B-5B96-4B6A-A079-BC9CCB7AF879}"/>
                        </a:ext>
                      </a:extLst>
                    </p:cNvPr>
                    <p:cNvSpPr/>
                    <p:nvPr/>
                  </p:nvSpPr>
                  <p:spPr>
                    <a:xfrm>
                      <a:off x="7054249" y="1602544"/>
                      <a:ext cx="1319536" cy="392480"/>
                    </a:xfrm>
                    <a:prstGeom prst="rect">
                      <a:avLst/>
                    </a:prstGeom>
                    <a:ln>
                      <a:noFill/>
                    </a:ln>
                  </p:spPr>
                  <p:txBody>
                    <a:bodyPr wrap="square">
                      <a:spAutoFit/>
                    </a:bodyPr>
                    <a:lstStyle/>
                    <a:p>
                      <a:pPr algn="l"/>
                      <a:r>
                        <a:rPr lang="ja-JP" altLang="en-US" sz="738" b="1" dirty="0">
                          <a:latin typeface="Meiryo UI" panose="020B0604030504040204" pitchFamily="50" charset="-128"/>
                          <a:ea typeface="Meiryo UI" panose="020B0604030504040204" pitchFamily="50" charset="-128"/>
                        </a:rPr>
                        <a:t>プロダクトオーナー</a:t>
                      </a:r>
                      <a:endParaRPr lang="en-US" altLang="ja-JP" sz="738" b="1" dirty="0">
                        <a:latin typeface="Meiryo UI" panose="020B0604030504040204" pitchFamily="50" charset="-128"/>
                        <a:ea typeface="Meiryo UI" panose="020B0604030504040204" pitchFamily="50" charset="-128"/>
                      </a:endParaRPr>
                    </a:p>
                  </p:txBody>
                </p:sp>
                <p:sp>
                  <p:nvSpPr>
                    <p:cNvPr id="208" name="正方形/長方形 207">
                      <a:extLst>
                        <a:ext uri="{FF2B5EF4-FFF2-40B4-BE49-F238E27FC236}">
                          <a16:creationId xmlns:a16="http://schemas.microsoft.com/office/drawing/2014/main" id="{83F4546E-78DD-41A9-A764-5F0C74795D33}"/>
                        </a:ext>
                      </a:extLst>
                    </p:cNvPr>
                    <p:cNvSpPr/>
                    <p:nvPr/>
                  </p:nvSpPr>
                  <p:spPr>
                    <a:xfrm>
                      <a:off x="8194331" y="1635851"/>
                      <a:ext cx="1636225" cy="2937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738" dirty="0">
                          <a:solidFill>
                            <a:schemeClr val="tx1"/>
                          </a:solidFill>
                          <a:latin typeface="メイリオ" panose="020B0604030504040204" pitchFamily="50" charset="-128"/>
                          <a:ea typeface="メイリオ" panose="020B0604030504040204" pitchFamily="50" charset="-128"/>
                        </a:rPr>
                        <a:t>何を開発するか決める人</a:t>
                      </a:r>
                      <a:endParaRPr kumimoji="1" lang="en-US" altLang="ja-JP" sz="738" dirty="0">
                        <a:solidFill>
                          <a:schemeClr val="tx1"/>
                        </a:solidFill>
                        <a:latin typeface="メイリオ" panose="020B0604030504040204" pitchFamily="50" charset="-128"/>
                        <a:ea typeface="メイリオ" panose="020B0604030504040204" pitchFamily="50" charset="-128"/>
                      </a:endParaRPr>
                    </a:p>
                  </p:txBody>
                </p:sp>
              </p:grpSp>
              <p:grpSp>
                <p:nvGrpSpPr>
                  <p:cNvPr id="198" name="グループ化 197">
                    <a:extLst>
                      <a:ext uri="{FF2B5EF4-FFF2-40B4-BE49-F238E27FC236}">
                        <a16:creationId xmlns:a16="http://schemas.microsoft.com/office/drawing/2014/main" id="{1E7BB6F3-1598-4EE7-984B-18A5A7436B91}"/>
                      </a:ext>
                    </a:extLst>
                  </p:cNvPr>
                  <p:cNvGrpSpPr/>
                  <p:nvPr/>
                </p:nvGrpSpPr>
                <p:grpSpPr>
                  <a:xfrm>
                    <a:off x="7863017" y="1971237"/>
                    <a:ext cx="2732648" cy="401490"/>
                    <a:chOff x="3444370" y="1457458"/>
                    <a:chExt cx="2732648" cy="401490"/>
                  </a:xfrm>
                </p:grpSpPr>
                <p:sp>
                  <p:nvSpPr>
                    <p:cNvPr id="205" name="正方形/長方形 204">
                      <a:extLst>
                        <a:ext uri="{FF2B5EF4-FFF2-40B4-BE49-F238E27FC236}">
                          <a16:creationId xmlns:a16="http://schemas.microsoft.com/office/drawing/2014/main" id="{D5B4E61C-8544-414E-9FF7-CCCF5DFC1302}"/>
                        </a:ext>
                      </a:extLst>
                    </p:cNvPr>
                    <p:cNvSpPr/>
                    <p:nvPr/>
                  </p:nvSpPr>
                  <p:spPr>
                    <a:xfrm>
                      <a:off x="3444370" y="1466470"/>
                      <a:ext cx="1319536" cy="392478"/>
                    </a:xfrm>
                    <a:prstGeom prst="rect">
                      <a:avLst/>
                    </a:prstGeom>
                    <a:ln>
                      <a:noFill/>
                    </a:ln>
                  </p:spPr>
                  <p:txBody>
                    <a:bodyPr wrap="square">
                      <a:spAutoFit/>
                    </a:bodyPr>
                    <a:lstStyle/>
                    <a:p>
                      <a:pPr algn="l"/>
                      <a:r>
                        <a:rPr lang="ja-JP" altLang="en-US" sz="738" b="1" dirty="0">
                          <a:latin typeface="Meiryo UI" panose="020B0604030504040204" pitchFamily="50" charset="-128"/>
                          <a:ea typeface="Meiryo UI" panose="020B0604030504040204" pitchFamily="50" charset="-128"/>
                        </a:rPr>
                        <a:t>スクラムマスター</a:t>
                      </a:r>
                      <a:endParaRPr lang="en-US" altLang="ja-JP" sz="738" b="1" dirty="0">
                        <a:latin typeface="Meiryo UI" panose="020B0604030504040204" pitchFamily="50" charset="-128"/>
                        <a:ea typeface="Meiryo UI" panose="020B0604030504040204" pitchFamily="50" charset="-128"/>
                      </a:endParaRPr>
                    </a:p>
                  </p:txBody>
                </p:sp>
                <p:sp>
                  <p:nvSpPr>
                    <p:cNvPr id="206" name="正方形/長方形 205">
                      <a:extLst>
                        <a:ext uri="{FF2B5EF4-FFF2-40B4-BE49-F238E27FC236}">
                          <a16:creationId xmlns:a16="http://schemas.microsoft.com/office/drawing/2014/main" id="{D387EC58-9CA1-42EE-ABBB-9C4D57D695D0}"/>
                        </a:ext>
                      </a:extLst>
                    </p:cNvPr>
                    <p:cNvSpPr/>
                    <p:nvPr/>
                  </p:nvSpPr>
                  <p:spPr>
                    <a:xfrm>
                      <a:off x="4540793" y="1457458"/>
                      <a:ext cx="1636225" cy="29378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646" dirty="0">
                          <a:solidFill>
                            <a:schemeClr val="tx1"/>
                          </a:solidFill>
                          <a:latin typeface="メイリオ" panose="020B0604030504040204" pitchFamily="50" charset="-128"/>
                          <a:ea typeface="メイリオ" panose="020B0604030504040204" pitchFamily="50" charset="-128"/>
                        </a:rPr>
                        <a:t>スクラムプロセスをうまく回し、生産性を高めることに責任を持つ人</a:t>
                      </a:r>
                      <a:endParaRPr lang="en-US" altLang="ja-JP" sz="646" dirty="0">
                        <a:solidFill>
                          <a:schemeClr val="tx1"/>
                        </a:solidFill>
                        <a:latin typeface="メイリオ" panose="020B0604030504040204" pitchFamily="50" charset="-128"/>
                        <a:ea typeface="メイリオ" panose="020B0604030504040204" pitchFamily="50" charset="-128"/>
                      </a:endParaRPr>
                    </a:p>
                  </p:txBody>
                </p:sp>
              </p:grpSp>
              <p:grpSp>
                <p:nvGrpSpPr>
                  <p:cNvPr id="199" name="グループ化 198">
                    <a:extLst>
                      <a:ext uri="{FF2B5EF4-FFF2-40B4-BE49-F238E27FC236}">
                        <a16:creationId xmlns:a16="http://schemas.microsoft.com/office/drawing/2014/main" id="{8171842E-D392-4BA0-90B2-1A9F83DCB322}"/>
                      </a:ext>
                    </a:extLst>
                  </p:cNvPr>
                  <p:cNvGrpSpPr/>
                  <p:nvPr/>
                </p:nvGrpSpPr>
                <p:grpSpPr>
                  <a:xfrm>
                    <a:off x="7893285" y="2476488"/>
                    <a:ext cx="2702379" cy="392479"/>
                    <a:chOff x="5699951" y="1331831"/>
                    <a:chExt cx="2702379" cy="392479"/>
                  </a:xfrm>
                </p:grpSpPr>
                <p:sp>
                  <p:nvSpPr>
                    <p:cNvPr id="203" name="正方形/長方形 202">
                      <a:extLst>
                        <a:ext uri="{FF2B5EF4-FFF2-40B4-BE49-F238E27FC236}">
                          <a16:creationId xmlns:a16="http://schemas.microsoft.com/office/drawing/2014/main" id="{9CE78CFA-683E-42B6-B140-928B00FB90D0}"/>
                        </a:ext>
                      </a:extLst>
                    </p:cNvPr>
                    <p:cNvSpPr/>
                    <p:nvPr/>
                  </p:nvSpPr>
                  <p:spPr>
                    <a:xfrm>
                      <a:off x="5699951" y="1331831"/>
                      <a:ext cx="1319537" cy="392479"/>
                    </a:xfrm>
                    <a:prstGeom prst="rect">
                      <a:avLst/>
                    </a:prstGeom>
                    <a:ln>
                      <a:noFill/>
                    </a:ln>
                  </p:spPr>
                  <p:txBody>
                    <a:bodyPr wrap="square">
                      <a:spAutoFit/>
                    </a:bodyPr>
                    <a:lstStyle/>
                    <a:p>
                      <a:pPr algn="l"/>
                      <a:r>
                        <a:rPr lang="ja-JP" altLang="en-US" sz="738" b="1" dirty="0">
                          <a:latin typeface="Meiryo UI" panose="020B0604030504040204" pitchFamily="50" charset="-128"/>
                          <a:ea typeface="Meiryo UI" panose="020B0604030504040204" pitchFamily="50" charset="-128"/>
                        </a:rPr>
                        <a:t>開発者</a:t>
                      </a:r>
                      <a:r>
                        <a:rPr lang="en-US" altLang="ja-JP" sz="738" b="1" dirty="0">
                          <a:latin typeface="Meiryo UI" panose="020B0604030504040204" pitchFamily="50" charset="-128"/>
                          <a:ea typeface="Meiryo UI" panose="020B0604030504040204" pitchFamily="50" charset="-128"/>
                        </a:rPr>
                        <a:t>(</a:t>
                      </a:r>
                      <a:r>
                        <a:rPr lang="ja-JP" altLang="en-US" sz="738" b="1" dirty="0">
                          <a:latin typeface="Meiryo UI" panose="020B0604030504040204" pitchFamily="50" charset="-128"/>
                          <a:ea typeface="Meiryo UI" panose="020B0604030504040204" pitchFamily="50" charset="-128"/>
                        </a:rPr>
                        <a:t>たち</a:t>
                      </a:r>
                      <a:r>
                        <a:rPr lang="en-US" altLang="ja-JP" sz="738" b="1" dirty="0">
                          <a:latin typeface="Meiryo UI" panose="020B0604030504040204" pitchFamily="50" charset="-128"/>
                          <a:ea typeface="Meiryo UI" panose="020B0604030504040204" pitchFamily="50" charset="-128"/>
                        </a:rPr>
                        <a:t>)</a:t>
                      </a:r>
                    </a:p>
                  </p:txBody>
                </p:sp>
                <p:sp>
                  <p:nvSpPr>
                    <p:cNvPr id="204" name="正方形/長方形 203">
                      <a:extLst>
                        <a:ext uri="{FF2B5EF4-FFF2-40B4-BE49-F238E27FC236}">
                          <a16:creationId xmlns:a16="http://schemas.microsoft.com/office/drawing/2014/main" id="{9C1161D5-32C7-4656-9DFD-D706100D9271}"/>
                        </a:ext>
                      </a:extLst>
                    </p:cNvPr>
                    <p:cNvSpPr/>
                    <p:nvPr/>
                  </p:nvSpPr>
                  <p:spPr>
                    <a:xfrm>
                      <a:off x="6766104" y="1376060"/>
                      <a:ext cx="1636226" cy="21379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738" dirty="0">
                          <a:solidFill>
                            <a:schemeClr val="tx1"/>
                          </a:solidFill>
                          <a:latin typeface="メイリオ" panose="020B0604030504040204" pitchFamily="50" charset="-128"/>
                          <a:ea typeface="メイリオ" panose="020B0604030504040204" pitchFamily="50" charset="-128"/>
                        </a:rPr>
                        <a:t>実際に開発業務に携わる人々</a:t>
                      </a:r>
                      <a:endParaRPr lang="en-US" altLang="ja-JP" sz="738" dirty="0">
                        <a:solidFill>
                          <a:schemeClr val="tx1"/>
                        </a:solidFill>
                        <a:latin typeface="メイリオ" panose="020B0604030504040204" pitchFamily="50" charset="-128"/>
                        <a:ea typeface="メイリオ" panose="020B0604030504040204" pitchFamily="50" charset="-128"/>
                      </a:endParaRPr>
                    </a:p>
                  </p:txBody>
                </p:sp>
              </p:grpSp>
              <p:grpSp>
                <p:nvGrpSpPr>
                  <p:cNvPr id="200" name="グループ化 199">
                    <a:extLst>
                      <a:ext uri="{FF2B5EF4-FFF2-40B4-BE49-F238E27FC236}">
                        <a16:creationId xmlns:a16="http://schemas.microsoft.com/office/drawing/2014/main" id="{5CAE2B11-1387-4BDE-BC48-E31382730005}"/>
                      </a:ext>
                    </a:extLst>
                  </p:cNvPr>
                  <p:cNvGrpSpPr/>
                  <p:nvPr/>
                </p:nvGrpSpPr>
                <p:grpSpPr>
                  <a:xfrm>
                    <a:off x="7854581" y="2969259"/>
                    <a:ext cx="2741084" cy="392480"/>
                    <a:chOff x="7786806" y="1129178"/>
                    <a:chExt cx="2741084" cy="392480"/>
                  </a:xfrm>
                </p:grpSpPr>
                <p:sp>
                  <p:nvSpPr>
                    <p:cNvPr id="201" name="正方形/長方形 200">
                      <a:extLst>
                        <a:ext uri="{FF2B5EF4-FFF2-40B4-BE49-F238E27FC236}">
                          <a16:creationId xmlns:a16="http://schemas.microsoft.com/office/drawing/2014/main" id="{6C5398E6-D88C-45FE-AF22-33E23127CE0B}"/>
                        </a:ext>
                      </a:extLst>
                    </p:cNvPr>
                    <p:cNvSpPr/>
                    <p:nvPr/>
                  </p:nvSpPr>
                  <p:spPr>
                    <a:xfrm>
                      <a:off x="7786806" y="1129178"/>
                      <a:ext cx="1319536" cy="392480"/>
                    </a:xfrm>
                    <a:prstGeom prst="rect">
                      <a:avLst/>
                    </a:prstGeom>
                    <a:ln>
                      <a:noFill/>
                    </a:ln>
                  </p:spPr>
                  <p:txBody>
                    <a:bodyPr wrap="square">
                      <a:spAutoFit/>
                    </a:bodyPr>
                    <a:lstStyle/>
                    <a:p>
                      <a:pPr algn="l"/>
                      <a:r>
                        <a:rPr lang="ja-JP" altLang="en-US" sz="738" b="1" dirty="0">
                          <a:latin typeface="Meiryo UI" panose="020B0604030504040204" pitchFamily="50" charset="-128"/>
                          <a:ea typeface="Meiryo UI" panose="020B0604030504040204" pitchFamily="50" charset="-128"/>
                        </a:rPr>
                        <a:t>ステークホルダー</a:t>
                      </a:r>
                      <a:endParaRPr lang="en-US" altLang="ja-JP" sz="738" b="1" dirty="0">
                        <a:latin typeface="Meiryo UI" panose="020B0604030504040204" pitchFamily="50" charset="-128"/>
                        <a:ea typeface="Meiryo UI" panose="020B0604030504040204" pitchFamily="50" charset="-128"/>
                      </a:endParaRPr>
                    </a:p>
                  </p:txBody>
                </p:sp>
                <p:sp>
                  <p:nvSpPr>
                    <p:cNvPr id="202" name="正方形/長方形 201">
                      <a:extLst>
                        <a:ext uri="{FF2B5EF4-FFF2-40B4-BE49-F238E27FC236}">
                          <a16:creationId xmlns:a16="http://schemas.microsoft.com/office/drawing/2014/main" id="{38162E4A-6E01-44DC-B356-DA7968E71FE8}"/>
                        </a:ext>
                      </a:extLst>
                    </p:cNvPr>
                    <p:cNvSpPr/>
                    <p:nvPr/>
                  </p:nvSpPr>
                  <p:spPr>
                    <a:xfrm>
                      <a:off x="8891664" y="1130212"/>
                      <a:ext cx="1636226" cy="33058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738" dirty="0">
                          <a:solidFill>
                            <a:schemeClr val="tx1"/>
                          </a:solidFill>
                          <a:latin typeface="メイリオ" panose="020B0604030504040204" pitchFamily="50" charset="-128"/>
                          <a:ea typeface="メイリオ" panose="020B0604030504040204" pitchFamily="50" charset="-128"/>
                        </a:rPr>
                        <a:t>プロダクトの利用者、出資者などの利害関係者</a:t>
                      </a:r>
                      <a:endParaRPr lang="en-US" altLang="ja-JP" sz="738" dirty="0">
                        <a:solidFill>
                          <a:schemeClr val="tx1"/>
                        </a:solidFill>
                        <a:latin typeface="メイリオ" panose="020B0604030504040204" pitchFamily="50" charset="-128"/>
                        <a:ea typeface="メイリオ" panose="020B0604030504040204" pitchFamily="50" charset="-128"/>
                      </a:endParaRPr>
                    </a:p>
                  </p:txBody>
                </p:sp>
              </p:grpSp>
            </p:grpSp>
            <p:sp>
              <p:nvSpPr>
                <p:cNvPr id="196" name="正方形/長方形 195">
                  <a:extLst>
                    <a:ext uri="{FF2B5EF4-FFF2-40B4-BE49-F238E27FC236}">
                      <a16:creationId xmlns:a16="http://schemas.microsoft.com/office/drawing/2014/main" id="{7C844B88-67F7-472B-8928-650EE4F82C8F}"/>
                    </a:ext>
                  </a:extLst>
                </p:cNvPr>
                <p:cNvSpPr/>
                <p:nvPr/>
              </p:nvSpPr>
              <p:spPr>
                <a:xfrm>
                  <a:off x="6810369" y="1245567"/>
                  <a:ext cx="3510421" cy="2046854"/>
                </a:xfrm>
                <a:prstGeom prst="rect">
                  <a:avLst/>
                </a:prstGeom>
                <a:ln>
                  <a:solidFill>
                    <a:schemeClr val="accent6"/>
                  </a:solidFill>
                </a:ln>
              </p:spPr>
              <p:txBody>
                <a:bodyPr wrap="square" lIns="33231" tIns="33231" rIns="33231" bIns="33231" rtlCol="0" anchor="ctr">
                  <a:noAutofit/>
                </a:bodyPr>
                <a:lstStyle/>
                <a:p>
                  <a:pPr algn="ctr"/>
                  <a:endParaRPr kumimoji="1" lang="ja-JP" altLang="en-US" sz="1292" dirty="0">
                    <a:latin typeface="Meiryo UI" panose="020B0604030504040204" pitchFamily="50" charset="-128"/>
                    <a:ea typeface="Meiryo UI" panose="020B0604030504040204" pitchFamily="50" charset="-128"/>
                  </a:endParaRPr>
                </a:p>
              </p:txBody>
            </p:sp>
          </p:grpSp>
          <p:sp>
            <p:nvSpPr>
              <p:cNvPr id="194" name="正方形/長方形 193">
                <a:extLst>
                  <a:ext uri="{FF2B5EF4-FFF2-40B4-BE49-F238E27FC236}">
                    <a16:creationId xmlns:a16="http://schemas.microsoft.com/office/drawing/2014/main" id="{0403E508-C2EB-4206-8FD3-0DA6B9FC5EB0}"/>
                  </a:ext>
                </a:extLst>
              </p:cNvPr>
              <p:cNvSpPr/>
              <p:nvPr/>
            </p:nvSpPr>
            <p:spPr>
              <a:xfrm>
                <a:off x="7070137" y="1337972"/>
                <a:ext cx="1345662" cy="221816"/>
              </a:xfrm>
              <a:prstGeom prst="rect">
                <a:avLst/>
              </a:prstGeom>
              <a:ln>
                <a:solidFill>
                  <a:schemeClr val="tx1"/>
                </a:solidFill>
              </a:ln>
            </p:spPr>
            <p:txBody>
              <a:bodyPr wrap="square" lIns="33231" tIns="33231" rIns="33231" bIns="33231" rtlCol="0" anchor="ctr">
                <a:noAutofit/>
              </a:bodyPr>
              <a:lstStyle/>
              <a:p>
                <a:pPr algn="ctr"/>
                <a:r>
                  <a:rPr kumimoji="1" lang="ja-JP" altLang="en-US" sz="738" dirty="0">
                    <a:latin typeface="ＭＳ ゴシック" panose="020B0609070205080204" pitchFamily="49" charset="-128"/>
                    <a:ea typeface="ＭＳ ゴシック" panose="020B0609070205080204" pitchFamily="49" charset="-128"/>
                  </a:rPr>
                  <a:t>役割（ロール）</a:t>
                </a:r>
              </a:p>
            </p:txBody>
          </p:sp>
        </p:grpSp>
        <p:pic>
          <p:nvPicPr>
            <p:cNvPr id="187" name="グラフィックス 186" descr="ユーザー">
              <a:extLst>
                <a:ext uri="{FF2B5EF4-FFF2-40B4-BE49-F238E27FC236}">
                  <a16:creationId xmlns:a16="http://schemas.microsoft.com/office/drawing/2014/main" id="{3DC4AC4B-6580-4EB5-9FDE-E10B39B0B48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10446" y="1648208"/>
              <a:ext cx="483411" cy="483411"/>
            </a:xfrm>
            <a:prstGeom prst="rect">
              <a:avLst/>
            </a:prstGeom>
          </p:spPr>
        </p:pic>
        <p:pic>
          <p:nvPicPr>
            <p:cNvPr id="188" name="グラフィックス 187" descr="ユーザー">
              <a:extLst>
                <a:ext uri="{FF2B5EF4-FFF2-40B4-BE49-F238E27FC236}">
                  <a16:creationId xmlns:a16="http://schemas.microsoft.com/office/drawing/2014/main" id="{7CE9C640-E459-435A-A05F-353E6C59EE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3309" y="2065475"/>
              <a:ext cx="483411" cy="483411"/>
            </a:xfrm>
            <a:prstGeom prst="rect">
              <a:avLst/>
            </a:prstGeom>
          </p:spPr>
        </p:pic>
        <p:grpSp>
          <p:nvGrpSpPr>
            <p:cNvPr id="189" name="グループ化 188">
              <a:extLst>
                <a:ext uri="{FF2B5EF4-FFF2-40B4-BE49-F238E27FC236}">
                  <a16:creationId xmlns:a16="http://schemas.microsoft.com/office/drawing/2014/main" id="{7B91B331-C0A8-4121-B836-DB8A53E5476F}"/>
                </a:ext>
              </a:extLst>
            </p:cNvPr>
            <p:cNvGrpSpPr/>
            <p:nvPr/>
          </p:nvGrpSpPr>
          <p:grpSpPr>
            <a:xfrm>
              <a:off x="7176892" y="2462963"/>
              <a:ext cx="647520" cy="640361"/>
              <a:chOff x="5864544" y="1994067"/>
              <a:chExt cx="647520" cy="640361"/>
            </a:xfrm>
          </p:grpSpPr>
          <p:pic>
            <p:nvPicPr>
              <p:cNvPr id="191" name="グラフィックス 190" descr="ユーザー">
                <a:extLst>
                  <a:ext uri="{FF2B5EF4-FFF2-40B4-BE49-F238E27FC236}">
                    <a16:creationId xmlns:a16="http://schemas.microsoft.com/office/drawing/2014/main" id="{DE3DDE51-6523-4787-9A20-7745AA5E3AD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4544" y="1994067"/>
                <a:ext cx="483411" cy="483411"/>
              </a:xfrm>
              <a:prstGeom prst="rect">
                <a:avLst/>
              </a:prstGeom>
            </p:spPr>
          </p:pic>
          <p:pic>
            <p:nvPicPr>
              <p:cNvPr id="192" name="グラフィックス 191" descr="ユーザー">
                <a:extLst>
                  <a:ext uri="{FF2B5EF4-FFF2-40B4-BE49-F238E27FC236}">
                    <a16:creationId xmlns:a16="http://schemas.microsoft.com/office/drawing/2014/main" id="{4D0FB892-5073-4AE0-95C8-4FB2CCDB787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28653" y="2151017"/>
                <a:ext cx="483411" cy="483411"/>
              </a:xfrm>
              <a:prstGeom prst="rect">
                <a:avLst/>
              </a:prstGeom>
            </p:spPr>
          </p:pic>
        </p:grpSp>
        <p:pic>
          <p:nvPicPr>
            <p:cNvPr id="190" name="グラフィックス 189" descr="ユーザー">
              <a:extLst>
                <a:ext uri="{FF2B5EF4-FFF2-40B4-BE49-F238E27FC236}">
                  <a16:creationId xmlns:a16="http://schemas.microsoft.com/office/drawing/2014/main" id="{4ECD9585-23DB-4B90-A336-EF7C4D43910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52077" y="3039481"/>
              <a:ext cx="483411" cy="483411"/>
            </a:xfrm>
            <a:prstGeom prst="rect">
              <a:avLst/>
            </a:prstGeom>
          </p:spPr>
        </p:pic>
      </p:grpSp>
      <p:sp>
        <p:nvSpPr>
          <p:cNvPr id="66" name="矢印: 上向き折線 65">
            <a:extLst>
              <a:ext uri="{FF2B5EF4-FFF2-40B4-BE49-F238E27FC236}">
                <a16:creationId xmlns:a16="http://schemas.microsoft.com/office/drawing/2014/main" id="{B05AAEB7-5012-4FF1-817D-788EE892B665}"/>
              </a:ext>
            </a:extLst>
          </p:cNvPr>
          <p:cNvSpPr/>
          <p:nvPr/>
        </p:nvSpPr>
        <p:spPr>
          <a:xfrm rot="16200000">
            <a:off x="5063975" y="62996"/>
            <a:ext cx="275884" cy="4212000"/>
          </a:xfrm>
          <a:prstGeom prst="bentUpArrow">
            <a:avLst>
              <a:gd name="adj1" fmla="val 24221"/>
              <a:gd name="adj2" fmla="val 19454"/>
              <a:gd name="adj3" fmla="val 15108"/>
            </a:avLst>
          </a:prstGeom>
          <a:solidFill>
            <a:schemeClr val="bg1">
              <a:lumMod val="50000"/>
            </a:schemeClr>
          </a:solidFill>
          <a:ln>
            <a:noFill/>
          </a:ln>
        </p:spPr>
        <p:txBody>
          <a:bodyPr wrap="square" lIns="33231" tIns="33231" rIns="33231" bIns="33231" rtlCol="0" anchor="ctr">
            <a:noAutofit/>
          </a:bodyPr>
          <a:lstStyle/>
          <a:p>
            <a:pPr algn="ctr"/>
            <a:endParaRPr kumimoji="1" lang="ja-JP" altLang="en-US" sz="1292"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AC6B4E6-91AD-4677-B989-A117B5FB11F5}"/>
              </a:ext>
            </a:extLst>
          </p:cNvPr>
          <p:cNvSpPr/>
          <p:nvPr/>
        </p:nvSpPr>
        <p:spPr>
          <a:xfrm>
            <a:off x="5328000" y="3420000"/>
            <a:ext cx="2160000" cy="621109"/>
          </a:xfrm>
          <a:prstGeom prst="rect">
            <a:avLst/>
          </a:prstGeom>
        </p:spPr>
        <p:txBody>
          <a:bodyPr wrap="square" lIns="33231" tIns="33231" rIns="33231" bIns="33231">
            <a:spAutoFit/>
          </a:bodyPr>
          <a:lstStyle/>
          <a:p>
            <a:pPr algn="l"/>
            <a:r>
              <a:rPr lang="ja-JP" altLang="en-US" sz="900" dirty="0">
                <a:solidFill>
                  <a:srgbClr val="3333FF"/>
                </a:solidFill>
                <a:latin typeface="+mn-ea"/>
              </a:rPr>
              <a:t>スプリント：</a:t>
            </a:r>
            <a:endParaRPr lang="en-US" altLang="ja-JP" sz="900" dirty="0">
              <a:solidFill>
                <a:srgbClr val="3333FF"/>
              </a:solidFill>
              <a:latin typeface="+mn-ea"/>
            </a:endParaRPr>
          </a:p>
          <a:p>
            <a:pPr algn="l"/>
            <a:r>
              <a:rPr lang="en-US" altLang="ja-JP" sz="900" dirty="0">
                <a:solidFill>
                  <a:srgbClr val="3333FF"/>
                </a:solidFill>
                <a:latin typeface="+mn-ea"/>
              </a:rPr>
              <a:t>1</a:t>
            </a:r>
            <a:r>
              <a:rPr lang="ja-JP" altLang="en-US" sz="900" dirty="0">
                <a:solidFill>
                  <a:srgbClr val="3333FF"/>
                </a:solidFill>
                <a:latin typeface="+mn-ea"/>
              </a:rPr>
              <a:t>から</a:t>
            </a:r>
            <a:r>
              <a:rPr lang="en-US" altLang="ja-JP" sz="900" dirty="0">
                <a:solidFill>
                  <a:srgbClr val="3333FF"/>
                </a:solidFill>
                <a:latin typeface="+mn-ea"/>
              </a:rPr>
              <a:t>4</a:t>
            </a:r>
            <a:r>
              <a:rPr lang="ja-JP" altLang="en-US" sz="900" dirty="0">
                <a:solidFill>
                  <a:srgbClr val="3333FF"/>
                </a:solidFill>
                <a:latin typeface="+mn-ea"/>
              </a:rPr>
              <a:t>週間の時間枠（タイムボックス）で、予定されている機能が完成できなくても延長されることはない。</a:t>
            </a:r>
          </a:p>
        </p:txBody>
      </p:sp>
      <p:sp>
        <p:nvSpPr>
          <p:cNvPr id="8" name="正方形/長方形 7">
            <a:extLst>
              <a:ext uri="{FF2B5EF4-FFF2-40B4-BE49-F238E27FC236}">
                <a16:creationId xmlns:a16="http://schemas.microsoft.com/office/drawing/2014/main" id="{D0B132BD-44D2-4F9C-B8A9-F4CD7E1A4797}"/>
              </a:ext>
            </a:extLst>
          </p:cNvPr>
          <p:cNvSpPr/>
          <p:nvPr/>
        </p:nvSpPr>
        <p:spPr>
          <a:xfrm>
            <a:off x="1800000" y="3888000"/>
            <a:ext cx="2160000" cy="349702"/>
          </a:xfrm>
          <a:prstGeom prst="rect">
            <a:avLst/>
          </a:prstGeom>
        </p:spPr>
        <p:txBody>
          <a:bodyPr wrap="square" lIns="0" tIns="36000" rIns="0" bIns="36000">
            <a:spAutoFit/>
          </a:bodyPr>
          <a:lstStyle/>
          <a:p>
            <a:pPr algn="l"/>
            <a:r>
              <a:rPr lang="ja-JP" altLang="en-US" sz="900" dirty="0">
                <a:solidFill>
                  <a:srgbClr val="3333FF"/>
                </a:solidFill>
                <a:latin typeface="+mn-ea"/>
              </a:rPr>
              <a:t>スプリントバックログ：</a:t>
            </a:r>
          </a:p>
          <a:p>
            <a:pPr algn="l"/>
            <a:r>
              <a:rPr lang="ja-JP" altLang="en-US" sz="900" dirty="0">
                <a:solidFill>
                  <a:srgbClr val="3333FF"/>
                </a:solidFill>
                <a:latin typeface="+mn-ea"/>
              </a:rPr>
              <a:t>そのスプリント期間中に行うタスクのリスト</a:t>
            </a:r>
          </a:p>
        </p:txBody>
      </p:sp>
      <p:sp>
        <p:nvSpPr>
          <p:cNvPr id="9" name="正方形/長方形 8">
            <a:extLst>
              <a:ext uri="{FF2B5EF4-FFF2-40B4-BE49-F238E27FC236}">
                <a16:creationId xmlns:a16="http://schemas.microsoft.com/office/drawing/2014/main" id="{814EF229-46B8-4B74-85A5-97660EA53287}"/>
              </a:ext>
            </a:extLst>
          </p:cNvPr>
          <p:cNvSpPr/>
          <p:nvPr/>
        </p:nvSpPr>
        <p:spPr>
          <a:xfrm>
            <a:off x="3324000" y="1260001"/>
            <a:ext cx="2880000" cy="482609"/>
          </a:xfrm>
          <a:prstGeom prst="rect">
            <a:avLst/>
          </a:prstGeom>
        </p:spPr>
        <p:txBody>
          <a:bodyPr wrap="square" lIns="33231" tIns="33231" rIns="33231" bIns="33231">
            <a:spAutoFit/>
          </a:bodyPr>
          <a:lstStyle/>
          <a:p>
            <a:pPr algn="l"/>
            <a:r>
              <a:rPr lang="ja-JP" altLang="en-US" sz="900" dirty="0">
                <a:solidFill>
                  <a:srgbClr val="3333FF"/>
                </a:solidFill>
                <a:latin typeface="+mn-ea"/>
              </a:rPr>
              <a:t>プロダクトバックログ：</a:t>
            </a:r>
            <a:endParaRPr lang="en-US" altLang="ja-JP" sz="900" dirty="0">
              <a:solidFill>
                <a:srgbClr val="3333FF"/>
              </a:solidFill>
              <a:latin typeface="+mn-ea"/>
            </a:endParaRPr>
          </a:p>
          <a:p>
            <a:pPr algn="l"/>
            <a:r>
              <a:rPr lang="ja-JP" altLang="en-US" sz="900" dirty="0">
                <a:solidFill>
                  <a:srgbClr val="3333FF"/>
                </a:solidFill>
                <a:latin typeface="+mn-ea"/>
              </a:rPr>
              <a:t>プロダクト（製品）へ追加する要求（ストーリー）のリスト。プロダクトオーナーが管理し、優先順位付けされている。</a:t>
            </a:r>
          </a:p>
        </p:txBody>
      </p:sp>
      <p:sp>
        <p:nvSpPr>
          <p:cNvPr id="10" name="正方形/長方形 9">
            <a:extLst>
              <a:ext uri="{FF2B5EF4-FFF2-40B4-BE49-F238E27FC236}">
                <a16:creationId xmlns:a16="http://schemas.microsoft.com/office/drawing/2014/main" id="{5EF6120D-61F2-4D85-BE0D-25D7A252B721}"/>
              </a:ext>
            </a:extLst>
          </p:cNvPr>
          <p:cNvSpPr/>
          <p:nvPr/>
        </p:nvSpPr>
        <p:spPr>
          <a:xfrm>
            <a:off x="7560000" y="3420001"/>
            <a:ext cx="2160000" cy="482609"/>
          </a:xfrm>
          <a:prstGeom prst="rect">
            <a:avLst/>
          </a:prstGeom>
        </p:spPr>
        <p:txBody>
          <a:bodyPr wrap="square" lIns="33231" tIns="33231" rIns="33231" bIns="33231">
            <a:spAutoFit/>
          </a:bodyPr>
          <a:lstStyle/>
          <a:p>
            <a:pPr algn="l"/>
            <a:r>
              <a:rPr lang="ja-JP" altLang="en-US" sz="900" dirty="0">
                <a:solidFill>
                  <a:srgbClr val="3333FF"/>
                </a:solidFill>
                <a:latin typeface="+mn-ea"/>
              </a:rPr>
              <a:t>リリース判断可能なインクリメント：</a:t>
            </a:r>
            <a:endParaRPr lang="en-US" altLang="ja-JP" sz="900" dirty="0">
              <a:solidFill>
                <a:srgbClr val="3333FF"/>
              </a:solidFill>
              <a:latin typeface="+mn-ea"/>
            </a:endParaRPr>
          </a:p>
          <a:p>
            <a:pPr algn="l"/>
            <a:r>
              <a:rPr lang="ja-JP" altLang="en-US" sz="900" dirty="0">
                <a:solidFill>
                  <a:srgbClr val="3333FF"/>
                </a:solidFill>
                <a:latin typeface="+mn-ea"/>
              </a:rPr>
              <a:t>一回のスプリントにおける成果。スプリント終了時に、「リリース判断可能」の状態。</a:t>
            </a:r>
          </a:p>
        </p:txBody>
      </p:sp>
      <p:sp>
        <p:nvSpPr>
          <p:cNvPr id="14" name="正方形/長方形 13">
            <a:extLst>
              <a:ext uri="{FF2B5EF4-FFF2-40B4-BE49-F238E27FC236}">
                <a16:creationId xmlns:a16="http://schemas.microsoft.com/office/drawing/2014/main" id="{15A8E45B-44E7-4FB3-90BA-E2FEE481D7DF}"/>
              </a:ext>
            </a:extLst>
          </p:cNvPr>
          <p:cNvSpPr/>
          <p:nvPr/>
        </p:nvSpPr>
        <p:spPr>
          <a:xfrm>
            <a:off x="6300000" y="3888000"/>
            <a:ext cx="2880000" cy="276999"/>
          </a:xfrm>
          <a:prstGeom prst="rect">
            <a:avLst/>
          </a:prstGeom>
        </p:spPr>
        <p:txBody>
          <a:bodyPr wrap="square">
            <a:spAutoFit/>
          </a:bodyPr>
          <a:lstStyle/>
          <a:p>
            <a:pPr algn="l"/>
            <a:r>
              <a:rPr lang="ja-JP" altLang="en-US" sz="1200" dirty="0">
                <a:latin typeface="+mj-ea"/>
                <a:ea typeface="+mj-ea"/>
              </a:rPr>
              <a:t>＜開発を進める際の基本的な行動＞</a:t>
            </a:r>
          </a:p>
        </p:txBody>
      </p:sp>
      <p:sp>
        <p:nvSpPr>
          <p:cNvPr id="15" name="雲 14">
            <a:extLst>
              <a:ext uri="{FF2B5EF4-FFF2-40B4-BE49-F238E27FC236}">
                <a16:creationId xmlns:a16="http://schemas.microsoft.com/office/drawing/2014/main" id="{B99E3112-0F95-4F1E-9B28-D3E14DD1C96C}"/>
              </a:ext>
            </a:extLst>
          </p:cNvPr>
          <p:cNvSpPr/>
          <p:nvPr/>
        </p:nvSpPr>
        <p:spPr>
          <a:xfrm>
            <a:off x="6840000" y="720000"/>
            <a:ext cx="1440000" cy="720000"/>
          </a:xfrm>
          <a:prstGeom prst="cloud">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000" b="1" dirty="0">
                <a:solidFill>
                  <a:srgbClr val="FF0000"/>
                </a:solidFill>
              </a:rPr>
              <a:t>環境変化</a:t>
            </a:r>
          </a:p>
        </p:txBody>
      </p:sp>
      <p:cxnSp>
        <p:nvCxnSpPr>
          <p:cNvPr id="17" name="コネクタ: 曲線 16">
            <a:extLst>
              <a:ext uri="{FF2B5EF4-FFF2-40B4-BE49-F238E27FC236}">
                <a16:creationId xmlns:a16="http://schemas.microsoft.com/office/drawing/2014/main" id="{265F9A39-6A10-44C2-AD4C-3CC8F298C440}"/>
              </a:ext>
            </a:extLst>
          </p:cNvPr>
          <p:cNvCxnSpPr>
            <a:cxnSpLocks/>
            <a:stCxn id="15" idx="2"/>
            <a:endCxn id="22" idx="0"/>
          </p:cNvCxnSpPr>
          <p:nvPr/>
        </p:nvCxnSpPr>
        <p:spPr>
          <a:xfrm rot="10800000" flipV="1">
            <a:off x="3324001" y="1080000"/>
            <a:ext cx="3520467" cy="72000"/>
          </a:xfrm>
          <a:prstGeom prst="curvedConnector3">
            <a:avLst>
              <a:gd name="adj1" fmla="val 50000"/>
            </a:avLst>
          </a:prstGeom>
          <a:ln w="38100">
            <a:tailEnd type="stealt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777E7F9-BC29-4F30-BC4C-D88D7BC9B181}"/>
              </a:ext>
            </a:extLst>
          </p:cNvPr>
          <p:cNvSpPr txBox="1"/>
          <p:nvPr/>
        </p:nvSpPr>
        <p:spPr>
          <a:xfrm>
            <a:off x="4320000" y="828000"/>
            <a:ext cx="1800000" cy="492443"/>
          </a:xfrm>
          <a:prstGeom prst="rect">
            <a:avLst/>
          </a:prstGeom>
          <a:noFill/>
        </p:spPr>
        <p:txBody>
          <a:bodyPr wrap="square" lIns="0" tIns="0" rIns="0" bIns="0" rtlCol="0" anchor="ctr">
            <a:spAutoFit/>
          </a:bodyPr>
          <a:lstStyle/>
          <a:p>
            <a:pPr algn="ctr"/>
            <a:r>
              <a:rPr kumimoji="1" lang="ja-JP" altLang="en-US" sz="1600" dirty="0">
                <a:solidFill>
                  <a:srgbClr val="FF0000"/>
                </a:solidFill>
              </a:rPr>
              <a:t>ステークホルダの</a:t>
            </a:r>
          </a:p>
          <a:p>
            <a:pPr algn="ctr"/>
            <a:r>
              <a:rPr kumimoji="1" lang="ja-JP" altLang="en-US" sz="1600" dirty="0">
                <a:solidFill>
                  <a:srgbClr val="FF0000"/>
                </a:solidFill>
              </a:rPr>
              <a:t>判断を経て更新</a:t>
            </a:r>
          </a:p>
        </p:txBody>
      </p:sp>
      <p:sp>
        <p:nvSpPr>
          <p:cNvPr id="22" name="六角形 21">
            <a:extLst>
              <a:ext uri="{FF2B5EF4-FFF2-40B4-BE49-F238E27FC236}">
                <a16:creationId xmlns:a16="http://schemas.microsoft.com/office/drawing/2014/main" id="{EE47BC72-E8EE-4390-962D-B0E125394549}"/>
              </a:ext>
            </a:extLst>
          </p:cNvPr>
          <p:cNvSpPr/>
          <p:nvPr/>
        </p:nvSpPr>
        <p:spPr>
          <a:xfrm>
            <a:off x="2604000" y="972000"/>
            <a:ext cx="720000" cy="360000"/>
          </a:xfrm>
          <a:prstGeom prst="hexagon">
            <a:avLst/>
          </a:prstGeom>
          <a:solidFill>
            <a:srgbClr val="FF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dirty="0">
                <a:solidFill>
                  <a:srgbClr val="FF0000"/>
                </a:solidFill>
              </a:rPr>
              <a:t>要件</a:t>
            </a:r>
          </a:p>
        </p:txBody>
      </p:sp>
      <p:sp>
        <p:nvSpPr>
          <p:cNvPr id="16" name="楕円 15">
            <a:extLst>
              <a:ext uri="{FF2B5EF4-FFF2-40B4-BE49-F238E27FC236}">
                <a16:creationId xmlns:a16="http://schemas.microsoft.com/office/drawing/2014/main" id="{B80A4BFB-0A3B-4262-9341-21EC5DA60EBC}"/>
              </a:ext>
            </a:extLst>
          </p:cNvPr>
          <p:cNvSpPr/>
          <p:nvPr/>
        </p:nvSpPr>
        <p:spPr>
          <a:xfrm>
            <a:off x="8676000" y="900000"/>
            <a:ext cx="1188000" cy="540000"/>
          </a:xfrm>
          <a:prstGeom prst="ellipse">
            <a:avLst/>
          </a:prstGeom>
          <a:solidFill>
            <a:srgbClr val="FF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r>
              <a:rPr kumimoji="1" lang="ja-JP" altLang="en-US" b="1" dirty="0">
                <a:solidFill>
                  <a:srgbClr val="FF0000"/>
                </a:solidFill>
              </a:rPr>
              <a:t>リリース</a:t>
            </a:r>
          </a:p>
        </p:txBody>
      </p:sp>
      <p:cxnSp>
        <p:nvCxnSpPr>
          <p:cNvPr id="26" name="コネクタ: カギ線 25">
            <a:extLst>
              <a:ext uri="{FF2B5EF4-FFF2-40B4-BE49-F238E27FC236}">
                <a16:creationId xmlns:a16="http://schemas.microsoft.com/office/drawing/2014/main" id="{01E8CA6B-7A76-482A-864A-157B6D127816}"/>
              </a:ext>
            </a:extLst>
          </p:cNvPr>
          <p:cNvCxnSpPr>
            <a:cxnSpLocks/>
            <a:stCxn id="164" idx="0"/>
            <a:endCxn id="16" idx="4"/>
          </p:cNvCxnSpPr>
          <p:nvPr/>
        </p:nvCxnSpPr>
        <p:spPr>
          <a:xfrm rot="16200000" flipV="1">
            <a:off x="8795607" y="1914394"/>
            <a:ext cx="952387" cy="360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動作設定ボタン: 戻る 5">
            <a:hlinkClick r:id="" action="ppaction://hlinkshowjump?jump=lastslideviewed" highlightClick="1"/>
            <a:extLst>
              <a:ext uri="{FF2B5EF4-FFF2-40B4-BE49-F238E27FC236}">
                <a16:creationId xmlns:a16="http://schemas.microsoft.com/office/drawing/2014/main" id="{E4F39564-11A1-4B7B-B8D6-A44EABC7824B}"/>
              </a:ext>
            </a:extLst>
          </p:cNvPr>
          <p:cNvSpPr>
            <a:spLocks noChangeAspect="1"/>
          </p:cNvSpPr>
          <p:nvPr/>
        </p:nvSpPr>
        <p:spPr>
          <a:xfrm>
            <a:off x="11880000" y="576000"/>
            <a:ext cx="216000" cy="216000"/>
          </a:xfrm>
          <a:prstGeom prst="actionButtonReturn">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A1B5A78F-37BC-449F-886E-85E083CD1DFA}"/>
              </a:ext>
            </a:extLst>
          </p:cNvPr>
          <p:cNvSpPr/>
          <p:nvPr/>
        </p:nvSpPr>
        <p:spPr bwMode="auto">
          <a:xfrm rot="6060000">
            <a:off x="8352000" y="953236"/>
            <a:ext cx="216000" cy="360000"/>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06" name="矢印: 下 105">
            <a:extLst>
              <a:ext uri="{FF2B5EF4-FFF2-40B4-BE49-F238E27FC236}">
                <a16:creationId xmlns:a16="http://schemas.microsoft.com/office/drawing/2014/main" id="{F95D4861-2F39-49F3-AB13-DDD881D7814E}"/>
              </a:ext>
            </a:extLst>
          </p:cNvPr>
          <p:cNvSpPr/>
          <p:nvPr/>
        </p:nvSpPr>
        <p:spPr bwMode="auto">
          <a:xfrm rot="10800000">
            <a:off x="7560000" y="1476000"/>
            <a:ext cx="216000" cy="360000"/>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07" name="矢印: 下 106">
            <a:extLst>
              <a:ext uri="{FF2B5EF4-FFF2-40B4-BE49-F238E27FC236}">
                <a16:creationId xmlns:a16="http://schemas.microsoft.com/office/drawing/2014/main" id="{E99E9DFB-7FDF-4B3F-AA1C-10DE762E36CE}"/>
              </a:ext>
            </a:extLst>
          </p:cNvPr>
          <p:cNvSpPr/>
          <p:nvPr/>
        </p:nvSpPr>
        <p:spPr bwMode="auto">
          <a:xfrm rot="8100000">
            <a:off x="8100000" y="1404000"/>
            <a:ext cx="216000" cy="360000"/>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08" name="矢印: 下 107">
            <a:extLst>
              <a:ext uri="{FF2B5EF4-FFF2-40B4-BE49-F238E27FC236}">
                <a16:creationId xmlns:a16="http://schemas.microsoft.com/office/drawing/2014/main" id="{05A19506-3A76-4C60-BB31-9623763CA907}"/>
              </a:ext>
            </a:extLst>
          </p:cNvPr>
          <p:cNvSpPr/>
          <p:nvPr/>
        </p:nvSpPr>
        <p:spPr bwMode="auto">
          <a:xfrm rot="-8100000">
            <a:off x="7020000" y="1440000"/>
            <a:ext cx="216000" cy="360000"/>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6098478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6" presetClass="entr" presetSubtype="16"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DB5D2-D86A-4083-B863-A4ACB7B94EA5}"/>
              </a:ext>
            </a:extLst>
          </p:cNvPr>
          <p:cNvSpPr>
            <a:spLocks noGrp="1"/>
          </p:cNvSpPr>
          <p:nvPr>
            <p:ph type="title"/>
          </p:nvPr>
        </p:nvSpPr>
        <p:spPr/>
        <p:txBody>
          <a:bodyPr/>
          <a:lstStyle/>
          <a:p>
            <a:r>
              <a:rPr kumimoji="1" lang="ja-JP" altLang="en-US" dirty="0"/>
              <a:t>アジャイル開発の</a:t>
            </a:r>
            <a:r>
              <a:rPr kumimoji="1" lang="ja-JP" altLang="en-US" dirty="0">
                <a:solidFill>
                  <a:srgbClr val="3333FF"/>
                </a:solidFill>
              </a:rPr>
              <a:t>特徴</a:t>
            </a:r>
            <a:r>
              <a:rPr kumimoji="1" lang="ja-JP" altLang="en-US" dirty="0"/>
              <a:t>と契約での</a:t>
            </a:r>
            <a:r>
              <a:rPr kumimoji="1" lang="ja-JP" altLang="en-US" dirty="0">
                <a:solidFill>
                  <a:srgbClr val="008000"/>
                </a:solidFill>
              </a:rPr>
              <a:t>配慮</a:t>
            </a:r>
          </a:p>
        </p:txBody>
      </p:sp>
      <p:sp>
        <p:nvSpPr>
          <p:cNvPr id="3" name="日付プレースホルダー 2">
            <a:extLst>
              <a:ext uri="{FF2B5EF4-FFF2-40B4-BE49-F238E27FC236}">
                <a16:creationId xmlns:a16="http://schemas.microsoft.com/office/drawing/2014/main" id="{47253856-A154-9B66-F9F2-6A3E7E61695A}"/>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1C80D1D0-E2E1-5FF0-8FDA-F742C3A46241}"/>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6" name="テキスト ボックス 5">
            <a:extLst>
              <a:ext uri="{FF2B5EF4-FFF2-40B4-BE49-F238E27FC236}">
                <a16:creationId xmlns:a16="http://schemas.microsoft.com/office/drawing/2014/main" id="{E2AC356E-630B-5AD0-9DA2-00D2654CF065}"/>
              </a:ext>
            </a:extLst>
          </p:cNvPr>
          <p:cNvSpPr txBox="1"/>
          <p:nvPr/>
        </p:nvSpPr>
        <p:spPr>
          <a:xfrm>
            <a:off x="360000" y="828000"/>
            <a:ext cx="11520000" cy="5797347"/>
          </a:xfrm>
          <a:prstGeom prst="rect">
            <a:avLst/>
          </a:prstGeom>
          <a:noFill/>
        </p:spPr>
        <p:txBody>
          <a:bodyPr wrap="square" lIns="36000" tIns="36000" rIns="36000" bIns="36000">
            <a:spAutoFit/>
          </a:bodyPr>
          <a:lstStyle/>
          <a:p>
            <a:pPr marL="180000" indent="-180000"/>
            <a:r>
              <a:rPr lang="ja-JP" altLang="en-US" sz="2400" b="0" i="0" u="sng" strike="noStrike" baseline="0" dirty="0">
                <a:solidFill>
                  <a:srgbClr val="3333FF"/>
                </a:solidFill>
                <a:latin typeface="CJUWVE+HiraKakuProN-W6"/>
              </a:rPr>
              <a:t>・ 継続的リリース</a:t>
            </a:r>
            <a:r>
              <a:rPr lang="ja-JP" altLang="en-US" sz="2400" b="0" i="0" strike="noStrike" baseline="0" dirty="0">
                <a:solidFill>
                  <a:srgbClr val="3333FF"/>
                </a:solidFill>
                <a:latin typeface="CJUWVE+HiraKakuProN-W6"/>
              </a:rPr>
              <a:t>（優先順に少しずつ短納期で・初期リリース後も顧客の声を反映）</a:t>
            </a:r>
          </a:p>
          <a:p>
            <a:pPr marL="180000" indent="-180000"/>
            <a:r>
              <a:rPr lang="ja-JP" altLang="en-US" sz="2400" dirty="0">
                <a:solidFill>
                  <a:srgbClr val="000000"/>
                </a:solidFill>
                <a:latin typeface="CJUWVE+HiraKakuProN-W6"/>
              </a:rPr>
              <a:t>→スクラムとして反復開発をカバー（第</a:t>
            </a:r>
            <a:r>
              <a:rPr lang="en-US" altLang="ja-JP" sz="2400" dirty="0">
                <a:solidFill>
                  <a:srgbClr val="000000"/>
                </a:solidFill>
                <a:latin typeface="CJUWVE+HiraKakuProN-W6"/>
              </a:rPr>
              <a:t>2</a:t>
            </a:r>
            <a:r>
              <a:rPr lang="ja-JP" altLang="en-US" sz="2400" dirty="0">
                <a:solidFill>
                  <a:srgbClr val="000000"/>
                </a:solidFill>
                <a:latin typeface="CJUWVE+HiraKakuProN-W6"/>
              </a:rPr>
              <a:t>条）</a:t>
            </a:r>
          </a:p>
          <a:p>
            <a:pPr marL="180000" indent="-180000"/>
            <a:r>
              <a:rPr lang="ja-JP" altLang="en-US" sz="2400" dirty="0">
                <a:solidFill>
                  <a:srgbClr val="000000"/>
                </a:solidFill>
                <a:latin typeface="CJUWVE+HiraKakuProN-W6"/>
              </a:rPr>
              <a:t>　</a:t>
            </a:r>
            <a:r>
              <a:rPr lang="ja-JP" altLang="en-US" sz="2400" dirty="0">
                <a:solidFill>
                  <a:schemeClr val="tx1">
                    <a:lumMod val="50000"/>
                    <a:lumOff val="50000"/>
                  </a:schemeClr>
                </a:solidFill>
                <a:latin typeface="CJUWVE+HiraKakuProN-W6"/>
              </a:rPr>
              <a:t>（ただし，本番環境リリース作業とシステム運用は含まない）</a:t>
            </a:r>
            <a:endParaRPr lang="ja-JP" altLang="en-US" sz="2400" b="0" i="0" u="none" strike="noStrike" baseline="0" dirty="0">
              <a:solidFill>
                <a:schemeClr val="tx1">
                  <a:lumMod val="50000"/>
                  <a:lumOff val="50000"/>
                </a:schemeClr>
              </a:solidFill>
              <a:latin typeface="CJUWVE+HiraKakuProN-W6"/>
            </a:endParaRPr>
          </a:p>
          <a:p>
            <a:pPr marL="180000" indent="-180000">
              <a:lnSpc>
                <a:spcPct val="140000"/>
              </a:lnSpc>
            </a:pPr>
            <a:r>
              <a:rPr lang="ja-JP" altLang="en-US" sz="2400" u="sng" dirty="0">
                <a:solidFill>
                  <a:srgbClr val="3333FF"/>
                </a:solidFill>
                <a:latin typeface="CJUWVE+HiraKakuProN-W6"/>
              </a:rPr>
              <a:t>・ </a:t>
            </a:r>
            <a:r>
              <a:rPr lang="ja-JP" altLang="en-US" sz="2400" b="0" i="0" u="sng" strike="noStrike" baseline="0" dirty="0">
                <a:solidFill>
                  <a:srgbClr val="3333FF"/>
                </a:solidFill>
                <a:latin typeface="CJUWVE+HiraKakuProN-W6"/>
              </a:rPr>
              <a:t>要求</a:t>
            </a:r>
            <a:r>
              <a:rPr lang="ja-JP" altLang="en-US" sz="2400" u="sng" dirty="0">
                <a:solidFill>
                  <a:srgbClr val="3333FF"/>
                </a:solidFill>
                <a:latin typeface="CJUWVE+HiraKakuProN-W6"/>
              </a:rPr>
              <a:t>の</a:t>
            </a:r>
            <a:r>
              <a:rPr lang="ja-JP" altLang="en-US" sz="2400" b="0" i="0" u="sng" strike="noStrike" baseline="0" dirty="0">
                <a:solidFill>
                  <a:srgbClr val="3333FF"/>
                </a:solidFill>
                <a:latin typeface="CJUWVE+HiraKakuProN-W6"/>
              </a:rPr>
              <a:t>変化を歓迎</a:t>
            </a:r>
          </a:p>
          <a:p>
            <a:pPr marL="180000" indent="-180000"/>
            <a:r>
              <a:rPr lang="ja-JP" altLang="en-US" sz="2400" dirty="0">
                <a:solidFill>
                  <a:srgbClr val="000000"/>
                </a:solidFill>
                <a:latin typeface="CJUWVE+HiraKakuProN-W6"/>
              </a:rPr>
              <a:t>→スクラムの「プロダクトバックログ変更」プロセスに従う（第</a:t>
            </a:r>
            <a:r>
              <a:rPr lang="en-US" altLang="ja-JP" sz="2400" dirty="0">
                <a:solidFill>
                  <a:srgbClr val="000000"/>
                </a:solidFill>
                <a:latin typeface="CJUWVE+HiraKakuProN-W6"/>
              </a:rPr>
              <a:t>2</a:t>
            </a:r>
            <a:r>
              <a:rPr lang="ja-JP" altLang="en-US" sz="2400" dirty="0">
                <a:solidFill>
                  <a:srgbClr val="000000"/>
                </a:solidFill>
                <a:latin typeface="CJUWVE+HiraKakuProN-W6"/>
              </a:rPr>
              <a:t>条第</a:t>
            </a:r>
            <a:r>
              <a:rPr lang="en-US" altLang="ja-JP" sz="2400" dirty="0">
                <a:solidFill>
                  <a:srgbClr val="000000"/>
                </a:solidFill>
                <a:latin typeface="CJUWVE+HiraKakuProN-W6"/>
              </a:rPr>
              <a:t>4</a:t>
            </a:r>
            <a:r>
              <a:rPr lang="ja-JP" altLang="en-US" sz="2400" dirty="0">
                <a:solidFill>
                  <a:srgbClr val="000000"/>
                </a:solidFill>
                <a:latin typeface="CJUWVE+HiraKakuProN-W6"/>
              </a:rPr>
              <a:t>項）</a:t>
            </a:r>
          </a:p>
          <a:p>
            <a:pPr marL="180000" indent="-180000"/>
            <a:r>
              <a:rPr lang="ja-JP" altLang="en-US" sz="2400" b="0" i="0" u="none" strike="noStrike" baseline="0" dirty="0">
                <a:solidFill>
                  <a:srgbClr val="000000"/>
                </a:solidFill>
                <a:latin typeface="CJUWVE+HiraKakuProN-W6"/>
              </a:rPr>
              <a:t>→大きな変更には「変更管理」を規定（第</a:t>
            </a:r>
            <a:r>
              <a:rPr lang="en-US" altLang="ja-JP" sz="2400" b="0" i="0" u="none" strike="noStrike" baseline="0" dirty="0">
                <a:solidFill>
                  <a:srgbClr val="000000"/>
                </a:solidFill>
                <a:latin typeface="CJUWVE+HiraKakuProN-W6"/>
              </a:rPr>
              <a:t>6</a:t>
            </a:r>
            <a:r>
              <a:rPr lang="ja-JP" altLang="en-US" sz="2400" b="0" i="0" u="none" strike="noStrike" baseline="0" dirty="0">
                <a:solidFill>
                  <a:srgbClr val="000000"/>
                </a:solidFill>
                <a:latin typeface="CJUWVE+HiraKakuProN-W6"/>
              </a:rPr>
              <a:t>条）</a:t>
            </a:r>
          </a:p>
          <a:p>
            <a:pPr marL="180000" indent="-180000">
              <a:lnSpc>
                <a:spcPct val="140000"/>
              </a:lnSpc>
            </a:pPr>
            <a:r>
              <a:rPr lang="ja-JP" altLang="en-US" sz="2400" u="sng" dirty="0">
                <a:solidFill>
                  <a:srgbClr val="3333FF"/>
                </a:solidFill>
                <a:latin typeface="CJUWVE+HiraKakuProN-W6"/>
              </a:rPr>
              <a:t>・ </a:t>
            </a:r>
            <a:r>
              <a:rPr lang="ja-JP" altLang="en-US" sz="2400" b="0" i="0" u="sng" strike="noStrike" baseline="0" dirty="0">
                <a:solidFill>
                  <a:srgbClr val="3333FF"/>
                </a:solidFill>
                <a:latin typeface="CJUWVE+HiraKakuProN-W6"/>
              </a:rPr>
              <a:t>ユーザ</a:t>
            </a:r>
            <a:r>
              <a:rPr lang="ja-JP" altLang="en-US" sz="2400" u="sng" dirty="0">
                <a:solidFill>
                  <a:srgbClr val="3333FF"/>
                </a:solidFill>
                <a:latin typeface="CJUWVE+HiraKakuProN-W6"/>
              </a:rPr>
              <a:t>主導</a:t>
            </a:r>
          </a:p>
          <a:p>
            <a:pPr marL="180000" indent="-180000"/>
            <a:r>
              <a:rPr lang="ja-JP" altLang="en-US" sz="2400" b="0" i="0" u="none" strike="noStrike" baseline="0" dirty="0">
                <a:solidFill>
                  <a:srgbClr val="000000"/>
                </a:solidFill>
                <a:latin typeface="CJUWVE+HiraKakuProN-W6"/>
              </a:rPr>
              <a:t>→ユーザからのプロダクトオーナー選任とその役割の規定（第</a:t>
            </a:r>
            <a:r>
              <a:rPr lang="en-US" altLang="ja-JP" sz="2400" b="0" i="0" u="none" strike="noStrike" baseline="0" dirty="0">
                <a:solidFill>
                  <a:srgbClr val="000000"/>
                </a:solidFill>
                <a:latin typeface="CJUWVE+HiraKakuProN-W6"/>
              </a:rPr>
              <a:t>4</a:t>
            </a:r>
            <a:r>
              <a:rPr lang="ja-JP" altLang="en-US" sz="2400" b="0" i="0" u="none" strike="noStrike" baseline="0" dirty="0">
                <a:solidFill>
                  <a:srgbClr val="000000"/>
                </a:solidFill>
                <a:latin typeface="CJUWVE+HiraKakuProN-W6"/>
              </a:rPr>
              <a:t>条）</a:t>
            </a:r>
          </a:p>
          <a:p>
            <a:pPr marL="180000" indent="-180000">
              <a:lnSpc>
                <a:spcPct val="140000"/>
              </a:lnSpc>
            </a:pPr>
            <a:r>
              <a:rPr lang="ja-JP" altLang="en-US" sz="2400" u="sng" dirty="0">
                <a:solidFill>
                  <a:srgbClr val="3333FF"/>
                </a:solidFill>
                <a:latin typeface="CJUWVE+HiraKakuProN-W6"/>
              </a:rPr>
              <a:t>・ </a:t>
            </a:r>
            <a:r>
              <a:rPr lang="ja-JP" altLang="en-US" sz="2400" b="0" i="0" u="sng" strike="noStrike" baseline="0" dirty="0">
                <a:solidFill>
                  <a:srgbClr val="3333FF"/>
                </a:solidFill>
                <a:latin typeface="PYZMES+HiraMinProN-W6"/>
              </a:rPr>
              <a:t>ユーザとベンダの協力によるプロダクト価値</a:t>
            </a:r>
            <a:r>
              <a:rPr lang="ja-JP" altLang="en-US" sz="2400" u="sng" dirty="0">
                <a:solidFill>
                  <a:srgbClr val="3333FF"/>
                </a:solidFill>
                <a:latin typeface="PYZMES+HiraMinProN-W6"/>
              </a:rPr>
              <a:t>の</a:t>
            </a:r>
            <a:r>
              <a:rPr lang="ja-JP" altLang="en-US" sz="2400" b="0" i="0" u="sng" strike="noStrike" baseline="0" dirty="0">
                <a:solidFill>
                  <a:srgbClr val="3333FF"/>
                </a:solidFill>
                <a:latin typeface="PYZMES+HiraMinProN-W6"/>
              </a:rPr>
              <a:t>最大化</a:t>
            </a:r>
          </a:p>
          <a:p>
            <a:pPr marL="180000" indent="-180000"/>
            <a:r>
              <a:rPr lang="ja-JP" altLang="en-US" sz="2400" dirty="0">
                <a:solidFill>
                  <a:srgbClr val="000000"/>
                </a:solidFill>
                <a:latin typeface="CJUWVE+HiraKakuProN-W6"/>
              </a:rPr>
              <a:t>→「役割分担と協力義務」の明記（第</a:t>
            </a:r>
            <a:r>
              <a:rPr lang="en-US" altLang="ja-JP" sz="2400" dirty="0">
                <a:solidFill>
                  <a:srgbClr val="000000"/>
                </a:solidFill>
                <a:latin typeface="CJUWVE+HiraKakuProN-W6"/>
              </a:rPr>
              <a:t>3</a:t>
            </a:r>
            <a:r>
              <a:rPr lang="ja-JP" altLang="en-US" sz="2400" dirty="0">
                <a:solidFill>
                  <a:srgbClr val="000000"/>
                </a:solidFill>
                <a:latin typeface="CJUWVE+HiraKakuProN-W6"/>
              </a:rPr>
              <a:t>条第</a:t>
            </a:r>
            <a:r>
              <a:rPr lang="en-US" altLang="ja-JP" sz="2400" dirty="0">
                <a:solidFill>
                  <a:srgbClr val="000000"/>
                </a:solidFill>
                <a:latin typeface="CJUWVE+HiraKakuProN-W6"/>
              </a:rPr>
              <a:t>1</a:t>
            </a:r>
            <a:r>
              <a:rPr lang="ja-JP" altLang="en-US" sz="2400" dirty="0">
                <a:solidFill>
                  <a:srgbClr val="000000"/>
                </a:solidFill>
                <a:latin typeface="CJUWVE+HiraKakuProN-W6"/>
              </a:rPr>
              <a:t>項）</a:t>
            </a:r>
          </a:p>
          <a:p>
            <a:pPr marL="180000" indent="-180000"/>
            <a:r>
              <a:rPr lang="ja-JP" altLang="en-US" sz="2400" dirty="0">
                <a:solidFill>
                  <a:srgbClr val="000000"/>
                </a:solidFill>
                <a:latin typeface="CJUWVE+HiraKakuProN-W6"/>
              </a:rPr>
              <a:t>→開発対象プロダクトの価値を高めるべく努めるベンダ義務の明記（第</a:t>
            </a:r>
            <a:r>
              <a:rPr lang="en-US" altLang="ja-JP" sz="2400" dirty="0">
                <a:solidFill>
                  <a:srgbClr val="000000"/>
                </a:solidFill>
                <a:latin typeface="CJUWVE+HiraKakuProN-W6"/>
              </a:rPr>
              <a:t>5</a:t>
            </a:r>
            <a:r>
              <a:rPr lang="ja-JP" altLang="en-US" sz="2400" dirty="0">
                <a:solidFill>
                  <a:srgbClr val="000000"/>
                </a:solidFill>
                <a:latin typeface="CJUWVE+HiraKakuProN-W6"/>
              </a:rPr>
              <a:t>条第</a:t>
            </a:r>
            <a:r>
              <a:rPr lang="en-US" altLang="ja-JP" sz="2400" dirty="0">
                <a:solidFill>
                  <a:srgbClr val="000000"/>
                </a:solidFill>
                <a:latin typeface="CJUWVE+HiraKakuProN-W6"/>
              </a:rPr>
              <a:t>2</a:t>
            </a:r>
            <a:r>
              <a:rPr lang="ja-JP" altLang="en-US" sz="2400" dirty="0">
                <a:solidFill>
                  <a:srgbClr val="000000"/>
                </a:solidFill>
                <a:latin typeface="CJUWVE+HiraKakuProN-W6"/>
              </a:rPr>
              <a:t>項）</a:t>
            </a:r>
          </a:p>
          <a:p>
            <a:pPr marL="180000" indent="-180000"/>
            <a:r>
              <a:rPr lang="ja-JP" altLang="en-US" sz="2400" dirty="0">
                <a:solidFill>
                  <a:srgbClr val="000000"/>
                </a:solidFill>
                <a:latin typeface="CJUWVE+HiraKakuProN-W6"/>
              </a:rPr>
              <a:t>　</a:t>
            </a:r>
            <a:r>
              <a:rPr lang="ja-JP" altLang="en-US" sz="2400" dirty="0">
                <a:solidFill>
                  <a:schemeClr val="tx1">
                    <a:lumMod val="50000"/>
                    <a:lumOff val="50000"/>
                  </a:schemeClr>
                </a:solidFill>
                <a:latin typeface="CJUWVE+HiraKakuProN-W6"/>
              </a:rPr>
              <a:t>関連文書にも記載（“メッセージ”など）</a:t>
            </a:r>
          </a:p>
          <a:p>
            <a:pPr marL="180000" indent="-180000">
              <a:lnSpc>
                <a:spcPct val="140000"/>
              </a:lnSpc>
            </a:pPr>
            <a:r>
              <a:rPr lang="ja-JP" altLang="en-US" sz="2400" u="sng" dirty="0">
                <a:solidFill>
                  <a:srgbClr val="3333FF"/>
                </a:solidFill>
                <a:latin typeface="CJUWVE+HiraKakuProN-W6"/>
              </a:rPr>
              <a:t>・ チームの</a:t>
            </a:r>
            <a:r>
              <a:rPr lang="ja-JP" altLang="en-US" sz="2400" b="0" i="0" u="sng" strike="noStrike" baseline="0" dirty="0">
                <a:solidFill>
                  <a:srgbClr val="3333FF"/>
                </a:solidFill>
                <a:latin typeface="CJUWVE+HiraKakuProN-W6"/>
              </a:rPr>
              <a:t>継続的</a:t>
            </a:r>
            <a:r>
              <a:rPr lang="ja-JP" altLang="en-US" sz="2400" u="sng" dirty="0">
                <a:solidFill>
                  <a:srgbClr val="3333FF"/>
                </a:solidFill>
                <a:latin typeface="CJUWVE+HiraKakuProN-W6"/>
              </a:rPr>
              <a:t>・</a:t>
            </a:r>
            <a:r>
              <a:rPr lang="ja-JP" altLang="en-US" sz="2400" b="0" i="0" u="sng" strike="noStrike" baseline="0" dirty="0">
                <a:solidFill>
                  <a:srgbClr val="3333FF"/>
                </a:solidFill>
                <a:latin typeface="CJUWVE+HiraKakuProN-W6"/>
              </a:rPr>
              <a:t>自己組織的</a:t>
            </a:r>
            <a:r>
              <a:rPr lang="ja-JP" altLang="en-US" sz="2400" u="sng" dirty="0">
                <a:solidFill>
                  <a:srgbClr val="3333FF"/>
                </a:solidFill>
                <a:latin typeface="CJUWVE+HiraKakuProN-W6"/>
              </a:rPr>
              <a:t>な</a:t>
            </a:r>
            <a:r>
              <a:rPr lang="ja-JP" altLang="en-US" sz="2400" b="0" i="0" u="sng" strike="noStrike" baseline="0" dirty="0">
                <a:solidFill>
                  <a:srgbClr val="3333FF"/>
                </a:solidFill>
                <a:latin typeface="CJUWVE+HiraKakuProN-W6"/>
              </a:rPr>
              <a:t>プロセス改善</a:t>
            </a:r>
          </a:p>
          <a:p>
            <a:pPr marL="180000" indent="-180000"/>
            <a:r>
              <a:rPr lang="ja-JP" altLang="en-US" sz="2400" dirty="0">
                <a:solidFill>
                  <a:srgbClr val="000000"/>
                </a:solidFill>
                <a:latin typeface="CJUWVE+HiraKakuProN-W6"/>
              </a:rPr>
              <a:t>→開発の進め方（進め方指針の参照）を規定（第</a:t>
            </a:r>
            <a:r>
              <a:rPr lang="en-US" altLang="ja-JP" sz="2400" dirty="0">
                <a:solidFill>
                  <a:srgbClr val="000000"/>
                </a:solidFill>
                <a:latin typeface="CJUWVE+HiraKakuProN-W6"/>
              </a:rPr>
              <a:t>2</a:t>
            </a:r>
            <a:r>
              <a:rPr lang="ja-JP" altLang="en-US" sz="2400" dirty="0">
                <a:solidFill>
                  <a:srgbClr val="000000"/>
                </a:solidFill>
                <a:latin typeface="CJUWVE+HiraKakuProN-W6"/>
              </a:rPr>
              <a:t>条第</a:t>
            </a:r>
            <a:r>
              <a:rPr lang="en-US" altLang="ja-JP" sz="2400" dirty="0">
                <a:solidFill>
                  <a:srgbClr val="000000"/>
                </a:solidFill>
                <a:latin typeface="CJUWVE+HiraKakuProN-W6"/>
              </a:rPr>
              <a:t>6</a:t>
            </a:r>
            <a:r>
              <a:rPr lang="ja-JP" altLang="en-US" sz="2400" dirty="0">
                <a:solidFill>
                  <a:srgbClr val="000000"/>
                </a:solidFill>
                <a:latin typeface="CJUWVE+HiraKakuProN-W6"/>
              </a:rPr>
              <a:t>項）</a:t>
            </a:r>
            <a:endParaRPr lang="ja-JP" altLang="en-US" sz="2400" b="0" i="0" u="none" strike="noStrike" baseline="0" dirty="0">
              <a:solidFill>
                <a:srgbClr val="000000"/>
              </a:solidFill>
              <a:latin typeface="CJUWVE+HiraKakuProN-W6"/>
            </a:endParaRPr>
          </a:p>
        </p:txBody>
      </p:sp>
    </p:spTree>
    <p:extLst>
      <p:ext uri="{BB962C8B-B14F-4D97-AF65-F5344CB8AC3E}">
        <p14:creationId xmlns:p14="http://schemas.microsoft.com/office/powerpoint/2010/main" val="40778023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p:txBody>
          <a:bodyPr>
            <a:noAutofit/>
          </a:bodyPr>
          <a:lstStyle/>
          <a:p>
            <a:r>
              <a:rPr lang="ja-JP" altLang="en-US" b="1" dirty="0">
                <a:latin typeface="メイリオ" panose="020B0604030504040204" pitchFamily="50" charset="-128"/>
                <a:ea typeface="メイリオ" panose="020B0604030504040204" pitchFamily="50" charset="-128"/>
              </a:rPr>
              <a:t>内　容</a:t>
            </a:r>
            <a:endParaRPr lang="ja-JP" altLang="en-US" b="1" dirty="0"/>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3116BCF3-7204-4207-9B76-9A657084C685}"/>
              </a:ext>
            </a:extLst>
          </p:cNvPr>
          <p:cNvSpPr>
            <a:spLocks noGrp="1"/>
          </p:cNvSpPr>
          <p:nvPr>
            <p:ph type="ftr" sz="quarter" idx="3"/>
          </p:nvPr>
        </p:nvSpPr>
        <p:spPr/>
        <p:txBody>
          <a:bodyPr/>
          <a:lstStyle/>
          <a:p>
            <a:r>
              <a:rPr lang="en-US" altLang="ja-JP"/>
              <a:t>EdgeTech+ 2022</a:t>
            </a:r>
            <a:endParaRPr lang="en-US" dirty="0"/>
          </a:p>
        </p:txBody>
      </p:sp>
      <p:sp>
        <p:nvSpPr>
          <p:cNvPr id="8" name="正方形/長方形 7">
            <a:extLst>
              <a:ext uri="{FF2B5EF4-FFF2-40B4-BE49-F238E27FC236}">
                <a16:creationId xmlns:a16="http://schemas.microsoft.com/office/drawing/2014/main" id="{80A4C7B1-AF43-4509-9310-7183ACC30D6C}"/>
              </a:ext>
            </a:extLst>
          </p:cNvPr>
          <p:cNvSpPr/>
          <p:nvPr/>
        </p:nvSpPr>
        <p:spPr>
          <a:xfrm>
            <a:off x="1080000" y="972000"/>
            <a:ext cx="7920000" cy="5170646"/>
          </a:xfrm>
          <a:prstGeom prst="rect">
            <a:avLst/>
          </a:prstGeom>
        </p:spPr>
        <p:txBody>
          <a:bodyPr wrap="square">
            <a:spAutoFit/>
          </a:bodyPr>
          <a:lstStyle/>
          <a:p>
            <a:r>
              <a:rPr lang="ja-JP" altLang="en-US" sz="3200" b="1" dirty="0">
                <a:solidFill>
                  <a:schemeClr val="bg1">
                    <a:lumMod val="65000"/>
                  </a:schemeClr>
                </a:solidFill>
                <a:latin typeface="+mj-ea"/>
                <a:ea typeface="+mj-ea"/>
              </a:rPr>
              <a:t>１．背景：</a:t>
            </a:r>
            <a:r>
              <a:rPr lang="en-US" altLang="ja-JP" sz="3200" b="1" dirty="0">
                <a:solidFill>
                  <a:schemeClr val="bg1">
                    <a:lumMod val="65000"/>
                  </a:schemeClr>
                </a:solidFill>
                <a:latin typeface="+mj-ea"/>
                <a:ea typeface="+mj-ea"/>
              </a:rPr>
              <a:t>DX</a:t>
            </a:r>
            <a:r>
              <a:rPr lang="ja-JP" altLang="en-US" sz="3200" b="1" dirty="0">
                <a:solidFill>
                  <a:schemeClr val="bg1">
                    <a:lumMod val="65000"/>
                  </a:schemeClr>
                </a:solidFill>
                <a:latin typeface="+mj-ea"/>
                <a:ea typeface="+mj-ea"/>
              </a:rPr>
              <a:t>の推進</a:t>
            </a:r>
            <a:endParaRPr lang="en-US" altLang="ja-JP" sz="3200" b="1" dirty="0">
              <a:solidFill>
                <a:schemeClr val="bg1">
                  <a:lumMod val="65000"/>
                </a:schemeClr>
              </a:solidFill>
              <a:latin typeface="+mj-ea"/>
              <a:ea typeface="+mj-ea"/>
            </a:endParaRPr>
          </a:p>
          <a:p>
            <a:endParaRPr lang="en-US" altLang="ja-JP" sz="2400" b="1" dirty="0">
              <a:latin typeface="+mj-ea"/>
              <a:ea typeface="+mj-ea"/>
            </a:endParaRPr>
          </a:p>
          <a:p>
            <a:r>
              <a:rPr lang="ja-JP" altLang="en-US" sz="3200" b="1" dirty="0">
                <a:solidFill>
                  <a:schemeClr val="bg1">
                    <a:lumMod val="65000"/>
                  </a:schemeClr>
                </a:solidFill>
                <a:latin typeface="+mj-ea"/>
                <a:ea typeface="+mj-ea"/>
              </a:rPr>
              <a:t>２．モデル取引・契約書の構成</a:t>
            </a:r>
            <a:endParaRPr lang="en-US" altLang="ja-JP" sz="3200" b="1" dirty="0">
              <a:solidFill>
                <a:schemeClr val="bg1">
                  <a:lumMod val="65000"/>
                </a:schemeClr>
              </a:solidFill>
              <a:latin typeface="+mj-ea"/>
              <a:ea typeface="+mj-ea"/>
            </a:endParaRPr>
          </a:p>
          <a:p>
            <a:endParaRPr lang="en-US" altLang="ja-JP"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３．想定するアジャイル開発</a:t>
            </a:r>
          </a:p>
          <a:p>
            <a:endParaRPr lang="ja-JP" altLang="en-US" sz="2400" b="1" dirty="0">
              <a:solidFill>
                <a:schemeClr val="bg1">
                  <a:lumMod val="65000"/>
                </a:schemeClr>
              </a:solidFill>
              <a:latin typeface="+mj-ea"/>
              <a:ea typeface="+mj-ea"/>
            </a:endParaRPr>
          </a:p>
          <a:p>
            <a:r>
              <a:rPr lang="ja-JP" altLang="en-US" sz="3200" b="1" dirty="0">
                <a:latin typeface="+mj-ea"/>
                <a:ea typeface="+mj-ea"/>
              </a:rPr>
              <a:t>４．契約書のひな型</a:t>
            </a:r>
          </a:p>
          <a:p>
            <a:endParaRPr lang="ja-JP" altLang="en-US" sz="2400" b="1" dirty="0">
              <a:solidFill>
                <a:schemeClr val="bg1">
                  <a:lumMod val="65000"/>
                </a:schemeClr>
              </a:solidFill>
              <a:latin typeface="+mj-ea"/>
            </a:endParaRPr>
          </a:p>
          <a:p>
            <a:r>
              <a:rPr lang="ja-JP" altLang="en-US" sz="3200" b="1" dirty="0">
                <a:solidFill>
                  <a:schemeClr val="bg1">
                    <a:lumMod val="65000"/>
                  </a:schemeClr>
                </a:solidFill>
                <a:latin typeface="+mj-ea"/>
              </a:rPr>
              <a:t>５．偽装請負リスクと厚労省</a:t>
            </a:r>
            <a:r>
              <a:rPr lang="en-US" altLang="ja-JP" sz="3200" b="1" dirty="0">
                <a:solidFill>
                  <a:schemeClr val="bg1">
                    <a:lumMod val="65000"/>
                  </a:schemeClr>
                </a:solidFill>
                <a:latin typeface="+mj-ea"/>
              </a:rPr>
              <a:t>Q&amp;A</a:t>
            </a:r>
            <a:r>
              <a:rPr lang="ja-JP" altLang="en-US" sz="3200" b="1" dirty="0">
                <a:solidFill>
                  <a:schemeClr val="bg1">
                    <a:lumMod val="65000"/>
                  </a:schemeClr>
                </a:solidFill>
                <a:latin typeface="+mj-ea"/>
              </a:rPr>
              <a:t>集</a:t>
            </a:r>
            <a:endParaRPr lang="en-US" altLang="ja-JP" sz="3200" b="1" dirty="0">
              <a:solidFill>
                <a:schemeClr val="bg1">
                  <a:lumMod val="65000"/>
                </a:schemeClr>
              </a:solidFill>
              <a:latin typeface="+mj-ea"/>
            </a:endParaRP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６．おわりに</a:t>
            </a:r>
            <a:endParaRPr lang="en-US" altLang="ja-JP" sz="3200" b="1" dirty="0">
              <a:solidFill>
                <a:schemeClr val="bg1">
                  <a:lumMod val="65000"/>
                </a:schemeClr>
              </a:solidFill>
              <a:latin typeface="+mj-ea"/>
              <a:ea typeface="+mj-ea"/>
            </a:endParaRPr>
          </a:p>
          <a:p>
            <a:endParaRPr lang="ja-JP" altLang="en-US" sz="2000" dirty="0"/>
          </a:p>
        </p:txBody>
      </p:sp>
    </p:spTree>
    <p:extLst>
      <p:ext uri="{BB962C8B-B14F-4D97-AF65-F5344CB8AC3E}">
        <p14:creationId xmlns:p14="http://schemas.microsoft.com/office/powerpoint/2010/main" val="369983873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noAutofit/>
          </a:bodyPr>
          <a:lstStyle/>
          <a:p>
            <a:r>
              <a:rPr lang="ja-JP" altLang="en-US" dirty="0"/>
              <a:t>モデル契約書</a:t>
            </a:r>
            <a:r>
              <a:rPr lang="en-US" altLang="ja-JP" dirty="0"/>
              <a:t>(</a:t>
            </a:r>
            <a:r>
              <a:rPr lang="ja-JP" altLang="en-US" dirty="0"/>
              <a:t>契約書ひな型</a:t>
            </a:r>
            <a:r>
              <a:rPr lang="en-US" altLang="ja-JP" dirty="0"/>
              <a:t>)</a:t>
            </a:r>
            <a:r>
              <a:rPr lang="ja-JP" altLang="en-US" dirty="0"/>
              <a:t>の特徴</a:t>
            </a:r>
            <a:r>
              <a:rPr lang="en-US" altLang="ja-JP" dirty="0"/>
              <a:t>(1/2)</a:t>
            </a:r>
            <a:endParaRPr kumimoji="1" lang="ja-JP" altLang="en-US" dirty="0"/>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46888E7D-B2C0-491F-9314-172A50E3665D}"/>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E9A8C944-6F2D-4F46-9068-2A1B65E5E4A8}"/>
              </a:ext>
            </a:extLst>
          </p:cNvPr>
          <p:cNvSpPr/>
          <p:nvPr/>
        </p:nvSpPr>
        <p:spPr>
          <a:xfrm>
            <a:off x="539999" y="1980000"/>
            <a:ext cx="11160000" cy="1620000"/>
          </a:xfrm>
          <a:prstGeom prst="rect">
            <a:avLst/>
          </a:prstGeom>
        </p:spPr>
        <p:txBody>
          <a:bodyPr wrap="square">
            <a:spAutoFit/>
          </a:bodyPr>
          <a:lstStyle/>
          <a:p>
            <a:pPr>
              <a:spcBef>
                <a:spcPts val="600"/>
              </a:spcBef>
            </a:pPr>
            <a:r>
              <a:rPr lang="ja-JP" altLang="en-US" sz="2400" u="sng" dirty="0"/>
              <a:t>●準委任契約を前提</a:t>
            </a:r>
          </a:p>
          <a:p>
            <a:pPr>
              <a:spcBef>
                <a:spcPts val="600"/>
              </a:spcBef>
            </a:pPr>
            <a:r>
              <a:rPr lang="ja-JP" altLang="en-US" sz="2000" dirty="0"/>
              <a:t>　アジャイル開発の特徴からすれば、あらかじめ内容が特定された成果物を予定したとおりに完成させることに対して対価を払う請負契約よりも、</a:t>
            </a:r>
            <a:r>
              <a:rPr lang="ja-JP" altLang="en-US" sz="2000" u="sng" dirty="0">
                <a:solidFill>
                  <a:srgbClr val="3333FF"/>
                </a:solidFill>
              </a:rPr>
              <a:t>業務を受託したベンダ企業が専門家としての注意義務を果たしながら業務を遂行することそれ自体に対価を支払う</a:t>
            </a:r>
            <a:r>
              <a:rPr lang="ja-JP" altLang="en-US" sz="2000" dirty="0"/>
              <a:t>準委任契約の方が馴染み易い</a:t>
            </a:r>
          </a:p>
        </p:txBody>
      </p:sp>
      <p:sp>
        <p:nvSpPr>
          <p:cNvPr id="6" name="正方形/長方形 5">
            <a:extLst>
              <a:ext uri="{FF2B5EF4-FFF2-40B4-BE49-F238E27FC236}">
                <a16:creationId xmlns:a16="http://schemas.microsoft.com/office/drawing/2014/main" id="{4D4851F6-5594-4422-9D56-56104EAA3D6C}"/>
              </a:ext>
            </a:extLst>
          </p:cNvPr>
          <p:cNvSpPr/>
          <p:nvPr/>
        </p:nvSpPr>
        <p:spPr>
          <a:xfrm>
            <a:off x="540000" y="3600000"/>
            <a:ext cx="11160000" cy="1077218"/>
          </a:xfrm>
          <a:prstGeom prst="rect">
            <a:avLst/>
          </a:prstGeom>
        </p:spPr>
        <p:txBody>
          <a:bodyPr wrap="square">
            <a:spAutoFit/>
          </a:bodyPr>
          <a:lstStyle/>
          <a:p>
            <a:r>
              <a:rPr lang="ja-JP" altLang="en-US" sz="2400" u="sng" dirty="0"/>
              <a:t>●スクラムを前提</a:t>
            </a:r>
          </a:p>
          <a:p>
            <a:r>
              <a:rPr lang="ja-JP" altLang="en-US" sz="2000" dirty="0"/>
              <a:t>　スクラムチームの構成員（プロダクトオーナー、スクラムマスター、開発者）の役割やバックログの作成、変更等といったアジャイル開発特有の内容の規定</a:t>
            </a:r>
          </a:p>
        </p:txBody>
      </p:sp>
      <p:sp>
        <p:nvSpPr>
          <p:cNvPr id="7" name="正方形/長方形 6">
            <a:extLst>
              <a:ext uri="{FF2B5EF4-FFF2-40B4-BE49-F238E27FC236}">
                <a16:creationId xmlns:a16="http://schemas.microsoft.com/office/drawing/2014/main" id="{B51B0B20-E439-4539-8F65-418276EACC1D}"/>
              </a:ext>
            </a:extLst>
          </p:cNvPr>
          <p:cNvSpPr/>
          <p:nvPr/>
        </p:nvSpPr>
        <p:spPr>
          <a:xfrm>
            <a:off x="540000" y="5040000"/>
            <a:ext cx="11160000" cy="1080000"/>
          </a:xfrm>
          <a:prstGeom prst="rect">
            <a:avLst/>
          </a:prstGeom>
        </p:spPr>
        <p:txBody>
          <a:bodyPr wrap="square">
            <a:spAutoFit/>
          </a:bodyPr>
          <a:lstStyle/>
          <a:p>
            <a:r>
              <a:rPr lang="ja-JP" altLang="en-US" sz="2400" u="sng" dirty="0"/>
              <a:t>●両当事者が認識合わせを行うための開発の進め方は「</a:t>
            </a:r>
            <a:r>
              <a:rPr lang="ja-JP" altLang="en-US" sz="2400" u="sng" dirty="0">
                <a:solidFill>
                  <a:srgbClr val="3333FF"/>
                </a:solidFill>
              </a:rPr>
              <a:t>別資料</a:t>
            </a:r>
            <a:r>
              <a:rPr lang="ja-JP" altLang="en-US" sz="2400" u="sng" dirty="0"/>
              <a:t>」で</a:t>
            </a:r>
          </a:p>
          <a:p>
            <a:r>
              <a:rPr lang="ja-JP" altLang="en-US" sz="2000" dirty="0"/>
              <a:t>　アジャイル開発方式の詳細は、契約書本文ではなく、別資料に記載し参照</a:t>
            </a:r>
          </a:p>
          <a:p>
            <a:r>
              <a:rPr lang="ja-JP" altLang="en-US" sz="2000" dirty="0"/>
              <a:t>　サンプルとして「アジャイル開発の進め方の指針」を用意</a:t>
            </a:r>
          </a:p>
        </p:txBody>
      </p:sp>
      <p:sp>
        <p:nvSpPr>
          <p:cNvPr id="9" name="正方形/長方形 8">
            <a:extLst>
              <a:ext uri="{FF2B5EF4-FFF2-40B4-BE49-F238E27FC236}">
                <a16:creationId xmlns:a16="http://schemas.microsoft.com/office/drawing/2014/main" id="{C13508AA-5569-4A1A-B6AE-DA535B128250}"/>
              </a:ext>
            </a:extLst>
          </p:cNvPr>
          <p:cNvSpPr/>
          <p:nvPr/>
        </p:nvSpPr>
        <p:spPr>
          <a:xfrm>
            <a:off x="360000" y="900000"/>
            <a:ext cx="11520000" cy="1277273"/>
          </a:xfrm>
          <a:prstGeom prst="rect">
            <a:avLst/>
          </a:prstGeom>
        </p:spPr>
        <p:txBody>
          <a:bodyPr wrap="square">
            <a:spAutoFit/>
          </a:bodyPr>
          <a:lstStyle/>
          <a:p>
            <a:pPr marL="342900" indent="-342900">
              <a:spcBef>
                <a:spcPts val="600"/>
              </a:spcBef>
              <a:buFont typeface="Wingdings" panose="05000000000000000000" pitchFamily="2" charset="2"/>
              <a:buChar char="n"/>
            </a:pPr>
            <a:r>
              <a:rPr lang="ja-JP" altLang="en-US" sz="2400" dirty="0">
                <a:solidFill>
                  <a:srgbClr val="FF0000"/>
                </a:solidFill>
              </a:rPr>
              <a:t>アジャイル開発特有の概念やプロセスを契約に反映</a:t>
            </a:r>
          </a:p>
          <a:p>
            <a:pPr marL="342900" indent="-342900">
              <a:spcBef>
                <a:spcPts val="600"/>
              </a:spcBef>
              <a:buFont typeface="Wingdings" panose="05000000000000000000" pitchFamily="2" charset="2"/>
              <a:buChar char="n"/>
            </a:pPr>
            <a:r>
              <a:rPr lang="ja-JP" altLang="en-US" sz="2400" dirty="0">
                <a:solidFill>
                  <a:srgbClr val="FF0000"/>
                </a:solidFill>
              </a:rPr>
              <a:t>契約で規定することによりアジャイル開発の柔軟さや自律性が損なわれないよう配慮</a:t>
            </a:r>
          </a:p>
        </p:txBody>
      </p:sp>
    </p:spTree>
    <p:extLst>
      <p:ext uri="{BB962C8B-B14F-4D97-AF65-F5344CB8AC3E}">
        <p14:creationId xmlns:p14="http://schemas.microsoft.com/office/powerpoint/2010/main" val="1785216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noAutofit/>
          </a:bodyPr>
          <a:lstStyle/>
          <a:p>
            <a:r>
              <a:rPr lang="ja-JP" altLang="en-US" dirty="0"/>
              <a:t>モデル契約書</a:t>
            </a:r>
            <a:r>
              <a:rPr lang="en-US" altLang="ja-JP" dirty="0"/>
              <a:t>(</a:t>
            </a:r>
            <a:r>
              <a:rPr lang="ja-JP" altLang="en-US" dirty="0"/>
              <a:t>契約書ひな型</a:t>
            </a:r>
            <a:r>
              <a:rPr lang="en-US" altLang="ja-JP" dirty="0"/>
              <a:t>)</a:t>
            </a:r>
            <a:r>
              <a:rPr lang="ja-JP" altLang="en-US" dirty="0"/>
              <a:t>の特徴</a:t>
            </a:r>
            <a:r>
              <a:rPr lang="en-US" altLang="ja-JP" dirty="0"/>
              <a:t>(2/2)</a:t>
            </a:r>
            <a:endParaRPr kumimoji="1" lang="ja-JP" altLang="en-US" dirty="0"/>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3A1C1ACE-3D97-40C5-A08D-3BB97CB68C89}"/>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161C029A-3AEF-405E-B692-867BC824F52C}"/>
              </a:ext>
            </a:extLst>
          </p:cNvPr>
          <p:cNvSpPr/>
          <p:nvPr/>
        </p:nvSpPr>
        <p:spPr>
          <a:xfrm>
            <a:off x="540000" y="3060000"/>
            <a:ext cx="10980000" cy="1692771"/>
          </a:xfrm>
          <a:prstGeom prst="rect">
            <a:avLst/>
          </a:prstGeom>
        </p:spPr>
        <p:txBody>
          <a:bodyPr wrap="square">
            <a:spAutoFit/>
          </a:bodyPr>
          <a:lstStyle/>
          <a:p>
            <a:r>
              <a:rPr lang="ja-JP" altLang="en-US" sz="2400" u="sng" dirty="0"/>
              <a:t>●問題解消協議へのエスカレーション</a:t>
            </a:r>
          </a:p>
          <a:p>
            <a:r>
              <a:rPr lang="ja-JP" altLang="en-US" sz="2000" dirty="0"/>
              <a:t>　相手方の業務従事者（プロダクトオーナー、スクラムマスター、開発者</a:t>
            </a:r>
            <a:r>
              <a:rPr lang="en-US" altLang="ja-JP" sz="2000" dirty="0"/>
              <a:t>(</a:t>
            </a:r>
            <a:r>
              <a:rPr lang="ja-JP" altLang="en-US" sz="2000" dirty="0"/>
              <a:t>たち</a:t>
            </a:r>
            <a:r>
              <a:rPr lang="en-US" altLang="ja-JP" sz="2000" dirty="0"/>
              <a:t>)</a:t>
            </a:r>
            <a:r>
              <a:rPr lang="ja-JP" altLang="en-US" sz="2000" dirty="0"/>
              <a:t>）がその役割を十分に果たさない場合や、スクラムチームの体制に不足がある場合など、</a:t>
            </a:r>
            <a:r>
              <a:rPr lang="ja-JP" altLang="en-US" sz="2000" u="sng" dirty="0">
                <a:solidFill>
                  <a:srgbClr val="3333FF"/>
                </a:solidFill>
              </a:rPr>
              <a:t>プロジェクトの遂行が困難となる問題が生じ、スクラムチーム内での解消が困難</a:t>
            </a:r>
            <a:r>
              <a:rPr lang="ja-JP" altLang="en-US" sz="2000" dirty="0"/>
              <a:t>な場合には、相手方に対してスクラムチーム以外の責任者も含めた問題解消のための協議を求める</a:t>
            </a:r>
          </a:p>
        </p:txBody>
      </p:sp>
      <p:sp>
        <p:nvSpPr>
          <p:cNvPr id="6" name="正方形/長方形 5">
            <a:extLst>
              <a:ext uri="{FF2B5EF4-FFF2-40B4-BE49-F238E27FC236}">
                <a16:creationId xmlns:a16="http://schemas.microsoft.com/office/drawing/2014/main" id="{93AF35D1-B097-4CDB-8F3C-9F2478122E3C}"/>
              </a:ext>
            </a:extLst>
          </p:cNvPr>
          <p:cNvSpPr/>
          <p:nvPr/>
        </p:nvSpPr>
        <p:spPr>
          <a:xfrm>
            <a:off x="539998" y="1080000"/>
            <a:ext cx="10980000" cy="1692771"/>
          </a:xfrm>
          <a:prstGeom prst="rect">
            <a:avLst/>
          </a:prstGeom>
        </p:spPr>
        <p:txBody>
          <a:bodyPr wrap="square">
            <a:spAutoFit/>
          </a:bodyPr>
          <a:lstStyle/>
          <a:p>
            <a:r>
              <a:rPr lang="ja-JP" altLang="en-US" sz="2400" u="sng" dirty="0"/>
              <a:t>●２段階の変更手続き</a:t>
            </a:r>
          </a:p>
          <a:p>
            <a:pPr marL="360000" indent="-360000"/>
            <a:r>
              <a:rPr lang="en-US" altLang="ja-JP" sz="2000" dirty="0"/>
              <a:t>-</a:t>
            </a:r>
            <a:r>
              <a:rPr lang="ja-JP" altLang="en-US" sz="2000" dirty="0"/>
              <a:t> 開発対象の大枠を変えない程度の変更：バックログの追加・変更という</a:t>
            </a:r>
            <a:r>
              <a:rPr lang="ja-JP" altLang="en-US" sz="2000" u="sng" dirty="0">
                <a:solidFill>
                  <a:srgbClr val="3333FF"/>
                </a:solidFill>
              </a:rPr>
              <a:t>アジャイルプロセスの中</a:t>
            </a:r>
            <a:r>
              <a:rPr lang="ja-JP" altLang="en-US" sz="2000" dirty="0"/>
              <a:t>で実施</a:t>
            </a:r>
          </a:p>
          <a:p>
            <a:pPr marL="360000" indent="-360000"/>
            <a:r>
              <a:rPr lang="en-US" altLang="ja-JP" sz="2000" dirty="0"/>
              <a:t>-</a:t>
            </a:r>
            <a:r>
              <a:rPr lang="ja-JP" altLang="en-US" sz="2000" dirty="0"/>
              <a:t> 開発対象の大枠の変更：契約内容の変更として変更管理手続きの対象となり、スクラムチーム以外の責任者も含めた</a:t>
            </a:r>
            <a:r>
              <a:rPr lang="ja-JP" altLang="en-US" sz="2000" u="sng" dirty="0">
                <a:solidFill>
                  <a:srgbClr val="3333FF"/>
                </a:solidFill>
              </a:rPr>
              <a:t>変更協議</a:t>
            </a:r>
            <a:r>
              <a:rPr lang="ja-JP" altLang="en-US" sz="2000" dirty="0"/>
              <a:t>を行い</a:t>
            </a:r>
            <a:r>
              <a:rPr lang="ja-JP" altLang="en-US" sz="2000" u="sng" dirty="0">
                <a:solidFill>
                  <a:srgbClr val="3333FF"/>
                </a:solidFill>
              </a:rPr>
              <a:t>書面</a:t>
            </a:r>
            <a:r>
              <a:rPr lang="ja-JP" altLang="en-US" sz="2000" dirty="0"/>
              <a:t>で変更合意書を締結</a:t>
            </a:r>
          </a:p>
        </p:txBody>
      </p:sp>
      <p:sp>
        <p:nvSpPr>
          <p:cNvPr id="7" name="正方形/長方形 6">
            <a:extLst>
              <a:ext uri="{FF2B5EF4-FFF2-40B4-BE49-F238E27FC236}">
                <a16:creationId xmlns:a16="http://schemas.microsoft.com/office/drawing/2014/main" id="{D7BAB938-74E7-404A-8CEA-79AEF67B1D12}"/>
              </a:ext>
            </a:extLst>
          </p:cNvPr>
          <p:cNvSpPr/>
          <p:nvPr/>
        </p:nvSpPr>
        <p:spPr>
          <a:xfrm>
            <a:off x="539999" y="4998921"/>
            <a:ext cx="10980000" cy="1692771"/>
          </a:xfrm>
          <a:prstGeom prst="rect">
            <a:avLst/>
          </a:prstGeom>
        </p:spPr>
        <p:txBody>
          <a:bodyPr wrap="square">
            <a:spAutoFit/>
          </a:bodyPr>
          <a:lstStyle/>
          <a:p>
            <a:r>
              <a:rPr lang="ja-JP" altLang="en-US" sz="2400" u="sng" dirty="0">
                <a:latin typeface="+mn-ea"/>
              </a:rPr>
              <a:t>●個別具体的内容は「別紙」で</a:t>
            </a:r>
            <a:endParaRPr lang="en-US" altLang="ja-JP" sz="2400" u="sng" dirty="0">
              <a:latin typeface="+mn-ea"/>
            </a:endParaRPr>
          </a:p>
          <a:p>
            <a:pPr marL="180000" indent="-180000"/>
            <a:r>
              <a:rPr lang="en-US" altLang="ja-JP" sz="2000" dirty="0">
                <a:latin typeface="+mn-ea"/>
              </a:rPr>
              <a:t>-</a:t>
            </a:r>
            <a:r>
              <a:rPr lang="ja-JP" altLang="en-US" sz="2000" dirty="0">
                <a:latin typeface="+mn-ea"/>
              </a:rPr>
              <a:t> 本契約の当事者となるユーザ企業及びベンダ企業の</a:t>
            </a:r>
            <a:r>
              <a:rPr lang="ja-JP" altLang="en-US" sz="2000" u="sng" dirty="0">
                <a:solidFill>
                  <a:srgbClr val="3333FF"/>
                </a:solidFill>
                <a:latin typeface="+mn-ea"/>
              </a:rPr>
              <a:t>権利義務</a:t>
            </a:r>
            <a:r>
              <a:rPr lang="ja-JP" altLang="en-US" sz="2000" dirty="0">
                <a:latin typeface="+mn-ea"/>
              </a:rPr>
              <a:t>に関する規定は、</a:t>
            </a:r>
            <a:r>
              <a:rPr lang="ja-JP" altLang="en-US" sz="2000" u="sng" dirty="0">
                <a:solidFill>
                  <a:srgbClr val="3333FF"/>
                </a:solidFill>
                <a:latin typeface="+mn-ea"/>
              </a:rPr>
              <a:t>契約書本体</a:t>
            </a:r>
            <a:r>
              <a:rPr lang="ja-JP" altLang="en-US" sz="2000" dirty="0">
                <a:latin typeface="+mn-ea"/>
              </a:rPr>
              <a:t>に列挙</a:t>
            </a:r>
          </a:p>
          <a:p>
            <a:pPr marL="180000" indent="-180000"/>
            <a:r>
              <a:rPr lang="en-US" altLang="ja-JP" sz="2000" dirty="0">
                <a:latin typeface="+mn-ea"/>
              </a:rPr>
              <a:t>-</a:t>
            </a:r>
            <a:r>
              <a:rPr lang="ja-JP" altLang="en-US" sz="2000" dirty="0">
                <a:latin typeface="+mn-ea"/>
              </a:rPr>
              <a:t> （一部のオプション条項を除き）個別具体的な</a:t>
            </a:r>
            <a:r>
              <a:rPr lang="ja-JP" altLang="en-US" sz="2000" u="sng" dirty="0">
                <a:solidFill>
                  <a:srgbClr val="3333FF"/>
                </a:solidFill>
                <a:latin typeface="+mn-ea"/>
              </a:rPr>
              <a:t>案件の内容に合わせて取り決める</a:t>
            </a:r>
            <a:r>
              <a:rPr lang="ja-JP" altLang="en-US" sz="2000" dirty="0">
                <a:latin typeface="+mn-ea"/>
              </a:rPr>
              <a:t>必要がある部分は、</a:t>
            </a:r>
            <a:r>
              <a:rPr lang="ja-JP" altLang="en-US" sz="2000" u="sng" dirty="0">
                <a:solidFill>
                  <a:srgbClr val="3333FF"/>
                </a:solidFill>
                <a:latin typeface="+mn-ea"/>
              </a:rPr>
              <a:t>別紙</a:t>
            </a:r>
            <a:r>
              <a:rPr lang="ja-JP" altLang="en-US" sz="2000" dirty="0">
                <a:latin typeface="+mn-ea"/>
              </a:rPr>
              <a:t>に記載</a:t>
            </a:r>
          </a:p>
        </p:txBody>
      </p:sp>
    </p:spTree>
    <p:extLst>
      <p:ext uri="{BB962C8B-B14F-4D97-AF65-F5344CB8AC3E}">
        <p14:creationId xmlns:p14="http://schemas.microsoft.com/office/powerpoint/2010/main" val="197025118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nchor="t"/>
          <a:lstStyle/>
          <a:p>
            <a:r>
              <a:rPr lang="ja-JP" altLang="en-US" dirty="0"/>
              <a:t>アジャイル開発進め方の指針</a:t>
            </a:r>
            <a:endParaRPr kumimoji="1" lang="ja-JP" altLang="en-US" dirty="0"/>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B74607F6-14D8-43D4-B878-54EFD2F00F9F}"/>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D4FCFB2F-A373-46FA-861F-F3E5998522AC}"/>
              </a:ext>
            </a:extLst>
          </p:cNvPr>
          <p:cNvSpPr/>
          <p:nvPr/>
        </p:nvSpPr>
        <p:spPr>
          <a:xfrm>
            <a:off x="359999" y="972000"/>
            <a:ext cx="11520000" cy="5432256"/>
          </a:xfrm>
          <a:prstGeom prst="rect">
            <a:avLst/>
          </a:prstGeom>
        </p:spPr>
        <p:txBody>
          <a:bodyPr wrap="square">
            <a:spAutoFit/>
          </a:bodyPr>
          <a:lstStyle/>
          <a:p>
            <a:r>
              <a:rPr lang="ja-JP" altLang="en-US" sz="2400" dirty="0">
                <a:solidFill>
                  <a:srgbClr val="FF0000"/>
                </a:solidFill>
              </a:rPr>
              <a:t>アジャイル開発の進め方について、指針として参照</a:t>
            </a:r>
          </a:p>
          <a:p>
            <a:endParaRPr lang="ja-JP" altLang="en-US" sz="1400" dirty="0"/>
          </a:p>
          <a:p>
            <a:pPr marL="180975" indent="-180975"/>
            <a:r>
              <a:rPr lang="ja-JP" altLang="en-US" sz="2000" dirty="0"/>
              <a:t>・アジャイル開発においては、進め方を固定してしまうのではなく、スクラムチームが自らの特性やプロジェクトの内容</a:t>
            </a:r>
            <a:r>
              <a:rPr lang="ja-JP" altLang="en-US" sz="2000" u="sng" dirty="0">
                <a:solidFill>
                  <a:srgbClr val="3333FF"/>
                </a:solidFill>
              </a:rPr>
              <a:t>に合わせて最適な進め方を模索</a:t>
            </a:r>
            <a:r>
              <a:rPr lang="ja-JP" altLang="en-US" sz="2000" dirty="0"/>
              <a:t>し、</a:t>
            </a:r>
            <a:r>
              <a:rPr lang="ja-JP" altLang="en-US" sz="2000" u="sng" dirty="0">
                <a:solidFill>
                  <a:srgbClr val="3333FF"/>
                </a:solidFill>
              </a:rPr>
              <a:t>柔軟かつ自律的に改善</a:t>
            </a:r>
            <a:r>
              <a:rPr lang="ja-JP" altLang="en-US" sz="2000" dirty="0"/>
              <a:t>を行っていくことが推奨</a:t>
            </a:r>
          </a:p>
          <a:p>
            <a:pPr marL="180975" indent="-180975"/>
            <a:r>
              <a:rPr lang="ja-JP" altLang="en-US" sz="2000" dirty="0"/>
              <a:t>・アジャイル開発の捉え方も派生的な部分については</a:t>
            </a:r>
            <a:r>
              <a:rPr lang="ja-JP" altLang="en-US" sz="2000" u="sng" dirty="0">
                <a:solidFill>
                  <a:srgbClr val="3333FF"/>
                </a:solidFill>
              </a:rPr>
              <a:t>企業によって異なり</a:t>
            </a:r>
            <a:r>
              <a:rPr lang="ja-JP" altLang="en-US" sz="2000" dirty="0"/>
              <a:t>、企業ごとの創意工夫が加えられていることが想定</a:t>
            </a:r>
            <a:endParaRPr lang="en-US" altLang="ja-JP" sz="2000" dirty="0"/>
          </a:p>
          <a:p>
            <a:pPr marL="180975" indent="-180975"/>
            <a:endParaRPr lang="ja-JP" altLang="en-US" sz="1050" dirty="0"/>
          </a:p>
          <a:p>
            <a:pPr marL="360000" indent="-180975"/>
            <a:r>
              <a:rPr lang="ja-JP" altLang="en-US" sz="2000" dirty="0"/>
              <a:t>→ 契約において進め方を明記し、固定してしまうことは、アジャイル開発の柔軟さや個別性を減殺</a:t>
            </a:r>
          </a:p>
          <a:p>
            <a:pPr marL="360000" indent="-180975"/>
            <a:r>
              <a:rPr lang="ja-JP" altLang="en-US" sz="2000" dirty="0"/>
              <a:t>← 開発の進め方の基本的な部分は、あらかじめ両当事者の認識を合わせておかなければ、円滑な進行ができず、トラブルになる恐れ</a:t>
            </a:r>
          </a:p>
          <a:p>
            <a:endParaRPr lang="ja-JP" altLang="en-US" sz="2800" dirty="0"/>
          </a:p>
          <a:p>
            <a:r>
              <a:rPr lang="ja-JP" altLang="en-US" sz="2000" u="sng" dirty="0">
                <a:solidFill>
                  <a:srgbClr val="FF0000"/>
                </a:solidFill>
              </a:rPr>
              <a:t>両当事者が認識合わせを行うため</a:t>
            </a:r>
            <a:r>
              <a:rPr lang="ja-JP" altLang="en-US" sz="2000" dirty="0"/>
              <a:t>の資料として「進め方指針」を用意</a:t>
            </a:r>
          </a:p>
          <a:p>
            <a:r>
              <a:rPr lang="ja-JP" altLang="en-US" sz="2000" dirty="0"/>
              <a:t>　・進め方に関する両当事者の認識を共有するためのもの</a:t>
            </a:r>
          </a:p>
          <a:p>
            <a:r>
              <a:rPr lang="ja-JP" altLang="en-US" sz="2000" dirty="0"/>
              <a:t>　・進め方に関する契約の解釈時に、当事者の合理的な意思を推測させるもの</a:t>
            </a:r>
          </a:p>
          <a:p>
            <a:endParaRPr lang="ja-JP" altLang="en-US" sz="1050" dirty="0"/>
          </a:p>
          <a:p>
            <a:r>
              <a:rPr lang="ja-JP" altLang="en-US" sz="2000" dirty="0"/>
              <a:t>●基本的な内容を入れた</a:t>
            </a:r>
            <a:r>
              <a:rPr lang="ja-JP" altLang="en-US" sz="2000" u="sng" dirty="0">
                <a:solidFill>
                  <a:srgbClr val="FF0000"/>
                </a:solidFill>
              </a:rPr>
              <a:t>サンプル</a:t>
            </a:r>
            <a:r>
              <a:rPr lang="ja-JP" altLang="en-US" sz="2000" dirty="0"/>
              <a:t>を提供</a:t>
            </a:r>
          </a:p>
          <a:p>
            <a:pPr marL="432000" indent="-288000"/>
            <a:r>
              <a:rPr lang="ja-JP" altLang="en-US" sz="2000" dirty="0"/>
              <a:t>→ 必要に応じてプロジェクトごとに</a:t>
            </a:r>
            <a:r>
              <a:rPr lang="ja-JP" altLang="en-US" sz="2000" u="sng" dirty="0">
                <a:solidFill>
                  <a:srgbClr val="3333FF"/>
                </a:solidFill>
              </a:rPr>
              <a:t>カスタマイズ</a:t>
            </a:r>
          </a:p>
          <a:p>
            <a:pPr marL="432000" indent="-288000"/>
            <a:r>
              <a:rPr lang="ja-JP" altLang="en-US" sz="2000" dirty="0"/>
              <a:t>→ 各社がこれに類するもの（例：</a:t>
            </a:r>
            <a:r>
              <a:rPr lang="ja-JP" altLang="en-US" sz="2000" u="sng" dirty="0">
                <a:solidFill>
                  <a:srgbClr val="3333FF"/>
                </a:solidFill>
              </a:rPr>
              <a:t>アジャイル開発標準</a:t>
            </a:r>
            <a:r>
              <a:rPr lang="ja-JP" altLang="en-US" sz="2000" dirty="0"/>
              <a:t>）を既に保有していれば、それに差し替え</a:t>
            </a:r>
          </a:p>
        </p:txBody>
      </p:sp>
      <p:sp>
        <p:nvSpPr>
          <p:cNvPr id="6" name="矢印: 下 5">
            <a:extLst>
              <a:ext uri="{FF2B5EF4-FFF2-40B4-BE49-F238E27FC236}">
                <a16:creationId xmlns:a16="http://schemas.microsoft.com/office/drawing/2014/main" id="{DA35CEDC-3C54-4D1E-AA4B-7262CF25D1FA}"/>
              </a:ext>
            </a:extLst>
          </p:cNvPr>
          <p:cNvSpPr/>
          <p:nvPr/>
        </p:nvSpPr>
        <p:spPr>
          <a:xfrm>
            <a:off x="2160000" y="3960000"/>
            <a:ext cx="900000" cy="288000"/>
          </a:xfrm>
          <a:prstGeom prst="downArrow">
            <a:avLst>
              <a:gd name="adj1" fmla="val 58819"/>
              <a:gd name="adj2" fmla="val 50000"/>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558858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nchor="t"/>
          <a:lstStyle/>
          <a:p>
            <a:r>
              <a:rPr kumimoji="1" lang="ja-JP" altLang="en-US" dirty="0"/>
              <a:t>契約書のひな型（本文）</a:t>
            </a:r>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9" name="フッター プレースホルダー 8">
            <a:extLst>
              <a:ext uri="{FF2B5EF4-FFF2-40B4-BE49-F238E27FC236}">
                <a16:creationId xmlns:a16="http://schemas.microsoft.com/office/drawing/2014/main" id="{30469A02-19CB-4DBB-8466-31784D0579D2}"/>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3E985A9C-2DEE-4044-8663-8A9834F8B77E}"/>
              </a:ext>
            </a:extLst>
          </p:cNvPr>
          <p:cNvSpPr/>
          <p:nvPr/>
        </p:nvSpPr>
        <p:spPr>
          <a:xfrm>
            <a:off x="1080000" y="1620001"/>
            <a:ext cx="4536000" cy="4462760"/>
          </a:xfrm>
          <a:prstGeom prst="rect">
            <a:avLst/>
          </a:prstGeom>
        </p:spPr>
        <p:txBody>
          <a:bodyPr wrap="square">
            <a:spAutoFit/>
          </a:bodyPr>
          <a:lstStyle/>
          <a:p>
            <a:pPr>
              <a:spcBef>
                <a:spcPts val="300"/>
              </a:spcBef>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条（目的）</a:t>
            </a:r>
          </a:p>
          <a:p>
            <a:pPr>
              <a:spcBef>
                <a:spcPts val="300"/>
              </a:spcBef>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条（アジャイル開発方式）</a:t>
            </a:r>
            <a:endParaRPr lang="en-US" altLang="ja-JP" sz="2400" dirty="0">
              <a:latin typeface="メイリオ" panose="020B0604030504040204" pitchFamily="50" charset="-128"/>
              <a:ea typeface="メイリオ" panose="020B0604030504040204" pitchFamily="50" charset="-128"/>
            </a:endParaRPr>
          </a:p>
          <a:p>
            <a:pPr>
              <a:spcBef>
                <a:spcPts val="300"/>
              </a:spcBef>
            </a:pPr>
            <a:r>
              <a:rPr lang="zh-CN" altLang="en-US" sz="2400" dirty="0">
                <a:latin typeface="メイリオ" panose="020B0604030504040204" pitchFamily="50" charset="-128"/>
                <a:ea typeface="メイリオ" panose="020B0604030504040204" pitchFamily="50" charset="-128"/>
              </a:rPr>
              <a:t>第</a:t>
            </a:r>
            <a:r>
              <a:rPr lang="en-US" altLang="zh-CN" sz="2400" dirty="0">
                <a:latin typeface="メイリオ" panose="020B0604030504040204" pitchFamily="50" charset="-128"/>
                <a:ea typeface="メイリオ" panose="020B0604030504040204" pitchFamily="50" charset="-128"/>
              </a:rPr>
              <a:t>3</a:t>
            </a:r>
            <a:r>
              <a:rPr lang="zh-CN" altLang="en-US" sz="2400" dirty="0">
                <a:latin typeface="メイリオ" panose="020B0604030504040204" pitchFamily="50" charset="-128"/>
                <a:ea typeface="メイリオ" panose="020B0604030504040204" pitchFamily="50" charset="-128"/>
              </a:rPr>
              <a:t>条（体制）</a:t>
            </a:r>
            <a:endParaRPr lang="en-US" altLang="zh-CN" sz="2400" dirty="0">
              <a:latin typeface="メイリオ" panose="020B0604030504040204" pitchFamily="50" charset="-128"/>
              <a:ea typeface="メイリオ" panose="020B0604030504040204" pitchFamily="50" charset="-128"/>
            </a:endParaRPr>
          </a:p>
          <a:p>
            <a:pPr>
              <a:spcBef>
                <a:spcPts val="300"/>
              </a:spcBef>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条（発注者の義務）</a:t>
            </a:r>
          </a:p>
          <a:p>
            <a:pPr>
              <a:spcBef>
                <a:spcPts val="300"/>
              </a:spcBef>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条（受注者の義務）</a:t>
            </a:r>
          </a:p>
          <a:p>
            <a:pPr>
              <a:spcBef>
                <a:spcPts val="300"/>
              </a:spcBef>
            </a:pPr>
            <a:r>
              <a:rPr lang="zh-CN" altLang="en-US" sz="2400" dirty="0">
                <a:latin typeface="メイリオ" panose="020B0604030504040204" pitchFamily="50" charset="-128"/>
                <a:ea typeface="メイリオ" panose="020B0604030504040204" pitchFamily="50" charset="-128"/>
              </a:rPr>
              <a:t>第</a:t>
            </a:r>
            <a:r>
              <a:rPr lang="en-US" altLang="zh-CN" sz="2400" dirty="0">
                <a:latin typeface="メイリオ" panose="020B0604030504040204" pitchFamily="50" charset="-128"/>
                <a:ea typeface="メイリオ" panose="020B0604030504040204" pitchFamily="50" charset="-128"/>
              </a:rPr>
              <a:t>6</a:t>
            </a:r>
            <a:r>
              <a:rPr lang="zh-CN" altLang="en-US" sz="2400" dirty="0">
                <a:latin typeface="メイリオ" panose="020B0604030504040204" pitchFamily="50" charset="-128"/>
                <a:ea typeface="メイリオ" panose="020B0604030504040204" pitchFamily="50" charset="-128"/>
              </a:rPr>
              <a:t>条（変更管理）</a:t>
            </a:r>
            <a:endParaRPr lang="en-US" altLang="zh-CN" sz="2400" dirty="0">
              <a:latin typeface="メイリオ" panose="020B0604030504040204" pitchFamily="50" charset="-128"/>
              <a:ea typeface="メイリオ" panose="020B0604030504040204" pitchFamily="50" charset="-128"/>
            </a:endParaRPr>
          </a:p>
          <a:p>
            <a:pPr>
              <a:spcBef>
                <a:spcPts val="300"/>
              </a:spcBef>
            </a:pPr>
            <a:r>
              <a:rPr lang="zh-TW" altLang="en-US" sz="2400" dirty="0">
                <a:latin typeface="メイリオ" panose="020B0604030504040204" pitchFamily="50" charset="-128"/>
                <a:ea typeface="メイリオ" panose="020B0604030504040204" pitchFamily="50" charset="-128"/>
              </a:rPr>
              <a:t>第</a:t>
            </a:r>
            <a:r>
              <a:rPr lang="en-US" altLang="zh-TW" sz="2400" dirty="0">
                <a:latin typeface="メイリオ" panose="020B0604030504040204" pitchFamily="50" charset="-128"/>
                <a:ea typeface="メイリオ" panose="020B0604030504040204" pitchFamily="50" charset="-128"/>
              </a:rPr>
              <a:t>7</a:t>
            </a:r>
            <a:r>
              <a:rPr lang="zh-TW" altLang="en-US" sz="2400" dirty="0">
                <a:latin typeface="メイリオ" panose="020B0604030504040204" pitchFamily="50" charset="-128"/>
                <a:ea typeface="メイリオ" panose="020B0604030504040204" pitchFamily="50" charset="-128"/>
              </a:rPr>
              <a:t>条（問題解消協議）</a:t>
            </a:r>
            <a:endParaRPr lang="ja-JP" altLang="en-US" sz="2400" dirty="0">
              <a:latin typeface="メイリオ" panose="020B0604030504040204" pitchFamily="50" charset="-128"/>
              <a:ea typeface="メイリオ" panose="020B0604030504040204" pitchFamily="50" charset="-128"/>
            </a:endParaRPr>
          </a:p>
          <a:p>
            <a:pPr>
              <a:spcBef>
                <a:spcPts val="300"/>
              </a:spcBef>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8</a:t>
            </a:r>
            <a:r>
              <a:rPr lang="ja-JP" altLang="en-US" sz="2400" dirty="0">
                <a:latin typeface="メイリオ" panose="020B0604030504040204" pitchFamily="50" charset="-128"/>
                <a:ea typeface="メイリオ" panose="020B0604030504040204" pitchFamily="50" charset="-128"/>
              </a:rPr>
              <a:t>条（契約期間及び更新）</a:t>
            </a:r>
          </a:p>
          <a:p>
            <a:pPr>
              <a:spcBef>
                <a:spcPts val="300"/>
              </a:spcBef>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9</a:t>
            </a:r>
            <a:r>
              <a:rPr lang="ja-JP" altLang="en-US" sz="2400" dirty="0">
                <a:latin typeface="メイリオ" panose="020B0604030504040204" pitchFamily="50" charset="-128"/>
                <a:ea typeface="メイリオ" panose="020B0604030504040204" pitchFamily="50" charset="-128"/>
              </a:rPr>
              <a:t>条（文書作成）</a:t>
            </a:r>
          </a:p>
        </p:txBody>
      </p:sp>
      <p:sp>
        <p:nvSpPr>
          <p:cNvPr id="6" name="正方形/長方形 5">
            <a:extLst>
              <a:ext uri="{FF2B5EF4-FFF2-40B4-BE49-F238E27FC236}">
                <a16:creationId xmlns:a16="http://schemas.microsoft.com/office/drawing/2014/main" id="{CB176A0E-E59A-47D6-87A6-A9C8A4360896}"/>
              </a:ext>
            </a:extLst>
          </p:cNvPr>
          <p:cNvSpPr/>
          <p:nvPr/>
        </p:nvSpPr>
        <p:spPr>
          <a:xfrm>
            <a:off x="6300000" y="1620001"/>
            <a:ext cx="5579322" cy="4608954"/>
          </a:xfrm>
          <a:prstGeom prst="rect">
            <a:avLst/>
          </a:prstGeom>
        </p:spPr>
        <p:txBody>
          <a:bodyPr wrap="square">
            <a:spAutoFit/>
          </a:bodyPr>
          <a:lstStyle/>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10</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条（実施業務の確認）</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11</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条（委託料及び支払方法）</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12</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条（発注者が受注者に提供する資料等及びその返還）</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13</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条（再委託）</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14</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条（秘密情報の取扱い）</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条（個人情報の取扱い）</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16</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条（特許権等の帰属）</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17</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条（著作権の帰属）</a:t>
            </a:r>
            <a:endPar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endParaRP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18</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条（第三者ソフトウェアの利用）</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19</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FOSS</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の利用）</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20</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条（知的財産権侵害の責任）</a:t>
            </a:r>
          </a:p>
          <a:p>
            <a:pPr marL="720000" indent="-720000">
              <a:spcBef>
                <a:spcPts val="300"/>
              </a:spcBef>
            </a:pPr>
            <a:r>
              <a:rPr lang="zh-TW"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zh-TW" sz="1600" dirty="0">
                <a:solidFill>
                  <a:schemeClr val="tx1">
                    <a:lumMod val="50000"/>
                    <a:lumOff val="50000"/>
                  </a:schemeClr>
                </a:solidFill>
                <a:latin typeface="メイリオ" panose="020B0604030504040204" pitchFamily="50" charset="-128"/>
                <a:ea typeface="メイリオ" panose="020B0604030504040204" pitchFamily="50" charset="-128"/>
              </a:rPr>
              <a:t>21</a:t>
            </a:r>
            <a:r>
              <a:rPr lang="zh-TW" altLang="en-US" sz="1600" dirty="0">
                <a:solidFill>
                  <a:schemeClr val="tx1">
                    <a:lumMod val="50000"/>
                    <a:lumOff val="50000"/>
                  </a:schemeClr>
                </a:solidFill>
                <a:latin typeface="メイリオ" panose="020B0604030504040204" pitchFamily="50" charset="-128"/>
                <a:ea typeface="メイリオ" panose="020B0604030504040204" pitchFamily="50" charset="-128"/>
              </a:rPr>
              <a:t>条（損害賠償）</a:t>
            </a:r>
            <a:endPar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endParaRPr>
          </a:p>
          <a:p>
            <a:pPr marL="720000" indent="-720000">
              <a:spcBef>
                <a:spcPts val="300"/>
              </a:spcBef>
            </a:pPr>
            <a:r>
              <a:rPr lang="zh-CN"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zh-CN" sz="1600" dirty="0">
                <a:solidFill>
                  <a:schemeClr val="tx1">
                    <a:lumMod val="50000"/>
                    <a:lumOff val="50000"/>
                  </a:schemeClr>
                </a:solidFill>
                <a:latin typeface="メイリオ" panose="020B0604030504040204" pitchFamily="50" charset="-128"/>
                <a:ea typeface="メイリオ" panose="020B0604030504040204" pitchFamily="50" charset="-128"/>
              </a:rPr>
              <a:t>22</a:t>
            </a:r>
            <a:r>
              <a:rPr lang="zh-CN" altLang="en-US" sz="1600" dirty="0">
                <a:solidFill>
                  <a:schemeClr val="tx1">
                    <a:lumMod val="50000"/>
                    <a:lumOff val="50000"/>
                  </a:schemeClr>
                </a:solidFill>
                <a:latin typeface="メイリオ" panose="020B0604030504040204" pitchFamily="50" charset="-128"/>
                <a:ea typeface="メイリオ" panose="020B0604030504040204" pitchFamily="50" charset="-128"/>
              </a:rPr>
              <a:t>条（解除）</a:t>
            </a:r>
            <a:endPar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endParaRP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23</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条（権利義務譲渡の禁止）</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24</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条（協議）</a:t>
            </a:r>
          </a:p>
          <a:p>
            <a:pPr marL="720000" indent="-720000">
              <a:spcBef>
                <a:spcPts val="300"/>
              </a:spcBef>
            </a:pP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第</a:t>
            </a:r>
            <a:r>
              <a:rPr lang="en-US" altLang="ja-JP" sz="1600" dirty="0">
                <a:solidFill>
                  <a:schemeClr val="tx1">
                    <a:lumMod val="50000"/>
                    <a:lumOff val="50000"/>
                  </a:schemeClr>
                </a:solidFill>
                <a:latin typeface="メイリオ" panose="020B0604030504040204" pitchFamily="50" charset="-128"/>
                <a:ea typeface="メイリオ" panose="020B0604030504040204" pitchFamily="50" charset="-128"/>
              </a:rPr>
              <a:t>25</a:t>
            </a:r>
            <a:r>
              <a:rPr lang="ja-JP" altLang="en-US" sz="1600" dirty="0">
                <a:solidFill>
                  <a:schemeClr val="tx1">
                    <a:lumMod val="50000"/>
                    <a:lumOff val="50000"/>
                  </a:schemeClr>
                </a:solidFill>
                <a:latin typeface="メイリオ" panose="020B0604030504040204" pitchFamily="50" charset="-128"/>
                <a:ea typeface="メイリオ" panose="020B0604030504040204" pitchFamily="50" charset="-128"/>
              </a:rPr>
              <a:t>条（和解による紛争解決・合意管轄）</a:t>
            </a:r>
          </a:p>
        </p:txBody>
      </p:sp>
      <p:sp>
        <p:nvSpPr>
          <p:cNvPr id="7" name="テキスト ボックス 6">
            <a:extLst>
              <a:ext uri="{FF2B5EF4-FFF2-40B4-BE49-F238E27FC236}">
                <a16:creationId xmlns:a16="http://schemas.microsoft.com/office/drawing/2014/main" id="{455D4DE1-5CD2-41E5-B04A-0AFD96E29B99}"/>
              </a:ext>
            </a:extLst>
          </p:cNvPr>
          <p:cNvSpPr txBox="1"/>
          <p:nvPr/>
        </p:nvSpPr>
        <p:spPr>
          <a:xfrm>
            <a:off x="1080000" y="1080000"/>
            <a:ext cx="3958135" cy="461665"/>
          </a:xfrm>
          <a:prstGeom prst="rect">
            <a:avLst/>
          </a:prstGeom>
          <a:noFill/>
        </p:spPr>
        <p:txBody>
          <a:bodyPr wrap="none" rtlCol="0">
            <a:spAutoFit/>
          </a:bodyPr>
          <a:lstStyle/>
          <a:p>
            <a:r>
              <a:rPr kumimoji="1" lang="ja-JP" altLang="en-US" sz="2400" u="sng" dirty="0">
                <a:solidFill>
                  <a:srgbClr val="FF0000"/>
                </a:solidFill>
              </a:rPr>
              <a:t>アジャイル開発に関わる条項</a:t>
            </a:r>
          </a:p>
        </p:txBody>
      </p:sp>
      <p:sp>
        <p:nvSpPr>
          <p:cNvPr id="8" name="テキスト ボックス 7">
            <a:extLst>
              <a:ext uri="{FF2B5EF4-FFF2-40B4-BE49-F238E27FC236}">
                <a16:creationId xmlns:a16="http://schemas.microsoft.com/office/drawing/2014/main" id="{2576F5EC-049D-4F15-A7A0-A5C4B47DA458}"/>
              </a:ext>
            </a:extLst>
          </p:cNvPr>
          <p:cNvSpPr txBox="1"/>
          <p:nvPr/>
        </p:nvSpPr>
        <p:spPr>
          <a:xfrm>
            <a:off x="6300000" y="1080000"/>
            <a:ext cx="1467068" cy="400110"/>
          </a:xfrm>
          <a:prstGeom prst="rect">
            <a:avLst/>
          </a:prstGeom>
          <a:noFill/>
        </p:spPr>
        <p:txBody>
          <a:bodyPr wrap="none" rtlCol="0">
            <a:spAutoFit/>
          </a:bodyPr>
          <a:lstStyle/>
          <a:p>
            <a:r>
              <a:rPr kumimoji="1" lang="ja-JP" altLang="en-US" sz="2000" u="sng" dirty="0">
                <a:solidFill>
                  <a:srgbClr val="3333FF"/>
                </a:solidFill>
              </a:rPr>
              <a:t>一般的条項</a:t>
            </a:r>
          </a:p>
        </p:txBody>
      </p:sp>
    </p:spTree>
    <p:extLst>
      <p:ext uri="{BB962C8B-B14F-4D97-AF65-F5344CB8AC3E}">
        <p14:creationId xmlns:p14="http://schemas.microsoft.com/office/powerpoint/2010/main" val="18259381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lstStyle/>
          <a:p>
            <a:r>
              <a:rPr lang="ja-JP" altLang="en-US" dirty="0"/>
              <a:t>契約時の事前確認（チェックリスト）</a:t>
            </a:r>
            <a:endParaRPr kumimoji="1" lang="ja-JP" altLang="en-US" dirty="0"/>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5" name="フッター プレースホルダー 4">
            <a:extLst>
              <a:ext uri="{FF2B5EF4-FFF2-40B4-BE49-F238E27FC236}">
                <a16:creationId xmlns:a16="http://schemas.microsoft.com/office/drawing/2014/main" id="{9399049A-DFFB-4CB2-BF4E-5C5EB52ED04A}"/>
              </a:ext>
            </a:extLst>
          </p:cNvPr>
          <p:cNvSpPr>
            <a:spLocks noGrp="1"/>
          </p:cNvSpPr>
          <p:nvPr>
            <p:ph type="ftr" sz="quarter" idx="3"/>
          </p:nvPr>
        </p:nvSpPr>
        <p:spPr/>
        <p:txBody>
          <a:bodyPr/>
          <a:lstStyle/>
          <a:p>
            <a:r>
              <a:rPr lang="en-US" altLang="ja-JP"/>
              <a:t>EdgeTech+ 2022</a:t>
            </a:r>
            <a:endParaRPr lang="en-US" dirty="0"/>
          </a:p>
        </p:txBody>
      </p:sp>
      <p:sp>
        <p:nvSpPr>
          <p:cNvPr id="6" name="正方形/長方形 5">
            <a:extLst>
              <a:ext uri="{FF2B5EF4-FFF2-40B4-BE49-F238E27FC236}">
                <a16:creationId xmlns:a16="http://schemas.microsoft.com/office/drawing/2014/main" id="{096C1086-FAB7-4A9C-AA89-DF8FA37D4F3D}"/>
              </a:ext>
            </a:extLst>
          </p:cNvPr>
          <p:cNvSpPr/>
          <p:nvPr/>
        </p:nvSpPr>
        <p:spPr>
          <a:xfrm>
            <a:off x="360000" y="900000"/>
            <a:ext cx="11521440" cy="5616922"/>
          </a:xfrm>
          <a:prstGeom prst="rect">
            <a:avLst/>
          </a:prstGeom>
        </p:spPr>
        <p:txBody>
          <a:bodyPr wrap="square">
            <a:spAutoFit/>
          </a:bodyPr>
          <a:lstStyle/>
          <a:p>
            <a:r>
              <a:rPr lang="ja-JP" altLang="en-US" sz="2800" dirty="0">
                <a:solidFill>
                  <a:srgbClr val="FF0000"/>
                </a:solidFill>
              </a:rPr>
              <a:t>契約を締結する前にチェックを行い、不足があれば対応策を講じる</a:t>
            </a:r>
          </a:p>
          <a:p>
            <a:endParaRPr lang="ja-JP" altLang="en-US" sz="2400" dirty="0"/>
          </a:p>
          <a:p>
            <a:pPr marL="180000" indent="-180000"/>
            <a:r>
              <a:rPr lang="ja-JP" altLang="en-US" sz="2400" dirty="0"/>
              <a:t>・アジャイル開発を円滑に進めるため、契約締結に先立ち、</a:t>
            </a:r>
            <a:r>
              <a:rPr lang="ja-JP" altLang="en-US" sz="2400" u="sng" dirty="0">
                <a:solidFill>
                  <a:srgbClr val="FF0000"/>
                </a:solidFill>
              </a:rPr>
              <a:t>開発のための条件の充足性を確認</a:t>
            </a:r>
            <a:r>
              <a:rPr lang="ja-JP" altLang="en-US" sz="2400" dirty="0"/>
              <a:t>し、不足部分はそれを補うための対策を実施</a:t>
            </a:r>
          </a:p>
          <a:p>
            <a:endParaRPr lang="ja-JP" altLang="en-US" sz="1100" dirty="0"/>
          </a:p>
          <a:p>
            <a:pPr marL="180000" lvl="1"/>
            <a:r>
              <a:rPr lang="en-US" altLang="ja-JP" sz="2400" dirty="0"/>
              <a:t>-</a:t>
            </a:r>
            <a:r>
              <a:rPr lang="ja-JP" altLang="en-US" sz="2400" dirty="0"/>
              <a:t> プロジェクトの目的・ゴールは明確か</a:t>
            </a:r>
          </a:p>
          <a:p>
            <a:pPr marL="180000" lvl="1"/>
            <a:r>
              <a:rPr lang="en-US" altLang="ja-JP" sz="2400" dirty="0"/>
              <a:t>-</a:t>
            </a:r>
            <a:r>
              <a:rPr lang="ja-JP" altLang="en-US" sz="2400" dirty="0"/>
              <a:t> 開発対象プロダクトのビジョンは明確か</a:t>
            </a:r>
          </a:p>
          <a:p>
            <a:pPr marL="180000" lvl="1"/>
            <a:r>
              <a:rPr lang="en-US" altLang="ja-JP" sz="2400" dirty="0"/>
              <a:t>-</a:t>
            </a:r>
            <a:r>
              <a:rPr lang="ja-JP" altLang="en-US" sz="2400" dirty="0"/>
              <a:t> ユーザ企業及びベンダ企業がそれぞれアジャイル開発の内容を理解しているか</a:t>
            </a:r>
          </a:p>
          <a:p>
            <a:pPr marL="180000" lvl="1"/>
            <a:r>
              <a:rPr lang="en-US" altLang="ja-JP" sz="2400" dirty="0"/>
              <a:t>-</a:t>
            </a:r>
            <a:r>
              <a:rPr lang="ja-JP" altLang="en-US" sz="2400" dirty="0"/>
              <a:t> 開発対象プロダクトが真にアジャイル開発に適したものであるか</a:t>
            </a:r>
          </a:p>
          <a:p>
            <a:pPr marL="180000" lvl="1"/>
            <a:r>
              <a:rPr lang="en-US" altLang="ja-JP" sz="2400" dirty="0"/>
              <a:t>-</a:t>
            </a:r>
            <a:r>
              <a:rPr lang="ja-JP" altLang="en-US" sz="2400" dirty="0"/>
              <a:t> 開発にあたり必要な初期計画ができているか</a:t>
            </a:r>
          </a:p>
          <a:p>
            <a:pPr marL="180000" lvl="1"/>
            <a:r>
              <a:rPr lang="en-US" altLang="ja-JP" sz="2400" dirty="0"/>
              <a:t>-</a:t>
            </a:r>
            <a:r>
              <a:rPr lang="ja-JP" altLang="en-US" sz="2400" dirty="0"/>
              <a:t> 開発のために必要な体制を整えることができるか，等</a:t>
            </a:r>
          </a:p>
          <a:p>
            <a:endParaRPr lang="ja-JP" altLang="en-US" sz="2400" dirty="0"/>
          </a:p>
          <a:p>
            <a:endParaRPr lang="ja-JP" altLang="en-US" sz="2400" dirty="0"/>
          </a:p>
          <a:p>
            <a:r>
              <a:rPr lang="ja-JP" altLang="en-US" sz="2800" dirty="0"/>
              <a:t>円滑な開発のための条件の充足性を事前に確認するための</a:t>
            </a:r>
            <a:r>
              <a:rPr lang="ja-JP" altLang="en-US" sz="2800" u="sng" dirty="0">
                <a:solidFill>
                  <a:srgbClr val="FF0000"/>
                </a:solidFill>
              </a:rPr>
              <a:t>チェックリスト</a:t>
            </a:r>
            <a:r>
              <a:rPr lang="ja-JP" altLang="en-US" sz="2800" dirty="0"/>
              <a:t>を提供</a:t>
            </a:r>
          </a:p>
        </p:txBody>
      </p:sp>
      <p:sp>
        <p:nvSpPr>
          <p:cNvPr id="7" name="矢印: 下 6">
            <a:extLst>
              <a:ext uri="{FF2B5EF4-FFF2-40B4-BE49-F238E27FC236}">
                <a16:creationId xmlns:a16="http://schemas.microsoft.com/office/drawing/2014/main" id="{15B1BE01-68E7-4662-8264-964351F1814A}"/>
              </a:ext>
            </a:extLst>
          </p:cNvPr>
          <p:cNvSpPr/>
          <p:nvPr/>
        </p:nvSpPr>
        <p:spPr>
          <a:xfrm>
            <a:off x="2424000" y="5220000"/>
            <a:ext cx="900000" cy="288000"/>
          </a:xfrm>
          <a:prstGeom prst="downArrow">
            <a:avLst>
              <a:gd name="adj1" fmla="val 58819"/>
              <a:gd name="adj2" fmla="val 50000"/>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601656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6B8D1-B688-40C5-8272-3532C1951C97}"/>
              </a:ext>
            </a:extLst>
          </p:cNvPr>
          <p:cNvSpPr>
            <a:spLocks noGrp="1"/>
          </p:cNvSpPr>
          <p:nvPr>
            <p:ph type="title"/>
          </p:nvPr>
        </p:nvSpPr>
        <p:spPr/>
        <p:txBody>
          <a:bodyPr>
            <a:noAutofit/>
          </a:bodyPr>
          <a:lstStyle/>
          <a:p>
            <a:r>
              <a:rPr lang="ja-JP" altLang="en-US" dirty="0"/>
              <a:t>契約前チェックリスト</a:t>
            </a:r>
            <a:r>
              <a:rPr lang="ja-JP" altLang="en-US" dirty="0">
                <a:solidFill>
                  <a:schemeClr val="tx1">
                    <a:lumMod val="50000"/>
                    <a:lumOff val="50000"/>
                  </a:schemeClr>
                </a:solidFill>
              </a:rPr>
              <a:t>（概要）</a:t>
            </a:r>
          </a:p>
        </p:txBody>
      </p:sp>
      <p:sp>
        <p:nvSpPr>
          <p:cNvPr id="3" name="日付プレースホルダー 2">
            <a:extLst>
              <a:ext uri="{FF2B5EF4-FFF2-40B4-BE49-F238E27FC236}">
                <a16:creationId xmlns:a16="http://schemas.microsoft.com/office/drawing/2014/main" id="{B83681A6-C3B2-4D78-A740-6C42BC63CE8D}"/>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5" name="フッター プレースホルダー 4">
            <a:extLst>
              <a:ext uri="{FF2B5EF4-FFF2-40B4-BE49-F238E27FC236}">
                <a16:creationId xmlns:a16="http://schemas.microsoft.com/office/drawing/2014/main" id="{27016A3E-6789-40F5-B364-565B7F079145}"/>
              </a:ext>
            </a:extLst>
          </p:cNvPr>
          <p:cNvSpPr>
            <a:spLocks noGrp="1"/>
          </p:cNvSpPr>
          <p:nvPr>
            <p:ph type="ftr" sz="quarter" idx="3"/>
          </p:nvPr>
        </p:nvSpPr>
        <p:spPr/>
        <p:txBody>
          <a:bodyPr/>
          <a:lstStyle/>
          <a:p>
            <a:r>
              <a:rPr lang="en-US" altLang="ja-JP"/>
              <a:t>EdgeTech+ 2022</a:t>
            </a:r>
            <a:endParaRPr lang="en-US" dirty="0"/>
          </a:p>
        </p:txBody>
      </p:sp>
      <p:graphicFrame>
        <p:nvGraphicFramePr>
          <p:cNvPr id="6" name="表 5">
            <a:extLst>
              <a:ext uri="{FF2B5EF4-FFF2-40B4-BE49-F238E27FC236}">
                <a16:creationId xmlns:a16="http://schemas.microsoft.com/office/drawing/2014/main" id="{24900986-F82A-43EA-8261-3DFB77A7BC4E}"/>
              </a:ext>
            </a:extLst>
          </p:cNvPr>
          <p:cNvGraphicFramePr>
            <a:graphicFrameLocks noGrp="1"/>
          </p:cNvGraphicFramePr>
          <p:nvPr>
            <p:extLst>
              <p:ext uri="{D42A27DB-BD31-4B8C-83A1-F6EECF244321}">
                <p14:modId xmlns:p14="http://schemas.microsoft.com/office/powerpoint/2010/main" val="1583225246"/>
              </p:ext>
            </p:extLst>
          </p:nvPr>
        </p:nvGraphicFramePr>
        <p:xfrm>
          <a:off x="360000" y="828000"/>
          <a:ext cx="11520000" cy="5724913"/>
        </p:xfrm>
        <a:graphic>
          <a:graphicData uri="http://schemas.openxmlformats.org/drawingml/2006/table">
            <a:tbl>
              <a:tblPr firstRow="1" firstCol="1" bandRow="1"/>
              <a:tblGrid>
                <a:gridCol w="3240000">
                  <a:extLst>
                    <a:ext uri="{9D8B030D-6E8A-4147-A177-3AD203B41FA5}">
                      <a16:colId xmlns:a16="http://schemas.microsoft.com/office/drawing/2014/main" val="3287380803"/>
                    </a:ext>
                  </a:extLst>
                </a:gridCol>
                <a:gridCol w="8280000">
                  <a:extLst>
                    <a:ext uri="{9D8B030D-6E8A-4147-A177-3AD203B41FA5}">
                      <a16:colId xmlns:a16="http://schemas.microsoft.com/office/drawing/2014/main" val="772352642"/>
                    </a:ext>
                  </a:extLst>
                </a:gridCol>
              </a:tblGrid>
              <a:tr h="168812">
                <a:tc>
                  <a:txBody>
                    <a:bodyPr/>
                    <a:lstStyle/>
                    <a:p>
                      <a:pPr algn="ctr">
                        <a:spcAft>
                          <a:spcPts val="0"/>
                        </a:spcAft>
                      </a:pPr>
                      <a:r>
                        <a:rPr lang="ja-JP" sz="1800" kern="0" dirty="0">
                          <a:effectLst/>
                          <a:latin typeface="+mn-ea"/>
                          <a:ea typeface="+mn-ea"/>
                          <a:cs typeface="ＭＳ Ｐゴシック" panose="020B0600070205080204" pitchFamily="50" charset="-128"/>
                        </a:rPr>
                        <a:t>項目</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rgbClr val="000000"/>
                          </a:solidFill>
                          <a:effectLst/>
                          <a:latin typeface="+mn-ea"/>
                          <a:ea typeface="+mn-ea"/>
                          <a:cs typeface="ＭＳ Ｐゴシック" panose="020B0600070205080204" pitchFamily="50" charset="-128"/>
                        </a:rPr>
                        <a:t>（契約に際しての）</a:t>
                      </a:r>
                      <a:r>
                        <a:rPr lang="ja-JP" sz="1600" kern="0" dirty="0">
                          <a:solidFill>
                            <a:srgbClr val="000000"/>
                          </a:solidFill>
                          <a:effectLst/>
                          <a:latin typeface="+mn-ea"/>
                          <a:ea typeface="+mn-ea"/>
                          <a:cs typeface="ＭＳ Ｐゴシック" panose="020B0600070205080204" pitchFamily="50" charset="-128"/>
                        </a:rPr>
                        <a:t>チェックポイント</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911226"/>
                  </a:ext>
                </a:extLst>
              </a:tr>
              <a:tr h="262705">
                <a:tc rowSpan="3">
                  <a:txBody>
                    <a:bodyPr/>
                    <a:lstStyle/>
                    <a:p>
                      <a:pPr marL="0" indent="0" algn="l">
                        <a:spcAft>
                          <a:spcPts val="0"/>
                        </a:spcAft>
                        <a:buNone/>
                      </a:pPr>
                      <a:r>
                        <a:rPr lang="en-US" altLang="ja-JP" sz="1800" kern="0" dirty="0">
                          <a:effectLst/>
                          <a:latin typeface="+mn-ea"/>
                          <a:ea typeface="+mn-ea"/>
                          <a:cs typeface="ＭＳ Ｐゴシック" panose="020B0600070205080204" pitchFamily="50" charset="-128"/>
                        </a:rPr>
                        <a:t>1.</a:t>
                      </a:r>
                      <a:r>
                        <a:rPr lang="ja-JP" altLang="en-US" sz="1800" kern="0" dirty="0">
                          <a:effectLst/>
                          <a:latin typeface="+mn-ea"/>
                          <a:ea typeface="+mn-ea"/>
                          <a:cs typeface="ＭＳ Ｐゴシック" panose="020B0600070205080204" pitchFamily="50" charset="-128"/>
                        </a:rPr>
                        <a:t> </a:t>
                      </a:r>
                      <a:r>
                        <a:rPr lang="ja-JP" sz="1800" kern="0" dirty="0">
                          <a:effectLst/>
                          <a:latin typeface="+mn-ea"/>
                          <a:ea typeface="+mn-ea"/>
                          <a:cs typeface="ＭＳ Ｐゴシック" panose="020B0600070205080204" pitchFamily="50" charset="-128"/>
                        </a:rPr>
                        <a:t>プロジェクトの目的・ゴール</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プロジェクトの目的（少なくとも当面のゴール）が</a:t>
                      </a:r>
                      <a:r>
                        <a:rPr lang="ja-JP" sz="1600" u="sng" kern="0" dirty="0">
                          <a:solidFill>
                            <a:srgbClr val="FF0000"/>
                          </a:solidFill>
                          <a:effectLst/>
                          <a:latin typeface="+mn-ea"/>
                          <a:ea typeface="+mn-ea"/>
                          <a:cs typeface="ＭＳ Ｐゴシック" panose="020B0600070205080204" pitchFamily="50" charset="-128"/>
                        </a:rPr>
                        <a:t>明確</a:t>
                      </a:r>
                      <a:r>
                        <a:rPr lang="ja-JP" sz="1600" kern="0" dirty="0">
                          <a:effectLst/>
                          <a:latin typeface="+mn-ea"/>
                          <a:ea typeface="+mn-ea"/>
                          <a:cs typeface="ＭＳ Ｐゴシック" panose="020B0600070205080204" pitchFamily="50" charset="-128"/>
                        </a:rPr>
                        <a:t>であるか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97936"/>
                  </a:ext>
                </a:extLst>
              </a:tr>
              <a:tr h="262224">
                <a:tc vMerge="1">
                  <a:txBody>
                    <a:bodyPr/>
                    <a:lstStyle/>
                    <a:p>
                      <a:endParaRPr kumimoji="1" lang="ja-JP" altLang="en-US"/>
                    </a:p>
                  </a:txBody>
                  <a:tcPr/>
                </a:tc>
                <a:tc>
                  <a:txBody>
                    <a:bodyPr/>
                    <a:lstStyle/>
                    <a:p>
                      <a:pPr algn="l">
                        <a:spcAft>
                          <a:spcPts val="0"/>
                        </a:spcAft>
                      </a:pPr>
                      <a:r>
                        <a:rPr lang="ja-JP" sz="1600" u="sng" kern="0" dirty="0">
                          <a:solidFill>
                            <a:srgbClr val="FF0000"/>
                          </a:solidFill>
                          <a:effectLst/>
                          <a:latin typeface="+mn-ea"/>
                          <a:ea typeface="+mn-ea"/>
                          <a:cs typeface="ＭＳ Ｐゴシック" panose="020B0600070205080204" pitchFamily="50" charset="-128"/>
                        </a:rPr>
                        <a:t>ステークホルダー</a:t>
                      </a:r>
                      <a:r>
                        <a:rPr lang="ja-JP" sz="1600" kern="0" dirty="0">
                          <a:effectLst/>
                          <a:latin typeface="+mn-ea"/>
                          <a:ea typeface="+mn-ea"/>
                          <a:cs typeface="ＭＳ Ｐゴシック" panose="020B0600070205080204" pitchFamily="50" charset="-128"/>
                        </a:rPr>
                        <a:t>の範囲が明確になっているか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949708"/>
                  </a:ext>
                </a:extLst>
              </a:tr>
              <a:tr h="262224">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目的についてステークホルダーと認識が</a:t>
                      </a:r>
                      <a:r>
                        <a:rPr lang="ja-JP" sz="1600" u="sng" kern="0" dirty="0">
                          <a:solidFill>
                            <a:srgbClr val="FF0000"/>
                          </a:solidFill>
                          <a:effectLst/>
                          <a:latin typeface="+mn-ea"/>
                          <a:ea typeface="+mn-ea"/>
                          <a:cs typeface="ＭＳ Ｐゴシック" panose="020B0600070205080204" pitchFamily="50" charset="-128"/>
                        </a:rPr>
                        <a:t>共有</a:t>
                      </a:r>
                      <a:r>
                        <a:rPr lang="ja-JP" sz="1600" kern="0" dirty="0">
                          <a:effectLst/>
                          <a:latin typeface="+mn-ea"/>
                          <a:ea typeface="+mn-ea"/>
                          <a:cs typeface="ＭＳ Ｐゴシック" panose="020B0600070205080204" pitchFamily="50" charset="-128"/>
                        </a:rPr>
                        <a:t>されているか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45326"/>
                  </a:ext>
                </a:extLst>
              </a:tr>
              <a:tr h="236242">
                <a:tc rowSpan="2">
                  <a:txBody>
                    <a:bodyPr/>
                    <a:lstStyle/>
                    <a:p>
                      <a:pPr marL="180000" indent="-180000" algn="l">
                        <a:spcAft>
                          <a:spcPts val="0"/>
                        </a:spcAft>
                      </a:pPr>
                      <a:r>
                        <a:rPr lang="en-US" sz="1800" kern="0" dirty="0">
                          <a:effectLst/>
                          <a:latin typeface="+mn-ea"/>
                          <a:ea typeface="+mn-ea"/>
                          <a:cs typeface="ＭＳ Ｐゴシック" panose="020B0600070205080204" pitchFamily="50" charset="-128"/>
                        </a:rPr>
                        <a:t>2. </a:t>
                      </a:r>
                      <a:r>
                        <a:rPr lang="ja-JP" sz="1800" kern="0" dirty="0">
                          <a:effectLst/>
                          <a:latin typeface="+mn-ea"/>
                          <a:ea typeface="+mn-ea"/>
                          <a:cs typeface="ＭＳ Ｐゴシック" panose="020B0600070205080204" pitchFamily="50" charset="-128"/>
                        </a:rPr>
                        <a:t>プロダクトのビジョン</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開発対象プロダクトのビジョンが</a:t>
                      </a:r>
                      <a:r>
                        <a:rPr lang="ja-JP" sz="1600" u="sng" kern="0" dirty="0">
                          <a:solidFill>
                            <a:srgbClr val="FF0000"/>
                          </a:solidFill>
                          <a:effectLst/>
                          <a:latin typeface="+mn-ea"/>
                          <a:ea typeface="+mn-ea"/>
                          <a:cs typeface="ＭＳ Ｐゴシック" panose="020B0600070205080204" pitchFamily="50" charset="-128"/>
                        </a:rPr>
                        <a:t>明確</a:t>
                      </a:r>
                      <a:r>
                        <a:rPr lang="ja-JP" sz="1600" kern="0" dirty="0">
                          <a:effectLst/>
                          <a:latin typeface="+mn-ea"/>
                          <a:ea typeface="+mn-ea"/>
                          <a:cs typeface="ＭＳ Ｐゴシック" panose="020B0600070205080204" pitchFamily="50" charset="-128"/>
                        </a:rPr>
                        <a:t>であるか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896896"/>
                  </a:ext>
                </a:extLst>
              </a:tr>
              <a:tr h="236242">
                <a:tc vMerge="1">
                  <a:txBody>
                    <a:bodyPr/>
                    <a:lstStyle/>
                    <a:p>
                      <a:endParaRPr kumimoji="1" lang="ja-JP" altLang="en-US"/>
                    </a:p>
                  </a:txBody>
                  <a:tcPr/>
                </a:tc>
                <a:tc>
                  <a:txBody>
                    <a:bodyPr/>
                    <a:lstStyle/>
                    <a:p>
                      <a:pPr algn="l">
                        <a:spcAft>
                          <a:spcPts val="0"/>
                        </a:spcAft>
                      </a:pPr>
                      <a:r>
                        <a:rPr lang="ja-JP" altLang="en-US" sz="1600" kern="0" dirty="0">
                          <a:effectLst/>
                          <a:latin typeface="+mn-ea"/>
                          <a:ea typeface="+mn-ea"/>
                          <a:cs typeface="ＭＳ Ｐゴシック" panose="020B0600070205080204" pitchFamily="50" charset="-128"/>
                        </a:rPr>
                        <a:t>プロダクトの</a:t>
                      </a:r>
                      <a:r>
                        <a:rPr lang="ja-JP" sz="1600" kern="0" dirty="0">
                          <a:effectLst/>
                          <a:latin typeface="+mn-ea"/>
                          <a:ea typeface="+mn-ea"/>
                          <a:cs typeface="ＭＳ Ｐゴシック" panose="020B0600070205080204" pitchFamily="50" charset="-128"/>
                        </a:rPr>
                        <a:t>ビジョンについてステークホルダーと認識が</a:t>
                      </a:r>
                      <a:r>
                        <a:rPr lang="ja-JP" sz="1600" u="sng" kern="0" dirty="0">
                          <a:solidFill>
                            <a:srgbClr val="FF0000"/>
                          </a:solidFill>
                          <a:effectLst/>
                          <a:latin typeface="+mn-ea"/>
                          <a:ea typeface="+mn-ea"/>
                          <a:cs typeface="ＭＳ Ｐゴシック" panose="020B0600070205080204" pitchFamily="50" charset="-128"/>
                        </a:rPr>
                        <a:t>共有</a:t>
                      </a:r>
                      <a:r>
                        <a:rPr lang="ja-JP" sz="1600" kern="0" dirty="0">
                          <a:effectLst/>
                          <a:latin typeface="+mn-ea"/>
                          <a:ea typeface="+mn-ea"/>
                          <a:cs typeface="ＭＳ Ｐゴシック" panose="020B0600070205080204" pitchFamily="50" charset="-128"/>
                        </a:rPr>
                        <a:t>されているか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694000"/>
                  </a:ext>
                </a:extLst>
              </a:tr>
              <a:tr h="346424">
                <a:tc rowSpan="2">
                  <a:txBody>
                    <a:bodyPr/>
                    <a:lstStyle/>
                    <a:p>
                      <a:pPr marL="180000" indent="-180000" algn="l">
                        <a:spcAft>
                          <a:spcPts val="0"/>
                        </a:spcAft>
                      </a:pPr>
                      <a:r>
                        <a:rPr lang="en-US" sz="1800" kern="0" dirty="0">
                          <a:effectLst/>
                          <a:latin typeface="+mn-ea"/>
                          <a:ea typeface="+mn-ea"/>
                          <a:cs typeface="ＭＳ Ｐゴシック" panose="020B0600070205080204" pitchFamily="50" charset="-128"/>
                        </a:rPr>
                        <a:t>3. </a:t>
                      </a:r>
                      <a:r>
                        <a:rPr lang="ja-JP" sz="1800" kern="0" dirty="0">
                          <a:effectLst/>
                          <a:latin typeface="+mn-ea"/>
                          <a:ea typeface="+mn-ea"/>
                          <a:cs typeface="ＭＳ Ｐゴシック" panose="020B0600070205080204" pitchFamily="50" charset="-128"/>
                        </a:rPr>
                        <a:t>アジャイル開発に関する理解</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プロジェクトの関係者（スクラムチーム構成員及びステークホルダー）がアジャイル開発の</a:t>
                      </a:r>
                      <a:r>
                        <a:rPr lang="ja-JP" sz="1600" u="sng" kern="0" dirty="0">
                          <a:solidFill>
                            <a:srgbClr val="FF0000"/>
                          </a:solidFill>
                          <a:effectLst/>
                          <a:latin typeface="+mn-ea"/>
                          <a:ea typeface="+mn-ea"/>
                          <a:cs typeface="ＭＳ Ｐゴシック" panose="020B0600070205080204" pitchFamily="50" charset="-128"/>
                        </a:rPr>
                        <a:t>価値観</a:t>
                      </a:r>
                      <a:r>
                        <a:rPr lang="ja-JP" sz="1600" kern="0" dirty="0">
                          <a:effectLst/>
                          <a:latin typeface="+mn-ea"/>
                          <a:ea typeface="+mn-ea"/>
                          <a:cs typeface="ＭＳ Ｐゴシック" panose="020B0600070205080204" pitchFamily="50" charset="-128"/>
                        </a:rPr>
                        <a:t>を理解しているか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351656"/>
                  </a:ext>
                </a:extLst>
              </a:tr>
              <a:tr h="230949">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プロジェクトの関係者が</a:t>
                      </a:r>
                      <a:r>
                        <a:rPr lang="ja-JP" sz="1600" u="sng" kern="0" dirty="0">
                          <a:solidFill>
                            <a:srgbClr val="FF0000"/>
                          </a:solidFill>
                          <a:effectLst/>
                          <a:latin typeface="+mn-ea"/>
                          <a:ea typeface="+mn-ea"/>
                          <a:cs typeface="ＭＳ Ｐゴシック" panose="020B0600070205080204" pitchFamily="50" charset="-128"/>
                        </a:rPr>
                        <a:t>スクラム</a:t>
                      </a:r>
                      <a:r>
                        <a:rPr lang="ja-JP" sz="1600" kern="0" dirty="0">
                          <a:effectLst/>
                          <a:latin typeface="+mn-ea"/>
                          <a:ea typeface="+mn-ea"/>
                          <a:cs typeface="ＭＳ Ｐゴシック" panose="020B0600070205080204" pitchFamily="50" charset="-128"/>
                        </a:rPr>
                        <a:t>を理解しているか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712600"/>
                  </a:ext>
                </a:extLst>
              </a:tr>
              <a:tr h="168812">
                <a:tc rowSpan="2">
                  <a:txBody>
                    <a:bodyPr/>
                    <a:lstStyle/>
                    <a:p>
                      <a:pPr marL="180000" indent="-180000" algn="l">
                        <a:spcAft>
                          <a:spcPts val="0"/>
                        </a:spcAft>
                      </a:pPr>
                      <a:r>
                        <a:rPr lang="en-US" sz="1800" kern="0" dirty="0">
                          <a:effectLst/>
                          <a:latin typeface="+mn-ea"/>
                          <a:ea typeface="+mn-ea"/>
                          <a:cs typeface="ＭＳ Ｐゴシック" panose="020B0600070205080204" pitchFamily="50" charset="-128"/>
                        </a:rPr>
                        <a:t>4. </a:t>
                      </a:r>
                      <a:r>
                        <a:rPr lang="ja-JP" sz="1800" kern="0" dirty="0">
                          <a:effectLst/>
                          <a:latin typeface="+mn-ea"/>
                          <a:ea typeface="+mn-ea"/>
                          <a:cs typeface="ＭＳ Ｐゴシック" panose="020B0600070205080204" pitchFamily="50" charset="-128"/>
                        </a:rPr>
                        <a:t>開発対象</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u="none" kern="0" dirty="0">
                          <a:solidFill>
                            <a:schemeClr val="tx1"/>
                          </a:solidFill>
                          <a:effectLst/>
                          <a:latin typeface="+mn-ea"/>
                          <a:ea typeface="+mn-ea"/>
                          <a:cs typeface="ＭＳ Ｐゴシック" panose="020B0600070205080204" pitchFamily="50" charset="-128"/>
                        </a:rPr>
                        <a:t>開発対象</a:t>
                      </a:r>
                      <a:r>
                        <a:rPr lang="ja-JP" sz="1600" kern="0" dirty="0">
                          <a:effectLst/>
                          <a:latin typeface="+mn-ea"/>
                          <a:ea typeface="+mn-ea"/>
                          <a:cs typeface="ＭＳ Ｐゴシック" panose="020B0600070205080204" pitchFamily="50" charset="-128"/>
                        </a:rPr>
                        <a:t>がアジャイル開発に</a:t>
                      </a:r>
                      <a:r>
                        <a:rPr lang="ja-JP" sz="1600" u="sng" kern="0" dirty="0">
                          <a:solidFill>
                            <a:srgbClr val="FF0000"/>
                          </a:solidFill>
                          <a:effectLst/>
                          <a:latin typeface="+mn-ea"/>
                          <a:ea typeface="+mn-ea"/>
                          <a:cs typeface="ＭＳ Ｐゴシック" panose="020B0600070205080204" pitchFamily="50" charset="-128"/>
                        </a:rPr>
                        <a:t>適して</a:t>
                      </a:r>
                      <a:r>
                        <a:rPr lang="ja-JP" sz="1600" kern="0" dirty="0">
                          <a:effectLst/>
                          <a:latin typeface="+mn-ea"/>
                          <a:ea typeface="+mn-ea"/>
                          <a:cs typeface="ＭＳ Ｐゴシック" panose="020B0600070205080204" pitchFamily="50" charset="-128"/>
                        </a:rPr>
                        <a:t>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370123"/>
                  </a:ext>
                </a:extLst>
              </a:tr>
              <a:tr h="230949">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１チーム（最大で</a:t>
                      </a:r>
                      <a:r>
                        <a:rPr lang="en-US" sz="1600" kern="0" dirty="0">
                          <a:effectLst/>
                          <a:latin typeface="+mn-ea"/>
                          <a:ea typeface="+mn-ea"/>
                          <a:cs typeface="ＭＳ Ｐゴシック" panose="020B0600070205080204" pitchFamily="50" charset="-128"/>
                        </a:rPr>
                        <a:t>10</a:t>
                      </a:r>
                      <a:r>
                        <a:rPr lang="ja-JP" sz="1600" kern="0" dirty="0">
                          <a:effectLst/>
                          <a:latin typeface="+mn-ea"/>
                          <a:ea typeface="+mn-ea"/>
                          <a:cs typeface="ＭＳ Ｐゴシック" panose="020B0600070205080204" pitchFamily="50" charset="-128"/>
                        </a:rPr>
                        <a:t>名程度）の継続的対応にて、開発可能な</a:t>
                      </a:r>
                      <a:r>
                        <a:rPr lang="ja-JP" sz="1600" u="sng" kern="0" dirty="0">
                          <a:solidFill>
                            <a:srgbClr val="FF0000"/>
                          </a:solidFill>
                          <a:effectLst/>
                          <a:latin typeface="+mn-ea"/>
                          <a:ea typeface="+mn-ea"/>
                          <a:cs typeface="ＭＳ Ｐゴシック" panose="020B0600070205080204" pitchFamily="50" charset="-128"/>
                        </a:rPr>
                        <a:t>規模</a:t>
                      </a:r>
                      <a:r>
                        <a:rPr lang="ja-JP" sz="1600" kern="0" dirty="0">
                          <a:effectLst/>
                          <a:latin typeface="+mn-ea"/>
                          <a:ea typeface="+mn-ea"/>
                          <a:cs typeface="ＭＳ Ｐゴシック" panose="020B0600070205080204" pitchFamily="50" charset="-128"/>
                        </a:rPr>
                        <a:t>であるか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224579"/>
                  </a:ext>
                </a:extLst>
              </a:tr>
              <a:tr h="230949">
                <a:tc rowSpan="4">
                  <a:txBody>
                    <a:bodyPr/>
                    <a:lstStyle/>
                    <a:p>
                      <a:pPr marL="180000" indent="-180000" algn="l">
                        <a:spcAft>
                          <a:spcPts val="0"/>
                        </a:spcAft>
                      </a:pPr>
                      <a:r>
                        <a:rPr lang="en-US" sz="1800" kern="0" dirty="0">
                          <a:effectLst/>
                          <a:latin typeface="+mn-ea"/>
                          <a:ea typeface="+mn-ea"/>
                          <a:cs typeface="ＭＳ Ｐゴシック" panose="020B0600070205080204" pitchFamily="50" charset="-128"/>
                        </a:rPr>
                        <a:t>5. </a:t>
                      </a:r>
                      <a:r>
                        <a:rPr lang="ja-JP" sz="1800" kern="0" dirty="0">
                          <a:effectLst/>
                          <a:latin typeface="+mn-ea"/>
                          <a:ea typeface="+mn-ea"/>
                          <a:cs typeface="ＭＳ Ｐゴシック" panose="020B0600070205080204" pitchFamily="50" charset="-128"/>
                        </a:rPr>
                        <a:t>初期計画</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プロジェクトの初期計画が</a:t>
                      </a:r>
                      <a:r>
                        <a:rPr lang="ja-JP" sz="1600" u="sng" kern="0" dirty="0">
                          <a:solidFill>
                            <a:srgbClr val="FF0000"/>
                          </a:solidFill>
                          <a:effectLst/>
                          <a:latin typeface="+mn-ea"/>
                          <a:ea typeface="+mn-ea"/>
                          <a:cs typeface="ＭＳ Ｐゴシック" panose="020B0600070205080204" pitchFamily="50" charset="-128"/>
                        </a:rPr>
                        <a:t>立案</a:t>
                      </a:r>
                      <a:r>
                        <a:rPr lang="ja-JP" sz="1600" kern="0" dirty="0">
                          <a:effectLst/>
                          <a:latin typeface="+mn-ea"/>
                          <a:ea typeface="+mn-ea"/>
                          <a:cs typeface="ＭＳ Ｐゴシック" panose="020B0600070205080204" pitchFamily="50" charset="-128"/>
                        </a:rPr>
                        <a:t>されているか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380031"/>
                  </a:ext>
                </a:extLst>
              </a:tr>
              <a:tr h="230949">
                <a:tc vMerge="1">
                  <a:txBody>
                    <a:bodyPr/>
                    <a:lstStyle/>
                    <a:p>
                      <a:endParaRPr kumimoji="1" lang="ja-JP" altLang="en-US"/>
                    </a:p>
                  </a:txBody>
                  <a:tcPr/>
                </a:tc>
                <a:tc>
                  <a:txBody>
                    <a:bodyPr/>
                    <a:lstStyle/>
                    <a:p>
                      <a:pPr algn="l">
                        <a:spcAft>
                          <a:spcPts val="0"/>
                        </a:spcAft>
                      </a:pPr>
                      <a:r>
                        <a:rPr lang="ja-JP" sz="1600" u="sng" kern="0" dirty="0">
                          <a:solidFill>
                            <a:srgbClr val="FF0000"/>
                          </a:solidFill>
                          <a:effectLst/>
                          <a:latin typeface="+mn-ea"/>
                          <a:ea typeface="+mn-ea"/>
                          <a:cs typeface="ＭＳ Ｐゴシック" panose="020B0600070205080204" pitchFamily="50" charset="-128"/>
                        </a:rPr>
                        <a:t>プロジェクト</a:t>
                      </a:r>
                      <a:r>
                        <a:rPr lang="ja-JP" sz="1600" kern="0" dirty="0">
                          <a:effectLst/>
                          <a:latin typeface="+mn-ea"/>
                          <a:ea typeface="+mn-ea"/>
                          <a:cs typeface="ＭＳ Ｐゴシック" panose="020B0600070205080204" pitchFamily="50" charset="-128"/>
                        </a:rPr>
                        <a:t>の基礎設計が行われているか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248231"/>
                  </a:ext>
                </a:extLst>
              </a:tr>
              <a:tr h="168812">
                <a:tc vMerge="1">
                  <a:txBody>
                    <a:bodyPr/>
                    <a:lstStyle/>
                    <a:p>
                      <a:endParaRPr kumimoji="1" lang="ja-JP" altLang="en-US"/>
                    </a:p>
                  </a:txBody>
                  <a:tcPr/>
                </a:tc>
                <a:tc>
                  <a:txBody>
                    <a:bodyPr/>
                    <a:lstStyle/>
                    <a:p>
                      <a:pPr algn="l">
                        <a:spcAft>
                          <a:spcPts val="0"/>
                        </a:spcAft>
                      </a:pPr>
                      <a:r>
                        <a:rPr lang="ja-JP" sz="1600" u="sng" kern="0" dirty="0">
                          <a:solidFill>
                            <a:srgbClr val="FF0000"/>
                          </a:solidFill>
                          <a:effectLst/>
                          <a:latin typeface="+mn-ea"/>
                          <a:ea typeface="+mn-ea"/>
                          <a:cs typeface="ＭＳ Ｐゴシック" panose="020B0600070205080204" pitchFamily="50" charset="-128"/>
                        </a:rPr>
                        <a:t>完了基準</a:t>
                      </a:r>
                      <a:r>
                        <a:rPr lang="ja-JP" sz="1600" kern="0" dirty="0">
                          <a:effectLst/>
                          <a:latin typeface="+mn-ea"/>
                          <a:ea typeface="+mn-ea"/>
                          <a:cs typeface="ＭＳ Ｐゴシック" panose="020B0600070205080204" pitchFamily="50" charset="-128"/>
                        </a:rPr>
                        <a:t>、</a:t>
                      </a:r>
                      <a:r>
                        <a:rPr lang="ja-JP" sz="1600" u="sng" kern="0" dirty="0">
                          <a:solidFill>
                            <a:srgbClr val="FF0000"/>
                          </a:solidFill>
                          <a:effectLst/>
                          <a:latin typeface="+mn-ea"/>
                          <a:ea typeface="+mn-ea"/>
                          <a:cs typeface="ＭＳ Ｐゴシック" panose="020B0600070205080204" pitchFamily="50" charset="-128"/>
                        </a:rPr>
                        <a:t>品質基準</a:t>
                      </a:r>
                      <a:r>
                        <a:rPr lang="ja-JP" sz="1600" kern="0" dirty="0">
                          <a:effectLst/>
                          <a:latin typeface="+mn-ea"/>
                          <a:ea typeface="+mn-ea"/>
                          <a:cs typeface="ＭＳ Ｐゴシック" panose="020B0600070205080204" pitchFamily="50" charset="-128"/>
                        </a:rPr>
                        <a:t>が明確になっているか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543178"/>
                  </a:ext>
                </a:extLst>
              </a:tr>
              <a:tr h="230949">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十分な</a:t>
                      </a:r>
                      <a:r>
                        <a:rPr lang="ja-JP" sz="1600" u="sng" kern="0" dirty="0">
                          <a:solidFill>
                            <a:srgbClr val="FF0000"/>
                          </a:solidFill>
                          <a:effectLst/>
                          <a:latin typeface="+mn-ea"/>
                          <a:ea typeface="+mn-ea"/>
                          <a:cs typeface="ＭＳ Ｐゴシック" panose="020B0600070205080204" pitchFamily="50" charset="-128"/>
                        </a:rPr>
                        <a:t>初期バックログ</a:t>
                      </a:r>
                      <a:r>
                        <a:rPr lang="ja-JP" sz="1600" kern="0" dirty="0">
                          <a:effectLst/>
                          <a:latin typeface="+mn-ea"/>
                          <a:ea typeface="+mn-ea"/>
                          <a:cs typeface="ＭＳ Ｐゴシック" panose="020B0600070205080204" pitchFamily="50" charset="-128"/>
                        </a:rPr>
                        <a:t>があるか（関係者間で初期の</a:t>
                      </a:r>
                      <a:r>
                        <a:rPr lang="ja-JP" sz="1600" u="sng" kern="0" dirty="0">
                          <a:solidFill>
                            <a:srgbClr val="FF6600"/>
                          </a:solidFill>
                          <a:effectLst/>
                          <a:latin typeface="+mn-ea"/>
                          <a:ea typeface="+mn-ea"/>
                          <a:cs typeface="ＭＳ Ｐゴシック" panose="020B0600070205080204" pitchFamily="50" charset="-128"/>
                        </a:rPr>
                        <a:t>スコープの範囲</a:t>
                      </a:r>
                      <a:r>
                        <a:rPr lang="ja-JP" sz="1600" kern="0" dirty="0">
                          <a:effectLst/>
                          <a:latin typeface="+mn-ea"/>
                          <a:ea typeface="+mn-ea"/>
                          <a:cs typeface="ＭＳ Ｐゴシック" panose="020B0600070205080204" pitchFamily="50" charset="-128"/>
                        </a:rPr>
                        <a:t>が合意できているか）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277034"/>
                  </a:ext>
                </a:extLst>
              </a:tr>
              <a:tr h="168812">
                <a:tc>
                  <a:txBody>
                    <a:bodyPr/>
                    <a:lstStyle/>
                    <a:p>
                      <a:pPr marL="180000" indent="-180000" algn="l">
                        <a:spcAft>
                          <a:spcPts val="0"/>
                        </a:spcAft>
                      </a:pPr>
                      <a:r>
                        <a:rPr lang="en-US" sz="1800" kern="0" dirty="0">
                          <a:effectLst/>
                          <a:latin typeface="+mn-ea"/>
                          <a:ea typeface="+mn-ea"/>
                          <a:cs typeface="ＭＳ Ｐゴシック" panose="020B0600070205080204" pitchFamily="50" charset="-128"/>
                        </a:rPr>
                        <a:t>6. </a:t>
                      </a:r>
                      <a:r>
                        <a:rPr lang="ja-JP" sz="1800" kern="0" dirty="0">
                          <a:effectLst/>
                          <a:latin typeface="+mn-ea"/>
                          <a:ea typeface="+mn-ea"/>
                          <a:cs typeface="ＭＳ Ｐゴシック" panose="020B0600070205080204" pitchFamily="50" charset="-128"/>
                        </a:rPr>
                        <a:t>契約に関する理解</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u="none" kern="0" dirty="0">
                          <a:solidFill>
                            <a:schemeClr val="tx1"/>
                          </a:solidFill>
                          <a:effectLst/>
                          <a:latin typeface="+mn-ea"/>
                          <a:ea typeface="+mn-ea"/>
                          <a:cs typeface="ＭＳ Ｐゴシック" panose="020B0600070205080204" pitchFamily="50" charset="-128"/>
                        </a:rPr>
                        <a:t>本契約が</a:t>
                      </a:r>
                      <a:r>
                        <a:rPr lang="ja-JP" sz="1600" u="sng" kern="0" dirty="0">
                          <a:solidFill>
                            <a:srgbClr val="FF0000"/>
                          </a:solidFill>
                          <a:effectLst/>
                          <a:latin typeface="+mn-ea"/>
                          <a:ea typeface="+mn-ea"/>
                          <a:cs typeface="ＭＳ Ｐゴシック" panose="020B0600070205080204" pitchFamily="50" charset="-128"/>
                        </a:rPr>
                        <a:t>準委任</a:t>
                      </a:r>
                      <a:r>
                        <a:rPr lang="ja-JP" sz="1600" kern="0" dirty="0">
                          <a:effectLst/>
                          <a:latin typeface="+mn-ea"/>
                          <a:ea typeface="+mn-ea"/>
                          <a:cs typeface="ＭＳ Ｐゴシック" panose="020B0600070205080204" pitchFamily="50" charset="-128"/>
                        </a:rPr>
                        <a:t>契約であることを理解しているか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67285"/>
                  </a:ext>
                </a:extLst>
              </a:tr>
              <a:tr h="230949">
                <a:tc rowSpan="2">
                  <a:txBody>
                    <a:bodyPr/>
                    <a:lstStyle/>
                    <a:p>
                      <a:pPr marL="180000" indent="-180000" algn="l">
                        <a:spcAft>
                          <a:spcPts val="0"/>
                        </a:spcAft>
                      </a:pPr>
                      <a:r>
                        <a:rPr lang="en-US" sz="1800" kern="0" dirty="0">
                          <a:effectLst/>
                          <a:latin typeface="+mn-ea"/>
                          <a:ea typeface="+mn-ea"/>
                          <a:cs typeface="ＭＳ Ｐゴシック" panose="020B0600070205080204" pitchFamily="50" charset="-128"/>
                        </a:rPr>
                        <a:t>7. </a:t>
                      </a:r>
                      <a:r>
                        <a:rPr lang="ja-JP" sz="1800" kern="0" dirty="0">
                          <a:effectLst/>
                          <a:latin typeface="+mn-ea"/>
                          <a:ea typeface="+mn-ea"/>
                          <a:cs typeface="ＭＳ Ｐゴシック" panose="020B0600070205080204" pitchFamily="50" charset="-128"/>
                        </a:rPr>
                        <a:t>体制（共通）</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ユーザ企業とベンダ企業の</a:t>
                      </a:r>
                      <a:r>
                        <a:rPr lang="ja-JP" sz="1600" u="sng" kern="0" dirty="0">
                          <a:solidFill>
                            <a:srgbClr val="FF0000"/>
                          </a:solidFill>
                          <a:effectLst/>
                          <a:latin typeface="+mn-ea"/>
                          <a:ea typeface="+mn-ea"/>
                          <a:cs typeface="ＭＳ Ｐゴシック" panose="020B0600070205080204" pitchFamily="50" charset="-128"/>
                        </a:rPr>
                        <a:t>役割分担</a:t>
                      </a:r>
                      <a:r>
                        <a:rPr lang="ja-JP" sz="1600" kern="0" dirty="0">
                          <a:effectLst/>
                          <a:latin typeface="+mn-ea"/>
                          <a:ea typeface="+mn-ea"/>
                          <a:cs typeface="ＭＳ Ｐゴシック" panose="020B0600070205080204" pitchFamily="50" charset="-128"/>
                        </a:rPr>
                        <a:t>を理解しているか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607756"/>
                  </a:ext>
                </a:extLst>
              </a:tr>
              <a:tr h="230949">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今回のプロジェクトにおける</a:t>
                      </a:r>
                      <a:r>
                        <a:rPr lang="ja-JP" sz="1600" u="sng" kern="0" dirty="0">
                          <a:solidFill>
                            <a:srgbClr val="FF0000"/>
                          </a:solidFill>
                          <a:effectLst/>
                          <a:latin typeface="+mn-ea"/>
                          <a:ea typeface="+mn-ea"/>
                          <a:cs typeface="ＭＳ Ｐゴシック" panose="020B0600070205080204" pitchFamily="50" charset="-128"/>
                        </a:rPr>
                        <a:t>体制</a:t>
                      </a:r>
                      <a:r>
                        <a:rPr lang="ja-JP" sz="1600" kern="0" dirty="0">
                          <a:effectLst/>
                          <a:latin typeface="+mn-ea"/>
                          <a:ea typeface="+mn-ea"/>
                          <a:cs typeface="ＭＳ Ｐゴシック" panose="020B0600070205080204" pitchFamily="50" charset="-128"/>
                        </a:rPr>
                        <a:t>を理解しているか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702822"/>
                  </a:ext>
                </a:extLst>
              </a:tr>
              <a:tr h="230949">
                <a:tc rowSpan="2">
                  <a:txBody>
                    <a:bodyPr/>
                    <a:lstStyle/>
                    <a:p>
                      <a:pPr marL="180000" indent="-180000" algn="l">
                        <a:spcAft>
                          <a:spcPts val="0"/>
                        </a:spcAft>
                      </a:pPr>
                      <a:r>
                        <a:rPr lang="en-US" sz="1800" kern="0" dirty="0">
                          <a:effectLst/>
                          <a:latin typeface="+mn-ea"/>
                          <a:ea typeface="+mn-ea"/>
                          <a:cs typeface="ＭＳ Ｐゴシック" panose="020B0600070205080204" pitchFamily="50" charset="-128"/>
                        </a:rPr>
                        <a:t>8. </a:t>
                      </a:r>
                      <a:r>
                        <a:rPr lang="ja-JP" sz="1800" kern="0" dirty="0">
                          <a:effectLst/>
                          <a:latin typeface="+mn-ea"/>
                          <a:ea typeface="+mn-ea"/>
                          <a:cs typeface="ＭＳ Ｐゴシック" panose="020B0600070205080204" pitchFamily="50" charset="-128"/>
                        </a:rPr>
                        <a:t>ユーザの体制</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適切な</a:t>
                      </a:r>
                      <a:r>
                        <a:rPr lang="ja-JP" sz="1600" u="sng" kern="0" dirty="0">
                          <a:solidFill>
                            <a:srgbClr val="FF0000"/>
                          </a:solidFill>
                          <a:effectLst/>
                          <a:latin typeface="+mn-ea"/>
                          <a:ea typeface="+mn-ea"/>
                          <a:cs typeface="ＭＳ Ｐゴシック" panose="020B0600070205080204" pitchFamily="50" charset="-128"/>
                        </a:rPr>
                        <a:t>プロダクトオーナー</a:t>
                      </a:r>
                      <a:r>
                        <a:rPr lang="ja-JP" sz="1600" kern="0" dirty="0">
                          <a:effectLst/>
                          <a:latin typeface="+mn-ea"/>
                          <a:ea typeface="+mn-ea"/>
                          <a:cs typeface="ＭＳ Ｐゴシック" panose="020B0600070205080204" pitchFamily="50" charset="-128"/>
                        </a:rPr>
                        <a:t>を選任し、</a:t>
                      </a:r>
                      <a:r>
                        <a:rPr lang="ja-JP" sz="1600" u="sng" kern="0" dirty="0">
                          <a:solidFill>
                            <a:srgbClr val="FF0000"/>
                          </a:solidFill>
                          <a:effectLst/>
                          <a:latin typeface="+mn-ea"/>
                          <a:ea typeface="+mn-ea"/>
                          <a:cs typeface="ＭＳ Ｐゴシック" panose="020B0600070205080204" pitchFamily="50" charset="-128"/>
                        </a:rPr>
                        <a:t>権限委譲</a:t>
                      </a:r>
                      <a:r>
                        <a:rPr lang="ja-JP" sz="1600" kern="0" dirty="0">
                          <a:effectLst/>
                          <a:latin typeface="+mn-ea"/>
                          <a:ea typeface="+mn-ea"/>
                          <a:cs typeface="ＭＳ Ｐゴシック" panose="020B0600070205080204" pitchFamily="50" charset="-128"/>
                        </a:rPr>
                        <a:t>ができるか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981847"/>
                  </a:ext>
                </a:extLst>
              </a:tr>
              <a:tr h="230949">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ユーザ企業としてプロダクトオーナーへの</a:t>
                      </a:r>
                      <a:r>
                        <a:rPr lang="ja-JP" sz="1600" u="sng" kern="0" dirty="0">
                          <a:solidFill>
                            <a:srgbClr val="FF0000"/>
                          </a:solidFill>
                          <a:effectLst/>
                          <a:latin typeface="+mn-ea"/>
                          <a:ea typeface="+mn-ea"/>
                          <a:cs typeface="ＭＳ Ｐゴシック" panose="020B0600070205080204" pitchFamily="50" charset="-128"/>
                        </a:rPr>
                        <a:t>協力</a:t>
                      </a:r>
                      <a:r>
                        <a:rPr lang="ja-JP" sz="1600" kern="0" dirty="0">
                          <a:effectLst/>
                          <a:latin typeface="+mn-ea"/>
                          <a:ea typeface="+mn-ea"/>
                          <a:cs typeface="ＭＳ Ｐゴシック" panose="020B0600070205080204" pitchFamily="50" charset="-128"/>
                        </a:rPr>
                        <a:t>ができるか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982063"/>
                  </a:ext>
                </a:extLst>
              </a:tr>
              <a:tr h="230949">
                <a:tc rowSpan="3">
                  <a:txBody>
                    <a:bodyPr/>
                    <a:lstStyle/>
                    <a:p>
                      <a:pPr marL="180000" indent="-180000" algn="l">
                        <a:spcAft>
                          <a:spcPts val="0"/>
                        </a:spcAft>
                      </a:pPr>
                      <a:r>
                        <a:rPr lang="en-US" sz="1800" kern="0" dirty="0">
                          <a:effectLst/>
                          <a:latin typeface="+mn-ea"/>
                          <a:ea typeface="+mn-ea"/>
                          <a:cs typeface="ＭＳ Ｐゴシック" panose="020B0600070205080204" pitchFamily="50" charset="-128"/>
                        </a:rPr>
                        <a:t>9. </a:t>
                      </a:r>
                      <a:r>
                        <a:rPr lang="ja-JP" sz="1800" kern="0" dirty="0">
                          <a:effectLst/>
                          <a:latin typeface="+mn-ea"/>
                          <a:ea typeface="+mn-ea"/>
                          <a:cs typeface="ＭＳ Ｐゴシック" panose="020B0600070205080204" pitchFamily="50" charset="-128"/>
                        </a:rPr>
                        <a:t>ベンダの体制</a:t>
                      </a:r>
                      <a:endParaRPr lang="ja-JP" sz="20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effectLst/>
                          <a:latin typeface="+mn-ea"/>
                          <a:ea typeface="+mn-ea"/>
                          <a:cs typeface="ＭＳ Ｐゴシック" panose="020B0600070205080204" pitchFamily="50" charset="-128"/>
                        </a:rPr>
                        <a:t>アジャイル開発の経験を有する</a:t>
                      </a:r>
                      <a:r>
                        <a:rPr lang="ja-JP" sz="1600" u="sng" kern="0" dirty="0">
                          <a:solidFill>
                            <a:srgbClr val="FF0000"/>
                          </a:solidFill>
                          <a:effectLst/>
                          <a:latin typeface="+mn-ea"/>
                          <a:ea typeface="+mn-ea"/>
                          <a:cs typeface="ＭＳ Ｐゴシック" panose="020B0600070205080204" pitchFamily="50" charset="-128"/>
                        </a:rPr>
                        <a:t>スクラムマスター</a:t>
                      </a:r>
                      <a:r>
                        <a:rPr lang="ja-JP" sz="1600" kern="0" dirty="0">
                          <a:effectLst/>
                          <a:latin typeface="+mn-ea"/>
                          <a:ea typeface="+mn-ea"/>
                          <a:cs typeface="ＭＳ Ｐゴシック" panose="020B0600070205080204" pitchFamily="50" charset="-128"/>
                        </a:rPr>
                        <a:t>が選任できるか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821383"/>
                  </a:ext>
                </a:extLst>
              </a:tr>
              <a:tr h="230949">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必要な能力を有する</a:t>
                      </a:r>
                      <a:r>
                        <a:rPr lang="ja-JP" sz="1600" u="sng" kern="0" dirty="0">
                          <a:solidFill>
                            <a:srgbClr val="FF0000"/>
                          </a:solidFill>
                          <a:effectLst/>
                          <a:latin typeface="+mn-ea"/>
                          <a:ea typeface="+mn-ea"/>
                          <a:cs typeface="ＭＳ Ｐゴシック" panose="020B0600070205080204" pitchFamily="50" charset="-128"/>
                        </a:rPr>
                        <a:t>開発</a:t>
                      </a:r>
                      <a:r>
                        <a:rPr lang="ja-JP" altLang="en-US" sz="1600" u="sng" kern="0" dirty="0">
                          <a:solidFill>
                            <a:srgbClr val="FF0000"/>
                          </a:solidFill>
                          <a:effectLst/>
                          <a:latin typeface="+mn-ea"/>
                          <a:ea typeface="+mn-ea"/>
                          <a:cs typeface="ＭＳ Ｐゴシック" panose="020B0600070205080204" pitchFamily="50" charset="-128"/>
                        </a:rPr>
                        <a:t>者たちの</a:t>
                      </a:r>
                      <a:r>
                        <a:rPr lang="ja-JP" sz="1600" u="sng" kern="0" dirty="0">
                          <a:solidFill>
                            <a:srgbClr val="FF0000"/>
                          </a:solidFill>
                          <a:effectLst/>
                          <a:latin typeface="+mn-ea"/>
                          <a:ea typeface="+mn-ea"/>
                          <a:cs typeface="ＭＳ Ｐゴシック" panose="020B0600070205080204" pitchFamily="50" charset="-128"/>
                        </a:rPr>
                        <a:t>チーム</a:t>
                      </a:r>
                      <a:r>
                        <a:rPr lang="ja-JP" sz="1600" kern="0" dirty="0">
                          <a:effectLst/>
                          <a:latin typeface="+mn-ea"/>
                          <a:ea typeface="+mn-ea"/>
                          <a:cs typeface="ＭＳ Ｐゴシック" panose="020B0600070205080204" pitchFamily="50" charset="-128"/>
                        </a:rPr>
                        <a:t>を構成できるか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57047"/>
                  </a:ext>
                </a:extLst>
              </a:tr>
              <a:tr h="168812">
                <a:tc vMerge="1">
                  <a:txBody>
                    <a:bodyPr/>
                    <a:lstStyle/>
                    <a:p>
                      <a:endParaRPr kumimoji="1" lang="ja-JP" altLang="en-US"/>
                    </a:p>
                  </a:txBody>
                  <a:tcPr/>
                </a:tc>
                <a:tc>
                  <a:txBody>
                    <a:bodyPr/>
                    <a:lstStyle/>
                    <a:p>
                      <a:pPr algn="l">
                        <a:spcAft>
                          <a:spcPts val="0"/>
                        </a:spcAft>
                      </a:pPr>
                      <a:r>
                        <a:rPr lang="ja-JP" sz="1600" kern="0" dirty="0">
                          <a:effectLst/>
                          <a:latin typeface="+mn-ea"/>
                          <a:ea typeface="+mn-ea"/>
                          <a:cs typeface="ＭＳ Ｐゴシック" panose="020B0600070205080204" pitchFamily="50" charset="-128"/>
                        </a:rPr>
                        <a:t>開発</a:t>
                      </a:r>
                      <a:r>
                        <a:rPr lang="ja-JP" altLang="en-US" sz="1600" kern="0" dirty="0">
                          <a:effectLst/>
                          <a:latin typeface="+mn-ea"/>
                          <a:ea typeface="+mn-ea"/>
                          <a:cs typeface="ＭＳ Ｐゴシック" panose="020B0600070205080204" pitchFamily="50" charset="-128"/>
                        </a:rPr>
                        <a:t>者たちの</a:t>
                      </a:r>
                      <a:r>
                        <a:rPr lang="ja-JP" sz="1600" kern="0" dirty="0">
                          <a:effectLst/>
                          <a:latin typeface="+mn-ea"/>
                          <a:ea typeface="+mn-ea"/>
                          <a:cs typeface="ＭＳ Ｐゴシック" panose="020B0600070205080204" pitchFamily="50" charset="-128"/>
                        </a:rPr>
                        <a:t>チームを</a:t>
                      </a:r>
                      <a:r>
                        <a:rPr lang="ja-JP" sz="1600" u="sng" kern="0" dirty="0">
                          <a:solidFill>
                            <a:srgbClr val="FF0000"/>
                          </a:solidFill>
                          <a:effectLst/>
                          <a:latin typeface="+mn-ea"/>
                          <a:ea typeface="+mn-ea"/>
                          <a:cs typeface="ＭＳ Ｐゴシック" panose="020B0600070205080204" pitchFamily="50" charset="-128"/>
                        </a:rPr>
                        <a:t>固定</a:t>
                      </a:r>
                      <a:r>
                        <a:rPr lang="ja-JP" sz="1600" kern="0" dirty="0">
                          <a:effectLst/>
                          <a:latin typeface="+mn-ea"/>
                          <a:ea typeface="+mn-ea"/>
                          <a:cs typeface="ＭＳ Ｐゴシック" panose="020B0600070205080204" pitchFamily="50" charset="-128"/>
                        </a:rPr>
                        <a:t>できるか</a:t>
                      </a:r>
                      <a:endParaRPr lang="ja-JP" sz="1800" kern="100" dirty="0">
                        <a:effectLst/>
                        <a:latin typeface="+mn-ea"/>
                        <a:ea typeface="+mn-ea"/>
                        <a:cs typeface="Times New Roman" panose="02020603050405020304" pitchFamily="18" charset="0"/>
                      </a:endParaRPr>
                    </a:p>
                  </a:txBody>
                  <a:tcPr marL="47634" marR="47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269256"/>
                  </a:ext>
                </a:extLst>
              </a:tr>
            </a:tbl>
          </a:graphicData>
        </a:graphic>
      </p:graphicFrame>
      <p:sp>
        <p:nvSpPr>
          <p:cNvPr id="7" name="テキスト ボックス 6">
            <a:extLst>
              <a:ext uri="{FF2B5EF4-FFF2-40B4-BE49-F238E27FC236}">
                <a16:creationId xmlns:a16="http://schemas.microsoft.com/office/drawing/2014/main" id="{65CC6A25-7B8E-48FA-A44D-2D809E577A3E}"/>
              </a:ext>
            </a:extLst>
          </p:cNvPr>
          <p:cNvSpPr txBox="1"/>
          <p:nvPr/>
        </p:nvSpPr>
        <p:spPr>
          <a:xfrm>
            <a:off x="5400000" y="396000"/>
            <a:ext cx="6120000" cy="432000"/>
          </a:xfrm>
          <a:prstGeom prst="rect">
            <a:avLst/>
          </a:prstGeom>
          <a:noFill/>
        </p:spPr>
        <p:txBody>
          <a:bodyPr wrap="square">
            <a:spAutoFit/>
          </a:bodyPr>
          <a:lstStyle/>
          <a:p>
            <a:r>
              <a:rPr lang="ja-JP" altLang="en-US" sz="2200" dirty="0">
                <a:solidFill>
                  <a:srgbClr val="3333FF"/>
                </a:solidFill>
              </a:rPr>
              <a:t>円滑な開発のための条件の充足性を事前に確認</a:t>
            </a:r>
          </a:p>
        </p:txBody>
      </p:sp>
    </p:spTree>
    <p:extLst>
      <p:ext uri="{BB962C8B-B14F-4D97-AF65-F5344CB8AC3E}">
        <p14:creationId xmlns:p14="http://schemas.microsoft.com/office/powerpoint/2010/main" val="2896512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FB285-2FAD-4C3D-AC23-8FBD4FB9ECD0}"/>
              </a:ext>
            </a:extLst>
          </p:cNvPr>
          <p:cNvSpPr>
            <a:spLocks noGrp="1"/>
          </p:cNvSpPr>
          <p:nvPr>
            <p:ph type="title"/>
          </p:nvPr>
        </p:nvSpPr>
        <p:spPr/>
        <p:txBody>
          <a:bodyPr anchor="t"/>
          <a:lstStyle/>
          <a:p>
            <a:r>
              <a:rPr kumimoji="1" lang="en-US" altLang="ja-JP" dirty="0"/>
              <a:t>DX</a:t>
            </a:r>
            <a:r>
              <a:rPr kumimoji="1" lang="ja-JP" altLang="en-US" dirty="0"/>
              <a:t>レポート*とモデル契約</a:t>
            </a:r>
          </a:p>
        </p:txBody>
      </p:sp>
      <p:sp>
        <p:nvSpPr>
          <p:cNvPr id="4" name="日付プレースホルダー 3">
            <a:extLst>
              <a:ext uri="{FF2B5EF4-FFF2-40B4-BE49-F238E27FC236}">
                <a16:creationId xmlns:a16="http://schemas.microsoft.com/office/drawing/2014/main" id="{9F449E06-FAD4-40E2-BB95-5B17C17331D2}"/>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9" name="フッター プレースホルダー 8">
            <a:extLst>
              <a:ext uri="{FF2B5EF4-FFF2-40B4-BE49-F238E27FC236}">
                <a16:creationId xmlns:a16="http://schemas.microsoft.com/office/drawing/2014/main" id="{58548770-D410-4DC4-B8EA-DA8BA524B249}"/>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12E1F3C3-C85E-4FBA-A1DC-E0AB138AF387}"/>
              </a:ext>
            </a:extLst>
          </p:cNvPr>
          <p:cNvSpPr/>
          <p:nvPr/>
        </p:nvSpPr>
        <p:spPr>
          <a:xfrm>
            <a:off x="360000" y="3600000"/>
            <a:ext cx="11520000" cy="2990562"/>
          </a:xfrm>
          <a:prstGeom prst="rect">
            <a:avLst/>
          </a:prstGeom>
        </p:spPr>
        <p:txBody>
          <a:bodyPr wrap="square">
            <a:spAutoFit/>
          </a:bodyPr>
          <a:lstStyle/>
          <a:p>
            <a:pPr>
              <a:spcBef>
                <a:spcPts val="400"/>
              </a:spcBef>
            </a:pPr>
            <a:r>
              <a:rPr lang="en-US" altLang="ja-JP" sz="1500" b="1" dirty="0">
                <a:latin typeface="+mj-ea"/>
                <a:ea typeface="+mj-ea"/>
              </a:rPr>
              <a:t>3.4.3 </a:t>
            </a:r>
            <a:r>
              <a:rPr lang="ja-JP" altLang="en-US" sz="1500" b="1" dirty="0">
                <a:latin typeface="+mj-ea"/>
                <a:ea typeface="+mj-ea"/>
              </a:rPr>
              <a:t>ユーザ企業とベンダー企業の新たな関係</a:t>
            </a:r>
          </a:p>
          <a:p>
            <a:pPr>
              <a:spcBef>
                <a:spcPts val="400"/>
              </a:spcBef>
            </a:pPr>
            <a:r>
              <a:rPr lang="ja-JP" altLang="en-US" sz="1500" dirty="0">
                <a:latin typeface="+mn-ea"/>
              </a:rPr>
              <a:t>ユーザ企業、ベンダー企業がそれぞれその役割を変化させていく中で、ユーザ企業とベンダー企業の間で新たな関係を構築していく必要がある。契約面においても、必要な見直しを行う。</a:t>
            </a:r>
          </a:p>
          <a:p>
            <a:pPr>
              <a:spcBef>
                <a:spcPts val="400"/>
              </a:spcBef>
            </a:pPr>
            <a:r>
              <a:rPr lang="en-US" altLang="ja-JP" sz="1500" dirty="0">
                <a:latin typeface="+mn-ea"/>
              </a:rPr>
              <a:t>【</a:t>
            </a:r>
            <a:r>
              <a:rPr lang="ja-JP" altLang="en-US" sz="1500" dirty="0">
                <a:latin typeface="+mn-ea"/>
              </a:rPr>
              <a:t>対応策</a:t>
            </a:r>
            <a:r>
              <a:rPr lang="en-US" altLang="ja-JP" sz="1500" dirty="0">
                <a:latin typeface="+mn-ea"/>
              </a:rPr>
              <a:t>】</a:t>
            </a:r>
          </a:p>
          <a:p>
            <a:pPr>
              <a:spcBef>
                <a:spcPts val="400"/>
              </a:spcBef>
            </a:pPr>
            <a:r>
              <a:rPr lang="ja-JP" altLang="en-US" sz="1500" dirty="0">
                <a:latin typeface="+mn-ea"/>
              </a:rPr>
              <a:t>（１）ユーザ企業とベンダー企業間における契約</a:t>
            </a:r>
          </a:p>
          <a:p>
            <a:pPr>
              <a:spcBef>
                <a:spcPts val="400"/>
              </a:spcBef>
            </a:pPr>
            <a:r>
              <a:rPr lang="ja-JP" altLang="en-US" sz="1500" dirty="0">
                <a:latin typeface="+mn-ea"/>
              </a:rPr>
              <a:t>① ウォーターフォール型の開発に関する契約</a:t>
            </a:r>
          </a:p>
          <a:p>
            <a:pPr marL="180000" indent="-180000">
              <a:spcBef>
                <a:spcPts val="400"/>
              </a:spcBef>
            </a:pPr>
            <a:r>
              <a:rPr lang="ja-JP" altLang="en-US" sz="1500" dirty="0">
                <a:latin typeface="+mn-ea"/>
              </a:rPr>
              <a:t> ⁻ </a:t>
            </a:r>
            <a:r>
              <a:rPr lang="ja-JP" altLang="en-US" sz="1500" u="sng" dirty="0">
                <a:solidFill>
                  <a:srgbClr val="3333FF"/>
                </a:solidFill>
                <a:latin typeface="+mn-ea"/>
              </a:rPr>
              <a:t>既存の</a:t>
            </a:r>
            <a:r>
              <a:rPr lang="ja-JP" altLang="en-US" sz="1500" dirty="0">
                <a:latin typeface="+mn-ea"/>
              </a:rPr>
              <a:t>ウォーターフォール型の開発に関する</a:t>
            </a:r>
            <a:r>
              <a:rPr lang="ja-JP" altLang="en-US" sz="1500" u="sng" dirty="0">
                <a:solidFill>
                  <a:srgbClr val="3333FF"/>
                </a:solidFill>
                <a:latin typeface="+mn-ea"/>
              </a:rPr>
              <a:t>モデル契約</a:t>
            </a:r>
            <a:r>
              <a:rPr lang="ja-JP" altLang="en-US" sz="1500" dirty="0">
                <a:latin typeface="+mn-ea"/>
              </a:rPr>
              <a:t>は、既存システムの再構築を想定したものになっていないため</a:t>
            </a:r>
            <a:r>
              <a:rPr lang="ja-JP" altLang="en-US" sz="1500" u="sng" dirty="0">
                <a:solidFill>
                  <a:srgbClr val="3333FF"/>
                </a:solidFill>
                <a:latin typeface="+mn-ea"/>
              </a:rPr>
              <a:t>見直し</a:t>
            </a:r>
            <a:r>
              <a:rPr lang="ja-JP" altLang="en-US" sz="1500" dirty="0">
                <a:latin typeface="+mn-ea"/>
              </a:rPr>
              <a:t>を行う必要がある。</a:t>
            </a:r>
          </a:p>
          <a:p>
            <a:pPr>
              <a:spcBef>
                <a:spcPts val="400"/>
              </a:spcBef>
            </a:pPr>
            <a:r>
              <a:rPr lang="ja-JP" altLang="en-US" sz="1500" dirty="0">
                <a:latin typeface="+mn-ea"/>
              </a:rPr>
              <a:t>② ユーザ企業における</a:t>
            </a:r>
            <a:r>
              <a:rPr lang="ja-JP" altLang="en-US" sz="1500" u="sng" dirty="0">
                <a:solidFill>
                  <a:srgbClr val="FF0000"/>
                </a:solidFill>
                <a:latin typeface="+mn-ea"/>
              </a:rPr>
              <a:t>アジャイル開発に関する契約</a:t>
            </a:r>
          </a:p>
          <a:p>
            <a:pPr marL="180000" indent="-180000">
              <a:spcBef>
                <a:spcPts val="400"/>
              </a:spcBef>
            </a:pPr>
            <a:r>
              <a:rPr lang="ja-JP" altLang="en-US" sz="1500" dirty="0">
                <a:latin typeface="+mn-ea"/>
              </a:rPr>
              <a:t> ⁻ アジャイル開発を想定したシステム開発・運用に関するベンダー・ユーザの責任問題、モデル契約等を整理するガイドラインの策定が必要である。</a:t>
            </a:r>
          </a:p>
        </p:txBody>
      </p:sp>
      <p:sp>
        <p:nvSpPr>
          <p:cNvPr id="7" name="正方形/長方形 6">
            <a:extLst>
              <a:ext uri="{FF2B5EF4-FFF2-40B4-BE49-F238E27FC236}">
                <a16:creationId xmlns:a16="http://schemas.microsoft.com/office/drawing/2014/main" id="{923CB81A-485A-40FA-9C41-9A2485800E02}"/>
              </a:ext>
            </a:extLst>
          </p:cNvPr>
          <p:cNvSpPr/>
          <p:nvPr/>
        </p:nvSpPr>
        <p:spPr>
          <a:xfrm>
            <a:off x="360000" y="828000"/>
            <a:ext cx="11520000" cy="2375009"/>
          </a:xfrm>
          <a:prstGeom prst="rect">
            <a:avLst/>
          </a:prstGeom>
        </p:spPr>
        <p:txBody>
          <a:bodyPr wrap="square">
            <a:spAutoFit/>
          </a:bodyPr>
          <a:lstStyle/>
          <a:p>
            <a:pPr>
              <a:spcBef>
                <a:spcPts val="400"/>
              </a:spcBef>
            </a:pPr>
            <a:r>
              <a:rPr lang="en-US" altLang="ja-JP" sz="1500" b="1" dirty="0">
                <a:latin typeface="+mj-ea"/>
                <a:ea typeface="+mj-ea"/>
              </a:rPr>
              <a:t>2.</a:t>
            </a:r>
            <a:r>
              <a:rPr lang="ja-JP" altLang="en-US" sz="1500" b="1" dirty="0">
                <a:latin typeface="+mj-ea"/>
                <a:ea typeface="+mj-ea"/>
              </a:rPr>
              <a:t>４ ユーザ企業とベンダー企業との関係</a:t>
            </a:r>
          </a:p>
          <a:p>
            <a:pPr>
              <a:spcBef>
                <a:spcPts val="400"/>
              </a:spcBef>
            </a:pPr>
            <a:r>
              <a:rPr lang="ja-JP" altLang="en-US" sz="1500" dirty="0">
                <a:latin typeface="+mn-ea"/>
              </a:rPr>
              <a:t>■ユーザ企業とベンダー企業の責任関係</a:t>
            </a:r>
          </a:p>
          <a:p>
            <a:pPr marL="180000" indent="-180000">
              <a:spcBef>
                <a:spcPts val="400"/>
              </a:spcBef>
            </a:pPr>
            <a:r>
              <a:rPr lang="ja-JP" altLang="en-US" sz="1500" dirty="0">
                <a:latin typeface="+mn-ea"/>
              </a:rPr>
              <a:t> </a:t>
            </a:r>
            <a:r>
              <a:rPr lang="en-US" altLang="ja-JP" sz="1500" dirty="0">
                <a:latin typeface="+mn-ea"/>
              </a:rPr>
              <a:t>–</a:t>
            </a:r>
            <a:r>
              <a:rPr lang="ja-JP" altLang="en-US" sz="1500" dirty="0">
                <a:latin typeface="+mn-ea"/>
              </a:rPr>
              <a:t> ユーザ企業は、システム開発を内製で賄いきれず、ベンダー企業に業務委託するケースがほとんどである。その場合、「請負契約」や「準委任契約」が適用される。契約に当たっては、</a:t>
            </a:r>
            <a:r>
              <a:rPr lang="ja-JP" altLang="en-US" sz="1500" u="sng" dirty="0">
                <a:solidFill>
                  <a:srgbClr val="3333FF"/>
                </a:solidFill>
                <a:latin typeface="+mn-ea"/>
              </a:rPr>
              <a:t>ユーザ企業とベンダー企業との間の責任関係や作業分担等が明確</a:t>
            </a:r>
            <a:r>
              <a:rPr lang="ja-JP" altLang="en-US" sz="1500" dirty="0">
                <a:latin typeface="+mn-ea"/>
              </a:rPr>
              <a:t>になっていない。その結果、損害賠償請求の訴訟などのトラブルに発展するケースもあり、そのような場合、さらに多くの時間とコストを要することとなる。</a:t>
            </a:r>
          </a:p>
          <a:p>
            <a:pPr>
              <a:spcBef>
                <a:spcPts val="400"/>
              </a:spcBef>
            </a:pPr>
            <a:r>
              <a:rPr lang="ja-JP" altLang="en-US" sz="1500" dirty="0">
                <a:latin typeface="+mn-ea"/>
              </a:rPr>
              <a:t>■アジャイル開発における契約関係上のリスク</a:t>
            </a:r>
          </a:p>
          <a:p>
            <a:pPr marL="180000" indent="-180000">
              <a:spcBef>
                <a:spcPts val="400"/>
              </a:spcBef>
            </a:pPr>
            <a:r>
              <a:rPr lang="ja-JP" altLang="en-US" sz="1500" dirty="0">
                <a:latin typeface="+mn-ea"/>
              </a:rPr>
              <a:t> </a:t>
            </a:r>
            <a:r>
              <a:rPr lang="en-US" altLang="ja-JP" sz="1500" dirty="0">
                <a:latin typeface="+mn-ea"/>
              </a:rPr>
              <a:t>–</a:t>
            </a:r>
            <a:r>
              <a:rPr lang="ja-JP" altLang="en-US" sz="1500" dirty="0">
                <a:latin typeface="+mn-ea"/>
              </a:rPr>
              <a:t> 今後、</a:t>
            </a:r>
            <a:r>
              <a:rPr lang="en-US" altLang="ja-JP" sz="1500" u="sng" dirty="0">
                <a:solidFill>
                  <a:srgbClr val="FF0000"/>
                </a:solidFill>
                <a:latin typeface="+mn-ea"/>
              </a:rPr>
              <a:t>DX</a:t>
            </a:r>
            <a:r>
              <a:rPr lang="ja-JP" altLang="en-US" sz="1500" u="sng" dirty="0">
                <a:solidFill>
                  <a:srgbClr val="FF0000"/>
                </a:solidFill>
                <a:latin typeface="+mn-ea"/>
              </a:rPr>
              <a:t>を実行</a:t>
            </a:r>
            <a:r>
              <a:rPr lang="ja-JP" altLang="en-US" sz="1500" dirty="0">
                <a:latin typeface="+mn-ea"/>
              </a:rPr>
              <a:t>していく上で、要求仕様が不明確な状態で小刻みな開発を繰り返すことで具体化していくような案件もある。このような案件では、開発手法として従来のウォーターフォール開発ではなく、</a:t>
            </a:r>
            <a:r>
              <a:rPr lang="ja-JP" altLang="en-US" sz="1500" u="sng" dirty="0">
                <a:solidFill>
                  <a:srgbClr val="FF0000"/>
                </a:solidFill>
                <a:latin typeface="+mn-ea"/>
              </a:rPr>
              <a:t>アジャイル開発の方が適して</a:t>
            </a:r>
            <a:r>
              <a:rPr lang="ja-JP" altLang="en-US" sz="1500" dirty="0">
                <a:latin typeface="+mn-ea"/>
              </a:rPr>
              <a:t>いる場合がある。しかし、そのような</a:t>
            </a:r>
            <a:r>
              <a:rPr lang="ja-JP" altLang="en-US" sz="1500" u="sng" dirty="0">
                <a:solidFill>
                  <a:srgbClr val="FF0000"/>
                </a:solidFill>
                <a:latin typeface="+mn-ea"/>
              </a:rPr>
              <a:t>開発方法に沿った契約形態</a:t>
            </a:r>
            <a:r>
              <a:rPr lang="ja-JP" altLang="en-US" sz="1500" dirty="0">
                <a:latin typeface="+mn-ea"/>
              </a:rPr>
              <a:t>が整備されていないという課題がある。</a:t>
            </a:r>
          </a:p>
        </p:txBody>
      </p:sp>
      <p:sp>
        <p:nvSpPr>
          <p:cNvPr id="8" name="矢印: 下 7">
            <a:extLst>
              <a:ext uri="{FF2B5EF4-FFF2-40B4-BE49-F238E27FC236}">
                <a16:creationId xmlns:a16="http://schemas.microsoft.com/office/drawing/2014/main" id="{6A8F711B-4079-481E-A275-E0E40F800DEA}"/>
              </a:ext>
            </a:extLst>
          </p:cNvPr>
          <p:cNvSpPr/>
          <p:nvPr/>
        </p:nvSpPr>
        <p:spPr>
          <a:xfrm>
            <a:off x="2160000" y="3240000"/>
            <a:ext cx="1080000" cy="360000"/>
          </a:xfrm>
          <a:prstGeom prst="downArrow">
            <a:avLst>
              <a:gd name="adj1" fmla="val 58819"/>
              <a:gd name="adj2" fmla="val 50000"/>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87EEBB5-3155-45BD-B9D6-0BCCB667893A}"/>
              </a:ext>
            </a:extLst>
          </p:cNvPr>
          <p:cNvSpPr/>
          <p:nvPr/>
        </p:nvSpPr>
        <p:spPr>
          <a:xfrm>
            <a:off x="5760000" y="612000"/>
            <a:ext cx="6264000" cy="400110"/>
          </a:xfrm>
          <a:prstGeom prst="rect">
            <a:avLst/>
          </a:prstGeom>
        </p:spPr>
        <p:txBody>
          <a:bodyPr wrap="square">
            <a:spAutoFit/>
          </a:bodyPr>
          <a:lstStyle/>
          <a:p>
            <a:pPr>
              <a:lnSpc>
                <a:spcPts val="1200"/>
              </a:lnSpc>
            </a:pPr>
            <a:r>
              <a:rPr lang="ja-JP" altLang="en-US" sz="1400" dirty="0"/>
              <a:t>* </a:t>
            </a:r>
            <a:r>
              <a:rPr lang="en-US" altLang="ja-JP" sz="1400" dirty="0"/>
              <a:t>DX</a:t>
            </a:r>
            <a:r>
              <a:rPr lang="ja-JP" altLang="en-US" sz="1400" dirty="0"/>
              <a:t>レポート ～</a:t>
            </a:r>
            <a:r>
              <a:rPr lang="en-US" altLang="ja-JP" sz="1400" dirty="0"/>
              <a:t>IT</a:t>
            </a:r>
            <a:r>
              <a:rPr lang="ja-JP" altLang="en-US" sz="1400" dirty="0"/>
              <a:t>システム「</a:t>
            </a:r>
            <a:r>
              <a:rPr lang="en-US" altLang="ja-JP" sz="1400" dirty="0"/>
              <a:t>2025</a:t>
            </a:r>
            <a:r>
              <a:rPr lang="ja-JP" altLang="en-US" sz="1400" dirty="0"/>
              <a:t>年の崖」克服と</a:t>
            </a:r>
            <a:r>
              <a:rPr lang="en-US" altLang="ja-JP" sz="1400" dirty="0"/>
              <a:t>DX</a:t>
            </a:r>
            <a:r>
              <a:rPr lang="ja-JP" altLang="en-US" sz="1400" dirty="0"/>
              <a:t>の本格的な展開～</a:t>
            </a:r>
            <a:endParaRPr lang="en-US" altLang="ja-JP" sz="1400" dirty="0"/>
          </a:p>
          <a:p>
            <a:pPr>
              <a:lnSpc>
                <a:spcPts val="1200"/>
              </a:lnSpc>
            </a:pPr>
            <a:r>
              <a:rPr lang="ja-JP" altLang="en-US" sz="1400" dirty="0"/>
              <a:t>   </a:t>
            </a:r>
            <a:r>
              <a:rPr lang="en-US" altLang="ja-JP" sz="1050" i="1" dirty="0">
                <a:hlinkClick r:id="rId2"/>
              </a:rPr>
              <a:t>https://www.meti.go.jp/shingikai/mono_info_service/digital_transformation/20180907_report.html</a:t>
            </a:r>
            <a:endParaRPr lang="ja-JP" altLang="en-US" sz="1400" i="1" dirty="0"/>
          </a:p>
        </p:txBody>
      </p:sp>
    </p:spTree>
    <p:extLst>
      <p:ext uri="{BB962C8B-B14F-4D97-AF65-F5344CB8AC3E}">
        <p14:creationId xmlns:p14="http://schemas.microsoft.com/office/powerpoint/2010/main" val="11192122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AB4-D46B-481A-A47D-03B531229AC9}"/>
              </a:ext>
            </a:extLst>
          </p:cNvPr>
          <p:cNvSpPr>
            <a:spLocks noGrp="1"/>
          </p:cNvSpPr>
          <p:nvPr>
            <p:ph type="title"/>
          </p:nvPr>
        </p:nvSpPr>
        <p:spPr/>
        <p:txBody>
          <a:bodyPr/>
          <a:lstStyle/>
          <a:p>
            <a:r>
              <a:rPr kumimoji="1" lang="ja-JP" altLang="en-US" dirty="0"/>
              <a:t>契約書のひな型（別紙）</a:t>
            </a:r>
          </a:p>
        </p:txBody>
      </p:sp>
      <p:sp>
        <p:nvSpPr>
          <p:cNvPr id="4" name="日付プレースホルダー 3">
            <a:extLst>
              <a:ext uri="{FF2B5EF4-FFF2-40B4-BE49-F238E27FC236}">
                <a16:creationId xmlns:a16="http://schemas.microsoft.com/office/drawing/2014/main" id="{BC550813-3449-4790-997E-35D7F57BAC2C}"/>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12" name="フッター プレースホルダー 11">
            <a:extLst>
              <a:ext uri="{FF2B5EF4-FFF2-40B4-BE49-F238E27FC236}">
                <a16:creationId xmlns:a16="http://schemas.microsoft.com/office/drawing/2014/main" id="{4454C780-42B1-484C-B27B-F175A5BE896F}"/>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EFA48105-DA01-4241-9F1A-2575F1D80D2A}"/>
              </a:ext>
            </a:extLst>
          </p:cNvPr>
          <p:cNvSpPr/>
          <p:nvPr/>
        </p:nvSpPr>
        <p:spPr>
          <a:xfrm>
            <a:off x="1884000" y="1584825"/>
            <a:ext cx="4093354" cy="3747180"/>
          </a:xfrm>
          <a:prstGeom prst="rect">
            <a:avLst/>
          </a:prstGeom>
        </p:spPr>
        <p:txBody>
          <a:bodyPr wrap="square">
            <a:spAutoFit/>
          </a:bodyPr>
          <a:lstStyle/>
          <a:p>
            <a:pPr>
              <a:lnSpc>
                <a:spcPct val="150000"/>
              </a:lnSpc>
              <a:buAutoNum type="arabicPeriod"/>
            </a:pPr>
            <a:r>
              <a:rPr lang="ja-JP" altLang="en-US" sz="2000" dirty="0"/>
              <a:t> 本プロジェクト</a:t>
            </a:r>
          </a:p>
          <a:p>
            <a:pPr>
              <a:lnSpc>
                <a:spcPct val="150000"/>
              </a:lnSpc>
              <a:buAutoNum type="arabicPeriod"/>
            </a:pPr>
            <a:r>
              <a:rPr lang="ja-JP" altLang="en-US" sz="2000" dirty="0"/>
              <a:t> 開発対象プロダクト</a:t>
            </a:r>
          </a:p>
          <a:p>
            <a:pPr>
              <a:lnSpc>
                <a:spcPct val="150000"/>
              </a:lnSpc>
              <a:buAutoNum type="arabicPeriod"/>
            </a:pPr>
            <a:r>
              <a:rPr lang="ja-JP" altLang="en-US" sz="2000" dirty="0"/>
              <a:t> スケジュール</a:t>
            </a:r>
          </a:p>
          <a:p>
            <a:pPr>
              <a:lnSpc>
                <a:spcPct val="150000"/>
              </a:lnSpc>
              <a:buAutoNum type="arabicPeriod"/>
            </a:pPr>
            <a:r>
              <a:rPr lang="ja-JP" altLang="en-US" sz="2000" dirty="0"/>
              <a:t> 体制（スクラムチーム構成）</a:t>
            </a:r>
          </a:p>
          <a:p>
            <a:pPr>
              <a:lnSpc>
                <a:spcPct val="150000"/>
              </a:lnSpc>
              <a:buAutoNum type="arabicPeriod"/>
            </a:pPr>
            <a:r>
              <a:rPr lang="ja-JP" altLang="en-US" sz="2000" dirty="0"/>
              <a:t> 会議体</a:t>
            </a:r>
          </a:p>
          <a:p>
            <a:pPr>
              <a:lnSpc>
                <a:spcPct val="150000"/>
              </a:lnSpc>
              <a:buAutoNum type="arabicPeriod"/>
            </a:pPr>
            <a:r>
              <a:rPr lang="ja-JP" altLang="en-US" sz="2000" dirty="0"/>
              <a:t> 本件業務の内容及び役割分担</a:t>
            </a:r>
          </a:p>
          <a:p>
            <a:pPr>
              <a:lnSpc>
                <a:spcPct val="150000"/>
              </a:lnSpc>
              <a:buAutoNum type="arabicPeriod"/>
            </a:pPr>
            <a:r>
              <a:rPr lang="ja-JP" altLang="en-US" sz="2000" dirty="0"/>
              <a:t> 本契約の有効期間</a:t>
            </a:r>
          </a:p>
          <a:p>
            <a:pPr>
              <a:lnSpc>
                <a:spcPct val="150000"/>
              </a:lnSpc>
              <a:buAutoNum type="arabicPeriod"/>
            </a:pPr>
            <a:r>
              <a:rPr lang="ja-JP" altLang="en-US" sz="2000" dirty="0"/>
              <a:t> 委託料及び支払方法</a:t>
            </a:r>
          </a:p>
        </p:txBody>
      </p:sp>
      <p:sp>
        <p:nvSpPr>
          <p:cNvPr id="6" name="吹き出し: 角を丸めた四角形 5">
            <a:extLst>
              <a:ext uri="{FF2B5EF4-FFF2-40B4-BE49-F238E27FC236}">
                <a16:creationId xmlns:a16="http://schemas.microsoft.com/office/drawing/2014/main" id="{F3245330-984C-40D9-A9B5-5EB31AC07DA0}"/>
              </a:ext>
            </a:extLst>
          </p:cNvPr>
          <p:cNvSpPr/>
          <p:nvPr/>
        </p:nvSpPr>
        <p:spPr>
          <a:xfrm>
            <a:off x="5736000" y="1476825"/>
            <a:ext cx="4860000" cy="1050798"/>
          </a:xfrm>
          <a:prstGeom prst="wedgeRoundRectCallout">
            <a:avLst>
              <a:gd name="adj1" fmla="val -84251"/>
              <a:gd name="adj2" fmla="val -10688"/>
              <a:gd name="adj3" fmla="val 16667"/>
            </a:avLst>
          </a:prstGeom>
          <a:solidFill>
            <a:srgbClr val="FFFFCC">
              <a:alpha val="50000"/>
            </a:srgbClr>
          </a:solidFill>
          <a:ln>
            <a:solidFill>
              <a:srgbClr val="3333FF">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000" indent="-180000"/>
            <a:r>
              <a:rPr kumimoji="1" lang="ja-JP" altLang="en-US" sz="1600" dirty="0">
                <a:solidFill>
                  <a:schemeClr val="tx1"/>
                </a:solidFill>
              </a:rPr>
              <a:t>・ユーザ企業が、開発するプロダクトを用いてどのような目的を達成したいのかを記載</a:t>
            </a:r>
          </a:p>
          <a:p>
            <a:pPr marL="180000" indent="-180000"/>
            <a:r>
              <a:rPr kumimoji="1" lang="ja-JP" altLang="en-US" sz="1600" dirty="0">
                <a:solidFill>
                  <a:schemeClr val="tx1"/>
                </a:solidFill>
              </a:rPr>
              <a:t>・ユーザ企業内のステークホルダー及びベンダ企業との間で達成すべきゴールについて認識を共有</a:t>
            </a:r>
          </a:p>
        </p:txBody>
      </p:sp>
      <p:sp>
        <p:nvSpPr>
          <p:cNvPr id="9" name="吹き出し: 角を丸めた四角形 8">
            <a:extLst>
              <a:ext uri="{FF2B5EF4-FFF2-40B4-BE49-F238E27FC236}">
                <a16:creationId xmlns:a16="http://schemas.microsoft.com/office/drawing/2014/main" id="{B897BC8F-345D-456C-AC41-B936440367DA}"/>
              </a:ext>
            </a:extLst>
          </p:cNvPr>
          <p:cNvSpPr/>
          <p:nvPr/>
        </p:nvSpPr>
        <p:spPr>
          <a:xfrm>
            <a:off x="4044000" y="2592825"/>
            <a:ext cx="2340000" cy="432000"/>
          </a:xfrm>
          <a:prstGeom prst="wedgeRoundRectCallout">
            <a:avLst>
              <a:gd name="adj1" fmla="val -61321"/>
              <a:gd name="adj2" fmla="val -6841"/>
              <a:gd name="adj3" fmla="val 16667"/>
            </a:avLst>
          </a:prstGeom>
          <a:solidFill>
            <a:srgbClr val="FFFFCC">
              <a:alpha val="50000"/>
            </a:srgbClr>
          </a:solidFill>
          <a:ln>
            <a:solidFill>
              <a:srgbClr val="3333FF">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rPr>
              <a:t>マイルストーンレベル</a:t>
            </a:r>
          </a:p>
        </p:txBody>
      </p:sp>
      <p:sp>
        <p:nvSpPr>
          <p:cNvPr id="10" name="吹き出し: 角を丸めた四角形 9">
            <a:extLst>
              <a:ext uri="{FF2B5EF4-FFF2-40B4-BE49-F238E27FC236}">
                <a16:creationId xmlns:a16="http://schemas.microsoft.com/office/drawing/2014/main" id="{21EAA567-DE9A-4C13-96DC-717F761A6036}"/>
              </a:ext>
            </a:extLst>
          </p:cNvPr>
          <p:cNvSpPr/>
          <p:nvPr/>
        </p:nvSpPr>
        <p:spPr>
          <a:xfrm>
            <a:off x="6456000" y="3096825"/>
            <a:ext cx="4140000" cy="1050798"/>
          </a:xfrm>
          <a:prstGeom prst="wedgeRoundRectCallout">
            <a:avLst>
              <a:gd name="adj1" fmla="val -76016"/>
              <a:gd name="adj2" fmla="val -36785"/>
              <a:gd name="adj3" fmla="val 16667"/>
            </a:avLst>
          </a:prstGeom>
          <a:solidFill>
            <a:srgbClr val="FFFFCC">
              <a:alpha val="50000"/>
            </a:srgbClr>
          </a:solidFill>
          <a:ln>
            <a:solidFill>
              <a:srgbClr val="3333FF">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rPr>
              <a:t>各社の業務体制：</a:t>
            </a:r>
          </a:p>
          <a:p>
            <a:r>
              <a:rPr lang="ja-JP" altLang="en-US" sz="1600" dirty="0">
                <a:solidFill>
                  <a:schemeClr val="tx1"/>
                </a:solidFill>
              </a:rPr>
              <a:t>役割（プロダクトオーナー、スクラムマスター、開発者</a:t>
            </a:r>
            <a:r>
              <a:rPr lang="en-US" altLang="ja-JP" sz="1600" dirty="0">
                <a:solidFill>
                  <a:schemeClr val="tx1"/>
                </a:solidFill>
              </a:rPr>
              <a:t>(</a:t>
            </a:r>
            <a:r>
              <a:rPr lang="ja-JP" altLang="en-US" sz="1600" dirty="0">
                <a:solidFill>
                  <a:schemeClr val="tx1"/>
                </a:solidFill>
              </a:rPr>
              <a:t>たち</a:t>
            </a:r>
            <a:r>
              <a:rPr lang="en-US" altLang="ja-JP" sz="1600" dirty="0">
                <a:solidFill>
                  <a:schemeClr val="tx1"/>
                </a:solidFill>
              </a:rPr>
              <a:t>)</a:t>
            </a:r>
            <a:r>
              <a:rPr lang="ja-JP" altLang="en-US" sz="1600" dirty="0">
                <a:solidFill>
                  <a:schemeClr val="tx1"/>
                </a:solidFill>
              </a:rPr>
              <a:t>、等），求められる経験・スキル，想定人数・稼働率，基準単価</a:t>
            </a:r>
            <a:endParaRPr kumimoji="1" lang="ja-JP" altLang="en-US" sz="1600" dirty="0">
              <a:solidFill>
                <a:schemeClr val="tx1"/>
              </a:solidFill>
            </a:endParaRPr>
          </a:p>
        </p:txBody>
      </p:sp>
      <p:sp>
        <p:nvSpPr>
          <p:cNvPr id="11" name="吹き出し: 角を丸めた四角形 10">
            <a:extLst>
              <a:ext uri="{FF2B5EF4-FFF2-40B4-BE49-F238E27FC236}">
                <a16:creationId xmlns:a16="http://schemas.microsoft.com/office/drawing/2014/main" id="{CF6D06ED-AAD5-4707-84A8-9961E56C4775}"/>
              </a:ext>
            </a:extLst>
          </p:cNvPr>
          <p:cNvSpPr/>
          <p:nvPr/>
        </p:nvSpPr>
        <p:spPr>
          <a:xfrm>
            <a:off x="6276000" y="4212825"/>
            <a:ext cx="4320000" cy="1050798"/>
          </a:xfrm>
          <a:prstGeom prst="wedgeRoundRectCallout">
            <a:avLst>
              <a:gd name="adj1" fmla="val -124587"/>
              <a:gd name="adj2" fmla="val -94081"/>
              <a:gd name="adj3" fmla="val 16667"/>
            </a:avLst>
          </a:prstGeom>
          <a:solidFill>
            <a:srgbClr val="FFFFCC">
              <a:alpha val="50000"/>
            </a:srgbClr>
          </a:solidFill>
          <a:ln>
            <a:solidFill>
              <a:srgbClr val="3333FF">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zh-TW" altLang="en-US" sz="1600" dirty="0">
                <a:solidFill>
                  <a:schemeClr val="tx1"/>
                </a:solidFill>
                <a:latin typeface="+mn-ea"/>
              </a:rPr>
              <a:t>会議名</a:t>
            </a:r>
            <a:r>
              <a:rPr kumimoji="1" lang="ja-JP" altLang="en-US" sz="1600" dirty="0">
                <a:solidFill>
                  <a:schemeClr val="tx1"/>
                </a:solidFill>
                <a:latin typeface="+mn-ea"/>
              </a:rPr>
              <a:t>（例：スプリントプランニング、デイリースクラム、スプリントレビュー、スプリントレトロスペクティブ、バックログリファインメント）、</a:t>
            </a:r>
            <a:r>
              <a:rPr kumimoji="1" lang="zh-TW" altLang="en-US" sz="1600" dirty="0">
                <a:solidFill>
                  <a:schemeClr val="tx1"/>
                </a:solidFill>
                <a:latin typeface="+mn-ea"/>
              </a:rPr>
              <a:t>開催日</a:t>
            </a:r>
            <a:r>
              <a:rPr kumimoji="1" lang="ja-JP" altLang="en-US" sz="1600" dirty="0">
                <a:solidFill>
                  <a:schemeClr val="tx1"/>
                </a:solidFill>
                <a:latin typeface="+mn-ea"/>
              </a:rPr>
              <a:t>、</a:t>
            </a:r>
            <a:r>
              <a:rPr kumimoji="1" lang="zh-TW" altLang="en-US" sz="1600" dirty="0">
                <a:solidFill>
                  <a:schemeClr val="tx1"/>
                </a:solidFill>
                <a:latin typeface="+mn-ea"/>
              </a:rPr>
              <a:t>会議目的</a:t>
            </a:r>
            <a:r>
              <a:rPr kumimoji="1" lang="ja-JP" altLang="en-US" sz="1600" dirty="0">
                <a:solidFill>
                  <a:schemeClr val="tx1"/>
                </a:solidFill>
                <a:latin typeface="+mn-ea"/>
              </a:rPr>
              <a:t>、</a:t>
            </a:r>
            <a:r>
              <a:rPr kumimoji="1" lang="zh-TW" altLang="en-US" sz="1600" dirty="0">
                <a:solidFill>
                  <a:schemeClr val="tx1"/>
                </a:solidFill>
                <a:latin typeface="+mn-ea"/>
              </a:rPr>
              <a:t>備考</a:t>
            </a:r>
            <a:endParaRPr kumimoji="1" lang="ja-JP" altLang="en-US" sz="1600" dirty="0">
              <a:solidFill>
                <a:schemeClr val="tx1"/>
              </a:solidFill>
              <a:latin typeface="+mn-ea"/>
            </a:endParaRPr>
          </a:p>
        </p:txBody>
      </p:sp>
      <p:sp>
        <p:nvSpPr>
          <p:cNvPr id="13" name="吹き出し: 角を丸めた四角形 12">
            <a:extLst>
              <a:ext uri="{FF2B5EF4-FFF2-40B4-BE49-F238E27FC236}">
                <a16:creationId xmlns:a16="http://schemas.microsoft.com/office/drawing/2014/main" id="{E5120C53-DBAA-490D-BD00-A3DE082CE7D5}"/>
              </a:ext>
            </a:extLst>
          </p:cNvPr>
          <p:cNvSpPr/>
          <p:nvPr/>
        </p:nvSpPr>
        <p:spPr>
          <a:xfrm>
            <a:off x="1884000" y="5652000"/>
            <a:ext cx="3780000" cy="864000"/>
          </a:xfrm>
          <a:prstGeom prst="wedgeRoundRectCallout">
            <a:avLst>
              <a:gd name="adj1" fmla="val -19486"/>
              <a:gd name="adj2" fmla="val -109858"/>
              <a:gd name="adj3" fmla="val 16667"/>
            </a:avLst>
          </a:prstGeom>
          <a:solidFill>
            <a:srgbClr val="FFFFCC">
              <a:alpha val="50000"/>
            </a:srgbClr>
          </a:solidFill>
          <a:ln>
            <a:solidFill>
              <a:srgbClr val="3333FF">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000" indent="-180000"/>
            <a:r>
              <a:rPr kumimoji="1" lang="ja-JP" altLang="en-US" sz="1600" dirty="0">
                <a:solidFill>
                  <a:schemeClr val="tx1"/>
                </a:solidFill>
              </a:rPr>
              <a:t>・下請法が適用される場合の対応</a:t>
            </a:r>
          </a:p>
          <a:p>
            <a:pPr marL="180000" indent="-180000"/>
            <a:r>
              <a:rPr kumimoji="1" lang="ja-JP" altLang="en-US" sz="1600" dirty="0">
                <a:solidFill>
                  <a:schemeClr val="tx1"/>
                </a:solidFill>
              </a:rPr>
              <a:t>・インセンティブとしての成果報酬型を採用する場合には，ここに記載</a:t>
            </a:r>
          </a:p>
        </p:txBody>
      </p:sp>
      <p:sp>
        <p:nvSpPr>
          <p:cNvPr id="8" name="吹き出し: 角を丸めた四角形 7">
            <a:extLst>
              <a:ext uri="{FF2B5EF4-FFF2-40B4-BE49-F238E27FC236}">
                <a16:creationId xmlns:a16="http://schemas.microsoft.com/office/drawing/2014/main" id="{9DBB1C79-D2C0-49C7-8100-8402A2AF9813}"/>
              </a:ext>
            </a:extLst>
          </p:cNvPr>
          <p:cNvSpPr/>
          <p:nvPr/>
        </p:nvSpPr>
        <p:spPr>
          <a:xfrm>
            <a:off x="6636000" y="2592825"/>
            <a:ext cx="3960000" cy="432000"/>
          </a:xfrm>
          <a:prstGeom prst="wedgeRoundRectCallout">
            <a:avLst>
              <a:gd name="adj1" fmla="val -103173"/>
              <a:gd name="adj2" fmla="val -99444"/>
              <a:gd name="adj3" fmla="val 16667"/>
            </a:avLst>
          </a:prstGeom>
          <a:solidFill>
            <a:srgbClr val="FFFFCC">
              <a:alpha val="50000"/>
            </a:srgbClr>
          </a:solidFill>
          <a:ln>
            <a:solidFill>
              <a:srgbClr val="3333FF">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chemeClr val="tx1"/>
                </a:solidFill>
              </a:rPr>
              <a:t>開発対象とするプロダクトの大枠を記載</a:t>
            </a:r>
          </a:p>
        </p:txBody>
      </p:sp>
      <p:sp>
        <p:nvSpPr>
          <p:cNvPr id="17" name="正方形/長方形 16">
            <a:extLst>
              <a:ext uri="{FF2B5EF4-FFF2-40B4-BE49-F238E27FC236}">
                <a16:creationId xmlns:a16="http://schemas.microsoft.com/office/drawing/2014/main" id="{37697212-3DA8-4D1D-8DDA-D454FB46DF80}"/>
              </a:ext>
            </a:extLst>
          </p:cNvPr>
          <p:cNvSpPr/>
          <p:nvPr/>
        </p:nvSpPr>
        <p:spPr>
          <a:xfrm>
            <a:off x="1884001" y="972000"/>
            <a:ext cx="8640001" cy="400110"/>
          </a:xfrm>
          <a:prstGeom prst="rect">
            <a:avLst/>
          </a:prstGeom>
        </p:spPr>
        <p:txBody>
          <a:bodyPr wrap="square">
            <a:spAutoFit/>
          </a:bodyPr>
          <a:lstStyle/>
          <a:p>
            <a:r>
              <a:rPr lang="ja-JP" altLang="en-US" sz="2000" dirty="0">
                <a:solidFill>
                  <a:srgbClr val="FF0000"/>
                </a:solidFill>
              </a:rPr>
              <a:t>個別具体的な案件の内容に合わせて取り決める必要がある部分を記載</a:t>
            </a:r>
          </a:p>
        </p:txBody>
      </p:sp>
      <p:sp>
        <p:nvSpPr>
          <p:cNvPr id="7" name="正方形/長方形 6">
            <a:extLst>
              <a:ext uri="{FF2B5EF4-FFF2-40B4-BE49-F238E27FC236}">
                <a16:creationId xmlns:a16="http://schemas.microsoft.com/office/drawing/2014/main" id="{BC886827-7765-4C38-A064-0DFFD43BADCE}"/>
              </a:ext>
            </a:extLst>
          </p:cNvPr>
          <p:cNvSpPr/>
          <p:nvPr/>
        </p:nvSpPr>
        <p:spPr>
          <a:xfrm>
            <a:off x="6564000" y="5760001"/>
            <a:ext cx="3600000" cy="461665"/>
          </a:xfrm>
          <a:prstGeom prst="rect">
            <a:avLst/>
          </a:prstGeom>
        </p:spPr>
        <p:txBody>
          <a:bodyPr wrap="none">
            <a:spAutoFit/>
          </a:bodyPr>
          <a:lstStyle/>
          <a:p>
            <a:r>
              <a:rPr lang="ja-JP" altLang="en-US" sz="2400" u="sng" dirty="0">
                <a:solidFill>
                  <a:srgbClr val="FF0000"/>
                </a:solidFill>
              </a:rPr>
              <a:t>別紙にも法的拘束力あり</a:t>
            </a:r>
          </a:p>
        </p:txBody>
      </p:sp>
      <p:sp>
        <p:nvSpPr>
          <p:cNvPr id="14" name="動作設定ボタン: 戻る 13">
            <a:hlinkClick r:id="" action="ppaction://hlinkshowjump?jump=lastslideviewed" highlightClick="1"/>
            <a:extLst>
              <a:ext uri="{FF2B5EF4-FFF2-40B4-BE49-F238E27FC236}">
                <a16:creationId xmlns:a16="http://schemas.microsoft.com/office/drawing/2014/main" id="{FD4FE858-20A4-4F06-BE15-A208B56981FD}"/>
              </a:ext>
            </a:extLst>
          </p:cNvPr>
          <p:cNvSpPr>
            <a:spLocks noChangeAspect="1"/>
          </p:cNvSpPr>
          <p:nvPr/>
        </p:nvSpPr>
        <p:spPr>
          <a:xfrm>
            <a:off x="11880000" y="576000"/>
            <a:ext cx="216000" cy="216000"/>
          </a:xfrm>
          <a:prstGeom prst="actionButtonReturn">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946198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ja-JP" altLang="en-US" dirty="0"/>
              <a:t>第</a:t>
            </a:r>
            <a:r>
              <a:rPr lang="en-US" altLang="ja-JP" dirty="0"/>
              <a:t>1</a:t>
            </a:r>
            <a:r>
              <a:rPr lang="ja-JP" altLang="en-US" dirty="0"/>
              <a:t>条（目的）</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11" name="フッター プレースホルダー 10">
            <a:extLst>
              <a:ext uri="{FF2B5EF4-FFF2-40B4-BE49-F238E27FC236}">
                <a16:creationId xmlns:a16="http://schemas.microsoft.com/office/drawing/2014/main" id="{91CB24FF-CF3C-44BB-89D9-7DFF3A52D7A0}"/>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14E82AB9-29A0-4EEB-A8C7-EEA71883CE59}"/>
              </a:ext>
            </a:extLst>
          </p:cNvPr>
          <p:cNvSpPr/>
          <p:nvPr/>
        </p:nvSpPr>
        <p:spPr>
          <a:xfrm>
            <a:off x="360000" y="900000"/>
            <a:ext cx="6715125" cy="784830"/>
          </a:xfrm>
          <a:prstGeom prst="rect">
            <a:avLst/>
          </a:prstGeom>
        </p:spPr>
        <p:txBody>
          <a:bodyPr wrap="square">
            <a:spAutoFit/>
          </a:bodyPr>
          <a:lstStyle/>
          <a:p>
            <a:pPr>
              <a:spcBef>
                <a:spcPts val="600"/>
              </a:spcBef>
            </a:pPr>
            <a:r>
              <a:rPr lang="ja-JP" altLang="en-US" sz="2000" dirty="0"/>
              <a:t>・</a:t>
            </a:r>
            <a:r>
              <a:rPr lang="ja-JP" altLang="en-US" sz="2000" u="sng" dirty="0">
                <a:solidFill>
                  <a:srgbClr val="FF0000"/>
                </a:solidFill>
              </a:rPr>
              <a:t>アジャイル開発方式</a:t>
            </a:r>
          </a:p>
          <a:p>
            <a:pPr>
              <a:spcBef>
                <a:spcPts val="600"/>
              </a:spcBef>
            </a:pPr>
            <a:r>
              <a:rPr lang="ja-JP" altLang="en-US" sz="2000" dirty="0"/>
              <a:t>・</a:t>
            </a:r>
            <a:r>
              <a:rPr lang="ja-JP" altLang="en-US" sz="2000" u="sng" dirty="0">
                <a:solidFill>
                  <a:srgbClr val="FF0000"/>
                </a:solidFill>
              </a:rPr>
              <a:t>準委任</a:t>
            </a:r>
          </a:p>
        </p:txBody>
      </p:sp>
      <p:sp>
        <p:nvSpPr>
          <p:cNvPr id="6" name="正方形/長方形 5">
            <a:extLst>
              <a:ext uri="{FF2B5EF4-FFF2-40B4-BE49-F238E27FC236}">
                <a16:creationId xmlns:a16="http://schemas.microsoft.com/office/drawing/2014/main" id="{04D688F3-06BB-4E4D-901E-4BC9D45BDAC1}"/>
              </a:ext>
            </a:extLst>
          </p:cNvPr>
          <p:cNvSpPr/>
          <p:nvPr/>
        </p:nvSpPr>
        <p:spPr>
          <a:xfrm>
            <a:off x="360000" y="1800000"/>
            <a:ext cx="11520000" cy="936000"/>
          </a:xfrm>
          <a:prstGeom prst="rect">
            <a:avLst/>
          </a:prstGeom>
        </p:spPr>
        <p:txBody>
          <a:bodyPr wrap="square">
            <a:spAutoFit/>
          </a:bodyPr>
          <a:lstStyle/>
          <a:p>
            <a:r>
              <a:rPr lang="ja-JP" altLang="en-US" sz="2000" b="1" dirty="0"/>
              <a:t>アジャイル開発の特徴*から、準委任契約が馴染みやすい</a:t>
            </a:r>
          </a:p>
          <a:p>
            <a:pPr marL="1800000" lvl="3" indent="-1438275"/>
            <a:r>
              <a:rPr lang="en-US" altLang="ja-JP" dirty="0"/>
              <a:t>-</a:t>
            </a:r>
            <a:r>
              <a:rPr lang="ja-JP" altLang="en-US" dirty="0"/>
              <a:t> 請負契約　：あらかじめ内容が特定された成果物を予定した通りに完成</a:t>
            </a:r>
            <a:endParaRPr lang="en-US" altLang="ja-JP" dirty="0"/>
          </a:p>
          <a:p>
            <a:pPr marL="1800000" lvl="3" indent="-1438275"/>
            <a:r>
              <a:rPr lang="en-US" altLang="ja-JP" dirty="0"/>
              <a:t>-</a:t>
            </a:r>
            <a:r>
              <a:rPr lang="ja-JP" altLang="en-US" dirty="0"/>
              <a:t> 準委任契約：専門家としての注意義務を果たしながら業務を遂行することを義務付ける</a:t>
            </a:r>
          </a:p>
        </p:txBody>
      </p:sp>
      <p:sp>
        <p:nvSpPr>
          <p:cNvPr id="7" name="正方形/長方形 6">
            <a:extLst>
              <a:ext uri="{FF2B5EF4-FFF2-40B4-BE49-F238E27FC236}">
                <a16:creationId xmlns:a16="http://schemas.microsoft.com/office/drawing/2014/main" id="{B6E9DEF3-6D5F-4024-B901-C0AFC3C00D6C}"/>
              </a:ext>
            </a:extLst>
          </p:cNvPr>
          <p:cNvSpPr/>
          <p:nvPr/>
        </p:nvSpPr>
        <p:spPr>
          <a:xfrm>
            <a:off x="360000" y="4320001"/>
            <a:ext cx="11520000" cy="646331"/>
          </a:xfrm>
          <a:prstGeom prst="rect">
            <a:avLst/>
          </a:prstGeom>
        </p:spPr>
        <p:txBody>
          <a:bodyPr wrap="square">
            <a:spAutoFit/>
          </a:bodyPr>
          <a:lstStyle/>
          <a:p>
            <a:pPr marL="360000" indent="-360000"/>
            <a:r>
              <a:rPr lang="en-US" altLang="ja-JP" dirty="0"/>
              <a:t>(</a:t>
            </a:r>
            <a:r>
              <a:rPr lang="ja-JP" altLang="en-US" dirty="0"/>
              <a:t>注</a:t>
            </a:r>
            <a:r>
              <a:rPr lang="en-US" altLang="ja-JP" dirty="0"/>
              <a:t>)</a:t>
            </a:r>
            <a:r>
              <a:rPr lang="ja-JP" altLang="en-US" dirty="0"/>
              <a:t> 受任者であるベンダ企業には、契約の本体及び別紙で定められた範囲内で、誠実に自らの役割を果たしてプロダクト開発を進める</a:t>
            </a:r>
            <a:r>
              <a:rPr lang="ja-JP" altLang="en-US" u="sng" dirty="0">
                <a:solidFill>
                  <a:srgbClr val="3333FF"/>
                </a:solidFill>
              </a:rPr>
              <a:t>善管注意義務</a:t>
            </a:r>
          </a:p>
        </p:txBody>
      </p:sp>
      <p:sp>
        <p:nvSpPr>
          <p:cNvPr id="8" name="正方形/長方形 7">
            <a:extLst>
              <a:ext uri="{FF2B5EF4-FFF2-40B4-BE49-F238E27FC236}">
                <a16:creationId xmlns:a16="http://schemas.microsoft.com/office/drawing/2014/main" id="{AC0864D3-7542-4E6A-84CF-BBED95CD55A1}"/>
              </a:ext>
            </a:extLst>
          </p:cNvPr>
          <p:cNvSpPr/>
          <p:nvPr/>
        </p:nvSpPr>
        <p:spPr>
          <a:xfrm>
            <a:off x="360000" y="5040000"/>
            <a:ext cx="8640000" cy="861774"/>
          </a:xfrm>
          <a:prstGeom prst="rect">
            <a:avLst/>
          </a:prstGeom>
        </p:spPr>
        <p:txBody>
          <a:bodyPr wrap="square">
            <a:spAutoFit/>
          </a:bodyPr>
          <a:lstStyle/>
          <a:p>
            <a:r>
              <a:rPr lang="en-US" altLang="ja-JP" dirty="0">
                <a:latin typeface="+mn-ea"/>
              </a:rPr>
              <a:t>(</a:t>
            </a:r>
            <a:r>
              <a:rPr lang="ja-JP" altLang="en-US" dirty="0">
                <a:latin typeface="+mn-ea"/>
              </a:rPr>
              <a:t>参考</a:t>
            </a:r>
            <a:r>
              <a:rPr lang="en-US" altLang="ja-JP" dirty="0">
                <a:latin typeface="+mn-ea"/>
              </a:rPr>
              <a:t>)</a:t>
            </a:r>
            <a:r>
              <a:rPr lang="ja-JP" altLang="en-US" dirty="0">
                <a:latin typeface="+mn-ea"/>
              </a:rPr>
              <a:t> </a:t>
            </a:r>
            <a:r>
              <a:rPr lang="ja-JP" altLang="en-US" b="1" dirty="0">
                <a:latin typeface="+mn-ea"/>
              </a:rPr>
              <a:t>請負契約のリスク</a:t>
            </a:r>
          </a:p>
          <a:p>
            <a:r>
              <a:rPr lang="ja-JP" altLang="en-US" sz="1600" dirty="0">
                <a:latin typeface="+mn-ea"/>
              </a:rPr>
              <a:t>① 対価（見積り時に固定）と実際（やってみて）の工数が大きく乖離するリスク</a:t>
            </a:r>
          </a:p>
          <a:p>
            <a:r>
              <a:rPr lang="ja-JP" altLang="en-US" sz="1600" dirty="0">
                <a:latin typeface="+mn-ea"/>
              </a:rPr>
              <a:t>② ユーザ企業とベンダ企業の利害（変化への対応意識）が対立するリスク</a:t>
            </a:r>
          </a:p>
        </p:txBody>
      </p:sp>
      <p:sp>
        <p:nvSpPr>
          <p:cNvPr id="9" name="正方形/長方形 8">
            <a:extLst>
              <a:ext uri="{FF2B5EF4-FFF2-40B4-BE49-F238E27FC236}">
                <a16:creationId xmlns:a16="http://schemas.microsoft.com/office/drawing/2014/main" id="{4957568F-23D1-446C-9815-11E89729AD41}"/>
              </a:ext>
            </a:extLst>
          </p:cNvPr>
          <p:cNvSpPr/>
          <p:nvPr/>
        </p:nvSpPr>
        <p:spPr>
          <a:xfrm>
            <a:off x="360000" y="5940001"/>
            <a:ext cx="4158511" cy="615553"/>
          </a:xfrm>
          <a:prstGeom prst="rect">
            <a:avLst/>
          </a:prstGeom>
        </p:spPr>
        <p:txBody>
          <a:bodyPr wrap="none">
            <a:spAutoFit/>
          </a:bodyPr>
          <a:lstStyle/>
          <a:p>
            <a:r>
              <a:rPr lang="en-US" altLang="ja-JP" dirty="0">
                <a:latin typeface="+mn-ea"/>
              </a:rPr>
              <a:t>(</a:t>
            </a:r>
            <a:r>
              <a:rPr lang="ja-JP" altLang="en-US" dirty="0">
                <a:latin typeface="+mn-ea"/>
              </a:rPr>
              <a:t>参考</a:t>
            </a:r>
            <a:r>
              <a:rPr lang="en-US" altLang="ja-JP" dirty="0">
                <a:latin typeface="+mn-ea"/>
              </a:rPr>
              <a:t>)</a:t>
            </a:r>
            <a:r>
              <a:rPr lang="ja-JP" altLang="en-US" dirty="0">
                <a:latin typeface="+mn-ea"/>
              </a:rPr>
              <a:t> </a:t>
            </a:r>
            <a:r>
              <a:rPr lang="ja-JP" altLang="en-US" b="1" dirty="0">
                <a:latin typeface="+mn-ea"/>
              </a:rPr>
              <a:t>請負契約を用いる場合の注意点</a:t>
            </a:r>
          </a:p>
          <a:p>
            <a:r>
              <a:rPr lang="ja-JP" altLang="en-US" sz="1600" dirty="0">
                <a:latin typeface="+mn-ea"/>
              </a:rPr>
              <a:t>・仕様確定部分に限定して契約、等</a:t>
            </a:r>
          </a:p>
        </p:txBody>
      </p:sp>
      <p:sp>
        <p:nvSpPr>
          <p:cNvPr id="10" name="正方形/長方形 9">
            <a:extLst>
              <a:ext uri="{FF2B5EF4-FFF2-40B4-BE49-F238E27FC236}">
                <a16:creationId xmlns:a16="http://schemas.microsoft.com/office/drawing/2014/main" id="{D5D425E9-99CB-45BF-A16D-221117B2871D}"/>
              </a:ext>
            </a:extLst>
          </p:cNvPr>
          <p:cNvSpPr/>
          <p:nvPr/>
        </p:nvSpPr>
        <p:spPr>
          <a:xfrm>
            <a:off x="360000" y="2880000"/>
            <a:ext cx="11520000" cy="1200329"/>
          </a:xfrm>
          <a:prstGeom prst="rect">
            <a:avLst/>
          </a:prstGeom>
        </p:spPr>
        <p:txBody>
          <a:bodyPr wrap="square">
            <a:spAutoFit/>
          </a:bodyPr>
          <a:lstStyle/>
          <a:p>
            <a:r>
              <a:rPr lang="ja-JP" altLang="en-US" dirty="0"/>
              <a:t>* 開発プロセスの中で、開発する機能の</a:t>
            </a:r>
            <a:r>
              <a:rPr lang="ja-JP" altLang="en-US" u="sng" dirty="0">
                <a:solidFill>
                  <a:srgbClr val="3333FF"/>
                </a:solidFill>
              </a:rPr>
              <a:t>追加・変更</a:t>
            </a:r>
            <a:r>
              <a:rPr lang="ja-JP" altLang="en-US" dirty="0"/>
              <a:t>や、その優先順位の</a:t>
            </a:r>
            <a:r>
              <a:rPr lang="ja-JP" altLang="en-US" u="sng" dirty="0">
                <a:solidFill>
                  <a:srgbClr val="3333FF"/>
                </a:solidFill>
              </a:rPr>
              <a:t>変更</a:t>
            </a:r>
            <a:r>
              <a:rPr lang="ja-JP" altLang="en-US" dirty="0"/>
              <a:t>が生じる</a:t>
            </a:r>
          </a:p>
          <a:p>
            <a:pPr marL="360000" lvl="1" indent="-216000"/>
            <a:r>
              <a:rPr lang="ja-JP" altLang="en-US" dirty="0"/>
              <a:t>→ 当初は開発予定となっていた機能も、ビジネス環境の変化やユーザ企業内部のニーズの変化等に応じ、プロダクトの内容に責任を持つユーザ企業の判断で開発対象から外す</a:t>
            </a:r>
            <a:endParaRPr lang="en-US" altLang="ja-JP" dirty="0"/>
          </a:p>
          <a:p>
            <a:pPr marL="360000" lvl="1" indent="-216000"/>
            <a:r>
              <a:rPr lang="ja-JP" altLang="en-US" dirty="0"/>
              <a:t>→ プロダクトを一旦リリースした後も、利用者からのフィードバックに対応する等して、さらなる機能追加や改善を実施</a:t>
            </a:r>
          </a:p>
        </p:txBody>
      </p:sp>
    </p:spTree>
    <p:extLst>
      <p:ext uri="{BB962C8B-B14F-4D97-AF65-F5344CB8AC3E}">
        <p14:creationId xmlns:p14="http://schemas.microsoft.com/office/powerpoint/2010/main" val="140186727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7E49DA-FCCE-4C68-8F2B-639B30E27A25}"/>
              </a:ext>
            </a:extLst>
          </p:cNvPr>
          <p:cNvSpPr>
            <a:spLocks noGrp="1"/>
          </p:cNvSpPr>
          <p:nvPr>
            <p:ph type="title"/>
          </p:nvPr>
        </p:nvSpPr>
        <p:spPr/>
        <p:txBody>
          <a:bodyPr/>
          <a:lstStyle/>
          <a:p>
            <a:r>
              <a:rPr lang="ja-JP" altLang="en-US" dirty="0"/>
              <a:t>第</a:t>
            </a:r>
            <a:r>
              <a:rPr lang="en-US" altLang="ja-JP" dirty="0"/>
              <a:t>2</a:t>
            </a:r>
            <a:r>
              <a:rPr lang="ja-JP" altLang="en-US" dirty="0"/>
              <a:t>条（アジャイル開発方式）</a:t>
            </a:r>
            <a:endParaRPr kumimoji="1" lang="ja-JP" altLang="en-US" dirty="0"/>
          </a:p>
        </p:txBody>
      </p:sp>
      <p:sp>
        <p:nvSpPr>
          <p:cNvPr id="4" name="日付プレースホルダー 3">
            <a:extLst>
              <a:ext uri="{FF2B5EF4-FFF2-40B4-BE49-F238E27FC236}">
                <a16:creationId xmlns:a16="http://schemas.microsoft.com/office/drawing/2014/main" id="{0BEE543E-EDAB-4735-9758-BCD8EE154EAE}"/>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8A07ADFD-F82D-4486-BA16-E609EAC84FAC}"/>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B48E23E9-CA0D-46F7-BC71-6E58E0EC40D1}"/>
              </a:ext>
            </a:extLst>
          </p:cNvPr>
          <p:cNvSpPr/>
          <p:nvPr/>
        </p:nvSpPr>
        <p:spPr>
          <a:xfrm>
            <a:off x="360000" y="900000"/>
            <a:ext cx="11520000" cy="1015663"/>
          </a:xfrm>
          <a:prstGeom prst="rect">
            <a:avLst/>
          </a:prstGeom>
        </p:spPr>
        <p:txBody>
          <a:bodyPr wrap="square">
            <a:spAutoFit/>
          </a:bodyPr>
          <a:lstStyle/>
          <a:p>
            <a:pPr marL="180975" indent="-180975"/>
            <a:r>
              <a:rPr lang="ja-JP" altLang="en-US" sz="2000" dirty="0"/>
              <a:t>◆アジャイル開発方式の</a:t>
            </a:r>
            <a:r>
              <a:rPr lang="ja-JP" altLang="en-US" sz="2000" u="sng" dirty="0">
                <a:solidFill>
                  <a:srgbClr val="3333FF"/>
                </a:solidFill>
              </a:rPr>
              <a:t>詳細は</a:t>
            </a:r>
            <a:r>
              <a:rPr lang="ja-JP" altLang="en-US" sz="2000" dirty="0"/>
              <a:t>、当事者やプロダクトの特性に応じて差違がある</a:t>
            </a:r>
          </a:p>
          <a:p>
            <a:pPr marL="180975" indent="-180975"/>
            <a:r>
              <a:rPr lang="ja-JP" altLang="en-US" sz="2000" dirty="0"/>
              <a:t>　→ </a:t>
            </a:r>
            <a:r>
              <a:rPr lang="ja-JP" altLang="en-US" sz="2000" u="sng" dirty="0">
                <a:solidFill>
                  <a:srgbClr val="3333FF"/>
                </a:solidFill>
              </a:rPr>
              <a:t>契約書本体に明記して固定せず、「アジャイル開発進め方の指針」に記載</a:t>
            </a:r>
          </a:p>
          <a:p>
            <a:pPr marL="180975" indent="-180975"/>
            <a:r>
              <a:rPr lang="ja-JP" altLang="en-US" sz="2000" dirty="0"/>
              <a:t>◆</a:t>
            </a:r>
            <a:r>
              <a:rPr lang="ja-JP" altLang="en-US" sz="2000" u="sng" dirty="0">
                <a:solidFill>
                  <a:srgbClr val="FF0000"/>
                </a:solidFill>
              </a:rPr>
              <a:t>共通する基幹的な要素は、契約書本体で明確に</a:t>
            </a:r>
            <a:r>
              <a:rPr lang="ja-JP" altLang="en-US" sz="2000" dirty="0"/>
              <a:t>定めておくべき</a:t>
            </a:r>
          </a:p>
        </p:txBody>
      </p:sp>
      <p:sp>
        <p:nvSpPr>
          <p:cNvPr id="6" name="正方形/長方形 5">
            <a:extLst>
              <a:ext uri="{FF2B5EF4-FFF2-40B4-BE49-F238E27FC236}">
                <a16:creationId xmlns:a16="http://schemas.microsoft.com/office/drawing/2014/main" id="{27B05202-7673-4091-9A14-D99EBA94C4DB}"/>
              </a:ext>
            </a:extLst>
          </p:cNvPr>
          <p:cNvSpPr/>
          <p:nvPr/>
        </p:nvSpPr>
        <p:spPr>
          <a:xfrm>
            <a:off x="359999" y="2052000"/>
            <a:ext cx="11520000" cy="1938992"/>
          </a:xfrm>
          <a:prstGeom prst="rect">
            <a:avLst/>
          </a:prstGeom>
        </p:spPr>
        <p:txBody>
          <a:bodyPr wrap="square">
            <a:spAutoFit/>
          </a:bodyPr>
          <a:lstStyle/>
          <a:p>
            <a:r>
              <a:rPr lang="ja-JP" altLang="en-US" sz="2000" b="1" dirty="0">
                <a:latin typeface="+mn-ea"/>
              </a:rPr>
              <a:t>・第</a:t>
            </a:r>
            <a:r>
              <a:rPr lang="en-US" altLang="ja-JP" sz="2000" b="1" dirty="0">
                <a:latin typeface="+mn-ea"/>
              </a:rPr>
              <a:t>1</a:t>
            </a:r>
            <a:r>
              <a:rPr lang="ja-JP" altLang="en-US" sz="2000" b="1" dirty="0">
                <a:latin typeface="+mn-ea"/>
              </a:rPr>
              <a:t>項 アジャイル開発方式</a:t>
            </a:r>
            <a:r>
              <a:rPr lang="en-US" altLang="ja-JP" dirty="0">
                <a:latin typeface="+mn-ea"/>
              </a:rPr>
              <a:t>…</a:t>
            </a:r>
            <a:r>
              <a:rPr lang="ja-JP" altLang="en-US" u="sng" dirty="0">
                <a:solidFill>
                  <a:srgbClr val="3333FF"/>
                </a:solidFill>
                <a:latin typeface="+mn-ea"/>
              </a:rPr>
              <a:t>スクラム</a:t>
            </a:r>
            <a:endParaRPr lang="ja-JP" altLang="en-US" sz="2000" u="sng" dirty="0">
              <a:solidFill>
                <a:srgbClr val="3333FF"/>
              </a:solidFill>
              <a:latin typeface="+mn-ea"/>
            </a:endParaRPr>
          </a:p>
          <a:p>
            <a:r>
              <a:rPr lang="ja-JP" altLang="en-US" sz="2000" b="1" dirty="0">
                <a:latin typeface="+mn-ea"/>
              </a:rPr>
              <a:t>・第</a:t>
            </a:r>
            <a:r>
              <a:rPr lang="en-US" altLang="ja-JP" sz="2000" b="1" dirty="0">
                <a:latin typeface="+mn-ea"/>
              </a:rPr>
              <a:t>2</a:t>
            </a:r>
            <a:r>
              <a:rPr lang="ja-JP" altLang="en-US" sz="2000" b="1" dirty="0">
                <a:latin typeface="+mn-ea"/>
              </a:rPr>
              <a:t>項 開発対象プロダクト</a:t>
            </a:r>
            <a:r>
              <a:rPr lang="en-US" altLang="ja-JP" dirty="0">
                <a:latin typeface="+mn-ea"/>
              </a:rPr>
              <a:t>…</a:t>
            </a:r>
            <a:r>
              <a:rPr lang="ja-JP" altLang="en-US" u="sng" dirty="0">
                <a:latin typeface="+mn-ea"/>
                <a:hlinkClick r:id="rId2" action="ppaction://hlinksldjump"/>
              </a:rPr>
              <a:t>別紙</a:t>
            </a:r>
            <a:r>
              <a:rPr lang="ja-JP" altLang="en-US" dirty="0">
                <a:latin typeface="+mn-ea"/>
              </a:rPr>
              <a:t>記載</a:t>
            </a:r>
            <a:endParaRPr lang="ja-JP" altLang="en-US" sz="2000" dirty="0">
              <a:latin typeface="+mn-ea"/>
            </a:endParaRPr>
          </a:p>
          <a:p>
            <a:r>
              <a:rPr lang="ja-JP" altLang="en-US" sz="2000" b="1" dirty="0">
                <a:latin typeface="+mn-ea"/>
              </a:rPr>
              <a:t>・第</a:t>
            </a:r>
            <a:r>
              <a:rPr lang="en-US" altLang="ja-JP" sz="2000" b="1" dirty="0">
                <a:latin typeface="+mn-ea"/>
              </a:rPr>
              <a:t>3</a:t>
            </a:r>
            <a:r>
              <a:rPr lang="ja-JP" altLang="en-US" sz="2000" b="1" dirty="0">
                <a:latin typeface="+mn-ea"/>
              </a:rPr>
              <a:t>項 プロダクトバックログの作成</a:t>
            </a:r>
            <a:r>
              <a:rPr lang="en-US" altLang="ja-JP" dirty="0">
                <a:latin typeface="+mn-ea"/>
              </a:rPr>
              <a:t>…</a:t>
            </a:r>
            <a:r>
              <a:rPr lang="ja-JP" altLang="en-US" dirty="0">
                <a:latin typeface="+mn-ea"/>
              </a:rPr>
              <a:t>要求事項（機能要件、</a:t>
            </a:r>
            <a:r>
              <a:rPr lang="ja-JP" altLang="en-US" u="sng" dirty="0">
                <a:solidFill>
                  <a:srgbClr val="3333FF"/>
                </a:solidFill>
                <a:latin typeface="+mn-ea"/>
              </a:rPr>
              <a:t>非機能要件</a:t>
            </a:r>
            <a:r>
              <a:rPr lang="ja-JP" altLang="en-US" dirty="0">
                <a:latin typeface="+mn-ea"/>
              </a:rPr>
              <a:t>）</a:t>
            </a:r>
            <a:endParaRPr lang="ja-JP" altLang="en-US" sz="2000" dirty="0">
              <a:latin typeface="+mn-ea"/>
            </a:endParaRPr>
          </a:p>
          <a:p>
            <a:r>
              <a:rPr lang="ja-JP" altLang="en-US" sz="2000" b="1" dirty="0">
                <a:latin typeface="+mn-ea"/>
              </a:rPr>
              <a:t>・第</a:t>
            </a:r>
            <a:r>
              <a:rPr lang="en-US" altLang="ja-JP" sz="2000" b="1" dirty="0">
                <a:latin typeface="+mn-ea"/>
              </a:rPr>
              <a:t>4</a:t>
            </a:r>
            <a:r>
              <a:rPr lang="ja-JP" altLang="en-US" sz="2000" b="1" dirty="0">
                <a:latin typeface="+mn-ea"/>
              </a:rPr>
              <a:t>項 プロダクトバックログの変更</a:t>
            </a:r>
            <a:r>
              <a:rPr lang="en-US" altLang="ja-JP" dirty="0">
                <a:latin typeface="+mn-ea"/>
              </a:rPr>
              <a:t>…</a:t>
            </a:r>
            <a:r>
              <a:rPr lang="ja-JP" altLang="en-US" dirty="0">
                <a:latin typeface="+mn-ea"/>
              </a:rPr>
              <a:t>権限・責任はユーザ企業、提案・協議は誰でも</a:t>
            </a:r>
          </a:p>
          <a:p>
            <a:r>
              <a:rPr lang="ja-JP" altLang="en-US" sz="2000" b="1" dirty="0">
                <a:latin typeface="+mn-ea"/>
              </a:rPr>
              <a:t>・第</a:t>
            </a:r>
            <a:r>
              <a:rPr lang="en-US" altLang="ja-JP" sz="2000" b="1" dirty="0">
                <a:latin typeface="+mn-ea"/>
              </a:rPr>
              <a:t>5</a:t>
            </a:r>
            <a:r>
              <a:rPr lang="ja-JP" altLang="en-US" sz="2000" b="1" dirty="0">
                <a:latin typeface="+mn-ea"/>
              </a:rPr>
              <a:t>項 スプリントバックログの作成</a:t>
            </a:r>
            <a:r>
              <a:rPr lang="en-US" altLang="ja-JP" dirty="0">
                <a:latin typeface="+mn-ea"/>
              </a:rPr>
              <a:t>…</a:t>
            </a:r>
            <a:r>
              <a:rPr lang="ja-JP" altLang="en-US" dirty="0">
                <a:latin typeface="+mn-ea"/>
              </a:rPr>
              <a:t>スプリント、合意内容を記録</a:t>
            </a:r>
            <a:endParaRPr lang="ja-JP" altLang="en-US" sz="2000" dirty="0">
              <a:latin typeface="+mn-ea"/>
            </a:endParaRPr>
          </a:p>
          <a:p>
            <a:r>
              <a:rPr lang="ja-JP" altLang="en-US" sz="2000" b="1" dirty="0">
                <a:latin typeface="+mn-ea"/>
              </a:rPr>
              <a:t>・第</a:t>
            </a:r>
            <a:r>
              <a:rPr lang="en-US" altLang="ja-JP" sz="2000" b="1" dirty="0">
                <a:latin typeface="+mn-ea"/>
              </a:rPr>
              <a:t>6</a:t>
            </a:r>
            <a:r>
              <a:rPr lang="ja-JP" altLang="en-US" sz="2000" b="1" dirty="0">
                <a:latin typeface="+mn-ea"/>
              </a:rPr>
              <a:t>項 アジャイル開発進め方の指針</a:t>
            </a:r>
            <a:r>
              <a:rPr lang="en-US" altLang="ja-JP" dirty="0">
                <a:latin typeface="+mn-ea"/>
              </a:rPr>
              <a:t>…</a:t>
            </a:r>
            <a:r>
              <a:rPr lang="ja-JP" altLang="en-US" dirty="0">
                <a:latin typeface="+mn-ea"/>
              </a:rPr>
              <a:t>契約書本体と同様の拘束力は持たせない*</a:t>
            </a:r>
            <a:endParaRPr lang="ja-JP" altLang="en-US" sz="2000" dirty="0">
              <a:latin typeface="+mn-ea"/>
            </a:endParaRPr>
          </a:p>
        </p:txBody>
      </p:sp>
      <p:sp>
        <p:nvSpPr>
          <p:cNvPr id="9" name="正方形/長方形 8">
            <a:extLst>
              <a:ext uri="{FF2B5EF4-FFF2-40B4-BE49-F238E27FC236}">
                <a16:creationId xmlns:a16="http://schemas.microsoft.com/office/drawing/2014/main" id="{8DB2FF09-A17D-4B28-8866-23619C922989}"/>
              </a:ext>
            </a:extLst>
          </p:cNvPr>
          <p:cNvSpPr/>
          <p:nvPr/>
        </p:nvSpPr>
        <p:spPr>
          <a:xfrm>
            <a:off x="360000" y="4608001"/>
            <a:ext cx="8640000" cy="830997"/>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ユーザ企業によるプロダクトバックログの作成</a:t>
            </a:r>
          </a:p>
          <a:p>
            <a:r>
              <a:rPr lang="ja-JP" altLang="en-US" sz="1600" dirty="0">
                <a:latin typeface="+mn-ea"/>
              </a:rPr>
              <a:t>・プロダクトオーナーがスクラムマスターや開発者</a:t>
            </a:r>
            <a:r>
              <a:rPr lang="en-US" altLang="ja-JP" sz="1600" dirty="0">
                <a:latin typeface="+mn-ea"/>
              </a:rPr>
              <a:t>(</a:t>
            </a:r>
            <a:r>
              <a:rPr lang="ja-JP" altLang="en-US" sz="1600" dirty="0">
                <a:latin typeface="+mn-ea"/>
              </a:rPr>
              <a:t>たち</a:t>
            </a:r>
            <a:r>
              <a:rPr lang="en-US" altLang="ja-JP" sz="1600" dirty="0">
                <a:latin typeface="+mn-ea"/>
              </a:rPr>
              <a:t>)</a:t>
            </a:r>
            <a:r>
              <a:rPr lang="ja-JP" altLang="en-US" sz="1600" dirty="0">
                <a:latin typeface="+mn-ea"/>
              </a:rPr>
              <a:t>と協議</a:t>
            </a:r>
          </a:p>
          <a:p>
            <a:r>
              <a:rPr lang="ja-JP" altLang="en-US" sz="1600" dirty="0">
                <a:latin typeface="+mn-ea"/>
              </a:rPr>
              <a:t>・ベンダ企業や外部コンサルタントとの間で契約を締結し、ワークショップ等を実施</a:t>
            </a:r>
          </a:p>
        </p:txBody>
      </p:sp>
      <p:sp>
        <p:nvSpPr>
          <p:cNvPr id="10" name="正方形/長方形 9">
            <a:extLst>
              <a:ext uri="{FF2B5EF4-FFF2-40B4-BE49-F238E27FC236}">
                <a16:creationId xmlns:a16="http://schemas.microsoft.com/office/drawing/2014/main" id="{77A65ADD-60C3-4E2E-9A87-F0A5E324DF0A}"/>
              </a:ext>
            </a:extLst>
          </p:cNvPr>
          <p:cNvSpPr/>
          <p:nvPr/>
        </p:nvSpPr>
        <p:spPr>
          <a:xfrm>
            <a:off x="360000" y="5472000"/>
            <a:ext cx="8640000" cy="1077218"/>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プロダクトバックログに含める非機能要件の例</a:t>
            </a:r>
          </a:p>
          <a:p>
            <a:r>
              <a:rPr lang="ja-JP" altLang="en-US" sz="1600" dirty="0">
                <a:latin typeface="+mn-ea"/>
              </a:rPr>
              <a:t>・セキュリティ要件 </a:t>
            </a:r>
            <a:r>
              <a:rPr lang="en-US" altLang="ja-JP" sz="1600" dirty="0">
                <a:latin typeface="+mn-ea"/>
              </a:rPr>
              <a:t>…</a:t>
            </a:r>
            <a:r>
              <a:rPr lang="ja-JP" altLang="en-US" sz="1600" dirty="0">
                <a:latin typeface="+mn-ea"/>
              </a:rPr>
              <a:t> ベンダ企業に善管注意義務</a:t>
            </a:r>
          </a:p>
          <a:p>
            <a:r>
              <a:rPr lang="ja-JP" altLang="en-US" sz="1600" dirty="0">
                <a:latin typeface="+mn-ea"/>
              </a:rPr>
              <a:t>・リファクタリング</a:t>
            </a:r>
          </a:p>
          <a:p>
            <a:r>
              <a:rPr lang="ja-JP" altLang="en-US" sz="1600" dirty="0">
                <a:latin typeface="+mn-ea"/>
              </a:rPr>
              <a:t>・文書（仕様書等）作成 → </a:t>
            </a:r>
            <a:r>
              <a:rPr lang="ja-JP" altLang="en-US" sz="1600" dirty="0">
                <a:latin typeface="+mn-ea"/>
                <a:hlinkClick r:id="rId3" action="ppaction://hlinksldjump"/>
              </a:rPr>
              <a:t>第</a:t>
            </a:r>
            <a:r>
              <a:rPr lang="en-US" altLang="ja-JP" sz="1600" dirty="0">
                <a:latin typeface="+mn-ea"/>
                <a:hlinkClick r:id="rId3" action="ppaction://hlinksldjump"/>
              </a:rPr>
              <a:t>9</a:t>
            </a:r>
            <a:r>
              <a:rPr lang="ja-JP" altLang="en-US" sz="1600" dirty="0">
                <a:latin typeface="+mn-ea"/>
                <a:hlinkClick r:id="rId3" action="ppaction://hlinksldjump"/>
              </a:rPr>
              <a:t>条</a:t>
            </a:r>
            <a:endParaRPr lang="ja-JP" altLang="en-US" sz="1600" dirty="0">
              <a:latin typeface="+mn-ea"/>
            </a:endParaRPr>
          </a:p>
        </p:txBody>
      </p:sp>
      <p:sp>
        <p:nvSpPr>
          <p:cNvPr id="11" name="正方形/長方形 10">
            <a:extLst>
              <a:ext uri="{FF2B5EF4-FFF2-40B4-BE49-F238E27FC236}">
                <a16:creationId xmlns:a16="http://schemas.microsoft.com/office/drawing/2014/main" id="{EBBBF3E2-788E-4583-A33D-9536990F600D}"/>
              </a:ext>
            </a:extLst>
          </p:cNvPr>
          <p:cNvSpPr/>
          <p:nvPr/>
        </p:nvSpPr>
        <p:spPr>
          <a:xfrm>
            <a:off x="360000" y="3960000"/>
            <a:ext cx="11520000" cy="584775"/>
          </a:xfrm>
          <a:prstGeom prst="rect">
            <a:avLst/>
          </a:prstGeom>
        </p:spPr>
        <p:txBody>
          <a:bodyPr wrap="square">
            <a:spAutoFit/>
          </a:bodyPr>
          <a:lstStyle/>
          <a:p>
            <a:pPr marL="108000" indent="-108000"/>
            <a:r>
              <a:rPr lang="ja-JP" altLang="en-US" sz="1600" dirty="0"/>
              <a:t>* 紛争に発展した場合には、契約書本体及び別紙の記載と併せて、当該指針が進め方に関する当事者の意思を合理的に解釈するための指針としても機能</a:t>
            </a:r>
          </a:p>
        </p:txBody>
      </p:sp>
    </p:spTree>
    <p:extLst>
      <p:ext uri="{BB962C8B-B14F-4D97-AF65-F5344CB8AC3E}">
        <p14:creationId xmlns:p14="http://schemas.microsoft.com/office/powerpoint/2010/main" val="39566230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zh-CN" altLang="en-US" dirty="0"/>
              <a:t>第</a:t>
            </a:r>
            <a:r>
              <a:rPr lang="en-US" altLang="zh-CN" dirty="0"/>
              <a:t>3</a:t>
            </a:r>
            <a:r>
              <a:rPr lang="zh-CN" altLang="en-US" dirty="0"/>
              <a:t>条（体制）</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E3BE8D02-6D19-429A-BF91-A8F784629A44}"/>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0D324C81-8426-4C9E-A19D-F93BBF955F9E}"/>
              </a:ext>
            </a:extLst>
          </p:cNvPr>
          <p:cNvSpPr/>
          <p:nvPr/>
        </p:nvSpPr>
        <p:spPr>
          <a:xfrm>
            <a:off x="360000" y="900000"/>
            <a:ext cx="11520000" cy="2154436"/>
          </a:xfrm>
          <a:prstGeom prst="rect">
            <a:avLst/>
          </a:prstGeom>
        </p:spPr>
        <p:txBody>
          <a:bodyPr wrap="square">
            <a:spAutoFit/>
          </a:bodyPr>
          <a:lstStyle/>
          <a:p>
            <a:r>
              <a:rPr lang="ja-JP" altLang="en-US" sz="2000" b="1" dirty="0">
                <a:latin typeface="+mn-ea"/>
              </a:rPr>
              <a:t>・第</a:t>
            </a:r>
            <a:r>
              <a:rPr lang="en-US" altLang="ja-JP" sz="2000" b="1" dirty="0">
                <a:latin typeface="+mn-ea"/>
              </a:rPr>
              <a:t>1</a:t>
            </a:r>
            <a:r>
              <a:rPr lang="ja-JP" altLang="en-US" sz="2000" b="1" dirty="0">
                <a:latin typeface="+mn-ea"/>
              </a:rPr>
              <a:t>項 役割分担と協力義務</a:t>
            </a:r>
            <a:r>
              <a:rPr lang="en-US" altLang="ja-JP" dirty="0">
                <a:latin typeface="+mn-ea"/>
              </a:rPr>
              <a:t>…</a:t>
            </a:r>
            <a:r>
              <a:rPr lang="ja-JP" altLang="en-US" u="sng" dirty="0">
                <a:latin typeface="+mn-ea"/>
                <a:hlinkClick r:id="rId2" action="ppaction://hlinksldjump"/>
              </a:rPr>
              <a:t>別紙</a:t>
            </a:r>
            <a:r>
              <a:rPr lang="ja-JP" altLang="en-US" dirty="0">
                <a:latin typeface="+mn-ea"/>
              </a:rPr>
              <a:t>記載</a:t>
            </a:r>
            <a:endParaRPr lang="en-US" altLang="ja-JP" dirty="0">
              <a:latin typeface="+mn-ea"/>
            </a:endParaRPr>
          </a:p>
          <a:p>
            <a:r>
              <a:rPr lang="ja-JP" altLang="en-US" sz="2000" b="1" dirty="0">
                <a:latin typeface="+mn-ea"/>
              </a:rPr>
              <a:t>・第</a:t>
            </a:r>
            <a:r>
              <a:rPr lang="en-US" altLang="ja-JP" sz="2000" b="1" dirty="0">
                <a:latin typeface="+mn-ea"/>
              </a:rPr>
              <a:t>2</a:t>
            </a:r>
            <a:r>
              <a:rPr lang="ja-JP" altLang="en-US" sz="2000" b="1" dirty="0">
                <a:latin typeface="+mn-ea"/>
              </a:rPr>
              <a:t>項 業務従事者の選任</a:t>
            </a:r>
            <a:r>
              <a:rPr lang="en-US" altLang="ja-JP" dirty="0">
                <a:latin typeface="+mn-ea"/>
              </a:rPr>
              <a:t>…</a:t>
            </a:r>
            <a:r>
              <a:rPr lang="ja-JP" altLang="en-US" u="sng" dirty="0">
                <a:latin typeface="+mn-ea"/>
                <a:hlinkClick r:id="rId2" action="ppaction://hlinksldjump"/>
              </a:rPr>
              <a:t>別紙</a:t>
            </a:r>
            <a:r>
              <a:rPr lang="ja-JP" altLang="en-US" dirty="0">
                <a:latin typeface="+mn-ea"/>
              </a:rPr>
              <a:t>記載の体制に基づく</a:t>
            </a:r>
            <a:endParaRPr lang="en-US" altLang="ja-JP" sz="2000" dirty="0">
              <a:latin typeface="+mn-ea"/>
            </a:endParaRPr>
          </a:p>
          <a:p>
            <a:r>
              <a:rPr lang="ja-JP" altLang="en-US" sz="2000" b="1" dirty="0">
                <a:latin typeface="+mn-ea"/>
              </a:rPr>
              <a:t>・第</a:t>
            </a:r>
            <a:r>
              <a:rPr lang="en-US" altLang="ja-JP" sz="2000" b="1" dirty="0">
                <a:latin typeface="+mn-ea"/>
              </a:rPr>
              <a:t>3</a:t>
            </a:r>
            <a:r>
              <a:rPr lang="ja-JP" altLang="en-US" sz="2000" b="1" dirty="0">
                <a:latin typeface="+mn-ea"/>
              </a:rPr>
              <a:t>項及び第</a:t>
            </a:r>
            <a:r>
              <a:rPr lang="en-US" altLang="ja-JP" sz="2000" b="1" dirty="0">
                <a:latin typeface="+mn-ea"/>
              </a:rPr>
              <a:t>4</a:t>
            </a:r>
            <a:r>
              <a:rPr lang="ja-JP" altLang="en-US" sz="2000" b="1" dirty="0">
                <a:latin typeface="+mn-ea"/>
              </a:rPr>
              <a:t>項 実施責任者の選任、業務従事者に対する指揮命令</a:t>
            </a:r>
            <a:r>
              <a:rPr lang="en-US" altLang="ja-JP" dirty="0">
                <a:latin typeface="+mn-ea"/>
              </a:rPr>
              <a:t>…</a:t>
            </a:r>
            <a:endParaRPr lang="ja-JP" altLang="en-US" sz="2000" dirty="0">
              <a:latin typeface="+mn-ea"/>
            </a:endParaRPr>
          </a:p>
          <a:p>
            <a:pPr marL="360000" lvl="1" indent="-180975"/>
            <a:r>
              <a:rPr lang="en-US" altLang="ja-JP" dirty="0">
                <a:latin typeface="+mn-ea"/>
              </a:rPr>
              <a:t>-</a:t>
            </a:r>
            <a:r>
              <a:rPr lang="ja-JP" altLang="en-US" dirty="0">
                <a:latin typeface="+mn-ea"/>
              </a:rPr>
              <a:t> ユーザ企業・ベンダ企業が、各々、</a:t>
            </a:r>
            <a:r>
              <a:rPr lang="ja-JP" altLang="en-US" u="sng" dirty="0">
                <a:solidFill>
                  <a:srgbClr val="3333FF"/>
                </a:solidFill>
                <a:latin typeface="+mn-ea"/>
              </a:rPr>
              <a:t>実施責任者</a:t>
            </a:r>
            <a:r>
              <a:rPr lang="ja-JP" altLang="en-US" dirty="0">
                <a:latin typeface="+mn-ea"/>
              </a:rPr>
              <a:t>（例：</a:t>
            </a:r>
            <a:r>
              <a:rPr lang="en-US" altLang="ja-JP" dirty="0">
                <a:latin typeface="+mn-ea"/>
              </a:rPr>
              <a:t>PO</a:t>
            </a:r>
            <a:r>
              <a:rPr lang="ja-JP" altLang="en-US" dirty="0">
                <a:latin typeface="+mn-ea"/>
              </a:rPr>
              <a:t>・開発者の一人が兼任）を選任</a:t>
            </a:r>
          </a:p>
          <a:p>
            <a:pPr marL="360000" lvl="1" indent="-180975"/>
            <a:r>
              <a:rPr lang="en-US" altLang="ja-JP" dirty="0">
                <a:latin typeface="+mn-ea"/>
              </a:rPr>
              <a:t>-</a:t>
            </a:r>
            <a:r>
              <a:rPr lang="ja-JP" altLang="en-US" dirty="0">
                <a:latin typeface="+mn-ea"/>
              </a:rPr>
              <a:t> 指示、要請、依頼等の連絡は、</a:t>
            </a:r>
            <a:r>
              <a:rPr lang="ja-JP" altLang="en-US" u="sng" dirty="0">
                <a:solidFill>
                  <a:srgbClr val="FF0000"/>
                </a:solidFill>
                <a:latin typeface="+mn-ea"/>
              </a:rPr>
              <a:t>各企業の</a:t>
            </a:r>
            <a:r>
              <a:rPr lang="ja-JP" altLang="en-US" u="sng" dirty="0">
                <a:solidFill>
                  <a:srgbClr val="3333FF"/>
                </a:solidFill>
                <a:latin typeface="+mn-ea"/>
              </a:rPr>
              <a:t>実施責任者を介する</a:t>
            </a:r>
            <a:r>
              <a:rPr lang="ja-JP" altLang="en-US" dirty="0">
                <a:latin typeface="+mn-ea"/>
              </a:rPr>
              <a:t>（自らの業務従事者に対し、業務の遂行、労務管理及び安全衛生管理等に関する一切の</a:t>
            </a:r>
            <a:r>
              <a:rPr lang="ja-JP" altLang="en-US" u="sng" dirty="0">
                <a:solidFill>
                  <a:srgbClr val="3333FF"/>
                </a:solidFill>
                <a:latin typeface="+mn-ea"/>
              </a:rPr>
              <a:t>指揮命令</a:t>
            </a:r>
            <a:r>
              <a:rPr lang="ja-JP" altLang="en-US" dirty="0">
                <a:latin typeface="+mn-ea"/>
              </a:rPr>
              <a:t>を行う）</a:t>
            </a:r>
            <a:endParaRPr lang="en-US" altLang="ja-JP" dirty="0">
              <a:latin typeface="+mn-ea"/>
            </a:endParaRPr>
          </a:p>
          <a:p>
            <a:r>
              <a:rPr lang="ja-JP" altLang="en-US" sz="2000" b="1" dirty="0">
                <a:latin typeface="+mn-ea"/>
              </a:rPr>
              <a:t>・第</a:t>
            </a:r>
            <a:r>
              <a:rPr lang="en-US" altLang="ja-JP" sz="2000" b="1" dirty="0">
                <a:latin typeface="+mn-ea"/>
              </a:rPr>
              <a:t>5</a:t>
            </a:r>
            <a:r>
              <a:rPr lang="ja-JP" altLang="en-US" sz="2000" b="1" dirty="0">
                <a:latin typeface="+mn-ea"/>
              </a:rPr>
              <a:t>項 業務従事者の交代</a:t>
            </a:r>
            <a:r>
              <a:rPr lang="en-US" altLang="ja-JP" dirty="0">
                <a:latin typeface="+mn-ea"/>
              </a:rPr>
              <a:t>…</a:t>
            </a:r>
            <a:r>
              <a:rPr lang="ja-JP" altLang="en-US" dirty="0">
                <a:latin typeface="+mn-ea"/>
              </a:rPr>
              <a:t>通知と引継ぎ</a:t>
            </a:r>
            <a:endParaRPr lang="ja-JP" altLang="en-US" sz="2000" dirty="0">
              <a:latin typeface="+mn-ea"/>
            </a:endParaRPr>
          </a:p>
        </p:txBody>
      </p:sp>
      <p:sp>
        <p:nvSpPr>
          <p:cNvPr id="6" name="正方形/長方形 5">
            <a:extLst>
              <a:ext uri="{FF2B5EF4-FFF2-40B4-BE49-F238E27FC236}">
                <a16:creationId xmlns:a16="http://schemas.microsoft.com/office/drawing/2014/main" id="{1A1773EA-20F5-4AA3-8B7A-C2C2F2B4E0A7}"/>
              </a:ext>
            </a:extLst>
          </p:cNvPr>
          <p:cNvSpPr/>
          <p:nvPr/>
        </p:nvSpPr>
        <p:spPr>
          <a:xfrm>
            <a:off x="359999" y="3240001"/>
            <a:ext cx="11520000" cy="584775"/>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a:t>
            </a:r>
            <a:r>
              <a:rPr lang="ja-JP" altLang="en-US" sz="1600" u="sng" dirty="0">
                <a:solidFill>
                  <a:srgbClr val="3333FF"/>
                </a:solidFill>
                <a:latin typeface="+mn-ea"/>
              </a:rPr>
              <a:t>偽装請負 </a:t>
            </a:r>
            <a:r>
              <a:rPr lang="ja-JP" altLang="en-US" sz="1600" dirty="0">
                <a:latin typeface="+mn-ea"/>
              </a:rPr>
              <a:t>→ </a:t>
            </a:r>
            <a:r>
              <a:rPr lang="en-US" altLang="ja-JP" sz="1600" dirty="0">
                <a:latin typeface="+mn-ea"/>
              </a:rPr>
              <a:t>5.</a:t>
            </a:r>
            <a:r>
              <a:rPr lang="ja-JP" altLang="en-US" sz="1600" dirty="0">
                <a:latin typeface="+mn-ea"/>
              </a:rPr>
              <a:t>参照</a:t>
            </a:r>
            <a:endParaRPr lang="en-US" altLang="ja-JP" sz="1600" dirty="0">
              <a:latin typeface="+mn-ea"/>
            </a:endParaRPr>
          </a:p>
          <a:p>
            <a:pPr marL="180000" indent="-180000"/>
            <a:r>
              <a:rPr lang="ja-JP" altLang="en-US" sz="1600" dirty="0">
                <a:latin typeface="+mn-ea"/>
              </a:rPr>
              <a:t>・アジャイル開発で想定される様々なコミュニケーションが、「業務の遂行に関する指示その他の管理」に該当するか否か？</a:t>
            </a:r>
          </a:p>
        </p:txBody>
      </p:sp>
      <p:sp>
        <p:nvSpPr>
          <p:cNvPr id="7" name="正方形/長方形 6">
            <a:extLst>
              <a:ext uri="{FF2B5EF4-FFF2-40B4-BE49-F238E27FC236}">
                <a16:creationId xmlns:a16="http://schemas.microsoft.com/office/drawing/2014/main" id="{E4F5F6E4-9595-40C5-9D0A-D15026DE8D17}"/>
              </a:ext>
            </a:extLst>
          </p:cNvPr>
          <p:cNvSpPr/>
          <p:nvPr/>
        </p:nvSpPr>
        <p:spPr>
          <a:xfrm>
            <a:off x="359999" y="4140000"/>
            <a:ext cx="11520000" cy="1569660"/>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「実施責任者」についての議論</a:t>
            </a:r>
          </a:p>
          <a:p>
            <a:pPr marL="180000" indent="-180000"/>
            <a:r>
              <a:rPr lang="ja-JP" altLang="en-US" sz="1600" dirty="0">
                <a:latin typeface="+mn-ea"/>
              </a:rPr>
              <a:t>・実施責任者の業務量が多い場合や、現場に不在となる場合にも対応できるよう、主たる実施責任者に追加して</a:t>
            </a:r>
            <a:r>
              <a:rPr lang="ja-JP" altLang="en-US" sz="1600" u="sng" dirty="0">
                <a:solidFill>
                  <a:srgbClr val="3333FF"/>
                </a:solidFill>
                <a:latin typeface="+mn-ea"/>
              </a:rPr>
              <a:t>サブの実施責任者</a:t>
            </a:r>
            <a:r>
              <a:rPr lang="ja-JP" altLang="en-US" sz="1600" dirty="0">
                <a:latin typeface="+mn-ea"/>
              </a:rPr>
              <a:t>を選任することも考えられる</a:t>
            </a:r>
          </a:p>
          <a:p>
            <a:pPr marL="180000" indent="-180000"/>
            <a:r>
              <a:rPr lang="ja-JP" altLang="en-US" sz="1600" dirty="0">
                <a:latin typeface="+mn-ea"/>
              </a:rPr>
              <a:t>・アジャイル開発の開発チームでは、各メンバが互いに対等な関係で提案や助言を行い合うことで開発を進めるため、そうした提案や助言まで「実施責任者」を通さなければならないとすることは、アジャイル開発の実態にそぐわないのではないか？</a:t>
            </a:r>
          </a:p>
        </p:txBody>
      </p:sp>
    </p:spTree>
    <p:extLst>
      <p:ext uri="{BB962C8B-B14F-4D97-AF65-F5344CB8AC3E}">
        <p14:creationId xmlns:p14="http://schemas.microsoft.com/office/powerpoint/2010/main" val="80007961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ja-JP" altLang="en-US" dirty="0"/>
              <a:t>第</a:t>
            </a:r>
            <a:r>
              <a:rPr lang="en-US" altLang="ja-JP" dirty="0"/>
              <a:t>4</a:t>
            </a:r>
            <a:r>
              <a:rPr lang="ja-JP" altLang="en-US" dirty="0"/>
              <a:t>条（発注者の義務）</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C089F4D1-F39E-48A6-BD1E-63E5E73210A2}"/>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4B65ACCA-5764-4578-B23F-BC2BD5ECB793}"/>
              </a:ext>
            </a:extLst>
          </p:cNvPr>
          <p:cNvSpPr/>
          <p:nvPr/>
        </p:nvSpPr>
        <p:spPr>
          <a:xfrm>
            <a:off x="359999" y="900000"/>
            <a:ext cx="11520000" cy="3508653"/>
          </a:xfrm>
          <a:prstGeom prst="rect">
            <a:avLst/>
          </a:prstGeom>
        </p:spPr>
        <p:txBody>
          <a:bodyPr wrap="square">
            <a:spAutoFit/>
          </a:bodyPr>
          <a:lstStyle/>
          <a:p>
            <a:r>
              <a:rPr lang="ja-JP" altLang="en-US" sz="2000" b="1" dirty="0">
                <a:latin typeface="+mn-ea"/>
              </a:rPr>
              <a:t>・第</a:t>
            </a:r>
            <a:r>
              <a:rPr lang="en-US" altLang="ja-JP" sz="2000" b="1" dirty="0">
                <a:latin typeface="+mn-ea"/>
              </a:rPr>
              <a:t>1</a:t>
            </a:r>
            <a:r>
              <a:rPr lang="ja-JP" altLang="en-US" sz="2000" b="1" dirty="0">
                <a:latin typeface="+mn-ea"/>
              </a:rPr>
              <a:t>項 準委任契約に基づく義務</a:t>
            </a:r>
            <a:r>
              <a:rPr lang="en-US" altLang="ja-JP" dirty="0">
                <a:latin typeface="+mn-ea"/>
              </a:rPr>
              <a:t>…</a:t>
            </a:r>
            <a:r>
              <a:rPr lang="ja-JP" altLang="en-US" u="sng" dirty="0">
                <a:solidFill>
                  <a:srgbClr val="FF0000"/>
                </a:solidFill>
                <a:latin typeface="+mn-ea"/>
              </a:rPr>
              <a:t>情報提供</a:t>
            </a:r>
            <a:r>
              <a:rPr lang="ja-JP" altLang="en-US" dirty="0">
                <a:latin typeface="+mn-ea"/>
              </a:rPr>
              <a:t>、</a:t>
            </a:r>
            <a:r>
              <a:rPr lang="ja-JP" altLang="en-US" u="sng" dirty="0">
                <a:solidFill>
                  <a:srgbClr val="FF0000"/>
                </a:solidFill>
                <a:latin typeface="+mn-ea"/>
              </a:rPr>
              <a:t>意思決定</a:t>
            </a:r>
            <a:endParaRPr lang="en-US" altLang="ja-JP" sz="2000" u="sng" dirty="0">
              <a:solidFill>
                <a:srgbClr val="FF0000"/>
              </a:solidFill>
              <a:latin typeface="+mn-ea"/>
            </a:endParaRPr>
          </a:p>
          <a:p>
            <a:r>
              <a:rPr lang="ja-JP" altLang="en-US" sz="2000" b="1" dirty="0">
                <a:latin typeface="+mn-ea"/>
              </a:rPr>
              <a:t>・第</a:t>
            </a:r>
            <a:r>
              <a:rPr lang="en-US" altLang="ja-JP" sz="2000" b="1" dirty="0">
                <a:latin typeface="+mn-ea"/>
              </a:rPr>
              <a:t>2</a:t>
            </a:r>
            <a:r>
              <a:rPr lang="ja-JP" altLang="en-US" sz="2000" b="1" dirty="0">
                <a:latin typeface="+mn-ea"/>
              </a:rPr>
              <a:t>項 </a:t>
            </a:r>
            <a:r>
              <a:rPr lang="ja-JP" altLang="en-US" sz="2000" b="1" u="sng" dirty="0">
                <a:solidFill>
                  <a:srgbClr val="FF0000"/>
                </a:solidFill>
                <a:latin typeface="+mn-ea"/>
              </a:rPr>
              <a:t>プロダクトオーナーの選任</a:t>
            </a:r>
            <a:r>
              <a:rPr lang="en-US" altLang="ja-JP" dirty="0">
                <a:latin typeface="+mn-ea"/>
              </a:rPr>
              <a:t>…</a:t>
            </a:r>
            <a:r>
              <a:rPr lang="ja-JP" altLang="en-US" u="sng" dirty="0">
                <a:solidFill>
                  <a:srgbClr val="3333FF"/>
                </a:solidFill>
                <a:latin typeface="+mn-ea"/>
              </a:rPr>
              <a:t>発注者（ユーザ企業）が</a:t>
            </a:r>
            <a:r>
              <a:rPr lang="en-US" altLang="ja-JP" u="sng" dirty="0">
                <a:solidFill>
                  <a:srgbClr val="3333FF"/>
                </a:solidFill>
                <a:latin typeface="+mn-ea"/>
              </a:rPr>
              <a:t>PO</a:t>
            </a:r>
            <a:r>
              <a:rPr lang="ja-JP" altLang="en-US" u="sng" dirty="0">
                <a:solidFill>
                  <a:srgbClr val="3333FF"/>
                </a:solidFill>
                <a:latin typeface="+mn-ea"/>
              </a:rPr>
              <a:t>を選任</a:t>
            </a:r>
            <a:endParaRPr lang="en-US" altLang="ja-JP" sz="2000" u="sng" dirty="0">
              <a:solidFill>
                <a:srgbClr val="3333FF"/>
              </a:solidFill>
              <a:latin typeface="+mn-ea"/>
            </a:endParaRPr>
          </a:p>
          <a:p>
            <a:r>
              <a:rPr lang="ja-JP" altLang="en-US" sz="2000" b="1" dirty="0">
                <a:latin typeface="+mn-ea"/>
              </a:rPr>
              <a:t>・第</a:t>
            </a:r>
            <a:r>
              <a:rPr lang="en-US" altLang="ja-JP" sz="2000" b="1" dirty="0">
                <a:latin typeface="+mn-ea"/>
              </a:rPr>
              <a:t>3</a:t>
            </a:r>
            <a:r>
              <a:rPr lang="ja-JP" altLang="en-US" sz="2000" b="1" dirty="0">
                <a:latin typeface="+mn-ea"/>
              </a:rPr>
              <a:t>項 </a:t>
            </a:r>
            <a:r>
              <a:rPr lang="ja-JP" altLang="en-US" sz="2000" b="1" u="sng" dirty="0">
                <a:solidFill>
                  <a:srgbClr val="FF0000"/>
                </a:solidFill>
                <a:latin typeface="+mn-ea"/>
              </a:rPr>
              <a:t>プロダクトオーナーの役割</a:t>
            </a:r>
            <a:r>
              <a:rPr lang="en-US" altLang="ja-JP" dirty="0">
                <a:latin typeface="+mn-ea"/>
              </a:rPr>
              <a:t>…PO</a:t>
            </a:r>
            <a:r>
              <a:rPr lang="ja-JP" altLang="en-US" dirty="0">
                <a:latin typeface="+mn-ea"/>
              </a:rPr>
              <a:t>への権限移譲、</a:t>
            </a:r>
            <a:r>
              <a:rPr lang="en-US" altLang="ja-JP" dirty="0">
                <a:latin typeface="+mn-ea"/>
              </a:rPr>
              <a:t>PO</a:t>
            </a:r>
            <a:r>
              <a:rPr lang="ja-JP" altLang="en-US" dirty="0">
                <a:latin typeface="+mn-ea"/>
              </a:rPr>
              <a:t>の行為責任はユーザ企業に</a:t>
            </a:r>
            <a:endParaRPr lang="en-US" altLang="ja-JP" sz="2000" dirty="0">
              <a:latin typeface="+mn-ea"/>
            </a:endParaRPr>
          </a:p>
          <a:p>
            <a:pPr marL="540000" lvl="1" indent="-288000"/>
            <a:r>
              <a:rPr lang="ja-JP" altLang="en-US" dirty="0">
                <a:latin typeface="+mn-ea"/>
              </a:rPr>
              <a:t>① スクラムチームに対して開発対象</a:t>
            </a:r>
            <a:r>
              <a:rPr lang="ja-JP" altLang="en-US" u="sng" dirty="0">
                <a:solidFill>
                  <a:srgbClr val="3333FF"/>
                </a:solidFill>
                <a:latin typeface="+mn-ea"/>
              </a:rPr>
              <a:t>プロダクトのビジョンや意義を示し</a:t>
            </a:r>
            <a:r>
              <a:rPr lang="ja-JP" altLang="en-US" dirty="0">
                <a:latin typeface="+mn-ea"/>
              </a:rPr>
              <a:t>、開発対象プロダクトの</a:t>
            </a:r>
            <a:r>
              <a:rPr lang="ja-JP" altLang="en-US" u="sng" dirty="0">
                <a:solidFill>
                  <a:srgbClr val="3333FF"/>
                </a:solidFill>
                <a:latin typeface="+mn-ea"/>
              </a:rPr>
              <a:t>価値を最大化</a:t>
            </a:r>
            <a:r>
              <a:rPr lang="ja-JP" altLang="en-US" dirty="0">
                <a:latin typeface="+mn-ea"/>
              </a:rPr>
              <a:t>するよう努めること</a:t>
            </a:r>
          </a:p>
          <a:p>
            <a:pPr marL="540000" lvl="1" indent="-288000"/>
            <a:r>
              <a:rPr lang="ja-JP" altLang="en-US" dirty="0">
                <a:latin typeface="+mn-ea"/>
              </a:rPr>
              <a:t>② プロダクト</a:t>
            </a:r>
            <a:r>
              <a:rPr lang="ja-JP" altLang="en-US" u="sng" dirty="0">
                <a:solidFill>
                  <a:srgbClr val="3333FF"/>
                </a:solidFill>
                <a:latin typeface="+mn-ea"/>
              </a:rPr>
              <a:t>バックログの作成及び優先順位の変更</a:t>
            </a:r>
            <a:r>
              <a:rPr lang="ja-JP" altLang="en-US" dirty="0">
                <a:latin typeface="+mn-ea"/>
              </a:rPr>
              <a:t>を行うこと</a:t>
            </a:r>
          </a:p>
          <a:p>
            <a:pPr marL="540000" lvl="1" indent="-288000"/>
            <a:r>
              <a:rPr lang="ja-JP" altLang="en-US" dirty="0">
                <a:latin typeface="+mn-ea"/>
              </a:rPr>
              <a:t>③ 出席を要する</a:t>
            </a:r>
            <a:r>
              <a:rPr lang="ja-JP" altLang="en-US" u="sng" dirty="0">
                <a:solidFill>
                  <a:srgbClr val="3333FF"/>
                </a:solidFill>
                <a:latin typeface="+mn-ea"/>
              </a:rPr>
              <a:t>会議体に出席</a:t>
            </a:r>
            <a:r>
              <a:rPr lang="ja-JP" altLang="en-US" dirty="0">
                <a:latin typeface="+mn-ea"/>
              </a:rPr>
              <a:t>すること</a:t>
            </a:r>
          </a:p>
          <a:p>
            <a:pPr marL="540000" lvl="1" indent="-288000"/>
            <a:r>
              <a:rPr lang="ja-JP" altLang="en-US" dirty="0">
                <a:latin typeface="+mn-ea"/>
              </a:rPr>
              <a:t>④ 開発対象プロダクト（開発途中のものも含む。）に対する</a:t>
            </a:r>
            <a:r>
              <a:rPr lang="ja-JP" altLang="en-US" u="sng" dirty="0">
                <a:solidFill>
                  <a:srgbClr val="3333FF"/>
                </a:solidFill>
                <a:latin typeface="+mn-ea"/>
              </a:rPr>
              <a:t>ステークホルダー</a:t>
            </a:r>
            <a:r>
              <a:rPr lang="ja-JP" altLang="en-US" dirty="0">
                <a:latin typeface="+mn-ea"/>
              </a:rPr>
              <a:t>（開発対象プロダクトの利用者、出資者等の利害関係者）からの</a:t>
            </a:r>
            <a:r>
              <a:rPr lang="ja-JP" altLang="en-US" u="sng" dirty="0">
                <a:solidFill>
                  <a:srgbClr val="3333FF"/>
                </a:solidFill>
                <a:latin typeface="+mn-ea"/>
              </a:rPr>
              <a:t>フィードバックを提供</a:t>
            </a:r>
            <a:r>
              <a:rPr lang="ja-JP" altLang="en-US" dirty="0">
                <a:latin typeface="+mn-ea"/>
              </a:rPr>
              <a:t>すること</a:t>
            </a:r>
          </a:p>
          <a:p>
            <a:pPr marL="540000" lvl="1" indent="-288000"/>
            <a:r>
              <a:rPr lang="ja-JP" altLang="en-US" dirty="0">
                <a:latin typeface="+mn-ea"/>
              </a:rPr>
              <a:t>⑤ 開発対象プロダクトの</a:t>
            </a:r>
            <a:r>
              <a:rPr lang="ja-JP" altLang="en-US" u="sng" dirty="0">
                <a:solidFill>
                  <a:srgbClr val="3333FF"/>
                </a:solidFill>
                <a:latin typeface="+mn-ea"/>
              </a:rPr>
              <a:t>完成確認</a:t>
            </a:r>
            <a:r>
              <a:rPr lang="ja-JP" altLang="en-US" dirty="0">
                <a:latin typeface="+mn-ea"/>
              </a:rPr>
              <a:t>及びプロダクトバックログに含まれる個々の</a:t>
            </a:r>
            <a:r>
              <a:rPr lang="ja-JP" altLang="en-US" u="sng" dirty="0">
                <a:solidFill>
                  <a:srgbClr val="3333FF"/>
                </a:solidFill>
                <a:latin typeface="+mn-ea"/>
              </a:rPr>
              <a:t>要求事項の完了確認</a:t>
            </a:r>
            <a:r>
              <a:rPr lang="ja-JP" altLang="en-US" dirty="0">
                <a:latin typeface="+mn-ea"/>
              </a:rPr>
              <a:t>を行うこと</a:t>
            </a:r>
          </a:p>
          <a:p>
            <a:pPr marL="540000" lvl="1" indent="-288000"/>
            <a:r>
              <a:rPr lang="ja-JP" altLang="en-US" dirty="0">
                <a:latin typeface="+mn-ea"/>
              </a:rPr>
              <a:t>⑥ 本件業務を遂行するために受注者が必要とする</a:t>
            </a:r>
            <a:r>
              <a:rPr lang="ja-JP" altLang="en-US" u="sng" dirty="0">
                <a:solidFill>
                  <a:srgbClr val="3333FF"/>
                </a:solidFill>
                <a:latin typeface="+mn-ea"/>
              </a:rPr>
              <a:t>情報提供</a:t>
            </a:r>
            <a:r>
              <a:rPr lang="ja-JP" altLang="en-US" dirty="0">
                <a:latin typeface="+mn-ea"/>
              </a:rPr>
              <a:t>及び</a:t>
            </a:r>
            <a:r>
              <a:rPr lang="ja-JP" altLang="en-US" u="sng" dirty="0">
                <a:solidFill>
                  <a:srgbClr val="3333FF"/>
                </a:solidFill>
                <a:latin typeface="+mn-ea"/>
              </a:rPr>
              <a:t>意思決定</a:t>
            </a:r>
            <a:r>
              <a:rPr lang="ja-JP" altLang="en-US" dirty="0">
                <a:latin typeface="+mn-ea"/>
              </a:rPr>
              <a:t>を適時に行うこと</a:t>
            </a:r>
          </a:p>
          <a:p>
            <a:pPr marL="540000" lvl="1" indent="-288000"/>
            <a:r>
              <a:rPr lang="ja-JP" altLang="en-US" dirty="0">
                <a:latin typeface="+mn-ea"/>
              </a:rPr>
              <a:t>⑦ 本件業務が円滑に遂行されるよう、</a:t>
            </a:r>
            <a:r>
              <a:rPr lang="ja-JP" altLang="en-US" u="sng" dirty="0">
                <a:solidFill>
                  <a:srgbClr val="3333FF"/>
                </a:solidFill>
                <a:latin typeface="+mn-ea"/>
              </a:rPr>
              <a:t>ステークホルダーとの調整</a:t>
            </a:r>
            <a:r>
              <a:rPr lang="ja-JP" altLang="en-US" dirty="0">
                <a:latin typeface="+mn-ea"/>
              </a:rPr>
              <a:t>を行うこと</a:t>
            </a:r>
          </a:p>
        </p:txBody>
      </p:sp>
      <p:sp>
        <p:nvSpPr>
          <p:cNvPr id="6" name="正方形/長方形 5">
            <a:extLst>
              <a:ext uri="{FF2B5EF4-FFF2-40B4-BE49-F238E27FC236}">
                <a16:creationId xmlns:a16="http://schemas.microsoft.com/office/drawing/2014/main" id="{6AC1110A-5795-4F05-B6E8-DA6AA6BE404D}"/>
              </a:ext>
            </a:extLst>
          </p:cNvPr>
          <p:cNvSpPr/>
          <p:nvPr/>
        </p:nvSpPr>
        <p:spPr>
          <a:xfrm>
            <a:off x="396000" y="4680000"/>
            <a:ext cx="11520000" cy="1323439"/>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a:t>
            </a:r>
            <a:r>
              <a:rPr lang="en-US" altLang="ja-JP" sz="1600" u="sng" dirty="0">
                <a:solidFill>
                  <a:srgbClr val="3333FF"/>
                </a:solidFill>
                <a:latin typeface="+mn-ea"/>
              </a:rPr>
              <a:t>PO</a:t>
            </a:r>
            <a:r>
              <a:rPr lang="ja-JP" altLang="en-US" sz="1600" u="sng" dirty="0">
                <a:solidFill>
                  <a:srgbClr val="3333FF"/>
                </a:solidFill>
                <a:latin typeface="+mn-ea"/>
              </a:rPr>
              <a:t>補佐</a:t>
            </a:r>
            <a:endParaRPr lang="en-US" altLang="ja-JP" sz="1600" dirty="0">
              <a:latin typeface="+mn-ea"/>
            </a:endParaRPr>
          </a:p>
          <a:p>
            <a:pPr marL="180000" indent="-180000"/>
            <a:r>
              <a:rPr lang="ja-JP" altLang="en-US" sz="1600" dirty="0">
                <a:latin typeface="+mn-ea"/>
              </a:rPr>
              <a:t>・ユーザ企業がアジャイル開発に慣れておらず、社内に</a:t>
            </a:r>
            <a:r>
              <a:rPr lang="en-US" altLang="ja-JP" sz="1600" dirty="0">
                <a:latin typeface="+mn-ea"/>
              </a:rPr>
              <a:t>PO</a:t>
            </a:r>
            <a:r>
              <a:rPr lang="ja-JP" altLang="en-US" sz="1600" dirty="0">
                <a:latin typeface="+mn-ea"/>
              </a:rPr>
              <a:t>の役割を全うできる人員がいない場合には、ベンダ側に</a:t>
            </a:r>
            <a:r>
              <a:rPr lang="en-US" altLang="ja-JP" sz="1600" dirty="0">
                <a:latin typeface="+mn-ea"/>
              </a:rPr>
              <a:t>PO</a:t>
            </a:r>
            <a:r>
              <a:rPr lang="ja-JP" altLang="en-US" sz="1600" dirty="0">
                <a:latin typeface="+mn-ea"/>
              </a:rPr>
              <a:t>補佐の人員を出してもらい、補助してもらう</a:t>
            </a:r>
            <a:endParaRPr lang="en-US" altLang="ja-JP" sz="1600" dirty="0">
              <a:latin typeface="+mn-ea"/>
            </a:endParaRPr>
          </a:p>
          <a:p>
            <a:pPr marL="180000" indent="-180000"/>
            <a:r>
              <a:rPr lang="ja-JP" altLang="en-US" sz="1600" dirty="0">
                <a:latin typeface="+mn-ea"/>
              </a:rPr>
              <a:t>・ユーザ企業が主体的に開発対象の管理・変更に関わる必要があるため、プロダクトに対して責任を持つ</a:t>
            </a:r>
            <a:r>
              <a:rPr lang="en-US" altLang="ja-JP" sz="1600" dirty="0">
                <a:latin typeface="+mn-ea"/>
              </a:rPr>
              <a:t>PO</a:t>
            </a:r>
            <a:r>
              <a:rPr lang="ja-JP" altLang="en-US" sz="1600" dirty="0">
                <a:latin typeface="+mn-ea"/>
              </a:rPr>
              <a:t>の職務自体をベンダ側に委ねるべきでない（責任はユーザ企業のまま）</a:t>
            </a:r>
          </a:p>
        </p:txBody>
      </p:sp>
    </p:spTree>
    <p:extLst>
      <p:ext uri="{BB962C8B-B14F-4D97-AF65-F5344CB8AC3E}">
        <p14:creationId xmlns:p14="http://schemas.microsoft.com/office/powerpoint/2010/main" val="372285581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ja-JP" altLang="en-US" dirty="0"/>
              <a:t>第</a:t>
            </a:r>
            <a:r>
              <a:rPr lang="en-US" altLang="ja-JP" dirty="0"/>
              <a:t>5</a:t>
            </a:r>
            <a:r>
              <a:rPr lang="ja-JP" altLang="en-US" dirty="0"/>
              <a:t>条（受注者の義務）</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9" name="フッター プレースホルダー 8">
            <a:extLst>
              <a:ext uri="{FF2B5EF4-FFF2-40B4-BE49-F238E27FC236}">
                <a16:creationId xmlns:a16="http://schemas.microsoft.com/office/drawing/2014/main" id="{41197E13-98EA-456E-976E-18B3695414DC}"/>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43A8F8DF-C3C5-4B4A-8735-06C302F8DCEB}"/>
              </a:ext>
            </a:extLst>
          </p:cNvPr>
          <p:cNvSpPr/>
          <p:nvPr/>
        </p:nvSpPr>
        <p:spPr>
          <a:xfrm>
            <a:off x="360000" y="900000"/>
            <a:ext cx="11520000" cy="1877437"/>
          </a:xfrm>
          <a:prstGeom prst="rect">
            <a:avLst/>
          </a:prstGeom>
        </p:spPr>
        <p:txBody>
          <a:bodyPr wrap="square">
            <a:spAutoFit/>
          </a:bodyPr>
          <a:lstStyle/>
          <a:p>
            <a:r>
              <a:rPr lang="ja-JP" altLang="en-US" sz="2000" b="1" dirty="0">
                <a:latin typeface="+mn-ea"/>
              </a:rPr>
              <a:t>・第</a:t>
            </a:r>
            <a:r>
              <a:rPr lang="en-US" altLang="ja-JP" sz="2000" b="1" dirty="0">
                <a:latin typeface="+mn-ea"/>
              </a:rPr>
              <a:t>1</a:t>
            </a:r>
            <a:r>
              <a:rPr lang="ja-JP" altLang="en-US" sz="2000" b="1" dirty="0">
                <a:latin typeface="+mn-ea"/>
              </a:rPr>
              <a:t>項 準委任契約に基づく義務</a:t>
            </a:r>
            <a:r>
              <a:rPr lang="en-US" altLang="ja-JP" dirty="0">
                <a:latin typeface="+mn-ea"/>
              </a:rPr>
              <a:t>…</a:t>
            </a:r>
            <a:r>
              <a:rPr lang="ja-JP" altLang="en-US" u="sng" dirty="0">
                <a:solidFill>
                  <a:srgbClr val="FF0000"/>
                </a:solidFill>
                <a:latin typeface="+mn-ea"/>
              </a:rPr>
              <a:t>善管注意義務</a:t>
            </a:r>
            <a:r>
              <a:rPr lang="ja-JP" altLang="en-US" dirty="0">
                <a:latin typeface="+mn-ea"/>
              </a:rPr>
              <a:t>、プロダクトの</a:t>
            </a:r>
            <a:r>
              <a:rPr lang="ja-JP" altLang="en-US" u="sng" dirty="0">
                <a:solidFill>
                  <a:srgbClr val="3333FF"/>
                </a:solidFill>
                <a:latin typeface="+mn-ea"/>
              </a:rPr>
              <a:t>完成義務は負わない</a:t>
            </a:r>
            <a:endParaRPr lang="en-US" altLang="ja-JP" sz="2000" u="sng" dirty="0">
              <a:solidFill>
                <a:srgbClr val="3333FF"/>
              </a:solidFill>
              <a:latin typeface="+mn-ea"/>
            </a:endParaRPr>
          </a:p>
          <a:p>
            <a:r>
              <a:rPr lang="ja-JP" altLang="en-US" sz="2000" b="1" dirty="0">
                <a:latin typeface="+mn-ea"/>
              </a:rPr>
              <a:t>・第</a:t>
            </a:r>
            <a:r>
              <a:rPr lang="en-US" altLang="ja-JP" sz="2000" b="1" dirty="0">
                <a:latin typeface="+mn-ea"/>
              </a:rPr>
              <a:t>2</a:t>
            </a:r>
            <a:r>
              <a:rPr lang="ja-JP" altLang="en-US" sz="2000" b="1" dirty="0">
                <a:latin typeface="+mn-ea"/>
              </a:rPr>
              <a:t>項 開発対象プロダクトの価値を高めるべく努める義務</a:t>
            </a:r>
            <a:r>
              <a:rPr lang="en-US" altLang="ja-JP" dirty="0">
                <a:latin typeface="+mn-ea"/>
              </a:rPr>
              <a:t>…</a:t>
            </a:r>
            <a:r>
              <a:rPr lang="ja-JP" altLang="en-US" dirty="0">
                <a:latin typeface="+mn-ea"/>
              </a:rPr>
              <a:t>アジャイル開発特有</a:t>
            </a:r>
          </a:p>
          <a:p>
            <a:pPr marL="468000" indent="-180000">
              <a:buFontTx/>
              <a:buChar char="-"/>
            </a:pPr>
            <a:r>
              <a:rPr lang="ja-JP" altLang="en-US" dirty="0">
                <a:latin typeface="+mn-ea"/>
              </a:rPr>
              <a:t>プロダクトバックログの内容及び優先順位に関する助言</a:t>
            </a:r>
            <a:endParaRPr lang="en-US" altLang="ja-JP" dirty="0">
              <a:latin typeface="+mn-ea"/>
            </a:endParaRPr>
          </a:p>
          <a:p>
            <a:pPr marL="468000" indent="-180000">
              <a:buFontTx/>
              <a:buChar char="-"/>
            </a:pPr>
            <a:r>
              <a:rPr lang="ja-JP" altLang="en-US" dirty="0">
                <a:latin typeface="+mn-ea"/>
              </a:rPr>
              <a:t>開発スケジュールの見通し、開発対象プロダクトの技術的なリスクに関する説明、等</a:t>
            </a:r>
            <a:endParaRPr lang="en-US" altLang="ja-JP" dirty="0">
              <a:latin typeface="+mn-ea"/>
            </a:endParaRPr>
          </a:p>
          <a:p>
            <a:r>
              <a:rPr lang="ja-JP" altLang="en-US" sz="2000" b="1" dirty="0">
                <a:latin typeface="+mn-ea"/>
              </a:rPr>
              <a:t>・第</a:t>
            </a:r>
            <a:r>
              <a:rPr lang="en-US" altLang="ja-JP" sz="2000" b="1" dirty="0">
                <a:latin typeface="+mn-ea"/>
              </a:rPr>
              <a:t>3</a:t>
            </a:r>
            <a:r>
              <a:rPr lang="ja-JP" altLang="en-US" sz="2000" b="1" dirty="0">
                <a:latin typeface="+mn-ea"/>
              </a:rPr>
              <a:t>項 </a:t>
            </a:r>
            <a:r>
              <a:rPr lang="ja-JP" altLang="en-US" sz="2000" b="1" u="sng" dirty="0">
                <a:solidFill>
                  <a:srgbClr val="FF0000"/>
                </a:solidFill>
                <a:latin typeface="+mn-ea"/>
              </a:rPr>
              <a:t>スクラムマスターの選任</a:t>
            </a:r>
            <a:endParaRPr lang="en-US" altLang="ja-JP" sz="2000" u="sng" dirty="0">
              <a:solidFill>
                <a:srgbClr val="FF0000"/>
              </a:solidFill>
              <a:latin typeface="+mn-ea"/>
            </a:endParaRPr>
          </a:p>
          <a:p>
            <a:r>
              <a:rPr lang="ja-JP" altLang="en-US" sz="2000" b="1" dirty="0">
                <a:latin typeface="+mn-ea"/>
              </a:rPr>
              <a:t>・第</a:t>
            </a:r>
            <a:r>
              <a:rPr lang="en-US" altLang="ja-JP" sz="2000" b="1" dirty="0">
                <a:latin typeface="+mn-ea"/>
              </a:rPr>
              <a:t>4</a:t>
            </a:r>
            <a:r>
              <a:rPr lang="ja-JP" altLang="en-US" sz="2000" b="1" dirty="0">
                <a:latin typeface="+mn-ea"/>
              </a:rPr>
              <a:t>項 </a:t>
            </a:r>
            <a:r>
              <a:rPr lang="ja-JP" altLang="en-US" sz="2000" b="1" u="sng" dirty="0">
                <a:solidFill>
                  <a:srgbClr val="FF0000"/>
                </a:solidFill>
                <a:latin typeface="+mn-ea"/>
              </a:rPr>
              <a:t>スクラムマスターの役割</a:t>
            </a:r>
            <a:r>
              <a:rPr lang="en-US" altLang="ja-JP" dirty="0">
                <a:latin typeface="+mn-ea"/>
              </a:rPr>
              <a:t>…</a:t>
            </a:r>
            <a:r>
              <a:rPr lang="ja-JP" altLang="en-US" dirty="0">
                <a:latin typeface="+mn-ea"/>
              </a:rPr>
              <a:t>業務の円滑遂行、</a:t>
            </a:r>
            <a:r>
              <a:rPr lang="en-US" altLang="ja-JP" dirty="0">
                <a:latin typeface="+mn-ea"/>
              </a:rPr>
              <a:t>SM</a:t>
            </a:r>
            <a:r>
              <a:rPr lang="ja-JP" altLang="en-US" dirty="0">
                <a:latin typeface="+mn-ea"/>
              </a:rPr>
              <a:t>の行為責任はベンダ企業に</a:t>
            </a:r>
          </a:p>
        </p:txBody>
      </p:sp>
      <p:sp>
        <p:nvSpPr>
          <p:cNvPr id="6" name="正方形/長方形 5">
            <a:extLst>
              <a:ext uri="{FF2B5EF4-FFF2-40B4-BE49-F238E27FC236}">
                <a16:creationId xmlns:a16="http://schemas.microsoft.com/office/drawing/2014/main" id="{0E543582-5DB6-4D04-85E2-FD5B224B612E}"/>
              </a:ext>
            </a:extLst>
          </p:cNvPr>
          <p:cNvSpPr/>
          <p:nvPr/>
        </p:nvSpPr>
        <p:spPr>
          <a:xfrm>
            <a:off x="360000" y="5760000"/>
            <a:ext cx="8640000" cy="584775"/>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a:t>
            </a:r>
            <a:r>
              <a:rPr lang="ja-JP" altLang="en-US" sz="1600" u="sng" dirty="0">
                <a:solidFill>
                  <a:srgbClr val="3333FF"/>
                </a:solidFill>
                <a:latin typeface="+mn-ea"/>
              </a:rPr>
              <a:t>プロジェクトマネジメント</a:t>
            </a:r>
            <a:endParaRPr lang="en-US" altLang="ja-JP" sz="1600" dirty="0">
              <a:latin typeface="+mn-ea"/>
            </a:endParaRPr>
          </a:p>
          <a:p>
            <a:pPr marL="180000" indent="-180000"/>
            <a:r>
              <a:rPr lang="ja-JP" altLang="en-US" sz="1600" dirty="0">
                <a:latin typeface="+mn-ea"/>
              </a:rPr>
              <a:t>・あくまでスクラムチーム全体で行われるもの、ベンダ企業だけが責任を負うわけではない</a:t>
            </a:r>
          </a:p>
        </p:txBody>
      </p:sp>
      <p:sp>
        <p:nvSpPr>
          <p:cNvPr id="7" name="正方形/長方形 6">
            <a:extLst>
              <a:ext uri="{FF2B5EF4-FFF2-40B4-BE49-F238E27FC236}">
                <a16:creationId xmlns:a16="http://schemas.microsoft.com/office/drawing/2014/main" id="{36B47CCD-AD13-460C-8A82-3DE9E64744BA}"/>
              </a:ext>
            </a:extLst>
          </p:cNvPr>
          <p:cNvSpPr/>
          <p:nvPr/>
        </p:nvSpPr>
        <p:spPr>
          <a:xfrm>
            <a:off x="360000" y="2880001"/>
            <a:ext cx="11520000" cy="1323439"/>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契約不適合（旧民法における、瑕疵担保）責任</a:t>
            </a:r>
          </a:p>
          <a:p>
            <a:pPr marL="180000" indent="-180000"/>
            <a:r>
              <a:rPr lang="ja-JP" altLang="en-US" sz="1600" dirty="0">
                <a:latin typeface="+mn-ea"/>
              </a:rPr>
              <a:t>・開発対象プロダクトの不具合、セキュリティ等の非機能要件の不備等に対しても、ユーザ企業はベンダ企業に対して、成果物に関する</a:t>
            </a:r>
            <a:r>
              <a:rPr lang="ja-JP" altLang="en-US" sz="1600" u="sng" dirty="0">
                <a:solidFill>
                  <a:srgbClr val="3333FF"/>
                </a:solidFill>
                <a:latin typeface="+mn-ea"/>
              </a:rPr>
              <a:t>契約不適合責任</a:t>
            </a:r>
            <a:r>
              <a:rPr lang="ja-JP" altLang="en-US" sz="1600" dirty="0">
                <a:latin typeface="+mn-ea"/>
              </a:rPr>
              <a:t>を追及できない</a:t>
            </a:r>
          </a:p>
          <a:p>
            <a:pPr marL="180000" indent="-180000"/>
            <a:r>
              <a:rPr lang="ja-JP" altLang="en-US" sz="1600" dirty="0">
                <a:latin typeface="+mn-ea"/>
              </a:rPr>
              <a:t>・問題がベンダ企業の善管注意義務違反によるものである場合には、ユーザ企業はベンダ企業に対して</a:t>
            </a:r>
            <a:r>
              <a:rPr lang="ja-JP" altLang="en-US" sz="1600" u="sng" dirty="0">
                <a:solidFill>
                  <a:srgbClr val="3333FF"/>
                </a:solidFill>
                <a:latin typeface="+mn-ea"/>
              </a:rPr>
              <a:t>損害賠償請求</a:t>
            </a:r>
            <a:r>
              <a:rPr lang="ja-JP" altLang="en-US" sz="1600" dirty="0">
                <a:latin typeface="+mn-ea"/>
              </a:rPr>
              <a:t>をすることができる</a:t>
            </a:r>
          </a:p>
        </p:txBody>
      </p:sp>
      <p:sp>
        <p:nvSpPr>
          <p:cNvPr id="8" name="正方形/長方形 7">
            <a:extLst>
              <a:ext uri="{FF2B5EF4-FFF2-40B4-BE49-F238E27FC236}">
                <a16:creationId xmlns:a16="http://schemas.microsoft.com/office/drawing/2014/main" id="{FD0CF422-075C-4D5E-B80D-DBAEB9E7806F}"/>
              </a:ext>
            </a:extLst>
          </p:cNvPr>
          <p:cNvSpPr/>
          <p:nvPr/>
        </p:nvSpPr>
        <p:spPr>
          <a:xfrm>
            <a:off x="360000" y="4320001"/>
            <a:ext cx="11520000" cy="1323439"/>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善管注意義務</a:t>
            </a:r>
          </a:p>
          <a:p>
            <a:pPr marL="72000" indent="-72000"/>
            <a:r>
              <a:rPr lang="ja-JP" altLang="en-US" sz="1600" dirty="0">
                <a:latin typeface="+mn-ea"/>
              </a:rPr>
              <a:t>・情報システムやソフトウェアに関する</a:t>
            </a:r>
            <a:r>
              <a:rPr lang="ja-JP" altLang="en-US" sz="1600" u="sng" dirty="0">
                <a:solidFill>
                  <a:srgbClr val="3333FF"/>
                </a:solidFill>
                <a:latin typeface="+mn-ea"/>
              </a:rPr>
              <a:t>専門家として通常要求される水準</a:t>
            </a:r>
            <a:r>
              <a:rPr lang="ja-JP" altLang="en-US" sz="1600" dirty="0">
                <a:latin typeface="+mn-ea"/>
              </a:rPr>
              <a:t>に見合う仕事</a:t>
            </a:r>
          </a:p>
          <a:p>
            <a:pPr marL="180000" indent="-180000"/>
            <a:r>
              <a:rPr lang="ja-JP" altLang="en-US" sz="1600" dirty="0">
                <a:latin typeface="+mn-ea"/>
              </a:rPr>
              <a:t>・ユーザ企業による適切な判断・決定の支援に</a:t>
            </a:r>
            <a:r>
              <a:rPr lang="ja-JP" altLang="en-US" sz="1600" u="sng" dirty="0">
                <a:solidFill>
                  <a:srgbClr val="3333FF"/>
                </a:solidFill>
                <a:latin typeface="+mn-ea"/>
              </a:rPr>
              <a:t>必要な情報の提供</a:t>
            </a:r>
            <a:r>
              <a:rPr lang="ja-JP" altLang="en-US" sz="1600" dirty="0">
                <a:latin typeface="+mn-ea"/>
              </a:rPr>
              <a:t>（開発対象プロダクトの内容を決するプロダクトバックログの項目やその優先順位を検討する際の、専門家の観点からの助言、開発スケジュールの見通し、対象プロダクトの技術的リスクに関する説明）</a:t>
            </a:r>
          </a:p>
        </p:txBody>
      </p:sp>
    </p:spTree>
    <p:extLst>
      <p:ext uri="{BB962C8B-B14F-4D97-AF65-F5344CB8AC3E}">
        <p14:creationId xmlns:p14="http://schemas.microsoft.com/office/powerpoint/2010/main" val="128290543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zh-CN" altLang="en-US" dirty="0"/>
              <a:t>第</a:t>
            </a:r>
            <a:r>
              <a:rPr lang="en-US" altLang="zh-CN" dirty="0"/>
              <a:t>6</a:t>
            </a:r>
            <a:r>
              <a:rPr lang="zh-CN" altLang="en-US" dirty="0"/>
              <a:t>条（変更管理）</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9" name="フッター プレースホルダー 8">
            <a:extLst>
              <a:ext uri="{FF2B5EF4-FFF2-40B4-BE49-F238E27FC236}">
                <a16:creationId xmlns:a16="http://schemas.microsoft.com/office/drawing/2014/main" id="{21853657-D47E-4C85-9A0E-D2AF1519520F}"/>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F51BC264-557C-4263-A798-44824F5850C5}"/>
              </a:ext>
            </a:extLst>
          </p:cNvPr>
          <p:cNvSpPr/>
          <p:nvPr/>
        </p:nvSpPr>
        <p:spPr>
          <a:xfrm>
            <a:off x="359999" y="2052000"/>
            <a:ext cx="11520000" cy="2554545"/>
          </a:xfrm>
          <a:prstGeom prst="rect">
            <a:avLst/>
          </a:prstGeom>
        </p:spPr>
        <p:txBody>
          <a:bodyPr wrap="square">
            <a:spAutoFit/>
          </a:bodyPr>
          <a:lstStyle/>
          <a:p>
            <a:r>
              <a:rPr lang="ja-JP" altLang="en-US" sz="2000" b="1" dirty="0">
                <a:latin typeface="+mn-ea"/>
              </a:rPr>
              <a:t>・第</a:t>
            </a:r>
            <a:r>
              <a:rPr lang="en-US" altLang="ja-JP" sz="2000" b="1" dirty="0">
                <a:latin typeface="+mn-ea"/>
              </a:rPr>
              <a:t>1</a:t>
            </a:r>
            <a:r>
              <a:rPr lang="ja-JP" altLang="en-US" sz="2000" b="1" dirty="0">
                <a:latin typeface="+mn-ea"/>
              </a:rPr>
              <a:t>項 変更協議の申入れ</a:t>
            </a:r>
            <a:r>
              <a:rPr lang="en-US" altLang="ja-JP" dirty="0">
                <a:latin typeface="+mn-ea"/>
              </a:rPr>
              <a:t>…</a:t>
            </a:r>
            <a:r>
              <a:rPr lang="ja-JP" altLang="en-US" dirty="0">
                <a:latin typeface="+mn-ea"/>
              </a:rPr>
              <a:t>書面で開催要請</a:t>
            </a:r>
            <a:endParaRPr lang="en-US" altLang="ja-JP" sz="2000" u="sng" dirty="0">
              <a:solidFill>
                <a:srgbClr val="3333FF"/>
              </a:solidFill>
              <a:latin typeface="+mn-ea"/>
            </a:endParaRPr>
          </a:p>
          <a:p>
            <a:r>
              <a:rPr lang="ja-JP" altLang="en-US" sz="2000" b="1" dirty="0">
                <a:latin typeface="+mn-ea"/>
              </a:rPr>
              <a:t>・第</a:t>
            </a:r>
            <a:r>
              <a:rPr lang="en-US" altLang="ja-JP" sz="2000" b="1" dirty="0">
                <a:latin typeface="+mn-ea"/>
              </a:rPr>
              <a:t>2</a:t>
            </a:r>
            <a:r>
              <a:rPr lang="ja-JP" altLang="en-US" sz="2000" b="1" dirty="0">
                <a:latin typeface="+mn-ea"/>
              </a:rPr>
              <a:t>項 協議の応諾</a:t>
            </a:r>
            <a:r>
              <a:rPr lang="en-US" altLang="ja-JP" dirty="0">
                <a:latin typeface="+mn-ea"/>
              </a:rPr>
              <a:t>…</a:t>
            </a:r>
            <a:r>
              <a:rPr lang="ja-JP" altLang="en-US" dirty="0">
                <a:latin typeface="+mn-ea"/>
              </a:rPr>
              <a:t>速やかに応じる</a:t>
            </a:r>
          </a:p>
          <a:p>
            <a:r>
              <a:rPr lang="ja-JP" altLang="en-US" sz="2000" b="1" dirty="0">
                <a:latin typeface="+mn-ea"/>
              </a:rPr>
              <a:t>・第</a:t>
            </a:r>
            <a:r>
              <a:rPr lang="en-US" altLang="ja-JP" sz="2000" b="1" dirty="0">
                <a:latin typeface="+mn-ea"/>
              </a:rPr>
              <a:t>3</a:t>
            </a:r>
            <a:r>
              <a:rPr lang="ja-JP" altLang="en-US" sz="2000" b="1" dirty="0">
                <a:latin typeface="+mn-ea"/>
              </a:rPr>
              <a:t>項 協議の実施</a:t>
            </a:r>
            <a:r>
              <a:rPr lang="en-US" altLang="ja-JP" dirty="0">
                <a:latin typeface="+mn-ea"/>
              </a:rPr>
              <a:t>…</a:t>
            </a:r>
            <a:r>
              <a:rPr lang="ja-JP" altLang="en-US" dirty="0">
                <a:latin typeface="+mn-ea"/>
              </a:rPr>
              <a:t>変更の目的、対象、可否、影響等を、誠実に検討</a:t>
            </a:r>
            <a:endParaRPr lang="en-US" altLang="ja-JP" sz="2000" u="sng" dirty="0">
              <a:solidFill>
                <a:srgbClr val="3333FF"/>
              </a:solidFill>
              <a:latin typeface="+mn-ea"/>
            </a:endParaRPr>
          </a:p>
          <a:p>
            <a:r>
              <a:rPr lang="ja-JP" altLang="en-US" sz="2000" b="1" dirty="0">
                <a:latin typeface="+mn-ea"/>
              </a:rPr>
              <a:t>・第</a:t>
            </a:r>
            <a:r>
              <a:rPr lang="en-US" altLang="ja-JP" sz="2000" b="1" dirty="0">
                <a:latin typeface="+mn-ea"/>
              </a:rPr>
              <a:t>4</a:t>
            </a:r>
            <a:r>
              <a:rPr lang="ja-JP" altLang="en-US" sz="2000" b="1" dirty="0">
                <a:latin typeface="+mn-ea"/>
              </a:rPr>
              <a:t>項 協議の出席者</a:t>
            </a:r>
            <a:r>
              <a:rPr lang="en-US" altLang="ja-JP" dirty="0">
                <a:latin typeface="+mn-ea"/>
              </a:rPr>
              <a:t>…</a:t>
            </a:r>
            <a:r>
              <a:rPr lang="ja-JP" altLang="en-US" dirty="0">
                <a:latin typeface="+mn-ea"/>
              </a:rPr>
              <a:t>双方の責任者等が出席、相手方出席者の要請可</a:t>
            </a:r>
          </a:p>
          <a:p>
            <a:r>
              <a:rPr lang="ja-JP" altLang="en-US" sz="2000" b="1" dirty="0">
                <a:latin typeface="+mn-ea"/>
              </a:rPr>
              <a:t>・第</a:t>
            </a:r>
            <a:r>
              <a:rPr lang="en-US" altLang="ja-JP" sz="2000" b="1" dirty="0">
                <a:latin typeface="+mn-ea"/>
              </a:rPr>
              <a:t>5</a:t>
            </a:r>
            <a:r>
              <a:rPr lang="ja-JP" altLang="en-US" sz="2000" b="1" dirty="0">
                <a:latin typeface="+mn-ea"/>
              </a:rPr>
              <a:t>項 変更合意書</a:t>
            </a:r>
            <a:r>
              <a:rPr lang="en-US" altLang="ja-JP" dirty="0">
                <a:latin typeface="+mn-ea"/>
              </a:rPr>
              <a:t>…</a:t>
            </a:r>
            <a:r>
              <a:rPr lang="ja-JP" altLang="en-US" dirty="0">
                <a:latin typeface="+mn-ea"/>
              </a:rPr>
              <a:t>双方の記名押印により有効</a:t>
            </a:r>
            <a:endParaRPr lang="en-US" altLang="ja-JP" u="sng" dirty="0">
              <a:solidFill>
                <a:srgbClr val="3333FF"/>
              </a:solidFill>
              <a:latin typeface="+mn-ea"/>
            </a:endParaRPr>
          </a:p>
          <a:p>
            <a:r>
              <a:rPr lang="ja-JP" altLang="en-US" sz="2000" b="1" dirty="0">
                <a:latin typeface="+mn-ea"/>
              </a:rPr>
              <a:t>・第</a:t>
            </a:r>
            <a:r>
              <a:rPr lang="en-US" altLang="ja-JP" sz="2000" b="1" dirty="0">
                <a:latin typeface="+mn-ea"/>
              </a:rPr>
              <a:t>6</a:t>
            </a:r>
            <a:r>
              <a:rPr lang="ja-JP" altLang="en-US" sz="2000" b="1" dirty="0">
                <a:latin typeface="+mn-ea"/>
              </a:rPr>
              <a:t>項 解除</a:t>
            </a:r>
            <a:r>
              <a:rPr lang="en-US" altLang="ja-JP" dirty="0">
                <a:latin typeface="+mn-ea"/>
              </a:rPr>
              <a:t>…</a:t>
            </a:r>
            <a:r>
              <a:rPr lang="ja-JP" altLang="en-US" dirty="0">
                <a:latin typeface="+mn-ea"/>
              </a:rPr>
              <a:t>一定期間で合意に至らない場合、書面による通知で契約解除、委託料の支払い</a:t>
            </a:r>
            <a:endParaRPr lang="en-US" altLang="ja-JP" u="sng" dirty="0">
              <a:solidFill>
                <a:srgbClr val="3333FF"/>
              </a:solidFill>
              <a:latin typeface="+mn-ea"/>
            </a:endParaRPr>
          </a:p>
          <a:p>
            <a:r>
              <a:rPr lang="ja-JP" altLang="en-US" sz="2000" b="1" dirty="0">
                <a:latin typeface="+mn-ea"/>
              </a:rPr>
              <a:t>・第</a:t>
            </a:r>
            <a:r>
              <a:rPr lang="en-US" altLang="ja-JP" sz="2000" b="1" dirty="0">
                <a:latin typeface="+mn-ea"/>
              </a:rPr>
              <a:t>7</a:t>
            </a:r>
            <a:r>
              <a:rPr lang="ja-JP" altLang="en-US" sz="2000" b="1" dirty="0">
                <a:latin typeface="+mn-ea"/>
              </a:rPr>
              <a:t>項 損害賠償</a:t>
            </a:r>
            <a:r>
              <a:rPr lang="en-US" altLang="ja-JP" dirty="0">
                <a:latin typeface="+mn-ea"/>
              </a:rPr>
              <a:t>…</a:t>
            </a:r>
            <a:r>
              <a:rPr lang="ja-JP" altLang="en-US" dirty="0">
                <a:latin typeface="+mn-ea"/>
              </a:rPr>
              <a:t>損害賠償請求可</a:t>
            </a:r>
            <a:endParaRPr lang="en-US" altLang="ja-JP" u="sng" dirty="0">
              <a:solidFill>
                <a:srgbClr val="3333FF"/>
              </a:solidFill>
              <a:latin typeface="+mn-ea"/>
            </a:endParaRPr>
          </a:p>
          <a:p>
            <a:r>
              <a:rPr lang="ja-JP" altLang="en-US" sz="2000" b="1" dirty="0">
                <a:latin typeface="+mn-ea"/>
              </a:rPr>
              <a:t>・第</a:t>
            </a:r>
            <a:r>
              <a:rPr lang="en-US" altLang="ja-JP" sz="2000" b="1" dirty="0">
                <a:latin typeface="+mn-ea"/>
              </a:rPr>
              <a:t>8</a:t>
            </a:r>
            <a:r>
              <a:rPr lang="ja-JP" altLang="en-US" sz="2000" b="1" dirty="0">
                <a:latin typeface="+mn-ea"/>
              </a:rPr>
              <a:t>項 進め方の指針の変更</a:t>
            </a:r>
            <a:r>
              <a:rPr lang="en-US" altLang="ja-JP" dirty="0">
                <a:latin typeface="+mn-ea"/>
              </a:rPr>
              <a:t>…</a:t>
            </a:r>
            <a:r>
              <a:rPr lang="ja-JP" altLang="en-US" dirty="0">
                <a:latin typeface="+mn-ea"/>
              </a:rPr>
              <a:t>スクラムチームの合意により変更可、署名付き議事録作成</a:t>
            </a:r>
            <a:endParaRPr lang="en-US" altLang="ja-JP" u="sng" dirty="0">
              <a:solidFill>
                <a:srgbClr val="3333FF"/>
              </a:solidFill>
              <a:latin typeface="+mn-ea"/>
            </a:endParaRPr>
          </a:p>
        </p:txBody>
      </p:sp>
      <p:sp>
        <p:nvSpPr>
          <p:cNvPr id="6" name="正方形/長方形 5">
            <a:extLst>
              <a:ext uri="{FF2B5EF4-FFF2-40B4-BE49-F238E27FC236}">
                <a16:creationId xmlns:a16="http://schemas.microsoft.com/office/drawing/2014/main" id="{CB43B8D9-44BF-4792-ABF6-0CF4ACC852CA}"/>
              </a:ext>
            </a:extLst>
          </p:cNvPr>
          <p:cNvSpPr/>
          <p:nvPr/>
        </p:nvSpPr>
        <p:spPr>
          <a:xfrm>
            <a:off x="360000" y="5760001"/>
            <a:ext cx="11520000" cy="830997"/>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a:t>
            </a:r>
            <a:r>
              <a:rPr lang="ja-JP" altLang="en-US" sz="1600" b="1" u="sng" dirty="0">
                <a:solidFill>
                  <a:srgbClr val="3333FF"/>
                </a:solidFill>
                <a:latin typeface="+mn-ea"/>
              </a:rPr>
              <a:t>連絡協議会</a:t>
            </a:r>
            <a:endParaRPr lang="en-US" altLang="ja-JP" sz="1600" b="1" dirty="0">
              <a:latin typeface="+mn-ea"/>
            </a:endParaRPr>
          </a:p>
          <a:p>
            <a:pPr marL="180000" indent="-180000"/>
            <a:r>
              <a:rPr lang="ja-JP" altLang="en-US" sz="1600" dirty="0">
                <a:latin typeface="+mn-ea"/>
              </a:rPr>
              <a:t>・大規模な開発を行うような場合で、プロジェクト全体の進捗確認やリスク管理を行うために必要な場合には、定例の連絡協議会を設置することも考えられる</a:t>
            </a:r>
          </a:p>
        </p:txBody>
      </p:sp>
      <p:sp>
        <p:nvSpPr>
          <p:cNvPr id="7" name="正方形/長方形 6">
            <a:extLst>
              <a:ext uri="{FF2B5EF4-FFF2-40B4-BE49-F238E27FC236}">
                <a16:creationId xmlns:a16="http://schemas.microsoft.com/office/drawing/2014/main" id="{84A24A5F-B6C3-4750-9907-BAC51531FB93}"/>
              </a:ext>
            </a:extLst>
          </p:cNvPr>
          <p:cNvSpPr/>
          <p:nvPr/>
        </p:nvSpPr>
        <p:spPr>
          <a:xfrm>
            <a:off x="359999" y="900000"/>
            <a:ext cx="11520000" cy="1077218"/>
          </a:xfrm>
          <a:prstGeom prst="rect">
            <a:avLst/>
          </a:prstGeom>
        </p:spPr>
        <p:txBody>
          <a:bodyPr wrap="square">
            <a:spAutoFit/>
          </a:bodyPr>
          <a:lstStyle/>
          <a:p>
            <a:r>
              <a:rPr lang="ja-JP" altLang="en-US" sz="2000" dirty="0">
                <a:solidFill>
                  <a:schemeClr val="tx1">
                    <a:lumMod val="50000"/>
                    <a:lumOff val="50000"/>
                  </a:schemeClr>
                </a:solidFill>
              </a:rPr>
              <a:t>準委任契約であり、別紙で定める</a:t>
            </a:r>
            <a:r>
              <a:rPr lang="ja-JP" altLang="en-US" sz="2000" u="sng" dirty="0">
                <a:solidFill>
                  <a:srgbClr val="00B0F0"/>
                </a:solidFill>
              </a:rPr>
              <a:t>開発対象プロダクトの範囲内で</a:t>
            </a:r>
            <a:r>
              <a:rPr lang="ja-JP" altLang="en-US" sz="2000" dirty="0">
                <a:solidFill>
                  <a:schemeClr val="tx1">
                    <a:lumMod val="50000"/>
                    <a:lumOff val="50000"/>
                  </a:schemeClr>
                </a:solidFill>
              </a:rPr>
              <a:t>、開発する機能の追加・変更や、その優先順位の</a:t>
            </a:r>
            <a:r>
              <a:rPr lang="ja-JP" altLang="en-US" sz="2000" u="sng" dirty="0">
                <a:solidFill>
                  <a:srgbClr val="00B0F0"/>
                </a:solidFill>
              </a:rPr>
              <a:t>変更が柔軟に行われる</a:t>
            </a:r>
            <a:r>
              <a:rPr lang="ja-JP" altLang="en-US" sz="2000" u="sng" dirty="0">
                <a:solidFill>
                  <a:srgbClr val="3333FF"/>
                </a:solidFill>
              </a:rPr>
              <a:t>ものの</a:t>
            </a:r>
            <a:r>
              <a:rPr lang="ja-JP" altLang="en-US" sz="2000" dirty="0">
                <a:solidFill>
                  <a:schemeClr val="tx1">
                    <a:lumMod val="50000"/>
                    <a:lumOff val="50000"/>
                  </a:schemeClr>
                </a:solidFill>
              </a:rPr>
              <a:t>、</a:t>
            </a:r>
          </a:p>
          <a:p>
            <a:r>
              <a:rPr lang="ja-JP" altLang="en-US" sz="2400" dirty="0"/>
              <a:t>契約書</a:t>
            </a:r>
            <a:r>
              <a:rPr lang="ja-JP" altLang="en-US" sz="2400" u="sng" dirty="0">
                <a:solidFill>
                  <a:srgbClr val="FF0000"/>
                </a:solidFill>
              </a:rPr>
              <a:t>本体又は別紙の記載内容を変更せざるを得ない</a:t>
            </a:r>
            <a:r>
              <a:rPr lang="ja-JP" altLang="en-US" sz="2400" dirty="0"/>
              <a:t>ような事態を想定</a:t>
            </a:r>
          </a:p>
        </p:txBody>
      </p:sp>
      <p:sp>
        <p:nvSpPr>
          <p:cNvPr id="8" name="正方形/長方形 7">
            <a:extLst>
              <a:ext uri="{FF2B5EF4-FFF2-40B4-BE49-F238E27FC236}">
                <a16:creationId xmlns:a16="http://schemas.microsoft.com/office/drawing/2014/main" id="{316E95A6-6A0E-41E7-9D19-CD466BC99976}"/>
              </a:ext>
            </a:extLst>
          </p:cNvPr>
          <p:cNvSpPr/>
          <p:nvPr/>
        </p:nvSpPr>
        <p:spPr>
          <a:xfrm>
            <a:off x="360000" y="4608000"/>
            <a:ext cx="11520000" cy="1077218"/>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解除に関する議論</a:t>
            </a:r>
            <a:endParaRPr lang="en-US" altLang="ja-JP" sz="1600" dirty="0">
              <a:latin typeface="+mn-ea"/>
            </a:endParaRPr>
          </a:p>
          <a:p>
            <a:pPr marL="180000" indent="-180000"/>
            <a:r>
              <a:rPr lang="ja-JP" altLang="en-US" sz="1600" dirty="0">
                <a:latin typeface="+mn-ea"/>
              </a:rPr>
              <a:t>・一方的な都合による解除をを許容するのではなく、合理的な理由が必要ではないか？</a:t>
            </a:r>
          </a:p>
          <a:p>
            <a:pPr marL="180000" indent="-180000"/>
            <a:r>
              <a:rPr lang="ja-JP" altLang="en-US" sz="1600" dirty="0">
                <a:latin typeface="+mn-ea"/>
              </a:rPr>
              <a:t>・解除の可否が不明確となりプロジェクトが膠着状態となることは避けるべき</a:t>
            </a:r>
          </a:p>
          <a:p>
            <a:pPr marL="180000" indent="-180000"/>
            <a:r>
              <a:rPr lang="ja-JP" altLang="en-US" sz="1600" dirty="0">
                <a:latin typeface="+mn-ea"/>
              </a:rPr>
              <a:t>・既に当事者間の信頼関係が失われている状況では、正常な開発の継続は困難</a:t>
            </a:r>
          </a:p>
        </p:txBody>
      </p:sp>
    </p:spTree>
    <p:extLst>
      <p:ext uri="{BB962C8B-B14F-4D97-AF65-F5344CB8AC3E}">
        <p14:creationId xmlns:p14="http://schemas.microsoft.com/office/powerpoint/2010/main" val="425614543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zh-TW" altLang="en-US" dirty="0"/>
              <a:t>第</a:t>
            </a:r>
            <a:r>
              <a:rPr lang="en-US" altLang="zh-TW" dirty="0"/>
              <a:t>7</a:t>
            </a:r>
            <a:r>
              <a:rPr lang="zh-TW" altLang="en-US" dirty="0"/>
              <a:t>条（問題解消協議）</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E6BD9D57-43E0-4DD5-AF5C-9B9B3494FAE7}"/>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4913E168-3F4E-459F-9E61-060A6BEF9B4B}"/>
              </a:ext>
            </a:extLst>
          </p:cNvPr>
          <p:cNvSpPr/>
          <p:nvPr/>
        </p:nvSpPr>
        <p:spPr>
          <a:xfrm>
            <a:off x="360000" y="900000"/>
            <a:ext cx="8640000" cy="830997"/>
          </a:xfrm>
          <a:prstGeom prst="rect">
            <a:avLst/>
          </a:prstGeom>
        </p:spPr>
        <p:txBody>
          <a:bodyPr wrap="square">
            <a:spAutoFit/>
          </a:bodyPr>
          <a:lstStyle/>
          <a:p>
            <a:r>
              <a:rPr lang="ja-JP" altLang="en-US" sz="2400" dirty="0"/>
              <a:t>スクラムチーム内では解消が困難な、</a:t>
            </a:r>
          </a:p>
          <a:p>
            <a:r>
              <a:rPr lang="ja-JP" altLang="en-US" sz="2400" dirty="0"/>
              <a:t>プロジェクトの円滑な遂行に影響する問題*の発生を想定</a:t>
            </a:r>
          </a:p>
        </p:txBody>
      </p:sp>
      <p:sp>
        <p:nvSpPr>
          <p:cNvPr id="6" name="正方形/長方形 5">
            <a:extLst>
              <a:ext uri="{FF2B5EF4-FFF2-40B4-BE49-F238E27FC236}">
                <a16:creationId xmlns:a16="http://schemas.microsoft.com/office/drawing/2014/main" id="{B83AB6F6-39E2-4D9A-8374-62AE51DAC92B}"/>
              </a:ext>
            </a:extLst>
          </p:cNvPr>
          <p:cNvSpPr/>
          <p:nvPr/>
        </p:nvSpPr>
        <p:spPr>
          <a:xfrm>
            <a:off x="360000" y="1908000"/>
            <a:ext cx="10800000" cy="1938992"/>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1</a:t>
            </a:r>
            <a:r>
              <a:rPr lang="ja-JP" altLang="en-US" sz="2000" b="1" dirty="0">
                <a:latin typeface="メイリオ" panose="020B0604030504040204" pitchFamily="50" charset="-128"/>
                <a:ea typeface="メイリオ" panose="020B0604030504040204" pitchFamily="50" charset="-128"/>
              </a:rPr>
              <a:t>項 </a:t>
            </a:r>
            <a:r>
              <a:rPr lang="zh-TW" altLang="en-US" sz="2000" b="1" dirty="0">
                <a:latin typeface="メイリオ" panose="020B0604030504040204" pitchFamily="50" charset="-128"/>
                <a:ea typeface="メイリオ" panose="020B0604030504040204" pitchFamily="50" charset="-128"/>
              </a:rPr>
              <a:t>問題解消</a:t>
            </a:r>
            <a:r>
              <a:rPr lang="ja-JP" altLang="en-US" sz="2000" b="1" dirty="0">
                <a:latin typeface="メイリオ" panose="020B0604030504040204" pitchFamily="50" charset="-128"/>
                <a:ea typeface="メイリオ" panose="020B0604030504040204" pitchFamily="50" charset="-128"/>
              </a:rPr>
              <a:t>協議の申入れ</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rPr>
              <a:t>書面で開催要請</a:t>
            </a:r>
            <a:endParaRPr lang="en-US" altLang="ja-JP" sz="2000" u="sng" dirty="0">
              <a:solidFill>
                <a:srgbClr val="3333FF"/>
              </a:solidFill>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rPr>
              <a:t>項 協議の応諾</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rPr>
              <a:t>速やかに応じる</a:t>
            </a:r>
            <a:endParaRPr lang="ja-JP" altLang="en-US"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項 協議の実施</a:t>
            </a:r>
            <a:r>
              <a:rPr lang="en-US" altLang="ja-JP" dirty="0">
                <a:latin typeface="+mn-ea"/>
              </a:rPr>
              <a:t>…</a:t>
            </a:r>
            <a:r>
              <a:rPr lang="ja-JP" altLang="en-US" dirty="0">
                <a:latin typeface="+mn-ea"/>
              </a:rPr>
              <a:t>誠実に</a:t>
            </a:r>
            <a:endParaRPr lang="en-US" altLang="ja-JP" u="sng" dirty="0">
              <a:solidFill>
                <a:srgbClr val="3333FF"/>
              </a:solidFill>
              <a:latin typeface="+mn-ea"/>
            </a:endParaRPr>
          </a:p>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4</a:t>
            </a:r>
            <a:r>
              <a:rPr lang="ja-JP" altLang="en-US" sz="2000" b="1" dirty="0">
                <a:latin typeface="メイリオ" panose="020B0604030504040204" pitchFamily="50" charset="-128"/>
                <a:ea typeface="メイリオ" panose="020B0604030504040204" pitchFamily="50" charset="-128"/>
              </a:rPr>
              <a:t>項 協議の出席者</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rPr>
              <a:t>双方の責任者等が出席、相手方出席者の要請可</a:t>
            </a:r>
            <a:endParaRPr lang="ja-JP" altLang="en-US"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5</a:t>
            </a:r>
            <a:r>
              <a:rPr lang="ja-JP" altLang="en-US" sz="2000" b="1" dirty="0">
                <a:latin typeface="メイリオ" panose="020B0604030504040204" pitchFamily="50" charset="-128"/>
                <a:ea typeface="メイリオ" panose="020B0604030504040204" pitchFamily="50" charset="-128"/>
              </a:rPr>
              <a:t>項 解除</a:t>
            </a:r>
            <a:r>
              <a:rPr lang="en-US" altLang="ja-JP" dirty="0">
                <a:latin typeface="+mn-ea"/>
              </a:rPr>
              <a:t>…</a:t>
            </a:r>
            <a:r>
              <a:rPr lang="ja-JP" altLang="en-US" dirty="0">
                <a:latin typeface="+mn-ea"/>
              </a:rPr>
              <a:t>一定期間で合意に至らない場合、書面による通知で契約解除、委託料の支払い</a:t>
            </a:r>
            <a:endParaRPr lang="en-US" altLang="ja-JP" u="sng" dirty="0">
              <a:solidFill>
                <a:srgbClr val="3333FF"/>
              </a:solidFill>
              <a:latin typeface="+mn-ea"/>
            </a:endParaRPr>
          </a:p>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6</a:t>
            </a:r>
            <a:r>
              <a:rPr lang="ja-JP" altLang="en-US" sz="2000" b="1" dirty="0">
                <a:latin typeface="メイリオ" panose="020B0604030504040204" pitchFamily="50" charset="-128"/>
                <a:ea typeface="メイリオ" panose="020B0604030504040204" pitchFamily="50" charset="-128"/>
              </a:rPr>
              <a:t>項 損害賠償</a:t>
            </a:r>
            <a:r>
              <a:rPr lang="en-US" altLang="ja-JP" dirty="0">
                <a:latin typeface="+mn-ea"/>
              </a:rPr>
              <a:t>…</a:t>
            </a:r>
            <a:r>
              <a:rPr lang="zh-TW" altLang="en-US" dirty="0">
                <a:latin typeface="+mn-ea"/>
              </a:rPr>
              <a:t>損害賠償請求可</a:t>
            </a:r>
            <a:endParaRPr lang="zh-TW" altLang="en-US" sz="1600" dirty="0">
              <a:latin typeface="+mn-ea"/>
            </a:endParaRPr>
          </a:p>
        </p:txBody>
      </p:sp>
      <p:sp>
        <p:nvSpPr>
          <p:cNvPr id="7" name="正方形/長方形 6">
            <a:extLst>
              <a:ext uri="{FF2B5EF4-FFF2-40B4-BE49-F238E27FC236}">
                <a16:creationId xmlns:a16="http://schemas.microsoft.com/office/drawing/2014/main" id="{D2C1E3F4-0B43-4D7A-818B-D727670064BA}"/>
              </a:ext>
            </a:extLst>
          </p:cNvPr>
          <p:cNvSpPr/>
          <p:nvPr/>
        </p:nvSpPr>
        <p:spPr>
          <a:xfrm>
            <a:off x="360000" y="4500000"/>
            <a:ext cx="11520000" cy="584775"/>
          </a:xfrm>
          <a:prstGeom prst="rect">
            <a:avLst/>
          </a:prstGeom>
        </p:spPr>
        <p:txBody>
          <a:bodyPr wrap="square">
            <a:spAutoFit/>
          </a:bodyPr>
          <a:lstStyle/>
          <a:p>
            <a:pPr marL="108000" indent="-108000"/>
            <a:r>
              <a:rPr lang="ja-JP" altLang="en-US" sz="1600" dirty="0"/>
              <a:t>* 例えば、プロダクトオーナー等の人選に問題があり、本来果たすべき役割が果たされないためにプロジェクトの進行が停滞すること</a:t>
            </a:r>
          </a:p>
        </p:txBody>
      </p:sp>
    </p:spTree>
    <p:extLst>
      <p:ext uri="{BB962C8B-B14F-4D97-AF65-F5344CB8AC3E}">
        <p14:creationId xmlns:p14="http://schemas.microsoft.com/office/powerpoint/2010/main" val="160220051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ja-JP" altLang="en-US" dirty="0"/>
              <a:t>第</a:t>
            </a:r>
            <a:r>
              <a:rPr lang="en-US" altLang="ja-JP" dirty="0"/>
              <a:t>8</a:t>
            </a:r>
            <a:r>
              <a:rPr lang="ja-JP" altLang="en-US" dirty="0"/>
              <a:t>条（契約期間及び更新）</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470C2294-C5F4-4BA6-8C69-6DDDFA161606}"/>
              </a:ext>
            </a:extLst>
          </p:cNvPr>
          <p:cNvSpPr>
            <a:spLocks noGrp="1"/>
          </p:cNvSpPr>
          <p:nvPr>
            <p:ph type="ftr" sz="quarter" idx="3"/>
          </p:nvPr>
        </p:nvSpPr>
        <p:spPr/>
        <p:txBody>
          <a:bodyPr/>
          <a:lstStyle/>
          <a:p>
            <a:r>
              <a:rPr lang="en-US" altLang="ja-JP"/>
              <a:t>EdgeTech+ 2022</a:t>
            </a:r>
            <a:endParaRPr lang="en-US" dirty="0"/>
          </a:p>
        </p:txBody>
      </p:sp>
      <p:sp>
        <p:nvSpPr>
          <p:cNvPr id="5" name="テキスト ボックス 4">
            <a:extLst>
              <a:ext uri="{FF2B5EF4-FFF2-40B4-BE49-F238E27FC236}">
                <a16:creationId xmlns:a16="http://schemas.microsoft.com/office/drawing/2014/main" id="{C4286532-8102-4C8B-911E-E53E520384A5}"/>
              </a:ext>
            </a:extLst>
          </p:cNvPr>
          <p:cNvSpPr txBox="1"/>
          <p:nvPr/>
        </p:nvSpPr>
        <p:spPr>
          <a:xfrm>
            <a:off x="359999" y="1080001"/>
            <a:ext cx="11160000" cy="1354217"/>
          </a:xfrm>
          <a:prstGeom prst="rect">
            <a:avLst/>
          </a:prstGeom>
          <a:noFill/>
        </p:spPr>
        <p:txBody>
          <a:bodyPr wrap="square" rtlCol="0">
            <a:spAutoFit/>
          </a:bodyPr>
          <a:lstStyle/>
          <a:p>
            <a:pPr>
              <a:spcBef>
                <a:spcPts val="600"/>
              </a:spcBef>
            </a:pPr>
            <a:r>
              <a:rPr kumimoji="1" lang="ja-JP" altLang="en-US" sz="2400" dirty="0"/>
              <a:t>一般の契約と同様</a:t>
            </a:r>
          </a:p>
          <a:p>
            <a:pPr>
              <a:spcBef>
                <a:spcPts val="600"/>
              </a:spcBef>
            </a:pPr>
            <a:r>
              <a:rPr kumimoji="1" lang="ja-JP" altLang="en-US" sz="2400" dirty="0"/>
              <a:t>アジャイル開発の場合、初期リリース後の運用中の継続的開発の場合、等</a:t>
            </a:r>
          </a:p>
          <a:p>
            <a:pPr>
              <a:spcBef>
                <a:spcPts val="600"/>
              </a:spcBef>
            </a:pPr>
            <a:r>
              <a:rPr kumimoji="1" lang="ja-JP" altLang="en-US" sz="2400" dirty="0"/>
              <a:t>（</a:t>
            </a:r>
            <a:r>
              <a:rPr kumimoji="1" lang="en-US" altLang="ja-JP" sz="2400" dirty="0"/>
              <a:t>DevOps</a:t>
            </a:r>
            <a:r>
              <a:rPr kumimoji="1" lang="ja-JP" altLang="en-US" sz="2400" dirty="0"/>
              <a:t>）</a:t>
            </a:r>
          </a:p>
        </p:txBody>
      </p:sp>
      <p:sp>
        <p:nvSpPr>
          <p:cNvPr id="6" name="正方形/長方形 5">
            <a:extLst>
              <a:ext uri="{FF2B5EF4-FFF2-40B4-BE49-F238E27FC236}">
                <a16:creationId xmlns:a16="http://schemas.microsoft.com/office/drawing/2014/main" id="{EFC1E512-1405-4ACF-B923-BE572F647B61}"/>
              </a:ext>
            </a:extLst>
          </p:cNvPr>
          <p:cNvSpPr/>
          <p:nvPr/>
        </p:nvSpPr>
        <p:spPr>
          <a:xfrm>
            <a:off x="360000" y="4320001"/>
            <a:ext cx="8640000" cy="584775"/>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契約期間の考え方</a:t>
            </a:r>
          </a:p>
          <a:p>
            <a:r>
              <a:rPr lang="ja-JP" altLang="en-US" sz="1600" dirty="0">
                <a:latin typeface="+mn-ea"/>
              </a:rPr>
              <a:t>・リスク低減のため、契約期間をあまり長くしない</a:t>
            </a:r>
          </a:p>
        </p:txBody>
      </p:sp>
    </p:spTree>
    <p:extLst>
      <p:ext uri="{BB962C8B-B14F-4D97-AF65-F5344CB8AC3E}">
        <p14:creationId xmlns:p14="http://schemas.microsoft.com/office/powerpoint/2010/main" val="338522704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A051E-47E7-49C9-ABB3-BCBFCC47CB40}"/>
              </a:ext>
            </a:extLst>
          </p:cNvPr>
          <p:cNvSpPr>
            <a:spLocks noGrp="1"/>
          </p:cNvSpPr>
          <p:nvPr>
            <p:ph type="title"/>
          </p:nvPr>
        </p:nvSpPr>
        <p:spPr/>
        <p:txBody>
          <a:bodyPr/>
          <a:lstStyle/>
          <a:p>
            <a:r>
              <a:rPr lang="ja-JP" altLang="en-US" dirty="0"/>
              <a:t>第</a:t>
            </a:r>
            <a:r>
              <a:rPr lang="en-US" altLang="ja-JP" dirty="0"/>
              <a:t>9</a:t>
            </a:r>
            <a:r>
              <a:rPr lang="ja-JP" altLang="en-US" dirty="0"/>
              <a:t>条（文書作成）</a:t>
            </a:r>
            <a:endParaRPr kumimoji="1" lang="ja-JP" altLang="en-US" dirty="0"/>
          </a:p>
        </p:txBody>
      </p:sp>
      <p:sp>
        <p:nvSpPr>
          <p:cNvPr id="4" name="日付プレースホルダー 3">
            <a:extLst>
              <a:ext uri="{FF2B5EF4-FFF2-40B4-BE49-F238E27FC236}">
                <a16:creationId xmlns:a16="http://schemas.microsoft.com/office/drawing/2014/main" id="{46B57C1B-1ABD-42A1-8E98-A31FE3C588D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F546C6B8-7244-4874-9653-B596BF47277F}"/>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AF2A37F5-7D80-456D-8E99-32A05B13565F}"/>
              </a:ext>
            </a:extLst>
          </p:cNvPr>
          <p:cNvSpPr/>
          <p:nvPr/>
        </p:nvSpPr>
        <p:spPr>
          <a:xfrm>
            <a:off x="360000" y="1080000"/>
            <a:ext cx="11520000" cy="830997"/>
          </a:xfrm>
          <a:prstGeom prst="rect">
            <a:avLst/>
          </a:prstGeom>
        </p:spPr>
        <p:txBody>
          <a:bodyPr wrap="square">
            <a:spAutoFit/>
          </a:bodyPr>
          <a:lstStyle/>
          <a:p>
            <a:r>
              <a:rPr lang="ja-JP" altLang="en-US" sz="2400" dirty="0"/>
              <a:t>仕様書等の開発対象プロダクトに係る文書の作成を求める場合には、</a:t>
            </a:r>
          </a:p>
          <a:p>
            <a:r>
              <a:rPr lang="ja-JP" altLang="en-US" sz="2400" dirty="0"/>
              <a:t>要求事項の一つとして</a:t>
            </a:r>
            <a:r>
              <a:rPr lang="ja-JP" altLang="en-US" sz="2400" u="sng" dirty="0">
                <a:solidFill>
                  <a:srgbClr val="3333FF"/>
                </a:solidFill>
              </a:rPr>
              <a:t>プロダクトバックログ</a:t>
            </a:r>
            <a:r>
              <a:rPr lang="ja-JP" altLang="en-US" sz="2400" dirty="0"/>
              <a:t>に加える</a:t>
            </a:r>
          </a:p>
        </p:txBody>
      </p:sp>
      <p:sp>
        <p:nvSpPr>
          <p:cNvPr id="6" name="正方形/長方形 5">
            <a:extLst>
              <a:ext uri="{FF2B5EF4-FFF2-40B4-BE49-F238E27FC236}">
                <a16:creationId xmlns:a16="http://schemas.microsoft.com/office/drawing/2014/main" id="{D7867924-E44C-4BD6-A231-1DA1A1B85C5C}"/>
              </a:ext>
            </a:extLst>
          </p:cNvPr>
          <p:cNvSpPr/>
          <p:nvPr/>
        </p:nvSpPr>
        <p:spPr>
          <a:xfrm>
            <a:off x="359999" y="3960000"/>
            <a:ext cx="11520000" cy="1323439"/>
          </a:xfrm>
          <a:prstGeom prst="rect">
            <a:avLst/>
          </a:prstGeom>
        </p:spPr>
        <p:txBody>
          <a:bodyPr wrap="square">
            <a:spAutoFit/>
          </a:bodyPr>
          <a:lstStyle/>
          <a:p>
            <a:r>
              <a:rPr lang="en-US" altLang="ja-JP" sz="1600" dirty="0">
                <a:latin typeface="+mn-ea"/>
              </a:rPr>
              <a:t>(</a:t>
            </a:r>
            <a:r>
              <a:rPr lang="ja-JP" altLang="en-US" sz="1600" dirty="0">
                <a:latin typeface="+mn-ea"/>
              </a:rPr>
              <a:t>参考</a:t>
            </a:r>
            <a:r>
              <a:rPr lang="en-US" altLang="ja-JP" sz="1600" dirty="0">
                <a:latin typeface="+mn-ea"/>
              </a:rPr>
              <a:t>)</a:t>
            </a:r>
            <a:r>
              <a:rPr lang="ja-JP" altLang="en-US" sz="1600" dirty="0">
                <a:latin typeface="+mn-ea"/>
              </a:rPr>
              <a:t> </a:t>
            </a:r>
            <a:r>
              <a:rPr lang="ja-JP" altLang="en-US" sz="1600" u="sng" dirty="0">
                <a:solidFill>
                  <a:srgbClr val="3333FF"/>
                </a:solidFill>
                <a:latin typeface="+mn-ea"/>
              </a:rPr>
              <a:t>アジャイル開発における文書作成</a:t>
            </a:r>
            <a:endParaRPr lang="en-US" altLang="ja-JP" sz="1600" dirty="0">
              <a:latin typeface="+mn-ea"/>
            </a:endParaRPr>
          </a:p>
          <a:p>
            <a:pPr marL="180000" indent="-180000"/>
            <a:r>
              <a:rPr lang="ja-JP" altLang="en-US" sz="1600" dirty="0">
                <a:latin typeface="+mn-ea"/>
              </a:rPr>
              <a:t>・プロダクトの内部構成の把握や将来的なメンテナンス等のために必要な設計書等を作成</a:t>
            </a:r>
          </a:p>
          <a:p>
            <a:pPr marL="180000" indent="-180000"/>
            <a:r>
              <a:rPr lang="ja-JP" altLang="en-US" sz="1600" dirty="0">
                <a:latin typeface="+mn-ea"/>
              </a:rPr>
              <a:t>・要求事項の一つとしてプロダクトバックログに加え、作成に必要な時間を明示的に確保</a:t>
            </a:r>
          </a:p>
          <a:p>
            <a:pPr marL="180000" indent="-180000"/>
            <a:r>
              <a:rPr lang="ja-JP" altLang="en-US" sz="1600" dirty="0">
                <a:latin typeface="+mn-ea"/>
              </a:rPr>
              <a:t>・一通りの開発が終わった段階でまとめて作成する方法や、文書作成専任の業務従事者を置いて開発と並行して文書作成を行う方法、等</a:t>
            </a:r>
          </a:p>
        </p:txBody>
      </p:sp>
      <p:sp>
        <p:nvSpPr>
          <p:cNvPr id="7" name="動作設定ボタン: 戻る 6">
            <a:hlinkClick r:id="" action="ppaction://hlinkshowjump?jump=lastslideviewed" highlightClick="1"/>
            <a:extLst>
              <a:ext uri="{FF2B5EF4-FFF2-40B4-BE49-F238E27FC236}">
                <a16:creationId xmlns:a16="http://schemas.microsoft.com/office/drawing/2014/main" id="{1DBF3526-8B50-466B-BA00-9862BCF999F1}"/>
              </a:ext>
            </a:extLst>
          </p:cNvPr>
          <p:cNvSpPr>
            <a:spLocks noChangeAspect="1"/>
          </p:cNvSpPr>
          <p:nvPr/>
        </p:nvSpPr>
        <p:spPr>
          <a:xfrm>
            <a:off x="11880000" y="576000"/>
            <a:ext cx="216000" cy="216000"/>
          </a:xfrm>
          <a:prstGeom prst="actionButtonReturn">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8629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96F1E-4AD1-4F9B-918A-E3AB373D642F}"/>
              </a:ext>
            </a:extLst>
          </p:cNvPr>
          <p:cNvSpPr>
            <a:spLocks noGrp="1"/>
          </p:cNvSpPr>
          <p:nvPr>
            <p:ph type="title"/>
          </p:nvPr>
        </p:nvSpPr>
        <p:spPr/>
        <p:txBody>
          <a:bodyPr anchor="ctr">
            <a:normAutofit fontScale="90000"/>
          </a:bodyPr>
          <a:lstStyle/>
          <a:p>
            <a:r>
              <a:rPr kumimoji="1" lang="en-US" altLang="ja-JP" dirty="0"/>
              <a:t>DX</a:t>
            </a:r>
            <a:r>
              <a:rPr kumimoji="1" lang="ja-JP" altLang="en-US" dirty="0"/>
              <a:t>推進施策［～</a:t>
            </a:r>
            <a:r>
              <a:rPr kumimoji="1" lang="en-US" altLang="ja-JP" dirty="0"/>
              <a:t>2020</a:t>
            </a:r>
            <a:r>
              <a:rPr kumimoji="1" lang="ja-JP" altLang="en-US" dirty="0"/>
              <a:t>年］</a:t>
            </a:r>
            <a:r>
              <a:rPr lang="ja-JP" altLang="en-US" dirty="0"/>
              <a:t>（経済産業省）</a:t>
            </a:r>
            <a:endParaRPr kumimoji="1" lang="ja-JP" altLang="en-US" dirty="0"/>
          </a:p>
        </p:txBody>
      </p:sp>
      <p:sp>
        <p:nvSpPr>
          <p:cNvPr id="7" name="日付プレースホルダー 6">
            <a:extLst>
              <a:ext uri="{FF2B5EF4-FFF2-40B4-BE49-F238E27FC236}">
                <a16:creationId xmlns:a16="http://schemas.microsoft.com/office/drawing/2014/main" id="{2BCA6B41-6225-4A36-B53F-9BE928281218}"/>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11" name="フッター プレースホルダー 10">
            <a:extLst>
              <a:ext uri="{FF2B5EF4-FFF2-40B4-BE49-F238E27FC236}">
                <a16:creationId xmlns:a16="http://schemas.microsoft.com/office/drawing/2014/main" id="{6B129BAB-B5F8-40AC-8CF9-7B080E19A081}"/>
              </a:ext>
            </a:extLst>
          </p:cNvPr>
          <p:cNvSpPr>
            <a:spLocks noGrp="1"/>
          </p:cNvSpPr>
          <p:nvPr>
            <p:ph type="ftr" sz="quarter" idx="3"/>
          </p:nvPr>
        </p:nvSpPr>
        <p:spPr/>
        <p:txBody>
          <a:bodyPr/>
          <a:lstStyle/>
          <a:p>
            <a:r>
              <a:rPr lang="en-US" altLang="ja-JP"/>
              <a:t>EdgeTech+ 2022</a:t>
            </a:r>
            <a:endParaRPr lang="en-US" dirty="0"/>
          </a:p>
        </p:txBody>
      </p:sp>
      <p:pic>
        <p:nvPicPr>
          <p:cNvPr id="5" name="図 4">
            <a:extLst>
              <a:ext uri="{FF2B5EF4-FFF2-40B4-BE49-F238E27FC236}">
                <a16:creationId xmlns:a16="http://schemas.microsoft.com/office/drawing/2014/main" id="{A241EBF7-05D8-4DDC-952B-9BAC59041A90}"/>
              </a:ext>
            </a:extLst>
          </p:cNvPr>
          <p:cNvPicPr>
            <a:picLocks noChangeAspect="1"/>
          </p:cNvPicPr>
          <p:nvPr/>
        </p:nvPicPr>
        <p:blipFill>
          <a:blip r:embed="rId2"/>
          <a:stretch>
            <a:fillRect/>
          </a:stretch>
        </p:blipFill>
        <p:spPr>
          <a:xfrm>
            <a:off x="1884000" y="972000"/>
            <a:ext cx="8280000" cy="5563232"/>
          </a:xfrm>
          <a:prstGeom prst="rect">
            <a:avLst/>
          </a:prstGeom>
          <a:solidFill>
            <a:srgbClr val="FF0000">
              <a:alpha val="53000"/>
            </a:srgbClr>
          </a:solidFill>
        </p:spPr>
      </p:pic>
      <p:sp>
        <p:nvSpPr>
          <p:cNvPr id="6" name="正方形/長方形 5">
            <a:extLst>
              <a:ext uri="{FF2B5EF4-FFF2-40B4-BE49-F238E27FC236}">
                <a16:creationId xmlns:a16="http://schemas.microsoft.com/office/drawing/2014/main" id="{E69884DD-7984-4591-9380-FDDFBC17935D}"/>
              </a:ext>
            </a:extLst>
          </p:cNvPr>
          <p:cNvSpPr/>
          <p:nvPr/>
        </p:nvSpPr>
        <p:spPr>
          <a:xfrm>
            <a:off x="5580000" y="828000"/>
            <a:ext cx="6480000" cy="253916"/>
          </a:xfrm>
          <a:prstGeom prst="rect">
            <a:avLst/>
          </a:prstGeom>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情報産業を巡る最近の状況について，</a:t>
            </a:r>
            <a:r>
              <a:rPr lang="en-US" altLang="ja-JP" sz="1050" dirty="0">
                <a:latin typeface="メイリオ" panose="020B0604030504040204" pitchFamily="50" charset="-128"/>
                <a:ea typeface="メイリオ" panose="020B0604030504040204" pitchFamily="50" charset="-128"/>
              </a:rPr>
              <a:t>2020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日，経済産業省商務情報政策局情報産業課．</a:t>
            </a:r>
          </a:p>
        </p:txBody>
      </p:sp>
      <p:sp>
        <p:nvSpPr>
          <p:cNvPr id="9" name="四角形: 角を丸くする 8">
            <a:extLst>
              <a:ext uri="{FF2B5EF4-FFF2-40B4-BE49-F238E27FC236}">
                <a16:creationId xmlns:a16="http://schemas.microsoft.com/office/drawing/2014/main" id="{435EB91D-6739-426B-B3CA-164C1C4A0930}"/>
              </a:ext>
            </a:extLst>
          </p:cNvPr>
          <p:cNvSpPr/>
          <p:nvPr/>
        </p:nvSpPr>
        <p:spPr bwMode="auto">
          <a:xfrm>
            <a:off x="6960000" y="5616000"/>
            <a:ext cx="1440000" cy="900000"/>
          </a:xfrm>
          <a:prstGeom prst="roundRect">
            <a:avLst/>
          </a:prstGeom>
          <a:solidFill>
            <a:srgbClr val="FF6600">
              <a:alpha val="25000"/>
            </a:srgbClr>
          </a:solidFill>
          <a:ln w="76200" cap="flat" cmpd="sng" algn="ctr">
            <a:solidFill>
              <a:srgbClr val="FF0000">
                <a:alpha val="75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ct val="0"/>
              </a:spcBef>
              <a:spcAft>
                <a:spcPct val="0"/>
              </a:spcAft>
            </a:pPr>
            <a:endParaRPr kumimoji="1" lang="ja-JP" altLang="en-US" dirty="0">
              <a:latin typeface="HGPｺﾞｼｯｸE" pitchFamily="50" charset="-128"/>
              <a:ea typeface="HGPｺﾞｼｯｸE" pitchFamily="50" charset="-128"/>
            </a:endParaRPr>
          </a:p>
        </p:txBody>
      </p:sp>
      <p:sp>
        <p:nvSpPr>
          <p:cNvPr id="10" name="正方形/長方形 9">
            <a:extLst>
              <a:ext uri="{FF2B5EF4-FFF2-40B4-BE49-F238E27FC236}">
                <a16:creationId xmlns:a16="http://schemas.microsoft.com/office/drawing/2014/main" id="{7120B6E2-1DD0-41A8-A89C-4D6984CBB8A4}"/>
              </a:ext>
            </a:extLst>
          </p:cNvPr>
          <p:cNvSpPr/>
          <p:nvPr/>
        </p:nvSpPr>
        <p:spPr>
          <a:xfrm>
            <a:off x="180000" y="6120000"/>
            <a:ext cx="5760000" cy="400110"/>
          </a:xfrm>
          <a:prstGeom prst="rect">
            <a:avLst/>
          </a:prstGeom>
        </p:spPr>
        <p:txBody>
          <a:bodyPr wrap="square">
            <a:spAutoFit/>
          </a:bodyPr>
          <a:lstStyle/>
          <a:p>
            <a:pPr marL="108000" indent="-108000">
              <a:lnSpc>
                <a:spcPts val="1200"/>
              </a:lnSpc>
            </a:pPr>
            <a:r>
              <a:rPr lang="ja-JP" altLang="en-US" sz="1050" dirty="0"/>
              <a:t>* </a:t>
            </a:r>
            <a:r>
              <a:rPr lang="en-US" altLang="ja-JP" sz="1050" dirty="0"/>
              <a:t>DX</a:t>
            </a:r>
            <a:r>
              <a:rPr lang="ja-JP" altLang="en-US" sz="1050" dirty="0"/>
              <a:t>レポート ～</a:t>
            </a:r>
            <a:r>
              <a:rPr lang="en-US" altLang="ja-JP" sz="1050" dirty="0"/>
              <a:t>IT</a:t>
            </a:r>
            <a:r>
              <a:rPr lang="ja-JP" altLang="en-US" sz="1050" dirty="0"/>
              <a:t>システム「</a:t>
            </a:r>
            <a:r>
              <a:rPr lang="en-US" altLang="ja-JP" sz="1050" dirty="0"/>
              <a:t>2025</a:t>
            </a:r>
            <a:r>
              <a:rPr lang="ja-JP" altLang="en-US" sz="1050" dirty="0"/>
              <a:t>年の崖」克服と</a:t>
            </a:r>
            <a:r>
              <a:rPr lang="en-US" altLang="ja-JP" sz="1050" dirty="0"/>
              <a:t>DX</a:t>
            </a:r>
            <a:r>
              <a:rPr lang="ja-JP" altLang="en-US" sz="1050" dirty="0"/>
              <a:t>の本格的な展開～  </a:t>
            </a:r>
            <a:r>
              <a:rPr lang="en-US" altLang="ja-JP" sz="1000" i="1" dirty="0">
                <a:hlinkClick r:id="rId3"/>
              </a:rPr>
              <a:t>https://www.meti.go.jp/shingikai/mono_info_service/digital_transformation/20180907_report.html</a:t>
            </a:r>
            <a:endParaRPr lang="ja-JP" altLang="en-US" sz="1200" i="1" dirty="0"/>
          </a:p>
        </p:txBody>
      </p:sp>
      <p:sp>
        <p:nvSpPr>
          <p:cNvPr id="3" name="テキスト ボックス 2">
            <a:extLst>
              <a:ext uri="{FF2B5EF4-FFF2-40B4-BE49-F238E27FC236}">
                <a16:creationId xmlns:a16="http://schemas.microsoft.com/office/drawing/2014/main" id="{BBF08552-D33A-4088-971C-34B8EC33911D}"/>
              </a:ext>
            </a:extLst>
          </p:cNvPr>
          <p:cNvSpPr txBox="1"/>
          <p:nvPr/>
        </p:nvSpPr>
        <p:spPr>
          <a:xfrm>
            <a:off x="2748000" y="4104000"/>
            <a:ext cx="282450" cy="369332"/>
          </a:xfrm>
          <a:prstGeom prst="rect">
            <a:avLst/>
          </a:prstGeom>
          <a:noFill/>
        </p:spPr>
        <p:txBody>
          <a:bodyPr wrap="none" rtlCol="0">
            <a:spAutoFit/>
          </a:bodyPr>
          <a:lstStyle/>
          <a:p>
            <a:r>
              <a:rPr kumimoji="1" lang="ja-JP" altLang="en-US" dirty="0"/>
              <a:t>*</a:t>
            </a:r>
          </a:p>
        </p:txBody>
      </p:sp>
      <p:sp>
        <p:nvSpPr>
          <p:cNvPr id="4" name="正方形/長方形 3">
            <a:extLst>
              <a:ext uri="{FF2B5EF4-FFF2-40B4-BE49-F238E27FC236}">
                <a16:creationId xmlns:a16="http://schemas.microsoft.com/office/drawing/2014/main" id="{34693EC3-AC29-4208-92C2-F5C169F42336}"/>
              </a:ext>
            </a:extLst>
          </p:cNvPr>
          <p:cNvSpPr/>
          <p:nvPr/>
        </p:nvSpPr>
        <p:spPr>
          <a:xfrm>
            <a:off x="3132000" y="4032000"/>
            <a:ext cx="1728000" cy="540000"/>
          </a:xfrm>
          <a:prstGeom prst="rect">
            <a:avLst/>
          </a:prstGeom>
        </p:spPr>
        <p:txBody>
          <a:bodyPr wrap="square" lIns="36000" tIns="36000" rIns="36000" bIns="36000">
            <a:spAutoFit/>
          </a:bodyPr>
          <a:lstStyle/>
          <a:p>
            <a:pPr>
              <a:lnSpc>
                <a:spcPts val="1000"/>
              </a:lnSpc>
            </a:pPr>
            <a:r>
              <a:rPr lang="en-US" altLang="ja-JP" sz="1000" i="1" dirty="0"/>
              <a:t>https://warp.da.ndl.go.jp/info:ndljp/pid/12232105/www.meti.go.jp/press/2018/12/20181212004/20181212004.html</a:t>
            </a:r>
            <a:endParaRPr lang="ja-JP" altLang="en-US" sz="1000" i="1" dirty="0"/>
          </a:p>
        </p:txBody>
      </p:sp>
      <p:sp>
        <p:nvSpPr>
          <p:cNvPr id="12" name="正方形/長方形 11">
            <a:extLst>
              <a:ext uri="{FF2B5EF4-FFF2-40B4-BE49-F238E27FC236}">
                <a16:creationId xmlns:a16="http://schemas.microsoft.com/office/drawing/2014/main" id="{CCC5095C-1F77-45A0-93B6-3962063EFF46}"/>
              </a:ext>
            </a:extLst>
          </p:cNvPr>
          <p:cNvSpPr/>
          <p:nvPr/>
        </p:nvSpPr>
        <p:spPr>
          <a:xfrm>
            <a:off x="8640000" y="4068000"/>
            <a:ext cx="3600000" cy="220573"/>
          </a:xfrm>
          <a:prstGeom prst="rect">
            <a:avLst/>
          </a:prstGeom>
        </p:spPr>
        <p:txBody>
          <a:bodyPr wrap="square">
            <a:spAutoFit/>
          </a:bodyPr>
          <a:lstStyle/>
          <a:p>
            <a:pPr>
              <a:lnSpc>
                <a:spcPts val="1000"/>
              </a:lnSpc>
            </a:pPr>
            <a:r>
              <a:rPr lang="en-US" altLang="ja-JP" sz="1000" i="1" dirty="0">
                <a:hlinkClick r:id="rId4"/>
              </a:rPr>
              <a:t>https://www.ipa.go.jp/digital/dx-suishin/bunseki2019.html</a:t>
            </a:r>
            <a:endParaRPr lang="ja-JP" altLang="en-US" sz="1000" i="1" dirty="0"/>
          </a:p>
        </p:txBody>
      </p:sp>
    </p:spTree>
    <p:extLst>
      <p:ext uri="{BB962C8B-B14F-4D97-AF65-F5344CB8AC3E}">
        <p14:creationId xmlns:p14="http://schemas.microsoft.com/office/powerpoint/2010/main" val="2257204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情報処理学会（</a:t>
            </a:r>
            <a:r>
              <a:rPr lang="en-US" altLang="ja-JP" dirty="0"/>
              <a:t>LIP</a:t>
            </a:r>
            <a:r>
              <a:rPr lang="ja-JP" altLang="en-US" dirty="0"/>
              <a:t>）によるモデル契約</a:t>
            </a:r>
          </a:p>
        </p:txBody>
      </p:sp>
      <p:sp>
        <p:nvSpPr>
          <p:cNvPr id="7" name="日付プレースホルダー 6">
            <a:extLst>
              <a:ext uri="{FF2B5EF4-FFF2-40B4-BE49-F238E27FC236}">
                <a16:creationId xmlns:a16="http://schemas.microsoft.com/office/drawing/2014/main" id="{789C523D-655C-40C9-84E9-60DF53B02019}"/>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5D3B8506-9FC6-4904-BF35-F0B209338A02}"/>
              </a:ext>
            </a:extLst>
          </p:cNvPr>
          <p:cNvSpPr>
            <a:spLocks noGrp="1"/>
          </p:cNvSpPr>
          <p:nvPr>
            <p:ph type="ftr" sz="quarter" idx="3"/>
          </p:nvPr>
        </p:nvSpPr>
        <p:spPr/>
        <p:txBody>
          <a:bodyPr/>
          <a:lstStyle/>
          <a:p>
            <a:r>
              <a:rPr lang="en-US" altLang="ja-JP"/>
              <a:t>EdgeTech+ 2022</a:t>
            </a:r>
            <a:endParaRPr lang="en-US" dirty="0"/>
          </a:p>
        </p:txBody>
      </p:sp>
      <p:sp>
        <p:nvSpPr>
          <p:cNvPr id="6" name="正方形/長方形 5">
            <a:extLst>
              <a:ext uri="{FF2B5EF4-FFF2-40B4-BE49-F238E27FC236}">
                <a16:creationId xmlns:a16="http://schemas.microsoft.com/office/drawing/2014/main" id="{B9541180-E47E-4A5A-BAF3-FDD10BCAB285}"/>
              </a:ext>
            </a:extLst>
          </p:cNvPr>
          <p:cNvSpPr/>
          <p:nvPr/>
        </p:nvSpPr>
        <p:spPr>
          <a:xfrm>
            <a:off x="720000" y="1800000"/>
            <a:ext cx="8640000" cy="1154162"/>
          </a:xfrm>
          <a:prstGeom prst="rect">
            <a:avLst/>
          </a:prstGeom>
        </p:spPr>
        <p:txBody>
          <a:bodyPr wrap="square">
            <a:spAutoFit/>
          </a:bodyPr>
          <a:lstStyle/>
          <a:p>
            <a:pPr>
              <a:spcBef>
                <a:spcPts val="554"/>
              </a:spcBef>
            </a:pPr>
            <a:r>
              <a:rPr lang="ja-JP" altLang="en-US" sz="2400" dirty="0">
                <a:latin typeface="ＭＳ Ｐゴシック" panose="020B0600070205080204" pitchFamily="50" charset="-128"/>
                <a:ea typeface="ＭＳ Ｐゴシック" panose="020B0600070205080204" pitchFamily="50" charset="-128"/>
              </a:rPr>
              <a:t>アジャイル開発のソフトウェアモデル契約</a:t>
            </a:r>
            <a:r>
              <a:rPr lang="en-US" altLang="ja-JP" sz="2400" dirty="0">
                <a:latin typeface="ＭＳ Ｐゴシック" panose="020B0600070205080204" pitchFamily="50" charset="-128"/>
                <a:ea typeface="ＭＳ Ｐゴシック" panose="020B0600070205080204" pitchFamily="50" charset="-128"/>
              </a:rPr>
              <a:t>2020.6.7</a:t>
            </a:r>
            <a:r>
              <a:rPr lang="ja-JP" altLang="en-US" sz="2400" dirty="0">
                <a:latin typeface="ＭＳ Ｐゴシック" panose="020B0600070205080204" pitchFamily="50" charset="-128"/>
                <a:ea typeface="ＭＳ Ｐゴシック" panose="020B0600070205080204" pitchFamily="50" charset="-128"/>
              </a:rPr>
              <a:t>版公開</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　　情報処理学会「情報処理に関する法的問題」研究グループ（ＬＩＰ）</a:t>
            </a:r>
            <a:endParaRPr lang="en-US" altLang="ja-JP" sz="2000" dirty="0">
              <a:latin typeface="ＭＳ Ｐゴシック" panose="020B0600070205080204" pitchFamily="50" charset="-128"/>
              <a:ea typeface="ＭＳ Ｐゴシック" panose="020B0600070205080204" pitchFamily="50" charset="-128"/>
            </a:endParaRPr>
          </a:p>
          <a:p>
            <a:pPr marL="0" lvl="6">
              <a:spcBef>
                <a:spcPts val="554"/>
              </a:spcBef>
            </a:pPr>
            <a:r>
              <a:rPr lang="en-US" altLang="ja-JP" sz="2000" i="1" dirty="0">
                <a:solidFill>
                  <a:srgbClr val="3333FF"/>
                </a:solidFill>
                <a:hlinkClick r:id="rId2"/>
              </a:rPr>
              <a:t>https://www.ipsj.or.jp/sig/lip/</a:t>
            </a:r>
            <a:endParaRPr lang="en-US" altLang="ja-JP" sz="2000" i="1" dirty="0">
              <a:solidFill>
                <a:srgbClr val="3333FF"/>
              </a:solidFill>
            </a:endParaRPr>
          </a:p>
        </p:txBody>
      </p:sp>
      <p:sp>
        <p:nvSpPr>
          <p:cNvPr id="11" name="テキスト ボックス 10">
            <a:extLst>
              <a:ext uri="{FF2B5EF4-FFF2-40B4-BE49-F238E27FC236}">
                <a16:creationId xmlns:a16="http://schemas.microsoft.com/office/drawing/2014/main" id="{60A59B13-257B-BA50-0155-1AF0B14D968F}"/>
              </a:ext>
            </a:extLst>
          </p:cNvPr>
          <p:cNvSpPr txBox="1"/>
          <p:nvPr/>
        </p:nvSpPr>
        <p:spPr>
          <a:xfrm>
            <a:off x="720000" y="1080000"/>
            <a:ext cx="8424000" cy="461665"/>
          </a:xfrm>
          <a:prstGeom prst="rect">
            <a:avLst/>
          </a:prstGeom>
          <a:noFill/>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アジャイル開発のソフトウェアモデル契約</a:t>
            </a:r>
            <a:r>
              <a:rPr lang="en-US" altLang="ja-JP" sz="2400" dirty="0">
                <a:latin typeface="ＭＳ Ｐゴシック" panose="020B0600070205080204" pitchFamily="50" charset="-128"/>
                <a:ea typeface="ＭＳ Ｐゴシック" panose="020B0600070205080204" pitchFamily="50" charset="-128"/>
              </a:rPr>
              <a:t>2022.3.4</a:t>
            </a:r>
            <a:r>
              <a:rPr lang="ja-JP" altLang="en-US" sz="2400" dirty="0">
                <a:latin typeface="ＭＳ Ｐゴシック" panose="020B0600070205080204" pitchFamily="50" charset="-128"/>
                <a:ea typeface="ＭＳ Ｐゴシック" panose="020B0600070205080204" pitchFamily="50" charset="-128"/>
              </a:rPr>
              <a:t>版公開</a:t>
            </a:r>
          </a:p>
        </p:txBody>
      </p:sp>
    </p:spTree>
    <p:extLst>
      <p:ext uri="{BB962C8B-B14F-4D97-AF65-F5344CB8AC3E}">
        <p14:creationId xmlns:p14="http://schemas.microsoft.com/office/powerpoint/2010/main" val="188931711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803C9D-83B7-6DD8-E72C-4AE2F802EBFE}"/>
              </a:ext>
            </a:extLst>
          </p:cNvPr>
          <p:cNvSpPr>
            <a:spLocks noGrp="1"/>
          </p:cNvSpPr>
          <p:nvPr>
            <p:ph type="title"/>
          </p:nvPr>
        </p:nvSpPr>
        <p:spPr/>
        <p:txBody>
          <a:bodyPr/>
          <a:lstStyle/>
          <a:p>
            <a:r>
              <a:rPr kumimoji="1" lang="en-US" altLang="ja-JP" dirty="0"/>
              <a:t>IPA</a:t>
            </a:r>
            <a:r>
              <a:rPr kumimoji="1" lang="ja-JP" altLang="en-US" dirty="0"/>
              <a:t>と</a:t>
            </a:r>
            <a:r>
              <a:rPr kumimoji="1" lang="en-US" altLang="ja-JP" dirty="0"/>
              <a:t>LIP</a:t>
            </a:r>
            <a:r>
              <a:rPr kumimoji="1" lang="ja-JP" altLang="en-US" dirty="0"/>
              <a:t>のモデル契約</a:t>
            </a:r>
            <a:r>
              <a:rPr lang="ja-JP" altLang="en-US" dirty="0"/>
              <a:t>における</a:t>
            </a:r>
            <a:r>
              <a:rPr kumimoji="1" lang="ja-JP" altLang="en-US" dirty="0"/>
              <a:t>相違点</a:t>
            </a:r>
          </a:p>
        </p:txBody>
      </p:sp>
      <p:sp>
        <p:nvSpPr>
          <p:cNvPr id="3" name="日付プレースホルダー 2">
            <a:extLst>
              <a:ext uri="{FF2B5EF4-FFF2-40B4-BE49-F238E27FC236}">
                <a16:creationId xmlns:a16="http://schemas.microsoft.com/office/drawing/2014/main" id="{8B453B0D-4F1D-4FDA-2BB9-60D529597A8A}"/>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581F4693-A20D-4944-505C-8E6487E0637C}"/>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graphicFrame>
        <p:nvGraphicFramePr>
          <p:cNvPr id="5" name="表 4">
            <a:extLst>
              <a:ext uri="{FF2B5EF4-FFF2-40B4-BE49-F238E27FC236}">
                <a16:creationId xmlns:a16="http://schemas.microsoft.com/office/drawing/2014/main" id="{9E0AB9C4-1FD3-C8A8-545E-E9CB5C4D6C31}"/>
              </a:ext>
            </a:extLst>
          </p:cNvPr>
          <p:cNvGraphicFramePr>
            <a:graphicFrameLocks noGrp="1"/>
          </p:cNvGraphicFramePr>
          <p:nvPr>
            <p:extLst>
              <p:ext uri="{D42A27DB-BD31-4B8C-83A1-F6EECF244321}">
                <p14:modId xmlns:p14="http://schemas.microsoft.com/office/powerpoint/2010/main" val="107478636"/>
              </p:ext>
            </p:extLst>
          </p:nvPr>
        </p:nvGraphicFramePr>
        <p:xfrm>
          <a:off x="359998" y="900000"/>
          <a:ext cx="11448000" cy="563148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3878431348"/>
                    </a:ext>
                  </a:extLst>
                </a:gridCol>
                <a:gridCol w="4860000">
                  <a:extLst>
                    <a:ext uri="{9D8B030D-6E8A-4147-A177-3AD203B41FA5}">
                      <a16:colId xmlns:a16="http://schemas.microsoft.com/office/drawing/2014/main" val="1441059218"/>
                    </a:ext>
                  </a:extLst>
                </a:gridCol>
                <a:gridCol w="4860000">
                  <a:extLst>
                    <a:ext uri="{9D8B030D-6E8A-4147-A177-3AD203B41FA5}">
                      <a16:colId xmlns:a16="http://schemas.microsoft.com/office/drawing/2014/main" val="1400096943"/>
                    </a:ext>
                  </a:extLst>
                </a:gridCol>
              </a:tblGrid>
              <a:tr h="370840">
                <a:tc>
                  <a:txBody>
                    <a:bodyPr/>
                    <a:lstStyle/>
                    <a:p>
                      <a:endParaRPr kumimoji="1" lang="ja-JP" altLang="en-US" sz="2000" baseline="0" dirty="0">
                        <a:latin typeface="メイリオ" panose="020B0604030504040204" pitchFamily="50" charset="-128"/>
                        <a:ea typeface="メイリオ" panose="020B0604030504040204" pitchFamily="50" charset="-128"/>
                      </a:endParaRPr>
                    </a:p>
                  </a:txBody>
                  <a:tcPr marL="36000" marR="36000" marT="36000" marB="36000"/>
                </a:tc>
                <a:tc>
                  <a:txBody>
                    <a:bodyPr/>
                    <a:lstStyle/>
                    <a:p>
                      <a:pPr marL="0" indent="0" algn="ctr"/>
                      <a:r>
                        <a:rPr kumimoji="1" lang="en-US" altLang="ja-JP" sz="2000" baseline="0" dirty="0">
                          <a:latin typeface="メイリオ" panose="020B0604030504040204" pitchFamily="50" charset="-128"/>
                          <a:ea typeface="メイリオ" panose="020B0604030504040204" pitchFamily="50" charset="-128"/>
                        </a:rPr>
                        <a:t>IPA</a:t>
                      </a:r>
                      <a:endParaRPr kumimoji="1" lang="ja-JP" altLang="en-US" sz="2000" baseline="0" dirty="0">
                        <a:latin typeface="メイリオ" panose="020B0604030504040204" pitchFamily="50" charset="-128"/>
                        <a:ea typeface="メイリオ" panose="020B0604030504040204" pitchFamily="50" charset="-128"/>
                      </a:endParaRPr>
                    </a:p>
                  </a:txBody>
                  <a:tcPr marL="36000" marR="36000" marT="36000" marB="36000"/>
                </a:tc>
                <a:tc>
                  <a:txBody>
                    <a:bodyPr/>
                    <a:lstStyle/>
                    <a:p>
                      <a:pPr marL="0" indent="0" algn="ctr"/>
                      <a:r>
                        <a:rPr kumimoji="1" lang="en-US" altLang="ja-JP" sz="2000" baseline="0" dirty="0">
                          <a:latin typeface="メイリオ" panose="020B0604030504040204" pitchFamily="50" charset="-128"/>
                          <a:ea typeface="メイリオ" panose="020B0604030504040204" pitchFamily="50" charset="-128"/>
                        </a:rPr>
                        <a:t>LIP</a:t>
                      </a:r>
                      <a:endParaRPr kumimoji="1" lang="ja-JP" altLang="en-US" sz="2000" baseline="0" dirty="0">
                        <a:latin typeface="メイリオ" panose="020B0604030504040204" pitchFamily="50" charset="-128"/>
                        <a:ea typeface="メイリオ" panose="020B0604030504040204" pitchFamily="50" charset="-128"/>
                      </a:endParaRPr>
                    </a:p>
                  </a:txBody>
                  <a:tcPr marL="36000" marR="36000" marT="36000" marB="36000"/>
                </a:tc>
                <a:extLst>
                  <a:ext uri="{0D108BD9-81ED-4DB2-BD59-A6C34878D82A}">
                    <a16:rowId xmlns:a16="http://schemas.microsoft.com/office/drawing/2014/main" val="3402019159"/>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ベース手法</a:t>
                      </a: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スクラム</a:t>
                      </a:r>
                    </a:p>
                  </a:txBody>
                  <a:tcPr marL="36000" marR="36000" marT="36000" marB="36000"/>
                </a:tc>
                <a:tc>
                  <a:txBody>
                    <a:bodyPr/>
                    <a:lstStyle/>
                    <a:p>
                      <a:pPr marL="0" indent="0" algn="l">
                        <a:tabLst/>
                      </a:pPr>
                      <a:r>
                        <a:rPr kumimoji="1" lang="ja-JP" altLang="en-US" sz="2000" kern="1200" baseline="0" dirty="0">
                          <a:solidFill>
                            <a:schemeClr val="dk1"/>
                          </a:solidFill>
                          <a:latin typeface="メイリオ" panose="020B0604030504040204" pitchFamily="50" charset="-128"/>
                          <a:ea typeface="メイリオ" panose="020B0604030504040204" pitchFamily="50" charset="-128"/>
                          <a:cs typeface="+mn-cs"/>
                        </a:rPr>
                        <a:t>スクラム</a:t>
                      </a:r>
                    </a:p>
                  </a:txBody>
                  <a:tcPr marL="36000" marR="36000" marT="36000" marB="36000"/>
                </a:tc>
                <a:extLst>
                  <a:ext uri="{0D108BD9-81ED-4DB2-BD59-A6C34878D82A}">
                    <a16:rowId xmlns:a16="http://schemas.microsoft.com/office/drawing/2014/main" val="3343772189"/>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契約形態</a:t>
                      </a: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準委任</a:t>
                      </a:r>
                    </a:p>
                  </a:txBody>
                  <a:tcPr marL="36000" marR="36000" marT="36000" marB="36000"/>
                </a:tc>
                <a:tc>
                  <a:txBody>
                    <a:bodyPr/>
                    <a:lstStyle/>
                    <a:p>
                      <a:pPr marL="0" indent="0" algn="l">
                        <a:tabLst/>
                      </a:pPr>
                      <a:r>
                        <a:rPr kumimoji="1" lang="ja-JP" altLang="en-US" sz="2000" kern="1200" baseline="0" dirty="0">
                          <a:solidFill>
                            <a:schemeClr val="dk1"/>
                          </a:solidFill>
                          <a:latin typeface="メイリオ" panose="020B0604030504040204" pitchFamily="50" charset="-128"/>
                          <a:ea typeface="メイリオ" panose="020B0604030504040204" pitchFamily="50" charset="-128"/>
                          <a:cs typeface="+mn-cs"/>
                        </a:rPr>
                        <a:t>準委任</a:t>
                      </a:r>
                    </a:p>
                  </a:txBody>
                  <a:tcPr marL="36000" marR="36000" marT="36000" marB="36000"/>
                </a:tc>
                <a:extLst>
                  <a:ext uri="{0D108BD9-81ED-4DB2-BD59-A6C34878D82A}">
                    <a16:rowId xmlns:a16="http://schemas.microsoft.com/office/drawing/2014/main" val="99652751"/>
                  </a:ext>
                </a:extLst>
              </a:tr>
              <a:tr h="370840">
                <a:tc>
                  <a:txBody>
                    <a:bodyPr/>
                    <a:lstStyle/>
                    <a:p>
                      <a:r>
                        <a:rPr kumimoji="1" lang="en-US" altLang="ja-JP" sz="2000" baseline="0" dirty="0">
                          <a:latin typeface="メイリオ" panose="020B0604030504040204" pitchFamily="50" charset="-128"/>
                          <a:ea typeface="メイリオ" panose="020B0604030504040204" pitchFamily="50" charset="-128"/>
                        </a:rPr>
                        <a:t>PO,SM</a:t>
                      </a:r>
                      <a:r>
                        <a:rPr kumimoji="1" lang="ja-JP" altLang="en-US" sz="2000" baseline="0" dirty="0">
                          <a:latin typeface="メイリオ" panose="020B0604030504040204" pitchFamily="50" charset="-128"/>
                          <a:ea typeface="メイリオ" panose="020B0604030504040204" pitchFamily="50" charset="-128"/>
                        </a:rPr>
                        <a:t>の選任</a:t>
                      </a: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発注者，受注者</a:t>
                      </a:r>
                    </a:p>
                  </a:txBody>
                  <a:tcPr marL="36000" marR="36000" marT="36000" marB="36000"/>
                </a:tc>
                <a:tc>
                  <a:txBody>
                    <a:bodyPr/>
                    <a:lstStyle/>
                    <a:p>
                      <a:pPr marL="0" indent="0" algn="l">
                        <a:tabLst/>
                      </a:pPr>
                      <a:r>
                        <a:rPr kumimoji="1" lang="ja-JP" altLang="en-US" sz="2000" kern="1200" baseline="0" dirty="0">
                          <a:solidFill>
                            <a:schemeClr val="dk1"/>
                          </a:solidFill>
                          <a:latin typeface="メイリオ" panose="020B0604030504040204" pitchFamily="50" charset="-128"/>
                          <a:ea typeface="メイリオ" panose="020B0604030504040204" pitchFamily="50" charset="-128"/>
                          <a:cs typeface="+mn-cs"/>
                        </a:rPr>
                        <a:t>発注者，発注者</a:t>
                      </a:r>
                      <a:r>
                        <a:rPr kumimoji="1" lang="en-US" altLang="ja-JP" sz="2000" kern="1200" baseline="0" dirty="0">
                          <a:solidFill>
                            <a:schemeClr val="dk1"/>
                          </a:solidFill>
                          <a:latin typeface="メイリオ" panose="020B0604030504040204" pitchFamily="50" charset="-128"/>
                          <a:ea typeface="メイリオ" panose="020B0604030504040204" pitchFamily="50" charset="-128"/>
                          <a:cs typeface="+mn-cs"/>
                        </a:rPr>
                        <a:t>/</a:t>
                      </a:r>
                      <a:r>
                        <a:rPr kumimoji="1" lang="ja-JP" altLang="en-US" sz="2000" kern="1200" baseline="0" dirty="0">
                          <a:solidFill>
                            <a:schemeClr val="dk1"/>
                          </a:solidFill>
                          <a:latin typeface="メイリオ" panose="020B0604030504040204" pitchFamily="50" charset="-128"/>
                          <a:ea typeface="メイリオ" panose="020B0604030504040204" pitchFamily="50" charset="-128"/>
                          <a:cs typeface="+mn-cs"/>
                        </a:rPr>
                        <a:t>受注者</a:t>
                      </a:r>
                    </a:p>
                  </a:txBody>
                  <a:tcPr marL="36000" marR="36000" marT="36000" marB="36000"/>
                </a:tc>
                <a:extLst>
                  <a:ext uri="{0D108BD9-81ED-4DB2-BD59-A6C34878D82A}">
                    <a16:rowId xmlns:a16="http://schemas.microsoft.com/office/drawing/2014/main" val="4130974446"/>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記載の主人公</a:t>
                      </a: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契約の主体（甲乙）が軸</a:t>
                      </a: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スクラムのロール（</a:t>
                      </a:r>
                      <a:r>
                        <a:rPr kumimoji="1" lang="en-US" altLang="ja-JP" sz="2000" baseline="0" dirty="0">
                          <a:latin typeface="メイリオ" panose="020B0604030504040204" pitchFamily="50" charset="-128"/>
                          <a:ea typeface="メイリオ" panose="020B0604030504040204" pitchFamily="50" charset="-128"/>
                        </a:rPr>
                        <a:t>PO</a:t>
                      </a:r>
                      <a:r>
                        <a:rPr kumimoji="1" lang="ja-JP" altLang="en-US" sz="2000" baseline="0" dirty="0">
                          <a:latin typeface="メイリオ" panose="020B0604030504040204" pitchFamily="50" charset="-128"/>
                          <a:ea typeface="メイリオ" panose="020B0604030504040204" pitchFamily="50" charset="-128"/>
                        </a:rPr>
                        <a:t>，</a:t>
                      </a:r>
                      <a:r>
                        <a:rPr kumimoji="1" lang="en-US" altLang="ja-JP" sz="2000" baseline="0" dirty="0">
                          <a:latin typeface="メイリオ" panose="020B0604030504040204" pitchFamily="50" charset="-128"/>
                          <a:ea typeface="メイリオ" panose="020B0604030504040204" pitchFamily="50" charset="-128"/>
                        </a:rPr>
                        <a:t>SM</a:t>
                      </a:r>
                      <a:r>
                        <a:rPr kumimoji="1" lang="ja-JP" altLang="en-US" sz="2000" baseline="0" dirty="0">
                          <a:latin typeface="メイリオ" panose="020B0604030504040204" pitchFamily="50" charset="-128"/>
                          <a:ea typeface="メイリオ" panose="020B0604030504040204" pitchFamily="50" charset="-128"/>
                        </a:rPr>
                        <a:t>等）が軸</a:t>
                      </a:r>
                      <a:endParaRPr kumimoji="1" lang="ja-JP" altLang="en-US" sz="2000" kern="1200" baseline="0" dirty="0">
                        <a:solidFill>
                          <a:schemeClr val="dk1"/>
                        </a:solidFill>
                        <a:latin typeface="メイリオ" panose="020B0604030504040204" pitchFamily="50" charset="-128"/>
                        <a:ea typeface="メイリオ" panose="020B0604030504040204" pitchFamily="50" charset="-128"/>
                        <a:cs typeface="+mn-cs"/>
                      </a:endParaRPr>
                    </a:p>
                  </a:txBody>
                  <a:tcPr marL="36000" marR="36000" marT="36000" marB="36000"/>
                </a:tc>
                <a:extLst>
                  <a:ext uri="{0D108BD9-81ED-4DB2-BD59-A6C34878D82A}">
                    <a16:rowId xmlns:a16="http://schemas.microsoft.com/office/drawing/2014/main" val="275649547"/>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規範としての性質</a:t>
                      </a:r>
                    </a:p>
                  </a:txBody>
                  <a:tcPr marL="36000" marR="36000" marT="36000" marB="36000"/>
                </a:tc>
                <a:tc>
                  <a:txBody>
                    <a:bodyPr/>
                    <a:lstStyle/>
                    <a:p>
                      <a:pPr marL="0" indent="0" algn="l"/>
                      <a:r>
                        <a:rPr kumimoji="1" lang="ja-JP" altLang="en-US" sz="2000" baseline="0" dirty="0">
                          <a:latin typeface="メイリオ" panose="020B0604030504040204" pitchFamily="50" charset="-128"/>
                          <a:ea typeface="メイリオ" panose="020B0604030504040204" pitchFamily="50" charset="-128"/>
                        </a:rPr>
                        <a:t>ソフトロー的</a:t>
                      </a:r>
                    </a:p>
                    <a:p>
                      <a:pPr marL="0" indent="0" algn="l">
                        <a:tabLst/>
                      </a:pPr>
                      <a:endParaRPr kumimoji="1" lang="en-US" altLang="ja-JP" sz="500" baseline="0" dirty="0">
                        <a:latin typeface="メイリオ" panose="020B0604030504040204" pitchFamily="50" charset="-128"/>
                        <a:ea typeface="メイリオ" panose="020B0604030504040204" pitchFamily="50" charset="-128"/>
                      </a:endParaRPr>
                    </a:p>
                    <a:p>
                      <a:pPr marL="180000" indent="-180000" algn="l">
                        <a:tabLst/>
                      </a:pPr>
                      <a:r>
                        <a:rPr kumimoji="1" lang="ja-JP" altLang="en-US" sz="1600" baseline="0" dirty="0">
                          <a:latin typeface="メイリオ" panose="020B0604030504040204" pitchFamily="50" charset="-128"/>
                          <a:ea typeface="メイリオ" panose="020B0604030504040204" pitchFamily="50" charset="-128"/>
                        </a:rPr>
                        <a:t>・開発の進め方自体は、別紙や指針に落とし込んで利用者が差し替えること想定</a:t>
                      </a:r>
                      <a:endParaRPr kumimoji="1" lang="en-US" altLang="ja-JP" sz="1600" baseline="0" dirty="0">
                        <a:latin typeface="メイリオ" panose="020B0604030504040204" pitchFamily="50" charset="-128"/>
                        <a:ea typeface="メイリオ" panose="020B0604030504040204" pitchFamily="50" charset="-128"/>
                      </a:endParaRPr>
                    </a:p>
                    <a:p>
                      <a:pPr marL="180000" indent="-180000" algn="l">
                        <a:tabLst/>
                      </a:pPr>
                      <a:r>
                        <a:rPr kumimoji="1" lang="ja-JP" altLang="en-US" sz="1600" baseline="0" dirty="0">
                          <a:latin typeface="メイリオ" panose="020B0604030504040204" pitchFamily="50" charset="-128"/>
                          <a:ea typeface="メイリオ" panose="020B0604030504040204" pitchFamily="50" charset="-128"/>
                        </a:rPr>
                        <a:t>・指針は文字数が多く、幅のある記載</a:t>
                      </a:r>
                      <a:endParaRPr kumimoji="1" lang="en-US" altLang="ja-JP" sz="1600" baseline="0" dirty="0">
                        <a:latin typeface="メイリオ" panose="020B0604030504040204" pitchFamily="50" charset="-128"/>
                        <a:ea typeface="メイリオ" panose="020B0604030504040204" pitchFamily="50" charset="-128"/>
                      </a:endParaRPr>
                    </a:p>
                  </a:txBody>
                  <a:tcPr marL="36000" marR="36000" marT="36000" marB="36000"/>
                </a:tc>
                <a:tc>
                  <a:txBody>
                    <a:bodyPr/>
                    <a:lstStyle/>
                    <a:p>
                      <a:pPr marL="0" indent="0" algn="l"/>
                      <a:r>
                        <a:rPr kumimoji="1" lang="ja-JP" altLang="en-US" sz="2000" baseline="0" dirty="0">
                          <a:latin typeface="メイリオ" panose="020B0604030504040204" pitchFamily="50" charset="-128"/>
                          <a:ea typeface="メイリオ" panose="020B0604030504040204" pitchFamily="50" charset="-128"/>
                        </a:rPr>
                        <a:t>ハードロー的</a:t>
                      </a:r>
                      <a:endParaRPr kumimoji="1" lang="en-US" altLang="ja-JP" sz="2000" baseline="0" dirty="0">
                        <a:latin typeface="メイリオ" panose="020B0604030504040204" pitchFamily="50" charset="-128"/>
                        <a:ea typeface="メイリオ" panose="020B0604030504040204" pitchFamily="50" charset="-128"/>
                      </a:endParaRPr>
                    </a:p>
                    <a:p>
                      <a:pPr marL="0" indent="0" algn="l">
                        <a:tabLst/>
                      </a:pPr>
                      <a:endParaRPr kumimoji="1" lang="en-US" altLang="ja-JP" sz="500" kern="1200" baseline="0" dirty="0">
                        <a:solidFill>
                          <a:schemeClr val="dk1"/>
                        </a:solidFill>
                        <a:latin typeface="メイリオ" panose="020B0604030504040204" pitchFamily="50" charset="-128"/>
                        <a:ea typeface="メイリオ" panose="020B0604030504040204" pitchFamily="50" charset="-128"/>
                        <a:cs typeface="+mn-cs"/>
                      </a:endParaRPr>
                    </a:p>
                    <a:p>
                      <a:pPr marL="0" indent="0" algn="l">
                        <a:tabLst/>
                      </a:pPr>
                      <a:r>
                        <a:rPr kumimoji="1" lang="ja-JP" altLang="en-US" sz="1600" kern="1200" baseline="0" dirty="0">
                          <a:solidFill>
                            <a:schemeClr val="dk1"/>
                          </a:solidFill>
                          <a:latin typeface="メイリオ" panose="020B0604030504040204" pitchFamily="50" charset="-128"/>
                          <a:ea typeface="メイリオ" panose="020B0604030504040204" pitchFamily="50" charset="-128"/>
                          <a:cs typeface="+mn-cs"/>
                        </a:rPr>
                        <a:t>・契約書本体に開発の進め方も記載</a:t>
                      </a:r>
                    </a:p>
                    <a:p>
                      <a:pPr marL="0" indent="0" algn="l">
                        <a:tabLst/>
                      </a:pPr>
                      <a:r>
                        <a:rPr kumimoji="1" lang="ja-JP" altLang="en-US" sz="1600" kern="1200" baseline="0" dirty="0">
                          <a:solidFill>
                            <a:schemeClr val="dk1"/>
                          </a:solidFill>
                          <a:latin typeface="メイリオ" panose="020B0604030504040204" pitchFamily="50" charset="-128"/>
                          <a:ea typeface="メイリオ" panose="020B0604030504040204" pitchFamily="50" charset="-128"/>
                          <a:cs typeface="+mn-cs"/>
                        </a:rPr>
                        <a:t>・紛争予防，紛争解決，違反抑止の各機能を重視</a:t>
                      </a:r>
                      <a:endParaRPr kumimoji="1" lang="en-US" altLang="ja-JP" sz="1600" kern="1200" baseline="0" dirty="0">
                        <a:solidFill>
                          <a:schemeClr val="dk1"/>
                        </a:solidFill>
                        <a:latin typeface="メイリオ" panose="020B0604030504040204" pitchFamily="50" charset="-128"/>
                        <a:ea typeface="メイリオ" panose="020B0604030504040204" pitchFamily="50" charset="-128"/>
                        <a:cs typeface="+mn-cs"/>
                      </a:endParaRPr>
                    </a:p>
                    <a:p>
                      <a:pPr marL="0" indent="0" algn="l">
                        <a:tabLst/>
                      </a:pPr>
                      <a:r>
                        <a:rPr kumimoji="1" lang="ja-JP" altLang="en-US" sz="1600" kern="1200" baseline="0" dirty="0">
                          <a:solidFill>
                            <a:schemeClr val="dk1"/>
                          </a:solidFill>
                          <a:latin typeface="メイリオ" panose="020B0604030504040204" pitchFamily="50" charset="-128"/>
                          <a:ea typeface="メイリオ" panose="020B0604030504040204" pitchFamily="50" charset="-128"/>
                          <a:cs typeface="+mn-cs"/>
                        </a:rPr>
                        <a:t>・初心者でもすぐにそのまま使える</a:t>
                      </a:r>
                    </a:p>
                  </a:txBody>
                  <a:tcPr marL="36000" marR="36000" marT="36000" marB="36000"/>
                </a:tc>
                <a:extLst>
                  <a:ext uri="{0D108BD9-81ED-4DB2-BD59-A6C34878D82A}">
                    <a16:rowId xmlns:a16="http://schemas.microsoft.com/office/drawing/2014/main" val="4085400982"/>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偽装請負回避方法</a:t>
                      </a:r>
                    </a:p>
                  </a:txBody>
                  <a:tcPr marL="36000" marR="36000" marT="36000" marB="36000"/>
                </a:tc>
                <a:tc>
                  <a:txBody>
                    <a:bodyPr/>
                    <a:lstStyle/>
                    <a:p>
                      <a:pPr marL="0" indent="0" algn="l"/>
                      <a:r>
                        <a:rPr kumimoji="1" lang="ja-JP" altLang="en-US" sz="2000" baseline="0" dirty="0">
                          <a:latin typeface="メイリオ" panose="020B0604030504040204" pitchFamily="50" charset="-128"/>
                          <a:ea typeface="メイリオ" panose="020B0604030504040204" pitchFamily="50" charset="-128"/>
                        </a:rPr>
                        <a:t>実施責任者方式</a:t>
                      </a:r>
                      <a:endParaRPr kumimoji="1" lang="en-US" altLang="ja-JP" sz="2000" baseline="0" dirty="0">
                        <a:latin typeface="メイリオ" panose="020B0604030504040204" pitchFamily="50" charset="-128"/>
                        <a:ea typeface="メイリオ" panose="020B0604030504040204" pitchFamily="50" charset="-128"/>
                      </a:endParaRPr>
                    </a:p>
                    <a:p>
                      <a:pPr marL="0" indent="0" algn="l">
                        <a:tabLst/>
                      </a:pPr>
                      <a:endParaRPr kumimoji="1" lang="en-US" altLang="ja-JP" sz="500" baseline="0" dirty="0">
                        <a:latin typeface="メイリオ" panose="020B0604030504040204" pitchFamily="50" charset="-128"/>
                        <a:ea typeface="メイリオ" panose="020B0604030504040204" pitchFamily="50" charset="-128"/>
                      </a:endParaRPr>
                    </a:p>
                    <a:p>
                      <a:pPr marL="180000" indent="-180000" algn="l">
                        <a:tabLst/>
                      </a:pPr>
                      <a:r>
                        <a:rPr kumimoji="1" lang="ja-JP" altLang="en-US" sz="1600" baseline="0" dirty="0">
                          <a:latin typeface="メイリオ" panose="020B0604030504040204" pitchFamily="50" charset="-128"/>
                          <a:ea typeface="メイリオ" panose="020B0604030504040204" pitchFamily="50" charset="-128"/>
                        </a:rPr>
                        <a:t>・</a:t>
                      </a:r>
                      <a:r>
                        <a:rPr kumimoji="1" lang="en-US" altLang="ja-JP" sz="1600" baseline="0" dirty="0">
                          <a:latin typeface="メイリオ" panose="020B0604030504040204" pitchFamily="50" charset="-128"/>
                          <a:ea typeface="メイリオ" panose="020B0604030504040204" pitchFamily="50" charset="-128"/>
                        </a:rPr>
                        <a:t>PO</a:t>
                      </a:r>
                      <a:r>
                        <a:rPr kumimoji="1" lang="ja-JP" altLang="en-US" sz="1600" baseline="0" dirty="0">
                          <a:latin typeface="メイリオ" panose="020B0604030504040204" pitchFamily="50" charset="-128"/>
                          <a:ea typeface="メイリオ" panose="020B0604030504040204" pitchFamily="50" charset="-128"/>
                        </a:rPr>
                        <a:t>→チーム、チーム内で「指揮」類似行為が行われてしまう状況を防ぐ仕組みとしての実施責任者</a:t>
                      </a:r>
                      <a:endParaRPr kumimoji="1" lang="en-US" altLang="ja-JP" sz="1600" baseline="0" dirty="0">
                        <a:latin typeface="メイリオ" panose="020B0604030504040204" pitchFamily="50" charset="-128"/>
                        <a:ea typeface="メイリオ" panose="020B0604030504040204" pitchFamily="50" charset="-128"/>
                      </a:endParaRPr>
                    </a:p>
                  </a:txBody>
                  <a:tcPr marL="36000" marR="36000" marT="36000" marB="36000"/>
                </a:tc>
                <a:tc>
                  <a:txBody>
                    <a:bodyPr/>
                    <a:lstStyle/>
                    <a:p>
                      <a:pPr marL="0" indent="0" algn="l"/>
                      <a:r>
                        <a:rPr kumimoji="1" lang="ja-JP" altLang="en-US" sz="2000" baseline="0" dirty="0">
                          <a:latin typeface="メイリオ" panose="020B0604030504040204" pitchFamily="50" charset="-128"/>
                          <a:ea typeface="メイリオ" panose="020B0604030504040204" pitchFamily="50" charset="-128"/>
                        </a:rPr>
                        <a:t>「指揮命令しない」方式</a:t>
                      </a:r>
                      <a:endParaRPr kumimoji="1" lang="en-US" altLang="ja-JP" sz="2000" baseline="0" dirty="0">
                        <a:latin typeface="メイリオ" panose="020B0604030504040204" pitchFamily="50" charset="-128"/>
                        <a:ea typeface="メイリオ" panose="020B0604030504040204" pitchFamily="50" charset="-128"/>
                      </a:endParaRPr>
                    </a:p>
                    <a:p>
                      <a:pPr marL="0" indent="0" algn="l">
                        <a:tabLst/>
                      </a:pPr>
                      <a:endParaRPr kumimoji="1" lang="en-US" altLang="ja-JP" sz="500" baseline="0" dirty="0">
                        <a:latin typeface="メイリオ" panose="020B0604030504040204" pitchFamily="50" charset="-128"/>
                        <a:ea typeface="メイリオ" panose="020B0604030504040204" pitchFamily="50" charset="-128"/>
                      </a:endParaRPr>
                    </a:p>
                    <a:p>
                      <a:pPr marL="180000" indent="-180000" algn="l">
                        <a:tabLst/>
                      </a:pPr>
                      <a:r>
                        <a:rPr kumimoji="1" lang="ja-JP" altLang="en-US" sz="1600" baseline="0" dirty="0">
                          <a:latin typeface="メイリオ" panose="020B0604030504040204" pitchFamily="50" charset="-128"/>
                          <a:ea typeface="メイリオ" panose="020B0604030504040204" pitchFamily="50" charset="-128"/>
                        </a:rPr>
                        <a:t>・</a:t>
                      </a:r>
                      <a:r>
                        <a:rPr kumimoji="1" lang="en-US" altLang="ja-JP" sz="1600" baseline="0" dirty="0">
                          <a:latin typeface="メイリオ" panose="020B0604030504040204" pitchFamily="50" charset="-128"/>
                          <a:ea typeface="メイリオ" panose="020B0604030504040204" pitchFamily="50" charset="-128"/>
                        </a:rPr>
                        <a:t>PO</a:t>
                      </a:r>
                      <a:r>
                        <a:rPr kumimoji="1" lang="ja-JP" altLang="en-US" sz="1600" baseline="0" dirty="0">
                          <a:latin typeface="メイリオ" panose="020B0604030504040204" pitchFamily="50" charset="-128"/>
                          <a:ea typeface="メイリオ" panose="020B0604030504040204" pitchFamily="50" charset="-128"/>
                        </a:rPr>
                        <a:t>は指揮しない、</a:t>
                      </a:r>
                      <a:r>
                        <a:rPr kumimoji="1" lang="en-US" altLang="ja-JP" sz="1600" baseline="0" dirty="0">
                          <a:latin typeface="メイリオ" panose="020B0604030504040204" pitchFamily="50" charset="-128"/>
                          <a:ea typeface="メイリオ" panose="020B0604030504040204" pitchFamily="50" charset="-128"/>
                        </a:rPr>
                        <a:t>SM</a:t>
                      </a:r>
                      <a:r>
                        <a:rPr kumimoji="1" lang="ja-JP" altLang="en-US" sz="1600" baseline="0" dirty="0">
                          <a:latin typeface="メイリオ" panose="020B0604030504040204" pitchFamily="50" charset="-128"/>
                          <a:ea typeface="メイリオ" panose="020B0604030504040204" pitchFamily="50" charset="-128"/>
                        </a:rPr>
                        <a:t>は指揮しない、と具体的に規範化</a:t>
                      </a:r>
                    </a:p>
                  </a:txBody>
                  <a:tcPr marL="36000" marR="36000" marT="36000" marB="36000"/>
                </a:tc>
                <a:extLst>
                  <a:ext uri="{0D108BD9-81ED-4DB2-BD59-A6C34878D82A}">
                    <a16:rowId xmlns:a16="http://schemas.microsoft.com/office/drawing/2014/main" val="3710388133"/>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契約変更手続</a:t>
                      </a:r>
                    </a:p>
                  </a:txBody>
                  <a:tcPr marL="36000" marR="36000" marT="36000" marB="36000"/>
                </a:tc>
                <a:tc>
                  <a:txBody>
                    <a:bodyPr/>
                    <a:lstStyle/>
                    <a:p>
                      <a:pPr marL="0" indent="0" algn="l"/>
                      <a:r>
                        <a:rPr kumimoji="1" lang="ja-JP" altLang="en-US" sz="2000" baseline="0" dirty="0">
                          <a:latin typeface="メイリオ" panose="020B0604030504040204" pitchFamily="50" charset="-128"/>
                          <a:ea typeface="メイリオ" panose="020B0604030504040204" pitchFamily="50" charset="-128"/>
                        </a:rPr>
                        <a:t>関係解消指向</a:t>
                      </a:r>
                      <a:endParaRPr kumimoji="1" lang="en-US" altLang="ja-JP" sz="2000" baseline="0" dirty="0">
                        <a:latin typeface="メイリオ" panose="020B0604030504040204" pitchFamily="50" charset="-128"/>
                        <a:ea typeface="メイリオ" panose="020B0604030504040204" pitchFamily="50" charset="-128"/>
                      </a:endParaRPr>
                    </a:p>
                    <a:p>
                      <a:pPr marL="0" indent="0" algn="l">
                        <a:tabLst/>
                      </a:pPr>
                      <a:endParaRPr kumimoji="1" lang="en-US" altLang="ja-JP" sz="500" baseline="0" dirty="0">
                        <a:latin typeface="メイリオ" panose="020B0604030504040204" pitchFamily="50" charset="-128"/>
                        <a:ea typeface="メイリオ" panose="020B0604030504040204" pitchFamily="50" charset="-128"/>
                      </a:endParaRPr>
                    </a:p>
                    <a:p>
                      <a:pPr marL="180000" indent="-180000" algn="l">
                        <a:tabLst/>
                      </a:pPr>
                      <a:r>
                        <a:rPr kumimoji="1" lang="ja-JP" altLang="en-US" sz="1600" baseline="0" dirty="0">
                          <a:latin typeface="メイリオ" panose="020B0604030504040204" pitchFamily="50" charset="-128"/>
                          <a:ea typeface="メイリオ" panose="020B0604030504040204" pitchFamily="50" charset="-128"/>
                        </a:rPr>
                        <a:t>・解除のために、変更提案の合理性は不要。不合理性は損害賠償で解決</a:t>
                      </a:r>
                      <a:endParaRPr kumimoji="1" lang="en-US" altLang="ja-JP" sz="1600" baseline="0" dirty="0">
                        <a:latin typeface="メイリオ" panose="020B0604030504040204" pitchFamily="50" charset="-128"/>
                        <a:ea typeface="メイリオ" panose="020B0604030504040204" pitchFamily="50" charset="-128"/>
                      </a:endParaRPr>
                    </a:p>
                  </a:txBody>
                  <a:tcPr marL="36000" marR="36000" marT="36000" marB="36000"/>
                </a:tc>
                <a:tc>
                  <a:txBody>
                    <a:bodyPr/>
                    <a:lstStyle/>
                    <a:p>
                      <a:pPr marL="0" indent="0" algn="l"/>
                      <a:r>
                        <a:rPr kumimoji="1" lang="ja-JP" altLang="en-US" sz="2000" baseline="0" dirty="0">
                          <a:latin typeface="メイリオ" panose="020B0604030504040204" pitchFamily="50" charset="-128"/>
                          <a:ea typeface="メイリオ" panose="020B0604030504040204" pitchFamily="50" charset="-128"/>
                        </a:rPr>
                        <a:t>関係維持指向</a:t>
                      </a:r>
                      <a:endParaRPr kumimoji="1" lang="en-US" altLang="ja-JP" sz="2000" baseline="0" dirty="0">
                        <a:latin typeface="メイリオ" panose="020B0604030504040204" pitchFamily="50" charset="-128"/>
                        <a:ea typeface="メイリオ" panose="020B0604030504040204" pitchFamily="50" charset="-128"/>
                      </a:endParaRPr>
                    </a:p>
                    <a:p>
                      <a:pPr marL="0" indent="0" algn="l">
                        <a:tabLst/>
                      </a:pPr>
                      <a:endParaRPr kumimoji="1" lang="en-US" altLang="ja-JP" sz="500" baseline="0" dirty="0">
                        <a:latin typeface="メイリオ" panose="020B0604030504040204" pitchFamily="50" charset="-128"/>
                        <a:ea typeface="メイリオ" panose="020B0604030504040204" pitchFamily="50" charset="-128"/>
                      </a:endParaRPr>
                    </a:p>
                    <a:p>
                      <a:pPr marL="0" indent="0" algn="l">
                        <a:tabLst/>
                      </a:pPr>
                      <a:r>
                        <a:rPr kumimoji="1" lang="ja-JP" altLang="en-US" sz="1600" baseline="0" dirty="0">
                          <a:latin typeface="メイリオ" panose="020B0604030504040204" pitchFamily="50" charset="-128"/>
                          <a:ea typeface="メイリオ" panose="020B0604030504040204" pitchFamily="50" charset="-128"/>
                        </a:rPr>
                        <a:t>・解除のために、変更提案には合理性が必要</a:t>
                      </a:r>
                    </a:p>
                  </a:txBody>
                  <a:tcPr marL="36000" marR="36000" marT="36000" marB="36000"/>
                </a:tc>
                <a:extLst>
                  <a:ext uri="{0D108BD9-81ED-4DB2-BD59-A6C34878D82A}">
                    <a16:rowId xmlns:a16="http://schemas.microsoft.com/office/drawing/2014/main" val="3153863651"/>
                  </a:ext>
                </a:extLst>
              </a:tr>
              <a:tr h="370840">
                <a:tc>
                  <a:txBody>
                    <a:bodyPr/>
                    <a:lstStyle/>
                    <a:p>
                      <a:r>
                        <a:rPr kumimoji="1" lang="ja-JP" altLang="en-US" sz="2000" baseline="0" dirty="0">
                          <a:latin typeface="メイリオ" panose="020B0604030504040204" pitchFamily="50" charset="-128"/>
                          <a:ea typeface="メイリオ" panose="020B0604030504040204" pitchFamily="50" charset="-128"/>
                        </a:rPr>
                        <a:t>知的財産の扱い</a:t>
                      </a: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受注者から発注者に移転</a:t>
                      </a:r>
                    </a:p>
                    <a:p>
                      <a:pPr marL="0" indent="0" algn="l">
                        <a:tabLst/>
                      </a:pPr>
                      <a:r>
                        <a:rPr kumimoji="1" lang="ja-JP" altLang="en-US" sz="2000" baseline="0" dirty="0">
                          <a:latin typeface="メイリオ" panose="020B0604030504040204" pitchFamily="50" charset="-128"/>
                          <a:ea typeface="メイリオ" panose="020B0604030504040204" pitchFamily="50" charset="-128"/>
                        </a:rPr>
                        <a:t>別案（発注者に留保，共有）併記</a:t>
                      </a:r>
                      <a:endParaRPr kumimoji="1" lang="en-US" altLang="ja-JP" sz="2000" baseline="0" dirty="0">
                        <a:latin typeface="メイリオ" panose="020B0604030504040204" pitchFamily="50" charset="-128"/>
                        <a:ea typeface="メイリオ" panose="020B0604030504040204" pitchFamily="50" charset="-128"/>
                      </a:endParaRPr>
                    </a:p>
                  </a:txBody>
                  <a:tcPr marL="36000" marR="36000" marT="36000" marB="36000"/>
                </a:tc>
                <a:tc>
                  <a:txBody>
                    <a:bodyPr/>
                    <a:lstStyle/>
                    <a:p>
                      <a:pPr marL="0" indent="0" algn="l">
                        <a:tabLst/>
                      </a:pPr>
                      <a:r>
                        <a:rPr kumimoji="1" lang="ja-JP" altLang="en-US" sz="2000" baseline="0" dirty="0">
                          <a:latin typeface="メイリオ" panose="020B0604030504040204" pitchFamily="50" charset="-128"/>
                          <a:ea typeface="メイリオ" panose="020B0604030504040204" pitchFamily="50" charset="-128"/>
                        </a:rPr>
                        <a:t>受注者から発注者に移転</a:t>
                      </a:r>
                    </a:p>
                  </a:txBody>
                  <a:tcPr marL="36000" marR="36000" marT="36000" marB="36000"/>
                </a:tc>
                <a:extLst>
                  <a:ext uri="{0D108BD9-81ED-4DB2-BD59-A6C34878D82A}">
                    <a16:rowId xmlns:a16="http://schemas.microsoft.com/office/drawing/2014/main" val="145575965"/>
                  </a:ext>
                </a:extLst>
              </a:tr>
            </a:tbl>
          </a:graphicData>
        </a:graphic>
      </p:graphicFrame>
      <p:sp>
        <p:nvSpPr>
          <p:cNvPr id="8" name="テキスト ボックス 7">
            <a:extLst>
              <a:ext uri="{FF2B5EF4-FFF2-40B4-BE49-F238E27FC236}">
                <a16:creationId xmlns:a16="http://schemas.microsoft.com/office/drawing/2014/main" id="{30D36B04-60A5-6471-8A71-5AF4DE6DE752}"/>
              </a:ext>
            </a:extLst>
          </p:cNvPr>
          <p:cNvSpPr txBox="1"/>
          <p:nvPr/>
        </p:nvSpPr>
        <p:spPr>
          <a:xfrm>
            <a:off x="3168000" y="612000"/>
            <a:ext cx="9000000" cy="415498"/>
          </a:xfrm>
          <a:prstGeom prst="rect">
            <a:avLst/>
          </a:prstGeom>
          <a:solidFill>
            <a:schemeClr val="bg1">
              <a:alpha val="50000"/>
            </a:schemeClr>
          </a:solidFill>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＜出典＞ アジャイル開発契約のあるべき姿とは？～</a:t>
            </a:r>
            <a:r>
              <a:rPr lang="en-US" altLang="ja-JP" sz="1050" dirty="0">
                <a:latin typeface="メイリオ" panose="020B0604030504040204" pitchFamily="50" charset="-128"/>
                <a:ea typeface="メイリオ" panose="020B0604030504040204" pitchFamily="50" charset="-128"/>
              </a:rPr>
              <a:t>IPSJ/LIP</a:t>
            </a:r>
            <a:r>
              <a:rPr lang="ja-JP" altLang="en-US" sz="1050" dirty="0">
                <a:latin typeface="メイリオ" panose="020B0604030504040204" pitchFamily="50" charset="-128"/>
                <a:ea typeface="メイリオ" panose="020B0604030504040204" pitchFamily="50" charset="-128"/>
              </a:rPr>
              <a:t>チームと</a:t>
            </a:r>
            <a:r>
              <a:rPr lang="en-US" altLang="ja-JP" sz="1050" dirty="0">
                <a:latin typeface="メイリオ" panose="020B0604030504040204" pitchFamily="50" charset="-128"/>
                <a:ea typeface="メイリオ" panose="020B0604030504040204" pitchFamily="50" charset="-128"/>
              </a:rPr>
              <a:t>IPA/</a:t>
            </a:r>
            <a:r>
              <a:rPr lang="ja-JP" altLang="en-US" sz="1050" dirty="0">
                <a:latin typeface="メイリオ" panose="020B0604030504040204" pitchFamily="50" charset="-128"/>
                <a:ea typeface="メイリオ" panose="020B0604030504040204" pitchFamily="50" charset="-128"/>
              </a:rPr>
              <a:t>経産省チームの試み～</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Welcome to Agile Japan 2020,</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2020-10-30.</a:t>
            </a:r>
            <a:endParaRPr lang="ja-JP" altLang="en-US" sz="1050" dirty="0">
              <a:latin typeface="メイリオ" panose="020B0604030504040204" pitchFamily="50" charset="-128"/>
              <a:ea typeface="メイリオ" panose="020B0604030504040204" pitchFamily="50" charset="-128"/>
            </a:endParaRPr>
          </a:p>
          <a:p>
            <a:pPr algn="r"/>
            <a:r>
              <a:rPr lang="en-US" altLang="ja-JP" sz="1050" i="1" dirty="0">
                <a:latin typeface="Arial" panose="020B0604020202020204" pitchFamily="34" charset="0"/>
                <a:cs typeface="Arial" panose="020B0604020202020204" pitchFamily="34" charset="0"/>
                <a:hlinkClick r:id="rId2"/>
              </a:rPr>
              <a:t>https://2020.agilejapan.jp/#pre-03</a:t>
            </a:r>
            <a:endParaRPr lang="ja-JP" altLang="en-US" sz="10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05045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57F9B-156C-1170-CC8D-AA6B86973899}"/>
              </a:ext>
            </a:extLst>
          </p:cNvPr>
          <p:cNvSpPr>
            <a:spLocks noGrp="1"/>
          </p:cNvSpPr>
          <p:nvPr>
            <p:ph type="title"/>
          </p:nvPr>
        </p:nvSpPr>
        <p:spPr/>
        <p:txBody>
          <a:bodyPr/>
          <a:lstStyle/>
          <a:p>
            <a:r>
              <a:rPr kumimoji="1" lang="ja-JP" altLang="en-US" dirty="0"/>
              <a:t>契約書条文例（</a:t>
            </a:r>
            <a:r>
              <a:rPr kumimoji="1" lang="en-US" altLang="ja-JP" dirty="0"/>
              <a:t>IPA</a:t>
            </a:r>
            <a:r>
              <a:rPr kumimoji="1" lang="ja-JP" altLang="en-US" dirty="0"/>
              <a:t>版）</a:t>
            </a:r>
          </a:p>
        </p:txBody>
      </p:sp>
      <p:sp>
        <p:nvSpPr>
          <p:cNvPr id="3" name="日付プレースホルダー 2">
            <a:extLst>
              <a:ext uri="{FF2B5EF4-FFF2-40B4-BE49-F238E27FC236}">
                <a16:creationId xmlns:a16="http://schemas.microsoft.com/office/drawing/2014/main" id="{B47CE113-D9E5-FD70-555A-6F4CF4FDA058}"/>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64366D91-6052-D3A6-3CA3-63D520442078}"/>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8" name="テキスト ボックス 7">
            <a:extLst>
              <a:ext uri="{FF2B5EF4-FFF2-40B4-BE49-F238E27FC236}">
                <a16:creationId xmlns:a16="http://schemas.microsoft.com/office/drawing/2014/main" id="{1D018BED-5E3D-F4A6-CB16-E55401909086}"/>
              </a:ext>
            </a:extLst>
          </p:cNvPr>
          <p:cNvSpPr txBox="1"/>
          <p:nvPr/>
        </p:nvSpPr>
        <p:spPr>
          <a:xfrm>
            <a:off x="360000" y="900000"/>
            <a:ext cx="5760000" cy="576000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条（アジャイル開発方式）</a:t>
            </a:r>
          </a:p>
          <a:p>
            <a:r>
              <a:rPr lang="en-US" altLang="ja-JP" sz="1400" dirty="0">
                <a:latin typeface="メイリオ" panose="020B0604030504040204" pitchFamily="50" charset="-128"/>
                <a:ea typeface="メイリオ" panose="020B0604030504040204" pitchFamily="50" charset="-128"/>
              </a:rPr>
              <a:t>1.	</a:t>
            </a:r>
            <a:r>
              <a:rPr lang="ja-JP" altLang="en-US" sz="1400" dirty="0">
                <a:highlight>
                  <a:srgbClr val="00FF00"/>
                </a:highlight>
                <a:latin typeface="メイリオ" panose="020B0604030504040204" pitchFamily="50" charset="-128"/>
                <a:ea typeface="メイリオ" panose="020B0604030504040204" pitchFamily="50" charset="-128"/>
              </a:rPr>
              <a:t>甲及び乙は</a:t>
            </a:r>
            <a:r>
              <a:rPr lang="ja-JP" altLang="en-US" sz="1400" dirty="0">
                <a:latin typeface="メイリオ" panose="020B0604030504040204" pitchFamily="50" charset="-128"/>
                <a:ea typeface="メイリオ" panose="020B0604030504040204" pitchFamily="50" charset="-128"/>
              </a:rPr>
              <a:t>、本プロジェクトにおけるアジャイル開発の方式として</a:t>
            </a:r>
            <a:r>
              <a:rPr lang="ja-JP" altLang="en-US" sz="1400" dirty="0">
                <a:highlight>
                  <a:srgbClr val="FFFF00"/>
                </a:highlight>
                <a:latin typeface="メイリオ" panose="020B0604030504040204" pitchFamily="50" charset="-128"/>
                <a:ea typeface="メイリオ" panose="020B0604030504040204" pitchFamily="50" charset="-128"/>
              </a:rPr>
              <a:t>スクラム</a:t>
            </a:r>
            <a:r>
              <a:rPr lang="ja-JP" altLang="en-US" sz="1400" dirty="0">
                <a:latin typeface="メイリオ" panose="020B0604030504040204" pitchFamily="50" charset="-128"/>
                <a:ea typeface="メイリオ" panose="020B0604030504040204" pitchFamily="50" charset="-128"/>
              </a:rPr>
              <a:t>を用いるものとし、</a:t>
            </a:r>
            <a:r>
              <a:rPr lang="ja-JP" altLang="en-US" sz="1400" dirty="0">
                <a:highlight>
                  <a:srgbClr val="00FFFF"/>
                </a:highlight>
                <a:latin typeface="メイリオ" panose="020B0604030504040204" pitchFamily="50" charset="-128"/>
                <a:ea typeface="メイリオ" panose="020B0604030504040204" pitchFamily="50" charset="-128"/>
              </a:rPr>
              <a:t>別紙第</a:t>
            </a:r>
            <a:r>
              <a:rPr lang="en-US" altLang="ja-JP" sz="1400" dirty="0">
                <a:highlight>
                  <a:srgbClr val="00FFFF"/>
                </a:highlight>
                <a:latin typeface="メイリオ" panose="020B0604030504040204" pitchFamily="50" charset="-128"/>
                <a:ea typeface="メイリオ" panose="020B0604030504040204" pitchFamily="50" charset="-128"/>
              </a:rPr>
              <a:t>4</a:t>
            </a:r>
            <a:r>
              <a:rPr lang="ja-JP" altLang="en-US" sz="1400" dirty="0">
                <a:highlight>
                  <a:srgbClr val="00FFFF"/>
                </a:highlight>
                <a:latin typeface="メイリオ" panose="020B0604030504040204" pitchFamily="50" charset="-128"/>
                <a:ea typeface="メイリオ" panose="020B0604030504040204" pitchFamily="50" charset="-128"/>
              </a:rPr>
              <a:t>項記載のとおり</a:t>
            </a:r>
            <a:r>
              <a:rPr lang="ja-JP" altLang="en-US" sz="1400" dirty="0">
                <a:latin typeface="メイリオ" panose="020B0604030504040204" pitchFamily="50" charset="-128"/>
                <a:ea typeface="メイリオ" panose="020B0604030504040204" pitchFamily="50" charset="-128"/>
              </a:rPr>
              <a:t>、主にプロダクトオーナー、スクラムマスター及び開発者からなるチーム（以下「スクラムチーム」という。）を組成して開発を行う。</a:t>
            </a:r>
          </a:p>
          <a:p>
            <a:r>
              <a:rPr lang="en-US" altLang="ja-JP" sz="1400" dirty="0">
                <a:latin typeface="メイリオ" panose="020B0604030504040204" pitchFamily="50" charset="-128"/>
                <a:ea typeface="メイリオ" panose="020B0604030504040204" pitchFamily="50" charset="-128"/>
              </a:rPr>
              <a:t>2.	</a:t>
            </a:r>
            <a:r>
              <a:rPr lang="ja-JP" altLang="en-US" sz="1400" dirty="0">
                <a:latin typeface="メイリオ" panose="020B0604030504040204" pitchFamily="50" charset="-128"/>
                <a:ea typeface="メイリオ" panose="020B0604030504040204" pitchFamily="50" charset="-128"/>
              </a:rPr>
              <a:t>本契約における開発の対象は、別紙第</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項記載のプロダクト（以下「開発対象プロダクト」という。）とし、甲及び乙は別紙第</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項記載のスケジュールに従って開発を行う。</a:t>
            </a:r>
          </a:p>
          <a:p>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甲は、開発対象プロダクトに関する甲の要求事項（開発する機能のほか、非機能要件への対応、リファクタリング、文書作成等の関連業務を含む。）及びその優先順位について乙と協議を行い、プロダクトバックログ（甲の要求事項を列挙して優先順位を付けたリストをいう。）を作成する。</a:t>
            </a:r>
          </a:p>
          <a:p>
            <a:r>
              <a:rPr lang="en-US" altLang="ja-JP" sz="1400" dirty="0">
                <a:latin typeface="メイリオ" panose="020B0604030504040204" pitchFamily="50" charset="-128"/>
                <a:ea typeface="メイリオ" panose="020B0604030504040204" pitchFamily="50" charset="-128"/>
              </a:rPr>
              <a:t>4.	</a:t>
            </a:r>
            <a:r>
              <a:rPr lang="ja-JP" altLang="en-US" sz="1400" dirty="0">
                <a:latin typeface="メイリオ" panose="020B0604030504040204" pitchFamily="50" charset="-128"/>
                <a:ea typeface="メイリオ" panose="020B0604030504040204" pitchFamily="50" charset="-128"/>
              </a:rPr>
              <a:t>甲は、乙と協議の上、自らの責任において、プロダクトバックログに記載された要求事項及びその優先順位を変更することができる。</a:t>
            </a:r>
          </a:p>
          <a:p>
            <a:r>
              <a:rPr lang="en-US" altLang="ja-JP" sz="1400" dirty="0">
                <a:latin typeface="メイリオ" panose="020B0604030504040204" pitchFamily="50" charset="-128"/>
                <a:ea typeface="メイリオ" panose="020B0604030504040204" pitchFamily="50" charset="-128"/>
              </a:rPr>
              <a:t>5.	</a:t>
            </a:r>
            <a:r>
              <a:rPr lang="ja-JP" altLang="en-US" sz="1400" dirty="0">
                <a:latin typeface="メイリオ" panose="020B0604030504040204" pitchFamily="50" charset="-128"/>
                <a:ea typeface="メイリオ" panose="020B0604030504040204" pitchFamily="50" charset="-128"/>
              </a:rPr>
              <a:t>甲及び乙は、スプリントを反復することにより、開発対象プロダクトを開発する。甲及び乙は、各スプリントの開始前に、両当事者の合意によりスプリントバックログ（プロダクトバックログの中から選定される、次のスプリントでの開発対象となる要求事項と、それらを実現するために必要なタスクを列挙したリストをいう。）を作成してそれを対象とする開発を行い、各スプリントの終了時にその成果の確認を行う。</a:t>
            </a:r>
          </a:p>
          <a:p>
            <a:r>
              <a:rPr lang="en-US" altLang="ja-JP" sz="1400" dirty="0">
                <a:latin typeface="メイリオ" panose="020B0604030504040204" pitchFamily="50" charset="-128"/>
                <a:ea typeface="メイリオ" panose="020B0604030504040204" pitchFamily="50" charset="-128"/>
              </a:rPr>
              <a:t>6.	</a:t>
            </a:r>
            <a:r>
              <a:rPr lang="ja-JP" altLang="en-US" sz="1400" dirty="0">
                <a:latin typeface="メイリオ" panose="020B0604030504040204" pitchFamily="50" charset="-128"/>
                <a:ea typeface="メイリオ" panose="020B0604030504040204" pitchFamily="50" charset="-128"/>
              </a:rPr>
              <a:t>甲及び乙は、本プロジェクトにおけるスクラムによる開発の進め方については、本契約における定め又は当事者間での別段の合意がない限り、</a:t>
            </a:r>
            <a:r>
              <a:rPr lang="ja-JP" altLang="en-US" sz="1400" dirty="0">
                <a:highlight>
                  <a:srgbClr val="00FFFF"/>
                </a:highlight>
                <a:latin typeface="メイリオ" panose="020B0604030504040204" pitchFamily="50" charset="-128"/>
                <a:ea typeface="メイリオ" panose="020B0604030504040204" pitchFamily="50" charset="-128"/>
              </a:rPr>
              <a:t>本契約に添付する「アジャイル開発 進め方の指針」（以下「進め方指針」という。）を指針として参照</a:t>
            </a:r>
            <a:r>
              <a:rPr lang="ja-JP" altLang="en-US" sz="1400" dirty="0">
                <a:latin typeface="メイリオ" panose="020B0604030504040204" pitchFamily="50" charset="-128"/>
                <a:ea typeface="メイリオ" panose="020B0604030504040204" pitchFamily="50" charset="-128"/>
              </a:rPr>
              <a:t>する。</a:t>
            </a:r>
          </a:p>
        </p:txBody>
      </p:sp>
      <p:sp>
        <p:nvSpPr>
          <p:cNvPr id="10" name="テキスト ボックス 9">
            <a:extLst>
              <a:ext uri="{FF2B5EF4-FFF2-40B4-BE49-F238E27FC236}">
                <a16:creationId xmlns:a16="http://schemas.microsoft.com/office/drawing/2014/main" id="{6CC64D5E-B29E-3822-5FEB-316DDBCECB70}"/>
              </a:ext>
            </a:extLst>
          </p:cNvPr>
          <p:cNvSpPr txBox="1"/>
          <p:nvPr/>
        </p:nvSpPr>
        <p:spPr>
          <a:xfrm>
            <a:off x="6300000" y="3420000"/>
            <a:ext cx="5760000" cy="289310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条（甲の義務）</a:t>
            </a:r>
          </a:p>
          <a:p>
            <a:r>
              <a:rPr lang="en-US" altLang="ja-JP" sz="1400" dirty="0">
                <a:latin typeface="メイリオ" panose="020B0604030504040204" pitchFamily="50" charset="-128"/>
                <a:ea typeface="メイリオ" panose="020B0604030504040204" pitchFamily="50" charset="-128"/>
              </a:rPr>
              <a:t>1.	</a:t>
            </a:r>
            <a:r>
              <a:rPr lang="ja-JP" altLang="en-US" sz="1400" dirty="0">
                <a:latin typeface="メイリオ" panose="020B0604030504040204" pitchFamily="50" charset="-128"/>
                <a:ea typeface="メイリオ" panose="020B0604030504040204" pitchFamily="50" charset="-128"/>
              </a:rPr>
              <a:t>甲は、本プロジェクトの実施主体として、本件業務のうち自らの担当業務を遅滞なく行うとともに、本件業務が円滑に行われるよう、スクラムチームに対する情報提供及び必要な意思決定を適時に行う。</a:t>
            </a:r>
          </a:p>
          <a:p>
            <a:r>
              <a:rPr lang="en-US" altLang="ja-JP" sz="1400" dirty="0">
                <a:latin typeface="メイリオ" panose="020B0604030504040204" pitchFamily="50" charset="-128"/>
                <a:ea typeface="メイリオ" panose="020B0604030504040204" pitchFamily="50" charset="-128"/>
              </a:rPr>
              <a:t>2.	</a:t>
            </a:r>
            <a:r>
              <a:rPr lang="ja-JP" altLang="en-US" sz="1400" dirty="0">
                <a:latin typeface="メイリオ" panose="020B0604030504040204" pitchFamily="50" charset="-128"/>
                <a:ea typeface="メイリオ" panose="020B0604030504040204" pitchFamily="50" charset="-128"/>
              </a:rPr>
              <a:t>甲は、本件業務を開始する前に、</a:t>
            </a:r>
            <a:r>
              <a:rPr lang="ja-JP" altLang="en-US" sz="1400" dirty="0">
                <a:highlight>
                  <a:srgbClr val="00FFFF"/>
                </a:highlight>
                <a:latin typeface="メイリオ" panose="020B0604030504040204" pitchFamily="50" charset="-128"/>
                <a:ea typeface="メイリオ" panose="020B0604030504040204" pitchFamily="50" charset="-128"/>
              </a:rPr>
              <a:t>プロダクトオーナーを選任</a:t>
            </a:r>
            <a:r>
              <a:rPr lang="ja-JP" altLang="en-US" sz="1400" dirty="0">
                <a:latin typeface="メイリオ" panose="020B0604030504040204" pitchFamily="50" charset="-128"/>
                <a:ea typeface="メイリオ" panose="020B0604030504040204" pitchFamily="50" charset="-128"/>
              </a:rPr>
              <a:t>する。</a:t>
            </a:r>
          </a:p>
          <a:p>
            <a:r>
              <a:rPr lang="en-US" altLang="ja-JP" sz="1400" dirty="0">
                <a:latin typeface="メイリオ" panose="020B0604030504040204" pitchFamily="50" charset="-128"/>
                <a:ea typeface="メイリオ" panose="020B0604030504040204" pitchFamily="50" charset="-128"/>
              </a:rPr>
              <a:t>3.	</a:t>
            </a:r>
            <a:r>
              <a:rPr lang="ja-JP" altLang="en-US" sz="1400" dirty="0">
                <a:highlight>
                  <a:srgbClr val="00FF00"/>
                </a:highlight>
                <a:latin typeface="メイリオ" panose="020B0604030504040204" pitchFamily="50" charset="-128"/>
                <a:ea typeface="メイリオ" panose="020B0604030504040204" pitchFamily="50" charset="-128"/>
              </a:rPr>
              <a:t>甲は、プロダクトオーナーに次の役割を担わせる</a:t>
            </a:r>
            <a:r>
              <a:rPr lang="ja-JP" altLang="en-US" sz="1400" dirty="0">
                <a:latin typeface="メイリオ" panose="020B0604030504040204" pitchFamily="50" charset="-128"/>
                <a:ea typeface="メイリオ" panose="020B0604030504040204" pitchFamily="50" charset="-128"/>
              </a:rPr>
              <a:t>。なお、プロダクトオーナーの行為（不作為も含む。）に関する責任は全て甲が負う。</a:t>
            </a:r>
          </a:p>
          <a:p>
            <a:r>
              <a:rPr lang="ja-JP" altLang="en-US" sz="1400" dirty="0">
                <a:latin typeface="メイリオ" panose="020B0604030504040204" pitchFamily="50" charset="-128"/>
                <a:ea typeface="メイリオ" panose="020B0604030504040204" pitchFamily="50" charset="-128"/>
              </a:rPr>
              <a:t>①	スクラムチームに対して開発対象プロダクトのビジョンや意義を示し、開発対象プロダクトの価値を最大化するよう努めること</a:t>
            </a:r>
          </a:p>
          <a:p>
            <a:r>
              <a:rPr lang="ja-JP" altLang="en-US" sz="1400" dirty="0">
                <a:latin typeface="メイリオ" panose="020B0604030504040204" pitchFamily="50" charset="-128"/>
                <a:ea typeface="メイリオ" panose="020B0604030504040204" pitchFamily="50" charset="-128"/>
              </a:rPr>
              <a:t>②	プロダクトバックログの作成及び優先順位の変更を行うこと</a:t>
            </a:r>
          </a:p>
          <a:p>
            <a:r>
              <a:rPr lang="ja-JP" altLang="en-US" sz="1400" dirty="0">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3484048F-2D24-D77E-9640-FB302E466789}"/>
              </a:ext>
            </a:extLst>
          </p:cNvPr>
          <p:cNvSpPr txBox="1"/>
          <p:nvPr/>
        </p:nvSpPr>
        <p:spPr>
          <a:xfrm>
            <a:off x="6300000" y="900000"/>
            <a:ext cx="5760000" cy="2462213"/>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条（体制）</a:t>
            </a:r>
          </a:p>
          <a:p>
            <a:r>
              <a:rPr lang="en-US" altLang="ja-JP" sz="1400" dirty="0">
                <a:latin typeface="メイリオ" panose="020B0604030504040204" pitchFamily="50" charset="-128"/>
                <a:ea typeface="メイリオ" panose="020B0604030504040204" pitchFamily="50" charset="-128"/>
              </a:rPr>
              <a:t>1.	</a:t>
            </a:r>
            <a:r>
              <a:rPr lang="ja-JP" altLang="en-US" sz="1400" dirty="0">
                <a:latin typeface="メイリオ" panose="020B0604030504040204" pitchFamily="50" charset="-128"/>
                <a:ea typeface="メイリオ" panose="020B0604030504040204" pitchFamily="50" charset="-128"/>
              </a:rPr>
              <a:t>甲及び乙は、開発対象プロダクトを開発するにあたり、別紙第</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項で定めた業務（以下「本件業務」という。）を、それぞれ同項記載の役割分担に従って行うとともに、相手方の担当業務についても誠意をもって協力する。</a:t>
            </a:r>
          </a:p>
          <a:p>
            <a:r>
              <a:rPr lang="en-US" altLang="ja-JP" sz="1400" dirty="0">
                <a:latin typeface="メイリオ" panose="020B0604030504040204" pitchFamily="50" charset="-128"/>
                <a:ea typeface="メイリオ" panose="020B0604030504040204" pitchFamily="50" charset="-128"/>
              </a:rPr>
              <a:t>2.	</a:t>
            </a:r>
            <a:r>
              <a:rPr lang="ja-JP" altLang="en-US" sz="1400" dirty="0">
                <a:latin typeface="メイリオ" panose="020B0604030504040204" pitchFamily="50" charset="-128"/>
                <a:ea typeface="メイリオ" panose="020B0604030504040204" pitchFamily="50" charset="-128"/>
              </a:rPr>
              <a:t>甲及び乙は、本件業務を遂行するにあたり、別紙第</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項の体制に基づき、それぞれ業務従事者を選任する。</a:t>
            </a:r>
          </a:p>
          <a:p>
            <a:r>
              <a:rPr lang="ja-JP" altLang="en-US" sz="1400" dirty="0">
                <a:latin typeface="メイリオ" panose="020B0604030504040204" pitchFamily="50" charset="-128"/>
                <a:ea typeface="メイリオ" panose="020B0604030504040204" pitchFamily="50" charset="-128"/>
              </a:rPr>
              <a:t>甲及び乙は、それぞれ本件業務の</a:t>
            </a:r>
            <a:r>
              <a:rPr lang="ja-JP" altLang="en-US" sz="1400" dirty="0">
                <a:highlight>
                  <a:srgbClr val="00FFFF"/>
                </a:highlight>
                <a:latin typeface="メイリオ" panose="020B0604030504040204" pitchFamily="50" charset="-128"/>
                <a:ea typeface="メイリオ" panose="020B0604030504040204" pitchFamily="50" charset="-128"/>
              </a:rPr>
              <a:t>実施責任者を選任</a:t>
            </a:r>
            <a:r>
              <a:rPr lang="ja-JP" altLang="en-US" sz="1400" dirty="0">
                <a:latin typeface="メイリオ" panose="020B0604030504040204" pitchFamily="50" charset="-128"/>
                <a:ea typeface="メイリオ" panose="020B0604030504040204" pitchFamily="50" charset="-128"/>
              </a:rPr>
              <a:t>し、本件業務に関する指示、要請、依頼等の連絡を行う場合には、双方の実施責任者を通じて行う。</a:t>
            </a:r>
          </a:p>
          <a:p>
            <a:r>
              <a:rPr lang="ja-JP" altLang="en-US" sz="14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98802713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57F9B-156C-1170-CC8D-AA6B86973899}"/>
              </a:ext>
            </a:extLst>
          </p:cNvPr>
          <p:cNvSpPr>
            <a:spLocks noGrp="1"/>
          </p:cNvSpPr>
          <p:nvPr>
            <p:ph type="title"/>
          </p:nvPr>
        </p:nvSpPr>
        <p:spPr/>
        <p:txBody>
          <a:bodyPr/>
          <a:lstStyle/>
          <a:p>
            <a:r>
              <a:rPr kumimoji="1" lang="ja-JP" altLang="en-US" dirty="0"/>
              <a:t>契約書条文例（</a:t>
            </a:r>
            <a:r>
              <a:rPr kumimoji="1" lang="en-US" altLang="ja-JP" dirty="0"/>
              <a:t>LIP</a:t>
            </a:r>
            <a:r>
              <a:rPr kumimoji="1" lang="ja-JP" altLang="en-US" dirty="0"/>
              <a:t>版）</a:t>
            </a:r>
          </a:p>
        </p:txBody>
      </p:sp>
      <p:sp>
        <p:nvSpPr>
          <p:cNvPr id="3" name="日付プレースホルダー 2">
            <a:extLst>
              <a:ext uri="{FF2B5EF4-FFF2-40B4-BE49-F238E27FC236}">
                <a16:creationId xmlns:a16="http://schemas.microsoft.com/office/drawing/2014/main" id="{B47CE113-D9E5-FD70-555A-6F4CF4FDA058}"/>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64366D91-6052-D3A6-3CA3-63D520442078}"/>
              </a:ext>
            </a:extLst>
          </p:cNvPr>
          <p:cNvSpPr>
            <a:spLocks noGrp="1"/>
          </p:cNvSpPr>
          <p:nvPr>
            <p:ph type="ftr" sz="quarter" idx="3"/>
          </p:nvPr>
        </p:nvSpPr>
        <p:spPr/>
        <p:txBody>
          <a:bodyPr/>
          <a:lstStyle/>
          <a:p>
            <a:r>
              <a:rPr lang="en-US" altLang="ja-JP" dirty="0" err="1"/>
              <a:t>EdgeTech</a:t>
            </a:r>
            <a:r>
              <a:rPr lang="en-US" altLang="ja-JP" dirty="0"/>
              <a:t>+</a:t>
            </a:r>
            <a:r>
              <a:rPr lang="ja-JP" altLang="en-US" dirty="0"/>
              <a:t> </a:t>
            </a:r>
            <a:r>
              <a:rPr lang="en-US" altLang="ja-JP" dirty="0"/>
              <a:t>2022</a:t>
            </a:r>
            <a:endParaRPr lang="en-US" dirty="0"/>
          </a:p>
        </p:txBody>
      </p:sp>
      <p:sp>
        <p:nvSpPr>
          <p:cNvPr id="8" name="テキスト ボックス 7">
            <a:extLst>
              <a:ext uri="{FF2B5EF4-FFF2-40B4-BE49-F238E27FC236}">
                <a16:creationId xmlns:a16="http://schemas.microsoft.com/office/drawing/2014/main" id="{1D018BED-5E3D-F4A6-CB16-E55401909086}"/>
              </a:ext>
            </a:extLst>
          </p:cNvPr>
          <p:cNvSpPr txBox="1"/>
          <p:nvPr/>
        </p:nvSpPr>
        <p:spPr>
          <a:xfrm>
            <a:off x="360000" y="900000"/>
            <a:ext cx="5760000" cy="2462213"/>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条 </a:t>
            </a:r>
            <a:r>
              <a:rPr lang="ja-JP" altLang="en-US" sz="1400" dirty="0">
                <a:highlight>
                  <a:srgbClr val="FFFF00"/>
                </a:highlight>
                <a:latin typeface="メイリオ" panose="020B0604030504040204" pitchFamily="50" charset="-128"/>
                <a:ea typeface="メイリオ" panose="020B0604030504040204" pitchFamily="50" charset="-128"/>
              </a:rPr>
              <a:t>定義</a:t>
            </a:r>
          </a:p>
          <a:p>
            <a:r>
              <a:rPr lang="ja-JP" altLang="en-US" sz="1400" dirty="0">
                <a:latin typeface="メイリオ" panose="020B0604030504040204" pitchFamily="50" charset="-128"/>
                <a:ea typeface="メイリオ" panose="020B0604030504040204" pitchFamily="50" charset="-128"/>
              </a:rPr>
              <a:t>① ビジネスゴール：発注者が本件プロダクトを通じて実現したいと意図する経済的な価値で、本件プロジェクトにおいては、別紙２のとおりとする。</a:t>
            </a:r>
          </a:p>
          <a:p>
            <a:r>
              <a:rPr lang="ja-JP" altLang="en-US" sz="1400" dirty="0">
                <a:latin typeface="メイリオ" panose="020B0604030504040204" pitchFamily="50" charset="-128"/>
                <a:ea typeface="メイリオ" panose="020B0604030504040204" pitchFamily="50" charset="-128"/>
              </a:rPr>
              <a:t>② プロダクトオーナー：本件プロダクトの価値の最大化をミッションとして、プロダクトバックログを作成し、その優先順位に従って項目を並び替える等の役割を担う者をいう。</a:t>
            </a:r>
          </a:p>
          <a:p>
            <a:r>
              <a:rPr lang="ja-JP" altLang="en-US" sz="1400" dirty="0">
                <a:latin typeface="メイリオ" panose="020B0604030504040204" pitchFamily="50" charset="-128"/>
                <a:ea typeface="メイリオ" panose="020B0604030504040204" pitchFamily="50" charset="-128"/>
              </a:rPr>
              <a:t>③ 開発チーム：</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人から</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人程度のメンバーからなり、本件プロダクトの開発を行うメンバー（個人）の集合体をいう。本件プロダクトの成功に向けて最大限の努力を尽くす。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3484048F-2D24-D77E-9640-FB302E466789}"/>
              </a:ext>
            </a:extLst>
          </p:cNvPr>
          <p:cNvSpPr txBox="1"/>
          <p:nvPr/>
        </p:nvSpPr>
        <p:spPr>
          <a:xfrm>
            <a:off x="6300000" y="900000"/>
            <a:ext cx="5760000" cy="2462213"/>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２．プロダクトオーナー（発注者側）：</a:t>
            </a:r>
          </a:p>
          <a:p>
            <a:r>
              <a:rPr lang="ja-JP" altLang="en-US" sz="1400" dirty="0">
                <a:latin typeface="メイリオ" panose="020B0604030504040204" pitchFamily="50" charset="-128"/>
                <a:ea typeface="メイリオ" panose="020B0604030504040204" pitchFamily="50" charset="-128"/>
              </a:rPr>
              <a:t>本契約において、プロダクトオーナーは、発注者が指名する。</a:t>
            </a:r>
            <a:r>
              <a:rPr lang="ja-JP" altLang="en-US" sz="1400" dirty="0">
                <a:highlight>
                  <a:srgbClr val="00FFFF"/>
                </a:highlight>
                <a:latin typeface="メイリオ" panose="020B0604030504040204" pitchFamily="50" charset="-128"/>
                <a:ea typeface="メイリオ" panose="020B0604030504040204" pitchFamily="50" charset="-128"/>
              </a:rPr>
              <a:t>プロダクトオーナーの役割は以下のとおり</a:t>
            </a:r>
            <a:r>
              <a:rPr lang="ja-JP" altLang="en-US" sz="1400" dirty="0">
                <a:latin typeface="メイリオ" panose="020B0604030504040204" pitchFamily="50" charset="-128"/>
                <a:ea typeface="メイリオ" panose="020B0604030504040204" pitchFamily="50" charset="-128"/>
              </a:rPr>
              <a:t>とする。</a:t>
            </a:r>
          </a:p>
          <a:p>
            <a:r>
              <a:rPr lang="ja-JP" altLang="en-US" sz="1400" dirty="0">
                <a:latin typeface="メイリオ" panose="020B0604030504040204" pitchFamily="50" charset="-128"/>
                <a:ea typeface="メイリオ" panose="020B0604030504040204" pitchFamily="50" charset="-128"/>
              </a:rPr>
              <a:t>① あらゆる場面でステークホルダーに意向を確認し、開発投資に対する効果（</a:t>
            </a:r>
            <a:r>
              <a:rPr lang="en-US" altLang="ja-JP" sz="1400" dirty="0">
                <a:latin typeface="メイリオ" panose="020B0604030504040204" pitchFamily="50" charset="-128"/>
                <a:ea typeface="メイリオ" panose="020B0604030504040204" pitchFamily="50" charset="-128"/>
              </a:rPr>
              <a:t>ROI</a:t>
            </a:r>
            <a:r>
              <a:rPr lang="ja-JP" altLang="en-US" sz="1400" dirty="0">
                <a:latin typeface="メイリオ" panose="020B0604030504040204" pitchFamily="50" charset="-128"/>
                <a:ea typeface="メイリオ" panose="020B0604030504040204" pitchFamily="50" charset="-128"/>
              </a:rPr>
              <a:t>）を最大にするよう努力する。</a:t>
            </a:r>
          </a:p>
          <a:p>
            <a:r>
              <a:rPr lang="ja-JP" altLang="en-US" sz="1400" dirty="0">
                <a:latin typeface="メイリオ" panose="020B0604030504040204" pitchFamily="50" charset="-128"/>
                <a:ea typeface="メイリオ" panose="020B0604030504040204" pitchFamily="50" charset="-128"/>
              </a:rPr>
              <a:t>② 前号で確認したステークホルダーの意向を本件プロジェクトに反映したうえで、本件プロダクトに必要な機能を定義し、その機能を順位づけ、プロダクトバックログを作成及び管理する。</a:t>
            </a:r>
          </a:p>
          <a:p>
            <a:r>
              <a:rPr lang="ja-JP" altLang="en-US"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⑤ プロダクトオーナーは、開発チームに</a:t>
            </a:r>
            <a:r>
              <a:rPr lang="ja-JP" altLang="en-US" sz="1400" dirty="0">
                <a:highlight>
                  <a:srgbClr val="00FFFF"/>
                </a:highlight>
                <a:latin typeface="メイリオ" panose="020B0604030504040204" pitchFamily="50" charset="-128"/>
                <a:ea typeface="メイリオ" panose="020B0604030504040204" pitchFamily="50" charset="-128"/>
              </a:rPr>
              <a:t>指揮又は命令を行うものではない</a:t>
            </a:r>
            <a:r>
              <a:rPr lang="ja-JP" altLang="en-US" sz="1400" dirty="0">
                <a:latin typeface="メイリオ" panose="020B0604030504040204" pitchFamily="50" charset="-128"/>
                <a:ea typeface="メイリオ" panose="020B0604030504040204" pitchFamily="50" charset="-128"/>
              </a:rPr>
              <a:t>。</a:t>
            </a:r>
          </a:p>
        </p:txBody>
      </p:sp>
      <p:sp>
        <p:nvSpPr>
          <p:cNvPr id="5" name="テキスト ボックス 4">
            <a:extLst>
              <a:ext uri="{FF2B5EF4-FFF2-40B4-BE49-F238E27FC236}">
                <a16:creationId xmlns:a16="http://schemas.microsoft.com/office/drawing/2014/main" id="{55804427-2443-EED9-6C3B-90743B20AF15}"/>
              </a:ext>
            </a:extLst>
          </p:cNvPr>
          <p:cNvSpPr txBox="1"/>
          <p:nvPr/>
        </p:nvSpPr>
        <p:spPr>
          <a:xfrm>
            <a:off x="360000" y="3420000"/>
            <a:ext cx="5760000" cy="3108543"/>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条 プレイヤーの選任と</a:t>
            </a:r>
            <a:r>
              <a:rPr lang="ja-JP" altLang="en-US" sz="1400" dirty="0">
                <a:highlight>
                  <a:srgbClr val="00FFFF"/>
                </a:highlight>
                <a:latin typeface="メイリオ" panose="020B0604030504040204" pitchFamily="50" charset="-128"/>
                <a:ea typeface="メイリオ" panose="020B0604030504040204" pitchFamily="50" charset="-128"/>
              </a:rPr>
              <a:t>ロール（役割分担）</a:t>
            </a:r>
          </a:p>
          <a:p>
            <a:r>
              <a:rPr lang="ja-JP" altLang="en-US" sz="1400" dirty="0">
                <a:latin typeface="メイリオ" panose="020B0604030504040204" pitchFamily="50" charset="-128"/>
                <a:ea typeface="メイリオ" panose="020B0604030504040204" pitchFamily="50" charset="-128"/>
              </a:rPr>
              <a:t>１．両当事者の基本役割</a:t>
            </a:r>
          </a:p>
          <a:p>
            <a:r>
              <a:rPr lang="ja-JP" altLang="en-US" sz="1400" dirty="0">
                <a:latin typeface="メイリオ" panose="020B0604030504040204" pitchFamily="50" charset="-128"/>
                <a:ea typeface="メイリオ" panose="020B0604030504040204" pitchFamily="50" charset="-128"/>
              </a:rPr>
              <a:t>（１）発注者は、ビジネスゴールを示して、本件プロジェクトを遂行する。</a:t>
            </a:r>
          </a:p>
          <a:p>
            <a:r>
              <a:rPr lang="ja-JP" altLang="en-US" sz="1400" dirty="0">
                <a:latin typeface="メイリオ" panose="020B0604030504040204" pitchFamily="50" charset="-128"/>
                <a:ea typeface="メイリオ" panose="020B0604030504040204" pitchFamily="50" charset="-128"/>
              </a:rPr>
              <a:t>（２）受注者は、情報処理技術に関する業界の一般的な専門知識及びノウハウに基づき、善良な管理者の注意をもって、本件プロジェクトの遂行を支援する。</a:t>
            </a:r>
          </a:p>
          <a:p>
            <a:r>
              <a:rPr lang="ja-JP" altLang="en-US" sz="1400" dirty="0">
                <a:latin typeface="メイリオ" panose="020B0604030504040204" pitchFamily="50" charset="-128"/>
                <a:ea typeface="メイリオ" panose="020B0604030504040204" pitchFamily="50" charset="-128"/>
              </a:rPr>
              <a:t>（３）発注者は、受注者が有する専門知識及びノウハウに基づく意見又は助言その他提案を最大限取り入れるように努めるとともに、本件プロジェクトの効率化及び迅速化に最大限の配慮を尽くす。</a:t>
            </a:r>
          </a:p>
          <a:p>
            <a:r>
              <a:rPr lang="ja-JP" altLang="en-US" sz="1400" dirty="0">
                <a:latin typeface="メイリオ" panose="020B0604030504040204" pitchFamily="50" charset="-128"/>
                <a:ea typeface="メイリオ" panose="020B0604030504040204" pitchFamily="50" charset="-128"/>
              </a:rPr>
              <a:t>（４）上記の目的達成のため、各当事者は、本条の規定に従って、本件プロジェクトの</a:t>
            </a:r>
            <a:r>
              <a:rPr lang="ja-JP" altLang="en-US" sz="1400" dirty="0">
                <a:highlight>
                  <a:srgbClr val="00FFFF"/>
                </a:highlight>
                <a:latin typeface="メイリオ" panose="020B0604030504040204" pitchFamily="50" charset="-128"/>
                <a:ea typeface="メイリオ" panose="020B0604030504040204" pitchFamily="50" charset="-128"/>
              </a:rPr>
              <a:t>プレイヤーを選任</a:t>
            </a:r>
            <a:r>
              <a:rPr lang="ja-JP" altLang="en-US" sz="1400" dirty="0">
                <a:latin typeface="メイリオ" panose="020B0604030504040204" pitchFamily="50" charset="-128"/>
                <a:ea typeface="メイリオ" panose="020B0604030504040204" pitchFamily="50" charset="-128"/>
              </a:rPr>
              <a:t>し、双方の信頼関係を維持しながらその役割を履行させる。なお、本条で規定された役割分担は、当事者双方が役割を超えて協力することを否定するものではない。</a:t>
            </a:r>
            <a:endParaRPr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EDFE401-3BEA-191F-7BE9-917030E3DF84}"/>
              </a:ext>
            </a:extLst>
          </p:cNvPr>
          <p:cNvSpPr txBox="1"/>
          <p:nvPr/>
        </p:nvSpPr>
        <p:spPr>
          <a:xfrm>
            <a:off x="6300000" y="3600000"/>
            <a:ext cx="5760000" cy="289310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条 </a:t>
            </a:r>
            <a:r>
              <a:rPr lang="ja-JP" altLang="en-US" sz="1400" dirty="0">
                <a:highlight>
                  <a:srgbClr val="00FFFF"/>
                </a:highlight>
                <a:latin typeface="メイリオ" panose="020B0604030504040204" pitchFamily="50" charset="-128"/>
                <a:ea typeface="メイリオ" panose="020B0604030504040204" pitchFamily="50" charset="-128"/>
              </a:rPr>
              <a:t>反復プロセス</a:t>
            </a:r>
          </a:p>
          <a:p>
            <a:r>
              <a:rPr lang="ja-JP" altLang="en-US" sz="1400" dirty="0">
                <a:latin typeface="メイリオ" panose="020B0604030504040204" pitchFamily="50" charset="-128"/>
                <a:ea typeface="メイリオ" panose="020B0604030504040204" pitchFamily="50" charset="-128"/>
              </a:rPr>
              <a:t>１．総論</a:t>
            </a:r>
          </a:p>
          <a:p>
            <a:r>
              <a:rPr lang="ja-JP" altLang="en-US" sz="1400" dirty="0">
                <a:highlight>
                  <a:srgbClr val="00FF00"/>
                </a:highlight>
                <a:latin typeface="メイリオ" panose="020B0604030504040204" pitchFamily="50" charset="-128"/>
                <a:ea typeface="メイリオ" panose="020B0604030504040204" pitchFamily="50" charset="-128"/>
              </a:rPr>
              <a:t>各プレイヤーは</a:t>
            </a:r>
            <a:r>
              <a:rPr lang="ja-JP" altLang="en-US" sz="1400" dirty="0">
                <a:latin typeface="メイリオ" panose="020B0604030504040204" pitchFamily="50" charset="-128"/>
                <a:ea typeface="メイリオ" panose="020B0604030504040204" pitchFamily="50" charset="-128"/>
              </a:rPr>
              <a:t>、本条第２項ないし第９項のプロセスを反復することを原則として、第３条の役割分担に基づき、本件プロダクトの開発業務を遂行する。</a:t>
            </a:r>
          </a:p>
          <a:p>
            <a:r>
              <a:rPr lang="ja-JP" altLang="en-US"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４．プロダクトバックログ・アイテム及びプロダクトバックログの作成</a:t>
            </a:r>
          </a:p>
          <a:p>
            <a:r>
              <a:rPr lang="ja-JP" altLang="en-US" sz="1400" dirty="0">
                <a:latin typeface="メイリオ" panose="020B0604030504040204" pitchFamily="50" charset="-128"/>
                <a:ea typeface="メイリオ" panose="020B0604030504040204" pitchFamily="50" charset="-128"/>
              </a:rPr>
              <a:t>（１） </a:t>
            </a:r>
            <a:r>
              <a:rPr lang="ja-JP" altLang="en-US" sz="1400" dirty="0">
                <a:highlight>
                  <a:srgbClr val="00FF00"/>
                </a:highlight>
                <a:latin typeface="メイリオ" panose="020B0604030504040204" pitchFamily="50" charset="-128"/>
                <a:ea typeface="メイリオ" panose="020B0604030504040204" pitchFamily="50" charset="-128"/>
              </a:rPr>
              <a:t>プロダクトオーナーは</a:t>
            </a:r>
            <a:r>
              <a:rPr lang="ja-JP" altLang="en-US" sz="1400" dirty="0">
                <a:latin typeface="メイリオ" panose="020B0604030504040204" pitchFamily="50" charset="-128"/>
                <a:ea typeface="メイリオ" panose="020B0604030504040204" pitchFamily="50" charset="-128"/>
              </a:rPr>
              <a:t>、開発チームと相談のうえでプロダクトバックログ・アイテムを作成し、また、各プロダクトバックログ・アイテムの「受入条件」について、開発チームと十分に議論して共通認識を得たうえで、その合意したところを文書化する。</a:t>
            </a:r>
          </a:p>
          <a:p>
            <a:r>
              <a:rPr lang="ja-JP" altLang="en-US" sz="14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75359651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p:txBody>
          <a:bodyPr>
            <a:noAutofit/>
          </a:bodyPr>
          <a:lstStyle/>
          <a:p>
            <a:r>
              <a:rPr lang="ja-JP" altLang="en-US" b="1" dirty="0">
                <a:latin typeface="メイリオ" panose="020B0604030504040204" pitchFamily="50" charset="-128"/>
                <a:ea typeface="メイリオ" panose="020B0604030504040204" pitchFamily="50" charset="-128"/>
              </a:rPr>
              <a:t>内　容</a:t>
            </a:r>
            <a:endParaRPr lang="ja-JP" altLang="en-US" b="1" dirty="0"/>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B84B2F70-787C-4931-8DD7-F1B179FA71D2}"/>
              </a:ext>
            </a:extLst>
          </p:cNvPr>
          <p:cNvSpPr>
            <a:spLocks noGrp="1"/>
          </p:cNvSpPr>
          <p:nvPr>
            <p:ph type="ftr" sz="quarter" idx="3"/>
          </p:nvPr>
        </p:nvSpPr>
        <p:spPr/>
        <p:txBody>
          <a:bodyPr/>
          <a:lstStyle/>
          <a:p>
            <a:r>
              <a:rPr lang="en-US" altLang="ja-JP"/>
              <a:t>EdgeTech+ 2022</a:t>
            </a:r>
            <a:endParaRPr lang="en-US" dirty="0"/>
          </a:p>
        </p:txBody>
      </p:sp>
      <p:sp>
        <p:nvSpPr>
          <p:cNvPr id="8" name="正方形/長方形 7">
            <a:extLst>
              <a:ext uri="{FF2B5EF4-FFF2-40B4-BE49-F238E27FC236}">
                <a16:creationId xmlns:a16="http://schemas.microsoft.com/office/drawing/2014/main" id="{80A4C7B1-AF43-4509-9310-7183ACC30D6C}"/>
              </a:ext>
            </a:extLst>
          </p:cNvPr>
          <p:cNvSpPr/>
          <p:nvPr/>
        </p:nvSpPr>
        <p:spPr>
          <a:xfrm>
            <a:off x="1080000" y="972000"/>
            <a:ext cx="7920000" cy="5170646"/>
          </a:xfrm>
          <a:prstGeom prst="rect">
            <a:avLst/>
          </a:prstGeom>
        </p:spPr>
        <p:txBody>
          <a:bodyPr wrap="square">
            <a:spAutoFit/>
          </a:bodyPr>
          <a:lstStyle/>
          <a:p>
            <a:r>
              <a:rPr lang="ja-JP" altLang="en-US" sz="3200" b="1" dirty="0">
                <a:solidFill>
                  <a:schemeClr val="bg1">
                    <a:lumMod val="65000"/>
                  </a:schemeClr>
                </a:solidFill>
                <a:latin typeface="+mj-ea"/>
                <a:ea typeface="+mj-ea"/>
              </a:rPr>
              <a:t>１．背景：</a:t>
            </a:r>
            <a:r>
              <a:rPr lang="en-US" altLang="ja-JP" sz="3200" b="1" dirty="0">
                <a:solidFill>
                  <a:schemeClr val="bg1">
                    <a:lumMod val="65000"/>
                  </a:schemeClr>
                </a:solidFill>
                <a:latin typeface="+mj-ea"/>
                <a:ea typeface="+mj-ea"/>
              </a:rPr>
              <a:t>DX</a:t>
            </a:r>
            <a:r>
              <a:rPr lang="ja-JP" altLang="en-US" sz="3200" b="1" dirty="0">
                <a:solidFill>
                  <a:schemeClr val="bg1">
                    <a:lumMod val="65000"/>
                  </a:schemeClr>
                </a:solidFill>
                <a:latin typeface="+mj-ea"/>
                <a:ea typeface="+mj-ea"/>
              </a:rPr>
              <a:t>の推進</a:t>
            </a:r>
            <a:endParaRPr lang="en-US" altLang="ja-JP" sz="3200" b="1" dirty="0">
              <a:solidFill>
                <a:schemeClr val="bg1">
                  <a:lumMod val="65000"/>
                </a:schemeClr>
              </a:solidFill>
              <a:latin typeface="+mj-ea"/>
              <a:ea typeface="+mj-ea"/>
            </a:endParaRPr>
          </a:p>
          <a:p>
            <a:endParaRPr lang="en-US" altLang="ja-JP" sz="2400" b="1" dirty="0">
              <a:latin typeface="+mj-ea"/>
              <a:ea typeface="+mj-ea"/>
            </a:endParaRPr>
          </a:p>
          <a:p>
            <a:r>
              <a:rPr lang="ja-JP" altLang="en-US" sz="3200" b="1" dirty="0">
                <a:solidFill>
                  <a:schemeClr val="bg1">
                    <a:lumMod val="65000"/>
                  </a:schemeClr>
                </a:solidFill>
                <a:latin typeface="+mj-ea"/>
                <a:ea typeface="+mj-ea"/>
              </a:rPr>
              <a:t>２．モデル取引・契約書の構成</a:t>
            </a:r>
            <a:endParaRPr lang="en-US" altLang="ja-JP" sz="3200" b="1" dirty="0">
              <a:solidFill>
                <a:schemeClr val="bg1">
                  <a:lumMod val="65000"/>
                </a:schemeClr>
              </a:solidFill>
              <a:latin typeface="+mj-ea"/>
              <a:ea typeface="+mj-ea"/>
            </a:endParaRPr>
          </a:p>
          <a:p>
            <a:endParaRPr lang="en-US" altLang="ja-JP"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３．想定するアジャイル開発</a:t>
            </a: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４．契約書のひな型</a:t>
            </a:r>
          </a:p>
          <a:p>
            <a:endParaRPr lang="ja-JP" altLang="en-US" sz="2400" b="1" dirty="0">
              <a:solidFill>
                <a:schemeClr val="bg1">
                  <a:lumMod val="65000"/>
                </a:schemeClr>
              </a:solidFill>
              <a:latin typeface="+mj-ea"/>
            </a:endParaRPr>
          </a:p>
          <a:p>
            <a:r>
              <a:rPr lang="ja-JP" altLang="en-US" sz="3200" b="1" dirty="0">
                <a:latin typeface="+mj-ea"/>
              </a:rPr>
              <a:t>５．偽装請負リスクと厚労省</a:t>
            </a:r>
            <a:r>
              <a:rPr lang="en-US" altLang="ja-JP" sz="3200" b="1" dirty="0">
                <a:latin typeface="+mj-ea"/>
              </a:rPr>
              <a:t>Q&amp;A</a:t>
            </a:r>
            <a:r>
              <a:rPr lang="ja-JP" altLang="en-US" sz="3200" b="1" dirty="0">
                <a:latin typeface="+mj-ea"/>
              </a:rPr>
              <a:t>集</a:t>
            </a:r>
            <a:endParaRPr lang="en-US" altLang="ja-JP" sz="3200" b="1" dirty="0">
              <a:latin typeface="+mj-ea"/>
            </a:endParaRP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６．おわりに</a:t>
            </a:r>
            <a:endParaRPr lang="en-US" altLang="ja-JP" sz="3200" b="1" dirty="0">
              <a:solidFill>
                <a:schemeClr val="bg1">
                  <a:lumMod val="65000"/>
                </a:schemeClr>
              </a:solidFill>
              <a:latin typeface="+mj-ea"/>
              <a:ea typeface="+mj-ea"/>
            </a:endParaRPr>
          </a:p>
          <a:p>
            <a:endParaRPr lang="ja-JP" altLang="en-US" sz="2000" dirty="0"/>
          </a:p>
        </p:txBody>
      </p:sp>
    </p:spTree>
    <p:extLst>
      <p:ext uri="{BB962C8B-B14F-4D97-AF65-F5344CB8AC3E}">
        <p14:creationId xmlns:p14="http://schemas.microsoft.com/office/powerpoint/2010/main" val="416047462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nchor="t">
            <a:noAutofit/>
          </a:bodyPr>
          <a:lstStyle/>
          <a:p>
            <a:r>
              <a:rPr kumimoji="1" lang="ja-JP" altLang="en-US" dirty="0"/>
              <a:t>アジャイル開発における</a:t>
            </a:r>
            <a:r>
              <a:rPr kumimoji="1" lang="ja-JP" altLang="en-US" dirty="0">
                <a:solidFill>
                  <a:srgbClr val="FF0000"/>
                </a:solidFill>
              </a:rPr>
              <a:t>偽装請負</a:t>
            </a:r>
            <a:r>
              <a:rPr kumimoji="1" lang="ja-JP" altLang="en-US" dirty="0"/>
              <a:t>リスク </a:t>
            </a:r>
            <a:r>
              <a:rPr kumimoji="1" lang="en-US" altLang="ja-JP" dirty="0"/>
              <a:t>(1/2)</a:t>
            </a:r>
            <a:endParaRPr kumimoji="1" lang="ja-JP" altLang="en-US" dirty="0"/>
          </a:p>
        </p:txBody>
      </p:sp>
      <p:sp>
        <p:nvSpPr>
          <p:cNvPr id="5" name="日付プレースホルダー 4">
            <a:extLst>
              <a:ext uri="{FF2B5EF4-FFF2-40B4-BE49-F238E27FC236}">
                <a16:creationId xmlns:a16="http://schemas.microsoft.com/office/drawing/2014/main" id="{3C84484E-276B-47DB-A9C7-AACC39D916FD}"/>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11" name="フッター プレースホルダー 10">
            <a:extLst>
              <a:ext uri="{FF2B5EF4-FFF2-40B4-BE49-F238E27FC236}">
                <a16:creationId xmlns:a16="http://schemas.microsoft.com/office/drawing/2014/main" id="{9A530556-F246-482C-8B8C-2021BBD32C54}"/>
              </a:ext>
            </a:extLst>
          </p:cNvPr>
          <p:cNvSpPr>
            <a:spLocks noGrp="1"/>
          </p:cNvSpPr>
          <p:nvPr>
            <p:ph type="ftr" sz="quarter" idx="3"/>
          </p:nvPr>
        </p:nvSpPr>
        <p:spPr/>
        <p:txBody>
          <a:bodyPr/>
          <a:lstStyle/>
          <a:p>
            <a:r>
              <a:rPr lang="en-US" altLang="ja-JP"/>
              <a:t>EdgeTech+ 2022</a:t>
            </a:r>
            <a:endParaRPr lang="en-US" dirty="0"/>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900000"/>
            <a:ext cx="11520000" cy="53420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buFont typeface="Wingdings" panose="05000000000000000000" pitchFamily="2" charset="2"/>
              <a:buChar char="l"/>
            </a:pPr>
            <a:r>
              <a:rPr lang="ja-JP" altLang="en-US" dirty="0"/>
              <a:t>自らが雇用する労働者を第三者に使用（指揮命令）させる場合、労働者派遣を用いなければならない。請負や準委任を装えば派遣法違反となる</a:t>
            </a:r>
            <a:r>
              <a:rPr lang="ja-JP" altLang="en-US" sz="2400" dirty="0"/>
              <a:t>。</a:t>
            </a:r>
            <a:br>
              <a:rPr lang="en-US" altLang="ja-JP" sz="1846" dirty="0"/>
            </a:br>
            <a:r>
              <a:rPr lang="ja-JP" altLang="en-US" sz="1400" dirty="0"/>
              <a:t>（自らが雇用しない労働者を第三者に使用させる場合は、違法な労働者供給として職業安定法</a:t>
            </a:r>
            <a:r>
              <a:rPr lang="en-US" altLang="ja-JP" sz="1400" dirty="0"/>
              <a:t>44</a:t>
            </a:r>
            <a:r>
              <a:rPr lang="ja-JP" altLang="en-US" sz="1400" dirty="0"/>
              <a:t>条違反となる）</a:t>
            </a:r>
            <a:endParaRPr lang="en-US" altLang="ja-JP" dirty="0"/>
          </a:p>
          <a:p>
            <a:pPr>
              <a:lnSpc>
                <a:spcPct val="110000"/>
              </a:lnSpc>
              <a:buFont typeface="Wingdings" panose="05000000000000000000" pitchFamily="2" charset="2"/>
              <a:buChar char="l"/>
            </a:pPr>
            <a:r>
              <a:rPr lang="ja-JP" altLang="en-US" dirty="0"/>
              <a:t>偽装請負： </a:t>
            </a:r>
            <a:r>
              <a:rPr lang="ja-JP" altLang="en-US" u="sng" dirty="0"/>
              <a:t>形式上は請負や準委任など、労働者派遣契約以外の契約</a:t>
            </a:r>
            <a:r>
              <a:rPr lang="ja-JP" altLang="en-US" dirty="0"/>
              <a:t>を締結しておきながら、</a:t>
            </a:r>
            <a:r>
              <a:rPr lang="ja-JP" altLang="en-US" u="sng" dirty="0"/>
              <a:t>実態としては</a:t>
            </a:r>
            <a:r>
              <a:rPr lang="ja-JP" altLang="en-US" dirty="0"/>
              <a:t>発注者が受注者の雇用する労働者に対して</a:t>
            </a:r>
            <a:r>
              <a:rPr lang="ja-JP" altLang="en-US" u="sng" dirty="0"/>
              <a:t>直接具体的な指揮命令</a:t>
            </a:r>
            <a:r>
              <a:rPr lang="ja-JP" altLang="en-US" dirty="0"/>
              <a:t>をして作業を行わせているような場合をいう</a:t>
            </a:r>
            <a:r>
              <a:rPr lang="ja-JP" altLang="en-US" sz="1800" dirty="0"/>
              <a:t>。</a:t>
            </a:r>
            <a:endParaRPr lang="en-US" altLang="ja-JP" sz="1800" dirty="0"/>
          </a:p>
          <a:p>
            <a:pPr marL="0" indent="0">
              <a:lnSpc>
                <a:spcPct val="110000"/>
              </a:lnSpc>
              <a:buNone/>
            </a:pPr>
            <a:endParaRPr lang="en-US" altLang="ja-JP" sz="2215" dirty="0"/>
          </a:p>
          <a:p>
            <a:pPr marL="0" indent="0">
              <a:lnSpc>
                <a:spcPct val="110000"/>
              </a:lnSpc>
              <a:buNone/>
            </a:pPr>
            <a:endParaRPr lang="en-US" altLang="ja-JP" sz="2215" dirty="0"/>
          </a:p>
          <a:p>
            <a:pPr marL="0" indent="0">
              <a:lnSpc>
                <a:spcPct val="110000"/>
              </a:lnSpc>
              <a:buNone/>
            </a:pPr>
            <a:endParaRPr lang="en-US" altLang="ja-JP" sz="2215" dirty="0"/>
          </a:p>
          <a:p>
            <a:pPr marL="0" indent="0">
              <a:lnSpc>
                <a:spcPct val="110000"/>
              </a:lnSpc>
              <a:buNone/>
            </a:pPr>
            <a:endParaRPr lang="en-US" altLang="ja-JP" sz="2215" dirty="0"/>
          </a:p>
        </p:txBody>
      </p:sp>
      <p:sp>
        <p:nvSpPr>
          <p:cNvPr id="4" name="四角形: 角を丸くする 3">
            <a:extLst>
              <a:ext uri="{FF2B5EF4-FFF2-40B4-BE49-F238E27FC236}">
                <a16:creationId xmlns:a16="http://schemas.microsoft.com/office/drawing/2014/main" id="{BB98E9F6-6C93-46C6-9E0A-64C1F7AD9BC3}"/>
              </a:ext>
            </a:extLst>
          </p:cNvPr>
          <p:cNvSpPr/>
          <p:nvPr/>
        </p:nvSpPr>
        <p:spPr>
          <a:xfrm>
            <a:off x="2041396" y="3283759"/>
            <a:ext cx="1262910" cy="564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400" dirty="0">
                <a:ln w="0"/>
                <a:solidFill>
                  <a:schemeClr val="tx1"/>
                </a:solidFill>
                <a:effectLst>
                  <a:outerShdw blurRad="38100" dist="19050" dir="2700000" algn="tl" rotWithShape="0">
                    <a:schemeClr val="dk1">
                      <a:alpha val="40000"/>
                    </a:schemeClr>
                  </a:outerShdw>
                </a:effectLst>
              </a:rPr>
              <a:t>受注者</a:t>
            </a:r>
            <a:br>
              <a:rPr kumimoji="1" lang="en-US" altLang="ja-JP" sz="1400" dirty="0">
                <a:ln w="0"/>
                <a:solidFill>
                  <a:schemeClr val="tx1"/>
                </a:solidFill>
                <a:effectLst>
                  <a:outerShdw blurRad="38100" dist="19050" dir="2700000" algn="tl" rotWithShape="0">
                    <a:schemeClr val="dk1">
                      <a:alpha val="40000"/>
                    </a:schemeClr>
                  </a:outerShdw>
                </a:effectLst>
              </a:rPr>
            </a:br>
            <a:r>
              <a:rPr kumimoji="1" lang="ja-JP" altLang="en-US" sz="1400" dirty="0">
                <a:ln w="0"/>
                <a:solidFill>
                  <a:schemeClr val="tx1"/>
                </a:solidFill>
                <a:effectLst>
                  <a:outerShdw blurRad="38100" dist="19050" dir="2700000" algn="tl" rotWithShape="0">
                    <a:schemeClr val="dk1">
                      <a:alpha val="40000"/>
                    </a:schemeClr>
                  </a:outerShdw>
                </a:effectLst>
              </a:rPr>
              <a:t>（請負事業主）</a:t>
            </a:r>
          </a:p>
        </p:txBody>
      </p:sp>
      <p:sp>
        <p:nvSpPr>
          <p:cNvPr id="7" name="四角形: 角を丸くする 6">
            <a:extLst>
              <a:ext uri="{FF2B5EF4-FFF2-40B4-BE49-F238E27FC236}">
                <a16:creationId xmlns:a16="http://schemas.microsoft.com/office/drawing/2014/main" id="{59F38ED7-B355-4BB0-A5A7-669F892FF932}"/>
              </a:ext>
            </a:extLst>
          </p:cNvPr>
          <p:cNvSpPr/>
          <p:nvPr/>
        </p:nvSpPr>
        <p:spPr>
          <a:xfrm>
            <a:off x="4567217" y="3283759"/>
            <a:ext cx="1196441" cy="564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77" dirty="0">
                <a:ln w="0"/>
                <a:solidFill>
                  <a:schemeClr val="tx1"/>
                </a:solidFill>
                <a:effectLst>
                  <a:outerShdw blurRad="38100" dist="19050" dir="2700000" algn="tl" rotWithShape="0">
                    <a:schemeClr val="dk1">
                      <a:alpha val="40000"/>
                    </a:schemeClr>
                  </a:outerShdw>
                </a:effectLst>
              </a:rPr>
              <a:t>発注者</a:t>
            </a:r>
          </a:p>
        </p:txBody>
      </p:sp>
      <p:sp>
        <p:nvSpPr>
          <p:cNvPr id="8" name="四角形: 角を丸くする 7">
            <a:extLst>
              <a:ext uri="{FF2B5EF4-FFF2-40B4-BE49-F238E27FC236}">
                <a16:creationId xmlns:a16="http://schemas.microsoft.com/office/drawing/2014/main" id="{A7A90B84-8A66-49F0-B76E-6F454096C665}"/>
              </a:ext>
            </a:extLst>
          </p:cNvPr>
          <p:cNvSpPr/>
          <p:nvPr/>
        </p:nvSpPr>
        <p:spPr>
          <a:xfrm>
            <a:off x="3304306" y="4746074"/>
            <a:ext cx="1196441"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dirty="0">
                <a:ln w="0"/>
                <a:solidFill>
                  <a:schemeClr val="tx1"/>
                </a:solidFill>
                <a:effectLst>
                  <a:outerShdw blurRad="38100" dist="19050" dir="2700000" algn="tl" rotWithShape="0">
                    <a:schemeClr val="dk1">
                      <a:alpha val="40000"/>
                    </a:schemeClr>
                  </a:outerShdw>
                </a:effectLst>
              </a:rPr>
              <a:t>受注者の</a:t>
            </a:r>
            <a:br>
              <a:rPr kumimoji="1" lang="en-US" altLang="ja-JP" sz="1400" dirty="0">
                <a:ln w="0"/>
                <a:solidFill>
                  <a:schemeClr val="tx1"/>
                </a:solidFill>
                <a:effectLst>
                  <a:outerShdw blurRad="38100" dist="19050" dir="2700000" algn="tl" rotWithShape="0">
                    <a:schemeClr val="dk1">
                      <a:alpha val="40000"/>
                    </a:schemeClr>
                  </a:outerShdw>
                </a:effectLst>
              </a:rPr>
            </a:br>
            <a:r>
              <a:rPr kumimoji="1" lang="ja-JP" altLang="en-US" sz="1400" dirty="0">
                <a:ln w="0"/>
                <a:solidFill>
                  <a:schemeClr val="tx1"/>
                </a:solidFill>
                <a:effectLst>
                  <a:outerShdw blurRad="38100" dist="19050" dir="2700000" algn="tl" rotWithShape="0">
                    <a:schemeClr val="dk1">
                      <a:alpha val="40000"/>
                    </a:schemeClr>
                  </a:outerShdw>
                </a:effectLst>
              </a:rPr>
              <a:t>労働者</a:t>
            </a:r>
          </a:p>
        </p:txBody>
      </p:sp>
      <p:cxnSp>
        <p:nvCxnSpPr>
          <p:cNvPr id="9" name="直線矢印コネクタ 8">
            <a:extLst>
              <a:ext uri="{FF2B5EF4-FFF2-40B4-BE49-F238E27FC236}">
                <a16:creationId xmlns:a16="http://schemas.microsoft.com/office/drawing/2014/main" id="{A6F41E7C-77E7-4CC2-A61A-B4A0D980F3F4}"/>
              </a:ext>
            </a:extLst>
          </p:cNvPr>
          <p:cNvCxnSpPr>
            <a:cxnSpLocks/>
            <a:stCxn id="4" idx="3"/>
            <a:endCxn id="7" idx="1"/>
          </p:cNvCxnSpPr>
          <p:nvPr/>
        </p:nvCxnSpPr>
        <p:spPr>
          <a:xfrm>
            <a:off x="3304306" y="3566219"/>
            <a:ext cx="126291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71CE747-DB21-4289-AD22-B7582208999A}"/>
              </a:ext>
            </a:extLst>
          </p:cNvPr>
          <p:cNvCxnSpPr>
            <a:cxnSpLocks/>
            <a:stCxn id="4" idx="2"/>
            <a:endCxn id="8" idx="0"/>
          </p:cNvCxnSpPr>
          <p:nvPr/>
        </p:nvCxnSpPr>
        <p:spPr>
          <a:xfrm>
            <a:off x="2672852" y="3848682"/>
            <a:ext cx="1229675" cy="89739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12D5609-EB85-48E8-8AA8-D6448FB88D4D}"/>
              </a:ext>
            </a:extLst>
          </p:cNvPr>
          <p:cNvSpPr txBox="1"/>
          <p:nvPr/>
        </p:nvSpPr>
        <p:spPr>
          <a:xfrm>
            <a:off x="3311504" y="3592066"/>
            <a:ext cx="1163206" cy="523220"/>
          </a:xfrm>
          <a:prstGeom prst="rect">
            <a:avLst/>
          </a:prstGeom>
          <a:noFill/>
        </p:spPr>
        <p:txBody>
          <a:bodyPr wrap="square" rtlCol="0">
            <a:spAutoFit/>
          </a:bodyPr>
          <a:lstStyle/>
          <a:p>
            <a:r>
              <a:rPr lang="ja-JP" altLang="en-US" sz="1400" dirty="0">
                <a:latin typeface="+mn-ea"/>
              </a:rPr>
              <a:t>請負契約</a:t>
            </a:r>
            <a:br>
              <a:rPr lang="en-US" altLang="ja-JP" sz="1400" dirty="0">
                <a:latin typeface="+mn-ea"/>
              </a:rPr>
            </a:br>
            <a:r>
              <a:rPr lang="ja-JP" altLang="en-US" sz="1400" dirty="0">
                <a:latin typeface="+mn-ea"/>
              </a:rPr>
              <a:t>準委任契約</a:t>
            </a:r>
            <a:endParaRPr kumimoji="1" lang="ja-JP" altLang="en-US" sz="1400" dirty="0">
              <a:latin typeface="+mn-ea"/>
            </a:endParaRPr>
          </a:p>
        </p:txBody>
      </p:sp>
      <p:sp>
        <p:nvSpPr>
          <p:cNvPr id="16" name="テキスト ボックス 15">
            <a:extLst>
              <a:ext uri="{FF2B5EF4-FFF2-40B4-BE49-F238E27FC236}">
                <a16:creationId xmlns:a16="http://schemas.microsoft.com/office/drawing/2014/main" id="{E1ABD9F4-5226-47E4-B856-C70A6F8E6D11}"/>
              </a:ext>
            </a:extLst>
          </p:cNvPr>
          <p:cNvSpPr txBox="1"/>
          <p:nvPr/>
        </p:nvSpPr>
        <p:spPr>
          <a:xfrm>
            <a:off x="2127242" y="4214990"/>
            <a:ext cx="1063503" cy="338554"/>
          </a:xfrm>
          <a:prstGeom prst="rect">
            <a:avLst/>
          </a:prstGeom>
          <a:noFill/>
        </p:spPr>
        <p:txBody>
          <a:bodyPr wrap="square" rtlCol="0">
            <a:spAutoFit/>
          </a:bodyPr>
          <a:lstStyle/>
          <a:p>
            <a:r>
              <a:rPr kumimoji="1" lang="ja-JP" altLang="en-US" sz="1600" dirty="0">
                <a:latin typeface="+mn-ea"/>
              </a:rPr>
              <a:t>雇用契約</a:t>
            </a:r>
          </a:p>
        </p:txBody>
      </p:sp>
      <p:sp>
        <p:nvSpPr>
          <p:cNvPr id="17" name="四角形: 角を丸くする 16">
            <a:extLst>
              <a:ext uri="{FF2B5EF4-FFF2-40B4-BE49-F238E27FC236}">
                <a16:creationId xmlns:a16="http://schemas.microsoft.com/office/drawing/2014/main" id="{7E3E6089-0E62-4866-BB2A-3DB4BC903C73}"/>
              </a:ext>
            </a:extLst>
          </p:cNvPr>
          <p:cNvSpPr/>
          <p:nvPr/>
        </p:nvSpPr>
        <p:spPr>
          <a:xfrm>
            <a:off x="6217903" y="3253444"/>
            <a:ext cx="1368131" cy="564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400" dirty="0">
                <a:ln w="0"/>
                <a:solidFill>
                  <a:schemeClr val="tx1"/>
                </a:solidFill>
                <a:effectLst>
                  <a:outerShdw blurRad="38100" dist="19050" dir="2700000" algn="tl" rotWithShape="0">
                    <a:schemeClr val="dk1">
                      <a:alpha val="40000"/>
                    </a:schemeClr>
                  </a:outerShdw>
                </a:effectLst>
              </a:rPr>
              <a:t>受注者</a:t>
            </a:r>
            <a:endParaRPr kumimoji="1" lang="en-US" altLang="ja-JP" sz="1400" dirty="0">
              <a:ln w="0"/>
              <a:solidFill>
                <a:schemeClr val="tx1"/>
              </a:solidFill>
              <a:effectLst>
                <a:outerShdw blurRad="38100" dist="19050" dir="2700000" algn="tl" rotWithShape="0">
                  <a:schemeClr val="dk1">
                    <a:alpha val="40000"/>
                  </a:schemeClr>
                </a:outerShdw>
              </a:effectLst>
            </a:endParaRPr>
          </a:p>
          <a:p>
            <a:pPr algn="ctr"/>
            <a:r>
              <a:rPr lang="ja-JP" altLang="en-US" sz="1400" dirty="0">
                <a:ln w="0"/>
                <a:solidFill>
                  <a:schemeClr val="tx1"/>
                </a:solidFill>
                <a:effectLst>
                  <a:outerShdw blurRad="38100" dist="19050" dir="2700000" algn="tl" rotWithShape="0">
                    <a:schemeClr val="dk1">
                      <a:alpha val="40000"/>
                    </a:schemeClr>
                  </a:outerShdw>
                </a:effectLst>
              </a:rPr>
              <a:t>（</a:t>
            </a:r>
            <a:r>
              <a:rPr kumimoji="1" lang="ja-JP" altLang="en-US" sz="1400" dirty="0">
                <a:ln w="0"/>
                <a:solidFill>
                  <a:schemeClr val="tx1"/>
                </a:solidFill>
                <a:effectLst>
                  <a:outerShdw blurRad="38100" dist="19050" dir="2700000" algn="tl" rotWithShape="0">
                    <a:schemeClr val="dk1">
                      <a:alpha val="40000"/>
                    </a:schemeClr>
                  </a:outerShdw>
                </a:effectLst>
              </a:rPr>
              <a:t>派遣元事業主）</a:t>
            </a:r>
          </a:p>
        </p:txBody>
      </p:sp>
      <p:sp>
        <p:nvSpPr>
          <p:cNvPr id="18" name="四角形: 角を丸くする 17">
            <a:extLst>
              <a:ext uri="{FF2B5EF4-FFF2-40B4-BE49-F238E27FC236}">
                <a16:creationId xmlns:a16="http://schemas.microsoft.com/office/drawing/2014/main" id="{5EF9C82D-000B-48F1-B246-5204573C4900}"/>
              </a:ext>
            </a:extLst>
          </p:cNvPr>
          <p:cNvSpPr/>
          <p:nvPr/>
        </p:nvSpPr>
        <p:spPr>
          <a:xfrm>
            <a:off x="8848943" y="3253444"/>
            <a:ext cx="1368131" cy="564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400" dirty="0">
                <a:ln w="0"/>
                <a:solidFill>
                  <a:schemeClr val="tx1"/>
                </a:solidFill>
                <a:effectLst>
                  <a:outerShdw blurRad="38100" dist="19050" dir="2700000" algn="tl" rotWithShape="0">
                    <a:schemeClr val="dk1">
                      <a:alpha val="40000"/>
                    </a:schemeClr>
                  </a:outerShdw>
                </a:effectLst>
              </a:rPr>
              <a:t>発注者</a:t>
            </a:r>
            <a:endParaRPr kumimoji="1" lang="en-US" altLang="ja-JP" sz="1400" dirty="0">
              <a:ln w="0"/>
              <a:solidFill>
                <a:schemeClr val="tx1"/>
              </a:solidFill>
              <a:effectLst>
                <a:outerShdw blurRad="38100" dist="19050" dir="2700000" algn="tl" rotWithShape="0">
                  <a:schemeClr val="dk1">
                    <a:alpha val="40000"/>
                  </a:schemeClr>
                </a:outerShdw>
              </a:effectLst>
            </a:endParaRPr>
          </a:p>
          <a:p>
            <a:pPr algn="ctr"/>
            <a:r>
              <a:rPr lang="ja-JP" altLang="en-US" sz="1400" dirty="0">
                <a:ln w="0"/>
                <a:solidFill>
                  <a:schemeClr val="tx1"/>
                </a:solidFill>
                <a:effectLst>
                  <a:outerShdw blurRad="38100" dist="19050" dir="2700000" algn="tl" rotWithShape="0">
                    <a:schemeClr val="dk1">
                      <a:alpha val="40000"/>
                    </a:schemeClr>
                  </a:outerShdw>
                </a:effectLst>
              </a:rPr>
              <a:t>（派遣先事業主）</a:t>
            </a:r>
            <a:endParaRPr kumimoji="1" lang="ja-JP" altLang="en-US" sz="1400" dirty="0">
              <a:ln w="0"/>
              <a:solidFill>
                <a:schemeClr val="tx1"/>
              </a:solidFill>
              <a:effectLst>
                <a:outerShdw blurRad="38100" dist="19050" dir="2700000" algn="tl" rotWithShape="0">
                  <a:schemeClr val="dk1">
                    <a:alpha val="40000"/>
                  </a:schemeClr>
                </a:outerShdw>
              </a:effectLst>
            </a:endParaRPr>
          </a:p>
        </p:txBody>
      </p:sp>
      <p:sp>
        <p:nvSpPr>
          <p:cNvPr id="19" name="四角形: 角を丸くする 18">
            <a:extLst>
              <a:ext uri="{FF2B5EF4-FFF2-40B4-BE49-F238E27FC236}">
                <a16:creationId xmlns:a16="http://schemas.microsoft.com/office/drawing/2014/main" id="{CED73561-47F5-4F43-8404-981AB9807AC4}"/>
              </a:ext>
            </a:extLst>
          </p:cNvPr>
          <p:cNvSpPr/>
          <p:nvPr/>
        </p:nvSpPr>
        <p:spPr>
          <a:xfrm>
            <a:off x="7618707" y="4719524"/>
            <a:ext cx="1196441" cy="4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dirty="0">
                <a:ln w="0"/>
                <a:solidFill>
                  <a:schemeClr val="tx1"/>
                </a:solidFill>
                <a:effectLst>
                  <a:outerShdw blurRad="38100" dist="19050" dir="2700000" algn="tl" rotWithShape="0">
                    <a:schemeClr val="dk1">
                      <a:alpha val="40000"/>
                    </a:schemeClr>
                  </a:outerShdw>
                </a:effectLst>
              </a:rPr>
              <a:t>受注者の</a:t>
            </a:r>
            <a:endParaRPr kumimoji="1" lang="en-US" altLang="ja-JP" sz="1400" dirty="0">
              <a:ln w="0"/>
              <a:solidFill>
                <a:schemeClr val="tx1"/>
              </a:solidFill>
              <a:effectLst>
                <a:outerShdw blurRad="38100" dist="19050" dir="2700000" algn="tl" rotWithShape="0">
                  <a:schemeClr val="dk1">
                    <a:alpha val="40000"/>
                  </a:schemeClr>
                </a:outerShdw>
              </a:effectLst>
            </a:endParaRPr>
          </a:p>
          <a:p>
            <a:pPr algn="ctr"/>
            <a:r>
              <a:rPr kumimoji="1" lang="ja-JP" altLang="en-US" sz="1400" dirty="0">
                <a:ln w="0"/>
                <a:solidFill>
                  <a:schemeClr val="tx1"/>
                </a:solidFill>
                <a:effectLst>
                  <a:outerShdw blurRad="38100" dist="19050" dir="2700000" algn="tl" rotWithShape="0">
                    <a:schemeClr val="dk1">
                      <a:alpha val="40000"/>
                    </a:schemeClr>
                  </a:outerShdw>
                </a:effectLst>
              </a:rPr>
              <a:t>労働者</a:t>
            </a:r>
          </a:p>
        </p:txBody>
      </p:sp>
      <p:cxnSp>
        <p:nvCxnSpPr>
          <p:cNvPr id="20" name="直線矢印コネクタ 19">
            <a:extLst>
              <a:ext uri="{FF2B5EF4-FFF2-40B4-BE49-F238E27FC236}">
                <a16:creationId xmlns:a16="http://schemas.microsoft.com/office/drawing/2014/main" id="{47AAB214-4549-41B7-BFD4-D6CCD9F4F316}"/>
              </a:ext>
            </a:extLst>
          </p:cNvPr>
          <p:cNvCxnSpPr>
            <a:cxnSpLocks/>
            <a:stCxn id="17" idx="3"/>
            <a:endCxn id="18" idx="1"/>
          </p:cNvCxnSpPr>
          <p:nvPr/>
        </p:nvCxnSpPr>
        <p:spPr>
          <a:xfrm>
            <a:off x="7586032" y="3535904"/>
            <a:ext cx="126291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BE8A692-18E0-4129-B895-2FB09B54A328}"/>
              </a:ext>
            </a:extLst>
          </p:cNvPr>
          <p:cNvCxnSpPr>
            <a:cxnSpLocks/>
            <a:stCxn id="17" idx="2"/>
            <a:endCxn id="19" idx="0"/>
          </p:cNvCxnSpPr>
          <p:nvPr/>
        </p:nvCxnSpPr>
        <p:spPr>
          <a:xfrm>
            <a:off x="6901969" y="3818366"/>
            <a:ext cx="1314959" cy="90115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1778E50-E8B2-4C64-B7ED-5F71F533919C}"/>
              </a:ext>
            </a:extLst>
          </p:cNvPr>
          <p:cNvSpPr txBox="1"/>
          <p:nvPr/>
        </p:nvSpPr>
        <p:spPr>
          <a:xfrm>
            <a:off x="7524000" y="3592753"/>
            <a:ext cx="1518605" cy="307777"/>
          </a:xfrm>
          <a:prstGeom prst="rect">
            <a:avLst/>
          </a:prstGeom>
          <a:noFill/>
        </p:spPr>
        <p:txBody>
          <a:bodyPr wrap="square" rtlCol="0">
            <a:spAutoFit/>
          </a:bodyPr>
          <a:lstStyle/>
          <a:p>
            <a:r>
              <a:rPr lang="ja-JP" altLang="en-US" sz="1400" dirty="0">
                <a:latin typeface="+mn-ea"/>
              </a:rPr>
              <a:t>労働者派遣契約</a:t>
            </a:r>
            <a:endParaRPr kumimoji="1" lang="ja-JP" altLang="en-US" sz="1400" dirty="0">
              <a:latin typeface="+mn-ea"/>
            </a:endParaRPr>
          </a:p>
        </p:txBody>
      </p:sp>
      <p:sp>
        <p:nvSpPr>
          <p:cNvPr id="23" name="テキスト ボックス 22">
            <a:extLst>
              <a:ext uri="{FF2B5EF4-FFF2-40B4-BE49-F238E27FC236}">
                <a16:creationId xmlns:a16="http://schemas.microsoft.com/office/drawing/2014/main" id="{CF9E9840-4540-46AB-B435-5F1EE355AE90}"/>
              </a:ext>
            </a:extLst>
          </p:cNvPr>
          <p:cNvSpPr txBox="1"/>
          <p:nvPr/>
        </p:nvSpPr>
        <p:spPr>
          <a:xfrm>
            <a:off x="6558445" y="4210777"/>
            <a:ext cx="1063503" cy="338554"/>
          </a:xfrm>
          <a:prstGeom prst="rect">
            <a:avLst/>
          </a:prstGeom>
          <a:noFill/>
        </p:spPr>
        <p:txBody>
          <a:bodyPr wrap="square" rtlCol="0">
            <a:spAutoFit/>
          </a:bodyPr>
          <a:lstStyle/>
          <a:p>
            <a:r>
              <a:rPr kumimoji="1" lang="ja-JP" altLang="en-US" sz="1600" dirty="0">
                <a:latin typeface="+mn-ea"/>
              </a:rPr>
              <a:t>雇用契約</a:t>
            </a:r>
          </a:p>
        </p:txBody>
      </p:sp>
      <p:sp>
        <p:nvSpPr>
          <p:cNvPr id="30" name="テキスト ボックス 29">
            <a:extLst>
              <a:ext uri="{FF2B5EF4-FFF2-40B4-BE49-F238E27FC236}">
                <a16:creationId xmlns:a16="http://schemas.microsoft.com/office/drawing/2014/main" id="{01A341DE-EEBC-49CE-8306-EF8CE07783F8}"/>
              </a:ext>
            </a:extLst>
          </p:cNvPr>
          <p:cNvSpPr txBox="1"/>
          <p:nvPr/>
        </p:nvSpPr>
        <p:spPr>
          <a:xfrm>
            <a:off x="3354158" y="2999065"/>
            <a:ext cx="1368000" cy="584775"/>
          </a:xfrm>
          <a:prstGeom prst="rect">
            <a:avLst/>
          </a:prstGeom>
          <a:noFill/>
        </p:spPr>
        <p:txBody>
          <a:bodyPr wrap="square" rtlCol="0">
            <a:spAutoFit/>
          </a:bodyPr>
          <a:lstStyle/>
          <a:p>
            <a:r>
              <a:rPr lang="ja-JP" altLang="en-US" sz="1600" u="sng" dirty="0">
                <a:latin typeface="+mn-ea"/>
              </a:rPr>
              <a:t>請負・準委任</a:t>
            </a:r>
            <a:endParaRPr kumimoji="1" lang="ja-JP" altLang="en-US" sz="1600" u="sng" dirty="0">
              <a:latin typeface="+mn-ea"/>
            </a:endParaRPr>
          </a:p>
        </p:txBody>
      </p:sp>
      <p:sp>
        <p:nvSpPr>
          <p:cNvPr id="31" name="テキスト ボックス 30">
            <a:extLst>
              <a:ext uri="{FF2B5EF4-FFF2-40B4-BE49-F238E27FC236}">
                <a16:creationId xmlns:a16="http://schemas.microsoft.com/office/drawing/2014/main" id="{76686E26-A21A-465E-B9D8-82AAFC015C66}"/>
              </a:ext>
            </a:extLst>
          </p:cNvPr>
          <p:cNvSpPr txBox="1"/>
          <p:nvPr/>
        </p:nvSpPr>
        <p:spPr>
          <a:xfrm>
            <a:off x="7612256" y="2978253"/>
            <a:ext cx="1296000" cy="338554"/>
          </a:xfrm>
          <a:prstGeom prst="rect">
            <a:avLst/>
          </a:prstGeom>
          <a:noFill/>
        </p:spPr>
        <p:txBody>
          <a:bodyPr wrap="square" rtlCol="0">
            <a:spAutoFit/>
          </a:bodyPr>
          <a:lstStyle/>
          <a:p>
            <a:r>
              <a:rPr lang="ja-JP" altLang="en-US" sz="1600" u="sng" dirty="0">
                <a:latin typeface="+mn-ea"/>
              </a:rPr>
              <a:t>労働者派遣</a:t>
            </a:r>
            <a:endParaRPr kumimoji="1" lang="ja-JP" altLang="en-US" sz="1600" u="sng" dirty="0">
              <a:latin typeface="+mn-ea"/>
            </a:endParaRPr>
          </a:p>
        </p:txBody>
      </p:sp>
      <p:cxnSp>
        <p:nvCxnSpPr>
          <p:cNvPr id="34" name="直線矢印コネクタ 33">
            <a:extLst>
              <a:ext uri="{FF2B5EF4-FFF2-40B4-BE49-F238E27FC236}">
                <a16:creationId xmlns:a16="http://schemas.microsoft.com/office/drawing/2014/main" id="{0B7C1B5A-19D8-4CF4-A9EE-AEA78466B1A4}"/>
              </a:ext>
            </a:extLst>
          </p:cNvPr>
          <p:cNvCxnSpPr>
            <a:cxnSpLocks/>
            <a:stCxn id="18" idx="2"/>
            <a:endCxn id="19" idx="0"/>
          </p:cNvCxnSpPr>
          <p:nvPr/>
        </p:nvCxnSpPr>
        <p:spPr>
          <a:xfrm flipH="1">
            <a:off x="8216928" y="3818366"/>
            <a:ext cx="1316081" cy="901158"/>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4A781BB-FAFD-49F2-BB0F-6B4DB2487E7D}"/>
              </a:ext>
            </a:extLst>
          </p:cNvPr>
          <p:cNvSpPr txBox="1"/>
          <p:nvPr/>
        </p:nvSpPr>
        <p:spPr>
          <a:xfrm>
            <a:off x="8754758" y="4241257"/>
            <a:ext cx="1063503" cy="338554"/>
          </a:xfrm>
          <a:prstGeom prst="rect">
            <a:avLst/>
          </a:prstGeom>
          <a:noFill/>
        </p:spPr>
        <p:txBody>
          <a:bodyPr wrap="square" rtlCol="0">
            <a:spAutoFit/>
          </a:bodyPr>
          <a:lstStyle/>
          <a:p>
            <a:r>
              <a:rPr kumimoji="1" lang="ja-JP" altLang="en-US" sz="1600" dirty="0">
                <a:solidFill>
                  <a:srgbClr val="FF0000"/>
                </a:solidFill>
                <a:latin typeface="+mn-ea"/>
              </a:rPr>
              <a:t>指揮命令</a:t>
            </a:r>
          </a:p>
        </p:txBody>
      </p:sp>
      <p:cxnSp>
        <p:nvCxnSpPr>
          <p:cNvPr id="43" name="直線矢印コネクタ 42">
            <a:extLst>
              <a:ext uri="{FF2B5EF4-FFF2-40B4-BE49-F238E27FC236}">
                <a16:creationId xmlns:a16="http://schemas.microsoft.com/office/drawing/2014/main" id="{5B567A26-A927-46AE-919C-6ACE4D2A176E}"/>
              </a:ext>
            </a:extLst>
          </p:cNvPr>
          <p:cNvCxnSpPr>
            <a:cxnSpLocks/>
          </p:cNvCxnSpPr>
          <p:nvPr/>
        </p:nvCxnSpPr>
        <p:spPr>
          <a:xfrm>
            <a:off x="2844104" y="3848444"/>
            <a:ext cx="1192860" cy="884357"/>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45D41233-80C2-446A-844C-475B92D9A9D1}"/>
              </a:ext>
            </a:extLst>
          </p:cNvPr>
          <p:cNvSpPr txBox="1"/>
          <p:nvPr/>
        </p:nvSpPr>
        <p:spPr>
          <a:xfrm>
            <a:off x="3519072" y="4221046"/>
            <a:ext cx="1063503" cy="338554"/>
          </a:xfrm>
          <a:prstGeom prst="rect">
            <a:avLst/>
          </a:prstGeom>
          <a:noFill/>
        </p:spPr>
        <p:txBody>
          <a:bodyPr wrap="square" rtlCol="0">
            <a:spAutoFit/>
          </a:bodyPr>
          <a:lstStyle/>
          <a:p>
            <a:r>
              <a:rPr kumimoji="1" lang="ja-JP" altLang="en-US" sz="1600" dirty="0">
                <a:solidFill>
                  <a:srgbClr val="FF0000"/>
                </a:solidFill>
                <a:latin typeface="+mn-ea"/>
              </a:rPr>
              <a:t>指揮命令</a:t>
            </a:r>
          </a:p>
        </p:txBody>
      </p:sp>
      <p:cxnSp>
        <p:nvCxnSpPr>
          <p:cNvPr id="25" name="直線矢印コネクタ 24">
            <a:extLst>
              <a:ext uri="{FF2B5EF4-FFF2-40B4-BE49-F238E27FC236}">
                <a16:creationId xmlns:a16="http://schemas.microsoft.com/office/drawing/2014/main" id="{111BAE64-DC35-48F7-9CB8-A77063074BC7}"/>
              </a:ext>
            </a:extLst>
          </p:cNvPr>
          <p:cNvCxnSpPr>
            <a:cxnSpLocks/>
            <a:stCxn id="7" idx="2"/>
          </p:cNvCxnSpPr>
          <p:nvPr/>
        </p:nvCxnSpPr>
        <p:spPr>
          <a:xfrm flipH="1">
            <a:off x="4264597" y="3848682"/>
            <a:ext cx="900841" cy="870843"/>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爆発: 14 pt 57">
            <a:extLst>
              <a:ext uri="{FF2B5EF4-FFF2-40B4-BE49-F238E27FC236}">
                <a16:creationId xmlns:a16="http://schemas.microsoft.com/office/drawing/2014/main" id="{84DCC192-2552-49DE-B4D6-E8E43190942E}"/>
              </a:ext>
            </a:extLst>
          </p:cNvPr>
          <p:cNvSpPr/>
          <p:nvPr/>
        </p:nvSpPr>
        <p:spPr>
          <a:xfrm>
            <a:off x="4453243" y="3990517"/>
            <a:ext cx="930565" cy="689302"/>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2E32C009-4933-4FC8-B6AB-F54718FA9995}"/>
              </a:ext>
            </a:extLst>
          </p:cNvPr>
          <p:cNvSpPr txBox="1"/>
          <p:nvPr/>
        </p:nvSpPr>
        <p:spPr>
          <a:xfrm>
            <a:off x="4571761" y="4178914"/>
            <a:ext cx="745764" cy="319639"/>
          </a:xfrm>
          <a:prstGeom prst="rect">
            <a:avLst/>
          </a:prstGeom>
          <a:noFill/>
        </p:spPr>
        <p:txBody>
          <a:bodyPr wrap="square" rtlCol="0">
            <a:spAutoFit/>
          </a:bodyPr>
          <a:lstStyle/>
          <a:p>
            <a:r>
              <a:rPr kumimoji="1" lang="ja-JP" altLang="en-US" sz="1477" dirty="0">
                <a:latin typeface="メイリオ 本文"/>
              </a:rPr>
              <a:t>違法！</a:t>
            </a:r>
          </a:p>
        </p:txBody>
      </p:sp>
      <p:sp>
        <p:nvSpPr>
          <p:cNvPr id="28" name="コンテンツ プレースホルダー 2">
            <a:extLst>
              <a:ext uri="{FF2B5EF4-FFF2-40B4-BE49-F238E27FC236}">
                <a16:creationId xmlns:a16="http://schemas.microsoft.com/office/drawing/2014/main" id="{A813A5D0-CA34-48AA-918F-A1C03BC006BB}"/>
              </a:ext>
            </a:extLst>
          </p:cNvPr>
          <p:cNvSpPr txBox="1">
            <a:spLocks/>
          </p:cNvSpPr>
          <p:nvPr/>
        </p:nvSpPr>
        <p:spPr>
          <a:xfrm>
            <a:off x="360000" y="5400001"/>
            <a:ext cx="11520000" cy="830997"/>
          </a:xfrm>
          <a:prstGeom prst="rect">
            <a:avLst/>
          </a:prstGeom>
        </p:spPr>
        <p:txBody>
          <a:bodyPr wrap="square" lIns="72000" rIns="72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2400" dirty="0"/>
              <a:t>発注者</a:t>
            </a:r>
            <a:r>
              <a:rPr lang="en-US" altLang="ja-JP" sz="2400" dirty="0"/>
              <a:t>-</a:t>
            </a:r>
            <a:r>
              <a:rPr lang="ja-JP" altLang="en-US" sz="2400" dirty="0"/>
              <a:t>受注者間の</a:t>
            </a:r>
            <a:r>
              <a:rPr lang="ja-JP" altLang="en-US" sz="2400" u="sng" dirty="0">
                <a:solidFill>
                  <a:srgbClr val="3333FF"/>
                </a:solidFill>
              </a:rPr>
              <a:t>緊密なコミュニケーションを前提</a:t>
            </a:r>
            <a:r>
              <a:rPr lang="ja-JP" altLang="en-US" sz="2400" dirty="0"/>
              <a:t>とするアジャイル開発では，</a:t>
            </a:r>
            <a:r>
              <a:rPr lang="ja-JP" altLang="en-US" sz="2400" u="sng" dirty="0">
                <a:solidFill>
                  <a:srgbClr val="FF0000"/>
                </a:solidFill>
              </a:rPr>
              <a:t>偽装請負を指摘されるリスク</a:t>
            </a:r>
            <a:r>
              <a:rPr lang="ja-JP" altLang="en-US" sz="2400" dirty="0"/>
              <a:t>があり，導入のハードルとなっていた</a:t>
            </a:r>
            <a:endParaRPr lang="en-US" altLang="ja-JP" sz="2400" dirty="0"/>
          </a:p>
        </p:txBody>
      </p:sp>
    </p:spTree>
    <p:extLst>
      <p:ext uri="{BB962C8B-B14F-4D97-AF65-F5344CB8AC3E}">
        <p14:creationId xmlns:p14="http://schemas.microsoft.com/office/powerpoint/2010/main" val="259884514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ja-JP" altLang="en-US" dirty="0"/>
              <a:t>アジャイル開発における</a:t>
            </a:r>
            <a:r>
              <a:rPr kumimoji="1" lang="ja-JP" altLang="en-US" dirty="0">
                <a:solidFill>
                  <a:srgbClr val="FF0000"/>
                </a:solidFill>
              </a:rPr>
              <a:t>偽装請負</a:t>
            </a:r>
            <a:r>
              <a:rPr kumimoji="1" lang="ja-JP" altLang="en-US" dirty="0"/>
              <a:t>リスク </a:t>
            </a:r>
            <a:r>
              <a:rPr kumimoji="1" lang="en-US" altLang="ja-JP" dirty="0"/>
              <a:t>(2/2)</a:t>
            </a:r>
            <a:endParaRPr kumimoji="1" lang="ja-JP" altLang="en-US" dirty="0"/>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899998"/>
            <a:ext cx="11520000" cy="5580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1200"/>
              </a:spcBef>
              <a:buNone/>
            </a:pPr>
            <a:r>
              <a:rPr lang="ja-JP" altLang="en-US" sz="2400" dirty="0"/>
              <a:t>アジャイル開発（スクラムを想定）では</a:t>
            </a:r>
            <a:endParaRPr lang="en-US" altLang="ja-JP" sz="2400" dirty="0"/>
          </a:p>
          <a:p>
            <a:pPr>
              <a:lnSpc>
                <a:spcPct val="110000"/>
              </a:lnSpc>
              <a:spcBef>
                <a:spcPts val="1200"/>
              </a:spcBef>
            </a:pPr>
            <a:r>
              <a:rPr lang="ja-JP" altLang="en-US" sz="2400" dirty="0"/>
              <a:t>発注者と受注者が開発チームを構成し、管理責任者を介さず、担当者レベルで情報共有、助言・提案、議論等の</a:t>
            </a:r>
            <a:r>
              <a:rPr lang="ja-JP" altLang="en-US" sz="2400" u="sng" dirty="0">
                <a:solidFill>
                  <a:srgbClr val="3333FF"/>
                </a:solidFill>
              </a:rPr>
              <a:t>密なコミュニケーション</a:t>
            </a:r>
            <a:r>
              <a:rPr lang="ja-JP" altLang="en-US" sz="2400" dirty="0"/>
              <a:t>を行う</a:t>
            </a:r>
            <a:endParaRPr lang="en-US" altLang="ja-JP" sz="2400" dirty="0"/>
          </a:p>
          <a:p>
            <a:pPr>
              <a:lnSpc>
                <a:spcPct val="110000"/>
              </a:lnSpc>
              <a:spcBef>
                <a:spcPts val="1200"/>
              </a:spcBef>
            </a:pPr>
            <a:r>
              <a:rPr lang="ja-JP" altLang="en-US" sz="2400" dirty="0"/>
              <a:t>発注者側の</a:t>
            </a:r>
            <a:r>
              <a:rPr lang="ja-JP" altLang="en-US" sz="2400" u="sng" dirty="0">
                <a:solidFill>
                  <a:srgbClr val="3333FF"/>
                </a:solidFill>
              </a:rPr>
              <a:t>プロダクトオーナー</a:t>
            </a:r>
            <a:r>
              <a:rPr lang="ja-JP" altLang="en-US" sz="2400" dirty="0"/>
              <a:t>から開発チームに対し、プロダクトバックログの内容やプロダクトの</a:t>
            </a:r>
            <a:r>
              <a:rPr lang="ja-JP" altLang="en-US" sz="2400" u="sng" dirty="0">
                <a:solidFill>
                  <a:srgbClr val="3333FF"/>
                </a:solidFill>
              </a:rPr>
              <a:t>要件について詳細説明</a:t>
            </a:r>
            <a:r>
              <a:rPr lang="ja-JP" altLang="en-US" sz="2400" dirty="0"/>
              <a:t>をする</a:t>
            </a:r>
            <a:endParaRPr lang="en-US" altLang="ja-JP" sz="2400" dirty="0"/>
          </a:p>
          <a:p>
            <a:pPr>
              <a:lnSpc>
                <a:spcPct val="110000"/>
              </a:lnSpc>
              <a:spcBef>
                <a:spcPts val="1200"/>
              </a:spcBef>
            </a:pPr>
            <a:r>
              <a:rPr lang="ja-JP" altLang="en-US" sz="2400" dirty="0"/>
              <a:t>開発チーム</a:t>
            </a:r>
            <a:r>
              <a:rPr lang="ja-JP" altLang="en-US" sz="2400" u="sng" dirty="0">
                <a:solidFill>
                  <a:srgbClr val="3333FF"/>
                </a:solidFill>
              </a:rPr>
              <a:t>全員が</a:t>
            </a:r>
            <a:r>
              <a:rPr lang="ja-JP" altLang="en-US" sz="2400" dirty="0"/>
              <a:t>参加するコミュニケーションツールで</a:t>
            </a:r>
            <a:r>
              <a:rPr lang="ja-JP" altLang="en-US" sz="2400" u="sng" dirty="0">
                <a:solidFill>
                  <a:srgbClr val="3333FF"/>
                </a:solidFill>
              </a:rPr>
              <a:t>連絡・情報共有</a:t>
            </a:r>
            <a:r>
              <a:rPr lang="ja-JP" altLang="en-US" sz="2400" dirty="0"/>
              <a:t>をする</a:t>
            </a:r>
            <a:endParaRPr lang="en-US" altLang="ja-JP" sz="2400" dirty="0"/>
          </a:p>
          <a:p>
            <a:pPr marL="0" indent="0">
              <a:lnSpc>
                <a:spcPct val="110000"/>
              </a:lnSpc>
              <a:spcBef>
                <a:spcPts val="1200"/>
              </a:spcBef>
              <a:buNone/>
            </a:pPr>
            <a:r>
              <a:rPr lang="ja-JP" altLang="en-US" sz="2400" dirty="0"/>
              <a:t>　→これらは</a:t>
            </a:r>
            <a:r>
              <a:rPr lang="ja-JP" altLang="en-US" sz="2400" u="sng" dirty="0"/>
              <a:t>発注者による業務の遂行方法の指示として</a:t>
            </a:r>
            <a:r>
              <a:rPr lang="ja-JP" altLang="en-US" sz="2400" dirty="0"/>
              <a:t>偽装請負となり得る？</a:t>
            </a:r>
            <a:br>
              <a:rPr lang="en-US" altLang="ja-JP" sz="2400" dirty="0"/>
            </a:br>
            <a:r>
              <a:rPr lang="ja-JP" altLang="en-US" sz="2400" dirty="0"/>
              <a:t>　　偽装請負のリスクがアジャイル開発の普及を妨げているとの意見</a:t>
            </a:r>
            <a:endParaRPr lang="en-US" altLang="ja-JP" sz="2400" dirty="0"/>
          </a:p>
          <a:p>
            <a:pPr marL="355600" indent="-355600">
              <a:lnSpc>
                <a:spcPct val="110000"/>
              </a:lnSpc>
              <a:spcBef>
                <a:spcPts val="1200"/>
              </a:spcBef>
              <a:buNone/>
            </a:pPr>
            <a:endParaRPr lang="en-US" altLang="ja-JP" sz="800" dirty="0"/>
          </a:p>
          <a:p>
            <a:pPr marL="360000" indent="-360000">
              <a:lnSpc>
                <a:spcPct val="110000"/>
              </a:lnSpc>
              <a:spcBef>
                <a:spcPts val="600"/>
              </a:spcBef>
              <a:buNone/>
            </a:pPr>
            <a:r>
              <a:rPr lang="ja-JP" altLang="en-US" sz="2400" dirty="0"/>
              <a:t>⇒ 疑義解消に向け、厚労省は</a:t>
            </a:r>
            <a:r>
              <a:rPr lang="en-US" altLang="ja-JP" sz="2400" dirty="0"/>
              <a:t>2021</a:t>
            </a:r>
            <a:r>
              <a:rPr lang="ja-JP" altLang="en-US" sz="2400" dirty="0"/>
              <a:t>年</a:t>
            </a:r>
            <a:r>
              <a:rPr lang="en-US" altLang="ja-JP" sz="2400" dirty="0"/>
              <a:t>9</a:t>
            </a:r>
            <a:r>
              <a:rPr lang="ja-JP" altLang="en-US" sz="2400" dirty="0"/>
              <a:t>月に</a:t>
            </a:r>
          </a:p>
          <a:p>
            <a:pPr marL="360000" indent="-360000">
              <a:lnSpc>
                <a:spcPct val="110000"/>
              </a:lnSpc>
              <a:spcBef>
                <a:spcPts val="600"/>
              </a:spcBef>
              <a:buNone/>
            </a:pPr>
            <a:r>
              <a:rPr lang="ja-JP" altLang="en-US" sz="2400" dirty="0"/>
              <a:t>「</a:t>
            </a:r>
            <a:r>
              <a:rPr lang="en-US" altLang="ja-JP" sz="2400" u="sng" dirty="0">
                <a:solidFill>
                  <a:srgbClr val="FF0000"/>
                </a:solidFill>
                <a:hlinkClick r:id="rId2"/>
              </a:rPr>
              <a:t>『</a:t>
            </a:r>
            <a:r>
              <a:rPr lang="ja-JP" altLang="en-US" sz="2400" u="sng" dirty="0">
                <a:solidFill>
                  <a:srgbClr val="FF0000"/>
                </a:solidFill>
                <a:hlinkClick r:id="rId2"/>
              </a:rPr>
              <a:t>労働者派遣事業と請負により行われる事業との区分に関する基準</a:t>
            </a:r>
            <a:r>
              <a:rPr lang="en-US" altLang="ja-JP" sz="2400" u="sng" dirty="0">
                <a:solidFill>
                  <a:srgbClr val="FF0000"/>
                </a:solidFill>
                <a:hlinkClick r:id="rId2"/>
              </a:rPr>
              <a:t>』</a:t>
            </a:r>
            <a:r>
              <a:rPr lang="ja-JP" altLang="en-US" sz="2400" u="sng" dirty="0">
                <a:solidFill>
                  <a:srgbClr val="FF0000"/>
                </a:solidFill>
                <a:hlinkClick r:id="rId2"/>
              </a:rPr>
              <a:t>（</a:t>
            </a:r>
            <a:r>
              <a:rPr lang="en-US" altLang="ja-JP" sz="2400" u="sng" dirty="0">
                <a:solidFill>
                  <a:srgbClr val="FF0000"/>
                </a:solidFill>
                <a:hlinkClick r:id="rId2"/>
              </a:rPr>
              <a:t>37 </a:t>
            </a:r>
            <a:r>
              <a:rPr lang="ja-JP" altLang="en-US" sz="2400" u="sng" dirty="0">
                <a:solidFill>
                  <a:srgbClr val="FF0000"/>
                </a:solidFill>
                <a:hlinkClick r:id="rId2"/>
              </a:rPr>
              <a:t>号告示）に関する疑義応答集（第３集）</a:t>
            </a:r>
            <a:r>
              <a:rPr lang="ja-JP" altLang="en-US" sz="2400" dirty="0"/>
              <a:t>」を公表。</a:t>
            </a:r>
            <a:endParaRPr lang="en-US" altLang="ja-JP" sz="2400" dirty="0"/>
          </a:p>
        </p:txBody>
      </p:sp>
      <p:sp>
        <p:nvSpPr>
          <p:cNvPr id="4" name="日付プレースホルダー 3">
            <a:extLst>
              <a:ext uri="{FF2B5EF4-FFF2-40B4-BE49-F238E27FC236}">
                <a16:creationId xmlns:a16="http://schemas.microsoft.com/office/drawing/2014/main" id="{10C55CD2-1473-4416-BA4C-F4F9AC26680A}"/>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5" name="フッター プレースホルダー 4">
            <a:extLst>
              <a:ext uri="{FF2B5EF4-FFF2-40B4-BE49-F238E27FC236}">
                <a16:creationId xmlns:a16="http://schemas.microsoft.com/office/drawing/2014/main" id="{C00A9F47-9365-4A47-B3DE-D17D26277ACD}"/>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58710308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a:xfrm>
            <a:off x="539999" y="252000"/>
            <a:ext cx="10620000" cy="540000"/>
          </a:xfrm>
        </p:spPr>
        <p:txBody>
          <a:bodyPr/>
          <a:lstStyle/>
          <a:p>
            <a:r>
              <a:rPr kumimoji="1" lang="ja-JP" altLang="en-US" sz="2400" dirty="0">
                <a:solidFill>
                  <a:schemeClr val="tx1">
                    <a:lumMod val="50000"/>
                    <a:lumOff val="50000"/>
                  </a:schemeClr>
                </a:solidFill>
                <a:latin typeface="メイリオ" panose="020B0604030504040204" pitchFamily="50" charset="-128"/>
                <a:ea typeface="メイリオ" panose="020B0604030504040204" pitchFamily="50" charset="-128"/>
              </a:rPr>
              <a:t>モデル契約策定</a:t>
            </a:r>
            <a:r>
              <a:rPr kumimoji="1" lang="en-US" altLang="ja-JP" sz="2400" dirty="0">
                <a:solidFill>
                  <a:schemeClr val="tx1">
                    <a:lumMod val="50000"/>
                    <a:lumOff val="50000"/>
                  </a:schemeClr>
                </a:solidFill>
                <a:latin typeface="メイリオ" panose="020B0604030504040204" pitchFamily="50" charset="-128"/>
                <a:ea typeface="メイリオ" panose="020B0604030504040204" pitchFamily="50" charset="-128"/>
              </a:rPr>
              <a:t>WG</a:t>
            </a:r>
            <a:r>
              <a:rPr kumimoji="1" lang="ja-JP" altLang="en-US" sz="2400" dirty="0">
                <a:solidFill>
                  <a:schemeClr val="tx1">
                    <a:lumMod val="50000"/>
                    <a:lumOff val="50000"/>
                  </a:schemeClr>
                </a:solidFill>
                <a:latin typeface="メイリオ" panose="020B0604030504040204" pitchFamily="50" charset="-128"/>
                <a:ea typeface="メイリオ" panose="020B0604030504040204" pitchFamily="50" charset="-128"/>
              </a:rPr>
              <a:t>における</a:t>
            </a:r>
            <a:r>
              <a:rPr kumimoji="1" lang="ja-JP" altLang="en-US" dirty="0">
                <a:solidFill>
                  <a:schemeClr val="tx1"/>
                </a:solidFill>
                <a:latin typeface="メイリオ" panose="020B0604030504040204" pitchFamily="50" charset="-128"/>
                <a:ea typeface="メイリオ" panose="020B0604030504040204" pitchFamily="50" charset="-128"/>
              </a:rPr>
              <a:t>偽装請負に</a:t>
            </a:r>
            <a:r>
              <a:rPr lang="ja-JP" altLang="en-US" dirty="0">
                <a:solidFill>
                  <a:schemeClr val="tx1"/>
                </a:solidFill>
                <a:latin typeface="メイリオ" panose="020B0604030504040204" pitchFamily="50" charset="-128"/>
                <a:ea typeface="メイリオ" panose="020B0604030504040204" pitchFamily="50" charset="-128"/>
              </a:rPr>
              <a:t>関する議論 </a:t>
            </a:r>
            <a:r>
              <a:rPr lang="en-US" altLang="ja-JP" dirty="0">
                <a:solidFill>
                  <a:schemeClr val="tx1"/>
                </a:solidFill>
                <a:latin typeface="メイリオ" panose="020B0604030504040204" pitchFamily="50" charset="-128"/>
                <a:ea typeface="メイリオ" panose="020B0604030504040204" pitchFamily="50" charset="-128"/>
              </a:rPr>
              <a:t>(</a:t>
            </a:r>
            <a:r>
              <a:rPr kumimoji="1" lang="en-US" altLang="ja-JP" dirty="0">
                <a:solidFill>
                  <a:schemeClr val="tx1"/>
                </a:solidFill>
                <a:latin typeface="メイリオ" panose="020B0604030504040204" pitchFamily="50" charset="-128"/>
                <a:ea typeface="メイリオ" panose="020B0604030504040204" pitchFamily="50" charset="-128"/>
              </a:rPr>
              <a:t>1/2)</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4" name="日付プレースホルダー 3">
            <a:extLst>
              <a:ext uri="{FF2B5EF4-FFF2-40B4-BE49-F238E27FC236}">
                <a16:creationId xmlns:a16="http://schemas.microsoft.com/office/drawing/2014/main" id="{BF9B7AFA-74B3-4E13-B28E-292FD1757F06}"/>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テキスト ボックス 5">
            <a:extLst>
              <a:ext uri="{FF2B5EF4-FFF2-40B4-BE49-F238E27FC236}">
                <a16:creationId xmlns:a16="http://schemas.microsoft.com/office/drawing/2014/main" id="{BA20F7BB-137E-4602-9E75-CAC95687CE82}"/>
              </a:ext>
            </a:extLst>
          </p:cNvPr>
          <p:cNvSpPr txBox="1"/>
          <p:nvPr/>
        </p:nvSpPr>
        <p:spPr>
          <a:xfrm>
            <a:off x="360000" y="900000"/>
            <a:ext cx="11520000" cy="1277273"/>
          </a:xfrm>
          <a:prstGeom prst="rect">
            <a:avLst/>
          </a:prstGeom>
          <a:noFill/>
        </p:spPr>
        <p:txBody>
          <a:bodyPr wrap="square" rtlCol="0">
            <a:spAutoFit/>
          </a:bodyPr>
          <a:lstStyle/>
          <a:p>
            <a:pPr>
              <a:spcBef>
                <a:spcPts val="600"/>
              </a:spcBef>
            </a:pPr>
            <a:r>
              <a:rPr kumimoji="1" lang="ja-JP" altLang="en-US" sz="2400" dirty="0"/>
              <a:t>明確な基準値（ボーダーライン）がある訳ではない．</a:t>
            </a:r>
          </a:p>
          <a:p>
            <a:pPr>
              <a:spcBef>
                <a:spcPts val="600"/>
              </a:spcBef>
            </a:pPr>
            <a:r>
              <a:rPr kumimoji="1" lang="ja-JP" altLang="en-US" sz="2400" dirty="0"/>
              <a:t>疑念には，担当者（開発部門，企業法務部門，労働局，等）の裁量</a:t>
            </a:r>
            <a:r>
              <a:rPr kumimoji="1" lang="en-US" altLang="ja-JP" sz="2400" dirty="0"/>
              <a:t>/</a:t>
            </a:r>
            <a:r>
              <a:rPr kumimoji="1" lang="ja-JP" altLang="en-US" sz="2400" u="sng" dirty="0">
                <a:solidFill>
                  <a:srgbClr val="3333FF"/>
                </a:solidFill>
              </a:rPr>
              <a:t>考え方による部分</a:t>
            </a:r>
            <a:r>
              <a:rPr kumimoji="1" lang="ja-JP" altLang="en-US" sz="2400" dirty="0"/>
              <a:t>*がある．最終的には，所管官庁及び裁判所が判断．</a:t>
            </a:r>
          </a:p>
        </p:txBody>
      </p:sp>
      <p:sp>
        <p:nvSpPr>
          <p:cNvPr id="7" name="正方形/長方形 6">
            <a:extLst>
              <a:ext uri="{FF2B5EF4-FFF2-40B4-BE49-F238E27FC236}">
                <a16:creationId xmlns:a16="http://schemas.microsoft.com/office/drawing/2014/main" id="{F2C408CE-49D2-49F2-8C9F-8C234DAB62DA}"/>
              </a:ext>
            </a:extLst>
          </p:cNvPr>
          <p:cNvSpPr/>
          <p:nvPr/>
        </p:nvSpPr>
        <p:spPr>
          <a:xfrm>
            <a:off x="720000" y="2160000"/>
            <a:ext cx="10800000" cy="1315745"/>
          </a:xfrm>
          <a:prstGeom prst="rect">
            <a:avLst/>
          </a:prstGeom>
        </p:spPr>
        <p:txBody>
          <a:bodyPr wrap="square">
            <a:spAutoFit/>
          </a:bodyPr>
          <a:lstStyle/>
          <a:p>
            <a:pPr>
              <a:spcBef>
                <a:spcPts val="300"/>
              </a:spcBef>
            </a:pPr>
            <a:r>
              <a:rPr lang="ja-JP" altLang="en-US" dirty="0">
                <a:solidFill>
                  <a:schemeClr val="tx1">
                    <a:lumMod val="50000"/>
                    <a:lumOff val="50000"/>
                  </a:schemeClr>
                </a:solidFill>
              </a:rPr>
              <a:t>* </a:t>
            </a:r>
            <a:r>
              <a:rPr lang="en-US" altLang="ja-JP" dirty="0">
                <a:solidFill>
                  <a:schemeClr val="tx1">
                    <a:lumMod val="50000"/>
                    <a:lumOff val="50000"/>
                  </a:schemeClr>
                </a:solidFill>
              </a:rPr>
              <a:t>(1)</a:t>
            </a:r>
            <a:r>
              <a:rPr lang="ja-JP" altLang="en-US" dirty="0">
                <a:solidFill>
                  <a:schemeClr val="tx1">
                    <a:lumMod val="50000"/>
                    <a:lumOff val="50000"/>
                  </a:schemeClr>
                </a:solidFill>
              </a:rPr>
              <a:t> 企業法務部門（担当者）のリスク感度に依存する例：</a:t>
            </a:r>
          </a:p>
          <a:p>
            <a:pPr>
              <a:spcBef>
                <a:spcPts val="300"/>
              </a:spcBef>
            </a:pPr>
            <a:r>
              <a:rPr lang="ja-JP" altLang="en-US" dirty="0">
                <a:solidFill>
                  <a:schemeClr val="tx1">
                    <a:lumMod val="50000"/>
                    <a:lumOff val="50000"/>
                  </a:schemeClr>
                </a:solidFill>
              </a:rPr>
              <a:t>          アジャイル開発は労働者派遣契約でないとできないとの社内ルール（大手企業）</a:t>
            </a:r>
          </a:p>
          <a:p>
            <a:pPr>
              <a:spcBef>
                <a:spcPts val="300"/>
              </a:spcBef>
            </a:pPr>
            <a:r>
              <a:rPr lang="ja-JP" altLang="en-US" dirty="0">
                <a:solidFill>
                  <a:schemeClr val="tx1">
                    <a:lumMod val="50000"/>
                    <a:lumOff val="50000"/>
                  </a:schemeClr>
                </a:solidFill>
              </a:rPr>
              <a:t>   </a:t>
            </a:r>
            <a:r>
              <a:rPr lang="en-US" altLang="ja-JP" dirty="0">
                <a:solidFill>
                  <a:schemeClr val="tx1">
                    <a:lumMod val="50000"/>
                    <a:lumOff val="50000"/>
                  </a:schemeClr>
                </a:solidFill>
              </a:rPr>
              <a:t>(2)</a:t>
            </a:r>
            <a:r>
              <a:rPr lang="ja-JP" altLang="en-US" dirty="0">
                <a:solidFill>
                  <a:schemeClr val="tx1">
                    <a:lumMod val="50000"/>
                    <a:lumOff val="50000"/>
                  </a:schemeClr>
                </a:solidFill>
              </a:rPr>
              <a:t> 所管官庁担当者の考え方による例：</a:t>
            </a:r>
            <a:endParaRPr lang="en-US" altLang="ja-JP" dirty="0">
              <a:solidFill>
                <a:schemeClr val="tx1">
                  <a:lumMod val="50000"/>
                  <a:lumOff val="50000"/>
                </a:schemeClr>
              </a:solidFill>
            </a:endParaRPr>
          </a:p>
          <a:p>
            <a:pPr>
              <a:spcBef>
                <a:spcPts val="300"/>
              </a:spcBef>
            </a:pPr>
            <a:r>
              <a:rPr lang="ja-JP" altLang="en-US" dirty="0">
                <a:solidFill>
                  <a:schemeClr val="tx1">
                    <a:lumMod val="50000"/>
                    <a:lumOff val="50000"/>
                  </a:schemeClr>
                </a:solidFill>
              </a:rPr>
              <a:t>          ユーザ企業メンバとベンダ企業メンバとの机が隣り合わせであることに対する指摘</a:t>
            </a:r>
          </a:p>
        </p:txBody>
      </p:sp>
      <p:sp>
        <p:nvSpPr>
          <p:cNvPr id="9" name="正方形/長方形 8">
            <a:extLst>
              <a:ext uri="{FF2B5EF4-FFF2-40B4-BE49-F238E27FC236}">
                <a16:creationId xmlns:a16="http://schemas.microsoft.com/office/drawing/2014/main" id="{3C6F94FF-66A9-41C5-88C1-74B5399F2D45}"/>
              </a:ext>
            </a:extLst>
          </p:cNvPr>
          <p:cNvSpPr/>
          <p:nvPr/>
        </p:nvSpPr>
        <p:spPr>
          <a:xfrm>
            <a:off x="360000" y="3600000"/>
            <a:ext cx="11520000" cy="2816156"/>
          </a:xfrm>
          <a:prstGeom prst="rect">
            <a:avLst/>
          </a:prstGeom>
        </p:spPr>
        <p:txBody>
          <a:bodyPr wrap="square">
            <a:spAutoFit/>
          </a:bodyPr>
          <a:lstStyle/>
          <a:p>
            <a:pPr>
              <a:spcBef>
                <a:spcPts val="600"/>
              </a:spcBef>
            </a:pPr>
            <a:r>
              <a:rPr lang="en-US" altLang="ja-JP" dirty="0">
                <a:latin typeface="+mn-ea"/>
              </a:rPr>
              <a:t>(</a:t>
            </a:r>
            <a:r>
              <a:rPr lang="ja-JP" altLang="en-US" dirty="0">
                <a:latin typeface="+mn-ea"/>
              </a:rPr>
              <a:t>参考</a:t>
            </a:r>
            <a:r>
              <a:rPr lang="en-US" altLang="ja-JP" dirty="0">
                <a:latin typeface="+mn-ea"/>
              </a:rPr>
              <a:t>)</a:t>
            </a:r>
            <a:r>
              <a:rPr lang="ja-JP" altLang="en-US" dirty="0">
                <a:latin typeface="+mn-ea"/>
              </a:rPr>
              <a:t> </a:t>
            </a:r>
            <a:r>
              <a:rPr lang="ja-JP" altLang="en-US" u="sng" dirty="0">
                <a:latin typeface="+mn-ea"/>
              </a:rPr>
              <a:t>主な議論</a:t>
            </a:r>
            <a:endParaRPr lang="en-US" altLang="ja-JP" dirty="0">
              <a:latin typeface="+mn-ea"/>
            </a:endParaRPr>
          </a:p>
          <a:p>
            <a:pPr marL="180000" indent="-180000">
              <a:spcBef>
                <a:spcPts val="600"/>
              </a:spcBef>
            </a:pPr>
            <a:r>
              <a:rPr lang="ja-JP" altLang="en-US" dirty="0">
                <a:latin typeface="+mn-ea"/>
              </a:rPr>
              <a:t>・ユーザ企業からベンダ企業（ベンダ企業側開発メンバ等）に対する「業務の遂行に関する指示その他の管理」は、「対等な当事者の協働」というアジャイルの本質に反する</a:t>
            </a:r>
          </a:p>
          <a:p>
            <a:pPr marL="180000" indent="-180000">
              <a:spcBef>
                <a:spcPts val="600"/>
              </a:spcBef>
            </a:pPr>
            <a:r>
              <a:rPr lang="ja-JP" altLang="en-US" dirty="0">
                <a:latin typeface="+mn-ea"/>
              </a:rPr>
              <a:t>・「実施責任者」が行う「業務に関する指示、要請、依頼等の連絡」は、主に労働時間や休日、職場環境の制約といった労働関係に影響を与える事項が想定されるべきであり、開発チームのメンバ間での助言、提案等を想定すべきではない</a:t>
            </a:r>
          </a:p>
          <a:p>
            <a:pPr marL="180000" indent="-180000">
              <a:spcBef>
                <a:spcPts val="600"/>
              </a:spcBef>
            </a:pPr>
            <a:r>
              <a:rPr lang="ja-JP" altLang="en-US" dirty="0">
                <a:latin typeface="+mn-ea"/>
              </a:rPr>
              <a:t>・アジャイル開発といえども、受発注関係を前提とする以上、発注者であるユーザ企業側の立場が強いため、実施責任者を介さない直接のコミュニケーションが指揮命令に当たらないといえる場合は、本当に対等な、ある意味例外的な場合に限られるのではないか</a:t>
            </a:r>
          </a:p>
        </p:txBody>
      </p:sp>
      <p:sp>
        <p:nvSpPr>
          <p:cNvPr id="8" name="テキスト ボックス 7">
            <a:extLst>
              <a:ext uri="{FF2B5EF4-FFF2-40B4-BE49-F238E27FC236}">
                <a16:creationId xmlns:a16="http://schemas.microsoft.com/office/drawing/2014/main" id="{D519F9FC-9A6A-4470-8742-9C03B617F8EA}"/>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0" name="フッター プレースホルダー 9">
            <a:extLst>
              <a:ext uri="{FF2B5EF4-FFF2-40B4-BE49-F238E27FC236}">
                <a16:creationId xmlns:a16="http://schemas.microsoft.com/office/drawing/2014/main" id="{8790B556-5F75-4EA8-B90A-E4BD72462BB4}"/>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73267228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a:xfrm>
            <a:off x="539999" y="252000"/>
            <a:ext cx="10620000" cy="540000"/>
          </a:xfrm>
        </p:spPr>
        <p:txBody>
          <a:bodyPr/>
          <a:lstStyle/>
          <a:p>
            <a:r>
              <a:rPr kumimoji="1" lang="ja-JP" altLang="en-US" sz="2400" dirty="0">
                <a:solidFill>
                  <a:schemeClr val="tx1">
                    <a:lumMod val="50000"/>
                    <a:lumOff val="50000"/>
                  </a:schemeClr>
                </a:solidFill>
                <a:latin typeface="メイリオ" panose="020B0604030504040204" pitchFamily="50" charset="-128"/>
                <a:ea typeface="メイリオ" panose="020B0604030504040204" pitchFamily="50" charset="-128"/>
              </a:rPr>
              <a:t>モデル契約策定</a:t>
            </a:r>
            <a:r>
              <a:rPr kumimoji="1" lang="en-US" altLang="ja-JP" sz="2400" dirty="0">
                <a:solidFill>
                  <a:schemeClr val="tx1">
                    <a:lumMod val="50000"/>
                    <a:lumOff val="50000"/>
                  </a:schemeClr>
                </a:solidFill>
                <a:latin typeface="メイリオ" panose="020B0604030504040204" pitchFamily="50" charset="-128"/>
                <a:ea typeface="メイリオ" panose="020B0604030504040204" pitchFamily="50" charset="-128"/>
              </a:rPr>
              <a:t>WG</a:t>
            </a:r>
            <a:r>
              <a:rPr kumimoji="1" lang="ja-JP" altLang="en-US" sz="2400" dirty="0">
                <a:solidFill>
                  <a:schemeClr val="tx1">
                    <a:lumMod val="50000"/>
                    <a:lumOff val="50000"/>
                  </a:schemeClr>
                </a:solidFill>
                <a:latin typeface="メイリオ" panose="020B0604030504040204" pitchFamily="50" charset="-128"/>
                <a:ea typeface="メイリオ" panose="020B0604030504040204" pitchFamily="50" charset="-128"/>
              </a:rPr>
              <a:t>における</a:t>
            </a:r>
            <a:r>
              <a:rPr kumimoji="1" lang="ja-JP" altLang="en-US" dirty="0">
                <a:solidFill>
                  <a:schemeClr val="tx1"/>
                </a:solidFill>
                <a:latin typeface="メイリオ" panose="020B0604030504040204" pitchFamily="50" charset="-128"/>
                <a:ea typeface="メイリオ" panose="020B0604030504040204" pitchFamily="50" charset="-128"/>
              </a:rPr>
              <a:t>偽装請負に</a:t>
            </a:r>
            <a:r>
              <a:rPr lang="ja-JP" altLang="en-US" dirty="0">
                <a:solidFill>
                  <a:schemeClr val="tx1"/>
                </a:solidFill>
                <a:latin typeface="メイリオ" panose="020B0604030504040204" pitchFamily="50" charset="-128"/>
                <a:ea typeface="メイリオ" panose="020B0604030504040204" pitchFamily="50" charset="-128"/>
              </a:rPr>
              <a:t>関する議論 </a:t>
            </a:r>
            <a:r>
              <a:rPr lang="en-US" altLang="ja-JP" dirty="0">
                <a:solidFill>
                  <a:schemeClr val="tx1"/>
                </a:solidFill>
                <a:latin typeface="メイリオ" panose="020B0604030504040204" pitchFamily="50" charset="-128"/>
                <a:ea typeface="メイリオ" panose="020B0604030504040204" pitchFamily="50" charset="-128"/>
              </a:rPr>
              <a:t>(</a:t>
            </a:r>
            <a:r>
              <a:rPr lang="en-US" altLang="ja-JP" dirty="0"/>
              <a:t>2</a:t>
            </a:r>
            <a:r>
              <a:rPr kumimoji="1" lang="en-US" altLang="ja-JP" dirty="0">
                <a:solidFill>
                  <a:schemeClr val="tx1"/>
                </a:solidFill>
                <a:latin typeface="メイリオ" panose="020B0604030504040204" pitchFamily="50" charset="-128"/>
                <a:ea typeface="メイリオ" panose="020B0604030504040204" pitchFamily="50" charset="-128"/>
              </a:rPr>
              <a:t>/2)</a:t>
            </a:r>
            <a:endParaRPr kumimoji="1" lang="ja-JP" altLang="en-US" dirty="0"/>
          </a:p>
        </p:txBody>
      </p:sp>
      <p:sp>
        <p:nvSpPr>
          <p:cNvPr id="4" name="日付プレースホルダー 3">
            <a:extLst>
              <a:ext uri="{FF2B5EF4-FFF2-40B4-BE49-F238E27FC236}">
                <a16:creationId xmlns:a16="http://schemas.microsoft.com/office/drawing/2014/main" id="{BF9B7AFA-74B3-4E13-B28E-292FD1757F06}"/>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正方形/長方形 5">
            <a:extLst>
              <a:ext uri="{FF2B5EF4-FFF2-40B4-BE49-F238E27FC236}">
                <a16:creationId xmlns:a16="http://schemas.microsoft.com/office/drawing/2014/main" id="{86B6FCDB-99BA-433D-85A3-16CCF8A2830F}"/>
              </a:ext>
            </a:extLst>
          </p:cNvPr>
          <p:cNvSpPr/>
          <p:nvPr/>
        </p:nvSpPr>
        <p:spPr>
          <a:xfrm>
            <a:off x="361507" y="900000"/>
            <a:ext cx="9000000" cy="1638910"/>
          </a:xfrm>
          <a:prstGeom prst="rect">
            <a:avLst/>
          </a:prstGeom>
        </p:spPr>
        <p:txBody>
          <a:bodyPr wrap="square">
            <a:spAutoFit/>
          </a:bodyPr>
          <a:lstStyle/>
          <a:p>
            <a:pPr>
              <a:spcBef>
                <a:spcPts val="300"/>
              </a:spcBef>
            </a:pPr>
            <a:r>
              <a:rPr lang="ja-JP" altLang="en-US" dirty="0"/>
              <a:t>（商品の製造の文脈における、偽装請負への該当性についての整理を考慮すれば ）</a:t>
            </a:r>
          </a:p>
          <a:p>
            <a:pPr>
              <a:spcBef>
                <a:spcPts val="300"/>
              </a:spcBef>
            </a:pPr>
            <a:r>
              <a:rPr lang="ja-JP" altLang="en-US" sz="2000" u="sng" dirty="0">
                <a:solidFill>
                  <a:srgbClr val="FF0000"/>
                </a:solidFill>
              </a:rPr>
              <a:t>アジャイル開発の本質</a:t>
            </a:r>
            <a:r>
              <a:rPr lang="ja-JP" altLang="en-US" sz="2000" dirty="0"/>
              <a:t>に即した</a:t>
            </a:r>
            <a:r>
              <a:rPr lang="ja-JP" altLang="en-US" sz="2000" u="sng" dirty="0">
                <a:solidFill>
                  <a:srgbClr val="3333FF"/>
                </a:solidFill>
              </a:rPr>
              <a:t>コミュニケーション</a:t>
            </a:r>
            <a:r>
              <a:rPr lang="ja-JP" altLang="en-US" sz="2000" dirty="0"/>
              <a:t>は、ユーザ企業の注文主としての意思決定の伝達等の契約の当事者間で行われる要求や注文、又はベンダ企業の監督の下でユーザ企業がベンダ企業（ベンダ企業側開発メンバ等）に対して提案・助言・説明をする範囲内に収まり、</a:t>
            </a:r>
            <a:r>
              <a:rPr lang="ja-JP" altLang="en-US" sz="2000" u="sng" dirty="0">
                <a:solidFill>
                  <a:srgbClr val="3333FF"/>
                </a:solidFill>
              </a:rPr>
              <a:t>指揮命令には該当しない</a:t>
            </a:r>
            <a:r>
              <a:rPr lang="ja-JP" altLang="en-US" sz="2000" dirty="0"/>
              <a:t>こととなるはず．</a:t>
            </a:r>
          </a:p>
        </p:txBody>
      </p:sp>
      <p:sp>
        <p:nvSpPr>
          <p:cNvPr id="10" name="矢印: 下 9">
            <a:extLst>
              <a:ext uri="{FF2B5EF4-FFF2-40B4-BE49-F238E27FC236}">
                <a16:creationId xmlns:a16="http://schemas.microsoft.com/office/drawing/2014/main" id="{23734E73-FA28-40C0-8B9E-7430E7C28EAE}"/>
              </a:ext>
            </a:extLst>
          </p:cNvPr>
          <p:cNvSpPr/>
          <p:nvPr/>
        </p:nvSpPr>
        <p:spPr>
          <a:xfrm>
            <a:off x="10799999" y="2412000"/>
            <a:ext cx="720000" cy="540000"/>
          </a:xfrm>
          <a:prstGeom prst="downArrow">
            <a:avLst>
              <a:gd name="adj1" fmla="val 58819"/>
              <a:gd name="adj2" fmla="val 29349"/>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8B804F9-79BD-40AC-8FCB-49D09C3F9571}"/>
              </a:ext>
            </a:extLst>
          </p:cNvPr>
          <p:cNvSpPr/>
          <p:nvPr/>
        </p:nvSpPr>
        <p:spPr>
          <a:xfrm>
            <a:off x="1440000" y="2628000"/>
            <a:ext cx="4320000" cy="432000"/>
          </a:xfrm>
          <a:prstGeom prst="rect">
            <a:avLst/>
          </a:prstGeom>
        </p:spPr>
        <p:txBody>
          <a:bodyPr wrap="square">
            <a:spAutoFit/>
          </a:bodyPr>
          <a:lstStyle/>
          <a:p>
            <a:pPr algn="l"/>
            <a:r>
              <a:rPr lang="ja-JP" altLang="en-US" sz="2000" dirty="0">
                <a:latin typeface="+mj-ea"/>
                <a:ea typeface="+mj-ea"/>
              </a:rPr>
              <a:t>＜開発を進める際の基本的な行動＞</a:t>
            </a:r>
          </a:p>
        </p:txBody>
      </p:sp>
      <p:sp>
        <p:nvSpPr>
          <p:cNvPr id="12" name="テキスト ボックス 11">
            <a:extLst>
              <a:ext uri="{FF2B5EF4-FFF2-40B4-BE49-F238E27FC236}">
                <a16:creationId xmlns:a16="http://schemas.microsoft.com/office/drawing/2014/main" id="{CB7B8DD4-53BA-4C42-93B0-98ABEACAF992}"/>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7" name="フッター プレースホルダー 6">
            <a:extLst>
              <a:ext uri="{FF2B5EF4-FFF2-40B4-BE49-F238E27FC236}">
                <a16:creationId xmlns:a16="http://schemas.microsoft.com/office/drawing/2014/main" id="{122E570F-381C-471A-8C02-CB036DB90D48}"/>
              </a:ext>
            </a:extLst>
          </p:cNvPr>
          <p:cNvSpPr>
            <a:spLocks noGrp="1"/>
          </p:cNvSpPr>
          <p:nvPr>
            <p:ph type="ftr" sz="quarter" idx="3"/>
          </p:nvPr>
        </p:nvSpPr>
        <p:spPr/>
        <p:txBody>
          <a:bodyPr/>
          <a:lstStyle/>
          <a:p>
            <a:r>
              <a:rPr lang="en-US" altLang="ja-JP"/>
              <a:t>EdgeTech+ 2022</a:t>
            </a:r>
            <a:endParaRPr lang="en-US" dirty="0"/>
          </a:p>
        </p:txBody>
      </p:sp>
      <p:graphicFrame>
        <p:nvGraphicFramePr>
          <p:cNvPr id="13" name="表 34">
            <a:extLst>
              <a:ext uri="{FF2B5EF4-FFF2-40B4-BE49-F238E27FC236}">
                <a16:creationId xmlns:a16="http://schemas.microsoft.com/office/drawing/2014/main" id="{57FD021B-5A62-40A6-BB1D-973A722F1710}"/>
              </a:ext>
            </a:extLst>
          </p:cNvPr>
          <p:cNvGraphicFramePr>
            <a:graphicFrameLocks noGrp="1"/>
          </p:cNvGraphicFramePr>
          <p:nvPr>
            <p:extLst>
              <p:ext uri="{D42A27DB-BD31-4B8C-83A1-F6EECF244321}">
                <p14:modId xmlns:p14="http://schemas.microsoft.com/office/powerpoint/2010/main" val="3533374435"/>
              </p:ext>
            </p:extLst>
          </p:nvPr>
        </p:nvGraphicFramePr>
        <p:xfrm>
          <a:off x="1440000" y="3060000"/>
          <a:ext cx="10296000" cy="3317693"/>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3830462735"/>
                    </a:ext>
                  </a:extLst>
                </a:gridCol>
                <a:gridCol w="9000000">
                  <a:extLst>
                    <a:ext uri="{9D8B030D-6E8A-4147-A177-3AD203B41FA5}">
                      <a16:colId xmlns:a16="http://schemas.microsoft.com/office/drawing/2014/main" val="1296395016"/>
                    </a:ext>
                  </a:extLst>
                </a:gridCol>
              </a:tblGrid>
              <a:tr h="483441">
                <a:tc>
                  <a:txBody>
                    <a:bodyPr/>
                    <a:lstStyle/>
                    <a:p>
                      <a:r>
                        <a:rPr kumimoji="1" lang="ja-JP" altLang="en-US" sz="1600" b="1" dirty="0">
                          <a:latin typeface="+mn-ea"/>
                          <a:ea typeface="+mn-ea"/>
                        </a:rPr>
                        <a:t>プロセスの</a:t>
                      </a:r>
                    </a:p>
                    <a:p>
                      <a:r>
                        <a:rPr kumimoji="1" lang="ja-JP" altLang="en-US" sz="1600" b="1" dirty="0">
                          <a:latin typeface="+mn-ea"/>
                          <a:ea typeface="+mn-ea"/>
                        </a:rPr>
                        <a:t>コンセンサス</a:t>
                      </a: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n-ea"/>
                          <a:ea typeface="+mn-ea"/>
                        </a:rPr>
                        <a:t>アジャイル開発の進め方（下記内容）や役割分担について理解し、合意する。</a:t>
                      </a:r>
                    </a:p>
                  </a:txBody>
                  <a:tcPr marL="33231" marR="33231" marT="33231" marB="33231" anchor="ctr">
                    <a:solidFill>
                      <a:srgbClr val="FBE5F7">
                        <a:alpha val="70000"/>
                      </a:srgbClr>
                    </a:solidFill>
                  </a:tcPr>
                </a:tc>
                <a:extLst>
                  <a:ext uri="{0D108BD9-81ED-4DB2-BD59-A6C34878D82A}">
                    <a16:rowId xmlns:a16="http://schemas.microsoft.com/office/drawing/2014/main" val="2129429307"/>
                  </a:ext>
                </a:extLst>
              </a:tr>
              <a:tr h="1130622">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600" b="1" dirty="0">
                          <a:latin typeface="+mn-ea"/>
                          <a:ea typeface="+mn-ea"/>
                        </a:rPr>
                        <a:t>プロダクトの</a:t>
                      </a:r>
                    </a:p>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600" b="1" dirty="0">
                          <a:latin typeface="+mn-ea"/>
                          <a:ea typeface="+mn-ea"/>
                        </a:rPr>
                        <a:t>コンセンサス</a:t>
                      </a:r>
                      <a:endParaRPr lang="ja-JP" altLang="en-US" sz="1600" b="1" dirty="0">
                        <a:solidFill>
                          <a:schemeClr val="tx1"/>
                        </a:solidFill>
                        <a:latin typeface="+mn-ea"/>
                        <a:ea typeface="+mn-ea"/>
                      </a:endParaRP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n-ea"/>
                          <a:ea typeface="+mn-ea"/>
                        </a:rPr>
                        <a:t>スクラムチーム（ユーザ、ベンダを含む）内で、各メンバーの専門知識や経験に基づき、開発対象プロダクト内容あるいは開発手法等（ビジネスニーズ、ユーザビリティ、技術的実現性、開発規模</a:t>
                      </a:r>
                      <a:r>
                        <a:rPr lang="en-US" altLang="ja-JP" sz="1600" dirty="0">
                          <a:solidFill>
                            <a:schemeClr val="tx1"/>
                          </a:solidFill>
                          <a:latin typeface="+mn-ea"/>
                          <a:ea typeface="+mn-ea"/>
                        </a:rPr>
                        <a:t>/</a:t>
                      </a:r>
                      <a:r>
                        <a:rPr lang="ja-JP" altLang="en-US" sz="1600" dirty="0">
                          <a:solidFill>
                            <a:schemeClr val="tx1"/>
                          </a:solidFill>
                          <a:latin typeface="+mn-ea"/>
                          <a:ea typeface="+mn-ea"/>
                        </a:rPr>
                        <a:t>期間見積もり、等）に関する情報交換、意見交換等のコミュニケーションを自由に行いながら、プロダクトバックログからスプリントバックログを抽出・作成し、合意する。その後、バックログの内容を開発タスク群に分割する。</a:t>
                      </a:r>
                    </a:p>
                  </a:txBody>
                  <a:tcPr marL="33231" marR="33231" marT="33231" marB="33231">
                    <a:solidFill>
                      <a:srgbClr val="FBE5F7">
                        <a:alpha val="70000"/>
                      </a:srgbClr>
                    </a:solidFill>
                  </a:tcPr>
                </a:tc>
                <a:extLst>
                  <a:ext uri="{0D108BD9-81ED-4DB2-BD59-A6C34878D82A}">
                    <a16:rowId xmlns:a16="http://schemas.microsoft.com/office/drawing/2014/main" val="3238171817"/>
                  </a:ext>
                </a:extLst>
              </a:tr>
              <a:tr h="1078787">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600" b="1" dirty="0">
                          <a:solidFill>
                            <a:srgbClr val="FF0000"/>
                          </a:solidFill>
                          <a:latin typeface="+mn-ea"/>
                          <a:ea typeface="+mn-ea"/>
                        </a:rPr>
                        <a:t>自律的</a:t>
                      </a:r>
                      <a:r>
                        <a:rPr lang="ja-JP" altLang="en-US" sz="1600" b="1" dirty="0">
                          <a:solidFill>
                            <a:schemeClr val="tx1"/>
                          </a:solidFill>
                          <a:latin typeface="+mn-ea"/>
                          <a:ea typeface="+mn-ea"/>
                        </a:rPr>
                        <a:t>な</a:t>
                      </a:r>
                    </a:p>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n-ea"/>
                          <a:ea typeface="+mn-ea"/>
                        </a:rPr>
                        <a:t>ワーク</a:t>
                      </a: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n-ea"/>
                          <a:ea typeface="+mn-ea"/>
                        </a:rPr>
                        <a:t>スクラムチームの各開発者は、開発ボードに掲示された未着手の開発タスク群のうちから、自身の得意分野や経験等を考慮しつつ、自発的に</a:t>
                      </a:r>
                      <a:r>
                        <a:rPr kumimoji="1" lang="en-US" altLang="ja-JP" sz="1600" dirty="0">
                          <a:solidFill>
                            <a:schemeClr val="tx1"/>
                          </a:solidFill>
                          <a:latin typeface="+mn-ea"/>
                          <a:ea typeface="+mn-ea"/>
                        </a:rPr>
                        <a:t>1</a:t>
                      </a:r>
                      <a:r>
                        <a:rPr kumimoji="1" lang="ja-JP" altLang="en-US" sz="1600" dirty="0">
                          <a:solidFill>
                            <a:schemeClr val="tx1"/>
                          </a:solidFill>
                          <a:latin typeface="+mn-ea"/>
                          <a:ea typeface="+mn-ea"/>
                        </a:rPr>
                        <a:t>個を選択し、開発を行う。各開発者は開発終了後、同様に、次の開発タスクを選択し、開発を行う。</a:t>
                      </a:r>
                    </a:p>
                    <a:p>
                      <a:pPr marL="0" marR="0" lvl="0" indent="0" algn="l" defTabSz="843916"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n-ea"/>
                          <a:ea typeface="+mn-ea"/>
                        </a:rPr>
                        <a:t>開発タスクがなくなるまで、あるいはイテレーションの期間が終了するまで、上記を繰り返す。</a:t>
                      </a:r>
                    </a:p>
                  </a:txBody>
                  <a:tcPr marL="33231" marR="33231" marT="33231" marB="33231">
                    <a:solidFill>
                      <a:srgbClr val="FBE5F7">
                        <a:alpha val="70000"/>
                      </a:srgbClr>
                    </a:solidFill>
                  </a:tcPr>
                </a:tc>
                <a:extLst>
                  <a:ext uri="{0D108BD9-81ED-4DB2-BD59-A6C34878D82A}">
                    <a16:rowId xmlns:a16="http://schemas.microsoft.com/office/drawing/2014/main" val="52003905"/>
                  </a:ext>
                </a:extLst>
              </a:tr>
              <a:tr h="526380">
                <a:tc>
                  <a:txBody>
                    <a:bodyPr/>
                    <a:lstStyle/>
                    <a:p>
                      <a:pPr algn="l"/>
                      <a:r>
                        <a:rPr lang="ja-JP" altLang="en-US" sz="1600" b="1" dirty="0">
                          <a:solidFill>
                            <a:schemeClr val="tx1"/>
                          </a:solidFill>
                          <a:latin typeface="+mn-ea"/>
                          <a:ea typeface="+mn-ea"/>
                        </a:rPr>
                        <a:t>例外対応</a:t>
                      </a:r>
                    </a:p>
                  </a:txBody>
                  <a:tcPr marL="33231" marR="33231" marT="33231" marB="33231">
                    <a:solidFill>
                      <a:srgbClr val="FBE5F7">
                        <a:alpha val="70000"/>
                      </a:srgbClr>
                    </a:solidFill>
                  </a:tcPr>
                </a:tc>
                <a:tc>
                  <a:txBody>
                    <a:bodyPr/>
                    <a:lstStyle/>
                    <a:p>
                      <a:pPr marL="0" marR="0" lvl="0" indent="0" algn="l" defTabSz="843916" rtl="0" eaLnBrk="1" fontAlgn="auto" latinLnBrk="0" hangingPunct="1">
                        <a:lnSpc>
                          <a:spcPct val="100000"/>
                        </a:lnSpc>
                        <a:spcBef>
                          <a:spcPts val="0"/>
                        </a:spcBef>
                        <a:spcAft>
                          <a:spcPts val="0"/>
                        </a:spcAft>
                        <a:buClrTx/>
                        <a:buSzTx/>
                        <a:buFontTx/>
                        <a:buNone/>
                        <a:tabLst/>
                        <a:defRPr/>
                      </a:pPr>
                      <a:r>
                        <a:rPr lang="ja-JP" altLang="en-US" sz="1600" b="0" dirty="0">
                          <a:latin typeface="+mn-ea"/>
                          <a:ea typeface="+mn-ea"/>
                        </a:rPr>
                        <a:t>開発中に問題が生じた場合には、スクラムチーム内で話し合い、その解決に努める。チーム内での解決が困難と判明した場合には、上位会議体にエスカレーションする。</a:t>
                      </a:r>
                      <a:endParaRPr lang="en-US" altLang="ja-JP" sz="1600" b="0" dirty="0">
                        <a:latin typeface="+mn-ea"/>
                        <a:ea typeface="+mn-ea"/>
                      </a:endParaRPr>
                    </a:p>
                  </a:txBody>
                  <a:tcPr marL="33231" marR="33231" marT="33231" marB="33231">
                    <a:solidFill>
                      <a:srgbClr val="FBE5F7">
                        <a:alpha val="70000"/>
                      </a:srgbClr>
                    </a:solidFill>
                  </a:tcPr>
                </a:tc>
                <a:extLst>
                  <a:ext uri="{0D108BD9-81ED-4DB2-BD59-A6C34878D82A}">
                    <a16:rowId xmlns:a16="http://schemas.microsoft.com/office/drawing/2014/main" val="1067208503"/>
                  </a:ext>
                </a:extLst>
              </a:tr>
            </a:tbl>
          </a:graphicData>
        </a:graphic>
      </p:graphicFrame>
      <p:pic>
        <p:nvPicPr>
          <p:cNvPr id="5" name="図 4">
            <a:extLst>
              <a:ext uri="{FF2B5EF4-FFF2-40B4-BE49-F238E27FC236}">
                <a16:creationId xmlns:a16="http://schemas.microsoft.com/office/drawing/2014/main" id="{431C4563-3DFD-4AB1-A6AD-65F9FE937939}"/>
              </a:ext>
            </a:extLst>
          </p:cNvPr>
          <p:cNvPicPr>
            <a:picLocks noChangeAspect="1"/>
          </p:cNvPicPr>
          <p:nvPr/>
        </p:nvPicPr>
        <p:blipFill>
          <a:blip r:embed="rId2"/>
          <a:stretch>
            <a:fillRect/>
          </a:stretch>
        </p:blipFill>
        <p:spPr>
          <a:xfrm>
            <a:off x="9360000" y="900000"/>
            <a:ext cx="2560000" cy="1440000"/>
          </a:xfrm>
          <a:prstGeom prst="rect">
            <a:avLst/>
          </a:prstGeom>
        </p:spPr>
      </p:pic>
    </p:spTree>
    <p:extLst>
      <p:ext uri="{BB962C8B-B14F-4D97-AF65-F5344CB8AC3E}">
        <p14:creationId xmlns:p14="http://schemas.microsoft.com/office/powerpoint/2010/main" val="97460766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noAutofit/>
          </a:bodyPr>
          <a:lstStyle/>
          <a:p>
            <a:r>
              <a:rPr kumimoji="1" lang="ja-JP" altLang="en-US" dirty="0"/>
              <a:t>疑義応答集</a:t>
            </a:r>
            <a:r>
              <a:rPr kumimoji="1" lang="en-US" altLang="ja-JP" dirty="0"/>
              <a:t>(</a:t>
            </a:r>
            <a:r>
              <a:rPr kumimoji="1" lang="ja-JP" altLang="en-US" dirty="0"/>
              <a:t>第</a:t>
            </a:r>
            <a:r>
              <a:rPr kumimoji="1" lang="en-US" altLang="ja-JP" dirty="0"/>
              <a:t>3</a:t>
            </a:r>
            <a:r>
              <a:rPr kumimoji="1" lang="ja-JP" altLang="en-US" dirty="0"/>
              <a:t>集</a:t>
            </a:r>
            <a:r>
              <a:rPr kumimoji="1" lang="en-US" altLang="ja-JP" dirty="0"/>
              <a:t>)</a:t>
            </a:r>
            <a:r>
              <a:rPr lang="ja-JP" altLang="en-US" dirty="0"/>
              <a:t>の</a:t>
            </a:r>
            <a:r>
              <a:rPr kumimoji="1" lang="ja-JP" altLang="en-US" dirty="0">
                <a:solidFill>
                  <a:srgbClr val="3333FF"/>
                </a:solidFill>
              </a:rPr>
              <a:t>基本</a:t>
            </a:r>
            <a:r>
              <a:rPr kumimoji="1" lang="ja-JP" altLang="en-US" dirty="0"/>
              <a:t>的考え方（</a:t>
            </a:r>
            <a:r>
              <a:rPr kumimoji="1" lang="en-US" altLang="ja-JP" dirty="0"/>
              <a:t>Q2</a:t>
            </a:r>
            <a:r>
              <a:rPr kumimoji="1" lang="ja-JP" altLang="en-US" dirty="0"/>
              <a:t>）</a:t>
            </a:r>
          </a:p>
        </p:txBody>
      </p:sp>
      <p:sp>
        <p:nvSpPr>
          <p:cNvPr id="4" name="日付プレースホルダー 3">
            <a:extLst>
              <a:ext uri="{FF2B5EF4-FFF2-40B4-BE49-F238E27FC236}">
                <a16:creationId xmlns:a16="http://schemas.microsoft.com/office/drawing/2014/main" id="{18D94B07-D990-4CAD-BA8B-1BC6048EE664}"/>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649D1A71-6D87-47F4-BB50-29678A79E991}"/>
              </a:ext>
            </a:extLst>
          </p:cNvPr>
          <p:cNvSpPr>
            <a:spLocks noGrp="1"/>
          </p:cNvSpPr>
          <p:nvPr>
            <p:ph type="ftr" sz="quarter" idx="3"/>
          </p:nvPr>
        </p:nvSpPr>
        <p:spPr/>
        <p:txBody>
          <a:bodyPr/>
          <a:lstStyle/>
          <a:p>
            <a:r>
              <a:rPr lang="en-US" altLang="ja-JP"/>
              <a:t>EdgeTech+ 2022</a:t>
            </a:r>
            <a:endParaRPr lang="en-US" dirty="0"/>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900000"/>
            <a:ext cx="11448000" cy="560461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10000"/>
              </a:lnSpc>
              <a:spcBef>
                <a:spcPts val="600"/>
              </a:spcBef>
              <a:spcAft>
                <a:spcPts val="600"/>
              </a:spcAft>
              <a:buNone/>
            </a:pPr>
            <a:r>
              <a:rPr lang="en-US" altLang="ja-JP" sz="2400" dirty="0"/>
              <a:t>Q2</a:t>
            </a:r>
            <a:r>
              <a:rPr lang="ja-JP" altLang="en-US" sz="2400" dirty="0"/>
              <a:t>　</a:t>
            </a:r>
            <a:r>
              <a:rPr lang="ja-JP" altLang="en-US" sz="2400" u="sng" dirty="0"/>
              <a:t>アジャイル型開発は</a:t>
            </a:r>
            <a:r>
              <a:rPr lang="ja-JP" altLang="en-US" sz="2400" dirty="0"/>
              <a:t>、発注者側の開発責任者と発注者側及び受注者側の開発担当者が一つのチームを構成して相互に密に連携し、随時、情報の共有や助言・提案をしながらシステム開発を進めるものですが、こうしたシステム開発の進め方は</a:t>
            </a:r>
            <a:r>
              <a:rPr lang="ja-JP" altLang="en-US" sz="2400" u="sng" dirty="0"/>
              <a:t>偽装請負となりますか</a:t>
            </a:r>
            <a:r>
              <a:rPr lang="ja-JP" altLang="en-US" sz="2400" dirty="0"/>
              <a:t>。</a:t>
            </a:r>
          </a:p>
          <a:p>
            <a:pPr marL="360000" indent="-360000">
              <a:lnSpc>
                <a:spcPct val="110000"/>
              </a:lnSpc>
              <a:spcBef>
                <a:spcPts val="600"/>
              </a:spcBef>
              <a:buNone/>
            </a:pPr>
            <a:r>
              <a:rPr lang="en-US" altLang="ja-JP" sz="2400" dirty="0"/>
              <a:t>A</a:t>
            </a:r>
            <a:r>
              <a:rPr lang="ja-JP" altLang="en-US" sz="2400" dirty="0"/>
              <a:t>２（抜粋）　発注者側と受注者側の開発関係者が相互に密に連携し、随時、情報の共有や、システム開発に関する技術的な助言・提案を行っていたとしても、</a:t>
            </a:r>
            <a:r>
              <a:rPr lang="ja-JP" altLang="en-US" sz="2400" u="sng" dirty="0"/>
              <a:t>実態として、発注者と受注者の関係者が対等な関係の下で協働し、</a:t>
            </a:r>
            <a:r>
              <a:rPr lang="ja-JP" altLang="en-US" sz="2400" u="sng" dirty="0">
                <a:solidFill>
                  <a:srgbClr val="FF0000"/>
                </a:solidFill>
              </a:rPr>
              <a:t>受注者側の開発担当者が</a:t>
            </a:r>
            <a:r>
              <a:rPr lang="ja-JP" altLang="en-US" sz="2400" b="1" u="dbl" dirty="0">
                <a:solidFill>
                  <a:srgbClr val="FF0000"/>
                </a:solidFill>
              </a:rPr>
              <a:t>自律的</a:t>
            </a:r>
            <a:r>
              <a:rPr lang="ja-JP" altLang="en-US" sz="2400" u="sng" dirty="0">
                <a:solidFill>
                  <a:srgbClr val="FF0000"/>
                </a:solidFill>
              </a:rPr>
              <a:t>に判断して開発業務を行っている</a:t>
            </a:r>
            <a:r>
              <a:rPr lang="ja-JP" altLang="en-US" sz="2400" u="sng" dirty="0"/>
              <a:t>と認められる場合</a:t>
            </a:r>
            <a:r>
              <a:rPr lang="ja-JP" altLang="en-US" sz="2400" dirty="0"/>
              <a:t>であれば、偽装請負と判断されるものではありません。</a:t>
            </a:r>
          </a:p>
          <a:p>
            <a:pPr marL="360000" indent="-360000">
              <a:lnSpc>
                <a:spcPct val="110000"/>
              </a:lnSpc>
              <a:spcBef>
                <a:spcPts val="600"/>
              </a:spcBef>
              <a:buNone/>
            </a:pPr>
            <a:r>
              <a:rPr lang="ja-JP" altLang="en-US" sz="2400" dirty="0"/>
              <a:t>　　他方で、実態として、</a:t>
            </a:r>
            <a:r>
              <a:rPr lang="ja-JP" altLang="en-US" sz="2400" u="sng" dirty="0"/>
              <a:t>発注者側の開発責任者や開発担当者が受注者側の開発担当者に対し、直接、業務の遂行方法や労働時間等に関する指示を行うなど</a:t>
            </a:r>
            <a:r>
              <a:rPr lang="ja-JP" altLang="en-US" sz="2400" dirty="0"/>
              <a:t>、</a:t>
            </a:r>
            <a:r>
              <a:rPr lang="ja-JP" altLang="en-US" sz="2400" u="sng" dirty="0"/>
              <a:t>指揮命令</a:t>
            </a:r>
            <a:r>
              <a:rPr lang="ja-JP" altLang="en-US" sz="2400" dirty="0"/>
              <a:t>があると認められるような場合には、</a:t>
            </a:r>
            <a:r>
              <a:rPr lang="ja-JP" altLang="en-US" sz="2400" u="sng" dirty="0"/>
              <a:t>偽装請負と判断</a:t>
            </a:r>
            <a:r>
              <a:rPr lang="ja-JP" altLang="en-US" sz="2400" dirty="0"/>
              <a:t>されることになります。</a:t>
            </a:r>
          </a:p>
        </p:txBody>
      </p:sp>
      <p:sp>
        <p:nvSpPr>
          <p:cNvPr id="5" name="四角形: 角を丸くする 4">
            <a:extLst>
              <a:ext uri="{FF2B5EF4-FFF2-40B4-BE49-F238E27FC236}">
                <a16:creationId xmlns:a16="http://schemas.microsoft.com/office/drawing/2014/main" id="{8EADA05E-0513-49CB-8B0D-5E30474ECC0E}"/>
              </a:ext>
            </a:extLst>
          </p:cNvPr>
          <p:cNvSpPr/>
          <p:nvPr/>
        </p:nvSpPr>
        <p:spPr>
          <a:xfrm>
            <a:off x="288000" y="2592000"/>
            <a:ext cx="11520000" cy="3888000"/>
          </a:xfrm>
          <a:prstGeom prst="roundRect">
            <a:avLst>
              <a:gd name="adj" fmla="val 6116"/>
            </a:avLst>
          </a:prstGeom>
          <a:no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662"/>
          </a:p>
        </p:txBody>
      </p:sp>
    </p:spTree>
    <p:extLst>
      <p:ext uri="{BB962C8B-B14F-4D97-AF65-F5344CB8AC3E}">
        <p14:creationId xmlns:p14="http://schemas.microsoft.com/office/powerpoint/2010/main" val="34226082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83A2CAA-533B-49B3-BA11-05927CF018EE}"/>
              </a:ext>
            </a:extLst>
          </p:cNvPr>
          <p:cNvPicPr>
            <a:picLocks noChangeAspect="1"/>
          </p:cNvPicPr>
          <p:nvPr/>
        </p:nvPicPr>
        <p:blipFill>
          <a:blip r:embed="rId2"/>
          <a:stretch>
            <a:fillRect/>
          </a:stretch>
        </p:blipFill>
        <p:spPr>
          <a:xfrm>
            <a:off x="1800000" y="1188000"/>
            <a:ext cx="7920000" cy="5353015"/>
          </a:xfrm>
          <a:prstGeom prst="rect">
            <a:avLst/>
          </a:prstGeom>
        </p:spPr>
      </p:pic>
      <p:pic>
        <p:nvPicPr>
          <p:cNvPr id="20" name="図 19">
            <a:extLst>
              <a:ext uri="{FF2B5EF4-FFF2-40B4-BE49-F238E27FC236}">
                <a16:creationId xmlns:a16="http://schemas.microsoft.com/office/drawing/2014/main" id="{91E0BF75-70B6-4C22-9E7D-D00BE02BE86A}"/>
              </a:ext>
            </a:extLst>
          </p:cNvPr>
          <p:cNvPicPr>
            <a:picLocks noChangeAspect="1"/>
          </p:cNvPicPr>
          <p:nvPr/>
        </p:nvPicPr>
        <p:blipFill>
          <a:blip r:embed="rId3"/>
          <a:stretch>
            <a:fillRect/>
          </a:stretch>
        </p:blipFill>
        <p:spPr>
          <a:xfrm>
            <a:off x="1800000" y="3528000"/>
            <a:ext cx="7920000" cy="3082673"/>
          </a:xfrm>
          <a:prstGeom prst="rect">
            <a:avLst/>
          </a:prstGeom>
        </p:spPr>
      </p:pic>
      <p:sp>
        <p:nvSpPr>
          <p:cNvPr id="2" name="タイトル 1">
            <a:extLst>
              <a:ext uri="{FF2B5EF4-FFF2-40B4-BE49-F238E27FC236}">
                <a16:creationId xmlns:a16="http://schemas.microsoft.com/office/drawing/2014/main" id="{01496F1E-4AD1-4F9B-918A-E3AB373D642F}"/>
              </a:ext>
            </a:extLst>
          </p:cNvPr>
          <p:cNvSpPr>
            <a:spLocks noGrp="1"/>
          </p:cNvSpPr>
          <p:nvPr>
            <p:ph type="title"/>
          </p:nvPr>
        </p:nvSpPr>
        <p:spPr>
          <a:xfrm>
            <a:off x="539999" y="108000"/>
            <a:ext cx="10800000" cy="540000"/>
          </a:xfrm>
        </p:spPr>
        <p:txBody>
          <a:bodyPr anchor="ctr">
            <a:normAutofit fontScale="90000"/>
          </a:bodyPr>
          <a:lstStyle/>
          <a:p>
            <a:r>
              <a:rPr kumimoji="1" lang="en-US" altLang="ja-JP" dirty="0"/>
              <a:t>DX</a:t>
            </a:r>
            <a:r>
              <a:rPr kumimoji="1" lang="ja-JP" altLang="en-US" dirty="0"/>
              <a:t>推進施策［</a:t>
            </a:r>
            <a:r>
              <a:rPr kumimoji="1" lang="en-US" altLang="ja-JP" dirty="0"/>
              <a:t>2020</a:t>
            </a:r>
            <a:r>
              <a:rPr kumimoji="1" lang="ja-JP" altLang="en-US" dirty="0"/>
              <a:t>年～］</a:t>
            </a:r>
            <a:r>
              <a:rPr lang="ja-JP" altLang="en-US" dirty="0"/>
              <a:t>（経済産業省：</a:t>
            </a:r>
            <a:r>
              <a:rPr lang="en-US" altLang="ja-JP" dirty="0"/>
              <a:t>DX</a:t>
            </a:r>
            <a:r>
              <a:rPr lang="ja-JP" altLang="en-US" dirty="0"/>
              <a:t>レポート</a:t>
            </a:r>
            <a:r>
              <a:rPr lang="en-US" altLang="ja-JP" dirty="0"/>
              <a:t>2[</a:t>
            </a:r>
            <a:r>
              <a:rPr lang="ja-JP" altLang="en-US" dirty="0"/>
              <a:t>中間</a:t>
            </a:r>
            <a:r>
              <a:rPr lang="en-US" altLang="ja-JP" dirty="0"/>
              <a:t>]</a:t>
            </a:r>
            <a:r>
              <a:rPr lang="ja-JP" altLang="en-US" dirty="0"/>
              <a:t>）</a:t>
            </a:r>
            <a:endParaRPr kumimoji="1" lang="ja-JP" altLang="en-US" dirty="0"/>
          </a:p>
        </p:txBody>
      </p:sp>
      <p:sp>
        <p:nvSpPr>
          <p:cNvPr id="7" name="日付プレースホルダー 6">
            <a:extLst>
              <a:ext uri="{FF2B5EF4-FFF2-40B4-BE49-F238E27FC236}">
                <a16:creationId xmlns:a16="http://schemas.microsoft.com/office/drawing/2014/main" id="{2BCA6B41-6225-4A36-B53F-9BE928281218}"/>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74952BDB-DB69-4EBC-9D41-396EEB05EAED}"/>
              </a:ext>
            </a:extLst>
          </p:cNvPr>
          <p:cNvSpPr>
            <a:spLocks noGrp="1"/>
          </p:cNvSpPr>
          <p:nvPr>
            <p:ph type="ftr" sz="quarter" idx="3"/>
          </p:nvPr>
        </p:nvSpPr>
        <p:spPr/>
        <p:txBody>
          <a:bodyPr/>
          <a:lstStyle/>
          <a:p>
            <a:r>
              <a:rPr lang="en-US" altLang="ja-JP"/>
              <a:t>EdgeTech+ 2022</a:t>
            </a:r>
            <a:endParaRPr lang="en-US" dirty="0"/>
          </a:p>
        </p:txBody>
      </p:sp>
      <p:sp>
        <p:nvSpPr>
          <p:cNvPr id="6" name="正方形/長方形 5">
            <a:extLst>
              <a:ext uri="{FF2B5EF4-FFF2-40B4-BE49-F238E27FC236}">
                <a16:creationId xmlns:a16="http://schemas.microsoft.com/office/drawing/2014/main" id="{E69884DD-7984-4591-9380-FDDFBC17935D}"/>
              </a:ext>
            </a:extLst>
          </p:cNvPr>
          <p:cNvSpPr/>
          <p:nvPr/>
        </p:nvSpPr>
        <p:spPr>
          <a:xfrm>
            <a:off x="7200000" y="828000"/>
            <a:ext cx="4860000" cy="415498"/>
          </a:xfrm>
          <a:prstGeom prst="rect">
            <a:avLst/>
          </a:prstGeom>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レポート</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（中間取りまとめ），</a:t>
            </a:r>
            <a:r>
              <a:rPr lang="en-US" altLang="ja-JP" sz="1050" dirty="0">
                <a:latin typeface="メイリオ" panose="020B0604030504040204" pitchFamily="50" charset="-128"/>
                <a:ea typeface="メイリオ" panose="020B0604030504040204" pitchFamily="50" charset="-128"/>
              </a:rPr>
              <a:t>2020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日，</a:t>
            </a:r>
          </a:p>
          <a:p>
            <a:r>
              <a:rPr lang="ja-JP" altLang="en-US" sz="1050" dirty="0">
                <a:latin typeface="メイリオ" panose="020B0604030504040204" pitchFamily="50" charset="-128"/>
                <a:ea typeface="メイリオ" panose="020B0604030504040204" pitchFamily="50" charset="-128"/>
              </a:rPr>
              <a:t>　　　　経済</a:t>
            </a:r>
            <a:r>
              <a:rPr lang="ja-JP" altLang="en-US" sz="1050" dirty="0">
                <a:latin typeface="メイリオ" panose="020B0604030504040204" pitchFamily="50" charset="-128"/>
              </a:rPr>
              <a:t>産業省デジタルトランスフォーメーションの加速に向けた研究会</a:t>
            </a:r>
            <a:endParaRPr lang="ja-JP" altLang="en-US" sz="105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4693EC3-AC29-4208-92C2-F5C169F42336}"/>
              </a:ext>
            </a:extLst>
          </p:cNvPr>
          <p:cNvSpPr/>
          <p:nvPr/>
        </p:nvSpPr>
        <p:spPr>
          <a:xfrm>
            <a:off x="7740000" y="1188000"/>
            <a:ext cx="4320000" cy="200943"/>
          </a:xfrm>
          <a:prstGeom prst="rect">
            <a:avLst/>
          </a:prstGeom>
        </p:spPr>
        <p:txBody>
          <a:bodyPr wrap="square" lIns="36000" tIns="36000" rIns="36000" bIns="36000">
            <a:spAutoFit/>
          </a:bodyPr>
          <a:lstStyle/>
          <a:p>
            <a:pPr>
              <a:lnSpc>
                <a:spcPts val="1000"/>
              </a:lnSpc>
            </a:pPr>
            <a:r>
              <a:rPr lang="en-US" altLang="ja-JP" sz="1000" i="1" dirty="0">
                <a:hlinkClick r:id="rId4"/>
              </a:rPr>
              <a:t>https://www.meti.go.jp/press/2020/12/20201228004/20201228004.html</a:t>
            </a:r>
            <a:endParaRPr lang="ja-JP" altLang="en-US" sz="1000" i="1" dirty="0"/>
          </a:p>
        </p:txBody>
      </p:sp>
      <p:cxnSp>
        <p:nvCxnSpPr>
          <p:cNvPr id="16" name="直線コネクタ 15">
            <a:extLst>
              <a:ext uri="{FF2B5EF4-FFF2-40B4-BE49-F238E27FC236}">
                <a16:creationId xmlns:a16="http://schemas.microsoft.com/office/drawing/2014/main" id="{21473690-8B46-4369-8DB8-DAC0CCF45ABA}"/>
              </a:ext>
            </a:extLst>
          </p:cNvPr>
          <p:cNvCxnSpPr>
            <a:cxnSpLocks/>
          </p:cNvCxnSpPr>
          <p:nvPr/>
        </p:nvCxnSpPr>
        <p:spPr>
          <a:xfrm>
            <a:off x="7740000" y="2592000"/>
            <a:ext cx="1080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35586F8-E83C-4702-9D53-EADEC6E425A8}"/>
              </a:ext>
            </a:extLst>
          </p:cNvPr>
          <p:cNvCxnSpPr>
            <a:cxnSpLocks/>
          </p:cNvCxnSpPr>
          <p:nvPr/>
        </p:nvCxnSpPr>
        <p:spPr>
          <a:xfrm>
            <a:off x="3888000" y="5580000"/>
            <a:ext cx="900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23660E37-E7FE-2B5D-D512-38D1522312CB}"/>
              </a:ext>
            </a:extLst>
          </p:cNvPr>
          <p:cNvCxnSpPr>
            <a:cxnSpLocks/>
          </p:cNvCxnSpPr>
          <p:nvPr/>
        </p:nvCxnSpPr>
        <p:spPr>
          <a:xfrm>
            <a:off x="3312000" y="1944000"/>
            <a:ext cx="1080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B40674E-E7B1-6139-64C7-5F113B4014A7}"/>
              </a:ext>
            </a:extLst>
          </p:cNvPr>
          <p:cNvCxnSpPr>
            <a:cxnSpLocks/>
          </p:cNvCxnSpPr>
          <p:nvPr/>
        </p:nvCxnSpPr>
        <p:spPr>
          <a:xfrm>
            <a:off x="3960000" y="3996000"/>
            <a:ext cx="1332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0DBF40C-D24C-5279-8179-0BA203B505C2}"/>
              </a:ext>
            </a:extLst>
          </p:cNvPr>
          <p:cNvCxnSpPr>
            <a:cxnSpLocks/>
          </p:cNvCxnSpPr>
          <p:nvPr/>
        </p:nvCxnSpPr>
        <p:spPr>
          <a:xfrm>
            <a:off x="5508000" y="2406943"/>
            <a:ext cx="2340000" cy="0"/>
          </a:xfrm>
          <a:prstGeom prst="line">
            <a:avLst/>
          </a:prstGeom>
          <a:ln w="34925"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8BD9382-FCCC-CD86-9911-F9FE973489ED}"/>
              </a:ext>
            </a:extLst>
          </p:cNvPr>
          <p:cNvCxnSpPr>
            <a:cxnSpLocks/>
          </p:cNvCxnSpPr>
          <p:nvPr/>
        </p:nvCxnSpPr>
        <p:spPr>
          <a:xfrm>
            <a:off x="6552000" y="5346000"/>
            <a:ext cx="2808000" cy="0"/>
          </a:xfrm>
          <a:prstGeom prst="line">
            <a:avLst/>
          </a:prstGeom>
          <a:ln w="34925"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46001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ja-JP" altLang="en-US" dirty="0"/>
              <a:t>基本的考え方（続）</a:t>
            </a:r>
          </a:p>
        </p:txBody>
      </p:sp>
      <p:sp>
        <p:nvSpPr>
          <p:cNvPr id="5" name="日付プレースホルダー 4">
            <a:extLst>
              <a:ext uri="{FF2B5EF4-FFF2-40B4-BE49-F238E27FC236}">
                <a16:creationId xmlns:a16="http://schemas.microsoft.com/office/drawing/2014/main" id="{CD6FC554-8CEE-446F-A092-0908B6DED72E}"/>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8" name="フッター プレースホルダー 7">
            <a:extLst>
              <a:ext uri="{FF2B5EF4-FFF2-40B4-BE49-F238E27FC236}">
                <a16:creationId xmlns:a16="http://schemas.microsoft.com/office/drawing/2014/main" id="{5722B99C-BA44-486B-A7ED-8AEC176BFDF2}"/>
              </a:ext>
            </a:extLst>
          </p:cNvPr>
          <p:cNvSpPr>
            <a:spLocks noGrp="1"/>
          </p:cNvSpPr>
          <p:nvPr>
            <p:ph type="ftr" sz="quarter" idx="3"/>
          </p:nvPr>
        </p:nvSpPr>
        <p:spPr/>
        <p:txBody>
          <a:bodyPr/>
          <a:lstStyle/>
          <a:p>
            <a:r>
              <a:rPr lang="en-US" altLang="ja-JP"/>
              <a:t>EdgeTech+ 2022</a:t>
            </a:r>
            <a:endParaRPr lang="en-US" dirty="0"/>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972001"/>
            <a:ext cx="11520000" cy="459574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u="sng" dirty="0"/>
              <a:t>実態として、発注者と受注者の関係者が対等な関係の下で協働し、受注者側の開発担当者が「</a:t>
            </a:r>
            <a:r>
              <a:rPr lang="ja-JP" altLang="en-US" sz="2400" u="sng" dirty="0">
                <a:solidFill>
                  <a:srgbClr val="FF0000"/>
                </a:solidFill>
                <a:hlinkClick r:id="rId2" action="ppaction://hlinksldjump"/>
              </a:rPr>
              <a:t>自律的</a:t>
            </a:r>
            <a:r>
              <a:rPr lang="ja-JP" altLang="en-US" sz="2400" u="sng" dirty="0">
                <a:solidFill>
                  <a:srgbClr val="FF0000"/>
                </a:solidFill>
              </a:rPr>
              <a:t>に判断</a:t>
            </a:r>
            <a:r>
              <a:rPr lang="ja-JP" altLang="en-US" sz="2400" u="sng" dirty="0"/>
              <a:t>」して開発業務を行っていると認められる場合</a:t>
            </a:r>
            <a:r>
              <a:rPr lang="ja-JP" altLang="en-US" sz="2400" dirty="0"/>
              <a:t>とは？</a:t>
            </a:r>
            <a:endParaRPr lang="en-US" altLang="ja-JP" sz="2400" dirty="0"/>
          </a:p>
          <a:p>
            <a:pPr marL="0" indent="0">
              <a:lnSpc>
                <a:spcPct val="120000"/>
              </a:lnSpc>
              <a:spcBef>
                <a:spcPts val="1108"/>
              </a:spcBef>
              <a:spcAft>
                <a:spcPts val="1108"/>
              </a:spcAft>
              <a:buNone/>
            </a:pPr>
            <a:r>
              <a:rPr lang="ja-JP" altLang="en-US" sz="1800" dirty="0"/>
              <a:t>令和３年７月 </a:t>
            </a:r>
            <a:r>
              <a:rPr lang="en-US" altLang="ja-JP" sz="1800" dirty="0"/>
              <a:t>21 </a:t>
            </a:r>
            <a:r>
              <a:rPr lang="ja-JP" altLang="en-US" sz="1800" dirty="0"/>
              <a:t>日「第３回 派遣・請負区分のあてはめの明確化に関する実務者ヒアリング」要旨（</a:t>
            </a:r>
            <a:r>
              <a:rPr lang="en-US" altLang="ja-JP" sz="1800" i="1" dirty="0">
                <a:latin typeface="Arial" panose="020B0604020202020204" pitchFamily="34" charset="0"/>
                <a:cs typeface="Arial" panose="020B0604020202020204" pitchFamily="34" charset="0"/>
              </a:rPr>
              <a:t>https://www.mhlw.go.jp/content/000834227.pdf</a:t>
            </a:r>
            <a:r>
              <a:rPr lang="ja-JP" altLang="en-US" sz="1800" dirty="0"/>
              <a:t>）抜粋：</a:t>
            </a:r>
            <a:endParaRPr lang="en-US" altLang="ja-JP" sz="1800" dirty="0"/>
          </a:p>
          <a:p>
            <a:pPr marL="0" indent="0">
              <a:lnSpc>
                <a:spcPct val="110000"/>
              </a:lnSpc>
              <a:spcBef>
                <a:spcPts val="1108"/>
              </a:spcBef>
              <a:buNone/>
            </a:pPr>
            <a:r>
              <a:rPr lang="ja-JP" altLang="en-US" sz="2400" dirty="0">
                <a:latin typeface="HG明朝E" panose="02020909000000000000" pitchFamily="17" charset="-128"/>
                <a:ea typeface="HG明朝E" panose="02020909000000000000" pitchFamily="17" charset="-128"/>
              </a:rPr>
              <a:t>＜「</a:t>
            </a:r>
            <a:r>
              <a:rPr lang="ja-JP" altLang="en-US" sz="2400" dirty="0">
                <a:solidFill>
                  <a:srgbClr val="FF0000"/>
                </a:solidFill>
                <a:latin typeface="HG明朝E" panose="02020909000000000000" pitchFamily="17" charset="-128"/>
                <a:ea typeface="HG明朝E" panose="02020909000000000000" pitchFamily="17" charset="-128"/>
              </a:rPr>
              <a:t>自律的に判断</a:t>
            </a:r>
            <a:r>
              <a:rPr lang="ja-JP" altLang="en-US" sz="2400" dirty="0">
                <a:latin typeface="HG明朝E" panose="02020909000000000000" pitchFamily="17" charset="-128"/>
                <a:ea typeface="HG明朝E" panose="02020909000000000000" pitchFamily="17" charset="-128"/>
              </a:rPr>
              <a:t>」について＞</a:t>
            </a:r>
          </a:p>
          <a:p>
            <a:pPr marL="72000" indent="-72000">
              <a:lnSpc>
                <a:spcPct val="110000"/>
              </a:lnSpc>
              <a:spcBef>
                <a:spcPts val="0"/>
              </a:spcBef>
              <a:buNone/>
            </a:pPr>
            <a:r>
              <a:rPr lang="ja-JP" altLang="en-US" sz="2400" dirty="0">
                <a:latin typeface="HG明朝E" panose="02020909000000000000" pitchFamily="17" charset="-128"/>
                <a:ea typeface="HG明朝E" panose="02020909000000000000" pitchFamily="17" charset="-128"/>
              </a:rPr>
              <a:t>〇 </a:t>
            </a:r>
            <a:r>
              <a:rPr lang="en-US" altLang="ja-JP" sz="2400" dirty="0">
                <a:latin typeface="HG明朝E" panose="02020909000000000000" pitchFamily="17" charset="-128"/>
                <a:ea typeface="HG明朝E" panose="02020909000000000000" pitchFamily="17" charset="-128"/>
              </a:rPr>
              <a:t>…</a:t>
            </a:r>
            <a:r>
              <a:rPr lang="ja-JP" altLang="en-US" sz="2400" dirty="0">
                <a:latin typeface="HG明朝E" panose="02020909000000000000" pitchFamily="17" charset="-128"/>
                <a:ea typeface="HG明朝E" panose="02020909000000000000" pitchFamily="17" charset="-128"/>
              </a:rPr>
              <a:t>「</a:t>
            </a:r>
            <a:r>
              <a:rPr lang="ja-JP" altLang="en-US" sz="2400" dirty="0">
                <a:solidFill>
                  <a:srgbClr val="FF0000"/>
                </a:solidFill>
                <a:latin typeface="HG明朝E" panose="02020909000000000000" pitchFamily="17" charset="-128"/>
                <a:ea typeface="HG明朝E" panose="02020909000000000000" pitchFamily="17" charset="-128"/>
              </a:rPr>
              <a:t>自律的に判断</a:t>
            </a:r>
            <a:r>
              <a:rPr lang="ja-JP" altLang="en-US" sz="2400" dirty="0">
                <a:latin typeface="HG明朝E" panose="02020909000000000000" pitchFamily="17" charset="-128"/>
                <a:ea typeface="HG明朝E" panose="02020909000000000000" pitchFamily="17" charset="-128"/>
              </a:rPr>
              <a:t>」という言葉の意味は、要するに受注者側が発注者側の指示によらず、自らの裁量で開発を行う場合、言い換えると、</a:t>
            </a:r>
            <a:r>
              <a:rPr lang="ja-JP" altLang="en-US" sz="2400" u="sng" dirty="0">
                <a:latin typeface="HG明朝E" panose="02020909000000000000" pitchFamily="17" charset="-128"/>
                <a:ea typeface="HG明朝E" panose="02020909000000000000" pitchFamily="17" charset="-128"/>
              </a:rPr>
              <a:t>発注者からの提案に従う必要がない場合</a:t>
            </a:r>
            <a:r>
              <a:rPr lang="ja-JP" altLang="en-US" sz="2400" dirty="0">
                <a:latin typeface="HG明朝E" panose="02020909000000000000" pitchFamily="17" charset="-128"/>
                <a:ea typeface="HG明朝E" panose="02020909000000000000" pitchFamily="17" charset="-128"/>
              </a:rPr>
              <a:t>ということを意味すると考えてよいか。</a:t>
            </a:r>
          </a:p>
          <a:p>
            <a:pPr marL="72000" indent="-72000">
              <a:lnSpc>
                <a:spcPct val="110000"/>
              </a:lnSpc>
              <a:spcBef>
                <a:spcPts val="1108"/>
              </a:spcBef>
              <a:buNone/>
            </a:pPr>
            <a:r>
              <a:rPr lang="ja-JP" altLang="en-US" sz="2400" dirty="0">
                <a:latin typeface="HG明朝E" panose="02020909000000000000" pitchFamily="17" charset="-128"/>
                <a:ea typeface="HG明朝E" panose="02020909000000000000" pitchFamily="17" charset="-128"/>
              </a:rPr>
              <a:t>● 概ねそのとおり。</a:t>
            </a:r>
            <a:r>
              <a:rPr lang="ja-JP" altLang="en-US" sz="2400" u="sng" dirty="0">
                <a:latin typeface="HG明朝E" panose="02020909000000000000" pitchFamily="17" charset="-128"/>
                <a:ea typeface="HG明朝E" panose="02020909000000000000" pitchFamily="17" charset="-128"/>
              </a:rPr>
              <a:t>受注者側が必ず従わなくてはならないものとはなっていないという趣旨</a:t>
            </a:r>
            <a:r>
              <a:rPr lang="ja-JP" altLang="en-US" sz="2400" dirty="0">
                <a:latin typeface="HG明朝E" panose="02020909000000000000" pitchFamily="17" charset="-128"/>
                <a:ea typeface="HG明朝E" panose="02020909000000000000" pitchFamily="17" charset="-128"/>
              </a:rPr>
              <a:t>。</a:t>
            </a:r>
            <a:endParaRPr lang="en-US" altLang="ja-JP" sz="2400" dirty="0">
              <a:latin typeface="HG明朝E" panose="02020909000000000000" pitchFamily="17" charset="-128"/>
              <a:ea typeface="HG明朝E" panose="02020909000000000000" pitchFamily="17" charset="-128"/>
            </a:endParaRPr>
          </a:p>
        </p:txBody>
      </p:sp>
      <p:sp>
        <p:nvSpPr>
          <p:cNvPr id="4" name="四角形: 角を丸くする 3">
            <a:extLst>
              <a:ext uri="{FF2B5EF4-FFF2-40B4-BE49-F238E27FC236}">
                <a16:creationId xmlns:a16="http://schemas.microsoft.com/office/drawing/2014/main" id="{616E5FD2-B0C1-482E-8666-2A6881ED4872}"/>
              </a:ext>
            </a:extLst>
          </p:cNvPr>
          <p:cNvSpPr/>
          <p:nvPr/>
        </p:nvSpPr>
        <p:spPr>
          <a:xfrm>
            <a:off x="360000" y="2880000"/>
            <a:ext cx="11520000" cy="277200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2A9DE39-BA7A-4A80-BD01-AB80D17FF206}"/>
              </a:ext>
            </a:extLst>
          </p:cNvPr>
          <p:cNvSpPr/>
          <p:nvPr/>
        </p:nvSpPr>
        <p:spPr>
          <a:xfrm>
            <a:off x="3960000" y="5688000"/>
            <a:ext cx="8100000" cy="842218"/>
          </a:xfrm>
          <a:prstGeom prst="rect">
            <a:avLst/>
          </a:prstGeom>
        </p:spPr>
        <p:txBody>
          <a:bodyPr wrap="square">
            <a:spAutoFit/>
          </a:bodyPr>
          <a:lstStyle/>
          <a:p>
            <a:pPr>
              <a:lnSpc>
                <a:spcPct val="120000"/>
              </a:lnSpc>
            </a:pPr>
            <a:r>
              <a:rPr lang="en-US" altLang="ja-JP" sz="1400" dirty="0">
                <a:latin typeface="+mn-ea"/>
              </a:rPr>
              <a:t>&lt;</a:t>
            </a:r>
            <a:r>
              <a:rPr lang="ja-JP" altLang="en-US" sz="1400" dirty="0">
                <a:latin typeface="+mn-ea"/>
              </a:rPr>
              <a:t>出典</a:t>
            </a:r>
            <a:r>
              <a:rPr lang="en-US" altLang="ja-JP" sz="1400" dirty="0">
                <a:latin typeface="+mn-ea"/>
              </a:rPr>
              <a:t>&gt;</a:t>
            </a:r>
            <a:endParaRPr lang="ja-JP" altLang="en-US" sz="1400" dirty="0">
              <a:latin typeface="+mn-ea"/>
            </a:endParaRPr>
          </a:p>
          <a:p>
            <a:pPr>
              <a:lnSpc>
                <a:spcPct val="120000"/>
              </a:lnSpc>
            </a:pPr>
            <a:r>
              <a:rPr lang="ja-JP" altLang="en-US" sz="1400" dirty="0">
                <a:latin typeface="+mn-ea"/>
              </a:rPr>
              <a:t>労働者派遣事業と請負により行われる事業との区分に関する基準（</a:t>
            </a:r>
            <a:r>
              <a:rPr lang="en-US" altLang="ja-JP" sz="1400" dirty="0">
                <a:latin typeface="+mn-ea"/>
              </a:rPr>
              <a:t>37</a:t>
            </a:r>
            <a:r>
              <a:rPr lang="ja-JP" altLang="en-US" sz="1400" dirty="0">
                <a:latin typeface="+mn-ea"/>
              </a:rPr>
              <a:t>号告示）関係疑義応答集（第</a:t>
            </a:r>
            <a:r>
              <a:rPr lang="en-US" altLang="ja-JP" sz="1400" dirty="0">
                <a:latin typeface="+mn-ea"/>
              </a:rPr>
              <a:t>3</a:t>
            </a:r>
            <a:r>
              <a:rPr lang="ja-JP" altLang="en-US" sz="1400" dirty="0">
                <a:latin typeface="+mn-ea"/>
              </a:rPr>
              <a:t>集）</a:t>
            </a:r>
            <a:br>
              <a:rPr lang="en-US" altLang="ja-JP" sz="1400" dirty="0">
                <a:latin typeface="+mn-ea"/>
              </a:rPr>
            </a:br>
            <a:r>
              <a:rPr lang="ja-JP" altLang="en-US" sz="1400" dirty="0">
                <a:latin typeface="+mn-ea"/>
              </a:rPr>
              <a:t>厚労省ウェブサイト： </a:t>
            </a:r>
            <a:r>
              <a:rPr lang="en-US" altLang="ja-JP" sz="1400" i="1" dirty="0">
                <a:latin typeface="Arial" panose="020B0604020202020204" pitchFamily="34" charset="0"/>
                <a:cs typeface="Arial" panose="020B0604020202020204" pitchFamily="34" charset="0"/>
                <a:hlinkClick r:id="rId3"/>
              </a:rPr>
              <a:t>https://www.mhlw.go.jp/bunya/koyou/gigi_outou01.html</a:t>
            </a:r>
            <a:endParaRPr lang="en-US" altLang="ja-JP"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02764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en-US" altLang="ja-JP" dirty="0"/>
              <a:t>Q</a:t>
            </a:r>
            <a:r>
              <a:rPr lang="ja-JP" altLang="en-US" dirty="0"/>
              <a:t>３　</a:t>
            </a:r>
            <a:r>
              <a:rPr kumimoji="1" lang="ja-JP" altLang="en-US" dirty="0"/>
              <a:t>管理責任者の選任</a:t>
            </a:r>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539998" y="900000"/>
            <a:ext cx="11340000" cy="58935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20000"/>
              </a:lnSpc>
              <a:buNone/>
            </a:pPr>
            <a:r>
              <a:rPr lang="en-US" altLang="ja-JP" sz="2400" dirty="0"/>
              <a:t>Q3</a:t>
            </a:r>
            <a:r>
              <a:rPr lang="ja-JP" altLang="en-US" sz="2400" dirty="0"/>
              <a:t>　アジャイル型開発において、開発チーム内では、個々の開発担当者が自律的に開発業務を進めることとしていることから、受注者側の管理責任者を選任していても、すべての会議や打ち合わせに同席しているわけではありませんが、この場合、偽装請負となりますか。また、管理責任者を選任していれば、偽装請負と判断されることはありませんか。</a:t>
            </a:r>
            <a:endParaRPr lang="en-US" altLang="ja-JP" sz="2400" dirty="0"/>
          </a:p>
          <a:p>
            <a:pPr marL="360000" indent="-360000">
              <a:lnSpc>
                <a:spcPct val="120000"/>
              </a:lnSpc>
              <a:buNone/>
            </a:pPr>
            <a:r>
              <a:rPr lang="en-US" altLang="ja-JP" sz="2400" dirty="0"/>
              <a:t>A3</a:t>
            </a:r>
            <a:r>
              <a:rPr lang="ja-JP" altLang="en-US" sz="2400" dirty="0"/>
              <a:t>（抜粋）　両者が対等な関係の下で協働し、受注者側の開発担当者が自律的に開発業務を進めている限りにおいては、受注者側の管理責任者が会議や打ち合わせに</a:t>
            </a:r>
            <a:r>
              <a:rPr lang="ja-JP" altLang="en-US" sz="2400" dirty="0">
                <a:solidFill>
                  <a:srgbClr val="3333FF"/>
                </a:solidFill>
              </a:rPr>
              <a:t>同席していない場合がある</a:t>
            </a:r>
            <a:r>
              <a:rPr lang="ja-JP" altLang="en-US" sz="2400" dirty="0"/>
              <a:t>からといって、それだけをもって直ちに偽装請負と判断されるわけではありません。</a:t>
            </a:r>
          </a:p>
          <a:p>
            <a:pPr marL="360000" indent="-360000">
              <a:lnSpc>
                <a:spcPct val="120000"/>
              </a:lnSpc>
              <a:buNone/>
            </a:pPr>
            <a:r>
              <a:rPr lang="ja-JP" altLang="en-US" sz="2400" dirty="0"/>
              <a:t>　　他方で、</a:t>
            </a:r>
            <a:r>
              <a:rPr lang="ja-JP" altLang="en-US" sz="2400" u="sng" dirty="0"/>
              <a:t>受注者側の開発担当者に対して業務の遂行方法や労働時間等に関する指示を行う必要がある場合</a:t>
            </a:r>
            <a:r>
              <a:rPr lang="ja-JP" altLang="en-US" sz="2400" dirty="0"/>
              <a:t>や、</a:t>
            </a:r>
            <a:r>
              <a:rPr lang="ja-JP" altLang="en-US" sz="2400" u="sng" dirty="0"/>
              <a:t>開発の進捗に遅れが生じた際などに、受注者側の開発担当者に対し、仕事の割り付け、順序、緩急の調整等に関して指示を行う必要がある場合</a:t>
            </a:r>
            <a:r>
              <a:rPr lang="ja-JP" altLang="en-US" sz="2400" dirty="0"/>
              <a:t>には、</a:t>
            </a:r>
            <a:r>
              <a:rPr lang="ja-JP" altLang="en-US" sz="2400" u="sng" dirty="0"/>
              <a:t>受注者が</a:t>
            </a:r>
            <a:r>
              <a:rPr lang="ja-JP" altLang="en-US" sz="2400" u="sng" dirty="0">
                <a:solidFill>
                  <a:srgbClr val="3333FF"/>
                </a:solidFill>
              </a:rPr>
              <a:t>管理責任者を選任する</a:t>
            </a:r>
            <a:r>
              <a:rPr lang="ja-JP" altLang="en-US" sz="2400" u="sng" dirty="0"/>
              <a:t>などして受注者自ら指揮命令を行う必要</a:t>
            </a:r>
            <a:r>
              <a:rPr lang="ja-JP" altLang="en-US" sz="2400" dirty="0"/>
              <a:t>があり、発注者側の開発責任者や開発担当者が、直接受注者側の開発担当者に当該指揮命令を行ってしまうと、たとえ受注者において</a:t>
            </a:r>
            <a:r>
              <a:rPr lang="ja-JP" altLang="en-US" sz="2400" dirty="0">
                <a:solidFill>
                  <a:srgbClr val="3333FF"/>
                </a:solidFill>
              </a:rPr>
              <a:t>管理責任者を選任していた</a:t>
            </a:r>
            <a:r>
              <a:rPr lang="ja-JP" altLang="en-US" sz="2400" dirty="0"/>
              <a:t>としても、偽装請負と判断されることになります。</a:t>
            </a:r>
          </a:p>
          <a:p>
            <a:pPr marL="0" indent="0">
              <a:lnSpc>
                <a:spcPct val="120000"/>
              </a:lnSpc>
              <a:buNone/>
            </a:pPr>
            <a:endParaRPr lang="en-US" altLang="ja-JP" sz="2400" dirty="0"/>
          </a:p>
        </p:txBody>
      </p:sp>
      <p:sp>
        <p:nvSpPr>
          <p:cNvPr id="5" name="四角形: 角を丸くする 4">
            <a:extLst>
              <a:ext uri="{FF2B5EF4-FFF2-40B4-BE49-F238E27FC236}">
                <a16:creationId xmlns:a16="http://schemas.microsoft.com/office/drawing/2014/main" id="{1F7FD2DE-3C9A-4691-9A64-26B7CE2F3D84}"/>
              </a:ext>
            </a:extLst>
          </p:cNvPr>
          <p:cNvSpPr/>
          <p:nvPr/>
        </p:nvSpPr>
        <p:spPr>
          <a:xfrm>
            <a:off x="539998" y="2628000"/>
            <a:ext cx="11340000" cy="3960000"/>
          </a:xfrm>
          <a:prstGeom prst="roundRect">
            <a:avLst>
              <a:gd name="adj" fmla="val 6116"/>
            </a:avLst>
          </a:prstGeom>
          <a:no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日付プレースホルダー 3">
            <a:extLst>
              <a:ext uri="{FF2B5EF4-FFF2-40B4-BE49-F238E27FC236}">
                <a16:creationId xmlns:a16="http://schemas.microsoft.com/office/drawing/2014/main" id="{AE131613-BBEB-4564-818A-A858F5D91808}"/>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7" name="フッター プレースホルダー 6">
            <a:extLst>
              <a:ext uri="{FF2B5EF4-FFF2-40B4-BE49-F238E27FC236}">
                <a16:creationId xmlns:a16="http://schemas.microsoft.com/office/drawing/2014/main" id="{5C039E46-BB67-4F1F-BD9A-FA83AABBF714}"/>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173326501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en-US" altLang="ja-JP" dirty="0"/>
              <a:t>Q</a:t>
            </a:r>
            <a:r>
              <a:rPr kumimoji="1" lang="ja-JP" altLang="en-US" dirty="0"/>
              <a:t>４～</a:t>
            </a:r>
            <a:r>
              <a:rPr kumimoji="1" lang="en-US" altLang="ja-JP" dirty="0"/>
              <a:t>Q</a:t>
            </a:r>
            <a:r>
              <a:rPr kumimoji="1" lang="ja-JP" altLang="en-US" dirty="0"/>
              <a:t>６</a:t>
            </a:r>
            <a:r>
              <a:rPr lang="ja-JP" altLang="en-US" dirty="0"/>
              <a:t>　</a:t>
            </a:r>
            <a:r>
              <a:rPr kumimoji="1" lang="ja-JP" altLang="en-US" dirty="0"/>
              <a:t>コミュニケーション</a:t>
            </a:r>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24000" y="899999"/>
            <a:ext cx="11520000" cy="558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t>　「実態として、発注者と受注者の関係者が対等な関係の下で協働し、受注者側の開発担当者が</a:t>
            </a:r>
            <a:r>
              <a:rPr lang="ja-JP" altLang="en-US" sz="2400" u="sng" dirty="0">
                <a:solidFill>
                  <a:srgbClr val="3333FF"/>
                </a:solidFill>
              </a:rPr>
              <a:t>自律的</a:t>
            </a:r>
            <a:r>
              <a:rPr lang="ja-JP" altLang="en-US" sz="2400" dirty="0"/>
              <a:t>に判断して開発業務を行っていると認められる場合」</a:t>
            </a:r>
            <a:r>
              <a:rPr lang="en-US" altLang="ja-JP" sz="2400" dirty="0"/>
              <a:t>(A2)</a:t>
            </a:r>
            <a:r>
              <a:rPr lang="ja-JP" altLang="en-US" sz="2400" dirty="0"/>
              <a:t> であれば、</a:t>
            </a:r>
            <a:endParaRPr lang="en-US" altLang="ja-JP" sz="2400" dirty="0"/>
          </a:p>
          <a:p>
            <a:pPr>
              <a:lnSpc>
                <a:spcPct val="120000"/>
              </a:lnSpc>
              <a:spcBef>
                <a:spcPts val="0"/>
              </a:spcBef>
            </a:pPr>
            <a:r>
              <a:rPr lang="ja-JP" altLang="en-US" sz="2400" dirty="0"/>
              <a:t>発注者側から受注者側開発担当者に対するプロダクトバックログの内容の詳細説明、開発業務必要な要件を明確化にするための情報提供 </a:t>
            </a:r>
            <a:r>
              <a:rPr lang="en-US" altLang="ja-JP" sz="2400" dirty="0"/>
              <a:t>(Q4)</a:t>
            </a:r>
          </a:p>
          <a:p>
            <a:pPr>
              <a:lnSpc>
                <a:spcPct val="120000"/>
              </a:lnSpc>
              <a:spcBef>
                <a:spcPts val="0"/>
              </a:spcBef>
            </a:pPr>
            <a:r>
              <a:rPr lang="ja-JP" altLang="en-US" sz="2400" dirty="0"/>
              <a:t>開発チーム内での担当者間の技術的な議論・助言・提案 </a:t>
            </a:r>
            <a:r>
              <a:rPr lang="en-US" altLang="ja-JP" sz="2400" dirty="0"/>
              <a:t>(Q5)</a:t>
            </a:r>
          </a:p>
          <a:p>
            <a:pPr>
              <a:lnSpc>
                <a:spcPct val="120000"/>
              </a:lnSpc>
              <a:spcBef>
                <a:spcPts val="0"/>
              </a:spcBef>
            </a:pPr>
            <a:r>
              <a:rPr lang="ja-JP" altLang="en-US" sz="2400" dirty="0"/>
              <a:t>電子メールやコミュニケーションツールを通じた、発注者から受注者側関係者全員への連絡 </a:t>
            </a:r>
            <a:r>
              <a:rPr lang="en-US" altLang="ja-JP" sz="2400" dirty="0"/>
              <a:t>(Q6)</a:t>
            </a:r>
          </a:p>
          <a:p>
            <a:pPr marL="0" indent="0">
              <a:lnSpc>
                <a:spcPct val="120000"/>
              </a:lnSpc>
              <a:spcBef>
                <a:spcPts val="0"/>
              </a:spcBef>
              <a:buNone/>
            </a:pPr>
            <a:r>
              <a:rPr lang="ja-JP" altLang="en-US" sz="2400" dirty="0"/>
              <a:t>は直ちに偽装請負と判断されるものではない。</a:t>
            </a:r>
            <a:endParaRPr lang="en-US" altLang="ja-JP" sz="2400" dirty="0"/>
          </a:p>
          <a:p>
            <a:pPr marL="0" indent="0">
              <a:lnSpc>
                <a:spcPct val="120000"/>
              </a:lnSpc>
              <a:buNone/>
            </a:pPr>
            <a:r>
              <a:rPr lang="ja-JP" altLang="en-US" sz="2400" dirty="0"/>
              <a:t>　他方、こうしたコミュニケーションが発注者側から受注者側開発担当者に対する業務の遂行方法や労働時間等に関する指示などの指揮命令と認められる場合は偽装請負と判断される。</a:t>
            </a:r>
            <a:endParaRPr lang="en-US" altLang="ja-JP" sz="2400" dirty="0"/>
          </a:p>
          <a:p>
            <a:pPr marL="0" indent="0">
              <a:lnSpc>
                <a:spcPct val="120000"/>
              </a:lnSpc>
              <a:buNone/>
            </a:pPr>
            <a:endParaRPr lang="en-US" altLang="ja-JP" sz="2400" dirty="0"/>
          </a:p>
          <a:p>
            <a:pPr marL="0" indent="0">
              <a:lnSpc>
                <a:spcPct val="120000"/>
              </a:lnSpc>
              <a:buNone/>
            </a:pPr>
            <a:endParaRPr lang="en-US" altLang="ja-JP" sz="2400" dirty="0"/>
          </a:p>
          <a:p>
            <a:pPr marL="0" indent="0">
              <a:lnSpc>
                <a:spcPct val="120000"/>
              </a:lnSpc>
              <a:buNone/>
            </a:pPr>
            <a:endParaRPr lang="en-US" altLang="ja-JP" sz="2400" dirty="0"/>
          </a:p>
        </p:txBody>
      </p:sp>
      <p:sp>
        <p:nvSpPr>
          <p:cNvPr id="4" name="日付プレースホルダー 3">
            <a:extLst>
              <a:ext uri="{FF2B5EF4-FFF2-40B4-BE49-F238E27FC236}">
                <a16:creationId xmlns:a16="http://schemas.microsoft.com/office/drawing/2014/main" id="{A7416BEE-270A-4763-B475-DF0E5C8A4D78}"/>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5" name="フッター プレースホルダー 4">
            <a:extLst>
              <a:ext uri="{FF2B5EF4-FFF2-40B4-BE49-F238E27FC236}">
                <a16:creationId xmlns:a16="http://schemas.microsoft.com/office/drawing/2014/main" id="{B54036C8-DF14-436B-A13B-4386210235D8}"/>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3868654691"/>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ja-JP" altLang="en-US" dirty="0"/>
              <a:t>疑義応答集（第３集） 概要</a:t>
            </a:r>
          </a:p>
        </p:txBody>
      </p:sp>
      <p:sp>
        <p:nvSpPr>
          <p:cNvPr id="5" name="日付プレースホルダー 4">
            <a:extLst>
              <a:ext uri="{FF2B5EF4-FFF2-40B4-BE49-F238E27FC236}">
                <a16:creationId xmlns:a16="http://schemas.microsoft.com/office/drawing/2014/main" id="{DFAD4A58-709C-4F47-8AA0-DDDECB29B7C7}"/>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4B041875-C4F8-4F7C-AB94-503AA09CC603}"/>
              </a:ext>
            </a:extLst>
          </p:cNvPr>
          <p:cNvSpPr>
            <a:spLocks noGrp="1"/>
          </p:cNvSpPr>
          <p:nvPr>
            <p:ph type="ftr" sz="quarter" idx="3"/>
          </p:nvPr>
        </p:nvSpPr>
        <p:spPr/>
        <p:txBody>
          <a:bodyPr/>
          <a:lstStyle/>
          <a:p>
            <a:r>
              <a:rPr lang="en-US" altLang="ja-JP"/>
              <a:t>EdgeTech+ 2022</a:t>
            </a:r>
            <a:endParaRPr lang="en-US" dirty="0"/>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1992313" y="1130414"/>
            <a:ext cx="8357698" cy="54401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endParaRPr lang="en-US" altLang="ja-JP" sz="2215" dirty="0"/>
          </a:p>
        </p:txBody>
      </p:sp>
      <p:graphicFrame>
        <p:nvGraphicFramePr>
          <p:cNvPr id="4" name="表 3">
            <a:extLst>
              <a:ext uri="{FF2B5EF4-FFF2-40B4-BE49-F238E27FC236}">
                <a16:creationId xmlns:a16="http://schemas.microsoft.com/office/drawing/2014/main" id="{BCFD3531-57FA-4C7B-9F2C-1B5673904A23}"/>
              </a:ext>
            </a:extLst>
          </p:cNvPr>
          <p:cNvGraphicFramePr>
            <a:graphicFrameLocks noGrp="1"/>
          </p:cNvGraphicFramePr>
          <p:nvPr>
            <p:extLst>
              <p:ext uri="{D42A27DB-BD31-4B8C-83A1-F6EECF244321}">
                <p14:modId xmlns:p14="http://schemas.microsoft.com/office/powerpoint/2010/main" val="3350193858"/>
              </p:ext>
            </p:extLst>
          </p:nvPr>
        </p:nvGraphicFramePr>
        <p:xfrm>
          <a:off x="360000" y="900000"/>
          <a:ext cx="11520000" cy="5693317"/>
        </p:xfrm>
        <a:graphic>
          <a:graphicData uri="http://schemas.openxmlformats.org/drawingml/2006/table">
            <a:tbl>
              <a:tblPr firstRow="1" bandRow="1">
                <a:tableStyleId>{69CF1AB2-1976-4502-BF36-3FF5EA218861}</a:tableStyleId>
              </a:tblPr>
              <a:tblGrid>
                <a:gridCol w="1980000">
                  <a:extLst>
                    <a:ext uri="{9D8B030D-6E8A-4147-A177-3AD203B41FA5}">
                      <a16:colId xmlns:a16="http://schemas.microsoft.com/office/drawing/2014/main" val="3765655525"/>
                    </a:ext>
                  </a:extLst>
                </a:gridCol>
                <a:gridCol w="9540000">
                  <a:extLst>
                    <a:ext uri="{9D8B030D-6E8A-4147-A177-3AD203B41FA5}">
                      <a16:colId xmlns:a16="http://schemas.microsoft.com/office/drawing/2014/main" val="165505021"/>
                    </a:ext>
                  </a:extLst>
                </a:gridCol>
              </a:tblGrid>
              <a:tr h="478302">
                <a:tc>
                  <a:txBody>
                    <a:bodyPr/>
                    <a:lstStyle/>
                    <a:p>
                      <a:pPr marL="144000" marR="19685" indent="-144000" algn="just"/>
                      <a:r>
                        <a:rPr lang="en-US" altLang="ja-JP" sz="1600" b="0" kern="100" dirty="0">
                          <a:effectLst/>
                          <a:latin typeface="+mn-ea"/>
                          <a:ea typeface="+mn-ea"/>
                        </a:rPr>
                        <a:t>Q1</a:t>
                      </a:r>
                      <a:r>
                        <a:rPr lang="ja-JP" altLang="en-US" sz="1600" b="0" kern="100" dirty="0">
                          <a:effectLst/>
                          <a:latin typeface="+mn-ea"/>
                          <a:ea typeface="+mn-ea"/>
                        </a:rPr>
                        <a:t> アジャイル開発と契約方式</a:t>
                      </a:r>
                      <a:endParaRPr lang="ja-JP" sz="1600" b="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b="0" kern="100" dirty="0">
                          <a:effectLst/>
                          <a:latin typeface="+mn-ea"/>
                          <a:ea typeface="+mn-ea"/>
                        </a:rPr>
                        <a:t>A1</a:t>
                      </a:r>
                      <a:r>
                        <a:rPr lang="ja-JP" altLang="en-US" sz="1600" b="0" kern="100" dirty="0">
                          <a:effectLst/>
                          <a:latin typeface="+mn-ea"/>
                          <a:ea typeface="+mn-ea"/>
                        </a:rPr>
                        <a:t> </a:t>
                      </a:r>
                      <a:r>
                        <a:rPr lang="ja-JP" altLang="en-US" sz="1600" b="0" u="sng" kern="100" dirty="0">
                          <a:solidFill>
                            <a:srgbClr val="FF0000"/>
                          </a:solidFill>
                          <a:effectLst/>
                          <a:latin typeface="+mn-ea"/>
                          <a:ea typeface="+mn-ea"/>
                        </a:rPr>
                        <a:t>アジャイル開発のようなシステム開発</a:t>
                      </a:r>
                      <a:r>
                        <a:rPr lang="ja-JP" altLang="en-US" sz="1600" b="0" kern="100" dirty="0">
                          <a:effectLst/>
                          <a:latin typeface="+mn-ea"/>
                          <a:ea typeface="+mn-ea"/>
                        </a:rPr>
                        <a:t>の場合も、労働者派遣と請負等（委任、準委任含む）の区別は、</a:t>
                      </a:r>
                      <a:r>
                        <a:rPr lang="ja-JP" altLang="en-US" sz="1600" b="0" u="sng" kern="100" dirty="0">
                          <a:solidFill>
                            <a:srgbClr val="FF0000"/>
                          </a:solidFill>
                          <a:effectLst/>
                          <a:latin typeface="+mn-ea"/>
                          <a:ea typeface="+mn-ea"/>
                        </a:rPr>
                        <a:t>派遣請負区分基準（前記の</a:t>
                      </a:r>
                      <a:r>
                        <a:rPr lang="en-US" altLang="ja-JP" sz="1600" b="0" u="sng" kern="100" dirty="0">
                          <a:solidFill>
                            <a:srgbClr val="FF0000"/>
                          </a:solidFill>
                          <a:effectLst/>
                          <a:latin typeface="+mn-ea"/>
                          <a:ea typeface="+mn-ea"/>
                        </a:rPr>
                        <a:t>37</a:t>
                      </a:r>
                      <a:r>
                        <a:rPr lang="ja-JP" altLang="en-US" sz="1600" b="0" u="sng" kern="100" dirty="0">
                          <a:solidFill>
                            <a:srgbClr val="FF0000"/>
                          </a:solidFill>
                          <a:effectLst/>
                          <a:latin typeface="+mn-ea"/>
                          <a:ea typeface="+mn-ea"/>
                        </a:rPr>
                        <a:t>号告示）に基づき</a:t>
                      </a:r>
                      <a:r>
                        <a:rPr lang="ja-JP" altLang="en-US" sz="1600" b="0" kern="100" dirty="0">
                          <a:effectLst/>
                          <a:latin typeface="+mn-ea"/>
                          <a:ea typeface="+mn-ea"/>
                        </a:rPr>
                        <a:t>判断される</a:t>
                      </a:r>
                      <a:endParaRPr lang="ja-JP" sz="1600" b="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24667345"/>
                  </a:ext>
                </a:extLst>
              </a:tr>
              <a:tr h="872197">
                <a:tc>
                  <a:txBody>
                    <a:bodyPr/>
                    <a:lstStyle/>
                    <a:p>
                      <a:pPr marL="144000" marR="19685" indent="-144000" algn="just"/>
                      <a:r>
                        <a:rPr lang="en-US" altLang="ja-JP" sz="1600" kern="100" dirty="0">
                          <a:effectLst/>
                          <a:latin typeface="+mn-ea"/>
                          <a:ea typeface="+mn-ea"/>
                        </a:rPr>
                        <a:t>Q2</a:t>
                      </a:r>
                      <a:r>
                        <a:rPr lang="ja-JP" altLang="en-US" sz="1600" kern="100" dirty="0">
                          <a:effectLst/>
                          <a:latin typeface="+mn-ea"/>
                          <a:ea typeface="+mn-ea"/>
                        </a:rPr>
                        <a:t> 基本的考え方</a:t>
                      </a:r>
                      <a:endParaRPr lang="ja-JP" sz="160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kern="100" dirty="0">
                          <a:effectLst/>
                          <a:latin typeface="+mn-ea"/>
                          <a:ea typeface="+mn-ea"/>
                        </a:rPr>
                        <a:t>A2</a:t>
                      </a:r>
                      <a:r>
                        <a:rPr lang="ja-JP" altLang="en-US" sz="1600" kern="100" dirty="0">
                          <a:effectLst/>
                          <a:latin typeface="+mn-ea"/>
                          <a:ea typeface="+mn-ea"/>
                        </a:rPr>
                        <a:t> 発注者側と受注者側の開発関係者が</a:t>
                      </a:r>
                      <a:r>
                        <a:rPr lang="ja-JP" altLang="en-US" sz="1600" u="sng" kern="100" dirty="0">
                          <a:solidFill>
                            <a:srgbClr val="FF0000"/>
                          </a:solidFill>
                          <a:effectLst/>
                          <a:latin typeface="+mn-ea"/>
                          <a:ea typeface="+mn-ea"/>
                        </a:rPr>
                        <a:t>相互に密に連携し、随時、情報の共有や、システム開発に関する技術的な助言・提案</a:t>
                      </a:r>
                      <a:r>
                        <a:rPr lang="ja-JP" altLang="en-US" sz="1600" kern="100" dirty="0">
                          <a:effectLst/>
                          <a:latin typeface="+mn-ea"/>
                          <a:ea typeface="+mn-ea"/>
                        </a:rPr>
                        <a:t>を行っていたとしても、実態として、発注者と受注者の関係者が対等な関係の下で協働し、受注者側の開発担当者が自律的に判断して開発業務を行っていると認められる場合であれば、偽装請負と判断されない</a:t>
                      </a:r>
                      <a:endParaRPr lang="ja-JP" sz="160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2888061043"/>
                  </a:ext>
                </a:extLst>
              </a:tr>
              <a:tr h="675249">
                <a:tc>
                  <a:txBody>
                    <a:bodyPr/>
                    <a:lstStyle/>
                    <a:p>
                      <a:pPr marL="144000" marR="19685" indent="-144000" algn="just"/>
                      <a:r>
                        <a:rPr lang="en-US" altLang="ja-JP" sz="1600" kern="100" dirty="0">
                          <a:effectLst/>
                          <a:latin typeface="+mn-ea"/>
                          <a:ea typeface="+mn-ea"/>
                        </a:rPr>
                        <a:t>Q3</a:t>
                      </a:r>
                      <a:r>
                        <a:rPr lang="ja-JP" altLang="en-US" sz="1600" kern="100" dirty="0">
                          <a:effectLst/>
                          <a:latin typeface="+mn-ea"/>
                          <a:ea typeface="+mn-ea"/>
                        </a:rPr>
                        <a:t>管理責任者の選任</a:t>
                      </a:r>
                      <a:endParaRPr lang="ja-JP" sz="160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kern="100" dirty="0">
                          <a:effectLst/>
                          <a:latin typeface="+mn-ea"/>
                          <a:ea typeface="+mn-ea"/>
                        </a:rPr>
                        <a:t>A3</a:t>
                      </a:r>
                      <a:r>
                        <a:rPr lang="ja-JP" altLang="en-US" sz="1600" kern="100" dirty="0">
                          <a:effectLst/>
                          <a:latin typeface="+mn-ea"/>
                          <a:ea typeface="+mn-ea"/>
                        </a:rPr>
                        <a:t> 両者が対等な関係の下で協働し、受注者側の開発担当者が自律的に開発業務を進めている限り、</a:t>
                      </a:r>
                      <a:r>
                        <a:rPr lang="ja-JP" altLang="en-US" sz="1600" u="sng" kern="100" dirty="0">
                          <a:solidFill>
                            <a:srgbClr val="FF0000"/>
                          </a:solidFill>
                          <a:effectLst/>
                          <a:latin typeface="+mn-ea"/>
                          <a:ea typeface="+mn-ea"/>
                        </a:rPr>
                        <a:t>受注者側の管理責任者が会議や打合せに同席していない場合</a:t>
                      </a:r>
                      <a:r>
                        <a:rPr lang="ja-JP" altLang="en-US" sz="1600" kern="100" dirty="0">
                          <a:effectLst/>
                          <a:latin typeface="+mn-ea"/>
                          <a:ea typeface="+mn-ea"/>
                        </a:rPr>
                        <a:t>があっても、それだけで直ちに偽装請負と判断される訳ではない</a:t>
                      </a:r>
                      <a:endParaRPr lang="ja-JP" sz="160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09972383"/>
                  </a:ext>
                </a:extLst>
              </a:tr>
              <a:tr h="675249">
                <a:tc>
                  <a:txBody>
                    <a:bodyPr/>
                    <a:lstStyle/>
                    <a:p>
                      <a:pPr marL="144000" marR="19685" indent="-144000" algn="just"/>
                      <a:r>
                        <a:rPr lang="en-US" altLang="ja-JP" sz="1600" kern="100" dirty="0">
                          <a:effectLst/>
                          <a:latin typeface="+mn-ea"/>
                          <a:ea typeface="+mn-ea"/>
                        </a:rPr>
                        <a:t>Q4</a:t>
                      </a:r>
                      <a:r>
                        <a:rPr lang="ja-JP" altLang="en-US" sz="1600" kern="100" dirty="0">
                          <a:effectLst/>
                          <a:latin typeface="+mn-ea"/>
                          <a:ea typeface="+mn-ea"/>
                        </a:rPr>
                        <a:t> 発注者側と受注者側開発担当者間のコミュニケーション</a:t>
                      </a:r>
                      <a:endParaRPr lang="ja-JP" sz="160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kern="100" dirty="0">
                          <a:effectLst/>
                          <a:latin typeface="+mn-ea"/>
                          <a:ea typeface="+mn-ea"/>
                        </a:rPr>
                        <a:t>A4 </a:t>
                      </a:r>
                      <a:r>
                        <a:rPr lang="ja-JP" altLang="en-US" sz="1600" kern="100" dirty="0">
                          <a:effectLst/>
                          <a:latin typeface="+mn-ea"/>
                          <a:ea typeface="+mn-ea"/>
                        </a:rPr>
                        <a:t>発注者側の開発責任者が受注者側の開発担当者に対し、その開発業務の前提となる</a:t>
                      </a:r>
                      <a:r>
                        <a:rPr lang="ja-JP" altLang="en-US" sz="1600" u="sng" kern="100" dirty="0">
                          <a:solidFill>
                            <a:srgbClr val="FF0000"/>
                          </a:solidFill>
                          <a:effectLst/>
                          <a:latin typeface="+mn-ea"/>
                          <a:ea typeface="+mn-ea"/>
                        </a:rPr>
                        <a:t>プロダクトバックログの内容についての詳細の説明や、開発業務に必要な開発の要件を明確にするための情報提供</a:t>
                      </a:r>
                      <a:r>
                        <a:rPr lang="ja-JP" altLang="en-US" sz="1600" kern="100" dirty="0">
                          <a:effectLst/>
                          <a:latin typeface="+mn-ea"/>
                          <a:ea typeface="+mn-ea"/>
                        </a:rPr>
                        <a:t>を行っても、それだけで直ちに偽装請負とは判断されない</a:t>
                      </a:r>
                      <a:endParaRPr lang="ja-JP" sz="160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86442425"/>
                  </a:ext>
                </a:extLst>
              </a:tr>
              <a:tr h="478302">
                <a:tc>
                  <a:txBody>
                    <a:bodyPr/>
                    <a:lstStyle/>
                    <a:p>
                      <a:pPr marL="144000" marR="19685" indent="-144000" algn="just"/>
                      <a:r>
                        <a:rPr lang="en-US" altLang="ja-JP" sz="1600" kern="100" dirty="0">
                          <a:effectLst/>
                          <a:latin typeface="+mn-ea"/>
                          <a:ea typeface="+mn-ea"/>
                        </a:rPr>
                        <a:t>Q5</a:t>
                      </a:r>
                      <a:r>
                        <a:rPr lang="ja-JP" altLang="en-US" sz="1600" kern="100" dirty="0">
                          <a:effectLst/>
                          <a:latin typeface="+mn-ea"/>
                          <a:ea typeface="+mn-ea"/>
                        </a:rPr>
                        <a:t> チーム内のコミュニケーション</a:t>
                      </a:r>
                      <a:endParaRPr lang="ja-JP" sz="160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kern="100" dirty="0">
                          <a:effectLst/>
                          <a:latin typeface="+mn-ea"/>
                          <a:ea typeface="+mn-ea"/>
                        </a:rPr>
                        <a:t>A5 </a:t>
                      </a:r>
                      <a:r>
                        <a:rPr lang="ja-JP" altLang="en-US" sz="1600" kern="100" dirty="0">
                          <a:effectLst/>
                          <a:latin typeface="+mn-ea"/>
                          <a:ea typeface="+mn-ea"/>
                        </a:rPr>
                        <a:t>実態として、</a:t>
                      </a:r>
                      <a:r>
                        <a:rPr lang="ja-JP" altLang="en-US" sz="1600" u="sng" kern="100" dirty="0">
                          <a:solidFill>
                            <a:srgbClr val="FF0000"/>
                          </a:solidFill>
                          <a:effectLst/>
                          <a:latin typeface="+mn-ea"/>
                          <a:ea typeface="+mn-ea"/>
                        </a:rPr>
                        <a:t>両者の対等な関係の下で技術的な議論や助言・提案</a:t>
                      </a:r>
                      <a:r>
                        <a:rPr lang="ja-JP" altLang="en-US" sz="1600" kern="100" dirty="0">
                          <a:effectLst/>
                          <a:latin typeface="+mn-ea"/>
                          <a:ea typeface="+mn-ea"/>
                        </a:rPr>
                        <a:t>が行われ、受注者側の開発担当者が自律的に開発業務を進めていれば、偽装請負とは判断されない</a:t>
                      </a:r>
                      <a:endParaRPr lang="ja-JP" sz="160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4053862838"/>
                  </a:ext>
                </a:extLst>
              </a:tr>
              <a:tr h="872197">
                <a:tc>
                  <a:txBody>
                    <a:bodyPr/>
                    <a:lstStyle/>
                    <a:p>
                      <a:pPr marL="144000" marR="19685" indent="-144000" algn="just"/>
                      <a:r>
                        <a:rPr lang="en-US" altLang="ja-JP" sz="1600" kern="100" dirty="0">
                          <a:effectLst/>
                          <a:latin typeface="+mn-ea"/>
                          <a:ea typeface="+mn-ea"/>
                        </a:rPr>
                        <a:t>Q6</a:t>
                      </a:r>
                      <a:r>
                        <a:rPr lang="ja-JP" altLang="en-US" sz="1600" kern="100" dirty="0">
                          <a:effectLst/>
                          <a:latin typeface="+mn-ea"/>
                          <a:ea typeface="+mn-ea"/>
                        </a:rPr>
                        <a:t> 会議や打合せ等への参加</a:t>
                      </a:r>
                      <a:endParaRPr lang="ja-JP" sz="160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kern="100" dirty="0">
                          <a:effectLst/>
                          <a:latin typeface="+mn-ea"/>
                          <a:ea typeface="+mn-ea"/>
                        </a:rPr>
                        <a:t>A6 </a:t>
                      </a:r>
                      <a:r>
                        <a:rPr lang="ja-JP" altLang="en-US" sz="1600" kern="100" dirty="0">
                          <a:effectLst/>
                          <a:latin typeface="+mn-ea"/>
                          <a:ea typeface="+mn-ea"/>
                        </a:rPr>
                        <a:t>会議や打合せ、</a:t>
                      </a:r>
                      <a:r>
                        <a:rPr lang="ja-JP" altLang="en-US" sz="1600" u="sng" kern="100" dirty="0">
                          <a:solidFill>
                            <a:srgbClr val="FF0000"/>
                          </a:solidFill>
                          <a:effectLst/>
                          <a:latin typeface="+mn-ea"/>
                          <a:ea typeface="+mn-ea"/>
                        </a:rPr>
                        <a:t>電子メールやチャットツール、プロジェクト管理ツール等の利用</a:t>
                      </a:r>
                      <a:r>
                        <a:rPr lang="ja-JP" altLang="en-US" sz="1600" kern="100" dirty="0">
                          <a:effectLst/>
                          <a:latin typeface="+mn-ea"/>
                          <a:ea typeface="+mn-ea"/>
                        </a:rPr>
                        <a:t>において、発注者側と受注者側の双方の関係者が全員参加している場合でも、実態として、両者が対等な関係の下で情報の共有や助言・提案が行われ、受注者側の開発担当者が自律的に開発業務を進めているなら、偽装請負とは判断されない</a:t>
                      </a:r>
                      <a:endParaRPr lang="ja-JP" sz="160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399486727"/>
                  </a:ext>
                </a:extLst>
              </a:tr>
              <a:tr h="872197">
                <a:tc>
                  <a:txBody>
                    <a:bodyPr/>
                    <a:lstStyle/>
                    <a:p>
                      <a:pPr marL="144000" marR="19685" indent="-144000" algn="just"/>
                      <a:r>
                        <a:rPr lang="en-US" altLang="ja-JP" sz="1600" kern="100" dirty="0">
                          <a:effectLst/>
                          <a:latin typeface="+mn-ea"/>
                          <a:ea typeface="+mn-ea"/>
                        </a:rPr>
                        <a:t>Q7</a:t>
                      </a:r>
                      <a:r>
                        <a:rPr lang="ja-JP" altLang="en-US" sz="1600" kern="100" dirty="0">
                          <a:effectLst/>
                          <a:latin typeface="+mn-ea"/>
                          <a:ea typeface="+mn-ea"/>
                        </a:rPr>
                        <a:t> 開発担当者の技術・技能の確認</a:t>
                      </a:r>
                      <a:endParaRPr lang="ja-JP" sz="1600" kern="100" dirty="0">
                        <a:effectLst/>
                        <a:latin typeface="+mn-ea"/>
                        <a:ea typeface="+mn-ea"/>
                        <a:cs typeface="Times New Roman" panose="02020603050405020304" pitchFamily="18" charset="0"/>
                      </a:endParaRPr>
                    </a:p>
                  </a:txBody>
                  <a:tcPr marL="36000" marR="36000" marT="36000" marB="36000"/>
                </a:tc>
                <a:tc>
                  <a:txBody>
                    <a:bodyPr/>
                    <a:lstStyle/>
                    <a:p>
                      <a:pPr marL="36000" marR="19685" indent="-36000" algn="just"/>
                      <a:r>
                        <a:rPr lang="en-US" altLang="ja-JP" sz="1600" kern="100" dirty="0">
                          <a:effectLst/>
                          <a:latin typeface="+mn-ea"/>
                          <a:ea typeface="+mn-ea"/>
                        </a:rPr>
                        <a:t>A7 </a:t>
                      </a:r>
                      <a:r>
                        <a:rPr lang="ja-JP" altLang="en-US" sz="1600" kern="100" dirty="0">
                          <a:effectLst/>
                          <a:latin typeface="+mn-ea"/>
                          <a:ea typeface="+mn-ea"/>
                        </a:rPr>
                        <a:t>発注者が受注者に対し、</a:t>
                      </a:r>
                      <a:r>
                        <a:rPr lang="ja-JP" altLang="en-US" sz="1600" u="sng" kern="100" dirty="0">
                          <a:solidFill>
                            <a:srgbClr val="FF0000"/>
                          </a:solidFill>
                          <a:effectLst/>
                          <a:latin typeface="+mn-ea"/>
                          <a:ea typeface="+mn-ea"/>
                        </a:rPr>
                        <a:t>技術者のシステム開発に関する技術・技能レベルと当該技術・技能に係る経験年数等を記載した「スキルシート」の提出</a:t>
                      </a:r>
                      <a:r>
                        <a:rPr lang="ja-JP" altLang="en-US" sz="1600" kern="100" dirty="0">
                          <a:effectLst/>
                          <a:latin typeface="+mn-ea"/>
                          <a:ea typeface="+mn-ea"/>
                        </a:rPr>
                        <a:t>を求めたとしても、個人を特定できるものではなく、発注者が労働者を指名したり特定の者の就業を拒否したりできるものでなければ、発注者が受注者の労働者の配置等に関与しているとまではいえない</a:t>
                      </a:r>
                      <a:endParaRPr lang="ja-JP" sz="160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668714109"/>
                  </a:ext>
                </a:extLst>
              </a:tr>
            </a:tbl>
          </a:graphicData>
        </a:graphic>
      </p:graphicFrame>
    </p:spTree>
    <p:extLst>
      <p:ext uri="{BB962C8B-B14F-4D97-AF65-F5344CB8AC3E}">
        <p14:creationId xmlns:p14="http://schemas.microsoft.com/office/powerpoint/2010/main" val="360903189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ja-JP" altLang="en-US" dirty="0"/>
              <a:t>疑義応答集</a:t>
            </a:r>
            <a:r>
              <a:rPr kumimoji="1" lang="en-US" altLang="ja-JP" dirty="0"/>
              <a:t>Q2</a:t>
            </a:r>
            <a:r>
              <a:rPr kumimoji="1" lang="ja-JP" altLang="en-US" dirty="0"/>
              <a:t>の</a:t>
            </a:r>
            <a:r>
              <a:rPr kumimoji="1" lang="ja-JP" altLang="en-US" dirty="0">
                <a:solidFill>
                  <a:srgbClr val="FF0000"/>
                </a:solidFill>
              </a:rPr>
              <a:t>示唆</a:t>
            </a:r>
            <a:r>
              <a:rPr kumimoji="1" lang="ja-JP" altLang="en-US" dirty="0"/>
              <a:t>と</a:t>
            </a:r>
            <a:r>
              <a:rPr kumimoji="1" lang="en-US" altLang="ja-JP" dirty="0"/>
              <a:t>IPA</a:t>
            </a:r>
            <a:r>
              <a:rPr kumimoji="1" lang="ja-JP" altLang="en-US" dirty="0"/>
              <a:t>モデル契約</a:t>
            </a:r>
          </a:p>
        </p:txBody>
      </p:sp>
      <p:sp>
        <p:nvSpPr>
          <p:cNvPr id="4" name="日付プレースホルダー 3">
            <a:extLst>
              <a:ext uri="{FF2B5EF4-FFF2-40B4-BE49-F238E27FC236}">
                <a16:creationId xmlns:a16="http://schemas.microsoft.com/office/drawing/2014/main" id="{70CFEFB8-9D72-479C-B524-30CE7FC1392D}"/>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877B4FA9-DFC5-4D3A-B937-C7118C13A6EB}"/>
              </a:ext>
            </a:extLst>
          </p:cNvPr>
          <p:cNvSpPr>
            <a:spLocks noGrp="1"/>
          </p:cNvSpPr>
          <p:nvPr>
            <p:ph type="ftr" sz="quarter" idx="3"/>
          </p:nvPr>
        </p:nvSpPr>
        <p:spPr/>
        <p:txBody>
          <a:bodyPr/>
          <a:lstStyle/>
          <a:p>
            <a:r>
              <a:rPr lang="en-US" altLang="ja-JP"/>
              <a:t>EdgeTech+ 2022</a:t>
            </a:r>
            <a:endParaRPr lang="en-US" dirty="0"/>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900000"/>
            <a:ext cx="11340000" cy="54035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buFont typeface="Wingdings" panose="05000000000000000000" pitchFamily="2" charset="2"/>
              <a:buChar char="l"/>
            </a:pPr>
            <a:r>
              <a:rPr lang="en-US" altLang="ja-JP" sz="2400" dirty="0"/>
              <a:t>Q2</a:t>
            </a:r>
            <a:r>
              <a:rPr lang="ja-JP" altLang="en-US" sz="2400" dirty="0"/>
              <a:t>の示唆</a:t>
            </a:r>
            <a:endParaRPr lang="en-US" altLang="ja-JP" sz="2400" dirty="0"/>
          </a:p>
          <a:p>
            <a:pPr marL="0" indent="0">
              <a:lnSpc>
                <a:spcPct val="110000"/>
              </a:lnSpc>
              <a:buNone/>
            </a:pPr>
            <a:r>
              <a:rPr lang="ja-JP" altLang="en-US" sz="2400" dirty="0"/>
              <a:t>こうした事態（引用注：発注者による指揮命令により偽装請負となる事態）が生じないよう、例えば、</a:t>
            </a:r>
            <a:r>
              <a:rPr lang="ja-JP" altLang="en-US" sz="2400" u="sng" dirty="0">
                <a:solidFill>
                  <a:srgbClr val="FF0000"/>
                </a:solidFill>
              </a:rPr>
              <a:t>発注者側と受注者側の開発関係者のそれぞれの役割や権限、開発チーム内における業務の進め方等を予め明確にし、発注者と受注者の間で合意</a:t>
            </a:r>
            <a:r>
              <a:rPr lang="ja-JP" altLang="en-US" sz="2400" dirty="0"/>
              <a:t>しておくことや、</a:t>
            </a:r>
            <a:r>
              <a:rPr lang="ja-JP" altLang="en-US" sz="2400" u="sng" dirty="0"/>
              <a:t>発注者側の開発責任者や双方の開発担当者に対して、</a:t>
            </a:r>
            <a:r>
              <a:rPr lang="ja-JP" altLang="en-US" sz="2400" u="sng" dirty="0">
                <a:solidFill>
                  <a:srgbClr val="FF0000"/>
                </a:solidFill>
              </a:rPr>
              <a:t>アジャイル型開発に関する事前研修等</a:t>
            </a:r>
            <a:r>
              <a:rPr lang="ja-JP" altLang="en-US" sz="2400" dirty="0"/>
              <a:t>を行い、</a:t>
            </a:r>
            <a:r>
              <a:rPr lang="ja-JP" altLang="en-US" sz="2400" u="sng" dirty="0">
                <a:solidFill>
                  <a:srgbClr val="FF0000"/>
                </a:solidFill>
              </a:rPr>
              <a:t>開発担当者が自律的に開発業務を進めるものであるというようなアジャイル型開発の特徴についての認識を共有</a:t>
            </a:r>
            <a:r>
              <a:rPr lang="ja-JP" altLang="en-US" sz="2400" dirty="0"/>
              <a:t>しておくようにすること等が重要です。</a:t>
            </a:r>
            <a:endParaRPr lang="en-US" altLang="ja-JP" sz="2400" dirty="0"/>
          </a:p>
          <a:p>
            <a:pPr marL="216000" indent="-216000">
              <a:lnSpc>
                <a:spcPct val="110000"/>
              </a:lnSpc>
              <a:spcBef>
                <a:spcPts val="2400"/>
              </a:spcBef>
              <a:buNone/>
            </a:pPr>
            <a:r>
              <a:rPr lang="ja-JP" altLang="en-US" sz="2400" dirty="0"/>
              <a:t>→</a:t>
            </a:r>
            <a:r>
              <a:rPr lang="en-US" altLang="ja-JP" sz="2400" u="sng" dirty="0">
                <a:solidFill>
                  <a:srgbClr val="FF0000"/>
                </a:solidFill>
              </a:rPr>
              <a:t>IPA</a:t>
            </a:r>
            <a:r>
              <a:rPr lang="ja-JP" altLang="en-US" sz="2400" u="sng" dirty="0">
                <a:solidFill>
                  <a:srgbClr val="FF0000"/>
                </a:solidFill>
              </a:rPr>
              <a:t>モデル契約及び関連資料（契約前チェックリスト及び進め方指針）</a:t>
            </a:r>
            <a:r>
              <a:rPr lang="ja-JP" altLang="en-US" sz="2400" dirty="0"/>
              <a:t>を用いて、ユーザ企業とベンダ企業がアジャイル開発に関する理解を共有し、開発に関わるメンバの役割分担、権限、具体的な開発の進め方等を詳細かつ明確に取り決めることは、偽装請負リスクを低減するために有用。</a:t>
            </a:r>
            <a:endParaRPr lang="en-US" altLang="ja-JP" sz="2400" dirty="0"/>
          </a:p>
        </p:txBody>
      </p:sp>
      <p:sp>
        <p:nvSpPr>
          <p:cNvPr id="5" name="四角形: 角を丸くする 4">
            <a:extLst>
              <a:ext uri="{FF2B5EF4-FFF2-40B4-BE49-F238E27FC236}">
                <a16:creationId xmlns:a16="http://schemas.microsoft.com/office/drawing/2014/main" id="{EB39077B-4421-44DD-B093-5B57F1013E6E}"/>
              </a:ext>
            </a:extLst>
          </p:cNvPr>
          <p:cNvSpPr/>
          <p:nvPr/>
        </p:nvSpPr>
        <p:spPr>
          <a:xfrm>
            <a:off x="288000" y="1440000"/>
            <a:ext cx="11520000" cy="2880000"/>
          </a:xfrm>
          <a:prstGeom prst="roundRect">
            <a:avLst>
              <a:gd name="adj" fmla="val 6116"/>
            </a:avLst>
          </a:prstGeom>
          <a:no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662"/>
          </a:p>
        </p:txBody>
      </p:sp>
      <p:sp>
        <p:nvSpPr>
          <p:cNvPr id="9" name="動作設定ボタン: 情報の取得 8">
            <a:hlinkClick r:id="rId2" action="ppaction://hlinksldjump" highlightClick="1"/>
            <a:extLst>
              <a:ext uri="{FF2B5EF4-FFF2-40B4-BE49-F238E27FC236}">
                <a16:creationId xmlns:a16="http://schemas.microsoft.com/office/drawing/2014/main" id="{60C0E73B-2E37-5B3F-758C-FB0D6C200D67}"/>
              </a:ext>
            </a:extLst>
          </p:cNvPr>
          <p:cNvSpPr>
            <a:spLocks noChangeAspect="1"/>
          </p:cNvSpPr>
          <p:nvPr/>
        </p:nvSpPr>
        <p:spPr bwMode="auto">
          <a:xfrm>
            <a:off x="11340000" y="6300000"/>
            <a:ext cx="360000" cy="360000"/>
          </a:xfrm>
          <a:prstGeom prst="actionButtonInformation">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65282143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p:cNvSpPr>
            <a:spLocks noGrp="1"/>
          </p:cNvSpPr>
          <p:nvPr>
            <p:ph type="title"/>
          </p:nvPr>
        </p:nvSpPr>
        <p:spPr>
          <a:xfrm>
            <a:off x="539999" y="252000"/>
            <a:ext cx="10620000" cy="540000"/>
          </a:xfrm>
        </p:spPr>
        <p:txBody>
          <a:bodyPr/>
          <a:lstStyle/>
          <a:p>
            <a:r>
              <a:rPr lang="ja-JP" altLang="en-US" dirty="0">
                <a:cs typeface="Meiryo UI" panose="020B0604030504040204" pitchFamily="50" charset="-128"/>
              </a:rPr>
              <a:t>議論の経緯・ポイント</a:t>
            </a:r>
          </a:p>
        </p:txBody>
      </p:sp>
      <p:sp>
        <p:nvSpPr>
          <p:cNvPr id="3" name="日付プレースホルダー 2">
            <a:extLst>
              <a:ext uri="{FF2B5EF4-FFF2-40B4-BE49-F238E27FC236}">
                <a16:creationId xmlns:a16="http://schemas.microsoft.com/office/drawing/2014/main" id="{C3394C68-BA26-4582-AD10-68BF78AF9520}"/>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F4DAED47-4C3A-4AA4-BD67-34ED0A1BBDC6}"/>
              </a:ext>
            </a:extLst>
          </p:cNvPr>
          <p:cNvSpPr>
            <a:spLocks noGrp="1"/>
          </p:cNvSpPr>
          <p:nvPr>
            <p:ph type="ftr" sz="quarter" idx="3"/>
          </p:nvPr>
        </p:nvSpPr>
        <p:spPr/>
        <p:txBody>
          <a:bodyPr/>
          <a:lstStyle/>
          <a:p>
            <a:r>
              <a:rPr lang="en-US" altLang="ja-JP"/>
              <a:t>EdgeTech+ 2022</a:t>
            </a:r>
            <a:endParaRPr lang="en-US" dirty="0"/>
          </a:p>
        </p:txBody>
      </p:sp>
      <p:sp>
        <p:nvSpPr>
          <p:cNvPr id="10" name="正方形/長方形 9"/>
          <p:cNvSpPr/>
          <p:nvPr/>
        </p:nvSpPr>
        <p:spPr>
          <a:xfrm>
            <a:off x="360000" y="900000"/>
            <a:ext cx="11520000" cy="55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9175" lvl="1" indent="-259175">
              <a:spcBef>
                <a:spcPts val="600"/>
              </a:spcBef>
              <a:buClr>
                <a:srgbClr val="C00000"/>
              </a:buClr>
              <a:buFont typeface="Wingdings" panose="05000000000000000000" pitchFamily="2" charset="2"/>
              <a:buChar char="Ø"/>
            </a:pPr>
            <a:r>
              <a:rPr lang="ja-JP" altLang="en-US"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アジャイル開発におけるチーム内のやりとりは指揮命令ではないことの説明</a:t>
            </a:r>
            <a:endParaRPr lang="en-US" altLang="ja-JP"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32201" lvl="2" indent="-259175">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本来のアジャイル開発の形は自律したチームであり、</a:t>
            </a:r>
            <a:r>
              <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PO</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（発注者側）の指示で動くものではない（あくまで</a:t>
            </a:r>
            <a:r>
              <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PO</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が行うのは優先順位決め）。</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32201" lvl="2" indent="-259175">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労働関係の管理（残業など）は、開発チームとは別に実施することで問題ない。</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59175" indent="-259175">
              <a:spcBef>
                <a:spcPts val="600"/>
              </a:spcBef>
              <a:buClr>
                <a:srgbClr val="C00000"/>
              </a:buClr>
              <a:buFont typeface="Wingdings" panose="05000000000000000000" pitchFamily="2" charset="2"/>
              <a:buChar char="Ø"/>
            </a:pPr>
            <a:r>
              <a:rPr lang="ja-JP" altLang="en-US"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派遣形態で実施するのかよいのではという意見</a:t>
            </a:r>
            <a:endParaRPr lang="en-US" altLang="ja-JP"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84036" lvl="1" indent="-311010">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日本のシステム開発では派遣形態が馴染んでいないのが実情。</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84036" lvl="1" indent="-311010">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ベンダ側としては、派遣形態では社としてノウハウが蓄積されないために好ましくない。そのせいか、大手のベンダでも派遣業登録をしていない企業が多い。</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84036" lvl="1" indent="-311010">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ユーザ側としては、必要なスキル（開発力）を自分たちだけで詳細に指定することが難しく、個々人ごとの派遣契約より、まとまった単位でベンダに発注したくなる。</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311010" indent="-311010">
              <a:spcBef>
                <a:spcPts val="600"/>
              </a:spcBef>
              <a:buClr>
                <a:srgbClr val="C00000"/>
              </a:buClr>
              <a:buFont typeface="Wingdings" panose="05000000000000000000" pitchFamily="2" charset="2"/>
              <a:buChar char="Ø"/>
            </a:pPr>
            <a:r>
              <a:rPr lang="ja-JP" altLang="en-US"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下請け構造に関する懸念の意見</a:t>
            </a:r>
            <a:endParaRPr lang="en-US" altLang="ja-JP"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84036" lvl="1" indent="-311010">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再委託、再々委託、といった多重下請け構造に陥らないかを懸念。</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784036" lvl="1" indent="-311010">
              <a:spcBef>
                <a:spcPts val="600"/>
              </a:spcBef>
              <a:buClr>
                <a:srgbClr val="C00000"/>
              </a:buClr>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まとまった機能単位で開発を下請けに発注する請負とは異なり、必要なスキル（開発力）を発注する形になるため、もともとそういった懸念は起こりにくいのではないか、との意見。</a:t>
            </a:r>
          </a:p>
          <a:p>
            <a:pPr marL="358726" indent="-342900">
              <a:spcBef>
                <a:spcPts val="600"/>
              </a:spcBef>
              <a:buClr>
                <a:srgbClr val="C00000"/>
              </a:buClr>
              <a:buFont typeface="Wingdings" panose="05000000000000000000" pitchFamily="2" charset="2"/>
              <a:buChar char="Ø"/>
            </a:pPr>
            <a:r>
              <a:rPr lang="ja-JP" altLang="en-US"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基本的な考え方として、</a:t>
            </a:r>
            <a:r>
              <a:rPr lang="ja-JP" altLang="en-US" sz="2000" b="1" u="sng"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アジャイル開発を正しく実践していれば、偽装請負にはあたらない</a:t>
            </a:r>
            <a:r>
              <a:rPr lang="ja-JP" altLang="en-US"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2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472275" lvl="1" indent="-472275">
              <a:spcBef>
                <a:spcPts val="600"/>
              </a:spcBef>
              <a:buClr>
                <a:srgbClr val="C00000"/>
              </a:buClr>
            </a:pP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0DDB827A-9CBC-4B33-B388-F030A5E6CAF2}"/>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813962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p:txBody>
          <a:bodyPr/>
          <a:lstStyle/>
          <a:p>
            <a:r>
              <a:rPr kumimoji="1" lang="ja-JP" altLang="en-US" dirty="0"/>
              <a:t>疑義応答集をふまえた対応</a:t>
            </a:r>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899999"/>
            <a:ext cx="11520000" cy="55964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pPr>
            <a:r>
              <a:rPr lang="ja-JP" altLang="en-US" sz="2600" dirty="0"/>
              <a:t>偽装請負該当性は最終的には実態判断であるが、受注者側の開発担当者が自律的に判断して開発業務を行える状況にあることを</a:t>
            </a:r>
            <a:r>
              <a:rPr lang="ja-JP" altLang="en-US" sz="2600" u="sng" dirty="0">
                <a:solidFill>
                  <a:srgbClr val="FF0000"/>
                </a:solidFill>
              </a:rPr>
              <a:t>客観的に説明</a:t>
            </a:r>
            <a:r>
              <a:rPr lang="ja-JP" altLang="en-US" sz="2600" dirty="0"/>
              <a:t>できるようにする。</a:t>
            </a:r>
            <a:endParaRPr lang="en-US" altLang="ja-JP" sz="2600" dirty="0"/>
          </a:p>
          <a:p>
            <a:pPr>
              <a:lnSpc>
                <a:spcPct val="100000"/>
              </a:lnSpc>
              <a:spcBef>
                <a:spcPts val="1200"/>
              </a:spcBef>
            </a:pPr>
            <a:r>
              <a:rPr lang="ja-JP" altLang="en-US" sz="2600" dirty="0"/>
              <a:t>具体的な開発の内容・進め方について</a:t>
            </a:r>
            <a:r>
              <a:rPr lang="ja-JP" altLang="en-US" sz="2600" u="sng" dirty="0">
                <a:solidFill>
                  <a:srgbClr val="3333FF"/>
                </a:solidFill>
              </a:rPr>
              <a:t>受注者側に裁量</a:t>
            </a:r>
            <a:r>
              <a:rPr lang="ja-JP" altLang="en-US" sz="2600" dirty="0"/>
              <a:t>があることや、管理責任者が介在しなければならない事項や出席しなければならない会議体については、あらかじめ明確化し</a:t>
            </a:r>
            <a:r>
              <a:rPr lang="ja-JP" altLang="en-US" sz="2600" u="sng" dirty="0">
                <a:solidFill>
                  <a:srgbClr val="FF0000"/>
                </a:solidFill>
              </a:rPr>
              <a:t>受発注者間で取り決め</a:t>
            </a:r>
            <a:r>
              <a:rPr lang="ja-JP" altLang="en-US" sz="2600" dirty="0"/>
              <a:t>をしておく。</a:t>
            </a:r>
            <a:endParaRPr lang="en-US" altLang="ja-JP" sz="2600" dirty="0"/>
          </a:p>
          <a:p>
            <a:pPr lvl="1">
              <a:lnSpc>
                <a:spcPct val="100000"/>
              </a:lnSpc>
              <a:spcBef>
                <a:spcPts val="1200"/>
              </a:spcBef>
              <a:buFont typeface="Wingdings" panose="05000000000000000000" pitchFamily="2" charset="2"/>
              <a:buChar char="ü"/>
            </a:pPr>
            <a:r>
              <a:rPr lang="ja-JP" altLang="en-US" sz="2400" dirty="0"/>
              <a:t>権限の明確化のポイント： 「何を作るか」は発注者が決定し説明するが、</a:t>
            </a:r>
            <a:r>
              <a:rPr lang="ja-JP" altLang="en-US" sz="2400" u="sng" dirty="0">
                <a:solidFill>
                  <a:srgbClr val="3333FF"/>
                </a:solidFill>
              </a:rPr>
              <a:t>「どう作るか」は受注者が自律的に判断</a:t>
            </a:r>
            <a:r>
              <a:rPr lang="ja-JP" altLang="en-US" sz="2400" dirty="0"/>
              <a:t>できるような体制を確保（発注者ができるのは、受注者に対する助言・提案）。</a:t>
            </a:r>
            <a:endParaRPr lang="en-US" altLang="ja-JP" sz="2400" dirty="0"/>
          </a:p>
          <a:p>
            <a:pPr lvl="1">
              <a:lnSpc>
                <a:spcPct val="100000"/>
              </a:lnSpc>
              <a:spcBef>
                <a:spcPts val="1200"/>
              </a:spcBef>
              <a:buFont typeface="Wingdings" panose="05000000000000000000" pitchFamily="2" charset="2"/>
              <a:buChar char="ü"/>
            </a:pPr>
            <a:r>
              <a:rPr lang="ja-JP" altLang="en-US" sz="2400" dirty="0"/>
              <a:t>会議や打合せのポイント： 受注者の各メンバが担当する業務の割振りや、開発のための実稼働の時間や条件、スケジューリングなどを決定・変更する会議・打合せには、</a:t>
            </a:r>
            <a:r>
              <a:rPr lang="ja-JP" altLang="en-US" sz="2400" u="sng" dirty="0">
                <a:solidFill>
                  <a:srgbClr val="3333FF"/>
                </a:solidFill>
              </a:rPr>
              <a:t>受注者側管理責任者が出席</a:t>
            </a:r>
            <a:r>
              <a:rPr lang="ja-JP" altLang="en-US" sz="2400" dirty="0"/>
              <a:t>し、管理責任者から個別のメンバに対して指示。</a:t>
            </a:r>
            <a:endParaRPr lang="en-US" altLang="ja-JP" sz="2400" dirty="0"/>
          </a:p>
          <a:p>
            <a:pPr marL="0" indent="0">
              <a:lnSpc>
                <a:spcPct val="100000"/>
              </a:lnSpc>
              <a:spcBef>
                <a:spcPts val="1200"/>
              </a:spcBef>
              <a:buNone/>
            </a:pPr>
            <a:endParaRPr lang="en-US" altLang="ja-JP" sz="2400" dirty="0"/>
          </a:p>
          <a:p>
            <a:pPr marL="0" indent="0">
              <a:lnSpc>
                <a:spcPct val="100000"/>
              </a:lnSpc>
              <a:spcBef>
                <a:spcPts val="1200"/>
              </a:spcBef>
              <a:buNone/>
            </a:pPr>
            <a:endParaRPr lang="en-US" altLang="ja-JP" sz="2400" dirty="0"/>
          </a:p>
        </p:txBody>
      </p:sp>
      <p:sp>
        <p:nvSpPr>
          <p:cNvPr id="4" name="日付プレースホルダー 3">
            <a:extLst>
              <a:ext uri="{FF2B5EF4-FFF2-40B4-BE49-F238E27FC236}">
                <a16:creationId xmlns:a16="http://schemas.microsoft.com/office/drawing/2014/main" id="{3F0CA43D-33CB-44D7-B1E7-82B7DFDFB289}"/>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5" name="フッター プレースホルダー 4">
            <a:extLst>
              <a:ext uri="{FF2B5EF4-FFF2-40B4-BE49-F238E27FC236}">
                <a16:creationId xmlns:a16="http://schemas.microsoft.com/office/drawing/2014/main" id="{E856F83F-6E33-47E9-814C-E5CB82D4F3F9}"/>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166380545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p:txBody>
          <a:bodyPr>
            <a:noAutofit/>
          </a:bodyPr>
          <a:lstStyle/>
          <a:p>
            <a:r>
              <a:rPr lang="ja-JP" altLang="en-US" b="1" dirty="0">
                <a:latin typeface="メイリオ" panose="020B0604030504040204" pitchFamily="50" charset="-128"/>
                <a:ea typeface="メイリオ" panose="020B0604030504040204" pitchFamily="50" charset="-128"/>
              </a:rPr>
              <a:t>内　容</a:t>
            </a:r>
            <a:endParaRPr lang="ja-JP" altLang="en-US" b="1" dirty="0"/>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631B296D-562A-44F6-9F2E-EE4C09B9C96D}"/>
              </a:ext>
            </a:extLst>
          </p:cNvPr>
          <p:cNvSpPr>
            <a:spLocks noGrp="1"/>
          </p:cNvSpPr>
          <p:nvPr>
            <p:ph type="ftr" sz="quarter" idx="3"/>
          </p:nvPr>
        </p:nvSpPr>
        <p:spPr/>
        <p:txBody>
          <a:bodyPr/>
          <a:lstStyle/>
          <a:p>
            <a:r>
              <a:rPr lang="en-US" altLang="ja-JP"/>
              <a:t>EdgeTech+ 2022</a:t>
            </a:r>
            <a:endParaRPr lang="en-US" dirty="0"/>
          </a:p>
        </p:txBody>
      </p:sp>
      <p:sp>
        <p:nvSpPr>
          <p:cNvPr id="8" name="正方形/長方形 7">
            <a:extLst>
              <a:ext uri="{FF2B5EF4-FFF2-40B4-BE49-F238E27FC236}">
                <a16:creationId xmlns:a16="http://schemas.microsoft.com/office/drawing/2014/main" id="{80A4C7B1-AF43-4509-9310-7183ACC30D6C}"/>
              </a:ext>
            </a:extLst>
          </p:cNvPr>
          <p:cNvSpPr/>
          <p:nvPr/>
        </p:nvSpPr>
        <p:spPr>
          <a:xfrm>
            <a:off x="1080000" y="972000"/>
            <a:ext cx="7920000" cy="5170646"/>
          </a:xfrm>
          <a:prstGeom prst="rect">
            <a:avLst/>
          </a:prstGeom>
        </p:spPr>
        <p:txBody>
          <a:bodyPr wrap="square">
            <a:spAutoFit/>
          </a:bodyPr>
          <a:lstStyle/>
          <a:p>
            <a:r>
              <a:rPr lang="ja-JP" altLang="en-US" sz="3200" b="1" dirty="0">
                <a:solidFill>
                  <a:schemeClr val="bg1">
                    <a:lumMod val="65000"/>
                  </a:schemeClr>
                </a:solidFill>
                <a:latin typeface="+mj-ea"/>
                <a:ea typeface="+mj-ea"/>
              </a:rPr>
              <a:t>１．背景：</a:t>
            </a:r>
            <a:r>
              <a:rPr lang="en-US" altLang="ja-JP" sz="3200" b="1" dirty="0">
                <a:solidFill>
                  <a:schemeClr val="bg1">
                    <a:lumMod val="65000"/>
                  </a:schemeClr>
                </a:solidFill>
                <a:latin typeface="+mj-ea"/>
                <a:ea typeface="+mj-ea"/>
              </a:rPr>
              <a:t>DX</a:t>
            </a:r>
            <a:r>
              <a:rPr lang="ja-JP" altLang="en-US" sz="3200" b="1" dirty="0">
                <a:solidFill>
                  <a:schemeClr val="bg1">
                    <a:lumMod val="65000"/>
                  </a:schemeClr>
                </a:solidFill>
                <a:latin typeface="+mj-ea"/>
                <a:ea typeface="+mj-ea"/>
              </a:rPr>
              <a:t>の推進</a:t>
            </a:r>
            <a:endParaRPr lang="en-US" altLang="ja-JP" sz="3200" b="1" dirty="0">
              <a:solidFill>
                <a:schemeClr val="bg1">
                  <a:lumMod val="65000"/>
                </a:schemeClr>
              </a:solidFill>
              <a:latin typeface="+mj-ea"/>
              <a:ea typeface="+mj-ea"/>
            </a:endParaRPr>
          </a:p>
          <a:p>
            <a:endParaRPr lang="en-US" altLang="ja-JP" sz="2400" b="1" dirty="0">
              <a:latin typeface="+mj-ea"/>
              <a:ea typeface="+mj-ea"/>
            </a:endParaRPr>
          </a:p>
          <a:p>
            <a:r>
              <a:rPr lang="ja-JP" altLang="en-US" sz="3200" b="1" dirty="0">
                <a:solidFill>
                  <a:schemeClr val="bg1">
                    <a:lumMod val="65000"/>
                  </a:schemeClr>
                </a:solidFill>
                <a:latin typeface="+mj-ea"/>
                <a:ea typeface="+mj-ea"/>
              </a:rPr>
              <a:t>２．モデル取引・契約書の構成</a:t>
            </a:r>
            <a:endParaRPr lang="en-US" altLang="ja-JP" sz="3200" b="1" dirty="0">
              <a:solidFill>
                <a:schemeClr val="bg1">
                  <a:lumMod val="65000"/>
                </a:schemeClr>
              </a:solidFill>
              <a:latin typeface="+mj-ea"/>
              <a:ea typeface="+mj-ea"/>
            </a:endParaRPr>
          </a:p>
          <a:p>
            <a:endParaRPr lang="en-US" altLang="ja-JP"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３．想定するアジャイル開発</a:t>
            </a:r>
          </a:p>
          <a:p>
            <a:endParaRPr lang="ja-JP" altLang="en-US" sz="2400" b="1" dirty="0">
              <a:solidFill>
                <a:schemeClr val="bg1">
                  <a:lumMod val="65000"/>
                </a:schemeClr>
              </a:solidFill>
              <a:latin typeface="+mj-ea"/>
              <a:ea typeface="+mj-ea"/>
            </a:endParaRPr>
          </a:p>
          <a:p>
            <a:r>
              <a:rPr lang="ja-JP" altLang="en-US" sz="3200" b="1" dirty="0">
                <a:solidFill>
                  <a:schemeClr val="bg1">
                    <a:lumMod val="65000"/>
                  </a:schemeClr>
                </a:solidFill>
                <a:latin typeface="+mj-ea"/>
                <a:ea typeface="+mj-ea"/>
              </a:rPr>
              <a:t>４．契約書のひな型</a:t>
            </a:r>
          </a:p>
          <a:p>
            <a:endParaRPr lang="ja-JP" altLang="en-US" sz="2400" b="1" dirty="0">
              <a:solidFill>
                <a:schemeClr val="bg1">
                  <a:lumMod val="65000"/>
                </a:schemeClr>
              </a:solidFill>
              <a:latin typeface="+mj-ea"/>
            </a:endParaRPr>
          </a:p>
          <a:p>
            <a:r>
              <a:rPr lang="ja-JP" altLang="en-US" sz="3200" b="1" dirty="0">
                <a:solidFill>
                  <a:schemeClr val="bg1">
                    <a:lumMod val="65000"/>
                  </a:schemeClr>
                </a:solidFill>
                <a:latin typeface="+mj-ea"/>
              </a:rPr>
              <a:t>５．偽装請負リスクと厚労省</a:t>
            </a:r>
            <a:r>
              <a:rPr lang="en-US" altLang="ja-JP" sz="3200" b="1" dirty="0">
                <a:solidFill>
                  <a:schemeClr val="bg1">
                    <a:lumMod val="65000"/>
                  </a:schemeClr>
                </a:solidFill>
                <a:latin typeface="+mj-ea"/>
              </a:rPr>
              <a:t>Q&amp;A</a:t>
            </a:r>
            <a:r>
              <a:rPr lang="ja-JP" altLang="en-US" sz="3200" b="1" dirty="0">
                <a:solidFill>
                  <a:schemeClr val="bg1">
                    <a:lumMod val="65000"/>
                  </a:schemeClr>
                </a:solidFill>
                <a:latin typeface="+mj-ea"/>
              </a:rPr>
              <a:t>集</a:t>
            </a:r>
            <a:endParaRPr lang="en-US" altLang="ja-JP" sz="3200" b="1" dirty="0">
              <a:solidFill>
                <a:schemeClr val="bg1">
                  <a:lumMod val="65000"/>
                </a:schemeClr>
              </a:solidFill>
              <a:latin typeface="+mj-ea"/>
            </a:endParaRPr>
          </a:p>
          <a:p>
            <a:endParaRPr lang="ja-JP" altLang="en-US" sz="2400" b="1" dirty="0">
              <a:solidFill>
                <a:schemeClr val="bg1">
                  <a:lumMod val="65000"/>
                </a:schemeClr>
              </a:solidFill>
              <a:latin typeface="+mj-ea"/>
              <a:ea typeface="+mj-ea"/>
            </a:endParaRPr>
          </a:p>
          <a:p>
            <a:r>
              <a:rPr lang="ja-JP" altLang="en-US" sz="3200" b="1" dirty="0">
                <a:latin typeface="+mj-ea"/>
                <a:ea typeface="+mj-ea"/>
              </a:rPr>
              <a:t>６．おわりに</a:t>
            </a:r>
            <a:endParaRPr lang="en-US" altLang="ja-JP" sz="3200" b="1" dirty="0">
              <a:latin typeface="+mj-ea"/>
              <a:ea typeface="+mj-ea"/>
            </a:endParaRPr>
          </a:p>
          <a:p>
            <a:endParaRPr lang="ja-JP" altLang="en-US" sz="2000" dirty="0"/>
          </a:p>
        </p:txBody>
      </p:sp>
    </p:spTree>
    <p:extLst>
      <p:ext uri="{BB962C8B-B14F-4D97-AF65-F5344CB8AC3E}">
        <p14:creationId xmlns:p14="http://schemas.microsoft.com/office/powerpoint/2010/main" val="390393154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511216-30C6-41B3-A27C-524C76825B6C}"/>
              </a:ext>
            </a:extLst>
          </p:cNvPr>
          <p:cNvSpPr>
            <a:spLocks noGrp="1"/>
          </p:cNvSpPr>
          <p:nvPr>
            <p:ph type="title"/>
          </p:nvPr>
        </p:nvSpPr>
        <p:spPr/>
        <p:txBody>
          <a:bodyPr/>
          <a:lstStyle/>
          <a:p>
            <a:r>
              <a:rPr lang="ja-JP" altLang="en-US" dirty="0"/>
              <a:t>まとめ</a:t>
            </a:r>
            <a:endParaRPr kumimoji="1" lang="ja-JP" altLang="en-US" dirty="0"/>
          </a:p>
        </p:txBody>
      </p:sp>
      <p:sp>
        <p:nvSpPr>
          <p:cNvPr id="4" name="日付プレースホルダー 3">
            <a:extLst>
              <a:ext uri="{FF2B5EF4-FFF2-40B4-BE49-F238E27FC236}">
                <a16:creationId xmlns:a16="http://schemas.microsoft.com/office/drawing/2014/main" id="{D094544A-D11C-45B0-9277-BB4B32584084}"/>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7" name="フッター プレースホルダー 6">
            <a:extLst>
              <a:ext uri="{FF2B5EF4-FFF2-40B4-BE49-F238E27FC236}">
                <a16:creationId xmlns:a16="http://schemas.microsoft.com/office/drawing/2014/main" id="{D6F83174-85F5-42F5-B622-DD5AA233C156}"/>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3558A5D8-AC42-4DA4-93B9-5CF99F0E2F11}"/>
              </a:ext>
            </a:extLst>
          </p:cNvPr>
          <p:cNvSpPr/>
          <p:nvPr/>
        </p:nvSpPr>
        <p:spPr>
          <a:xfrm>
            <a:off x="540000" y="972000"/>
            <a:ext cx="11160000" cy="4001095"/>
          </a:xfrm>
          <a:prstGeom prst="rect">
            <a:avLst/>
          </a:prstGeom>
        </p:spPr>
        <p:txBody>
          <a:bodyPr wrap="square">
            <a:spAutoFit/>
          </a:bodyPr>
          <a:lstStyle/>
          <a:p>
            <a:pPr marL="216000" indent="-216000">
              <a:spcBef>
                <a:spcPts val="1200"/>
              </a:spcBef>
            </a:pPr>
            <a:r>
              <a:rPr lang="ja-JP" altLang="en-US" sz="2800" dirty="0">
                <a:latin typeface="+mn-ea"/>
              </a:rPr>
              <a:t>・ユーザ企業・ベンダ企業双方がアジャイル開発の特徴を理解した上で、価値の高いプロダクトの開発を目指して，</a:t>
            </a:r>
            <a:r>
              <a:rPr lang="ja-JP" altLang="en-US" sz="2800" u="sng" dirty="0">
                <a:solidFill>
                  <a:srgbClr val="3333FF"/>
                </a:solidFill>
                <a:latin typeface="+mn-ea"/>
              </a:rPr>
              <a:t>両者が緊密に協働</a:t>
            </a:r>
            <a:r>
              <a:rPr lang="ja-JP" altLang="en-US" sz="2800" dirty="0">
                <a:latin typeface="+mn-ea"/>
              </a:rPr>
              <a:t>しながら適切に開発を進めることが重要</a:t>
            </a:r>
          </a:p>
          <a:p>
            <a:pPr marL="216000" indent="-216000">
              <a:spcBef>
                <a:spcPts val="1200"/>
              </a:spcBef>
            </a:pPr>
            <a:r>
              <a:rPr lang="ja-JP" altLang="en-US" sz="2800" dirty="0">
                <a:latin typeface="+mn-ea"/>
              </a:rPr>
              <a:t>・</a:t>
            </a:r>
            <a:r>
              <a:rPr lang="ja-JP" altLang="en-US" sz="2800" u="sng" dirty="0">
                <a:solidFill>
                  <a:srgbClr val="FF0000"/>
                </a:solidFill>
                <a:latin typeface="+mn-ea"/>
              </a:rPr>
              <a:t>アジャイル開発版「情報システム・モデル取引・契約書」</a:t>
            </a:r>
            <a:r>
              <a:rPr lang="ja-JP" altLang="en-US" sz="2800" dirty="0">
                <a:latin typeface="+mn-ea"/>
              </a:rPr>
              <a:t>（</a:t>
            </a:r>
            <a:r>
              <a:rPr lang="en-US" altLang="ja-JP" sz="2800" dirty="0">
                <a:latin typeface="+mn-ea"/>
              </a:rPr>
              <a:t>2020</a:t>
            </a:r>
            <a:r>
              <a:rPr lang="ja-JP" altLang="en-US" sz="2800" dirty="0">
                <a:latin typeface="+mn-ea"/>
              </a:rPr>
              <a:t>年</a:t>
            </a:r>
            <a:r>
              <a:rPr lang="en-US" altLang="ja-JP" sz="2800" dirty="0">
                <a:latin typeface="+mn-ea"/>
              </a:rPr>
              <a:t>3</a:t>
            </a:r>
            <a:r>
              <a:rPr lang="ja-JP" altLang="en-US" sz="2800" dirty="0">
                <a:latin typeface="+mn-ea"/>
              </a:rPr>
              <a:t>月に</a:t>
            </a:r>
            <a:r>
              <a:rPr lang="en-US" altLang="ja-JP" sz="2800" dirty="0">
                <a:latin typeface="+mn-ea"/>
              </a:rPr>
              <a:t>IPA</a:t>
            </a:r>
            <a:r>
              <a:rPr lang="ja-JP" altLang="en-US" sz="2800" dirty="0">
                <a:latin typeface="+mn-ea"/>
              </a:rPr>
              <a:t>が公開）を紹介</a:t>
            </a:r>
          </a:p>
          <a:p>
            <a:pPr marL="216000" indent="-216000">
              <a:spcBef>
                <a:spcPts val="1200"/>
              </a:spcBef>
            </a:pPr>
            <a:r>
              <a:rPr lang="ja-JP" altLang="en-US" sz="2800" dirty="0">
                <a:latin typeface="+mn-ea"/>
              </a:rPr>
              <a:t>・</a:t>
            </a:r>
            <a:r>
              <a:rPr lang="ja-JP" altLang="en-US" sz="2800" u="sng" dirty="0">
                <a:solidFill>
                  <a:srgbClr val="3333FF"/>
                </a:solidFill>
                <a:latin typeface="+mn-ea"/>
              </a:rPr>
              <a:t>準委任</a:t>
            </a:r>
            <a:r>
              <a:rPr lang="ja-JP" altLang="en-US" sz="2800" dirty="0">
                <a:latin typeface="+mn-ea"/>
              </a:rPr>
              <a:t>契約，</a:t>
            </a:r>
            <a:r>
              <a:rPr lang="ja-JP" altLang="en-US" sz="2800" u="sng" dirty="0">
                <a:solidFill>
                  <a:srgbClr val="3333FF"/>
                </a:solidFill>
                <a:latin typeface="+mn-ea"/>
              </a:rPr>
              <a:t>スクラム</a:t>
            </a:r>
            <a:r>
              <a:rPr lang="ja-JP" altLang="en-US" sz="2800" dirty="0">
                <a:latin typeface="+mn-ea"/>
              </a:rPr>
              <a:t>前提，契約書本体・別紙及び進め方の指針の</a:t>
            </a:r>
            <a:r>
              <a:rPr lang="en-US" altLang="ja-JP" sz="2800" u="sng" dirty="0">
                <a:solidFill>
                  <a:srgbClr val="3333FF"/>
                </a:solidFill>
                <a:latin typeface="+mn-ea"/>
              </a:rPr>
              <a:t>3</a:t>
            </a:r>
            <a:r>
              <a:rPr lang="ja-JP" altLang="en-US" sz="2800" u="sng" dirty="0">
                <a:solidFill>
                  <a:srgbClr val="3333FF"/>
                </a:solidFill>
                <a:latin typeface="+mn-ea"/>
              </a:rPr>
              <a:t>部構成</a:t>
            </a:r>
            <a:r>
              <a:rPr lang="ja-JP" altLang="en-US" sz="2800" dirty="0">
                <a:latin typeface="+mn-ea"/>
              </a:rPr>
              <a:t>，等が特徴</a:t>
            </a:r>
            <a:endParaRPr lang="en-US" altLang="ja-JP" sz="2800" dirty="0">
              <a:latin typeface="+mn-ea"/>
            </a:endParaRPr>
          </a:p>
          <a:p>
            <a:pPr marL="216000" indent="-216000">
              <a:spcBef>
                <a:spcPts val="1200"/>
              </a:spcBef>
            </a:pPr>
            <a:r>
              <a:rPr lang="ja-JP" altLang="en-US" sz="2800" dirty="0">
                <a:latin typeface="+mn-ea"/>
              </a:rPr>
              <a:t>・偽装請負に関する</a:t>
            </a:r>
            <a:r>
              <a:rPr lang="en-US" altLang="ja-JP" sz="2800" dirty="0">
                <a:latin typeface="+mn-ea"/>
              </a:rPr>
              <a:t>Q&amp;A</a:t>
            </a:r>
            <a:r>
              <a:rPr lang="ja-JP" altLang="en-US" sz="2800" dirty="0">
                <a:latin typeface="+mn-ea"/>
              </a:rPr>
              <a:t>集（厚労省公開）を紹介</a:t>
            </a:r>
          </a:p>
        </p:txBody>
      </p:sp>
      <p:sp>
        <p:nvSpPr>
          <p:cNvPr id="6" name="テキスト ボックス 5">
            <a:extLst>
              <a:ext uri="{FF2B5EF4-FFF2-40B4-BE49-F238E27FC236}">
                <a16:creationId xmlns:a16="http://schemas.microsoft.com/office/drawing/2014/main" id="{6893B95A-D550-4D7C-AD82-6E3B31AC4C2B}"/>
              </a:ext>
            </a:extLst>
          </p:cNvPr>
          <p:cNvSpPr txBox="1"/>
          <p:nvPr/>
        </p:nvSpPr>
        <p:spPr>
          <a:xfrm>
            <a:off x="1080000" y="5400000"/>
            <a:ext cx="9720000" cy="1031051"/>
          </a:xfrm>
          <a:prstGeom prst="rect">
            <a:avLst/>
          </a:prstGeom>
          <a:noFill/>
          <a:ln>
            <a:solidFill>
              <a:srgbClr val="3333FF"/>
            </a:solidFill>
          </a:ln>
        </p:spPr>
        <p:txBody>
          <a:bodyPr wrap="square">
            <a:spAutoFit/>
          </a:bodyPr>
          <a:lstStyle/>
          <a:p>
            <a:pPr>
              <a:spcBef>
                <a:spcPts val="600"/>
              </a:spcBef>
            </a:pPr>
            <a:r>
              <a:rPr lang="ja-JP" altLang="en-US" sz="2800" b="1" i="1" dirty="0"/>
              <a:t>詳細は，</a:t>
            </a:r>
            <a:r>
              <a:rPr lang="en-US" altLang="ja-JP" sz="2800" b="1" i="1" dirty="0"/>
              <a:t>IPA</a:t>
            </a:r>
            <a:r>
              <a:rPr lang="ja-JP" altLang="en-US" sz="2800" b="1" i="1" dirty="0"/>
              <a:t>ホームページをご覧ください：</a:t>
            </a:r>
            <a:endParaRPr lang="en-US" altLang="ja-JP" sz="2800" b="1" i="1" dirty="0"/>
          </a:p>
          <a:p>
            <a:pPr>
              <a:spcBef>
                <a:spcPts val="600"/>
              </a:spcBef>
            </a:pPr>
            <a:r>
              <a:rPr lang="en-US" altLang="ja-JP" sz="2800" b="1" i="1" dirty="0">
                <a:solidFill>
                  <a:srgbClr val="FF0000"/>
                </a:solidFill>
                <a:latin typeface="Arial" panose="020B0604020202020204" pitchFamily="34" charset="0"/>
                <a:cs typeface="Arial" panose="020B0604020202020204" pitchFamily="34" charset="0"/>
                <a:hlinkClick r:id="rId2"/>
              </a:rPr>
              <a:t>https://www.ipa.go.jp/digital/model/agile20200331.html</a:t>
            </a:r>
            <a:endParaRPr lang="ja-JP" altLang="en-US" sz="28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87184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4D4FEB-E7B6-BC7B-2ED0-5DB5F3E127A9}"/>
              </a:ext>
            </a:extLst>
          </p:cNvPr>
          <p:cNvSpPr>
            <a:spLocks noGrp="1"/>
          </p:cNvSpPr>
          <p:nvPr>
            <p:ph type="title"/>
          </p:nvPr>
        </p:nvSpPr>
        <p:spPr/>
        <p:txBody>
          <a:bodyPr/>
          <a:lstStyle/>
          <a:p>
            <a:r>
              <a:rPr kumimoji="1" lang="ja-JP" altLang="en-US" dirty="0"/>
              <a:t>おまけ：</a:t>
            </a:r>
            <a:r>
              <a:rPr kumimoji="1" lang="ja-JP" altLang="en-US" dirty="0">
                <a:solidFill>
                  <a:srgbClr val="008000"/>
                </a:solidFill>
              </a:rPr>
              <a:t>開発技術者</a:t>
            </a:r>
            <a:r>
              <a:rPr lang="ja-JP" altLang="en-US" dirty="0"/>
              <a:t>と</a:t>
            </a:r>
            <a:r>
              <a:rPr kumimoji="1" lang="ja-JP" altLang="en-US" dirty="0">
                <a:solidFill>
                  <a:srgbClr val="3333FF"/>
                </a:solidFill>
              </a:rPr>
              <a:t>契約書</a:t>
            </a:r>
            <a:r>
              <a:rPr kumimoji="1" lang="ja-JP" altLang="en-US" dirty="0"/>
              <a:t>との</a:t>
            </a:r>
            <a:r>
              <a:rPr kumimoji="1" lang="ja-JP" altLang="en-US" dirty="0">
                <a:solidFill>
                  <a:srgbClr val="FF0000"/>
                </a:solidFill>
              </a:rPr>
              <a:t>関わり</a:t>
            </a:r>
          </a:p>
        </p:txBody>
      </p:sp>
      <p:sp>
        <p:nvSpPr>
          <p:cNvPr id="3" name="日付プレースホルダー 2">
            <a:extLst>
              <a:ext uri="{FF2B5EF4-FFF2-40B4-BE49-F238E27FC236}">
                <a16:creationId xmlns:a16="http://schemas.microsoft.com/office/drawing/2014/main" id="{AA39CA98-13F2-27EF-616D-48021B705FB8}"/>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61D108B5-163C-83CB-CDC2-68E269CBCA0E}"/>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6" name="テキスト ボックス 5">
            <a:extLst>
              <a:ext uri="{FF2B5EF4-FFF2-40B4-BE49-F238E27FC236}">
                <a16:creationId xmlns:a16="http://schemas.microsoft.com/office/drawing/2014/main" id="{C908E66B-7C3C-72AF-A7EA-8CA62EC1FFF5}"/>
              </a:ext>
            </a:extLst>
          </p:cNvPr>
          <p:cNvSpPr txBox="1"/>
          <p:nvPr/>
        </p:nvSpPr>
        <p:spPr>
          <a:xfrm>
            <a:off x="3528000" y="6156000"/>
            <a:ext cx="8640000" cy="492443"/>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&lt;</a:t>
            </a:r>
            <a:r>
              <a:rPr lang="ja-JP" altLang="en-US" sz="1400" dirty="0">
                <a:latin typeface="メイリオ" panose="020B0604030504040204" pitchFamily="50" charset="-128"/>
                <a:ea typeface="メイリオ" panose="020B0604030504040204" pitchFamily="50" charset="-128"/>
              </a:rPr>
              <a:t>出典</a:t>
            </a:r>
            <a:r>
              <a:rPr lang="en-US" altLang="ja-JP" sz="1400" dirty="0">
                <a:latin typeface="メイリオ" panose="020B0604030504040204" pitchFamily="50" charset="-128"/>
                <a:ea typeface="メイリオ" panose="020B0604030504040204" pitchFamily="50" charset="-128"/>
              </a:rPr>
              <a:t>&gt;</a:t>
            </a:r>
            <a:r>
              <a:rPr lang="ja-JP" altLang="en-US" sz="1400" dirty="0">
                <a:latin typeface="メイリオ" panose="020B0604030504040204" pitchFamily="50" charset="-128"/>
                <a:ea typeface="メイリオ" panose="020B0604030504040204" pitchFamily="50" charset="-128"/>
              </a:rPr>
              <a:t> 情報システム開発のモデル契約書に目を向けよう：開発技術者の立場から</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IPA IT Knowledge magazine vol.18</a:t>
            </a:r>
            <a:r>
              <a:rPr lang="ja-JP" altLang="en-US" sz="1200" dirty="0">
                <a:latin typeface="メイリオ" panose="020B0604030504040204" pitchFamily="50" charset="-128"/>
                <a:ea typeface="メイリオ" panose="020B0604030504040204" pitchFamily="50" charset="-128"/>
              </a:rPr>
              <a:t>（コラム） </a:t>
            </a:r>
            <a:r>
              <a:rPr lang="en-US" altLang="ja-JP" sz="1200" i="1" dirty="0">
                <a:latin typeface="Arial" panose="020B0604020202020204" pitchFamily="34" charset="0"/>
                <a:ea typeface="メイリオ" panose="020B0604030504040204" pitchFamily="50" charset="-128"/>
                <a:cs typeface="Arial" panose="020B0604020202020204" pitchFamily="34" charset="0"/>
                <a:hlinkClick r:id="rId2"/>
              </a:rPr>
              <a:t>https://www.ipa.go.jp/archive/digital/iot-en-ci/vol18_column.html</a:t>
            </a:r>
            <a:endParaRPr lang="ja-JP" altLang="en-US" sz="1200" i="1" dirty="0">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7FBCD4FB-70D3-26A0-D63B-E8A162EB9A5C}"/>
              </a:ext>
            </a:extLst>
          </p:cNvPr>
          <p:cNvSpPr txBox="1"/>
          <p:nvPr/>
        </p:nvSpPr>
        <p:spPr>
          <a:xfrm>
            <a:off x="360000" y="720000"/>
            <a:ext cx="9000000" cy="1754326"/>
          </a:xfrm>
          <a:prstGeom prst="rect">
            <a:avLst/>
          </a:prstGeom>
          <a:noFill/>
        </p:spPr>
        <p:txBody>
          <a:bodyPr wrap="square">
            <a:spAutoFit/>
          </a:bodyPr>
          <a:lstStyle/>
          <a:p>
            <a:pPr>
              <a:lnSpc>
                <a:spcPct val="150000"/>
              </a:lnSpc>
            </a:pPr>
            <a:r>
              <a:rPr lang="ja-JP" altLang="en-US" sz="2400" u="sng" dirty="0">
                <a:latin typeface="+mn-ea"/>
              </a:rPr>
              <a:t>契約書に記載される重要な内容：</a:t>
            </a:r>
          </a:p>
          <a:p>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 システム開発の当事者（発注者及び受注者）双方共通の</a:t>
            </a:r>
            <a:r>
              <a:rPr lang="ja-JP" altLang="en-US" sz="2400" dirty="0">
                <a:solidFill>
                  <a:srgbClr val="008000"/>
                </a:solidFill>
                <a:latin typeface="メイリオ" panose="020B0604030504040204" pitchFamily="50" charset="-128"/>
                <a:ea typeface="メイリオ" panose="020B0604030504040204" pitchFamily="50" charset="-128"/>
              </a:rPr>
              <a:t>目標</a:t>
            </a:r>
          </a:p>
          <a:p>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各当事者の</a:t>
            </a:r>
            <a:r>
              <a:rPr lang="ja-JP" altLang="en-US" sz="2400" dirty="0">
                <a:solidFill>
                  <a:srgbClr val="FF0000"/>
                </a:solidFill>
                <a:latin typeface="メイリオ" panose="020B0604030504040204" pitchFamily="50" charset="-128"/>
                <a:ea typeface="メイリオ" panose="020B0604030504040204" pitchFamily="50" charset="-128"/>
              </a:rPr>
              <a:t>義務</a:t>
            </a:r>
            <a:r>
              <a:rPr lang="ja-JP" altLang="en-US" sz="2400" dirty="0">
                <a:latin typeface="メイリオ" panose="020B0604030504040204" pitchFamily="50" charset="-128"/>
                <a:ea typeface="メイリオ" panose="020B0604030504040204" pitchFamily="50" charset="-128"/>
              </a:rPr>
              <a:t>と</a:t>
            </a:r>
            <a:r>
              <a:rPr lang="ja-JP" altLang="en-US" sz="2400" dirty="0">
                <a:solidFill>
                  <a:srgbClr val="FF0000"/>
                </a:solidFill>
                <a:latin typeface="メイリオ" panose="020B0604030504040204" pitchFamily="50" charset="-128"/>
                <a:ea typeface="メイリオ" panose="020B0604030504040204" pitchFamily="50" charset="-128"/>
              </a:rPr>
              <a:t>責任</a:t>
            </a:r>
            <a:r>
              <a:rPr lang="ja-JP" altLang="en-US" sz="2400" dirty="0">
                <a:latin typeface="メイリオ" panose="020B0604030504040204" pitchFamily="50" charset="-128"/>
                <a:ea typeface="メイリオ" panose="020B0604030504040204" pitchFamily="50" charset="-128"/>
              </a:rPr>
              <a:t>（特に、開発プロセスに関すること）</a:t>
            </a:r>
          </a:p>
          <a:p>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3333FF"/>
                </a:solidFill>
                <a:latin typeface="メイリオ" panose="020B0604030504040204" pitchFamily="50" charset="-128"/>
                <a:ea typeface="メイリオ" panose="020B0604030504040204" pitchFamily="50" charset="-128"/>
              </a:rPr>
              <a:t>開発不調</a:t>
            </a:r>
            <a:r>
              <a:rPr lang="ja-JP" altLang="en-US" sz="2400" dirty="0">
                <a:latin typeface="メイリオ" panose="020B0604030504040204" pitchFamily="50" charset="-128"/>
                <a:ea typeface="メイリオ" panose="020B0604030504040204" pitchFamily="50" charset="-128"/>
              </a:rPr>
              <a:t>時の扱い（契約の解除や損害賠償など）</a:t>
            </a:r>
          </a:p>
        </p:txBody>
      </p:sp>
      <p:sp>
        <p:nvSpPr>
          <p:cNvPr id="10" name="テキスト ボックス 9">
            <a:extLst>
              <a:ext uri="{FF2B5EF4-FFF2-40B4-BE49-F238E27FC236}">
                <a16:creationId xmlns:a16="http://schemas.microsoft.com/office/drawing/2014/main" id="{7478645D-0C0E-9CA6-DF78-CE4EEFB49150}"/>
              </a:ext>
            </a:extLst>
          </p:cNvPr>
          <p:cNvSpPr txBox="1"/>
          <p:nvPr/>
        </p:nvSpPr>
        <p:spPr>
          <a:xfrm>
            <a:off x="360000" y="3348000"/>
            <a:ext cx="11520000" cy="1015663"/>
          </a:xfrm>
          <a:prstGeom prst="rect">
            <a:avLst/>
          </a:prstGeom>
          <a:noFill/>
        </p:spPr>
        <p:txBody>
          <a:bodyPr wrap="square">
            <a:spAutoFit/>
          </a:bodyPr>
          <a:lstStyle/>
          <a:p>
            <a:r>
              <a:rPr lang="ja-JP" altLang="en-US" sz="2000" dirty="0"/>
              <a:t>開発において各当事者が実施すべき事項や守るべきことが記載</a:t>
            </a:r>
          </a:p>
          <a:p>
            <a:pPr marL="180000" indent="-180000"/>
            <a:r>
              <a:rPr lang="ja-JP" altLang="en-US" sz="2000" dirty="0"/>
              <a:t>→何か問題が起こった場合に、それが</a:t>
            </a:r>
            <a:r>
              <a:rPr lang="ja-JP" altLang="en-US" sz="2000" dirty="0">
                <a:solidFill>
                  <a:srgbClr val="3333FF"/>
                </a:solidFill>
              </a:rPr>
              <a:t>契約書の記載内容</a:t>
            </a:r>
            <a:r>
              <a:rPr lang="ja-JP" altLang="en-US" sz="2000" dirty="0"/>
              <a:t>（定められた開発プロセス、等）を</a:t>
            </a:r>
            <a:r>
              <a:rPr lang="ja-JP" altLang="en-US" sz="2000" dirty="0">
                <a:solidFill>
                  <a:srgbClr val="FF0000"/>
                </a:solidFill>
              </a:rPr>
              <a:t>逸脱</a:t>
            </a:r>
            <a:r>
              <a:rPr lang="ja-JP" altLang="en-US" sz="2000" dirty="0"/>
              <a:t>したことに起因すると認められれば、</a:t>
            </a:r>
            <a:r>
              <a:rPr lang="ja-JP" altLang="en-US" sz="2000" dirty="0">
                <a:solidFill>
                  <a:srgbClr val="3333FF"/>
                </a:solidFill>
              </a:rPr>
              <a:t>法的な措置</a:t>
            </a:r>
            <a:r>
              <a:rPr lang="ja-JP" altLang="en-US" sz="2000" dirty="0"/>
              <a:t>が取られる</a:t>
            </a:r>
          </a:p>
        </p:txBody>
      </p:sp>
      <p:sp>
        <p:nvSpPr>
          <p:cNvPr id="12" name="テキスト ボックス 11">
            <a:extLst>
              <a:ext uri="{FF2B5EF4-FFF2-40B4-BE49-F238E27FC236}">
                <a16:creationId xmlns:a16="http://schemas.microsoft.com/office/drawing/2014/main" id="{77948988-1DB5-0115-60B5-D31B01353512}"/>
              </a:ext>
            </a:extLst>
          </p:cNvPr>
          <p:cNvSpPr txBox="1"/>
          <p:nvPr/>
        </p:nvSpPr>
        <p:spPr>
          <a:xfrm>
            <a:off x="360000" y="2520000"/>
            <a:ext cx="10800000" cy="707886"/>
          </a:xfrm>
          <a:prstGeom prst="rect">
            <a:avLst/>
          </a:prstGeom>
          <a:noFill/>
        </p:spPr>
        <p:txBody>
          <a:bodyPr wrap="square">
            <a:spAutoFit/>
          </a:bodyPr>
          <a:lstStyle/>
          <a:p>
            <a:r>
              <a:rPr lang="ja-JP" altLang="en-US" sz="2000" dirty="0"/>
              <a:t>契約書に記載されている義務と責任について一読</a:t>
            </a:r>
            <a:endParaRPr lang="en-US" altLang="ja-JP" sz="2000" dirty="0"/>
          </a:p>
          <a:p>
            <a:r>
              <a:rPr lang="ja-JP" altLang="en-US" sz="2000" dirty="0"/>
              <a:t> （モデル契約→契約書記載の条文の背景や理由についての</a:t>
            </a:r>
            <a:r>
              <a:rPr lang="ja-JP" altLang="en-US" sz="2000" dirty="0">
                <a:solidFill>
                  <a:srgbClr val="008000"/>
                </a:solidFill>
              </a:rPr>
              <a:t>解説</a:t>
            </a:r>
            <a:r>
              <a:rPr lang="ja-JP" altLang="en-US" sz="2000" dirty="0"/>
              <a:t>により理解を深める）</a:t>
            </a:r>
          </a:p>
        </p:txBody>
      </p:sp>
      <p:sp>
        <p:nvSpPr>
          <p:cNvPr id="14" name="テキスト ボックス 13">
            <a:extLst>
              <a:ext uri="{FF2B5EF4-FFF2-40B4-BE49-F238E27FC236}">
                <a16:creationId xmlns:a16="http://schemas.microsoft.com/office/drawing/2014/main" id="{C57446C0-A0EC-1C37-4977-C9C42CE541F7}"/>
              </a:ext>
            </a:extLst>
          </p:cNvPr>
          <p:cNvSpPr txBox="1"/>
          <p:nvPr/>
        </p:nvSpPr>
        <p:spPr>
          <a:xfrm>
            <a:off x="360000" y="4572000"/>
            <a:ext cx="11520000" cy="1600438"/>
          </a:xfrm>
          <a:prstGeom prst="rect">
            <a:avLst/>
          </a:prstGeom>
          <a:noFill/>
        </p:spPr>
        <p:txBody>
          <a:bodyPr wrap="square">
            <a:spAutoFit/>
          </a:bodyPr>
          <a:lstStyle/>
          <a:p>
            <a:r>
              <a:rPr lang="ja-JP" altLang="en-US" sz="2000" dirty="0"/>
              <a:t>契約書には、</a:t>
            </a:r>
            <a:r>
              <a:rPr lang="ja-JP" altLang="en-US" sz="2000" dirty="0">
                <a:solidFill>
                  <a:srgbClr val="3333FF"/>
                </a:solidFill>
              </a:rPr>
              <a:t>入力する文書</a:t>
            </a:r>
            <a:r>
              <a:rPr lang="ja-JP" altLang="en-US" sz="2000" dirty="0"/>
              <a:t>（仕様書）に基づいて開発を行うことが記載</a:t>
            </a:r>
            <a:r>
              <a:rPr lang="en-US" altLang="ja-JP" dirty="0">
                <a:latin typeface="+mn-ea"/>
              </a:rPr>
              <a:t>(</a:t>
            </a:r>
            <a:r>
              <a:rPr lang="ja-JP" altLang="en-US" dirty="0">
                <a:latin typeface="+mn-ea"/>
              </a:rPr>
              <a:t>設計段階：「要件定義書に基づく設計とそのプロセス及び成果物の検査」、製造段階：「設計仕様書に基づく製造・試験とそのプロセス及び成果物の検査」</a:t>
            </a:r>
            <a:r>
              <a:rPr lang="en-US" altLang="ja-JP" dirty="0">
                <a:latin typeface="+mn-ea"/>
              </a:rPr>
              <a:t>)</a:t>
            </a:r>
            <a:endParaRPr lang="ja-JP" altLang="en-US" sz="2000" dirty="0">
              <a:latin typeface="+mn-ea"/>
            </a:endParaRPr>
          </a:p>
          <a:p>
            <a:pPr marL="180000" indent="-180000"/>
            <a:r>
              <a:rPr lang="ja-JP" altLang="en-US" sz="2000" dirty="0"/>
              <a:t>→発注者の入力文書に何らかの不備があり問題が起こった場合：</a:t>
            </a:r>
            <a:r>
              <a:rPr lang="ja-JP" altLang="en-US" sz="2000" dirty="0">
                <a:solidFill>
                  <a:srgbClr val="FF0000"/>
                </a:solidFill>
              </a:rPr>
              <a:t>責任</a:t>
            </a:r>
            <a:r>
              <a:rPr lang="ja-JP" altLang="en-US" sz="2000" dirty="0"/>
              <a:t>は文書入力者（発注者）にある</a:t>
            </a:r>
            <a:endParaRPr lang="en-US" altLang="ja-JP" sz="2000" dirty="0"/>
          </a:p>
          <a:p>
            <a:pPr marL="180000" indent="-180000"/>
            <a:r>
              <a:rPr lang="ja-JP" altLang="en-US" sz="2000" dirty="0"/>
              <a:t>→受注者側で入力した文書の内容に対応しきれなくなった場合：それが途中で更新されたことなどが原因でない限り、その</a:t>
            </a:r>
            <a:r>
              <a:rPr lang="ja-JP" altLang="en-US" sz="2000" dirty="0">
                <a:solidFill>
                  <a:srgbClr val="FF0000"/>
                </a:solidFill>
              </a:rPr>
              <a:t>責任</a:t>
            </a:r>
            <a:r>
              <a:rPr lang="ja-JP" altLang="en-US" sz="2000" dirty="0"/>
              <a:t>は受注者にある</a:t>
            </a:r>
          </a:p>
        </p:txBody>
      </p:sp>
    </p:spTree>
    <p:extLst>
      <p:ext uri="{BB962C8B-B14F-4D97-AF65-F5344CB8AC3E}">
        <p14:creationId xmlns:p14="http://schemas.microsoft.com/office/powerpoint/2010/main" val="7958241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C6EF91-536C-4990-A0D6-29FF8D03C2A4}"/>
              </a:ext>
            </a:extLst>
          </p:cNvPr>
          <p:cNvPicPr>
            <a:picLocks noChangeAspect="1"/>
          </p:cNvPicPr>
          <p:nvPr/>
        </p:nvPicPr>
        <p:blipFill>
          <a:blip r:embed="rId2"/>
          <a:stretch>
            <a:fillRect/>
          </a:stretch>
        </p:blipFill>
        <p:spPr>
          <a:xfrm>
            <a:off x="288000" y="900000"/>
            <a:ext cx="7920000" cy="5217800"/>
          </a:xfrm>
          <a:prstGeom prst="rect">
            <a:avLst/>
          </a:prstGeom>
        </p:spPr>
      </p:pic>
      <p:sp>
        <p:nvSpPr>
          <p:cNvPr id="2" name="タイトル 1">
            <a:extLst>
              <a:ext uri="{FF2B5EF4-FFF2-40B4-BE49-F238E27FC236}">
                <a16:creationId xmlns:a16="http://schemas.microsoft.com/office/drawing/2014/main" id="{01496F1E-4AD1-4F9B-918A-E3AB373D642F}"/>
              </a:ext>
            </a:extLst>
          </p:cNvPr>
          <p:cNvSpPr>
            <a:spLocks noGrp="1"/>
          </p:cNvSpPr>
          <p:nvPr>
            <p:ph type="title"/>
          </p:nvPr>
        </p:nvSpPr>
        <p:spPr/>
        <p:txBody>
          <a:bodyPr anchor="ctr">
            <a:normAutofit fontScale="90000"/>
          </a:bodyPr>
          <a:lstStyle/>
          <a:p>
            <a:r>
              <a:rPr kumimoji="1" lang="en-US" altLang="ja-JP" dirty="0"/>
              <a:t>DX</a:t>
            </a:r>
            <a:r>
              <a:rPr kumimoji="1" lang="ja-JP" altLang="en-US" dirty="0"/>
              <a:t>推進施策［</a:t>
            </a:r>
            <a:r>
              <a:rPr kumimoji="1" lang="en-US" altLang="ja-JP" dirty="0"/>
              <a:t>2021</a:t>
            </a:r>
            <a:r>
              <a:rPr kumimoji="1" lang="ja-JP" altLang="en-US" dirty="0"/>
              <a:t>年］</a:t>
            </a:r>
            <a:r>
              <a:rPr lang="ja-JP" altLang="en-US" dirty="0"/>
              <a:t>（経済産業省：</a:t>
            </a:r>
            <a:r>
              <a:rPr lang="en-US" altLang="ja-JP" dirty="0"/>
              <a:t>DX</a:t>
            </a:r>
            <a:r>
              <a:rPr lang="ja-JP" altLang="en-US" dirty="0"/>
              <a:t>レポート</a:t>
            </a:r>
            <a:r>
              <a:rPr lang="en-US" altLang="ja-JP" dirty="0"/>
              <a:t>2.1</a:t>
            </a:r>
            <a:r>
              <a:rPr lang="ja-JP" altLang="en-US" dirty="0"/>
              <a:t>）</a:t>
            </a:r>
            <a:endParaRPr kumimoji="1" lang="ja-JP" altLang="en-US" dirty="0"/>
          </a:p>
        </p:txBody>
      </p:sp>
      <p:sp>
        <p:nvSpPr>
          <p:cNvPr id="7" name="日付プレースホルダー 6">
            <a:extLst>
              <a:ext uri="{FF2B5EF4-FFF2-40B4-BE49-F238E27FC236}">
                <a16:creationId xmlns:a16="http://schemas.microsoft.com/office/drawing/2014/main" id="{2BCA6B41-6225-4A36-B53F-9BE928281218}"/>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9" name="フッター プレースホルダー 8">
            <a:extLst>
              <a:ext uri="{FF2B5EF4-FFF2-40B4-BE49-F238E27FC236}">
                <a16:creationId xmlns:a16="http://schemas.microsoft.com/office/drawing/2014/main" id="{B2B164BB-E0DB-4363-AD8F-0ACCB701AC5A}"/>
              </a:ext>
            </a:extLst>
          </p:cNvPr>
          <p:cNvSpPr>
            <a:spLocks noGrp="1"/>
          </p:cNvSpPr>
          <p:nvPr>
            <p:ph type="ftr" sz="quarter" idx="3"/>
          </p:nvPr>
        </p:nvSpPr>
        <p:spPr/>
        <p:txBody>
          <a:bodyPr/>
          <a:lstStyle/>
          <a:p>
            <a:r>
              <a:rPr lang="en-US" altLang="ja-JP"/>
              <a:t>EdgeTech+ 2022</a:t>
            </a:r>
            <a:endParaRPr lang="en-US" dirty="0"/>
          </a:p>
        </p:txBody>
      </p:sp>
      <p:sp>
        <p:nvSpPr>
          <p:cNvPr id="6" name="正方形/長方形 5">
            <a:extLst>
              <a:ext uri="{FF2B5EF4-FFF2-40B4-BE49-F238E27FC236}">
                <a16:creationId xmlns:a16="http://schemas.microsoft.com/office/drawing/2014/main" id="{E69884DD-7984-4591-9380-FDDFBC17935D}"/>
              </a:ext>
            </a:extLst>
          </p:cNvPr>
          <p:cNvSpPr/>
          <p:nvPr/>
        </p:nvSpPr>
        <p:spPr>
          <a:xfrm>
            <a:off x="7200000" y="828000"/>
            <a:ext cx="4500000" cy="415498"/>
          </a:xfrm>
          <a:prstGeom prst="rect">
            <a:avLst/>
          </a:prstGeom>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レポート</a:t>
            </a:r>
            <a:r>
              <a:rPr lang="en-US" altLang="ja-JP" sz="1050" dirty="0">
                <a:latin typeface="メイリオ" panose="020B0604030504040204" pitchFamily="50" charset="-128"/>
                <a:ea typeface="メイリオ" panose="020B0604030504040204" pitchFamily="50" charset="-128"/>
              </a:rPr>
              <a:t>2.1</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レポート</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追補版），</a:t>
            </a:r>
            <a:r>
              <a:rPr lang="en-US" altLang="ja-JP" sz="1050" dirty="0">
                <a:latin typeface="メイリオ" panose="020B0604030504040204" pitchFamily="50" charset="-128"/>
                <a:ea typeface="メイリオ" panose="020B0604030504040204" pitchFamily="50" charset="-128"/>
              </a:rPr>
              <a:t>2021</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日，</a:t>
            </a:r>
          </a:p>
          <a:p>
            <a:r>
              <a:rPr lang="ja-JP" altLang="en-US" sz="1050" dirty="0">
                <a:latin typeface="メイリオ" panose="020B0604030504040204" pitchFamily="50" charset="-128"/>
                <a:ea typeface="メイリオ" panose="020B0604030504040204" pitchFamily="50" charset="-128"/>
              </a:rPr>
              <a:t>　　　　経済産業省 デジタル産業の創出に向けた研究会を取りまとめ</a:t>
            </a:r>
          </a:p>
        </p:txBody>
      </p:sp>
      <p:cxnSp>
        <p:nvCxnSpPr>
          <p:cNvPr id="12" name="直線コネクタ 11">
            <a:extLst>
              <a:ext uri="{FF2B5EF4-FFF2-40B4-BE49-F238E27FC236}">
                <a16:creationId xmlns:a16="http://schemas.microsoft.com/office/drawing/2014/main" id="{174D984E-E263-4586-A5A5-9DB61CDD3F89}"/>
              </a:ext>
            </a:extLst>
          </p:cNvPr>
          <p:cNvCxnSpPr>
            <a:cxnSpLocks/>
          </p:cNvCxnSpPr>
          <p:nvPr/>
        </p:nvCxnSpPr>
        <p:spPr>
          <a:xfrm>
            <a:off x="2656434" y="3986737"/>
            <a:ext cx="1332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42221AE-AB95-4457-85D0-92449B9BFB36}"/>
              </a:ext>
            </a:extLst>
          </p:cNvPr>
          <p:cNvSpPr/>
          <p:nvPr/>
        </p:nvSpPr>
        <p:spPr>
          <a:xfrm>
            <a:off x="359117" y="1368000"/>
            <a:ext cx="5868000" cy="369332"/>
          </a:xfrm>
          <a:prstGeom prst="rect">
            <a:avLst/>
          </a:prstGeom>
          <a:solidFill>
            <a:srgbClr val="99CCFF"/>
          </a:solidFill>
        </p:spPr>
        <p:txBody>
          <a:bodyPr wrap="none" anchor="ctr">
            <a:spAutoFit/>
          </a:bodyPr>
          <a:lstStyle/>
          <a:p>
            <a:r>
              <a:rPr lang="ja-JP" altLang="en-US" b="1" u="sng" dirty="0"/>
              <a:t>デジタル産業</a:t>
            </a:r>
            <a:r>
              <a:rPr lang="ja-JP" altLang="en-US" dirty="0"/>
              <a:t>を構成する</a:t>
            </a:r>
            <a:r>
              <a:rPr lang="en-US" altLang="ja-JP" dirty="0"/>
              <a:t>4</a:t>
            </a:r>
            <a:r>
              <a:rPr lang="ja-JP" altLang="en-US" dirty="0"/>
              <a:t>つの企業類型における企業例</a:t>
            </a:r>
          </a:p>
        </p:txBody>
      </p:sp>
      <p:sp>
        <p:nvSpPr>
          <p:cNvPr id="4" name="正方形/長方形 3">
            <a:extLst>
              <a:ext uri="{FF2B5EF4-FFF2-40B4-BE49-F238E27FC236}">
                <a16:creationId xmlns:a16="http://schemas.microsoft.com/office/drawing/2014/main" id="{34693EC3-AC29-4208-92C2-F5C169F42336}"/>
              </a:ext>
            </a:extLst>
          </p:cNvPr>
          <p:cNvSpPr/>
          <p:nvPr/>
        </p:nvSpPr>
        <p:spPr>
          <a:xfrm>
            <a:off x="7740000" y="1188000"/>
            <a:ext cx="4320000" cy="200943"/>
          </a:xfrm>
          <a:prstGeom prst="rect">
            <a:avLst/>
          </a:prstGeom>
        </p:spPr>
        <p:txBody>
          <a:bodyPr wrap="square" lIns="36000" tIns="36000" rIns="36000" bIns="36000">
            <a:spAutoFit/>
          </a:bodyPr>
          <a:lstStyle/>
          <a:p>
            <a:pPr>
              <a:lnSpc>
                <a:spcPts val="1000"/>
              </a:lnSpc>
            </a:pPr>
            <a:r>
              <a:rPr lang="en-US" altLang="ja-JP" sz="1000" i="1" dirty="0">
                <a:hlinkClick r:id="rId3"/>
              </a:rPr>
              <a:t>https://www.meti.go.jp/press/2021/08/20210831005/20210831005.html</a:t>
            </a:r>
            <a:endParaRPr lang="ja-JP" altLang="en-US" sz="1000" i="1" dirty="0"/>
          </a:p>
        </p:txBody>
      </p:sp>
      <p:grpSp>
        <p:nvGrpSpPr>
          <p:cNvPr id="16" name="グループ化 15">
            <a:extLst>
              <a:ext uri="{FF2B5EF4-FFF2-40B4-BE49-F238E27FC236}">
                <a16:creationId xmlns:a16="http://schemas.microsoft.com/office/drawing/2014/main" id="{7A60D17D-9B5C-49B5-A4E8-F22D6F8896CF}"/>
              </a:ext>
            </a:extLst>
          </p:cNvPr>
          <p:cNvGrpSpPr/>
          <p:nvPr/>
        </p:nvGrpSpPr>
        <p:grpSpPr>
          <a:xfrm>
            <a:off x="8028000" y="3060000"/>
            <a:ext cx="4140000" cy="3348000"/>
            <a:chOff x="8028000" y="3240000"/>
            <a:chExt cx="4140000" cy="3348000"/>
          </a:xfrm>
        </p:grpSpPr>
        <p:grpSp>
          <p:nvGrpSpPr>
            <p:cNvPr id="14" name="グループ化 13">
              <a:extLst>
                <a:ext uri="{FF2B5EF4-FFF2-40B4-BE49-F238E27FC236}">
                  <a16:creationId xmlns:a16="http://schemas.microsoft.com/office/drawing/2014/main" id="{4F31EBA3-A3A0-44BC-B7C9-2F6BF493C905}"/>
                </a:ext>
              </a:extLst>
            </p:cNvPr>
            <p:cNvGrpSpPr/>
            <p:nvPr/>
          </p:nvGrpSpPr>
          <p:grpSpPr>
            <a:xfrm>
              <a:off x="8028000" y="3240000"/>
              <a:ext cx="4140000" cy="2549793"/>
              <a:chOff x="8028000" y="3240000"/>
              <a:chExt cx="4140000" cy="2549793"/>
            </a:xfrm>
          </p:grpSpPr>
          <p:sp>
            <p:nvSpPr>
              <p:cNvPr id="10" name="正方形/長方形 9">
                <a:extLst>
                  <a:ext uri="{FF2B5EF4-FFF2-40B4-BE49-F238E27FC236}">
                    <a16:creationId xmlns:a16="http://schemas.microsoft.com/office/drawing/2014/main" id="{99D40FC1-BAC9-4806-98CB-E2BF2BD3BA3C}"/>
                  </a:ext>
                </a:extLst>
              </p:cNvPr>
              <p:cNvSpPr/>
              <p:nvPr/>
            </p:nvSpPr>
            <p:spPr>
              <a:xfrm>
                <a:off x="8100000" y="3240000"/>
                <a:ext cx="2941831" cy="338554"/>
              </a:xfrm>
              <a:prstGeom prst="rect">
                <a:avLst/>
              </a:prstGeom>
            </p:spPr>
            <p:txBody>
              <a:bodyPr wrap="none">
                <a:spAutoFit/>
              </a:bodyPr>
              <a:lstStyle/>
              <a:p>
                <a:r>
                  <a:rPr lang="ja-JP" altLang="en-US" sz="1600" dirty="0"/>
                  <a:t>デジタル産業の構造と企業類型</a:t>
                </a:r>
              </a:p>
            </p:txBody>
          </p:sp>
          <p:pic>
            <p:nvPicPr>
              <p:cNvPr id="11" name="図 10">
                <a:extLst>
                  <a:ext uri="{FF2B5EF4-FFF2-40B4-BE49-F238E27FC236}">
                    <a16:creationId xmlns:a16="http://schemas.microsoft.com/office/drawing/2014/main" id="{A7EB002E-F217-42AF-B15C-30EAAF318C3B}"/>
                  </a:ext>
                </a:extLst>
              </p:cNvPr>
              <p:cNvPicPr>
                <a:picLocks noChangeAspect="1"/>
              </p:cNvPicPr>
              <p:nvPr/>
            </p:nvPicPr>
            <p:blipFill>
              <a:blip r:embed="rId4"/>
              <a:stretch>
                <a:fillRect/>
              </a:stretch>
            </p:blipFill>
            <p:spPr>
              <a:xfrm>
                <a:off x="8028000" y="3600000"/>
                <a:ext cx="4140000" cy="2189793"/>
              </a:xfrm>
              <a:prstGeom prst="rect">
                <a:avLst/>
              </a:prstGeom>
            </p:spPr>
          </p:pic>
          <p:sp>
            <p:nvSpPr>
              <p:cNvPr id="13" name="正方形/長方形 12">
                <a:extLst>
                  <a:ext uri="{FF2B5EF4-FFF2-40B4-BE49-F238E27FC236}">
                    <a16:creationId xmlns:a16="http://schemas.microsoft.com/office/drawing/2014/main" id="{8B57A11C-2F99-4AF0-B438-42FAA6923975}"/>
                  </a:ext>
                </a:extLst>
              </p:cNvPr>
              <p:cNvSpPr/>
              <p:nvPr/>
            </p:nvSpPr>
            <p:spPr bwMode="auto">
              <a:xfrm>
                <a:off x="11540691" y="5053263"/>
                <a:ext cx="627309" cy="616737"/>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grpSp>
        <p:pic>
          <p:nvPicPr>
            <p:cNvPr id="15" name="図 14">
              <a:extLst>
                <a:ext uri="{FF2B5EF4-FFF2-40B4-BE49-F238E27FC236}">
                  <a16:creationId xmlns:a16="http://schemas.microsoft.com/office/drawing/2014/main" id="{E4456EFD-6549-4320-B261-112631482ED2}"/>
                </a:ext>
              </a:extLst>
            </p:cNvPr>
            <p:cNvPicPr>
              <a:picLocks noChangeAspect="1"/>
            </p:cNvPicPr>
            <p:nvPr/>
          </p:nvPicPr>
          <p:blipFill>
            <a:blip r:embed="rId5"/>
            <a:stretch>
              <a:fillRect/>
            </a:stretch>
          </p:blipFill>
          <p:spPr>
            <a:xfrm>
              <a:off x="10414345" y="5687208"/>
              <a:ext cx="1440000" cy="900792"/>
            </a:xfrm>
            <a:prstGeom prst="rect">
              <a:avLst/>
            </a:prstGeom>
          </p:spPr>
        </p:pic>
      </p:grpSp>
      <p:sp>
        <p:nvSpPr>
          <p:cNvPr id="8" name="楕円 7">
            <a:extLst>
              <a:ext uri="{FF2B5EF4-FFF2-40B4-BE49-F238E27FC236}">
                <a16:creationId xmlns:a16="http://schemas.microsoft.com/office/drawing/2014/main" id="{4822EA40-C147-69E8-2A6C-FDA056BF3A9F}"/>
              </a:ext>
            </a:extLst>
          </p:cNvPr>
          <p:cNvSpPr/>
          <p:nvPr/>
        </p:nvSpPr>
        <p:spPr bwMode="auto">
          <a:xfrm>
            <a:off x="144000" y="2340000"/>
            <a:ext cx="540000" cy="2520000"/>
          </a:xfrm>
          <a:prstGeom prst="ellipse">
            <a:avLst/>
          </a:prstGeom>
          <a:solidFill>
            <a:schemeClr val="accent6">
              <a:lumMod val="20000"/>
              <a:lumOff val="80000"/>
              <a:alpha val="50000"/>
            </a:schemeClr>
          </a:solidFill>
          <a:ln w="6350" cap="flat" cmpd="sng" algn="ctr">
            <a:solidFill>
              <a:srgbClr val="808080">
                <a:alpha val="50000"/>
              </a:srgbClr>
            </a:solidFill>
            <a:prstDash val="solid"/>
            <a:round/>
            <a:headEnd type="none" w="med" len="med"/>
            <a:tailEnd type="none" w="med" len="med"/>
          </a:ln>
          <a:effectLst/>
        </p:spPr>
        <p:txBody>
          <a:bodyPr vert="eaVert" wrap="non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3333FF"/>
                </a:solidFill>
                <a:effectLst/>
                <a:latin typeface="メイリオ" panose="020B0604030504040204" pitchFamily="50" charset="-128"/>
                <a:ea typeface="メイリオ" panose="020B0604030504040204" pitchFamily="50" charset="-128"/>
              </a:rPr>
              <a:t>ベンダ系</a:t>
            </a:r>
          </a:p>
        </p:txBody>
      </p:sp>
      <p:sp>
        <p:nvSpPr>
          <p:cNvPr id="17" name="楕円 16">
            <a:extLst>
              <a:ext uri="{FF2B5EF4-FFF2-40B4-BE49-F238E27FC236}">
                <a16:creationId xmlns:a16="http://schemas.microsoft.com/office/drawing/2014/main" id="{CDFC0752-E35F-FE59-72D1-C207EB6994E5}"/>
              </a:ext>
            </a:extLst>
          </p:cNvPr>
          <p:cNvSpPr/>
          <p:nvPr/>
        </p:nvSpPr>
        <p:spPr bwMode="auto">
          <a:xfrm>
            <a:off x="144000" y="4932000"/>
            <a:ext cx="540000" cy="1332000"/>
          </a:xfrm>
          <a:prstGeom prst="ellipse">
            <a:avLst/>
          </a:prstGeom>
          <a:solidFill>
            <a:schemeClr val="accent6">
              <a:lumMod val="20000"/>
              <a:lumOff val="80000"/>
              <a:alpha val="50000"/>
            </a:schemeClr>
          </a:solidFill>
          <a:ln w="6350" cap="flat" cmpd="sng" algn="ctr">
            <a:solidFill>
              <a:srgbClr val="808080">
                <a:alpha val="50000"/>
              </a:srgbClr>
            </a:solidFill>
            <a:prstDash val="solid"/>
            <a:round/>
            <a:headEnd type="none" w="med" len="med"/>
            <a:tailEnd type="none" w="med" len="med"/>
          </a:ln>
          <a:effectLst/>
        </p:spPr>
        <p:txBody>
          <a:bodyPr vert="eaVert" wrap="non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dirty="0">
                <a:solidFill>
                  <a:srgbClr val="3333FF"/>
                </a:solidFill>
                <a:latin typeface="メイリオ" panose="020B0604030504040204" pitchFamily="50" charset="-128"/>
                <a:ea typeface="メイリオ" panose="020B0604030504040204" pitchFamily="50" charset="-128"/>
              </a:rPr>
              <a:t>ユーザ</a:t>
            </a:r>
            <a:r>
              <a:rPr kumimoji="1" lang="ja-JP" altLang="en-US" sz="2400" b="0" i="0" u="none" strike="noStrike" cap="none" normalizeH="0" baseline="0" dirty="0">
                <a:ln>
                  <a:noFill/>
                </a:ln>
                <a:solidFill>
                  <a:srgbClr val="3333FF"/>
                </a:solidFill>
                <a:effectLst/>
                <a:latin typeface="メイリオ" panose="020B0604030504040204" pitchFamily="50" charset="-128"/>
                <a:ea typeface="メイリオ" panose="020B0604030504040204" pitchFamily="50" charset="-128"/>
              </a:rPr>
              <a:t>系</a:t>
            </a:r>
          </a:p>
        </p:txBody>
      </p:sp>
      <p:cxnSp>
        <p:nvCxnSpPr>
          <p:cNvPr id="18" name="直線コネクタ 17">
            <a:extLst>
              <a:ext uri="{FF2B5EF4-FFF2-40B4-BE49-F238E27FC236}">
                <a16:creationId xmlns:a16="http://schemas.microsoft.com/office/drawing/2014/main" id="{20C79F8C-6F5E-9EAA-53F0-9D5BD856BE5D}"/>
              </a:ext>
            </a:extLst>
          </p:cNvPr>
          <p:cNvCxnSpPr>
            <a:cxnSpLocks/>
          </p:cNvCxnSpPr>
          <p:nvPr/>
        </p:nvCxnSpPr>
        <p:spPr>
          <a:xfrm>
            <a:off x="3672000" y="5598000"/>
            <a:ext cx="756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37365"/>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670A71-D163-36DA-CB86-E094394E2865}"/>
              </a:ext>
            </a:extLst>
          </p:cNvPr>
          <p:cNvSpPr>
            <a:spLocks noGrp="1"/>
          </p:cNvSpPr>
          <p:nvPr>
            <p:ph type="title"/>
          </p:nvPr>
        </p:nvSpPr>
        <p:spPr>
          <a:xfrm>
            <a:off x="539999" y="252000"/>
            <a:ext cx="10620000" cy="540000"/>
          </a:xfrm>
        </p:spPr>
        <p:txBody>
          <a:bodyPr/>
          <a:lstStyle/>
          <a:p>
            <a:r>
              <a:rPr kumimoji="1" lang="ja-JP" altLang="en-US" dirty="0">
                <a:solidFill>
                  <a:srgbClr val="FF0000"/>
                </a:solidFill>
              </a:rPr>
              <a:t>契約</a:t>
            </a:r>
            <a:r>
              <a:rPr kumimoji="1" lang="ja-JP" altLang="en-US" dirty="0"/>
              <a:t>の</a:t>
            </a:r>
            <a:r>
              <a:rPr kumimoji="1" lang="ja-JP" altLang="en-US" dirty="0">
                <a:solidFill>
                  <a:srgbClr val="3333FF"/>
                </a:solidFill>
              </a:rPr>
              <a:t>理解不足</a:t>
            </a:r>
            <a:r>
              <a:rPr kumimoji="1" lang="ja-JP" altLang="en-US" dirty="0"/>
              <a:t>が問題</a:t>
            </a:r>
            <a:r>
              <a:rPr kumimoji="1" lang="ja-JP" altLang="en-US" sz="2400" dirty="0"/>
              <a:t>の一つ</a:t>
            </a:r>
            <a:r>
              <a:rPr kumimoji="1" lang="ja-JP" altLang="en-US" dirty="0"/>
              <a:t>となった例</a:t>
            </a:r>
          </a:p>
        </p:txBody>
      </p:sp>
      <p:sp>
        <p:nvSpPr>
          <p:cNvPr id="3" name="日付プレースホルダー 2">
            <a:extLst>
              <a:ext uri="{FF2B5EF4-FFF2-40B4-BE49-F238E27FC236}">
                <a16:creationId xmlns:a16="http://schemas.microsoft.com/office/drawing/2014/main" id="{E04D0BBF-1624-57DA-BAE2-3E39362BD38E}"/>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A11C4350-E660-4ED3-03DE-39B660C709EC}"/>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5" name="テキスト ボックス 4">
            <a:extLst>
              <a:ext uri="{FF2B5EF4-FFF2-40B4-BE49-F238E27FC236}">
                <a16:creationId xmlns:a16="http://schemas.microsoft.com/office/drawing/2014/main" id="{9F7F91E6-11BD-8BA2-7850-52D766D824E8}"/>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B1BF42EF-DB64-045E-D526-494CB23473AC}"/>
              </a:ext>
            </a:extLst>
          </p:cNvPr>
          <p:cNvSpPr txBox="1"/>
          <p:nvPr/>
        </p:nvSpPr>
        <p:spPr>
          <a:xfrm>
            <a:off x="360000" y="5040000"/>
            <a:ext cx="11520000" cy="830997"/>
          </a:xfrm>
          <a:prstGeom prst="rect">
            <a:avLst/>
          </a:prstGeom>
          <a:noFill/>
        </p:spPr>
        <p:txBody>
          <a:bodyPr wrap="square">
            <a:spAutoFit/>
          </a:bodyPr>
          <a:lstStyle/>
          <a:p>
            <a:r>
              <a:rPr lang="ja-JP" altLang="en-US" sz="2400" dirty="0">
                <a:solidFill>
                  <a:srgbClr val="3333FF"/>
                </a:solidFill>
              </a:rPr>
              <a:t>設計開発現場が法規や規格、</a:t>
            </a:r>
            <a:r>
              <a:rPr lang="ja-JP" altLang="en-US" sz="2400" u="sng" dirty="0">
                <a:solidFill>
                  <a:srgbClr val="FF0000"/>
                </a:solidFill>
              </a:rPr>
              <a:t>契約</a:t>
            </a:r>
            <a:r>
              <a:rPr lang="ja-JP" altLang="en-US" sz="2400" dirty="0">
                <a:solidFill>
                  <a:srgbClr val="3333FF"/>
                </a:solidFill>
              </a:rPr>
              <a:t>に対する深い知識・理解を得る機会や仕組みが不足</a:t>
            </a:r>
          </a:p>
          <a:p>
            <a:r>
              <a:rPr lang="ja-JP" altLang="en-US" sz="2400" dirty="0"/>
              <a:t>（</a:t>
            </a:r>
            <a:r>
              <a:rPr lang="zh-TW" altLang="en-US" sz="2400" b="0" i="0" u="none" strike="noStrike" baseline="0" dirty="0">
                <a:latin typeface="MS-Gothic"/>
              </a:rPr>
              <a:t>品質改革推進本部</a:t>
            </a:r>
            <a:r>
              <a:rPr lang="ja-JP" altLang="en-US" sz="2400" b="0" i="0" u="none" strike="noStrike" baseline="0" dirty="0">
                <a:latin typeface="MS-Gothic"/>
              </a:rPr>
              <a:t>による原因分析</a:t>
            </a:r>
            <a:r>
              <a:rPr lang="ja-JP" altLang="en-US" sz="2400" dirty="0"/>
              <a:t>）</a:t>
            </a:r>
          </a:p>
        </p:txBody>
      </p:sp>
      <p:sp>
        <p:nvSpPr>
          <p:cNvPr id="8" name="テキスト ボックス 7">
            <a:extLst>
              <a:ext uri="{FF2B5EF4-FFF2-40B4-BE49-F238E27FC236}">
                <a16:creationId xmlns:a16="http://schemas.microsoft.com/office/drawing/2014/main" id="{1232C5E1-F4F2-E557-A25D-036B0C0B573D}"/>
              </a:ext>
            </a:extLst>
          </p:cNvPr>
          <p:cNvSpPr txBox="1"/>
          <p:nvPr/>
        </p:nvSpPr>
        <p:spPr>
          <a:xfrm>
            <a:off x="3600000" y="5940000"/>
            <a:ext cx="8568000" cy="707886"/>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&lt;</a:t>
            </a:r>
            <a:r>
              <a:rPr lang="ja-JP" altLang="en-US" sz="1400" dirty="0">
                <a:latin typeface="メイリオ" panose="020B0604030504040204" pitchFamily="50" charset="-128"/>
                <a:ea typeface="メイリオ" panose="020B0604030504040204" pitchFamily="50" charset="-128"/>
              </a:rPr>
              <a:t>出典</a:t>
            </a:r>
            <a:r>
              <a:rPr lang="en-US" altLang="ja-JP" sz="1400" dirty="0">
                <a:latin typeface="メイリオ" panose="020B0604030504040204" pitchFamily="50" charset="-128"/>
                <a:ea typeface="メイリオ" panose="020B0604030504040204" pitchFamily="50" charset="-128"/>
              </a:rPr>
              <a:t>&gt;</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2022</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20</a:t>
            </a:r>
            <a:r>
              <a:rPr lang="ja-JP" altLang="en-US" sz="1400" dirty="0">
                <a:latin typeface="メイリオ" panose="020B0604030504040204" pitchFamily="50" charset="-128"/>
                <a:ea typeface="メイリオ" panose="020B0604030504040204" pitchFamily="50" charset="-128"/>
              </a:rPr>
              <a:t>日 当社における品質不適切行為に関する調査結果について（第</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報・最終報告）</a:t>
            </a:r>
          </a:p>
          <a:p>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調査委員会による調査報告書，当社品質不適切事案へのお詫びと対応について，三菱電機株式会社．</a:t>
            </a:r>
          </a:p>
          <a:p>
            <a:r>
              <a:rPr lang="ja-JP" altLang="en-US" sz="1200" dirty="0">
                <a:latin typeface="メイリオ" panose="020B0604030504040204" pitchFamily="50" charset="-128"/>
                <a:ea typeface="メイリオ" panose="020B0604030504040204" pitchFamily="50" charset="-128"/>
              </a:rPr>
              <a:t>              </a:t>
            </a:r>
            <a:r>
              <a:rPr lang="en-US" altLang="ja-JP" sz="1200" i="1" dirty="0">
                <a:latin typeface="Arial" panose="020B0604020202020204" pitchFamily="34" charset="0"/>
                <a:ea typeface="メイリオ" panose="020B0604030504040204" pitchFamily="50" charset="-128"/>
                <a:cs typeface="Arial" panose="020B0604020202020204" pitchFamily="34" charset="0"/>
                <a:hlinkClick r:id="rId2"/>
              </a:rPr>
              <a:t>https://www.mitsubishielectric.co.jp/reform/survey-results/index.html</a:t>
            </a:r>
            <a:endParaRPr lang="ja-JP" altLang="en-US" sz="1200" i="1"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D99498D7-FC22-845D-B24D-E792E470E7B5}"/>
              </a:ext>
            </a:extLst>
          </p:cNvPr>
          <p:cNvSpPr txBox="1"/>
          <p:nvPr/>
        </p:nvSpPr>
        <p:spPr>
          <a:xfrm>
            <a:off x="360000" y="1980000"/>
            <a:ext cx="9858429" cy="461665"/>
          </a:xfrm>
          <a:prstGeom prst="rect">
            <a:avLst/>
          </a:prstGeom>
          <a:noFill/>
        </p:spPr>
        <p:txBody>
          <a:bodyPr wrap="square">
            <a:spAutoFit/>
          </a:bodyPr>
          <a:lstStyle/>
          <a:p>
            <a:r>
              <a:rPr lang="ja-JP" altLang="en-US" sz="2400" dirty="0"/>
              <a:t>「個別の契約条件によっては、</a:t>
            </a:r>
            <a:r>
              <a:rPr lang="ja-JP" altLang="en-US" sz="2400" u="sng" dirty="0">
                <a:solidFill>
                  <a:srgbClr val="FF0000"/>
                </a:solidFill>
              </a:rPr>
              <a:t>契約違反</a:t>
            </a:r>
            <a:r>
              <a:rPr lang="ja-JP" altLang="en-US" sz="2400" dirty="0"/>
              <a:t>を構成する可能性がある」</a:t>
            </a:r>
          </a:p>
        </p:txBody>
      </p:sp>
      <p:sp>
        <p:nvSpPr>
          <p:cNvPr id="12" name="テキスト ボックス 11">
            <a:extLst>
              <a:ext uri="{FF2B5EF4-FFF2-40B4-BE49-F238E27FC236}">
                <a16:creationId xmlns:a16="http://schemas.microsoft.com/office/drawing/2014/main" id="{CED16FA3-32E6-EDA0-E3B8-85E195FC9C07}"/>
              </a:ext>
            </a:extLst>
          </p:cNvPr>
          <p:cNvSpPr txBox="1"/>
          <p:nvPr/>
        </p:nvSpPr>
        <p:spPr>
          <a:xfrm>
            <a:off x="360000" y="900000"/>
            <a:ext cx="11700000" cy="864000"/>
          </a:xfrm>
          <a:prstGeom prst="rect">
            <a:avLst/>
          </a:prstGeom>
          <a:noFill/>
        </p:spPr>
        <p:txBody>
          <a:bodyPr wrap="square">
            <a:spAutoFit/>
          </a:bodyPr>
          <a:lstStyle/>
          <a:p>
            <a:r>
              <a:rPr lang="ja-JP" altLang="en-US" sz="2400" dirty="0"/>
              <a:t>「顧客との</a:t>
            </a:r>
            <a:r>
              <a:rPr lang="ja-JP" altLang="en-US" sz="2400" u="sng" dirty="0">
                <a:solidFill>
                  <a:srgbClr val="FF0000"/>
                </a:solidFill>
              </a:rPr>
              <a:t>契約</a:t>
            </a:r>
            <a:r>
              <a:rPr lang="ja-JP" altLang="en-US" sz="2400" dirty="0"/>
              <a:t>上、実測値を提出しなければならないにもかかわらず、意図的に、実測値を修正した虚偽の値を試験成績書に記載し、顧客に提出していたという</a:t>
            </a:r>
            <a:r>
              <a:rPr lang="ja-JP" altLang="en-US" sz="2400" u="sng" dirty="0">
                <a:solidFill>
                  <a:srgbClr val="3333FF"/>
                </a:solidFill>
              </a:rPr>
              <a:t>品質不正</a:t>
            </a:r>
            <a:r>
              <a:rPr lang="ja-JP" altLang="en-US" sz="2400" dirty="0"/>
              <a:t>が発見」</a:t>
            </a:r>
          </a:p>
        </p:txBody>
      </p:sp>
      <p:sp>
        <p:nvSpPr>
          <p:cNvPr id="14" name="テキスト ボックス 13">
            <a:extLst>
              <a:ext uri="{FF2B5EF4-FFF2-40B4-BE49-F238E27FC236}">
                <a16:creationId xmlns:a16="http://schemas.microsoft.com/office/drawing/2014/main" id="{3E57F244-D2F6-2BC0-54CB-DA94ADFB0133}"/>
              </a:ext>
            </a:extLst>
          </p:cNvPr>
          <p:cNvSpPr txBox="1"/>
          <p:nvPr/>
        </p:nvSpPr>
        <p:spPr>
          <a:xfrm>
            <a:off x="359999" y="2700000"/>
            <a:ext cx="11700000" cy="830997"/>
          </a:xfrm>
          <a:prstGeom prst="rect">
            <a:avLst/>
          </a:prstGeom>
          <a:noFill/>
        </p:spPr>
        <p:txBody>
          <a:bodyPr wrap="square">
            <a:spAutoFit/>
          </a:bodyPr>
          <a:lstStyle/>
          <a:p>
            <a:r>
              <a:rPr lang="ja-JP" altLang="en-US" sz="2400" dirty="0"/>
              <a:t>「そもそも</a:t>
            </a:r>
            <a:r>
              <a:rPr lang="ja-JP" altLang="en-US" sz="2400" u="sng" dirty="0">
                <a:solidFill>
                  <a:srgbClr val="FF0000"/>
                </a:solidFill>
              </a:rPr>
              <a:t>契約段階</a:t>
            </a:r>
            <a:r>
              <a:rPr lang="ja-JP" altLang="en-US" sz="2400" dirty="0"/>
              <a:t>において</a:t>
            </a:r>
            <a:r>
              <a:rPr lang="ja-JP" altLang="en-US" sz="2400" u="sng" dirty="0">
                <a:solidFill>
                  <a:srgbClr val="008000"/>
                </a:solidFill>
              </a:rPr>
              <a:t>顧客と交渉</a:t>
            </a:r>
            <a:r>
              <a:rPr lang="ja-JP" altLang="en-US" sz="2400" dirty="0"/>
              <a:t>していれば、不必要と考える試験を実施する必要はなくなっていた」</a:t>
            </a:r>
          </a:p>
        </p:txBody>
      </p:sp>
      <p:sp>
        <p:nvSpPr>
          <p:cNvPr id="16" name="テキスト ボックス 15">
            <a:extLst>
              <a:ext uri="{FF2B5EF4-FFF2-40B4-BE49-F238E27FC236}">
                <a16:creationId xmlns:a16="http://schemas.microsoft.com/office/drawing/2014/main" id="{398A5108-F298-0BDC-98A8-3C08EB77EB7D}"/>
              </a:ext>
            </a:extLst>
          </p:cNvPr>
          <p:cNvSpPr txBox="1"/>
          <p:nvPr/>
        </p:nvSpPr>
        <p:spPr>
          <a:xfrm>
            <a:off x="359999" y="3780000"/>
            <a:ext cx="11700000" cy="830997"/>
          </a:xfrm>
          <a:prstGeom prst="rect">
            <a:avLst/>
          </a:prstGeom>
          <a:noFill/>
        </p:spPr>
        <p:txBody>
          <a:bodyPr wrap="square">
            <a:spAutoFit/>
          </a:bodyPr>
          <a:lstStyle/>
          <a:p>
            <a:r>
              <a:rPr lang="ja-JP" altLang="en-US" sz="2400" dirty="0"/>
              <a:t>「顧客との間でどのような試験を実施するか、明確な形で定められていない</a:t>
            </a:r>
            <a:r>
              <a:rPr lang="ja-JP" altLang="en-US" sz="2400" u="sng" dirty="0">
                <a:solidFill>
                  <a:srgbClr val="FF0000"/>
                </a:solidFill>
              </a:rPr>
              <a:t>契約</a:t>
            </a:r>
            <a:r>
              <a:rPr lang="ja-JP" altLang="en-US" sz="2400" dirty="0"/>
              <a:t>や、契約で求められている試験を最初から実施できない</a:t>
            </a:r>
            <a:r>
              <a:rPr lang="ja-JP" altLang="en-US" sz="2400" u="sng" dirty="0">
                <a:solidFill>
                  <a:srgbClr val="FF0000"/>
                </a:solidFill>
              </a:rPr>
              <a:t>契約</a:t>
            </a:r>
            <a:r>
              <a:rPr lang="ja-JP" altLang="en-US" sz="2400" dirty="0"/>
              <a:t>」</a:t>
            </a:r>
          </a:p>
        </p:txBody>
      </p:sp>
      <p:sp>
        <p:nvSpPr>
          <p:cNvPr id="17" name="矢印: 下 16">
            <a:extLst>
              <a:ext uri="{FF2B5EF4-FFF2-40B4-BE49-F238E27FC236}">
                <a16:creationId xmlns:a16="http://schemas.microsoft.com/office/drawing/2014/main" id="{EAFB7A80-123F-CE71-7508-34ACACF7F615}"/>
              </a:ext>
            </a:extLst>
          </p:cNvPr>
          <p:cNvSpPr/>
          <p:nvPr/>
        </p:nvSpPr>
        <p:spPr bwMode="auto">
          <a:xfrm>
            <a:off x="1080000" y="4680000"/>
            <a:ext cx="1440000" cy="360000"/>
          </a:xfrm>
          <a:prstGeom prst="downArrow">
            <a:avLst>
              <a:gd name="adj1" fmla="val 50000"/>
              <a:gd name="adj2" fmla="val 42308"/>
            </a:avLst>
          </a:prstGeom>
          <a:solidFill>
            <a:schemeClr val="bg1">
              <a:lumMod val="75000"/>
              <a:alpha val="50000"/>
            </a:schemeClr>
          </a:solidFill>
          <a:ln w="6350" cap="flat" cmpd="sng" algn="ctr">
            <a:solidFill>
              <a:srgbClr val="808080">
                <a:alpha val="50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382109098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670A71-D163-36DA-CB86-E094394E2865}"/>
              </a:ext>
            </a:extLst>
          </p:cNvPr>
          <p:cNvSpPr>
            <a:spLocks noGrp="1"/>
          </p:cNvSpPr>
          <p:nvPr>
            <p:ph type="title"/>
          </p:nvPr>
        </p:nvSpPr>
        <p:spPr>
          <a:xfrm>
            <a:off x="539999" y="252000"/>
            <a:ext cx="10620000" cy="540000"/>
          </a:xfrm>
        </p:spPr>
        <p:txBody>
          <a:bodyPr/>
          <a:lstStyle/>
          <a:p>
            <a:r>
              <a:rPr kumimoji="1" lang="ja-JP" altLang="en-US" dirty="0"/>
              <a:t>参考書「アジャイル開発の法務」</a:t>
            </a:r>
          </a:p>
        </p:txBody>
      </p:sp>
      <p:sp>
        <p:nvSpPr>
          <p:cNvPr id="3" name="日付プレースホルダー 2">
            <a:extLst>
              <a:ext uri="{FF2B5EF4-FFF2-40B4-BE49-F238E27FC236}">
                <a16:creationId xmlns:a16="http://schemas.microsoft.com/office/drawing/2014/main" id="{E04D0BBF-1624-57DA-BAE2-3E39362BD38E}"/>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A11C4350-E660-4ED3-03DE-39B660C709EC}"/>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5" name="テキスト ボックス 4">
            <a:extLst>
              <a:ext uri="{FF2B5EF4-FFF2-40B4-BE49-F238E27FC236}">
                <a16:creationId xmlns:a16="http://schemas.microsoft.com/office/drawing/2014/main" id="{9F7F91E6-11BD-8BA2-7850-52D766D824E8}"/>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232C5E1-F4F2-E557-A25D-036B0C0B573D}"/>
              </a:ext>
            </a:extLst>
          </p:cNvPr>
          <p:cNvSpPr txBox="1"/>
          <p:nvPr/>
        </p:nvSpPr>
        <p:spPr>
          <a:xfrm>
            <a:off x="360000" y="6300000"/>
            <a:ext cx="630000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&lt;</a:t>
            </a:r>
            <a:r>
              <a:rPr lang="ja-JP" altLang="en-US" sz="1400" dirty="0">
                <a:latin typeface="メイリオ" panose="020B0604030504040204" pitchFamily="50" charset="-128"/>
                <a:ea typeface="メイリオ" panose="020B0604030504040204" pitchFamily="50" charset="-128"/>
              </a:rPr>
              <a:t>出典</a:t>
            </a:r>
            <a:r>
              <a:rPr lang="en-US" altLang="ja-JP" sz="1400" dirty="0">
                <a:latin typeface="メイリオ" panose="020B0604030504040204" pitchFamily="50" charset="-128"/>
                <a:ea typeface="メイリオ" panose="020B0604030504040204" pitchFamily="50" charset="-128"/>
              </a:rPr>
              <a:t>&gt;</a:t>
            </a:r>
            <a:r>
              <a:rPr lang="ja-JP" altLang="en-US" sz="1400" dirty="0">
                <a:latin typeface="メイリオ" panose="020B0604030504040204" pitchFamily="50" charset="-128"/>
                <a:ea typeface="メイリオ" panose="020B0604030504040204" pitchFamily="50" charset="-128"/>
              </a:rPr>
              <a:t> 日本加除出版株式会社</a:t>
            </a:r>
            <a:r>
              <a:rPr lang="ja-JP" altLang="en-US" sz="1200" dirty="0">
                <a:latin typeface="メイリオ" panose="020B0604030504040204" pitchFamily="50" charset="-128"/>
                <a:ea typeface="メイリオ" panose="020B0604030504040204" pitchFamily="50" charset="-128"/>
              </a:rPr>
              <a:t>    </a:t>
            </a:r>
            <a:r>
              <a:rPr lang="en-US" altLang="ja-JP" sz="1200" i="1" dirty="0">
                <a:latin typeface="Arial" panose="020B0604020202020204" pitchFamily="34" charset="0"/>
                <a:ea typeface="メイリオ" panose="020B0604030504040204" pitchFamily="50" charset="-128"/>
                <a:cs typeface="Arial" panose="020B0604020202020204" pitchFamily="34" charset="0"/>
                <a:hlinkClick r:id="rId2"/>
              </a:rPr>
              <a:t>https://www.kajo.co.jp/c/book/07/40928000001</a:t>
            </a:r>
            <a:endParaRPr lang="ja-JP" altLang="en-US" sz="1200" i="1"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CED16FA3-32E6-EDA0-E3B8-85E195FC9C07}"/>
              </a:ext>
            </a:extLst>
          </p:cNvPr>
          <p:cNvSpPr txBox="1"/>
          <p:nvPr/>
        </p:nvSpPr>
        <p:spPr>
          <a:xfrm>
            <a:off x="360000" y="899999"/>
            <a:ext cx="8640000" cy="929678"/>
          </a:xfrm>
          <a:prstGeom prst="rect">
            <a:avLst/>
          </a:prstGeom>
          <a:noFill/>
        </p:spPr>
        <p:txBody>
          <a:bodyPr wrap="square">
            <a:spAutoFit/>
          </a:bodyPr>
          <a:lstStyle/>
          <a:p>
            <a:pPr>
              <a:lnSpc>
                <a:spcPct val="120000"/>
              </a:lnSpc>
            </a:pPr>
            <a:r>
              <a:rPr lang="ja-JP" altLang="en-US" sz="2800" dirty="0"/>
              <a:t>アジャイル開発の法務</a:t>
            </a:r>
          </a:p>
          <a:p>
            <a:pPr>
              <a:lnSpc>
                <a:spcPct val="120000"/>
              </a:lnSpc>
            </a:pPr>
            <a:r>
              <a:rPr lang="ja-JP" altLang="en-US" sz="2000" dirty="0"/>
              <a:t>スクラムでの進め方・外部委託・偽装請負防止・</a:t>
            </a:r>
            <a:r>
              <a:rPr lang="ja-JP" altLang="en-US" sz="2000" u="sng" dirty="0">
                <a:solidFill>
                  <a:srgbClr val="FF0000"/>
                </a:solidFill>
              </a:rPr>
              <a:t>ＩＰＡモデル契約</a:t>
            </a:r>
            <a:r>
              <a:rPr lang="ja-JP" altLang="en-US" sz="2000" dirty="0"/>
              <a:t>とカスタマイズ</a:t>
            </a:r>
          </a:p>
        </p:txBody>
      </p:sp>
      <p:pic>
        <p:nvPicPr>
          <p:cNvPr id="6" name="図 5">
            <a:extLst>
              <a:ext uri="{FF2B5EF4-FFF2-40B4-BE49-F238E27FC236}">
                <a16:creationId xmlns:a16="http://schemas.microsoft.com/office/drawing/2014/main" id="{94688E7B-F7B0-2EF6-DFCD-902023ACB89B}"/>
              </a:ext>
            </a:extLst>
          </p:cNvPr>
          <p:cNvPicPr>
            <a:picLocks noChangeAspect="1"/>
          </p:cNvPicPr>
          <p:nvPr/>
        </p:nvPicPr>
        <p:blipFill>
          <a:blip r:embed="rId3"/>
          <a:stretch>
            <a:fillRect/>
          </a:stretch>
        </p:blipFill>
        <p:spPr>
          <a:xfrm>
            <a:off x="9180000" y="900000"/>
            <a:ext cx="2880000" cy="4194557"/>
          </a:xfrm>
          <a:prstGeom prst="rect">
            <a:avLst/>
          </a:prstGeom>
          <a:ln w="6350">
            <a:solidFill>
              <a:schemeClr val="bg1">
                <a:lumMod val="75000"/>
              </a:schemeClr>
            </a:solidFill>
          </a:ln>
        </p:spPr>
      </p:pic>
      <p:sp>
        <p:nvSpPr>
          <p:cNvPr id="11" name="テキスト ボックス 10">
            <a:extLst>
              <a:ext uri="{FF2B5EF4-FFF2-40B4-BE49-F238E27FC236}">
                <a16:creationId xmlns:a16="http://schemas.microsoft.com/office/drawing/2014/main" id="{B49199F1-5FD7-E0C7-1D69-8A7CED13BB76}"/>
              </a:ext>
            </a:extLst>
          </p:cNvPr>
          <p:cNvSpPr txBox="1"/>
          <p:nvPr/>
        </p:nvSpPr>
        <p:spPr>
          <a:xfrm>
            <a:off x="9360000" y="5220000"/>
            <a:ext cx="2700000" cy="1169551"/>
          </a:xfrm>
          <a:prstGeom prst="rect">
            <a:avLst/>
          </a:prstGeom>
          <a:noFill/>
        </p:spPr>
        <p:txBody>
          <a:bodyPr wrap="square">
            <a:spAutoFit/>
          </a:bodyPr>
          <a:lstStyle/>
          <a:p>
            <a:r>
              <a:rPr lang="ja-JP" altLang="en-US" sz="1400" dirty="0"/>
              <a:t>著者：梅本大祐／著</a:t>
            </a:r>
          </a:p>
          <a:p>
            <a:r>
              <a:rPr lang="ja-JP" altLang="en-US" sz="1400" dirty="0"/>
              <a:t>判型：</a:t>
            </a:r>
            <a:r>
              <a:rPr lang="en-US" altLang="ja-JP" sz="1400" dirty="0"/>
              <a:t>A5</a:t>
            </a:r>
            <a:r>
              <a:rPr lang="ja-JP" altLang="en-US" sz="1400" dirty="0"/>
              <a:t>判</a:t>
            </a:r>
          </a:p>
          <a:p>
            <a:r>
              <a:rPr lang="ja-JP" altLang="en-US" sz="1400" dirty="0"/>
              <a:t>ページ数：</a:t>
            </a:r>
            <a:r>
              <a:rPr lang="en-US" altLang="ja-JP" sz="1400" dirty="0"/>
              <a:t>232</a:t>
            </a:r>
            <a:r>
              <a:rPr lang="ja-JP" altLang="en-US" sz="1400" dirty="0"/>
              <a:t>頁</a:t>
            </a:r>
          </a:p>
          <a:p>
            <a:r>
              <a:rPr lang="ja-JP" altLang="en-US" sz="1400" dirty="0"/>
              <a:t>発刊年月：</a:t>
            </a:r>
            <a:r>
              <a:rPr lang="en-US" altLang="ja-JP" sz="1400" dirty="0"/>
              <a:t>2022</a:t>
            </a:r>
            <a:r>
              <a:rPr lang="ja-JP" altLang="en-US" sz="1400" dirty="0"/>
              <a:t>年</a:t>
            </a:r>
            <a:r>
              <a:rPr lang="en-US" altLang="ja-JP" sz="1400" dirty="0"/>
              <a:t>11</a:t>
            </a:r>
            <a:r>
              <a:rPr lang="ja-JP" altLang="en-US" sz="1400" dirty="0"/>
              <a:t>月刊</a:t>
            </a:r>
          </a:p>
          <a:p>
            <a:r>
              <a:rPr lang="en-US" altLang="ja-JP" sz="1400" dirty="0"/>
              <a:t>ISBN/ISSN</a:t>
            </a:r>
            <a:r>
              <a:rPr lang="ja-JP" altLang="en-US" sz="1400" dirty="0"/>
              <a:t>：</a:t>
            </a:r>
            <a:r>
              <a:rPr lang="en-US" altLang="ja-JP" sz="1400" dirty="0"/>
              <a:t>978-4-8178-4843-7</a:t>
            </a:r>
            <a:endParaRPr lang="ja-JP" altLang="en-US" sz="1400" dirty="0"/>
          </a:p>
        </p:txBody>
      </p:sp>
      <p:sp>
        <p:nvSpPr>
          <p:cNvPr id="15" name="テキスト ボックス 14">
            <a:extLst>
              <a:ext uri="{FF2B5EF4-FFF2-40B4-BE49-F238E27FC236}">
                <a16:creationId xmlns:a16="http://schemas.microsoft.com/office/drawing/2014/main" id="{9C0B1B85-180D-0096-1792-013EA616B35E}"/>
              </a:ext>
            </a:extLst>
          </p:cNvPr>
          <p:cNvSpPr txBox="1"/>
          <p:nvPr/>
        </p:nvSpPr>
        <p:spPr>
          <a:xfrm>
            <a:off x="540000" y="2088000"/>
            <a:ext cx="8280000" cy="4062651"/>
          </a:xfrm>
          <a:prstGeom prst="rect">
            <a:avLst/>
          </a:prstGeom>
          <a:noFill/>
        </p:spPr>
        <p:txBody>
          <a:bodyPr wrap="square">
            <a:spAutoFit/>
          </a:bodyPr>
          <a:lstStyle/>
          <a:p>
            <a:r>
              <a:rPr lang="ja-JP" altLang="en-US" sz="1600" dirty="0">
                <a:latin typeface="+mn-ea"/>
              </a:rPr>
              <a:t>アジャイル開発 の法務を中心に扱った、日本初の書！</a:t>
            </a:r>
          </a:p>
          <a:p>
            <a:r>
              <a:rPr lang="ja-JP" altLang="en-US" sz="1600" u="sng" dirty="0">
                <a:solidFill>
                  <a:srgbClr val="008000"/>
                </a:solidFill>
                <a:latin typeface="+mn-ea"/>
              </a:rPr>
              <a:t>ＩＰＡモデル契約の策定に関与した弁護士</a:t>
            </a:r>
            <a:r>
              <a:rPr lang="ja-JP" altLang="en-US" sz="1600" dirty="0">
                <a:latin typeface="+mn-ea"/>
              </a:rPr>
              <a:t>が</a:t>
            </a:r>
          </a:p>
          <a:p>
            <a:r>
              <a:rPr lang="ja-JP" altLang="en-US" sz="1600" dirty="0">
                <a:latin typeface="+mn-ea"/>
              </a:rPr>
              <a:t>基礎知識・法的留意点・契約書のカスタマイズ等について解説！</a:t>
            </a:r>
          </a:p>
          <a:p>
            <a:endParaRPr lang="ja-JP" altLang="en-US"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第１章　アジャイル開発の紹介 では</a:t>
            </a:r>
          </a:p>
          <a:p>
            <a:r>
              <a:rPr lang="ja-JP" altLang="en-US" sz="1400" dirty="0">
                <a:latin typeface="メイリオ" panose="020B0604030504040204" pitchFamily="50" charset="-128"/>
                <a:ea typeface="メイリオ" panose="020B0604030504040204" pitchFamily="50" charset="-128"/>
              </a:rPr>
              <a:t>　ウォーターフォール開発との比較や、一般的なアジャイル開発（スクラム）の進め方を概説。</a:t>
            </a:r>
          </a:p>
          <a:p>
            <a:r>
              <a:rPr lang="ja-JP" altLang="en-US" sz="1400" dirty="0">
                <a:latin typeface="メイリオ" panose="020B0604030504040204" pitchFamily="50" charset="-128"/>
                <a:ea typeface="メイリオ" panose="020B0604030504040204" pitchFamily="50" charset="-128"/>
              </a:rPr>
              <a:t>第２章　法務的観点から見たアジャイル開発 では</a:t>
            </a:r>
          </a:p>
          <a:p>
            <a:r>
              <a:rPr lang="ja-JP" altLang="en-US" sz="1400" dirty="0">
                <a:latin typeface="メイリオ" panose="020B0604030504040204" pitchFamily="50" charset="-128"/>
                <a:ea typeface="メイリオ" panose="020B0604030504040204" pitchFamily="50" charset="-128"/>
              </a:rPr>
              <a:t>　アジャイル開発の外部委託の活用形態や、外部委託の際に考慮すべきアジャイル開発の特徴について整理。</a:t>
            </a:r>
          </a:p>
          <a:p>
            <a:r>
              <a:rPr lang="ja-JP" altLang="en-US" sz="1400" dirty="0">
                <a:latin typeface="メイリオ" panose="020B0604030504040204" pitchFamily="50" charset="-128"/>
                <a:ea typeface="メイリオ" panose="020B0604030504040204" pitchFamily="50" charset="-128"/>
              </a:rPr>
              <a:t>第３章　アジャイル開発と</a:t>
            </a:r>
            <a:r>
              <a:rPr lang="ja-JP" altLang="en-US" sz="1400" dirty="0">
                <a:solidFill>
                  <a:srgbClr val="FF0000"/>
                </a:solidFill>
                <a:latin typeface="メイリオ" panose="020B0604030504040204" pitchFamily="50" charset="-128"/>
                <a:ea typeface="メイリオ" panose="020B0604030504040204" pitchFamily="50" charset="-128"/>
              </a:rPr>
              <a:t>契約</a:t>
            </a:r>
            <a:r>
              <a:rPr lang="ja-JP" altLang="en-US" sz="1400" dirty="0">
                <a:latin typeface="メイリオ" panose="020B0604030504040204" pitchFamily="50" charset="-128"/>
                <a:ea typeface="メイリオ" panose="020B0604030504040204" pitchFamily="50" charset="-128"/>
              </a:rPr>
              <a:t> では</a:t>
            </a:r>
          </a:p>
          <a:p>
            <a:r>
              <a:rPr lang="ja-JP" altLang="en-US" sz="1400" dirty="0">
                <a:latin typeface="メイリオ" panose="020B0604030504040204" pitchFamily="50" charset="-128"/>
                <a:ea typeface="メイリオ" panose="020B0604030504040204" pitchFamily="50" charset="-128"/>
              </a:rPr>
              <a:t>　公表されているモデル契約の紹介を行うとともに、アジャイル開発の外部委託契約において検討すべきポイントについて論じる。また、アジャイル開発に関する裁判例のうち、読者の参考になりそうなものを紹介。</a:t>
            </a:r>
          </a:p>
          <a:p>
            <a:r>
              <a:rPr lang="ja-JP" altLang="en-US" sz="1400" dirty="0">
                <a:latin typeface="メイリオ" panose="020B0604030504040204" pitchFamily="50" charset="-128"/>
                <a:ea typeface="メイリオ" panose="020B0604030504040204" pitchFamily="50" charset="-128"/>
              </a:rPr>
              <a:t>第４章　アジャイル開発と</a:t>
            </a:r>
            <a:r>
              <a:rPr lang="ja-JP" altLang="en-US" sz="1400" dirty="0">
                <a:solidFill>
                  <a:srgbClr val="FF0000"/>
                </a:solidFill>
                <a:latin typeface="メイリオ" panose="020B0604030504040204" pitchFamily="50" charset="-128"/>
                <a:ea typeface="メイリオ" panose="020B0604030504040204" pitchFamily="50" charset="-128"/>
              </a:rPr>
              <a:t>偽装請負 </a:t>
            </a:r>
            <a:r>
              <a:rPr lang="ja-JP" altLang="en-US" sz="1400" dirty="0">
                <a:latin typeface="メイリオ" panose="020B0604030504040204" pitchFamily="50" charset="-128"/>
                <a:ea typeface="メイリオ" panose="020B0604030504040204" pitchFamily="50" charset="-128"/>
              </a:rPr>
              <a:t>では</a:t>
            </a:r>
          </a:p>
          <a:p>
            <a:r>
              <a:rPr lang="ja-JP" altLang="en-US" sz="1400" dirty="0">
                <a:latin typeface="メイリオ" panose="020B0604030504040204" pitchFamily="50" charset="-128"/>
                <a:ea typeface="メイリオ" panose="020B0604030504040204" pitchFamily="50" charset="-128"/>
              </a:rPr>
              <a:t>　アジャイル開発の偽装請負該当性について、厚生労働省が</a:t>
            </a:r>
            <a:r>
              <a:rPr lang="en-US" altLang="ja-JP" sz="1400" dirty="0">
                <a:latin typeface="メイリオ" panose="020B0604030504040204" pitchFamily="50" charset="-128"/>
                <a:ea typeface="メイリオ" panose="020B0604030504040204" pitchFamily="50" charset="-128"/>
              </a:rPr>
              <a:t>2021</a:t>
            </a:r>
            <a:r>
              <a:rPr lang="ja-JP" altLang="en-US" sz="1400" dirty="0">
                <a:latin typeface="メイリオ" panose="020B0604030504040204" pitchFamily="50" charset="-128"/>
                <a:ea typeface="メイリオ" panose="020B0604030504040204" pitchFamily="50" charset="-128"/>
              </a:rPr>
              <a:t>年に公表した疑義応答集（第</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集）の内容を検討しつつ、アジャイル開発のイベントやプラクティスへの具体的なあてはめを試みる。</a:t>
            </a:r>
          </a:p>
          <a:p>
            <a:r>
              <a:rPr lang="ja-JP" altLang="en-US" sz="1400" dirty="0">
                <a:latin typeface="メイリオ" panose="020B0604030504040204" pitchFamily="50" charset="-128"/>
                <a:ea typeface="メイリオ" panose="020B0604030504040204" pitchFamily="50" charset="-128"/>
              </a:rPr>
              <a:t>第５章　</a:t>
            </a:r>
            <a:r>
              <a:rPr lang="en-US" altLang="ja-JP" sz="1400" dirty="0">
                <a:solidFill>
                  <a:srgbClr val="FF0000"/>
                </a:solidFill>
                <a:latin typeface="メイリオ" panose="020B0604030504040204" pitchFamily="50" charset="-128"/>
                <a:ea typeface="メイリオ" panose="020B0604030504040204" pitchFamily="50" charset="-128"/>
              </a:rPr>
              <a:t>IPA</a:t>
            </a:r>
            <a:r>
              <a:rPr lang="ja-JP" altLang="en-US" sz="1400" dirty="0">
                <a:solidFill>
                  <a:srgbClr val="FF0000"/>
                </a:solidFill>
                <a:latin typeface="メイリオ" panose="020B0604030504040204" pitchFamily="50" charset="-128"/>
                <a:ea typeface="メイリオ" panose="020B0604030504040204" pitchFamily="50" charset="-128"/>
              </a:rPr>
              <a:t>モデル契約</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2020</a:t>
            </a:r>
            <a:r>
              <a:rPr lang="ja-JP" altLang="en-US" sz="1400" dirty="0">
                <a:latin typeface="メイリオ" panose="020B0604030504040204" pitchFamily="50" charset="-128"/>
                <a:ea typeface="メイリオ" panose="020B0604030504040204" pitchFamily="50" charset="-128"/>
              </a:rPr>
              <a:t>年３月公表）の活用 では</a:t>
            </a: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IPA</a:t>
            </a:r>
            <a:r>
              <a:rPr lang="ja-JP" altLang="en-US" sz="1400" dirty="0">
                <a:latin typeface="メイリオ" panose="020B0604030504040204" pitchFamily="50" charset="-128"/>
                <a:ea typeface="メイリオ" panose="020B0604030504040204" pitchFamily="50" charset="-128"/>
              </a:rPr>
              <a:t>のモデル契約をカスタマイズする際の注意点とともに、カスタマイズの具体例を示す。</a:t>
            </a:r>
          </a:p>
        </p:txBody>
      </p:sp>
    </p:spTree>
    <p:extLst>
      <p:ext uri="{BB962C8B-B14F-4D97-AF65-F5344CB8AC3E}">
        <p14:creationId xmlns:p14="http://schemas.microsoft.com/office/powerpoint/2010/main" val="190193442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図 4" descr="山下似顔絵.jpg"/>
          <p:cNvPicPr>
            <a:picLocks noChangeAspect="1"/>
          </p:cNvPicPr>
          <p:nvPr/>
        </p:nvPicPr>
        <p:blipFill>
          <a:blip r:embed="rId3" cstate="email"/>
          <a:srcRect/>
          <a:stretch>
            <a:fillRect/>
          </a:stretch>
        </p:blipFill>
        <p:spPr bwMode="auto">
          <a:xfrm>
            <a:off x="9000000" y="1800000"/>
            <a:ext cx="2880000" cy="4658498"/>
          </a:xfrm>
          <a:prstGeom prst="rect">
            <a:avLst/>
          </a:prstGeom>
          <a:noFill/>
          <a:ln w="9525">
            <a:noFill/>
            <a:miter lim="800000"/>
            <a:headEnd/>
            <a:tailEnd/>
          </a:ln>
        </p:spPr>
      </p:pic>
      <p:sp>
        <p:nvSpPr>
          <p:cNvPr id="9" name="正方形/長方形 8"/>
          <p:cNvSpPr/>
          <p:nvPr/>
        </p:nvSpPr>
        <p:spPr>
          <a:xfrm>
            <a:off x="1440000" y="5400000"/>
            <a:ext cx="6540380" cy="584775"/>
          </a:xfrm>
          <a:prstGeom prst="rect">
            <a:avLst/>
          </a:prstGeom>
        </p:spPr>
        <p:txBody>
          <a:bodyPr wrap="none">
            <a:spAutoFit/>
          </a:bodyPr>
          <a:lstStyle/>
          <a:p>
            <a:r>
              <a:rPr lang="en-US" altLang="ja-JP" sz="3200" i="1" dirty="0">
                <a:solidFill>
                  <a:srgbClr val="0000FF"/>
                </a:solidFill>
                <a:latin typeface="Arial" pitchFamily="34" charset="0"/>
                <a:cs typeface="Arial" pitchFamily="34" charset="0"/>
              </a:rPr>
              <a:t>https://www.ipa.go.jp/ikc/index.html</a:t>
            </a:r>
            <a:endParaRPr lang="ja-JP" altLang="en-US" sz="3200" i="1" dirty="0">
              <a:solidFill>
                <a:srgbClr val="0000FF"/>
              </a:solidFill>
              <a:latin typeface="Arial" pitchFamily="34" charset="0"/>
              <a:cs typeface="Arial" pitchFamily="34" charset="0"/>
            </a:endParaRPr>
          </a:p>
        </p:txBody>
      </p:sp>
      <p:sp>
        <p:nvSpPr>
          <p:cNvPr id="51202" name="タイトル 1"/>
          <p:cNvSpPr>
            <a:spLocks noGrp="1"/>
          </p:cNvSpPr>
          <p:nvPr>
            <p:ph type="title"/>
          </p:nvPr>
        </p:nvSpPr>
        <p:spPr>
          <a:xfrm>
            <a:off x="539999" y="1440000"/>
            <a:ext cx="7920000" cy="2308324"/>
          </a:xfrm>
          <a:noFill/>
        </p:spPr>
        <p:txBody>
          <a:bodyPr>
            <a:spAutoFit/>
          </a:bodyPr>
          <a:lstStyle/>
          <a:p>
            <a:r>
              <a:rPr lang="ja-JP" altLang="en-US" sz="7200" dirty="0">
                <a:solidFill>
                  <a:schemeClr val="tx1"/>
                </a:solidFill>
                <a:latin typeface="HGP創英角ﾎﾟｯﾌﾟ体" pitchFamily="50" charset="-128"/>
                <a:ea typeface="HGP創英角ﾎﾟｯﾌﾟ体" pitchFamily="50" charset="-128"/>
              </a:rPr>
              <a:t>ご清聴，ありがとう</a:t>
            </a:r>
            <a:br>
              <a:rPr lang="ja-JP" altLang="en-US" sz="7200" dirty="0">
                <a:solidFill>
                  <a:schemeClr val="tx1"/>
                </a:solidFill>
                <a:latin typeface="HGP創英角ﾎﾟｯﾌﾟ体" pitchFamily="50" charset="-128"/>
                <a:ea typeface="HGP創英角ﾎﾟｯﾌﾟ体" pitchFamily="50" charset="-128"/>
              </a:rPr>
            </a:br>
            <a:r>
              <a:rPr lang="ja-JP" altLang="en-US" sz="7200" dirty="0">
                <a:solidFill>
                  <a:schemeClr val="tx1"/>
                </a:solidFill>
                <a:latin typeface="HGP創英角ﾎﾟｯﾌﾟ体" pitchFamily="50" charset="-128"/>
                <a:ea typeface="HGP創英角ﾎﾟｯﾌﾟ体" pitchFamily="50" charset="-128"/>
              </a:rPr>
              <a:t>ございました</a:t>
            </a:r>
          </a:p>
        </p:txBody>
      </p:sp>
      <p:sp>
        <p:nvSpPr>
          <p:cNvPr id="2" name="日付プレースホルダー 1">
            <a:extLst>
              <a:ext uri="{FF2B5EF4-FFF2-40B4-BE49-F238E27FC236}">
                <a16:creationId xmlns:a16="http://schemas.microsoft.com/office/drawing/2014/main" id="{AA24A834-9382-432C-A3E5-BC16D325A012}"/>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BEFAA772-437A-4166-8688-BC0F0018A040}"/>
              </a:ext>
            </a:extLst>
          </p:cNvPr>
          <p:cNvSpPr>
            <a:spLocks noGrp="1"/>
          </p:cNvSpPr>
          <p:nvPr>
            <p:ph type="ftr" sz="quarter" idx="3"/>
          </p:nvPr>
        </p:nvSpPr>
        <p:spPr/>
        <p:txBody>
          <a:bodyPr/>
          <a:lstStyle/>
          <a:p>
            <a:r>
              <a:rPr lang="en-US" altLang="ja-JP" dirty="0" err="1"/>
              <a:t>EdgeTech</a:t>
            </a:r>
            <a:r>
              <a:rPr lang="en-US" altLang="ja-JP" dirty="0"/>
              <a:t>+ 2022</a:t>
            </a:r>
            <a:endParaRPr lang="en-US" dirty="0"/>
          </a:p>
        </p:txBody>
      </p:sp>
      <p:sp>
        <p:nvSpPr>
          <p:cNvPr id="7" name="テキスト ボックス 6">
            <a:extLst>
              <a:ext uri="{FF2B5EF4-FFF2-40B4-BE49-F238E27FC236}">
                <a16:creationId xmlns:a16="http://schemas.microsoft.com/office/drawing/2014/main" id="{09B72A32-A00C-4EBE-BEFF-6DC43FFFDFEA}"/>
              </a:ext>
            </a:extLst>
          </p:cNvPr>
          <p:cNvSpPr txBox="1"/>
          <p:nvPr/>
        </p:nvSpPr>
        <p:spPr>
          <a:xfrm>
            <a:off x="540000" y="4320000"/>
            <a:ext cx="9000000" cy="540000"/>
          </a:xfrm>
          <a:prstGeom prst="rect">
            <a:avLst/>
          </a:prstGeom>
          <a:noFill/>
        </p:spPr>
        <p:txBody>
          <a:bodyPr wrap="square">
            <a:spAutoFit/>
          </a:bodyPr>
          <a:lstStyle/>
          <a:p>
            <a:r>
              <a:rPr lang="en-US" altLang="ja-JP" sz="2800" i="1" dirty="0">
                <a:solidFill>
                  <a:srgbClr val="FF0000"/>
                </a:solidFill>
                <a:latin typeface="Arial" panose="020B0604020202020204" pitchFamily="34" charset="0"/>
                <a:cs typeface="Arial" panose="020B0604020202020204" pitchFamily="34" charset="0"/>
                <a:hlinkClick r:id="rId4"/>
              </a:rPr>
              <a:t>https://www.ipa.go.jp/digital/model/agile20200331.html</a:t>
            </a:r>
            <a:endParaRPr lang="ja-JP" altLang="en-US" sz="28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88128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AC1CD4-4498-45E3-A505-498E663F248B}"/>
              </a:ext>
            </a:extLst>
          </p:cNvPr>
          <p:cNvSpPr>
            <a:spLocks noGrp="1"/>
          </p:cNvSpPr>
          <p:nvPr>
            <p:ph type="title"/>
          </p:nvPr>
        </p:nvSpPr>
        <p:spPr>
          <a:xfrm>
            <a:off x="539999" y="2520000"/>
            <a:ext cx="10620000" cy="540000"/>
          </a:xfrm>
        </p:spPr>
        <p:txBody>
          <a:bodyPr>
            <a:noAutofit/>
          </a:bodyPr>
          <a:lstStyle/>
          <a:p>
            <a:pPr algn="ctr"/>
            <a:r>
              <a:rPr lang="ja-JP" altLang="en-US" sz="3600" b="1" dirty="0"/>
              <a:t>付　録</a:t>
            </a:r>
          </a:p>
        </p:txBody>
      </p:sp>
      <p:sp>
        <p:nvSpPr>
          <p:cNvPr id="2" name="日付プレースホルダー 1">
            <a:extLst>
              <a:ext uri="{FF2B5EF4-FFF2-40B4-BE49-F238E27FC236}">
                <a16:creationId xmlns:a16="http://schemas.microsoft.com/office/drawing/2014/main" id="{8536576A-A5E2-4ABE-B4F7-3A6F40FAC6CF}"/>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61C79430-E224-461D-8291-28A3863EE6AA}"/>
              </a:ext>
            </a:extLst>
          </p:cNvPr>
          <p:cNvSpPr>
            <a:spLocks noGrp="1"/>
          </p:cNvSpPr>
          <p:nvPr>
            <p:ph type="ftr" sz="quarter" idx="3"/>
          </p:nvPr>
        </p:nvSpPr>
        <p:spPr/>
        <p:txBody>
          <a:bodyPr/>
          <a:lstStyle/>
          <a:p>
            <a:r>
              <a:rPr lang="en-US" altLang="ja-JP"/>
              <a:t>EdgeTech+ 2022</a:t>
            </a:r>
            <a:endParaRPr lang="en-US" dirty="0"/>
          </a:p>
        </p:txBody>
      </p:sp>
    </p:spTree>
    <p:extLst>
      <p:ext uri="{BB962C8B-B14F-4D97-AF65-F5344CB8AC3E}">
        <p14:creationId xmlns:p14="http://schemas.microsoft.com/office/powerpoint/2010/main" val="1991569405"/>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a:xfrm>
            <a:off x="539999" y="252000"/>
            <a:ext cx="10620000" cy="540000"/>
          </a:xfrm>
        </p:spPr>
        <p:txBody>
          <a:bodyPr/>
          <a:lstStyle/>
          <a:p>
            <a:r>
              <a:rPr kumimoji="1" lang="ja-JP" altLang="en-US" dirty="0"/>
              <a:t>派遣と請負・準委任の区別</a:t>
            </a:r>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900000"/>
            <a:ext cx="11520000" cy="58025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800" dirty="0"/>
              <a:t>行政の運用指針：派遣請負区分基準（「労働者派遣事業と請負により行われる事業との区分に関する基準」（昭和</a:t>
            </a:r>
            <a:r>
              <a:rPr lang="en-US" altLang="ja-JP" sz="1800" dirty="0"/>
              <a:t>61</a:t>
            </a:r>
            <a:r>
              <a:rPr lang="ja-JP" altLang="en-US" sz="1800" dirty="0"/>
              <a:t>年労働省告示</a:t>
            </a:r>
            <a:r>
              <a:rPr lang="en-US" altLang="ja-JP" sz="1800" dirty="0"/>
              <a:t>37</a:t>
            </a:r>
            <a:r>
              <a:rPr lang="ja-JP" altLang="en-US" sz="1800" dirty="0"/>
              <a:t>号））＋疑義応答集（第</a:t>
            </a:r>
            <a:r>
              <a:rPr lang="en-US" altLang="ja-JP" sz="1800" dirty="0"/>
              <a:t>1</a:t>
            </a:r>
            <a:r>
              <a:rPr lang="ja-JP" altLang="en-US" sz="1800" dirty="0"/>
              <a:t>集～第</a:t>
            </a:r>
            <a:r>
              <a:rPr lang="en-US" altLang="ja-JP" sz="1800" dirty="0"/>
              <a:t>3</a:t>
            </a:r>
            <a:r>
              <a:rPr lang="ja-JP" altLang="en-US" sz="1800" dirty="0"/>
              <a:t>集）</a:t>
            </a:r>
            <a:br>
              <a:rPr lang="en-US" altLang="ja-JP" sz="1800" dirty="0"/>
            </a:br>
            <a:r>
              <a:rPr lang="ja-JP" altLang="en-US" sz="1800" dirty="0"/>
              <a:t>厚労省ウェブサイト： </a:t>
            </a:r>
            <a:r>
              <a:rPr lang="en-US" altLang="ja-JP" sz="1800" dirty="0">
                <a:hlinkClick r:id="rId2"/>
              </a:rPr>
              <a:t>https://www.mhlw.go.jp/bunya/koyou/gigi_outou01.html</a:t>
            </a:r>
            <a:endParaRPr lang="en-US" altLang="ja-JP" sz="1800" dirty="0"/>
          </a:p>
          <a:p>
            <a:pPr marL="0" indent="0">
              <a:lnSpc>
                <a:spcPct val="100000"/>
              </a:lnSpc>
              <a:spcBef>
                <a:spcPts val="600"/>
              </a:spcBef>
              <a:buNone/>
            </a:pPr>
            <a:r>
              <a:rPr lang="ja-JP" altLang="en-US" sz="1800" dirty="0"/>
              <a:t>派遣と評価されないためには、以下を</a:t>
            </a:r>
            <a:r>
              <a:rPr lang="ja-JP" altLang="en-US" sz="1800" u="sng" dirty="0"/>
              <a:t>すべて</a:t>
            </a:r>
            <a:r>
              <a:rPr lang="ja-JP" altLang="en-US" sz="1800" dirty="0"/>
              <a:t>満たす必要あり。</a:t>
            </a:r>
            <a:endParaRPr lang="en-US" altLang="ja-JP" sz="1800" dirty="0"/>
          </a:p>
          <a:p>
            <a:pPr marL="0" indent="0">
              <a:lnSpc>
                <a:spcPct val="100000"/>
              </a:lnSpc>
              <a:spcBef>
                <a:spcPts val="600"/>
              </a:spcBef>
              <a:buNone/>
            </a:pPr>
            <a:endParaRPr lang="en-US" altLang="ja-JP" sz="800" dirty="0"/>
          </a:p>
          <a:p>
            <a:pPr marL="0" indent="0">
              <a:lnSpc>
                <a:spcPct val="100000"/>
              </a:lnSpc>
              <a:spcBef>
                <a:spcPts val="600"/>
              </a:spcBef>
              <a:buNone/>
            </a:pPr>
            <a:r>
              <a:rPr lang="en-US" altLang="ja-JP" sz="1800" u="sng" dirty="0"/>
              <a:t>1.</a:t>
            </a:r>
            <a:r>
              <a:rPr lang="ja-JP" altLang="en-US" sz="1800" u="sng" dirty="0"/>
              <a:t> 自己の雇用する労働者の労働力を自ら直接利用するものであること</a:t>
            </a:r>
            <a:endParaRPr lang="en-US" altLang="ja-JP" sz="1800" u="sng" dirty="0"/>
          </a:p>
          <a:p>
            <a:pPr marL="266700" indent="-266700">
              <a:lnSpc>
                <a:spcPct val="100000"/>
              </a:lnSpc>
              <a:spcBef>
                <a:spcPts val="600"/>
              </a:spcBef>
              <a:buNone/>
            </a:pPr>
            <a:r>
              <a:rPr lang="en-US" altLang="ja-JP" sz="1800" dirty="0"/>
              <a:t>(1)</a:t>
            </a:r>
            <a:r>
              <a:rPr lang="ja-JP" altLang="en-US" sz="1800" u="sng" dirty="0">
                <a:solidFill>
                  <a:srgbClr val="FF0000"/>
                </a:solidFill>
              </a:rPr>
              <a:t>業務の遂行（業務の遂行方法、業務の遂行に関する評価等）に関する指示その他の管理</a:t>
            </a:r>
            <a:r>
              <a:rPr lang="ja-JP" altLang="en-US" sz="1800" dirty="0"/>
              <a:t>を自ら行うこと</a:t>
            </a:r>
            <a:endParaRPr lang="en-US" altLang="ja-JP" sz="1800" dirty="0"/>
          </a:p>
          <a:p>
            <a:pPr marL="266700" indent="-266700">
              <a:lnSpc>
                <a:spcPct val="100000"/>
              </a:lnSpc>
              <a:spcBef>
                <a:spcPts val="600"/>
              </a:spcBef>
              <a:buNone/>
            </a:pPr>
            <a:r>
              <a:rPr lang="en-US" altLang="ja-JP" sz="1800" dirty="0"/>
              <a:t>(2)</a:t>
            </a:r>
            <a:r>
              <a:rPr lang="ja-JP" altLang="en-US" sz="1800" u="sng" dirty="0">
                <a:solidFill>
                  <a:srgbClr val="FF0000"/>
                </a:solidFill>
              </a:rPr>
              <a:t>労働時間等（始業及び終業の時刻、休憩時間、休日、休暇、労働時間延長、休日労働等）に関する指示その他の管理</a:t>
            </a:r>
            <a:r>
              <a:rPr lang="ja-JP" altLang="en-US" sz="1800" dirty="0"/>
              <a:t>を自ら行うこと</a:t>
            </a:r>
            <a:endParaRPr lang="en-US" altLang="ja-JP" sz="1800" dirty="0"/>
          </a:p>
          <a:p>
            <a:pPr marL="266700" indent="-266700">
              <a:lnSpc>
                <a:spcPct val="100000"/>
              </a:lnSpc>
              <a:spcBef>
                <a:spcPts val="600"/>
              </a:spcBef>
              <a:buNone/>
            </a:pPr>
            <a:r>
              <a:rPr lang="en-US" altLang="ja-JP" sz="1800" dirty="0"/>
              <a:t>(3)</a:t>
            </a:r>
            <a:r>
              <a:rPr lang="ja-JP" altLang="en-US" sz="1800" dirty="0"/>
              <a:t>企業における秩序の維持、確保等のための指示その他の管理（労働者の服務上の規律に関する事項のための指示その他の管理、</a:t>
            </a:r>
            <a:r>
              <a:rPr lang="ja-JP" altLang="en-US" sz="1800" u="sng" dirty="0">
                <a:solidFill>
                  <a:srgbClr val="FF0000"/>
                </a:solidFill>
              </a:rPr>
              <a:t>労働者の配置等の決定及び変更</a:t>
            </a:r>
            <a:r>
              <a:rPr lang="ja-JP" altLang="en-US" sz="1800" dirty="0"/>
              <a:t>）を自ら行うこと</a:t>
            </a:r>
            <a:endParaRPr lang="en-US" altLang="ja-JP" sz="1800" dirty="0"/>
          </a:p>
          <a:p>
            <a:pPr marL="358775" indent="-358775">
              <a:lnSpc>
                <a:spcPct val="100000"/>
              </a:lnSpc>
              <a:spcBef>
                <a:spcPts val="600"/>
              </a:spcBef>
              <a:buNone/>
            </a:pPr>
            <a:r>
              <a:rPr lang="en-US" altLang="ja-JP" sz="1800" u="sng" dirty="0"/>
              <a:t>2.</a:t>
            </a:r>
            <a:r>
              <a:rPr lang="ja-JP" altLang="en-US" sz="1800" u="sng" dirty="0"/>
              <a:t> 請け負った業務を自己の業務として相手方から独立して処理するものであること</a:t>
            </a:r>
            <a:endParaRPr lang="en-US" altLang="ja-JP" sz="1800" u="sng" dirty="0"/>
          </a:p>
          <a:p>
            <a:pPr marL="266700" indent="-266700">
              <a:lnSpc>
                <a:spcPct val="100000"/>
              </a:lnSpc>
              <a:spcBef>
                <a:spcPts val="600"/>
              </a:spcBef>
              <a:buNone/>
            </a:pPr>
            <a:r>
              <a:rPr lang="en-US" altLang="ja-JP" sz="1800" dirty="0"/>
              <a:t>(1)</a:t>
            </a:r>
            <a:r>
              <a:rPr lang="ja-JP" altLang="en-US" sz="1800" dirty="0"/>
              <a:t>業務の処理に要する資金につき、すべて自らの責任の下に調達し、かつ、支弁すること</a:t>
            </a:r>
          </a:p>
          <a:p>
            <a:pPr marL="266700" indent="-266700">
              <a:lnSpc>
                <a:spcPct val="100000"/>
              </a:lnSpc>
              <a:spcBef>
                <a:spcPts val="600"/>
              </a:spcBef>
              <a:buNone/>
            </a:pPr>
            <a:r>
              <a:rPr lang="en-US" altLang="ja-JP" sz="1800" dirty="0"/>
              <a:t>(2)</a:t>
            </a:r>
            <a:r>
              <a:rPr lang="ja-JP" altLang="en-US" sz="1800" dirty="0"/>
              <a:t>業務の処理について、民法、商法その他の法律に規定された事業主としてのすべての責任を負うこと</a:t>
            </a:r>
            <a:endParaRPr lang="en-US" altLang="ja-JP" sz="1800" dirty="0"/>
          </a:p>
          <a:p>
            <a:pPr marL="266700" indent="-266700">
              <a:lnSpc>
                <a:spcPct val="100000"/>
              </a:lnSpc>
              <a:spcBef>
                <a:spcPts val="600"/>
              </a:spcBef>
              <a:buNone/>
            </a:pPr>
            <a:r>
              <a:rPr lang="en-US" altLang="ja-JP" sz="1800" dirty="0"/>
              <a:t>(3)</a:t>
            </a:r>
            <a:r>
              <a:rPr lang="ja-JP" altLang="en-US" sz="1800" dirty="0"/>
              <a:t>次の①②のいずれかに該当するものであって、単に肉体的な労働力を提供するものであってはならないこと</a:t>
            </a:r>
            <a:br>
              <a:rPr lang="en-US" altLang="ja-JP" sz="1800" dirty="0"/>
            </a:br>
            <a:r>
              <a:rPr lang="ja-JP" altLang="en-US" sz="1800" dirty="0"/>
              <a:t>①自己の責任と負担で準備し、調達する機械、設備若しくは器材</a:t>
            </a:r>
            <a:r>
              <a:rPr lang="en-US" altLang="ja-JP" sz="1800" dirty="0"/>
              <a:t>(</a:t>
            </a:r>
            <a:r>
              <a:rPr lang="ja-JP" altLang="en-US" sz="1800" dirty="0"/>
              <a:t>業務上必要な簡易な工具を除く。</a:t>
            </a:r>
            <a:r>
              <a:rPr lang="en-US" altLang="ja-JP" sz="1800" dirty="0"/>
              <a:t>)</a:t>
            </a:r>
            <a:r>
              <a:rPr lang="ja-JP" altLang="en-US" sz="1800" dirty="0"/>
              <a:t>又は材料若しくは資材により業務を処理</a:t>
            </a:r>
            <a:br>
              <a:rPr lang="en-US" altLang="ja-JP" sz="1800" dirty="0"/>
            </a:br>
            <a:r>
              <a:rPr lang="ja-JP" altLang="en-US" sz="1800" dirty="0"/>
              <a:t>②は自ら行う企画又は自己の有する専門的な技術若しくは経験に基づいて業務を処理</a:t>
            </a:r>
            <a:endParaRPr lang="en-US" altLang="ja-JP" sz="1800" dirty="0"/>
          </a:p>
        </p:txBody>
      </p:sp>
      <p:sp>
        <p:nvSpPr>
          <p:cNvPr id="4" name="日付プレースホルダー 3">
            <a:extLst>
              <a:ext uri="{FF2B5EF4-FFF2-40B4-BE49-F238E27FC236}">
                <a16:creationId xmlns:a16="http://schemas.microsoft.com/office/drawing/2014/main" id="{BA22D18E-4AC1-4C93-A92D-AC76021A67AF}"/>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5" name="フッター プレースホルダー 4">
            <a:extLst>
              <a:ext uri="{FF2B5EF4-FFF2-40B4-BE49-F238E27FC236}">
                <a16:creationId xmlns:a16="http://schemas.microsoft.com/office/drawing/2014/main" id="{C70282FD-8092-440C-B1DF-902EDB32E06A}"/>
              </a:ext>
            </a:extLst>
          </p:cNvPr>
          <p:cNvSpPr>
            <a:spLocks noGrp="1"/>
          </p:cNvSpPr>
          <p:nvPr>
            <p:ph type="ftr" sz="quarter" idx="3"/>
          </p:nvPr>
        </p:nvSpPr>
        <p:spPr/>
        <p:txBody>
          <a:bodyPr/>
          <a:lstStyle/>
          <a:p>
            <a:r>
              <a:rPr lang="en-US" altLang="ja-JP"/>
              <a:t>EdgeTech+ 2022</a:t>
            </a:r>
            <a:endParaRPr lang="en-US" dirty="0"/>
          </a:p>
        </p:txBody>
      </p:sp>
      <p:sp>
        <p:nvSpPr>
          <p:cNvPr id="7" name="テキスト ボックス 6">
            <a:extLst>
              <a:ext uri="{FF2B5EF4-FFF2-40B4-BE49-F238E27FC236}">
                <a16:creationId xmlns:a16="http://schemas.microsoft.com/office/drawing/2014/main" id="{4978AECA-F49F-4382-BB78-0D217CA49DFA}"/>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2252121"/>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999" y="252000"/>
            <a:ext cx="10620000" cy="540000"/>
          </a:xfrm>
        </p:spPr>
        <p:txBody>
          <a:bodyPr/>
          <a:lstStyle/>
          <a:p>
            <a:r>
              <a:rPr lang="ja-JP" altLang="en-US" dirty="0"/>
              <a:t>契約の種類</a:t>
            </a:r>
          </a:p>
        </p:txBody>
      </p:sp>
      <p:sp>
        <p:nvSpPr>
          <p:cNvPr id="7" name="日付プレースホルダー 6">
            <a:extLst>
              <a:ext uri="{FF2B5EF4-FFF2-40B4-BE49-F238E27FC236}">
                <a16:creationId xmlns:a16="http://schemas.microsoft.com/office/drawing/2014/main" id="{789C523D-655C-40C9-84E9-60DF53B02019}"/>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5D3B8506-9FC6-4904-BF35-F0B209338A02}"/>
              </a:ext>
            </a:extLst>
          </p:cNvPr>
          <p:cNvSpPr>
            <a:spLocks noGrp="1"/>
          </p:cNvSpPr>
          <p:nvPr>
            <p:ph type="ftr" sz="quarter" idx="3"/>
          </p:nvPr>
        </p:nvSpPr>
        <p:spPr/>
        <p:txBody>
          <a:bodyPr/>
          <a:lstStyle/>
          <a:p>
            <a:r>
              <a:rPr lang="en-US" altLang="ja-JP"/>
              <a:t>EdgeTech+ 2022</a:t>
            </a:r>
            <a:endParaRPr lang="en-US" dirty="0"/>
          </a:p>
        </p:txBody>
      </p:sp>
      <p:sp>
        <p:nvSpPr>
          <p:cNvPr id="11" name="テキスト ボックス 10">
            <a:extLst>
              <a:ext uri="{FF2B5EF4-FFF2-40B4-BE49-F238E27FC236}">
                <a16:creationId xmlns:a16="http://schemas.microsoft.com/office/drawing/2014/main" id="{E71D0B99-7489-449C-880E-4AB8175FC98D}"/>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DF97B68-8CE3-47EE-AF90-93E64DC7F8B5}"/>
              </a:ext>
            </a:extLst>
          </p:cNvPr>
          <p:cNvSpPr txBox="1"/>
          <p:nvPr/>
        </p:nvSpPr>
        <p:spPr>
          <a:xfrm>
            <a:off x="360000" y="900000"/>
            <a:ext cx="11520000" cy="550920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2400" u="sng" dirty="0">
                <a:latin typeface="メイリオ" panose="020B0604030504040204" pitchFamily="50" charset="-128"/>
                <a:ea typeface="メイリオ" panose="020B0604030504040204" pitchFamily="50" charset="-128"/>
              </a:rPr>
              <a:t>定額契約</a:t>
            </a:r>
          </a:p>
          <a:p>
            <a:r>
              <a:rPr kumimoji="1" lang="ja-JP" altLang="en-US" sz="2000" dirty="0">
                <a:latin typeface="メイリオ" panose="020B0604030504040204" pitchFamily="50" charset="-128"/>
                <a:ea typeface="メイリオ" panose="020B0604030504040204" pitchFamily="50" charset="-128"/>
              </a:rPr>
              <a:t>明確に定義されたプロダクト，サービス等に対して固定価格を定めるもの．→</a:t>
            </a:r>
            <a:r>
              <a:rPr kumimoji="1" lang="ja-JP" altLang="en-US" sz="2000" u="sng" dirty="0">
                <a:solidFill>
                  <a:srgbClr val="3333FF"/>
                </a:solidFill>
                <a:latin typeface="メイリオ" panose="020B0604030504040204" pitchFamily="50" charset="-128"/>
                <a:ea typeface="メイリオ" panose="020B0604030504040204" pitchFamily="50" charset="-128"/>
              </a:rPr>
              <a:t>請負に近い</a:t>
            </a:r>
            <a:endParaRPr kumimoji="1" lang="en-US" altLang="ja-JP" sz="2000" u="sng" dirty="0">
              <a:solidFill>
                <a:srgbClr val="3333FF"/>
              </a:solid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完全定額契約（</a:t>
            </a:r>
            <a:r>
              <a:rPr kumimoji="1" lang="en-US" altLang="ja-JP" sz="2000" dirty="0">
                <a:latin typeface="メイリオ" panose="020B0604030504040204" pitchFamily="50" charset="-128"/>
                <a:ea typeface="メイリオ" panose="020B0604030504040204" pitchFamily="50" charset="-128"/>
              </a:rPr>
              <a:t>FFFP</a:t>
            </a:r>
            <a:r>
              <a:rPr kumimoji="1" lang="ja-JP" altLang="en-US" sz="2000" dirty="0">
                <a:latin typeface="メイリオ" panose="020B0604030504040204" pitchFamily="50" charset="-128"/>
                <a:ea typeface="メイリオ" panose="020B0604030504040204" pitchFamily="50" charset="-128"/>
              </a:rPr>
              <a:t>），定額インセンティブ・フィー契約（</a:t>
            </a:r>
            <a:r>
              <a:rPr kumimoji="1" lang="en-US" altLang="ja-JP" sz="2000" dirty="0">
                <a:latin typeface="メイリオ" panose="020B0604030504040204" pitchFamily="50" charset="-128"/>
                <a:ea typeface="メイリオ" panose="020B0604030504040204" pitchFamily="50" charset="-128"/>
              </a:rPr>
              <a:t>FPIF</a:t>
            </a:r>
            <a:r>
              <a:rPr kumimoji="1" lang="ja-JP" altLang="en-US" sz="2000" dirty="0">
                <a:latin typeface="メイリオ" panose="020B0604030504040204" pitchFamily="50" charset="-128"/>
                <a:ea typeface="メイリオ" panose="020B0604030504040204" pitchFamily="50" charset="-128"/>
              </a:rPr>
              <a:t>），経済価格調整付き定額（</a:t>
            </a:r>
            <a:r>
              <a:rPr kumimoji="1" lang="en-US" altLang="ja-JP" sz="2000" dirty="0">
                <a:latin typeface="メイリオ" panose="020B0604030504040204" pitchFamily="50" charset="-128"/>
                <a:ea typeface="メイリオ" panose="020B0604030504040204" pitchFamily="50" charset="-128"/>
              </a:rPr>
              <a:t>FPEPA</a:t>
            </a:r>
            <a:r>
              <a:rPr kumimoji="1" lang="ja-JP" altLang="en-US" sz="2000" dirty="0">
                <a:latin typeface="メイリオ" panose="020B0604030504040204" pitchFamily="50" charset="-128"/>
                <a:ea typeface="メイリオ" panose="020B0604030504040204" pitchFamily="50" charset="-128"/>
              </a:rPr>
              <a:t>）等の種類がある．</a:t>
            </a:r>
          </a:p>
          <a:p>
            <a:endParaRPr kumimoji="1" lang="ja-JP" altLang="en-US" sz="8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sz="2400" u="sng" dirty="0">
                <a:latin typeface="メイリオ" panose="020B0604030504040204" pitchFamily="50" charset="-128"/>
                <a:ea typeface="メイリオ" panose="020B0604030504040204" pitchFamily="50" charset="-128"/>
              </a:rPr>
              <a:t>実費償還契約</a:t>
            </a:r>
          </a:p>
          <a:p>
            <a:r>
              <a:rPr kumimoji="1" lang="ja-JP" altLang="en-US" sz="2000" dirty="0">
                <a:latin typeface="メイリオ" panose="020B0604030504040204" pitchFamily="50" charset="-128"/>
                <a:ea typeface="メイリオ" panose="020B0604030504040204" pitchFamily="50" charset="-128"/>
              </a:rPr>
              <a:t>完了した作業にかかった実費に加え，納入者の利益相当分を加えた金額支払うもの．</a:t>
            </a:r>
          </a:p>
          <a:p>
            <a:r>
              <a:rPr kumimoji="1" lang="ja-JP" altLang="en-US" sz="2000" dirty="0">
                <a:latin typeface="メイリオ" panose="020B0604030504040204" pitchFamily="50" charset="-128"/>
                <a:ea typeface="メイリオ" panose="020B0604030504040204" pitchFamily="50" charset="-128"/>
              </a:rPr>
              <a:t>コスト・プラス・アワード・フィー（</a:t>
            </a:r>
            <a:r>
              <a:rPr kumimoji="1" lang="en-US" altLang="ja-JP" sz="2000" dirty="0">
                <a:latin typeface="メイリオ" panose="020B0604030504040204" pitchFamily="50" charset="-128"/>
                <a:ea typeface="メイリオ" panose="020B0604030504040204" pitchFamily="50" charset="-128"/>
              </a:rPr>
              <a:t>CRAF</a:t>
            </a:r>
            <a:r>
              <a:rPr kumimoji="1" lang="ja-JP" altLang="en-US" sz="2000" dirty="0">
                <a:latin typeface="メイリオ" panose="020B0604030504040204" pitchFamily="50" charset="-128"/>
                <a:ea typeface="メイリオ" panose="020B0604030504040204" pitchFamily="50" charset="-128"/>
              </a:rPr>
              <a:t>），コスト・プラス定額フィー（</a:t>
            </a:r>
            <a:r>
              <a:rPr kumimoji="1" lang="en-US" altLang="ja-JP" sz="2000" dirty="0">
                <a:latin typeface="メイリオ" panose="020B0604030504040204" pitchFamily="50" charset="-128"/>
                <a:ea typeface="メイリオ" panose="020B0604030504040204" pitchFamily="50" charset="-128"/>
              </a:rPr>
              <a:t>CPFF</a:t>
            </a:r>
            <a:r>
              <a:rPr kumimoji="1" lang="ja-JP" altLang="en-US" sz="2000" dirty="0">
                <a:latin typeface="メイリオ" panose="020B0604030504040204" pitchFamily="50" charset="-128"/>
                <a:ea typeface="メイリオ" panose="020B0604030504040204" pitchFamily="50" charset="-128"/>
              </a:rPr>
              <a:t>），コスト・プラス・インセンティブ・フィー（</a:t>
            </a:r>
            <a:r>
              <a:rPr kumimoji="1" lang="en-US" altLang="ja-JP" sz="2000" dirty="0">
                <a:latin typeface="メイリオ" panose="020B0604030504040204" pitchFamily="50" charset="-128"/>
                <a:ea typeface="メイリオ" panose="020B0604030504040204" pitchFamily="50" charset="-128"/>
              </a:rPr>
              <a:t>CPIF</a:t>
            </a:r>
            <a:r>
              <a:rPr kumimoji="1" lang="ja-JP" altLang="en-US" sz="2000" dirty="0">
                <a:latin typeface="メイリオ" panose="020B0604030504040204" pitchFamily="50" charset="-128"/>
                <a:ea typeface="メイリオ" panose="020B0604030504040204" pitchFamily="50" charset="-128"/>
              </a:rPr>
              <a:t>）等の種類がある．</a:t>
            </a:r>
            <a:r>
              <a:rPr kumimoji="1" lang="ja-JP" altLang="en-US" sz="2000" u="sng" dirty="0">
                <a:solidFill>
                  <a:schemeClr val="tx1">
                    <a:lumMod val="50000"/>
                    <a:lumOff val="50000"/>
                  </a:schemeClr>
                </a:solidFill>
                <a:latin typeface="メイリオ" panose="020B0604030504040204" pitchFamily="50" charset="-128"/>
                <a:ea typeface="メイリオ" panose="020B0604030504040204" pitchFamily="50" charset="-128"/>
              </a:rPr>
              <a:t>スコープ定義困難</a:t>
            </a:r>
            <a:r>
              <a:rPr kumimoji="1" lang="en-US" altLang="ja-JP" sz="2000" u="sng"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ja-JP" altLang="en-US" sz="2000" u="sng" dirty="0">
                <a:solidFill>
                  <a:schemeClr val="tx1">
                    <a:lumMod val="50000"/>
                    <a:lumOff val="50000"/>
                  </a:schemeClr>
                </a:solidFill>
                <a:latin typeface="メイリオ" panose="020B0604030504040204" pitchFamily="50" charset="-128"/>
                <a:ea typeface="メイリオ" panose="020B0604030504040204" pitchFamily="50" charset="-128"/>
              </a:rPr>
              <a:t>変更多ケースで使用</a:t>
            </a:r>
            <a:r>
              <a:rPr kumimoji="1" lang="ja-JP" altLang="en-US" sz="2000" dirty="0">
                <a:latin typeface="メイリオ" panose="020B0604030504040204" pitchFamily="50" charset="-128"/>
                <a:ea typeface="メイリオ" panose="020B0604030504040204" pitchFamily="50" charset="-128"/>
              </a:rPr>
              <a:t>．</a:t>
            </a:r>
          </a:p>
          <a:p>
            <a:endParaRPr kumimoji="1" lang="ja-JP" altLang="en-US" sz="8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sz="2400" u="sng" dirty="0">
                <a:latin typeface="メイリオ" panose="020B0604030504040204" pitchFamily="50" charset="-128"/>
                <a:ea typeface="メイリオ" panose="020B0604030504040204" pitchFamily="50" charset="-128"/>
              </a:rPr>
              <a:t>タイム・アンド・マテリアル</a:t>
            </a:r>
          </a:p>
          <a:p>
            <a:r>
              <a:rPr kumimoji="1" lang="ja-JP" altLang="en-US" sz="2000" dirty="0">
                <a:latin typeface="メイリオ" panose="020B0604030504040204" pitchFamily="50" charset="-128"/>
                <a:ea typeface="メイリオ" panose="020B0604030504040204" pitchFamily="50" charset="-128"/>
              </a:rPr>
              <a:t>固定の時間単価を設定するもの．（厳密な作業範囲記述書は作成しない．→</a:t>
            </a:r>
            <a:r>
              <a:rPr kumimoji="1" lang="ja-JP" altLang="en-US" sz="2000" u="sng" dirty="0">
                <a:solidFill>
                  <a:srgbClr val="3333FF"/>
                </a:solidFill>
                <a:latin typeface="メイリオ" panose="020B0604030504040204" pitchFamily="50" charset="-128"/>
                <a:ea typeface="メイリオ" panose="020B0604030504040204" pitchFamily="50" charset="-128"/>
              </a:rPr>
              <a:t>準委任と異なる</a:t>
            </a:r>
            <a:r>
              <a:rPr kumimoji="1" lang="ja-JP" altLang="en-US" sz="2000" dirty="0">
                <a:latin typeface="メイリオ" panose="020B0604030504040204" pitchFamily="50" charset="-128"/>
                <a:ea typeface="メイリオ" panose="020B0604030504040204" pitchFamily="50" charset="-128"/>
              </a:rPr>
              <a:t>点）</a:t>
            </a:r>
          </a:p>
          <a:p>
            <a:endParaRPr kumimoji="1" lang="ja-JP" altLang="en-US" sz="8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sz="2400" u="sng" dirty="0">
                <a:latin typeface="メイリオ" panose="020B0604030504040204" pitchFamily="50" charset="-128"/>
                <a:ea typeface="メイリオ" panose="020B0604030504040204" pitchFamily="50" charset="-128"/>
              </a:rPr>
              <a:t>数量未確定契約</a:t>
            </a:r>
          </a:p>
          <a:p>
            <a:r>
              <a:rPr kumimoji="1" lang="ja-JP" altLang="en-US" sz="2000" dirty="0">
                <a:latin typeface="メイリオ" panose="020B0604030504040204" pitchFamily="50" charset="-128"/>
                <a:ea typeface="メイリオ" panose="020B0604030504040204" pitchFamily="50" charset="-128"/>
              </a:rPr>
              <a:t>固定期間内に，下限及び上限が定められた，数量未確定の物品やサービスを提供するもの．</a:t>
            </a:r>
          </a:p>
          <a:p>
            <a:r>
              <a:rPr kumimoji="1" lang="ja-JP" altLang="en-US" sz="2000" dirty="0">
                <a:latin typeface="メイリオ" panose="020B0604030504040204" pitchFamily="50" charset="-128"/>
                <a:ea typeface="メイリオ" panose="020B0604030504040204" pitchFamily="50" charset="-128"/>
              </a:rPr>
              <a:t>基本契約とそれに基づく個別発注（複数）の</a:t>
            </a:r>
            <a:r>
              <a:rPr kumimoji="1" lang="en-US" altLang="ja-JP" sz="2000" dirty="0">
                <a:latin typeface="メイリオ" panose="020B0604030504040204" pitchFamily="50" charset="-128"/>
                <a:ea typeface="メイリオ" panose="020B0604030504040204" pitchFamily="50" charset="-128"/>
              </a:rPr>
              <a:t>2</a:t>
            </a:r>
            <a:r>
              <a:rPr kumimoji="1" lang="ja-JP" altLang="en-US" sz="2000" dirty="0">
                <a:latin typeface="メイリオ" panose="020B0604030504040204" pitchFamily="50" charset="-128"/>
                <a:ea typeface="メイリオ" panose="020B0604030504040204" pitchFamily="50" charset="-128"/>
              </a:rPr>
              <a:t>段階で実施されるものが代表的．</a:t>
            </a:r>
          </a:p>
          <a:p>
            <a:endParaRPr kumimoji="1" lang="ja-JP" altLang="en-US" sz="8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sz="2400" u="sng" dirty="0">
                <a:latin typeface="メイリオ" panose="020B0604030504040204" pitchFamily="50" charset="-128"/>
                <a:ea typeface="メイリオ" panose="020B0604030504040204" pitchFamily="50" charset="-128"/>
              </a:rPr>
              <a:t>（その他の合意）</a:t>
            </a:r>
            <a:endParaRPr kumimoji="1" lang="en-US" altLang="ja-JP" sz="2400" u="sng"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覚書き（</a:t>
            </a:r>
            <a:r>
              <a:rPr kumimoji="1" lang="en-US" altLang="ja-JP" sz="2000" dirty="0">
                <a:latin typeface="メイリオ" panose="020B0604030504040204" pitchFamily="50" charset="-128"/>
                <a:ea typeface="メイリオ" panose="020B0604030504040204" pitchFamily="50" charset="-128"/>
              </a:rPr>
              <a:t>MoU</a:t>
            </a:r>
            <a:r>
              <a:rPr kumimoji="1" lang="ja-JP" altLang="en-US" sz="2000" dirty="0">
                <a:latin typeface="メイリオ" panose="020B0604030504040204" pitchFamily="50" charset="-128"/>
                <a:ea typeface="メイリオ" panose="020B0604030504040204" pitchFamily="50" charset="-128"/>
              </a:rPr>
              <a:t>），合意覚書き（</a:t>
            </a:r>
            <a:r>
              <a:rPr kumimoji="1" lang="en-US" altLang="ja-JP" sz="2000" dirty="0" err="1">
                <a:latin typeface="メイリオ" panose="020B0604030504040204" pitchFamily="50" charset="-128"/>
                <a:ea typeface="メイリオ" panose="020B0604030504040204" pitchFamily="50" charset="-128"/>
              </a:rPr>
              <a:t>MoA</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SLA</a:t>
            </a:r>
            <a:r>
              <a:rPr kumimoji="1" lang="ja-JP" altLang="en-US" sz="2000" dirty="0">
                <a:latin typeface="メイリオ" panose="020B0604030504040204" pitchFamily="50" charset="-128"/>
                <a:ea typeface="メイリオ" panose="020B0604030504040204" pitchFamily="50" charset="-128"/>
              </a:rPr>
              <a:t>，業務委託基本契約書（</a:t>
            </a:r>
            <a:r>
              <a:rPr kumimoji="1" lang="en-US" altLang="ja-JP" sz="2000" dirty="0" err="1">
                <a:latin typeface="メイリオ" panose="020B0604030504040204" pitchFamily="50" charset="-128"/>
                <a:ea typeface="メイリオ" panose="020B0604030504040204" pitchFamily="50" charset="-128"/>
              </a:rPr>
              <a:t>BoA</a:t>
            </a:r>
            <a:r>
              <a:rPr kumimoji="1" lang="ja-JP" altLang="en-US" sz="2000" dirty="0">
                <a:latin typeface="メイリオ" panose="020B0604030504040204" pitchFamily="50" charset="-128"/>
                <a:ea typeface="メイリオ" panose="020B0604030504040204" pitchFamily="50" charset="-128"/>
              </a:rPr>
              <a:t>）等．</a:t>
            </a:r>
          </a:p>
        </p:txBody>
      </p:sp>
      <p:sp>
        <p:nvSpPr>
          <p:cNvPr id="12" name="正方形/長方形 11">
            <a:extLst>
              <a:ext uri="{FF2B5EF4-FFF2-40B4-BE49-F238E27FC236}">
                <a16:creationId xmlns:a16="http://schemas.microsoft.com/office/drawing/2014/main" id="{757AFC33-8A43-481C-B2DF-18EA3753809E}"/>
              </a:ext>
            </a:extLst>
          </p:cNvPr>
          <p:cNvSpPr/>
          <p:nvPr/>
        </p:nvSpPr>
        <p:spPr>
          <a:xfrm>
            <a:off x="6480000" y="6336000"/>
            <a:ext cx="5347939" cy="307777"/>
          </a:xfrm>
          <a:prstGeom prst="rect">
            <a:avLst/>
          </a:prstGeom>
        </p:spPr>
        <p:txBody>
          <a:bodyPr wrap="none">
            <a:spAutoFit/>
          </a:bodyPr>
          <a:lstStyle/>
          <a:p>
            <a:r>
              <a:rPr lang="ja-JP" altLang="en-US" sz="1400" dirty="0">
                <a:latin typeface="メイリオ" panose="020B0604030504040204" pitchFamily="50" charset="-128"/>
                <a:ea typeface="メイリオ" panose="020B0604030504040204" pitchFamily="50" charset="-128"/>
              </a:rPr>
              <a:t>出典：</a:t>
            </a:r>
            <a:r>
              <a:rPr lang="en-US" altLang="ja-JP" sz="1400" b="1" u="sng" dirty="0">
                <a:latin typeface="メイリオ" panose="020B0604030504040204" pitchFamily="50" charset="-128"/>
                <a:ea typeface="メイリオ" panose="020B0604030504040204" pitchFamily="50" charset="-128"/>
              </a:rPr>
              <a:t>PMBOK®</a:t>
            </a:r>
            <a:r>
              <a:rPr lang="ja-JP" altLang="en-US" sz="1400" b="1" u="sng" dirty="0">
                <a:latin typeface="メイリオ" panose="020B0604030504040204" pitchFamily="50" charset="-128"/>
                <a:ea typeface="メイリオ" panose="020B0604030504040204" pitchFamily="50" charset="-128"/>
              </a:rPr>
              <a:t>ガイド 第</a:t>
            </a:r>
            <a:r>
              <a:rPr lang="en-US" altLang="ja-JP" sz="1400" b="1" u="sng" dirty="0">
                <a:latin typeface="メイリオ" panose="020B0604030504040204" pitchFamily="50" charset="-128"/>
                <a:ea typeface="メイリオ" panose="020B0604030504040204" pitchFamily="50" charset="-128"/>
              </a:rPr>
              <a:t>7</a:t>
            </a:r>
            <a:r>
              <a:rPr lang="ja-JP" altLang="en-US" sz="1400" b="1" u="sng" dirty="0">
                <a:latin typeface="メイリオ" panose="020B0604030504040204" pitchFamily="50" charset="-128"/>
                <a:ea typeface="メイリオ" panose="020B0604030504040204" pitchFamily="50" charset="-128"/>
              </a:rPr>
              <a:t>版</a:t>
            </a:r>
            <a:r>
              <a:rPr lang="ja-JP" altLang="en-US" sz="1400" b="1"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4.6.8</a:t>
            </a:r>
            <a:r>
              <a:rPr lang="ja-JP" altLang="en-US" sz="1400" dirty="0">
                <a:latin typeface="メイリオ" panose="020B0604030504040204" pitchFamily="50" charset="-128"/>
                <a:ea typeface="メイリオ" panose="020B0604030504040204" pitchFamily="50" charset="-128"/>
              </a:rPr>
              <a:t> 合意と契約 をもとに作成</a:t>
            </a:r>
            <a:endParaRPr lang="zh-TW"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3671882"/>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2575-B988-4F27-8A51-7FB5208DD4FE}"/>
              </a:ext>
            </a:extLst>
          </p:cNvPr>
          <p:cNvSpPr>
            <a:spLocks noGrp="1"/>
          </p:cNvSpPr>
          <p:nvPr>
            <p:ph type="title"/>
          </p:nvPr>
        </p:nvSpPr>
        <p:spPr>
          <a:xfrm>
            <a:off x="539999" y="252000"/>
            <a:ext cx="10620000" cy="540000"/>
          </a:xfrm>
        </p:spPr>
        <p:txBody>
          <a:bodyPr/>
          <a:lstStyle/>
          <a:p>
            <a:r>
              <a:rPr kumimoji="1" lang="ja-JP" altLang="en-US" dirty="0"/>
              <a:t>偽装請負と判断された場合のペナルティ</a:t>
            </a:r>
          </a:p>
        </p:txBody>
      </p:sp>
      <p:sp>
        <p:nvSpPr>
          <p:cNvPr id="6" name="コンテンツ プレースホルダー 2">
            <a:extLst>
              <a:ext uri="{FF2B5EF4-FFF2-40B4-BE49-F238E27FC236}">
                <a16:creationId xmlns:a16="http://schemas.microsoft.com/office/drawing/2014/main" id="{8E646D91-4BA1-4B34-AB81-6CE2834BD54B}"/>
              </a:ext>
            </a:extLst>
          </p:cNvPr>
          <p:cNvSpPr txBox="1">
            <a:spLocks/>
          </p:cNvSpPr>
          <p:nvPr/>
        </p:nvSpPr>
        <p:spPr>
          <a:xfrm>
            <a:off x="360000" y="900000"/>
            <a:ext cx="11520000" cy="5787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2400" dirty="0"/>
              <a:t>請負・準委任ではなく、労働者派遣が行われたものとして扱われる</a:t>
            </a:r>
            <a:endParaRPr lang="en-US" altLang="ja-JP" sz="2400" dirty="0"/>
          </a:p>
          <a:p>
            <a:pPr marL="0" indent="0">
              <a:lnSpc>
                <a:spcPct val="100000"/>
              </a:lnSpc>
              <a:spcBef>
                <a:spcPts val="600"/>
              </a:spcBef>
              <a:buNone/>
            </a:pPr>
            <a:r>
              <a:rPr lang="ja-JP" altLang="en-US" sz="2400" u="sng" dirty="0"/>
              <a:t>受注者（派遣をしたとして扱われる事業主）</a:t>
            </a:r>
            <a:endParaRPr lang="en-US" altLang="ja-JP" sz="2400" u="sng" dirty="0"/>
          </a:p>
          <a:p>
            <a:pPr>
              <a:lnSpc>
                <a:spcPct val="100000"/>
              </a:lnSpc>
              <a:spcBef>
                <a:spcPts val="600"/>
              </a:spcBef>
            </a:pPr>
            <a:r>
              <a:rPr lang="ja-JP" altLang="en-US" sz="2400" dirty="0"/>
              <a:t>労働者派遣事業の許可がない場合、無許可の派遣として</a:t>
            </a:r>
            <a:r>
              <a:rPr lang="ja-JP" altLang="en-US" sz="2400" u="sng" dirty="0"/>
              <a:t>罰則</a:t>
            </a:r>
            <a:r>
              <a:rPr lang="ja-JP" altLang="en-US" sz="2400" dirty="0"/>
              <a:t>の対象（</a:t>
            </a:r>
            <a:r>
              <a:rPr lang="en-US" altLang="ja-JP" sz="2400" u="sng" dirty="0"/>
              <a:t>1</a:t>
            </a:r>
            <a:r>
              <a:rPr lang="ja-JP" altLang="en-US" sz="2400" u="sng" dirty="0"/>
              <a:t>年以下の懲役又は</a:t>
            </a:r>
            <a:r>
              <a:rPr lang="en-US" altLang="ja-JP" sz="2400" u="sng" dirty="0"/>
              <a:t>100</a:t>
            </a:r>
            <a:r>
              <a:rPr lang="ja-JP" altLang="en-US" sz="2400" u="sng" dirty="0"/>
              <a:t>万円以下の罰金</a:t>
            </a:r>
            <a:r>
              <a:rPr lang="ja-JP" altLang="en-US" sz="2400" dirty="0"/>
              <a:t>。派遣法</a:t>
            </a:r>
            <a:r>
              <a:rPr lang="en-US" altLang="ja-JP" sz="2400" dirty="0"/>
              <a:t>59</a:t>
            </a:r>
            <a:r>
              <a:rPr lang="ja-JP" altLang="en-US" sz="2400" dirty="0"/>
              <a:t>条</a:t>
            </a:r>
            <a:r>
              <a:rPr lang="en-US" altLang="ja-JP" sz="2400" dirty="0"/>
              <a:t>2</a:t>
            </a:r>
            <a:r>
              <a:rPr lang="ja-JP" altLang="en-US" sz="2400" dirty="0"/>
              <a:t>号）となるおそれ。</a:t>
            </a:r>
            <a:endParaRPr lang="en-US" altLang="ja-JP" sz="2400" dirty="0"/>
          </a:p>
          <a:p>
            <a:pPr>
              <a:lnSpc>
                <a:spcPct val="100000"/>
              </a:lnSpc>
              <a:spcBef>
                <a:spcPts val="600"/>
              </a:spcBef>
            </a:pPr>
            <a:r>
              <a:rPr lang="ja-JP" altLang="en-US" sz="2400" dirty="0"/>
              <a:t>労働者派遣事業の許可がある場合、労働者派遣契約の締結や派遣就業条件の明示がなく、派遣元事業主としての義務も果たしていないため、当局による</a:t>
            </a:r>
            <a:r>
              <a:rPr lang="ja-JP" altLang="en-US" sz="2400" u="sng" dirty="0"/>
              <a:t>指導、勧告、改善命令、事業停止命令、許可取消しや罰則</a:t>
            </a:r>
            <a:r>
              <a:rPr lang="ja-JP" altLang="en-US" sz="2400" dirty="0"/>
              <a:t>（適切な管理台帳の作成がない場合等、</a:t>
            </a:r>
            <a:r>
              <a:rPr lang="en-US" altLang="ja-JP" sz="2400" dirty="0"/>
              <a:t>30</a:t>
            </a:r>
            <a:r>
              <a:rPr lang="ja-JP" altLang="en-US" sz="2400" dirty="0"/>
              <a:t>万円以下の罰金。派遣法</a:t>
            </a:r>
            <a:r>
              <a:rPr lang="en-US" altLang="ja-JP" sz="2400" dirty="0"/>
              <a:t>61</a:t>
            </a:r>
            <a:r>
              <a:rPr lang="ja-JP" altLang="en-US" sz="2400" dirty="0"/>
              <a:t>条</a:t>
            </a:r>
            <a:r>
              <a:rPr lang="en-US" altLang="ja-JP" sz="2400" dirty="0"/>
              <a:t>3</a:t>
            </a:r>
            <a:r>
              <a:rPr lang="ja-JP" altLang="en-US" sz="2400" dirty="0"/>
              <a:t>号）の対象となるおそれ）</a:t>
            </a:r>
            <a:endParaRPr lang="en-US" altLang="ja-JP" sz="2400" dirty="0"/>
          </a:p>
          <a:p>
            <a:pPr marL="0" indent="0">
              <a:lnSpc>
                <a:spcPct val="100000"/>
              </a:lnSpc>
              <a:spcBef>
                <a:spcPts val="600"/>
              </a:spcBef>
              <a:buNone/>
            </a:pPr>
            <a:r>
              <a:rPr lang="ja-JP" altLang="en-US" sz="2400" u="sng" dirty="0"/>
              <a:t>発注者（派遣を受け入れたものとして扱われる事業主）</a:t>
            </a:r>
            <a:endParaRPr lang="en-US" altLang="ja-JP" sz="2400" u="sng" dirty="0"/>
          </a:p>
          <a:p>
            <a:pPr>
              <a:lnSpc>
                <a:spcPct val="100000"/>
              </a:lnSpc>
              <a:spcBef>
                <a:spcPts val="600"/>
              </a:spcBef>
            </a:pPr>
            <a:r>
              <a:rPr lang="ja-JP" altLang="en-US" sz="2400" dirty="0"/>
              <a:t>許可のある事業主以外からの派遣を受け入れることは禁止されており（派遣法</a:t>
            </a:r>
            <a:r>
              <a:rPr lang="en-US" altLang="ja-JP" sz="2400" dirty="0"/>
              <a:t>24</a:t>
            </a:r>
            <a:r>
              <a:rPr lang="ja-JP" altLang="en-US" sz="2400" dirty="0"/>
              <a:t>条の</a:t>
            </a:r>
            <a:r>
              <a:rPr lang="en-US" altLang="ja-JP" sz="2400" dirty="0"/>
              <a:t>2</a:t>
            </a:r>
            <a:r>
              <a:rPr lang="ja-JP" altLang="en-US" sz="2400" dirty="0"/>
              <a:t>）、また派遣先事業者としての義務を果たしていないため、当局による</a:t>
            </a:r>
            <a:r>
              <a:rPr lang="ja-JP" altLang="en-US" sz="2400" u="sng" dirty="0"/>
              <a:t>指導、勧告、公表や罰則</a:t>
            </a:r>
            <a:r>
              <a:rPr lang="ja-JP" altLang="en-US" sz="2400" dirty="0"/>
              <a:t>（適切な管理台帳の作成がない場合等、</a:t>
            </a:r>
            <a:r>
              <a:rPr lang="en-US" altLang="ja-JP" sz="2400" dirty="0"/>
              <a:t>30</a:t>
            </a:r>
            <a:r>
              <a:rPr lang="ja-JP" altLang="en-US" sz="2400" dirty="0"/>
              <a:t>万円以下の罰金。派遣法</a:t>
            </a:r>
            <a:r>
              <a:rPr lang="en-US" altLang="ja-JP" sz="2400" dirty="0"/>
              <a:t>61</a:t>
            </a:r>
            <a:r>
              <a:rPr lang="ja-JP" altLang="en-US" sz="2400" dirty="0"/>
              <a:t>条</a:t>
            </a:r>
            <a:r>
              <a:rPr lang="en-US" altLang="ja-JP" sz="2400" dirty="0"/>
              <a:t>3</a:t>
            </a:r>
            <a:r>
              <a:rPr lang="ja-JP" altLang="en-US" sz="2400" dirty="0"/>
              <a:t>号）の対象となるおそれ。</a:t>
            </a:r>
            <a:endParaRPr lang="en-US" altLang="ja-JP" sz="2400" dirty="0"/>
          </a:p>
          <a:p>
            <a:pPr>
              <a:lnSpc>
                <a:spcPct val="100000"/>
              </a:lnSpc>
              <a:spcBef>
                <a:spcPts val="600"/>
              </a:spcBef>
            </a:pPr>
            <a:r>
              <a:rPr lang="ja-JP" altLang="en-US" sz="2400" u="sng" dirty="0"/>
              <a:t>雇用申込み擬制</a:t>
            </a:r>
            <a:r>
              <a:rPr lang="ja-JP" altLang="en-US" sz="2400" dirty="0"/>
              <a:t>（派遣法</a:t>
            </a:r>
            <a:r>
              <a:rPr lang="en-US" altLang="ja-JP" sz="2400" dirty="0"/>
              <a:t>40</a:t>
            </a:r>
            <a:r>
              <a:rPr lang="ja-JP" altLang="en-US" sz="2400" dirty="0"/>
              <a:t>条の</a:t>
            </a:r>
            <a:r>
              <a:rPr lang="en-US" altLang="ja-JP" sz="2400" dirty="0"/>
              <a:t>6</a:t>
            </a:r>
            <a:r>
              <a:rPr lang="ja-JP" altLang="en-US" sz="2400" dirty="0"/>
              <a:t>）の対象となるおそれ。</a:t>
            </a:r>
            <a:endParaRPr lang="en-US" altLang="ja-JP" sz="2400" dirty="0"/>
          </a:p>
          <a:p>
            <a:pPr marL="0" indent="0">
              <a:lnSpc>
                <a:spcPct val="100000"/>
              </a:lnSpc>
              <a:spcBef>
                <a:spcPts val="600"/>
              </a:spcBef>
              <a:buNone/>
            </a:pPr>
            <a:endParaRPr lang="en-US" altLang="ja-JP" sz="2400" dirty="0"/>
          </a:p>
          <a:p>
            <a:pPr marL="0" indent="0">
              <a:lnSpc>
                <a:spcPct val="100000"/>
              </a:lnSpc>
              <a:spcBef>
                <a:spcPts val="600"/>
              </a:spcBef>
              <a:buNone/>
            </a:pPr>
            <a:endParaRPr lang="en-US" altLang="ja-JP" sz="2400" dirty="0"/>
          </a:p>
          <a:p>
            <a:pPr marL="0" indent="0">
              <a:lnSpc>
                <a:spcPct val="100000"/>
              </a:lnSpc>
              <a:spcBef>
                <a:spcPts val="600"/>
              </a:spcBef>
              <a:buNone/>
            </a:pPr>
            <a:endParaRPr lang="en-US" altLang="ja-JP" sz="2400" dirty="0"/>
          </a:p>
          <a:p>
            <a:pPr marL="0" indent="0">
              <a:lnSpc>
                <a:spcPct val="100000"/>
              </a:lnSpc>
              <a:spcBef>
                <a:spcPts val="600"/>
              </a:spcBef>
              <a:buNone/>
            </a:pPr>
            <a:endParaRPr lang="en-US" altLang="ja-JP" sz="2400" dirty="0"/>
          </a:p>
          <a:p>
            <a:pPr marL="0" indent="0">
              <a:lnSpc>
                <a:spcPct val="100000"/>
              </a:lnSpc>
              <a:spcBef>
                <a:spcPts val="600"/>
              </a:spcBef>
              <a:buNone/>
            </a:pPr>
            <a:endParaRPr lang="en-US" altLang="ja-JP" sz="2400" dirty="0"/>
          </a:p>
        </p:txBody>
      </p:sp>
      <p:sp>
        <p:nvSpPr>
          <p:cNvPr id="4" name="日付プレースホルダー 3">
            <a:extLst>
              <a:ext uri="{FF2B5EF4-FFF2-40B4-BE49-F238E27FC236}">
                <a16:creationId xmlns:a16="http://schemas.microsoft.com/office/drawing/2014/main" id="{06A3D291-9C20-4577-818B-722BBD1DFA25}"/>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5" name="フッター プレースホルダー 4">
            <a:extLst>
              <a:ext uri="{FF2B5EF4-FFF2-40B4-BE49-F238E27FC236}">
                <a16:creationId xmlns:a16="http://schemas.microsoft.com/office/drawing/2014/main" id="{B015050A-965C-4F0E-8F3C-9BC748871638}"/>
              </a:ext>
            </a:extLst>
          </p:cNvPr>
          <p:cNvSpPr>
            <a:spLocks noGrp="1"/>
          </p:cNvSpPr>
          <p:nvPr>
            <p:ph type="ftr" sz="quarter" idx="3"/>
          </p:nvPr>
        </p:nvSpPr>
        <p:spPr/>
        <p:txBody>
          <a:bodyPr/>
          <a:lstStyle/>
          <a:p>
            <a:r>
              <a:rPr lang="en-US" altLang="ja-JP"/>
              <a:t>EdgeTech+ 2022</a:t>
            </a:r>
            <a:endParaRPr lang="en-US" dirty="0"/>
          </a:p>
        </p:txBody>
      </p:sp>
      <p:sp>
        <p:nvSpPr>
          <p:cNvPr id="7" name="テキスト ボックス 6">
            <a:extLst>
              <a:ext uri="{FF2B5EF4-FFF2-40B4-BE49-F238E27FC236}">
                <a16:creationId xmlns:a16="http://schemas.microsoft.com/office/drawing/2014/main" id="{2E880D9C-1E5E-4BAB-88CC-70A413CB4EC3}"/>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8728311"/>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2977BB-58A8-4622-ACBF-D7306ADF8C57}"/>
              </a:ext>
            </a:extLst>
          </p:cNvPr>
          <p:cNvSpPr>
            <a:spLocks noGrp="1"/>
          </p:cNvSpPr>
          <p:nvPr>
            <p:ph type="title"/>
          </p:nvPr>
        </p:nvSpPr>
        <p:spPr>
          <a:xfrm>
            <a:off x="539999" y="252000"/>
            <a:ext cx="10620000" cy="540000"/>
          </a:xfrm>
        </p:spPr>
        <p:txBody>
          <a:bodyPr/>
          <a:lstStyle/>
          <a:p>
            <a:r>
              <a:rPr kumimoji="1" lang="ja-JP" altLang="en-US" dirty="0"/>
              <a:t>スクラムチーム内の会話と偽装請負（１）</a:t>
            </a:r>
          </a:p>
        </p:txBody>
      </p:sp>
      <p:sp>
        <p:nvSpPr>
          <p:cNvPr id="3" name="日付プレースホルダー 2">
            <a:extLst>
              <a:ext uri="{FF2B5EF4-FFF2-40B4-BE49-F238E27FC236}">
                <a16:creationId xmlns:a16="http://schemas.microsoft.com/office/drawing/2014/main" id="{1A741CA0-8E4F-458F-AF62-9CF202439DB4}"/>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45E65989-116F-4FCE-8F4E-FE0E55D8FA7C}"/>
              </a:ext>
            </a:extLst>
          </p:cNvPr>
          <p:cNvSpPr>
            <a:spLocks noGrp="1"/>
          </p:cNvSpPr>
          <p:nvPr>
            <p:ph type="ftr" sz="quarter" idx="3"/>
          </p:nvPr>
        </p:nvSpPr>
        <p:spPr/>
        <p:txBody>
          <a:bodyPr/>
          <a:lstStyle/>
          <a:p>
            <a:r>
              <a:rPr lang="en-US" altLang="ja-JP"/>
              <a:t>EdgeTech+ 2022</a:t>
            </a:r>
            <a:endParaRPr lang="en-US" dirty="0"/>
          </a:p>
        </p:txBody>
      </p:sp>
      <p:grpSp>
        <p:nvGrpSpPr>
          <p:cNvPr id="62" name="グループ化 61">
            <a:extLst>
              <a:ext uri="{FF2B5EF4-FFF2-40B4-BE49-F238E27FC236}">
                <a16:creationId xmlns:a16="http://schemas.microsoft.com/office/drawing/2014/main" id="{DB65FCBB-A7CB-9E74-22DF-771792CFD5C6}"/>
              </a:ext>
            </a:extLst>
          </p:cNvPr>
          <p:cNvGrpSpPr/>
          <p:nvPr/>
        </p:nvGrpSpPr>
        <p:grpSpPr>
          <a:xfrm>
            <a:off x="2700000" y="1260000"/>
            <a:ext cx="4816309" cy="4680000"/>
            <a:chOff x="5458282" y="1080000"/>
            <a:chExt cx="4816309" cy="4680000"/>
          </a:xfrm>
        </p:grpSpPr>
        <p:sp>
          <p:nvSpPr>
            <p:cNvPr id="8" name="円/楕円 9">
              <a:extLst>
                <a:ext uri="{FF2B5EF4-FFF2-40B4-BE49-F238E27FC236}">
                  <a16:creationId xmlns:a16="http://schemas.microsoft.com/office/drawing/2014/main" id="{67DA4539-5DB8-1BAE-39C4-3D8F908F35DE}"/>
                </a:ext>
              </a:extLst>
            </p:cNvPr>
            <p:cNvSpPr/>
            <p:nvPr/>
          </p:nvSpPr>
          <p:spPr>
            <a:xfrm>
              <a:off x="5594593" y="1080000"/>
              <a:ext cx="4679998" cy="4680000"/>
            </a:xfrm>
            <a:prstGeom prst="ellipse">
              <a:avLst/>
            </a:prstGeom>
            <a:solidFill>
              <a:srgbClr val="33CCCC">
                <a:alpha val="50000"/>
              </a:srgbClr>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75F3488-882E-CA68-E4A6-A5C3724EEE64}"/>
                </a:ext>
              </a:extLst>
            </p:cNvPr>
            <p:cNvSpPr txBox="1"/>
            <p:nvPr/>
          </p:nvSpPr>
          <p:spPr>
            <a:xfrm>
              <a:off x="6957398" y="1321991"/>
              <a:ext cx="1954381" cy="461665"/>
            </a:xfrm>
            <a:prstGeom prst="rect">
              <a:avLst/>
            </a:prstGeom>
            <a:noFill/>
          </p:spPr>
          <p:txBody>
            <a:bodyPr vert="horz" wrap="none" rtlCol="0">
              <a:spAutoFit/>
            </a:bodyPr>
            <a:lstStyle/>
            <a:p>
              <a:pPr algn="ctr" defTabSz="844083" fontAlgn="base">
                <a:spcBef>
                  <a:spcPct val="0"/>
                </a:spcBef>
                <a:spcAft>
                  <a:spcPts val="1662"/>
                </a:spcAft>
              </a:pPr>
              <a:r>
                <a:rPr kumimoji="1" lang="ja-JP" altLang="en-US" sz="2400" b="1" u="sng" dirty="0">
                  <a:solidFill>
                    <a:srgbClr val="000000"/>
                  </a:solidFill>
                  <a:latin typeface="Meiryo UI" panose="020B0604030504040204" pitchFamily="50" charset="-128"/>
                  <a:ea typeface="Meiryo UI" panose="020B0604030504040204" pitchFamily="50" charset="-128"/>
                </a:rPr>
                <a:t>スクラムチーム</a:t>
              </a:r>
            </a:p>
          </p:txBody>
        </p:sp>
        <p:sp>
          <p:nvSpPr>
            <p:cNvPr id="10" name="テキスト ボックス 9">
              <a:extLst>
                <a:ext uri="{FF2B5EF4-FFF2-40B4-BE49-F238E27FC236}">
                  <a16:creationId xmlns:a16="http://schemas.microsoft.com/office/drawing/2014/main" id="{0C61646D-57C4-9AAD-7DB4-D6849531F1D0}"/>
                </a:ext>
              </a:extLst>
            </p:cNvPr>
            <p:cNvSpPr txBox="1"/>
            <p:nvPr/>
          </p:nvSpPr>
          <p:spPr>
            <a:xfrm>
              <a:off x="7375960" y="4876634"/>
              <a:ext cx="1436612" cy="369331"/>
            </a:xfrm>
            <a:prstGeom prst="rect">
              <a:avLst/>
            </a:prstGeom>
            <a:noFill/>
          </p:spPr>
          <p:txBody>
            <a:bodyPr vert="horz" wrap="none" rtlCol="0">
              <a:spAutoFit/>
            </a:bodyPr>
            <a:lstStyle/>
            <a:p>
              <a:pPr algn="ctr" defTabSz="844083" fontAlgn="base">
                <a:spcBef>
                  <a:spcPct val="0"/>
                </a:spcBef>
              </a:pPr>
              <a:r>
                <a:rPr kumimoji="1" lang="ja-JP" altLang="en-US" dirty="0">
                  <a:solidFill>
                    <a:srgbClr val="2D2D8A"/>
                  </a:solidFill>
                  <a:latin typeface="Meiryo UI" panose="020B0604030504040204" pitchFamily="50" charset="-128"/>
                  <a:ea typeface="Meiryo UI" panose="020B0604030504040204" pitchFamily="50" charset="-128"/>
                </a:rPr>
                <a:t>開発者</a:t>
              </a:r>
              <a:r>
                <a:rPr kumimoji="1" lang="en-US" altLang="ja-JP" dirty="0">
                  <a:solidFill>
                    <a:srgbClr val="2D2D8A"/>
                  </a:solidFill>
                  <a:latin typeface="Meiryo UI" panose="020B0604030504040204" pitchFamily="50" charset="-128"/>
                  <a:ea typeface="Meiryo UI" panose="020B0604030504040204" pitchFamily="50" charset="-128"/>
                </a:rPr>
                <a:t>(</a:t>
              </a:r>
              <a:r>
                <a:rPr kumimoji="1" lang="ja-JP" altLang="en-US" dirty="0">
                  <a:solidFill>
                    <a:srgbClr val="2D2D8A"/>
                  </a:solidFill>
                  <a:latin typeface="Meiryo UI" panose="020B0604030504040204" pitchFamily="50" charset="-128"/>
                  <a:ea typeface="Meiryo UI" panose="020B0604030504040204" pitchFamily="50" charset="-128"/>
                </a:rPr>
                <a:t>たち</a:t>
              </a:r>
              <a:r>
                <a:rPr kumimoji="1" lang="en-US" altLang="ja-JP" dirty="0">
                  <a:solidFill>
                    <a:srgbClr val="2D2D8A"/>
                  </a:solidFill>
                  <a:latin typeface="Meiryo UI" panose="020B0604030504040204" pitchFamily="50" charset="-128"/>
                  <a:ea typeface="Meiryo UI" panose="020B0604030504040204" pitchFamily="50" charset="-128"/>
                </a:rPr>
                <a:t>)</a:t>
              </a:r>
            </a:p>
          </p:txBody>
        </p:sp>
        <p:sp>
          <p:nvSpPr>
            <p:cNvPr id="50" name="円/楕円 24">
              <a:extLst>
                <a:ext uri="{FF2B5EF4-FFF2-40B4-BE49-F238E27FC236}">
                  <a16:creationId xmlns:a16="http://schemas.microsoft.com/office/drawing/2014/main" id="{391A5858-A91F-76BF-8D1F-6C1AE6FE0B5E}"/>
                </a:ext>
              </a:extLst>
            </p:cNvPr>
            <p:cNvSpPr/>
            <p:nvPr/>
          </p:nvSpPr>
          <p:spPr>
            <a:xfrm>
              <a:off x="7360093" y="3936431"/>
              <a:ext cx="343914" cy="343914"/>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51" name="フリーフォーム 25">
              <a:extLst>
                <a:ext uri="{FF2B5EF4-FFF2-40B4-BE49-F238E27FC236}">
                  <a16:creationId xmlns:a16="http://schemas.microsoft.com/office/drawing/2014/main" id="{8B9A2CD1-67F9-AA6F-385B-D8ACD1536495}"/>
                </a:ext>
              </a:extLst>
            </p:cNvPr>
            <p:cNvSpPr/>
            <p:nvPr/>
          </p:nvSpPr>
          <p:spPr>
            <a:xfrm>
              <a:off x="7378268" y="4243596"/>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r>
                <a:rPr kumimoji="1" lang="ja-JP" altLang="en-US" b="1" dirty="0">
                  <a:solidFill>
                    <a:schemeClr val="bg1"/>
                  </a:solidFill>
                  <a:latin typeface="Meiryo UI" panose="020B0604030504040204" pitchFamily="50" charset="-128"/>
                  <a:ea typeface="Meiryo UI" panose="020B0604030504040204" pitchFamily="50" charset="-128"/>
                </a:rPr>
                <a:t>Ａ</a:t>
              </a:r>
            </a:p>
          </p:txBody>
        </p:sp>
        <p:sp>
          <p:nvSpPr>
            <p:cNvPr id="48" name="円/楕円 22">
              <a:extLst>
                <a:ext uri="{FF2B5EF4-FFF2-40B4-BE49-F238E27FC236}">
                  <a16:creationId xmlns:a16="http://schemas.microsoft.com/office/drawing/2014/main" id="{15EBE51D-215F-C83E-0260-439F8E5D09C9}"/>
                </a:ext>
              </a:extLst>
            </p:cNvPr>
            <p:cNvSpPr/>
            <p:nvPr/>
          </p:nvSpPr>
          <p:spPr>
            <a:xfrm>
              <a:off x="7726275" y="4188346"/>
              <a:ext cx="343914" cy="343914"/>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9" name="フリーフォーム 23">
              <a:extLst>
                <a:ext uri="{FF2B5EF4-FFF2-40B4-BE49-F238E27FC236}">
                  <a16:creationId xmlns:a16="http://schemas.microsoft.com/office/drawing/2014/main" id="{AAF63527-94F4-6B4B-E00F-7282AF8CD8B2}"/>
                </a:ext>
              </a:extLst>
            </p:cNvPr>
            <p:cNvSpPr/>
            <p:nvPr/>
          </p:nvSpPr>
          <p:spPr>
            <a:xfrm>
              <a:off x="7744450" y="4495511"/>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r>
                <a:rPr kumimoji="1" lang="en-US" altLang="ja-JP" b="1" dirty="0">
                  <a:solidFill>
                    <a:schemeClr val="bg1"/>
                  </a:solidFill>
                  <a:latin typeface="Meiryo UI" panose="020B0604030504040204" pitchFamily="50" charset="-128"/>
                  <a:ea typeface="Meiryo UI" panose="020B0604030504040204" pitchFamily="50" charset="-128"/>
                </a:rPr>
                <a:t>B</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46" name="円/楕円 20">
              <a:extLst>
                <a:ext uri="{FF2B5EF4-FFF2-40B4-BE49-F238E27FC236}">
                  <a16:creationId xmlns:a16="http://schemas.microsoft.com/office/drawing/2014/main" id="{19B90062-6046-FE9F-8B59-BADC3311DDB1}"/>
                </a:ext>
              </a:extLst>
            </p:cNvPr>
            <p:cNvSpPr/>
            <p:nvPr/>
          </p:nvSpPr>
          <p:spPr>
            <a:xfrm>
              <a:off x="8118334" y="3936431"/>
              <a:ext cx="343914" cy="343914"/>
            </a:xfrm>
            <a:prstGeom prst="ellipse">
              <a:avLst/>
            </a:pr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7" name="フリーフォーム 21">
              <a:extLst>
                <a:ext uri="{FF2B5EF4-FFF2-40B4-BE49-F238E27FC236}">
                  <a16:creationId xmlns:a16="http://schemas.microsoft.com/office/drawing/2014/main" id="{77EDC674-6B1A-154B-1C22-0A71897FAF56}"/>
                </a:ext>
              </a:extLst>
            </p:cNvPr>
            <p:cNvSpPr/>
            <p:nvPr/>
          </p:nvSpPr>
          <p:spPr>
            <a:xfrm>
              <a:off x="8136509" y="4243596"/>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r>
                <a:rPr kumimoji="1" lang="en-US" altLang="ja-JP" b="1" dirty="0">
                  <a:solidFill>
                    <a:schemeClr val="bg1"/>
                  </a:solidFill>
                  <a:latin typeface="Meiryo UI" panose="020B0604030504040204" pitchFamily="50" charset="-128"/>
                  <a:ea typeface="Meiryo UI" panose="020B0604030504040204" pitchFamily="50" charset="-128"/>
                </a:rPr>
                <a:t>C</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44" name="円/楕円 18">
              <a:extLst>
                <a:ext uri="{FF2B5EF4-FFF2-40B4-BE49-F238E27FC236}">
                  <a16:creationId xmlns:a16="http://schemas.microsoft.com/office/drawing/2014/main" id="{7E867DDC-DA06-8952-0594-CF74F2B425B7}"/>
                </a:ext>
              </a:extLst>
            </p:cNvPr>
            <p:cNvSpPr/>
            <p:nvPr/>
          </p:nvSpPr>
          <p:spPr>
            <a:xfrm>
              <a:off x="8484515" y="4188346"/>
              <a:ext cx="343914" cy="343914"/>
            </a:xfrm>
            <a:prstGeom prst="ellipse">
              <a:avLst/>
            </a:pr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5" name="フリーフォーム 19">
              <a:extLst>
                <a:ext uri="{FF2B5EF4-FFF2-40B4-BE49-F238E27FC236}">
                  <a16:creationId xmlns:a16="http://schemas.microsoft.com/office/drawing/2014/main" id="{B2355BF7-344E-EC0B-9FD3-2AECBCF4BB82}"/>
                </a:ext>
              </a:extLst>
            </p:cNvPr>
            <p:cNvSpPr/>
            <p:nvPr/>
          </p:nvSpPr>
          <p:spPr>
            <a:xfrm>
              <a:off x="8502690" y="4495511"/>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r>
                <a:rPr kumimoji="1" lang="en-US" altLang="ja-JP" b="1" dirty="0">
                  <a:solidFill>
                    <a:schemeClr val="bg1"/>
                  </a:solidFill>
                  <a:latin typeface="Meiryo UI" panose="020B0604030504040204" pitchFamily="50" charset="-128"/>
                  <a:ea typeface="Meiryo UI" panose="020B0604030504040204" pitchFamily="50" charset="-128"/>
                </a:rPr>
                <a:t>D</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91EE1BA5-DA21-3028-C5EC-738F4203AA56}"/>
                </a:ext>
              </a:extLst>
            </p:cNvPr>
            <p:cNvGrpSpPr/>
            <p:nvPr/>
          </p:nvGrpSpPr>
          <p:grpSpPr>
            <a:xfrm>
              <a:off x="7824289" y="2019755"/>
              <a:ext cx="539942" cy="1136952"/>
              <a:chOff x="6204668" y="4464644"/>
              <a:chExt cx="260500" cy="548532"/>
            </a:xfrm>
            <a:solidFill>
              <a:srgbClr val="3333FF"/>
            </a:solidFill>
          </p:grpSpPr>
          <p:sp>
            <p:nvSpPr>
              <p:cNvPr id="38" name="円/楕円 28">
                <a:extLst>
                  <a:ext uri="{FF2B5EF4-FFF2-40B4-BE49-F238E27FC236}">
                    <a16:creationId xmlns:a16="http://schemas.microsoft.com/office/drawing/2014/main" id="{565183D8-803E-5588-72E4-39B5FBDAA6CF}"/>
                  </a:ext>
                </a:extLst>
              </p:cNvPr>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39" name="フリーフォーム 29">
                <a:extLst>
                  <a:ext uri="{FF2B5EF4-FFF2-40B4-BE49-F238E27FC236}">
                    <a16:creationId xmlns:a16="http://schemas.microsoft.com/office/drawing/2014/main" id="{2ADF69CA-D1BE-27C3-89AF-7D6832FCB9F9}"/>
                  </a:ext>
                </a:extLst>
              </p:cNvPr>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13" name="テキスト ボックス 12">
              <a:extLst>
                <a:ext uri="{FF2B5EF4-FFF2-40B4-BE49-F238E27FC236}">
                  <a16:creationId xmlns:a16="http://schemas.microsoft.com/office/drawing/2014/main" id="{6FBA0299-2A0B-569F-6725-A49CE2F3BFE2}"/>
                </a:ext>
              </a:extLst>
            </p:cNvPr>
            <p:cNvSpPr txBox="1"/>
            <p:nvPr/>
          </p:nvSpPr>
          <p:spPr>
            <a:xfrm>
              <a:off x="7237296" y="3141037"/>
              <a:ext cx="1713931" cy="369332"/>
            </a:xfrm>
            <a:prstGeom prst="rect">
              <a:avLst/>
            </a:prstGeom>
            <a:noFill/>
          </p:spPr>
          <p:txBody>
            <a:bodyPr vert="horz" wrap="none" rtlCol="0">
              <a:spAutoFit/>
            </a:bodyPr>
            <a:lstStyle/>
            <a:p>
              <a:pPr algn="ctr" defTabSz="844083" fontAlgn="base">
                <a:spcBef>
                  <a:spcPct val="0"/>
                </a:spcBef>
              </a:pPr>
              <a:r>
                <a:rPr kumimoji="1" lang="ja-JP" altLang="en-US" dirty="0">
                  <a:solidFill>
                    <a:srgbClr val="2D2D8A"/>
                  </a:solidFill>
                  <a:latin typeface="Meiryo UI" panose="020B0604030504040204" pitchFamily="50" charset="-128"/>
                  <a:ea typeface="Meiryo UI" panose="020B0604030504040204" pitchFamily="50" charset="-128"/>
                </a:rPr>
                <a:t>スクラムマスター*</a:t>
              </a:r>
              <a:endParaRPr kumimoji="1" lang="en-US" altLang="ja-JP" dirty="0">
                <a:solidFill>
                  <a:srgbClr val="2D2D8A"/>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CA1DCEB1-AD01-46FC-9983-C1D5221D1D68}"/>
                </a:ext>
              </a:extLst>
            </p:cNvPr>
            <p:cNvGrpSpPr/>
            <p:nvPr/>
          </p:nvGrpSpPr>
          <p:grpSpPr>
            <a:xfrm>
              <a:off x="5766047" y="2791427"/>
              <a:ext cx="539942" cy="1136952"/>
              <a:chOff x="6204668" y="4464644"/>
              <a:chExt cx="260500" cy="548532"/>
            </a:xfrm>
            <a:solidFill>
              <a:schemeClr val="accent6"/>
            </a:solidFill>
          </p:grpSpPr>
          <p:sp>
            <p:nvSpPr>
              <p:cNvPr id="36" name="円/楕円 32">
                <a:extLst>
                  <a:ext uri="{FF2B5EF4-FFF2-40B4-BE49-F238E27FC236}">
                    <a16:creationId xmlns:a16="http://schemas.microsoft.com/office/drawing/2014/main" id="{18850DC0-F80F-8A7B-81AF-205051E99D95}"/>
                  </a:ext>
                </a:extLst>
              </p:cNvPr>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37" name="フリーフォーム 33">
                <a:extLst>
                  <a:ext uri="{FF2B5EF4-FFF2-40B4-BE49-F238E27FC236}">
                    <a16:creationId xmlns:a16="http://schemas.microsoft.com/office/drawing/2014/main" id="{FE117BB1-264C-8CC1-68B8-434369030593}"/>
                  </a:ext>
                </a:extLst>
              </p:cNvPr>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A2FC1AC8-9A4E-5F96-229E-693030AE5E84}"/>
                </a:ext>
              </a:extLst>
            </p:cNvPr>
            <p:cNvSpPr txBox="1"/>
            <p:nvPr/>
          </p:nvSpPr>
          <p:spPr>
            <a:xfrm>
              <a:off x="5458282" y="3951091"/>
              <a:ext cx="1116012" cy="646330"/>
            </a:xfrm>
            <a:prstGeom prst="rect">
              <a:avLst/>
            </a:prstGeom>
            <a:noFill/>
          </p:spPr>
          <p:txBody>
            <a:bodyPr vert="horz" wrap="none" rtlCol="0">
              <a:spAutoFit/>
            </a:bodyPr>
            <a:lstStyle/>
            <a:p>
              <a:pPr algn="ctr" defTabSz="844083" fontAlgn="base">
                <a:spcBef>
                  <a:spcPct val="0"/>
                </a:spcBef>
              </a:pPr>
              <a:r>
                <a:rPr kumimoji="1" lang="ja-JP" altLang="en-US" b="1" dirty="0">
                  <a:solidFill>
                    <a:srgbClr val="FF0000"/>
                  </a:solidFill>
                  <a:latin typeface="Meiryo UI" panose="020B0604030504040204" pitchFamily="50" charset="-128"/>
                  <a:ea typeface="Meiryo UI" panose="020B0604030504040204" pitchFamily="50" charset="-128"/>
                </a:rPr>
                <a:t>プロダクト</a:t>
              </a:r>
              <a:endParaRPr kumimoji="1" lang="en-US" altLang="ja-JP" b="1" dirty="0">
                <a:solidFill>
                  <a:srgbClr val="FF0000"/>
                </a:solidFill>
                <a:latin typeface="Meiryo UI" panose="020B0604030504040204" pitchFamily="50" charset="-128"/>
                <a:ea typeface="Meiryo UI" panose="020B0604030504040204" pitchFamily="50" charset="-128"/>
              </a:endParaRPr>
            </a:p>
            <a:p>
              <a:pPr algn="ctr" defTabSz="844083" fontAlgn="base">
                <a:spcBef>
                  <a:spcPct val="0"/>
                </a:spcBef>
              </a:pPr>
              <a:r>
                <a:rPr kumimoji="1" lang="ja-JP" altLang="en-US" b="1" dirty="0">
                  <a:solidFill>
                    <a:srgbClr val="FF0000"/>
                  </a:solidFill>
                  <a:latin typeface="Meiryo UI" panose="020B0604030504040204" pitchFamily="50" charset="-128"/>
                  <a:ea typeface="Meiryo UI" panose="020B0604030504040204" pitchFamily="50" charset="-128"/>
                </a:rPr>
                <a:t>オーナー</a:t>
              </a:r>
              <a:endParaRPr kumimoji="1" lang="en-US" altLang="ja-JP" b="1" dirty="0">
                <a:solidFill>
                  <a:srgbClr val="FF0000"/>
                </a:solidFill>
                <a:latin typeface="Meiryo UI" panose="020B0604030504040204" pitchFamily="50" charset="-128"/>
                <a:ea typeface="Meiryo UI" panose="020B0604030504040204" pitchFamily="50" charset="-128"/>
              </a:endParaRPr>
            </a:p>
          </p:txBody>
        </p:sp>
      </p:grpSp>
      <p:grpSp>
        <p:nvGrpSpPr>
          <p:cNvPr id="73" name="グループ化 72">
            <a:extLst>
              <a:ext uri="{FF2B5EF4-FFF2-40B4-BE49-F238E27FC236}">
                <a16:creationId xmlns:a16="http://schemas.microsoft.com/office/drawing/2014/main" id="{D0E11062-DBE4-B217-0362-B3C2C494BF36}"/>
              </a:ext>
            </a:extLst>
          </p:cNvPr>
          <p:cNvGrpSpPr/>
          <p:nvPr/>
        </p:nvGrpSpPr>
        <p:grpSpPr>
          <a:xfrm>
            <a:off x="10260000" y="1080000"/>
            <a:ext cx="1802096" cy="1103218"/>
            <a:chOff x="10329770" y="1440000"/>
            <a:chExt cx="1802096" cy="1103218"/>
          </a:xfrm>
        </p:grpSpPr>
        <p:grpSp>
          <p:nvGrpSpPr>
            <p:cNvPr id="71" name="グループ化 70">
              <a:extLst>
                <a:ext uri="{FF2B5EF4-FFF2-40B4-BE49-F238E27FC236}">
                  <a16:creationId xmlns:a16="http://schemas.microsoft.com/office/drawing/2014/main" id="{E2203E7E-D410-C9F0-BFCE-F57042D56D78}"/>
                </a:ext>
              </a:extLst>
            </p:cNvPr>
            <p:cNvGrpSpPr/>
            <p:nvPr/>
          </p:nvGrpSpPr>
          <p:grpSpPr>
            <a:xfrm>
              <a:off x="10440000" y="1440000"/>
              <a:ext cx="1390588" cy="832110"/>
              <a:chOff x="10440000" y="1440000"/>
              <a:chExt cx="1390588" cy="832110"/>
            </a:xfrm>
          </p:grpSpPr>
          <p:grpSp>
            <p:nvGrpSpPr>
              <p:cNvPr id="65" name="グループ化 64">
                <a:extLst>
                  <a:ext uri="{FF2B5EF4-FFF2-40B4-BE49-F238E27FC236}">
                    <a16:creationId xmlns:a16="http://schemas.microsoft.com/office/drawing/2014/main" id="{9C16B267-244F-AD4E-4D02-EABF5764B2FD}"/>
                  </a:ext>
                </a:extLst>
              </p:cNvPr>
              <p:cNvGrpSpPr>
                <a:grpSpLocks noChangeAspect="1"/>
              </p:cNvGrpSpPr>
              <p:nvPr/>
            </p:nvGrpSpPr>
            <p:grpSpPr>
              <a:xfrm>
                <a:off x="10440000" y="1872000"/>
                <a:ext cx="180000" cy="379024"/>
                <a:chOff x="8368572" y="2181155"/>
                <a:chExt cx="539942" cy="1136952"/>
              </a:xfrm>
            </p:grpSpPr>
            <p:sp>
              <p:nvSpPr>
                <p:cNvPr id="63" name="円/楕円 28">
                  <a:extLst>
                    <a:ext uri="{FF2B5EF4-FFF2-40B4-BE49-F238E27FC236}">
                      <a16:creationId xmlns:a16="http://schemas.microsoft.com/office/drawing/2014/main" id="{67BCACFD-FD55-F12A-64B5-D04C9CCE1BD9}"/>
                    </a:ext>
                  </a:extLst>
                </p:cNvPr>
                <p:cNvSpPr/>
                <p:nvPr/>
              </p:nvSpPr>
              <p:spPr>
                <a:xfrm>
                  <a:off x="8368572" y="2181155"/>
                  <a:ext cx="539942" cy="539943"/>
                </a:xfrm>
                <a:prstGeom prst="ellipse">
                  <a:avLst/>
                </a:pr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64" name="フリーフォーム 29">
                  <a:extLst>
                    <a:ext uri="{FF2B5EF4-FFF2-40B4-BE49-F238E27FC236}">
                      <a16:creationId xmlns:a16="http://schemas.microsoft.com/office/drawing/2014/main" id="{9969F8B2-8AF8-DE8A-1A99-7EF5CA918B1B}"/>
                    </a:ext>
                  </a:extLst>
                </p:cNvPr>
                <p:cNvSpPr/>
                <p:nvPr/>
              </p:nvSpPr>
              <p:spPr>
                <a:xfrm>
                  <a:off x="8397107" y="2663402"/>
                  <a:ext cx="482874" cy="654705"/>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66" name="グループ化 65">
                <a:extLst>
                  <a:ext uri="{FF2B5EF4-FFF2-40B4-BE49-F238E27FC236}">
                    <a16:creationId xmlns:a16="http://schemas.microsoft.com/office/drawing/2014/main" id="{77AB0A5E-1E87-1BDF-7DC0-CB0F302770A5}"/>
                  </a:ext>
                </a:extLst>
              </p:cNvPr>
              <p:cNvGrpSpPr>
                <a:grpSpLocks noChangeAspect="1"/>
              </p:cNvGrpSpPr>
              <p:nvPr/>
            </p:nvGrpSpPr>
            <p:grpSpPr>
              <a:xfrm>
                <a:off x="10440000" y="1440000"/>
                <a:ext cx="180000" cy="379024"/>
                <a:chOff x="8368572" y="2181155"/>
                <a:chExt cx="539942" cy="1136952"/>
              </a:xfrm>
              <a:solidFill>
                <a:srgbClr val="FF0000"/>
              </a:solidFill>
            </p:grpSpPr>
            <p:sp>
              <p:nvSpPr>
                <p:cNvPr id="67" name="円/楕円 28">
                  <a:extLst>
                    <a:ext uri="{FF2B5EF4-FFF2-40B4-BE49-F238E27FC236}">
                      <a16:creationId xmlns:a16="http://schemas.microsoft.com/office/drawing/2014/main" id="{3A685848-672B-AD8F-6AFF-FB29F5968CC1}"/>
                    </a:ext>
                  </a:extLst>
                </p:cNvPr>
                <p:cNvSpPr/>
                <p:nvPr/>
              </p:nvSpPr>
              <p:spPr>
                <a:xfrm>
                  <a:off x="8368572" y="2181155"/>
                  <a:ext cx="539942" cy="539943"/>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68" name="フリーフォーム 29">
                  <a:extLst>
                    <a:ext uri="{FF2B5EF4-FFF2-40B4-BE49-F238E27FC236}">
                      <a16:creationId xmlns:a16="http://schemas.microsoft.com/office/drawing/2014/main" id="{99540AF6-068A-0B63-5ED5-BE5A748EB097}"/>
                    </a:ext>
                  </a:extLst>
                </p:cNvPr>
                <p:cNvSpPr/>
                <p:nvPr/>
              </p:nvSpPr>
              <p:spPr>
                <a:xfrm>
                  <a:off x="8397107" y="2663402"/>
                  <a:ext cx="482874" cy="654705"/>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69" name="テキスト ボックス 68">
                <a:extLst>
                  <a:ext uri="{FF2B5EF4-FFF2-40B4-BE49-F238E27FC236}">
                    <a16:creationId xmlns:a16="http://schemas.microsoft.com/office/drawing/2014/main" id="{9E8EB258-DE57-0B95-764C-66AA99FB809D}"/>
                  </a:ext>
                </a:extLst>
              </p:cNvPr>
              <p:cNvSpPr txBox="1"/>
              <p:nvPr/>
            </p:nvSpPr>
            <p:spPr>
              <a:xfrm>
                <a:off x="10620000" y="1440000"/>
                <a:ext cx="1210588" cy="400110"/>
              </a:xfrm>
              <a:prstGeom prst="rect">
                <a:avLst/>
              </a:prstGeom>
              <a:noFill/>
            </p:spPr>
            <p:txBody>
              <a:bodyPr wrap="none" rtlCol="0">
                <a:spAutoFit/>
              </a:bodyPr>
              <a:lstStyle/>
              <a:p>
                <a:r>
                  <a:rPr kumimoji="1" lang="ja-JP" altLang="en-US" sz="2000" dirty="0"/>
                  <a:t>発注者側</a:t>
                </a:r>
              </a:p>
            </p:txBody>
          </p:sp>
          <p:sp>
            <p:nvSpPr>
              <p:cNvPr id="70" name="テキスト ボックス 69">
                <a:extLst>
                  <a:ext uri="{FF2B5EF4-FFF2-40B4-BE49-F238E27FC236}">
                    <a16:creationId xmlns:a16="http://schemas.microsoft.com/office/drawing/2014/main" id="{453758BE-E97B-E9AB-476C-D2E578FB0BB1}"/>
                  </a:ext>
                </a:extLst>
              </p:cNvPr>
              <p:cNvSpPr txBox="1"/>
              <p:nvPr/>
            </p:nvSpPr>
            <p:spPr>
              <a:xfrm>
                <a:off x="10620000" y="1872000"/>
                <a:ext cx="1210588" cy="400110"/>
              </a:xfrm>
              <a:prstGeom prst="rect">
                <a:avLst/>
              </a:prstGeom>
              <a:noFill/>
            </p:spPr>
            <p:txBody>
              <a:bodyPr wrap="none" rtlCol="0">
                <a:spAutoFit/>
              </a:bodyPr>
              <a:lstStyle/>
              <a:p>
                <a:r>
                  <a:rPr kumimoji="1" lang="ja-JP" altLang="en-US" sz="2000" dirty="0"/>
                  <a:t>受注者側</a:t>
                </a:r>
              </a:p>
            </p:txBody>
          </p:sp>
        </p:grpSp>
        <p:sp>
          <p:nvSpPr>
            <p:cNvPr id="72" name="テキスト ボックス 71">
              <a:extLst>
                <a:ext uri="{FF2B5EF4-FFF2-40B4-BE49-F238E27FC236}">
                  <a16:creationId xmlns:a16="http://schemas.microsoft.com/office/drawing/2014/main" id="{102F5AB3-0F46-9894-2620-100A2C2CCB75}"/>
                </a:ext>
              </a:extLst>
            </p:cNvPr>
            <p:cNvSpPr txBox="1"/>
            <p:nvPr/>
          </p:nvSpPr>
          <p:spPr>
            <a:xfrm>
              <a:off x="10329770" y="2204664"/>
              <a:ext cx="1802096" cy="338554"/>
            </a:xfrm>
            <a:prstGeom prst="rect">
              <a:avLst/>
            </a:prstGeom>
            <a:noFill/>
          </p:spPr>
          <p:txBody>
            <a:bodyPr wrap="none" rtlCol="0">
              <a:spAutoFit/>
            </a:bodyPr>
            <a:lstStyle/>
            <a:p>
              <a:r>
                <a:rPr kumimoji="1" lang="ja-JP" altLang="en-US" sz="1600" dirty="0"/>
                <a:t>* 管理責任者兼任</a:t>
              </a:r>
            </a:p>
          </p:txBody>
        </p:sp>
      </p:grpSp>
      <p:sp>
        <p:nvSpPr>
          <p:cNvPr id="74" name="テキスト ボックス 73">
            <a:extLst>
              <a:ext uri="{FF2B5EF4-FFF2-40B4-BE49-F238E27FC236}">
                <a16:creationId xmlns:a16="http://schemas.microsoft.com/office/drawing/2014/main" id="{1197CC7F-DBB0-6318-F59C-8F696AF20236}"/>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1F7E646-BB57-5982-3D13-FBC065E19393}"/>
              </a:ext>
            </a:extLst>
          </p:cNvPr>
          <p:cNvSpPr txBox="1"/>
          <p:nvPr/>
        </p:nvSpPr>
        <p:spPr>
          <a:xfrm>
            <a:off x="9180000" y="468000"/>
            <a:ext cx="2113079" cy="338554"/>
          </a:xfrm>
          <a:prstGeom prst="rect">
            <a:avLst/>
          </a:prstGeom>
          <a:noFill/>
        </p:spPr>
        <p:txBody>
          <a:bodyPr wrap="none" rtlCol="0">
            <a:spAutoFit/>
          </a:bodyPr>
          <a:lstStyle/>
          <a:p>
            <a:r>
              <a:rPr kumimoji="1" lang="ja-JP" altLang="en-US" sz="1600" dirty="0"/>
              <a:t>注</a:t>
            </a:r>
            <a:r>
              <a:rPr kumimoji="1" lang="en-US" altLang="ja-JP" sz="1600" dirty="0"/>
              <a:t>)</a:t>
            </a:r>
            <a:r>
              <a:rPr kumimoji="1" lang="ja-JP" altLang="en-US" sz="1600" dirty="0"/>
              <a:t> 講演者による解釈</a:t>
            </a:r>
          </a:p>
        </p:txBody>
      </p:sp>
      <p:sp>
        <p:nvSpPr>
          <p:cNvPr id="6" name="吹き出し: 角を丸めた四角形 5">
            <a:extLst>
              <a:ext uri="{FF2B5EF4-FFF2-40B4-BE49-F238E27FC236}">
                <a16:creationId xmlns:a16="http://schemas.microsoft.com/office/drawing/2014/main" id="{732AB4CD-744B-753F-6B8D-1564FDFA73F5}"/>
              </a:ext>
            </a:extLst>
          </p:cNvPr>
          <p:cNvSpPr/>
          <p:nvPr/>
        </p:nvSpPr>
        <p:spPr bwMode="auto">
          <a:xfrm>
            <a:off x="6840000" y="1080000"/>
            <a:ext cx="3420000" cy="1620000"/>
          </a:xfrm>
          <a:prstGeom prst="wedgeRoundRectCallout">
            <a:avLst>
              <a:gd name="adj1" fmla="val -87773"/>
              <a:gd name="adj2" fmla="val 138406"/>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①</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この機能の実現方法としては［案</a:t>
            </a:r>
            <a:r>
              <a:rPr kumimoji="1" lang="en-US" altLang="ja-JP" sz="2000" dirty="0">
                <a:latin typeface="ＭＳ 明朝" panose="02020609040205080304" pitchFamily="17" charset="-128"/>
                <a:ea typeface="ＭＳ 明朝" panose="02020609040205080304" pitchFamily="17" charset="-128"/>
              </a:rPr>
              <a:t>1</a:t>
            </a:r>
            <a:r>
              <a:rPr kumimoji="1" lang="ja-JP" altLang="en-US" sz="2000" dirty="0">
                <a:latin typeface="ＭＳ 明朝" panose="02020609040205080304" pitchFamily="17" charset="-128"/>
                <a:ea typeface="ＭＳ 明朝" panose="02020609040205080304" pitchFamily="17" charset="-128"/>
              </a:rPr>
              <a:t>］と［案</a:t>
            </a:r>
            <a:r>
              <a:rPr kumimoji="1" lang="en-US" altLang="ja-JP" sz="2000" dirty="0">
                <a:latin typeface="ＭＳ 明朝" panose="02020609040205080304" pitchFamily="17" charset="-128"/>
                <a:ea typeface="ＭＳ 明朝" panose="02020609040205080304" pitchFamily="17" charset="-128"/>
              </a:rPr>
              <a:t>2</a:t>
            </a:r>
            <a:r>
              <a:rPr kumimoji="1" lang="ja-JP" altLang="en-US" sz="2000" dirty="0">
                <a:latin typeface="ＭＳ 明朝" panose="02020609040205080304" pitchFamily="17" charset="-128"/>
                <a:ea typeface="ＭＳ 明朝" panose="02020609040205080304" pitchFamily="17" charset="-128"/>
              </a:rPr>
              <a:t>］とが考えられるが，［案</a:t>
            </a:r>
            <a:r>
              <a:rPr kumimoji="1" lang="en-US" altLang="ja-JP" sz="2000" dirty="0">
                <a:latin typeface="ＭＳ 明朝" panose="02020609040205080304" pitchFamily="17" charset="-128"/>
                <a:ea typeface="ＭＳ 明朝" panose="02020609040205080304" pitchFamily="17" charset="-128"/>
              </a:rPr>
              <a:t>1</a:t>
            </a:r>
            <a:r>
              <a:rPr kumimoji="1" lang="ja-JP" altLang="en-US" sz="2000" dirty="0">
                <a:latin typeface="ＭＳ 明朝" panose="02020609040205080304" pitchFamily="17" charset="-128"/>
                <a:ea typeface="ＭＳ 明朝" panose="02020609040205080304" pitchFamily="17" charset="-128"/>
              </a:rPr>
              <a:t>］の方法で行きたいと思う．</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0" name="吹き出し: 角を丸めた四角形 39">
            <a:extLst>
              <a:ext uri="{FF2B5EF4-FFF2-40B4-BE49-F238E27FC236}">
                <a16:creationId xmlns:a16="http://schemas.microsoft.com/office/drawing/2014/main" id="{250C8EEF-DC99-247D-0FE4-A383037B97D1}"/>
              </a:ext>
            </a:extLst>
          </p:cNvPr>
          <p:cNvSpPr/>
          <p:nvPr/>
        </p:nvSpPr>
        <p:spPr bwMode="auto">
          <a:xfrm>
            <a:off x="180000" y="1440000"/>
            <a:ext cx="3420000" cy="972000"/>
          </a:xfrm>
          <a:prstGeom prst="wedgeRoundRectCallout">
            <a:avLst>
              <a:gd name="adj1" fmla="val 37671"/>
              <a:gd name="adj2" fmla="val 113767"/>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②</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将来的な拡張性の観点では，［案</a:t>
            </a:r>
            <a:r>
              <a:rPr kumimoji="1" lang="en-US" altLang="ja-JP" sz="2000" dirty="0">
                <a:latin typeface="ＭＳ 明朝" panose="02020609040205080304" pitchFamily="17" charset="-128"/>
                <a:ea typeface="ＭＳ 明朝" panose="02020609040205080304" pitchFamily="17" charset="-128"/>
              </a:rPr>
              <a:t>2</a:t>
            </a:r>
            <a:r>
              <a:rPr kumimoji="1" lang="ja-JP" altLang="en-US" sz="2000" dirty="0">
                <a:latin typeface="ＭＳ 明朝" panose="02020609040205080304" pitchFamily="17" charset="-128"/>
                <a:ea typeface="ＭＳ 明朝" panose="02020609040205080304" pitchFamily="17" charset="-128"/>
              </a:rPr>
              <a:t>］の方法がいい．</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1" name="吹き出し: 角を丸めた四角形 40">
            <a:extLst>
              <a:ext uri="{FF2B5EF4-FFF2-40B4-BE49-F238E27FC236}">
                <a16:creationId xmlns:a16="http://schemas.microsoft.com/office/drawing/2014/main" id="{D8C8BF37-F5F1-EB14-7813-34E339C1A9F9}"/>
              </a:ext>
            </a:extLst>
          </p:cNvPr>
          <p:cNvSpPr/>
          <p:nvPr/>
        </p:nvSpPr>
        <p:spPr bwMode="auto">
          <a:xfrm>
            <a:off x="6840000" y="3168000"/>
            <a:ext cx="3240000" cy="1296000"/>
          </a:xfrm>
          <a:prstGeom prst="wedgeRoundRectCallout">
            <a:avLst>
              <a:gd name="adj1" fmla="val -74917"/>
              <a:gd name="adj2" fmla="val 48531"/>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③</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私も［案</a:t>
            </a:r>
            <a:r>
              <a:rPr kumimoji="1" lang="en-US" altLang="ja-JP" sz="2000" dirty="0">
                <a:latin typeface="ＭＳ 明朝" panose="02020609040205080304" pitchFamily="17" charset="-128"/>
                <a:ea typeface="ＭＳ 明朝" panose="02020609040205080304" pitchFamily="17" charset="-128"/>
              </a:rPr>
              <a:t>2</a:t>
            </a:r>
            <a:r>
              <a:rPr kumimoji="1" lang="ja-JP" altLang="en-US" sz="2000" dirty="0">
                <a:latin typeface="ＭＳ 明朝" panose="02020609040205080304" pitchFamily="17" charset="-128"/>
                <a:ea typeface="ＭＳ 明朝" panose="02020609040205080304" pitchFamily="17" charset="-128"/>
              </a:rPr>
              <a:t>］がいいと思うので，［案</a:t>
            </a:r>
            <a:r>
              <a:rPr kumimoji="1" lang="en-US" altLang="ja-JP" sz="2000" dirty="0">
                <a:latin typeface="ＭＳ 明朝" panose="02020609040205080304" pitchFamily="17" charset="-128"/>
                <a:ea typeface="ＭＳ 明朝" panose="02020609040205080304" pitchFamily="17" charset="-128"/>
              </a:rPr>
              <a:t>2</a:t>
            </a:r>
            <a:r>
              <a:rPr kumimoji="1" lang="ja-JP" altLang="en-US" sz="2000" dirty="0">
                <a:latin typeface="ＭＳ 明朝" panose="02020609040205080304" pitchFamily="17" charset="-128"/>
                <a:ea typeface="ＭＳ 明朝" panose="02020609040205080304" pitchFamily="17" charset="-128"/>
              </a:rPr>
              <a:t>］で行きましよう．</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2" name="吹き出し: 角を丸めた四角形 41">
            <a:extLst>
              <a:ext uri="{FF2B5EF4-FFF2-40B4-BE49-F238E27FC236}">
                <a16:creationId xmlns:a16="http://schemas.microsoft.com/office/drawing/2014/main" id="{C2137FE9-27DC-B3B2-08C6-6576F52C4CBB}"/>
              </a:ext>
            </a:extLst>
          </p:cNvPr>
          <p:cNvSpPr/>
          <p:nvPr/>
        </p:nvSpPr>
        <p:spPr bwMode="auto">
          <a:xfrm>
            <a:off x="180000" y="3960000"/>
            <a:ext cx="2700000" cy="1296000"/>
          </a:xfrm>
          <a:prstGeom prst="wedgeRoundRectCallout">
            <a:avLst>
              <a:gd name="adj1" fmla="val 57324"/>
              <a:gd name="adj2" fmla="val -58142"/>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⑤</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それではこの機能は［案</a:t>
            </a:r>
            <a:r>
              <a:rPr kumimoji="1" lang="en-US" altLang="ja-JP" sz="2000" dirty="0">
                <a:latin typeface="ＭＳ 明朝" panose="02020609040205080304" pitchFamily="17" charset="-128"/>
                <a:ea typeface="ＭＳ 明朝" panose="02020609040205080304" pitchFamily="17" charset="-128"/>
              </a:rPr>
              <a:t>2</a:t>
            </a:r>
            <a:r>
              <a:rPr kumimoji="1" lang="ja-JP" altLang="en-US" sz="2000" dirty="0">
                <a:latin typeface="ＭＳ 明朝" panose="02020609040205080304" pitchFamily="17" charset="-128"/>
                <a:ea typeface="ＭＳ 明朝" panose="02020609040205080304" pitchFamily="17" charset="-128"/>
              </a:rPr>
              <a:t>］の方法で実装することにします．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3" name="吹き出し: 角を丸めた四角形 42">
            <a:extLst>
              <a:ext uri="{FF2B5EF4-FFF2-40B4-BE49-F238E27FC236}">
                <a16:creationId xmlns:a16="http://schemas.microsoft.com/office/drawing/2014/main" id="{D36EA20F-40F6-9824-73F4-E26F419DB8D0}"/>
              </a:ext>
            </a:extLst>
          </p:cNvPr>
          <p:cNvSpPr/>
          <p:nvPr/>
        </p:nvSpPr>
        <p:spPr bwMode="auto">
          <a:xfrm>
            <a:off x="180000" y="3060000"/>
            <a:ext cx="2520000" cy="648000"/>
          </a:xfrm>
          <a:prstGeom prst="wedgeRoundRectCallout">
            <a:avLst>
              <a:gd name="adj1" fmla="val 131422"/>
              <a:gd name="adj2" fmla="val 118247"/>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④</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賛成です．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52" name="吹き出し: 角を丸めた四角形 51">
            <a:extLst>
              <a:ext uri="{FF2B5EF4-FFF2-40B4-BE49-F238E27FC236}">
                <a16:creationId xmlns:a16="http://schemas.microsoft.com/office/drawing/2014/main" id="{3E8BD5F4-5ED3-AFA7-F47A-6EED056D6896}"/>
              </a:ext>
            </a:extLst>
          </p:cNvPr>
          <p:cNvSpPr/>
          <p:nvPr/>
        </p:nvSpPr>
        <p:spPr bwMode="auto">
          <a:xfrm>
            <a:off x="180000" y="5400000"/>
            <a:ext cx="3420000" cy="972000"/>
          </a:xfrm>
          <a:prstGeom prst="wedgeRoundRectCallout">
            <a:avLst>
              <a:gd name="adj1" fmla="val 43966"/>
              <a:gd name="adj2" fmla="val -188614"/>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⑥</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2000" dirty="0">
                <a:latin typeface="ＭＳ 明朝" panose="02020609040205080304" pitchFamily="17" charset="-128"/>
                <a:ea typeface="ＭＳ 明朝" panose="02020609040205080304" pitchFamily="17" charset="-128"/>
              </a:rPr>
              <a:t>SM</a:t>
            </a:r>
            <a:r>
              <a:rPr kumimoji="1" lang="ja-JP" altLang="en-US" sz="2000" dirty="0">
                <a:latin typeface="ＭＳ 明朝" panose="02020609040205080304" pitchFamily="17" charset="-128"/>
                <a:ea typeface="ＭＳ 明朝" panose="02020609040205080304" pitchFamily="17" charset="-128"/>
              </a:rPr>
              <a:t>さん，実装の担当はそちらの開発者にお願いします．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53" name="吹き出し: 角を丸めた四角形 52">
            <a:extLst>
              <a:ext uri="{FF2B5EF4-FFF2-40B4-BE49-F238E27FC236}">
                <a16:creationId xmlns:a16="http://schemas.microsoft.com/office/drawing/2014/main" id="{5E17B131-E015-D34D-918A-410A6A28B47E}"/>
              </a:ext>
            </a:extLst>
          </p:cNvPr>
          <p:cNvSpPr/>
          <p:nvPr/>
        </p:nvSpPr>
        <p:spPr bwMode="auto">
          <a:xfrm>
            <a:off x="6840000" y="5220000"/>
            <a:ext cx="3240000" cy="972000"/>
          </a:xfrm>
          <a:prstGeom prst="wedgeRoundRectCallout">
            <a:avLst>
              <a:gd name="adj1" fmla="val -89364"/>
              <a:gd name="adj2" fmla="val -244610"/>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⑦</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分かりました．</a:t>
            </a:r>
            <a:r>
              <a:rPr kumimoji="1" lang="en-US" altLang="ja-JP" sz="2000" dirty="0">
                <a:latin typeface="ＭＳ 明朝" panose="02020609040205080304" pitchFamily="17" charset="-128"/>
                <a:ea typeface="ＭＳ 明朝" panose="02020609040205080304" pitchFamily="17" charset="-128"/>
              </a:rPr>
              <a:t>C</a:t>
            </a:r>
            <a:r>
              <a:rPr kumimoji="1" lang="ja-JP" altLang="en-US" sz="2000" dirty="0">
                <a:latin typeface="ＭＳ 明朝" panose="02020609040205080304" pitchFamily="17" charset="-128"/>
                <a:ea typeface="ＭＳ 明朝" panose="02020609040205080304" pitchFamily="17" charset="-128"/>
              </a:rPr>
              <a:t>さんに担当してもらいます．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829312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2977BB-58A8-4622-ACBF-D7306ADF8C57}"/>
              </a:ext>
            </a:extLst>
          </p:cNvPr>
          <p:cNvSpPr>
            <a:spLocks noGrp="1"/>
          </p:cNvSpPr>
          <p:nvPr>
            <p:ph type="title"/>
          </p:nvPr>
        </p:nvSpPr>
        <p:spPr>
          <a:xfrm>
            <a:off x="539999" y="252000"/>
            <a:ext cx="10620000" cy="540000"/>
          </a:xfrm>
        </p:spPr>
        <p:txBody>
          <a:bodyPr/>
          <a:lstStyle/>
          <a:p>
            <a:r>
              <a:rPr kumimoji="1" lang="ja-JP" altLang="en-US" dirty="0"/>
              <a:t>スクラムチーム内の会話と</a:t>
            </a:r>
            <a:r>
              <a:rPr kumimoji="1" lang="ja-JP" altLang="en-US" dirty="0">
                <a:solidFill>
                  <a:srgbClr val="FF0000"/>
                </a:solidFill>
              </a:rPr>
              <a:t>偽装請負</a:t>
            </a:r>
            <a:r>
              <a:rPr kumimoji="1" lang="ja-JP" altLang="en-US" dirty="0"/>
              <a:t>（２）</a:t>
            </a:r>
          </a:p>
        </p:txBody>
      </p:sp>
      <p:sp>
        <p:nvSpPr>
          <p:cNvPr id="3" name="日付プレースホルダー 2">
            <a:extLst>
              <a:ext uri="{FF2B5EF4-FFF2-40B4-BE49-F238E27FC236}">
                <a16:creationId xmlns:a16="http://schemas.microsoft.com/office/drawing/2014/main" id="{1A741CA0-8E4F-458F-AF62-9CF202439DB4}"/>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4" name="フッター プレースホルダー 3">
            <a:extLst>
              <a:ext uri="{FF2B5EF4-FFF2-40B4-BE49-F238E27FC236}">
                <a16:creationId xmlns:a16="http://schemas.microsoft.com/office/drawing/2014/main" id="{45E65989-116F-4FCE-8F4E-FE0E55D8FA7C}"/>
              </a:ext>
            </a:extLst>
          </p:cNvPr>
          <p:cNvSpPr>
            <a:spLocks noGrp="1"/>
          </p:cNvSpPr>
          <p:nvPr>
            <p:ph type="ftr" sz="quarter" idx="3"/>
          </p:nvPr>
        </p:nvSpPr>
        <p:spPr/>
        <p:txBody>
          <a:bodyPr/>
          <a:lstStyle/>
          <a:p>
            <a:r>
              <a:rPr lang="en-US" altLang="ja-JP"/>
              <a:t>EdgeTech+ 2022</a:t>
            </a:r>
            <a:endParaRPr lang="en-US" dirty="0"/>
          </a:p>
        </p:txBody>
      </p:sp>
      <p:grpSp>
        <p:nvGrpSpPr>
          <p:cNvPr id="62" name="グループ化 61">
            <a:extLst>
              <a:ext uri="{FF2B5EF4-FFF2-40B4-BE49-F238E27FC236}">
                <a16:creationId xmlns:a16="http://schemas.microsoft.com/office/drawing/2014/main" id="{DB65FCBB-A7CB-9E74-22DF-771792CFD5C6}"/>
              </a:ext>
            </a:extLst>
          </p:cNvPr>
          <p:cNvGrpSpPr/>
          <p:nvPr/>
        </p:nvGrpSpPr>
        <p:grpSpPr>
          <a:xfrm>
            <a:off x="2700000" y="1260000"/>
            <a:ext cx="4816309" cy="4680000"/>
            <a:chOff x="5458282" y="1080000"/>
            <a:chExt cx="4816309" cy="4680000"/>
          </a:xfrm>
        </p:grpSpPr>
        <p:sp>
          <p:nvSpPr>
            <p:cNvPr id="8" name="円/楕円 9">
              <a:extLst>
                <a:ext uri="{FF2B5EF4-FFF2-40B4-BE49-F238E27FC236}">
                  <a16:creationId xmlns:a16="http://schemas.microsoft.com/office/drawing/2014/main" id="{67DA4539-5DB8-1BAE-39C4-3D8F908F35DE}"/>
                </a:ext>
              </a:extLst>
            </p:cNvPr>
            <p:cNvSpPr/>
            <p:nvPr/>
          </p:nvSpPr>
          <p:spPr>
            <a:xfrm>
              <a:off x="5594593" y="1080000"/>
              <a:ext cx="4679998" cy="4680000"/>
            </a:xfrm>
            <a:prstGeom prst="ellipse">
              <a:avLst/>
            </a:prstGeom>
            <a:solidFill>
              <a:srgbClr val="33CCCC">
                <a:alpha val="50000"/>
              </a:srgbClr>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75F3488-882E-CA68-E4A6-A5C3724EEE64}"/>
                </a:ext>
              </a:extLst>
            </p:cNvPr>
            <p:cNvSpPr txBox="1"/>
            <p:nvPr/>
          </p:nvSpPr>
          <p:spPr>
            <a:xfrm>
              <a:off x="6957398" y="1321991"/>
              <a:ext cx="1954381" cy="461665"/>
            </a:xfrm>
            <a:prstGeom prst="rect">
              <a:avLst/>
            </a:prstGeom>
            <a:noFill/>
          </p:spPr>
          <p:txBody>
            <a:bodyPr vert="horz" wrap="none" rtlCol="0">
              <a:spAutoFit/>
            </a:bodyPr>
            <a:lstStyle/>
            <a:p>
              <a:pPr algn="ctr" defTabSz="844083" fontAlgn="base">
                <a:spcBef>
                  <a:spcPct val="0"/>
                </a:spcBef>
                <a:spcAft>
                  <a:spcPts val="1662"/>
                </a:spcAft>
              </a:pPr>
              <a:r>
                <a:rPr kumimoji="1" lang="ja-JP" altLang="en-US" sz="2400" b="1" u="sng" dirty="0">
                  <a:solidFill>
                    <a:srgbClr val="000000"/>
                  </a:solidFill>
                  <a:latin typeface="Meiryo UI" panose="020B0604030504040204" pitchFamily="50" charset="-128"/>
                  <a:ea typeface="Meiryo UI" panose="020B0604030504040204" pitchFamily="50" charset="-128"/>
                </a:rPr>
                <a:t>スクラムチーム</a:t>
              </a:r>
            </a:p>
          </p:txBody>
        </p:sp>
        <p:sp>
          <p:nvSpPr>
            <p:cNvPr id="10" name="テキスト ボックス 9">
              <a:extLst>
                <a:ext uri="{FF2B5EF4-FFF2-40B4-BE49-F238E27FC236}">
                  <a16:creationId xmlns:a16="http://schemas.microsoft.com/office/drawing/2014/main" id="{0C61646D-57C4-9AAD-7DB4-D6849531F1D0}"/>
                </a:ext>
              </a:extLst>
            </p:cNvPr>
            <p:cNvSpPr txBox="1"/>
            <p:nvPr/>
          </p:nvSpPr>
          <p:spPr>
            <a:xfrm>
              <a:off x="7375960" y="4876634"/>
              <a:ext cx="1436612" cy="369331"/>
            </a:xfrm>
            <a:prstGeom prst="rect">
              <a:avLst/>
            </a:prstGeom>
            <a:noFill/>
          </p:spPr>
          <p:txBody>
            <a:bodyPr vert="horz" wrap="none" rtlCol="0">
              <a:spAutoFit/>
            </a:bodyPr>
            <a:lstStyle/>
            <a:p>
              <a:pPr algn="ctr" defTabSz="844083" fontAlgn="base">
                <a:spcBef>
                  <a:spcPct val="0"/>
                </a:spcBef>
              </a:pPr>
              <a:r>
                <a:rPr kumimoji="1" lang="ja-JP" altLang="en-US" dirty="0">
                  <a:solidFill>
                    <a:srgbClr val="2D2D8A"/>
                  </a:solidFill>
                  <a:latin typeface="Meiryo UI" panose="020B0604030504040204" pitchFamily="50" charset="-128"/>
                  <a:ea typeface="Meiryo UI" panose="020B0604030504040204" pitchFamily="50" charset="-128"/>
                </a:rPr>
                <a:t>開発者</a:t>
              </a:r>
              <a:r>
                <a:rPr kumimoji="1" lang="en-US" altLang="ja-JP" dirty="0">
                  <a:solidFill>
                    <a:srgbClr val="2D2D8A"/>
                  </a:solidFill>
                  <a:latin typeface="Meiryo UI" panose="020B0604030504040204" pitchFamily="50" charset="-128"/>
                  <a:ea typeface="Meiryo UI" panose="020B0604030504040204" pitchFamily="50" charset="-128"/>
                </a:rPr>
                <a:t>(</a:t>
              </a:r>
              <a:r>
                <a:rPr kumimoji="1" lang="ja-JP" altLang="en-US" dirty="0">
                  <a:solidFill>
                    <a:srgbClr val="2D2D8A"/>
                  </a:solidFill>
                  <a:latin typeface="Meiryo UI" panose="020B0604030504040204" pitchFamily="50" charset="-128"/>
                  <a:ea typeface="Meiryo UI" panose="020B0604030504040204" pitchFamily="50" charset="-128"/>
                </a:rPr>
                <a:t>たち</a:t>
              </a:r>
              <a:r>
                <a:rPr kumimoji="1" lang="en-US" altLang="ja-JP" dirty="0">
                  <a:solidFill>
                    <a:srgbClr val="2D2D8A"/>
                  </a:solidFill>
                  <a:latin typeface="Meiryo UI" panose="020B0604030504040204" pitchFamily="50" charset="-128"/>
                  <a:ea typeface="Meiryo UI" panose="020B0604030504040204" pitchFamily="50" charset="-128"/>
                </a:rPr>
                <a:t>)</a:t>
              </a:r>
            </a:p>
          </p:txBody>
        </p:sp>
        <p:sp>
          <p:nvSpPr>
            <p:cNvPr id="50" name="円/楕円 24">
              <a:extLst>
                <a:ext uri="{FF2B5EF4-FFF2-40B4-BE49-F238E27FC236}">
                  <a16:creationId xmlns:a16="http://schemas.microsoft.com/office/drawing/2014/main" id="{391A5858-A91F-76BF-8D1F-6C1AE6FE0B5E}"/>
                </a:ext>
              </a:extLst>
            </p:cNvPr>
            <p:cNvSpPr/>
            <p:nvPr/>
          </p:nvSpPr>
          <p:spPr>
            <a:xfrm>
              <a:off x="7360093" y="3936431"/>
              <a:ext cx="343914" cy="343914"/>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51" name="フリーフォーム 25">
              <a:extLst>
                <a:ext uri="{FF2B5EF4-FFF2-40B4-BE49-F238E27FC236}">
                  <a16:creationId xmlns:a16="http://schemas.microsoft.com/office/drawing/2014/main" id="{8B9A2CD1-67F9-AA6F-385B-D8ACD1536495}"/>
                </a:ext>
              </a:extLst>
            </p:cNvPr>
            <p:cNvSpPr/>
            <p:nvPr/>
          </p:nvSpPr>
          <p:spPr>
            <a:xfrm>
              <a:off x="7378268" y="4243596"/>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r>
                <a:rPr kumimoji="1" lang="ja-JP" altLang="en-US" b="1" dirty="0">
                  <a:solidFill>
                    <a:schemeClr val="bg1"/>
                  </a:solidFill>
                  <a:latin typeface="Meiryo UI" panose="020B0604030504040204" pitchFamily="50" charset="-128"/>
                  <a:ea typeface="Meiryo UI" panose="020B0604030504040204" pitchFamily="50" charset="-128"/>
                </a:rPr>
                <a:t>Ａ</a:t>
              </a:r>
            </a:p>
          </p:txBody>
        </p:sp>
        <p:sp>
          <p:nvSpPr>
            <p:cNvPr id="48" name="円/楕円 22">
              <a:extLst>
                <a:ext uri="{FF2B5EF4-FFF2-40B4-BE49-F238E27FC236}">
                  <a16:creationId xmlns:a16="http://schemas.microsoft.com/office/drawing/2014/main" id="{15EBE51D-215F-C83E-0260-439F8E5D09C9}"/>
                </a:ext>
              </a:extLst>
            </p:cNvPr>
            <p:cNvSpPr/>
            <p:nvPr/>
          </p:nvSpPr>
          <p:spPr>
            <a:xfrm>
              <a:off x="7726275" y="4188346"/>
              <a:ext cx="343914" cy="343914"/>
            </a:xfrm>
            <a:prstGeom prst="ellipse">
              <a:avLst/>
            </a:pr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9" name="フリーフォーム 23">
              <a:extLst>
                <a:ext uri="{FF2B5EF4-FFF2-40B4-BE49-F238E27FC236}">
                  <a16:creationId xmlns:a16="http://schemas.microsoft.com/office/drawing/2014/main" id="{AAF63527-94F4-6B4B-E00F-7282AF8CD8B2}"/>
                </a:ext>
              </a:extLst>
            </p:cNvPr>
            <p:cNvSpPr/>
            <p:nvPr/>
          </p:nvSpPr>
          <p:spPr>
            <a:xfrm>
              <a:off x="7744450" y="4495511"/>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chemeClr val="accent6"/>
            </a:solidFill>
            <a:ln>
              <a:noFill/>
            </a:ln>
          </p:spPr>
          <p:txBody>
            <a:bodyPr wrap="square" lIns="33231" tIns="33231" rIns="33231" bIns="33231" rtlCol="0" anchor="ctr">
              <a:noAutofit/>
            </a:bodyPr>
            <a:lstStyle/>
            <a:p>
              <a:pPr algn="ctr" defTabSz="844083" fontAlgn="base">
                <a:spcBef>
                  <a:spcPct val="0"/>
                </a:spcBef>
                <a:spcAft>
                  <a:spcPct val="0"/>
                </a:spcAft>
              </a:pPr>
              <a:r>
                <a:rPr kumimoji="1" lang="en-US" altLang="ja-JP" b="1" dirty="0">
                  <a:solidFill>
                    <a:schemeClr val="bg1"/>
                  </a:solidFill>
                  <a:latin typeface="Meiryo UI" panose="020B0604030504040204" pitchFamily="50" charset="-128"/>
                  <a:ea typeface="Meiryo UI" panose="020B0604030504040204" pitchFamily="50" charset="-128"/>
                </a:rPr>
                <a:t>B</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46" name="円/楕円 20">
              <a:extLst>
                <a:ext uri="{FF2B5EF4-FFF2-40B4-BE49-F238E27FC236}">
                  <a16:creationId xmlns:a16="http://schemas.microsoft.com/office/drawing/2014/main" id="{19B90062-6046-FE9F-8B59-BADC3311DDB1}"/>
                </a:ext>
              </a:extLst>
            </p:cNvPr>
            <p:cNvSpPr/>
            <p:nvPr/>
          </p:nvSpPr>
          <p:spPr>
            <a:xfrm>
              <a:off x="8118334" y="3936431"/>
              <a:ext cx="343914" cy="343914"/>
            </a:xfrm>
            <a:prstGeom prst="ellipse">
              <a:avLst/>
            </a:pr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7" name="フリーフォーム 21">
              <a:extLst>
                <a:ext uri="{FF2B5EF4-FFF2-40B4-BE49-F238E27FC236}">
                  <a16:creationId xmlns:a16="http://schemas.microsoft.com/office/drawing/2014/main" id="{77EDC674-6B1A-154B-1C22-0A71897FAF56}"/>
                </a:ext>
              </a:extLst>
            </p:cNvPr>
            <p:cNvSpPr/>
            <p:nvPr/>
          </p:nvSpPr>
          <p:spPr>
            <a:xfrm>
              <a:off x="8136509" y="4243596"/>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r>
                <a:rPr kumimoji="1" lang="en-US" altLang="ja-JP" b="1" dirty="0">
                  <a:solidFill>
                    <a:schemeClr val="bg1"/>
                  </a:solidFill>
                  <a:latin typeface="Meiryo UI" panose="020B0604030504040204" pitchFamily="50" charset="-128"/>
                  <a:ea typeface="Meiryo UI" panose="020B0604030504040204" pitchFamily="50" charset="-128"/>
                </a:rPr>
                <a:t>C</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44" name="円/楕円 18">
              <a:extLst>
                <a:ext uri="{FF2B5EF4-FFF2-40B4-BE49-F238E27FC236}">
                  <a16:creationId xmlns:a16="http://schemas.microsoft.com/office/drawing/2014/main" id="{7E867DDC-DA06-8952-0594-CF74F2B425B7}"/>
                </a:ext>
              </a:extLst>
            </p:cNvPr>
            <p:cNvSpPr/>
            <p:nvPr/>
          </p:nvSpPr>
          <p:spPr>
            <a:xfrm>
              <a:off x="8484515" y="4188346"/>
              <a:ext cx="343914" cy="343914"/>
            </a:xfrm>
            <a:prstGeom prst="ellipse">
              <a:avLst/>
            </a:pr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45" name="フリーフォーム 19">
              <a:extLst>
                <a:ext uri="{FF2B5EF4-FFF2-40B4-BE49-F238E27FC236}">
                  <a16:creationId xmlns:a16="http://schemas.microsoft.com/office/drawing/2014/main" id="{B2355BF7-344E-EC0B-9FD3-2AECBCF4BB82}"/>
                </a:ext>
              </a:extLst>
            </p:cNvPr>
            <p:cNvSpPr/>
            <p:nvPr/>
          </p:nvSpPr>
          <p:spPr>
            <a:xfrm>
              <a:off x="8502690" y="4495511"/>
              <a:ext cx="307565" cy="417011"/>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r>
                <a:rPr kumimoji="1" lang="en-US" altLang="ja-JP" b="1" dirty="0">
                  <a:solidFill>
                    <a:schemeClr val="bg1"/>
                  </a:solidFill>
                  <a:latin typeface="Meiryo UI" panose="020B0604030504040204" pitchFamily="50" charset="-128"/>
                  <a:ea typeface="Meiryo UI" panose="020B0604030504040204" pitchFamily="50" charset="-128"/>
                </a:rPr>
                <a:t>D</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91EE1BA5-DA21-3028-C5EC-738F4203AA56}"/>
                </a:ext>
              </a:extLst>
            </p:cNvPr>
            <p:cNvGrpSpPr/>
            <p:nvPr/>
          </p:nvGrpSpPr>
          <p:grpSpPr>
            <a:xfrm>
              <a:off x="7824289" y="2019755"/>
              <a:ext cx="539942" cy="1136952"/>
              <a:chOff x="6204668" y="4464644"/>
              <a:chExt cx="260500" cy="548532"/>
            </a:xfrm>
            <a:solidFill>
              <a:srgbClr val="3333FF"/>
            </a:solidFill>
          </p:grpSpPr>
          <p:sp>
            <p:nvSpPr>
              <p:cNvPr id="38" name="円/楕円 28">
                <a:extLst>
                  <a:ext uri="{FF2B5EF4-FFF2-40B4-BE49-F238E27FC236}">
                    <a16:creationId xmlns:a16="http://schemas.microsoft.com/office/drawing/2014/main" id="{565183D8-803E-5588-72E4-39B5FBDAA6CF}"/>
                  </a:ext>
                </a:extLst>
              </p:cNvPr>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39" name="フリーフォーム 29">
                <a:extLst>
                  <a:ext uri="{FF2B5EF4-FFF2-40B4-BE49-F238E27FC236}">
                    <a16:creationId xmlns:a16="http://schemas.microsoft.com/office/drawing/2014/main" id="{2ADF69CA-D1BE-27C3-89AF-7D6832FCB9F9}"/>
                  </a:ext>
                </a:extLst>
              </p:cNvPr>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13" name="テキスト ボックス 12">
              <a:extLst>
                <a:ext uri="{FF2B5EF4-FFF2-40B4-BE49-F238E27FC236}">
                  <a16:creationId xmlns:a16="http://schemas.microsoft.com/office/drawing/2014/main" id="{6FBA0299-2A0B-569F-6725-A49CE2F3BFE2}"/>
                </a:ext>
              </a:extLst>
            </p:cNvPr>
            <p:cNvSpPr txBox="1"/>
            <p:nvPr/>
          </p:nvSpPr>
          <p:spPr>
            <a:xfrm>
              <a:off x="7237296" y="3141037"/>
              <a:ext cx="1713931" cy="369332"/>
            </a:xfrm>
            <a:prstGeom prst="rect">
              <a:avLst/>
            </a:prstGeom>
            <a:noFill/>
          </p:spPr>
          <p:txBody>
            <a:bodyPr vert="horz" wrap="none" rtlCol="0">
              <a:spAutoFit/>
            </a:bodyPr>
            <a:lstStyle/>
            <a:p>
              <a:pPr algn="ctr" defTabSz="844083" fontAlgn="base">
                <a:spcBef>
                  <a:spcPct val="0"/>
                </a:spcBef>
              </a:pPr>
              <a:r>
                <a:rPr kumimoji="1" lang="ja-JP" altLang="en-US" dirty="0">
                  <a:solidFill>
                    <a:srgbClr val="2D2D8A"/>
                  </a:solidFill>
                  <a:latin typeface="Meiryo UI" panose="020B0604030504040204" pitchFamily="50" charset="-128"/>
                  <a:ea typeface="Meiryo UI" panose="020B0604030504040204" pitchFamily="50" charset="-128"/>
                </a:rPr>
                <a:t>スクラムマスター*</a:t>
              </a:r>
              <a:endParaRPr kumimoji="1" lang="en-US" altLang="ja-JP" dirty="0">
                <a:solidFill>
                  <a:srgbClr val="2D2D8A"/>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CA1DCEB1-AD01-46FC-9983-C1D5221D1D68}"/>
                </a:ext>
              </a:extLst>
            </p:cNvPr>
            <p:cNvGrpSpPr/>
            <p:nvPr/>
          </p:nvGrpSpPr>
          <p:grpSpPr>
            <a:xfrm>
              <a:off x="5766047" y="2791427"/>
              <a:ext cx="539942" cy="1136952"/>
              <a:chOff x="6204668" y="4464644"/>
              <a:chExt cx="260500" cy="548532"/>
            </a:xfrm>
            <a:solidFill>
              <a:schemeClr val="accent6"/>
            </a:solidFill>
          </p:grpSpPr>
          <p:sp>
            <p:nvSpPr>
              <p:cNvPr id="36" name="円/楕円 32">
                <a:extLst>
                  <a:ext uri="{FF2B5EF4-FFF2-40B4-BE49-F238E27FC236}">
                    <a16:creationId xmlns:a16="http://schemas.microsoft.com/office/drawing/2014/main" id="{18850DC0-F80F-8A7B-81AF-205051E99D95}"/>
                  </a:ext>
                </a:extLst>
              </p:cNvPr>
              <p:cNvSpPr/>
              <p:nvPr/>
            </p:nvSpPr>
            <p:spPr>
              <a:xfrm>
                <a:off x="6204668" y="4464644"/>
                <a:ext cx="260500" cy="260500"/>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37" name="フリーフォーム 33">
                <a:extLst>
                  <a:ext uri="{FF2B5EF4-FFF2-40B4-BE49-F238E27FC236}">
                    <a16:creationId xmlns:a16="http://schemas.microsoft.com/office/drawing/2014/main" id="{FE117BB1-264C-8CC1-68B8-434369030593}"/>
                  </a:ext>
                </a:extLst>
              </p:cNvPr>
              <p:cNvSpPr/>
              <p:nvPr/>
            </p:nvSpPr>
            <p:spPr>
              <a:xfrm>
                <a:off x="6218435" y="4697308"/>
                <a:ext cx="232967" cy="315868"/>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A2FC1AC8-9A4E-5F96-229E-693030AE5E84}"/>
                </a:ext>
              </a:extLst>
            </p:cNvPr>
            <p:cNvSpPr txBox="1"/>
            <p:nvPr/>
          </p:nvSpPr>
          <p:spPr>
            <a:xfrm>
              <a:off x="5458282" y="3951091"/>
              <a:ext cx="1116012" cy="646330"/>
            </a:xfrm>
            <a:prstGeom prst="rect">
              <a:avLst/>
            </a:prstGeom>
            <a:noFill/>
          </p:spPr>
          <p:txBody>
            <a:bodyPr vert="horz" wrap="none" rtlCol="0">
              <a:spAutoFit/>
            </a:bodyPr>
            <a:lstStyle/>
            <a:p>
              <a:pPr algn="ctr" defTabSz="844083" fontAlgn="base">
                <a:spcBef>
                  <a:spcPct val="0"/>
                </a:spcBef>
              </a:pPr>
              <a:r>
                <a:rPr kumimoji="1" lang="ja-JP" altLang="en-US" b="1" dirty="0">
                  <a:solidFill>
                    <a:srgbClr val="FF0000"/>
                  </a:solidFill>
                  <a:latin typeface="Meiryo UI" panose="020B0604030504040204" pitchFamily="50" charset="-128"/>
                  <a:ea typeface="Meiryo UI" panose="020B0604030504040204" pitchFamily="50" charset="-128"/>
                </a:rPr>
                <a:t>プロダクト</a:t>
              </a:r>
              <a:endParaRPr kumimoji="1" lang="en-US" altLang="ja-JP" b="1" dirty="0">
                <a:solidFill>
                  <a:srgbClr val="FF0000"/>
                </a:solidFill>
                <a:latin typeface="Meiryo UI" panose="020B0604030504040204" pitchFamily="50" charset="-128"/>
                <a:ea typeface="Meiryo UI" panose="020B0604030504040204" pitchFamily="50" charset="-128"/>
              </a:endParaRPr>
            </a:p>
            <a:p>
              <a:pPr algn="ctr" defTabSz="844083" fontAlgn="base">
                <a:spcBef>
                  <a:spcPct val="0"/>
                </a:spcBef>
              </a:pPr>
              <a:r>
                <a:rPr kumimoji="1" lang="ja-JP" altLang="en-US" b="1" dirty="0">
                  <a:solidFill>
                    <a:srgbClr val="FF0000"/>
                  </a:solidFill>
                  <a:latin typeface="Meiryo UI" panose="020B0604030504040204" pitchFamily="50" charset="-128"/>
                  <a:ea typeface="Meiryo UI" panose="020B0604030504040204" pitchFamily="50" charset="-128"/>
                </a:rPr>
                <a:t>オーナー</a:t>
              </a:r>
              <a:endParaRPr kumimoji="1" lang="en-US" altLang="ja-JP" b="1" dirty="0">
                <a:solidFill>
                  <a:srgbClr val="FF0000"/>
                </a:solidFill>
                <a:latin typeface="Meiryo UI" panose="020B0604030504040204" pitchFamily="50" charset="-128"/>
                <a:ea typeface="Meiryo UI" panose="020B0604030504040204" pitchFamily="50" charset="-128"/>
              </a:endParaRPr>
            </a:p>
          </p:txBody>
        </p:sp>
      </p:grpSp>
      <p:grpSp>
        <p:nvGrpSpPr>
          <p:cNvPr id="73" name="グループ化 72">
            <a:extLst>
              <a:ext uri="{FF2B5EF4-FFF2-40B4-BE49-F238E27FC236}">
                <a16:creationId xmlns:a16="http://schemas.microsoft.com/office/drawing/2014/main" id="{D0E11062-DBE4-B217-0362-B3C2C494BF36}"/>
              </a:ext>
            </a:extLst>
          </p:cNvPr>
          <p:cNvGrpSpPr/>
          <p:nvPr/>
        </p:nvGrpSpPr>
        <p:grpSpPr>
          <a:xfrm>
            <a:off x="10260000" y="1080000"/>
            <a:ext cx="1802096" cy="1103218"/>
            <a:chOff x="10329770" y="1440000"/>
            <a:chExt cx="1802096" cy="1103218"/>
          </a:xfrm>
        </p:grpSpPr>
        <p:grpSp>
          <p:nvGrpSpPr>
            <p:cNvPr id="71" name="グループ化 70">
              <a:extLst>
                <a:ext uri="{FF2B5EF4-FFF2-40B4-BE49-F238E27FC236}">
                  <a16:creationId xmlns:a16="http://schemas.microsoft.com/office/drawing/2014/main" id="{E2203E7E-D410-C9F0-BFCE-F57042D56D78}"/>
                </a:ext>
              </a:extLst>
            </p:cNvPr>
            <p:cNvGrpSpPr/>
            <p:nvPr/>
          </p:nvGrpSpPr>
          <p:grpSpPr>
            <a:xfrm>
              <a:off x="10440000" y="1440000"/>
              <a:ext cx="1390588" cy="832110"/>
              <a:chOff x="10440000" y="1440000"/>
              <a:chExt cx="1390588" cy="832110"/>
            </a:xfrm>
          </p:grpSpPr>
          <p:grpSp>
            <p:nvGrpSpPr>
              <p:cNvPr id="65" name="グループ化 64">
                <a:extLst>
                  <a:ext uri="{FF2B5EF4-FFF2-40B4-BE49-F238E27FC236}">
                    <a16:creationId xmlns:a16="http://schemas.microsoft.com/office/drawing/2014/main" id="{9C16B267-244F-AD4E-4D02-EABF5764B2FD}"/>
                  </a:ext>
                </a:extLst>
              </p:cNvPr>
              <p:cNvGrpSpPr>
                <a:grpSpLocks noChangeAspect="1"/>
              </p:cNvGrpSpPr>
              <p:nvPr/>
            </p:nvGrpSpPr>
            <p:grpSpPr>
              <a:xfrm>
                <a:off x="10440000" y="1872000"/>
                <a:ext cx="180000" cy="379024"/>
                <a:chOff x="8368572" y="2181155"/>
                <a:chExt cx="539942" cy="1136952"/>
              </a:xfrm>
            </p:grpSpPr>
            <p:sp>
              <p:nvSpPr>
                <p:cNvPr id="63" name="円/楕円 28">
                  <a:extLst>
                    <a:ext uri="{FF2B5EF4-FFF2-40B4-BE49-F238E27FC236}">
                      <a16:creationId xmlns:a16="http://schemas.microsoft.com/office/drawing/2014/main" id="{67BCACFD-FD55-F12A-64B5-D04C9CCE1BD9}"/>
                    </a:ext>
                  </a:extLst>
                </p:cNvPr>
                <p:cNvSpPr/>
                <p:nvPr/>
              </p:nvSpPr>
              <p:spPr>
                <a:xfrm>
                  <a:off x="8368572" y="2181155"/>
                  <a:ext cx="539942" cy="539943"/>
                </a:xfrm>
                <a:prstGeom prst="ellipse">
                  <a:avLst/>
                </a:pr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64" name="フリーフォーム 29">
                  <a:extLst>
                    <a:ext uri="{FF2B5EF4-FFF2-40B4-BE49-F238E27FC236}">
                      <a16:creationId xmlns:a16="http://schemas.microsoft.com/office/drawing/2014/main" id="{9969F8B2-8AF8-DE8A-1A99-7EF5CA918B1B}"/>
                    </a:ext>
                  </a:extLst>
                </p:cNvPr>
                <p:cNvSpPr/>
                <p:nvPr/>
              </p:nvSpPr>
              <p:spPr>
                <a:xfrm>
                  <a:off x="8397107" y="2663402"/>
                  <a:ext cx="482874" cy="654705"/>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solidFill>
                  <a:srgbClr val="3333FF"/>
                </a:solid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grpSp>
            <p:nvGrpSpPr>
              <p:cNvPr id="66" name="グループ化 65">
                <a:extLst>
                  <a:ext uri="{FF2B5EF4-FFF2-40B4-BE49-F238E27FC236}">
                    <a16:creationId xmlns:a16="http://schemas.microsoft.com/office/drawing/2014/main" id="{77AB0A5E-1E87-1BDF-7DC0-CB0F302770A5}"/>
                  </a:ext>
                </a:extLst>
              </p:cNvPr>
              <p:cNvGrpSpPr>
                <a:grpSpLocks noChangeAspect="1"/>
              </p:cNvGrpSpPr>
              <p:nvPr/>
            </p:nvGrpSpPr>
            <p:grpSpPr>
              <a:xfrm>
                <a:off x="10440000" y="1440000"/>
                <a:ext cx="180000" cy="379024"/>
                <a:chOff x="8368572" y="2181155"/>
                <a:chExt cx="539942" cy="1136952"/>
              </a:xfrm>
              <a:solidFill>
                <a:srgbClr val="FF0000"/>
              </a:solidFill>
            </p:grpSpPr>
            <p:sp>
              <p:nvSpPr>
                <p:cNvPr id="67" name="円/楕円 28">
                  <a:extLst>
                    <a:ext uri="{FF2B5EF4-FFF2-40B4-BE49-F238E27FC236}">
                      <a16:creationId xmlns:a16="http://schemas.microsoft.com/office/drawing/2014/main" id="{3A685848-672B-AD8F-6AFF-FB29F5968CC1}"/>
                    </a:ext>
                  </a:extLst>
                </p:cNvPr>
                <p:cNvSpPr/>
                <p:nvPr/>
              </p:nvSpPr>
              <p:spPr>
                <a:xfrm>
                  <a:off x="8368572" y="2181155"/>
                  <a:ext cx="539942" cy="539943"/>
                </a:xfrm>
                <a:prstGeom prst="ellipse">
                  <a:avLst/>
                </a:pr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sp>
              <p:nvSpPr>
                <p:cNvPr id="68" name="フリーフォーム 29">
                  <a:extLst>
                    <a:ext uri="{FF2B5EF4-FFF2-40B4-BE49-F238E27FC236}">
                      <a16:creationId xmlns:a16="http://schemas.microsoft.com/office/drawing/2014/main" id="{99540AF6-068A-0B63-5ED5-BE5A748EB097}"/>
                    </a:ext>
                  </a:extLst>
                </p:cNvPr>
                <p:cNvSpPr/>
                <p:nvPr/>
              </p:nvSpPr>
              <p:spPr>
                <a:xfrm>
                  <a:off x="8397107" y="2663402"/>
                  <a:ext cx="482874" cy="654705"/>
                </a:xfrm>
                <a:custGeom>
                  <a:avLst/>
                  <a:gdLst>
                    <a:gd name="connsiteX0" fmla="*/ 180020 w 360040"/>
                    <a:gd name="connsiteY0" fmla="*/ 0 h 612068"/>
                    <a:gd name="connsiteX1" fmla="*/ 360040 w 360040"/>
                    <a:gd name="connsiteY1" fmla="*/ 180020 h 612068"/>
                    <a:gd name="connsiteX2" fmla="*/ 360040 w 360040"/>
                    <a:gd name="connsiteY2" fmla="*/ 612068 h 612068"/>
                    <a:gd name="connsiteX3" fmla="*/ 0 w 360040"/>
                    <a:gd name="connsiteY3" fmla="*/ 612068 h 612068"/>
                    <a:gd name="connsiteX4" fmla="*/ 0 w 360040"/>
                    <a:gd name="connsiteY4" fmla="*/ 180020 h 612068"/>
                    <a:gd name="connsiteX5" fmla="*/ 180020 w 360040"/>
                    <a:gd name="connsiteY5" fmla="*/ 0 h 6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0" h="612068">
                      <a:moveTo>
                        <a:pt x="180020" y="0"/>
                      </a:moveTo>
                      <a:cubicBezTo>
                        <a:pt x="279442" y="0"/>
                        <a:pt x="360040" y="80598"/>
                        <a:pt x="360040" y="180020"/>
                      </a:cubicBezTo>
                      <a:lnTo>
                        <a:pt x="360040" y="612068"/>
                      </a:lnTo>
                      <a:lnTo>
                        <a:pt x="0" y="612068"/>
                      </a:lnTo>
                      <a:lnTo>
                        <a:pt x="0" y="180020"/>
                      </a:lnTo>
                      <a:cubicBezTo>
                        <a:pt x="0" y="80598"/>
                        <a:pt x="80598" y="0"/>
                        <a:pt x="180020" y="0"/>
                      </a:cubicBezTo>
                      <a:close/>
                    </a:path>
                  </a:pathLst>
                </a:custGeom>
                <a:grpFill/>
                <a:ln>
                  <a:noFill/>
                </a:ln>
              </p:spPr>
              <p:txBody>
                <a:bodyPr wrap="square" lIns="33231" tIns="33231" rIns="33231" bIns="33231" rtlCol="0" anchor="ctr">
                  <a:noAutofit/>
                </a:bodyPr>
                <a:lstStyle/>
                <a:p>
                  <a:pPr algn="ctr" defTabSz="844083" fontAlgn="base">
                    <a:spcBef>
                      <a:spcPct val="0"/>
                    </a:spcBef>
                    <a:spcAft>
                      <a:spcPct val="0"/>
                    </a:spcAft>
                  </a:pPr>
                  <a:endParaRPr kumimoji="1" lang="ja-JP" altLang="en-US" sz="1292" dirty="0">
                    <a:solidFill>
                      <a:srgbClr val="000000"/>
                    </a:solidFill>
                    <a:latin typeface="Meiryo UI" panose="020B0604030504040204" pitchFamily="50" charset="-128"/>
                    <a:ea typeface="Meiryo UI" panose="020B0604030504040204" pitchFamily="50" charset="-128"/>
                  </a:endParaRPr>
                </a:p>
              </p:txBody>
            </p:sp>
          </p:grpSp>
          <p:sp>
            <p:nvSpPr>
              <p:cNvPr id="69" name="テキスト ボックス 68">
                <a:extLst>
                  <a:ext uri="{FF2B5EF4-FFF2-40B4-BE49-F238E27FC236}">
                    <a16:creationId xmlns:a16="http://schemas.microsoft.com/office/drawing/2014/main" id="{9E8EB258-DE57-0B95-764C-66AA99FB809D}"/>
                  </a:ext>
                </a:extLst>
              </p:cNvPr>
              <p:cNvSpPr txBox="1"/>
              <p:nvPr/>
            </p:nvSpPr>
            <p:spPr>
              <a:xfrm>
                <a:off x="10620000" y="1440000"/>
                <a:ext cx="1210588" cy="400110"/>
              </a:xfrm>
              <a:prstGeom prst="rect">
                <a:avLst/>
              </a:prstGeom>
              <a:noFill/>
            </p:spPr>
            <p:txBody>
              <a:bodyPr wrap="none" rtlCol="0">
                <a:spAutoFit/>
              </a:bodyPr>
              <a:lstStyle/>
              <a:p>
                <a:r>
                  <a:rPr kumimoji="1" lang="ja-JP" altLang="en-US" sz="2000" dirty="0"/>
                  <a:t>発注者側</a:t>
                </a:r>
              </a:p>
            </p:txBody>
          </p:sp>
          <p:sp>
            <p:nvSpPr>
              <p:cNvPr id="70" name="テキスト ボックス 69">
                <a:extLst>
                  <a:ext uri="{FF2B5EF4-FFF2-40B4-BE49-F238E27FC236}">
                    <a16:creationId xmlns:a16="http://schemas.microsoft.com/office/drawing/2014/main" id="{453758BE-E97B-E9AB-476C-D2E578FB0BB1}"/>
                  </a:ext>
                </a:extLst>
              </p:cNvPr>
              <p:cNvSpPr txBox="1"/>
              <p:nvPr/>
            </p:nvSpPr>
            <p:spPr>
              <a:xfrm>
                <a:off x="10620000" y="1872000"/>
                <a:ext cx="1210588" cy="400110"/>
              </a:xfrm>
              <a:prstGeom prst="rect">
                <a:avLst/>
              </a:prstGeom>
              <a:noFill/>
            </p:spPr>
            <p:txBody>
              <a:bodyPr wrap="none" rtlCol="0">
                <a:spAutoFit/>
              </a:bodyPr>
              <a:lstStyle/>
              <a:p>
                <a:r>
                  <a:rPr kumimoji="1" lang="ja-JP" altLang="en-US" sz="2000" dirty="0"/>
                  <a:t>受注者側</a:t>
                </a:r>
              </a:p>
            </p:txBody>
          </p:sp>
        </p:grpSp>
        <p:sp>
          <p:nvSpPr>
            <p:cNvPr id="72" name="テキスト ボックス 71">
              <a:extLst>
                <a:ext uri="{FF2B5EF4-FFF2-40B4-BE49-F238E27FC236}">
                  <a16:creationId xmlns:a16="http://schemas.microsoft.com/office/drawing/2014/main" id="{102F5AB3-0F46-9894-2620-100A2C2CCB75}"/>
                </a:ext>
              </a:extLst>
            </p:cNvPr>
            <p:cNvSpPr txBox="1"/>
            <p:nvPr/>
          </p:nvSpPr>
          <p:spPr>
            <a:xfrm>
              <a:off x="10329770" y="2204664"/>
              <a:ext cx="1802096" cy="338554"/>
            </a:xfrm>
            <a:prstGeom prst="rect">
              <a:avLst/>
            </a:prstGeom>
            <a:noFill/>
          </p:spPr>
          <p:txBody>
            <a:bodyPr wrap="none" rtlCol="0">
              <a:spAutoFit/>
            </a:bodyPr>
            <a:lstStyle/>
            <a:p>
              <a:r>
                <a:rPr kumimoji="1" lang="ja-JP" altLang="en-US" sz="1600" dirty="0"/>
                <a:t>* 管理責任者兼任</a:t>
              </a:r>
            </a:p>
          </p:txBody>
        </p:sp>
      </p:grpSp>
      <p:sp>
        <p:nvSpPr>
          <p:cNvPr id="74" name="テキスト ボックス 73">
            <a:extLst>
              <a:ext uri="{FF2B5EF4-FFF2-40B4-BE49-F238E27FC236}">
                <a16:creationId xmlns:a16="http://schemas.microsoft.com/office/drawing/2014/main" id="{1197CC7F-DBB0-6318-F59C-8F696AF20236}"/>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1F7E646-BB57-5982-3D13-FBC065E19393}"/>
              </a:ext>
            </a:extLst>
          </p:cNvPr>
          <p:cNvSpPr txBox="1"/>
          <p:nvPr/>
        </p:nvSpPr>
        <p:spPr>
          <a:xfrm>
            <a:off x="9180000" y="468000"/>
            <a:ext cx="2113079" cy="338554"/>
          </a:xfrm>
          <a:prstGeom prst="rect">
            <a:avLst/>
          </a:prstGeom>
          <a:noFill/>
        </p:spPr>
        <p:txBody>
          <a:bodyPr wrap="none" rtlCol="0">
            <a:spAutoFit/>
          </a:bodyPr>
          <a:lstStyle/>
          <a:p>
            <a:r>
              <a:rPr kumimoji="1" lang="ja-JP" altLang="en-US" sz="1600" dirty="0"/>
              <a:t>注</a:t>
            </a:r>
            <a:r>
              <a:rPr kumimoji="1" lang="en-US" altLang="ja-JP" sz="1600" dirty="0"/>
              <a:t>)</a:t>
            </a:r>
            <a:r>
              <a:rPr kumimoji="1" lang="ja-JP" altLang="en-US" sz="1600" dirty="0"/>
              <a:t> 講演者による解釈</a:t>
            </a:r>
          </a:p>
        </p:txBody>
      </p:sp>
      <p:sp>
        <p:nvSpPr>
          <p:cNvPr id="6" name="吹き出し: 角を丸めた四角形 5">
            <a:extLst>
              <a:ext uri="{FF2B5EF4-FFF2-40B4-BE49-F238E27FC236}">
                <a16:creationId xmlns:a16="http://schemas.microsoft.com/office/drawing/2014/main" id="{732AB4CD-744B-753F-6B8D-1564FDFA73F5}"/>
              </a:ext>
            </a:extLst>
          </p:cNvPr>
          <p:cNvSpPr/>
          <p:nvPr/>
        </p:nvSpPr>
        <p:spPr bwMode="auto">
          <a:xfrm>
            <a:off x="6840000" y="1440000"/>
            <a:ext cx="3240000" cy="972000"/>
          </a:xfrm>
          <a:prstGeom prst="wedgeRoundRectCallout">
            <a:avLst>
              <a:gd name="adj1" fmla="val -87012"/>
              <a:gd name="adj2" fmla="val 231584"/>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②</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管理責任者の</a:t>
            </a:r>
            <a:r>
              <a:rPr kumimoji="1" lang="en-US" altLang="ja-JP" sz="2000" dirty="0">
                <a:latin typeface="ＭＳ 明朝" panose="02020609040205080304" pitchFamily="17" charset="-128"/>
                <a:ea typeface="ＭＳ 明朝" panose="02020609040205080304" pitchFamily="17" charset="-128"/>
              </a:rPr>
              <a:t>SM</a:t>
            </a:r>
            <a:r>
              <a:rPr kumimoji="1" lang="ja-JP" altLang="en-US" sz="2000" dirty="0">
                <a:latin typeface="ＭＳ 明朝" panose="02020609040205080304" pitchFamily="17" charset="-128"/>
                <a:ea typeface="ＭＳ 明朝" panose="02020609040205080304" pitchFamily="17" charset="-128"/>
              </a:rPr>
              <a:t>さんを介して依頼願います．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0" name="吹き出し: 角を丸めた四角形 39">
            <a:extLst>
              <a:ext uri="{FF2B5EF4-FFF2-40B4-BE49-F238E27FC236}">
                <a16:creationId xmlns:a16="http://schemas.microsoft.com/office/drawing/2014/main" id="{250C8EEF-DC99-247D-0FE4-A383037B97D1}"/>
              </a:ext>
            </a:extLst>
          </p:cNvPr>
          <p:cNvSpPr/>
          <p:nvPr/>
        </p:nvSpPr>
        <p:spPr bwMode="auto">
          <a:xfrm>
            <a:off x="180000" y="1080000"/>
            <a:ext cx="3240000" cy="972000"/>
          </a:xfrm>
          <a:prstGeom prst="wedgeRoundRectCallout">
            <a:avLst>
              <a:gd name="adj1" fmla="val 43683"/>
              <a:gd name="adj2" fmla="val 147365"/>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①</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この機能は通信系の得意な</a:t>
            </a:r>
            <a:r>
              <a:rPr kumimoji="1" lang="en-US" altLang="ja-JP" sz="2000" dirty="0">
                <a:latin typeface="ＭＳ 明朝" panose="02020609040205080304" pitchFamily="17" charset="-128"/>
                <a:ea typeface="ＭＳ 明朝" panose="02020609040205080304" pitchFamily="17" charset="-128"/>
              </a:rPr>
              <a:t>C</a:t>
            </a:r>
            <a:r>
              <a:rPr kumimoji="1" lang="ja-JP" altLang="en-US" sz="2000" dirty="0">
                <a:latin typeface="ＭＳ 明朝" panose="02020609040205080304" pitchFamily="17" charset="-128"/>
                <a:ea typeface="ＭＳ 明朝" panose="02020609040205080304" pitchFamily="17" charset="-128"/>
              </a:rPr>
              <a:t>さんにお願いします．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1" name="吹き出し: 角を丸めた四角形 40">
            <a:extLst>
              <a:ext uri="{FF2B5EF4-FFF2-40B4-BE49-F238E27FC236}">
                <a16:creationId xmlns:a16="http://schemas.microsoft.com/office/drawing/2014/main" id="{D8C8BF37-F5F1-EB14-7813-34E339C1A9F9}"/>
              </a:ext>
            </a:extLst>
          </p:cNvPr>
          <p:cNvSpPr/>
          <p:nvPr/>
        </p:nvSpPr>
        <p:spPr bwMode="auto">
          <a:xfrm>
            <a:off x="6840000" y="4680000"/>
            <a:ext cx="3240000" cy="972000"/>
          </a:xfrm>
          <a:prstGeom prst="wedgeRoundRectCallout">
            <a:avLst>
              <a:gd name="adj1" fmla="val -74245"/>
              <a:gd name="adj2" fmla="val -63742"/>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④</a:t>
            </a:r>
          </a:p>
          <a:p>
            <a:pPr defTabSz="914400" fontAlgn="base">
              <a:spcBef>
                <a:spcPct val="0"/>
              </a:spcBef>
              <a:spcAft>
                <a:spcPct val="0"/>
              </a:spcAft>
            </a:pPr>
            <a:r>
              <a:rPr kumimoji="1" lang="ja-JP" altLang="en-US" sz="2000" dirty="0">
                <a:latin typeface="ＭＳ 明朝" panose="02020609040205080304" pitchFamily="17" charset="-128"/>
                <a:ea typeface="ＭＳ 明朝" panose="02020609040205080304" pitchFamily="17" charset="-128"/>
              </a:rPr>
              <a:t>管理責任者の</a:t>
            </a:r>
            <a:r>
              <a:rPr kumimoji="1" lang="en-US" altLang="ja-JP" sz="2000" dirty="0">
                <a:latin typeface="ＭＳ 明朝" panose="02020609040205080304" pitchFamily="17" charset="-128"/>
                <a:ea typeface="ＭＳ 明朝" panose="02020609040205080304" pitchFamily="17" charset="-128"/>
              </a:rPr>
              <a:t>SM</a:t>
            </a:r>
            <a:r>
              <a:rPr kumimoji="1" lang="ja-JP" altLang="en-US" sz="2000" dirty="0">
                <a:latin typeface="ＭＳ 明朝" panose="02020609040205080304" pitchFamily="17" charset="-128"/>
                <a:ea typeface="ＭＳ 明朝" panose="02020609040205080304" pitchFamily="17" charset="-128"/>
              </a:rPr>
              <a:t>さんを介して依頼願います．</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43" name="吹き出し: 角を丸めた四角形 42">
            <a:extLst>
              <a:ext uri="{FF2B5EF4-FFF2-40B4-BE49-F238E27FC236}">
                <a16:creationId xmlns:a16="http://schemas.microsoft.com/office/drawing/2014/main" id="{D36EA20F-40F6-9824-73F4-E26F419DB8D0}"/>
              </a:ext>
            </a:extLst>
          </p:cNvPr>
          <p:cNvSpPr/>
          <p:nvPr/>
        </p:nvSpPr>
        <p:spPr bwMode="auto">
          <a:xfrm>
            <a:off x="180000" y="4500000"/>
            <a:ext cx="3420000" cy="1944000"/>
          </a:xfrm>
          <a:prstGeom prst="wedgeRoundRectCallout">
            <a:avLst>
              <a:gd name="adj1" fmla="val 80376"/>
              <a:gd name="adj2" fmla="val -56664"/>
              <a:gd name="adj3" fmla="val 16667"/>
            </a:avLst>
          </a:prstGeom>
          <a:solidFill>
            <a:srgbClr val="FFFFCC">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③</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dirty="0">
                <a:latin typeface="ＭＳ 明朝" panose="02020609040205080304" pitchFamily="17" charset="-128"/>
                <a:ea typeface="ＭＳ 明朝" panose="02020609040205080304" pitchFamily="17" charset="-128"/>
              </a:rPr>
              <a:t>私の作業が遅れていてあと</a:t>
            </a:r>
            <a:r>
              <a:rPr kumimoji="1" lang="en-US" altLang="ja-JP" sz="2000" dirty="0">
                <a:latin typeface="ＭＳ 明朝" panose="02020609040205080304" pitchFamily="17" charset="-128"/>
                <a:ea typeface="ＭＳ 明朝" panose="02020609040205080304" pitchFamily="17" charset="-128"/>
              </a:rPr>
              <a:t>1</a:t>
            </a:r>
            <a:r>
              <a:rPr kumimoji="1" lang="ja-JP" altLang="en-US" sz="2000" dirty="0">
                <a:latin typeface="ＭＳ 明朝" panose="02020609040205080304" pitchFamily="17" charset="-128"/>
                <a:ea typeface="ＭＳ 明朝" panose="02020609040205080304" pitchFamily="17" charset="-128"/>
              </a:rPr>
              <a:t>時間ほどかかる．今日中に</a:t>
            </a:r>
            <a:r>
              <a:rPr kumimoji="1" lang="en-US" altLang="ja-JP" sz="2000" dirty="0">
                <a:latin typeface="ＭＳ 明朝" panose="02020609040205080304" pitchFamily="17" charset="-128"/>
                <a:ea typeface="ＭＳ 明朝" panose="02020609040205080304" pitchFamily="17" charset="-128"/>
              </a:rPr>
              <a:t>D</a:t>
            </a:r>
            <a:r>
              <a:rPr kumimoji="1" lang="ja-JP" altLang="en-US" sz="2000" dirty="0">
                <a:latin typeface="ＭＳ 明朝" panose="02020609040205080304" pitchFamily="17" charset="-128"/>
                <a:ea typeface="ＭＳ 明朝" panose="02020609040205080304" pitchFamily="17" charset="-128"/>
              </a:rPr>
              <a:t>さんの担当部分との接続確認をしたいので，</a:t>
            </a:r>
            <a:r>
              <a:rPr kumimoji="1" lang="en-US" altLang="ja-JP" sz="2000" dirty="0">
                <a:latin typeface="ＭＳ 明朝" panose="02020609040205080304" pitchFamily="17" charset="-128"/>
                <a:ea typeface="ＭＳ 明朝" panose="02020609040205080304" pitchFamily="17" charset="-128"/>
              </a:rPr>
              <a:t>2</a:t>
            </a:r>
            <a:r>
              <a:rPr kumimoji="1" lang="ja-JP" altLang="en-US" sz="2000" dirty="0">
                <a:latin typeface="ＭＳ 明朝" panose="02020609040205080304" pitchFamily="17" charset="-128"/>
                <a:ea typeface="ＭＳ 明朝" panose="02020609040205080304" pitchFamily="17" charset="-128"/>
              </a:rPr>
              <a:t>時間の残業をして欲しい．</a:t>
            </a:r>
            <a:endParaRPr kumimoji="1" lang="ja-JP" altLang="en-US" sz="2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p:txBody>
      </p:sp>
      <p:sp>
        <p:nvSpPr>
          <p:cNvPr id="7" name="十字形 6">
            <a:extLst>
              <a:ext uri="{FF2B5EF4-FFF2-40B4-BE49-F238E27FC236}">
                <a16:creationId xmlns:a16="http://schemas.microsoft.com/office/drawing/2014/main" id="{404F49AC-EEA3-4860-1AAA-EF14E039C04D}"/>
              </a:ext>
            </a:extLst>
          </p:cNvPr>
          <p:cNvSpPr>
            <a:spLocks noChangeAspect="1"/>
          </p:cNvSpPr>
          <p:nvPr/>
        </p:nvSpPr>
        <p:spPr bwMode="auto">
          <a:xfrm rot="2700000">
            <a:off x="1080000" y="1080000"/>
            <a:ext cx="1080000" cy="1080000"/>
          </a:xfrm>
          <a:prstGeom prst="plus">
            <a:avLst>
              <a:gd name="adj" fmla="val 43481"/>
            </a:avLst>
          </a:prstGeom>
          <a:solidFill>
            <a:srgbClr val="FF0000">
              <a:alpha val="50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4" name="十字形 53">
            <a:extLst>
              <a:ext uri="{FF2B5EF4-FFF2-40B4-BE49-F238E27FC236}">
                <a16:creationId xmlns:a16="http://schemas.microsoft.com/office/drawing/2014/main" id="{D197A5B5-6897-7753-7873-795DA56F606E}"/>
              </a:ext>
            </a:extLst>
          </p:cNvPr>
          <p:cNvSpPr>
            <a:spLocks noChangeAspect="1"/>
          </p:cNvSpPr>
          <p:nvPr/>
        </p:nvSpPr>
        <p:spPr bwMode="auto">
          <a:xfrm rot="2700000">
            <a:off x="1080000" y="5040000"/>
            <a:ext cx="1080000" cy="1080000"/>
          </a:xfrm>
          <a:prstGeom prst="plus">
            <a:avLst>
              <a:gd name="adj" fmla="val 43481"/>
            </a:avLst>
          </a:prstGeom>
          <a:solidFill>
            <a:srgbClr val="FF0000">
              <a:alpha val="50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 name="動作設定ボタン: 戻る 10">
            <a:hlinkClick r:id="rId2" action="ppaction://hlinksldjump" highlightClick="1"/>
            <a:extLst>
              <a:ext uri="{FF2B5EF4-FFF2-40B4-BE49-F238E27FC236}">
                <a16:creationId xmlns:a16="http://schemas.microsoft.com/office/drawing/2014/main" id="{F4509DC1-219A-04F0-0559-9605DB0CEFB8}"/>
              </a:ext>
            </a:extLst>
          </p:cNvPr>
          <p:cNvSpPr>
            <a:spLocks noChangeAspect="1"/>
          </p:cNvSpPr>
          <p:nvPr/>
        </p:nvSpPr>
        <p:spPr bwMode="auto">
          <a:xfrm>
            <a:off x="11340000" y="6300000"/>
            <a:ext cx="360000" cy="360000"/>
          </a:xfrm>
          <a:prstGeom prst="actionButtonReturn">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911884538"/>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DEED133-0028-B21C-1661-71373CA8D398}"/>
              </a:ext>
            </a:extLst>
          </p:cNvPr>
          <p:cNvSpPr>
            <a:spLocks noGrp="1"/>
          </p:cNvSpPr>
          <p:nvPr>
            <p:ph type="title"/>
          </p:nvPr>
        </p:nvSpPr>
        <p:spPr>
          <a:xfrm>
            <a:off x="539999" y="252000"/>
            <a:ext cx="10620000" cy="540000"/>
          </a:xfrm>
        </p:spPr>
        <p:txBody>
          <a:bodyPr/>
          <a:lstStyle/>
          <a:p>
            <a:r>
              <a:rPr lang="ja-JP" altLang="en-US" dirty="0"/>
              <a:t>アジャイル開発に関わるチーム</a:t>
            </a:r>
          </a:p>
        </p:txBody>
      </p:sp>
      <p:pic>
        <p:nvPicPr>
          <p:cNvPr id="4" name="図 3">
            <a:extLst>
              <a:ext uri="{FF2B5EF4-FFF2-40B4-BE49-F238E27FC236}">
                <a16:creationId xmlns:a16="http://schemas.microsoft.com/office/drawing/2014/main" id="{F01FB20C-AE53-438C-BBC6-30420363322A}"/>
              </a:ext>
            </a:extLst>
          </p:cNvPr>
          <p:cNvPicPr>
            <a:picLocks noChangeAspect="1"/>
          </p:cNvPicPr>
          <p:nvPr/>
        </p:nvPicPr>
        <p:blipFill>
          <a:blip r:embed="rId2"/>
          <a:stretch>
            <a:fillRect/>
          </a:stretch>
        </p:blipFill>
        <p:spPr>
          <a:xfrm>
            <a:off x="359999" y="828000"/>
            <a:ext cx="9720000" cy="5444888"/>
          </a:xfrm>
          <a:prstGeom prst="rect">
            <a:avLst/>
          </a:prstGeom>
        </p:spPr>
      </p:pic>
      <p:sp>
        <p:nvSpPr>
          <p:cNvPr id="6" name="テキスト ボックス 5">
            <a:extLst>
              <a:ext uri="{FF2B5EF4-FFF2-40B4-BE49-F238E27FC236}">
                <a16:creationId xmlns:a16="http://schemas.microsoft.com/office/drawing/2014/main" id="{7A9EB250-C418-4160-BC0C-B2474C0BD8FE}"/>
              </a:ext>
            </a:extLst>
          </p:cNvPr>
          <p:cNvSpPr txBox="1"/>
          <p:nvPr/>
        </p:nvSpPr>
        <p:spPr>
          <a:xfrm>
            <a:off x="2880000" y="6300000"/>
            <a:ext cx="7920000" cy="338554"/>
          </a:xfrm>
          <a:prstGeom prst="rect">
            <a:avLst/>
          </a:prstGeom>
          <a:noFill/>
        </p:spPr>
        <p:txBody>
          <a:bodyPr wrap="square">
            <a:spAutoFit/>
          </a:bodyPr>
          <a:lstStyle/>
          <a:p>
            <a:r>
              <a:rPr lang="en-US" altLang="ja-JP" sz="1600" dirty="0"/>
              <a:t>&lt;</a:t>
            </a:r>
            <a:r>
              <a:rPr lang="ja-JP" altLang="en-US" sz="1600" dirty="0"/>
              <a:t>出典</a:t>
            </a:r>
            <a:r>
              <a:rPr lang="en-US" altLang="ja-JP" sz="1600" dirty="0"/>
              <a:t>&gt;</a:t>
            </a:r>
            <a:r>
              <a:rPr lang="ja-JP" altLang="en-US" sz="1600" dirty="0"/>
              <a:t> </a:t>
            </a:r>
            <a:r>
              <a:rPr lang="en-US" altLang="ja-JP" sz="1600" dirty="0"/>
              <a:t>QRC Team Topologies-ja</a:t>
            </a:r>
            <a:r>
              <a:rPr lang="ja-JP" altLang="en-US" sz="1600" dirty="0"/>
              <a:t>　</a:t>
            </a:r>
            <a:r>
              <a:rPr lang="en-US" altLang="ja-JP" sz="1600" i="1" dirty="0">
                <a:latin typeface="Arial" panose="020B0604020202020204" pitchFamily="34" charset="0"/>
                <a:cs typeface="Arial" panose="020B0604020202020204" pitchFamily="34" charset="0"/>
                <a:hlinkClick r:id="rId3"/>
              </a:rPr>
              <a:t>https://scrapbox.io/iki-iki/QRC_Team_Topologies-ja</a:t>
            </a:r>
            <a:endParaRPr lang="ja-JP" altLang="en-US" sz="1600" i="1" dirty="0">
              <a:latin typeface="Arial" panose="020B0604020202020204" pitchFamily="34" charset="0"/>
              <a:cs typeface="Arial" panose="020B0604020202020204" pitchFamily="34" charset="0"/>
            </a:endParaRPr>
          </a:p>
        </p:txBody>
      </p:sp>
      <p:sp>
        <p:nvSpPr>
          <p:cNvPr id="7" name="日付プレースホルダー 6">
            <a:extLst>
              <a:ext uri="{FF2B5EF4-FFF2-40B4-BE49-F238E27FC236}">
                <a16:creationId xmlns:a16="http://schemas.microsoft.com/office/drawing/2014/main" id="{306DCB86-9556-B17F-730C-7B29D7BD7050}"/>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8" name="フッター プレースホルダー 7">
            <a:extLst>
              <a:ext uri="{FF2B5EF4-FFF2-40B4-BE49-F238E27FC236}">
                <a16:creationId xmlns:a16="http://schemas.microsoft.com/office/drawing/2014/main" id="{0E57668F-176A-116A-C32A-1D348EB07E4C}"/>
              </a:ext>
            </a:extLst>
          </p:cNvPr>
          <p:cNvSpPr>
            <a:spLocks noGrp="1"/>
          </p:cNvSpPr>
          <p:nvPr>
            <p:ph type="ftr" sz="quarter" idx="3"/>
          </p:nvPr>
        </p:nvSpPr>
        <p:spPr/>
        <p:txBody>
          <a:bodyPr/>
          <a:lstStyle/>
          <a:p>
            <a:r>
              <a:rPr lang="en-US" altLang="ja-JP"/>
              <a:t>EdgeTech+ 2022</a:t>
            </a:r>
            <a:endParaRPr lang="en-US" dirty="0"/>
          </a:p>
        </p:txBody>
      </p:sp>
      <p:sp>
        <p:nvSpPr>
          <p:cNvPr id="9" name="テキスト ボックス 8">
            <a:extLst>
              <a:ext uri="{FF2B5EF4-FFF2-40B4-BE49-F238E27FC236}">
                <a16:creationId xmlns:a16="http://schemas.microsoft.com/office/drawing/2014/main" id="{50864A68-7431-9DBC-4574-A183523B8AC5}"/>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3FB2A5E-90E5-D3BF-A7D9-73049788EB4B}"/>
              </a:ext>
            </a:extLst>
          </p:cNvPr>
          <p:cNvSpPr txBox="1"/>
          <p:nvPr/>
        </p:nvSpPr>
        <p:spPr>
          <a:xfrm>
            <a:off x="10079999" y="1620000"/>
            <a:ext cx="1980000" cy="2708434"/>
          </a:xfrm>
          <a:prstGeom prst="rect">
            <a:avLst/>
          </a:prstGeom>
          <a:noFill/>
        </p:spPr>
        <p:txBody>
          <a:bodyPr wrap="square" rtlCol="0">
            <a:spAutoFit/>
          </a:bodyPr>
          <a:lstStyle/>
          <a:p>
            <a:pPr>
              <a:spcBef>
                <a:spcPts val="600"/>
              </a:spcBef>
            </a:pPr>
            <a:r>
              <a:rPr kumimoji="1" lang="ja-JP" altLang="en-US" sz="2000" dirty="0">
                <a:solidFill>
                  <a:srgbClr val="FF0000"/>
                </a:solidFill>
                <a:latin typeface="メイリオ" panose="020B0604030504040204" pitchFamily="50" charset="-128"/>
                <a:ea typeface="メイリオ" panose="020B0604030504040204" pitchFamily="50" charset="-128"/>
              </a:rPr>
              <a:t>通常の</a:t>
            </a:r>
          </a:p>
          <a:p>
            <a:pPr>
              <a:spcBef>
                <a:spcPts val="600"/>
              </a:spcBef>
            </a:pPr>
            <a:r>
              <a:rPr kumimoji="1" lang="ja-JP" altLang="en-US" sz="2000" dirty="0">
                <a:solidFill>
                  <a:srgbClr val="FF0000"/>
                </a:solidFill>
                <a:latin typeface="メイリオ" panose="020B0604030504040204" pitchFamily="50" charset="-128"/>
                <a:ea typeface="メイリオ" panose="020B0604030504040204" pitchFamily="50" charset="-128"/>
              </a:rPr>
              <a:t>スクラムチーム</a:t>
            </a:r>
          </a:p>
          <a:p>
            <a:pPr>
              <a:spcBef>
                <a:spcPts val="600"/>
              </a:spcBef>
            </a:pPr>
            <a:r>
              <a:rPr kumimoji="1" lang="ja-JP" altLang="en-US" sz="2000" dirty="0">
                <a:solidFill>
                  <a:srgbClr val="FF0000"/>
                </a:solidFill>
                <a:latin typeface="メイリオ" panose="020B0604030504040204" pitchFamily="50" charset="-128"/>
                <a:ea typeface="メイリオ" panose="020B0604030504040204" pitchFamily="50" charset="-128"/>
              </a:rPr>
              <a:t>に対し，</a:t>
            </a:r>
          </a:p>
          <a:p>
            <a:pPr>
              <a:spcBef>
                <a:spcPts val="600"/>
              </a:spcBef>
            </a:pPr>
            <a:r>
              <a:rPr kumimoji="1" lang="ja-JP" altLang="en-US" sz="2000" dirty="0">
                <a:solidFill>
                  <a:srgbClr val="FF0000"/>
                </a:solidFill>
                <a:latin typeface="メイリオ" panose="020B0604030504040204" pitchFamily="50" charset="-128"/>
                <a:ea typeface="メイリオ" panose="020B0604030504040204" pitchFamily="50" charset="-128"/>
              </a:rPr>
              <a:t>必要に応じて</a:t>
            </a:r>
          </a:p>
          <a:p>
            <a:pPr>
              <a:spcBef>
                <a:spcPts val="600"/>
              </a:spcBef>
            </a:pPr>
            <a:r>
              <a:rPr kumimoji="1" lang="ja-JP" altLang="en-US" sz="2000" dirty="0">
                <a:solidFill>
                  <a:srgbClr val="FF0000"/>
                </a:solidFill>
                <a:latin typeface="メイリオ" panose="020B0604030504040204" pitchFamily="50" charset="-128"/>
                <a:ea typeface="メイリオ" panose="020B0604030504040204" pitchFamily="50" charset="-128"/>
              </a:rPr>
              <a:t>各種の</a:t>
            </a:r>
          </a:p>
          <a:p>
            <a:pPr>
              <a:spcBef>
                <a:spcPts val="600"/>
              </a:spcBef>
            </a:pPr>
            <a:r>
              <a:rPr kumimoji="1" lang="ja-JP" altLang="en-US" sz="2000" u="sng" dirty="0">
                <a:solidFill>
                  <a:srgbClr val="FF0000"/>
                </a:solidFill>
                <a:latin typeface="メイリオ" panose="020B0604030504040204" pitchFamily="50" charset="-128"/>
                <a:ea typeface="メイリオ" panose="020B0604030504040204" pitchFamily="50" charset="-128"/>
              </a:rPr>
              <a:t>専門チーム</a:t>
            </a:r>
            <a:r>
              <a:rPr kumimoji="1" lang="ja-JP" altLang="en-US" sz="2000" dirty="0">
                <a:solidFill>
                  <a:srgbClr val="FF0000"/>
                </a:solidFill>
                <a:latin typeface="メイリオ" panose="020B0604030504040204" pitchFamily="50" charset="-128"/>
                <a:ea typeface="メイリオ" panose="020B0604030504040204" pitchFamily="50" charset="-128"/>
              </a:rPr>
              <a:t>が</a:t>
            </a:r>
          </a:p>
          <a:p>
            <a:pPr>
              <a:spcBef>
                <a:spcPts val="600"/>
              </a:spcBef>
            </a:pPr>
            <a:r>
              <a:rPr kumimoji="1" lang="ja-JP" altLang="en-US" sz="2000" dirty="0">
                <a:solidFill>
                  <a:srgbClr val="FF0000"/>
                </a:solidFill>
                <a:latin typeface="メイリオ" panose="020B0604030504040204" pitchFamily="50" charset="-128"/>
                <a:ea typeface="メイリオ" panose="020B0604030504040204" pitchFamily="50" charset="-128"/>
              </a:rPr>
              <a:t>サポート</a:t>
            </a:r>
          </a:p>
        </p:txBody>
      </p:sp>
    </p:spTree>
    <p:extLst>
      <p:ext uri="{BB962C8B-B14F-4D97-AF65-F5344CB8AC3E}">
        <p14:creationId xmlns:p14="http://schemas.microsoft.com/office/powerpoint/2010/main" val="28110775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96F1E-4AD1-4F9B-918A-E3AB373D642F}"/>
              </a:ext>
            </a:extLst>
          </p:cNvPr>
          <p:cNvSpPr>
            <a:spLocks noGrp="1"/>
          </p:cNvSpPr>
          <p:nvPr>
            <p:ph type="title"/>
          </p:nvPr>
        </p:nvSpPr>
        <p:spPr/>
        <p:txBody>
          <a:bodyPr anchor="ctr">
            <a:normAutofit fontScale="90000"/>
          </a:bodyPr>
          <a:lstStyle/>
          <a:p>
            <a:r>
              <a:rPr kumimoji="1" lang="en-US" altLang="ja-JP" dirty="0"/>
              <a:t>DX</a:t>
            </a:r>
            <a:r>
              <a:rPr kumimoji="1" lang="ja-JP" altLang="en-US" dirty="0"/>
              <a:t>推進施策［</a:t>
            </a:r>
            <a:r>
              <a:rPr kumimoji="1" lang="en-US" altLang="ja-JP" dirty="0"/>
              <a:t>2022</a:t>
            </a:r>
            <a:r>
              <a:rPr kumimoji="1" lang="ja-JP" altLang="en-US" dirty="0"/>
              <a:t>年］</a:t>
            </a:r>
            <a:r>
              <a:rPr lang="ja-JP" altLang="en-US" dirty="0"/>
              <a:t>（経済産業省：</a:t>
            </a:r>
            <a:r>
              <a:rPr lang="en-US" altLang="ja-JP" dirty="0"/>
              <a:t>DX</a:t>
            </a:r>
            <a:r>
              <a:rPr lang="ja-JP" altLang="en-US" dirty="0"/>
              <a:t>レポート</a:t>
            </a:r>
            <a:r>
              <a:rPr lang="en-US" altLang="ja-JP" dirty="0"/>
              <a:t>2.2</a:t>
            </a:r>
            <a:r>
              <a:rPr lang="ja-JP" altLang="en-US" dirty="0"/>
              <a:t>）</a:t>
            </a:r>
            <a:endParaRPr kumimoji="1" lang="ja-JP" altLang="en-US" dirty="0"/>
          </a:p>
        </p:txBody>
      </p:sp>
      <p:sp>
        <p:nvSpPr>
          <p:cNvPr id="7" name="日付プレースホルダー 6">
            <a:extLst>
              <a:ext uri="{FF2B5EF4-FFF2-40B4-BE49-F238E27FC236}">
                <a16:creationId xmlns:a16="http://schemas.microsoft.com/office/drawing/2014/main" id="{2BCA6B41-6225-4A36-B53F-9BE928281218}"/>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9" name="フッター プレースホルダー 8">
            <a:extLst>
              <a:ext uri="{FF2B5EF4-FFF2-40B4-BE49-F238E27FC236}">
                <a16:creationId xmlns:a16="http://schemas.microsoft.com/office/drawing/2014/main" id="{B2B164BB-E0DB-4363-AD8F-0ACCB701AC5A}"/>
              </a:ext>
            </a:extLst>
          </p:cNvPr>
          <p:cNvSpPr>
            <a:spLocks noGrp="1"/>
          </p:cNvSpPr>
          <p:nvPr>
            <p:ph type="ftr" sz="quarter" idx="3"/>
          </p:nvPr>
        </p:nvSpPr>
        <p:spPr/>
        <p:txBody>
          <a:bodyPr/>
          <a:lstStyle/>
          <a:p>
            <a:r>
              <a:rPr lang="en-US" altLang="ja-JP"/>
              <a:t>EdgeTech+ 2022</a:t>
            </a:r>
            <a:endParaRPr lang="en-US" dirty="0"/>
          </a:p>
        </p:txBody>
      </p:sp>
      <p:sp>
        <p:nvSpPr>
          <p:cNvPr id="6" name="正方形/長方形 5">
            <a:extLst>
              <a:ext uri="{FF2B5EF4-FFF2-40B4-BE49-F238E27FC236}">
                <a16:creationId xmlns:a16="http://schemas.microsoft.com/office/drawing/2014/main" id="{E69884DD-7984-4591-9380-FDDFBC17935D}"/>
              </a:ext>
            </a:extLst>
          </p:cNvPr>
          <p:cNvSpPr/>
          <p:nvPr/>
        </p:nvSpPr>
        <p:spPr>
          <a:xfrm>
            <a:off x="5940000" y="828000"/>
            <a:ext cx="6120000" cy="396000"/>
          </a:xfrm>
          <a:prstGeom prst="rect">
            <a:avLst/>
          </a:prstGeom>
        </p:spPr>
        <p:txBody>
          <a:bodyPr wrap="square">
            <a:sp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&gt;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DX</a:t>
            </a:r>
            <a:r>
              <a:rPr lang="ja-JP" altLang="en-US" sz="1050" dirty="0">
                <a:latin typeface="メイリオ" panose="020B0604030504040204" pitchFamily="50" charset="-128"/>
                <a:ea typeface="メイリオ" panose="020B0604030504040204" pitchFamily="50" charset="-128"/>
              </a:rPr>
              <a:t>レポート</a:t>
            </a:r>
            <a:r>
              <a:rPr lang="en-US" altLang="ja-JP" sz="1050" dirty="0">
                <a:latin typeface="メイリオ" panose="020B0604030504040204" pitchFamily="50" charset="-128"/>
                <a:ea typeface="メイリオ" panose="020B0604030504040204" pitchFamily="50" charset="-128"/>
              </a:rPr>
              <a:t>2.2</a:t>
            </a:r>
            <a:r>
              <a:rPr lang="ja-JP" altLang="en-US" sz="1050" dirty="0">
                <a:latin typeface="メイリオ" panose="020B0604030504040204" pitchFamily="50" charset="-128"/>
                <a:ea typeface="メイリオ" panose="020B0604030504040204" pitchFamily="50" charset="-128"/>
              </a:rPr>
              <a:t>のアウトライン・デジタル産業宣言・デジタル産業指標，</a:t>
            </a:r>
            <a:r>
              <a:rPr lang="en-US" altLang="ja-JP" sz="1050" dirty="0">
                <a:latin typeface="メイリオ" panose="020B0604030504040204" pitchFamily="50" charset="-128"/>
                <a:ea typeface="メイリオ" panose="020B0604030504040204" pitchFamily="50" charset="-128"/>
              </a:rPr>
              <a:t>2022</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日，</a:t>
            </a:r>
          </a:p>
          <a:p>
            <a:r>
              <a:rPr lang="ja-JP" altLang="en-US" sz="1050" dirty="0">
                <a:latin typeface="メイリオ" panose="020B0604030504040204" pitchFamily="50" charset="-128"/>
                <a:ea typeface="メイリオ" panose="020B0604030504040204" pitchFamily="50" charset="-128"/>
              </a:rPr>
              <a:t>　　　　経済産業省 第</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回デジタル産業への変革に向けた研究会資料</a:t>
            </a:r>
          </a:p>
        </p:txBody>
      </p:sp>
      <p:sp>
        <p:nvSpPr>
          <p:cNvPr id="4" name="正方形/長方形 3">
            <a:extLst>
              <a:ext uri="{FF2B5EF4-FFF2-40B4-BE49-F238E27FC236}">
                <a16:creationId xmlns:a16="http://schemas.microsoft.com/office/drawing/2014/main" id="{34693EC3-AC29-4208-92C2-F5C169F42336}"/>
              </a:ext>
            </a:extLst>
          </p:cNvPr>
          <p:cNvSpPr/>
          <p:nvPr/>
        </p:nvSpPr>
        <p:spPr>
          <a:xfrm>
            <a:off x="6732000" y="1188000"/>
            <a:ext cx="5220000" cy="200943"/>
          </a:xfrm>
          <a:prstGeom prst="rect">
            <a:avLst/>
          </a:prstGeom>
        </p:spPr>
        <p:txBody>
          <a:bodyPr wrap="square" lIns="36000" tIns="36000" rIns="36000" bIns="36000">
            <a:spAutoFit/>
          </a:bodyPr>
          <a:lstStyle/>
          <a:p>
            <a:pPr>
              <a:lnSpc>
                <a:spcPts val="1000"/>
              </a:lnSpc>
            </a:pPr>
            <a:r>
              <a:rPr lang="en-US" altLang="ja-JP" sz="1000" i="1" dirty="0">
                <a:hlinkClick r:id="rId2"/>
              </a:rPr>
              <a:t>https://www.meti.go.jp/shingikai/mono_info_service/digital_sangyo_transformation/003.html</a:t>
            </a:r>
            <a:endParaRPr lang="ja-JP" altLang="en-US" sz="1000" i="1" dirty="0"/>
          </a:p>
        </p:txBody>
      </p:sp>
      <p:pic>
        <p:nvPicPr>
          <p:cNvPr id="19" name="図 18">
            <a:extLst>
              <a:ext uri="{FF2B5EF4-FFF2-40B4-BE49-F238E27FC236}">
                <a16:creationId xmlns:a16="http://schemas.microsoft.com/office/drawing/2014/main" id="{97C4ADDE-0C8B-4580-517F-EF6694A36CD5}"/>
              </a:ext>
            </a:extLst>
          </p:cNvPr>
          <p:cNvPicPr>
            <a:picLocks noChangeAspect="1"/>
          </p:cNvPicPr>
          <p:nvPr/>
        </p:nvPicPr>
        <p:blipFill>
          <a:blip r:embed="rId3"/>
          <a:stretch>
            <a:fillRect/>
          </a:stretch>
        </p:blipFill>
        <p:spPr>
          <a:xfrm>
            <a:off x="180000" y="1872000"/>
            <a:ext cx="6480000" cy="3547545"/>
          </a:xfrm>
          <a:prstGeom prst="rect">
            <a:avLst/>
          </a:prstGeom>
        </p:spPr>
      </p:pic>
      <p:sp>
        <p:nvSpPr>
          <p:cNvPr id="21" name="テキスト ボックス 20">
            <a:extLst>
              <a:ext uri="{FF2B5EF4-FFF2-40B4-BE49-F238E27FC236}">
                <a16:creationId xmlns:a16="http://schemas.microsoft.com/office/drawing/2014/main" id="{83ED76C8-08B4-C79F-8BBA-E551C7C88156}"/>
              </a:ext>
            </a:extLst>
          </p:cNvPr>
          <p:cNvSpPr txBox="1"/>
          <p:nvPr/>
        </p:nvSpPr>
        <p:spPr>
          <a:xfrm>
            <a:off x="180000" y="828000"/>
            <a:ext cx="4500000" cy="400110"/>
          </a:xfrm>
          <a:prstGeom prst="rect">
            <a:avLst/>
          </a:prstGeom>
          <a:noFill/>
        </p:spPr>
        <p:txBody>
          <a:bodyPr wrap="square" anchor="ctr">
            <a:spAutoFit/>
          </a:bodyPr>
          <a:lstStyle/>
          <a:p>
            <a:r>
              <a:rPr lang="ja-JP" altLang="en-US" sz="2000" u="sng" dirty="0"/>
              <a:t>デジタル産業指標</a:t>
            </a:r>
            <a:r>
              <a:rPr lang="ja-JP" altLang="en-US" sz="2000" dirty="0"/>
              <a:t>（関連部分のみ抜粋）</a:t>
            </a:r>
          </a:p>
        </p:txBody>
      </p:sp>
      <p:pic>
        <p:nvPicPr>
          <p:cNvPr id="23" name="図 22">
            <a:extLst>
              <a:ext uri="{FF2B5EF4-FFF2-40B4-BE49-F238E27FC236}">
                <a16:creationId xmlns:a16="http://schemas.microsoft.com/office/drawing/2014/main" id="{949D34E5-EBD6-9470-EB89-F870C80FC0D9}"/>
              </a:ext>
            </a:extLst>
          </p:cNvPr>
          <p:cNvPicPr>
            <a:picLocks noChangeAspect="1"/>
          </p:cNvPicPr>
          <p:nvPr/>
        </p:nvPicPr>
        <p:blipFill>
          <a:blip r:embed="rId4"/>
          <a:stretch>
            <a:fillRect/>
          </a:stretch>
        </p:blipFill>
        <p:spPr>
          <a:xfrm>
            <a:off x="179998" y="1188000"/>
            <a:ext cx="6480000" cy="650893"/>
          </a:xfrm>
          <a:prstGeom prst="rect">
            <a:avLst/>
          </a:prstGeom>
        </p:spPr>
      </p:pic>
      <p:pic>
        <p:nvPicPr>
          <p:cNvPr id="17" name="図 16">
            <a:extLst>
              <a:ext uri="{FF2B5EF4-FFF2-40B4-BE49-F238E27FC236}">
                <a16:creationId xmlns:a16="http://schemas.microsoft.com/office/drawing/2014/main" id="{2F92AF04-A02E-6B4D-A78D-61E32944BC17}"/>
              </a:ext>
            </a:extLst>
          </p:cNvPr>
          <p:cNvPicPr>
            <a:picLocks noChangeAspect="1"/>
          </p:cNvPicPr>
          <p:nvPr/>
        </p:nvPicPr>
        <p:blipFill>
          <a:blip r:embed="rId5"/>
          <a:stretch>
            <a:fillRect/>
          </a:stretch>
        </p:blipFill>
        <p:spPr>
          <a:xfrm>
            <a:off x="6300000" y="4320000"/>
            <a:ext cx="5760000" cy="2214185"/>
          </a:xfrm>
          <a:prstGeom prst="rect">
            <a:avLst/>
          </a:prstGeom>
        </p:spPr>
      </p:pic>
      <p:cxnSp>
        <p:nvCxnSpPr>
          <p:cNvPr id="24" name="直線コネクタ 23">
            <a:extLst>
              <a:ext uri="{FF2B5EF4-FFF2-40B4-BE49-F238E27FC236}">
                <a16:creationId xmlns:a16="http://schemas.microsoft.com/office/drawing/2014/main" id="{17BBB91A-1365-0DF7-4CDF-2696E7BD5794}"/>
              </a:ext>
            </a:extLst>
          </p:cNvPr>
          <p:cNvCxnSpPr>
            <a:cxnSpLocks/>
          </p:cNvCxnSpPr>
          <p:nvPr/>
        </p:nvCxnSpPr>
        <p:spPr>
          <a:xfrm>
            <a:off x="4644000" y="4500000"/>
            <a:ext cx="792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27D440D-39E1-9E61-94FF-1AACBF4F9B32}"/>
              </a:ext>
            </a:extLst>
          </p:cNvPr>
          <p:cNvCxnSpPr>
            <a:cxnSpLocks/>
          </p:cNvCxnSpPr>
          <p:nvPr/>
        </p:nvCxnSpPr>
        <p:spPr>
          <a:xfrm>
            <a:off x="4644000" y="3024000"/>
            <a:ext cx="1440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D930A3B-7119-F66D-C3C5-22821D50701E}"/>
              </a:ext>
            </a:extLst>
          </p:cNvPr>
          <p:cNvSpPr txBox="1"/>
          <p:nvPr/>
        </p:nvSpPr>
        <p:spPr>
          <a:xfrm>
            <a:off x="6732000" y="1440000"/>
            <a:ext cx="5400000" cy="2746906"/>
          </a:xfrm>
          <a:prstGeom prst="rect">
            <a:avLst/>
          </a:prstGeom>
          <a:solidFill>
            <a:srgbClr val="FFFFCC">
              <a:alpha val="50000"/>
            </a:srgbClr>
          </a:solidFill>
          <a:ln>
            <a:solidFill>
              <a:schemeClr val="tx1">
                <a:lumMod val="50000"/>
                <a:lumOff val="50000"/>
              </a:schemeClr>
            </a:solidFill>
          </a:ln>
        </p:spPr>
        <p:txBody>
          <a:bodyPr wrap="square">
            <a:spAutoFit/>
          </a:bodyPr>
          <a:lstStyle/>
          <a:p>
            <a:pPr marL="540000" indent="-540000">
              <a:spcBef>
                <a:spcPts val="300"/>
              </a:spcBef>
            </a:pPr>
            <a:r>
              <a:rPr lang="ja-JP" altLang="en-US" sz="1600" b="1" dirty="0">
                <a:latin typeface="メイリオ" panose="020B0604030504040204" pitchFamily="50" charset="-128"/>
                <a:ea typeface="メイリオ" panose="020B0604030504040204" pitchFamily="50" charset="-128"/>
              </a:rPr>
              <a:t>＜デジタル産業宣言＞</a:t>
            </a:r>
          </a:p>
          <a:p>
            <a:pPr marL="540000" indent="-540000">
              <a:spcBef>
                <a:spcPts val="300"/>
              </a:spcBef>
            </a:pPr>
            <a:r>
              <a:rPr lang="en-US" altLang="ja-JP" sz="1600" b="1" dirty="0">
                <a:latin typeface="メイリオ" panose="020B0604030504040204" pitchFamily="50" charset="-128"/>
                <a:ea typeface="メイリオ" panose="020B0604030504040204" pitchFamily="50" charset="-128"/>
              </a:rPr>
              <a:t>1. </a:t>
            </a:r>
            <a:r>
              <a:rPr lang="ja-JP" altLang="en-US" sz="1600" b="1" dirty="0">
                <a:latin typeface="メイリオ" panose="020B0604030504040204" pitchFamily="50" charset="-128"/>
                <a:ea typeface="メイリオ" panose="020B0604030504040204" pitchFamily="50" charset="-128"/>
              </a:rPr>
              <a:t>ビジョン</a:t>
            </a:r>
            <a:r>
              <a:rPr lang="ja-JP" altLang="en-US" sz="1600" dirty="0">
                <a:latin typeface="メイリオ" panose="020B0604030504040204" pitchFamily="50" charset="-128"/>
                <a:ea typeface="メイリオ" panose="020B0604030504040204" pitchFamily="50" charset="-128"/>
              </a:rPr>
              <a:t>：成功体験や柵（しがらみ）を捨て、新たに実現すべきビジョンを目指している</a:t>
            </a:r>
          </a:p>
          <a:p>
            <a:pPr marL="540000" indent="-540000">
              <a:spcBef>
                <a:spcPts val="300"/>
              </a:spcBef>
            </a:pPr>
            <a:r>
              <a:rPr lang="en-US" altLang="ja-JP" sz="1600" b="1" dirty="0">
                <a:latin typeface="メイリオ" panose="020B0604030504040204" pitchFamily="50" charset="-128"/>
                <a:ea typeface="メイリオ" panose="020B0604030504040204" pitchFamily="50" charset="-128"/>
              </a:rPr>
              <a:t>2. </a:t>
            </a:r>
            <a:r>
              <a:rPr lang="ja-JP" altLang="en-US" sz="1600" b="1" dirty="0">
                <a:latin typeface="メイリオ" panose="020B0604030504040204" pitchFamily="50" charset="-128"/>
                <a:ea typeface="メイリオ" panose="020B0604030504040204" pitchFamily="50" charset="-128"/>
              </a:rPr>
              <a:t>価値</a:t>
            </a:r>
            <a:r>
              <a:rPr lang="ja-JP" altLang="en-US" sz="1600" dirty="0">
                <a:latin typeface="メイリオ" panose="020B0604030504040204" pitchFamily="50" charset="-128"/>
                <a:ea typeface="メイリオ" panose="020B0604030504040204" pitchFamily="50" charset="-128"/>
              </a:rPr>
              <a:t>：開発コストではなく、創出価値を重視している</a:t>
            </a:r>
          </a:p>
          <a:p>
            <a:pPr marL="540000" indent="-540000">
              <a:spcBef>
                <a:spcPts val="300"/>
              </a:spcBef>
            </a:pPr>
            <a:r>
              <a:rPr lang="en-US" altLang="ja-JP" sz="1600" b="1" dirty="0">
                <a:latin typeface="メイリオ" panose="020B0604030504040204" pitchFamily="50" charset="-128"/>
                <a:ea typeface="メイリオ" panose="020B0604030504040204" pitchFamily="50" charset="-128"/>
              </a:rPr>
              <a:t>3. </a:t>
            </a:r>
            <a:r>
              <a:rPr lang="ja-JP" altLang="en-US" sz="1600" b="1" dirty="0">
                <a:latin typeface="メイリオ" panose="020B0604030504040204" pitchFamily="50" charset="-128"/>
                <a:ea typeface="メイリオ" panose="020B0604030504040204" pitchFamily="50" charset="-128"/>
              </a:rPr>
              <a:t>オープン</a:t>
            </a:r>
            <a:r>
              <a:rPr lang="ja-JP" altLang="en-US" sz="1600" dirty="0">
                <a:latin typeface="メイリオ" panose="020B0604030504040204" pitchFamily="50" charset="-128"/>
                <a:ea typeface="メイリオ" panose="020B0604030504040204" pitchFamily="50" charset="-128"/>
              </a:rPr>
              <a:t>：自社に閉じるのではなく、あらゆるプレイヤーとつながっている</a:t>
            </a:r>
          </a:p>
          <a:p>
            <a:pPr marL="540000" indent="-540000">
              <a:spcBef>
                <a:spcPts val="300"/>
              </a:spcBef>
            </a:pPr>
            <a:r>
              <a:rPr lang="en-US" altLang="ja-JP" sz="1600" b="1" dirty="0">
                <a:latin typeface="メイリオ" panose="020B0604030504040204" pitchFamily="50" charset="-128"/>
                <a:ea typeface="メイリオ" panose="020B0604030504040204" pitchFamily="50" charset="-128"/>
              </a:rPr>
              <a:t>4. </a:t>
            </a:r>
            <a:r>
              <a:rPr lang="ja-JP" altLang="en-US" sz="1600" b="1" dirty="0">
                <a:latin typeface="メイリオ" panose="020B0604030504040204" pitchFamily="50" charset="-128"/>
                <a:ea typeface="メイリオ" panose="020B0604030504040204" pitchFamily="50" charset="-128"/>
              </a:rPr>
              <a:t>継続</a:t>
            </a:r>
            <a:r>
              <a:rPr lang="ja-JP" altLang="en-US" sz="1600" dirty="0">
                <a:latin typeface="メイリオ" panose="020B0604030504040204" pitchFamily="50" charset="-128"/>
                <a:ea typeface="メイリオ" panose="020B0604030504040204" pitchFamily="50" charset="-128"/>
              </a:rPr>
              <a:t>：失敗して撤退するのではなく、試行錯誤を繰り返し、前進し続ける</a:t>
            </a:r>
          </a:p>
          <a:p>
            <a:pPr marL="540000" indent="-540000">
              <a:spcBef>
                <a:spcPts val="300"/>
              </a:spcBef>
            </a:pPr>
            <a:r>
              <a:rPr lang="en-US" altLang="ja-JP" sz="1600" b="1" dirty="0">
                <a:latin typeface="メイリオ" panose="020B0604030504040204" pitchFamily="50" charset="-128"/>
                <a:ea typeface="メイリオ" panose="020B0604030504040204" pitchFamily="50" charset="-128"/>
              </a:rPr>
              <a:t>5. </a:t>
            </a:r>
            <a:r>
              <a:rPr lang="ja-JP" altLang="en-US" sz="1600" b="1" dirty="0">
                <a:latin typeface="メイリオ" panose="020B0604030504040204" pitchFamily="50" charset="-128"/>
                <a:ea typeface="メイリオ" panose="020B0604030504040204" pitchFamily="50" charset="-128"/>
              </a:rPr>
              <a:t>経営者</a:t>
            </a:r>
            <a:r>
              <a:rPr lang="ja-JP" altLang="en-US" sz="1600" dirty="0">
                <a:latin typeface="メイリオ" panose="020B0604030504040204" pitchFamily="50" charset="-128"/>
                <a:ea typeface="メイリオ" panose="020B0604030504040204" pitchFamily="50" charset="-128"/>
              </a:rPr>
              <a:t>：デジタルによるビジネス創造は経営者のミッションであることを自覚している</a:t>
            </a:r>
          </a:p>
        </p:txBody>
      </p:sp>
      <p:sp>
        <p:nvSpPr>
          <p:cNvPr id="5" name="テキスト ボックス 4">
            <a:extLst>
              <a:ext uri="{FF2B5EF4-FFF2-40B4-BE49-F238E27FC236}">
                <a16:creationId xmlns:a16="http://schemas.microsoft.com/office/drawing/2014/main" id="{B08A7AEA-B5B4-6F37-493F-23A6C1048D72}"/>
              </a:ext>
            </a:extLst>
          </p:cNvPr>
          <p:cNvSpPr txBox="1"/>
          <p:nvPr/>
        </p:nvSpPr>
        <p:spPr>
          <a:xfrm>
            <a:off x="180000" y="5760000"/>
            <a:ext cx="5940000" cy="738664"/>
          </a:xfrm>
          <a:prstGeom prst="rect">
            <a:avLst/>
          </a:prstGeom>
          <a:noFill/>
        </p:spPr>
        <p:txBody>
          <a:bodyPr wrap="square">
            <a:spAutoFit/>
          </a:bodyPr>
          <a:lstStyle/>
          <a:p>
            <a:r>
              <a:rPr lang="en-US" altLang="ja-JP" sz="1050" dirty="0">
                <a:solidFill>
                  <a:srgbClr val="3333FF"/>
                </a:solidFill>
                <a:latin typeface="メイリオ" panose="020B0604030504040204" pitchFamily="50" charset="-128"/>
                <a:ea typeface="メイリオ" panose="020B0604030504040204" pitchFamily="50" charset="-128"/>
              </a:rPr>
              <a:t>&lt;</a:t>
            </a:r>
            <a:r>
              <a:rPr lang="ja-JP" altLang="en-US" sz="1050" dirty="0">
                <a:solidFill>
                  <a:srgbClr val="3333FF"/>
                </a:solidFill>
                <a:latin typeface="メイリオ" panose="020B0604030504040204" pitchFamily="50" charset="-128"/>
                <a:ea typeface="メイリオ" panose="020B0604030504040204" pitchFamily="50" charset="-128"/>
              </a:rPr>
              <a:t>更新情報</a:t>
            </a:r>
            <a:r>
              <a:rPr lang="en-US" altLang="ja-JP" sz="1050" dirty="0">
                <a:solidFill>
                  <a:srgbClr val="3333FF"/>
                </a:solidFill>
                <a:latin typeface="メイリオ" panose="020B0604030504040204" pitchFamily="50" charset="-128"/>
                <a:ea typeface="メイリオ" panose="020B0604030504040204" pitchFamily="50" charset="-128"/>
              </a:rPr>
              <a:t>&gt;</a:t>
            </a:r>
            <a:r>
              <a:rPr lang="ja-JP" altLang="en-US" sz="1050" dirty="0">
                <a:solidFill>
                  <a:srgbClr val="3333FF"/>
                </a:solidFill>
                <a:latin typeface="メイリオ" panose="020B0604030504040204" pitchFamily="50" charset="-128"/>
                <a:ea typeface="メイリオ" panose="020B0604030504040204" pitchFamily="50" charset="-128"/>
              </a:rPr>
              <a:t> 「デジタル産業宣言」など</a:t>
            </a:r>
            <a:endParaRPr lang="en-US" altLang="ja-JP" sz="1050" dirty="0">
              <a:solidFill>
                <a:srgbClr val="3333FF"/>
              </a:solidFill>
              <a:latin typeface="メイリオ" panose="020B0604030504040204" pitchFamily="50" charset="-128"/>
              <a:ea typeface="メイリオ" panose="020B0604030504040204" pitchFamily="50" charset="-128"/>
            </a:endParaRPr>
          </a:p>
          <a:p>
            <a:r>
              <a:rPr lang="ja-JP" altLang="en-US" sz="1050" dirty="0">
                <a:solidFill>
                  <a:srgbClr val="3333FF"/>
                </a:solidFill>
                <a:latin typeface="メイリオ" panose="020B0604030504040204" pitchFamily="50" charset="-128"/>
                <a:ea typeface="メイリオ" panose="020B0604030504040204" pitchFamily="50" charset="-128"/>
              </a:rPr>
              <a:t>                 </a:t>
            </a:r>
            <a:r>
              <a:rPr lang="en-US" altLang="ja-JP" sz="1050" dirty="0">
                <a:solidFill>
                  <a:srgbClr val="3333FF"/>
                </a:solidFill>
                <a:latin typeface="メイリオ" panose="020B0604030504040204" pitchFamily="50" charset="-128"/>
                <a:ea typeface="メイリオ" panose="020B0604030504040204" pitchFamily="50" charset="-128"/>
              </a:rPr>
              <a:t>D X </a:t>
            </a:r>
            <a:r>
              <a:rPr lang="ja-JP" altLang="en-US" sz="1050" dirty="0">
                <a:solidFill>
                  <a:srgbClr val="3333FF"/>
                </a:solidFill>
                <a:latin typeface="メイリオ" panose="020B0604030504040204" pitchFamily="50" charset="-128"/>
                <a:ea typeface="メイリオ" panose="020B0604030504040204" pitchFamily="50" charset="-128"/>
              </a:rPr>
              <a:t>レポート </a:t>
            </a:r>
            <a:r>
              <a:rPr lang="en-US" altLang="ja-JP" sz="1050" dirty="0">
                <a:solidFill>
                  <a:srgbClr val="3333FF"/>
                </a:solidFill>
                <a:latin typeface="メイリオ" panose="020B0604030504040204" pitchFamily="50" charset="-128"/>
                <a:ea typeface="メイリオ" panose="020B0604030504040204" pitchFamily="50" charset="-128"/>
              </a:rPr>
              <a:t>2.2</a:t>
            </a:r>
            <a:r>
              <a:rPr lang="ja-JP" altLang="en-US" sz="1050" dirty="0">
                <a:solidFill>
                  <a:srgbClr val="3333FF"/>
                </a:solidFill>
                <a:latin typeface="メイリオ" panose="020B0604030504040204" pitchFamily="50" charset="-128"/>
                <a:ea typeface="メイリオ" panose="020B0604030504040204" pitchFamily="50" charset="-128"/>
              </a:rPr>
              <a:t> （概要），令和４年７月 デジタル産業への変革に向けた研究会</a:t>
            </a:r>
          </a:p>
          <a:p>
            <a:r>
              <a:rPr lang="ja-JP" altLang="en-US" sz="1050" dirty="0">
                <a:solidFill>
                  <a:srgbClr val="3333FF"/>
                </a:solidFill>
                <a:latin typeface="メイリオ" panose="020B0604030504040204" pitchFamily="50" charset="-128"/>
                <a:ea typeface="メイリオ" panose="020B0604030504040204" pitchFamily="50" charset="-128"/>
              </a:rPr>
              <a:t>                 経済産業省 第</a:t>
            </a:r>
            <a:r>
              <a:rPr lang="en-US" altLang="ja-JP" sz="1050" dirty="0">
                <a:solidFill>
                  <a:srgbClr val="3333FF"/>
                </a:solidFill>
                <a:latin typeface="メイリオ" panose="020B0604030504040204" pitchFamily="50" charset="-128"/>
                <a:ea typeface="メイリオ" panose="020B0604030504040204" pitchFamily="50" charset="-128"/>
              </a:rPr>
              <a:t>2</a:t>
            </a:r>
            <a:r>
              <a:rPr lang="ja-JP" altLang="en-US" sz="1050" dirty="0">
                <a:solidFill>
                  <a:srgbClr val="3333FF"/>
                </a:solidFill>
                <a:latin typeface="メイリオ" panose="020B0604030504040204" pitchFamily="50" charset="-128"/>
                <a:ea typeface="メイリオ" panose="020B0604030504040204" pitchFamily="50" charset="-128"/>
              </a:rPr>
              <a:t>回コロナ禍を踏まえたデジタル・ガバナンス検討会資料</a:t>
            </a:r>
            <a:r>
              <a:rPr lang="en-US" altLang="ja-JP" sz="1050" dirty="0">
                <a:solidFill>
                  <a:srgbClr val="3333FF"/>
                </a:solidFill>
                <a:latin typeface="メイリオ" panose="020B0604030504040204" pitchFamily="50" charset="-128"/>
                <a:ea typeface="メイリオ" panose="020B0604030504040204" pitchFamily="50" charset="-128"/>
              </a:rPr>
              <a:t>5</a:t>
            </a:r>
          </a:p>
          <a:p>
            <a:r>
              <a:rPr lang="ja-JP" altLang="en-US" sz="1050" dirty="0">
                <a:solidFill>
                  <a:srgbClr val="3333FF"/>
                </a:solidFill>
                <a:latin typeface="メイリオ" panose="020B0604030504040204" pitchFamily="50" charset="-128"/>
                <a:ea typeface="メイリオ" panose="020B0604030504040204" pitchFamily="50" charset="-128"/>
              </a:rPr>
              <a:t>                　     </a:t>
            </a:r>
            <a:r>
              <a:rPr lang="en-US" altLang="ja-JP" sz="1050" i="1" dirty="0">
                <a:solidFill>
                  <a:srgbClr val="3333FF"/>
                </a:solidFill>
                <a:latin typeface="Arial" panose="020B0604020202020204" pitchFamily="34" charset="0"/>
                <a:ea typeface="メイリオ" panose="020B060403050404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https://www.meti.go.jp/shingikai/mono_info_service/covid-19_dgc/002.html</a:t>
            </a:r>
            <a:endParaRPr lang="ja-JP" altLang="en-US" sz="1050" i="1" dirty="0">
              <a:solidFill>
                <a:srgbClr val="3333FF"/>
              </a:solidFill>
              <a:latin typeface="Arial" panose="020B0604020202020204" pitchFamily="34" charset="0"/>
              <a:ea typeface="メイリオ" panose="020B0604030504040204" pitchFamily="50" charset="-128"/>
              <a:cs typeface="Arial" panose="020B0604020202020204" pitchFamily="34" charset="0"/>
            </a:endParaRPr>
          </a:p>
        </p:txBody>
      </p:sp>
      <p:cxnSp>
        <p:nvCxnSpPr>
          <p:cNvPr id="3" name="直線コネクタ 2">
            <a:extLst>
              <a:ext uri="{FF2B5EF4-FFF2-40B4-BE49-F238E27FC236}">
                <a16:creationId xmlns:a16="http://schemas.microsoft.com/office/drawing/2014/main" id="{17F9EDCA-4DD3-B68C-EFAE-1A00B9BD6097}"/>
              </a:ext>
            </a:extLst>
          </p:cNvPr>
          <p:cNvCxnSpPr>
            <a:cxnSpLocks/>
          </p:cNvCxnSpPr>
          <p:nvPr/>
        </p:nvCxnSpPr>
        <p:spPr>
          <a:xfrm>
            <a:off x="4716000" y="4734000"/>
            <a:ext cx="792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DD2C0EE-107D-2A80-3C56-5513969D7264}"/>
              </a:ext>
            </a:extLst>
          </p:cNvPr>
          <p:cNvCxnSpPr>
            <a:cxnSpLocks/>
          </p:cNvCxnSpPr>
          <p:nvPr/>
        </p:nvCxnSpPr>
        <p:spPr>
          <a:xfrm>
            <a:off x="5508000" y="4500000"/>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22904"/>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タイトル 1"/>
          <p:cNvSpPr>
            <a:spLocks noGrp="1"/>
          </p:cNvSpPr>
          <p:nvPr>
            <p:ph type="title"/>
          </p:nvPr>
        </p:nvSpPr>
        <p:spPr>
          <a:xfrm>
            <a:off x="539999" y="252000"/>
            <a:ext cx="10620000" cy="516117"/>
          </a:xfrm>
        </p:spPr>
        <p:txBody>
          <a:bodyPr vert="horz" wrap="square" lIns="84406" tIns="42203" rIns="84406" bIns="42203" numCol="1" rtlCol="0" anchor="ctr" anchorCtr="0" compatLnSpc="1">
            <a:prstTxWarp prst="textNoShape">
              <a:avLst/>
            </a:prstTxWarp>
            <a:spAutoFit/>
          </a:bodyPr>
          <a:lstStyle/>
          <a:p>
            <a:r>
              <a:rPr lang="ja-JP" altLang="en-US" sz="2800" dirty="0">
                <a:solidFill>
                  <a:srgbClr val="000000"/>
                </a:solidFill>
              </a:rPr>
              <a:t>一部完成保証付き準委任契約（案）における契約・開発の流れ</a:t>
            </a:r>
            <a:endParaRPr lang="en-US" altLang="ja-JP" kern="1200" dirty="0"/>
          </a:p>
        </p:txBody>
      </p:sp>
      <p:sp>
        <p:nvSpPr>
          <p:cNvPr id="2" name="日付プレースホルダー 1">
            <a:extLst>
              <a:ext uri="{FF2B5EF4-FFF2-40B4-BE49-F238E27FC236}">
                <a16:creationId xmlns:a16="http://schemas.microsoft.com/office/drawing/2014/main" id="{71E5AEFE-2EE9-4C98-83B1-2DBC418F3695}"/>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grpSp>
        <p:nvGrpSpPr>
          <p:cNvPr id="15" name="グループ化 14">
            <a:extLst>
              <a:ext uri="{FF2B5EF4-FFF2-40B4-BE49-F238E27FC236}">
                <a16:creationId xmlns:a16="http://schemas.microsoft.com/office/drawing/2014/main" id="{73CEE634-FB7C-4F09-9002-6A0037122C02}"/>
              </a:ext>
            </a:extLst>
          </p:cNvPr>
          <p:cNvGrpSpPr/>
          <p:nvPr/>
        </p:nvGrpSpPr>
        <p:grpSpPr>
          <a:xfrm>
            <a:off x="1736455" y="2205482"/>
            <a:ext cx="7195209" cy="1661546"/>
            <a:chOff x="1589024" y="2508062"/>
            <a:chExt cx="7794810" cy="1800008"/>
          </a:xfrm>
        </p:grpSpPr>
        <p:sp>
          <p:nvSpPr>
            <p:cNvPr id="47" name="Text Box 64"/>
            <p:cNvSpPr txBox="1">
              <a:spLocks noChangeArrowheads="1"/>
            </p:cNvSpPr>
            <p:nvPr/>
          </p:nvSpPr>
          <p:spPr bwMode="auto">
            <a:xfrm>
              <a:off x="3952812" y="3738986"/>
              <a:ext cx="966788" cy="261599"/>
            </a:xfrm>
            <a:prstGeom prst="rect">
              <a:avLst/>
            </a:prstGeom>
            <a:noFill/>
            <a:ln w="9525">
              <a:noFill/>
              <a:miter lim="800000"/>
              <a:headEnd/>
              <a:tailEnd/>
            </a:ln>
          </p:spPr>
          <p:txBody>
            <a:bodyPr>
              <a:spAutoFit/>
            </a:bodyPr>
            <a:lstStyle/>
            <a:p>
              <a:pPr defTabSz="844083">
                <a:spcBef>
                  <a:spcPct val="50000"/>
                </a:spcBef>
              </a:pPr>
              <a:endParaRPr kumimoji="1" lang="ja-JP" altLang="ja-JP" sz="969">
                <a:solidFill>
                  <a:srgbClr val="000000"/>
                </a:solidFill>
                <a:latin typeface="Meiryo UI" panose="020B0604030504040204" pitchFamily="50" charset="-128"/>
                <a:ea typeface="Meiryo UI" panose="020B0604030504040204" pitchFamily="50" charset="-128"/>
              </a:endParaRPr>
            </a:p>
          </p:txBody>
        </p:sp>
        <p:sp>
          <p:nvSpPr>
            <p:cNvPr id="48" name="AutoShape 48"/>
            <p:cNvSpPr>
              <a:spLocks noChangeArrowheads="1"/>
            </p:cNvSpPr>
            <p:nvPr/>
          </p:nvSpPr>
          <p:spPr bwMode="auto">
            <a:xfrm>
              <a:off x="1589024" y="2988709"/>
              <a:ext cx="1125538" cy="788378"/>
            </a:xfrm>
            <a:prstGeom prst="homePlate">
              <a:avLst>
                <a:gd name="adj" fmla="val 17461"/>
              </a:avLst>
            </a:prstGeom>
            <a:solidFill>
              <a:srgbClr val="CCECFF"/>
            </a:solidFill>
            <a:ln w="9525">
              <a:solidFill>
                <a:schemeClr val="tx1"/>
              </a:solidFill>
              <a:miter lim="800000"/>
              <a:headEnd/>
              <a:tailEnd/>
            </a:ln>
          </p:spPr>
          <p:txBody>
            <a:bodyPr wrap="none"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プロジェクト</a:t>
              </a:r>
            </a:p>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立上げ</a:t>
              </a:r>
            </a:p>
          </p:txBody>
        </p:sp>
        <p:sp>
          <p:nvSpPr>
            <p:cNvPr id="49" name="AutoShape 52"/>
            <p:cNvSpPr>
              <a:spLocks noChangeArrowheads="1"/>
            </p:cNvSpPr>
            <p:nvPr/>
          </p:nvSpPr>
          <p:spPr bwMode="auto">
            <a:xfrm>
              <a:off x="6102287" y="2508062"/>
              <a:ext cx="3281547" cy="285750"/>
            </a:xfrm>
            <a:prstGeom prst="homePlate">
              <a:avLst>
                <a:gd name="adj" fmla="val 123383"/>
              </a:avLst>
            </a:prstGeom>
            <a:solidFill>
              <a:schemeClr val="bg1"/>
            </a:solidFill>
            <a:ln w="9525">
              <a:solidFill>
                <a:schemeClr val="tx1"/>
              </a:solidFill>
              <a:miter lim="800000"/>
              <a:headEnd/>
              <a:tailEnd/>
            </a:ln>
          </p:spPr>
          <p:txBody>
            <a:bodyPr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運用＆開発</a:t>
              </a:r>
            </a:p>
          </p:txBody>
        </p:sp>
        <p:grpSp>
          <p:nvGrpSpPr>
            <p:cNvPr id="3" name="Group 52"/>
            <p:cNvGrpSpPr>
              <a:grpSpLocks/>
            </p:cNvGrpSpPr>
            <p:nvPr/>
          </p:nvGrpSpPr>
          <p:grpSpPr bwMode="auto">
            <a:xfrm>
              <a:off x="4059174" y="2988709"/>
              <a:ext cx="792163" cy="863112"/>
              <a:chOff x="2777" y="754"/>
              <a:chExt cx="657" cy="544"/>
            </a:xfrm>
          </p:grpSpPr>
          <p:sp>
            <p:nvSpPr>
              <p:cNvPr id="76"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第</a:t>
                </a:r>
                <a:r>
                  <a:rPr kumimoji="1" lang="en-US" altLang="ja-JP" sz="1108">
                    <a:solidFill>
                      <a:srgbClr val="000000"/>
                    </a:solidFill>
                    <a:latin typeface="Meiryo UI" panose="020B0604030504040204" pitchFamily="50" charset="-128"/>
                    <a:ea typeface="Meiryo UI" panose="020B0604030504040204" pitchFamily="50" charset="-128"/>
                  </a:rPr>
                  <a:t>1</a:t>
                </a:r>
                <a:r>
                  <a:rPr kumimoji="1" lang="ja-JP" altLang="en-US" sz="1108">
                    <a:solidFill>
                      <a:srgbClr val="000000"/>
                    </a:solidFill>
                    <a:latin typeface="Meiryo UI" panose="020B0604030504040204" pitchFamily="50" charset="-128"/>
                    <a:ea typeface="Meiryo UI" panose="020B0604030504040204" pitchFamily="50" charset="-128"/>
                  </a:rPr>
                  <a:t>反復</a:t>
                </a:r>
              </a:p>
            </p:txBody>
          </p:sp>
          <p:sp>
            <p:nvSpPr>
              <p:cNvPr id="77"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テスト</a:t>
                </a:r>
              </a:p>
            </p:txBody>
          </p:sp>
          <p:sp>
            <p:nvSpPr>
              <p:cNvPr id="78"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79"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dirty="0">
                    <a:solidFill>
                      <a:srgbClr val="000000"/>
                    </a:solidFill>
                    <a:latin typeface="メイリオ" panose="020B0604030504040204" pitchFamily="50" charset="-128"/>
                    <a:ea typeface="メイリオ" panose="020B0604030504040204" pitchFamily="50" charset="-128"/>
                  </a:rPr>
                  <a:t>要求</a:t>
                </a:r>
              </a:p>
            </p:txBody>
          </p:sp>
        </p:grpSp>
        <p:grpSp>
          <p:nvGrpSpPr>
            <p:cNvPr id="4" name="Group 52"/>
            <p:cNvGrpSpPr>
              <a:grpSpLocks/>
            </p:cNvGrpSpPr>
            <p:nvPr/>
          </p:nvGrpSpPr>
          <p:grpSpPr bwMode="auto">
            <a:xfrm>
              <a:off x="5211699" y="2988709"/>
              <a:ext cx="792163" cy="863112"/>
              <a:chOff x="2777" y="754"/>
              <a:chExt cx="657" cy="544"/>
            </a:xfrm>
          </p:grpSpPr>
          <p:sp>
            <p:nvSpPr>
              <p:cNvPr id="72"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第</a:t>
                </a:r>
                <a:r>
                  <a:rPr kumimoji="1" lang="en-US" altLang="ja-JP" sz="1108">
                    <a:solidFill>
                      <a:srgbClr val="000000"/>
                    </a:solidFill>
                    <a:latin typeface="Meiryo UI" panose="020B0604030504040204" pitchFamily="50" charset="-128"/>
                    <a:ea typeface="Meiryo UI" panose="020B0604030504040204" pitchFamily="50" charset="-128"/>
                  </a:rPr>
                  <a:t>n</a:t>
                </a:r>
                <a:r>
                  <a:rPr kumimoji="1" lang="ja-JP" altLang="en-US" sz="1108">
                    <a:solidFill>
                      <a:srgbClr val="000000"/>
                    </a:solidFill>
                    <a:latin typeface="Meiryo UI" panose="020B0604030504040204" pitchFamily="50" charset="-128"/>
                    <a:ea typeface="Meiryo UI" panose="020B0604030504040204" pitchFamily="50" charset="-128"/>
                  </a:rPr>
                  <a:t>反復</a:t>
                </a:r>
              </a:p>
            </p:txBody>
          </p:sp>
          <p:sp>
            <p:nvSpPr>
              <p:cNvPr id="73"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テスト</a:t>
                </a:r>
              </a:p>
            </p:txBody>
          </p:sp>
          <p:sp>
            <p:nvSpPr>
              <p:cNvPr id="74"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75"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要求</a:t>
                </a:r>
              </a:p>
            </p:txBody>
          </p:sp>
        </p:grpSp>
        <p:sp>
          <p:nvSpPr>
            <p:cNvPr id="53" name="テキスト ボックス 64"/>
            <p:cNvSpPr txBox="1">
              <a:spLocks noChangeArrowheads="1"/>
            </p:cNvSpPr>
            <p:nvPr/>
          </p:nvSpPr>
          <p:spPr bwMode="auto">
            <a:xfrm>
              <a:off x="4797362" y="3253943"/>
              <a:ext cx="487364" cy="284731"/>
            </a:xfrm>
            <a:prstGeom prst="rect">
              <a:avLst/>
            </a:prstGeom>
            <a:noFill/>
            <a:ln w="9525">
              <a:noFill/>
              <a:miter lim="800000"/>
              <a:headEnd/>
              <a:tailEnd/>
            </a:ln>
          </p:spPr>
          <p:txBody>
            <a:bodyPr>
              <a:spAutoFit/>
            </a:bodyP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a:t>
              </a:r>
            </a:p>
          </p:txBody>
        </p:sp>
        <p:sp>
          <p:nvSpPr>
            <p:cNvPr id="54" name="正方形/長方形 65"/>
            <p:cNvSpPr/>
            <p:nvPr/>
          </p:nvSpPr>
          <p:spPr bwMode="auto">
            <a:xfrm>
              <a:off x="3987737" y="2921301"/>
              <a:ext cx="2089150" cy="997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kumimoji="1" lang="ja-JP" altLang="en-US" sz="2585">
                <a:solidFill>
                  <a:srgbClr val="FFFFFF"/>
                </a:solidFill>
                <a:latin typeface="Meiryo UI" panose="020B0604030504040204" pitchFamily="50" charset="-128"/>
                <a:ea typeface="Meiryo UI" panose="020B0604030504040204" pitchFamily="50" charset="-128"/>
              </a:endParaRPr>
            </a:p>
          </p:txBody>
        </p:sp>
        <p:sp>
          <p:nvSpPr>
            <p:cNvPr id="55" name="テキスト ボックス 66"/>
            <p:cNvSpPr txBox="1">
              <a:spLocks noChangeArrowheads="1"/>
            </p:cNvSpPr>
            <p:nvPr/>
          </p:nvSpPr>
          <p:spPr bwMode="auto">
            <a:xfrm>
              <a:off x="4518154" y="3930952"/>
              <a:ext cx="1212485" cy="377118"/>
            </a:xfrm>
            <a:prstGeom prst="rect">
              <a:avLst/>
            </a:prstGeom>
            <a:noFill/>
            <a:ln w="9525">
              <a:noFill/>
              <a:miter lim="800000"/>
              <a:headEnd/>
              <a:tailEnd/>
            </a:ln>
          </p:spPr>
          <p:txBody>
            <a:bodyPr wrap="none">
              <a:spAutoFit/>
            </a:bodyPr>
            <a:lstStyle/>
            <a:p>
              <a:pPr defTabSz="844083"/>
              <a:r>
                <a:rPr kumimoji="1" lang="ja-JP" altLang="en-US" sz="1662" dirty="0">
                  <a:solidFill>
                    <a:srgbClr val="000000"/>
                  </a:solidFill>
                  <a:latin typeface="Meiryo UI" panose="020B0604030504040204" pitchFamily="50" charset="-128"/>
                  <a:ea typeface="Meiryo UI" panose="020B0604030504040204" pitchFamily="50" charset="-128"/>
                </a:rPr>
                <a:t>第</a:t>
              </a:r>
              <a:r>
                <a:rPr kumimoji="1" lang="en-US" altLang="ja-JP" sz="1662" dirty="0">
                  <a:solidFill>
                    <a:srgbClr val="000000"/>
                  </a:solidFill>
                  <a:latin typeface="Meiryo UI" panose="020B0604030504040204" pitchFamily="50" charset="-128"/>
                  <a:ea typeface="Meiryo UI" panose="020B0604030504040204" pitchFamily="50" charset="-128"/>
                </a:rPr>
                <a:t>1</a:t>
              </a:r>
              <a:r>
                <a:rPr kumimoji="1" lang="ja-JP" altLang="en-US" sz="1662" dirty="0">
                  <a:solidFill>
                    <a:srgbClr val="000000"/>
                  </a:solidFill>
                  <a:latin typeface="Meiryo UI" panose="020B0604030504040204" pitchFamily="50" charset="-128"/>
                  <a:ea typeface="Meiryo UI" panose="020B0604030504040204" pitchFamily="50" charset="-128"/>
                </a:rPr>
                <a:t>リリース</a:t>
              </a:r>
            </a:p>
          </p:txBody>
        </p:sp>
        <p:sp>
          <p:nvSpPr>
            <p:cNvPr id="56" name="Text Box 75"/>
            <p:cNvSpPr txBox="1">
              <a:spLocks noChangeArrowheads="1"/>
            </p:cNvSpPr>
            <p:nvPr/>
          </p:nvSpPr>
          <p:spPr bwMode="auto">
            <a:xfrm>
              <a:off x="6168962" y="3237825"/>
              <a:ext cx="470962" cy="315434"/>
            </a:xfrm>
            <a:prstGeom prst="rect">
              <a:avLst/>
            </a:prstGeom>
            <a:noFill/>
            <a:ln w="9525">
              <a:noFill/>
              <a:miter lim="800000"/>
              <a:headEnd/>
              <a:tailEnd/>
            </a:ln>
          </p:spPr>
          <p:txBody>
            <a:bodyPr wrap="none">
              <a:spAutoFit/>
            </a:bodyPr>
            <a:lstStyle/>
            <a:p>
              <a:pPr defTabSz="844083"/>
              <a:r>
                <a:rPr kumimoji="1" lang="ja-JP" altLang="en-US" sz="1292" dirty="0">
                  <a:solidFill>
                    <a:srgbClr val="000000"/>
                  </a:solidFill>
                  <a:latin typeface="Meiryo UI" panose="020B0604030504040204" pitchFamily="50" charset="-128"/>
                  <a:ea typeface="Meiryo UI" panose="020B0604030504040204" pitchFamily="50" charset="-128"/>
                </a:rPr>
                <a:t>・・・</a:t>
              </a:r>
            </a:p>
          </p:txBody>
        </p:sp>
        <p:grpSp>
          <p:nvGrpSpPr>
            <p:cNvPr id="5" name="Group 52"/>
            <p:cNvGrpSpPr>
              <a:grpSpLocks/>
            </p:cNvGrpSpPr>
            <p:nvPr/>
          </p:nvGrpSpPr>
          <p:grpSpPr bwMode="auto">
            <a:xfrm>
              <a:off x="6632512" y="2988709"/>
              <a:ext cx="793750" cy="863112"/>
              <a:chOff x="2777" y="754"/>
              <a:chExt cx="657" cy="544"/>
            </a:xfrm>
          </p:grpSpPr>
          <p:sp>
            <p:nvSpPr>
              <p:cNvPr id="68"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第</a:t>
                </a:r>
                <a:r>
                  <a:rPr kumimoji="1" lang="en-US" altLang="ja-JP" sz="1108">
                    <a:solidFill>
                      <a:srgbClr val="000000"/>
                    </a:solidFill>
                    <a:latin typeface="Meiryo UI" panose="020B0604030504040204" pitchFamily="50" charset="-128"/>
                    <a:ea typeface="Meiryo UI" panose="020B0604030504040204" pitchFamily="50" charset="-128"/>
                  </a:rPr>
                  <a:t>1</a:t>
                </a:r>
                <a:r>
                  <a:rPr kumimoji="1" lang="ja-JP" altLang="en-US" sz="1108">
                    <a:solidFill>
                      <a:srgbClr val="000000"/>
                    </a:solidFill>
                    <a:latin typeface="Meiryo UI" panose="020B0604030504040204" pitchFamily="50" charset="-128"/>
                    <a:ea typeface="Meiryo UI" panose="020B0604030504040204" pitchFamily="50" charset="-128"/>
                  </a:rPr>
                  <a:t>反復</a:t>
                </a:r>
              </a:p>
            </p:txBody>
          </p:sp>
          <p:sp>
            <p:nvSpPr>
              <p:cNvPr id="69"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テスト</a:t>
                </a:r>
              </a:p>
            </p:txBody>
          </p:sp>
          <p:sp>
            <p:nvSpPr>
              <p:cNvPr id="70"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71"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要求</a:t>
                </a:r>
              </a:p>
            </p:txBody>
          </p:sp>
        </p:grpSp>
        <p:grpSp>
          <p:nvGrpSpPr>
            <p:cNvPr id="6" name="Group 52"/>
            <p:cNvGrpSpPr>
              <a:grpSpLocks/>
            </p:cNvGrpSpPr>
            <p:nvPr/>
          </p:nvGrpSpPr>
          <p:grpSpPr bwMode="auto">
            <a:xfrm>
              <a:off x="7877112" y="2987243"/>
              <a:ext cx="793750" cy="863112"/>
              <a:chOff x="2777" y="754"/>
              <a:chExt cx="657" cy="544"/>
            </a:xfrm>
          </p:grpSpPr>
          <p:sp>
            <p:nvSpPr>
              <p:cNvPr id="64" name="AutoShape 61"/>
              <p:cNvSpPr>
                <a:spLocks noChangeArrowheads="1"/>
              </p:cNvSpPr>
              <p:nvPr/>
            </p:nvSpPr>
            <p:spPr bwMode="auto">
              <a:xfrm>
                <a:off x="2777" y="1154"/>
                <a:ext cx="607" cy="144"/>
              </a:xfrm>
              <a:prstGeom prst="flowChartProcess">
                <a:avLst/>
              </a:prstGeom>
              <a:solidFill>
                <a:srgbClr val="00CCFF"/>
              </a:solidFill>
              <a:ln w="9525">
                <a:solidFill>
                  <a:schemeClr val="tx1"/>
                </a:solidFill>
                <a:miter lim="800000"/>
                <a:headEnd/>
                <a:tailEnd/>
              </a:ln>
            </p:spPr>
            <p:txBody>
              <a:bodyPr wrap="none" anchor="ctr"/>
              <a:lstStyle/>
              <a:p>
                <a:pPr algn="ctr" defTabSz="844083"/>
                <a:r>
                  <a:rPr kumimoji="1" lang="ja-JP" altLang="en-US" sz="1108" dirty="0">
                    <a:solidFill>
                      <a:srgbClr val="000000"/>
                    </a:solidFill>
                    <a:latin typeface="Meiryo UI" panose="020B0604030504040204" pitchFamily="50" charset="-128"/>
                    <a:ea typeface="Meiryo UI" panose="020B0604030504040204" pitchFamily="50" charset="-128"/>
                  </a:rPr>
                  <a:t>第</a:t>
                </a:r>
                <a:r>
                  <a:rPr kumimoji="1" lang="en-US" altLang="ja-JP" sz="1108" dirty="0">
                    <a:solidFill>
                      <a:srgbClr val="000000"/>
                    </a:solidFill>
                    <a:latin typeface="Meiryo UI" panose="020B0604030504040204" pitchFamily="50" charset="-128"/>
                    <a:ea typeface="Meiryo UI" panose="020B0604030504040204" pitchFamily="50" charset="-128"/>
                  </a:rPr>
                  <a:t>m</a:t>
                </a:r>
                <a:r>
                  <a:rPr kumimoji="1" lang="ja-JP" altLang="en-US" sz="1108" dirty="0">
                    <a:solidFill>
                      <a:srgbClr val="000000"/>
                    </a:solidFill>
                    <a:latin typeface="Meiryo UI" panose="020B0604030504040204" pitchFamily="50" charset="-128"/>
                    <a:ea typeface="Meiryo UI" panose="020B0604030504040204" pitchFamily="50" charset="-128"/>
                  </a:rPr>
                  <a:t>反復</a:t>
                </a:r>
              </a:p>
            </p:txBody>
          </p:sp>
          <p:sp>
            <p:nvSpPr>
              <p:cNvPr id="65" name="AutoShape 65"/>
              <p:cNvSpPr>
                <a:spLocks noChangeArrowheads="1"/>
              </p:cNvSpPr>
              <p:nvPr/>
            </p:nvSpPr>
            <p:spPr bwMode="auto">
              <a:xfrm>
                <a:off x="3181"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dirty="0">
                    <a:solidFill>
                      <a:srgbClr val="000000"/>
                    </a:solidFill>
                    <a:latin typeface="メイリオ" panose="020B0604030504040204" pitchFamily="50" charset="-128"/>
                    <a:ea typeface="メイリオ" panose="020B0604030504040204" pitchFamily="50" charset="-128"/>
                  </a:rPr>
                  <a:t>テスト</a:t>
                </a:r>
              </a:p>
            </p:txBody>
          </p:sp>
          <p:sp>
            <p:nvSpPr>
              <p:cNvPr id="66" name="AutoShape 66"/>
              <p:cNvSpPr>
                <a:spLocks noChangeArrowheads="1"/>
              </p:cNvSpPr>
              <p:nvPr/>
            </p:nvSpPr>
            <p:spPr bwMode="auto">
              <a:xfrm>
                <a:off x="2980" y="754"/>
                <a:ext cx="252"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開発</a:t>
                </a:r>
              </a:p>
            </p:txBody>
          </p:sp>
          <p:sp>
            <p:nvSpPr>
              <p:cNvPr id="67" name="AutoShape 67"/>
              <p:cNvSpPr>
                <a:spLocks noChangeArrowheads="1"/>
              </p:cNvSpPr>
              <p:nvPr/>
            </p:nvSpPr>
            <p:spPr bwMode="auto">
              <a:xfrm>
                <a:off x="2777" y="754"/>
                <a:ext cx="253" cy="400"/>
              </a:xfrm>
              <a:prstGeom prst="homePlate">
                <a:avLst>
                  <a:gd name="adj" fmla="val 21727"/>
                </a:avLst>
              </a:prstGeom>
              <a:solidFill>
                <a:srgbClr val="CCECFF"/>
              </a:solidFill>
              <a:ln w="9525" algn="ctr">
                <a:solidFill>
                  <a:schemeClr val="tx1"/>
                </a:solidFill>
                <a:miter lim="800000"/>
                <a:headEnd/>
                <a:tailEnd/>
              </a:ln>
            </p:spPr>
            <p:txBody>
              <a:bodyPr vert="eaVert" wrap="none" tIns="30675" anchor="ctr"/>
              <a:lstStyle/>
              <a:p>
                <a:pPr marL="77106" indent="-77106" algn="ctr" defTabSz="844083"/>
                <a:r>
                  <a:rPr kumimoji="1" lang="ja-JP" altLang="en-US" sz="1477">
                    <a:solidFill>
                      <a:srgbClr val="000000"/>
                    </a:solidFill>
                    <a:latin typeface="メイリオ" panose="020B0604030504040204" pitchFamily="50" charset="-128"/>
                    <a:ea typeface="メイリオ" panose="020B0604030504040204" pitchFamily="50" charset="-128"/>
                  </a:rPr>
                  <a:t>要求</a:t>
                </a:r>
              </a:p>
            </p:txBody>
          </p:sp>
        </p:grpSp>
        <p:sp>
          <p:nvSpPr>
            <p:cNvPr id="59" name="テキスト ボックス 64"/>
            <p:cNvSpPr txBox="1">
              <a:spLocks noChangeArrowheads="1"/>
            </p:cNvSpPr>
            <p:nvPr/>
          </p:nvSpPr>
          <p:spPr bwMode="auto">
            <a:xfrm>
              <a:off x="7370699" y="3253943"/>
              <a:ext cx="487364" cy="284731"/>
            </a:xfrm>
            <a:prstGeom prst="rect">
              <a:avLst/>
            </a:prstGeom>
            <a:noFill/>
            <a:ln w="9525">
              <a:noFill/>
              <a:miter lim="800000"/>
              <a:headEnd/>
              <a:tailEnd/>
            </a:ln>
          </p:spPr>
          <p:txBody>
            <a:bodyPr>
              <a:spAutoFit/>
            </a:bodyPr>
            <a:lstStyle/>
            <a:p>
              <a:pPr algn="ctr" defTabSz="844083"/>
              <a:r>
                <a:rPr kumimoji="1" lang="ja-JP" altLang="en-US" sz="1108">
                  <a:solidFill>
                    <a:srgbClr val="000000"/>
                  </a:solidFill>
                  <a:latin typeface="Meiryo UI" panose="020B0604030504040204" pitchFamily="50" charset="-128"/>
                  <a:ea typeface="Meiryo UI" panose="020B0604030504040204" pitchFamily="50" charset="-128"/>
                </a:rPr>
                <a:t>・・・</a:t>
              </a:r>
            </a:p>
          </p:txBody>
        </p:sp>
        <p:sp>
          <p:nvSpPr>
            <p:cNvPr id="60" name="正方形/長方形 65"/>
            <p:cNvSpPr/>
            <p:nvPr/>
          </p:nvSpPr>
          <p:spPr bwMode="auto">
            <a:xfrm>
              <a:off x="6561074" y="2921301"/>
              <a:ext cx="2251075" cy="997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kumimoji="1" lang="ja-JP" altLang="en-US" sz="2585">
                <a:solidFill>
                  <a:srgbClr val="FFFFFF"/>
                </a:solidFill>
                <a:latin typeface="Meiryo UI" panose="020B0604030504040204" pitchFamily="50" charset="-128"/>
                <a:ea typeface="Meiryo UI" panose="020B0604030504040204" pitchFamily="50" charset="-128"/>
              </a:endParaRPr>
            </a:p>
          </p:txBody>
        </p:sp>
        <p:sp>
          <p:nvSpPr>
            <p:cNvPr id="61" name="テキスト ボックス 66"/>
            <p:cNvSpPr txBox="1">
              <a:spLocks noChangeArrowheads="1"/>
            </p:cNvSpPr>
            <p:nvPr/>
          </p:nvSpPr>
          <p:spPr bwMode="auto">
            <a:xfrm>
              <a:off x="7235762" y="3930952"/>
              <a:ext cx="1196856" cy="377118"/>
            </a:xfrm>
            <a:prstGeom prst="rect">
              <a:avLst/>
            </a:prstGeom>
            <a:noFill/>
            <a:ln w="9525">
              <a:noFill/>
              <a:miter lim="800000"/>
              <a:headEnd/>
              <a:tailEnd/>
            </a:ln>
          </p:spPr>
          <p:txBody>
            <a:bodyPr wrap="none">
              <a:spAutoFit/>
            </a:bodyPr>
            <a:lstStyle/>
            <a:p>
              <a:pPr defTabSz="844083"/>
              <a:r>
                <a:rPr kumimoji="1" lang="ja-JP" altLang="en-US" sz="1662" dirty="0">
                  <a:solidFill>
                    <a:srgbClr val="000000"/>
                  </a:solidFill>
                  <a:latin typeface="Meiryo UI" panose="020B0604030504040204" pitchFamily="50" charset="-128"/>
                  <a:ea typeface="Meiryo UI" panose="020B0604030504040204" pitchFamily="50" charset="-128"/>
                </a:rPr>
                <a:t>第</a:t>
              </a:r>
              <a:r>
                <a:rPr kumimoji="1" lang="en-US" altLang="ja-JP" sz="1662" dirty="0">
                  <a:solidFill>
                    <a:srgbClr val="000000"/>
                  </a:solidFill>
                  <a:latin typeface="Meiryo UI" panose="020B0604030504040204" pitchFamily="50" charset="-128"/>
                  <a:ea typeface="Meiryo UI" panose="020B0604030504040204" pitchFamily="50" charset="-128"/>
                </a:rPr>
                <a:t>x</a:t>
              </a:r>
              <a:r>
                <a:rPr kumimoji="1" lang="ja-JP" altLang="en-US" sz="1662" dirty="0">
                  <a:solidFill>
                    <a:srgbClr val="000000"/>
                  </a:solidFill>
                  <a:latin typeface="Meiryo UI" panose="020B0604030504040204" pitchFamily="50" charset="-128"/>
                  <a:ea typeface="Meiryo UI" panose="020B0604030504040204" pitchFamily="50" charset="-128"/>
                </a:rPr>
                <a:t>リリース</a:t>
              </a:r>
            </a:p>
          </p:txBody>
        </p:sp>
        <p:sp>
          <p:nvSpPr>
            <p:cNvPr id="62" name="Line 65"/>
            <p:cNvSpPr>
              <a:spLocks noChangeShapeType="1"/>
            </p:cNvSpPr>
            <p:nvPr/>
          </p:nvSpPr>
          <p:spPr bwMode="auto">
            <a:xfrm flipV="1">
              <a:off x="6076887" y="2722008"/>
              <a:ext cx="1588" cy="199292"/>
            </a:xfrm>
            <a:prstGeom prst="line">
              <a:avLst/>
            </a:prstGeom>
            <a:noFill/>
            <a:ln w="38100">
              <a:solidFill>
                <a:schemeClr val="tx1"/>
              </a:solidFill>
              <a:round/>
              <a:headEnd/>
              <a:tailEnd type="triangle" w="med" len="med"/>
            </a:ln>
          </p:spPr>
          <p:txBody>
            <a:bodyPr/>
            <a:lstStyle/>
            <a:p>
              <a:pPr defTabSz="844083"/>
              <a:endParaRPr kumimoji="1" lang="ja-JP" altLang="en-US" sz="2585">
                <a:solidFill>
                  <a:srgbClr val="000000"/>
                </a:solidFill>
                <a:latin typeface="Meiryo UI" panose="020B0604030504040204" pitchFamily="50" charset="-128"/>
                <a:ea typeface="Meiryo UI" panose="020B0604030504040204" pitchFamily="50" charset="-128"/>
              </a:endParaRPr>
            </a:p>
          </p:txBody>
        </p:sp>
        <p:sp>
          <p:nvSpPr>
            <p:cNvPr id="63" name="Line 65"/>
            <p:cNvSpPr>
              <a:spLocks noChangeShapeType="1"/>
            </p:cNvSpPr>
            <p:nvPr/>
          </p:nvSpPr>
          <p:spPr bwMode="auto">
            <a:xfrm flipV="1">
              <a:off x="8812149" y="2622362"/>
              <a:ext cx="1588" cy="298939"/>
            </a:xfrm>
            <a:prstGeom prst="line">
              <a:avLst/>
            </a:prstGeom>
            <a:noFill/>
            <a:ln w="38100">
              <a:solidFill>
                <a:schemeClr val="tx1"/>
              </a:solidFill>
              <a:round/>
              <a:headEnd/>
              <a:tailEnd type="triangle" w="med" len="med"/>
            </a:ln>
          </p:spPr>
          <p:txBody>
            <a:bodyPr/>
            <a:lstStyle/>
            <a:p>
              <a:pPr defTabSz="844083"/>
              <a:endParaRPr kumimoji="1" lang="ja-JP" altLang="en-US" sz="2585">
                <a:solidFill>
                  <a:srgbClr val="000000"/>
                </a:solidFill>
                <a:latin typeface="Meiryo UI" panose="020B0604030504040204" pitchFamily="50" charset="-128"/>
                <a:ea typeface="Meiryo UI" panose="020B0604030504040204" pitchFamily="50" charset="-128"/>
              </a:endParaRPr>
            </a:p>
          </p:txBody>
        </p:sp>
      </p:grpSp>
      <p:sp>
        <p:nvSpPr>
          <p:cNvPr id="51" name="AutoShape 48">
            <a:extLst>
              <a:ext uri="{FF2B5EF4-FFF2-40B4-BE49-F238E27FC236}">
                <a16:creationId xmlns:a16="http://schemas.microsoft.com/office/drawing/2014/main" id="{A9A1C38D-38AB-417C-AC9B-A03EDAFA2827}"/>
              </a:ext>
            </a:extLst>
          </p:cNvPr>
          <p:cNvSpPr>
            <a:spLocks noChangeArrowheads="1"/>
          </p:cNvSpPr>
          <p:nvPr/>
        </p:nvSpPr>
        <p:spPr bwMode="auto">
          <a:xfrm>
            <a:off x="2836501" y="2655184"/>
            <a:ext cx="1038957" cy="727733"/>
          </a:xfrm>
          <a:prstGeom prst="homePlate">
            <a:avLst>
              <a:gd name="adj" fmla="val 17461"/>
            </a:avLst>
          </a:prstGeom>
          <a:solidFill>
            <a:srgbClr val="CCECFF"/>
          </a:solidFill>
          <a:ln w="9525">
            <a:solidFill>
              <a:schemeClr val="tx1"/>
            </a:solidFill>
            <a:miter lim="800000"/>
            <a:headEnd/>
            <a:tailEnd/>
          </a:ln>
        </p:spPr>
        <p:txBody>
          <a:bodyPr wrap="none" tIns="30675" anchor="ctr"/>
          <a:lstStyle/>
          <a:p>
            <a:pPr marL="77106" indent="-77106" algn="ctr" defTabSz="844083"/>
            <a:r>
              <a:rPr kumimoji="1" lang="ja-JP" altLang="en-US" sz="1477" dirty="0">
                <a:solidFill>
                  <a:srgbClr val="000000"/>
                </a:solidFill>
                <a:latin typeface="Meiryo UI" panose="020B0604030504040204" pitchFamily="50" charset="-128"/>
                <a:ea typeface="Meiryo UI" panose="020B0604030504040204" pitchFamily="50" charset="-128"/>
              </a:rPr>
              <a:t>要求</a:t>
            </a:r>
            <a:endParaRPr kumimoji="1" lang="en-US" altLang="ja-JP" sz="1477" dirty="0">
              <a:solidFill>
                <a:srgbClr val="000000"/>
              </a:solidFill>
              <a:latin typeface="Meiryo UI" panose="020B0604030504040204" pitchFamily="50" charset="-128"/>
              <a:ea typeface="Meiryo UI" panose="020B0604030504040204" pitchFamily="50" charset="-128"/>
            </a:endParaRPr>
          </a:p>
          <a:p>
            <a:pPr marL="77106" indent="-77106" algn="ctr" defTabSz="844083"/>
            <a:r>
              <a:rPr kumimoji="1" lang="en-US" altLang="ja-JP" sz="1015" dirty="0">
                <a:solidFill>
                  <a:srgbClr val="000000"/>
                </a:solidFill>
                <a:latin typeface="Meiryo UI" panose="020B0604030504040204" pitchFamily="50" charset="-128"/>
                <a:ea typeface="Meiryo UI" panose="020B0604030504040204" pitchFamily="50" charset="-128"/>
              </a:rPr>
              <a:t>(</a:t>
            </a:r>
            <a:r>
              <a:rPr kumimoji="1" lang="ja-JP" altLang="en-US" sz="1015" dirty="0">
                <a:solidFill>
                  <a:srgbClr val="000000"/>
                </a:solidFill>
                <a:latin typeface="Meiryo UI" panose="020B0604030504040204" pitchFamily="50" charset="-128"/>
                <a:ea typeface="Meiryo UI" panose="020B0604030504040204" pitchFamily="50" charset="-128"/>
              </a:rPr>
              <a:t>初期バックログ</a:t>
            </a:r>
            <a:endParaRPr kumimoji="1" lang="en-US" altLang="ja-JP" sz="1015" dirty="0">
              <a:solidFill>
                <a:srgbClr val="000000"/>
              </a:solidFill>
              <a:latin typeface="Meiryo UI" panose="020B0604030504040204" pitchFamily="50" charset="-128"/>
              <a:ea typeface="Meiryo UI" panose="020B0604030504040204" pitchFamily="50" charset="-128"/>
            </a:endParaRPr>
          </a:p>
          <a:p>
            <a:pPr marL="77106" indent="-77106" algn="ctr" defTabSz="844083"/>
            <a:r>
              <a:rPr kumimoji="1" lang="ja-JP" altLang="en-US" sz="1015" dirty="0">
                <a:solidFill>
                  <a:srgbClr val="000000"/>
                </a:solidFill>
                <a:latin typeface="Meiryo UI" panose="020B0604030504040204" pitchFamily="50" charset="-128"/>
                <a:ea typeface="Meiryo UI" panose="020B0604030504040204" pitchFamily="50" charset="-128"/>
              </a:rPr>
              <a:t>作成</a:t>
            </a:r>
            <a:r>
              <a:rPr kumimoji="1" lang="en-US" altLang="ja-JP" sz="1015" dirty="0">
                <a:solidFill>
                  <a:srgbClr val="000000"/>
                </a:solidFill>
                <a:latin typeface="Meiryo UI" panose="020B0604030504040204" pitchFamily="50" charset="-128"/>
                <a:ea typeface="Meiryo UI" panose="020B0604030504040204" pitchFamily="50" charset="-128"/>
              </a:rPr>
              <a:t>)</a:t>
            </a:r>
          </a:p>
        </p:txBody>
      </p:sp>
      <p:sp>
        <p:nvSpPr>
          <p:cNvPr id="52" name="AutoShape 52">
            <a:extLst>
              <a:ext uri="{FF2B5EF4-FFF2-40B4-BE49-F238E27FC236}">
                <a16:creationId xmlns:a16="http://schemas.microsoft.com/office/drawing/2014/main" id="{5D69CE5D-1958-4403-A9C1-AA0C09256D03}"/>
              </a:ext>
            </a:extLst>
          </p:cNvPr>
          <p:cNvSpPr>
            <a:spLocks noChangeArrowheads="1"/>
          </p:cNvSpPr>
          <p:nvPr/>
        </p:nvSpPr>
        <p:spPr bwMode="auto">
          <a:xfrm>
            <a:off x="3960243" y="2205481"/>
            <a:ext cx="1918793" cy="263651"/>
          </a:xfrm>
          <a:prstGeom prst="homePlate">
            <a:avLst>
              <a:gd name="adj" fmla="val 96171"/>
            </a:avLst>
          </a:prstGeom>
          <a:solidFill>
            <a:schemeClr val="bg1"/>
          </a:solidFill>
          <a:ln w="9525">
            <a:solidFill>
              <a:schemeClr val="tx1"/>
            </a:solidFill>
            <a:miter lim="800000"/>
            <a:headEnd/>
            <a:tailEnd/>
          </a:ln>
        </p:spPr>
        <p:txBody>
          <a:bodyPr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初期開発</a:t>
            </a:r>
            <a:r>
              <a:rPr kumimoji="1" lang="en-US" altLang="ja-JP" sz="1108" dirty="0">
                <a:solidFill>
                  <a:srgbClr val="000000"/>
                </a:solidFill>
                <a:latin typeface="Meiryo UI" panose="020B0604030504040204" pitchFamily="50" charset="-128"/>
                <a:ea typeface="Meiryo UI" panose="020B0604030504040204" pitchFamily="50" charset="-128"/>
              </a:rPr>
              <a:t>(MVP</a:t>
            </a:r>
            <a:r>
              <a:rPr kumimoji="1" lang="ja-JP" altLang="en-US" sz="1108" dirty="0">
                <a:solidFill>
                  <a:srgbClr val="000000"/>
                </a:solidFill>
                <a:latin typeface="Meiryo UI" panose="020B0604030504040204" pitchFamily="50" charset="-128"/>
                <a:ea typeface="Meiryo UI" panose="020B0604030504040204" pitchFamily="50" charset="-128"/>
              </a:rPr>
              <a:t>開発</a:t>
            </a:r>
            <a:r>
              <a:rPr kumimoji="1" lang="en-US" altLang="ja-JP" sz="1108" dirty="0">
                <a:solidFill>
                  <a:srgbClr val="000000"/>
                </a:solidFill>
                <a:latin typeface="Meiryo UI" panose="020B0604030504040204" pitchFamily="50" charset="-128"/>
                <a:ea typeface="Meiryo UI" panose="020B0604030504040204" pitchFamily="50" charset="-128"/>
              </a:rPr>
              <a:t>)</a:t>
            </a:r>
            <a:endParaRPr kumimoji="1" lang="ja-JP" altLang="en-US" sz="1108" dirty="0">
              <a:solidFill>
                <a:srgbClr val="000000"/>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CAB34DA-0ED5-4DCE-953A-6FD0B41330C5}"/>
              </a:ext>
            </a:extLst>
          </p:cNvPr>
          <p:cNvSpPr/>
          <p:nvPr/>
        </p:nvSpPr>
        <p:spPr>
          <a:xfrm>
            <a:off x="2836501" y="4441544"/>
            <a:ext cx="6095163" cy="242813"/>
          </a:xfrm>
          <a:prstGeom prst="roundRect">
            <a:avLst/>
          </a:prstGeom>
          <a:solidFill>
            <a:srgbClr val="CCECFF"/>
          </a:solidFill>
          <a:ln w="9525">
            <a:solidFill>
              <a:schemeClr val="tx1"/>
            </a:solidFill>
            <a:miter lim="800000"/>
            <a:headEnd/>
            <a:tailEnd/>
          </a:ln>
        </p:spPr>
        <p:txBody>
          <a:bodyPr wrap="none"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スクラムチーム</a:t>
            </a:r>
          </a:p>
        </p:txBody>
      </p:sp>
      <p:sp>
        <p:nvSpPr>
          <p:cNvPr id="100" name="角丸四角形 83">
            <a:extLst>
              <a:ext uri="{FF2B5EF4-FFF2-40B4-BE49-F238E27FC236}">
                <a16:creationId xmlns:a16="http://schemas.microsoft.com/office/drawing/2014/main" id="{3334753E-5417-45B1-B8B7-80D8FF311A37}"/>
              </a:ext>
            </a:extLst>
          </p:cNvPr>
          <p:cNvSpPr/>
          <p:nvPr/>
        </p:nvSpPr>
        <p:spPr>
          <a:xfrm>
            <a:off x="1179555" y="2119181"/>
            <a:ext cx="443705" cy="181933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30675" tIns="30675" rIns="30675" bIns="30675" rtlCol="0" anchor="ctr" anchorCtr="1"/>
          <a:lstStyle/>
          <a:p>
            <a:pPr defTabSz="844083"/>
            <a:r>
              <a:rPr kumimoji="1" lang="ja-JP" altLang="en-US" sz="1662" dirty="0">
                <a:solidFill>
                  <a:srgbClr val="000000"/>
                </a:solidFill>
                <a:latin typeface="メイリオ" panose="020B0604030504040204" pitchFamily="50" charset="-128"/>
                <a:ea typeface="メイリオ" panose="020B0604030504040204" pitchFamily="50" charset="-128"/>
              </a:rPr>
              <a:t>契約・開発の流れ</a:t>
            </a:r>
          </a:p>
        </p:txBody>
      </p:sp>
      <p:sp>
        <p:nvSpPr>
          <p:cNvPr id="101" name="角丸四角形 83">
            <a:extLst>
              <a:ext uri="{FF2B5EF4-FFF2-40B4-BE49-F238E27FC236}">
                <a16:creationId xmlns:a16="http://schemas.microsoft.com/office/drawing/2014/main" id="{2813C74F-1EFD-4F45-B7B3-5CE72D19198B}"/>
              </a:ext>
            </a:extLst>
          </p:cNvPr>
          <p:cNvSpPr/>
          <p:nvPr/>
        </p:nvSpPr>
        <p:spPr>
          <a:xfrm>
            <a:off x="1166513" y="4097910"/>
            <a:ext cx="443705" cy="934069"/>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30675" tIns="30675" rIns="30675" bIns="30675" rtlCol="0" anchor="ctr"/>
          <a:lstStyle/>
          <a:p>
            <a:pPr algn="ctr" defTabSz="844083"/>
            <a:r>
              <a:rPr kumimoji="1" lang="ja-JP" altLang="en-US" sz="1662" dirty="0">
                <a:solidFill>
                  <a:srgbClr val="000000"/>
                </a:solidFill>
                <a:latin typeface="メイリオ" panose="020B0604030504040204" pitchFamily="50" charset="-128"/>
                <a:ea typeface="メイリオ" panose="020B0604030504040204" pitchFamily="50" charset="-128"/>
              </a:rPr>
              <a:t>体制</a:t>
            </a:r>
          </a:p>
        </p:txBody>
      </p:sp>
      <p:sp>
        <p:nvSpPr>
          <p:cNvPr id="102" name="四角形: 角を丸くする 101">
            <a:extLst>
              <a:ext uri="{FF2B5EF4-FFF2-40B4-BE49-F238E27FC236}">
                <a16:creationId xmlns:a16="http://schemas.microsoft.com/office/drawing/2014/main" id="{A17FA308-C1C6-4581-97F5-4E285E7142A8}"/>
              </a:ext>
            </a:extLst>
          </p:cNvPr>
          <p:cNvSpPr/>
          <p:nvPr/>
        </p:nvSpPr>
        <p:spPr>
          <a:xfrm>
            <a:off x="2209563" y="4789167"/>
            <a:ext cx="6722100" cy="242813"/>
          </a:xfrm>
          <a:prstGeom prst="roundRect">
            <a:avLst/>
          </a:prstGeom>
          <a:solidFill>
            <a:schemeClr val="bg1"/>
          </a:solidFill>
          <a:ln>
            <a:solidFill>
              <a:schemeClr val="tx1"/>
            </a:solidFill>
            <a:prstDash val="dash"/>
          </a:ln>
        </p:spPr>
        <p:txBody>
          <a:bodyPr rtlCol="0" anchor="ctr">
            <a:noAutofit/>
          </a:bodyPr>
          <a:lstStyle/>
          <a:p>
            <a:pPr algn="ctr" defTabSz="844083"/>
            <a:r>
              <a:rPr kumimoji="1" lang="ja-JP" altLang="en-US" sz="1662" dirty="0">
                <a:solidFill>
                  <a:srgbClr val="000000"/>
                </a:solidFill>
                <a:latin typeface="Meiryo UI" panose="020B0604030504040204" pitchFamily="50" charset="-128"/>
                <a:ea typeface="Meiryo UI" panose="020B0604030504040204" pitchFamily="50" charset="-128"/>
              </a:rPr>
              <a:t>事業部門チーム</a:t>
            </a:r>
          </a:p>
        </p:txBody>
      </p:sp>
      <p:sp>
        <p:nvSpPr>
          <p:cNvPr id="11" name="四角形: 角を丸くする 10">
            <a:extLst>
              <a:ext uri="{FF2B5EF4-FFF2-40B4-BE49-F238E27FC236}">
                <a16:creationId xmlns:a16="http://schemas.microsoft.com/office/drawing/2014/main" id="{66F317B2-03D9-4CA7-8FFA-A1DF651916E8}"/>
              </a:ext>
            </a:extLst>
          </p:cNvPr>
          <p:cNvSpPr/>
          <p:nvPr/>
        </p:nvSpPr>
        <p:spPr>
          <a:xfrm>
            <a:off x="919995" y="1925607"/>
            <a:ext cx="8175678" cy="2038927"/>
          </a:xfrm>
          <a:prstGeom prst="roundRect">
            <a:avLst>
              <a:gd name="adj" fmla="val 4762"/>
            </a:avLst>
          </a:prstGeom>
          <a:ln>
            <a:solidFill>
              <a:schemeClr val="tx1"/>
            </a:solidFill>
          </a:ln>
        </p:spPr>
        <p:txBody>
          <a:bodyPr rtlCol="0" anchor="ctr">
            <a:noAutofit/>
          </a:bodyPr>
          <a:lstStyle/>
          <a:p>
            <a:pPr defTabSz="844083"/>
            <a:endParaRPr kumimoji="1" lang="ja-JP" altLang="en-US" sz="1193" dirty="0">
              <a:solidFill>
                <a:srgbClr val="000000"/>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4527DA2F-162C-4DAA-9593-7867DB6F319C}"/>
              </a:ext>
            </a:extLst>
          </p:cNvPr>
          <p:cNvSpPr/>
          <p:nvPr/>
        </p:nvSpPr>
        <p:spPr>
          <a:xfrm>
            <a:off x="1672061" y="2039163"/>
            <a:ext cx="7259602" cy="1881200"/>
          </a:xfrm>
          <a:prstGeom prst="roundRect">
            <a:avLst>
              <a:gd name="adj" fmla="val 5881"/>
            </a:avLst>
          </a:prstGeom>
          <a:ln w="38100">
            <a:solidFill>
              <a:srgbClr val="FF0000"/>
            </a:solidFill>
          </a:ln>
        </p:spPr>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defTabSz="844083"/>
            <a:endParaRPr kumimoji="1" lang="ja-JP" altLang="en-US" sz="1662" dirty="0">
              <a:solidFill>
                <a:srgbClr val="000000"/>
              </a:solidFill>
              <a:latin typeface="Meiryo UI" panose="020B0604030504040204" pitchFamily="50" charset="-128"/>
              <a:ea typeface="Meiryo UI" panose="020B0604030504040204" pitchFamily="50" charset="-128"/>
            </a:endParaRPr>
          </a:p>
        </p:txBody>
      </p:sp>
      <p:sp>
        <p:nvSpPr>
          <p:cNvPr id="13" name="矢印: 左右 12">
            <a:extLst>
              <a:ext uri="{FF2B5EF4-FFF2-40B4-BE49-F238E27FC236}">
                <a16:creationId xmlns:a16="http://schemas.microsoft.com/office/drawing/2014/main" id="{EC21CC87-0C31-49A7-B8C9-43F1106A1356}"/>
              </a:ext>
            </a:extLst>
          </p:cNvPr>
          <p:cNvSpPr/>
          <p:nvPr/>
        </p:nvSpPr>
        <p:spPr>
          <a:xfrm>
            <a:off x="3473924" y="1955538"/>
            <a:ext cx="2946332" cy="172991"/>
          </a:xfrm>
          <a:prstGeom prst="leftRightArrow">
            <a:avLst>
              <a:gd name="adj1" fmla="val 100000"/>
              <a:gd name="adj2" fmla="val 50000"/>
            </a:avLst>
          </a:prstGeom>
          <a:solidFill>
            <a:schemeClr val="bg1"/>
          </a:solidFill>
          <a:ln>
            <a:solidFill>
              <a:srgbClr val="FF0000"/>
            </a:solidFill>
          </a:ln>
        </p:spPr>
        <p:txBody>
          <a:bodyPr rtlCol="0" anchor="ctr">
            <a:noAutofit/>
          </a:bodyPr>
          <a:lstStyle/>
          <a:p>
            <a:pPr algn="ctr" defTabSz="844083"/>
            <a:r>
              <a:rPr kumimoji="1" lang="ja-JP" altLang="en-US" sz="1477" dirty="0">
                <a:solidFill>
                  <a:srgbClr val="FF0000"/>
                </a:solidFill>
                <a:latin typeface="Meiryo UI" panose="020B0604030504040204" pitchFamily="50" charset="-128"/>
                <a:ea typeface="Meiryo UI" panose="020B0604030504040204" pitchFamily="50" charset="-128"/>
              </a:rPr>
              <a:t>対象範囲</a:t>
            </a:r>
          </a:p>
        </p:txBody>
      </p:sp>
      <p:sp>
        <p:nvSpPr>
          <p:cNvPr id="57" name="四角形: 角を丸くする 56">
            <a:extLst>
              <a:ext uri="{FF2B5EF4-FFF2-40B4-BE49-F238E27FC236}">
                <a16:creationId xmlns:a16="http://schemas.microsoft.com/office/drawing/2014/main" id="{0231AE4A-EDB7-4A17-9910-953CDE68825B}"/>
              </a:ext>
            </a:extLst>
          </p:cNvPr>
          <p:cNvSpPr/>
          <p:nvPr/>
        </p:nvSpPr>
        <p:spPr>
          <a:xfrm>
            <a:off x="5892787" y="4093920"/>
            <a:ext cx="3038877" cy="242813"/>
          </a:xfrm>
          <a:prstGeom prst="roundRect">
            <a:avLst/>
          </a:prstGeom>
          <a:solidFill>
            <a:schemeClr val="bg1"/>
          </a:solidFill>
          <a:ln w="9525">
            <a:solidFill>
              <a:schemeClr val="tx1"/>
            </a:solidFill>
            <a:prstDash val="dash"/>
            <a:miter lim="800000"/>
            <a:headEnd/>
            <a:tailEnd/>
          </a:ln>
        </p:spPr>
        <p:txBody>
          <a:bodyPr wrap="none" tIns="30675" anchor="ctr"/>
          <a:lstStyle/>
          <a:p>
            <a:pPr marL="77106" indent="-77106" algn="ctr" defTabSz="844083"/>
            <a:r>
              <a:rPr kumimoji="1" lang="ja-JP" altLang="en-US" sz="1662" dirty="0">
                <a:solidFill>
                  <a:srgbClr val="000000"/>
                </a:solidFill>
                <a:latin typeface="Meiryo UI" panose="020B0604030504040204" pitchFamily="50" charset="-128"/>
                <a:ea typeface="Meiryo UI" panose="020B0604030504040204" pitchFamily="50" charset="-128"/>
              </a:rPr>
              <a:t>運用チーム</a:t>
            </a:r>
          </a:p>
        </p:txBody>
      </p:sp>
      <p:sp>
        <p:nvSpPr>
          <p:cNvPr id="58" name="四角形: 角を丸くする 57">
            <a:extLst>
              <a:ext uri="{FF2B5EF4-FFF2-40B4-BE49-F238E27FC236}">
                <a16:creationId xmlns:a16="http://schemas.microsoft.com/office/drawing/2014/main" id="{84E1D76C-595F-49CE-B483-C730F18ED6C1}"/>
              </a:ext>
            </a:extLst>
          </p:cNvPr>
          <p:cNvSpPr/>
          <p:nvPr/>
        </p:nvSpPr>
        <p:spPr>
          <a:xfrm>
            <a:off x="919996" y="4006205"/>
            <a:ext cx="8175677" cy="1123722"/>
          </a:xfrm>
          <a:prstGeom prst="roundRect">
            <a:avLst>
              <a:gd name="adj" fmla="val 9365"/>
            </a:avLst>
          </a:prstGeom>
          <a:ln>
            <a:solidFill>
              <a:schemeClr val="tx1"/>
            </a:solidFill>
          </a:ln>
        </p:spPr>
        <p:txBody>
          <a:bodyPr rtlCol="0" anchor="ctr">
            <a:noAutofit/>
          </a:bodyPr>
          <a:lstStyle/>
          <a:p>
            <a:pPr defTabSz="844083"/>
            <a:endParaRPr kumimoji="1" lang="ja-JP" altLang="en-US" sz="1846" dirty="0">
              <a:solidFill>
                <a:srgbClr val="000000"/>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7A51A0A4-5ED7-4AAF-8C07-C610FE521D11}"/>
              </a:ext>
            </a:extLst>
          </p:cNvPr>
          <p:cNvSpPr txBox="1"/>
          <p:nvPr/>
        </p:nvSpPr>
        <p:spPr>
          <a:xfrm>
            <a:off x="806309" y="5220000"/>
            <a:ext cx="7560000" cy="336182"/>
          </a:xfrm>
          <a:prstGeom prst="rect">
            <a:avLst/>
          </a:prstGeom>
          <a:noFill/>
        </p:spPr>
        <p:txBody>
          <a:bodyPr wrap="square" rtlCol="0">
            <a:spAutoFit/>
          </a:bodyPr>
          <a:lstStyle/>
          <a:p>
            <a:pPr defTabSz="844083">
              <a:lnSpc>
                <a:spcPct val="110000"/>
              </a:lnSpc>
              <a:spcBef>
                <a:spcPts val="600"/>
              </a:spcBef>
            </a:pPr>
            <a:r>
              <a:rPr kumimoji="1" lang="ja-JP" altLang="en-US" sz="1600" dirty="0">
                <a:solidFill>
                  <a:srgbClr val="000000"/>
                </a:solidFill>
                <a:latin typeface="Meiryo UI" panose="020B0604030504040204" pitchFamily="50" charset="-128"/>
                <a:ea typeface="Meiryo UI" panose="020B0604030504040204" pitchFamily="50" charset="-128"/>
              </a:rPr>
              <a:t>（</a:t>
            </a:r>
            <a:r>
              <a:rPr kumimoji="1" lang="en-US" altLang="ja-JP" sz="1600" dirty="0">
                <a:solidFill>
                  <a:srgbClr val="000000"/>
                </a:solidFill>
                <a:latin typeface="Meiryo UI" panose="020B0604030504040204" pitchFamily="50" charset="-128"/>
                <a:ea typeface="Meiryo UI" panose="020B0604030504040204" pitchFamily="50" charset="-128"/>
              </a:rPr>
              <a:t>MVP</a:t>
            </a:r>
            <a:r>
              <a:rPr kumimoji="1" lang="ja-JP" altLang="en-US" sz="1600" dirty="0">
                <a:solidFill>
                  <a:srgbClr val="000000"/>
                </a:solidFill>
                <a:latin typeface="Meiryo UI" panose="020B0604030504040204" pitchFamily="50" charset="-128"/>
                <a:ea typeface="Meiryo UI" panose="020B0604030504040204" pitchFamily="50" charset="-128"/>
              </a:rPr>
              <a:t>開発：実用最小限のプロダクト（</a:t>
            </a:r>
            <a:r>
              <a:rPr kumimoji="1" lang="en-US" altLang="ja-JP" sz="1600" dirty="0">
                <a:solidFill>
                  <a:srgbClr val="000000"/>
                </a:solidFill>
                <a:latin typeface="Meiryo UI" panose="020B0604030504040204" pitchFamily="50" charset="-128"/>
                <a:ea typeface="Meiryo UI" panose="020B0604030504040204" pitchFamily="50" charset="-128"/>
              </a:rPr>
              <a:t>Minimum Viable Product</a:t>
            </a:r>
            <a:r>
              <a:rPr kumimoji="1" lang="ja-JP" altLang="en-US" sz="1600" dirty="0">
                <a:solidFill>
                  <a:srgbClr val="000000"/>
                </a:solidFill>
                <a:latin typeface="Meiryo UI" panose="020B0604030504040204" pitchFamily="50" charset="-128"/>
                <a:ea typeface="Meiryo UI" panose="020B0604030504040204" pitchFamily="50" charset="-128"/>
              </a:rPr>
              <a:t>）を開発すること）</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81" name="Text Box 75">
            <a:extLst>
              <a:ext uri="{FF2B5EF4-FFF2-40B4-BE49-F238E27FC236}">
                <a16:creationId xmlns:a16="http://schemas.microsoft.com/office/drawing/2014/main" id="{D0DD8C87-88EE-4184-8527-879324FD3159}"/>
              </a:ext>
            </a:extLst>
          </p:cNvPr>
          <p:cNvSpPr txBox="1">
            <a:spLocks noChangeArrowheads="1"/>
          </p:cNvSpPr>
          <p:nvPr/>
        </p:nvSpPr>
        <p:spPr bwMode="auto">
          <a:xfrm>
            <a:off x="8512563" y="2879107"/>
            <a:ext cx="434734" cy="291170"/>
          </a:xfrm>
          <a:prstGeom prst="rect">
            <a:avLst/>
          </a:prstGeom>
          <a:noFill/>
          <a:ln w="9525">
            <a:noFill/>
            <a:miter lim="800000"/>
            <a:headEnd/>
            <a:tailEnd/>
          </a:ln>
        </p:spPr>
        <p:txBody>
          <a:bodyPr wrap="none">
            <a:spAutoFit/>
          </a:bodyPr>
          <a:lstStyle/>
          <a:p>
            <a:pPr defTabSz="844083"/>
            <a:r>
              <a:rPr kumimoji="1" lang="ja-JP" altLang="en-US" sz="1292" dirty="0">
                <a:solidFill>
                  <a:srgbClr val="000000"/>
                </a:solidFill>
                <a:latin typeface="Meiryo UI" panose="020B0604030504040204" pitchFamily="50" charset="-128"/>
                <a:ea typeface="Meiryo UI" panose="020B0604030504040204" pitchFamily="50" charset="-128"/>
              </a:rPr>
              <a:t>・・・</a:t>
            </a:r>
          </a:p>
        </p:txBody>
      </p:sp>
      <p:sp>
        <p:nvSpPr>
          <p:cNvPr id="82" name="吹き出し: 角を丸めた四角形 81">
            <a:extLst>
              <a:ext uri="{FF2B5EF4-FFF2-40B4-BE49-F238E27FC236}">
                <a16:creationId xmlns:a16="http://schemas.microsoft.com/office/drawing/2014/main" id="{7A450468-2B67-4982-AE23-417FAC14A6DF}"/>
              </a:ext>
            </a:extLst>
          </p:cNvPr>
          <p:cNvSpPr/>
          <p:nvPr/>
        </p:nvSpPr>
        <p:spPr>
          <a:xfrm>
            <a:off x="2606309" y="1440000"/>
            <a:ext cx="1800000" cy="540000"/>
          </a:xfrm>
          <a:prstGeom prst="wedgeRoundRectCallout">
            <a:avLst>
              <a:gd name="adj1" fmla="val 21451"/>
              <a:gd name="adj2" fmla="val 210010"/>
              <a:gd name="adj3" fmla="val 16667"/>
            </a:avLst>
          </a:prstGeom>
          <a:solidFill>
            <a:srgbClr val="FFCC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開発開始可となる</a:t>
            </a:r>
            <a:r>
              <a:rPr kumimoji="1" lang="en-US" altLang="ja-JP" sz="1600" b="1" dirty="0">
                <a:solidFill>
                  <a:srgbClr val="3333FF"/>
                </a:solidFill>
              </a:rPr>
              <a:t>MVP</a:t>
            </a:r>
            <a:r>
              <a:rPr kumimoji="1" lang="ja-JP" altLang="en-US" sz="1600" b="1" dirty="0">
                <a:solidFill>
                  <a:srgbClr val="3333FF"/>
                </a:solidFill>
              </a:rPr>
              <a:t>要件確定*</a:t>
            </a:r>
            <a:r>
              <a:rPr kumimoji="1" lang="en-US" altLang="ja-JP" sz="1600" b="1" dirty="0">
                <a:solidFill>
                  <a:srgbClr val="3333FF"/>
                </a:solidFill>
              </a:rPr>
              <a:t>2</a:t>
            </a:r>
            <a:endParaRPr kumimoji="1" lang="ja-JP" altLang="en-US" sz="1600" b="1" dirty="0">
              <a:solidFill>
                <a:srgbClr val="3333FF"/>
              </a:solidFill>
            </a:endParaRPr>
          </a:p>
        </p:txBody>
      </p:sp>
      <p:sp>
        <p:nvSpPr>
          <p:cNvPr id="14" name="テキスト ボックス 13">
            <a:extLst>
              <a:ext uri="{FF2B5EF4-FFF2-40B4-BE49-F238E27FC236}">
                <a16:creationId xmlns:a16="http://schemas.microsoft.com/office/drawing/2014/main" id="{1E056C3E-0E88-4851-B62E-B4ABDF3DF58F}"/>
              </a:ext>
            </a:extLst>
          </p:cNvPr>
          <p:cNvSpPr txBox="1"/>
          <p:nvPr/>
        </p:nvSpPr>
        <p:spPr>
          <a:xfrm>
            <a:off x="806310" y="6300001"/>
            <a:ext cx="5012911" cy="307777"/>
          </a:xfrm>
          <a:prstGeom prst="rect">
            <a:avLst/>
          </a:prstGeom>
          <a:noFill/>
        </p:spPr>
        <p:txBody>
          <a:bodyPr wrap="none" rtlCol="0">
            <a:spAutoFit/>
          </a:bodyPr>
          <a:lstStyle/>
          <a:p>
            <a:r>
              <a:rPr kumimoji="1" lang="ja-JP" altLang="en-US" sz="1400" dirty="0">
                <a:solidFill>
                  <a:srgbClr val="3333FF"/>
                </a:solidFill>
                <a:latin typeface="+mn-ea"/>
              </a:rPr>
              <a:t>*</a:t>
            </a:r>
            <a:r>
              <a:rPr kumimoji="1" lang="en-US" altLang="ja-JP" sz="1400" dirty="0">
                <a:solidFill>
                  <a:srgbClr val="3333FF"/>
                </a:solidFill>
                <a:latin typeface="+mn-ea"/>
              </a:rPr>
              <a:t>2</a:t>
            </a:r>
            <a:r>
              <a:rPr kumimoji="1" lang="ja-JP" altLang="en-US" sz="1400" dirty="0">
                <a:solidFill>
                  <a:srgbClr val="3333FF"/>
                </a:solidFill>
                <a:latin typeface="+mn-ea"/>
              </a:rPr>
              <a:t> 第</a:t>
            </a:r>
            <a:r>
              <a:rPr kumimoji="1" lang="en-US" altLang="ja-JP" sz="1400" dirty="0">
                <a:solidFill>
                  <a:srgbClr val="3333FF"/>
                </a:solidFill>
                <a:latin typeface="+mn-ea"/>
              </a:rPr>
              <a:t>1</a:t>
            </a:r>
            <a:r>
              <a:rPr kumimoji="1" lang="ja-JP" altLang="en-US" sz="1400" dirty="0">
                <a:solidFill>
                  <a:srgbClr val="3333FF"/>
                </a:solidFill>
                <a:latin typeface="+mn-ea"/>
              </a:rPr>
              <a:t>リリース期間内に確定することが明確になる場合を含む．</a:t>
            </a:r>
          </a:p>
        </p:txBody>
      </p:sp>
      <p:sp>
        <p:nvSpPr>
          <p:cNvPr id="83" name="吹き出し: 角を丸めた四角形 82">
            <a:extLst>
              <a:ext uri="{FF2B5EF4-FFF2-40B4-BE49-F238E27FC236}">
                <a16:creationId xmlns:a16="http://schemas.microsoft.com/office/drawing/2014/main" id="{EE3F82D9-623F-4FC3-9F8B-FB79FB2C829D}"/>
              </a:ext>
            </a:extLst>
          </p:cNvPr>
          <p:cNvSpPr/>
          <p:nvPr/>
        </p:nvSpPr>
        <p:spPr>
          <a:xfrm>
            <a:off x="5306309" y="936000"/>
            <a:ext cx="2232000" cy="864000"/>
          </a:xfrm>
          <a:prstGeom prst="wedgeRoundRectCallout">
            <a:avLst>
              <a:gd name="adj1" fmla="val -26265"/>
              <a:gd name="adj2" fmla="val 174631"/>
              <a:gd name="adj3" fmla="val 16667"/>
            </a:avLst>
          </a:prstGeom>
          <a:solidFill>
            <a:srgbClr val="CC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600" dirty="0">
                <a:solidFill>
                  <a:srgbClr val="3333FF"/>
                </a:solidFill>
              </a:rPr>
              <a:t>(</a:t>
            </a:r>
            <a:r>
              <a:rPr kumimoji="1" lang="ja-JP" altLang="en-US" sz="1600" dirty="0">
                <a:solidFill>
                  <a:srgbClr val="3333FF"/>
                </a:solidFill>
              </a:rPr>
              <a:t>必要に応じ</a:t>
            </a:r>
            <a:r>
              <a:rPr kumimoji="1" lang="en-US" altLang="ja-JP" sz="1600" dirty="0">
                <a:solidFill>
                  <a:srgbClr val="3333FF"/>
                </a:solidFill>
              </a:rPr>
              <a:t>)</a:t>
            </a:r>
            <a:endParaRPr kumimoji="1" lang="ja-JP" altLang="en-US" sz="1600" dirty="0">
              <a:solidFill>
                <a:srgbClr val="3333FF"/>
              </a:solidFill>
            </a:endParaRPr>
          </a:p>
          <a:p>
            <a:r>
              <a:rPr kumimoji="1" lang="en-US" altLang="ja-JP" sz="1600" b="1" dirty="0">
                <a:solidFill>
                  <a:srgbClr val="3333FF"/>
                </a:solidFill>
              </a:rPr>
              <a:t>MVP</a:t>
            </a:r>
            <a:r>
              <a:rPr kumimoji="1" lang="ja-JP" altLang="en-US" sz="1600" b="1" dirty="0">
                <a:solidFill>
                  <a:srgbClr val="3333FF"/>
                </a:solidFill>
              </a:rPr>
              <a:t>検証のための反復</a:t>
            </a:r>
            <a:r>
              <a:rPr kumimoji="1" lang="en-US" altLang="ja-JP" sz="1600" b="1" dirty="0">
                <a:solidFill>
                  <a:srgbClr val="3333FF"/>
                </a:solidFill>
              </a:rPr>
              <a:t>(1</a:t>
            </a:r>
            <a:r>
              <a:rPr kumimoji="1" lang="ja-JP" altLang="en-US" sz="1600" b="1" dirty="0">
                <a:solidFill>
                  <a:srgbClr val="3333FF"/>
                </a:solidFill>
              </a:rPr>
              <a:t>回以上</a:t>
            </a:r>
            <a:r>
              <a:rPr kumimoji="1" lang="en-US" altLang="ja-JP" sz="1600" b="1" dirty="0">
                <a:solidFill>
                  <a:srgbClr val="3333FF"/>
                </a:solidFill>
              </a:rPr>
              <a:t>)</a:t>
            </a:r>
            <a:r>
              <a:rPr kumimoji="1" lang="ja-JP" altLang="en-US" sz="1600" b="1" dirty="0">
                <a:solidFill>
                  <a:srgbClr val="3333FF"/>
                </a:solidFill>
              </a:rPr>
              <a:t>を追加</a:t>
            </a:r>
          </a:p>
        </p:txBody>
      </p:sp>
      <p:sp>
        <p:nvSpPr>
          <p:cNvPr id="84" name="吹き出し: 角を丸めた四角形 83">
            <a:extLst>
              <a:ext uri="{FF2B5EF4-FFF2-40B4-BE49-F238E27FC236}">
                <a16:creationId xmlns:a16="http://schemas.microsoft.com/office/drawing/2014/main" id="{ACE82984-6A11-4EF0-B01F-BA2E4FE3634F}"/>
              </a:ext>
            </a:extLst>
          </p:cNvPr>
          <p:cNvSpPr/>
          <p:nvPr/>
        </p:nvSpPr>
        <p:spPr>
          <a:xfrm>
            <a:off x="446309" y="936000"/>
            <a:ext cx="1620000" cy="540000"/>
          </a:xfrm>
          <a:prstGeom prst="wedgeRoundRectCallout">
            <a:avLst>
              <a:gd name="adj1" fmla="val 23301"/>
              <a:gd name="adj2" fmla="val 252776"/>
              <a:gd name="adj3" fmla="val 16667"/>
            </a:avLst>
          </a:prstGeom>
          <a:solidFill>
            <a:srgbClr val="FFCC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企画・超概算見積り・予算確保</a:t>
            </a:r>
          </a:p>
        </p:txBody>
      </p:sp>
      <p:sp>
        <p:nvSpPr>
          <p:cNvPr id="85" name="吹き出し: 角を丸めた四角形 84">
            <a:extLst>
              <a:ext uri="{FF2B5EF4-FFF2-40B4-BE49-F238E27FC236}">
                <a16:creationId xmlns:a16="http://schemas.microsoft.com/office/drawing/2014/main" id="{EC9656EB-48EC-4418-B8D0-825EF82988CE}"/>
              </a:ext>
            </a:extLst>
          </p:cNvPr>
          <p:cNvSpPr/>
          <p:nvPr/>
        </p:nvSpPr>
        <p:spPr>
          <a:xfrm>
            <a:off x="2174309" y="936000"/>
            <a:ext cx="1008000" cy="360000"/>
          </a:xfrm>
          <a:prstGeom prst="wedgeRoundRectCallout">
            <a:avLst>
              <a:gd name="adj1" fmla="val -66373"/>
              <a:gd name="adj2" fmla="val 492952"/>
              <a:gd name="adj3" fmla="val 16667"/>
            </a:avLst>
          </a:prstGeom>
          <a:solidFill>
            <a:srgbClr val="FFCC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要求提示</a:t>
            </a:r>
          </a:p>
        </p:txBody>
      </p:sp>
      <p:sp>
        <p:nvSpPr>
          <p:cNvPr id="86" name="吹き出し: 角を丸めた四角形 85">
            <a:extLst>
              <a:ext uri="{FF2B5EF4-FFF2-40B4-BE49-F238E27FC236}">
                <a16:creationId xmlns:a16="http://schemas.microsoft.com/office/drawing/2014/main" id="{3C73A089-A463-4469-A459-D74AF7476448}"/>
              </a:ext>
            </a:extLst>
          </p:cNvPr>
          <p:cNvSpPr/>
          <p:nvPr/>
        </p:nvSpPr>
        <p:spPr>
          <a:xfrm>
            <a:off x="986309" y="4680000"/>
            <a:ext cx="1260000" cy="360000"/>
          </a:xfrm>
          <a:prstGeom prst="wedgeRoundRectCallout">
            <a:avLst>
              <a:gd name="adj1" fmla="val 37831"/>
              <a:gd name="adj2" fmla="val -484170"/>
              <a:gd name="adj3" fmla="val 16667"/>
            </a:avLst>
          </a:prstGeom>
          <a:solidFill>
            <a:srgbClr val="FF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概算見積り</a:t>
            </a:r>
          </a:p>
        </p:txBody>
      </p:sp>
      <p:sp>
        <p:nvSpPr>
          <p:cNvPr id="16" name="テキスト ボックス 15">
            <a:extLst>
              <a:ext uri="{FF2B5EF4-FFF2-40B4-BE49-F238E27FC236}">
                <a16:creationId xmlns:a16="http://schemas.microsoft.com/office/drawing/2014/main" id="{217F6439-1531-499B-8D06-2A339550F867}"/>
              </a:ext>
            </a:extLst>
          </p:cNvPr>
          <p:cNvSpPr txBox="1"/>
          <p:nvPr/>
        </p:nvSpPr>
        <p:spPr>
          <a:xfrm>
            <a:off x="806309" y="5580000"/>
            <a:ext cx="8640000" cy="738664"/>
          </a:xfrm>
          <a:prstGeom prst="rect">
            <a:avLst/>
          </a:prstGeom>
          <a:noFill/>
        </p:spPr>
        <p:txBody>
          <a:bodyPr wrap="square" rtlCol="0">
            <a:spAutoFit/>
          </a:bodyPr>
          <a:lstStyle/>
          <a:p>
            <a:r>
              <a:rPr kumimoji="1" lang="ja-JP" altLang="en-US" sz="1400" dirty="0">
                <a:solidFill>
                  <a:srgbClr val="3333FF"/>
                </a:solidFill>
                <a:latin typeface="+mn-ea"/>
              </a:rPr>
              <a:t>*</a:t>
            </a:r>
            <a:r>
              <a:rPr kumimoji="1" lang="en-US" altLang="ja-JP" sz="1400" dirty="0">
                <a:solidFill>
                  <a:srgbClr val="3333FF"/>
                </a:solidFill>
                <a:latin typeface="+mn-ea"/>
              </a:rPr>
              <a:t>1</a:t>
            </a:r>
            <a:r>
              <a:rPr kumimoji="1" lang="ja-JP" altLang="en-US" sz="1400" dirty="0">
                <a:solidFill>
                  <a:srgbClr val="3333FF"/>
                </a:solidFill>
                <a:latin typeface="+mn-ea"/>
              </a:rPr>
              <a:t> </a:t>
            </a:r>
            <a:r>
              <a:rPr kumimoji="1" lang="en-US" altLang="ja-JP" sz="1400" dirty="0">
                <a:solidFill>
                  <a:srgbClr val="3333FF"/>
                </a:solidFill>
                <a:latin typeface="+mn-ea"/>
              </a:rPr>
              <a:t>MVP</a:t>
            </a:r>
            <a:r>
              <a:rPr kumimoji="1" lang="ja-JP" altLang="en-US" sz="1400" dirty="0">
                <a:solidFill>
                  <a:srgbClr val="3333FF"/>
                </a:solidFill>
                <a:latin typeface="+mn-ea"/>
              </a:rPr>
              <a:t>要件最終確定後に契約額等を見直す精算を行うという前提付き．</a:t>
            </a:r>
          </a:p>
          <a:p>
            <a:r>
              <a:rPr kumimoji="1" lang="ja-JP" altLang="en-US" sz="1400" dirty="0">
                <a:solidFill>
                  <a:srgbClr val="3333FF"/>
                </a:solidFill>
                <a:latin typeface="+mn-ea"/>
              </a:rPr>
              <a:t>　ただし，際限なく開発額が膨らむリスクを考慮し，双方の合意に基づき，次のような上限制約を設定：</a:t>
            </a:r>
            <a:endParaRPr kumimoji="1" lang="en-US" altLang="ja-JP" sz="1400" dirty="0">
              <a:solidFill>
                <a:srgbClr val="3333FF"/>
              </a:solidFill>
              <a:latin typeface="+mn-ea"/>
            </a:endParaRPr>
          </a:p>
          <a:p>
            <a:r>
              <a:rPr kumimoji="1" lang="ja-JP" altLang="en-US" sz="1400" dirty="0">
                <a:solidFill>
                  <a:srgbClr val="3333FF"/>
                </a:solidFill>
                <a:latin typeface="+mn-ea"/>
              </a:rPr>
              <a:t>　　　　「精算額の上限」</a:t>
            </a:r>
            <a:r>
              <a:rPr kumimoji="1" lang="en-US" altLang="ja-JP" sz="1400" dirty="0">
                <a:solidFill>
                  <a:srgbClr val="3333FF"/>
                </a:solidFill>
                <a:latin typeface="+mn-ea"/>
              </a:rPr>
              <a:t>=</a:t>
            </a:r>
            <a:r>
              <a:rPr kumimoji="1" lang="ja-JP" altLang="en-US" sz="1400" dirty="0">
                <a:solidFill>
                  <a:srgbClr val="3333FF"/>
                </a:solidFill>
                <a:latin typeface="+mn-ea"/>
              </a:rPr>
              <a:t>「概算額の２倍程度」≦「最初の契約総額」（「初期契約総額」）</a:t>
            </a:r>
          </a:p>
        </p:txBody>
      </p:sp>
      <p:sp>
        <p:nvSpPr>
          <p:cNvPr id="87" name="吹き出し: 角を丸めた四角形 86">
            <a:extLst>
              <a:ext uri="{FF2B5EF4-FFF2-40B4-BE49-F238E27FC236}">
                <a16:creationId xmlns:a16="http://schemas.microsoft.com/office/drawing/2014/main" id="{8F33E35A-87A8-4B25-B95E-19AEA7C22D91}"/>
              </a:ext>
            </a:extLst>
          </p:cNvPr>
          <p:cNvSpPr/>
          <p:nvPr/>
        </p:nvSpPr>
        <p:spPr>
          <a:xfrm>
            <a:off x="3434309" y="936000"/>
            <a:ext cx="1800000" cy="360000"/>
          </a:xfrm>
          <a:prstGeom prst="wedgeRoundRectCallout">
            <a:avLst>
              <a:gd name="adj1" fmla="val 12639"/>
              <a:gd name="adj2" fmla="val 451051"/>
              <a:gd name="adj3" fmla="val 16667"/>
            </a:avLst>
          </a:prstGeom>
          <a:solidFill>
            <a:srgbClr val="FFCC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rgbClr val="3333FF"/>
                </a:solidFill>
              </a:rPr>
              <a:t>MVP</a:t>
            </a:r>
            <a:r>
              <a:rPr kumimoji="1" lang="ja-JP" altLang="en-US" sz="1600" b="1" dirty="0">
                <a:solidFill>
                  <a:srgbClr val="3333FF"/>
                </a:solidFill>
              </a:rPr>
              <a:t>要件最終確定</a:t>
            </a:r>
          </a:p>
        </p:txBody>
      </p:sp>
      <p:sp>
        <p:nvSpPr>
          <p:cNvPr id="88" name="吹き出し: 角を丸めた四角形 87">
            <a:extLst>
              <a:ext uri="{FF2B5EF4-FFF2-40B4-BE49-F238E27FC236}">
                <a16:creationId xmlns:a16="http://schemas.microsoft.com/office/drawing/2014/main" id="{2B16D196-B801-46EE-BB5A-8DF4BB6B9BFE}"/>
              </a:ext>
            </a:extLst>
          </p:cNvPr>
          <p:cNvSpPr/>
          <p:nvPr/>
        </p:nvSpPr>
        <p:spPr>
          <a:xfrm>
            <a:off x="3686309" y="4680000"/>
            <a:ext cx="1260000" cy="360000"/>
          </a:xfrm>
          <a:prstGeom prst="wedgeRoundRectCallout">
            <a:avLst>
              <a:gd name="adj1" fmla="val 38572"/>
              <a:gd name="adj2" fmla="val -455660"/>
              <a:gd name="adj3" fmla="val 16667"/>
            </a:avLst>
          </a:prstGeom>
          <a:solidFill>
            <a:srgbClr val="FF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確定見積り</a:t>
            </a:r>
          </a:p>
        </p:txBody>
      </p:sp>
      <p:sp>
        <p:nvSpPr>
          <p:cNvPr id="12" name="吹き出し: 角を丸めた四角形 11">
            <a:extLst>
              <a:ext uri="{FF2B5EF4-FFF2-40B4-BE49-F238E27FC236}">
                <a16:creationId xmlns:a16="http://schemas.microsoft.com/office/drawing/2014/main" id="{1C2E60B7-CD26-47DB-A00B-CF3CB2BFC241}"/>
              </a:ext>
            </a:extLst>
          </p:cNvPr>
          <p:cNvSpPr/>
          <p:nvPr/>
        </p:nvSpPr>
        <p:spPr>
          <a:xfrm>
            <a:off x="2066309" y="4140000"/>
            <a:ext cx="1260000" cy="360000"/>
          </a:xfrm>
          <a:prstGeom prst="wedgeRoundRectCallout">
            <a:avLst>
              <a:gd name="adj1" fmla="val -15960"/>
              <a:gd name="adj2" fmla="val -294967"/>
              <a:gd name="adj3" fmla="val 16667"/>
            </a:avLst>
          </a:prstGeom>
          <a:solidFill>
            <a:srgbClr val="CC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契約締結*</a:t>
            </a:r>
            <a:r>
              <a:rPr kumimoji="1" lang="en-US" altLang="ja-JP" sz="1600" b="1" dirty="0">
                <a:solidFill>
                  <a:srgbClr val="3333FF"/>
                </a:solidFill>
              </a:rPr>
              <a:t>1</a:t>
            </a:r>
            <a:endParaRPr kumimoji="1" lang="ja-JP" altLang="en-US" sz="1600" b="1" dirty="0">
              <a:solidFill>
                <a:srgbClr val="3333FF"/>
              </a:solidFill>
            </a:endParaRPr>
          </a:p>
        </p:txBody>
      </p:sp>
      <p:sp>
        <p:nvSpPr>
          <p:cNvPr id="89" name="吹き出し: 角を丸めた四角形 88">
            <a:extLst>
              <a:ext uri="{FF2B5EF4-FFF2-40B4-BE49-F238E27FC236}">
                <a16:creationId xmlns:a16="http://schemas.microsoft.com/office/drawing/2014/main" id="{AD742CD8-7DBE-4DF5-8E03-6C121AF48559}"/>
              </a:ext>
            </a:extLst>
          </p:cNvPr>
          <p:cNvSpPr/>
          <p:nvPr/>
        </p:nvSpPr>
        <p:spPr>
          <a:xfrm>
            <a:off x="4766309" y="4140000"/>
            <a:ext cx="1800000" cy="360000"/>
          </a:xfrm>
          <a:prstGeom prst="wedgeRoundRectCallout">
            <a:avLst>
              <a:gd name="adj1" fmla="val -37139"/>
              <a:gd name="adj2" fmla="val -245722"/>
              <a:gd name="adj3" fmla="val 16667"/>
            </a:avLst>
          </a:prstGeom>
          <a:solidFill>
            <a:srgbClr val="CCFFCC">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rgbClr val="3333FF"/>
                </a:solidFill>
              </a:rPr>
              <a:t>精算・契約見直し</a:t>
            </a:r>
          </a:p>
        </p:txBody>
      </p:sp>
      <p:sp>
        <p:nvSpPr>
          <p:cNvPr id="9" name="フッター プレースホルダー 8">
            <a:extLst>
              <a:ext uri="{FF2B5EF4-FFF2-40B4-BE49-F238E27FC236}">
                <a16:creationId xmlns:a16="http://schemas.microsoft.com/office/drawing/2014/main" id="{387F9258-713C-A237-4CA8-1EEEBD79F2A3}"/>
              </a:ext>
            </a:extLst>
          </p:cNvPr>
          <p:cNvSpPr>
            <a:spLocks noGrp="1"/>
          </p:cNvSpPr>
          <p:nvPr>
            <p:ph type="ftr" sz="quarter" idx="3"/>
          </p:nvPr>
        </p:nvSpPr>
        <p:spPr/>
        <p:txBody>
          <a:bodyPr/>
          <a:lstStyle/>
          <a:p>
            <a:r>
              <a:rPr lang="en-US" altLang="ja-JP"/>
              <a:t>EdgeTech+ 2022</a:t>
            </a:r>
            <a:endParaRPr lang="en-US" dirty="0"/>
          </a:p>
        </p:txBody>
      </p:sp>
      <p:sp>
        <p:nvSpPr>
          <p:cNvPr id="90" name="テキスト ボックス 89">
            <a:extLst>
              <a:ext uri="{FF2B5EF4-FFF2-40B4-BE49-F238E27FC236}">
                <a16:creationId xmlns:a16="http://schemas.microsoft.com/office/drawing/2014/main" id="{CB1B24CF-36C2-29D7-AF8E-0771DDE13B48}"/>
              </a:ext>
            </a:extLst>
          </p:cNvPr>
          <p:cNvSpPr txBox="1"/>
          <p:nvPr/>
        </p:nvSpPr>
        <p:spPr>
          <a:xfrm>
            <a:off x="0" y="0"/>
            <a:ext cx="864000" cy="360000"/>
          </a:xfrm>
          <a:prstGeom prst="rect">
            <a:avLst/>
          </a:prstGeom>
          <a:noFill/>
        </p:spPr>
        <p:txBody>
          <a:bodyPr wrap="none" rtlCol="0" anchor="ctr">
            <a:spAutoFit/>
          </a:bodyPr>
          <a:lstStyle/>
          <a:p>
            <a:pPr algn="ct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参考</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9404418C-68EB-912C-B4CB-BAEEEFB96CE1}"/>
              </a:ext>
            </a:extLst>
          </p:cNvPr>
          <p:cNvSpPr txBox="1"/>
          <p:nvPr/>
        </p:nvSpPr>
        <p:spPr>
          <a:xfrm>
            <a:off x="8820000" y="5400000"/>
            <a:ext cx="3348000" cy="1323439"/>
          </a:xfrm>
          <a:prstGeom prst="rect">
            <a:avLst/>
          </a:prstGeom>
          <a:noFill/>
        </p:spPr>
        <p:txBody>
          <a:bodyPr wrap="square">
            <a:spAutoFit/>
          </a:bodyPr>
          <a:lstStyle/>
          <a:p>
            <a:r>
              <a:rPr lang="en-US" altLang="ja-JP" sz="1600" dirty="0"/>
              <a:t>&lt;</a:t>
            </a:r>
            <a:r>
              <a:rPr lang="ja-JP" altLang="en-US" sz="1600" dirty="0"/>
              <a:t>出典</a:t>
            </a:r>
            <a:r>
              <a:rPr lang="en-US" altLang="ja-JP" sz="1600" dirty="0"/>
              <a:t>&gt;</a:t>
            </a:r>
            <a:endParaRPr lang="ja-JP" altLang="en-US" sz="1600" dirty="0"/>
          </a:p>
          <a:p>
            <a:r>
              <a:rPr lang="ja-JP" altLang="en-US" sz="1600" dirty="0"/>
              <a:t>アジャイル開発版モデル契約のバリエーションに関する議論について</a:t>
            </a:r>
          </a:p>
          <a:p>
            <a:r>
              <a:rPr lang="en-US" altLang="ja-JP" sz="1600" i="1" dirty="0">
                <a:latin typeface="Arial" panose="020B0604020202020204" pitchFamily="34" charset="0"/>
                <a:cs typeface="Arial" panose="020B0604020202020204" pitchFamily="34" charset="0"/>
                <a:hlinkClick r:id="rId3"/>
              </a:rPr>
              <a:t>https://www.ipa.go.jp/digital/model/agile20200331.html</a:t>
            </a:r>
            <a:endParaRPr lang="ja-JP" alt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54008"/>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93EE717-17AE-40C6-BDE6-69C02B285B34}"/>
              </a:ext>
            </a:extLst>
          </p:cNvPr>
          <p:cNvPicPr>
            <a:picLocks noChangeAspect="1"/>
          </p:cNvPicPr>
          <p:nvPr/>
        </p:nvPicPr>
        <p:blipFill>
          <a:blip r:embed="rId3"/>
          <a:stretch>
            <a:fillRect/>
          </a:stretch>
        </p:blipFill>
        <p:spPr>
          <a:xfrm>
            <a:off x="7920000" y="900000"/>
            <a:ext cx="3987431" cy="5638791"/>
          </a:xfrm>
          <a:prstGeom prst="rect">
            <a:avLst/>
          </a:prstGeom>
        </p:spPr>
      </p:pic>
      <p:sp>
        <p:nvSpPr>
          <p:cNvPr id="2" name="タイトル 1"/>
          <p:cNvSpPr>
            <a:spLocks noGrp="1"/>
          </p:cNvSpPr>
          <p:nvPr>
            <p:ph type="title"/>
          </p:nvPr>
        </p:nvSpPr>
        <p:spPr>
          <a:noFill/>
        </p:spPr>
        <p:txBody>
          <a:bodyPr>
            <a:noAutofit/>
          </a:bodyPr>
          <a:lstStyle/>
          <a:p>
            <a:r>
              <a:rPr lang="ja-JP" altLang="en-US" sz="2400" dirty="0">
                <a:latin typeface="+mj-ea"/>
                <a:ea typeface="+mj-ea"/>
              </a:rPr>
              <a:t>デジタルプラクティス：</a:t>
            </a:r>
            <a:r>
              <a:rPr lang="en-US" altLang="ja-JP" sz="2400" dirty="0">
                <a:latin typeface="+mj-ea"/>
                <a:ea typeface="+mj-ea"/>
              </a:rPr>
              <a:t>DX</a:t>
            </a:r>
            <a:r>
              <a:rPr lang="ja-JP" altLang="en-US" sz="2400" dirty="0">
                <a:latin typeface="+mj-ea"/>
                <a:ea typeface="+mj-ea"/>
              </a:rPr>
              <a:t>・アジャイル開発関連特集号</a:t>
            </a:r>
          </a:p>
        </p:txBody>
      </p:sp>
      <p:sp>
        <p:nvSpPr>
          <p:cNvPr id="3" name="日付プレースホルダー 2">
            <a:extLst>
              <a:ext uri="{FF2B5EF4-FFF2-40B4-BE49-F238E27FC236}">
                <a16:creationId xmlns:a16="http://schemas.microsoft.com/office/drawing/2014/main" id="{8CCC09D9-1B81-42E9-83E5-111A59714ABE}"/>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フッター プレースホルダー 5">
            <a:extLst>
              <a:ext uri="{FF2B5EF4-FFF2-40B4-BE49-F238E27FC236}">
                <a16:creationId xmlns:a16="http://schemas.microsoft.com/office/drawing/2014/main" id="{10BF2190-DCEA-4B88-8E84-1F714D96D516}"/>
              </a:ext>
            </a:extLst>
          </p:cNvPr>
          <p:cNvSpPr>
            <a:spLocks noGrp="1"/>
          </p:cNvSpPr>
          <p:nvPr>
            <p:ph type="ftr" sz="quarter" idx="3"/>
          </p:nvPr>
        </p:nvSpPr>
        <p:spPr/>
        <p:txBody>
          <a:bodyPr/>
          <a:lstStyle/>
          <a:p>
            <a:r>
              <a:rPr lang="en-US" altLang="ja-JP"/>
              <a:t>EdgeTech+ 2022</a:t>
            </a:r>
            <a:endParaRPr lang="en-US" dirty="0"/>
          </a:p>
        </p:txBody>
      </p:sp>
      <p:sp>
        <p:nvSpPr>
          <p:cNvPr id="4" name="正方形/長方形 3"/>
          <p:cNvSpPr/>
          <p:nvPr/>
        </p:nvSpPr>
        <p:spPr>
          <a:xfrm>
            <a:off x="360000" y="900000"/>
            <a:ext cx="9540000" cy="5171800"/>
          </a:xfrm>
          <a:prstGeom prst="rect">
            <a:avLst/>
          </a:prstGeom>
        </p:spPr>
        <p:txBody>
          <a:bodyPr wrap="square">
            <a:spAutoFit/>
          </a:bodyPr>
          <a:lstStyle/>
          <a:p>
            <a:r>
              <a:rPr lang="ja-JP" altLang="en-US" dirty="0">
                <a:solidFill>
                  <a:srgbClr val="3333FF"/>
                </a:solidFill>
              </a:rPr>
              <a:t>情報処理学会　</a:t>
            </a:r>
            <a:r>
              <a:rPr lang="ja-JP" altLang="en-US" u="sng" dirty="0">
                <a:solidFill>
                  <a:srgbClr val="FF0000"/>
                </a:solidFill>
              </a:rPr>
              <a:t>デジタルプラクティス</a:t>
            </a:r>
            <a:r>
              <a:rPr lang="ja-JP" altLang="en-US" dirty="0">
                <a:solidFill>
                  <a:srgbClr val="3333FF"/>
                </a:solidFill>
              </a:rPr>
              <a:t>　Vol.</a:t>
            </a:r>
            <a:r>
              <a:rPr lang="en-US" altLang="ja-JP" dirty="0">
                <a:solidFill>
                  <a:srgbClr val="3333FF"/>
                </a:solidFill>
              </a:rPr>
              <a:t>11</a:t>
            </a:r>
            <a:r>
              <a:rPr lang="ja-JP" altLang="en-US" dirty="0">
                <a:solidFill>
                  <a:srgbClr val="3333FF"/>
                </a:solidFill>
              </a:rPr>
              <a:t> No.</a:t>
            </a:r>
            <a:r>
              <a:rPr lang="en-US" altLang="ja-JP" dirty="0">
                <a:solidFill>
                  <a:srgbClr val="3333FF"/>
                </a:solidFill>
              </a:rPr>
              <a:t>2</a:t>
            </a:r>
            <a:r>
              <a:rPr lang="ja-JP" altLang="en-US" dirty="0">
                <a:solidFill>
                  <a:srgbClr val="3333FF"/>
                </a:solidFill>
              </a:rPr>
              <a:t>（通巻第</a:t>
            </a:r>
            <a:r>
              <a:rPr lang="en-US" altLang="ja-JP" dirty="0">
                <a:solidFill>
                  <a:srgbClr val="3333FF"/>
                </a:solidFill>
              </a:rPr>
              <a:t>42</a:t>
            </a:r>
            <a:r>
              <a:rPr lang="ja-JP" altLang="en-US" dirty="0">
                <a:solidFill>
                  <a:srgbClr val="3333FF"/>
                </a:solidFill>
              </a:rPr>
              <a:t>号）　20</a:t>
            </a:r>
            <a:r>
              <a:rPr lang="en-US" altLang="ja-JP" dirty="0">
                <a:solidFill>
                  <a:srgbClr val="3333FF"/>
                </a:solidFill>
              </a:rPr>
              <a:t>20</a:t>
            </a:r>
            <a:r>
              <a:rPr lang="ja-JP" altLang="en-US" dirty="0">
                <a:solidFill>
                  <a:srgbClr val="3333FF"/>
                </a:solidFill>
              </a:rPr>
              <a:t>年</a:t>
            </a:r>
            <a:r>
              <a:rPr lang="en-US" altLang="ja-JP" dirty="0">
                <a:solidFill>
                  <a:srgbClr val="3333FF"/>
                </a:solidFill>
              </a:rPr>
              <a:t>4</a:t>
            </a:r>
            <a:r>
              <a:rPr lang="ja-JP" altLang="en-US" dirty="0">
                <a:solidFill>
                  <a:srgbClr val="3333FF"/>
                </a:solidFill>
              </a:rPr>
              <a:t>月</a:t>
            </a:r>
          </a:p>
          <a:p>
            <a:r>
              <a:rPr lang="ja-JP" altLang="en-US" sz="1662" dirty="0">
                <a:solidFill>
                  <a:srgbClr val="FF0000"/>
                </a:solidFill>
                <a:latin typeface="HGS創英角ﾎﾟｯﾌﾟ体" panose="040B0A00000000000000" pitchFamily="50" charset="-128"/>
                <a:ea typeface="HGS創英角ﾎﾟｯﾌﾟ体" panose="040B0A00000000000000" pitchFamily="50" charset="-128"/>
              </a:rPr>
              <a:t>特集「</a:t>
            </a:r>
            <a:r>
              <a:rPr lang="en-US" altLang="ja-JP" sz="1662" dirty="0">
                <a:solidFill>
                  <a:srgbClr val="FF0000"/>
                </a:solidFill>
                <a:latin typeface="HGS創英角ﾎﾟｯﾌﾟ体" panose="040B0A00000000000000" pitchFamily="50" charset="-128"/>
                <a:ea typeface="HGS創英角ﾎﾟｯﾌﾟ体" panose="040B0A00000000000000" pitchFamily="50" charset="-128"/>
              </a:rPr>
              <a:t>DX</a:t>
            </a:r>
            <a:r>
              <a:rPr lang="ja-JP" altLang="en-US" sz="1662" dirty="0">
                <a:solidFill>
                  <a:srgbClr val="FF0000"/>
                </a:solidFill>
                <a:latin typeface="HGS創英角ﾎﾟｯﾌﾟ体" panose="040B0A00000000000000" pitchFamily="50" charset="-128"/>
                <a:ea typeface="HGS創英角ﾎﾟｯﾌﾟ体" panose="040B0A00000000000000" pitchFamily="50" charset="-128"/>
              </a:rPr>
              <a:t>を推進する俊敏なシステム開発・運用</a:t>
            </a:r>
          </a:p>
          <a:p>
            <a:r>
              <a:rPr lang="ja-JP" altLang="en-US" sz="1662" dirty="0">
                <a:solidFill>
                  <a:srgbClr val="FF0000"/>
                </a:solidFill>
                <a:latin typeface="HGS創英角ﾎﾟｯﾌﾟ体" panose="040B0A00000000000000" pitchFamily="50" charset="-128"/>
                <a:ea typeface="HGS創英角ﾎﾟｯﾌﾟ体" panose="040B0A00000000000000" pitchFamily="50" charset="-128"/>
              </a:rPr>
              <a:t>　　　─アジャイルにつなぐビジネスと</a:t>
            </a:r>
            <a:r>
              <a:rPr lang="en-US" altLang="ja-JP" sz="1662" dirty="0">
                <a:solidFill>
                  <a:srgbClr val="FF0000"/>
                </a:solidFill>
                <a:latin typeface="HGS創英角ﾎﾟｯﾌﾟ体" panose="040B0A00000000000000" pitchFamily="50" charset="-128"/>
                <a:ea typeface="HGS創英角ﾎﾟｯﾌﾟ体" panose="040B0A00000000000000" pitchFamily="50" charset="-128"/>
              </a:rPr>
              <a:t>ICT─</a:t>
            </a:r>
            <a:r>
              <a:rPr lang="ja-JP" altLang="en-US" sz="1662" dirty="0">
                <a:solidFill>
                  <a:srgbClr val="FF0000"/>
                </a:solidFill>
                <a:latin typeface="HGS創英角ﾎﾟｯﾌﾟ体" panose="040B0A00000000000000" pitchFamily="50" charset="-128"/>
                <a:ea typeface="HGS創英角ﾎﾟｯﾌﾟ体" panose="040B0A00000000000000" pitchFamily="50" charset="-128"/>
              </a:rPr>
              <a:t>」</a:t>
            </a:r>
          </a:p>
          <a:p>
            <a:endParaRPr lang="ja-JP" altLang="en-US" sz="923" dirty="0">
              <a:solidFill>
                <a:srgbClr val="3333FF"/>
              </a:solidFill>
            </a:endParaRPr>
          </a:p>
          <a:p>
            <a:pPr marL="269088" indent="-269088"/>
            <a:r>
              <a:rPr lang="ja-JP" altLang="en-US" sz="1292" dirty="0">
                <a:solidFill>
                  <a:srgbClr val="3333FF"/>
                </a:solidFill>
              </a:rPr>
              <a:t>★ 「</a:t>
            </a:r>
            <a:r>
              <a:rPr lang="en-US" altLang="ja-JP" sz="1292" dirty="0">
                <a:solidFill>
                  <a:srgbClr val="3333FF"/>
                </a:solidFill>
              </a:rPr>
              <a:t>DX</a:t>
            </a:r>
            <a:r>
              <a:rPr lang="ja-JP" altLang="en-US" sz="1292" dirty="0">
                <a:solidFill>
                  <a:srgbClr val="3333FF"/>
                </a:solidFill>
              </a:rPr>
              <a:t>を推進する俊敏なシステム開発・運用─アジャイルにつなぐビジネスと</a:t>
            </a:r>
            <a:r>
              <a:rPr lang="en-US" altLang="ja-JP" sz="1292" dirty="0">
                <a:solidFill>
                  <a:srgbClr val="3333FF"/>
                </a:solidFill>
              </a:rPr>
              <a:t>ICT─</a:t>
            </a:r>
            <a:r>
              <a:rPr lang="ja-JP" altLang="en-US" sz="1292" dirty="0">
                <a:solidFill>
                  <a:srgbClr val="3333FF"/>
                </a:solidFill>
              </a:rPr>
              <a:t>」特集号について　</a:t>
            </a:r>
          </a:p>
          <a:p>
            <a:pPr marL="269088" indent="-269088"/>
            <a:r>
              <a:rPr lang="ja-JP" altLang="en-US" sz="1292" dirty="0">
                <a:solidFill>
                  <a:srgbClr val="3333FF"/>
                </a:solidFill>
              </a:rPr>
              <a:t>　　　山下博之，藤瀬哲朗</a:t>
            </a:r>
          </a:p>
          <a:p>
            <a:pPr marL="269088" indent="-269088"/>
            <a:r>
              <a:rPr lang="ja-JP" altLang="en-US" sz="831" dirty="0">
                <a:solidFill>
                  <a:srgbClr val="3333FF"/>
                </a:solidFill>
              </a:rPr>
              <a:t>　</a:t>
            </a:r>
          </a:p>
          <a:p>
            <a:pPr marL="269088" indent="-269088"/>
            <a:r>
              <a:rPr lang="ja-JP" altLang="en-US" sz="1292" dirty="0">
                <a:solidFill>
                  <a:srgbClr val="3333FF"/>
                </a:solidFill>
              </a:rPr>
              <a:t>【特集号招待論文】</a:t>
            </a:r>
          </a:p>
          <a:p>
            <a:pPr marL="166158" indent="-166158">
              <a:spcBef>
                <a:spcPts val="369"/>
              </a:spcBef>
              <a:buFont typeface="Wingdings" panose="05000000000000000000" pitchFamily="2" charset="2"/>
              <a:buChar char="Ø"/>
            </a:pPr>
            <a:r>
              <a:rPr lang="ja-JP" altLang="en-US" sz="1292" dirty="0">
                <a:solidFill>
                  <a:srgbClr val="3333FF"/>
                </a:solidFill>
              </a:rPr>
              <a:t> エンタープライズ領域のアジャイル開発の課題─アジャイル開発がもたらす意思決定プロセスの変化─　 鈴木雄介</a:t>
            </a:r>
          </a:p>
          <a:p>
            <a:pPr marL="166158" indent="-166158">
              <a:spcBef>
                <a:spcPts val="369"/>
              </a:spcBef>
              <a:buFont typeface="Wingdings" panose="05000000000000000000" pitchFamily="2" charset="2"/>
              <a:buChar char="Ø"/>
            </a:pPr>
            <a:r>
              <a:rPr lang="ja-JP" altLang="en-US" sz="1292" dirty="0">
                <a:solidFill>
                  <a:srgbClr val="3333FF"/>
                </a:solidFill>
              </a:rPr>
              <a:t> 組織的なアジャイル開発活用の施策とその推進役の育成 ─コニカミノルタの施策に基づいて考える─　藤井　拓，中原　慶</a:t>
            </a:r>
          </a:p>
          <a:p>
            <a:pPr marL="166158" indent="-166158">
              <a:spcBef>
                <a:spcPts val="369"/>
              </a:spcBef>
              <a:buFont typeface="Wingdings" panose="05000000000000000000" pitchFamily="2" charset="2"/>
              <a:buChar char="Ø"/>
            </a:pPr>
            <a:r>
              <a:rPr lang="ja-JP" altLang="en-US" sz="1292" dirty="0">
                <a:solidFill>
                  <a:srgbClr val="3333FF"/>
                </a:solidFill>
              </a:rPr>
              <a:t> アジャイル開発による</a:t>
            </a:r>
            <a:r>
              <a:rPr lang="en-US" altLang="ja-JP" sz="1292" dirty="0" err="1">
                <a:solidFill>
                  <a:srgbClr val="3333FF"/>
                </a:solidFill>
              </a:rPr>
              <a:t>MaaS</a:t>
            </a:r>
            <a:r>
              <a:rPr lang="ja-JP" altLang="en-US" sz="1292" dirty="0">
                <a:solidFill>
                  <a:srgbClr val="3333FF"/>
                </a:solidFill>
              </a:rPr>
              <a:t>の実現　佐藤義永，仲井雄大，吉田大樹，中山吉浩</a:t>
            </a:r>
          </a:p>
          <a:p>
            <a:pPr marL="166158" indent="-166158">
              <a:spcBef>
                <a:spcPts val="369"/>
              </a:spcBef>
              <a:buFont typeface="Wingdings" panose="05000000000000000000" pitchFamily="2" charset="2"/>
              <a:buChar char="Ø"/>
            </a:pPr>
            <a:r>
              <a:rPr lang="ja-JP" altLang="en-US" sz="1292" dirty="0">
                <a:solidFill>
                  <a:srgbClr val="3333FF"/>
                </a:solidFill>
              </a:rPr>
              <a:t> 製造業における生産現場ユーザと</a:t>
            </a:r>
            <a:r>
              <a:rPr lang="en-US" altLang="ja-JP" sz="1292" dirty="0">
                <a:solidFill>
                  <a:srgbClr val="3333FF"/>
                </a:solidFill>
              </a:rPr>
              <a:t>Agile</a:t>
            </a:r>
            <a:r>
              <a:rPr lang="ja-JP" altLang="en-US" sz="1292" dirty="0">
                <a:solidFill>
                  <a:srgbClr val="3333FF"/>
                </a:solidFill>
              </a:rPr>
              <a:t>に共創する 本当に欲しかった社内システムサービス　松本芳宏，船戸康弘</a:t>
            </a:r>
          </a:p>
          <a:p>
            <a:pPr marL="166158" indent="-166158">
              <a:spcBef>
                <a:spcPts val="369"/>
              </a:spcBef>
              <a:buFont typeface="Wingdings" panose="05000000000000000000" pitchFamily="2" charset="2"/>
              <a:buChar char="Ø"/>
            </a:pPr>
            <a:r>
              <a:rPr lang="ja-JP" altLang="en-US" sz="1292" dirty="0">
                <a:solidFill>
                  <a:srgbClr val="3333FF"/>
                </a:solidFill>
              </a:rPr>
              <a:t> 大規模レガシーシステムのモダナイゼーション手法─ウォーターフォールとアジャイルを融合した独自“ハイブリッドアジァイル”手法の確立─　松村俊哉，小原由紀夫</a:t>
            </a:r>
          </a:p>
          <a:p>
            <a:pPr marL="166158" indent="-166158">
              <a:spcBef>
                <a:spcPts val="369"/>
              </a:spcBef>
              <a:buFont typeface="Wingdings" panose="05000000000000000000" pitchFamily="2" charset="2"/>
              <a:buChar char="Ø"/>
            </a:pPr>
            <a:r>
              <a:rPr lang="ja-JP" altLang="en-US" sz="1292" dirty="0">
                <a:solidFill>
                  <a:srgbClr val="3333FF"/>
                </a:solidFill>
              </a:rPr>
              <a:t> デジタル・トランスフォーメーション（</a:t>
            </a:r>
            <a:r>
              <a:rPr lang="en-US" altLang="ja-JP" sz="1292" dirty="0">
                <a:solidFill>
                  <a:srgbClr val="3333FF"/>
                </a:solidFill>
              </a:rPr>
              <a:t>DX</a:t>
            </a:r>
            <a:r>
              <a:rPr lang="ja-JP" altLang="en-US" sz="1292" dirty="0">
                <a:solidFill>
                  <a:srgbClr val="3333FF"/>
                </a:solidFill>
              </a:rPr>
              <a:t>）推進のための人材，組織，プロジェクト体制～伝統的日本企業における組織文化と人材の育成～　成迫剛志</a:t>
            </a:r>
          </a:p>
          <a:p>
            <a:pPr marL="166158" indent="-166158">
              <a:spcBef>
                <a:spcPts val="369"/>
              </a:spcBef>
              <a:buFont typeface="Wingdings" panose="05000000000000000000" pitchFamily="2" charset="2"/>
              <a:buChar char="Ø"/>
            </a:pPr>
            <a:r>
              <a:rPr lang="ja-JP" altLang="en-US" sz="1292" dirty="0">
                <a:solidFill>
                  <a:srgbClr val="3333FF"/>
                </a:solidFill>
              </a:rPr>
              <a:t> モールを用いたプログラミングによるアジャイルマインドの学習プログラム─体験を通したアジャイル開発の実践的理解─　田中貴子，斎藤　忍</a:t>
            </a:r>
          </a:p>
          <a:p>
            <a:pPr marL="166158" indent="-166158">
              <a:spcBef>
                <a:spcPts val="369"/>
              </a:spcBef>
            </a:pPr>
            <a:r>
              <a:rPr lang="ja-JP" altLang="en-US" sz="1292" b="1" u="sng" dirty="0">
                <a:solidFill>
                  <a:srgbClr val="3333FF"/>
                </a:solidFill>
              </a:rPr>
              <a:t>＜座談会＞アジャイル開発の理解を深めつつ契約の仕組みとモデルを整える　</a:t>
            </a:r>
            <a:r>
              <a:rPr lang="ja-JP" altLang="en-US" sz="1292" b="1" dirty="0">
                <a:solidFill>
                  <a:srgbClr val="3333FF"/>
                </a:solidFill>
              </a:rPr>
              <a:t>秦泉寺久美，高岡詠子，平岡　敦</a:t>
            </a:r>
          </a:p>
          <a:p>
            <a:pPr marL="166158" indent="-166158">
              <a:spcBef>
                <a:spcPts val="369"/>
              </a:spcBef>
            </a:pPr>
            <a:r>
              <a:rPr lang="ja-JP" altLang="en-US" sz="1292" b="1" dirty="0">
                <a:solidFill>
                  <a:srgbClr val="3333FF"/>
                </a:solidFill>
              </a:rPr>
              <a:t>　　　　　　　司会　藤瀬哲朗，山下博之</a:t>
            </a:r>
          </a:p>
          <a:p>
            <a:pPr marL="269088" indent="-269088"/>
            <a:r>
              <a:rPr lang="ja-JP" altLang="en-US" sz="831" dirty="0">
                <a:solidFill>
                  <a:srgbClr val="3333FF"/>
                </a:solidFill>
              </a:rPr>
              <a:t>　</a:t>
            </a:r>
          </a:p>
          <a:p>
            <a:pPr marL="269088" indent="-269088"/>
            <a:r>
              <a:rPr lang="ja-JP" altLang="en-US" sz="1292" dirty="0">
                <a:solidFill>
                  <a:srgbClr val="3333FF"/>
                </a:solidFill>
              </a:rPr>
              <a:t>【特集号投稿論文（第</a:t>
            </a:r>
            <a:r>
              <a:rPr lang="en-US" altLang="ja-JP" sz="1292" dirty="0">
                <a:solidFill>
                  <a:srgbClr val="3333FF"/>
                </a:solidFill>
              </a:rPr>
              <a:t>43</a:t>
            </a:r>
            <a:r>
              <a:rPr lang="ja-JP" altLang="en-US" sz="1292" dirty="0">
                <a:solidFill>
                  <a:srgbClr val="3333FF"/>
                </a:solidFill>
              </a:rPr>
              <a:t>号掲載）】</a:t>
            </a:r>
          </a:p>
          <a:p>
            <a:pPr marL="166158" indent="-166158">
              <a:spcBef>
                <a:spcPts val="369"/>
              </a:spcBef>
              <a:buFont typeface="Wingdings" panose="05000000000000000000" pitchFamily="2" charset="2"/>
              <a:buChar char="Ø"/>
            </a:pPr>
            <a:r>
              <a:rPr lang="ja-JP" altLang="en-US" sz="1292" dirty="0">
                <a:solidFill>
                  <a:srgbClr val="3333FF"/>
                </a:solidFill>
              </a:rPr>
              <a:t> 複数プロダクトのエンタープライズアジャイル開発方法の提案と実践　田中優之，青山幹雄</a:t>
            </a:r>
          </a:p>
        </p:txBody>
      </p:sp>
      <p:sp>
        <p:nvSpPr>
          <p:cNvPr id="5" name="正方形/長方形 4"/>
          <p:cNvSpPr/>
          <p:nvPr/>
        </p:nvSpPr>
        <p:spPr>
          <a:xfrm>
            <a:off x="2880000" y="6300000"/>
            <a:ext cx="4777270" cy="276999"/>
          </a:xfrm>
          <a:prstGeom prst="rect">
            <a:avLst/>
          </a:prstGeom>
          <a:noFill/>
        </p:spPr>
        <p:txBody>
          <a:bodyPr wrap="none">
            <a:spAutoFit/>
          </a:bodyPr>
          <a:lstStyle/>
          <a:p>
            <a:r>
              <a:rPr lang="en-US" altLang="ja-JP" sz="1200" i="1" dirty="0">
                <a:hlinkClick r:id="rId4"/>
              </a:rPr>
              <a:t>https://www.ipsj.or.jp/dp/contents/publication/42/S1102-index.html</a:t>
            </a:r>
            <a:endParaRPr lang="ja-JP" altLang="en-US" sz="1200" i="1" dirty="0"/>
          </a:p>
        </p:txBody>
      </p:sp>
    </p:spTree>
    <p:extLst>
      <p:ext uri="{BB962C8B-B14F-4D97-AF65-F5344CB8AC3E}">
        <p14:creationId xmlns:p14="http://schemas.microsoft.com/office/powerpoint/2010/main" val="325204409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アジャイル契約関連記事の紹介（１／２）</a:t>
            </a:r>
          </a:p>
        </p:txBody>
      </p:sp>
      <p:sp>
        <p:nvSpPr>
          <p:cNvPr id="3" name="日付プレースホルダー 2">
            <a:extLst>
              <a:ext uri="{FF2B5EF4-FFF2-40B4-BE49-F238E27FC236}">
                <a16:creationId xmlns:a16="http://schemas.microsoft.com/office/drawing/2014/main" id="{18D6492C-5F8E-4392-AD2C-89220B32A1E3}"/>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6" name="フッター プレースホルダー 5">
            <a:extLst>
              <a:ext uri="{FF2B5EF4-FFF2-40B4-BE49-F238E27FC236}">
                <a16:creationId xmlns:a16="http://schemas.microsoft.com/office/drawing/2014/main" id="{7D0B3C7B-A1B2-4B48-9C60-07B74E41D260}"/>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41542158-6F66-4632-8DC0-F5E3DB4E1FDF}"/>
              </a:ext>
            </a:extLst>
          </p:cNvPr>
          <p:cNvSpPr/>
          <p:nvPr/>
        </p:nvSpPr>
        <p:spPr>
          <a:xfrm>
            <a:off x="360000" y="972000"/>
            <a:ext cx="11520000" cy="5545749"/>
          </a:xfrm>
          <a:prstGeom prst="rect">
            <a:avLst/>
          </a:prstGeom>
        </p:spPr>
        <p:txBody>
          <a:bodyPr wrap="square">
            <a:spAutoFit/>
          </a:bodyPr>
          <a:lstStyle/>
          <a:p>
            <a:pPr>
              <a:spcBef>
                <a:spcPts val="554"/>
              </a:spcBef>
            </a:pPr>
            <a:r>
              <a:rPr lang="ja-JP" altLang="en-US" sz="2400" u="sng" dirty="0">
                <a:latin typeface="+mn-ea"/>
              </a:rPr>
              <a:t>＜座談会＞</a:t>
            </a:r>
            <a:endParaRPr lang="en-US" altLang="ja-JP" sz="2400" u="sng" dirty="0">
              <a:latin typeface="+mn-ea"/>
            </a:endParaRPr>
          </a:p>
          <a:p>
            <a:pPr>
              <a:spcBef>
                <a:spcPts val="554"/>
              </a:spcBef>
            </a:pPr>
            <a:r>
              <a:rPr lang="ja-JP" altLang="en-US" sz="2800" dirty="0">
                <a:latin typeface="+mn-ea"/>
              </a:rPr>
              <a:t>アジャイル開発の理解を深めつつ契約の仕組みとモデルを整える</a:t>
            </a:r>
          </a:p>
          <a:p>
            <a:pPr>
              <a:spcBef>
                <a:spcPts val="554"/>
              </a:spcBef>
            </a:pPr>
            <a:r>
              <a:rPr lang="en-US" altLang="ja-JP" sz="2400" dirty="0">
                <a:latin typeface="+mn-ea"/>
              </a:rPr>
              <a:t>	</a:t>
            </a:r>
            <a:r>
              <a:rPr lang="ja-JP" altLang="en-US" sz="2400" dirty="0">
                <a:latin typeface="+mn-ea"/>
              </a:rPr>
              <a:t>秦泉寺久美，高岡詠子，平岡　敦</a:t>
            </a:r>
            <a:r>
              <a:rPr lang="en-US" altLang="ja-JP" sz="2400" dirty="0">
                <a:latin typeface="+mn-ea"/>
              </a:rPr>
              <a:t>	</a:t>
            </a:r>
            <a:r>
              <a:rPr lang="ja-JP" altLang="en-US" sz="2400" dirty="0">
                <a:latin typeface="+mn-ea"/>
              </a:rPr>
              <a:t>司会　藤瀬哲朗，山下博之</a:t>
            </a:r>
          </a:p>
          <a:p>
            <a:pPr>
              <a:spcBef>
                <a:spcPts val="554"/>
              </a:spcBef>
            </a:pPr>
            <a:endParaRPr lang="ja-JP" altLang="en-US" sz="2400" dirty="0">
              <a:latin typeface="+mn-ea"/>
            </a:endParaRPr>
          </a:p>
          <a:p>
            <a:pPr>
              <a:lnSpc>
                <a:spcPct val="110000"/>
              </a:lnSpc>
              <a:spcBef>
                <a:spcPts val="554"/>
              </a:spcBef>
            </a:pPr>
            <a:r>
              <a:rPr lang="ja-JP" altLang="en-US" sz="2400" dirty="0">
                <a:latin typeface="+mn-ea"/>
              </a:rPr>
              <a:t>日本でアジャイル開発が期待したほど普及していない原因の</a:t>
            </a:r>
            <a:r>
              <a:rPr lang="en-US" altLang="ja-JP" sz="2400" dirty="0">
                <a:latin typeface="+mn-ea"/>
              </a:rPr>
              <a:t>1</a:t>
            </a:r>
            <a:r>
              <a:rPr lang="ja-JP" altLang="en-US" sz="2400" dirty="0">
                <a:latin typeface="+mn-ea"/>
              </a:rPr>
              <a:t>つとして，契約にかかわる問題が挙げられる．日本では，</a:t>
            </a:r>
            <a:r>
              <a:rPr lang="en-US" altLang="ja-JP" sz="2400" dirty="0">
                <a:latin typeface="+mn-ea"/>
              </a:rPr>
              <a:t>IT</a:t>
            </a:r>
            <a:r>
              <a:rPr lang="ja-JP" altLang="en-US" sz="2400" dirty="0">
                <a:latin typeface="+mn-ea"/>
              </a:rPr>
              <a:t>人材の所属割合が</a:t>
            </a:r>
            <a:r>
              <a:rPr lang="en-US" altLang="ja-JP" sz="2400" dirty="0">
                <a:latin typeface="+mn-ea"/>
              </a:rPr>
              <a:t>IT</a:t>
            </a:r>
            <a:r>
              <a:rPr lang="ja-JP" altLang="en-US" sz="2400" dirty="0">
                <a:latin typeface="+mn-ea"/>
              </a:rPr>
              <a:t>企業が</a:t>
            </a:r>
            <a:r>
              <a:rPr lang="en-US" altLang="ja-JP" sz="2400" dirty="0">
                <a:latin typeface="+mn-ea"/>
              </a:rPr>
              <a:t>72</a:t>
            </a:r>
            <a:r>
              <a:rPr lang="ja-JP" altLang="en-US" sz="2400" dirty="0">
                <a:latin typeface="+mn-ea"/>
              </a:rPr>
              <a:t>％に対しユーザ企業が</a:t>
            </a:r>
            <a:r>
              <a:rPr lang="en-US" altLang="ja-JP" sz="2400" dirty="0">
                <a:latin typeface="+mn-ea"/>
              </a:rPr>
              <a:t>28</a:t>
            </a:r>
            <a:r>
              <a:rPr lang="ja-JP" altLang="en-US" sz="2400" dirty="0">
                <a:latin typeface="+mn-ea"/>
              </a:rPr>
              <a:t>％と，米国等の欧米主要国に比べて</a:t>
            </a:r>
            <a:r>
              <a:rPr lang="en-US" altLang="ja-JP" sz="2400" dirty="0">
                <a:latin typeface="+mn-ea"/>
              </a:rPr>
              <a:t>IT</a:t>
            </a:r>
            <a:r>
              <a:rPr lang="ja-JP" altLang="en-US" sz="2400" dirty="0">
                <a:latin typeface="+mn-ea"/>
              </a:rPr>
              <a:t>企業所属の比率がかなり高いことから，</a:t>
            </a:r>
            <a:r>
              <a:rPr lang="en-US" altLang="ja-JP" sz="2400" dirty="0">
                <a:latin typeface="+mn-ea"/>
              </a:rPr>
              <a:t>IT</a:t>
            </a:r>
            <a:r>
              <a:rPr lang="ja-JP" altLang="en-US" sz="2400" dirty="0">
                <a:latin typeface="+mn-ea"/>
              </a:rPr>
              <a:t>システム開発では契約の締結を避けられない．しかし，アジャイル開発には従来のウォーターフォール型開発における契約の仕組みをそのまま適用することはできない．そのため，多くの企業等では，アジャイル開発は社内での試行にとどまり，本格的な導入には至っていないのが現状である．そこで，本特集における掲載論文を補完するために，</a:t>
            </a:r>
            <a:r>
              <a:rPr lang="ja-JP" altLang="en-US" sz="2400" u="sng" dirty="0">
                <a:solidFill>
                  <a:srgbClr val="FF0000"/>
                </a:solidFill>
                <a:latin typeface="+mn-ea"/>
              </a:rPr>
              <a:t>アジャイル開発の契約</a:t>
            </a:r>
            <a:r>
              <a:rPr lang="ja-JP" altLang="en-US" sz="2400" dirty="0">
                <a:latin typeface="+mn-ea"/>
              </a:rPr>
              <a:t>に焦点を当て，その問題に取り組む実務者や研究者等が集まり，意見交換を行った．</a:t>
            </a:r>
          </a:p>
        </p:txBody>
      </p:sp>
    </p:spTree>
    <p:extLst>
      <p:ext uri="{BB962C8B-B14F-4D97-AF65-F5344CB8AC3E}">
        <p14:creationId xmlns:p14="http://schemas.microsoft.com/office/powerpoint/2010/main" val="773879701"/>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アジャイル契約関連記事の紹介（２／２）</a:t>
            </a:r>
          </a:p>
        </p:txBody>
      </p:sp>
      <p:sp>
        <p:nvSpPr>
          <p:cNvPr id="7" name="日付プレースホルダー 6">
            <a:extLst>
              <a:ext uri="{FF2B5EF4-FFF2-40B4-BE49-F238E27FC236}">
                <a16:creationId xmlns:a16="http://schemas.microsoft.com/office/drawing/2014/main" id="{789C523D-655C-40C9-84E9-60DF53B02019}"/>
              </a:ext>
            </a:extLst>
          </p:cNvPr>
          <p:cNvSpPr>
            <a:spLocks noGrp="1"/>
          </p:cNvSpPr>
          <p:nvPr>
            <p:ph type="dt" sz="half" idx="10"/>
          </p:nvPr>
        </p:nvSpPr>
        <p:spPr/>
        <p:txBody>
          <a:bodyPr/>
          <a:lstStyle/>
          <a:p>
            <a:r>
              <a:rPr kumimoji="1" lang="en-US" altLang="ja-JP">
                <a:latin typeface="+mn-ea"/>
              </a:rPr>
              <a:t>©2020-2023 IPA, Japan</a:t>
            </a:r>
            <a:endParaRPr kumimoji="1" lang="ja-JP" altLang="en-US" dirty="0">
              <a:latin typeface="+mn-ea"/>
            </a:endParaRPr>
          </a:p>
        </p:txBody>
      </p:sp>
      <p:sp>
        <p:nvSpPr>
          <p:cNvPr id="3" name="フッター プレースホルダー 2">
            <a:extLst>
              <a:ext uri="{FF2B5EF4-FFF2-40B4-BE49-F238E27FC236}">
                <a16:creationId xmlns:a16="http://schemas.microsoft.com/office/drawing/2014/main" id="{5D3B8506-9FC6-4904-BF35-F0B209338A02}"/>
              </a:ext>
            </a:extLst>
          </p:cNvPr>
          <p:cNvSpPr>
            <a:spLocks noGrp="1"/>
          </p:cNvSpPr>
          <p:nvPr>
            <p:ph type="ftr" sz="quarter" idx="3"/>
          </p:nvPr>
        </p:nvSpPr>
        <p:spPr/>
        <p:txBody>
          <a:bodyPr/>
          <a:lstStyle/>
          <a:p>
            <a:r>
              <a:rPr lang="en-US" altLang="ja-JP"/>
              <a:t>EdgeTech+ 2022</a:t>
            </a:r>
            <a:endParaRPr lang="en-US" dirty="0"/>
          </a:p>
        </p:txBody>
      </p:sp>
      <p:sp>
        <p:nvSpPr>
          <p:cNvPr id="5" name="正方形/長方形 4">
            <a:extLst>
              <a:ext uri="{FF2B5EF4-FFF2-40B4-BE49-F238E27FC236}">
                <a16:creationId xmlns:a16="http://schemas.microsoft.com/office/drawing/2014/main" id="{41542158-6F66-4632-8DC0-F5E3DB4E1FDF}"/>
              </a:ext>
            </a:extLst>
          </p:cNvPr>
          <p:cNvSpPr/>
          <p:nvPr/>
        </p:nvSpPr>
        <p:spPr>
          <a:xfrm>
            <a:off x="1884000" y="1080001"/>
            <a:ext cx="8640000" cy="1985159"/>
          </a:xfrm>
          <a:prstGeom prst="rect">
            <a:avLst/>
          </a:prstGeom>
        </p:spPr>
        <p:txBody>
          <a:bodyPr wrap="square">
            <a:spAutoFit/>
          </a:bodyPr>
          <a:lstStyle/>
          <a:p>
            <a:pPr>
              <a:spcBef>
                <a:spcPts val="554"/>
              </a:spcBef>
            </a:pPr>
            <a:r>
              <a:rPr lang="ja-JP" altLang="en-US" sz="2400" dirty="0">
                <a:latin typeface="ＭＳ Ｐゴシック" panose="020B0600070205080204" pitchFamily="50" charset="-128"/>
                <a:ea typeface="ＭＳ Ｐゴシック" panose="020B0600070205080204" pitchFamily="50" charset="-128"/>
              </a:rPr>
              <a:t>アジャイル開発版「情報システム・モデル取引・契約書」</a:t>
            </a:r>
          </a:p>
          <a:p>
            <a:pPr>
              <a:spcBef>
                <a:spcPts val="554"/>
              </a:spcBef>
            </a:pPr>
            <a:r>
              <a:rPr lang="ja-JP" altLang="en-US" sz="2000" dirty="0">
                <a:latin typeface="ＭＳ Ｐゴシック" panose="020B0600070205080204" pitchFamily="50" charset="-128"/>
                <a:ea typeface="ＭＳ Ｐゴシック" panose="020B0600070205080204" pitchFamily="50" charset="-128"/>
              </a:rPr>
              <a:t>～ユーザ／ベンダ間の緊密な協働によるシステム開発で、</a:t>
            </a:r>
            <a:r>
              <a:rPr lang="en-US" altLang="ja-JP" sz="2000" dirty="0">
                <a:latin typeface="ＭＳ Ｐゴシック" panose="020B0600070205080204" pitchFamily="50" charset="-128"/>
                <a:ea typeface="ＭＳ Ｐゴシック" panose="020B0600070205080204" pitchFamily="50" charset="-128"/>
              </a:rPr>
              <a:t>DX</a:t>
            </a:r>
            <a:r>
              <a:rPr lang="ja-JP" altLang="en-US" sz="2000" dirty="0">
                <a:latin typeface="ＭＳ Ｐゴシック" panose="020B0600070205080204" pitchFamily="50" charset="-128"/>
                <a:ea typeface="ＭＳ Ｐゴシック" panose="020B0600070205080204" pitchFamily="50" charset="-128"/>
              </a:rPr>
              <a:t>を推進～</a:t>
            </a:r>
            <a:r>
              <a:rPr lang="en-US" altLang="ja-JP" sz="24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2020</a:t>
            </a:r>
            <a:r>
              <a:rPr lang="ja-JP" altLang="en-US" sz="2000" dirty="0">
                <a:latin typeface="ＭＳ Ｐゴシック" panose="020B0600070205080204" pitchFamily="50" charset="-128"/>
                <a:ea typeface="ＭＳ Ｐゴシック" panose="020B0600070205080204" pitchFamily="50" charset="-128"/>
              </a:rPr>
              <a:t>年</a:t>
            </a:r>
            <a:r>
              <a:rPr lang="en-US" altLang="ja-JP" sz="2000" dirty="0">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月</a:t>
            </a:r>
            <a:r>
              <a:rPr lang="en-US" altLang="ja-JP" sz="2000" dirty="0">
                <a:latin typeface="ＭＳ Ｐゴシック" panose="020B0600070205080204" pitchFamily="50" charset="-128"/>
                <a:ea typeface="ＭＳ Ｐゴシック" panose="020B0600070205080204" pitchFamily="50" charset="-128"/>
              </a:rPr>
              <a:t>31</a:t>
            </a:r>
            <a:r>
              <a:rPr lang="ja-JP" altLang="en-US" sz="2000" dirty="0">
                <a:latin typeface="ＭＳ Ｐゴシック" panose="020B0600070205080204" pitchFamily="50" charset="-128"/>
                <a:ea typeface="ＭＳ Ｐゴシック" panose="020B0600070205080204" pitchFamily="50" charset="-128"/>
              </a:rPr>
              <a:t>日公開</a:t>
            </a:r>
            <a:endParaRPr lang="en-US" altLang="ja-JP" sz="2000" dirty="0">
              <a:latin typeface="ＭＳ Ｐゴシック" panose="020B0600070205080204" pitchFamily="50" charset="-128"/>
              <a:ea typeface="ＭＳ Ｐゴシック" panose="020B0600070205080204" pitchFamily="50" charset="-128"/>
            </a:endParaRPr>
          </a:p>
          <a:p>
            <a:pPr>
              <a:spcBef>
                <a:spcPts val="554"/>
              </a:spcBef>
            </a:pPr>
            <a:r>
              <a:rPr lang="ja-JP" altLang="en-US" sz="2000" dirty="0">
                <a:latin typeface="ＭＳ Ｐゴシック" panose="020B0600070205080204" pitchFamily="50" charset="-128"/>
                <a:ea typeface="ＭＳ Ｐゴシック" panose="020B0600070205080204" pitchFamily="50" charset="-128"/>
              </a:rPr>
              <a:t>				独立行政法人情報処理推進機構（ＩＰＡ）　社会基盤センター</a:t>
            </a:r>
            <a:endParaRPr lang="en-US" altLang="ja-JP" sz="2000" dirty="0">
              <a:latin typeface="ＭＳ Ｐゴシック" panose="020B0600070205080204" pitchFamily="50" charset="-128"/>
              <a:ea typeface="ＭＳ Ｐゴシック" panose="020B0600070205080204" pitchFamily="50" charset="-128"/>
            </a:endParaRPr>
          </a:p>
          <a:p>
            <a:pPr marL="0" lvl="6">
              <a:spcBef>
                <a:spcPts val="554"/>
              </a:spcBef>
            </a:pPr>
            <a:r>
              <a:rPr lang="en-US" altLang="ja-JP" sz="2000" i="1" dirty="0">
                <a:solidFill>
                  <a:srgbClr val="3333FF"/>
                </a:solidFill>
                <a:latin typeface="Arial" panose="020B0604020202020204" pitchFamily="34" charset="0"/>
                <a:cs typeface="Arial" panose="020B0604020202020204" pitchFamily="34" charset="0"/>
                <a:hlinkClick r:id="rId2"/>
              </a:rPr>
              <a:t>https://www.ipa.go.jp/digital/model/agile20200331.html</a:t>
            </a:r>
            <a:endParaRPr lang="en-US" altLang="ja-JP" sz="2000" i="1" dirty="0">
              <a:solidFill>
                <a:srgbClr val="3333FF"/>
              </a:solidFill>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B9541180-E47E-4A5A-BAF3-FDD10BCAB285}"/>
              </a:ext>
            </a:extLst>
          </p:cNvPr>
          <p:cNvSpPr/>
          <p:nvPr/>
        </p:nvSpPr>
        <p:spPr>
          <a:xfrm>
            <a:off x="1884000" y="3420000"/>
            <a:ext cx="8640000" cy="1154162"/>
          </a:xfrm>
          <a:prstGeom prst="rect">
            <a:avLst/>
          </a:prstGeom>
        </p:spPr>
        <p:txBody>
          <a:bodyPr wrap="square">
            <a:spAutoFit/>
          </a:bodyPr>
          <a:lstStyle/>
          <a:p>
            <a:pPr>
              <a:spcBef>
                <a:spcPts val="554"/>
              </a:spcBef>
            </a:pPr>
            <a:r>
              <a:rPr lang="ja-JP" altLang="en-US" sz="2400" dirty="0">
                <a:latin typeface="ＭＳ Ｐゴシック" panose="020B0600070205080204" pitchFamily="50" charset="-128"/>
                <a:ea typeface="ＭＳ Ｐゴシック" panose="020B0600070205080204" pitchFamily="50" charset="-128"/>
              </a:rPr>
              <a:t>アジャイル開発のソフトウェアモデル契約</a:t>
            </a:r>
            <a:r>
              <a:rPr lang="en-US" altLang="ja-JP" sz="2400" dirty="0">
                <a:latin typeface="ＭＳ Ｐゴシック" panose="020B0600070205080204" pitchFamily="50" charset="-128"/>
                <a:ea typeface="ＭＳ Ｐゴシック" panose="020B0600070205080204" pitchFamily="50" charset="-128"/>
              </a:rPr>
              <a:t>2020.6.7</a:t>
            </a:r>
            <a:r>
              <a:rPr lang="ja-JP" altLang="en-US" sz="2400" dirty="0">
                <a:latin typeface="ＭＳ Ｐゴシック" panose="020B0600070205080204" pitchFamily="50" charset="-128"/>
                <a:ea typeface="ＭＳ Ｐゴシック" panose="020B0600070205080204" pitchFamily="50" charset="-128"/>
              </a:rPr>
              <a:t>版公開</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　　情報処理学会「情報処理に関する法的問題」研究グループ（ＬＩＰ）</a:t>
            </a:r>
            <a:endParaRPr lang="en-US" altLang="ja-JP" sz="2000" dirty="0">
              <a:latin typeface="ＭＳ Ｐゴシック" panose="020B0600070205080204" pitchFamily="50" charset="-128"/>
              <a:ea typeface="ＭＳ Ｐゴシック" panose="020B0600070205080204" pitchFamily="50" charset="-128"/>
            </a:endParaRPr>
          </a:p>
          <a:p>
            <a:pPr marL="0" lvl="6">
              <a:spcBef>
                <a:spcPts val="554"/>
              </a:spcBef>
            </a:pPr>
            <a:r>
              <a:rPr lang="en-US" altLang="ja-JP" sz="2000" i="1" dirty="0">
                <a:solidFill>
                  <a:srgbClr val="3333FF"/>
                </a:solidFill>
                <a:hlinkClick r:id="rId3"/>
              </a:rPr>
              <a:t>https://www.ipsj.or.jp/sig/lip/</a:t>
            </a:r>
            <a:endParaRPr lang="en-US" altLang="ja-JP" sz="2000" i="1" dirty="0">
              <a:solidFill>
                <a:srgbClr val="3333FF"/>
              </a:solidFill>
            </a:endParaRPr>
          </a:p>
        </p:txBody>
      </p:sp>
      <p:sp>
        <p:nvSpPr>
          <p:cNvPr id="8" name="テキスト ボックス 7">
            <a:extLst>
              <a:ext uri="{FF2B5EF4-FFF2-40B4-BE49-F238E27FC236}">
                <a16:creationId xmlns:a16="http://schemas.microsoft.com/office/drawing/2014/main" id="{AF014957-CE85-4312-A8D4-8D1FC5B471CD}"/>
              </a:ext>
            </a:extLst>
          </p:cNvPr>
          <p:cNvSpPr txBox="1"/>
          <p:nvPr/>
        </p:nvSpPr>
        <p:spPr>
          <a:xfrm>
            <a:off x="1884001" y="4860001"/>
            <a:ext cx="4038285"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NTT</a:t>
            </a:r>
            <a:r>
              <a:rPr kumimoji="1" lang="ja-JP" altLang="en-US" sz="2400" dirty="0">
                <a:latin typeface="ＭＳ Ｐゴシック" panose="020B0600070205080204" pitchFamily="50" charset="-128"/>
                <a:ea typeface="ＭＳ Ｐゴシック" panose="020B0600070205080204" pitchFamily="50" charset="-128"/>
              </a:rPr>
              <a:t>研究所における契約事例</a:t>
            </a:r>
          </a:p>
        </p:txBody>
      </p:sp>
      <p:sp>
        <p:nvSpPr>
          <p:cNvPr id="9" name="正方形/長方形 8">
            <a:extLst>
              <a:ext uri="{FF2B5EF4-FFF2-40B4-BE49-F238E27FC236}">
                <a16:creationId xmlns:a16="http://schemas.microsoft.com/office/drawing/2014/main" id="{E948B539-B286-4B25-B489-C558C28311A1}"/>
              </a:ext>
            </a:extLst>
          </p:cNvPr>
          <p:cNvSpPr/>
          <p:nvPr/>
        </p:nvSpPr>
        <p:spPr>
          <a:xfrm>
            <a:off x="2244000" y="5409331"/>
            <a:ext cx="7200000" cy="677108"/>
          </a:xfrm>
          <a:prstGeom prst="rect">
            <a:avLst/>
          </a:prstGeom>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秦泉寺 久美：準委任契約はアジャイル開発を促進できるか</a:t>
            </a:r>
          </a:p>
          <a:p>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アジャイル開発導入に躊躇する発注側の課題</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E8D752BA-991C-494C-A2AF-5E4F5322265D}"/>
              </a:ext>
            </a:extLst>
          </p:cNvPr>
          <p:cNvSpPr/>
          <p:nvPr/>
        </p:nvSpPr>
        <p:spPr>
          <a:xfrm>
            <a:off x="2244000" y="6120000"/>
            <a:ext cx="6175088" cy="369332"/>
          </a:xfrm>
          <a:prstGeom prst="rect">
            <a:avLst/>
          </a:prstGeom>
        </p:spPr>
        <p:txBody>
          <a:bodyPr wrap="none">
            <a:spAutoFit/>
          </a:bodyPr>
          <a:lstStyle/>
          <a:p>
            <a:r>
              <a:rPr lang="ja-JP" altLang="en-US" dirty="0"/>
              <a:t>情報処理学会誌「情報処理」</a:t>
            </a:r>
            <a:r>
              <a:rPr lang="en-US" altLang="ja-JP" dirty="0"/>
              <a:t>,</a:t>
            </a:r>
            <a:r>
              <a:rPr lang="ja-JP" altLang="en-US" dirty="0"/>
              <a:t> </a:t>
            </a:r>
            <a:r>
              <a:rPr lang="en-US" altLang="ja-JP" dirty="0"/>
              <a:t>Vol.61,</a:t>
            </a:r>
            <a:r>
              <a:rPr lang="ja-JP" altLang="en-US" dirty="0"/>
              <a:t> </a:t>
            </a:r>
            <a:r>
              <a:rPr lang="en-US" altLang="ja-JP" dirty="0"/>
              <a:t>No.6,</a:t>
            </a:r>
            <a:r>
              <a:rPr lang="ja-JP" altLang="en-US" dirty="0"/>
              <a:t> </a:t>
            </a:r>
            <a:r>
              <a:rPr lang="en-US" altLang="ja-JP" dirty="0"/>
              <a:t>2020-05-15</a:t>
            </a:r>
            <a:endParaRPr lang="ja-JP" altLang="en-US" dirty="0"/>
          </a:p>
        </p:txBody>
      </p:sp>
    </p:spTree>
    <p:extLst>
      <p:ext uri="{BB962C8B-B14F-4D97-AF65-F5344CB8AC3E}">
        <p14:creationId xmlns:p14="http://schemas.microsoft.com/office/powerpoint/2010/main" val="30294376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9973E-3BE1-3A1A-0127-43C7A7560EE8}"/>
              </a:ext>
            </a:extLst>
          </p:cNvPr>
          <p:cNvSpPr>
            <a:spLocks noGrp="1"/>
          </p:cNvSpPr>
          <p:nvPr>
            <p:ph type="title"/>
          </p:nvPr>
        </p:nvSpPr>
        <p:spPr>
          <a:xfrm>
            <a:off x="1080000" y="252000"/>
            <a:ext cx="10620000" cy="540000"/>
          </a:xfrm>
        </p:spPr>
        <p:txBody>
          <a:bodyPr/>
          <a:lstStyle/>
          <a:p>
            <a:r>
              <a:rPr kumimoji="1" lang="en-US" altLang="ja-JP" dirty="0"/>
              <a:t>IT</a:t>
            </a:r>
            <a:r>
              <a:rPr kumimoji="1" lang="ja-JP" altLang="en-US" dirty="0"/>
              <a:t>システム開発の</a:t>
            </a:r>
            <a:r>
              <a:rPr kumimoji="1" lang="ja-JP" altLang="en-US" u="sng" dirty="0">
                <a:solidFill>
                  <a:srgbClr val="FF0000"/>
                </a:solidFill>
              </a:rPr>
              <a:t>内製</a:t>
            </a:r>
            <a:r>
              <a:rPr kumimoji="1" lang="ja-JP" altLang="en-US" dirty="0"/>
              <a:t>化傾向</a:t>
            </a:r>
          </a:p>
        </p:txBody>
      </p:sp>
      <p:sp>
        <p:nvSpPr>
          <p:cNvPr id="3" name="四角形: 角を丸くする 2">
            <a:extLst>
              <a:ext uri="{FF2B5EF4-FFF2-40B4-BE49-F238E27FC236}">
                <a16:creationId xmlns:a16="http://schemas.microsoft.com/office/drawing/2014/main" id="{125BCEAB-36FE-6E36-8173-006B4A3FC828}"/>
              </a:ext>
            </a:extLst>
          </p:cNvPr>
          <p:cNvSpPr/>
          <p:nvPr/>
        </p:nvSpPr>
        <p:spPr>
          <a:xfrm>
            <a:off x="0" y="0"/>
            <a:ext cx="1080000" cy="360000"/>
          </a:xfrm>
          <a:prstGeom prst="roundRect">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dirty="0">
                <a:solidFill>
                  <a:srgbClr val="3333FF"/>
                </a:solidFill>
              </a:rPr>
              <a:t>参考</a:t>
            </a:r>
          </a:p>
        </p:txBody>
      </p:sp>
      <p:grpSp>
        <p:nvGrpSpPr>
          <p:cNvPr id="4" name="グループ化 3">
            <a:extLst>
              <a:ext uri="{FF2B5EF4-FFF2-40B4-BE49-F238E27FC236}">
                <a16:creationId xmlns:a16="http://schemas.microsoft.com/office/drawing/2014/main" id="{9DA26CAC-EA22-0BAE-D0B6-D93BD8B63135}"/>
              </a:ext>
            </a:extLst>
          </p:cNvPr>
          <p:cNvGrpSpPr/>
          <p:nvPr/>
        </p:nvGrpSpPr>
        <p:grpSpPr>
          <a:xfrm>
            <a:off x="720000" y="900000"/>
            <a:ext cx="10440000" cy="4529045"/>
            <a:chOff x="720000" y="1872000"/>
            <a:chExt cx="10440000" cy="4529045"/>
          </a:xfrm>
        </p:grpSpPr>
        <p:pic>
          <p:nvPicPr>
            <p:cNvPr id="7" name="図 6">
              <a:extLst>
                <a:ext uri="{FF2B5EF4-FFF2-40B4-BE49-F238E27FC236}">
                  <a16:creationId xmlns:a16="http://schemas.microsoft.com/office/drawing/2014/main" id="{1F63233F-00E3-C712-0268-DCE3B265C906}"/>
                </a:ext>
              </a:extLst>
            </p:cNvPr>
            <p:cNvPicPr>
              <a:picLocks noChangeAspect="1"/>
            </p:cNvPicPr>
            <p:nvPr/>
          </p:nvPicPr>
          <p:blipFill>
            <a:blip r:embed="rId2"/>
            <a:stretch>
              <a:fillRect/>
            </a:stretch>
          </p:blipFill>
          <p:spPr>
            <a:xfrm>
              <a:off x="720000" y="1872000"/>
              <a:ext cx="10440000" cy="4529045"/>
            </a:xfrm>
            <a:prstGeom prst="rect">
              <a:avLst/>
            </a:prstGeom>
          </p:spPr>
        </p:pic>
        <p:sp>
          <p:nvSpPr>
            <p:cNvPr id="12" name="正方形/長方形 11">
              <a:extLst>
                <a:ext uri="{FF2B5EF4-FFF2-40B4-BE49-F238E27FC236}">
                  <a16:creationId xmlns:a16="http://schemas.microsoft.com/office/drawing/2014/main" id="{BCF975F0-28CA-CDD0-8B4E-EE4A1045F1F3}"/>
                </a:ext>
              </a:extLst>
            </p:cNvPr>
            <p:cNvSpPr/>
            <p:nvPr/>
          </p:nvSpPr>
          <p:spPr>
            <a:xfrm>
              <a:off x="5040000" y="1872000"/>
              <a:ext cx="6120000" cy="576000"/>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rPr>
                <a:t>&lt;</a:t>
              </a:r>
              <a:r>
                <a:rPr lang="ja-JP" altLang="en-US" sz="1600" dirty="0">
                  <a:latin typeface="メイリオ" panose="020B0604030504040204" pitchFamily="50" charset="-128"/>
                  <a:ea typeface="メイリオ" panose="020B0604030504040204" pitchFamily="50" charset="-128"/>
                </a:rPr>
                <a:t>出典</a:t>
              </a:r>
              <a:r>
                <a:rPr lang="en-US" altLang="ja-JP" sz="1600" dirty="0">
                  <a:latin typeface="メイリオ" panose="020B0604030504040204" pitchFamily="50" charset="-128"/>
                  <a:ea typeface="メイリオ" panose="020B0604030504040204" pitchFamily="50" charset="-128"/>
                </a:rPr>
                <a:t>&gt;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企業</a:t>
              </a:r>
              <a:r>
                <a:rPr lang="en-US" altLang="zh-TW" sz="1600" dirty="0">
                  <a:latin typeface="メイリオ" panose="020B0604030504040204" pitchFamily="50" charset="-128"/>
                  <a:ea typeface="メイリオ" panose="020B0604030504040204" pitchFamily="50" charset="-128"/>
                </a:rPr>
                <a:t>IT</a:t>
              </a:r>
              <a:r>
                <a:rPr lang="zh-TW" altLang="en-US" sz="1600" dirty="0">
                  <a:latin typeface="メイリオ" panose="020B0604030504040204" pitchFamily="50" charset="-128"/>
                  <a:ea typeface="メイリオ" panose="020B0604030504040204" pitchFamily="50" charset="-128"/>
                </a:rPr>
                <a:t>動向調査</a:t>
              </a:r>
              <a:r>
                <a:rPr lang="ja-JP" altLang="en-US" sz="1600" dirty="0">
                  <a:latin typeface="メイリオ" panose="020B0604030504040204" pitchFamily="50" charset="-128"/>
                  <a:ea typeface="メイリオ" panose="020B0604030504040204" pitchFamily="50" charset="-128"/>
                </a:rPr>
                <a:t>報告書</a:t>
              </a:r>
              <a:r>
                <a:rPr lang="en-US" altLang="ja-JP" sz="1600" dirty="0">
                  <a:latin typeface="メイリオ" panose="020B0604030504040204" pitchFamily="50" charset="-128"/>
                  <a:ea typeface="メイリオ" panose="020B0604030504040204" pitchFamily="50" charset="-128"/>
                </a:rPr>
                <a:t>2022</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2022</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13</a:t>
              </a:r>
              <a:r>
                <a:rPr lang="ja-JP" altLang="en-US" sz="1600" dirty="0">
                  <a:latin typeface="メイリオ" panose="020B0604030504040204" pitchFamily="50" charset="-128"/>
                  <a:ea typeface="メイリオ" panose="020B0604030504040204" pitchFamily="50" charset="-128"/>
                </a:rPr>
                <a:t>日，</a:t>
              </a:r>
              <a:r>
                <a:rPr lang="en-US" altLang="ja-JP" sz="1600" dirty="0">
                  <a:latin typeface="メイリオ" panose="020B0604030504040204" pitchFamily="50" charset="-128"/>
                  <a:ea typeface="メイリオ" panose="020B0604030504040204" pitchFamily="50" charset="-128"/>
                </a:rPr>
                <a:t>JUAS.</a:t>
              </a:r>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i="1" dirty="0">
                  <a:latin typeface="Arial" panose="020B0604020202020204" pitchFamily="34" charset="0"/>
                  <a:ea typeface="メイリオ" panose="020B0604030504040204" pitchFamily="50" charset="-128"/>
                  <a:cs typeface="Arial" panose="020B0604020202020204" pitchFamily="34" charset="0"/>
                  <a:hlinkClick r:id="rId3"/>
                </a:rPr>
                <a:t>https://juas.or.jp/library/research_rpt/it_trend/</a:t>
              </a:r>
              <a:endParaRPr lang="ja-JP" altLang="en-US" sz="1600" i="1" dirty="0">
                <a:latin typeface="Arial" panose="020B0604020202020204" pitchFamily="34" charset="0"/>
                <a:ea typeface="メイリオ" panose="020B0604030504040204" pitchFamily="50" charset="-128"/>
                <a:cs typeface="Arial" panose="020B0604020202020204" pitchFamily="34" charset="0"/>
              </a:endParaRPr>
            </a:p>
          </p:txBody>
        </p:sp>
      </p:grpSp>
      <p:sp>
        <p:nvSpPr>
          <p:cNvPr id="13" name="日付プレースホルダー 12">
            <a:extLst>
              <a:ext uri="{FF2B5EF4-FFF2-40B4-BE49-F238E27FC236}">
                <a16:creationId xmlns:a16="http://schemas.microsoft.com/office/drawing/2014/main" id="{28E7D8A6-5345-B657-A4F5-D1A926DB5132}"/>
              </a:ext>
            </a:extLst>
          </p:cNvPr>
          <p:cNvSpPr>
            <a:spLocks noGrp="1"/>
          </p:cNvSpPr>
          <p:nvPr>
            <p:ph type="dt" sz="half" idx="10"/>
          </p:nvPr>
        </p:nvSpPr>
        <p:spPr/>
        <p:txBody>
          <a:bodyPr/>
          <a:lstStyle/>
          <a:p>
            <a:r>
              <a:rPr kumimoji="1" lang="en-US" altLang="ja-JP"/>
              <a:t>©2020-2023 IPA, Japan</a:t>
            </a:r>
            <a:endParaRPr kumimoji="1" lang="ja-JP" altLang="en-US" dirty="0"/>
          </a:p>
        </p:txBody>
      </p:sp>
      <p:sp>
        <p:nvSpPr>
          <p:cNvPr id="14" name="フッター プレースホルダー 13">
            <a:extLst>
              <a:ext uri="{FF2B5EF4-FFF2-40B4-BE49-F238E27FC236}">
                <a16:creationId xmlns:a16="http://schemas.microsoft.com/office/drawing/2014/main" id="{C6B086A8-6848-17FE-477D-849A0D5B97E1}"/>
              </a:ext>
            </a:extLst>
          </p:cNvPr>
          <p:cNvSpPr>
            <a:spLocks noGrp="1"/>
          </p:cNvSpPr>
          <p:nvPr>
            <p:ph type="ftr" sz="quarter" idx="3"/>
          </p:nvPr>
        </p:nvSpPr>
        <p:spPr/>
        <p:txBody>
          <a:bodyPr/>
          <a:lstStyle/>
          <a:p>
            <a:r>
              <a:rPr lang="en-US" altLang="ja-JP"/>
              <a:t>EdgeTech+</a:t>
            </a:r>
            <a:r>
              <a:rPr lang="ja-JP" altLang="en-US"/>
              <a:t> </a:t>
            </a:r>
            <a:r>
              <a:rPr lang="en-US" altLang="ja-JP"/>
              <a:t>2022</a:t>
            </a:r>
            <a:endParaRPr lang="en-US" dirty="0"/>
          </a:p>
        </p:txBody>
      </p:sp>
      <p:sp>
        <p:nvSpPr>
          <p:cNvPr id="15" name="正方形/長方形 14">
            <a:extLst>
              <a:ext uri="{FF2B5EF4-FFF2-40B4-BE49-F238E27FC236}">
                <a16:creationId xmlns:a16="http://schemas.microsoft.com/office/drawing/2014/main" id="{65D5CDBC-ABE8-7902-0404-A998F1186E79}"/>
              </a:ext>
            </a:extLst>
          </p:cNvPr>
          <p:cNvSpPr/>
          <p:nvPr/>
        </p:nvSpPr>
        <p:spPr>
          <a:xfrm>
            <a:off x="360000" y="1224000"/>
            <a:ext cx="7200000" cy="540000"/>
          </a:xfrm>
          <a:prstGeom prst="rect">
            <a:avLst/>
          </a:prstGeom>
        </p:spPr>
        <p:txBody>
          <a:bodyPr wrap="square">
            <a:spAutoFit/>
          </a:bodyPr>
          <a:lstStyle/>
          <a:p>
            <a:pPr algn="l"/>
            <a:r>
              <a:rPr lang="en-US" altLang="ja-JP" sz="2800" u="sng" dirty="0">
                <a:solidFill>
                  <a:schemeClr val="bg2"/>
                </a:solidFill>
                <a:highlight>
                  <a:srgbClr val="FF00FF"/>
                </a:highlight>
                <a:latin typeface="+mn-ea"/>
              </a:rPr>
              <a:t>DX</a:t>
            </a:r>
            <a:r>
              <a:rPr lang="ja-JP" altLang="en-US" sz="2800" dirty="0">
                <a:solidFill>
                  <a:srgbClr val="3333FF"/>
                </a:solidFill>
                <a:latin typeface="+mn-ea"/>
              </a:rPr>
              <a:t>を推進できている企業ほど</a:t>
            </a:r>
            <a:r>
              <a:rPr lang="ja-JP" altLang="en-US" sz="2800" u="sng" dirty="0">
                <a:solidFill>
                  <a:srgbClr val="FF0000"/>
                </a:solidFill>
                <a:latin typeface="+mn-ea"/>
              </a:rPr>
              <a:t>内製</a:t>
            </a:r>
            <a:r>
              <a:rPr lang="ja-JP" altLang="en-US" sz="2800" dirty="0">
                <a:solidFill>
                  <a:srgbClr val="3333FF"/>
                </a:solidFill>
                <a:latin typeface="+mn-ea"/>
              </a:rPr>
              <a:t>化率が高い</a:t>
            </a:r>
          </a:p>
        </p:txBody>
      </p:sp>
      <p:sp>
        <p:nvSpPr>
          <p:cNvPr id="6" name="正方形/長方形 5">
            <a:extLst>
              <a:ext uri="{FF2B5EF4-FFF2-40B4-BE49-F238E27FC236}">
                <a16:creationId xmlns:a16="http://schemas.microsoft.com/office/drawing/2014/main" id="{78310DEC-7FEE-6288-4274-0D0BF086BDDA}"/>
              </a:ext>
            </a:extLst>
          </p:cNvPr>
          <p:cNvSpPr/>
          <p:nvPr/>
        </p:nvSpPr>
        <p:spPr bwMode="auto">
          <a:xfrm>
            <a:off x="6840000" y="4968000"/>
            <a:ext cx="1080000" cy="288000"/>
          </a:xfrm>
          <a:prstGeom prst="rect">
            <a:avLst/>
          </a:pr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 name="雲 4">
            <a:extLst>
              <a:ext uri="{FF2B5EF4-FFF2-40B4-BE49-F238E27FC236}">
                <a16:creationId xmlns:a16="http://schemas.microsoft.com/office/drawing/2014/main" id="{0991E901-DDB1-CB1D-A341-A42DE4D60A33}"/>
              </a:ext>
            </a:extLst>
          </p:cNvPr>
          <p:cNvSpPr/>
          <p:nvPr/>
        </p:nvSpPr>
        <p:spPr bwMode="auto">
          <a:xfrm>
            <a:off x="3060000" y="5040000"/>
            <a:ext cx="9000000" cy="1800000"/>
          </a:xfrm>
          <a:prstGeom prst="cloud">
            <a:avLst/>
          </a:prstGeom>
          <a:solidFill>
            <a:srgbClr val="FFFF99">
              <a:alpha val="50000"/>
            </a:srgbClr>
          </a:solidFill>
          <a:ln w="6350" cap="flat" cmpd="sng" algn="ctr">
            <a:solidFill>
              <a:srgbClr val="808080">
                <a:alpha val="50000"/>
              </a:srgbClr>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rgbClr val="3333FF"/>
                </a:solidFill>
                <a:effectLst/>
                <a:latin typeface="HGPｺﾞｼｯｸE" pitchFamily="50" charset="-128"/>
                <a:ea typeface="HGPｺﾞｼｯｸE" pitchFamily="50" charset="-128"/>
              </a:rPr>
              <a:t>確かに先行企業は内製化を進めている：</a:t>
            </a:r>
            <a:endParaRPr kumimoji="1" lang="en-US" altLang="ja-JP" sz="2200" b="0" i="0" u="none" strike="noStrike" cap="none" normalizeH="0" baseline="0" dirty="0">
              <a:ln>
                <a:noFill/>
              </a:ln>
              <a:solidFill>
                <a:srgbClr val="3333FF"/>
              </a:solidFill>
              <a:effectLst/>
              <a:latin typeface="HGPｺﾞｼｯｸE" pitchFamily="50" charset="-128"/>
              <a:ea typeface="HGPｺﾞｼｯｸE"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a:t>
            </a:r>
            <a:r>
              <a:rPr kumimoji="1" lang="en-US" altLang="ja-JP" sz="1400" b="0" i="0" u="none" strike="noStrike" cap="none" normalizeH="0" baseline="0" dirty="0">
                <a:ln>
                  <a:noFill/>
                </a:ln>
                <a:solidFill>
                  <a:schemeClr val="tx1"/>
                </a:solidFill>
                <a:effectLst/>
                <a:latin typeface="HGPｺﾞｼｯｸE" pitchFamily="50" charset="-128"/>
                <a:ea typeface="HGPｺﾞｼｯｸE" pitchFamily="50" charset="-128"/>
              </a:rPr>
              <a:t>DX</a:t>
            </a: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先行企業がシステム内製力の強化へ、試行錯誤で培ったノウハウとは</a:t>
            </a:r>
            <a:endParaRPr kumimoji="1" lang="en-US" altLang="ja-JP" sz="1400" b="0" i="0" u="none" strike="noStrike" cap="none" normalizeH="0" baseline="0" dirty="0">
              <a:ln>
                <a:noFill/>
              </a:ln>
              <a:solidFill>
                <a:schemeClr val="tx1"/>
              </a:solidFill>
              <a:effectLst/>
              <a:latin typeface="HGPｺﾞｼｯｸE" pitchFamily="50" charset="-128"/>
              <a:ea typeface="HGPｺﾞｼｯｸE"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　日経クロステック　</a:t>
            </a:r>
            <a:r>
              <a:rPr kumimoji="1" lang="en-US" altLang="ja-JP" sz="1400" b="0" i="1" u="none" strike="noStrike" cap="none" normalizeH="0" baseline="0" dirty="0">
                <a:ln>
                  <a:noFill/>
                </a:ln>
                <a:solidFill>
                  <a:schemeClr val="tx1"/>
                </a:solidFill>
                <a:effectLst/>
                <a:latin typeface="Arial" panose="020B0604020202020204" pitchFamily="34" charset="0"/>
                <a:ea typeface="HGPｺﾞｼｯｸE" pitchFamily="50" charset="-128"/>
                <a:cs typeface="Arial" panose="020B0604020202020204" pitchFamily="34" charset="0"/>
                <a:hlinkClick r:id="rId4"/>
              </a:rPr>
              <a:t>https://xtech.nikkei.com/atcl/nxt/info/18/00037/081700047/</a:t>
            </a:r>
            <a:endParaRPr kumimoji="1" lang="en-US" altLang="ja-JP" sz="1400" b="0" i="1" u="none" strike="noStrike" cap="none" normalizeH="0" baseline="0" dirty="0">
              <a:ln>
                <a:noFill/>
              </a:ln>
              <a:solidFill>
                <a:schemeClr val="tx1"/>
              </a:solidFill>
              <a:effectLst/>
              <a:latin typeface="Arial" panose="020B0604020202020204" pitchFamily="34" charset="0"/>
              <a:ea typeface="HGPｺﾞｼｯｸE" pitchFamily="50" charset="-128"/>
              <a:cs typeface="Arial" panose="020B0604020202020204" pitchFamily="34" charset="0"/>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u="none" strike="noStrike" cap="none" normalizeH="0" baseline="0" dirty="0">
                <a:ln>
                  <a:noFill/>
                </a:ln>
                <a:solidFill>
                  <a:schemeClr val="tx1"/>
                </a:solidFill>
                <a:effectLst/>
                <a:latin typeface="+mn-ea"/>
                <a:cs typeface="Arial" panose="020B0604020202020204" pitchFamily="34" charset="0"/>
              </a:rPr>
              <a:t>・“内製”なんて超カンタン　「</a:t>
            </a:r>
            <a:r>
              <a:rPr kumimoji="1" lang="en-US" altLang="ja-JP" sz="1400" b="0" u="none" strike="noStrike" cap="none" normalizeH="0" baseline="0" dirty="0">
                <a:ln>
                  <a:noFill/>
                </a:ln>
                <a:solidFill>
                  <a:schemeClr val="tx1"/>
                </a:solidFill>
                <a:effectLst/>
                <a:latin typeface="+mn-ea"/>
                <a:cs typeface="Arial" panose="020B0604020202020204" pitchFamily="34" charset="0"/>
              </a:rPr>
              <a:t>3</a:t>
            </a:r>
            <a:r>
              <a:rPr kumimoji="1" lang="ja-JP" altLang="en-US" sz="1400" b="0" u="none" strike="noStrike" cap="none" normalizeH="0" baseline="0" dirty="0">
                <a:ln>
                  <a:noFill/>
                </a:ln>
                <a:solidFill>
                  <a:schemeClr val="tx1"/>
                </a:solidFill>
                <a:effectLst/>
                <a:latin typeface="+mn-ea"/>
                <a:cs typeface="Arial" panose="020B0604020202020204" pitchFamily="34" charset="0"/>
              </a:rPr>
              <a:t>つの重要ポイント」を</a:t>
            </a:r>
            <a:r>
              <a:rPr kumimoji="1" lang="en-US" altLang="ja-JP" sz="1400" b="0" u="none" strike="noStrike" cap="none" normalizeH="0" baseline="0" dirty="0">
                <a:ln>
                  <a:noFill/>
                </a:ln>
                <a:solidFill>
                  <a:schemeClr val="tx1"/>
                </a:solidFill>
                <a:effectLst/>
                <a:latin typeface="+mn-ea"/>
                <a:cs typeface="Arial" panose="020B0604020202020204" pitchFamily="34" charset="0"/>
              </a:rPr>
              <a:t>1</a:t>
            </a:r>
            <a:r>
              <a:rPr kumimoji="1" lang="ja-JP" altLang="en-US" sz="1400" b="0" u="none" strike="noStrike" cap="none" normalizeH="0" baseline="0" dirty="0">
                <a:ln>
                  <a:noFill/>
                </a:ln>
                <a:solidFill>
                  <a:schemeClr val="tx1"/>
                </a:solidFill>
                <a:effectLst/>
                <a:latin typeface="+mn-ea"/>
                <a:cs typeface="Arial" panose="020B0604020202020204" pitchFamily="34" charset="0"/>
              </a:rPr>
              <a:t>つも満たせない企業でもできること</a:t>
            </a:r>
            <a:endParaRPr kumimoji="1" lang="en-US" altLang="ja-JP" sz="1400" b="0" u="none" strike="noStrike" cap="none" normalizeH="0" baseline="0" dirty="0">
              <a:ln>
                <a:noFill/>
              </a:ln>
              <a:solidFill>
                <a:schemeClr val="tx1"/>
              </a:solidFill>
              <a:effectLst/>
              <a:latin typeface="+mn-ea"/>
              <a:cs typeface="Arial" panose="020B0604020202020204" pitchFamily="34" charset="0"/>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u="none" strike="noStrike" cap="none" normalizeH="0" baseline="0" dirty="0">
                <a:ln>
                  <a:noFill/>
                </a:ln>
                <a:solidFill>
                  <a:schemeClr val="tx1"/>
                </a:solidFill>
                <a:effectLst/>
                <a:latin typeface="+mn-ea"/>
                <a:cs typeface="Arial" panose="020B0604020202020204" pitchFamily="34" charset="0"/>
              </a:rPr>
              <a:t>　</a:t>
            </a:r>
            <a:r>
              <a:rPr kumimoji="1" lang="en-US" altLang="ja-JP" sz="1400" b="0" u="none" strike="noStrike" cap="none" normalizeH="0" baseline="0" dirty="0" err="1">
                <a:ln>
                  <a:noFill/>
                </a:ln>
                <a:solidFill>
                  <a:schemeClr val="tx1"/>
                </a:solidFill>
                <a:effectLst/>
                <a:latin typeface="+mn-ea"/>
                <a:cs typeface="Arial" panose="020B0604020202020204" pitchFamily="34" charset="0"/>
              </a:rPr>
              <a:t>ITmedia</a:t>
            </a:r>
            <a:r>
              <a:rPr kumimoji="1" lang="en-US" altLang="ja-JP" sz="1400" b="0" u="none" strike="noStrike" cap="none" normalizeH="0" baseline="0" dirty="0">
                <a:ln>
                  <a:noFill/>
                </a:ln>
                <a:solidFill>
                  <a:schemeClr val="tx1"/>
                </a:solidFill>
                <a:effectLst/>
                <a:latin typeface="+mn-ea"/>
                <a:cs typeface="Arial" panose="020B0604020202020204" pitchFamily="34" charset="0"/>
              </a:rPr>
              <a:t> </a:t>
            </a:r>
            <a:r>
              <a:rPr kumimoji="1" lang="ja-JP" altLang="en-US" sz="1400" b="0" u="none" strike="noStrike" cap="none" normalizeH="0" baseline="0" dirty="0">
                <a:ln>
                  <a:noFill/>
                </a:ln>
                <a:solidFill>
                  <a:schemeClr val="tx1"/>
                </a:solidFill>
                <a:effectLst/>
                <a:latin typeface="+mn-ea"/>
                <a:cs typeface="Arial" panose="020B0604020202020204" pitchFamily="34" charset="0"/>
              </a:rPr>
              <a:t>エンタープライズ　</a:t>
            </a:r>
            <a:r>
              <a:rPr kumimoji="1" lang="en-US" altLang="ja-JP" sz="1400" b="0" i="1" u="none" strike="noStrike" cap="none" normalizeH="0" baseline="0" dirty="0">
                <a:ln>
                  <a:noFill/>
                </a:ln>
                <a:solidFill>
                  <a:schemeClr val="tx1"/>
                </a:solidFill>
                <a:effectLst/>
                <a:latin typeface="Arial" panose="020B0604020202020204" pitchFamily="34" charset="0"/>
                <a:ea typeface="HGPｺﾞｼｯｸE" pitchFamily="50" charset="-128"/>
                <a:cs typeface="Arial" panose="020B0604020202020204" pitchFamily="34" charset="0"/>
                <a:hlinkClick r:id="rId5"/>
              </a:rPr>
              <a:t>https://www.itmedia.co.jp/enterprise/articles/2209/08/news091.html</a:t>
            </a:r>
            <a:endParaRPr kumimoji="1" lang="ja-JP" altLang="en-US" sz="1400" b="0" i="1" u="none" strike="noStrike" cap="none" normalizeH="0" baseline="0" dirty="0">
              <a:ln>
                <a:noFill/>
              </a:ln>
              <a:solidFill>
                <a:schemeClr val="tx1"/>
              </a:solidFill>
              <a:effectLst/>
              <a:latin typeface="Arial" panose="020B0604020202020204" pitchFamily="34" charset="0"/>
              <a:ea typeface="HGPｺﾞｼｯｸE" pitchFamily="50" charset="-128"/>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u="none" strike="noStrike" cap="none" normalizeH="0" baseline="0" dirty="0">
                <a:ln>
                  <a:noFill/>
                </a:ln>
                <a:solidFill>
                  <a:srgbClr val="3333FF"/>
                </a:solidFill>
                <a:effectLst/>
                <a:latin typeface="Arial" panose="020B0604020202020204" pitchFamily="34" charset="0"/>
                <a:ea typeface="HGPｺﾞｼｯｸE" pitchFamily="50" charset="-128"/>
                <a:cs typeface="Arial" panose="020B0604020202020204" pitchFamily="34" charset="0"/>
              </a:rPr>
              <a:t>　　　　　　　　　　　　　　　　　　　　　　　　　　　　　　　　　　　　　　　　が．．．．．</a:t>
            </a:r>
          </a:p>
        </p:txBody>
      </p:sp>
    </p:spTree>
    <p:extLst>
      <p:ext uri="{BB962C8B-B14F-4D97-AF65-F5344CB8AC3E}">
        <p14:creationId xmlns:p14="http://schemas.microsoft.com/office/powerpoint/2010/main" val="2071968367"/>
      </p:ext>
    </p:extLst>
  </p:cSld>
  <p:clrMapOvr>
    <a:masterClrMapping/>
  </p:clrMapOvr>
  <p:transition spd="med"/>
</p:sld>
</file>

<file path=ppt/theme/theme1.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IPA01">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3_IPA01">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dirty="0" smtClean="0">
            <a:ln>
              <a:noFill/>
            </a:ln>
            <a:solidFill>
              <a:schemeClr val="tx1"/>
            </a:solidFill>
            <a:effectLst/>
            <a:latin typeface="HGPｺﾞｼｯｸE" pitchFamily="50" charset="-128"/>
            <a:ea typeface="HGPｺﾞｼｯｸE" pitchFamily="50" charset="-128"/>
          </a:defRPr>
        </a:defPPr>
      </a:lstStyle>
    </a:spDef>
    <a:lnDef>
      <a:spPr bwMode="auto">
        <a:xfrm>
          <a:off x="0" y="0"/>
          <a:ext cx="1" cy="1"/>
        </a:xfrm>
        <a:custGeom>
          <a:avLst/>
          <a:gdLst/>
          <a:ahLst/>
          <a:cxnLst/>
          <a:rect l="0" t="0" r="0" b="0"/>
          <a:pathLst/>
        </a:cu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2400" b="0" i="0" u="none" strike="noStrike" cap="none" normalizeH="0" baseline="0" smtClean="0">
            <a:ln>
              <a:noFill/>
            </a:ln>
            <a:solidFill>
              <a:srgbClr val="003399"/>
            </a:solidFill>
            <a:effectLst/>
            <a:latin typeface="ＭＳ Ｐゴシック" pitchFamily="50" charset="-128"/>
            <a:ea typeface="ＭＳ Ｐゴシック" pitchFamily="50" charset="-128"/>
          </a:defRPr>
        </a:defPPr>
      </a:lstStyle>
    </a:lnDef>
  </a:objectDefaults>
  <a:extraClrSchemeLst>
    <a:extraClrScheme>
      <a:clrScheme name="3_IPA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IPA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IPA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IPA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IPA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IPA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IPA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IPA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IPA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IPA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IPA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IPA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IPA01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CCFF99"/>
        </a:hlink>
        <a:folHlink>
          <a:srgbClr val="AF67FF"/>
        </a:folHlink>
      </a:clrScheme>
      <a:clrMap bg1="lt1" tx1="dk1" bg2="lt2" tx2="dk2" accent1="accent1" accent2="accent2" accent3="accent3" accent4="accent4" accent5="accent5" accent6="accent6" hlink="hlink" folHlink="folHlink"/>
    </a:extraClrScheme>
    <a:extraClrScheme>
      <a:clrScheme name="3_IPA01 14">
        <a:dk1>
          <a:srgbClr val="000000"/>
        </a:dk1>
        <a:lt1>
          <a:srgbClr val="FFFFFF"/>
        </a:lt1>
        <a:dk2>
          <a:srgbClr val="000000"/>
        </a:dk2>
        <a:lt2>
          <a:srgbClr val="808080"/>
        </a:lt2>
        <a:accent1>
          <a:srgbClr val="CCECFF"/>
        </a:accent1>
        <a:accent2>
          <a:srgbClr val="CCCCFF"/>
        </a:accent2>
        <a:accent3>
          <a:srgbClr val="FFFFFF"/>
        </a:accent3>
        <a:accent4>
          <a:srgbClr val="000000"/>
        </a:accent4>
        <a:accent5>
          <a:srgbClr val="E2F4FF"/>
        </a:accent5>
        <a:accent6>
          <a:srgbClr val="B9B9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16987</Words>
  <Application>Microsoft Office PowerPoint</Application>
  <PresentationFormat>ワイド画面</PresentationFormat>
  <Paragraphs>1424</Paragraphs>
  <Slides>83</Slides>
  <Notes>4</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83</vt:i4>
      </vt:variant>
    </vt:vector>
  </HeadingPairs>
  <TitlesOfParts>
    <vt:vector size="106" baseType="lpstr">
      <vt:lpstr>CJUWVE+HiraKakuProN-W6</vt:lpstr>
      <vt:lpstr>HGPｺﾞｼｯｸE</vt:lpstr>
      <vt:lpstr>HGP創英角ﾎﾟｯﾌﾟ体</vt:lpstr>
      <vt:lpstr>HGS創英角ﾎﾟｯﾌﾟ体</vt:lpstr>
      <vt:lpstr>HG明朝E</vt:lpstr>
      <vt:lpstr>IPA Pゴシック</vt:lpstr>
      <vt:lpstr>Meiryo UI</vt:lpstr>
      <vt:lpstr>ＭＳ Ｐゴシック</vt:lpstr>
      <vt:lpstr>ＭＳ ゴシック</vt:lpstr>
      <vt:lpstr>ＭＳ 明朝</vt:lpstr>
      <vt:lpstr>MS-Gothic</vt:lpstr>
      <vt:lpstr>PYZMES+HiraMinProN-W6</vt:lpstr>
      <vt:lpstr>メイリオ</vt:lpstr>
      <vt:lpstr>メイリオ 本文</vt:lpstr>
      <vt:lpstr>游ゴシック</vt:lpstr>
      <vt:lpstr>Arial</vt:lpstr>
      <vt:lpstr>Calibri</vt:lpstr>
      <vt:lpstr>Calibri Light</vt:lpstr>
      <vt:lpstr>Roboto</vt:lpstr>
      <vt:lpstr>Times New Roman</vt:lpstr>
      <vt:lpstr>Wingdings</vt:lpstr>
      <vt:lpstr>3_Office テーマ</vt:lpstr>
      <vt:lpstr>3_IPA01</vt:lpstr>
      <vt:lpstr>受発注者が協調したアジャイル開発 でDX推進    ～DXの現状概観とアジャイル開発への共通理解に向けたモデル契約～</vt:lpstr>
      <vt:lpstr>本日，お話しすること</vt:lpstr>
      <vt:lpstr>内　容</vt:lpstr>
      <vt:lpstr>DXレポート*とモデル契約</vt:lpstr>
      <vt:lpstr>DX推進施策［～2020年］（経済産業省）</vt:lpstr>
      <vt:lpstr>DX推進施策［2020年～］（経済産業省：DXレポート2[中間]）</vt:lpstr>
      <vt:lpstr>DX推進施策［2021年］（経済産業省：DXレポート2.1）</vt:lpstr>
      <vt:lpstr>DX推進施策［2022年］（経済産業省：DXレポート2.2）</vt:lpstr>
      <vt:lpstr>ITシステム開発の内製化傾向</vt:lpstr>
      <vt:lpstr>ICTに携わる人材の所属企業の国際比較</vt:lpstr>
      <vt:lpstr>ICTシステム開発における契約の必要性</vt:lpstr>
      <vt:lpstr>ＤＸとアジャイル開発</vt:lpstr>
      <vt:lpstr>世界デジタル競争力ランキング：29位</vt:lpstr>
      <vt:lpstr>世界競争力ランキング：全体34位</vt:lpstr>
      <vt:lpstr>結果として表面化する，日本経済の現状😢</vt:lpstr>
      <vt:lpstr>DXの取り組み方：まずは世界に追いつく</vt:lpstr>
      <vt:lpstr>組込み/IoT関連産業とDX</vt:lpstr>
      <vt:lpstr>組込み/IoT関連産業とアジャイル開発</vt:lpstr>
      <vt:lpstr>組込み/IoT関連産業におけるDXとアジャイル開発</vt:lpstr>
      <vt:lpstr>アジャイル開発と契約</vt:lpstr>
      <vt:lpstr>モデル契約の変遷</vt:lpstr>
      <vt:lpstr>内　容</vt:lpstr>
      <vt:lpstr>理解を促進するための仕組み（構成）</vt:lpstr>
      <vt:lpstr>モデル契約の構成と利用イメージ</vt:lpstr>
      <vt:lpstr>契約の前にアジャイルへの理解を深める</vt:lpstr>
      <vt:lpstr>内　容</vt:lpstr>
      <vt:lpstr>モデル契約で 想定する開発のプロフィール</vt:lpstr>
      <vt:lpstr>モデル契約で 想定する開発の対象範囲</vt:lpstr>
      <vt:lpstr>モデル契約で 想定する開発体制</vt:lpstr>
      <vt:lpstr>モデル契約で 想定するスクラムチームの体制</vt:lpstr>
      <vt:lpstr>モデル契約で 想定するスクラムの概要</vt:lpstr>
      <vt:lpstr>アジャイル開発の特徴と契約での配慮</vt:lpstr>
      <vt:lpstr>内　容</vt:lpstr>
      <vt:lpstr>モデル契約書(契約書ひな型)の特徴(1/2)</vt:lpstr>
      <vt:lpstr>モデル契約書(契約書ひな型)の特徴(2/2)</vt:lpstr>
      <vt:lpstr>アジャイル開発進め方の指針</vt:lpstr>
      <vt:lpstr>契約書のひな型（本文）</vt:lpstr>
      <vt:lpstr>契約時の事前確認（チェックリスト）</vt:lpstr>
      <vt:lpstr>契約前チェックリスト（概要）</vt:lpstr>
      <vt:lpstr>契約書のひな型（別紙）</vt:lpstr>
      <vt:lpstr>第1条（目的）</vt:lpstr>
      <vt:lpstr>第2条（アジャイル開発方式）</vt:lpstr>
      <vt:lpstr>第3条（体制）</vt:lpstr>
      <vt:lpstr>第4条（発注者の義務）</vt:lpstr>
      <vt:lpstr>第5条（受注者の義務）</vt:lpstr>
      <vt:lpstr>第6条（変更管理）</vt:lpstr>
      <vt:lpstr>第7条（問題解消協議）</vt:lpstr>
      <vt:lpstr>第8条（契約期間及び更新）</vt:lpstr>
      <vt:lpstr>第9条（文書作成）</vt:lpstr>
      <vt:lpstr>情報処理学会（LIP）によるモデル契約</vt:lpstr>
      <vt:lpstr>IPAとLIPのモデル契約における相違点</vt:lpstr>
      <vt:lpstr>契約書条文例（IPA版）</vt:lpstr>
      <vt:lpstr>契約書条文例（LIP版）</vt:lpstr>
      <vt:lpstr>内　容</vt:lpstr>
      <vt:lpstr>アジャイル開発における偽装請負リスク (1/2)</vt:lpstr>
      <vt:lpstr>アジャイル開発における偽装請負リスク (2/2)</vt:lpstr>
      <vt:lpstr>モデル契約策定WGにおける偽装請負に関する議論 (1/2)</vt:lpstr>
      <vt:lpstr>モデル契約策定WGにおける偽装請負に関する議論 (2/2)</vt:lpstr>
      <vt:lpstr>疑義応答集(第3集)の基本的考え方（Q2）</vt:lpstr>
      <vt:lpstr>基本的考え方（続）</vt:lpstr>
      <vt:lpstr>Q３　管理責任者の選任</vt:lpstr>
      <vt:lpstr>Q４～Q６　コミュニケーション</vt:lpstr>
      <vt:lpstr>疑義応答集（第３集） 概要</vt:lpstr>
      <vt:lpstr>疑義応答集Q2の示唆とIPAモデル契約</vt:lpstr>
      <vt:lpstr>議論の経緯・ポイント</vt:lpstr>
      <vt:lpstr>疑義応答集をふまえた対応</vt:lpstr>
      <vt:lpstr>内　容</vt:lpstr>
      <vt:lpstr>まとめ</vt:lpstr>
      <vt:lpstr>おまけ：開発技術者と契約書との関わり</vt:lpstr>
      <vt:lpstr>契約の理解不足が問題の一つとなった例</vt:lpstr>
      <vt:lpstr>参考書「アジャイル開発の法務」</vt:lpstr>
      <vt:lpstr>ご清聴，ありがとう ございました</vt:lpstr>
      <vt:lpstr>付　録</vt:lpstr>
      <vt:lpstr>派遣と請負・準委任の区別</vt:lpstr>
      <vt:lpstr>契約の種類</vt:lpstr>
      <vt:lpstr>偽装請負と判断された場合のペナルティ</vt:lpstr>
      <vt:lpstr>スクラムチーム内の会話と偽装請負（１）</vt:lpstr>
      <vt:lpstr>スクラムチーム内の会話と偽装請負（２）</vt:lpstr>
      <vt:lpstr>アジャイル開発に関わるチーム</vt:lpstr>
      <vt:lpstr>一部完成保証付き準委任契約（案）における契約・開発の流れ</vt:lpstr>
      <vt:lpstr>デジタルプラクティス：DX・アジャイル開発関連特集号</vt:lpstr>
      <vt:lpstr>アジャイル契約関連記事の紹介（１／２）</vt:lpstr>
      <vt:lpstr>アジャイル契約関連記事の紹介（２／２）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2019-08-23T11:08:14Z</dcterms:created>
  <dcterms:modified xsi:type="dcterms:W3CDTF">2023-04-07T05:30:31Z</dcterms:modified>
</cp:coreProperties>
</file>