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4316" r:id="rId1"/>
  </p:sldMasterIdLst>
  <p:notesMasterIdLst>
    <p:notesMasterId r:id="rId23"/>
  </p:notesMasterIdLst>
  <p:handoutMasterIdLst>
    <p:handoutMasterId r:id="rId24"/>
  </p:handoutMasterIdLst>
  <p:sldIdLst>
    <p:sldId id="1612" r:id="rId2"/>
    <p:sldId id="1613" r:id="rId3"/>
    <p:sldId id="1660" r:id="rId4"/>
    <p:sldId id="1648" r:id="rId5"/>
    <p:sldId id="1700" r:id="rId6"/>
    <p:sldId id="1712" r:id="rId7"/>
    <p:sldId id="1706" r:id="rId8"/>
    <p:sldId id="1615" r:id="rId9"/>
    <p:sldId id="1686" r:id="rId10"/>
    <p:sldId id="1636" r:id="rId11"/>
    <p:sldId id="1672" r:id="rId12"/>
    <p:sldId id="1657" r:id="rId13"/>
    <p:sldId id="1667" r:id="rId14"/>
    <p:sldId id="1713" r:id="rId15"/>
    <p:sldId id="1698" r:id="rId16"/>
    <p:sldId id="1637" r:id="rId17"/>
    <p:sldId id="1674" r:id="rId18"/>
    <p:sldId id="1699" r:id="rId19"/>
    <p:sldId id="1644" r:id="rId20"/>
    <p:sldId id="1708" r:id="rId21"/>
    <p:sldId id="1707" r:id="rId22"/>
  </p:sldIdLst>
  <p:sldSz cx="9906000" cy="6858000" type="A4"/>
  <p:notesSz cx="6807200" cy="9939338"/>
  <p:defaultTextStyle>
    <a:defPPr>
      <a:defRPr lang="en-US"/>
    </a:defPPr>
    <a:lvl1pPr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1pPr>
    <a:lvl2pPr marL="457034"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2pPr>
    <a:lvl3pPr marL="914070"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3pPr>
    <a:lvl4pPr marL="1371106"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4pPr>
    <a:lvl5pPr marL="1828140"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5pPr>
    <a:lvl6pPr marL="2285176"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6pPr>
    <a:lvl7pPr marL="2742211"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7pPr>
    <a:lvl8pPr marL="3199246"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8pPr>
    <a:lvl9pPr marL="3656281"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3" orient="horz" pos="754" userDrawn="1">
          <p15:clr>
            <a:srgbClr val="A4A3A4"/>
          </p15:clr>
        </p15:guide>
        <p15:guide id="7" pos="6068" userDrawn="1">
          <p15:clr>
            <a:srgbClr val="A4A3A4"/>
          </p15:clr>
        </p15:guide>
        <p15:guide id="8" pos="308" userDrawn="1">
          <p15:clr>
            <a:srgbClr val="A4A3A4"/>
          </p15:clr>
        </p15:guide>
        <p15:guide id="10" pos="1532" userDrawn="1">
          <p15:clr>
            <a:srgbClr val="A4A3A4"/>
          </p15:clr>
        </p15:guide>
        <p15:guide id="13" orient="horz" pos="4201" userDrawn="1">
          <p15:clr>
            <a:srgbClr val="A4A3A4"/>
          </p15:clr>
        </p15:guide>
        <p15:guide id="16" orient="horz" pos="2523" userDrawn="1">
          <p15:clr>
            <a:srgbClr val="A4A3A4"/>
          </p15:clr>
        </p15:guide>
        <p15:guide id="20" pos="692" userDrawn="1">
          <p15:clr>
            <a:srgbClr val="A4A3A4"/>
          </p15:clr>
        </p15:guide>
        <p15:guide id="27" pos="4390" userDrawn="1">
          <p15:clr>
            <a:srgbClr val="A4A3A4"/>
          </p15:clr>
        </p15:guide>
        <p15:guide id="28" pos="5932" userDrawn="1">
          <p15:clr>
            <a:srgbClr val="A4A3A4"/>
          </p15:clr>
        </p15:guide>
        <p15:guide id="29" pos="3120" userDrawn="1">
          <p15:clr>
            <a:srgbClr val="A4A3A4"/>
          </p15:clr>
        </p15:guide>
        <p15:guide id="30" pos="988" userDrawn="1">
          <p15:clr>
            <a:srgbClr val="A4A3A4"/>
          </p15:clr>
        </p15:guide>
        <p15:guide id="31" pos="1351" userDrawn="1">
          <p15:clr>
            <a:srgbClr val="A4A3A4"/>
          </p15:clr>
        </p15:guide>
      </p15:sldGuideLst>
    </p:ext>
    <p:ext uri="{2D200454-40CA-4A62-9FC3-DE9A4176ACB9}">
      <p15:notesGuideLst xmlns:p15="http://schemas.microsoft.com/office/powerpoint/2012/main">
        <p15:guide id="1" orient="horz" pos="3152" userDrawn="1">
          <p15:clr>
            <a:srgbClr val="A4A3A4"/>
          </p15:clr>
        </p15:guide>
        <p15:guide id="2" pos="2166" userDrawn="1">
          <p15:clr>
            <a:srgbClr val="A4A3A4"/>
          </p15:clr>
        </p15:guide>
        <p15:guide id="3" orient="horz" pos="3129" userDrawn="1">
          <p15:clr>
            <a:srgbClr val="A4A3A4"/>
          </p15:clr>
        </p15:guide>
        <p15:guide id="4"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BE5D9"/>
    <a:srgbClr val="FBE5F7"/>
    <a:srgbClr val="3333FF"/>
    <a:srgbClr val="000066"/>
    <a:srgbClr val="9DC3E6"/>
    <a:srgbClr val="B4C7E7"/>
    <a:srgbClr val="DEEBF7"/>
    <a:srgbClr val="FFFFCC"/>
    <a:srgbClr val="8FAADC"/>
    <a:srgbClr val="B7DE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10" autoAdjust="0"/>
    <p:restoredTop sz="91514" autoAdjust="0"/>
  </p:normalViewPr>
  <p:slideViewPr>
    <p:cSldViewPr showGuides="1">
      <p:cViewPr varScale="1">
        <p:scale>
          <a:sx n="63" d="100"/>
          <a:sy n="63" d="100"/>
        </p:scale>
        <p:origin x="808" y="56"/>
      </p:cViewPr>
      <p:guideLst>
        <p:guide orient="horz" pos="754"/>
        <p:guide pos="6068"/>
        <p:guide pos="308"/>
        <p:guide pos="1532"/>
        <p:guide orient="horz" pos="4201"/>
        <p:guide orient="horz" pos="2523"/>
        <p:guide pos="692"/>
        <p:guide pos="4390"/>
        <p:guide pos="5932"/>
        <p:guide pos="3120"/>
        <p:guide pos="988"/>
        <p:guide pos="1351"/>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52" d="100"/>
          <a:sy n="52" d="100"/>
        </p:scale>
        <p:origin x="-2736" y="-96"/>
      </p:cViewPr>
      <p:guideLst>
        <p:guide orient="horz" pos="3152"/>
        <p:guide pos="2166"/>
        <p:guide orient="horz" pos="3129"/>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系列 1</c:v>
                </c:pt>
              </c:strCache>
            </c:strRef>
          </c:tx>
          <c:spPr>
            <a:solidFill>
              <a:schemeClr val="accent6">
                <a:lumMod val="20000"/>
                <a:lumOff val="80000"/>
              </a:schemeClr>
            </a:solidFill>
            <a:ln>
              <a:noFill/>
            </a:ln>
            <a:effectLst/>
            <a:sp3d/>
          </c:spPr>
          <c:invertIfNegative val="0"/>
          <c:cat>
            <c:strRef>
              <c:f>Sheet1!$A$2:$A$5</c:f>
              <c:strCache>
                <c:ptCount val="4"/>
                <c:pt idx="0">
                  <c:v>分類 1</c:v>
                </c:pt>
                <c:pt idx="1">
                  <c:v>分類 2</c:v>
                </c:pt>
                <c:pt idx="2">
                  <c:v>分類 3</c:v>
                </c:pt>
                <c:pt idx="3">
                  <c:v>分類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70D-436D-A618-9D260DB3B591}"/>
            </c:ext>
          </c:extLst>
        </c:ser>
        <c:ser>
          <c:idx val="1"/>
          <c:order val="1"/>
          <c:tx>
            <c:strRef>
              <c:f>Sheet1!$C$1</c:f>
              <c:strCache>
                <c:ptCount val="1"/>
                <c:pt idx="0">
                  <c:v>系列 2</c:v>
                </c:pt>
              </c:strCache>
            </c:strRef>
          </c:tx>
          <c:spPr>
            <a:solidFill>
              <a:schemeClr val="accent2"/>
            </a:solidFill>
            <a:ln>
              <a:noFill/>
            </a:ln>
            <a:effectLst/>
            <a:sp3d/>
          </c:spPr>
          <c:invertIfNegative val="0"/>
          <c:cat>
            <c:strRef>
              <c:f>Sheet1!$A$2:$A$5</c:f>
              <c:strCache>
                <c:ptCount val="4"/>
                <c:pt idx="0">
                  <c:v>分類 1</c:v>
                </c:pt>
                <c:pt idx="1">
                  <c:v>分類 2</c:v>
                </c:pt>
                <c:pt idx="2">
                  <c:v>分類 3</c:v>
                </c:pt>
                <c:pt idx="3">
                  <c:v>分類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70D-436D-A618-9D260DB3B591}"/>
            </c:ext>
          </c:extLst>
        </c:ser>
        <c:ser>
          <c:idx val="2"/>
          <c:order val="2"/>
          <c:tx>
            <c:strRef>
              <c:f>Sheet1!$D$1</c:f>
              <c:strCache>
                <c:ptCount val="1"/>
                <c:pt idx="0">
                  <c:v>系列 3</c:v>
                </c:pt>
              </c:strCache>
            </c:strRef>
          </c:tx>
          <c:spPr>
            <a:solidFill>
              <a:schemeClr val="accent3"/>
            </a:solidFill>
            <a:ln>
              <a:noFill/>
            </a:ln>
            <a:effectLst/>
            <a:sp3d/>
          </c:spPr>
          <c:invertIfNegative val="0"/>
          <c:cat>
            <c:strRef>
              <c:f>Sheet1!$A$2:$A$5</c:f>
              <c:strCache>
                <c:ptCount val="4"/>
                <c:pt idx="0">
                  <c:v>分類 1</c:v>
                </c:pt>
                <c:pt idx="1">
                  <c:v>分類 2</c:v>
                </c:pt>
                <c:pt idx="2">
                  <c:v>分類 3</c:v>
                </c:pt>
                <c:pt idx="3">
                  <c:v>分類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70D-436D-A618-9D260DB3B591}"/>
            </c:ext>
          </c:extLst>
        </c:ser>
        <c:dLbls>
          <c:showLegendKey val="0"/>
          <c:showVal val="0"/>
          <c:showCatName val="0"/>
          <c:showSerName val="0"/>
          <c:showPercent val="0"/>
          <c:showBubbleSize val="0"/>
        </c:dLbls>
        <c:gapWidth val="150"/>
        <c:shape val="box"/>
        <c:axId val="429256040"/>
        <c:axId val="430876960"/>
        <c:axId val="0"/>
      </c:bar3DChart>
      <c:catAx>
        <c:axId val="429256040"/>
        <c:scaling>
          <c:orientation val="minMax"/>
        </c:scaling>
        <c:delete val="1"/>
        <c:axPos val="b"/>
        <c:numFmt formatCode="General" sourceLinked="1"/>
        <c:majorTickMark val="none"/>
        <c:minorTickMark val="none"/>
        <c:tickLblPos val="nextTo"/>
        <c:crossAx val="430876960"/>
        <c:crosses val="autoZero"/>
        <c:auto val="1"/>
        <c:lblAlgn val="ctr"/>
        <c:lblOffset val="100"/>
        <c:noMultiLvlLbl val="0"/>
      </c:catAx>
      <c:valAx>
        <c:axId val="430876960"/>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4292560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46404-F818-4559-B4FA-6567BB74D5D5}" type="doc">
      <dgm:prSet loTypeId="urn:microsoft.com/office/officeart/2005/8/layout/chart3" loCatId="relationship" qsTypeId="urn:microsoft.com/office/officeart/2005/8/quickstyle/simple1" qsCatId="simple" csTypeId="urn:microsoft.com/office/officeart/2005/8/colors/accent1_2" csCatId="accent1" phldr="1"/>
      <dgm:spPr/>
    </dgm:pt>
    <dgm:pt modelId="{A55521B3-23E5-4C03-B070-7494EDFDECDB}">
      <dgm:prSet phldrT="[テキスト]"/>
      <dgm:spPr>
        <a:solidFill>
          <a:schemeClr val="accent6"/>
        </a:solidFill>
        <a:ln>
          <a:noFill/>
        </a:ln>
      </dgm:spPr>
      <dgm:t>
        <a:bodyPr/>
        <a:lstStyle/>
        <a:p>
          <a:r>
            <a:rPr kumimoji="1" lang="en-US" altLang="ja-JP" dirty="0"/>
            <a:t>a</a:t>
          </a:r>
          <a:endParaRPr kumimoji="1" lang="ja-JP" altLang="en-US" dirty="0"/>
        </a:p>
      </dgm:t>
    </dgm:pt>
    <dgm:pt modelId="{D1D9568C-DDEA-4646-ADB2-BBB214A4247C}" type="parTrans" cxnId="{AD4E3C6E-A329-484C-AFB9-FD72E09DB9DB}">
      <dgm:prSet/>
      <dgm:spPr/>
      <dgm:t>
        <a:bodyPr/>
        <a:lstStyle/>
        <a:p>
          <a:endParaRPr kumimoji="1" lang="ja-JP" altLang="en-US"/>
        </a:p>
      </dgm:t>
    </dgm:pt>
    <dgm:pt modelId="{8D877C18-2FD9-48CD-9E57-FE6592C683BE}" type="sibTrans" cxnId="{AD4E3C6E-A329-484C-AFB9-FD72E09DB9DB}">
      <dgm:prSet/>
      <dgm:spPr/>
      <dgm:t>
        <a:bodyPr/>
        <a:lstStyle/>
        <a:p>
          <a:endParaRPr kumimoji="1" lang="ja-JP" altLang="en-US"/>
        </a:p>
      </dgm:t>
    </dgm:pt>
    <dgm:pt modelId="{C75D2162-5C7C-4A24-957F-C0A6200072B4}">
      <dgm:prSet phldrT="[テキスト]"/>
      <dgm:spPr>
        <a:solidFill>
          <a:schemeClr val="accent6">
            <a:lumMod val="20000"/>
            <a:lumOff val="80000"/>
          </a:schemeClr>
        </a:solidFill>
        <a:ln>
          <a:noFill/>
        </a:ln>
      </dgm:spPr>
      <dgm:t>
        <a:bodyPr/>
        <a:lstStyle/>
        <a:p>
          <a:r>
            <a:rPr kumimoji="1" lang="en-US" altLang="ja-JP" dirty="0"/>
            <a:t>b</a:t>
          </a:r>
          <a:endParaRPr kumimoji="1" lang="ja-JP" altLang="en-US" dirty="0"/>
        </a:p>
      </dgm:t>
    </dgm:pt>
    <dgm:pt modelId="{64B12C58-1D1A-4F80-8E44-21885580DCB3}" type="parTrans" cxnId="{FBC00306-B213-47B8-A73A-53FBF93268D7}">
      <dgm:prSet/>
      <dgm:spPr/>
      <dgm:t>
        <a:bodyPr/>
        <a:lstStyle/>
        <a:p>
          <a:endParaRPr kumimoji="1" lang="ja-JP" altLang="en-US"/>
        </a:p>
      </dgm:t>
    </dgm:pt>
    <dgm:pt modelId="{49A08D00-BC36-4CE5-8F2C-3952C922B009}" type="sibTrans" cxnId="{FBC00306-B213-47B8-A73A-53FBF93268D7}">
      <dgm:prSet/>
      <dgm:spPr/>
      <dgm:t>
        <a:bodyPr/>
        <a:lstStyle/>
        <a:p>
          <a:endParaRPr kumimoji="1" lang="ja-JP" altLang="en-US"/>
        </a:p>
      </dgm:t>
    </dgm:pt>
    <dgm:pt modelId="{5379ACEB-F6AD-44F0-8D54-7A53366FA5D1}">
      <dgm:prSet phldrT="[テキスト]"/>
      <dgm:spPr>
        <a:solidFill>
          <a:schemeClr val="accent6">
            <a:lumMod val="40000"/>
            <a:lumOff val="60000"/>
          </a:schemeClr>
        </a:solidFill>
        <a:ln>
          <a:noFill/>
        </a:ln>
      </dgm:spPr>
      <dgm:t>
        <a:bodyPr/>
        <a:lstStyle/>
        <a:p>
          <a:r>
            <a:rPr kumimoji="1" lang="en-US" altLang="ja-JP" dirty="0"/>
            <a:t>c</a:t>
          </a:r>
          <a:endParaRPr kumimoji="1" lang="ja-JP" altLang="en-US" dirty="0"/>
        </a:p>
      </dgm:t>
    </dgm:pt>
    <dgm:pt modelId="{8B1F451B-5900-4110-801C-C6BEC4FF4594}" type="parTrans" cxnId="{89C8D72B-F27D-424A-86B1-88ACC9CFE2D1}">
      <dgm:prSet/>
      <dgm:spPr/>
      <dgm:t>
        <a:bodyPr/>
        <a:lstStyle/>
        <a:p>
          <a:endParaRPr kumimoji="1" lang="ja-JP" altLang="en-US"/>
        </a:p>
      </dgm:t>
    </dgm:pt>
    <dgm:pt modelId="{B9465779-8D74-4857-9BB3-695F1FADEAAE}" type="sibTrans" cxnId="{89C8D72B-F27D-424A-86B1-88ACC9CFE2D1}">
      <dgm:prSet/>
      <dgm:spPr/>
      <dgm:t>
        <a:bodyPr/>
        <a:lstStyle/>
        <a:p>
          <a:endParaRPr kumimoji="1" lang="ja-JP" altLang="en-US"/>
        </a:p>
      </dgm:t>
    </dgm:pt>
    <dgm:pt modelId="{5B93F6B8-22FE-49E9-B761-8C3865A64AB6}" type="pres">
      <dgm:prSet presAssocID="{1B746404-F818-4559-B4FA-6567BB74D5D5}" presName="compositeShape" presStyleCnt="0">
        <dgm:presLayoutVars>
          <dgm:chMax val="7"/>
          <dgm:dir/>
          <dgm:resizeHandles val="exact"/>
        </dgm:presLayoutVars>
      </dgm:prSet>
      <dgm:spPr/>
    </dgm:pt>
    <dgm:pt modelId="{B9F7081B-B59C-4439-BCC1-B380558D8710}" type="pres">
      <dgm:prSet presAssocID="{1B746404-F818-4559-B4FA-6567BB74D5D5}" presName="wedge1" presStyleLbl="node1" presStyleIdx="0" presStyleCnt="3"/>
      <dgm:spPr/>
    </dgm:pt>
    <dgm:pt modelId="{F8138E17-83B0-484B-9030-E61DAFFAC169}" type="pres">
      <dgm:prSet presAssocID="{1B746404-F818-4559-B4FA-6567BB74D5D5}" presName="wedge1Tx" presStyleLbl="node1" presStyleIdx="0" presStyleCnt="3">
        <dgm:presLayoutVars>
          <dgm:chMax val="0"/>
          <dgm:chPref val="0"/>
          <dgm:bulletEnabled val="1"/>
        </dgm:presLayoutVars>
      </dgm:prSet>
      <dgm:spPr/>
    </dgm:pt>
    <dgm:pt modelId="{05EC98A6-EB04-4273-872F-F9960C003B04}" type="pres">
      <dgm:prSet presAssocID="{1B746404-F818-4559-B4FA-6567BB74D5D5}" presName="wedge2" presStyleLbl="node1" presStyleIdx="1" presStyleCnt="3"/>
      <dgm:spPr/>
    </dgm:pt>
    <dgm:pt modelId="{F16B684D-6571-42C0-AC3A-212AC937E8D4}" type="pres">
      <dgm:prSet presAssocID="{1B746404-F818-4559-B4FA-6567BB74D5D5}" presName="wedge2Tx" presStyleLbl="node1" presStyleIdx="1" presStyleCnt="3">
        <dgm:presLayoutVars>
          <dgm:chMax val="0"/>
          <dgm:chPref val="0"/>
          <dgm:bulletEnabled val="1"/>
        </dgm:presLayoutVars>
      </dgm:prSet>
      <dgm:spPr/>
    </dgm:pt>
    <dgm:pt modelId="{3EF6520C-602B-4F71-87F6-42B0634B660F}" type="pres">
      <dgm:prSet presAssocID="{1B746404-F818-4559-B4FA-6567BB74D5D5}" presName="wedge3" presStyleLbl="node1" presStyleIdx="2" presStyleCnt="3"/>
      <dgm:spPr/>
    </dgm:pt>
    <dgm:pt modelId="{592D5C47-EDE9-4DD7-A4FC-198116CB61A6}" type="pres">
      <dgm:prSet presAssocID="{1B746404-F818-4559-B4FA-6567BB74D5D5}" presName="wedge3Tx" presStyleLbl="node1" presStyleIdx="2" presStyleCnt="3">
        <dgm:presLayoutVars>
          <dgm:chMax val="0"/>
          <dgm:chPref val="0"/>
          <dgm:bulletEnabled val="1"/>
        </dgm:presLayoutVars>
      </dgm:prSet>
      <dgm:spPr/>
    </dgm:pt>
  </dgm:ptLst>
  <dgm:cxnLst>
    <dgm:cxn modelId="{41BBA700-3A5B-42BD-8E8C-6896773FE702}" type="presOf" srcId="{C75D2162-5C7C-4A24-957F-C0A6200072B4}" destId="{05EC98A6-EB04-4273-872F-F9960C003B04}" srcOrd="0" destOrd="0" presId="urn:microsoft.com/office/officeart/2005/8/layout/chart3"/>
    <dgm:cxn modelId="{FBC00306-B213-47B8-A73A-53FBF93268D7}" srcId="{1B746404-F818-4559-B4FA-6567BB74D5D5}" destId="{C75D2162-5C7C-4A24-957F-C0A6200072B4}" srcOrd="1" destOrd="0" parTransId="{64B12C58-1D1A-4F80-8E44-21885580DCB3}" sibTransId="{49A08D00-BC36-4CE5-8F2C-3952C922B009}"/>
    <dgm:cxn modelId="{89C8D72B-F27D-424A-86B1-88ACC9CFE2D1}" srcId="{1B746404-F818-4559-B4FA-6567BB74D5D5}" destId="{5379ACEB-F6AD-44F0-8D54-7A53366FA5D1}" srcOrd="2" destOrd="0" parTransId="{8B1F451B-5900-4110-801C-C6BEC4FF4594}" sibTransId="{B9465779-8D74-4857-9BB3-695F1FADEAAE}"/>
    <dgm:cxn modelId="{2603962C-3906-4C2E-9FD8-E86DB11494F8}" type="presOf" srcId="{A55521B3-23E5-4C03-B070-7494EDFDECDB}" destId="{B9F7081B-B59C-4439-BCC1-B380558D8710}" srcOrd="0" destOrd="0" presId="urn:microsoft.com/office/officeart/2005/8/layout/chart3"/>
    <dgm:cxn modelId="{15D89645-57F9-4D73-AA07-7E823578A03F}" type="presOf" srcId="{A55521B3-23E5-4C03-B070-7494EDFDECDB}" destId="{F8138E17-83B0-484B-9030-E61DAFFAC169}" srcOrd="1" destOrd="0" presId="urn:microsoft.com/office/officeart/2005/8/layout/chart3"/>
    <dgm:cxn modelId="{AD4E3C6E-A329-484C-AFB9-FD72E09DB9DB}" srcId="{1B746404-F818-4559-B4FA-6567BB74D5D5}" destId="{A55521B3-23E5-4C03-B070-7494EDFDECDB}" srcOrd="0" destOrd="0" parTransId="{D1D9568C-DDEA-4646-ADB2-BBB214A4247C}" sibTransId="{8D877C18-2FD9-48CD-9E57-FE6592C683BE}"/>
    <dgm:cxn modelId="{E5389FB9-90E9-4B0D-94F4-A9612CF7D826}" type="presOf" srcId="{1B746404-F818-4559-B4FA-6567BB74D5D5}" destId="{5B93F6B8-22FE-49E9-B761-8C3865A64AB6}" srcOrd="0" destOrd="0" presId="urn:microsoft.com/office/officeart/2005/8/layout/chart3"/>
    <dgm:cxn modelId="{EFA5DDC2-BFE5-49EE-B4D8-D8305BFB7C18}" type="presOf" srcId="{5379ACEB-F6AD-44F0-8D54-7A53366FA5D1}" destId="{592D5C47-EDE9-4DD7-A4FC-198116CB61A6}" srcOrd="1" destOrd="0" presId="urn:microsoft.com/office/officeart/2005/8/layout/chart3"/>
    <dgm:cxn modelId="{49CAF9C7-585F-4FED-97BC-48154A1C99CE}" type="presOf" srcId="{5379ACEB-F6AD-44F0-8D54-7A53366FA5D1}" destId="{3EF6520C-602B-4F71-87F6-42B0634B660F}" srcOrd="0" destOrd="0" presId="urn:microsoft.com/office/officeart/2005/8/layout/chart3"/>
    <dgm:cxn modelId="{B44513EB-38A6-40FA-9AA4-F56BC789DE51}" type="presOf" srcId="{C75D2162-5C7C-4A24-957F-C0A6200072B4}" destId="{F16B684D-6571-42C0-AC3A-212AC937E8D4}" srcOrd="1" destOrd="0" presId="urn:microsoft.com/office/officeart/2005/8/layout/chart3"/>
    <dgm:cxn modelId="{706F4B13-414A-4E64-9E7D-4EB7B12398C0}" type="presParOf" srcId="{5B93F6B8-22FE-49E9-B761-8C3865A64AB6}" destId="{B9F7081B-B59C-4439-BCC1-B380558D8710}" srcOrd="0" destOrd="0" presId="urn:microsoft.com/office/officeart/2005/8/layout/chart3"/>
    <dgm:cxn modelId="{31B97CE4-C682-4A5E-A84E-C5AEB14D4A00}" type="presParOf" srcId="{5B93F6B8-22FE-49E9-B761-8C3865A64AB6}" destId="{F8138E17-83B0-484B-9030-E61DAFFAC169}" srcOrd="1" destOrd="0" presId="urn:microsoft.com/office/officeart/2005/8/layout/chart3"/>
    <dgm:cxn modelId="{EB9BE8F9-FCC5-42D5-814A-A71861127111}" type="presParOf" srcId="{5B93F6B8-22FE-49E9-B761-8C3865A64AB6}" destId="{05EC98A6-EB04-4273-872F-F9960C003B04}" srcOrd="2" destOrd="0" presId="urn:microsoft.com/office/officeart/2005/8/layout/chart3"/>
    <dgm:cxn modelId="{993932F3-A761-4736-91BA-83DE2F3179FF}" type="presParOf" srcId="{5B93F6B8-22FE-49E9-B761-8C3865A64AB6}" destId="{F16B684D-6571-42C0-AC3A-212AC937E8D4}" srcOrd="3" destOrd="0" presId="urn:microsoft.com/office/officeart/2005/8/layout/chart3"/>
    <dgm:cxn modelId="{FD751597-F55A-459C-911A-8942C837811F}" type="presParOf" srcId="{5B93F6B8-22FE-49E9-B761-8C3865A64AB6}" destId="{3EF6520C-602B-4F71-87F6-42B0634B660F}" srcOrd="4" destOrd="0" presId="urn:microsoft.com/office/officeart/2005/8/layout/chart3"/>
    <dgm:cxn modelId="{D7262FD7-714F-43CA-A1A8-68B464AEF663}" type="presParOf" srcId="{5B93F6B8-22FE-49E9-B761-8C3865A64AB6}" destId="{592D5C47-EDE9-4DD7-A4FC-198116CB61A6}"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746404-F818-4559-B4FA-6567BB74D5D5}" type="doc">
      <dgm:prSet loTypeId="urn:microsoft.com/office/officeart/2005/8/layout/chart3" loCatId="relationship" qsTypeId="urn:microsoft.com/office/officeart/2005/8/quickstyle/simple1" qsCatId="simple" csTypeId="urn:microsoft.com/office/officeart/2005/8/colors/accent1_2" csCatId="accent1" phldr="1"/>
      <dgm:spPr/>
    </dgm:pt>
    <dgm:pt modelId="{A55521B3-23E5-4C03-B070-7494EDFDECDB}">
      <dgm:prSet phldrT="[テキスト]"/>
      <dgm:spPr>
        <a:solidFill>
          <a:schemeClr val="accent6"/>
        </a:solidFill>
        <a:ln>
          <a:noFill/>
        </a:ln>
      </dgm:spPr>
      <dgm:t>
        <a:bodyPr/>
        <a:lstStyle/>
        <a:p>
          <a:r>
            <a:rPr kumimoji="1" lang="en-US" altLang="ja-JP" dirty="0"/>
            <a:t>a</a:t>
          </a:r>
          <a:endParaRPr kumimoji="1" lang="ja-JP" altLang="en-US" dirty="0"/>
        </a:p>
      </dgm:t>
    </dgm:pt>
    <dgm:pt modelId="{D1D9568C-DDEA-4646-ADB2-BBB214A4247C}" type="parTrans" cxnId="{AD4E3C6E-A329-484C-AFB9-FD72E09DB9DB}">
      <dgm:prSet/>
      <dgm:spPr/>
      <dgm:t>
        <a:bodyPr/>
        <a:lstStyle/>
        <a:p>
          <a:endParaRPr kumimoji="1" lang="ja-JP" altLang="en-US"/>
        </a:p>
      </dgm:t>
    </dgm:pt>
    <dgm:pt modelId="{8D877C18-2FD9-48CD-9E57-FE6592C683BE}" type="sibTrans" cxnId="{AD4E3C6E-A329-484C-AFB9-FD72E09DB9DB}">
      <dgm:prSet/>
      <dgm:spPr/>
      <dgm:t>
        <a:bodyPr/>
        <a:lstStyle/>
        <a:p>
          <a:endParaRPr kumimoji="1" lang="ja-JP" altLang="en-US"/>
        </a:p>
      </dgm:t>
    </dgm:pt>
    <dgm:pt modelId="{C75D2162-5C7C-4A24-957F-C0A6200072B4}">
      <dgm:prSet phldrT="[テキスト]"/>
      <dgm:spPr>
        <a:solidFill>
          <a:schemeClr val="accent6">
            <a:lumMod val="20000"/>
            <a:lumOff val="80000"/>
          </a:schemeClr>
        </a:solidFill>
        <a:ln>
          <a:noFill/>
        </a:ln>
      </dgm:spPr>
      <dgm:t>
        <a:bodyPr/>
        <a:lstStyle/>
        <a:p>
          <a:r>
            <a:rPr kumimoji="1" lang="en-US" altLang="ja-JP" dirty="0"/>
            <a:t>b</a:t>
          </a:r>
          <a:endParaRPr kumimoji="1" lang="ja-JP" altLang="en-US" dirty="0"/>
        </a:p>
      </dgm:t>
    </dgm:pt>
    <dgm:pt modelId="{64B12C58-1D1A-4F80-8E44-21885580DCB3}" type="parTrans" cxnId="{FBC00306-B213-47B8-A73A-53FBF93268D7}">
      <dgm:prSet/>
      <dgm:spPr/>
      <dgm:t>
        <a:bodyPr/>
        <a:lstStyle/>
        <a:p>
          <a:endParaRPr kumimoji="1" lang="ja-JP" altLang="en-US"/>
        </a:p>
      </dgm:t>
    </dgm:pt>
    <dgm:pt modelId="{49A08D00-BC36-4CE5-8F2C-3952C922B009}" type="sibTrans" cxnId="{FBC00306-B213-47B8-A73A-53FBF93268D7}">
      <dgm:prSet/>
      <dgm:spPr/>
      <dgm:t>
        <a:bodyPr/>
        <a:lstStyle/>
        <a:p>
          <a:endParaRPr kumimoji="1" lang="ja-JP" altLang="en-US"/>
        </a:p>
      </dgm:t>
    </dgm:pt>
    <dgm:pt modelId="{5379ACEB-F6AD-44F0-8D54-7A53366FA5D1}">
      <dgm:prSet phldrT="[テキスト]"/>
      <dgm:spPr>
        <a:solidFill>
          <a:schemeClr val="accent6">
            <a:lumMod val="40000"/>
            <a:lumOff val="60000"/>
          </a:schemeClr>
        </a:solidFill>
        <a:ln>
          <a:noFill/>
        </a:ln>
      </dgm:spPr>
      <dgm:t>
        <a:bodyPr/>
        <a:lstStyle/>
        <a:p>
          <a:r>
            <a:rPr kumimoji="1" lang="en-US" altLang="ja-JP" dirty="0"/>
            <a:t>c</a:t>
          </a:r>
          <a:endParaRPr kumimoji="1" lang="ja-JP" altLang="en-US" dirty="0"/>
        </a:p>
      </dgm:t>
    </dgm:pt>
    <dgm:pt modelId="{8B1F451B-5900-4110-801C-C6BEC4FF4594}" type="parTrans" cxnId="{89C8D72B-F27D-424A-86B1-88ACC9CFE2D1}">
      <dgm:prSet/>
      <dgm:spPr/>
      <dgm:t>
        <a:bodyPr/>
        <a:lstStyle/>
        <a:p>
          <a:endParaRPr kumimoji="1" lang="ja-JP" altLang="en-US"/>
        </a:p>
      </dgm:t>
    </dgm:pt>
    <dgm:pt modelId="{B9465779-8D74-4857-9BB3-695F1FADEAAE}" type="sibTrans" cxnId="{89C8D72B-F27D-424A-86B1-88ACC9CFE2D1}">
      <dgm:prSet/>
      <dgm:spPr/>
      <dgm:t>
        <a:bodyPr/>
        <a:lstStyle/>
        <a:p>
          <a:endParaRPr kumimoji="1" lang="ja-JP" altLang="en-US"/>
        </a:p>
      </dgm:t>
    </dgm:pt>
    <dgm:pt modelId="{5B93F6B8-22FE-49E9-B761-8C3865A64AB6}" type="pres">
      <dgm:prSet presAssocID="{1B746404-F818-4559-B4FA-6567BB74D5D5}" presName="compositeShape" presStyleCnt="0">
        <dgm:presLayoutVars>
          <dgm:chMax val="7"/>
          <dgm:dir/>
          <dgm:resizeHandles val="exact"/>
        </dgm:presLayoutVars>
      </dgm:prSet>
      <dgm:spPr/>
    </dgm:pt>
    <dgm:pt modelId="{B9F7081B-B59C-4439-BCC1-B380558D8710}" type="pres">
      <dgm:prSet presAssocID="{1B746404-F818-4559-B4FA-6567BB74D5D5}" presName="wedge1" presStyleLbl="node1" presStyleIdx="0" presStyleCnt="3"/>
      <dgm:spPr/>
    </dgm:pt>
    <dgm:pt modelId="{F8138E17-83B0-484B-9030-E61DAFFAC169}" type="pres">
      <dgm:prSet presAssocID="{1B746404-F818-4559-B4FA-6567BB74D5D5}" presName="wedge1Tx" presStyleLbl="node1" presStyleIdx="0" presStyleCnt="3">
        <dgm:presLayoutVars>
          <dgm:chMax val="0"/>
          <dgm:chPref val="0"/>
          <dgm:bulletEnabled val="1"/>
        </dgm:presLayoutVars>
      </dgm:prSet>
      <dgm:spPr/>
    </dgm:pt>
    <dgm:pt modelId="{05EC98A6-EB04-4273-872F-F9960C003B04}" type="pres">
      <dgm:prSet presAssocID="{1B746404-F818-4559-B4FA-6567BB74D5D5}" presName="wedge2" presStyleLbl="node1" presStyleIdx="1" presStyleCnt="3"/>
      <dgm:spPr/>
    </dgm:pt>
    <dgm:pt modelId="{F16B684D-6571-42C0-AC3A-212AC937E8D4}" type="pres">
      <dgm:prSet presAssocID="{1B746404-F818-4559-B4FA-6567BB74D5D5}" presName="wedge2Tx" presStyleLbl="node1" presStyleIdx="1" presStyleCnt="3">
        <dgm:presLayoutVars>
          <dgm:chMax val="0"/>
          <dgm:chPref val="0"/>
          <dgm:bulletEnabled val="1"/>
        </dgm:presLayoutVars>
      </dgm:prSet>
      <dgm:spPr/>
    </dgm:pt>
    <dgm:pt modelId="{3EF6520C-602B-4F71-87F6-42B0634B660F}" type="pres">
      <dgm:prSet presAssocID="{1B746404-F818-4559-B4FA-6567BB74D5D5}" presName="wedge3" presStyleLbl="node1" presStyleIdx="2" presStyleCnt="3"/>
      <dgm:spPr/>
    </dgm:pt>
    <dgm:pt modelId="{592D5C47-EDE9-4DD7-A4FC-198116CB61A6}" type="pres">
      <dgm:prSet presAssocID="{1B746404-F818-4559-B4FA-6567BB74D5D5}" presName="wedge3Tx" presStyleLbl="node1" presStyleIdx="2" presStyleCnt="3">
        <dgm:presLayoutVars>
          <dgm:chMax val="0"/>
          <dgm:chPref val="0"/>
          <dgm:bulletEnabled val="1"/>
        </dgm:presLayoutVars>
      </dgm:prSet>
      <dgm:spPr/>
    </dgm:pt>
  </dgm:ptLst>
  <dgm:cxnLst>
    <dgm:cxn modelId="{FBC00306-B213-47B8-A73A-53FBF93268D7}" srcId="{1B746404-F818-4559-B4FA-6567BB74D5D5}" destId="{C75D2162-5C7C-4A24-957F-C0A6200072B4}" srcOrd="1" destOrd="0" parTransId="{64B12C58-1D1A-4F80-8E44-21885580DCB3}" sibTransId="{49A08D00-BC36-4CE5-8F2C-3952C922B009}"/>
    <dgm:cxn modelId="{89C8D72B-F27D-424A-86B1-88ACC9CFE2D1}" srcId="{1B746404-F818-4559-B4FA-6567BB74D5D5}" destId="{5379ACEB-F6AD-44F0-8D54-7A53366FA5D1}" srcOrd="2" destOrd="0" parTransId="{8B1F451B-5900-4110-801C-C6BEC4FF4594}" sibTransId="{B9465779-8D74-4857-9BB3-695F1FADEAAE}"/>
    <dgm:cxn modelId="{72F6FE33-FB75-4D20-AFB2-9BBD0CC53D3F}" type="presOf" srcId="{A55521B3-23E5-4C03-B070-7494EDFDECDB}" destId="{B9F7081B-B59C-4439-BCC1-B380558D8710}" srcOrd="0" destOrd="0" presId="urn:microsoft.com/office/officeart/2005/8/layout/chart3"/>
    <dgm:cxn modelId="{2A03A135-30FD-4AFD-9A2E-A1BD16CA3251}" type="presOf" srcId="{5379ACEB-F6AD-44F0-8D54-7A53366FA5D1}" destId="{3EF6520C-602B-4F71-87F6-42B0634B660F}" srcOrd="0" destOrd="0" presId="urn:microsoft.com/office/officeart/2005/8/layout/chart3"/>
    <dgm:cxn modelId="{AD4E3C6E-A329-484C-AFB9-FD72E09DB9DB}" srcId="{1B746404-F818-4559-B4FA-6567BB74D5D5}" destId="{A55521B3-23E5-4C03-B070-7494EDFDECDB}" srcOrd="0" destOrd="0" parTransId="{D1D9568C-DDEA-4646-ADB2-BBB214A4247C}" sibTransId="{8D877C18-2FD9-48CD-9E57-FE6592C683BE}"/>
    <dgm:cxn modelId="{3414D37C-BE11-4444-966B-09283510966C}" type="presOf" srcId="{1B746404-F818-4559-B4FA-6567BB74D5D5}" destId="{5B93F6B8-22FE-49E9-B761-8C3865A64AB6}" srcOrd="0" destOrd="0" presId="urn:microsoft.com/office/officeart/2005/8/layout/chart3"/>
    <dgm:cxn modelId="{D4F1007E-811C-47FF-83BE-8274322335BA}" type="presOf" srcId="{5379ACEB-F6AD-44F0-8D54-7A53366FA5D1}" destId="{592D5C47-EDE9-4DD7-A4FC-198116CB61A6}" srcOrd="1" destOrd="0" presId="urn:microsoft.com/office/officeart/2005/8/layout/chart3"/>
    <dgm:cxn modelId="{FF123382-C2B8-43A4-B095-A77C0660F8E3}" type="presOf" srcId="{C75D2162-5C7C-4A24-957F-C0A6200072B4}" destId="{05EC98A6-EB04-4273-872F-F9960C003B04}" srcOrd="0" destOrd="0" presId="urn:microsoft.com/office/officeart/2005/8/layout/chart3"/>
    <dgm:cxn modelId="{4DAE8A98-69BC-42D2-936F-F7822D9AE64A}" type="presOf" srcId="{C75D2162-5C7C-4A24-957F-C0A6200072B4}" destId="{F16B684D-6571-42C0-AC3A-212AC937E8D4}" srcOrd="1" destOrd="0" presId="urn:microsoft.com/office/officeart/2005/8/layout/chart3"/>
    <dgm:cxn modelId="{CC9400A6-67CB-4334-B911-03E2C11293C2}" type="presOf" srcId="{A55521B3-23E5-4C03-B070-7494EDFDECDB}" destId="{F8138E17-83B0-484B-9030-E61DAFFAC169}" srcOrd="1" destOrd="0" presId="urn:microsoft.com/office/officeart/2005/8/layout/chart3"/>
    <dgm:cxn modelId="{BBB234F1-2E31-4790-9E67-1E606E1D19C2}" type="presParOf" srcId="{5B93F6B8-22FE-49E9-B761-8C3865A64AB6}" destId="{B9F7081B-B59C-4439-BCC1-B380558D8710}" srcOrd="0" destOrd="0" presId="urn:microsoft.com/office/officeart/2005/8/layout/chart3"/>
    <dgm:cxn modelId="{6045EDE2-CAEB-4886-9159-4380E9B54166}" type="presParOf" srcId="{5B93F6B8-22FE-49E9-B761-8C3865A64AB6}" destId="{F8138E17-83B0-484B-9030-E61DAFFAC169}" srcOrd="1" destOrd="0" presId="urn:microsoft.com/office/officeart/2005/8/layout/chart3"/>
    <dgm:cxn modelId="{3A54B631-5FD6-4584-814A-81E35040FBB0}" type="presParOf" srcId="{5B93F6B8-22FE-49E9-B761-8C3865A64AB6}" destId="{05EC98A6-EB04-4273-872F-F9960C003B04}" srcOrd="2" destOrd="0" presId="urn:microsoft.com/office/officeart/2005/8/layout/chart3"/>
    <dgm:cxn modelId="{74B3E122-2276-42E3-8976-638F685ADD23}" type="presParOf" srcId="{5B93F6B8-22FE-49E9-B761-8C3865A64AB6}" destId="{F16B684D-6571-42C0-AC3A-212AC937E8D4}" srcOrd="3" destOrd="0" presId="urn:microsoft.com/office/officeart/2005/8/layout/chart3"/>
    <dgm:cxn modelId="{583DBCBA-3285-4501-B4F4-0EE92D27C217}" type="presParOf" srcId="{5B93F6B8-22FE-49E9-B761-8C3865A64AB6}" destId="{3EF6520C-602B-4F71-87F6-42B0634B660F}" srcOrd="4" destOrd="0" presId="urn:microsoft.com/office/officeart/2005/8/layout/chart3"/>
    <dgm:cxn modelId="{9FAC6EE9-453A-4003-B91F-142D3FC2BFFE}" type="presParOf" srcId="{5B93F6B8-22FE-49E9-B761-8C3865A64AB6}" destId="{592D5C47-EDE9-4DD7-A4FC-198116CB61A6}" srcOrd="5" destOrd="0" presId="urn:microsoft.com/office/officeart/2005/8/layout/chart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7081B-B59C-4439-BCC1-B380558D8710}">
      <dsp:nvSpPr>
        <dsp:cNvPr id="0" name=""/>
        <dsp:cNvSpPr/>
      </dsp:nvSpPr>
      <dsp:spPr>
        <a:xfrm>
          <a:off x="101207" y="14462"/>
          <a:ext cx="179973" cy="179973"/>
        </a:xfrm>
        <a:prstGeom prst="pie">
          <a:avLst>
            <a:gd name="adj1" fmla="val 16200000"/>
            <a:gd name="adj2" fmla="val 1800000"/>
          </a:avLst>
        </a:prstGeom>
        <a:solidFill>
          <a:schemeClr val="accent6"/>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kumimoji="1" lang="en-US" altLang="ja-JP" sz="500" kern="1200" dirty="0"/>
            <a:t>a</a:t>
          </a:r>
          <a:endParaRPr kumimoji="1" lang="ja-JP" altLang="en-US" sz="500" kern="1200" dirty="0"/>
        </a:p>
      </dsp:txBody>
      <dsp:txXfrm>
        <a:off x="199057" y="47671"/>
        <a:ext cx="61062" cy="59991"/>
      </dsp:txXfrm>
    </dsp:sp>
    <dsp:sp modelId="{05EC98A6-EB04-4273-872F-F9960C003B04}">
      <dsp:nvSpPr>
        <dsp:cNvPr id="0" name=""/>
        <dsp:cNvSpPr/>
      </dsp:nvSpPr>
      <dsp:spPr>
        <a:xfrm>
          <a:off x="91930" y="19818"/>
          <a:ext cx="179973" cy="179973"/>
        </a:xfrm>
        <a:prstGeom prst="pie">
          <a:avLst>
            <a:gd name="adj1" fmla="val 1800000"/>
            <a:gd name="adj2" fmla="val 9000000"/>
          </a:avLst>
        </a:prstGeom>
        <a:solidFill>
          <a:schemeClr val="accent6">
            <a:lumMod val="20000"/>
            <a:lumOff val="8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kumimoji="1" lang="en-US" altLang="ja-JP" sz="500" kern="1200" dirty="0"/>
            <a:t>b</a:t>
          </a:r>
          <a:endParaRPr kumimoji="1" lang="ja-JP" altLang="en-US" sz="500" kern="1200" dirty="0"/>
        </a:p>
      </dsp:txBody>
      <dsp:txXfrm>
        <a:off x="141209" y="133373"/>
        <a:ext cx="81416" cy="55706"/>
      </dsp:txXfrm>
    </dsp:sp>
    <dsp:sp modelId="{3EF6520C-602B-4F71-87F6-42B0634B660F}">
      <dsp:nvSpPr>
        <dsp:cNvPr id="0" name=""/>
        <dsp:cNvSpPr/>
      </dsp:nvSpPr>
      <dsp:spPr>
        <a:xfrm>
          <a:off x="91930" y="19818"/>
          <a:ext cx="179973" cy="179973"/>
        </a:xfrm>
        <a:prstGeom prst="pie">
          <a:avLst>
            <a:gd name="adj1" fmla="val 9000000"/>
            <a:gd name="adj2" fmla="val 16200000"/>
          </a:avLst>
        </a:prstGeom>
        <a:solidFill>
          <a:schemeClr val="accent6">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kumimoji="1" lang="en-US" altLang="ja-JP" sz="500" kern="1200" dirty="0"/>
            <a:t>c</a:t>
          </a:r>
          <a:endParaRPr kumimoji="1" lang="ja-JP" altLang="en-US" sz="500" kern="1200" dirty="0"/>
        </a:p>
      </dsp:txBody>
      <dsp:txXfrm>
        <a:off x="111213" y="55170"/>
        <a:ext cx="61062" cy="599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7081B-B59C-4439-BCC1-B380558D8710}">
      <dsp:nvSpPr>
        <dsp:cNvPr id="0" name=""/>
        <dsp:cNvSpPr/>
      </dsp:nvSpPr>
      <dsp:spPr>
        <a:xfrm>
          <a:off x="101207" y="14462"/>
          <a:ext cx="179973" cy="179973"/>
        </a:xfrm>
        <a:prstGeom prst="pie">
          <a:avLst>
            <a:gd name="adj1" fmla="val 16200000"/>
            <a:gd name="adj2" fmla="val 1800000"/>
          </a:avLst>
        </a:prstGeom>
        <a:solidFill>
          <a:schemeClr val="accent6"/>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kumimoji="1" lang="en-US" altLang="ja-JP" sz="500" kern="1200" dirty="0"/>
            <a:t>a</a:t>
          </a:r>
          <a:endParaRPr kumimoji="1" lang="ja-JP" altLang="en-US" sz="500" kern="1200" dirty="0"/>
        </a:p>
      </dsp:txBody>
      <dsp:txXfrm>
        <a:off x="199057" y="47671"/>
        <a:ext cx="61062" cy="59991"/>
      </dsp:txXfrm>
    </dsp:sp>
    <dsp:sp modelId="{05EC98A6-EB04-4273-872F-F9960C003B04}">
      <dsp:nvSpPr>
        <dsp:cNvPr id="0" name=""/>
        <dsp:cNvSpPr/>
      </dsp:nvSpPr>
      <dsp:spPr>
        <a:xfrm>
          <a:off x="91930" y="19818"/>
          <a:ext cx="179973" cy="179973"/>
        </a:xfrm>
        <a:prstGeom prst="pie">
          <a:avLst>
            <a:gd name="adj1" fmla="val 1800000"/>
            <a:gd name="adj2" fmla="val 9000000"/>
          </a:avLst>
        </a:prstGeom>
        <a:solidFill>
          <a:schemeClr val="accent6">
            <a:lumMod val="20000"/>
            <a:lumOff val="8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kumimoji="1" lang="en-US" altLang="ja-JP" sz="500" kern="1200" dirty="0"/>
            <a:t>b</a:t>
          </a:r>
          <a:endParaRPr kumimoji="1" lang="ja-JP" altLang="en-US" sz="500" kern="1200" dirty="0"/>
        </a:p>
      </dsp:txBody>
      <dsp:txXfrm>
        <a:off x="141209" y="133373"/>
        <a:ext cx="81416" cy="55706"/>
      </dsp:txXfrm>
    </dsp:sp>
    <dsp:sp modelId="{3EF6520C-602B-4F71-87F6-42B0634B660F}">
      <dsp:nvSpPr>
        <dsp:cNvPr id="0" name=""/>
        <dsp:cNvSpPr/>
      </dsp:nvSpPr>
      <dsp:spPr>
        <a:xfrm>
          <a:off x="91930" y="19818"/>
          <a:ext cx="179973" cy="179973"/>
        </a:xfrm>
        <a:prstGeom prst="pie">
          <a:avLst>
            <a:gd name="adj1" fmla="val 9000000"/>
            <a:gd name="adj2" fmla="val 16200000"/>
          </a:avLst>
        </a:prstGeom>
        <a:solidFill>
          <a:schemeClr val="accent6">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kumimoji="1" lang="en-US" altLang="ja-JP" sz="500" kern="1200" dirty="0"/>
            <a:t>c</a:t>
          </a:r>
          <a:endParaRPr kumimoji="1" lang="ja-JP" altLang="en-US" sz="500" kern="1200" dirty="0"/>
        </a:p>
      </dsp:txBody>
      <dsp:txXfrm>
        <a:off x="111213" y="55170"/>
        <a:ext cx="61062" cy="59991"/>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6" y="6"/>
            <a:ext cx="2950375" cy="497367"/>
          </a:xfrm>
          <a:prstGeom prst="rect">
            <a:avLst/>
          </a:prstGeom>
          <a:noFill/>
          <a:ln w="9525">
            <a:noFill/>
            <a:miter lim="800000"/>
            <a:headEnd/>
            <a:tailEnd/>
          </a:ln>
        </p:spPr>
        <p:txBody>
          <a:bodyPr vert="horz" wrap="square" lIns="95529" tIns="47764" rIns="95529" bIns="47764" numCol="1" anchor="t" anchorCtr="0" compatLnSpc="1">
            <a:prstTxWarp prst="textNoShape">
              <a:avLst/>
            </a:prstTxWarp>
          </a:bodyPr>
          <a:lstStyle>
            <a:lvl1pPr algn="l" defTabSz="957233">
              <a:defRPr sz="1100" b="0">
                <a:latin typeface="Tahoma" pitchFamily="34" charset="0"/>
                <a:ea typeface="ＭＳ Ｐゴシック" charset="-128"/>
              </a:defRPr>
            </a:lvl1pPr>
          </a:lstStyle>
          <a:p>
            <a:pPr>
              <a:defRPr/>
            </a:pPr>
            <a:endParaRPr lang="en-US" altLang="ja-JP" dirty="0"/>
          </a:p>
        </p:txBody>
      </p:sp>
      <p:sp>
        <p:nvSpPr>
          <p:cNvPr id="45059" name="Rectangle 3"/>
          <p:cNvSpPr>
            <a:spLocks noGrp="1" noChangeArrowheads="1"/>
          </p:cNvSpPr>
          <p:nvPr>
            <p:ph type="dt" sz="quarter" idx="1"/>
          </p:nvPr>
        </p:nvSpPr>
        <p:spPr bwMode="auto">
          <a:xfrm>
            <a:off x="3856830" y="6"/>
            <a:ext cx="2950375" cy="497367"/>
          </a:xfrm>
          <a:prstGeom prst="rect">
            <a:avLst/>
          </a:prstGeom>
          <a:noFill/>
          <a:ln w="9525">
            <a:noFill/>
            <a:miter lim="800000"/>
            <a:headEnd/>
            <a:tailEnd/>
          </a:ln>
        </p:spPr>
        <p:txBody>
          <a:bodyPr vert="horz" wrap="square" lIns="95529" tIns="47764" rIns="95529" bIns="47764" numCol="1" anchor="t" anchorCtr="0" compatLnSpc="1">
            <a:prstTxWarp prst="textNoShape">
              <a:avLst/>
            </a:prstTxWarp>
          </a:bodyPr>
          <a:lstStyle>
            <a:lvl1pPr algn="r" defTabSz="957233">
              <a:defRPr sz="1100" b="0">
                <a:latin typeface="Tahoma" pitchFamily="34" charset="0"/>
                <a:ea typeface="ＭＳ Ｐゴシック" charset="-128"/>
              </a:defRPr>
            </a:lvl1pPr>
          </a:lstStyle>
          <a:p>
            <a:pPr>
              <a:defRPr/>
            </a:pPr>
            <a:fld id="{1A386AB7-955A-4FFA-8A9F-E30A0E9A90C9}" type="datetime1">
              <a:rPr lang="ja-JP" altLang="en-US"/>
              <a:pPr>
                <a:defRPr/>
              </a:pPr>
              <a:t>2023/4/4</a:t>
            </a:fld>
            <a:endParaRPr lang="en-US" altLang="ja-JP" dirty="0"/>
          </a:p>
        </p:txBody>
      </p:sp>
      <p:sp>
        <p:nvSpPr>
          <p:cNvPr id="45060" name="Rectangle 4"/>
          <p:cNvSpPr>
            <a:spLocks noGrp="1" noChangeArrowheads="1"/>
          </p:cNvSpPr>
          <p:nvPr>
            <p:ph type="ftr" sz="quarter" idx="2"/>
          </p:nvPr>
        </p:nvSpPr>
        <p:spPr bwMode="auto">
          <a:xfrm>
            <a:off x="6" y="9441976"/>
            <a:ext cx="2950375" cy="497367"/>
          </a:xfrm>
          <a:prstGeom prst="rect">
            <a:avLst/>
          </a:prstGeom>
          <a:noFill/>
          <a:ln w="9525">
            <a:noFill/>
            <a:miter lim="800000"/>
            <a:headEnd/>
            <a:tailEnd/>
          </a:ln>
        </p:spPr>
        <p:txBody>
          <a:bodyPr vert="horz" wrap="square" lIns="95529" tIns="47764" rIns="95529" bIns="47764" numCol="1" anchor="b" anchorCtr="0" compatLnSpc="1">
            <a:prstTxWarp prst="textNoShape">
              <a:avLst/>
            </a:prstTxWarp>
          </a:bodyPr>
          <a:lstStyle>
            <a:lvl1pPr algn="l" defTabSz="957233">
              <a:defRPr sz="1100" b="0">
                <a:latin typeface="Tahoma" pitchFamily="34" charset="0"/>
                <a:ea typeface="ＭＳ Ｐゴシック" charset="-128"/>
              </a:defRPr>
            </a:lvl1pPr>
          </a:lstStyle>
          <a:p>
            <a:pPr>
              <a:defRPr/>
            </a:pPr>
            <a:endParaRPr lang="en-US" altLang="ja-JP" dirty="0"/>
          </a:p>
        </p:txBody>
      </p:sp>
      <p:sp>
        <p:nvSpPr>
          <p:cNvPr id="45061" name="Rectangle 5"/>
          <p:cNvSpPr>
            <a:spLocks noGrp="1" noChangeArrowheads="1"/>
          </p:cNvSpPr>
          <p:nvPr>
            <p:ph type="sldNum" sz="quarter" idx="3"/>
          </p:nvPr>
        </p:nvSpPr>
        <p:spPr bwMode="auto">
          <a:xfrm>
            <a:off x="3856830" y="9441976"/>
            <a:ext cx="2950375" cy="497367"/>
          </a:xfrm>
          <a:prstGeom prst="rect">
            <a:avLst/>
          </a:prstGeom>
          <a:noFill/>
          <a:ln w="9525">
            <a:noFill/>
            <a:miter lim="800000"/>
            <a:headEnd/>
            <a:tailEnd/>
          </a:ln>
        </p:spPr>
        <p:txBody>
          <a:bodyPr vert="horz" wrap="square" lIns="95529" tIns="47764" rIns="95529" bIns="47764" numCol="1" anchor="b" anchorCtr="0" compatLnSpc="1">
            <a:prstTxWarp prst="textNoShape">
              <a:avLst/>
            </a:prstTxWarp>
          </a:bodyPr>
          <a:lstStyle>
            <a:lvl1pPr algn="r" defTabSz="957233">
              <a:defRPr sz="1100" b="0">
                <a:latin typeface="Tahoma" pitchFamily="34" charset="0"/>
                <a:ea typeface="ＭＳ Ｐゴシック" charset="-128"/>
              </a:defRPr>
            </a:lvl1pPr>
          </a:lstStyle>
          <a:p>
            <a:pPr>
              <a:defRPr/>
            </a:pPr>
            <a:fld id="{C67A92BE-3AB3-40A6-9617-FEFACF34BC20}" type="slidenum">
              <a:rPr lang="ja-JP" altLang="en-US"/>
              <a:pPr>
                <a:defRPr/>
              </a:pPr>
              <a:t>‹#›</a:t>
            </a:fld>
            <a:endParaRPr lang="en-US" altLang="ja-JP" dirty="0"/>
          </a:p>
        </p:txBody>
      </p:sp>
    </p:spTree>
    <p:extLst>
      <p:ext uri="{BB962C8B-B14F-4D97-AF65-F5344CB8AC3E}">
        <p14:creationId xmlns:p14="http://schemas.microsoft.com/office/powerpoint/2010/main" val="1979388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6" y="6"/>
            <a:ext cx="2950375" cy="497367"/>
          </a:xfrm>
          <a:prstGeom prst="rect">
            <a:avLst/>
          </a:prstGeom>
          <a:noFill/>
          <a:ln w="9525">
            <a:noFill/>
            <a:miter lim="800000"/>
            <a:headEnd/>
            <a:tailEnd/>
          </a:ln>
        </p:spPr>
        <p:txBody>
          <a:bodyPr vert="horz" wrap="square" lIns="95529" tIns="47764" rIns="95529" bIns="47764" numCol="1" anchor="t" anchorCtr="0" compatLnSpc="1">
            <a:prstTxWarp prst="textNoShape">
              <a:avLst/>
            </a:prstTxWarp>
          </a:bodyPr>
          <a:lstStyle>
            <a:lvl1pPr algn="l" defTabSz="957233">
              <a:defRPr sz="1100" b="0">
                <a:latin typeface="Tahoma" pitchFamily="34" charset="0"/>
                <a:ea typeface="ＭＳ Ｐゴシック" charset="-128"/>
              </a:defRPr>
            </a:lvl1pPr>
          </a:lstStyle>
          <a:p>
            <a:pPr>
              <a:defRPr/>
            </a:pPr>
            <a:endParaRPr lang="en-US" altLang="ja-JP" dirty="0"/>
          </a:p>
        </p:txBody>
      </p:sp>
      <p:sp>
        <p:nvSpPr>
          <p:cNvPr id="78851" name="Rectangle 3"/>
          <p:cNvSpPr>
            <a:spLocks noGrp="1" noChangeArrowheads="1"/>
          </p:cNvSpPr>
          <p:nvPr>
            <p:ph type="dt" idx="1"/>
          </p:nvPr>
        </p:nvSpPr>
        <p:spPr bwMode="auto">
          <a:xfrm>
            <a:off x="3856830" y="6"/>
            <a:ext cx="2950375" cy="497367"/>
          </a:xfrm>
          <a:prstGeom prst="rect">
            <a:avLst/>
          </a:prstGeom>
          <a:noFill/>
          <a:ln w="9525">
            <a:noFill/>
            <a:miter lim="800000"/>
            <a:headEnd/>
            <a:tailEnd/>
          </a:ln>
        </p:spPr>
        <p:txBody>
          <a:bodyPr vert="horz" wrap="square" lIns="95529" tIns="47764" rIns="95529" bIns="47764" numCol="1" anchor="t" anchorCtr="0" compatLnSpc="1">
            <a:prstTxWarp prst="textNoShape">
              <a:avLst/>
            </a:prstTxWarp>
          </a:bodyPr>
          <a:lstStyle>
            <a:lvl1pPr algn="r" defTabSz="957233">
              <a:defRPr sz="1100" b="0">
                <a:latin typeface="Tahoma" pitchFamily="34" charset="0"/>
                <a:ea typeface="ＭＳ Ｐゴシック" charset="-128"/>
              </a:defRPr>
            </a:lvl1pPr>
          </a:lstStyle>
          <a:p>
            <a:pPr>
              <a:defRPr/>
            </a:pPr>
            <a:fld id="{8F20B681-D3E6-40E7-ABDD-4F69A54D8682}" type="datetime1">
              <a:rPr lang="ja-JP" altLang="en-US"/>
              <a:pPr>
                <a:defRPr/>
              </a:pPr>
              <a:t>2023/4/4</a:t>
            </a:fld>
            <a:endParaRPr lang="en-US" altLang="ja-JP" dirty="0"/>
          </a:p>
        </p:txBody>
      </p:sp>
      <p:sp>
        <p:nvSpPr>
          <p:cNvPr id="37892" name="Rectangle 4"/>
          <p:cNvSpPr>
            <a:spLocks noGrp="1" noRot="1" noChangeAspect="1" noChangeArrowheads="1" noTextEdit="1"/>
          </p:cNvSpPr>
          <p:nvPr>
            <p:ph type="sldImg" idx="2"/>
          </p:nvPr>
        </p:nvSpPr>
        <p:spPr bwMode="auto">
          <a:xfrm>
            <a:off x="712788" y="744538"/>
            <a:ext cx="5387975"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3" name="Rectangle 5"/>
          <p:cNvSpPr>
            <a:spLocks noGrp="1" noChangeArrowheads="1"/>
          </p:cNvSpPr>
          <p:nvPr>
            <p:ph type="body" sz="quarter" idx="3"/>
          </p:nvPr>
        </p:nvSpPr>
        <p:spPr bwMode="auto">
          <a:xfrm>
            <a:off x="908060" y="4720985"/>
            <a:ext cx="4991091" cy="4473102"/>
          </a:xfrm>
          <a:prstGeom prst="rect">
            <a:avLst/>
          </a:prstGeom>
          <a:noFill/>
          <a:ln w="9525">
            <a:noFill/>
            <a:miter lim="800000"/>
            <a:headEnd/>
            <a:tailEnd/>
          </a:ln>
        </p:spPr>
        <p:txBody>
          <a:bodyPr vert="horz" wrap="square" lIns="95529" tIns="47764" rIns="95529" bIns="4776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78854" name="Rectangle 6"/>
          <p:cNvSpPr>
            <a:spLocks noGrp="1" noChangeArrowheads="1"/>
          </p:cNvSpPr>
          <p:nvPr>
            <p:ph type="ftr" sz="quarter" idx="4"/>
          </p:nvPr>
        </p:nvSpPr>
        <p:spPr bwMode="auto">
          <a:xfrm>
            <a:off x="6" y="9441976"/>
            <a:ext cx="2950375" cy="497367"/>
          </a:xfrm>
          <a:prstGeom prst="rect">
            <a:avLst/>
          </a:prstGeom>
          <a:noFill/>
          <a:ln w="9525">
            <a:noFill/>
            <a:miter lim="800000"/>
            <a:headEnd/>
            <a:tailEnd/>
          </a:ln>
        </p:spPr>
        <p:txBody>
          <a:bodyPr vert="horz" wrap="square" lIns="95529" tIns="47764" rIns="95529" bIns="47764" numCol="1" anchor="b" anchorCtr="0" compatLnSpc="1">
            <a:prstTxWarp prst="textNoShape">
              <a:avLst/>
            </a:prstTxWarp>
          </a:bodyPr>
          <a:lstStyle>
            <a:lvl1pPr algn="l" defTabSz="957233">
              <a:defRPr sz="1100" b="0">
                <a:latin typeface="Tahoma" pitchFamily="34" charset="0"/>
                <a:ea typeface="ＭＳ Ｐゴシック" charset="-128"/>
              </a:defRPr>
            </a:lvl1pPr>
          </a:lstStyle>
          <a:p>
            <a:pPr>
              <a:defRPr/>
            </a:pPr>
            <a:endParaRPr lang="en-US" altLang="ja-JP" dirty="0"/>
          </a:p>
        </p:txBody>
      </p:sp>
      <p:sp>
        <p:nvSpPr>
          <p:cNvPr id="78855" name="Rectangle 7"/>
          <p:cNvSpPr>
            <a:spLocks noGrp="1" noChangeArrowheads="1"/>
          </p:cNvSpPr>
          <p:nvPr>
            <p:ph type="sldNum" sz="quarter" idx="5"/>
          </p:nvPr>
        </p:nvSpPr>
        <p:spPr bwMode="auto">
          <a:xfrm>
            <a:off x="3856830" y="9441976"/>
            <a:ext cx="2950375" cy="497367"/>
          </a:xfrm>
          <a:prstGeom prst="rect">
            <a:avLst/>
          </a:prstGeom>
          <a:noFill/>
          <a:ln w="9525">
            <a:noFill/>
            <a:miter lim="800000"/>
            <a:headEnd/>
            <a:tailEnd/>
          </a:ln>
        </p:spPr>
        <p:txBody>
          <a:bodyPr vert="horz" wrap="square" lIns="95529" tIns="47764" rIns="95529" bIns="47764" numCol="1" anchor="b" anchorCtr="0" compatLnSpc="1">
            <a:prstTxWarp prst="textNoShape">
              <a:avLst/>
            </a:prstTxWarp>
          </a:bodyPr>
          <a:lstStyle>
            <a:lvl1pPr algn="r" defTabSz="957233">
              <a:defRPr sz="1100" b="0">
                <a:latin typeface="Tahoma" pitchFamily="34" charset="0"/>
                <a:ea typeface="ＭＳ Ｐゴシック" charset="-128"/>
              </a:defRPr>
            </a:lvl1pPr>
          </a:lstStyle>
          <a:p>
            <a:pPr>
              <a:defRPr/>
            </a:pPr>
            <a:fld id="{8B7B8248-EDFB-4C70-A517-FC39A027DD39}" type="slidenum">
              <a:rPr lang="ja-JP" altLang="en-US"/>
              <a:pPr>
                <a:defRPr/>
              </a:pPr>
              <a:t>‹#›</a:t>
            </a:fld>
            <a:endParaRPr lang="en-US" altLang="ja-JP" dirty="0"/>
          </a:p>
        </p:txBody>
      </p:sp>
    </p:spTree>
    <p:extLst>
      <p:ext uri="{BB962C8B-B14F-4D97-AF65-F5344CB8AC3E}">
        <p14:creationId xmlns:p14="http://schemas.microsoft.com/office/powerpoint/2010/main" val="19615401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034"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07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106"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14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5176" algn="l" defTabSz="914070" rtl="0" eaLnBrk="1" latinLnBrk="0" hangingPunct="1">
      <a:defRPr kumimoji="1" sz="1200" kern="1200">
        <a:solidFill>
          <a:schemeClr val="tx1"/>
        </a:solidFill>
        <a:latin typeface="+mn-lt"/>
        <a:ea typeface="+mn-ea"/>
        <a:cs typeface="+mn-cs"/>
      </a:defRPr>
    </a:lvl6pPr>
    <a:lvl7pPr marL="2742211" algn="l" defTabSz="914070" rtl="0" eaLnBrk="1" latinLnBrk="0" hangingPunct="1">
      <a:defRPr kumimoji="1" sz="1200" kern="1200">
        <a:solidFill>
          <a:schemeClr val="tx1"/>
        </a:solidFill>
        <a:latin typeface="+mn-lt"/>
        <a:ea typeface="+mn-ea"/>
        <a:cs typeface="+mn-cs"/>
      </a:defRPr>
    </a:lvl7pPr>
    <a:lvl8pPr marL="3199246" algn="l" defTabSz="914070" rtl="0" eaLnBrk="1" latinLnBrk="0" hangingPunct="1">
      <a:defRPr kumimoji="1" sz="1200" kern="1200">
        <a:solidFill>
          <a:schemeClr val="tx1"/>
        </a:solidFill>
        <a:latin typeface="+mn-lt"/>
        <a:ea typeface="+mn-ea"/>
        <a:cs typeface="+mn-cs"/>
      </a:defRPr>
    </a:lvl8pPr>
    <a:lvl9pPr marL="3656281" algn="l" defTabSz="91407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pPr defTabSz="633675" fontAlgn="auto">
              <a:spcBef>
                <a:spcPts val="0"/>
              </a:spcBef>
              <a:spcAft>
                <a:spcPts val="0"/>
              </a:spcAft>
              <a:defRPr/>
            </a:pPr>
            <a:fld id="{BD589BAF-8F1A-4BD2-BB1C-A3986C61DE23}" type="slidenum">
              <a:rPr lang="en-US" altLang="ja-JP" sz="800">
                <a:solidFill>
                  <a:prstClr val="black"/>
                </a:solidFill>
                <a:latin typeface="Arial" pitchFamily="34" charset="0"/>
                <a:ea typeface="游ゴシック" panose="020B0400000000000000" pitchFamily="50" charset="-128"/>
              </a:rPr>
              <a:pPr defTabSz="633675" fontAlgn="auto">
                <a:spcBef>
                  <a:spcPts val="0"/>
                </a:spcBef>
                <a:spcAft>
                  <a:spcPts val="0"/>
                </a:spcAft>
                <a:defRPr/>
              </a:pPr>
              <a:t>2</a:t>
            </a:fld>
            <a:endParaRPr lang="en-US" altLang="ja-JP" sz="800">
              <a:solidFill>
                <a:prstClr val="black"/>
              </a:solidFill>
              <a:latin typeface="Arial" pitchFamily="34" charset="0"/>
              <a:ea typeface="游ゴシック" panose="020B0400000000000000" pitchFamily="50" charset="-128"/>
            </a:endParaRPr>
          </a:p>
        </p:txBody>
      </p:sp>
      <p:sp>
        <p:nvSpPr>
          <p:cNvPr id="12291" name="Rectangle 7"/>
          <p:cNvSpPr txBox="1">
            <a:spLocks noGrp="1" noChangeArrowheads="1"/>
          </p:cNvSpPr>
          <p:nvPr/>
        </p:nvSpPr>
        <p:spPr bwMode="auto">
          <a:xfrm>
            <a:off x="2659886" y="6563710"/>
            <a:ext cx="2035592" cy="345809"/>
          </a:xfrm>
          <a:prstGeom prst="rect">
            <a:avLst/>
          </a:prstGeom>
          <a:noFill/>
          <a:ln w="9525">
            <a:noFill/>
            <a:miter lim="800000"/>
            <a:headEnd/>
            <a:tailEnd/>
          </a:ln>
        </p:spPr>
        <p:txBody>
          <a:bodyPr lIns="63128" tIns="31562" rIns="63128" bIns="31562" anchor="b"/>
          <a:lstStyle/>
          <a:p>
            <a:pPr algn="r" defTabSz="633675" fontAlgn="auto">
              <a:spcBef>
                <a:spcPts val="0"/>
              </a:spcBef>
              <a:spcAft>
                <a:spcPts val="0"/>
              </a:spcAft>
              <a:defRPr/>
            </a:pPr>
            <a:fld id="{171AA42C-2747-49D2-9671-61177288BB89}" type="slidenum">
              <a:rPr lang="en-US" altLang="ja-JP" sz="800" b="0">
                <a:solidFill>
                  <a:prstClr val="black"/>
                </a:solidFill>
                <a:latin typeface="游ゴシック" panose="020F0502020204030204"/>
                <a:ea typeface="游ゴシック" panose="020B0400000000000000" pitchFamily="50" charset="-128"/>
              </a:rPr>
              <a:pPr algn="r" defTabSz="633675" fontAlgn="auto">
                <a:spcBef>
                  <a:spcPts val="0"/>
                </a:spcBef>
                <a:spcAft>
                  <a:spcPts val="0"/>
                </a:spcAft>
                <a:defRPr/>
              </a:pPr>
              <a:t>2</a:t>
            </a:fld>
            <a:endParaRPr lang="en-US" altLang="ja-JP" sz="800" b="0" dirty="0">
              <a:solidFill>
                <a:prstClr val="black"/>
              </a:solidFill>
              <a:latin typeface="游ゴシック" panose="020F0502020204030204"/>
              <a:ea typeface="游ゴシック" panose="020B0400000000000000" pitchFamily="50" charset="-128"/>
            </a:endParaRPr>
          </a:p>
        </p:txBody>
      </p:sp>
      <p:sp>
        <p:nvSpPr>
          <p:cNvPr id="12292" name="Rectangle 7"/>
          <p:cNvSpPr txBox="1">
            <a:spLocks noGrp="1" noChangeArrowheads="1"/>
          </p:cNvSpPr>
          <p:nvPr/>
        </p:nvSpPr>
        <p:spPr bwMode="auto">
          <a:xfrm>
            <a:off x="2660995" y="6563710"/>
            <a:ext cx="2034485" cy="345809"/>
          </a:xfrm>
          <a:prstGeom prst="rect">
            <a:avLst/>
          </a:prstGeom>
          <a:noFill/>
          <a:ln w="9525">
            <a:noFill/>
            <a:miter lim="800000"/>
            <a:headEnd/>
            <a:tailEnd/>
          </a:ln>
        </p:spPr>
        <p:txBody>
          <a:bodyPr lIns="62574" tIns="31287" rIns="62574" bIns="31287" anchor="b"/>
          <a:lstStyle/>
          <a:p>
            <a:pPr algn="r" defTabSz="625786" fontAlgn="auto">
              <a:spcBef>
                <a:spcPts val="0"/>
              </a:spcBef>
              <a:spcAft>
                <a:spcPts val="0"/>
              </a:spcAft>
              <a:defRPr/>
            </a:pPr>
            <a:fld id="{5D441A75-A0AD-42CC-AB51-42BB191A3AE2}" type="slidenum">
              <a:rPr lang="en-US" altLang="ja-JP" sz="800" b="0">
                <a:solidFill>
                  <a:prstClr val="black"/>
                </a:solidFill>
                <a:latin typeface="游ゴシック" panose="020F0502020204030204"/>
                <a:ea typeface="游ゴシック" panose="020B0400000000000000" pitchFamily="50" charset="-128"/>
              </a:rPr>
              <a:pPr algn="r" defTabSz="625786" fontAlgn="auto">
                <a:spcBef>
                  <a:spcPts val="0"/>
                </a:spcBef>
                <a:spcAft>
                  <a:spcPts val="0"/>
                </a:spcAft>
                <a:defRPr/>
              </a:pPr>
              <a:t>2</a:t>
            </a:fld>
            <a:endParaRPr lang="en-US" altLang="ja-JP" sz="800" b="0" dirty="0">
              <a:solidFill>
                <a:prstClr val="black"/>
              </a:solidFill>
              <a:latin typeface="游ゴシック" panose="020F0502020204030204"/>
              <a:ea typeface="游ゴシック" panose="020B0400000000000000" pitchFamily="50" charset="-128"/>
            </a:endParaRPr>
          </a:p>
        </p:txBody>
      </p:sp>
      <p:sp>
        <p:nvSpPr>
          <p:cNvPr id="12293" name="Rectangle 2"/>
          <p:cNvSpPr>
            <a:spLocks noGrp="1" noRot="1" noChangeAspect="1" noChangeArrowheads="1" noTextEdit="1"/>
          </p:cNvSpPr>
          <p:nvPr>
            <p:ph type="sldImg"/>
          </p:nvPr>
        </p:nvSpPr>
        <p:spPr>
          <a:xfrm>
            <a:off x="477838" y="517525"/>
            <a:ext cx="3744912" cy="2592388"/>
          </a:xfrm>
          <a:ln/>
        </p:spPr>
      </p:sp>
      <p:sp>
        <p:nvSpPr>
          <p:cNvPr id="12294" name="Rectangle 3"/>
          <p:cNvSpPr>
            <a:spLocks noGrp="1" noChangeArrowheads="1"/>
          </p:cNvSpPr>
          <p:nvPr>
            <p:ph type="body" idx="1"/>
          </p:nvPr>
        </p:nvSpPr>
        <p:spPr>
          <a:xfrm>
            <a:off x="469330" y="3282412"/>
            <a:ext cx="3757931" cy="3108948"/>
          </a:xfrm>
          <a:noFill/>
          <a:ln/>
        </p:spPr>
        <p:txBody>
          <a:bodyPr lIns="62574" tIns="31287" rIns="62574" bIns="31287"/>
          <a:lstStyle/>
          <a:p>
            <a:pPr eaLnBrk="1" hangingPunct="1"/>
            <a:endParaRPr lang="ja-JP" altLang="ja-JP">
              <a:latin typeface="Arial" pitchFamily="34" charset="0"/>
            </a:endParaRPr>
          </a:p>
        </p:txBody>
      </p:sp>
    </p:spTree>
    <p:extLst>
      <p:ext uri="{BB962C8B-B14F-4D97-AF65-F5344CB8AC3E}">
        <p14:creationId xmlns:p14="http://schemas.microsoft.com/office/powerpoint/2010/main" val="2172826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12" name="直線コネクタ 11">
            <a:extLst>
              <a:ext uri="{FF2B5EF4-FFF2-40B4-BE49-F238E27FC236}">
                <a16:creationId xmlns:a16="http://schemas.microsoft.com/office/drawing/2014/main" id="{C431DA70-0E83-47B1-9843-90CDD258BD9A}"/>
              </a:ext>
            </a:extLst>
          </p:cNvPr>
          <p:cNvCxnSpPr>
            <a:cxnSpLocks/>
          </p:cNvCxnSpPr>
          <p:nvPr userDrawn="1"/>
        </p:nvCxnSpPr>
        <p:spPr>
          <a:xfrm>
            <a:off x="350489" y="-10132"/>
            <a:ext cx="0" cy="6722870"/>
          </a:xfrm>
          <a:prstGeom prst="line">
            <a:avLst/>
          </a:prstGeom>
          <a:ln w="38100">
            <a:gradFill>
              <a:gsLst>
                <a:gs pos="0">
                  <a:schemeClr val="accent1">
                    <a:lumMod val="20000"/>
                    <a:lumOff val="80000"/>
                  </a:schemeClr>
                </a:gs>
                <a:gs pos="50000">
                  <a:schemeClr val="tx2">
                    <a:lumMod val="60000"/>
                    <a:lumOff val="40000"/>
                  </a:schemeClr>
                </a:gs>
                <a:gs pos="50000">
                  <a:srgbClr val="4A5593"/>
                </a:gs>
              </a:gsLst>
              <a:lin ang="5400000" scaled="0"/>
            </a:gradFill>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41846E1B-B679-47C0-AF65-0F5BC9CCE0C2}"/>
              </a:ext>
            </a:extLst>
          </p:cNvPr>
          <p:cNvSpPr>
            <a:spLocks noGrp="1"/>
          </p:cNvSpPr>
          <p:nvPr>
            <p:ph type="ctrTitle"/>
          </p:nvPr>
        </p:nvSpPr>
        <p:spPr>
          <a:xfrm>
            <a:off x="1238250" y="1122365"/>
            <a:ext cx="7429500" cy="2090613"/>
          </a:xfrm>
        </p:spPr>
        <p:txBody>
          <a:bodyPr anchor="b">
            <a:normAutofit/>
          </a:bodyPr>
          <a:lstStyle>
            <a:lvl1pPr algn="ctr">
              <a:defRPr sz="4400" b="0">
                <a:solidFill>
                  <a:schemeClr val="tx1">
                    <a:lumMod val="85000"/>
                    <a:lumOff val="15000"/>
                  </a:schemeClr>
                </a:solidFill>
                <a:latin typeface="Meiryo UI" panose="020B0604030504040204" pitchFamily="50" charset="-128"/>
                <a:ea typeface="Meiryo UI" panose="020B0604030504040204" pitchFamily="50" charset="-128"/>
              </a:defRPr>
            </a:lvl1pPr>
          </a:lstStyle>
          <a:p>
            <a:r>
              <a:rPr kumimoji="1" lang="ja-JP" altLang="en-US" dirty="0"/>
              <a:t>マスター タイトルの書式設定</a:t>
            </a:r>
          </a:p>
        </p:txBody>
      </p:sp>
      <p:sp>
        <p:nvSpPr>
          <p:cNvPr id="3" name="サブタイトル 2">
            <a:extLst>
              <a:ext uri="{FF2B5EF4-FFF2-40B4-BE49-F238E27FC236}">
                <a16:creationId xmlns:a16="http://schemas.microsoft.com/office/drawing/2014/main" id="{9E1E187D-D1F5-447C-9FA0-813DF73A67DF}"/>
              </a:ext>
            </a:extLst>
          </p:cNvPr>
          <p:cNvSpPr>
            <a:spLocks noGrp="1"/>
          </p:cNvSpPr>
          <p:nvPr>
            <p:ph type="subTitle" idx="1"/>
          </p:nvPr>
        </p:nvSpPr>
        <p:spPr>
          <a:xfrm>
            <a:off x="1238250" y="3602038"/>
            <a:ext cx="7429500" cy="1655762"/>
          </a:xfrm>
        </p:spPr>
        <p:txBody>
          <a:bodyPr>
            <a:normAutofit/>
          </a:bodyPr>
          <a:lstStyle>
            <a:lvl1pPr marL="0" indent="0" algn="ctr">
              <a:buNone/>
              <a:defRPr sz="1108">
                <a:solidFill>
                  <a:schemeClr val="tx1">
                    <a:lumMod val="85000"/>
                    <a:lumOff val="15000"/>
                  </a:schemeClr>
                </a:solidFill>
              </a:defRPr>
            </a:lvl1pPr>
            <a:lvl2pPr marL="342903" indent="0" algn="ctr">
              <a:buNone/>
              <a:defRPr sz="1500"/>
            </a:lvl2pPr>
            <a:lvl3pPr marL="685805" indent="0" algn="ctr">
              <a:buNone/>
              <a:defRPr sz="1350"/>
            </a:lvl3pPr>
            <a:lvl4pPr marL="1028708" indent="0" algn="ctr">
              <a:buNone/>
              <a:defRPr sz="1200"/>
            </a:lvl4pPr>
            <a:lvl5pPr marL="1371610" indent="0" algn="ctr">
              <a:buNone/>
              <a:defRPr sz="1200"/>
            </a:lvl5pPr>
            <a:lvl6pPr marL="1714513" indent="0" algn="ctr">
              <a:buNone/>
              <a:defRPr sz="1200"/>
            </a:lvl6pPr>
            <a:lvl7pPr marL="2057415" indent="0" algn="ctr">
              <a:buNone/>
              <a:defRPr sz="1200"/>
            </a:lvl7pPr>
            <a:lvl8pPr marL="2400318" indent="0" algn="ctr">
              <a:buNone/>
              <a:defRPr sz="1200"/>
            </a:lvl8pPr>
            <a:lvl9pPr marL="2743222" indent="0" algn="ctr">
              <a:buNone/>
              <a:defRPr sz="1200"/>
            </a:lvl9pPr>
          </a:lstStyle>
          <a:p>
            <a:r>
              <a:rPr kumimoji="1" lang="ja-JP" altLang="en-US" dirty="0"/>
              <a:t>マスター サブタイトルの書式設定</a:t>
            </a:r>
          </a:p>
        </p:txBody>
      </p:sp>
      <p:cxnSp>
        <p:nvCxnSpPr>
          <p:cNvPr id="10" name="直線コネクタ 9">
            <a:extLst>
              <a:ext uri="{FF2B5EF4-FFF2-40B4-BE49-F238E27FC236}">
                <a16:creationId xmlns:a16="http://schemas.microsoft.com/office/drawing/2014/main" id="{E7935DFA-6344-40B2-B1FE-444DE3E7FF61}"/>
              </a:ext>
            </a:extLst>
          </p:cNvPr>
          <p:cNvCxnSpPr/>
          <p:nvPr userDrawn="1"/>
        </p:nvCxnSpPr>
        <p:spPr>
          <a:xfrm>
            <a:off x="0" y="1124744"/>
            <a:ext cx="9906000" cy="0"/>
          </a:xfrm>
          <a:prstGeom prst="line">
            <a:avLst/>
          </a:prstGeom>
          <a:ln w="38100">
            <a:gradFill>
              <a:gsLst>
                <a:gs pos="0">
                  <a:schemeClr val="accent6">
                    <a:lumMod val="20000"/>
                    <a:lumOff val="80000"/>
                  </a:schemeClr>
                </a:gs>
                <a:gs pos="50000">
                  <a:srgbClr val="EF8913"/>
                </a:gs>
                <a:gs pos="100000">
                  <a:srgbClr val="FF0000"/>
                </a:gs>
              </a:gsLst>
              <a:lin ang="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971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967726-9493-45EA-B724-7AC89F5F9115}"/>
              </a:ext>
            </a:extLst>
          </p:cNvPr>
          <p:cNvSpPr>
            <a:spLocks noGrp="1"/>
          </p:cNvSpPr>
          <p:nvPr>
            <p:ph type="title"/>
          </p:nvPr>
        </p:nvSpPr>
        <p:spPr>
          <a:xfrm>
            <a:off x="506506" y="116633"/>
            <a:ext cx="8970997" cy="936103"/>
          </a:xfrm>
        </p:spPr>
        <p:txBody>
          <a:bodyPr>
            <a:noAutofit/>
          </a:bodyPr>
          <a:lstStyle>
            <a:lvl1pPr>
              <a:defRPr sz="4000" b="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5" name="スライド番号プレースホルダー 4">
            <a:extLst>
              <a:ext uri="{FF2B5EF4-FFF2-40B4-BE49-F238E27FC236}">
                <a16:creationId xmlns:a16="http://schemas.microsoft.com/office/drawing/2014/main" id="{B0F4A22B-4362-47CD-9ACA-3C0AA7628A47}"/>
              </a:ext>
            </a:extLst>
          </p:cNvPr>
          <p:cNvSpPr>
            <a:spLocks noGrp="1"/>
          </p:cNvSpPr>
          <p:nvPr>
            <p:ph type="sldNum" sz="quarter" idx="12"/>
          </p:nvPr>
        </p:nvSpPr>
        <p:spPr>
          <a:xfrm>
            <a:off x="4613378" y="6671580"/>
            <a:ext cx="680228" cy="231056"/>
          </a:xfrm>
        </p:spPr>
        <p:txBody>
          <a:bodyPr/>
          <a:lstStyle/>
          <a:p>
            <a:fld id="{19D740D2-A3E1-4263-887F-D0BA2D5FB11C}" type="slidenum">
              <a:rPr kumimoji="1" lang="ja-JP" altLang="en-US" smtClean="0"/>
              <a:t>‹#›</a:t>
            </a:fld>
            <a:endParaRPr kumimoji="1" lang="ja-JP" altLang="en-US"/>
          </a:p>
        </p:txBody>
      </p:sp>
    </p:spTree>
    <p:extLst>
      <p:ext uri="{BB962C8B-B14F-4D97-AF65-F5344CB8AC3E}">
        <p14:creationId xmlns:p14="http://schemas.microsoft.com/office/powerpoint/2010/main" val="4125396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テキスト プレースホルダー 2">
            <a:extLst>
              <a:ext uri="{FF2B5EF4-FFF2-40B4-BE49-F238E27FC236}">
                <a16:creationId xmlns:a16="http://schemas.microsoft.com/office/drawing/2014/main" id="{84A952F3-0098-4772-AEAB-DD9DB5725BC7}"/>
              </a:ext>
            </a:extLst>
          </p:cNvPr>
          <p:cNvSpPr>
            <a:spLocks noGrp="1"/>
          </p:cNvSpPr>
          <p:nvPr>
            <p:ph type="body" idx="1"/>
          </p:nvPr>
        </p:nvSpPr>
        <p:spPr>
          <a:xfrm>
            <a:off x="350489" y="1268760"/>
            <a:ext cx="9356019" cy="5184576"/>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p:txBody>
      </p:sp>
      <p:sp>
        <p:nvSpPr>
          <p:cNvPr id="13" name="タイトル プレースホルダー 1">
            <a:extLst>
              <a:ext uri="{FF2B5EF4-FFF2-40B4-BE49-F238E27FC236}">
                <a16:creationId xmlns:a16="http://schemas.microsoft.com/office/drawing/2014/main" id="{739573CD-1BB4-497A-8236-BFE7E014D402}"/>
              </a:ext>
            </a:extLst>
          </p:cNvPr>
          <p:cNvSpPr>
            <a:spLocks noGrp="1"/>
          </p:cNvSpPr>
          <p:nvPr>
            <p:ph type="title"/>
          </p:nvPr>
        </p:nvSpPr>
        <p:spPr>
          <a:xfrm>
            <a:off x="506506" y="116633"/>
            <a:ext cx="8970997" cy="959761"/>
          </a:xfrm>
          <a:prstGeom prst="rect">
            <a:avLst/>
          </a:prstGeom>
        </p:spPr>
        <p:txBody>
          <a:bodyPr vert="horz" lIns="91440" tIns="45720" rIns="91440" bIns="45720" rtlCol="0" anchor="ctr">
            <a:normAutofit/>
          </a:bodyPr>
          <a:lstStyle/>
          <a:p>
            <a:r>
              <a:rPr kumimoji="1" lang="ja-JP" altLang="en-US" dirty="0"/>
              <a:t>マスター タイトルの書式設定</a:t>
            </a:r>
          </a:p>
        </p:txBody>
      </p:sp>
      <p:cxnSp>
        <p:nvCxnSpPr>
          <p:cNvPr id="10" name="直線コネクタ 9">
            <a:extLst>
              <a:ext uri="{FF2B5EF4-FFF2-40B4-BE49-F238E27FC236}">
                <a16:creationId xmlns:a16="http://schemas.microsoft.com/office/drawing/2014/main" id="{3E6926B5-D9B0-45F4-A4BE-AE390D7879A2}"/>
              </a:ext>
            </a:extLst>
          </p:cNvPr>
          <p:cNvCxnSpPr/>
          <p:nvPr userDrawn="1"/>
        </p:nvCxnSpPr>
        <p:spPr>
          <a:xfrm>
            <a:off x="0" y="1124744"/>
            <a:ext cx="9906000" cy="0"/>
          </a:xfrm>
          <a:prstGeom prst="line">
            <a:avLst/>
          </a:prstGeom>
          <a:ln w="38100">
            <a:gradFill>
              <a:gsLst>
                <a:gs pos="0">
                  <a:schemeClr val="accent6">
                    <a:lumMod val="20000"/>
                    <a:lumOff val="80000"/>
                  </a:schemeClr>
                </a:gs>
                <a:gs pos="50000">
                  <a:srgbClr val="EF8913"/>
                </a:gs>
                <a:gs pos="100000">
                  <a:srgbClr val="FF0000"/>
                </a:gs>
              </a:gsLst>
              <a:lin ang="0" scaled="0"/>
            </a:gra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57EF0ABD-F6E8-474D-A2DB-C54BAAC01CAC}"/>
              </a:ext>
            </a:extLst>
          </p:cNvPr>
          <p:cNvSpPr/>
          <p:nvPr userDrawn="1"/>
        </p:nvSpPr>
        <p:spPr>
          <a:xfrm>
            <a:off x="0" y="6722558"/>
            <a:ext cx="9906000" cy="142875"/>
          </a:xfrm>
          <a:prstGeom prst="rect">
            <a:avLst/>
          </a:prstGeom>
          <a:solidFill>
            <a:srgbClr val="4A55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99" dirty="0"/>
          </a:p>
        </p:txBody>
      </p:sp>
      <p:cxnSp>
        <p:nvCxnSpPr>
          <p:cNvPr id="15" name="直線コネクタ 14">
            <a:extLst>
              <a:ext uri="{FF2B5EF4-FFF2-40B4-BE49-F238E27FC236}">
                <a16:creationId xmlns:a16="http://schemas.microsoft.com/office/drawing/2014/main" id="{ED61EB05-4D2A-4C6E-BAA2-B2DF16977F24}"/>
              </a:ext>
            </a:extLst>
          </p:cNvPr>
          <p:cNvCxnSpPr/>
          <p:nvPr userDrawn="1"/>
        </p:nvCxnSpPr>
        <p:spPr>
          <a:xfrm>
            <a:off x="350489" y="0"/>
            <a:ext cx="0" cy="6858000"/>
          </a:xfrm>
          <a:prstGeom prst="line">
            <a:avLst/>
          </a:prstGeom>
          <a:ln w="38100">
            <a:gradFill>
              <a:gsLst>
                <a:gs pos="0">
                  <a:schemeClr val="accent1">
                    <a:lumMod val="20000"/>
                    <a:lumOff val="80000"/>
                  </a:schemeClr>
                </a:gs>
                <a:gs pos="50000">
                  <a:schemeClr val="tx2">
                    <a:lumMod val="60000"/>
                    <a:lumOff val="40000"/>
                  </a:schemeClr>
                </a:gs>
                <a:gs pos="50000">
                  <a:srgbClr val="4A5593"/>
                </a:gs>
              </a:gsLst>
              <a:lin ang="5400000" scaled="0"/>
            </a:gradFill>
          </a:ln>
        </p:spPr>
        <p:style>
          <a:lnRef idx="1">
            <a:schemeClr val="accent1"/>
          </a:lnRef>
          <a:fillRef idx="0">
            <a:schemeClr val="accent1"/>
          </a:fillRef>
          <a:effectRef idx="0">
            <a:schemeClr val="accent1"/>
          </a:effectRef>
          <a:fontRef idx="minor">
            <a:schemeClr val="tx1"/>
          </a:fontRef>
        </p:style>
      </p:cxnSp>
      <p:sp>
        <p:nvSpPr>
          <p:cNvPr id="35843" name="Rectangle 3"/>
          <p:cNvSpPr>
            <a:spLocks noGrp="1" noChangeArrowheads="1"/>
          </p:cNvSpPr>
          <p:nvPr>
            <p:ph type="sldNum" sz="quarter" idx="4"/>
          </p:nvPr>
        </p:nvSpPr>
        <p:spPr bwMode="auto">
          <a:xfrm>
            <a:off x="4613378" y="6654328"/>
            <a:ext cx="680228" cy="231056"/>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lgn="ctr">
              <a:defRPr sz="923" b="0">
                <a:solidFill>
                  <a:schemeClr val="bg1"/>
                </a:solidFill>
                <a:latin typeface="Meiryo UI" panose="020B0604030504040204" pitchFamily="50" charset="-128"/>
                <a:ea typeface="Meiryo UI" panose="020B0604030504040204" pitchFamily="50" charset="-128"/>
              </a:defRPr>
            </a:lvl1pPr>
          </a:lstStyle>
          <a:p>
            <a:pPr>
              <a:defRPr/>
            </a:pPr>
            <a:fld id="{7F5701C2-4EDD-4458-B63C-64AF1281724F}" type="slidenum">
              <a:rPr lang="ja-JP" altLang="en-US" smtClean="0"/>
              <a:pPr>
                <a:defRPr/>
              </a:pPr>
              <a:t>‹#›</a:t>
            </a:fld>
            <a:endParaRPr lang="en-US" altLang="ja-JP" dirty="0"/>
          </a:p>
        </p:txBody>
      </p:sp>
    </p:spTree>
    <p:extLst>
      <p:ext uri="{BB962C8B-B14F-4D97-AF65-F5344CB8AC3E}">
        <p14:creationId xmlns:p14="http://schemas.microsoft.com/office/powerpoint/2010/main" val="191382933"/>
      </p:ext>
    </p:extLst>
  </p:cSld>
  <p:clrMap bg1="lt1" tx1="dk1" bg2="lt2" tx2="dk2" accent1="accent1" accent2="accent2" accent3="accent3" accent4="accent4" accent5="accent5" accent6="accent6" hlink="hlink" folHlink="folHlink"/>
  <p:sldLayoutIdLst>
    <p:sldLayoutId id="2147484317" r:id="rId1"/>
    <p:sldLayoutId id="2147484318" r:id="rId2"/>
  </p:sldLayoutIdLst>
  <p:hf hdr="0" dt="0"/>
  <p:txStyles>
    <p:titleStyle>
      <a:lvl1pPr algn="l" rtl="0" eaLnBrk="0" fontAlgn="base" hangingPunct="0">
        <a:spcBef>
          <a:spcPct val="0"/>
        </a:spcBef>
        <a:spcAft>
          <a:spcPct val="0"/>
        </a:spcAft>
        <a:defRPr kumimoji="1" sz="4000" b="0">
          <a:solidFill>
            <a:schemeClr val="tx1">
              <a:lumMod val="85000"/>
              <a:lumOff val="15000"/>
            </a:schemeClr>
          </a:solidFill>
          <a:latin typeface="Meiryo UI" panose="020B0604030504040204" pitchFamily="50" charset="-128"/>
          <a:ea typeface="Meiryo UI" panose="020B0604030504040204" pitchFamily="50" charset="-128"/>
          <a:cs typeface="+mj-cs"/>
        </a:defRPr>
      </a:lvl1pPr>
      <a:lvl2pPr algn="ctr"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1958" algn="l" rtl="0" eaLnBrk="1" fontAlgn="base" hangingPunct="1">
        <a:spcBef>
          <a:spcPct val="0"/>
        </a:spcBef>
        <a:spcAft>
          <a:spcPct val="0"/>
        </a:spcAft>
        <a:defRPr kumimoji="1" sz="2215" b="1">
          <a:solidFill>
            <a:srgbClr val="3333FF"/>
          </a:solidFill>
          <a:latin typeface="Arial" pitchFamily="34" charset="0"/>
          <a:ea typeface="ＭＳ Ｐゴシック" pitchFamily="50" charset="-128"/>
        </a:defRPr>
      </a:lvl6pPr>
      <a:lvl7pPr marL="843916" algn="l" rtl="0" eaLnBrk="1" fontAlgn="base" hangingPunct="1">
        <a:spcBef>
          <a:spcPct val="0"/>
        </a:spcBef>
        <a:spcAft>
          <a:spcPct val="0"/>
        </a:spcAft>
        <a:defRPr kumimoji="1" sz="2215" b="1">
          <a:solidFill>
            <a:srgbClr val="3333FF"/>
          </a:solidFill>
          <a:latin typeface="Arial" pitchFamily="34" charset="0"/>
          <a:ea typeface="ＭＳ Ｐゴシック" pitchFamily="50" charset="-128"/>
        </a:defRPr>
      </a:lvl7pPr>
      <a:lvl8pPr marL="1265875" algn="l" rtl="0" eaLnBrk="1" fontAlgn="base" hangingPunct="1">
        <a:spcBef>
          <a:spcPct val="0"/>
        </a:spcBef>
        <a:spcAft>
          <a:spcPct val="0"/>
        </a:spcAft>
        <a:defRPr kumimoji="1" sz="2215" b="1">
          <a:solidFill>
            <a:srgbClr val="3333FF"/>
          </a:solidFill>
          <a:latin typeface="Arial" pitchFamily="34" charset="0"/>
          <a:ea typeface="ＭＳ Ｐゴシック" pitchFamily="50" charset="-128"/>
        </a:defRPr>
      </a:lvl8pPr>
      <a:lvl9pPr marL="1687831" algn="l" rtl="0" eaLnBrk="1" fontAlgn="base" hangingPunct="1">
        <a:spcBef>
          <a:spcPct val="0"/>
        </a:spcBef>
        <a:spcAft>
          <a:spcPct val="0"/>
        </a:spcAft>
        <a:defRPr kumimoji="1" sz="2215" b="1">
          <a:solidFill>
            <a:srgbClr val="3333FF"/>
          </a:solidFill>
          <a:latin typeface="Arial" pitchFamily="34" charset="0"/>
          <a:ea typeface="ＭＳ Ｐゴシック" pitchFamily="50" charset="-128"/>
        </a:defRPr>
      </a:lvl9pPr>
    </p:titleStyle>
    <p:bodyStyle>
      <a:lvl1pPr marL="315060" indent="-315060" algn="l" rtl="0" eaLnBrk="0" fontAlgn="base" hangingPunct="0">
        <a:spcBef>
          <a:spcPct val="20000"/>
        </a:spcBef>
        <a:spcAft>
          <a:spcPct val="0"/>
        </a:spcAft>
        <a:buFont typeface="Wingdings" pitchFamily="2" charset="2"/>
        <a:buChar char="n"/>
        <a:defRPr kumimoji="1" sz="1846">
          <a:solidFill>
            <a:schemeClr val="tx1">
              <a:lumMod val="85000"/>
              <a:lumOff val="15000"/>
            </a:schemeClr>
          </a:solidFill>
          <a:latin typeface="メイリオ" panose="020B0604030504040204" pitchFamily="50" charset="-128"/>
          <a:ea typeface="メイリオ" panose="020B0604030504040204" pitchFamily="50" charset="-128"/>
          <a:cs typeface="+mn-cs"/>
        </a:defRPr>
      </a:lvl1pPr>
      <a:lvl2pPr marL="684340" indent="-262306" algn="l" rtl="0" eaLnBrk="0" fontAlgn="base" hangingPunct="0">
        <a:spcBef>
          <a:spcPct val="20000"/>
        </a:spcBef>
        <a:spcAft>
          <a:spcPct val="0"/>
        </a:spcAft>
        <a:buFont typeface="Wingdings" pitchFamily="2" charset="2"/>
        <a:buChar char="Ø"/>
        <a:defRPr kumimoji="1" sz="1662">
          <a:solidFill>
            <a:schemeClr val="tx1">
              <a:lumMod val="85000"/>
              <a:lumOff val="15000"/>
            </a:schemeClr>
          </a:solidFill>
          <a:latin typeface="メイリオ" panose="020B0604030504040204" pitchFamily="50" charset="-128"/>
          <a:ea typeface="メイリオ" panose="020B0604030504040204" pitchFamily="50" charset="-128"/>
        </a:defRPr>
      </a:lvl2pPr>
      <a:lvl3pPr marL="1053620" indent="-209553" algn="l" rtl="0" eaLnBrk="0" fontAlgn="base" hangingPunct="0">
        <a:spcBef>
          <a:spcPct val="20000"/>
        </a:spcBef>
        <a:spcAft>
          <a:spcPct val="0"/>
        </a:spcAft>
        <a:buChar char="•"/>
        <a:defRPr kumimoji="1" sz="1477">
          <a:solidFill>
            <a:schemeClr val="tx1">
              <a:lumMod val="85000"/>
              <a:lumOff val="15000"/>
            </a:schemeClr>
          </a:solidFill>
          <a:latin typeface="メイリオ" panose="020B0604030504040204" pitchFamily="50" charset="-128"/>
          <a:ea typeface="メイリオ" panose="020B0604030504040204" pitchFamily="50" charset="-128"/>
        </a:defRPr>
      </a:lvl3pPr>
      <a:lvl4pPr marL="1475654" indent="-209553" algn="l" rtl="0" eaLnBrk="0" fontAlgn="base" hangingPunct="0">
        <a:spcBef>
          <a:spcPct val="20000"/>
        </a:spcBef>
        <a:spcAft>
          <a:spcPct val="0"/>
        </a:spcAft>
        <a:buChar char="–"/>
        <a:defRPr kumimoji="1" sz="1292">
          <a:solidFill>
            <a:schemeClr val="tx1">
              <a:lumMod val="85000"/>
              <a:lumOff val="15000"/>
            </a:schemeClr>
          </a:solidFill>
          <a:latin typeface="メイリオ" panose="020B0604030504040204" pitchFamily="50" charset="-128"/>
          <a:ea typeface="メイリオ" panose="020B0604030504040204" pitchFamily="50" charset="-128"/>
        </a:defRPr>
      </a:lvl4pPr>
      <a:lvl5pPr marL="1897688" indent="-209553" algn="l" rtl="0" eaLnBrk="0" fontAlgn="base" hangingPunct="0">
        <a:spcBef>
          <a:spcPct val="20000"/>
        </a:spcBef>
        <a:spcAft>
          <a:spcPct val="0"/>
        </a:spcAft>
        <a:buChar char="»"/>
        <a:defRPr kumimoji="1" sz="1846">
          <a:solidFill>
            <a:schemeClr val="tx1"/>
          </a:solidFill>
          <a:latin typeface="+mj-lt"/>
          <a:ea typeface="+mn-ea"/>
        </a:defRPr>
      </a:lvl5pPr>
      <a:lvl6pPr marL="2320768" indent="-210980" algn="l" rtl="0" eaLnBrk="1" fontAlgn="base" hangingPunct="1">
        <a:spcBef>
          <a:spcPct val="20000"/>
        </a:spcBef>
        <a:spcAft>
          <a:spcPct val="0"/>
        </a:spcAft>
        <a:buChar char="»"/>
        <a:defRPr kumimoji="1" sz="1846">
          <a:solidFill>
            <a:schemeClr val="tx1"/>
          </a:solidFill>
          <a:latin typeface="+mj-lt"/>
          <a:ea typeface="+mn-ea"/>
        </a:defRPr>
      </a:lvl6pPr>
      <a:lvl7pPr marL="2742726" indent="-210980" algn="l" rtl="0" eaLnBrk="1" fontAlgn="base" hangingPunct="1">
        <a:spcBef>
          <a:spcPct val="20000"/>
        </a:spcBef>
        <a:spcAft>
          <a:spcPct val="0"/>
        </a:spcAft>
        <a:buChar char="»"/>
        <a:defRPr kumimoji="1" sz="1846">
          <a:solidFill>
            <a:schemeClr val="tx1"/>
          </a:solidFill>
          <a:latin typeface="+mj-lt"/>
          <a:ea typeface="+mn-ea"/>
        </a:defRPr>
      </a:lvl7pPr>
      <a:lvl8pPr marL="3164685" indent="-210980" algn="l" rtl="0" eaLnBrk="1" fontAlgn="base" hangingPunct="1">
        <a:spcBef>
          <a:spcPct val="20000"/>
        </a:spcBef>
        <a:spcAft>
          <a:spcPct val="0"/>
        </a:spcAft>
        <a:buChar char="»"/>
        <a:defRPr kumimoji="1" sz="1846">
          <a:solidFill>
            <a:schemeClr val="tx1"/>
          </a:solidFill>
          <a:latin typeface="+mj-lt"/>
          <a:ea typeface="+mn-ea"/>
        </a:defRPr>
      </a:lvl8pPr>
      <a:lvl9pPr marL="3586642" indent="-210980" algn="l" rtl="0" eaLnBrk="1" fontAlgn="base" hangingPunct="1">
        <a:spcBef>
          <a:spcPct val="20000"/>
        </a:spcBef>
        <a:spcAft>
          <a:spcPct val="0"/>
        </a:spcAft>
        <a:buChar char="»"/>
        <a:defRPr kumimoji="1" sz="1846">
          <a:solidFill>
            <a:schemeClr val="tx1"/>
          </a:solidFill>
          <a:latin typeface="+mj-lt"/>
          <a:ea typeface="+mn-ea"/>
        </a:defRPr>
      </a:lvl9pPr>
    </p:bodyStyle>
    <p:otherStyle>
      <a:defPPr>
        <a:defRPr lang="ja-JP"/>
      </a:defPPr>
      <a:lvl1pPr marL="0" algn="l" defTabSz="843916" rtl="0" eaLnBrk="1" latinLnBrk="0" hangingPunct="1">
        <a:defRPr kumimoji="1" sz="1662" kern="1200">
          <a:solidFill>
            <a:schemeClr val="tx1"/>
          </a:solidFill>
          <a:latin typeface="+mn-lt"/>
          <a:ea typeface="+mn-ea"/>
          <a:cs typeface="+mn-cs"/>
        </a:defRPr>
      </a:lvl1pPr>
      <a:lvl2pPr marL="421958" algn="l" defTabSz="843916" rtl="0" eaLnBrk="1" latinLnBrk="0" hangingPunct="1">
        <a:defRPr kumimoji="1" sz="1662" kern="1200">
          <a:solidFill>
            <a:schemeClr val="tx1"/>
          </a:solidFill>
          <a:latin typeface="+mn-lt"/>
          <a:ea typeface="+mn-ea"/>
          <a:cs typeface="+mn-cs"/>
        </a:defRPr>
      </a:lvl2pPr>
      <a:lvl3pPr marL="843916" algn="l" defTabSz="843916" rtl="0" eaLnBrk="1" latinLnBrk="0" hangingPunct="1">
        <a:defRPr kumimoji="1" sz="1662" kern="1200">
          <a:solidFill>
            <a:schemeClr val="tx1"/>
          </a:solidFill>
          <a:latin typeface="+mn-lt"/>
          <a:ea typeface="+mn-ea"/>
          <a:cs typeface="+mn-cs"/>
        </a:defRPr>
      </a:lvl3pPr>
      <a:lvl4pPr marL="1265875" algn="l" defTabSz="843916" rtl="0" eaLnBrk="1" latinLnBrk="0" hangingPunct="1">
        <a:defRPr kumimoji="1" sz="1662" kern="1200">
          <a:solidFill>
            <a:schemeClr val="tx1"/>
          </a:solidFill>
          <a:latin typeface="+mn-lt"/>
          <a:ea typeface="+mn-ea"/>
          <a:cs typeface="+mn-cs"/>
        </a:defRPr>
      </a:lvl4pPr>
      <a:lvl5pPr marL="1687831" algn="l" defTabSz="843916" rtl="0" eaLnBrk="1" latinLnBrk="0" hangingPunct="1">
        <a:defRPr kumimoji="1" sz="1662" kern="1200">
          <a:solidFill>
            <a:schemeClr val="tx1"/>
          </a:solidFill>
          <a:latin typeface="+mn-lt"/>
          <a:ea typeface="+mn-ea"/>
          <a:cs typeface="+mn-cs"/>
        </a:defRPr>
      </a:lvl5pPr>
      <a:lvl6pPr marL="2109790" algn="l" defTabSz="843916" rtl="0" eaLnBrk="1" latinLnBrk="0" hangingPunct="1">
        <a:defRPr kumimoji="1" sz="1662" kern="1200">
          <a:solidFill>
            <a:schemeClr val="tx1"/>
          </a:solidFill>
          <a:latin typeface="+mn-lt"/>
          <a:ea typeface="+mn-ea"/>
          <a:cs typeface="+mn-cs"/>
        </a:defRPr>
      </a:lvl6pPr>
      <a:lvl7pPr marL="2531747" algn="l" defTabSz="843916" rtl="0" eaLnBrk="1" latinLnBrk="0" hangingPunct="1">
        <a:defRPr kumimoji="1" sz="1662" kern="1200">
          <a:solidFill>
            <a:schemeClr val="tx1"/>
          </a:solidFill>
          <a:latin typeface="+mn-lt"/>
          <a:ea typeface="+mn-ea"/>
          <a:cs typeface="+mn-cs"/>
        </a:defRPr>
      </a:lvl7pPr>
      <a:lvl8pPr marL="2953706" algn="l" defTabSz="843916" rtl="0" eaLnBrk="1" latinLnBrk="0" hangingPunct="1">
        <a:defRPr kumimoji="1" sz="1662" kern="1200">
          <a:solidFill>
            <a:schemeClr val="tx1"/>
          </a:solidFill>
          <a:latin typeface="+mn-lt"/>
          <a:ea typeface="+mn-ea"/>
          <a:cs typeface="+mn-cs"/>
        </a:defRPr>
      </a:lvl8pPr>
      <a:lvl9pPr marL="3375663" algn="l" defTabSz="843916"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chart" Target="../charts/chart1.xml"/><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image" Target="../media/image19.emf"/><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9">
            <a:extLst>
              <a:ext uri="{FF2B5EF4-FFF2-40B4-BE49-F238E27FC236}">
                <a16:creationId xmlns:a16="http://schemas.microsoft.com/office/drawing/2014/main" id="{5023B552-19C7-4326-AA78-1081D3C481B0}"/>
              </a:ext>
            </a:extLst>
          </p:cNvPr>
          <p:cNvSpPr>
            <a:spLocks noChangeArrowheads="1"/>
          </p:cNvSpPr>
          <p:nvPr/>
        </p:nvSpPr>
        <p:spPr bwMode="auto">
          <a:xfrm>
            <a:off x="3946141" y="3695167"/>
            <a:ext cx="2151185" cy="7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b="1">
                <a:solidFill>
                  <a:schemeClr val="tx1"/>
                </a:solidFill>
                <a:latin typeface="Times New Roman" pitchFamily="18" charset="0"/>
                <a:ea typeface="ＭＳ Ｐゴシック" pitchFamily="50" charset="-128"/>
              </a:defRPr>
            </a:lvl1pPr>
            <a:lvl2pPr marL="742950" indent="-285750" eaLnBrk="0" hangingPunct="0">
              <a:defRPr kumimoji="1" sz="2400" b="1">
                <a:solidFill>
                  <a:schemeClr val="tx1"/>
                </a:solidFill>
                <a:latin typeface="Times New Roman" pitchFamily="18" charset="0"/>
                <a:ea typeface="ＭＳ Ｐゴシック" pitchFamily="50" charset="-128"/>
              </a:defRPr>
            </a:lvl2pPr>
            <a:lvl3pPr marL="1143000" indent="-228600" eaLnBrk="0" hangingPunct="0">
              <a:defRPr kumimoji="1" sz="2400" b="1">
                <a:solidFill>
                  <a:schemeClr val="tx1"/>
                </a:solidFill>
                <a:latin typeface="Times New Roman" pitchFamily="18" charset="0"/>
                <a:ea typeface="ＭＳ Ｐゴシック" pitchFamily="50" charset="-128"/>
              </a:defRPr>
            </a:lvl3pPr>
            <a:lvl4pPr marL="1600200" indent="-228600" eaLnBrk="0" hangingPunct="0">
              <a:defRPr kumimoji="1" sz="2400" b="1">
                <a:solidFill>
                  <a:schemeClr val="tx1"/>
                </a:solidFill>
                <a:latin typeface="Times New Roman" pitchFamily="18" charset="0"/>
                <a:ea typeface="ＭＳ Ｐゴシック" pitchFamily="50" charset="-128"/>
              </a:defRPr>
            </a:lvl4pPr>
            <a:lvl5pPr marL="2057400" indent="-228600" eaLnBrk="0" hangingPunct="0">
              <a:defRPr kumimoji="1" sz="2400" b="1">
                <a:solidFill>
                  <a:schemeClr val="tx1"/>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9pPr>
          </a:lstStyle>
          <a:p>
            <a:pPr algn="ctr" defTabSz="844078" eaLnBrk="1" fontAlgn="base" hangingPunct="1">
              <a:lnSpc>
                <a:spcPct val="120000"/>
              </a:lnSpc>
              <a:spcBef>
                <a:spcPct val="0"/>
              </a:spcBef>
              <a:spcAft>
                <a:spcPct val="0"/>
              </a:spcAft>
            </a:pPr>
            <a:r>
              <a:rPr lang="en-US" altLang="ja-JP" sz="2000" b="0" dirty="0">
                <a:solidFill>
                  <a:srgbClr val="000000"/>
                </a:solidFill>
                <a:latin typeface="Meiryo UI" panose="020B0604030504040204" pitchFamily="50" charset="-128"/>
                <a:ea typeface="Meiryo UI" panose="020B0604030504040204" pitchFamily="50" charset="-128"/>
                <a:cs typeface="メイリオ" pitchFamily="50" charset="-128"/>
              </a:rPr>
              <a:t>2020</a:t>
            </a:r>
            <a:r>
              <a:rPr lang="ja-JP" altLang="en-US" sz="2000" b="0" dirty="0">
                <a:solidFill>
                  <a:srgbClr val="000000"/>
                </a:solidFill>
                <a:latin typeface="Meiryo UI" panose="020B0604030504040204" pitchFamily="50" charset="-128"/>
                <a:ea typeface="Meiryo UI" panose="020B0604030504040204" pitchFamily="50" charset="-128"/>
                <a:cs typeface="メイリオ" pitchFamily="50" charset="-128"/>
              </a:rPr>
              <a:t>年</a:t>
            </a:r>
            <a:r>
              <a:rPr lang="en-US" altLang="ja-JP" sz="2000" b="0" dirty="0">
                <a:solidFill>
                  <a:srgbClr val="000000"/>
                </a:solidFill>
                <a:latin typeface="Meiryo UI" panose="020B0604030504040204" pitchFamily="50" charset="-128"/>
                <a:ea typeface="Meiryo UI" panose="020B0604030504040204" pitchFamily="50" charset="-128"/>
                <a:cs typeface="メイリオ" pitchFamily="50" charset="-128"/>
              </a:rPr>
              <a:t>3</a:t>
            </a:r>
            <a:r>
              <a:rPr lang="ja-JP" altLang="en-US" sz="2000" b="0" dirty="0">
                <a:solidFill>
                  <a:srgbClr val="000000"/>
                </a:solidFill>
                <a:latin typeface="Meiryo UI" panose="020B0604030504040204" pitchFamily="50" charset="-128"/>
                <a:ea typeface="Meiryo UI" panose="020B0604030504040204" pitchFamily="50" charset="-128"/>
                <a:cs typeface="メイリオ" pitchFamily="50" charset="-128"/>
              </a:rPr>
              <a:t>月</a:t>
            </a:r>
            <a:endParaRPr lang="ja-JP" altLang="en-US" sz="2000" b="0" dirty="0">
              <a:solidFill>
                <a:srgbClr val="FF0000"/>
              </a:solidFill>
              <a:latin typeface="Meiryo UI" panose="020B0604030504040204" pitchFamily="50" charset="-128"/>
              <a:ea typeface="Meiryo UI" panose="020B0604030504040204" pitchFamily="50" charset="-128"/>
              <a:cs typeface="メイリオ" pitchFamily="50" charset="-128"/>
            </a:endParaRPr>
          </a:p>
        </p:txBody>
      </p:sp>
      <p:sp>
        <p:nvSpPr>
          <p:cNvPr id="10" name="Rectangle 34">
            <a:extLst>
              <a:ext uri="{FF2B5EF4-FFF2-40B4-BE49-F238E27FC236}">
                <a16:creationId xmlns:a16="http://schemas.microsoft.com/office/drawing/2014/main" id="{2D6AF601-8067-4E40-AA36-B6F57E3F1235}"/>
              </a:ext>
            </a:extLst>
          </p:cNvPr>
          <p:cNvSpPr>
            <a:spLocks noChangeArrowheads="1"/>
          </p:cNvSpPr>
          <p:nvPr/>
        </p:nvSpPr>
        <p:spPr bwMode="auto">
          <a:xfrm>
            <a:off x="1453740" y="2443044"/>
            <a:ext cx="7010400" cy="1129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b="1">
                <a:solidFill>
                  <a:schemeClr val="tx1"/>
                </a:solidFill>
                <a:latin typeface="Times New Roman" pitchFamily="18" charset="0"/>
                <a:ea typeface="ＭＳ Ｐゴシック" pitchFamily="50" charset="-128"/>
              </a:defRPr>
            </a:lvl1pPr>
            <a:lvl2pPr marL="742950" indent="-285750" eaLnBrk="0" hangingPunct="0">
              <a:defRPr kumimoji="1" sz="2400" b="1">
                <a:solidFill>
                  <a:schemeClr val="tx1"/>
                </a:solidFill>
                <a:latin typeface="Times New Roman" pitchFamily="18" charset="0"/>
                <a:ea typeface="ＭＳ Ｐゴシック" pitchFamily="50" charset="-128"/>
              </a:defRPr>
            </a:lvl2pPr>
            <a:lvl3pPr marL="1143000" indent="-228600" eaLnBrk="0" hangingPunct="0">
              <a:defRPr kumimoji="1" sz="2400" b="1">
                <a:solidFill>
                  <a:schemeClr val="tx1"/>
                </a:solidFill>
                <a:latin typeface="Times New Roman" pitchFamily="18" charset="0"/>
                <a:ea typeface="ＭＳ Ｐゴシック" pitchFamily="50" charset="-128"/>
              </a:defRPr>
            </a:lvl3pPr>
            <a:lvl4pPr marL="1600200" indent="-228600" eaLnBrk="0" hangingPunct="0">
              <a:defRPr kumimoji="1" sz="2400" b="1">
                <a:solidFill>
                  <a:schemeClr val="tx1"/>
                </a:solidFill>
                <a:latin typeface="Times New Roman" pitchFamily="18" charset="0"/>
                <a:ea typeface="ＭＳ Ｐゴシック" pitchFamily="50" charset="-128"/>
              </a:defRPr>
            </a:lvl4pPr>
            <a:lvl5pPr marL="2057400" indent="-228600" eaLnBrk="0" hangingPunct="0">
              <a:defRPr kumimoji="1" sz="2400" b="1">
                <a:solidFill>
                  <a:schemeClr val="tx1"/>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9pPr>
          </a:lstStyle>
          <a:p>
            <a:pPr algn="ctr" defTabSz="844078" eaLnBrk="1" fontAlgn="base" hangingPunct="1">
              <a:lnSpc>
                <a:spcPct val="110000"/>
              </a:lnSpc>
              <a:spcBef>
                <a:spcPct val="0"/>
              </a:spcBef>
              <a:spcAft>
                <a:spcPct val="0"/>
              </a:spcAft>
            </a:pPr>
            <a:r>
              <a:rPr lang="ja-JP" altLang="en-US" sz="3600" dirty="0">
                <a:latin typeface="Meiryo UI" panose="020B0604030504040204" pitchFamily="50" charset="-128"/>
                <a:ea typeface="Meiryo UI" panose="020B0604030504040204" pitchFamily="50" charset="-128"/>
                <a:cs typeface="メイリオ" panose="020B0604030504040204" pitchFamily="50" charset="-128"/>
              </a:rPr>
              <a:t>アジャイル開発進め方の指針</a:t>
            </a:r>
            <a:endParaRPr lang="en-US" altLang="ja-JP" sz="36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Rectangle 34">
            <a:extLst>
              <a:ext uri="{FF2B5EF4-FFF2-40B4-BE49-F238E27FC236}">
                <a16:creationId xmlns:a16="http://schemas.microsoft.com/office/drawing/2014/main" id="{ACD05FAA-02E6-41DA-B44A-49BE10940893}"/>
              </a:ext>
            </a:extLst>
          </p:cNvPr>
          <p:cNvSpPr>
            <a:spLocks noChangeArrowheads="1"/>
          </p:cNvSpPr>
          <p:nvPr/>
        </p:nvSpPr>
        <p:spPr bwMode="auto">
          <a:xfrm>
            <a:off x="390398" y="1484784"/>
            <a:ext cx="9243122" cy="1129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b="1">
                <a:solidFill>
                  <a:schemeClr val="tx1"/>
                </a:solidFill>
                <a:latin typeface="Times New Roman" pitchFamily="18" charset="0"/>
                <a:ea typeface="ＭＳ Ｐゴシック" pitchFamily="50" charset="-128"/>
              </a:defRPr>
            </a:lvl1pPr>
            <a:lvl2pPr marL="742950" indent="-285750" eaLnBrk="0" hangingPunct="0">
              <a:defRPr kumimoji="1" sz="2400" b="1">
                <a:solidFill>
                  <a:schemeClr val="tx1"/>
                </a:solidFill>
                <a:latin typeface="Times New Roman" pitchFamily="18" charset="0"/>
                <a:ea typeface="ＭＳ Ｐゴシック" pitchFamily="50" charset="-128"/>
              </a:defRPr>
            </a:lvl2pPr>
            <a:lvl3pPr marL="1143000" indent="-228600" eaLnBrk="0" hangingPunct="0">
              <a:defRPr kumimoji="1" sz="2400" b="1">
                <a:solidFill>
                  <a:schemeClr val="tx1"/>
                </a:solidFill>
                <a:latin typeface="Times New Roman" pitchFamily="18" charset="0"/>
                <a:ea typeface="ＭＳ Ｐゴシック" pitchFamily="50" charset="-128"/>
              </a:defRPr>
            </a:lvl3pPr>
            <a:lvl4pPr marL="1600200" indent="-228600" eaLnBrk="0" hangingPunct="0">
              <a:defRPr kumimoji="1" sz="2400" b="1">
                <a:solidFill>
                  <a:schemeClr val="tx1"/>
                </a:solidFill>
                <a:latin typeface="Times New Roman" pitchFamily="18" charset="0"/>
                <a:ea typeface="ＭＳ Ｐゴシック" pitchFamily="50" charset="-128"/>
              </a:defRPr>
            </a:lvl4pPr>
            <a:lvl5pPr marL="2057400" indent="-228600" eaLnBrk="0" hangingPunct="0">
              <a:defRPr kumimoji="1" sz="2400" b="1">
                <a:solidFill>
                  <a:schemeClr val="tx1"/>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kumimoji="1" sz="2400" b="1">
                <a:solidFill>
                  <a:schemeClr val="tx1"/>
                </a:solidFill>
                <a:latin typeface="Times New Roman" pitchFamily="18" charset="0"/>
                <a:ea typeface="ＭＳ Ｐゴシック" pitchFamily="50" charset="-128"/>
              </a:defRPr>
            </a:lvl9pPr>
          </a:lstStyle>
          <a:p>
            <a:pPr defTabSz="844078" eaLnBrk="1" hangingPunct="1">
              <a:lnSpc>
                <a:spcPct val="110000"/>
              </a:lnSpc>
            </a:pPr>
            <a:r>
              <a:rPr lang="ja-JP" altLang="en-US" dirty="0">
                <a:latin typeface="Meiryo UI" panose="020B0604030504040204" pitchFamily="50" charset="-128"/>
                <a:ea typeface="Meiryo UI" panose="020B0604030504040204" pitchFamily="50" charset="-128"/>
                <a:cs typeface="メイリオ" panose="020B0604030504040204" pitchFamily="50" charset="-128"/>
              </a:rPr>
              <a:t>～情報システム・モデル取引・契約書＜アジャイル開発版＞～</a:t>
            </a:r>
            <a:endParaRPr lang="en-US" altLang="ja-JP" dirty="0">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42581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7494014E-6D80-4D68-92EE-5F701EDFF9CA}"/>
              </a:ext>
            </a:extLst>
          </p:cNvPr>
          <p:cNvSpPr>
            <a:spLocks noGrp="1"/>
          </p:cNvSpPr>
          <p:nvPr>
            <p:ph type="title"/>
          </p:nvPr>
        </p:nvSpPr>
        <p:spPr/>
        <p:txBody>
          <a:bodyPr/>
          <a:lstStyle/>
          <a:p>
            <a:r>
              <a:rPr lang="ja-JP" altLang="en-US" dirty="0">
                <a:solidFill>
                  <a:srgbClr val="000000"/>
                </a:solidFill>
              </a:rPr>
              <a:t>アジャイル開発の進め方</a:t>
            </a:r>
            <a:endParaRPr kumimoji="1" lang="ja-JP" altLang="en-US" dirty="0"/>
          </a:p>
        </p:txBody>
      </p:sp>
      <p:sp>
        <p:nvSpPr>
          <p:cNvPr id="2" name="スライド番号プレースホルダー 1">
            <a:extLst>
              <a:ext uri="{FF2B5EF4-FFF2-40B4-BE49-F238E27FC236}">
                <a16:creationId xmlns:a16="http://schemas.microsoft.com/office/drawing/2014/main" id="{B1F91294-E6E3-4253-B3A2-6C660FEE8A32}"/>
              </a:ext>
            </a:extLst>
          </p:cNvPr>
          <p:cNvSpPr>
            <a:spLocks noGrp="1"/>
          </p:cNvSpPr>
          <p:nvPr>
            <p:ph type="sldNum" sz="quarter" idx="12"/>
          </p:nvPr>
        </p:nvSpPr>
        <p:spPr/>
        <p:txBody>
          <a:bodyPr/>
          <a:lstStyle/>
          <a:p>
            <a:pPr>
              <a:defRPr/>
            </a:pPr>
            <a:fld id="{0F0F80A2-DC45-4B64-9BD8-5BB54F4DB418}" type="slidenum">
              <a:rPr lang="ja-JP" altLang="en-US" smtClean="0"/>
              <a:pPr>
                <a:defRPr/>
              </a:pPr>
              <a:t>9</a:t>
            </a:fld>
            <a:endParaRPr lang="en-US" altLang="ja-JP" dirty="0"/>
          </a:p>
        </p:txBody>
      </p:sp>
      <p:graphicFrame>
        <p:nvGraphicFramePr>
          <p:cNvPr id="6" name="表 5">
            <a:extLst>
              <a:ext uri="{FF2B5EF4-FFF2-40B4-BE49-F238E27FC236}">
                <a16:creationId xmlns:a16="http://schemas.microsoft.com/office/drawing/2014/main" id="{DAD98E00-BA7F-4C44-B1AD-9758A41BBE76}"/>
              </a:ext>
            </a:extLst>
          </p:cNvPr>
          <p:cNvGraphicFramePr>
            <a:graphicFrameLocks noGrp="1"/>
          </p:cNvGraphicFramePr>
          <p:nvPr>
            <p:extLst>
              <p:ext uri="{D42A27DB-BD31-4B8C-83A1-F6EECF244321}">
                <p14:modId xmlns:p14="http://schemas.microsoft.com/office/powerpoint/2010/main" val="747424921"/>
              </p:ext>
            </p:extLst>
          </p:nvPr>
        </p:nvGraphicFramePr>
        <p:xfrm>
          <a:off x="489520" y="1198484"/>
          <a:ext cx="9144000" cy="5484588"/>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1469240184"/>
                    </a:ext>
                  </a:extLst>
                </a:gridCol>
                <a:gridCol w="5400720">
                  <a:extLst>
                    <a:ext uri="{9D8B030D-6E8A-4147-A177-3AD203B41FA5}">
                      <a16:colId xmlns:a16="http://schemas.microsoft.com/office/drawing/2014/main" val="1106265369"/>
                    </a:ext>
                  </a:extLst>
                </a:gridCol>
                <a:gridCol w="2663280">
                  <a:extLst>
                    <a:ext uri="{9D8B030D-6E8A-4147-A177-3AD203B41FA5}">
                      <a16:colId xmlns:a16="http://schemas.microsoft.com/office/drawing/2014/main" val="1780957802"/>
                    </a:ext>
                  </a:extLst>
                </a:gridCol>
              </a:tblGrid>
              <a:tr h="33196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名称</a:t>
                      </a:r>
                    </a:p>
                  </a:txBody>
                  <a:tcPr marT="45267" marB="452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特徴</a:t>
                      </a:r>
                    </a:p>
                  </a:txBody>
                  <a:tcPr marT="45267" marB="452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6623415"/>
                  </a:ext>
                </a:extLst>
              </a:tr>
              <a:tr h="5136502">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プロダクト</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solidFill>
                            <a:schemeClr val="tx1"/>
                          </a:solidFill>
                          <a:latin typeface="Meiryo UI" panose="020B0604030504040204" pitchFamily="50" charset="-128"/>
                          <a:ea typeface="Meiryo UI" panose="020B0604030504040204" pitchFamily="50" charset="-128"/>
                        </a:rPr>
                        <a:t>バックログの抽出とリファインメント</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T="45267" marB="452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プロダクトバックログは、プロダクトに追加する要求事項（ストーリー）のリストをいう。ユーザ（利用者、顧客）の分かる言葉で書かれている必要がある。このリストはプロダクトオーナー（</a:t>
                      </a:r>
                      <a:r>
                        <a:rPr lang="en-US" altLang="ja-JP" sz="1400" b="0" dirty="0">
                          <a:solidFill>
                            <a:schemeClr val="tx1"/>
                          </a:solidFill>
                          <a:latin typeface="Meiryo UI" panose="020B0604030504040204" pitchFamily="50" charset="-128"/>
                          <a:ea typeface="Meiryo UI" panose="020B0604030504040204" pitchFamily="50" charset="-128"/>
                        </a:rPr>
                        <a:t>PO</a:t>
                      </a:r>
                      <a:r>
                        <a:rPr lang="ja-JP" altLang="en-US" sz="1400" b="0" dirty="0">
                          <a:solidFill>
                            <a:schemeClr val="tx1"/>
                          </a:solidFill>
                          <a:latin typeface="Meiryo UI" panose="020B0604030504040204" pitchFamily="50" charset="-128"/>
                          <a:ea typeface="Meiryo UI" panose="020B0604030504040204" pitchFamily="50" charset="-128"/>
                        </a:rPr>
                        <a:t>）が管理する。このリストは、順位づけされて並んでいることが重要である。また、プロダクトの開発が続く間、変化し続け、維持される。</a:t>
                      </a:r>
                    </a:p>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800" b="0" dirty="0">
                        <a:solidFill>
                          <a:schemeClr val="tx1"/>
                        </a:solidFill>
                        <a:latin typeface="Meiryo UI" panose="020B0604030504040204" pitchFamily="50" charset="-128"/>
                        <a:ea typeface="Meiryo UI" panose="020B0604030504040204" pitchFamily="50" charset="-128"/>
                      </a:endParaRPr>
                    </a:p>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スクラムチームの中で、予め作業の「完了」についての共通見解を合意して定義（完了の定義（</a:t>
                      </a:r>
                      <a:r>
                        <a:rPr lang="en-US" altLang="ja-JP" sz="1400" b="0" dirty="0">
                          <a:solidFill>
                            <a:schemeClr val="tx1"/>
                          </a:solidFill>
                          <a:latin typeface="Meiryo UI" panose="020B0604030504040204" pitchFamily="50" charset="-128"/>
                          <a:ea typeface="Meiryo UI" panose="020B0604030504040204" pitchFamily="50" charset="-128"/>
                        </a:rPr>
                        <a:t>Done</a:t>
                      </a:r>
                      <a:r>
                        <a:rPr lang="ja-JP" altLang="en-US" sz="1400" b="0" dirty="0">
                          <a:solidFill>
                            <a:schemeClr val="tx1"/>
                          </a:solidFill>
                          <a:latin typeface="Meiryo UI" panose="020B0604030504040204" pitchFamily="50" charset="-128"/>
                          <a:ea typeface="Meiryo UI" panose="020B0604030504040204" pitchFamily="50" charset="-128"/>
                        </a:rPr>
                        <a:t>の定義））しておく。この定義は開発者間だけでなく、プロダクトオーナーやユーザとの間で合意しておくべきであり、可能な限り、定義を全員が常に認識できるようにしておくことが望ましい。</a:t>
                      </a:r>
                      <a:endParaRPr kumimoji="1" lang="ja-JP" altLang="ja-JP" sz="1400" b="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800" b="0" dirty="0">
                        <a:solidFill>
                          <a:schemeClr val="tx1"/>
                        </a:solidFill>
                        <a:latin typeface="Meiryo UI" panose="020B0604030504040204" pitchFamily="50" charset="-128"/>
                        <a:ea typeface="Meiryo UI" panose="020B0604030504040204" pitchFamily="50" charset="-128"/>
                      </a:endParaRPr>
                    </a:p>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プロダクトバックログの決定は、単なるプロジェクトやタイムマネジメントのための計画立案とは異なることに注意する。提供すべきユースケースとプロダクトのインフラ・共通部分（非機能要求などのバックログ項目）を見極めつつ、ユーザにとっての価値とビジネスとしての成功、開発のスピードや品質を考慮し、プロジェクトゴールに照らして検討する必要がある。その前提のもと、個別のスプリントで実現すべきストーリーと、それらのストーリー（およびそこに含まれるインフラ機能）の組合せとして複数回のスプリントにより実現すべきリリースの内容を決めていく。そのため、プロダクトバックログの決定は、ユーザ価値とビジネス（経営）ニーズと開発チームの能力とのマッチングの総合判断により行われることになる。</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800" b="0" dirty="0">
                        <a:solidFill>
                          <a:schemeClr val="tx1"/>
                        </a:solidFill>
                        <a:latin typeface="Meiryo UI" panose="020B0604030504040204" pitchFamily="50" charset="-128"/>
                        <a:ea typeface="Meiryo UI" panose="020B0604030504040204" pitchFamily="50" charset="-128"/>
                      </a:endParaRPr>
                    </a:p>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プロダクトバックログに含まれる項目に対して、詳細の追加、見積り、並び替えをすることを、プロダクトバックログのリファインメントと呼ぶ。これはプロダクトオーナーと開発チームが協力して行う継続的なプロセスである。</a:t>
                      </a:r>
                      <a:endParaRPr lang="ja-JP" altLang="en-US" sz="1400" b="0" strike="sngStrike" dirty="0">
                        <a:solidFill>
                          <a:schemeClr val="tx1"/>
                        </a:solidFill>
                        <a:latin typeface="Meiryo UI" panose="020B0604030504040204" pitchFamily="50" charset="-128"/>
                        <a:ea typeface="Meiryo UI" panose="020B0604030504040204" pitchFamily="50" charset="-128"/>
                      </a:endParaRPr>
                    </a:p>
                  </a:txBody>
                  <a:tcPr marT="45267" marB="452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endParaRPr lang="ja-JP" altLang="en-US" sz="1600" b="0" dirty="0">
                        <a:solidFill>
                          <a:schemeClr val="tx1"/>
                        </a:solidFill>
                        <a:latin typeface="Meiryo UI" panose="020B0604030504040204" pitchFamily="50" charset="-128"/>
                        <a:ea typeface="Meiryo UI" panose="020B0604030504040204" pitchFamily="50" charset="-128"/>
                      </a:endParaRPr>
                    </a:p>
                  </a:txBody>
                  <a:tcPr marT="45267" marB="452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7507796"/>
                  </a:ext>
                </a:extLst>
              </a:tr>
            </a:tbl>
          </a:graphicData>
        </a:graphic>
      </p:graphicFrame>
      <p:sp>
        <p:nvSpPr>
          <p:cNvPr id="26" name="四角形: 角を丸くする 25">
            <a:extLst>
              <a:ext uri="{FF2B5EF4-FFF2-40B4-BE49-F238E27FC236}">
                <a16:creationId xmlns:a16="http://schemas.microsoft.com/office/drawing/2014/main" id="{7AAED1F1-237C-4255-81DA-6AD602CF2766}"/>
              </a:ext>
            </a:extLst>
          </p:cNvPr>
          <p:cNvSpPr/>
          <p:nvPr/>
        </p:nvSpPr>
        <p:spPr>
          <a:xfrm>
            <a:off x="7017248" y="4084020"/>
            <a:ext cx="2616272" cy="1289196"/>
          </a:xfrm>
          <a:prstGeom prst="roundRect">
            <a:avLst>
              <a:gd name="adj" fmla="val 0"/>
            </a:avLst>
          </a:prstGeom>
          <a:ln>
            <a:noFill/>
          </a:ln>
        </p:spPr>
        <p:txBody>
          <a:bodyPr wrap="square" lIns="36000" rIns="36000" rtlCol="0" anchor="t">
            <a:noAutofit/>
          </a:bodyPr>
          <a:lstStyle/>
          <a:p>
            <a:pPr algn="l"/>
            <a:r>
              <a:rPr lang="ja-JP" altLang="en-US" sz="1200" b="0" dirty="0">
                <a:latin typeface="Meiryo UI" panose="020B0604030504040204" pitchFamily="50" charset="-128"/>
                <a:ea typeface="Meiryo UI" panose="020B0604030504040204" pitchFamily="50" charset="-128"/>
              </a:rPr>
              <a:t>プロダクトバックログは、作りたいプロダクトの提供すべき価値（ユーザストーリー：機能要求、ユーザエクスペリエンスなど）のリストである。各ストーリー項目に優先度をつけて、開発対象のバックログ項目を決める</a:t>
            </a:r>
            <a:endParaRPr kumimoji="1" lang="ja-JP" altLang="en-US" sz="1200" b="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CBADF852-614C-44E1-B7BF-5DFEF09D9A83}"/>
              </a:ext>
            </a:extLst>
          </p:cNvPr>
          <p:cNvSpPr/>
          <p:nvPr/>
        </p:nvSpPr>
        <p:spPr>
          <a:xfrm>
            <a:off x="7049828" y="2657571"/>
            <a:ext cx="1112039" cy="311460"/>
          </a:xfrm>
          <a:prstGeom prst="rect">
            <a:avLst/>
          </a:prstGeom>
          <a:solidFill>
            <a:srgbClr val="FFFFCC"/>
          </a:solidFill>
          <a:ln>
            <a:solidFill>
              <a:schemeClr val="tx1"/>
            </a:solidFill>
          </a:ln>
        </p:spPr>
        <p:txBody>
          <a:bodyPr lIns="36000" tIns="36000" rIns="36000" bIns="36000" rtlCol="0" anchor="ctr">
            <a:noAutofit/>
          </a:bodyPr>
          <a:lstStyle/>
          <a:p>
            <a:r>
              <a:rPr kumimoji="1" lang="ja-JP" altLang="en-US" sz="1100" b="0" dirty="0">
                <a:latin typeface="Meiryo UI" panose="020B0604030504040204" pitchFamily="50" charset="-128"/>
                <a:ea typeface="Meiryo UI" panose="020B0604030504040204" pitchFamily="50" charset="-128"/>
              </a:rPr>
              <a:t>ストーリー項目</a:t>
            </a:r>
            <a:r>
              <a:rPr kumimoji="1" lang="en-US" altLang="ja-JP" sz="1100" b="0" dirty="0">
                <a:latin typeface="Meiryo UI" panose="020B0604030504040204" pitchFamily="50" charset="-128"/>
                <a:ea typeface="Meiryo UI" panose="020B0604030504040204" pitchFamily="50" charset="-128"/>
              </a:rPr>
              <a:t>1</a:t>
            </a:r>
            <a:endParaRPr kumimoji="1" lang="ja-JP" altLang="en-US" sz="1100" b="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745C1DF-4E08-4E9A-89B6-C9B4ED9F6169}"/>
              </a:ext>
            </a:extLst>
          </p:cNvPr>
          <p:cNvSpPr/>
          <p:nvPr/>
        </p:nvSpPr>
        <p:spPr>
          <a:xfrm>
            <a:off x="7049828" y="3027524"/>
            <a:ext cx="1112039" cy="311460"/>
          </a:xfrm>
          <a:prstGeom prst="rect">
            <a:avLst/>
          </a:prstGeom>
          <a:solidFill>
            <a:srgbClr val="FFFFCC"/>
          </a:solidFill>
          <a:ln>
            <a:solidFill>
              <a:schemeClr val="tx1"/>
            </a:solidFill>
          </a:ln>
        </p:spPr>
        <p:txBody>
          <a:bodyPr lIns="36000" tIns="36000" rIns="36000" bIns="36000" rtlCol="0" anchor="ctr">
            <a:noAutofit/>
          </a:bodyPr>
          <a:lstStyle/>
          <a:p>
            <a:r>
              <a:rPr kumimoji="1" lang="ja-JP" altLang="en-US" sz="1100" b="0" dirty="0">
                <a:latin typeface="Meiryo UI" panose="020B0604030504040204" pitchFamily="50" charset="-128"/>
                <a:ea typeface="Meiryo UI" panose="020B0604030504040204" pitchFamily="50" charset="-128"/>
              </a:rPr>
              <a:t>ストーリー項目</a:t>
            </a:r>
            <a:r>
              <a:rPr kumimoji="1" lang="en-US" altLang="ja-JP" sz="1100" b="0" dirty="0">
                <a:latin typeface="Meiryo UI" panose="020B0604030504040204" pitchFamily="50" charset="-128"/>
                <a:ea typeface="Meiryo UI" panose="020B0604030504040204" pitchFamily="50" charset="-128"/>
              </a:rPr>
              <a:t>2</a:t>
            </a:r>
            <a:endParaRPr kumimoji="1" lang="ja-JP" altLang="en-US" sz="1100" b="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F56E99BB-800F-481E-9F23-3113B578DA37}"/>
              </a:ext>
            </a:extLst>
          </p:cNvPr>
          <p:cNvSpPr/>
          <p:nvPr/>
        </p:nvSpPr>
        <p:spPr>
          <a:xfrm>
            <a:off x="7049828" y="3397635"/>
            <a:ext cx="1112039" cy="311460"/>
          </a:xfrm>
          <a:prstGeom prst="rect">
            <a:avLst/>
          </a:prstGeom>
          <a:solidFill>
            <a:srgbClr val="FFFFCC"/>
          </a:solidFill>
          <a:ln>
            <a:solidFill>
              <a:schemeClr val="tx1"/>
            </a:solidFill>
          </a:ln>
        </p:spPr>
        <p:txBody>
          <a:bodyPr lIns="36000" tIns="36000" rIns="36000" bIns="36000" rtlCol="0" anchor="ctr">
            <a:noAutofit/>
          </a:bodyPr>
          <a:lstStyle/>
          <a:p>
            <a:r>
              <a:rPr kumimoji="1" lang="ja-JP" altLang="en-US" sz="1100" b="0" dirty="0">
                <a:latin typeface="Meiryo UI" panose="020B0604030504040204" pitchFamily="50" charset="-128"/>
                <a:ea typeface="Meiryo UI" panose="020B0604030504040204" pitchFamily="50" charset="-128"/>
              </a:rPr>
              <a:t>ストーリー項目</a:t>
            </a:r>
            <a:r>
              <a:rPr kumimoji="1" lang="en-US" altLang="ja-JP" sz="1100" b="0" dirty="0">
                <a:latin typeface="Meiryo UI" panose="020B0604030504040204" pitchFamily="50" charset="-128"/>
                <a:ea typeface="Meiryo UI" panose="020B0604030504040204" pitchFamily="50" charset="-128"/>
              </a:rPr>
              <a:t>3</a:t>
            </a:r>
            <a:endParaRPr kumimoji="1" lang="ja-JP" altLang="en-US" sz="1100" b="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11E2EAE9-1A18-4772-9667-FEF54F012CC5}"/>
              </a:ext>
            </a:extLst>
          </p:cNvPr>
          <p:cNvSpPr/>
          <p:nvPr/>
        </p:nvSpPr>
        <p:spPr>
          <a:xfrm>
            <a:off x="8372361" y="2657571"/>
            <a:ext cx="1145736" cy="311460"/>
          </a:xfrm>
          <a:prstGeom prst="rect">
            <a:avLst/>
          </a:prstGeom>
          <a:solidFill>
            <a:srgbClr val="FFCCFF"/>
          </a:solidFill>
          <a:ln>
            <a:solidFill>
              <a:schemeClr val="tx1"/>
            </a:solidFill>
          </a:ln>
        </p:spPr>
        <p:txBody>
          <a:bodyPr lIns="36000" tIns="36000" rIns="36000" bIns="36000" rtlCol="0" anchor="ctr">
            <a:noAutofit/>
          </a:bodyPr>
          <a:lstStyle/>
          <a:p>
            <a:r>
              <a:rPr kumimoji="1" lang="ja-JP" altLang="en-US" sz="1100" b="0" dirty="0">
                <a:latin typeface="Meiryo UI" panose="020B0604030504040204" pitchFamily="50" charset="-128"/>
                <a:ea typeface="Meiryo UI" panose="020B0604030504040204" pitchFamily="50" charset="-128"/>
              </a:rPr>
              <a:t>バックログ項目</a:t>
            </a:r>
            <a:r>
              <a:rPr kumimoji="1" lang="en-US" altLang="ja-JP" sz="1100" b="0" dirty="0">
                <a:latin typeface="Meiryo UI" panose="020B0604030504040204" pitchFamily="50" charset="-128"/>
                <a:ea typeface="Meiryo UI" panose="020B0604030504040204" pitchFamily="50" charset="-128"/>
              </a:rPr>
              <a:t>1</a:t>
            </a:r>
            <a:endParaRPr kumimoji="1" lang="ja-JP" altLang="en-US" sz="1100" b="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657FDF58-2B78-407D-853D-A84C6C1B2244}"/>
              </a:ext>
            </a:extLst>
          </p:cNvPr>
          <p:cNvSpPr/>
          <p:nvPr/>
        </p:nvSpPr>
        <p:spPr>
          <a:xfrm>
            <a:off x="8372361" y="3027524"/>
            <a:ext cx="1145736" cy="311460"/>
          </a:xfrm>
          <a:prstGeom prst="rect">
            <a:avLst/>
          </a:prstGeom>
          <a:solidFill>
            <a:srgbClr val="FFCCFF"/>
          </a:solidFill>
          <a:ln>
            <a:solidFill>
              <a:schemeClr val="tx1"/>
            </a:solidFill>
          </a:ln>
        </p:spPr>
        <p:txBody>
          <a:bodyPr lIns="36000" tIns="36000" rIns="36000" bIns="36000" rtlCol="0" anchor="ctr">
            <a:noAutofit/>
          </a:bodyPr>
          <a:lstStyle/>
          <a:p>
            <a:r>
              <a:rPr lang="ja-JP" altLang="en-US" sz="1100" b="0" dirty="0">
                <a:latin typeface="Meiryo UI" panose="020B0604030504040204" pitchFamily="50" charset="-128"/>
                <a:ea typeface="Meiryo UI" panose="020B0604030504040204" pitchFamily="50" charset="-128"/>
              </a:rPr>
              <a:t>バックログ項目</a:t>
            </a:r>
            <a:r>
              <a:rPr kumimoji="1" lang="en-US" altLang="ja-JP" sz="1100" b="0" dirty="0">
                <a:latin typeface="Meiryo UI" panose="020B0604030504040204" pitchFamily="50" charset="-128"/>
                <a:ea typeface="Meiryo UI" panose="020B0604030504040204" pitchFamily="50" charset="-128"/>
              </a:rPr>
              <a:t>2</a:t>
            </a:r>
            <a:endParaRPr kumimoji="1" lang="ja-JP" altLang="en-US" sz="1100" b="0" dirty="0">
              <a:latin typeface="Meiryo UI" panose="020B0604030504040204" pitchFamily="50" charset="-128"/>
              <a:ea typeface="Meiryo UI" panose="020B0604030504040204" pitchFamily="50" charset="-128"/>
            </a:endParaRPr>
          </a:p>
        </p:txBody>
      </p:sp>
      <p:sp>
        <p:nvSpPr>
          <p:cNvPr id="19" name="楕円 18">
            <a:extLst>
              <a:ext uri="{FF2B5EF4-FFF2-40B4-BE49-F238E27FC236}">
                <a16:creationId xmlns:a16="http://schemas.microsoft.com/office/drawing/2014/main" id="{5A3B3E65-D917-4CC0-93D2-02CF1B691A97}"/>
              </a:ext>
            </a:extLst>
          </p:cNvPr>
          <p:cNvSpPr/>
          <p:nvPr/>
        </p:nvSpPr>
        <p:spPr>
          <a:xfrm>
            <a:off x="9054282" y="2867166"/>
            <a:ext cx="532250" cy="154566"/>
          </a:xfrm>
          <a:prstGeom prst="ellipse">
            <a:avLst/>
          </a:prstGeom>
          <a:solidFill>
            <a:schemeClr val="bg1"/>
          </a:solidFill>
          <a:ln>
            <a:solidFill>
              <a:schemeClr val="tx1"/>
            </a:solidFill>
          </a:ln>
        </p:spPr>
        <p:txBody>
          <a:bodyPr wrap="none" lIns="36000" rIns="36000" rtlCol="0" anchor="ctr">
            <a:noAutofit/>
          </a:bodyPr>
          <a:lstStyle/>
          <a:p>
            <a:r>
              <a:rPr kumimoji="1" lang="ja-JP" altLang="en-US" sz="1000" b="0" dirty="0">
                <a:latin typeface="Meiryo UI" panose="020B0604030504040204" pitchFamily="50" charset="-128"/>
                <a:ea typeface="Meiryo UI" panose="020B0604030504040204" pitchFamily="50" charset="-128"/>
              </a:rPr>
              <a:t>優先</a:t>
            </a:r>
            <a:r>
              <a:rPr kumimoji="1" lang="en-US" altLang="ja-JP" sz="1000" b="0" dirty="0">
                <a:latin typeface="Meiryo UI" panose="020B0604030504040204" pitchFamily="50" charset="-128"/>
                <a:ea typeface="Meiryo UI" panose="020B0604030504040204" pitchFamily="50" charset="-128"/>
              </a:rPr>
              <a:t>1</a:t>
            </a:r>
            <a:endParaRPr kumimoji="1" lang="ja-JP" altLang="en-US" sz="1000" b="0" dirty="0">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B8197407-C6F5-4EA2-97BB-4A839C86F3F6}"/>
              </a:ext>
            </a:extLst>
          </p:cNvPr>
          <p:cNvSpPr/>
          <p:nvPr/>
        </p:nvSpPr>
        <p:spPr>
          <a:xfrm>
            <a:off x="7017248" y="2581832"/>
            <a:ext cx="1191154" cy="1442758"/>
          </a:xfrm>
          <a:prstGeom prst="rect">
            <a:avLst/>
          </a:prstGeom>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1A6A9A06-4C9E-46D3-A417-3500B7CF7800}"/>
              </a:ext>
            </a:extLst>
          </p:cNvPr>
          <p:cNvSpPr/>
          <p:nvPr/>
        </p:nvSpPr>
        <p:spPr>
          <a:xfrm>
            <a:off x="7268731" y="2135999"/>
            <a:ext cx="752129" cy="461665"/>
          </a:xfrm>
          <a:prstGeom prst="rect">
            <a:avLst/>
          </a:prstGeom>
        </p:spPr>
        <p:txBody>
          <a:bodyPr wrap="none">
            <a:spAutoFit/>
          </a:bodyPr>
          <a:lstStyle/>
          <a:p>
            <a:r>
              <a:rPr lang="ja-JP" altLang="en-US" sz="1200" b="0" dirty="0">
                <a:latin typeface="Meiryo UI" panose="020B0604030504040204" pitchFamily="50" charset="-128"/>
                <a:ea typeface="Meiryo UI" panose="020B0604030504040204" pitchFamily="50" charset="-128"/>
              </a:rPr>
              <a:t>ユーザ</a:t>
            </a:r>
            <a:endParaRPr lang="en-US" altLang="ja-JP" sz="1200" b="0" dirty="0">
              <a:latin typeface="Meiryo UI" panose="020B0604030504040204" pitchFamily="50" charset="-128"/>
              <a:ea typeface="Meiryo UI" panose="020B0604030504040204" pitchFamily="50" charset="-128"/>
            </a:endParaRPr>
          </a:p>
          <a:p>
            <a:r>
              <a:rPr lang="ja-JP" altLang="en-US" sz="1200" b="0" dirty="0">
                <a:latin typeface="Meiryo UI" panose="020B0604030504040204" pitchFamily="50" charset="-128"/>
                <a:ea typeface="Meiryo UI" panose="020B0604030504040204" pitchFamily="50" charset="-128"/>
              </a:rPr>
              <a:t>ストーリー</a:t>
            </a:r>
            <a:endParaRPr lang="ja-JP" altLang="en-US" sz="1200" dirty="0"/>
          </a:p>
        </p:txBody>
      </p:sp>
      <p:sp>
        <p:nvSpPr>
          <p:cNvPr id="24" name="正方形/長方形 23">
            <a:extLst>
              <a:ext uri="{FF2B5EF4-FFF2-40B4-BE49-F238E27FC236}">
                <a16:creationId xmlns:a16="http://schemas.microsoft.com/office/drawing/2014/main" id="{877B3485-4990-43EC-A65C-E8FDD617B17C}"/>
              </a:ext>
            </a:extLst>
          </p:cNvPr>
          <p:cNvSpPr/>
          <p:nvPr/>
        </p:nvSpPr>
        <p:spPr>
          <a:xfrm>
            <a:off x="8347600" y="2135999"/>
            <a:ext cx="1207581" cy="242922"/>
          </a:xfrm>
          <a:prstGeom prst="rect">
            <a:avLst/>
          </a:prstGeom>
        </p:spPr>
        <p:txBody>
          <a:bodyPr wrap="none">
            <a:noAutofit/>
          </a:bodyPr>
          <a:lstStyle/>
          <a:p>
            <a:r>
              <a:rPr lang="ja-JP" altLang="en-US" sz="1200" b="0" dirty="0">
                <a:latin typeface="Meiryo UI" panose="020B0604030504040204" pitchFamily="50" charset="-128"/>
                <a:ea typeface="Meiryo UI" panose="020B0604030504040204" pitchFamily="50" charset="-128"/>
              </a:rPr>
              <a:t>プロダクト</a:t>
            </a:r>
            <a:endParaRPr lang="en-US" altLang="ja-JP" sz="1200" b="0" dirty="0">
              <a:latin typeface="Meiryo UI" panose="020B0604030504040204" pitchFamily="50" charset="-128"/>
              <a:ea typeface="Meiryo UI" panose="020B0604030504040204" pitchFamily="50" charset="-128"/>
            </a:endParaRPr>
          </a:p>
          <a:p>
            <a:r>
              <a:rPr lang="ja-JP" altLang="en-US" sz="1200" b="0" dirty="0">
                <a:latin typeface="Meiryo UI" panose="020B0604030504040204" pitchFamily="50" charset="-128"/>
                <a:ea typeface="Meiryo UI" panose="020B0604030504040204" pitchFamily="50" charset="-128"/>
              </a:rPr>
              <a:t>バックログ</a:t>
            </a:r>
            <a:endParaRPr lang="ja-JP" altLang="en-US" sz="1200" dirty="0"/>
          </a:p>
        </p:txBody>
      </p:sp>
      <p:sp>
        <p:nvSpPr>
          <p:cNvPr id="25" name="正方形/長方形 24">
            <a:extLst>
              <a:ext uri="{FF2B5EF4-FFF2-40B4-BE49-F238E27FC236}">
                <a16:creationId xmlns:a16="http://schemas.microsoft.com/office/drawing/2014/main" id="{7B60A746-5003-45D2-B6D0-5C0E3DE07381}"/>
              </a:ext>
            </a:extLst>
          </p:cNvPr>
          <p:cNvSpPr/>
          <p:nvPr/>
        </p:nvSpPr>
        <p:spPr>
          <a:xfrm>
            <a:off x="8342503" y="2587546"/>
            <a:ext cx="1225580" cy="1437044"/>
          </a:xfrm>
          <a:prstGeom prst="rect">
            <a:avLst/>
          </a:prstGeom>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CE672CBB-A40B-49FE-83F6-E591E2CD2B0B}"/>
              </a:ext>
            </a:extLst>
          </p:cNvPr>
          <p:cNvSpPr txBox="1"/>
          <p:nvPr/>
        </p:nvSpPr>
        <p:spPr>
          <a:xfrm>
            <a:off x="8771092" y="3640531"/>
            <a:ext cx="356824" cy="439684"/>
          </a:xfrm>
          <a:prstGeom prst="rect">
            <a:avLst/>
          </a:prstGeom>
          <a:noFill/>
        </p:spPr>
        <p:txBody>
          <a:bodyPr vert="eaVert" wrap="square" rtlCol="0">
            <a:spAutoFit/>
          </a:bodyPr>
          <a:lstStyle/>
          <a:p>
            <a:r>
              <a:rPr lang="ja-JP" altLang="en-US" sz="800" b="0" dirty="0">
                <a:latin typeface="Meiryo UI" panose="020B0604030504040204" pitchFamily="50" charset="-128"/>
                <a:ea typeface="Meiryo UI" panose="020B0604030504040204" pitchFamily="50" charset="-128"/>
              </a:rPr>
              <a:t>・・・</a:t>
            </a:r>
            <a:endParaRPr kumimoji="1" lang="ja-JP" altLang="en-US" sz="800" b="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4A66BBD5-3282-4BB6-B5BC-1505526A4DB4}"/>
              </a:ext>
            </a:extLst>
          </p:cNvPr>
          <p:cNvSpPr txBox="1"/>
          <p:nvPr/>
        </p:nvSpPr>
        <p:spPr>
          <a:xfrm>
            <a:off x="7467926" y="3640531"/>
            <a:ext cx="356824" cy="439684"/>
          </a:xfrm>
          <a:prstGeom prst="rect">
            <a:avLst/>
          </a:prstGeom>
          <a:noFill/>
        </p:spPr>
        <p:txBody>
          <a:bodyPr vert="eaVert" wrap="square" rtlCol="0">
            <a:spAutoFit/>
          </a:bodyPr>
          <a:lstStyle/>
          <a:p>
            <a:r>
              <a:rPr lang="ja-JP" altLang="en-US" sz="800" b="0" dirty="0">
                <a:latin typeface="Meiryo UI" panose="020B0604030504040204" pitchFamily="50" charset="-128"/>
                <a:ea typeface="Meiryo UI" panose="020B0604030504040204" pitchFamily="50" charset="-128"/>
              </a:rPr>
              <a:t>・・・</a:t>
            </a:r>
            <a:endParaRPr kumimoji="1" lang="ja-JP" altLang="en-US" sz="800" b="0" dirty="0">
              <a:latin typeface="Meiryo UI" panose="020B0604030504040204" pitchFamily="50" charset="-128"/>
              <a:ea typeface="Meiryo UI" panose="020B0604030504040204" pitchFamily="50" charset="-128"/>
            </a:endParaRPr>
          </a:p>
        </p:txBody>
      </p:sp>
      <p:cxnSp>
        <p:nvCxnSpPr>
          <p:cNvPr id="29" name="直線矢印コネクタ 28">
            <a:extLst>
              <a:ext uri="{FF2B5EF4-FFF2-40B4-BE49-F238E27FC236}">
                <a16:creationId xmlns:a16="http://schemas.microsoft.com/office/drawing/2014/main" id="{59DBAEB4-7896-4672-BD75-4A216A80D58E}"/>
              </a:ext>
            </a:extLst>
          </p:cNvPr>
          <p:cNvCxnSpPr>
            <a:cxnSpLocks/>
            <a:stCxn id="4" idx="3"/>
            <a:endCxn id="13" idx="1"/>
          </p:cNvCxnSpPr>
          <p:nvPr/>
        </p:nvCxnSpPr>
        <p:spPr>
          <a:xfrm>
            <a:off x="8161867" y="2813301"/>
            <a:ext cx="2104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ACCBD051-12EE-4566-888D-66B96F0A05AE}"/>
              </a:ext>
            </a:extLst>
          </p:cNvPr>
          <p:cNvSpPr/>
          <p:nvPr/>
        </p:nvSpPr>
        <p:spPr>
          <a:xfrm>
            <a:off x="8372361" y="3397635"/>
            <a:ext cx="1145736" cy="311460"/>
          </a:xfrm>
          <a:prstGeom prst="rect">
            <a:avLst/>
          </a:prstGeom>
          <a:solidFill>
            <a:srgbClr val="FFCCFF"/>
          </a:solidFill>
          <a:ln>
            <a:solidFill>
              <a:schemeClr val="tx1"/>
            </a:solidFill>
          </a:ln>
        </p:spPr>
        <p:txBody>
          <a:bodyPr lIns="36000" tIns="36000" rIns="36000" bIns="36000" rtlCol="0" anchor="ctr">
            <a:noAutofit/>
          </a:bodyPr>
          <a:lstStyle/>
          <a:p>
            <a:r>
              <a:rPr lang="ja-JP" altLang="en-US" sz="1100" b="0" dirty="0">
                <a:latin typeface="Meiryo UI" panose="020B0604030504040204" pitchFamily="50" charset="-128"/>
                <a:ea typeface="Meiryo UI" panose="020B0604030504040204" pitchFamily="50" charset="-128"/>
              </a:rPr>
              <a:t>バックログ項目</a:t>
            </a:r>
            <a:r>
              <a:rPr lang="en-US" altLang="ja-JP" sz="1100" b="0" dirty="0">
                <a:latin typeface="Meiryo UI" panose="020B0604030504040204" pitchFamily="50" charset="-128"/>
                <a:ea typeface="Meiryo UI" panose="020B0604030504040204" pitchFamily="50" charset="-128"/>
              </a:rPr>
              <a:t>3</a:t>
            </a:r>
            <a:endParaRPr kumimoji="1" lang="ja-JP" altLang="en-US" sz="1100" b="0" dirty="0">
              <a:latin typeface="Meiryo UI" panose="020B0604030504040204" pitchFamily="50" charset="-128"/>
              <a:ea typeface="Meiryo UI" panose="020B0604030504040204" pitchFamily="50" charset="-128"/>
            </a:endParaRPr>
          </a:p>
        </p:txBody>
      </p:sp>
      <p:sp>
        <p:nvSpPr>
          <p:cNvPr id="20" name="楕円 19">
            <a:extLst>
              <a:ext uri="{FF2B5EF4-FFF2-40B4-BE49-F238E27FC236}">
                <a16:creationId xmlns:a16="http://schemas.microsoft.com/office/drawing/2014/main" id="{3AFF9269-957C-41BD-8B9C-87022BC2A0AA}"/>
              </a:ext>
            </a:extLst>
          </p:cNvPr>
          <p:cNvSpPr/>
          <p:nvPr/>
        </p:nvSpPr>
        <p:spPr>
          <a:xfrm>
            <a:off x="9054282" y="3239058"/>
            <a:ext cx="532250" cy="157673"/>
          </a:xfrm>
          <a:prstGeom prst="ellipse">
            <a:avLst/>
          </a:prstGeom>
          <a:solidFill>
            <a:schemeClr val="bg1"/>
          </a:solidFill>
          <a:ln>
            <a:solidFill>
              <a:schemeClr val="tx1"/>
            </a:solidFill>
          </a:ln>
        </p:spPr>
        <p:txBody>
          <a:bodyPr wrap="none" lIns="36000" rIns="36000" rtlCol="0" anchor="ctr">
            <a:noAutofit/>
          </a:bodyPr>
          <a:lstStyle/>
          <a:p>
            <a:r>
              <a:rPr kumimoji="1" lang="ja-JP" altLang="en-US" sz="1000" b="0" dirty="0">
                <a:latin typeface="Meiryo UI" panose="020B0604030504040204" pitchFamily="50" charset="-128"/>
                <a:ea typeface="Meiryo UI" panose="020B0604030504040204" pitchFamily="50" charset="-128"/>
              </a:rPr>
              <a:t>優先</a:t>
            </a:r>
            <a:r>
              <a:rPr kumimoji="1" lang="en-US" altLang="ja-JP" sz="1000" b="0" dirty="0">
                <a:latin typeface="Meiryo UI" panose="020B0604030504040204" pitchFamily="50" charset="-128"/>
                <a:ea typeface="Meiryo UI" panose="020B0604030504040204" pitchFamily="50" charset="-128"/>
              </a:rPr>
              <a:t>2</a:t>
            </a:r>
            <a:endParaRPr kumimoji="1" lang="ja-JP" altLang="en-US" sz="1000" b="0" dirty="0">
              <a:latin typeface="Meiryo UI" panose="020B0604030504040204" pitchFamily="50" charset="-128"/>
              <a:ea typeface="Meiryo UI" panose="020B0604030504040204" pitchFamily="50" charset="-128"/>
            </a:endParaRPr>
          </a:p>
        </p:txBody>
      </p:sp>
      <p:cxnSp>
        <p:nvCxnSpPr>
          <p:cNvPr id="31" name="直線矢印コネクタ 30">
            <a:extLst>
              <a:ext uri="{FF2B5EF4-FFF2-40B4-BE49-F238E27FC236}">
                <a16:creationId xmlns:a16="http://schemas.microsoft.com/office/drawing/2014/main" id="{452FEDE3-7D95-4E91-94E6-11BDB88E0C40}"/>
              </a:ext>
            </a:extLst>
          </p:cNvPr>
          <p:cNvCxnSpPr>
            <a:cxnSpLocks/>
            <a:stCxn id="10" idx="3"/>
            <a:endCxn id="14" idx="1"/>
          </p:cNvCxnSpPr>
          <p:nvPr/>
        </p:nvCxnSpPr>
        <p:spPr>
          <a:xfrm flipV="1">
            <a:off x="8161867" y="3183254"/>
            <a:ext cx="210494" cy="3701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495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87F631C-8589-4110-8C45-703E2A9BC747}"/>
              </a:ext>
            </a:extLst>
          </p:cNvPr>
          <p:cNvSpPr>
            <a:spLocks noGrp="1"/>
          </p:cNvSpPr>
          <p:nvPr>
            <p:ph type="title"/>
          </p:nvPr>
        </p:nvSpPr>
        <p:spPr/>
        <p:txBody>
          <a:bodyPr/>
          <a:lstStyle/>
          <a:p>
            <a:r>
              <a:rPr lang="ja-JP" altLang="en-US" dirty="0">
                <a:solidFill>
                  <a:srgbClr val="000000"/>
                </a:solidFill>
              </a:rPr>
              <a:t>アジャイル開発の進め方</a:t>
            </a:r>
            <a:endParaRPr kumimoji="1" lang="ja-JP" altLang="en-US" dirty="0"/>
          </a:p>
        </p:txBody>
      </p:sp>
      <p:sp>
        <p:nvSpPr>
          <p:cNvPr id="2" name="スライド番号プレースホルダー 1">
            <a:extLst>
              <a:ext uri="{FF2B5EF4-FFF2-40B4-BE49-F238E27FC236}">
                <a16:creationId xmlns:a16="http://schemas.microsoft.com/office/drawing/2014/main" id="{B1F91294-E6E3-4253-B3A2-6C660FEE8A32}"/>
              </a:ext>
            </a:extLst>
          </p:cNvPr>
          <p:cNvSpPr>
            <a:spLocks noGrp="1"/>
          </p:cNvSpPr>
          <p:nvPr>
            <p:ph type="sldNum" sz="quarter" idx="12"/>
          </p:nvPr>
        </p:nvSpPr>
        <p:spPr/>
        <p:txBody>
          <a:bodyPr/>
          <a:lstStyle/>
          <a:p>
            <a:pPr>
              <a:defRPr/>
            </a:pPr>
            <a:fld id="{0F0F80A2-DC45-4B64-9BD8-5BB54F4DB418}" type="slidenum">
              <a:rPr lang="ja-JP" altLang="en-US" smtClean="0"/>
              <a:pPr>
                <a:defRPr/>
              </a:pPr>
              <a:t>10</a:t>
            </a:fld>
            <a:endParaRPr lang="en-US" altLang="ja-JP" dirty="0"/>
          </a:p>
        </p:txBody>
      </p:sp>
      <p:graphicFrame>
        <p:nvGraphicFramePr>
          <p:cNvPr id="6" name="表 5">
            <a:extLst>
              <a:ext uri="{FF2B5EF4-FFF2-40B4-BE49-F238E27FC236}">
                <a16:creationId xmlns:a16="http://schemas.microsoft.com/office/drawing/2014/main" id="{DAD98E00-BA7F-4C44-B1AD-9758A41BBE76}"/>
              </a:ext>
            </a:extLst>
          </p:cNvPr>
          <p:cNvGraphicFramePr>
            <a:graphicFrameLocks noGrp="1"/>
          </p:cNvGraphicFramePr>
          <p:nvPr>
            <p:extLst>
              <p:ext uri="{D42A27DB-BD31-4B8C-83A1-F6EECF244321}">
                <p14:modId xmlns:p14="http://schemas.microsoft.com/office/powerpoint/2010/main" val="3947809669"/>
              </p:ext>
            </p:extLst>
          </p:nvPr>
        </p:nvGraphicFramePr>
        <p:xfrm>
          <a:off x="489970" y="1196802"/>
          <a:ext cx="9143550" cy="5472558"/>
        </p:xfrm>
        <a:graphic>
          <a:graphicData uri="http://schemas.openxmlformats.org/drawingml/2006/table">
            <a:tbl>
              <a:tblPr firstRow="1" bandRow="1">
                <a:tableStyleId>{5C22544A-7EE6-4342-B048-85BDC9FD1C3A}</a:tableStyleId>
              </a:tblPr>
              <a:tblGrid>
                <a:gridCol w="1079550">
                  <a:extLst>
                    <a:ext uri="{9D8B030D-6E8A-4147-A177-3AD203B41FA5}">
                      <a16:colId xmlns:a16="http://schemas.microsoft.com/office/drawing/2014/main" val="1469240184"/>
                    </a:ext>
                  </a:extLst>
                </a:gridCol>
                <a:gridCol w="5400600">
                  <a:extLst>
                    <a:ext uri="{9D8B030D-6E8A-4147-A177-3AD203B41FA5}">
                      <a16:colId xmlns:a16="http://schemas.microsoft.com/office/drawing/2014/main" val="1106265369"/>
                    </a:ext>
                  </a:extLst>
                </a:gridCol>
                <a:gridCol w="2663400">
                  <a:extLst>
                    <a:ext uri="{9D8B030D-6E8A-4147-A177-3AD203B41FA5}">
                      <a16:colId xmlns:a16="http://schemas.microsoft.com/office/drawing/2014/main" val="1780957802"/>
                    </a:ext>
                  </a:extLst>
                </a:gridCol>
              </a:tblGrid>
              <a:tr h="34511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特徴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6623415"/>
                  </a:ext>
                </a:extLst>
              </a:tr>
              <a:tr h="5127448">
                <a:tc>
                  <a:txBody>
                    <a:bodyPr/>
                    <a:lstStyle/>
                    <a:p>
                      <a:pPr algn="ctr"/>
                      <a:r>
                        <a:rPr lang="ja-JP" altLang="en-US" sz="1600" b="0" dirty="0">
                          <a:solidFill>
                            <a:schemeClr val="tx1"/>
                          </a:solidFill>
                          <a:latin typeface="Meiryo UI" panose="020B0604030504040204" pitchFamily="50" charset="-128"/>
                          <a:ea typeface="Meiryo UI" panose="020B0604030504040204" pitchFamily="50" charset="-128"/>
                        </a:rPr>
                        <a:t>スプリント</a:t>
                      </a:r>
                      <a:br>
                        <a:rPr lang="en-US" altLang="ja-JP" sz="1600" b="0" dirty="0">
                          <a:solidFill>
                            <a:schemeClr val="tx1"/>
                          </a:solidFill>
                          <a:latin typeface="Meiryo UI" panose="020B0604030504040204" pitchFamily="50" charset="-128"/>
                          <a:ea typeface="Meiryo UI" panose="020B0604030504040204" pitchFamily="50" charset="-128"/>
                        </a:rPr>
                      </a:br>
                      <a:r>
                        <a:rPr lang="ja-JP" altLang="en-US" sz="1600" b="0" dirty="0">
                          <a:solidFill>
                            <a:schemeClr val="tx1"/>
                          </a:solidFill>
                          <a:latin typeface="Meiryo UI" panose="020B0604030504040204" pitchFamily="50" charset="-128"/>
                          <a:ea typeface="Meiryo UI" panose="020B0604030504040204" pitchFamily="50" charset="-128"/>
                        </a:rPr>
                        <a:t>プランニング</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スプリントプランニングは、各スプリントの開始に先立って行われるミーティングをいう。プロダクトバックログから次のスプリントで扱うスプリントバックログを抜き出して決定する。プロダクトオーナーが順位にしたがって、今回扱うバックログを選び出し、スクラムチーム全体でそれらを理解する。開発チームが見積もったそれらの作業規模を、過去数回程度のスプリントで測定された開発実績に照らして、プロダクトオーナーと開発チームが協議のうえ、順位の上からどこまでを今回のスプリントに入れるかを決める。さらに、その後、開発チームが計画を詳細化し、タスクにまで分割する。通常、タスクは時間単位（</a:t>
                      </a:r>
                      <a:r>
                        <a:rPr lang="en-US" altLang="ja-JP" sz="1400" b="0" dirty="0">
                          <a:solidFill>
                            <a:schemeClr val="tx1"/>
                          </a:solidFill>
                          <a:latin typeface="Meiryo UI" panose="020B0604030504040204" pitchFamily="50" charset="-128"/>
                          <a:ea typeface="Meiryo UI" panose="020B0604030504040204" pitchFamily="50" charset="-128"/>
                        </a:rPr>
                        <a:t>2~8</a:t>
                      </a:r>
                      <a:r>
                        <a:rPr lang="ja-JP" altLang="en-US" sz="1400" b="0" dirty="0">
                          <a:solidFill>
                            <a:schemeClr val="tx1"/>
                          </a:solidFill>
                          <a:latin typeface="Meiryo UI" panose="020B0604030504040204" pitchFamily="50" charset="-128"/>
                          <a:ea typeface="Meiryo UI" panose="020B0604030504040204" pitchFamily="50" charset="-128"/>
                        </a:rPr>
                        <a:t>時間程度）で見積もられる。原則として</a:t>
                      </a:r>
                      <a:r>
                        <a:rPr lang="en-US" altLang="ja-JP" sz="1400" b="0" dirty="0">
                          <a:solidFill>
                            <a:schemeClr val="tx1"/>
                          </a:solidFill>
                          <a:latin typeface="Meiryo UI" panose="020B0604030504040204" pitchFamily="50" charset="-128"/>
                          <a:ea typeface="Meiryo UI" panose="020B0604030504040204" pitchFamily="50" charset="-128"/>
                        </a:rPr>
                        <a:t>1</a:t>
                      </a:r>
                      <a:r>
                        <a:rPr lang="ja-JP" altLang="en-US" sz="1400" b="0" dirty="0" err="1">
                          <a:solidFill>
                            <a:schemeClr val="tx1"/>
                          </a:solidFill>
                          <a:latin typeface="Meiryo UI" panose="020B0604030504040204" pitchFamily="50" charset="-128"/>
                          <a:ea typeface="Meiryo UI" panose="020B0604030504040204" pitchFamily="50" charset="-128"/>
                        </a:rPr>
                        <a:t>つの</a:t>
                      </a:r>
                      <a:r>
                        <a:rPr lang="ja-JP" altLang="en-US" sz="1400" b="0" dirty="0">
                          <a:solidFill>
                            <a:schemeClr val="tx1"/>
                          </a:solidFill>
                          <a:latin typeface="Meiryo UI" panose="020B0604030504040204" pitchFamily="50" charset="-128"/>
                          <a:ea typeface="Meiryo UI" panose="020B0604030504040204" pitchFamily="50" charset="-128"/>
                        </a:rPr>
                        <a:t>タスクは</a:t>
                      </a:r>
                      <a:r>
                        <a:rPr lang="en-US" altLang="ja-JP" sz="1400" b="0" dirty="0">
                          <a:solidFill>
                            <a:schemeClr val="tx1"/>
                          </a:solidFill>
                          <a:latin typeface="Meiryo UI" panose="020B0604030504040204" pitchFamily="50" charset="-128"/>
                          <a:ea typeface="Meiryo UI" panose="020B0604030504040204" pitchFamily="50" charset="-128"/>
                        </a:rPr>
                        <a:t>1</a:t>
                      </a:r>
                      <a:r>
                        <a:rPr lang="ja-JP" altLang="en-US" sz="1400" b="0" dirty="0">
                          <a:solidFill>
                            <a:schemeClr val="tx1"/>
                          </a:solidFill>
                          <a:latin typeface="Meiryo UI" panose="020B0604030504040204" pitchFamily="50" charset="-128"/>
                          <a:ea typeface="Meiryo UI" panose="020B0604030504040204" pitchFamily="50" charset="-128"/>
                        </a:rPr>
                        <a:t>人に割り当てられる。</a:t>
                      </a:r>
                      <a:endParaRPr lang="en-US" altLang="ja-JP" sz="1400" b="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スプリントプランニングは、次のスプリントでやるべきタスクを単に並べるだけではなく、ユーザ視点の意味を意識しながら（適切な境界で適切な粒度で）実現のためのタスクとして切り出すことが必要となる。そのスプリントのゴールを意識しながら、そのストーリーを実現するためのユーザ観点と開発者観点の両方でのアクションの切り出しが必要となる。その際、それを支えるアーキテクチャを構想し、ストーリーの各ステップの具体的なアルゴリズムやデータ構造、インターフェース、実装技術を想定して作業時間の見積りを行う（あくまで仮説ベース。技術的に不確かな要素があれば、その調査タスクを別途切り出して追加する）。その切り出しの単位は同時に他のタスクとの接続性やテストしやすさを考慮したものにする必要がある。つまり、計画しながら設計と見積りと自主的なタスクのアサインとを同時に行うもので、総合的な判断が必要な作業といえる。</a:t>
                      </a:r>
                      <a:endParaRPr lang="en-US" altLang="ja-JP" sz="1400" b="0" dirty="0">
                        <a:solidFill>
                          <a:schemeClr val="tx1"/>
                        </a:solidFill>
                        <a:latin typeface="Meiryo UI" panose="020B0604030504040204" pitchFamily="50" charset="-128"/>
                        <a:ea typeface="Meiryo UI" panose="020B0604030504040204" pitchFamily="50" charset="-128"/>
                      </a:endParaRP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8196935"/>
                  </a:ext>
                </a:extLst>
              </a:tr>
            </a:tbl>
          </a:graphicData>
        </a:graphic>
      </p:graphicFrame>
      <p:sp>
        <p:nvSpPr>
          <p:cNvPr id="8" name="正方形/長方形 7">
            <a:extLst>
              <a:ext uri="{FF2B5EF4-FFF2-40B4-BE49-F238E27FC236}">
                <a16:creationId xmlns:a16="http://schemas.microsoft.com/office/drawing/2014/main" id="{A11F6066-8D20-4865-A222-C86BCC951298}"/>
              </a:ext>
            </a:extLst>
          </p:cNvPr>
          <p:cNvSpPr/>
          <p:nvPr/>
        </p:nvSpPr>
        <p:spPr>
          <a:xfrm>
            <a:off x="200472" y="620688"/>
            <a:ext cx="9289032" cy="523220"/>
          </a:xfrm>
          <a:prstGeom prst="rect">
            <a:avLst/>
          </a:prstGeom>
        </p:spPr>
        <p:txBody>
          <a:bodyPr>
            <a:noAutofit/>
          </a:bodyPr>
          <a:lstStyle/>
          <a:p>
            <a:pPr algn="l"/>
            <a:endParaRPr lang="ja-JP" altLang="en-US" sz="1800" b="0"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416108BE-0635-4B99-9E25-33BCE4D3A49B}"/>
              </a:ext>
            </a:extLst>
          </p:cNvPr>
          <p:cNvSpPr/>
          <p:nvPr/>
        </p:nvSpPr>
        <p:spPr>
          <a:xfrm>
            <a:off x="7021971" y="5156927"/>
            <a:ext cx="2611549" cy="1351759"/>
          </a:xfrm>
          <a:prstGeom prst="roundRect">
            <a:avLst>
              <a:gd name="adj" fmla="val 0"/>
            </a:avLst>
          </a:prstGeom>
          <a:ln>
            <a:noFill/>
          </a:ln>
        </p:spPr>
        <p:txBody>
          <a:bodyPr lIns="36000" rIns="36000" rtlCol="0" anchor="t">
            <a:noAutofit/>
          </a:bodyPr>
          <a:lstStyle/>
          <a:p>
            <a:pPr algn="l"/>
            <a:r>
              <a:rPr lang="ja-JP" altLang="en-US" sz="1200" b="0" dirty="0">
                <a:latin typeface="Meiryo UI" panose="020B0604030504040204" pitchFamily="50" charset="-128"/>
                <a:ea typeface="Meiryo UI" panose="020B0604030504040204" pitchFamily="50" charset="-128"/>
              </a:rPr>
              <a:t>スプリントプランニングでは、ユーザ観点と開発者観点の両方で実装する項目をタスクとして切り出す。</a:t>
            </a:r>
            <a:endParaRPr lang="en-US" altLang="ja-JP" sz="1200" b="0" dirty="0">
              <a:latin typeface="Meiryo UI" panose="020B0604030504040204" pitchFamily="50" charset="-128"/>
              <a:ea typeface="Meiryo UI" panose="020B0604030504040204" pitchFamily="50" charset="-128"/>
            </a:endParaRPr>
          </a:p>
          <a:p>
            <a:pPr algn="l"/>
            <a:endParaRPr lang="en-US" altLang="ja-JP" sz="1200" b="0" dirty="0">
              <a:latin typeface="Meiryo UI" panose="020B0604030504040204" pitchFamily="50" charset="-128"/>
              <a:ea typeface="Meiryo UI" panose="020B0604030504040204" pitchFamily="50" charset="-128"/>
            </a:endParaRPr>
          </a:p>
          <a:p>
            <a:pPr algn="l"/>
            <a:r>
              <a:rPr kumimoji="1" lang="ja-JP" altLang="en-US" sz="1200" b="0" dirty="0">
                <a:latin typeface="Meiryo UI" panose="020B0604030504040204" pitchFamily="50" charset="-128"/>
                <a:ea typeface="Meiryo UI" panose="020B0604030504040204" pitchFamily="50" charset="-128"/>
              </a:rPr>
              <a:t>スプリント内では複数のバックログを同時に実施するのではなく、優先順位の高いバックログから完了させることが重要。</a:t>
            </a:r>
          </a:p>
        </p:txBody>
      </p:sp>
      <p:sp>
        <p:nvSpPr>
          <p:cNvPr id="11" name="正方形/長方形 10">
            <a:extLst>
              <a:ext uri="{FF2B5EF4-FFF2-40B4-BE49-F238E27FC236}">
                <a16:creationId xmlns:a16="http://schemas.microsoft.com/office/drawing/2014/main" id="{711D759F-95F0-406C-A806-27EC05265810}"/>
              </a:ext>
            </a:extLst>
          </p:cNvPr>
          <p:cNvSpPr/>
          <p:nvPr/>
        </p:nvSpPr>
        <p:spPr>
          <a:xfrm>
            <a:off x="7048480" y="1962252"/>
            <a:ext cx="1127384" cy="311460"/>
          </a:xfrm>
          <a:prstGeom prst="rect">
            <a:avLst/>
          </a:prstGeom>
          <a:solidFill>
            <a:srgbClr val="FFCCFF"/>
          </a:solidFill>
          <a:ln>
            <a:solidFill>
              <a:schemeClr val="tx1"/>
            </a:solidFill>
          </a:ln>
        </p:spPr>
        <p:txBody>
          <a:bodyPr lIns="36000" tIns="36000" rIns="36000" bIns="36000" rtlCol="0" anchor="ctr">
            <a:noAutofit/>
          </a:bodyPr>
          <a:lstStyle/>
          <a:p>
            <a:r>
              <a:rPr lang="ja-JP" altLang="en-US" sz="1100" b="0" dirty="0">
                <a:latin typeface="Meiryo UI" panose="020B0604030504040204" pitchFamily="50" charset="-128"/>
                <a:ea typeface="Meiryo UI" panose="020B0604030504040204" pitchFamily="50" charset="-128"/>
              </a:rPr>
              <a:t>バックログ</a:t>
            </a:r>
            <a:r>
              <a:rPr kumimoji="1" lang="ja-JP" altLang="en-US" sz="1100" b="0" dirty="0">
                <a:latin typeface="Meiryo UI" panose="020B0604030504040204" pitchFamily="50" charset="-128"/>
                <a:ea typeface="Meiryo UI" panose="020B0604030504040204" pitchFamily="50" charset="-128"/>
              </a:rPr>
              <a:t>項目</a:t>
            </a:r>
            <a:r>
              <a:rPr kumimoji="1" lang="en-US" altLang="ja-JP" sz="1100" b="0" dirty="0">
                <a:latin typeface="Meiryo UI" panose="020B0604030504040204" pitchFamily="50" charset="-128"/>
                <a:ea typeface="Meiryo UI" panose="020B0604030504040204" pitchFamily="50" charset="-128"/>
              </a:rPr>
              <a:t>1</a:t>
            </a:r>
            <a:endParaRPr kumimoji="1" lang="ja-JP" altLang="en-US" sz="1100" b="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DAC089C4-2AD7-4C94-AF1B-E13AEDA3D8B5}"/>
              </a:ext>
            </a:extLst>
          </p:cNvPr>
          <p:cNvSpPr/>
          <p:nvPr/>
        </p:nvSpPr>
        <p:spPr>
          <a:xfrm>
            <a:off x="7048480" y="2332205"/>
            <a:ext cx="1127384" cy="311460"/>
          </a:xfrm>
          <a:prstGeom prst="rect">
            <a:avLst/>
          </a:prstGeom>
          <a:solidFill>
            <a:srgbClr val="FFCCFF"/>
          </a:solidFill>
          <a:ln>
            <a:solidFill>
              <a:schemeClr val="tx1"/>
            </a:solidFill>
          </a:ln>
        </p:spPr>
        <p:txBody>
          <a:bodyPr lIns="36000" tIns="36000" rIns="36000" bIns="36000" rtlCol="0" anchor="ctr">
            <a:noAutofit/>
          </a:bodyPr>
          <a:lstStyle/>
          <a:p>
            <a:r>
              <a:rPr lang="ja-JP" altLang="en-US" sz="1100" b="0" dirty="0">
                <a:latin typeface="Meiryo UI" panose="020B0604030504040204" pitchFamily="50" charset="-128"/>
                <a:ea typeface="Meiryo UI" panose="020B0604030504040204" pitchFamily="50" charset="-128"/>
              </a:rPr>
              <a:t>バックログ</a:t>
            </a:r>
            <a:r>
              <a:rPr kumimoji="1" lang="ja-JP" altLang="en-US" sz="1100" b="0" dirty="0">
                <a:latin typeface="Meiryo UI" panose="020B0604030504040204" pitchFamily="50" charset="-128"/>
                <a:ea typeface="Meiryo UI" panose="020B0604030504040204" pitchFamily="50" charset="-128"/>
              </a:rPr>
              <a:t>項目</a:t>
            </a:r>
            <a:r>
              <a:rPr kumimoji="1" lang="en-US" altLang="ja-JP" sz="1100" b="0" dirty="0">
                <a:latin typeface="Meiryo UI" panose="020B0604030504040204" pitchFamily="50" charset="-128"/>
                <a:ea typeface="Meiryo UI" panose="020B0604030504040204" pitchFamily="50" charset="-128"/>
              </a:rPr>
              <a:t>2</a:t>
            </a:r>
            <a:endParaRPr kumimoji="1" lang="ja-JP" altLang="en-US" sz="1100" b="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151C7ABA-DE4A-446C-BB10-AC909DA55A91}"/>
              </a:ext>
            </a:extLst>
          </p:cNvPr>
          <p:cNvSpPr/>
          <p:nvPr/>
        </p:nvSpPr>
        <p:spPr>
          <a:xfrm>
            <a:off x="7015450" y="1886513"/>
            <a:ext cx="1207590" cy="1356553"/>
          </a:xfrm>
          <a:prstGeom prst="rect">
            <a:avLst/>
          </a:prstGeom>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BF730BA8-01BC-47AC-BE59-F7FD2A2E4FCB}"/>
              </a:ext>
            </a:extLst>
          </p:cNvPr>
          <p:cNvSpPr txBox="1"/>
          <p:nvPr/>
        </p:nvSpPr>
        <p:spPr>
          <a:xfrm>
            <a:off x="7399563" y="2592808"/>
            <a:ext cx="361748" cy="439684"/>
          </a:xfrm>
          <a:prstGeom prst="rect">
            <a:avLst/>
          </a:prstGeom>
          <a:noFill/>
        </p:spPr>
        <p:txBody>
          <a:bodyPr vert="eaVert" wrap="square" rtlCol="0">
            <a:spAutoFit/>
          </a:bodyPr>
          <a:lstStyle/>
          <a:p>
            <a:r>
              <a:rPr lang="ja-JP" altLang="en-US" sz="800" b="0" dirty="0">
                <a:latin typeface="Meiryo UI" panose="020B0604030504040204" pitchFamily="50" charset="-128"/>
                <a:ea typeface="Meiryo UI" panose="020B0604030504040204" pitchFamily="50" charset="-128"/>
              </a:rPr>
              <a:t>・・・</a:t>
            </a:r>
            <a:endParaRPr kumimoji="1" lang="ja-JP" altLang="en-US" sz="800" b="0" dirty="0">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C2A03C0F-107E-4B28-A464-173B82E1C7AA}"/>
              </a:ext>
            </a:extLst>
          </p:cNvPr>
          <p:cNvSpPr/>
          <p:nvPr/>
        </p:nvSpPr>
        <p:spPr>
          <a:xfrm>
            <a:off x="6969224" y="1628800"/>
            <a:ext cx="1224244" cy="242922"/>
          </a:xfrm>
          <a:prstGeom prst="rect">
            <a:avLst/>
          </a:prstGeom>
        </p:spPr>
        <p:txBody>
          <a:bodyPr wrap="none">
            <a:noAutofit/>
          </a:bodyPr>
          <a:lstStyle/>
          <a:p>
            <a:r>
              <a:rPr lang="ja-JP" altLang="en-US" sz="1200" b="0" dirty="0">
                <a:latin typeface="Meiryo UI" panose="020B0604030504040204" pitchFamily="50" charset="-128"/>
                <a:ea typeface="Meiryo UI" panose="020B0604030504040204" pitchFamily="50" charset="-128"/>
              </a:rPr>
              <a:t>プロダクトバックログ</a:t>
            </a:r>
            <a:endParaRPr lang="ja-JP" altLang="en-US" sz="1200" dirty="0"/>
          </a:p>
        </p:txBody>
      </p:sp>
      <p:sp>
        <p:nvSpPr>
          <p:cNvPr id="34" name="正方形/長方形 33">
            <a:extLst>
              <a:ext uri="{FF2B5EF4-FFF2-40B4-BE49-F238E27FC236}">
                <a16:creationId xmlns:a16="http://schemas.microsoft.com/office/drawing/2014/main" id="{5DA349EE-BE56-46FE-9AAB-CAFD805DC31A}"/>
              </a:ext>
            </a:extLst>
          </p:cNvPr>
          <p:cNvSpPr/>
          <p:nvPr/>
        </p:nvSpPr>
        <p:spPr>
          <a:xfrm>
            <a:off x="7030346" y="4509120"/>
            <a:ext cx="923942" cy="311460"/>
          </a:xfrm>
          <a:prstGeom prst="rect">
            <a:avLst/>
          </a:prstGeom>
          <a:solidFill>
            <a:srgbClr val="FFCCFF"/>
          </a:solidFill>
          <a:ln>
            <a:solidFill>
              <a:schemeClr val="tx1"/>
            </a:solidFill>
          </a:ln>
        </p:spPr>
        <p:txBody>
          <a:bodyPr wrap="none" lIns="36000" tIns="36000" rIns="36000" bIns="36000" rtlCol="0" anchor="ctr">
            <a:noAutofit/>
          </a:bodyPr>
          <a:lstStyle/>
          <a:p>
            <a:r>
              <a:rPr lang="ja-JP" altLang="en-US" sz="1100" b="0" dirty="0">
                <a:latin typeface="Meiryo UI" panose="020B0604030504040204" pitchFamily="50" charset="-128"/>
                <a:ea typeface="Meiryo UI" panose="020B0604030504040204" pitchFamily="50" charset="-128"/>
              </a:rPr>
              <a:t>バックログ</a:t>
            </a:r>
            <a:r>
              <a:rPr kumimoji="1" lang="ja-JP" altLang="en-US" sz="1100" b="0" dirty="0">
                <a:latin typeface="Meiryo UI" panose="020B0604030504040204" pitchFamily="50" charset="-128"/>
                <a:ea typeface="Meiryo UI" panose="020B0604030504040204" pitchFamily="50" charset="-128"/>
              </a:rPr>
              <a:t>項目</a:t>
            </a:r>
            <a:r>
              <a:rPr kumimoji="1" lang="en-US" altLang="ja-JP" sz="1100" b="0" dirty="0">
                <a:latin typeface="Meiryo UI" panose="020B0604030504040204" pitchFamily="50" charset="-128"/>
                <a:ea typeface="Meiryo UI" panose="020B0604030504040204" pitchFamily="50" charset="-128"/>
              </a:rPr>
              <a:t>1</a:t>
            </a:r>
            <a:endParaRPr kumimoji="1" lang="ja-JP" altLang="en-US" sz="1100" b="0" dirty="0">
              <a:latin typeface="Meiryo UI" panose="020B0604030504040204" pitchFamily="50" charset="-128"/>
              <a:ea typeface="Meiryo UI" panose="020B0604030504040204" pitchFamily="50" charset="-128"/>
            </a:endParaRPr>
          </a:p>
        </p:txBody>
      </p:sp>
      <p:grpSp>
        <p:nvGrpSpPr>
          <p:cNvPr id="44" name="グループ化 43">
            <a:extLst>
              <a:ext uri="{FF2B5EF4-FFF2-40B4-BE49-F238E27FC236}">
                <a16:creationId xmlns:a16="http://schemas.microsoft.com/office/drawing/2014/main" id="{928B2572-615A-4B8E-BB4F-D3257FA52F9A}"/>
              </a:ext>
            </a:extLst>
          </p:cNvPr>
          <p:cNvGrpSpPr/>
          <p:nvPr/>
        </p:nvGrpSpPr>
        <p:grpSpPr>
          <a:xfrm>
            <a:off x="8114207" y="4387435"/>
            <a:ext cx="1464557" cy="553733"/>
            <a:chOff x="7050865" y="836712"/>
            <a:chExt cx="1464557" cy="553733"/>
          </a:xfrm>
        </p:grpSpPr>
        <p:sp>
          <p:nvSpPr>
            <p:cNvPr id="37" name="Rectangle 162">
              <a:extLst>
                <a:ext uri="{FF2B5EF4-FFF2-40B4-BE49-F238E27FC236}">
                  <a16:creationId xmlns:a16="http://schemas.microsoft.com/office/drawing/2014/main" id="{60F5AE51-FF67-4CBB-9BFF-4F3158976BCD}"/>
                </a:ext>
              </a:extLst>
            </p:cNvPr>
            <p:cNvSpPr>
              <a:spLocks noChangeArrowheads="1"/>
            </p:cNvSpPr>
            <p:nvPr/>
          </p:nvSpPr>
          <p:spPr bwMode="auto">
            <a:xfrm>
              <a:off x="7545288" y="1225088"/>
              <a:ext cx="466076" cy="165357"/>
            </a:xfrm>
            <a:prstGeom prst="rect">
              <a:avLst/>
            </a:prstGeom>
            <a:solidFill>
              <a:srgbClr val="9BD1E9"/>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900" b="0" dirty="0">
                  <a:latin typeface="Meiryo UI" panose="020B0604030504040204" pitchFamily="50" charset="-128"/>
                  <a:ea typeface="Meiryo UI" panose="020B0604030504040204" pitchFamily="50" charset="-128"/>
                </a:rPr>
                <a:t>設計実装</a:t>
              </a:r>
              <a:endParaRPr lang="ja-JP" altLang="en-US" sz="1000" b="0" dirty="0">
                <a:latin typeface="Meiryo UI" panose="020B0604030504040204" pitchFamily="50" charset="-128"/>
                <a:ea typeface="Meiryo UI" panose="020B0604030504040204" pitchFamily="50" charset="-128"/>
              </a:endParaRPr>
            </a:p>
          </p:txBody>
        </p:sp>
        <p:sp>
          <p:nvSpPr>
            <p:cNvPr id="38" name="Rectangle 159">
              <a:extLst>
                <a:ext uri="{FF2B5EF4-FFF2-40B4-BE49-F238E27FC236}">
                  <a16:creationId xmlns:a16="http://schemas.microsoft.com/office/drawing/2014/main" id="{E883BC80-7947-499C-A079-D0D450727B26}"/>
                </a:ext>
              </a:extLst>
            </p:cNvPr>
            <p:cNvSpPr>
              <a:spLocks noChangeArrowheads="1"/>
            </p:cNvSpPr>
            <p:nvPr/>
          </p:nvSpPr>
          <p:spPr bwMode="auto">
            <a:xfrm>
              <a:off x="8049344" y="1225088"/>
              <a:ext cx="466078" cy="165357"/>
            </a:xfrm>
            <a:prstGeom prst="rect">
              <a:avLst/>
            </a:prstGeom>
            <a:solidFill>
              <a:srgbClr val="C0C0C0"/>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900" b="0" dirty="0">
                  <a:latin typeface="Meiryo UI" panose="020B0604030504040204" pitchFamily="50" charset="-128"/>
                  <a:ea typeface="Meiryo UI" panose="020B0604030504040204" pitchFamily="50" charset="-128"/>
                </a:rPr>
                <a:t>テスト</a:t>
              </a:r>
            </a:p>
          </p:txBody>
        </p:sp>
        <p:sp>
          <p:nvSpPr>
            <p:cNvPr id="39" name="Rectangle 156">
              <a:extLst>
                <a:ext uri="{FF2B5EF4-FFF2-40B4-BE49-F238E27FC236}">
                  <a16:creationId xmlns:a16="http://schemas.microsoft.com/office/drawing/2014/main" id="{EC58E2FA-1483-4074-A02E-5ADD31EA07EE}"/>
                </a:ext>
              </a:extLst>
            </p:cNvPr>
            <p:cNvSpPr>
              <a:spLocks noChangeArrowheads="1"/>
            </p:cNvSpPr>
            <p:nvPr/>
          </p:nvSpPr>
          <p:spPr bwMode="auto">
            <a:xfrm>
              <a:off x="7050865" y="1225088"/>
              <a:ext cx="466075" cy="165357"/>
            </a:xfrm>
            <a:prstGeom prst="rect">
              <a:avLst/>
            </a:prstGeom>
            <a:solidFill>
              <a:srgbClr val="FFFF99"/>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900" b="0" dirty="0">
                  <a:latin typeface="Meiryo UI" panose="020B0604030504040204" pitchFamily="50" charset="-128"/>
                  <a:ea typeface="Meiryo UI" panose="020B0604030504040204" pitchFamily="50" charset="-128"/>
                </a:rPr>
                <a:t>要求</a:t>
              </a:r>
            </a:p>
          </p:txBody>
        </p:sp>
        <p:sp>
          <p:nvSpPr>
            <p:cNvPr id="40" name="Rectangle 162">
              <a:extLst>
                <a:ext uri="{FF2B5EF4-FFF2-40B4-BE49-F238E27FC236}">
                  <a16:creationId xmlns:a16="http://schemas.microsoft.com/office/drawing/2014/main" id="{A1DF65C8-A063-4698-AFC5-9103EC3EF920}"/>
                </a:ext>
              </a:extLst>
            </p:cNvPr>
            <p:cNvSpPr>
              <a:spLocks noChangeArrowheads="1"/>
            </p:cNvSpPr>
            <p:nvPr/>
          </p:nvSpPr>
          <p:spPr bwMode="auto">
            <a:xfrm>
              <a:off x="7545288" y="1029483"/>
              <a:ext cx="466076" cy="165357"/>
            </a:xfrm>
            <a:prstGeom prst="rect">
              <a:avLst/>
            </a:prstGeom>
            <a:solidFill>
              <a:srgbClr val="9BD1E9"/>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900" b="0" dirty="0">
                  <a:latin typeface="Meiryo UI" panose="020B0604030504040204" pitchFamily="50" charset="-128"/>
                  <a:ea typeface="Meiryo UI" panose="020B0604030504040204" pitchFamily="50" charset="-128"/>
                </a:rPr>
                <a:t>設計実装</a:t>
              </a:r>
              <a:endParaRPr lang="ja-JP" altLang="en-US" sz="1000" b="0" dirty="0">
                <a:latin typeface="Meiryo UI" panose="020B0604030504040204" pitchFamily="50" charset="-128"/>
                <a:ea typeface="Meiryo UI" panose="020B0604030504040204" pitchFamily="50" charset="-128"/>
              </a:endParaRPr>
            </a:p>
          </p:txBody>
        </p:sp>
        <p:sp>
          <p:nvSpPr>
            <p:cNvPr id="41" name="Rectangle 159">
              <a:extLst>
                <a:ext uri="{FF2B5EF4-FFF2-40B4-BE49-F238E27FC236}">
                  <a16:creationId xmlns:a16="http://schemas.microsoft.com/office/drawing/2014/main" id="{FB987331-D868-48E2-B04A-3818A2917C63}"/>
                </a:ext>
              </a:extLst>
            </p:cNvPr>
            <p:cNvSpPr>
              <a:spLocks noChangeArrowheads="1"/>
            </p:cNvSpPr>
            <p:nvPr/>
          </p:nvSpPr>
          <p:spPr bwMode="auto">
            <a:xfrm>
              <a:off x="8049344" y="1029483"/>
              <a:ext cx="466078" cy="165357"/>
            </a:xfrm>
            <a:prstGeom prst="rect">
              <a:avLst/>
            </a:prstGeom>
            <a:solidFill>
              <a:srgbClr val="C0C0C0"/>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900" b="0" dirty="0">
                  <a:latin typeface="Meiryo UI" panose="020B0604030504040204" pitchFamily="50" charset="-128"/>
                  <a:ea typeface="Meiryo UI" panose="020B0604030504040204" pitchFamily="50" charset="-128"/>
                </a:rPr>
                <a:t>テスト</a:t>
              </a:r>
            </a:p>
          </p:txBody>
        </p:sp>
        <p:sp>
          <p:nvSpPr>
            <p:cNvPr id="42" name="Rectangle 156">
              <a:extLst>
                <a:ext uri="{FF2B5EF4-FFF2-40B4-BE49-F238E27FC236}">
                  <a16:creationId xmlns:a16="http://schemas.microsoft.com/office/drawing/2014/main" id="{0CCD9836-8427-4626-88E6-B785B988EBB8}"/>
                </a:ext>
              </a:extLst>
            </p:cNvPr>
            <p:cNvSpPr>
              <a:spLocks noChangeArrowheads="1"/>
            </p:cNvSpPr>
            <p:nvPr/>
          </p:nvSpPr>
          <p:spPr bwMode="auto">
            <a:xfrm>
              <a:off x="7050865" y="1029483"/>
              <a:ext cx="466075" cy="165357"/>
            </a:xfrm>
            <a:prstGeom prst="rect">
              <a:avLst/>
            </a:prstGeom>
            <a:solidFill>
              <a:srgbClr val="FFFF99"/>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900" b="0" dirty="0">
                  <a:latin typeface="Meiryo UI" panose="020B0604030504040204" pitchFamily="50" charset="-128"/>
                  <a:ea typeface="Meiryo UI" panose="020B0604030504040204" pitchFamily="50" charset="-128"/>
                </a:rPr>
                <a:t>要求</a:t>
              </a:r>
            </a:p>
          </p:txBody>
        </p:sp>
        <p:sp>
          <p:nvSpPr>
            <p:cNvPr id="43" name="Rectangle 162">
              <a:extLst>
                <a:ext uri="{FF2B5EF4-FFF2-40B4-BE49-F238E27FC236}">
                  <a16:creationId xmlns:a16="http://schemas.microsoft.com/office/drawing/2014/main" id="{E22D6E28-B44A-4144-8B14-C727190B7EAD}"/>
                </a:ext>
              </a:extLst>
            </p:cNvPr>
            <p:cNvSpPr>
              <a:spLocks noChangeArrowheads="1"/>
            </p:cNvSpPr>
            <p:nvPr/>
          </p:nvSpPr>
          <p:spPr bwMode="auto">
            <a:xfrm>
              <a:off x="7545288" y="836712"/>
              <a:ext cx="466076" cy="165357"/>
            </a:xfrm>
            <a:prstGeom prst="rect">
              <a:avLst/>
            </a:prstGeom>
            <a:solidFill>
              <a:srgbClr val="9BD1E9"/>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900" b="0" dirty="0">
                  <a:latin typeface="Meiryo UI" panose="020B0604030504040204" pitchFamily="50" charset="-128"/>
                  <a:ea typeface="Meiryo UI" panose="020B0604030504040204" pitchFamily="50" charset="-128"/>
                </a:rPr>
                <a:t>設計実装</a:t>
              </a:r>
              <a:endParaRPr lang="ja-JP" altLang="en-US" sz="1000" b="0" dirty="0">
                <a:latin typeface="Meiryo UI" panose="020B0604030504040204" pitchFamily="50" charset="-128"/>
                <a:ea typeface="Meiryo UI" panose="020B0604030504040204" pitchFamily="50" charset="-128"/>
              </a:endParaRPr>
            </a:p>
          </p:txBody>
        </p:sp>
      </p:grpSp>
      <p:sp>
        <p:nvSpPr>
          <p:cNvPr id="46" name="正方形/長方形 45">
            <a:extLst>
              <a:ext uri="{FF2B5EF4-FFF2-40B4-BE49-F238E27FC236}">
                <a16:creationId xmlns:a16="http://schemas.microsoft.com/office/drawing/2014/main" id="{329BEBB0-FCD3-4562-82E7-FE0414E78D46}"/>
              </a:ext>
            </a:extLst>
          </p:cNvPr>
          <p:cNvSpPr/>
          <p:nvPr/>
        </p:nvSpPr>
        <p:spPr>
          <a:xfrm>
            <a:off x="6908734" y="3852422"/>
            <a:ext cx="1224244" cy="365294"/>
          </a:xfrm>
          <a:prstGeom prst="rect">
            <a:avLst/>
          </a:prstGeom>
        </p:spPr>
        <p:txBody>
          <a:bodyPr wrap="none">
            <a:noAutofit/>
          </a:bodyPr>
          <a:lstStyle/>
          <a:p>
            <a:r>
              <a:rPr lang="ja-JP" altLang="en-US" sz="1200" b="0" dirty="0">
                <a:latin typeface="Meiryo UI" panose="020B0604030504040204" pitchFamily="50" charset="-128"/>
                <a:ea typeface="Meiryo UI" panose="020B0604030504040204" pitchFamily="50" charset="-128"/>
              </a:rPr>
              <a:t>スプリントで扱う</a:t>
            </a:r>
            <a:endParaRPr lang="en-US" altLang="ja-JP" sz="1200" b="0" dirty="0">
              <a:latin typeface="Meiryo UI" panose="020B0604030504040204" pitchFamily="50" charset="-128"/>
              <a:ea typeface="Meiryo UI" panose="020B0604030504040204" pitchFamily="50" charset="-128"/>
            </a:endParaRPr>
          </a:p>
          <a:p>
            <a:r>
              <a:rPr lang="ja-JP" altLang="en-US" sz="1200" b="0" dirty="0">
                <a:latin typeface="Meiryo UI" panose="020B0604030504040204" pitchFamily="50" charset="-128"/>
                <a:ea typeface="Meiryo UI" panose="020B0604030504040204" pitchFamily="50" charset="-128"/>
              </a:rPr>
              <a:t>バックログ項目</a:t>
            </a:r>
            <a:endParaRPr lang="ja-JP" altLang="en-US" sz="1200" dirty="0"/>
          </a:p>
        </p:txBody>
      </p:sp>
      <p:sp>
        <p:nvSpPr>
          <p:cNvPr id="47" name="正方形/長方形 46">
            <a:extLst>
              <a:ext uri="{FF2B5EF4-FFF2-40B4-BE49-F238E27FC236}">
                <a16:creationId xmlns:a16="http://schemas.microsoft.com/office/drawing/2014/main" id="{C3FAF7C9-4AFA-4053-9EA7-43E8A2EE45E6}"/>
              </a:ext>
            </a:extLst>
          </p:cNvPr>
          <p:cNvSpPr/>
          <p:nvPr/>
        </p:nvSpPr>
        <p:spPr>
          <a:xfrm>
            <a:off x="8121352" y="3933056"/>
            <a:ext cx="1224244" cy="365294"/>
          </a:xfrm>
          <a:prstGeom prst="rect">
            <a:avLst/>
          </a:prstGeom>
        </p:spPr>
        <p:txBody>
          <a:bodyPr wrap="none">
            <a:noAutofit/>
          </a:bodyPr>
          <a:lstStyle/>
          <a:p>
            <a:r>
              <a:rPr lang="ja-JP" altLang="en-US" sz="1200" b="0" dirty="0">
                <a:latin typeface="Meiryo UI" panose="020B0604030504040204" pitchFamily="50" charset="-128"/>
                <a:ea typeface="Meiryo UI" panose="020B0604030504040204" pitchFamily="50" charset="-128"/>
              </a:rPr>
              <a:t>タスク</a:t>
            </a:r>
            <a:endParaRPr lang="ja-JP" altLang="en-US" sz="1200" dirty="0"/>
          </a:p>
        </p:txBody>
      </p:sp>
      <p:sp>
        <p:nvSpPr>
          <p:cNvPr id="48" name="正方形/長方形 47">
            <a:extLst>
              <a:ext uri="{FF2B5EF4-FFF2-40B4-BE49-F238E27FC236}">
                <a16:creationId xmlns:a16="http://schemas.microsoft.com/office/drawing/2014/main" id="{4CFFC19B-9AD3-4FFD-9C3E-B3668FE67C50}"/>
              </a:ext>
            </a:extLst>
          </p:cNvPr>
          <p:cNvSpPr/>
          <p:nvPr/>
        </p:nvSpPr>
        <p:spPr>
          <a:xfrm>
            <a:off x="7617188" y="3487772"/>
            <a:ext cx="1224244" cy="365294"/>
          </a:xfrm>
          <a:prstGeom prst="rect">
            <a:avLst/>
          </a:prstGeom>
        </p:spPr>
        <p:txBody>
          <a:bodyPr wrap="none">
            <a:noAutofit/>
          </a:bodyPr>
          <a:lstStyle/>
          <a:p>
            <a:r>
              <a:rPr lang="ja-JP" altLang="en-US" sz="1200" b="0" dirty="0">
                <a:latin typeface="Meiryo UI" panose="020B0604030504040204" pitchFamily="50" charset="-128"/>
                <a:ea typeface="Meiryo UI" panose="020B0604030504040204" pitchFamily="50" charset="-128"/>
              </a:rPr>
              <a:t>スプリントバックログ</a:t>
            </a:r>
            <a:endParaRPr lang="ja-JP" altLang="en-US" sz="1200" dirty="0"/>
          </a:p>
        </p:txBody>
      </p:sp>
      <p:sp>
        <p:nvSpPr>
          <p:cNvPr id="49" name="四角形: 角を丸くする 48">
            <a:extLst>
              <a:ext uri="{FF2B5EF4-FFF2-40B4-BE49-F238E27FC236}">
                <a16:creationId xmlns:a16="http://schemas.microsoft.com/office/drawing/2014/main" id="{41D2055A-1740-445C-9E7E-9801BB8BF845}"/>
              </a:ext>
            </a:extLst>
          </p:cNvPr>
          <p:cNvSpPr/>
          <p:nvPr/>
        </p:nvSpPr>
        <p:spPr>
          <a:xfrm>
            <a:off x="7006728" y="3754208"/>
            <a:ext cx="2584735" cy="1356256"/>
          </a:xfrm>
          <a:prstGeom prst="roundRect">
            <a:avLst>
              <a:gd name="adj" fmla="val 6076"/>
            </a:avLst>
          </a:prstGeom>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cxnSp>
        <p:nvCxnSpPr>
          <p:cNvPr id="54" name="直線コネクタ 53">
            <a:extLst>
              <a:ext uri="{FF2B5EF4-FFF2-40B4-BE49-F238E27FC236}">
                <a16:creationId xmlns:a16="http://schemas.microsoft.com/office/drawing/2014/main" id="{613337B1-5212-4747-9FDE-30142A423AAD}"/>
              </a:ext>
            </a:extLst>
          </p:cNvPr>
          <p:cNvCxnSpPr/>
          <p:nvPr/>
        </p:nvCxnSpPr>
        <p:spPr>
          <a:xfrm>
            <a:off x="7030370" y="4284549"/>
            <a:ext cx="25200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E0595C8B-0554-4A7A-80AF-E79BA6C7B458}"/>
              </a:ext>
            </a:extLst>
          </p:cNvPr>
          <p:cNvCxnSpPr>
            <a:cxnSpLocks/>
          </p:cNvCxnSpPr>
          <p:nvPr/>
        </p:nvCxnSpPr>
        <p:spPr>
          <a:xfrm>
            <a:off x="8052417" y="3784568"/>
            <a:ext cx="0" cy="1267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矢印: 右 44">
            <a:extLst>
              <a:ext uri="{FF2B5EF4-FFF2-40B4-BE49-F238E27FC236}">
                <a16:creationId xmlns:a16="http://schemas.microsoft.com/office/drawing/2014/main" id="{067D058F-4E6A-4DFB-9B3A-2A9E178E5B26}"/>
              </a:ext>
            </a:extLst>
          </p:cNvPr>
          <p:cNvSpPr/>
          <p:nvPr/>
        </p:nvSpPr>
        <p:spPr>
          <a:xfrm>
            <a:off x="7968624" y="4527028"/>
            <a:ext cx="128407" cy="275542"/>
          </a:xfrm>
          <a:prstGeom prst="rightArrow">
            <a:avLst/>
          </a:prstGeom>
          <a:solidFill>
            <a:schemeClr val="bg1"/>
          </a:solidFill>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58" name="矢印: 上向き折線 57">
            <a:extLst>
              <a:ext uri="{FF2B5EF4-FFF2-40B4-BE49-F238E27FC236}">
                <a16:creationId xmlns:a16="http://schemas.microsoft.com/office/drawing/2014/main" id="{5D5811ED-5EBF-4568-9901-EC64C28751B2}"/>
              </a:ext>
            </a:extLst>
          </p:cNvPr>
          <p:cNvSpPr/>
          <p:nvPr/>
        </p:nvSpPr>
        <p:spPr>
          <a:xfrm flipV="1">
            <a:off x="8184734" y="2112538"/>
            <a:ext cx="252082" cy="1410997"/>
          </a:xfrm>
          <a:prstGeom prst="bentUpArrow">
            <a:avLst/>
          </a:prstGeom>
          <a:solidFill>
            <a:schemeClr val="bg1"/>
          </a:solidFill>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68CD64DC-99C9-4BD2-9F91-531FA7B9E4C6}"/>
              </a:ext>
            </a:extLst>
          </p:cNvPr>
          <p:cNvSpPr/>
          <p:nvPr/>
        </p:nvSpPr>
        <p:spPr>
          <a:xfrm>
            <a:off x="8372180" y="2127601"/>
            <a:ext cx="1261340" cy="868909"/>
          </a:xfrm>
          <a:prstGeom prst="rect">
            <a:avLst/>
          </a:prstGeom>
        </p:spPr>
        <p:txBody>
          <a:bodyPr wrap="none">
            <a:noAutofit/>
          </a:bodyPr>
          <a:lstStyle/>
          <a:p>
            <a:pPr algn="l"/>
            <a:r>
              <a:rPr lang="ja-JP" altLang="en-US" sz="1100" b="0" dirty="0">
                <a:latin typeface="Meiryo UI" panose="020B0604030504040204" pitchFamily="50" charset="-128"/>
                <a:ea typeface="Meiryo UI" panose="020B0604030504040204" pitchFamily="50" charset="-128"/>
              </a:rPr>
              <a:t>直近のスプリントで</a:t>
            </a:r>
            <a:br>
              <a:rPr lang="en-US" altLang="ja-JP" sz="1100" b="0" dirty="0">
                <a:latin typeface="Meiryo UI" panose="020B0604030504040204" pitchFamily="50" charset="-128"/>
                <a:ea typeface="Meiryo UI" panose="020B0604030504040204" pitchFamily="50" charset="-128"/>
              </a:rPr>
            </a:br>
            <a:r>
              <a:rPr lang="ja-JP" altLang="en-US" sz="1100" b="0" dirty="0">
                <a:latin typeface="Meiryo UI" panose="020B0604030504040204" pitchFamily="50" charset="-128"/>
                <a:ea typeface="Meiryo UI" panose="020B0604030504040204" pitchFamily="50" charset="-128"/>
              </a:rPr>
              <a:t>扱うバックログ項目を</a:t>
            </a:r>
            <a:br>
              <a:rPr lang="en-US" altLang="ja-JP" sz="1100" b="0" dirty="0">
                <a:latin typeface="Meiryo UI" panose="020B0604030504040204" pitchFamily="50" charset="-128"/>
                <a:ea typeface="Meiryo UI" panose="020B0604030504040204" pitchFamily="50" charset="-128"/>
              </a:rPr>
            </a:br>
            <a:r>
              <a:rPr lang="ja-JP" altLang="en-US" sz="1100" b="0" dirty="0">
                <a:latin typeface="Meiryo UI" panose="020B0604030504040204" pitchFamily="50" charset="-128"/>
                <a:ea typeface="Meiryo UI" panose="020B0604030504040204" pitchFamily="50" charset="-128"/>
              </a:rPr>
              <a:t>抜き出す</a:t>
            </a:r>
            <a:endParaRPr lang="ja-JP" altLang="en-US" sz="1100" dirty="0"/>
          </a:p>
        </p:txBody>
      </p:sp>
    </p:spTree>
    <p:extLst>
      <p:ext uri="{BB962C8B-B14F-4D97-AF65-F5344CB8AC3E}">
        <p14:creationId xmlns:p14="http://schemas.microsoft.com/office/powerpoint/2010/main" val="2198377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2DF54612-FB7A-459B-9A13-9E33F6CBD08E}"/>
              </a:ext>
            </a:extLst>
          </p:cNvPr>
          <p:cNvSpPr>
            <a:spLocks noGrp="1"/>
          </p:cNvSpPr>
          <p:nvPr>
            <p:ph type="title"/>
          </p:nvPr>
        </p:nvSpPr>
        <p:spPr/>
        <p:txBody>
          <a:bodyPr/>
          <a:lstStyle/>
          <a:p>
            <a:r>
              <a:rPr lang="ja-JP" altLang="en-US" dirty="0">
                <a:solidFill>
                  <a:srgbClr val="000000"/>
                </a:solidFill>
              </a:rPr>
              <a:t>アジャイル開発の進め方</a:t>
            </a:r>
            <a:endParaRPr kumimoji="1" lang="ja-JP" altLang="en-US" dirty="0"/>
          </a:p>
        </p:txBody>
      </p:sp>
      <p:sp>
        <p:nvSpPr>
          <p:cNvPr id="2" name="スライド番号プレースホルダー 1">
            <a:extLst>
              <a:ext uri="{FF2B5EF4-FFF2-40B4-BE49-F238E27FC236}">
                <a16:creationId xmlns:a16="http://schemas.microsoft.com/office/drawing/2014/main" id="{B1F91294-E6E3-4253-B3A2-6C660FEE8A32}"/>
              </a:ext>
            </a:extLst>
          </p:cNvPr>
          <p:cNvSpPr>
            <a:spLocks noGrp="1"/>
          </p:cNvSpPr>
          <p:nvPr>
            <p:ph type="sldNum" sz="quarter" idx="12"/>
          </p:nvPr>
        </p:nvSpPr>
        <p:spPr/>
        <p:txBody>
          <a:bodyPr/>
          <a:lstStyle/>
          <a:p>
            <a:pPr>
              <a:defRPr/>
            </a:pPr>
            <a:fld id="{0F0F80A2-DC45-4B64-9BD8-5BB54F4DB418}" type="slidenum">
              <a:rPr lang="ja-JP" altLang="en-US" smtClean="0"/>
              <a:pPr>
                <a:defRPr/>
              </a:pPr>
              <a:t>11</a:t>
            </a:fld>
            <a:endParaRPr lang="en-US" altLang="ja-JP" dirty="0"/>
          </a:p>
        </p:txBody>
      </p:sp>
      <p:graphicFrame>
        <p:nvGraphicFramePr>
          <p:cNvPr id="6" name="表 5">
            <a:extLst>
              <a:ext uri="{FF2B5EF4-FFF2-40B4-BE49-F238E27FC236}">
                <a16:creationId xmlns:a16="http://schemas.microsoft.com/office/drawing/2014/main" id="{DAD98E00-BA7F-4C44-B1AD-9758A41BBE76}"/>
              </a:ext>
            </a:extLst>
          </p:cNvPr>
          <p:cNvGraphicFramePr>
            <a:graphicFrameLocks noGrp="1"/>
          </p:cNvGraphicFramePr>
          <p:nvPr>
            <p:extLst>
              <p:ext uri="{D42A27DB-BD31-4B8C-83A1-F6EECF244321}">
                <p14:modId xmlns:p14="http://schemas.microsoft.com/office/powerpoint/2010/main" val="3498911250"/>
              </p:ext>
            </p:extLst>
          </p:nvPr>
        </p:nvGraphicFramePr>
        <p:xfrm>
          <a:off x="499487" y="1195293"/>
          <a:ext cx="9278049" cy="5524088"/>
        </p:xfrm>
        <a:graphic>
          <a:graphicData uri="http://schemas.openxmlformats.org/drawingml/2006/table">
            <a:tbl>
              <a:tblPr firstRow="1" bandRow="1">
                <a:tableStyleId>{5C22544A-7EE6-4342-B048-85BDC9FD1C3A}</a:tableStyleId>
              </a:tblPr>
              <a:tblGrid>
                <a:gridCol w="1078502">
                  <a:extLst>
                    <a:ext uri="{9D8B030D-6E8A-4147-A177-3AD203B41FA5}">
                      <a16:colId xmlns:a16="http://schemas.microsoft.com/office/drawing/2014/main" val="1469240184"/>
                    </a:ext>
                  </a:extLst>
                </a:gridCol>
                <a:gridCol w="5400600">
                  <a:extLst>
                    <a:ext uri="{9D8B030D-6E8A-4147-A177-3AD203B41FA5}">
                      <a16:colId xmlns:a16="http://schemas.microsoft.com/office/drawing/2014/main" val="1106265369"/>
                    </a:ext>
                  </a:extLst>
                </a:gridCol>
                <a:gridCol w="2798947">
                  <a:extLst>
                    <a:ext uri="{9D8B030D-6E8A-4147-A177-3AD203B41FA5}">
                      <a16:colId xmlns:a16="http://schemas.microsoft.com/office/drawing/2014/main" val="2854227814"/>
                    </a:ext>
                  </a:extLst>
                </a:gridCol>
              </a:tblGrid>
              <a:tr h="36000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名称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特徴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6623415"/>
                  </a:ext>
                </a:extLst>
              </a:tr>
              <a:tr h="1872248">
                <a:tc rowSpan="2">
                  <a:txBody>
                    <a:bodyPr/>
                    <a:lstStyle/>
                    <a:p>
                      <a:pPr algn="ctr"/>
                      <a:r>
                        <a:rPr lang="ja-JP" altLang="en-US" sz="1600" b="0" dirty="0">
                          <a:solidFill>
                            <a:schemeClr val="tx1"/>
                          </a:solidFill>
                          <a:latin typeface="Meiryo UI" panose="020B0604030504040204" pitchFamily="50" charset="-128"/>
                          <a:ea typeface="Meiryo UI" panose="020B0604030504040204" pitchFamily="50" charset="-128"/>
                        </a:rPr>
                        <a:t>スプリント内の</a:t>
                      </a:r>
                      <a:endParaRPr lang="en-US" altLang="ja-JP" sz="1600" b="0" dirty="0">
                        <a:solidFill>
                          <a:schemeClr val="tx1"/>
                        </a:solidFill>
                        <a:latin typeface="Meiryo UI" panose="020B0604030504040204" pitchFamily="50" charset="-128"/>
                        <a:ea typeface="Meiryo UI" panose="020B0604030504040204" pitchFamily="50" charset="-128"/>
                      </a:endParaRPr>
                    </a:p>
                    <a:p>
                      <a:pPr algn="ctr"/>
                      <a:r>
                        <a:rPr lang="ja-JP" altLang="en-US" sz="1600" b="0" dirty="0">
                          <a:solidFill>
                            <a:schemeClr val="tx1"/>
                          </a:solidFill>
                          <a:latin typeface="Meiryo UI" panose="020B0604030504040204" pitchFamily="50" charset="-128"/>
                          <a:ea typeface="Meiryo UI" panose="020B0604030504040204" pitchFamily="50" charset="-128"/>
                        </a:rPr>
                        <a:t>開発業務</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スプリント内の開発業務は、コーディング作業だけではなく、要求事項の確認とテスト計画、詳細設計（場合によっては外部設計へのフィードバックも発生）、コーディングと単体テスト、ビルドと部分的なシステムテスト、</a:t>
                      </a:r>
                      <a:r>
                        <a:rPr lang="en-US" altLang="ja-JP" sz="1400" b="0" dirty="0">
                          <a:solidFill>
                            <a:schemeClr val="tx1"/>
                          </a:solidFill>
                          <a:latin typeface="Meiryo UI" panose="020B0604030504040204" pitchFamily="50" charset="-128"/>
                          <a:ea typeface="Meiryo UI" panose="020B0604030504040204" pitchFamily="50" charset="-128"/>
                        </a:rPr>
                        <a:t>UI</a:t>
                      </a:r>
                      <a:r>
                        <a:rPr lang="ja-JP" altLang="en-US" sz="1400" b="0" dirty="0">
                          <a:solidFill>
                            <a:schemeClr val="tx1"/>
                          </a:solidFill>
                          <a:latin typeface="Meiryo UI" panose="020B0604030504040204" pitchFamily="50" charset="-128"/>
                          <a:ea typeface="Meiryo UI" panose="020B0604030504040204" pitchFamily="50" charset="-128"/>
                        </a:rPr>
                        <a:t>の確認といった有機的に繋がった非常に幅広い作業の集合体である。このことから、開発チームのメンバーは互いに協働しなければならず、（各人の得意分野の違いを互いに補い合えるよう）それぞれのメンバーが得意分野を持ちつつも広い範囲の仕事がこなせる多能工を目指すべきである。</a:t>
                      </a:r>
                      <a:endParaRPr lang="ja-JP" altLang="en-US" sz="1400" b="0" strike="sngStrik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7381370"/>
                  </a:ext>
                </a:extLst>
              </a:tr>
              <a:tr h="3241819">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開発の進め方は、「テスト駆動」に基づく開発手法を採用することもできる。テスト駆動開発では、タスクに含まれる要求項目ごとに、次の作業を繰り返す。まず、その項目の実装が完了した際にはパスするはずのテストプログラムを作成し、現時点ではそれが失敗することを確認する。次に、そのテストをパスする最もシンプルな設計のコードを完成させ、テストが成功することを確認する。ここでは、他のタスクの成果とビルドしたうえでのテストが実行される。そのうえで、コードの構造や設計をさらに望ましい形にリファクタリングし、テストが成功することを確認する。この過程においては、要求の見直しや、ストーリーの一部省略、変更も発生する。以上のステップの繰り返しにより、動くプログラムが徐々に進化しながら完成し、タスク全体が完了する。</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最初に詳細レベルのテストを仕様化するということは、テストで確認すべき機能仕様を定義する活動でもあり、前もってこれらのテスト内容を書くということは、ソフトウェアの設計について考えるということになる。この繰り返しのサイクルを速くするため、自動化できるものは全て自動化することが肝心</a:t>
                      </a:r>
                      <a:r>
                        <a:rPr lang="ja-JP" altLang="en-US" sz="1400" b="0" strike="noStrike" baseline="0" dirty="0">
                          <a:solidFill>
                            <a:schemeClr val="tx1"/>
                          </a:solidFill>
                          <a:latin typeface="Meiryo UI" panose="020B0604030504040204" pitchFamily="50" charset="-128"/>
                          <a:ea typeface="Meiryo UI" panose="020B0604030504040204" pitchFamily="50" charset="-128"/>
                        </a:rPr>
                        <a:t>である</a:t>
                      </a:r>
                      <a:r>
                        <a:rPr lang="ja-JP" altLang="en-US" sz="1400" b="0" dirty="0">
                          <a:solidFill>
                            <a:schemeClr val="tx1"/>
                          </a:solidFill>
                          <a:latin typeface="Meiryo UI" panose="020B0604030504040204" pitchFamily="50" charset="-128"/>
                          <a:ea typeface="Meiryo UI" panose="020B0604030504040204" pitchFamily="50" charset="-128"/>
                        </a:rPr>
                        <a:t>。</a:t>
                      </a:r>
                      <a:endParaRPr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5965768"/>
                  </a:ext>
                </a:extLst>
              </a:tr>
            </a:tbl>
          </a:graphicData>
        </a:graphic>
      </p:graphicFrame>
      <p:grpSp>
        <p:nvGrpSpPr>
          <p:cNvPr id="4" name="グループ化 3">
            <a:extLst>
              <a:ext uri="{FF2B5EF4-FFF2-40B4-BE49-F238E27FC236}">
                <a16:creationId xmlns:a16="http://schemas.microsoft.com/office/drawing/2014/main" id="{AA1DAAF1-B4A4-40F2-95FA-016B6BF69D1F}"/>
              </a:ext>
            </a:extLst>
          </p:cNvPr>
          <p:cNvGrpSpPr/>
          <p:nvPr/>
        </p:nvGrpSpPr>
        <p:grpSpPr>
          <a:xfrm>
            <a:off x="7080166" y="1628800"/>
            <a:ext cx="2553800" cy="1800200"/>
            <a:chOff x="7172634" y="1124744"/>
            <a:chExt cx="2506869" cy="2303144"/>
          </a:xfrm>
        </p:grpSpPr>
        <p:sp>
          <p:nvSpPr>
            <p:cNvPr id="13" name="Freeform 167">
              <a:extLst>
                <a:ext uri="{FF2B5EF4-FFF2-40B4-BE49-F238E27FC236}">
                  <a16:creationId xmlns:a16="http://schemas.microsoft.com/office/drawing/2014/main" id="{FD94FD6D-2159-44C4-925C-07A65154EB82}"/>
                </a:ext>
              </a:extLst>
            </p:cNvPr>
            <p:cNvSpPr>
              <a:spLocks/>
            </p:cNvSpPr>
            <p:nvPr/>
          </p:nvSpPr>
          <p:spPr bwMode="auto">
            <a:xfrm>
              <a:off x="8578466" y="1707488"/>
              <a:ext cx="431240" cy="342589"/>
            </a:xfrm>
            <a:custGeom>
              <a:avLst/>
              <a:gdLst/>
              <a:ahLst/>
              <a:cxnLst>
                <a:cxn ang="0">
                  <a:pos x="122" y="101"/>
                </a:cxn>
                <a:cxn ang="0">
                  <a:pos x="81" y="61"/>
                </a:cxn>
                <a:cxn ang="0">
                  <a:pos x="81" y="81"/>
                </a:cxn>
                <a:cxn ang="0">
                  <a:pos x="41" y="81"/>
                </a:cxn>
                <a:cxn ang="0">
                  <a:pos x="41" y="0"/>
                </a:cxn>
                <a:cxn ang="0">
                  <a:pos x="0" y="0"/>
                </a:cxn>
                <a:cxn ang="0">
                  <a:pos x="0" y="121"/>
                </a:cxn>
                <a:cxn ang="0">
                  <a:pos x="81" y="121"/>
                </a:cxn>
                <a:cxn ang="0">
                  <a:pos x="81" y="142"/>
                </a:cxn>
                <a:cxn ang="0">
                  <a:pos x="122" y="101"/>
                </a:cxn>
              </a:cxnLst>
              <a:rect l="0" t="0" r="r" b="b"/>
              <a:pathLst>
                <a:path w="122" h="142">
                  <a:moveTo>
                    <a:pt x="122" y="101"/>
                  </a:moveTo>
                  <a:lnTo>
                    <a:pt x="81" y="61"/>
                  </a:lnTo>
                  <a:lnTo>
                    <a:pt x="81" y="81"/>
                  </a:lnTo>
                  <a:lnTo>
                    <a:pt x="41" y="81"/>
                  </a:lnTo>
                  <a:lnTo>
                    <a:pt x="41" y="0"/>
                  </a:lnTo>
                  <a:lnTo>
                    <a:pt x="0" y="0"/>
                  </a:lnTo>
                  <a:lnTo>
                    <a:pt x="0" y="121"/>
                  </a:lnTo>
                  <a:lnTo>
                    <a:pt x="81" y="121"/>
                  </a:lnTo>
                  <a:lnTo>
                    <a:pt x="81" y="142"/>
                  </a:lnTo>
                  <a:lnTo>
                    <a:pt x="122" y="101"/>
                  </a:lnTo>
                  <a:close/>
                </a:path>
              </a:pathLst>
            </a:custGeom>
            <a:solidFill>
              <a:srgbClr val="FF7C80"/>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sz="3206">
                <a:latin typeface="HGP創英角ｺﾞｼｯｸUB" pitchFamily="50" charset="-128"/>
                <a:ea typeface="HGP創英角ｺﾞｼｯｸUB" pitchFamily="50" charset="-128"/>
              </a:endParaRPr>
            </a:p>
          </p:txBody>
        </p:sp>
        <p:grpSp>
          <p:nvGrpSpPr>
            <p:cNvPr id="14" name="グループ化 39">
              <a:extLst>
                <a:ext uri="{FF2B5EF4-FFF2-40B4-BE49-F238E27FC236}">
                  <a16:creationId xmlns:a16="http://schemas.microsoft.com/office/drawing/2014/main" id="{2A45BD90-BFED-437E-83C9-ABD95364D296}"/>
                </a:ext>
              </a:extLst>
            </p:cNvPr>
            <p:cNvGrpSpPr/>
            <p:nvPr/>
          </p:nvGrpSpPr>
          <p:grpSpPr>
            <a:xfrm>
              <a:off x="7201638" y="1217346"/>
              <a:ext cx="806722" cy="1368000"/>
              <a:chOff x="2047693" y="2227235"/>
              <a:chExt cx="809308" cy="1368000"/>
            </a:xfrm>
          </p:grpSpPr>
          <p:sp>
            <p:nvSpPr>
              <p:cNvPr id="15" name="Rectangle 162">
                <a:extLst>
                  <a:ext uri="{FF2B5EF4-FFF2-40B4-BE49-F238E27FC236}">
                    <a16:creationId xmlns:a16="http://schemas.microsoft.com/office/drawing/2014/main" id="{4D1EE00C-E44E-4F6B-AAC1-8B6CD49A7F21}"/>
                  </a:ext>
                </a:extLst>
              </p:cNvPr>
              <p:cNvSpPr>
                <a:spLocks noChangeArrowheads="1"/>
              </p:cNvSpPr>
              <p:nvPr/>
            </p:nvSpPr>
            <p:spPr bwMode="auto">
              <a:xfrm>
                <a:off x="2047693" y="2767235"/>
                <a:ext cx="809292" cy="288000"/>
              </a:xfrm>
              <a:prstGeom prst="rect">
                <a:avLst/>
              </a:prstGeom>
              <a:solidFill>
                <a:srgbClr val="9BD1E9"/>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1200" b="0" dirty="0">
                    <a:latin typeface="Meiryo UI" panose="020B0604030504040204" pitchFamily="50" charset="-128"/>
                    <a:ea typeface="Meiryo UI" panose="020B0604030504040204" pitchFamily="50" charset="-128"/>
                  </a:rPr>
                  <a:t>設計実装</a:t>
                </a:r>
                <a:endParaRPr lang="ja-JP" altLang="en-US" sz="1400" b="0" dirty="0">
                  <a:latin typeface="Meiryo UI" panose="020B0604030504040204" pitchFamily="50" charset="-128"/>
                  <a:ea typeface="Meiryo UI" panose="020B0604030504040204" pitchFamily="50" charset="-128"/>
                </a:endParaRPr>
              </a:p>
            </p:txBody>
          </p:sp>
          <p:sp>
            <p:nvSpPr>
              <p:cNvPr id="16" name="Rectangle 159">
                <a:extLst>
                  <a:ext uri="{FF2B5EF4-FFF2-40B4-BE49-F238E27FC236}">
                    <a16:creationId xmlns:a16="http://schemas.microsoft.com/office/drawing/2014/main" id="{BE7B4BA2-5E21-4EB7-9146-FC87E2D42C6E}"/>
                  </a:ext>
                </a:extLst>
              </p:cNvPr>
              <p:cNvSpPr>
                <a:spLocks noChangeArrowheads="1"/>
              </p:cNvSpPr>
              <p:nvPr/>
            </p:nvSpPr>
            <p:spPr bwMode="auto">
              <a:xfrm>
                <a:off x="2047702" y="3307235"/>
                <a:ext cx="809299" cy="288000"/>
              </a:xfrm>
              <a:prstGeom prst="rect">
                <a:avLst/>
              </a:prstGeom>
              <a:solidFill>
                <a:srgbClr val="C0C0C0"/>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1200" b="0" dirty="0">
                    <a:latin typeface="Meiryo UI" panose="020B0604030504040204" pitchFamily="50" charset="-128"/>
                    <a:ea typeface="Meiryo UI" panose="020B0604030504040204" pitchFamily="50" charset="-128"/>
                  </a:rPr>
                  <a:t>テスト</a:t>
                </a:r>
              </a:p>
            </p:txBody>
          </p:sp>
          <p:sp>
            <p:nvSpPr>
              <p:cNvPr id="17" name="Rectangle 156">
                <a:extLst>
                  <a:ext uri="{FF2B5EF4-FFF2-40B4-BE49-F238E27FC236}">
                    <a16:creationId xmlns:a16="http://schemas.microsoft.com/office/drawing/2014/main" id="{12C4D6C0-E827-4A09-9867-E976DF55E142}"/>
                  </a:ext>
                </a:extLst>
              </p:cNvPr>
              <p:cNvSpPr>
                <a:spLocks noChangeArrowheads="1"/>
              </p:cNvSpPr>
              <p:nvPr/>
            </p:nvSpPr>
            <p:spPr bwMode="auto">
              <a:xfrm>
                <a:off x="2047700" y="2227235"/>
                <a:ext cx="809291" cy="288000"/>
              </a:xfrm>
              <a:prstGeom prst="rect">
                <a:avLst/>
              </a:prstGeom>
              <a:solidFill>
                <a:srgbClr val="FFFF99"/>
              </a:solidFill>
              <a:ln w="6350">
                <a:solidFill>
                  <a:schemeClr val="tx1"/>
                </a:solidFill>
                <a:miter lim="800000"/>
                <a:headEnd/>
                <a:tailEnd/>
              </a:ln>
            </p:spPr>
            <p:txBody>
              <a:bodyPr vert="horz" wrap="none" lIns="91440" tIns="45720" rIns="91440" bIns="45720" numCol="1" anchor="ctr" anchorCtr="0" compatLnSpc="1">
                <a:prstTxWarp prst="textNoShape">
                  <a:avLst/>
                </a:prstTxWarp>
              </a:bodyPr>
              <a:lstStyle/>
              <a:p>
                <a:r>
                  <a:rPr lang="ja-JP" altLang="en-US" sz="1200" b="0" dirty="0">
                    <a:latin typeface="Meiryo UI" panose="020B0604030504040204" pitchFamily="50" charset="-128"/>
                    <a:ea typeface="Meiryo UI" panose="020B0604030504040204" pitchFamily="50" charset="-128"/>
                  </a:rPr>
                  <a:t>要求</a:t>
                </a:r>
              </a:p>
            </p:txBody>
          </p:sp>
        </p:grpSp>
        <p:cxnSp>
          <p:nvCxnSpPr>
            <p:cNvPr id="18" name="直線矢印コネクタ 17">
              <a:extLst>
                <a:ext uri="{FF2B5EF4-FFF2-40B4-BE49-F238E27FC236}">
                  <a16:creationId xmlns:a16="http://schemas.microsoft.com/office/drawing/2014/main" id="{1F8C032F-3597-46AF-8A7E-29830F06D71E}"/>
                </a:ext>
              </a:extLst>
            </p:cNvPr>
            <p:cNvCxnSpPr>
              <a:cxnSpLocks/>
              <a:stCxn id="17" idx="3"/>
              <a:endCxn id="26" idx="2"/>
            </p:cNvCxnSpPr>
            <p:nvPr/>
          </p:nvCxnSpPr>
          <p:spPr>
            <a:xfrm flipV="1">
              <a:off x="8008349" y="1257422"/>
              <a:ext cx="518149" cy="103924"/>
            </a:xfrm>
            <a:prstGeom prst="straightConnector1">
              <a:avLst/>
            </a:prstGeom>
            <a:ln w="9525">
              <a:solidFill>
                <a:srgbClr val="008000"/>
              </a:solidFill>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25D2B293-A21B-46D6-A3D0-B19AA7CD635F}"/>
                </a:ext>
              </a:extLst>
            </p:cNvPr>
            <p:cNvCxnSpPr>
              <a:cxnSpLocks/>
              <a:stCxn id="15" idx="3"/>
              <a:endCxn id="34" idx="2"/>
            </p:cNvCxnSpPr>
            <p:nvPr/>
          </p:nvCxnSpPr>
          <p:spPr>
            <a:xfrm>
              <a:off x="8008344" y="1901347"/>
              <a:ext cx="886844" cy="256140"/>
            </a:xfrm>
            <a:prstGeom prst="straightConnector1">
              <a:avLst/>
            </a:prstGeom>
            <a:ln w="9525">
              <a:solidFill>
                <a:srgbClr val="008000"/>
              </a:solidFill>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1C9761A9-EF18-4460-9253-9D34BAB5D23C}"/>
                </a:ext>
              </a:extLst>
            </p:cNvPr>
            <p:cNvCxnSpPr>
              <a:cxnSpLocks/>
              <a:stCxn id="16" idx="3"/>
              <a:endCxn id="35" idx="3"/>
            </p:cNvCxnSpPr>
            <p:nvPr/>
          </p:nvCxnSpPr>
          <p:spPr>
            <a:xfrm flipV="1">
              <a:off x="8008359" y="2246582"/>
              <a:ext cx="1318351" cy="194764"/>
            </a:xfrm>
            <a:prstGeom prst="straightConnector1">
              <a:avLst/>
            </a:prstGeom>
            <a:ln w="9525">
              <a:solidFill>
                <a:srgbClr val="008000"/>
              </a:solidFill>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4472C07E-F604-43D0-B73B-D294C9C1621B}"/>
                </a:ext>
              </a:extLst>
            </p:cNvPr>
            <p:cNvCxnSpPr>
              <a:cxnSpLocks/>
              <a:stCxn id="17" idx="3"/>
              <a:endCxn id="33" idx="1"/>
            </p:cNvCxnSpPr>
            <p:nvPr/>
          </p:nvCxnSpPr>
          <p:spPr>
            <a:xfrm>
              <a:off x="8008349" y="1361347"/>
              <a:ext cx="1138935" cy="383046"/>
            </a:xfrm>
            <a:prstGeom prst="straightConnector1">
              <a:avLst/>
            </a:prstGeom>
            <a:ln w="9525">
              <a:solidFill>
                <a:srgbClr val="008000"/>
              </a:solidFill>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91E49D65-B87B-42EB-AC11-8D5D0F70ADA0}"/>
                </a:ext>
              </a:extLst>
            </p:cNvPr>
            <p:cNvCxnSpPr>
              <a:cxnSpLocks/>
              <a:stCxn id="16" idx="3"/>
              <a:endCxn id="28" idx="3"/>
            </p:cNvCxnSpPr>
            <p:nvPr/>
          </p:nvCxnSpPr>
          <p:spPr>
            <a:xfrm flipV="1">
              <a:off x="8008359" y="1670517"/>
              <a:ext cx="734352" cy="770829"/>
            </a:xfrm>
            <a:prstGeom prst="straightConnector1">
              <a:avLst/>
            </a:prstGeom>
            <a:ln w="9525">
              <a:solidFill>
                <a:srgbClr val="008000"/>
              </a:solidFill>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85DC21FF-607E-45E2-B67B-1D70E7E7673C}"/>
                </a:ext>
              </a:extLst>
            </p:cNvPr>
            <p:cNvCxnSpPr>
              <a:cxnSpLocks/>
              <a:stCxn id="15" idx="3"/>
              <a:endCxn id="27" idx="3"/>
            </p:cNvCxnSpPr>
            <p:nvPr/>
          </p:nvCxnSpPr>
          <p:spPr>
            <a:xfrm flipV="1">
              <a:off x="8008344" y="1670517"/>
              <a:ext cx="339632" cy="230830"/>
            </a:xfrm>
            <a:prstGeom prst="straightConnector1">
              <a:avLst/>
            </a:prstGeom>
            <a:ln w="9525">
              <a:solidFill>
                <a:srgbClr val="008000"/>
              </a:solidFill>
              <a:prstDash val="lgDashDotDot"/>
              <a:tailEnd type="arrow"/>
            </a:ln>
          </p:spPr>
          <p:style>
            <a:lnRef idx="1">
              <a:schemeClr val="accent1"/>
            </a:lnRef>
            <a:fillRef idx="0">
              <a:schemeClr val="accent1"/>
            </a:fillRef>
            <a:effectRef idx="0">
              <a:schemeClr val="accent1"/>
            </a:effectRef>
            <a:fontRef idx="minor">
              <a:schemeClr val="tx1"/>
            </a:fontRef>
          </p:style>
        </p:cxnSp>
        <p:sp>
          <p:nvSpPr>
            <p:cNvPr id="24" name="Freeform 167">
              <a:extLst>
                <a:ext uri="{FF2B5EF4-FFF2-40B4-BE49-F238E27FC236}">
                  <a16:creationId xmlns:a16="http://schemas.microsoft.com/office/drawing/2014/main" id="{F7A24653-1C6A-4C45-B0E9-AB20B4F92BDE}"/>
                </a:ext>
              </a:extLst>
            </p:cNvPr>
            <p:cNvSpPr>
              <a:spLocks/>
            </p:cNvSpPr>
            <p:nvPr/>
          </p:nvSpPr>
          <p:spPr bwMode="auto">
            <a:xfrm>
              <a:off x="9139798" y="2283552"/>
              <a:ext cx="431240" cy="342589"/>
            </a:xfrm>
            <a:custGeom>
              <a:avLst/>
              <a:gdLst/>
              <a:ahLst/>
              <a:cxnLst>
                <a:cxn ang="0">
                  <a:pos x="122" y="101"/>
                </a:cxn>
                <a:cxn ang="0">
                  <a:pos x="81" y="61"/>
                </a:cxn>
                <a:cxn ang="0">
                  <a:pos x="81" y="81"/>
                </a:cxn>
                <a:cxn ang="0">
                  <a:pos x="41" y="81"/>
                </a:cxn>
                <a:cxn ang="0">
                  <a:pos x="41" y="0"/>
                </a:cxn>
                <a:cxn ang="0">
                  <a:pos x="0" y="0"/>
                </a:cxn>
                <a:cxn ang="0">
                  <a:pos x="0" y="121"/>
                </a:cxn>
                <a:cxn ang="0">
                  <a:pos x="81" y="121"/>
                </a:cxn>
                <a:cxn ang="0">
                  <a:pos x="81" y="142"/>
                </a:cxn>
                <a:cxn ang="0">
                  <a:pos x="122" y="101"/>
                </a:cxn>
              </a:cxnLst>
              <a:rect l="0" t="0" r="r" b="b"/>
              <a:pathLst>
                <a:path w="122" h="142">
                  <a:moveTo>
                    <a:pt x="122" y="101"/>
                  </a:moveTo>
                  <a:lnTo>
                    <a:pt x="81" y="61"/>
                  </a:lnTo>
                  <a:lnTo>
                    <a:pt x="81" y="81"/>
                  </a:lnTo>
                  <a:lnTo>
                    <a:pt x="41" y="81"/>
                  </a:lnTo>
                  <a:lnTo>
                    <a:pt x="41" y="0"/>
                  </a:lnTo>
                  <a:lnTo>
                    <a:pt x="0" y="0"/>
                  </a:lnTo>
                  <a:lnTo>
                    <a:pt x="0" y="121"/>
                  </a:lnTo>
                  <a:lnTo>
                    <a:pt x="81" y="121"/>
                  </a:lnTo>
                  <a:lnTo>
                    <a:pt x="81" y="142"/>
                  </a:lnTo>
                  <a:lnTo>
                    <a:pt x="122" y="101"/>
                  </a:lnTo>
                  <a:close/>
                </a:path>
              </a:pathLst>
            </a:custGeom>
            <a:solidFill>
              <a:srgbClr val="FF7C80"/>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sz="3206">
                <a:latin typeface="HGP創英角ｺﾞｼｯｸUB" pitchFamily="50" charset="-128"/>
                <a:ea typeface="HGP創英角ｺﾞｼｯｸUB" pitchFamily="50" charset="-128"/>
              </a:endParaRPr>
            </a:p>
          </p:txBody>
        </p:sp>
        <p:grpSp>
          <p:nvGrpSpPr>
            <p:cNvPr id="25" name="グループ化 87">
              <a:extLst>
                <a:ext uri="{FF2B5EF4-FFF2-40B4-BE49-F238E27FC236}">
                  <a16:creationId xmlns:a16="http://schemas.microsoft.com/office/drawing/2014/main" id="{71E3FC46-CD3E-45CA-91ED-88954D4A5158}"/>
                </a:ext>
              </a:extLst>
            </p:cNvPr>
            <p:cNvGrpSpPr/>
            <p:nvPr/>
          </p:nvGrpSpPr>
          <p:grpSpPr>
            <a:xfrm>
              <a:off x="8311188" y="1131422"/>
              <a:ext cx="645930" cy="576000"/>
              <a:chOff x="1224000" y="5436000"/>
              <a:chExt cx="648000" cy="576000"/>
            </a:xfrm>
          </p:grpSpPr>
          <p:sp>
            <p:nvSpPr>
              <p:cNvPr id="26" name="フローチャート : 結合子 59">
                <a:extLst>
                  <a:ext uri="{FF2B5EF4-FFF2-40B4-BE49-F238E27FC236}">
                    <a16:creationId xmlns:a16="http://schemas.microsoft.com/office/drawing/2014/main" id="{5593ED43-5BCB-4CC4-BFBB-7566E452D91F}"/>
                  </a:ext>
                </a:extLst>
              </p:cNvPr>
              <p:cNvSpPr>
                <a:spLocks noChangeAspect="1"/>
              </p:cNvSpPr>
              <p:nvPr/>
            </p:nvSpPr>
            <p:spPr>
              <a:xfrm>
                <a:off x="1440000" y="5436000"/>
                <a:ext cx="252000" cy="252000"/>
              </a:xfrm>
              <a:prstGeom prst="flowChartConnector">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27" name="フローチャート : 結合子 60">
                <a:extLst>
                  <a:ext uri="{FF2B5EF4-FFF2-40B4-BE49-F238E27FC236}">
                    <a16:creationId xmlns:a16="http://schemas.microsoft.com/office/drawing/2014/main" id="{3F2DB549-8478-4F71-8DAF-318EA957BAD4}"/>
                  </a:ext>
                </a:extLst>
              </p:cNvPr>
              <p:cNvSpPr>
                <a:spLocks noChangeAspect="1"/>
              </p:cNvSpPr>
              <p:nvPr/>
            </p:nvSpPr>
            <p:spPr>
              <a:xfrm>
                <a:off x="1224000" y="5760000"/>
                <a:ext cx="252000" cy="252000"/>
              </a:xfrm>
              <a:prstGeom prst="flowChartConnector">
                <a:avLst/>
              </a:prstGeom>
              <a:solidFill>
                <a:srgbClr val="9BD1E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28" name="フローチャート : 結合子 61">
                <a:extLst>
                  <a:ext uri="{FF2B5EF4-FFF2-40B4-BE49-F238E27FC236}">
                    <a16:creationId xmlns:a16="http://schemas.microsoft.com/office/drawing/2014/main" id="{45288575-6BAF-476C-AC71-3BA6936B0E84}"/>
                  </a:ext>
                </a:extLst>
              </p:cNvPr>
              <p:cNvSpPr>
                <a:spLocks noChangeAspect="1"/>
              </p:cNvSpPr>
              <p:nvPr/>
            </p:nvSpPr>
            <p:spPr>
              <a:xfrm>
                <a:off x="1620000" y="5760000"/>
                <a:ext cx="252000" cy="252000"/>
              </a:xfrm>
              <a:prstGeom prst="flowChartConnector">
                <a:avLst/>
              </a:prstGeom>
              <a:solidFill>
                <a:srgbClr val="C0C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29" name="左右矢印 63">
                <a:extLst>
                  <a:ext uri="{FF2B5EF4-FFF2-40B4-BE49-F238E27FC236}">
                    <a16:creationId xmlns:a16="http://schemas.microsoft.com/office/drawing/2014/main" id="{5F7125E8-D32E-4A41-8E9D-0820323C235D}"/>
                  </a:ext>
                </a:extLst>
              </p:cNvPr>
              <p:cNvSpPr/>
              <p:nvPr/>
            </p:nvSpPr>
            <p:spPr>
              <a:xfrm rot="3600000">
                <a:off x="1595554" y="5631003"/>
                <a:ext cx="144000" cy="180000"/>
              </a:xfrm>
              <a:prstGeom prst="leftRightArrow">
                <a:avLst>
                  <a:gd name="adj1" fmla="val 26875"/>
                  <a:gd name="adj2" fmla="val 2360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30" name="左右矢印 65">
                <a:extLst>
                  <a:ext uri="{FF2B5EF4-FFF2-40B4-BE49-F238E27FC236}">
                    <a16:creationId xmlns:a16="http://schemas.microsoft.com/office/drawing/2014/main" id="{75C53282-B7D9-45F2-AE6F-12D9D805A102}"/>
                  </a:ext>
                </a:extLst>
              </p:cNvPr>
              <p:cNvSpPr>
                <a:spLocks/>
              </p:cNvSpPr>
              <p:nvPr/>
            </p:nvSpPr>
            <p:spPr>
              <a:xfrm rot="18480000" flipH="1">
                <a:off x="1383835" y="5627101"/>
                <a:ext cx="144000" cy="180000"/>
              </a:xfrm>
              <a:prstGeom prst="leftRightArrow">
                <a:avLst>
                  <a:gd name="adj1" fmla="val 26875"/>
                  <a:gd name="adj2" fmla="val 2360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31" name="左右矢印 86">
                <a:extLst>
                  <a:ext uri="{FF2B5EF4-FFF2-40B4-BE49-F238E27FC236}">
                    <a16:creationId xmlns:a16="http://schemas.microsoft.com/office/drawing/2014/main" id="{094D9CCD-984E-4AA2-8755-DFF2418CCC36}"/>
                  </a:ext>
                </a:extLst>
              </p:cNvPr>
              <p:cNvSpPr>
                <a:spLocks/>
              </p:cNvSpPr>
              <p:nvPr/>
            </p:nvSpPr>
            <p:spPr>
              <a:xfrm>
                <a:off x="1478128" y="5796051"/>
                <a:ext cx="144000" cy="180000"/>
              </a:xfrm>
              <a:prstGeom prst="leftRightArrow">
                <a:avLst>
                  <a:gd name="adj1" fmla="val 26875"/>
                  <a:gd name="adj2" fmla="val 2360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grpSp>
        <p:grpSp>
          <p:nvGrpSpPr>
            <p:cNvPr id="32" name="グループ化 88">
              <a:extLst>
                <a:ext uri="{FF2B5EF4-FFF2-40B4-BE49-F238E27FC236}">
                  <a16:creationId xmlns:a16="http://schemas.microsoft.com/office/drawing/2014/main" id="{F194AF63-E05B-431F-879D-0BCC82004CDE}"/>
                </a:ext>
              </a:extLst>
            </p:cNvPr>
            <p:cNvGrpSpPr/>
            <p:nvPr/>
          </p:nvGrpSpPr>
          <p:grpSpPr>
            <a:xfrm>
              <a:off x="8895188" y="1707487"/>
              <a:ext cx="645930" cy="576000"/>
              <a:chOff x="1224000" y="5436000"/>
              <a:chExt cx="648000" cy="576000"/>
            </a:xfrm>
          </p:grpSpPr>
          <p:sp>
            <p:nvSpPr>
              <p:cNvPr id="33" name="フローチャート : 結合子 89">
                <a:extLst>
                  <a:ext uri="{FF2B5EF4-FFF2-40B4-BE49-F238E27FC236}">
                    <a16:creationId xmlns:a16="http://schemas.microsoft.com/office/drawing/2014/main" id="{929AA6B9-EC6E-493C-A0DC-F6D40F1B96C1}"/>
                  </a:ext>
                </a:extLst>
              </p:cNvPr>
              <p:cNvSpPr>
                <a:spLocks noChangeAspect="1"/>
              </p:cNvSpPr>
              <p:nvPr/>
            </p:nvSpPr>
            <p:spPr>
              <a:xfrm>
                <a:off x="1440000" y="5436000"/>
                <a:ext cx="252000" cy="252000"/>
              </a:xfrm>
              <a:prstGeom prst="flowChartConnector">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34" name="フローチャート : 結合子 90">
                <a:extLst>
                  <a:ext uri="{FF2B5EF4-FFF2-40B4-BE49-F238E27FC236}">
                    <a16:creationId xmlns:a16="http://schemas.microsoft.com/office/drawing/2014/main" id="{D068F001-BB6F-41DE-93D0-C38DA902AEA1}"/>
                  </a:ext>
                </a:extLst>
              </p:cNvPr>
              <p:cNvSpPr>
                <a:spLocks noChangeAspect="1"/>
              </p:cNvSpPr>
              <p:nvPr/>
            </p:nvSpPr>
            <p:spPr>
              <a:xfrm>
                <a:off x="1224000" y="5760000"/>
                <a:ext cx="252000" cy="252000"/>
              </a:xfrm>
              <a:prstGeom prst="flowChartConnector">
                <a:avLst/>
              </a:prstGeom>
              <a:solidFill>
                <a:srgbClr val="9BD1E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35" name="フローチャート : 結合子 91">
                <a:extLst>
                  <a:ext uri="{FF2B5EF4-FFF2-40B4-BE49-F238E27FC236}">
                    <a16:creationId xmlns:a16="http://schemas.microsoft.com/office/drawing/2014/main" id="{E73E7534-D61E-48D3-A660-0391616850EA}"/>
                  </a:ext>
                </a:extLst>
              </p:cNvPr>
              <p:cNvSpPr>
                <a:spLocks noChangeAspect="1"/>
              </p:cNvSpPr>
              <p:nvPr/>
            </p:nvSpPr>
            <p:spPr>
              <a:xfrm>
                <a:off x="1620000" y="5760000"/>
                <a:ext cx="252000" cy="252000"/>
              </a:xfrm>
              <a:prstGeom prst="flowChartConnector">
                <a:avLst/>
              </a:prstGeom>
              <a:solidFill>
                <a:srgbClr val="C0C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36" name="左右矢印 92">
                <a:extLst>
                  <a:ext uri="{FF2B5EF4-FFF2-40B4-BE49-F238E27FC236}">
                    <a16:creationId xmlns:a16="http://schemas.microsoft.com/office/drawing/2014/main" id="{4D401424-5F48-40DC-8353-A714EC0181ED}"/>
                  </a:ext>
                </a:extLst>
              </p:cNvPr>
              <p:cNvSpPr/>
              <p:nvPr/>
            </p:nvSpPr>
            <p:spPr>
              <a:xfrm rot="3600000">
                <a:off x="1595554" y="5631003"/>
                <a:ext cx="144000" cy="180000"/>
              </a:xfrm>
              <a:prstGeom prst="leftRightArrow">
                <a:avLst>
                  <a:gd name="adj1" fmla="val 26875"/>
                  <a:gd name="adj2" fmla="val 2360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37" name="左右矢印 93">
                <a:extLst>
                  <a:ext uri="{FF2B5EF4-FFF2-40B4-BE49-F238E27FC236}">
                    <a16:creationId xmlns:a16="http://schemas.microsoft.com/office/drawing/2014/main" id="{A2731947-1397-4192-ABFE-4CA087B3D923}"/>
                  </a:ext>
                </a:extLst>
              </p:cNvPr>
              <p:cNvSpPr>
                <a:spLocks/>
              </p:cNvSpPr>
              <p:nvPr/>
            </p:nvSpPr>
            <p:spPr>
              <a:xfrm rot="18480000" flipH="1">
                <a:off x="1383835" y="5627101"/>
                <a:ext cx="144000" cy="180000"/>
              </a:xfrm>
              <a:prstGeom prst="leftRightArrow">
                <a:avLst>
                  <a:gd name="adj1" fmla="val 26875"/>
                  <a:gd name="adj2" fmla="val 2360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sp>
            <p:nvSpPr>
              <p:cNvPr id="38" name="左右矢印 94">
                <a:extLst>
                  <a:ext uri="{FF2B5EF4-FFF2-40B4-BE49-F238E27FC236}">
                    <a16:creationId xmlns:a16="http://schemas.microsoft.com/office/drawing/2014/main" id="{00474FEF-2AA7-4294-8268-AC50A3E97673}"/>
                  </a:ext>
                </a:extLst>
              </p:cNvPr>
              <p:cNvSpPr>
                <a:spLocks/>
              </p:cNvSpPr>
              <p:nvPr/>
            </p:nvSpPr>
            <p:spPr>
              <a:xfrm>
                <a:off x="1478128" y="5796051"/>
                <a:ext cx="144000" cy="180000"/>
              </a:xfrm>
              <a:prstGeom prst="leftRightArrow">
                <a:avLst>
                  <a:gd name="adj1" fmla="val 26875"/>
                  <a:gd name="adj2" fmla="val 2360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6"/>
              </a:p>
            </p:txBody>
          </p:sp>
        </p:grpSp>
        <p:sp>
          <p:nvSpPr>
            <p:cNvPr id="43" name="テキスト ボックス 42">
              <a:extLst>
                <a:ext uri="{FF2B5EF4-FFF2-40B4-BE49-F238E27FC236}">
                  <a16:creationId xmlns:a16="http://schemas.microsoft.com/office/drawing/2014/main" id="{2AEB61B2-285B-436E-A4B4-F5EAF5EFFB28}"/>
                </a:ext>
              </a:extLst>
            </p:cNvPr>
            <p:cNvSpPr txBox="1"/>
            <p:nvPr/>
          </p:nvSpPr>
          <p:spPr>
            <a:xfrm>
              <a:off x="7172634" y="2837242"/>
              <a:ext cx="2506869" cy="590646"/>
            </a:xfrm>
            <a:prstGeom prst="rect">
              <a:avLst/>
            </a:prstGeom>
            <a:noFill/>
          </p:spPr>
          <p:txBody>
            <a:bodyPr wrap="square" rtlCol="0">
              <a:spAutoFit/>
            </a:bodyPr>
            <a:lstStyle/>
            <a:p>
              <a:pPr algn="l"/>
              <a:r>
                <a:rPr lang="ja-JP" altLang="en-US" sz="1200" b="0" dirty="0">
                  <a:latin typeface="Meiryo UI" panose="020B0604030504040204" pitchFamily="50" charset="-128"/>
                  <a:ea typeface="Meiryo UI" panose="020B0604030504040204" pitchFamily="50" charset="-128"/>
                </a:rPr>
                <a:t>開発チームが協働して、要求</a:t>
              </a:r>
              <a:r>
                <a:rPr lang="en-US" altLang="ja-JP" sz="1200" b="0" dirty="0">
                  <a:latin typeface="Meiryo UI" panose="020B0604030504040204" pitchFamily="50" charset="-128"/>
                  <a:ea typeface="Meiryo UI" panose="020B0604030504040204" pitchFamily="50" charset="-128"/>
                </a:rPr>
                <a:t>~</a:t>
              </a:r>
              <a:r>
                <a:rPr lang="ja-JP" altLang="en-US" sz="1200" b="0" dirty="0">
                  <a:latin typeface="Meiryo UI" panose="020B0604030504040204" pitchFamily="50" charset="-128"/>
                  <a:ea typeface="Meiryo UI" panose="020B0604030504040204" pitchFamily="50" charset="-128"/>
                </a:rPr>
                <a:t>設計～テストまでの作業を繰り返す</a:t>
              </a:r>
            </a:p>
          </p:txBody>
        </p:sp>
        <p:sp>
          <p:nvSpPr>
            <p:cNvPr id="56" name="テキスト ボックス 55">
              <a:extLst>
                <a:ext uri="{FF2B5EF4-FFF2-40B4-BE49-F238E27FC236}">
                  <a16:creationId xmlns:a16="http://schemas.microsoft.com/office/drawing/2014/main" id="{81AF718F-E8A3-4661-A3BD-2EDF98385BC7}"/>
                </a:ext>
              </a:extLst>
            </p:cNvPr>
            <p:cNvSpPr txBox="1"/>
            <p:nvPr/>
          </p:nvSpPr>
          <p:spPr>
            <a:xfrm>
              <a:off x="8074861" y="2593231"/>
              <a:ext cx="1528434" cy="324856"/>
            </a:xfrm>
            <a:prstGeom prst="rect">
              <a:avLst/>
            </a:prstGeom>
            <a:noFill/>
          </p:spPr>
          <p:txBody>
            <a:bodyPr wrap="square" rtlCol="0">
              <a:spAutoFit/>
            </a:bodyPr>
            <a:lstStyle/>
            <a:p>
              <a:r>
                <a:rPr lang="ja-JP" altLang="en-US" sz="1050" b="0" dirty="0">
                  <a:latin typeface="Meiryo UI" panose="020B0604030504040204" pitchFamily="50" charset="-128"/>
                  <a:ea typeface="Meiryo UI" panose="020B0604030504040204" pitchFamily="50" charset="-128"/>
                </a:rPr>
                <a:t>スプリント内の開発業務</a:t>
              </a:r>
            </a:p>
          </p:txBody>
        </p:sp>
        <p:sp>
          <p:nvSpPr>
            <p:cNvPr id="57" name="四角形: 角を丸くする 56">
              <a:extLst>
                <a:ext uri="{FF2B5EF4-FFF2-40B4-BE49-F238E27FC236}">
                  <a16:creationId xmlns:a16="http://schemas.microsoft.com/office/drawing/2014/main" id="{423AE5C5-F1DE-4E71-8728-2D2796EB83AD}"/>
                </a:ext>
              </a:extLst>
            </p:cNvPr>
            <p:cNvSpPr/>
            <p:nvPr/>
          </p:nvSpPr>
          <p:spPr>
            <a:xfrm>
              <a:off x="8121352" y="1124744"/>
              <a:ext cx="1452786" cy="1523286"/>
            </a:xfrm>
            <a:prstGeom prst="roundRect">
              <a:avLst>
                <a:gd name="adj" fmla="val 3344"/>
              </a:avLst>
            </a:prstGeom>
            <a:ln>
              <a:solidFill>
                <a:schemeClr val="tx1"/>
              </a:solidFill>
              <a:prstDash val="dash"/>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ja-JP" altLang="en-US" sz="1400" b="0" dirty="0">
                <a:latin typeface="Meiryo UI" panose="020B0604030504040204" pitchFamily="50" charset="-128"/>
                <a:ea typeface="Meiryo UI" panose="020B0604030504040204" pitchFamily="50" charset="-128"/>
              </a:endParaRPr>
            </a:p>
          </p:txBody>
        </p:sp>
      </p:grpSp>
      <p:grpSp>
        <p:nvGrpSpPr>
          <p:cNvPr id="3" name="グループ化 2">
            <a:extLst>
              <a:ext uri="{FF2B5EF4-FFF2-40B4-BE49-F238E27FC236}">
                <a16:creationId xmlns:a16="http://schemas.microsoft.com/office/drawing/2014/main" id="{D89B14D9-A0E7-46ED-A9DD-25FC5253B936}"/>
              </a:ext>
            </a:extLst>
          </p:cNvPr>
          <p:cNvGrpSpPr/>
          <p:nvPr/>
        </p:nvGrpSpPr>
        <p:grpSpPr>
          <a:xfrm>
            <a:off x="7016743" y="3665553"/>
            <a:ext cx="2492651" cy="2035615"/>
            <a:chOff x="7132301" y="2889042"/>
            <a:chExt cx="2449730" cy="2104238"/>
          </a:xfrm>
        </p:grpSpPr>
        <p:sp>
          <p:nvSpPr>
            <p:cNvPr id="44" name="テキスト ボックス 43">
              <a:extLst>
                <a:ext uri="{FF2B5EF4-FFF2-40B4-BE49-F238E27FC236}">
                  <a16:creationId xmlns:a16="http://schemas.microsoft.com/office/drawing/2014/main" id="{DEB713EE-E9D9-4E99-A563-AD63BF1539FA}"/>
                </a:ext>
              </a:extLst>
            </p:cNvPr>
            <p:cNvSpPr txBox="1"/>
            <p:nvPr/>
          </p:nvSpPr>
          <p:spPr>
            <a:xfrm>
              <a:off x="7133064" y="2889042"/>
              <a:ext cx="2447224" cy="276999"/>
            </a:xfrm>
            <a:prstGeom prst="rect">
              <a:avLst/>
            </a:prstGeom>
            <a:noFill/>
          </p:spPr>
          <p:txBody>
            <a:bodyPr wrap="square" rtlCol="0">
              <a:spAutoFit/>
            </a:bodyPr>
            <a:lstStyle/>
            <a:p>
              <a:r>
                <a:rPr lang="ja-JP" altLang="en-US" sz="1200" b="0" dirty="0">
                  <a:latin typeface="Meiryo UI" panose="020B0604030504040204" pitchFamily="50" charset="-128"/>
                  <a:ea typeface="Meiryo UI" panose="020B0604030504040204" pitchFamily="50" charset="-128"/>
                </a:rPr>
                <a:t>テスト駆動開発の流れ</a:t>
              </a:r>
            </a:p>
          </p:txBody>
        </p:sp>
        <p:sp>
          <p:nvSpPr>
            <p:cNvPr id="40" name="テキスト ボックス 39">
              <a:extLst>
                <a:ext uri="{FF2B5EF4-FFF2-40B4-BE49-F238E27FC236}">
                  <a16:creationId xmlns:a16="http://schemas.microsoft.com/office/drawing/2014/main" id="{45175B6F-C8FC-42B7-ABAB-309E4A92B58D}"/>
                </a:ext>
              </a:extLst>
            </p:cNvPr>
            <p:cNvSpPr txBox="1"/>
            <p:nvPr/>
          </p:nvSpPr>
          <p:spPr>
            <a:xfrm>
              <a:off x="7668196" y="3944900"/>
              <a:ext cx="1389263" cy="553998"/>
            </a:xfrm>
            <a:prstGeom prst="rect">
              <a:avLst/>
            </a:prstGeom>
            <a:noFill/>
          </p:spPr>
          <p:txBody>
            <a:bodyPr wrap="square" rtlCol="0">
              <a:spAutoFit/>
            </a:bodyPr>
            <a:lstStyle/>
            <a:p>
              <a:r>
                <a:rPr lang="ja-JP" altLang="en-US" sz="1000" b="0" dirty="0">
                  <a:latin typeface="Meiryo UI" panose="020B0604030504040204" pitchFamily="50" charset="-128"/>
                  <a:ea typeface="Meiryo UI" panose="020B0604030504040204" pitchFamily="50" charset="-128"/>
                </a:rPr>
                <a:t>テスト駆動</a:t>
              </a:r>
              <a:endParaRPr lang="en-US" altLang="ja-JP" sz="1000" b="0" dirty="0">
                <a:latin typeface="Meiryo UI" panose="020B0604030504040204" pitchFamily="50" charset="-128"/>
                <a:ea typeface="Meiryo UI" panose="020B0604030504040204" pitchFamily="50" charset="-128"/>
              </a:endParaRPr>
            </a:p>
            <a:p>
              <a:r>
                <a:rPr lang="ja-JP" altLang="en-US" sz="1000" b="0" dirty="0">
                  <a:latin typeface="Meiryo UI" panose="020B0604030504040204" pitchFamily="50" charset="-128"/>
                  <a:ea typeface="Meiryo UI" panose="020B0604030504040204" pitchFamily="50" charset="-128"/>
                </a:rPr>
                <a:t>開発</a:t>
              </a:r>
              <a:endParaRPr lang="en-US" altLang="ja-JP" sz="1000" b="0" dirty="0">
                <a:latin typeface="Meiryo UI" panose="020B0604030504040204" pitchFamily="50" charset="-128"/>
                <a:ea typeface="Meiryo UI" panose="020B0604030504040204" pitchFamily="50" charset="-128"/>
              </a:endParaRPr>
            </a:p>
            <a:p>
              <a:r>
                <a:rPr lang="ja-JP" altLang="en-US" sz="1000" b="0" dirty="0">
                  <a:latin typeface="Meiryo UI" panose="020B0604030504040204" pitchFamily="50" charset="-128"/>
                  <a:ea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rPr>
                <a:t>TDD</a:t>
              </a:r>
              <a:r>
                <a:rPr lang="ja-JP" altLang="en-US" sz="1000" b="0" dirty="0">
                  <a:latin typeface="Meiryo UI" panose="020B0604030504040204" pitchFamily="50" charset="-128"/>
                  <a:ea typeface="Meiryo UI" panose="020B0604030504040204" pitchFamily="50" charset="-128"/>
                </a:rPr>
                <a:t>）</a:t>
              </a:r>
            </a:p>
          </p:txBody>
        </p:sp>
        <p:sp>
          <p:nvSpPr>
            <p:cNvPr id="10" name="楕円 9">
              <a:extLst>
                <a:ext uri="{FF2B5EF4-FFF2-40B4-BE49-F238E27FC236}">
                  <a16:creationId xmlns:a16="http://schemas.microsoft.com/office/drawing/2014/main" id="{70430C9D-25FB-4584-8BB5-BA5BFC5F084F}"/>
                </a:ext>
              </a:extLst>
            </p:cNvPr>
            <p:cNvSpPr/>
            <p:nvPr/>
          </p:nvSpPr>
          <p:spPr>
            <a:xfrm>
              <a:off x="7473282" y="3355946"/>
              <a:ext cx="1750351" cy="1585518"/>
            </a:xfrm>
            <a:prstGeom prst="ellipse">
              <a:avLst/>
            </a:prstGeom>
            <a:ln>
              <a:solidFill>
                <a:schemeClr val="tx1"/>
              </a:solidFill>
            </a:ln>
          </p:spPr>
          <p:txBody>
            <a:bodyPr rtlCol="0" anchor="ctr">
              <a:noAutofit/>
            </a:bodyPr>
            <a:lstStyle/>
            <a:p>
              <a:pPr algn="l"/>
              <a:endParaRPr lang="ja-JP" altLang="en-US" sz="1400" b="0" dirty="0">
                <a:latin typeface="Meiryo UI" panose="020B0604030504040204" pitchFamily="50" charset="-128"/>
                <a:ea typeface="Meiryo UI" panose="020B0604030504040204" pitchFamily="50" charset="-128"/>
              </a:endParaRPr>
            </a:p>
          </p:txBody>
        </p:sp>
        <p:sp>
          <p:nvSpPr>
            <p:cNvPr id="46" name="楕円 45">
              <a:extLst>
                <a:ext uri="{FF2B5EF4-FFF2-40B4-BE49-F238E27FC236}">
                  <a16:creationId xmlns:a16="http://schemas.microsoft.com/office/drawing/2014/main" id="{03FAFC9D-EE13-48C2-9136-9DACA44206F8}"/>
                </a:ext>
              </a:extLst>
            </p:cNvPr>
            <p:cNvSpPr/>
            <p:nvPr/>
          </p:nvSpPr>
          <p:spPr>
            <a:xfrm>
              <a:off x="7417983" y="3310220"/>
              <a:ext cx="1858033" cy="1683060"/>
            </a:xfrm>
            <a:prstGeom prst="ellipse">
              <a:avLst/>
            </a:prstGeom>
            <a:ln>
              <a:solidFill>
                <a:schemeClr val="tx1"/>
              </a:solidFill>
            </a:ln>
          </p:spPr>
          <p:txBody>
            <a:bodyPr rtlCol="0" anchor="ctr">
              <a:noAutofit/>
            </a:bodyPr>
            <a:lstStyle/>
            <a:p>
              <a:pPr algn="l"/>
              <a:endParaRPr lang="ja-JP" altLang="en-US" sz="1400" b="0"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52968F49-A7BC-41D4-A489-A6BC2157D31F}"/>
                </a:ext>
              </a:extLst>
            </p:cNvPr>
            <p:cNvSpPr txBox="1"/>
            <p:nvPr/>
          </p:nvSpPr>
          <p:spPr>
            <a:xfrm>
              <a:off x="8723543" y="4441995"/>
              <a:ext cx="858488" cy="483777"/>
            </a:xfrm>
            <a:prstGeom prst="rect">
              <a:avLst/>
            </a:prstGeom>
            <a:solidFill>
              <a:schemeClr val="bg1">
                <a:lumMod val="65000"/>
              </a:schemeClr>
            </a:solidFill>
            <a:ln>
              <a:solidFill>
                <a:schemeClr val="tx1"/>
              </a:solidFill>
            </a:ln>
          </p:spPr>
          <p:txBody>
            <a:bodyPr wrap="none" lIns="36000" tIns="36000" rIns="36000" bIns="36000" rtlCol="0">
              <a:noAutofit/>
            </a:bodyPr>
            <a:lstStyle/>
            <a:p>
              <a:r>
                <a:rPr lang="ja-JP" altLang="en-US" sz="1200" b="0" dirty="0">
                  <a:solidFill>
                    <a:schemeClr val="bg1"/>
                  </a:solidFill>
                  <a:latin typeface="Meiryo UI" panose="020B0604030504040204" pitchFamily="50" charset="-128"/>
                  <a:ea typeface="Meiryo UI" panose="020B0604030504040204" pitchFamily="50" charset="-128"/>
                </a:rPr>
                <a:t>テストを</a:t>
              </a:r>
              <a:endParaRPr lang="en-US" altLang="ja-JP" sz="1200" b="0" dirty="0">
                <a:solidFill>
                  <a:schemeClr val="bg1"/>
                </a:solidFill>
                <a:latin typeface="Meiryo UI" panose="020B0604030504040204" pitchFamily="50" charset="-128"/>
                <a:ea typeface="Meiryo UI" panose="020B0604030504040204" pitchFamily="50" charset="-128"/>
              </a:endParaRPr>
            </a:p>
            <a:p>
              <a:r>
                <a:rPr lang="ja-JP" altLang="en-US" sz="1200" b="0" dirty="0">
                  <a:solidFill>
                    <a:schemeClr val="bg1"/>
                  </a:solidFill>
                  <a:latin typeface="Meiryo UI" panose="020B0604030504040204" pitchFamily="50" charset="-128"/>
                  <a:ea typeface="Meiryo UI" panose="020B0604030504040204" pitchFamily="50" charset="-128"/>
                </a:rPr>
                <a:t>パスさせる</a:t>
              </a:r>
            </a:p>
          </p:txBody>
        </p:sp>
        <p:sp>
          <p:nvSpPr>
            <p:cNvPr id="45" name="テキスト ボックス 44">
              <a:extLst>
                <a:ext uri="{FF2B5EF4-FFF2-40B4-BE49-F238E27FC236}">
                  <a16:creationId xmlns:a16="http://schemas.microsoft.com/office/drawing/2014/main" id="{4334D984-2662-461E-8C42-569CA1D688E4}"/>
                </a:ext>
              </a:extLst>
            </p:cNvPr>
            <p:cNvSpPr txBox="1"/>
            <p:nvPr/>
          </p:nvSpPr>
          <p:spPr>
            <a:xfrm>
              <a:off x="7132301" y="4441995"/>
              <a:ext cx="858488" cy="483777"/>
            </a:xfrm>
            <a:prstGeom prst="rect">
              <a:avLst/>
            </a:prstGeom>
            <a:solidFill>
              <a:schemeClr val="bg1">
                <a:lumMod val="65000"/>
              </a:schemeClr>
            </a:solidFill>
            <a:ln>
              <a:solidFill>
                <a:schemeClr val="tx1"/>
              </a:solidFill>
            </a:ln>
          </p:spPr>
          <p:txBody>
            <a:bodyPr wrap="none" lIns="36000" tIns="36000" rIns="36000" bIns="36000" rtlCol="0">
              <a:noAutofit/>
            </a:bodyPr>
            <a:lstStyle/>
            <a:p>
              <a:r>
                <a:rPr lang="ja-JP" altLang="en-US" sz="1200" b="0" dirty="0">
                  <a:solidFill>
                    <a:schemeClr val="bg1"/>
                  </a:solidFill>
                  <a:latin typeface="Meiryo UI" panose="020B0604030504040204" pitchFamily="50" charset="-128"/>
                  <a:ea typeface="Meiryo UI" panose="020B0604030504040204" pitchFamily="50" charset="-128"/>
                </a:rPr>
                <a:t>リファクタ</a:t>
              </a:r>
              <a:br>
                <a:rPr lang="en-US" altLang="ja-JP" sz="1200" b="0" dirty="0">
                  <a:solidFill>
                    <a:schemeClr val="bg1"/>
                  </a:solidFill>
                  <a:latin typeface="Meiryo UI" panose="020B0604030504040204" pitchFamily="50" charset="-128"/>
                  <a:ea typeface="Meiryo UI" panose="020B0604030504040204" pitchFamily="50" charset="-128"/>
                </a:rPr>
              </a:br>
              <a:r>
                <a:rPr lang="ja-JP" altLang="en-US" sz="1200" b="0" dirty="0">
                  <a:solidFill>
                    <a:schemeClr val="bg1"/>
                  </a:solidFill>
                  <a:latin typeface="Meiryo UI" panose="020B0604030504040204" pitchFamily="50" charset="-128"/>
                  <a:ea typeface="Meiryo UI" panose="020B0604030504040204" pitchFamily="50" charset="-128"/>
                </a:rPr>
                <a:t>リング</a:t>
              </a:r>
              <a:endParaRPr lang="ja-JP" altLang="en-US" sz="800" b="0" dirty="0">
                <a:solidFill>
                  <a:schemeClr val="bg1"/>
                </a:solidFill>
                <a:latin typeface="Meiryo UI" panose="020B0604030504040204" pitchFamily="50" charset="-128"/>
                <a:ea typeface="Meiryo UI" panose="020B0604030504040204" pitchFamily="50" charset="-128"/>
              </a:endParaRPr>
            </a:p>
          </p:txBody>
        </p:sp>
        <p:cxnSp>
          <p:nvCxnSpPr>
            <p:cNvPr id="47" name="直線矢印コネクタ 46">
              <a:extLst>
                <a:ext uri="{FF2B5EF4-FFF2-40B4-BE49-F238E27FC236}">
                  <a16:creationId xmlns:a16="http://schemas.microsoft.com/office/drawing/2014/main" id="{B52304C8-FF2E-48B9-8D1F-F120BC5A0A39}"/>
                </a:ext>
              </a:extLst>
            </p:cNvPr>
            <p:cNvCxnSpPr>
              <a:cxnSpLocks/>
            </p:cNvCxnSpPr>
            <p:nvPr/>
          </p:nvCxnSpPr>
          <p:spPr>
            <a:xfrm>
              <a:off x="9195185" y="3931700"/>
              <a:ext cx="0" cy="721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9C3DCF46-EB0B-4588-ABBD-1B8602A2B6DA}"/>
                </a:ext>
              </a:extLst>
            </p:cNvPr>
            <p:cNvCxnSpPr>
              <a:cxnSpLocks/>
            </p:cNvCxnSpPr>
            <p:nvPr/>
          </p:nvCxnSpPr>
          <p:spPr>
            <a:xfrm>
              <a:off x="9263955" y="4004142"/>
              <a:ext cx="0" cy="721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E390C7D8-3EE5-405B-97AF-3FDA23B35CE9}"/>
                </a:ext>
              </a:extLst>
            </p:cNvPr>
            <p:cNvSpPr txBox="1"/>
            <p:nvPr/>
          </p:nvSpPr>
          <p:spPr>
            <a:xfrm>
              <a:off x="9233448" y="3678947"/>
              <a:ext cx="346249" cy="619815"/>
            </a:xfrm>
            <a:prstGeom prst="rect">
              <a:avLst/>
            </a:prstGeom>
            <a:noFill/>
          </p:spPr>
          <p:txBody>
            <a:bodyPr vert="eaVert" wrap="square" rtlCol="0">
              <a:spAutoFit/>
            </a:bodyPr>
            <a:lstStyle/>
            <a:p>
              <a:r>
                <a:rPr lang="ja-JP" altLang="en-US" sz="1050" b="0" dirty="0">
                  <a:latin typeface="Meiryo UI" panose="020B0604030504040204" pitchFamily="50" charset="-128"/>
                  <a:ea typeface="Meiryo UI" panose="020B0604030504040204" pitchFamily="50" charset="-128"/>
                </a:rPr>
                <a:t>繰返し</a:t>
              </a:r>
            </a:p>
          </p:txBody>
        </p:sp>
        <p:sp>
          <p:nvSpPr>
            <p:cNvPr id="51" name="円弧 50">
              <a:extLst>
                <a:ext uri="{FF2B5EF4-FFF2-40B4-BE49-F238E27FC236}">
                  <a16:creationId xmlns:a16="http://schemas.microsoft.com/office/drawing/2014/main" id="{EE0F7C05-10BF-421A-8F8D-8685C1A87907}"/>
                </a:ext>
              </a:extLst>
            </p:cNvPr>
            <p:cNvSpPr/>
            <p:nvPr/>
          </p:nvSpPr>
          <p:spPr>
            <a:xfrm>
              <a:off x="8147704" y="3830088"/>
              <a:ext cx="327510" cy="254590"/>
            </a:xfrm>
            <a:prstGeom prst="arc">
              <a:avLst>
                <a:gd name="adj1" fmla="val 11226859"/>
                <a:gd name="adj2" fmla="val 0"/>
              </a:avLst>
            </a:prstGeom>
            <a:ln w="317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3206"/>
            </a:p>
          </p:txBody>
        </p:sp>
        <p:sp>
          <p:nvSpPr>
            <p:cNvPr id="54" name="円弧 53">
              <a:extLst>
                <a:ext uri="{FF2B5EF4-FFF2-40B4-BE49-F238E27FC236}">
                  <a16:creationId xmlns:a16="http://schemas.microsoft.com/office/drawing/2014/main" id="{64F33B93-DB93-41B1-B147-D7AEBDB66D3C}"/>
                </a:ext>
              </a:extLst>
            </p:cNvPr>
            <p:cNvSpPr/>
            <p:nvPr/>
          </p:nvSpPr>
          <p:spPr>
            <a:xfrm rot="7485816">
              <a:off x="8479730" y="4160706"/>
              <a:ext cx="327510" cy="254590"/>
            </a:xfrm>
            <a:prstGeom prst="arc">
              <a:avLst>
                <a:gd name="adj1" fmla="val 11226859"/>
                <a:gd name="adj2" fmla="val 0"/>
              </a:avLst>
            </a:prstGeom>
            <a:ln w="317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3206"/>
            </a:p>
          </p:txBody>
        </p:sp>
        <p:sp>
          <p:nvSpPr>
            <p:cNvPr id="55" name="円弧 54">
              <a:extLst>
                <a:ext uri="{FF2B5EF4-FFF2-40B4-BE49-F238E27FC236}">
                  <a16:creationId xmlns:a16="http://schemas.microsoft.com/office/drawing/2014/main" id="{6B854F50-4F53-4CEF-BC8F-AD707898E7D2}"/>
                </a:ext>
              </a:extLst>
            </p:cNvPr>
            <p:cNvSpPr/>
            <p:nvPr/>
          </p:nvSpPr>
          <p:spPr>
            <a:xfrm rot="14645241">
              <a:off x="7927631" y="4204140"/>
              <a:ext cx="327510" cy="254590"/>
            </a:xfrm>
            <a:prstGeom prst="arc">
              <a:avLst>
                <a:gd name="adj1" fmla="val 11226859"/>
                <a:gd name="adj2" fmla="val 0"/>
              </a:avLst>
            </a:prstGeom>
            <a:ln w="317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3206"/>
            </a:p>
          </p:txBody>
        </p:sp>
        <p:sp>
          <p:nvSpPr>
            <p:cNvPr id="39" name="テキスト ボックス 38">
              <a:extLst>
                <a:ext uri="{FF2B5EF4-FFF2-40B4-BE49-F238E27FC236}">
                  <a16:creationId xmlns:a16="http://schemas.microsoft.com/office/drawing/2014/main" id="{F05213C0-C962-461F-8361-E95921DC2012}"/>
                </a:ext>
              </a:extLst>
            </p:cNvPr>
            <p:cNvSpPr txBox="1"/>
            <p:nvPr/>
          </p:nvSpPr>
          <p:spPr>
            <a:xfrm>
              <a:off x="7888787" y="3212976"/>
              <a:ext cx="858488" cy="483777"/>
            </a:xfrm>
            <a:prstGeom prst="rect">
              <a:avLst/>
            </a:prstGeom>
            <a:solidFill>
              <a:schemeClr val="bg1">
                <a:lumMod val="65000"/>
              </a:schemeClr>
            </a:solidFill>
            <a:ln>
              <a:solidFill>
                <a:schemeClr val="tx1"/>
              </a:solidFill>
            </a:ln>
          </p:spPr>
          <p:txBody>
            <a:bodyPr wrap="none" lIns="36000" tIns="36000" rIns="36000" bIns="36000" rtlCol="0">
              <a:noAutofit/>
            </a:bodyPr>
            <a:lstStyle/>
            <a:p>
              <a:r>
                <a:rPr lang="ja-JP" altLang="en-US" sz="1200" b="0" dirty="0">
                  <a:solidFill>
                    <a:schemeClr val="bg1"/>
                  </a:solidFill>
                  <a:latin typeface="Meiryo UI" panose="020B0604030504040204" pitchFamily="50" charset="-128"/>
                  <a:ea typeface="Meiryo UI" panose="020B0604030504040204" pitchFamily="50" charset="-128"/>
                </a:rPr>
                <a:t>失敗する</a:t>
              </a:r>
              <a:endParaRPr lang="en-US" altLang="ja-JP" sz="1200" b="0" dirty="0">
                <a:solidFill>
                  <a:schemeClr val="bg1"/>
                </a:solidFill>
                <a:latin typeface="Meiryo UI" panose="020B0604030504040204" pitchFamily="50" charset="-128"/>
                <a:ea typeface="Meiryo UI" panose="020B0604030504040204" pitchFamily="50" charset="-128"/>
              </a:endParaRPr>
            </a:p>
            <a:p>
              <a:r>
                <a:rPr lang="ja-JP" altLang="en-US" sz="1200" b="0" dirty="0">
                  <a:solidFill>
                    <a:schemeClr val="bg1"/>
                  </a:solidFill>
                  <a:latin typeface="Meiryo UI" panose="020B0604030504040204" pitchFamily="50" charset="-128"/>
                  <a:ea typeface="Meiryo UI" panose="020B0604030504040204" pitchFamily="50" charset="-128"/>
                </a:rPr>
                <a:t>テストを書く</a:t>
              </a:r>
            </a:p>
          </p:txBody>
        </p:sp>
      </p:grpSp>
      <p:sp>
        <p:nvSpPr>
          <p:cNvPr id="7" name="正方形/長方形 6">
            <a:extLst>
              <a:ext uri="{FF2B5EF4-FFF2-40B4-BE49-F238E27FC236}">
                <a16:creationId xmlns:a16="http://schemas.microsoft.com/office/drawing/2014/main" id="{F577455F-D17E-419B-80A5-477CDF40C927}"/>
              </a:ext>
            </a:extLst>
          </p:cNvPr>
          <p:cNvSpPr/>
          <p:nvPr/>
        </p:nvSpPr>
        <p:spPr>
          <a:xfrm>
            <a:off x="6951290" y="5852880"/>
            <a:ext cx="2708594" cy="646331"/>
          </a:xfrm>
          <a:prstGeom prst="rect">
            <a:avLst/>
          </a:prstGeom>
          <a:noFill/>
        </p:spPr>
        <p:txBody>
          <a:bodyPr wrap="square" rtlCol="0">
            <a:spAutoFit/>
          </a:bodyPr>
          <a:lstStyle/>
          <a:p>
            <a:pPr algn="l"/>
            <a:r>
              <a:rPr lang="ja-JP" altLang="en-US" sz="1200" b="0" dirty="0">
                <a:latin typeface="Meiryo UI" panose="020B0604030504040204" pitchFamily="50" charset="-128"/>
                <a:ea typeface="Meiryo UI" panose="020B0604030504040204" pitchFamily="50" charset="-128"/>
              </a:rPr>
              <a:t>開発の進め方は、「テスト駆動」に基づく手法もある。繰り返しのサイクルを速くするために、自動化できるものは全て自動化する</a:t>
            </a:r>
            <a:endParaRPr lang="en-US" altLang="ja-JP" sz="12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2700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43DF58CC-E4F8-40E2-8957-AA24CBB37C4B}"/>
              </a:ext>
            </a:extLst>
          </p:cNvPr>
          <p:cNvGraphicFramePr>
            <a:graphicFrameLocks noGrp="1"/>
          </p:cNvGraphicFramePr>
          <p:nvPr>
            <p:extLst>
              <p:ext uri="{D42A27DB-BD31-4B8C-83A1-F6EECF244321}">
                <p14:modId xmlns:p14="http://schemas.microsoft.com/office/powerpoint/2010/main" val="1318443195"/>
              </p:ext>
            </p:extLst>
          </p:nvPr>
        </p:nvGraphicFramePr>
        <p:xfrm>
          <a:off x="489392" y="1193887"/>
          <a:ext cx="9143558" cy="5495520"/>
        </p:xfrm>
        <a:graphic>
          <a:graphicData uri="http://schemas.openxmlformats.org/drawingml/2006/table">
            <a:tbl>
              <a:tblPr firstRow="1" bandRow="1">
                <a:tableStyleId>{5C22544A-7EE6-4342-B048-85BDC9FD1C3A}</a:tableStyleId>
              </a:tblPr>
              <a:tblGrid>
                <a:gridCol w="1078502">
                  <a:extLst>
                    <a:ext uri="{9D8B030D-6E8A-4147-A177-3AD203B41FA5}">
                      <a16:colId xmlns:a16="http://schemas.microsoft.com/office/drawing/2014/main" val="1469240184"/>
                    </a:ext>
                  </a:extLst>
                </a:gridCol>
                <a:gridCol w="5401648">
                  <a:extLst>
                    <a:ext uri="{9D8B030D-6E8A-4147-A177-3AD203B41FA5}">
                      <a16:colId xmlns:a16="http://schemas.microsoft.com/office/drawing/2014/main" val="1106265369"/>
                    </a:ext>
                  </a:extLst>
                </a:gridCol>
                <a:gridCol w="2663408">
                  <a:extLst>
                    <a:ext uri="{9D8B030D-6E8A-4147-A177-3AD203B41FA5}">
                      <a16:colId xmlns:a16="http://schemas.microsoft.com/office/drawing/2014/main" val="2854227814"/>
                    </a:ext>
                  </a:extLst>
                </a:gridCol>
              </a:tblGrid>
              <a:tr h="325965">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名称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特徴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6623415"/>
                  </a:ext>
                </a:extLst>
              </a:tr>
              <a:tr h="0">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デイリー</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スクラム</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400" b="0" dirty="0">
                          <a:solidFill>
                            <a:schemeClr val="tx1"/>
                          </a:solidFill>
                          <a:latin typeface="Meiryo UI" panose="020B0604030504040204" pitchFamily="50" charset="-128"/>
                          <a:ea typeface="Meiryo UI" panose="020B0604030504040204" pitchFamily="50" charset="-128"/>
                        </a:rPr>
                        <a:t>開発チームが全員の活動状況を共有し、前回のデイリースクラム以降に行った作業と、次回のデイリースクラムまでに行う作業を確認する。「スタンドアップミーティング」とも言われ、立ったまま、毎日決まった時間に決まった場所で、</a:t>
                      </a:r>
                      <a:r>
                        <a:rPr lang="en-US" altLang="ja-JP" sz="1400" b="0" dirty="0">
                          <a:solidFill>
                            <a:schemeClr val="tx1"/>
                          </a:solidFill>
                          <a:latin typeface="Meiryo UI" panose="020B0604030504040204" pitchFamily="50" charset="-128"/>
                          <a:ea typeface="Meiryo UI" panose="020B0604030504040204" pitchFamily="50" charset="-128"/>
                        </a:rPr>
                        <a:t>15</a:t>
                      </a:r>
                      <a:r>
                        <a:rPr lang="ja-JP" altLang="en-US" sz="1400" b="0" dirty="0">
                          <a:solidFill>
                            <a:schemeClr val="tx1"/>
                          </a:solidFill>
                          <a:latin typeface="Meiryo UI" panose="020B0604030504040204" pitchFamily="50" charset="-128"/>
                          <a:ea typeface="Meiryo UI" panose="020B0604030504040204" pitchFamily="50" charset="-128"/>
                        </a:rPr>
                        <a:t>分の短い時間で行う。朝行うことが多いため、日本では「朝会（あさかい）」という呼び名で知られる。</a:t>
                      </a:r>
                    </a:p>
                    <a:p>
                      <a:pPr algn="l"/>
                      <a:r>
                        <a:rPr lang="ja-JP" altLang="en-US" sz="1400" b="0" dirty="0">
                          <a:solidFill>
                            <a:schemeClr val="tx1"/>
                          </a:solidFill>
                          <a:latin typeface="Meiryo UI" panose="020B0604030504040204" pitchFamily="50" charset="-128"/>
                          <a:ea typeface="Meiryo UI" panose="020B0604030504040204" pitchFamily="50" charset="-128"/>
                        </a:rPr>
                        <a:t>チームのメンバーは</a:t>
                      </a:r>
                      <a:r>
                        <a:rPr lang="en-US" altLang="ja-JP" sz="1400" b="0" dirty="0">
                          <a:solidFill>
                            <a:schemeClr val="tx1"/>
                          </a:solidFill>
                          <a:latin typeface="Meiryo UI" panose="020B0604030504040204" pitchFamily="50" charset="-128"/>
                          <a:ea typeface="Meiryo UI" panose="020B0604030504040204" pitchFamily="50" charset="-128"/>
                        </a:rPr>
                        <a:t>1</a:t>
                      </a:r>
                      <a:r>
                        <a:rPr lang="ja-JP" altLang="en-US" sz="1400" b="0" dirty="0">
                          <a:solidFill>
                            <a:schemeClr val="tx1"/>
                          </a:solidFill>
                          <a:latin typeface="Meiryo UI" panose="020B0604030504040204" pitchFamily="50" charset="-128"/>
                          <a:ea typeface="Meiryo UI" panose="020B0604030504040204" pitchFamily="50" charset="-128"/>
                        </a:rPr>
                        <a:t>人ずつ、「昨日やったこと」「今日やること」「障害になっていること」の</a:t>
                      </a:r>
                      <a:r>
                        <a:rPr lang="en-US" altLang="ja-JP" sz="1400" b="0" dirty="0">
                          <a:solidFill>
                            <a:schemeClr val="tx1"/>
                          </a:solidFill>
                          <a:latin typeface="Meiryo UI" panose="020B0604030504040204" pitchFamily="50" charset="-128"/>
                          <a:ea typeface="Meiryo UI" panose="020B0604030504040204" pitchFamily="50" charset="-128"/>
                        </a:rPr>
                        <a:t>3</a:t>
                      </a:r>
                      <a:r>
                        <a:rPr lang="ja-JP" altLang="en-US" sz="1400" b="0" dirty="0">
                          <a:solidFill>
                            <a:schemeClr val="tx1"/>
                          </a:solidFill>
                          <a:latin typeface="Meiryo UI" panose="020B0604030504040204" pitchFamily="50" charset="-128"/>
                          <a:ea typeface="Meiryo UI" panose="020B0604030504040204" pitchFamily="50" charset="-128"/>
                        </a:rPr>
                        <a:t>つを順に話す。開発チームが解決できない障害を取り除くことが、スクラムマスターの仕事になる。また、進捗状況に応じて、プロダクトオーナーとの間で、スプリントが対象としているバックログの内容調整を行う。</a:t>
                      </a:r>
                      <a:endParaRPr lang="en-US" altLang="ja-JP" sz="1400" b="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42316"/>
                  </a:ext>
                </a:extLst>
              </a:tr>
              <a:tr h="1602000">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スプリント</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レビュー</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スプリントの終了時、プロダクトオーナーが関係者を呼び集めて、できあがったプロダクトのデモンストレーションを行う。開発チームにとっては、自分たちが作ったバックログの項目が動いていることをアピールする機会であるうえに、他の関係者にとっては、スプリントが上手くいっていてプロダクトが徐々に成長していることを確認する機会でもある。なお、プロダクトオーナーは完了の定義に基づくプロダクトバックログ項目の完了確認をスプリントレビューの前に行い、スプリントレビューではステークホルダーとともに価値を最適化するための最終確認をする。</a:t>
                      </a:r>
                      <a:endParaRPr lang="en-US" altLang="ja-JP" sz="1400" b="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7381370"/>
                  </a:ext>
                </a:extLst>
              </a:tr>
              <a:tr h="1602000">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lang="ja-JP" altLang="en-US" sz="1600" b="0" dirty="0">
                          <a:latin typeface="Meiryo UI" panose="020B0604030504040204" pitchFamily="50" charset="-128"/>
                          <a:ea typeface="Meiryo UI" panose="020B0604030504040204" pitchFamily="50" charset="-128"/>
                        </a:rPr>
                        <a:t>スプリント</a:t>
                      </a:r>
                      <a:endParaRPr lang="en-US" altLang="ja-JP" sz="1600" b="0" dirty="0">
                        <a:latin typeface="Meiryo UI" panose="020B0604030504040204" pitchFamily="50" charset="-128"/>
                        <a:ea typeface="Meiryo UI" panose="020B0604030504040204" pitchFamily="50" charset="-128"/>
                      </a:endParaRPr>
                    </a:p>
                    <a:p>
                      <a:pPr marL="0" marR="0" lvl="0" indent="0" algn="ctr" defTabSz="914235" rtl="0" eaLnBrk="1" fontAlgn="auto" latinLnBrk="0" hangingPunct="1">
                        <a:lnSpc>
                          <a:spcPct val="100000"/>
                        </a:lnSpc>
                        <a:spcBef>
                          <a:spcPts val="0"/>
                        </a:spcBef>
                        <a:spcAft>
                          <a:spcPts val="0"/>
                        </a:spcAft>
                        <a:buClrTx/>
                        <a:buSzTx/>
                        <a:buFontTx/>
                        <a:buNone/>
                        <a:tabLst/>
                        <a:defRPr/>
                      </a:pPr>
                      <a:r>
                        <a:rPr lang="ja-JP" altLang="en-US" sz="1600" b="0" dirty="0">
                          <a:latin typeface="Meiryo UI" panose="020B0604030504040204" pitchFamily="50" charset="-128"/>
                          <a:ea typeface="Meiryo UI" panose="020B0604030504040204" pitchFamily="50" charset="-128"/>
                        </a:rPr>
                        <a:t>レトロ</a:t>
                      </a:r>
                      <a:endParaRPr lang="en-US" altLang="ja-JP" sz="1600" b="0" dirty="0">
                        <a:latin typeface="Meiryo UI" panose="020B0604030504040204" pitchFamily="50" charset="-128"/>
                        <a:ea typeface="Meiryo UI" panose="020B0604030504040204" pitchFamily="50" charset="-128"/>
                      </a:endParaRPr>
                    </a:p>
                    <a:p>
                      <a:pPr marL="0" marR="0" lvl="0" indent="0" algn="ctr" defTabSz="914235" rtl="0" eaLnBrk="1" fontAlgn="auto" latinLnBrk="0" hangingPunct="1">
                        <a:lnSpc>
                          <a:spcPct val="100000"/>
                        </a:lnSpc>
                        <a:spcBef>
                          <a:spcPts val="0"/>
                        </a:spcBef>
                        <a:spcAft>
                          <a:spcPts val="0"/>
                        </a:spcAft>
                        <a:buClrTx/>
                        <a:buSzTx/>
                        <a:buFontTx/>
                        <a:buNone/>
                        <a:tabLst/>
                        <a:defRPr/>
                      </a:pPr>
                      <a:r>
                        <a:rPr lang="ja-JP" altLang="en-US" sz="1600" b="0" dirty="0">
                          <a:latin typeface="Meiryo UI" panose="020B0604030504040204" pitchFamily="50" charset="-128"/>
                          <a:ea typeface="Meiryo UI" panose="020B0604030504040204" pitchFamily="50" charset="-128"/>
                        </a:rPr>
                        <a:t>スペクティブ</a:t>
                      </a:r>
                      <a:r>
                        <a:rPr lang="en-US" altLang="ja-JP" sz="1600" b="0" dirty="0">
                          <a:latin typeface="Meiryo UI" panose="020B0604030504040204" pitchFamily="50" charset="-128"/>
                          <a:ea typeface="Meiryo UI" panose="020B0604030504040204" pitchFamily="50" charset="-128"/>
                        </a:rPr>
                        <a:t>(</a:t>
                      </a:r>
                      <a:r>
                        <a:rPr kumimoji="1" lang="ja-JP" altLang="en-US" sz="1600" b="0" dirty="0">
                          <a:solidFill>
                            <a:schemeClr val="tx1"/>
                          </a:solidFill>
                          <a:latin typeface="Meiryo UI" panose="020B0604030504040204" pitchFamily="50" charset="-128"/>
                          <a:ea typeface="Meiryo UI" panose="020B0604030504040204" pitchFamily="50" charset="-128"/>
                        </a:rPr>
                        <a:t>ふりかえり</a:t>
                      </a:r>
                      <a:r>
                        <a:rPr kumimoji="1" lang="en-US" altLang="ja-JP" sz="1600" b="0" dirty="0">
                          <a:solidFill>
                            <a:schemeClr val="tx1"/>
                          </a:solidFill>
                          <a:latin typeface="Meiryo UI" panose="020B0604030504040204" pitchFamily="50" charset="-128"/>
                          <a:ea typeface="Meiryo UI" panose="020B0604030504040204" pitchFamily="50" charset="-128"/>
                        </a:rPr>
                        <a:t>)</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スプリントレビューの後に行われる、今回のスプリントを振り返るミーティングをいう（</a:t>
                      </a:r>
                      <a:r>
                        <a:rPr lang="ja-JP" altLang="en-US" sz="1400" b="0" strike="noStrike" dirty="0">
                          <a:solidFill>
                            <a:schemeClr val="tx1"/>
                          </a:solidFill>
                          <a:latin typeface="Meiryo UI" panose="020B0604030504040204" pitchFamily="50" charset="-128"/>
                          <a:ea typeface="Meiryo UI" panose="020B0604030504040204" pitchFamily="50" charset="-128"/>
                        </a:rPr>
                        <a:t>ふりかえりとも呼ばれる。）。</a:t>
                      </a:r>
                      <a:r>
                        <a:rPr lang="ja-JP" altLang="en-US" sz="1400" b="0" dirty="0">
                          <a:solidFill>
                            <a:schemeClr val="tx1"/>
                          </a:solidFill>
                          <a:latin typeface="Meiryo UI" panose="020B0604030504040204" pitchFamily="50" charset="-128"/>
                          <a:ea typeface="Meiryo UI" panose="020B0604030504040204" pitchFamily="50" charset="-128"/>
                        </a:rPr>
                        <a:t>ここでは、このスプリントでうまくいったこと、うまくいかなかったこと、どうやったら次のスプリントでよりうまくできるかが話し合われる。これが成長の機会につながるため、チーム学習やチーム改善に向けた活動といえる。</a:t>
                      </a:r>
                      <a:endParaRPr lang="en-US" altLang="ja-JP" sz="1400" b="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endParaRPr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5965768"/>
                  </a:ext>
                </a:extLst>
              </a:tr>
            </a:tbl>
          </a:graphicData>
        </a:graphic>
      </p:graphicFrame>
      <p:sp>
        <p:nvSpPr>
          <p:cNvPr id="5" name="タイトル 4">
            <a:extLst>
              <a:ext uri="{FF2B5EF4-FFF2-40B4-BE49-F238E27FC236}">
                <a16:creationId xmlns:a16="http://schemas.microsoft.com/office/drawing/2014/main" id="{39A63048-C968-4AF8-9252-B5FD2FE9AE58}"/>
              </a:ext>
            </a:extLst>
          </p:cNvPr>
          <p:cNvSpPr>
            <a:spLocks noGrp="1"/>
          </p:cNvSpPr>
          <p:nvPr>
            <p:ph type="title"/>
          </p:nvPr>
        </p:nvSpPr>
        <p:spPr/>
        <p:txBody>
          <a:bodyPr/>
          <a:lstStyle/>
          <a:p>
            <a:r>
              <a:rPr lang="ja-JP" altLang="en-US" dirty="0">
                <a:solidFill>
                  <a:srgbClr val="000000"/>
                </a:solidFill>
              </a:rPr>
              <a:t>アジャイル開発の進め方</a:t>
            </a:r>
            <a:endParaRPr kumimoji="1" lang="ja-JP" altLang="en-US" dirty="0"/>
          </a:p>
        </p:txBody>
      </p:sp>
      <p:sp>
        <p:nvSpPr>
          <p:cNvPr id="2" name="スライド番号プレースホルダー 1">
            <a:extLst>
              <a:ext uri="{FF2B5EF4-FFF2-40B4-BE49-F238E27FC236}">
                <a16:creationId xmlns:a16="http://schemas.microsoft.com/office/drawing/2014/main" id="{41DA8067-4353-4812-8F6F-BD78ED2C45D5}"/>
              </a:ext>
            </a:extLst>
          </p:cNvPr>
          <p:cNvSpPr>
            <a:spLocks noGrp="1"/>
          </p:cNvSpPr>
          <p:nvPr>
            <p:ph type="sldNum" sz="quarter" idx="12"/>
          </p:nvPr>
        </p:nvSpPr>
        <p:spPr/>
        <p:txBody>
          <a:bodyPr/>
          <a:lstStyle/>
          <a:p>
            <a:pPr>
              <a:defRPr/>
            </a:pPr>
            <a:fld id="{0F0F80A2-DC45-4B64-9BD8-5BB54F4DB418}" type="slidenum">
              <a:rPr lang="ja-JP" altLang="en-US" smtClean="0"/>
              <a:pPr>
                <a:defRPr/>
              </a:pPr>
              <a:t>12</a:t>
            </a:fld>
            <a:endParaRPr lang="en-US" altLang="ja-JP" dirty="0"/>
          </a:p>
        </p:txBody>
      </p:sp>
      <p:sp>
        <p:nvSpPr>
          <p:cNvPr id="3" name="AutoShape 2" descr="image">
            <a:extLst>
              <a:ext uri="{FF2B5EF4-FFF2-40B4-BE49-F238E27FC236}">
                <a16:creationId xmlns:a16="http://schemas.microsoft.com/office/drawing/2014/main" id="{1A8A161A-1488-459B-BD6D-986560AECDC0}"/>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20" name="グループ化 19">
            <a:extLst>
              <a:ext uri="{FF2B5EF4-FFF2-40B4-BE49-F238E27FC236}">
                <a16:creationId xmlns:a16="http://schemas.microsoft.com/office/drawing/2014/main" id="{49521477-2B99-4CF3-A5F4-8F6C333E7257}"/>
              </a:ext>
            </a:extLst>
          </p:cNvPr>
          <p:cNvGrpSpPr/>
          <p:nvPr/>
        </p:nvGrpSpPr>
        <p:grpSpPr>
          <a:xfrm>
            <a:off x="6967467" y="5157192"/>
            <a:ext cx="2744270" cy="1385377"/>
            <a:chOff x="6736160" y="3984390"/>
            <a:chExt cx="2744270" cy="2211426"/>
          </a:xfrm>
        </p:grpSpPr>
        <p:sp>
          <p:nvSpPr>
            <p:cNvPr id="10" name="テキスト ボックス 9">
              <a:extLst>
                <a:ext uri="{FF2B5EF4-FFF2-40B4-BE49-F238E27FC236}">
                  <a16:creationId xmlns:a16="http://schemas.microsoft.com/office/drawing/2014/main" id="{DD388297-503B-468F-BD78-AD2B0B0F5FE9}"/>
                </a:ext>
              </a:extLst>
            </p:cNvPr>
            <p:cNvSpPr txBox="1"/>
            <p:nvPr/>
          </p:nvSpPr>
          <p:spPr>
            <a:xfrm>
              <a:off x="6736160" y="5734151"/>
              <a:ext cx="2744270" cy="461665"/>
            </a:xfrm>
            <a:prstGeom prst="rect">
              <a:avLst/>
            </a:prstGeom>
            <a:noFill/>
          </p:spPr>
          <p:txBody>
            <a:bodyPr wrap="square" rtlCol="0">
              <a:spAutoFit/>
            </a:bodyPr>
            <a:lstStyle/>
            <a:p>
              <a:pPr algn="l"/>
              <a:r>
                <a:rPr lang="ja-JP" altLang="en-US" sz="1200" b="0" dirty="0">
                  <a:latin typeface="Meiryo UI" panose="020B0604030504040204" pitchFamily="50" charset="-128"/>
                  <a:ea typeface="Meiryo UI" panose="020B0604030504040204" pitchFamily="50" charset="-128"/>
                </a:rPr>
                <a:t>スプリントごとに「ふりかえり」を繰り返すことでチームが成長していく</a:t>
              </a:r>
            </a:p>
          </p:txBody>
        </p:sp>
        <p:grpSp>
          <p:nvGrpSpPr>
            <p:cNvPr id="11" name="グループ化 10"/>
            <p:cNvGrpSpPr/>
            <p:nvPr/>
          </p:nvGrpSpPr>
          <p:grpSpPr>
            <a:xfrm>
              <a:off x="6825208" y="4023162"/>
              <a:ext cx="2457009" cy="1415577"/>
              <a:chOff x="7401272" y="4149080"/>
              <a:chExt cx="1440160" cy="1152128"/>
            </a:xfrm>
          </p:grpSpPr>
          <p:sp>
            <p:nvSpPr>
              <p:cNvPr id="9" name="正方形/長方形 8"/>
              <p:cNvSpPr/>
              <p:nvPr/>
            </p:nvSpPr>
            <p:spPr>
              <a:xfrm>
                <a:off x="7401272" y="4149080"/>
                <a:ext cx="720080" cy="576064"/>
              </a:xfrm>
              <a:prstGeom prst="rect">
                <a:avLst/>
              </a:prstGeom>
              <a:ln>
                <a:solidFill>
                  <a:schemeClr val="tx1"/>
                </a:solidFill>
              </a:ln>
            </p:spPr>
            <p:txBody>
              <a:bodyPr rtlCol="0" anchor="ctr">
                <a:noAutofit/>
              </a:bodyPr>
              <a:lstStyle/>
              <a:p>
                <a:pPr algn="l"/>
                <a:endParaRPr kumimoji="1" lang="ja-JP" altLang="en-US" sz="2400" b="0" dirty="0">
                  <a:latin typeface="Meiryo UI" panose="020B0604030504040204" pitchFamily="50" charset="-128"/>
                  <a:ea typeface="Meiryo UI" panose="020B0604030504040204" pitchFamily="50" charset="-128"/>
                </a:endParaRPr>
              </a:p>
            </p:txBody>
          </p:sp>
          <p:sp>
            <p:nvSpPr>
              <p:cNvPr id="16" name="正方形/長方形 15"/>
              <p:cNvSpPr/>
              <p:nvPr/>
            </p:nvSpPr>
            <p:spPr>
              <a:xfrm>
                <a:off x="8121352" y="4149080"/>
                <a:ext cx="720080" cy="1152128"/>
              </a:xfrm>
              <a:prstGeom prst="rect">
                <a:avLst/>
              </a:prstGeom>
              <a:ln>
                <a:solidFill>
                  <a:schemeClr val="tx1"/>
                </a:solidFill>
              </a:ln>
            </p:spPr>
            <p:txBody>
              <a:bodyPr rtlCol="0" anchor="ctr">
                <a:noAutofit/>
              </a:bodyPr>
              <a:lstStyle/>
              <a:p>
                <a:pPr algn="l"/>
                <a:endParaRPr kumimoji="1" lang="ja-JP" altLang="en-US" sz="2400" b="0" dirty="0">
                  <a:latin typeface="Meiryo UI" panose="020B0604030504040204" pitchFamily="50" charset="-128"/>
                  <a:ea typeface="Meiryo UI" panose="020B0604030504040204" pitchFamily="50" charset="-128"/>
                </a:endParaRPr>
              </a:p>
            </p:txBody>
          </p:sp>
          <p:sp>
            <p:nvSpPr>
              <p:cNvPr id="17" name="正方形/長方形 16"/>
              <p:cNvSpPr/>
              <p:nvPr/>
            </p:nvSpPr>
            <p:spPr>
              <a:xfrm>
                <a:off x="7401272" y="4725144"/>
                <a:ext cx="720080" cy="576064"/>
              </a:xfrm>
              <a:prstGeom prst="rect">
                <a:avLst/>
              </a:prstGeom>
              <a:ln>
                <a:solidFill>
                  <a:schemeClr val="tx1"/>
                </a:solidFill>
              </a:ln>
            </p:spPr>
            <p:txBody>
              <a:bodyPr rtlCol="0" anchor="ctr">
                <a:noAutofit/>
              </a:bodyPr>
              <a:lstStyle/>
              <a:p>
                <a:pPr algn="l"/>
                <a:endParaRPr kumimoji="1" lang="ja-JP" altLang="en-US" sz="2400" b="0" dirty="0">
                  <a:latin typeface="Meiryo UI" panose="020B0604030504040204" pitchFamily="50" charset="-128"/>
                  <a:ea typeface="Meiryo UI" panose="020B0604030504040204" pitchFamily="50" charset="-128"/>
                </a:endParaRPr>
              </a:p>
            </p:txBody>
          </p:sp>
        </p:grpSp>
        <p:sp>
          <p:nvSpPr>
            <p:cNvPr id="12" name="テキスト ボックス 11"/>
            <p:cNvSpPr txBox="1"/>
            <p:nvPr/>
          </p:nvSpPr>
          <p:spPr>
            <a:xfrm>
              <a:off x="8023061" y="3984390"/>
              <a:ext cx="458331" cy="307777"/>
            </a:xfrm>
            <a:prstGeom prst="rect">
              <a:avLst/>
            </a:prstGeom>
            <a:noFill/>
          </p:spPr>
          <p:txBody>
            <a:bodyPr vert="horz" wrap="none" rtlCol="0">
              <a:spAutoFit/>
            </a:bodyPr>
            <a:lstStyle/>
            <a:p>
              <a:r>
                <a:rPr kumimoji="1" lang="en-US" altLang="ja-JP" sz="1400" b="0" u="sng" dirty="0">
                  <a:latin typeface="Meiryo UI" panose="020B0604030504040204" pitchFamily="50" charset="-128"/>
                  <a:ea typeface="Meiryo UI" panose="020B0604030504040204" pitchFamily="50" charset="-128"/>
                </a:rPr>
                <a:t>Try</a:t>
              </a:r>
              <a:endParaRPr kumimoji="1" lang="ja-JP" altLang="en-US" sz="1400" b="0" u="sng"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6827142" y="3984390"/>
              <a:ext cx="615490" cy="307777"/>
            </a:xfrm>
            <a:prstGeom prst="rect">
              <a:avLst/>
            </a:prstGeom>
            <a:noFill/>
          </p:spPr>
          <p:txBody>
            <a:bodyPr vert="horz" wrap="none" rtlCol="0">
              <a:spAutoFit/>
            </a:bodyPr>
            <a:lstStyle/>
            <a:p>
              <a:r>
                <a:rPr kumimoji="1" lang="en-US" altLang="ja-JP" sz="1400" b="0" u="sng" dirty="0">
                  <a:latin typeface="Meiryo UI" panose="020B0604030504040204" pitchFamily="50" charset="-128"/>
                  <a:ea typeface="Meiryo UI" panose="020B0604030504040204" pitchFamily="50" charset="-128"/>
                </a:rPr>
                <a:t>Keep</a:t>
              </a:r>
              <a:endParaRPr kumimoji="1" lang="ja-JP" altLang="en-US" sz="1400" b="0" u="sng"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6825208" y="4686281"/>
              <a:ext cx="902811" cy="307777"/>
            </a:xfrm>
            <a:prstGeom prst="rect">
              <a:avLst/>
            </a:prstGeom>
            <a:noFill/>
          </p:spPr>
          <p:txBody>
            <a:bodyPr vert="horz" wrap="none" rtlCol="0">
              <a:spAutoFit/>
            </a:bodyPr>
            <a:lstStyle/>
            <a:p>
              <a:r>
                <a:rPr kumimoji="1" lang="en-US" altLang="ja-JP" sz="1400" b="0" u="sng" dirty="0">
                  <a:latin typeface="Meiryo UI" panose="020B0604030504040204" pitchFamily="50" charset="-128"/>
                  <a:ea typeface="Meiryo UI" panose="020B0604030504040204" pitchFamily="50" charset="-128"/>
                </a:rPr>
                <a:t>Problem</a:t>
              </a:r>
              <a:endParaRPr kumimoji="1" lang="ja-JP" altLang="en-US" sz="1400" b="0" u="sng"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6856064" y="4393286"/>
              <a:ext cx="1113528" cy="323218"/>
            </a:xfrm>
            <a:prstGeom prst="ellipse">
              <a:avLst/>
            </a:prstGeom>
            <a:solidFill>
              <a:schemeClr val="bg1"/>
            </a:solidFill>
            <a:ln>
              <a:solidFill>
                <a:schemeClr val="tx1"/>
              </a:solidFill>
              <a:prstDash val="dash"/>
            </a:ln>
          </p:spPr>
          <p:txBody>
            <a:bodyPr vert="horz" wrap="none" lIns="36000" tIns="36000" rIns="36000" bIns="36000" rtlCol="0" anchor="ctr">
              <a:noAutofit/>
            </a:bodyPr>
            <a:lstStyle/>
            <a:p>
              <a:r>
                <a:rPr kumimoji="1" lang="ja-JP" altLang="en-US" sz="1100" b="0" dirty="0">
                  <a:latin typeface="Meiryo UI" panose="020B0604030504040204" pitchFamily="50" charset="-128"/>
                  <a:ea typeface="Meiryo UI" panose="020B0604030504040204" pitchFamily="50" charset="-128"/>
                </a:rPr>
                <a:t>うまく行ったこと</a:t>
              </a:r>
            </a:p>
          </p:txBody>
        </p:sp>
        <p:sp>
          <p:nvSpPr>
            <p:cNvPr id="32" name="上矢印 31"/>
            <p:cNvSpPr/>
            <p:nvPr/>
          </p:nvSpPr>
          <p:spPr>
            <a:xfrm rot="1911678">
              <a:off x="7002785" y="5363569"/>
              <a:ext cx="151263" cy="337973"/>
            </a:xfrm>
            <a:prstGeom prst="upArrow">
              <a:avLst/>
            </a:prstGeom>
            <a:solidFill>
              <a:schemeClr val="accent6">
                <a:lumMod val="20000"/>
                <a:lumOff val="80000"/>
              </a:schemeClr>
            </a:solidFill>
            <a:ln>
              <a:solidFill>
                <a:schemeClr val="accent6"/>
              </a:solidFill>
            </a:ln>
          </p:spPr>
          <p:txBody>
            <a:bodyPr rtlCol="0" anchor="ctr">
              <a:noAutofit/>
            </a:bodyPr>
            <a:lstStyle/>
            <a:p>
              <a:pPr algn="l"/>
              <a:endParaRPr kumimoji="1" lang="ja-JP" altLang="en-US" sz="2400" b="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7056566" y="5435212"/>
              <a:ext cx="848762" cy="338852"/>
            </a:xfrm>
            <a:prstGeom prst="rect">
              <a:avLst/>
            </a:prstGeom>
            <a:noFill/>
          </p:spPr>
          <p:txBody>
            <a:bodyPr vert="horz" wrap="square" rtlCol="0">
              <a:spAutoFit/>
            </a:bodyPr>
            <a:lstStyle/>
            <a:p>
              <a:r>
                <a:rPr kumimoji="1" lang="ja-JP" altLang="en-US" sz="1050" b="0" dirty="0">
                  <a:latin typeface="Meiryo UI" panose="020B0604030504040204" pitchFamily="50" charset="-128"/>
                  <a:ea typeface="Meiryo UI" panose="020B0604030504040204" pitchFamily="50" charset="-128"/>
                </a:rPr>
                <a:t>新しい問題</a:t>
              </a:r>
            </a:p>
          </p:txBody>
        </p:sp>
        <p:sp>
          <p:nvSpPr>
            <p:cNvPr id="37" name="テキスト ボックス 36"/>
            <p:cNvSpPr txBox="1"/>
            <p:nvPr/>
          </p:nvSpPr>
          <p:spPr>
            <a:xfrm>
              <a:off x="8290749" y="4424778"/>
              <a:ext cx="779541" cy="303719"/>
            </a:xfrm>
            <a:prstGeom prst="ellipse">
              <a:avLst/>
            </a:prstGeom>
            <a:solidFill>
              <a:schemeClr val="bg1"/>
            </a:solidFill>
            <a:ln>
              <a:solidFill>
                <a:schemeClr val="tx1"/>
              </a:solidFill>
              <a:prstDash val="dash"/>
            </a:ln>
          </p:spPr>
          <p:txBody>
            <a:bodyPr vert="horz" wrap="none" lIns="36000" tIns="36000" rIns="36000" bIns="36000" rtlCol="0" anchor="ctr">
              <a:noAutofit/>
            </a:bodyPr>
            <a:lstStyle>
              <a:defPPr>
                <a:defRPr lang="en-US"/>
              </a:defPPr>
              <a:lvl1pPr>
                <a:defRPr sz="1100" b="0">
                  <a:latin typeface="Meiryo UI" panose="020B0604030504040204" pitchFamily="50" charset="-128"/>
                  <a:ea typeface="Meiryo UI" panose="020B0604030504040204" pitchFamily="50" charset="-128"/>
                </a:defRPr>
              </a:lvl1pPr>
            </a:lstStyle>
            <a:p>
              <a:r>
                <a:rPr lang="ja-JP" altLang="en-US" dirty="0"/>
                <a:t>改善法</a:t>
              </a:r>
            </a:p>
          </p:txBody>
        </p:sp>
        <p:sp>
          <p:nvSpPr>
            <p:cNvPr id="38" name="上矢印 37"/>
            <p:cNvSpPr/>
            <p:nvPr/>
          </p:nvSpPr>
          <p:spPr>
            <a:xfrm rot="5400000">
              <a:off x="7949204" y="4485580"/>
              <a:ext cx="312754" cy="182371"/>
            </a:xfrm>
            <a:prstGeom prst="upArrow">
              <a:avLst/>
            </a:prstGeom>
            <a:solidFill>
              <a:schemeClr val="accent6">
                <a:lumMod val="20000"/>
                <a:lumOff val="80000"/>
              </a:schemeClr>
            </a:solidFill>
            <a:ln>
              <a:solidFill>
                <a:schemeClr val="accent6"/>
              </a:solidFill>
            </a:ln>
          </p:spPr>
          <p:txBody>
            <a:bodyPr rtlCol="0" anchor="ctr">
              <a:noAutofit/>
            </a:bodyPr>
            <a:lstStyle/>
            <a:p>
              <a:pPr algn="l"/>
              <a:endParaRPr kumimoji="1" lang="ja-JP" altLang="en-US" sz="2400" b="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8003962" y="5431907"/>
              <a:ext cx="1053494" cy="338852"/>
            </a:xfrm>
            <a:prstGeom prst="rect">
              <a:avLst/>
            </a:prstGeom>
            <a:noFill/>
          </p:spPr>
          <p:txBody>
            <a:bodyPr vert="horz" wrap="none" rtlCol="0">
              <a:spAutoFit/>
            </a:bodyPr>
            <a:lstStyle/>
            <a:p>
              <a:r>
                <a:rPr kumimoji="1" lang="ja-JP" altLang="en-US" sz="1050" b="0" dirty="0">
                  <a:latin typeface="Meiryo UI" panose="020B0604030504040204" pitchFamily="50" charset="-128"/>
                  <a:ea typeface="Meiryo UI" panose="020B0604030504040204" pitchFamily="50" charset="-128"/>
                </a:rPr>
                <a:t>新しいアイディア</a:t>
              </a:r>
            </a:p>
          </p:txBody>
        </p:sp>
        <p:sp>
          <p:nvSpPr>
            <p:cNvPr id="33" name="テキスト ボックス 32">
              <a:extLst>
                <a:ext uri="{FF2B5EF4-FFF2-40B4-BE49-F238E27FC236}">
                  <a16:creationId xmlns:a16="http://schemas.microsoft.com/office/drawing/2014/main" id="{1911B00B-9E28-43D5-9362-5973512C4AFA}"/>
                </a:ext>
              </a:extLst>
            </p:cNvPr>
            <p:cNvSpPr txBox="1"/>
            <p:nvPr/>
          </p:nvSpPr>
          <p:spPr>
            <a:xfrm>
              <a:off x="6856064" y="5090789"/>
              <a:ext cx="1113528" cy="323218"/>
            </a:xfrm>
            <a:prstGeom prst="ellipse">
              <a:avLst/>
            </a:prstGeom>
            <a:solidFill>
              <a:schemeClr val="bg1"/>
            </a:solidFill>
            <a:ln>
              <a:solidFill>
                <a:schemeClr val="tx1"/>
              </a:solidFill>
              <a:prstDash val="dash"/>
            </a:ln>
          </p:spPr>
          <p:txBody>
            <a:bodyPr vert="horz" wrap="none" lIns="36000" tIns="36000" rIns="36000" bIns="36000" rtlCol="0" anchor="ctr">
              <a:noAutofit/>
            </a:bodyPr>
            <a:lstStyle/>
            <a:p>
              <a:r>
                <a:rPr kumimoji="1" lang="ja-JP" altLang="en-US" sz="1000" b="0" dirty="0">
                  <a:latin typeface="Meiryo UI" panose="020B0604030504040204" pitchFamily="50" charset="-128"/>
                  <a:ea typeface="Meiryo UI" panose="020B0604030504040204" pitchFamily="50" charset="-128"/>
                </a:rPr>
                <a:t>うまく行かなかったこと</a:t>
              </a:r>
            </a:p>
          </p:txBody>
        </p:sp>
        <p:sp>
          <p:nvSpPr>
            <p:cNvPr id="41" name="上矢印 37">
              <a:extLst>
                <a:ext uri="{FF2B5EF4-FFF2-40B4-BE49-F238E27FC236}">
                  <a16:creationId xmlns:a16="http://schemas.microsoft.com/office/drawing/2014/main" id="{24F4550E-A62E-4D06-A2AC-C684109D4358}"/>
                </a:ext>
              </a:extLst>
            </p:cNvPr>
            <p:cNvSpPr/>
            <p:nvPr/>
          </p:nvSpPr>
          <p:spPr>
            <a:xfrm rot="5400000">
              <a:off x="7949204" y="5180767"/>
              <a:ext cx="312754" cy="182371"/>
            </a:xfrm>
            <a:prstGeom prst="upArrow">
              <a:avLst/>
            </a:prstGeom>
            <a:solidFill>
              <a:schemeClr val="accent6">
                <a:lumMod val="20000"/>
                <a:lumOff val="80000"/>
              </a:schemeClr>
            </a:solidFill>
            <a:ln>
              <a:solidFill>
                <a:schemeClr val="accent6"/>
              </a:solidFill>
            </a:ln>
          </p:spPr>
          <p:txBody>
            <a:bodyPr rtlCol="0" anchor="ctr">
              <a:noAutofit/>
            </a:bodyPr>
            <a:lstStyle/>
            <a:p>
              <a:pPr algn="l"/>
              <a:endParaRPr kumimoji="1" lang="ja-JP" altLang="en-US" sz="2400" b="0"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C912D0C0-B826-4929-BD09-01B1D4BCE9F5}"/>
                </a:ext>
              </a:extLst>
            </p:cNvPr>
            <p:cNvSpPr txBox="1"/>
            <p:nvPr/>
          </p:nvSpPr>
          <p:spPr>
            <a:xfrm>
              <a:off x="8290748" y="5088715"/>
              <a:ext cx="779541" cy="303719"/>
            </a:xfrm>
            <a:prstGeom prst="ellipse">
              <a:avLst/>
            </a:prstGeom>
            <a:solidFill>
              <a:schemeClr val="bg1"/>
            </a:solidFill>
            <a:ln>
              <a:solidFill>
                <a:schemeClr val="tx1"/>
              </a:solidFill>
              <a:prstDash val="dash"/>
            </a:ln>
          </p:spPr>
          <p:txBody>
            <a:bodyPr vert="horz" wrap="none" lIns="36000" tIns="36000" rIns="36000" bIns="36000" rtlCol="0" anchor="ctr">
              <a:noAutofit/>
            </a:bodyPr>
            <a:lstStyle>
              <a:defPPr>
                <a:defRPr lang="en-US"/>
              </a:defPPr>
              <a:lvl1pPr>
                <a:defRPr sz="1100" b="0">
                  <a:latin typeface="Meiryo UI" panose="020B0604030504040204" pitchFamily="50" charset="-128"/>
                  <a:ea typeface="Meiryo UI" panose="020B0604030504040204" pitchFamily="50" charset="-128"/>
                </a:defRPr>
              </a:lvl1pPr>
            </a:lstStyle>
            <a:p>
              <a:r>
                <a:rPr lang="ja-JP" altLang="en-US" dirty="0"/>
                <a:t>解決法</a:t>
              </a:r>
            </a:p>
          </p:txBody>
        </p:sp>
        <p:sp>
          <p:nvSpPr>
            <p:cNvPr id="45" name="上矢印 31">
              <a:extLst>
                <a:ext uri="{FF2B5EF4-FFF2-40B4-BE49-F238E27FC236}">
                  <a16:creationId xmlns:a16="http://schemas.microsoft.com/office/drawing/2014/main" id="{6689729D-C40B-48C5-9FFE-DE4E2CF0F309}"/>
                </a:ext>
              </a:extLst>
            </p:cNvPr>
            <p:cNvSpPr/>
            <p:nvPr/>
          </p:nvSpPr>
          <p:spPr>
            <a:xfrm rot="19688322" flipH="1">
              <a:off x="8991247" y="5370426"/>
              <a:ext cx="151263" cy="337973"/>
            </a:xfrm>
            <a:prstGeom prst="upArrow">
              <a:avLst/>
            </a:prstGeom>
            <a:solidFill>
              <a:schemeClr val="accent6">
                <a:lumMod val="20000"/>
                <a:lumOff val="80000"/>
              </a:schemeClr>
            </a:solidFill>
            <a:ln>
              <a:solidFill>
                <a:schemeClr val="accent6"/>
              </a:solidFill>
            </a:ln>
          </p:spPr>
          <p:txBody>
            <a:bodyPr rtlCol="0" anchor="ctr">
              <a:noAutofit/>
            </a:bodyPr>
            <a:lstStyle/>
            <a:p>
              <a:pPr algn="l"/>
              <a:endParaRPr kumimoji="1" lang="ja-JP" altLang="en-US" sz="2400" b="0" dirty="0">
                <a:latin typeface="Meiryo UI" panose="020B0604030504040204" pitchFamily="50" charset="-128"/>
                <a:ea typeface="Meiryo UI" panose="020B0604030504040204" pitchFamily="50" charset="-128"/>
              </a:endParaRPr>
            </a:p>
          </p:txBody>
        </p:sp>
      </p:grpSp>
      <p:grpSp>
        <p:nvGrpSpPr>
          <p:cNvPr id="21" name="グループ化 20">
            <a:extLst>
              <a:ext uri="{FF2B5EF4-FFF2-40B4-BE49-F238E27FC236}">
                <a16:creationId xmlns:a16="http://schemas.microsoft.com/office/drawing/2014/main" id="{1550C697-2DD4-4D8D-9803-1188D1447BE8}"/>
              </a:ext>
            </a:extLst>
          </p:cNvPr>
          <p:cNvGrpSpPr/>
          <p:nvPr/>
        </p:nvGrpSpPr>
        <p:grpSpPr>
          <a:xfrm>
            <a:off x="6984962" y="3481958"/>
            <a:ext cx="2664444" cy="1544567"/>
            <a:chOff x="6752164" y="2988850"/>
            <a:chExt cx="2664444" cy="1793196"/>
          </a:xfrm>
        </p:grpSpPr>
        <p:sp>
          <p:nvSpPr>
            <p:cNvPr id="15" name="テキスト ボックス 14">
              <a:extLst>
                <a:ext uri="{FF2B5EF4-FFF2-40B4-BE49-F238E27FC236}">
                  <a16:creationId xmlns:a16="http://schemas.microsoft.com/office/drawing/2014/main" id="{6A05E98E-F64B-494C-974A-DDD9B73E79B6}"/>
                </a:ext>
              </a:extLst>
            </p:cNvPr>
            <p:cNvSpPr txBox="1"/>
            <p:nvPr/>
          </p:nvSpPr>
          <p:spPr>
            <a:xfrm>
              <a:off x="6752164" y="4320381"/>
              <a:ext cx="2664444" cy="461665"/>
            </a:xfrm>
            <a:prstGeom prst="rect">
              <a:avLst/>
            </a:prstGeom>
          </p:spPr>
          <p:txBody>
            <a:bodyPr wrap="square">
              <a:spAutoFit/>
            </a:bodyPr>
            <a:lstStyle>
              <a:defPPr>
                <a:defRPr lang="en-US"/>
              </a:defPPr>
              <a:lvl1pPr algn="l">
                <a:defRPr sz="1200" b="0">
                  <a:latin typeface="Meiryo UI" panose="020B0604030504040204" pitchFamily="50" charset="-128"/>
                  <a:ea typeface="Meiryo UI" panose="020B0604030504040204" pitchFamily="50" charset="-128"/>
                </a:defRPr>
              </a:lvl1pPr>
            </a:lstStyle>
            <a:p>
              <a:r>
                <a:rPr lang="ja-JP" altLang="en-US" dirty="0"/>
                <a:t>スクラムチームと関係者が、各スプリントの終了時にスプリントの成果をレビューする</a:t>
              </a:r>
            </a:p>
          </p:txBody>
        </p:sp>
        <p:sp>
          <p:nvSpPr>
            <p:cNvPr id="211" name="右矢印 210"/>
            <p:cNvSpPr/>
            <p:nvPr/>
          </p:nvSpPr>
          <p:spPr>
            <a:xfrm>
              <a:off x="6842460" y="3115672"/>
              <a:ext cx="2470587" cy="183600"/>
            </a:xfrm>
            <a:prstGeom prst="rightArrow">
              <a:avLst>
                <a:gd name="adj1" fmla="val 50000"/>
                <a:gd name="adj2" fmla="val 48871"/>
              </a:avLst>
            </a:prstGeom>
            <a:solidFill>
              <a:schemeClr val="accent5"/>
            </a:solidFill>
            <a:ln w="3175">
              <a:solidFill>
                <a:schemeClr val="bg1">
                  <a:lumMod val="50000"/>
                </a:schemeClr>
              </a:solidFill>
              <a:prstDash val="lgDash"/>
            </a:ln>
          </p:spPr>
          <p:txBody>
            <a:bodyPr rtlCol="0" anchor="ctr">
              <a:noAutofit/>
            </a:bodyPr>
            <a:lstStyle/>
            <a:p>
              <a:pPr algn="l"/>
              <a:endParaRPr lang="ja-JP" altLang="en-US" dirty="0"/>
            </a:p>
          </p:txBody>
        </p:sp>
        <p:sp>
          <p:nvSpPr>
            <p:cNvPr id="13" name="右矢印 12"/>
            <p:cNvSpPr/>
            <p:nvPr/>
          </p:nvSpPr>
          <p:spPr>
            <a:xfrm>
              <a:off x="6842460" y="3118088"/>
              <a:ext cx="560514" cy="182370"/>
            </a:xfrm>
            <a:prstGeom prst="rightArrow">
              <a:avLst/>
            </a:prstGeom>
            <a:solidFill>
              <a:schemeClr val="accent6">
                <a:lumMod val="20000"/>
                <a:lumOff val="80000"/>
              </a:schemeClr>
            </a:solidFill>
            <a:ln>
              <a:solidFill>
                <a:schemeClr val="tx1"/>
              </a:solidFill>
            </a:ln>
          </p:spPr>
          <p:txBody>
            <a:bodyPr rtlCol="0" anchor="ctr">
              <a:noAutofit/>
            </a:bodyPr>
            <a:lstStyle/>
            <a:p>
              <a:pPr algn="l"/>
              <a:endParaRPr lang="ja-JP" altLang="en-US" dirty="0"/>
            </a:p>
          </p:txBody>
        </p:sp>
        <p:sp>
          <p:nvSpPr>
            <p:cNvPr id="231" name="テキスト ボックス 230">
              <a:extLst>
                <a:ext uri="{FF2B5EF4-FFF2-40B4-BE49-F238E27FC236}">
                  <a16:creationId xmlns:a16="http://schemas.microsoft.com/office/drawing/2014/main" id="{52275240-87F8-4EE2-B4C7-01611ACEC549}"/>
                </a:ext>
              </a:extLst>
            </p:cNvPr>
            <p:cNvSpPr txBox="1"/>
            <p:nvPr/>
          </p:nvSpPr>
          <p:spPr>
            <a:xfrm>
              <a:off x="6882796" y="2988850"/>
              <a:ext cx="479842" cy="208604"/>
            </a:xfrm>
            <a:prstGeom prst="rect">
              <a:avLst/>
            </a:prstGeom>
            <a:noFill/>
          </p:spPr>
          <p:txBody>
            <a:bodyPr vert="horz" wrap="none" lIns="36000" tIns="36000" rIns="36000" bIns="36000" rtlCol="0">
              <a:noAutofit/>
            </a:bodyPr>
            <a:lstStyle/>
            <a:p>
              <a:r>
                <a:rPr lang="ja-JP" altLang="en-US" sz="600" b="0" dirty="0">
                  <a:latin typeface="Meiryo UI" panose="020B0604030504040204" pitchFamily="50" charset="-128"/>
                  <a:ea typeface="Meiryo UI" panose="020B0604030504040204" pitchFamily="50" charset="-128"/>
                </a:rPr>
                <a:t>スプリント①</a:t>
              </a:r>
              <a:endParaRPr kumimoji="1" lang="ja-JP" altLang="en-US" sz="600" b="0" dirty="0">
                <a:latin typeface="Meiryo UI" panose="020B0604030504040204" pitchFamily="50" charset="-128"/>
                <a:ea typeface="Meiryo UI" panose="020B0604030504040204" pitchFamily="50" charset="-128"/>
              </a:endParaRPr>
            </a:p>
          </p:txBody>
        </p:sp>
        <p:sp>
          <p:nvSpPr>
            <p:cNvPr id="232" name="右矢印 231"/>
            <p:cNvSpPr/>
            <p:nvPr/>
          </p:nvSpPr>
          <p:spPr>
            <a:xfrm>
              <a:off x="7475825" y="3118088"/>
              <a:ext cx="560514" cy="182370"/>
            </a:xfrm>
            <a:prstGeom prst="rightArrow">
              <a:avLst/>
            </a:prstGeom>
            <a:solidFill>
              <a:schemeClr val="accent6">
                <a:lumMod val="20000"/>
                <a:lumOff val="80000"/>
              </a:schemeClr>
            </a:solidFill>
            <a:ln>
              <a:solidFill>
                <a:schemeClr val="tx1"/>
              </a:solidFill>
            </a:ln>
          </p:spPr>
          <p:txBody>
            <a:bodyPr rtlCol="0" anchor="ctr">
              <a:noAutofit/>
            </a:bodyPr>
            <a:lstStyle/>
            <a:p>
              <a:pPr algn="l"/>
              <a:endParaRPr lang="ja-JP" altLang="en-US" dirty="0"/>
            </a:p>
          </p:txBody>
        </p:sp>
        <p:sp>
          <p:nvSpPr>
            <p:cNvPr id="233" name="右矢印 232"/>
            <p:cNvSpPr/>
            <p:nvPr/>
          </p:nvSpPr>
          <p:spPr>
            <a:xfrm>
              <a:off x="8109191" y="3118088"/>
              <a:ext cx="560514" cy="182370"/>
            </a:xfrm>
            <a:prstGeom prst="rightArrow">
              <a:avLst/>
            </a:prstGeom>
            <a:solidFill>
              <a:schemeClr val="accent6">
                <a:lumMod val="20000"/>
                <a:lumOff val="80000"/>
              </a:schemeClr>
            </a:solidFill>
            <a:ln>
              <a:solidFill>
                <a:schemeClr val="tx1"/>
              </a:solidFill>
            </a:ln>
          </p:spPr>
          <p:txBody>
            <a:bodyPr rtlCol="0" anchor="ctr">
              <a:noAutofit/>
            </a:bodyPr>
            <a:lstStyle/>
            <a:p>
              <a:pPr algn="l"/>
              <a:endParaRPr lang="ja-JP" altLang="en-US" dirty="0"/>
            </a:p>
          </p:txBody>
        </p:sp>
        <p:sp>
          <p:nvSpPr>
            <p:cNvPr id="234" name="テキスト ボックス 233">
              <a:extLst>
                <a:ext uri="{FF2B5EF4-FFF2-40B4-BE49-F238E27FC236}">
                  <a16:creationId xmlns:a16="http://schemas.microsoft.com/office/drawing/2014/main" id="{52275240-87F8-4EE2-B4C7-01611ACEC549}"/>
                </a:ext>
              </a:extLst>
            </p:cNvPr>
            <p:cNvSpPr txBox="1"/>
            <p:nvPr/>
          </p:nvSpPr>
          <p:spPr>
            <a:xfrm>
              <a:off x="7513119" y="2988850"/>
              <a:ext cx="479842" cy="208604"/>
            </a:xfrm>
            <a:prstGeom prst="rect">
              <a:avLst/>
            </a:prstGeom>
            <a:noFill/>
          </p:spPr>
          <p:txBody>
            <a:bodyPr vert="horz" wrap="none" lIns="36000" tIns="36000" rIns="36000" bIns="36000" rtlCol="0">
              <a:noAutofit/>
            </a:bodyPr>
            <a:lstStyle/>
            <a:p>
              <a:r>
                <a:rPr lang="ja-JP" altLang="en-US" sz="600" b="0" dirty="0">
                  <a:latin typeface="Meiryo UI" panose="020B0604030504040204" pitchFamily="50" charset="-128"/>
                  <a:ea typeface="Meiryo UI" panose="020B0604030504040204" pitchFamily="50" charset="-128"/>
                </a:rPr>
                <a:t>スプリント②</a:t>
              </a:r>
              <a:endParaRPr kumimoji="1" lang="ja-JP" altLang="en-US" sz="600" b="0" dirty="0">
                <a:latin typeface="Meiryo UI" panose="020B0604030504040204" pitchFamily="50" charset="-128"/>
                <a:ea typeface="Meiryo UI" panose="020B0604030504040204" pitchFamily="50" charset="-128"/>
              </a:endParaRPr>
            </a:p>
          </p:txBody>
        </p:sp>
        <p:sp>
          <p:nvSpPr>
            <p:cNvPr id="235" name="テキスト ボックス 234">
              <a:extLst>
                <a:ext uri="{FF2B5EF4-FFF2-40B4-BE49-F238E27FC236}">
                  <a16:creationId xmlns:a16="http://schemas.microsoft.com/office/drawing/2014/main" id="{52275240-87F8-4EE2-B4C7-01611ACEC549}"/>
                </a:ext>
              </a:extLst>
            </p:cNvPr>
            <p:cNvSpPr txBox="1"/>
            <p:nvPr/>
          </p:nvSpPr>
          <p:spPr>
            <a:xfrm>
              <a:off x="8141699" y="2988850"/>
              <a:ext cx="479842" cy="208604"/>
            </a:xfrm>
            <a:prstGeom prst="rect">
              <a:avLst/>
            </a:prstGeom>
            <a:noFill/>
          </p:spPr>
          <p:txBody>
            <a:bodyPr vert="horz" wrap="none" lIns="36000" tIns="36000" rIns="36000" bIns="36000" rtlCol="0">
              <a:noAutofit/>
            </a:bodyPr>
            <a:lstStyle/>
            <a:p>
              <a:r>
                <a:rPr lang="ja-JP" altLang="en-US" sz="600" b="0" dirty="0">
                  <a:latin typeface="Meiryo UI" panose="020B0604030504040204" pitchFamily="50" charset="-128"/>
                  <a:ea typeface="Meiryo UI" panose="020B0604030504040204" pitchFamily="50" charset="-128"/>
                </a:rPr>
                <a:t>スプリント③</a:t>
              </a:r>
              <a:endParaRPr kumimoji="1" lang="ja-JP" altLang="en-US" sz="600" b="0" dirty="0">
                <a:latin typeface="Meiryo UI" panose="020B0604030504040204" pitchFamily="50" charset="-128"/>
                <a:ea typeface="Meiryo UI" panose="020B0604030504040204" pitchFamily="50" charset="-128"/>
              </a:endParaRPr>
            </a:p>
          </p:txBody>
        </p:sp>
        <p:sp>
          <p:nvSpPr>
            <p:cNvPr id="236" name="テキスト ボックス 235">
              <a:extLst>
                <a:ext uri="{FF2B5EF4-FFF2-40B4-BE49-F238E27FC236}">
                  <a16:creationId xmlns:a16="http://schemas.microsoft.com/office/drawing/2014/main" id="{52275240-87F8-4EE2-B4C7-01611ACEC549}"/>
                </a:ext>
              </a:extLst>
            </p:cNvPr>
            <p:cNvSpPr txBox="1"/>
            <p:nvPr/>
          </p:nvSpPr>
          <p:spPr>
            <a:xfrm>
              <a:off x="8600887" y="2988850"/>
              <a:ext cx="279287" cy="208604"/>
            </a:xfrm>
            <a:prstGeom prst="rect">
              <a:avLst/>
            </a:prstGeom>
            <a:noFill/>
          </p:spPr>
          <p:txBody>
            <a:bodyPr vert="horz" wrap="none" lIns="36000" tIns="36000" rIns="36000" bIns="36000" rtlCol="0">
              <a:noAutofit/>
            </a:bodyPr>
            <a:lstStyle/>
            <a:p>
              <a:r>
                <a:rPr kumimoji="1" lang="en-US" altLang="ja-JP" sz="600" b="0" dirty="0">
                  <a:latin typeface="Meiryo UI" panose="020B0604030504040204" pitchFamily="50" charset="-128"/>
                  <a:ea typeface="Meiryo UI" panose="020B0604030504040204" pitchFamily="50" charset="-128"/>
                </a:rPr>
                <a:t>…</a:t>
              </a:r>
              <a:endParaRPr kumimoji="1" lang="ja-JP" altLang="en-US" sz="600" b="0" dirty="0">
                <a:latin typeface="Meiryo UI" panose="020B0604030504040204" pitchFamily="50" charset="-128"/>
                <a:ea typeface="Meiryo UI" panose="020B0604030504040204" pitchFamily="50" charset="-128"/>
              </a:endParaRPr>
            </a:p>
          </p:txBody>
        </p:sp>
        <p:pic>
          <p:nvPicPr>
            <p:cNvPr id="25" name="図 24"/>
            <p:cNvPicPr>
              <a:picLocks noChangeAspect="1"/>
            </p:cNvPicPr>
            <p:nvPr/>
          </p:nvPicPr>
          <p:blipFill>
            <a:blip r:embed="rId2"/>
            <a:stretch>
              <a:fillRect/>
            </a:stretch>
          </p:blipFill>
          <p:spPr>
            <a:xfrm>
              <a:off x="6869469" y="3444878"/>
              <a:ext cx="1402628" cy="797395"/>
            </a:xfrm>
            <a:prstGeom prst="rect">
              <a:avLst/>
            </a:prstGeom>
          </p:spPr>
        </p:pic>
        <p:sp>
          <p:nvSpPr>
            <p:cNvPr id="243" name="フリーフォーム 242"/>
            <p:cNvSpPr/>
            <p:nvPr/>
          </p:nvSpPr>
          <p:spPr>
            <a:xfrm>
              <a:off x="6842460" y="3283100"/>
              <a:ext cx="2470588" cy="1022175"/>
            </a:xfrm>
            <a:custGeom>
              <a:avLst/>
              <a:gdLst>
                <a:gd name="connsiteX0" fmla="*/ 573829 w 2470588"/>
                <a:gd name="connsiteY0" fmla="*/ 0 h 1077318"/>
                <a:gd name="connsiteX1" fmla="*/ 610411 w 2470588"/>
                <a:gd name="connsiteY1" fmla="*/ 69206 h 1077318"/>
                <a:gd name="connsiteX2" fmla="*/ 1150169 w 2470588"/>
                <a:gd name="connsiteY2" fmla="*/ 69206 h 1077318"/>
                <a:gd name="connsiteX3" fmla="*/ 1186752 w 2470588"/>
                <a:gd name="connsiteY3" fmla="*/ 0 h 1077318"/>
                <a:gd name="connsiteX4" fmla="*/ 1223334 w 2470588"/>
                <a:gd name="connsiteY4" fmla="*/ 69206 h 1077318"/>
                <a:gd name="connsiteX5" fmla="*/ 1792304 w 2470588"/>
                <a:gd name="connsiteY5" fmla="*/ 69206 h 1077318"/>
                <a:gd name="connsiteX6" fmla="*/ 1828886 w 2470588"/>
                <a:gd name="connsiteY6" fmla="*/ 0 h 1077318"/>
                <a:gd name="connsiteX7" fmla="*/ 1865468 w 2470588"/>
                <a:gd name="connsiteY7" fmla="*/ 69206 h 1077318"/>
                <a:gd name="connsiteX8" fmla="*/ 2394002 w 2470588"/>
                <a:gd name="connsiteY8" fmla="*/ 69206 h 1077318"/>
                <a:gd name="connsiteX9" fmla="*/ 2470588 w 2470588"/>
                <a:gd name="connsiteY9" fmla="*/ 145792 h 1077318"/>
                <a:gd name="connsiteX10" fmla="*/ 2470588 w 2470588"/>
                <a:gd name="connsiteY10" fmla="*/ 1000732 h 1077318"/>
                <a:gd name="connsiteX11" fmla="*/ 2394002 w 2470588"/>
                <a:gd name="connsiteY11" fmla="*/ 1077318 h 1077318"/>
                <a:gd name="connsiteX12" fmla="*/ 76586 w 2470588"/>
                <a:gd name="connsiteY12" fmla="*/ 1077318 h 1077318"/>
                <a:gd name="connsiteX13" fmla="*/ 0 w 2470588"/>
                <a:gd name="connsiteY13" fmla="*/ 1000732 h 1077318"/>
                <a:gd name="connsiteX14" fmla="*/ 0 w 2470588"/>
                <a:gd name="connsiteY14" fmla="*/ 145792 h 1077318"/>
                <a:gd name="connsiteX15" fmla="*/ 76586 w 2470588"/>
                <a:gd name="connsiteY15" fmla="*/ 69206 h 1077318"/>
                <a:gd name="connsiteX16" fmla="*/ 537246 w 2470588"/>
                <a:gd name="connsiteY16" fmla="*/ 69206 h 1077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0588" h="1077318">
                  <a:moveTo>
                    <a:pt x="573829" y="0"/>
                  </a:moveTo>
                  <a:lnTo>
                    <a:pt x="610411" y="69206"/>
                  </a:lnTo>
                  <a:lnTo>
                    <a:pt x="1150169" y="69206"/>
                  </a:lnTo>
                  <a:lnTo>
                    <a:pt x="1186752" y="0"/>
                  </a:lnTo>
                  <a:lnTo>
                    <a:pt x="1223334" y="69206"/>
                  </a:lnTo>
                  <a:lnTo>
                    <a:pt x="1792304" y="69206"/>
                  </a:lnTo>
                  <a:lnTo>
                    <a:pt x="1828886" y="0"/>
                  </a:lnTo>
                  <a:lnTo>
                    <a:pt x="1865468" y="69206"/>
                  </a:lnTo>
                  <a:lnTo>
                    <a:pt x="2394002" y="69206"/>
                  </a:lnTo>
                  <a:cubicBezTo>
                    <a:pt x="2436299" y="69206"/>
                    <a:pt x="2470588" y="103495"/>
                    <a:pt x="2470588" y="145792"/>
                  </a:cubicBezTo>
                  <a:lnTo>
                    <a:pt x="2470588" y="1000732"/>
                  </a:lnTo>
                  <a:cubicBezTo>
                    <a:pt x="2470588" y="1043029"/>
                    <a:pt x="2436299" y="1077318"/>
                    <a:pt x="2394002" y="1077318"/>
                  </a:cubicBezTo>
                  <a:lnTo>
                    <a:pt x="76586" y="1077318"/>
                  </a:lnTo>
                  <a:cubicBezTo>
                    <a:pt x="34289" y="1077318"/>
                    <a:pt x="0" y="1043029"/>
                    <a:pt x="0" y="1000732"/>
                  </a:cubicBezTo>
                  <a:lnTo>
                    <a:pt x="0" y="145792"/>
                  </a:lnTo>
                  <a:cubicBezTo>
                    <a:pt x="0" y="103495"/>
                    <a:pt x="34289" y="69206"/>
                    <a:pt x="76586" y="69206"/>
                  </a:cubicBezTo>
                  <a:lnTo>
                    <a:pt x="537246" y="69206"/>
                  </a:lnTo>
                  <a:close/>
                </a:path>
              </a:pathLst>
            </a:custGeom>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grpSp>
          <p:nvGrpSpPr>
            <p:cNvPr id="248" name="グループ化 247"/>
            <p:cNvGrpSpPr/>
            <p:nvPr/>
          </p:nvGrpSpPr>
          <p:grpSpPr>
            <a:xfrm>
              <a:off x="8567062" y="3530446"/>
              <a:ext cx="655419" cy="637266"/>
              <a:chOff x="8580506" y="3522775"/>
              <a:chExt cx="655419" cy="637266"/>
            </a:xfrm>
          </p:grpSpPr>
          <p:sp>
            <p:nvSpPr>
              <p:cNvPr id="247" name="台形 246"/>
              <p:cNvSpPr/>
              <p:nvPr/>
            </p:nvSpPr>
            <p:spPr>
              <a:xfrm>
                <a:off x="8705696" y="4031262"/>
                <a:ext cx="403251" cy="128779"/>
              </a:xfrm>
              <a:prstGeom prst="trapezoid">
                <a:avLst>
                  <a:gd name="adj" fmla="val 85651"/>
                </a:avLst>
              </a:prstGeom>
              <a:solidFill>
                <a:schemeClr val="tx1"/>
              </a:solidFill>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grpSp>
            <p:nvGrpSpPr>
              <p:cNvPr id="246" name="グループ化 245"/>
              <p:cNvGrpSpPr/>
              <p:nvPr/>
            </p:nvGrpSpPr>
            <p:grpSpPr>
              <a:xfrm>
                <a:off x="8580506" y="3522775"/>
                <a:ext cx="655419" cy="569534"/>
                <a:chOff x="8580506" y="3522775"/>
                <a:chExt cx="655419" cy="569534"/>
              </a:xfrm>
            </p:grpSpPr>
            <p:sp>
              <p:nvSpPr>
                <p:cNvPr id="244" name="角丸四角形 243"/>
                <p:cNvSpPr/>
                <p:nvPr/>
              </p:nvSpPr>
              <p:spPr>
                <a:xfrm>
                  <a:off x="8580506" y="3522775"/>
                  <a:ext cx="655419" cy="569534"/>
                </a:xfrm>
                <a:prstGeom prst="roundRect">
                  <a:avLst>
                    <a:gd name="adj" fmla="val 5963"/>
                  </a:avLst>
                </a:prstGeom>
                <a:solidFill>
                  <a:schemeClr val="tx1"/>
                </a:solidFill>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45" name="正方形/長方形 244"/>
                <p:cNvSpPr/>
                <p:nvPr/>
              </p:nvSpPr>
              <p:spPr>
                <a:xfrm>
                  <a:off x="8601981" y="3543472"/>
                  <a:ext cx="612468" cy="528141"/>
                </a:xfrm>
                <a:prstGeom prst="rect">
                  <a:avLst/>
                </a:prstGeom>
                <a:solidFill>
                  <a:schemeClr val="bg1"/>
                </a:solidFill>
                <a:ln>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grpSp>
        </p:grpSp>
        <p:sp>
          <p:nvSpPr>
            <p:cNvPr id="249" name="右矢印 248"/>
            <p:cNvSpPr/>
            <p:nvPr/>
          </p:nvSpPr>
          <p:spPr>
            <a:xfrm>
              <a:off x="8299741" y="3757825"/>
              <a:ext cx="213258" cy="182370"/>
            </a:xfrm>
            <a:prstGeom prst="rightArrow">
              <a:avLst/>
            </a:prstGeom>
            <a:solidFill>
              <a:schemeClr val="accent6">
                <a:lumMod val="20000"/>
                <a:lumOff val="80000"/>
              </a:schemeClr>
            </a:solidFill>
            <a:ln>
              <a:noFill/>
            </a:ln>
          </p:spPr>
          <p:txBody>
            <a:bodyPr rtlCol="0" anchor="ctr">
              <a:noAutofit/>
            </a:bodyPr>
            <a:lstStyle/>
            <a:p>
              <a:pPr algn="l"/>
              <a:endParaRPr lang="ja-JP" altLang="en-US" dirty="0"/>
            </a:p>
          </p:txBody>
        </p:sp>
        <p:sp>
          <p:nvSpPr>
            <p:cNvPr id="250" name="テキスト ボックス 249">
              <a:extLst>
                <a:ext uri="{FF2B5EF4-FFF2-40B4-BE49-F238E27FC236}">
                  <a16:creationId xmlns:a16="http://schemas.microsoft.com/office/drawing/2014/main" id="{52275240-87F8-4EE2-B4C7-01611ACEC549}"/>
                </a:ext>
              </a:extLst>
            </p:cNvPr>
            <p:cNvSpPr txBox="1"/>
            <p:nvPr/>
          </p:nvSpPr>
          <p:spPr>
            <a:xfrm>
              <a:off x="8226691" y="3631840"/>
              <a:ext cx="359358" cy="208604"/>
            </a:xfrm>
            <a:prstGeom prst="rect">
              <a:avLst/>
            </a:prstGeom>
            <a:noFill/>
          </p:spPr>
          <p:txBody>
            <a:bodyPr vert="horz" wrap="none" lIns="36000" tIns="36000" rIns="36000" bIns="36000" rtlCol="0">
              <a:noAutofit/>
            </a:bodyPr>
            <a:lstStyle/>
            <a:p>
              <a:r>
                <a:rPr kumimoji="1" lang="ja-JP" altLang="en-US" sz="600" dirty="0">
                  <a:latin typeface="Meiryo UI" panose="020B0604030504040204" pitchFamily="50" charset="-128"/>
                  <a:ea typeface="Meiryo UI" panose="020B0604030504040204" pitchFamily="50" charset="-128"/>
                </a:rPr>
                <a:t>レビュー</a:t>
              </a:r>
            </a:p>
          </p:txBody>
        </p:sp>
        <p:graphicFrame>
          <p:nvGraphicFramePr>
            <p:cNvPr id="251" name="図表 250"/>
            <p:cNvGraphicFramePr/>
            <p:nvPr>
              <p:extLst>
                <p:ext uri="{D42A27DB-BD31-4B8C-83A1-F6EECF244321}">
                  <p14:modId xmlns:p14="http://schemas.microsoft.com/office/powerpoint/2010/main" val="1297923684"/>
                </p:ext>
              </p:extLst>
            </p:nvPr>
          </p:nvGraphicFramePr>
          <p:xfrm>
            <a:off x="8540643" y="3558557"/>
            <a:ext cx="373112" cy="248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59" name="グラフ 258"/>
            <p:cNvGraphicFramePr/>
            <p:nvPr>
              <p:extLst>
                <p:ext uri="{D42A27DB-BD31-4B8C-83A1-F6EECF244321}">
                  <p14:modId xmlns:p14="http://schemas.microsoft.com/office/powerpoint/2010/main" val="3975207305"/>
                </p:ext>
              </p:extLst>
            </p:nvPr>
          </p:nvGraphicFramePr>
          <p:xfrm>
            <a:off x="8453690" y="3682928"/>
            <a:ext cx="906425" cy="53982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60" name="図表 259"/>
            <p:cNvGraphicFramePr/>
            <p:nvPr>
              <p:extLst>
                <p:ext uri="{D42A27DB-BD31-4B8C-83A1-F6EECF244321}">
                  <p14:modId xmlns:p14="http://schemas.microsoft.com/office/powerpoint/2010/main" val="1980329225"/>
                </p:ext>
              </p:extLst>
            </p:nvPr>
          </p:nvGraphicFramePr>
          <p:xfrm>
            <a:off x="8851857" y="3558557"/>
            <a:ext cx="373112" cy="24874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pSp>
      <p:grpSp>
        <p:nvGrpSpPr>
          <p:cNvPr id="210" name="グループ化 209">
            <a:extLst>
              <a:ext uri="{FF2B5EF4-FFF2-40B4-BE49-F238E27FC236}">
                <a16:creationId xmlns:a16="http://schemas.microsoft.com/office/drawing/2014/main" id="{ADE15659-05BD-47AA-92EF-4ED7E085CD30}"/>
              </a:ext>
            </a:extLst>
          </p:cNvPr>
          <p:cNvGrpSpPr/>
          <p:nvPr/>
        </p:nvGrpSpPr>
        <p:grpSpPr>
          <a:xfrm>
            <a:off x="7013854" y="1576315"/>
            <a:ext cx="2732379" cy="1872163"/>
            <a:chOff x="1784648" y="1412773"/>
            <a:chExt cx="2732379" cy="1872163"/>
          </a:xfrm>
        </p:grpSpPr>
        <p:grpSp>
          <p:nvGrpSpPr>
            <p:cNvPr id="212" name="グループ化 211">
              <a:extLst>
                <a:ext uri="{FF2B5EF4-FFF2-40B4-BE49-F238E27FC236}">
                  <a16:creationId xmlns:a16="http://schemas.microsoft.com/office/drawing/2014/main" id="{60952788-4802-48CA-B642-2389DB3543EC}"/>
                </a:ext>
              </a:extLst>
            </p:cNvPr>
            <p:cNvGrpSpPr/>
            <p:nvPr/>
          </p:nvGrpSpPr>
          <p:grpSpPr>
            <a:xfrm>
              <a:off x="1784648" y="1412773"/>
              <a:ext cx="2732379" cy="1872163"/>
              <a:chOff x="6811404" y="1052733"/>
              <a:chExt cx="2732379" cy="1872163"/>
            </a:xfrm>
          </p:grpSpPr>
          <p:sp>
            <p:nvSpPr>
              <p:cNvPr id="310" name="正方形/長方形 309">
                <a:extLst>
                  <a:ext uri="{FF2B5EF4-FFF2-40B4-BE49-F238E27FC236}">
                    <a16:creationId xmlns:a16="http://schemas.microsoft.com/office/drawing/2014/main" id="{E8B1DC16-936C-44D6-8D28-5C949A79AC09}"/>
                  </a:ext>
                </a:extLst>
              </p:cNvPr>
              <p:cNvSpPr/>
              <p:nvPr/>
            </p:nvSpPr>
            <p:spPr>
              <a:xfrm>
                <a:off x="6811404" y="2564904"/>
                <a:ext cx="2732379" cy="359992"/>
              </a:xfrm>
              <a:prstGeom prst="rect">
                <a:avLst/>
              </a:prstGeom>
            </p:spPr>
            <p:txBody>
              <a:bodyPr wrap="square">
                <a:spAutoFit/>
              </a:bodyPr>
              <a:lstStyle/>
              <a:p>
                <a:pPr algn="l"/>
                <a:r>
                  <a:rPr lang="ja-JP" altLang="en-US" sz="1200" b="0" dirty="0">
                    <a:latin typeface="Meiryo UI" panose="020B0604030504040204" pitchFamily="50" charset="-128"/>
                    <a:ea typeface="Meiryo UI" panose="020B0604030504040204" pitchFamily="50" charset="-128"/>
                  </a:rPr>
                  <a:t>開発チームが全員の活動状況を共有する</a:t>
                </a:r>
              </a:p>
            </p:txBody>
          </p:sp>
          <p:grpSp>
            <p:nvGrpSpPr>
              <p:cNvPr id="311" name="グループ化 310">
                <a:extLst>
                  <a:ext uri="{FF2B5EF4-FFF2-40B4-BE49-F238E27FC236}">
                    <a16:creationId xmlns:a16="http://schemas.microsoft.com/office/drawing/2014/main" id="{2FF6A458-0FAF-42AA-8DB3-005EBA378EF3}"/>
                  </a:ext>
                </a:extLst>
              </p:cNvPr>
              <p:cNvGrpSpPr/>
              <p:nvPr/>
            </p:nvGrpSpPr>
            <p:grpSpPr>
              <a:xfrm>
                <a:off x="6825798" y="1052733"/>
                <a:ext cx="2538187" cy="1443180"/>
                <a:chOff x="6825798" y="1052733"/>
                <a:chExt cx="2538187" cy="1443180"/>
              </a:xfrm>
            </p:grpSpPr>
            <p:sp>
              <p:nvSpPr>
                <p:cNvPr id="312" name="テキスト ボックス 311">
                  <a:extLst>
                    <a:ext uri="{FF2B5EF4-FFF2-40B4-BE49-F238E27FC236}">
                      <a16:creationId xmlns:a16="http://schemas.microsoft.com/office/drawing/2014/main" id="{94654B99-8B7C-4E9C-A140-1D4B1C65B55D}"/>
                    </a:ext>
                  </a:extLst>
                </p:cNvPr>
                <p:cNvSpPr txBox="1"/>
                <p:nvPr/>
              </p:nvSpPr>
              <p:spPr>
                <a:xfrm>
                  <a:off x="6842460" y="1303319"/>
                  <a:ext cx="479842" cy="341215"/>
                </a:xfrm>
                <a:prstGeom prst="rect">
                  <a:avLst/>
                </a:prstGeom>
                <a:solidFill>
                  <a:srgbClr val="FFCCFF"/>
                </a:solidFill>
              </p:spPr>
              <p:txBody>
                <a:bodyPr vert="horz" wrap="none" lIns="36000" tIns="36000" rIns="36000" bIns="36000" rtlCol="0">
                  <a:noAutofit/>
                </a:bodyPr>
                <a:lstStyle/>
                <a:p>
                  <a:r>
                    <a:rPr lang="ja-JP" altLang="en-US" sz="900" b="0" dirty="0">
                      <a:latin typeface="Meiryo UI" panose="020B0604030504040204" pitchFamily="50" charset="-128"/>
                      <a:ea typeface="Meiryo UI" panose="020B0604030504040204" pitchFamily="50" charset="-128"/>
                    </a:rPr>
                    <a:t>バックログ</a:t>
                  </a:r>
                  <a:br>
                    <a:rPr lang="en-US" altLang="ja-JP" sz="900" b="0" dirty="0">
                      <a:latin typeface="Meiryo UI" panose="020B0604030504040204" pitchFamily="50" charset="-128"/>
                      <a:ea typeface="Meiryo UI" panose="020B0604030504040204" pitchFamily="50" charset="-128"/>
                    </a:rPr>
                  </a:br>
                  <a:r>
                    <a:rPr lang="ja-JP" altLang="en-US" sz="900" b="0" dirty="0">
                      <a:latin typeface="Meiryo UI" panose="020B0604030504040204" pitchFamily="50" charset="-128"/>
                      <a:ea typeface="Meiryo UI" panose="020B0604030504040204" pitchFamily="50" charset="-128"/>
                    </a:rPr>
                    <a:t>項目</a:t>
                  </a:r>
                  <a:r>
                    <a:rPr kumimoji="1" lang="en-US" altLang="ja-JP" sz="900" b="0" dirty="0">
                      <a:latin typeface="Meiryo UI" panose="020B0604030504040204" pitchFamily="50" charset="-128"/>
                      <a:ea typeface="Meiryo UI" panose="020B0604030504040204" pitchFamily="50" charset="-128"/>
                    </a:rPr>
                    <a:t>#1</a:t>
                  </a:r>
                  <a:endParaRPr kumimoji="1" lang="ja-JP" altLang="en-US" sz="900" b="0" dirty="0">
                    <a:latin typeface="Meiryo UI" panose="020B0604030504040204" pitchFamily="50" charset="-128"/>
                    <a:ea typeface="Meiryo UI" panose="020B0604030504040204" pitchFamily="50" charset="-128"/>
                  </a:endParaRPr>
                </a:p>
              </p:txBody>
            </p:sp>
            <p:sp>
              <p:nvSpPr>
                <p:cNvPr id="313" name="テキスト ボックス 312">
                  <a:extLst>
                    <a:ext uri="{FF2B5EF4-FFF2-40B4-BE49-F238E27FC236}">
                      <a16:creationId xmlns:a16="http://schemas.microsoft.com/office/drawing/2014/main" id="{79FB75A3-18FD-4F38-9F3E-82D89798FE30}"/>
                    </a:ext>
                  </a:extLst>
                </p:cNvPr>
                <p:cNvSpPr txBox="1"/>
                <p:nvPr/>
              </p:nvSpPr>
              <p:spPr>
                <a:xfrm>
                  <a:off x="7394070" y="1052734"/>
                  <a:ext cx="559769" cy="246221"/>
                </a:xfrm>
                <a:prstGeom prst="rect">
                  <a:avLst/>
                </a:prstGeom>
                <a:noFill/>
              </p:spPr>
              <p:txBody>
                <a:bodyPr vert="horz" wrap="none" rtlCol="0">
                  <a:spAutoFit/>
                </a:bodyPr>
                <a:lstStyle/>
                <a:p>
                  <a:r>
                    <a:rPr kumimoji="1" lang="en-US" altLang="ja-JP" sz="1000" b="0" dirty="0">
                      <a:latin typeface="Meiryo UI" panose="020B0604030504040204" pitchFamily="50" charset="-128"/>
                      <a:ea typeface="Meiryo UI" panose="020B0604030504040204" pitchFamily="50" charset="-128"/>
                    </a:rPr>
                    <a:t>To Do</a:t>
                  </a:r>
                  <a:endParaRPr kumimoji="1" lang="ja-JP" altLang="en-US" sz="1000" b="0" dirty="0">
                    <a:latin typeface="Meiryo UI" panose="020B0604030504040204" pitchFamily="50" charset="-128"/>
                    <a:ea typeface="Meiryo UI" panose="020B0604030504040204" pitchFamily="50" charset="-128"/>
                  </a:endParaRPr>
                </a:p>
              </p:txBody>
            </p:sp>
            <p:sp>
              <p:nvSpPr>
                <p:cNvPr id="314" name="テキスト ボックス 313">
                  <a:extLst>
                    <a:ext uri="{FF2B5EF4-FFF2-40B4-BE49-F238E27FC236}">
                      <a16:creationId xmlns:a16="http://schemas.microsoft.com/office/drawing/2014/main" id="{A36B9FD3-3D9A-4071-94C1-F224A8F6271C}"/>
                    </a:ext>
                  </a:extLst>
                </p:cNvPr>
                <p:cNvSpPr txBox="1"/>
                <p:nvPr/>
              </p:nvSpPr>
              <p:spPr>
                <a:xfrm>
                  <a:off x="8109298" y="1052733"/>
                  <a:ext cx="546945" cy="246221"/>
                </a:xfrm>
                <a:prstGeom prst="rect">
                  <a:avLst/>
                </a:prstGeom>
                <a:noFill/>
              </p:spPr>
              <p:txBody>
                <a:bodyPr vert="horz" wrap="none" rtlCol="0">
                  <a:spAutoFit/>
                </a:bodyPr>
                <a:lstStyle/>
                <a:p>
                  <a:r>
                    <a:rPr kumimoji="1" lang="en-US" altLang="ja-JP" sz="1000" b="0" dirty="0">
                      <a:latin typeface="Meiryo UI" panose="020B0604030504040204" pitchFamily="50" charset="-128"/>
                      <a:ea typeface="Meiryo UI" panose="020B0604030504040204" pitchFamily="50" charset="-128"/>
                    </a:rPr>
                    <a:t>Doing</a:t>
                  </a:r>
                  <a:endParaRPr kumimoji="1" lang="ja-JP" altLang="en-US" sz="1000" b="0" dirty="0">
                    <a:latin typeface="Meiryo UI" panose="020B0604030504040204" pitchFamily="50" charset="-128"/>
                    <a:ea typeface="Meiryo UI" panose="020B0604030504040204" pitchFamily="50" charset="-128"/>
                  </a:endParaRPr>
                </a:p>
              </p:txBody>
            </p:sp>
            <p:sp>
              <p:nvSpPr>
                <p:cNvPr id="315" name="テキスト ボックス 314">
                  <a:extLst>
                    <a:ext uri="{FF2B5EF4-FFF2-40B4-BE49-F238E27FC236}">
                      <a16:creationId xmlns:a16="http://schemas.microsoft.com/office/drawing/2014/main" id="{7EA9A312-F492-4770-8538-EBEF5392B5BB}"/>
                    </a:ext>
                  </a:extLst>
                </p:cNvPr>
                <p:cNvSpPr txBox="1"/>
                <p:nvPr/>
              </p:nvSpPr>
              <p:spPr>
                <a:xfrm>
                  <a:off x="8853909" y="1052736"/>
                  <a:ext cx="510076" cy="246221"/>
                </a:xfrm>
                <a:prstGeom prst="rect">
                  <a:avLst/>
                </a:prstGeom>
                <a:noFill/>
              </p:spPr>
              <p:txBody>
                <a:bodyPr vert="horz" wrap="none" rtlCol="0">
                  <a:spAutoFit/>
                </a:bodyPr>
                <a:lstStyle/>
                <a:p>
                  <a:r>
                    <a:rPr kumimoji="1" lang="en-US" altLang="ja-JP" sz="1000" b="0" dirty="0">
                      <a:latin typeface="Meiryo UI" panose="020B0604030504040204" pitchFamily="50" charset="-128"/>
                      <a:ea typeface="Meiryo UI" panose="020B0604030504040204" pitchFamily="50" charset="-128"/>
                    </a:rPr>
                    <a:t>Done</a:t>
                  </a:r>
                  <a:endParaRPr kumimoji="1" lang="ja-JP" altLang="en-US" sz="1000" b="0" dirty="0">
                    <a:latin typeface="Meiryo UI" panose="020B0604030504040204" pitchFamily="50" charset="-128"/>
                    <a:ea typeface="Meiryo UI" panose="020B0604030504040204" pitchFamily="50" charset="-128"/>
                  </a:endParaRPr>
                </a:p>
              </p:txBody>
            </p:sp>
            <p:cxnSp>
              <p:nvCxnSpPr>
                <p:cNvPr id="316" name="直線コネクタ 315">
                  <a:extLst>
                    <a:ext uri="{FF2B5EF4-FFF2-40B4-BE49-F238E27FC236}">
                      <a16:creationId xmlns:a16="http://schemas.microsoft.com/office/drawing/2014/main" id="{A3293DE0-1D63-45C9-B70A-660C0EF23711}"/>
                    </a:ext>
                  </a:extLst>
                </p:cNvPr>
                <p:cNvCxnSpPr/>
                <p:nvPr/>
              </p:nvCxnSpPr>
              <p:spPr>
                <a:xfrm>
                  <a:off x="7337706" y="1098866"/>
                  <a:ext cx="0" cy="13970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7" name="直線コネクタ 316">
                  <a:extLst>
                    <a:ext uri="{FF2B5EF4-FFF2-40B4-BE49-F238E27FC236}">
                      <a16:creationId xmlns:a16="http://schemas.microsoft.com/office/drawing/2014/main" id="{01F78130-8D63-4893-BEF9-0F4280D1FD70}"/>
                    </a:ext>
                  </a:extLst>
                </p:cNvPr>
                <p:cNvCxnSpPr/>
                <p:nvPr/>
              </p:nvCxnSpPr>
              <p:spPr>
                <a:xfrm>
                  <a:off x="8027398" y="1098866"/>
                  <a:ext cx="0" cy="13970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8" name="直線コネクタ 317">
                  <a:extLst>
                    <a:ext uri="{FF2B5EF4-FFF2-40B4-BE49-F238E27FC236}">
                      <a16:creationId xmlns:a16="http://schemas.microsoft.com/office/drawing/2014/main" id="{F6612104-1AB2-47C8-84BD-FD15518928A0}"/>
                    </a:ext>
                  </a:extLst>
                </p:cNvPr>
                <p:cNvCxnSpPr/>
                <p:nvPr/>
              </p:nvCxnSpPr>
              <p:spPr>
                <a:xfrm>
                  <a:off x="8717597" y="1098866"/>
                  <a:ext cx="0" cy="13970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9" name="直線コネクタ 318">
                  <a:extLst>
                    <a:ext uri="{FF2B5EF4-FFF2-40B4-BE49-F238E27FC236}">
                      <a16:creationId xmlns:a16="http://schemas.microsoft.com/office/drawing/2014/main" id="{BF30891A-CF02-46B3-A596-47D16261D3EA}"/>
                    </a:ext>
                  </a:extLst>
                </p:cNvPr>
                <p:cNvCxnSpPr/>
                <p:nvPr/>
              </p:nvCxnSpPr>
              <p:spPr>
                <a:xfrm flipH="1">
                  <a:off x="6825798" y="1275364"/>
                  <a:ext cx="251037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0" name="直線コネクタ 319">
                  <a:extLst>
                    <a:ext uri="{FF2B5EF4-FFF2-40B4-BE49-F238E27FC236}">
                      <a16:creationId xmlns:a16="http://schemas.microsoft.com/office/drawing/2014/main" id="{3C0649B8-C4EB-4BF5-919B-8056C137EB6E}"/>
                    </a:ext>
                  </a:extLst>
                </p:cNvPr>
                <p:cNvCxnSpPr/>
                <p:nvPr/>
              </p:nvCxnSpPr>
              <p:spPr>
                <a:xfrm flipH="1">
                  <a:off x="6825798" y="1674540"/>
                  <a:ext cx="251037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1" name="直線コネクタ 320">
                  <a:extLst>
                    <a:ext uri="{FF2B5EF4-FFF2-40B4-BE49-F238E27FC236}">
                      <a16:creationId xmlns:a16="http://schemas.microsoft.com/office/drawing/2014/main" id="{7E5C3317-2439-4846-8C76-F05103F50C35}"/>
                    </a:ext>
                  </a:extLst>
                </p:cNvPr>
                <p:cNvCxnSpPr/>
                <p:nvPr/>
              </p:nvCxnSpPr>
              <p:spPr>
                <a:xfrm flipH="1">
                  <a:off x="6825798" y="2073716"/>
                  <a:ext cx="251037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322" name="テキスト ボックス 321">
                  <a:extLst>
                    <a:ext uri="{FF2B5EF4-FFF2-40B4-BE49-F238E27FC236}">
                      <a16:creationId xmlns:a16="http://schemas.microsoft.com/office/drawing/2014/main" id="{24AFFF89-2CC9-451D-A11D-8F56F6640AAF}"/>
                    </a:ext>
                  </a:extLst>
                </p:cNvPr>
                <p:cNvSpPr txBox="1"/>
                <p:nvPr/>
              </p:nvSpPr>
              <p:spPr>
                <a:xfrm>
                  <a:off x="6842460" y="1705501"/>
                  <a:ext cx="479842" cy="341215"/>
                </a:xfrm>
                <a:prstGeom prst="rect">
                  <a:avLst/>
                </a:prstGeom>
                <a:solidFill>
                  <a:srgbClr val="FFCCFF"/>
                </a:solidFill>
              </p:spPr>
              <p:txBody>
                <a:bodyPr vert="horz" wrap="none" lIns="36000" tIns="36000" rIns="36000" bIns="36000" rtlCol="0">
                  <a:noAutofit/>
                </a:bodyPr>
                <a:lstStyle/>
                <a:p>
                  <a:r>
                    <a:rPr lang="ja-JP" altLang="en-US" sz="900" b="0" dirty="0">
                      <a:latin typeface="Meiryo UI" panose="020B0604030504040204" pitchFamily="50" charset="-128"/>
                      <a:ea typeface="Meiryo UI" panose="020B0604030504040204" pitchFamily="50" charset="-128"/>
                    </a:rPr>
                    <a:t>バックログ</a:t>
                  </a:r>
                  <a:br>
                    <a:rPr lang="en-US" altLang="ja-JP" sz="900" b="0" dirty="0">
                      <a:latin typeface="Meiryo UI" panose="020B0604030504040204" pitchFamily="50" charset="-128"/>
                      <a:ea typeface="Meiryo UI" panose="020B0604030504040204" pitchFamily="50" charset="-128"/>
                    </a:rPr>
                  </a:br>
                  <a:r>
                    <a:rPr lang="ja-JP" altLang="en-US" sz="900" b="0" dirty="0">
                      <a:latin typeface="Meiryo UI" panose="020B0604030504040204" pitchFamily="50" charset="-128"/>
                      <a:ea typeface="Meiryo UI" panose="020B0604030504040204" pitchFamily="50" charset="-128"/>
                    </a:rPr>
                    <a:t>項目</a:t>
                  </a:r>
                  <a:r>
                    <a:rPr kumimoji="1" lang="en-US" altLang="ja-JP" sz="900" b="0" dirty="0">
                      <a:latin typeface="Meiryo UI" panose="020B0604030504040204" pitchFamily="50" charset="-128"/>
                      <a:ea typeface="Meiryo UI" panose="020B0604030504040204" pitchFamily="50" charset="-128"/>
                    </a:rPr>
                    <a:t>#2</a:t>
                  </a:r>
                  <a:endParaRPr kumimoji="1" lang="ja-JP" altLang="en-US" sz="900" b="0" dirty="0">
                    <a:latin typeface="Meiryo UI" panose="020B0604030504040204" pitchFamily="50" charset="-128"/>
                    <a:ea typeface="Meiryo UI" panose="020B0604030504040204" pitchFamily="50" charset="-128"/>
                  </a:endParaRPr>
                </a:p>
              </p:txBody>
            </p:sp>
            <p:sp>
              <p:nvSpPr>
                <p:cNvPr id="323" name="テキスト ボックス 322">
                  <a:extLst>
                    <a:ext uri="{FF2B5EF4-FFF2-40B4-BE49-F238E27FC236}">
                      <a16:creationId xmlns:a16="http://schemas.microsoft.com/office/drawing/2014/main" id="{A53046A3-CB2E-499F-A116-4E5D73E35654}"/>
                    </a:ext>
                  </a:extLst>
                </p:cNvPr>
                <p:cNvSpPr txBox="1"/>
                <p:nvPr/>
              </p:nvSpPr>
              <p:spPr>
                <a:xfrm>
                  <a:off x="6842460" y="2116318"/>
                  <a:ext cx="479842" cy="341215"/>
                </a:xfrm>
                <a:prstGeom prst="rect">
                  <a:avLst/>
                </a:prstGeom>
                <a:solidFill>
                  <a:srgbClr val="FFCCFF"/>
                </a:solidFill>
              </p:spPr>
              <p:txBody>
                <a:bodyPr vert="horz" wrap="none" lIns="36000" tIns="36000" rIns="36000" bIns="36000" rtlCol="0">
                  <a:noAutofit/>
                </a:bodyPr>
                <a:lstStyle/>
                <a:p>
                  <a:r>
                    <a:rPr lang="ja-JP" altLang="en-US" sz="900" b="0" dirty="0">
                      <a:latin typeface="Meiryo UI" panose="020B0604030504040204" pitchFamily="50" charset="-128"/>
                      <a:ea typeface="Meiryo UI" panose="020B0604030504040204" pitchFamily="50" charset="-128"/>
                    </a:rPr>
                    <a:t>バックログ</a:t>
                  </a:r>
                  <a:br>
                    <a:rPr lang="en-US" altLang="ja-JP" sz="900" b="0" dirty="0">
                      <a:latin typeface="Meiryo UI" panose="020B0604030504040204" pitchFamily="50" charset="-128"/>
                      <a:ea typeface="Meiryo UI" panose="020B0604030504040204" pitchFamily="50" charset="-128"/>
                    </a:rPr>
                  </a:br>
                  <a:r>
                    <a:rPr lang="ja-JP" altLang="en-US" sz="900" b="0" dirty="0">
                      <a:latin typeface="Meiryo UI" panose="020B0604030504040204" pitchFamily="50" charset="-128"/>
                      <a:ea typeface="Meiryo UI" panose="020B0604030504040204" pitchFamily="50" charset="-128"/>
                    </a:rPr>
                    <a:t>項目</a:t>
                  </a:r>
                  <a:r>
                    <a:rPr kumimoji="1" lang="en-US" altLang="ja-JP" sz="900" b="0" dirty="0">
                      <a:latin typeface="Meiryo UI" panose="020B0604030504040204" pitchFamily="50" charset="-128"/>
                      <a:ea typeface="Meiryo UI" panose="020B0604030504040204" pitchFamily="50" charset="-128"/>
                    </a:rPr>
                    <a:t>#3</a:t>
                  </a:r>
                  <a:endParaRPr kumimoji="1" lang="ja-JP" altLang="en-US" sz="900" b="0" dirty="0">
                    <a:latin typeface="Meiryo UI" panose="020B0604030504040204" pitchFamily="50" charset="-128"/>
                    <a:ea typeface="Meiryo UI" panose="020B0604030504040204" pitchFamily="50" charset="-128"/>
                  </a:endParaRPr>
                </a:p>
              </p:txBody>
            </p:sp>
          </p:grpSp>
        </p:grpSp>
        <p:grpSp>
          <p:nvGrpSpPr>
            <p:cNvPr id="213" name="グループ化 212">
              <a:extLst>
                <a:ext uri="{FF2B5EF4-FFF2-40B4-BE49-F238E27FC236}">
                  <a16:creationId xmlns:a16="http://schemas.microsoft.com/office/drawing/2014/main" id="{04D04C4B-CF7A-4047-8E43-2AE9F8C0CF36}"/>
                </a:ext>
              </a:extLst>
            </p:cNvPr>
            <p:cNvGrpSpPr/>
            <p:nvPr/>
          </p:nvGrpSpPr>
          <p:grpSpPr>
            <a:xfrm>
              <a:off x="3642203" y="1672918"/>
              <a:ext cx="294505" cy="144196"/>
              <a:chOff x="3797656" y="1659112"/>
              <a:chExt cx="294505" cy="144196"/>
            </a:xfrm>
          </p:grpSpPr>
          <p:sp>
            <p:nvSpPr>
              <p:cNvPr id="307" name="フリーフォーム 29">
                <a:extLst>
                  <a:ext uri="{FF2B5EF4-FFF2-40B4-BE49-F238E27FC236}">
                    <a16:creationId xmlns:a16="http://schemas.microsoft.com/office/drawing/2014/main" id="{26EB7107-0A87-4CA4-B958-5C95B4A9246B}"/>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308" name="二等辺三角形 307">
                <a:extLst>
                  <a:ext uri="{FF2B5EF4-FFF2-40B4-BE49-F238E27FC236}">
                    <a16:creationId xmlns:a16="http://schemas.microsoft.com/office/drawing/2014/main" id="{6AD26FD3-4BA3-4523-A9EB-434D7ED65A46}"/>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309" name="テキスト ボックス 308">
                <a:extLst>
                  <a:ext uri="{FF2B5EF4-FFF2-40B4-BE49-F238E27FC236}">
                    <a16:creationId xmlns:a16="http://schemas.microsoft.com/office/drawing/2014/main" id="{43E03AD9-788F-4DDE-B072-579012B0926A}"/>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14" name="グループ化 213">
              <a:extLst>
                <a:ext uri="{FF2B5EF4-FFF2-40B4-BE49-F238E27FC236}">
                  <a16:creationId xmlns:a16="http://schemas.microsoft.com/office/drawing/2014/main" id="{D85E7F4C-96D3-4B07-B270-195A74EC057E}"/>
                </a:ext>
              </a:extLst>
            </p:cNvPr>
            <p:cNvGrpSpPr/>
            <p:nvPr/>
          </p:nvGrpSpPr>
          <p:grpSpPr>
            <a:xfrm>
              <a:off x="3643648" y="1836555"/>
              <a:ext cx="294505" cy="130122"/>
              <a:chOff x="3797656" y="1659112"/>
              <a:chExt cx="294505" cy="144196"/>
            </a:xfrm>
          </p:grpSpPr>
          <p:sp>
            <p:nvSpPr>
              <p:cNvPr id="304" name="フリーフォーム 29">
                <a:extLst>
                  <a:ext uri="{FF2B5EF4-FFF2-40B4-BE49-F238E27FC236}">
                    <a16:creationId xmlns:a16="http://schemas.microsoft.com/office/drawing/2014/main" id="{5A4CB4C6-B0FB-4760-9E41-7CC715E48F18}"/>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305" name="二等辺三角形 304">
                <a:extLst>
                  <a:ext uri="{FF2B5EF4-FFF2-40B4-BE49-F238E27FC236}">
                    <a16:creationId xmlns:a16="http://schemas.microsoft.com/office/drawing/2014/main" id="{ECB689D8-49DB-4886-A9AE-070C77ABFE8F}"/>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306" name="テキスト ボックス 305">
                <a:extLst>
                  <a:ext uri="{FF2B5EF4-FFF2-40B4-BE49-F238E27FC236}">
                    <a16:creationId xmlns:a16="http://schemas.microsoft.com/office/drawing/2014/main" id="{33D10EF3-9917-44A1-8752-C7801C376A63}"/>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15" name="グループ化 214">
              <a:extLst>
                <a:ext uri="{FF2B5EF4-FFF2-40B4-BE49-F238E27FC236}">
                  <a16:creationId xmlns:a16="http://schemas.microsoft.com/office/drawing/2014/main" id="{ADF48D7D-7062-48CF-8560-5777F197CC7D}"/>
                </a:ext>
              </a:extLst>
            </p:cNvPr>
            <p:cNvGrpSpPr/>
            <p:nvPr/>
          </p:nvGrpSpPr>
          <p:grpSpPr>
            <a:xfrm>
              <a:off x="3809460" y="1669400"/>
              <a:ext cx="294505" cy="144196"/>
              <a:chOff x="3797656" y="1659112"/>
              <a:chExt cx="294505" cy="144196"/>
            </a:xfrm>
          </p:grpSpPr>
          <p:sp>
            <p:nvSpPr>
              <p:cNvPr id="301" name="フリーフォーム 29">
                <a:extLst>
                  <a:ext uri="{FF2B5EF4-FFF2-40B4-BE49-F238E27FC236}">
                    <a16:creationId xmlns:a16="http://schemas.microsoft.com/office/drawing/2014/main" id="{5C6BC149-A85C-4380-92AC-BAC6B4B8AB3C}"/>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302" name="二等辺三角形 301">
                <a:extLst>
                  <a:ext uri="{FF2B5EF4-FFF2-40B4-BE49-F238E27FC236}">
                    <a16:creationId xmlns:a16="http://schemas.microsoft.com/office/drawing/2014/main" id="{21C0F75B-B0A4-4836-AFC2-2512C4324BC3}"/>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303" name="テキスト ボックス 302">
                <a:extLst>
                  <a:ext uri="{FF2B5EF4-FFF2-40B4-BE49-F238E27FC236}">
                    <a16:creationId xmlns:a16="http://schemas.microsoft.com/office/drawing/2014/main" id="{FB7558D0-E90D-430E-85AB-9B6D383286AA}"/>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16" name="グループ化 215">
              <a:extLst>
                <a:ext uri="{FF2B5EF4-FFF2-40B4-BE49-F238E27FC236}">
                  <a16:creationId xmlns:a16="http://schemas.microsoft.com/office/drawing/2014/main" id="{CF78671E-53C8-4638-B1FB-58131DD20688}"/>
                </a:ext>
              </a:extLst>
            </p:cNvPr>
            <p:cNvGrpSpPr/>
            <p:nvPr/>
          </p:nvGrpSpPr>
          <p:grpSpPr>
            <a:xfrm>
              <a:off x="3816426" y="1844226"/>
              <a:ext cx="294505" cy="130122"/>
              <a:chOff x="3797656" y="1659112"/>
              <a:chExt cx="294505" cy="144196"/>
            </a:xfrm>
          </p:grpSpPr>
          <p:sp>
            <p:nvSpPr>
              <p:cNvPr id="298" name="フリーフォーム 29">
                <a:extLst>
                  <a:ext uri="{FF2B5EF4-FFF2-40B4-BE49-F238E27FC236}">
                    <a16:creationId xmlns:a16="http://schemas.microsoft.com/office/drawing/2014/main" id="{1DC22075-8828-4E00-B8F0-BEC2EE3346C6}"/>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99" name="二等辺三角形 298">
                <a:extLst>
                  <a:ext uri="{FF2B5EF4-FFF2-40B4-BE49-F238E27FC236}">
                    <a16:creationId xmlns:a16="http://schemas.microsoft.com/office/drawing/2014/main" id="{359736AB-FB01-46D8-9C46-E72CC2614822}"/>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300" name="テキスト ボックス 299">
                <a:extLst>
                  <a:ext uri="{FF2B5EF4-FFF2-40B4-BE49-F238E27FC236}">
                    <a16:creationId xmlns:a16="http://schemas.microsoft.com/office/drawing/2014/main" id="{0D88ED13-4E3C-4344-89C2-3580CF8D00BC}"/>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17" name="グループ化 216">
              <a:extLst>
                <a:ext uri="{FF2B5EF4-FFF2-40B4-BE49-F238E27FC236}">
                  <a16:creationId xmlns:a16="http://schemas.microsoft.com/office/drawing/2014/main" id="{47B3DC4E-F589-4C7E-8C0B-5ECDD9F90BB3}"/>
                </a:ext>
              </a:extLst>
            </p:cNvPr>
            <p:cNvGrpSpPr/>
            <p:nvPr/>
          </p:nvGrpSpPr>
          <p:grpSpPr>
            <a:xfrm>
              <a:off x="3969026" y="1673513"/>
              <a:ext cx="294505" cy="144196"/>
              <a:chOff x="3797656" y="1659112"/>
              <a:chExt cx="294505" cy="144196"/>
            </a:xfrm>
          </p:grpSpPr>
          <p:sp>
            <p:nvSpPr>
              <p:cNvPr id="295" name="フリーフォーム 29">
                <a:extLst>
                  <a:ext uri="{FF2B5EF4-FFF2-40B4-BE49-F238E27FC236}">
                    <a16:creationId xmlns:a16="http://schemas.microsoft.com/office/drawing/2014/main" id="{A08EF586-3476-4C18-8EB8-3C4FBBFB6572}"/>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96" name="二等辺三角形 295">
                <a:extLst>
                  <a:ext uri="{FF2B5EF4-FFF2-40B4-BE49-F238E27FC236}">
                    <a16:creationId xmlns:a16="http://schemas.microsoft.com/office/drawing/2014/main" id="{E354EB3A-BAA9-45F0-80ED-F080473F6CFD}"/>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97" name="テキスト ボックス 296">
                <a:extLst>
                  <a:ext uri="{FF2B5EF4-FFF2-40B4-BE49-F238E27FC236}">
                    <a16:creationId xmlns:a16="http://schemas.microsoft.com/office/drawing/2014/main" id="{E48151E0-2960-4EDE-B5F5-5DCAB03C0D71}"/>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18" name="グループ化 217">
              <a:extLst>
                <a:ext uri="{FF2B5EF4-FFF2-40B4-BE49-F238E27FC236}">
                  <a16:creationId xmlns:a16="http://schemas.microsoft.com/office/drawing/2014/main" id="{50D8F363-1C3E-4ADC-BB01-73CDD49D6BEA}"/>
                </a:ext>
              </a:extLst>
            </p:cNvPr>
            <p:cNvGrpSpPr/>
            <p:nvPr/>
          </p:nvGrpSpPr>
          <p:grpSpPr>
            <a:xfrm>
              <a:off x="3985165" y="1851770"/>
              <a:ext cx="294505" cy="130122"/>
              <a:chOff x="3797656" y="1659112"/>
              <a:chExt cx="294505" cy="144196"/>
            </a:xfrm>
          </p:grpSpPr>
          <p:sp>
            <p:nvSpPr>
              <p:cNvPr id="292" name="フリーフォーム 29">
                <a:extLst>
                  <a:ext uri="{FF2B5EF4-FFF2-40B4-BE49-F238E27FC236}">
                    <a16:creationId xmlns:a16="http://schemas.microsoft.com/office/drawing/2014/main" id="{4731F5D1-DF0A-456F-93CE-E7F07A64F3E2}"/>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93" name="二等辺三角形 292">
                <a:extLst>
                  <a:ext uri="{FF2B5EF4-FFF2-40B4-BE49-F238E27FC236}">
                    <a16:creationId xmlns:a16="http://schemas.microsoft.com/office/drawing/2014/main" id="{BC64F695-4EB9-4581-BB4E-335187A4CCC6}"/>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94" name="テキスト ボックス 293">
                <a:extLst>
                  <a:ext uri="{FF2B5EF4-FFF2-40B4-BE49-F238E27FC236}">
                    <a16:creationId xmlns:a16="http://schemas.microsoft.com/office/drawing/2014/main" id="{4F2C1E84-0EA3-4AFD-992E-0135BF0F9118}"/>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19" name="グループ化 218">
              <a:extLst>
                <a:ext uri="{FF2B5EF4-FFF2-40B4-BE49-F238E27FC236}">
                  <a16:creationId xmlns:a16="http://schemas.microsoft.com/office/drawing/2014/main" id="{DD11B86A-FA81-4AFA-8A67-9AF7C677F78A}"/>
                </a:ext>
              </a:extLst>
            </p:cNvPr>
            <p:cNvGrpSpPr/>
            <p:nvPr/>
          </p:nvGrpSpPr>
          <p:grpSpPr>
            <a:xfrm>
              <a:off x="2305441" y="2500474"/>
              <a:ext cx="294505" cy="130122"/>
              <a:chOff x="3797656" y="1659112"/>
              <a:chExt cx="294505" cy="144196"/>
            </a:xfrm>
          </p:grpSpPr>
          <p:sp>
            <p:nvSpPr>
              <p:cNvPr id="289" name="フリーフォーム 29">
                <a:extLst>
                  <a:ext uri="{FF2B5EF4-FFF2-40B4-BE49-F238E27FC236}">
                    <a16:creationId xmlns:a16="http://schemas.microsoft.com/office/drawing/2014/main" id="{532C18D6-FB12-4EEE-A780-833F65C37C18}"/>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90" name="二等辺三角形 289">
                <a:extLst>
                  <a:ext uri="{FF2B5EF4-FFF2-40B4-BE49-F238E27FC236}">
                    <a16:creationId xmlns:a16="http://schemas.microsoft.com/office/drawing/2014/main" id="{2AC3BE75-0C08-43F9-A497-F0EDB2F8304F}"/>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91" name="テキスト ボックス 290">
                <a:extLst>
                  <a:ext uri="{FF2B5EF4-FFF2-40B4-BE49-F238E27FC236}">
                    <a16:creationId xmlns:a16="http://schemas.microsoft.com/office/drawing/2014/main" id="{2309DB2B-AC77-4AE9-8F11-51C074E505ED}"/>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0" name="グループ化 219">
              <a:extLst>
                <a:ext uri="{FF2B5EF4-FFF2-40B4-BE49-F238E27FC236}">
                  <a16:creationId xmlns:a16="http://schemas.microsoft.com/office/drawing/2014/main" id="{B8658E43-C147-40C1-BA7E-D48214B9B82B}"/>
                </a:ext>
              </a:extLst>
            </p:cNvPr>
            <p:cNvGrpSpPr/>
            <p:nvPr/>
          </p:nvGrpSpPr>
          <p:grpSpPr>
            <a:xfrm>
              <a:off x="2305441" y="2660176"/>
              <a:ext cx="294505" cy="130122"/>
              <a:chOff x="3797656" y="1659112"/>
              <a:chExt cx="294505" cy="144196"/>
            </a:xfrm>
          </p:grpSpPr>
          <p:sp>
            <p:nvSpPr>
              <p:cNvPr id="286" name="フリーフォーム 29">
                <a:extLst>
                  <a:ext uri="{FF2B5EF4-FFF2-40B4-BE49-F238E27FC236}">
                    <a16:creationId xmlns:a16="http://schemas.microsoft.com/office/drawing/2014/main" id="{E3CF8CE3-7D1C-4C6C-9DB8-6894B3C4FC25}"/>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87" name="二等辺三角形 286">
                <a:extLst>
                  <a:ext uri="{FF2B5EF4-FFF2-40B4-BE49-F238E27FC236}">
                    <a16:creationId xmlns:a16="http://schemas.microsoft.com/office/drawing/2014/main" id="{8C893113-2837-4B4A-8DC3-9083FFA5B5E8}"/>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88" name="テキスト ボックス 287">
                <a:extLst>
                  <a:ext uri="{FF2B5EF4-FFF2-40B4-BE49-F238E27FC236}">
                    <a16:creationId xmlns:a16="http://schemas.microsoft.com/office/drawing/2014/main" id="{4F8CBF05-AD49-492C-A4ED-4B66EF09D606}"/>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1" name="グループ化 220">
              <a:extLst>
                <a:ext uri="{FF2B5EF4-FFF2-40B4-BE49-F238E27FC236}">
                  <a16:creationId xmlns:a16="http://schemas.microsoft.com/office/drawing/2014/main" id="{0EDE9912-B123-4877-8684-EF39B999933F}"/>
                </a:ext>
              </a:extLst>
            </p:cNvPr>
            <p:cNvGrpSpPr/>
            <p:nvPr/>
          </p:nvGrpSpPr>
          <p:grpSpPr>
            <a:xfrm>
              <a:off x="2675460" y="2499943"/>
              <a:ext cx="294505" cy="130122"/>
              <a:chOff x="3797656" y="1659112"/>
              <a:chExt cx="294505" cy="144196"/>
            </a:xfrm>
          </p:grpSpPr>
          <p:sp>
            <p:nvSpPr>
              <p:cNvPr id="283" name="フリーフォーム 29">
                <a:extLst>
                  <a:ext uri="{FF2B5EF4-FFF2-40B4-BE49-F238E27FC236}">
                    <a16:creationId xmlns:a16="http://schemas.microsoft.com/office/drawing/2014/main" id="{88CF2F4C-B974-44CD-B927-63554744685E}"/>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84" name="二等辺三角形 283">
                <a:extLst>
                  <a:ext uri="{FF2B5EF4-FFF2-40B4-BE49-F238E27FC236}">
                    <a16:creationId xmlns:a16="http://schemas.microsoft.com/office/drawing/2014/main" id="{0207DC1A-9317-43C8-A648-E6952F379D86}"/>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85" name="テキスト ボックス 284">
                <a:extLst>
                  <a:ext uri="{FF2B5EF4-FFF2-40B4-BE49-F238E27FC236}">
                    <a16:creationId xmlns:a16="http://schemas.microsoft.com/office/drawing/2014/main" id="{25387890-699F-4FD3-B9D3-78A0A430E411}"/>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2" name="グループ化 221">
              <a:extLst>
                <a:ext uri="{FF2B5EF4-FFF2-40B4-BE49-F238E27FC236}">
                  <a16:creationId xmlns:a16="http://schemas.microsoft.com/office/drawing/2014/main" id="{392F93AA-A9F1-41CE-903E-8860E0CE046C}"/>
                </a:ext>
              </a:extLst>
            </p:cNvPr>
            <p:cNvGrpSpPr/>
            <p:nvPr/>
          </p:nvGrpSpPr>
          <p:grpSpPr>
            <a:xfrm>
              <a:off x="2675460" y="2659645"/>
              <a:ext cx="294505" cy="130122"/>
              <a:chOff x="3797656" y="1659112"/>
              <a:chExt cx="294505" cy="144196"/>
            </a:xfrm>
          </p:grpSpPr>
          <p:sp>
            <p:nvSpPr>
              <p:cNvPr id="280" name="フリーフォーム 29">
                <a:extLst>
                  <a:ext uri="{FF2B5EF4-FFF2-40B4-BE49-F238E27FC236}">
                    <a16:creationId xmlns:a16="http://schemas.microsoft.com/office/drawing/2014/main" id="{E7E1D340-4C42-42D0-9E3C-9D75F6972B55}"/>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81" name="二等辺三角形 280">
                <a:extLst>
                  <a:ext uri="{FF2B5EF4-FFF2-40B4-BE49-F238E27FC236}">
                    <a16:creationId xmlns:a16="http://schemas.microsoft.com/office/drawing/2014/main" id="{B1EEB071-E4DF-4454-9F76-E1E72A8BFC97}"/>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82" name="テキスト ボックス 281">
                <a:extLst>
                  <a:ext uri="{FF2B5EF4-FFF2-40B4-BE49-F238E27FC236}">
                    <a16:creationId xmlns:a16="http://schemas.microsoft.com/office/drawing/2014/main" id="{62AA7340-EE8F-4A81-B078-96634F09B7F2}"/>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3" name="グループ化 222">
              <a:extLst>
                <a:ext uri="{FF2B5EF4-FFF2-40B4-BE49-F238E27FC236}">
                  <a16:creationId xmlns:a16="http://schemas.microsoft.com/office/drawing/2014/main" id="{1898CEC3-8E50-4F22-BD8C-59C223FD3437}"/>
                </a:ext>
              </a:extLst>
            </p:cNvPr>
            <p:cNvGrpSpPr/>
            <p:nvPr/>
          </p:nvGrpSpPr>
          <p:grpSpPr>
            <a:xfrm>
              <a:off x="2499975" y="2500342"/>
              <a:ext cx="294505" cy="130122"/>
              <a:chOff x="3797656" y="1659112"/>
              <a:chExt cx="294505" cy="144196"/>
            </a:xfrm>
          </p:grpSpPr>
          <p:sp>
            <p:nvSpPr>
              <p:cNvPr id="277" name="フリーフォーム 29">
                <a:extLst>
                  <a:ext uri="{FF2B5EF4-FFF2-40B4-BE49-F238E27FC236}">
                    <a16:creationId xmlns:a16="http://schemas.microsoft.com/office/drawing/2014/main" id="{32BA32C8-5BE0-4F20-AEB8-07918093A105}"/>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78" name="二等辺三角形 277">
                <a:extLst>
                  <a:ext uri="{FF2B5EF4-FFF2-40B4-BE49-F238E27FC236}">
                    <a16:creationId xmlns:a16="http://schemas.microsoft.com/office/drawing/2014/main" id="{C68270D8-1C04-4968-B526-2362B88FBDD2}"/>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79" name="テキスト ボックス 278">
                <a:extLst>
                  <a:ext uri="{FF2B5EF4-FFF2-40B4-BE49-F238E27FC236}">
                    <a16:creationId xmlns:a16="http://schemas.microsoft.com/office/drawing/2014/main" id="{A413213D-5E3C-49D2-8B45-6B0BC1FD7212}"/>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4" name="グループ化 223">
              <a:extLst>
                <a:ext uri="{FF2B5EF4-FFF2-40B4-BE49-F238E27FC236}">
                  <a16:creationId xmlns:a16="http://schemas.microsoft.com/office/drawing/2014/main" id="{A926FADA-B3C0-437C-BE92-B25F152BDA12}"/>
                </a:ext>
              </a:extLst>
            </p:cNvPr>
            <p:cNvGrpSpPr/>
            <p:nvPr/>
          </p:nvGrpSpPr>
          <p:grpSpPr>
            <a:xfrm>
              <a:off x="2499975" y="2660044"/>
              <a:ext cx="294505" cy="130122"/>
              <a:chOff x="3797656" y="1659112"/>
              <a:chExt cx="294505" cy="144196"/>
            </a:xfrm>
          </p:grpSpPr>
          <p:sp>
            <p:nvSpPr>
              <p:cNvPr id="274" name="フリーフォーム 29">
                <a:extLst>
                  <a:ext uri="{FF2B5EF4-FFF2-40B4-BE49-F238E27FC236}">
                    <a16:creationId xmlns:a16="http://schemas.microsoft.com/office/drawing/2014/main" id="{8A76FD47-BDAB-4CDC-A41D-1F2E8B678531}"/>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75" name="二等辺三角形 274">
                <a:extLst>
                  <a:ext uri="{FF2B5EF4-FFF2-40B4-BE49-F238E27FC236}">
                    <a16:creationId xmlns:a16="http://schemas.microsoft.com/office/drawing/2014/main" id="{4DFBABF9-04FA-414C-AE07-054A5967C064}"/>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76" name="テキスト ボックス 275">
                <a:extLst>
                  <a:ext uri="{FF2B5EF4-FFF2-40B4-BE49-F238E27FC236}">
                    <a16:creationId xmlns:a16="http://schemas.microsoft.com/office/drawing/2014/main" id="{1B81DDFB-1483-4A2B-9FAD-3ACF1F457DA0}"/>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5" name="グループ化 224">
              <a:extLst>
                <a:ext uri="{FF2B5EF4-FFF2-40B4-BE49-F238E27FC236}">
                  <a16:creationId xmlns:a16="http://schemas.microsoft.com/office/drawing/2014/main" id="{7C6583B5-AA9C-4D5C-B7B0-26153D545C4F}"/>
                </a:ext>
              </a:extLst>
            </p:cNvPr>
            <p:cNvGrpSpPr/>
            <p:nvPr/>
          </p:nvGrpSpPr>
          <p:grpSpPr>
            <a:xfrm>
              <a:off x="2321626" y="2087276"/>
              <a:ext cx="294505" cy="130122"/>
              <a:chOff x="3797656" y="1659112"/>
              <a:chExt cx="294505" cy="144196"/>
            </a:xfrm>
          </p:grpSpPr>
          <p:sp>
            <p:nvSpPr>
              <p:cNvPr id="271" name="フリーフォーム 29">
                <a:extLst>
                  <a:ext uri="{FF2B5EF4-FFF2-40B4-BE49-F238E27FC236}">
                    <a16:creationId xmlns:a16="http://schemas.microsoft.com/office/drawing/2014/main" id="{70EF5616-5028-4705-A49D-2D334F5BA32D}"/>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72" name="二等辺三角形 271">
                <a:extLst>
                  <a:ext uri="{FF2B5EF4-FFF2-40B4-BE49-F238E27FC236}">
                    <a16:creationId xmlns:a16="http://schemas.microsoft.com/office/drawing/2014/main" id="{2E6007BF-F664-4C4D-B0ED-91F25EC4EF4A}"/>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73" name="テキスト ボックス 272">
                <a:extLst>
                  <a:ext uri="{FF2B5EF4-FFF2-40B4-BE49-F238E27FC236}">
                    <a16:creationId xmlns:a16="http://schemas.microsoft.com/office/drawing/2014/main" id="{2D68E2BE-CF26-4779-A9BC-DB23FA4B56F0}"/>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6" name="グループ化 225">
              <a:extLst>
                <a:ext uri="{FF2B5EF4-FFF2-40B4-BE49-F238E27FC236}">
                  <a16:creationId xmlns:a16="http://schemas.microsoft.com/office/drawing/2014/main" id="{056BC4B0-1B4E-46E4-88BD-DD4F3547E10C}"/>
                </a:ext>
              </a:extLst>
            </p:cNvPr>
            <p:cNvGrpSpPr/>
            <p:nvPr/>
          </p:nvGrpSpPr>
          <p:grpSpPr>
            <a:xfrm>
              <a:off x="2321626" y="2246978"/>
              <a:ext cx="294505" cy="130122"/>
              <a:chOff x="3797656" y="1659112"/>
              <a:chExt cx="294505" cy="144196"/>
            </a:xfrm>
          </p:grpSpPr>
          <p:sp>
            <p:nvSpPr>
              <p:cNvPr id="268" name="フリーフォーム 29">
                <a:extLst>
                  <a:ext uri="{FF2B5EF4-FFF2-40B4-BE49-F238E27FC236}">
                    <a16:creationId xmlns:a16="http://schemas.microsoft.com/office/drawing/2014/main" id="{68974684-D5D4-4CB9-8120-AFDB4E2A1B6B}"/>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69" name="二等辺三角形 268">
                <a:extLst>
                  <a:ext uri="{FF2B5EF4-FFF2-40B4-BE49-F238E27FC236}">
                    <a16:creationId xmlns:a16="http://schemas.microsoft.com/office/drawing/2014/main" id="{7C120375-8BEB-4A58-B23C-0503A7C5607B}"/>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70" name="テキスト ボックス 269">
                <a:extLst>
                  <a:ext uri="{FF2B5EF4-FFF2-40B4-BE49-F238E27FC236}">
                    <a16:creationId xmlns:a16="http://schemas.microsoft.com/office/drawing/2014/main" id="{9A73ACEC-731F-4E47-85EA-F3A53FE6C832}"/>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7" name="グループ化 226">
              <a:extLst>
                <a:ext uri="{FF2B5EF4-FFF2-40B4-BE49-F238E27FC236}">
                  <a16:creationId xmlns:a16="http://schemas.microsoft.com/office/drawing/2014/main" id="{EE69F138-EC42-4451-94F2-F93BC48C740A}"/>
                </a:ext>
              </a:extLst>
            </p:cNvPr>
            <p:cNvGrpSpPr/>
            <p:nvPr/>
          </p:nvGrpSpPr>
          <p:grpSpPr>
            <a:xfrm>
              <a:off x="2497892" y="2087144"/>
              <a:ext cx="294505" cy="130122"/>
              <a:chOff x="3797656" y="1659112"/>
              <a:chExt cx="294505" cy="144196"/>
            </a:xfrm>
          </p:grpSpPr>
          <p:sp>
            <p:nvSpPr>
              <p:cNvPr id="265" name="フリーフォーム 29">
                <a:extLst>
                  <a:ext uri="{FF2B5EF4-FFF2-40B4-BE49-F238E27FC236}">
                    <a16:creationId xmlns:a16="http://schemas.microsoft.com/office/drawing/2014/main" id="{06F0B3FC-3757-46E3-8D3D-B7DF2F5B42BE}"/>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66" name="二等辺三角形 265">
                <a:extLst>
                  <a:ext uri="{FF2B5EF4-FFF2-40B4-BE49-F238E27FC236}">
                    <a16:creationId xmlns:a16="http://schemas.microsoft.com/office/drawing/2014/main" id="{8077610A-7698-4620-9A16-ABDE3751F59E}"/>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67" name="テキスト ボックス 266">
                <a:extLst>
                  <a:ext uri="{FF2B5EF4-FFF2-40B4-BE49-F238E27FC236}">
                    <a16:creationId xmlns:a16="http://schemas.microsoft.com/office/drawing/2014/main" id="{2E4ED33B-4FEF-4BC2-AA72-458505047712}"/>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8" name="グループ化 227">
              <a:extLst>
                <a:ext uri="{FF2B5EF4-FFF2-40B4-BE49-F238E27FC236}">
                  <a16:creationId xmlns:a16="http://schemas.microsoft.com/office/drawing/2014/main" id="{D79BAF63-83BA-4F38-8777-4FB4EA6208E8}"/>
                </a:ext>
              </a:extLst>
            </p:cNvPr>
            <p:cNvGrpSpPr/>
            <p:nvPr/>
          </p:nvGrpSpPr>
          <p:grpSpPr>
            <a:xfrm>
              <a:off x="3036687" y="2093859"/>
              <a:ext cx="294505" cy="130122"/>
              <a:chOff x="3797656" y="1659112"/>
              <a:chExt cx="294505" cy="144196"/>
            </a:xfrm>
          </p:grpSpPr>
          <p:sp>
            <p:nvSpPr>
              <p:cNvPr id="262" name="フリーフォーム 29">
                <a:extLst>
                  <a:ext uri="{FF2B5EF4-FFF2-40B4-BE49-F238E27FC236}">
                    <a16:creationId xmlns:a16="http://schemas.microsoft.com/office/drawing/2014/main" id="{0013845C-A26D-44A3-A5B0-A6C7028676F3}"/>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63" name="二等辺三角形 262">
                <a:extLst>
                  <a:ext uri="{FF2B5EF4-FFF2-40B4-BE49-F238E27FC236}">
                    <a16:creationId xmlns:a16="http://schemas.microsoft.com/office/drawing/2014/main" id="{1A1DDD3D-E512-460B-BFD0-6DDB85B2029C}"/>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64" name="テキスト ボックス 263">
                <a:extLst>
                  <a:ext uri="{FF2B5EF4-FFF2-40B4-BE49-F238E27FC236}">
                    <a16:creationId xmlns:a16="http://schemas.microsoft.com/office/drawing/2014/main" id="{38E9A961-39EE-41CD-8594-BAAAC6CE00D7}"/>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29" name="グループ化 228">
              <a:extLst>
                <a:ext uri="{FF2B5EF4-FFF2-40B4-BE49-F238E27FC236}">
                  <a16:creationId xmlns:a16="http://schemas.microsoft.com/office/drawing/2014/main" id="{CBE50813-1E39-4CD3-8AB2-540944D908CE}"/>
                </a:ext>
              </a:extLst>
            </p:cNvPr>
            <p:cNvGrpSpPr/>
            <p:nvPr/>
          </p:nvGrpSpPr>
          <p:grpSpPr>
            <a:xfrm>
              <a:off x="3206805" y="2092236"/>
              <a:ext cx="294505" cy="130122"/>
              <a:chOff x="3797656" y="1659112"/>
              <a:chExt cx="294505" cy="144196"/>
            </a:xfrm>
          </p:grpSpPr>
          <p:sp>
            <p:nvSpPr>
              <p:cNvPr id="257" name="フリーフォーム 29">
                <a:extLst>
                  <a:ext uri="{FF2B5EF4-FFF2-40B4-BE49-F238E27FC236}">
                    <a16:creationId xmlns:a16="http://schemas.microsoft.com/office/drawing/2014/main" id="{F5707B0C-38E1-47BE-80FF-1991682A7169}"/>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58" name="二等辺三角形 257">
                <a:extLst>
                  <a:ext uri="{FF2B5EF4-FFF2-40B4-BE49-F238E27FC236}">
                    <a16:creationId xmlns:a16="http://schemas.microsoft.com/office/drawing/2014/main" id="{18093AC7-9E8F-4BAE-ACC0-9D23AB614BB0}"/>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61" name="テキスト ボックス 260">
                <a:extLst>
                  <a:ext uri="{FF2B5EF4-FFF2-40B4-BE49-F238E27FC236}">
                    <a16:creationId xmlns:a16="http://schemas.microsoft.com/office/drawing/2014/main" id="{563C7F08-9C37-4B87-B181-DC45865E8C3B}"/>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30" name="グループ化 229">
              <a:extLst>
                <a:ext uri="{FF2B5EF4-FFF2-40B4-BE49-F238E27FC236}">
                  <a16:creationId xmlns:a16="http://schemas.microsoft.com/office/drawing/2014/main" id="{5CEE0C54-98B9-4188-BFE6-3CA661852581}"/>
                </a:ext>
              </a:extLst>
            </p:cNvPr>
            <p:cNvGrpSpPr/>
            <p:nvPr/>
          </p:nvGrpSpPr>
          <p:grpSpPr>
            <a:xfrm>
              <a:off x="3391562" y="2092797"/>
              <a:ext cx="294505" cy="130122"/>
              <a:chOff x="3797656" y="1659112"/>
              <a:chExt cx="294505" cy="144196"/>
            </a:xfrm>
          </p:grpSpPr>
          <p:sp>
            <p:nvSpPr>
              <p:cNvPr id="254" name="フリーフォーム 29">
                <a:extLst>
                  <a:ext uri="{FF2B5EF4-FFF2-40B4-BE49-F238E27FC236}">
                    <a16:creationId xmlns:a16="http://schemas.microsoft.com/office/drawing/2014/main" id="{2FA13C32-82BC-4D3C-9BAA-4E41DE0F994A}"/>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55" name="二等辺三角形 254">
                <a:extLst>
                  <a:ext uri="{FF2B5EF4-FFF2-40B4-BE49-F238E27FC236}">
                    <a16:creationId xmlns:a16="http://schemas.microsoft.com/office/drawing/2014/main" id="{9EAAE9A9-5871-4375-BA4F-481FD8B7910E}"/>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56" name="テキスト ボックス 255">
                <a:extLst>
                  <a:ext uri="{FF2B5EF4-FFF2-40B4-BE49-F238E27FC236}">
                    <a16:creationId xmlns:a16="http://schemas.microsoft.com/office/drawing/2014/main" id="{43AAAEE1-2C07-401F-AB70-B09814C072FE}"/>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37" name="グループ化 236">
              <a:extLst>
                <a:ext uri="{FF2B5EF4-FFF2-40B4-BE49-F238E27FC236}">
                  <a16:creationId xmlns:a16="http://schemas.microsoft.com/office/drawing/2014/main" id="{48307E92-25F7-48A1-BEE3-6C70D96DCE41}"/>
                </a:ext>
              </a:extLst>
            </p:cNvPr>
            <p:cNvGrpSpPr/>
            <p:nvPr/>
          </p:nvGrpSpPr>
          <p:grpSpPr>
            <a:xfrm>
              <a:off x="3897003" y="2099453"/>
              <a:ext cx="294505" cy="130122"/>
              <a:chOff x="3797656" y="1659112"/>
              <a:chExt cx="294505" cy="144196"/>
            </a:xfrm>
          </p:grpSpPr>
          <p:sp>
            <p:nvSpPr>
              <p:cNvPr id="242" name="フリーフォーム 29">
                <a:extLst>
                  <a:ext uri="{FF2B5EF4-FFF2-40B4-BE49-F238E27FC236}">
                    <a16:creationId xmlns:a16="http://schemas.microsoft.com/office/drawing/2014/main" id="{B916D469-F673-46E5-94C8-5675B5764833}"/>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52" name="二等辺三角形 251">
                <a:extLst>
                  <a:ext uri="{FF2B5EF4-FFF2-40B4-BE49-F238E27FC236}">
                    <a16:creationId xmlns:a16="http://schemas.microsoft.com/office/drawing/2014/main" id="{FD0F68B0-7627-41D6-B485-617ED72F034C}"/>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53" name="テキスト ボックス 252">
                <a:extLst>
                  <a:ext uri="{FF2B5EF4-FFF2-40B4-BE49-F238E27FC236}">
                    <a16:creationId xmlns:a16="http://schemas.microsoft.com/office/drawing/2014/main" id="{26696868-4425-4111-BFA4-E36201FDC102}"/>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nvGrpSpPr>
            <p:cNvPr id="238" name="グループ化 237">
              <a:extLst>
                <a:ext uri="{FF2B5EF4-FFF2-40B4-BE49-F238E27FC236}">
                  <a16:creationId xmlns:a16="http://schemas.microsoft.com/office/drawing/2014/main" id="{115BB939-8687-465E-A182-DDD9A64922DE}"/>
                </a:ext>
              </a:extLst>
            </p:cNvPr>
            <p:cNvGrpSpPr/>
            <p:nvPr/>
          </p:nvGrpSpPr>
          <p:grpSpPr>
            <a:xfrm>
              <a:off x="3675066" y="2097630"/>
              <a:ext cx="294505" cy="130122"/>
              <a:chOff x="3797656" y="1659112"/>
              <a:chExt cx="294505" cy="144196"/>
            </a:xfrm>
          </p:grpSpPr>
          <p:sp>
            <p:nvSpPr>
              <p:cNvPr id="239" name="フリーフォーム 29">
                <a:extLst>
                  <a:ext uri="{FF2B5EF4-FFF2-40B4-BE49-F238E27FC236}">
                    <a16:creationId xmlns:a16="http://schemas.microsoft.com/office/drawing/2014/main" id="{481CC7D5-9CE7-45AB-B843-9178D4073EBB}"/>
                  </a:ext>
                </a:extLst>
              </p:cNvPr>
              <p:cNvSpPr/>
              <p:nvPr/>
            </p:nvSpPr>
            <p:spPr>
              <a:xfrm>
                <a:off x="3874342" y="1683040"/>
                <a:ext cx="126816" cy="120121"/>
              </a:xfrm>
              <a:custGeom>
                <a:avLst/>
                <a:gdLst>
                  <a:gd name="connsiteX0" fmla="*/ 0 w 288032"/>
                  <a:gd name="connsiteY0" fmla="*/ 0 h 379907"/>
                  <a:gd name="connsiteX1" fmla="*/ 288032 w 288032"/>
                  <a:gd name="connsiteY1" fmla="*/ 0 h 379907"/>
                  <a:gd name="connsiteX2" fmla="*/ 288032 w 288032"/>
                  <a:gd name="connsiteY2" fmla="*/ 315316 h 379907"/>
                  <a:gd name="connsiteX3" fmla="*/ 226962 w 288032"/>
                  <a:gd name="connsiteY3" fmla="*/ 379907 h 379907"/>
                  <a:gd name="connsiteX4" fmla="*/ 0 w 288032"/>
                  <a:gd name="connsiteY4" fmla="*/ 379907 h 379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2" h="379907">
                    <a:moveTo>
                      <a:pt x="0" y="0"/>
                    </a:moveTo>
                    <a:lnTo>
                      <a:pt x="288032" y="0"/>
                    </a:lnTo>
                    <a:lnTo>
                      <a:pt x="288032" y="315316"/>
                    </a:lnTo>
                    <a:lnTo>
                      <a:pt x="226962" y="379907"/>
                    </a:lnTo>
                    <a:lnTo>
                      <a:pt x="0" y="379907"/>
                    </a:lnTo>
                    <a:close/>
                  </a:path>
                </a:pathLst>
              </a:cu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40" name="二等辺三角形 239">
                <a:extLst>
                  <a:ext uri="{FF2B5EF4-FFF2-40B4-BE49-F238E27FC236}">
                    <a16:creationId xmlns:a16="http://schemas.microsoft.com/office/drawing/2014/main" id="{99A526EF-2DF1-4CB6-BB00-BDDC94097CE4}"/>
                  </a:ext>
                </a:extLst>
              </p:cNvPr>
              <p:cNvSpPr/>
              <p:nvPr/>
            </p:nvSpPr>
            <p:spPr>
              <a:xfrm rot="10800000">
                <a:off x="3974270" y="1782885"/>
                <a:ext cx="26888" cy="20423"/>
              </a:xfrm>
              <a:prstGeom prst="triangle">
                <a:avLst>
                  <a:gd name="adj" fmla="val 100000"/>
                </a:avLst>
              </a:prstGeom>
              <a:solidFill>
                <a:srgbClr val="FFFFCC"/>
              </a:solidFill>
              <a:ln w="3175">
                <a:solidFill>
                  <a:schemeClr val="tx1"/>
                </a:solidFill>
              </a:ln>
            </p:spPr>
            <p:txBody>
              <a:bodyPr rtlCol="0" anchor="ctr">
                <a:noAutofit/>
              </a:bodyPr>
              <a:lstStyle/>
              <a:p>
                <a:pPr algn="l"/>
                <a:endParaRPr kumimoji="1" lang="ja-JP" altLang="en-US" sz="1400" b="0" dirty="0">
                  <a:latin typeface="Meiryo UI" panose="020B0604030504040204" pitchFamily="50" charset="-128"/>
                  <a:ea typeface="Meiryo UI" panose="020B0604030504040204" pitchFamily="50" charset="-128"/>
                </a:endParaRPr>
              </a:p>
            </p:txBody>
          </p:sp>
          <p:sp>
            <p:nvSpPr>
              <p:cNvPr id="241" name="テキスト ボックス 240">
                <a:extLst>
                  <a:ext uri="{FF2B5EF4-FFF2-40B4-BE49-F238E27FC236}">
                    <a16:creationId xmlns:a16="http://schemas.microsoft.com/office/drawing/2014/main" id="{540024B8-0206-4E57-BBB1-4C4004559822}"/>
                  </a:ext>
                </a:extLst>
              </p:cNvPr>
              <p:cNvSpPr txBox="1"/>
              <p:nvPr/>
            </p:nvSpPr>
            <p:spPr>
              <a:xfrm>
                <a:off x="3797656" y="1659112"/>
                <a:ext cx="294505" cy="119997"/>
              </a:xfrm>
              <a:prstGeom prst="rect">
                <a:avLst/>
              </a:prstGeom>
              <a:noFill/>
            </p:spPr>
            <p:txBody>
              <a:bodyPr vert="horz" wrap="none" rtlCol="0">
                <a:spAutoFit/>
              </a:bodyPr>
              <a:lstStyle/>
              <a:p>
                <a:pPr algn="l"/>
                <a:r>
                  <a:rPr kumimoji="1" lang="en-US" altLang="ja-JP" sz="400" b="0" dirty="0">
                    <a:latin typeface="Meiryo UI" panose="020B0604030504040204" pitchFamily="50" charset="-128"/>
                    <a:ea typeface="Meiryo UI" panose="020B0604030504040204" pitchFamily="50" charset="-128"/>
                  </a:rPr>
                  <a:t>xxx</a:t>
                </a:r>
                <a:endParaRPr kumimoji="1" lang="ja-JP" altLang="en-US" sz="400" b="0" dirty="0">
                  <a:latin typeface="Meiryo UI" panose="020B0604030504040204" pitchFamily="50" charset="-128"/>
                  <a:ea typeface="Meiryo UI" panose="020B0604030504040204" pitchFamily="50" charset="-128"/>
                </a:endParaRPr>
              </a:p>
            </p:txBody>
          </p:sp>
        </p:grpSp>
      </p:grpSp>
    </p:spTree>
    <p:extLst>
      <p:ext uri="{BB962C8B-B14F-4D97-AF65-F5344CB8AC3E}">
        <p14:creationId xmlns:p14="http://schemas.microsoft.com/office/powerpoint/2010/main" val="3706603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グループ化 29">
            <a:extLst>
              <a:ext uri="{FF2B5EF4-FFF2-40B4-BE49-F238E27FC236}">
                <a16:creationId xmlns:a16="http://schemas.microsoft.com/office/drawing/2014/main" id="{94985AC4-D892-460A-A160-0BC3F49EB5EE}"/>
              </a:ext>
            </a:extLst>
          </p:cNvPr>
          <p:cNvGrpSpPr/>
          <p:nvPr/>
        </p:nvGrpSpPr>
        <p:grpSpPr>
          <a:xfrm>
            <a:off x="3249740" y="4993976"/>
            <a:ext cx="1542889" cy="969432"/>
            <a:chOff x="2963999" y="3311367"/>
            <a:chExt cx="1542889" cy="969432"/>
          </a:xfrm>
          <a:solidFill>
            <a:srgbClr val="DEEBF7"/>
          </a:solidFill>
        </p:grpSpPr>
        <p:sp>
          <p:nvSpPr>
            <p:cNvPr id="125" name="矢印: 五方向 124">
              <a:extLst>
                <a:ext uri="{FF2B5EF4-FFF2-40B4-BE49-F238E27FC236}">
                  <a16:creationId xmlns:a16="http://schemas.microsoft.com/office/drawing/2014/main" id="{D07BC126-7509-4F4E-A2E1-EA5967E046A7}"/>
                </a:ext>
              </a:extLst>
            </p:cNvPr>
            <p:cNvSpPr/>
            <p:nvPr/>
          </p:nvSpPr>
          <p:spPr>
            <a:xfrm>
              <a:off x="2963999" y="3311367"/>
              <a:ext cx="1531191" cy="969432"/>
            </a:xfrm>
            <a:prstGeom prst="homePlate">
              <a:avLst>
                <a:gd name="adj" fmla="val 8564"/>
              </a:avLst>
            </a:prstGeom>
            <a:grpFill/>
            <a:ln>
              <a:solidFill>
                <a:schemeClr val="tx1"/>
              </a:solidFill>
            </a:ln>
          </p:spPr>
          <p:txBody>
            <a:bodyPr wrap="square" lIns="36000" tIns="36000" rIns="36000" bIns="36000" rtlCol="0" anchor="ctr">
              <a:noAutofit/>
            </a:bodyPr>
            <a:lstStyle/>
            <a:p>
              <a:pPr algn="r"/>
              <a:r>
                <a:rPr lang="ja-JP" altLang="en-US" sz="1400" b="0" dirty="0">
                  <a:latin typeface="Meiryo UI" panose="020B0604030504040204" pitchFamily="50" charset="-128"/>
                  <a:ea typeface="Meiryo UI" panose="020B0604030504040204" pitchFamily="50" charset="-128"/>
                </a:rPr>
                <a:t>　　</a:t>
              </a:r>
              <a:endParaRPr kumimoji="1" lang="ja-JP" altLang="en-US" sz="1400" b="0" dirty="0">
                <a:latin typeface="Meiryo UI" panose="020B0604030504040204" pitchFamily="50" charset="-128"/>
                <a:ea typeface="Meiryo UI" panose="020B0604030504040204" pitchFamily="50" charset="-128"/>
              </a:endParaRPr>
            </a:p>
          </p:txBody>
        </p:sp>
        <p:sp>
          <p:nvSpPr>
            <p:cNvPr id="138" name="テキスト ボックス 137">
              <a:extLst>
                <a:ext uri="{FF2B5EF4-FFF2-40B4-BE49-F238E27FC236}">
                  <a16:creationId xmlns:a16="http://schemas.microsoft.com/office/drawing/2014/main" id="{8CE6D09A-F7AB-4798-962C-FC8AEA647CB2}"/>
                </a:ext>
              </a:extLst>
            </p:cNvPr>
            <p:cNvSpPr txBox="1"/>
            <p:nvPr/>
          </p:nvSpPr>
          <p:spPr>
            <a:xfrm>
              <a:off x="3570784" y="3491387"/>
              <a:ext cx="936104" cy="584775"/>
            </a:xfrm>
            <a:prstGeom prst="rect">
              <a:avLst/>
            </a:prstGeom>
            <a:noFill/>
          </p:spPr>
          <p:txBody>
            <a:bodyPr vert="horz" wrap="square" rtlCol="0">
              <a:spAutoFit/>
            </a:bodyPr>
            <a:lstStyle/>
            <a:p>
              <a:r>
                <a:rPr kumimoji="1" lang="en-US" altLang="ja-JP" sz="1600" b="0" dirty="0">
                  <a:latin typeface="Meiryo UI" panose="020B0604030504040204" pitchFamily="50" charset="-128"/>
                  <a:ea typeface="Meiryo UI" panose="020B0604030504040204" pitchFamily="50" charset="-128"/>
                </a:rPr>
                <a:t>(</a:t>
              </a:r>
              <a:r>
                <a:rPr kumimoji="1" lang="ja-JP" altLang="en-US" sz="1600" b="0" dirty="0">
                  <a:latin typeface="Meiryo UI" panose="020B0604030504040204" pitchFamily="50" charset="-128"/>
                  <a:ea typeface="Meiryo UI" panose="020B0604030504040204" pitchFamily="50" charset="-128"/>
                </a:rPr>
                <a:t>自動</a:t>
              </a:r>
              <a:r>
                <a:rPr kumimoji="1" lang="en-US" altLang="ja-JP" sz="1600" b="0" dirty="0">
                  <a:latin typeface="Meiryo UI" panose="020B0604030504040204" pitchFamily="50" charset="-128"/>
                  <a:ea typeface="Meiryo UI" panose="020B0604030504040204" pitchFamily="50" charset="-128"/>
                </a:rPr>
                <a:t>)</a:t>
              </a:r>
            </a:p>
            <a:p>
              <a:r>
                <a:rPr kumimoji="1" lang="ja-JP" altLang="en-US" sz="1600" b="0" dirty="0">
                  <a:latin typeface="Meiryo UI" panose="020B0604030504040204" pitchFamily="50" charset="-128"/>
                  <a:ea typeface="Meiryo UI" panose="020B0604030504040204" pitchFamily="50" charset="-128"/>
                </a:rPr>
                <a:t>テスト</a:t>
              </a:r>
              <a:endParaRPr kumimoji="1" lang="en-US" altLang="ja-JP" sz="1600" b="0" dirty="0">
                <a:latin typeface="Meiryo UI" panose="020B0604030504040204" pitchFamily="50" charset="-128"/>
                <a:ea typeface="Meiryo UI" panose="020B0604030504040204" pitchFamily="50" charset="-128"/>
              </a:endParaRPr>
            </a:p>
          </p:txBody>
        </p:sp>
      </p:grpSp>
      <p:sp>
        <p:nvSpPr>
          <p:cNvPr id="11" name="タイトル 10">
            <a:extLst>
              <a:ext uri="{FF2B5EF4-FFF2-40B4-BE49-F238E27FC236}">
                <a16:creationId xmlns:a16="http://schemas.microsoft.com/office/drawing/2014/main" id="{EBAE8419-D40B-4D20-B8BC-585EC0F99934}"/>
              </a:ext>
            </a:extLst>
          </p:cNvPr>
          <p:cNvSpPr>
            <a:spLocks noGrp="1"/>
          </p:cNvSpPr>
          <p:nvPr>
            <p:ph type="title"/>
          </p:nvPr>
        </p:nvSpPr>
        <p:spPr/>
        <p:txBody>
          <a:bodyPr/>
          <a:lstStyle/>
          <a:p>
            <a:r>
              <a:rPr lang="ja-JP" altLang="en-US" dirty="0">
                <a:solidFill>
                  <a:srgbClr val="000000"/>
                </a:solidFill>
              </a:rPr>
              <a:t>アジャイル開発の進め方</a:t>
            </a:r>
            <a:endParaRPr kumimoji="1" lang="ja-JP" altLang="en-US" dirty="0"/>
          </a:p>
        </p:txBody>
      </p:sp>
      <p:sp>
        <p:nvSpPr>
          <p:cNvPr id="2" name="スライド番号プレースホルダー 1">
            <a:extLst>
              <a:ext uri="{FF2B5EF4-FFF2-40B4-BE49-F238E27FC236}">
                <a16:creationId xmlns:a16="http://schemas.microsoft.com/office/drawing/2014/main" id="{B1F91294-E6E3-4253-B3A2-6C660FEE8A32}"/>
              </a:ext>
            </a:extLst>
          </p:cNvPr>
          <p:cNvSpPr>
            <a:spLocks noGrp="1"/>
          </p:cNvSpPr>
          <p:nvPr>
            <p:ph type="sldNum" sz="quarter" idx="12"/>
          </p:nvPr>
        </p:nvSpPr>
        <p:spPr/>
        <p:txBody>
          <a:bodyPr/>
          <a:lstStyle/>
          <a:p>
            <a:pPr>
              <a:defRPr/>
            </a:pPr>
            <a:fld id="{0F0F80A2-DC45-4B64-9BD8-5BB54F4DB418}" type="slidenum">
              <a:rPr lang="ja-JP" altLang="en-US" smtClean="0"/>
              <a:pPr>
                <a:defRPr/>
              </a:pPr>
              <a:t>13</a:t>
            </a:fld>
            <a:endParaRPr lang="en-US" altLang="ja-JP" dirty="0"/>
          </a:p>
        </p:txBody>
      </p:sp>
      <p:sp>
        <p:nvSpPr>
          <p:cNvPr id="4" name="正方形/長方形 3">
            <a:extLst>
              <a:ext uri="{FF2B5EF4-FFF2-40B4-BE49-F238E27FC236}">
                <a16:creationId xmlns:a16="http://schemas.microsoft.com/office/drawing/2014/main" id="{E44223E7-868F-4ACC-BE51-296BB093FA93}"/>
              </a:ext>
            </a:extLst>
          </p:cNvPr>
          <p:cNvSpPr/>
          <p:nvPr/>
        </p:nvSpPr>
        <p:spPr>
          <a:xfrm>
            <a:off x="497333" y="1206277"/>
            <a:ext cx="9135617" cy="954107"/>
          </a:xfrm>
          <a:prstGeom prst="rect">
            <a:avLst/>
          </a:prstGeom>
        </p:spPr>
        <p:txBody>
          <a:bodyPr wrap="square">
            <a:spAutoFit/>
          </a:bodyPr>
          <a:lstStyle/>
          <a:p>
            <a:pPr algn="l"/>
            <a:r>
              <a:rPr lang="ja-JP" altLang="en-US" sz="1400" b="0" dirty="0">
                <a:latin typeface="Meiryo UI" panose="020B0604030504040204" pitchFamily="50" charset="-128"/>
                <a:ea typeface="Meiryo UI" panose="020B0604030504040204" pitchFamily="50" charset="-128"/>
              </a:rPr>
              <a:t>　前述のような総合的な作業を、日々チームで会話を交わしながら毎日行う。自分たちの判断した「ストーリーの定義」 ・ 「環境の選択」 ・ 「設計」 ・ 「コーディング」の成功／失敗は、それぞれ「</a:t>
            </a:r>
            <a:r>
              <a:rPr lang="en-US" altLang="ja-JP" sz="1400" b="0" dirty="0">
                <a:latin typeface="Meiryo UI" panose="020B0604030504040204" pitchFamily="50" charset="-128"/>
                <a:ea typeface="Meiryo UI" panose="020B0604030504040204" pitchFamily="50" charset="-128"/>
              </a:rPr>
              <a:t>1</a:t>
            </a:r>
            <a:r>
              <a:rPr lang="ja-JP" altLang="en-US" sz="1400" b="0" dirty="0">
                <a:latin typeface="Meiryo UI" panose="020B0604030504040204" pitchFamily="50" charset="-128"/>
                <a:ea typeface="Meiryo UI" panose="020B0604030504040204" pitchFamily="50" charset="-128"/>
              </a:rPr>
              <a:t>スプリント」、「</a:t>
            </a:r>
            <a:r>
              <a:rPr lang="en-US" altLang="ja-JP" sz="1400" b="0" dirty="0">
                <a:latin typeface="Meiryo UI" panose="020B0604030504040204" pitchFamily="50" charset="-128"/>
                <a:ea typeface="Meiryo UI" panose="020B0604030504040204" pitchFamily="50" charset="-128"/>
              </a:rPr>
              <a:t>1~2</a:t>
            </a:r>
            <a:r>
              <a:rPr lang="ja-JP" altLang="en-US" sz="1400" b="0" dirty="0">
                <a:latin typeface="Meiryo UI" panose="020B0604030504040204" pitchFamily="50" charset="-128"/>
                <a:ea typeface="Meiryo UI" panose="020B0604030504040204" pitchFamily="50" charset="-128"/>
              </a:rPr>
              <a:t>スプリント」、「</a:t>
            </a:r>
            <a:r>
              <a:rPr lang="en-US" altLang="ja-JP" sz="1400" b="0" dirty="0">
                <a:latin typeface="Meiryo UI" panose="020B0604030504040204" pitchFamily="50" charset="-128"/>
                <a:ea typeface="Meiryo UI" panose="020B0604030504040204" pitchFamily="50" charset="-128"/>
              </a:rPr>
              <a:t>1</a:t>
            </a:r>
            <a:r>
              <a:rPr lang="ja-JP" altLang="en-US" sz="1400" b="0" dirty="0">
                <a:latin typeface="Meiryo UI" panose="020B0604030504040204" pitchFamily="50" charset="-128"/>
                <a:ea typeface="Meiryo UI" panose="020B0604030504040204" pitchFamily="50" charset="-128"/>
              </a:rPr>
              <a:t>スプリント～数日」、「数日～数週間」後には結果としてフィードバックされる環境で作業を進める。</a:t>
            </a:r>
            <a:r>
              <a:rPr lang="ja-JP" altLang="en-US" sz="1400" b="0" kern="100" dirty="0">
                <a:latin typeface="Meiryo UI" panose="020B0604030504040204" pitchFamily="50" charset="-128"/>
                <a:ea typeface="Meiryo UI" panose="020B0604030504040204" pitchFamily="50" charset="-128"/>
                <a:cs typeface="Courier New" panose="02070309020205020404" pitchFamily="49" charset="0"/>
              </a:rPr>
              <a:t>フィードバックを定義し、それを確認しながら作業を繰り返すことが必要となる。ソフトウェアデリバリープロセスで発生するフィードバックの定義例を下図に示す。</a:t>
            </a:r>
            <a:endParaRPr lang="en-US" altLang="ja-JP" sz="1400" b="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A4C5106B-74B4-47EB-96D6-5B00DF1E6AA6}"/>
              </a:ext>
            </a:extLst>
          </p:cNvPr>
          <p:cNvSpPr/>
          <p:nvPr/>
        </p:nvSpPr>
        <p:spPr>
          <a:xfrm>
            <a:off x="2146197" y="6419357"/>
            <a:ext cx="5658920" cy="307777"/>
          </a:xfrm>
          <a:prstGeom prst="rect">
            <a:avLst/>
          </a:prstGeom>
        </p:spPr>
        <p:txBody>
          <a:bodyPr wrap="none">
            <a:spAutoFit/>
          </a:bodyPr>
          <a:lstStyle/>
          <a:p>
            <a:r>
              <a:rPr lang="ja-JP" altLang="en-US" sz="1400" b="0" dirty="0">
                <a:latin typeface="Meiryo UI" panose="020B0604030504040204" pitchFamily="50" charset="-128"/>
                <a:ea typeface="Meiryo UI" panose="020B0604030504040204" pitchFamily="50" charset="-128"/>
              </a:rPr>
              <a:t>（参考）ソフトウェアデリバリープロセスのフローのうえで発生するフィードバック例</a:t>
            </a:r>
            <a:endParaRPr lang="ja-JP" altLang="en-US" sz="1400" dirty="0"/>
          </a:p>
        </p:txBody>
      </p:sp>
      <p:sp>
        <p:nvSpPr>
          <p:cNvPr id="15" name="四角形: 角を丸くする 14">
            <a:extLst>
              <a:ext uri="{FF2B5EF4-FFF2-40B4-BE49-F238E27FC236}">
                <a16:creationId xmlns:a16="http://schemas.microsoft.com/office/drawing/2014/main" id="{0C77F7E0-3B9A-42D9-B637-A06F33B9B32A}"/>
              </a:ext>
            </a:extLst>
          </p:cNvPr>
          <p:cNvSpPr/>
          <p:nvPr/>
        </p:nvSpPr>
        <p:spPr>
          <a:xfrm>
            <a:off x="646956" y="2362269"/>
            <a:ext cx="8730946" cy="3958972"/>
          </a:xfrm>
          <a:prstGeom prst="roundRect">
            <a:avLst>
              <a:gd name="adj" fmla="val 3175"/>
            </a:avLst>
          </a:prstGeom>
          <a:ln>
            <a:solidFill>
              <a:schemeClr val="tx1"/>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ja-JP" altLang="en-US" sz="1400"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CFC81F91-7053-421C-838C-42CC2619D870}"/>
              </a:ext>
            </a:extLst>
          </p:cNvPr>
          <p:cNvSpPr txBox="1"/>
          <p:nvPr/>
        </p:nvSpPr>
        <p:spPr>
          <a:xfrm>
            <a:off x="806966" y="2412607"/>
            <a:ext cx="7612823" cy="954107"/>
          </a:xfrm>
          <a:prstGeom prst="rect">
            <a:avLst/>
          </a:prstGeom>
          <a:noFill/>
          <a:ln>
            <a:solidFill>
              <a:schemeClr val="bg1"/>
            </a:solidFill>
          </a:ln>
        </p:spPr>
        <p:txBody>
          <a:bodyPr vert="horz" wrap="square" rtlCol="0">
            <a:spAutoFit/>
          </a:bodyPr>
          <a:lstStyle/>
          <a:p>
            <a:pPr algn="l"/>
            <a:r>
              <a:rPr lang="ja-JP" altLang="en-US" sz="1400" dirty="0">
                <a:latin typeface="Meiryo UI" panose="020B0604030504040204" pitchFamily="50" charset="-128"/>
                <a:ea typeface="Meiryo UI" panose="020B0604030504040204" pitchFamily="50" charset="-128"/>
              </a:rPr>
              <a:t>＜フィードバックの例＞</a:t>
            </a:r>
            <a:endParaRPr lang="en-US" altLang="ja-JP" sz="1400" dirty="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r>
              <a:rPr lang="ja-JP" altLang="en-US" sz="1400" b="0" dirty="0">
                <a:latin typeface="Meiryo UI" panose="020B0604030504040204" pitchFamily="50" charset="-128"/>
                <a:ea typeface="Meiryo UI" panose="020B0604030504040204" pitchFamily="50" charset="-128"/>
              </a:rPr>
              <a:t>・（１）と（２）のフィードバックは、主にプログラムとしての品質にかかわる。</a:t>
            </a:r>
            <a:endParaRPr lang="en-US" altLang="ja-JP" sz="1400" b="0" dirty="0">
              <a:latin typeface="Meiryo UI" panose="020B0604030504040204" pitchFamily="50" charset="-128"/>
              <a:ea typeface="Meiryo UI" panose="020B0604030504040204" pitchFamily="50" charset="-128"/>
            </a:endParaRPr>
          </a:p>
          <a:p>
            <a:pPr algn="l"/>
            <a:r>
              <a:rPr lang="ja-JP" altLang="en-US" sz="1400" b="0" dirty="0">
                <a:latin typeface="Meiryo UI" panose="020B0604030504040204" pitchFamily="50" charset="-128"/>
                <a:ea typeface="Meiryo UI" panose="020B0604030504040204" pitchFamily="50" charset="-128"/>
              </a:rPr>
              <a:t>・（３）と（４）のフィードバックは、主にサービスとしての品質にかかわる。</a:t>
            </a:r>
            <a:endParaRPr lang="en-US" altLang="ja-JP" sz="1400" b="0" dirty="0">
              <a:latin typeface="Meiryo UI" panose="020B0604030504040204" pitchFamily="50" charset="-128"/>
              <a:ea typeface="Meiryo UI" panose="020B0604030504040204" pitchFamily="50" charset="-128"/>
            </a:endParaRPr>
          </a:p>
        </p:txBody>
      </p:sp>
      <p:sp>
        <p:nvSpPr>
          <p:cNvPr id="126" name="矢印: 五方向 125">
            <a:extLst>
              <a:ext uri="{FF2B5EF4-FFF2-40B4-BE49-F238E27FC236}">
                <a16:creationId xmlns:a16="http://schemas.microsoft.com/office/drawing/2014/main" id="{9F3AD4DF-EEF1-4FBC-A3B3-C499F65481C5}"/>
              </a:ext>
            </a:extLst>
          </p:cNvPr>
          <p:cNvSpPr/>
          <p:nvPr/>
        </p:nvSpPr>
        <p:spPr>
          <a:xfrm>
            <a:off x="5015440" y="5013193"/>
            <a:ext cx="1082280" cy="969432"/>
          </a:xfrm>
          <a:prstGeom prst="homePlate">
            <a:avLst>
              <a:gd name="adj" fmla="val 8389"/>
            </a:avLst>
          </a:prstGeom>
          <a:solidFill>
            <a:srgbClr val="DEEBF7"/>
          </a:solidFill>
          <a:ln>
            <a:solidFill>
              <a:schemeClr val="tx1"/>
            </a:solidFill>
          </a:ln>
        </p:spPr>
        <p:txBody>
          <a:bodyPr wrap="square" lIns="36000" tIns="36000" rIns="36000" bIns="36000" rtlCol="0" anchor="ctr">
            <a:noAutofit/>
          </a:bodyPr>
          <a:lstStyle/>
          <a:p>
            <a:pPr algn="r"/>
            <a:r>
              <a:rPr kumimoji="1" lang="ja-JP" altLang="en-US" sz="1400" b="0" dirty="0">
                <a:latin typeface="Meiryo UI" panose="020B0604030504040204" pitchFamily="50" charset="-128"/>
                <a:ea typeface="Meiryo UI" panose="020B0604030504040204" pitchFamily="50" charset="-128"/>
              </a:rPr>
              <a:t>　　　</a:t>
            </a:r>
          </a:p>
        </p:txBody>
      </p:sp>
      <p:grpSp>
        <p:nvGrpSpPr>
          <p:cNvPr id="27" name="グループ化 26">
            <a:extLst>
              <a:ext uri="{FF2B5EF4-FFF2-40B4-BE49-F238E27FC236}">
                <a16:creationId xmlns:a16="http://schemas.microsoft.com/office/drawing/2014/main" id="{ABF73FFA-C840-4EDF-A140-D92E652D9748}"/>
              </a:ext>
            </a:extLst>
          </p:cNvPr>
          <p:cNvGrpSpPr/>
          <p:nvPr/>
        </p:nvGrpSpPr>
        <p:grpSpPr>
          <a:xfrm>
            <a:off x="1425258" y="5001499"/>
            <a:ext cx="1338720" cy="969432"/>
            <a:chOff x="1280592" y="2705191"/>
            <a:chExt cx="1338720" cy="969432"/>
          </a:xfrm>
        </p:grpSpPr>
        <p:sp>
          <p:nvSpPr>
            <p:cNvPr id="5" name="矢印: ストライプ 4">
              <a:extLst>
                <a:ext uri="{FF2B5EF4-FFF2-40B4-BE49-F238E27FC236}">
                  <a16:creationId xmlns:a16="http://schemas.microsoft.com/office/drawing/2014/main" id="{3A00F28A-BD85-44C6-8C78-3E96364D116C}"/>
                </a:ext>
              </a:extLst>
            </p:cNvPr>
            <p:cNvSpPr/>
            <p:nvPr/>
          </p:nvSpPr>
          <p:spPr>
            <a:xfrm>
              <a:off x="1280592" y="2705191"/>
              <a:ext cx="1240883" cy="969432"/>
            </a:xfrm>
            <a:prstGeom prst="stripedRightArrow">
              <a:avLst>
                <a:gd name="adj1" fmla="val 100000"/>
                <a:gd name="adj2" fmla="val 9304"/>
              </a:avLst>
            </a:prstGeom>
            <a:solidFill>
              <a:srgbClr val="DEEBF7"/>
            </a:solidFill>
            <a:ln>
              <a:solidFill>
                <a:schemeClr val="tx1"/>
              </a:solidFill>
            </a:ln>
          </p:spPr>
          <p:txBody>
            <a:bodyPr wrap="square" lIns="36000" tIns="36000" rIns="36000" bIns="36000" rtlCol="0" anchor="ctr">
              <a:noAutofit/>
            </a:bodyPr>
            <a:lstStyle/>
            <a:p>
              <a:pPr algn="r"/>
              <a:endParaRPr kumimoji="1" lang="ja-JP" altLang="en-US" sz="1400" b="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3041B0A0-248E-4EC2-BA7D-73451A41D815}"/>
                </a:ext>
              </a:extLst>
            </p:cNvPr>
            <p:cNvSpPr txBox="1"/>
            <p:nvPr/>
          </p:nvSpPr>
          <p:spPr>
            <a:xfrm>
              <a:off x="1292436" y="3035660"/>
              <a:ext cx="1326876" cy="338554"/>
            </a:xfrm>
            <a:prstGeom prst="rect">
              <a:avLst/>
            </a:prstGeom>
            <a:noFill/>
          </p:spPr>
          <p:txBody>
            <a:bodyPr vert="horz" wrap="square" rtlCol="0">
              <a:spAutoFit/>
            </a:bodyPr>
            <a:lstStyle/>
            <a:p>
              <a:r>
                <a:rPr kumimoji="1" lang="ja-JP" altLang="en-US" sz="1600" b="0" dirty="0">
                  <a:latin typeface="Meiryo UI" panose="020B0604030504040204" pitchFamily="50" charset="-128"/>
                  <a:ea typeface="Meiryo UI" panose="020B0604030504040204" pitchFamily="50" charset="-128"/>
                </a:rPr>
                <a:t>コーディング</a:t>
              </a:r>
            </a:p>
          </p:txBody>
        </p:sp>
      </p:grpSp>
      <p:sp>
        <p:nvSpPr>
          <p:cNvPr id="6" name="矢印: 五方向 5">
            <a:extLst>
              <a:ext uri="{FF2B5EF4-FFF2-40B4-BE49-F238E27FC236}">
                <a16:creationId xmlns:a16="http://schemas.microsoft.com/office/drawing/2014/main" id="{EBD459FA-3C8F-455B-BBF8-2595A11EDC6C}"/>
              </a:ext>
            </a:extLst>
          </p:cNvPr>
          <p:cNvSpPr/>
          <p:nvPr/>
        </p:nvSpPr>
        <p:spPr>
          <a:xfrm>
            <a:off x="2918107" y="4993977"/>
            <a:ext cx="969837" cy="969432"/>
          </a:xfrm>
          <a:prstGeom prst="homePlate">
            <a:avLst>
              <a:gd name="adj" fmla="val 9655"/>
            </a:avLst>
          </a:prstGeom>
          <a:solidFill>
            <a:srgbClr val="DEEBF7"/>
          </a:solidFill>
          <a:ln>
            <a:solidFill>
              <a:schemeClr val="tx1"/>
            </a:solidFill>
          </a:ln>
        </p:spPr>
        <p:txBody>
          <a:bodyPr wrap="square" lIns="36000" tIns="36000" rIns="36000" bIns="36000" rtlCol="0" anchor="ctr">
            <a:noAutofit/>
          </a:bodyPr>
          <a:lstStyle/>
          <a:p>
            <a:pPr algn="r"/>
            <a:endParaRPr kumimoji="1" lang="ja-JP" altLang="en-US" sz="1400" b="0" dirty="0">
              <a:latin typeface="Meiryo UI" panose="020B0604030504040204" pitchFamily="50" charset="-128"/>
              <a:ea typeface="Meiryo UI" panose="020B0604030504040204" pitchFamily="50" charset="-128"/>
            </a:endParaRPr>
          </a:p>
        </p:txBody>
      </p:sp>
      <p:sp>
        <p:nvSpPr>
          <p:cNvPr id="127" name="テキスト ボックス 126">
            <a:extLst>
              <a:ext uri="{FF2B5EF4-FFF2-40B4-BE49-F238E27FC236}">
                <a16:creationId xmlns:a16="http://schemas.microsoft.com/office/drawing/2014/main" id="{36FEDCBE-CCE5-4A71-9F59-677317FDDE21}"/>
              </a:ext>
            </a:extLst>
          </p:cNvPr>
          <p:cNvSpPr txBox="1"/>
          <p:nvPr/>
        </p:nvSpPr>
        <p:spPr>
          <a:xfrm>
            <a:off x="2918108" y="5186303"/>
            <a:ext cx="936104" cy="584775"/>
          </a:xfrm>
          <a:prstGeom prst="rect">
            <a:avLst/>
          </a:prstGeom>
          <a:noFill/>
        </p:spPr>
        <p:txBody>
          <a:bodyPr vert="horz" wrap="square" rtlCol="0">
            <a:spAutoFit/>
          </a:bodyPr>
          <a:lstStyle/>
          <a:p>
            <a:r>
              <a:rPr lang="en-US" altLang="ja-JP" sz="1600" b="0" dirty="0">
                <a:latin typeface="Meiryo UI" panose="020B0604030504040204" pitchFamily="50" charset="-128"/>
                <a:ea typeface="Meiryo UI" panose="020B0604030504040204" pitchFamily="50" charset="-128"/>
              </a:rPr>
              <a:t>(</a:t>
            </a:r>
            <a:r>
              <a:rPr lang="ja-JP" altLang="en-US" sz="1600" b="0" dirty="0">
                <a:latin typeface="Meiryo UI" panose="020B0604030504040204" pitchFamily="50" charset="-128"/>
                <a:ea typeface="Meiryo UI" panose="020B0604030504040204" pitchFamily="50" charset="-128"/>
              </a:rPr>
              <a:t>自動</a:t>
            </a:r>
            <a:r>
              <a:rPr lang="en-US" altLang="ja-JP" sz="1600" b="0" dirty="0">
                <a:latin typeface="Meiryo UI" panose="020B0604030504040204" pitchFamily="50" charset="-128"/>
                <a:ea typeface="Meiryo UI" panose="020B0604030504040204" pitchFamily="50" charset="-128"/>
              </a:rPr>
              <a:t>)</a:t>
            </a:r>
          </a:p>
          <a:p>
            <a:r>
              <a:rPr lang="ja-JP" altLang="en-US" sz="1600" b="0" dirty="0">
                <a:latin typeface="Meiryo UI" panose="020B0604030504040204" pitchFamily="50" charset="-128"/>
                <a:ea typeface="Meiryo UI" panose="020B0604030504040204" pitchFamily="50" charset="-128"/>
              </a:rPr>
              <a:t>ビルド</a:t>
            </a:r>
            <a:endParaRPr lang="en-US" altLang="ja-JP" sz="1600" b="0" dirty="0">
              <a:latin typeface="Meiryo UI" panose="020B0604030504040204" pitchFamily="50" charset="-128"/>
              <a:ea typeface="Meiryo UI" panose="020B0604030504040204" pitchFamily="50" charset="-128"/>
            </a:endParaRPr>
          </a:p>
        </p:txBody>
      </p:sp>
      <p:sp>
        <p:nvSpPr>
          <p:cNvPr id="139" name="テキスト ボックス 138">
            <a:extLst>
              <a:ext uri="{FF2B5EF4-FFF2-40B4-BE49-F238E27FC236}">
                <a16:creationId xmlns:a16="http://schemas.microsoft.com/office/drawing/2014/main" id="{A3ABB3C3-4E12-4D2D-B76B-895A541977B5}"/>
              </a:ext>
            </a:extLst>
          </p:cNvPr>
          <p:cNvSpPr txBox="1"/>
          <p:nvPr/>
        </p:nvSpPr>
        <p:spPr>
          <a:xfrm>
            <a:off x="5044927" y="5220551"/>
            <a:ext cx="936104" cy="584775"/>
          </a:xfrm>
          <a:prstGeom prst="rect">
            <a:avLst/>
          </a:prstGeom>
          <a:noFill/>
        </p:spPr>
        <p:txBody>
          <a:bodyPr vert="horz" wrap="square" rtlCol="0">
            <a:spAutoFit/>
          </a:bodyPr>
          <a:lstStyle/>
          <a:p>
            <a:r>
              <a:rPr lang="en-US" altLang="ja-JP" sz="1600" b="0" dirty="0">
                <a:latin typeface="Meiryo UI" panose="020B0604030504040204" pitchFamily="50" charset="-128"/>
                <a:ea typeface="Meiryo UI" panose="020B0604030504040204" pitchFamily="50" charset="-128"/>
              </a:rPr>
              <a:t>(</a:t>
            </a:r>
            <a:r>
              <a:rPr lang="ja-JP" altLang="en-US" sz="1600" b="0" dirty="0">
                <a:latin typeface="Meiryo UI" panose="020B0604030504040204" pitchFamily="50" charset="-128"/>
                <a:ea typeface="Meiryo UI" panose="020B0604030504040204" pitchFamily="50" charset="-128"/>
              </a:rPr>
              <a:t>自動</a:t>
            </a:r>
            <a:r>
              <a:rPr lang="en-US" altLang="ja-JP" sz="1600" b="0" dirty="0">
                <a:latin typeface="Meiryo UI" panose="020B0604030504040204" pitchFamily="50" charset="-128"/>
                <a:ea typeface="Meiryo UI" panose="020B0604030504040204" pitchFamily="50" charset="-128"/>
              </a:rPr>
              <a:t>)</a:t>
            </a:r>
          </a:p>
          <a:p>
            <a:r>
              <a:rPr lang="ja-JP" altLang="en-US" sz="1600" b="0" dirty="0">
                <a:latin typeface="Meiryo UI" panose="020B0604030504040204" pitchFamily="50" charset="-128"/>
                <a:ea typeface="Meiryo UI" panose="020B0604030504040204" pitchFamily="50" charset="-128"/>
              </a:rPr>
              <a:t>デプロイ</a:t>
            </a:r>
            <a:endParaRPr lang="en-US" altLang="ja-JP" sz="1600" b="0" dirty="0">
              <a:latin typeface="Meiryo UI" panose="020B0604030504040204" pitchFamily="50" charset="-128"/>
              <a:ea typeface="Meiryo UI" panose="020B0604030504040204" pitchFamily="50" charset="-128"/>
            </a:endParaRPr>
          </a:p>
        </p:txBody>
      </p:sp>
      <p:pic>
        <p:nvPicPr>
          <p:cNvPr id="20" name="グラフィックス 19" descr="矢印: 水平方向の U ターン">
            <a:extLst>
              <a:ext uri="{FF2B5EF4-FFF2-40B4-BE49-F238E27FC236}">
                <a16:creationId xmlns:a16="http://schemas.microsoft.com/office/drawing/2014/main" id="{BB1A12FE-B802-40A5-8DF1-F90A95CCB2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46459" y="4512159"/>
            <a:ext cx="914400" cy="914400"/>
          </a:xfrm>
          <a:prstGeom prst="rect">
            <a:avLst/>
          </a:prstGeom>
        </p:spPr>
      </p:pic>
      <p:pic>
        <p:nvPicPr>
          <p:cNvPr id="142" name="グラフィックス 141" descr="矢印: 水平方向の U ターン">
            <a:extLst>
              <a:ext uri="{FF2B5EF4-FFF2-40B4-BE49-F238E27FC236}">
                <a16:creationId xmlns:a16="http://schemas.microsoft.com/office/drawing/2014/main" id="{2BA3A071-F858-47FC-B365-80F7120C73E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63078" y="4476791"/>
            <a:ext cx="914400" cy="914400"/>
          </a:xfrm>
          <a:prstGeom prst="rect">
            <a:avLst/>
          </a:prstGeom>
        </p:spPr>
      </p:pic>
      <p:sp>
        <p:nvSpPr>
          <p:cNvPr id="145" name="矢印: 五方向 144">
            <a:extLst>
              <a:ext uri="{FF2B5EF4-FFF2-40B4-BE49-F238E27FC236}">
                <a16:creationId xmlns:a16="http://schemas.microsoft.com/office/drawing/2014/main" id="{65ECE990-1B44-4F3D-9C4D-D4AD8BDCAFA2}"/>
              </a:ext>
            </a:extLst>
          </p:cNvPr>
          <p:cNvSpPr/>
          <p:nvPr/>
        </p:nvSpPr>
        <p:spPr>
          <a:xfrm>
            <a:off x="6446363" y="5007079"/>
            <a:ext cx="741590" cy="969432"/>
          </a:xfrm>
          <a:prstGeom prst="homePlate">
            <a:avLst>
              <a:gd name="adj" fmla="val 12164"/>
            </a:avLst>
          </a:prstGeom>
          <a:solidFill>
            <a:srgbClr val="DEEBF7"/>
          </a:solidFill>
          <a:ln>
            <a:solidFill>
              <a:schemeClr val="tx1"/>
            </a:solidFill>
          </a:ln>
        </p:spPr>
        <p:txBody>
          <a:bodyPr wrap="square" lIns="36000" tIns="36000" rIns="36000" bIns="36000" rtlCol="0" anchor="ctr">
            <a:noAutofit/>
          </a:bodyPr>
          <a:lstStyle/>
          <a:p>
            <a:pPr algn="r"/>
            <a:r>
              <a:rPr kumimoji="1" lang="ja-JP" altLang="en-US" sz="1400" b="0" dirty="0">
                <a:latin typeface="Meiryo UI" panose="020B0604030504040204" pitchFamily="50" charset="-128"/>
                <a:ea typeface="Meiryo UI" panose="020B0604030504040204" pitchFamily="50" charset="-128"/>
              </a:rPr>
              <a:t>　　　</a:t>
            </a:r>
          </a:p>
        </p:txBody>
      </p:sp>
      <p:sp>
        <p:nvSpPr>
          <p:cNvPr id="146" name="テキスト ボックス 145">
            <a:extLst>
              <a:ext uri="{FF2B5EF4-FFF2-40B4-BE49-F238E27FC236}">
                <a16:creationId xmlns:a16="http://schemas.microsoft.com/office/drawing/2014/main" id="{07EB3821-1C4A-4E67-ACB6-8DE87D1C6177}"/>
              </a:ext>
            </a:extLst>
          </p:cNvPr>
          <p:cNvSpPr txBox="1"/>
          <p:nvPr/>
        </p:nvSpPr>
        <p:spPr>
          <a:xfrm>
            <a:off x="6349106" y="5375736"/>
            <a:ext cx="936104" cy="338554"/>
          </a:xfrm>
          <a:prstGeom prst="rect">
            <a:avLst/>
          </a:prstGeom>
          <a:noFill/>
        </p:spPr>
        <p:txBody>
          <a:bodyPr vert="horz" wrap="square" rtlCol="0">
            <a:spAutoFit/>
          </a:bodyPr>
          <a:lstStyle/>
          <a:p>
            <a:r>
              <a:rPr lang="ja-JP" altLang="en-US" sz="1600" b="0" dirty="0">
                <a:latin typeface="Meiryo UI" panose="020B0604030504040204" pitchFamily="50" charset="-128"/>
                <a:ea typeface="Meiryo UI" panose="020B0604030504040204" pitchFamily="50" charset="-128"/>
              </a:rPr>
              <a:t>リリース</a:t>
            </a:r>
            <a:endParaRPr lang="en-US" altLang="ja-JP" sz="1600" b="0" dirty="0">
              <a:latin typeface="Meiryo UI" panose="020B0604030504040204" pitchFamily="50" charset="-128"/>
              <a:ea typeface="Meiryo UI" panose="020B0604030504040204" pitchFamily="50" charset="-128"/>
            </a:endParaRPr>
          </a:p>
        </p:txBody>
      </p:sp>
      <p:pic>
        <p:nvPicPr>
          <p:cNvPr id="149" name="グラフィックス 148" descr="矢印: 水平方向の U ターン">
            <a:extLst>
              <a:ext uri="{FF2B5EF4-FFF2-40B4-BE49-F238E27FC236}">
                <a16:creationId xmlns:a16="http://schemas.microsoft.com/office/drawing/2014/main" id="{EBD849AF-0473-4282-8C77-4EFCD4B2FB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1557" y="4461336"/>
            <a:ext cx="914400" cy="914400"/>
          </a:xfrm>
          <a:prstGeom prst="rect">
            <a:avLst/>
          </a:prstGeom>
        </p:spPr>
      </p:pic>
      <p:sp>
        <p:nvSpPr>
          <p:cNvPr id="152" name="テキスト ボックス 151">
            <a:extLst>
              <a:ext uri="{FF2B5EF4-FFF2-40B4-BE49-F238E27FC236}">
                <a16:creationId xmlns:a16="http://schemas.microsoft.com/office/drawing/2014/main" id="{82E0DE26-BE82-4D5F-A054-F6F5EC26CD54}"/>
              </a:ext>
            </a:extLst>
          </p:cNvPr>
          <p:cNvSpPr txBox="1"/>
          <p:nvPr/>
        </p:nvSpPr>
        <p:spPr>
          <a:xfrm>
            <a:off x="2753880" y="3657471"/>
            <a:ext cx="1736021" cy="830997"/>
          </a:xfrm>
          <a:prstGeom prst="rect">
            <a:avLst/>
          </a:prstGeom>
          <a:noFill/>
          <a:ln>
            <a:solidFill>
              <a:schemeClr val="tx1"/>
            </a:solidFill>
          </a:ln>
        </p:spPr>
        <p:txBody>
          <a:bodyPr vert="horz" wrap="square" rtlCol="0">
            <a:spAutoFit/>
          </a:bodyPr>
          <a:lstStyle/>
          <a:p>
            <a:pPr algn="l"/>
            <a:r>
              <a:rPr lang="ja-JP" altLang="en-US" sz="1050" dirty="0">
                <a:latin typeface="Meiryo UI" panose="020B0604030504040204" pitchFamily="50" charset="-128"/>
                <a:ea typeface="Meiryo UI" panose="020B0604030504040204" pitchFamily="50" charset="-128"/>
              </a:rPr>
              <a:t>（１）ビルドとテストに基づくフィードバック</a:t>
            </a:r>
            <a:endParaRPr lang="en-US" altLang="ja-JP" sz="1050" dirty="0">
              <a:latin typeface="Meiryo UI" panose="020B0604030504040204" pitchFamily="50" charset="-128"/>
              <a:ea typeface="Meiryo UI" panose="020B0604030504040204" pitchFamily="50" charset="-128"/>
            </a:endParaRPr>
          </a:p>
          <a:p>
            <a:pPr algn="l"/>
            <a:endParaRPr lang="en-US" altLang="ja-JP" sz="900" dirty="0">
              <a:latin typeface="Meiryo UI" panose="020B0604030504040204" pitchFamily="50" charset="-128"/>
              <a:ea typeface="Meiryo UI" panose="020B0604030504040204" pitchFamily="50" charset="-128"/>
            </a:endParaRPr>
          </a:p>
          <a:p>
            <a:pPr algn="l"/>
            <a:r>
              <a:rPr lang="ja-JP" altLang="en-US" sz="900" b="0" dirty="0">
                <a:latin typeface="Meiryo UI" panose="020B0604030504040204" pitchFamily="50" charset="-128"/>
                <a:ea typeface="Meiryo UI" panose="020B0604030504040204" pitchFamily="50" charset="-128"/>
              </a:rPr>
              <a:t>　・単体試験の結果</a:t>
            </a:r>
            <a:endParaRPr lang="en-US" altLang="ja-JP" sz="900" b="0" dirty="0">
              <a:latin typeface="Meiryo UI" panose="020B0604030504040204" pitchFamily="50" charset="-128"/>
              <a:ea typeface="Meiryo UI" panose="020B0604030504040204" pitchFamily="50" charset="-128"/>
            </a:endParaRPr>
          </a:p>
          <a:p>
            <a:pPr algn="l"/>
            <a:r>
              <a:rPr lang="ja-JP" altLang="en-US" sz="900" b="0" dirty="0">
                <a:latin typeface="Meiryo UI" panose="020B0604030504040204" pitchFamily="50" charset="-128"/>
                <a:ea typeface="Meiryo UI" panose="020B0604030504040204" pitchFamily="50" charset="-128"/>
              </a:rPr>
              <a:t>　・コード解析の結果 等</a:t>
            </a:r>
            <a:endParaRPr lang="en-US" altLang="ja-JP" sz="900" b="0" dirty="0">
              <a:latin typeface="Meiryo UI" panose="020B0604030504040204" pitchFamily="50" charset="-128"/>
              <a:ea typeface="Meiryo UI" panose="020B0604030504040204" pitchFamily="50" charset="-128"/>
            </a:endParaRPr>
          </a:p>
        </p:txBody>
      </p:sp>
      <p:sp>
        <p:nvSpPr>
          <p:cNvPr id="153" name="テキスト ボックス 152">
            <a:extLst>
              <a:ext uri="{FF2B5EF4-FFF2-40B4-BE49-F238E27FC236}">
                <a16:creationId xmlns:a16="http://schemas.microsoft.com/office/drawing/2014/main" id="{111D64DA-1B1D-4488-9566-2B8F5D5C9B25}"/>
              </a:ext>
            </a:extLst>
          </p:cNvPr>
          <p:cNvSpPr txBox="1"/>
          <p:nvPr/>
        </p:nvSpPr>
        <p:spPr>
          <a:xfrm>
            <a:off x="4545841" y="3657471"/>
            <a:ext cx="1515148" cy="692497"/>
          </a:xfrm>
          <a:prstGeom prst="rect">
            <a:avLst/>
          </a:prstGeom>
          <a:noFill/>
          <a:ln>
            <a:solidFill>
              <a:schemeClr val="tx1"/>
            </a:solidFill>
          </a:ln>
        </p:spPr>
        <p:txBody>
          <a:bodyPr vert="horz" wrap="square" rtlCol="0">
            <a:spAutoFit/>
          </a:bodyPr>
          <a:lstStyle/>
          <a:p>
            <a:pPr algn="l"/>
            <a:r>
              <a:rPr lang="ja-JP" altLang="en-US" sz="1050" dirty="0">
                <a:latin typeface="Meiryo UI" panose="020B0604030504040204" pitchFamily="50" charset="-128"/>
                <a:ea typeface="Meiryo UI" panose="020B0604030504040204" pitchFamily="50" charset="-128"/>
              </a:rPr>
              <a:t>（２）デプロイに基づくフィードバック</a:t>
            </a:r>
            <a:endParaRPr lang="en-US" altLang="ja-JP" sz="1050" dirty="0">
              <a:latin typeface="Meiryo UI" panose="020B0604030504040204" pitchFamily="50" charset="-128"/>
              <a:ea typeface="Meiryo UI" panose="020B0604030504040204" pitchFamily="50" charset="-128"/>
            </a:endParaRPr>
          </a:p>
          <a:p>
            <a:pPr algn="l"/>
            <a:endParaRPr lang="en-US" altLang="ja-JP" sz="900" dirty="0">
              <a:latin typeface="Meiryo UI" panose="020B0604030504040204" pitchFamily="50" charset="-128"/>
              <a:ea typeface="Meiryo UI" panose="020B0604030504040204" pitchFamily="50" charset="-128"/>
            </a:endParaRPr>
          </a:p>
          <a:p>
            <a:pPr algn="l"/>
            <a:r>
              <a:rPr lang="ja-JP" altLang="en-US" sz="900" b="0" dirty="0">
                <a:latin typeface="Meiryo UI" panose="020B0604030504040204" pitchFamily="50" charset="-128"/>
                <a:ea typeface="Meiryo UI" panose="020B0604030504040204" pitchFamily="50" charset="-128"/>
              </a:rPr>
              <a:t>　・デプロイの実行結果 等</a:t>
            </a:r>
            <a:endParaRPr lang="en-US" altLang="ja-JP" sz="900" b="0" dirty="0">
              <a:latin typeface="Meiryo UI" panose="020B0604030504040204" pitchFamily="50" charset="-128"/>
              <a:ea typeface="Meiryo UI" panose="020B0604030504040204" pitchFamily="50" charset="-128"/>
            </a:endParaRPr>
          </a:p>
        </p:txBody>
      </p:sp>
      <p:sp>
        <p:nvSpPr>
          <p:cNvPr id="154" name="テキスト ボックス 153">
            <a:extLst>
              <a:ext uri="{FF2B5EF4-FFF2-40B4-BE49-F238E27FC236}">
                <a16:creationId xmlns:a16="http://schemas.microsoft.com/office/drawing/2014/main" id="{709B7F95-9DA4-465B-AEAE-7C0D98335563}"/>
              </a:ext>
            </a:extLst>
          </p:cNvPr>
          <p:cNvSpPr txBox="1"/>
          <p:nvPr/>
        </p:nvSpPr>
        <p:spPr>
          <a:xfrm>
            <a:off x="6121164" y="3654578"/>
            <a:ext cx="1379460" cy="992579"/>
          </a:xfrm>
          <a:prstGeom prst="rect">
            <a:avLst/>
          </a:prstGeom>
          <a:noFill/>
          <a:ln>
            <a:solidFill>
              <a:schemeClr val="tx1"/>
            </a:solidFill>
          </a:ln>
        </p:spPr>
        <p:txBody>
          <a:bodyPr vert="horz" wrap="square" rtlCol="0">
            <a:spAutoFit/>
          </a:bodyPr>
          <a:lstStyle/>
          <a:p>
            <a:pPr algn="l"/>
            <a:r>
              <a:rPr lang="ja-JP" altLang="en-US" sz="1050" dirty="0">
                <a:latin typeface="Meiryo UI" panose="020B0604030504040204" pitchFamily="50" charset="-128"/>
                <a:ea typeface="Meiryo UI" panose="020B0604030504040204" pitchFamily="50" charset="-128"/>
              </a:rPr>
              <a:t>（３）実行時の振舞いに基づくフィードバック</a:t>
            </a:r>
            <a:endParaRPr lang="en-US" altLang="ja-JP" sz="1050" dirty="0">
              <a:latin typeface="Meiryo UI" panose="020B0604030504040204" pitchFamily="50" charset="-128"/>
              <a:ea typeface="Meiryo UI" panose="020B0604030504040204" pitchFamily="50" charset="-128"/>
            </a:endParaRPr>
          </a:p>
          <a:p>
            <a:pPr algn="l"/>
            <a:endParaRPr lang="en-US" altLang="ja-JP" sz="900" dirty="0">
              <a:latin typeface="Meiryo UI" panose="020B0604030504040204" pitchFamily="50" charset="-128"/>
              <a:ea typeface="Meiryo UI" panose="020B0604030504040204" pitchFamily="50" charset="-128"/>
            </a:endParaRPr>
          </a:p>
          <a:p>
            <a:pPr algn="l"/>
            <a:r>
              <a:rPr lang="ja-JP" altLang="en-US" sz="900" b="0" dirty="0">
                <a:latin typeface="Meiryo UI" panose="020B0604030504040204" pitchFamily="50" charset="-128"/>
                <a:ea typeface="Meiryo UI" panose="020B0604030504040204" pitchFamily="50" charset="-128"/>
              </a:rPr>
              <a:t>　・結合試験の結果</a:t>
            </a:r>
            <a:endParaRPr lang="en-US" altLang="ja-JP" sz="900" b="0" dirty="0">
              <a:latin typeface="Meiryo UI" panose="020B0604030504040204" pitchFamily="50" charset="-128"/>
              <a:ea typeface="Meiryo UI" panose="020B0604030504040204" pitchFamily="50" charset="-128"/>
            </a:endParaRPr>
          </a:p>
          <a:p>
            <a:pPr algn="l"/>
            <a:r>
              <a:rPr lang="ja-JP" altLang="en-US" sz="900" b="0" dirty="0">
                <a:latin typeface="Meiryo UI" panose="020B0604030504040204" pitchFamily="50" charset="-128"/>
                <a:ea typeface="Meiryo UI" panose="020B0604030504040204" pitchFamily="50" charset="-128"/>
              </a:rPr>
              <a:t>　・負荷試験の結果 等</a:t>
            </a:r>
            <a:endParaRPr lang="en-US" altLang="ja-JP" sz="900" b="0" dirty="0">
              <a:latin typeface="Meiryo UI" panose="020B0604030504040204" pitchFamily="50" charset="-128"/>
              <a:ea typeface="Meiryo UI" panose="020B0604030504040204" pitchFamily="50" charset="-128"/>
            </a:endParaRPr>
          </a:p>
        </p:txBody>
      </p:sp>
      <p:sp>
        <p:nvSpPr>
          <p:cNvPr id="155" name="テキスト ボックス 154">
            <a:extLst>
              <a:ext uri="{FF2B5EF4-FFF2-40B4-BE49-F238E27FC236}">
                <a16:creationId xmlns:a16="http://schemas.microsoft.com/office/drawing/2014/main" id="{C912AB18-8E7D-48CE-8A78-B670AB2470FE}"/>
              </a:ext>
            </a:extLst>
          </p:cNvPr>
          <p:cNvSpPr txBox="1"/>
          <p:nvPr/>
        </p:nvSpPr>
        <p:spPr>
          <a:xfrm>
            <a:off x="7572909" y="3649258"/>
            <a:ext cx="1430436" cy="830997"/>
          </a:xfrm>
          <a:prstGeom prst="rect">
            <a:avLst/>
          </a:prstGeom>
          <a:noFill/>
          <a:ln>
            <a:solidFill>
              <a:schemeClr val="tx1"/>
            </a:solidFill>
          </a:ln>
        </p:spPr>
        <p:txBody>
          <a:bodyPr vert="horz" wrap="square" rtlCol="0">
            <a:spAutoFit/>
          </a:bodyPr>
          <a:lstStyle/>
          <a:p>
            <a:pPr algn="l"/>
            <a:r>
              <a:rPr lang="ja-JP" altLang="en-US" sz="1050" dirty="0">
                <a:latin typeface="Meiryo UI" panose="020B0604030504040204" pitchFamily="50" charset="-128"/>
                <a:ea typeface="Meiryo UI" panose="020B0604030504040204" pitchFamily="50" charset="-128"/>
              </a:rPr>
              <a:t>（４）顧客からのフィードバック</a:t>
            </a:r>
            <a:endParaRPr lang="en-US" altLang="ja-JP" sz="1050" dirty="0">
              <a:latin typeface="Meiryo UI" panose="020B0604030504040204" pitchFamily="50" charset="-128"/>
              <a:ea typeface="Meiryo UI" panose="020B0604030504040204" pitchFamily="50" charset="-128"/>
            </a:endParaRPr>
          </a:p>
          <a:p>
            <a:pPr algn="l"/>
            <a:endParaRPr lang="en-US" altLang="ja-JP" sz="900" b="0" dirty="0">
              <a:latin typeface="Meiryo UI" panose="020B0604030504040204" pitchFamily="50" charset="-128"/>
              <a:ea typeface="Meiryo UI" panose="020B0604030504040204" pitchFamily="50" charset="-128"/>
            </a:endParaRPr>
          </a:p>
          <a:p>
            <a:pPr algn="l"/>
            <a:r>
              <a:rPr lang="ja-JP" altLang="en-US" sz="900" b="0" dirty="0">
                <a:latin typeface="Meiryo UI" panose="020B0604030504040204" pitchFamily="50" charset="-128"/>
                <a:ea typeface="Meiryo UI" panose="020B0604030504040204" pitchFamily="50" charset="-128"/>
              </a:rPr>
              <a:t>　・機能</a:t>
            </a:r>
            <a:endParaRPr lang="en-US" altLang="ja-JP" sz="900" b="0" dirty="0">
              <a:latin typeface="Meiryo UI" panose="020B0604030504040204" pitchFamily="50" charset="-128"/>
              <a:ea typeface="Meiryo UI" panose="020B0604030504040204" pitchFamily="50" charset="-128"/>
            </a:endParaRPr>
          </a:p>
          <a:p>
            <a:pPr algn="l"/>
            <a:r>
              <a:rPr lang="ja-JP" altLang="en-US" sz="900" b="0" dirty="0">
                <a:latin typeface="Meiryo UI" panose="020B0604030504040204" pitchFamily="50" charset="-128"/>
                <a:ea typeface="Meiryo UI" panose="020B0604030504040204" pitchFamily="50" charset="-128"/>
              </a:rPr>
              <a:t>　・収益 等</a:t>
            </a:r>
            <a:endParaRPr lang="en-US" altLang="ja-JP" sz="900" b="0" dirty="0">
              <a:latin typeface="Meiryo UI" panose="020B0604030504040204" pitchFamily="50" charset="-128"/>
              <a:ea typeface="Meiryo UI" panose="020B0604030504040204" pitchFamily="50" charset="-128"/>
            </a:endParaRPr>
          </a:p>
        </p:txBody>
      </p:sp>
      <p:sp>
        <p:nvSpPr>
          <p:cNvPr id="156" name="矢印: 五方向 155">
            <a:extLst>
              <a:ext uri="{FF2B5EF4-FFF2-40B4-BE49-F238E27FC236}">
                <a16:creationId xmlns:a16="http://schemas.microsoft.com/office/drawing/2014/main" id="{93593F15-336C-46B6-A82D-0204D75A62C6}"/>
              </a:ext>
            </a:extLst>
          </p:cNvPr>
          <p:cNvSpPr/>
          <p:nvPr/>
        </p:nvSpPr>
        <p:spPr>
          <a:xfrm>
            <a:off x="7594600" y="5007079"/>
            <a:ext cx="741590" cy="969432"/>
          </a:xfrm>
          <a:prstGeom prst="homePlate">
            <a:avLst>
              <a:gd name="adj" fmla="val 12164"/>
            </a:avLst>
          </a:prstGeom>
          <a:solidFill>
            <a:srgbClr val="DEEBF7"/>
          </a:solidFill>
          <a:ln>
            <a:solidFill>
              <a:schemeClr val="tx1"/>
            </a:solidFill>
          </a:ln>
        </p:spPr>
        <p:txBody>
          <a:bodyPr wrap="square" lIns="36000" tIns="36000" rIns="36000" bIns="36000" rtlCol="0" anchor="ctr">
            <a:noAutofit/>
          </a:bodyPr>
          <a:lstStyle/>
          <a:p>
            <a:pPr algn="r"/>
            <a:r>
              <a:rPr kumimoji="1" lang="ja-JP" altLang="en-US" sz="1400" b="0" dirty="0">
                <a:latin typeface="Meiryo UI" panose="020B0604030504040204" pitchFamily="50" charset="-128"/>
                <a:ea typeface="Meiryo UI" panose="020B0604030504040204" pitchFamily="50" charset="-128"/>
              </a:rPr>
              <a:t>　　</a:t>
            </a:r>
          </a:p>
        </p:txBody>
      </p:sp>
      <p:sp>
        <p:nvSpPr>
          <p:cNvPr id="157" name="テキスト ボックス 156">
            <a:extLst>
              <a:ext uri="{FF2B5EF4-FFF2-40B4-BE49-F238E27FC236}">
                <a16:creationId xmlns:a16="http://schemas.microsoft.com/office/drawing/2014/main" id="{4930C2E0-2B13-432F-80FF-27EBC9AAB41E}"/>
              </a:ext>
            </a:extLst>
          </p:cNvPr>
          <p:cNvSpPr txBox="1"/>
          <p:nvPr/>
        </p:nvSpPr>
        <p:spPr>
          <a:xfrm>
            <a:off x="7488213" y="5343662"/>
            <a:ext cx="936104" cy="338554"/>
          </a:xfrm>
          <a:prstGeom prst="rect">
            <a:avLst/>
          </a:prstGeom>
          <a:noFill/>
        </p:spPr>
        <p:txBody>
          <a:bodyPr vert="horz" wrap="square" rtlCol="0">
            <a:spAutoFit/>
          </a:bodyPr>
          <a:lstStyle/>
          <a:p>
            <a:r>
              <a:rPr lang="ja-JP" altLang="en-US" sz="1600" b="0" dirty="0">
                <a:latin typeface="Meiryo UI" panose="020B0604030504040204" pitchFamily="50" charset="-128"/>
                <a:ea typeface="Meiryo UI" panose="020B0604030504040204" pitchFamily="50" charset="-128"/>
              </a:rPr>
              <a:t>運用</a:t>
            </a:r>
            <a:endParaRPr lang="en-US" altLang="ja-JP" sz="1600" b="0" dirty="0">
              <a:latin typeface="Meiryo UI" panose="020B0604030504040204" pitchFamily="50" charset="-128"/>
              <a:ea typeface="Meiryo UI" panose="020B0604030504040204" pitchFamily="50" charset="-128"/>
            </a:endParaRPr>
          </a:p>
        </p:txBody>
      </p:sp>
      <p:pic>
        <p:nvPicPr>
          <p:cNvPr id="150" name="グラフィックス 149" descr="矢印: 水平方向の U ターン">
            <a:extLst>
              <a:ext uri="{FF2B5EF4-FFF2-40B4-BE49-F238E27FC236}">
                <a16:creationId xmlns:a16="http://schemas.microsoft.com/office/drawing/2014/main" id="{B7454439-EED6-4D50-88A0-E87D36C3D3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28895" y="4476791"/>
            <a:ext cx="914400" cy="914400"/>
          </a:xfrm>
          <a:prstGeom prst="rect">
            <a:avLst/>
          </a:prstGeom>
        </p:spPr>
      </p:pic>
    </p:spTree>
    <p:extLst>
      <p:ext uri="{BB962C8B-B14F-4D97-AF65-F5344CB8AC3E}">
        <p14:creationId xmlns:p14="http://schemas.microsoft.com/office/powerpoint/2010/main" val="2594001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2714546"/>
            <a:ext cx="7429500" cy="2090613"/>
          </a:xfrm>
          <a:prstGeom prst="rect">
            <a:avLst/>
          </a:prstGeom>
        </p:spPr>
        <p:txBody>
          <a:bodyPr anchor="t">
            <a:normAutofit/>
          </a:bodyPr>
          <a:lstStyle/>
          <a:p>
            <a:r>
              <a:rPr lang="ja-JP" altLang="en-US" sz="3600" dirty="0"/>
              <a:t>アジャイル開発チームにおける</a:t>
            </a:r>
            <a:br>
              <a:rPr lang="en-US" altLang="ja-JP" sz="3600" dirty="0"/>
            </a:br>
            <a:r>
              <a:rPr lang="ja-JP" altLang="en-US" sz="3600" dirty="0"/>
              <a:t>メンバーの役割（ロール）</a:t>
            </a:r>
          </a:p>
        </p:txBody>
      </p:sp>
    </p:spTree>
    <p:extLst>
      <p:ext uri="{BB962C8B-B14F-4D97-AF65-F5344CB8AC3E}">
        <p14:creationId xmlns:p14="http://schemas.microsoft.com/office/powerpoint/2010/main" val="4178572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121BB42-A705-4C99-AAA6-DDD8529DC06E}"/>
              </a:ext>
            </a:extLst>
          </p:cNvPr>
          <p:cNvSpPr>
            <a:spLocks noGrp="1"/>
          </p:cNvSpPr>
          <p:nvPr>
            <p:ph type="title"/>
          </p:nvPr>
        </p:nvSpPr>
        <p:spPr/>
        <p:txBody>
          <a:bodyPr/>
          <a:lstStyle/>
          <a:p>
            <a:r>
              <a:rPr lang="ja-JP" altLang="en-US" dirty="0">
                <a:solidFill>
                  <a:srgbClr val="000000"/>
                </a:solidFill>
              </a:rPr>
              <a:t>役割（ロール）の特徴</a:t>
            </a: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0F0F80A2-DC45-4B64-9BD8-5BB54F4DB418}" type="slidenum">
              <a:rPr lang="ja-JP" altLang="en-US" smtClean="0"/>
              <a:pPr>
                <a:defRPr/>
              </a:pPr>
              <a:t>15</a:t>
            </a:fld>
            <a:endParaRPr lang="en-US" altLang="ja-JP" dirty="0"/>
          </a:p>
        </p:txBody>
      </p:sp>
      <p:sp>
        <p:nvSpPr>
          <p:cNvPr id="28" name="Rectangle 2"/>
          <p:cNvSpPr>
            <a:spLocks noChangeArrowheads="1"/>
          </p:cNvSpPr>
          <p:nvPr/>
        </p:nvSpPr>
        <p:spPr bwMode="auto">
          <a:xfrm>
            <a:off x="4860637" y="-64237"/>
            <a:ext cx="184731" cy="585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3206">
              <a:solidFill>
                <a:srgbClr val="000000"/>
              </a:solidFill>
            </a:endParaRPr>
          </a:p>
        </p:txBody>
      </p:sp>
      <p:sp>
        <p:nvSpPr>
          <p:cNvPr id="12" name="テキスト ボックス 11">
            <a:extLst>
              <a:ext uri="{FF2B5EF4-FFF2-40B4-BE49-F238E27FC236}">
                <a16:creationId xmlns:a16="http://schemas.microsoft.com/office/drawing/2014/main" id="{0DCD45D3-FAC7-4650-AEB3-98A3DDE1F106}"/>
              </a:ext>
            </a:extLst>
          </p:cNvPr>
          <p:cNvSpPr txBox="1"/>
          <p:nvPr/>
        </p:nvSpPr>
        <p:spPr>
          <a:xfrm>
            <a:off x="642045" y="1210646"/>
            <a:ext cx="8990905" cy="1600438"/>
          </a:xfrm>
          <a:prstGeom prst="rect">
            <a:avLst/>
          </a:prstGeom>
          <a:noFill/>
        </p:spPr>
        <p:txBody>
          <a:bodyPr vert="horz" wrap="square" rtlCol="0">
            <a:spAutoFit/>
          </a:bodyPr>
          <a:lstStyle/>
          <a:p>
            <a:pPr algn="l"/>
            <a:r>
              <a:rPr lang="ja-JP" altLang="en-US" sz="1400" b="0" dirty="0">
                <a:latin typeface="Meiryo UI" panose="020B0604030504040204" pitchFamily="50" charset="-128"/>
                <a:ea typeface="Meiryo UI" panose="020B0604030504040204" pitchFamily="50" charset="-128"/>
              </a:rPr>
              <a:t>　スクラムで決められている役割（ロール）は、「プロダクトオーナー」「開発チーム」「スクラムマスター」の</a:t>
            </a:r>
            <a:r>
              <a:rPr lang="en-US" altLang="ja-JP" sz="1400" b="0" dirty="0">
                <a:latin typeface="Meiryo UI" panose="020B0604030504040204" pitchFamily="50" charset="-128"/>
                <a:ea typeface="Meiryo UI" panose="020B0604030504040204" pitchFamily="50" charset="-128"/>
              </a:rPr>
              <a:t>3</a:t>
            </a:r>
            <a:r>
              <a:rPr lang="ja-JP" altLang="en-US" sz="1400" b="0" dirty="0">
                <a:latin typeface="Meiryo UI" panose="020B0604030504040204" pitchFamily="50" charset="-128"/>
                <a:ea typeface="Meiryo UI" panose="020B0604030504040204" pitchFamily="50" charset="-128"/>
              </a:rPr>
              <a:t>種類である。これら全体を「スクラムチーム」と呼び、</a:t>
            </a:r>
            <a:r>
              <a:rPr lang="en-US" altLang="ja-JP" sz="1400" b="0" dirty="0">
                <a:latin typeface="Meiryo UI" panose="020B0604030504040204" pitchFamily="50" charset="-128"/>
                <a:ea typeface="Meiryo UI" panose="020B0604030504040204" pitchFamily="50" charset="-128"/>
              </a:rPr>
              <a:t>3</a:t>
            </a:r>
            <a:r>
              <a:rPr lang="ja-JP" altLang="en-US" sz="1400" b="0" dirty="0" err="1">
                <a:latin typeface="Meiryo UI" panose="020B0604030504040204" pitchFamily="50" charset="-128"/>
                <a:ea typeface="Meiryo UI" panose="020B0604030504040204" pitchFamily="50" charset="-128"/>
              </a:rPr>
              <a:t>つの</a:t>
            </a:r>
            <a:r>
              <a:rPr lang="ja-JP" altLang="en-US" sz="1400" b="0" dirty="0">
                <a:latin typeface="Meiryo UI" panose="020B0604030504040204" pitchFamily="50" charset="-128"/>
                <a:ea typeface="Meiryo UI" panose="020B0604030504040204" pitchFamily="50" charset="-128"/>
              </a:rPr>
              <a:t>役割が協調することで、大きな効果を創出する。</a:t>
            </a:r>
            <a:endParaRPr lang="en-US" altLang="ja-JP" sz="1400" b="0" dirty="0">
              <a:latin typeface="Meiryo UI" panose="020B0604030504040204" pitchFamily="50" charset="-128"/>
              <a:ea typeface="Meiryo UI" panose="020B0604030504040204" pitchFamily="50" charset="-128"/>
            </a:endParaRPr>
          </a:p>
          <a:p>
            <a:pPr algn="l"/>
            <a:endParaRPr lang="en-US" altLang="ja-JP" sz="1400" b="0" dirty="0">
              <a:latin typeface="Meiryo UI" panose="020B0604030504040204" pitchFamily="50" charset="-128"/>
              <a:ea typeface="Meiryo UI" panose="020B0604030504040204" pitchFamily="50" charset="-128"/>
            </a:endParaRPr>
          </a:p>
          <a:p>
            <a:pPr algn="l"/>
            <a:r>
              <a:rPr lang="ja-JP" altLang="en-US" sz="1400" b="0" dirty="0">
                <a:latin typeface="Meiryo UI" panose="020B0604030504040204" pitchFamily="50" charset="-128"/>
                <a:ea typeface="Meiryo UI" panose="020B0604030504040204" pitchFamily="50" charset="-128"/>
              </a:rPr>
              <a:t>　開発チームは、プロダクトの開発プロセス全体に責任を負い、開発プロセスを通して自律的である必要がある。スクラムではこの自律したチームのことを「自己組織化された」チームと呼ぶ。開発チームは、プロダクト</a:t>
            </a:r>
            <a:r>
              <a:rPr lang="ja-JP" altLang="en-US" sz="1400" b="0" dirty="0">
                <a:solidFill>
                  <a:srgbClr val="000000"/>
                </a:solidFill>
                <a:latin typeface="Meiryo UI" panose="020B0604030504040204" pitchFamily="50" charset="-128"/>
                <a:ea typeface="Meiryo UI" panose="020B0604030504040204" pitchFamily="50" charset="-128"/>
              </a:rPr>
              <a:t>を開発するために必要なスキルを全て備えている必要がある。従来型では、特定の専門性をもったメンバーが役割分担して開発することが一般的だったが、スクラムの開発チームは、一人が複数のタスクを担う多能工を目指す。</a:t>
            </a:r>
            <a:endParaRPr lang="en-US" altLang="ja-JP" sz="1400" b="0" dirty="0">
              <a:solidFill>
                <a:srgbClr val="000000"/>
              </a:solidFill>
              <a:latin typeface="Meiryo UI" panose="020B0604030504040204" pitchFamily="50" charset="-128"/>
              <a:ea typeface="Meiryo UI" panose="020B0604030504040204" pitchFamily="50" charset="-128"/>
            </a:endParaRPr>
          </a:p>
        </p:txBody>
      </p:sp>
      <p:grpSp>
        <p:nvGrpSpPr>
          <p:cNvPr id="56" name="グループ化 55">
            <a:extLst>
              <a:ext uri="{FF2B5EF4-FFF2-40B4-BE49-F238E27FC236}">
                <a16:creationId xmlns:a16="http://schemas.microsoft.com/office/drawing/2014/main" id="{CD780CC0-ACDD-4C6A-A28D-52DCF2562CF2}"/>
              </a:ext>
            </a:extLst>
          </p:cNvPr>
          <p:cNvGrpSpPr/>
          <p:nvPr/>
        </p:nvGrpSpPr>
        <p:grpSpPr>
          <a:xfrm>
            <a:off x="1712640" y="2852936"/>
            <a:ext cx="6518220" cy="3599614"/>
            <a:chOff x="2289052" y="2673115"/>
            <a:chExt cx="4824536" cy="2664296"/>
          </a:xfrm>
        </p:grpSpPr>
        <p:sp>
          <p:nvSpPr>
            <p:cNvPr id="57" name="円/楕円 9">
              <a:extLst>
                <a:ext uri="{FF2B5EF4-FFF2-40B4-BE49-F238E27FC236}">
                  <a16:creationId xmlns:a16="http://schemas.microsoft.com/office/drawing/2014/main" id="{D00518E5-6BE0-40AA-ACD9-C37DDF077641}"/>
                </a:ext>
              </a:extLst>
            </p:cNvPr>
            <p:cNvSpPr/>
            <p:nvPr/>
          </p:nvSpPr>
          <p:spPr>
            <a:xfrm>
              <a:off x="4449292" y="2673115"/>
              <a:ext cx="2664296" cy="2664296"/>
            </a:xfrm>
            <a:prstGeom prst="ellipse">
              <a:avLst/>
            </a:prstGeom>
            <a:solidFill>
              <a:schemeClr val="accent1">
                <a:lumMod val="90000"/>
                <a:alpha val="75000"/>
              </a:schemeClr>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58" name="円/楕円 7">
              <a:extLst>
                <a:ext uri="{FF2B5EF4-FFF2-40B4-BE49-F238E27FC236}">
                  <a16:creationId xmlns:a16="http://schemas.microsoft.com/office/drawing/2014/main" id="{570D0CB4-399B-4472-BF3A-1D2D223ADD37}"/>
                </a:ext>
              </a:extLst>
            </p:cNvPr>
            <p:cNvSpPr/>
            <p:nvPr/>
          </p:nvSpPr>
          <p:spPr>
            <a:xfrm>
              <a:off x="2289052" y="2673115"/>
              <a:ext cx="2664296" cy="2664296"/>
            </a:xfrm>
            <a:prstGeom prst="ellipse">
              <a:avLst/>
            </a:prstGeom>
            <a:solidFill>
              <a:schemeClr val="accent6">
                <a:lumMod val="20000"/>
                <a:lumOff val="80000"/>
                <a:alpha val="75000"/>
              </a:schemeClr>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A9B18979-D183-438E-8FC5-D218A6460538}"/>
                </a:ext>
              </a:extLst>
            </p:cNvPr>
            <p:cNvSpPr txBox="1"/>
            <p:nvPr/>
          </p:nvSpPr>
          <p:spPr>
            <a:xfrm>
              <a:off x="2900490" y="2703157"/>
              <a:ext cx="1441420" cy="523220"/>
            </a:xfrm>
            <a:prstGeom prst="rect">
              <a:avLst/>
            </a:prstGeom>
            <a:noFill/>
          </p:spPr>
          <p:txBody>
            <a:bodyPr vert="horz" wrap="none" rtlCol="0">
              <a:spAutoFit/>
            </a:bodyPr>
            <a:lstStyle/>
            <a:p>
              <a:pPr>
                <a:spcAft>
                  <a:spcPts val="1800"/>
                </a:spcAft>
              </a:pPr>
              <a:r>
                <a:rPr kumimoji="1" lang="ja-JP" altLang="en-US" sz="1400" u="sng" dirty="0">
                  <a:latin typeface="Meiryo UI" panose="020B0604030504040204" pitchFamily="50" charset="-128"/>
                  <a:ea typeface="Meiryo UI" panose="020B0604030504040204" pitchFamily="50" charset="-128"/>
                </a:rPr>
                <a:t>ステークホルダー</a:t>
              </a:r>
              <a:br>
                <a:rPr kumimoji="1" lang="en-US" altLang="ja-JP" sz="1400" u="sng" dirty="0">
                  <a:latin typeface="Meiryo UI" panose="020B0604030504040204" pitchFamily="50" charset="-128"/>
                  <a:ea typeface="Meiryo UI" panose="020B0604030504040204" pitchFamily="50" charset="-128"/>
                </a:rPr>
              </a:br>
              <a:r>
                <a:rPr kumimoji="1" lang="ja-JP" altLang="en-US" sz="1400" u="sng" dirty="0">
                  <a:latin typeface="Meiryo UI" panose="020B0604030504040204" pitchFamily="50" charset="-128"/>
                  <a:ea typeface="Meiryo UI" panose="020B0604030504040204" pitchFamily="50" charset="-128"/>
                </a:rPr>
                <a:t>（利害関係者）</a:t>
              </a:r>
            </a:p>
          </p:txBody>
        </p:sp>
        <p:sp>
          <p:nvSpPr>
            <p:cNvPr id="60" name="テキスト ボックス 59">
              <a:extLst>
                <a:ext uri="{FF2B5EF4-FFF2-40B4-BE49-F238E27FC236}">
                  <a16:creationId xmlns:a16="http://schemas.microsoft.com/office/drawing/2014/main" id="{E5BAEA0F-D5C7-4C40-A773-E965FFB8D972}"/>
                </a:ext>
              </a:extLst>
            </p:cNvPr>
            <p:cNvSpPr txBox="1"/>
            <p:nvPr/>
          </p:nvSpPr>
          <p:spPr>
            <a:xfrm>
              <a:off x="5173740" y="2810879"/>
              <a:ext cx="1215397" cy="307777"/>
            </a:xfrm>
            <a:prstGeom prst="rect">
              <a:avLst/>
            </a:prstGeom>
            <a:noFill/>
          </p:spPr>
          <p:txBody>
            <a:bodyPr vert="horz" wrap="none" rtlCol="0">
              <a:spAutoFit/>
            </a:bodyPr>
            <a:lstStyle/>
            <a:p>
              <a:pPr>
                <a:spcAft>
                  <a:spcPts val="1800"/>
                </a:spcAft>
              </a:pPr>
              <a:r>
                <a:rPr lang="ja-JP" altLang="en-US" sz="1400" u="sng" dirty="0">
                  <a:latin typeface="Meiryo UI" panose="020B0604030504040204" pitchFamily="50" charset="-128"/>
                  <a:ea typeface="Meiryo UI" panose="020B0604030504040204" pitchFamily="50" charset="-128"/>
                </a:rPr>
                <a:t>スクラムチーム</a:t>
              </a:r>
              <a:endParaRPr kumimoji="1" lang="ja-JP" altLang="en-US" sz="1400" u="sng" dirty="0">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986AC0BA-9750-45C8-8780-5B93E0969C27}"/>
                </a:ext>
              </a:extLst>
            </p:cNvPr>
            <p:cNvSpPr txBox="1"/>
            <p:nvPr/>
          </p:nvSpPr>
          <p:spPr>
            <a:xfrm>
              <a:off x="5553056" y="4834516"/>
              <a:ext cx="638565" cy="205024"/>
            </a:xfrm>
            <a:prstGeom prst="rect">
              <a:avLst/>
            </a:prstGeom>
            <a:noFill/>
          </p:spPr>
          <p:txBody>
            <a:bodyPr vert="horz" wrap="none" rtlCol="0">
              <a:spAutoFit/>
            </a:bodyPr>
            <a:lstStyle/>
            <a:p>
              <a:pPr>
                <a:spcAft>
                  <a:spcPts val="0"/>
                </a:spcAft>
              </a:pPr>
              <a:r>
                <a:rPr kumimoji="1" lang="ja-JP" altLang="en-US" sz="1200" b="0" dirty="0">
                  <a:solidFill>
                    <a:schemeClr val="accent6"/>
                  </a:solidFill>
                  <a:latin typeface="Meiryo UI" panose="020B0604030504040204" pitchFamily="50" charset="-128"/>
                  <a:ea typeface="Meiryo UI" panose="020B0604030504040204" pitchFamily="50" charset="-128"/>
                </a:rPr>
                <a:t>開発チーム</a:t>
              </a:r>
              <a:endParaRPr kumimoji="1" lang="en-US" altLang="ja-JP" sz="1200" b="0" dirty="0">
                <a:solidFill>
                  <a:schemeClr val="accent6"/>
                </a:solidFill>
                <a:latin typeface="Meiryo UI" panose="020B0604030504040204" pitchFamily="50" charset="-128"/>
                <a:ea typeface="Meiryo UI" panose="020B0604030504040204" pitchFamily="50" charset="-128"/>
              </a:endParaRPr>
            </a:p>
          </p:txBody>
        </p:sp>
        <p:grpSp>
          <p:nvGrpSpPr>
            <p:cNvPr id="62" name="グループ化 61">
              <a:extLst>
                <a:ext uri="{FF2B5EF4-FFF2-40B4-BE49-F238E27FC236}">
                  <a16:creationId xmlns:a16="http://schemas.microsoft.com/office/drawing/2014/main" id="{43BD84B3-F02C-4179-9176-C0A9E2C0C954}"/>
                </a:ext>
              </a:extLst>
            </p:cNvPr>
            <p:cNvGrpSpPr/>
            <p:nvPr/>
          </p:nvGrpSpPr>
          <p:grpSpPr>
            <a:xfrm>
              <a:off x="5454381" y="4299264"/>
              <a:ext cx="835915" cy="555683"/>
              <a:chOff x="3695465" y="2894909"/>
              <a:chExt cx="835915" cy="555683"/>
            </a:xfrm>
          </p:grpSpPr>
          <p:grpSp>
            <p:nvGrpSpPr>
              <p:cNvPr id="91" name="グループ化 90">
                <a:extLst>
                  <a:ext uri="{FF2B5EF4-FFF2-40B4-BE49-F238E27FC236}">
                    <a16:creationId xmlns:a16="http://schemas.microsoft.com/office/drawing/2014/main" id="{483794B2-A041-4579-AA83-C27B1B269DB1}"/>
                  </a:ext>
                </a:extLst>
              </p:cNvPr>
              <p:cNvGrpSpPr/>
              <p:nvPr/>
            </p:nvGrpSpPr>
            <p:grpSpPr>
              <a:xfrm>
                <a:off x="3695465" y="2894909"/>
                <a:ext cx="195788" cy="412269"/>
                <a:chOff x="6204668" y="4464644"/>
                <a:chExt cx="260500" cy="548532"/>
              </a:xfrm>
            </p:grpSpPr>
            <p:sp>
              <p:nvSpPr>
                <p:cNvPr id="101" name="円/楕円 24">
                  <a:extLst>
                    <a:ext uri="{FF2B5EF4-FFF2-40B4-BE49-F238E27FC236}">
                      <a16:creationId xmlns:a16="http://schemas.microsoft.com/office/drawing/2014/main" id="{5D25BF7B-D26E-436C-BA22-93F644B21830}"/>
                    </a:ext>
                  </a:extLst>
                </p:cNvPr>
                <p:cNvSpPr/>
                <p:nvPr/>
              </p:nvSpPr>
              <p:spPr>
                <a:xfrm>
                  <a:off x="6204668" y="4464644"/>
                  <a:ext cx="260500" cy="260500"/>
                </a:xfrm>
                <a:prstGeom prst="ellipse">
                  <a:avLst/>
                </a:prstGeom>
                <a:solidFill>
                  <a:schemeClr val="accent6"/>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102" name="フリーフォーム 25">
                  <a:extLst>
                    <a:ext uri="{FF2B5EF4-FFF2-40B4-BE49-F238E27FC236}">
                      <a16:creationId xmlns:a16="http://schemas.microsoft.com/office/drawing/2014/main" id="{C2D6DFBC-432A-4C41-B1E9-1E8FD6D61878}"/>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solidFill>
                  <a:schemeClr val="accent6"/>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grpSp>
            <p:nvGrpSpPr>
              <p:cNvPr id="92" name="グループ化 91">
                <a:extLst>
                  <a:ext uri="{FF2B5EF4-FFF2-40B4-BE49-F238E27FC236}">
                    <a16:creationId xmlns:a16="http://schemas.microsoft.com/office/drawing/2014/main" id="{0EBD2F1E-7DDA-4E55-AF38-1182ED4211F5}"/>
                  </a:ext>
                </a:extLst>
              </p:cNvPr>
              <p:cNvGrpSpPr/>
              <p:nvPr/>
            </p:nvGrpSpPr>
            <p:grpSpPr>
              <a:xfrm>
                <a:off x="3903930" y="3038323"/>
                <a:ext cx="195788" cy="412269"/>
                <a:chOff x="6204668" y="4464644"/>
                <a:chExt cx="260500" cy="548532"/>
              </a:xfrm>
            </p:grpSpPr>
            <p:sp>
              <p:nvSpPr>
                <p:cNvPr id="99" name="円/楕円 22">
                  <a:extLst>
                    <a:ext uri="{FF2B5EF4-FFF2-40B4-BE49-F238E27FC236}">
                      <a16:creationId xmlns:a16="http://schemas.microsoft.com/office/drawing/2014/main" id="{B94642C6-E6E3-4B70-9A91-BF89A4D96CA0}"/>
                    </a:ext>
                  </a:extLst>
                </p:cNvPr>
                <p:cNvSpPr/>
                <p:nvPr/>
              </p:nvSpPr>
              <p:spPr>
                <a:xfrm>
                  <a:off x="6204668" y="4464644"/>
                  <a:ext cx="260500" cy="260500"/>
                </a:xfrm>
                <a:prstGeom prst="ellipse">
                  <a:avLst/>
                </a:prstGeom>
                <a:solidFill>
                  <a:schemeClr val="accent6"/>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100" name="フリーフォーム 23">
                  <a:extLst>
                    <a:ext uri="{FF2B5EF4-FFF2-40B4-BE49-F238E27FC236}">
                      <a16:creationId xmlns:a16="http://schemas.microsoft.com/office/drawing/2014/main" id="{2EE52718-C53E-4A57-9837-E0290E4F18EE}"/>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solidFill>
                  <a:schemeClr val="accent6"/>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grpSp>
            <p:nvGrpSpPr>
              <p:cNvPr id="93" name="グループ化 92">
                <a:extLst>
                  <a:ext uri="{FF2B5EF4-FFF2-40B4-BE49-F238E27FC236}">
                    <a16:creationId xmlns:a16="http://schemas.microsoft.com/office/drawing/2014/main" id="{9237CA08-23ED-46C8-8CE1-8B910AF95079}"/>
                  </a:ext>
                </a:extLst>
              </p:cNvPr>
              <p:cNvGrpSpPr/>
              <p:nvPr/>
            </p:nvGrpSpPr>
            <p:grpSpPr>
              <a:xfrm>
                <a:off x="4127127" y="2894909"/>
                <a:ext cx="195788" cy="412269"/>
                <a:chOff x="6204668" y="4464644"/>
                <a:chExt cx="260500" cy="548532"/>
              </a:xfrm>
            </p:grpSpPr>
            <p:sp>
              <p:nvSpPr>
                <p:cNvPr id="97" name="円/楕円 20">
                  <a:extLst>
                    <a:ext uri="{FF2B5EF4-FFF2-40B4-BE49-F238E27FC236}">
                      <a16:creationId xmlns:a16="http://schemas.microsoft.com/office/drawing/2014/main" id="{C2CBFEE9-586C-40B1-9D36-C2638F554F62}"/>
                    </a:ext>
                  </a:extLst>
                </p:cNvPr>
                <p:cNvSpPr/>
                <p:nvPr/>
              </p:nvSpPr>
              <p:spPr>
                <a:xfrm>
                  <a:off x="6204668" y="4464644"/>
                  <a:ext cx="260500" cy="260500"/>
                </a:xfrm>
                <a:prstGeom prst="ellipse">
                  <a:avLst/>
                </a:prstGeom>
                <a:solidFill>
                  <a:schemeClr val="accent6"/>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98" name="フリーフォーム 21">
                  <a:extLst>
                    <a:ext uri="{FF2B5EF4-FFF2-40B4-BE49-F238E27FC236}">
                      <a16:creationId xmlns:a16="http://schemas.microsoft.com/office/drawing/2014/main" id="{9C4C03D2-33BC-48A1-B876-6C96E1C28C1F}"/>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solidFill>
                  <a:schemeClr val="accent6"/>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grpSp>
            <p:nvGrpSpPr>
              <p:cNvPr id="94" name="グループ化 93">
                <a:extLst>
                  <a:ext uri="{FF2B5EF4-FFF2-40B4-BE49-F238E27FC236}">
                    <a16:creationId xmlns:a16="http://schemas.microsoft.com/office/drawing/2014/main" id="{B1A5BA7E-2C2A-4DDC-8D3E-FA4B272DE4C8}"/>
                  </a:ext>
                </a:extLst>
              </p:cNvPr>
              <p:cNvGrpSpPr/>
              <p:nvPr/>
            </p:nvGrpSpPr>
            <p:grpSpPr>
              <a:xfrm>
                <a:off x="4335592" y="3038323"/>
                <a:ext cx="195788" cy="412269"/>
                <a:chOff x="6204668" y="4464644"/>
                <a:chExt cx="260500" cy="548532"/>
              </a:xfrm>
            </p:grpSpPr>
            <p:sp>
              <p:nvSpPr>
                <p:cNvPr id="95" name="円/楕円 18">
                  <a:extLst>
                    <a:ext uri="{FF2B5EF4-FFF2-40B4-BE49-F238E27FC236}">
                      <a16:creationId xmlns:a16="http://schemas.microsoft.com/office/drawing/2014/main" id="{294008D0-C3FD-4A6F-9194-12FBF3F6B786}"/>
                    </a:ext>
                  </a:extLst>
                </p:cNvPr>
                <p:cNvSpPr/>
                <p:nvPr/>
              </p:nvSpPr>
              <p:spPr>
                <a:xfrm>
                  <a:off x="6204668" y="4464644"/>
                  <a:ext cx="260500" cy="260500"/>
                </a:xfrm>
                <a:prstGeom prst="ellipse">
                  <a:avLst/>
                </a:prstGeom>
                <a:solidFill>
                  <a:schemeClr val="accent6"/>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96" name="フリーフォーム 19">
                  <a:extLst>
                    <a:ext uri="{FF2B5EF4-FFF2-40B4-BE49-F238E27FC236}">
                      <a16:creationId xmlns:a16="http://schemas.microsoft.com/office/drawing/2014/main" id="{A9BA39FA-C8B6-4191-9E1B-3B58F5DBA9DE}"/>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solidFill>
                  <a:schemeClr val="accent6"/>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grpSp>
        <p:grpSp>
          <p:nvGrpSpPr>
            <p:cNvPr id="63" name="グループ化 62">
              <a:extLst>
                <a:ext uri="{FF2B5EF4-FFF2-40B4-BE49-F238E27FC236}">
                  <a16:creationId xmlns:a16="http://schemas.microsoft.com/office/drawing/2014/main" id="{B9A32F9D-050D-43C7-8CE3-1A15E1111C8F}"/>
                </a:ext>
              </a:extLst>
            </p:cNvPr>
            <p:cNvGrpSpPr/>
            <p:nvPr/>
          </p:nvGrpSpPr>
          <p:grpSpPr>
            <a:xfrm>
              <a:off x="5718645" y="3208112"/>
              <a:ext cx="307386" cy="647260"/>
              <a:chOff x="6204668" y="4464644"/>
              <a:chExt cx="260500" cy="548532"/>
            </a:xfrm>
            <a:solidFill>
              <a:schemeClr val="accent6"/>
            </a:solidFill>
          </p:grpSpPr>
          <p:sp>
            <p:nvSpPr>
              <p:cNvPr id="89" name="円/楕円 28">
                <a:extLst>
                  <a:ext uri="{FF2B5EF4-FFF2-40B4-BE49-F238E27FC236}">
                    <a16:creationId xmlns:a16="http://schemas.microsoft.com/office/drawing/2014/main" id="{EE2A4F5A-A303-4147-A183-8388E7164A34}"/>
                  </a:ext>
                </a:extLst>
              </p:cNvPr>
              <p:cNvSpPr/>
              <p:nvPr/>
            </p:nvSpPr>
            <p:spPr>
              <a:xfrm>
                <a:off x="6204668" y="4464644"/>
                <a:ext cx="260500" cy="260500"/>
              </a:xfrm>
              <a:prstGeom prst="ellipse">
                <a:avLst/>
              </a:pr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90" name="フリーフォーム 29">
                <a:extLst>
                  <a:ext uri="{FF2B5EF4-FFF2-40B4-BE49-F238E27FC236}">
                    <a16:creationId xmlns:a16="http://schemas.microsoft.com/office/drawing/2014/main" id="{31A18200-DD1B-493B-A9A0-05B497471DAF}"/>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sp>
          <p:nvSpPr>
            <p:cNvPr id="64" name="テキスト ボックス 63">
              <a:extLst>
                <a:ext uri="{FF2B5EF4-FFF2-40B4-BE49-F238E27FC236}">
                  <a16:creationId xmlns:a16="http://schemas.microsoft.com/office/drawing/2014/main" id="{4AEA89BF-6A9D-4630-9D76-CDD9E7E4AFB6}"/>
                </a:ext>
              </a:extLst>
            </p:cNvPr>
            <p:cNvSpPr txBox="1"/>
            <p:nvPr/>
          </p:nvSpPr>
          <p:spPr>
            <a:xfrm>
              <a:off x="5463476" y="3846451"/>
              <a:ext cx="817723" cy="205024"/>
            </a:xfrm>
            <a:prstGeom prst="rect">
              <a:avLst/>
            </a:prstGeom>
            <a:noFill/>
          </p:spPr>
          <p:txBody>
            <a:bodyPr vert="horz" wrap="none" rtlCol="0">
              <a:spAutoFit/>
            </a:bodyPr>
            <a:lstStyle/>
            <a:p>
              <a:pPr>
                <a:spcAft>
                  <a:spcPts val="0"/>
                </a:spcAft>
              </a:pPr>
              <a:r>
                <a:rPr lang="ja-JP" altLang="en-US" sz="1200" b="0" dirty="0">
                  <a:solidFill>
                    <a:schemeClr val="accent6"/>
                  </a:solidFill>
                  <a:latin typeface="Meiryo UI" panose="020B0604030504040204" pitchFamily="50" charset="-128"/>
                  <a:ea typeface="Meiryo UI" panose="020B0604030504040204" pitchFamily="50" charset="-128"/>
                </a:rPr>
                <a:t>スクラムマスター</a:t>
              </a:r>
              <a:endParaRPr kumimoji="1" lang="en-US" altLang="ja-JP" sz="1200" b="0" dirty="0">
                <a:solidFill>
                  <a:schemeClr val="accent6"/>
                </a:solidFill>
                <a:latin typeface="Meiryo UI" panose="020B0604030504040204" pitchFamily="50" charset="-128"/>
                <a:ea typeface="Meiryo UI" panose="020B0604030504040204" pitchFamily="50" charset="-128"/>
              </a:endParaRPr>
            </a:p>
          </p:txBody>
        </p:sp>
        <p:grpSp>
          <p:nvGrpSpPr>
            <p:cNvPr id="65" name="グループ化 64">
              <a:extLst>
                <a:ext uri="{FF2B5EF4-FFF2-40B4-BE49-F238E27FC236}">
                  <a16:creationId xmlns:a16="http://schemas.microsoft.com/office/drawing/2014/main" id="{37D501A9-6AFC-4D7B-8163-E82EDCE7C3F7}"/>
                </a:ext>
              </a:extLst>
            </p:cNvPr>
            <p:cNvGrpSpPr/>
            <p:nvPr/>
          </p:nvGrpSpPr>
          <p:grpSpPr>
            <a:xfrm>
              <a:off x="4546900" y="3647420"/>
              <a:ext cx="307386" cy="647260"/>
              <a:chOff x="6204668" y="4464644"/>
              <a:chExt cx="260500" cy="548532"/>
            </a:xfrm>
            <a:solidFill>
              <a:schemeClr val="accent6"/>
            </a:solidFill>
          </p:grpSpPr>
          <p:sp>
            <p:nvSpPr>
              <p:cNvPr id="87" name="円/楕円 32">
                <a:extLst>
                  <a:ext uri="{FF2B5EF4-FFF2-40B4-BE49-F238E27FC236}">
                    <a16:creationId xmlns:a16="http://schemas.microsoft.com/office/drawing/2014/main" id="{5F3D7ACC-1FB8-4DFD-8F31-31DC8DA10298}"/>
                  </a:ext>
                </a:extLst>
              </p:cNvPr>
              <p:cNvSpPr/>
              <p:nvPr/>
            </p:nvSpPr>
            <p:spPr>
              <a:xfrm>
                <a:off x="6204668" y="4464644"/>
                <a:ext cx="260500" cy="260500"/>
              </a:xfrm>
              <a:prstGeom prst="ellipse">
                <a:avLst/>
              </a:pr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88" name="フリーフォーム 33">
                <a:extLst>
                  <a:ext uri="{FF2B5EF4-FFF2-40B4-BE49-F238E27FC236}">
                    <a16:creationId xmlns:a16="http://schemas.microsoft.com/office/drawing/2014/main" id="{0B5EECA4-412A-4C62-841E-8B116124EFAB}"/>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sp>
          <p:nvSpPr>
            <p:cNvPr id="66" name="テキスト ボックス 65">
              <a:extLst>
                <a:ext uri="{FF2B5EF4-FFF2-40B4-BE49-F238E27FC236}">
                  <a16:creationId xmlns:a16="http://schemas.microsoft.com/office/drawing/2014/main" id="{843CBBEC-59DC-4622-BA25-5D553A0B38DC}"/>
                </a:ext>
              </a:extLst>
            </p:cNvPr>
            <p:cNvSpPr txBox="1"/>
            <p:nvPr/>
          </p:nvSpPr>
          <p:spPr>
            <a:xfrm>
              <a:off x="4416945" y="4307610"/>
              <a:ext cx="544832" cy="341707"/>
            </a:xfrm>
            <a:prstGeom prst="rect">
              <a:avLst/>
            </a:prstGeom>
            <a:noFill/>
          </p:spPr>
          <p:txBody>
            <a:bodyPr vert="horz" wrap="none" rtlCol="0">
              <a:spAutoFit/>
            </a:bodyPr>
            <a:lstStyle/>
            <a:p>
              <a:pPr>
                <a:spcAft>
                  <a:spcPts val="0"/>
                </a:spcAft>
              </a:pPr>
              <a:r>
                <a:rPr lang="ja-JP" altLang="en-US" sz="1200" b="0" dirty="0">
                  <a:solidFill>
                    <a:schemeClr val="accent6"/>
                  </a:solidFill>
                  <a:latin typeface="Meiryo UI" panose="020B0604030504040204" pitchFamily="50" charset="-128"/>
                  <a:ea typeface="Meiryo UI" panose="020B0604030504040204" pitchFamily="50" charset="-128"/>
                </a:rPr>
                <a:t>プロダクト</a:t>
              </a:r>
              <a:endParaRPr lang="en-US" altLang="ja-JP" sz="1200" b="0" dirty="0">
                <a:solidFill>
                  <a:schemeClr val="accent6"/>
                </a:solidFill>
                <a:latin typeface="Meiryo UI" panose="020B0604030504040204" pitchFamily="50" charset="-128"/>
                <a:ea typeface="Meiryo UI" panose="020B0604030504040204" pitchFamily="50" charset="-128"/>
              </a:endParaRPr>
            </a:p>
            <a:p>
              <a:pPr>
                <a:spcAft>
                  <a:spcPts val="0"/>
                </a:spcAft>
              </a:pPr>
              <a:r>
                <a:rPr lang="ja-JP" altLang="en-US" sz="1200" b="0" dirty="0">
                  <a:solidFill>
                    <a:schemeClr val="accent6"/>
                  </a:solidFill>
                  <a:latin typeface="Meiryo UI" panose="020B0604030504040204" pitchFamily="50" charset="-128"/>
                  <a:ea typeface="Meiryo UI" panose="020B0604030504040204" pitchFamily="50" charset="-128"/>
                </a:rPr>
                <a:t>オーナー</a:t>
              </a:r>
              <a:endParaRPr kumimoji="1" lang="en-US" altLang="ja-JP" sz="1200" b="0" dirty="0">
                <a:solidFill>
                  <a:schemeClr val="accent6"/>
                </a:solidFill>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575B246C-477A-4F4E-8DD8-8E93813D92D8}"/>
                </a:ext>
              </a:extLst>
            </p:cNvPr>
            <p:cNvSpPr txBox="1"/>
            <p:nvPr/>
          </p:nvSpPr>
          <p:spPr>
            <a:xfrm>
              <a:off x="2697465" y="3721632"/>
              <a:ext cx="1383675" cy="318926"/>
            </a:xfrm>
            <a:prstGeom prst="rect">
              <a:avLst/>
            </a:prstGeom>
            <a:noFill/>
          </p:spPr>
          <p:txBody>
            <a:bodyPr vert="horz" wrap="none" rtlCol="0">
              <a:spAutoFit/>
            </a:bodyPr>
            <a:lstStyle/>
            <a:p>
              <a:pPr>
                <a:spcAft>
                  <a:spcPts val="0"/>
                </a:spcAft>
              </a:pPr>
              <a:r>
                <a:rPr kumimoji="1" lang="ja-JP" altLang="en-US" sz="1200" b="0" dirty="0">
                  <a:latin typeface="Meiryo UI" panose="020B0604030504040204" pitchFamily="50" charset="-128"/>
                  <a:ea typeface="Meiryo UI" panose="020B0604030504040204" pitchFamily="50" charset="-128"/>
                </a:rPr>
                <a:t>社内</a:t>
              </a:r>
              <a:endParaRPr kumimoji="1" lang="en-US" altLang="ja-JP" sz="1200" b="0" dirty="0">
                <a:latin typeface="Meiryo UI" panose="020B0604030504040204" pitchFamily="50" charset="-128"/>
                <a:ea typeface="Meiryo UI" panose="020B0604030504040204" pitchFamily="50" charset="-128"/>
              </a:endParaRPr>
            </a:p>
            <a:p>
              <a:pPr>
                <a:spcAft>
                  <a:spcPts val="0"/>
                </a:spcAft>
              </a:pPr>
              <a:r>
                <a:rPr kumimoji="1" lang="ja-JP" altLang="en-US" sz="1000" b="0" dirty="0">
                  <a:latin typeface="Meiryo UI" panose="020B0604030504040204" pitchFamily="50" charset="-128"/>
                  <a:ea typeface="Meiryo UI" panose="020B0604030504040204" pitchFamily="50" charset="-128"/>
                </a:rPr>
                <a:t>（営業部門、事業責任者など）</a:t>
              </a:r>
              <a:endParaRPr kumimoji="1" lang="en-US" altLang="ja-JP" sz="1000" b="0" dirty="0">
                <a:latin typeface="Meiryo UI" panose="020B0604030504040204" pitchFamily="50" charset="-128"/>
                <a:ea typeface="Meiryo UI" panose="020B0604030504040204" pitchFamily="50" charset="-128"/>
              </a:endParaRPr>
            </a:p>
          </p:txBody>
        </p:sp>
        <p:grpSp>
          <p:nvGrpSpPr>
            <p:cNvPr id="68" name="グループ化 67">
              <a:extLst>
                <a:ext uri="{FF2B5EF4-FFF2-40B4-BE49-F238E27FC236}">
                  <a16:creationId xmlns:a16="http://schemas.microsoft.com/office/drawing/2014/main" id="{6643C88F-4783-4BF5-A4B0-A7B1CB26F19E}"/>
                </a:ext>
              </a:extLst>
            </p:cNvPr>
            <p:cNvGrpSpPr/>
            <p:nvPr/>
          </p:nvGrpSpPr>
          <p:grpSpPr>
            <a:xfrm>
              <a:off x="3075576" y="3309363"/>
              <a:ext cx="627450" cy="412269"/>
              <a:chOff x="3695465" y="2894909"/>
              <a:chExt cx="627450" cy="412269"/>
            </a:xfrm>
            <a:solidFill>
              <a:schemeClr val="tx1"/>
            </a:solidFill>
          </p:grpSpPr>
          <p:grpSp>
            <p:nvGrpSpPr>
              <p:cNvPr id="81" name="グループ化 80">
                <a:extLst>
                  <a:ext uri="{FF2B5EF4-FFF2-40B4-BE49-F238E27FC236}">
                    <a16:creationId xmlns:a16="http://schemas.microsoft.com/office/drawing/2014/main" id="{05647083-4EC3-4E49-943B-9AD45DAA723E}"/>
                  </a:ext>
                </a:extLst>
              </p:cNvPr>
              <p:cNvGrpSpPr/>
              <p:nvPr/>
            </p:nvGrpSpPr>
            <p:grpSpPr>
              <a:xfrm>
                <a:off x="3695465" y="2894909"/>
                <a:ext cx="195788" cy="412269"/>
                <a:chOff x="6204668" y="4464644"/>
                <a:chExt cx="260500" cy="548532"/>
              </a:xfrm>
              <a:grpFill/>
            </p:grpSpPr>
            <p:sp>
              <p:nvSpPr>
                <p:cNvPr id="85" name="円/楕円 41">
                  <a:extLst>
                    <a:ext uri="{FF2B5EF4-FFF2-40B4-BE49-F238E27FC236}">
                      <a16:creationId xmlns:a16="http://schemas.microsoft.com/office/drawing/2014/main" id="{1D669940-6DFC-4515-A5AF-E70C886BF06B}"/>
                    </a:ext>
                  </a:extLst>
                </p:cNvPr>
                <p:cNvSpPr/>
                <p:nvPr/>
              </p:nvSpPr>
              <p:spPr>
                <a:xfrm>
                  <a:off x="6204668" y="4464644"/>
                  <a:ext cx="260500" cy="260500"/>
                </a:xfrm>
                <a:prstGeom prst="ellipse">
                  <a:avLst/>
                </a:pr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86" name="フリーフォーム 42">
                  <a:extLst>
                    <a:ext uri="{FF2B5EF4-FFF2-40B4-BE49-F238E27FC236}">
                      <a16:creationId xmlns:a16="http://schemas.microsoft.com/office/drawing/2014/main" id="{2ABB4E0B-4DF3-494B-B3BD-DEBE429617E6}"/>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grpSp>
            <p:nvGrpSpPr>
              <p:cNvPr id="82" name="グループ化 81">
                <a:extLst>
                  <a:ext uri="{FF2B5EF4-FFF2-40B4-BE49-F238E27FC236}">
                    <a16:creationId xmlns:a16="http://schemas.microsoft.com/office/drawing/2014/main" id="{2A109A40-F567-42B2-BE70-4F587E33B291}"/>
                  </a:ext>
                </a:extLst>
              </p:cNvPr>
              <p:cNvGrpSpPr/>
              <p:nvPr/>
            </p:nvGrpSpPr>
            <p:grpSpPr>
              <a:xfrm>
                <a:off x="4127127" y="2894909"/>
                <a:ext cx="195788" cy="412269"/>
                <a:chOff x="6204668" y="4464644"/>
                <a:chExt cx="260500" cy="548532"/>
              </a:xfrm>
              <a:grpFill/>
            </p:grpSpPr>
            <p:sp>
              <p:nvSpPr>
                <p:cNvPr id="83" name="円/楕円 39">
                  <a:extLst>
                    <a:ext uri="{FF2B5EF4-FFF2-40B4-BE49-F238E27FC236}">
                      <a16:creationId xmlns:a16="http://schemas.microsoft.com/office/drawing/2014/main" id="{90DED28F-414E-4FF0-9BCB-221EFE375C32}"/>
                    </a:ext>
                  </a:extLst>
                </p:cNvPr>
                <p:cNvSpPr/>
                <p:nvPr/>
              </p:nvSpPr>
              <p:spPr>
                <a:xfrm>
                  <a:off x="6204668" y="4464644"/>
                  <a:ext cx="260500" cy="260500"/>
                </a:xfrm>
                <a:prstGeom prst="ellipse">
                  <a:avLst/>
                </a:pr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84" name="フリーフォーム 40">
                  <a:extLst>
                    <a:ext uri="{FF2B5EF4-FFF2-40B4-BE49-F238E27FC236}">
                      <a16:creationId xmlns:a16="http://schemas.microsoft.com/office/drawing/2014/main" id="{92BCA74A-510D-4FFD-94AF-C6853A1B9499}"/>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grpSp>
        <p:sp>
          <p:nvSpPr>
            <p:cNvPr id="69" name="テキスト ボックス 68">
              <a:extLst>
                <a:ext uri="{FF2B5EF4-FFF2-40B4-BE49-F238E27FC236}">
                  <a16:creationId xmlns:a16="http://schemas.microsoft.com/office/drawing/2014/main" id="{8B646E69-E4C3-4D2E-869D-CBB5DBA17DA4}"/>
                </a:ext>
              </a:extLst>
            </p:cNvPr>
            <p:cNvSpPr txBox="1"/>
            <p:nvPr/>
          </p:nvSpPr>
          <p:spPr>
            <a:xfrm>
              <a:off x="2973915" y="4849904"/>
              <a:ext cx="830774" cy="318926"/>
            </a:xfrm>
            <a:prstGeom prst="rect">
              <a:avLst/>
            </a:prstGeom>
            <a:noFill/>
          </p:spPr>
          <p:txBody>
            <a:bodyPr vert="horz" wrap="none" rtlCol="0">
              <a:spAutoFit/>
            </a:bodyPr>
            <a:lstStyle/>
            <a:p>
              <a:pPr>
                <a:spcAft>
                  <a:spcPts val="0"/>
                </a:spcAft>
              </a:pPr>
              <a:r>
                <a:rPr lang="ja-JP" altLang="en-US" sz="1200" b="0" dirty="0">
                  <a:latin typeface="Meiryo UI" panose="020B0604030504040204" pitchFamily="50" charset="-128"/>
                  <a:ea typeface="Meiryo UI" panose="020B0604030504040204" pitchFamily="50" charset="-128"/>
                </a:rPr>
                <a:t>社外</a:t>
              </a:r>
              <a:endParaRPr kumimoji="1" lang="en-US" altLang="ja-JP" sz="1200" b="0" dirty="0">
                <a:latin typeface="Meiryo UI" panose="020B0604030504040204" pitchFamily="50" charset="-128"/>
                <a:ea typeface="Meiryo UI" panose="020B0604030504040204" pitchFamily="50" charset="-128"/>
              </a:endParaRPr>
            </a:p>
            <a:p>
              <a:pPr>
                <a:spcAft>
                  <a:spcPts val="0"/>
                </a:spcAft>
              </a:pPr>
              <a:r>
                <a:rPr kumimoji="1" lang="ja-JP" altLang="en-US" sz="1000" b="0" dirty="0">
                  <a:latin typeface="Meiryo UI" panose="020B0604030504040204" pitchFamily="50" charset="-128"/>
                  <a:ea typeface="Meiryo UI" panose="020B0604030504040204" pitchFamily="50" charset="-128"/>
                </a:rPr>
                <a:t>（顧客やユーザ）</a:t>
              </a:r>
              <a:endParaRPr kumimoji="1" lang="en-US" altLang="ja-JP" sz="1000" b="0" dirty="0">
                <a:latin typeface="Meiryo UI" panose="020B0604030504040204" pitchFamily="50" charset="-128"/>
                <a:ea typeface="Meiryo UI" panose="020B0604030504040204" pitchFamily="50" charset="-128"/>
              </a:endParaRPr>
            </a:p>
          </p:txBody>
        </p:sp>
        <p:grpSp>
          <p:nvGrpSpPr>
            <p:cNvPr id="70" name="グループ化 69">
              <a:extLst>
                <a:ext uri="{FF2B5EF4-FFF2-40B4-BE49-F238E27FC236}">
                  <a16:creationId xmlns:a16="http://schemas.microsoft.com/office/drawing/2014/main" id="{4B7FDEA0-6E66-400F-9296-CCF69BF7BA28}"/>
                </a:ext>
              </a:extLst>
            </p:cNvPr>
            <p:cNvGrpSpPr/>
            <p:nvPr/>
          </p:nvGrpSpPr>
          <p:grpSpPr>
            <a:xfrm>
              <a:off x="3075576" y="4370971"/>
              <a:ext cx="627450" cy="412269"/>
              <a:chOff x="3695465" y="2894909"/>
              <a:chExt cx="627450" cy="412269"/>
            </a:xfrm>
            <a:solidFill>
              <a:schemeClr val="tx1"/>
            </a:solidFill>
          </p:grpSpPr>
          <p:grpSp>
            <p:nvGrpSpPr>
              <p:cNvPr id="75" name="グループ化 74">
                <a:extLst>
                  <a:ext uri="{FF2B5EF4-FFF2-40B4-BE49-F238E27FC236}">
                    <a16:creationId xmlns:a16="http://schemas.microsoft.com/office/drawing/2014/main" id="{3CAEFDA7-D250-4FCC-8A6E-710AF31E412D}"/>
                  </a:ext>
                </a:extLst>
              </p:cNvPr>
              <p:cNvGrpSpPr/>
              <p:nvPr/>
            </p:nvGrpSpPr>
            <p:grpSpPr>
              <a:xfrm>
                <a:off x="3695465" y="2894909"/>
                <a:ext cx="195788" cy="412269"/>
                <a:chOff x="6204668" y="4464644"/>
                <a:chExt cx="260500" cy="548532"/>
              </a:xfrm>
              <a:grpFill/>
            </p:grpSpPr>
            <p:sp>
              <p:nvSpPr>
                <p:cNvPr id="79" name="円/楕円 49">
                  <a:extLst>
                    <a:ext uri="{FF2B5EF4-FFF2-40B4-BE49-F238E27FC236}">
                      <a16:creationId xmlns:a16="http://schemas.microsoft.com/office/drawing/2014/main" id="{B6F161D9-19A4-46C4-BA68-CDD853DE9CB0}"/>
                    </a:ext>
                  </a:extLst>
                </p:cNvPr>
                <p:cNvSpPr/>
                <p:nvPr/>
              </p:nvSpPr>
              <p:spPr>
                <a:xfrm>
                  <a:off x="6204668" y="4464644"/>
                  <a:ext cx="260500" cy="260500"/>
                </a:xfrm>
                <a:prstGeom prst="ellipse">
                  <a:avLst/>
                </a:pr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80" name="フリーフォーム 50">
                  <a:extLst>
                    <a:ext uri="{FF2B5EF4-FFF2-40B4-BE49-F238E27FC236}">
                      <a16:creationId xmlns:a16="http://schemas.microsoft.com/office/drawing/2014/main" id="{CB9D3BF2-44E6-40B8-9E5F-1F6FA5AB67F0}"/>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grpSp>
            <p:nvGrpSpPr>
              <p:cNvPr id="76" name="グループ化 75">
                <a:extLst>
                  <a:ext uri="{FF2B5EF4-FFF2-40B4-BE49-F238E27FC236}">
                    <a16:creationId xmlns:a16="http://schemas.microsoft.com/office/drawing/2014/main" id="{311B83FF-C010-41C7-8845-7FD634CD694B}"/>
                  </a:ext>
                </a:extLst>
              </p:cNvPr>
              <p:cNvGrpSpPr/>
              <p:nvPr/>
            </p:nvGrpSpPr>
            <p:grpSpPr>
              <a:xfrm>
                <a:off x="4127127" y="2894909"/>
                <a:ext cx="195788" cy="412269"/>
                <a:chOff x="6204668" y="4464644"/>
                <a:chExt cx="260500" cy="548532"/>
              </a:xfrm>
              <a:grpFill/>
            </p:grpSpPr>
            <p:sp>
              <p:nvSpPr>
                <p:cNvPr id="77" name="円/楕円 47">
                  <a:extLst>
                    <a:ext uri="{FF2B5EF4-FFF2-40B4-BE49-F238E27FC236}">
                      <a16:creationId xmlns:a16="http://schemas.microsoft.com/office/drawing/2014/main" id="{96D5B112-E180-4152-8AB2-029A338D591F}"/>
                    </a:ext>
                  </a:extLst>
                </p:cNvPr>
                <p:cNvSpPr/>
                <p:nvPr/>
              </p:nvSpPr>
              <p:spPr>
                <a:xfrm>
                  <a:off x="6204668" y="4464644"/>
                  <a:ext cx="260500" cy="260500"/>
                </a:xfrm>
                <a:prstGeom prst="ellipse">
                  <a:avLst/>
                </a:pr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78" name="フリーフォーム 48">
                  <a:extLst>
                    <a:ext uri="{FF2B5EF4-FFF2-40B4-BE49-F238E27FC236}">
                      <a16:creationId xmlns:a16="http://schemas.microsoft.com/office/drawing/2014/main" id="{E0B38B6B-1E57-4021-983C-7D959006D183}"/>
                    </a:ext>
                  </a:extLst>
                </p:cNvPr>
                <p:cNvSpPr/>
                <p:nvPr/>
              </p:nvSpPr>
              <p:spPr>
                <a:xfrm>
                  <a:off x="6218435" y="4697308"/>
                  <a:ext cx="232967" cy="315868"/>
                </a:xfrm>
                <a:custGeom>
                  <a:avLst/>
                  <a:gdLst>
                    <a:gd name="connsiteX0" fmla="*/ 180020 w 360040"/>
                    <a:gd name="connsiteY0" fmla="*/ 0 h 612068"/>
                    <a:gd name="connsiteX1" fmla="*/ 360040 w 360040"/>
                    <a:gd name="connsiteY1" fmla="*/ 180020 h 612068"/>
                    <a:gd name="connsiteX2" fmla="*/ 360040 w 360040"/>
                    <a:gd name="connsiteY2" fmla="*/ 612068 h 612068"/>
                    <a:gd name="connsiteX3" fmla="*/ 0 w 360040"/>
                    <a:gd name="connsiteY3" fmla="*/ 612068 h 612068"/>
                    <a:gd name="connsiteX4" fmla="*/ 0 w 360040"/>
                    <a:gd name="connsiteY4" fmla="*/ 180020 h 612068"/>
                    <a:gd name="connsiteX5" fmla="*/ 180020 w 360040"/>
                    <a:gd name="connsiteY5" fmla="*/ 0 h 61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0" h="612068">
                      <a:moveTo>
                        <a:pt x="180020" y="0"/>
                      </a:moveTo>
                      <a:cubicBezTo>
                        <a:pt x="279442" y="0"/>
                        <a:pt x="360040" y="80598"/>
                        <a:pt x="360040" y="180020"/>
                      </a:cubicBezTo>
                      <a:lnTo>
                        <a:pt x="360040" y="612068"/>
                      </a:lnTo>
                      <a:lnTo>
                        <a:pt x="0" y="612068"/>
                      </a:lnTo>
                      <a:lnTo>
                        <a:pt x="0" y="180020"/>
                      </a:lnTo>
                      <a:cubicBezTo>
                        <a:pt x="0" y="80598"/>
                        <a:pt x="80598" y="0"/>
                        <a:pt x="180020" y="0"/>
                      </a:cubicBezTo>
                      <a:close/>
                    </a:path>
                  </a:pathLst>
                </a:custGeom>
                <a:grp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grpSp>
        <p:sp>
          <p:nvSpPr>
            <p:cNvPr id="71" name="上下矢印 51">
              <a:extLst>
                <a:ext uri="{FF2B5EF4-FFF2-40B4-BE49-F238E27FC236}">
                  <a16:creationId xmlns:a16="http://schemas.microsoft.com/office/drawing/2014/main" id="{247284BE-1A17-4EDA-AB17-3B71442EB8E5}"/>
                </a:ext>
              </a:extLst>
            </p:cNvPr>
            <p:cNvSpPr/>
            <p:nvPr/>
          </p:nvSpPr>
          <p:spPr>
            <a:xfrm rot="3600000" flipH="1">
              <a:off x="3967765" y="4044064"/>
              <a:ext cx="257628" cy="674645"/>
            </a:xfrm>
            <a:prstGeom prst="upDownArrow">
              <a:avLst/>
            </a:prstGeom>
            <a:ln>
              <a:solidFill>
                <a:schemeClr val="tx1"/>
              </a:solid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72" name="テキスト ボックス 71">
              <a:extLst>
                <a:ext uri="{FF2B5EF4-FFF2-40B4-BE49-F238E27FC236}">
                  <a16:creationId xmlns:a16="http://schemas.microsoft.com/office/drawing/2014/main" id="{A24EBB5A-C261-4EFE-81F3-F9610E6B29E2}"/>
                </a:ext>
              </a:extLst>
            </p:cNvPr>
            <p:cNvSpPr txBox="1"/>
            <p:nvPr/>
          </p:nvSpPr>
          <p:spPr>
            <a:xfrm rot="19800000">
              <a:off x="3965211" y="4493735"/>
              <a:ext cx="486695" cy="187939"/>
            </a:xfrm>
            <a:prstGeom prst="rect">
              <a:avLst/>
            </a:prstGeom>
            <a:noFill/>
          </p:spPr>
          <p:txBody>
            <a:bodyPr vert="horz" wrap="none" rtlCol="0">
              <a:spAutoFit/>
            </a:bodyPr>
            <a:lstStyle/>
            <a:p>
              <a:pPr>
                <a:spcAft>
                  <a:spcPts val="0"/>
                </a:spcAft>
              </a:pPr>
              <a:r>
                <a:rPr kumimoji="1" lang="ja-JP" altLang="en-US" sz="1050" b="0" dirty="0">
                  <a:latin typeface="Meiryo UI" panose="020B0604030504040204" pitchFamily="50" charset="-128"/>
                  <a:ea typeface="Meiryo UI" panose="020B0604030504040204" pitchFamily="50" charset="-128"/>
                </a:rPr>
                <a:t>ヒアリング</a:t>
              </a:r>
              <a:endParaRPr kumimoji="1" lang="en-US" altLang="ja-JP" sz="1050" b="0" dirty="0">
                <a:latin typeface="Meiryo UI" panose="020B0604030504040204" pitchFamily="50" charset="-128"/>
                <a:ea typeface="Meiryo UI" panose="020B0604030504040204" pitchFamily="50" charset="-128"/>
              </a:endParaRPr>
            </a:p>
          </p:txBody>
        </p:sp>
        <p:sp>
          <p:nvSpPr>
            <p:cNvPr id="73" name="上下矢印 53">
              <a:extLst>
                <a:ext uri="{FF2B5EF4-FFF2-40B4-BE49-F238E27FC236}">
                  <a16:creationId xmlns:a16="http://schemas.microsoft.com/office/drawing/2014/main" id="{FE9A545C-0B5C-4002-A2F0-3652030AF3C8}"/>
                </a:ext>
              </a:extLst>
            </p:cNvPr>
            <p:cNvSpPr/>
            <p:nvPr/>
          </p:nvSpPr>
          <p:spPr>
            <a:xfrm rot="7200000" flipH="1">
              <a:off x="3968132" y="3281733"/>
              <a:ext cx="257628" cy="674645"/>
            </a:xfrm>
            <a:prstGeom prst="upDownArrow">
              <a:avLst/>
            </a:prstGeom>
            <a:ln>
              <a:solidFill>
                <a:schemeClr val="tx1"/>
              </a:solid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74" name="テキスト ボックス 73">
              <a:extLst>
                <a:ext uri="{FF2B5EF4-FFF2-40B4-BE49-F238E27FC236}">
                  <a16:creationId xmlns:a16="http://schemas.microsoft.com/office/drawing/2014/main" id="{EF712C0C-A39B-4FA1-926E-590FE369CFB6}"/>
                </a:ext>
              </a:extLst>
            </p:cNvPr>
            <p:cNvSpPr txBox="1"/>
            <p:nvPr/>
          </p:nvSpPr>
          <p:spPr>
            <a:xfrm rot="1800000">
              <a:off x="3940802" y="3352609"/>
              <a:ext cx="585173" cy="187939"/>
            </a:xfrm>
            <a:prstGeom prst="rect">
              <a:avLst/>
            </a:prstGeom>
            <a:noFill/>
          </p:spPr>
          <p:txBody>
            <a:bodyPr vert="horz" wrap="none" rtlCol="0">
              <a:spAutoFit/>
            </a:bodyPr>
            <a:lstStyle/>
            <a:p>
              <a:pPr>
                <a:spcAft>
                  <a:spcPts val="0"/>
                </a:spcAft>
              </a:pPr>
              <a:r>
                <a:rPr kumimoji="1" lang="ja-JP" altLang="en-US" sz="1050" b="0" dirty="0">
                  <a:latin typeface="Meiryo UI" panose="020B0604030504040204" pitchFamily="50" charset="-128"/>
                  <a:ea typeface="Meiryo UI" panose="020B0604030504040204" pitchFamily="50" charset="-128"/>
                </a:rPr>
                <a:t>調整・交渉</a:t>
              </a:r>
              <a:endParaRPr kumimoji="1" lang="en-US" altLang="ja-JP" sz="1050" b="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016320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EF94D716-FF7A-4164-8AFF-6EC8241780F9}"/>
              </a:ext>
            </a:extLst>
          </p:cNvPr>
          <p:cNvSpPr>
            <a:spLocks noGrp="1"/>
          </p:cNvSpPr>
          <p:nvPr>
            <p:ph type="title"/>
          </p:nvPr>
        </p:nvSpPr>
        <p:spPr/>
        <p:txBody>
          <a:bodyPr/>
          <a:lstStyle/>
          <a:p>
            <a:r>
              <a:rPr lang="ja-JP" altLang="en-US" dirty="0">
                <a:solidFill>
                  <a:srgbClr val="000000"/>
                </a:solidFill>
              </a:rPr>
              <a:t>役割（ロール）の特徴</a:t>
            </a: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0F0F80A2-DC45-4B64-9BD8-5BB54F4DB418}" type="slidenum">
              <a:rPr lang="ja-JP" altLang="en-US" smtClean="0"/>
              <a:pPr>
                <a:defRPr/>
              </a:pPr>
              <a:t>16</a:t>
            </a:fld>
            <a:endParaRPr lang="en-US" altLang="ja-JP" dirty="0"/>
          </a:p>
        </p:txBody>
      </p:sp>
      <p:sp>
        <p:nvSpPr>
          <p:cNvPr id="28" name="Rectangle 2"/>
          <p:cNvSpPr>
            <a:spLocks noChangeArrowheads="1"/>
          </p:cNvSpPr>
          <p:nvPr/>
        </p:nvSpPr>
        <p:spPr bwMode="auto">
          <a:xfrm>
            <a:off x="4860637" y="-64237"/>
            <a:ext cx="184731" cy="585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3206">
              <a:solidFill>
                <a:srgbClr val="000000"/>
              </a:solidFill>
            </a:endParaRPr>
          </a:p>
        </p:txBody>
      </p:sp>
      <p:graphicFrame>
        <p:nvGraphicFramePr>
          <p:cNvPr id="11" name="表 10">
            <a:extLst>
              <a:ext uri="{FF2B5EF4-FFF2-40B4-BE49-F238E27FC236}">
                <a16:creationId xmlns:a16="http://schemas.microsoft.com/office/drawing/2014/main" id="{FDECA05B-8812-4B1F-9405-1416059BB66E}"/>
              </a:ext>
            </a:extLst>
          </p:cNvPr>
          <p:cNvGraphicFramePr>
            <a:graphicFrameLocks noGrp="1"/>
          </p:cNvGraphicFramePr>
          <p:nvPr>
            <p:extLst>
              <p:ext uri="{D42A27DB-BD31-4B8C-83A1-F6EECF244321}">
                <p14:modId xmlns:p14="http://schemas.microsoft.com/office/powerpoint/2010/main" val="4085331185"/>
              </p:ext>
            </p:extLst>
          </p:nvPr>
        </p:nvGraphicFramePr>
        <p:xfrm>
          <a:off x="494327" y="1204873"/>
          <a:ext cx="9138624" cy="5475884"/>
        </p:xfrm>
        <a:graphic>
          <a:graphicData uri="http://schemas.openxmlformats.org/drawingml/2006/table">
            <a:tbl>
              <a:tblPr firstRow="1" bandRow="1">
                <a:tableStyleId>{5C22544A-7EE6-4342-B048-85BDC9FD1C3A}</a:tableStyleId>
              </a:tblPr>
              <a:tblGrid>
                <a:gridCol w="1146305">
                  <a:extLst>
                    <a:ext uri="{9D8B030D-6E8A-4147-A177-3AD203B41FA5}">
                      <a16:colId xmlns:a16="http://schemas.microsoft.com/office/drawing/2014/main" val="3164893968"/>
                    </a:ext>
                  </a:extLst>
                </a:gridCol>
                <a:gridCol w="1152128">
                  <a:extLst>
                    <a:ext uri="{9D8B030D-6E8A-4147-A177-3AD203B41FA5}">
                      <a16:colId xmlns:a16="http://schemas.microsoft.com/office/drawing/2014/main" val="3053385730"/>
                    </a:ext>
                  </a:extLst>
                </a:gridCol>
                <a:gridCol w="6840191">
                  <a:extLst>
                    <a:ext uri="{9D8B030D-6E8A-4147-A177-3AD203B41FA5}">
                      <a16:colId xmlns:a16="http://schemas.microsoft.com/office/drawing/2014/main" val="517713241"/>
                    </a:ext>
                  </a:extLst>
                </a:gridCol>
              </a:tblGrid>
              <a:tr h="355244">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役割</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ロール</a:t>
                      </a:r>
                      <a:r>
                        <a:rPr kumimoji="1" lang="en-US" altLang="ja-JP"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説明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詳細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1741629"/>
                  </a:ext>
                </a:extLst>
              </a:tr>
              <a:tr h="1371600">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プロダクト</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オーナー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何を</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solidFill>
                            <a:schemeClr val="tx1"/>
                          </a:solidFill>
                          <a:latin typeface="Meiryo UI" panose="020B0604030504040204" pitchFamily="50" charset="-128"/>
                          <a:ea typeface="Meiryo UI" panose="020B0604030504040204" pitchFamily="50" charset="-128"/>
                        </a:rPr>
                        <a:t>開発するか</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solidFill>
                            <a:schemeClr val="tx1"/>
                          </a:solidFill>
                          <a:latin typeface="Meiryo UI" panose="020B0604030504040204" pitchFamily="50" charset="-128"/>
                          <a:ea typeface="Meiryo UI" panose="020B0604030504040204" pitchFamily="50" charset="-128"/>
                        </a:rPr>
                        <a:t>決める人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開発への投資に対する効果（</a:t>
                      </a:r>
                      <a:r>
                        <a:rPr kumimoji="1" lang="en-US" altLang="ja-JP" sz="1400" b="0" dirty="0">
                          <a:solidFill>
                            <a:schemeClr val="tx1"/>
                          </a:solidFill>
                          <a:latin typeface="Meiryo UI" panose="020B0604030504040204" pitchFamily="50" charset="-128"/>
                          <a:ea typeface="Meiryo UI" panose="020B0604030504040204" pitchFamily="50" charset="-128"/>
                        </a:rPr>
                        <a:t>ROI</a:t>
                      </a:r>
                      <a:r>
                        <a:rPr kumimoji="1" lang="ja-JP" altLang="en-US" sz="1400" b="0" dirty="0">
                          <a:solidFill>
                            <a:schemeClr val="tx1"/>
                          </a:solidFill>
                          <a:latin typeface="Meiryo UI" panose="020B0604030504040204" pitchFamily="50" charset="-128"/>
                          <a:ea typeface="Meiryo UI" panose="020B0604030504040204" pitchFamily="50" charset="-128"/>
                        </a:rPr>
                        <a:t>）を最大にすることに責任をもつ。開発チームに最も価値の高いソフトウェアを開発してもらうために、プロダクトに必要な機能を定義し、その機能を含む要求事項の順位づけをする。要求事項はプロダクトバックログというリストになっている。バックログへの追加、削除、順位づけは、プロダクトオーナーに最終的な責任がある。また、プロダクトオーナーには、開発チームに要求事項を説明して理解を得る責任がある。もちろん、プロダクトのビジョンを示すことも大切な仕事で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7526998"/>
                  </a:ext>
                </a:extLst>
              </a:tr>
              <a:tr h="1371600">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開発</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チーム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実際に</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solidFill>
                            <a:schemeClr val="tx1"/>
                          </a:solidFill>
                          <a:latin typeface="Meiryo UI" panose="020B0604030504040204" pitchFamily="50" charset="-128"/>
                          <a:ea typeface="Meiryo UI" panose="020B0604030504040204" pitchFamily="50" charset="-128"/>
                        </a:rPr>
                        <a:t>開発業務に</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solidFill>
                            <a:schemeClr val="tx1"/>
                          </a:solidFill>
                          <a:latin typeface="Meiryo UI" panose="020B0604030504040204" pitchFamily="50" charset="-128"/>
                          <a:ea typeface="Meiryo UI" panose="020B0604030504040204" pitchFamily="50" charset="-128"/>
                        </a:rPr>
                        <a:t>携わる人々</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latin typeface="Meiryo UI" panose="020B0604030504040204" pitchFamily="50" charset="-128"/>
                          <a:ea typeface="Meiryo UI" panose="020B0604030504040204" pitchFamily="50" charset="-128"/>
                        </a:rPr>
                        <a:t>実際に開発を行うチームのことで、開発者たちを指す。従来型では、役割ごとに、タスクや役割が決まっているのが一般的である。スクラムでは、ビジネスアナリスト、プログラマー、テスター、アーキテクト、デザイナーなどの明示的な区分けはない。個人の専門分野はあってよく、むしろ強みを持ち寄り、その垣根を超えて貢献しあう。機能横断的な様々な技能を持った人がプロダクトを中心に集まり、自律的に行動する。開発チームはバックログに入っている項目を完了状態にし、プロダクトの価値を高めていくことに責任を持つ。</a:t>
                      </a:r>
                      <a:endParaRPr lang="en-US" altLang="ja-JP" sz="14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09612015"/>
                  </a:ext>
                </a:extLst>
              </a:tr>
              <a:tr h="2333732">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スクラム</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マスター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スクラムプロセスをうまく回し、生産性を高めることに責任を持つ人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400" b="0" dirty="0">
                          <a:latin typeface="Meiryo UI" panose="020B0604030504040204" pitchFamily="50" charset="-128"/>
                          <a:ea typeface="Meiryo UI" panose="020B0604030504040204" pitchFamily="50" charset="-128"/>
                        </a:rPr>
                        <a:t>スクラム全体をうまく回すことに責任を持つ、キーパーソンといえる。スクラムチーム全体が自律的に協働できるように、場作りをするファシリテーター的な役割を担う。ときにはコーチとなってメンバーの相談に乗ったり、開発チームが抱えている問題を取り除いたりする。</a:t>
                      </a:r>
                      <a:endParaRPr lang="en-US" altLang="ja-JP" sz="1400" b="0" dirty="0">
                        <a:latin typeface="Meiryo UI" panose="020B0604030504040204" pitchFamily="50" charset="-128"/>
                        <a:ea typeface="Meiryo UI" panose="020B0604030504040204" pitchFamily="50" charset="-128"/>
                      </a:endParaRPr>
                    </a:p>
                    <a:p>
                      <a:pPr algn="l"/>
                      <a:endParaRPr lang="en-US" altLang="ja-JP" sz="1200" b="0" dirty="0">
                        <a:latin typeface="Meiryo UI" panose="020B0604030504040204" pitchFamily="50" charset="-128"/>
                        <a:ea typeface="Meiryo UI" panose="020B0604030504040204" pitchFamily="50" charset="-128"/>
                      </a:endParaRPr>
                    </a:p>
                    <a:p>
                      <a:pPr algn="l"/>
                      <a:r>
                        <a:rPr lang="ja-JP" altLang="en-US" sz="1400" b="0" dirty="0">
                          <a:latin typeface="Meiryo UI" panose="020B0604030504040204" pitchFamily="50" charset="-128"/>
                          <a:ea typeface="Meiryo UI" panose="020B0604030504040204" pitchFamily="50" charset="-128"/>
                        </a:rPr>
                        <a:t>スクラムチーム全体をマネジメントするが、コントロール型の管理を行うのではなく、チームを支援する役割を担う。サーバントリーダー（奉仕型のリーダー）といえ、開発チームを外部の割り込みから守り、チームの障害を取り除くために外部との交渉を行う。</a:t>
                      </a:r>
                      <a:endParaRPr lang="en-US" altLang="ja-JP" sz="1400" b="0" dirty="0">
                        <a:latin typeface="Meiryo UI" panose="020B0604030504040204" pitchFamily="50" charset="-128"/>
                        <a:ea typeface="Meiryo UI" panose="020B0604030504040204" pitchFamily="50" charset="-128"/>
                      </a:endParaRPr>
                    </a:p>
                    <a:p>
                      <a:pPr algn="l"/>
                      <a:endParaRPr lang="en-US" altLang="ja-JP" sz="1200" b="0" dirty="0">
                        <a:latin typeface="Meiryo UI" panose="020B0604030504040204" pitchFamily="50" charset="-128"/>
                        <a:ea typeface="Meiryo UI" panose="020B0604030504040204" pitchFamily="50" charset="-128"/>
                      </a:endParaRPr>
                    </a:p>
                    <a:p>
                      <a:pPr algn="l"/>
                      <a:r>
                        <a:rPr lang="ja-JP" altLang="en-US" sz="1400" b="0" dirty="0">
                          <a:latin typeface="Meiryo UI" panose="020B0604030504040204" pitchFamily="50" charset="-128"/>
                          <a:ea typeface="Meiryo UI" panose="020B0604030504040204" pitchFamily="50" charset="-128"/>
                        </a:rPr>
                        <a:t>開発のやり方に関する決定はスクラムマスターではなく、開発チームが行う。スクラムマスターが細かい指示を出すのではなく、自分たちで決めながら動く自律したチームを作ることが、生産性をあげる鍵となる。</a:t>
                      </a:r>
                      <a:endParaRPr lang="en-US" altLang="ja-JP" sz="14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6417235"/>
                  </a:ext>
                </a:extLst>
              </a:tr>
            </a:tbl>
          </a:graphicData>
        </a:graphic>
      </p:graphicFrame>
    </p:spTree>
    <p:extLst>
      <p:ext uri="{BB962C8B-B14F-4D97-AF65-F5344CB8AC3E}">
        <p14:creationId xmlns:p14="http://schemas.microsoft.com/office/powerpoint/2010/main" val="362181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EF94D716-FF7A-4164-8AFF-6EC8241780F9}"/>
              </a:ext>
            </a:extLst>
          </p:cNvPr>
          <p:cNvSpPr>
            <a:spLocks noGrp="1"/>
          </p:cNvSpPr>
          <p:nvPr>
            <p:ph type="title"/>
          </p:nvPr>
        </p:nvSpPr>
        <p:spPr/>
        <p:txBody>
          <a:bodyPr/>
          <a:lstStyle/>
          <a:p>
            <a:r>
              <a:rPr kumimoji="1" lang="ja-JP" altLang="en-US" dirty="0">
                <a:solidFill>
                  <a:schemeClr val="tx1"/>
                </a:solidFill>
              </a:rPr>
              <a:t>スクラムチームの体制</a:t>
            </a:r>
          </a:p>
        </p:txBody>
      </p:sp>
      <p:sp>
        <p:nvSpPr>
          <p:cNvPr id="2" name="スライド番号プレースホルダー 1"/>
          <p:cNvSpPr>
            <a:spLocks noGrp="1"/>
          </p:cNvSpPr>
          <p:nvPr>
            <p:ph type="sldNum" sz="quarter" idx="12"/>
          </p:nvPr>
        </p:nvSpPr>
        <p:spPr/>
        <p:txBody>
          <a:bodyPr/>
          <a:lstStyle/>
          <a:p>
            <a:pPr>
              <a:defRPr/>
            </a:pPr>
            <a:fld id="{0F0F80A2-DC45-4B64-9BD8-5BB54F4DB418}" type="slidenum">
              <a:rPr lang="ja-JP" altLang="en-US" smtClean="0"/>
              <a:pPr>
                <a:defRPr/>
              </a:pPr>
              <a:t>17</a:t>
            </a:fld>
            <a:endParaRPr lang="en-US" altLang="ja-JP" dirty="0"/>
          </a:p>
        </p:txBody>
      </p:sp>
      <p:sp>
        <p:nvSpPr>
          <p:cNvPr id="28" name="Rectangle 2"/>
          <p:cNvSpPr>
            <a:spLocks noChangeArrowheads="1"/>
          </p:cNvSpPr>
          <p:nvPr/>
        </p:nvSpPr>
        <p:spPr bwMode="auto">
          <a:xfrm>
            <a:off x="4860637" y="-64237"/>
            <a:ext cx="184731" cy="585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3206">
              <a:solidFill>
                <a:srgbClr val="000000"/>
              </a:solidFill>
            </a:endParaRPr>
          </a:p>
        </p:txBody>
      </p:sp>
      <p:graphicFrame>
        <p:nvGraphicFramePr>
          <p:cNvPr id="11" name="表 10">
            <a:extLst>
              <a:ext uri="{FF2B5EF4-FFF2-40B4-BE49-F238E27FC236}">
                <a16:creationId xmlns:a16="http://schemas.microsoft.com/office/drawing/2014/main" id="{FDECA05B-8812-4B1F-9405-1416059BB66E}"/>
              </a:ext>
            </a:extLst>
          </p:cNvPr>
          <p:cNvGraphicFramePr>
            <a:graphicFrameLocks noGrp="1"/>
          </p:cNvGraphicFramePr>
          <p:nvPr>
            <p:extLst>
              <p:ext uri="{D42A27DB-BD31-4B8C-83A1-F6EECF244321}">
                <p14:modId xmlns:p14="http://schemas.microsoft.com/office/powerpoint/2010/main" val="243303471"/>
              </p:ext>
            </p:extLst>
          </p:nvPr>
        </p:nvGraphicFramePr>
        <p:xfrm>
          <a:off x="720000" y="2160000"/>
          <a:ext cx="8621195" cy="2961478"/>
        </p:xfrm>
        <a:graphic>
          <a:graphicData uri="http://schemas.openxmlformats.org/drawingml/2006/table">
            <a:tbl>
              <a:tblPr firstRow="1" bandRow="1">
                <a:tableStyleId>{5C22544A-7EE6-4342-B048-85BDC9FD1C3A}</a:tableStyleId>
              </a:tblPr>
              <a:tblGrid>
                <a:gridCol w="1348387">
                  <a:extLst>
                    <a:ext uri="{9D8B030D-6E8A-4147-A177-3AD203B41FA5}">
                      <a16:colId xmlns:a16="http://schemas.microsoft.com/office/drawing/2014/main" val="284715104"/>
                    </a:ext>
                  </a:extLst>
                </a:gridCol>
                <a:gridCol w="2016224">
                  <a:extLst>
                    <a:ext uri="{9D8B030D-6E8A-4147-A177-3AD203B41FA5}">
                      <a16:colId xmlns:a16="http://schemas.microsoft.com/office/drawing/2014/main" val="3164893968"/>
                    </a:ext>
                  </a:extLst>
                </a:gridCol>
                <a:gridCol w="1440160">
                  <a:extLst>
                    <a:ext uri="{9D8B030D-6E8A-4147-A177-3AD203B41FA5}">
                      <a16:colId xmlns:a16="http://schemas.microsoft.com/office/drawing/2014/main" val="2672565807"/>
                    </a:ext>
                  </a:extLst>
                </a:gridCol>
                <a:gridCol w="1440160">
                  <a:extLst>
                    <a:ext uri="{9D8B030D-6E8A-4147-A177-3AD203B41FA5}">
                      <a16:colId xmlns:a16="http://schemas.microsoft.com/office/drawing/2014/main" val="3053385730"/>
                    </a:ext>
                  </a:extLst>
                </a:gridCol>
                <a:gridCol w="2376264">
                  <a:extLst>
                    <a:ext uri="{9D8B030D-6E8A-4147-A177-3AD203B41FA5}">
                      <a16:colId xmlns:a16="http://schemas.microsoft.com/office/drawing/2014/main" val="517713241"/>
                    </a:ext>
                  </a:extLst>
                </a:gridCol>
              </a:tblGrid>
              <a:tr h="355244">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役割（ロール）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ユーザ企業側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ベンダ企業側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補足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1741629"/>
                  </a:ext>
                </a:extLst>
              </a:tr>
              <a:tr h="788763">
                <a:tc rowSpan="3">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スクラムチーム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プロダクトオーナー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a:solidFill>
                            <a:schemeClr val="tx1"/>
                          </a:solidFill>
                          <a:latin typeface="Meiryo UI" panose="020B0604030504040204" pitchFamily="50" charset="-128"/>
                          <a:ea typeface="Meiryo UI" panose="020B0604030504040204" pitchFamily="50" charset="-128"/>
                        </a:rPr>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・プロダクトオーナーはユーザ企業側がアサインする。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7526998"/>
                  </a:ext>
                </a:extLst>
              </a:tr>
              <a:tr h="861040">
                <a:tc vMerge="1">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スクラムマスター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a:solidFill>
                            <a:schemeClr val="tx1"/>
                          </a:solidFill>
                          <a:latin typeface="Meiryo UI" panose="020B0604030504040204" pitchFamily="50" charset="-128"/>
                          <a:ea typeface="Meiryo UI" panose="020B0604030504040204" pitchFamily="50" charset="-128"/>
                        </a:rPr>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・スクラムマスターはベンダ企業側がアサインする。</a:t>
                      </a:r>
                      <a:endParaRPr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09612015"/>
                  </a:ext>
                </a:extLst>
              </a:tr>
              <a:tr h="956431">
                <a:tc vMerge="1">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開発チーム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a:solidFill>
                            <a:schemeClr val="tx1"/>
                          </a:solidFill>
                          <a:latin typeface="Meiryo UI" panose="020B0604030504040204" pitchFamily="50" charset="-128"/>
                          <a:ea typeface="Meiryo UI" panose="020B0604030504040204" pitchFamily="50" charset="-128"/>
                        </a:rPr>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a:solidFill>
                            <a:schemeClr val="tx1"/>
                          </a:solidFill>
                          <a:latin typeface="Meiryo UI" panose="020B0604030504040204" pitchFamily="50" charset="-128"/>
                          <a:ea typeface="Meiryo UI" panose="020B0604030504040204" pitchFamily="50" charset="-128"/>
                        </a:rPr>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400" b="0" dirty="0">
                          <a:solidFill>
                            <a:schemeClr val="tx1"/>
                          </a:solidFill>
                          <a:latin typeface="Meiryo UI" panose="020B0604030504040204" pitchFamily="50" charset="-128"/>
                          <a:ea typeface="Meiryo UI" panose="020B0604030504040204" pitchFamily="50" charset="-128"/>
                        </a:rPr>
                        <a:t>・開発チームはプロジェクト特性に応じて双方からアサインする。（ユーザ企業側のアサインがないこともある。）</a:t>
                      </a:r>
                      <a:endParaRPr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6417235"/>
                  </a:ext>
                </a:extLst>
              </a:tr>
            </a:tbl>
          </a:graphicData>
        </a:graphic>
      </p:graphicFrame>
      <p:sp>
        <p:nvSpPr>
          <p:cNvPr id="7" name="テキスト ボックス 6">
            <a:extLst>
              <a:ext uri="{FF2B5EF4-FFF2-40B4-BE49-F238E27FC236}">
                <a16:creationId xmlns:a16="http://schemas.microsoft.com/office/drawing/2014/main" id="{190134BE-C1FA-4EEE-82BD-CE22BF8E3679}"/>
              </a:ext>
            </a:extLst>
          </p:cNvPr>
          <p:cNvSpPr txBox="1"/>
          <p:nvPr/>
        </p:nvSpPr>
        <p:spPr>
          <a:xfrm>
            <a:off x="549915" y="1442140"/>
            <a:ext cx="8990905" cy="307777"/>
          </a:xfrm>
          <a:prstGeom prst="rect">
            <a:avLst/>
          </a:prstGeom>
          <a:noFill/>
        </p:spPr>
        <p:txBody>
          <a:bodyPr vert="horz" wrap="square" rtlCol="0">
            <a:spAutoFit/>
          </a:bodyPr>
          <a:lstStyle/>
          <a:p>
            <a:pPr algn="l"/>
            <a:r>
              <a:rPr lang="ja-JP" altLang="en-US" sz="1400" b="0" dirty="0">
                <a:latin typeface="Meiryo UI" panose="020B0604030504040204" pitchFamily="50" charset="-128"/>
                <a:ea typeface="Meiryo UI" panose="020B0604030504040204" pitchFamily="50" charset="-128"/>
              </a:rPr>
              <a:t>本書では、スクラムチームの体制は、次のようにユーザ企業側とベンダ企業側で役割（ロール）を分担して構築する。</a:t>
            </a:r>
            <a:endParaRPr lang="en-US" altLang="ja-JP" sz="14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06598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normAutofit/>
          </a:bodyPr>
          <a:lstStyle/>
          <a:p>
            <a:pPr algn="l"/>
            <a:r>
              <a:rPr lang="ja-JP" altLang="en-US" sz="3600" dirty="0">
                <a:solidFill>
                  <a:srgbClr val="000000"/>
                </a:solidFill>
                <a:latin typeface="Meiryo UI" panose="020B0604030504040204" pitchFamily="50" charset="-128"/>
                <a:ea typeface="Meiryo UI" panose="020B0604030504040204" pitchFamily="50" charset="-128"/>
              </a:rPr>
              <a:t>開発プロセスと役割 </a:t>
            </a:r>
            <a:r>
              <a:rPr lang="en-US" altLang="ja-JP" sz="3600" dirty="0">
                <a:solidFill>
                  <a:srgbClr val="000000"/>
                </a:solidFill>
                <a:latin typeface="Meiryo UI" panose="020B0604030504040204" pitchFamily="50" charset="-128"/>
                <a:ea typeface="Meiryo UI" panose="020B0604030504040204" pitchFamily="50" charset="-128"/>
              </a:rPr>
              <a:t>(</a:t>
            </a:r>
            <a:r>
              <a:rPr lang="ja-JP" altLang="en-US" sz="3600" dirty="0">
                <a:solidFill>
                  <a:srgbClr val="000000"/>
                </a:solidFill>
                <a:latin typeface="Meiryo UI" panose="020B0604030504040204" pitchFamily="50" charset="-128"/>
                <a:ea typeface="Meiryo UI" panose="020B0604030504040204" pitchFamily="50" charset="-128"/>
              </a:rPr>
              <a:t>ロール</a:t>
            </a:r>
            <a:r>
              <a:rPr lang="en-US" altLang="ja-JP" sz="3600" dirty="0">
                <a:solidFill>
                  <a:srgbClr val="000000"/>
                </a:solidFill>
                <a:latin typeface="Meiryo UI" panose="020B0604030504040204" pitchFamily="50" charset="-128"/>
                <a:ea typeface="Meiryo UI" panose="020B0604030504040204" pitchFamily="50" charset="-128"/>
              </a:rPr>
              <a:t>) </a:t>
            </a:r>
            <a:r>
              <a:rPr lang="ja-JP" altLang="en-US" sz="3600" dirty="0">
                <a:solidFill>
                  <a:srgbClr val="000000"/>
                </a:solidFill>
                <a:latin typeface="Meiryo UI" panose="020B0604030504040204" pitchFamily="50" charset="-128"/>
                <a:ea typeface="Meiryo UI" panose="020B0604030504040204" pitchFamily="50" charset="-128"/>
              </a:rPr>
              <a:t>の関連</a:t>
            </a:r>
          </a:p>
        </p:txBody>
      </p:sp>
      <p:sp>
        <p:nvSpPr>
          <p:cNvPr id="5" name="スライド番号プレースホルダー 1">
            <a:extLst>
              <a:ext uri="{FF2B5EF4-FFF2-40B4-BE49-F238E27FC236}">
                <a16:creationId xmlns:a16="http://schemas.microsoft.com/office/drawing/2014/main" id="{174853B9-DB4C-4A7C-A859-BFC52E32EABD}"/>
              </a:ext>
            </a:extLst>
          </p:cNvPr>
          <p:cNvSpPr>
            <a:spLocks noGrp="1"/>
          </p:cNvSpPr>
          <p:nvPr>
            <p:ph type="sldNum" sz="quarter" idx="12"/>
          </p:nvPr>
        </p:nvSpPr>
        <p:spPr/>
        <p:txBody>
          <a:bodyPr/>
          <a:lstStyle/>
          <a:p>
            <a:pPr>
              <a:defRPr/>
            </a:pPr>
            <a:fld id="{1D1B1670-86E0-4B55-A70F-4C971F3C1DE2}" type="slidenum">
              <a:rPr lang="ja-JP" altLang="en-US" smtClean="0"/>
              <a:pPr>
                <a:defRPr/>
              </a:pPr>
              <a:t>18</a:t>
            </a:fld>
            <a:endParaRPr lang="en-US" altLang="ja-JP" dirty="0"/>
          </a:p>
        </p:txBody>
      </p:sp>
      <p:graphicFrame>
        <p:nvGraphicFramePr>
          <p:cNvPr id="10" name="表 9">
            <a:extLst>
              <a:ext uri="{FF2B5EF4-FFF2-40B4-BE49-F238E27FC236}">
                <a16:creationId xmlns:a16="http://schemas.microsoft.com/office/drawing/2014/main" id="{5D3D78DD-4AEC-43EC-8431-5A5CBC8E16E2}"/>
              </a:ext>
            </a:extLst>
          </p:cNvPr>
          <p:cNvGraphicFramePr>
            <a:graphicFrameLocks noGrp="1"/>
          </p:cNvGraphicFramePr>
          <p:nvPr>
            <p:extLst>
              <p:ext uri="{D42A27DB-BD31-4B8C-83A1-F6EECF244321}">
                <p14:modId xmlns:p14="http://schemas.microsoft.com/office/powerpoint/2010/main" val="3051920196"/>
              </p:ext>
            </p:extLst>
          </p:nvPr>
        </p:nvGraphicFramePr>
        <p:xfrm>
          <a:off x="488950" y="1484784"/>
          <a:ext cx="9135407" cy="4313409"/>
        </p:xfrm>
        <a:graphic>
          <a:graphicData uri="http://schemas.openxmlformats.org/drawingml/2006/table">
            <a:tbl>
              <a:tblPr/>
              <a:tblGrid>
                <a:gridCol w="634962">
                  <a:extLst>
                    <a:ext uri="{9D8B030D-6E8A-4147-A177-3AD203B41FA5}">
                      <a16:colId xmlns:a16="http://schemas.microsoft.com/office/drawing/2014/main" val="964603758"/>
                    </a:ext>
                  </a:extLst>
                </a:gridCol>
                <a:gridCol w="790446">
                  <a:extLst>
                    <a:ext uri="{9D8B030D-6E8A-4147-A177-3AD203B41FA5}">
                      <a16:colId xmlns:a16="http://schemas.microsoft.com/office/drawing/2014/main" val="3670981105"/>
                    </a:ext>
                  </a:extLst>
                </a:gridCol>
                <a:gridCol w="2102538">
                  <a:extLst>
                    <a:ext uri="{9D8B030D-6E8A-4147-A177-3AD203B41FA5}">
                      <a16:colId xmlns:a16="http://schemas.microsoft.com/office/drawing/2014/main" val="145627502"/>
                    </a:ext>
                  </a:extLst>
                </a:gridCol>
                <a:gridCol w="3547801">
                  <a:extLst>
                    <a:ext uri="{9D8B030D-6E8A-4147-A177-3AD203B41FA5}">
                      <a16:colId xmlns:a16="http://schemas.microsoft.com/office/drawing/2014/main" val="3124435699"/>
                    </a:ext>
                  </a:extLst>
                </a:gridCol>
                <a:gridCol w="636882">
                  <a:extLst>
                    <a:ext uri="{9D8B030D-6E8A-4147-A177-3AD203B41FA5}">
                      <a16:colId xmlns:a16="http://schemas.microsoft.com/office/drawing/2014/main" val="2030641554"/>
                    </a:ext>
                  </a:extLst>
                </a:gridCol>
                <a:gridCol w="711389">
                  <a:extLst>
                    <a:ext uri="{9D8B030D-6E8A-4147-A177-3AD203B41FA5}">
                      <a16:colId xmlns:a16="http://schemas.microsoft.com/office/drawing/2014/main" val="20073764"/>
                    </a:ext>
                  </a:extLst>
                </a:gridCol>
                <a:gridCol w="711389">
                  <a:extLst>
                    <a:ext uri="{9D8B030D-6E8A-4147-A177-3AD203B41FA5}">
                      <a16:colId xmlns:a16="http://schemas.microsoft.com/office/drawing/2014/main" val="1499442485"/>
                    </a:ext>
                  </a:extLst>
                </a:gridCol>
              </a:tblGrid>
              <a:tr h="239434">
                <a:tc gridSpan="4">
                  <a:txBody>
                    <a:bodyPr/>
                    <a:lstStyle/>
                    <a:p>
                      <a:pPr algn="ctr" fontAlgn="t"/>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プロセス</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fontAlgn="t"/>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fontAlgn="t"/>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fontAlgn="t"/>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3">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役割（ロール）</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fontAlgn="ct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fontAlgn="ct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8704315"/>
                  </a:ext>
                </a:extLst>
              </a:tr>
              <a:tr h="387575">
                <a:tc>
                  <a:txBody>
                    <a:bodyPr/>
                    <a:lstStyle/>
                    <a:p>
                      <a:pPr algn="ctr" fontAlgn="t"/>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大分類</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t"/>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中分類</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t"/>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小分類</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t"/>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評価項目</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プロダクトオーナー</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開発チーム</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スクラム</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マスター</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4902567"/>
                  </a:ext>
                </a:extLst>
              </a:tr>
              <a:tr h="180000">
                <a:tc rowSpan="20">
                  <a:txBody>
                    <a:bodyPr/>
                    <a:lstStyle/>
                    <a:p>
                      <a:pPr algn="ctr" fontAlgn="t"/>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スクラム</a:t>
                      </a:r>
                    </a:p>
                  </a:txBody>
                  <a:tcPr marL="35644" marR="35644" marT="7200" marB="7200"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5">
                  <a:txBody>
                    <a:bodyPr/>
                    <a:lstStyle/>
                    <a:p>
                      <a:pPr algn="l" fontAlgn="t"/>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プロジェクト立ち上げ</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プロジェクト方針の初期検討</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ビジネスのビジョン、戦略を共有する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0430303"/>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プロジェクトとしての目標、あるべき姿、基本的価値観の共有を図る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025991507"/>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プロジェクトチームの編成</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プロダクトオーナー、スクラムマスターの役割を決定する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268600"/>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開発メンバーを決定する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66236292"/>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事業部門との体制構築</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事業部門と体制、役割について合意する。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1040977"/>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6">
                  <a:txBody>
                    <a:bodyPr/>
                    <a:lstStyle/>
                    <a:p>
                      <a:pPr algn="l" fontAlgn="t"/>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プロダクトバックログの決定</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システムの目的の合意</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システムの目的やゴールの共有を行う。</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3471851"/>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5">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リリース計画</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ユーザ要望を受け、ユーザストーリーを決定する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5">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5">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5">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0187601"/>
                  </a:ext>
                </a:extLst>
              </a:tr>
              <a:tr h="180000">
                <a:tc vMerge="1">
                  <a:txBody>
                    <a:bodyPr/>
                    <a:lstStyle/>
                    <a:p>
                      <a:pPr algn="l" fontAlgn="t"/>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スプリント期間を決定する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779959638"/>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スプリント計画を準備する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49441136"/>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最初のプロダクトバックログのグルーピングを行う</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43698123"/>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プロダクトバックログに含まれる要求事項を見積もる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15986807"/>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9">
                  <a:txBody>
                    <a:bodyPr/>
                    <a:lstStyle/>
                    <a:p>
                      <a:pPr algn="l" fontAlgn="t"/>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スプリント</a:t>
                      </a:r>
                    </a:p>
                    <a:p>
                      <a:pPr algn="l" fontAlgn="t"/>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繰返し</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3">
                  <a:txBody>
                    <a:bodyPr/>
                    <a:lstStyle/>
                    <a:p>
                      <a:pPr algn="l" fontAlgn="t"/>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スプリントプランニング</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endParaRP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次のスプリントの目標を定義する。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3">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3">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8665521"/>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仕事量の見積りを行い、スプリントで扱うストーリーの数を決定する。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8079229"/>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実施するタスクをスプリントバックログに追加する。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80828777"/>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3">
                  <a:txBody>
                    <a:bodyPr/>
                    <a:lstStyle/>
                    <a:p>
                      <a:pPr algn="l" fontAlgn="t"/>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スプリント</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タスクを実施する。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3">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3">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535" marR="90535"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2210459"/>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（毎日）デイリースクラムでチームの状況を共有する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47014315"/>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（毎日）デイリースクラムの状況をプロダクトオーナーと共有する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5917280"/>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スプリントレビュー</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スプリントの成果物をプロダクトオーナーにデモする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8984268"/>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スプリントレトロスペクティブ（ふりかえり）</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スプリント中の改善事項を検討し、次につなげる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5589316"/>
                  </a:ext>
                </a:extLst>
              </a:tr>
              <a:tr h="180000">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pPr algn="l" fontAlgn="t"/>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プロダクトバックログリファインメント</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更新されたストーリーをプロダクトバックログに追加する</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35644" marR="35644" marT="7200" marB="72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336135"/>
                  </a:ext>
                </a:extLst>
              </a:tr>
            </a:tbl>
          </a:graphicData>
        </a:graphic>
      </p:graphicFrame>
      <p:graphicFrame>
        <p:nvGraphicFramePr>
          <p:cNvPr id="6" name="表 5">
            <a:extLst>
              <a:ext uri="{FF2B5EF4-FFF2-40B4-BE49-F238E27FC236}">
                <a16:creationId xmlns:a16="http://schemas.microsoft.com/office/drawing/2014/main" id="{8D69CA62-DEDF-4FE5-9638-776966A07293}"/>
              </a:ext>
            </a:extLst>
          </p:cNvPr>
          <p:cNvGraphicFramePr>
            <a:graphicFrameLocks noGrp="1"/>
          </p:cNvGraphicFramePr>
          <p:nvPr>
            <p:extLst>
              <p:ext uri="{D42A27DB-BD31-4B8C-83A1-F6EECF244321}">
                <p14:modId xmlns:p14="http://schemas.microsoft.com/office/powerpoint/2010/main" val="3400096066"/>
              </p:ext>
            </p:extLst>
          </p:nvPr>
        </p:nvGraphicFramePr>
        <p:xfrm>
          <a:off x="1136576" y="5917675"/>
          <a:ext cx="4680520" cy="719030"/>
        </p:xfrm>
        <a:graphic>
          <a:graphicData uri="http://schemas.openxmlformats.org/drawingml/2006/table">
            <a:tbl>
              <a:tblPr firstRow="1" bandRow="1">
                <a:tableStyleId>{5C22544A-7EE6-4342-B048-85BDC9FD1C3A}</a:tableStyleId>
              </a:tblPr>
              <a:tblGrid>
                <a:gridCol w="943980">
                  <a:extLst>
                    <a:ext uri="{9D8B030D-6E8A-4147-A177-3AD203B41FA5}">
                      <a16:colId xmlns:a16="http://schemas.microsoft.com/office/drawing/2014/main" val="20000"/>
                    </a:ext>
                  </a:extLst>
                </a:gridCol>
                <a:gridCol w="3736540">
                  <a:extLst>
                    <a:ext uri="{9D8B030D-6E8A-4147-A177-3AD203B41FA5}">
                      <a16:colId xmlns:a16="http://schemas.microsoft.com/office/drawing/2014/main" val="20001"/>
                    </a:ext>
                  </a:extLst>
                </a:gridCol>
              </a:tblGrid>
              <a:tr h="142598">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記号</a:t>
                      </a:r>
                    </a:p>
                  </a:txBody>
                  <a:tcPr marL="36724" marR="36724" marT="10943" marB="109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意味</a:t>
                      </a:r>
                    </a:p>
                  </a:txBody>
                  <a:tcPr marL="36724" marR="36724" marT="1094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142598">
                <a:tc>
                  <a:txBody>
                    <a:bodyPr/>
                    <a:lstStyle/>
                    <a:p>
                      <a:pPr algn="ctr"/>
                      <a:r>
                        <a:rPr kumimoji="1" lang="ja-JP" altLang="ja-JP" sz="800" b="0"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36724" marR="36724" marT="10943" marB="109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800" b="0" kern="1200" dirty="0">
                          <a:solidFill>
                            <a:schemeClr val="tx1"/>
                          </a:solidFill>
                          <a:effectLst/>
                          <a:latin typeface="Meiryo UI" panose="020B0604030504040204" pitchFamily="50" charset="-128"/>
                          <a:ea typeface="Meiryo UI" panose="020B0604030504040204" pitchFamily="50" charset="-128"/>
                          <a:cs typeface="+mn-cs"/>
                        </a:rPr>
                        <a:t>主体となって実施するタスク</a:t>
                      </a:r>
                      <a:r>
                        <a:rPr kumimoji="1" lang="ja-JP" altLang="en-US" sz="800" b="0"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36724" marR="36724" marT="10943" marB="109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42598">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ja-JP" sz="800" b="0"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36724" marR="36724" marT="10943" marB="109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800" b="0" kern="1200" dirty="0">
                          <a:solidFill>
                            <a:schemeClr val="tx1"/>
                          </a:solidFill>
                          <a:effectLst/>
                          <a:latin typeface="Meiryo UI" panose="020B0604030504040204" pitchFamily="50" charset="-128"/>
                          <a:ea typeface="Meiryo UI" panose="020B0604030504040204" pitchFamily="50" charset="-128"/>
                          <a:cs typeface="+mn-cs"/>
                        </a:rPr>
                        <a:t>他の</a:t>
                      </a:r>
                      <a:r>
                        <a:rPr kumimoji="1" lang="ja-JP" altLang="en-US" sz="800" b="0" kern="1200" dirty="0">
                          <a:solidFill>
                            <a:schemeClr val="tx1"/>
                          </a:solidFill>
                          <a:effectLst/>
                          <a:latin typeface="Meiryo UI" panose="020B0604030504040204" pitchFamily="50" charset="-128"/>
                          <a:ea typeface="Meiryo UI" panose="020B0604030504040204" pitchFamily="50" charset="-128"/>
                          <a:cs typeface="+mn-cs"/>
                        </a:rPr>
                        <a:t>ロール</a:t>
                      </a:r>
                      <a:r>
                        <a:rPr kumimoji="1" lang="ja-JP" altLang="ja-JP" sz="800" b="0" kern="1200" dirty="0">
                          <a:solidFill>
                            <a:schemeClr val="tx1"/>
                          </a:solidFill>
                          <a:effectLst/>
                          <a:latin typeface="Meiryo UI" panose="020B0604030504040204" pitchFamily="50" charset="-128"/>
                          <a:ea typeface="Meiryo UI" panose="020B0604030504040204" pitchFamily="50" charset="-128"/>
                          <a:cs typeface="+mn-cs"/>
                        </a:rPr>
                        <a:t>が主体となって実施し、補佐的に</a:t>
                      </a:r>
                      <a:r>
                        <a:rPr kumimoji="1" lang="ja-JP" altLang="en-US" sz="800" b="0" kern="1200" dirty="0">
                          <a:solidFill>
                            <a:schemeClr val="tx1"/>
                          </a:solidFill>
                          <a:effectLst/>
                          <a:latin typeface="Meiryo UI" panose="020B0604030504040204" pitchFamily="50" charset="-128"/>
                          <a:ea typeface="Meiryo UI" panose="020B0604030504040204" pitchFamily="50" charset="-128"/>
                          <a:cs typeface="+mn-cs"/>
                        </a:rPr>
                        <a:t>かかわる</a:t>
                      </a:r>
                      <a:r>
                        <a:rPr kumimoji="1" lang="ja-JP" altLang="ja-JP" sz="800" b="0" kern="1200" dirty="0">
                          <a:solidFill>
                            <a:schemeClr val="tx1"/>
                          </a:solidFill>
                          <a:effectLst/>
                          <a:latin typeface="Meiryo UI" panose="020B0604030504040204" pitchFamily="50" charset="-128"/>
                          <a:ea typeface="Meiryo UI" panose="020B0604030504040204" pitchFamily="50" charset="-128"/>
                          <a:cs typeface="+mn-cs"/>
                        </a:rPr>
                        <a:t>タスク</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36724" marR="36724" marT="10943" marB="109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598">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ja-JP" sz="800" b="0"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36724" marR="36724" marT="10943" marB="109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kumimoji="1" lang="ja-JP" altLang="ja-JP" sz="800" b="0" kern="1200" dirty="0">
                          <a:solidFill>
                            <a:schemeClr val="tx1"/>
                          </a:solidFill>
                          <a:effectLst/>
                          <a:latin typeface="Meiryo UI" panose="020B0604030504040204" pitchFamily="50" charset="-128"/>
                          <a:ea typeface="Meiryo UI" panose="020B0604030504040204" pitchFamily="50" charset="-128"/>
                          <a:cs typeface="+mn-cs"/>
                        </a:rPr>
                        <a:t>実施には</a:t>
                      </a:r>
                      <a:r>
                        <a:rPr kumimoji="1" lang="ja-JP" altLang="en-US" sz="800" b="0" kern="1200" dirty="0">
                          <a:solidFill>
                            <a:schemeClr val="tx1"/>
                          </a:solidFill>
                          <a:effectLst/>
                          <a:latin typeface="Meiryo UI" panose="020B0604030504040204" pitchFamily="50" charset="-128"/>
                          <a:ea typeface="Meiryo UI" panose="020B0604030504040204" pitchFamily="50" charset="-128"/>
                          <a:cs typeface="+mn-cs"/>
                        </a:rPr>
                        <a:t>かかわ</a:t>
                      </a:r>
                      <a:r>
                        <a:rPr kumimoji="1" lang="ja-JP" altLang="ja-JP" sz="800" b="0" kern="1200" dirty="0">
                          <a:solidFill>
                            <a:schemeClr val="tx1"/>
                          </a:solidFill>
                          <a:effectLst/>
                          <a:latin typeface="Meiryo UI" panose="020B0604030504040204" pitchFamily="50" charset="-128"/>
                          <a:ea typeface="Meiryo UI" panose="020B0604030504040204" pitchFamily="50" charset="-128"/>
                          <a:cs typeface="+mn-cs"/>
                        </a:rPr>
                        <a:t>らないが、タスクの情報を共有する</a:t>
                      </a:r>
                    </a:p>
                  </a:txBody>
                  <a:tcPr marL="36724" marR="36724" marT="10943" marB="109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42598">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Meiryo UI" panose="020B0604030504040204" pitchFamily="50" charset="-128"/>
                          <a:ea typeface="Meiryo UI" panose="020B0604030504040204" pitchFamily="50" charset="-128"/>
                        </a:rPr>
                        <a:t>‐</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36724" marR="36724" marT="10943" marB="109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kumimoji="1" lang="ja-JP" altLang="en-US" sz="800" b="0" kern="1200" dirty="0">
                          <a:solidFill>
                            <a:schemeClr val="tx1"/>
                          </a:solidFill>
                          <a:effectLst/>
                          <a:latin typeface="Meiryo UI" panose="020B0604030504040204" pitchFamily="50" charset="-128"/>
                          <a:ea typeface="Meiryo UI" panose="020B0604030504040204" pitchFamily="50" charset="-128"/>
                          <a:cs typeface="+mn-cs"/>
                        </a:rPr>
                        <a:t>何も行わない（実施にかかわらず、タスクの情報も共有しない）</a:t>
                      </a:r>
                    </a:p>
                  </a:txBody>
                  <a:tcPr marL="36724" marR="36724" marT="10943" marB="109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797411"/>
                  </a:ext>
                </a:extLst>
              </a:tr>
            </a:tbl>
          </a:graphicData>
        </a:graphic>
      </p:graphicFrame>
      <p:sp>
        <p:nvSpPr>
          <p:cNvPr id="4" name="四角形: 角を丸くする 3">
            <a:extLst>
              <a:ext uri="{FF2B5EF4-FFF2-40B4-BE49-F238E27FC236}">
                <a16:creationId xmlns:a16="http://schemas.microsoft.com/office/drawing/2014/main" id="{0A5F9B85-2C80-4298-A4BC-6FAE15AF5657}"/>
              </a:ext>
            </a:extLst>
          </p:cNvPr>
          <p:cNvSpPr/>
          <p:nvPr/>
        </p:nvSpPr>
        <p:spPr>
          <a:xfrm>
            <a:off x="489644" y="1196206"/>
            <a:ext cx="9359900" cy="360586"/>
          </a:xfrm>
          <a:prstGeom prst="roundRect">
            <a:avLst>
              <a:gd name="adj" fmla="val 0"/>
            </a:avLst>
          </a:prstGeom>
          <a:ln>
            <a:noFill/>
          </a:ln>
        </p:spPr>
        <p:txBody>
          <a:bodyPr rtlCol="0" anchor="ctr">
            <a:noAutofit/>
          </a:bodyPr>
          <a:lstStyle/>
          <a:p>
            <a:pPr algn="l"/>
            <a:r>
              <a:rPr lang="ja-JP" altLang="en-US" sz="1400" b="0" dirty="0">
                <a:latin typeface="Meiryo UI" panose="020B0604030504040204" pitchFamily="50" charset="-128"/>
                <a:ea typeface="Meiryo UI" panose="020B0604030504040204" pitchFamily="50" charset="-128"/>
              </a:rPr>
              <a:t>アジャイル開発のプロセスと役割（ロール）の対応関係について、次表に示す。</a:t>
            </a:r>
            <a:endParaRPr kumimoji="1" lang="ja-JP" altLang="en-US" sz="14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0842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87BDBE3-C818-4D7B-A0CB-414525333230}"/>
              </a:ext>
            </a:extLst>
          </p:cNvPr>
          <p:cNvSpPr>
            <a:spLocks noGrp="1"/>
          </p:cNvSpPr>
          <p:nvPr>
            <p:ph type="title"/>
          </p:nvPr>
        </p:nvSpPr>
        <p:spPr/>
        <p:txBody>
          <a:bodyPr/>
          <a:lstStyle/>
          <a:p>
            <a:r>
              <a:rPr lang="ja-JP" altLang="en-US" dirty="0"/>
              <a:t>はじめに</a:t>
            </a:r>
            <a:endParaRPr kumimoji="1" lang="ja-JP" altLang="en-US" dirty="0"/>
          </a:p>
        </p:txBody>
      </p:sp>
      <p:sp>
        <p:nvSpPr>
          <p:cNvPr id="2" name="スライド番号プレースホルダー 1">
            <a:extLst>
              <a:ext uri="{FF2B5EF4-FFF2-40B4-BE49-F238E27FC236}">
                <a16:creationId xmlns:a16="http://schemas.microsoft.com/office/drawing/2014/main" id="{717B3868-3EF9-41E6-B5F7-84462C397431}"/>
              </a:ext>
            </a:extLst>
          </p:cNvPr>
          <p:cNvSpPr>
            <a:spLocks noGrp="1"/>
          </p:cNvSpPr>
          <p:nvPr>
            <p:ph type="sldNum" sz="quarter" idx="12"/>
          </p:nvPr>
        </p:nvSpPr>
        <p:spPr/>
        <p:txBody>
          <a:bodyPr/>
          <a:lstStyle/>
          <a:p>
            <a:pPr>
              <a:defRPr/>
            </a:pPr>
            <a:fld id="{1D1B1670-86E0-4B55-A70F-4C971F3C1DE2}" type="slidenum">
              <a:rPr lang="ja-JP" altLang="en-US" smtClean="0"/>
              <a:pPr>
                <a:defRPr/>
              </a:pPr>
              <a:t>1</a:t>
            </a:fld>
            <a:endParaRPr lang="en-US" altLang="ja-JP" dirty="0"/>
          </a:p>
        </p:txBody>
      </p:sp>
      <p:sp>
        <p:nvSpPr>
          <p:cNvPr id="5" name="正方形/長方形 4">
            <a:extLst>
              <a:ext uri="{FF2B5EF4-FFF2-40B4-BE49-F238E27FC236}">
                <a16:creationId xmlns:a16="http://schemas.microsoft.com/office/drawing/2014/main" id="{21982E0D-FB4B-4B33-A630-22DEE9385B5D}"/>
              </a:ext>
            </a:extLst>
          </p:cNvPr>
          <p:cNvSpPr/>
          <p:nvPr/>
        </p:nvSpPr>
        <p:spPr>
          <a:xfrm>
            <a:off x="424068" y="1244548"/>
            <a:ext cx="8970997" cy="5111750"/>
          </a:xfrm>
          <a:prstGeom prst="rect">
            <a:avLst/>
          </a:prstGeom>
        </p:spPr>
        <p:txBody>
          <a:bodyPr vert="horz" lIns="91440" tIns="45720" rIns="91440" bIns="45720" numCol="1" spcCol="180000" rtlCol="0">
            <a:noAutofit/>
          </a:bodyPr>
          <a:lstStyle/>
          <a:p>
            <a:pPr marL="171450" indent="-171450" algn="l">
              <a:lnSpc>
                <a:spcPct val="150000"/>
              </a:lnSpc>
              <a:buFont typeface="Arial" panose="020B0604020202020204" pitchFamily="34" charset="0"/>
              <a:buChar char="•"/>
            </a:pPr>
            <a:r>
              <a:rPr lang="ja-JP" altLang="en-US" sz="1400" b="0" dirty="0">
                <a:latin typeface="Meiryo UI" panose="020B0604030504040204" pitchFamily="50" charset="-128"/>
                <a:ea typeface="Meiryo UI" panose="020B0604030504040204" pitchFamily="50" charset="-128"/>
              </a:rPr>
              <a:t>本書は、ユーザ企業とベンダ企業が「アジャイル開発外部委託モデル契約」（以下「本モデル契約」といいます。）を締結する際に、開発の進め方や開発に携わるチームメンバーの役割といった基礎的な事項について、両当事者の理解の促進を図り、認識を共有するための資料です。本モデル契約では、開発の進め方について本書を指針として参照することとしているため、両当事者は契約締結前に本書の内容を十分検討し、必要に応じて変更してください。</a:t>
            </a:r>
            <a:endParaRPr lang="en-US" altLang="ja-JP" sz="1400" b="0" dirty="0">
              <a:latin typeface="Meiryo UI" panose="020B0604030504040204" pitchFamily="50" charset="-128"/>
              <a:ea typeface="Meiryo UI" panose="020B0604030504040204" pitchFamily="50" charset="-128"/>
            </a:endParaRPr>
          </a:p>
          <a:p>
            <a:pPr marL="171450" indent="-171450" algn="l">
              <a:lnSpc>
                <a:spcPct val="150000"/>
              </a:lnSpc>
              <a:buFont typeface="Arial" panose="020B0604020202020204" pitchFamily="34" charset="0"/>
              <a:buChar char="•"/>
            </a:pPr>
            <a:endParaRPr lang="en-US" altLang="ja-JP" sz="1400" b="0" dirty="0">
              <a:latin typeface="Meiryo UI" panose="020B0604030504040204" pitchFamily="50" charset="-128"/>
              <a:ea typeface="Meiryo UI" panose="020B0604030504040204" pitchFamily="50" charset="-128"/>
            </a:endParaRPr>
          </a:p>
          <a:p>
            <a:pPr marL="171450" indent="-171450" algn="l">
              <a:lnSpc>
                <a:spcPct val="150000"/>
              </a:lnSpc>
              <a:buFont typeface="Arial" panose="020B0604020202020204" pitchFamily="34" charset="0"/>
              <a:buChar char="•"/>
            </a:pPr>
            <a:r>
              <a:rPr lang="ja-JP" altLang="en-US" sz="1400" b="0" dirty="0">
                <a:latin typeface="Meiryo UI" panose="020B0604030504040204" pitchFamily="50" charset="-128"/>
                <a:ea typeface="Meiryo UI" panose="020B0604030504040204" pitchFamily="50" charset="-128"/>
              </a:rPr>
              <a:t>アジャイル開発には複数のアプローチ（スクラムや</a:t>
            </a:r>
            <a:r>
              <a:rPr lang="en-US" altLang="ja-JP" sz="1400" b="0" dirty="0">
                <a:latin typeface="Meiryo UI" panose="020B0604030504040204" pitchFamily="50" charset="-128"/>
                <a:ea typeface="Meiryo UI" panose="020B0604030504040204" pitchFamily="50" charset="-128"/>
              </a:rPr>
              <a:t>XP</a:t>
            </a:r>
            <a:r>
              <a:rPr lang="ja-JP" altLang="en-US" sz="1400" b="0" dirty="0">
                <a:latin typeface="Meiryo UI" panose="020B0604030504040204" pitchFamily="50" charset="-128"/>
                <a:ea typeface="Meiryo UI" panose="020B0604030504040204" pitchFamily="50" charset="-128"/>
              </a:rPr>
              <a:t>など）がありますが、本書では、代表的な手法であるスクラムを取り上げ、比較的一般的と考えられるスクラム開発の進め方やスクラムチームにおけるメンバーの役割（ロール）を示しています。</a:t>
            </a:r>
            <a:endParaRPr lang="en-US" altLang="ja-JP" sz="1400" b="0" dirty="0">
              <a:latin typeface="Meiryo UI" panose="020B0604030504040204" pitchFamily="50" charset="-128"/>
              <a:ea typeface="Meiryo UI" panose="020B0604030504040204" pitchFamily="50" charset="-128"/>
            </a:endParaRPr>
          </a:p>
          <a:p>
            <a:pPr algn="l">
              <a:lnSpc>
                <a:spcPct val="150000"/>
              </a:lnSpc>
            </a:pPr>
            <a:endParaRPr lang="en-US" altLang="ja-JP" sz="1400" b="0" dirty="0">
              <a:latin typeface="Meiryo UI" panose="020B0604030504040204" pitchFamily="50" charset="-128"/>
              <a:ea typeface="Meiryo UI" panose="020B0604030504040204" pitchFamily="50" charset="-128"/>
            </a:endParaRPr>
          </a:p>
          <a:p>
            <a:pPr marL="171450" indent="-171450" algn="l">
              <a:lnSpc>
                <a:spcPct val="150000"/>
              </a:lnSpc>
              <a:buFont typeface="Arial" panose="020B0604020202020204" pitchFamily="34" charset="0"/>
              <a:buChar char="•"/>
            </a:pPr>
            <a:r>
              <a:rPr lang="ja-JP" altLang="en-US" sz="1400" b="0" dirty="0">
                <a:latin typeface="Meiryo UI" panose="020B0604030504040204" pitchFamily="50" charset="-128"/>
                <a:ea typeface="Meiryo UI" panose="020B0604030504040204" pitchFamily="50" charset="-128"/>
              </a:rPr>
              <a:t>本書で示す開発の進め方やメンバーの役割は、唯一絶対のものではありません。実際のプロジェクトや組織の特性に照らして、より適切な進め方等がある場合には、それに適合するよう変更することができます。ただし、本書を参照する形で本モデル契約を締結した後に、本書記載の開発プロセス等を変更するためには、本モデル契約第</a:t>
            </a:r>
            <a:r>
              <a:rPr lang="en-US" altLang="ja-JP" sz="1400" b="0" dirty="0">
                <a:latin typeface="Meiryo UI" panose="020B0604030504040204" pitchFamily="50" charset="-128"/>
                <a:ea typeface="Meiryo UI" panose="020B0604030504040204" pitchFamily="50" charset="-128"/>
              </a:rPr>
              <a:t>6</a:t>
            </a:r>
            <a:r>
              <a:rPr lang="ja-JP" altLang="en-US" sz="1400" b="0" dirty="0">
                <a:latin typeface="Meiryo UI" panose="020B0604030504040204" pitchFamily="50" charset="-128"/>
                <a:ea typeface="Meiryo UI" panose="020B0604030504040204" pitchFamily="50" charset="-128"/>
              </a:rPr>
              <a:t>条第</a:t>
            </a:r>
            <a:r>
              <a:rPr lang="en-US" altLang="ja-JP" sz="1400" b="0" dirty="0">
                <a:latin typeface="Meiryo UI" panose="020B0604030504040204" pitchFamily="50" charset="-128"/>
                <a:ea typeface="Meiryo UI" panose="020B0604030504040204" pitchFamily="50" charset="-128"/>
              </a:rPr>
              <a:t>8</a:t>
            </a:r>
            <a:r>
              <a:rPr lang="ja-JP" altLang="en-US" sz="1400" b="0" dirty="0">
                <a:latin typeface="Meiryo UI" panose="020B0604030504040204" pitchFamily="50" charset="-128"/>
                <a:ea typeface="Meiryo UI" panose="020B0604030504040204" pitchFamily="50" charset="-128"/>
              </a:rPr>
              <a:t>項に定められた手続をとる必要がありますのでご注意ください。</a:t>
            </a:r>
            <a:endParaRPr lang="en-US" altLang="ja-JP" sz="1400" b="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endParaRPr lang="en-US" altLang="ja-JP" sz="1400" b="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endParaRPr lang="en-US" altLang="ja-JP" sz="1400" b="0" dirty="0">
              <a:latin typeface="ＭＳ ゴシック" panose="020B0609070205080204" pitchFamily="49" charset="-128"/>
              <a:ea typeface="ＭＳ ゴシック" panose="020B0609070205080204" pitchFamily="49" charset="-128"/>
            </a:endParaRPr>
          </a:p>
          <a:p>
            <a:pPr algn="l"/>
            <a:endParaRPr lang="en-US" altLang="ja-JP" sz="1400" b="0" dirty="0">
              <a:latin typeface="ＭＳ ゴシック" panose="020B0609070205080204" pitchFamily="49" charset="-128"/>
              <a:ea typeface="ＭＳ ゴシック" panose="020B0609070205080204" pitchFamily="49" charset="-128"/>
            </a:endParaRPr>
          </a:p>
          <a:p>
            <a:pPr algn="l"/>
            <a:endParaRPr lang="en-US" altLang="ja-JP" sz="14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32876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2714546"/>
            <a:ext cx="7429500" cy="2090613"/>
          </a:xfrm>
          <a:prstGeom prst="rect">
            <a:avLst/>
          </a:prstGeom>
        </p:spPr>
        <p:txBody>
          <a:bodyPr anchor="t">
            <a:normAutofit/>
          </a:bodyPr>
          <a:lstStyle/>
          <a:p>
            <a:r>
              <a:rPr lang="ja-JP" altLang="en-US" sz="3600" dirty="0"/>
              <a:t>用語集</a:t>
            </a:r>
          </a:p>
        </p:txBody>
      </p:sp>
    </p:spTree>
    <p:extLst>
      <p:ext uri="{BB962C8B-B14F-4D97-AF65-F5344CB8AC3E}">
        <p14:creationId xmlns:p14="http://schemas.microsoft.com/office/powerpoint/2010/main" val="2668430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F19AFB-6A43-49B2-9431-1022704B8C42}"/>
              </a:ext>
            </a:extLst>
          </p:cNvPr>
          <p:cNvSpPr>
            <a:spLocks noGrp="1"/>
          </p:cNvSpPr>
          <p:nvPr>
            <p:ph type="title"/>
          </p:nvPr>
        </p:nvSpPr>
        <p:spPr/>
        <p:txBody>
          <a:bodyPr/>
          <a:lstStyle/>
          <a:p>
            <a:r>
              <a:rPr kumimoji="1" lang="ja-JP" altLang="en-US" dirty="0"/>
              <a:t>用語集</a:t>
            </a:r>
          </a:p>
        </p:txBody>
      </p:sp>
      <p:sp>
        <p:nvSpPr>
          <p:cNvPr id="3" name="スライド番号プレースホルダー 2">
            <a:extLst>
              <a:ext uri="{FF2B5EF4-FFF2-40B4-BE49-F238E27FC236}">
                <a16:creationId xmlns:a16="http://schemas.microsoft.com/office/drawing/2014/main" id="{3F18847C-4D03-4C1F-8DC2-A03B4267586D}"/>
              </a:ext>
            </a:extLst>
          </p:cNvPr>
          <p:cNvSpPr>
            <a:spLocks noGrp="1"/>
          </p:cNvSpPr>
          <p:nvPr>
            <p:ph type="sldNum" sz="quarter" idx="12"/>
          </p:nvPr>
        </p:nvSpPr>
        <p:spPr/>
        <p:txBody>
          <a:bodyPr/>
          <a:lstStyle/>
          <a:p>
            <a:fld id="{19D740D2-A3E1-4263-887F-D0BA2D5FB11C}" type="slidenum">
              <a:rPr kumimoji="1" lang="ja-JP" altLang="en-US" smtClean="0"/>
              <a:t>20</a:t>
            </a:fld>
            <a:endParaRPr kumimoji="1" lang="ja-JP" altLang="en-US"/>
          </a:p>
        </p:txBody>
      </p:sp>
      <p:graphicFrame>
        <p:nvGraphicFramePr>
          <p:cNvPr id="16" name="表 15">
            <a:extLst>
              <a:ext uri="{FF2B5EF4-FFF2-40B4-BE49-F238E27FC236}">
                <a16:creationId xmlns:a16="http://schemas.microsoft.com/office/drawing/2014/main" id="{0BCFF57E-E271-4A7D-8887-92A8907FBE03}"/>
              </a:ext>
            </a:extLst>
          </p:cNvPr>
          <p:cNvGraphicFramePr>
            <a:graphicFrameLocks noGrp="1"/>
          </p:cNvGraphicFramePr>
          <p:nvPr>
            <p:extLst>
              <p:ext uri="{D42A27DB-BD31-4B8C-83A1-F6EECF244321}">
                <p14:modId xmlns:p14="http://schemas.microsoft.com/office/powerpoint/2010/main" val="3635445857"/>
              </p:ext>
            </p:extLst>
          </p:nvPr>
        </p:nvGraphicFramePr>
        <p:xfrm>
          <a:off x="506505" y="1213447"/>
          <a:ext cx="8970997" cy="5273040"/>
        </p:xfrm>
        <a:graphic>
          <a:graphicData uri="http://schemas.openxmlformats.org/drawingml/2006/table">
            <a:tbl>
              <a:tblPr firstRow="1" bandRow="1">
                <a:tableStyleId>{69C7853C-536D-4A76-A0AE-DD22124D55A5}</a:tableStyleId>
              </a:tblPr>
              <a:tblGrid>
                <a:gridCol w="1494167">
                  <a:extLst>
                    <a:ext uri="{9D8B030D-6E8A-4147-A177-3AD203B41FA5}">
                      <a16:colId xmlns:a16="http://schemas.microsoft.com/office/drawing/2014/main" val="4079625750"/>
                    </a:ext>
                  </a:extLst>
                </a:gridCol>
                <a:gridCol w="7476830">
                  <a:extLst>
                    <a:ext uri="{9D8B030D-6E8A-4147-A177-3AD203B41FA5}">
                      <a16:colId xmlns:a16="http://schemas.microsoft.com/office/drawing/2014/main" val="2935021957"/>
                    </a:ext>
                  </a:extLst>
                </a:gridCol>
              </a:tblGrid>
              <a:tr h="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用語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説明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466174190"/>
                  </a:ext>
                </a:extLst>
              </a:tr>
              <a:tr h="20342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インクリメント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一回のスプリントにおける成果としてのプロダクト　</a:t>
                      </a:r>
                      <a:endParaRPr kumimoji="1" lang="ja-JP" altLang="en-US" sz="1000" strike="sngStrik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0839213"/>
                  </a:ext>
                </a:extLst>
              </a:tr>
              <a:tr h="14671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開発チーム</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実際に開発業務に携わる開発者で構成されるチーム。自分たちの作業を構成・管理するために、組織から体制と権限を与えられている。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8950126"/>
                  </a:ext>
                </a:extLst>
              </a:tr>
              <a:tr h="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スクラム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複雑で変化の激しい問題に対応するためのフレームワークであり、反復を繰り返す開発プロセス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3816505"/>
                  </a:ext>
                </a:extLst>
              </a:tr>
              <a:tr h="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スクラムチーム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プロダクトオーナー、開発チーム（開発者）、スクラムマスター（その他これらに準じる者が含まれる場合もある）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3644209"/>
                  </a:ext>
                </a:extLst>
              </a:tr>
              <a:tr h="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スクラムマスター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スクラムプロセスをうまく回し、生産性を高めることに責任を持つ人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4611269"/>
                  </a:ext>
                </a:extLst>
              </a:tr>
              <a:tr h="120596">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ステークホルダー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利害関係者（プロダクトの利用者、出資者等）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2468185"/>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スプリント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開発業務を実施するための一定の区切られた期間（</a:t>
                      </a: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か月以下タイムボックス）</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8015101"/>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スプリントバックログ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プロダクトバックログのうち優先順位の高い要求事項から抜き出された、次のスプリントで開発対象とする要求事項とそれを実現するために必要なタスクのリスト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1200449"/>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スプリントプランニング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プロダクトバックログから今回のスプリントで扱うバックログを抜き出し、タスクに分解した上で、タスクに要する見積もり時間を考慮し、スプリントバックログを作成するためのミーティング。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3610114"/>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スプリントレトロスペクティブ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スプリントレビュー後に、今回のスプリントを振り返ってスクラムチームが適切に稼働できたかチェックを行い、次回のスプリントでの改善計画を作成するためのミーティング。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5839537"/>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スプリントレビュー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スプリントの終了時に、完成したプロダクトのデモンストレーションを行い、スクラムチームと（必要な）ステークホルダーがスプリントの成果をレビューするためのミーティング。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4149083"/>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テスト駆動開発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「テスト駆動」に基づく開発手法。次の①～③を繰り返す。</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①現状の実装では失敗するテストを書く。②テストをパスするコードを書く。③コードの構造や設計の改善のためリファクタリングをする。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5250159"/>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プロダクトオーナー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何を開発するか決める人。生み出されるプロダクトの価値の最大化に責任を持つ。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1716428"/>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プロダクトバックログ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プロダクトに関する</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要求事項を列挙して優先順位を付けたリスト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0266429"/>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プロダクトバックログ</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リファインメント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次回以降のスプリントに向けてプロダクトバックログ項目を見直す作業。プロダクトバックログに含まれる要求事項に対して、詳細の追加、見積もり、並べ替えをする。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74859"/>
                  </a:ext>
                </a:extLst>
              </a:tr>
              <a:tr h="146972">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リファクタリング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設計変更や改造を行うことにより冗長となった開発済ソフトウェアにおいて、その機能やプログラム動作を変更することなくソースコードの内部構造を整理し、ソフトウェアの保守性などを向上させる作業。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9279705"/>
                  </a:ext>
                </a:extLst>
              </a:tr>
            </a:tbl>
          </a:graphicData>
        </a:graphic>
      </p:graphicFrame>
    </p:spTree>
    <p:extLst>
      <p:ext uri="{BB962C8B-B14F-4D97-AF65-F5344CB8AC3E}">
        <p14:creationId xmlns:p14="http://schemas.microsoft.com/office/powerpoint/2010/main" val="1494491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タイトル 1"/>
          <p:cNvSpPr>
            <a:spLocks noGrp="1"/>
          </p:cNvSpPr>
          <p:nvPr>
            <p:ph type="title"/>
          </p:nvPr>
        </p:nvSpPr>
        <p:spPr>
          <a:xfrm>
            <a:off x="367467" y="260290"/>
            <a:ext cx="9399494" cy="646331"/>
          </a:xfrm>
        </p:spPr>
        <p:txBody>
          <a:bodyPr vert="horz" wrap="square" lIns="91440" tIns="45720" rIns="91440" bIns="45720" rtlCol="0" anchor="ctr">
            <a:spAutoFit/>
          </a:bodyPr>
          <a:lstStyle/>
          <a:p>
            <a:r>
              <a:rPr lang="ja-JP" altLang="en-US" sz="3600" b="0" kern="1200" dirty="0">
                <a:latin typeface="Meiryo UI" panose="020B0604030504040204" pitchFamily="50" charset="-128"/>
                <a:ea typeface="Meiryo UI" panose="020B0604030504040204" pitchFamily="50" charset="-128"/>
              </a:rPr>
              <a:t>アジャイル開発のスコープと体制について（前提）</a:t>
            </a:r>
            <a:endParaRPr lang="en-US" altLang="ja-JP" sz="3600" b="0" kern="1200" dirty="0">
              <a:latin typeface="Meiryo UI" panose="020B0604030504040204" pitchFamily="50" charset="-128"/>
              <a:ea typeface="Meiryo UI" panose="020B0604030504040204" pitchFamily="50" charset="-128"/>
            </a:endParaRPr>
          </a:p>
        </p:txBody>
      </p:sp>
      <p:sp>
        <p:nvSpPr>
          <p:cNvPr id="8" name="スライド番号プレースホルダー 7">
            <a:extLst>
              <a:ext uri="{FF2B5EF4-FFF2-40B4-BE49-F238E27FC236}">
                <a16:creationId xmlns:a16="http://schemas.microsoft.com/office/drawing/2014/main" id="{6C0A709C-C0DC-461B-8CB0-0E20CF4E73D9}"/>
              </a:ext>
            </a:extLst>
          </p:cNvPr>
          <p:cNvSpPr>
            <a:spLocks noGrp="1"/>
          </p:cNvSpPr>
          <p:nvPr>
            <p:ph type="sldNum" sz="quarter" idx="12"/>
          </p:nvPr>
        </p:nvSpPr>
        <p:spPr/>
        <p:txBody>
          <a:bodyPr/>
          <a:lstStyle/>
          <a:p>
            <a:pPr fontAlgn="auto">
              <a:spcBef>
                <a:spcPts val="0"/>
              </a:spcBef>
              <a:spcAft>
                <a:spcPts val="0"/>
              </a:spcAft>
              <a:defRPr/>
            </a:pPr>
            <a:fld id="{1D1B1670-86E0-4B55-A70F-4C971F3C1DE2}" type="slidenum">
              <a:rPr lang="ja-JP" altLang="en-US"/>
              <a:pPr fontAlgn="auto">
                <a:spcBef>
                  <a:spcPts val="0"/>
                </a:spcBef>
                <a:spcAft>
                  <a:spcPts val="0"/>
                </a:spcAft>
                <a:defRPr/>
              </a:pPr>
              <a:t>2</a:t>
            </a:fld>
            <a:endParaRPr lang="en-US" altLang="ja-JP" dirty="0"/>
          </a:p>
        </p:txBody>
      </p:sp>
      <p:grpSp>
        <p:nvGrpSpPr>
          <p:cNvPr id="15" name="グループ化 14">
            <a:extLst>
              <a:ext uri="{FF2B5EF4-FFF2-40B4-BE49-F238E27FC236}">
                <a16:creationId xmlns:a16="http://schemas.microsoft.com/office/drawing/2014/main" id="{73CEE634-FB7C-4F09-9002-6A0037122C02}"/>
              </a:ext>
            </a:extLst>
          </p:cNvPr>
          <p:cNvGrpSpPr/>
          <p:nvPr/>
        </p:nvGrpSpPr>
        <p:grpSpPr>
          <a:xfrm>
            <a:off x="1589024" y="2351173"/>
            <a:ext cx="7794810" cy="1792222"/>
            <a:chOff x="1589024" y="2508062"/>
            <a:chExt cx="7794810" cy="1792222"/>
          </a:xfrm>
        </p:grpSpPr>
        <p:sp>
          <p:nvSpPr>
            <p:cNvPr id="47" name="Text Box 64"/>
            <p:cNvSpPr txBox="1">
              <a:spLocks noChangeArrowheads="1"/>
            </p:cNvSpPr>
            <p:nvPr/>
          </p:nvSpPr>
          <p:spPr bwMode="auto">
            <a:xfrm>
              <a:off x="3952812" y="3738986"/>
              <a:ext cx="966788" cy="253512"/>
            </a:xfrm>
            <a:prstGeom prst="rect">
              <a:avLst/>
            </a:prstGeom>
            <a:noFill/>
            <a:ln w="9525">
              <a:noFill/>
              <a:miter lim="800000"/>
              <a:headEnd/>
              <a:tailEnd/>
            </a:ln>
          </p:spPr>
          <p:txBody>
            <a:bodyPr>
              <a:spAutoFit/>
            </a:bodyPr>
            <a:lstStyle/>
            <a:p>
              <a:pPr algn="l" fontAlgn="auto">
                <a:spcBef>
                  <a:spcPct val="50000"/>
                </a:spcBef>
                <a:spcAft>
                  <a:spcPts val="0"/>
                </a:spcAft>
              </a:pPr>
              <a:endParaRPr lang="ja-JP" altLang="ja-JP" sz="1050" b="0">
                <a:solidFill>
                  <a:srgbClr val="000000"/>
                </a:solidFill>
                <a:latin typeface="Meiryo UI" panose="020B0604030504040204" pitchFamily="50" charset="-128"/>
                <a:ea typeface="Meiryo UI" panose="020B0604030504040204" pitchFamily="50" charset="-128"/>
              </a:endParaRPr>
            </a:p>
          </p:txBody>
        </p:sp>
        <p:sp>
          <p:nvSpPr>
            <p:cNvPr id="48" name="AutoShape 48"/>
            <p:cNvSpPr>
              <a:spLocks noChangeArrowheads="1"/>
            </p:cNvSpPr>
            <p:nvPr/>
          </p:nvSpPr>
          <p:spPr bwMode="auto">
            <a:xfrm>
              <a:off x="1589024" y="2988709"/>
              <a:ext cx="1125538" cy="788378"/>
            </a:xfrm>
            <a:prstGeom prst="homePlate">
              <a:avLst>
                <a:gd name="adj" fmla="val 17461"/>
              </a:avLst>
            </a:prstGeom>
            <a:solidFill>
              <a:srgbClr val="CCECFF"/>
            </a:solidFill>
            <a:ln w="9525">
              <a:solidFill>
                <a:schemeClr val="tx1"/>
              </a:solidFill>
              <a:miter lim="800000"/>
              <a:headEnd/>
              <a:tailEnd/>
            </a:ln>
          </p:spPr>
          <p:txBody>
            <a:bodyPr wrap="none" tIns="33231" anchor="ctr"/>
            <a:lstStyle/>
            <a:p>
              <a:pPr marL="83529" indent="-83529" fontAlgn="auto">
                <a:spcBef>
                  <a:spcPts val="0"/>
                </a:spcBef>
                <a:spcAft>
                  <a:spcPts val="0"/>
                </a:spcAft>
              </a:pPr>
              <a:r>
                <a:rPr lang="ja-JP" altLang="en-US" sz="1800" b="0" dirty="0">
                  <a:solidFill>
                    <a:srgbClr val="000000"/>
                  </a:solidFill>
                  <a:latin typeface="Meiryo UI" panose="020B0604030504040204" pitchFamily="50" charset="-128"/>
                  <a:ea typeface="Meiryo UI" panose="020B0604030504040204" pitchFamily="50" charset="-128"/>
                </a:rPr>
                <a:t>プロジェクト</a:t>
              </a:r>
            </a:p>
            <a:p>
              <a:pPr marL="83529" indent="-83529" fontAlgn="auto">
                <a:spcBef>
                  <a:spcPts val="0"/>
                </a:spcBef>
                <a:spcAft>
                  <a:spcPts val="0"/>
                </a:spcAft>
              </a:pPr>
              <a:r>
                <a:rPr lang="ja-JP" altLang="en-US" sz="1800" b="0" dirty="0">
                  <a:solidFill>
                    <a:srgbClr val="000000"/>
                  </a:solidFill>
                  <a:latin typeface="Meiryo UI" panose="020B0604030504040204" pitchFamily="50" charset="-128"/>
                  <a:ea typeface="Meiryo UI" panose="020B0604030504040204" pitchFamily="50" charset="-128"/>
                </a:rPr>
                <a:t>立上げ</a:t>
              </a:r>
            </a:p>
          </p:txBody>
        </p:sp>
        <p:sp>
          <p:nvSpPr>
            <p:cNvPr id="49" name="AutoShape 52"/>
            <p:cNvSpPr>
              <a:spLocks noChangeArrowheads="1"/>
            </p:cNvSpPr>
            <p:nvPr/>
          </p:nvSpPr>
          <p:spPr bwMode="auto">
            <a:xfrm>
              <a:off x="6102287" y="2508062"/>
              <a:ext cx="3281547" cy="285750"/>
            </a:xfrm>
            <a:prstGeom prst="homePlate">
              <a:avLst>
                <a:gd name="adj" fmla="val 123383"/>
              </a:avLst>
            </a:prstGeom>
            <a:solidFill>
              <a:schemeClr val="bg1"/>
            </a:solidFill>
            <a:ln w="9525">
              <a:solidFill>
                <a:schemeClr val="tx1"/>
              </a:solidFill>
              <a:miter lim="800000"/>
              <a:headEnd/>
              <a:tailEnd/>
            </a:ln>
          </p:spPr>
          <p:txBody>
            <a:bodyPr tIns="33231" anchor="ctr"/>
            <a:lstStyle/>
            <a:p>
              <a:pPr marL="83529" indent="-83529" fontAlgn="auto">
                <a:spcBef>
                  <a:spcPts val="0"/>
                </a:spcBef>
                <a:spcAft>
                  <a:spcPts val="0"/>
                </a:spcAft>
              </a:pPr>
              <a:r>
                <a:rPr lang="ja-JP" altLang="en-US" sz="1800" b="0" dirty="0">
                  <a:solidFill>
                    <a:srgbClr val="000000"/>
                  </a:solidFill>
                  <a:latin typeface="Meiryo UI" panose="020B0604030504040204" pitchFamily="50" charset="-128"/>
                  <a:ea typeface="Meiryo UI" panose="020B0604030504040204" pitchFamily="50" charset="-128"/>
                </a:rPr>
                <a:t>運用＆開発</a:t>
              </a:r>
            </a:p>
          </p:txBody>
        </p:sp>
        <p:grpSp>
          <p:nvGrpSpPr>
            <p:cNvPr id="3" name="Group 52"/>
            <p:cNvGrpSpPr>
              <a:grpSpLocks/>
            </p:cNvGrpSpPr>
            <p:nvPr/>
          </p:nvGrpSpPr>
          <p:grpSpPr bwMode="auto">
            <a:xfrm>
              <a:off x="4059174" y="2988709"/>
              <a:ext cx="792163" cy="863112"/>
              <a:chOff x="2777" y="754"/>
              <a:chExt cx="657" cy="544"/>
            </a:xfrm>
          </p:grpSpPr>
          <p:sp>
            <p:nvSpPr>
              <p:cNvPr id="76" name="AutoShape 61"/>
              <p:cNvSpPr>
                <a:spLocks noChangeArrowheads="1"/>
              </p:cNvSpPr>
              <p:nvPr/>
            </p:nvSpPr>
            <p:spPr bwMode="auto">
              <a:xfrm>
                <a:off x="2777" y="1154"/>
                <a:ext cx="607" cy="144"/>
              </a:xfrm>
              <a:prstGeom prst="flowChartProcess">
                <a:avLst/>
              </a:prstGeom>
              <a:solidFill>
                <a:srgbClr val="00CCFF"/>
              </a:solidFill>
              <a:ln w="9525">
                <a:solidFill>
                  <a:schemeClr val="tx1"/>
                </a:solidFill>
                <a:miter lim="800000"/>
                <a:headEnd/>
                <a:tailEnd/>
              </a:ln>
            </p:spPr>
            <p:txBody>
              <a:bodyPr wrap="none" anchor="ctr"/>
              <a:lstStyle/>
              <a:p>
                <a:pPr fontAlgn="auto">
                  <a:spcBef>
                    <a:spcPts val="0"/>
                  </a:spcBef>
                  <a:spcAft>
                    <a:spcPts val="0"/>
                  </a:spcAft>
                </a:pPr>
                <a:r>
                  <a:rPr lang="ja-JP" altLang="en-US" sz="1200" b="0">
                    <a:solidFill>
                      <a:srgbClr val="000000"/>
                    </a:solidFill>
                    <a:latin typeface="Meiryo UI" panose="020B0604030504040204" pitchFamily="50" charset="-128"/>
                    <a:ea typeface="Meiryo UI" panose="020B0604030504040204" pitchFamily="50" charset="-128"/>
                  </a:rPr>
                  <a:t>第</a:t>
                </a:r>
                <a:r>
                  <a:rPr lang="en-US" altLang="ja-JP" sz="1200" b="0">
                    <a:solidFill>
                      <a:srgbClr val="000000"/>
                    </a:solidFill>
                    <a:latin typeface="Meiryo UI" panose="020B0604030504040204" pitchFamily="50" charset="-128"/>
                    <a:ea typeface="Meiryo UI" panose="020B0604030504040204" pitchFamily="50" charset="-128"/>
                  </a:rPr>
                  <a:t>1</a:t>
                </a:r>
                <a:r>
                  <a:rPr lang="ja-JP" altLang="en-US" sz="1200" b="0">
                    <a:solidFill>
                      <a:srgbClr val="000000"/>
                    </a:solidFill>
                    <a:latin typeface="Meiryo UI" panose="020B0604030504040204" pitchFamily="50" charset="-128"/>
                    <a:ea typeface="Meiryo UI" panose="020B0604030504040204" pitchFamily="50" charset="-128"/>
                  </a:rPr>
                  <a:t>反復</a:t>
                </a:r>
              </a:p>
            </p:txBody>
          </p:sp>
          <p:sp>
            <p:nvSpPr>
              <p:cNvPr id="77" name="AutoShape 65"/>
              <p:cNvSpPr>
                <a:spLocks noChangeArrowheads="1"/>
              </p:cNvSpPr>
              <p:nvPr/>
            </p:nvSpPr>
            <p:spPr bwMode="auto">
              <a:xfrm>
                <a:off x="3181" y="754"/>
                <a:ext cx="253"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テスト</a:t>
                </a:r>
              </a:p>
            </p:txBody>
          </p:sp>
          <p:sp>
            <p:nvSpPr>
              <p:cNvPr id="78" name="AutoShape 66"/>
              <p:cNvSpPr>
                <a:spLocks noChangeArrowheads="1"/>
              </p:cNvSpPr>
              <p:nvPr/>
            </p:nvSpPr>
            <p:spPr bwMode="auto">
              <a:xfrm>
                <a:off x="2980" y="754"/>
                <a:ext cx="252"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開発</a:t>
                </a:r>
              </a:p>
            </p:txBody>
          </p:sp>
          <p:sp>
            <p:nvSpPr>
              <p:cNvPr id="79" name="AutoShape 67"/>
              <p:cNvSpPr>
                <a:spLocks noChangeArrowheads="1"/>
              </p:cNvSpPr>
              <p:nvPr/>
            </p:nvSpPr>
            <p:spPr bwMode="auto">
              <a:xfrm>
                <a:off x="2777" y="754"/>
                <a:ext cx="253"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dirty="0">
                    <a:solidFill>
                      <a:srgbClr val="000000"/>
                    </a:solidFill>
                    <a:latin typeface="メイリオ" panose="020B0604030504040204" pitchFamily="50" charset="-128"/>
                    <a:ea typeface="メイリオ" panose="020B0604030504040204" pitchFamily="50" charset="-128"/>
                  </a:rPr>
                  <a:t>要求</a:t>
                </a:r>
              </a:p>
            </p:txBody>
          </p:sp>
        </p:grpSp>
        <p:grpSp>
          <p:nvGrpSpPr>
            <p:cNvPr id="4" name="Group 52"/>
            <p:cNvGrpSpPr>
              <a:grpSpLocks/>
            </p:cNvGrpSpPr>
            <p:nvPr/>
          </p:nvGrpSpPr>
          <p:grpSpPr bwMode="auto">
            <a:xfrm>
              <a:off x="5211699" y="2988709"/>
              <a:ext cx="792163" cy="863112"/>
              <a:chOff x="2777" y="754"/>
              <a:chExt cx="657" cy="544"/>
            </a:xfrm>
          </p:grpSpPr>
          <p:sp>
            <p:nvSpPr>
              <p:cNvPr id="72" name="AutoShape 61"/>
              <p:cNvSpPr>
                <a:spLocks noChangeArrowheads="1"/>
              </p:cNvSpPr>
              <p:nvPr/>
            </p:nvSpPr>
            <p:spPr bwMode="auto">
              <a:xfrm>
                <a:off x="2777" y="1154"/>
                <a:ext cx="607" cy="144"/>
              </a:xfrm>
              <a:prstGeom prst="flowChartProcess">
                <a:avLst/>
              </a:prstGeom>
              <a:solidFill>
                <a:srgbClr val="00CCFF"/>
              </a:solidFill>
              <a:ln w="9525">
                <a:solidFill>
                  <a:schemeClr val="tx1"/>
                </a:solidFill>
                <a:miter lim="800000"/>
                <a:headEnd/>
                <a:tailEnd/>
              </a:ln>
            </p:spPr>
            <p:txBody>
              <a:bodyPr wrap="none" anchor="ctr"/>
              <a:lstStyle/>
              <a:p>
                <a:pPr fontAlgn="auto">
                  <a:spcBef>
                    <a:spcPts val="0"/>
                  </a:spcBef>
                  <a:spcAft>
                    <a:spcPts val="0"/>
                  </a:spcAft>
                </a:pPr>
                <a:r>
                  <a:rPr lang="ja-JP" altLang="en-US" sz="1200" b="0">
                    <a:solidFill>
                      <a:srgbClr val="000000"/>
                    </a:solidFill>
                    <a:latin typeface="Meiryo UI" panose="020B0604030504040204" pitchFamily="50" charset="-128"/>
                    <a:ea typeface="Meiryo UI" panose="020B0604030504040204" pitchFamily="50" charset="-128"/>
                  </a:rPr>
                  <a:t>第</a:t>
                </a:r>
                <a:r>
                  <a:rPr lang="en-US" altLang="ja-JP" sz="1200" b="0">
                    <a:solidFill>
                      <a:srgbClr val="000000"/>
                    </a:solidFill>
                    <a:latin typeface="Meiryo UI" panose="020B0604030504040204" pitchFamily="50" charset="-128"/>
                    <a:ea typeface="Meiryo UI" panose="020B0604030504040204" pitchFamily="50" charset="-128"/>
                  </a:rPr>
                  <a:t>n</a:t>
                </a:r>
                <a:r>
                  <a:rPr lang="ja-JP" altLang="en-US" sz="1200" b="0">
                    <a:solidFill>
                      <a:srgbClr val="000000"/>
                    </a:solidFill>
                    <a:latin typeface="Meiryo UI" panose="020B0604030504040204" pitchFamily="50" charset="-128"/>
                    <a:ea typeface="Meiryo UI" panose="020B0604030504040204" pitchFamily="50" charset="-128"/>
                  </a:rPr>
                  <a:t>反復</a:t>
                </a:r>
              </a:p>
            </p:txBody>
          </p:sp>
          <p:sp>
            <p:nvSpPr>
              <p:cNvPr id="73" name="AutoShape 65"/>
              <p:cNvSpPr>
                <a:spLocks noChangeArrowheads="1"/>
              </p:cNvSpPr>
              <p:nvPr/>
            </p:nvSpPr>
            <p:spPr bwMode="auto">
              <a:xfrm>
                <a:off x="3181" y="754"/>
                <a:ext cx="253"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テスト</a:t>
                </a:r>
              </a:p>
            </p:txBody>
          </p:sp>
          <p:sp>
            <p:nvSpPr>
              <p:cNvPr id="74" name="AutoShape 66"/>
              <p:cNvSpPr>
                <a:spLocks noChangeArrowheads="1"/>
              </p:cNvSpPr>
              <p:nvPr/>
            </p:nvSpPr>
            <p:spPr bwMode="auto">
              <a:xfrm>
                <a:off x="2980" y="754"/>
                <a:ext cx="252"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開発</a:t>
                </a:r>
              </a:p>
            </p:txBody>
          </p:sp>
          <p:sp>
            <p:nvSpPr>
              <p:cNvPr id="75" name="AutoShape 67"/>
              <p:cNvSpPr>
                <a:spLocks noChangeArrowheads="1"/>
              </p:cNvSpPr>
              <p:nvPr/>
            </p:nvSpPr>
            <p:spPr bwMode="auto">
              <a:xfrm>
                <a:off x="2777" y="754"/>
                <a:ext cx="253"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要求</a:t>
                </a:r>
              </a:p>
            </p:txBody>
          </p:sp>
        </p:grpSp>
        <p:sp>
          <p:nvSpPr>
            <p:cNvPr id="53" name="テキスト ボックス 64"/>
            <p:cNvSpPr txBox="1">
              <a:spLocks noChangeArrowheads="1"/>
            </p:cNvSpPr>
            <p:nvPr/>
          </p:nvSpPr>
          <p:spPr bwMode="auto">
            <a:xfrm>
              <a:off x="4797362" y="3253943"/>
              <a:ext cx="487363" cy="276958"/>
            </a:xfrm>
            <a:prstGeom prst="rect">
              <a:avLst/>
            </a:prstGeom>
            <a:noFill/>
            <a:ln w="9525">
              <a:noFill/>
              <a:miter lim="800000"/>
              <a:headEnd/>
              <a:tailEnd/>
            </a:ln>
          </p:spPr>
          <p:txBody>
            <a:bodyPr>
              <a:spAutoFit/>
            </a:bodyPr>
            <a:lstStyle/>
            <a:p>
              <a:pPr fontAlgn="auto">
                <a:spcBef>
                  <a:spcPts val="0"/>
                </a:spcBef>
                <a:spcAft>
                  <a:spcPts val="0"/>
                </a:spcAft>
              </a:pPr>
              <a:r>
                <a:rPr lang="ja-JP" altLang="en-US" sz="1200" b="0">
                  <a:solidFill>
                    <a:srgbClr val="000000"/>
                  </a:solidFill>
                  <a:latin typeface="Meiryo UI" panose="020B0604030504040204" pitchFamily="50" charset="-128"/>
                  <a:ea typeface="Meiryo UI" panose="020B0604030504040204" pitchFamily="50" charset="-128"/>
                </a:rPr>
                <a:t>・・・</a:t>
              </a:r>
            </a:p>
          </p:txBody>
        </p:sp>
        <p:sp>
          <p:nvSpPr>
            <p:cNvPr id="54" name="正方形/長方形 65"/>
            <p:cNvSpPr/>
            <p:nvPr/>
          </p:nvSpPr>
          <p:spPr bwMode="auto">
            <a:xfrm>
              <a:off x="3987737" y="2921301"/>
              <a:ext cx="2089150" cy="9979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sz="2800" b="0">
                <a:solidFill>
                  <a:srgbClr val="FFFFFF"/>
                </a:solidFill>
                <a:latin typeface="Meiryo UI" panose="020B0604030504040204" pitchFamily="50" charset="-128"/>
                <a:ea typeface="Meiryo UI" panose="020B0604030504040204" pitchFamily="50" charset="-128"/>
              </a:endParaRPr>
            </a:p>
          </p:txBody>
        </p:sp>
        <p:sp>
          <p:nvSpPr>
            <p:cNvPr id="55" name="テキスト ボックス 66"/>
            <p:cNvSpPr txBox="1">
              <a:spLocks noChangeArrowheads="1"/>
            </p:cNvSpPr>
            <p:nvPr/>
          </p:nvSpPr>
          <p:spPr bwMode="auto">
            <a:xfrm>
              <a:off x="4679887" y="3930952"/>
              <a:ext cx="1192213" cy="369277"/>
            </a:xfrm>
            <a:prstGeom prst="rect">
              <a:avLst/>
            </a:prstGeom>
            <a:noFill/>
            <a:ln w="9525">
              <a:noFill/>
              <a:miter lim="800000"/>
              <a:headEnd/>
              <a:tailEnd/>
            </a:ln>
          </p:spPr>
          <p:txBody>
            <a:bodyPr wrap="none">
              <a:spAutoFit/>
            </a:bodyPr>
            <a:lstStyle/>
            <a:p>
              <a:pPr algn="l" fontAlgn="auto">
                <a:spcBef>
                  <a:spcPts val="0"/>
                </a:spcBef>
                <a:spcAft>
                  <a:spcPts val="0"/>
                </a:spcAft>
              </a:pPr>
              <a:r>
                <a:rPr lang="ja-JP" altLang="en-US" sz="1800" b="0">
                  <a:solidFill>
                    <a:srgbClr val="000000"/>
                  </a:solidFill>
                  <a:latin typeface="Meiryo UI" panose="020B0604030504040204" pitchFamily="50" charset="-128"/>
                  <a:ea typeface="Meiryo UI" panose="020B0604030504040204" pitchFamily="50" charset="-128"/>
                </a:rPr>
                <a:t>第</a:t>
              </a:r>
              <a:r>
                <a:rPr lang="en-US" altLang="ja-JP" sz="1800" b="0">
                  <a:solidFill>
                    <a:srgbClr val="000000"/>
                  </a:solidFill>
                  <a:latin typeface="Meiryo UI" panose="020B0604030504040204" pitchFamily="50" charset="-128"/>
                  <a:ea typeface="Meiryo UI" panose="020B0604030504040204" pitchFamily="50" charset="-128"/>
                </a:rPr>
                <a:t>1</a:t>
              </a:r>
              <a:r>
                <a:rPr lang="ja-JP" altLang="en-US" sz="1800" b="0">
                  <a:solidFill>
                    <a:srgbClr val="000000"/>
                  </a:solidFill>
                  <a:latin typeface="Meiryo UI" panose="020B0604030504040204" pitchFamily="50" charset="-128"/>
                  <a:ea typeface="Meiryo UI" panose="020B0604030504040204" pitchFamily="50" charset="-128"/>
                </a:rPr>
                <a:t>リリース</a:t>
              </a:r>
            </a:p>
          </p:txBody>
        </p:sp>
        <p:sp>
          <p:nvSpPr>
            <p:cNvPr id="56" name="Text Box 75"/>
            <p:cNvSpPr txBox="1">
              <a:spLocks noChangeArrowheads="1"/>
            </p:cNvSpPr>
            <p:nvPr/>
          </p:nvSpPr>
          <p:spPr bwMode="auto">
            <a:xfrm>
              <a:off x="6168962" y="3237824"/>
              <a:ext cx="454025" cy="307731"/>
            </a:xfrm>
            <a:prstGeom prst="rect">
              <a:avLst/>
            </a:prstGeom>
            <a:noFill/>
            <a:ln w="9525">
              <a:noFill/>
              <a:miter lim="800000"/>
              <a:headEnd/>
              <a:tailEnd/>
            </a:ln>
          </p:spPr>
          <p:txBody>
            <a:bodyPr wrap="none">
              <a:spAutoFit/>
            </a:bodyPr>
            <a:lstStyle/>
            <a:p>
              <a:pPr algn="l" fontAlgn="auto">
                <a:spcBef>
                  <a:spcPts val="0"/>
                </a:spcBef>
                <a:spcAft>
                  <a:spcPts val="0"/>
                </a:spcAft>
              </a:pPr>
              <a:r>
                <a:rPr lang="ja-JP" altLang="en-US" sz="1400" b="0" dirty="0">
                  <a:solidFill>
                    <a:srgbClr val="000000"/>
                  </a:solidFill>
                  <a:latin typeface="Meiryo UI" panose="020B0604030504040204" pitchFamily="50" charset="-128"/>
                  <a:ea typeface="Meiryo UI" panose="020B0604030504040204" pitchFamily="50" charset="-128"/>
                </a:rPr>
                <a:t>・・・</a:t>
              </a:r>
            </a:p>
          </p:txBody>
        </p:sp>
        <p:grpSp>
          <p:nvGrpSpPr>
            <p:cNvPr id="5" name="Group 52"/>
            <p:cNvGrpSpPr>
              <a:grpSpLocks/>
            </p:cNvGrpSpPr>
            <p:nvPr/>
          </p:nvGrpSpPr>
          <p:grpSpPr bwMode="auto">
            <a:xfrm>
              <a:off x="6632512" y="2988709"/>
              <a:ext cx="793750" cy="863112"/>
              <a:chOff x="2777" y="754"/>
              <a:chExt cx="657" cy="544"/>
            </a:xfrm>
          </p:grpSpPr>
          <p:sp>
            <p:nvSpPr>
              <p:cNvPr id="68" name="AutoShape 61"/>
              <p:cNvSpPr>
                <a:spLocks noChangeArrowheads="1"/>
              </p:cNvSpPr>
              <p:nvPr/>
            </p:nvSpPr>
            <p:spPr bwMode="auto">
              <a:xfrm>
                <a:off x="2777" y="1154"/>
                <a:ext cx="607" cy="144"/>
              </a:xfrm>
              <a:prstGeom prst="flowChartProcess">
                <a:avLst/>
              </a:prstGeom>
              <a:solidFill>
                <a:srgbClr val="00CCFF"/>
              </a:solidFill>
              <a:ln w="9525">
                <a:solidFill>
                  <a:schemeClr val="tx1"/>
                </a:solidFill>
                <a:miter lim="800000"/>
                <a:headEnd/>
                <a:tailEnd/>
              </a:ln>
            </p:spPr>
            <p:txBody>
              <a:bodyPr wrap="none" anchor="ctr"/>
              <a:lstStyle/>
              <a:p>
                <a:pPr fontAlgn="auto">
                  <a:spcBef>
                    <a:spcPts val="0"/>
                  </a:spcBef>
                  <a:spcAft>
                    <a:spcPts val="0"/>
                  </a:spcAft>
                </a:pPr>
                <a:r>
                  <a:rPr lang="ja-JP" altLang="en-US" sz="1200" b="0">
                    <a:solidFill>
                      <a:srgbClr val="000000"/>
                    </a:solidFill>
                    <a:latin typeface="Meiryo UI" panose="020B0604030504040204" pitchFamily="50" charset="-128"/>
                    <a:ea typeface="Meiryo UI" panose="020B0604030504040204" pitchFamily="50" charset="-128"/>
                  </a:rPr>
                  <a:t>第</a:t>
                </a:r>
                <a:r>
                  <a:rPr lang="en-US" altLang="ja-JP" sz="1200" b="0">
                    <a:solidFill>
                      <a:srgbClr val="000000"/>
                    </a:solidFill>
                    <a:latin typeface="Meiryo UI" panose="020B0604030504040204" pitchFamily="50" charset="-128"/>
                    <a:ea typeface="Meiryo UI" panose="020B0604030504040204" pitchFamily="50" charset="-128"/>
                  </a:rPr>
                  <a:t>1</a:t>
                </a:r>
                <a:r>
                  <a:rPr lang="ja-JP" altLang="en-US" sz="1200" b="0">
                    <a:solidFill>
                      <a:srgbClr val="000000"/>
                    </a:solidFill>
                    <a:latin typeface="Meiryo UI" panose="020B0604030504040204" pitchFamily="50" charset="-128"/>
                    <a:ea typeface="Meiryo UI" panose="020B0604030504040204" pitchFamily="50" charset="-128"/>
                  </a:rPr>
                  <a:t>反復</a:t>
                </a:r>
              </a:p>
            </p:txBody>
          </p:sp>
          <p:sp>
            <p:nvSpPr>
              <p:cNvPr id="69" name="AutoShape 65"/>
              <p:cNvSpPr>
                <a:spLocks noChangeArrowheads="1"/>
              </p:cNvSpPr>
              <p:nvPr/>
            </p:nvSpPr>
            <p:spPr bwMode="auto">
              <a:xfrm>
                <a:off x="3181" y="754"/>
                <a:ext cx="253"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テスト</a:t>
                </a:r>
              </a:p>
            </p:txBody>
          </p:sp>
          <p:sp>
            <p:nvSpPr>
              <p:cNvPr id="70" name="AutoShape 66"/>
              <p:cNvSpPr>
                <a:spLocks noChangeArrowheads="1"/>
              </p:cNvSpPr>
              <p:nvPr/>
            </p:nvSpPr>
            <p:spPr bwMode="auto">
              <a:xfrm>
                <a:off x="2980" y="754"/>
                <a:ext cx="252"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開発</a:t>
                </a:r>
              </a:p>
            </p:txBody>
          </p:sp>
          <p:sp>
            <p:nvSpPr>
              <p:cNvPr id="71" name="AutoShape 67"/>
              <p:cNvSpPr>
                <a:spLocks noChangeArrowheads="1"/>
              </p:cNvSpPr>
              <p:nvPr/>
            </p:nvSpPr>
            <p:spPr bwMode="auto">
              <a:xfrm>
                <a:off x="2777" y="754"/>
                <a:ext cx="253"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要求</a:t>
                </a:r>
              </a:p>
            </p:txBody>
          </p:sp>
        </p:grpSp>
        <p:grpSp>
          <p:nvGrpSpPr>
            <p:cNvPr id="6" name="Group 52"/>
            <p:cNvGrpSpPr>
              <a:grpSpLocks/>
            </p:cNvGrpSpPr>
            <p:nvPr/>
          </p:nvGrpSpPr>
          <p:grpSpPr bwMode="auto">
            <a:xfrm>
              <a:off x="7877112" y="2987243"/>
              <a:ext cx="793750" cy="863112"/>
              <a:chOff x="2777" y="754"/>
              <a:chExt cx="657" cy="544"/>
            </a:xfrm>
          </p:grpSpPr>
          <p:sp>
            <p:nvSpPr>
              <p:cNvPr id="64" name="AutoShape 61"/>
              <p:cNvSpPr>
                <a:spLocks noChangeArrowheads="1"/>
              </p:cNvSpPr>
              <p:nvPr/>
            </p:nvSpPr>
            <p:spPr bwMode="auto">
              <a:xfrm>
                <a:off x="2777" y="1154"/>
                <a:ext cx="607" cy="144"/>
              </a:xfrm>
              <a:prstGeom prst="flowChartProcess">
                <a:avLst/>
              </a:prstGeom>
              <a:solidFill>
                <a:srgbClr val="00CCFF"/>
              </a:solidFill>
              <a:ln w="9525">
                <a:solidFill>
                  <a:schemeClr val="tx1"/>
                </a:solidFill>
                <a:miter lim="800000"/>
                <a:headEnd/>
                <a:tailEnd/>
              </a:ln>
            </p:spPr>
            <p:txBody>
              <a:bodyPr wrap="none" anchor="ctr"/>
              <a:lstStyle/>
              <a:p>
                <a:pPr fontAlgn="auto">
                  <a:spcBef>
                    <a:spcPts val="0"/>
                  </a:spcBef>
                  <a:spcAft>
                    <a:spcPts val="0"/>
                  </a:spcAft>
                </a:pPr>
                <a:r>
                  <a:rPr lang="ja-JP" altLang="en-US" sz="1200" b="0" dirty="0">
                    <a:solidFill>
                      <a:srgbClr val="000000"/>
                    </a:solidFill>
                    <a:latin typeface="Meiryo UI" panose="020B0604030504040204" pitchFamily="50" charset="-128"/>
                    <a:ea typeface="Meiryo UI" panose="020B0604030504040204" pitchFamily="50" charset="-128"/>
                  </a:rPr>
                  <a:t>第</a:t>
                </a:r>
                <a:r>
                  <a:rPr lang="en-US" altLang="ja-JP" sz="1200" b="0" dirty="0">
                    <a:solidFill>
                      <a:srgbClr val="000000"/>
                    </a:solidFill>
                    <a:latin typeface="Meiryo UI" panose="020B0604030504040204" pitchFamily="50" charset="-128"/>
                    <a:ea typeface="Meiryo UI" panose="020B0604030504040204" pitchFamily="50" charset="-128"/>
                  </a:rPr>
                  <a:t>m</a:t>
                </a:r>
                <a:r>
                  <a:rPr lang="ja-JP" altLang="en-US" sz="1200" b="0" dirty="0">
                    <a:solidFill>
                      <a:srgbClr val="000000"/>
                    </a:solidFill>
                    <a:latin typeface="Meiryo UI" panose="020B0604030504040204" pitchFamily="50" charset="-128"/>
                    <a:ea typeface="Meiryo UI" panose="020B0604030504040204" pitchFamily="50" charset="-128"/>
                  </a:rPr>
                  <a:t>反復</a:t>
                </a:r>
              </a:p>
            </p:txBody>
          </p:sp>
          <p:sp>
            <p:nvSpPr>
              <p:cNvPr id="65" name="AutoShape 65"/>
              <p:cNvSpPr>
                <a:spLocks noChangeArrowheads="1"/>
              </p:cNvSpPr>
              <p:nvPr/>
            </p:nvSpPr>
            <p:spPr bwMode="auto">
              <a:xfrm>
                <a:off x="3181" y="754"/>
                <a:ext cx="253"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dirty="0">
                    <a:solidFill>
                      <a:srgbClr val="000000"/>
                    </a:solidFill>
                    <a:latin typeface="メイリオ" panose="020B0604030504040204" pitchFamily="50" charset="-128"/>
                    <a:ea typeface="メイリオ" panose="020B0604030504040204" pitchFamily="50" charset="-128"/>
                  </a:rPr>
                  <a:t>テスト</a:t>
                </a:r>
              </a:p>
            </p:txBody>
          </p:sp>
          <p:sp>
            <p:nvSpPr>
              <p:cNvPr id="66" name="AutoShape 66"/>
              <p:cNvSpPr>
                <a:spLocks noChangeArrowheads="1"/>
              </p:cNvSpPr>
              <p:nvPr/>
            </p:nvSpPr>
            <p:spPr bwMode="auto">
              <a:xfrm>
                <a:off x="2980" y="754"/>
                <a:ext cx="252"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開発</a:t>
                </a:r>
              </a:p>
            </p:txBody>
          </p:sp>
          <p:sp>
            <p:nvSpPr>
              <p:cNvPr id="67" name="AutoShape 67"/>
              <p:cNvSpPr>
                <a:spLocks noChangeArrowheads="1"/>
              </p:cNvSpPr>
              <p:nvPr/>
            </p:nvSpPr>
            <p:spPr bwMode="auto">
              <a:xfrm>
                <a:off x="2777" y="754"/>
                <a:ext cx="253" cy="400"/>
              </a:xfrm>
              <a:prstGeom prst="homePlate">
                <a:avLst>
                  <a:gd name="adj" fmla="val 21727"/>
                </a:avLst>
              </a:prstGeom>
              <a:solidFill>
                <a:srgbClr val="CCECFF"/>
              </a:solidFill>
              <a:ln w="9525" algn="ctr">
                <a:solidFill>
                  <a:schemeClr val="tx1"/>
                </a:solidFill>
                <a:miter lim="800000"/>
                <a:headEnd/>
                <a:tailEnd/>
              </a:ln>
            </p:spPr>
            <p:txBody>
              <a:bodyPr vert="eaVert" wrap="none" tIns="33231" anchor="ctr"/>
              <a:lstStyle/>
              <a:p>
                <a:pPr marL="83529" indent="-83529" fontAlgn="auto">
                  <a:spcBef>
                    <a:spcPts val="0"/>
                  </a:spcBef>
                  <a:spcAft>
                    <a:spcPts val="0"/>
                  </a:spcAft>
                </a:pPr>
                <a:r>
                  <a:rPr lang="ja-JP" altLang="en-US" sz="1600" b="0">
                    <a:solidFill>
                      <a:srgbClr val="000000"/>
                    </a:solidFill>
                    <a:latin typeface="メイリオ" panose="020B0604030504040204" pitchFamily="50" charset="-128"/>
                    <a:ea typeface="メイリオ" panose="020B0604030504040204" pitchFamily="50" charset="-128"/>
                  </a:rPr>
                  <a:t>要求</a:t>
                </a:r>
              </a:p>
            </p:txBody>
          </p:sp>
        </p:grpSp>
        <p:sp>
          <p:nvSpPr>
            <p:cNvPr id="59" name="テキスト ボックス 64"/>
            <p:cNvSpPr txBox="1">
              <a:spLocks noChangeArrowheads="1"/>
            </p:cNvSpPr>
            <p:nvPr/>
          </p:nvSpPr>
          <p:spPr bwMode="auto">
            <a:xfrm>
              <a:off x="7370699" y="3253943"/>
              <a:ext cx="487363" cy="276958"/>
            </a:xfrm>
            <a:prstGeom prst="rect">
              <a:avLst/>
            </a:prstGeom>
            <a:noFill/>
            <a:ln w="9525">
              <a:noFill/>
              <a:miter lim="800000"/>
              <a:headEnd/>
              <a:tailEnd/>
            </a:ln>
          </p:spPr>
          <p:txBody>
            <a:bodyPr>
              <a:spAutoFit/>
            </a:bodyPr>
            <a:lstStyle/>
            <a:p>
              <a:pPr fontAlgn="auto">
                <a:spcBef>
                  <a:spcPts val="0"/>
                </a:spcBef>
                <a:spcAft>
                  <a:spcPts val="0"/>
                </a:spcAft>
              </a:pPr>
              <a:r>
                <a:rPr lang="ja-JP" altLang="en-US" sz="1200" b="0">
                  <a:solidFill>
                    <a:srgbClr val="000000"/>
                  </a:solidFill>
                  <a:latin typeface="Meiryo UI" panose="020B0604030504040204" pitchFamily="50" charset="-128"/>
                  <a:ea typeface="Meiryo UI" panose="020B0604030504040204" pitchFamily="50" charset="-128"/>
                </a:rPr>
                <a:t>・・・</a:t>
              </a:r>
            </a:p>
          </p:txBody>
        </p:sp>
        <p:sp>
          <p:nvSpPr>
            <p:cNvPr id="60" name="正方形/長方形 65"/>
            <p:cNvSpPr/>
            <p:nvPr/>
          </p:nvSpPr>
          <p:spPr bwMode="auto">
            <a:xfrm>
              <a:off x="6561074" y="2921301"/>
              <a:ext cx="2251075" cy="9979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sz="2800" b="0">
                <a:solidFill>
                  <a:srgbClr val="FFFFFF"/>
                </a:solidFill>
                <a:latin typeface="Meiryo UI" panose="020B0604030504040204" pitchFamily="50" charset="-128"/>
                <a:ea typeface="Meiryo UI" panose="020B0604030504040204" pitchFamily="50" charset="-128"/>
              </a:endParaRPr>
            </a:p>
          </p:txBody>
        </p:sp>
        <p:sp>
          <p:nvSpPr>
            <p:cNvPr id="61" name="テキスト ボックス 66"/>
            <p:cNvSpPr txBox="1">
              <a:spLocks noChangeArrowheads="1"/>
            </p:cNvSpPr>
            <p:nvPr/>
          </p:nvSpPr>
          <p:spPr bwMode="auto">
            <a:xfrm>
              <a:off x="7235762" y="3930952"/>
              <a:ext cx="1178528" cy="369332"/>
            </a:xfrm>
            <a:prstGeom prst="rect">
              <a:avLst/>
            </a:prstGeom>
            <a:noFill/>
            <a:ln w="9525">
              <a:noFill/>
              <a:miter lim="800000"/>
              <a:headEnd/>
              <a:tailEnd/>
            </a:ln>
          </p:spPr>
          <p:txBody>
            <a:bodyPr wrap="none">
              <a:spAutoFit/>
            </a:bodyPr>
            <a:lstStyle/>
            <a:p>
              <a:pPr algn="l" fontAlgn="auto">
                <a:spcBef>
                  <a:spcPts val="0"/>
                </a:spcBef>
                <a:spcAft>
                  <a:spcPts val="0"/>
                </a:spcAft>
              </a:pPr>
              <a:r>
                <a:rPr lang="ja-JP" altLang="en-US" sz="1800" b="0" dirty="0">
                  <a:solidFill>
                    <a:srgbClr val="000000"/>
                  </a:solidFill>
                  <a:latin typeface="Meiryo UI" panose="020B0604030504040204" pitchFamily="50" charset="-128"/>
                  <a:ea typeface="Meiryo UI" panose="020B0604030504040204" pitchFamily="50" charset="-128"/>
                </a:rPr>
                <a:t>第</a:t>
              </a:r>
              <a:r>
                <a:rPr lang="en-US" altLang="ja-JP" sz="1800" b="0" dirty="0">
                  <a:solidFill>
                    <a:srgbClr val="000000"/>
                  </a:solidFill>
                  <a:latin typeface="Meiryo UI" panose="020B0604030504040204" pitchFamily="50" charset="-128"/>
                  <a:ea typeface="Meiryo UI" panose="020B0604030504040204" pitchFamily="50" charset="-128"/>
                </a:rPr>
                <a:t>x</a:t>
              </a:r>
              <a:r>
                <a:rPr lang="ja-JP" altLang="en-US" sz="1800" b="0" dirty="0">
                  <a:solidFill>
                    <a:srgbClr val="000000"/>
                  </a:solidFill>
                  <a:latin typeface="Meiryo UI" panose="020B0604030504040204" pitchFamily="50" charset="-128"/>
                  <a:ea typeface="Meiryo UI" panose="020B0604030504040204" pitchFamily="50" charset="-128"/>
                </a:rPr>
                <a:t>リリース</a:t>
              </a:r>
            </a:p>
          </p:txBody>
        </p:sp>
        <p:sp>
          <p:nvSpPr>
            <p:cNvPr id="62" name="Line 65"/>
            <p:cNvSpPr>
              <a:spLocks noChangeShapeType="1"/>
            </p:cNvSpPr>
            <p:nvPr/>
          </p:nvSpPr>
          <p:spPr bwMode="auto">
            <a:xfrm flipV="1">
              <a:off x="6076887" y="2722008"/>
              <a:ext cx="1588" cy="199292"/>
            </a:xfrm>
            <a:prstGeom prst="line">
              <a:avLst/>
            </a:prstGeom>
            <a:noFill/>
            <a:ln w="38100">
              <a:solidFill>
                <a:schemeClr val="tx1"/>
              </a:solidFill>
              <a:round/>
              <a:headEnd/>
              <a:tailEnd type="triangle" w="med" len="med"/>
            </a:ln>
          </p:spPr>
          <p:txBody>
            <a:bodyPr/>
            <a:lstStyle/>
            <a:p>
              <a:pPr algn="l" fontAlgn="auto">
                <a:spcBef>
                  <a:spcPts val="0"/>
                </a:spcBef>
                <a:spcAft>
                  <a:spcPts val="0"/>
                </a:spcAft>
              </a:pPr>
              <a:endParaRPr lang="ja-JP" altLang="en-US" sz="2800" b="0">
                <a:solidFill>
                  <a:srgbClr val="000000"/>
                </a:solidFill>
                <a:latin typeface="Meiryo UI" panose="020B0604030504040204" pitchFamily="50" charset="-128"/>
                <a:ea typeface="Meiryo UI" panose="020B0604030504040204" pitchFamily="50" charset="-128"/>
              </a:endParaRPr>
            </a:p>
          </p:txBody>
        </p:sp>
        <p:sp>
          <p:nvSpPr>
            <p:cNvPr id="63" name="Line 65"/>
            <p:cNvSpPr>
              <a:spLocks noChangeShapeType="1"/>
            </p:cNvSpPr>
            <p:nvPr/>
          </p:nvSpPr>
          <p:spPr bwMode="auto">
            <a:xfrm flipV="1">
              <a:off x="8812149" y="2622362"/>
              <a:ext cx="1588" cy="298939"/>
            </a:xfrm>
            <a:prstGeom prst="line">
              <a:avLst/>
            </a:prstGeom>
            <a:noFill/>
            <a:ln w="38100">
              <a:solidFill>
                <a:schemeClr val="tx1"/>
              </a:solidFill>
              <a:round/>
              <a:headEnd/>
              <a:tailEnd type="triangle" w="med" len="med"/>
            </a:ln>
          </p:spPr>
          <p:txBody>
            <a:bodyPr/>
            <a:lstStyle/>
            <a:p>
              <a:pPr algn="l" fontAlgn="auto">
                <a:spcBef>
                  <a:spcPts val="0"/>
                </a:spcBef>
                <a:spcAft>
                  <a:spcPts val="0"/>
                </a:spcAft>
              </a:pPr>
              <a:endParaRPr lang="ja-JP" altLang="en-US" sz="2800" b="0">
                <a:solidFill>
                  <a:srgbClr val="000000"/>
                </a:solidFill>
                <a:latin typeface="Meiryo UI" panose="020B0604030504040204" pitchFamily="50" charset="-128"/>
                <a:ea typeface="Meiryo UI" panose="020B0604030504040204" pitchFamily="50" charset="-128"/>
              </a:endParaRPr>
            </a:p>
          </p:txBody>
        </p:sp>
      </p:grpSp>
      <p:sp>
        <p:nvSpPr>
          <p:cNvPr id="51" name="AutoShape 48">
            <a:extLst>
              <a:ext uri="{FF2B5EF4-FFF2-40B4-BE49-F238E27FC236}">
                <a16:creationId xmlns:a16="http://schemas.microsoft.com/office/drawing/2014/main" id="{A9A1C38D-38AB-417C-AC9B-A03EDAFA2827}"/>
              </a:ext>
            </a:extLst>
          </p:cNvPr>
          <p:cNvSpPr>
            <a:spLocks noChangeArrowheads="1"/>
          </p:cNvSpPr>
          <p:nvPr/>
        </p:nvSpPr>
        <p:spPr bwMode="auto">
          <a:xfrm>
            <a:off x="2780741" y="2838350"/>
            <a:ext cx="1125537" cy="788377"/>
          </a:xfrm>
          <a:prstGeom prst="homePlate">
            <a:avLst>
              <a:gd name="adj" fmla="val 17461"/>
            </a:avLst>
          </a:prstGeom>
          <a:solidFill>
            <a:srgbClr val="CCECFF"/>
          </a:solidFill>
          <a:ln w="9525">
            <a:solidFill>
              <a:schemeClr val="tx1"/>
            </a:solidFill>
            <a:miter lim="800000"/>
            <a:headEnd/>
            <a:tailEnd/>
          </a:ln>
        </p:spPr>
        <p:txBody>
          <a:bodyPr wrap="none" tIns="33231" anchor="ctr"/>
          <a:lstStyle/>
          <a:p>
            <a:pPr marL="83529" indent="-83529" fontAlgn="auto">
              <a:spcBef>
                <a:spcPts val="0"/>
              </a:spcBef>
              <a:spcAft>
                <a:spcPts val="0"/>
              </a:spcAft>
            </a:pPr>
            <a:r>
              <a:rPr lang="ja-JP" altLang="en-US" sz="1600" b="0" dirty="0">
                <a:solidFill>
                  <a:srgbClr val="000000"/>
                </a:solidFill>
                <a:latin typeface="Meiryo UI" panose="020B0604030504040204" pitchFamily="50" charset="-128"/>
                <a:ea typeface="Meiryo UI" panose="020B0604030504040204" pitchFamily="50" charset="-128"/>
              </a:rPr>
              <a:t>要求</a:t>
            </a:r>
            <a:endParaRPr lang="en-US" altLang="ja-JP" sz="1600" b="0" dirty="0">
              <a:solidFill>
                <a:srgbClr val="000000"/>
              </a:solidFill>
              <a:latin typeface="Meiryo UI" panose="020B0604030504040204" pitchFamily="50" charset="-128"/>
              <a:ea typeface="Meiryo UI" panose="020B0604030504040204" pitchFamily="50" charset="-128"/>
            </a:endParaRPr>
          </a:p>
          <a:p>
            <a:pPr marL="83529" indent="-83529" fontAlgn="auto">
              <a:spcBef>
                <a:spcPts val="0"/>
              </a:spcBef>
              <a:spcAft>
                <a:spcPts val="0"/>
              </a:spcAft>
            </a:pPr>
            <a:r>
              <a:rPr lang="en-US" altLang="ja-JP" sz="1100" b="0" dirty="0">
                <a:solidFill>
                  <a:srgbClr val="000000"/>
                </a:solidFill>
                <a:latin typeface="Meiryo UI" panose="020B0604030504040204" pitchFamily="50" charset="-128"/>
                <a:ea typeface="Meiryo UI" panose="020B0604030504040204" pitchFamily="50" charset="-128"/>
              </a:rPr>
              <a:t>(</a:t>
            </a:r>
            <a:r>
              <a:rPr lang="ja-JP" altLang="en-US" sz="1100" b="0" dirty="0">
                <a:solidFill>
                  <a:srgbClr val="000000"/>
                </a:solidFill>
                <a:latin typeface="Meiryo UI" panose="020B0604030504040204" pitchFamily="50" charset="-128"/>
                <a:ea typeface="Meiryo UI" panose="020B0604030504040204" pitchFamily="50" charset="-128"/>
              </a:rPr>
              <a:t>初期バックログ</a:t>
            </a:r>
            <a:endParaRPr lang="en-US" altLang="ja-JP" sz="1100" b="0" dirty="0">
              <a:solidFill>
                <a:srgbClr val="000000"/>
              </a:solidFill>
              <a:latin typeface="Meiryo UI" panose="020B0604030504040204" pitchFamily="50" charset="-128"/>
              <a:ea typeface="Meiryo UI" panose="020B0604030504040204" pitchFamily="50" charset="-128"/>
            </a:endParaRPr>
          </a:p>
          <a:p>
            <a:pPr marL="83529" indent="-83529" fontAlgn="auto">
              <a:spcBef>
                <a:spcPts val="0"/>
              </a:spcBef>
              <a:spcAft>
                <a:spcPts val="0"/>
              </a:spcAft>
            </a:pPr>
            <a:r>
              <a:rPr lang="ja-JP" altLang="en-US" sz="1100" b="0" dirty="0">
                <a:solidFill>
                  <a:srgbClr val="000000"/>
                </a:solidFill>
                <a:latin typeface="Meiryo UI" panose="020B0604030504040204" pitchFamily="50" charset="-128"/>
                <a:ea typeface="Meiryo UI" panose="020B0604030504040204" pitchFamily="50" charset="-128"/>
              </a:rPr>
              <a:t>作成</a:t>
            </a:r>
            <a:r>
              <a:rPr lang="en-US" altLang="ja-JP" sz="1100" b="0" dirty="0">
                <a:solidFill>
                  <a:srgbClr val="000000"/>
                </a:solidFill>
                <a:latin typeface="Meiryo UI" panose="020B0604030504040204" pitchFamily="50" charset="-128"/>
                <a:ea typeface="Meiryo UI" panose="020B0604030504040204" pitchFamily="50" charset="-128"/>
              </a:rPr>
              <a:t>)</a:t>
            </a:r>
          </a:p>
        </p:txBody>
      </p:sp>
      <p:sp>
        <p:nvSpPr>
          <p:cNvPr id="52" name="AutoShape 52">
            <a:extLst>
              <a:ext uri="{FF2B5EF4-FFF2-40B4-BE49-F238E27FC236}">
                <a16:creationId xmlns:a16="http://schemas.microsoft.com/office/drawing/2014/main" id="{5D69CE5D-1958-4403-A9C1-AA0C09256D03}"/>
              </a:ext>
            </a:extLst>
          </p:cNvPr>
          <p:cNvSpPr>
            <a:spLocks noChangeArrowheads="1"/>
          </p:cNvSpPr>
          <p:nvPr/>
        </p:nvSpPr>
        <p:spPr bwMode="auto">
          <a:xfrm>
            <a:off x="3998128" y="2351172"/>
            <a:ext cx="2078692" cy="285622"/>
          </a:xfrm>
          <a:prstGeom prst="homePlate">
            <a:avLst>
              <a:gd name="adj" fmla="val 96171"/>
            </a:avLst>
          </a:prstGeom>
          <a:solidFill>
            <a:schemeClr val="bg1"/>
          </a:solidFill>
          <a:ln w="9525">
            <a:solidFill>
              <a:schemeClr val="tx1"/>
            </a:solidFill>
            <a:miter lim="800000"/>
            <a:headEnd/>
            <a:tailEnd/>
          </a:ln>
        </p:spPr>
        <p:txBody>
          <a:bodyPr tIns="33231" anchor="ctr"/>
          <a:lstStyle/>
          <a:p>
            <a:pPr marL="83529" indent="-83529" fontAlgn="auto">
              <a:spcBef>
                <a:spcPts val="0"/>
              </a:spcBef>
              <a:spcAft>
                <a:spcPts val="0"/>
              </a:spcAft>
            </a:pPr>
            <a:r>
              <a:rPr lang="ja-JP" altLang="en-US" sz="1800" b="0" dirty="0">
                <a:solidFill>
                  <a:srgbClr val="000000"/>
                </a:solidFill>
                <a:latin typeface="Meiryo UI" panose="020B0604030504040204" pitchFamily="50" charset="-128"/>
                <a:ea typeface="Meiryo UI" panose="020B0604030504040204" pitchFamily="50" charset="-128"/>
              </a:rPr>
              <a:t>初期開発</a:t>
            </a:r>
            <a:r>
              <a:rPr lang="en-US" altLang="ja-JP" sz="1200" b="0" dirty="0">
                <a:solidFill>
                  <a:srgbClr val="000000"/>
                </a:solidFill>
                <a:latin typeface="Meiryo UI" panose="020B0604030504040204" pitchFamily="50" charset="-128"/>
                <a:ea typeface="Meiryo UI" panose="020B0604030504040204" pitchFamily="50" charset="-128"/>
              </a:rPr>
              <a:t>(MVP</a:t>
            </a:r>
            <a:r>
              <a:rPr lang="ja-JP" altLang="en-US" sz="1200" b="0" dirty="0">
                <a:solidFill>
                  <a:srgbClr val="000000"/>
                </a:solidFill>
                <a:latin typeface="Meiryo UI" panose="020B0604030504040204" pitchFamily="50" charset="-128"/>
                <a:ea typeface="Meiryo UI" panose="020B0604030504040204" pitchFamily="50" charset="-128"/>
              </a:rPr>
              <a:t>開発</a:t>
            </a:r>
            <a:r>
              <a:rPr lang="en-US" altLang="ja-JP" sz="1200" b="0" dirty="0">
                <a:solidFill>
                  <a:srgbClr val="000000"/>
                </a:solidFill>
                <a:latin typeface="Meiryo UI" panose="020B0604030504040204" pitchFamily="50" charset="-128"/>
                <a:ea typeface="Meiryo UI" panose="020B0604030504040204" pitchFamily="50" charset="-128"/>
              </a:rPr>
              <a:t>)</a:t>
            </a:r>
            <a:endParaRPr lang="ja-JP" altLang="en-US" sz="1200" b="0" dirty="0">
              <a:solidFill>
                <a:srgbClr val="000000"/>
              </a:solidFill>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CAB34DA-0ED5-4DCE-953A-6FD0B41330C5}"/>
              </a:ext>
            </a:extLst>
          </p:cNvPr>
          <p:cNvSpPr/>
          <p:nvPr/>
        </p:nvSpPr>
        <p:spPr>
          <a:xfrm>
            <a:off x="2780741" y="4773573"/>
            <a:ext cx="6603093" cy="263047"/>
          </a:xfrm>
          <a:prstGeom prst="roundRect">
            <a:avLst/>
          </a:prstGeom>
          <a:solidFill>
            <a:srgbClr val="CCECFF"/>
          </a:solidFill>
          <a:ln w="9525">
            <a:solidFill>
              <a:schemeClr val="tx1"/>
            </a:solidFill>
            <a:miter lim="800000"/>
            <a:headEnd/>
            <a:tailEnd/>
          </a:ln>
        </p:spPr>
        <p:txBody>
          <a:bodyPr wrap="none" tIns="33231" anchor="ctr"/>
          <a:lstStyle/>
          <a:p>
            <a:pPr marL="83529" indent="-83529" fontAlgn="auto">
              <a:spcBef>
                <a:spcPts val="0"/>
              </a:spcBef>
              <a:spcAft>
                <a:spcPts val="0"/>
              </a:spcAft>
            </a:pPr>
            <a:r>
              <a:rPr lang="ja-JP" altLang="en-US" sz="1800" b="0" dirty="0">
                <a:latin typeface="Meiryo UI" panose="020B0604030504040204" pitchFamily="50" charset="-128"/>
                <a:ea typeface="Meiryo UI" panose="020B0604030504040204" pitchFamily="50" charset="-128"/>
              </a:rPr>
              <a:t>スクラム</a:t>
            </a:r>
            <a:r>
              <a:rPr lang="ja-JP" altLang="en-US" sz="1800" b="0" dirty="0">
                <a:solidFill>
                  <a:srgbClr val="000000"/>
                </a:solidFill>
                <a:latin typeface="Meiryo UI" panose="020B0604030504040204" pitchFamily="50" charset="-128"/>
                <a:ea typeface="Meiryo UI" panose="020B0604030504040204" pitchFamily="50" charset="-128"/>
              </a:rPr>
              <a:t>チーム</a:t>
            </a:r>
          </a:p>
        </p:txBody>
      </p:sp>
      <p:sp>
        <p:nvSpPr>
          <p:cNvPr id="100" name="角丸四角形 83">
            <a:extLst>
              <a:ext uri="{FF2B5EF4-FFF2-40B4-BE49-F238E27FC236}">
                <a16:creationId xmlns:a16="http://schemas.microsoft.com/office/drawing/2014/main" id="{3334753E-5417-45B1-B8B7-80D8FF311A37}"/>
              </a:ext>
            </a:extLst>
          </p:cNvPr>
          <p:cNvSpPr/>
          <p:nvPr/>
        </p:nvSpPr>
        <p:spPr>
          <a:xfrm>
            <a:off x="985716" y="2257681"/>
            <a:ext cx="480680" cy="1970944"/>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33231" tIns="33231" rIns="33231" bIns="33231" rtlCol="0" anchor="ctr" anchorCtr="1"/>
          <a:lstStyle/>
          <a:p>
            <a:pPr algn="l" fontAlgn="auto">
              <a:spcBef>
                <a:spcPts val="0"/>
              </a:spcBef>
              <a:spcAft>
                <a:spcPts val="0"/>
              </a:spcAft>
            </a:pPr>
            <a:r>
              <a:rPr lang="ja-JP" altLang="en-US" sz="1800" b="0" dirty="0">
                <a:solidFill>
                  <a:srgbClr val="000000"/>
                </a:solidFill>
                <a:latin typeface="メイリオ" panose="020B0604030504040204" pitchFamily="50" charset="-128"/>
                <a:ea typeface="メイリオ" panose="020B0604030504040204" pitchFamily="50" charset="-128"/>
              </a:rPr>
              <a:t>開発の流れ</a:t>
            </a:r>
          </a:p>
        </p:txBody>
      </p:sp>
      <p:sp>
        <p:nvSpPr>
          <p:cNvPr id="101" name="角丸四角形 83">
            <a:extLst>
              <a:ext uri="{FF2B5EF4-FFF2-40B4-BE49-F238E27FC236}">
                <a16:creationId xmlns:a16="http://schemas.microsoft.com/office/drawing/2014/main" id="{2813C74F-1EFD-4F45-B7B3-5CE72D19198B}"/>
              </a:ext>
            </a:extLst>
          </p:cNvPr>
          <p:cNvSpPr/>
          <p:nvPr/>
        </p:nvSpPr>
        <p:spPr>
          <a:xfrm>
            <a:off x="971588" y="4401304"/>
            <a:ext cx="480680" cy="101190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33231" tIns="33231" rIns="33231" bIns="33231" rtlCol="0" anchor="ctr"/>
          <a:lstStyle/>
          <a:p>
            <a:pPr fontAlgn="auto">
              <a:spcBef>
                <a:spcPts val="0"/>
              </a:spcBef>
              <a:spcAft>
                <a:spcPts val="0"/>
              </a:spcAft>
            </a:pPr>
            <a:r>
              <a:rPr lang="ja-JP" altLang="en-US" sz="1800" b="0" dirty="0">
                <a:solidFill>
                  <a:srgbClr val="000000"/>
                </a:solidFill>
                <a:latin typeface="メイリオ" panose="020B0604030504040204" pitchFamily="50" charset="-128"/>
                <a:ea typeface="メイリオ" panose="020B0604030504040204" pitchFamily="50" charset="-128"/>
              </a:rPr>
              <a:t>体制</a:t>
            </a:r>
          </a:p>
        </p:txBody>
      </p:sp>
      <p:sp>
        <p:nvSpPr>
          <p:cNvPr id="102" name="四角形: 角を丸くする 101">
            <a:extLst>
              <a:ext uri="{FF2B5EF4-FFF2-40B4-BE49-F238E27FC236}">
                <a16:creationId xmlns:a16="http://schemas.microsoft.com/office/drawing/2014/main" id="{A17FA308-C1C6-4581-97F5-4E285E7142A8}"/>
              </a:ext>
            </a:extLst>
          </p:cNvPr>
          <p:cNvSpPr/>
          <p:nvPr/>
        </p:nvSpPr>
        <p:spPr>
          <a:xfrm>
            <a:off x="2101559" y="5150165"/>
            <a:ext cx="7282275" cy="263047"/>
          </a:xfrm>
          <a:prstGeom prst="roundRect">
            <a:avLst/>
          </a:prstGeom>
          <a:solidFill>
            <a:schemeClr val="bg1"/>
          </a:solidFill>
          <a:ln>
            <a:solidFill>
              <a:schemeClr val="tx1"/>
            </a:solidFill>
            <a:prstDash val="dash"/>
          </a:ln>
        </p:spPr>
        <p:txBody>
          <a:bodyPr rtlCol="0" anchor="ctr">
            <a:noAutofit/>
          </a:bodyPr>
          <a:lstStyle/>
          <a:p>
            <a:pPr fontAlgn="auto">
              <a:spcBef>
                <a:spcPts val="0"/>
              </a:spcBef>
              <a:spcAft>
                <a:spcPts val="0"/>
              </a:spcAft>
            </a:pPr>
            <a:r>
              <a:rPr lang="ja-JP" altLang="en-US" sz="1800" b="0" dirty="0">
                <a:solidFill>
                  <a:srgbClr val="000000"/>
                </a:solidFill>
                <a:latin typeface="Meiryo UI" panose="020B0604030504040204" pitchFamily="50" charset="-128"/>
                <a:ea typeface="Meiryo UI" panose="020B0604030504040204" pitchFamily="50" charset="-128"/>
              </a:rPr>
              <a:t>事業部門チーム</a:t>
            </a:r>
          </a:p>
        </p:txBody>
      </p:sp>
      <p:sp>
        <p:nvSpPr>
          <p:cNvPr id="11" name="四角形: 角を丸くする 10">
            <a:extLst>
              <a:ext uri="{FF2B5EF4-FFF2-40B4-BE49-F238E27FC236}">
                <a16:creationId xmlns:a16="http://schemas.microsoft.com/office/drawing/2014/main" id="{66F317B2-03D9-4CA7-8FFA-A1DF651916E8}"/>
              </a:ext>
            </a:extLst>
          </p:cNvPr>
          <p:cNvSpPr/>
          <p:nvPr/>
        </p:nvSpPr>
        <p:spPr>
          <a:xfrm>
            <a:off x="704528" y="2047975"/>
            <a:ext cx="8856984" cy="2208838"/>
          </a:xfrm>
          <a:prstGeom prst="roundRect">
            <a:avLst>
              <a:gd name="adj" fmla="val 4762"/>
            </a:avLst>
          </a:prstGeom>
          <a:ln>
            <a:solidFill>
              <a:schemeClr val="tx1"/>
            </a:solidFill>
          </a:ln>
        </p:spPr>
        <p:txBody>
          <a:bodyPr rtlCol="0" anchor="ctr">
            <a:noAutofit/>
          </a:bodyPr>
          <a:lstStyle/>
          <a:p>
            <a:pPr algn="l" fontAlgn="auto">
              <a:spcBef>
                <a:spcPts val="0"/>
              </a:spcBef>
              <a:spcAft>
                <a:spcPts val="0"/>
              </a:spcAft>
            </a:pPr>
            <a:endParaRPr lang="ja-JP" altLang="en-US" sz="1292" b="0" dirty="0">
              <a:solidFill>
                <a:srgbClr val="000000"/>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0870CE0B-7D42-4158-A5C7-AE2E0B4892DB}"/>
              </a:ext>
            </a:extLst>
          </p:cNvPr>
          <p:cNvSpPr txBox="1"/>
          <p:nvPr/>
        </p:nvSpPr>
        <p:spPr>
          <a:xfrm>
            <a:off x="501476" y="1210030"/>
            <a:ext cx="9060036" cy="830997"/>
          </a:xfrm>
          <a:prstGeom prst="rect">
            <a:avLst/>
          </a:prstGeom>
          <a:noFill/>
        </p:spPr>
        <p:txBody>
          <a:bodyPr vert="horz" wrap="square" rtlCol="0">
            <a:spAutoFit/>
          </a:bodyPr>
          <a:lstStyle/>
          <a:p>
            <a:pPr algn="l" fontAlgn="auto">
              <a:spcBef>
                <a:spcPts val="0"/>
              </a:spcBef>
              <a:spcAft>
                <a:spcPts val="0"/>
              </a:spcAft>
            </a:pPr>
            <a:r>
              <a:rPr lang="ja-JP" altLang="en-US" sz="1600" b="0" dirty="0">
                <a:solidFill>
                  <a:srgbClr val="000000"/>
                </a:solidFill>
                <a:latin typeface="Meiryo UI" panose="020B0604030504040204" pitchFamily="50" charset="-128"/>
                <a:ea typeface="Meiryo UI" panose="020B0604030504040204" pitchFamily="50" charset="-128"/>
              </a:rPr>
              <a:t>■前提</a:t>
            </a:r>
            <a:endParaRPr lang="en-US" altLang="ja-JP" sz="1600" b="0" dirty="0">
              <a:solidFill>
                <a:srgbClr val="000000"/>
              </a:solidFill>
              <a:latin typeface="Meiryo UI" panose="020B0604030504040204" pitchFamily="50" charset="-128"/>
              <a:ea typeface="Meiryo UI" panose="020B0604030504040204" pitchFamily="50" charset="-128"/>
            </a:endParaRPr>
          </a:p>
          <a:p>
            <a:pPr algn="l" fontAlgn="auto">
              <a:spcBef>
                <a:spcPts val="0"/>
              </a:spcBef>
              <a:spcAft>
                <a:spcPts val="0"/>
              </a:spcAft>
            </a:pPr>
            <a:r>
              <a:rPr lang="ja-JP" altLang="en-US" sz="1600" b="0" dirty="0">
                <a:solidFill>
                  <a:srgbClr val="000000"/>
                </a:solidFill>
                <a:latin typeface="Meiryo UI" panose="020B0604030504040204" pitchFamily="50" charset="-128"/>
                <a:ea typeface="Meiryo UI" panose="020B0604030504040204" pitchFamily="50" charset="-128"/>
              </a:rPr>
              <a:t>　本書では、アジャイル開発のスコープと開発体制について、下図の「開発の流れ」における「プロジェクト立上げ」</a:t>
            </a:r>
            <a:r>
              <a:rPr lang="en-US" altLang="ja-JP" sz="1600" b="0" dirty="0">
                <a:solidFill>
                  <a:srgbClr val="000000"/>
                </a:solidFill>
                <a:latin typeface="Meiryo UI" panose="020B0604030504040204" pitchFamily="50" charset="-128"/>
                <a:ea typeface="Meiryo UI" panose="020B0604030504040204" pitchFamily="50" charset="-128"/>
              </a:rPr>
              <a:t>~</a:t>
            </a:r>
            <a:r>
              <a:rPr lang="ja-JP" altLang="en-US" sz="1600" b="0" dirty="0">
                <a:solidFill>
                  <a:srgbClr val="000000"/>
                </a:solidFill>
                <a:latin typeface="Meiryo UI" panose="020B0604030504040204" pitchFamily="50" charset="-128"/>
                <a:ea typeface="Meiryo UI" panose="020B0604030504040204" pitchFamily="50" charset="-128"/>
              </a:rPr>
              <a:t>「初期開発」及び「運用＆開発」</a:t>
            </a:r>
            <a:r>
              <a:rPr lang="ja-JP" altLang="en-US" sz="1600" b="0" dirty="0">
                <a:latin typeface="Meiryo UI" panose="020B0604030504040204" pitchFamily="50" charset="-128"/>
                <a:ea typeface="Meiryo UI" panose="020B0604030504040204" pitchFamily="50" charset="-128"/>
              </a:rPr>
              <a:t>（ただし、開発部分のみ）</a:t>
            </a:r>
            <a:r>
              <a:rPr lang="ja-JP" altLang="en-US" sz="1600" b="0" dirty="0">
                <a:solidFill>
                  <a:srgbClr val="000000"/>
                </a:solidFill>
                <a:latin typeface="Meiryo UI" panose="020B0604030504040204" pitchFamily="50" charset="-128"/>
                <a:ea typeface="Meiryo UI" panose="020B0604030504040204" pitchFamily="50" charset="-128"/>
              </a:rPr>
              <a:t>の範囲を対象とする。</a:t>
            </a:r>
          </a:p>
        </p:txBody>
      </p:sp>
      <p:sp>
        <p:nvSpPr>
          <p:cNvPr id="7" name="四角形: 角を丸くする 6">
            <a:extLst>
              <a:ext uri="{FF2B5EF4-FFF2-40B4-BE49-F238E27FC236}">
                <a16:creationId xmlns:a16="http://schemas.microsoft.com/office/drawing/2014/main" id="{4527DA2F-162C-4DAA-9593-7867DB6F319C}"/>
              </a:ext>
            </a:extLst>
          </p:cNvPr>
          <p:cNvSpPr/>
          <p:nvPr/>
        </p:nvSpPr>
        <p:spPr>
          <a:xfrm>
            <a:off x="1519265" y="2170995"/>
            <a:ext cx="7401019" cy="2037967"/>
          </a:xfrm>
          <a:prstGeom prst="roundRect">
            <a:avLst>
              <a:gd name="adj" fmla="val 5881"/>
            </a:avLst>
          </a:prstGeom>
          <a:ln>
            <a:solidFill>
              <a:srgbClr val="FF0000"/>
            </a:solidFill>
          </a:ln>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l" fontAlgn="auto">
              <a:spcBef>
                <a:spcPts val="0"/>
              </a:spcBef>
              <a:spcAft>
                <a:spcPts val="0"/>
              </a:spcAft>
            </a:pPr>
            <a:endParaRPr lang="ja-JP" altLang="en-US" sz="1800" b="0" dirty="0">
              <a:solidFill>
                <a:srgbClr val="000000"/>
              </a:solidFill>
              <a:latin typeface="Meiryo UI" panose="020B0604030504040204" pitchFamily="50" charset="-128"/>
              <a:ea typeface="Meiryo UI" panose="020B0604030504040204" pitchFamily="50" charset="-128"/>
            </a:endParaRPr>
          </a:p>
        </p:txBody>
      </p:sp>
      <p:sp>
        <p:nvSpPr>
          <p:cNvPr id="13" name="矢印: 左右 12">
            <a:extLst>
              <a:ext uri="{FF2B5EF4-FFF2-40B4-BE49-F238E27FC236}">
                <a16:creationId xmlns:a16="http://schemas.microsoft.com/office/drawing/2014/main" id="{EC21CC87-0C31-49A7-B8C9-43F1106A1356}"/>
              </a:ext>
            </a:extLst>
          </p:cNvPr>
          <p:cNvSpPr/>
          <p:nvPr/>
        </p:nvSpPr>
        <p:spPr>
          <a:xfrm>
            <a:off x="3471284" y="2080400"/>
            <a:ext cx="3191860" cy="187407"/>
          </a:xfrm>
          <a:prstGeom prst="leftRightArrow">
            <a:avLst>
              <a:gd name="adj1" fmla="val 100000"/>
              <a:gd name="adj2" fmla="val 50000"/>
            </a:avLst>
          </a:prstGeom>
          <a:solidFill>
            <a:schemeClr val="bg1"/>
          </a:solidFill>
          <a:ln>
            <a:solidFill>
              <a:srgbClr val="FF0000"/>
            </a:solidFill>
          </a:ln>
        </p:spPr>
        <p:txBody>
          <a:bodyPr rtlCol="0" anchor="ctr">
            <a:noAutofit/>
          </a:bodyPr>
          <a:lstStyle/>
          <a:p>
            <a:pPr fontAlgn="auto">
              <a:spcBef>
                <a:spcPts val="0"/>
              </a:spcBef>
              <a:spcAft>
                <a:spcPts val="0"/>
              </a:spcAft>
            </a:pPr>
            <a:r>
              <a:rPr lang="ja-JP" altLang="en-US" sz="1600" b="0" dirty="0">
                <a:solidFill>
                  <a:srgbClr val="FF0000"/>
                </a:solidFill>
                <a:latin typeface="Meiryo UI" panose="020B0604030504040204" pitchFamily="50" charset="-128"/>
                <a:ea typeface="Meiryo UI" panose="020B0604030504040204" pitchFamily="50" charset="-128"/>
              </a:rPr>
              <a:t>本書の対象範囲</a:t>
            </a:r>
          </a:p>
        </p:txBody>
      </p:sp>
      <p:sp>
        <p:nvSpPr>
          <p:cNvPr id="57" name="四角形: 角を丸くする 56">
            <a:extLst>
              <a:ext uri="{FF2B5EF4-FFF2-40B4-BE49-F238E27FC236}">
                <a16:creationId xmlns:a16="http://schemas.microsoft.com/office/drawing/2014/main" id="{0231AE4A-EDB7-4A17-9910-953CDE68825B}"/>
              </a:ext>
            </a:extLst>
          </p:cNvPr>
          <p:cNvSpPr/>
          <p:nvPr/>
        </p:nvSpPr>
        <p:spPr>
          <a:xfrm>
            <a:off x="6091717" y="4396981"/>
            <a:ext cx="3292117" cy="263047"/>
          </a:xfrm>
          <a:prstGeom prst="roundRect">
            <a:avLst/>
          </a:prstGeom>
          <a:solidFill>
            <a:schemeClr val="bg1"/>
          </a:solidFill>
          <a:ln w="9525">
            <a:solidFill>
              <a:schemeClr val="tx1"/>
            </a:solidFill>
            <a:prstDash val="dash"/>
            <a:miter lim="800000"/>
            <a:headEnd/>
            <a:tailEnd/>
          </a:ln>
        </p:spPr>
        <p:txBody>
          <a:bodyPr wrap="none" tIns="33231" anchor="ctr"/>
          <a:lstStyle/>
          <a:p>
            <a:pPr marL="83529" indent="-83529" fontAlgn="auto">
              <a:spcBef>
                <a:spcPts val="0"/>
              </a:spcBef>
              <a:spcAft>
                <a:spcPts val="0"/>
              </a:spcAft>
            </a:pPr>
            <a:r>
              <a:rPr lang="ja-JP" altLang="en-US" sz="1800" b="0" dirty="0">
                <a:solidFill>
                  <a:srgbClr val="000000"/>
                </a:solidFill>
                <a:latin typeface="Meiryo UI" panose="020B0604030504040204" pitchFamily="50" charset="-128"/>
                <a:ea typeface="Meiryo UI" panose="020B0604030504040204" pitchFamily="50" charset="-128"/>
              </a:rPr>
              <a:t>運用チーム</a:t>
            </a:r>
          </a:p>
        </p:txBody>
      </p:sp>
      <p:sp>
        <p:nvSpPr>
          <p:cNvPr id="58" name="四角形: 角を丸くする 57">
            <a:extLst>
              <a:ext uri="{FF2B5EF4-FFF2-40B4-BE49-F238E27FC236}">
                <a16:creationId xmlns:a16="http://schemas.microsoft.com/office/drawing/2014/main" id="{84E1D76C-595F-49CE-B483-C730F18ED6C1}"/>
              </a:ext>
            </a:extLst>
          </p:cNvPr>
          <p:cNvSpPr/>
          <p:nvPr/>
        </p:nvSpPr>
        <p:spPr>
          <a:xfrm>
            <a:off x="704527" y="4301957"/>
            <a:ext cx="8856983" cy="1217366"/>
          </a:xfrm>
          <a:prstGeom prst="roundRect">
            <a:avLst>
              <a:gd name="adj" fmla="val 9365"/>
            </a:avLst>
          </a:prstGeom>
          <a:ln>
            <a:solidFill>
              <a:schemeClr val="tx1"/>
            </a:solidFill>
          </a:ln>
        </p:spPr>
        <p:txBody>
          <a:bodyPr rtlCol="0" anchor="ctr">
            <a:noAutofit/>
          </a:bodyPr>
          <a:lstStyle/>
          <a:p>
            <a:pPr algn="l" fontAlgn="auto">
              <a:spcBef>
                <a:spcPts val="0"/>
              </a:spcBef>
              <a:spcAft>
                <a:spcPts val="0"/>
              </a:spcAft>
            </a:pPr>
            <a:endParaRPr lang="ja-JP" altLang="en-US" sz="2000" b="0" dirty="0">
              <a:solidFill>
                <a:srgbClr val="000000"/>
              </a:solidFill>
              <a:latin typeface="Meiryo UI" panose="020B0604030504040204" pitchFamily="50" charset="-128"/>
              <a:ea typeface="Meiryo UI" panose="020B0604030504040204" pitchFamily="50" charset="-128"/>
            </a:endParaRPr>
          </a:p>
        </p:txBody>
      </p:sp>
      <p:sp>
        <p:nvSpPr>
          <p:cNvPr id="80" name="テキスト ボックス 79">
            <a:extLst>
              <a:ext uri="{FF2B5EF4-FFF2-40B4-BE49-F238E27FC236}">
                <a16:creationId xmlns:a16="http://schemas.microsoft.com/office/drawing/2014/main" id="{7A51A0A4-5ED7-4AAF-8C07-C610FE521D11}"/>
              </a:ext>
            </a:extLst>
          </p:cNvPr>
          <p:cNvSpPr txBox="1"/>
          <p:nvPr/>
        </p:nvSpPr>
        <p:spPr>
          <a:xfrm>
            <a:off x="344488" y="5637501"/>
            <a:ext cx="9561512" cy="1077218"/>
          </a:xfrm>
          <a:prstGeom prst="rect">
            <a:avLst/>
          </a:prstGeom>
          <a:noFill/>
        </p:spPr>
        <p:txBody>
          <a:bodyPr wrap="square" rtlCol="0">
            <a:spAutoFit/>
          </a:bodyPr>
          <a:lstStyle/>
          <a:p>
            <a:pPr algn="l" fontAlgn="auto">
              <a:spcBef>
                <a:spcPts val="0"/>
              </a:spcBef>
              <a:spcAft>
                <a:spcPts val="0"/>
              </a:spcAft>
            </a:pPr>
            <a:r>
              <a:rPr lang="ja-JP" altLang="en-US" sz="1600" b="0" dirty="0">
                <a:solidFill>
                  <a:srgbClr val="000000"/>
                </a:solidFill>
                <a:latin typeface="Meiryo UI" panose="020B0604030504040204" pitchFamily="50" charset="-128"/>
                <a:ea typeface="Meiryo UI" panose="020B0604030504040204" pitchFamily="50" charset="-128"/>
              </a:rPr>
              <a:t>　プロジェクト立上げ時に</a:t>
            </a:r>
            <a:r>
              <a:rPr lang="ja-JP" altLang="en-US" sz="1600" b="0" dirty="0">
                <a:latin typeface="Meiryo UI" panose="020B0604030504040204" pitchFamily="50" charset="-128"/>
                <a:ea typeface="Meiryo UI" panose="020B0604030504040204" pitchFamily="50" charset="-128"/>
              </a:rPr>
              <a:t>スクラム</a:t>
            </a:r>
            <a:r>
              <a:rPr lang="ja-JP" altLang="en-US" sz="1600" b="0" dirty="0">
                <a:solidFill>
                  <a:srgbClr val="000000"/>
                </a:solidFill>
                <a:latin typeface="Meiryo UI" panose="020B0604030504040204" pitchFamily="50" charset="-128"/>
                <a:ea typeface="Meiryo UI" panose="020B0604030504040204" pitchFamily="50" charset="-128"/>
              </a:rPr>
              <a:t>チームを編成し、ユーザ側の事業部門内のチームと連携を図りながら、開発を進めていく。比較的大規模な開発では、機能を設計開発するチーム（複数）と基盤・共通部を設計開発する共通的なチームを設置する場合もある。第</a:t>
            </a:r>
            <a:r>
              <a:rPr lang="en-US" altLang="ja-JP" sz="1600" b="0" dirty="0">
                <a:solidFill>
                  <a:srgbClr val="000000"/>
                </a:solidFill>
                <a:latin typeface="Meiryo UI" panose="020B0604030504040204" pitchFamily="50" charset="-128"/>
                <a:ea typeface="Meiryo UI" panose="020B0604030504040204" pitchFamily="50" charset="-128"/>
              </a:rPr>
              <a:t>1</a:t>
            </a:r>
            <a:r>
              <a:rPr lang="ja-JP" altLang="en-US" sz="1600" b="0" dirty="0">
                <a:latin typeface="Meiryo UI" panose="020B0604030504040204" pitchFamily="50" charset="-128"/>
                <a:ea typeface="Meiryo UI" panose="020B0604030504040204" pitchFamily="50" charset="-128"/>
              </a:rPr>
              <a:t>リリース後、必要に応じて</a:t>
            </a:r>
            <a:r>
              <a:rPr lang="ja-JP" altLang="en-US" sz="1600" b="0" dirty="0">
                <a:solidFill>
                  <a:srgbClr val="000000"/>
                </a:solidFill>
                <a:latin typeface="Meiryo UI" panose="020B0604030504040204" pitchFamily="50" charset="-128"/>
                <a:ea typeface="Meiryo UI" panose="020B0604030504040204" pitchFamily="50" charset="-128"/>
              </a:rPr>
              <a:t>運用チームを編成し、</a:t>
            </a:r>
            <a:r>
              <a:rPr lang="ja-JP" altLang="en-US" sz="1600" b="0" dirty="0">
                <a:latin typeface="Meiryo UI" panose="020B0604030504040204" pitchFamily="50" charset="-128"/>
                <a:ea typeface="Meiryo UI" panose="020B0604030504040204" pitchFamily="50" charset="-128"/>
              </a:rPr>
              <a:t>スクラム</a:t>
            </a:r>
            <a:r>
              <a:rPr lang="ja-JP" altLang="en-US" sz="1600" b="0" dirty="0">
                <a:solidFill>
                  <a:srgbClr val="000000"/>
                </a:solidFill>
                <a:latin typeface="Meiryo UI" panose="020B0604030504040204" pitchFamily="50" charset="-128"/>
                <a:ea typeface="Meiryo UI" panose="020B0604030504040204" pitchFamily="50" charset="-128"/>
              </a:rPr>
              <a:t>チームと連携しつつ、継続的にリリースする。（</a:t>
            </a:r>
            <a:r>
              <a:rPr lang="ja-JP" altLang="en-US" sz="1600" b="0" dirty="0">
                <a:latin typeface="Meiryo UI" panose="020B0604030504040204" pitchFamily="50" charset="-128"/>
                <a:ea typeface="Meiryo UI" panose="020B0604030504040204" pitchFamily="50" charset="-128"/>
              </a:rPr>
              <a:t>「</a:t>
            </a:r>
            <a:r>
              <a:rPr lang="en-US" altLang="ja-JP" sz="1600" b="0" dirty="0">
                <a:latin typeface="Meiryo UI" panose="020B0604030504040204" pitchFamily="50" charset="-128"/>
                <a:ea typeface="Meiryo UI" panose="020B0604030504040204" pitchFamily="50" charset="-128"/>
              </a:rPr>
              <a:t>MVP</a:t>
            </a:r>
            <a:r>
              <a:rPr lang="ja-JP" altLang="en-US" sz="1600" b="0" dirty="0">
                <a:latin typeface="Meiryo UI" panose="020B0604030504040204" pitchFamily="50" charset="-128"/>
                <a:ea typeface="Meiryo UI" panose="020B0604030504040204" pitchFamily="50" charset="-128"/>
              </a:rPr>
              <a:t>開発」とは、実用最小限の製品（</a:t>
            </a:r>
            <a:r>
              <a:rPr lang="en-US" altLang="ja-JP" sz="1600" b="0" dirty="0">
                <a:latin typeface="Meiryo UI" panose="020B0604030504040204" pitchFamily="50" charset="-128"/>
                <a:ea typeface="Meiryo UI" panose="020B0604030504040204" pitchFamily="50" charset="-128"/>
              </a:rPr>
              <a:t>Minimum Viable Product</a:t>
            </a:r>
            <a:r>
              <a:rPr lang="ja-JP" altLang="en-US" sz="1600" b="0" dirty="0">
                <a:latin typeface="Meiryo UI" panose="020B0604030504040204" pitchFamily="50" charset="-128"/>
                <a:ea typeface="Meiryo UI" panose="020B0604030504040204" pitchFamily="50" charset="-128"/>
              </a:rPr>
              <a:t>）を開発することをいう。</a:t>
            </a:r>
            <a:r>
              <a:rPr lang="ja-JP" altLang="en-US" sz="1600" b="0" dirty="0">
                <a:solidFill>
                  <a:srgbClr val="000000"/>
                </a:solidFill>
                <a:latin typeface="Meiryo UI" panose="020B0604030504040204" pitchFamily="50" charset="-128"/>
                <a:ea typeface="Meiryo UI" panose="020B0604030504040204" pitchFamily="50" charset="-128"/>
              </a:rPr>
              <a:t>）</a:t>
            </a:r>
            <a:endParaRPr lang="en-US" altLang="ja-JP" sz="1600" b="0" dirty="0">
              <a:solidFill>
                <a:srgbClr val="000000"/>
              </a:solidFill>
              <a:latin typeface="Meiryo UI" panose="020B0604030504040204" pitchFamily="50" charset="-128"/>
              <a:ea typeface="Meiryo UI" panose="020B0604030504040204" pitchFamily="50" charset="-128"/>
            </a:endParaRPr>
          </a:p>
        </p:txBody>
      </p:sp>
      <p:sp>
        <p:nvSpPr>
          <p:cNvPr id="81" name="Text Box 75">
            <a:extLst>
              <a:ext uri="{FF2B5EF4-FFF2-40B4-BE49-F238E27FC236}">
                <a16:creationId xmlns:a16="http://schemas.microsoft.com/office/drawing/2014/main" id="{D0DD8C87-88EE-4184-8527-879324FD3159}"/>
              </a:ext>
            </a:extLst>
          </p:cNvPr>
          <p:cNvSpPr txBox="1">
            <a:spLocks noChangeArrowheads="1"/>
          </p:cNvSpPr>
          <p:nvPr/>
        </p:nvSpPr>
        <p:spPr bwMode="auto">
          <a:xfrm>
            <a:off x="8929809" y="3080935"/>
            <a:ext cx="454025" cy="307731"/>
          </a:xfrm>
          <a:prstGeom prst="rect">
            <a:avLst/>
          </a:prstGeom>
          <a:noFill/>
          <a:ln w="9525">
            <a:noFill/>
            <a:miter lim="800000"/>
            <a:headEnd/>
            <a:tailEnd/>
          </a:ln>
        </p:spPr>
        <p:txBody>
          <a:bodyPr wrap="none">
            <a:spAutoFit/>
          </a:bodyPr>
          <a:lstStyle/>
          <a:p>
            <a:pPr algn="l" fontAlgn="auto">
              <a:spcBef>
                <a:spcPts val="0"/>
              </a:spcBef>
              <a:spcAft>
                <a:spcPts val="0"/>
              </a:spcAft>
            </a:pPr>
            <a:r>
              <a:rPr lang="ja-JP" altLang="en-US" sz="1400" b="0" dirty="0">
                <a:solidFill>
                  <a:srgbClr val="000000"/>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337244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65B4D1E-23FA-4A95-A055-7652E3E3D265}"/>
              </a:ext>
            </a:extLst>
          </p:cNvPr>
          <p:cNvSpPr txBox="1"/>
          <p:nvPr/>
        </p:nvSpPr>
        <p:spPr>
          <a:xfrm>
            <a:off x="992560" y="1008369"/>
            <a:ext cx="7848872" cy="4927887"/>
          </a:xfrm>
          <a:prstGeom prst="rect">
            <a:avLst/>
          </a:prstGeom>
          <a:noFill/>
        </p:spPr>
        <p:txBody>
          <a:bodyPr vert="horz" wrap="square" rtlCol="0">
            <a:spAutoFit/>
          </a:bodyPr>
          <a:lstStyle/>
          <a:p>
            <a:pPr algn="l">
              <a:lnSpc>
                <a:spcPct val="150000"/>
              </a:lnSpc>
            </a:pPr>
            <a:r>
              <a:rPr lang="ja-JP" altLang="en-US" sz="2400" b="0" dirty="0">
                <a:solidFill>
                  <a:srgbClr val="000000"/>
                </a:solidFill>
                <a:latin typeface="Meiryo UI" panose="020B0604030504040204" pitchFamily="50" charset="-128"/>
                <a:ea typeface="Meiryo UI" panose="020B0604030504040204" pitchFamily="50" charset="-128"/>
              </a:rPr>
              <a:t>■</a:t>
            </a:r>
            <a:r>
              <a:rPr lang="ja-JP" altLang="en-US" sz="2000" b="0" dirty="0">
                <a:solidFill>
                  <a:srgbClr val="000000"/>
                </a:solidFill>
                <a:latin typeface="Meiryo UI" panose="020B0604030504040204" pitchFamily="50" charset="-128"/>
                <a:ea typeface="Meiryo UI" panose="020B0604030504040204" pitchFamily="50" charset="-128"/>
              </a:rPr>
              <a:t>概要</a:t>
            </a: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アジャイル開発の概要</a:t>
            </a:r>
            <a:endParaRPr lang="en-US" altLang="ja-JP" sz="1800" b="0" dirty="0">
              <a:solidFill>
                <a:srgbClr val="000000"/>
              </a:solidFill>
              <a:latin typeface="Meiryo UI" panose="020B0604030504040204" pitchFamily="50" charset="-128"/>
              <a:ea typeface="Meiryo UI" panose="020B0604030504040204" pitchFamily="50" charset="-128"/>
            </a:endParaRP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スクラムのフレームワーク</a:t>
            </a:r>
          </a:p>
          <a:p>
            <a:pPr algn="l">
              <a:lnSpc>
                <a:spcPct val="150000"/>
              </a:lnSpc>
            </a:pPr>
            <a:r>
              <a:rPr lang="ja-JP" altLang="en-US" sz="2400" b="0" dirty="0">
                <a:solidFill>
                  <a:srgbClr val="000000"/>
                </a:solidFill>
                <a:latin typeface="Meiryo UI" panose="020B0604030504040204" pitchFamily="50" charset="-128"/>
                <a:ea typeface="Meiryo UI" panose="020B0604030504040204" pitchFamily="50" charset="-128"/>
              </a:rPr>
              <a:t>■</a:t>
            </a:r>
            <a:r>
              <a:rPr lang="ja-JP" altLang="en-US" sz="2000" b="0" dirty="0">
                <a:solidFill>
                  <a:srgbClr val="000000"/>
                </a:solidFill>
                <a:latin typeface="Meiryo UI" panose="020B0604030504040204" pitchFamily="50" charset="-128"/>
                <a:ea typeface="Meiryo UI" panose="020B0604030504040204" pitchFamily="50" charset="-128"/>
              </a:rPr>
              <a:t>アジャイル開発のプロセス</a:t>
            </a: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アジャイル開発のプロセス</a:t>
            </a: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アジャイル開発の進め方</a:t>
            </a:r>
          </a:p>
          <a:p>
            <a:pPr algn="l">
              <a:lnSpc>
                <a:spcPct val="150000"/>
              </a:lnSpc>
            </a:pPr>
            <a:r>
              <a:rPr lang="ja-JP" altLang="en-US" sz="2000" b="0" dirty="0">
                <a:solidFill>
                  <a:srgbClr val="000000"/>
                </a:solidFill>
                <a:latin typeface="Meiryo UI" panose="020B0604030504040204" pitchFamily="50" charset="-128"/>
                <a:ea typeface="Meiryo UI" panose="020B0604030504040204" pitchFamily="50" charset="-128"/>
              </a:rPr>
              <a:t>■</a:t>
            </a:r>
            <a:r>
              <a:rPr lang="ja-JP" altLang="en-US" sz="2000" b="0" dirty="0">
                <a:latin typeface="Meiryo UI" panose="020B0604030504040204" pitchFamily="50" charset="-128"/>
                <a:ea typeface="Meiryo UI" panose="020B0604030504040204" pitchFamily="50" charset="-128"/>
              </a:rPr>
              <a:t>アジャイル開発チームにおけるメンバーの役割</a:t>
            </a:r>
            <a:endParaRPr lang="en-US" altLang="ja-JP" sz="2000" b="0" dirty="0">
              <a:solidFill>
                <a:srgbClr val="000000"/>
              </a:solidFill>
              <a:latin typeface="Meiryo UI" panose="020B0604030504040204" pitchFamily="50" charset="-128"/>
              <a:ea typeface="Meiryo UI" panose="020B0604030504040204" pitchFamily="50" charset="-128"/>
            </a:endParaRPr>
          </a:p>
          <a:p>
            <a:pPr lvl="0"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役割（ロール）の特徴</a:t>
            </a:r>
            <a:endParaRPr lang="en-US" altLang="ja-JP" sz="1800" b="0" dirty="0">
              <a:solidFill>
                <a:srgbClr val="000000"/>
              </a:solidFill>
              <a:latin typeface="Meiryo UI" panose="020B0604030504040204" pitchFamily="50" charset="-128"/>
              <a:ea typeface="Meiryo UI" panose="020B0604030504040204" pitchFamily="50" charset="-128"/>
            </a:endParaRPr>
          </a:p>
          <a:p>
            <a:pPr lvl="0" algn="l">
              <a:lnSpc>
                <a:spcPct val="150000"/>
              </a:lnSpc>
            </a:pPr>
            <a:r>
              <a:rPr lang="ja-JP" altLang="en-US" sz="1800" b="0" dirty="0">
                <a:latin typeface="Meiryo UI" panose="020B0604030504040204" pitchFamily="50" charset="-128"/>
                <a:ea typeface="Meiryo UI" panose="020B0604030504040204" pitchFamily="50" charset="-128"/>
              </a:rPr>
              <a:t>　</a:t>
            </a:r>
            <a:r>
              <a:rPr lang="en-US" altLang="ja-JP" sz="1800" b="0" dirty="0">
                <a:latin typeface="Meiryo UI" panose="020B0604030504040204" pitchFamily="50" charset="-128"/>
                <a:ea typeface="Meiryo UI" panose="020B0604030504040204" pitchFamily="50" charset="-128"/>
              </a:rPr>
              <a:t>-</a:t>
            </a:r>
            <a:r>
              <a:rPr lang="ja-JP" altLang="en-US" sz="1800" b="0" dirty="0">
                <a:latin typeface="Meiryo UI" panose="020B0604030504040204" pitchFamily="50" charset="-128"/>
                <a:ea typeface="Meiryo UI" panose="020B0604030504040204" pitchFamily="50" charset="-128"/>
              </a:rPr>
              <a:t>スクラムチームの体制</a:t>
            </a:r>
            <a:endParaRPr lang="en-US" altLang="ja-JP" sz="1800" b="0" dirty="0">
              <a:latin typeface="Meiryo UI" panose="020B0604030504040204" pitchFamily="50" charset="-128"/>
              <a:ea typeface="Meiryo UI" panose="020B0604030504040204" pitchFamily="50" charset="-128"/>
            </a:endParaRPr>
          </a:p>
          <a:p>
            <a:pPr lvl="0"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開発プロセスと役割（ロール）の関連</a:t>
            </a:r>
            <a:endParaRPr lang="en-US" altLang="ja-JP" sz="1800" b="0" dirty="0">
              <a:solidFill>
                <a:srgbClr val="000000"/>
              </a:solidFill>
              <a:latin typeface="Meiryo UI" panose="020B0604030504040204" pitchFamily="50" charset="-128"/>
              <a:ea typeface="Meiryo UI" panose="020B0604030504040204" pitchFamily="50" charset="-128"/>
            </a:endParaRP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■用語集</a:t>
            </a:r>
            <a:endParaRPr lang="en-US" altLang="ja-JP" sz="1800" b="0" dirty="0">
              <a:solidFill>
                <a:srgbClr val="000000"/>
              </a:solidFill>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E4CFF2C3-2804-41AF-B9B7-8FA54303CFA0}"/>
              </a:ext>
            </a:extLst>
          </p:cNvPr>
          <p:cNvSpPr>
            <a:spLocks noGrp="1"/>
          </p:cNvSpPr>
          <p:nvPr>
            <p:ph type="title"/>
          </p:nvPr>
        </p:nvSpPr>
        <p:spPr/>
        <p:txBody>
          <a:bodyPr/>
          <a:lstStyle/>
          <a:p>
            <a:r>
              <a:rPr kumimoji="1" lang="ja-JP" altLang="en-US" dirty="0"/>
              <a:t>目次</a:t>
            </a:r>
          </a:p>
        </p:txBody>
      </p:sp>
      <p:sp>
        <p:nvSpPr>
          <p:cNvPr id="6" name="スライド番号プレースホルダー 1">
            <a:extLst>
              <a:ext uri="{FF2B5EF4-FFF2-40B4-BE49-F238E27FC236}">
                <a16:creationId xmlns:a16="http://schemas.microsoft.com/office/drawing/2014/main" id="{D6C23613-623C-47AD-B105-6FD1D4C1C986}"/>
              </a:ext>
            </a:extLst>
          </p:cNvPr>
          <p:cNvSpPr>
            <a:spLocks noGrp="1"/>
          </p:cNvSpPr>
          <p:nvPr>
            <p:ph type="sldNum" sz="quarter" idx="12"/>
          </p:nvPr>
        </p:nvSpPr>
        <p:spPr/>
        <p:txBody>
          <a:bodyPr/>
          <a:lstStyle/>
          <a:p>
            <a:pPr>
              <a:defRPr/>
            </a:pPr>
            <a:fld id="{0F0F80A2-DC45-4B64-9BD8-5BB54F4DB418}" type="slidenum">
              <a:rPr lang="ja-JP" altLang="en-US" smtClean="0"/>
              <a:pPr>
                <a:defRPr/>
              </a:pPr>
              <a:t>3</a:t>
            </a:fld>
            <a:endParaRPr lang="en-US" altLang="ja-JP" dirty="0"/>
          </a:p>
        </p:txBody>
      </p:sp>
    </p:spTree>
    <p:extLst>
      <p:ext uri="{BB962C8B-B14F-4D97-AF65-F5344CB8AC3E}">
        <p14:creationId xmlns:p14="http://schemas.microsoft.com/office/powerpoint/2010/main" val="1115409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2714546"/>
            <a:ext cx="7429500" cy="2090613"/>
          </a:xfrm>
          <a:prstGeom prst="rect">
            <a:avLst/>
          </a:prstGeom>
        </p:spPr>
        <p:txBody>
          <a:bodyPr anchor="t">
            <a:normAutofit/>
          </a:bodyPr>
          <a:lstStyle/>
          <a:p>
            <a:r>
              <a:rPr lang="ja-JP" altLang="en-US" sz="3600" dirty="0"/>
              <a:t>概要</a:t>
            </a:r>
            <a:endParaRPr lang="ja-JP" altLang="en-US" sz="36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564116F0-A482-4FC0-A82E-F43AA5EC36E7}"/>
              </a:ext>
            </a:extLst>
          </p:cNvPr>
          <p:cNvSpPr/>
          <p:nvPr/>
        </p:nvSpPr>
        <p:spPr>
          <a:xfrm>
            <a:off x="2936776" y="4077072"/>
            <a:ext cx="4032448" cy="338554"/>
          </a:xfrm>
          <a:prstGeom prst="rect">
            <a:avLst/>
          </a:prstGeom>
        </p:spPr>
        <p:txBody>
          <a:bodyPr wrap="square">
            <a:spAutoFit/>
          </a:bodyPr>
          <a:lstStyle/>
          <a:p>
            <a:pPr algn="l"/>
            <a:r>
              <a:rPr lang="ja-JP" altLang="en-US" sz="1600" b="0" dirty="0">
                <a:latin typeface="Meiryo UI" panose="020B0604030504040204" pitchFamily="50" charset="-128"/>
                <a:ea typeface="Meiryo UI" panose="020B0604030504040204" pitchFamily="50" charset="-128"/>
              </a:rPr>
              <a:t>アジャイル開発の概要について説明する</a:t>
            </a:r>
            <a:endParaRPr lang="en-US" altLang="ja-JP" sz="16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2974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矢印: 右 39">
            <a:extLst>
              <a:ext uri="{FF2B5EF4-FFF2-40B4-BE49-F238E27FC236}">
                <a16:creationId xmlns:a16="http://schemas.microsoft.com/office/drawing/2014/main" id="{AABD0343-0371-4D57-9967-A1A5F1657DE9}"/>
              </a:ext>
            </a:extLst>
          </p:cNvPr>
          <p:cNvSpPr/>
          <p:nvPr/>
        </p:nvSpPr>
        <p:spPr>
          <a:xfrm>
            <a:off x="452555" y="3523632"/>
            <a:ext cx="8692681" cy="260846"/>
          </a:xfrm>
          <a:prstGeom prst="rightArrow">
            <a:avLst>
              <a:gd name="adj1" fmla="val 98077"/>
              <a:gd name="adj2" fmla="val 5441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DFEFA5B6-843E-4CB5-9A51-9F632ADABA5E}"/>
              </a:ext>
            </a:extLst>
          </p:cNvPr>
          <p:cNvSpPr>
            <a:spLocks noGrp="1"/>
          </p:cNvSpPr>
          <p:nvPr>
            <p:ph type="title"/>
          </p:nvPr>
        </p:nvSpPr>
        <p:spPr/>
        <p:txBody>
          <a:bodyPr/>
          <a:lstStyle/>
          <a:p>
            <a:r>
              <a:rPr lang="ja-JP" altLang="en-US" dirty="0">
                <a:solidFill>
                  <a:srgbClr val="000000"/>
                </a:solidFill>
              </a:rPr>
              <a:t>アジャイル開発の概要</a:t>
            </a:r>
            <a:endParaRPr kumimoji="1" lang="ja-JP" altLang="en-US" dirty="0"/>
          </a:p>
        </p:txBody>
      </p:sp>
      <p:sp>
        <p:nvSpPr>
          <p:cNvPr id="3" name="スライド番号プレースホルダー 2">
            <a:extLst>
              <a:ext uri="{FF2B5EF4-FFF2-40B4-BE49-F238E27FC236}">
                <a16:creationId xmlns:a16="http://schemas.microsoft.com/office/drawing/2014/main" id="{BF6FC79B-B7C2-40AC-B56D-46195B1BAB66}"/>
              </a:ext>
            </a:extLst>
          </p:cNvPr>
          <p:cNvSpPr>
            <a:spLocks noGrp="1"/>
          </p:cNvSpPr>
          <p:nvPr>
            <p:ph type="sldNum" sz="quarter" idx="12"/>
          </p:nvPr>
        </p:nvSpPr>
        <p:spPr/>
        <p:txBody>
          <a:bodyPr/>
          <a:lstStyle/>
          <a:p>
            <a:fld id="{19D740D2-A3E1-4263-887F-D0BA2D5FB11C}" type="slidenum">
              <a:rPr kumimoji="1" lang="ja-JP" altLang="en-US" smtClean="0"/>
              <a:t>5</a:t>
            </a:fld>
            <a:endParaRPr kumimoji="1" lang="ja-JP" altLang="en-US" dirty="0"/>
          </a:p>
        </p:txBody>
      </p:sp>
      <p:sp>
        <p:nvSpPr>
          <p:cNvPr id="6" name="正方形/長方形 5">
            <a:extLst>
              <a:ext uri="{FF2B5EF4-FFF2-40B4-BE49-F238E27FC236}">
                <a16:creationId xmlns:a16="http://schemas.microsoft.com/office/drawing/2014/main" id="{EEB7A42C-3D59-4D04-AF01-3278944C2716}"/>
              </a:ext>
            </a:extLst>
          </p:cNvPr>
          <p:cNvSpPr/>
          <p:nvPr/>
        </p:nvSpPr>
        <p:spPr>
          <a:xfrm>
            <a:off x="278219" y="1142507"/>
            <a:ext cx="9135066" cy="338554"/>
          </a:xfrm>
          <a:prstGeom prst="rect">
            <a:avLst/>
          </a:prstGeom>
        </p:spPr>
        <p:txBody>
          <a:bodyPr wrap="square">
            <a:spAutoFit/>
          </a:bodyPr>
          <a:lstStyle/>
          <a:p>
            <a:pPr algn="l"/>
            <a:r>
              <a:rPr lang="ja-JP" altLang="en-US" sz="1600" b="0" dirty="0">
                <a:latin typeface="Meiryo UI" panose="020B0604030504040204" pitchFamily="50" charset="-128"/>
                <a:ea typeface="Meiryo UI" panose="020B0604030504040204" pitchFamily="50" charset="-128"/>
              </a:rPr>
              <a:t>　アジャイル開発の概要プロセスを下図に示す。なお、本書はスクラムを採用している。</a:t>
            </a:r>
            <a:endParaRPr lang="en-US" altLang="ja-JP" sz="1600" b="0" dirty="0">
              <a:latin typeface="Meiryo UI" panose="020B0604030504040204" pitchFamily="50" charset="-128"/>
              <a:ea typeface="Meiryo UI" panose="020B0604030504040204" pitchFamily="50" charset="-128"/>
            </a:endParaRPr>
          </a:p>
        </p:txBody>
      </p:sp>
      <p:pic>
        <p:nvPicPr>
          <p:cNvPr id="7" name="グラフィックス 6" descr="ドキュメント">
            <a:extLst>
              <a:ext uri="{FF2B5EF4-FFF2-40B4-BE49-F238E27FC236}">
                <a16:creationId xmlns:a16="http://schemas.microsoft.com/office/drawing/2014/main" id="{30B057A6-54A0-4D5F-8FC8-5B17AD1C4B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5405" y="1773556"/>
            <a:ext cx="713837" cy="770986"/>
          </a:xfrm>
          <a:prstGeom prst="rect">
            <a:avLst/>
          </a:prstGeom>
        </p:spPr>
      </p:pic>
      <p:sp>
        <p:nvSpPr>
          <p:cNvPr id="11" name="矢印: 下 10">
            <a:extLst>
              <a:ext uri="{FF2B5EF4-FFF2-40B4-BE49-F238E27FC236}">
                <a16:creationId xmlns:a16="http://schemas.microsoft.com/office/drawing/2014/main" id="{B2B177C3-235A-4B73-8BE8-83599C576DEA}"/>
              </a:ext>
            </a:extLst>
          </p:cNvPr>
          <p:cNvSpPr/>
          <p:nvPr/>
        </p:nvSpPr>
        <p:spPr>
          <a:xfrm>
            <a:off x="1208799" y="2521402"/>
            <a:ext cx="124189" cy="481949"/>
          </a:xfrm>
          <a:prstGeom prst="downArrow">
            <a:avLst>
              <a:gd name="adj1" fmla="val 50000"/>
              <a:gd name="adj2" fmla="val 5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8" name="グループ化 37">
            <a:extLst>
              <a:ext uri="{FF2B5EF4-FFF2-40B4-BE49-F238E27FC236}">
                <a16:creationId xmlns:a16="http://schemas.microsoft.com/office/drawing/2014/main" id="{475BDDE8-7F11-4F3E-8BBE-C072C6F7CC9C}"/>
              </a:ext>
            </a:extLst>
          </p:cNvPr>
          <p:cNvGrpSpPr/>
          <p:nvPr/>
        </p:nvGrpSpPr>
        <p:grpSpPr>
          <a:xfrm>
            <a:off x="631256" y="3510917"/>
            <a:ext cx="888094" cy="588000"/>
            <a:chOff x="1263407" y="4895597"/>
            <a:chExt cx="888094" cy="588000"/>
          </a:xfrm>
          <a:solidFill>
            <a:schemeClr val="bg1">
              <a:lumMod val="95000"/>
            </a:schemeClr>
          </a:solidFill>
        </p:grpSpPr>
        <p:sp>
          <p:nvSpPr>
            <p:cNvPr id="19" name="フローチャート: 書類 18">
              <a:extLst>
                <a:ext uri="{FF2B5EF4-FFF2-40B4-BE49-F238E27FC236}">
                  <a16:creationId xmlns:a16="http://schemas.microsoft.com/office/drawing/2014/main" id="{EEE2D118-3BFE-4428-B317-411B598031FE}"/>
                </a:ext>
              </a:extLst>
            </p:cNvPr>
            <p:cNvSpPr/>
            <p:nvPr/>
          </p:nvSpPr>
          <p:spPr>
            <a:xfrm>
              <a:off x="1380259" y="5067042"/>
              <a:ext cx="771242" cy="416555"/>
            </a:xfrm>
            <a:prstGeom prst="flowChartDocument">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フローチャート: 書類 17">
              <a:extLst>
                <a:ext uri="{FF2B5EF4-FFF2-40B4-BE49-F238E27FC236}">
                  <a16:creationId xmlns:a16="http://schemas.microsoft.com/office/drawing/2014/main" id="{6692108B-5B20-4158-AD0D-0931B38585AC}"/>
                </a:ext>
              </a:extLst>
            </p:cNvPr>
            <p:cNvSpPr/>
            <p:nvPr/>
          </p:nvSpPr>
          <p:spPr>
            <a:xfrm>
              <a:off x="1315939" y="4982637"/>
              <a:ext cx="771242" cy="416555"/>
            </a:xfrm>
            <a:prstGeom prst="flowChartDocument">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フローチャート: 書類 11">
              <a:extLst>
                <a:ext uri="{FF2B5EF4-FFF2-40B4-BE49-F238E27FC236}">
                  <a16:creationId xmlns:a16="http://schemas.microsoft.com/office/drawing/2014/main" id="{B052DCDA-3B24-4DAB-A54B-EFC4C88335AA}"/>
                </a:ext>
              </a:extLst>
            </p:cNvPr>
            <p:cNvSpPr/>
            <p:nvPr/>
          </p:nvSpPr>
          <p:spPr>
            <a:xfrm>
              <a:off x="1264190" y="4895597"/>
              <a:ext cx="771242" cy="416555"/>
            </a:xfrm>
            <a:prstGeom prst="flowChartDocument">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DA3EC96F-A844-464A-ADB1-6A4E59D86720}"/>
                </a:ext>
              </a:extLst>
            </p:cNvPr>
            <p:cNvSpPr/>
            <p:nvPr/>
          </p:nvSpPr>
          <p:spPr>
            <a:xfrm>
              <a:off x="1263407" y="4949344"/>
              <a:ext cx="823774" cy="253916"/>
            </a:xfrm>
            <a:prstGeom prst="rect">
              <a:avLst/>
            </a:prstGeom>
            <a:noFill/>
            <a:ln>
              <a:noFill/>
            </a:ln>
          </p:spPr>
          <p:txBody>
            <a:bodyPr wrap="square">
              <a:spAutoFit/>
            </a:bodyPr>
            <a:lstStyle/>
            <a:p>
              <a:pPr algn="ctr"/>
              <a:r>
                <a:rPr lang="ja-JP" altLang="en-US" sz="1050" b="1" dirty="0">
                  <a:latin typeface="Meiryo UI" panose="020B0604030504040204" pitchFamily="50" charset="-128"/>
                  <a:ea typeface="Meiryo UI" panose="020B0604030504040204" pitchFamily="50" charset="-128"/>
                </a:rPr>
                <a:t>タスク</a:t>
              </a:r>
              <a:endParaRPr lang="en-US" altLang="ja-JP" sz="1050" b="1" dirty="0">
                <a:latin typeface="Meiryo UI" panose="020B0604030504040204" pitchFamily="50" charset="-128"/>
                <a:ea typeface="Meiryo UI" panose="020B0604030504040204" pitchFamily="50" charset="-128"/>
              </a:endParaRPr>
            </a:p>
          </p:txBody>
        </p:sp>
      </p:grpSp>
      <p:sp>
        <p:nvSpPr>
          <p:cNvPr id="42" name="グラフィックス 182" descr="プロジェクター スクリーン">
            <a:extLst>
              <a:ext uri="{FF2B5EF4-FFF2-40B4-BE49-F238E27FC236}">
                <a16:creationId xmlns:a16="http://schemas.microsoft.com/office/drawing/2014/main" id="{5401C71C-2F80-4B81-B271-827D9B48CE3D}"/>
              </a:ext>
            </a:extLst>
          </p:cNvPr>
          <p:cNvSpPr/>
          <p:nvPr/>
        </p:nvSpPr>
        <p:spPr>
          <a:xfrm>
            <a:off x="5652465" y="2892323"/>
            <a:ext cx="537714" cy="525868"/>
          </a:xfrm>
          <a:custGeom>
            <a:avLst/>
            <a:gdLst>
              <a:gd name="connsiteX0" fmla="*/ 630535 w 726070"/>
              <a:gd name="connsiteY0" fmla="*/ 104775 h 714375"/>
              <a:gd name="connsiteX1" fmla="*/ 630535 w 726070"/>
              <a:gd name="connsiteY1" fmla="*/ 447675 h 714375"/>
              <a:gd name="connsiteX2" fmla="*/ 95536 w 726070"/>
              <a:gd name="connsiteY2" fmla="*/ 447675 h 714375"/>
              <a:gd name="connsiteX3" fmla="*/ 95536 w 726070"/>
              <a:gd name="connsiteY3" fmla="*/ 104775 h 714375"/>
              <a:gd name="connsiteX4" fmla="*/ 630535 w 726070"/>
              <a:gd name="connsiteY4" fmla="*/ 104775 h 714375"/>
              <a:gd name="connsiteX5" fmla="*/ 706964 w 726070"/>
              <a:gd name="connsiteY5" fmla="*/ 466725 h 714375"/>
              <a:gd name="connsiteX6" fmla="*/ 687857 w 726070"/>
              <a:gd name="connsiteY6" fmla="*/ 466725 h 714375"/>
              <a:gd name="connsiteX7" fmla="*/ 687857 w 726070"/>
              <a:gd name="connsiteY7" fmla="*/ 85725 h 714375"/>
              <a:gd name="connsiteX8" fmla="*/ 686901 w 726070"/>
              <a:gd name="connsiteY8" fmla="*/ 76200 h 714375"/>
              <a:gd name="connsiteX9" fmla="*/ 706964 w 726070"/>
              <a:gd name="connsiteY9" fmla="*/ 76200 h 714375"/>
              <a:gd name="connsiteX10" fmla="*/ 726071 w 726070"/>
              <a:gd name="connsiteY10" fmla="*/ 57150 h 714375"/>
              <a:gd name="connsiteX11" fmla="*/ 706964 w 726070"/>
              <a:gd name="connsiteY11" fmla="*/ 38100 h 714375"/>
              <a:gd name="connsiteX12" fmla="*/ 382143 w 726070"/>
              <a:gd name="connsiteY12" fmla="*/ 38100 h 714375"/>
              <a:gd name="connsiteX13" fmla="*/ 382143 w 726070"/>
              <a:gd name="connsiteY13" fmla="*/ 19050 h 714375"/>
              <a:gd name="connsiteX14" fmla="*/ 363035 w 726070"/>
              <a:gd name="connsiteY14" fmla="*/ 0 h 714375"/>
              <a:gd name="connsiteX15" fmla="*/ 343928 w 726070"/>
              <a:gd name="connsiteY15" fmla="*/ 19050 h 714375"/>
              <a:gd name="connsiteX16" fmla="*/ 343928 w 726070"/>
              <a:gd name="connsiteY16" fmla="*/ 38100 h 714375"/>
              <a:gd name="connsiteX17" fmla="*/ 19107 w 726070"/>
              <a:gd name="connsiteY17" fmla="*/ 38100 h 714375"/>
              <a:gd name="connsiteX18" fmla="*/ 0 w 726070"/>
              <a:gd name="connsiteY18" fmla="*/ 57150 h 714375"/>
              <a:gd name="connsiteX19" fmla="*/ 19107 w 726070"/>
              <a:gd name="connsiteY19" fmla="*/ 76200 h 714375"/>
              <a:gd name="connsiteX20" fmla="*/ 39170 w 726070"/>
              <a:gd name="connsiteY20" fmla="*/ 76200 h 714375"/>
              <a:gd name="connsiteX21" fmla="*/ 38214 w 726070"/>
              <a:gd name="connsiteY21" fmla="*/ 85725 h 714375"/>
              <a:gd name="connsiteX22" fmla="*/ 38214 w 726070"/>
              <a:gd name="connsiteY22" fmla="*/ 466725 h 714375"/>
              <a:gd name="connsiteX23" fmla="*/ 19107 w 726070"/>
              <a:gd name="connsiteY23" fmla="*/ 466725 h 714375"/>
              <a:gd name="connsiteX24" fmla="*/ 0 w 726070"/>
              <a:gd name="connsiteY24" fmla="*/ 485775 h 714375"/>
              <a:gd name="connsiteX25" fmla="*/ 19107 w 726070"/>
              <a:gd name="connsiteY25" fmla="*/ 504825 h 714375"/>
              <a:gd name="connsiteX26" fmla="*/ 310491 w 726070"/>
              <a:gd name="connsiteY26" fmla="*/ 504825 h 714375"/>
              <a:gd name="connsiteX27" fmla="*/ 163366 w 726070"/>
              <a:gd name="connsiteY27" fmla="*/ 651510 h 714375"/>
              <a:gd name="connsiteX28" fmla="*/ 163366 w 726070"/>
              <a:gd name="connsiteY28" fmla="*/ 678180 h 714375"/>
              <a:gd name="connsiteX29" fmla="*/ 190116 w 726070"/>
              <a:gd name="connsiteY29" fmla="*/ 678180 h 714375"/>
              <a:gd name="connsiteX30" fmla="*/ 342973 w 726070"/>
              <a:gd name="connsiteY30" fmla="*/ 525780 h 714375"/>
              <a:gd name="connsiteX31" fmla="*/ 342973 w 726070"/>
              <a:gd name="connsiteY31" fmla="*/ 695325 h 714375"/>
              <a:gd name="connsiteX32" fmla="*/ 362080 w 726070"/>
              <a:gd name="connsiteY32" fmla="*/ 714375 h 714375"/>
              <a:gd name="connsiteX33" fmla="*/ 381187 w 726070"/>
              <a:gd name="connsiteY33" fmla="*/ 695325 h 714375"/>
              <a:gd name="connsiteX34" fmla="*/ 381187 w 726070"/>
              <a:gd name="connsiteY34" fmla="*/ 525780 h 714375"/>
              <a:gd name="connsiteX35" fmla="*/ 534044 w 726070"/>
              <a:gd name="connsiteY35" fmla="*/ 678180 h 714375"/>
              <a:gd name="connsiteX36" fmla="*/ 560794 w 726070"/>
              <a:gd name="connsiteY36" fmla="*/ 678180 h 714375"/>
              <a:gd name="connsiteX37" fmla="*/ 560794 w 726070"/>
              <a:gd name="connsiteY37" fmla="*/ 651510 h 714375"/>
              <a:gd name="connsiteX38" fmla="*/ 415580 w 726070"/>
              <a:gd name="connsiteY38" fmla="*/ 504825 h 714375"/>
              <a:gd name="connsiteX39" fmla="*/ 706964 w 726070"/>
              <a:gd name="connsiteY39" fmla="*/ 504825 h 714375"/>
              <a:gd name="connsiteX40" fmla="*/ 726071 w 726070"/>
              <a:gd name="connsiteY40" fmla="*/ 485775 h 714375"/>
              <a:gd name="connsiteX41" fmla="*/ 706964 w 726070"/>
              <a:gd name="connsiteY41" fmla="*/ 466725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26070" h="714375">
                <a:moveTo>
                  <a:pt x="630535" y="104775"/>
                </a:moveTo>
                <a:lnTo>
                  <a:pt x="630535" y="447675"/>
                </a:lnTo>
                <a:lnTo>
                  <a:pt x="95536" y="447675"/>
                </a:lnTo>
                <a:lnTo>
                  <a:pt x="95536" y="104775"/>
                </a:lnTo>
                <a:lnTo>
                  <a:pt x="630535" y="104775"/>
                </a:lnTo>
                <a:close/>
                <a:moveTo>
                  <a:pt x="706964" y="466725"/>
                </a:moveTo>
                <a:lnTo>
                  <a:pt x="687857" y="466725"/>
                </a:lnTo>
                <a:lnTo>
                  <a:pt x="687857" y="85725"/>
                </a:lnTo>
                <a:cubicBezTo>
                  <a:pt x="687857" y="82868"/>
                  <a:pt x="686901" y="79057"/>
                  <a:pt x="686901" y="76200"/>
                </a:cubicBezTo>
                <a:lnTo>
                  <a:pt x="706964" y="76200"/>
                </a:lnTo>
                <a:cubicBezTo>
                  <a:pt x="717473" y="76200"/>
                  <a:pt x="726071" y="67628"/>
                  <a:pt x="726071" y="57150"/>
                </a:cubicBezTo>
                <a:cubicBezTo>
                  <a:pt x="726071" y="46672"/>
                  <a:pt x="717473" y="38100"/>
                  <a:pt x="706964" y="38100"/>
                </a:cubicBezTo>
                <a:lnTo>
                  <a:pt x="382143" y="38100"/>
                </a:lnTo>
                <a:lnTo>
                  <a:pt x="382143" y="19050"/>
                </a:lnTo>
                <a:cubicBezTo>
                  <a:pt x="382143" y="8572"/>
                  <a:pt x="373544" y="0"/>
                  <a:pt x="363035" y="0"/>
                </a:cubicBezTo>
                <a:cubicBezTo>
                  <a:pt x="352526" y="0"/>
                  <a:pt x="343928" y="8572"/>
                  <a:pt x="343928" y="19050"/>
                </a:cubicBezTo>
                <a:lnTo>
                  <a:pt x="343928" y="38100"/>
                </a:lnTo>
                <a:lnTo>
                  <a:pt x="19107" y="38100"/>
                </a:lnTo>
                <a:cubicBezTo>
                  <a:pt x="8598" y="38100"/>
                  <a:pt x="0" y="46672"/>
                  <a:pt x="0" y="57150"/>
                </a:cubicBezTo>
                <a:cubicBezTo>
                  <a:pt x="0" y="67628"/>
                  <a:pt x="8598" y="76200"/>
                  <a:pt x="19107" y="76200"/>
                </a:cubicBezTo>
                <a:lnTo>
                  <a:pt x="39170" y="76200"/>
                </a:lnTo>
                <a:cubicBezTo>
                  <a:pt x="38214" y="79057"/>
                  <a:pt x="38214" y="82868"/>
                  <a:pt x="38214" y="85725"/>
                </a:cubicBezTo>
                <a:lnTo>
                  <a:pt x="38214" y="466725"/>
                </a:lnTo>
                <a:lnTo>
                  <a:pt x="19107" y="466725"/>
                </a:lnTo>
                <a:cubicBezTo>
                  <a:pt x="8598" y="466725"/>
                  <a:pt x="0" y="475298"/>
                  <a:pt x="0" y="485775"/>
                </a:cubicBezTo>
                <a:cubicBezTo>
                  <a:pt x="0" y="496253"/>
                  <a:pt x="8598" y="504825"/>
                  <a:pt x="19107" y="504825"/>
                </a:cubicBezTo>
                <a:lnTo>
                  <a:pt x="310491" y="504825"/>
                </a:lnTo>
                <a:lnTo>
                  <a:pt x="163366" y="651510"/>
                </a:lnTo>
                <a:cubicBezTo>
                  <a:pt x="155723" y="659130"/>
                  <a:pt x="155723" y="671513"/>
                  <a:pt x="163366" y="678180"/>
                </a:cubicBezTo>
                <a:cubicBezTo>
                  <a:pt x="171009" y="685800"/>
                  <a:pt x="183428" y="685800"/>
                  <a:pt x="190116" y="678180"/>
                </a:cubicBezTo>
                <a:lnTo>
                  <a:pt x="342973" y="525780"/>
                </a:lnTo>
                <a:lnTo>
                  <a:pt x="342973" y="695325"/>
                </a:lnTo>
                <a:cubicBezTo>
                  <a:pt x="342973" y="705803"/>
                  <a:pt x="351571" y="714375"/>
                  <a:pt x="362080" y="714375"/>
                </a:cubicBezTo>
                <a:cubicBezTo>
                  <a:pt x="372589" y="714375"/>
                  <a:pt x="381187" y="705803"/>
                  <a:pt x="381187" y="695325"/>
                </a:cubicBezTo>
                <a:lnTo>
                  <a:pt x="381187" y="525780"/>
                </a:lnTo>
                <a:lnTo>
                  <a:pt x="534044" y="678180"/>
                </a:lnTo>
                <a:cubicBezTo>
                  <a:pt x="541687" y="685800"/>
                  <a:pt x="553151" y="685800"/>
                  <a:pt x="560794" y="678180"/>
                </a:cubicBezTo>
                <a:cubicBezTo>
                  <a:pt x="568437" y="670560"/>
                  <a:pt x="568437" y="659130"/>
                  <a:pt x="560794" y="651510"/>
                </a:cubicBezTo>
                <a:lnTo>
                  <a:pt x="415580" y="504825"/>
                </a:lnTo>
                <a:lnTo>
                  <a:pt x="706964" y="504825"/>
                </a:lnTo>
                <a:cubicBezTo>
                  <a:pt x="717473" y="504825"/>
                  <a:pt x="726071" y="496253"/>
                  <a:pt x="726071" y="485775"/>
                </a:cubicBezTo>
                <a:cubicBezTo>
                  <a:pt x="726071" y="475298"/>
                  <a:pt x="717473" y="466725"/>
                  <a:pt x="706964" y="466725"/>
                </a:cubicBezTo>
                <a:close/>
              </a:path>
            </a:pathLst>
          </a:custGeom>
          <a:solidFill>
            <a:srgbClr val="000000"/>
          </a:solidFill>
          <a:ln w="9525" cap="flat">
            <a:noFill/>
            <a:prstDash val="solid"/>
            <a:miter/>
          </a:ln>
        </p:spPr>
        <p:txBody>
          <a:bodyPr rtlCol="0" anchor="ctr"/>
          <a:lstStyle/>
          <a:p>
            <a:endParaRPr lang="ja-JP" altLang="en-US"/>
          </a:p>
        </p:txBody>
      </p:sp>
      <p:sp>
        <p:nvSpPr>
          <p:cNvPr id="61" name="矢印: 下 60">
            <a:extLst>
              <a:ext uri="{FF2B5EF4-FFF2-40B4-BE49-F238E27FC236}">
                <a16:creationId xmlns:a16="http://schemas.microsoft.com/office/drawing/2014/main" id="{14952F62-020F-4137-B61F-FEFA5411DE20}"/>
              </a:ext>
            </a:extLst>
          </p:cNvPr>
          <p:cNvSpPr/>
          <p:nvPr/>
        </p:nvSpPr>
        <p:spPr>
          <a:xfrm>
            <a:off x="3323610" y="3832720"/>
            <a:ext cx="142763" cy="178402"/>
          </a:xfrm>
          <a:prstGeom prst="downArrow">
            <a:avLst>
              <a:gd name="adj1" fmla="val 50000"/>
              <a:gd name="adj2"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0" name="グループ化 129">
            <a:extLst>
              <a:ext uri="{FF2B5EF4-FFF2-40B4-BE49-F238E27FC236}">
                <a16:creationId xmlns:a16="http://schemas.microsoft.com/office/drawing/2014/main" id="{B7F7EE35-2041-44E1-AB48-1C86AD0D7256}"/>
              </a:ext>
            </a:extLst>
          </p:cNvPr>
          <p:cNvGrpSpPr/>
          <p:nvPr/>
        </p:nvGrpSpPr>
        <p:grpSpPr>
          <a:xfrm>
            <a:off x="5064937" y="3013746"/>
            <a:ext cx="613158" cy="471064"/>
            <a:chOff x="4601378" y="4308518"/>
            <a:chExt cx="613158" cy="471064"/>
          </a:xfrm>
        </p:grpSpPr>
        <p:sp>
          <p:nvSpPr>
            <p:cNvPr id="67" name="フリーフォーム: 図形 66">
              <a:extLst>
                <a:ext uri="{FF2B5EF4-FFF2-40B4-BE49-F238E27FC236}">
                  <a16:creationId xmlns:a16="http://schemas.microsoft.com/office/drawing/2014/main" id="{DB5F4E23-6B5B-4367-8B02-2FEAA996BC26}"/>
                </a:ext>
              </a:extLst>
            </p:cNvPr>
            <p:cNvSpPr/>
            <p:nvPr/>
          </p:nvSpPr>
          <p:spPr>
            <a:xfrm>
              <a:off x="4693364" y="4308518"/>
              <a:ext cx="183943" cy="161816"/>
            </a:xfrm>
            <a:custGeom>
              <a:avLst/>
              <a:gdLst>
                <a:gd name="connsiteX0" fmla="*/ 183943 w 183942"/>
                <a:gd name="connsiteY0" fmla="*/ 80908 h 161815"/>
                <a:gd name="connsiteX1" fmla="*/ 91971 w 183942"/>
                <a:gd name="connsiteY1" fmla="*/ 161816 h 161815"/>
                <a:gd name="connsiteX2" fmla="*/ 0 w 183942"/>
                <a:gd name="connsiteY2" fmla="*/ 80908 h 161815"/>
                <a:gd name="connsiteX3" fmla="*/ 91971 w 183942"/>
                <a:gd name="connsiteY3" fmla="*/ 0 h 161815"/>
                <a:gd name="connsiteX4" fmla="*/ 183943 w 183942"/>
                <a:gd name="connsiteY4" fmla="*/ 80908 h 1618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942" h="161815">
                  <a:moveTo>
                    <a:pt x="183943" y="80908"/>
                  </a:moveTo>
                  <a:cubicBezTo>
                    <a:pt x="183943" y="125592"/>
                    <a:pt x="142766" y="161816"/>
                    <a:pt x="91971" y="161816"/>
                  </a:cubicBezTo>
                  <a:cubicBezTo>
                    <a:pt x="41177" y="161816"/>
                    <a:pt x="0" y="125592"/>
                    <a:pt x="0" y="80908"/>
                  </a:cubicBezTo>
                  <a:cubicBezTo>
                    <a:pt x="0" y="36224"/>
                    <a:pt x="41177" y="0"/>
                    <a:pt x="91971" y="0"/>
                  </a:cubicBezTo>
                  <a:cubicBezTo>
                    <a:pt x="142766" y="0"/>
                    <a:pt x="183943" y="36224"/>
                    <a:pt x="183943" y="80908"/>
                  </a:cubicBezTo>
                  <a:close/>
                </a:path>
              </a:pathLst>
            </a:custGeom>
            <a:solidFill>
              <a:schemeClr val="tx1"/>
            </a:solidFill>
            <a:ln w="10120" cap="flat">
              <a:noFill/>
              <a:prstDash val="solid"/>
              <a:miter/>
            </a:ln>
          </p:spPr>
          <p:txBody>
            <a:bodyPr rtlCol="0" anchor="ctr"/>
            <a:lstStyle/>
            <a:p>
              <a:endParaRPr lang="ja-JP" altLang="en-US"/>
            </a:p>
          </p:txBody>
        </p:sp>
        <p:sp>
          <p:nvSpPr>
            <p:cNvPr id="68" name="フリーフォーム: 図形 67">
              <a:extLst>
                <a:ext uri="{FF2B5EF4-FFF2-40B4-BE49-F238E27FC236}">
                  <a16:creationId xmlns:a16="http://schemas.microsoft.com/office/drawing/2014/main" id="{FA6BBD8D-F492-44E8-BEED-27F9703CEF81}"/>
                </a:ext>
              </a:extLst>
            </p:cNvPr>
            <p:cNvSpPr/>
            <p:nvPr/>
          </p:nvSpPr>
          <p:spPr>
            <a:xfrm>
              <a:off x="4846650" y="4617766"/>
              <a:ext cx="367886" cy="161816"/>
            </a:xfrm>
            <a:custGeom>
              <a:avLst/>
              <a:gdLst>
                <a:gd name="connsiteX0" fmla="*/ 367886 w 367885"/>
                <a:gd name="connsiteY0" fmla="*/ 161816 h 161815"/>
                <a:gd name="connsiteX1" fmla="*/ 367886 w 367885"/>
                <a:gd name="connsiteY1" fmla="*/ 80908 h 161815"/>
                <a:gd name="connsiteX2" fmla="*/ 349491 w 367885"/>
                <a:gd name="connsiteY2" fmla="*/ 48545 h 161815"/>
                <a:gd name="connsiteX3" fmla="*/ 259564 w 367885"/>
                <a:gd name="connsiteY3" fmla="*/ 10788 h 161815"/>
                <a:gd name="connsiteX4" fmla="*/ 183943 w 367885"/>
                <a:gd name="connsiteY4" fmla="*/ 0 h 161815"/>
                <a:gd name="connsiteX5" fmla="*/ 108322 w 367885"/>
                <a:gd name="connsiteY5" fmla="*/ 10788 h 161815"/>
                <a:gd name="connsiteX6" fmla="*/ 18394 w 367885"/>
                <a:gd name="connsiteY6" fmla="*/ 48545 h 161815"/>
                <a:gd name="connsiteX7" fmla="*/ 0 w 367885"/>
                <a:gd name="connsiteY7" fmla="*/ 80908 h 161815"/>
                <a:gd name="connsiteX8" fmla="*/ 0 w 367885"/>
                <a:gd name="connsiteY8" fmla="*/ 161816 h 161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7885" h="161815">
                  <a:moveTo>
                    <a:pt x="367886" y="161816"/>
                  </a:moveTo>
                  <a:lnTo>
                    <a:pt x="367886" y="80908"/>
                  </a:lnTo>
                  <a:cubicBezTo>
                    <a:pt x="368263" y="68098"/>
                    <a:pt x="361366" y="55965"/>
                    <a:pt x="349491" y="48545"/>
                  </a:cubicBezTo>
                  <a:cubicBezTo>
                    <a:pt x="323020" y="30318"/>
                    <a:pt x="292321" y="17428"/>
                    <a:pt x="259564" y="10788"/>
                  </a:cubicBezTo>
                  <a:cubicBezTo>
                    <a:pt x="235003" y="4293"/>
                    <a:pt x="209578" y="666"/>
                    <a:pt x="183943" y="0"/>
                  </a:cubicBezTo>
                  <a:cubicBezTo>
                    <a:pt x="158247" y="70"/>
                    <a:pt x="132726" y="3710"/>
                    <a:pt x="108322" y="10788"/>
                  </a:cubicBezTo>
                  <a:cubicBezTo>
                    <a:pt x="76030" y="18564"/>
                    <a:pt x="45576" y="31351"/>
                    <a:pt x="18394" y="48545"/>
                  </a:cubicBezTo>
                  <a:cubicBezTo>
                    <a:pt x="6865" y="56221"/>
                    <a:pt x="63" y="68188"/>
                    <a:pt x="0" y="80908"/>
                  </a:cubicBezTo>
                  <a:lnTo>
                    <a:pt x="0" y="161816"/>
                  </a:lnTo>
                  <a:close/>
                </a:path>
              </a:pathLst>
            </a:custGeom>
            <a:solidFill>
              <a:schemeClr val="bg1">
                <a:lumMod val="50000"/>
              </a:schemeClr>
            </a:solidFill>
            <a:ln w="10120" cap="flat">
              <a:noFill/>
              <a:prstDash val="solid"/>
              <a:miter/>
            </a:ln>
          </p:spPr>
          <p:txBody>
            <a:bodyPr rtlCol="0" anchor="ctr"/>
            <a:lstStyle/>
            <a:p>
              <a:endParaRPr lang="ja-JP" altLang="en-US"/>
            </a:p>
          </p:txBody>
        </p:sp>
        <p:sp>
          <p:nvSpPr>
            <p:cNvPr id="69" name="フリーフォーム: 図形 68">
              <a:extLst>
                <a:ext uri="{FF2B5EF4-FFF2-40B4-BE49-F238E27FC236}">
                  <a16:creationId xmlns:a16="http://schemas.microsoft.com/office/drawing/2014/main" id="{3A478EAE-2849-468F-9E15-B25BA60E9F73}"/>
                </a:ext>
              </a:extLst>
            </p:cNvPr>
            <p:cNvSpPr/>
            <p:nvPr/>
          </p:nvSpPr>
          <p:spPr>
            <a:xfrm>
              <a:off x="4938621" y="4434375"/>
              <a:ext cx="183943" cy="152826"/>
            </a:xfrm>
            <a:custGeom>
              <a:avLst/>
              <a:gdLst>
                <a:gd name="connsiteX0" fmla="*/ 183943 w 183942"/>
                <a:gd name="connsiteY0" fmla="*/ 80908 h 152825"/>
                <a:gd name="connsiteX1" fmla="*/ 91971 w 183942"/>
                <a:gd name="connsiteY1" fmla="*/ 161816 h 152825"/>
                <a:gd name="connsiteX2" fmla="*/ 0 w 183942"/>
                <a:gd name="connsiteY2" fmla="*/ 80908 h 152825"/>
                <a:gd name="connsiteX3" fmla="*/ 91971 w 183942"/>
                <a:gd name="connsiteY3" fmla="*/ 0 h 152825"/>
                <a:gd name="connsiteX4" fmla="*/ 183943 w 183942"/>
                <a:gd name="connsiteY4" fmla="*/ 80908 h 15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942" h="152825">
                  <a:moveTo>
                    <a:pt x="183943" y="80908"/>
                  </a:moveTo>
                  <a:cubicBezTo>
                    <a:pt x="183943" y="125592"/>
                    <a:pt x="142766" y="161816"/>
                    <a:pt x="91971" y="161816"/>
                  </a:cubicBezTo>
                  <a:cubicBezTo>
                    <a:pt x="41177" y="161816"/>
                    <a:pt x="0" y="125592"/>
                    <a:pt x="0" y="80908"/>
                  </a:cubicBezTo>
                  <a:cubicBezTo>
                    <a:pt x="0" y="36224"/>
                    <a:pt x="41177" y="0"/>
                    <a:pt x="91971" y="0"/>
                  </a:cubicBezTo>
                  <a:cubicBezTo>
                    <a:pt x="142766" y="0"/>
                    <a:pt x="183943" y="36224"/>
                    <a:pt x="183943" y="80908"/>
                  </a:cubicBezTo>
                  <a:close/>
                </a:path>
              </a:pathLst>
            </a:custGeom>
            <a:solidFill>
              <a:schemeClr val="bg1">
                <a:lumMod val="50000"/>
              </a:schemeClr>
            </a:solidFill>
            <a:ln w="10120" cap="flat">
              <a:noFill/>
              <a:prstDash val="solid"/>
              <a:miter/>
            </a:ln>
          </p:spPr>
          <p:txBody>
            <a:bodyPr rtlCol="0" anchor="ctr"/>
            <a:lstStyle/>
            <a:p>
              <a:endParaRPr lang="ja-JP" altLang="en-US"/>
            </a:p>
          </p:txBody>
        </p:sp>
        <p:sp>
          <p:nvSpPr>
            <p:cNvPr id="70" name="フリーフォーム: 図形 69">
              <a:extLst>
                <a:ext uri="{FF2B5EF4-FFF2-40B4-BE49-F238E27FC236}">
                  <a16:creationId xmlns:a16="http://schemas.microsoft.com/office/drawing/2014/main" id="{A0045B21-E38A-4204-BD67-0A85AE061FA8}"/>
                </a:ext>
              </a:extLst>
            </p:cNvPr>
            <p:cNvSpPr/>
            <p:nvPr/>
          </p:nvSpPr>
          <p:spPr>
            <a:xfrm>
              <a:off x="4601378" y="4491910"/>
              <a:ext cx="327009" cy="161816"/>
            </a:xfrm>
            <a:custGeom>
              <a:avLst/>
              <a:gdLst>
                <a:gd name="connsiteX0" fmla="*/ 239140 w 327009"/>
                <a:gd name="connsiteY0" fmla="*/ 145634 h 161815"/>
                <a:gd name="connsiteX1" fmla="*/ 239140 w 327009"/>
                <a:gd name="connsiteY1" fmla="*/ 145634 h 161815"/>
                <a:gd name="connsiteX2" fmla="*/ 333155 w 327009"/>
                <a:gd name="connsiteY2" fmla="*/ 104281 h 161815"/>
                <a:gd name="connsiteX3" fmla="*/ 296367 w 327009"/>
                <a:gd name="connsiteY3" fmla="*/ 25171 h 161815"/>
                <a:gd name="connsiteX4" fmla="*/ 296367 w 327009"/>
                <a:gd name="connsiteY4" fmla="*/ 21575 h 161815"/>
                <a:gd name="connsiteX5" fmla="*/ 259578 w 327009"/>
                <a:gd name="connsiteY5" fmla="*/ 10788 h 161815"/>
                <a:gd name="connsiteX6" fmla="*/ 183957 w 327009"/>
                <a:gd name="connsiteY6" fmla="*/ 0 h 161815"/>
                <a:gd name="connsiteX7" fmla="*/ 108337 w 327009"/>
                <a:gd name="connsiteY7" fmla="*/ 10788 h 161815"/>
                <a:gd name="connsiteX8" fmla="*/ 18409 w 327009"/>
                <a:gd name="connsiteY8" fmla="*/ 48545 h 161815"/>
                <a:gd name="connsiteX9" fmla="*/ 15 w 327009"/>
                <a:gd name="connsiteY9" fmla="*/ 80908 h 161815"/>
                <a:gd name="connsiteX10" fmla="*/ 15 w 327009"/>
                <a:gd name="connsiteY10" fmla="*/ 161816 h 161815"/>
                <a:gd name="connsiteX11" fmla="*/ 220746 w 327009"/>
                <a:gd name="connsiteY11" fmla="*/ 161816 h 161815"/>
                <a:gd name="connsiteX12" fmla="*/ 239140 w 327009"/>
                <a:gd name="connsiteY12" fmla="*/ 145634 h 161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7009" h="161815">
                  <a:moveTo>
                    <a:pt x="239140" y="145634"/>
                  </a:moveTo>
                  <a:lnTo>
                    <a:pt x="239140" y="145634"/>
                  </a:lnTo>
                  <a:cubicBezTo>
                    <a:pt x="267834" y="127620"/>
                    <a:pt x="299556" y="113667"/>
                    <a:pt x="333155" y="104281"/>
                  </a:cubicBezTo>
                  <a:cubicBezTo>
                    <a:pt x="309916" y="82978"/>
                    <a:pt x="296763" y="54695"/>
                    <a:pt x="296367" y="25171"/>
                  </a:cubicBezTo>
                  <a:lnTo>
                    <a:pt x="296367" y="21575"/>
                  </a:lnTo>
                  <a:cubicBezTo>
                    <a:pt x="284428" y="17175"/>
                    <a:pt x="272130" y="13569"/>
                    <a:pt x="259578" y="10788"/>
                  </a:cubicBezTo>
                  <a:cubicBezTo>
                    <a:pt x="235018" y="4293"/>
                    <a:pt x="209593" y="665"/>
                    <a:pt x="183957" y="0"/>
                  </a:cubicBezTo>
                  <a:cubicBezTo>
                    <a:pt x="158262" y="69"/>
                    <a:pt x="132741" y="3710"/>
                    <a:pt x="108337" y="10788"/>
                  </a:cubicBezTo>
                  <a:cubicBezTo>
                    <a:pt x="76372" y="19324"/>
                    <a:pt x="46056" y="32052"/>
                    <a:pt x="18409" y="48545"/>
                  </a:cubicBezTo>
                  <a:cubicBezTo>
                    <a:pt x="6534" y="55965"/>
                    <a:pt x="-362" y="68098"/>
                    <a:pt x="15" y="80908"/>
                  </a:cubicBezTo>
                  <a:lnTo>
                    <a:pt x="15" y="161816"/>
                  </a:lnTo>
                  <a:lnTo>
                    <a:pt x="220746" y="161816"/>
                  </a:lnTo>
                  <a:cubicBezTo>
                    <a:pt x="225813" y="155561"/>
                    <a:pt x="232030" y="150091"/>
                    <a:pt x="239140" y="145634"/>
                  </a:cubicBezTo>
                  <a:close/>
                </a:path>
              </a:pathLst>
            </a:custGeom>
            <a:solidFill>
              <a:schemeClr val="tx1"/>
            </a:solidFill>
            <a:ln w="10120" cap="flat">
              <a:noFill/>
              <a:prstDash val="solid"/>
              <a:miter/>
            </a:ln>
          </p:spPr>
          <p:txBody>
            <a:bodyPr rtlCol="0" anchor="ctr"/>
            <a:lstStyle/>
            <a:p>
              <a:endParaRPr lang="ja-JP" altLang="en-US"/>
            </a:p>
          </p:txBody>
        </p:sp>
      </p:grpSp>
      <p:sp>
        <p:nvSpPr>
          <p:cNvPr id="75" name="矢印: 下 74">
            <a:extLst>
              <a:ext uri="{FF2B5EF4-FFF2-40B4-BE49-F238E27FC236}">
                <a16:creationId xmlns:a16="http://schemas.microsoft.com/office/drawing/2014/main" id="{239BA53E-1664-4FD8-8B8A-505B9EFA831D}"/>
              </a:ext>
            </a:extLst>
          </p:cNvPr>
          <p:cNvSpPr/>
          <p:nvPr/>
        </p:nvSpPr>
        <p:spPr>
          <a:xfrm rot="5400000">
            <a:off x="2230798" y="1673637"/>
            <a:ext cx="161814" cy="919476"/>
          </a:xfrm>
          <a:prstGeom prst="downArrow">
            <a:avLst>
              <a:gd name="adj1" fmla="val 50000"/>
              <a:gd name="adj2" fmla="val 5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7" name="グラフィックス 76" descr="発表">
            <a:extLst>
              <a:ext uri="{FF2B5EF4-FFF2-40B4-BE49-F238E27FC236}">
                <a16:creationId xmlns:a16="http://schemas.microsoft.com/office/drawing/2014/main" id="{3CEEFC18-F768-4655-99D9-3FC56EFF6A8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18797" y="3095679"/>
            <a:ext cx="605719" cy="605719"/>
          </a:xfrm>
          <a:prstGeom prst="rect">
            <a:avLst/>
          </a:prstGeom>
        </p:spPr>
      </p:pic>
      <p:grpSp>
        <p:nvGrpSpPr>
          <p:cNvPr id="131" name="グラフィックス 48" descr="会議">
            <a:extLst>
              <a:ext uri="{FF2B5EF4-FFF2-40B4-BE49-F238E27FC236}">
                <a16:creationId xmlns:a16="http://schemas.microsoft.com/office/drawing/2014/main" id="{8B7AD292-BD03-4ED2-9505-9EBC64755655}"/>
              </a:ext>
            </a:extLst>
          </p:cNvPr>
          <p:cNvGrpSpPr/>
          <p:nvPr/>
        </p:nvGrpSpPr>
        <p:grpSpPr>
          <a:xfrm>
            <a:off x="6624000" y="2908229"/>
            <a:ext cx="945605" cy="744292"/>
            <a:chOff x="6470992" y="4321342"/>
            <a:chExt cx="945605" cy="744292"/>
          </a:xfrm>
        </p:grpSpPr>
        <p:sp>
          <p:nvSpPr>
            <p:cNvPr id="132" name="フリーフォーム: 図形 131">
              <a:extLst>
                <a:ext uri="{FF2B5EF4-FFF2-40B4-BE49-F238E27FC236}">
                  <a16:creationId xmlns:a16="http://schemas.microsoft.com/office/drawing/2014/main" id="{865CF3AF-0656-458B-82C6-80038F2C5BBD}"/>
                </a:ext>
              </a:extLst>
            </p:cNvPr>
            <p:cNvSpPr/>
            <p:nvPr/>
          </p:nvSpPr>
          <p:spPr>
            <a:xfrm>
              <a:off x="6874844" y="4475628"/>
              <a:ext cx="137901" cy="108543"/>
            </a:xfrm>
            <a:custGeom>
              <a:avLst/>
              <a:gdLst>
                <a:gd name="connsiteX0" fmla="*/ 137901 w 137900"/>
                <a:gd name="connsiteY0" fmla="*/ 54271 h 108542"/>
                <a:gd name="connsiteX1" fmla="*/ 68950 w 137900"/>
                <a:gd name="connsiteY1" fmla="*/ 108543 h 108542"/>
                <a:gd name="connsiteX2" fmla="*/ 0 w 137900"/>
                <a:gd name="connsiteY2" fmla="*/ 54271 h 108542"/>
                <a:gd name="connsiteX3" fmla="*/ 68950 w 137900"/>
                <a:gd name="connsiteY3" fmla="*/ 0 h 108542"/>
                <a:gd name="connsiteX4" fmla="*/ 137901 w 137900"/>
                <a:gd name="connsiteY4" fmla="*/ 54271 h 108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900" h="108542">
                  <a:moveTo>
                    <a:pt x="137901" y="54271"/>
                  </a:moveTo>
                  <a:cubicBezTo>
                    <a:pt x="137901" y="84508"/>
                    <a:pt x="107366" y="108543"/>
                    <a:pt x="68950" y="108543"/>
                  </a:cubicBezTo>
                  <a:cubicBezTo>
                    <a:pt x="30535" y="108543"/>
                    <a:pt x="0" y="84508"/>
                    <a:pt x="0" y="54271"/>
                  </a:cubicBezTo>
                  <a:cubicBezTo>
                    <a:pt x="0" y="24034"/>
                    <a:pt x="30535" y="0"/>
                    <a:pt x="68950" y="0"/>
                  </a:cubicBezTo>
                  <a:cubicBezTo>
                    <a:pt x="107366" y="0"/>
                    <a:pt x="137901" y="24810"/>
                    <a:pt x="137901" y="54271"/>
                  </a:cubicBezTo>
                </a:path>
              </a:pathLst>
            </a:custGeom>
            <a:solidFill>
              <a:srgbClr val="00B050"/>
            </a:solidFill>
            <a:ln w="9823" cap="flat">
              <a:noFill/>
              <a:prstDash val="solid"/>
              <a:miter/>
            </a:ln>
          </p:spPr>
          <p:txBody>
            <a:bodyPr rtlCol="0" anchor="ctr"/>
            <a:lstStyle/>
            <a:p>
              <a:endParaRPr lang="ja-JP" altLang="en-US"/>
            </a:p>
          </p:txBody>
        </p:sp>
        <p:sp>
          <p:nvSpPr>
            <p:cNvPr id="133" name="フリーフォーム: 図形 132">
              <a:extLst>
                <a:ext uri="{FF2B5EF4-FFF2-40B4-BE49-F238E27FC236}">
                  <a16:creationId xmlns:a16="http://schemas.microsoft.com/office/drawing/2014/main" id="{61ACBC37-A225-4A43-BF97-BA37AE3E6643}"/>
                </a:ext>
              </a:extLst>
            </p:cNvPr>
            <p:cNvSpPr/>
            <p:nvPr/>
          </p:nvSpPr>
          <p:spPr>
            <a:xfrm>
              <a:off x="7150646" y="4506640"/>
              <a:ext cx="137901" cy="108543"/>
            </a:xfrm>
            <a:custGeom>
              <a:avLst/>
              <a:gdLst>
                <a:gd name="connsiteX0" fmla="*/ 137901 w 137900"/>
                <a:gd name="connsiteY0" fmla="*/ 54271 h 108542"/>
                <a:gd name="connsiteX1" fmla="*/ 68950 w 137900"/>
                <a:gd name="connsiteY1" fmla="*/ 108543 h 108542"/>
                <a:gd name="connsiteX2" fmla="*/ 0 w 137900"/>
                <a:gd name="connsiteY2" fmla="*/ 54271 h 108542"/>
                <a:gd name="connsiteX3" fmla="*/ 68950 w 137900"/>
                <a:gd name="connsiteY3" fmla="*/ 0 h 108542"/>
                <a:gd name="connsiteX4" fmla="*/ 137901 w 137900"/>
                <a:gd name="connsiteY4" fmla="*/ 54271 h 108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900" h="108542">
                  <a:moveTo>
                    <a:pt x="137901" y="54271"/>
                  </a:moveTo>
                  <a:cubicBezTo>
                    <a:pt x="137901" y="84508"/>
                    <a:pt x="107366" y="108543"/>
                    <a:pt x="68950" y="108543"/>
                  </a:cubicBezTo>
                  <a:cubicBezTo>
                    <a:pt x="30535" y="108543"/>
                    <a:pt x="0" y="84508"/>
                    <a:pt x="0" y="54271"/>
                  </a:cubicBezTo>
                  <a:cubicBezTo>
                    <a:pt x="0" y="24034"/>
                    <a:pt x="30535" y="0"/>
                    <a:pt x="68950" y="0"/>
                  </a:cubicBezTo>
                  <a:cubicBezTo>
                    <a:pt x="107366" y="0"/>
                    <a:pt x="137901" y="24034"/>
                    <a:pt x="137901" y="54271"/>
                  </a:cubicBezTo>
                </a:path>
              </a:pathLst>
            </a:custGeom>
            <a:solidFill>
              <a:srgbClr val="C00000"/>
            </a:solidFill>
            <a:ln w="9823" cap="flat">
              <a:noFill/>
              <a:prstDash val="solid"/>
              <a:miter/>
            </a:ln>
          </p:spPr>
          <p:txBody>
            <a:bodyPr rtlCol="0" anchor="ctr"/>
            <a:lstStyle/>
            <a:p>
              <a:endParaRPr lang="ja-JP" altLang="en-US"/>
            </a:p>
          </p:txBody>
        </p:sp>
        <p:sp>
          <p:nvSpPr>
            <p:cNvPr id="134" name="フリーフォーム: 図形 133">
              <a:extLst>
                <a:ext uri="{FF2B5EF4-FFF2-40B4-BE49-F238E27FC236}">
                  <a16:creationId xmlns:a16="http://schemas.microsoft.com/office/drawing/2014/main" id="{1F53E519-E3C3-4078-AB74-76201658C0B7}"/>
                </a:ext>
              </a:extLst>
            </p:cNvPr>
            <p:cNvSpPr/>
            <p:nvPr/>
          </p:nvSpPr>
          <p:spPr>
            <a:xfrm>
              <a:off x="6599043" y="4506640"/>
              <a:ext cx="137901" cy="108543"/>
            </a:xfrm>
            <a:custGeom>
              <a:avLst/>
              <a:gdLst>
                <a:gd name="connsiteX0" fmla="*/ 137901 w 137900"/>
                <a:gd name="connsiteY0" fmla="*/ 54271 h 108542"/>
                <a:gd name="connsiteX1" fmla="*/ 68950 w 137900"/>
                <a:gd name="connsiteY1" fmla="*/ 108543 h 108542"/>
                <a:gd name="connsiteX2" fmla="*/ 0 w 137900"/>
                <a:gd name="connsiteY2" fmla="*/ 54271 h 108542"/>
                <a:gd name="connsiteX3" fmla="*/ 68950 w 137900"/>
                <a:gd name="connsiteY3" fmla="*/ 0 h 108542"/>
                <a:gd name="connsiteX4" fmla="*/ 137901 w 137900"/>
                <a:gd name="connsiteY4" fmla="*/ 54271 h 108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900" h="108542">
                  <a:moveTo>
                    <a:pt x="137901" y="54271"/>
                  </a:moveTo>
                  <a:cubicBezTo>
                    <a:pt x="137901" y="84508"/>
                    <a:pt x="107366" y="108543"/>
                    <a:pt x="68950" y="108543"/>
                  </a:cubicBezTo>
                  <a:cubicBezTo>
                    <a:pt x="30535" y="108543"/>
                    <a:pt x="0" y="84508"/>
                    <a:pt x="0" y="54271"/>
                  </a:cubicBezTo>
                  <a:cubicBezTo>
                    <a:pt x="0" y="24034"/>
                    <a:pt x="30535" y="0"/>
                    <a:pt x="68950" y="0"/>
                  </a:cubicBezTo>
                  <a:cubicBezTo>
                    <a:pt x="107366" y="0"/>
                    <a:pt x="137901" y="24034"/>
                    <a:pt x="137901" y="54271"/>
                  </a:cubicBezTo>
                </a:path>
              </a:pathLst>
            </a:custGeom>
            <a:solidFill>
              <a:schemeClr val="tx1"/>
            </a:solidFill>
            <a:ln w="9823" cap="flat">
              <a:noFill/>
              <a:prstDash val="solid"/>
              <a:miter/>
            </a:ln>
          </p:spPr>
          <p:txBody>
            <a:bodyPr rtlCol="0" anchor="ctr"/>
            <a:lstStyle/>
            <a:p>
              <a:endParaRPr lang="ja-JP" altLang="en-US"/>
            </a:p>
          </p:txBody>
        </p:sp>
        <p:sp>
          <p:nvSpPr>
            <p:cNvPr id="135" name="フリーフォーム: 図形 134">
              <a:extLst>
                <a:ext uri="{FF2B5EF4-FFF2-40B4-BE49-F238E27FC236}">
                  <a16:creationId xmlns:a16="http://schemas.microsoft.com/office/drawing/2014/main" id="{9E2D3805-B2A4-42C2-B7C8-A47F664011CA}"/>
                </a:ext>
              </a:extLst>
            </p:cNvPr>
            <p:cNvSpPr/>
            <p:nvPr/>
          </p:nvSpPr>
          <p:spPr>
            <a:xfrm>
              <a:off x="6555702" y="4706668"/>
              <a:ext cx="768304" cy="201579"/>
            </a:xfrm>
            <a:custGeom>
              <a:avLst/>
              <a:gdLst>
                <a:gd name="connsiteX0" fmla="*/ 0 w 768304"/>
                <a:gd name="connsiteY0" fmla="*/ 204680 h 201579"/>
                <a:gd name="connsiteX1" fmla="*/ 388092 w 768304"/>
                <a:gd name="connsiteY1" fmla="*/ 0 h 201579"/>
                <a:gd name="connsiteX2" fmla="*/ 776184 w 768304"/>
                <a:gd name="connsiteY2" fmla="*/ 204680 h 201579"/>
                <a:gd name="connsiteX3" fmla="*/ 0 w 768304"/>
                <a:gd name="connsiteY3" fmla="*/ 204680 h 201579"/>
              </a:gdLst>
              <a:ahLst/>
              <a:cxnLst>
                <a:cxn ang="0">
                  <a:pos x="connsiteX0" y="connsiteY0"/>
                </a:cxn>
                <a:cxn ang="0">
                  <a:pos x="connsiteX1" y="connsiteY1"/>
                </a:cxn>
                <a:cxn ang="0">
                  <a:pos x="connsiteX2" y="connsiteY2"/>
                </a:cxn>
                <a:cxn ang="0">
                  <a:pos x="connsiteX3" y="connsiteY3"/>
                </a:cxn>
              </a:cxnLst>
              <a:rect l="l" t="t" r="r" b="b"/>
              <a:pathLst>
                <a:path w="768304" h="201579">
                  <a:moveTo>
                    <a:pt x="0" y="204680"/>
                  </a:moveTo>
                  <a:cubicBezTo>
                    <a:pt x="0" y="91486"/>
                    <a:pt x="173361" y="0"/>
                    <a:pt x="388092" y="0"/>
                  </a:cubicBezTo>
                  <a:cubicBezTo>
                    <a:pt x="601838" y="0"/>
                    <a:pt x="776184" y="91486"/>
                    <a:pt x="776184" y="204680"/>
                  </a:cubicBezTo>
                  <a:lnTo>
                    <a:pt x="0" y="204680"/>
                  </a:lnTo>
                  <a:close/>
                </a:path>
              </a:pathLst>
            </a:custGeom>
            <a:solidFill>
              <a:schemeClr val="accent6">
                <a:lumMod val="50000"/>
              </a:schemeClr>
            </a:solidFill>
            <a:ln w="9823" cap="flat">
              <a:noFill/>
              <a:prstDash val="solid"/>
              <a:miter/>
            </a:ln>
          </p:spPr>
          <p:txBody>
            <a:bodyPr rtlCol="0" anchor="ctr"/>
            <a:lstStyle/>
            <a:p>
              <a:endParaRPr lang="ja-JP" altLang="en-US"/>
            </a:p>
          </p:txBody>
        </p:sp>
        <p:sp>
          <p:nvSpPr>
            <p:cNvPr id="136" name="フリーフォーム: 図形 135">
              <a:extLst>
                <a:ext uri="{FF2B5EF4-FFF2-40B4-BE49-F238E27FC236}">
                  <a16:creationId xmlns:a16="http://schemas.microsoft.com/office/drawing/2014/main" id="{F0476F9C-DBD0-4CBF-9B6C-818B08C9D89F}"/>
                </a:ext>
              </a:extLst>
            </p:cNvPr>
            <p:cNvSpPr/>
            <p:nvPr/>
          </p:nvSpPr>
          <p:spPr>
            <a:xfrm>
              <a:off x="6549792" y="4630978"/>
              <a:ext cx="236401" cy="170567"/>
            </a:xfrm>
            <a:custGeom>
              <a:avLst/>
              <a:gdLst>
                <a:gd name="connsiteX0" fmla="*/ 94561 w 236401"/>
                <a:gd name="connsiteY0" fmla="*/ 104377 h 170566"/>
                <a:gd name="connsiteX1" fmla="*/ 236401 w 236401"/>
                <a:gd name="connsiteY1" fmla="*/ 54757 h 170566"/>
                <a:gd name="connsiteX2" fmla="*/ 236401 w 236401"/>
                <a:gd name="connsiteY2" fmla="*/ 46229 h 170566"/>
                <a:gd name="connsiteX3" fmla="*/ 224581 w 236401"/>
                <a:gd name="connsiteY3" fmla="*/ 23745 h 170566"/>
                <a:gd name="connsiteX4" fmla="*/ 205866 w 236401"/>
                <a:gd name="connsiteY4" fmla="*/ 15217 h 170566"/>
                <a:gd name="connsiteX5" fmla="*/ 32505 w 236401"/>
                <a:gd name="connsiteY5" fmla="*/ 14441 h 170566"/>
                <a:gd name="connsiteX6" fmla="*/ 10835 w 236401"/>
                <a:gd name="connsiteY6" fmla="*/ 23745 h 170566"/>
                <a:gd name="connsiteX7" fmla="*/ 0 w 236401"/>
                <a:gd name="connsiteY7" fmla="*/ 46229 h 170566"/>
                <a:gd name="connsiteX8" fmla="*/ 0 w 236401"/>
                <a:gd name="connsiteY8" fmla="*/ 178031 h 170566"/>
                <a:gd name="connsiteX9" fmla="*/ 94561 w 236401"/>
                <a:gd name="connsiteY9" fmla="*/ 104377 h 170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6401" h="170566">
                  <a:moveTo>
                    <a:pt x="94561" y="104377"/>
                  </a:moveTo>
                  <a:cubicBezTo>
                    <a:pt x="135931" y="82668"/>
                    <a:pt x="184196" y="65612"/>
                    <a:pt x="236401" y="54757"/>
                  </a:cubicBezTo>
                  <a:lnTo>
                    <a:pt x="236401" y="46229"/>
                  </a:lnTo>
                  <a:cubicBezTo>
                    <a:pt x="236401" y="37701"/>
                    <a:pt x="231476" y="29172"/>
                    <a:pt x="224581" y="23745"/>
                  </a:cubicBezTo>
                  <a:cubicBezTo>
                    <a:pt x="221626" y="21419"/>
                    <a:pt x="214731" y="18318"/>
                    <a:pt x="205866" y="15217"/>
                  </a:cubicBezTo>
                  <a:cubicBezTo>
                    <a:pt x="151691" y="-4941"/>
                    <a:pt x="87665" y="-4941"/>
                    <a:pt x="32505" y="14441"/>
                  </a:cubicBezTo>
                  <a:cubicBezTo>
                    <a:pt x="22655" y="17543"/>
                    <a:pt x="14775" y="21419"/>
                    <a:pt x="10835" y="23745"/>
                  </a:cubicBezTo>
                  <a:cubicBezTo>
                    <a:pt x="4925" y="29172"/>
                    <a:pt x="0" y="37701"/>
                    <a:pt x="0" y="46229"/>
                  </a:cubicBezTo>
                  <a:lnTo>
                    <a:pt x="0" y="178031"/>
                  </a:lnTo>
                  <a:cubicBezTo>
                    <a:pt x="22655" y="150895"/>
                    <a:pt x="54175" y="125310"/>
                    <a:pt x="94561" y="104377"/>
                  </a:cubicBezTo>
                </a:path>
              </a:pathLst>
            </a:custGeom>
            <a:solidFill>
              <a:schemeClr val="tx1"/>
            </a:solidFill>
            <a:ln w="9823" cap="flat">
              <a:noFill/>
              <a:prstDash val="solid"/>
              <a:miter/>
            </a:ln>
          </p:spPr>
          <p:txBody>
            <a:bodyPr rtlCol="0" anchor="ctr"/>
            <a:lstStyle/>
            <a:p>
              <a:endParaRPr lang="ja-JP" altLang="en-US"/>
            </a:p>
          </p:txBody>
        </p:sp>
        <p:sp>
          <p:nvSpPr>
            <p:cNvPr id="137" name="フリーフォーム: 図形 136">
              <a:extLst>
                <a:ext uri="{FF2B5EF4-FFF2-40B4-BE49-F238E27FC236}">
                  <a16:creationId xmlns:a16="http://schemas.microsoft.com/office/drawing/2014/main" id="{B9F35DC2-5C30-4B48-85AD-A97EAD29DA4B}"/>
                </a:ext>
              </a:extLst>
            </p:cNvPr>
            <p:cNvSpPr/>
            <p:nvPr/>
          </p:nvSpPr>
          <p:spPr>
            <a:xfrm>
              <a:off x="6824609" y="4599966"/>
              <a:ext cx="236401" cy="77530"/>
            </a:xfrm>
            <a:custGeom>
              <a:avLst/>
              <a:gdLst>
                <a:gd name="connsiteX0" fmla="*/ 237386 w 236401"/>
                <a:gd name="connsiteY0" fmla="*/ 78016 h 77530"/>
                <a:gd name="connsiteX1" fmla="*/ 237386 w 236401"/>
                <a:gd name="connsiteY1" fmla="*/ 46229 h 77530"/>
                <a:gd name="connsiteX2" fmla="*/ 225566 w 236401"/>
                <a:gd name="connsiteY2" fmla="*/ 23745 h 77530"/>
                <a:gd name="connsiteX3" fmla="*/ 206851 w 236401"/>
                <a:gd name="connsiteY3" fmla="*/ 15217 h 77530"/>
                <a:gd name="connsiteX4" fmla="*/ 33490 w 236401"/>
                <a:gd name="connsiteY4" fmla="*/ 14441 h 77530"/>
                <a:gd name="connsiteX5" fmla="*/ 11820 w 236401"/>
                <a:gd name="connsiteY5" fmla="*/ 23745 h 77530"/>
                <a:gd name="connsiteX6" fmla="*/ 0 w 236401"/>
                <a:gd name="connsiteY6" fmla="*/ 46229 h 77530"/>
                <a:gd name="connsiteX7" fmla="*/ 0 w 236401"/>
                <a:gd name="connsiteY7" fmla="*/ 78016 h 77530"/>
                <a:gd name="connsiteX8" fmla="*/ 118201 w 236401"/>
                <a:gd name="connsiteY8" fmla="*/ 68713 h 77530"/>
                <a:gd name="connsiteX9" fmla="*/ 237386 w 236401"/>
                <a:gd name="connsiteY9" fmla="*/ 78016 h 77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6401" h="77530">
                  <a:moveTo>
                    <a:pt x="237386" y="78016"/>
                  </a:moveTo>
                  <a:lnTo>
                    <a:pt x="237386" y="46229"/>
                  </a:lnTo>
                  <a:cubicBezTo>
                    <a:pt x="237386" y="37701"/>
                    <a:pt x="232461" y="29172"/>
                    <a:pt x="225566" y="23745"/>
                  </a:cubicBezTo>
                  <a:cubicBezTo>
                    <a:pt x="222611" y="21419"/>
                    <a:pt x="215716" y="18318"/>
                    <a:pt x="206851" y="15217"/>
                  </a:cubicBezTo>
                  <a:cubicBezTo>
                    <a:pt x="152676" y="-4941"/>
                    <a:pt x="88650" y="-4941"/>
                    <a:pt x="33490" y="14441"/>
                  </a:cubicBezTo>
                  <a:cubicBezTo>
                    <a:pt x="23640" y="17543"/>
                    <a:pt x="15760" y="21419"/>
                    <a:pt x="11820" y="23745"/>
                  </a:cubicBezTo>
                  <a:cubicBezTo>
                    <a:pt x="3940" y="29172"/>
                    <a:pt x="0" y="37701"/>
                    <a:pt x="0" y="46229"/>
                  </a:cubicBezTo>
                  <a:lnTo>
                    <a:pt x="0" y="78016"/>
                  </a:lnTo>
                  <a:cubicBezTo>
                    <a:pt x="38415" y="71814"/>
                    <a:pt x="77815" y="68713"/>
                    <a:pt x="118201" y="68713"/>
                  </a:cubicBezTo>
                  <a:cubicBezTo>
                    <a:pt x="158586" y="68713"/>
                    <a:pt x="198971" y="72589"/>
                    <a:pt x="237386" y="78016"/>
                  </a:cubicBezTo>
                </a:path>
              </a:pathLst>
            </a:custGeom>
            <a:solidFill>
              <a:srgbClr val="00B050"/>
            </a:solidFill>
            <a:ln w="9823" cap="flat">
              <a:noFill/>
              <a:prstDash val="solid"/>
              <a:miter/>
            </a:ln>
          </p:spPr>
          <p:txBody>
            <a:bodyPr rtlCol="0" anchor="ctr"/>
            <a:lstStyle/>
            <a:p>
              <a:endParaRPr lang="ja-JP" altLang="en-US"/>
            </a:p>
          </p:txBody>
        </p:sp>
        <p:sp>
          <p:nvSpPr>
            <p:cNvPr id="138" name="フリーフォーム: 図形 137">
              <a:extLst>
                <a:ext uri="{FF2B5EF4-FFF2-40B4-BE49-F238E27FC236}">
                  <a16:creationId xmlns:a16="http://schemas.microsoft.com/office/drawing/2014/main" id="{33C4C023-3A91-4174-BFFD-42A627560710}"/>
                </a:ext>
              </a:extLst>
            </p:cNvPr>
            <p:cNvSpPr/>
            <p:nvPr/>
          </p:nvSpPr>
          <p:spPr>
            <a:xfrm>
              <a:off x="7100410" y="4630978"/>
              <a:ext cx="236401" cy="170567"/>
            </a:xfrm>
            <a:custGeom>
              <a:avLst/>
              <a:gdLst>
                <a:gd name="connsiteX0" fmla="*/ 237386 w 236401"/>
                <a:gd name="connsiteY0" fmla="*/ 178031 h 170566"/>
                <a:gd name="connsiteX1" fmla="*/ 237386 w 236401"/>
                <a:gd name="connsiteY1" fmla="*/ 46229 h 170566"/>
                <a:gd name="connsiteX2" fmla="*/ 225566 w 236401"/>
                <a:gd name="connsiteY2" fmla="*/ 23745 h 170566"/>
                <a:gd name="connsiteX3" fmla="*/ 206851 w 236401"/>
                <a:gd name="connsiteY3" fmla="*/ 15217 h 170566"/>
                <a:gd name="connsiteX4" fmla="*/ 33490 w 236401"/>
                <a:gd name="connsiteY4" fmla="*/ 14441 h 170566"/>
                <a:gd name="connsiteX5" fmla="*/ 11820 w 236401"/>
                <a:gd name="connsiteY5" fmla="*/ 23745 h 170566"/>
                <a:gd name="connsiteX6" fmla="*/ 0 w 236401"/>
                <a:gd name="connsiteY6" fmla="*/ 46229 h 170566"/>
                <a:gd name="connsiteX7" fmla="*/ 0 w 236401"/>
                <a:gd name="connsiteY7" fmla="*/ 54757 h 170566"/>
                <a:gd name="connsiteX8" fmla="*/ 141841 w 236401"/>
                <a:gd name="connsiteY8" fmla="*/ 104377 h 170566"/>
                <a:gd name="connsiteX9" fmla="*/ 237386 w 236401"/>
                <a:gd name="connsiteY9" fmla="*/ 178031 h 170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6401" h="170566">
                  <a:moveTo>
                    <a:pt x="237386" y="178031"/>
                  </a:moveTo>
                  <a:lnTo>
                    <a:pt x="237386" y="46229"/>
                  </a:lnTo>
                  <a:cubicBezTo>
                    <a:pt x="237386" y="37701"/>
                    <a:pt x="232461" y="29172"/>
                    <a:pt x="225566" y="23745"/>
                  </a:cubicBezTo>
                  <a:cubicBezTo>
                    <a:pt x="222611" y="21419"/>
                    <a:pt x="215716" y="18318"/>
                    <a:pt x="206851" y="15217"/>
                  </a:cubicBezTo>
                  <a:cubicBezTo>
                    <a:pt x="152676" y="-4941"/>
                    <a:pt x="88650" y="-4941"/>
                    <a:pt x="33490" y="14441"/>
                  </a:cubicBezTo>
                  <a:cubicBezTo>
                    <a:pt x="23640" y="17543"/>
                    <a:pt x="15760" y="21419"/>
                    <a:pt x="11820" y="23745"/>
                  </a:cubicBezTo>
                  <a:cubicBezTo>
                    <a:pt x="3940" y="29172"/>
                    <a:pt x="0" y="37701"/>
                    <a:pt x="0" y="46229"/>
                  </a:cubicBezTo>
                  <a:lnTo>
                    <a:pt x="0" y="54757"/>
                  </a:lnTo>
                  <a:cubicBezTo>
                    <a:pt x="52205" y="65612"/>
                    <a:pt x="100471" y="82668"/>
                    <a:pt x="141841" y="104377"/>
                  </a:cubicBezTo>
                  <a:cubicBezTo>
                    <a:pt x="183211" y="125310"/>
                    <a:pt x="214731" y="150895"/>
                    <a:pt x="237386" y="178031"/>
                  </a:cubicBezTo>
                </a:path>
              </a:pathLst>
            </a:custGeom>
            <a:solidFill>
              <a:srgbClr val="C00000"/>
            </a:solidFill>
            <a:ln w="9823" cap="flat">
              <a:noFill/>
              <a:prstDash val="solid"/>
              <a:miter/>
            </a:ln>
          </p:spPr>
          <p:txBody>
            <a:bodyPr rtlCol="0" anchor="ctr"/>
            <a:lstStyle/>
            <a:p>
              <a:endParaRPr lang="ja-JP" altLang="en-US"/>
            </a:p>
          </p:txBody>
        </p:sp>
      </p:grpSp>
      <p:sp>
        <p:nvSpPr>
          <p:cNvPr id="41" name="テキスト ボックス 40">
            <a:extLst>
              <a:ext uri="{FF2B5EF4-FFF2-40B4-BE49-F238E27FC236}">
                <a16:creationId xmlns:a16="http://schemas.microsoft.com/office/drawing/2014/main" id="{873B84CF-70D1-43C2-9FE6-5290826E3254}"/>
              </a:ext>
            </a:extLst>
          </p:cNvPr>
          <p:cNvSpPr txBox="1"/>
          <p:nvPr/>
        </p:nvSpPr>
        <p:spPr>
          <a:xfrm>
            <a:off x="9540000" y="3240000"/>
            <a:ext cx="288147" cy="970789"/>
          </a:xfrm>
          <a:prstGeom prst="rect">
            <a:avLst/>
          </a:prstGeom>
          <a:noFill/>
        </p:spPr>
        <p:txBody>
          <a:bodyPr vert="eaVert" wrap="square" lIns="36000" tIns="36000" rIns="36000" bIns="36000" rtlCol="0" anchor="ctr" anchorCtr="0">
            <a:spAutoFit/>
          </a:bodyPr>
          <a:lstStyle/>
          <a:p>
            <a:r>
              <a:rPr lang="ja-JP" altLang="en-US" sz="1400" dirty="0">
                <a:latin typeface="Meiryo UI" panose="020B0604030504040204" pitchFamily="50" charset="-128"/>
                <a:ea typeface="Meiryo UI" panose="020B0604030504040204" pitchFamily="50" charset="-128"/>
              </a:rPr>
              <a:t>繰り返し</a:t>
            </a:r>
            <a:endParaRPr lang="en-US" altLang="ja-JP" sz="1400" dirty="0">
              <a:latin typeface="Meiryo UI" panose="020B0604030504040204" pitchFamily="50" charset="-128"/>
              <a:ea typeface="Meiryo UI" panose="020B0604030504040204" pitchFamily="50" charset="-128"/>
            </a:endParaRPr>
          </a:p>
        </p:txBody>
      </p:sp>
      <p:grpSp>
        <p:nvGrpSpPr>
          <p:cNvPr id="59" name="グループ化 58">
            <a:extLst>
              <a:ext uri="{FF2B5EF4-FFF2-40B4-BE49-F238E27FC236}">
                <a16:creationId xmlns:a16="http://schemas.microsoft.com/office/drawing/2014/main" id="{5B0E251D-2564-4066-BC20-3D54F833EBB8}"/>
              </a:ext>
            </a:extLst>
          </p:cNvPr>
          <p:cNvGrpSpPr/>
          <p:nvPr/>
        </p:nvGrpSpPr>
        <p:grpSpPr>
          <a:xfrm>
            <a:off x="3082619" y="4155073"/>
            <a:ext cx="886867" cy="640361"/>
            <a:chOff x="5827221" y="1840270"/>
            <a:chExt cx="886867" cy="640361"/>
          </a:xfrm>
        </p:grpSpPr>
        <p:pic>
          <p:nvPicPr>
            <p:cNvPr id="160" name="グラフィックス 159" descr="ユーザー">
              <a:extLst>
                <a:ext uri="{FF2B5EF4-FFF2-40B4-BE49-F238E27FC236}">
                  <a16:creationId xmlns:a16="http://schemas.microsoft.com/office/drawing/2014/main" id="{0ED91ED8-6A4E-4D4F-A296-1856C7B2C02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827221" y="1990229"/>
              <a:ext cx="483411" cy="483411"/>
            </a:xfrm>
            <a:prstGeom prst="rect">
              <a:avLst/>
            </a:prstGeom>
          </p:spPr>
        </p:pic>
        <p:grpSp>
          <p:nvGrpSpPr>
            <p:cNvPr id="161" name="グループ化 160">
              <a:extLst>
                <a:ext uri="{FF2B5EF4-FFF2-40B4-BE49-F238E27FC236}">
                  <a16:creationId xmlns:a16="http://schemas.microsoft.com/office/drawing/2014/main" id="{B13D5F73-9BF5-49B0-9E66-9E77A52390FB}"/>
                </a:ext>
              </a:extLst>
            </p:cNvPr>
            <p:cNvGrpSpPr/>
            <p:nvPr/>
          </p:nvGrpSpPr>
          <p:grpSpPr>
            <a:xfrm>
              <a:off x="6066568" y="1840270"/>
              <a:ext cx="647520" cy="640361"/>
              <a:chOff x="5864544" y="1994067"/>
              <a:chExt cx="647520" cy="640361"/>
            </a:xfrm>
          </p:grpSpPr>
          <p:pic>
            <p:nvPicPr>
              <p:cNvPr id="162" name="グラフィックス 161" descr="ユーザー">
                <a:extLst>
                  <a:ext uri="{FF2B5EF4-FFF2-40B4-BE49-F238E27FC236}">
                    <a16:creationId xmlns:a16="http://schemas.microsoft.com/office/drawing/2014/main" id="{6C2552C1-A94A-44C3-9182-FA3675DFD67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64544" y="1994067"/>
                <a:ext cx="483411" cy="483411"/>
              </a:xfrm>
              <a:prstGeom prst="rect">
                <a:avLst/>
              </a:prstGeom>
            </p:spPr>
          </p:pic>
          <p:pic>
            <p:nvPicPr>
              <p:cNvPr id="163" name="グラフィックス 162" descr="ユーザー">
                <a:extLst>
                  <a:ext uri="{FF2B5EF4-FFF2-40B4-BE49-F238E27FC236}">
                    <a16:creationId xmlns:a16="http://schemas.microsoft.com/office/drawing/2014/main" id="{C03CCA37-E145-4891-B24A-2D3A96C5B31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028653" y="2151017"/>
                <a:ext cx="483411" cy="483411"/>
              </a:xfrm>
              <a:prstGeom prst="rect">
                <a:avLst/>
              </a:prstGeom>
            </p:spPr>
          </p:pic>
        </p:grpSp>
      </p:grpSp>
      <p:sp>
        <p:nvSpPr>
          <p:cNvPr id="24" name="矢印: 左カーブ 23">
            <a:extLst>
              <a:ext uri="{FF2B5EF4-FFF2-40B4-BE49-F238E27FC236}">
                <a16:creationId xmlns:a16="http://schemas.microsoft.com/office/drawing/2014/main" id="{9DBBBC28-C056-4474-AFB4-03048F32ADA3}"/>
              </a:ext>
            </a:extLst>
          </p:cNvPr>
          <p:cNvSpPr/>
          <p:nvPr/>
        </p:nvSpPr>
        <p:spPr>
          <a:xfrm>
            <a:off x="9000000" y="3240000"/>
            <a:ext cx="432000" cy="900000"/>
          </a:xfrm>
          <a:prstGeom prst="curvedLeftArrow">
            <a:avLst>
              <a:gd name="adj1" fmla="val 28913"/>
              <a:gd name="adj2" fmla="val 78524"/>
              <a:gd name="adj3" fmla="val 36551"/>
            </a:avLst>
          </a:prstGeom>
          <a:solidFill>
            <a:srgbClr val="002060"/>
          </a:solidFill>
          <a:ln>
            <a:solidFill>
              <a:schemeClr val="tx1"/>
            </a:solid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111" name="矢印: 左カーブ 110">
            <a:extLst>
              <a:ext uri="{FF2B5EF4-FFF2-40B4-BE49-F238E27FC236}">
                <a16:creationId xmlns:a16="http://schemas.microsoft.com/office/drawing/2014/main" id="{77586B3D-7FF0-4ADF-9AFD-CEAF721B82C3}"/>
              </a:ext>
            </a:extLst>
          </p:cNvPr>
          <p:cNvSpPr/>
          <p:nvPr/>
        </p:nvSpPr>
        <p:spPr>
          <a:xfrm>
            <a:off x="3823916" y="3340781"/>
            <a:ext cx="331176" cy="605719"/>
          </a:xfrm>
          <a:prstGeom prst="curvedLeftArrow">
            <a:avLst>
              <a:gd name="adj1" fmla="val 25000"/>
              <a:gd name="adj2" fmla="val 78524"/>
              <a:gd name="adj3" fmla="val 37409"/>
            </a:avLst>
          </a:prstGeom>
          <a:solidFill>
            <a:srgbClr val="002060"/>
          </a:solidFill>
          <a:ln>
            <a:solidFill>
              <a:schemeClr val="tx1"/>
            </a:solid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nvGrpSpPr>
          <p:cNvPr id="25" name="グループ化 24">
            <a:extLst>
              <a:ext uri="{FF2B5EF4-FFF2-40B4-BE49-F238E27FC236}">
                <a16:creationId xmlns:a16="http://schemas.microsoft.com/office/drawing/2014/main" id="{6C8576CB-1543-4EDF-9A5A-40BD75E72CD7}"/>
              </a:ext>
            </a:extLst>
          </p:cNvPr>
          <p:cNvGrpSpPr/>
          <p:nvPr/>
        </p:nvGrpSpPr>
        <p:grpSpPr>
          <a:xfrm>
            <a:off x="2820480" y="2793323"/>
            <a:ext cx="1021621" cy="740562"/>
            <a:chOff x="3032559" y="4268680"/>
            <a:chExt cx="1021621" cy="740562"/>
          </a:xfrm>
        </p:grpSpPr>
        <p:pic>
          <p:nvPicPr>
            <p:cNvPr id="114" name="グラフィックス 113" descr="ユーザー">
              <a:extLst>
                <a:ext uri="{FF2B5EF4-FFF2-40B4-BE49-F238E27FC236}">
                  <a16:creationId xmlns:a16="http://schemas.microsoft.com/office/drawing/2014/main" id="{D0F94FED-3DDE-4A77-B6F1-F71A38281C4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032559" y="4268680"/>
              <a:ext cx="611188" cy="611188"/>
            </a:xfrm>
            <a:prstGeom prst="rect">
              <a:avLst/>
            </a:prstGeom>
          </p:spPr>
        </p:pic>
        <p:grpSp>
          <p:nvGrpSpPr>
            <p:cNvPr id="101" name="グループ化 100">
              <a:extLst>
                <a:ext uri="{FF2B5EF4-FFF2-40B4-BE49-F238E27FC236}">
                  <a16:creationId xmlns:a16="http://schemas.microsoft.com/office/drawing/2014/main" id="{9937CBC3-E028-40D5-AA73-F7A4A6B188A2}"/>
                </a:ext>
              </a:extLst>
            </p:cNvPr>
            <p:cNvGrpSpPr/>
            <p:nvPr/>
          </p:nvGrpSpPr>
          <p:grpSpPr>
            <a:xfrm>
              <a:off x="3189753" y="4276453"/>
              <a:ext cx="864427" cy="732789"/>
              <a:chOff x="2810777" y="3931385"/>
              <a:chExt cx="1042884" cy="852846"/>
            </a:xfrm>
          </p:grpSpPr>
          <p:pic>
            <p:nvPicPr>
              <p:cNvPr id="98" name="グラフィックス 97" descr="プログラマー">
                <a:extLst>
                  <a:ext uri="{FF2B5EF4-FFF2-40B4-BE49-F238E27FC236}">
                    <a16:creationId xmlns:a16="http://schemas.microsoft.com/office/drawing/2014/main" id="{DF179566-96B5-4C7F-AC2A-7D673524776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810777" y="4013847"/>
                <a:ext cx="770384" cy="770384"/>
              </a:xfrm>
              <a:prstGeom prst="rect">
                <a:avLst/>
              </a:prstGeom>
            </p:spPr>
          </p:pic>
          <p:pic>
            <p:nvPicPr>
              <p:cNvPr id="100" name="グラフィックス 99" descr="時計">
                <a:extLst>
                  <a:ext uri="{FF2B5EF4-FFF2-40B4-BE49-F238E27FC236}">
                    <a16:creationId xmlns:a16="http://schemas.microsoft.com/office/drawing/2014/main" id="{2EC540C3-913D-4E18-B031-428F6F22A051}"/>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401877" y="3931385"/>
                <a:ext cx="451784" cy="451784"/>
              </a:xfrm>
              <a:prstGeom prst="rect">
                <a:avLst/>
              </a:prstGeom>
            </p:spPr>
          </p:pic>
        </p:grpSp>
      </p:grpSp>
      <p:grpSp>
        <p:nvGrpSpPr>
          <p:cNvPr id="120" name="グループ化 119">
            <a:extLst>
              <a:ext uri="{FF2B5EF4-FFF2-40B4-BE49-F238E27FC236}">
                <a16:creationId xmlns:a16="http://schemas.microsoft.com/office/drawing/2014/main" id="{5B0B4950-C82D-4A8A-A890-BAB6640A0D35}"/>
              </a:ext>
            </a:extLst>
          </p:cNvPr>
          <p:cNvGrpSpPr/>
          <p:nvPr/>
        </p:nvGrpSpPr>
        <p:grpSpPr>
          <a:xfrm>
            <a:off x="637307" y="2915946"/>
            <a:ext cx="886867" cy="640361"/>
            <a:chOff x="5827221" y="1840270"/>
            <a:chExt cx="886867" cy="640361"/>
          </a:xfrm>
        </p:grpSpPr>
        <p:pic>
          <p:nvPicPr>
            <p:cNvPr id="121" name="グラフィックス 120" descr="ユーザー">
              <a:extLst>
                <a:ext uri="{FF2B5EF4-FFF2-40B4-BE49-F238E27FC236}">
                  <a16:creationId xmlns:a16="http://schemas.microsoft.com/office/drawing/2014/main" id="{1700FDD0-764B-4489-BCFA-A269F74D622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827221" y="1990229"/>
              <a:ext cx="483411" cy="483411"/>
            </a:xfrm>
            <a:prstGeom prst="rect">
              <a:avLst/>
            </a:prstGeom>
          </p:spPr>
        </p:pic>
        <p:grpSp>
          <p:nvGrpSpPr>
            <p:cNvPr id="125" name="グループ化 124">
              <a:extLst>
                <a:ext uri="{FF2B5EF4-FFF2-40B4-BE49-F238E27FC236}">
                  <a16:creationId xmlns:a16="http://schemas.microsoft.com/office/drawing/2014/main" id="{F6EA4A06-F0E9-47A1-AF4A-2D9588FD9F32}"/>
                </a:ext>
              </a:extLst>
            </p:cNvPr>
            <p:cNvGrpSpPr/>
            <p:nvPr/>
          </p:nvGrpSpPr>
          <p:grpSpPr>
            <a:xfrm>
              <a:off x="6066568" y="1840270"/>
              <a:ext cx="647520" cy="640361"/>
              <a:chOff x="5864544" y="1994067"/>
              <a:chExt cx="647520" cy="640361"/>
            </a:xfrm>
          </p:grpSpPr>
          <p:pic>
            <p:nvPicPr>
              <p:cNvPr id="139" name="グラフィックス 138" descr="ユーザー">
                <a:extLst>
                  <a:ext uri="{FF2B5EF4-FFF2-40B4-BE49-F238E27FC236}">
                    <a16:creationId xmlns:a16="http://schemas.microsoft.com/office/drawing/2014/main" id="{008D03FC-818E-4472-B958-AF610DC4D54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64544" y="1994067"/>
                <a:ext cx="483411" cy="483411"/>
              </a:xfrm>
              <a:prstGeom prst="rect">
                <a:avLst/>
              </a:prstGeom>
            </p:spPr>
          </p:pic>
          <p:pic>
            <p:nvPicPr>
              <p:cNvPr id="140" name="グラフィックス 139" descr="ユーザー">
                <a:extLst>
                  <a:ext uri="{FF2B5EF4-FFF2-40B4-BE49-F238E27FC236}">
                    <a16:creationId xmlns:a16="http://schemas.microsoft.com/office/drawing/2014/main" id="{5A658F5B-EDF0-4C08-9BCA-BD3BB683577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028653" y="2151017"/>
                <a:ext cx="483411" cy="483411"/>
              </a:xfrm>
              <a:prstGeom prst="rect">
                <a:avLst/>
              </a:prstGeom>
            </p:spPr>
          </p:pic>
        </p:grpSp>
      </p:grpSp>
      <p:pic>
        <p:nvPicPr>
          <p:cNvPr id="143" name="グラフィックス 142" descr="ユーザー">
            <a:extLst>
              <a:ext uri="{FF2B5EF4-FFF2-40B4-BE49-F238E27FC236}">
                <a16:creationId xmlns:a16="http://schemas.microsoft.com/office/drawing/2014/main" id="{20C9B1AE-0D3A-44DA-9783-DCDFCE7E22C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10677" y="1927109"/>
            <a:ext cx="483411" cy="483411"/>
          </a:xfrm>
          <a:prstGeom prst="rect">
            <a:avLst/>
          </a:prstGeom>
        </p:spPr>
      </p:pic>
      <p:sp>
        <p:nvSpPr>
          <p:cNvPr id="151" name="正方形/長方形 150">
            <a:extLst>
              <a:ext uri="{FF2B5EF4-FFF2-40B4-BE49-F238E27FC236}">
                <a16:creationId xmlns:a16="http://schemas.microsoft.com/office/drawing/2014/main" id="{719CD1D9-4C7E-4FE1-8DC4-02D813482F2E}"/>
              </a:ext>
            </a:extLst>
          </p:cNvPr>
          <p:cNvSpPr/>
          <p:nvPr/>
        </p:nvSpPr>
        <p:spPr>
          <a:xfrm>
            <a:off x="765702" y="1576138"/>
            <a:ext cx="1344603" cy="215068"/>
          </a:xfrm>
          <a:prstGeom prst="rect">
            <a:avLst/>
          </a:prstGeom>
          <a:solidFill>
            <a:srgbClr val="FBE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rPr>
              <a:t>プロダクトバックログ</a:t>
            </a:r>
          </a:p>
        </p:txBody>
      </p:sp>
      <p:sp>
        <p:nvSpPr>
          <p:cNvPr id="154" name="テキスト ボックス 153">
            <a:extLst>
              <a:ext uri="{FF2B5EF4-FFF2-40B4-BE49-F238E27FC236}">
                <a16:creationId xmlns:a16="http://schemas.microsoft.com/office/drawing/2014/main" id="{6F6F367B-E2B2-48FE-AB91-BCC1DF673112}"/>
              </a:ext>
            </a:extLst>
          </p:cNvPr>
          <p:cNvSpPr txBox="1"/>
          <p:nvPr/>
        </p:nvSpPr>
        <p:spPr>
          <a:xfrm>
            <a:off x="4335695" y="3510147"/>
            <a:ext cx="1193278" cy="307777"/>
          </a:xfrm>
          <a:prstGeom prst="rect">
            <a:avLst/>
          </a:prstGeom>
          <a:noFill/>
        </p:spPr>
        <p:txBody>
          <a:bodyPr vert="horz" wrap="square" rtlCol="0">
            <a:spAutoFit/>
          </a:bodyPr>
          <a:lstStyle/>
          <a:p>
            <a:r>
              <a:rPr lang="ja-JP" altLang="en-US" sz="1400" dirty="0">
                <a:latin typeface="Meiryo UI" panose="020B0604030504040204" pitchFamily="50" charset="-128"/>
                <a:ea typeface="Meiryo UI" panose="020B0604030504040204" pitchFamily="50" charset="-128"/>
              </a:rPr>
              <a:t>スプリント</a:t>
            </a:r>
            <a:endParaRPr lang="en-US" altLang="ja-JP" sz="1400" dirty="0">
              <a:latin typeface="Meiryo UI" panose="020B0604030504040204" pitchFamily="50" charset="-128"/>
              <a:ea typeface="Meiryo UI" panose="020B0604030504040204" pitchFamily="50" charset="-128"/>
            </a:endParaRPr>
          </a:p>
        </p:txBody>
      </p:sp>
      <p:sp>
        <p:nvSpPr>
          <p:cNvPr id="159" name="正方形/長方形 158">
            <a:extLst>
              <a:ext uri="{FF2B5EF4-FFF2-40B4-BE49-F238E27FC236}">
                <a16:creationId xmlns:a16="http://schemas.microsoft.com/office/drawing/2014/main" id="{94236403-F85F-4985-BD53-833089186BED}"/>
              </a:ext>
            </a:extLst>
          </p:cNvPr>
          <p:cNvSpPr/>
          <p:nvPr/>
        </p:nvSpPr>
        <p:spPr>
          <a:xfrm>
            <a:off x="439760" y="4104957"/>
            <a:ext cx="1344603" cy="215068"/>
          </a:xfrm>
          <a:prstGeom prst="rect">
            <a:avLst/>
          </a:prstGeom>
          <a:solidFill>
            <a:srgbClr val="FBE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スプリント</a:t>
            </a:r>
            <a:r>
              <a:rPr lang="ja-JP" altLang="en-US" sz="1050" b="1" dirty="0">
                <a:solidFill>
                  <a:schemeClr val="tx1"/>
                </a:solidFill>
                <a:latin typeface="Meiryo UI" panose="020B0604030504040204" pitchFamily="50" charset="-128"/>
                <a:ea typeface="Meiryo UI" panose="020B0604030504040204" pitchFamily="50" charset="-128"/>
              </a:rPr>
              <a:t>バックログ</a:t>
            </a:r>
          </a:p>
        </p:txBody>
      </p:sp>
      <p:sp>
        <p:nvSpPr>
          <p:cNvPr id="164" name="正方形/長方形 163">
            <a:extLst>
              <a:ext uri="{FF2B5EF4-FFF2-40B4-BE49-F238E27FC236}">
                <a16:creationId xmlns:a16="http://schemas.microsoft.com/office/drawing/2014/main" id="{32A4AAF5-E061-4514-9027-D0363193B46A}"/>
              </a:ext>
            </a:extLst>
          </p:cNvPr>
          <p:cNvSpPr/>
          <p:nvPr/>
        </p:nvSpPr>
        <p:spPr>
          <a:xfrm>
            <a:off x="7920000" y="2688736"/>
            <a:ext cx="1260000" cy="433610"/>
          </a:xfrm>
          <a:prstGeom prst="rect">
            <a:avLst/>
          </a:prstGeom>
          <a:solidFill>
            <a:srgbClr val="FBE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050" b="1" dirty="0">
                <a:solidFill>
                  <a:schemeClr val="tx1"/>
                </a:solidFill>
                <a:latin typeface="Meiryo UI" panose="020B0604030504040204" pitchFamily="50" charset="-128"/>
                <a:ea typeface="Meiryo UI" panose="020B0604030504040204" pitchFamily="50" charset="-128"/>
              </a:rPr>
              <a:t>リリース判断可能な</a:t>
            </a:r>
            <a:endParaRPr lang="en-US" altLang="ja-JP" sz="1050" b="1" dirty="0">
              <a:solidFill>
                <a:schemeClr val="tx1"/>
              </a:solidFill>
              <a:latin typeface="Meiryo UI" panose="020B0604030504040204" pitchFamily="50" charset="-128"/>
              <a:ea typeface="Meiryo UI" panose="020B0604030504040204" pitchFamily="50" charset="-128"/>
            </a:endParaRPr>
          </a:p>
          <a:p>
            <a:pPr algn="l"/>
            <a:r>
              <a:rPr lang="ja-JP" altLang="en-US" sz="1050" dirty="0">
                <a:solidFill>
                  <a:schemeClr val="tx1"/>
                </a:solidFill>
                <a:latin typeface="Meiryo UI" panose="020B0604030504040204" pitchFamily="50" charset="-128"/>
                <a:ea typeface="Meiryo UI" panose="020B0604030504040204" pitchFamily="50" charset="-128"/>
              </a:rPr>
              <a:t>インクリメント</a:t>
            </a:r>
            <a:endParaRPr lang="ja-JP" altLang="en-US" sz="1050" b="1" dirty="0">
              <a:solidFill>
                <a:schemeClr val="tx1"/>
              </a:solidFill>
              <a:latin typeface="Meiryo UI" panose="020B0604030504040204" pitchFamily="50" charset="-128"/>
              <a:ea typeface="Meiryo UI" panose="020B0604030504040204" pitchFamily="50" charset="-128"/>
            </a:endParaRPr>
          </a:p>
        </p:txBody>
      </p:sp>
      <p:sp>
        <p:nvSpPr>
          <p:cNvPr id="166" name="正方形/長方形 165">
            <a:extLst>
              <a:ext uri="{FF2B5EF4-FFF2-40B4-BE49-F238E27FC236}">
                <a16:creationId xmlns:a16="http://schemas.microsoft.com/office/drawing/2014/main" id="{2224DA89-C224-4064-9572-8A1F387EBB31}"/>
              </a:ext>
            </a:extLst>
          </p:cNvPr>
          <p:cNvSpPr/>
          <p:nvPr/>
        </p:nvSpPr>
        <p:spPr>
          <a:xfrm>
            <a:off x="418987" y="2628000"/>
            <a:ext cx="1622042" cy="237925"/>
          </a:xfrm>
          <a:prstGeom prst="rect">
            <a:avLst/>
          </a:prstGeom>
          <a:solidFill>
            <a:srgbClr val="9DC3E6"/>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１．スプリントプランニング</a:t>
            </a:r>
          </a:p>
        </p:txBody>
      </p:sp>
      <p:sp>
        <p:nvSpPr>
          <p:cNvPr id="169" name="正方形/長方形 168">
            <a:extLst>
              <a:ext uri="{FF2B5EF4-FFF2-40B4-BE49-F238E27FC236}">
                <a16:creationId xmlns:a16="http://schemas.microsoft.com/office/drawing/2014/main" id="{6AEC2F43-8195-4A0F-8D49-DBFCF7CD45C4}"/>
              </a:ext>
            </a:extLst>
          </p:cNvPr>
          <p:cNvSpPr/>
          <p:nvPr/>
        </p:nvSpPr>
        <p:spPr>
          <a:xfrm>
            <a:off x="2836533" y="2628000"/>
            <a:ext cx="965279" cy="237925"/>
          </a:xfrm>
          <a:prstGeom prst="rect">
            <a:avLst/>
          </a:prstGeom>
          <a:solidFill>
            <a:srgbClr val="9DC3E6"/>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２．開発業務</a:t>
            </a:r>
            <a:endParaRPr kumimoji="1" lang="ja-JP" altLang="en-US" sz="1050" dirty="0">
              <a:solidFill>
                <a:schemeClr val="tx1"/>
              </a:solidFill>
            </a:endParaRPr>
          </a:p>
        </p:txBody>
      </p:sp>
      <p:sp>
        <p:nvSpPr>
          <p:cNvPr id="170" name="正方形/長方形 169">
            <a:extLst>
              <a:ext uri="{FF2B5EF4-FFF2-40B4-BE49-F238E27FC236}">
                <a16:creationId xmlns:a16="http://schemas.microsoft.com/office/drawing/2014/main" id="{9BE6950B-E9DC-402D-80EB-74BF55470747}"/>
              </a:ext>
            </a:extLst>
          </p:cNvPr>
          <p:cNvSpPr/>
          <p:nvPr/>
        </p:nvSpPr>
        <p:spPr>
          <a:xfrm>
            <a:off x="2758328" y="4011107"/>
            <a:ext cx="1464126" cy="237925"/>
          </a:xfrm>
          <a:prstGeom prst="rect">
            <a:avLst/>
          </a:prstGeom>
          <a:solidFill>
            <a:srgbClr val="9DC3E6"/>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３．デイリースクラム</a:t>
            </a:r>
          </a:p>
        </p:txBody>
      </p:sp>
      <p:sp>
        <p:nvSpPr>
          <p:cNvPr id="23" name="正方形/長方形 22">
            <a:extLst>
              <a:ext uri="{FF2B5EF4-FFF2-40B4-BE49-F238E27FC236}">
                <a16:creationId xmlns:a16="http://schemas.microsoft.com/office/drawing/2014/main" id="{CFC92D8C-2A71-43E9-94DC-8F8908833DA7}"/>
              </a:ext>
            </a:extLst>
          </p:cNvPr>
          <p:cNvSpPr/>
          <p:nvPr/>
        </p:nvSpPr>
        <p:spPr>
          <a:xfrm>
            <a:off x="3755865" y="3160521"/>
            <a:ext cx="1111370" cy="321157"/>
          </a:xfrm>
          <a:prstGeom prst="rect">
            <a:avLst/>
          </a:prstGeom>
          <a:noFill/>
        </p:spPr>
        <p:txBody>
          <a:bodyPr wrap="square">
            <a:spAutoFit/>
          </a:bodyPr>
          <a:lstStyle/>
          <a:p>
            <a:pPr algn="ctr"/>
            <a:r>
              <a:rPr lang="ja-JP" altLang="en-US" sz="1050" b="1" dirty="0">
                <a:latin typeface="Meiryo UI" panose="020B0604030504040204" pitchFamily="50" charset="-128"/>
                <a:ea typeface="Meiryo UI" panose="020B0604030504040204" pitchFamily="50" charset="-128"/>
              </a:rPr>
              <a:t>毎日の繰り返し</a:t>
            </a:r>
            <a:endParaRPr lang="en-US" altLang="ja-JP" sz="1050" b="1" dirty="0">
              <a:latin typeface="Meiryo UI" panose="020B0604030504040204" pitchFamily="50" charset="-128"/>
              <a:ea typeface="Meiryo UI" panose="020B0604030504040204" pitchFamily="50" charset="-128"/>
            </a:endParaRPr>
          </a:p>
        </p:txBody>
      </p:sp>
      <p:sp>
        <p:nvSpPr>
          <p:cNvPr id="171" name="正方形/長方形 170">
            <a:extLst>
              <a:ext uri="{FF2B5EF4-FFF2-40B4-BE49-F238E27FC236}">
                <a16:creationId xmlns:a16="http://schemas.microsoft.com/office/drawing/2014/main" id="{DAB03F14-9543-4184-8F61-2A26CC0872AB}"/>
              </a:ext>
            </a:extLst>
          </p:cNvPr>
          <p:cNvSpPr/>
          <p:nvPr/>
        </p:nvSpPr>
        <p:spPr>
          <a:xfrm>
            <a:off x="4856507" y="2628000"/>
            <a:ext cx="1455515" cy="237925"/>
          </a:xfrm>
          <a:prstGeom prst="rect">
            <a:avLst/>
          </a:prstGeom>
          <a:solidFill>
            <a:srgbClr val="9DC3E6"/>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４．スプリントレビュー</a:t>
            </a:r>
          </a:p>
        </p:txBody>
      </p:sp>
      <p:sp>
        <p:nvSpPr>
          <p:cNvPr id="172" name="正方形/長方形 171">
            <a:extLst>
              <a:ext uri="{FF2B5EF4-FFF2-40B4-BE49-F238E27FC236}">
                <a16:creationId xmlns:a16="http://schemas.microsoft.com/office/drawing/2014/main" id="{486BA170-DEC1-440B-A946-FAD05B3EE0A0}"/>
              </a:ext>
            </a:extLst>
          </p:cNvPr>
          <p:cNvSpPr/>
          <p:nvPr/>
        </p:nvSpPr>
        <p:spPr>
          <a:xfrm>
            <a:off x="6480000" y="2628000"/>
            <a:ext cx="1296000" cy="324000"/>
          </a:xfrm>
          <a:prstGeom prst="rect">
            <a:avLst/>
          </a:prstGeom>
          <a:solidFill>
            <a:srgbClr val="9DC3E6"/>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360000" algn="l"/>
            <a:r>
              <a:rPr lang="ja-JP" altLang="en-US" sz="1050" dirty="0">
                <a:solidFill>
                  <a:schemeClr val="tx1"/>
                </a:solidFill>
              </a:rPr>
              <a:t>５</a:t>
            </a:r>
            <a:r>
              <a:rPr kumimoji="1" lang="ja-JP" altLang="en-US" sz="1050" dirty="0">
                <a:solidFill>
                  <a:schemeClr val="tx1"/>
                </a:solidFill>
              </a:rPr>
              <a:t>．スプリントレトロスペクティブ</a:t>
            </a:r>
          </a:p>
        </p:txBody>
      </p:sp>
      <p:sp>
        <p:nvSpPr>
          <p:cNvPr id="173" name="正方形/長方形 172">
            <a:extLst>
              <a:ext uri="{FF2B5EF4-FFF2-40B4-BE49-F238E27FC236}">
                <a16:creationId xmlns:a16="http://schemas.microsoft.com/office/drawing/2014/main" id="{9F7E6CE5-3703-44B2-983B-43E019AE4A86}"/>
              </a:ext>
            </a:extLst>
          </p:cNvPr>
          <p:cNvSpPr/>
          <p:nvPr/>
        </p:nvSpPr>
        <p:spPr>
          <a:xfrm>
            <a:off x="2820480" y="1988267"/>
            <a:ext cx="2551965" cy="237925"/>
          </a:xfrm>
          <a:prstGeom prst="rect">
            <a:avLst/>
          </a:prstGeom>
          <a:solidFill>
            <a:srgbClr val="9DC3E6"/>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６．プロダクトバックログリファインメント</a:t>
            </a:r>
          </a:p>
        </p:txBody>
      </p:sp>
      <p:graphicFrame>
        <p:nvGraphicFramePr>
          <p:cNvPr id="34" name="表 34">
            <a:extLst>
              <a:ext uri="{FF2B5EF4-FFF2-40B4-BE49-F238E27FC236}">
                <a16:creationId xmlns:a16="http://schemas.microsoft.com/office/drawing/2014/main" id="{FE087E1E-1BC3-47CA-AEF3-91D4E7E91A91}"/>
              </a:ext>
            </a:extLst>
          </p:cNvPr>
          <p:cNvGraphicFramePr>
            <a:graphicFrameLocks noGrp="1"/>
          </p:cNvGraphicFramePr>
          <p:nvPr>
            <p:extLst>
              <p:ext uri="{D42A27DB-BD31-4B8C-83A1-F6EECF244321}">
                <p14:modId xmlns:p14="http://schemas.microsoft.com/office/powerpoint/2010/main" val="1496596436"/>
              </p:ext>
            </p:extLst>
          </p:nvPr>
        </p:nvGraphicFramePr>
        <p:xfrm>
          <a:off x="5498233" y="4676700"/>
          <a:ext cx="4320000" cy="1994880"/>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3830462735"/>
                    </a:ext>
                  </a:extLst>
                </a:gridCol>
                <a:gridCol w="3672000">
                  <a:extLst>
                    <a:ext uri="{9D8B030D-6E8A-4147-A177-3AD203B41FA5}">
                      <a16:colId xmlns:a16="http://schemas.microsoft.com/office/drawing/2014/main" val="1296395016"/>
                    </a:ext>
                  </a:extLst>
                </a:gridCol>
              </a:tblGrid>
              <a:tr h="288000">
                <a:tc>
                  <a:txBody>
                    <a:bodyPr/>
                    <a:lstStyle/>
                    <a:p>
                      <a:r>
                        <a:rPr kumimoji="1" lang="ja-JP" altLang="en-US" sz="800" b="1" dirty="0">
                          <a:latin typeface="+mn-ea"/>
                          <a:ea typeface="+mn-ea"/>
                        </a:rPr>
                        <a:t>プロセスのコンセンサス</a:t>
                      </a:r>
                    </a:p>
                  </a:txBody>
                  <a:tcPr marL="36000" marR="36000" marT="36000" marB="36000">
                    <a:solidFill>
                      <a:srgbClr val="FBE5F7"/>
                    </a:solidFill>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mn-ea"/>
                          <a:ea typeface="+mn-ea"/>
                        </a:rPr>
                        <a:t>アジャイル開発の進め方（下記内容）や役割分担について理解し、合意する。</a:t>
                      </a:r>
                    </a:p>
                  </a:txBody>
                  <a:tcPr marL="36000" marR="36000" marT="36000" marB="36000" anchor="ctr">
                    <a:solidFill>
                      <a:srgbClr val="FBE5F7"/>
                    </a:solidFill>
                  </a:tcPr>
                </a:tc>
                <a:extLst>
                  <a:ext uri="{0D108BD9-81ED-4DB2-BD59-A6C34878D82A}">
                    <a16:rowId xmlns:a16="http://schemas.microsoft.com/office/drawing/2014/main" val="2129429307"/>
                  </a:ext>
                </a:extLst>
              </a:tr>
              <a:tr h="648000">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lang="ja-JP" altLang="en-US" sz="800" b="1" dirty="0">
                          <a:latin typeface="+mn-ea"/>
                          <a:ea typeface="+mn-ea"/>
                        </a:rPr>
                        <a:t>プロダクトのコンセンサス</a:t>
                      </a:r>
                      <a:endParaRPr lang="ja-JP" altLang="en-US" sz="800" b="1" dirty="0">
                        <a:solidFill>
                          <a:schemeClr val="tx1"/>
                        </a:solidFill>
                        <a:latin typeface="+mn-ea"/>
                        <a:ea typeface="+mn-ea"/>
                      </a:endParaRPr>
                    </a:p>
                  </a:txBody>
                  <a:tcPr marL="36000" marR="36000" marT="36000" marB="36000">
                    <a:solidFill>
                      <a:srgbClr val="FBE5F7"/>
                    </a:solidFill>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mn-ea"/>
                          <a:ea typeface="+mn-ea"/>
                        </a:rPr>
                        <a:t>スクラムチーム（ユーザ、ベンダを含む）内で、各メンバーの専門知識や経験に基づき、開発対象プロダクト内容あるいは開発手法等（ビジネスニーズ、ユーザビリティ、技術的実現性、開発規模</a:t>
                      </a:r>
                      <a:r>
                        <a:rPr lang="en-US" altLang="ja-JP" sz="800" dirty="0">
                          <a:solidFill>
                            <a:schemeClr val="tx1"/>
                          </a:solidFill>
                          <a:latin typeface="+mn-ea"/>
                          <a:ea typeface="+mn-ea"/>
                        </a:rPr>
                        <a:t>/</a:t>
                      </a:r>
                      <a:r>
                        <a:rPr lang="ja-JP" altLang="en-US" sz="800" dirty="0">
                          <a:solidFill>
                            <a:schemeClr val="tx1"/>
                          </a:solidFill>
                          <a:latin typeface="+mn-ea"/>
                          <a:ea typeface="+mn-ea"/>
                        </a:rPr>
                        <a:t>期間見積もり、等）に関する情報交換、意見交換等のコミュニケーションを自由に行いながら、プロダクトバックログからスプリントバックログを抽出・作成し、合意する。その後、バックログの内容を開発タスク群に分割する。</a:t>
                      </a:r>
                    </a:p>
                  </a:txBody>
                  <a:tcPr marL="36000" marR="36000" marT="36000" marB="36000">
                    <a:solidFill>
                      <a:srgbClr val="FBE5F7"/>
                    </a:solidFill>
                  </a:tcPr>
                </a:tc>
                <a:extLst>
                  <a:ext uri="{0D108BD9-81ED-4DB2-BD59-A6C34878D82A}">
                    <a16:rowId xmlns:a16="http://schemas.microsoft.com/office/drawing/2014/main" val="3238171817"/>
                  </a:ext>
                </a:extLst>
              </a:tr>
              <a:tr h="648000">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lang="ja-JP" altLang="en-US" sz="800" b="1" dirty="0">
                          <a:solidFill>
                            <a:schemeClr val="tx1"/>
                          </a:solidFill>
                          <a:latin typeface="+mn-ea"/>
                          <a:ea typeface="+mn-ea"/>
                        </a:rPr>
                        <a:t>自律的なワーク</a:t>
                      </a:r>
                    </a:p>
                  </a:txBody>
                  <a:tcPr marL="36000" marR="36000" marT="36000" marB="36000">
                    <a:solidFill>
                      <a:srgbClr val="FBE5F7"/>
                    </a:solidFill>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n-ea"/>
                          <a:ea typeface="+mn-ea"/>
                        </a:rPr>
                        <a:t>開発チームの各メンバ</a:t>
                      </a:r>
                      <a:r>
                        <a:rPr lang="ja-JP" altLang="en-US" sz="800" dirty="0">
                          <a:solidFill>
                            <a:schemeClr val="tx1"/>
                          </a:solidFill>
                          <a:latin typeface="+mn-ea"/>
                          <a:ea typeface="+mn-ea"/>
                        </a:rPr>
                        <a:t>ー</a:t>
                      </a:r>
                      <a:r>
                        <a:rPr kumimoji="1" lang="ja-JP" altLang="en-US" sz="800" dirty="0">
                          <a:solidFill>
                            <a:schemeClr val="tx1"/>
                          </a:solidFill>
                          <a:latin typeface="+mn-ea"/>
                          <a:ea typeface="+mn-ea"/>
                        </a:rPr>
                        <a:t>は、開発ボードに掲示された未着手の開発タスク群のうちから、自身の得意分野や経験等を考慮しつつ、自発的に</a:t>
                      </a:r>
                      <a:r>
                        <a:rPr kumimoji="1" lang="en-US" altLang="ja-JP" sz="800" dirty="0">
                          <a:solidFill>
                            <a:schemeClr val="tx1"/>
                          </a:solidFill>
                          <a:latin typeface="+mn-ea"/>
                          <a:ea typeface="+mn-ea"/>
                        </a:rPr>
                        <a:t>1</a:t>
                      </a:r>
                      <a:r>
                        <a:rPr kumimoji="1" lang="ja-JP" altLang="en-US" sz="800" dirty="0">
                          <a:solidFill>
                            <a:schemeClr val="tx1"/>
                          </a:solidFill>
                          <a:latin typeface="+mn-ea"/>
                          <a:ea typeface="+mn-ea"/>
                        </a:rPr>
                        <a:t>個を選択し、開発を行う。各メンバ</a:t>
                      </a:r>
                      <a:r>
                        <a:rPr lang="ja-JP" altLang="en-US" sz="800" dirty="0">
                          <a:solidFill>
                            <a:schemeClr val="tx1"/>
                          </a:solidFill>
                          <a:latin typeface="+mn-ea"/>
                          <a:ea typeface="+mn-ea"/>
                        </a:rPr>
                        <a:t>ー</a:t>
                      </a:r>
                      <a:r>
                        <a:rPr kumimoji="1" lang="ja-JP" altLang="en-US" sz="800" dirty="0">
                          <a:solidFill>
                            <a:schemeClr val="tx1"/>
                          </a:solidFill>
                          <a:latin typeface="+mn-ea"/>
                          <a:ea typeface="+mn-ea"/>
                        </a:rPr>
                        <a:t>は開発終了後、同様に、次の開発タスクを選択し、開発を行う。</a:t>
                      </a:r>
                    </a:p>
                    <a:p>
                      <a:pPr marL="0" marR="0" lvl="0" indent="0" algn="l" defTabSz="8439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n-ea"/>
                          <a:ea typeface="+mn-ea"/>
                        </a:rPr>
                        <a:t>開発タスクがなくなるまで、あるいはイテレーションの期間が終了するまで、上記を繰り返す。</a:t>
                      </a:r>
                    </a:p>
                  </a:txBody>
                  <a:tcPr marL="36000" marR="36000" marT="36000" marB="36000">
                    <a:solidFill>
                      <a:srgbClr val="FBE5F7"/>
                    </a:solidFill>
                  </a:tcPr>
                </a:tc>
                <a:extLst>
                  <a:ext uri="{0D108BD9-81ED-4DB2-BD59-A6C34878D82A}">
                    <a16:rowId xmlns:a16="http://schemas.microsoft.com/office/drawing/2014/main" val="52003905"/>
                  </a:ext>
                </a:extLst>
              </a:tr>
              <a:tr h="285780">
                <a:tc>
                  <a:txBody>
                    <a:bodyPr/>
                    <a:lstStyle/>
                    <a:p>
                      <a:pPr algn="l"/>
                      <a:r>
                        <a:rPr lang="ja-JP" altLang="en-US" sz="800" b="1" dirty="0">
                          <a:solidFill>
                            <a:schemeClr val="tx1"/>
                          </a:solidFill>
                          <a:latin typeface="+mn-ea"/>
                          <a:ea typeface="+mn-ea"/>
                        </a:rPr>
                        <a:t>例外対応</a:t>
                      </a:r>
                    </a:p>
                  </a:txBody>
                  <a:tcPr marL="36000" marR="36000" marT="36000" marB="36000">
                    <a:solidFill>
                      <a:srgbClr val="FBE5F7"/>
                    </a:solidFill>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lang="ja-JP" altLang="en-US" sz="800" b="0" dirty="0">
                          <a:latin typeface="+mn-ea"/>
                          <a:ea typeface="+mn-ea"/>
                        </a:rPr>
                        <a:t>開発中に問題が生じた場合には、スクラムチーム内で話し合い、その解決に努める。チーム内での解決が困難と判明した場合には、上位会議体にエスカレーションする。</a:t>
                      </a:r>
                      <a:endParaRPr lang="en-US" altLang="ja-JP" sz="800" b="0" dirty="0">
                        <a:latin typeface="+mn-ea"/>
                        <a:ea typeface="+mn-ea"/>
                      </a:endParaRPr>
                    </a:p>
                  </a:txBody>
                  <a:tcPr marL="36000" marR="36000" marT="36000" marB="36000">
                    <a:solidFill>
                      <a:srgbClr val="FBE5F7"/>
                    </a:solidFill>
                  </a:tcPr>
                </a:tc>
                <a:extLst>
                  <a:ext uri="{0D108BD9-81ED-4DB2-BD59-A6C34878D82A}">
                    <a16:rowId xmlns:a16="http://schemas.microsoft.com/office/drawing/2014/main" val="1067208503"/>
                  </a:ext>
                </a:extLst>
              </a:tr>
            </a:tbl>
          </a:graphicData>
        </a:graphic>
      </p:graphicFrame>
      <p:graphicFrame>
        <p:nvGraphicFramePr>
          <p:cNvPr id="36" name="表 43">
            <a:extLst>
              <a:ext uri="{FF2B5EF4-FFF2-40B4-BE49-F238E27FC236}">
                <a16:creationId xmlns:a16="http://schemas.microsoft.com/office/drawing/2014/main" id="{7A65E53D-7B56-413E-A0CC-399D5FEE78B7}"/>
              </a:ext>
            </a:extLst>
          </p:cNvPr>
          <p:cNvGraphicFramePr>
            <a:graphicFrameLocks noGrp="1"/>
          </p:cNvGraphicFramePr>
          <p:nvPr>
            <p:extLst>
              <p:ext uri="{D42A27DB-BD31-4B8C-83A1-F6EECF244321}">
                <p14:modId xmlns:p14="http://schemas.microsoft.com/office/powerpoint/2010/main" val="2039581495"/>
              </p:ext>
            </p:extLst>
          </p:nvPr>
        </p:nvGraphicFramePr>
        <p:xfrm>
          <a:off x="410870" y="4681329"/>
          <a:ext cx="4968000" cy="2011680"/>
        </p:xfrm>
        <a:graphic>
          <a:graphicData uri="http://schemas.openxmlformats.org/drawingml/2006/table">
            <a:tbl>
              <a:tblPr firstRow="1" bandRow="1">
                <a:tableStyleId>{D7AC3CCA-C797-4891-BE02-D94E43425B78}</a:tableStyleId>
              </a:tblPr>
              <a:tblGrid>
                <a:gridCol w="144000">
                  <a:extLst>
                    <a:ext uri="{9D8B030D-6E8A-4147-A177-3AD203B41FA5}">
                      <a16:colId xmlns:a16="http://schemas.microsoft.com/office/drawing/2014/main" val="3298010050"/>
                    </a:ext>
                  </a:extLst>
                </a:gridCol>
                <a:gridCol w="1221661">
                  <a:extLst>
                    <a:ext uri="{9D8B030D-6E8A-4147-A177-3AD203B41FA5}">
                      <a16:colId xmlns:a16="http://schemas.microsoft.com/office/drawing/2014/main" val="3788323576"/>
                    </a:ext>
                  </a:extLst>
                </a:gridCol>
                <a:gridCol w="3602339">
                  <a:extLst>
                    <a:ext uri="{9D8B030D-6E8A-4147-A177-3AD203B41FA5}">
                      <a16:colId xmlns:a16="http://schemas.microsoft.com/office/drawing/2014/main" val="1528673566"/>
                    </a:ext>
                  </a:extLst>
                </a:gridCol>
              </a:tblGrid>
              <a:tr h="154009">
                <a:tc>
                  <a:txBody>
                    <a:bodyPr/>
                    <a:lstStyle/>
                    <a:p>
                      <a:pPr algn="ctr"/>
                      <a:r>
                        <a:rPr kumimoji="1" lang="en-US" altLang="ja-JP" sz="800" b="0" dirty="0">
                          <a:latin typeface="Century" panose="02040604050505020304" pitchFamily="18" charset="0"/>
                          <a:ea typeface="ＭＳ ゴシック" panose="020B0609070205080204" pitchFamily="49" charset="-128"/>
                        </a:rPr>
                        <a:t>1</a:t>
                      </a:r>
                      <a:endParaRPr kumimoji="1" lang="ja-JP" altLang="en-US" sz="800" b="0" dirty="0">
                        <a:latin typeface="Century" panose="02040604050505020304" pitchFamily="18" charset="0"/>
                        <a:ea typeface="ＭＳ ゴシック" panose="020B0609070205080204" pitchFamily="49" charset="-128"/>
                      </a:endParaRPr>
                    </a:p>
                  </a:txBody>
                  <a:tcPr marL="45720" marR="45720">
                    <a:solidFill>
                      <a:srgbClr val="9DC3E6"/>
                    </a:solidFill>
                  </a:tcPr>
                </a:tc>
                <a:tc>
                  <a:txBody>
                    <a:bodyPr/>
                    <a:lstStyle/>
                    <a:p>
                      <a:pPr algn="l"/>
                      <a:r>
                        <a:rPr kumimoji="1" lang="ja-JP" altLang="en-US" sz="800" b="1" dirty="0">
                          <a:latin typeface="ＭＳ ゴシック" panose="020B0609070205080204" pitchFamily="49" charset="-128"/>
                          <a:ea typeface="ＭＳ ゴシック" panose="020B0609070205080204" pitchFamily="49" charset="-128"/>
                        </a:rPr>
                        <a:t>スプリントプランニング</a:t>
                      </a:r>
                    </a:p>
                  </a:txBody>
                  <a:tcPr marL="45720" marR="45720">
                    <a:solidFill>
                      <a:srgbClr val="9DC3E6"/>
                    </a:solidFill>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ＭＳ ゴシック" panose="020B0609070205080204" pitchFamily="49" charset="-128"/>
                          <a:ea typeface="ＭＳ ゴシック" panose="020B0609070205080204" pitchFamily="49" charset="-128"/>
                        </a:rPr>
                        <a:t>プロダクトバックログ</a:t>
                      </a:r>
                      <a:r>
                        <a:rPr lang="ja-JP" altLang="en-US" sz="800" b="0" dirty="0">
                          <a:solidFill>
                            <a:schemeClr val="tx1"/>
                          </a:solidFill>
                          <a:latin typeface="ＭＳ ゴシック" panose="020B0609070205080204" pitchFamily="49" charset="-128"/>
                          <a:ea typeface="ＭＳ ゴシック" panose="020B0609070205080204" pitchFamily="49" charset="-128"/>
                        </a:rPr>
                        <a:t>から今回のスプリントで扱うバックログを抜き出し、タスクに分解。タスクを時間で見積もり、スプリントバックログを決定。</a:t>
                      </a:r>
                      <a:endParaRPr kumimoji="1" lang="ja-JP" altLang="en-US" sz="800" b="0" dirty="0">
                        <a:solidFill>
                          <a:schemeClr val="tx1"/>
                        </a:solidFill>
                        <a:latin typeface="ＭＳ ゴシック" panose="020B0609070205080204" pitchFamily="49" charset="-128"/>
                        <a:ea typeface="ＭＳ ゴシック" panose="020B0609070205080204" pitchFamily="49" charset="-128"/>
                      </a:endParaRPr>
                    </a:p>
                  </a:txBody>
                  <a:tcPr marL="45720" marR="45720">
                    <a:solidFill>
                      <a:srgbClr val="9DC3E6"/>
                    </a:solidFill>
                  </a:tcPr>
                </a:tc>
                <a:extLst>
                  <a:ext uri="{0D108BD9-81ED-4DB2-BD59-A6C34878D82A}">
                    <a16:rowId xmlns:a16="http://schemas.microsoft.com/office/drawing/2014/main" val="3054192844"/>
                  </a:ext>
                </a:extLst>
              </a:tr>
              <a:tr h="219011">
                <a:tc>
                  <a:txBody>
                    <a:bodyPr/>
                    <a:lstStyle/>
                    <a:p>
                      <a:pPr algn="ctr"/>
                      <a:r>
                        <a:rPr kumimoji="1" lang="en-US" altLang="ja-JP" sz="800" b="0" dirty="0">
                          <a:latin typeface="Century" panose="02040604050505020304" pitchFamily="18" charset="0"/>
                          <a:ea typeface="ＭＳ ゴシック" panose="020B0609070205080204" pitchFamily="49" charset="-128"/>
                        </a:rPr>
                        <a:t>2</a:t>
                      </a:r>
                      <a:endParaRPr kumimoji="1" lang="ja-JP" altLang="en-US" sz="800" b="0" dirty="0">
                        <a:latin typeface="Century" panose="02040604050505020304" pitchFamily="18" charset="0"/>
                        <a:ea typeface="ＭＳ ゴシック" panose="020B0609070205080204" pitchFamily="49" charset="-128"/>
                      </a:endParaRPr>
                    </a:p>
                  </a:txBody>
                  <a:tcPr marL="45720" marR="45720">
                    <a:solidFill>
                      <a:srgbClr val="9DC3E6"/>
                    </a:solidFill>
                  </a:tcPr>
                </a:tc>
                <a:tc>
                  <a:txBody>
                    <a:bodyPr/>
                    <a:lstStyle/>
                    <a:p>
                      <a:pPr algn="l"/>
                      <a:r>
                        <a:rPr kumimoji="1" lang="ja-JP" altLang="en-US" sz="800" b="1" dirty="0">
                          <a:latin typeface="ＭＳ ゴシック" panose="020B0609070205080204" pitchFamily="49" charset="-128"/>
                          <a:ea typeface="ＭＳ ゴシック" panose="020B0609070205080204" pitchFamily="49" charset="-128"/>
                        </a:rPr>
                        <a:t>開発業務</a:t>
                      </a:r>
                    </a:p>
                  </a:txBody>
                  <a:tcPr marL="45720" marR="45720">
                    <a:solidFill>
                      <a:srgbClr val="9DC3E6"/>
                    </a:solidFill>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ＭＳ ゴシック" panose="020B0609070205080204" pitchFamily="49" charset="-128"/>
                          <a:ea typeface="ＭＳ ゴシック" panose="020B0609070205080204" pitchFamily="49" charset="-128"/>
                        </a:rPr>
                        <a:t>コーディング作業だけでなく、スプリントバックログを完了させるための幅広い作業の集合体。</a:t>
                      </a:r>
                      <a:endParaRPr kumimoji="1" lang="ja-JP" altLang="en-US" sz="800" dirty="0">
                        <a:solidFill>
                          <a:schemeClr val="tx1"/>
                        </a:solidFill>
                        <a:latin typeface="ＭＳ ゴシック" panose="020B0609070205080204" pitchFamily="49" charset="-128"/>
                        <a:ea typeface="ＭＳ ゴシック" panose="020B0609070205080204" pitchFamily="49" charset="-128"/>
                      </a:endParaRPr>
                    </a:p>
                  </a:txBody>
                  <a:tcPr marL="45720" marR="45720">
                    <a:solidFill>
                      <a:srgbClr val="9DC3E6"/>
                    </a:solidFill>
                  </a:tcPr>
                </a:tc>
                <a:extLst>
                  <a:ext uri="{0D108BD9-81ED-4DB2-BD59-A6C34878D82A}">
                    <a16:rowId xmlns:a16="http://schemas.microsoft.com/office/drawing/2014/main" val="1594776300"/>
                  </a:ext>
                </a:extLst>
              </a:tr>
              <a:tr h="0">
                <a:tc>
                  <a:txBody>
                    <a:bodyPr/>
                    <a:lstStyle/>
                    <a:p>
                      <a:pPr algn="ctr"/>
                      <a:r>
                        <a:rPr kumimoji="1" lang="en-US" altLang="ja-JP" sz="800" b="0" dirty="0">
                          <a:latin typeface="Century" panose="02040604050505020304" pitchFamily="18" charset="0"/>
                          <a:ea typeface="ＭＳ ゴシック" panose="020B0609070205080204" pitchFamily="49" charset="-128"/>
                        </a:rPr>
                        <a:t>3</a:t>
                      </a:r>
                      <a:endParaRPr kumimoji="1" lang="ja-JP" altLang="en-US" sz="800" b="0" dirty="0">
                        <a:latin typeface="Century" panose="02040604050505020304" pitchFamily="18" charset="0"/>
                        <a:ea typeface="ＭＳ ゴシック" panose="020B0609070205080204" pitchFamily="49" charset="-128"/>
                      </a:endParaRPr>
                    </a:p>
                  </a:txBody>
                  <a:tcPr marL="45720" marR="45720">
                    <a:solidFill>
                      <a:srgbClr val="9DC3E6"/>
                    </a:solidFill>
                  </a:tcPr>
                </a:tc>
                <a:tc>
                  <a:txBody>
                    <a:bodyPr/>
                    <a:lstStyle/>
                    <a:p>
                      <a:pPr algn="l"/>
                      <a:r>
                        <a:rPr kumimoji="1" lang="ja-JP" altLang="en-US" sz="800" b="1" dirty="0">
                          <a:latin typeface="ＭＳ ゴシック" panose="020B0609070205080204" pitchFamily="49" charset="-128"/>
                          <a:ea typeface="ＭＳ ゴシック" panose="020B0609070205080204" pitchFamily="49" charset="-128"/>
                        </a:rPr>
                        <a:t>デイリースクラム</a:t>
                      </a:r>
                    </a:p>
                  </a:txBody>
                  <a:tcPr marL="45720" marR="45720">
                    <a:solidFill>
                      <a:srgbClr val="9DC3E6"/>
                    </a:solidFill>
                  </a:tcPr>
                </a:tc>
                <a:tc>
                  <a:txBody>
                    <a:bodyPr/>
                    <a:lstStyle/>
                    <a:p>
                      <a:pPr algn="l"/>
                      <a:r>
                        <a:rPr lang="ja-JP" altLang="en-US" sz="800" dirty="0">
                          <a:solidFill>
                            <a:schemeClr val="tx1"/>
                          </a:solidFill>
                          <a:latin typeface="ＭＳ ゴシック" panose="020B0609070205080204" pitchFamily="49" charset="-128"/>
                          <a:ea typeface="ＭＳ ゴシック" panose="020B0609070205080204" pitchFamily="49" charset="-128"/>
                        </a:rPr>
                        <a:t>開発チームが全員の活動状況を共有。毎日短時間</a:t>
                      </a:r>
                      <a:r>
                        <a:rPr lang="en-US" altLang="ja-JP" sz="800" dirty="0">
                          <a:solidFill>
                            <a:schemeClr val="tx1"/>
                          </a:solidFill>
                          <a:latin typeface="ＭＳ ゴシック" panose="020B0609070205080204" pitchFamily="49" charset="-128"/>
                          <a:ea typeface="ＭＳ ゴシック" panose="020B0609070205080204" pitchFamily="49" charset="-128"/>
                        </a:rPr>
                        <a:t>(15</a:t>
                      </a:r>
                      <a:r>
                        <a:rPr lang="ja-JP" altLang="en-US" sz="800" dirty="0">
                          <a:solidFill>
                            <a:schemeClr val="tx1"/>
                          </a:solidFill>
                          <a:latin typeface="ＭＳ ゴシック" panose="020B0609070205080204" pitchFamily="49" charset="-128"/>
                          <a:ea typeface="ＭＳ ゴシック" panose="020B0609070205080204" pitchFamily="49" charset="-128"/>
                        </a:rPr>
                        <a:t>分</a:t>
                      </a:r>
                      <a:r>
                        <a:rPr lang="en-US" altLang="ja-JP" sz="800" dirty="0">
                          <a:solidFill>
                            <a:schemeClr val="tx1"/>
                          </a:solidFill>
                          <a:latin typeface="ＭＳ ゴシック" panose="020B0609070205080204" pitchFamily="49" charset="-128"/>
                          <a:ea typeface="ＭＳ ゴシック" panose="020B0609070205080204" pitchFamily="49" charset="-128"/>
                        </a:rPr>
                        <a:t>)</a:t>
                      </a:r>
                      <a:r>
                        <a:rPr lang="ja-JP" altLang="en-US" sz="800" dirty="0">
                          <a:solidFill>
                            <a:schemeClr val="tx1"/>
                          </a:solidFill>
                          <a:latin typeface="ＭＳ ゴシック" panose="020B0609070205080204" pitchFamily="49" charset="-128"/>
                          <a:ea typeface="ＭＳ ゴシック" panose="020B0609070205080204" pitchFamily="49" charset="-128"/>
                        </a:rPr>
                        <a:t>で、チームメンバ</a:t>
                      </a:r>
                      <a:r>
                        <a:rPr lang="ja-JP" altLang="en-US" sz="800" dirty="0">
                          <a:solidFill>
                            <a:schemeClr val="tx1"/>
                          </a:solidFill>
                          <a:latin typeface="+mn-ea"/>
                          <a:ea typeface="+mn-ea"/>
                        </a:rPr>
                        <a:t>ー</a:t>
                      </a:r>
                      <a:r>
                        <a:rPr lang="ja-JP" altLang="en-US" sz="800" dirty="0">
                          <a:solidFill>
                            <a:schemeClr val="tx1"/>
                          </a:solidFill>
                          <a:latin typeface="ＭＳ ゴシック" panose="020B0609070205080204" pitchFamily="49" charset="-128"/>
                          <a:ea typeface="ＭＳ ゴシック" panose="020B0609070205080204" pitchFamily="49" charset="-128"/>
                        </a:rPr>
                        <a:t>が、①昨日やったこと、②今日やること、③困っていること、を順に確認。</a:t>
                      </a:r>
                      <a:endParaRPr lang="en-US" altLang="ja-JP" sz="800" dirty="0">
                        <a:solidFill>
                          <a:schemeClr val="tx1"/>
                        </a:solidFill>
                        <a:latin typeface="ＭＳ ゴシック" panose="020B0609070205080204" pitchFamily="49" charset="-128"/>
                        <a:ea typeface="ＭＳ ゴシック" panose="020B0609070205080204" pitchFamily="49" charset="-128"/>
                      </a:endParaRPr>
                    </a:p>
                  </a:txBody>
                  <a:tcPr marL="45720" marR="45720">
                    <a:solidFill>
                      <a:srgbClr val="9DC3E6"/>
                    </a:solidFill>
                  </a:tcPr>
                </a:tc>
                <a:extLst>
                  <a:ext uri="{0D108BD9-81ED-4DB2-BD59-A6C34878D82A}">
                    <a16:rowId xmlns:a16="http://schemas.microsoft.com/office/drawing/2014/main" val="321180637"/>
                  </a:ext>
                </a:extLst>
              </a:tr>
              <a:tr h="142569">
                <a:tc>
                  <a:txBody>
                    <a:bodyPr/>
                    <a:lstStyle/>
                    <a:p>
                      <a:pPr algn="ctr"/>
                      <a:r>
                        <a:rPr kumimoji="1" lang="en-US" altLang="ja-JP" sz="800" b="0" dirty="0">
                          <a:latin typeface="Century" panose="02040604050505020304" pitchFamily="18" charset="0"/>
                          <a:ea typeface="ＭＳ ゴシック" panose="020B0609070205080204" pitchFamily="49" charset="-128"/>
                        </a:rPr>
                        <a:t>4</a:t>
                      </a:r>
                      <a:endParaRPr kumimoji="1" lang="ja-JP" altLang="en-US" sz="800" b="0" dirty="0">
                        <a:latin typeface="Century" panose="02040604050505020304" pitchFamily="18" charset="0"/>
                        <a:ea typeface="ＭＳ ゴシック" panose="020B0609070205080204" pitchFamily="49" charset="-128"/>
                      </a:endParaRPr>
                    </a:p>
                  </a:txBody>
                  <a:tcPr marL="45720" marR="45720">
                    <a:solidFill>
                      <a:srgbClr val="9DC3E6"/>
                    </a:solidFill>
                  </a:tcPr>
                </a:tc>
                <a:tc>
                  <a:txBody>
                    <a:bodyPr/>
                    <a:lstStyle/>
                    <a:p>
                      <a:pPr algn="l"/>
                      <a:r>
                        <a:rPr kumimoji="1" lang="ja-JP" altLang="en-US" sz="800" b="1" dirty="0">
                          <a:latin typeface="ＭＳ ゴシック" panose="020B0609070205080204" pitchFamily="49" charset="-128"/>
                          <a:ea typeface="ＭＳ ゴシック" panose="020B0609070205080204" pitchFamily="49" charset="-128"/>
                        </a:rPr>
                        <a:t>スプリントレビュー</a:t>
                      </a:r>
                    </a:p>
                  </a:txBody>
                  <a:tcPr marL="45720" marR="45720">
                    <a:solidFill>
                      <a:srgbClr val="9DC3E6"/>
                    </a:solidFill>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ゴシック" panose="020B0609070205080204" pitchFamily="49" charset="-128"/>
                          <a:ea typeface="ＭＳ ゴシック" panose="020B0609070205080204" pitchFamily="49" charset="-128"/>
                        </a:rPr>
                        <a:t>スプリントの終了時、プロダクトオーナー出席のもと、出来上がったプロダクトをデモンストレーション。</a:t>
                      </a:r>
                    </a:p>
                  </a:txBody>
                  <a:tcPr marL="45720" marR="45720">
                    <a:solidFill>
                      <a:srgbClr val="9DC3E6"/>
                    </a:solidFill>
                  </a:tcPr>
                </a:tc>
                <a:extLst>
                  <a:ext uri="{0D108BD9-81ED-4DB2-BD59-A6C34878D82A}">
                    <a16:rowId xmlns:a16="http://schemas.microsoft.com/office/drawing/2014/main" val="3978829279"/>
                  </a:ext>
                </a:extLst>
              </a:tr>
              <a:tr h="0">
                <a:tc>
                  <a:txBody>
                    <a:bodyPr/>
                    <a:lstStyle/>
                    <a:p>
                      <a:pPr algn="ctr"/>
                      <a:r>
                        <a:rPr kumimoji="1" lang="en-US" altLang="ja-JP" sz="800" b="0" dirty="0">
                          <a:latin typeface="Century" panose="02040604050505020304" pitchFamily="18" charset="0"/>
                          <a:ea typeface="ＭＳ ゴシック" panose="020B0609070205080204" pitchFamily="49" charset="-128"/>
                        </a:rPr>
                        <a:t>5</a:t>
                      </a:r>
                      <a:endParaRPr kumimoji="1" lang="ja-JP" altLang="en-US" sz="800" b="0" dirty="0">
                        <a:latin typeface="Century" panose="02040604050505020304" pitchFamily="18" charset="0"/>
                        <a:ea typeface="ＭＳ ゴシック" panose="020B0609070205080204" pitchFamily="49" charset="-128"/>
                      </a:endParaRPr>
                    </a:p>
                  </a:txBody>
                  <a:tcPr marL="45720" marR="45720">
                    <a:solidFill>
                      <a:srgbClr val="9DC3E6"/>
                    </a:solidFill>
                  </a:tcPr>
                </a:tc>
                <a:tc>
                  <a:txBody>
                    <a:bodyPr/>
                    <a:lstStyle/>
                    <a:p>
                      <a:pPr algn="l"/>
                      <a:r>
                        <a:rPr kumimoji="1" lang="ja-JP" altLang="en-US" sz="800" b="1" dirty="0">
                          <a:latin typeface="ＭＳ ゴシック" panose="020B0609070205080204" pitchFamily="49" charset="-128"/>
                          <a:ea typeface="ＭＳ ゴシック" panose="020B0609070205080204" pitchFamily="49" charset="-128"/>
                        </a:rPr>
                        <a:t>スプリントレトロスペクティブ</a:t>
                      </a:r>
                      <a:r>
                        <a:rPr kumimoji="1" lang="ja-JP" altLang="en-US" sz="800" b="1" strike="noStrike" dirty="0">
                          <a:solidFill>
                            <a:schemeClr val="tx1"/>
                          </a:solidFill>
                          <a:latin typeface="ＭＳ ゴシック" panose="020B0609070205080204" pitchFamily="49" charset="-128"/>
                          <a:ea typeface="ＭＳ ゴシック" panose="020B0609070205080204" pitchFamily="49" charset="-128"/>
                        </a:rPr>
                        <a:t>（ふりかえり）</a:t>
                      </a:r>
                    </a:p>
                  </a:txBody>
                  <a:tcPr marL="45720" marR="45720">
                    <a:solidFill>
                      <a:srgbClr val="9DC3E6"/>
                    </a:solidFill>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ゴシック" panose="020B0609070205080204" pitchFamily="49" charset="-128"/>
                          <a:ea typeface="ＭＳ ゴシック" panose="020B0609070205080204" pitchFamily="49" charset="-128"/>
                        </a:rPr>
                        <a:t>スプリントレビュー後に、今回のスプリントを振り返り、要改善点を確認。</a:t>
                      </a:r>
                    </a:p>
                  </a:txBody>
                  <a:tcPr marL="45720" marR="45720">
                    <a:solidFill>
                      <a:srgbClr val="9DC3E6"/>
                    </a:solidFill>
                  </a:tcPr>
                </a:tc>
                <a:extLst>
                  <a:ext uri="{0D108BD9-81ED-4DB2-BD59-A6C34878D82A}">
                    <a16:rowId xmlns:a16="http://schemas.microsoft.com/office/drawing/2014/main" val="3627154770"/>
                  </a:ext>
                </a:extLst>
              </a:tr>
              <a:tr h="0">
                <a:tc>
                  <a:txBody>
                    <a:bodyPr/>
                    <a:lstStyle/>
                    <a:p>
                      <a:pPr algn="ctr"/>
                      <a:r>
                        <a:rPr kumimoji="1" lang="en-US" altLang="ja-JP" sz="800" b="0" dirty="0">
                          <a:latin typeface="Century" panose="02040604050505020304" pitchFamily="18" charset="0"/>
                          <a:ea typeface="ＭＳ ゴシック" panose="020B0609070205080204" pitchFamily="49" charset="-128"/>
                        </a:rPr>
                        <a:t>6</a:t>
                      </a:r>
                      <a:endParaRPr kumimoji="1" lang="ja-JP" altLang="en-US" sz="800" b="0" dirty="0">
                        <a:latin typeface="Century" panose="02040604050505020304" pitchFamily="18" charset="0"/>
                        <a:ea typeface="ＭＳ ゴシック" panose="020B0609070205080204" pitchFamily="49" charset="-128"/>
                      </a:endParaRPr>
                    </a:p>
                  </a:txBody>
                  <a:tcPr marL="45720" marR="45720">
                    <a:solidFill>
                      <a:srgbClr val="9DC3E6"/>
                    </a:solidFill>
                  </a:tcPr>
                </a:tc>
                <a:tc>
                  <a:txBody>
                    <a:bodyPr/>
                    <a:lstStyle/>
                    <a:p>
                      <a:pPr algn="l"/>
                      <a:r>
                        <a:rPr kumimoji="1" lang="ja-JP" altLang="en-US" sz="800" b="1" dirty="0">
                          <a:latin typeface="ＭＳ ゴシック" panose="020B0609070205080204" pitchFamily="49" charset="-128"/>
                          <a:ea typeface="ＭＳ ゴシック" panose="020B0609070205080204" pitchFamily="49" charset="-128"/>
                        </a:rPr>
                        <a:t>プロダクトバックログリファインメント</a:t>
                      </a:r>
                    </a:p>
                  </a:txBody>
                  <a:tcPr marL="45720" marR="45720">
                    <a:solidFill>
                      <a:srgbClr val="9DC3E6"/>
                    </a:solidFill>
                  </a:tcPr>
                </a:tc>
                <a:tc>
                  <a:txBody>
                    <a:bodyPr/>
                    <a:lstStyle/>
                    <a:p>
                      <a:pPr marL="0" marR="0" lvl="0" indent="0" algn="l" defTabSz="8439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ゴシック" panose="020B0609070205080204" pitchFamily="49" charset="-128"/>
                          <a:ea typeface="ＭＳ ゴシック" panose="020B0609070205080204" pitchFamily="49" charset="-128"/>
                        </a:rPr>
                        <a:t>次回以降のスプリントに向け、プロダクトバックログ項目を見直し。</a:t>
                      </a:r>
                    </a:p>
                  </a:txBody>
                  <a:tcPr marL="45720" marR="45720">
                    <a:solidFill>
                      <a:srgbClr val="9DC3E6"/>
                    </a:solidFill>
                  </a:tcPr>
                </a:tc>
                <a:extLst>
                  <a:ext uri="{0D108BD9-81ED-4DB2-BD59-A6C34878D82A}">
                    <a16:rowId xmlns:a16="http://schemas.microsoft.com/office/drawing/2014/main" val="1488629243"/>
                  </a:ext>
                </a:extLst>
              </a:tr>
            </a:tbl>
          </a:graphicData>
        </a:graphic>
      </p:graphicFrame>
      <p:grpSp>
        <p:nvGrpSpPr>
          <p:cNvPr id="185" name="グループ化 184">
            <a:extLst>
              <a:ext uri="{FF2B5EF4-FFF2-40B4-BE49-F238E27FC236}">
                <a16:creationId xmlns:a16="http://schemas.microsoft.com/office/drawing/2014/main" id="{46751CF9-5AC0-4F9D-840D-7255AF31D8DA}"/>
              </a:ext>
            </a:extLst>
          </p:cNvPr>
          <p:cNvGrpSpPr/>
          <p:nvPr/>
        </p:nvGrpSpPr>
        <p:grpSpPr>
          <a:xfrm>
            <a:off x="7278577" y="1229462"/>
            <a:ext cx="2550860" cy="1341725"/>
            <a:chOff x="7154922" y="1432689"/>
            <a:chExt cx="3395591" cy="2269675"/>
          </a:xfrm>
        </p:grpSpPr>
        <p:grpSp>
          <p:nvGrpSpPr>
            <p:cNvPr id="186" name="グループ化 185">
              <a:extLst>
                <a:ext uri="{FF2B5EF4-FFF2-40B4-BE49-F238E27FC236}">
                  <a16:creationId xmlns:a16="http://schemas.microsoft.com/office/drawing/2014/main" id="{DB2DABF9-7A93-455B-ADCF-D5899F6D864F}"/>
                </a:ext>
              </a:extLst>
            </p:cNvPr>
            <p:cNvGrpSpPr/>
            <p:nvPr/>
          </p:nvGrpSpPr>
          <p:grpSpPr>
            <a:xfrm>
              <a:off x="7154922" y="1432689"/>
              <a:ext cx="3395591" cy="2269675"/>
              <a:chOff x="7070139" y="1337972"/>
              <a:chExt cx="3395591" cy="2269675"/>
            </a:xfrm>
          </p:grpSpPr>
          <p:grpSp>
            <p:nvGrpSpPr>
              <p:cNvPr id="193" name="グループ化 192">
                <a:extLst>
                  <a:ext uri="{FF2B5EF4-FFF2-40B4-BE49-F238E27FC236}">
                    <a16:creationId xmlns:a16="http://schemas.microsoft.com/office/drawing/2014/main" id="{7280DFBE-763B-49FB-B7A4-3C43E84F72C1}"/>
                  </a:ext>
                </a:extLst>
              </p:cNvPr>
              <p:cNvGrpSpPr/>
              <p:nvPr/>
            </p:nvGrpSpPr>
            <p:grpSpPr>
              <a:xfrm>
                <a:off x="7070139" y="1560793"/>
                <a:ext cx="3395591" cy="2046854"/>
                <a:chOff x="6810371" y="1245567"/>
                <a:chExt cx="3395591" cy="2046854"/>
              </a:xfrm>
            </p:grpSpPr>
            <p:grpSp>
              <p:nvGrpSpPr>
                <p:cNvPr id="195" name="グループ化 194">
                  <a:extLst>
                    <a:ext uri="{FF2B5EF4-FFF2-40B4-BE49-F238E27FC236}">
                      <a16:creationId xmlns:a16="http://schemas.microsoft.com/office/drawing/2014/main" id="{DF88AE0D-CCB4-468F-8FBF-E415D11ED09D}"/>
                    </a:ext>
                  </a:extLst>
                </p:cNvPr>
                <p:cNvGrpSpPr/>
                <p:nvPr/>
              </p:nvGrpSpPr>
              <p:grpSpPr>
                <a:xfrm>
                  <a:off x="7280218" y="1374901"/>
                  <a:ext cx="2925744" cy="1808180"/>
                  <a:chOff x="7819356" y="1538307"/>
                  <a:chExt cx="2639427" cy="1880879"/>
                </a:xfrm>
              </p:grpSpPr>
              <p:grpSp>
                <p:nvGrpSpPr>
                  <p:cNvPr id="197" name="グループ化 196">
                    <a:extLst>
                      <a:ext uri="{FF2B5EF4-FFF2-40B4-BE49-F238E27FC236}">
                        <a16:creationId xmlns:a16="http://schemas.microsoft.com/office/drawing/2014/main" id="{849945CC-0D25-498D-BF29-E068B2B5B4B8}"/>
                      </a:ext>
                    </a:extLst>
                  </p:cNvPr>
                  <p:cNvGrpSpPr/>
                  <p:nvPr/>
                </p:nvGrpSpPr>
                <p:grpSpPr>
                  <a:xfrm>
                    <a:off x="7819356" y="1538307"/>
                    <a:ext cx="2639427" cy="389668"/>
                    <a:chOff x="7054249" y="1602544"/>
                    <a:chExt cx="2639427" cy="389668"/>
                  </a:xfrm>
                </p:grpSpPr>
                <p:sp>
                  <p:nvSpPr>
                    <p:cNvPr id="207" name="正方形/長方形 206">
                      <a:extLst>
                        <a:ext uri="{FF2B5EF4-FFF2-40B4-BE49-F238E27FC236}">
                          <a16:creationId xmlns:a16="http://schemas.microsoft.com/office/drawing/2014/main" id="{ADB8607B-5B96-4B6A-A079-BC9CCB7AF879}"/>
                        </a:ext>
                      </a:extLst>
                    </p:cNvPr>
                    <p:cNvSpPr/>
                    <p:nvPr/>
                  </p:nvSpPr>
                  <p:spPr>
                    <a:xfrm>
                      <a:off x="7054249" y="1602544"/>
                      <a:ext cx="1276847" cy="389668"/>
                    </a:xfrm>
                    <a:prstGeom prst="rect">
                      <a:avLst/>
                    </a:prstGeom>
                    <a:ln>
                      <a:noFill/>
                    </a:ln>
                  </p:spPr>
                  <p:txBody>
                    <a:bodyPr wrap="square">
                      <a:spAutoFit/>
                    </a:bodyPr>
                    <a:lstStyle/>
                    <a:p>
                      <a:pPr algn="l"/>
                      <a:r>
                        <a:rPr lang="ja-JP" altLang="en-US" sz="800" b="1" dirty="0">
                          <a:latin typeface="Meiryo UI" panose="020B0604030504040204" pitchFamily="50" charset="-128"/>
                          <a:ea typeface="Meiryo UI" panose="020B0604030504040204" pitchFamily="50" charset="-128"/>
                        </a:rPr>
                        <a:t>プロダクトオーナー</a:t>
                      </a:r>
                      <a:endParaRPr lang="en-US" altLang="ja-JP" sz="800" b="1" dirty="0">
                        <a:latin typeface="Meiryo UI" panose="020B0604030504040204" pitchFamily="50" charset="-128"/>
                        <a:ea typeface="Meiryo UI" panose="020B0604030504040204" pitchFamily="50" charset="-128"/>
                      </a:endParaRPr>
                    </a:p>
                  </p:txBody>
                </p:sp>
                <p:sp>
                  <p:nvSpPr>
                    <p:cNvPr id="208" name="正方形/長方形 207">
                      <a:extLst>
                        <a:ext uri="{FF2B5EF4-FFF2-40B4-BE49-F238E27FC236}">
                          <a16:creationId xmlns:a16="http://schemas.microsoft.com/office/drawing/2014/main" id="{83F4546E-78DD-41A9-A764-5F0C74795D33}"/>
                        </a:ext>
                      </a:extLst>
                    </p:cNvPr>
                    <p:cNvSpPr/>
                    <p:nvPr/>
                  </p:nvSpPr>
                  <p:spPr>
                    <a:xfrm>
                      <a:off x="8092369" y="1683179"/>
                      <a:ext cx="1601307" cy="293781"/>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800" b="0" dirty="0">
                          <a:solidFill>
                            <a:schemeClr val="tx1"/>
                          </a:solidFill>
                          <a:latin typeface="メイリオ" panose="020B0604030504040204" pitchFamily="50" charset="-128"/>
                          <a:ea typeface="メイリオ" panose="020B0604030504040204" pitchFamily="50" charset="-128"/>
                        </a:rPr>
                        <a:t>何を開発するか決める人</a:t>
                      </a:r>
                      <a:endParaRPr kumimoji="1" lang="en-US" altLang="ja-JP" sz="800" b="0" dirty="0">
                        <a:solidFill>
                          <a:schemeClr val="tx1"/>
                        </a:solidFill>
                        <a:latin typeface="メイリオ" panose="020B0604030504040204" pitchFamily="50" charset="-128"/>
                        <a:ea typeface="メイリオ" panose="020B0604030504040204" pitchFamily="50" charset="-128"/>
                      </a:endParaRPr>
                    </a:p>
                  </p:txBody>
                </p:sp>
              </p:grpSp>
              <p:grpSp>
                <p:nvGrpSpPr>
                  <p:cNvPr id="198" name="グループ化 197">
                    <a:extLst>
                      <a:ext uri="{FF2B5EF4-FFF2-40B4-BE49-F238E27FC236}">
                        <a16:creationId xmlns:a16="http://schemas.microsoft.com/office/drawing/2014/main" id="{1E7BB6F3-1598-4EE7-984B-18A5A7436B91}"/>
                      </a:ext>
                    </a:extLst>
                  </p:cNvPr>
                  <p:cNvGrpSpPr/>
                  <p:nvPr/>
                </p:nvGrpSpPr>
                <p:grpSpPr>
                  <a:xfrm>
                    <a:off x="7863018" y="1980249"/>
                    <a:ext cx="2594040" cy="395531"/>
                    <a:chOff x="3444371" y="1466470"/>
                    <a:chExt cx="2594040" cy="395531"/>
                  </a:xfrm>
                </p:grpSpPr>
                <p:sp>
                  <p:nvSpPr>
                    <p:cNvPr id="205" name="正方形/長方形 204">
                      <a:extLst>
                        <a:ext uri="{FF2B5EF4-FFF2-40B4-BE49-F238E27FC236}">
                          <a16:creationId xmlns:a16="http://schemas.microsoft.com/office/drawing/2014/main" id="{D5B4E61C-8544-414E-9FF7-CCCF5DFC1302}"/>
                        </a:ext>
                      </a:extLst>
                    </p:cNvPr>
                    <p:cNvSpPr/>
                    <p:nvPr/>
                  </p:nvSpPr>
                  <p:spPr>
                    <a:xfrm>
                      <a:off x="3444371" y="1466470"/>
                      <a:ext cx="1140142" cy="379100"/>
                    </a:xfrm>
                    <a:prstGeom prst="rect">
                      <a:avLst/>
                    </a:prstGeom>
                    <a:ln>
                      <a:noFill/>
                    </a:ln>
                  </p:spPr>
                  <p:txBody>
                    <a:bodyPr wrap="square">
                      <a:spAutoFit/>
                    </a:bodyPr>
                    <a:lstStyle/>
                    <a:p>
                      <a:pPr algn="l"/>
                      <a:r>
                        <a:rPr lang="ja-JP" altLang="en-US" sz="800" b="1" dirty="0">
                          <a:latin typeface="Meiryo UI" panose="020B0604030504040204" pitchFamily="50" charset="-128"/>
                          <a:ea typeface="Meiryo UI" panose="020B0604030504040204" pitchFamily="50" charset="-128"/>
                        </a:rPr>
                        <a:t>スクラムマスター</a:t>
                      </a:r>
                      <a:endParaRPr lang="en-US" altLang="ja-JP" sz="800" b="1" dirty="0">
                        <a:latin typeface="Meiryo UI" panose="020B0604030504040204" pitchFamily="50" charset="-128"/>
                        <a:ea typeface="Meiryo UI" panose="020B0604030504040204" pitchFamily="50" charset="-128"/>
                      </a:endParaRPr>
                    </a:p>
                  </p:txBody>
                </p:sp>
                <p:sp>
                  <p:nvSpPr>
                    <p:cNvPr id="206" name="正方形/長方形 205">
                      <a:extLst>
                        <a:ext uri="{FF2B5EF4-FFF2-40B4-BE49-F238E27FC236}">
                          <a16:creationId xmlns:a16="http://schemas.microsoft.com/office/drawing/2014/main" id="{D387EC58-9CA1-42EE-ABBB-9C4D57D695D0}"/>
                        </a:ext>
                      </a:extLst>
                    </p:cNvPr>
                    <p:cNvSpPr/>
                    <p:nvPr/>
                  </p:nvSpPr>
                  <p:spPr>
                    <a:xfrm>
                      <a:off x="4438830" y="1568218"/>
                      <a:ext cx="1599581" cy="293783"/>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700" b="0" dirty="0">
                          <a:solidFill>
                            <a:schemeClr val="tx1"/>
                          </a:solidFill>
                          <a:latin typeface="メイリオ" panose="020B0604030504040204" pitchFamily="50" charset="-128"/>
                          <a:ea typeface="メイリオ" panose="020B0604030504040204" pitchFamily="50" charset="-128"/>
                        </a:rPr>
                        <a:t>スクラムプロセスをうまく回し、生産性を高めることに責任を持つ人</a:t>
                      </a:r>
                      <a:endParaRPr lang="en-US" altLang="ja-JP" sz="700" b="0" dirty="0">
                        <a:solidFill>
                          <a:schemeClr val="tx1"/>
                        </a:solidFill>
                        <a:latin typeface="メイリオ" panose="020B0604030504040204" pitchFamily="50" charset="-128"/>
                        <a:ea typeface="メイリオ" panose="020B0604030504040204" pitchFamily="50" charset="-128"/>
                      </a:endParaRPr>
                    </a:p>
                  </p:txBody>
                </p:sp>
              </p:grpSp>
              <p:grpSp>
                <p:nvGrpSpPr>
                  <p:cNvPr id="199" name="グループ化 198">
                    <a:extLst>
                      <a:ext uri="{FF2B5EF4-FFF2-40B4-BE49-F238E27FC236}">
                        <a16:creationId xmlns:a16="http://schemas.microsoft.com/office/drawing/2014/main" id="{8171842E-D392-4BA0-90B2-1A9F83DCB322}"/>
                      </a:ext>
                    </a:extLst>
                  </p:cNvPr>
                  <p:cNvGrpSpPr/>
                  <p:nvPr/>
                </p:nvGrpSpPr>
                <p:grpSpPr>
                  <a:xfrm>
                    <a:off x="7893286" y="2476488"/>
                    <a:ext cx="2563771" cy="380098"/>
                    <a:chOff x="5699952" y="1331831"/>
                    <a:chExt cx="2563771" cy="380098"/>
                  </a:xfrm>
                </p:grpSpPr>
                <p:sp>
                  <p:nvSpPr>
                    <p:cNvPr id="203" name="正方形/長方形 202">
                      <a:extLst>
                        <a:ext uri="{FF2B5EF4-FFF2-40B4-BE49-F238E27FC236}">
                          <a16:creationId xmlns:a16="http://schemas.microsoft.com/office/drawing/2014/main" id="{9CE78CFA-683E-42B6-B140-928B00FB90D0}"/>
                        </a:ext>
                      </a:extLst>
                    </p:cNvPr>
                    <p:cNvSpPr/>
                    <p:nvPr/>
                  </p:nvSpPr>
                  <p:spPr>
                    <a:xfrm>
                      <a:off x="5699952" y="1331831"/>
                      <a:ext cx="854180" cy="379100"/>
                    </a:xfrm>
                    <a:prstGeom prst="rect">
                      <a:avLst/>
                    </a:prstGeom>
                    <a:ln>
                      <a:noFill/>
                    </a:ln>
                  </p:spPr>
                  <p:txBody>
                    <a:bodyPr wrap="square">
                      <a:spAutoFit/>
                    </a:bodyPr>
                    <a:lstStyle/>
                    <a:p>
                      <a:pPr algn="l"/>
                      <a:r>
                        <a:rPr lang="ja-JP" altLang="en-US" sz="800" b="1" dirty="0">
                          <a:latin typeface="Meiryo UI" panose="020B0604030504040204" pitchFamily="50" charset="-128"/>
                          <a:ea typeface="Meiryo UI" panose="020B0604030504040204" pitchFamily="50" charset="-128"/>
                        </a:rPr>
                        <a:t>開発チーム</a:t>
                      </a:r>
                      <a:endParaRPr lang="en-US" altLang="ja-JP" sz="800" b="1" dirty="0">
                        <a:latin typeface="Meiryo UI" panose="020B0604030504040204" pitchFamily="50" charset="-128"/>
                        <a:ea typeface="Meiryo UI" panose="020B0604030504040204" pitchFamily="50" charset="-128"/>
                      </a:endParaRPr>
                    </a:p>
                  </p:txBody>
                </p:sp>
                <p:sp>
                  <p:nvSpPr>
                    <p:cNvPr id="204" name="正方形/長方形 203">
                      <a:extLst>
                        <a:ext uri="{FF2B5EF4-FFF2-40B4-BE49-F238E27FC236}">
                          <a16:creationId xmlns:a16="http://schemas.microsoft.com/office/drawing/2014/main" id="{9C1161D5-32C7-4656-9DFD-D706100D9271}"/>
                        </a:ext>
                      </a:extLst>
                    </p:cNvPr>
                    <p:cNvSpPr/>
                    <p:nvPr/>
                  </p:nvSpPr>
                  <p:spPr>
                    <a:xfrm>
                      <a:off x="6664142" y="1498135"/>
                      <a:ext cx="1599581" cy="213794"/>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800" b="0" dirty="0">
                          <a:solidFill>
                            <a:schemeClr val="tx1"/>
                          </a:solidFill>
                          <a:latin typeface="メイリオ" panose="020B0604030504040204" pitchFamily="50" charset="-128"/>
                          <a:ea typeface="メイリオ" panose="020B0604030504040204" pitchFamily="50" charset="-128"/>
                        </a:rPr>
                        <a:t>実際に開発業務に携わる人々</a:t>
                      </a:r>
                      <a:endParaRPr lang="en-US" altLang="ja-JP" sz="800" b="0" dirty="0">
                        <a:solidFill>
                          <a:schemeClr val="tx1"/>
                        </a:solidFill>
                        <a:latin typeface="メイリオ" panose="020B0604030504040204" pitchFamily="50" charset="-128"/>
                        <a:ea typeface="メイリオ" panose="020B0604030504040204" pitchFamily="50" charset="-128"/>
                      </a:endParaRPr>
                    </a:p>
                  </p:txBody>
                </p:sp>
              </p:grpSp>
              <p:grpSp>
                <p:nvGrpSpPr>
                  <p:cNvPr id="200" name="グループ化 199">
                    <a:extLst>
                      <a:ext uri="{FF2B5EF4-FFF2-40B4-BE49-F238E27FC236}">
                        <a16:creationId xmlns:a16="http://schemas.microsoft.com/office/drawing/2014/main" id="{5CAE2B11-1387-4BDE-BC48-E31382730005}"/>
                      </a:ext>
                    </a:extLst>
                  </p:cNvPr>
                  <p:cNvGrpSpPr/>
                  <p:nvPr/>
                </p:nvGrpSpPr>
                <p:grpSpPr>
                  <a:xfrm>
                    <a:off x="7854582" y="2969259"/>
                    <a:ext cx="2602476" cy="449927"/>
                    <a:chOff x="7786807" y="1129178"/>
                    <a:chExt cx="2602476" cy="449927"/>
                  </a:xfrm>
                </p:grpSpPr>
                <p:sp>
                  <p:nvSpPr>
                    <p:cNvPr id="201" name="正方形/長方形 200">
                      <a:extLst>
                        <a:ext uri="{FF2B5EF4-FFF2-40B4-BE49-F238E27FC236}">
                          <a16:creationId xmlns:a16="http://schemas.microsoft.com/office/drawing/2014/main" id="{6C5398E6-D88C-45FE-AF22-33E23127CE0B}"/>
                        </a:ext>
                      </a:extLst>
                    </p:cNvPr>
                    <p:cNvSpPr/>
                    <p:nvPr/>
                  </p:nvSpPr>
                  <p:spPr>
                    <a:xfrm>
                      <a:off x="7786807" y="1129178"/>
                      <a:ext cx="1309814" cy="379099"/>
                    </a:xfrm>
                    <a:prstGeom prst="rect">
                      <a:avLst/>
                    </a:prstGeom>
                    <a:ln>
                      <a:noFill/>
                    </a:ln>
                  </p:spPr>
                  <p:txBody>
                    <a:bodyPr wrap="square">
                      <a:spAutoFit/>
                    </a:bodyPr>
                    <a:lstStyle/>
                    <a:p>
                      <a:pPr algn="l"/>
                      <a:r>
                        <a:rPr lang="ja-JP" altLang="en-US" sz="800" b="1" dirty="0">
                          <a:latin typeface="Meiryo UI" panose="020B0604030504040204" pitchFamily="50" charset="-128"/>
                          <a:ea typeface="Meiryo UI" panose="020B0604030504040204" pitchFamily="50" charset="-128"/>
                        </a:rPr>
                        <a:t>ステークホルダー</a:t>
                      </a:r>
                      <a:endParaRPr lang="en-US" altLang="ja-JP" sz="800" b="1" dirty="0">
                        <a:latin typeface="Meiryo UI" panose="020B0604030504040204" pitchFamily="50" charset="-128"/>
                        <a:ea typeface="Meiryo UI" panose="020B0604030504040204" pitchFamily="50" charset="-128"/>
                      </a:endParaRPr>
                    </a:p>
                  </p:txBody>
                </p:sp>
                <p:sp>
                  <p:nvSpPr>
                    <p:cNvPr id="202" name="正方形/長方形 201">
                      <a:extLst>
                        <a:ext uri="{FF2B5EF4-FFF2-40B4-BE49-F238E27FC236}">
                          <a16:creationId xmlns:a16="http://schemas.microsoft.com/office/drawing/2014/main" id="{38162E4A-6E01-44DC-B356-DA7968E71FE8}"/>
                        </a:ext>
                      </a:extLst>
                    </p:cNvPr>
                    <p:cNvSpPr/>
                    <p:nvPr/>
                  </p:nvSpPr>
                  <p:spPr>
                    <a:xfrm>
                      <a:off x="8789701" y="1248516"/>
                      <a:ext cx="1599582" cy="330589"/>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800" b="0" dirty="0">
                          <a:solidFill>
                            <a:schemeClr val="tx1"/>
                          </a:solidFill>
                          <a:latin typeface="メイリオ" panose="020B0604030504040204" pitchFamily="50" charset="-128"/>
                          <a:ea typeface="メイリオ" panose="020B0604030504040204" pitchFamily="50" charset="-128"/>
                        </a:rPr>
                        <a:t>プロダクトの利用者、出資者などの利害関係者</a:t>
                      </a:r>
                      <a:endParaRPr lang="en-US" altLang="ja-JP" sz="800" b="0" dirty="0">
                        <a:solidFill>
                          <a:schemeClr val="tx1"/>
                        </a:solidFill>
                        <a:latin typeface="メイリオ" panose="020B0604030504040204" pitchFamily="50" charset="-128"/>
                        <a:ea typeface="メイリオ" panose="020B0604030504040204" pitchFamily="50" charset="-128"/>
                      </a:endParaRPr>
                    </a:p>
                  </p:txBody>
                </p:sp>
              </p:grpSp>
            </p:grpSp>
            <p:sp>
              <p:nvSpPr>
                <p:cNvPr id="196" name="正方形/長方形 195">
                  <a:extLst>
                    <a:ext uri="{FF2B5EF4-FFF2-40B4-BE49-F238E27FC236}">
                      <a16:creationId xmlns:a16="http://schemas.microsoft.com/office/drawing/2014/main" id="{7C844B88-67F7-472B-8928-650EE4F82C8F}"/>
                    </a:ext>
                  </a:extLst>
                </p:cNvPr>
                <p:cNvSpPr/>
                <p:nvPr/>
              </p:nvSpPr>
              <p:spPr>
                <a:xfrm>
                  <a:off x="6810371" y="1245567"/>
                  <a:ext cx="3339732" cy="2046854"/>
                </a:xfrm>
                <a:prstGeom prst="rect">
                  <a:avLst/>
                </a:prstGeom>
                <a:ln>
                  <a:solidFill>
                    <a:schemeClr val="accent6"/>
                  </a:solid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grpSp>
          <p:sp>
            <p:nvSpPr>
              <p:cNvPr id="194" name="正方形/長方形 193">
                <a:extLst>
                  <a:ext uri="{FF2B5EF4-FFF2-40B4-BE49-F238E27FC236}">
                    <a16:creationId xmlns:a16="http://schemas.microsoft.com/office/drawing/2014/main" id="{0403E508-C2EB-4206-8FD3-0DA6B9FC5EB0}"/>
                  </a:ext>
                </a:extLst>
              </p:cNvPr>
              <p:cNvSpPr/>
              <p:nvPr/>
            </p:nvSpPr>
            <p:spPr>
              <a:xfrm>
                <a:off x="7070139" y="1337972"/>
                <a:ext cx="1171319" cy="221816"/>
              </a:xfrm>
              <a:prstGeom prst="rect">
                <a:avLst/>
              </a:prstGeom>
              <a:ln>
                <a:solidFill>
                  <a:schemeClr val="tx1"/>
                </a:solidFill>
              </a:ln>
            </p:spPr>
            <p:txBody>
              <a:bodyPr wrap="square" lIns="36000" tIns="36000" rIns="36000" bIns="36000" rtlCol="0" anchor="ctr">
                <a:noAutofit/>
              </a:bodyPr>
              <a:lstStyle/>
              <a:p>
                <a:pPr algn="ctr"/>
                <a:r>
                  <a:rPr kumimoji="1" lang="ja-JP" altLang="en-US" sz="800" dirty="0">
                    <a:latin typeface="ＭＳ ゴシック" panose="020B0609070205080204" pitchFamily="49" charset="-128"/>
                    <a:ea typeface="ＭＳ ゴシック" panose="020B0609070205080204" pitchFamily="49" charset="-128"/>
                  </a:rPr>
                  <a:t>役割（ロール）</a:t>
                </a:r>
              </a:p>
            </p:txBody>
          </p:sp>
        </p:grpSp>
        <p:pic>
          <p:nvPicPr>
            <p:cNvPr id="187" name="グラフィックス 186" descr="ユーザー">
              <a:extLst>
                <a:ext uri="{FF2B5EF4-FFF2-40B4-BE49-F238E27FC236}">
                  <a16:creationId xmlns:a16="http://schemas.microsoft.com/office/drawing/2014/main" id="{3DC4AC4B-6580-4EB5-9FDE-E10B39B0B483}"/>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210446" y="1648208"/>
              <a:ext cx="483411" cy="483411"/>
            </a:xfrm>
            <a:prstGeom prst="rect">
              <a:avLst/>
            </a:prstGeom>
          </p:spPr>
        </p:pic>
        <p:pic>
          <p:nvPicPr>
            <p:cNvPr id="188" name="グラフィックス 187" descr="ユーザー">
              <a:extLst>
                <a:ext uri="{FF2B5EF4-FFF2-40B4-BE49-F238E27FC236}">
                  <a16:creationId xmlns:a16="http://schemas.microsoft.com/office/drawing/2014/main" id="{7CE9C640-E459-435A-A05F-353E6C59EEB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223309" y="2065475"/>
              <a:ext cx="483411" cy="483411"/>
            </a:xfrm>
            <a:prstGeom prst="rect">
              <a:avLst/>
            </a:prstGeom>
          </p:spPr>
        </p:pic>
        <p:grpSp>
          <p:nvGrpSpPr>
            <p:cNvPr id="189" name="グループ化 188">
              <a:extLst>
                <a:ext uri="{FF2B5EF4-FFF2-40B4-BE49-F238E27FC236}">
                  <a16:creationId xmlns:a16="http://schemas.microsoft.com/office/drawing/2014/main" id="{7B91B331-C0A8-4121-B836-DB8A53E5476F}"/>
                </a:ext>
              </a:extLst>
            </p:cNvPr>
            <p:cNvGrpSpPr/>
            <p:nvPr/>
          </p:nvGrpSpPr>
          <p:grpSpPr>
            <a:xfrm>
              <a:off x="7176892" y="2462963"/>
              <a:ext cx="647520" cy="640361"/>
              <a:chOff x="5864544" y="1994067"/>
              <a:chExt cx="647520" cy="640361"/>
            </a:xfrm>
          </p:grpSpPr>
          <p:pic>
            <p:nvPicPr>
              <p:cNvPr id="191" name="グラフィックス 190" descr="ユーザー">
                <a:extLst>
                  <a:ext uri="{FF2B5EF4-FFF2-40B4-BE49-F238E27FC236}">
                    <a16:creationId xmlns:a16="http://schemas.microsoft.com/office/drawing/2014/main" id="{DE3DDE51-6523-4787-9A20-7745AA5E3AD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64544" y="1994067"/>
                <a:ext cx="483411" cy="483411"/>
              </a:xfrm>
              <a:prstGeom prst="rect">
                <a:avLst/>
              </a:prstGeom>
            </p:spPr>
          </p:pic>
          <p:pic>
            <p:nvPicPr>
              <p:cNvPr id="192" name="グラフィックス 191" descr="ユーザー">
                <a:extLst>
                  <a:ext uri="{FF2B5EF4-FFF2-40B4-BE49-F238E27FC236}">
                    <a16:creationId xmlns:a16="http://schemas.microsoft.com/office/drawing/2014/main" id="{4D0FB892-5073-4AE0-95C8-4FB2CCDB787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028653" y="2151017"/>
                <a:ext cx="483411" cy="483411"/>
              </a:xfrm>
              <a:prstGeom prst="rect">
                <a:avLst/>
              </a:prstGeom>
            </p:spPr>
          </p:pic>
        </p:grpSp>
        <p:pic>
          <p:nvPicPr>
            <p:cNvPr id="190" name="グラフィックス 189" descr="ユーザー">
              <a:extLst>
                <a:ext uri="{FF2B5EF4-FFF2-40B4-BE49-F238E27FC236}">
                  <a16:creationId xmlns:a16="http://schemas.microsoft.com/office/drawing/2014/main" id="{4ECD9585-23DB-4B90-A336-EF7C4D439108}"/>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7252077" y="3039481"/>
              <a:ext cx="483411" cy="483411"/>
            </a:xfrm>
            <a:prstGeom prst="rect">
              <a:avLst/>
            </a:prstGeom>
          </p:spPr>
        </p:pic>
      </p:grpSp>
      <p:sp>
        <p:nvSpPr>
          <p:cNvPr id="66" name="矢印: 上向き折線 65">
            <a:extLst>
              <a:ext uri="{FF2B5EF4-FFF2-40B4-BE49-F238E27FC236}">
                <a16:creationId xmlns:a16="http://schemas.microsoft.com/office/drawing/2014/main" id="{B05AAEB7-5012-4FF1-817D-788EE892B665}"/>
              </a:ext>
            </a:extLst>
          </p:cNvPr>
          <p:cNvSpPr/>
          <p:nvPr/>
        </p:nvSpPr>
        <p:spPr>
          <a:xfrm rot="16200000">
            <a:off x="3619864" y="537937"/>
            <a:ext cx="298874" cy="3817588"/>
          </a:xfrm>
          <a:prstGeom prst="bentUpArrow">
            <a:avLst>
              <a:gd name="adj1" fmla="val 24221"/>
              <a:gd name="adj2" fmla="val 19454"/>
              <a:gd name="adj3" fmla="val 15108"/>
            </a:avLst>
          </a:prstGeom>
          <a:solidFill>
            <a:schemeClr val="bg1">
              <a:lumMod val="50000"/>
            </a:schemeClr>
          </a:solidFill>
          <a:ln>
            <a:noFill/>
          </a:ln>
        </p:spPr>
        <p:txBody>
          <a:bodyPr wrap="square" lIns="36000" tIns="36000" rIns="36000" bIns="36000" rtlCol="0" anchor="ctr">
            <a:noAutofit/>
          </a:bodyPr>
          <a:lstStyle/>
          <a:p>
            <a:pPr algn="ctr"/>
            <a:endParaRPr kumimoji="1" lang="ja-JP" altLang="en-US" sz="1400" b="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AC6B4E6-91AD-4677-B989-A117B5FB11F5}"/>
              </a:ext>
            </a:extLst>
          </p:cNvPr>
          <p:cNvSpPr/>
          <p:nvPr/>
        </p:nvSpPr>
        <p:spPr>
          <a:xfrm>
            <a:off x="4680000" y="3819477"/>
            <a:ext cx="1658372" cy="565146"/>
          </a:xfrm>
          <a:prstGeom prst="rect">
            <a:avLst/>
          </a:prstGeom>
        </p:spPr>
        <p:txBody>
          <a:bodyPr wrap="square" lIns="36000" tIns="36000" rIns="36000" bIns="36000">
            <a:spAutoFit/>
          </a:bodyPr>
          <a:lstStyle/>
          <a:p>
            <a:pPr algn="l"/>
            <a:r>
              <a:rPr lang="ja-JP" altLang="en-US" sz="800" dirty="0">
                <a:solidFill>
                  <a:srgbClr val="3333FF"/>
                </a:solidFill>
                <a:latin typeface="+mn-ea"/>
                <a:ea typeface="+mn-ea"/>
              </a:rPr>
              <a:t>スプリント：</a:t>
            </a:r>
            <a:endParaRPr lang="en-US" altLang="ja-JP" sz="800" dirty="0">
              <a:solidFill>
                <a:srgbClr val="3333FF"/>
              </a:solidFill>
              <a:latin typeface="+mn-ea"/>
              <a:ea typeface="+mn-ea"/>
            </a:endParaRPr>
          </a:p>
          <a:p>
            <a:pPr algn="l"/>
            <a:r>
              <a:rPr lang="en-US" altLang="ja-JP" sz="800" b="0" dirty="0">
                <a:solidFill>
                  <a:srgbClr val="3333FF"/>
                </a:solidFill>
                <a:latin typeface="+mn-ea"/>
                <a:ea typeface="+mn-ea"/>
              </a:rPr>
              <a:t>1</a:t>
            </a:r>
            <a:r>
              <a:rPr lang="ja-JP" altLang="en-US" sz="800" b="0" dirty="0">
                <a:solidFill>
                  <a:srgbClr val="3333FF"/>
                </a:solidFill>
                <a:latin typeface="+mn-ea"/>
                <a:ea typeface="+mn-ea"/>
              </a:rPr>
              <a:t>から</a:t>
            </a:r>
            <a:r>
              <a:rPr lang="en-US" altLang="ja-JP" sz="800" b="0" dirty="0">
                <a:solidFill>
                  <a:srgbClr val="3333FF"/>
                </a:solidFill>
                <a:latin typeface="+mn-ea"/>
                <a:ea typeface="+mn-ea"/>
              </a:rPr>
              <a:t>4</a:t>
            </a:r>
            <a:r>
              <a:rPr lang="ja-JP" altLang="en-US" sz="800" b="0" dirty="0">
                <a:solidFill>
                  <a:srgbClr val="3333FF"/>
                </a:solidFill>
                <a:latin typeface="+mn-ea"/>
                <a:ea typeface="+mn-ea"/>
              </a:rPr>
              <a:t>週間の時間枠（タイムボックス）で、予定されている機能が完成できなくても延長されることはない。</a:t>
            </a:r>
          </a:p>
        </p:txBody>
      </p:sp>
      <p:sp>
        <p:nvSpPr>
          <p:cNvPr id="8" name="正方形/長方形 7">
            <a:extLst>
              <a:ext uri="{FF2B5EF4-FFF2-40B4-BE49-F238E27FC236}">
                <a16:creationId xmlns:a16="http://schemas.microsoft.com/office/drawing/2014/main" id="{D0B132BD-44D2-4F9C-B8A9-F4CD7E1A4797}"/>
              </a:ext>
            </a:extLst>
          </p:cNvPr>
          <p:cNvSpPr/>
          <p:nvPr/>
        </p:nvSpPr>
        <p:spPr>
          <a:xfrm>
            <a:off x="495806" y="4321947"/>
            <a:ext cx="1980000" cy="318924"/>
          </a:xfrm>
          <a:prstGeom prst="rect">
            <a:avLst/>
          </a:prstGeom>
        </p:spPr>
        <p:txBody>
          <a:bodyPr wrap="square" lIns="36000" tIns="36000" rIns="36000" bIns="36000">
            <a:spAutoFit/>
          </a:bodyPr>
          <a:lstStyle/>
          <a:p>
            <a:pPr algn="l"/>
            <a:r>
              <a:rPr lang="ja-JP" altLang="en-US" sz="800" dirty="0">
                <a:solidFill>
                  <a:srgbClr val="3333FF"/>
                </a:solidFill>
                <a:latin typeface="+mn-ea"/>
                <a:ea typeface="+mn-ea"/>
              </a:rPr>
              <a:t>スプリントバックログ：</a:t>
            </a:r>
          </a:p>
          <a:p>
            <a:pPr algn="l"/>
            <a:r>
              <a:rPr lang="ja-JP" altLang="en-US" sz="800" b="0" dirty="0">
                <a:solidFill>
                  <a:srgbClr val="3333FF"/>
                </a:solidFill>
                <a:latin typeface="+mn-ea"/>
                <a:ea typeface="+mn-ea"/>
              </a:rPr>
              <a:t>そのスプリント期間中に行うタスクのリスト</a:t>
            </a:r>
          </a:p>
        </p:txBody>
      </p:sp>
      <p:sp>
        <p:nvSpPr>
          <p:cNvPr id="9" name="正方形/長方形 8">
            <a:extLst>
              <a:ext uri="{FF2B5EF4-FFF2-40B4-BE49-F238E27FC236}">
                <a16:creationId xmlns:a16="http://schemas.microsoft.com/office/drawing/2014/main" id="{814EF229-46B8-4B74-85A5-97660EA53287}"/>
              </a:ext>
            </a:extLst>
          </p:cNvPr>
          <p:cNvSpPr/>
          <p:nvPr/>
        </p:nvSpPr>
        <p:spPr>
          <a:xfrm>
            <a:off x="2235632" y="1468040"/>
            <a:ext cx="2476391" cy="442035"/>
          </a:xfrm>
          <a:prstGeom prst="rect">
            <a:avLst/>
          </a:prstGeom>
        </p:spPr>
        <p:txBody>
          <a:bodyPr wrap="square" lIns="36000" tIns="36000" rIns="36000" bIns="36000">
            <a:spAutoFit/>
          </a:bodyPr>
          <a:lstStyle/>
          <a:p>
            <a:pPr algn="l"/>
            <a:r>
              <a:rPr lang="ja-JP" altLang="en-US" sz="800" dirty="0">
                <a:solidFill>
                  <a:srgbClr val="3333FF"/>
                </a:solidFill>
                <a:latin typeface="+mn-ea"/>
                <a:ea typeface="+mn-ea"/>
              </a:rPr>
              <a:t>プロダクトバックログ：</a:t>
            </a:r>
            <a:endParaRPr lang="en-US" altLang="ja-JP" sz="800" b="0" dirty="0">
              <a:solidFill>
                <a:srgbClr val="3333FF"/>
              </a:solidFill>
              <a:latin typeface="+mn-ea"/>
              <a:ea typeface="+mn-ea"/>
            </a:endParaRPr>
          </a:p>
          <a:p>
            <a:pPr algn="l"/>
            <a:r>
              <a:rPr lang="ja-JP" altLang="en-US" sz="800" b="0" dirty="0">
                <a:solidFill>
                  <a:srgbClr val="3333FF"/>
                </a:solidFill>
                <a:latin typeface="+mn-ea"/>
                <a:ea typeface="+mn-ea"/>
              </a:rPr>
              <a:t>プロダクト（製品）へ追加する要求（ストーリー）のリスト。プロダクトオーナーが管理し、優先順位付けされている。</a:t>
            </a:r>
          </a:p>
        </p:txBody>
      </p:sp>
      <p:sp>
        <p:nvSpPr>
          <p:cNvPr id="10" name="正方形/長方形 9">
            <a:extLst>
              <a:ext uri="{FF2B5EF4-FFF2-40B4-BE49-F238E27FC236}">
                <a16:creationId xmlns:a16="http://schemas.microsoft.com/office/drawing/2014/main" id="{5EF6120D-61F2-4D85-BE0D-25D7A252B721}"/>
              </a:ext>
            </a:extLst>
          </p:cNvPr>
          <p:cNvSpPr/>
          <p:nvPr/>
        </p:nvSpPr>
        <p:spPr>
          <a:xfrm>
            <a:off x="7035092" y="3826432"/>
            <a:ext cx="1944000" cy="442035"/>
          </a:xfrm>
          <a:prstGeom prst="rect">
            <a:avLst/>
          </a:prstGeom>
        </p:spPr>
        <p:txBody>
          <a:bodyPr wrap="square" lIns="36000" tIns="36000" rIns="36000" bIns="36000">
            <a:spAutoFit/>
          </a:bodyPr>
          <a:lstStyle/>
          <a:p>
            <a:pPr algn="l"/>
            <a:r>
              <a:rPr lang="ja-JP" altLang="en-US" sz="800" dirty="0">
                <a:solidFill>
                  <a:srgbClr val="3333FF"/>
                </a:solidFill>
                <a:latin typeface="+mn-ea"/>
                <a:ea typeface="+mn-ea"/>
              </a:rPr>
              <a:t>リリース判断可能なインクリメント：</a:t>
            </a:r>
            <a:endParaRPr lang="en-US" altLang="ja-JP" sz="800" b="0" dirty="0">
              <a:solidFill>
                <a:srgbClr val="3333FF"/>
              </a:solidFill>
              <a:latin typeface="+mn-ea"/>
              <a:ea typeface="+mn-ea"/>
            </a:endParaRPr>
          </a:p>
          <a:p>
            <a:pPr algn="l"/>
            <a:r>
              <a:rPr lang="ja-JP" altLang="en-US" sz="800" b="0" dirty="0">
                <a:solidFill>
                  <a:srgbClr val="3333FF"/>
                </a:solidFill>
                <a:latin typeface="+mn-ea"/>
                <a:ea typeface="+mn-ea"/>
              </a:rPr>
              <a:t>一回のスプリントにおける成果。スプリント終了時に、「リリース判断可能」の状態。</a:t>
            </a:r>
          </a:p>
        </p:txBody>
      </p:sp>
      <p:sp>
        <p:nvSpPr>
          <p:cNvPr id="14" name="正方形/長方形 13">
            <a:extLst>
              <a:ext uri="{FF2B5EF4-FFF2-40B4-BE49-F238E27FC236}">
                <a16:creationId xmlns:a16="http://schemas.microsoft.com/office/drawing/2014/main" id="{15A8E45B-44E7-4FB3-90BA-E2FEE481D7DF}"/>
              </a:ext>
            </a:extLst>
          </p:cNvPr>
          <p:cNvSpPr/>
          <p:nvPr/>
        </p:nvSpPr>
        <p:spPr>
          <a:xfrm>
            <a:off x="5528973" y="4440831"/>
            <a:ext cx="3399092" cy="230832"/>
          </a:xfrm>
          <a:prstGeom prst="rect">
            <a:avLst/>
          </a:prstGeom>
        </p:spPr>
        <p:txBody>
          <a:bodyPr wrap="square">
            <a:spAutoFit/>
          </a:bodyPr>
          <a:lstStyle/>
          <a:p>
            <a:pPr algn="l"/>
            <a:r>
              <a:rPr lang="ja-JP" altLang="en-US" sz="900" dirty="0">
                <a:latin typeface="+mj-ea"/>
                <a:ea typeface="+mj-ea"/>
              </a:rPr>
              <a:t>＜開発を進める際の基本的な行動＞</a:t>
            </a:r>
          </a:p>
        </p:txBody>
      </p:sp>
    </p:spTree>
    <p:extLst>
      <p:ext uri="{BB962C8B-B14F-4D97-AF65-F5344CB8AC3E}">
        <p14:creationId xmlns:p14="http://schemas.microsoft.com/office/powerpoint/2010/main" val="2609847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E48A7BB7-6D9F-4539-BE2D-2B6EC1FA97B3}"/>
              </a:ext>
            </a:extLst>
          </p:cNvPr>
          <p:cNvSpPr/>
          <p:nvPr/>
        </p:nvSpPr>
        <p:spPr>
          <a:xfrm>
            <a:off x="6465167" y="1433784"/>
            <a:ext cx="2156607" cy="4014047"/>
          </a:xfrm>
          <a:prstGeom prst="rect">
            <a:avLst/>
          </a:prstGeom>
          <a:solidFill>
            <a:schemeClr val="accent5">
              <a:lumMod val="50000"/>
            </a:schemeClr>
          </a:solidFill>
          <a:ln>
            <a:solidFill>
              <a:schemeClr val="tx1"/>
            </a:solidFill>
          </a:ln>
        </p:spPr>
        <p:txBody>
          <a:bodyPr wrap="square" lIns="36000" tIns="36000" rIns="36000" bIns="36000" rtlCol="0" anchor="t" anchorCtr="0">
            <a:noAutofit/>
          </a:bodyPr>
          <a:lstStyle/>
          <a:p>
            <a:pPr algn="ctr"/>
            <a:endParaRPr kumimoji="1" lang="en-US" altLang="ja-JP" sz="1400" b="0" dirty="0">
              <a:solidFill>
                <a:srgbClr val="FF0000"/>
              </a:solidFill>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作成</a:t>
            </a:r>
            <a:r>
              <a:rPr lang="ja-JP" altLang="en-US" sz="1800" dirty="0">
                <a:latin typeface="Meiryo UI" panose="020B0604030504040204" pitchFamily="50" charset="-128"/>
                <a:ea typeface="Meiryo UI" panose="020B0604030504040204" pitchFamily="50" charset="-128"/>
              </a:rPr>
              <a:t>物</a:t>
            </a:r>
            <a:endParaRPr kumimoji="1" lang="ja-JP" altLang="en-US" sz="18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00D4ED1-DBF6-45F1-98DC-073706A5F7CF}"/>
              </a:ext>
            </a:extLst>
          </p:cNvPr>
          <p:cNvSpPr/>
          <p:nvPr/>
        </p:nvSpPr>
        <p:spPr>
          <a:xfrm>
            <a:off x="1064568" y="1433786"/>
            <a:ext cx="2232248" cy="4014046"/>
          </a:xfrm>
          <a:prstGeom prst="rect">
            <a:avLst/>
          </a:prstGeom>
          <a:solidFill>
            <a:schemeClr val="accent1"/>
          </a:solidFill>
          <a:ln>
            <a:solidFill>
              <a:schemeClr val="tx1"/>
            </a:solidFill>
          </a:ln>
        </p:spPr>
        <p:txBody>
          <a:bodyPr wrap="square" lIns="36000" tIns="36000" rIns="36000" bIns="36000" rtlCol="0" anchor="t" anchorCtr="0">
            <a:noAutofit/>
          </a:bodyPr>
          <a:lstStyle/>
          <a:p>
            <a:pPr algn="ct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役割（ロール）</a:t>
            </a:r>
          </a:p>
        </p:txBody>
      </p:sp>
      <p:sp>
        <p:nvSpPr>
          <p:cNvPr id="2" name="タイトル 1">
            <a:extLst>
              <a:ext uri="{FF2B5EF4-FFF2-40B4-BE49-F238E27FC236}">
                <a16:creationId xmlns:a16="http://schemas.microsoft.com/office/drawing/2014/main" id="{9C1D4D02-7C8D-4B16-B577-8F3A1C1FDE36}"/>
              </a:ext>
            </a:extLst>
          </p:cNvPr>
          <p:cNvSpPr>
            <a:spLocks noGrp="1"/>
          </p:cNvSpPr>
          <p:nvPr>
            <p:ph type="title"/>
          </p:nvPr>
        </p:nvSpPr>
        <p:spPr/>
        <p:txBody>
          <a:bodyPr/>
          <a:lstStyle/>
          <a:p>
            <a:r>
              <a:rPr lang="ja-JP" altLang="en-US" dirty="0"/>
              <a:t>スクラムのフレームワーク</a:t>
            </a:r>
            <a:endParaRPr kumimoji="1" lang="ja-JP" altLang="en-US" dirty="0"/>
          </a:p>
        </p:txBody>
      </p:sp>
      <p:sp>
        <p:nvSpPr>
          <p:cNvPr id="3" name="スライド番号プレースホルダー 2">
            <a:extLst>
              <a:ext uri="{FF2B5EF4-FFF2-40B4-BE49-F238E27FC236}">
                <a16:creationId xmlns:a16="http://schemas.microsoft.com/office/drawing/2014/main" id="{BE317E0E-D253-4EA8-834C-CF40FB27CD13}"/>
              </a:ext>
            </a:extLst>
          </p:cNvPr>
          <p:cNvSpPr>
            <a:spLocks noGrp="1"/>
          </p:cNvSpPr>
          <p:nvPr>
            <p:ph type="sldNum" sz="quarter" idx="12"/>
          </p:nvPr>
        </p:nvSpPr>
        <p:spPr>
          <a:xfrm>
            <a:off x="4613378" y="6476566"/>
            <a:ext cx="680228" cy="231056"/>
          </a:xfrm>
        </p:spPr>
        <p:txBody>
          <a:bodyPr/>
          <a:lstStyle/>
          <a:p>
            <a:fld id="{19D740D2-A3E1-4263-887F-D0BA2D5FB11C}" type="slidenum">
              <a:rPr kumimoji="1" lang="ja-JP" altLang="en-US" smtClean="0"/>
              <a:t>6</a:t>
            </a:fld>
            <a:endParaRPr kumimoji="1" lang="ja-JP" altLang="en-US"/>
          </a:p>
        </p:txBody>
      </p:sp>
      <p:sp>
        <p:nvSpPr>
          <p:cNvPr id="7" name="正方形/長方形 6">
            <a:extLst>
              <a:ext uri="{FF2B5EF4-FFF2-40B4-BE49-F238E27FC236}">
                <a16:creationId xmlns:a16="http://schemas.microsoft.com/office/drawing/2014/main" id="{4E75FFC5-F188-47E4-9FA8-F74D860815EB}"/>
              </a:ext>
            </a:extLst>
          </p:cNvPr>
          <p:cNvSpPr/>
          <p:nvPr/>
        </p:nvSpPr>
        <p:spPr>
          <a:xfrm>
            <a:off x="3743735" y="1433786"/>
            <a:ext cx="2232248" cy="5042780"/>
          </a:xfrm>
          <a:prstGeom prst="rect">
            <a:avLst/>
          </a:prstGeom>
          <a:solidFill>
            <a:schemeClr val="accent2">
              <a:lumMod val="40000"/>
              <a:lumOff val="60000"/>
            </a:schemeClr>
          </a:solidFill>
          <a:ln>
            <a:solidFill>
              <a:schemeClr val="tx1"/>
            </a:solidFill>
          </a:ln>
        </p:spPr>
        <p:txBody>
          <a:bodyPr wrap="square" lIns="36000" tIns="36000" rIns="36000" bIns="36000" rtlCol="0" anchor="t" anchorCtr="0">
            <a:noAutofit/>
          </a:bodyPr>
          <a:lstStyle/>
          <a:p>
            <a:pPr algn="ctr"/>
            <a:endParaRPr lang="en-US" altLang="ja-JP" sz="1400" b="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会議体</a:t>
            </a:r>
            <a:endParaRPr kumimoji="1" lang="ja-JP" altLang="en-US" sz="1800" dirty="0">
              <a:latin typeface="Meiryo UI" panose="020B0604030504040204" pitchFamily="50" charset="-128"/>
              <a:ea typeface="Meiryo UI" panose="020B0604030504040204" pitchFamily="50" charset="-128"/>
            </a:endParaRPr>
          </a:p>
        </p:txBody>
      </p:sp>
      <p:sp useBgFill="1">
        <p:nvSpPr>
          <p:cNvPr id="9" name="フローチャート: 代替処理 8">
            <a:extLst>
              <a:ext uri="{FF2B5EF4-FFF2-40B4-BE49-F238E27FC236}">
                <a16:creationId xmlns:a16="http://schemas.microsoft.com/office/drawing/2014/main" id="{A4777F09-9477-47BC-AF85-2E764A4CAF83}"/>
              </a:ext>
            </a:extLst>
          </p:cNvPr>
          <p:cNvSpPr/>
          <p:nvPr/>
        </p:nvSpPr>
        <p:spPr>
          <a:xfrm>
            <a:off x="1208584" y="2178650"/>
            <a:ext cx="1905775" cy="792088"/>
          </a:xfrm>
          <a:prstGeom prst="flowChartAlternateProcess">
            <a:avLst/>
          </a:prstGeom>
          <a:ln>
            <a:solidFill>
              <a:schemeClr val="tx1"/>
            </a:solidFill>
          </a:ln>
        </p:spPr>
        <p:txBody>
          <a:bodyPr wrap="square" lIns="36000" tIns="36000" rIns="36000" bIns="36000" rtlCol="0" anchor="ctr">
            <a:noAutofit/>
          </a:bodyPr>
          <a:lstStyle/>
          <a:p>
            <a:pPr algn="ctr"/>
            <a:r>
              <a:rPr kumimoji="1" lang="ja-JP" altLang="en-US" sz="1400" b="0" dirty="0">
                <a:latin typeface="Meiryo UI" panose="020B0604030504040204" pitchFamily="50" charset="-128"/>
                <a:ea typeface="Meiryo UI" panose="020B0604030504040204" pitchFamily="50" charset="-128"/>
              </a:rPr>
              <a:t>プロダクトオーナー</a:t>
            </a:r>
          </a:p>
        </p:txBody>
      </p:sp>
      <p:sp useBgFill="1">
        <p:nvSpPr>
          <p:cNvPr id="10" name="フローチャート: 代替処理 9">
            <a:extLst>
              <a:ext uri="{FF2B5EF4-FFF2-40B4-BE49-F238E27FC236}">
                <a16:creationId xmlns:a16="http://schemas.microsoft.com/office/drawing/2014/main" id="{8D6051CD-403B-4068-9A11-C4767CC70F53}"/>
              </a:ext>
            </a:extLst>
          </p:cNvPr>
          <p:cNvSpPr/>
          <p:nvPr/>
        </p:nvSpPr>
        <p:spPr>
          <a:xfrm>
            <a:off x="1208584" y="3271162"/>
            <a:ext cx="1905775" cy="792088"/>
          </a:xfrm>
          <a:prstGeom prst="flowChartAlternateProcess">
            <a:avLst/>
          </a:prstGeom>
          <a:ln>
            <a:solidFill>
              <a:schemeClr val="tx1"/>
            </a:solidFill>
          </a:ln>
        </p:spPr>
        <p:txBody>
          <a:bodyPr wrap="square" lIns="36000" tIns="36000" rIns="36000" bIns="36000" rtlCol="0" anchor="ctr">
            <a:noAutofit/>
          </a:bodyPr>
          <a:lstStyle/>
          <a:p>
            <a:pPr algn="ctr"/>
            <a:r>
              <a:rPr lang="ja-JP" altLang="en-US" sz="1400" b="0" dirty="0">
                <a:latin typeface="Meiryo UI" panose="020B0604030504040204" pitchFamily="50" charset="-128"/>
                <a:ea typeface="Meiryo UI" panose="020B0604030504040204" pitchFamily="50" charset="-128"/>
              </a:rPr>
              <a:t>スクラムマスター</a:t>
            </a:r>
            <a:endParaRPr kumimoji="1" lang="ja-JP" altLang="en-US" sz="1400" b="0" dirty="0">
              <a:latin typeface="Meiryo UI" panose="020B0604030504040204" pitchFamily="50" charset="-128"/>
              <a:ea typeface="Meiryo UI" panose="020B0604030504040204" pitchFamily="50" charset="-128"/>
            </a:endParaRPr>
          </a:p>
        </p:txBody>
      </p:sp>
      <p:sp useBgFill="1">
        <p:nvSpPr>
          <p:cNvPr id="11" name="フローチャート: 代替処理 10">
            <a:extLst>
              <a:ext uri="{FF2B5EF4-FFF2-40B4-BE49-F238E27FC236}">
                <a16:creationId xmlns:a16="http://schemas.microsoft.com/office/drawing/2014/main" id="{84BD9935-C05F-4E2F-9A41-935022F5F002}"/>
              </a:ext>
            </a:extLst>
          </p:cNvPr>
          <p:cNvSpPr/>
          <p:nvPr/>
        </p:nvSpPr>
        <p:spPr>
          <a:xfrm>
            <a:off x="1208584" y="4388494"/>
            <a:ext cx="1921768" cy="792088"/>
          </a:xfrm>
          <a:prstGeom prst="flowChartAlternateProcess">
            <a:avLst/>
          </a:prstGeom>
          <a:ln>
            <a:solidFill>
              <a:schemeClr val="tx1"/>
            </a:solidFill>
          </a:ln>
        </p:spPr>
        <p:txBody>
          <a:bodyPr wrap="square" lIns="36000" tIns="36000" rIns="36000" bIns="36000" rtlCol="0" anchor="ctr">
            <a:noAutofit/>
          </a:bodyPr>
          <a:lstStyle/>
          <a:p>
            <a:pPr algn="ctr"/>
            <a:r>
              <a:rPr kumimoji="1" lang="ja-JP" altLang="en-US" sz="1400" b="0" dirty="0">
                <a:latin typeface="Meiryo UI" panose="020B0604030504040204" pitchFamily="50" charset="-128"/>
                <a:ea typeface="Meiryo UI" panose="020B0604030504040204" pitchFamily="50" charset="-128"/>
              </a:rPr>
              <a:t>開発チーム</a:t>
            </a:r>
          </a:p>
        </p:txBody>
      </p:sp>
      <p:sp useBgFill="1">
        <p:nvSpPr>
          <p:cNvPr id="13" name="フローチャート: 代替処理 12">
            <a:extLst>
              <a:ext uri="{FF2B5EF4-FFF2-40B4-BE49-F238E27FC236}">
                <a16:creationId xmlns:a16="http://schemas.microsoft.com/office/drawing/2014/main" id="{179957B1-66CC-483B-87E4-CC75E823C924}"/>
              </a:ext>
            </a:extLst>
          </p:cNvPr>
          <p:cNvSpPr/>
          <p:nvPr/>
        </p:nvSpPr>
        <p:spPr>
          <a:xfrm>
            <a:off x="3898358" y="2178650"/>
            <a:ext cx="1928770" cy="792088"/>
          </a:xfrm>
          <a:prstGeom prst="flowChartAlternateProcess">
            <a:avLst/>
          </a:prstGeom>
          <a:ln>
            <a:solidFill>
              <a:schemeClr val="tx1"/>
            </a:solidFill>
          </a:ln>
        </p:spPr>
        <p:txBody>
          <a:bodyPr wrap="square" lIns="36000" tIns="36000" rIns="36000" bIns="36000" rtlCol="0" anchor="ctr">
            <a:noAutofit/>
          </a:bodyPr>
          <a:lstStyle/>
          <a:p>
            <a:pPr algn="ctr"/>
            <a:r>
              <a:rPr lang="ja-JP" altLang="en-US" sz="1400" b="0" dirty="0">
                <a:latin typeface="Meiryo UI" panose="020B0604030504040204" pitchFamily="50" charset="-128"/>
                <a:ea typeface="Meiryo UI" panose="020B0604030504040204" pitchFamily="50" charset="-128"/>
              </a:rPr>
              <a:t>スプリント</a:t>
            </a:r>
            <a:endParaRPr lang="en-US" altLang="ja-JP" sz="1400" b="0" dirty="0">
              <a:latin typeface="Meiryo UI" panose="020B0604030504040204" pitchFamily="50" charset="-128"/>
              <a:ea typeface="Meiryo UI" panose="020B0604030504040204" pitchFamily="50" charset="-128"/>
            </a:endParaRPr>
          </a:p>
          <a:p>
            <a:pPr algn="ctr"/>
            <a:r>
              <a:rPr lang="ja-JP" altLang="en-US" sz="1400" b="0" dirty="0">
                <a:latin typeface="Meiryo UI" panose="020B0604030504040204" pitchFamily="50" charset="-128"/>
                <a:ea typeface="Meiryo UI" panose="020B0604030504040204" pitchFamily="50" charset="-128"/>
              </a:rPr>
              <a:t>プランニング</a:t>
            </a:r>
            <a:endParaRPr kumimoji="1" lang="ja-JP" altLang="en-US" sz="1400" b="0" dirty="0">
              <a:latin typeface="Meiryo UI" panose="020B0604030504040204" pitchFamily="50" charset="-128"/>
              <a:ea typeface="Meiryo UI" panose="020B0604030504040204" pitchFamily="50" charset="-128"/>
            </a:endParaRPr>
          </a:p>
        </p:txBody>
      </p:sp>
      <p:sp useBgFill="1">
        <p:nvSpPr>
          <p:cNvPr id="14" name="フローチャート: 代替処理 13">
            <a:extLst>
              <a:ext uri="{FF2B5EF4-FFF2-40B4-BE49-F238E27FC236}">
                <a16:creationId xmlns:a16="http://schemas.microsoft.com/office/drawing/2014/main" id="{49935B40-8BFC-4ACA-A06A-383CB718F046}"/>
              </a:ext>
            </a:extLst>
          </p:cNvPr>
          <p:cNvSpPr/>
          <p:nvPr/>
        </p:nvSpPr>
        <p:spPr>
          <a:xfrm>
            <a:off x="3921353" y="3271162"/>
            <a:ext cx="1905775" cy="792088"/>
          </a:xfrm>
          <a:prstGeom prst="flowChartAlternateProcess">
            <a:avLst/>
          </a:prstGeom>
          <a:ln>
            <a:solidFill>
              <a:schemeClr val="tx1"/>
            </a:solidFill>
          </a:ln>
        </p:spPr>
        <p:txBody>
          <a:bodyPr wrap="square" lIns="36000" tIns="36000" rIns="36000" bIns="36000" rtlCol="0" anchor="ctr">
            <a:noAutofit/>
          </a:bodyPr>
          <a:lstStyle/>
          <a:p>
            <a:pPr algn="ctr"/>
            <a:r>
              <a:rPr kumimoji="1" lang="ja-JP" altLang="en-US" sz="1400" b="0" dirty="0">
                <a:latin typeface="Meiryo UI" panose="020B0604030504040204" pitchFamily="50" charset="-128"/>
                <a:ea typeface="Meiryo UI" panose="020B0604030504040204" pitchFamily="50" charset="-128"/>
              </a:rPr>
              <a:t>デイリースクラム</a:t>
            </a:r>
          </a:p>
        </p:txBody>
      </p:sp>
      <p:sp useBgFill="1">
        <p:nvSpPr>
          <p:cNvPr id="15" name="フローチャート: 代替処理 14">
            <a:extLst>
              <a:ext uri="{FF2B5EF4-FFF2-40B4-BE49-F238E27FC236}">
                <a16:creationId xmlns:a16="http://schemas.microsoft.com/office/drawing/2014/main" id="{24BD1359-0375-4F64-8816-EBC1588AE174}"/>
              </a:ext>
            </a:extLst>
          </p:cNvPr>
          <p:cNvSpPr/>
          <p:nvPr/>
        </p:nvSpPr>
        <p:spPr>
          <a:xfrm>
            <a:off x="3937346" y="4388494"/>
            <a:ext cx="1905775" cy="792088"/>
          </a:xfrm>
          <a:prstGeom prst="flowChartAlternateProcess">
            <a:avLst/>
          </a:prstGeom>
          <a:ln>
            <a:solidFill>
              <a:schemeClr val="tx1"/>
            </a:solidFill>
          </a:ln>
        </p:spPr>
        <p:txBody>
          <a:bodyPr wrap="square" lIns="36000" tIns="36000" rIns="36000" bIns="36000" rtlCol="0" anchor="ctr">
            <a:noAutofit/>
          </a:bodyPr>
          <a:lstStyle/>
          <a:p>
            <a:pPr algn="ctr"/>
            <a:r>
              <a:rPr lang="ja-JP" altLang="en-US" sz="1400" b="0" dirty="0">
                <a:latin typeface="Meiryo UI" panose="020B0604030504040204" pitchFamily="50" charset="-128"/>
                <a:ea typeface="Meiryo UI" panose="020B0604030504040204" pitchFamily="50" charset="-128"/>
              </a:rPr>
              <a:t>スプリントレビュー</a:t>
            </a:r>
            <a:endParaRPr kumimoji="1" lang="ja-JP" altLang="en-US" sz="1400" b="0" dirty="0">
              <a:latin typeface="Meiryo UI" panose="020B0604030504040204" pitchFamily="50" charset="-128"/>
              <a:ea typeface="Meiryo UI" panose="020B0604030504040204" pitchFamily="50" charset="-128"/>
            </a:endParaRPr>
          </a:p>
        </p:txBody>
      </p:sp>
      <p:sp useBgFill="1">
        <p:nvSpPr>
          <p:cNvPr id="16" name="フローチャート: 代替処理 15">
            <a:extLst>
              <a:ext uri="{FF2B5EF4-FFF2-40B4-BE49-F238E27FC236}">
                <a16:creationId xmlns:a16="http://schemas.microsoft.com/office/drawing/2014/main" id="{32A6607B-5B20-46B6-80E4-89B273C785BF}"/>
              </a:ext>
            </a:extLst>
          </p:cNvPr>
          <p:cNvSpPr/>
          <p:nvPr/>
        </p:nvSpPr>
        <p:spPr>
          <a:xfrm>
            <a:off x="3936799" y="5447832"/>
            <a:ext cx="1905775" cy="792088"/>
          </a:xfrm>
          <a:prstGeom prst="flowChartAlternateProcess">
            <a:avLst/>
          </a:prstGeom>
          <a:ln>
            <a:solidFill>
              <a:schemeClr val="tx1"/>
            </a:solidFill>
          </a:ln>
        </p:spPr>
        <p:txBody>
          <a:bodyPr wrap="square" lIns="36000" tIns="36000" rIns="36000" bIns="36000" rtlCol="0" anchor="ctr">
            <a:noAutofit/>
          </a:bodyPr>
          <a:lstStyle/>
          <a:p>
            <a:pPr algn="ctr"/>
            <a:r>
              <a:rPr kumimoji="1" lang="ja-JP" altLang="en-US" sz="1400" b="0" dirty="0">
                <a:latin typeface="Meiryo UI" panose="020B0604030504040204" pitchFamily="50" charset="-128"/>
                <a:ea typeface="Meiryo UI" panose="020B0604030504040204" pitchFamily="50" charset="-128"/>
              </a:rPr>
              <a:t>スプリント</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レトロスペクティブ</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（ふりかえり）</a:t>
            </a:r>
          </a:p>
        </p:txBody>
      </p:sp>
      <p:sp useBgFill="1">
        <p:nvSpPr>
          <p:cNvPr id="17" name="フローチャート: 代替処理 16">
            <a:extLst>
              <a:ext uri="{FF2B5EF4-FFF2-40B4-BE49-F238E27FC236}">
                <a16:creationId xmlns:a16="http://schemas.microsoft.com/office/drawing/2014/main" id="{F48EE87A-A4FB-4568-96D1-F86B7BBD0BFC}"/>
              </a:ext>
            </a:extLst>
          </p:cNvPr>
          <p:cNvSpPr/>
          <p:nvPr/>
        </p:nvSpPr>
        <p:spPr>
          <a:xfrm>
            <a:off x="6611127" y="2159003"/>
            <a:ext cx="1874336" cy="792088"/>
          </a:xfrm>
          <a:prstGeom prst="flowChartAlternateProcess">
            <a:avLst/>
          </a:prstGeom>
          <a:ln>
            <a:solidFill>
              <a:schemeClr val="tx1"/>
            </a:solidFill>
          </a:ln>
        </p:spPr>
        <p:txBody>
          <a:bodyPr wrap="square" lIns="36000" tIns="36000" rIns="36000" bIns="36000" rtlCol="0" anchor="ctr">
            <a:noAutofit/>
          </a:bodyPr>
          <a:lstStyle/>
          <a:p>
            <a:pPr algn="ctr"/>
            <a:r>
              <a:rPr kumimoji="1" lang="ja-JP" altLang="en-US" sz="1400" b="0" dirty="0">
                <a:latin typeface="Meiryo UI" panose="020B0604030504040204" pitchFamily="50" charset="-128"/>
                <a:ea typeface="Meiryo UI" panose="020B0604030504040204" pitchFamily="50" charset="-128"/>
              </a:rPr>
              <a:t>プロダクトバックログ</a:t>
            </a:r>
          </a:p>
        </p:txBody>
      </p:sp>
      <p:sp useBgFill="1">
        <p:nvSpPr>
          <p:cNvPr id="18" name="フローチャート: 代替処理 17">
            <a:extLst>
              <a:ext uri="{FF2B5EF4-FFF2-40B4-BE49-F238E27FC236}">
                <a16:creationId xmlns:a16="http://schemas.microsoft.com/office/drawing/2014/main" id="{8FFFA0F5-C791-429F-BA32-17FC99B0598E}"/>
              </a:ext>
            </a:extLst>
          </p:cNvPr>
          <p:cNvSpPr/>
          <p:nvPr/>
        </p:nvSpPr>
        <p:spPr>
          <a:xfrm>
            <a:off x="6634122" y="3251515"/>
            <a:ext cx="1851341" cy="792088"/>
          </a:xfrm>
          <a:prstGeom prst="flowChartAlternateProcess">
            <a:avLst/>
          </a:prstGeom>
          <a:ln>
            <a:solidFill>
              <a:schemeClr val="tx1"/>
            </a:solidFill>
          </a:ln>
        </p:spPr>
        <p:txBody>
          <a:bodyPr wrap="square" lIns="36000" tIns="36000" rIns="36000" bIns="36000" rtlCol="0" anchor="ctr">
            <a:noAutofit/>
          </a:bodyPr>
          <a:lstStyle/>
          <a:p>
            <a:pPr algn="ctr"/>
            <a:r>
              <a:rPr kumimoji="1" lang="ja-JP" altLang="en-US" sz="1400" b="0" dirty="0">
                <a:latin typeface="Meiryo UI" panose="020B0604030504040204" pitchFamily="50" charset="-128"/>
                <a:ea typeface="Meiryo UI" panose="020B0604030504040204" pitchFamily="50" charset="-128"/>
              </a:rPr>
              <a:t>スプリントバックログ</a:t>
            </a:r>
          </a:p>
        </p:txBody>
      </p:sp>
      <p:sp useBgFill="1">
        <p:nvSpPr>
          <p:cNvPr id="19" name="フローチャート: 代替処理 18">
            <a:extLst>
              <a:ext uri="{FF2B5EF4-FFF2-40B4-BE49-F238E27FC236}">
                <a16:creationId xmlns:a16="http://schemas.microsoft.com/office/drawing/2014/main" id="{3BFA9771-E160-4FDE-9315-D85DB20DC7DF}"/>
              </a:ext>
            </a:extLst>
          </p:cNvPr>
          <p:cNvSpPr/>
          <p:nvPr/>
        </p:nvSpPr>
        <p:spPr>
          <a:xfrm>
            <a:off x="6650115" y="4368847"/>
            <a:ext cx="1851341" cy="792088"/>
          </a:xfrm>
          <a:prstGeom prst="flowChartAlternateProcess">
            <a:avLst/>
          </a:prstGeom>
          <a:ln>
            <a:solidFill>
              <a:schemeClr val="tx1"/>
            </a:solidFill>
          </a:ln>
        </p:spPr>
        <p:txBody>
          <a:bodyPr wrap="square" lIns="36000" tIns="36000" rIns="36000" bIns="36000" rtlCol="0" anchor="ctr">
            <a:noAutofit/>
          </a:bodyPr>
          <a:lstStyle/>
          <a:p>
            <a:pPr algn="ctr"/>
            <a:r>
              <a:rPr lang="ja-JP" altLang="en-US" sz="1400" b="0" dirty="0">
                <a:latin typeface="Meiryo UI" panose="020B0604030504040204" pitchFamily="50" charset="-128"/>
                <a:ea typeface="Meiryo UI" panose="020B0604030504040204" pitchFamily="50" charset="-128"/>
              </a:rPr>
              <a:t>インクリメント</a:t>
            </a:r>
            <a:endParaRPr kumimoji="1" lang="ja-JP" altLang="en-US" sz="1400" b="0" dirty="0">
              <a:latin typeface="Meiryo UI" panose="020B0604030504040204" pitchFamily="50" charset="-128"/>
              <a:ea typeface="Meiryo UI" panose="020B0604030504040204" pitchFamily="50" charset="-128"/>
            </a:endParaRPr>
          </a:p>
        </p:txBody>
      </p:sp>
      <p:sp>
        <p:nvSpPr>
          <p:cNvPr id="20" name="スライド番号プレースホルダー 2">
            <a:extLst>
              <a:ext uri="{FF2B5EF4-FFF2-40B4-BE49-F238E27FC236}">
                <a16:creationId xmlns:a16="http://schemas.microsoft.com/office/drawing/2014/main" id="{C053E8BB-AA3E-4843-8E68-DC14AA069FC3}"/>
              </a:ext>
            </a:extLst>
          </p:cNvPr>
          <p:cNvSpPr txBox="1">
            <a:spLocks/>
          </p:cNvSpPr>
          <p:nvPr/>
        </p:nvSpPr>
        <p:spPr bwMode="auto">
          <a:xfrm>
            <a:off x="4613378" y="6671580"/>
            <a:ext cx="680228" cy="231056"/>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defPPr>
              <a:defRPr lang="en-US"/>
            </a:defPPr>
            <a:lvl1pPr algn="ctr" rtl="0" fontAlgn="base">
              <a:spcBef>
                <a:spcPct val="0"/>
              </a:spcBef>
              <a:spcAft>
                <a:spcPct val="0"/>
              </a:spcAft>
              <a:defRPr kumimoji="1" sz="923" b="0" kern="1200">
                <a:solidFill>
                  <a:schemeClr val="bg1"/>
                </a:solidFill>
                <a:latin typeface="Meiryo UI" panose="020B0604030504040204" pitchFamily="50" charset="-128"/>
                <a:ea typeface="Meiryo UI" panose="020B0604030504040204" pitchFamily="50" charset="-128"/>
                <a:cs typeface="+mn-cs"/>
              </a:defRPr>
            </a:lvl1pPr>
            <a:lvl2pPr marL="457034"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2pPr>
            <a:lvl3pPr marL="914070"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3pPr>
            <a:lvl4pPr marL="1371106"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4pPr>
            <a:lvl5pPr marL="1828140"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5pPr>
            <a:lvl6pPr marL="2285176"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6pPr>
            <a:lvl7pPr marL="2742211"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7pPr>
            <a:lvl8pPr marL="3199246"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8pPr>
            <a:lvl9pPr marL="3656281"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9pPr>
          </a:lstStyle>
          <a:p>
            <a:fld id="{19D740D2-A3E1-4263-887F-D0BA2D5FB11C}" type="slidenum">
              <a:rPr lang="ja-JP" altLang="en-US" smtClean="0"/>
              <a:pPr/>
              <a:t>6</a:t>
            </a:fld>
            <a:endParaRPr lang="ja-JP" altLang="en-US" dirty="0"/>
          </a:p>
        </p:txBody>
      </p:sp>
    </p:spTree>
    <p:extLst>
      <p:ext uri="{BB962C8B-B14F-4D97-AF65-F5344CB8AC3E}">
        <p14:creationId xmlns:p14="http://schemas.microsoft.com/office/powerpoint/2010/main" val="3807813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2714546"/>
            <a:ext cx="7429500" cy="2090613"/>
          </a:xfrm>
          <a:prstGeom prst="rect">
            <a:avLst/>
          </a:prstGeom>
        </p:spPr>
        <p:txBody>
          <a:bodyPr anchor="t">
            <a:normAutofit/>
          </a:bodyPr>
          <a:lstStyle/>
          <a:p>
            <a:r>
              <a:rPr lang="ja-JP" altLang="en-US" sz="3600" dirty="0">
                <a:latin typeface="Meiryo UI" panose="020B0604030504040204" pitchFamily="50" charset="-128"/>
                <a:ea typeface="Meiryo UI" panose="020B0604030504040204" pitchFamily="50" charset="-128"/>
              </a:rPr>
              <a:t>アジャイル開発のプロセス</a:t>
            </a:r>
          </a:p>
        </p:txBody>
      </p:sp>
      <p:sp>
        <p:nvSpPr>
          <p:cNvPr id="4" name="正方形/長方形 3">
            <a:extLst>
              <a:ext uri="{FF2B5EF4-FFF2-40B4-BE49-F238E27FC236}">
                <a16:creationId xmlns:a16="http://schemas.microsoft.com/office/drawing/2014/main" id="{564116F0-A482-4FC0-A82E-F43AA5EC36E7}"/>
              </a:ext>
            </a:extLst>
          </p:cNvPr>
          <p:cNvSpPr/>
          <p:nvPr/>
        </p:nvSpPr>
        <p:spPr>
          <a:xfrm>
            <a:off x="2936776" y="4077072"/>
            <a:ext cx="4032448" cy="584775"/>
          </a:xfrm>
          <a:prstGeom prst="rect">
            <a:avLst/>
          </a:prstGeom>
        </p:spPr>
        <p:txBody>
          <a:bodyPr wrap="square">
            <a:spAutoFit/>
          </a:bodyPr>
          <a:lstStyle/>
          <a:p>
            <a:pPr algn="l"/>
            <a:r>
              <a:rPr lang="ja-JP" altLang="en-US" sz="1600" b="0" dirty="0">
                <a:latin typeface="Meiryo UI" panose="020B0604030504040204" pitchFamily="50" charset="-128"/>
                <a:ea typeface="Meiryo UI" panose="020B0604030504040204" pitchFamily="50" charset="-128"/>
              </a:rPr>
              <a:t>「初期開発」及び「運用＆開発」の段階における</a:t>
            </a:r>
            <a:endParaRPr lang="en-US" altLang="ja-JP" sz="1600" b="0" dirty="0">
              <a:latin typeface="Meiryo UI" panose="020B0604030504040204" pitchFamily="50" charset="-128"/>
              <a:ea typeface="Meiryo UI" panose="020B0604030504040204" pitchFamily="50" charset="-128"/>
            </a:endParaRPr>
          </a:p>
          <a:p>
            <a:pPr algn="l"/>
            <a:r>
              <a:rPr lang="ja-JP" altLang="en-US" sz="1600" b="0" dirty="0">
                <a:latin typeface="Meiryo UI" panose="020B0604030504040204" pitchFamily="50" charset="-128"/>
                <a:ea typeface="Meiryo UI" panose="020B0604030504040204" pitchFamily="50" charset="-128"/>
              </a:rPr>
              <a:t>アジャイル開発のプロセスについて説明する</a:t>
            </a:r>
            <a:endParaRPr lang="en-US" altLang="ja-JP" sz="16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07577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975B76AB-4143-4D8B-B34E-C9FB00D7FEF7}"/>
              </a:ext>
            </a:extLst>
          </p:cNvPr>
          <p:cNvSpPr>
            <a:spLocks noGrp="1"/>
          </p:cNvSpPr>
          <p:nvPr>
            <p:ph type="title"/>
          </p:nvPr>
        </p:nvSpPr>
        <p:spPr/>
        <p:txBody>
          <a:bodyPr/>
          <a:lstStyle/>
          <a:p>
            <a:r>
              <a:rPr lang="ja-JP" altLang="en-US" dirty="0"/>
              <a:t>アジャイル開発のプロセス</a:t>
            </a:r>
            <a:endParaRPr kumimoji="1" lang="ja-JP" altLang="en-US" dirty="0"/>
          </a:p>
        </p:txBody>
      </p:sp>
      <p:sp>
        <p:nvSpPr>
          <p:cNvPr id="2" name="スライド番号プレースホルダー 1">
            <a:extLst>
              <a:ext uri="{FF2B5EF4-FFF2-40B4-BE49-F238E27FC236}">
                <a16:creationId xmlns:a16="http://schemas.microsoft.com/office/drawing/2014/main" id="{717B3868-3EF9-41E6-B5F7-84462C397431}"/>
              </a:ext>
            </a:extLst>
          </p:cNvPr>
          <p:cNvSpPr>
            <a:spLocks noGrp="1"/>
          </p:cNvSpPr>
          <p:nvPr>
            <p:ph type="sldNum" sz="quarter" idx="12"/>
          </p:nvPr>
        </p:nvSpPr>
        <p:spPr/>
        <p:txBody>
          <a:bodyPr/>
          <a:lstStyle/>
          <a:p>
            <a:pPr>
              <a:defRPr/>
            </a:pPr>
            <a:fld id="{1D1B1670-86E0-4B55-A70F-4C971F3C1DE2}" type="slidenum">
              <a:rPr lang="ja-JP" altLang="en-US" smtClean="0"/>
              <a:pPr>
                <a:defRPr/>
              </a:pPr>
              <a:t>8</a:t>
            </a:fld>
            <a:endParaRPr lang="en-US" altLang="ja-JP" dirty="0"/>
          </a:p>
        </p:txBody>
      </p:sp>
      <p:sp>
        <p:nvSpPr>
          <p:cNvPr id="5" name="正方形/長方形 4">
            <a:extLst>
              <a:ext uri="{FF2B5EF4-FFF2-40B4-BE49-F238E27FC236}">
                <a16:creationId xmlns:a16="http://schemas.microsoft.com/office/drawing/2014/main" id="{21982E0D-FB4B-4B33-A630-22DEE9385B5D}"/>
              </a:ext>
            </a:extLst>
          </p:cNvPr>
          <p:cNvSpPr/>
          <p:nvPr/>
        </p:nvSpPr>
        <p:spPr>
          <a:xfrm>
            <a:off x="488950" y="1196975"/>
            <a:ext cx="9144000" cy="5039965"/>
          </a:xfrm>
          <a:prstGeom prst="rect">
            <a:avLst/>
          </a:prstGeom>
        </p:spPr>
        <p:txBody>
          <a:bodyPr vert="horz" lIns="91440" tIns="45720" rIns="91440" bIns="45720" numCol="2" spcCol="180000" rtlCol="0">
            <a:noAutofit/>
          </a:bodyPr>
          <a:lstStyle/>
          <a:p>
            <a:pPr marL="180975" indent="-180975" algn="l">
              <a:buFont typeface="Arial" panose="020B0604020202020204" pitchFamily="34" charset="0"/>
              <a:buChar char="•"/>
            </a:pPr>
            <a:r>
              <a:rPr lang="ja-JP" altLang="en-US" sz="1600" b="0" dirty="0">
                <a:latin typeface="Meiryo UI" pitchFamily="50" charset="-128"/>
                <a:ea typeface="Meiryo UI" pitchFamily="50" charset="-128"/>
              </a:rPr>
              <a:t>スクラムは反復（イテレーション）を繰り返す開発プロセスである。この反復の単位を「スプリント」と呼ぶ。スプリントの中身は、「スプリントプランニング」「デイリースクラム」「スプリントレビュー」「スプリントレトロスペクティブ（ふりかえり）」、そして実際の「開発業務」である。</a:t>
            </a:r>
          </a:p>
          <a:p>
            <a:pPr marL="285750" indent="-285750" algn="l">
              <a:buFont typeface="Arial" panose="020B0604020202020204" pitchFamily="34" charset="0"/>
              <a:buChar char="•"/>
            </a:pPr>
            <a:endParaRPr lang="ja-JP" altLang="en-US" sz="1600" b="0" dirty="0">
              <a:latin typeface="Meiryo UI" pitchFamily="50" charset="-128"/>
              <a:ea typeface="Meiryo UI" pitchFamily="50" charset="-128"/>
            </a:endParaRPr>
          </a:p>
          <a:p>
            <a:pPr marL="180975" indent="-180975" algn="l">
              <a:buFont typeface="Arial" panose="020B0604020202020204" pitchFamily="34" charset="0"/>
              <a:buChar char="•"/>
            </a:pPr>
            <a:r>
              <a:rPr lang="ja-JP" altLang="en-US" sz="1600" b="0" dirty="0">
                <a:latin typeface="Meiryo UI" pitchFamily="50" charset="-128"/>
                <a:ea typeface="Meiryo UI" pitchFamily="50" charset="-128"/>
              </a:rPr>
              <a:t>「スプリント」は、</a:t>
            </a:r>
            <a:r>
              <a:rPr lang="en-US" altLang="ja-JP" sz="1600" b="0" dirty="0">
                <a:latin typeface="Meiryo UI" pitchFamily="50" charset="-128"/>
                <a:ea typeface="Meiryo UI" pitchFamily="50" charset="-128"/>
              </a:rPr>
              <a:t>1</a:t>
            </a:r>
            <a:r>
              <a:rPr lang="ja-JP" altLang="en-US" sz="1600" b="0" dirty="0">
                <a:latin typeface="Meiryo UI" pitchFamily="50" charset="-128"/>
                <a:ea typeface="Meiryo UI" pitchFamily="50" charset="-128"/>
              </a:rPr>
              <a:t>～</a:t>
            </a:r>
            <a:r>
              <a:rPr lang="en-US" altLang="ja-JP" sz="1600" b="0" dirty="0">
                <a:latin typeface="Meiryo UI" pitchFamily="50" charset="-128"/>
                <a:ea typeface="Meiryo UI" pitchFamily="50" charset="-128"/>
              </a:rPr>
              <a:t>4</a:t>
            </a:r>
            <a:r>
              <a:rPr lang="ja-JP" altLang="en-US" sz="1600" b="0" dirty="0">
                <a:latin typeface="Meiryo UI" pitchFamily="50" charset="-128"/>
                <a:ea typeface="Meiryo UI" pitchFamily="50" charset="-128"/>
              </a:rPr>
              <a:t>週間の時間枠（タイムボックス）であり、予定されている機能が完成できなくても延長されることはない。開発チームは、この期間内にスプリントバックログの開発に集中し、「リリース判断可能なインクリメント」（プロダクト）を作り出す。</a:t>
            </a:r>
          </a:p>
          <a:p>
            <a:pPr marL="285750" indent="-285750" algn="l">
              <a:buFont typeface="Arial" panose="020B0604020202020204" pitchFamily="34" charset="0"/>
              <a:buChar char="•"/>
            </a:pPr>
            <a:endParaRPr lang="ja-JP" altLang="en-US" sz="1600" b="0" dirty="0">
              <a:latin typeface="Meiryo UI" pitchFamily="50" charset="-128"/>
              <a:ea typeface="Meiryo UI" pitchFamily="50" charset="-128"/>
            </a:endParaRPr>
          </a:p>
          <a:p>
            <a:pPr marL="180975" indent="-180975" algn="l">
              <a:buFont typeface="Arial" panose="020B0604020202020204" pitchFamily="34" charset="0"/>
              <a:buChar char="•"/>
            </a:pPr>
            <a:r>
              <a:rPr lang="ja-JP" altLang="en-US" sz="1600" b="0" dirty="0">
                <a:latin typeface="Meiryo UI" pitchFamily="50" charset="-128"/>
                <a:ea typeface="Meiryo UI" pitchFamily="50" charset="-128"/>
              </a:rPr>
              <a:t>「スプリントバックログ」は、プロダクトバックログに含まれる要求事項のうち、優先順位の高いものから選定された、次のスプリントでの開発対象となる要求事項（追加する機能等）と、それを実現するために必要なタスクを列挙したリストをいう。</a:t>
            </a:r>
            <a:br>
              <a:rPr lang="en-US" altLang="ja-JP" sz="1600" b="0" dirty="0">
                <a:latin typeface="Meiryo UI" pitchFamily="50" charset="-128"/>
                <a:ea typeface="Meiryo UI" pitchFamily="50" charset="-128"/>
              </a:rPr>
            </a:br>
            <a:r>
              <a:rPr lang="ja-JP" altLang="en-US" sz="1600" b="0" dirty="0">
                <a:latin typeface="Meiryo UI" pitchFamily="50" charset="-128"/>
                <a:ea typeface="Meiryo UI" pitchFamily="50" charset="-128"/>
              </a:rPr>
              <a:t>スプリントバックログは、スプリントプランニングでプロダクトオーナーの決めた優先順位と開発チームが提示した見積りの両方の情報をもとに作成される。作成されたスプリントバックログは一回のスプリントにおいてのみ使用される。</a:t>
            </a:r>
            <a:endParaRPr lang="en-US" altLang="ja-JP" sz="1600" b="0" dirty="0">
              <a:latin typeface="Meiryo UI" pitchFamily="50" charset="-128"/>
              <a:ea typeface="Meiryo UI" pitchFamily="50" charset="-128"/>
            </a:endParaRPr>
          </a:p>
          <a:p>
            <a:pPr marL="180975" indent="-180975" algn="l">
              <a:buFont typeface="Arial" panose="020B0604020202020204" pitchFamily="34" charset="0"/>
              <a:buChar char="•"/>
            </a:pPr>
            <a:endParaRPr lang="en-US" altLang="ja-JP" sz="1600" b="0" dirty="0">
              <a:latin typeface="Meiryo UI" pitchFamily="50" charset="-128"/>
              <a:ea typeface="Meiryo UI" pitchFamily="50" charset="-128"/>
            </a:endParaRPr>
          </a:p>
          <a:p>
            <a:pPr marL="180975" indent="-180975" algn="l">
              <a:buFont typeface="Arial" panose="020B0604020202020204" pitchFamily="34" charset="0"/>
              <a:buChar char="•"/>
            </a:pPr>
            <a:r>
              <a:rPr lang="ja-JP" altLang="en-US" sz="1600" b="0" dirty="0">
                <a:latin typeface="Meiryo UI" pitchFamily="50" charset="-128"/>
                <a:ea typeface="Meiryo UI" pitchFamily="50" charset="-128"/>
              </a:rPr>
              <a:t>「リリース判断可能なインクリメント」とは、一回のスプリントにおける成果としてのプロダクトを指す。スプリント終了時にはプロダクトが動く状態であることが必要となり、プロダクトオーナーはそのプロダクトをレビューして、実際にリリースするかどうかを決定する。すなわち、開発されるプロダクトは、スプリント終了時には、「リリース判断可能」になっている必要がある。</a:t>
            </a:r>
            <a:endParaRPr lang="en-US" altLang="ja-JP" sz="1600" b="0" dirty="0">
              <a:latin typeface="Meiryo UI" pitchFamily="50" charset="-128"/>
              <a:ea typeface="Meiryo UI" pitchFamily="50" charset="-128"/>
            </a:endParaRPr>
          </a:p>
          <a:p>
            <a:pPr algn="l"/>
            <a:endParaRPr lang="en-US" altLang="ja-JP" sz="1600" b="0" dirty="0">
              <a:latin typeface="Meiryo UI" pitchFamily="50" charset="-128"/>
              <a:ea typeface="Meiryo UI" pitchFamily="50" charset="-128"/>
            </a:endParaRPr>
          </a:p>
          <a:p>
            <a:pPr marL="180975" indent="-180975" algn="l">
              <a:buFont typeface="Arial" panose="020B0604020202020204" pitchFamily="34" charset="0"/>
              <a:buChar char="•"/>
            </a:pPr>
            <a:r>
              <a:rPr lang="ja-JP" altLang="en-US" sz="1600" b="0" dirty="0">
                <a:latin typeface="Meiryo UI" pitchFamily="50" charset="-128"/>
                <a:ea typeface="Meiryo UI" pitchFamily="50" charset="-128"/>
              </a:rPr>
              <a:t>なお、スプリントバックログには、 「リリース判断可能なインクリメント」の開発以外のもの、すなわち、リファクタリングや特定の文書作成なども含まれうる。ただし、文書は本当に必要なものだけを作成する。</a:t>
            </a:r>
            <a:endParaRPr lang="en-US" altLang="ja-JP" sz="1600" b="0" dirty="0">
              <a:latin typeface="Meiryo UI" pitchFamily="50" charset="-128"/>
              <a:ea typeface="Meiryo UI" pitchFamily="50" charset="-128"/>
            </a:endParaRPr>
          </a:p>
          <a:p>
            <a:pPr algn="l"/>
            <a:endParaRPr lang="en-US" altLang="ja-JP" sz="1600" b="0" dirty="0">
              <a:latin typeface="Meiryo UI" pitchFamily="50" charset="-128"/>
              <a:ea typeface="Meiryo UI" pitchFamily="50" charset="-128"/>
            </a:endParaRPr>
          </a:p>
          <a:p>
            <a:pPr marL="180975" indent="-180975" algn="l">
              <a:buFont typeface="Arial" panose="020B0604020202020204" pitchFamily="34" charset="0"/>
              <a:buChar char="•"/>
            </a:pPr>
            <a:r>
              <a:rPr lang="ja-JP" altLang="en-US" sz="1600" b="0" dirty="0">
                <a:latin typeface="Meiryo UI" panose="020B0604030504040204" pitchFamily="50" charset="-128"/>
                <a:ea typeface="Meiryo UI" panose="020B0604030504040204" pitchFamily="50" charset="-128"/>
              </a:rPr>
              <a:t>プロセス中における各イベントの特徴を次ページ以降に説明する。</a:t>
            </a:r>
          </a:p>
          <a:p>
            <a:pPr algn="l"/>
            <a:r>
              <a:rPr lang="ja-JP" altLang="en-US" sz="1600" b="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82786978"/>
      </p:ext>
    </p:extLst>
  </p:cSld>
  <p:clrMapOvr>
    <a:masterClrMapping/>
  </p:clrMapOvr>
</p:sld>
</file>

<file path=ppt/theme/theme1.xml><?xml version="1.0" encoding="utf-8"?>
<a:theme xmlns:a="http://schemas.openxmlformats.org/drawingml/2006/main" name="2_スキル標準">
  <a:themeElements>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標準デザイン">
      <a:majorFont>
        <a:latin typeface="Arial"/>
        <a:ea typeface="ＭＳ Ｐゴシック"/>
        <a:cs typeface=""/>
      </a:majorFont>
      <a:minorFont>
        <a:latin typeface="HG丸ｺﾞｼｯｸM-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wrap="square" lIns="36000" tIns="36000" rIns="36000" bIns="36000" rtlCol="0" anchor="ctr">
        <a:noAutofit/>
      </a:bodyPr>
      <a:lstStyle>
        <a:defPPr>
          <a:defRPr sz="1400" b="0" dirty="0">
            <a:latin typeface="Meiryo UI" panose="020B0604030504040204" pitchFamily="50" charset="-128"/>
            <a:ea typeface="Meiryo UI" panose="020B0604030504040204" pitchFamily="50" charset="-128"/>
          </a:defRPr>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rtlCol="0">
        <a:spAutoFit/>
      </a:bodyPr>
      <a:lstStyle>
        <a:defPPr>
          <a:defRPr kumimoji="1" sz="900" b="0" dirty="0" smtClean="0">
            <a:latin typeface="Meiryo UI" panose="020B0604030504040204" pitchFamily="50" charset="-128"/>
            <a:ea typeface="Meiryo UI" panose="020B0604030504040204" pitchFamily="50" charset="-128"/>
          </a:defRPr>
        </a:defPPr>
      </a:lstStyle>
    </a:tx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Settings\kohno\Application Data\Microsoft\Templates\みずほ情報総研戦略セ.pot</Template>
  <TotalTime>0</TotalTime>
  <Words>5217</Words>
  <Application>Microsoft Office PowerPoint</Application>
  <PresentationFormat>A4 210 x 297 mm</PresentationFormat>
  <Paragraphs>540</Paragraphs>
  <Slides>21</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21</vt:i4>
      </vt:variant>
    </vt:vector>
  </HeadingPairs>
  <TitlesOfParts>
    <vt:vector size="34" baseType="lpstr">
      <vt:lpstr>HGP創英角ｺﾞｼｯｸUB</vt:lpstr>
      <vt:lpstr>HG丸ｺﾞｼｯｸM-PRO</vt:lpstr>
      <vt:lpstr>Meiryo UI</vt:lpstr>
      <vt:lpstr>ＭＳ Ｐゴシック</vt:lpstr>
      <vt:lpstr>ＭＳ ゴシック</vt:lpstr>
      <vt:lpstr>メイリオ</vt:lpstr>
      <vt:lpstr>游ゴシック</vt:lpstr>
      <vt:lpstr>Arial</vt:lpstr>
      <vt:lpstr>Century</vt:lpstr>
      <vt:lpstr>Tahoma</vt:lpstr>
      <vt:lpstr>Times New Roman</vt:lpstr>
      <vt:lpstr>Wingdings</vt:lpstr>
      <vt:lpstr>2_スキル標準</vt:lpstr>
      <vt:lpstr>PowerPoint プレゼンテーション</vt:lpstr>
      <vt:lpstr>はじめに</vt:lpstr>
      <vt:lpstr>アジャイル開発のスコープと体制について（前提）</vt:lpstr>
      <vt:lpstr>目次</vt:lpstr>
      <vt:lpstr>概要</vt:lpstr>
      <vt:lpstr>アジャイル開発の概要</vt:lpstr>
      <vt:lpstr>スクラムのフレームワーク</vt:lpstr>
      <vt:lpstr>アジャイル開発のプロセス</vt:lpstr>
      <vt:lpstr>アジャイル開発のプロセス</vt:lpstr>
      <vt:lpstr>アジャイル開発の進め方</vt:lpstr>
      <vt:lpstr>アジャイル開発の進め方</vt:lpstr>
      <vt:lpstr>アジャイル開発の進め方</vt:lpstr>
      <vt:lpstr>アジャイル開発の進め方</vt:lpstr>
      <vt:lpstr>アジャイル開発の進め方</vt:lpstr>
      <vt:lpstr>アジャイル開発チームにおける メンバーの役割（ロール）</vt:lpstr>
      <vt:lpstr>役割（ロール）の特徴</vt:lpstr>
      <vt:lpstr>役割（ロール）の特徴</vt:lpstr>
      <vt:lpstr>スクラムチームの体制</vt:lpstr>
      <vt:lpstr>開発プロセスと役割 (ロール) の関連</vt:lpstr>
      <vt:lpstr>用語集</vt:lpstr>
      <vt:lpstr>用語集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2020-03-30T01:48:36Z</dcterms:created>
  <dcterms:modified xsi:type="dcterms:W3CDTF">2023-04-04T05:09:39Z</dcterms:modified>
</cp:coreProperties>
</file>