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52"/>
  </p:notesMasterIdLst>
  <p:sldIdLst>
    <p:sldId id="256" r:id="rId5"/>
    <p:sldId id="262" r:id="rId6"/>
    <p:sldId id="307" r:id="rId7"/>
    <p:sldId id="305" r:id="rId8"/>
    <p:sldId id="258" r:id="rId9"/>
    <p:sldId id="324" r:id="rId10"/>
    <p:sldId id="264" r:id="rId11"/>
    <p:sldId id="310" r:id="rId12"/>
    <p:sldId id="265" r:id="rId13"/>
    <p:sldId id="266" r:id="rId14"/>
    <p:sldId id="267" r:id="rId15"/>
    <p:sldId id="268" r:id="rId16"/>
    <p:sldId id="311" r:id="rId17"/>
    <p:sldId id="269" r:id="rId18"/>
    <p:sldId id="306" r:id="rId19"/>
    <p:sldId id="270" r:id="rId20"/>
    <p:sldId id="316" r:id="rId21"/>
    <p:sldId id="317" r:id="rId22"/>
    <p:sldId id="315" r:id="rId23"/>
    <p:sldId id="312" r:id="rId24"/>
    <p:sldId id="273" r:id="rId25"/>
    <p:sldId id="274" r:id="rId26"/>
    <p:sldId id="318" r:id="rId27"/>
    <p:sldId id="313" r:id="rId28"/>
    <p:sldId id="276" r:id="rId29"/>
    <p:sldId id="277" r:id="rId30"/>
    <p:sldId id="278" r:id="rId31"/>
    <p:sldId id="279" r:id="rId32"/>
    <p:sldId id="280" r:id="rId33"/>
    <p:sldId id="281" r:id="rId34"/>
    <p:sldId id="320" r:id="rId35"/>
    <p:sldId id="321" r:id="rId36"/>
    <p:sldId id="284" r:id="rId37"/>
    <p:sldId id="285" r:id="rId38"/>
    <p:sldId id="286" r:id="rId39"/>
    <p:sldId id="322" r:id="rId40"/>
    <p:sldId id="323" r:id="rId41"/>
    <p:sldId id="289" r:id="rId42"/>
    <p:sldId id="290" r:id="rId43"/>
    <p:sldId id="291" r:id="rId44"/>
    <p:sldId id="314" r:id="rId45"/>
    <p:sldId id="292" r:id="rId46"/>
    <p:sldId id="261" r:id="rId47"/>
    <p:sldId id="295" r:id="rId48"/>
    <p:sldId id="296" r:id="rId49"/>
    <p:sldId id="297" r:id="rId50"/>
    <p:sldId id="294" r:id="rId5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guide id="3" orient="horz" pos="2296" userDrawn="1">
          <p15:clr>
            <a:srgbClr val="A4A3A4"/>
          </p15:clr>
        </p15:guide>
        <p15:guide id="4" pos="892"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59599F"/>
    <a:srgbClr val="35358A"/>
    <a:srgbClr val="E8F1F9"/>
    <a:srgbClr val="0070C0"/>
    <a:srgbClr val="FF2929"/>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2645" autoAdjust="0"/>
  </p:normalViewPr>
  <p:slideViewPr>
    <p:cSldViewPr>
      <p:cViewPr varScale="1">
        <p:scale>
          <a:sx n="79" d="100"/>
          <a:sy n="79" d="100"/>
        </p:scale>
        <p:origin x="1716" y="84"/>
      </p:cViewPr>
      <p:guideLst>
        <p:guide orient="horz" pos="2614"/>
        <p:guide pos="3840"/>
        <p:guide orient="horz" pos="2296"/>
        <p:guide pos="8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11" d="100"/>
          <a:sy n="111" d="100"/>
        </p:scale>
        <p:origin x="5184" y="1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A4689-1E1D-4185-9F19-2F0AD6E3CEF0}" type="doc">
      <dgm:prSet loTypeId="urn:microsoft.com/office/officeart/2005/8/layout/cycle8" loCatId="cycle" qsTypeId="urn:microsoft.com/office/officeart/2005/8/quickstyle/simple2" qsCatId="simple" csTypeId="urn:microsoft.com/office/officeart/2005/8/colors/accent2_1" csCatId="accent2" phldr="1"/>
      <dgm:spPr/>
      <dgm:t>
        <a:bodyPr/>
        <a:lstStyle/>
        <a:p>
          <a:endParaRPr kumimoji="1" lang="ja-JP" altLang="en-US"/>
        </a:p>
      </dgm:t>
    </dgm:pt>
    <dgm:pt modelId="{1E78B5F8-02A2-416C-8745-321EAB320904}">
      <dgm:prSet phldrT="[テキスト]" custT="1"/>
      <dgm:spPr>
        <a:solidFill>
          <a:srgbClr val="FFE781"/>
        </a:solidFill>
        <a:ln>
          <a:noFill/>
        </a:ln>
      </dgm:spPr>
      <dgm:t>
        <a:bodyPr/>
        <a:lstStyle/>
        <a:p>
          <a:r>
            <a:rPr kumimoji="1" lang="en-US" altLang="ja-JP" sz="8000" dirty="0">
              <a:ln w="28575">
                <a:solidFill>
                  <a:srgbClr val="EABD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O</a:t>
          </a:r>
          <a:endParaRPr kumimoji="1" lang="ja-JP" altLang="en-US" sz="8000" dirty="0">
            <a:ln w="28575">
              <a:solidFill>
                <a:srgbClr val="EABD00"/>
              </a:solidFill>
            </a:ln>
            <a:solidFill>
              <a:schemeClr val="bg1"/>
            </a:solidFill>
            <a:latin typeface="Meiryo UI" panose="020B0604030504040204" pitchFamily="50" charset="-128"/>
            <a:cs typeface="Segoe UI Black" panose="020B0A02040204020203" pitchFamily="34" charset="0"/>
          </a:endParaRPr>
        </a:p>
      </dgm:t>
    </dgm:pt>
    <dgm:pt modelId="{6C5109CC-1FD5-4D88-B603-949EF57C3FA6}" type="parTrans" cxnId="{556B8B7B-4B99-49DE-ADE4-4127258A07F6}">
      <dgm:prSet/>
      <dgm:spPr/>
      <dgm:t>
        <a:bodyPr/>
        <a:lstStyle/>
        <a:p>
          <a:endParaRPr kumimoji="1" lang="ja-JP" altLang="en-US"/>
        </a:p>
      </dgm:t>
    </dgm:pt>
    <dgm:pt modelId="{A5C37857-FC7D-47EE-A531-7C5E516D1915}" type="sibTrans" cxnId="{556B8B7B-4B99-49DE-ADE4-4127258A07F6}">
      <dgm:prSet/>
      <dgm:spPr/>
      <dgm:t>
        <a:bodyPr/>
        <a:lstStyle/>
        <a:p>
          <a:endParaRPr kumimoji="1" lang="ja-JP" altLang="en-US"/>
        </a:p>
      </dgm:t>
    </dgm:pt>
    <dgm:pt modelId="{0ABB54E9-BB68-4671-BABC-ACCAC83838C4}">
      <dgm:prSet phldrT="[テキスト]" custT="1"/>
      <dgm:spPr>
        <a:solidFill>
          <a:srgbClr val="FFC971"/>
        </a:solidFill>
        <a:ln>
          <a:noFill/>
        </a:ln>
      </dgm:spPr>
      <dgm:t>
        <a:bodyPr/>
        <a:lstStyle/>
        <a:p>
          <a:r>
            <a:rPr kumimoji="1" lang="en-US" altLang="ja-JP" sz="8000" dirty="0">
              <a:ln w="28575">
                <a:solidFill>
                  <a:srgbClr val="F398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D</a:t>
          </a:r>
          <a:endParaRPr kumimoji="1" lang="ja-JP" altLang="en-US" sz="8000" dirty="0">
            <a:ln w="28575">
              <a:solidFill>
                <a:srgbClr val="F39800"/>
              </a:solidFill>
            </a:ln>
            <a:solidFill>
              <a:schemeClr val="bg1"/>
            </a:solidFill>
            <a:latin typeface="Meiryo UI" panose="020B0604030504040204" pitchFamily="50" charset="-128"/>
            <a:cs typeface="Segoe UI Black" panose="020B0A02040204020203" pitchFamily="34" charset="0"/>
          </a:endParaRPr>
        </a:p>
      </dgm:t>
    </dgm:pt>
    <dgm:pt modelId="{54ACD254-2A3B-4947-859E-CBDEF7E37C80}" type="parTrans" cxnId="{66B5434F-6541-48A6-A76B-2AE027222ECD}">
      <dgm:prSet/>
      <dgm:spPr/>
      <dgm:t>
        <a:bodyPr/>
        <a:lstStyle/>
        <a:p>
          <a:endParaRPr kumimoji="1" lang="ja-JP" altLang="en-US"/>
        </a:p>
      </dgm:t>
    </dgm:pt>
    <dgm:pt modelId="{A8AFD953-0842-4CE5-BC5A-764D987840F2}" type="sibTrans" cxnId="{66B5434F-6541-48A6-A76B-2AE027222ECD}">
      <dgm:prSet/>
      <dgm:spPr/>
      <dgm:t>
        <a:bodyPr/>
        <a:lstStyle/>
        <a:p>
          <a:endParaRPr kumimoji="1" lang="ja-JP" altLang="en-US"/>
        </a:p>
      </dgm:t>
    </dgm:pt>
    <dgm:pt modelId="{91D5D305-A2C8-47D9-8E33-67C0DBA10C4E}">
      <dgm:prSet phldrT="[テキスト]" custT="1"/>
      <dgm:spPr>
        <a:solidFill>
          <a:srgbClr val="F5AF99"/>
        </a:solidFill>
        <a:ln>
          <a:noFill/>
        </a:ln>
      </dgm:spPr>
      <dgm:t>
        <a:bodyPr/>
        <a:lstStyle/>
        <a:p>
          <a:r>
            <a:rPr kumimoji="1" lang="en-US" altLang="ja-JP" sz="8000" dirty="0">
              <a:ln w="28575">
                <a:solidFill>
                  <a:srgbClr val="EA5526"/>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A</a:t>
          </a:r>
          <a:endParaRPr kumimoji="1" lang="ja-JP" altLang="en-US" sz="8000" dirty="0">
            <a:ln w="28575">
              <a:solidFill>
                <a:srgbClr val="EA5526"/>
              </a:solidFill>
            </a:ln>
            <a:solidFill>
              <a:schemeClr val="bg1"/>
            </a:solidFill>
            <a:latin typeface="Meiryo UI" panose="020B0604030504040204" pitchFamily="50" charset="-128"/>
            <a:cs typeface="Segoe UI Black" panose="020B0A02040204020203" pitchFamily="34" charset="0"/>
          </a:endParaRPr>
        </a:p>
      </dgm:t>
    </dgm:pt>
    <dgm:pt modelId="{8E24B39F-7D44-44F2-86D2-CF80E2E618C7}" type="parTrans" cxnId="{3B26E6E5-A40D-4F05-B7C0-BDEEDC2E2A74}">
      <dgm:prSet/>
      <dgm:spPr/>
      <dgm:t>
        <a:bodyPr/>
        <a:lstStyle/>
        <a:p>
          <a:endParaRPr kumimoji="1" lang="ja-JP" altLang="en-US"/>
        </a:p>
      </dgm:t>
    </dgm:pt>
    <dgm:pt modelId="{03DFFE86-E571-432C-A42C-9D6B270C2479}" type="sibTrans" cxnId="{3B26E6E5-A40D-4F05-B7C0-BDEEDC2E2A74}">
      <dgm:prSet/>
      <dgm:spPr/>
      <dgm:t>
        <a:bodyPr/>
        <a:lstStyle/>
        <a:p>
          <a:endParaRPr kumimoji="1" lang="ja-JP" altLang="en-US"/>
        </a:p>
      </dgm:t>
    </dgm:pt>
    <dgm:pt modelId="{E40558C5-C60A-4009-B22F-923CECA43A9C}">
      <dgm:prSet phldrT="[テキスト]" custT="1"/>
      <dgm:spPr>
        <a:solidFill>
          <a:srgbClr val="FFFBA3"/>
        </a:solidFill>
        <a:ln>
          <a:noFill/>
        </a:ln>
      </dgm:spPr>
      <dgm:t>
        <a:bodyPr/>
        <a:lstStyle/>
        <a:p>
          <a:r>
            <a:rPr kumimoji="1" lang="en-US" altLang="ja-JP" sz="8000" dirty="0">
              <a:ln w="28575">
                <a:solidFill>
                  <a:srgbClr val="D6CC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O</a:t>
          </a:r>
          <a:endParaRPr kumimoji="1" lang="ja-JP" altLang="en-US" sz="8000" dirty="0">
            <a:ln w="28575">
              <a:solidFill>
                <a:srgbClr val="D6CC00"/>
              </a:solidFill>
            </a:ln>
            <a:solidFill>
              <a:schemeClr val="bg1"/>
            </a:solidFill>
            <a:latin typeface="Meiryo UI" panose="020B0604030504040204" pitchFamily="50" charset="-128"/>
            <a:cs typeface="Segoe UI Black" panose="020B0A02040204020203" pitchFamily="34" charset="0"/>
          </a:endParaRPr>
        </a:p>
      </dgm:t>
    </dgm:pt>
    <dgm:pt modelId="{EB601B84-9CBC-4790-885F-6E6986F842DD}" type="parTrans" cxnId="{FA2EDC60-8CBE-43AB-9861-583629DF9FB9}">
      <dgm:prSet/>
      <dgm:spPr/>
      <dgm:t>
        <a:bodyPr/>
        <a:lstStyle/>
        <a:p>
          <a:endParaRPr kumimoji="1" lang="ja-JP" altLang="en-US"/>
        </a:p>
      </dgm:t>
    </dgm:pt>
    <dgm:pt modelId="{8A463AB0-15BD-4521-B0ED-5563EFC1F9CA}" type="sibTrans" cxnId="{FA2EDC60-8CBE-43AB-9861-583629DF9FB9}">
      <dgm:prSet/>
      <dgm:spPr/>
      <dgm:t>
        <a:bodyPr/>
        <a:lstStyle/>
        <a:p>
          <a:endParaRPr kumimoji="1" lang="ja-JP" altLang="en-US"/>
        </a:p>
      </dgm:t>
    </dgm:pt>
    <dgm:pt modelId="{0321F89F-B0B3-47F3-B9F7-86A98E48720A}" type="pres">
      <dgm:prSet presAssocID="{9BBA4689-1E1D-4185-9F19-2F0AD6E3CEF0}" presName="compositeShape" presStyleCnt="0">
        <dgm:presLayoutVars>
          <dgm:chMax val="7"/>
          <dgm:dir/>
          <dgm:resizeHandles val="exact"/>
        </dgm:presLayoutVars>
      </dgm:prSet>
      <dgm:spPr/>
    </dgm:pt>
    <dgm:pt modelId="{A48EF25A-D5F8-4854-8206-55364302E0B5}" type="pres">
      <dgm:prSet presAssocID="{9BBA4689-1E1D-4185-9F19-2F0AD6E3CEF0}" presName="wedge1" presStyleLbl="node1" presStyleIdx="0" presStyleCnt="4"/>
      <dgm:spPr/>
    </dgm:pt>
    <dgm:pt modelId="{B1DC1D3A-327E-4F05-94A3-93EE698C5829}" type="pres">
      <dgm:prSet presAssocID="{9BBA4689-1E1D-4185-9F19-2F0AD6E3CEF0}" presName="dummy1a" presStyleCnt="0"/>
      <dgm:spPr/>
    </dgm:pt>
    <dgm:pt modelId="{156F6392-EA9A-49FC-A123-CACEC72E2A6A}" type="pres">
      <dgm:prSet presAssocID="{9BBA4689-1E1D-4185-9F19-2F0AD6E3CEF0}" presName="dummy1b" presStyleCnt="0"/>
      <dgm:spPr/>
    </dgm:pt>
    <dgm:pt modelId="{3DA5486C-4362-412E-B5BE-0485E7FE4188}" type="pres">
      <dgm:prSet presAssocID="{9BBA4689-1E1D-4185-9F19-2F0AD6E3CEF0}" presName="wedge1Tx" presStyleLbl="node1" presStyleIdx="0" presStyleCnt="4">
        <dgm:presLayoutVars>
          <dgm:chMax val="0"/>
          <dgm:chPref val="0"/>
          <dgm:bulletEnabled val="1"/>
        </dgm:presLayoutVars>
      </dgm:prSet>
      <dgm:spPr/>
    </dgm:pt>
    <dgm:pt modelId="{0D3C8153-1125-4380-A121-258276CD8353}" type="pres">
      <dgm:prSet presAssocID="{9BBA4689-1E1D-4185-9F19-2F0AD6E3CEF0}" presName="wedge2" presStyleLbl="node1" presStyleIdx="1" presStyleCnt="4"/>
      <dgm:spPr/>
    </dgm:pt>
    <dgm:pt modelId="{50FE1DBD-FB60-4C2D-BD78-52E5D6C9CA72}" type="pres">
      <dgm:prSet presAssocID="{9BBA4689-1E1D-4185-9F19-2F0AD6E3CEF0}" presName="dummy2a" presStyleCnt="0"/>
      <dgm:spPr/>
    </dgm:pt>
    <dgm:pt modelId="{A599567C-AFF8-4A0C-8B12-FC43C637416D}" type="pres">
      <dgm:prSet presAssocID="{9BBA4689-1E1D-4185-9F19-2F0AD6E3CEF0}" presName="dummy2b" presStyleCnt="0"/>
      <dgm:spPr/>
    </dgm:pt>
    <dgm:pt modelId="{D9E7ECB0-54AE-4B68-8DE6-556FB956C3D4}" type="pres">
      <dgm:prSet presAssocID="{9BBA4689-1E1D-4185-9F19-2F0AD6E3CEF0}" presName="wedge2Tx" presStyleLbl="node1" presStyleIdx="1" presStyleCnt="4">
        <dgm:presLayoutVars>
          <dgm:chMax val="0"/>
          <dgm:chPref val="0"/>
          <dgm:bulletEnabled val="1"/>
        </dgm:presLayoutVars>
      </dgm:prSet>
      <dgm:spPr/>
    </dgm:pt>
    <dgm:pt modelId="{35AC0D2B-C818-444C-9A16-D0405CB9247E}" type="pres">
      <dgm:prSet presAssocID="{9BBA4689-1E1D-4185-9F19-2F0AD6E3CEF0}" presName="wedge3" presStyleLbl="node1" presStyleIdx="2" presStyleCnt="4"/>
      <dgm:spPr/>
    </dgm:pt>
    <dgm:pt modelId="{0688E225-9C45-4989-81D2-723908D21B32}" type="pres">
      <dgm:prSet presAssocID="{9BBA4689-1E1D-4185-9F19-2F0AD6E3CEF0}" presName="dummy3a" presStyleCnt="0"/>
      <dgm:spPr/>
    </dgm:pt>
    <dgm:pt modelId="{D7E87391-3123-4982-B932-C34A7750E530}" type="pres">
      <dgm:prSet presAssocID="{9BBA4689-1E1D-4185-9F19-2F0AD6E3CEF0}" presName="dummy3b" presStyleCnt="0"/>
      <dgm:spPr/>
    </dgm:pt>
    <dgm:pt modelId="{41014EC0-631C-4B9C-B111-43D6F58240AF}" type="pres">
      <dgm:prSet presAssocID="{9BBA4689-1E1D-4185-9F19-2F0AD6E3CEF0}" presName="wedge3Tx" presStyleLbl="node1" presStyleIdx="2" presStyleCnt="4">
        <dgm:presLayoutVars>
          <dgm:chMax val="0"/>
          <dgm:chPref val="0"/>
          <dgm:bulletEnabled val="1"/>
        </dgm:presLayoutVars>
      </dgm:prSet>
      <dgm:spPr/>
    </dgm:pt>
    <dgm:pt modelId="{9FB2C390-4EB7-4695-8F55-823BA344FDFC}" type="pres">
      <dgm:prSet presAssocID="{9BBA4689-1E1D-4185-9F19-2F0AD6E3CEF0}" presName="wedge4" presStyleLbl="node1" presStyleIdx="3" presStyleCnt="4"/>
      <dgm:spPr/>
    </dgm:pt>
    <dgm:pt modelId="{61793C3A-0385-4623-B661-43BAE47C3609}" type="pres">
      <dgm:prSet presAssocID="{9BBA4689-1E1D-4185-9F19-2F0AD6E3CEF0}" presName="dummy4a" presStyleCnt="0"/>
      <dgm:spPr/>
    </dgm:pt>
    <dgm:pt modelId="{7F9E90BB-1941-4DC3-AD28-AC2487CB2FAD}" type="pres">
      <dgm:prSet presAssocID="{9BBA4689-1E1D-4185-9F19-2F0AD6E3CEF0}" presName="dummy4b" presStyleCnt="0"/>
      <dgm:spPr/>
    </dgm:pt>
    <dgm:pt modelId="{782C0BA3-E5D0-4E48-B2CD-2EC58748C3AB}" type="pres">
      <dgm:prSet presAssocID="{9BBA4689-1E1D-4185-9F19-2F0AD6E3CEF0}" presName="wedge4Tx" presStyleLbl="node1" presStyleIdx="3" presStyleCnt="4">
        <dgm:presLayoutVars>
          <dgm:chMax val="0"/>
          <dgm:chPref val="0"/>
          <dgm:bulletEnabled val="1"/>
        </dgm:presLayoutVars>
      </dgm:prSet>
      <dgm:spPr/>
    </dgm:pt>
    <dgm:pt modelId="{E04D86AE-06D8-4768-80DA-AB674F02CF25}" type="pres">
      <dgm:prSet presAssocID="{A5C37857-FC7D-47EE-A531-7C5E516D1915}" presName="arrowWedge1" presStyleLbl="fgSibTrans2D1" presStyleIdx="0" presStyleCnt="4" custScaleX="108944" custScaleY="108944"/>
      <dgm:spPr>
        <a:solidFill>
          <a:srgbClr val="F5C600"/>
        </a:solidFill>
      </dgm:spPr>
    </dgm:pt>
    <dgm:pt modelId="{FEDE837B-734E-4F58-9152-D9372D416681}" type="pres">
      <dgm:prSet presAssocID="{A8AFD953-0842-4CE5-BC5A-764D987840F2}" presName="arrowWedge2" presStyleLbl="fgSibTrans2D1" presStyleIdx="1" presStyleCnt="4" custScaleX="108584" custScaleY="108584"/>
      <dgm:spPr>
        <a:solidFill>
          <a:srgbClr val="F39800"/>
        </a:solidFill>
      </dgm:spPr>
    </dgm:pt>
    <dgm:pt modelId="{0E988878-D058-4E6A-8D8F-522BBEF7A81E}" type="pres">
      <dgm:prSet presAssocID="{03DFFE86-E571-432C-A42C-9D6B270C2479}" presName="arrowWedge3" presStyleLbl="fgSibTrans2D1" presStyleIdx="2" presStyleCnt="4" custScaleX="109064" custScaleY="109064"/>
      <dgm:spPr>
        <a:solidFill>
          <a:srgbClr val="EA5526"/>
        </a:solidFill>
      </dgm:spPr>
    </dgm:pt>
    <dgm:pt modelId="{08FEF8D0-E75C-4763-A3AC-1ED1CF51D9E0}" type="pres">
      <dgm:prSet presAssocID="{8A463AB0-15BD-4521-B0ED-5563EFC1F9CA}" presName="arrowWedge4" presStyleLbl="fgSibTrans2D1" presStyleIdx="3" presStyleCnt="4" custScaleX="108443" custScaleY="108443"/>
      <dgm:spPr>
        <a:solidFill>
          <a:srgbClr val="F2E700"/>
        </a:solidFill>
      </dgm:spPr>
    </dgm:pt>
  </dgm:ptLst>
  <dgm:cxnLst>
    <dgm:cxn modelId="{5C35DB14-EA1A-431B-B056-391759189A37}" type="presOf" srcId="{91D5D305-A2C8-47D9-8E33-67C0DBA10C4E}" destId="{35AC0D2B-C818-444C-9A16-D0405CB9247E}" srcOrd="0" destOrd="0" presId="urn:microsoft.com/office/officeart/2005/8/layout/cycle8"/>
    <dgm:cxn modelId="{18727126-1219-4798-A7CE-0FB495109055}" type="presOf" srcId="{9BBA4689-1E1D-4185-9F19-2F0AD6E3CEF0}" destId="{0321F89F-B0B3-47F3-B9F7-86A98E48720A}" srcOrd="0" destOrd="0" presId="urn:microsoft.com/office/officeart/2005/8/layout/cycle8"/>
    <dgm:cxn modelId="{137BE833-206C-4E85-853E-09924CB53A1F}" type="presOf" srcId="{E40558C5-C60A-4009-B22F-923CECA43A9C}" destId="{9FB2C390-4EB7-4695-8F55-823BA344FDFC}" srcOrd="0" destOrd="0" presId="urn:microsoft.com/office/officeart/2005/8/layout/cycle8"/>
    <dgm:cxn modelId="{FA2EDC60-8CBE-43AB-9861-583629DF9FB9}" srcId="{9BBA4689-1E1D-4185-9F19-2F0AD6E3CEF0}" destId="{E40558C5-C60A-4009-B22F-923CECA43A9C}" srcOrd="3" destOrd="0" parTransId="{EB601B84-9CBC-4790-885F-6E6986F842DD}" sibTransId="{8A463AB0-15BD-4521-B0ED-5563EFC1F9CA}"/>
    <dgm:cxn modelId="{3F7E6149-5CF1-4944-BC36-B06BE39F9EF0}" type="presOf" srcId="{91D5D305-A2C8-47D9-8E33-67C0DBA10C4E}" destId="{41014EC0-631C-4B9C-B111-43D6F58240AF}" srcOrd="1" destOrd="0" presId="urn:microsoft.com/office/officeart/2005/8/layout/cycle8"/>
    <dgm:cxn modelId="{66B5434F-6541-48A6-A76B-2AE027222ECD}" srcId="{9BBA4689-1E1D-4185-9F19-2F0AD6E3CEF0}" destId="{0ABB54E9-BB68-4671-BABC-ACCAC83838C4}" srcOrd="1" destOrd="0" parTransId="{54ACD254-2A3B-4947-859E-CBDEF7E37C80}" sibTransId="{A8AFD953-0842-4CE5-BC5A-764D987840F2}"/>
    <dgm:cxn modelId="{C4016971-C6FE-4A14-8824-B88261B57706}" type="presOf" srcId="{1E78B5F8-02A2-416C-8745-321EAB320904}" destId="{3DA5486C-4362-412E-B5BE-0485E7FE4188}" srcOrd="1" destOrd="0" presId="urn:microsoft.com/office/officeart/2005/8/layout/cycle8"/>
    <dgm:cxn modelId="{37E06054-39FA-47F1-AA2A-0A00B53C14ED}" type="presOf" srcId="{0ABB54E9-BB68-4671-BABC-ACCAC83838C4}" destId="{D9E7ECB0-54AE-4B68-8DE6-556FB956C3D4}" srcOrd="1" destOrd="0" presId="urn:microsoft.com/office/officeart/2005/8/layout/cycle8"/>
    <dgm:cxn modelId="{556B8B7B-4B99-49DE-ADE4-4127258A07F6}" srcId="{9BBA4689-1E1D-4185-9F19-2F0AD6E3CEF0}" destId="{1E78B5F8-02A2-416C-8745-321EAB320904}" srcOrd="0" destOrd="0" parTransId="{6C5109CC-1FD5-4D88-B603-949EF57C3FA6}" sibTransId="{A5C37857-FC7D-47EE-A531-7C5E516D1915}"/>
    <dgm:cxn modelId="{16016586-6941-410A-87D8-AFC383C55CA8}" type="presOf" srcId="{1E78B5F8-02A2-416C-8745-321EAB320904}" destId="{A48EF25A-D5F8-4854-8206-55364302E0B5}" srcOrd="0" destOrd="0" presId="urn:microsoft.com/office/officeart/2005/8/layout/cycle8"/>
    <dgm:cxn modelId="{72180793-F54E-4AAC-99C4-7BF11ECB2D25}" type="presOf" srcId="{0ABB54E9-BB68-4671-BABC-ACCAC83838C4}" destId="{0D3C8153-1125-4380-A121-258276CD8353}" srcOrd="0" destOrd="0" presId="urn:microsoft.com/office/officeart/2005/8/layout/cycle8"/>
    <dgm:cxn modelId="{3B26E6E5-A40D-4F05-B7C0-BDEEDC2E2A74}" srcId="{9BBA4689-1E1D-4185-9F19-2F0AD6E3CEF0}" destId="{91D5D305-A2C8-47D9-8E33-67C0DBA10C4E}" srcOrd="2" destOrd="0" parTransId="{8E24B39F-7D44-44F2-86D2-CF80E2E618C7}" sibTransId="{03DFFE86-E571-432C-A42C-9D6B270C2479}"/>
    <dgm:cxn modelId="{E6E825FF-BBD5-4628-8992-02D74885FA0E}" type="presOf" srcId="{E40558C5-C60A-4009-B22F-923CECA43A9C}" destId="{782C0BA3-E5D0-4E48-B2CD-2EC58748C3AB}" srcOrd="1" destOrd="0" presId="urn:microsoft.com/office/officeart/2005/8/layout/cycle8"/>
    <dgm:cxn modelId="{84B108C5-3E1F-44F9-A277-A0DF6A94CC54}" type="presParOf" srcId="{0321F89F-B0B3-47F3-B9F7-86A98E48720A}" destId="{A48EF25A-D5F8-4854-8206-55364302E0B5}" srcOrd="0" destOrd="0" presId="urn:microsoft.com/office/officeart/2005/8/layout/cycle8"/>
    <dgm:cxn modelId="{A91B63AB-9AA2-413F-8ADD-F649AA927B18}" type="presParOf" srcId="{0321F89F-B0B3-47F3-B9F7-86A98E48720A}" destId="{B1DC1D3A-327E-4F05-94A3-93EE698C5829}" srcOrd="1" destOrd="0" presId="urn:microsoft.com/office/officeart/2005/8/layout/cycle8"/>
    <dgm:cxn modelId="{32EFD120-0EDE-4A15-8670-7907D02D2789}" type="presParOf" srcId="{0321F89F-B0B3-47F3-B9F7-86A98E48720A}" destId="{156F6392-EA9A-49FC-A123-CACEC72E2A6A}" srcOrd="2" destOrd="0" presId="urn:microsoft.com/office/officeart/2005/8/layout/cycle8"/>
    <dgm:cxn modelId="{92EA2487-9CE8-44D4-98F0-D8F13F15F564}" type="presParOf" srcId="{0321F89F-B0B3-47F3-B9F7-86A98E48720A}" destId="{3DA5486C-4362-412E-B5BE-0485E7FE4188}" srcOrd="3" destOrd="0" presId="urn:microsoft.com/office/officeart/2005/8/layout/cycle8"/>
    <dgm:cxn modelId="{618FF18D-6200-4F92-9CAC-82D987F06C69}" type="presParOf" srcId="{0321F89F-B0B3-47F3-B9F7-86A98E48720A}" destId="{0D3C8153-1125-4380-A121-258276CD8353}" srcOrd="4" destOrd="0" presId="urn:microsoft.com/office/officeart/2005/8/layout/cycle8"/>
    <dgm:cxn modelId="{B087ECF0-C475-4603-825D-ED8AD1F62A4D}" type="presParOf" srcId="{0321F89F-B0B3-47F3-B9F7-86A98E48720A}" destId="{50FE1DBD-FB60-4C2D-BD78-52E5D6C9CA72}" srcOrd="5" destOrd="0" presId="urn:microsoft.com/office/officeart/2005/8/layout/cycle8"/>
    <dgm:cxn modelId="{431DDE82-1422-4F03-9845-990050554F7C}" type="presParOf" srcId="{0321F89F-B0B3-47F3-B9F7-86A98E48720A}" destId="{A599567C-AFF8-4A0C-8B12-FC43C637416D}" srcOrd="6" destOrd="0" presId="urn:microsoft.com/office/officeart/2005/8/layout/cycle8"/>
    <dgm:cxn modelId="{0CED3D9B-2015-4077-A3E6-F719EB490E65}" type="presParOf" srcId="{0321F89F-B0B3-47F3-B9F7-86A98E48720A}" destId="{D9E7ECB0-54AE-4B68-8DE6-556FB956C3D4}" srcOrd="7" destOrd="0" presId="urn:microsoft.com/office/officeart/2005/8/layout/cycle8"/>
    <dgm:cxn modelId="{D9ADC9BE-4894-4002-AC17-4D9808FB0982}" type="presParOf" srcId="{0321F89F-B0B3-47F3-B9F7-86A98E48720A}" destId="{35AC0D2B-C818-444C-9A16-D0405CB9247E}" srcOrd="8" destOrd="0" presId="urn:microsoft.com/office/officeart/2005/8/layout/cycle8"/>
    <dgm:cxn modelId="{DB4DD9B4-B92B-4FDA-B14E-B3FAE0E637B7}" type="presParOf" srcId="{0321F89F-B0B3-47F3-B9F7-86A98E48720A}" destId="{0688E225-9C45-4989-81D2-723908D21B32}" srcOrd="9" destOrd="0" presId="urn:microsoft.com/office/officeart/2005/8/layout/cycle8"/>
    <dgm:cxn modelId="{512A7334-9356-4AF5-9A1B-D4D50708CD09}" type="presParOf" srcId="{0321F89F-B0B3-47F3-B9F7-86A98E48720A}" destId="{D7E87391-3123-4982-B932-C34A7750E530}" srcOrd="10" destOrd="0" presId="urn:microsoft.com/office/officeart/2005/8/layout/cycle8"/>
    <dgm:cxn modelId="{3EF0A386-0FFE-4077-AD96-44AF63094BC6}" type="presParOf" srcId="{0321F89F-B0B3-47F3-B9F7-86A98E48720A}" destId="{41014EC0-631C-4B9C-B111-43D6F58240AF}" srcOrd="11" destOrd="0" presId="urn:microsoft.com/office/officeart/2005/8/layout/cycle8"/>
    <dgm:cxn modelId="{CD90AE25-100D-40A2-A39B-2731DF8C7DD6}" type="presParOf" srcId="{0321F89F-B0B3-47F3-B9F7-86A98E48720A}" destId="{9FB2C390-4EB7-4695-8F55-823BA344FDFC}" srcOrd="12" destOrd="0" presId="urn:microsoft.com/office/officeart/2005/8/layout/cycle8"/>
    <dgm:cxn modelId="{7CC8449C-7A0B-454F-8B43-83FF87C38ACD}" type="presParOf" srcId="{0321F89F-B0B3-47F3-B9F7-86A98E48720A}" destId="{61793C3A-0385-4623-B661-43BAE47C3609}" srcOrd="13" destOrd="0" presId="urn:microsoft.com/office/officeart/2005/8/layout/cycle8"/>
    <dgm:cxn modelId="{98C559E2-FA0C-47FA-B127-2E31F1B3C79F}" type="presParOf" srcId="{0321F89F-B0B3-47F3-B9F7-86A98E48720A}" destId="{7F9E90BB-1941-4DC3-AD28-AC2487CB2FAD}" srcOrd="14" destOrd="0" presId="urn:microsoft.com/office/officeart/2005/8/layout/cycle8"/>
    <dgm:cxn modelId="{43947B8C-047D-4BC9-B593-E682A29F6B93}" type="presParOf" srcId="{0321F89F-B0B3-47F3-B9F7-86A98E48720A}" destId="{782C0BA3-E5D0-4E48-B2CD-2EC58748C3AB}" srcOrd="15" destOrd="0" presId="urn:microsoft.com/office/officeart/2005/8/layout/cycle8"/>
    <dgm:cxn modelId="{A046F223-3A9D-4D60-B5CB-C9F6CD5F6E88}" type="presParOf" srcId="{0321F89F-B0B3-47F3-B9F7-86A98E48720A}" destId="{E04D86AE-06D8-4768-80DA-AB674F02CF25}" srcOrd="16" destOrd="0" presId="urn:microsoft.com/office/officeart/2005/8/layout/cycle8"/>
    <dgm:cxn modelId="{A90A82E6-0AD0-4EA5-BF63-4F38D68ED31D}" type="presParOf" srcId="{0321F89F-B0B3-47F3-B9F7-86A98E48720A}" destId="{FEDE837B-734E-4F58-9152-D9372D416681}" srcOrd="17" destOrd="0" presId="urn:microsoft.com/office/officeart/2005/8/layout/cycle8"/>
    <dgm:cxn modelId="{2C1892A4-98E1-433A-BB82-3B75F58EAB6E}" type="presParOf" srcId="{0321F89F-B0B3-47F3-B9F7-86A98E48720A}" destId="{0E988878-D058-4E6A-8D8F-522BBEF7A81E}" srcOrd="18" destOrd="0" presId="urn:microsoft.com/office/officeart/2005/8/layout/cycle8"/>
    <dgm:cxn modelId="{942A8A6C-AB91-4D9A-A067-7FF94DB1CC08}" type="presParOf" srcId="{0321F89F-B0B3-47F3-B9F7-86A98E48720A}" destId="{08FEF8D0-E75C-4763-A3AC-1ED1CF51D9E0}"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EF25A-D5F8-4854-8206-55364302E0B5}">
      <dsp:nvSpPr>
        <dsp:cNvPr id="0" name=""/>
        <dsp:cNvSpPr/>
      </dsp:nvSpPr>
      <dsp:spPr>
        <a:xfrm>
          <a:off x="1380422" y="249817"/>
          <a:ext cx="3413760" cy="3413760"/>
        </a:xfrm>
        <a:prstGeom prst="pie">
          <a:avLst>
            <a:gd name="adj1" fmla="val 16200000"/>
            <a:gd name="adj2" fmla="val 0"/>
          </a:avLst>
        </a:prstGeom>
        <a:solidFill>
          <a:srgbClr val="FFE781"/>
        </a:solidFill>
        <a:ln w="38100" cap="flat" cmpd="sng" algn="ctr">
          <a:no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kumimoji="1" lang="en-US" altLang="ja-JP" sz="8000" kern="1200" dirty="0">
              <a:ln w="28575">
                <a:solidFill>
                  <a:srgbClr val="EABD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O</a:t>
          </a:r>
          <a:endParaRPr kumimoji="1" lang="ja-JP" altLang="en-US" sz="8000" kern="1200" dirty="0">
            <a:ln w="28575">
              <a:solidFill>
                <a:srgbClr val="EABD00"/>
              </a:solidFill>
            </a:ln>
            <a:solidFill>
              <a:schemeClr val="bg1"/>
            </a:solidFill>
            <a:latin typeface="Meiryo UI" panose="020B0604030504040204" pitchFamily="50" charset="-128"/>
            <a:cs typeface="Segoe UI Black" panose="020B0A02040204020203" pitchFamily="34" charset="0"/>
          </a:endParaRPr>
        </a:p>
      </dsp:txBody>
      <dsp:txXfrm>
        <a:off x="3192560" y="957360"/>
        <a:ext cx="1259840" cy="934720"/>
      </dsp:txXfrm>
    </dsp:sp>
    <dsp:sp modelId="{0D3C8153-1125-4380-A121-258276CD8353}">
      <dsp:nvSpPr>
        <dsp:cNvPr id="0" name=""/>
        <dsp:cNvSpPr/>
      </dsp:nvSpPr>
      <dsp:spPr>
        <a:xfrm>
          <a:off x="1380422" y="364422"/>
          <a:ext cx="3413760" cy="3413760"/>
        </a:xfrm>
        <a:prstGeom prst="pie">
          <a:avLst>
            <a:gd name="adj1" fmla="val 0"/>
            <a:gd name="adj2" fmla="val 5400000"/>
          </a:avLst>
        </a:prstGeom>
        <a:solidFill>
          <a:srgbClr val="FFC971"/>
        </a:solidFill>
        <a:ln w="38100" cap="flat" cmpd="sng" algn="ctr">
          <a:no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kumimoji="1" lang="en-US" altLang="ja-JP" sz="8000" kern="1200" dirty="0">
              <a:ln w="28575">
                <a:solidFill>
                  <a:srgbClr val="F398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D</a:t>
          </a:r>
          <a:endParaRPr kumimoji="1" lang="ja-JP" altLang="en-US" sz="8000" kern="1200" dirty="0">
            <a:ln w="28575">
              <a:solidFill>
                <a:srgbClr val="F39800"/>
              </a:solidFill>
            </a:ln>
            <a:solidFill>
              <a:schemeClr val="bg1"/>
            </a:solidFill>
            <a:latin typeface="Meiryo UI" panose="020B0604030504040204" pitchFamily="50" charset="-128"/>
            <a:cs typeface="Segoe UI Black" panose="020B0A02040204020203" pitchFamily="34" charset="0"/>
          </a:endParaRPr>
        </a:p>
      </dsp:txBody>
      <dsp:txXfrm>
        <a:off x="3192560" y="2135920"/>
        <a:ext cx="1259840" cy="934720"/>
      </dsp:txXfrm>
    </dsp:sp>
    <dsp:sp modelId="{35AC0D2B-C818-444C-9A16-D0405CB9247E}">
      <dsp:nvSpPr>
        <dsp:cNvPr id="0" name=""/>
        <dsp:cNvSpPr/>
      </dsp:nvSpPr>
      <dsp:spPr>
        <a:xfrm>
          <a:off x="1265817" y="364422"/>
          <a:ext cx="3413760" cy="3413760"/>
        </a:xfrm>
        <a:prstGeom prst="pie">
          <a:avLst>
            <a:gd name="adj1" fmla="val 5400000"/>
            <a:gd name="adj2" fmla="val 10800000"/>
          </a:avLst>
        </a:prstGeom>
        <a:solidFill>
          <a:srgbClr val="F5AF99"/>
        </a:solidFill>
        <a:ln w="38100" cap="flat" cmpd="sng" algn="ctr">
          <a:no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kumimoji="1" lang="en-US" altLang="ja-JP" sz="8000" kern="1200" dirty="0">
              <a:ln w="28575">
                <a:solidFill>
                  <a:srgbClr val="EA5526"/>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A</a:t>
          </a:r>
          <a:endParaRPr kumimoji="1" lang="ja-JP" altLang="en-US" sz="8000" kern="1200" dirty="0">
            <a:ln w="28575">
              <a:solidFill>
                <a:srgbClr val="EA5526"/>
              </a:solidFill>
            </a:ln>
            <a:solidFill>
              <a:schemeClr val="bg1"/>
            </a:solidFill>
            <a:latin typeface="Meiryo UI" panose="020B0604030504040204" pitchFamily="50" charset="-128"/>
            <a:cs typeface="Segoe UI Black" panose="020B0A02040204020203" pitchFamily="34" charset="0"/>
          </a:endParaRPr>
        </a:p>
      </dsp:txBody>
      <dsp:txXfrm>
        <a:off x="1607600" y="2135920"/>
        <a:ext cx="1259840" cy="934720"/>
      </dsp:txXfrm>
    </dsp:sp>
    <dsp:sp modelId="{9FB2C390-4EB7-4695-8F55-823BA344FDFC}">
      <dsp:nvSpPr>
        <dsp:cNvPr id="0" name=""/>
        <dsp:cNvSpPr/>
      </dsp:nvSpPr>
      <dsp:spPr>
        <a:xfrm>
          <a:off x="1265817" y="249817"/>
          <a:ext cx="3413760" cy="3413760"/>
        </a:xfrm>
        <a:prstGeom prst="pie">
          <a:avLst>
            <a:gd name="adj1" fmla="val 10800000"/>
            <a:gd name="adj2" fmla="val 16200000"/>
          </a:avLst>
        </a:prstGeom>
        <a:solidFill>
          <a:srgbClr val="FFFBA3"/>
        </a:solidFill>
        <a:ln w="38100" cap="flat" cmpd="sng" algn="ctr">
          <a:no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kumimoji="1" lang="en-US" altLang="ja-JP" sz="8000" kern="1200" dirty="0">
              <a:ln w="28575">
                <a:solidFill>
                  <a:srgbClr val="D6CC00"/>
                </a:solidFill>
              </a:ln>
              <a:solidFill>
                <a:schemeClr val="bg1"/>
              </a:solidFill>
              <a:latin typeface="Meiryo UI" panose="020B0604030504040204" pitchFamily="50" charset="-128"/>
              <a:ea typeface="Meiryo UI" panose="020B0604030504040204" pitchFamily="50" charset="-128"/>
              <a:cs typeface="Segoe UI Black" panose="020B0A02040204020203" pitchFamily="34" charset="0"/>
            </a:rPr>
            <a:t>O</a:t>
          </a:r>
          <a:endParaRPr kumimoji="1" lang="ja-JP" altLang="en-US" sz="8000" kern="1200" dirty="0">
            <a:ln w="28575">
              <a:solidFill>
                <a:srgbClr val="D6CC00"/>
              </a:solidFill>
            </a:ln>
            <a:solidFill>
              <a:schemeClr val="bg1"/>
            </a:solidFill>
            <a:latin typeface="Meiryo UI" panose="020B0604030504040204" pitchFamily="50" charset="-128"/>
            <a:cs typeface="Segoe UI Black" panose="020B0A02040204020203" pitchFamily="34" charset="0"/>
          </a:endParaRPr>
        </a:p>
      </dsp:txBody>
      <dsp:txXfrm>
        <a:off x="1607600" y="957360"/>
        <a:ext cx="1259840" cy="934720"/>
      </dsp:txXfrm>
    </dsp:sp>
    <dsp:sp modelId="{E04D86AE-06D8-4768-80DA-AB674F02CF25}">
      <dsp:nvSpPr>
        <dsp:cNvPr id="0" name=""/>
        <dsp:cNvSpPr/>
      </dsp:nvSpPr>
      <dsp:spPr>
        <a:xfrm>
          <a:off x="997529" y="-133074"/>
          <a:ext cx="4179545" cy="4179545"/>
        </a:xfrm>
        <a:prstGeom prst="circularArrow">
          <a:avLst>
            <a:gd name="adj1" fmla="val 5085"/>
            <a:gd name="adj2" fmla="val 327528"/>
            <a:gd name="adj3" fmla="val 21272472"/>
            <a:gd name="adj4" fmla="val 16200000"/>
            <a:gd name="adj5" fmla="val 5932"/>
          </a:avLst>
        </a:prstGeom>
        <a:solidFill>
          <a:srgbClr val="F5C6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EDE837B-734E-4F58-9152-D9372D416681}">
      <dsp:nvSpPr>
        <dsp:cNvPr id="0" name=""/>
        <dsp:cNvSpPr/>
      </dsp:nvSpPr>
      <dsp:spPr>
        <a:xfrm>
          <a:off x="1004435" y="-11564"/>
          <a:ext cx="4165733" cy="4165733"/>
        </a:xfrm>
        <a:prstGeom prst="circularArrow">
          <a:avLst>
            <a:gd name="adj1" fmla="val 5085"/>
            <a:gd name="adj2" fmla="val 327528"/>
            <a:gd name="adj3" fmla="val 5072472"/>
            <a:gd name="adj4" fmla="val 0"/>
            <a:gd name="adj5" fmla="val 5932"/>
          </a:avLst>
        </a:prstGeom>
        <a:solidFill>
          <a:srgbClr val="F398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E988878-D058-4E6A-8D8F-522BBEF7A81E}">
      <dsp:nvSpPr>
        <dsp:cNvPr id="0" name=""/>
        <dsp:cNvSpPr/>
      </dsp:nvSpPr>
      <dsp:spPr>
        <a:xfrm>
          <a:off x="880623" y="-20771"/>
          <a:ext cx="4184148" cy="4184148"/>
        </a:xfrm>
        <a:prstGeom prst="circularArrow">
          <a:avLst>
            <a:gd name="adj1" fmla="val 5085"/>
            <a:gd name="adj2" fmla="val 327528"/>
            <a:gd name="adj3" fmla="val 10472472"/>
            <a:gd name="adj4" fmla="val 5400000"/>
            <a:gd name="adj5" fmla="val 5932"/>
          </a:avLst>
        </a:prstGeom>
        <a:solidFill>
          <a:srgbClr val="EA552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8FEF8D0-E75C-4763-A3AC-1ED1CF51D9E0}">
      <dsp:nvSpPr>
        <dsp:cNvPr id="0" name=""/>
        <dsp:cNvSpPr/>
      </dsp:nvSpPr>
      <dsp:spPr>
        <a:xfrm>
          <a:off x="892535" y="-123464"/>
          <a:ext cx="4160324" cy="4160324"/>
        </a:xfrm>
        <a:prstGeom prst="circularArrow">
          <a:avLst>
            <a:gd name="adj1" fmla="val 5085"/>
            <a:gd name="adj2" fmla="val 327528"/>
            <a:gd name="adj3" fmla="val 15872472"/>
            <a:gd name="adj4" fmla="val 10800000"/>
            <a:gd name="adj5" fmla="val 5932"/>
          </a:avLst>
        </a:prstGeom>
        <a:solidFill>
          <a:srgbClr val="F2E7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645" max="1915" units="cm"/>
          <inkml:channel name="Y" type="integer" min="-1440" max="768" units="cm"/>
        </inkml:traceFormat>
        <inkml:channelProperties>
          <inkml:channelProperty channel="X" name="resolution" value="74.4186" units="1/cm"/>
          <inkml:channelProperty channel="Y" name="resolution" value="114.40414" units="1/cm"/>
        </inkml:channelProperties>
      </inkml:inkSource>
      <inkml:timestamp xml:id="ts0" timeString="2022-11-17T14:23:16.238"/>
    </inkml:context>
    <inkml:brush xml:id="br0">
      <inkml:brushProperty name="width" value="0.05292" units="cm"/>
      <inkml:brushProperty name="height" value="0.05292" units="cm"/>
      <inkml:brushProperty name="color" value="#FF0000"/>
    </inkml:brush>
  </inkml:definitions>
  <inkml:trace contextRef="#ctx0" brushRef="#br0">9007 6014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ja-JP" sz="1800" b="0" strike="noStrike" spc="-1" dirty="0">
                <a:solidFill>
                  <a:srgbClr val="000000"/>
                </a:solidFill>
                <a:latin typeface="Arial"/>
              </a:rPr>
              <a:t>クリックしてスライドを移動</a:t>
            </a:r>
            <a:endParaRPr lang="en-US" sz="1800" b="0" strike="noStrike" spc="-1" dirty="0">
              <a:solidFill>
                <a:srgbClr val="000000"/>
              </a:solidFill>
              <a:latin typeface="Arial"/>
            </a:endParaRPr>
          </a:p>
        </p:txBody>
      </p:sp>
      <p:sp>
        <p:nvSpPr>
          <p:cNvPr id="18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ja-JP" sz="2000" b="0" strike="noStrike" spc="-1" dirty="0">
                <a:solidFill>
                  <a:srgbClr val="000000"/>
                </a:solidFill>
                <a:latin typeface="Arial"/>
              </a:rPr>
              <a:t>クリックしてノートの書式を編集</a:t>
            </a:r>
            <a:endParaRPr lang="en-US" sz="2000" b="0" strike="noStrike" spc="-1" dirty="0">
              <a:solidFill>
                <a:srgbClr val="000000"/>
              </a:solidFill>
              <a:latin typeface="Arial"/>
            </a:endParaRPr>
          </a:p>
        </p:txBody>
      </p:sp>
      <p:sp>
        <p:nvSpPr>
          <p:cNvPr id="19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lvl1pPr>
              <a:defRPr>
                <a:latin typeface="Meiryo UI" panose="020B0604030504040204" pitchFamily="50" charset="-128"/>
              </a:defRPr>
            </a:lvl1pPr>
          </a:lstStyle>
          <a:p>
            <a:r>
              <a:rPr lang="en-US" sz="1400" spc="-1" dirty="0">
                <a:solidFill>
                  <a:srgbClr val="000000"/>
                </a:solidFill>
              </a:rPr>
              <a:t>&lt;</a:t>
            </a:r>
            <a:r>
              <a:rPr lang="en-US" sz="1400" spc="-1" dirty="0" err="1">
                <a:solidFill>
                  <a:srgbClr val="000000"/>
                </a:solidFill>
              </a:rPr>
              <a:t>ヘッダ</a:t>
            </a:r>
            <a:r>
              <a:rPr lang="en-US" sz="1400" spc="-1" dirty="0">
                <a:solidFill>
                  <a:srgbClr val="000000"/>
                </a:solidFill>
              </a:rPr>
              <a:t>ー&gt;</a:t>
            </a:r>
          </a:p>
        </p:txBody>
      </p:sp>
      <p:sp>
        <p:nvSpPr>
          <p:cNvPr id="191"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Meiryo UI" panose="020B0604030504040204" pitchFamily="50" charset="-128"/>
              </a:defRPr>
            </a:lvl1pPr>
          </a:lstStyle>
          <a:p>
            <a:r>
              <a:rPr lang="en-US" altLang="ja-JP" dirty="0"/>
              <a:t>&lt;</a:t>
            </a:r>
            <a:r>
              <a:rPr lang="ja-JP" altLang="en-US" dirty="0"/>
              <a:t>日付</a:t>
            </a:r>
            <a:r>
              <a:rPr lang="en-US" altLang="ja-JP" dirty="0"/>
              <a:t>/</a:t>
            </a:r>
            <a:r>
              <a:rPr lang="ja-JP" altLang="en-US" dirty="0"/>
              <a:t>時刻</a:t>
            </a:r>
            <a:r>
              <a:rPr lang="en-US" altLang="ja-JP" dirty="0"/>
              <a:t>&gt;</a:t>
            </a:r>
          </a:p>
        </p:txBody>
      </p:sp>
      <p:sp>
        <p:nvSpPr>
          <p:cNvPr id="192"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Meiryo UI" panose="020B0604030504040204" pitchFamily="50" charset="-128"/>
              </a:defRPr>
            </a:lvl1pPr>
          </a:lstStyle>
          <a:p>
            <a:r>
              <a:rPr lang="en-US" altLang="ja-JP" dirty="0"/>
              <a:t>&lt;</a:t>
            </a:r>
            <a:r>
              <a:rPr lang="ja-JP" altLang="en-US" dirty="0"/>
              <a:t>フッター</a:t>
            </a:r>
            <a:r>
              <a:rPr lang="en-US" altLang="ja-JP" dirty="0"/>
              <a:t>&gt;</a:t>
            </a:r>
          </a:p>
        </p:txBody>
      </p:sp>
      <p:sp>
        <p:nvSpPr>
          <p:cNvPr id="193"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Meiryo UI" panose="020B0604030504040204" pitchFamily="50" charset="-128"/>
              </a:defRPr>
            </a:lvl1pPr>
          </a:lstStyle>
          <a:p>
            <a:fld id="{5106D454-2674-4AF7-A3BA-D92379D8A909}" type="slidenum">
              <a:rPr lang="en-US" altLang="ja-JP" smtClean="0"/>
              <a:pPr/>
              <a:t>‹#›</a:t>
            </a:fld>
            <a:endParaRPr lang="ja-JP" altLang="en-US" dirty="0"/>
          </a:p>
        </p:txBody>
      </p:sp>
    </p:spTree>
    <p:extLst>
      <p:ext uri="{BB962C8B-B14F-4D97-AF65-F5344CB8AC3E}">
        <p14:creationId xmlns:p14="http://schemas.microsoft.com/office/powerpoint/2010/main" val="28715997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PlaceHolder 1"/>
          <p:cNvSpPr>
            <a:spLocks noGrp="1" noRot="1" noChangeAspect="1"/>
          </p:cNvSpPr>
          <p:nvPr>
            <p:ph type="sldImg"/>
          </p:nvPr>
        </p:nvSpPr>
        <p:spPr>
          <a:xfrm>
            <a:off x="92075" y="746125"/>
            <a:ext cx="6623050" cy="3725863"/>
          </a:xfrm>
          <a:prstGeom prst="rect">
            <a:avLst/>
          </a:prstGeom>
          <a:ln w="0">
            <a:noFill/>
          </a:ln>
        </p:spPr>
      </p:sp>
      <p:sp>
        <p:nvSpPr>
          <p:cNvPr id="804"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200" b="0" strike="noStrike" spc="-1" dirty="0">
                <a:solidFill>
                  <a:srgbClr val="000000"/>
                </a:solidFill>
                <a:latin typeface="Meiryo UI" panose="020B0604030504040204" pitchFamily="50" charset="-128"/>
                <a:ea typeface="Meiryo UI" panose="020B0604030504040204" pitchFamily="50" charset="-128"/>
              </a:rPr>
              <a:t>本講演会は</a:t>
            </a:r>
            <a:r>
              <a:rPr lang="en-US" altLang="ja-JP" sz="1200" b="0" strike="noStrike" spc="-1" dirty="0">
                <a:solidFill>
                  <a:srgbClr val="000000"/>
                </a:solidFill>
                <a:latin typeface="Meiryo UI" panose="020B0604030504040204" pitchFamily="50" charset="-128"/>
                <a:ea typeface="Meiryo UI" panose="020B0604030504040204" pitchFamily="50" charset="-128"/>
              </a:rPr>
              <a:t>DX</a:t>
            </a:r>
            <a:r>
              <a:rPr lang="ja-JP" altLang="en-US" sz="1200" b="0" strike="noStrike" spc="-1" dirty="0">
                <a:solidFill>
                  <a:srgbClr val="000000"/>
                </a:solidFill>
                <a:latin typeface="Meiryo UI" panose="020B0604030504040204" pitchFamily="50" charset="-128"/>
                <a:ea typeface="Meiryo UI" panose="020B0604030504040204" pitchFamily="50" charset="-128"/>
              </a:rPr>
              <a:t>を推進したい方向け、特に</a:t>
            </a:r>
            <a:r>
              <a:rPr lang="en-US" altLang="ja-JP" sz="1200" b="0" strike="noStrike" spc="-1" dirty="0">
                <a:solidFill>
                  <a:srgbClr val="000000"/>
                </a:solidFill>
                <a:latin typeface="Meiryo UI" panose="020B0604030504040204" pitchFamily="50" charset="-128"/>
                <a:ea typeface="Meiryo UI" panose="020B0604030504040204" pitchFamily="50" charset="-128"/>
              </a:rPr>
              <a:t>DX</a:t>
            </a:r>
            <a:r>
              <a:rPr lang="ja-JP" altLang="en-US" sz="1200" b="0" strike="noStrike" spc="-1" dirty="0">
                <a:solidFill>
                  <a:srgbClr val="000000"/>
                </a:solidFill>
                <a:latin typeface="Meiryo UI" panose="020B0604030504040204" pitchFamily="50" charset="-128"/>
                <a:ea typeface="Meiryo UI" panose="020B0604030504040204" pitchFamily="50" charset="-128"/>
              </a:rPr>
              <a:t>の実践に向けた</a:t>
            </a:r>
            <a:r>
              <a:rPr lang="en-US" altLang="ja-JP" sz="1200" b="0" strike="noStrike" spc="-1" dirty="0">
                <a:solidFill>
                  <a:srgbClr val="000000"/>
                </a:solidFill>
                <a:latin typeface="Meiryo UI" panose="020B0604030504040204" pitchFamily="50" charset="-128"/>
                <a:ea typeface="Meiryo UI" panose="020B0604030504040204" pitchFamily="50" charset="-128"/>
              </a:rPr>
              <a:t>IT</a:t>
            </a:r>
            <a:r>
              <a:rPr lang="ja-JP" altLang="en-US" sz="1200" b="0" strike="noStrike" spc="-1" dirty="0">
                <a:solidFill>
                  <a:srgbClr val="000000"/>
                </a:solidFill>
                <a:latin typeface="Meiryo UI" panose="020B0604030504040204" pitchFamily="50" charset="-128"/>
                <a:ea typeface="Meiryo UI" panose="020B0604030504040204" pitchFamily="50" charset="-128"/>
              </a:rPr>
              <a:t>システムの構築について悩まれている方を対象としています。</a:t>
            </a:r>
            <a:endParaRPr lang="en-US" altLang="ja-JP" sz="12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200" b="0" strike="noStrike" spc="-1" dirty="0">
                <a:solidFill>
                  <a:srgbClr val="000000"/>
                </a:solidFill>
                <a:latin typeface="Meiryo UI" panose="020B0604030504040204" pitchFamily="50" charset="-128"/>
                <a:ea typeface="Meiryo UI" panose="020B0604030504040204" pitchFamily="50" charset="-128"/>
              </a:rPr>
              <a:t>DX</a:t>
            </a:r>
            <a:r>
              <a:rPr lang="ja-JP" altLang="en-US" sz="1200" b="0" strike="noStrike" spc="-1" dirty="0">
                <a:solidFill>
                  <a:srgbClr val="000000"/>
                </a:solidFill>
                <a:latin typeface="Meiryo UI" panose="020B0604030504040204" pitchFamily="50" charset="-128"/>
                <a:ea typeface="Meiryo UI" panose="020B0604030504040204" pitchFamily="50" charset="-128"/>
              </a:rPr>
              <a:t>実践手引書</a:t>
            </a:r>
            <a:r>
              <a:rPr lang="en-US" altLang="ja-JP" sz="1200" b="0" strike="noStrike" spc="-1" dirty="0">
                <a:solidFill>
                  <a:srgbClr val="000000"/>
                </a:solidFill>
                <a:latin typeface="Meiryo UI" panose="020B0604030504040204" pitchFamily="50" charset="-128"/>
                <a:ea typeface="Meiryo UI" panose="020B0604030504040204" pitchFamily="50" charset="-128"/>
              </a:rPr>
              <a:t>(IT</a:t>
            </a:r>
            <a:r>
              <a:rPr lang="ja-JP" altLang="en-US" sz="1200" b="0" strike="noStrike" spc="-1" dirty="0">
                <a:solidFill>
                  <a:srgbClr val="000000"/>
                </a:solidFill>
                <a:latin typeface="Meiryo UI" panose="020B0604030504040204" pitchFamily="50" charset="-128"/>
                <a:ea typeface="Meiryo UI" panose="020B0604030504040204" pitchFamily="50" charset="-128"/>
              </a:rPr>
              <a:t>システム構築編</a:t>
            </a:r>
            <a:r>
              <a:rPr lang="en-US" altLang="ja-JP" sz="1200" b="0" strike="noStrike" spc="-1" dirty="0">
                <a:solidFill>
                  <a:srgbClr val="000000"/>
                </a:solidFill>
                <a:latin typeface="Meiryo UI" panose="020B0604030504040204" pitchFamily="50" charset="-128"/>
                <a:ea typeface="Meiryo UI" panose="020B0604030504040204" pitchFamily="50" charset="-128"/>
              </a:rPr>
              <a:t>)</a:t>
            </a:r>
            <a:r>
              <a:rPr lang="ja-JP" altLang="en-US" sz="1200" b="0" strike="noStrike" spc="-1">
                <a:solidFill>
                  <a:srgbClr val="000000"/>
                </a:solidFill>
                <a:latin typeface="Meiryo UI" panose="020B0604030504040204" pitchFamily="50" charset="-128"/>
                <a:ea typeface="Meiryo UI" panose="020B0604030504040204" pitchFamily="50" charset="-128"/>
              </a:rPr>
              <a:t>を解説します。</a:t>
            </a:r>
            <a:endParaRPr lang="en-US" altLang="ja-JP" sz="1100" b="0" strike="noStrike" spc="-1" dirty="0">
              <a:solidFill>
                <a:srgbClr val="000000"/>
              </a:solidFill>
            </a:endParaRPr>
          </a:p>
        </p:txBody>
      </p:sp>
      <p:sp>
        <p:nvSpPr>
          <p:cNvPr id="805" name="PlaceHolder 3"/>
          <p:cNvSpPr>
            <a:spLocks noGrp="1"/>
          </p:cNvSpPr>
          <p:nvPr>
            <p:ph type="sldNum" idx="16"/>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7B840C87-3D7F-429A-9E22-10CDC71D49AE}" type="slidenum">
              <a:rPr lang="en-US" sz="1200" b="0" strike="noStrike" spc="-1">
                <a:solidFill>
                  <a:srgbClr val="000000"/>
                </a:solidFill>
                <a:latin typeface="Meiryo UI" panose="020B0604030504040204" pitchFamily="50" charset="-128"/>
              </a:rPr>
              <a:t>1</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PlaceHolder 1"/>
          <p:cNvSpPr>
            <a:spLocks noGrp="1" noRot="1" noChangeAspect="1"/>
          </p:cNvSpPr>
          <p:nvPr>
            <p:ph type="sldImg"/>
          </p:nvPr>
        </p:nvSpPr>
        <p:spPr>
          <a:xfrm>
            <a:off x="92075" y="746125"/>
            <a:ext cx="6623050" cy="3725863"/>
          </a:xfrm>
          <a:prstGeom prst="rect">
            <a:avLst/>
          </a:prstGeom>
          <a:ln w="0">
            <a:noFill/>
          </a:ln>
        </p:spPr>
      </p:sp>
      <p:sp>
        <p:nvSpPr>
          <p:cNvPr id="833"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次に、「挑戦しやすい組織環境」をつくることが重要となります。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ja-JP" sz="1000" b="1" strike="noStrike" spc="-1" dirty="0">
                <a:solidFill>
                  <a:srgbClr val="000000"/>
                </a:solidFill>
                <a:latin typeface="Meiryo UI" panose="020B0604030504040204" pitchFamily="50" charset="-128"/>
                <a:ea typeface="Meiryo UI" panose="020B0604030504040204" pitchFamily="50" charset="-128"/>
              </a:rPr>
              <a:t>失敗しても否定せず、許容</a:t>
            </a:r>
            <a:r>
              <a:rPr lang="ja-JP" altLang="en-US" sz="1000" b="1" strike="noStrike" spc="-1" dirty="0">
                <a:solidFill>
                  <a:srgbClr val="000000"/>
                </a:solidFill>
                <a:latin typeface="Meiryo UI" panose="020B0604030504040204" pitchFamily="50" charset="-128"/>
                <a:ea typeface="Meiryo UI" panose="020B0604030504040204" pitchFamily="50" charset="-128"/>
              </a:rPr>
              <a:t>し、挑戦を後押しする</a:t>
            </a:r>
            <a:r>
              <a:rPr lang="ja-JP" sz="1000" b="1" strike="noStrike" spc="-1" dirty="0">
                <a:solidFill>
                  <a:srgbClr val="000000"/>
                </a:solidFill>
                <a:latin typeface="Meiryo UI" panose="020B0604030504040204" pitchFamily="50" charset="-128"/>
                <a:ea typeface="Meiryo UI" panose="020B0604030504040204" pitchFamily="50" charset="-128"/>
              </a:rPr>
              <a:t>文化</a:t>
            </a:r>
            <a:r>
              <a:rPr lang="ja-JP" sz="1000" b="0" strike="noStrike" spc="-1" dirty="0">
                <a:solidFill>
                  <a:srgbClr val="000000"/>
                </a:solidFill>
                <a:latin typeface="Meiryo UI" panose="020B0604030504040204" pitchFamily="50" charset="-128"/>
                <a:ea typeface="Meiryo UI" panose="020B0604030504040204" pitchFamily="50" charset="-128"/>
              </a:rPr>
              <a:t>が重要です。それが成功につながります。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決して最初から成功していたわけではなく、多くの失敗を繰り返し、</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その失敗から学び</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新しいことに挑戦しています。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そのためには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社内ルールや人事評価制度を整えることも重要となります。　</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2</a:t>
            </a:r>
            <a:r>
              <a:rPr lang="ja-JP" sz="1000" b="0" strike="noStrike" spc="-1" dirty="0">
                <a:solidFill>
                  <a:srgbClr val="000000"/>
                </a:solidFill>
                <a:latin typeface="Meiryo UI" panose="020B0604030504040204" pitchFamily="50" charset="-128"/>
                <a:ea typeface="Meiryo UI" panose="020B0604030504040204" pitchFamily="50" charset="-128"/>
              </a:rPr>
              <a:t>章</a:t>
            </a:r>
            <a:r>
              <a:rPr lang="ja-JP" altLang="en-US" sz="1000" b="0" strike="noStrike" spc="-1" dirty="0">
                <a:solidFill>
                  <a:srgbClr val="000000"/>
                </a:solidFill>
                <a:latin typeface="Meiryo UI" panose="020B0604030504040204" pitchFamily="50" charset="-128"/>
                <a:ea typeface="Meiryo UI" panose="020B0604030504040204" pitchFamily="50" charset="-128"/>
              </a:rPr>
              <a:t>では、</a:t>
            </a:r>
            <a:r>
              <a:rPr lang="ja-JP" sz="1000" b="0" strike="noStrike" spc="-1" dirty="0">
                <a:solidFill>
                  <a:srgbClr val="000000"/>
                </a:solidFill>
                <a:latin typeface="Meiryo UI" panose="020B0604030504040204" pitchFamily="50" charset="-128"/>
                <a:ea typeface="Meiryo UI" panose="020B0604030504040204" pitchFamily="50" charset="-128"/>
              </a:rPr>
              <a:t>「課題を克服した</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先進企業」の</a:t>
            </a:r>
            <a:r>
              <a:rPr lang="en-US" sz="1000" b="0" strike="noStrike" spc="-1" dirty="0">
                <a:solidFill>
                  <a:srgbClr val="000000"/>
                </a:solidFill>
                <a:latin typeface="Meiryo UI" panose="020B0604030504040204" pitchFamily="50" charset="-128"/>
                <a:ea typeface="Meiryo UI" panose="020B0604030504040204" pitchFamily="50" charset="-128"/>
              </a:rPr>
              <a:t>5</a:t>
            </a:r>
            <a:r>
              <a:rPr lang="ja-JP" sz="1000" b="0" strike="noStrike" spc="-1" dirty="0">
                <a:solidFill>
                  <a:srgbClr val="000000"/>
                </a:solidFill>
                <a:latin typeface="Meiryo UI" panose="020B0604030504040204" pitchFamily="50" charset="-128"/>
                <a:ea typeface="Meiryo UI" panose="020B0604030504040204" pitchFamily="50" charset="-128"/>
              </a:rPr>
              <a:t>つの事例を掲載しています</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を進める</a:t>
            </a:r>
            <a:r>
              <a:rPr lang="ja-JP" sz="1000" b="1" strike="noStrike" spc="-1" dirty="0">
                <a:solidFill>
                  <a:srgbClr val="000000"/>
                </a:solidFill>
                <a:latin typeface="Meiryo UI" panose="020B0604030504040204" pitchFamily="50" charset="-128"/>
                <a:ea typeface="Meiryo UI" panose="020B0604030504040204" pitchFamily="50" charset="-128"/>
              </a:rPr>
              <a:t>チーム・体制</a:t>
            </a:r>
            <a:r>
              <a:rPr lang="ja-JP" altLang="en-US" sz="1000" b="1" strike="noStrike" spc="-1" dirty="0">
                <a:solidFill>
                  <a:srgbClr val="000000"/>
                </a:solidFill>
                <a:latin typeface="Meiryo UI" panose="020B0604030504040204" pitchFamily="50" charset="-128"/>
                <a:ea typeface="Meiryo UI" panose="020B0604030504040204" pitchFamily="50" charset="-128"/>
              </a:rPr>
              <a:t>は分けた方が良いです。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の取り組みは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「新規製品・サービスの創出」や「ビジネスモデルの抜本的な変革」、「組織文化の変革」などゴールや方向性の異なるものが混在しています。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全体として</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活動を止めないためにも、小規模であっても複数の取り組みを並行で進めることが重要となります。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先行企業</a:t>
            </a:r>
            <a:r>
              <a:rPr lang="ja-JP" altLang="en-US" sz="1000" b="0" strike="noStrike" spc="-1" dirty="0">
                <a:solidFill>
                  <a:srgbClr val="000000"/>
                </a:solidFill>
                <a:latin typeface="Meiryo UI" panose="020B0604030504040204" pitchFamily="50" charset="-128"/>
                <a:ea typeface="Meiryo UI" panose="020B0604030504040204" pitchFamily="50" charset="-128"/>
              </a:rPr>
              <a:t>で</a:t>
            </a:r>
            <a:r>
              <a:rPr lang="ja-JP" sz="1000" b="0" strike="noStrike" spc="-1" dirty="0">
                <a:solidFill>
                  <a:srgbClr val="000000"/>
                </a:solidFill>
                <a:latin typeface="Meiryo UI" panose="020B0604030504040204" pitchFamily="50" charset="-128"/>
                <a:ea typeface="Meiryo UI" panose="020B0604030504040204" pitchFamily="50" charset="-128"/>
              </a:rPr>
              <a:t>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目的や方向性が異なる取り組み</a:t>
            </a:r>
            <a:r>
              <a:rPr lang="ja-JP" altLang="en-US" sz="1000" b="0" strike="noStrike" spc="-1" dirty="0">
                <a:solidFill>
                  <a:srgbClr val="000000"/>
                </a:solidFill>
                <a:latin typeface="Meiryo UI" panose="020B0604030504040204" pitchFamily="50" charset="-128"/>
                <a:ea typeface="Meiryo UI" panose="020B0604030504040204" pitchFamily="50" charset="-128"/>
              </a:rPr>
              <a:t>を、</a:t>
            </a:r>
            <a:r>
              <a:rPr lang="ja-JP" sz="1000" b="0" strike="noStrike" spc="-1" dirty="0">
                <a:solidFill>
                  <a:srgbClr val="000000"/>
                </a:solidFill>
                <a:latin typeface="Meiryo UI" panose="020B0604030504040204" pitchFamily="50" charset="-128"/>
                <a:ea typeface="Meiryo UI" panose="020B0604030504040204" pitchFamily="50" charset="-128"/>
              </a:rPr>
              <a:t>それぞれチーム・体制</a:t>
            </a:r>
            <a:r>
              <a:rPr lang="ja-JP" altLang="en-US" sz="1000" b="0" strike="noStrike" spc="-1" dirty="0">
                <a:solidFill>
                  <a:srgbClr val="000000"/>
                </a:solidFill>
                <a:latin typeface="Meiryo UI" panose="020B0604030504040204" pitchFamily="50" charset="-128"/>
                <a:ea typeface="Meiryo UI" panose="020B0604030504040204" pitchFamily="50" charset="-128"/>
              </a:rPr>
              <a:t>に</a:t>
            </a:r>
            <a:r>
              <a:rPr lang="ja-JP" sz="1000" b="0" strike="noStrike" spc="-1" dirty="0">
                <a:solidFill>
                  <a:srgbClr val="000000"/>
                </a:solidFill>
                <a:latin typeface="Meiryo UI" panose="020B0604030504040204" pitchFamily="50" charset="-128"/>
                <a:ea typeface="Meiryo UI" panose="020B0604030504040204" pitchFamily="50" charset="-128"/>
              </a:rPr>
              <a:t>分けて取り組む</a:t>
            </a:r>
            <a:r>
              <a:rPr lang="ja-JP" altLang="en-US" sz="1000" b="0" strike="noStrike" spc="-1" dirty="0">
                <a:solidFill>
                  <a:srgbClr val="000000"/>
                </a:solidFill>
                <a:latin typeface="Meiryo UI" panose="020B0604030504040204" pitchFamily="50" charset="-128"/>
                <a:ea typeface="Meiryo UI" panose="020B0604030504040204" pitchFamily="50" charset="-128"/>
              </a:rPr>
              <a:t>ケースが多いです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34" name="PlaceHolder 3"/>
          <p:cNvSpPr>
            <a:spLocks noGrp="1"/>
          </p:cNvSpPr>
          <p:nvPr>
            <p:ph type="sldNum" idx="25"/>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FF569B59-7CE2-40B9-B9C9-EBE37A20F97A}" type="slidenum">
              <a:rPr lang="en-US" sz="1200" b="0" strike="noStrike" spc="-1">
                <a:solidFill>
                  <a:srgbClr val="000000"/>
                </a:solidFill>
                <a:latin typeface="Meiryo UI" panose="020B0604030504040204" pitchFamily="50" charset="-128"/>
              </a:rPr>
              <a:t>10</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PlaceHolder 1"/>
          <p:cNvSpPr>
            <a:spLocks noGrp="1" noRot="1" noChangeAspect="1"/>
          </p:cNvSpPr>
          <p:nvPr>
            <p:ph type="sldImg"/>
          </p:nvPr>
        </p:nvSpPr>
        <p:spPr>
          <a:xfrm>
            <a:off x="92075" y="746125"/>
            <a:ext cx="6623050" cy="3725863"/>
          </a:xfrm>
          <a:prstGeom prst="rect">
            <a:avLst/>
          </a:prstGeom>
          <a:ln w="0">
            <a:noFill/>
          </a:ln>
        </p:spPr>
      </p:sp>
      <p:sp>
        <p:nvSpPr>
          <p:cNvPr id="836"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「内製開発力」を強化することも重要となります。</a:t>
            </a: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ja-JP" sz="1000" b="1" strike="noStrike" spc="-1" dirty="0">
                <a:solidFill>
                  <a:srgbClr val="000000"/>
                </a:solidFill>
                <a:latin typeface="Meiryo UI" panose="020B0604030504040204" pitchFamily="50" charset="-128"/>
                <a:ea typeface="Meiryo UI" panose="020B0604030504040204" pitchFamily="50" charset="-128"/>
              </a:rPr>
              <a:t>内製開発力を強化する理由としては</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を実現するためには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世の中のニーズに合わせた「</a:t>
            </a:r>
            <a:r>
              <a:rPr lang="ja-JP" sz="1000" b="1" strike="noStrike" spc="-1" dirty="0">
                <a:solidFill>
                  <a:srgbClr val="000000"/>
                </a:solidFill>
                <a:latin typeface="Meiryo UI" panose="020B0604030504040204" pitchFamily="50" charset="-128"/>
                <a:ea typeface="Meiryo UI" panose="020B0604030504040204" pitchFamily="50" charset="-128"/>
              </a:rPr>
              <a:t>俊敏な対応を続ける」</a:t>
            </a:r>
            <a:r>
              <a:rPr lang="ja-JP" sz="1000" b="0" strike="noStrike" spc="-1" dirty="0">
                <a:solidFill>
                  <a:srgbClr val="000000"/>
                </a:solidFill>
                <a:latin typeface="Meiryo UI" panose="020B0604030504040204" pitchFamily="50" charset="-128"/>
                <a:ea typeface="Meiryo UI" panose="020B0604030504040204" pitchFamily="50" charset="-128"/>
              </a:rPr>
              <a:t>必要がありますが、</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1"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外部委託の場合、時間的オーバーヘッドがかかるという問題があります。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・また、事業や業務の本質的な理解を外部の人材に求めることは難しいケースが多いです。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1" strike="noStrike" spc="-1" dirty="0">
                <a:solidFill>
                  <a:srgbClr val="000000"/>
                </a:solidFill>
                <a:latin typeface="Meiryo UI" panose="020B0604030504040204" pitchFamily="50" charset="-128"/>
                <a:ea typeface="Meiryo UI" panose="020B0604030504040204" pitchFamily="50" charset="-128"/>
              </a:rPr>
              <a:t>内製開発力を強化する進め方</a:t>
            </a:r>
            <a:endParaRPr lang="en-US" altLang="ja-JP" sz="1000" b="1"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内部の人材育成には時間がかか</a:t>
            </a:r>
            <a:r>
              <a:rPr lang="ja-JP" altLang="en-US" sz="1000" b="0" strike="noStrike" spc="-1" dirty="0">
                <a:solidFill>
                  <a:srgbClr val="000000"/>
                </a:solidFill>
                <a:latin typeface="Meiryo UI" panose="020B0604030504040204" pitchFamily="50" charset="-128"/>
                <a:ea typeface="Meiryo UI" panose="020B0604030504040204" pitchFamily="50" charset="-128"/>
              </a:rPr>
              <a:t>ります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ja-JP" altLang="en-US" sz="1000" b="0" strike="noStrike" spc="-1" dirty="0">
                <a:solidFill>
                  <a:srgbClr val="000000"/>
                </a:solidFill>
                <a:latin typeface="Meiryo UI" panose="020B0604030504040204" pitchFamily="50" charset="-128"/>
                <a:ea typeface="Meiryo UI" panose="020B0604030504040204" pitchFamily="50" charset="-128"/>
              </a:rPr>
              <a:t>よって</a:t>
            </a:r>
            <a:r>
              <a:rPr lang="ja-JP" sz="1000" b="0" strike="noStrike" spc="-1" dirty="0">
                <a:solidFill>
                  <a:srgbClr val="000000"/>
                </a:solidFill>
                <a:latin typeface="Meiryo UI" panose="020B0604030504040204" pitchFamily="50" charset="-128"/>
                <a:ea typeface="Meiryo UI" panose="020B0604030504040204" pitchFamily="50" charset="-128"/>
              </a:rPr>
              <a:t>最初から全て内製化は難しいケースが多いです。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lang="ja-JP" sz="1000" b="0" strike="noStrike" spc="-1" dirty="0">
                <a:solidFill>
                  <a:srgbClr val="000000"/>
                </a:solidFill>
                <a:latin typeface="Meiryo UI" panose="020B0604030504040204" pitchFamily="50" charset="-128"/>
                <a:ea typeface="Meiryo UI" panose="020B0604030504040204" pitchFamily="50" charset="-128"/>
              </a:rPr>
              <a:t>　そのため、</a:t>
            </a:r>
            <a:r>
              <a:rPr lang="ja-JP" altLang="en-US" sz="1000" b="0" strike="noStrike" spc="-1" dirty="0">
                <a:solidFill>
                  <a:srgbClr val="000000"/>
                </a:solidFill>
                <a:latin typeface="Meiryo UI" panose="020B0604030504040204" pitchFamily="50" charset="-128"/>
                <a:ea typeface="Meiryo UI" panose="020B0604030504040204" pitchFamily="50" charset="-128"/>
              </a:rPr>
              <a:t>まずは</a:t>
            </a:r>
            <a:r>
              <a:rPr lang="ja-JP" altLang="ja-JP" sz="1000" b="0" strike="noStrike" spc="-1" dirty="0">
                <a:solidFill>
                  <a:srgbClr val="000000"/>
                </a:solidFill>
                <a:latin typeface="Meiryo UI" panose="020B0604030504040204" pitchFamily="50" charset="-128"/>
                <a:ea typeface="Meiryo UI" panose="020B0604030504040204" pitchFamily="50" charset="-128"/>
              </a:rPr>
              <a:t>自社</a:t>
            </a:r>
            <a:r>
              <a:rPr lang="ja-JP" altLang="en-US" sz="1000" spc="-1" dirty="0">
                <a:solidFill>
                  <a:srgbClr val="000000"/>
                </a:solidFill>
                <a:latin typeface="Meiryo UI" panose="020B0604030504040204" pitchFamily="50" charset="-128"/>
                <a:ea typeface="Meiryo UI" panose="020B0604030504040204" pitchFamily="50" charset="-128"/>
              </a:rPr>
              <a:t>がコントロールできる状態で</a:t>
            </a:r>
            <a:r>
              <a:rPr lang="ja-JP"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外部の力を借りて</a:t>
            </a:r>
            <a:r>
              <a:rPr lang="ja-JP" altLang="ja-JP" sz="1000" b="0" strike="noStrike" spc="-1" dirty="0">
                <a:solidFill>
                  <a:srgbClr val="000000"/>
                </a:solidFill>
                <a:latin typeface="Meiryo UI" panose="020B0604030504040204" pitchFamily="50" charset="-128"/>
                <a:ea typeface="Meiryo UI" panose="020B0604030504040204" pitchFamily="50" charset="-128"/>
              </a:rPr>
              <a:t>社内外混在チーム</a:t>
            </a:r>
            <a:r>
              <a:rPr lang="ja-JP" altLang="en-US" sz="1000" b="0" strike="noStrike" spc="-1" dirty="0">
                <a:solidFill>
                  <a:srgbClr val="000000"/>
                </a:solidFill>
                <a:latin typeface="Meiryo UI" panose="020B0604030504040204" pitchFamily="50" charset="-128"/>
                <a:ea typeface="Meiryo UI" panose="020B0604030504040204" pitchFamily="50" charset="-128"/>
              </a:rPr>
              <a:t>を</a:t>
            </a:r>
            <a:r>
              <a:rPr lang="ja-JP" altLang="ja-JP" sz="1000" b="0" strike="noStrike" spc="-1" dirty="0">
                <a:solidFill>
                  <a:srgbClr val="000000"/>
                </a:solidFill>
                <a:latin typeface="Meiryo UI" panose="020B0604030504040204" pitchFamily="50" charset="-128"/>
                <a:ea typeface="Meiryo UI" panose="020B0604030504040204" pitchFamily="50" charset="-128"/>
              </a:rPr>
              <a:t>運営</a:t>
            </a:r>
            <a:r>
              <a:rPr lang="ja-JP" altLang="en-US" sz="1000" b="0" strike="noStrike" spc="-1" dirty="0">
                <a:solidFill>
                  <a:srgbClr val="000000"/>
                </a:solidFill>
                <a:latin typeface="Meiryo UI" panose="020B0604030504040204" pitchFamily="50" charset="-128"/>
                <a:ea typeface="Meiryo UI" panose="020B0604030504040204" pitchFamily="50" charset="-128"/>
              </a:rPr>
              <a:t>し、</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長期的に内製化</a:t>
            </a:r>
            <a:r>
              <a:rPr lang="ja-JP" altLang="en-US" sz="1000" b="0" strike="noStrike" spc="-1" dirty="0">
                <a:solidFill>
                  <a:srgbClr val="000000"/>
                </a:solidFill>
                <a:latin typeface="Meiryo UI" panose="020B0604030504040204" pitchFamily="50" charset="-128"/>
                <a:ea typeface="Meiryo UI" panose="020B0604030504040204" pitchFamily="50" charset="-128"/>
              </a:rPr>
              <a:t>の範囲を広げている</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先進企業が多く</a:t>
            </a:r>
            <a:r>
              <a:rPr lang="ja-JP" altLang="en-US" sz="1000" b="0" strike="noStrike" spc="-1" dirty="0">
                <a:solidFill>
                  <a:srgbClr val="000000"/>
                </a:solidFill>
                <a:latin typeface="Meiryo UI" panose="020B0604030504040204" pitchFamily="50" charset="-128"/>
                <a:ea typeface="Meiryo UI" panose="020B0604030504040204" pitchFamily="50" charset="-128"/>
              </a:rPr>
              <a:t>あります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社内で開発すべきポイントや外部委託を検討できるポイントも</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実践手引書では詳しく</a:t>
            </a:r>
            <a:r>
              <a:rPr lang="ja-JP" sz="1000" b="0" strike="noStrike" spc="-1" dirty="0">
                <a:solidFill>
                  <a:srgbClr val="000000"/>
                </a:solidFill>
                <a:latin typeface="Meiryo UI" panose="020B0604030504040204" pitchFamily="50" charset="-128"/>
                <a:ea typeface="Meiryo UI" panose="020B0604030504040204" pitchFamily="50" charset="-128"/>
              </a:rPr>
              <a:t>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37" name="PlaceHolder 3"/>
          <p:cNvSpPr>
            <a:spLocks noGrp="1"/>
          </p:cNvSpPr>
          <p:nvPr>
            <p:ph type="sldNum" idx="26"/>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5966C8CE-02CE-4382-B03B-9627EE38029B}" type="slidenum">
              <a:rPr lang="en-US" sz="1200" b="0" strike="noStrike" spc="-1">
                <a:solidFill>
                  <a:srgbClr val="000000"/>
                </a:solidFill>
                <a:latin typeface="Meiryo UI" panose="020B0604030504040204" pitchFamily="50" charset="-128"/>
              </a:rPr>
              <a:t>11</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PlaceHolder 1"/>
          <p:cNvSpPr>
            <a:spLocks noGrp="1" noRot="1" noChangeAspect="1"/>
          </p:cNvSpPr>
          <p:nvPr>
            <p:ph type="sldImg"/>
          </p:nvPr>
        </p:nvSpPr>
        <p:spPr>
          <a:xfrm>
            <a:off x="92075" y="746125"/>
            <a:ext cx="6623050" cy="3725863"/>
          </a:xfrm>
          <a:prstGeom prst="rect">
            <a:avLst/>
          </a:prstGeom>
          <a:ln w="0">
            <a:noFill/>
          </a:ln>
        </p:spPr>
      </p:sp>
      <p:sp>
        <p:nvSpPr>
          <p:cNvPr id="839"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の実践を支える人材について紹介します。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を成功させるためには、既存のビジネスや業務、組織といったものを変革することが必要となるため、</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経営、事業、</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技術が密接に連携しながら、継続的に取り組むことが</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非常に重要なポイントとなっています。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そこで、</a:t>
            </a:r>
            <a:r>
              <a:rPr lang="ja-JP" altLang="en-US" sz="1000" b="0" strike="noStrike" spc="-1" dirty="0">
                <a:solidFill>
                  <a:srgbClr val="000000"/>
                </a:solidFill>
                <a:latin typeface="Meiryo UI" panose="020B0604030504040204" pitchFamily="50" charset="-128"/>
                <a:ea typeface="Meiryo UI" panose="020B0604030504040204" pitchFamily="50" charset="-128"/>
              </a:rPr>
              <a:t>こ</a:t>
            </a:r>
            <a:r>
              <a:rPr lang="ja-JP" sz="1000" b="0" strike="noStrike" spc="-1" dirty="0">
                <a:solidFill>
                  <a:srgbClr val="000000"/>
                </a:solidFill>
                <a:latin typeface="Meiryo UI" panose="020B0604030504040204" pitchFamily="50" charset="-128"/>
                <a:ea typeface="Meiryo UI" panose="020B0604030504040204" pitchFamily="50" charset="-128"/>
              </a:rPr>
              <a:t>ちらの絵にありますように、経営、事業、技術の</a:t>
            </a:r>
            <a:r>
              <a:rPr lang="ja-JP" altLang="en-US" sz="1000" b="0" strike="noStrike" spc="-1" dirty="0">
                <a:solidFill>
                  <a:srgbClr val="000000"/>
                </a:solidFill>
                <a:latin typeface="Meiryo UI" panose="020B0604030504040204" pitchFamily="50" charset="-128"/>
                <a:ea typeface="Meiryo UI" panose="020B0604030504040204" pitchFamily="50" charset="-128"/>
              </a:rPr>
              <a:t>それぞれに</a:t>
            </a:r>
            <a:r>
              <a:rPr lang="ja-JP" sz="1000" b="0" strike="noStrike" spc="-1" dirty="0">
                <a:solidFill>
                  <a:srgbClr val="000000"/>
                </a:solidFill>
                <a:latin typeface="Meiryo UI" panose="020B0604030504040204" pitchFamily="50" charset="-128"/>
                <a:ea typeface="Meiryo UI" panose="020B0604030504040204" pitchFamily="50" charset="-128"/>
              </a:rPr>
              <a:t>通じたリーダーシップを取れる人材</a:t>
            </a:r>
            <a:r>
              <a:rPr lang="ja-JP" altLang="en-US" sz="1000" b="0" strike="noStrike" spc="-1" dirty="0">
                <a:solidFill>
                  <a:srgbClr val="000000"/>
                </a:solidFill>
                <a:latin typeface="Meiryo UI" panose="020B0604030504040204" pitchFamily="50" charset="-128"/>
                <a:ea typeface="Meiryo UI" panose="020B0604030504040204" pitchFamily="50" charset="-128"/>
              </a:rPr>
              <a:t>が必要となります。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こうした人材を</a:t>
            </a:r>
            <a:r>
              <a:rPr lang="en-US" sz="1000" b="0" strike="noStrike" spc="-1" dirty="0">
                <a:solidFill>
                  <a:srgbClr val="000000"/>
                </a:solidFill>
                <a:latin typeface="Meiryo UI" panose="020B0604030504040204" pitchFamily="50" charset="-128"/>
                <a:ea typeface="Meiryo UI" panose="020B0604030504040204" pitchFamily="50" charset="-128"/>
              </a:rPr>
              <a:t>3</a:t>
            </a:r>
            <a:r>
              <a:rPr lang="ja-JP" sz="1000" b="0" strike="noStrike" spc="-1" dirty="0">
                <a:solidFill>
                  <a:srgbClr val="000000"/>
                </a:solidFill>
                <a:latin typeface="Meiryo UI" panose="020B0604030504040204" pitchFamily="50" charset="-128"/>
                <a:ea typeface="Meiryo UI" panose="020B0604030504040204" pitchFamily="50" charset="-128"/>
              </a:rPr>
              <a:t>本の足を持つ、</a:t>
            </a:r>
            <a:r>
              <a:rPr lang="ja-JP" sz="1000" b="1" strike="noStrike" spc="-1" dirty="0">
                <a:solidFill>
                  <a:srgbClr val="000000"/>
                </a:solidFill>
                <a:latin typeface="Meiryo UI" panose="020B0604030504040204" pitchFamily="50" charset="-128"/>
                <a:ea typeface="Meiryo UI" panose="020B0604030504040204" pitchFamily="50" charset="-128"/>
              </a:rPr>
              <a:t>ヤタガラス人材</a:t>
            </a:r>
            <a:r>
              <a:rPr lang="ja-JP" sz="1000" b="0" strike="noStrike" spc="-1" dirty="0">
                <a:solidFill>
                  <a:srgbClr val="000000"/>
                </a:solidFill>
                <a:latin typeface="Meiryo UI" panose="020B0604030504040204" pitchFamily="50" charset="-128"/>
                <a:ea typeface="Meiryo UI" panose="020B0604030504040204" pitchFamily="50" charset="-128"/>
              </a:rPr>
              <a:t>と呼んでいます。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多くの</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そうした人材が</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の実現をけん引していま</a:t>
            </a:r>
            <a:r>
              <a:rPr lang="ja-JP" altLang="en-US" sz="1000" b="0" strike="noStrike" spc="-1" dirty="0">
                <a:solidFill>
                  <a:srgbClr val="000000"/>
                </a:solidFill>
                <a:latin typeface="Meiryo UI" panose="020B0604030504040204" pitchFamily="50" charset="-128"/>
                <a:ea typeface="Meiryo UI" panose="020B0604030504040204" pitchFamily="50" charset="-128"/>
              </a:rPr>
              <a:t>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ただ、</a:t>
            </a:r>
            <a:r>
              <a:rPr lang="ja-JP" altLang="en-US" sz="1000" b="0" strike="noStrike" spc="-1" dirty="0">
                <a:solidFill>
                  <a:srgbClr val="000000"/>
                </a:solidFill>
                <a:latin typeface="Meiryo UI" panose="020B0604030504040204" pitchFamily="50" charset="-128"/>
                <a:ea typeface="Meiryo UI" panose="020B0604030504040204" pitchFamily="50" charset="-128"/>
              </a:rPr>
              <a:t>こうした</a:t>
            </a:r>
            <a:r>
              <a:rPr lang="ja-JP" sz="1000" b="0" strike="noStrike" spc="-1" dirty="0">
                <a:solidFill>
                  <a:srgbClr val="000000"/>
                </a:solidFill>
                <a:latin typeface="Meiryo UI" panose="020B0604030504040204" pitchFamily="50" charset="-128"/>
                <a:ea typeface="Meiryo UI" panose="020B0604030504040204" pitchFamily="50" charset="-128"/>
              </a:rPr>
              <a:t>ヤタガラス人材は、どこにでもいるような存在ではないので、</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例えば、事業の現場の人材を</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プロジェクトに巻き込んで、</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面のスキル強化を行い、育成し、ヤタガラス人材に近づけていくといったようなことも、</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大事な取り組みの一つとなっています。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一人でヤタガラス人材を担うのは難しいケースもあるため、</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経営、事業、</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技術の</a:t>
            </a:r>
            <a:r>
              <a:rPr lang="ja-JP" altLang="en-US" sz="1000" b="0" strike="noStrike" spc="-1" dirty="0">
                <a:solidFill>
                  <a:srgbClr val="000000"/>
                </a:solidFill>
                <a:latin typeface="Meiryo UI" panose="020B0604030504040204" pitchFamily="50" charset="-128"/>
                <a:ea typeface="Meiryo UI" panose="020B0604030504040204" pitchFamily="50" charset="-128"/>
              </a:rPr>
              <a:t>それぞれの</a:t>
            </a:r>
            <a:r>
              <a:rPr lang="ja-JP" sz="1000" b="0" strike="noStrike" spc="-1" dirty="0">
                <a:solidFill>
                  <a:srgbClr val="000000"/>
                </a:solidFill>
                <a:latin typeface="Meiryo UI" panose="020B0604030504040204" pitchFamily="50" charset="-128"/>
                <a:ea typeface="Meiryo UI" panose="020B0604030504040204" pitchFamily="50" charset="-128"/>
              </a:rPr>
              <a:t>役割をチーム内で分担し、密に連携していくといった方法もあります。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第</a:t>
            </a:r>
            <a:r>
              <a:rPr lang="en-US" sz="1000" b="0" strike="noStrike" spc="-1" dirty="0">
                <a:solidFill>
                  <a:srgbClr val="000000"/>
                </a:solidFill>
                <a:latin typeface="Meiryo UI" panose="020B0604030504040204" pitchFamily="50" charset="-128"/>
                <a:ea typeface="Meiryo UI" panose="020B0604030504040204" pitchFamily="50" charset="-128"/>
              </a:rPr>
              <a:t>1</a:t>
            </a:r>
            <a:r>
              <a:rPr lang="ja-JP" sz="1000" b="0" strike="noStrike" spc="-1" dirty="0">
                <a:solidFill>
                  <a:srgbClr val="000000"/>
                </a:solidFill>
                <a:latin typeface="Meiryo UI" panose="020B0604030504040204" pitchFamily="50" charset="-128"/>
                <a:ea typeface="Meiryo UI" panose="020B0604030504040204" pitchFamily="50" charset="-128"/>
              </a:rPr>
              <a:t>章の</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を実現するための考え方の紹介はここまでとなりますが、</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今回紹介した内容以外にも</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実践手引書ではアジャイルマインドについてなど</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多くの考え方を掲載していますので、ご興味があれば</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実践手引書をダウンロードいただき、</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ご確認していただくことをおススメします。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40" name="PlaceHolder 3"/>
          <p:cNvSpPr>
            <a:spLocks noGrp="1"/>
          </p:cNvSpPr>
          <p:nvPr>
            <p:ph type="sldNum" idx="27"/>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E2E012E2-66D8-4C04-8187-028FD4EC212A}" type="slidenum">
              <a:rPr lang="en-US" sz="1200" b="0" strike="noStrike" spc="-1">
                <a:solidFill>
                  <a:srgbClr val="000000"/>
                </a:solidFill>
                <a:latin typeface="Meiryo UI" panose="020B0604030504040204" pitchFamily="50" charset="-128"/>
              </a:rPr>
              <a:t>12</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en-US" altLang="ja-JP" sz="1000" dirty="0"/>
              <a:t>2</a:t>
            </a:r>
            <a:r>
              <a:rPr kumimoji="1" lang="ja-JP" altLang="en-US" sz="1000" dirty="0"/>
              <a:t>章では、「</a:t>
            </a:r>
            <a:r>
              <a:rPr kumimoji="1" lang="en-US" altLang="ja-JP" sz="1000" dirty="0"/>
              <a:t>DX</a:t>
            </a:r>
            <a:r>
              <a:rPr kumimoji="1" lang="ja-JP" altLang="en-US" sz="1000" dirty="0"/>
              <a:t>を継続的に進めるための考え方」を掲載しています。</a:t>
            </a: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13</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287953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PlaceHolder 1"/>
          <p:cNvSpPr>
            <a:spLocks noGrp="1" noRot="1" noChangeAspect="1"/>
          </p:cNvSpPr>
          <p:nvPr>
            <p:ph type="sldImg"/>
          </p:nvPr>
        </p:nvSpPr>
        <p:spPr>
          <a:xfrm>
            <a:off x="92075" y="746125"/>
            <a:ext cx="6623050" cy="3725863"/>
          </a:xfrm>
          <a:prstGeom prst="rect">
            <a:avLst/>
          </a:prstGeom>
          <a:ln w="0">
            <a:noFill/>
          </a:ln>
        </p:spPr>
      </p:sp>
      <p:sp>
        <p:nvSpPr>
          <p:cNvPr id="84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ja-JP" sz="1000" b="0" strike="noStrike" spc="-1" dirty="0">
                <a:solidFill>
                  <a:srgbClr val="000000"/>
                </a:solidFill>
                <a:latin typeface="Meiryo UI" panose="020B0604030504040204" pitchFamily="50" charset="-128"/>
                <a:ea typeface="Meiryo UI" panose="020B0604030504040204" pitchFamily="50" charset="-128"/>
              </a:rPr>
              <a:t>第</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ja-JP" sz="1000" b="0" strike="noStrike" spc="-1" dirty="0">
                <a:solidFill>
                  <a:srgbClr val="000000"/>
                </a:solidFill>
                <a:latin typeface="Meiryo UI" panose="020B0604030504040204" pitchFamily="50" charset="-128"/>
                <a:ea typeface="Meiryo UI" panose="020B0604030504040204" pitchFamily="50" charset="-128"/>
              </a:rPr>
              <a:t>章では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ja-JP" sz="1000" b="0" strike="noStrike" spc="-1" dirty="0">
                <a:solidFill>
                  <a:srgbClr val="000000"/>
                </a:solidFill>
                <a:latin typeface="Meiryo UI" panose="020B0604030504040204" pitchFamily="50" charset="-128"/>
                <a:ea typeface="Meiryo UI" panose="020B0604030504040204" pitchFamily="50" charset="-128"/>
              </a:rPr>
              <a:t>を継続的に進めるための考え方」について紹介しています。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を継続的に進めるための取り組みを</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3</a:t>
            </a:r>
            <a:r>
              <a:rPr lang="ja-JP" sz="1000" b="0" strike="noStrike" spc="-1" dirty="0">
                <a:solidFill>
                  <a:srgbClr val="000000"/>
                </a:solidFill>
                <a:latin typeface="Meiryo UI" panose="020B0604030504040204" pitchFamily="50" charset="-128"/>
                <a:ea typeface="Meiryo UI" panose="020B0604030504040204" pitchFamily="50" charset="-128"/>
              </a:rPr>
              <a:t>つの指標として整理しました。</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(1)DX</a:t>
            </a:r>
            <a:r>
              <a:rPr lang="ja-JP" sz="1000" b="0" strike="noStrike" spc="-1" dirty="0">
                <a:solidFill>
                  <a:srgbClr val="000000"/>
                </a:solidFill>
                <a:latin typeface="Meiryo UI" panose="020B0604030504040204" pitchFamily="50" charset="-128"/>
                <a:ea typeface="Meiryo UI" panose="020B0604030504040204" pitchFamily="50" charset="-128"/>
              </a:rPr>
              <a:t>による変革の規模　　</a:t>
            </a:r>
            <a:r>
              <a:rPr lang="en-US" sz="1000" b="0" strike="noStrike" spc="-1" dirty="0">
                <a:solidFill>
                  <a:srgbClr val="000000"/>
                </a:solidFill>
                <a:latin typeface="Meiryo UI" panose="020B0604030504040204" pitchFamily="50" charset="-128"/>
                <a:ea typeface="Meiryo UI" panose="020B0604030504040204" pitchFamily="50" charset="-128"/>
              </a:rPr>
              <a:t>(2)</a:t>
            </a:r>
            <a:r>
              <a:rPr lang="ja-JP" sz="1000" b="0" strike="noStrike" spc="-1" dirty="0">
                <a:solidFill>
                  <a:srgbClr val="000000"/>
                </a:solidFill>
                <a:latin typeface="Meiryo UI" panose="020B0604030504040204" pitchFamily="50" charset="-128"/>
                <a:ea typeface="Meiryo UI" panose="020B0604030504040204" pitchFamily="50" charset="-128"/>
              </a:rPr>
              <a:t>組織成熟度：「取り組む内容」や「要求されること」　　</a:t>
            </a:r>
            <a:r>
              <a:rPr lang="en-US" sz="1000" b="0" strike="noStrike" spc="-1" dirty="0">
                <a:solidFill>
                  <a:srgbClr val="000000"/>
                </a:solidFill>
                <a:latin typeface="Meiryo UI" panose="020B0604030504040204" pitchFamily="50" charset="-128"/>
                <a:ea typeface="Meiryo UI" panose="020B0604030504040204" pitchFamily="50" charset="-128"/>
              </a:rPr>
              <a:t>(3) DX</a:t>
            </a:r>
            <a:r>
              <a:rPr lang="ja-JP" sz="1000" b="0" strike="noStrike" spc="-1" dirty="0">
                <a:solidFill>
                  <a:srgbClr val="000000"/>
                </a:solidFill>
                <a:latin typeface="Meiryo UI" panose="020B0604030504040204" pitchFamily="50" charset="-128"/>
                <a:ea typeface="Meiryo UI" panose="020B0604030504040204" pitchFamily="50" charset="-128"/>
              </a:rPr>
              <a:t>を進めるためのアクション　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つ目の指標は、</a:t>
            </a:r>
            <a:r>
              <a:rPr lang="ja-JP" sz="1000" b="0" strike="noStrike" spc="-1" dirty="0">
                <a:solidFill>
                  <a:srgbClr val="000000"/>
                </a:solidFill>
                <a:latin typeface="Meiryo UI" panose="020B0604030504040204" pitchFamily="50" charset="-128"/>
                <a:ea typeface="Meiryo UI" panose="020B0604030504040204" pitchFamily="50" charset="-128"/>
              </a:rPr>
              <a:t>「変革規模」</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sz="1000" b="0" strike="noStrike" spc="-1" dirty="0">
                <a:solidFill>
                  <a:srgbClr val="000000"/>
                </a:solidFill>
                <a:latin typeface="Meiryo UI" panose="020B0604030504040204" pitchFamily="50" charset="-128"/>
                <a:ea typeface="Meiryo UI" panose="020B0604030504040204" pitchFamily="50" charset="-128"/>
              </a:rPr>
              <a:t>変革や効果の波及範囲の大きさを示すものとして、</a:t>
            </a:r>
            <a:r>
              <a:rPr lang="en-US" altLang="ja-JP" sz="1000" b="0" strike="noStrike" spc="-1" dirty="0">
                <a:solidFill>
                  <a:srgbClr val="000000"/>
                </a:solidFill>
                <a:latin typeface="Meiryo UI" panose="020B0604030504040204" pitchFamily="50" charset="-128"/>
                <a:ea typeface="Meiryo UI" panose="020B0604030504040204" pitchFamily="50" charset="-128"/>
              </a:rPr>
              <a:t>7</a:t>
            </a:r>
            <a:r>
              <a:rPr lang="ja-JP" altLang="ja-JP" sz="1000" b="0" strike="noStrike" spc="-1" dirty="0">
                <a:solidFill>
                  <a:srgbClr val="000000"/>
                </a:solidFill>
                <a:latin typeface="Meiryo UI" panose="020B0604030504040204" pitchFamily="50" charset="-128"/>
                <a:ea typeface="Meiryo UI" panose="020B0604030504040204" pitchFamily="50" charset="-128"/>
              </a:rPr>
              <a:t>段階</a:t>
            </a:r>
            <a:r>
              <a:rPr lang="ja-JP" altLang="en-US" sz="1000" b="0" strike="noStrike" spc="-1" dirty="0">
                <a:solidFill>
                  <a:srgbClr val="000000"/>
                </a:solidFill>
                <a:latin typeface="Meiryo UI" panose="020B0604030504040204" pitchFamily="50" charset="-128"/>
                <a:ea typeface="Meiryo UI" panose="020B0604030504040204" pitchFamily="50" charset="-128"/>
              </a:rPr>
              <a:t>としています</a:t>
            </a:r>
            <a:r>
              <a:rPr lang="ja-JP" altLang="ja-JP"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既存事業における社内を中心とした変革を目指す</a:t>
            </a:r>
            <a:r>
              <a:rPr lang="ja-JP" altLang="en-US" sz="1000" b="0" strike="noStrike" spc="-1" dirty="0">
                <a:solidFill>
                  <a:srgbClr val="000000"/>
                </a:solidFill>
                <a:latin typeface="Meiryo UI" panose="020B0604030504040204" pitchFamily="50" charset="-128"/>
                <a:ea typeface="Meiryo UI" panose="020B0604030504040204" pitchFamily="50" charset="-128"/>
              </a:rPr>
              <a:t>デジタル</a:t>
            </a:r>
            <a:r>
              <a:rPr lang="ja-JP" sz="1000" b="0" strike="noStrike" spc="-1" dirty="0">
                <a:solidFill>
                  <a:srgbClr val="000000"/>
                </a:solidFill>
                <a:latin typeface="Meiryo UI" panose="020B0604030504040204" pitchFamily="50" charset="-128"/>
                <a:ea typeface="Meiryo UI" panose="020B0604030504040204" pitchFamily="50" charset="-128"/>
              </a:rPr>
              <a:t>オプティマイゼーション</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en-US" sz="1000" b="0" strike="noStrike" spc="-1" dirty="0">
                <a:solidFill>
                  <a:srgbClr val="000000"/>
                </a:solidFill>
                <a:latin typeface="Meiryo UI" panose="020B0604030504040204" pitchFamily="50" charset="-128"/>
                <a:ea typeface="Meiryo UI" panose="020B0604030504040204" pitchFamily="50" charset="-128"/>
              </a:rPr>
              <a:t>(3</a:t>
            </a:r>
            <a:r>
              <a:rPr lang="ja-JP" sz="1000" b="0" strike="noStrike" spc="-1" dirty="0">
                <a:solidFill>
                  <a:srgbClr val="000000"/>
                </a:solidFill>
                <a:latin typeface="Meiryo UI" panose="020B0604030504040204" pitchFamily="50" charset="-128"/>
                <a:ea typeface="Meiryo UI" panose="020B0604030504040204" pitchFamily="50" charset="-128"/>
              </a:rPr>
              <a:t>段階</a:t>
            </a:r>
            <a:r>
              <a:rPr 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と、</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新商品や新サービスを通して、市場や社会の変革を目指す</a:t>
            </a:r>
            <a:r>
              <a:rPr lang="ja-JP" altLang="en-US" sz="1000" b="0" strike="noStrike" spc="-1" dirty="0">
                <a:solidFill>
                  <a:srgbClr val="000000"/>
                </a:solidFill>
                <a:latin typeface="Meiryo UI" panose="020B0604030504040204" pitchFamily="50" charset="-128"/>
                <a:ea typeface="Meiryo UI" panose="020B0604030504040204" pitchFamily="50" charset="-128"/>
              </a:rPr>
              <a:t>デジタル</a:t>
            </a:r>
            <a:r>
              <a:rPr lang="ja-JP" sz="1000" b="0" strike="noStrike" spc="-1" dirty="0">
                <a:solidFill>
                  <a:srgbClr val="000000"/>
                </a:solidFill>
                <a:latin typeface="Meiryo UI" panose="020B0604030504040204" pitchFamily="50" charset="-128"/>
                <a:ea typeface="Meiryo UI" panose="020B0604030504040204" pitchFamily="50" charset="-128"/>
              </a:rPr>
              <a:t>トランスフォーメーション</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en-US" sz="1000" b="0" strike="noStrike" spc="-1" dirty="0">
                <a:solidFill>
                  <a:srgbClr val="000000"/>
                </a:solidFill>
                <a:latin typeface="Meiryo UI" panose="020B0604030504040204" pitchFamily="50" charset="-128"/>
                <a:ea typeface="Meiryo UI" panose="020B0604030504040204" pitchFamily="50" charset="-128"/>
              </a:rPr>
              <a:t>(4</a:t>
            </a:r>
            <a:r>
              <a:rPr lang="ja-JP" sz="1000" b="0" strike="noStrike" spc="-1" dirty="0">
                <a:solidFill>
                  <a:srgbClr val="000000"/>
                </a:solidFill>
                <a:latin typeface="Meiryo UI" panose="020B0604030504040204" pitchFamily="50" charset="-128"/>
                <a:ea typeface="Meiryo UI" panose="020B0604030504040204" pitchFamily="50" charset="-128"/>
              </a:rPr>
              <a:t>段階</a:t>
            </a:r>
            <a:r>
              <a:rPr lang="en-US"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番下の「一部の業務変革」は、例としては</a:t>
            </a:r>
            <a:r>
              <a:rPr lang="en-US" altLang="ja-JP" sz="1000" b="0" strike="noStrike" spc="-1" dirty="0">
                <a:solidFill>
                  <a:srgbClr val="000000"/>
                </a:solidFill>
                <a:latin typeface="Meiryo UI" panose="020B0604030504040204" pitchFamily="50" charset="-128"/>
                <a:ea typeface="Meiryo UI" panose="020B0604030504040204" pitchFamily="50" charset="-128"/>
              </a:rPr>
              <a:t>RPA</a:t>
            </a:r>
            <a:r>
              <a:rPr lang="ja-JP" altLang="en-US" sz="1000" b="0" strike="noStrike" spc="-1" dirty="0">
                <a:solidFill>
                  <a:srgbClr val="000000"/>
                </a:solidFill>
                <a:latin typeface="Meiryo UI" panose="020B0604030504040204" pitchFamily="50" charset="-128"/>
                <a:ea typeface="Meiryo UI" panose="020B0604030504040204" pitchFamily="50" charset="-128"/>
              </a:rPr>
              <a:t>などを導入して業務の自動化を実現するといったレベルとなり、</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番上の「社会の変革」は、</a:t>
            </a:r>
            <a:r>
              <a:rPr lang="en-US" altLang="ja-JP" sz="1000" b="0" strike="noStrike" spc="-1" dirty="0" err="1">
                <a:solidFill>
                  <a:srgbClr val="000000"/>
                </a:solidFill>
                <a:latin typeface="Meiryo UI" panose="020B0604030504040204" pitchFamily="50" charset="-128"/>
                <a:ea typeface="Meiryo UI" panose="020B0604030504040204" pitchFamily="50" charset="-128"/>
              </a:rPr>
              <a:t>UberEats</a:t>
            </a:r>
            <a:r>
              <a:rPr lang="ja-JP" altLang="en-US" sz="1000" b="0" strike="noStrike" spc="-1" dirty="0">
                <a:solidFill>
                  <a:srgbClr val="000000"/>
                </a:solidFill>
                <a:latin typeface="Meiryo UI" panose="020B0604030504040204" pitchFamily="50" charset="-128"/>
                <a:ea typeface="Meiryo UI" panose="020B0604030504040204" pitchFamily="50" charset="-128"/>
              </a:rPr>
              <a:t>やインスタグラムなど社会の行動や構造が変革されるレベルとなります。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43" name="PlaceHolder 3"/>
          <p:cNvSpPr>
            <a:spLocks noGrp="1"/>
          </p:cNvSpPr>
          <p:nvPr>
            <p:ph type="sldNum" idx="28"/>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3701602B-50E0-4F81-956B-A0C07E0BF1D9}" type="slidenum">
              <a:rPr lang="en-US" sz="1200" b="0" strike="noStrike" spc="-1">
                <a:solidFill>
                  <a:srgbClr val="000000"/>
                </a:solidFill>
                <a:latin typeface="Meiryo UI" panose="020B0604030504040204" pitchFamily="50" charset="-128"/>
              </a:rPr>
              <a:t>14</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PlaceHolder 1"/>
          <p:cNvSpPr>
            <a:spLocks noGrp="1" noRot="1" noChangeAspect="1"/>
          </p:cNvSpPr>
          <p:nvPr>
            <p:ph type="sldImg"/>
          </p:nvPr>
        </p:nvSpPr>
        <p:spPr>
          <a:xfrm>
            <a:off x="92075" y="746125"/>
            <a:ext cx="6623050" cy="3725863"/>
          </a:xfrm>
          <a:prstGeom prst="rect">
            <a:avLst/>
          </a:prstGeom>
          <a:ln w="0">
            <a:noFill/>
          </a:ln>
        </p:spPr>
      </p:sp>
      <p:sp>
        <p:nvSpPr>
          <p:cNvPr id="84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補足になりますが、</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実践手引書を作成するための元となった「</a:t>
            </a:r>
            <a:r>
              <a:rPr lang="en-US" altLang="ja-JP" sz="1000" spc="-1" dirty="0">
                <a:solidFill>
                  <a:srgbClr val="000000"/>
                </a:solidFill>
                <a:latin typeface="Meiryo UI" panose="020B0604030504040204" pitchFamily="50" charset="-128"/>
                <a:ea typeface="Meiryo UI" panose="020B0604030504040204" pitchFamily="50" charset="-128"/>
              </a:rPr>
              <a:t>DX</a:t>
            </a:r>
            <a:r>
              <a:rPr lang="ja-JP" altLang="ja-JP" sz="1000" spc="-1" dirty="0">
                <a:solidFill>
                  <a:srgbClr val="000000"/>
                </a:solidFill>
                <a:latin typeface="Meiryo UI" panose="020B0604030504040204" pitchFamily="50" charset="-128"/>
                <a:ea typeface="Meiryo UI" panose="020B0604030504040204" pitchFamily="50" charset="-128"/>
              </a:rPr>
              <a:t>の継続的な取り組み事例に関する調査</a:t>
            </a:r>
            <a:r>
              <a:rPr lang="ja-JP" altLang="en-US" sz="1000" spc="-1" dirty="0">
                <a:solidFill>
                  <a:srgbClr val="000000"/>
                </a:solidFill>
                <a:latin typeface="Meiryo UI" panose="020B0604030504040204" pitchFamily="50" charset="-128"/>
                <a:ea typeface="Meiryo UI" panose="020B0604030504040204" pitchFamily="50" charset="-128"/>
              </a:rPr>
              <a:t>」資料には、</a:t>
            </a:r>
            <a:endParaRPr lang="en-US" altLang="ja-JP" sz="1000"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自社の現在の変革規模を判定する判定ツリーを掲載しています。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このように、</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実践手引書には掲載しきれなかった情報を数多く掲載しています。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43" name="PlaceHolder 3"/>
          <p:cNvSpPr>
            <a:spLocks noGrp="1"/>
          </p:cNvSpPr>
          <p:nvPr>
            <p:ph type="sldNum" idx="28"/>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3701602B-50E0-4F81-956B-A0C07E0BF1D9}" type="slidenum">
              <a:rPr lang="en-US" sz="1200" b="0" strike="noStrike" spc="-1">
                <a:solidFill>
                  <a:srgbClr val="000000"/>
                </a:solidFill>
                <a:latin typeface="Meiryo UI" panose="020B0604030504040204" pitchFamily="50" charset="-128"/>
              </a:rPr>
              <a:t>15</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411160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noRot="1" noChangeAspect="1"/>
          </p:cNvSpPr>
          <p:nvPr>
            <p:ph type="sldImg"/>
          </p:nvPr>
        </p:nvSpPr>
        <p:spPr>
          <a:xfrm>
            <a:off x="92075" y="746125"/>
            <a:ext cx="6623050" cy="3725863"/>
          </a:xfrm>
          <a:prstGeom prst="rect">
            <a:avLst/>
          </a:prstGeom>
          <a:ln w="0">
            <a:noFill/>
          </a:ln>
        </p:spPr>
      </p:sp>
      <p:sp>
        <p:nvSpPr>
          <p:cNvPr id="84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つ目の指標は、</a:t>
            </a:r>
            <a:r>
              <a:rPr lang="ja-JP" sz="1000" b="0" strike="noStrike" spc="-1" dirty="0">
                <a:solidFill>
                  <a:srgbClr val="000000"/>
                </a:solidFill>
                <a:latin typeface="Meiryo UI" panose="020B0604030504040204" pitchFamily="50" charset="-128"/>
                <a:ea typeface="Meiryo UI" panose="020B0604030504040204" pitchFamily="50" charset="-128"/>
              </a:rPr>
              <a:t>「組織成熟度」</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を実現していく上で必要と考えられる経営、事業、技術、人材・組織</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つの観点の</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26</a:t>
            </a:r>
            <a:r>
              <a:rPr lang="ja-JP" sz="1000" b="0" strike="noStrike" spc="-1" dirty="0">
                <a:solidFill>
                  <a:srgbClr val="000000"/>
                </a:solidFill>
                <a:latin typeface="Meiryo UI" panose="020B0604030504040204" pitchFamily="50" charset="-128"/>
                <a:ea typeface="Meiryo UI" panose="020B0604030504040204" pitchFamily="50" charset="-128"/>
              </a:rPr>
              <a:t>の</a:t>
            </a:r>
            <a:r>
              <a:rPr lang="ja-JP" altLang="en-US" sz="1000" b="0" strike="noStrike" spc="-1" dirty="0">
                <a:solidFill>
                  <a:srgbClr val="000000"/>
                </a:solidFill>
                <a:latin typeface="Meiryo UI" panose="020B0604030504040204" pitchFamily="50" charset="-128"/>
                <a:ea typeface="Meiryo UI" panose="020B0604030504040204" pitchFamily="50" charset="-128"/>
              </a:rPr>
              <a:t>評価指標」</a:t>
            </a:r>
            <a:r>
              <a:rPr lang="ja-JP" sz="1000" b="0" strike="noStrike" spc="-1" dirty="0">
                <a:solidFill>
                  <a:srgbClr val="000000"/>
                </a:solidFill>
                <a:latin typeface="Meiryo UI" panose="020B0604030504040204" pitchFamily="50" charset="-128"/>
                <a:ea typeface="Meiryo UI" panose="020B0604030504040204" pitchFamily="50" charset="-128"/>
              </a:rPr>
              <a:t>の達成度を</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組織成熟度</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として定義しました。</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例えば、「人材・組織」</a:t>
            </a:r>
            <a:r>
              <a:rPr lang="ja-JP" altLang="en-US" sz="1000" b="0" strike="noStrike" spc="-1" dirty="0">
                <a:solidFill>
                  <a:srgbClr val="000000"/>
                </a:solidFill>
                <a:latin typeface="Meiryo UI" panose="020B0604030504040204" pitchFamily="50" charset="-128"/>
                <a:ea typeface="Meiryo UI" panose="020B0604030504040204" pitchFamily="50" charset="-128"/>
              </a:rPr>
              <a:t>の観点では、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組織整備」や「ヤタガラス人材の整備」ができているか　という評価指標を設定しています。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46" name="PlaceHolder 3"/>
          <p:cNvSpPr>
            <a:spLocks noGrp="1"/>
          </p:cNvSpPr>
          <p:nvPr>
            <p:ph type="sldNum" idx="29"/>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2A32E990-0B96-411E-924A-9A0DE8558080}" type="slidenum">
              <a:rPr lang="en-US" sz="1200" b="0" strike="noStrike" spc="-1">
                <a:solidFill>
                  <a:srgbClr val="000000"/>
                </a:solidFill>
                <a:latin typeface="Meiryo UI" panose="020B0604030504040204" pitchFamily="50" charset="-128"/>
              </a:rPr>
              <a:t>16</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noRot="1" noChangeAspect="1"/>
          </p:cNvSpPr>
          <p:nvPr>
            <p:ph type="sldImg"/>
          </p:nvPr>
        </p:nvSpPr>
        <p:spPr>
          <a:xfrm>
            <a:off x="92075" y="746125"/>
            <a:ext cx="6623050" cy="3725863"/>
          </a:xfrm>
          <a:prstGeom prst="rect">
            <a:avLst/>
          </a:prstGeom>
          <a:ln w="0">
            <a:noFill/>
          </a:ln>
        </p:spPr>
      </p:sp>
      <p:sp>
        <p:nvSpPr>
          <p:cNvPr id="84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つ目の指標は</a:t>
            </a:r>
            <a:r>
              <a:rPr lang="ja-JP" altLang="ja-JP"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を進めるためのアクション</a:t>
            </a:r>
            <a:r>
              <a:rPr lang="ja-JP"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を進めるためのアクションを３段階に設定しています。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段階目のアクションを基本として</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段階目のアクションへと広げていきます。</a:t>
            </a: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段階目になると</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段階目を実施する必要がなくなるというものではなく、</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段階目のアクションも行いつつ、</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段階目のアクションも行うといった形で進めていきます。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①</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の実現に向けた動きで、トップダウンとボトムアップの両面から取り組みを始める内容となります。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「トップダウンとしてのビジョンの発信」や、「現場からの自由なアイデアを拾い上げる」といったアクションが含まれています。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②</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の活動を続けていき、組織内外に取り組みを波及させるための整備を行う内容となります。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「取り組み状況を評価する仕組みやプロセスを整える」、「ビジョンの実現に必要な人材の育成や獲得」、「拾い上げたアイデアを実現に結び付けるための技術的な面での環境の整備」などが含まれます。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③</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段階目のアクションは、デジタルカンパニーのスタイルやマインドを定着させる内容となります。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「データ活用を加速させるための投資やデータ価値を向上させる活動」、「アジリティを高めるための新しい開発手法の適用」、「エコシステムを形成するための外部リソースの活用」などが含まれます。</a:t>
            </a:r>
          </a:p>
        </p:txBody>
      </p:sp>
      <p:sp>
        <p:nvSpPr>
          <p:cNvPr id="846" name="PlaceHolder 3"/>
          <p:cNvSpPr>
            <a:spLocks noGrp="1"/>
          </p:cNvSpPr>
          <p:nvPr>
            <p:ph type="sldNum" idx="29"/>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2A32E990-0B96-411E-924A-9A0DE8558080}" type="slidenum">
              <a:rPr lang="en-US" sz="1200" b="0" strike="noStrike" spc="-1">
                <a:solidFill>
                  <a:srgbClr val="000000"/>
                </a:solidFill>
                <a:latin typeface="Meiryo UI" panose="020B0604030504040204" pitchFamily="50" charset="-128"/>
              </a:rPr>
              <a:t>17</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54914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noRot="1" noChangeAspect="1"/>
          </p:cNvSpPr>
          <p:nvPr>
            <p:ph type="sldImg"/>
          </p:nvPr>
        </p:nvSpPr>
        <p:spPr>
          <a:xfrm>
            <a:off x="92075" y="746125"/>
            <a:ext cx="6623050" cy="3725863"/>
          </a:xfrm>
          <a:prstGeom prst="rect">
            <a:avLst/>
          </a:prstGeom>
          <a:ln w="0">
            <a:noFill/>
          </a:ln>
        </p:spPr>
      </p:sp>
      <p:sp>
        <p:nvSpPr>
          <p:cNvPr id="84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を継続的に実施している企業は、その時々の変革規模に応じた組織成熟度指標に関する取り組みを行っています。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それを表現したものが、これまで紹介した</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つの指標です。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つの指標の関係図」は「</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変革規模　</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組織成熟度　</a:t>
            </a:r>
            <a:r>
              <a:rPr lang="en-US" altLang="ja-JP" sz="1000" b="0" strike="noStrike" spc="-1" dirty="0">
                <a:solidFill>
                  <a:srgbClr val="000000"/>
                </a:solidFill>
                <a:latin typeface="Meiryo UI" panose="020B0604030504040204" pitchFamily="50" charset="-128"/>
                <a:ea typeface="Meiryo UI" panose="020B0604030504040204" pitchFamily="50" charset="-128"/>
              </a:rPr>
              <a:t>(3)DX</a:t>
            </a:r>
            <a:r>
              <a:rPr lang="ja-JP" altLang="en-US" sz="1000" b="0" strike="noStrike" spc="-1" dirty="0">
                <a:solidFill>
                  <a:srgbClr val="000000"/>
                </a:solidFill>
                <a:latin typeface="Meiryo UI" panose="020B0604030504040204" pitchFamily="50" charset="-128"/>
                <a:ea typeface="Meiryo UI" panose="020B0604030504040204" pitchFamily="50" charset="-128"/>
              </a:rPr>
              <a:t>を進めるためのアクション」の関係をまとめたものとなります。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「変革規模」、「</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を進めるためのアクション」を横軸として、それに関連する「組織成熟度」の「各要素」を配置しています。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組織成熟度の各要素は、「経営」「事業」「人材・組織」「技術」のカテゴリに分類して先頭に丸のマークを付けています。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実践手引書では、各要素ごとに「考え方の解説」もしています。</a:t>
            </a: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自社の継続的な</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を推進するため、</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「どの範囲を目指すのか」、「次に目指すべきものは何か」などをご検討する際に活用ください。</a:t>
            </a:r>
          </a:p>
        </p:txBody>
      </p:sp>
      <p:sp>
        <p:nvSpPr>
          <p:cNvPr id="846" name="PlaceHolder 3"/>
          <p:cNvSpPr>
            <a:spLocks noGrp="1"/>
          </p:cNvSpPr>
          <p:nvPr>
            <p:ph type="sldNum" idx="29"/>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2A32E990-0B96-411E-924A-9A0DE8558080}" type="slidenum">
              <a:rPr lang="en-US" sz="1200" b="0" strike="noStrike" spc="-1">
                <a:solidFill>
                  <a:srgbClr val="000000"/>
                </a:solidFill>
                <a:latin typeface="Meiryo UI" panose="020B0604030504040204" pitchFamily="50" charset="-128"/>
              </a:rPr>
              <a:t>18</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93935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2</a:t>
            </a:r>
            <a:r>
              <a:rPr kumimoji="1" lang="ja-JP" altLang="en-US" sz="1000" dirty="0"/>
              <a:t>章では、</a:t>
            </a:r>
            <a:r>
              <a:rPr lang="en-US" altLang="ja-JP" sz="1000" b="0" strike="noStrike" spc="-1" dirty="0">
                <a:solidFill>
                  <a:srgbClr val="000000"/>
                </a:solidFill>
                <a:latin typeface="Meiryo UI"/>
                <a:ea typeface="Meiryo UI"/>
              </a:rPr>
              <a:t>DX</a:t>
            </a:r>
            <a:r>
              <a:rPr lang="ja-JP" altLang="en-US" sz="1000" spc="-1" dirty="0">
                <a:solidFill>
                  <a:srgbClr val="000000"/>
                </a:solidFill>
                <a:latin typeface="Meiryo UI"/>
                <a:ea typeface="Meiryo UI"/>
              </a:rPr>
              <a:t>の実践で発生した課題に対応した</a:t>
            </a:r>
            <a:r>
              <a:rPr lang="en-US" altLang="ja-JP" sz="1000" spc="-1" dirty="0">
                <a:solidFill>
                  <a:srgbClr val="000000"/>
                </a:solidFill>
                <a:latin typeface="Meiryo UI"/>
                <a:ea typeface="Meiryo UI"/>
              </a:rPr>
              <a:t>5</a:t>
            </a:r>
            <a:r>
              <a:rPr lang="ja-JP" altLang="en-US" sz="1000" spc="-1" dirty="0">
                <a:solidFill>
                  <a:srgbClr val="000000"/>
                </a:solidFill>
                <a:latin typeface="Meiryo UI"/>
                <a:ea typeface="Meiryo UI"/>
              </a:rPr>
              <a:t>社の事例を掲載</a:t>
            </a:r>
            <a:r>
              <a:rPr lang="ja-JP" altLang="en-US" sz="1000" b="0" strike="noStrike" spc="-1" dirty="0">
                <a:solidFill>
                  <a:srgbClr val="000000"/>
                </a:solidFill>
                <a:ea typeface="Meiryo UI"/>
              </a:rPr>
              <a:t>しています。</a:t>
            </a:r>
            <a:endParaRPr lang="en-US" altLang="ja-JP" sz="1000" b="0" strike="noStrike" spc="-1" dirty="0">
              <a:solidFill>
                <a:srgbClr val="000000"/>
              </a:solidFill>
            </a:endParaRP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19</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7119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PlaceHolder 1"/>
          <p:cNvSpPr>
            <a:spLocks noGrp="1" noRot="1" noChangeAspect="1"/>
          </p:cNvSpPr>
          <p:nvPr>
            <p:ph type="sldImg"/>
          </p:nvPr>
        </p:nvSpPr>
        <p:spPr>
          <a:xfrm>
            <a:off x="92075" y="746125"/>
            <a:ext cx="6623050" cy="3725863"/>
          </a:xfrm>
          <a:prstGeom prst="rect">
            <a:avLst/>
          </a:prstGeom>
          <a:ln w="0">
            <a:noFill/>
          </a:ln>
        </p:spPr>
      </p:sp>
      <p:sp>
        <p:nvSpPr>
          <p:cNvPr id="82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この資料の構成は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「はじめに」で</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実践手引書とは　</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実践手引書の全体概要　などを紹介した後</a:t>
            </a:r>
            <a:endParaRPr lang="en-US" altLang="ja-JP" sz="1000" dirty="0">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手引書の章構成である</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章から</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章までのポイントを解説しています。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最後に、「ご案内」として</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実践手引書のダウンロード、</a:t>
            </a:r>
            <a:r>
              <a:rPr lang="en-US" altLang="ja-JP" sz="1000" dirty="0">
                <a:latin typeface="Meiryo UI" panose="020B0604030504040204" pitchFamily="50" charset="-128"/>
                <a:ea typeface="Meiryo UI" panose="020B0604030504040204" pitchFamily="50" charset="-128"/>
              </a:rPr>
              <a:t>IPA</a:t>
            </a:r>
            <a:r>
              <a:rPr lang="ja-JP" altLang="en-US" sz="1000" dirty="0">
                <a:latin typeface="Meiryo UI" panose="020B0604030504040204" pitchFamily="50" charset="-128"/>
                <a:ea typeface="Meiryo UI" panose="020B0604030504040204" pitchFamily="50" charset="-128"/>
              </a:rPr>
              <a:t>の</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の取り組み、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情報発信サイト</a:t>
            </a:r>
            <a:r>
              <a:rPr lang="en-US" altLang="ja-JP" sz="1000" spc="-1" dirty="0">
                <a:latin typeface="Meiryo UI" panose="020B0604030504040204" pitchFamily="50" charset="-128"/>
                <a:ea typeface="Meiryo UI" panose="020B0604030504040204" pitchFamily="50" charset="-128"/>
              </a:rPr>
              <a:t>DX SQUARE</a:t>
            </a:r>
            <a:r>
              <a:rPr lang="ja-JP" altLang="en-US" sz="1000" spc="-1" dirty="0">
                <a:latin typeface="Meiryo UI" panose="020B0604030504040204" pitchFamily="50" charset="-128"/>
                <a:ea typeface="Meiryo UI" panose="020B0604030504040204" pitchFamily="50" charset="-128"/>
              </a:rPr>
              <a:t>　などを紹介しています。</a:t>
            </a:r>
            <a:endParaRPr lang="en-US" altLang="ja-JP" sz="1000" spc="-1" dirty="0">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23" name="PlaceHolder 3"/>
          <p:cNvSpPr>
            <a:spLocks noGrp="1"/>
          </p:cNvSpPr>
          <p:nvPr>
            <p:ph type="sldNum" idx="22"/>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BE104581-C131-4541-B5F8-4999633D414A}" type="slidenum">
              <a:rPr lang="en-US" sz="1200" b="0" strike="noStrike" spc="-1">
                <a:solidFill>
                  <a:srgbClr val="000000"/>
                </a:solidFill>
                <a:latin typeface="Meiryo UI" panose="020B0604030504040204" pitchFamily="50" charset="-128"/>
              </a:rPr>
              <a:t>2</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strike="noStrike" spc="-1" dirty="0">
                <a:solidFill>
                  <a:srgbClr val="000000"/>
                </a:solidFill>
                <a:latin typeface="Meiryo UI"/>
                <a:ea typeface="Meiryo UI"/>
              </a:rPr>
              <a:t>3</a:t>
            </a:r>
            <a:r>
              <a:rPr lang="ja-JP" altLang="ja-JP" sz="1000" b="0" strike="noStrike" spc="-1" dirty="0">
                <a:solidFill>
                  <a:srgbClr val="000000"/>
                </a:solidFill>
                <a:latin typeface="Meiryo UI"/>
                <a:ea typeface="Meiryo UI"/>
              </a:rPr>
              <a:t>章</a:t>
            </a:r>
            <a:r>
              <a:rPr lang="ja-JP" altLang="en-US" sz="1000" b="0" strike="noStrike" spc="-1" dirty="0">
                <a:solidFill>
                  <a:srgbClr val="000000"/>
                </a:solidFill>
                <a:latin typeface="Meiryo UI"/>
                <a:ea typeface="Meiryo UI"/>
              </a:rPr>
              <a:t>では、「</a:t>
            </a:r>
            <a:r>
              <a:rPr lang="en-US" altLang="ja-JP" sz="1000" b="0" spc="-1" dirty="0">
                <a:solidFill>
                  <a:srgbClr val="000000"/>
                </a:solidFill>
                <a:latin typeface="Meiryo UI"/>
                <a:ea typeface="Meiryo UI"/>
              </a:rPr>
              <a:t>DX</a:t>
            </a:r>
            <a:r>
              <a:rPr lang="ja-JP" altLang="ja-JP" sz="1000" b="0" spc="-1" dirty="0">
                <a:solidFill>
                  <a:srgbClr val="000000"/>
                </a:solidFill>
                <a:latin typeface="Meiryo UI"/>
                <a:ea typeface="Meiryo UI"/>
              </a:rPr>
              <a:t>を実現するための</a:t>
            </a:r>
            <a:r>
              <a:rPr lang="en-US" altLang="ja-JP" sz="1000" b="0" spc="-1" dirty="0">
                <a:solidFill>
                  <a:srgbClr val="000000"/>
                </a:solidFill>
                <a:latin typeface="Meiryo UI"/>
                <a:ea typeface="Meiryo UI"/>
              </a:rPr>
              <a:t>IT</a:t>
            </a:r>
            <a:r>
              <a:rPr lang="ja-JP" altLang="en-US" sz="1000" b="0" spc="-1" dirty="0">
                <a:solidFill>
                  <a:srgbClr val="000000"/>
                </a:solidFill>
                <a:latin typeface="Meiryo UI"/>
                <a:ea typeface="Meiryo UI"/>
              </a:rPr>
              <a:t>システム</a:t>
            </a:r>
            <a:r>
              <a:rPr lang="ja-JP" altLang="ja-JP" sz="1000" b="0" spc="-1" dirty="0">
                <a:solidFill>
                  <a:srgbClr val="000000"/>
                </a:solidFill>
                <a:latin typeface="Meiryo UI"/>
                <a:ea typeface="Meiryo UI"/>
              </a:rPr>
              <a:t>のあるべき姿</a:t>
            </a:r>
            <a:r>
              <a:rPr lang="ja-JP" altLang="en-US" sz="1000" b="0" spc="-1" dirty="0">
                <a:solidFill>
                  <a:srgbClr val="000000"/>
                </a:solidFill>
                <a:latin typeface="Meiryo UI"/>
                <a:ea typeface="Meiryo UI"/>
              </a:rPr>
              <a:t>」</a:t>
            </a:r>
            <a:r>
              <a:rPr kumimoji="1" lang="ja-JP" altLang="en-US" sz="1000" dirty="0"/>
              <a:t>を掲載しています。</a:t>
            </a:r>
            <a:endParaRPr lang="en-US" altLang="ja-JP" sz="1000" b="0" spc="-1" dirty="0">
              <a:solidFill>
                <a:srgbClr val="000000"/>
              </a:solidFill>
            </a:endParaRP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20</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18772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PlaceHolder 1"/>
          <p:cNvSpPr>
            <a:spLocks noGrp="1" noRot="1" noChangeAspect="1"/>
          </p:cNvSpPr>
          <p:nvPr>
            <p:ph type="sldImg"/>
          </p:nvPr>
        </p:nvSpPr>
        <p:spPr>
          <a:xfrm>
            <a:off x="92075" y="746125"/>
            <a:ext cx="6623050" cy="3725863"/>
          </a:xfrm>
          <a:prstGeom prst="rect">
            <a:avLst/>
          </a:prstGeom>
          <a:ln w="0">
            <a:noFill/>
          </a:ln>
        </p:spPr>
      </p:sp>
      <p:sp>
        <p:nvSpPr>
          <p:cNvPr id="85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3</a:t>
            </a:r>
            <a:r>
              <a:rPr lang="ja-JP" sz="1000" b="0" strike="noStrike" spc="-1" dirty="0">
                <a:solidFill>
                  <a:srgbClr val="000000"/>
                </a:solidFill>
                <a:latin typeface="Meiryo UI" panose="020B0604030504040204" pitchFamily="50" charset="-128"/>
                <a:ea typeface="Meiryo UI" panose="020B0604030504040204" pitchFamily="50" charset="-128"/>
              </a:rPr>
              <a:t>章</a:t>
            </a:r>
            <a:r>
              <a:rPr lang="ja-JP" altLang="en-US" sz="1000" b="0" strike="noStrike" spc="-1" dirty="0">
                <a:solidFill>
                  <a:srgbClr val="000000"/>
                </a:solidFill>
                <a:latin typeface="Meiryo UI" panose="020B0604030504040204" pitchFamily="50" charset="-128"/>
                <a:ea typeface="Meiryo UI" panose="020B0604030504040204" pitchFamily="50" charset="-128"/>
              </a:rPr>
              <a:t>では、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ja-JP" sz="1000" b="0" strike="noStrike" spc="-1" dirty="0">
                <a:solidFill>
                  <a:srgbClr val="000000"/>
                </a:solidFill>
                <a:latin typeface="Meiryo UI" panose="020B0604030504040204" pitchFamily="50" charset="-128"/>
                <a:ea typeface="Meiryo UI" panose="020B0604030504040204" pitchFamily="50" charset="-128"/>
              </a:rPr>
              <a:t>を</a:t>
            </a:r>
            <a:r>
              <a:rPr lang="ja-JP" altLang="en-US" sz="1000" b="0" strike="noStrike" spc="-1" dirty="0">
                <a:solidFill>
                  <a:srgbClr val="000000"/>
                </a:solidFill>
                <a:latin typeface="Meiryo UI" panose="020B0604030504040204" pitchFamily="50" charset="-128"/>
                <a:ea typeface="Meiryo UI" panose="020B0604030504040204" pitchFamily="50" charset="-128"/>
              </a:rPr>
              <a:t>実現していくための</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システムのあるべき姿を紹介しています。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システムのあるべき姿は、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を推進するため重要な</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点の「共通のポイント」を考慮しています。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を推進するため重要な</a:t>
            </a:r>
            <a:r>
              <a:rPr lang="en-US" altLang="ja-JP" sz="1000" b="0" strike="noStrike" spc="-1" dirty="0">
                <a:solidFill>
                  <a:srgbClr val="000000"/>
                </a:solidFill>
                <a:latin typeface="Meiryo UI" panose="020B0604030504040204" pitchFamily="50" charset="-128"/>
                <a:ea typeface="Meiryo UI" panose="020B0604030504040204" pitchFamily="50" charset="-128"/>
              </a:rPr>
              <a:t>3</a:t>
            </a:r>
            <a:r>
              <a:rPr lang="ja-JP" altLang="en-US" sz="1000" b="0" strike="noStrike" spc="-1" dirty="0">
                <a:solidFill>
                  <a:srgbClr val="000000"/>
                </a:solidFill>
                <a:latin typeface="Meiryo UI" panose="020B0604030504040204" pitchFamily="50" charset="-128"/>
                <a:ea typeface="Meiryo UI" panose="020B0604030504040204" pitchFamily="50" charset="-128"/>
              </a:rPr>
              <a:t>点の共通ポイントは、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を先進的に進める</a:t>
            </a:r>
            <a:r>
              <a:rPr lang="ja-JP" sz="1000" b="0" strike="noStrike" spc="-1" dirty="0">
                <a:solidFill>
                  <a:srgbClr val="000000"/>
                </a:solidFill>
                <a:latin typeface="Meiryo UI" panose="020B0604030504040204" pitchFamily="50" charset="-128"/>
                <a:ea typeface="Meiryo UI" panose="020B0604030504040204" pitchFamily="50" charset="-128"/>
              </a:rPr>
              <a:t>企業</a:t>
            </a:r>
            <a:r>
              <a:rPr lang="ja-JP" altLang="en-US" sz="1000" b="0" strike="noStrike" spc="-1" dirty="0">
                <a:solidFill>
                  <a:srgbClr val="000000"/>
                </a:solidFill>
                <a:latin typeface="Meiryo UI" panose="020B0604030504040204" pitchFamily="50" charset="-128"/>
                <a:ea typeface="Meiryo UI" panose="020B0604030504040204" pitchFamily="50" charset="-128"/>
              </a:rPr>
              <a:t>にとって共通しているものとなります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１つ目は、社会最適についてです。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この社会最適とは、</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システムのすべてを自分たちで用意するのではなく、</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外部が提供しているサービスを</a:t>
            </a:r>
            <a:r>
              <a:rPr lang="ja-JP" altLang="en-US" sz="1000" b="0" strike="noStrike" spc="-1" dirty="0">
                <a:solidFill>
                  <a:srgbClr val="000000"/>
                </a:solidFill>
                <a:latin typeface="Meiryo UI" panose="020B0604030504040204" pitchFamily="50" charset="-128"/>
                <a:ea typeface="Meiryo UI" panose="020B0604030504040204" pitchFamily="50" charset="-128"/>
              </a:rPr>
              <a:t>有効</a:t>
            </a:r>
            <a:r>
              <a:rPr lang="ja-JP" sz="1000" b="0" strike="noStrike" spc="-1" dirty="0">
                <a:solidFill>
                  <a:srgbClr val="000000"/>
                </a:solidFill>
                <a:latin typeface="Meiryo UI" panose="020B0604030504040204" pitchFamily="50" charset="-128"/>
                <a:ea typeface="Meiryo UI" panose="020B0604030504040204" pitchFamily="50" charset="-128"/>
              </a:rPr>
              <a:t>活用</a:t>
            </a:r>
            <a:r>
              <a:rPr lang="ja-JP" altLang="en-US" sz="1000" b="0" strike="noStrike" spc="-1" dirty="0">
                <a:solidFill>
                  <a:srgbClr val="000000"/>
                </a:solidFill>
                <a:latin typeface="Meiryo UI" panose="020B0604030504040204" pitchFamily="50" charset="-128"/>
                <a:ea typeface="Meiryo UI" panose="020B0604030504040204" pitchFamily="50" charset="-128"/>
              </a:rPr>
              <a:t>することです。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自社で用意するものと外部が提供するものを組み合わせ</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その企業全体として最適な形に</a:t>
            </a:r>
            <a:r>
              <a:rPr lang="ja-JP" altLang="en-US" sz="1000" b="0" strike="noStrike" spc="-1" dirty="0">
                <a:solidFill>
                  <a:srgbClr val="000000"/>
                </a:solidFill>
                <a:latin typeface="Meiryo UI" panose="020B0604030504040204" pitchFamily="50" charset="-128"/>
                <a:ea typeface="Meiryo UI" panose="020B0604030504040204" pitchFamily="50" charset="-128"/>
              </a:rPr>
              <a:t>していくことが重要です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詳しくは</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章で紹介します。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２つ目は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データ活用です。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環境変化への対応や顧客ニーズの把握をするためには、</a:t>
            </a:r>
            <a:r>
              <a:rPr lang="ja-JP" sz="1000" b="0" strike="noStrike" spc="-1" dirty="0">
                <a:solidFill>
                  <a:srgbClr val="000000"/>
                </a:solidFill>
                <a:latin typeface="Meiryo UI" panose="020B0604030504040204" pitchFamily="50" charset="-128"/>
                <a:ea typeface="Meiryo UI" panose="020B0604030504040204" pitchFamily="50" charset="-128"/>
              </a:rPr>
              <a:t>データ</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ja-JP" sz="1000" b="0" strike="noStrike" spc="-1" dirty="0">
                <a:solidFill>
                  <a:srgbClr val="000000"/>
                </a:solidFill>
                <a:latin typeface="Meiryo UI" panose="020B0604030504040204" pitchFamily="50" charset="-128"/>
                <a:ea typeface="Meiryo UI" panose="020B0604030504040204" pitchFamily="50" charset="-128"/>
              </a:rPr>
              <a:t>分析が重要となります。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ビジネスに必要となるデータを、必要なタイミングで取り出すことができる。そうした環境を備えていることが必要です。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３つ目は、スピード・アジリティについてです。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環境変化に迅速に対応して、社会や顧客の変化に合わせ、スピーディーに提供</a:t>
            </a:r>
            <a:r>
              <a:rPr lang="ja-JP" altLang="en-US" sz="1000" b="0" strike="noStrike" spc="-1" dirty="0">
                <a:solidFill>
                  <a:srgbClr val="000000"/>
                </a:solidFill>
                <a:latin typeface="Meiryo UI" panose="020B0604030504040204" pitchFamily="50" charset="-128"/>
                <a:ea typeface="Meiryo UI" panose="020B0604030504040204" pitchFamily="50" charset="-128"/>
              </a:rPr>
              <a:t>していくことが重要です。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p:txBody>
      </p:sp>
      <p:sp>
        <p:nvSpPr>
          <p:cNvPr id="853" name="PlaceHolder 3"/>
          <p:cNvSpPr>
            <a:spLocks noGrp="1"/>
          </p:cNvSpPr>
          <p:nvPr>
            <p:ph type="sldNum" idx="30"/>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1E66C897-604E-463B-AFDA-E068883A326F}" type="slidenum">
              <a:rPr lang="en-US" sz="1200" b="0" strike="noStrike" spc="-1">
                <a:solidFill>
                  <a:srgbClr val="000000"/>
                </a:solidFill>
                <a:latin typeface="Meiryo UI" panose="020B0604030504040204" pitchFamily="50" charset="-128"/>
              </a:rPr>
              <a:t>21</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laceHolder 1"/>
          <p:cNvSpPr>
            <a:spLocks noGrp="1" noRot="1" noChangeAspect="1"/>
          </p:cNvSpPr>
          <p:nvPr>
            <p:ph type="sldImg"/>
          </p:nvPr>
        </p:nvSpPr>
        <p:spPr>
          <a:xfrm>
            <a:off x="92075" y="746125"/>
            <a:ext cx="6623050" cy="3725863"/>
          </a:xfrm>
          <a:prstGeom prst="rect">
            <a:avLst/>
          </a:prstGeom>
          <a:ln w="0">
            <a:noFill/>
          </a:ln>
        </p:spPr>
      </p:sp>
      <p:sp>
        <p:nvSpPr>
          <p:cNvPr id="85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kumimoji="1" lang="en-US" altLang="ja-JP" sz="1000" b="0" strike="noStrike" kern="1200" spc="-1" dirty="0">
                <a:solidFill>
                  <a:srgbClr val="000000"/>
                </a:solidFill>
                <a:latin typeface="Meiryo UI" panose="020B0604030504040204" pitchFamily="50" charset="-128"/>
                <a:ea typeface="Meiryo UI" panose="020B0604030504040204" pitchFamily="50" charset="-128"/>
                <a:cs typeface="+mn-cs"/>
              </a:rPr>
              <a:t>DX</a:t>
            </a: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を推進するための重要な要件である</a:t>
            </a:r>
            <a:r>
              <a:rPr kumimoji="1" lang="en-US" altLang="ja-JP" sz="1000" b="0" strike="noStrike" kern="1200" spc="-1" dirty="0">
                <a:solidFill>
                  <a:srgbClr val="000000"/>
                </a:solidFill>
                <a:latin typeface="Meiryo UI" panose="020B0604030504040204" pitchFamily="50" charset="-128"/>
                <a:ea typeface="Meiryo UI" panose="020B0604030504040204" pitchFamily="50" charset="-128"/>
                <a:cs typeface="+mn-cs"/>
              </a:rPr>
              <a:t>3</a:t>
            </a: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点のポイントを備えるようなシステムのあり方を図で示すと、</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このような全体像のフレームワークとなります。</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この図に示すフレームワークを、</a:t>
            </a:r>
            <a:r>
              <a:rPr kumimoji="1" lang="en-US" altLang="ja-JP" sz="1000" b="0" strike="noStrike" kern="1200" spc="-1" dirty="0">
                <a:solidFill>
                  <a:srgbClr val="000000"/>
                </a:solidFill>
                <a:latin typeface="Meiryo UI" panose="020B0604030504040204" pitchFamily="50" charset="-128"/>
                <a:ea typeface="Meiryo UI" panose="020B0604030504040204" pitchFamily="50" charset="-128"/>
                <a:cs typeface="+mn-cs"/>
              </a:rPr>
              <a:t>DX</a:t>
            </a: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実践手引書では「スサノオ・フレームワーク」という名前を付けて呼んでいます。</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スサノオ・フレームワークは、</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上段の青いエリア「組織内サービス」と、</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下段の緑のエリア「外部サービス」で構成されています。</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「組織内サービス」は組織で用意するもので、</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「②データ活用」と「③スピード・アジリティ」の要件を実現します。</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　これにより、自社の競争力を高めることができます。</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「外部サービス」は優れた外部のサービスを活用するもので、</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「①社会最適」の要件を実現します。</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　そこで削減できたリソースを自社の強みが発揮できるところへ割り当てることで、</a:t>
            </a: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　自社のビジネスを強化することができます。</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　　</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p:txBody>
      </p:sp>
      <p:sp>
        <p:nvSpPr>
          <p:cNvPr id="856" name="PlaceHolder 3"/>
          <p:cNvSpPr>
            <a:spLocks noGrp="1"/>
          </p:cNvSpPr>
          <p:nvPr>
            <p:ph type="sldNum" idx="31"/>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2C75BF16-E376-4834-803B-6D4A6A99F833}" type="slidenum">
              <a:rPr lang="en-US" sz="1200" b="0" strike="noStrike" spc="-1">
                <a:solidFill>
                  <a:srgbClr val="000000"/>
                </a:solidFill>
                <a:latin typeface="Meiryo UI" panose="020B0604030504040204" pitchFamily="50" charset="-128"/>
              </a:rPr>
              <a:t>22</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laceHolder 1"/>
          <p:cNvSpPr>
            <a:spLocks noGrp="1" noRot="1" noChangeAspect="1"/>
          </p:cNvSpPr>
          <p:nvPr>
            <p:ph type="sldImg"/>
          </p:nvPr>
        </p:nvSpPr>
        <p:spPr>
          <a:xfrm>
            <a:off x="92075" y="746125"/>
            <a:ext cx="6623050" cy="3725863"/>
          </a:xfrm>
          <a:prstGeom prst="rect">
            <a:avLst/>
          </a:prstGeom>
          <a:ln w="0">
            <a:noFill/>
          </a:ln>
        </p:spPr>
      </p:sp>
      <p:sp>
        <p:nvSpPr>
          <p:cNvPr id="85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rPr>
              <a:t>次にスサノオ・フレームワークの中の各領域ついて紹介させていただきます。</a:t>
            </a:r>
          </a:p>
          <a:p>
            <a:pPr indent="0">
              <a:lnSpc>
                <a:spcPct val="100000"/>
              </a:lnSpc>
              <a:buNone/>
              <a:tabLst>
                <a:tab pos="0" algn="l"/>
              </a:tabLst>
            </a:pPr>
            <a:endParaRPr lang="ja-JP" altLang="en-US" sz="1000" b="0" strike="noStrike" spc="-1" dirty="0">
              <a:solidFill>
                <a:srgbClr val="000000"/>
              </a:solidFill>
            </a:endParaRPr>
          </a:p>
          <a:p>
            <a:pPr indent="0">
              <a:lnSpc>
                <a:spcPct val="100000"/>
              </a:lnSpc>
              <a:buNone/>
              <a:tabLst>
                <a:tab pos="0" algn="l"/>
              </a:tabLst>
            </a:pPr>
            <a:r>
              <a:rPr lang="ja-JP" altLang="en-US" sz="1000" b="0" strike="noStrike" spc="-1" dirty="0">
                <a:solidFill>
                  <a:srgbClr val="000000"/>
                </a:solidFill>
              </a:rPr>
              <a:t>スサノオ・フレームワークの個々の領域は、社内外の様々な領域と連携するため、</a:t>
            </a:r>
          </a:p>
          <a:p>
            <a:pPr indent="0">
              <a:lnSpc>
                <a:spcPct val="100000"/>
              </a:lnSpc>
              <a:buNone/>
              <a:tabLst>
                <a:tab pos="0" algn="l"/>
              </a:tabLst>
            </a:pPr>
            <a:r>
              <a:rPr lang="en-US" altLang="ja-JP" sz="1000" b="0" strike="noStrike" spc="-1" dirty="0">
                <a:solidFill>
                  <a:srgbClr val="000000"/>
                </a:solidFill>
              </a:rPr>
              <a:t>API(F</a:t>
            </a:r>
            <a:r>
              <a:rPr lang="ja-JP" altLang="en-US" sz="1000" b="0" strike="noStrike" spc="-1" dirty="0">
                <a:solidFill>
                  <a:srgbClr val="000000"/>
                </a:solidFill>
              </a:rPr>
              <a:t>の部分</a:t>
            </a:r>
            <a:r>
              <a:rPr lang="en-US" altLang="ja-JP" sz="1000" b="0" strike="noStrike" spc="-1" dirty="0">
                <a:solidFill>
                  <a:srgbClr val="000000"/>
                </a:solidFill>
              </a:rPr>
              <a:t>)</a:t>
            </a:r>
            <a:r>
              <a:rPr lang="ja-JP" altLang="en-US" sz="1000" b="0" strike="noStrike" spc="-1" dirty="0">
                <a:solidFill>
                  <a:srgbClr val="000000"/>
                </a:solidFill>
              </a:rPr>
              <a:t>を基本のインタフェースとしています。</a:t>
            </a:r>
          </a:p>
          <a:p>
            <a:pPr indent="0">
              <a:lnSpc>
                <a:spcPct val="100000"/>
              </a:lnSpc>
              <a:buNone/>
              <a:tabLst>
                <a:tab pos="0" algn="l"/>
              </a:tabLst>
            </a:pPr>
            <a:endParaRPr lang="ja-JP" altLang="en-US" sz="1000" b="0" strike="noStrike" spc="-1" dirty="0">
              <a:solidFill>
                <a:srgbClr val="000000"/>
              </a:solidFill>
            </a:endParaRPr>
          </a:p>
          <a:p>
            <a:pPr indent="0">
              <a:lnSpc>
                <a:spcPct val="100000"/>
              </a:lnSpc>
              <a:buNone/>
              <a:tabLst>
                <a:tab pos="0" algn="l"/>
              </a:tabLst>
            </a:pPr>
            <a:r>
              <a:rPr lang="ja-JP" altLang="en-US" sz="1000" b="0" strike="noStrike" spc="-1" dirty="0">
                <a:solidFill>
                  <a:srgbClr val="000000"/>
                </a:solidFill>
              </a:rPr>
              <a:t>組織内サービスの各領域を説明します。</a:t>
            </a:r>
          </a:p>
          <a:p>
            <a:pPr indent="0">
              <a:lnSpc>
                <a:spcPct val="100000"/>
              </a:lnSpc>
              <a:buNone/>
              <a:tabLst>
                <a:tab pos="0" algn="l"/>
              </a:tabLst>
            </a:pPr>
            <a:r>
              <a:rPr lang="en-US" altLang="ja-JP" sz="1000" b="0" strike="noStrike" spc="-1" dirty="0">
                <a:solidFill>
                  <a:srgbClr val="000000"/>
                </a:solidFill>
              </a:rPr>
              <a:t>【A】</a:t>
            </a:r>
            <a:r>
              <a:rPr lang="ja-JP" altLang="en-US" sz="1000" b="0" strike="noStrike" spc="-1" dirty="0">
                <a:solidFill>
                  <a:srgbClr val="000000"/>
                </a:solidFill>
              </a:rPr>
              <a:t>は、競争領域として、顧客や市場の変化に対応する領域です。例えば、モバイルアプリや</a:t>
            </a:r>
            <a:r>
              <a:rPr lang="en-US" altLang="ja-JP" sz="1000" b="0" strike="noStrike" spc="-1" dirty="0">
                <a:solidFill>
                  <a:srgbClr val="000000"/>
                </a:solidFill>
              </a:rPr>
              <a:t>Web</a:t>
            </a:r>
            <a:r>
              <a:rPr lang="ja-JP" altLang="en-US" sz="1000" b="0" strike="noStrike" spc="-1" dirty="0">
                <a:solidFill>
                  <a:srgbClr val="000000"/>
                </a:solidFill>
              </a:rPr>
              <a:t>サイトなどです。</a:t>
            </a:r>
          </a:p>
          <a:p>
            <a:pPr indent="0">
              <a:lnSpc>
                <a:spcPct val="100000"/>
              </a:lnSpc>
              <a:buNone/>
              <a:tabLst>
                <a:tab pos="0" algn="l"/>
              </a:tabLst>
            </a:pPr>
            <a:r>
              <a:rPr lang="en-US" altLang="ja-JP" sz="1000" b="0" strike="noStrike" spc="-1" dirty="0">
                <a:solidFill>
                  <a:srgbClr val="000000"/>
                </a:solidFill>
              </a:rPr>
              <a:t>【B】</a:t>
            </a:r>
            <a:r>
              <a:rPr lang="ja-JP" altLang="en-US" sz="1000" b="0" strike="noStrike" spc="-1" dirty="0">
                <a:solidFill>
                  <a:srgbClr val="000000"/>
                </a:solidFill>
              </a:rPr>
              <a:t>は、社内の現行業務を維持する領域です。</a:t>
            </a:r>
          </a:p>
          <a:p>
            <a:pPr indent="0">
              <a:lnSpc>
                <a:spcPct val="100000"/>
              </a:lnSpc>
              <a:buNone/>
              <a:tabLst>
                <a:tab pos="0" algn="l"/>
              </a:tabLst>
            </a:pPr>
            <a:r>
              <a:rPr lang="en-US" altLang="ja-JP" sz="1000" b="0" strike="noStrike" spc="-1" dirty="0">
                <a:solidFill>
                  <a:srgbClr val="000000"/>
                </a:solidFill>
              </a:rPr>
              <a:t>【C】</a:t>
            </a:r>
            <a:r>
              <a:rPr lang="ja-JP" altLang="en-US" sz="1000" b="0" strike="noStrike" spc="-1" dirty="0">
                <a:solidFill>
                  <a:srgbClr val="000000"/>
                </a:solidFill>
              </a:rPr>
              <a:t>は、</a:t>
            </a:r>
            <a:r>
              <a:rPr lang="en-US" altLang="ja-JP" sz="1000" b="0" strike="noStrike" spc="-1" dirty="0">
                <a:solidFill>
                  <a:srgbClr val="000000"/>
                </a:solidFill>
              </a:rPr>
              <a:t>【B】</a:t>
            </a:r>
            <a:r>
              <a:rPr lang="ja-JP" altLang="en-US" sz="1000" b="0" strike="noStrike" spc="-1" dirty="0">
                <a:solidFill>
                  <a:srgbClr val="000000"/>
                </a:solidFill>
              </a:rPr>
              <a:t>を再構築するような場合に移行を助ける役目となります。</a:t>
            </a:r>
          </a:p>
          <a:p>
            <a:pPr indent="0">
              <a:lnSpc>
                <a:spcPct val="100000"/>
              </a:lnSpc>
              <a:buNone/>
              <a:tabLst>
                <a:tab pos="0" algn="l"/>
              </a:tabLst>
            </a:pPr>
            <a:r>
              <a:rPr lang="en-US" altLang="ja-JP" sz="1000" b="0" strike="noStrike" spc="-1" dirty="0">
                <a:solidFill>
                  <a:srgbClr val="000000"/>
                </a:solidFill>
              </a:rPr>
              <a:t>【D】</a:t>
            </a:r>
            <a:r>
              <a:rPr lang="ja-JP" altLang="en-US" sz="1000" b="0" strike="noStrike" spc="-1" dirty="0">
                <a:solidFill>
                  <a:srgbClr val="000000"/>
                </a:solidFill>
              </a:rPr>
              <a:t>は、社内外のデータを集約し蓄積する基盤です。</a:t>
            </a:r>
          </a:p>
          <a:p>
            <a:pPr indent="0">
              <a:lnSpc>
                <a:spcPct val="100000"/>
              </a:lnSpc>
              <a:buNone/>
              <a:tabLst>
                <a:tab pos="0" algn="l"/>
              </a:tabLst>
            </a:pPr>
            <a:r>
              <a:rPr lang="en-US" altLang="ja-JP" sz="1000" b="0" strike="noStrike" spc="-1" dirty="0">
                <a:solidFill>
                  <a:srgbClr val="000000"/>
                </a:solidFill>
              </a:rPr>
              <a:t>【E】</a:t>
            </a:r>
            <a:r>
              <a:rPr lang="ja-JP" altLang="en-US" sz="1000" b="0" strike="noStrike" spc="-1" dirty="0">
                <a:solidFill>
                  <a:srgbClr val="000000"/>
                </a:solidFill>
              </a:rPr>
              <a:t>は、</a:t>
            </a:r>
            <a:r>
              <a:rPr lang="en-US" altLang="ja-JP" sz="1000" b="0" strike="noStrike" spc="-1" dirty="0">
                <a:solidFill>
                  <a:srgbClr val="000000"/>
                </a:solidFill>
              </a:rPr>
              <a:t>【D】</a:t>
            </a:r>
            <a:r>
              <a:rPr lang="ja-JP" altLang="en-US" sz="1000" b="0" strike="noStrike" spc="-1" dirty="0">
                <a:solidFill>
                  <a:srgbClr val="000000"/>
                </a:solidFill>
              </a:rPr>
              <a:t>で収集したデータを分析するための基盤です。</a:t>
            </a:r>
          </a:p>
          <a:p>
            <a:pPr indent="0">
              <a:lnSpc>
                <a:spcPct val="100000"/>
              </a:lnSpc>
              <a:buNone/>
              <a:tabLst>
                <a:tab pos="0" algn="l"/>
              </a:tabLst>
            </a:pPr>
            <a:endParaRPr lang="ja-JP" altLang="en-US" sz="1000" b="0" strike="noStrike" spc="-1" dirty="0">
              <a:solidFill>
                <a:srgbClr val="000000"/>
              </a:solidFill>
            </a:endParaRPr>
          </a:p>
          <a:p>
            <a:pPr indent="0">
              <a:lnSpc>
                <a:spcPct val="100000"/>
              </a:lnSpc>
              <a:buNone/>
              <a:tabLst>
                <a:tab pos="0" algn="l"/>
              </a:tabLst>
            </a:pPr>
            <a:r>
              <a:rPr lang="ja-JP" altLang="en-US" sz="1000" b="0" strike="noStrike" spc="-1" dirty="0">
                <a:solidFill>
                  <a:srgbClr val="000000"/>
                </a:solidFill>
              </a:rPr>
              <a:t>外部サービスの各領域を説明します。</a:t>
            </a:r>
          </a:p>
          <a:p>
            <a:pPr indent="0">
              <a:lnSpc>
                <a:spcPct val="100000"/>
              </a:lnSpc>
              <a:buNone/>
              <a:tabLst>
                <a:tab pos="0" algn="l"/>
              </a:tabLst>
            </a:pPr>
            <a:r>
              <a:rPr lang="en-US" altLang="ja-JP" sz="1000" b="0" strike="noStrike" spc="-1" dirty="0">
                <a:solidFill>
                  <a:srgbClr val="000000"/>
                </a:solidFill>
              </a:rPr>
              <a:t>【H】</a:t>
            </a:r>
            <a:r>
              <a:rPr lang="ja-JP" altLang="en-US" sz="1000" b="0" strike="noStrike" spc="-1" dirty="0">
                <a:solidFill>
                  <a:srgbClr val="000000"/>
                </a:solidFill>
              </a:rPr>
              <a:t>は、</a:t>
            </a:r>
            <a:r>
              <a:rPr lang="en-US" altLang="ja-JP" sz="1000" b="0" strike="noStrike" spc="-1" dirty="0">
                <a:solidFill>
                  <a:srgbClr val="000000"/>
                </a:solidFill>
              </a:rPr>
              <a:t>【A】</a:t>
            </a:r>
            <a:r>
              <a:rPr lang="ja-JP" altLang="en-US" sz="1000" b="0" strike="noStrike" spc="-1" dirty="0">
                <a:solidFill>
                  <a:srgbClr val="000000"/>
                </a:solidFill>
              </a:rPr>
              <a:t>の機能を強化するため外部の特化した個別機能です。例えば地図情報サービスなどです。</a:t>
            </a:r>
          </a:p>
          <a:p>
            <a:pPr indent="0">
              <a:lnSpc>
                <a:spcPct val="100000"/>
              </a:lnSpc>
              <a:buNone/>
              <a:tabLst>
                <a:tab pos="0" algn="l"/>
              </a:tabLst>
            </a:pPr>
            <a:r>
              <a:rPr lang="en-US" altLang="ja-JP" sz="1000" b="0" strike="noStrike" spc="-1" dirty="0">
                <a:solidFill>
                  <a:srgbClr val="000000"/>
                </a:solidFill>
              </a:rPr>
              <a:t>【I】</a:t>
            </a:r>
            <a:r>
              <a:rPr lang="ja-JP" altLang="en-US" sz="1000" b="0" strike="noStrike" spc="-1" dirty="0">
                <a:solidFill>
                  <a:srgbClr val="000000"/>
                </a:solidFill>
              </a:rPr>
              <a:t>は、競争領域ではない領域で、業務や業界、社会として共通的な外部が提供する基盤です。例えば、会計管理パッケージなどです。</a:t>
            </a:r>
          </a:p>
          <a:p>
            <a:pPr indent="0">
              <a:lnSpc>
                <a:spcPct val="100000"/>
              </a:lnSpc>
              <a:buNone/>
              <a:tabLst>
                <a:tab pos="0" algn="l"/>
              </a:tabLst>
            </a:pPr>
            <a:r>
              <a:rPr lang="en-US" altLang="ja-JP" sz="1000" b="0" strike="noStrike" spc="-1" dirty="0">
                <a:solidFill>
                  <a:srgbClr val="000000"/>
                </a:solidFill>
              </a:rPr>
              <a:t>【J】</a:t>
            </a:r>
            <a:r>
              <a:rPr lang="ja-JP" altLang="en-US" sz="1000" b="0" strike="noStrike" spc="-1" dirty="0">
                <a:solidFill>
                  <a:srgbClr val="000000"/>
                </a:solidFill>
              </a:rPr>
              <a:t>は、社外のデータソースで、企業内に必要なデータがない場合は活用します。</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a:p>
            <a:pPr indent="0">
              <a:lnSpc>
                <a:spcPct val="100000"/>
              </a:lnSpc>
              <a:buNone/>
              <a:tabLst>
                <a:tab pos="0" algn="l"/>
              </a:tabLst>
            </a:pPr>
            <a:r>
              <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rPr>
              <a:t>　　</a:t>
            </a:r>
          </a:p>
          <a:p>
            <a:pPr indent="0">
              <a:lnSpc>
                <a:spcPct val="100000"/>
              </a:lnSpc>
              <a:buNone/>
              <a:tabLst>
                <a:tab pos="0" algn="l"/>
              </a:tabLst>
            </a:pPr>
            <a:endParaRPr kumimoji="1" lang="ja-JP" altLang="en-US" sz="1000" b="0" strike="noStrike" kern="1200" spc="-1" dirty="0">
              <a:solidFill>
                <a:srgbClr val="000000"/>
              </a:solidFill>
              <a:latin typeface="Meiryo UI" panose="020B0604030504040204" pitchFamily="50" charset="-128"/>
              <a:ea typeface="Meiryo UI" panose="020B0604030504040204" pitchFamily="50" charset="-128"/>
              <a:cs typeface="+mn-cs"/>
            </a:endParaRPr>
          </a:p>
        </p:txBody>
      </p:sp>
      <p:sp>
        <p:nvSpPr>
          <p:cNvPr id="856" name="PlaceHolder 3"/>
          <p:cNvSpPr>
            <a:spLocks noGrp="1"/>
          </p:cNvSpPr>
          <p:nvPr>
            <p:ph type="sldNum" idx="31"/>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2C75BF16-E376-4834-803B-6D4A6A99F833}" type="slidenum">
              <a:rPr lang="en-US" sz="1200" b="0" strike="noStrike" spc="-1">
                <a:solidFill>
                  <a:srgbClr val="000000"/>
                </a:solidFill>
                <a:latin typeface="Meiryo UI" panose="020B0604030504040204" pitchFamily="50" charset="-128"/>
              </a:rPr>
              <a:t>23</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898855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en-US" altLang="ja-JP" sz="1000" dirty="0"/>
              <a:t>4</a:t>
            </a:r>
            <a:r>
              <a:rPr kumimoji="1" lang="ja-JP" altLang="en-US" sz="1000" dirty="0"/>
              <a:t>章では、「あるべき</a:t>
            </a:r>
            <a:r>
              <a:rPr kumimoji="1" lang="en-US" altLang="ja-JP" sz="1000" dirty="0"/>
              <a:t>IT</a:t>
            </a:r>
            <a:r>
              <a:rPr kumimoji="1" lang="ja-JP" altLang="en-US" sz="1000" dirty="0"/>
              <a:t>システムとそれを実現する技術要素」を掲載しています。</a:t>
            </a: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24</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125762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laceHolder 1"/>
          <p:cNvSpPr>
            <a:spLocks noGrp="1" noRot="1" noChangeAspect="1"/>
          </p:cNvSpPr>
          <p:nvPr>
            <p:ph type="sldImg"/>
          </p:nvPr>
        </p:nvSpPr>
        <p:spPr>
          <a:xfrm>
            <a:off x="92075" y="746125"/>
            <a:ext cx="6623050" cy="3725863"/>
          </a:xfrm>
          <a:prstGeom prst="rect">
            <a:avLst/>
          </a:prstGeom>
          <a:ln w="0">
            <a:noFill/>
          </a:ln>
        </p:spPr>
      </p:sp>
      <p:sp>
        <p:nvSpPr>
          <p:cNvPr id="860"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en-US" altLang="ja-JP" sz="1000" dirty="0"/>
              <a:t>3</a:t>
            </a:r>
            <a:r>
              <a:rPr kumimoji="1" lang="ja-JP" altLang="en-US" sz="1000" dirty="0"/>
              <a:t>章で紹介したスサノオ・フレームワークの各領域で用いる技術にフォーカスして</a:t>
            </a:r>
          </a:p>
          <a:p>
            <a:r>
              <a:rPr kumimoji="1" lang="en-US" altLang="ja-JP" sz="1000" dirty="0"/>
              <a:t>4</a:t>
            </a:r>
            <a:r>
              <a:rPr kumimoji="1" lang="ja-JP" altLang="en-US" sz="1000" dirty="0"/>
              <a:t>章では、各技術ごとに詳しい解説及び事例紹介しています。</a:t>
            </a:r>
          </a:p>
          <a:p>
            <a:r>
              <a:rPr kumimoji="1" lang="ja-JP" altLang="en-US" sz="1000" dirty="0"/>
              <a:t>技術要素は、大きく</a:t>
            </a:r>
            <a:r>
              <a:rPr kumimoji="1" lang="en-US" altLang="ja-JP" sz="1000" dirty="0"/>
              <a:t>2</a:t>
            </a:r>
            <a:r>
              <a:rPr kumimoji="1" lang="ja-JP" altLang="en-US" sz="1000" dirty="0"/>
              <a:t>つのテーマで構成されています。</a:t>
            </a:r>
          </a:p>
          <a:p>
            <a:r>
              <a:rPr kumimoji="1" lang="ja-JP" altLang="en-US" sz="1000" dirty="0"/>
              <a:t>・内製開発力を向上させるために必須となるテーマでは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「アジャイル開発」、「スピード・アジリティを支えるマイクロサービスアーキテクチャの活用」、「データ活用」、「</a:t>
            </a:r>
            <a:r>
              <a:rPr kumimoji="1" lang="en-US" altLang="ja-JP" sz="1000" dirty="0"/>
              <a:t>API</a:t>
            </a:r>
            <a:r>
              <a:rPr kumimoji="1" lang="ja-JP" altLang="en-US" sz="1000" dirty="0"/>
              <a:t>」、「</a:t>
            </a:r>
            <a:r>
              <a:rPr kumimoji="1" lang="en-US" altLang="ja-JP" sz="1000" dirty="0"/>
              <a:t>IoT</a:t>
            </a:r>
            <a:r>
              <a:rPr kumimoji="1" lang="ja-JP" altLang="en-US" sz="1000" dirty="0"/>
              <a:t>」　　を紹介しています。</a:t>
            </a:r>
          </a:p>
          <a:p>
            <a:r>
              <a:rPr kumimoji="1" lang="ja-JP" altLang="en-US" sz="1000" dirty="0"/>
              <a:t>・外部サービスの活用による自社業務の効率化・自社価値の向上では</a:t>
            </a:r>
          </a:p>
          <a:p>
            <a:r>
              <a:rPr kumimoji="1" lang="ja-JP" altLang="en-US" sz="1000" dirty="0"/>
              <a:t>　「社会最適を実現するための外部サービスの活用」</a:t>
            </a:r>
          </a:p>
          <a:p>
            <a:r>
              <a:rPr kumimoji="1" lang="ja-JP" altLang="en-US" sz="1000" dirty="0"/>
              <a:t>　を紹介しています。</a:t>
            </a:r>
          </a:p>
          <a:p>
            <a:endParaRPr kumimoji="1" lang="ja-JP" altLang="en-US" sz="1000" dirty="0"/>
          </a:p>
          <a:p>
            <a:r>
              <a:rPr kumimoji="1" lang="ja-JP" altLang="en-US" sz="1000" dirty="0"/>
              <a:t>次のスライドから各技術について紹介していきます。</a:t>
            </a:r>
          </a:p>
        </p:txBody>
      </p:sp>
      <p:sp>
        <p:nvSpPr>
          <p:cNvPr id="861" name="PlaceHolder 3"/>
          <p:cNvSpPr>
            <a:spLocks noGrp="1"/>
          </p:cNvSpPr>
          <p:nvPr>
            <p:ph type="sldNum" idx="32"/>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FAF15F1B-9CC5-4FE1-A266-E5077EE8C506}" type="slidenum">
              <a:rPr lang="en-US" sz="1200" b="0" strike="noStrike" spc="-1">
                <a:solidFill>
                  <a:srgbClr val="000000"/>
                </a:solidFill>
                <a:latin typeface="Meiryo UI" panose="020B0604030504040204" pitchFamily="50" charset="-128"/>
              </a:rPr>
              <a:t>25</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PlaceHolder 1"/>
          <p:cNvSpPr>
            <a:spLocks noGrp="1" noRot="1" noChangeAspect="1"/>
          </p:cNvSpPr>
          <p:nvPr>
            <p:ph type="sldImg"/>
          </p:nvPr>
        </p:nvSpPr>
        <p:spPr>
          <a:xfrm>
            <a:off x="92075" y="746125"/>
            <a:ext cx="6623050" cy="3725863"/>
          </a:xfrm>
          <a:prstGeom prst="rect">
            <a:avLst/>
          </a:prstGeom>
          <a:ln w="0">
            <a:noFill/>
          </a:ln>
        </p:spPr>
      </p:sp>
      <p:sp>
        <p:nvSpPr>
          <p:cNvPr id="863"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ja-JP" altLang="en-US" sz="1000" dirty="0"/>
              <a:t>技術要素</a:t>
            </a:r>
            <a:r>
              <a:rPr kumimoji="1" lang="en-US" altLang="ja-JP" sz="1000" dirty="0"/>
              <a:t>1</a:t>
            </a:r>
            <a:r>
              <a:rPr kumimoji="1" lang="ja-JP" altLang="en-US" sz="1000" dirty="0"/>
              <a:t>つ目は、「アジャイル開発」です。</a:t>
            </a:r>
          </a:p>
          <a:p>
            <a:r>
              <a:rPr kumimoji="1" lang="en-US" altLang="ja-JP" sz="1000" dirty="0"/>
              <a:t>IPA</a:t>
            </a:r>
            <a:r>
              <a:rPr kumimoji="1" lang="ja-JP" altLang="en-US" sz="1000" dirty="0"/>
              <a:t>では、アジャイル開発を「ビジネスの価値の最大化に向けて、顧客に価値のあるソフトウェアを早く、継続的に提供するためのアプローチ」と定義しています。</a:t>
            </a:r>
            <a:endParaRPr kumimoji="1" lang="en-US" altLang="ja-JP" sz="1000" dirty="0"/>
          </a:p>
          <a:p>
            <a:endParaRPr kumimoji="1" lang="ja-JP" altLang="en-US" sz="1000" dirty="0"/>
          </a:p>
          <a:p>
            <a:r>
              <a:rPr kumimoji="1" lang="ja-JP" altLang="en-US" sz="1000" dirty="0"/>
              <a:t>スサノオ・フレームワークでは、特に競争領域である</a:t>
            </a:r>
            <a:r>
              <a:rPr kumimoji="1" lang="en-US" altLang="ja-JP" sz="1000" dirty="0"/>
              <a:t>A</a:t>
            </a:r>
            <a:r>
              <a:rPr kumimoji="1" lang="ja-JP" altLang="en-US" sz="1000" dirty="0"/>
              <a:t>と</a:t>
            </a:r>
            <a:r>
              <a:rPr kumimoji="1" lang="en-US" altLang="ja-JP" sz="1000" dirty="0"/>
              <a:t>B</a:t>
            </a:r>
            <a:r>
              <a:rPr kumimoji="1" lang="ja-JP" altLang="en-US" sz="1000" dirty="0"/>
              <a:t>での活用を想定しています。</a:t>
            </a:r>
          </a:p>
          <a:p>
            <a:endParaRPr kumimoji="1" lang="ja-JP" altLang="en-US" sz="1000" dirty="0"/>
          </a:p>
          <a:p>
            <a:r>
              <a:rPr kumimoji="1" lang="en-US" altLang="ja-JP" sz="1000" dirty="0"/>
              <a:t>DX</a:t>
            </a:r>
            <a:r>
              <a:rPr kumimoji="1" lang="ja-JP" altLang="en-US" sz="1000" dirty="0"/>
              <a:t>実践手引書では、「アジャイル開発」を</a:t>
            </a:r>
            <a:r>
              <a:rPr kumimoji="1" lang="en-US" altLang="ja-JP" sz="1000" dirty="0"/>
              <a:t>5</a:t>
            </a:r>
            <a:r>
              <a:rPr kumimoji="1" lang="ja-JP" altLang="en-US" sz="1000" dirty="0"/>
              <a:t>つの節構成で解説しています。</a:t>
            </a:r>
          </a:p>
          <a:p>
            <a:r>
              <a:rPr kumimoji="1" lang="ja-JP" altLang="en-US" sz="1000" dirty="0"/>
              <a:t>今回は、赤枠の部分について簡単に紹介します。</a:t>
            </a:r>
          </a:p>
          <a:p>
            <a:endParaRPr kumimoji="1" lang="ja-JP" altLang="en-US" sz="1000" dirty="0"/>
          </a:p>
          <a:p>
            <a:endParaRPr kumimoji="1" lang="ja-JP" altLang="en-US" sz="1000" dirty="0"/>
          </a:p>
        </p:txBody>
      </p:sp>
      <p:sp>
        <p:nvSpPr>
          <p:cNvPr id="864" name="PlaceHolder 3"/>
          <p:cNvSpPr>
            <a:spLocks noGrp="1"/>
          </p:cNvSpPr>
          <p:nvPr>
            <p:ph type="sldNum" idx="33"/>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5390EF58-A36F-446B-BDEF-B07DAFD1C131}" type="slidenum">
              <a:rPr lang="en-US" sz="1200" b="0" strike="noStrike" spc="-1">
                <a:solidFill>
                  <a:srgbClr val="000000"/>
                </a:solidFill>
                <a:latin typeface="Meiryo UI" panose="020B0604030504040204" pitchFamily="50" charset="-128"/>
              </a:rPr>
              <a:t>26</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PlaceHolder 1"/>
          <p:cNvSpPr>
            <a:spLocks noGrp="1" noRot="1" noChangeAspect="1"/>
          </p:cNvSpPr>
          <p:nvPr>
            <p:ph type="sldImg"/>
          </p:nvPr>
        </p:nvSpPr>
        <p:spPr>
          <a:xfrm>
            <a:off x="92075" y="746125"/>
            <a:ext cx="6623050" cy="3725863"/>
          </a:xfrm>
          <a:prstGeom prst="rect">
            <a:avLst/>
          </a:prstGeom>
          <a:ln w="0">
            <a:noFill/>
          </a:ln>
        </p:spPr>
      </p:sp>
      <p:sp>
        <p:nvSpPr>
          <p:cNvPr id="866"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．アジャイル開発とは何か」では、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アジャイル開発の複雑な概念を「アジャイル開発の家」として解説しています。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アジャイル開発とは価値観や原則</a:t>
            </a:r>
            <a:r>
              <a:rPr lang="ja-JP" altLang="en-US" sz="1000" b="0" strike="noStrike" spc="-1" dirty="0">
                <a:solidFill>
                  <a:srgbClr val="000000"/>
                </a:solidFill>
                <a:latin typeface="Meiryo UI" panose="020B0604030504040204" pitchFamily="50" charset="-128"/>
                <a:ea typeface="Meiryo UI" panose="020B0604030504040204" pitchFamily="50" charset="-128"/>
              </a:rPr>
              <a:t>ですが、</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・ソフトウェア開発手法であり、</a:t>
            </a:r>
            <a:r>
              <a:rPr lang="ja-JP" altLang="en-US" sz="1000" b="0" strike="noStrike" spc="-1" dirty="0">
                <a:solidFill>
                  <a:srgbClr val="000000"/>
                </a:solidFill>
                <a:latin typeface="Meiryo UI" panose="020B0604030504040204" pitchFamily="50" charset="-128"/>
                <a:ea typeface="Meiryo UI" panose="020B0604030504040204" pitchFamily="50" charset="-128"/>
              </a:rPr>
              <a:t>ビジネス手法であり</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応用範囲が広く有用</a:t>
            </a:r>
            <a:r>
              <a:rPr lang="ja-JP" altLang="en-US" sz="1000" b="0" strike="noStrike" spc="-1" dirty="0">
                <a:solidFill>
                  <a:srgbClr val="000000"/>
                </a:solidFill>
                <a:latin typeface="Meiryo UI" panose="020B0604030504040204" pitchFamily="50" charset="-128"/>
                <a:ea typeface="Meiryo UI" panose="020B0604030504040204" pitchFamily="50" charset="-128"/>
              </a:rPr>
              <a:t>ではあるが</a:t>
            </a:r>
            <a:r>
              <a:rPr lang="ja-JP" sz="1000" b="0" strike="noStrike" spc="-1" dirty="0">
                <a:solidFill>
                  <a:srgbClr val="000000"/>
                </a:solidFill>
                <a:latin typeface="Meiryo UI" panose="020B0604030504040204" pitchFamily="50" charset="-128"/>
                <a:ea typeface="Meiryo UI" panose="020B0604030504040204" pitchFamily="50" charset="-128"/>
              </a:rPr>
              <a:t>抽象的な複雑な概念</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そこで</a:t>
            </a:r>
            <a:r>
              <a:rPr lang="en-US" altLang="ja-JP" sz="1000" b="0" strike="noStrike" spc="-1" dirty="0">
                <a:solidFill>
                  <a:srgbClr val="000000"/>
                </a:solidFill>
                <a:latin typeface="Meiryo UI" panose="020B0604030504040204" pitchFamily="50" charset="-128"/>
                <a:ea typeface="Meiryo UI" panose="020B0604030504040204" pitchFamily="50" charset="-128"/>
              </a:rPr>
              <a:t>IPA</a:t>
            </a:r>
            <a:r>
              <a:rPr lang="ja-JP" sz="1000" b="0" strike="noStrike" spc="-1" dirty="0">
                <a:solidFill>
                  <a:srgbClr val="000000"/>
                </a:solidFill>
                <a:latin typeface="Meiryo UI" panose="020B0604030504040204" pitchFamily="50" charset="-128"/>
                <a:ea typeface="Meiryo UI" panose="020B0604030504040204" pitchFamily="50" charset="-128"/>
              </a:rPr>
              <a:t>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その概念構造を「アジャイル開発の家」として整理しています。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アジャイルの家は「</a:t>
            </a:r>
            <a:r>
              <a:rPr lang="ja-JP" sz="1000" b="0" strike="noStrike" spc="-1" dirty="0">
                <a:solidFill>
                  <a:srgbClr val="000000"/>
                </a:solidFill>
                <a:latin typeface="Meiryo UI" panose="020B0604030504040204" pitchFamily="50" charset="-128"/>
                <a:ea typeface="Meiryo UI" panose="020B0604030504040204" pitchFamily="50" charset="-128"/>
              </a:rPr>
              <a:t>土台</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として</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アジャイルを推進する組織文化</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が</a:t>
            </a:r>
            <a:r>
              <a:rPr lang="ja-JP" altLang="en-US" sz="1000" b="0" strike="noStrike" spc="-1" dirty="0">
                <a:solidFill>
                  <a:srgbClr val="000000"/>
                </a:solidFill>
                <a:latin typeface="Meiryo UI" panose="020B0604030504040204" pitchFamily="50" charset="-128"/>
                <a:ea typeface="Meiryo UI" panose="020B0604030504040204" pitchFamily="50" charset="-128"/>
              </a:rPr>
              <a:t>存在し</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人間中心</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と</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技術の尊重</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の二本柱があり、</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「現場・現物・現実」に沿った「</a:t>
            </a:r>
            <a:r>
              <a:rPr lang="ja-JP" sz="1000" b="0" strike="noStrike" spc="-1" dirty="0">
                <a:solidFill>
                  <a:srgbClr val="000000"/>
                </a:solidFill>
                <a:latin typeface="Meiryo UI" panose="020B0604030504040204" pitchFamily="50" charset="-128"/>
                <a:ea typeface="Meiryo UI" panose="020B0604030504040204" pitchFamily="50" charset="-128"/>
              </a:rPr>
              <a:t>役に立つ動くソフトウェア</a:t>
            </a:r>
            <a:r>
              <a:rPr lang="ja-JP" altLang="en-US" sz="1000" b="0" strike="noStrike" spc="-1" dirty="0">
                <a:solidFill>
                  <a:srgbClr val="000000"/>
                </a:solidFill>
                <a:latin typeface="Meiryo UI" panose="020B0604030504040204" pitchFamily="50" charset="-128"/>
                <a:ea typeface="Meiryo UI" panose="020B0604030504040204" pitchFamily="50" charset="-128"/>
              </a:rPr>
              <a:t>」という「梁</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はり</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」の上に、</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ビジネス価値を最大化</a:t>
            </a:r>
            <a:r>
              <a:rPr lang="ja-JP" altLang="en-US" sz="1000" b="0" strike="noStrike" spc="-1" dirty="0">
                <a:solidFill>
                  <a:srgbClr val="000000"/>
                </a:solidFill>
                <a:latin typeface="Meiryo UI" panose="020B0604030504040204" pitchFamily="50" charset="-128"/>
                <a:ea typeface="Meiryo UI" panose="020B0604030504040204" pitchFamily="50" charset="-128"/>
              </a:rPr>
              <a:t>」する「</a:t>
            </a:r>
            <a:r>
              <a:rPr lang="ja-JP" altLang="ja-JP" sz="1000" b="0" strike="noStrike" spc="-1" dirty="0">
                <a:solidFill>
                  <a:srgbClr val="000000"/>
                </a:solidFill>
                <a:latin typeface="Meiryo UI" panose="020B0604030504040204" pitchFamily="50" charset="-128"/>
                <a:ea typeface="Meiryo UI" panose="020B0604030504040204" pitchFamily="50" charset="-128"/>
              </a:rPr>
              <a:t>屋根</a:t>
            </a:r>
            <a:r>
              <a:rPr lang="ja-JP" altLang="en-US" sz="1000" b="0" strike="noStrike" spc="-1" dirty="0">
                <a:solidFill>
                  <a:srgbClr val="000000"/>
                </a:solidFill>
                <a:latin typeface="Meiryo UI" panose="020B0604030504040204" pitchFamily="50" charset="-128"/>
                <a:ea typeface="Meiryo UI" panose="020B0604030504040204" pitchFamily="50" charset="-128"/>
              </a:rPr>
              <a:t>」があり、「顧客満足度の向上、変化への対応」を実現します。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家の中で</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sz="1000" b="0" strike="noStrike" spc="-1" dirty="0">
                <a:solidFill>
                  <a:srgbClr val="000000"/>
                </a:solidFill>
                <a:latin typeface="Meiryo UI" panose="020B0604030504040204" pitchFamily="50" charset="-128"/>
                <a:ea typeface="Meiryo UI" panose="020B0604030504040204" pitchFamily="50" charset="-128"/>
              </a:rPr>
              <a:t>高速仮説検証サイクルの活動を行っています。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．アジャイル開発の考慮点」では、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アジャイルの家の各要素ごとに</a:t>
            </a:r>
            <a:r>
              <a:rPr lang="ja-JP" altLang="en-US" sz="1000" b="0" strike="noStrike" spc="-1" dirty="0">
                <a:solidFill>
                  <a:srgbClr val="000000"/>
                </a:solidFill>
                <a:latin typeface="Meiryo UI" panose="020B0604030504040204" pitchFamily="50" charset="-128"/>
                <a:ea typeface="Meiryo UI" panose="020B0604030504040204" pitchFamily="50" charset="-128"/>
              </a:rPr>
              <a:t>、考慮点を</a:t>
            </a:r>
            <a:r>
              <a:rPr lang="ja-JP" sz="1000" b="0" strike="noStrike" spc="-1" dirty="0">
                <a:solidFill>
                  <a:srgbClr val="000000"/>
                </a:solidFill>
                <a:latin typeface="Meiryo UI" panose="020B0604030504040204" pitchFamily="50" charset="-128"/>
                <a:ea typeface="Meiryo UI" panose="020B0604030504040204" pitchFamily="50" charset="-128"/>
              </a:rPr>
              <a:t>解説しています。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各要素の中でも最も重要かつ難しいのは、「土台」部分である「アジャイルを推進する組織文化」となります。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spcBef>
                <a:spcPts val="281"/>
              </a:spcBef>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その他にも</a:t>
            </a:r>
            <a:r>
              <a:rPr lang="ja-JP" altLang="ja-JP" sz="1000" spc="-1" dirty="0">
                <a:solidFill>
                  <a:srgbClr val="000000"/>
                </a:solidFill>
                <a:latin typeface="Meiryo UI" panose="020B0604030504040204" pitchFamily="50" charset="-128"/>
                <a:ea typeface="Meiryo UI" panose="020B0604030504040204" pitchFamily="50" charset="-128"/>
              </a:rPr>
              <a:t>「アジャイルの歴史」、「スクラム」、「アジャイルソフトウエア開発宣言」</a:t>
            </a:r>
            <a:r>
              <a:rPr lang="ja-JP" altLang="en-US" sz="1000" spc="-1" dirty="0">
                <a:solidFill>
                  <a:srgbClr val="000000"/>
                </a:solidFill>
                <a:latin typeface="Meiryo UI" panose="020B0604030504040204" pitchFamily="50" charset="-128"/>
                <a:ea typeface="Meiryo UI" panose="020B0604030504040204" pitchFamily="50" charset="-128"/>
              </a:rPr>
              <a:t>、</a:t>
            </a:r>
            <a:endParaRPr lang="en-US" altLang="ja-JP" sz="1000" spc="-1" dirty="0">
              <a:solidFill>
                <a:srgbClr val="000000"/>
              </a:solidFill>
              <a:latin typeface="Meiryo UI" panose="020B0604030504040204" pitchFamily="50" charset="-128"/>
              <a:ea typeface="Meiryo UI" panose="020B0604030504040204" pitchFamily="50" charset="-128"/>
            </a:endParaRPr>
          </a:p>
          <a:p>
            <a:pPr indent="0">
              <a:lnSpc>
                <a:spcPct val="100000"/>
              </a:lnSpc>
              <a:spcBef>
                <a:spcPts val="281"/>
              </a:spcBef>
              <a:buNone/>
              <a:tabLst>
                <a:tab pos="0" algn="l"/>
              </a:tabLst>
            </a:pPr>
            <a:r>
              <a:rPr lang="ja-JP" altLang="en-US" sz="1000" spc="-1" dirty="0">
                <a:solidFill>
                  <a:srgbClr val="000000"/>
                </a:solidFill>
                <a:latin typeface="Meiryo UI" panose="020B0604030504040204" pitchFamily="50" charset="-128"/>
                <a:ea typeface="Meiryo UI" panose="020B0604030504040204" pitchFamily="50" charset="-128"/>
              </a:rPr>
              <a:t> </a:t>
            </a:r>
            <a:r>
              <a:rPr lang="ja-JP" altLang="ja-JP" sz="1000" spc="-1" dirty="0">
                <a:solidFill>
                  <a:srgbClr val="000000"/>
                </a:solidFill>
                <a:latin typeface="Meiryo UI" panose="020B0604030504040204" pitchFamily="50" charset="-128"/>
                <a:ea typeface="Meiryo UI" panose="020B0604030504040204" pitchFamily="50" charset="-128"/>
              </a:rPr>
              <a:t>「リーン・スタートアップ」</a:t>
            </a:r>
            <a:r>
              <a:rPr lang="ja-JP" altLang="en-US" sz="1000" spc="-1" dirty="0">
                <a:solidFill>
                  <a:srgbClr val="000000"/>
                </a:solidFill>
                <a:latin typeface="Meiryo UI" panose="020B0604030504040204" pitchFamily="50" charset="-128"/>
                <a:ea typeface="Meiryo UI" panose="020B0604030504040204" pitchFamily="50" charset="-128"/>
              </a:rPr>
              <a:t>、　</a:t>
            </a:r>
            <a:r>
              <a:rPr lang="ja-JP" altLang="ja-JP" sz="1000" spc="-1" dirty="0">
                <a:solidFill>
                  <a:srgbClr val="000000"/>
                </a:solidFill>
                <a:latin typeface="Meiryo UI" panose="020B0604030504040204" pitchFamily="50" charset="-128"/>
                <a:ea typeface="Meiryo UI" panose="020B0604030504040204" pitchFamily="50" charset="-128"/>
              </a:rPr>
              <a:t>「大規模アジャイル」</a:t>
            </a:r>
            <a:r>
              <a:rPr lang="ja-JP" altLang="en-US" sz="1000" spc="-1" dirty="0">
                <a:solidFill>
                  <a:srgbClr val="000000"/>
                </a:solidFill>
                <a:latin typeface="Meiryo UI" panose="020B0604030504040204" pitchFamily="50" charset="-128"/>
                <a:ea typeface="Meiryo UI" panose="020B0604030504040204" pitchFamily="50" charset="-128"/>
              </a:rPr>
              <a:t>といった</a:t>
            </a:r>
            <a:r>
              <a:rPr lang="ja-JP" altLang="ja-JP" sz="1000" spc="-1" dirty="0">
                <a:solidFill>
                  <a:srgbClr val="000000"/>
                </a:solidFill>
                <a:latin typeface="Meiryo UI" panose="020B0604030504040204" pitchFamily="50" charset="-128"/>
                <a:ea typeface="Meiryo UI" panose="020B0604030504040204" pitchFamily="50" charset="-128"/>
              </a:rPr>
              <a:t>内容</a:t>
            </a:r>
            <a:r>
              <a:rPr lang="ja-JP" altLang="en-US" sz="1000" spc="-1" dirty="0">
                <a:solidFill>
                  <a:srgbClr val="000000"/>
                </a:solidFill>
                <a:latin typeface="Meiryo UI" panose="020B0604030504040204" pitchFamily="50" charset="-128"/>
                <a:ea typeface="Meiryo UI" panose="020B0604030504040204" pitchFamily="50" charset="-128"/>
              </a:rPr>
              <a:t>も</a:t>
            </a:r>
            <a:r>
              <a:rPr lang="ja-JP" altLang="ja-JP" sz="1000" spc="-1" dirty="0">
                <a:solidFill>
                  <a:srgbClr val="000000"/>
                </a:solidFill>
                <a:latin typeface="Meiryo UI" panose="020B0604030504040204" pitchFamily="50" charset="-128"/>
                <a:ea typeface="Meiryo UI" panose="020B0604030504040204" pitchFamily="50" charset="-128"/>
              </a:rPr>
              <a:t>掲載</a:t>
            </a:r>
            <a:r>
              <a:rPr lang="ja-JP" altLang="en-US" sz="1000" spc="-1" dirty="0">
                <a:solidFill>
                  <a:srgbClr val="000000"/>
                </a:solidFill>
                <a:latin typeface="Meiryo UI" panose="020B0604030504040204" pitchFamily="50" charset="-128"/>
                <a:ea typeface="Meiryo UI" panose="020B0604030504040204" pitchFamily="50" charset="-128"/>
              </a:rPr>
              <a:t>しています。</a:t>
            </a:r>
            <a:endParaRPr lang="en-US" altLang="ja-JP" sz="1000" spc="-1" dirty="0">
              <a:solidFill>
                <a:srgbClr val="000066"/>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67" name="PlaceHolder 3"/>
          <p:cNvSpPr>
            <a:spLocks noGrp="1"/>
          </p:cNvSpPr>
          <p:nvPr>
            <p:ph type="sldNum" idx="3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E384D4C6-6732-4D7D-8A44-6D1C5E8213BA}" type="slidenum">
              <a:rPr lang="en-US" sz="1200" b="0" strike="noStrike" spc="-1">
                <a:solidFill>
                  <a:srgbClr val="000000"/>
                </a:solidFill>
                <a:latin typeface="Meiryo UI" panose="020B0604030504040204" pitchFamily="50" charset="-128"/>
              </a:rPr>
              <a:t>27</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PlaceHolder 1"/>
          <p:cNvSpPr>
            <a:spLocks noGrp="1" noRot="1" noChangeAspect="1"/>
          </p:cNvSpPr>
          <p:nvPr>
            <p:ph type="sldImg"/>
          </p:nvPr>
        </p:nvSpPr>
        <p:spPr>
          <a:xfrm>
            <a:off x="92075" y="746125"/>
            <a:ext cx="6623050" cy="3725863"/>
          </a:xfrm>
          <a:prstGeom prst="rect">
            <a:avLst/>
          </a:prstGeom>
          <a:ln w="0">
            <a:noFill/>
          </a:ln>
        </p:spPr>
      </p:sp>
      <p:sp>
        <p:nvSpPr>
          <p:cNvPr id="869"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5</a:t>
            </a:r>
            <a:r>
              <a:rPr lang="ja-JP" altLang="en-US" sz="1000" b="0" strike="noStrike" spc="-1" dirty="0">
                <a:solidFill>
                  <a:srgbClr val="000000"/>
                </a:solidFill>
                <a:latin typeface="Meiryo UI" panose="020B0604030504040204" pitchFamily="50" charset="-128"/>
                <a:ea typeface="Meiryo UI" panose="020B0604030504040204" pitchFamily="50" charset="-128"/>
              </a:rPr>
              <a:t>．アジャイル開発の先進取り組み事例」では、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文章</a:t>
            </a:r>
            <a:r>
              <a:rPr lang="ja-JP" altLang="en-US" sz="1000" b="0" strike="noStrike" spc="-1" dirty="0">
                <a:solidFill>
                  <a:srgbClr val="000000"/>
                </a:solidFill>
                <a:latin typeface="Meiryo UI" panose="020B0604030504040204" pitchFamily="50" charset="-128"/>
                <a:ea typeface="Meiryo UI" panose="020B0604030504040204" pitchFamily="50" charset="-128"/>
              </a:rPr>
              <a:t>での説明だけ</a:t>
            </a:r>
            <a:r>
              <a:rPr lang="ja-JP" sz="1000" b="0" strike="noStrike" spc="-1" dirty="0">
                <a:solidFill>
                  <a:srgbClr val="000000"/>
                </a:solidFill>
                <a:latin typeface="Meiryo UI" panose="020B0604030504040204" pitchFamily="50" charset="-128"/>
                <a:ea typeface="Meiryo UI" panose="020B0604030504040204" pitchFamily="50" charset="-128"/>
              </a:rPr>
              <a:t>でなく、アジャイル</a:t>
            </a:r>
            <a:r>
              <a:rPr lang="ja-JP" altLang="en-US" sz="1000" b="0" strike="noStrike" spc="-1" dirty="0">
                <a:solidFill>
                  <a:srgbClr val="000000"/>
                </a:solidFill>
                <a:latin typeface="Meiryo UI" panose="020B0604030504040204" pitchFamily="50" charset="-128"/>
                <a:ea typeface="Meiryo UI" panose="020B0604030504040204" pitchFamily="50" charset="-128"/>
              </a:rPr>
              <a:t>開発</a:t>
            </a:r>
            <a:r>
              <a:rPr lang="ja-JP" sz="1000" b="0" strike="noStrike" spc="-1" dirty="0">
                <a:solidFill>
                  <a:srgbClr val="000000"/>
                </a:solidFill>
                <a:latin typeface="Meiryo UI" panose="020B0604030504040204" pitchFamily="50" charset="-128"/>
                <a:ea typeface="Meiryo UI" panose="020B0604030504040204" pitchFamily="50" charset="-128"/>
              </a:rPr>
              <a:t>の家に対応させ</a:t>
            </a:r>
            <a:r>
              <a:rPr lang="ja-JP" altLang="en-US" sz="1000" b="0" strike="noStrike" spc="-1" dirty="0">
                <a:solidFill>
                  <a:srgbClr val="000000"/>
                </a:solidFill>
                <a:latin typeface="Meiryo UI" panose="020B0604030504040204" pitchFamily="50" charset="-128"/>
                <a:ea typeface="Meiryo UI" panose="020B0604030504040204" pitchFamily="50" charset="-128"/>
              </a:rPr>
              <a:t>た形でビジュアル的に４つの事例を</a:t>
            </a:r>
            <a:r>
              <a:rPr lang="ja-JP" sz="1000" b="0" strike="noStrike" spc="-1" dirty="0">
                <a:solidFill>
                  <a:srgbClr val="000000"/>
                </a:solidFill>
                <a:latin typeface="Meiryo UI" panose="020B0604030504040204" pitchFamily="50" charset="-128"/>
                <a:ea typeface="Meiryo UI" panose="020B0604030504040204" pitchFamily="50" charset="-128"/>
              </a:rPr>
              <a:t>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70" name="PlaceHolder 3"/>
          <p:cNvSpPr>
            <a:spLocks noGrp="1"/>
          </p:cNvSpPr>
          <p:nvPr>
            <p:ph type="sldNum" idx="35"/>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EA6A5FEE-682C-41A2-AE0C-8E9570A1F0F6}" type="slidenum">
              <a:rPr lang="en-US" sz="1200" b="0" strike="noStrike" spc="-1">
                <a:solidFill>
                  <a:srgbClr val="000000"/>
                </a:solidFill>
                <a:latin typeface="Meiryo UI" panose="020B0604030504040204" pitchFamily="50" charset="-128"/>
              </a:rPr>
              <a:t>28</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PlaceHolder 1"/>
          <p:cNvSpPr>
            <a:spLocks noGrp="1" noRot="1" noChangeAspect="1"/>
          </p:cNvSpPr>
          <p:nvPr>
            <p:ph type="sldImg"/>
          </p:nvPr>
        </p:nvSpPr>
        <p:spPr>
          <a:xfrm>
            <a:off x="92075" y="746125"/>
            <a:ext cx="6623050" cy="3725863"/>
          </a:xfrm>
          <a:prstGeom prst="rect">
            <a:avLst/>
          </a:prstGeom>
          <a:ln w="0">
            <a:noFill/>
          </a:ln>
        </p:spPr>
      </p:sp>
      <p:sp>
        <p:nvSpPr>
          <p:cNvPr id="87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技術要素</a:t>
            </a:r>
            <a:r>
              <a:rPr lang="en-US" altLang="ja-JP" sz="1000" b="0" strike="noStrike" spc="-1" dirty="0">
                <a:solidFill>
                  <a:srgbClr val="000000"/>
                </a:solidFill>
                <a:latin typeface="Meiryo UI"/>
                <a:ea typeface="Meiryo UI"/>
              </a:rPr>
              <a:t>2</a:t>
            </a:r>
            <a:r>
              <a:rPr lang="ja-JP" altLang="en-US" sz="1000" b="0" strike="noStrike" spc="-1" dirty="0">
                <a:solidFill>
                  <a:srgbClr val="000000"/>
                </a:solidFill>
                <a:latin typeface="Meiryo UI"/>
                <a:ea typeface="Meiryo UI"/>
              </a:rPr>
              <a:t>つ目は、「マイクロサービスアーキテクチャ」です。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マイクロサービスアーキテクチャは、複数の小規模かつ軽量で互いに独立したサービス（マイクロサービス）を組み合わせて、</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１つのアプリケーションとして挙動するように構成するアーキテクチャです。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例えば右上の図の例では、「予約サービス」や「チケットサービス」など、サービス単位に分離したサービスが独立して存在し、</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それぞれを</a:t>
            </a:r>
            <a:r>
              <a:rPr lang="en-US" altLang="ja-JP" sz="1000" b="0" strike="noStrike" spc="-1" dirty="0">
                <a:solidFill>
                  <a:srgbClr val="000000"/>
                </a:solidFill>
                <a:latin typeface="Meiryo UI"/>
                <a:ea typeface="Meiryo UI"/>
              </a:rPr>
              <a:t>API</a:t>
            </a:r>
            <a:r>
              <a:rPr lang="ja-JP" altLang="en-US" sz="1000" b="0" strike="noStrike" spc="-1" dirty="0">
                <a:solidFill>
                  <a:srgbClr val="000000"/>
                </a:solidFill>
                <a:latin typeface="Meiryo UI"/>
                <a:ea typeface="Meiryo UI"/>
              </a:rPr>
              <a:t>をインターフェースとして組み合わせて、一つのアプリケーションとして構成しています。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スサノオ・フレームワークでは、特に競争領域である</a:t>
            </a:r>
            <a:r>
              <a:rPr lang="en-US" altLang="ja-JP" sz="1000" b="0" strike="noStrike" spc="-1" dirty="0">
                <a:solidFill>
                  <a:srgbClr val="000000"/>
                </a:solidFill>
                <a:latin typeface="Meiryo UI"/>
                <a:ea typeface="Meiryo UI"/>
              </a:rPr>
              <a:t>【A】</a:t>
            </a:r>
            <a:r>
              <a:rPr lang="ja-JP" altLang="en-US" sz="1000" b="0" strike="noStrike" spc="-1" dirty="0">
                <a:solidFill>
                  <a:srgbClr val="000000"/>
                </a:solidFill>
                <a:latin typeface="Meiryo UI"/>
                <a:ea typeface="Meiryo UI"/>
              </a:rPr>
              <a:t>での活用を想定しています。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r>
              <a:rPr kumimoji="1" lang="en-US" altLang="ja-JP" sz="1000" dirty="0"/>
              <a:t>DX</a:t>
            </a:r>
            <a:r>
              <a:rPr kumimoji="1" lang="ja-JP" altLang="en-US" sz="1000" dirty="0"/>
              <a:t>実践手引書では、「マイクロサービスアーキテクチャ」を</a:t>
            </a:r>
            <a:r>
              <a:rPr kumimoji="1" lang="en-US" altLang="ja-JP" sz="1000" dirty="0"/>
              <a:t>4</a:t>
            </a:r>
            <a:r>
              <a:rPr kumimoji="1" lang="ja-JP" altLang="en-US" sz="1000" dirty="0"/>
              <a:t>つの節構成で解説しています。</a:t>
            </a:r>
          </a:p>
          <a:p>
            <a:r>
              <a:rPr kumimoji="1" lang="ja-JP" altLang="en-US" sz="1000" dirty="0"/>
              <a:t>今回は、赤枠の部分について簡単に紹介します。</a:t>
            </a:r>
          </a:p>
        </p:txBody>
      </p:sp>
      <p:sp>
        <p:nvSpPr>
          <p:cNvPr id="873" name="PlaceHolder 3"/>
          <p:cNvSpPr>
            <a:spLocks noGrp="1"/>
          </p:cNvSpPr>
          <p:nvPr>
            <p:ph type="sldNum" idx="36"/>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9046E7C9-EB72-49B2-A661-F059C7D29AE5}" type="slidenum">
              <a:rPr lang="en-US" sz="1200" b="0" strike="noStrike" spc="-1">
                <a:solidFill>
                  <a:srgbClr val="000000"/>
                </a:solidFill>
                <a:latin typeface="Meiryo UI" panose="020B0604030504040204" pitchFamily="50" charset="-128"/>
              </a:rPr>
              <a:t>29</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PlaceHolder 1"/>
          <p:cNvSpPr>
            <a:spLocks noGrp="1" noRot="1" noChangeAspect="1"/>
          </p:cNvSpPr>
          <p:nvPr>
            <p:ph type="sldImg"/>
          </p:nvPr>
        </p:nvSpPr>
        <p:spPr>
          <a:xfrm>
            <a:off x="92075" y="746125"/>
            <a:ext cx="6623050" cy="3725863"/>
          </a:xfrm>
          <a:prstGeom prst="rect">
            <a:avLst/>
          </a:prstGeom>
          <a:ln w="0">
            <a:noFill/>
          </a:ln>
        </p:spPr>
      </p:sp>
      <p:sp>
        <p:nvSpPr>
          <p:cNvPr id="822"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lang="ja-JP" altLang="en-US" sz="1000" dirty="0">
                <a:latin typeface="Meiryo UI" panose="020B0604030504040204" pitchFamily="50" charset="-128"/>
                <a:ea typeface="Meiryo UI" panose="020B0604030504040204" pitchFamily="50" charset="-128"/>
              </a:rPr>
              <a:t>本資料は講演会で</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　</a:t>
            </a:r>
            <a:r>
              <a:rPr lang="en-US" altLang="ja-JP" sz="1000" dirty="0">
                <a:latin typeface="Meiryo UI" panose="020B0604030504040204" pitchFamily="50" charset="-128"/>
                <a:ea typeface="Meiryo UI" panose="020B0604030504040204" pitchFamily="50" charset="-128"/>
              </a:rPr>
              <a:t>IT</a:t>
            </a:r>
            <a:r>
              <a:rPr lang="ja-JP" altLang="en-US" sz="1000" dirty="0">
                <a:latin typeface="Meiryo UI" panose="020B0604030504040204" pitchFamily="50" charset="-128"/>
                <a:ea typeface="Meiryo UI" panose="020B0604030504040204" pitchFamily="50" charset="-128"/>
              </a:rPr>
              <a:t>システム構築編」</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以下、</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実践手引書と呼ぶ</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を解説した資料です。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ノート部に講演会で説明した内容を記載しています。</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を推進するため、</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実践手引書をこれから読まれる方や、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既に読まれた方が振り返る際などに</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実践手引書の概要を把握することができます。</a:t>
            </a:r>
            <a:endParaRPr lang="en-US" altLang="ja-JP" sz="1000" dirty="0">
              <a:latin typeface="Meiryo UI" panose="020B0604030504040204" pitchFamily="50" charset="-128"/>
              <a:ea typeface="Meiryo UI" panose="020B0604030504040204" pitchFamily="50" charset="-128"/>
            </a:endParaRPr>
          </a:p>
        </p:txBody>
      </p:sp>
      <p:sp>
        <p:nvSpPr>
          <p:cNvPr id="823" name="PlaceHolder 3"/>
          <p:cNvSpPr>
            <a:spLocks noGrp="1"/>
          </p:cNvSpPr>
          <p:nvPr>
            <p:ph type="sldNum" idx="22"/>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BE104581-C131-4541-B5F8-4999633D414A}" type="slidenum">
              <a:rPr lang="en-US" sz="1200" b="0" strike="noStrike" spc="-1">
                <a:solidFill>
                  <a:srgbClr val="000000"/>
                </a:solidFill>
                <a:latin typeface="Meiryo UI" panose="020B0604030504040204" pitchFamily="50" charset="-128"/>
              </a:rPr>
              <a:t>3</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874869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noRot="1" noChangeAspect="1"/>
          </p:cNvSpPr>
          <p:nvPr>
            <p:ph type="sldImg"/>
          </p:nvPr>
        </p:nvSpPr>
        <p:spPr>
          <a:xfrm>
            <a:off x="92075" y="746125"/>
            <a:ext cx="6623050" cy="3725863"/>
          </a:xfrm>
          <a:prstGeom prst="rect">
            <a:avLst/>
          </a:prstGeom>
          <a:ln w="0">
            <a:noFill/>
          </a:ln>
        </p:spPr>
      </p:sp>
      <p:sp>
        <p:nvSpPr>
          <p:cNvPr id="87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「マイクロサービスアーキテクチャの活用により実現できる内容」について紹介します。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a:ea typeface="Meiryo UI"/>
              </a:rPr>
              <a:t>1</a:t>
            </a:r>
            <a:r>
              <a:rPr lang="ja-JP" altLang="en-US" sz="1000" b="0" strike="noStrike" spc="-1" dirty="0">
                <a:solidFill>
                  <a:srgbClr val="000000"/>
                </a:solidFill>
                <a:latin typeface="Meiryo UI"/>
                <a:ea typeface="Meiryo UI"/>
              </a:rPr>
              <a:t>つ目は、「俊敏な開発の実現」です。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他のサービスに影響を与えにくくなるため、</a:t>
            </a:r>
            <a:r>
              <a:rPr lang="ja-JP" altLang="ja-JP" sz="1000" strike="noStrike" spc="-1" dirty="0">
                <a:solidFill>
                  <a:srgbClr val="000000"/>
                </a:solidFill>
                <a:latin typeface="Meiryo UI" panose="020B0604030504040204" pitchFamily="50" charset="-128"/>
                <a:ea typeface="Meiryo UI" panose="020B0604030504040204" pitchFamily="50" charset="-128"/>
              </a:rPr>
              <a:t>影響範囲が極小化され、修正に必要な作業量</a:t>
            </a:r>
            <a:r>
              <a:rPr lang="en-US" altLang="ja-JP" sz="1000" strike="noStrike" spc="-1" dirty="0">
                <a:solidFill>
                  <a:srgbClr val="000000"/>
                </a:solidFill>
                <a:latin typeface="Meiryo UI" panose="020B0604030504040204" pitchFamily="50" charset="-128"/>
                <a:ea typeface="Meiryo UI" panose="020B0604030504040204" pitchFamily="50" charset="-128"/>
              </a:rPr>
              <a:t>(</a:t>
            </a:r>
            <a:r>
              <a:rPr lang="ja-JP" altLang="ja-JP" sz="1000" strike="noStrike" spc="-1" dirty="0">
                <a:solidFill>
                  <a:srgbClr val="000000"/>
                </a:solidFill>
                <a:latin typeface="Meiryo UI" panose="020B0604030504040204" pitchFamily="50" charset="-128"/>
                <a:ea typeface="Meiryo UI" panose="020B0604030504040204" pitchFamily="50" charset="-128"/>
              </a:rPr>
              <a:t>期間やコスト</a:t>
            </a:r>
            <a:r>
              <a:rPr lang="en-US" altLang="ja-JP" sz="1000" strike="noStrike" spc="-1" dirty="0">
                <a:solidFill>
                  <a:srgbClr val="000000"/>
                </a:solidFill>
                <a:latin typeface="Meiryo UI" panose="020B0604030504040204" pitchFamily="50" charset="-128"/>
                <a:ea typeface="Meiryo UI" panose="020B0604030504040204" pitchFamily="50" charset="-128"/>
              </a:rPr>
              <a:t>)</a:t>
            </a:r>
            <a:r>
              <a:rPr lang="ja-JP" altLang="en-US" sz="1000" strike="noStrike" spc="-1" dirty="0">
                <a:solidFill>
                  <a:srgbClr val="000000"/>
                </a:solidFill>
                <a:latin typeface="Meiryo UI" panose="020B0604030504040204" pitchFamily="50" charset="-128"/>
                <a:ea typeface="Meiryo UI" panose="020B0604030504040204" pitchFamily="50" charset="-128"/>
              </a:rPr>
              <a:t>を</a:t>
            </a:r>
            <a:r>
              <a:rPr lang="ja-JP" altLang="ja-JP" sz="1000" strike="noStrike" spc="-1" dirty="0">
                <a:solidFill>
                  <a:srgbClr val="000000"/>
                </a:solidFill>
                <a:latin typeface="Meiryo UI" panose="020B0604030504040204" pitchFamily="50" charset="-128"/>
                <a:ea typeface="Meiryo UI" panose="020B0604030504040204" pitchFamily="50" charset="-128"/>
              </a:rPr>
              <a:t>抑</a:t>
            </a:r>
            <a:r>
              <a:rPr lang="ja-JP" altLang="en-US" sz="1000" strike="noStrike" spc="-1" dirty="0">
                <a:solidFill>
                  <a:srgbClr val="000000"/>
                </a:solidFill>
                <a:latin typeface="Meiryo UI" panose="020B0604030504040204" pitchFamily="50" charset="-128"/>
                <a:ea typeface="Meiryo UI" panose="020B0604030504040204" pitchFamily="50" charset="-128"/>
              </a:rPr>
              <a:t>えることができます。</a:t>
            </a:r>
            <a:endParaRPr lang="en-US" altLang="ja-JP" sz="100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a:ea typeface="Meiryo UI"/>
              </a:rPr>
              <a:t>2</a:t>
            </a:r>
            <a:r>
              <a:rPr lang="ja-JP" altLang="en-US" sz="1000" b="0" strike="noStrike" spc="-1" dirty="0">
                <a:solidFill>
                  <a:srgbClr val="000000"/>
                </a:solidFill>
                <a:latin typeface="Meiryo UI"/>
                <a:ea typeface="Meiryo UI"/>
              </a:rPr>
              <a:t>つ目は、「柔軟性を備えた構成の実現」です。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サービスが独立した状態であるため、</a:t>
            </a:r>
            <a:r>
              <a:rPr lang="ja-JP" altLang="ja-JP" sz="1000" dirty="0">
                <a:latin typeface="Meiryo UI" panose="020B0604030504040204" pitchFamily="50" charset="-128"/>
                <a:ea typeface="Meiryo UI" panose="020B0604030504040204" pitchFamily="50" charset="-128"/>
              </a:rPr>
              <a:t>サービスの入れ替えを伴うような構成の変更に対しても、大きな影響を発生させずに柔軟な対応が可能</a:t>
            </a:r>
            <a:r>
              <a:rPr lang="ja-JP" altLang="en-US" sz="1000" dirty="0">
                <a:latin typeface="Meiryo UI" panose="020B0604030504040204" pitchFamily="50" charset="-128"/>
                <a:ea typeface="Meiryo UI" panose="020B0604030504040204" pitchFamily="50" charset="-128"/>
              </a:rPr>
              <a:t>となります。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次に、「活用する上での考慮点」について紹介します。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課題①　</a:t>
            </a:r>
            <a:r>
              <a:rPr lang="ja-JP" altLang="en-US" sz="1000" spc="-1" dirty="0">
                <a:solidFill>
                  <a:srgbClr val="000000"/>
                </a:solidFill>
                <a:latin typeface="Meiryo UI" panose="020B0604030504040204" pitchFamily="50" charset="-128"/>
                <a:ea typeface="Meiryo UI" panose="020B0604030504040204" pitchFamily="50" charset="-128"/>
              </a:rPr>
              <a:t>多数のサービス分割により</a:t>
            </a:r>
            <a:r>
              <a:rPr lang="ja-JP" altLang="en-US" sz="1000" b="0" strike="noStrike" spc="-1" dirty="0">
                <a:solidFill>
                  <a:srgbClr val="000000"/>
                </a:solidFill>
                <a:latin typeface="Meiryo UI" panose="020B0604030504040204" pitchFamily="50" charset="-128"/>
                <a:ea typeface="Meiryo UI" panose="020B0604030504040204" pitchFamily="50" charset="-128"/>
              </a:rPr>
              <a:t>構成や</a:t>
            </a:r>
            <a:r>
              <a:rPr lang="ja-JP" altLang="en-US" sz="1000" spc="-1" dirty="0">
                <a:solidFill>
                  <a:srgbClr val="000000"/>
                </a:solidFill>
                <a:latin typeface="Meiryo UI" panose="020B0604030504040204" pitchFamily="50" charset="-128"/>
                <a:ea typeface="Meiryo UI" panose="020B0604030504040204" pitchFamily="50" charset="-128"/>
              </a:rPr>
              <a:t>連携</a:t>
            </a:r>
            <a:r>
              <a:rPr lang="ja-JP" altLang="en-US" sz="1000" b="0" strike="noStrike" spc="-1" dirty="0">
                <a:solidFill>
                  <a:srgbClr val="000000"/>
                </a:solidFill>
                <a:latin typeface="Meiryo UI" panose="020B0604030504040204" pitchFamily="50" charset="-128"/>
                <a:ea typeface="Meiryo UI" panose="020B0604030504040204" pitchFamily="50" charset="-128"/>
              </a:rPr>
              <a:t>動作が複雑化します。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「考慮点」は、トランザクションの整合性です。データはサービス単位に分割管理し、</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トランザクションレベルで整合性が必要なサービスは１つのサービスにまとめることが望ましいです。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b="0" strike="noStrike" spc="-1" dirty="0">
                <a:solidFill>
                  <a:srgbClr val="000000"/>
                </a:solidFill>
                <a:latin typeface="Meiryo UI"/>
                <a:ea typeface="Meiryo UI"/>
              </a:rPr>
              <a:t>課題</a:t>
            </a:r>
            <a:r>
              <a:rPr lang="ja-JP" altLang="en-US" sz="1000" b="0" strike="noStrike" spc="-1" dirty="0">
                <a:solidFill>
                  <a:srgbClr val="000000"/>
                </a:solidFill>
                <a:latin typeface="Meiryo UI"/>
                <a:ea typeface="Meiryo UI"/>
              </a:rPr>
              <a:t>②サービス内での対応が見過ごされがちとなるケースがあります。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「考慮点」は、ログ出力など非機能要件の対応漏れに注意することです。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従来、全体で共通対応していたものは個々のサービスで対応が必要となります。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b="0" strike="noStrike" spc="-1" dirty="0">
                <a:solidFill>
                  <a:srgbClr val="000000"/>
                </a:solidFill>
                <a:latin typeface="Meiryo UI"/>
                <a:ea typeface="Meiryo UI"/>
              </a:rPr>
              <a:t>課題</a:t>
            </a:r>
            <a:r>
              <a:rPr lang="ja-JP" altLang="en-US" sz="1000" b="0" strike="noStrike" spc="-1" dirty="0">
                <a:solidFill>
                  <a:srgbClr val="000000"/>
                </a:solidFill>
                <a:latin typeface="Meiryo UI"/>
                <a:ea typeface="Meiryo UI"/>
              </a:rPr>
              <a:t>③適用対象システムの見極めは難しいです。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「考慮点」は、継続的に変化が発生し、対応にスピードが求められるシステムであるかどうかです。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また基本的には初期構築時は従来に比べコストがかかりますが、変更時はコストが抑えられるといった特徴があります。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b="0" strike="noStrike" spc="-1" dirty="0">
                <a:solidFill>
                  <a:srgbClr val="000000"/>
                </a:solidFill>
                <a:latin typeface="Meiryo UI"/>
                <a:ea typeface="Meiryo UI"/>
              </a:rPr>
              <a:t>課題</a:t>
            </a:r>
            <a:r>
              <a:rPr lang="ja-JP" altLang="en-US" sz="1000" b="0" strike="noStrike" spc="-1" dirty="0">
                <a:solidFill>
                  <a:srgbClr val="000000"/>
                </a:solidFill>
                <a:latin typeface="Meiryo UI"/>
                <a:ea typeface="Meiryo UI"/>
              </a:rPr>
              <a:t>④サービス単位を最初から適切な粒度にすることは難しいです。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「考慮点」は、最初から分割するサービスを慎重に決める必要はないということです。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運用を進めていく中で、変更が頻繁に発生する部分を切り出して分割していくといった感じで、</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　　　　最初はモノリスファーストにして、段階的にサービスを切り出す手法もあります。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p:txBody>
      </p:sp>
      <p:sp>
        <p:nvSpPr>
          <p:cNvPr id="876" name="PlaceHolder 3"/>
          <p:cNvSpPr>
            <a:spLocks noGrp="1"/>
          </p:cNvSpPr>
          <p:nvPr>
            <p:ph type="sldNum" idx="37"/>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0D42E03F-BE6B-4A7A-BA9B-9C17EC3EBA30}" type="slidenum">
              <a:rPr lang="en-US" sz="1200" b="0" strike="noStrike" spc="-1">
                <a:solidFill>
                  <a:srgbClr val="000000"/>
                </a:solidFill>
                <a:latin typeface="Meiryo UI" panose="020B0604030504040204" pitchFamily="50" charset="-128"/>
              </a:rPr>
              <a:t>30</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noRot="1" noChangeAspect="1"/>
          </p:cNvSpPr>
          <p:nvPr>
            <p:ph type="sldImg"/>
          </p:nvPr>
        </p:nvSpPr>
        <p:spPr>
          <a:xfrm>
            <a:off x="92075" y="746125"/>
            <a:ext cx="6623050" cy="3725863"/>
          </a:xfrm>
          <a:prstGeom prst="rect">
            <a:avLst/>
          </a:prstGeom>
          <a:ln w="0">
            <a:noFill/>
          </a:ln>
        </p:spPr>
      </p:sp>
      <p:sp>
        <p:nvSpPr>
          <p:cNvPr id="87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技術要素</a:t>
            </a:r>
            <a:r>
              <a:rPr lang="en-US" altLang="ja-JP" sz="1000" b="0" strike="noStrike" spc="-1" dirty="0">
                <a:solidFill>
                  <a:srgbClr val="000000"/>
                </a:solidFill>
                <a:latin typeface="Meiryo UI"/>
                <a:ea typeface="Meiryo UI"/>
              </a:rPr>
              <a:t>3</a:t>
            </a:r>
            <a:r>
              <a:rPr lang="ja-JP" altLang="en-US" sz="1000" b="0" strike="noStrike" spc="-1" dirty="0">
                <a:solidFill>
                  <a:srgbClr val="000000"/>
                </a:solidFill>
                <a:latin typeface="Meiryo UI"/>
                <a:ea typeface="Meiryo UI"/>
              </a:rPr>
              <a:t>つ目は、「データ活用」です。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spc="-1" dirty="0">
                <a:solidFill>
                  <a:srgbClr val="000000"/>
                </a:solidFill>
                <a:latin typeface="Meiryo UI"/>
                <a:ea typeface="Meiryo UI"/>
              </a:rPr>
              <a:t>「</a:t>
            </a:r>
            <a:r>
              <a:rPr lang="ja-JP" altLang="ja-JP" sz="1000" spc="-1" dirty="0">
                <a:solidFill>
                  <a:srgbClr val="000000"/>
                </a:solidFill>
                <a:latin typeface="Meiryo UI"/>
                <a:ea typeface="Meiryo UI"/>
              </a:rPr>
              <a:t>環境変化</a:t>
            </a:r>
            <a:r>
              <a:rPr lang="ja-JP" altLang="en-US" sz="1000" spc="-1" dirty="0">
                <a:solidFill>
                  <a:srgbClr val="000000"/>
                </a:solidFill>
                <a:latin typeface="Meiryo UI"/>
                <a:ea typeface="Meiryo UI"/>
              </a:rPr>
              <a:t>への対応」や「顧客ニーズの把握」には</a:t>
            </a:r>
            <a:r>
              <a:rPr lang="ja-JP" altLang="ja-JP" sz="1000" b="0" spc="-1" dirty="0">
                <a:solidFill>
                  <a:srgbClr val="000000"/>
                </a:solidFill>
                <a:latin typeface="Meiryo UI"/>
                <a:ea typeface="Meiryo UI"/>
              </a:rPr>
              <a:t>、データ分析が重要</a:t>
            </a:r>
            <a:r>
              <a:rPr lang="ja-JP" altLang="en-US" sz="1000" b="0" spc="-1" dirty="0">
                <a:solidFill>
                  <a:srgbClr val="000000"/>
                </a:solidFill>
                <a:latin typeface="Meiryo UI"/>
                <a:ea typeface="Meiryo UI"/>
              </a:rPr>
              <a:t>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データ活用の目的は、「データを資産としてそこから価値を得られる状態をつくること」です。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通常、企業のデータは</a:t>
            </a:r>
            <a:r>
              <a:rPr lang="ja-JP" altLang="en-US" sz="1000" b="0" strike="noStrike" spc="-1" dirty="0">
                <a:solidFill>
                  <a:srgbClr val="000000"/>
                </a:solidFill>
                <a:latin typeface="Meiryo UI" panose="020B0604030504040204" pitchFamily="50" charset="-128"/>
                <a:ea typeface="Meiryo UI" panose="020B0604030504040204" pitchFamily="50" charset="-128"/>
              </a:rPr>
              <a:t>複数の</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システムに分かれて管理されており、</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データの状態は</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システムごとに様々で、そのまま活用できないケースが多いです。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panose="020B0604030504040204" pitchFamily="50" charset="-128"/>
                <a:ea typeface="Meiryo UI" panose="020B0604030504040204" pitchFamily="50" charset="-128"/>
              </a:rPr>
              <a:t>データの価値を最大化するためのデータ整備が重要なポイントとなります。</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スサノオ・フレームワークでは、特に社内のデータ活用基盤、データ分析基盤領域である</a:t>
            </a:r>
            <a:r>
              <a:rPr lang="en-US" altLang="ja-JP" sz="1000" b="0" strike="noStrike" spc="-1" dirty="0">
                <a:solidFill>
                  <a:srgbClr val="000000"/>
                </a:solidFill>
                <a:latin typeface="Meiryo UI"/>
                <a:ea typeface="Meiryo UI"/>
              </a:rPr>
              <a:t>D</a:t>
            </a:r>
            <a:r>
              <a:rPr lang="ja-JP" altLang="en-US" sz="1000" b="0" strike="noStrike" spc="-1" dirty="0">
                <a:solidFill>
                  <a:srgbClr val="000000"/>
                </a:solidFill>
                <a:latin typeface="Meiryo UI"/>
                <a:ea typeface="Meiryo UI"/>
              </a:rPr>
              <a:t>と</a:t>
            </a:r>
            <a:r>
              <a:rPr lang="en-US" altLang="ja-JP" sz="1000" b="0" strike="noStrike" spc="-1" dirty="0">
                <a:solidFill>
                  <a:srgbClr val="000000"/>
                </a:solidFill>
                <a:latin typeface="Meiryo UI"/>
                <a:ea typeface="Meiryo UI"/>
              </a:rPr>
              <a:t>E</a:t>
            </a:r>
            <a:r>
              <a:rPr lang="ja-JP" altLang="en-US" sz="1000" b="0" strike="noStrike" spc="-1" dirty="0">
                <a:solidFill>
                  <a:srgbClr val="000000"/>
                </a:solidFill>
                <a:latin typeface="Meiryo UI"/>
                <a:ea typeface="Meiryo UI"/>
              </a:rPr>
              <a:t>の領域と、</a:t>
            </a:r>
            <a:endParaRPr lang="en-US" altLang="ja-JP"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社外データソースの</a:t>
            </a:r>
            <a:r>
              <a:rPr lang="en-US" altLang="ja-JP" sz="1000" b="0" strike="noStrike" spc="-1" dirty="0">
                <a:solidFill>
                  <a:srgbClr val="000000"/>
                </a:solidFill>
                <a:latin typeface="Meiryo UI"/>
                <a:ea typeface="Meiryo UI"/>
              </a:rPr>
              <a:t>J</a:t>
            </a:r>
            <a:r>
              <a:rPr lang="ja-JP" altLang="en-US" sz="1000" b="0" strike="noStrike" spc="-1" dirty="0">
                <a:solidFill>
                  <a:srgbClr val="000000"/>
                </a:solidFill>
                <a:latin typeface="Meiryo UI"/>
                <a:ea typeface="Meiryo UI"/>
              </a:rPr>
              <a:t>の領域での活用を想定しています。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r>
              <a:rPr kumimoji="1" lang="en-US" altLang="ja-JP" sz="1000" dirty="0"/>
              <a:t>DX</a:t>
            </a:r>
            <a:r>
              <a:rPr kumimoji="1" lang="ja-JP" altLang="en-US" sz="1000" dirty="0"/>
              <a:t>実践手引書では、「データ活用」を</a:t>
            </a:r>
            <a:r>
              <a:rPr kumimoji="1" lang="en-US" altLang="ja-JP" sz="1000" dirty="0"/>
              <a:t>4</a:t>
            </a:r>
            <a:r>
              <a:rPr kumimoji="1" lang="ja-JP" altLang="en-US" sz="1000" dirty="0"/>
              <a:t>つの節構成で解説しています。</a:t>
            </a:r>
          </a:p>
          <a:p>
            <a:r>
              <a:rPr kumimoji="1" lang="ja-JP" altLang="en-US" sz="1000" dirty="0"/>
              <a:t>今回は赤枠の部分について簡単に紹介します。</a:t>
            </a:r>
          </a:p>
        </p:txBody>
      </p:sp>
      <p:sp>
        <p:nvSpPr>
          <p:cNvPr id="876" name="PlaceHolder 3"/>
          <p:cNvSpPr>
            <a:spLocks noGrp="1"/>
          </p:cNvSpPr>
          <p:nvPr>
            <p:ph type="sldNum" idx="37"/>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0D42E03F-BE6B-4A7A-BA9B-9C17EC3EBA30}" type="slidenum">
              <a:rPr lang="en-US" sz="1200" b="0" strike="noStrike" spc="-1">
                <a:solidFill>
                  <a:srgbClr val="000000"/>
                </a:solidFill>
                <a:latin typeface="Meiryo UI" panose="020B0604030504040204" pitchFamily="50" charset="-128"/>
              </a:rPr>
              <a:t>31</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194557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noRot="1" noChangeAspect="1"/>
          </p:cNvSpPr>
          <p:nvPr>
            <p:ph type="sldImg"/>
          </p:nvPr>
        </p:nvSpPr>
        <p:spPr>
          <a:xfrm>
            <a:off x="92075" y="746125"/>
            <a:ext cx="6623050" cy="3725863"/>
          </a:xfrm>
          <a:prstGeom prst="rect">
            <a:avLst/>
          </a:prstGeom>
          <a:ln w="0">
            <a:noFill/>
          </a:ln>
        </p:spPr>
      </p:sp>
      <p:sp>
        <p:nvSpPr>
          <p:cNvPr id="87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データ活用</a:t>
            </a:r>
            <a:r>
              <a:rPr lang="ja-JP" altLang="ja-JP" sz="1000" b="0" strike="noStrike" spc="-1" dirty="0">
                <a:solidFill>
                  <a:srgbClr val="000000"/>
                </a:solidFill>
                <a:latin typeface="Meiryo UI" panose="020B0604030504040204" pitchFamily="50" charset="-128"/>
                <a:ea typeface="Meiryo UI" panose="020B0604030504040204" pitchFamily="50" charset="-128"/>
              </a:rPr>
              <a:t>の考慮点として</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ビジネスへのデータ活用について紹介します。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ja-JP" sz="1000" spc="-1" dirty="0">
                <a:solidFill>
                  <a:srgbClr val="000000"/>
                </a:solidFill>
                <a:latin typeface="Meiryo UI" panose="020B0604030504040204" pitchFamily="50" charset="-128"/>
                <a:ea typeface="Meiryo UI" panose="020B0604030504040204" pitchFamily="50" charset="-128"/>
              </a:rPr>
              <a:t>環境変化</a:t>
            </a:r>
            <a:r>
              <a:rPr lang="ja-JP" altLang="en-US" sz="1000" spc="-1" dirty="0">
                <a:solidFill>
                  <a:srgbClr val="000000"/>
                </a:solidFill>
                <a:latin typeface="Meiryo UI" panose="020B0604030504040204" pitchFamily="50" charset="-128"/>
                <a:ea typeface="Meiryo UI" panose="020B0604030504040204" pitchFamily="50" charset="-128"/>
              </a:rPr>
              <a:t>への対応や顧客ニーズの把握には</a:t>
            </a:r>
            <a:r>
              <a:rPr lang="ja-JP" altLang="ja-JP" sz="1000"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データ分析が重要</a:t>
            </a:r>
            <a:r>
              <a:rPr lang="ja-JP" altLang="en-US" sz="1000" b="0" strike="noStrike" spc="-1" dirty="0">
                <a:solidFill>
                  <a:srgbClr val="000000"/>
                </a:solidFill>
                <a:latin typeface="Meiryo UI" panose="020B0604030504040204" pitchFamily="50" charset="-128"/>
                <a:ea typeface="Meiryo UI" panose="020B0604030504040204" pitchFamily="50" charset="-128"/>
              </a:rPr>
              <a:t>となりますが、</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そのアプローチには、「</a:t>
            </a:r>
            <a:r>
              <a:rPr lang="ja-JP" altLang="ja-JP" sz="1000" b="0" strike="noStrike" spc="-1" dirty="0">
                <a:solidFill>
                  <a:srgbClr val="000000"/>
                </a:solidFill>
                <a:latin typeface="Meiryo UI" panose="020B0604030504040204" pitchFamily="50" charset="-128"/>
                <a:ea typeface="Meiryo UI" panose="020B0604030504040204" pitchFamily="50" charset="-128"/>
              </a:rPr>
              <a:t>データ起点</a:t>
            </a:r>
            <a:r>
              <a:rPr lang="ja-JP" altLang="en-US" sz="1000" b="0" strike="noStrike" spc="-1" dirty="0">
                <a:solidFill>
                  <a:srgbClr val="000000"/>
                </a:solidFill>
                <a:latin typeface="Meiryo UI" panose="020B0604030504040204" pitchFamily="50" charset="-128"/>
                <a:ea typeface="Meiryo UI" panose="020B0604030504040204" pitchFamily="50" charset="-128"/>
              </a:rPr>
              <a:t>」と「</a:t>
            </a:r>
            <a:r>
              <a:rPr lang="ja-JP" altLang="ja-JP" sz="1000" b="0" strike="noStrike" spc="-1" dirty="0">
                <a:solidFill>
                  <a:srgbClr val="000000"/>
                </a:solidFill>
                <a:latin typeface="Meiryo UI" panose="020B0604030504040204" pitchFamily="50" charset="-128"/>
                <a:ea typeface="Meiryo UI" panose="020B0604030504040204" pitchFamily="50" charset="-128"/>
              </a:rPr>
              <a:t>ビジネス起点</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通りあります。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データ起点</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altLang="ja-JP" sz="1000" b="0" strike="noStrike" spc="-1" dirty="0">
                <a:solidFill>
                  <a:srgbClr val="000000"/>
                </a:solidFill>
                <a:latin typeface="Meiryo UI" panose="020B0604030504040204" pitchFamily="50" charset="-128"/>
                <a:ea typeface="Meiryo UI" panose="020B0604030504040204" pitchFamily="50" charset="-128"/>
              </a:rPr>
              <a:t>データやデータ分析を起点に</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新ビジネス創出や業務改善を行うアプローチ</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データをどのように活用できるか、具体化されていないケースもあるため、</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・ビジネス部門が参画して、データをビジネスにどの様に生かすか検討したり、</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・データを可視化して着想を得るなどを行うと良いでしょう。</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ビジネス起点</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altLang="ja-JP" sz="1000" b="0" strike="noStrike" spc="-1" dirty="0">
                <a:solidFill>
                  <a:srgbClr val="000000"/>
                </a:solidFill>
                <a:latin typeface="Meiryo UI" panose="020B0604030504040204" pitchFamily="50" charset="-128"/>
                <a:ea typeface="Meiryo UI" panose="020B0604030504040204" pitchFamily="50" charset="-128"/>
              </a:rPr>
              <a:t>新ビジネス創出や業務改善の課題に対して、必要なデータを集めるアプローチ</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必要となるデータがなかったり、整理されていないケースがあったり、</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ステークホルダを巻き込んだデータ収集や整理が必要になるケースがあります。そのため</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・アウトプットのイメージをステークホルダに提示して合意をとったり、</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・まずはスモールスタートで進めてみても良いでしょう。</a:t>
            </a:r>
          </a:p>
        </p:txBody>
      </p:sp>
      <p:sp>
        <p:nvSpPr>
          <p:cNvPr id="876" name="PlaceHolder 3"/>
          <p:cNvSpPr>
            <a:spLocks noGrp="1"/>
          </p:cNvSpPr>
          <p:nvPr>
            <p:ph type="sldNum" idx="37"/>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0D42E03F-BE6B-4A7A-BA9B-9C17EC3EBA30}" type="slidenum">
              <a:rPr lang="en-US" sz="1200" b="0" strike="noStrike" spc="-1">
                <a:solidFill>
                  <a:srgbClr val="000000"/>
                </a:solidFill>
                <a:latin typeface="Meiryo UI" panose="020B0604030504040204" pitchFamily="50" charset="-128"/>
              </a:rPr>
              <a:t>32</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2615316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PlaceHolder 1"/>
          <p:cNvSpPr>
            <a:spLocks noGrp="1" noRot="1" noChangeAspect="1"/>
          </p:cNvSpPr>
          <p:nvPr>
            <p:ph type="sldImg"/>
          </p:nvPr>
        </p:nvSpPr>
        <p:spPr>
          <a:xfrm>
            <a:off x="92075" y="746125"/>
            <a:ext cx="6623050" cy="3725863"/>
          </a:xfrm>
          <a:prstGeom prst="rect">
            <a:avLst/>
          </a:prstGeom>
          <a:ln w="0">
            <a:noFill/>
          </a:ln>
        </p:spPr>
      </p:sp>
      <p:sp>
        <p:nvSpPr>
          <p:cNvPr id="882"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技術要素</a:t>
            </a:r>
            <a:r>
              <a:rPr lang="en-US" altLang="ja-JP" sz="1000" b="0" strike="noStrike" spc="-1" dirty="0">
                <a:solidFill>
                  <a:srgbClr val="000000"/>
                </a:solidFill>
                <a:latin typeface="Meiryo UI"/>
                <a:ea typeface="Meiryo UI"/>
              </a:rPr>
              <a:t>4</a:t>
            </a:r>
            <a:r>
              <a:rPr lang="ja-JP" altLang="en-US" sz="1000" b="0" strike="noStrike" spc="-1" dirty="0">
                <a:solidFill>
                  <a:srgbClr val="000000"/>
                </a:solidFill>
                <a:latin typeface="Meiryo UI"/>
                <a:ea typeface="Meiryo UI"/>
              </a:rPr>
              <a:t>つ目は、「</a:t>
            </a:r>
            <a:r>
              <a:rPr lang="en-US" altLang="ja-JP" sz="1000" b="0" strike="noStrike" spc="-1" dirty="0">
                <a:solidFill>
                  <a:srgbClr val="000000"/>
                </a:solidFill>
                <a:latin typeface="Meiryo UI"/>
                <a:ea typeface="Meiryo UI"/>
              </a:rPr>
              <a:t>API</a:t>
            </a:r>
            <a:r>
              <a:rPr lang="ja-JP" altLang="en-US" sz="1000" b="0" strike="noStrike" spc="-1" dirty="0">
                <a:solidFill>
                  <a:srgbClr val="000000"/>
                </a:solidFill>
                <a:latin typeface="Meiryo UI"/>
                <a:ea typeface="Meiryo UI"/>
              </a:rPr>
              <a:t>」です。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a:ea typeface="Meiryo UI"/>
              </a:rPr>
              <a:t>API</a:t>
            </a:r>
            <a:r>
              <a:rPr lang="ja-JP" altLang="en-US" sz="1000" b="0" strike="noStrike" spc="-1" dirty="0">
                <a:solidFill>
                  <a:srgbClr val="000000"/>
                </a:solidFill>
                <a:latin typeface="Meiryo UI"/>
                <a:ea typeface="Meiryo UI"/>
              </a:rPr>
              <a:t>とは、ソフトウェアやプログラム、</a:t>
            </a:r>
            <a:r>
              <a:rPr lang="en-US" altLang="ja-JP" sz="1000" b="0" strike="noStrike" spc="-1" dirty="0">
                <a:solidFill>
                  <a:srgbClr val="000000"/>
                </a:solidFill>
                <a:latin typeface="Meiryo UI"/>
                <a:ea typeface="Meiryo UI"/>
              </a:rPr>
              <a:t>Web</a:t>
            </a:r>
            <a:r>
              <a:rPr lang="ja-JP" altLang="en-US" sz="1000" b="0" strike="noStrike" spc="-1" dirty="0">
                <a:solidFill>
                  <a:srgbClr val="000000"/>
                </a:solidFill>
                <a:latin typeface="Meiryo UI"/>
                <a:ea typeface="Meiryo UI"/>
              </a:rPr>
              <a:t>サービス同士をつなぐインターフェースのことです。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スサノオ・フレームワークでは全体のインターフェースとして、中央にのみ</a:t>
            </a:r>
            <a:r>
              <a:rPr lang="en-US" altLang="ja-JP" sz="1000" b="0" strike="noStrike" spc="-1" dirty="0">
                <a:solidFill>
                  <a:srgbClr val="000000"/>
                </a:solidFill>
                <a:latin typeface="Meiryo UI"/>
                <a:ea typeface="Meiryo UI"/>
              </a:rPr>
              <a:t>【F】</a:t>
            </a:r>
            <a:r>
              <a:rPr lang="ja-JP" altLang="en-US" sz="1000" b="0" strike="noStrike" spc="-1" dirty="0">
                <a:solidFill>
                  <a:srgbClr val="000000"/>
                </a:solidFill>
                <a:latin typeface="Meiryo UI"/>
                <a:ea typeface="Meiryo UI"/>
              </a:rPr>
              <a:t>として配置としていますが、</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実際には各領域に</a:t>
            </a:r>
            <a:r>
              <a:rPr lang="en-US" altLang="ja-JP" sz="1000" b="0" strike="noStrike" spc="-1" dirty="0">
                <a:solidFill>
                  <a:srgbClr val="000000"/>
                </a:solidFill>
                <a:latin typeface="Meiryo UI"/>
                <a:ea typeface="Meiryo UI"/>
              </a:rPr>
              <a:t>API</a:t>
            </a:r>
            <a:r>
              <a:rPr lang="ja-JP" altLang="en-US" sz="1000" b="0" strike="noStrike" spc="-1" dirty="0">
                <a:solidFill>
                  <a:srgbClr val="000000"/>
                </a:solidFill>
                <a:latin typeface="Meiryo UI"/>
                <a:ea typeface="Meiryo UI"/>
              </a:rPr>
              <a:t>は配置される形となります。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ja-JP" altLang="en-US" sz="1000" b="0" strike="noStrike" spc="-1" dirty="0">
              <a:solidFill>
                <a:srgbClr val="0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altLang="ja-JP" sz="1000" b="0" strike="noStrike" spc="-1" dirty="0">
                <a:solidFill>
                  <a:srgbClr val="000000"/>
                </a:solidFill>
                <a:latin typeface="Meiryo UI"/>
                <a:ea typeface="Meiryo UI"/>
              </a:rPr>
              <a:t>DX</a:t>
            </a:r>
            <a:r>
              <a:rPr lang="ja-JP" altLang="en-US" sz="1000" b="0" strike="noStrike" spc="-1" dirty="0">
                <a:solidFill>
                  <a:srgbClr val="000000"/>
                </a:solidFill>
                <a:latin typeface="Meiryo UI"/>
                <a:ea typeface="Meiryo UI"/>
              </a:rPr>
              <a:t>実践手引書では</a:t>
            </a:r>
            <a:r>
              <a:rPr kumimoji="1" lang="ja-JP" altLang="en-US" sz="1000" dirty="0"/>
              <a:t>、「</a:t>
            </a:r>
            <a:r>
              <a:rPr kumimoji="1" lang="en-US" altLang="ja-JP" sz="1000" dirty="0"/>
              <a:t>API</a:t>
            </a:r>
            <a:r>
              <a:rPr kumimoji="1" lang="ja-JP" altLang="en-US" sz="1000" dirty="0"/>
              <a:t>」を</a:t>
            </a:r>
            <a:r>
              <a:rPr kumimoji="1" lang="en-US" altLang="ja-JP" sz="1000" dirty="0"/>
              <a:t>7</a:t>
            </a:r>
            <a:r>
              <a:rPr kumimoji="1" lang="ja-JP" altLang="en-US" sz="1000" dirty="0"/>
              <a:t>つ</a:t>
            </a:r>
            <a:r>
              <a:rPr lang="ja-JP" altLang="en-US" sz="1000" b="0" strike="noStrike" spc="-1" dirty="0">
                <a:solidFill>
                  <a:srgbClr val="000000"/>
                </a:solidFill>
                <a:latin typeface="Meiryo UI"/>
                <a:ea typeface="Meiryo UI"/>
              </a:rPr>
              <a:t>の</a:t>
            </a:r>
            <a:r>
              <a:rPr kumimoji="1" lang="ja-JP" altLang="en-US" sz="1000" dirty="0"/>
              <a:t>節</a:t>
            </a:r>
            <a:r>
              <a:rPr lang="ja-JP" altLang="en-US" sz="1000" b="0" strike="noStrike" spc="-1" dirty="0">
                <a:solidFill>
                  <a:srgbClr val="000000"/>
                </a:solidFill>
                <a:latin typeface="Meiryo UI"/>
                <a:ea typeface="Meiryo UI"/>
              </a:rPr>
              <a:t>構成で解説しています。</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en-US" sz="1000" b="0" strike="noStrike" spc="-1" dirty="0">
                <a:solidFill>
                  <a:srgbClr val="000000"/>
                </a:solidFill>
                <a:latin typeface="Meiryo UI"/>
                <a:ea typeface="Meiryo UI"/>
              </a:rPr>
              <a:t>今回は赤枠の部分について簡単に紹介します。</a:t>
            </a:r>
          </a:p>
        </p:txBody>
      </p:sp>
      <p:sp>
        <p:nvSpPr>
          <p:cNvPr id="883" name="PlaceHolder 3"/>
          <p:cNvSpPr>
            <a:spLocks noGrp="1"/>
          </p:cNvSpPr>
          <p:nvPr>
            <p:ph type="sldNum" idx="38"/>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DBB90051-B10F-4FD4-B328-9A27B8C1C691}" type="slidenum">
              <a:rPr lang="en-US" sz="1200" b="0" strike="noStrike" spc="-1">
                <a:solidFill>
                  <a:srgbClr val="000000"/>
                </a:solidFill>
                <a:latin typeface="Meiryo UI" panose="020B0604030504040204" pitchFamily="50" charset="-128"/>
              </a:rPr>
              <a:t>33</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noRot="1" noChangeAspect="1"/>
          </p:cNvSpPr>
          <p:nvPr>
            <p:ph type="sldImg"/>
          </p:nvPr>
        </p:nvSpPr>
        <p:spPr>
          <a:xfrm>
            <a:off x="92075" y="746125"/>
            <a:ext cx="6623050" cy="3725863"/>
          </a:xfrm>
          <a:prstGeom prst="rect">
            <a:avLst/>
          </a:prstGeom>
          <a:ln w="0">
            <a:noFill/>
          </a:ln>
        </p:spPr>
      </p:sp>
      <p:sp>
        <p:nvSpPr>
          <p:cNvPr id="88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の活用により実現できることでは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メリットについて紹介しています。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実践手引書では</a:t>
            </a:r>
            <a:r>
              <a:rPr lang="ja-JP" altLang="en-US" sz="1000" b="0" strike="noStrike" spc="-1" dirty="0">
                <a:solidFill>
                  <a:srgbClr val="000000"/>
                </a:solidFill>
                <a:latin typeface="Meiryo UI" panose="020B0604030504040204" pitchFamily="50" charset="-128"/>
                <a:ea typeface="Meiryo UI" panose="020B0604030504040204" pitchFamily="50" charset="-128"/>
              </a:rPr>
              <a:t>、メリットとして</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つ「</a:t>
            </a:r>
            <a:r>
              <a:rPr lang="ja-JP" sz="1000" b="0" strike="noStrike" spc="-1" dirty="0">
                <a:solidFill>
                  <a:srgbClr val="000000"/>
                </a:solidFill>
                <a:latin typeface="Meiryo UI" panose="020B0604030504040204" pitchFamily="50" charset="-128"/>
                <a:ea typeface="Meiryo UI" panose="020B0604030504040204" pitchFamily="50" charset="-128"/>
              </a:rPr>
              <a:t>利便性、効率性、データ活用、セキュリティ</a:t>
            </a:r>
            <a:r>
              <a:rPr lang="ja-JP" altLang="en-US" sz="1000" b="0" strike="noStrike" spc="-1" dirty="0">
                <a:solidFill>
                  <a:srgbClr val="000000"/>
                </a:solidFill>
                <a:latin typeface="Meiryo UI" panose="020B0604030504040204" pitchFamily="50" charset="-128"/>
                <a:ea typeface="Meiryo UI" panose="020B0604030504040204" pitchFamily="50" charset="-128"/>
              </a:rPr>
              <a:t>」を</a:t>
            </a:r>
            <a:r>
              <a:rPr lang="ja-JP" sz="1000" b="0" strike="noStrike" spc="-1" dirty="0">
                <a:solidFill>
                  <a:srgbClr val="000000"/>
                </a:solidFill>
                <a:latin typeface="Meiryo UI" panose="020B0604030504040204" pitchFamily="50" charset="-128"/>
                <a:ea typeface="Meiryo UI" panose="020B0604030504040204" pitchFamily="50" charset="-128"/>
              </a:rPr>
              <a:t>挙げていますが、今回は利便性</a:t>
            </a:r>
            <a:r>
              <a:rPr lang="ja-JP" altLang="en-US" sz="1000" b="0" strike="noStrike" spc="-1" dirty="0">
                <a:solidFill>
                  <a:srgbClr val="000000"/>
                </a:solidFill>
                <a:latin typeface="Meiryo UI" panose="020B0604030504040204" pitchFamily="50" charset="-128"/>
                <a:ea typeface="Meiryo UI" panose="020B0604030504040204" pitchFamily="50" charset="-128"/>
              </a:rPr>
              <a:t>のメリット</a:t>
            </a:r>
            <a:r>
              <a:rPr lang="ja-JP" sz="1000" b="0" strike="noStrike" spc="-1" dirty="0">
                <a:solidFill>
                  <a:srgbClr val="000000"/>
                </a:solidFill>
                <a:latin typeface="Meiryo UI" panose="020B0604030504040204" pitchFamily="50" charset="-128"/>
                <a:ea typeface="Meiryo UI" panose="020B0604030504040204" pitchFamily="50" charset="-128"/>
              </a:rPr>
              <a:t>について紹介します。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利便性のメリットとして、</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によ</a:t>
            </a:r>
            <a:r>
              <a:rPr lang="ja-JP" altLang="en-US" sz="1000" b="0" strike="noStrike" spc="-1" dirty="0">
                <a:solidFill>
                  <a:srgbClr val="000000"/>
                </a:solidFill>
                <a:latin typeface="Meiryo UI" panose="020B0604030504040204" pitchFamily="50" charset="-128"/>
                <a:ea typeface="Meiryo UI" panose="020B0604030504040204" pitchFamily="50" charset="-128"/>
              </a:rPr>
              <a:t>り</a:t>
            </a:r>
            <a:r>
              <a:rPr lang="ja-JP" sz="1000" b="0" strike="noStrike" spc="-1" dirty="0">
                <a:solidFill>
                  <a:srgbClr val="000000"/>
                </a:solidFill>
                <a:latin typeface="Meiryo UI" panose="020B0604030504040204" pitchFamily="50" charset="-128"/>
                <a:ea typeface="Meiryo UI" panose="020B0604030504040204" pitchFamily="50" charset="-128"/>
              </a:rPr>
              <a:t>自らのビジネスの利便性</a:t>
            </a:r>
            <a:r>
              <a:rPr lang="ja-JP" altLang="en-US" sz="1000" b="0" strike="noStrike" spc="-1" dirty="0">
                <a:solidFill>
                  <a:srgbClr val="000000"/>
                </a:solidFill>
                <a:latin typeface="Meiryo UI" panose="020B0604030504040204" pitchFamily="50" charset="-128"/>
                <a:ea typeface="Meiryo UI" panose="020B0604030504040204" pitchFamily="50" charset="-128"/>
              </a:rPr>
              <a:t>が向上する</a:t>
            </a:r>
            <a:r>
              <a:rPr lang="ja-JP" sz="1000" b="0" strike="noStrike" spc="-1" dirty="0">
                <a:solidFill>
                  <a:srgbClr val="000000"/>
                </a:solidFill>
                <a:latin typeface="Meiryo UI" panose="020B0604030504040204" pitchFamily="50" charset="-128"/>
                <a:ea typeface="Meiryo UI" panose="020B0604030504040204" pitchFamily="50" charset="-128"/>
              </a:rPr>
              <a:t>だけでなく、</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自らが提供するサービスを利用する側の利便性も向上</a:t>
            </a:r>
            <a:r>
              <a:rPr lang="ja-JP" altLang="en-US" sz="1000" b="0" strike="noStrike" spc="-1" dirty="0">
                <a:solidFill>
                  <a:srgbClr val="000000"/>
                </a:solidFill>
                <a:latin typeface="Meiryo UI" panose="020B0604030504040204" pitchFamily="50" charset="-128"/>
                <a:ea typeface="Meiryo UI" panose="020B0604030504040204" pitchFamily="50" charset="-128"/>
              </a:rPr>
              <a:t>することができる場合もあります。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例えば、自社が提供するサービス</a:t>
            </a:r>
            <a:r>
              <a:rPr lang="ja-JP" altLang="en-US" sz="1000" b="0" strike="noStrike" spc="-1" dirty="0">
                <a:solidFill>
                  <a:srgbClr val="000000"/>
                </a:solidFill>
                <a:latin typeface="Meiryo UI" panose="020B0604030504040204" pitchFamily="50" charset="-128"/>
                <a:ea typeface="Meiryo UI" panose="020B0604030504040204" pitchFamily="50" charset="-128"/>
              </a:rPr>
              <a:t>の入口</a:t>
            </a:r>
            <a:r>
              <a:rPr lang="ja-JP" sz="1000" b="0" strike="noStrike" spc="-1" dirty="0">
                <a:solidFill>
                  <a:srgbClr val="000000"/>
                </a:solidFill>
                <a:latin typeface="Meiryo UI" panose="020B0604030504040204" pitchFamily="50" charset="-128"/>
                <a:ea typeface="Meiryo UI" panose="020B0604030504040204" pitchFamily="50" charset="-128"/>
              </a:rPr>
              <a:t>に</a:t>
            </a:r>
            <a:r>
              <a:rPr lang="en-US" altLang="ja-JP" sz="1000" b="0" strike="noStrike" spc="-1" dirty="0">
                <a:solidFill>
                  <a:srgbClr val="000000"/>
                </a:solidFill>
                <a:latin typeface="Meiryo UI" panose="020B0604030504040204" pitchFamily="50" charset="-128"/>
                <a:ea typeface="Meiryo UI" panose="020B0604030504040204" pitchFamily="50" charset="-128"/>
              </a:rPr>
              <a:t>API</a:t>
            </a:r>
            <a:r>
              <a:rPr lang="ja-JP" altLang="en-US" sz="1000" b="0" strike="noStrike" spc="-1" dirty="0">
                <a:solidFill>
                  <a:srgbClr val="000000"/>
                </a:solidFill>
                <a:latin typeface="Meiryo UI" panose="020B0604030504040204" pitchFamily="50" charset="-128"/>
                <a:ea typeface="Meiryo UI" panose="020B0604030504040204" pitchFamily="50" charset="-128"/>
              </a:rPr>
              <a:t>連携により</a:t>
            </a:r>
            <a:r>
              <a:rPr lang="ja-JP" sz="1000" b="0" strike="noStrike" spc="-1" dirty="0">
                <a:solidFill>
                  <a:srgbClr val="000000"/>
                </a:solidFill>
                <a:latin typeface="Meiryo UI" panose="020B0604030504040204" pitchFamily="50" charset="-128"/>
                <a:ea typeface="Meiryo UI" panose="020B0604030504040204" pitchFamily="50" charset="-128"/>
              </a:rPr>
              <a:t>他社が公開しているユーザ認証サービスを採用することで</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自社では</a:t>
            </a:r>
            <a:r>
              <a:rPr lang="ja-JP" altLang="en-US" sz="1000" b="0" strike="noStrike" spc="-1" dirty="0">
                <a:solidFill>
                  <a:srgbClr val="000000"/>
                </a:solidFill>
                <a:latin typeface="Meiryo UI" panose="020B0604030504040204" pitchFamily="50" charset="-128"/>
                <a:ea typeface="Meiryo UI" panose="020B0604030504040204" pitchFamily="50" charset="-128"/>
              </a:rPr>
              <a:t>ユーザ認証機能の</a:t>
            </a:r>
            <a:r>
              <a:rPr lang="ja-JP" sz="1000" b="0" strike="noStrike" spc="-1" dirty="0">
                <a:solidFill>
                  <a:srgbClr val="000000"/>
                </a:solidFill>
                <a:latin typeface="Meiryo UI" panose="020B0604030504040204" pitchFamily="50" charset="-128"/>
                <a:ea typeface="Meiryo UI" panose="020B0604030504040204" pitchFamily="50" charset="-128"/>
              </a:rPr>
              <a:t>開発が抑えられ、</a:t>
            </a:r>
            <a:r>
              <a:rPr lang="ja-JP" altLang="en-US" sz="1000" b="0" strike="noStrike" spc="-1" dirty="0">
                <a:solidFill>
                  <a:srgbClr val="000000"/>
                </a:solidFill>
                <a:latin typeface="Meiryo UI" panose="020B0604030504040204" pitchFamily="50" charset="-128"/>
                <a:ea typeface="Meiryo UI" panose="020B0604030504040204" pitchFamily="50" charset="-128"/>
              </a:rPr>
              <a:t>利用者側</a:t>
            </a:r>
            <a:r>
              <a:rPr lang="ja-JP" sz="1000" b="0" strike="noStrike" spc="-1" dirty="0">
                <a:solidFill>
                  <a:srgbClr val="000000"/>
                </a:solidFill>
                <a:latin typeface="Meiryo UI" panose="020B0604030504040204" pitchFamily="50" charset="-128"/>
                <a:ea typeface="Meiryo UI" panose="020B0604030504040204" pitchFamily="50" charset="-128"/>
              </a:rPr>
              <a:t>は新たにユーザ</a:t>
            </a:r>
            <a:r>
              <a:rPr lang="en-US" sz="1000" b="0" strike="noStrike" spc="-1" dirty="0">
                <a:solidFill>
                  <a:srgbClr val="000000"/>
                </a:solidFill>
                <a:latin typeface="Meiryo UI" panose="020B0604030504040204" pitchFamily="50" charset="-128"/>
                <a:ea typeface="Meiryo UI" panose="020B0604030504040204" pitchFamily="50" charset="-128"/>
              </a:rPr>
              <a:t>ID</a:t>
            </a:r>
            <a:r>
              <a:rPr lang="ja-JP" sz="1000" b="0" strike="noStrike" spc="-1" dirty="0">
                <a:solidFill>
                  <a:srgbClr val="000000"/>
                </a:solidFill>
                <a:latin typeface="Meiryo UI" panose="020B0604030504040204" pitchFamily="50" charset="-128"/>
                <a:ea typeface="Meiryo UI" panose="020B0604030504040204" pitchFamily="50" charset="-128"/>
              </a:rPr>
              <a:t>を作成</a:t>
            </a:r>
            <a:r>
              <a:rPr lang="ja-JP" altLang="en-US" sz="1000" b="0" strike="noStrike" spc="-1" dirty="0">
                <a:solidFill>
                  <a:srgbClr val="000000"/>
                </a:solidFill>
                <a:latin typeface="Meiryo UI" panose="020B0604030504040204" pitchFamily="50" charset="-128"/>
                <a:ea typeface="Meiryo UI" panose="020B0604030504040204" pitchFamily="50" charset="-128"/>
              </a:rPr>
              <a:t>する必要が無く、既</a:t>
            </a:r>
            <a:r>
              <a:rPr lang="ja-JP" sz="1000" b="0" strike="noStrike" spc="-1" dirty="0">
                <a:solidFill>
                  <a:srgbClr val="000000"/>
                </a:solidFill>
                <a:latin typeface="Meiryo UI" panose="020B0604030504040204" pitchFamily="50" charset="-128"/>
                <a:ea typeface="Meiryo UI" panose="020B0604030504040204" pitchFamily="50" charset="-128"/>
              </a:rPr>
              <a:t>に持っている</a:t>
            </a:r>
            <a:r>
              <a:rPr lang="en-US" sz="1000" b="0" strike="noStrike" spc="-1" dirty="0">
                <a:solidFill>
                  <a:srgbClr val="000000"/>
                </a:solidFill>
                <a:latin typeface="Meiryo UI" panose="020B0604030504040204" pitchFamily="50" charset="-128"/>
                <a:ea typeface="Meiryo UI" panose="020B0604030504040204" pitchFamily="50" charset="-128"/>
              </a:rPr>
              <a:t>ID</a:t>
            </a:r>
            <a:r>
              <a:rPr lang="ja-JP" sz="1000" b="0" strike="noStrike" spc="-1" dirty="0">
                <a:solidFill>
                  <a:srgbClr val="000000"/>
                </a:solidFill>
                <a:latin typeface="Meiryo UI" panose="020B0604030504040204" pitchFamily="50" charset="-128"/>
                <a:ea typeface="Meiryo UI" panose="020B0604030504040204" pitchFamily="50" charset="-128"/>
              </a:rPr>
              <a:t>を利用することができます。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次に、</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を活用する際に、考慮すべき点</a:t>
            </a:r>
            <a:r>
              <a:rPr lang="ja-JP" altLang="en-US" sz="1000" b="0" strike="noStrike" spc="-1" dirty="0">
                <a:solidFill>
                  <a:srgbClr val="000000"/>
                </a:solidFill>
                <a:latin typeface="Meiryo UI" panose="020B0604030504040204" pitchFamily="50" charset="-128"/>
                <a:ea typeface="Meiryo UI" panose="020B0604030504040204" pitchFamily="50" charset="-128"/>
              </a:rPr>
              <a:t>について紹介します。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公開されると利用者がいるため改変が困難となるため、設計、性能、セキュリティなどで注意が必要となります。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・企画や設計段階から、</a:t>
            </a:r>
            <a:r>
              <a:rPr lang="ja-JP" sz="1000" b="0" strike="noStrike" spc="-1" dirty="0">
                <a:solidFill>
                  <a:srgbClr val="000000"/>
                </a:solidFill>
                <a:latin typeface="Meiryo UI" panose="020B0604030504040204" pitchFamily="50" charset="-128"/>
                <a:ea typeface="Meiryo UI" panose="020B0604030504040204" pitchFamily="50" charset="-128"/>
              </a:rPr>
              <a:t>規約の制定とその順守が重要となります。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性能については、レスポンスやスループット</a:t>
            </a:r>
            <a:r>
              <a:rPr lang="ja-JP" altLang="en-US" sz="1000" b="0" strike="noStrike" spc="-1" dirty="0">
                <a:solidFill>
                  <a:srgbClr val="000000"/>
                </a:solidFill>
                <a:latin typeface="Meiryo UI" panose="020B0604030504040204" pitchFamily="50" charset="-128"/>
                <a:ea typeface="Meiryo UI" panose="020B0604030504040204" pitchFamily="50" charset="-128"/>
              </a:rPr>
              <a:t>などの</a:t>
            </a:r>
            <a:r>
              <a:rPr lang="ja-JP" sz="1000" b="0" strike="noStrike" spc="-1" dirty="0">
                <a:solidFill>
                  <a:srgbClr val="000000"/>
                </a:solidFill>
                <a:latin typeface="Meiryo UI" panose="020B0604030504040204" pitchFamily="50" charset="-128"/>
                <a:ea typeface="Meiryo UI" panose="020B0604030504040204" pitchFamily="50" charset="-128"/>
              </a:rPr>
              <a:t>定義を明確化しておくことが、有効となります。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定義を明確にし</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標準化しておくことで、負荷</a:t>
            </a:r>
            <a:r>
              <a:rPr lang="ja-JP" altLang="en-US" sz="1000" b="0" strike="noStrike" spc="-1" dirty="0">
                <a:solidFill>
                  <a:srgbClr val="000000"/>
                </a:solidFill>
                <a:latin typeface="Meiryo UI" panose="020B0604030504040204" pitchFamily="50" charset="-128"/>
                <a:ea typeface="Meiryo UI" panose="020B0604030504040204" pitchFamily="50" charset="-128"/>
              </a:rPr>
              <a:t>への対応として制限を設けるべきなのか、拡張すべきなのかといった判断材料になります。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セキュリティについては、公開の対象や</a:t>
            </a:r>
            <a:r>
              <a:rPr lang="ja-JP" altLang="en-US" sz="1000" b="0" strike="noStrike" spc="-1" dirty="0">
                <a:solidFill>
                  <a:srgbClr val="000000"/>
                </a:solidFill>
                <a:latin typeface="Meiryo UI" panose="020B0604030504040204" pitchFamily="50" charset="-128"/>
                <a:ea typeface="Meiryo UI" panose="020B0604030504040204" pitchFamily="50" charset="-128"/>
              </a:rPr>
              <a:t>公開</a:t>
            </a:r>
            <a:r>
              <a:rPr lang="ja-JP" sz="1000" b="0" strike="noStrike" spc="-1" dirty="0">
                <a:solidFill>
                  <a:srgbClr val="000000"/>
                </a:solidFill>
                <a:latin typeface="Meiryo UI" panose="020B0604030504040204" pitchFamily="50" charset="-128"/>
                <a:ea typeface="Meiryo UI" panose="020B0604030504040204" pitchFamily="50" charset="-128"/>
              </a:rPr>
              <a:t>範囲の設定、利用者の認証など</a:t>
            </a:r>
            <a:r>
              <a:rPr lang="ja-JP" altLang="en-US" sz="1000" b="0" strike="noStrike" spc="-1" dirty="0">
                <a:solidFill>
                  <a:srgbClr val="000000"/>
                </a:solidFill>
                <a:latin typeface="Meiryo UI" panose="020B0604030504040204" pitchFamily="50" charset="-128"/>
                <a:ea typeface="Meiryo UI" panose="020B0604030504040204" pitchFamily="50" charset="-128"/>
              </a:rPr>
              <a:t>を検討しておく</a:t>
            </a:r>
            <a:r>
              <a:rPr lang="ja-JP" sz="1000" b="0" strike="noStrike" spc="-1" dirty="0">
                <a:solidFill>
                  <a:srgbClr val="000000"/>
                </a:solidFill>
                <a:latin typeface="Meiryo UI" panose="020B0604030504040204" pitchFamily="50" charset="-128"/>
                <a:ea typeface="Meiryo UI" panose="020B0604030504040204" pitchFamily="50" charset="-128"/>
              </a:rPr>
              <a:t>必要があります。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86" name="PlaceHolder 3"/>
          <p:cNvSpPr>
            <a:spLocks noGrp="1"/>
          </p:cNvSpPr>
          <p:nvPr>
            <p:ph type="sldNum" idx="39"/>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59BF201-4246-487A-A245-FFF89795C49A}" type="slidenum">
              <a:rPr lang="en-US" sz="1200" b="0" strike="noStrike" spc="-1">
                <a:solidFill>
                  <a:srgbClr val="000000"/>
                </a:solidFill>
                <a:latin typeface="Meiryo UI" panose="020B0604030504040204" pitchFamily="50" charset="-128"/>
              </a:rPr>
              <a:t>34</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PlaceHolder 1"/>
          <p:cNvSpPr>
            <a:spLocks noGrp="1" noRot="1" noChangeAspect="1"/>
          </p:cNvSpPr>
          <p:nvPr>
            <p:ph type="sldImg"/>
          </p:nvPr>
        </p:nvSpPr>
        <p:spPr>
          <a:xfrm>
            <a:off x="92075" y="746125"/>
            <a:ext cx="6623050" cy="3725863"/>
          </a:xfrm>
          <a:prstGeom prst="rect">
            <a:avLst/>
          </a:prstGeom>
          <a:ln w="0">
            <a:noFill/>
          </a:ln>
        </p:spPr>
      </p:sp>
      <p:sp>
        <p:nvSpPr>
          <p:cNvPr id="888"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全体管理</a:t>
            </a:r>
            <a:r>
              <a:rPr lang="ja-JP" altLang="en-US" sz="1000" b="0" strike="noStrike" spc="-1" dirty="0">
                <a:solidFill>
                  <a:srgbClr val="000000"/>
                </a:solidFill>
                <a:latin typeface="Meiryo UI" panose="020B0604030504040204" pitchFamily="50" charset="-128"/>
                <a:ea typeface="Meiryo UI" panose="020B0604030504040204" pitchFamily="50" charset="-128"/>
              </a:rPr>
              <a:t>では、</a:t>
            </a:r>
            <a:r>
              <a:rPr lang="ja-JP" sz="1000" b="0" strike="noStrike" spc="-1" dirty="0">
                <a:solidFill>
                  <a:srgbClr val="000000"/>
                </a:solidFill>
                <a:latin typeface="Meiryo UI" panose="020B0604030504040204" pitchFamily="50" charset="-128"/>
                <a:ea typeface="Meiryo UI" panose="020B0604030504040204" pitchFamily="50" charset="-128"/>
              </a:rPr>
              <a:t>多数の</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を全体管理するための考え方を</a:t>
            </a:r>
            <a:r>
              <a:rPr lang="ja-JP" altLang="en-US" sz="1000" b="0" strike="noStrike" spc="-1" dirty="0">
                <a:solidFill>
                  <a:srgbClr val="000000"/>
                </a:solidFill>
                <a:latin typeface="Meiryo UI" panose="020B0604030504040204" pitchFamily="50" charset="-128"/>
                <a:ea typeface="Meiryo UI" panose="020B0604030504040204" pitchFamily="50" charset="-128"/>
              </a:rPr>
              <a:t>掲載しています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API</a:t>
            </a:r>
            <a:r>
              <a:rPr lang="ja-JP" altLang="en-US" sz="1000" b="0" strike="noStrike" spc="-1" dirty="0">
                <a:solidFill>
                  <a:srgbClr val="000000"/>
                </a:solidFill>
                <a:latin typeface="Meiryo UI" panose="020B0604030504040204" pitchFamily="50" charset="-128"/>
                <a:ea typeface="Meiryo UI" panose="020B0604030504040204" pitchFamily="50" charset="-128"/>
              </a:rPr>
              <a:t>全体管理をすることで、</a:t>
            </a:r>
            <a:r>
              <a:rPr lang="ja-JP" sz="1000" b="0" strike="noStrike" spc="-1" dirty="0">
                <a:solidFill>
                  <a:srgbClr val="000000"/>
                </a:solidFill>
                <a:latin typeface="Meiryo UI" panose="020B0604030504040204" pitchFamily="50" charset="-128"/>
                <a:ea typeface="Meiryo UI" panose="020B0604030504040204" pitchFamily="50" charset="-128"/>
              </a:rPr>
              <a:t>アジリティを高め、セキュリティや性能を向上させること</a:t>
            </a:r>
            <a:r>
              <a:rPr lang="ja-JP" altLang="en-US" sz="1000" b="0" strike="noStrike" spc="-1" dirty="0">
                <a:solidFill>
                  <a:srgbClr val="000000"/>
                </a:solidFill>
                <a:latin typeface="Meiryo UI" panose="020B0604030504040204" pitchFamily="50" charset="-128"/>
                <a:ea typeface="Meiryo UI" panose="020B0604030504040204" pitchFamily="50" charset="-128"/>
              </a:rPr>
              <a:t>が可能です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「技術的な観点」</a:t>
            </a:r>
            <a:r>
              <a:rPr lang="ja-JP" altLang="en-US" sz="1000" b="0" strike="noStrike" spc="-1" dirty="0">
                <a:solidFill>
                  <a:srgbClr val="000000"/>
                </a:solidFill>
                <a:latin typeface="Meiryo UI" panose="020B0604030504040204" pitchFamily="50" charset="-128"/>
                <a:ea typeface="Meiryo UI" panose="020B0604030504040204" pitchFamily="50" charset="-128"/>
              </a:rPr>
              <a:t>では、３つの機能を紹介しています。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ゲートウェイ」 </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altLang="ja-JP" sz="1000" b="0" strike="noStrike" spc="-1" dirty="0">
                <a:solidFill>
                  <a:srgbClr val="000000"/>
                </a:solidFill>
                <a:latin typeface="Meiryo UI" panose="020B0604030504040204" pitchFamily="50" charset="-128"/>
                <a:ea typeface="Meiryo UI" panose="020B0604030504040204" pitchFamily="50" charset="-128"/>
              </a:rPr>
              <a:t>セキュリティ、トラフィック制御</a:t>
            </a:r>
            <a:r>
              <a:rPr lang="ja-JP" altLang="en-US" sz="1000" b="0" strike="noStrike" spc="-1" dirty="0">
                <a:solidFill>
                  <a:srgbClr val="000000"/>
                </a:solidFill>
                <a:latin typeface="Meiryo UI" panose="020B0604030504040204" pitchFamily="50" charset="-128"/>
                <a:ea typeface="Meiryo UI" panose="020B0604030504040204" pitchFamily="50" charset="-128"/>
              </a:rPr>
              <a:t>など、</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群の管理や実行時の振る舞いを容易にする</a:t>
            </a:r>
            <a:r>
              <a:rPr lang="ja-JP" altLang="en-US" sz="1000" b="0" strike="noStrike" spc="-1" dirty="0">
                <a:solidFill>
                  <a:srgbClr val="000000"/>
                </a:solidFill>
                <a:latin typeface="Meiryo UI" panose="020B0604030504040204" pitchFamily="50" charset="-128"/>
                <a:ea typeface="Meiryo UI" panose="020B0604030504040204" pitchFamily="50" charset="-128"/>
              </a:rPr>
              <a:t>機能です。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開発支援機能」</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sz="1000" b="0"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テスト、コネクタ機能など</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の開発を支援する</a:t>
            </a:r>
            <a:r>
              <a:rPr lang="ja-JP" altLang="en-US" sz="1000" b="0" strike="noStrike" spc="-1" dirty="0">
                <a:solidFill>
                  <a:srgbClr val="000000"/>
                </a:solidFill>
                <a:latin typeface="Meiryo UI" panose="020B0604030504040204" pitchFamily="50" charset="-128"/>
                <a:ea typeface="Meiryo UI" panose="020B0604030504040204" pitchFamily="50" charset="-128"/>
              </a:rPr>
              <a:t>機能です。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監視機能」 </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ja-JP" altLang="ja-JP" sz="1000" b="0" strike="noStrike" spc="-1" dirty="0">
                <a:solidFill>
                  <a:srgbClr val="000000"/>
                </a:solidFill>
                <a:latin typeface="Meiryo UI" panose="020B0604030504040204" pitchFamily="50" charset="-128"/>
                <a:ea typeface="Meiryo UI" panose="020B0604030504040204" pitchFamily="50" charset="-128"/>
              </a:rPr>
              <a:t>利用状況監視、アラート監視など</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の動作を監視</a:t>
            </a:r>
            <a:r>
              <a:rPr lang="ja-JP" altLang="en-US" sz="1000" b="0" strike="noStrike" spc="-1" dirty="0">
                <a:solidFill>
                  <a:srgbClr val="000000"/>
                </a:solidFill>
                <a:latin typeface="Meiryo UI" panose="020B0604030504040204" pitchFamily="50" charset="-128"/>
                <a:ea typeface="Meiryo UI" panose="020B0604030504040204" pitchFamily="50" charset="-128"/>
              </a:rPr>
              <a:t>する機能です。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「組織的な観点」</a:t>
            </a:r>
            <a:r>
              <a:rPr lang="ja-JP" altLang="en-US" sz="1000" b="0" strike="noStrike" spc="-1" dirty="0">
                <a:solidFill>
                  <a:srgbClr val="000000"/>
                </a:solidFill>
                <a:latin typeface="Meiryo UI" panose="020B0604030504040204" pitchFamily="50" charset="-128"/>
                <a:ea typeface="Meiryo UI" panose="020B0604030504040204" pitchFamily="50" charset="-128"/>
              </a:rPr>
              <a:t>として、</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・企業内に</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を全体的に管理する役割を持った組織</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管理者</a:t>
            </a:r>
            <a:r>
              <a:rPr 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を作ることが望ましい</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管理者とし</a:t>
            </a:r>
            <a:r>
              <a:rPr lang="ja-JP" altLang="en-US" sz="1000" b="0" strike="noStrike" spc="-1" dirty="0">
                <a:solidFill>
                  <a:srgbClr val="000000"/>
                </a:solidFill>
                <a:latin typeface="Meiryo UI" panose="020B0604030504040204" pitchFamily="50" charset="-128"/>
                <a:ea typeface="Meiryo UI" panose="020B0604030504040204" pitchFamily="50" charset="-128"/>
              </a:rPr>
              <a:t>て</a:t>
            </a:r>
            <a:r>
              <a:rPr lang="ja-JP" sz="1000" b="0" strike="noStrike" spc="-1" dirty="0">
                <a:solidFill>
                  <a:srgbClr val="000000"/>
                </a:solidFill>
                <a:latin typeface="Meiryo UI" panose="020B0604030504040204" pitchFamily="50" charset="-128"/>
                <a:ea typeface="Meiryo UI" panose="020B0604030504040204" pitchFamily="50" charset="-128"/>
              </a:rPr>
              <a:t>推進が必要な</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「標準化の推進」</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「セキュリティ強化」</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「パフォーマンス改善」</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「利用環境整備」</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「ビジネス改善」</a:t>
            </a:r>
            <a:r>
              <a:rPr lang="ja-JP" altLang="en-US" sz="1000" b="0" strike="noStrike" spc="-1" dirty="0">
                <a:solidFill>
                  <a:srgbClr val="000000"/>
                </a:solidFill>
                <a:latin typeface="Meiryo UI" panose="020B0604030504040204" pitchFamily="50" charset="-128"/>
                <a:ea typeface="Meiryo UI" panose="020B0604030504040204" pitchFamily="50" charset="-128"/>
              </a:rPr>
              <a:t>の５つの</a:t>
            </a:r>
            <a:r>
              <a:rPr lang="ja-JP" sz="1000" b="0" strike="noStrike" spc="-1" dirty="0">
                <a:solidFill>
                  <a:srgbClr val="000000"/>
                </a:solidFill>
                <a:latin typeface="Meiryo UI" panose="020B0604030504040204" pitchFamily="50" charset="-128"/>
                <a:ea typeface="Meiryo UI" panose="020B0604030504040204" pitchFamily="50" charset="-128"/>
              </a:rPr>
              <a:t>要素</a:t>
            </a:r>
            <a:r>
              <a:rPr lang="ja-JP" altLang="en-US" sz="1000" b="0" strike="noStrike" spc="-1" dirty="0">
                <a:solidFill>
                  <a:srgbClr val="000000"/>
                </a:solidFill>
                <a:latin typeface="Meiryo UI" panose="020B0604030504040204" pitchFamily="50" charset="-128"/>
                <a:ea typeface="Meiryo UI" panose="020B0604030504040204" pitchFamily="50" charset="-128"/>
              </a:rPr>
              <a:t>を紹介しています。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また</a:t>
            </a:r>
            <a:r>
              <a:rPr lang="en-US" altLang="ja-JP" sz="1000" b="0" strike="noStrike" spc="-1" dirty="0">
                <a:solidFill>
                  <a:srgbClr val="000000"/>
                </a:solidFill>
                <a:latin typeface="Meiryo UI" panose="020B0604030504040204" pitchFamily="50" charset="-128"/>
                <a:ea typeface="Meiryo UI" panose="020B0604030504040204" pitchFamily="50" charset="-128"/>
              </a:rPr>
              <a:t>API</a:t>
            </a:r>
            <a:r>
              <a:rPr lang="ja-JP" altLang="en-US" sz="1000" b="0" strike="noStrike" spc="-1" dirty="0">
                <a:solidFill>
                  <a:srgbClr val="000000"/>
                </a:solidFill>
                <a:latin typeface="Meiryo UI" panose="020B0604030504040204" pitchFamily="50" charset="-128"/>
                <a:ea typeface="Meiryo UI" panose="020B0604030504040204" pitchFamily="50" charset="-128"/>
              </a:rPr>
              <a:t>は、それぞれのスサノオ・フレームワーク領域で活用されるため、各領域で考慮すべき点をまとめています。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89" name="PlaceHolder 3"/>
          <p:cNvSpPr>
            <a:spLocks noGrp="1"/>
          </p:cNvSpPr>
          <p:nvPr>
            <p:ph type="sldNum" idx="40"/>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5923C60-2C59-42FD-803B-617106996630}" type="slidenum">
              <a:rPr lang="en-US" sz="1200" b="0" strike="noStrike" spc="-1">
                <a:solidFill>
                  <a:srgbClr val="000000"/>
                </a:solidFill>
                <a:latin typeface="Meiryo UI" panose="020B0604030504040204" pitchFamily="50" charset="-128"/>
              </a:rPr>
              <a:t>35</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PlaceHolder 1"/>
          <p:cNvSpPr>
            <a:spLocks noGrp="1" noRot="1" noChangeAspect="1"/>
          </p:cNvSpPr>
          <p:nvPr>
            <p:ph type="sldImg"/>
          </p:nvPr>
        </p:nvSpPr>
        <p:spPr>
          <a:xfrm>
            <a:off x="92075" y="746125"/>
            <a:ext cx="6623050" cy="3725863"/>
          </a:xfrm>
          <a:prstGeom prst="rect">
            <a:avLst/>
          </a:prstGeom>
          <a:ln w="0">
            <a:noFill/>
          </a:ln>
        </p:spPr>
      </p:sp>
      <p:sp>
        <p:nvSpPr>
          <p:cNvPr id="888"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技術要素</a:t>
            </a:r>
            <a:r>
              <a:rPr lang="en-US" altLang="ja-JP" sz="1000" b="0" strike="noStrike" spc="-1" dirty="0">
                <a:solidFill>
                  <a:srgbClr val="000000"/>
                </a:solidFill>
                <a:latin typeface="Meiryo UI" panose="020B0604030504040204" pitchFamily="50" charset="-128"/>
                <a:ea typeface="Meiryo UI" panose="020B0604030504040204" pitchFamily="50" charset="-128"/>
              </a:rPr>
              <a:t>5</a:t>
            </a:r>
            <a:r>
              <a:rPr lang="ja-JP" altLang="en-US" sz="1000" b="0" strike="noStrike" spc="-1" dirty="0">
                <a:solidFill>
                  <a:srgbClr val="000000"/>
                </a:solidFill>
                <a:latin typeface="Meiryo UI" panose="020B0604030504040204" pitchFamily="50" charset="-128"/>
                <a:ea typeface="Meiryo UI" panose="020B0604030504040204" pitchFamily="50" charset="-128"/>
              </a:rPr>
              <a:t>つ目は、「</a:t>
            </a: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en-US" sz="1000" b="0" strike="noStrike" spc="-1" dirty="0">
                <a:solidFill>
                  <a:srgbClr val="000000"/>
                </a:solidFill>
                <a:latin typeface="Meiryo UI" panose="020B0604030504040204" pitchFamily="50" charset="-128"/>
                <a:ea typeface="Meiryo UI" panose="020B0604030504040204" pitchFamily="50" charset="-128"/>
              </a:rPr>
              <a:t>」です。</a:t>
            </a: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en-US" sz="1000" b="0" strike="noStrike" spc="-1" dirty="0">
                <a:solidFill>
                  <a:srgbClr val="000000"/>
                </a:solidFill>
                <a:latin typeface="Meiryo UI" panose="020B0604030504040204" pitchFamily="50" charset="-128"/>
                <a:ea typeface="Meiryo UI" panose="020B0604030504040204" pitchFamily="50" charset="-128"/>
              </a:rPr>
              <a:t>は、日本語では「モノのインターネット」とも言われます。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モノがインターネットとつながり、モノから「データ」を吸い上げて活用したり、相互に情報をやり取りする概念です。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en-US" sz="1000" b="0" strike="noStrike" spc="-1" dirty="0">
                <a:solidFill>
                  <a:srgbClr val="000000"/>
                </a:solidFill>
                <a:latin typeface="Meiryo UI" panose="020B0604030504040204" pitchFamily="50" charset="-128"/>
                <a:ea typeface="Meiryo UI" panose="020B0604030504040204" pitchFamily="50" charset="-128"/>
              </a:rPr>
              <a:t>は普段の生活の中や日々の業務の中で使われることも多くなってきています。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家庭用では、ネットワークに接続した家電やスマートスピーカー、スマートウォッチなどの製品で活用されたり、</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業務用では、工場内のセンサーや商業用設備のセンサーで状況を把握することなどに活用されています。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en-US" sz="1000" b="0" strike="noStrike" spc="-1" dirty="0">
                <a:solidFill>
                  <a:srgbClr val="000000"/>
                </a:solidFill>
                <a:latin typeface="Meiryo UI" panose="020B0604030504040204" pitchFamily="50" charset="-128"/>
                <a:ea typeface="Meiryo UI" panose="020B0604030504040204" pitchFamily="50" charset="-128"/>
              </a:rPr>
              <a:t>により吸い上げたデータが、スサノオ・フレームワークにおける「</a:t>
            </a:r>
            <a:r>
              <a:rPr lang="en-US" altLang="ja-JP" sz="1000" b="0" strike="noStrike" spc="-1" dirty="0">
                <a:solidFill>
                  <a:srgbClr val="000000"/>
                </a:solidFill>
                <a:latin typeface="Meiryo UI" panose="020B0604030504040204" pitchFamily="50" charset="-128"/>
                <a:ea typeface="Meiryo UI" panose="020B0604030504040204" pitchFamily="50" charset="-128"/>
              </a:rPr>
              <a:t>D</a:t>
            </a:r>
            <a:r>
              <a:rPr lang="ja-JP" altLang="en-US" sz="1000" b="0" strike="noStrike" spc="-1" dirty="0">
                <a:solidFill>
                  <a:srgbClr val="000000"/>
                </a:solidFill>
                <a:latin typeface="Meiryo UI" panose="020B0604030504040204" pitchFamily="50" charset="-128"/>
                <a:ea typeface="Meiryo UI" panose="020B0604030504040204" pitchFamily="50" charset="-128"/>
              </a:rPr>
              <a:t>のデータ活用基盤」へ連携するといった関係となります。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実践手引書では</a:t>
            </a:r>
            <a:r>
              <a:rPr kumimoji="1" lang="ja-JP" altLang="en-US" sz="1000" dirty="0"/>
              <a:t>、「</a:t>
            </a:r>
            <a:r>
              <a:rPr kumimoji="1" lang="en-US" altLang="ja-JP" sz="1000" dirty="0"/>
              <a:t>IoT</a:t>
            </a:r>
            <a:r>
              <a:rPr kumimoji="1" lang="ja-JP" altLang="en-US" sz="1000" dirty="0"/>
              <a:t>」を</a:t>
            </a:r>
            <a:r>
              <a:rPr kumimoji="1" lang="en-US" altLang="ja-JP" sz="1000" dirty="0"/>
              <a:t>5</a:t>
            </a:r>
            <a:r>
              <a:rPr kumimoji="1" lang="ja-JP" altLang="en-US" sz="1000" dirty="0"/>
              <a:t>つ</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kumimoji="1" lang="ja-JP" altLang="en-US" sz="1000" dirty="0"/>
              <a:t>節</a:t>
            </a:r>
            <a:r>
              <a:rPr lang="ja-JP" altLang="en-US" sz="1000" b="0" strike="noStrike" spc="-1" dirty="0">
                <a:solidFill>
                  <a:srgbClr val="000000"/>
                </a:solidFill>
                <a:latin typeface="Meiryo UI" panose="020B0604030504040204" pitchFamily="50" charset="-128"/>
                <a:ea typeface="Meiryo UI" panose="020B0604030504040204" pitchFamily="50" charset="-128"/>
              </a:rPr>
              <a:t>構成で解説しています。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今回は赤枠の部分について簡単に紹介します。</a:t>
            </a:r>
          </a:p>
        </p:txBody>
      </p:sp>
      <p:sp>
        <p:nvSpPr>
          <p:cNvPr id="889" name="PlaceHolder 3"/>
          <p:cNvSpPr>
            <a:spLocks noGrp="1"/>
          </p:cNvSpPr>
          <p:nvPr>
            <p:ph type="sldNum" idx="40"/>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5923C60-2C59-42FD-803B-617106996630}" type="slidenum">
              <a:rPr lang="en-US" sz="1200" b="0" strike="noStrike" spc="-1">
                <a:solidFill>
                  <a:srgbClr val="000000"/>
                </a:solidFill>
                <a:latin typeface="Meiryo UI" panose="020B0604030504040204" pitchFamily="50" charset="-128"/>
              </a:rPr>
              <a:t>36</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1847171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PlaceHolder 1"/>
          <p:cNvSpPr>
            <a:spLocks noGrp="1" noRot="1" noChangeAspect="1"/>
          </p:cNvSpPr>
          <p:nvPr>
            <p:ph type="sldImg"/>
          </p:nvPr>
        </p:nvSpPr>
        <p:spPr>
          <a:xfrm>
            <a:off x="92075" y="746125"/>
            <a:ext cx="6623050" cy="3725863"/>
          </a:xfrm>
          <a:prstGeom prst="rect">
            <a:avLst/>
          </a:prstGeom>
          <a:ln w="0">
            <a:noFill/>
          </a:ln>
        </p:spPr>
      </p:sp>
      <p:sp>
        <p:nvSpPr>
          <p:cNvPr id="888"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ja-JP" sz="1000" b="0" strike="noStrike" spc="-1" dirty="0">
                <a:solidFill>
                  <a:srgbClr val="000000"/>
                </a:solidFill>
                <a:latin typeface="Meiryo UI" panose="020B0604030504040204" pitchFamily="50" charset="-128"/>
                <a:ea typeface="Meiryo UI" panose="020B0604030504040204" pitchFamily="50" charset="-128"/>
              </a:rPr>
              <a:t>の活用により実現できることでは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IoT</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ja-JP" altLang="ja-JP" sz="1000" b="0" strike="noStrike" spc="-1" dirty="0">
                <a:solidFill>
                  <a:srgbClr val="000000"/>
                </a:solidFill>
                <a:latin typeface="Meiryo UI" panose="020B0604030504040204" pitchFamily="50" charset="-128"/>
                <a:ea typeface="Meiryo UI" panose="020B0604030504040204" pitchFamily="50" charset="-128"/>
              </a:rPr>
              <a:t>メリットについて紹介しています。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メリットの</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ja-JP" sz="1000" b="0" strike="noStrike" spc="-1" dirty="0">
                <a:solidFill>
                  <a:srgbClr val="000000"/>
                </a:solidFill>
                <a:latin typeface="Meiryo UI" panose="020B0604030504040204" pitchFamily="50" charset="-128"/>
                <a:ea typeface="Meiryo UI" panose="020B0604030504040204" pitchFamily="50" charset="-128"/>
              </a:rPr>
              <a:t>点目は</a:t>
            </a:r>
            <a:r>
              <a:rPr lang="ja-JP" altLang="en-US" sz="1000" b="0" strike="noStrike" spc="-1" dirty="0">
                <a:solidFill>
                  <a:srgbClr val="000000"/>
                </a:solidFill>
                <a:latin typeface="Meiryo UI" panose="020B0604030504040204" pitchFamily="50" charset="-128"/>
                <a:ea typeface="Meiryo UI" panose="020B0604030504040204" pitchFamily="50" charset="-128"/>
              </a:rPr>
              <a:t>、リアルタイムに状況が把握できる点です。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それまでは</a:t>
            </a:r>
            <a:r>
              <a:rPr lang="ja-JP" altLang="ja-JP" sz="1000" b="0" strike="noStrike" spc="-1" dirty="0">
                <a:solidFill>
                  <a:srgbClr val="000000"/>
                </a:solidFill>
                <a:latin typeface="Meiryo UI" panose="020B0604030504040204" pitchFamily="50" charset="-128"/>
                <a:ea typeface="Meiryo UI" panose="020B0604030504040204" pitchFamily="50" charset="-128"/>
              </a:rPr>
              <a:t>実際に触れなければ操作できなかったモノや、実際に見なければ状況がわからなかった</a:t>
            </a:r>
            <a:r>
              <a:rPr lang="ja-JP" altLang="en-US" sz="1000" b="0" strike="noStrike" spc="-1" dirty="0">
                <a:solidFill>
                  <a:srgbClr val="000000"/>
                </a:solidFill>
                <a:latin typeface="Meiryo UI" panose="020B0604030504040204" pitchFamily="50" charset="-128"/>
                <a:ea typeface="Meiryo UI" panose="020B0604030504040204" pitchFamily="50" charset="-128"/>
              </a:rPr>
              <a:t>コト</a:t>
            </a:r>
            <a:r>
              <a:rPr lang="ja-JP" altLang="ja-JP" sz="1000" b="0" strike="noStrike" spc="-1" dirty="0">
                <a:solidFill>
                  <a:srgbClr val="000000"/>
                </a:solidFill>
                <a:latin typeface="Meiryo UI" panose="020B0604030504040204" pitchFamily="50" charset="-128"/>
                <a:ea typeface="Meiryo UI" panose="020B0604030504040204" pitchFamily="50" charset="-128"/>
              </a:rPr>
              <a:t>が、</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離れた場所にあってもリアルタイムに操作したり状況を収集したりできるようになります。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メリットの</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ja-JP" sz="1000" b="0" strike="noStrike" spc="-1" dirty="0">
                <a:solidFill>
                  <a:srgbClr val="000000"/>
                </a:solidFill>
                <a:latin typeface="Meiryo UI" panose="020B0604030504040204" pitchFamily="50" charset="-128"/>
                <a:ea typeface="Meiryo UI" panose="020B0604030504040204" pitchFamily="50" charset="-128"/>
              </a:rPr>
              <a:t>点目は</a:t>
            </a:r>
            <a:r>
              <a:rPr lang="ja-JP" altLang="en-US" sz="1000" b="0" strike="noStrike" spc="-1" dirty="0">
                <a:solidFill>
                  <a:srgbClr val="000000"/>
                </a:solidFill>
                <a:latin typeface="Meiryo UI" panose="020B0604030504040204" pitchFamily="50" charset="-128"/>
                <a:ea typeface="Meiryo UI" panose="020B0604030504040204" pitchFamily="50" charset="-128"/>
              </a:rPr>
              <a:t>、顧客価値の向上です。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データを大量に取得し、</a:t>
            </a:r>
            <a:r>
              <a:rPr lang="ja-JP" altLang="en-US" sz="1000" b="0" strike="noStrike" spc="-1" dirty="0">
                <a:solidFill>
                  <a:srgbClr val="000000"/>
                </a:solidFill>
                <a:latin typeface="Meiryo UI" panose="020B0604030504040204" pitchFamily="50" charset="-128"/>
                <a:ea typeface="Meiryo UI" panose="020B0604030504040204" pitchFamily="50" charset="-128"/>
              </a:rPr>
              <a:t>利用者の</a:t>
            </a:r>
            <a:r>
              <a:rPr lang="ja-JP" altLang="ja-JP" sz="1000" b="0" strike="noStrike" spc="-1" dirty="0">
                <a:solidFill>
                  <a:srgbClr val="000000"/>
                </a:solidFill>
                <a:latin typeface="Meiryo UI" panose="020B0604030504040204" pitchFamily="50" charset="-128"/>
                <a:ea typeface="Meiryo UI" panose="020B0604030504040204" pitchFamily="50" charset="-128"/>
              </a:rPr>
              <a:t>状況</a:t>
            </a:r>
            <a:r>
              <a:rPr lang="ja-JP" altLang="en-US" sz="1000" b="0" strike="noStrike" spc="-1" dirty="0">
                <a:solidFill>
                  <a:srgbClr val="000000"/>
                </a:solidFill>
                <a:latin typeface="Meiryo UI" panose="020B0604030504040204" pitchFamily="50" charset="-128"/>
                <a:ea typeface="Meiryo UI" panose="020B0604030504040204" pitchFamily="50" charset="-128"/>
              </a:rPr>
              <a:t>や利用頻度</a:t>
            </a:r>
            <a:r>
              <a:rPr lang="ja-JP" altLang="ja-JP" sz="1000" b="0" strike="noStrike" spc="-1" dirty="0">
                <a:solidFill>
                  <a:srgbClr val="000000"/>
                </a:solidFill>
                <a:latin typeface="Meiryo UI" panose="020B0604030504040204" pitchFamily="50" charset="-128"/>
                <a:ea typeface="Meiryo UI" panose="020B0604030504040204" pitchFamily="50" charset="-128"/>
              </a:rPr>
              <a:t>を把握できる</a:t>
            </a:r>
            <a:r>
              <a:rPr lang="ja-JP" altLang="en-US" sz="1000" b="0" strike="noStrike" spc="-1" dirty="0">
                <a:solidFill>
                  <a:srgbClr val="000000"/>
                </a:solidFill>
                <a:latin typeface="Meiryo UI" panose="020B0604030504040204" pitchFamily="50" charset="-128"/>
                <a:ea typeface="Meiryo UI" panose="020B0604030504040204" pitchFamily="50" charset="-128"/>
              </a:rPr>
              <a:t>ため</a:t>
            </a:r>
            <a:r>
              <a:rPr lang="ja-JP" altLang="ja-JP" sz="1000" b="0" strike="noStrike" spc="-1" dirty="0">
                <a:solidFill>
                  <a:srgbClr val="000000"/>
                </a:solidFill>
                <a:latin typeface="Meiryo UI" panose="020B0604030504040204" pitchFamily="50" charset="-128"/>
                <a:ea typeface="Meiryo UI" panose="020B0604030504040204" pitchFamily="50" charset="-128"/>
              </a:rPr>
              <a:t>、それを分析・予測・シミュレーションすること</a:t>
            </a:r>
            <a:r>
              <a:rPr lang="ja-JP" altLang="en-US" sz="1000" b="0" strike="noStrike" spc="-1" dirty="0">
                <a:solidFill>
                  <a:srgbClr val="000000"/>
                </a:solidFill>
                <a:latin typeface="Meiryo UI" panose="020B0604030504040204" pitchFamily="50" charset="-128"/>
                <a:ea typeface="Meiryo UI" panose="020B0604030504040204" pitchFamily="50" charset="-128"/>
              </a:rPr>
              <a:t>も</a:t>
            </a:r>
            <a:r>
              <a:rPr lang="ja-JP" altLang="ja-JP" sz="1000" b="0" strike="noStrike" spc="-1" dirty="0">
                <a:solidFill>
                  <a:srgbClr val="000000"/>
                </a:solidFill>
                <a:latin typeface="Meiryo UI" panose="020B0604030504040204" pitchFamily="50" charset="-128"/>
                <a:ea typeface="Meiryo UI" panose="020B0604030504040204" pitchFamily="50" charset="-128"/>
              </a:rPr>
              <a:t>できます。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altLang="ja-JP" sz="1000" b="0" strike="noStrike" spc="-1" dirty="0">
                <a:solidFill>
                  <a:srgbClr val="000000"/>
                </a:solidFill>
                <a:latin typeface="Meiryo UI" panose="020B0604030504040204" pitchFamily="50" charset="-128"/>
                <a:ea typeface="Meiryo UI" panose="020B0604030504040204" pitchFamily="50" charset="-128"/>
              </a:rPr>
              <a:t>その結果を</a:t>
            </a:r>
            <a:r>
              <a:rPr lang="ja-JP" altLang="en-US" sz="1000" b="0" strike="noStrike" spc="-1" dirty="0">
                <a:solidFill>
                  <a:srgbClr val="000000"/>
                </a:solidFill>
                <a:latin typeface="Meiryo UI" panose="020B0604030504040204" pitchFamily="50" charset="-128"/>
                <a:ea typeface="Meiryo UI" panose="020B0604030504040204" pitchFamily="50" charset="-128"/>
              </a:rPr>
              <a:t>サービスの品質向上や顧客のニーズに合わせた提供につなげることが可能となります。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ja-JP" sz="1000" b="0" strike="noStrike" spc="-1" dirty="0">
                <a:solidFill>
                  <a:srgbClr val="000000"/>
                </a:solidFill>
                <a:latin typeface="Meiryo UI" panose="020B0604030504040204" pitchFamily="50" charset="-128"/>
                <a:ea typeface="Meiryo UI" panose="020B0604030504040204" pitchFamily="50" charset="-128"/>
              </a:rPr>
              <a:t>デジタルツインは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ja-JP" sz="1000" b="0" strike="noStrike" spc="-1" dirty="0">
                <a:solidFill>
                  <a:srgbClr val="000000"/>
                </a:solidFill>
                <a:latin typeface="Meiryo UI" panose="020B0604030504040204" pitchFamily="50" charset="-128"/>
                <a:ea typeface="Meiryo UI" panose="020B0604030504040204" pitchFamily="50" charset="-128"/>
              </a:rPr>
              <a:t>物理空間と対になる双子</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ツイン</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を仮想空間上に構築し、モニタリングやシミュレーションを可能に</a:t>
            </a:r>
            <a:r>
              <a:rPr lang="ja-JP" altLang="en-US" sz="1000" b="0" strike="noStrike" spc="-1" dirty="0">
                <a:solidFill>
                  <a:srgbClr val="000000"/>
                </a:solidFill>
                <a:latin typeface="Meiryo UI" panose="020B0604030504040204" pitchFamily="50" charset="-128"/>
                <a:ea typeface="Meiryo UI" panose="020B0604030504040204" pitchFamily="50" charset="-128"/>
              </a:rPr>
              <a:t>します</a:t>
            </a:r>
            <a:r>
              <a:rPr lang="ja-JP" altLang="ja-JP"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ja-JP" sz="1000" b="0" strike="noStrike" spc="-1" dirty="0">
                <a:solidFill>
                  <a:srgbClr val="000000"/>
                </a:solidFill>
                <a:latin typeface="Meiryo UI" panose="020B0604030504040204" pitchFamily="50" charset="-128"/>
                <a:ea typeface="Meiryo UI" panose="020B0604030504040204" pitchFamily="50" charset="-128"/>
              </a:rPr>
              <a:t>先ほどのメリット</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lang="en-US" altLang="ja-JP" sz="1000" b="0" strike="noStrike" spc="-1" dirty="0">
                <a:solidFill>
                  <a:srgbClr val="000000"/>
                </a:solidFill>
                <a:latin typeface="Meiryo UI" panose="020B0604030504040204" pitchFamily="50" charset="-128"/>
                <a:ea typeface="Meiryo UI" panose="020B0604030504040204" pitchFamily="50" charset="-128"/>
              </a:rPr>
              <a:t>2</a:t>
            </a:r>
            <a:r>
              <a:rPr lang="ja-JP" altLang="en-US" sz="1000" b="0" strike="noStrike" spc="-1" dirty="0">
                <a:solidFill>
                  <a:srgbClr val="000000"/>
                </a:solidFill>
                <a:latin typeface="Meiryo UI" panose="020B0604030504040204" pitchFamily="50" charset="-128"/>
                <a:ea typeface="Meiryo UI" panose="020B0604030504040204" pitchFamily="50" charset="-128"/>
              </a:rPr>
              <a:t>点</a:t>
            </a:r>
            <a:r>
              <a:rPr lang="ja-JP" altLang="ja-JP" sz="1000" b="0" strike="noStrike" spc="-1" dirty="0">
                <a:solidFill>
                  <a:srgbClr val="000000"/>
                </a:solidFill>
                <a:latin typeface="Meiryo UI" panose="020B0604030504040204" pitchFamily="50" charset="-128"/>
                <a:ea typeface="Meiryo UI" panose="020B0604030504040204" pitchFamily="50" charset="-128"/>
              </a:rPr>
              <a:t>目</a:t>
            </a:r>
            <a:r>
              <a:rPr lang="ja-JP" altLang="en-US" sz="1000" b="0" strike="noStrike" spc="-1" dirty="0">
                <a:solidFill>
                  <a:srgbClr val="000000"/>
                </a:solidFill>
                <a:latin typeface="Meiryo UI" panose="020B0604030504040204" pitchFamily="50" charset="-128"/>
                <a:ea typeface="Meiryo UI" panose="020B0604030504040204" pitchFamily="50" charset="-128"/>
              </a:rPr>
              <a:t>に、</a:t>
            </a:r>
            <a:r>
              <a:rPr lang="ja-JP" altLang="ja-JP" sz="1000" b="0" strike="noStrike" spc="-1" dirty="0">
                <a:solidFill>
                  <a:srgbClr val="000000"/>
                </a:solidFill>
                <a:latin typeface="Meiryo UI" panose="020B0604030504040204" pitchFamily="50" charset="-128"/>
                <a:ea typeface="Meiryo UI" panose="020B0604030504040204" pitchFamily="50" charset="-128"/>
              </a:rPr>
              <a:t>デジタルツインを活用</a:t>
            </a:r>
            <a:r>
              <a:rPr lang="ja-JP" altLang="en-US" sz="1000" b="0" strike="noStrike" spc="-1" dirty="0">
                <a:solidFill>
                  <a:srgbClr val="000000"/>
                </a:solidFill>
                <a:latin typeface="Meiryo UI" panose="020B0604030504040204" pitchFamily="50" charset="-128"/>
                <a:ea typeface="Meiryo UI" panose="020B0604030504040204" pitchFamily="50" charset="-128"/>
              </a:rPr>
              <a:t>する方法もあります。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リアル</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物理</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空間で収集したデータを元に仮想空間</a:t>
            </a:r>
            <a:r>
              <a:rPr lang="ja-JP" altLang="en-US" sz="1000" b="0" strike="noStrike" spc="-1" dirty="0">
                <a:solidFill>
                  <a:srgbClr val="000000"/>
                </a:solidFill>
                <a:latin typeface="Meiryo UI" panose="020B0604030504040204" pitchFamily="50" charset="-128"/>
                <a:ea typeface="Meiryo UI" panose="020B0604030504040204" pitchFamily="50" charset="-128"/>
              </a:rPr>
              <a:t>でそれを</a:t>
            </a:r>
            <a:r>
              <a:rPr lang="ja-JP" altLang="ja-JP" sz="1000" b="0" strike="noStrike" spc="-1" dirty="0">
                <a:solidFill>
                  <a:srgbClr val="000000"/>
                </a:solidFill>
                <a:latin typeface="Meiryo UI" panose="020B0604030504040204" pitchFamily="50" charset="-128"/>
                <a:ea typeface="Meiryo UI" panose="020B0604030504040204" pitchFamily="50" charset="-128"/>
              </a:rPr>
              <a:t>再現し、仮想空間内で分析・予測・シミュレーションを実施</a:t>
            </a:r>
            <a:r>
              <a:rPr lang="ja-JP" altLang="en-US" sz="1000" b="0" strike="noStrike" spc="-1" dirty="0">
                <a:solidFill>
                  <a:srgbClr val="000000"/>
                </a:solidFill>
                <a:latin typeface="Meiryo UI" panose="020B0604030504040204" pitchFamily="50" charset="-128"/>
                <a:ea typeface="Meiryo UI" panose="020B0604030504040204" pitchFamily="50" charset="-128"/>
              </a:rPr>
              <a:t>します。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その</a:t>
            </a:r>
            <a:r>
              <a:rPr lang="ja-JP" altLang="ja-JP" sz="1000" b="0" strike="noStrike" spc="-1" dirty="0">
                <a:solidFill>
                  <a:srgbClr val="000000"/>
                </a:solidFill>
                <a:latin typeface="Meiryo UI" panose="020B0604030504040204" pitchFamily="50" charset="-128"/>
                <a:ea typeface="Meiryo UI" panose="020B0604030504040204" pitchFamily="50" charset="-128"/>
              </a:rPr>
              <a:t>結果を</a:t>
            </a:r>
            <a:r>
              <a:rPr lang="ja-JP" altLang="en-US" sz="1000" b="0" strike="noStrike" spc="-1" dirty="0">
                <a:solidFill>
                  <a:srgbClr val="000000"/>
                </a:solidFill>
                <a:latin typeface="Meiryo UI" panose="020B0604030504040204" pitchFamily="50" charset="-128"/>
                <a:ea typeface="Meiryo UI" panose="020B0604030504040204" pitchFamily="50" charset="-128"/>
              </a:rPr>
              <a:t>リアル</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物理</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ja-JP" sz="1000" b="0" strike="noStrike" spc="-1" dirty="0">
                <a:solidFill>
                  <a:srgbClr val="000000"/>
                </a:solidFill>
                <a:latin typeface="Meiryo UI" panose="020B0604030504040204" pitchFamily="50" charset="-128"/>
                <a:ea typeface="Meiryo UI" panose="020B0604030504040204" pitchFamily="50" charset="-128"/>
              </a:rPr>
              <a:t>空間にフィードバックさ</a:t>
            </a:r>
            <a:r>
              <a:rPr lang="ja-JP" altLang="en-US" sz="1000" b="0" strike="noStrike" spc="-1" dirty="0">
                <a:solidFill>
                  <a:srgbClr val="000000"/>
                </a:solidFill>
                <a:latin typeface="Meiryo UI" panose="020B0604030504040204" pitchFamily="50" charset="-128"/>
                <a:ea typeface="Meiryo UI" panose="020B0604030504040204" pitchFamily="50" charset="-128"/>
              </a:rPr>
              <a:t>るといった</a:t>
            </a:r>
            <a:r>
              <a:rPr lang="ja-JP" altLang="ja-JP" sz="1000" b="0" strike="noStrike" spc="-1" dirty="0">
                <a:solidFill>
                  <a:srgbClr val="000000"/>
                </a:solidFill>
                <a:latin typeface="Meiryo UI" panose="020B0604030504040204" pitchFamily="50" charset="-128"/>
                <a:ea typeface="Meiryo UI" panose="020B0604030504040204" pitchFamily="50" charset="-128"/>
              </a:rPr>
              <a:t>改善のサイクルを回</a:t>
            </a:r>
            <a:r>
              <a:rPr lang="ja-JP" altLang="en-US" sz="1000" b="0" strike="noStrike" spc="-1" dirty="0">
                <a:solidFill>
                  <a:srgbClr val="000000"/>
                </a:solidFill>
                <a:latin typeface="Meiryo UI" panose="020B0604030504040204" pitchFamily="50" charset="-128"/>
                <a:ea typeface="Meiryo UI" panose="020B0604030504040204" pitchFamily="50" charset="-128"/>
              </a:rPr>
              <a:t>すことが可能となり、</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サービスの品質向上や顧客ニーズに合わせた提供以外にも、生産性の向上や業務プロセスを最適化するといったことが可能になります。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p:txBody>
      </p:sp>
      <p:sp>
        <p:nvSpPr>
          <p:cNvPr id="889" name="PlaceHolder 3"/>
          <p:cNvSpPr>
            <a:spLocks noGrp="1"/>
          </p:cNvSpPr>
          <p:nvPr>
            <p:ph type="sldNum" idx="40"/>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5923C60-2C59-42FD-803B-617106996630}" type="slidenum">
              <a:rPr lang="en-US" sz="1200" b="0" strike="noStrike" spc="-1">
                <a:solidFill>
                  <a:srgbClr val="000000"/>
                </a:solidFill>
                <a:latin typeface="Meiryo UI" panose="020B0604030504040204" pitchFamily="50" charset="-128"/>
              </a:rPr>
              <a:t>37</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629165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noRot="1" noChangeAspect="1"/>
          </p:cNvSpPr>
          <p:nvPr>
            <p:ph type="sldImg"/>
          </p:nvPr>
        </p:nvSpPr>
        <p:spPr>
          <a:xfrm>
            <a:off x="92075" y="746125"/>
            <a:ext cx="6623050" cy="3725863"/>
          </a:xfrm>
          <a:prstGeom prst="rect">
            <a:avLst/>
          </a:prstGeom>
          <a:ln w="0">
            <a:noFill/>
          </a:ln>
        </p:spPr>
      </p:sp>
      <p:sp>
        <p:nvSpPr>
          <p:cNvPr id="895"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最後は、社会最適を実現するための外部サービスの活用についてです。</a:t>
            </a: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社会最適とは、自社のデジタル投資や人材を効率的に活用するため、全てを自社で開発するのではなく、</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既に存在する「外部のサービス」をうまく取り込んでアーキテクチャを構築することです。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スサノオ・フレームワークにおける外部サービス</a:t>
            </a:r>
            <a:r>
              <a:rPr lang="en-US" altLang="ja-JP" sz="1000" b="0"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外部システム</a:t>
            </a:r>
            <a:r>
              <a:rPr lang="en-US" altLang="ja-JP" sz="1000" b="0" strike="noStrike" spc="-1" dirty="0">
                <a:solidFill>
                  <a:srgbClr val="000000"/>
                </a:solidFill>
                <a:latin typeface="Meiryo UI" panose="020B0604030504040204" pitchFamily="50" charset="-128"/>
                <a:ea typeface="Meiryo UI" panose="020B0604030504040204" pitchFamily="50" charset="-128"/>
              </a:rPr>
              <a:t>(H)</a:t>
            </a:r>
            <a:r>
              <a:rPr lang="ja-JP" altLang="en-US" sz="1000" b="0" strike="noStrike" spc="-1" dirty="0">
                <a:solidFill>
                  <a:srgbClr val="000000"/>
                </a:solidFill>
                <a:latin typeface="Meiryo UI" panose="020B0604030504040204" pitchFamily="50" charset="-128"/>
                <a:ea typeface="Meiryo UI" panose="020B0604030504040204" pitchFamily="50" charset="-128"/>
              </a:rPr>
              <a:t>、外部共通基盤</a:t>
            </a:r>
            <a:r>
              <a:rPr lang="en-US" altLang="ja-JP" sz="1000" b="0" strike="noStrike" spc="-1" dirty="0">
                <a:solidFill>
                  <a:srgbClr val="000000"/>
                </a:solidFill>
                <a:latin typeface="Meiryo UI" panose="020B0604030504040204" pitchFamily="50" charset="-128"/>
                <a:ea typeface="Meiryo UI" panose="020B0604030504040204" pitchFamily="50" charset="-128"/>
              </a:rPr>
              <a:t>(I)</a:t>
            </a:r>
            <a:r>
              <a:rPr lang="ja-JP" altLang="en-US" sz="1000" b="0" strike="noStrike" spc="-1" dirty="0">
                <a:solidFill>
                  <a:srgbClr val="000000"/>
                </a:solidFill>
                <a:latin typeface="Meiryo UI" panose="020B0604030504040204" pitchFamily="50" charset="-128"/>
                <a:ea typeface="Meiryo UI" panose="020B0604030504040204" pitchFamily="50" charset="-128"/>
              </a:rPr>
              <a:t>、外部データソース</a:t>
            </a:r>
            <a:r>
              <a:rPr lang="en-US" altLang="ja-JP" sz="1000" b="0" strike="noStrike" spc="-1" dirty="0">
                <a:solidFill>
                  <a:srgbClr val="000000"/>
                </a:solidFill>
                <a:latin typeface="Meiryo UI" panose="020B0604030504040204" pitchFamily="50" charset="-128"/>
                <a:ea typeface="Meiryo UI" panose="020B0604030504040204" pitchFamily="50" charset="-128"/>
              </a:rPr>
              <a:t>(J))</a:t>
            </a:r>
            <a:r>
              <a:rPr lang="ja-JP" altLang="en-US" sz="1000" b="0" strike="noStrike" spc="-1" dirty="0">
                <a:solidFill>
                  <a:srgbClr val="000000"/>
                </a:solidFill>
                <a:latin typeface="Meiryo UI" panose="020B0604030504040204" pitchFamily="50" charset="-128"/>
                <a:ea typeface="Meiryo UI" panose="020B0604030504040204" pitchFamily="50" charset="-128"/>
              </a:rPr>
              <a:t>を活用する考え方を示しています。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実践手引書では</a:t>
            </a:r>
            <a:r>
              <a:rPr kumimoji="1" lang="ja-JP" altLang="en-US" sz="1000" dirty="0"/>
              <a:t>、「社会最適を実現するための外部サービスの活用」を</a:t>
            </a:r>
            <a:r>
              <a:rPr kumimoji="1" lang="en-US" altLang="ja-JP" sz="1000" dirty="0"/>
              <a:t>8</a:t>
            </a:r>
            <a:r>
              <a:rPr kumimoji="1" lang="ja-JP" altLang="en-US" sz="1000" dirty="0"/>
              <a:t>つ</a:t>
            </a:r>
            <a:r>
              <a:rPr lang="ja-JP" altLang="en-US" sz="1000" b="0" strike="noStrike" spc="-1" dirty="0">
                <a:solidFill>
                  <a:srgbClr val="000000"/>
                </a:solidFill>
                <a:latin typeface="Meiryo UI" panose="020B0604030504040204" pitchFamily="50" charset="-128"/>
                <a:ea typeface="Meiryo UI" panose="020B0604030504040204" pitchFamily="50" charset="-128"/>
              </a:rPr>
              <a:t>の</a:t>
            </a:r>
            <a:r>
              <a:rPr kumimoji="1" lang="ja-JP" altLang="en-US" sz="1000" dirty="0"/>
              <a:t>節</a:t>
            </a:r>
            <a:r>
              <a:rPr lang="ja-JP" altLang="en-US" sz="1000" b="0" strike="noStrike" spc="-1" dirty="0">
                <a:solidFill>
                  <a:srgbClr val="000000"/>
                </a:solidFill>
                <a:latin typeface="Meiryo UI" panose="020B0604030504040204" pitchFamily="50" charset="-128"/>
                <a:ea typeface="Meiryo UI" panose="020B0604030504040204" pitchFamily="50" charset="-128"/>
              </a:rPr>
              <a:t>構成で解説しています。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今回は赤枠の部分について簡単に紹介します。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96" name="PlaceHolder 3"/>
          <p:cNvSpPr>
            <a:spLocks noGrp="1"/>
          </p:cNvSpPr>
          <p:nvPr>
            <p:ph type="sldNum" idx="41"/>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03584D05-A2B9-4EB8-8383-80A041945C91}" type="slidenum">
              <a:rPr lang="en-US" sz="1200" b="0" strike="noStrike" spc="-1">
                <a:solidFill>
                  <a:srgbClr val="000000"/>
                </a:solidFill>
                <a:latin typeface="Meiryo UI" panose="020B0604030504040204" pitchFamily="50" charset="-128"/>
              </a:rPr>
              <a:t>38</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PlaceHolder 1"/>
          <p:cNvSpPr>
            <a:spLocks noGrp="1" noRot="1" noChangeAspect="1"/>
          </p:cNvSpPr>
          <p:nvPr>
            <p:ph type="sldImg"/>
          </p:nvPr>
        </p:nvSpPr>
        <p:spPr>
          <a:xfrm>
            <a:off x="92075" y="746125"/>
            <a:ext cx="6623050" cy="3725863"/>
          </a:xfrm>
          <a:prstGeom prst="rect">
            <a:avLst/>
          </a:prstGeom>
          <a:ln w="0">
            <a:noFill/>
          </a:ln>
        </p:spPr>
      </p:sp>
      <p:sp>
        <p:nvSpPr>
          <p:cNvPr id="898"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a:ea typeface="Meiryo UI"/>
              </a:rPr>
              <a:t>外部サービスを活用する理由は、「割り勘効果が得られる」ためです。</a:t>
            </a:r>
            <a:endParaRPr lang="en-US" altLang="ja-JP" sz="1000" b="0" strike="noStrike" spc="-1" dirty="0">
              <a:solidFill>
                <a:srgbClr val="000000"/>
              </a:solidFill>
              <a:latin typeface="Meiryo UI"/>
              <a:ea typeface="Meiryo UI"/>
            </a:endParaRPr>
          </a:p>
          <a:p>
            <a:pPr indent="0">
              <a:lnSpc>
                <a:spcPct val="100000"/>
              </a:lnSpc>
              <a:buNone/>
              <a:tabLst>
                <a:tab pos="0" algn="l"/>
              </a:tabLst>
            </a:pPr>
            <a:endParaRPr lang="en-US" altLang="ja-JP" sz="1000" b="0" strike="noStrike" spc="-1" dirty="0">
              <a:solidFill>
                <a:srgbClr val="000000"/>
              </a:solidFill>
              <a:latin typeface="Meiryo UI"/>
              <a:ea typeface="Meiryo UI"/>
            </a:endParaRPr>
          </a:p>
          <a:p>
            <a:pPr indent="0">
              <a:lnSpc>
                <a:spcPct val="100000"/>
              </a:lnSpc>
              <a:spcBef>
                <a:spcPts val="360"/>
              </a:spcBef>
              <a:buNone/>
              <a:tabLst>
                <a:tab pos="0" algn="l"/>
              </a:tabLst>
            </a:pPr>
            <a:r>
              <a:rPr lang="ja-JP" altLang="en-US" sz="1000" b="0" strike="noStrike" spc="-1" dirty="0">
                <a:solidFill>
                  <a:srgbClr val="000000"/>
                </a:solidFill>
                <a:latin typeface="Meiryo UI"/>
                <a:ea typeface="Meiryo UI"/>
              </a:rPr>
              <a:t>「割り勘効果」とは、</a:t>
            </a:r>
            <a:r>
              <a:rPr lang="ja-JP" altLang="en-US" sz="1000" strike="noStrike" spc="-1" dirty="0">
                <a:solidFill>
                  <a:schemeClr val="tx1"/>
                </a:solidFill>
                <a:latin typeface="Meiryo UI" panose="020B0604030504040204" pitchFamily="50" charset="-128"/>
                <a:ea typeface="Meiryo UI" panose="020B0604030504040204" pitchFamily="50" charset="-128"/>
              </a:rPr>
              <a:t>同じソフトウエアを複数の企業が利用することで、</a:t>
            </a:r>
            <a:r>
              <a:rPr lang="en-US" altLang="ja-JP" sz="1000" spc="-1" dirty="0">
                <a:solidFill>
                  <a:schemeClr val="tx1"/>
                </a:solidFill>
                <a:latin typeface="Meiryo UI" panose="020B0604030504040204" pitchFamily="50" charset="-128"/>
                <a:ea typeface="Meiryo UI" panose="020B0604030504040204" pitchFamily="50" charset="-128"/>
              </a:rPr>
              <a:t>1</a:t>
            </a:r>
            <a:r>
              <a:rPr lang="ja-JP" altLang="en-US" sz="1000" spc="-1" dirty="0">
                <a:solidFill>
                  <a:schemeClr val="tx1"/>
                </a:solidFill>
                <a:latin typeface="Meiryo UI" panose="020B0604030504040204" pitchFamily="50" charset="-128"/>
                <a:ea typeface="Meiryo UI" panose="020B0604030504040204" pitchFamily="50" charset="-128"/>
              </a:rPr>
              <a:t>社あたりに係る費用を抑えることです。</a:t>
            </a:r>
            <a:endParaRPr lang="en-US" altLang="ja-JP" sz="1000"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000" spc="-1" dirty="0">
                <a:solidFill>
                  <a:schemeClr val="tx1"/>
                </a:solidFill>
                <a:latin typeface="Meiryo UI" panose="020B0604030504040204" pitchFamily="50" charset="-128"/>
                <a:ea typeface="Meiryo UI" panose="020B0604030504040204" pitchFamily="50" charset="-128"/>
              </a:rPr>
              <a:t>割り勘効果により削減できたリソースを競争領域へ投下し、さらにビジネスを強化していきます。</a:t>
            </a:r>
            <a:endParaRPr lang="en-US" altLang="ja-JP" sz="1000" spc="-1" dirty="0">
              <a:solidFill>
                <a:schemeClr val="tx1"/>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spc="-1" dirty="0">
                <a:solidFill>
                  <a:schemeClr val="tx1"/>
                </a:solidFill>
                <a:latin typeface="Meiryo UI" panose="020B0604030504040204" pitchFamily="50" charset="-128"/>
                <a:ea typeface="Meiryo UI" panose="020B0604030504040204" pitchFamily="50" charset="-128"/>
              </a:rPr>
              <a:t>割り勘効果のイメージは、</a:t>
            </a:r>
            <a:r>
              <a:rPr lang="ja-JP" altLang="en-US" sz="1000" b="0" strike="noStrike" spc="-1" dirty="0">
                <a:solidFill>
                  <a:srgbClr val="000000"/>
                </a:solidFill>
                <a:latin typeface="Meiryo UI"/>
                <a:ea typeface="Meiryo UI"/>
              </a:rPr>
              <a:t>右の図をご覧ください。</a:t>
            </a:r>
            <a:endParaRPr lang="en-US" altLang="ja-JP" sz="1000" b="0" strike="noStrike" spc="-1" dirty="0">
              <a:solidFill>
                <a:srgbClr val="000000"/>
              </a:solidFill>
              <a:latin typeface="Meiryo UI"/>
              <a:ea typeface="Meiryo UI"/>
            </a:endParaRPr>
          </a:p>
          <a:p>
            <a:pPr indent="0">
              <a:lnSpc>
                <a:spcPct val="100000"/>
              </a:lnSpc>
              <a:buNone/>
              <a:tabLst>
                <a:tab pos="0" algn="l"/>
              </a:tabLst>
            </a:pPr>
            <a:endParaRPr lang="en-US" altLang="ja-JP" sz="1000" b="0" strike="noStrike" spc="-1" dirty="0">
              <a:solidFill>
                <a:srgbClr val="000000"/>
              </a:solidFill>
              <a:latin typeface="Meiryo UI"/>
              <a:ea typeface="Meiryo UI"/>
            </a:endParaRPr>
          </a:p>
          <a:p>
            <a:pPr indent="0">
              <a:lnSpc>
                <a:spcPct val="100000"/>
              </a:lnSpc>
              <a:buNone/>
              <a:tabLst>
                <a:tab pos="0" algn="l"/>
              </a:tabLst>
            </a:pPr>
            <a:endParaRPr lang="en-US" altLang="ja-JP" sz="1000" b="0" strike="noStrike" spc="-1" dirty="0">
              <a:solidFill>
                <a:srgbClr val="000000"/>
              </a:solidFill>
              <a:latin typeface="Meiryo UI"/>
              <a:ea typeface="Meiryo UI"/>
            </a:endParaRPr>
          </a:p>
          <a:p>
            <a:pPr indent="0">
              <a:lnSpc>
                <a:spcPct val="100000"/>
              </a:lnSpc>
              <a:buNone/>
              <a:tabLst>
                <a:tab pos="0" algn="l"/>
              </a:tabLst>
            </a:pPr>
            <a:r>
              <a:rPr lang="ja-JP" altLang="en-US" sz="1000" b="0" strike="noStrike" spc="-1" dirty="0">
                <a:solidFill>
                  <a:srgbClr val="000000"/>
                </a:solidFill>
                <a:latin typeface="Meiryo UI"/>
                <a:ea typeface="Meiryo UI"/>
              </a:rPr>
              <a:t>外部サービスを活用するメリットは、</a:t>
            </a:r>
            <a:endParaRPr lang="en-US" altLang="ja-JP" sz="1000" b="0" strike="noStrike" kern="1200" spc="-1" dirty="0">
              <a:solidFill>
                <a:srgbClr val="000000"/>
              </a:solidFill>
              <a:latin typeface="Meiryo UI"/>
              <a:ea typeface="Meiryo UI"/>
              <a:cs typeface="+mn-cs"/>
            </a:endParaRPr>
          </a:p>
          <a:p>
            <a:pPr indent="0">
              <a:lnSpc>
                <a:spcPct val="100000"/>
              </a:lnSpc>
              <a:buNone/>
              <a:tabLst>
                <a:tab pos="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割り勘効果によ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り</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、開発・保守のコスト・リスクが抑えられる</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開発・保守の人員を張り付ける必要がない</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法律や制度改正に個別に対応する必要がない</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基盤のバージョンアップ等の対応を個別に行う必要がない</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既存のサービスを利用する場合はすぐに利用を開始できる</a:t>
            </a:r>
          </a:p>
          <a:p>
            <a:pPr indent="0">
              <a:lnSpc>
                <a:spcPct val="100000"/>
              </a:lnSpc>
              <a:buNone/>
              <a:tabLst>
                <a:tab pos="0" algn="l"/>
              </a:tabLst>
            </a:pPr>
            <a:r>
              <a:rPr lang="ja-JP" altLang="en-US" sz="1000" b="0" strike="noStrike" spc="-1" dirty="0">
                <a:solidFill>
                  <a:srgbClr val="000000"/>
                </a:solidFill>
                <a:latin typeface="Meiryo UI"/>
                <a:ea typeface="Meiryo UI"/>
              </a:rPr>
              <a:t>となります。</a:t>
            </a:r>
            <a:endParaRPr lang="en-US" altLang="ja-JP" sz="1000" b="0" strike="noStrike" spc="-1" dirty="0">
              <a:solidFill>
                <a:srgbClr val="000000"/>
              </a:solidFill>
              <a:latin typeface="Meiryo UI"/>
              <a:ea typeface="Meiryo UI"/>
            </a:endParaRPr>
          </a:p>
          <a:p>
            <a:pPr indent="0">
              <a:lnSpc>
                <a:spcPct val="100000"/>
              </a:lnSpc>
              <a:buNone/>
              <a:tabLst>
                <a:tab pos="0" algn="l"/>
              </a:tabLst>
            </a:pPr>
            <a:endParaRPr lang="en-US" altLang="ja-JP" sz="1000" b="0" strike="noStrike" spc="-1" dirty="0">
              <a:solidFill>
                <a:srgbClr val="000000"/>
              </a:solidFill>
              <a:latin typeface="Meiryo UI"/>
              <a:ea typeface="Meiryo UI"/>
            </a:endParaRPr>
          </a:p>
        </p:txBody>
      </p:sp>
      <p:sp>
        <p:nvSpPr>
          <p:cNvPr id="899" name="PlaceHolder 3"/>
          <p:cNvSpPr>
            <a:spLocks noGrp="1"/>
          </p:cNvSpPr>
          <p:nvPr>
            <p:ph type="sldNum" idx="42"/>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CD870128-8816-4180-863F-08F61575C3BC}" type="slidenum">
              <a:rPr lang="en-US" sz="1200" b="0" strike="noStrike" spc="-1">
                <a:solidFill>
                  <a:srgbClr val="000000"/>
                </a:solidFill>
                <a:latin typeface="Meiryo UI" panose="020B0604030504040204" pitchFamily="50" charset="-128"/>
              </a:rPr>
              <a:t>39</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PlaceHolder 1"/>
          <p:cNvSpPr>
            <a:spLocks noGrp="1" noRot="1" noChangeAspect="1"/>
          </p:cNvSpPr>
          <p:nvPr>
            <p:ph type="sldImg"/>
          </p:nvPr>
        </p:nvSpPr>
        <p:spPr>
          <a:xfrm>
            <a:off x="92075" y="746125"/>
            <a:ext cx="6623050" cy="3725863"/>
          </a:xfrm>
          <a:prstGeom prst="rect">
            <a:avLst/>
          </a:prstGeom>
          <a:ln w="0">
            <a:noFill/>
          </a:ln>
        </p:spPr>
      </p:sp>
      <p:sp>
        <p:nvSpPr>
          <p:cNvPr id="822"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実践手引書とは、</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にこれから取り組み始める、</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もしくは取り組みの途中にある企業が、具体的にどのような取り組みを行い、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どのような技術を何のために活用していくべきかなど、考え方と技術的側面から支援するための手引書です。</a:t>
            </a: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の課題を克服し、デジタル社会を実現する様々な</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「施策」や「考え方」、「技術」、「</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先進企業の事例」などを掲載しています。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ja-JP" altLang="ja-JP"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ja-JP" sz="1000" b="0" strike="noStrike" spc="-1" dirty="0">
                <a:solidFill>
                  <a:srgbClr val="000000"/>
                </a:solidFill>
                <a:latin typeface="Meiryo UI" panose="020B0604030504040204" pitchFamily="50" charset="-128"/>
                <a:ea typeface="Meiryo UI" panose="020B0604030504040204" pitchFamily="50" charset="-128"/>
              </a:rPr>
              <a:t>実践手引書」は</a:t>
            </a:r>
            <a:r>
              <a:rPr lang="en-US" altLang="ja-JP" sz="1000" b="0" strike="noStrike" spc="-1" dirty="0">
                <a:solidFill>
                  <a:srgbClr val="000000"/>
                </a:solidFill>
                <a:latin typeface="Meiryo UI" panose="020B0604030504040204" pitchFamily="50" charset="-128"/>
                <a:ea typeface="Meiryo UI" panose="020B0604030504040204" pitchFamily="50" charset="-128"/>
              </a:rPr>
              <a:t>2022</a:t>
            </a:r>
            <a:r>
              <a:rPr lang="ja-JP" altLang="ja-JP" sz="1000" b="0" strike="noStrike" spc="-1" dirty="0">
                <a:solidFill>
                  <a:srgbClr val="000000"/>
                </a:solidFill>
                <a:latin typeface="Meiryo UI" panose="020B0604030504040204" pitchFamily="50" charset="-128"/>
                <a:ea typeface="Meiryo UI" panose="020B0604030504040204" pitchFamily="50" charset="-128"/>
              </a:rPr>
              <a:t>年</a:t>
            </a:r>
            <a:r>
              <a:rPr lang="en-US" altLang="ja-JP" sz="1000" b="0" strike="noStrike" spc="-1" dirty="0">
                <a:solidFill>
                  <a:srgbClr val="000000"/>
                </a:solidFill>
                <a:latin typeface="Meiryo UI" panose="020B0604030504040204" pitchFamily="50" charset="-128"/>
                <a:ea typeface="Meiryo UI" panose="020B0604030504040204" pitchFamily="50" charset="-128"/>
              </a:rPr>
              <a:t>10</a:t>
            </a:r>
            <a:r>
              <a:rPr lang="ja-JP" altLang="ja-JP" sz="1000" b="0" strike="noStrike" spc="-1" dirty="0">
                <a:solidFill>
                  <a:srgbClr val="000000"/>
                </a:solidFill>
                <a:latin typeface="Meiryo UI" panose="020B0604030504040204" pitchFamily="50" charset="-128"/>
                <a:ea typeface="Meiryo UI" panose="020B0604030504040204" pitchFamily="50" charset="-128"/>
              </a:rPr>
              <a:t>月に完成</a:t>
            </a:r>
            <a:r>
              <a:rPr lang="ja-JP" altLang="en-US" sz="1000" b="0" strike="noStrike" spc="-1" dirty="0">
                <a:solidFill>
                  <a:srgbClr val="000000"/>
                </a:solidFill>
                <a:latin typeface="Meiryo UI" panose="020B0604030504040204" pitchFamily="50" charset="-128"/>
                <a:ea typeface="Meiryo UI" panose="020B0604030504040204" pitchFamily="50" charset="-128"/>
              </a:rPr>
              <a:t>第</a:t>
            </a:r>
            <a:r>
              <a:rPr lang="en-US" altLang="ja-JP" sz="1000" b="0" strike="noStrike" spc="-1" dirty="0">
                <a:solidFill>
                  <a:srgbClr val="000000"/>
                </a:solidFill>
                <a:latin typeface="Meiryo UI" panose="020B0604030504040204" pitchFamily="50" charset="-128"/>
                <a:ea typeface="Meiryo UI" panose="020B0604030504040204" pitchFamily="50" charset="-128"/>
              </a:rPr>
              <a:t>1.0</a:t>
            </a:r>
            <a:r>
              <a:rPr lang="ja-JP" altLang="ja-JP" sz="1000" b="0" strike="noStrike" spc="-1" dirty="0">
                <a:solidFill>
                  <a:srgbClr val="000000"/>
                </a:solidFill>
                <a:latin typeface="Meiryo UI" panose="020B0604030504040204" pitchFamily="50" charset="-128"/>
                <a:ea typeface="Meiryo UI" panose="020B0604030504040204" pitchFamily="50" charset="-128"/>
              </a:rPr>
              <a:t>版をリリースしました。</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完成第</a:t>
            </a:r>
            <a:r>
              <a:rPr lang="en-US" altLang="ja-JP" sz="1000" b="0" strike="noStrike" spc="-1" dirty="0">
                <a:solidFill>
                  <a:srgbClr val="000000"/>
                </a:solidFill>
                <a:latin typeface="Meiryo UI" panose="020B0604030504040204" pitchFamily="50" charset="-128"/>
                <a:ea typeface="Meiryo UI" panose="020B0604030504040204" pitchFamily="50" charset="-128"/>
              </a:rPr>
              <a:t>1.0</a:t>
            </a:r>
            <a:r>
              <a:rPr lang="ja-JP" altLang="en-US" sz="1000" b="0" strike="noStrike" spc="-1" dirty="0">
                <a:solidFill>
                  <a:srgbClr val="000000"/>
                </a:solidFill>
                <a:latin typeface="Meiryo UI" panose="020B0604030504040204" pitchFamily="50" charset="-128"/>
                <a:ea typeface="Meiryo UI" panose="020B0604030504040204" pitchFamily="50" charset="-128"/>
              </a:rPr>
              <a:t>版の公開から約</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か月後に累計７万ダウンロードを突破し、</a:t>
            </a:r>
            <a:r>
              <a:rPr lang="ja-JP" sz="1000" b="0" strike="noStrike" spc="-1" dirty="0">
                <a:solidFill>
                  <a:srgbClr val="000000"/>
                </a:solidFill>
                <a:latin typeface="Meiryo UI" panose="020B0604030504040204" pitchFamily="50" charset="-128"/>
                <a:ea typeface="Meiryo UI" panose="020B0604030504040204" pitchFamily="50" charset="-128"/>
              </a:rPr>
              <a:t>複数の</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関連ニュースサイトでも紹介していただきました。</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本資料は、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ja-JP" sz="1000" b="0" strike="noStrike" spc="-1" dirty="0">
                <a:solidFill>
                  <a:srgbClr val="000000"/>
                </a:solidFill>
                <a:latin typeface="Meiryo UI" panose="020B0604030504040204" pitchFamily="50" charset="-128"/>
                <a:ea typeface="Meiryo UI" panose="020B0604030504040204" pitchFamily="50" charset="-128"/>
              </a:rPr>
              <a:t>実践手引書</a:t>
            </a:r>
            <a:r>
              <a:rPr lang="ja-JP" altLang="en-US" sz="1000" b="0" strike="noStrike" spc="-1" dirty="0">
                <a:solidFill>
                  <a:srgbClr val="000000"/>
                </a:solidFill>
                <a:latin typeface="Meiryo UI" panose="020B0604030504040204" pitchFamily="50" charset="-128"/>
                <a:ea typeface="Meiryo UI" panose="020B0604030504040204" pitchFamily="50" charset="-128"/>
              </a:rPr>
              <a:t>の全体概要と一部を抜粋して紹介しています。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実践手引書」で検索して</a:t>
            </a:r>
            <a:r>
              <a:rPr lang="ja-JP" altLang="en-US" sz="1000" b="0" strike="noStrike" spc="-1" dirty="0">
                <a:solidFill>
                  <a:srgbClr val="000000"/>
                </a:solidFill>
                <a:latin typeface="Meiryo UI" panose="020B0604030504040204" pitchFamily="50" charset="-128"/>
                <a:ea typeface="Meiryo UI" panose="020B0604030504040204" pitchFamily="50" charset="-128"/>
              </a:rPr>
              <a:t>いただ</a:t>
            </a:r>
            <a:r>
              <a:rPr lang="ja-JP" sz="1000" b="0" strike="noStrike" spc="-1" dirty="0">
                <a:solidFill>
                  <a:srgbClr val="000000"/>
                </a:solidFill>
                <a:latin typeface="Meiryo UI" panose="020B0604030504040204" pitchFamily="50" charset="-128"/>
                <a:ea typeface="Meiryo UI" panose="020B0604030504040204" pitchFamily="50" charset="-128"/>
              </a:rPr>
              <a:t>くか　もしくはご覧の</a:t>
            </a:r>
            <a:r>
              <a:rPr lang="en-US" sz="1000" b="0" strike="noStrike" spc="-1" dirty="0">
                <a:solidFill>
                  <a:srgbClr val="000000"/>
                </a:solidFill>
                <a:latin typeface="Meiryo UI" panose="020B0604030504040204" pitchFamily="50" charset="-128"/>
                <a:ea typeface="Meiryo UI" panose="020B0604030504040204" pitchFamily="50" charset="-128"/>
              </a:rPr>
              <a:t>URL</a:t>
            </a:r>
            <a:r>
              <a:rPr lang="ja-JP" sz="1000" b="0" strike="noStrike" spc="-1" dirty="0">
                <a:solidFill>
                  <a:srgbClr val="000000"/>
                </a:solidFill>
                <a:latin typeface="Meiryo UI" panose="020B0604030504040204" pitchFamily="50" charset="-128"/>
                <a:ea typeface="Meiryo UI" panose="020B0604030504040204" pitchFamily="50" charset="-128"/>
              </a:rPr>
              <a:t>からダウンロードしてください。</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個人情報の入力などもなく無料でダウンロードいただけます。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23" name="PlaceHolder 3"/>
          <p:cNvSpPr>
            <a:spLocks noGrp="1"/>
          </p:cNvSpPr>
          <p:nvPr>
            <p:ph type="sldNum" idx="22"/>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BE104581-C131-4541-B5F8-4999633D414A}" type="slidenum">
              <a:rPr lang="en-US" sz="1200" b="0" strike="noStrike" spc="-1">
                <a:solidFill>
                  <a:srgbClr val="000000"/>
                </a:solidFill>
                <a:latin typeface="Meiryo UI" panose="020B0604030504040204" pitchFamily="50" charset="-128"/>
              </a:rPr>
              <a:t>4</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615161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noRot="1" noChangeAspect="1"/>
          </p:cNvSpPr>
          <p:nvPr>
            <p:ph type="sldImg"/>
          </p:nvPr>
        </p:nvSpPr>
        <p:spPr>
          <a:xfrm>
            <a:off x="92075" y="746125"/>
            <a:ext cx="6623050" cy="3725863"/>
          </a:xfrm>
          <a:prstGeom prst="rect">
            <a:avLst/>
          </a:prstGeom>
          <a:ln w="0">
            <a:noFill/>
          </a:ln>
        </p:spPr>
      </p:sp>
      <p:sp>
        <p:nvSpPr>
          <p:cNvPr id="901"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実践手引書では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この他にも</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システムに共通の考え方が必要である、</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「セキュリティの考え方」や「クラウドとスサノオ・フレームワークとの関連」、「移行の考え方」などを掲載しています。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902" name="PlaceHolder 3"/>
          <p:cNvSpPr>
            <a:spLocks noGrp="1"/>
          </p:cNvSpPr>
          <p:nvPr>
            <p:ph type="sldNum" idx="43"/>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92CF1D78-E96F-4EBB-B6B1-EDDB01342638}" type="slidenum">
              <a:rPr lang="en-US" sz="1200" b="0" strike="noStrike" spc="-1">
                <a:solidFill>
                  <a:srgbClr val="000000"/>
                </a:solidFill>
                <a:latin typeface="Meiryo UI" panose="020B0604030504040204" pitchFamily="50" charset="-128"/>
              </a:rPr>
              <a:t>40</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ja-JP" altLang="en-US" sz="1000" dirty="0"/>
              <a:t>ご案内です。</a:t>
            </a: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41</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1417544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PlaceHolder 1"/>
          <p:cNvSpPr>
            <a:spLocks noGrp="1" noRot="1" noChangeAspect="1"/>
          </p:cNvSpPr>
          <p:nvPr>
            <p:ph type="sldImg"/>
          </p:nvPr>
        </p:nvSpPr>
        <p:spPr>
          <a:xfrm>
            <a:off x="92075" y="746125"/>
            <a:ext cx="6623050" cy="3725863"/>
          </a:xfrm>
          <a:prstGeom prst="rect">
            <a:avLst/>
          </a:prstGeom>
          <a:ln w="0">
            <a:noFill/>
          </a:ln>
        </p:spPr>
      </p:sp>
      <p:sp>
        <p:nvSpPr>
          <p:cNvPr id="904"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実践手引書の説明については、以上となります。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ご紹介できなかった内容やより詳しい内容などは、</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是非「</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実践手引書」をダウンロードいただき、ご覧ください。</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905" name="PlaceHolder 3"/>
          <p:cNvSpPr>
            <a:spLocks noGrp="1"/>
          </p:cNvSpPr>
          <p:nvPr>
            <p:ph type="sldNum" idx="4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6E6AB024-4DD6-4077-A89B-142A3C8DD7B0}" type="slidenum">
              <a:rPr lang="en-US" sz="1200" b="0" strike="noStrike" spc="-1">
                <a:solidFill>
                  <a:srgbClr val="000000"/>
                </a:solidFill>
                <a:latin typeface="Meiryo UI" panose="020B0604030504040204" pitchFamily="50" charset="-128"/>
              </a:rPr>
              <a:t>42</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PlaceHolder 1"/>
          <p:cNvSpPr>
            <a:spLocks noGrp="1" noRot="1" noChangeAspect="1"/>
          </p:cNvSpPr>
          <p:nvPr>
            <p:ph type="sldImg"/>
          </p:nvPr>
        </p:nvSpPr>
        <p:spPr>
          <a:xfrm>
            <a:off x="422275" y="1243013"/>
            <a:ext cx="5962650" cy="3354387"/>
          </a:xfrm>
          <a:prstGeom prst="rect">
            <a:avLst/>
          </a:prstGeom>
          <a:ln w="0">
            <a:noFill/>
          </a:ln>
        </p:spPr>
      </p:sp>
      <p:sp>
        <p:nvSpPr>
          <p:cNvPr id="819"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IPA</a:t>
            </a:r>
            <a:r>
              <a:rPr lang="ja-JP" altLang="en-US" sz="1000" b="0" strike="noStrike" spc="-1" dirty="0">
                <a:solidFill>
                  <a:srgbClr val="000000"/>
                </a:solidFill>
                <a:latin typeface="Meiryo UI" panose="020B0604030504040204" pitchFamily="50" charset="-128"/>
                <a:ea typeface="Meiryo UI" panose="020B0604030504040204" pitchFamily="50" charset="-128"/>
              </a:rPr>
              <a:t>では企業の</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を強力に推進するため、有識者、</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ベンダー、行政等と連携し様々な施策を行っています。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その施策を「企業の</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推進サイクル」と定め、各フェーズごとにご活用いただけるものを提供しています。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左上にある、自社の</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の対応状況を把握するものとして、「</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推進指標」や「</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認定制度」、「プラットフォームデジタル化指標」というものをご用意しています。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次にそこで明確になった問題や課題の対応を検討する際に参照していただくものとして、右上にある今回ご紹介した「</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実践手引書」を提供しています。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実践手引書」をご活用いただき、</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の取り組みを決定する際や</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技術を活用される際の参考にしていただければ幸いです。</a:t>
            </a: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20" name="PlaceHolder 3"/>
          <p:cNvSpPr>
            <a:spLocks noGrp="1"/>
          </p:cNvSpPr>
          <p:nvPr>
            <p:ph type="sldNum" idx="21"/>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33C333B5-1492-4C40-AD40-B45BCB5F7842}" type="slidenum">
              <a:rPr lang="en-US" sz="1200" b="0" strike="noStrike" spc="-1">
                <a:solidFill>
                  <a:srgbClr val="000000"/>
                </a:solidFill>
                <a:latin typeface="Meiryo UI" panose="020B0604030504040204" pitchFamily="50" charset="-128"/>
              </a:rPr>
              <a:t>43</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PlaceHolder 1"/>
          <p:cNvSpPr>
            <a:spLocks noGrp="1" noRot="1" noChangeAspect="1"/>
          </p:cNvSpPr>
          <p:nvPr>
            <p:ph type="sldImg"/>
          </p:nvPr>
        </p:nvSpPr>
        <p:spPr>
          <a:xfrm>
            <a:off x="92075" y="746125"/>
            <a:ext cx="6623050" cy="3725863"/>
          </a:xfrm>
          <a:prstGeom prst="rect">
            <a:avLst/>
          </a:prstGeom>
          <a:ln w="0">
            <a:noFill/>
          </a:ln>
        </p:spPr>
      </p:sp>
      <p:sp>
        <p:nvSpPr>
          <p:cNvPr id="913"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IPA</a:t>
            </a:r>
            <a:r>
              <a:rPr lang="ja-JP" altLang="en-US" sz="1000" b="0" strike="noStrike" spc="-1" dirty="0">
                <a:solidFill>
                  <a:srgbClr val="000000"/>
                </a:solidFill>
                <a:latin typeface="Meiryo UI" panose="020B0604030504040204" pitchFamily="50" charset="-128"/>
                <a:ea typeface="Meiryo UI" panose="020B0604030504040204" pitchFamily="50" charset="-128"/>
              </a:rPr>
              <a:t>では「</a:t>
            </a:r>
            <a:r>
              <a:rPr lang="en-US" altLang="ja-JP" sz="1000" b="0" strike="noStrike" spc="-1" dirty="0">
                <a:solidFill>
                  <a:srgbClr val="000000"/>
                </a:solidFill>
                <a:latin typeface="Meiryo UI" panose="020B0604030504040204" pitchFamily="50" charset="-128"/>
                <a:ea typeface="Meiryo UI" panose="020B0604030504040204" pitchFamily="50" charset="-128"/>
              </a:rPr>
              <a:t>DX SQUARE</a:t>
            </a:r>
            <a:r>
              <a:rPr lang="ja-JP" altLang="en-US" sz="1000" b="0" strike="noStrike" spc="-1" dirty="0">
                <a:solidFill>
                  <a:srgbClr val="000000"/>
                </a:solidFill>
                <a:latin typeface="Meiryo UI" panose="020B0604030504040204" pitchFamily="50" charset="-128"/>
                <a:ea typeface="Meiryo UI" panose="020B0604030504040204" pitchFamily="50" charset="-128"/>
              </a:rPr>
              <a:t>」というポータルサイトを公開しています。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 SQUARE</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について関心を持ってもらい、その内容について、学んでもらう、知ってもらうといったことを目的としています。</a:t>
            </a:r>
          </a:p>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に関する考え方、技術的要素についての基礎的な内容を分かりやすく紹介しています。</a:t>
            </a:r>
          </a:p>
        </p:txBody>
      </p:sp>
      <p:sp>
        <p:nvSpPr>
          <p:cNvPr id="914" name="PlaceHolder 3"/>
          <p:cNvSpPr>
            <a:spLocks noGrp="1"/>
          </p:cNvSpPr>
          <p:nvPr>
            <p:ph type="sldNum" idx="47"/>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1090032-E554-4A7B-B6B0-1A0CCCF26457}" type="slidenum">
              <a:rPr lang="en-US" sz="1200" b="0" strike="noStrike" spc="-1">
                <a:solidFill>
                  <a:srgbClr val="000000"/>
                </a:solidFill>
                <a:latin typeface="Meiryo UI" panose="020B0604030504040204" pitchFamily="50" charset="-128"/>
              </a:rPr>
              <a:t>44</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PlaceHolder 1"/>
          <p:cNvSpPr>
            <a:spLocks noGrp="1" noRot="1" noChangeAspect="1"/>
          </p:cNvSpPr>
          <p:nvPr>
            <p:ph type="sldImg"/>
          </p:nvPr>
        </p:nvSpPr>
        <p:spPr>
          <a:xfrm>
            <a:off x="92075" y="746125"/>
            <a:ext cx="6623050" cy="3725863"/>
          </a:xfrm>
          <a:prstGeom prst="rect">
            <a:avLst/>
          </a:prstGeom>
          <a:ln w="0">
            <a:noFill/>
          </a:ln>
        </p:spPr>
      </p:sp>
      <p:sp>
        <p:nvSpPr>
          <p:cNvPr id="916"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「学ぶ」では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実践手引書」に掲載されている「</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人材のヤタガラス</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についてや</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「アジャイル」、「</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sz="1000" b="0" strike="noStrike" spc="-1" dirty="0">
                <a:solidFill>
                  <a:srgbClr val="000000"/>
                </a:solidFill>
                <a:latin typeface="Meiryo UI" panose="020B0604030504040204" pitchFamily="50" charset="-128"/>
                <a:ea typeface="Meiryo UI" panose="020B0604030504040204" pitchFamily="50" charset="-128"/>
              </a:rPr>
              <a:t>」などの技術を</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初心者でもわかりやすく紹介しています。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「知る」では</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a:t>
            </a:r>
            <a:r>
              <a:rPr lang="ja-JP" altLang="en-US" sz="1000" b="0" strike="noStrike" spc="-1" dirty="0">
                <a:solidFill>
                  <a:srgbClr val="000000"/>
                </a:solidFill>
                <a:latin typeface="Meiryo UI" panose="020B0604030504040204" pitchFamily="50" charset="-128"/>
                <a:ea typeface="Meiryo UI" panose="020B0604030504040204" pitchFamily="50" charset="-128"/>
              </a:rPr>
              <a:t>先進的に</a:t>
            </a:r>
            <a:r>
              <a:rPr lang="ja-JP" sz="1000" b="0" strike="noStrike" spc="-1" dirty="0">
                <a:solidFill>
                  <a:srgbClr val="000000"/>
                </a:solidFill>
                <a:latin typeface="Meiryo UI" panose="020B0604030504040204" pitchFamily="50" charset="-128"/>
                <a:ea typeface="Meiryo UI" panose="020B0604030504040204" pitchFamily="50" charset="-128"/>
              </a:rPr>
              <a:t>進められている企業</a:t>
            </a:r>
            <a:r>
              <a:rPr lang="ja-JP" altLang="en-US" sz="1000" b="0" strike="noStrike" spc="-1" dirty="0">
                <a:solidFill>
                  <a:srgbClr val="000000"/>
                </a:solidFill>
                <a:latin typeface="Meiryo UI" panose="020B0604030504040204" pitchFamily="50" charset="-128"/>
                <a:ea typeface="Meiryo UI" panose="020B0604030504040204" pitchFamily="50" charset="-128"/>
              </a:rPr>
              <a:t>へ</a:t>
            </a:r>
            <a:r>
              <a:rPr lang="ja-JP" sz="1000" b="0" strike="noStrike" spc="-1" dirty="0">
                <a:solidFill>
                  <a:srgbClr val="000000"/>
                </a:solidFill>
                <a:latin typeface="Meiryo UI" panose="020B0604030504040204" pitchFamily="50" charset="-128"/>
                <a:ea typeface="Meiryo UI" panose="020B0604030504040204" pitchFamily="50" charset="-128"/>
              </a:rPr>
              <a:t>インタビュー</a:t>
            </a:r>
            <a:r>
              <a:rPr lang="ja-JP" altLang="en-US" sz="1000" b="0" strike="noStrike" spc="-1" dirty="0">
                <a:solidFill>
                  <a:srgbClr val="000000"/>
                </a:solidFill>
                <a:latin typeface="Meiryo UI" panose="020B0604030504040204" pitchFamily="50" charset="-128"/>
                <a:ea typeface="Meiryo UI" panose="020B0604030504040204" pitchFamily="50" charset="-128"/>
              </a:rPr>
              <a:t>した</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事例の紹介などを行っていますので、</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興味を持っていただけましたら、</a:t>
            </a:r>
            <a:r>
              <a:rPr lang="en-US" altLang="ja-JP" sz="1000" b="0" strike="noStrike" spc="-1" dirty="0">
                <a:solidFill>
                  <a:srgbClr val="000000"/>
                </a:solidFill>
                <a:latin typeface="Meiryo UI" panose="020B0604030504040204" pitchFamily="50" charset="-128"/>
                <a:ea typeface="Meiryo UI" panose="020B0604030504040204" pitchFamily="50" charset="-128"/>
              </a:rPr>
              <a:t>DX SQUARE</a:t>
            </a:r>
            <a:r>
              <a:rPr lang="ja-JP" altLang="en-US" sz="1000" b="0" strike="noStrike" spc="-1" dirty="0">
                <a:solidFill>
                  <a:srgbClr val="000000"/>
                </a:solidFill>
                <a:latin typeface="Meiryo UI" panose="020B0604030504040204" pitchFamily="50" charset="-128"/>
                <a:ea typeface="Meiryo UI" panose="020B0604030504040204" pitchFamily="50" charset="-128"/>
              </a:rPr>
              <a:t>に</a:t>
            </a:r>
            <a:r>
              <a:rPr lang="ja-JP" sz="1000" b="0" strike="noStrike" spc="-1" dirty="0">
                <a:solidFill>
                  <a:srgbClr val="000000"/>
                </a:solidFill>
                <a:latin typeface="Meiryo UI" panose="020B0604030504040204" pitchFamily="50" charset="-128"/>
                <a:ea typeface="Meiryo UI" panose="020B0604030504040204" pitchFamily="50" charset="-128"/>
              </a:rPr>
              <a:t>アクセスして</a:t>
            </a:r>
            <a:r>
              <a:rPr lang="ja-JP" altLang="en-US" sz="1000" b="0" strike="noStrike" spc="-1" dirty="0">
                <a:solidFill>
                  <a:srgbClr val="000000"/>
                </a:solidFill>
                <a:latin typeface="Meiryo UI" panose="020B0604030504040204" pitchFamily="50" charset="-128"/>
                <a:ea typeface="Meiryo UI" panose="020B0604030504040204" pitchFamily="50" charset="-128"/>
              </a:rPr>
              <a:t>ください</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917" name="PlaceHolder 3"/>
          <p:cNvSpPr>
            <a:spLocks noGrp="1"/>
          </p:cNvSpPr>
          <p:nvPr>
            <p:ph type="sldNum" idx="48"/>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D8712B40-9BEC-413C-9419-1B7550F584C1}" type="slidenum">
              <a:rPr lang="en-US" sz="1200" b="0" strike="noStrike" spc="-1">
                <a:solidFill>
                  <a:srgbClr val="000000"/>
                </a:solidFill>
                <a:latin typeface="Meiryo UI" panose="020B0604030504040204" pitchFamily="50" charset="-128"/>
              </a:rPr>
              <a:t>45</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noRot="1" noChangeAspect="1"/>
          </p:cNvSpPr>
          <p:nvPr>
            <p:ph type="sldImg"/>
          </p:nvPr>
        </p:nvSpPr>
        <p:spPr>
          <a:xfrm>
            <a:off x="92075" y="746125"/>
            <a:ext cx="6623050" cy="3725863"/>
          </a:xfrm>
          <a:prstGeom prst="rect">
            <a:avLst/>
          </a:prstGeom>
          <a:ln w="0">
            <a:noFill/>
          </a:ln>
        </p:spPr>
      </p:sp>
      <p:sp>
        <p:nvSpPr>
          <p:cNvPr id="919"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a:ea typeface="Meiryo UI"/>
              </a:rPr>
              <a:t>IPA</a:t>
            </a:r>
            <a:r>
              <a:rPr lang="ja-JP" altLang="en-US" sz="1000" b="0" strike="noStrike" spc="-1" dirty="0">
                <a:solidFill>
                  <a:srgbClr val="000000"/>
                </a:solidFill>
                <a:latin typeface="Meiryo UI"/>
                <a:ea typeface="Meiryo UI"/>
              </a:rPr>
              <a:t>では</a:t>
            </a:r>
            <a:r>
              <a:rPr lang="en-US" altLang="ja-JP" sz="1000" b="0" strike="noStrike" spc="-1" dirty="0">
                <a:solidFill>
                  <a:srgbClr val="000000"/>
                </a:solidFill>
                <a:latin typeface="Meiryo UI"/>
                <a:ea typeface="Meiryo UI"/>
              </a:rPr>
              <a:t>DX</a:t>
            </a:r>
            <a:r>
              <a:rPr lang="ja-JP" altLang="en-US" sz="1000" b="0" strike="noStrike" spc="-1" dirty="0">
                <a:solidFill>
                  <a:srgbClr val="000000"/>
                </a:solidFill>
                <a:latin typeface="Meiryo UI"/>
                <a:ea typeface="Meiryo UI"/>
              </a:rPr>
              <a:t>の情報発信として、</a:t>
            </a:r>
            <a:r>
              <a:rPr lang="en-US" altLang="ja-JP" sz="1000" b="0" strike="noStrike" spc="-1" dirty="0">
                <a:solidFill>
                  <a:srgbClr val="000000"/>
                </a:solidFill>
                <a:latin typeface="Meiryo UI"/>
                <a:ea typeface="Meiryo UI"/>
              </a:rPr>
              <a:t>DX SQUARE</a:t>
            </a:r>
            <a:r>
              <a:rPr lang="ja-JP" altLang="en-US" sz="1000" b="0" strike="noStrike" spc="-1" dirty="0">
                <a:solidFill>
                  <a:srgbClr val="000000"/>
                </a:solidFill>
                <a:latin typeface="Meiryo UI"/>
                <a:ea typeface="Meiryo UI"/>
              </a:rPr>
              <a:t>以外にもメールマガジンも行っています。</a:t>
            </a:r>
          </a:p>
          <a:p>
            <a:pPr indent="0">
              <a:lnSpc>
                <a:spcPct val="100000"/>
              </a:lnSpc>
              <a:buNone/>
              <a:tabLst>
                <a:tab pos="0" algn="l"/>
              </a:tabLst>
            </a:pPr>
            <a:r>
              <a:rPr lang="ja-JP" altLang="en-US" sz="1000" b="0" strike="noStrike" spc="-1" dirty="0">
                <a:solidFill>
                  <a:srgbClr val="000000"/>
                </a:solidFill>
                <a:latin typeface="Meiryo UI"/>
                <a:ea typeface="Meiryo UI"/>
              </a:rPr>
              <a:t>ご興味ある方がいらっしゃいましたら、</a:t>
            </a:r>
            <a:r>
              <a:rPr lang="en-US" altLang="ja-JP" sz="1000" b="0" strike="noStrike" spc="-1" dirty="0">
                <a:solidFill>
                  <a:srgbClr val="000000"/>
                </a:solidFill>
                <a:latin typeface="Meiryo UI"/>
                <a:ea typeface="Meiryo UI"/>
              </a:rPr>
              <a:t>QA</a:t>
            </a:r>
            <a:r>
              <a:rPr lang="ja-JP" altLang="en-US" sz="1000" b="0" strike="noStrike" spc="-1" dirty="0">
                <a:solidFill>
                  <a:srgbClr val="000000"/>
                </a:solidFill>
                <a:latin typeface="Meiryo UI"/>
                <a:ea typeface="Meiryo UI"/>
              </a:rPr>
              <a:t>コード、</a:t>
            </a:r>
            <a:r>
              <a:rPr lang="en-US" altLang="ja-JP" sz="1000" b="0" strike="noStrike" spc="-1" dirty="0">
                <a:solidFill>
                  <a:srgbClr val="000000"/>
                </a:solidFill>
                <a:latin typeface="Meiryo UI"/>
                <a:ea typeface="Meiryo UI"/>
              </a:rPr>
              <a:t>URL</a:t>
            </a:r>
            <a:r>
              <a:rPr lang="ja-JP" altLang="en-US" sz="1000" b="0" strike="noStrike" spc="-1" dirty="0">
                <a:solidFill>
                  <a:srgbClr val="000000"/>
                </a:solidFill>
                <a:latin typeface="Meiryo UI"/>
                <a:ea typeface="Meiryo UI"/>
              </a:rPr>
              <a:t>からご確認ください。</a:t>
            </a:r>
            <a:endParaRPr lang="en-US" sz="1000" b="0" strike="noStrike" spc="-1" dirty="0">
              <a:solidFill>
                <a:srgbClr val="000000"/>
              </a:solidFill>
            </a:endParaRPr>
          </a:p>
        </p:txBody>
      </p:sp>
      <p:sp>
        <p:nvSpPr>
          <p:cNvPr id="920" name="PlaceHolder 3"/>
          <p:cNvSpPr>
            <a:spLocks noGrp="1"/>
          </p:cNvSpPr>
          <p:nvPr>
            <p:ph type="sldNum" idx="49"/>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6A7ECDB2-93F3-4919-891D-8457665F0ED6}" type="slidenum">
              <a:rPr lang="en-US" sz="1200" b="0" strike="noStrike" spc="-1">
                <a:solidFill>
                  <a:srgbClr val="000000"/>
                </a:solidFill>
                <a:latin typeface="Meiryo UI" panose="020B0604030504040204" pitchFamily="50" charset="-128"/>
              </a:rPr>
              <a:t>46</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PlaceHolder 1"/>
          <p:cNvSpPr>
            <a:spLocks noGrp="1" noRot="1" noChangeAspect="1"/>
          </p:cNvSpPr>
          <p:nvPr>
            <p:ph type="sldImg"/>
          </p:nvPr>
        </p:nvSpPr>
        <p:spPr>
          <a:xfrm>
            <a:off x="92075" y="746125"/>
            <a:ext cx="6623050" cy="3725863"/>
          </a:xfrm>
          <a:prstGeom prst="rect">
            <a:avLst/>
          </a:prstGeom>
          <a:ln w="0">
            <a:noFill/>
          </a:ln>
        </p:spPr>
      </p:sp>
      <p:sp>
        <p:nvSpPr>
          <p:cNvPr id="910"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ja-JP" altLang="en-US" sz="1000" b="0" strike="noStrike" spc="-1" dirty="0">
                <a:solidFill>
                  <a:srgbClr val="000000"/>
                </a:solidFill>
                <a:latin typeface="Meiryo UI"/>
                <a:ea typeface="Meiryo UI"/>
              </a:rPr>
              <a:t>企業が競争力を強化するためにデジタル技術を活用して、</a:t>
            </a:r>
          </a:p>
          <a:p>
            <a:pPr indent="0">
              <a:lnSpc>
                <a:spcPct val="100000"/>
              </a:lnSpc>
              <a:buNone/>
              <a:tabLst>
                <a:tab pos="0" algn="l"/>
              </a:tabLst>
            </a:pPr>
            <a:r>
              <a:rPr lang="ja-JP" altLang="en-US" sz="1000" b="0" strike="noStrike" spc="-1" dirty="0">
                <a:solidFill>
                  <a:srgbClr val="000000"/>
                </a:solidFill>
                <a:latin typeface="Meiryo UI"/>
                <a:ea typeface="Meiryo UI"/>
              </a:rPr>
              <a:t>ビジネスを変革する必要があり、その先に</a:t>
            </a:r>
            <a:r>
              <a:rPr lang="en-US" altLang="ja-JP" sz="1000" b="0" strike="noStrike" spc="-1" dirty="0">
                <a:solidFill>
                  <a:srgbClr val="000000"/>
                </a:solidFill>
                <a:latin typeface="Meiryo UI"/>
                <a:ea typeface="Meiryo UI"/>
              </a:rPr>
              <a:t>DX</a:t>
            </a:r>
            <a:r>
              <a:rPr lang="ja-JP" altLang="en-US" sz="1000" b="0" strike="noStrike" spc="-1" dirty="0">
                <a:solidFill>
                  <a:srgbClr val="000000"/>
                </a:solidFill>
                <a:latin typeface="Meiryo UI"/>
                <a:ea typeface="Meiryo UI"/>
              </a:rPr>
              <a:t>があります。</a:t>
            </a:r>
          </a:p>
          <a:p>
            <a:pPr indent="0">
              <a:lnSpc>
                <a:spcPct val="100000"/>
              </a:lnSpc>
              <a:buNone/>
              <a:tabLst>
                <a:tab pos="0" algn="l"/>
              </a:tabLst>
            </a:pPr>
            <a:endParaRPr lang="ja-JP" altLang="en-US" sz="1000" b="0" strike="noStrike" spc="-1" dirty="0">
              <a:solidFill>
                <a:srgbClr val="000000"/>
              </a:solidFill>
              <a:latin typeface="Meiryo UI"/>
              <a:ea typeface="Meiryo UI"/>
            </a:endParaRPr>
          </a:p>
          <a:p>
            <a:pPr indent="0">
              <a:lnSpc>
                <a:spcPct val="100000"/>
              </a:lnSpc>
              <a:buNone/>
              <a:tabLst>
                <a:tab pos="0" algn="l"/>
              </a:tabLst>
            </a:pPr>
            <a:r>
              <a:rPr lang="en-US" altLang="ja-JP" sz="1000" b="0" strike="noStrike" spc="-1" dirty="0">
                <a:solidFill>
                  <a:srgbClr val="000000"/>
                </a:solidFill>
                <a:latin typeface="Meiryo UI"/>
                <a:ea typeface="Meiryo UI"/>
              </a:rPr>
              <a:t>IPA</a:t>
            </a:r>
            <a:r>
              <a:rPr lang="ja-JP" altLang="en-US" sz="1000" b="0" strike="noStrike" spc="-1" dirty="0">
                <a:solidFill>
                  <a:srgbClr val="000000"/>
                </a:solidFill>
                <a:latin typeface="Meiryo UI"/>
                <a:ea typeface="Meiryo UI"/>
              </a:rPr>
              <a:t>では企業の競争力の強化につながる</a:t>
            </a:r>
            <a:r>
              <a:rPr lang="en-US" altLang="ja-JP" sz="1000" b="0" strike="noStrike" spc="-1" dirty="0">
                <a:solidFill>
                  <a:srgbClr val="000000"/>
                </a:solidFill>
                <a:latin typeface="Meiryo UI"/>
                <a:ea typeface="Meiryo UI"/>
              </a:rPr>
              <a:t>DX</a:t>
            </a:r>
            <a:r>
              <a:rPr lang="ja-JP" altLang="en-US" sz="1000" b="0" strike="noStrike" spc="-1" dirty="0">
                <a:solidFill>
                  <a:srgbClr val="000000"/>
                </a:solidFill>
                <a:latin typeface="Meiryo UI"/>
                <a:ea typeface="Meiryo UI"/>
              </a:rPr>
              <a:t>の推進に向けて、</a:t>
            </a:r>
          </a:p>
          <a:p>
            <a:pPr indent="0">
              <a:lnSpc>
                <a:spcPct val="100000"/>
              </a:lnSpc>
              <a:buNone/>
              <a:tabLst>
                <a:tab pos="0" algn="l"/>
              </a:tabLst>
            </a:pPr>
            <a:r>
              <a:rPr lang="ja-JP" altLang="en-US" sz="1000" b="0" strike="noStrike" spc="-1" dirty="0">
                <a:solidFill>
                  <a:srgbClr val="000000"/>
                </a:solidFill>
                <a:latin typeface="Meiryo UI"/>
                <a:ea typeface="Meiryo UI"/>
              </a:rPr>
              <a:t>経営面、技術面の両面から支援を行っていきますので、今後ともどうぞよろしくお願いいたします。</a:t>
            </a:r>
          </a:p>
        </p:txBody>
      </p:sp>
      <p:sp>
        <p:nvSpPr>
          <p:cNvPr id="911" name="PlaceHolder 3"/>
          <p:cNvSpPr>
            <a:spLocks noGrp="1"/>
          </p:cNvSpPr>
          <p:nvPr>
            <p:ph type="sldNum" idx="46"/>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16183AE7-5F1A-4781-AEB4-441FEC6A2D08}" type="slidenum">
              <a:rPr lang="en-US" sz="1200" b="0" strike="noStrike" spc="-1">
                <a:solidFill>
                  <a:srgbClr val="000000"/>
                </a:solidFill>
                <a:latin typeface="Meiryo UI" panose="020B0604030504040204" pitchFamily="50" charset="-128"/>
              </a:rPr>
              <a:t>47</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PlaceHolder 1"/>
          <p:cNvSpPr>
            <a:spLocks noGrp="1" noRot="1" noChangeAspect="1"/>
          </p:cNvSpPr>
          <p:nvPr>
            <p:ph type="sldImg"/>
          </p:nvPr>
        </p:nvSpPr>
        <p:spPr>
          <a:xfrm>
            <a:off x="92075" y="746125"/>
            <a:ext cx="6623050" cy="3725863"/>
          </a:xfrm>
          <a:prstGeom prst="rect">
            <a:avLst/>
          </a:prstGeom>
          <a:ln w="0">
            <a:noFill/>
          </a:ln>
        </p:spPr>
      </p:sp>
      <p:sp>
        <p:nvSpPr>
          <p:cNvPr id="810"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50" b="0" strike="noStrike" spc="-1" dirty="0">
                <a:solidFill>
                  <a:srgbClr val="000000"/>
                </a:solidFill>
              </a:rPr>
              <a:t>DX</a:t>
            </a:r>
            <a:r>
              <a:rPr lang="ja-JP" altLang="en-US" sz="1050" b="0" strike="noStrike" spc="-1" dirty="0">
                <a:solidFill>
                  <a:srgbClr val="000000"/>
                </a:solidFill>
              </a:rPr>
              <a:t>実践手引書の主な想定読者</a:t>
            </a:r>
            <a:r>
              <a:rPr lang="ja-JP" altLang="en-US" sz="1000" b="0" strike="noStrike" spc="-1" dirty="0">
                <a:solidFill>
                  <a:srgbClr val="000000"/>
                </a:solidFill>
                <a:latin typeface="Meiryo UI" panose="020B0604030504040204" pitchFamily="50" charset="-128"/>
                <a:ea typeface="Meiryo UI" panose="020B0604030504040204" pitchFamily="50" charset="-128"/>
              </a:rPr>
              <a:t>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ja-JP" sz="1000" b="0" strike="noStrike" spc="-1" dirty="0">
                <a:solidFill>
                  <a:srgbClr val="000000"/>
                </a:solidFill>
                <a:latin typeface="Meiryo UI" panose="020B0604030504040204" pitchFamily="50" charset="-128"/>
                <a:ea typeface="Meiryo UI" panose="020B0604030504040204" pitchFamily="50" charset="-128"/>
              </a:rPr>
              <a:t>これから</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ja-JP" sz="1000" b="0" strike="noStrike" spc="-1" dirty="0">
                <a:solidFill>
                  <a:srgbClr val="000000"/>
                </a:solidFill>
                <a:latin typeface="Meiryo UI" panose="020B0604030504040204" pitchFamily="50" charset="-128"/>
                <a:ea typeface="Meiryo UI" panose="020B0604030504040204" pitchFamily="50" charset="-128"/>
              </a:rPr>
              <a:t>の実践に向けて取り組み始める、もしくは取り組んでいる最中にある組織の</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altLang="ja-JP" sz="1000" dirty="0">
                <a:effectLst/>
                <a:cs typeface="Times New Roman" panose="02020603050405020304" pitchFamily="18" charset="0"/>
              </a:rPr>
              <a:t>DX</a:t>
            </a:r>
            <a:r>
              <a:rPr lang="ja-JP" altLang="ja-JP" sz="1000" dirty="0">
                <a:effectLst/>
                <a:cs typeface="Times New Roman" panose="02020603050405020304" pitchFamily="18" charset="0"/>
              </a:rPr>
              <a:t>推進の担当者</a:t>
            </a:r>
            <a:r>
              <a:rPr lang="ja-JP" altLang="en-US" sz="1000" dirty="0">
                <a:effectLst/>
                <a:cs typeface="Times New Roman" panose="02020603050405020304" pitchFamily="18" charset="0"/>
              </a:rPr>
              <a:t>です。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本資料では各ページの右上にご覧のアイコンを表示しています。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特に読んでいただきたい読者は青色のアイコンで示しています。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p:txBody>
      </p:sp>
      <p:sp>
        <p:nvSpPr>
          <p:cNvPr id="811" name="PlaceHolder 3"/>
          <p:cNvSpPr>
            <a:spLocks noGrp="1"/>
          </p:cNvSpPr>
          <p:nvPr>
            <p:ph type="sldNum" idx="18"/>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3D2DCBE6-5D87-40B1-B6F3-A4CE05A16008}" type="slidenum">
              <a:rPr lang="en-US" sz="1200" b="0" strike="noStrike" spc="-1">
                <a:solidFill>
                  <a:srgbClr val="000000"/>
                </a:solidFill>
                <a:latin typeface="Meiryo UI" panose="020B0604030504040204" pitchFamily="50" charset="-128"/>
              </a:rPr>
              <a:t>5</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PlaceHolder 1"/>
          <p:cNvSpPr>
            <a:spLocks noGrp="1" noRot="1" noChangeAspect="1"/>
          </p:cNvSpPr>
          <p:nvPr>
            <p:ph type="sldImg"/>
          </p:nvPr>
        </p:nvSpPr>
        <p:spPr>
          <a:xfrm>
            <a:off x="92075" y="746125"/>
            <a:ext cx="6623050" cy="3725863"/>
          </a:xfrm>
          <a:prstGeom prst="rect">
            <a:avLst/>
          </a:prstGeom>
          <a:ln w="0">
            <a:noFill/>
          </a:ln>
        </p:spPr>
      </p:sp>
      <p:sp>
        <p:nvSpPr>
          <p:cNvPr id="827"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実践手引書を作り上げるにあたり、</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を先進的に進めている様々な業種の</a:t>
            </a:r>
            <a:r>
              <a:rPr lang="en-US" altLang="ja-JP" sz="1000" b="0" strike="noStrike" spc="-1" dirty="0">
                <a:solidFill>
                  <a:srgbClr val="000000"/>
                </a:solidFill>
                <a:latin typeface="Meiryo UI" panose="020B0604030504040204" pitchFamily="50" charset="-128"/>
                <a:ea typeface="Meiryo UI" panose="020B0604030504040204" pitchFamily="50" charset="-128"/>
              </a:rPr>
              <a:t>60</a:t>
            </a:r>
            <a:r>
              <a:rPr lang="ja-JP" altLang="en-US" sz="1000" b="0" strike="noStrike" spc="-1" dirty="0">
                <a:solidFill>
                  <a:srgbClr val="000000"/>
                </a:solidFill>
                <a:latin typeface="Meiryo UI" panose="020B0604030504040204" pitchFamily="50" charset="-128"/>
                <a:ea typeface="Meiryo UI" panose="020B0604030504040204" pitchFamily="50" charset="-128"/>
              </a:rPr>
              <a:t>社以上の企業に、</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ヒアリングをさせていただきました。</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その内容をまとめたものが調査概要報告書です。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この「調査概要報告書」は、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実践手引書へ掲載しきれなかった情報もあります。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また自社の</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の対応状況を見える化できる「プラットフォームデジタル化指標」で診断した結果、</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対策を検討する際に、手引書の参照箇所を関連付けした</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「プラットフォームデジタル化指標 </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実践手引書連携ガイド」という資料も公開しています。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「調査概要報告書」、「プラットフォームデジタル化指標 </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実践手引書連携ガイド」は</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それぞれのリンク先からダウンロード可能です。</a:t>
            </a: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28" name="PlaceHolder 3"/>
          <p:cNvSpPr>
            <a:spLocks noGrp="1"/>
          </p:cNvSpPr>
          <p:nvPr>
            <p:ph type="sldNum" idx="23"/>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B0ED8B2E-F588-405F-863E-0C5B440A27B4}" type="slidenum">
              <a:rPr lang="en-US" sz="1200" b="0" strike="noStrike" spc="-1">
                <a:solidFill>
                  <a:srgbClr val="000000"/>
                </a:solidFill>
                <a:latin typeface="Meiryo UI" panose="020B0604030504040204" pitchFamily="50" charset="-128"/>
              </a:rPr>
              <a:t>6</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4884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PlaceHolder 1"/>
          <p:cNvSpPr>
            <a:spLocks noGrp="1" noRot="1" noChangeAspect="1"/>
          </p:cNvSpPr>
          <p:nvPr>
            <p:ph type="sldImg"/>
          </p:nvPr>
        </p:nvSpPr>
        <p:spPr>
          <a:xfrm>
            <a:off x="92075" y="746125"/>
            <a:ext cx="6623050" cy="3725863"/>
          </a:xfrm>
          <a:prstGeom prst="rect">
            <a:avLst/>
          </a:prstGeom>
          <a:ln w="0">
            <a:noFill/>
          </a:ln>
        </p:spPr>
      </p:sp>
      <p:sp>
        <p:nvSpPr>
          <p:cNvPr id="827"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実践手引書の全体概要についてご紹介します。</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実践手引書は、</a:t>
            </a:r>
            <a:r>
              <a:rPr lang="en-US" altLang="ja-JP" sz="1000" b="0" strike="noStrike" spc="-1" dirty="0">
                <a:solidFill>
                  <a:srgbClr val="000000"/>
                </a:solidFill>
                <a:latin typeface="Meiryo UI" panose="020B0604030504040204" pitchFamily="50" charset="-128"/>
                <a:ea typeface="Meiryo UI" panose="020B0604030504040204" pitchFamily="50" charset="-128"/>
              </a:rPr>
              <a:t>4</a:t>
            </a:r>
            <a:r>
              <a:rPr lang="ja-JP" altLang="en-US" sz="1000" b="0" strike="noStrike" spc="-1" dirty="0">
                <a:solidFill>
                  <a:srgbClr val="000000"/>
                </a:solidFill>
                <a:latin typeface="Meiryo UI" panose="020B0604030504040204" pitchFamily="50" charset="-128"/>
                <a:ea typeface="Meiryo UI" panose="020B0604030504040204" pitchFamily="50" charset="-128"/>
              </a:rPr>
              <a:t>章構成になっています。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ja-JP" alt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第</a:t>
            </a: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章は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を実現するための考え方として、</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en-US" altLang="ja-JP" sz="1000" b="0" strike="noStrike" spc="-1" dirty="0">
                <a:solidFill>
                  <a:srgbClr val="000000"/>
                </a:solidFill>
                <a:latin typeface="Meiryo UI" panose="020B0604030504040204" pitchFamily="50" charset="-128"/>
                <a:ea typeface="Meiryo UI" panose="020B0604030504040204" pitchFamily="50" charset="-128"/>
              </a:rPr>
              <a:t>IT</a:t>
            </a:r>
            <a:r>
              <a:rPr lang="ja-JP" altLang="en-US" sz="1000" b="0" strike="noStrike" spc="-1" dirty="0">
                <a:solidFill>
                  <a:srgbClr val="000000"/>
                </a:solidFill>
                <a:latin typeface="Meiryo UI" panose="020B0604030504040204" pitchFamily="50" charset="-128"/>
                <a:ea typeface="Meiryo UI" panose="020B0604030504040204" pitchFamily="50" charset="-128"/>
              </a:rPr>
              <a:t>システムを構築する前に</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の取り組みとして必要な要素をまとめています。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第</a:t>
            </a:r>
            <a:r>
              <a:rPr lang="en-US" sz="1000" b="0" strike="noStrike" spc="-1" dirty="0">
                <a:solidFill>
                  <a:srgbClr val="000000"/>
                </a:solidFill>
                <a:latin typeface="Meiryo UI" panose="020B0604030504040204" pitchFamily="50" charset="-128"/>
                <a:ea typeface="Meiryo UI" panose="020B0604030504040204" pitchFamily="50" charset="-128"/>
              </a:rPr>
              <a:t>2</a:t>
            </a:r>
            <a:r>
              <a:rPr lang="ja-JP" sz="1000" b="0" strike="noStrike" spc="-1" dirty="0">
                <a:solidFill>
                  <a:srgbClr val="000000"/>
                </a:solidFill>
                <a:latin typeface="Meiryo UI" panose="020B0604030504040204" pitchFamily="50" charset="-128"/>
                <a:ea typeface="Meiryo UI" panose="020B0604030504040204" pitchFamily="50" charset="-128"/>
              </a:rPr>
              <a:t>章は</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を継続的に進めるための考え方として</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変革規模や組織成熟度の２つの指標</a:t>
            </a:r>
            <a:r>
              <a:rPr lang="ja-JP" sz="1000" b="0" strike="noStrike" spc="-1" dirty="0">
                <a:solidFill>
                  <a:srgbClr val="000000"/>
                </a:solidFill>
                <a:latin typeface="Meiryo UI" panose="020B0604030504040204" pitchFamily="50" charset="-128"/>
                <a:ea typeface="Meiryo UI" panose="020B0604030504040204" pitchFamily="50" charset="-128"/>
              </a:rPr>
              <a:t>を軸に</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を進めるためのケイパビリティを把握できるようになっています。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第</a:t>
            </a:r>
            <a:r>
              <a:rPr lang="en-US" sz="1000" b="0" strike="noStrike" spc="-1" dirty="0">
                <a:solidFill>
                  <a:srgbClr val="000000"/>
                </a:solidFill>
                <a:latin typeface="Meiryo UI" panose="020B0604030504040204" pitchFamily="50" charset="-128"/>
                <a:ea typeface="Meiryo UI" panose="020B0604030504040204" pitchFamily="50" charset="-128"/>
              </a:rPr>
              <a:t>3</a:t>
            </a:r>
            <a:r>
              <a:rPr lang="ja-JP" sz="1000" b="0" strike="noStrike" spc="-1" dirty="0">
                <a:solidFill>
                  <a:srgbClr val="000000"/>
                </a:solidFill>
                <a:latin typeface="Meiryo UI" panose="020B0604030504040204" pitchFamily="50" charset="-128"/>
                <a:ea typeface="Meiryo UI" panose="020B0604030504040204" pitchFamily="50" charset="-128"/>
              </a:rPr>
              <a:t>章は</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を実現するための</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システムのあるべき姿として</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先進企業共通のポイントである「データ活用」、「スピード・アジリティ」、「社会最適」について解説しています。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第</a:t>
            </a:r>
            <a:r>
              <a:rPr lang="en-US" sz="1000" b="0" strike="noStrike" spc="-1" dirty="0">
                <a:solidFill>
                  <a:srgbClr val="000000"/>
                </a:solidFill>
                <a:latin typeface="Meiryo UI" panose="020B0604030504040204" pitchFamily="50" charset="-128"/>
                <a:ea typeface="Meiryo UI" panose="020B0604030504040204" pitchFamily="50" charset="-128"/>
              </a:rPr>
              <a:t>4</a:t>
            </a:r>
            <a:r>
              <a:rPr lang="ja-JP" sz="1000" b="0" strike="noStrike" spc="-1" dirty="0">
                <a:solidFill>
                  <a:srgbClr val="000000"/>
                </a:solidFill>
                <a:latin typeface="Meiryo UI" panose="020B0604030504040204" pitchFamily="50" charset="-128"/>
                <a:ea typeface="Meiryo UI" panose="020B0604030504040204" pitchFamily="50" charset="-128"/>
              </a:rPr>
              <a:t>章はあるべき</a:t>
            </a:r>
            <a:r>
              <a:rPr lang="en-US" sz="1000" b="0" strike="noStrike" spc="-1" dirty="0">
                <a:solidFill>
                  <a:srgbClr val="000000"/>
                </a:solidFill>
                <a:latin typeface="Meiryo UI" panose="020B0604030504040204" pitchFamily="50" charset="-128"/>
                <a:ea typeface="Meiryo UI" panose="020B0604030504040204" pitchFamily="50" charset="-128"/>
              </a:rPr>
              <a:t>IT</a:t>
            </a:r>
            <a:r>
              <a:rPr lang="ja-JP" sz="1000" b="0" strike="noStrike" spc="-1" dirty="0">
                <a:solidFill>
                  <a:srgbClr val="000000"/>
                </a:solidFill>
                <a:latin typeface="Meiryo UI" panose="020B0604030504040204" pitchFamily="50" charset="-128"/>
                <a:ea typeface="Meiryo UI" panose="020B0604030504040204" pitchFamily="50" charset="-128"/>
              </a:rPr>
              <a:t>システムとそれを実現する技術要素として</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データ活用</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や</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en-US" sz="1000" b="0" strike="noStrike" spc="-1" dirty="0">
                <a:solidFill>
                  <a:srgbClr val="000000"/>
                </a:solidFill>
                <a:latin typeface="Meiryo UI" panose="020B0604030504040204" pitchFamily="50" charset="-128"/>
                <a:ea typeface="Meiryo UI" panose="020B0604030504040204" pitchFamily="50" charset="-128"/>
              </a:rPr>
              <a:t>API</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などの各技術について解説するとともに</a:t>
            </a:r>
            <a:r>
              <a:rPr lang="ja-JP" altLang="en-US" sz="1000" b="0" strike="noStrike" spc="-1" dirty="0">
                <a:solidFill>
                  <a:srgbClr val="000000"/>
                </a:solidFill>
                <a:latin typeface="Meiryo UI" panose="020B0604030504040204" pitchFamily="50" charset="-128"/>
                <a:ea typeface="Meiryo UI" panose="020B0604030504040204" pitchFamily="50" charset="-128"/>
              </a:rPr>
              <a:t>、各技術の</a:t>
            </a:r>
            <a:r>
              <a:rPr lang="ja-JP" sz="1000" b="0" strike="noStrike" spc="-1" dirty="0">
                <a:solidFill>
                  <a:srgbClr val="000000"/>
                </a:solidFill>
                <a:latin typeface="Meiryo UI" panose="020B0604030504040204" pitchFamily="50" charset="-128"/>
                <a:ea typeface="Meiryo UI" panose="020B0604030504040204" pitchFamily="50" charset="-128"/>
              </a:rPr>
              <a:t>活用事例を掲載しています。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28" name="PlaceHolder 3"/>
          <p:cNvSpPr>
            <a:spLocks noGrp="1"/>
          </p:cNvSpPr>
          <p:nvPr>
            <p:ph type="sldNum" idx="23"/>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B0ED8B2E-F588-405F-863E-0C5B440A27B4}" type="slidenum">
              <a:rPr lang="en-US" sz="1200" b="0" strike="noStrike" spc="-1">
                <a:solidFill>
                  <a:srgbClr val="000000"/>
                </a:solidFill>
                <a:latin typeface="Meiryo UI" panose="020B0604030504040204" pitchFamily="50" charset="-128"/>
              </a:rPr>
              <a:t>7</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r>
              <a:rPr kumimoji="1" lang="en-US" altLang="ja-JP" sz="1000" dirty="0"/>
              <a:t>1</a:t>
            </a:r>
            <a:r>
              <a:rPr kumimoji="1" lang="ja-JP" altLang="en-US" sz="1000" dirty="0"/>
              <a:t>章では、「</a:t>
            </a:r>
            <a:r>
              <a:rPr kumimoji="1" lang="en-US" altLang="ja-JP" sz="1000" dirty="0"/>
              <a:t>DX</a:t>
            </a:r>
            <a:r>
              <a:rPr kumimoji="1" lang="ja-JP" altLang="en-US" sz="1000" dirty="0"/>
              <a:t>を実現するための考え方」を掲載しています。</a:t>
            </a: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8</a:t>
            </a:fld>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1361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92075" y="746125"/>
            <a:ext cx="6623050" cy="3725863"/>
          </a:xfrm>
          <a:prstGeom prst="rect">
            <a:avLst/>
          </a:prstGeom>
          <a:ln w="0">
            <a:noFill/>
          </a:ln>
        </p:spPr>
      </p:sp>
      <p:sp>
        <p:nvSpPr>
          <p:cNvPr id="830" name="PlaceHolder 2"/>
          <p:cNvSpPr>
            <a:spLocks noGrp="1"/>
          </p:cNvSpPr>
          <p:nvPr>
            <p:ph type="body"/>
          </p:nvPr>
        </p:nvSpPr>
        <p:spPr>
          <a:xfrm>
            <a:off x="681120" y="4721400"/>
            <a:ext cx="5444640" cy="4471560"/>
          </a:xfrm>
          <a:prstGeom prst="rect">
            <a:avLst/>
          </a:prstGeom>
          <a:noFill/>
          <a:ln w="0">
            <a:noFill/>
          </a:ln>
        </p:spPr>
        <p:txBody>
          <a:bodyPr anchor="t">
            <a:noAutofit/>
          </a:bodyPr>
          <a:lstStyle/>
          <a:p>
            <a:pPr indent="0">
              <a:lnSpc>
                <a:spcPct val="100000"/>
              </a:lnSpc>
              <a:buNone/>
              <a:tabLst>
                <a:tab pos="0" algn="l"/>
              </a:tabLst>
            </a:pPr>
            <a:r>
              <a:rPr lang="en-US" altLang="ja-JP" sz="1000" b="0" strike="noStrike" spc="-1" dirty="0">
                <a:solidFill>
                  <a:srgbClr val="000000"/>
                </a:solidFill>
                <a:latin typeface="Meiryo UI" panose="020B0604030504040204" pitchFamily="50" charset="-128"/>
                <a:ea typeface="Meiryo UI" panose="020B0604030504040204" pitchFamily="50" charset="-128"/>
              </a:rPr>
              <a:t>1</a:t>
            </a:r>
            <a:r>
              <a:rPr lang="ja-JP" altLang="en-US" sz="1000" b="0" strike="noStrike" spc="-1" dirty="0">
                <a:solidFill>
                  <a:srgbClr val="000000"/>
                </a:solidFill>
                <a:latin typeface="Meiryo UI" panose="020B0604030504040204" pitchFamily="50" charset="-128"/>
                <a:ea typeface="Meiryo UI" panose="020B0604030504040204" pitchFamily="50" charset="-128"/>
              </a:rPr>
              <a:t>章では、</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を実現するための考え方を掲載しています。</a:t>
            </a: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まずは「目指すべきビジョンの共有」をすることが</a:t>
            </a:r>
            <a:r>
              <a:rPr lang="en-US" altLang="ja-JP" sz="1000" b="0" strike="noStrike" spc="-1" dirty="0">
                <a:solidFill>
                  <a:srgbClr val="000000"/>
                </a:solidFill>
                <a:latin typeface="Meiryo UI" panose="020B0604030504040204" pitchFamily="50" charset="-128"/>
                <a:ea typeface="Meiryo UI" panose="020B0604030504040204" pitchFamily="50" charset="-128"/>
              </a:rPr>
              <a:t>DX</a:t>
            </a:r>
            <a:r>
              <a:rPr lang="ja-JP" altLang="en-US" sz="1000" b="0" strike="noStrike" spc="-1" dirty="0">
                <a:solidFill>
                  <a:srgbClr val="000000"/>
                </a:solidFill>
                <a:latin typeface="Meiryo UI" panose="020B0604030504040204" pitchFamily="50" charset="-128"/>
                <a:ea typeface="Meiryo UI" panose="020B0604030504040204" pitchFamily="50" charset="-128"/>
              </a:rPr>
              <a:t>を実現するための起点となります。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ja-JP" sz="1000" b="1" strike="noStrike" spc="-1" dirty="0">
                <a:solidFill>
                  <a:srgbClr val="000000"/>
                </a:solidFill>
                <a:latin typeface="Meiryo UI" panose="020B0604030504040204" pitchFamily="50" charset="-128"/>
                <a:ea typeface="Meiryo UI" panose="020B0604030504040204" pitchFamily="50" charset="-128"/>
              </a:rPr>
              <a:t>ビジョンの発信</a:t>
            </a:r>
            <a:r>
              <a:rPr lang="ja-JP" altLang="en-US" sz="1000" b="1" strike="noStrike" spc="-1" dirty="0">
                <a:solidFill>
                  <a:srgbClr val="000000"/>
                </a:solidFill>
                <a:latin typeface="Meiryo UI" panose="020B0604030504040204" pitchFamily="50" charset="-128"/>
                <a:ea typeface="Meiryo UI" panose="020B0604030504040204" pitchFamily="50" charset="-128"/>
              </a:rPr>
              <a:t>について紹介すると</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全社的な取り組みとして</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を実践する第一歩は、デジタル技術を活用することでビジネスがどう変革されるか</a:t>
            </a:r>
            <a:r>
              <a:rPr lang="ja-JP" altLang="en-US"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組織の将来像・ビジョンを徹底的に議論し、経営トップら全員が腹落ちしたビジョンを発信</a:t>
            </a:r>
            <a:r>
              <a:rPr lang="ja-JP" altLang="en-US" sz="1000" b="0" strike="noStrike" spc="-1" dirty="0">
                <a:solidFill>
                  <a:srgbClr val="000000"/>
                </a:solidFill>
                <a:latin typeface="Meiryo UI" panose="020B0604030504040204" pitchFamily="50" charset="-128"/>
                <a:ea typeface="Meiryo UI" panose="020B0604030504040204" pitchFamily="50" charset="-128"/>
              </a:rPr>
              <a:t>することが重要となります</a:t>
            </a:r>
            <a:r>
              <a:rPr lang="ja-JP" sz="1000" b="0" strike="noStrike" spc="-1" dirty="0">
                <a:solidFill>
                  <a:srgbClr val="000000"/>
                </a:solidFill>
                <a:latin typeface="Meiryo UI" panose="020B0604030504040204" pitchFamily="50" charset="-128"/>
                <a:ea typeface="Meiryo UI" panose="020B0604030504040204" pitchFamily="50" charset="-128"/>
              </a:rPr>
              <a:t>。</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繰り返し組織全体に共有</a:t>
            </a:r>
            <a:r>
              <a:rPr lang="ja-JP" altLang="en-US" sz="1000" b="0" strike="noStrike" spc="-1" dirty="0">
                <a:solidFill>
                  <a:srgbClr val="000000"/>
                </a:solidFill>
                <a:latin typeface="Meiryo UI" panose="020B0604030504040204" pitchFamily="50" charset="-128"/>
                <a:ea typeface="Meiryo UI" panose="020B0604030504040204" pitchFamily="50" charset="-128"/>
              </a:rPr>
              <a:t>して回る</a:t>
            </a:r>
            <a:r>
              <a:rPr lang="ja-JP" sz="1000" b="0" strike="noStrike" spc="-1" dirty="0">
                <a:solidFill>
                  <a:srgbClr val="000000"/>
                </a:solidFill>
                <a:latin typeface="Meiryo UI" panose="020B0604030504040204" pitchFamily="50" charset="-128"/>
                <a:ea typeface="Meiryo UI" panose="020B0604030504040204" pitchFamily="50" charset="-128"/>
              </a:rPr>
              <a:t>ことで</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組織全体として力が発揮でき</a:t>
            </a:r>
            <a:r>
              <a:rPr lang="ja-JP" altLang="en-US" sz="1000" b="0" strike="noStrike" spc="-1" dirty="0">
                <a:solidFill>
                  <a:srgbClr val="000000"/>
                </a:solidFill>
                <a:latin typeface="Meiryo UI" panose="020B0604030504040204" pitchFamily="50" charset="-128"/>
                <a:ea typeface="Meiryo UI" panose="020B0604030504040204" pitchFamily="50" charset="-128"/>
              </a:rPr>
              <a:t>ます。</a:t>
            </a:r>
            <a:endParaRPr lang="en-US" altLang="ja-JP"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時には現行業務の変化についての反対がある場合は、説得し続けることも必要です。</a:t>
            </a:r>
            <a:r>
              <a:rPr lang="ja-JP" sz="1000" b="0" strike="noStrike" spc="-1" dirty="0">
                <a:solidFill>
                  <a:srgbClr val="000000"/>
                </a:solidFill>
                <a:latin typeface="Meiryo UI" panose="020B0604030504040204" pitchFamily="50" charset="-128"/>
                <a:ea typeface="Meiryo UI" panose="020B0604030504040204" pitchFamily="50" charset="-128"/>
              </a:rPr>
              <a:t>　</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ビジョンの発信の次は</a:t>
            </a:r>
            <a:r>
              <a:rPr lang="ja-JP" sz="1000" b="1" strike="noStrike" spc="-1" dirty="0">
                <a:solidFill>
                  <a:srgbClr val="000000"/>
                </a:solidFill>
                <a:latin typeface="Meiryo UI" panose="020B0604030504040204" pitchFamily="50" charset="-128"/>
                <a:ea typeface="Meiryo UI" panose="020B0604030504040204" pitchFamily="50" charset="-128"/>
              </a:rPr>
              <a:t>ロードマップ策定</a:t>
            </a:r>
            <a:r>
              <a:rPr lang="ja-JP" altLang="en-US" sz="1000" b="1" strike="noStrike" spc="-1" dirty="0">
                <a:solidFill>
                  <a:srgbClr val="000000"/>
                </a:solidFill>
                <a:latin typeface="Meiryo UI" panose="020B0604030504040204" pitchFamily="50" charset="-128"/>
                <a:ea typeface="Meiryo UI" panose="020B0604030504040204" pitchFamily="50" charset="-128"/>
              </a:rPr>
              <a:t>です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策定したビジョンを実現するためには、いつまでに「何を」達成し、今「何をするべき」なのかのロードマップを考えます。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sz="1000" b="0" strike="noStrike" spc="-1" dirty="0">
                <a:solidFill>
                  <a:srgbClr val="000000"/>
                </a:solidFill>
                <a:latin typeface="Meiryo UI" panose="020B0604030504040204" pitchFamily="50" charset="-128"/>
                <a:ea typeface="Meiryo UI" panose="020B0604030504040204" pitchFamily="50" charset="-128"/>
              </a:rPr>
              <a:t>　ロードマップは普遍的なものではなく、世の中の変化やニーズに合わせ随時見直し、最適化、修正を行い</a:t>
            </a:r>
            <a:r>
              <a:rPr lang="ja-JP" altLang="en-US" sz="1000" b="0" strike="noStrike" spc="-1" dirty="0">
                <a:solidFill>
                  <a:srgbClr val="000000"/>
                </a:solidFill>
                <a:latin typeface="Meiryo UI" panose="020B0604030504040204" pitchFamily="50" charset="-128"/>
                <a:ea typeface="Meiryo UI" panose="020B0604030504040204" pitchFamily="50" charset="-128"/>
              </a:rPr>
              <a:t>、</a:t>
            </a:r>
            <a:r>
              <a:rPr lang="ja-JP" sz="1000" b="0" strike="noStrike" spc="-1" dirty="0">
                <a:solidFill>
                  <a:srgbClr val="000000"/>
                </a:solidFill>
                <a:latin typeface="Meiryo UI" panose="020B0604030504040204" pitchFamily="50" charset="-128"/>
                <a:ea typeface="Meiryo UI" panose="020B0604030504040204" pitchFamily="50" charset="-128"/>
              </a:rPr>
              <a:t>ビジョンに向かいます。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1" strike="noStrike" spc="-1" dirty="0">
                <a:solidFill>
                  <a:srgbClr val="000000"/>
                </a:solidFill>
                <a:latin typeface="Meiryo UI" panose="020B0604030504040204" pitchFamily="50" charset="-128"/>
                <a:ea typeface="Meiryo UI" panose="020B0604030504040204" pitchFamily="50" charset="-128"/>
              </a:rPr>
              <a:t>●</a:t>
            </a:r>
            <a:r>
              <a:rPr lang="ja-JP" altLang="en-US" sz="1000" b="0" strike="noStrike" spc="-1" dirty="0">
                <a:solidFill>
                  <a:srgbClr val="000000"/>
                </a:solidFill>
                <a:latin typeface="Meiryo UI" panose="020B0604030504040204" pitchFamily="50" charset="-128"/>
                <a:ea typeface="Meiryo UI" panose="020B0604030504040204" pitchFamily="50" charset="-128"/>
              </a:rPr>
              <a:t>ビジョンを立てる上で</a:t>
            </a:r>
            <a:r>
              <a:rPr lang="ja-JP" sz="1000" b="1" strike="noStrike" spc="-1" dirty="0">
                <a:solidFill>
                  <a:srgbClr val="000000"/>
                </a:solidFill>
                <a:latin typeface="Meiryo UI" panose="020B0604030504040204" pitchFamily="50" charset="-128"/>
                <a:ea typeface="Meiryo UI" panose="020B0604030504040204" pitchFamily="50" charset="-128"/>
              </a:rPr>
              <a:t>やるべきことの取捨選択</a:t>
            </a:r>
            <a:r>
              <a:rPr lang="ja-JP" altLang="en-US" sz="1000" b="0" strike="noStrike" spc="-1" dirty="0">
                <a:solidFill>
                  <a:srgbClr val="000000"/>
                </a:solidFill>
                <a:latin typeface="Meiryo UI" panose="020B0604030504040204" pitchFamily="50" charset="-128"/>
                <a:ea typeface="Meiryo UI" panose="020B0604030504040204" pitchFamily="50" charset="-128"/>
              </a:rPr>
              <a:t>をすることも重要となります</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en-US" sz="1000" b="1" strike="noStrike" spc="-1" dirty="0">
                <a:solidFill>
                  <a:srgbClr val="000000"/>
                </a:solidFill>
                <a:latin typeface="Meiryo UI" panose="020B0604030504040204" pitchFamily="50" charset="-128"/>
                <a:ea typeface="Meiryo UI" panose="020B0604030504040204" pitchFamily="50" charset="-128"/>
              </a:rPr>
              <a:t> </a:t>
            </a: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en-US" sz="1000" b="0" strike="noStrike" spc="-1" dirty="0">
                <a:solidFill>
                  <a:srgbClr val="000000"/>
                </a:solidFill>
                <a:latin typeface="Meiryo UI" panose="020B0604030504040204" pitchFamily="50" charset="-128"/>
                <a:ea typeface="Meiryo UI" panose="020B0604030504040204" pitchFamily="50" charset="-128"/>
              </a:rPr>
              <a:t>DX</a:t>
            </a:r>
            <a:r>
              <a:rPr lang="ja-JP" sz="1000" b="0" strike="noStrike" spc="-1" dirty="0">
                <a:solidFill>
                  <a:srgbClr val="000000"/>
                </a:solidFill>
                <a:latin typeface="Meiryo UI" panose="020B0604030504040204" pitchFamily="50" charset="-128"/>
                <a:ea typeface="Meiryo UI" panose="020B0604030504040204" pitchFamily="50" charset="-128"/>
              </a:rPr>
              <a:t>の実現によって、必ずしもすべての企業が「社会全体の変革」につながるようなものを目指すとは、限</a:t>
            </a:r>
            <a:r>
              <a:rPr lang="ja-JP" altLang="en-US" sz="1000" b="0" strike="noStrike" spc="-1" dirty="0">
                <a:solidFill>
                  <a:srgbClr val="000000"/>
                </a:solidFill>
                <a:latin typeface="Meiryo UI" panose="020B0604030504040204" pitchFamily="50" charset="-128"/>
                <a:ea typeface="Meiryo UI" panose="020B0604030504040204" pitchFamily="50" charset="-128"/>
              </a:rPr>
              <a:t>りません。</a:t>
            </a:r>
            <a:endParaRPr lang="en-US" sz="10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buNone/>
              <a:tabLst>
                <a:tab pos="0" algn="l"/>
              </a:tabLst>
            </a:pPr>
            <a:r>
              <a:rPr lang="ja-JP" altLang="en-US" sz="1000" b="0" strike="noStrike" spc="-1" dirty="0">
                <a:solidFill>
                  <a:srgbClr val="000000"/>
                </a:solidFill>
                <a:latin typeface="Meiryo UI" panose="020B0604030504040204" pitchFamily="50" charset="-128"/>
                <a:ea typeface="Meiryo UI" panose="020B0604030504040204" pitchFamily="50" charset="-128"/>
              </a:rPr>
              <a:t>　</a:t>
            </a:r>
            <a:r>
              <a:rPr lang="ja-JP" sz="1000" b="0" strike="noStrike" spc="-1" dirty="0">
                <a:solidFill>
                  <a:srgbClr val="000000"/>
                </a:solidFill>
                <a:latin typeface="Meiryo UI" panose="020B0604030504040204" pitchFamily="50" charset="-128"/>
                <a:ea typeface="Meiryo UI" panose="020B0604030504040204" pitchFamily="50" charset="-128"/>
              </a:rPr>
              <a:t>自分たちの立ち位置や属する市場や業界の状況などにより、どういった範囲の変革を目指すのかを考えることが重要です。</a:t>
            </a:r>
            <a:endParaRPr lang="en-US" sz="1000" b="0" strike="noStrike" spc="-1" dirty="0">
              <a:solidFill>
                <a:srgbClr val="000000"/>
              </a:solidFill>
              <a:latin typeface="Meiryo UI" panose="020B0604030504040204" pitchFamily="50" charset="-128"/>
              <a:ea typeface="Meiryo UI" panose="020B0604030504040204" pitchFamily="50" charset="-128"/>
            </a:endParaRPr>
          </a:p>
        </p:txBody>
      </p:sp>
      <p:sp>
        <p:nvSpPr>
          <p:cNvPr id="831" name="PlaceHolder 3"/>
          <p:cNvSpPr>
            <a:spLocks noGrp="1"/>
          </p:cNvSpPr>
          <p:nvPr>
            <p:ph type="sldNum" idx="24"/>
          </p:nvPr>
        </p:nvSpPr>
        <p:spPr>
          <a:xfrm>
            <a:off x="3855960" y="9441000"/>
            <a:ext cx="2949120" cy="4964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游明朝"/>
              </a:defRPr>
            </a:lvl1pPr>
          </a:lstStyle>
          <a:p>
            <a:pPr indent="0" algn="r">
              <a:lnSpc>
                <a:spcPct val="100000"/>
              </a:lnSpc>
              <a:buNone/>
            </a:pPr>
            <a:fld id="{8B5BBC76-6AE1-4BE3-B3B3-981C907C9652}" type="slidenum">
              <a:rPr lang="en-US" sz="1200" b="0" strike="noStrike" spc="-1">
                <a:solidFill>
                  <a:srgbClr val="000000"/>
                </a:solidFill>
                <a:latin typeface="Meiryo UI" panose="020B0604030504040204" pitchFamily="50" charset="-128"/>
              </a:rPr>
              <a:t>9</a:t>
            </a:fld>
            <a:endParaRPr lang="en-US" sz="1200" b="0" strike="noStrike" spc="-1" dirty="0">
              <a:solidFill>
                <a:srgbClr val="000000"/>
              </a:solidFill>
              <a:latin typeface="Meiryo UI" panose="020B060403050404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E137162-A8EC-4F17-A0BE-8E0A32FFF0C1}"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8" name="PlaceHolder 2"/>
          <p:cNvSpPr>
            <a:spLocks noGrp="1"/>
          </p:cNvSpPr>
          <p:nvPr>
            <p:ph/>
          </p:nvPr>
        </p:nvSpPr>
        <p:spPr>
          <a:xfrm>
            <a:off x="664560" y="134136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39" name="PlaceHolder 3"/>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7A590BD-6B46-4F39-AB70-596A27305AB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41"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2"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3"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4" name="PlaceHolder 5"/>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48E1B3D-7E94-4411-9E15-902CCB2B5408}"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46" name="PlaceHolder 2"/>
          <p:cNvSpPr>
            <a:spLocks noGrp="1"/>
          </p:cNvSpPr>
          <p:nvPr>
            <p:ph/>
          </p:nvPr>
        </p:nvSpPr>
        <p:spPr>
          <a:xfrm>
            <a:off x="66456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7" name="PlaceHolder 3"/>
          <p:cNvSpPr>
            <a:spLocks noGrp="1"/>
          </p:cNvSpPr>
          <p:nvPr>
            <p:ph/>
          </p:nvPr>
        </p:nvSpPr>
        <p:spPr>
          <a:xfrm>
            <a:off x="444888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8" name="PlaceHolder 4"/>
          <p:cNvSpPr>
            <a:spLocks noGrp="1"/>
          </p:cNvSpPr>
          <p:nvPr>
            <p:ph/>
          </p:nvPr>
        </p:nvSpPr>
        <p:spPr>
          <a:xfrm>
            <a:off x="823284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9" name="PlaceHolder 5"/>
          <p:cNvSpPr>
            <a:spLocks noGrp="1"/>
          </p:cNvSpPr>
          <p:nvPr>
            <p:ph/>
          </p:nvPr>
        </p:nvSpPr>
        <p:spPr>
          <a:xfrm>
            <a:off x="66456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0" name="PlaceHolder 6"/>
          <p:cNvSpPr>
            <a:spLocks noGrp="1"/>
          </p:cNvSpPr>
          <p:nvPr>
            <p:ph/>
          </p:nvPr>
        </p:nvSpPr>
        <p:spPr>
          <a:xfrm>
            <a:off x="444888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1" name="PlaceHolder 7"/>
          <p:cNvSpPr>
            <a:spLocks noGrp="1"/>
          </p:cNvSpPr>
          <p:nvPr>
            <p:ph/>
          </p:nvPr>
        </p:nvSpPr>
        <p:spPr>
          <a:xfrm>
            <a:off x="823284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0DF149BB-6BC3-4556-BCFB-ED2BB4A9A8D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4E7EFB3E-B0A8-4F20-9992-EBA89812079C}" type="slidenum">
              <a:t>‹#›</a:t>
            </a:fld>
            <a:endParaRPr/>
          </a:p>
        </p:txBody>
      </p:sp>
      <p:sp>
        <p:nvSpPr>
          <p:cNvPr id="4" name="PlaceHolder 3"/>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63" name="PlaceHolder 2"/>
          <p:cNvSpPr>
            <a:spLocks noGrp="1"/>
          </p:cNvSpPr>
          <p:nvPr>
            <p:ph type="subTitle"/>
          </p:nvPr>
        </p:nvSpPr>
        <p:spPr>
          <a:xfrm>
            <a:off x="664560" y="1341360"/>
            <a:ext cx="11192400" cy="506700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lgn="ctr">
              <a:buNone/>
            </a:pPr>
            <a:endParaRPr lang="en-US" sz="3200" b="0" strike="noStrike" spc="-1" dirty="0">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E30A0364-D5C9-41EB-A0BD-78A7B54C48EF}" type="slidenum">
              <a:t>‹#›</a:t>
            </a:fld>
            <a:endParaRPr/>
          </a:p>
        </p:txBody>
      </p:sp>
      <p:sp>
        <p:nvSpPr>
          <p:cNvPr id="6" name="PlaceHolder 5"/>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65" name="PlaceHolder 2"/>
          <p:cNvSpPr>
            <a:spLocks noGrp="1"/>
          </p:cNvSpPr>
          <p:nvPr>
            <p:ph/>
          </p:nvPr>
        </p:nvSpPr>
        <p:spPr>
          <a:xfrm>
            <a:off x="664560" y="1341360"/>
            <a:ext cx="1119240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05978629-EE3C-4FD3-9C74-93C4CA5AE26F}" type="slidenum">
              <a:t>‹#›</a:t>
            </a:fld>
            <a:endParaRPr/>
          </a:p>
        </p:txBody>
      </p:sp>
      <p:sp>
        <p:nvSpPr>
          <p:cNvPr id="6" name="PlaceHolder 5"/>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67"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8"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83F575B-AAE8-4191-86F0-10AD1BE9F286}" type="slidenum">
              <a:t>‹#›</a:t>
            </a:fld>
            <a:endParaRPr/>
          </a:p>
        </p:txBody>
      </p:sp>
      <p:sp>
        <p:nvSpPr>
          <p:cNvPr id="7" name="PlaceHolder 6"/>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3B41183D-C571-496F-8FE8-E0BEC185E71A}" type="slidenum">
              <a:t>‹#›</a:t>
            </a:fld>
            <a:endParaRPr/>
          </a:p>
        </p:txBody>
      </p:sp>
      <p:sp>
        <p:nvSpPr>
          <p:cNvPr id="5" name="PlaceHolder 4"/>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624240" y="44280"/>
            <a:ext cx="9310680" cy="501084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algn="ctr"/>
            <a:endParaRPr lang="en-US" sz="3200" b="0" strike="noStrike" spc="-1" dirty="0">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174FBFC7-1334-47AB-8DEC-4F7AEFE49CB5}" type="slidenum">
              <a:t>‹#›</a:t>
            </a:fld>
            <a:endParaRPr/>
          </a:p>
        </p:txBody>
      </p:sp>
      <p:sp>
        <p:nvSpPr>
          <p:cNvPr id="5" name="PlaceHolder 4"/>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72"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3"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4"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BDCA0C3-89B4-460B-BC27-1A85C6CB4A11}" type="slidenum">
              <a:t>‹#›</a:t>
            </a:fld>
            <a:endParaRPr/>
          </a:p>
        </p:txBody>
      </p:sp>
      <p:sp>
        <p:nvSpPr>
          <p:cNvPr id="8" name="PlaceHolder 7"/>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7" name="PlaceHolder 2"/>
          <p:cNvSpPr>
            <a:spLocks noGrp="1"/>
          </p:cNvSpPr>
          <p:nvPr>
            <p:ph type="subTitle"/>
          </p:nvPr>
        </p:nvSpPr>
        <p:spPr>
          <a:xfrm>
            <a:off x="664560" y="1341360"/>
            <a:ext cx="11192400" cy="506700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lgn="ctr">
              <a:buNone/>
            </a:pPr>
            <a:endParaRPr lang="en-US" sz="3200" b="0" strike="noStrike" spc="-1" dirty="0">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8E640E9-9DF2-4E15-91F7-2675CFBA2C64}"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76"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7"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8" name="PlaceHolder 4"/>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715C1ACD-A50C-4BF3-8AD7-C2ECF18A369E}" type="slidenum">
              <a:t>‹#›</a:t>
            </a:fld>
            <a:endParaRPr/>
          </a:p>
        </p:txBody>
      </p:sp>
      <p:sp>
        <p:nvSpPr>
          <p:cNvPr id="8" name="PlaceHolder 7"/>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80"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81"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82" name="PlaceHolder 4"/>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E700646-9EA6-4751-BDF2-7A86FC150DFF}" type="slidenum">
              <a:t>‹#›</a:t>
            </a:fld>
            <a:endParaRPr/>
          </a:p>
        </p:txBody>
      </p:sp>
      <p:sp>
        <p:nvSpPr>
          <p:cNvPr id="8" name="PlaceHolder 7"/>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84" name="PlaceHolder 2"/>
          <p:cNvSpPr>
            <a:spLocks noGrp="1"/>
          </p:cNvSpPr>
          <p:nvPr>
            <p:ph/>
          </p:nvPr>
        </p:nvSpPr>
        <p:spPr>
          <a:xfrm>
            <a:off x="664560" y="134136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85" name="PlaceHolder 3"/>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9685EAE-A991-4856-BA08-C1B89E04191A}" type="slidenum">
              <a:t>‹#›</a:t>
            </a:fld>
            <a:endParaRPr/>
          </a:p>
        </p:txBody>
      </p:sp>
      <p:sp>
        <p:nvSpPr>
          <p:cNvPr id="7" name="PlaceHolder 6"/>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87"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88"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89"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0" name="PlaceHolder 5"/>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35BF2570-D639-43A8-AC79-054739F6D36E}" type="slidenum">
              <a:t>‹#›</a:t>
            </a:fld>
            <a:endParaRPr/>
          </a:p>
        </p:txBody>
      </p:sp>
      <p:sp>
        <p:nvSpPr>
          <p:cNvPr id="9" name="PlaceHolder 8"/>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92" name="PlaceHolder 2"/>
          <p:cNvSpPr>
            <a:spLocks noGrp="1"/>
          </p:cNvSpPr>
          <p:nvPr>
            <p:ph/>
          </p:nvPr>
        </p:nvSpPr>
        <p:spPr>
          <a:xfrm>
            <a:off x="66456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3" name="PlaceHolder 3"/>
          <p:cNvSpPr>
            <a:spLocks noGrp="1"/>
          </p:cNvSpPr>
          <p:nvPr>
            <p:ph/>
          </p:nvPr>
        </p:nvSpPr>
        <p:spPr>
          <a:xfrm>
            <a:off x="444888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4" name="PlaceHolder 4"/>
          <p:cNvSpPr>
            <a:spLocks noGrp="1"/>
          </p:cNvSpPr>
          <p:nvPr>
            <p:ph/>
          </p:nvPr>
        </p:nvSpPr>
        <p:spPr>
          <a:xfrm>
            <a:off x="823284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5" name="PlaceHolder 5"/>
          <p:cNvSpPr>
            <a:spLocks noGrp="1"/>
          </p:cNvSpPr>
          <p:nvPr>
            <p:ph/>
          </p:nvPr>
        </p:nvSpPr>
        <p:spPr>
          <a:xfrm>
            <a:off x="66456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6" name="PlaceHolder 6"/>
          <p:cNvSpPr>
            <a:spLocks noGrp="1"/>
          </p:cNvSpPr>
          <p:nvPr>
            <p:ph/>
          </p:nvPr>
        </p:nvSpPr>
        <p:spPr>
          <a:xfrm>
            <a:off x="444888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7" name="PlaceHolder 7"/>
          <p:cNvSpPr>
            <a:spLocks noGrp="1"/>
          </p:cNvSpPr>
          <p:nvPr>
            <p:ph/>
          </p:nvPr>
        </p:nvSpPr>
        <p:spPr>
          <a:xfrm>
            <a:off x="823284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050EEFA1-9F8B-4A05-89EE-EC16C44788DC}" type="slidenum">
              <a:t>‹#›</a:t>
            </a:fld>
            <a:endParaRPr/>
          </a:p>
        </p:txBody>
      </p:sp>
      <p:sp>
        <p:nvSpPr>
          <p:cNvPr id="11" name="PlaceHolder 10"/>
          <p:cNvSpPr>
            <a:spLocks noGrp="1"/>
          </p:cNvSpPr>
          <p:nvPr>
            <p:ph type="dt" idx="4"/>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06" name="PlaceHolder 2"/>
          <p:cNvSpPr>
            <a:spLocks noGrp="1"/>
          </p:cNvSpPr>
          <p:nvPr>
            <p:ph type="subTitle"/>
          </p:nvPr>
        </p:nvSpPr>
        <p:spPr>
          <a:xfrm>
            <a:off x="664560" y="1341360"/>
            <a:ext cx="11192400" cy="506700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lgn="ctr">
              <a:buNone/>
            </a:pPr>
            <a:endParaRPr lang="en-US" sz="3200" b="0" strike="noStrike" spc="-1" dirty="0">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08" name="PlaceHolder 2"/>
          <p:cNvSpPr>
            <a:spLocks noGrp="1"/>
          </p:cNvSpPr>
          <p:nvPr>
            <p:ph/>
          </p:nvPr>
        </p:nvSpPr>
        <p:spPr>
          <a:xfrm>
            <a:off x="664560" y="1341360"/>
            <a:ext cx="1119240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10"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11"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9" name="PlaceHolder 2"/>
          <p:cNvSpPr>
            <a:spLocks noGrp="1"/>
          </p:cNvSpPr>
          <p:nvPr>
            <p:ph/>
          </p:nvPr>
        </p:nvSpPr>
        <p:spPr>
          <a:xfrm>
            <a:off x="664560" y="1341360"/>
            <a:ext cx="1119240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B74F8DF-7D91-42A5-8865-582EDA3CA837}"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624240" y="44280"/>
            <a:ext cx="9310680" cy="501084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algn="ctr"/>
            <a:endParaRPr lang="en-US" sz="3200" b="0" strike="noStrike" spc="-1" dirty="0">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15"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16"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17"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19"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20"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21" name="PlaceHolder 4"/>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23"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24"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25" name="PlaceHolder 4"/>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27" name="PlaceHolder 2"/>
          <p:cNvSpPr>
            <a:spLocks noGrp="1"/>
          </p:cNvSpPr>
          <p:nvPr>
            <p:ph/>
          </p:nvPr>
        </p:nvSpPr>
        <p:spPr>
          <a:xfrm>
            <a:off x="664560" y="134136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28" name="PlaceHolder 3"/>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30"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1"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2"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3" name="PlaceHolder 5"/>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35" name="PlaceHolder 2"/>
          <p:cNvSpPr>
            <a:spLocks noGrp="1"/>
          </p:cNvSpPr>
          <p:nvPr>
            <p:ph/>
          </p:nvPr>
        </p:nvSpPr>
        <p:spPr>
          <a:xfrm>
            <a:off x="66456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6" name="PlaceHolder 3"/>
          <p:cNvSpPr>
            <a:spLocks noGrp="1"/>
          </p:cNvSpPr>
          <p:nvPr>
            <p:ph/>
          </p:nvPr>
        </p:nvSpPr>
        <p:spPr>
          <a:xfrm>
            <a:off x="444888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7" name="PlaceHolder 4"/>
          <p:cNvSpPr>
            <a:spLocks noGrp="1"/>
          </p:cNvSpPr>
          <p:nvPr>
            <p:ph/>
          </p:nvPr>
        </p:nvSpPr>
        <p:spPr>
          <a:xfrm>
            <a:off x="823284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8" name="PlaceHolder 5"/>
          <p:cNvSpPr>
            <a:spLocks noGrp="1"/>
          </p:cNvSpPr>
          <p:nvPr>
            <p:ph/>
          </p:nvPr>
        </p:nvSpPr>
        <p:spPr>
          <a:xfrm>
            <a:off x="66456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39" name="PlaceHolder 6"/>
          <p:cNvSpPr>
            <a:spLocks noGrp="1"/>
          </p:cNvSpPr>
          <p:nvPr>
            <p:ph/>
          </p:nvPr>
        </p:nvSpPr>
        <p:spPr>
          <a:xfrm>
            <a:off x="444888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40" name="PlaceHolder 7"/>
          <p:cNvSpPr>
            <a:spLocks noGrp="1"/>
          </p:cNvSpPr>
          <p:nvPr>
            <p:ph/>
          </p:nvPr>
        </p:nvSpPr>
        <p:spPr>
          <a:xfrm>
            <a:off x="823284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3" name="PlaceHolder 2"/>
          <p:cNvSpPr>
            <a:spLocks noGrp="1"/>
          </p:cNvSpPr>
          <p:nvPr>
            <p:ph type="sldNum" idx="9"/>
          </p:nvPr>
        </p:nvSpPr>
        <p:spPr/>
        <p:txBody>
          <a:bodyPr/>
          <a:lstStyle/>
          <a:p>
            <a:fld id="{5657FBB3-D74F-4271-B166-BC4B81B65C85}" type="slidenum">
              <a:t>‹#›</a:t>
            </a:fld>
            <a:endParaRPr/>
          </a:p>
        </p:txBody>
      </p:sp>
      <p:sp>
        <p:nvSpPr>
          <p:cNvPr id="4" name="PlaceHolder 3"/>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53" name="PlaceHolder 2"/>
          <p:cNvSpPr>
            <a:spLocks noGrp="1"/>
          </p:cNvSpPr>
          <p:nvPr>
            <p:ph type="subTitle"/>
          </p:nvPr>
        </p:nvSpPr>
        <p:spPr>
          <a:xfrm>
            <a:off x="664560" y="1341360"/>
            <a:ext cx="11192400" cy="506700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lgn="ctr">
              <a:buNone/>
            </a:pPr>
            <a:endParaRPr lang="en-US" sz="3200" b="0" strike="noStrike" spc="-1" dirty="0">
              <a:solidFill>
                <a:srgbClr val="000000"/>
              </a:solidFill>
              <a:latin typeface="Arial"/>
            </a:endParaRPr>
          </a:p>
        </p:txBody>
      </p:sp>
      <p:sp>
        <p:nvSpPr>
          <p:cNvPr id="4" name="PlaceHolder 3"/>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5" name="PlaceHolder 4"/>
          <p:cNvSpPr>
            <a:spLocks noGrp="1"/>
          </p:cNvSpPr>
          <p:nvPr>
            <p:ph type="sldNum" idx="9"/>
          </p:nvPr>
        </p:nvSpPr>
        <p:spPr/>
        <p:txBody>
          <a:bodyPr/>
          <a:lstStyle/>
          <a:p>
            <a:fld id="{4AD56ADF-0417-443D-A373-D519E465C9BC}" type="slidenum">
              <a:t>‹#›</a:t>
            </a:fld>
            <a:endParaRPr/>
          </a:p>
        </p:txBody>
      </p:sp>
      <p:sp>
        <p:nvSpPr>
          <p:cNvPr id="6" name="PlaceHolder 5"/>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55" name="PlaceHolder 2"/>
          <p:cNvSpPr>
            <a:spLocks noGrp="1"/>
          </p:cNvSpPr>
          <p:nvPr>
            <p:ph/>
          </p:nvPr>
        </p:nvSpPr>
        <p:spPr>
          <a:xfrm>
            <a:off x="664560" y="1341360"/>
            <a:ext cx="1119240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4" name="PlaceHolder 3"/>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5" name="PlaceHolder 4"/>
          <p:cNvSpPr>
            <a:spLocks noGrp="1"/>
          </p:cNvSpPr>
          <p:nvPr>
            <p:ph type="sldNum" idx="9"/>
          </p:nvPr>
        </p:nvSpPr>
        <p:spPr/>
        <p:txBody>
          <a:bodyPr/>
          <a:lstStyle/>
          <a:p>
            <a:fld id="{74C5F288-7248-47F8-B684-5233174743F7}" type="slidenum">
              <a:t>‹#›</a:t>
            </a:fld>
            <a:endParaRPr/>
          </a:p>
        </p:txBody>
      </p:sp>
      <p:sp>
        <p:nvSpPr>
          <p:cNvPr id="6" name="PlaceHolder 5"/>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21"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22"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9830AB9-792F-4E28-BDD1-56308558082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57"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58"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6" name="PlaceHolder 5"/>
          <p:cNvSpPr>
            <a:spLocks noGrp="1"/>
          </p:cNvSpPr>
          <p:nvPr>
            <p:ph type="sldNum" idx="9"/>
          </p:nvPr>
        </p:nvSpPr>
        <p:spPr/>
        <p:txBody>
          <a:bodyPr/>
          <a:lstStyle/>
          <a:p>
            <a:fld id="{15EFA693-6F80-46F2-A563-F6C0E95E6878}" type="slidenum">
              <a:t>‹#›</a:t>
            </a:fld>
            <a:endParaRPr/>
          </a:p>
        </p:txBody>
      </p:sp>
      <p:sp>
        <p:nvSpPr>
          <p:cNvPr id="7" name="PlaceHolder 6"/>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 name="PlaceHolder 2"/>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4" name="PlaceHolder 3"/>
          <p:cNvSpPr>
            <a:spLocks noGrp="1"/>
          </p:cNvSpPr>
          <p:nvPr>
            <p:ph type="sldNum" idx="9"/>
          </p:nvPr>
        </p:nvSpPr>
        <p:spPr/>
        <p:txBody>
          <a:bodyPr/>
          <a:lstStyle/>
          <a:p>
            <a:fld id="{4C048272-73B1-46B0-86CC-65C95327E412}" type="slidenum">
              <a:t>‹#›</a:t>
            </a:fld>
            <a:endParaRPr/>
          </a:p>
        </p:txBody>
      </p:sp>
      <p:sp>
        <p:nvSpPr>
          <p:cNvPr id="5" name="PlaceHolder 4"/>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624240" y="44280"/>
            <a:ext cx="9310680" cy="501084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algn="ctr"/>
            <a:endParaRPr lang="en-US" sz="3200" b="0" strike="noStrike" spc="-1" dirty="0">
              <a:solidFill>
                <a:srgbClr val="000000"/>
              </a:solidFill>
              <a:latin typeface="Arial"/>
            </a:endParaRPr>
          </a:p>
        </p:txBody>
      </p:sp>
      <p:sp>
        <p:nvSpPr>
          <p:cNvPr id="3" name="PlaceHolder 2"/>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4" name="PlaceHolder 3"/>
          <p:cNvSpPr>
            <a:spLocks noGrp="1"/>
          </p:cNvSpPr>
          <p:nvPr>
            <p:ph type="sldNum" idx="9"/>
          </p:nvPr>
        </p:nvSpPr>
        <p:spPr/>
        <p:txBody>
          <a:bodyPr/>
          <a:lstStyle/>
          <a:p>
            <a:fld id="{B2481468-6A3A-432E-962D-ADB5C4A84F7B}" type="slidenum">
              <a:t>‹#›</a:t>
            </a:fld>
            <a:endParaRPr/>
          </a:p>
        </p:txBody>
      </p:sp>
      <p:sp>
        <p:nvSpPr>
          <p:cNvPr id="5" name="PlaceHolder 4"/>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62"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63"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64"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7" name="PlaceHolder 6"/>
          <p:cNvSpPr>
            <a:spLocks noGrp="1"/>
          </p:cNvSpPr>
          <p:nvPr>
            <p:ph type="sldNum" idx="9"/>
          </p:nvPr>
        </p:nvSpPr>
        <p:spPr/>
        <p:txBody>
          <a:bodyPr/>
          <a:lstStyle/>
          <a:p>
            <a:fld id="{28369C54-73DE-44F5-A877-3B85E76D9A3B}" type="slidenum">
              <a:t>‹#›</a:t>
            </a:fld>
            <a:endParaRPr/>
          </a:p>
        </p:txBody>
      </p:sp>
      <p:sp>
        <p:nvSpPr>
          <p:cNvPr id="8" name="PlaceHolder 7"/>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66"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67"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68" name="PlaceHolder 4"/>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7" name="PlaceHolder 6"/>
          <p:cNvSpPr>
            <a:spLocks noGrp="1"/>
          </p:cNvSpPr>
          <p:nvPr>
            <p:ph type="sldNum" idx="9"/>
          </p:nvPr>
        </p:nvSpPr>
        <p:spPr/>
        <p:txBody>
          <a:bodyPr/>
          <a:lstStyle/>
          <a:p>
            <a:fld id="{80924D65-0271-4A03-AD4A-C5E0F16974A2}" type="slidenum">
              <a:t>‹#›</a:t>
            </a:fld>
            <a:endParaRPr/>
          </a:p>
        </p:txBody>
      </p:sp>
      <p:sp>
        <p:nvSpPr>
          <p:cNvPr id="8" name="PlaceHolder 7"/>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70"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71"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72" name="PlaceHolder 4"/>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7" name="PlaceHolder 6"/>
          <p:cNvSpPr>
            <a:spLocks noGrp="1"/>
          </p:cNvSpPr>
          <p:nvPr>
            <p:ph type="sldNum" idx="9"/>
          </p:nvPr>
        </p:nvSpPr>
        <p:spPr/>
        <p:txBody>
          <a:bodyPr/>
          <a:lstStyle/>
          <a:p>
            <a:fld id="{593D3FE9-734B-4961-BB0B-8C5111981821}" type="slidenum">
              <a:t>‹#›</a:t>
            </a:fld>
            <a:endParaRPr/>
          </a:p>
        </p:txBody>
      </p:sp>
      <p:sp>
        <p:nvSpPr>
          <p:cNvPr id="8" name="PlaceHolder 7"/>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74" name="PlaceHolder 2"/>
          <p:cNvSpPr>
            <a:spLocks noGrp="1"/>
          </p:cNvSpPr>
          <p:nvPr>
            <p:ph/>
          </p:nvPr>
        </p:nvSpPr>
        <p:spPr>
          <a:xfrm>
            <a:off x="664560" y="134136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75" name="PlaceHolder 3"/>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5" name="PlaceHolder 4"/>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6" name="PlaceHolder 5"/>
          <p:cNvSpPr>
            <a:spLocks noGrp="1"/>
          </p:cNvSpPr>
          <p:nvPr>
            <p:ph type="sldNum" idx="9"/>
          </p:nvPr>
        </p:nvSpPr>
        <p:spPr/>
        <p:txBody>
          <a:bodyPr/>
          <a:lstStyle/>
          <a:p>
            <a:fld id="{0F2232A3-C0AC-4B96-A8B4-1973441A3DBE}" type="slidenum">
              <a:t>‹#›</a:t>
            </a:fld>
            <a:endParaRPr/>
          </a:p>
        </p:txBody>
      </p:sp>
      <p:sp>
        <p:nvSpPr>
          <p:cNvPr id="7" name="PlaceHolder 6"/>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77"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78"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79"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0" name="PlaceHolder 5"/>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7" name="PlaceHolder 6"/>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8" name="PlaceHolder 7"/>
          <p:cNvSpPr>
            <a:spLocks noGrp="1"/>
          </p:cNvSpPr>
          <p:nvPr>
            <p:ph type="sldNum" idx="9"/>
          </p:nvPr>
        </p:nvSpPr>
        <p:spPr/>
        <p:txBody>
          <a:bodyPr/>
          <a:lstStyle/>
          <a:p>
            <a:fld id="{066545A1-B0DE-4739-B268-1E9262CCC832}" type="slidenum">
              <a:t>‹#›</a:t>
            </a:fld>
            <a:endParaRPr/>
          </a:p>
        </p:txBody>
      </p:sp>
      <p:sp>
        <p:nvSpPr>
          <p:cNvPr id="9" name="PlaceHolder 8"/>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182" name="PlaceHolder 2"/>
          <p:cNvSpPr>
            <a:spLocks noGrp="1"/>
          </p:cNvSpPr>
          <p:nvPr>
            <p:ph/>
          </p:nvPr>
        </p:nvSpPr>
        <p:spPr>
          <a:xfrm>
            <a:off x="66456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3" name="PlaceHolder 3"/>
          <p:cNvSpPr>
            <a:spLocks noGrp="1"/>
          </p:cNvSpPr>
          <p:nvPr>
            <p:ph/>
          </p:nvPr>
        </p:nvSpPr>
        <p:spPr>
          <a:xfrm>
            <a:off x="444888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4" name="PlaceHolder 4"/>
          <p:cNvSpPr>
            <a:spLocks noGrp="1"/>
          </p:cNvSpPr>
          <p:nvPr>
            <p:ph/>
          </p:nvPr>
        </p:nvSpPr>
        <p:spPr>
          <a:xfrm>
            <a:off x="8232840" y="134136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5" name="PlaceHolder 5"/>
          <p:cNvSpPr>
            <a:spLocks noGrp="1"/>
          </p:cNvSpPr>
          <p:nvPr>
            <p:ph/>
          </p:nvPr>
        </p:nvSpPr>
        <p:spPr>
          <a:xfrm>
            <a:off x="66456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6" name="PlaceHolder 6"/>
          <p:cNvSpPr>
            <a:spLocks noGrp="1"/>
          </p:cNvSpPr>
          <p:nvPr>
            <p:ph/>
          </p:nvPr>
        </p:nvSpPr>
        <p:spPr>
          <a:xfrm>
            <a:off x="444888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187" name="PlaceHolder 7"/>
          <p:cNvSpPr>
            <a:spLocks noGrp="1"/>
          </p:cNvSpPr>
          <p:nvPr>
            <p:ph/>
          </p:nvPr>
        </p:nvSpPr>
        <p:spPr>
          <a:xfrm>
            <a:off x="8232840" y="3988080"/>
            <a:ext cx="36036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9" name="PlaceHolder 8"/>
          <p:cNvSpPr>
            <a:spLocks noGrp="1"/>
          </p:cNvSpPr>
          <p:nvPr>
            <p:ph type="ftr" idx="8"/>
          </p:nvPr>
        </p:nvSpPr>
        <p:spPr/>
        <p:txBody>
          <a:bodyPr/>
          <a:lstStyle>
            <a:lvl1pPr>
              <a:defRPr>
                <a:latin typeface="Meiryo UI" panose="020B0604030504040204" pitchFamily="50" charset="-128"/>
                <a:ea typeface="Meiryo UI" panose="020B0604030504040204" pitchFamily="50" charset="-128"/>
              </a:defRPr>
            </a:lvl1pPr>
          </a:lstStyle>
          <a:p>
            <a:r>
              <a:rPr lang="en-US" dirty="0"/>
              <a:t>Footer</a:t>
            </a:r>
          </a:p>
        </p:txBody>
      </p:sp>
      <p:sp>
        <p:nvSpPr>
          <p:cNvPr id="10" name="PlaceHolder 9"/>
          <p:cNvSpPr>
            <a:spLocks noGrp="1"/>
          </p:cNvSpPr>
          <p:nvPr>
            <p:ph type="sldNum" idx="9"/>
          </p:nvPr>
        </p:nvSpPr>
        <p:spPr/>
        <p:txBody>
          <a:bodyPr/>
          <a:lstStyle/>
          <a:p>
            <a:fld id="{441AB0F8-1E25-4C87-A5D9-1C42C3B90ED8}" type="slidenum">
              <a:t>‹#›</a:t>
            </a:fld>
            <a:endParaRPr/>
          </a:p>
        </p:txBody>
      </p:sp>
      <p:sp>
        <p:nvSpPr>
          <p:cNvPr id="11" name="PlaceHolder 10"/>
          <p:cNvSpPr>
            <a:spLocks noGrp="1"/>
          </p:cNvSpPr>
          <p:nvPr>
            <p:ph type="dt" idx="7"/>
          </p:nvPr>
        </p:nvSpPr>
        <p:spPr/>
        <p:txBody>
          <a:bodyPr/>
          <a:lstStyle>
            <a:lvl1pPr>
              <a:defRPr>
                <a:latin typeface="Meiryo UI" panose="020B0604030504040204" pitchFamily="50" charset="-128"/>
                <a:ea typeface="Meiryo UI" panose="020B0604030504040204" pitchFamily="50" charset="-128"/>
              </a:defRPr>
            </a:lvl1pPr>
          </a:lstStyle>
          <a:p>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CE8293E-88BA-4113-9A66-D060870615B7}"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24240" y="44280"/>
            <a:ext cx="9310680" cy="501084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algn="ctr"/>
            <a:endParaRPr lang="en-US" sz="3200" b="0" strike="noStrike" spc="-1" dirty="0">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3D3710D-AED4-405C-8D88-D56FE109C87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26"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27" name="PlaceHolder 3"/>
          <p:cNvSpPr>
            <a:spLocks noGrp="1"/>
          </p:cNvSpPr>
          <p:nvPr>
            <p:ph/>
          </p:nvPr>
        </p:nvSpPr>
        <p:spPr>
          <a:xfrm>
            <a:off x="639972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28" name="PlaceHolder 4"/>
          <p:cNvSpPr>
            <a:spLocks noGrp="1"/>
          </p:cNvSpPr>
          <p:nvPr>
            <p:ph/>
          </p:nvPr>
        </p:nvSpPr>
        <p:spPr>
          <a:xfrm>
            <a:off x="66456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854EF6B-E869-4470-A878-A7FDE70BEC6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0" name="PlaceHolder 2"/>
          <p:cNvSpPr>
            <a:spLocks noGrp="1"/>
          </p:cNvSpPr>
          <p:nvPr>
            <p:ph/>
          </p:nvPr>
        </p:nvSpPr>
        <p:spPr>
          <a:xfrm>
            <a:off x="664560" y="1341360"/>
            <a:ext cx="5461560" cy="506700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31"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32" name="PlaceHolder 4"/>
          <p:cNvSpPr>
            <a:spLocks noGrp="1"/>
          </p:cNvSpPr>
          <p:nvPr>
            <p:ph/>
          </p:nvPr>
        </p:nvSpPr>
        <p:spPr>
          <a:xfrm>
            <a:off x="6399720" y="398808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067590-75C8-4C55-A63E-D39592601A2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24240" y="44280"/>
            <a:ext cx="9310680" cy="1080720"/>
          </a:xfrm>
          <a:prstGeom prst="rect">
            <a:avLst/>
          </a:prstGeom>
          <a:noFill/>
          <a:ln w="0">
            <a:noFill/>
          </a:ln>
        </p:spPr>
        <p:txBody>
          <a:bodyPr lIns="0" tIns="0" rIns="0" bIns="0" anchor="ctr">
            <a:noAutofit/>
          </a:bodyPr>
          <a:lstStyle>
            <a:lvl1pPr>
              <a:defRPr>
                <a:latin typeface="Meiryo UI" panose="020B0604030504040204" pitchFamily="50" charset="-128"/>
              </a:defRPr>
            </a:lvl1pPr>
          </a:lstStyle>
          <a:p>
            <a:pPr indent="0">
              <a:buNone/>
            </a:pPr>
            <a:endParaRPr lang="en-US" sz="1800" b="0" strike="noStrike" spc="-1" dirty="0">
              <a:solidFill>
                <a:srgbClr val="000000"/>
              </a:solidFill>
              <a:latin typeface="Arial"/>
            </a:endParaRPr>
          </a:p>
        </p:txBody>
      </p:sp>
      <p:sp>
        <p:nvSpPr>
          <p:cNvPr id="34" name="PlaceHolder 2"/>
          <p:cNvSpPr>
            <a:spLocks noGrp="1"/>
          </p:cNvSpPr>
          <p:nvPr>
            <p:ph/>
          </p:nvPr>
        </p:nvSpPr>
        <p:spPr>
          <a:xfrm>
            <a:off x="66456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35" name="PlaceHolder 3"/>
          <p:cNvSpPr>
            <a:spLocks noGrp="1"/>
          </p:cNvSpPr>
          <p:nvPr>
            <p:ph/>
          </p:nvPr>
        </p:nvSpPr>
        <p:spPr>
          <a:xfrm>
            <a:off x="6399720" y="1341360"/>
            <a:ext cx="546156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36" name="PlaceHolder 4"/>
          <p:cNvSpPr>
            <a:spLocks noGrp="1"/>
          </p:cNvSpPr>
          <p:nvPr>
            <p:ph/>
          </p:nvPr>
        </p:nvSpPr>
        <p:spPr>
          <a:xfrm>
            <a:off x="664560" y="3988080"/>
            <a:ext cx="11192400" cy="2416680"/>
          </a:xfrm>
          <a:prstGeom prst="rect">
            <a:avLst/>
          </a:prstGeom>
          <a:noFill/>
          <a:ln w="0">
            <a:noFill/>
          </a:ln>
        </p:spPr>
        <p:txBody>
          <a:bodyPr lIns="0" tIns="0" rIns="0" bIns="0" anchor="t">
            <a:normAutofit/>
          </a:bodyPr>
          <a:lstStyle>
            <a:lvl1pPr>
              <a:defRPr>
                <a:latin typeface="Meiryo UI" panose="020B0604030504040204" pitchFamily="50" charset="-128"/>
              </a:defRPr>
            </a:lvl1pPr>
          </a:lstStyle>
          <a:p>
            <a:pPr indent="0">
              <a:spcBef>
                <a:spcPts val="1417"/>
              </a:spcBef>
              <a:buNone/>
            </a:pPr>
            <a:endParaRPr lang="en-US" sz="3200" b="0" strike="noStrike" spc="-1" dirty="0">
              <a:solidFill>
                <a:srgbClr val="000066"/>
              </a:solidFill>
              <a:latin typeface="IPA Pゴシック"/>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0C40714-F29C-4212-8608-A27615686CE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正方形/長方形 11" hidden="1"/>
          <p:cNvSpPr/>
          <p:nvPr/>
        </p:nvSpPr>
        <p:spPr>
          <a:xfrm>
            <a:off x="0" y="0"/>
            <a:ext cx="334080" cy="6857640"/>
          </a:xfrm>
          <a:prstGeom prst="rect">
            <a:avLst/>
          </a:prstGeom>
          <a:solidFill>
            <a:srgbClr val="000066"/>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sp>
        <p:nvSpPr>
          <p:cNvPr id="2" name="正方形/長方形 12" hidden="1"/>
          <p:cNvSpPr/>
          <p:nvPr/>
        </p:nvSpPr>
        <p:spPr>
          <a:xfrm>
            <a:off x="0" y="0"/>
            <a:ext cx="334080" cy="1196640"/>
          </a:xfrm>
          <a:prstGeom prst="rect">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334080" y="1196640"/>
            <a:ext cx="11521440" cy="360"/>
          </a:xfrm>
          <a:prstGeom prst="straightConnector1">
            <a:avLst/>
          </a:prstGeom>
          <a:ln w="3175">
            <a:solidFill>
              <a:srgbClr val="FF0000"/>
            </a:solidFill>
            <a:prstDash val="dash"/>
            <a:round/>
          </a:ln>
        </p:spPr>
      </p:cxnSp>
      <p:cxnSp>
        <p:nvCxnSpPr>
          <p:cNvPr id="4" name="直線コネクタ 13"/>
          <p:cNvCxnSpPr/>
          <p:nvPr/>
        </p:nvCxnSpPr>
        <p:spPr>
          <a:xfrm>
            <a:off x="334080" y="1268280"/>
            <a:ext cx="11521440" cy="360"/>
          </a:xfrm>
          <a:prstGeom prst="straightConnector1">
            <a:avLst/>
          </a:prstGeom>
          <a:ln w="3175">
            <a:solidFill>
              <a:srgbClr val="000066"/>
            </a:solidFill>
            <a:prstDash val="dash"/>
            <a:round/>
          </a:ln>
        </p:spPr>
      </p:cxnSp>
      <p:pic>
        <p:nvPicPr>
          <p:cNvPr id="5" name="図 2"/>
          <p:cNvPicPr/>
          <p:nvPr/>
        </p:nvPicPr>
        <p:blipFill>
          <a:blip r:embed="rId14"/>
          <a:stretch/>
        </p:blipFill>
        <p:spPr>
          <a:xfrm>
            <a:off x="2316" y="192240"/>
            <a:ext cx="2207568" cy="823320"/>
          </a:xfrm>
          <a:prstGeom prst="rect">
            <a:avLst/>
          </a:prstGeom>
          <a:ln w="0">
            <a:noFill/>
          </a:ln>
        </p:spPr>
      </p:pic>
      <p:sp>
        <p:nvSpPr>
          <p:cNvPr id="6" name="Text Box 9"/>
          <p:cNvSpPr/>
          <p:nvPr/>
        </p:nvSpPr>
        <p:spPr>
          <a:xfrm>
            <a:off x="6095880" y="260280"/>
            <a:ext cx="547128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901"/>
              </a:spcBef>
            </a:pPr>
            <a:endParaRPr lang="en-US" sz="1800" b="0" strike="noStrike" spc="-1" dirty="0">
              <a:solidFill>
                <a:srgbClr val="000000"/>
              </a:solidFill>
              <a:latin typeface="Meiryo UI" panose="020B0604030504040204" pitchFamily="50" charset="-128"/>
              <a:ea typeface="Meiryo UI" panose="020B0604030504040204" pitchFamily="50" charset="-128"/>
            </a:endParaRPr>
          </a:p>
        </p:txBody>
      </p:sp>
      <p:sp>
        <p:nvSpPr>
          <p:cNvPr id="7" name="正方形/長方形 4"/>
          <p:cNvSpPr/>
          <p:nvPr/>
        </p:nvSpPr>
        <p:spPr>
          <a:xfrm>
            <a:off x="11760120" y="-3240"/>
            <a:ext cx="431280" cy="6860880"/>
          </a:xfrm>
          <a:prstGeom prst="rect">
            <a:avLst/>
          </a:prstGeom>
          <a:solidFill>
            <a:srgbClr val="000066"/>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sp>
        <p:nvSpPr>
          <p:cNvPr id="8" name="正方形/長方形 5"/>
          <p:cNvSpPr/>
          <p:nvPr/>
        </p:nvSpPr>
        <p:spPr>
          <a:xfrm>
            <a:off x="11760120" y="-3240"/>
            <a:ext cx="431280" cy="3576240"/>
          </a:xfrm>
          <a:prstGeom prst="rect">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cxnSp>
        <p:nvCxnSpPr>
          <p:cNvPr id="9" name="直線コネクタ 6"/>
          <p:cNvCxnSpPr/>
          <p:nvPr/>
        </p:nvCxnSpPr>
        <p:spPr>
          <a:xfrm>
            <a:off x="239040" y="3573360"/>
            <a:ext cx="11521440" cy="360"/>
          </a:xfrm>
          <a:prstGeom prst="straightConnector1">
            <a:avLst/>
          </a:prstGeom>
          <a:ln w="3175">
            <a:solidFill>
              <a:srgbClr val="FF0000"/>
            </a:solidFill>
            <a:prstDash val="dash"/>
            <a:round/>
          </a:ln>
        </p:spPr>
      </p:cxnSp>
      <p:cxnSp>
        <p:nvCxnSpPr>
          <p:cNvPr id="10" name="直線コネクタ 7"/>
          <p:cNvCxnSpPr/>
          <p:nvPr/>
        </p:nvCxnSpPr>
        <p:spPr>
          <a:xfrm>
            <a:off x="241200" y="3644640"/>
            <a:ext cx="11519280" cy="360"/>
          </a:xfrm>
          <a:prstGeom prst="straightConnector1">
            <a:avLst/>
          </a:prstGeom>
          <a:ln w="3175">
            <a:solidFill>
              <a:srgbClr val="000066"/>
            </a:solidFill>
            <a:prstDash val="dash"/>
            <a:round/>
          </a:ln>
        </p:spPr>
      </p:cxnSp>
      <p:sp>
        <p:nvSpPr>
          <p:cNvPr id="11" name="PlaceHolder 1"/>
          <p:cNvSpPr>
            <a:spLocks noGrp="1"/>
          </p:cNvSpPr>
          <p:nvPr>
            <p:ph type="title"/>
          </p:nvPr>
        </p:nvSpPr>
        <p:spPr>
          <a:xfrm>
            <a:off x="1583280" y="1959120"/>
            <a:ext cx="9793080" cy="1325160"/>
          </a:xfrm>
          <a:prstGeom prst="rect">
            <a:avLst/>
          </a:prstGeom>
          <a:noFill/>
          <a:ln w="0">
            <a:noFill/>
          </a:ln>
        </p:spPr>
        <p:txBody>
          <a:bodyPr numCol="1" spcCol="0" anchor="ctr">
            <a:noAutofit/>
          </a:bodyPr>
          <a:lstStyle/>
          <a:p>
            <a:pPr indent="0">
              <a:lnSpc>
                <a:spcPct val="100000"/>
              </a:lnSpc>
              <a:buNone/>
            </a:pPr>
            <a:r>
              <a:rPr lang="ja-JP" sz="3600" b="1" strike="noStrike" spc="-1" dirty="0">
                <a:solidFill>
                  <a:srgbClr val="000066"/>
                </a:solidFill>
                <a:latin typeface="IPA Pゴシック"/>
                <a:ea typeface="IPA Pゴシック"/>
              </a:rPr>
              <a:t>マスター タイトルの書式設定</a:t>
            </a:r>
            <a:endParaRPr lang="en-US" sz="3600" b="0" strike="noStrike" spc="-1" dirty="0">
              <a:solidFill>
                <a:srgbClr val="000000"/>
              </a:solidFill>
              <a:latin typeface="Arial"/>
            </a:endParaRPr>
          </a:p>
        </p:txBody>
      </p:sp>
      <p:sp>
        <p:nvSpPr>
          <p:cNvPr id="12" name="PlaceHolder 2"/>
          <p:cNvSpPr>
            <a:spLocks noGrp="1"/>
          </p:cNvSpPr>
          <p:nvPr>
            <p:ph type="dt" idx="1"/>
          </p:nvPr>
        </p:nvSpPr>
        <p:spPr>
          <a:xfrm>
            <a:off x="624240" y="6461280"/>
            <a:ext cx="2844360" cy="352080"/>
          </a:xfrm>
          <a:prstGeom prst="rect">
            <a:avLst/>
          </a:prstGeom>
          <a:noFill/>
          <a:ln w="9360">
            <a:noFill/>
          </a:ln>
        </p:spPr>
        <p:txBody>
          <a:bodyPr numCol="1" spcCol="0" anchor="t">
            <a:noAutofit/>
          </a:bodyPr>
          <a:lstStyle>
            <a:lvl1pPr indent="0">
              <a:lnSpc>
                <a:spcPct val="100000"/>
              </a:lnSpc>
              <a:buNone/>
              <a:defRPr lang="en-US" sz="1400" b="0" strike="noStrike" spc="-1">
                <a:solidFill>
                  <a:srgbClr val="000066"/>
                </a:solidFill>
                <a:latin typeface="Meiryo UI" panose="020B0604030504040204" pitchFamily="50" charset="-128"/>
                <a:ea typeface="Meiryo UI" panose="020B0604030504040204" pitchFamily="50" charset="-128"/>
              </a:defRPr>
            </a:lvl1pPr>
          </a:lstStyle>
          <a:p>
            <a:r>
              <a:rPr lang="ja-JP" altLang="en-US" dirty="0"/>
              <a:t> </a:t>
            </a:r>
            <a:endParaRPr lang="ja-JP" altLang="en-US" dirty="0">
              <a:solidFill>
                <a:srgbClr val="000000"/>
              </a:solidFill>
            </a:endParaRPr>
          </a:p>
        </p:txBody>
      </p:sp>
      <p:sp>
        <p:nvSpPr>
          <p:cNvPr id="13" name="PlaceHolder 3"/>
          <p:cNvSpPr>
            <a:spLocks noGrp="1"/>
          </p:cNvSpPr>
          <p:nvPr>
            <p:ph type="ftr" idx="2"/>
          </p:nvPr>
        </p:nvSpPr>
        <p:spPr>
          <a:xfrm>
            <a:off x="4180320" y="6461280"/>
            <a:ext cx="3860280" cy="352080"/>
          </a:xfrm>
          <a:prstGeom prst="rect">
            <a:avLst/>
          </a:prstGeom>
          <a:noFill/>
          <a:ln w="9360">
            <a:noFill/>
          </a:ln>
        </p:spPr>
        <p:txBody>
          <a:bodyPr numCol="1" spcCol="0" anchor="t">
            <a:noAutofit/>
          </a:bodyPr>
          <a:lstStyle>
            <a:lvl1pPr indent="0" algn="ctr">
              <a:buNone/>
              <a:defRPr lang="en-US" sz="1400" b="0" strike="noStrike" spc="-1">
                <a:solidFill>
                  <a:srgbClr val="000000"/>
                </a:solidFill>
                <a:latin typeface="Meiryo UI" panose="020B0604030504040204" pitchFamily="50" charset="-128"/>
              </a:defRPr>
            </a:lvl1pPr>
          </a:lstStyle>
          <a:p>
            <a:r>
              <a:rPr lang="ja-JP" altLang="en-US" dirty="0"/>
              <a:t> </a:t>
            </a:r>
          </a:p>
        </p:txBody>
      </p:sp>
      <p:sp>
        <p:nvSpPr>
          <p:cNvPr id="14" name="PlaceHolder 4"/>
          <p:cNvSpPr>
            <a:spLocks noGrp="1"/>
          </p:cNvSpPr>
          <p:nvPr>
            <p:ph type="sldNum" idx="3"/>
          </p:nvPr>
        </p:nvSpPr>
        <p:spPr>
          <a:xfrm>
            <a:off x="8752320" y="6461280"/>
            <a:ext cx="2844360" cy="352080"/>
          </a:xfrm>
          <a:prstGeom prst="rect">
            <a:avLst/>
          </a:prstGeom>
          <a:noFill/>
          <a:ln w="9360">
            <a:noFill/>
          </a:ln>
        </p:spPr>
        <p:txBody>
          <a:bodyPr numCol="1" spcCol="0" anchor="t">
            <a:noAutofit/>
          </a:bodyPr>
          <a:lstStyle>
            <a:lvl1pPr indent="0" algn="r">
              <a:lnSpc>
                <a:spcPct val="100000"/>
              </a:lnSpc>
              <a:buNone/>
              <a:defRPr lang="en-US" sz="1400" b="0" strike="noStrike" spc="-1">
                <a:solidFill>
                  <a:srgbClr val="000066"/>
                </a:solidFill>
                <a:latin typeface="Meiryo UI" panose="020B0604030504040204" pitchFamily="50" charset="-128"/>
                <a:ea typeface="Meiryo UI" panose="020B0604030504040204" pitchFamily="50" charset="-128"/>
              </a:defRPr>
            </a:lvl1pPr>
          </a:lstStyle>
          <a:p>
            <a:fld id="{14A5471A-BAFC-4C0C-AF86-279607F85773}" type="slidenum">
              <a:rPr lang="en-US" altLang="ja-JP" smtClean="0"/>
              <a:pPr/>
              <a:t>‹#›</a:t>
            </a:fld>
            <a:endParaRPr lang="ja-JP" altLang="en-US" dirty="0">
              <a:solidFill>
                <a:srgbClr val="000000"/>
              </a:solidFill>
            </a:endParaRPr>
          </a:p>
        </p:txBody>
      </p: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3200" b="0" strike="noStrike" spc="-1" dirty="0">
                <a:solidFill>
                  <a:srgbClr val="000066"/>
                </a:solidFill>
                <a:latin typeface="IPA Pゴシック"/>
              </a:rPr>
              <a:t>クリックしてアウトラインのテキストを編集</a:t>
            </a:r>
            <a:endParaRPr lang="en-US" sz="3200" b="0" strike="noStrike" spc="-1" dirty="0">
              <a:solidFill>
                <a:srgbClr val="000066"/>
              </a:solidFill>
              <a:latin typeface="IPA Pゴシック"/>
            </a:endParaRP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IPA Pゴシック"/>
              </a:rPr>
              <a:t>2</a:t>
            </a:r>
            <a:r>
              <a:rPr lang="ja-JP" sz="2400" b="0" strike="noStrike" spc="-1" dirty="0">
                <a:solidFill>
                  <a:srgbClr val="000000"/>
                </a:solidFill>
                <a:latin typeface="IPA Pゴシック"/>
              </a:rPr>
              <a:t>レベル目のアウトライン</a:t>
            </a:r>
            <a:endParaRPr lang="en-US" sz="2400" b="0" strike="noStrike" spc="-1" dirty="0">
              <a:solidFill>
                <a:srgbClr val="000000"/>
              </a:solidFill>
              <a:latin typeface="IPA Pゴシック"/>
            </a:endParaRPr>
          </a:p>
          <a:p>
            <a:pPr marL="1296000" lvl="2" indent="-288000">
              <a:spcBef>
                <a:spcPts val="850"/>
              </a:spcBef>
              <a:buClr>
                <a:srgbClr val="000000"/>
              </a:buClr>
              <a:buSzPct val="45000"/>
              <a:buFont typeface="Wingdings" charset="2"/>
              <a:buChar char=""/>
            </a:pPr>
            <a:r>
              <a:rPr lang="en-US" sz="2000" b="0" strike="noStrike" spc="-1" dirty="0">
                <a:solidFill>
                  <a:srgbClr val="000000"/>
                </a:solidFill>
                <a:latin typeface="IPA Pゴシック"/>
              </a:rPr>
              <a:t>3</a:t>
            </a:r>
            <a:r>
              <a:rPr lang="ja-JP" sz="2000" b="0" strike="noStrike" spc="-1" dirty="0">
                <a:solidFill>
                  <a:srgbClr val="000000"/>
                </a:solidFill>
                <a:latin typeface="IPA Pゴシック"/>
              </a:rPr>
              <a:t>レベル目のアウトライン</a:t>
            </a:r>
            <a:endParaRPr lang="en-US" sz="2000" b="0" strike="noStrike" spc="-1" dirty="0">
              <a:solidFill>
                <a:srgbClr val="000000"/>
              </a:solidFill>
              <a:latin typeface="IPA Pゴシック"/>
            </a:endParaRPr>
          </a:p>
          <a:p>
            <a:pPr marL="1728000" lvl="3" indent="-216000">
              <a:spcBef>
                <a:spcPts val="567"/>
              </a:spcBef>
              <a:buClr>
                <a:srgbClr val="000000"/>
              </a:buClr>
              <a:buSzPct val="75000"/>
              <a:buFont typeface="Symbol" charset="2"/>
              <a:buChar char=""/>
            </a:pPr>
            <a:r>
              <a:rPr lang="en-US" sz="2000" b="0" strike="noStrike" spc="-1" dirty="0">
                <a:solidFill>
                  <a:srgbClr val="000000"/>
                </a:solidFill>
                <a:latin typeface="IPA Pゴシック"/>
              </a:rPr>
              <a:t>4</a:t>
            </a:r>
            <a:r>
              <a:rPr lang="ja-JP" sz="2000" b="0" strike="noStrike" spc="-1" dirty="0">
                <a:solidFill>
                  <a:srgbClr val="000000"/>
                </a:solidFill>
                <a:latin typeface="IPA Pゴシック"/>
              </a:rPr>
              <a:t>レベル目のアウトライン</a:t>
            </a:r>
            <a:endParaRPr lang="en-US" sz="2000" b="0" strike="noStrike" spc="-1" dirty="0">
              <a:solidFill>
                <a:srgbClr val="000000"/>
              </a:solidFill>
              <a:latin typeface="IPA Pゴシック"/>
            </a:endParaRPr>
          </a:p>
          <a:p>
            <a:pPr marL="2160000" lvl="4" indent="-216000">
              <a:spcBef>
                <a:spcPts val="283"/>
              </a:spcBef>
              <a:buClr>
                <a:srgbClr val="000000"/>
              </a:buClr>
              <a:buSzPct val="45000"/>
              <a:buFont typeface="Wingdings" charset="2"/>
              <a:buChar char=""/>
            </a:pPr>
            <a:r>
              <a:rPr lang="en-US" sz="2000" b="0" strike="noStrike" spc="-1" dirty="0">
                <a:solidFill>
                  <a:srgbClr val="000000"/>
                </a:solidFill>
                <a:latin typeface="IPA Pゴシック"/>
              </a:rPr>
              <a:t>5</a:t>
            </a:r>
            <a:r>
              <a:rPr lang="ja-JP" sz="2000" b="0" strike="noStrike" spc="-1" dirty="0">
                <a:solidFill>
                  <a:srgbClr val="000000"/>
                </a:solidFill>
                <a:latin typeface="IPA Pゴシック"/>
              </a:rPr>
              <a:t>レベル目のアウトライン</a:t>
            </a:r>
            <a:endParaRPr lang="en-US" sz="2000" b="0" strike="noStrike" spc="-1" dirty="0">
              <a:solidFill>
                <a:srgbClr val="000000"/>
              </a:solidFill>
              <a:latin typeface="IPA Pゴシック"/>
            </a:endParaRPr>
          </a:p>
          <a:p>
            <a:pPr marL="2592000" lvl="5" indent="-216000">
              <a:spcBef>
                <a:spcPts val="283"/>
              </a:spcBef>
              <a:buClr>
                <a:srgbClr val="000000"/>
              </a:buClr>
              <a:buSzPct val="45000"/>
              <a:buFont typeface="Wingdings" charset="2"/>
              <a:buChar char=""/>
            </a:pPr>
            <a:r>
              <a:rPr lang="en-US" sz="2000" b="0" strike="noStrike" spc="-1" dirty="0">
                <a:solidFill>
                  <a:srgbClr val="000000"/>
                </a:solidFill>
                <a:latin typeface="IPA Pゴシック"/>
              </a:rPr>
              <a:t>6</a:t>
            </a:r>
            <a:r>
              <a:rPr lang="ja-JP" sz="2000" b="0" strike="noStrike" spc="-1" dirty="0">
                <a:solidFill>
                  <a:srgbClr val="000000"/>
                </a:solidFill>
                <a:latin typeface="IPA Pゴシック"/>
              </a:rPr>
              <a:t>レベル目のアウトライン</a:t>
            </a:r>
            <a:endParaRPr lang="en-US" sz="2000" b="0" strike="noStrike" spc="-1" dirty="0">
              <a:solidFill>
                <a:srgbClr val="000000"/>
              </a:solidFill>
              <a:latin typeface="IPA Pゴシック"/>
            </a:endParaRPr>
          </a:p>
          <a:p>
            <a:pPr marL="3024000" lvl="6" indent="-216000">
              <a:spcBef>
                <a:spcPts val="283"/>
              </a:spcBef>
              <a:buClr>
                <a:srgbClr val="000000"/>
              </a:buClr>
              <a:buSzPct val="45000"/>
              <a:buFont typeface="Wingdings" charset="2"/>
              <a:buChar char=""/>
            </a:pPr>
            <a:r>
              <a:rPr lang="en-US" sz="2000" b="0" strike="noStrike" spc="-1" dirty="0">
                <a:solidFill>
                  <a:srgbClr val="000000"/>
                </a:solidFill>
                <a:latin typeface="IPA Pゴシック"/>
              </a:rPr>
              <a:t>7</a:t>
            </a:r>
            <a:r>
              <a:rPr lang="ja-JP" sz="2000" b="0" strike="noStrike" spc="-1" dirty="0">
                <a:solidFill>
                  <a:srgbClr val="000000"/>
                </a:solidFill>
                <a:latin typeface="IPA Pゴシック"/>
              </a:rPr>
              <a:t>レベル目のアウトライン</a:t>
            </a:r>
            <a:endParaRPr lang="en-US" sz="2000" b="0" strike="noStrike" spc="-1" dirty="0">
              <a:solidFill>
                <a:srgbClr val="000000"/>
              </a:solidFill>
              <a:latin typeface="IPA Pゴシック"/>
            </a:endParaRPr>
          </a:p>
        </p:txBody>
      </p:sp>
      <p:pic>
        <p:nvPicPr>
          <p:cNvPr id="18" name="図 14">
            <a:extLst>
              <a:ext uri="{FF2B5EF4-FFF2-40B4-BE49-F238E27FC236}">
                <a16:creationId xmlns:a16="http://schemas.microsoft.com/office/drawing/2014/main" id="{26FE5076-A184-3CBE-B629-BBA36CDB5C1D}"/>
              </a:ext>
            </a:extLst>
          </p:cNvPr>
          <p:cNvPicPr/>
          <p:nvPr userDrawn="1"/>
        </p:nvPicPr>
        <p:blipFill>
          <a:blip r:embed="rId14"/>
          <a:srcRect r="50199"/>
          <a:stretch/>
        </p:blipFill>
        <p:spPr>
          <a:xfrm>
            <a:off x="10848528" y="-15480"/>
            <a:ext cx="1113912" cy="850752"/>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defRPr>
          <a:latin typeface="Meiryo UI" panose="020B0604030504040204" pitchFamily="50" charset="-128"/>
          <a:ea typeface="Meiryo UI" panose="020B0604030504040204" pitchFamily="50" charset="-128"/>
        </a:defRPr>
      </a:lvl1pPr>
    </p:titleStyle>
    <p:bodyStyle>
      <a:lvl1pPr>
        <a:defRPr>
          <a:latin typeface="Meiryo UI" panose="020B0604030504040204" pitchFamily="50" charset="-128"/>
        </a:defRPr>
      </a:lvl1pPr>
      <a:lvl2pPr>
        <a:defRPr>
          <a:latin typeface="Meiryo UI" panose="020B0604030504040204" pitchFamily="50" charset="-128"/>
        </a:defRPr>
      </a:lvl2pPr>
      <a:lvl3pPr>
        <a:defRPr>
          <a:latin typeface="Meiryo UI" panose="020B0604030504040204" pitchFamily="50" charset="-128"/>
        </a:defRPr>
      </a:lvl3pPr>
      <a:lvl4pPr>
        <a:defRPr>
          <a:latin typeface="Meiryo UI" panose="020B0604030504040204" pitchFamily="50" charset="-128"/>
        </a:defRPr>
      </a:lvl4pPr>
      <a:lvl5pPr>
        <a:defRPr>
          <a:latin typeface="Meiryo UI" panose="020B0604030504040204" pitchFamily="50" charset="-128"/>
        </a:defRPr>
      </a:lvl5pPr>
      <a:lvl6pPr>
        <a:defRPr>
          <a:latin typeface="Meiryo UI" panose="020B0604030504040204" pitchFamily="50" charset="-128"/>
        </a:defRPr>
      </a:lvl6pPr>
      <a:lvl7pPr>
        <a:defRPr>
          <a:latin typeface="Meiryo UI" panose="020B0604030504040204" pitchFamily="50" charset="-128"/>
        </a:defRPr>
      </a:lvl7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 name="図 14"/>
          <p:cNvPicPr/>
          <p:nvPr/>
        </p:nvPicPr>
        <p:blipFill>
          <a:blip r:embed="rId14"/>
          <a:srcRect r="50199"/>
          <a:stretch/>
        </p:blipFill>
        <p:spPr>
          <a:xfrm>
            <a:off x="10848528" y="-15480"/>
            <a:ext cx="1113912" cy="850752"/>
          </a:xfrm>
          <a:prstGeom prst="rect">
            <a:avLst/>
          </a:prstGeom>
          <a:ln w="0">
            <a:noFill/>
          </a:ln>
        </p:spPr>
      </p:pic>
      <p:sp>
        <p:nvSpPr>
          <p:cNvPr id="53" name="正方形/長方形 11"/>
          <p:cNvSpPr/>
          <p:nvPr/>
        </p:nvSpPr>
        <p:spPr>
          <a:xfrm>
            <a:off x="0" y="0"/>
            <a:ext cx="334080" cy="6857640"/>
          </a:xfrm>
          <a:prstGeom prst="rect">
            <a:avLst/>
          </a:prstGeom>
          <a:solidFill>
            <a:srgbClr val="000066"/>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sp>
        <p:nvSpPr>
          <p:cNvPr id="54" name="正方形/長方形 12"/>
          <p:cNvSpPr/>
          <p:nvPr/>
        </p:nvSpPr>
        <p:spPr>
          <a:xfrm>
            <a:off x="0" y="0"/>
            <a:ext cx="334080" cy="1196640"/>
          </a:xfrm>
          <a:prstGeom prst="rect">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cxnSp>
        <p:nvCxnSpPr>
          <p:cNvPr id="55" name="直線コネクタ 2"/>
          <p:cNvCxnSpPr/>
          <p:nvPr/>
        </p:nvCxnSpPr>
        <p:spPr>
          <a:xfrm>
            <a:off x="334080" y="1196640"/>
            <a:ext cx="11521440" cy="360"/>
          </a:xfrm>
          <a:prstGeom prst="straightConnector1">
            <a:avLst/>
          </a:prstGeom>
          <a:ln w="3175">
            <a:solidFill>
              <a:srgbClr val="FF0000"/>
            </a:solidFill>
            <a:prstDash val="dash"/>
            <a:round/>
          </a:ln>
        </p:spPr>
      </p:cxnSp>
      <p:cxnSp>
        <p:nvCxnSpPr>
          <p:cNvPr id="56" name="直線コネクタ 13"/>
          <p:cNvCxnSpPr/>
          <p:nvPr/>
        </p:nvCxnSpPr>
        <p:spPr>
          <a:xfrm>
            <a:off x="334080" y="1268280"/>
            <a:ext cx="11521440" cy="360"/>
          </a:xfrm>
          <a:prstGeom prst="straightConnector1">
            <a:avLst/>
          </a:prstGeom>
          <a:ln w="3175">
            <a:solidFill>
              <a:srgbClr val="000066"/>
            </a:solidFill>
            <a:prstDash val="dash"/>
            <a:round/>
          </a:ln>
        </p:spPr>
      </p:cxnSp>
      <p:sp>
        <p:nvSpPr>
          <p:cNvPr id="57" name="PlaceHolder 1"/>
          <p:cNvSpPr>
            <a:spLocks noGrp="1"/>
          </p:cNvSpPr>
          <p:nvPr>
            <p:ph type="title"/>
          </p:nvPr>
        </p:nvSpPr>
        <p:spPr>
          <a:xfrm>
            <a:off x="624240" y="44280"/>
            <a:ext cx="9310680" cy="1080720"/>
          </a:xfrm>
          <a:prstGeom prst="rect">
            <a:avLst/>
          </a:prstGeom>
          <a:noFill/>
          <a:ln w="0">
            <a:noFill/>
          </a:ln>
        </p:spPr>
        <p:txBody>
          <a:bodyPr numCol="1" spcCol="0" anchor="ctr">
            <a:noAutofit/>
          </a:bodyPr>
          <a:lstStyle/>
          <a:p>
            <a:pPr indent="0">
              <a:lnSpc>
                <a:spcPct val="100000"/>
              </a:lnSpc>
              <a:buNone/>
            </a:pPr>
            <a:r>
              <a:rPr lang="ja-JP" sz="3600" b="0" strike="noStrike" spc="-1" dirty="0">
                <a:solidFill>
                  <a:srgbClr val="000066"/>
                </a:solidFill>
                <a:latin typeface="IPA Pゴシック"/>
                <a:ea typeface="IPA Pゴシック"/>
              </a:rPr>
              <a:t>マスター タイトルの書式設定</a:t>
            </a:r>
            <a:endParaRPr lang="en-US" sz="3600" b="0" strike="noStrike" spc="-1" dirty="0">
              <a:solidFill>
                <a:srgbClr val="000000"/>
              </a:solidFill>
              <a:latin typeface="Arial"/>
            </a:endParaRPr>
          </a:p>
        </p:txBody>
      </p:sp>
      <p:sp>
        <p:nvSpPr>
          <p:cNvPr id="58" name="PlaceHolder 2"/>
          <p:cNvSpPr>
            <a:spLocks noGrp="1"/>
          </p:cNvSpPr>
          <p:nvPr>
            <p:ph type="body"/>
          </p:nvPr>
        </p:nvSpPr>
        <p:spPr>
          <a:xfrm>
            <a:off x="664560" y="1341360"/>
            <a:ext cx="11192400" cy="5067000"/>
          </a:xfrm>
          <a:prstGeom prst="rect">
            <a:avLst/>
          </a:prstGeom>
          <a:noFill/>
          <a:ln w="0">
            <a:noFill/>
          </a:ln>
        </p:spPr>
        <p:txBody>
          <a:bodyPr numCol="1" spcCol="0" anchor="t">
            <a:noAutofit/>
          </a:bodyPr>
          <a:lstStyle/>
          <a:p>
            <a:pPr marL="342720" indent="-342720">
              <a:lnSpc>
                <a:spcPct val="100000"/>
              </a:lnSpc>
              <a:spcBef>
                <a:spcPts val="641"/>
              </a:spcBef>
              <a:buClr>
                <a:srgbClr val="000066"/>
              </a:buClr>
              <a:buFont typeface="Wingdings" charset="2"/>
              <a:buChar char=""/>
            </a:pPr>
            <a:r>
              <a:rPr lang="ja-JP" sz="3200" b="0" strike="noStrike" spc="-1" dirty="0">
                <a:solidFill>
                  <a:srgbClr val="000066"/>
                </a:solidFill>
                <a:latin typeface="IPA Pゴシック"/>
                <a:ea typeface="IPA Pゴシック"/>
              </a:rPr>
              <a:t>マスター テキストの書式設定</a:t>
            </a:r>
            <a:endParaRPr lang="en-US" sz="3200" b="0" strike="noStrike" spc="-1" dirty="0">
              <a:solidFill>
                <a:srgbClr val="000066"/>
              </a:solidFill>
              <a:latin typeface="IPA Pゴシック"/>
            </a:endParaRPr>
          </a:p>
          <a:p>
            <a:pPr marL="743040" lvl="1" indent="-285840">
              <a:lnSpc>
                <a:spcPct val="100000"/>
              </a:lnSpc>
              <a:spcBef>
                <a:spcPts val="561"/>
              </a:spcBef>
              <a:buClr>
                <a:srgbClr val="FF0000"/>
              </a:buClr>
              <a:buFont typeface="Arial"/>
              <a:buChar char="•"/>
            </a:pPr>
            <a:r>
              <a:rPr lang="ja-JP" sz="2800" b="0" strike="noStrike" spc="-1" dirty="0">
                <a:solidFill>
                  <a:srgbClr val="000000"/>
                </a:solidFill>
                <a:latin typeface="IPA Pゴシック"/>
                <a:ea typeface="IPA Pゴシック"/>
              </a:rPr>
              <a:t>第 </a:t>
            </a:r>
            <a:r>
              <a:rPr lang="en-US" sz="2800" b="0" strike="noStrike" spc="-1" dirty="0">
                <a:solidFill>
                  <a:srgbClr val="000000"/>
                </a:solidFill>
                <a:latin typeface="IPA Pゴシック"/>
                <a:ea typeface="IPA Pゴシック"/>
              </a:rPr>
              <a:t>2 </a:t>
            </a:r>
            <a:r>
              <a:rPr lang="ja-JP" sz="2800" b="0" strike="noStrike" spc="-1" dirty="0">
                <a:solidFill>
                  <a:srgbClr val="000000"/>
                </a:solidFill>
                <a:latin typeface="IPA Pゴシック"/>
                <a:ea typeface="IPA Pゴシック"/>
              </a:rPr>
              <a:t>レベル</a:t>
            </a:r>
            <a:endParaRPr lang="en-US" sz="2800" b="0" strike="noStrike" spc="-1" dirty="0">
              <a:solidFill>
                <a:srgbClr val="000000"/>
              </a:solidFill>
              <a:latin typeface="IPA Pゴシック"/>
            </a:endParaRPr>
          </a:p>
          <a:p>
            <a:pPr marL="1143000" lvl="2" indent="-228600">
              <a:lnSpc>
                <a:spcPct val="100000"/>
              </a:lnSpc>
              <a:spcBef>
                <a:spcPts val="479"/>
              </a:spcBef>
              <a:buClr>
                <a:srgbClr val="000066"/>
              </a:buClr>
              <a:buFont typeface="Arial"/>
              <a:buChar char="•"/>
            </a:pPr>
            <a:r>
              <a:rPr lang="ja-JP" sz="2400" b="0" strike="noStrike" spc="-1" dirty="0">
                <a:solidFill>
                  <a:srgbClr val="000000"/>
                </a:solidFill>
                <a:latin typeface="IPA Pゴシック"/>
                <a:ea typeface="IPA Pゴシック"/>
              </a:rPr>
              <a:t>第 </a:t>
            </a:r>
            <a:r>
              <a:rPr lang="en-US" sz="2400" b="0" strike="noStrike" spc="-1" dirty="0">
                <a:solidFill>
                  <a:srgbClr val="000000"/>
                </a:solidFill>
                <a:latin typeface="IPA Pゴシック"/>
                <a:ea typeface="IPA Pゴシック"/>
              </a:rPr>
              <a:t>3 </a:t>
            </a:r>
            <a:r>
              <a:rPr lang="ja-JP" sz="2400" b="0" strike="noStrike" spc="-1" dirty="0">
                <a:solidFill>
                  <a:srgbClr val="000000"/>
                </a:solidFill>
                <a:latin typeface="IPA Pゴシック"/>
                <a:ea typeface="IPA Pゴシック"/>
              </a:rPr>
              <a:t>レベル</a:t>
            </a:r>
            <a:endParaRPr lang="en-US" sz="2400" b="0" strike="noStrike" spc="-1" dirty="0">
              <a:solidFill>
                <a:srgbClr val="000000"/>
              </a:solidFill>
              <a:latin typeface="IPA Pゴシック"/>
            </a:endParaRPr>
          </a:p>
          <a:p>
            <a:pPr marL="1600200" lvl="3" indent="-228600">
              <a:lnSpc>
                <a:spcPct val="100000"/>
              </a:lnSpc>
              <a:spcBef>
                <a:spcPts val="400"/>
              </a:spcBef>
              <a:buClr>
                <a:srgbClr val="FF0000"/>
              </a:buClr>
              <a:buFont typeface="Arial"/>
              <a:buChar char="•"/>
            </a:pPr>
            <a:r>
              <a:rPr lang="ja-JP" sz="2000" b="0" strike="noStrike" spc="-1" dirty="0">
                <a:solidFill>
                  <a:srgbClr val="000000"/>
                </a:solidFill>
                <a:latin typeface="IPA Pゴシック"/>
                <a:ea typeface="IPA Pゴシック"/>
              </a:rPr>
              <a:t>第 </a:t>
            </a:r>
            <a:r>
              <a:rPr lang="en-US" sz="2000" b="0" strike="noStrike" spc="-1" dirty="0">
                <a:solidFill>
                  <a:srgbClr val="000000"/>
                </a:solidFill>
                <a:latin typeface="IPA Pゴシック"/>
                <a:ea typeface="IPA Pゴシック"/>
              </a:rPr>
              <a:t>4 </a:t>
            </a:r>
            <a:r>
              <a:rPr lang="ja-JP" sz="2000" b="0" strike="noStrike" spc="-1" dirty="0">
                <a:solidFill>
                  <a:srgbClr val="000000"/>
                </a:solidFill>
                <a:latin typeface="IPA Pゴシック"/>
                <a:ea typeface="IPA Pゴシック"/>
              </a:rPr>
              <a:t>レベル</a:t>
            </a:r>
            <a:endParaRPr lang="en-US" sz="2000" b="0" strike="noStrike" spc="-1" dirty="0">
              <a:solidFill>
                <a:srgbClr val="000000"/>
              </a:solidFill>
              <a:latin typeface="IPA Pゴシック"/>
            </a:endParaRPr>
          </a:p>
          <a:p>
            <a:pPr marL="2057400" lvl="4" indent="-228600">
              <a:lnSpc>
                <a:spcPct val="100000"/>
              </a:lnSpc>
              <a:spcBef>
                <a:spcPts val="400"/>
              </a:spcBef>
              <a:buClr>
                <a:srgbClr val="000066"/>
              </a:buClr>
              <a:buFont typeface="Arial"/>
              <a:buChar char="»"/>
            </a:pPr>
            <a:r>
              <a:rPr lang="ja-JP" sz="2000" b="0" strike="noStrike" spc="-1" dirty="0">
                <a:solidFill>
                  <a:srgbClr val="000000"/>
                </a:solidFill>
                <a:latin typeface="IPA Pゴシック"/>
                <a:ea typeface="IPA Pゴシック"/>
              </a:rPr>
              <a:t>第 </a:t>
            </a:r>
            <a:r>
              <a:rPr lang="en-US" sz="2000" b="0" strike="noStrike" spc="-1" dirty="0">
                <a:solidFill>
                  <a:srgbClr val="000000"/>
                </a:solidFill>
                <a:latin typeface="IPA Pゴシック"/>
                <a:ea typeface="IPA Pゴシック"/>
              </a:rPr>
              <a:t>5 </a:t>
            </a:r>
            <a:r>
              <a:rPr lang="ja-JP" sz="2000" b="0" strike="noStrike" spc="-1" dirty="0">
                <a:solidFill>
                  <a:srgbClr val="000000"/>
                </a:solidFill>
                <a:latin typeface="IPA Pゴシック"/>
                <a:ea typeface="IPA Pゴシック"/>
              </a:rPr>
              <a:t>レベル</a:t>
            </a:r>
            <a:endParaRPr lang="en-US" sz="2000" b="0" strike="noStrike" spc="-1" dirty="0">
              <a:solidFill>
                <a:srgbClr val="000000"/>
              </a:solidFill>
              <a:latin typeface="IPA Pゴシック"/>
            </a:endParaRPr>
          </a:p>
        </p:txBody>
      </p:sp>
      <p:sp>
        <p:nvSpPr>
          <p:cNvPr id="59" name="PlaceHolder 3"/>
          <p:cNvSpPr>
            <a:spLocks noGrp="1"/>
          </p:cNvSpPr>
          <p:nvPr>
            <p:ph type="dt" idx="4"/>
          </p:nvPr>
        </p:nvSpPr>
        <p:spPr>
          <a:xfrm>
            <a:off x="609480" y="6526080"/>
            <a:ext cx="2844360" cy="286920"/>
          </a:xfrm>
          <a:prstGeom prst="rect">
            <a:avLst/>
          </a:prstGeom>
          <a:noFill/>
          <a:ln w="9360">
            <a:noFill/>
          </a:ln>
        </p:spPr>
        <p:txBody>
          <a:bodyPr numCol="1" spcCol="0" anchor="t">
            <a:noAutofit/>
          </a:bodyPr>
          <a:lstStyle>
            <a:lvl1pPr indent="0">
              <a:lnSpc>
                <a:spcPct val="100000"/>
              </a:lnSpc>
              <a:buNone/>
              <a:defRPr lang="en-US" sz="1400" b="0" strike="noStrike" spc="-1">
                <a:solidFill>
                  <a:srgbClr val="000066"/>
                </a:solidFill>
                <a:latin typeface="IPA Pゴシック"/>
                <a:ea typeface="IPA Pゴシック"/>
              </a:defRPr>
            </a:lvl1pPr>
          </a:lstStyle>
          <a:p>
            <a:r>
              <a:rPr lang="en-US" altLang="ja-JP" dirty="0">
                <a:latin typeface="Meiryo UI" panose="020B0604030504040204" pitchFamily="50" charset="-128"/>
                <a:ea typeface="Meiryo UI" panose="020B0604030504040204" pitchFamily="50" charset="-128"/>
              </a:rPr>
              <a:t>&lt;</a:t>
            </a:r>
            <a:r>
              <a:rPr lang="ja-JP" altLang="en-US" dirty="0">
                <a:latin typeface="Meiryo UI" panose="020B0604030504040204" pitchFamily="50" charset="-128"/>
                <a:ea typeface="Meiryo UI" panose="020B0604030504040204" pitchFamily="50" charset="-128"/>
              </a:rPr>
              <a:t>日付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時刻</a:t>
            </a:r>
            <a:r>
              <a:rPr lang="en-US" altLang="ja-JP" dirty="0">
                <a:latin typeface="Meiryo UI" panose="020B0604030504040204" pitchFamily="50" charset="-128"/>
                <a:ea typeface="Meiryo UI" panose="020B0604030504040204" pitchFamily="50" charset="-128"/>
              </a:rPr>
              <a:t>&gt;</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60" name="PlaceHolder 4"/>
          <p:cNvSpPr>
            <a:spLocks noGrp="1"/>
          </p:cNvSpPr>
          <p:nvPr>
            <p:ph type="ftr" idx="5"/>
          </p:nvPr>
        </p:nvSpPr>
        <p:spPr>
          <a:xfrm>
            <a:off x="4165560" y="6526080"/>
            <a:ext cx="3860280" cy="286920"/>
          </a:xfrm>
          <a:prstGeom prst="rect">
            <a:avLst/>
          </a:prstGeom>
          <a:noFill/>
          <a:ln w="9360">
            <a:noFill/>
          </a:ln>
        </p:spPr>
        <p:txBody>
          <a:bodyPr numCol="1" spcCol="0" anchor="t">
            <a:noAutofit/>
          </a:bodyPr>
          <a:lstStyle>
            <a:lvl1pPr indent="0" algn="ctr">
              <a:buNone/>
              <a:defRPr lang="en-US" sz="1400" b="0" strike="noStrike" spc="-1">
                <a:solidFill>
                  <a:srgbClr val="000000"/>
                </a:solidFill>
                <a:latin typeface="Meiryo UI" panose="020B0604030504040204" pitchFamily="50" charset="-128"/>
              </a:defRPr>
            </a:lvl1pPr>
          </a:lstStyle>
          <a:p>
            <a:r>
              <a:rPr lang="en-US" altLang="ja-JP" dirty="0"/>
              <a:t>&lt;</a:t>
            </a:r>
            <a:r>
              <a:rPr lang="ja-JP" altLang="en-US" dirty="0"/>
              <a:t>フッター</a:t>
            </a:r>
            <a:r>
              <a:rPr lang="en-US" altLang="ja-JP" dirty="0"/>
              <a:t>&gt;</a:t>
            </a:r>
          </a:p>
        </p:txBody>
      </p:sp>
      <p:sp>
        <p:nvSpPr>
          <p:cNvPr id="61" name="PlaceHolder 5"/>
          <p:cNvSpPr>
            <a:spLocks noGrp="1"/>
          </p:cNvSpPr>
          <p:nvPr>
            <p:ph type="sldNum" idx="6"/>
          </p:nvPr>
        </p:nvSpPr>
        <p:spPr>
          <a:xfrm>
            <a:off x="8737560" y="6526080"/>
            <a:ext cx="2844360" cy="286920"/>
          </a:xfrm>
          <a:prstGeom prst="rect">
            <a:avLst/>
          </a:prstGeom>
          <a:noFill/>
          <a:ln w="9360">
            <a:noFill/>
          </a:ln>
        </p:spPr>
        <p:txBody>
          <a:bodyPr numCol="1" spcCol="0" anchor="t">
            <a:noAutofit/>
          </a:bodyPr>
          <a:lstStyle>
            <a:lvl1pPr indent="0" algn="r">
              <a:lnSpc>
                <a:spcPct val="100000"/>
              </a:lnSpc>
              <a:buNone/>
              <a:defRPr lang="en-US" sz="1400" b="0" strike="noStrike" spc="-1">
                <a:solidFill>
                  <a:srgbClr val="000066"/>
                </a:solidFill>
                <a:latin typeface="Meiryo UI" panose="020B0604030504040204" pitchFamily="50" charset="-128"/>
                <a:ea typeface="Meiryo UI" panose="020B0604030504040204" pitchFamily="50" charset="-128"/>
              </a:defRPr>
            </a:lvl1pPr>
          </a:lstStyle>
          <a:p>
            <a:fld id="{3C00A680-B0D5-482D-8B4E-55205E43659A}" type="slidenum">
              <a:rPr lang="en-US" altLang="ja-JP" smtClean="0"/>
              <a:pPr/>
              <a:t>‹#›</a:t>
            </a:fld>
            <a:endParaRPr lang="ja-JP" alt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defRPr>
          <a:latin typeface="Meiryo UI" panose="020B0604030504040204" pitchFamily="50" charset="-128"/>
          <a:ea typeface="Meiryo UI" panose="020B0604030504040204" pitchFamily="50" charset="-128"/>
        </a:defRPr>
      </a:lvl1pPr>
    </p:titleStyle>
    <p:body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 name="正方形/長方形 11"/>
          <p:cNvSpPr/>
          <p:nvPr/>
        </p:nvSpPr>
        <p:spPr>
          <a:xfrm>
            <a:off x="0" y="0"/>
            <a:ext cx="334080" cy="6857640"/>
          </a:xfrm>
          <a:prstGeom prst="rect">
            <a:avLst/>
          </a:prstGeom>
          <a:solidFill>
            <a:srgbClr val="000066"/>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sp>
        <p:nvSpPr>
          <p:cNvPr id="100" name="正方形/長方形 12"/>
          <p:cNvSpPr/>
          <p:nvPr/>
        </p:nvSpPr>
        <p:spPr>
          <a:xfrm>
            <a:off x="0" y="0"/>
            <a:ext cx="334080" cy="1196640"/>
          </a:xfrm>
          <a:prstGeom prst="rect">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cxnSp>
        <p:nvCxnSpPr>
          <p:cNvPr id="101" name="直線コネクタ 2"/>
          <p:cNvCxnSpPr/>
          <p:nvPr/>
        </p:nvCxnSpPr>
        <p:spPr>
          <a:xfrm>
            <a:off x="334080" y="1196640"/>
            <a:ext cx="11521440" cy="360"/>
          </a:xfrm>
          <a:prstGeom prst="straightConnector1">
            <a:avLst/>
          </a:prstGeom>
          <a:ln w="3175">
            <a:solidFill>
              <a:srgbClr val="FF0000"/>
            </a:solidFill>
            <a:prstDash val="dash"/>
            <a:round/>
          </a:ln>
        </p:spPr>
      </p:cxnSp>
      <p:cxnSp>
        <p:nvCxnSpPr>
          <p:cNvPr id="102" name="直線コネクタ 13"/>
          <p:cNvCxnSpPr/>
          <p:nvPr/>
        </p:nvCxnSpPr>
        <p:spPr>
          <a:xfrm>
            <a:off x="334080" y="1268280"/>
            <a:ext cx="11521440" cy="360"/>
          </a:xfrm>
          <a:prstGeom prst="straightConnector1">
            <a:avLst/>
          </a:prstGeom>
          <a:ln w="3175">
            <a:solidFill>
              <a:srgbClr val="000066"/>
            </a:solidFill>
            <a:prstDash val="dash"/>
            <a:round/>
          </a:ln>
        </p:spPr>
      </p:cxnSp>
      <p:sp>
        <p:nvSpPr>
          <p:cNvPr id="103" name="PlaceHolder 1"/>
          <p:cNvSpPr>
            <a:spLocks noGrp="1"/>
          </p:cNvSpPr>
          <p:nvPr>
            <p:ph type="title"/>
          </p:nvPr>
        </p:nvSpPr>
        <p:spPr>
          <a:xfrm>
            <a:off x="624240" y="44280"/>
            <a:ext cx="9795960" cy="1080720"/>
          </a:xfrm>
          <a:prstGeom prst="rect">
            <a:avLst/>
          </a:prstGeom>
          <a:noFill/>
          <a:ln w="0">
            <a:noFill/>
          </a:ln>
        </p:spPr>
        <p:txBody>
          <a:bodyPr numCol="1" spcCol="0" anchor="ctr">
            <a:noAutofit/>
          </a:bodyPr>
          <a:lstStyle/>
          <a:p>
            <a:pPr indent="0">
              <a:lnSpc>
                <a:spcPct val="100000"/>
              </a:lnSpc>
              <a:buNone/>
            </a:pPr>
            <a:r>
              <a:rPr lang="ja-JP" sz="3600" b="0" strike="noStrike" spc="-1" dirty="0">
                <a:solidFill>
                  <a:srgbClr val="000066"/>
                </a:solidFill>
                <a:latin typeface="IPA Pゴシック"/>
                <a:ea typeface="IPA Pゴシック"/>
              </a:rPr>
              <a:t>マスタ タイトルの書式設定</a:t>
            </a:r>
            <a:endParaRPr lang="en-US" sz="3600" b="0" strike="noStrike" spc="-1" dirty="0">
              <a:solidFill>
                <a:srgbClr val="000000"/>
              </a:solidFill>
              <a:latin typeface="Arial"/>
            </a:endParaRPr>
          </a:p>
        </p:txBody>
      </p:sp>
      <p:sp>
        <p:nvSpPr>
          <p:cNvPr id="104" name="PlaceHolder 2"/>
          <p:cNvSpPr>
            <a:spLocks noGrp="1"/>
          </p:cNvSpPr>
          <p:nvPr>
            <p:ph type="body"/>
          </p:nvPr>
        </p:nvSpPr>
        <p:spPr>
          <a:xfrm>
            <a:off x="624240" y="1341360"/>
            <a:ext cx="11232720" cy="5067000"/>
          </a:xfrm>
          <a:prstGeom prst="rect">
            <a:avLst/>
          </a:prstGeom>
          <a:noFill/>
          <a:ln w="0">
            <a:noFill/>
          </a:ln>
        </p:spPr>
        <p:txBody>
          <a:bodyPr numCol="1" spcCol="0" anchor="t">
            <a:noAutofit/>
          </a:bodyPr>
          <a:lstStyle/>
          <a:p>
            <a:pPr marL="342720" indent="-342720">
              <a:lnSpc>
                <a:spcPct val="100000"/>
              </a:lnSpc>
              <a:spcBef>
                <a:spcPts val="641"/>
              </a:spcBef>
              <a:buClr>
                <a:srgbClr val="000066"/>
              </a:buClr>
              <a:buFont typeface="Wingdings" charset="2"/>
              <a:buChar char=""/>
            </a:pPr>
            <a:r>
              <a:rPr lang="ja-JP" sz="3200" b="0" strike="noStrike" spc="-1" dirty="0">
                <a:solidFill>
                  <a:srgbClr val="000066"/>
                </a:solidFill>
                <a:latin typeface="IPA Pゴシック"/>
                <a:ea typeface="IPA Pゴシック"/>
              </a:rPr>
              <a:t>マスタ テキストの書式設定</a:t>
            </a:r>
            <a:endParaRPr lang="en-US" sz="3200" b="0" strike="noStrike" spc="-1" dirty="0">
              <a:solidFill>
                <a:srgbClr val="000066"/>
              </a:solidFill>
              <a:latin typeface="IPA Pゴシック"/>
            </a:endParaRPr>
          </a:p>
          <a:p>
            <a:pPr marL="743040" lvl="1" indent="-285840">
              <a:lnSpc>
                <a:spcPct val="100000"/>
              </a:lnSpc>
              <a:spcBef>
                <a:spcPts val="561"/>
              </a:spcBef>
              <a:buClr>
                <a:srgbClr val="FF0000"/>
              </a:buClr>
              <a:buFont typeface="Arial"/>
              <a:buChar char="•"/>
            </a:pPr>
            <a:r>
              <a:rPr lang="ja-JP" sz="2800" b="0" strike="noStrike" spc="-1" dirty="0">
                <a:solidFill>
                  <a:srgbClr val="000000"/>
                </a:solidFill>
                <a:latin typeface="IPA Pゴシック"/>
                <a:ea typeface="IPA Pゴシック"/>
              </a:rPr>
              <a:t>第 </a:t>
            </a:r>
            <a:r>
              <a:rPr lang="en-US" sz="2800" b="0" strike="noStrike" spc="-1" dirty="0">
                <a:solidFill>
                  <a:srgbClr val="000000"/>
                </a:solidFill>
                <a:latin typeface="IPA Pゴシック"/>
                <a:ea typeface="IPA Pゴシック"/>
              </a:rPr>
              <a:t>2 </a:t>
            </a:r>
            <a:r>
              <a:rPr lang="ja-JP" sz="2800" b="0" strike="noStrike" spc="-1" dirty="0">
                <a:solidFill>
                  <a:srgbClr val="000000"/>
                </a:solidFill>
                <a:latin typeface="IPA Pゴシック"/>
                <a:ea typeface="IPA Pゴシック"/>
              </a:rPr>
              <a:t>レベル</a:t>
            </a:r>
            <a:endParaRPr lang="en-US" sz="2800" b="0" strike="noStrike" spc="-1" dirty="0">
              <a:solidFill>
                <a:srgbClr val="000000"/>
              </a:solidFill>
              <a:latin typeface="IPA Pゴシック"/>
            </a:endParaRPr>
          </a:p>
          <a:p>
            <a:pPr marL="1143000" lvl="2" indent="-228600">
              <a:lnSpc>
                <a:spcPct val="100000"/>
              </a:lnSpc>
              <a:spcBef>
                <a:spcPts val="479"/>
              </a:spcBef>
              <a:buClr>
                <a:srgbClr val="000066"/>
              </a:buClr>
              <a:buFont typeface="Arial"/>
              <a:buChar char="•"/>
            </a:pPr>
            <a:r>
              <a:rPr lang="ja-JP" sz="2400" b="0" strike="noStrike" spc="-1" dirty="0">
                <a:solidFill>
                  <a:srgbClr val="000000"/>
                </a:solidFill>
                <a:latin typeface="IPA Pゴシック"/>
                <a:ea typeface="IPA Pゴシック"/>
              </a:rPr>
              <a:t>第 </a:t>
            </a:r>
            <a:r>
              <a:rPr lang="en-US" sz="2400" b="0" strike="noStrike" spc="-1" dirty="0">
                <a:solidFill>
                  <a:srgbClr val="000000"/>
                </a:solidFill>
                <a:latin typeface="IPA Pゴシック"/>
                <a:ea typeface="IPA Pゴシック"/>
              </a:rPr>
              <a:t>3 </a:t>
            </a:r>
            <a:r>
              <a:rPr lang="ja-JP" sz="2400" b="0" strike="noStrike" spc="-1" dirty="0">
                <a:solidFill>
                  <a:srgbClr val="000000"/>
                </a:solidFill>
                <a:latin typeface="IPA Pゴシック"/>
                <a:ea typeface="IPA Pゴシック"/>
              </a:rPr>
              <a:t>レベル</a:t>
            </a:r>
            <a:endParaRPr lang="en-US" sz="2400" b="0" strike="noStrike" spc="-1" dirty="0">
              <a:solidFill>
                <a:srgbClr val="000000"/>
              </a:solidFill>
              <a:latin typeface="IPA Pゴシック"/>
            </a:endParaRPr>
          </a:p>
          <a:p>
            <a:pPr marL="1600200" lvl="3" indent="-228600">
              <a:lnSpc>
                <a:spcPct val="100000"/>
              </a:lnSpc>
              <a:spcBef>
                <a:spcPts val="400"/>
              </a:spcBef>
              <a:buClr>
                <a:srgbClr val="FF0000"/>
              </a:buClr>
              <a:buFont typeface="Arial"/>
              <a:buChar char="•"/>
            </a:pPr>
            <a:r>
              <a:rPr lang="ja-JP" sz="2000" b="0" strike="noStrike" spc="-1" dirty="0">
                <a:solidFill>
                  <a:srgbClr val="000000"/>
                </a:solidFill>
                <a:latin typeface="IPA Pゴシック"/>
                <a:ea typeface="IPA Pゴシック"/>
              </a:rPr>
              <a:t>第 </a:t>
            </a:r>
            <a:r>
              <a:rPr lang="en-US" sz="2000" b="0" strike="noStrike" spc="-1" dirty="0">
                <a:solidFill>
                  <a:srgbClr val="000000"/>
                </a:solidFill>
                <a:latin typeface="IPA Pゴシック"/>
                <a:ea typeface="IPA Pゴシック"/>
              </a:rPr>
              <a:t>4 </a:t>
            </a:r>
            <a:r>
              <a:rPr lang="ja-JP" sz="2000" b="0" strike="noStrike" spc="-1" dirty="0">
                <a:solidFill>
                  <a:srgbClr val="000000"/>
                </a:solidFill>
                <a:latin typeface="IPA Pゴシック"/>
                <a:ea typeface="IPA Pゴシック"/>
              </a:rPr>
              <a:t>レベル</a:t>
            </a:r>
            <a:endParaRPr lang="en-US" sz="2000" b="0" strike="noStrike" spc="-1" dirty="0">
              <a:solidFill>
                <a:srgbClr val="000000"/>
              </a:solidFill>
              <a:latin typeface="IPA Pゴシック"/>
            </a:endParaRPr>
          </a:p>
          <a:p>
            <a:pPr marL="2057400" lvl="4" indent="-228600">
              <a:lnSpc>
                <a:spcPct val="100000"/>
              </a:lnSpc>
              <a:spcBef>
                <a:spcPts val="400"/>
              </a:spcBef>
              <a:buClr>
                <a:srgbClr val="000066"/>
              </a:buClr>
              <a:buFont typeface="Arial"/>
              <a:buChar char="»"/>
            </a:pPr>
            <a:r>
              <a:rPr lang="ja-JP" sz="2000" b="0" strike="noStrike" spc="-1" dirty="0">
                <a:solidFill>
                  <a:srgbClr val="000000"/>
                </a:solidFill>
                <a:latin typeface="IPA Pゴシック"/>
                <a:ea typeface="IPA Pゴシック"/>
              </a:rPr>
              <a:t>第 </a:t>
            </a:r>
            <a:r>
              <a:rPr lang="en-US" sz="2000" b="0" strike="noStrike" spc="-1" dirty="0">
                <a:solidFill>
                  <a:srgbClr val="000000"/>
                </a:solidFill>
                <a:latin typeface="IPA Pゴシック"/>
                <a:ea typeface="IPA Pゴシック"/>
              </a:rPr>
              <a:t>5 </a:t>
            </a:r>
            <a:r>
              <a:rPr lang="ja-JP" sz="2000" b="0" strike="noStrike" spc="-1" dirty="0">
                <a:solidFill>
                  <a:srgbClr val="000000"/>
                </a:solidFill>
                <a:latin typeface="IPA Pゴシック"/>
                <a:ea typeface="IPA Pゴシック"/>
              </a:rPr>
              <a:t>レベル</a:t>
            </a:r>
            <a:endParaRPr lang="en-US" sz="2000" b="0" strike="noStrike" spc="-1" dirty="0">
              <a:solidFill>
                <a:srgbClr val="000000"/>
              </a:solidFill>
              <a:latin typeface="IPA Pゴシック"/>
            </a:endParaRPr>
          </a:p>
        </p:txBody>
      </p:sp>
      <p:pic>
        <p:nvPicPr>
          <p:cNvPr id="2" name="図 14">
            <a:extLst>
              <a:ext uri="{FF2B5EF4-FFF2-40B4-BE49-F238E27FC236}">
                <a16:creationId xmlns:a16="http://schemas.microsoft.com/office/drawing/2014/main" id="{36869C2D-804A-988B-9F45-05003E2FB76F}"/>
              </a:ext>
            </a:extLst>
          </p:cNvPr>
          <p:cNvPicPr/>
          <p:nvPr userDrawn="1"/>
        </p:nvPicPr>
        <p:blipFill>
          <a:blip r:embed="rId14"/>
          <a:srcRect r="50199"/>
          <a:stretch/>
        </p:blipFill>
        <p:spPr>
          <a:xfrm>
            <a:off x="10848528" y="-15480"/>
            <a:ext cx="1113912" cy="850752"/>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defRPr>
          <a:latin typeface="Meiryo UI" panose="020B0604030504040204" pitchFamily="50" charset="-128"/>
          <a:ea typeface="Meiryo UI" panose="020B0604030504040204" pitchFamily="50" charset="-128"/>
        </a:defRPr>
      </a:lvl1pPr>
    </p:titleStyle>
    <p:body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 name="正方形/長方形 11"/>
          <p:cNvSpPr/>
          <p:nvPr/>
        </p:nvSpPr>
        <p:spPr>
          <a:xfrm>
            <a:off x="0" y="0"/>
            <a:ext cx="334080" cy="6857640"/>
          </a:xfrm>
          <a:prstGeom prst="rect">
            <a:avLst/>
          </a:prstGeom>
          <a:solidFill>
            <a:srgbClr val="000066"/>
          </a:solid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sp>
        <p:nvSpPr>
          <p:cNvPr id="143" name="正方形/長方形 12"/>
          <p:cNvSpPr/>
          <p:nvPr/>
        </p:nvSpPr>
        <p:spPr>
          <a:xfrm>
            <a:off x="0" y="0"/>
            <a:ext cx="334080" cy="1196640"/>
          </a:xfrm>
          <a:prstGeom prst="rect">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Meiryo UI" panose="020B0604030504040204" pitchFamily="50" charset="-128"/>
            </a:endParaRPr>
          </a:p>
        </p:txBody>
      </p:sp>
      <p:cxnSp>
        <p:nvCxnSpPr>
          <p:cNvPr id="144" name="直線コネクタ 2"/>
          <p:cNvCxnSpPr/>
          <p:nvPr/>
        </p:nvCxnSpPr>
        <p:spPr>
          <a:xfrm>
            <a:off x="334080" y="1196640"/>
            <a:ext cx="11521440" cy="360"/>
          </a:xfrm>
          <a:prstGeom prst="straightConnector1">
            <a:avLst/>
          </a:prstGeom>
          <a:ln w="3175">
            <a:solidFill>
              <a:srgbClr val="FF0000"/>
            </a:solidFill>
            <a:prstDash val="dash"/>
            <a:round/>
          </a:ln>
        </p:spPr>
      </p:cxnSp>
      <p:cxnSp>
        <p:nvCxnSpPr>
          <p:cNvPr id="145" name="直線コネクタ 13"/>
          <p:cNvCxnSpPr/>
          <p:nvPr/>
        </p:nvCxnSpPr>
        <p:spPr>
          <a:xfrm>
            <a:off x="334080" y="1268280"/>
            <a:ext cx="11521440" cy="360"/>
          </a:xfrm>
          <a:prstGeom prst="straightConnector1">
            <a:avLst/>
          </a:prstGeom>
          <a:ln w="3175">
            <a:solidFill>
              <a:srgbClr val="000066"/>
            </a:solidFill>
            <a:prstDash val="dash"/>
            <a:round/>
          </a:ln>
        </p:spPr>
      </p:cxnSp>
      <p:sp>
        <p:nvSpPr>
          <p:cNvPr id="146" name="PlaceHolder 1"/>
          <p:cNvSpPr>
            <a:spLocks noGrp="1"/>
          </p:cNvSpPr>
          <p:nvPr>
            <p:ph type="dt" idx="7"/>
          </p:nvPr>
        </p:nvSpPr>
        <p:spPr>
          <a:xfrm>
            <a:off x="609480" y="6526080"/>
            <a:ext cx="2844360" cy="286920"/>
          </a:xfrm>
          <a:prstGeom prst="rect">
            <a:avLst/>
          </a:prstGeom>
          <a:noFill/>
          <a:ln w="9360">
            <a:noFill/>
          </a:ln>
        </p:spPr>
        <p:txBody>
          <a:bodyPr numCol="1" spcCol="0" anchor="t">
            <a:noAutofit/>
          </a:bodyPr>
          <a:lstStyle>
            <a:lvl1pPr indent="0">
              <a:lnSpc>
                <a:spcPct val="100000"/>
              </a:lnSpc>
              <a:buNone/>
              <a:defRPr lang="en-US" sz="1400" b="0" strike="noStrike" spc="-1">
                <a:solidFill>
                  <a:srgbClr val="000066"/>
                </a:solidFill>
                <a:latin typeface="IPA Pゴシック"/>
                <a:ea typeface="IPA Pゴシック"/>
              </a:defRPr>
            </a:lvl1pPr>
          </a:lstStyle>
          <a:p>
            <a:r>
              <a:rPr lang="en-US" altLang="ja-JP" dirty="0">
                <a:latin typeface="Meiryo UI" panose="020B0604030504040204" pitchFamily="50" charset="-128"/>
                <a:ea typeface="Meiryo UI" panose="020B0604030504040204" pitchFamily="50" charset="-128"/>
              </a:rPr>
              <a:t>&lt;</a:t>
            </a:r>
            <a:r>
              <a:rPr lang="ja-JP" altLang="en-US" dirty="0">
                <a:latin typeface="Meiryo UI" panose="020B0604030504040204" pitchFamily="50" charset="-128"/>
                <a:ea typeface="Meiryo UI" panose="020B0604030504040204" pitchFamily="50" charset="-128"/>
              </a:rPr>
              <a:t>日付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時刻</a:t>
            </a:r>
            <a:r>
              <a:rPr lang="en-US" altLang="ja-JP" dirty="0">
                <a:latin typeface="Meiryo UI" panose="020B0604030504040204" pitchFamily="50" charset="-128"/>
                <a:ea typeface="Meiryo UI" panose="020B0604030504040204" pitchFamily="50" charset="-128"/>
              </a:rPr>
              <a:t>&gt;</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47" name="PlaceHolder 2"/>
          <p:cNvSpPr>
            <a:spLocks noGrp="1"/>
          </p:cNvSpPr>
          <p:nvPr>
            <p:ph type="ftr" idx="8"/>
          </p:nvPr>
        </p:nvSpPr>
        <p:spPr>
          <a:xfrm>
            <a:off x="4165560" y="6526080"/>
            <a:ext cx="3860280" cy="286920"/>
          </a:xfrm>
          <a:prstGeom prst="rect">
            <a:avLst/>
          </a:prstGeom>
          <a:noFill/>
          <a:ln w="9360">
            <a:noFill/>
          </a:ln>
        </p:spPr>
        <p:txBody>
          <a:bodyPr numCol="1" spcCol="0" anchor="t">
            <a:noAutofit/>
          </a:bodyPr>
          <a:lstStyle>
            <a:lvl1pPr indent="0" algn="ctr">
              <a:lnSpc>
                <a:spcPct val="100000"/>
              </a:lnSpc>
              <a:buNone/>
              <a:defRPr lang="en-US" sz="1400" b="0" strike="noStrike" spc="-1">
                <a:solidFill>
                  <a:srgbClr val="000066"/>
                </a:solidFill>
                <a:latin typeface="IPA Pゴシック"/>
                <a:ea typeface="IPA Pゴシック"/>
              </a:defRPr>
            </a:lvl1pPr>
          </a:lstStyle>
          <a:p>
            <a:r>
              <a:rPr lang="en-US" altLang="ja-JP" dirty="0">
                <a:latin typeface="Meiryo UI" panose="020B0604030504040204" pitchFamily="50" charset="-128"/>
                <a:ea typeface="Meiryo UI" panose="020B0604030504040204" pitchFamily="50" charset="-128"/>
              </a:rPr>
              <a:t>&lt;</a:t>
            </a:r>
            <a:r>
              <a:rPr lang="ja-JP" altLang="en-US" dirty="0">
                <a:latin typeface="Meiryo UI" panose="020B0604030504040204" pitchFamily="50" charset="-128"/>
                <a:ea typeface="Meiryo UI" panose="020B0604030504040204" pitchFamily="50" charset="-128"/>
              </a:rPr>
              <a:t>フッター</a:t>
            </a:r>
            <a:r>
              <a:rPr lang="en-US" altLang="ja-JP" dirty="0">
                <a:latin typeface="Meiryo UI" panose="020B0604030504040204" pitchFamily="50" charset="-128"/>
                <a:ea typeface="Meiryo UI" panose="020B0604030504040204" pitchFamily="50" charset="-128"/>
              </a:rPr>
              <a:t>&gt;</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48" name="PlaceHolder 3"/>
          <p:cNvSpPr>
            <a:spLocks noGrp="1"/>
          </p:cNvSpPr>
          <p:nvPr>
            <p:ph type="sldNum" idx="9"/>
          </p:nvPr>
        </p:nvSpPr>
        <p:spPr>
          <a:xfrm>
            <a:off x="8737560" y="6526080"/>
            <a:ext cx="2844360" cy="286920"/>
          </a:xfrm>
          <a:prstGeom prst="rect">
            <a:avLst/>
          </a:prstGeom>
          <a:noFill/>
          <a:ln w="9360">
            <a:noFill/>
          </a:ln>
        </p:spPr>
        <p:txBody>
          <a:bodyPr numCol="1" spcCol="0" anchor="t">
            <a:noAutofit/>
          </a:bodyPr>
          <a:lstStyle>
            <a:lvl1pPr indent="0" algn="r">
              <a:lnSpc>
                <a:spcPct val="100000"/>
              </a:lnSpc>
              <a:buNone/>
              <a:defRPr lang="en-US" sz="1400" b="0" strike="noStrike" spc="-1">
                <a:solidFill>
                  <a:srgbClr val="000066"/>
                </a:solidFill>
                <a:latin typeface="Meiryo UI" panose="020B0604030504040204" pitchFamily="50" charset="-128"/>
                <a:ea typeface="Meiryo UI" panose="020B0604030504040204" pitchFamily="50" charset="-128"/>
              </a:defRPr>
            </a:lvl1pPr>
          </a:lstStyle>
          <a:p>
            <a:fld id="{BB96DF59-3724-424D-8B47-889F01336EFE}" type="slidenum">
              <a:rPr lang="en-US" altLang="ja-JP" smtClean="0"/>
              <a:pPr/>
              <a:t>‹#›</a:t>
            </a:fld>
            <a:endParaRPr lang="ja-JP" altLang="en-US" dirty="0">
              <a:solidFill>
                <a:srgbClr val="000000"/>
              </a:solidFill>
            </a:endParaRPr>
          </a:p>
        </p:txBody>
      </p:sp>
      <p:sp>
        <p:nvSpPr>
          <p:cNvPr id="149" name="PlaceHolder 4"/>
          <p:cNvSpPr>
            <a:spLocks noGrp="1"/>
          </p:cNvSpPr>
          <p:nvPr>
            <p:ph type="title"/>
          </p:nvPr>
        </p:nvSpPr>
        <p:spPr>
          <a:xfrm>
            <a:off x="246600" y="-199080"/>
            <a:ext cx="11698560" cy="1236600"/>
          </a:xfrm>
          <a:prstGeom prst="rect">
            <a:avLst/>
          </a:prstGeom>
          <a:noFill/>
          <a:ln w="0">
            <a:noFill/>
          </a:ln>
        </p:spPr>
        <p:txBody>
          <a:bodyPr numCol="1" spcCol="0" anchor="ctr">
            <a:noAutofit/>
          </a:bodyPr>
          <a:lstStyle/>
          <a:p>
            <a:pPr indent="0">
              <a:lnSpc>
                <a:spcPct val="100000"/>
              </a:lnSpc>
              <a:buNone/>
            </a:pPr>
            <a:r>
              <a:rPr lang="ja-JP" sz="2400" b="1" strike="noStrike" spc="-1" dirty="0">
                <a:solidFill>
                  <a:srgbClr val="000066"/>
                </a:solidFill>
                <a:latin typeface="Meiryo UI"/>
                <a:ea typeface="Meiryo UI"/>
              </a:rPr>
              <a:t>マスター タイトルの書式設定</a:t>
            </a:r>
            <a:endParaRPr lang="en-US" sz="2400" b="0" strike="noStrike" spc="-1" dirty="0">
              <a:solidFill>
                <a:srgbClr val="000000"/>
              </a:solidFill>
              <a:latin typeface="Arial"/>
            </a:endParaRPr>
          </a:p>
        </p:txBody>
      </p:sp>
      <p:sp>
        <p:nvSpPr>
          <p:cNvPr id="150" name="PlaceHolder 5"/>
          <p:cNvSpPr>
            <a:spLocks noGrp="1"/>
          </p:cNvSpPr>
          <p:nvPr>
            <p:ph type="body"/>
          </p:nvPr>
        </p:nvSpPr>
        <p:spPr>
          <a:xfrm>
            <a:off x="246960" y="6309360"/>
            <a:ext cx="11565000" cy="3977640"/>
          </a:xfrm>
          <a:prstGeom prst="rect">
            <a:avLst/>
          </a:prstGeom>
          <a:noFill/>
          <a:ln w="0">
            <a:noFill/>
          </a:ln>
        </p:spPr>
        <p:txBody>
          <a:bodyPr lIns="0" tIns="0" rIns="0" bIns="0" numCol="1" spcCol="0" anchor="t">
            <a:noAutofit/>
          </a:bodyPr>
          <a:lstStyle/>
          <a:p>
            <a:pPr indent="0">
              <a:lnSpc>
                <a:spcPct val="100000"/>
              </a:lnSpc>
              <a:buNone/>
              <a:tabLst>
                <a:tab pos="0" algn="l"/>
              </a:tabLst>
            </a:pPr>
            <a:r>
              <a:rPr lang="ja-JP" sz="1050" b="0" strike="noStrike" spc="-1" dirty="0">
                <a:solidFill>
                  <a:srgbClr val="000066"/>
                </a:solidFill>
                <a:latin typeface="Meiryo UI"/>
                <a:ea typeface="Meiryo UI"/>
              </a:rPr>
              <a:t>（資料）●●</a:t>
            </a:r>
            <a:endParaRPr lang="en-US" sz="1050" b="0" strike="noStrike" spc="-1" dirty="0">
              <a:solidFill>
                <a:srgbClr val="000066"/>
              </a:solidFill>
              <a:latin typeface="IPA Pゴシック"/>
            </a:endParaRPr>
          </a:p>
        </p:txBody>
      </p:sp>
      <p:sp>
        <p:nvSpPr>
          <p:cNvPr id="151" name="PlaceHolder 6"/>
          <p:cNvSpPr>
            <a:spLocks noGrp="1"/>
          </p:cNvSpPr>
          <p:nvPr>
            <p:ph type="body"/>
          </p:nvPr>
        </p:nvSpPr>
        <p:spPr>
          <a:xfrm>
            <a:off x="246240" y="764640"/>
            <a:ext cx="11699280" cy="4193640"/>
          </a:xfrm>
          <a:prstGeom prst="rect">
            <a:avLst/>
          </a:prstGeom>
          <a:solidFill>
            <a:srgbClr val="99D6EC"/>
          </a:solidFill>
          <a:ln w="0">
            <a:noFill/>
          </a:ln>
        </p:spPr>
        <p:txBody>
          <a:bodyPr lIns="216000" tIns="108000" rIns="216000" bIns="108000" numCol="1" spcCol="0" anchor="t">
            <a:noAutofit/>
          </a:bodyPr>
          <a:lstStyle/>
          <a:p>
            <a:pPr marL="257040" indent="-257040">
              <a:lnSpc>
                <a:spcPct val="100000"/>
              </a:lnSpc>
              <a:spcBef>
                <a:spcPts val="601"/>
              </a:spcBef>
              <a:spcAft>
                <a:spcPts val="601"/>
              </a:spcAft>
              <a:buClr>
                <a:srgbClr val="002060"/>
              </a:buClr>
              <a:buFont typeface="Wingdings" charset="2"/>
              <a:buChar char=""/>
            </a:pPr>
            <a:r>
              <a:rPr lang="ja-JP" sz="2000" b="0" strike="noStrike" spc="-1" dirty="0">
                <a:solidFill>
                  <a:srgbClr val="000066"/>
                </a:solidFill>
                <a:latin typeface="Meiryo UI"/>
                <a:ea typeface="Meiryo UI"/>
              </a:rPr>
              <a:t>マスター テキストの書式設定</a:t>
            </a:r>
            <a:endParaRPr lang="en-US" sz="2000" b="0" strike="noStrike" spc="-1" dirty="0">
              <a:solidFill>
                <a:srgbClr val="000066"/>
              </a:solidFill>
              <a:latin typeface="IPA Pゴシック"/>
            </a:endParaRPr>
          </a:p>
        </p:txBody>
      </p:sp>
      <p:pic>
        <p:nvPicPr>
          <p:cNvPr id="2" name="図 14">
            <a:extLst>
              <a:ext uri="{FF2B5EF4-FFF2-40B4-BE49-F238E27FC236}">
                <a16:creationId xmlns:a16="http://schemas.microsoft.com/office/drawing/2014/main" id="{6FFC5197-B2AC-DFF4-0E26-265C635C34E8}"/>
              </a:ext>
            </a:extLst>
          </p:cNvPr>
          <p:cNvPicPr/>
          <p:nvPr userDrawn="1"/>
        </p:nvPicPr>
        <p:blipFill>
          <a:blip r:embed="rId14"/>
          <a:srcRect r="50199"/>
          <a:stretch/>
        </p:blipFill>
        <p:spPr>
          <a:xfrm>
            <a:off x="10848528" y="-15480"/>
            <a:ext cx="1113912" cy="850752"/>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defRPr>
          <a:latin typeface="Meiryo UI" panose="020B0604030504040204" pitchFamily="50" charset="-128"/>
        </a:defRPr>
      </a:lvl1pPr>
    </p:titleStyle>
    <p:bodyStyle>
      <a:lvl1pPr>
        <a:defRPr>
          <a:latin typeface="Meiryo UI" panose="020B0604030504040204" pitchFamily="50" charset="-12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18.png"/><Relationship Id="rId5" Type="http://schemas.openxmlformats.org/officeDocument/2006/relationships/image" Target="../media/image35.png"/><Relationship Id="rId10" Type="http://schemas.openxmlformats.org/officeDocument/2006/relationships/image" Target="../media/image17.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4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18.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4.pn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56.sv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hyperlink" Target="https://www.ipa.go.jp/digital/dx/dx-tebikisyo.html" TargetMode="External"/><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6.png"/><Relationship Id="rId7"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hyperlink" Target="https://www.ipa.go.jp/digital/dx/dx-tebikisyo.html"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4.png"/><Relationship Id="rId1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73.png"/><Relationship Id="rId17" Type="http://schemas.openxmlformats.org/officeDocument/2006/relationships/image" Target="../media/image18.png"/><Relationship Id="rId2" Type="http://schemas.openxmlformats.org/officeDocument/2006/relationships/notesSlide" Target="../notesSlides/notesSlide43.xml"/><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72.png"/><Relationship Id="rId5" Type="http://schemas.openxmlformats.org/officeDocument/2006/relationships/diagramLayout" Target="../diagrams/layout1.xml"/><Relationship Id="rId15" Type="http://schemas.openxmlformats.org/officeDocument/2006/relationships/image" Target="../media/image14.emf"/><Relationship Id="rId10" Type="http://schemas.openxmlformats.org/officeDocument/2006/relationships/image" Target="../media/image71.png"/><Relationship Id="rId4" Type="http://schemas.openxmlformats.org/officeDocument/2006/relationships/diagramData" Target="../diagrams/data1.xml"/><Relationship Id="rId9" Type="http://schemas.openxmlformats.org/officeDocument/2006/relationships/image" Target="../media/image70.png"/><Relationship Id="rId14" Type="http://schemas.openxmlformats.org/officeDocument/2006/relationships/customXml" Target="../ink/ink1.xml"/></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8.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s://dx.ipa.go.jp/" TargetMode="External"/><Relationship Id="rId11" Type="http://schemas.openxmlformats.org/officeDocument/2006/relationships/image" Target="../media/image82.png"/><Relationship Id="rId5" Type="http://schemas.openxmlformats.org/officeDocument/2006/relationships/image" Target="../media/image77.png"/><Relationship Id="rId15" Type="http://schemas.openxmlformats.org/officeDocument/2006/relationships/image" Target="../media/image83.png"/><Relationship Id="rId10" Type="http://schemas.openxmlformats.org/officeDocument/2006/relationships/image" Target="../media/image81.png"/><Relationship Id="rId4" Type="http://schemas.openxmlformats.org/officeDocument/2006/relationships/image" Target="../media/image76.wmf"/><Relationship Id="rId9" Type="http://schemas.openxmlformats.org/officeDocument/2006/relationships/image" Target="../media/image80.png"/><Relationship Id="rId14"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87.png"/><Relationship Id="rId11" Type="http://schemas.openxmlformats.org/officeDocument/2006/relationships/image" Target="../media/image18.png"/><Relationship Id="rId5" Type="http://schemas.openxmlformats.org/officeDocument/2006/relationships/image" Target="../media/image86.png"/><Relationship Id="rId10" Type="http://schemas.openxmlformats.org/officeDocument/2006/relationships/image" Target="../media/image17.png"/><Relationship Id="rId4" Type="http://schemas.openxmlformats.org/officeDocument/2006/relationships/image" Target="../media/image85.png"/><Relationship Id="rId9" Type="http://schemas.openxmlformats.org/officeDocument/2006/relationships/image" Target="../media/image76.wmf"/></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8.png"/><Relationship Id="rId7"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89.png"/><Relationship Id="rId11" Type="http://schemas.openxmlformats.org/officeDocument/2006/relationships/image" Target="../media/image90.png"/><Relationship Id="rId5" Type="http://schemas.openxmlformats.org/officeDocument/2006/relationships/hyperlink" Target="https://www.ipa.go.jp/ikc/mailmag.html" TargetMode="External"/><Relationship Id="rId10" Type="http://schemas.openxmlformats.org/officeDocument/2006/relationships/image" Target="../media/image83.png"/><Relationship Id="rId4" Type="http://schemas.openxmlformats.org/officeDocument/2006/relationships/hyperlink" Target="https://dx.ipa.go.jp/" TargetMode="External"/><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www.ipa.go.jp/digital/dx/pfd-index.html"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s://www.ipa.go.jp/digital/dx/dx-tebikisyo.html"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0.png"/><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17.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18"/>
          <p:cNvSpPr/>
          <p:nvPr/>
        </p:nvSpPr>
        <p:spPr>
          <a:xfrm>
            <a:off x="8796679" y="24113"/>
            <a:ext cx="2952328" cy="792088"/>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99720" rIns="49680" bIns="49680" anchor="t">
            <a:noAutofit/>
          </a:bodyPr>
          <a:lstStyle/>
          <a:p>
            <a:pPr algn="ctr">
              <a:lnSpc>
                <a:spcPct val="100000"/>
              </a:lnSpc>
              <a:tabLst>
                <a:tab pos="0" algn="l"/>
              </a:tabLst>
            </a:pPr>
            <a:endParaRPr lang="en-US" sz="2000" b="0" strike="noStrike" spc="-1" dirty="0">
              <a:solidFill>
                <a:srgbClr val="000000"/>
              </a:solidFill>
              <a:latin typeface="Meiryo UI" panose="020B0604030504040204" pitchFamily="50" charset="-128"/>
            </a:endParaRPr>
          </a:p>
        </p:txBody>
      </p:sp>
      <p:sp>
        <p:nvSpPr>
          <p:cNvPr id="194" name="PlaceHolder 1"/>
          <p:cNvSpPr>
            <a:spLocks noGrp="1"/>
          </p:cNvSpPr>
          <p:nvPr>
            <p:ph type="title"/>
          </p:nvPr>
        </p:nvSpPr>
        <p:spPr>
          <a:xfrm>
            <a:off x="4727848" y="1368260"/>
            <a:ext cx="6624864" cy="2276640"/>
          </a:xfrm>
          <a:prstGeom prst="rect">
            <a:avLst/>
          </a:prstGeom>
          <a:noFill/>
          <a:ln w="0">
            <a:noFill/>
          </a:ln>
        </p:spPr>
        <p:txBody>
          <a:bodyPr numCol="1" spcCol="0" anchor="ctr">
            <a:noAutofit/>
          </a:bodyPr>
          <a:lstStyle/>
          <a:p>
            <a:pPr indent="0" algn="l">
              <a:lnSpc>
                <a:spcPct val="100000"/>
              </a:lnSpc>
              <a:buNone/>
            </a:pPr>
            <a:r>
              <a:rPr lang="ja-JP" altLang="en-US" sz="4000" b="1" strike="noStrike" spc="-1" dirty="0">
                <a:solidFill>
                  <a:srgbClr val="2F528F"/>
                </a:solidFill>
                <a:latin typeface="Meiryo UI"/>
                <a:ea typeface="Meiryo UI"/>
              </a:rPr>
              <a:t>講演会資料</a:t>
            </a:r>
            <a:br>
              <a:rPr lang="en-US" altLang="ja-JP" sz="4000" b="1" strike="noStrike" spc="-1" dirty="0">
                <a:solidFill>
                  <a:srgbClr val="000000"/>
                </a:solidFill>
                <a:latin typeface="Meiryo UI"/>
                <a:ea typeface="Meiryo UI"/>
              </a:rPr>
            </a:br>
            <a:r>
              <a:rPr lang="ja-JP" altLang="en-US" sz="4000" b="1" strike="noStrike" spc="-1" dirty="0">
                <a:solidFill>
                  <a:srgbClr val="000000"/>
                </a:solidFill>
                <a:latin typeface="Meiryo UI"/>
                <a:ea typeface="Meiryo UI"/>
              </a:rPr>
              <a:t>　</a:t>
            </a:r>
            <a:r>
              <a:rPr lang="en-US" altLang="ja-JP" sz="4000" b="1" strike="noStrike" spc="-1" dirty="0">
                <a:solidFill>
                  <a:srgbClr val="000000"/>
                </a:solidFill>
                <a:latin typeface="Meiryo UI"/>
                <a:ea typeface="Meiryo UI"/>
              </a:rPr>
              <a:t>【DX</a:t>
            </a:r>
            <a:r>
              <a:rPr lang="ja-JP" altLang="en-US" sz="4000" b="1" spc="-1" dirty="0">
                <a:solidFill>
                  <a:srgbClr val="000000"/>
                </a:solidFill>
                <a:latin typeface="Meiryo UI"/>
                <a:ea typeface="Meiryo UI"/>
              </a:rPr>
              <a:t>を推進したい方</a:t>
            </a:r>
            <a:r>
              <a:rPr lang="ja-JP" altLang="en-US" sz="4000" b="1" strike="noStrike" spc="-1" dirty="0">
                <a:solidFill>
                  <a:srgbClr val="000000"/>
                </a:solidFill>
                <a:latin typeface="Meiryo UI"/>
                <a:ea typeface="Meiryo UI"/>
              </a:rPr>
              <a:t>向け</a:t>
            </a:r>
            <a:r>
              <a:rPr lang="en-US" altLang="ja-JP" sz="4000" b="1" strike="noStrike" spc="-1" dirty="0">
                <a:solidFill>
                  <a:srgbClr val="000000"/>
                </a:solidFill>
                <a:latin typeface="Meiryo UI"/>
                <a:ea typeface="Meiryo UI"/>
              </a:rPr>
              <a:t>】</a:t>
            </a:r>
            <a:br>
              <a:rPr lang="en-US" altLang="ja-JP" sz="4000" b="1" strike="noStrike" spc="-1" dirty="0">
                <a:solidFill>
                  <a:srgbClr val="000000"/>
                </a:solidFill>
                <a:latin typeface="Meiryo UI"/>
                <a:ea typeface="Meiryo UI"/>
              </a:rPr>
            </a:br>
            <a:r>
              <a:rPr lang="ja-JP" altLang="en-US" sz="4000" b="1" strike="noStrike" spc="-1" dirty="0">
                <a:solidFill>
                  <a:srgbClr val="000000"/>
                </a:solidFill>
                <a:latin typeface="Meiryo UI"/>
                <a:ea typeface="Meiryo UI"/>
              </a:rPr>
              <a:t>　 </a:t>
            </a:r>
            <a:r>
              <a:rPr lang="en-US" altLang="ja-JP" sz="4000" b="1" strike="noStrike" spc="-1" dirty="0">
                <a:solidFill>
                  <a:srgbClr val="000000"/>
                </a:solidFill>
                <a:latin typeface="Meiryo UI"/>
                <a:ea typeface="Meiryo UI"/>
              </a:rPr>
              <a:t>DX</a:t>
            </a:r>
            <a:r>
              <a:rPr lang="ja-JP" altLang="en-US" sz="4000" b="1" strike="noStrike" spc="-1" dirty="0">
                <a:solidFill>
                  <a:srgbClr val="000000"/>
                </a:solidFill>
                <a:latin typeface="Meiryo UI"/>
                <a:ea typeface="Meiryo UI"/>
              </a:rPr>
              <a:t>実践手引書　解説</a:t>
            </a:r>
            <a:br>
              <a:rPr lang="en-US" altLang="ja-JP" sz="4000" b="1" strike="noStrike" spc="-1" dirty="0">
                <a:solidFill>
                  <a:srgbClr val="000000"/>
                </a:solidFill>
                <a:latin typeface="Meiryo UI"/>
                <a:ea typeface="Meiryo UI"/>
              </a:rPr>
            </a:br>
            <a:endParaRPr lang="en-US" sz="4000" b="0" strike="noStrike" spc="-1" dirty="0">
              <a:solidFill>
                <a:srgbClr val="000000"/>
              </a:solidFill>
            </a:endParaRPr>
          </a:p>
        </p:txBody>
      </p:sp>
      <p:sp>
        <p:nvSpPr>
          <p:cNvPr id="195" name="PlaceHolder 2"/>
          <p:cNvSpPr>
            <a:spLocks noGrp="1"/>
          </p:cNvSpPr>
          <p:nvPr>
            <p:ph type="subTitle"/>
          </p:nvPr>
        </p:nvSpPr>
        <p:spPr>
          <a:xfrm>
            <a:off x="5543576" y="4581128"/>
            <a:ext cx="5881016" cy="1635480"/>
          </a:xfrm>
          <a:prstGeom prst="rect">
            <a:avLst/>
          </a:prstGeom>
          <a:noFill/>
          <a:ln w="0">
            <a:noFill/>
          </a:ln>
        </p:spPr>
        <p:txBody>
          <a:bodyPr numCol="1" spcCol="0" anchor="ctr">
            <a:noAutofit/>
          </a:bodyPr>
          <a:lstStyle/>
          <a:p>
            <a:pPr indent="0" algn="r">
              <a:lnSpc>
                <a:spcPct val="100000"/>
              </a:lnSpc>
              <a:spcBef>
                <a:spcPts val="479"/>
              </a:spcBef>
              <a:buNone/>
              <a:tabLst>
                <a:tab pos="0" algn="l"/>
              </a:tabLst>
            </a:pPr>
            <a:r>
              <a:rPr lang="ja-JP" sz="2400" b="0" strike="noStrike" spc="-1" dirty="0">
                <a:solidFill>
                  <a:srgbClr val="000000"/>
                </a:solidFill>
                <a:latin typeface="Meiryo UI"/>
                <a:ea typeface="Meiryo UI"/>
              </a:rPr>
              <a:t>独立行政法人</a:t>
            </a:r>
            <a:r>
              <a:rPr lang="ja-JP" altLang="en-US" sz="2400" spc="-1" dirty="0">
                <a:solidFill>
                  <a:srgbClr val="000000"/>
                </a:solidFill>
                <a:latin typeface="Meiryo UI"/>
                <a:ea typeface="Meiryo UI"/>
              </a:rPr>
              <a:t> </a:t>
            </a:r>
            <a:r>
              <a:rPr lang="ja-JP" sz="2400" b="0" strike="noStrike" spc="-1" dirty="0">
                <a:solidFill>
                  <a:srgbClr val="000000"/>
                </a:solidFill>
                <a:latin typeface="Meiryo UI"/>
                <a:ea typeface="Meiryo UI"/>
              </a:rPr>
              <a:t>情報処理推進機構</a:t>
            </a:r>
            <a:r>
              <a:rPr lang="en-US" sz="2400" b="0" strike="noStrike" spc="-1" dirty="0">
                <a:solidFill>
                  <a:srgbClr val="000000"/>
                </a:solidFill>
                <a:latin typeface="Meiryo UI"/>
                <a:ea typeface="Meiryo UI"/>
              </a:rPr>
              <a:t>(IPA)</a:t>
            </a:r>
            <a:endParaRPr lang="en-US" sz="2400" b="0" strike="noStrike" spc="-1" dirty="0">
              <a:solidFill>
                <a:srgbClr val="000000"/>
              </a:solidFill>
            </a:endParaRPr>
          </a:p>
          <a:p>
            <a:pPr indent="0" algn="r">
              <a:lnSpc>
                <a:spcPct val="100000"/>
              </a:lnSpc>
              <a:spcBef>
                <a:spcPts val="479"/>
              </a:spcBef>
              <a:buNone/>
              <a:tabLst>
                <a:tab pos="0" algn="l"/>
              </a:tabLst>
            </a:pPr>
            <a:r>
              <a:rPr lang="ja-JP" sz="2400" b="0" strike="noStrike" spc="-1" dirty="0">
                <a:solidFill>
                  <a:srgbClr val="000000"/>
                </a:solidFill>
                <a:latin typeface="Meiryo UI"/>
                <a:ea typeface="Meiryo UI"/>
              </a:rPr>
              <a:t>社会基盤センター</a:t>
            </a:r>
            <a:endParaRPr lang="en-US" sz="2400" b="0" strike="noStrike" spc="-1" dirty="0">
              <a:solidFill>
                <a:srgbClr val="000000"/>
              </a:solidFill>
            </a:endParaRPr>
          </a:p>
        </p:txBody>
      </p:sp>
      <p:pic>
        <p:nvPicPr>
          <p:cNvPr id="8" name="図 5">
            <a:extLst>
              <a:ext uri="{FF2B5EF4-FFF2-40B4-BE49-F238E27FC236}">
                <a16:creationId xmlns:a16="http://schemas.microsoft.com/office/drawing/2014/main" id="{960AEDE4-9FBE-4A12-BF82-8A12D7FE60B1}"/>
              </a:ext>
            </a:extLst>
          </p:cNvPr>
          <p:cNvPicPr/>
          <p:nvPr/>
        </p:nvPicPr>
        <p:blipFill>
          <a:blip r:embed="rId3"/>
          <a:stretch/>
        </p:blipFill>
        <p:spPr>
          <a:xfrm>
            <a:off x="482940" y="1700808"/>
            <a:ext cx="3668844" cy="4696953"/>
          </a:xfrm>
          <a:prstGeom prst="rect">
            <a:avLst/>
          </a:prstGeom>
          <a:ln w="38100">
            <a:solidFill>
              <a:srgbClr val="FFFFFF">
                <a:lumMod val="65000"/>
              </a:srgbClr>
            </a:solidFill>
            <a:round/>
          </a:ln>
        </p:spPr>
      </p:pic>
      <p:pic>
        <p:nvPicPr>
          <p:cNvPr id="2" name="図 1">
            <a:extLst>
              <a:ext uri="{FF2B5EF4-FFF2-40B4-BE49-F238E27FC236}">
                <a16:creationId xmlns:a16="http://schemas.microsoft.com/office/drawing/2014/main" id="{AF6ABE90-3EC7-B84B-2D1A-F6AE9CCC1B67}"/>
              </a:ext>
            </a:extLst>
          </p:cNvPr>
          <p:cNvPicPr>
            <a:picLocks noChangeAspect="1"/>
          </p:cNvPicPr>
          <p:nvPr/>
        </p:nvPicPr>
        <p:blipFill>
          <a:blip r:embed="rId4"/>
          <a:stretch>
            <a:fillRect/>
          </a:stretch>
        </p:blipFill>
        <p:spPr>
          <a:xfrm>
            <a:off x="4168730" y="4797152"/>
            <a:ext cx="1590966" cy="16006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4DCA399-70DA-464D-8250-CE5DD9F1B646}" type="slidenum">
              <a:rPr lang="en-US" sz="1400" b="0" strike="noStrike" spc="-1">
                <a:solidFill>
                  <a:srgbClr val="002060"/>
                </a:solidFill>
                <a:latin typeface="メイリオ"/>
                <a:ea typeface="メイリオ"/>
              </a:rPr>
              <a:t>10</a:t>
            </a:fld>
            <a:endParaRPr lang="en-US" sz="1400" b="0" strike="noStrike" spc="-1" dirty="0">
              <a:solidFill>
                <a:srgbClr val="000000"/>
              </a:solidFill>
              <a:latin typeface="Meiryo UI" panose="020B0604030504040204" pitchFamily="50" charset="-128"/>
            </a:endParaRPr>
          </a:p>
        </p:txBody>
      </p:sp>
      <p:sp>
        <p:nvSpPr>
          <p:cNvPr id="365" name="正方形/長方形 1"/>
          <p:cNvSpPr/>
          <p:nvPr/>
        </p:nvSpPr>
        <p:spPr>
          <a:xfrm>
            <a:off x="817886" y="2723682"/>
            <a:ext cx="11340720" cy="3311788"/>
          </a:xfrm>
          <a:prstGeom prst="rect">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失敗を許容</a:t>
            </a:r>
            <a:r>
              <a:rPr lang="ja-JP" altLang="en-US" sz="2400" b="1" u="sng" strike="noStrike" spc="-1" dirty="0">
                <a:solidFill>
                  <a:srgbClr val="000000"/>
                </a:solidFill>
                <a:latin typeface="Meiryo UI"/>
                <a:ea typeface="Meiryo UI"/>
              </a:rPr>
              <a:t>し、挑戦を後押しする</a:t>
            </a:r>
            <a:r>
              <a:rPr lang="ja-JP" sz="2400" b="1" u="sng" strike="noStrike" spc="-1" dirty="0">
                <a:solidFill>
                  <a:srgbClr val="000000"/>
                </a:solidFill>
                <a:latin typeface="Meiryo UI"/>
                <a:ea typeface="Meiryo UI"/>
              </a:rPr>
              <a:t>文化</a:t>
            </a:r>
            <a:endParaRPr lang="en-US" altLang="ja-JP" sz="2400" b="1" u="sng" strike="noStrike" spc="-1" dirty="0">
              <a:solidFill>
                <a:srgbClr val="000000"/>
              </a:solidFill>
              <a:latin typeface="Meiryo UI"/>
              <a:ea typeface="Meiryo UI"/>
            </a:endParaRPr>
          </a:p>
          <a:p>
            <a:pPr>
              <a:lnSpc>
                <a:spcPct val="100000"/>
              </a:lnSpc>
            </a:pPr>
            <a:r>
              <a:rPr lang="en-US" altLang="ja-JP" b="1" spc="-1" dirty="0">
                <a:solidFill>
                  <a:srgbClr val="000000"/>
                </a:solidFill>
                <a:latin typeface="Meiryo UI"/>
                <a:ea typeface="Meiryo UI"/>
              </a:rPr>
              <a:t>  </a:t>
            </a:r>
            <a:r>
              <a:rPr lang="ja-JP" sz="1800" b="1" strike="noStrike" spc="-1" dirty="0">
                <a:solidFill>
                  <a:srgbClr val="000000"/>
                </a:solidFill>
                <a:latin typeface="Meiryo UI"/>
                <a:ea typeface="Meiryo UI"/>
              </a:rPr>
              <a:t>　→成功につながる</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en-US" sz="1400" b="0" strike="noStrike" spc="-1" dirty="0">
                <a:solidFill>
                  <a:srgbClr val="000000"/>
                </a:solidFill>
                <a:latin typeface="Meiryo UI"/>
                <a:ea typeface="Meiryo UI"/>
              </a:rPr>
              <a:t>DX</a:t>
            </a:r>
            <a:r>
              <a:rPr lang="ja-JP" sz="1400" b="0" strike="noStrike" spc="-1" dirty="0">
                <a:solidFill>
                  <a:srgbClr val="000000"/>
                </a:solidFill>
                <a:latin typeface="Meiryo UI"/>
                <a:ea typeface="Meiryo UI"/>
              </a:rPr>
              <a:t>プロジェクトの</a:t>
            </a:r>
            <a:r>
              <a:rPr lang="ja-JP" sz="1400" b="1" strike="noStrike" spc="-1" dirty="0">
                <a:solidFill>
                  <a:srgbClr val="000000"/>
                </a:solidFill>
                <a:latin typeface="Meiryo UI"/>
                <a:ea typeface="Meiryo UI"/>
              </a:rPr>
              <a:t>多くは失敗</a:t>
            </a:r>
            <a:r>
              <a:rPr lang="ja-JP" altLang="en-US" sz="1400" spc="-1" dirty="0">
                <a:solidFill>
                  <a:srgbClr val="000000"/>
                </a:solidFill>
                <a:latin typeface="Meiryo UI"/>
                <a:ea typeface="Meiryo UI"/>
              </a:rPr>
              <a:t>している</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→新しいことに</a:t>
            </a:r>
            <a:r>
              <a:rPr lang="ja-JP" sz="1600" b="1" strike="noStrike" spc="-1" dirty="0">
                <a:solidFill>
                  <a:srgbClr val="000000"/>
                </a:solidFill>
                <a:latin typeface="Meiryo UI"/>
                <a:ea typeface="Meiryo UI"/>
              </a:rPr>
              <a:t>挑戦し、</a:t>
            </a:r>
            <a:r>
              <a:rPr lang="ja-JP" sz="1400" b="1" strike="noStrike" spc="-1" dirty="0">
                <a:solidFill>
                  <a:srgbClr val="000000"/>
                </a:solidFill>
                <a:latin typeface="Meiryo UI"/>
                <a:ea typeface="Meiryo UI"/>
              </a:rPr>
              <a:t>失敗から学ぶ</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altLang="en-US" sz="1400" b="0" strike="noStrike" spc="-1" dirty="0">
                <a:solidFill>
                  <a:srgbClr val="000000"/>
                </a:solidFill>
                <a:latin typeface="Meiryo UI"/>
                <a:ea typeface="Meiryo UI"/>
              </a:rPr>
              <a:t>挑戦しやすいよう　</a:t>
            </a:r>
            <a:r>
              <a:rPr lang="ja-JP" sz="1400" b="1" strike="noStrike" spc="-1" dirty="0">
                <a:solidFill>
                  <a:srgbClr val="000000"/>
                </a:solidFill>
                <a:latin typeface="Meiryo UI"/>
                <a:ea typeface="Meiryo UI"/>
              </a:rPr>
              <a:t>社内ルール、人事評価制度</a:t>
            </a:r>
            <a:r>
              <a:rPr lang="ja-JP" sz="1400" b="0" strike="noStrike" spc="-1" dirty="0">
                <a:solidFill>
                  <a:srgbClr val="000000"/>
                </a:solidFill>
                <a:latin typeface="Meiryo UI"/>
                <a:ea typeface="Meiryo UI"/>
              </a:rPr>
              <a:t>を整える</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チーム・体制を分ける</a:t>
            </a:r>
            <a:endParaRPr lang="en-US" sz="2400" b="0" u="sng"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　　・</a:t>
            </a:r>
            <a:r>
              <a:rPr lang="en-US" sz="1400" b="0" strike="noStrike" spc="-1" dirty="0">
                <a:solidFill>
                  <a:srgbClr val="000000"/>
                </a:solidFill>
                <a:latin typeface="Meiryo UI"/>
                <a:ea typeface="Meiryo UI"/>
              </a:rPr>
              <a:t>DX</a:t>
            </a:r>
            <a:r>
              <a:rPr lang="ja-JP" sz="1400" b="0" strike="noStrike" spc="-1" dirty="0">
                <a:solidFill>
                  <a:srgbClr val="000000"/>
                </a:solidFill>
                <a:latin typeface="Meiryo UI"/>
                <a:ea typeface="Meiryo UI"/>
              </a:rPr>
              <a:t>の取り組みは多様</a:t>
            </a:r>
            <a:endParaRPr lang="en-US" sz="1400" b="0"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　　・全体として</a:t>
            </a:r>
            <a:r>
              <a:rPr lang="en-US" sz="1400" b="1" strike="noStrike" spc="-1" dirty="0">
                <a:solidFill>
                  <a:srgbClr val="000000"/>
                </a:solidFill>
                <a:latin typeface="Meiryo UI"/>
                <a:ea typeface="Meiryo UI"/>
              </a:rPr>
              <a:t>DX</a:t>
            </a:r>
            <a:r>
              <a:rPr lang="ja-JP" sz="1400" b="1" strike="noStrike" spc="-1" dirty="0">
                <a:solidFill>
                  <a:srgbClr val="000000"/>
                </a:solidFill>
                <a:latin typeface="Meiryo UI"/>
                <a:ea typeface="Meiryo UI"/>
              </a:rPr>
              <a:t>活動を止めない</a:t>
            </a:r>
            <a:r>
              <a:rPr lang="ja-JP" sz="1400" b="0" strike="noStrike" spc="-1" dirty="0">
                <a:solidFill>
                  <a:srgbClr val="000000"/>
                </a:solidFill>
                <a:latin typeface="Meiryo UI"/>
                <a:ea typeface="Meiryo UI"/>
              </a:rPr>
              <a:t>（中にはうまくいかない取り組みが出てくる）</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→小規模でも</a:t>
            </a:r>
            <a:r>
              <a:rPr lang="ja-JP" sz="1400" b="1" strike="noStrike" spc="-1" dirty="0">
                <a:solidFill>
                  <a:srgbClr val="000000"/>
                </a:solidFill>
                <a:latin typeface="Meiryo UI"/>
                <a:ea typeface="Meiryo UI"/>
              </a:rPr>
              <a:t>複数の取り込みを並行</a:t>
            </a:r>
            <a:r>
              <a:rPr lang="ja-JP" sz="1400" b="0" strike="noStrike" spc="-1" dirty="0">
                <a:solidFill>
                  <a:srgbClr val="000000"/>
                </a:solidFill>
                <a:latin typeface="Meiryo UI"/>
                <a:ea typeface="Meiryo UI"/>
              </a:rPr>
              <a:t>で進める</a:t>
            </a:r>
            <a:endParaRPr lang="en-US" altLang="ja-JP" sz="1400" b="0" strike="noStrike" spc="-1" dirty="0">
              <a:solidFill>
                <a:srgbClr val="000000"/>
              </a:solidFill>
              <a:latin typeface="Meiryo UI"/>
              <a:ea typeface="Meiryo UI"/>
            </a:endParaRPr>
          </a:p>
          <a:p>
            <a:pPr>
              <a:lnSpc>
                <a:spcPct val="100000"/>
              </a:lnSpc>
            </a:pPr>
            <a:r>
              <a:rPr lang="ja-JP" sz="1400" b="0" strike="noStrike" spc="-1" dirty="0">
                <a:solidFill>
                  <a:srgbClr val="000000"/>
                </a:solidFill>
                <a:latin typeface="Meiryo UI"/>
                <a:ea typeface="Meiryo UI"/>
              </a:rPr>
              <a:t>　　・ゴールや方向性の異なる取り組みは</a:t>
            </a:r>
            <a:r>
              <a:rPr lang="ja-JP" sz="1400" b="1" strike="noStrike" spc="-1" dirty="0">
                <a:solidFill>
                  <a:srgbClr val="000000"/>
                </a:solidFill>
                <a:latin typeface="Meiryo UI"/>
                <a:ea typeface="Meiryo UI"/>
              </a:rPr>
              <a:t>「チーム・体制を分ける」</a:t>
            </a:r>
            <a:r>
              <a:rPr lang="ja-JP" altLang="en-US" sz="1400" b="1" strike="noStrike" spc="-1" dirty="0">
                <a:solidFill>
                  <a:srgbClr val="000000"/>
                </a:solidFill>
                <a:latin typeface="Meiryo UI"/>
                <a:ea typeface="Meiryo UI"/>
              </a:rPr>
              <a:t>　</a:t>
            </a:r>
            <a:r>
              <a:rPr lang="en-US" altLang="ja-JP" sz="1400" strike="noStrike" spc="-1" dirty="0">
                <a:solidFill>
                  <a:srgbClr val="000000"/>
                </a:solidFill>
                <a:latin typeface="Meiryo UI"/>
                <a:ea typeface="Meiryo UI"/>
              </a:rPr>
              <a:t>DX</a:t>
            </a:r>
            <a:r>
              <a:rPr lang="ja-JP" altLang="en-US" sz="1400" strike="noStrike" spc="-1" dirty="0">
                <a:solidFill>
                  <a:srgbClr val="000000"/>
                </a:solidFill>
                <a:latin typeface="Meiryo UI"/>
                <a:ea typeface="Meiryo UI"/>
              </a:rPr>
              <a:t>先進</a:t>
            </a:r>
            <a:r>
              <a:rPr lang="ja-JP" sz="1400" b="0" strike="noStrike" spc="-1" dirty="0">
                <a:solidFill>
                  <a:srgbClr val="000000"/>
                </a:solidFill>
                <a:latin typeface="Meiryo UI"/>
                <a:ea typeface="Meiryo UI"/>
              </a:rPr>
              <a:t>企業が多い</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endParaRPr lang="en-US" sz="1400" b="0" strike="noStrike" spc="-1" dirty="0">
              <a:solidFill>
                <a:srgbClr val="000000"/>
              </a:solidFill>
              <a:latin typeface="Meiryo UI" panose="020B0604030504040204" pitchFamily="50" charset="-128"/>
            </a:endParaRPr>
          </a:p>
        </p:txBody>
      </p:sp>
      <p:sp>
        <p:nvSpPr>
          <p:cNvPr id="368" name="タイトル 2"/>
          <p:cNvSpPr/>
          <p:nvPr/>
        </p:nvSpPr>
        <p:spPr>
          <a:xfrm>
            <a:off x="695160" y="345600"/>
            <a:ext cx="640836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1</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を実現するための考え方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pic>
        <p:nvPicPr>
          <p:cNvPr id="369" name="グラフィックス 15" descr="男性の集団"/>
          <p:cNvPicPr/>
          <p:nvPr/>
        </p:nvPicPr>
        <p:blipFill>
          <a:blip r:embed="rId3"/>
          <a:stretch/>
        </p:blipFill>
        <p:spPr>
          <a:xfrm>
            <a:off x="9848423" y="4716528"/>
            <a:ext cx="448560" cy="448560"/>
          </a:xfrm>
          <a:prstGeom prst="rect">
            <a:avLst/>
          </a:prstGeom>
          <a:ln w="0">
            <a:noFill/>
          </a:ln>
        </p:spPr>
      </p:pic>
      <p:pic>
        <p:nvPicPr>
          <p:cNvPr id="370" name="グラフィックス 17" descr="2 人の男性"/>
          <p:cNvPicPr/>
          <p:nvPr/>
        </p:nvPicPr>
        <p:blipFill>
          <a:blip r:embed="rId4"/>
          <a:stretch/>
        </p:blipFill>
        <p:spPr>
          <a:xfrm>
            <a:off x="9848423" y="5237448"/>
            <a:ext cx="448560" cy="448560"/>
          </a:xfrm>
          <a:prstGeom prst="rect">
            <a:avLst/>
          </a:prstGeom>
          <a:ln w="0">
            <a:noFill/>
          </a:ln>
        </p:spPr>
      </p:pic>
      <p:pic>
        <p:nvPicPr>
          <p:cNvPr id="371" name="グラフィックス 21" descr="人の集団"/>
          <p:cNvPicPr/>
          <p:nvPr/>
        </p:nvPicPr>
        <p:blipFill>
          <a:blip r:embed="rId5"/>
          <a:stretch/>
        </p:blipFill>
        <p:spPr>
          <a:xfrm>
            <a:off x="7828463" y="4941168"/>
            <a:ext cx="914040" cy="914040"/>
          </a:xfrm>
          <a:prstGeom prst="rect">
            <a:avLst/>
          </a:prstGeom>
          <a:ln w="0">
            <a:noFill/>
          </a:ln>
        </p:spPr>
      </p:pic>
      <p:pic>
        <p:nvPicPr>
          <p:cNvPr id="372" name="グラフィックス 24" descr="女性の集団"/>
          <p:cNvPicPr/>
          <p:nvPr/>
        </p:nvPicPr>
        <p:blipFill>
          <a:blip r:embed="rId6"/>
          <a:stretch/>
        </p:blipFill>
        <p:spPr>
          <a:xfrm>
            <a:off x="9879743" y="5753688"/>
            <a:ext cx="385920" cy="385920"/>
          </a:xfrm>
          <a:prstGeom prst="rect">
            <a:avLst/>
          </a:prstGeom>
          <a:ln w="0">
            <a:noFill/>
          </a:ln>
        </p:spPr>
      </p:pic>
      <p:pic>
        <p:nvPicPr>
          <p:cNvPr id="373" name="グラフィックス 26" descr="線矢印: 直線"/>
          <p:cNvPicPr/>
          <p:nvPr/>
        </p:nvPicPr>
        <p:blipFill>
          <a:blip r:embed="rId7"/>
          <a:stretch/>
        </p:blipFill>
        <p:spPr>
          <a:xfrm flipH="1">
            <a:off x="8827823" y="4982928"/>
            <a:ext cx="765720" cy="914040"/>
          </a:xfrm>
          <a:prstGeom prst="rect">
            <a:avLst/>
          </a:prstGeom>
          <a:ln w="0">
            <a:noFill/>
          </a:ln>
        </p:spPr>
      </p:pic>
      <p:pic>
        <p:nvPicPr>
          <p:cNvPr id="374" name="グラフィックス 28" descr="線矢印: 直線"/>
          <p:cNvPicPr/>
          <p:nvPr/>
        </p:nvPicPr>
        <p:blipFill>
          <a:blip r:embed="rId7"/>
          <a:stretch/>
        </p:blipFill>
        <p:spPr>
          <a:xfrm rot="19606800" flipH="1">
            <a:off x="8783903" y="4694208"/>
            <a:ext cx="765720" cy="914040"/>
          </a:xfrm>
          <a:prstGeom prst="rect">
            <a:avLst/>
          </a:prstGeom>
          <a:ln w="0">
            <a:noFill/>
          </a:ln>
        </p:spPr>
      </p:pic>
      <p:pic>
        <p:nvPicPr>
          <p:cNvPr id="375" name="グラフィックス 30" descr="線矢印: 直線"/>
          <p:cNvPicPr/>
          <p:nvPr/>
        </p:nvPicPr>
        <p:blipFill>
          <a:blip r:embed="rId7"/>
          <a:stretch/>
        </p:blipFill>
        <p:spPr>
          <a:xfrm rot="12793200">
            <a:off x="8783903" y="5287128"/>
            <a:ext cx="765720" cy="914040"/>
          </a:xfrm>
          <a:prstGeom prst="rect">
            <a:avLst/>
          </a:prstGeom>
          <a:ln w="0">
            <a:noFill/>
          </a:ln>
        </p:spPr>
      </p:pic>
      <p:sp>
        <p:nvSpPr>
          <p:cNvPr id="27" name="正方形/長方形 26">
            <a:extLst>
              <a:ext uri="{FF2B5EF4-FFF2-40B4-BE49-F238E27FC236}">
                <a16:creationId xmlns:a16="http://schemas.microsoft.com/office/drawing/2014/main" id="{263E0D87-2054-4CC3-BD52-34C46E3A0CDD}"/>
              </a:ext>
            </a:extLst>
          </p:cNvPr>
          <p:cNvSpPr/>
          <p:nvPr/>
        </p:nvSpPr>
        <p:spPr>
          <a:xfrm>
            <a:off x="567336" y="1419339"/>
            <a:ext cx="1440000" cy="1093446"/>
          </a:xfrm>
          <a:prstGeom prst="rect">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altLang="ja-JP" sz="2400" spc="-1" dirty="0">
              <a:solidFill>
                <a:srgbClr val="2F528F"/>
              </a:solidFill>
              <a:latin typeface="Meiryo UI" panose="020B0604030504040204" pitchFamily="50" charset="-128"/>
            </a:endParaRPr>
          </a:p>
        </p:txBody>
      </p:sp>
      <p:sp>
        <p:nvSpPr>
          <p:cNvPr id="28" name="正方形/長方形 27">
            <a:extLst>
              <a:ext uri="{FF2B5EF4-FFF2-40B4-BE49-F238E27FC236}">
                <a16:creationId xmlns:a16="http://schemas.microsoft.com/office/drawing/2014/main" id="{8B262897-E6E9-40D5-9FD2-0277558D63F0}"/>
              </a:ext>
            </a:extLst>
          </p:cNvPr>
          <p:cNvSpPr/>
          <p:nvPr/>
        </p:nvSpPr>
        <p:spPr>
          <a:xfrm>
            <a:off x="2007336" y="1421276"/>
            <a:ext cx="9288672" cy="109344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ja-JP" altLang="ja-JP" sz="2400" b="1" spc="-1" dirty="0">
                <a:solidFill>
                  <a:srgbClr val="FFFFFF"/>
                </a:solidFill>
                <a:latin typeface="Meiryo UI"/>
                <a:ea typeface="Meiryo UI"/>
              </a:rPr>
              <a:t>挑戦しやすい　組織環境</a:t>
            </a:r>
            <a:endParaRPr lang="en-US" altLang="ja-JP" sz="2400" spc="-1" dirty="0">
              <a:solidFill>
                <a:srgbClr val="FFFFFF"/>
              </a:solidFill>
              <a:latin typeface="Meiryo UI" panose="020B0604030504040204" pitchFamily="50" charset="-128"/>
            </a:endParaRPr>
          </a:p>
        </p:txBody>
      </p:sp>
      <p:pic>
        <p:nvPicPr>
          <p:cNvPr id="362" name="グラフィックス 18" descr="ハイキング"/>
          <p:cNvPicPr/>
          <p:nvPr/>
        </p:nvPicPr>
        <p:blipFill>
          <a:blip r:embed="rId8"/>
          <a:stretch/>
        </p:blipFill>
        <p:spPr>
          <a:xfrm>
            <a:off x="614818" y="1909516"/>
            <a:ext cx="576981" cy="534979"/>
          </a:xfrm>
          <a:prstGeom prst="rect">
            <a:avLst/>
          </a:prstGeom>
          <a:ln w="0">
            <a:noFill/>
          </a:ln>
        </p:spPr>
      </p:pic>
      <p:pic>
        <p:nvPicPr>
          <p:cNvPr id="364" name="グラフィックス 38" descr="山"/>
          <p:cNvPicPr/>
          <p:nvPr/>
        </p:nvPicPr>
        <p:blipFill>
          <a:blip r:embed="rId9"/>
          <a:stretch/>
        </p:blipFill>
        <p:spPr>
          <a:xfrm>
            <a:off x="1311077" y="1564067"/>
            <a:ext cx="576981" cy="534979"/>
          </a:xfrm>
          <a:prstGeom prst="rect">
            <a:avLst/>
          </a:prstGeom>
          <a:ln w="0">
            <a:noFill/>
          </a:ln>
        </p:spPr>
      </p:pic>
      <p:pic>
        <p:nvPicPr>
          <p:cNvPr id="29" name="図 28" descr="アイコン&#10;&#10;自動的に生成された説明">
            <a:extLst>
              <a:ext uri="{FF2B5EF4-FFF2-40B4-BE49-F238E27FC236}">
                <a16:creationId xmlns:a16="http://schemas.microsoft.com/office/drawing/2014/main" id="{ABE46935-B143-4B80-8932-56A871F12019}"/>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30" name="図 29" descr="アイコン&#10;&#10;自動的に生成された説明">
            <a:extLst>
              <a:ext uri="{FF2B5EF4-FFF2-40B4-BE49-F238E27FC236}">
                <a16:creationId xmlns:a16="http://schemas.microsoft.com/office/drawing/2014/main" id="{24913F50-3497-487E-968E-80FED54DBA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pic>
        <p:nvPicPr>
          <p:cNvPr id="31" name="図 30" descr="アイコン&#10;&#10;自動的に生成された説明">
            <a:extLst>
              <a:ext uri="{FF2B5EF4-FFF2-40B4-BE49-F238E27FC236}">
                <a16:creationId xmlns:a16="http://schemas.microsoft.com/office/drawing/2014/main" id="{B665C719-B1D0-47A8-8558-5C4298D188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
        <p:nvSpPr>
          <p:cNvPr id="32" name="正方形/長方形 19">
            <a:extLst>
              <a:ext uri="{FF2B5EF4-FFF2-40B4-BE49-F238E27FC236}">
                <a16:creationId xmlns:a16="http://schemas.microsoft.com/office/drawing/2014/main" id="{EA0F6304-C07B-4026-82C6-6BEF132489D3}"/>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3" name="正方形/長方形 19">
            <a:extLst>
              <a:ext uri="{FF2B5EF4-FFF2-40B4-BE49-F238E27FC236}">
                <a16:creationId xmlns:a16="http://schemas.microsoft.com/office/drawing/2014/main" id="{751FFF4C-125A-44DE-9D61-153D3FCCB87D}"/>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4" name="正方形/長方形 33">
            <a:extLst>
              <a:ext uri="{FF2B5EF4-FFF2-40B4-BE49-F238E27FC236}">
                <a16:creationId xmlns:a16="http://schemas.microsoft.com/office/drawing/2014/main" id="{532B3030-292B-44A4-99DE-30338799B0D4}"/>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A9048273-56AD-44ED-ADA4-E51F0CBF78FC}" type="slidenum">
              <a:rPr lang="en-US" sz="1400" b="0" strike="noStrike" spc="-1">
                <a:solidFill>
                  <a:srgbClr val="002060"/>
                </a:solidFill>
                <a:latin typeface="メイリオ"/>
                <a:ea typeface="メイリオ"/>
              </a:rPr>
              <a:t>11</a:t>
            </a:fld>
            <a:endParaRPr lang="en-US" sz="1400" b="0" strike="noStrike" spc="-1" dirty="0">
              <a:solidFill>
                <a:srgbClr val="000000"/>
              </a:solidFill>
              <a:latin typeface="Meiryo UI" panose="020B0604030504040204" pitchFamily="50" charset="-128"/>
            </a:endParaRPr>
          </a:p>
        </p:txBody>
      </p:sp>
      <p:sp>
        <p:nvSpPr>
          <p:cNvPr id="382" name="正方形/長方形 1"/>
          <p:cNvSpPr/>
          <p:nvPr/>
        </p:nvSpPr>
        <p:spPr>
          <a:xfrm>
            <a:off x="819704" y="2705634"/>
            <a:ext cx="11340720" cy="2952360"/>
          </a:xfrm>
          <a:prstGeom prst="rect">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内製開発力を強化する理由</a:t>
            </a:r>
            <a:endParaRPr lang="en-US" sz="2400" b="0" u="sng"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sz="1400" b="1" strike="noStrike" spc="-1" dirty="0">
                <a:solidFill>
                  <a:srgbClr val="000000"/>
                </a:solidFill>
                <a:latin typeface="Meiryo UI"/>
                <a:ea typeface="Meiryo UI"/>
              </a:rPr>
              <a:t>俊敏な対応を続ける」</a:t>
            </a:r>
            <a:r>
              <a:rPr lang="en-US" altLang="ja-JP" sz="1400" b="1" strike="noStrike" spc="-1" dirty="0">
                <a:solidFill>
                  <a:srgbClr val="000000"/>
                </a:solidFill>
                <a:latin typeface="Meiryo UI"/>
                <a:ea typeface="Meiryo UI"/>
              </a:rPr>
              <a:t> </a:t>
            </a:r>
            <a:r>
              <a:rPr lang="ja-JP" altLang="en-US" sz="1400" spc="-1" dirty="0">
                <a:solidFill>
                  <a:srgbClr val="000000"/>
                </a:solidFill>
                <a:latin typeface="Meiryo UI"/>
                <a:ea typeface="Meiryo UI"/>
              </a:rPr>
              <a:t>外部委託による時間ロス削減</a:t>
            </a:r>
            <a:r>
              <a:rPr lang="ja-JP" altLang="en-US" sz="1400" b="1" spc="-1" dirty="0">
                <a:solidFill>
                  <a:srgbClr val="000000"/>
                </a:solidFill>
                <a:latin typeface="Meiryo UI"/>
                <a:ea typeface="Meiryo UI"/>
              </a:rPr>
              <a:t>　</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altLang="en-US" sz="1400" b="0" strike="noStrike" spc="-1" dirty="0">
                <a:solidFill>
                  <a:srgbClr val="000000"/>
                </a:solidFill>
                <a:latin typeface="Meiryo UI"/>
                <a:ea typeface="Meiryo UI"/>
              </a:rPr>
              <a:t>企業の「</a:t>
            </a:r>
            <a:r>
              <a:rPr lang="ja-JP" sz="1400" b="1" strike="noStrike" spc="-1" dirty="0">
                <a:solidFill>
                  <a:srgbClr val="000000"/>
                </a:solidFill>
                <a:latin typeface="Meiryo UI"/>
                <a:ea typeface="Meiryo UI"/>
              </a:rPr>
              <a:t>事業・業務の本質的な理解</a:t>
            </a:r>
            <a:r>
              <a:rPr lang="ja-JP" altLang="en-US" sz="1400" b="1" strike="noStrike" spc="-1" dirty="0">
                <a:solidFill>
                  <a:srgbClr val="000000"/>
                </a:solidFill>
                <a:latin typeface="Meiryo UI"/>
                <a:ea typeface="Meiryo UI"/>
              </a:rPr>
              <a:t>」</a:t>
            </a:r>
            <a:r>
              <a:rPr lang="ja-JP" sz="1400" b="0" strike="noStrike" spc="-1" dirty="0">
                <a:solidFill>
                  <a:srgbClr val="000000"/>
                </a:solidFill>
                <a:latin typeface="Meiryo UI"/>
                <a:ea typeface="Meiryo UI"/>
              </a:rPr>
              <a:t>を外部の人材に求めることは難しい</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内製開発力の強化</a:t>
            </a:r>
            <a:r>
              <a:rPr lang="ja-JP" altLang="en-US" sz="2400" b="1" u="sng" strike="noStrike" spc="-1" dirty="0">
                <a:solidFill>
                  <a:srgbClr val="000000"/>
                </a:solidFill>
                <a:latin typeface="Meiryo UI"/>
                <a:ea typeface="Meiryo UI"/>
              </a:rPr>
              <a:t>の進め方</a:t>
            </a:r>
            <a:endParaRPr lang="en-US" altLang="ja-JP" sz="2400" b="1" u="sng" strike="noStrike" spc="-1" dirty="0">
              <a:solidFill>
                <a:srgbClr val="000000"/>
              </a:solidFill>
              <a:latin typeface="Meiryo UI"/>
              <a:ea typeface="Meiryo UI"/>
            </a:endParaRPr>
          </a:p>
          <a:p>
            <a:pPr>
              <a:lnSpc>
                <a:spcPct val="100000"/>
              </a:lnSpc>
            </a:pPr>
            <a:r>
              <a:rPr lang="ja-JP" sz="1400" b="0" strike="noStrike" spc="-1" dirty="0">
                <a:solidFill>
                  <a:srgbClr val="000000"/>
                </a:solidFill>
                <a:latin typeface="Meiryo UI"/>
                <a:ea typeface="Meiryo UI"/>
              </a:rPr>
              <a:t>　・内部の</a:t>
            </a:r>
            <a:r>
              <a:rPr lang="ja-JP" sz="1400" b="1" strike="noStrike" spc="-1" dirty="0">
                <a:solidFill>
                  <a:srgbClr val="000000"/>
                </a:solidFill>
                <a:latin typeface="Meiryo UI"/>
                <a:ea typeface="Meiryo UI"/>
              </a:rPr>
              <a:t>人材育成には時間がかかる</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最初から全て</a:t>
            </a:r>
            <a:r>
              <a:rPr lang="ja-JP" altLang="en-US" sz="1400" b="0" strike="noStrike" spc="-1" dirty="0">
                <a:solidFill>
                  <a:srgbClr val="000000"/>
                </a:solidFill>
                <a:latin typeface="Meiryo UI"/>
                <a:ea typeface="Meiryo UI"/>
              </a:rPr>
              <a:t>を</a:t>
            </a:r>
            <a:r>
              <a:rPr lang="ja-JP" sz="1400" b="0" strike="noStrike" spc="-1" dirty="0">
                <a:solidFill>
                  <a:srgbClr val="000000"/>
                </a:solidFill>
                <a:latin typeface="Meiryo UI"/>
                <a:ea typeface="Meiryo UI"/>
              </a:rPr>
              <a:t>内製化</a:t>
            </a:r>
            <a:r>
              <a:rPr lang="ja-JP" altLang="en-US" sz="1400" spc="-1" dirty="0">
                <a:solidFill>
                  <a:srgbClr val="000000"/>
                </a:solidFill>
                <a:latin typeface="Meiryo UI"/>
                <a:ea typeface="Meiryo UI"/>
              </a:rPr>
              <a:t>で行うことは</a:t>
            </a:r>
            <a:r>
              <a:rPr lang="ja-JP" sz="1400" b="0" strike="noStrike" spc="-1" dirty="0">
                <a:solidFill>
                  <a:srgbClr val="000000"/>
                </a:solidFill>
                <a:latin typeface="Meiryo UI"/>
                <a:ea typeface="Meiryo UI"/>
              </a:rPr>
              <a:t>難しい</a:t>
            </a:r>
            <a:r>
              <a:rPr lang="ja-JP" altLang="en-US" sz="1400" b="0" strike="noStrike" spc="-1" dirty="0">
                <a:solidFill>
                  <a:srgbClr val="000000"/>
                </a:solidFill>
                <a:latin typeface="Meiryo UI"/>
                <a:ea typeface="Meiryo UI"/>
              </a:rPr>
              <a:t>　（スキル、人員数不足）</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→自社</a:t>
            </a:r>
            <a:r>
              <a:rPr lang="ja-JP" altLang="en-US" sz="1400" spc="-1" dirty="0">
                <a:solidFill>
                  <a:srgbClr val="000000"/>
                </a:solidFill>
                <a:latin typeface="Meiryo UI"/>
                <a:ea typeface="Meiryo UI"/>
              </a:rPr>
              <a:t>がコントロールできる状態で</a:t>
            </a:r>
            <a:r>
              <a:rPr lang="ja-JP" sz="1400" b="0" strike="noStrike" spc="-1" dirty="0">
                <a:solidFill>
                  <a:srgbClr val="000000"/>
                </a:solidFill>
                <a:latin typeface="Meiryo UI"/>
                <a:ea typeface="Meiryo UI"/>
              </a:rPr>
              <a:t>、社内外混在チーム</a:t>
            </a:r>
            <a:r>
              <a:rPr lang="ja-JP" altLang="en-US" sz="1400" b="0" strike="noStrike" spc="-1" dirty="0">
                <a:solidFill>
                  <a:srgbClr val="000000"/>
                </a:solidFill>
                <a:latin typeface="Meiryo UI"/>
                <a:ea typeface="Meiryo UI"/>
              </a:rPr>
              <a:t>を</a:t>
            </a:r>
            <a:r>
              <a:rPr lang="ja-JP" sz="1400" b="0" strike="noStrike" spc="-1" dirty="0">
                <a:solidFill>
                  <a:srgbClr val="000000"/>
                </a:solidFill>
                <a:latin typeface="Meiryo UI"/>
                <a:ea typeface="Meiryo UI"/>
              </a:rPr>
              <a:t>運営</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→長期的に</a:t>
            </a:r>
            <a:r>
              <a:rPr lang="ja-JP" altLang="en-US" sz="1400" b="0" strike="noStrike" spc="-1" dirty="0">
                <a:solidFill>
                  <a:srgbClr val="000000"/>
                </a:solidFill>
                <a:latin typeface="Meiryo UI"/>
                <a:ea typeface="Meiryo UI"/>
              </a:rPr>
              <a:t>徐々に</a:t>
            </a:r>
            <a:r>
              <a:rPr lang="ja-JP" sz="1400" b="0" strike="noStrike" spc="-1" dirty="0">
                <a:solidFill>
                  <a:srgbClr val="000000"/>
                </a:solidFill>
                <a:latin typeface="Meiryo UI"/>
                <a:ea typeface="Meiryo UI"/>
              </a:rPr>
              <a:t>内製化</a:t>
            </a:r>
            <a:r>
              <a:rPr lang="ja-JP" altLang="en-US" sz="1400" b="0" strike="noStrike" spc="-1" dirty="0">
                <a:solidFill>
                  <a:srgbClr val="000000"/>
                </a:solidFill>
                <a:latin typeface="Meiryo UI"/>
                <a:ea typeface="Meiryo UI"/>
              </a:rPr>
              <a:t>の範囲を広げる</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p:txBody>
      </p:sp>
      <p:sp>
        <p:nvSpPr>
          <p:cNvPr id="384" name="四角形: 角を丸くする 2"/>
          <p:cNvSpPr/>
          <p:nvPr/>
        </p:nvSpPr>
        <p:spPr>
          <a:xfrm>
            <a:off x="6780899" y="4131324"/>
            <a:ext cx="4968360" cy="2192040"/>
          </a:xfrm>
          <a:prstGeom prst="roundRect">
            <a:avLst>
              <a:gd name="adj" fmla="val 4978"/>
            </a:avLst>
          </a:prstGeom>
          <a:no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ja-JP" sz="1800" b="1" strike="noStrike" spc="-1" dirty="0">
                <a:solidFill>
                  <a:srgbClr val="000000"/>
                </a:solidFill>
                <a:latin typeface="Meiryo UI"/>
                <a:ea typeface="Meiryo UI"/>
              </a:rPr>
              <a:t>【社内開発すべきポイント】</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sz="1400" b="1" strike="noStrike" spc="-1" dirty="0">
                <a:solidFill>
                  <a:srgbClr val="000000"/>
                </a:solidFill>
                <a:latin typeface="Meiryo UI"/>
                <a:ea typeface="Meiryo UI"/>
              </a:rPr>
              <a:t>「企業の競争優位性」</a:t>
            </a:r>
            <a:r>
              <a:rPr lang="ja-JP" sz="1400" b="0" strike="noStrike" spc="-1" dirty="0">
                <a:solidFill>
                  <a:srgbClr val="000000"/>
                </a:solidFill>
                <a:latin typeface="Meiryo UI"/>
                <a:ea typeface="Meiryo UI"/>
              </a:rPr>
              <a:t>を確保すべき領域</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・「システムの全体構造」や「意思決定」のレイヤー</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ja-JP" sz="1800" b="1" strike="noStrike" spc="-1" dirty="0">
                <a:solidFill>
                  <a:srgbClr val="000000"/>
                </a:solidFill>
                <a:latin typeface="Meiryo UI"/>
                <a:ea typeface="Meiryo UI"/>
              </a:rPr>
              <a:t>【外部委託を検討できるポイント】</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・現行業務の維持などの領域</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・作業レイヤー</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システム設計、コーディング、リリースなど</a:t>
            </a:r>
            <a:r>
              <a:rPr lang="en-US" sz="1400" b="0" strike="noStrike" spc="-1" dirty="0">
                <a:solidFill>
                  <a:srgbClr val="000000"/>
                </a:solidFill>
                <a:latin typeface="Meiryo UI"/>
                <a:ea typeface="Meiryo UI"/>
              </a:rPr>
              <a:t>)</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・新デジタル技術の導入支援やビジネス変革支援など</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p:txBody>
      </p:sp>
      <p:sp>
        <p:nvSpPr>
          <p:cNvPr id="387" name="タイトル 2"/>
          <p:cNvSpPr/>
          <p:nvPr/>
        </p:nvSpPr>
        <p:spPr>
          <a:xfrm>
            <a:off x="695160" y="343996"/>
            <a:ext cx="640836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1</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を実現するための考え方　</a:t>
            </a:r>
            <a:r>
              <a:rPr lang="en-US" sz="2800" b="0" strike="noStrike" spc="-1" dirty="0">
                <a:solidFill>
                  <a:srgbClr val="000066"/>
                </a:solidFill>
                <a:latin typeface="Meiryo UI"/>
                <a:ea typeface="Meiryo UI"/>
              </a:rPr>
              <a:t>3</a:t>
            </a:r>
            <a:endParaRPr lang="en-US" sz="2800" b="0" strike="noStrike" spc="-1" dirty="0">
              <a:solidFill>
                <a:srgbClr val="000000"/>
              </a:solidFill>
              <a:latin typeface="Meiryo UI" panose="020B0604030504040204" pitchFamily="50" charset="-128"/>
            </a:endParaRPr>
          </a:p>
        </p:txBody>
      </p:sp>
      <p:sp>
        <p:nvSpPr>
          <p:cNvPr id="18" name="正方形/長方形 17">
            <a:extLst>
              <a:ext uri="{FF2B5EF4-FFF2-40B4-BE49-F238E27FC236}">
                <a16:creationId xmlns:a16="http://schemas.microsoft.com/office/drawing/2014/main" id="{DA76956B-186F-4C04-8E02-77F853D292C5}"/>
              </a:ext>
            </a:extLst>
          </p:cNvPr>
          <p:cNvSpPr/>
          <p:nvPr/>
        </p:nvSpPr>
        <p:spPr>
          <a:xfrm>
            <a:off x="567336" y="1419339"/>
            <a:ext cx="1440000" cy="1093446"/>
          </a:xfrm>
          <a:prstGeom prst="rect">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altLang="ja-JP" sz="2400" spc="-1" dirty="0">
              <a:solidFill>
                <a:srgbClr val="2F528F"/>
              </a:solidFill>
              <a:latin typeface="Meiryo UI" panose="020B0604030504040204" pitchFamily="50" charset="-128"/>
            </a:endParaRPr>
          </a:p>
        </p:txBody>
      </p:sp>
      <p:sp>
        <p:nvSpPr>
          <p:cNvPr id="19" name="正方形/長方形 18">
            <a:extLst>
              <a:ext uri="{FF2B5EF4-FFF2-40B4-BE49-F238E27FC236}">
                <a16:creationId xmlns:a16="http://schemas.microsoft.com/office/drawing/2014/main" id="{472A53D2-61A0-494E-865C-3F8B4F4CD29B}"/>
              </a:ext>
            </a:extLst>
          </p:cNvPr>
          <p:cNvSpPr/>
          <p:nvPr/>
        </p:nvSpPr>
        <p:spPr>
          <a:xfrm>
            <a:off x="2007336" y="1421276"/>
            <a:ext cx="9288672" cy="109344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ja-JP" altLang="ja-JP" sz="2400" b="1" spc="-1" dirty="0">
                <a:solidFill>
                  <a:srgbClr val="FFFFFF"/>
                </a:solidFill>
                <a:latin typeface="Meiryo UI"/>
                <a:ea typeface="Meiryo UI"/>
              </a:rPr>
              <a:t>内製開発力の強化</a:t>
            </a:r>
            <a:endParaRPr lang="en-US" altLang="ja-JP" sz="2400" spc="-1" dirty="0">
              <a:solidFill>
                <a:srgbClr val="FFFFFF"/>
              </a:solidFill>
              <a:latin typeface="Meiryo UI" panose="020B0604030504040204" pitchFamily="50" charset="-128"/>
            </a:endParaRPr>
          </a:p>
        </p:txBody>
      </p:sp>
      <p:pic>
        <p:nvPicPr>
          <p:cNvPr id="22" name="グラフィックス 52" descr="プログラマー">
            <a:extLst>
              <a:ext uri="{FF2B5EF4-FFF2-40B4-BE49-F238E27FC236}">
                <a16:creationId xmlns:a16="http://schemas.microsoft.com/office/drawing/2014/main" id="{ABF6A145-9FA6-4163-BAE4-1C2DAB8F8548}"/>
              </a:ext>
            </a:extLst>
          </p:cNvPr>
          <p:cNvPicPr/>
          <p:nvPr/>
        </p:nvPicPr>
        <p:blipFill>
          <a:blip r:embed="rId3"/>
          <a:stretch/>
        </p:blipFill>
        <p:spPr>
          <a:xfrm>
            <a:off x="855288" y="1568802"/>
            <a:ext cx="864096" cy="794519"/>
          </a:xfrm>
          <a:prstGeom prst="rect">
            <a:avLst/>
          </a:prstGeom>
          <a:ln w="0">
            <a:noFill/>
          </a:ln>
        </p:spPr>
      </p:pic>
      <p:pic>
        <p:nvPicPr>
          <p:cNvPr id="20" name="図 19" descr="アイコン&#10;&#10;自動的に生成された説明">
            <a:extLst>
              <a:ext uri="{FF2B5EF4-FFF2-40B4-BE49-F238E27FC236}">
                <a16:creationId xmlns:a16="http://schemas.microsoft.com/office/drawing/2014/main" id="{2CE95BCB-760C-4C49-B800-80F52E86D39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1" name="図 20" descr="アイコン&#10;&#10;自動的に生成された説明">
            <a:extLst>
              <a:ext uri="{FF2B5EF4-FFF2-40B4-BE49-F238E27FC236}">
                <a16:creationId xmlns:a16="http://schemas.microsoft.com/office/drawing/2014/main" id="{8A4AFDC8-79ED-47C4-8664-1F1DC153E3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pic>
        <p:nvPicPr>
          <p:cNvPr id="23" name="図 22" descr="アイコン&#10;&#10;自動的に生成された説明">
            <a:extLst>
              <a:ext uri="{FF2B5EF4-FFF2-40B4-BE49-F238E27FC236}">
                <a16:creationId xmlns:a16="http://schemas.microsoft.com/office/drawing/2014/main" id="{1FCA50F4-5F14-4B87-A24B-3960A59BF6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
        <p:nvSpPr>
          <p:cNvPr id="24" name="正方形/長方形 19">
            <a:extLst>
              <a:ext uri="{FF2B5EF4-FFF2-40B4-BE49-F238E27FC236}">
                <a16:creationId xmlns:a16="http://schemas.microsoft.com/office/drawing/2014/main" id="{4C376604-AAF8-4E55-90ED-EB76019B45FC}"/>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5" name="正方形/長方形 19">
            <a:extLst>
              <a:ext uri="{FF2B5EF4-FFF2-40B4-BE49-F238E27FC236}">
                <a16:creationId xmlns:a16="http://schemas.microsoft.com/office/drawing/2014/main" id="{66B50D78-D785-479C-93EB-C3C673C77312}"/>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6" name="正方形/長方形 25">
            <a:extLst>
              <a:ext uri="{FF2B5EF4-FFF2-40B4-BE49-F238E27FC236}">
                <a16:creationId xmlns:a16="http://schemas.microsoft.com/office/drawing/2014/main" id="{47CEBBCD-D40F-4D3A-AFB2-C68AF3FE8269}"/>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738EE664-238A-48DF-8E57-8A14FF390CBB}" type="slidenum">
              <a:rPr lang="en-US" sz="1400" b="0" strike="noStrike" spc="-1">
                <a:solidFill>
                  <a:srgbClr val="002060"/>
                </a:solidFill>
                <a:latin typeface="メイリオ"/>
                <a:ea typeface="メイリオ"/>
              </a:rPr>
              <a:t>12</a:t>
            </a:fld>
            <a:endParaRPr lang="en-US" sz="1400" b="0" strike="noStrike" spc="-1" dirty="0">
              <a:solidFill>
                <a:srgbClr val="000000"/>
              </a:solidFill>
              <a:latin typeface="Meiryo UI" panose="020B0604030504040204" pitchFamily="50" charset="-128"/>
            </a:endParaRPr>
          </a:p>
        </p:txBody>
      </p:sp>
      <p:sp>
        <p:nvSpPr>
          <p:cNvPr id="392" name="正方形/長方形 1"/>
          <p:cNvSpPr/>
          <p:nvPr/>
        </p:nvSpPr>
        <p:spPr>
          <a:xfrm>
            <a:off x="851280" y="2714476"/>
            <a:ext cx="11340720" cy="3666852"/>
          </a:xfrm>
          <a:prstGeom prst="rect">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sz="1400" b="0" strike="noStrike" spc="-1" dirty="0">
                <a:solidFill>
                  <a:srgbClr val="000000"/>
                </a:solidFill>
                <a:latin typeface="Meiryo UI"/>
                <a:ea typeface="Meiryo UI"/>
              </a:rPr>
              <a:t>DX</a:t>
            </a:r>
            <a:r>
              <a:rPr lang="ja-JP" altLang="en-US" sz="1400" spc="-1" dirty="0">
                <a:solidFill>
                  <a:srgbClr val="000000"/>
                </a:solidFill>
                <a:latin typeface="Meiryo UI"/>
                <a:ea typeface="Meiryo UI"/>
              </a:rPr>
              <a:t>を</a:t>
            </a:r>
            <a:r>
              <a:rPr lang="ja-JP" sz="1400" b="0" strike="noStrike" spc="-1" dirty="0">
                <a:solidFill>
                  <a:srgbClr val="000000"/>
                </a:solidFill>
                <a:latin typeface="Meiryo UI"/>
                <a:ea typeface="Meiryo UI"/>
              </a:rPr>
              <a:t>成功させるためには</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→既存のビジネス</a:t>
            </a:r>
            <a:r>
              <a:rPr lang="ja-JP" altLang="en-US" sz="1400" b="0" strike="noStrike" spc="-1" dirty="0">
                <a:solidFill>
                  <a:srgbClr val="000000"/>
                </a:solidFill>
                <a:latin typeface="Meiryo UI"/>
                <a:ea typeface="Meiryo UI"/>
              </a:rPr>
              <a:t>や</a:t>
            </a:r>
            <a:r>
              <a:rPr lang="ja-JP" sz="1400" b="0" strike="noStrike" spc="-1" dirty="0">
                <a:solidFill>
                  <a:srgbClr val="000000"/>
                </a:solidFill>
                <a:latin typeface="Meiryo UI"/>
                <a:ea typeface="Meiryo UI"/>
              </a:rPr>
              <a:t>業務、組織</a:t>
            </a:r>
            <a:r>
              <a:rPr lang="ja-JP" altLang="en-US" sz="1400" b="0" strike="noStrike" spc="-1" dirty="0">
                <a:solidFill>
                  <a:srgbClr val="000000"/>
                </a:solidFill>
                <a:latin typeface="Meiryo UI"/>
                <a:ea typeface="Meiryo UI"/>
              </a:rPr>
              <a:t>の</a:t>
            </a:r>
            <a:r>
              <a:rPr lang="ja-JP" sz="1400" b="0" strike="noStrike" spc="-1" dirty="0">
                <a:solidFill>
                  <a:srgbClr val="000000"/>
                </a:solidFill>
                <a:latin typeface="Meiryo UI"/>
                <a:ea typeface="Meiryo UI"/>
              </a:rPr>
              <a:t>変革が必要　→</a:t>
            </a:r>
            <a:r>
              <a:rPr lang="ja-JP" sz="2000" b="1" strike="noStrike" spc="-1" dirty="0">
                <a:solidFill>
                  <a:srgbClr val="000000"/>
                </a:solidFill>
                <a:latin typeface="Meiryo UI"/>
                <a:ea typeface="Meiryo UI"/>
              </a:rPr>
              <a:t>「経営、事業、</a:t>
            </a:r>
            <a:r>
              <a:rPr lang="en-US" sz="2000" b="1" strike="noStrike" spc="-1" dirty="0">
                <a:solidFill>
                  <a:srgbClr val="000000"/>
                </a:solidFill>
                <a:latin typeface="Meiryo UI"/>
                <a:ea typeface="Meiryo UI"/>
              </a:rPr>
              <a:t>IT</a:t>
            </a:r>
            <a:r>
              <a:rPr lang="ja-JP" sz="2000" b="1" strike="noStrike" spc="-1" dirty="0">
                <a:solidFill>
                  <a:srgbClr val="000000"/>
                </a:solidFill>
                <a:latin typeface="Meiryo UI"/>
                <a:ea typeface="Meiryo UI"/>
              </a:rPr>
              <a:t>技術」を密接に連携</a:t>
            </a:r>
            <a:r>
              <a:rPr lang="ja-JP" sz="1400" b="0" strike="noStrike" spc="-1" dirty="0">
                <a:solidFill>
                  <a:srgbClr val="000000"/>
                </a:solidFill>
                <a:latin typeface="Meiryo UI"/>
                <a:ea typeface="Meiryo UI"/>
              </a:rPr>
              <a:t>させながら、継続的に取り組む</a:t>
            </a:r>
            <a:endParaRPr lang="en-US" sz="1400" b="0" strike="noStrike" spc="-1" dirty="0">
              <a:solidFill>
                <a:srgbClr val="000000"/>
              </a:solidFill>
              <a:latin typeface="Meiryo UI" panose="020B0604030504040204" pitchFamily="50" charset="-128"/>
            </a:endParaRPr>
          </a:p>
          <a:p>
            <a:pPr>
              <a:lnSpc>
                <a:spcPct val="100000"/>
              </a:lnSpc>
            </a:pPr>
            <a:endParaRPr lang="en-US" sz="18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ヤタガラス人材</a:t>
            </a:r>
            <a:endParaRPr lang="en-US" sz="2400" b="0" u="sng"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sz="1600" b="1" strike="noStrike" spc="-1" dirty="0">
                <a:solidFill>
                  <a:srgbClr val="000000"/>
                </a:solidFill>
                <a:latin typeface="Meiryo UI"/>
                <a:ea typeface="Meiryo UI"/>
              </a:rPr>
              <a:t>経営、事業、</a:t>
            </a:r>
            <a:r>
              <a:rPr lang="en-US" sz="1600" b="1" strike="noStrike" spc="-1" dirty="0">
                <a:solidFill>
                  <a:srgbClr val="000000"/>
                </a:solidFill>
                <a:latin typeface="Meiryo UI"/>
                <a:ea typeface="Meiryo UI"/>
              </a:rPr>
              <a:t>IT</a:t>
            </a:r>
            <a:r>
              <a:rPr lang="ja-JP" sz="1600" b="1" strike="noStrike" spc="-1" dirty="0">
                <a:solidFill>
                  <a:srgbClr val="000000"/>
                </a:solidFill>
                <a:latin typeface="Meiryo UI"/>
                <a:ea typeface="Meiryo UI"/>
              </a:rPr>
              <a:t>技術</a:t>
            </a:r>
            <a:r>
              <a:rPr lang="ja-JP" sz="1400" b="0" strike="noStrike" spc="-1" dirty="0">
                <a:solidFill>
                  <a:srgbClr val="000000"/>
                </a:solidFill>
                <a:latin typeface="Meiryo UI"/>
                <a:ea typeface="Meiryo UI"/>
              </a:rPr>
              <a:t>の</a:t>
            </a:r>
            <a:r>
              <a:rPr lang="en-US" sz="1400" b="0" strike="noStrike" spc="-1" dirty="0">
                <a:solidFill>
                  <a:srgbClr val="000000"/>
                </a:solidFill>
                <a:latin typeface="Meiryo UI"/>
                <a:ea typeface="Meiryo UI"/>
              </a:rPr>
              <a:t>3</a:t>
            </a:r>
            <a:r>
              <a:rPr lang="ja-JP" sz="1400" b="0" strike="noStrike" spc="-1" dirty="0">
                <a:solidFill>
                  <a:srgbClr val="000000"/>
                </a:solidFill>
                <a:latin typeface="Meiryo UI"/>
                <a:ea typeface="Meiryo UI"/>
              </a:rPr>
              <a:t>つ</a:t>
            </a:r>
            <a:r>
              <a:rPr lang="ja-JP" altLang="en-US" sz="1400" b="0" strike="noStrike" spc="-1" dirty="0">
                <a:solidFill>
                  <a:srgbClr val="000000"/>
                </a:solidFill>
                <a:latin typeface="Meiryo UI"/>
                <a:ea typeface="Meiryo UI"/>
              </a:rPr>
              <a:t>を</a:t>
            </a:r>
            <a:r>
              <a:rPr lang="ja-JP" sz="1400" b="0" strike="noStrike" spc="-1" dirty="0">
                <a:solidFill>
                  <a:srgbClr val="000000"/>
                </a:solidFill>
                <a:latin typeface="Meiryo UI"/>
                <a:ea typeface="Meiryo UI"/>
              </a:rPr>
              <a:t>語</a:t>
            </a:r>
            <a:r>
              <a:rPr lang="ja-JP" altLang="en-US" sz="1400" spc="-1" dirty="0">
                <a:solidFill>
                  <a:srgbClr val="000000"/>
                </a:solidFill>
                <a:latin typeface="Meiryo UI"/>
                <a:ea typeface="Meiryo UI"/>
              </a:rPr>
              <a:t>れ</a:t>
            </a:r>
            <a:r>
              <a:rPr lang="ja-JP" sz="1400" b="0" strike="noStrike" spc="-1" dirty="0">
                <a:solidFill>
                  <a:srgbClr val="000000"/>
                </a:solidFill>
                <a:latin typeface="Meiryo UI"/>
                <a:ea typeface="Meiryo UI"/>
              </a:rPr>
              <a:t>、リーダシップ</a:t>
            </a:r>
            <a:r>
              <a:rPr lang="ja-JP" altLang="en-US" sz="1400" b="0" strike="noStrike" spc="-1" dirty="0">
                <a:solidFill>
                  <a:srgbClr val="000000"/>
                </a:solidFill>
                <a:latin typeface="Meiryo UI"/>
                <a:ea typeface="Meiryo UI"/>
              </a:rPr>
              <a:t>の</a:t>
            </a:r>
            <a:r>
              <a:rPr lang="ja-JP" sz="1400" b="0" strike="noStrike" spc="-1" dirty="0">
                <a:solidFill>
                  <a:srgbClr val="000000"/>
                </a:solidFill>
                <a:latin typeface="Meiryo UI"/>
                <a:ea typeface="Meiryo UI"/>
              </a:rPr>
              <a:t>とれる 「ヤタガラス人材」が</a:t>
            </a:r>
            <a:r>
              <a:rPr lang="en-US" sz="1400" b="0" strike="noStrike" spc="-1" dirty="0">
                <a:solidFill>
                  <a:srgbClr val="000000"/>
                </a:solidFill>
                <a:latin typeface="Meiryo UI"/>
                <a:ea typeface="Meiryo UI"/>
              </a:rPr>
              <a:t>DX</a:t>
            </a:r>
            <a:r>
              <a:rPr lang="ja-JP" sz="1400" b="0" strike="noStrike" spc="-1" dirty="0">
                <a:solidFill>
                  <a:srgbClr val="000000"/>
                </a:solidFill>
                <a:latin typeface="Meiryo UI"/>
                <a:ea typeface="Meiryo UI"/>
              </a:rPr>
              <a:t>を成功に導く</a:t>
            </a:r>
            <a:endParaRPr lang="en-US" sz="1400" b="0" strike="noStrike" spc="-1" dirty="0">
              <a:solidFill>
                <a:srgbClr val="000000"/>
              </a:solidFill>
              <a:latin typeface="Meiryo UI" panose="020B0604030504040204" pitchFamily="50" charset="-128"/>
            </a:endParaRPr>
          </a:p>
          <a:p>
            <a:pPr>
              <a:lnSpc>
                <a:spcPct val="100000"/>
              </a:lnSpc>
            </a:pPr>
            <a:endParaRPr lang="en-US" sz="1800" b="0" strike="noStrike" spc="-1" dirty="0">
              <a:solidFill>
                <a:srgbClr val="000000"/>
              </a:solidFill>
              <a:latin typeface="Meiryo UI" panose="020B0604030504040204" pitchFamily="50" charset="-128"/>
            </a:endParaRPr>
          </a:p>
          <a:p>
            <a:pPr>
              <a:lnSpc>
                <a:spcPct val="100000"/>
              </a:lnSpc>
            </a:pPr>
            <a:endParaRPr lang="en-US" sz="18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ヤタガラス人材の育成</a:t>
            </a:r>
            <a:endParaRPr lang="en-US" sz="2400" b="0" u="sng"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ja-JP" altLang="en-US" sz="1400" b="0" strike="noStrike" spc="-1" dirty="0">
                <a:solidFill>
                  <a:srgbClr val="000000"/>
                </a:solidFill>
                <a:latin typeface="Meiryo UI"/>
                <a:ea typeface="Meiryo UI"/>
              </a:rPr>
              <a:t>例えば、</a:t>
            </a:r>
            <a:r>
              <a:rPr lang="ja-JP" sz="1400" b="1" strike="noStrike" spc="-1" dirty="0">
                <a:solidFill>
                  <a:srgbClr val="000000"/>
                </a:solidFill>
                <a:latin typeface="Meiryo UI"/>
                <a:ea typeface="Meiryo UI"/>
              </a:rPr>
              <a:t>事業の現場の人材を</a:t>
            </a:r>
            <a:r>
              <a:rPr lang="en-US" sz="1400" strike="noStrike" spc="-1" dirty="0">
                <a:solidFill>
                  <a:srgbClr val="000000"/>
                </a:solidFill>
                <a:latin typeface="Meiryo UI"/>
                <a:ea typeface="Meiryo UI"/>
              </a:rPr>
              <a:t>DX</a:t>
            </a:r>
            <a:r>
              <a:rPr lang="ja-JP" sz="1400" strike="noStrike" spc="-1" dirty="0">
                <a:solidFill>
                  <a:srgbClr val="000000"/>
                </a:solidFill>
                <a:latin typeface="Meiryo UI"/>
                <a:ea typeface="Meiryo UI"/>
              </a:rPr>
              <a:t>プロジェクトに巻き込んで、</a:t>
            </a:r>
            <a:r>
              <a:rPr lang="en-US" sz="1400" b="1" strike="noStrike" spc="-1" dirty="0">
                <a:solidFill>
                  <a:srgbClr val="000000"/>
                </a:solidFill>
                <a:latin typeface="Meiryo UI"/>
                <a:ea typeface="Meiryo UI"/>
              </a:rPr>
              <a:t>IT</a:t>
            </a:r>
            <a:r>
              <a:rPr lang="ja-JP" sz="1400" b="1" strike="noStrike" spc="-1" dirty="0">
                <a:solidFill>
                  <a:srgbClr val="000000"/>
                </a:solidFill>
                <a:latin typeface="Meiryo UI"/>
                <a:ea typeface="Meiryo UI"/>
              </a:rPr>
              <a:t>技術スキルを強化</a:t>
            </a:r>
            <a:r>
              <a:rPr lang="ja-JP" sz="1400" b="0" strike="noStrike" spc="-1" dirty="0">
                <a:solidFill>
                  <a:srgbClr val="000000"/>
                </a:solidFill>
                <a:latin typeface="Meiryo UI"/>
                <a:ea typeface="Meiryo UI"/>
              </a:rPr>
              <a:t>　</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ヤタガラス人材のチーム化</a:t>
            </a:r>
            <a:endParaRPr lang="en-US" sz="2400" b="0" u="sng"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経営、事業、</a:t>
            </a:r>
            <a:r>
              <a:rPr lang="en-US" sz="1400" b="0" strike="noStrike" spc="-1" dirty="0">
                <a:solidFill>
                  <a:srgbClr val="000000"/>
                </a:solidFill>
                <a:latin typeface="Meiryo UI"/>
                <a:ea typeface="Meiryo UI"/>
              </a:rPr>
              <a:t>IT</a:t>
            </a:r>
            <a:r>
              <a:rPr lang="ja-JP" sz="1400" b="0" strike="noStrike" spc="-1" dirty="0">
                <a:solidFill>
                  <a:srgbClr val="000000"/>
                </a:solidFill>
                <a:latin typeface="Meiryo UI"/>
                <a:ea typeface="Meiryo UI"/>
              </a:rPr>
              <a:t>技術の</a:t>
            </a:r>
            <a:r>
              <a:rPr lang="en-US" sz="1600" b="1" strike="noStrike" spc="-1" dirty="0">
                <a:solidFill>
                  <a:srgbClr val="000000"/>
                </a:solidFill>
                <a:latin typeface="Meiryo UI"/>
                <a:ea typeface="Meiryo UI"/>
              </a:rPr>
              <a:t>3</a:t>
            </a:r>
            <a:r>
              <a:rPr lang="ja-JP" sz="1600" b="1" strike="noStrike" spc="-1" dirty="0" err="1">
                <a:solidFill>
                  <a:srgbClr val="000000"/>
                </a:solidFill>
                <a:latin typeface="Meiryo UI"/>
                <a:ea typeface="Meiryo UI"/>
              </a:rPr>
              <a:t>つの</a:t>
            </a:r>
            <a:r>
              <a:rPr lang="ja-JP" sz="1600" b="1" strike="noStrike" spc="-1" dirty="0">
                <a:solidFill>
                  <a:srgbClr val="000000"/>
                </a:solidFill>
                <a:latin typeface="Meiryo UI"/>
                <a:ea typeface="Meiryo UI"/>
              </a:rPr>
              <a:t>役割をチーム内で分担</a:t>
            </a:r>
            <a:r>
              <a:rPr lang="ja-JP" sz="1400" b="0" strike="noStrike" spc="-1" dirty="0">
                <a:solidFill>
                  <a:srgbClr val="000000"/>
                </a:solidFill>
                <a:latin typeface="Meiryo UI"/>
                <a:ea typeface="Meiryo UI"/>
              </a:rPr>
              <a:t>し、密に連携していく方法もある。</a:t>
            </a:r>
            <a:endParaRPr lang="en-US" sz="1400" b="0" strike="noStrike" spc="-1" dirty="0">
              <a:solidFill>
                <a:srgbClr val="000000"/>
              </a:solidFill>
              <a:latin typeface="Meiryo UI" panose="020B0604030504040204" pitchFamily="50" charset="-128"/>
            </a:endParaRPr>
          </a:p>
        </p:txBody>
      </p:sp>
      <p:sp>
        <p:nvSpPr>
          <p:cNvPr id="399" name="タイトル 2"/>
          <p:cNvSpPr/>
          <p:nvPr/>
        </p:nvSpPr>
        <p:spPr>
          <a:xfrm>
            <a:off x="695160" y="345600"/>
            <a:ext cx="640836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1</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を実現するための考え方　</a:t>
            </a:r>
            <a:r>
              <a:rPr lang="en-US" sz="2800" b="0" strike="noStrike" spc="-1" dirty="0">
                <a:solidFill>
                  <a:srgbClr val="000066"/>
                </a:solidFill>
                <a:latin typeface="Meiryo UI"/>
                <a:ea typeface="Meiryo UI"/>
              </a:rPr>
              <a:t>4</a:t>
            </a:r>
            <a:endParaRPr lang="en-US" sz="2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F852A275-C0BA-4E8B-B81E-BE9D49F53BD9}"/>
              </a:ext>
            </a:extLst>
          </p:cNvPr>
          <p:cNvSpPr/>
          <p:nvPr/>
        </p:nvSpPr>
        <p:spPr>
          <a:xfrm>
            <a:off x="567336" y="1419339"/>
            <a:ext cx="1440000" cy="1093446"/>
          </a:xfrm>
          <a:prstGeom prst="rect">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altLang="ja-JP" sz="2400" spc="-1" dirty="0">
              <a:solidFill>
                <a:srgbClr val="2F528F"/>
              </a:solidFill>
              <a:latin typeface="Meiryo UI" panose="020B0604030504040204" pitchFamily="50" charset="-128"/>
            </a:endParaRPr>
          </a:p>
        </p:txBody>
      </p:sp>
      <p:sp>
        <p:nvSpPr>
          <p:cNvPr id="21" name="正方形/長方形 20">
            <a:extLst>
              <a:ext uri="{FF2B5EF4-FFF2-40B4-BE49-F238E27FC236}">
                <a16:creationId xmlns:a16="http://schemas.microsoft.com/office/drawing/2014/main" id="{9A581CCC-688B-4BDF-BCF4-3C057F809B87}"/>
              </a:ext>
            </a:extLst>
          </p:cNvPr>
          <p:cNvSpPr/>
          <p:nvPr/>
        </p:nvSpPr>
        <p:spPr>
          <a:xfrm>
            <a:off x="2007336" y="1421276"/>
            <a:ext cx="9288672" cy="109344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altLang="ja-JP" sz="2400" b="1" spc="-1" dirty="0">
                <a:solidFill>
                  <a:srgbClr val="FFFFFF"/>
                </a:solidFill>
                <a:latin typeface="Meiryo UI"/>
                <a:ea typeface="Meiryo UI"/>
              </a:rPr>
              <a:t>DX</a:t>
            </a:r>
            <a:r>
              <a:rPr lang="ja-JP" altLang="ja-JP" sz="2400" b="1" spc="-1" dirty="0">
                <a:solidFill>
                  <a:srgbClr val="FFFFFF"/>
                </a:solidFill>
                <a:latin typeface="Meiryo UI"/>
                <a:ea typeface="Meiryo UI"/>
              </a:rPr>
              <a:t>の実践を支える人材</a:t>
            </a:r>
            <a:endParaRPr lang="en-US" altLang="ja-JP" sz="2400" spc="-1" dirty="0">
              <a:solidFill>
                <a:srgbClr val="FFFFFF"/>
              </a:solidFill>
              <a:latin typeface="Meiryo UI" panose="020B0604030504040204" pitchFamily="50" charset="-128"/>
            </a:endParaRPr>
          </a:p>
        </p:txBody>
      </p:sp>
      <p:pic>
        <p:nvPicPr>
          <p:cNvPr id="2" name="図 1">
            <a:extLst>
              <a:ext uri="{FF2B5EF4-FFF2-40B4-BE49-F238E27FC236}">
                <a16:creationId xmlns:a16="http://schemas.microsoft.com/office/drawing/2014/main" id="{68F9224F-BA2E-40BE-8E50-5A1F945E3E93}"/>
              </a:ext>
            </a:extLst>
          </p:cNvPr>
          <p:cNvPicPr>
            <a:picLocks noChangeAspect="1"/>
          </p:cNvPicPr>
          <p:nvPr/>
        </p:nvPicPr>
        <p:blipFill>
          <a:blip r:embed="rId3"/>
          <a:stretch>
            <a:fillRect/>
          </a:stretch>
        </p:blipFill>
        <p:spPr>
          <a:xfrm>
            <a:off x="624600" y="1578825"/>
            <a:ext cx="1152368" cy="976165"/>
          </a:xfrm>
          <a:prstGeom prst="rect">
            <a:avLst/>
          </a:prstGeom>
        </p:spPr>
      </p:pic>
      <p:pic>
        <p:nvPicPr>
          <p:cNvPr id="22" name="図 21" descr="アイコン&#10;&#10;自動的に生成された説明">
            <a:extLst>
              <a:ext uri="{FF2B5EF4-FFF2-40B4-BE49-F238E27FC236}">
                <a16:creationId xmlns:a16="http://schemas.microsoft.com/office/drawing/2014/main" id="{F548E965-3153-4B93-A7A9-B9AD23C0050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3" name="図 22" descr="アイコン&#10;&#10;自動的に生成された説明">
            <a:extLst>
              <a:ext uri="{FF2B5EF4-FFF2-40B4-BE49-F238E27FC236}">
                <a16:creationId xmlns:a16="http://schemas.microsoft.com/office/drawing/2014/main" id="{574F7FFF-0053-4138-8A1E-84FEDA9B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pic>
        <p:nvPicPr>
          <p:cNvPr id="24" name="図 23" descr="アイコン&#10;&#10;自動的に生成された説明">
            <a:extLst>
              <a:ext uri="{FF2B5EF4-FFF2-40B4-BE49-F238E27FC236}">
                <a16:creationId xmlns:a16="http://schemas.microsoft.com/office/drawing/2014/main" id="{3D63FDBF-0F5F-4CF6-A0AF-0E250DAB7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
        <p:nvSpPr>
          <p:cNvPr id="25" name="正方形/長方形 19">
            <a:extLst>
              <a:ext uri="{FF2B5EF4-FFF2-40B4-BE49-F238E27FC236}">
                <a16:creationId xmlns:a16="http://schemas.microsoft.com/office/drawing/2014/main" id="{E362A6AC-1D09-4023-B7A6-AA232D5C4C78}"/>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6" name="正方形/長方形 19">
            <a:extLst>
              <a:ext uri="{FF2B5EF4-FFF2-40B4-BE49-F238E27FC236}">
                <a16:creationId xmlns:a16="http://schemas.microsoft.com/office/drawing/2014/main" id="{49F8A16A-FC4F-48D4-89C0-C5ECCD5AB9F1}"/>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7" name="正方形/長方形 26">
            <a:extLst>
              <a:ext uri="{FF2B5EF4-FFF2-40B4-BE49-F238E27FC236}">
                <a16:creationId xmlns:a16="http://schemas.microsoft.com/office/drawing/2014/main" id="{98477866-2245-4711-8C11-C9F30396D7A6}"/>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13</a:t>
            </a:fld>
            <a:endParaRPr lang="en-US" sz="1400" b="0" strike="noStrike" spc="-1" dirty="0">
              <a:solidFill>
                <a:srgbClr val="000000"/>
              </a:solidFill>
              <a:latin typeface="Meiryo UI" panose="020B0604030504040204" pitchFamily="50" charset="-128"/>
            </a:endParaRPr>
          </a:p>
        </p:txBody>
      </p:sp>
      <p:sp>
        <p:nvSpPr>
          <p:cNvPr id="17" name="正方形/長方形 16">
            <a:extLst>
              <a:ext uri="{FF2B5EF4-FFF2-40B4-BE49-F238E27FC236}">
                <a16:creationId xmlns:a16="http://schemas.microsoft.com/office/drawing/2014/main" id="{57288B0E-5E16-4F2E-B081-C31CC163CD99}"/>
              </a:ext>
            </a:extLst>
          </p:cNvPr>
          <p:cNvSpPr/>
          <p:nvPr/>
        </p:nvSpPr>
        <p:spPr>
          <a:xfrm>
            <a:off x="479376" y="3198894"/>
            <a:ext cx="73097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2400" b="1" spc="-1" dirty="0">
                <a:solidFill>
                  <a:srgbClr val="000000"/>
                </a:solidFill>
                <a:latin typeface="Meiryo UI"/>
                <a:ea typeface="Meiryo UI"/>
              </a:rPr>
              <a:t>2</a:t>
            </a:r>
            <a:r>
              <a:rPr lang="ja-JP" altLang="ja-JP" sz="2400" b="1" spc="-1" dirty="0">
                <a:solidFill>
                  <a:srgbClr val="000000"/>
                </a:solidFill>
                <a:latin typeface="Meiryo UI"/>
                <a:ea typeface="Meiryo UI"/>
              </a:rPr>
              <a:t>章　</a:t>
            </a:r>
            <a:r>
              <a:rPr lang="en-US" altLang="ja-JP" sz="2400" b="1" spc="-1" dirty="0">
                <a:solidFill>
                  <a:srgbClr val="000000"/>
                </a:solidFill>
                <a:latin typeface="Meiryo UI"/>
                <a:ea typeface="Meiryo UI"/>
              </a:rPr>
              <a:t> DX</a:t>
            </a:r>
            <a:r>
              <a:rPr lang="ja-JP" altLang="ja-JP" sz="2400" b="1" spc="-1" dirty="0">
                <a:solidFill>
                  <a:srgbClr val="000000"/>
                </a:solidFill>
                <a:latin typeface="Meiryo UI"/>
                <a:ea typeface="Meiryo UI"/>
              </a:rPr>
              <a:t>を継続的に進めるための考え方</a:t>
            </a:r>
            <a:endParaRPr lang="en-US" altLang="ja-JP" sz="2400" spc="-1" dirty="0">
              <a:solidFill>
                <a:srgbClr val="000000"/>
              </a:solidFill>
              <a:latin typeface="Meiryo UI" panose="020B0604030504040204" pitchFamily="50" charset="-128"/>
            </a:endParaRPr>
          </a:p>
        </p:txBody>
      </p:sp>
      <p:pic>
        <p:nvPicPr>
          <p:cNvPr id="10" name="図 9" descr="アイコン&#10;&#10;自動的に生成された説明">
            <a:extLst>
              <a:ext uri="{FF2B5EF4-FFF2-40B4-BE49-F238E27FC236}">
                <a16:creationId xmlns:a16="http://schemas.microsoft.com/office/drawing/2014/main" id="{041F14DC-7A79-4AFE-A3AB-197A21B6CBF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1" name="図 10" descr="アイコン&#10;&#10;自動的に生成された説明">
            <a:extLst>
              <a:ext uri="{FF2B5EF4-FFF2-40B4-BE49-F238E27FC236}">
                <a16:creationId xmlns:a16="http://schemas.microsoft.com/office/drawing/2014/main" id="{FC11A7C8-2912-4DBA-BCE7-AF60BE7E658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13" name="正方形/長方形 19">
            <a:extLst>
              <a:ext uri="{FF2B5EF4-FFF2-40B4-BE49-F238E27FC236}">
                <a16:creationId xmlns:a16="http://schemas.microsoft.com/office/drawing/2014/main" id="{F2705184-EFB1-4D46-9F56-F409F4F27B30}"/>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14" name="正方形/長方形 19">
            <a:extLst>
              <a:ext uri="{FF2B5EF4-FFF2-40B4-BE49-F238E27FC236}">
                <a16:creationId xmlns:a16="http://schemas.microsoft.com/office/drawing/2014/main" id="{31F8D13F-053C-4328-83C9-B367300CFE6A}"/>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15" name="正方形/長方形 14">
            <a:extLst>
              <a:ext uri="{FF2B5EF4-FFF2-40B4-BE49-F238E27FC236}">
                <a16:creationId xmlns:a16="http://schemas.microsoft.com/office/drawing/2014/main" id="{593F8516-187A-4C3A-9573-BC93973579A3}"/>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B787E81D-9273-4765-8CBB-DFF17691E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extLst>
      <p:ext uri="{BB962C8B-B14F-4D97-AF65-F5344CB8AC3E}">
        <p14:creationId xmlns:p14="http://schemas.microsoft.com/office/powerpoint/2010/main" val="428753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タイトル 2"/>
          <p:cNvSpPr/>
          <p:nvPr/>
        </p:nvSpPr>
        <p:spPr>
          <a:xfrm>
            <a:off x="714600" y="364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2</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を継続的に進めるための考え方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401"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3600EE3D-CE0B-4E90-91FF-F62B4C6EF25E}" type="slidenum">
              <a:rPr lang="en-US" sz="1400" b="0" strike="noStrike" spc="-1">
                <a:solidFill>
                  <a:srgbClr val="002060"/>
                </a:solidFill>
                <a:latin typeface="メイリオ"/>
                <a:ea typeface="メイリオ"/>
              </a:rPr>
              <a:t>14</a:t>
            </a:fld>
            <a:endParaRPr lang="en-US" sz="1400" b="0" strike="noStrike" spc="-1" dirty="0">
              <a:solidFill>
                <a:srgbClr val="000000"/>
              </a:solidFill>
              <a:latin typeface="Meiryo UI" panose="020B0604030504040204" pitchFamily="50" charset="-128"/>
            </a:endParaRPr>
          </a:p>
        </p:txBody>
      </p:sp>
      <p:sp>
        <p:nvSpPr>
          <p:cNvPr id="404" name="コンテンツ プレースホルダー 2"/>
          <p:cNvSpPr/>
          <p:nvPr/>
        </p:nvSpPr>
        <p:spPr>
          <a:xfrm>
            <a:off x="403200" y="1299240"/>
            <a:ext cx="11452320" cy="42732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spcBef>
                <a:spcPts val="400"/>
              </a:spcBef>
              <a:tabLst>
                <a:tab pos="0" algn="l"/>
              </a:tabLst>
            </a:pPr>
            <a:r>
              <a:rPr lang="en-US" sz="1800" b="0" strike="noStrike" spc="-1" dirty="0">
                <a:solidFill>
                  <a:srgbClr val="000000"/>
                </a:solidFill>
                <a:latin typeface="Meiryo UI"/>
                <a:ea typeface="Meiryo UI"/>
              </a:rPr>
              <a:t>■</a:t>
            </a:r>
            <a:r>
              <a:rPr lang="en-US" sz="2000" b="1" strike="noStrike" spc="-1" dirty="0">
                <a:solidFill>
                  <a:srgbClr val="000000"/>
                </a:solidFill>
                <a:latin typeface="Meiryo UI"/>
                <a:ea typeface="Meiryo UI"/>
              </a:rPr>
              <a:t> DX</a:t>
            </a:r>
            <a:r>
              <a:rPr lang="ja-JP" sz="2000" b="1" strike="noStrike" spc="-1" dirty="0">
                <a:solidFill>
                  <a:srgbClr val="000000"/>
                </a:solidFill>
                <a:latin typeface="Meiryo UI"/>
                <a:ea typeface="Meiryo UI"/>
              </a:rPr>
              <a:t>を継続的に進めるための取り組みを整理</a:t>
            </a:r>
            <a:endParaRPr lang="en-US" sz="1600" b="0" strike="noStrike" spc="-1" dirty="0">
              <a:solidFill>
                <a:srgbClr val="000000"/>
              </a:solidFill>
              <a:latin typeface="Meiryo UI" panose="020B0604030504040204" pitchFamily="50" charset="-128"/>
            </a:endParaRPr>
          </a:p>
          <a:p>
            <a:pPr>
              <a:lnSpc>
                <a:spcPct val="100000"/>
              </a:lnSpc>
              <a:spcBef>
                <a:spcPts val="360"/>
              </a:spcBef>
              <a:tabLst>
                <a:tab pos="0" algn="l"/>
              </a:tabLst>
            </a:pPr>
            <a:endParaRPr lang="en-US" sz="1800" b="0" strike="noStrike" spc="-1" dirty="0">
              <a:solidFill>
                <a:srgbClr val="000000"/>
              </a:solidFill>
              <a:latin typeface="Meiryo UI" panose="020B0604030504040204" pitchFamily="50" charset="-128"/>
            </a:endParaRPr>
          </a:p>
        </p:txBody>
      </p:sp>
      <p:sp>
        <p:nvSpPr>
          <p:cNvPr id="405" name="矢印: 上 4"/>
          <p:cNvSpPr/>
          <p:nvPr/>
        </p:nvSpPr>
        <p:spPr>
          <a:xfrm>
            <a:off x="1523880" y="3288960"/>
            <a:ext cx="439200" cy="2878200"/>
          </a:xfrm>
          <a:prstGeom prst="upArrow">
            <a:avLst>
              <a:gd name="adj1" fmla="val 50000"/>
              <a:gd name="adj2" fmla="val 50000"/>
            </a:avLst>
          </a:prstGeom>
          <a:solidFill>
            <a:srgbClr val="333399"/>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407" name="図 2"/>
          <p:cNvPicPr/>
          <p:nvPr/>
        </p:nvPicPr>
        <p:blipFill>
          <a:blip r:embed="rId3"/>
          <a:stretch/>
        </p:blipFill>
        <p:spPr>
          <a:xfrm>
            <a:off x="2063520" y="2424240"/>
            <a:ext cx="8555760" cy="3780720"/>
          </a:xfrm>
          <a:prstGeom prst="rect">
            <a:avLst/>
          </a:prstGeom>
          <a:ln w="0">
            <a:noFill/>
          </a:ln>
        </p:spPr>
      </p:pic>
      <p:sp>
        <p:nvSpPr>
          <p:cNvPr id="408" name="コンテンツ プレースホルダー 2"/>
          <p:cNvSpPr/>
          <p:nvPr/>
        </p:nvSpPr>
        <p:spPr>
          <a:xfrm>
            <a:off x="867960" y="2205000"/>
            <a:ext cx="3975840" cy="97164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spcBef>
                <a:spcPts val="360"/>
              </a:spcBef>
              <a:tabLst>
                <a:tab pos="0" algn="l"/>
              </a:tabLst>
            </a:pPr>
            <a:r>
              <a:rPr lang="en-US" sz="1800" b="1" strike="noStrike" spc="-1" dirty="0">
                <a:solidFill>
                  <a:srgbClr val="000000"/>
                </a:solidFill>
                <a:latin typeface="Meiryo UI"/>
                <a:ea typeface="Meiryo UI"/>
              </a:rPr>
              <a:t>(1)</a:t>
            </a:r>
            <a:r>
              <a:rPr lang="ja-JP" sz="1800" b="1" strike="noStrike" spc="-1" dirty="0">
                <a:solidFill>
                  <a:srgbClr val="FF0000"/>
                </a:solidFill>
                <a:latin typeface="Meiryo UI"/>
                <a:ea typeface="Meiryo UI"/>
              </a:rPr>
              <a:t>変革規模</a:t>
            </a:r>
            <a:r>
              <a:rPr lang="ja-JP" sz="1800" b="1" strike="noStrike" spc="-1" dirty="0">
                <a:solidFill>
                  <a:srgbClr val="000000"/>
                </a:solidFill>
                <a:latin typeface="Meiryo UI"/>
                <a:ea typeface="Meiryo UI"/>
              </a:rPr>
              <a:t>：</a:t>
            </a:r>
            <a:r>
              <a:rPr lang="en-US" sz="1800" b="1" strike="noStrike" spc="-1" dirty="0">
                <a:solidFill>
                  <a:srgbClr val="000000"/>
                </a:solidFill>
                <a:latin typeface="Meiryo UI"/>
                <a:ea typeface="Meiryo UI"/>
              </a:rPr>
              <a:t>7</a:t>
            </a:r>
            <a:r>
              <a:rPr lang="ja-JP" sz="1800" b="1" strike="noStrike" spc="-1" dirty="0">
                <a:solidFill>
                  <a:srgbClr val="000000"/>
                </a:solidFill>
                <a:latin typeface="Meiryo UI"/>
                <a:ea typeface="Meiryo UI"/>
              </a:rPr>
              <a:t>段階</a:t>
            </a:r>
            <a:endParaRPr lang="en-US" sz="18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ja-JP" sz="1600" b="0" strike="noStrike" spc="-1" dirty="0">
                <a:solidFill>
                  <a:srgbClr val="000000"/>
                </a:solidFill>
                <a:latin typeface="Meiryo UI"/>
                <a:ea typeface="Meiryo UI"/>
              </a:rPr>
              <a:t>　　</a:t>
            </a:r>
            <a:r>
              <a:rPr lang="ja-JP" sz="1400" b="0" strike="noStrike" spc="-1" dirty="0">
                <a:solidFill>
                  <a:srgbClr val="000000"/>
                </a:solidFill>
                <a:latin typeface="Meiryo UI"/>
                <a:ea typeface="Meiryo UI"/>
              </a:rPr>
              <a:t>変革や効果の波及範囲の大きさ</a:t>
            </a:r>
            <a:endParaRPr lang="en-US" sz="1400" b="0" strike="noStrike" spc="-1" dirty="0">
              <a:solidFill>
                <a:srgbClr val="000000"/>
              </a:solidFill>
              <a:latin typeface="Meiryo UI" panose="020B0604030504040204" pitchFamily="50" charset="-128"/>
            </a:endParaRPr>
          </a:p>
        </p:txBody>
      </p:sp>
      <p:sp>
        <p:nvSpPr>
          <p:cNvPr id="409" name="正方形/長方形 15"/>
          <p:cNvSpPr/>
          <p:nvPr/>
        </p:nvSpPr>
        <p:spPr>
          <a:xfrm>
            <a:off x="2063520" y="2941920"/>
            <a:ext cx="1872000" cy="3367080"/>
          </a:xfrm>
          <a:prstGeom prst="rect">
            <a:avLst/>
          </a:prstGeom>
          <a:noFill/>
          <a:ln w="38100">
            <a:solidFill>
              <a:srgbClr val="C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Meiryo UI"/>
              <a:ea typeface="Meiryo UI"/>
            </a:endParaRPr>
          </a:p>
        </p:txBody>
      </p:sp>
      <p:sp>
        <p:nvSpPr>
          <p:cNvPr id="24" name="正方形/長方形 23">
            <a:extLst>
              <a:ext uri="{FF2B5EF4-FFF2-40B4-BE49-F238E27FC236}">
                <a16:creationId xmlns:a16="http://schemas.microsoft.com/office/drawing/2014/main" id="{ED10F1E3-316B-4664-BD46-D9A201F3CFF3}"/>
              </a:ext>
            </a:extLst>
          </p:cNvPr>
          <p:cNvSpPr/>
          <p:nvPr/>
        </p:nvSpPr>
        <p:spPr>
          <a:xfrm>
            <a:off x="1888019" y="1773046"/>
            <a:ext cx="2702744" cy="337100"/>
          </a:xfrm>
          <a:prstGeom prst="rect">
            <a:avLst/>
          </a:prstGeom>
          <a:solidFill>
            <a:srgbClr val="2F528F"/>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chemeClr val="bg1"/>
                </a:solidFill>
                <a:latin typeface="Meiryo UI"/>
                <a:ea typeface="Meiryo UI"/>
              </a:rPr>
              <a:t>(1)DX</a:t>
            </a:r>
            <a:r>
              <a:rPr lang="ja-JP" altLang="ja-JP" sz="1600" spc="-1" dirty="0">
                <a:solidFill>
                  <a:schemeClr val="bg1"/>
                </a:solidFill>
                <a:latin typeface="Meiryo UI"/>
                <a:ea typeface="Meiryo UI"/>
              </a:rPr>
              <a:t>による変革の規模　　</a:t>
            </a:r>
            <a:endParaRPr lang="en-US" sz="1600" strike="noStrike" spc="-1" dirty="0">
              <a:solidFill>
                <a:schemeClr val="bg1"/>
              </a:solidFill>
              <a:latin typeface="Meiryo UI" panose="020B0604030504040204" pitchFamily="50" charset="-128"/>
            </a:endParaRPr>
          </a:p>
        </p:txBody>
      </p:sp>
      <p:sp>
        <p:nvSpPr>
          <p:cNvPr id="25" name="正方形/長方形 24">
            <a:extLst>
              <a:ext uri="{FF2B5EF4-FFF2-40B4-BE49-F238E27FC236}">
                <a16:creationId xmlns:a16="http://schemas.microsoft.com/office/drawing/2014/main" id="{325A3F60-667E-4572-AD8F-2565F09CC156}"/>
              </a:ext>
            </a:extLst>
          </p:cNvPr>
          <p:cNvSpPr/>
          <p:nvPr/>
        </p:nvSpPr>
        <p:spPr>
          <a:xfrm>
            <a:off x="4610171" y="1771036"/>
            <a:ext cx="451709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rgbClr val="2F528F"/>
                </a:solidFill>
                <a:latin typeface="Meiryo UI"/>
                <a:ea typeface="Meiryo UI"/>
              </a:rPr>
              <a:t>(2)</a:t>
            </a:r>
            <a:r>
              <a:rPr lang="ja-JP" altLang="ja-JP" sz="1600" spc="-1" dirty="0">
                <a:solidFill>
                  <a:srgbClr val="2F528F"/>
                </a:solidFill>
                <a:latin typeface="Meiryo UI"/>
                <a:ea typeface="Meiryo UI"/>
              </a:rPr>
              <a:t>組織成熟度「取り組む内容」や「要求されること」　</a:t>
            </a:r>
            <a:endParaRPr lang="en-US" sz="1600" b="0" strike="noStrike" spc="-1" dirty="0">
              <a:solidFill>
                <a:srgbClr val="2F528F"/>
              </a:solidFill>
              <a:latin typeface="Meiryo UI" panose="020B0604030504040204" pitchFamily="50" charset="-128"/>
            </a:endParaRPr>
          </a:p>
        </p:txBody>
      </p:sp>
      <p:sp>
        <p:nvSpPr>
          <p:cNvPr id="26" name="正方形/長方形 25">
            <a:extLst>
              <a:ext uri="{FF2B5EF4-FFF2-40B4-BE49-F238E27FC236}">
                <a16:creationId xmlns:a16="http://schemas.microsoft.com/office/drawing/2014/main" id="{016C0E8B-2627-49BD-A4F2-9263110E6FB2}"/>
              </a:ext>
            </a:extLst>
          </p:cNvPr>
          <p:cNvSpPr/>
          <p:nvPr/>
        </p:nvSpPr>
        <p:spPr>
          <a:xfrm>
            <a:off x="9164113" y="1770150"/>
            <a:ext cx="270274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360"/>
              </a:spcBef>
              <a:tabLst>
                <a:tab pos="0" algn="l"/>
                <a:tab pos="4757738" algn="l"/>
              </a:tabLst>
            </a:pPr>
            <a:r>
              <a:rPr lang="en-US" altLang="ja-JP" sz="1600" spc="-1" dirty="0">
                <a:solidFill>
                  <a:srgbClr val="2F528F"/>
                </a:solidFill>
                <a:latin typeface="Meiryo UI"/>
                <a:ea typeface="Meiryo UI"/>
              </a:rPr>
              <a:t>(3)DX</a:t>
            </a:r>
            <a:r>
              <a:rPr lang="ja-JP" altLang="ja-JP" sz="1600" spc="-1" dirty="0">
                <a:solidFill>
                  <a:srgbClr val="2F528F"/>
                </a:solidFill>
                <a:latin typeface="Meiryo UI"/>
                <a:ea typeface="Meiryo UI"/>
              </a:rPr>
              <a:t>を進めるためのアクション</a:t>
            </a:r>
            <a:endParaRPr lang="en-US" altLang="ja-JP" sz="1600" spc="-1" dirty="0">
              <a:solidFill>
                <a:srgbClr val="2F528F"/>
              </a:solidFill>
              <a:latin typeface="Meiryo UI" panose="020B0604030504040204" pitchFamily="50" charset="-128"/>
            </a:endParaRPr>
          </a:p>
        </p:txBody>
      </p:sp>
      <p:sp>
        <p:nvSpPr>
          <p:cNvPr id="2" name="正方形/長方形 1">
            <a:extLst>
              <a:ext uri="{FF2B5EF4-FFF2-40B4-BE49-F238E27FC236}">
                <a16:creationId xmlns:a16="http://schemas.microsoft.com/office/drawing/2014/main" id="{E7619F13-C65E-4CF1-B32A-7BB133741F87}"/>
              </a:ext>
            </a:extLst>
          </p:cNvPr>
          <p:cNvSpPr/>
          <p:nvPr/>
        </p:nvSpPr>
        <p:spPr>
          <a:xfrm>
            <a:off x="573725" y="1752801"/>
            <a:ext cx="1389355" cy="369332"/>
          </a:xfrm>
          <a:prstGeom prst="rect">
            <a:avLst/>
          </a:prstGeom>
        </p:spPr>
        <p:txBody>
          <a:bodyPr wrap="none">
            <a:spAutoFit/>
          </a:bodyPr>
          <a:lstStyle/>
          <a:p>
            <a:r>
              <a:rPr lang="en-US" altLang="ja-JP" spc="-1" dirty="0">
                <a:solidFill>
                  <a:srgbClr val="000000"/>
                </a:solidFill>
                <a:latin typeface="Meiryo UI"/>
                <a:ea typeface="Meiryo UI"/>
              </a:rPr>
              <a:t>3</a:t>
            </a:r>
            <a:r>
              <a:rPr lang="ja-JP" altLang="ja-JP" spc="-1" dirty="0">
                <a:solidFill>
                  <a:srgbClr val="000000"/>
                </a:solidFill>
                <a:latin typeface="Meiryo UI"/>
                <a:ea typeface="Meiryo UI"/>
              </a:rPr>
              <a:t>つの指標：</a:t>
            </a:r>
            <a:endParaRPr lang="ja-JP" altLang="en-US" dirty="0">
              <a:latin typeface="Meiryo UI" panose="020B0604030504040204" pitchFamily="50" charset="-128"/>
            </a:endParaRPr>
          </a:p>
        </p:txBody>
      </p:sp>
      <p:pic>
        <p:nvPicPr>
          <p:cNvPr id="19" name="図 18" descr="アイコン&#10;&#10;自動的に生成された説明">
            <a:extLst>
              <a:ext uri="{FF2B5EF4-FFF2-40B4-BE49-F238E27FC236}">
                <a16:creationId xmlns:a16="http://schemas.microsoft.com/office/drawing/2014/main" id="{0B5486C4-8AE7-45C7-9603-1F2D9169CD0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0" name="図 19" descr="アイコン&#10;&#10;自動的に生成された説明">
            <a:extLst>
              <a:ext uri="{FF2B5EF4-FFF2-40B4-BE49-F238E27FC236}">
                <a16:creationId xmlns:a16="http://schemas.microsoft.com/office/drawing/2014/main" id="{CB4C7F7E-C762-444C-A515-BE71F7BFA1C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21" name="正方形/長方形 19">
            <a:extLst>
              <a:ext uri="{FF2B5EF4-FFF2-40B4-BE49-F238E27FC236}">
                <a16:creationId xmlns:a16="http://schemas.microsoft.com/office/drawing/2014/main" id="{7FC595B1-F683-4D41-9852-B171C6156A42}"/>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2" name="正方形/長方形 19">
            <a:extLst>
              <a:ext uri="{FF2B5EF4-FFF2-40B4-BE49-F238E27FC236}">
                <a16:creationId xmlns:a16="http://schemas.microsoft.com/office/drawing/2014/main" id="{590194B7-9FEE-47BF-A901-97E292EFFA8F}"/>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3" name="正方形/長方形 22">
            <a:extLst>
              <a:ext uri="{FF2B5EF4-FFF2-40B4-BE49-F238E27FC236}">
                <a16:creationId xmlns:a16="http://schemas.microsoft.com/office/drawing/2014/main" id="{5DEA28A5-93A5-4087-8B1E-05218E0BBF35}"/>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33" name="図 32" descr="アイコン&#10;&#10;自動的に生成された説明">
            <a:extLst>
              <a:ext uri="{FF2B5EF4-FFF2-40B4-BE49-F238E27FC236}">
                <a16:creationId xmlns:a16="http://schemas.microsoft.com/office/drawing/2014/main" id="{AA685544-1561-4BDA-A43B-97680DC95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タイトル 2"/>
          <p:cNvSpPr/>
          <p:nvPr/>
        </p:nvSpPr>
        <p:spPr>
          <a:xfrm>
            <a:off x="714600" y="364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2</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を継続的に進めるための考え方　</a:t>
            </a:r>
            <a:r>
              <a:rPr lang="en-US" sz="2800" b="0" strike="noStrike" spc="-1" dirty="0">
                <a:solidFill>
                  <a:srgbClr val="000066"/>
                </a:solidFill>
                <a:latin typeface="Meiryo UI"/>
                <a:ea typeface="Meiryo UI"/>
              </a:rPr>
              <a:t>1</a:t>
            </a:r>
            <a:r>
              <a:rPr lang="en-US" altLang="ja-JP" sz="2800" b="0" strike="noStrike" spc="-1" dirty="0">
                <a:solidFill>
                  <a:srgbClr val="000066"/>
                </a:solidFill>
                <a:latin typeface="Meiryo UI"/>
                <a:ea typeface="Meiryo UI"/>
              </a:rPr>
              <a:t>(</a:t>
            </a:r>
            <a:r>
              <a:rPr lang="ja-JP" altLang="en-US" sz="2800" b="0" strike="noStrike" spc="-1" dirty="0">
                <a:solidFill>
                  <a:srgbClr val="000066"/>
                </a:solidFill>
                <a:latin typeface="Meiryo UI"/>
                <a:ea typeface="Meiryo UI"/>
              </a:rPr>
              <a:t>補足</a:t>
            </a:r>
            <a:r>
              <a:rPr lang="en-US" altLang="ja-JP" sz="2800" b="0" strike="noStrike" spc="-1" dirty="0">
                <a:solidFill>
                  <a:srgbClr val="000066"/>
                </a:solidFill>
                <a:latin typeface="Meiryo UI"/>
                <a:ea typeface="Meiryo UI"/>
              </a:rPr>
              <a:t>)</a:t>
            </a:r>
            <a:endParaRPr lang="en-US" sz="2800" b="0" strike="noStrike" spc="-1" dirty="0">
              <a:solidFill>
                <a:srgbClr val="000000"/>
              </a:solidFill>
              <a:latin typeface="Meiryo UI" panose="020B0604030504040204" pitchFamily="50" charset="-128"/>
            </a:endParaRPr>
          </a:p>
        </p:txBody>
      </p:sp>
      <p:sp>
        <p:nvSpPr>
          <p:cNvPr id="401"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3600EE3D-CE0B-4E90-91FF-F62B4C6EF25E}" type="slidenum">
              <a:rPr lang="en-US" sz="1400" b="0" strike="noStrike" spc="-1">
                <a:solidFill>
                  <a:srgbClr val="002060"/>
                </a:solidFill>
                <a:latin typeface="メイリオ"/>
                <a:ea typeface="メイリオ"/>
              </a:rPr>
              <a:t>15</a:t>
            </a:fld>
            <a:endParaRPr lang="en-US" sz="1400" b="0" strike="noStrike" spc="-1" dirty="0">
              <a:solidFill>
                <a:srgbClr val="000000"/>
              </a:solidFill>
              <a:latin typeface="Meiryo UI" panose="020B0604030504040204" pitchFamily="50" charset="-128"/>
            </a:endParaRPr>
          </a:p>
        </p:txBody>
      </p:sp>
      <p:sp>
        <p:nvSpPr>
          <p:cNvPr id="404" name="コンテンツ プレースホルダー 2"/>
          <p:cNvSpPr/>
          <p:nvPr/>
        </p:nvSpPr>
        <p:spPr>
          <a:xfrm>
            <a:off x="403200" y="1299240"/>
            <a:ext cx="11452320" cy="42732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spcBef>
                <a:spcPts val="241"/>
              </a:spcBef>
              <a:tabLst>
                <a:tab pos="0" algn="l"/>
              </a:tabLst>
            </a:pPr>
            <a:r>
              <a:rPr lang="ja-JP" altLang="en-US" sz="1800" b="0" strike="noStrike" spc="-1" dirty="0">
                <a:solidFill>
                  <a:srgbClr val="000000"/>
                </a:solidFill>
                <a:latin typeface="Meiryo UI"/>
                <a:ea typeface="Meiryo UI"/>
              </a:rPr>
              <a:t>補足：</a:t>
            </a:r>
            <a:r>
              <a:rPr lang="en-US" sz="2000" b="1" strike="noStrike" spc="-1" dirty="0">
                <a:solidFill>
                  <a:srgbClr val="000000"/>
                </a:solidFill>
                <a:latin typeface="Meiryo UI"/>
                <a:ea typeface="Meiryo UI"/>
              </a:rPr>
              <a:t> </a:t>
            </a:r>
            <a:r>
              <a:rPr lang="ja-JP" altLang="ja-JP" sz="2000" spc="-1" dirty="0">
                <a:solidFill>
                  <a:srgbClr val="000000"/>
                </a:solidFill>
                <a:latin typeface="Meiryo UI"/>
                <a:ea typeface="Meiryo UI"/>
              </a:rPr>
              <a:t>「</a:t>
            </a:r>
            <a:r>
              <a:rPr lang="en-US" altLang="ja-JP" sz="2000" spc="-1" dirty="0">
                <a:solidFill>
                  <a:srgbClr val="000000"/>
                </a:solidFill>
                <a:latin typeface="Meiryo UI"/>
                <a:ea typeface="Meiryo UI"/>
              </a:rPr>
              <a:t>DX</a:t>
            </a:r>
            <a:r>
              <a:rPr lang="ja-JP" altLang="ja-JP" sz="2000" spc="-1" dirty="0">
                <a:solidFill>
                  <a:srgbClr val="000000"/>
                </a:solidFill>
                <a:latin typeface="Meiryo UI"/>
                <a:ea typeface="Meiryo UI"/>
              </a:rPr>
              <a:t>の継続的な取り組み事例に関する調査」</a:t>
            </a:r>
            <a:r>
              <a:rPr lang="ja-JP" altLang="en-US" sz="2000" spc="-1" dirty="0">
                <a:solidFill>
                  <a:srgbClr val="000000"/>
                </a:solidFill>
                <a:latin typeface="Meiryo UI"/>
                <a:ea typeface="Meiryo UI"/>
              </a:rPr>
              <a:t>を活用し、</a:t>
            </a:r>
            <a:r>
              <a:rPr lang="ja-JP" altLang="ja-JP" sz="2000" spc="-1" dirty="0">
                <a:solidFill>
                  <a:srgbClr val="000000"/>
                </a:solidFill>
                <a:latin typeface="Meiryo UI"/>
                <a:ea typeface="Meiryo UI"/>
              </a:rPr>
              <a:t>自社の現在の変革規模を判定できます</a:t>
            </a:r>
            <a:endParaRPr lang="en-US" altLang="ja-JP" sz="2000" spc="-1" dirty="0">
              <a:solidFill>
                <a:srgbClr val="000000"/>
              </a:solidFill>
              <a:latin typeface="Meiryo UI" panose="020B0604030504040204" pitchFamily="50" charset="-128"/>
            </a:endParaRPr>
          </a:p>
          <a:p>
            <a:pPr>
              <a:lnSpc>
                <a:spcPct val="100000"/>
              </a:lnSpc>
              <a:spcBef>
                <a:spcPts val="360"/>
              </a:spcBef>
              <a:tabLst>
                <a:tab pos="0" algn="l"/>
              </a:tabLst>
            </a:pPr>
            <a:endParaRPr lang="en-US" sz="1800" b="0" strike="noStrike" spc="-1" dirty="0">
              <a:solidFill>
                <a:srgbClr val="000000"/>
              </a:solidFill>
              <a:latin typeface="Meiryo UI" panose="020B0604030504040204" pitchFamily="50" charset="-128"/>
            </a:endParaRPr>
          </a:p>
        </p:txBody>
      </p:sp>
      <p:sp>
        <p:nvSpPr>
          <p:cNvPr id="406" name="コンテンツ プレースホルダー 2"/>
          <p:cNvSpPr/>
          <p:nvPr/>
        </p:nvSpPr>
        <p:spPr>
          <a:xfrm>
            <a:off x="1268402" y="2618673"/>
            <a:ext cx="6162480" cy="28692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spcBef>
                <a:spcPts val="241"/>
              </a:spcBef>
              <a:tabLst>
                <a:tab pos="0" algn="l"/>
              </a:tabLst>
            </a:pPr>
            <a:endParaRPr lang="en-US" sz="1200" b="0" strike="noStrike" spc="-1" dirty="0">
              <a:solidFill>
                <a:srgbClr val="000000"/>
              </a:solidFill>
              <a:latin typeface="Meiryo UI" panose="020B0604030504040204" pitchFamily="50" charset="-128"/>
            </a:endParaRPr>
          </a:p>
        </p:txBody>
      </p:sp>
      <p:pic>
        <p:nvPicPr>
          <p:cNvPr id="3" name="図 2">
            <a:extLst>
              <a:ext uri="{FF2B5EF4-FFF2-40B4-BE49-F238E27FC236}">
                <a16:creationId xmlns:a16="http://schemas.microsoft.com/office/drawing/2014/main" id="{C0C85F5E-CE39-44A1-B4D0-3F8BBC8E7149}"/>
              </a:ext>
            </a:extLst>
          </p:cNvPr>
          <p:cNvPicPr>
            <a:picLocks noChangeAspect="1"/>
          </p:cNvPicPr>
          <p:nvPr/>
        </p:nvPicPr>
        <p:blipFill>
          <a:blip r:embed="rId3"/>
          <a:stretch>
            <a:fillRect/>
          </a:stretch>
        </p:blipFill>
        <p:spPr>
          <a:xfrm>
            <a:off x="3287688" y="2019247"/>
            <a:ext cx="7406120" cy="4354148"/>
          </a:xfrm>
          <a:prstGeom prst="rect">
            <a:avLst/>
          </a:prstGeom>
        </p:spPr>
      </p:pic>
      <p:pic>
        <p:nvPicPr>
          <p:cNvPr id="5" name="図 4">
            <a:extLst>
              <a:ext uri="{FF2B5EF4-FFF2-40B4-BE49-F238E27FC236}">
                <a16:creationId xmlns:a16="http://schemas.microsoft.com/office/drawing/2014/main" id="{054E23F2-2D6F-4EC7-9CE9-B0BDADE5F4CA}"/>
              </a:ext>
            </a:extLst>
          </p:cNvPr>
          <p:cNvPicPr>
            <a:picLocks noChangeAspect="1"/>
          </p:cNvPicPr>
          <p:nvPr/>
        </p:nvPicPr>
        <p:blipFill>
          <a:blip r:embed="rId4"/>
          <a:stretch>
            <a:fillRect/>
          </a:stretch>
        </p:blipFill>
        <p:spPr>
          <a:xfrm>
            <a:off x="582388" y="2262113"/>
            <a:ext cx="1831608" cy="2615183"/>
          </a:xfrm>
          <a:prstGeom prst="rect">
            <a:avLst/>
          </a:prstGeom>
          <a:ln w="19050">
            <a:solidFill>
              <a:schemeClr val="tx1">
                <a:lumMod val="50000"/>
                <a:lumOff val="50000"/>
              </a:schemeClr>
            </a:solidFill>
          </a:ln>
        </p:spPr>
      </p:pic>
      <p:pic>
        <p:nvPicPr>
          <p:cNvPr id="16" name="図 15" descr="アイコン&#10;&#10;自動的に生成された説明">
            <a:extLst>
              <a:ext uri="{FF2B5EF4-FFF2-40B4-BE49-F238E27FC236}">
                <a16:creationId xmlns:a16="http://schemas.microsoft.com/office/drawing/2014/main" id="{947EA2EA-3746-4793-8229-25BAB7B02A2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7" name="図 16" descr="アイコン&#10;&#10;自動的に生成された説明">
            <a:extLst>
              <a:ext uri="{FF2B5EF4-FFF2-40B4-BE49-F238E27FC236}">
                <a16:creationId xmlns:a16="http://schemas.microsoft.com/office/drawing/2014/main" id="{15F649FC-7A8B-428A-B49D-DF275D9B5BF3}"/>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25" name="正方形/長方形 19">
            <a:extLst>
              <a:ext uri="{FF2B5EF4-FFF2-40B4-BE49-F238E27FC236}">
                <a16:creationId xmlns:a16="http://schemas.microsoft.com/office/drawing/2014/main" id="{3A44EBD8-7504-4B19-BD1A-4BFCC80B2F51}"/>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6" name="正方形/長方形 19">
            <a:extLst>
              <a:ext uri="{FF2B5EF4-FFF2-40B4-BE49-F238E27FC236}">
                <a16:creationId xmlns:a16="http://schemas.microsoft.com/office/drawing/2014/main" id="{A14EF8F6-3385-4FA3-BC47-7FEA9949463E}"/>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7" name="正方形/長方形 26">
            <a:extLst>
              <a:ext uri="{FF2B5EF4-FFF2-40B4-BE49-F238E27FC236}">
                <a16:creationId xmlns:a16="http://schemas.microsoft.com/office/drawing/2014/main" id="{A50C04E5-9406-439C-AE08-4E04D28EC994}"/>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14" name="図 13" descr="アイコン&#10;&#10;自動的に生成された説明">
            <a:extLst>
              <a:ext uri="{FF2B5EF4-FFF2-40B4-BE49-F238E27FC236}">
                <a16:creationId xmlns:a16="http://schemas.microsoft.com/office/drawing/2014/main" id="{1D17C157-48E6-4E4A-8B87-B06B0A8CAF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extLst>
      <p:ext uri="{BB962C8B-B14F-4D97-AF65-F5344CB8AC3E}">
        <p14:creationId xmlns:p14="http://schemas.microsoft.com/office/powerpoint/2010/main" val="322317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タイトル 2"/>
          <p:cNvSpPr/>
          <p:nvPr/>
        </p:nvSpPr>
        <p:spPr>
          <a:xfrm>
            <a:off x="714600" y="364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2</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を継続的に進めるための考え方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sp>
        <p:nvSpPr>
          <p:cNvPr id="411"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D6AC2D42-435B-4B03-9262-EB8D56C7F2E9}" type="slidenum">
              <a:rPr lang="en-US" sz="1400" b="0" strike="noStrike" spc="-1">
                <a:solidFill>
                  <a:srgbClr val="002060"/>
                </a:solidFill>
                <a:latin typeface="メイリオ"/>
                <a:ea typeface="メイリオ"/>
              </a:rPr>
              <a:t>16</a:t>
            </a:fld>
            <a:endParaRPr lang="en-US" sz="1400" b="0" strike="noStrike" spc="-1" dirty="0">
              <a:solidFill>
                <a:srgbClr val="000000"/>
              </a:solidFill>
              <a:latin typeface="Meiryo UI" panose="020B0604030504040204" pitchFamily="50" charset="-128"/>
            </a:endParaRPr>
          </a:p>
        </p:txBody>
      </p:sp>
      <p:sp>
        <p:nvSpPr>
          <p:cNvPr id="414" name="正方形/長方形 1"/>
          <p:cNvSpPr/>
          <p:nvPr/>
        </p:nvSpPr>
        <p:spPr>
          <a:xfrm>
            <a:off x="839880" y="2170080"/>
            <a:ext cx="60955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dirty="0">
                <a:solidFill>
                  <a:srgbClr val="000000"/>
                </a:solidFill>
                <a:latin typeface="Meiryo UI"/>
                <a:ea typeface="Meiryo UI"/>
              </a:rPr>
              <a:t>(2)</a:t>
            </a:r>
            <a:r>
              <a:rPr lang="ja-JP" sz="1800" b="1" strike="noStrike" spc="-1" dirty="0">
                <a:solidFill>
                  <a:srgbClr val="FF0000"/>
                </a:solidFill>
                <a:latin typeface="Meiryo UI"/>
                <a:ea typeface="Meiryo UI"/>
              </a:rPr>
              <a:t>組織成熟度</a:t>
            </a:r>
            <a:r>
              <a:rPr lang="ja-JP" sz="1800" b="1" strike="noStrike" spc="-1" dirty="0">
                <a:solidFill>
                  <a:srgbClr val="000000"/>
                </a:solidFill>
                <a:latin typeface="Meiryo UI"/>
                <a:ea typeface="Meiryo UI"/>
              </a:rPr>
              <a:t>：</a:t>
            </a:r>
            <a:r>
              <a:rPr lang="en-US" sz="1800" b="1" strike="noStrike" spc="-1" dirty="0">
                <a:solidFill>
                  <a:srgbClr val="000000"/>
                </a:solidFill>
                <a:latin typeface="Meiryo UI"/>
                <a:ea typeface="Meiryo UI"/>
              </a:rPr>
              <a:t>26</a:t>
            </a:r>
            <a:r>
              <a:rPr lang="ja-JP" sz="1800" b="1" strike="noStrike" spc="-1" dirty="0">
                <a:solidFill>
                  <a:srgbClr val="000000"/>
                </a:solidFill>
                <a:latin typeface="Meiryo UI"/>
                <a:ea typeface="Meiryo UI"/>
              </a:rPr>
              <a:t>の</a:t>
            </a:r>
            <a:r>
              <a:rPr lang="ja-JP" altLang="en-US" sz="1800" b="1" strike="noStrike" spc="-1" dirty="0">
                <a:solidFill>
                  <a:srgbClr val="000000"/>
                </a:solidFill>
                <a:latin typeface="Meiryo UI"/>
                <a:ea typeface="Meiryo UI"/>
              </a:rPr>
              <a:t>評価指標</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en-US" sz="1400" b="0" strike="noStrike" spc="-1" dirty="0">
                <a:solidFill>
                  <a:srgbClr val="000000"/>
                </a:solidFill>
                <a:latin typeface="Meiryo UI"/>
                <a:ea typeface="Meiryo UI"/>
              </a:rPr>
              <a:t>DX</a:t>
            </a:r>
            <a:r>
              <a:rPr lang="ja-JP" sz="1400" b="0" strike="noStrike" spc="-1" dirty="0">
                <a:solidFill>
                  <a:srgbClr val="000000"/>
                </a:solidFill>
                <a:latin typeface="Meiryo UI"/>
                <a:ea typeface="Meiryo UI"/>
              </a:rPr>
              <a:t>に必要な個別要素の達成度</a:t>
            </a:r>
            <a:endParaRPr lang="en-US" sz="1400" b="0" strike="noStrike" spc="-1" dirty="0">
              <a:solidFill>
                <a:srgbClr val="000000"/>
              </a:solidFill>
              <a:latin typeface="Meiryo UI" panose="020B0604030504040204" pitchFamily="50" charset="-128"/>
            </a:endParaRPr>
          </a:p>
        </p:txBody>
      </p:sp>
      <p:pic>
        <p:nvPicPr>
          <p:cNvPr id="416" name="図 3"/>
          <p:cNvPicPr/>
          <p:nvPr/>
        </p:nvPicPr>
        <p:blipFill>
          <a:blip r:embed="rId3"/>
          <a:stretch/>
        </p:blipFill>
        <p:spPr>
          <a:xfrm>
            <a:off x="1619731" y="2773660"/>
            <a:ext cx="7702560" cy="3641760"/>
          </a:xfrm>
          <a:prstGeom prst="rect">
            <a:avLst/>
          </a:prstGeom>
          <a:ln w="0">
            <a:noFill/>
          </a:ln>
        </p:spPr>
      </p:pic>
      <p:sp>
        <p:nvSpPr>
          <p:cNvPr id="22" name="正方形/長方形 21">
            <a:extLst>
              <a:ext uri="{FF2B5EF4-FFF2-40B4-BE49-F238E27FC236}">
                <a16:creationId xmlns:a16="http://schemas.microsoft.com/office/drawing/2014/main" id="{2684A651-AA1B-4A15-96EA-8EF4DE05D90C}"/>
              </a:ext>
            </a:extLst>
          </p:cNvPr>
          <p:cNvSpPr/>
          <p:nvPr/>
        </p:nvSpPr>
        <p:spPr>
          <a:xfrm>
            <a:off x="1888019" y="1773046"/>
            <a:ext cx="268530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rgbClr val="2F528F"/>
                </a:solidFill>
                <a:latin typeface="Meiryo UI"/>
                <a:ea typeface="Meiryo UI"/>
              </a:rPr>
              <a:t>(1)DX</a:t>
            </a:r>
            <a:r>
              <a:rPr lang="ja-JP" altLang="ja-JP" sz="1600" spc="-1" dirty="0">
                <a:solidFill>
                  <a:srgbClr val="2F528F"/>
                </a:solidFill>
                <a:latin typeface="Meiryo UI"/>
                <a:ea typeface="Meiryo UI"/>
              </a:rPr>
              <a:t>による変革の規模　　</a:t>
            </a:r>
            <a:endParaRPr lang="en-US" sz="1600" strike="noStrike" spc="-1" dirty="0">
              <a:solidFill>
                <a:srgbClr val="2F528F"/>
              </a:solidFill>
              <a:latin typeface="Meiryo UI" panose="020B0604030504040204" pitchFamily="50" charset="-128"/>
            </a:endParaRPr>
          </a:p>
        </p:txBody>
      </p:sp>
      <p:sp>
        <p:nvSpPr>
          <p:cNvPr id="23" name="正方形/長方形 22">
            <a:extLst>
              <a:ext uri="{FF2B5EF4-FFF2-40B4-BE49-F238E27FC236}">
                <a16:creationId xmlns:a16="http://schemas.microsoft.com/office/drawing/2014/main" id="{3302A85A-58FF-44FE-AE7F-7017EE3E0C4D}"/>
              </a:ext>
            </a:extLst>
          </p:cNvPr>
          <p:cNvSpPr/>
          <p:nvPr/>
        </p:nvSpPr>
        <p:spPr>
          <a:xfrm>
            <a:off x="4610171" y="1771036"/>
            <a:ext cx="4517095" cy="337100"/>
          </a:xfrm>
          <a:prstGeom prst="rect">
            <a:avLst/>
          </a:prstGeom>
          <a:solidFill>
            <a:srgbClr val="2F528F"/>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chemeClr val="bg1"/>
                </a:solidFill>
                <a:latin typeface="Meiryo UI"/>
                <a:ea typeface="Meiryo UI"/>
              </a:rPr>
              <a:t>(2)</a:t>
            </a:r>
            <a:r>
              <a:rPr lang="ja-JP" altLang="ja-JP" sz="1600" spc="-1" dirty="0">
                <a:solidFill>
                  <a:schemeClr val="bg1"/>
                </a:solidFill>
                <a:latin typeface="Meiryo UI"/>
                <a:ea typeface="Meiryo UI"/>
              </a:rPr>
              <a:t>組織成熟度「取り組む内容」や「要求されること」　</a:t>
            </a:r>
            <a:endParaRPr lang="en-US" sz="1600" strike="noStrike" spc="-1" dirty="0">
              <a:solidFill>
                <a:schemeClr val="bg1"/>
              </a:solidFill>
              <a:latin typeface="Meiryo UI" panose="020B0604030504040204" pitchFamily="50" charset="-128"/>
            </a:endParaRPr>
          </a:p>
        </p:txBody>
      </p:sp>
      <p:sp>
        <p:nvSpPr>
          <p:cNvPr id="24" name="正方形/長方形 23">
            <a:extLst>
              <a:ext uri="{FF2B5EF4-FFF2-40B4-BE49-F238E27FC236}">
                <a16:creationId xmlns:a16="http://schemas.microsoft.com/office/drawing/2014/main" id="{13995906-B13A-4C85-A5C5-76CD6DF5652F}"/>
              </a:ext>
            </a:extLst>
          </p:cNvPr>
          <p:cNvSpPr/>
          <p:nvPr/>
        </p:nvSpPr>
        <p:spPr>
          <a:xfrm>
            <a:off x="9164113" y="1770150"/>
            <a:ext cx="270274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360"/>
              </a:spcBef>
              <a:tabLst>
                <a:tab pos="0" algn="l"/>
                <a:tab pos="4757738" algn="l"/>
              </a:tabLst>
            </a:pPr>
            <a:r>
              <a:rPr lang="en-US" altLang="ja-JP" sz="1600" spc="-1" dirty="0">
                <a:solidFill>
                  <a:srgbClr val="2F528F"/>
                </a:solidFill>
                <a:latin typeface="Meiryo UI"/>
                <a:ea typeface="Meiryo UI"/>
              </a:rPr>
              <a:t>(3)DX</a:t>
            </a:r>
            <a:r>
              <a:rPr lang="ja-JP" altLang="ja-JP" sz="1600" spc="-1" dirty="0">
                <a:solidFill>
                  <a:srgbClr val="2F528F"/>
                </a:solidFill>
                <a:latin typeface="Meiryo UI"/>
                <a:ea typeface="Meiryo UI"/>
              </a:rPr>
              <a:t>を進めるためのアクション</a:t>
            </a:r>
            <a:endParaRPr lang="en-US" altLang="ja-JP" sz="1600" spc="-1" dirty="0">
              <a:solidFill>
                <a:srgbClr val="2F528F"/>
              </a:solidFill>
              <a:latin typeface="Meiryo UI" panose="020B0604030504040204" pitchFamily="50" charset="-128"/>
            </a:endParaRPr>
          </a:p>
        </p:txBody>
      </p:sp>
      <p:sp>
        <p:nvSpPr>
          <p:cNvPr id="25" name="正方形/長方形 24">
            <a:extLst>
              <a:ext uri="{FF2B5EF4-FFF2-40B4-BE49-F238E27FC236}">
                <a16:creationId xmlns:a16="http://schemas.microsoft.com/office/drawing/2014/main" id="{8683508F-0B27-437F-88D8-AA57F650B708}"/>
              </a:ext>
            </a:extLst>
          </p:cNvPr>
          <p:cNvSpPr/>
          <p:nvPr/>
        </p:nvSpPr>
        <p:spPr>
          <a:xfrm>
            <a:off x="573725" y="1752801"/>
            <a:ext cx="1389355" cy="369332"/>
          </a:xfrm>
          <a:prstGeom prst="rect">
            <a:avLst/>
          </a:prstGeom>
        </p:spPr>
        <p:txBody>
          <a:bodyPr wrap="none">
            <a:spAutoFit/>
          </a:bodyPr>
          <a:lstStyle/>
          <a:p>
            <a:r>
              <a:rPr lang="en-US" altLang="ja-JP" spc="-1" dirty="0">
                <a:solidFill>
                  <a:srgbClr val="000000"/>
                </a:solidFill>
                <a:latin typeface="Meiryo UI"/>
                <a:ea typeface="Meiryo UI"/>
              </a:rPr>
              <a:t>3</a:t>
            </a:r>
            <a:r>
              <a:rPr lang="ja-JP" altLang="ja-JP" spc="-1" dirty="0">
                <a:solidFill>
                  <a:srgbClr val="000000"/>
                </a:solidFill>
                <a:latin typeface="Meiryo UI"/>
                <a:ea typeface="Meiryo UI"/>
              </a:rPr>
              <a:t>つの指標：</a:t>
            </a:r>
            <a:endParaRPr lang="ja-JP" altLang="en-US" dirty="0">
              <a:latin typeface="Meiryo UI" panose="020B0604030504040204" pitchFamily="50" charset="-128"/>
            </a:endParaRPr>
          </a:p>
        </p:txBody>
      </p:sp>
      <p:pic>
        <p:nvPicPr>
          <p:cNvPr id="21" name="図 20" descr="アイコン&#10;&#10;自動的に生成された説明">
            <a:extLst>
              <a:ext uri="{FF2B5EF4-FFF2-40B4-BE49-F238E27FC236}">
                <a16:creationId xmlns:a16="http://schemas.microsoft.com/office/drawing/2014/main" id="{1AC9DAA2-A405-4219-B097-FE1C59E7689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6" name="図 25" descr="アイコン&#10;&#10;自動的に生成された説明">
            <a:extLst>
              <a:ext uri="{FF2B5EF4-FFF2-40B4-BE49-F238E27FC236}">
                <a16:creationId xmlns:a16="http://schemas.microsoft.com/office/drawing/2014/main" id="{00F9ED12-2349-4389-B800-7CF0EC901D3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28" name="正方形/長方形 19">
            <a:extLst>
              <a:ext uri="{FF2B5EF4-FFF2-40B4-BE49-F238E27FC236}">
                <a16:creationId xmlns:a16="http://schemas.microsoft.com/office/drawing/2014/main" id="{D1277103-0926-4D45-9811-CD2B1E8DD4BC}"/>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9" name="正方形/長方形 19">
            <a:extLst>
              <a:ext uri="{FF2B5EF4-FFF2-40B4-BE49-F238E27FC236}">
                <a16:creationId xmlns:a16="http://schemas.microsoft.com/office/drawing/2014/main" id="{4BF6D07A-8EB5-491B-B273-A6BF6854118B}"/>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0" name="正方形/長方形 29">
            <a:extLst>
              <a:ext uri="{FF2B5EF4-FFF2-40B4-BE49-F238E27FC236}">
                <a16:creationId xmlns:a16="http://schemas.microsoft.com/office/drawing/2014/main" id="{563151C0-2A4A-4E5A-ACDF-236706CDFAB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6990A01A-1645-461B-ACF5-B917BC37D6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タイトル 2"/>
          <p:cNvSpPr/>
          <p:nvPr/>
        </p:nvSpPr>
        <p:spPr>
          <a:xfrm>
            <a:off x="714600" y="364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2</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を継続的に進めるための考え方　</a:t>
            </a:r>
            <a:r>
              <a:rPr lang="en-US" altLang="ja-JP" sz="2800" b="0" strike="noStrike" spc="-1" dirty="0">
                <a:solidFill>
                  <a:srgbClr val="000066"/>
                </a:solidFill>
                <a:latin typeface="Meiryo UI"/>
                <a:ea typeface="Meiryo UI"/>
              </a:rPr>
              <a:t>3</a:t>
            </a:r>
            <a:endParaRPr lang="en-US" sz="2800" b="0" strike="noStrike" spc="-1" dirty="0">
              <a:solidFill>
                <a:srgbClr val="000000"/>
              </a:solidFill>
              <a:latin typeface="Meiryo UI" panose="020B0604030504040204" pitchFamily="50" charset="-128"/>
            </a:endParaRPr>
          </a:p>
        </p:txBody>
      </p:sp>
      <p:sp>
        <p:nvSpPr>
          <p:cNvPr id="411"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D6AC2D42-435B-4B03-9262-EB8D56C7F2E9}" type="slidenum">
              <a:rPr lang="en-US" sz="1400" b="0" strike="noStrike" spc="-1">
                <a:solidFill>
                  <a:srgbClr val="002060"/>
                </a:solidFill>
                <a:latin typeface="メイリオ"/>
                <a:ea typeface="メイリオ"/>
              </a:rPr>
              <a:t>17</a:t>
            </a:fld>
            <a:endParaRPr lang="en-US" sz="1400" b="0" strike="noStrike" spc="-1" dirty="0">
              <a:solidFill>
                <a:srgbClr val="000000"/>
              </a:solidFill>
              <a:latin typeface="Meiryo UI" panose="020B0604030504040204" pitchFamily="50" charset="-128"/>
            </a:endParaRPr>
          </a:p>
        </p:txBody>
      </p:sp>
      <p:pic>
        <p:nvPicPr>
          <p:cNvPr id="21" name="図 20" descr="アイコン&#10;&#10;自動的に生成された説明">
            <a:extLst>
              <a:ext uri="{FF2B5EF4-FFF2-40B4-BE49-F238E27FC236}">
                <a16:creationId xmlns:a16="http://schemas.microsoft.com/office/drawing/2014/main" id="{1AC9DAA2-A405-4219-B097-FE1C59E7689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6" name="図 25" descr="アイコン&#10;&#10;自動的に生成された説明">
            <a:extLst>
              <a:ext uri="{FF2B5EF4-FFF2-40B4-BE49-F238E27FC236}">
                <a16:creationId xmlns:a16="http://schemas.microsoft.com/office/drawing/2014/main" id="{00F9ED12-2349-4389-B800-7CF0EC901D3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28" name="正方形/長方形 19">
            <a:extLst>
              <a:ext uri="{FF2B5EF4-FFF2-40B4-BE49-F238E27FC236}">
                <a16:creationId xmlns:a16="http://schemas.microsoft.com/office/drawing/2014/main" id="{D1277103-0926-4D45-9811-CD2B1E8DD4BC}"/>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9" name="正方形/長方形 19">
            <a:extLst>
              <a:ext uri="{FF2B5EF4-FFF2-40B4-BE49-F238E27FC236}">
                <a16:creationId xmlns:a16="http://schemas.microsoft.com/office/drawing/2014/main" id="{4BF6D07A-8EB5-491B-B273-A6BF6854118B}"/>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0" name="正方形/長方形 29">
            <a:extLst>
              <a:ext uri="{FF2B5EF4-FFF2-40B4-BE49-F238E27FC236}">
                <a16:creationId xmlns:a16="http://schemas.microsoft.com/office/drawing/2014/main" id="{563151C0-2A4A-4E5A-ACDF-236706CDFAB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
        <p:nvSpPr>
          <p:cNvPr id="16" name="正方形/長方形 29">
            <a:extLst>
              <a:ext uri="{FF2B5EF4-FFF2-40B4-BE49-F238E27FC236}">
                <a16:creationId xmlns:a16="http://schemas.microsoft.com/office/drawing/2014/main" id="{25F1D19A-0BEF-4474-99F0-ADC819299EBF}"/>
              </a:ext>
            </a:extLst>
          </p:cNvPr>
          <p:cNvSpPr/>
          <p:nvPr/>
        </p:nvSpPr>
        <p:spPr>
          <a:xfrm>
            <a:off x="843480" y="2219400"/>
            <a:ext cx="4731840" cy="4150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sz="1800" b="1" strike="noStrike" spc="-1" dirty="0">
                <a:solidFill>
                  <a:srgbClr val="000000"/>
                </a:solidFill>
                <a:latin typeface="Meiryo UI"/>
                <a:ea typeface="Meiryo UI"/>
              </a:rPr>
              <a:t>(3)</a:t>
            </a:r>
            <a:r>
              <a:rPr lang="en-US" sz="1800" b="1" strike="noStrike" spc="-1" dirty="0">
                <a:solidFill>
                  <a:srgbClr val="FF0000"/>
                </a:solidFill>
                <a:latin typeface="Meiryo UI"/>
                <a:ea typeface="Meiryo UI"/>
              </a:rPr>
              <a:t> DX</a:t>
            </a:r>
            <a:r>
              <a:rPr lang="ja-JP" sz="1800" b="1" strike="noStrike" spc="-1" dirty="0">
                <a:solidFill>
                  <a:srgbClr val="FF0000"/>
                </a:solidFill>
                <a:latin typeface="Meiryo UI"/>
                <a:ea typeface="Meiryo UI"/>
              </a:rPr>
              <a:t>を進めるためのアクション</a:t>
            </a:r>
            <a:r>
              <a:rPr lang="ja-JP" sz="1800" b="1" strike="noStrike" spc="-1" dirty="0">
                <a:solidFill>
                  <a:srgbClr val="000000"/>
                </a:solidFill>
                <a:latin typeface="Meiryo UI"/>
                <a:ea typeface="Meiryo UI"/>
              </a:rPr>
              <a:t>：</a:t>
            </a:r>
            <a:r>
              <a:rPr lang="en-US" sz="1800" b="1" strike="noStrike" spc="-1" dirty="0">
                <a:solidFill>
                  <a:srgbClr val="000000"/>
                </a:solidFill>
                <a:latin typeface="Meiryo UI"/>
                <a:ea typeface="Meiryo UI"/>
              </a:rPr>
              <a:t>3</a:t>
            </a:r>
            <a:r>
              <a:rPr lang="ja-JP" sz="1800" b="1" strike="noStrike" spc="-1" dirty="0">
                <a:solidFill>
                  <a:srgbClr val="000000"/>
                </a:solidFill>
                <a:latin typeface="Meiryo UI"/>
                <a:ea typeface="Meiryo UI"/>
              </a:rPr>
              <a:t>段階</a:t>
            </a:r>
            <a:endParaRPr lang="en-US" sz="1800" b="0" strike="noStrike" spc="-1" dirty="0">
              <a:solidFill>
                <a:srgbClr val="000000"/>
              </a:solidFill>
              <a:latin typeface="Meiryo UI" panose="020B0604030504040204" pitchFamily="50" charset="-128"/>
            </a:endParaRPr>
          </a:p>
        </p:txBody>
      </p:sp>
      <p:sp>
        <p:nvSpPr>
          <p:cNvPr id="17" name="Rectangle 150">
            <a:extLst>
              <a:ext uri="{FF2B5EF4-FFF2-40B4-BE49-F238E27FC236}">
                <a16:creationId xmlns:a16="http://schemas.microsoft.com/office/drawing/2014/main" id="{E0A901EF-B278-4948-B1E7-52D33DAD9E4C}"/>
              </a:ext>
            </a:extLst>
          </p:cNvPr>
          <p:cNvSpPr/>
          <p:nvPr/>
        </p:nvSpPr>
        <p:spPr>
          <a:xfrm>
            <a:off x="1010880" y="487296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やる気のある意識の高い従業員</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0" strike="noStrike" spc="-1" dirty="0">
                <a:solidFill>
                  <a:srgbClr val="FFFFFF"/>
                </a:solidFill>
                <a:latin typeface="Meiryo UI"/>
                <a:ea typeface="Meiryo UI"/>
              </a:rPr>
              <a:t>を焚きつけ、</a:t>
            </a:r>
            <a:r>
              <a:rPr lang="ja-JP" sz="1600" b="1" strike="noStrike" spc="-1" dirty="0">
                <a:solidFill>
                  <a:srgbClr val="FFFFFF"/>
                </a:solidFill>
                <a:latin typeface="Meiryo UI"/>
                <a:ea typeface="Meiryo UI"/>
              </a:rPr>
              <a:t>アイデアを拾い上げる</a:t>
            </a:r>
            <a:endParaRPr lang="en-US" sz="1600" b="0" strike="noStrike" spc="-1" dirty="0">
              <a:solidFill>
                <a:srgbClr val="000000"/>
              </a:solidFill>
              <a:latin typeface="Meiryo UI" panose="020B0604030504040204" pitchFamily="50" charset="-128"/>
            </a:endParaRPr>
          </a:p>
        </p:txBody>
      </p:sp>
      <p:sp>
        <p:nvSpPr>
          <p:cNvPr id="18" name="Rectangle 163">
            <a:extLst>
              <a:ext uri="{FF2B5EF4-FFF2-40B4-BE49-F238E27FC236}">
                <a16:creationId xmlns:a16="http://schemas.microsoft.com/office/drawing/2014/main" id="{C0CFF313-C4CD-4DEF-8170-81D60C1C168B}"/>
              </a:ext>
            </a:extLst>
          </p:cNvPr>
          <p:cNvSpPr/>
          <p:nvPr/>
        </p:nvSpPr>
        <p:spPr>
          <a:xfrm>
            <a:off x="4410000" y="436320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灯を消さないための</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600" b="1" strike="noStrike" spc="-1" dirty="0">
                <a:solidFill>
                  <a:srgbClr val="FFFFFF"/>
                </a:solidFill>
                <a:latin typeface="Meiryo UI"/>
                <a:ea typeface="Meiryo UI"/>
              </a:rPr>
              <a:t>仕組み・プロセスを整備</a:t>
            </a:r>
            <a:r>
              <a:rPr lang="ja-JP" sz="1200" b="0" strike="noStrike" spc="-1" dirty="0">
                <a:solidFill>
                  <a:srgbClr val="FFFFFF"/>
                </a:solidFill>
                <a:latin typeface="Meiryo UI"/>
                <a:ea typeface="Meiryo UI"/>
              </a:rPr>
              <a:t>する</a:t>
            </a:r>
            <a:endParaRPr lang="en-US" sz="1200" b="0" strike="noStrike" spc="-1" dirty="0">
              <a:solidFill>
                <a:srgbClr val="000000"/>
              </a:solidFill>
              <a:latin typeface="Meiryo UI" panose="020B0604030504040204" pitchFamily="50" charset="-128"/>
            </a:endParaRPr>
          </a:p>
        </p:txBody>
      </p:sp>
      <p:sp>
        <p:nvSpPr>
          <p:cNvPr id="19" name="Rectangle 137">
            <a:extLst>
              <a:ext uri="{FF2B5EF4-FFF2-40B4-BE49-F238E27FC236}">
                <a16:creationId xmlns:a16="http://schemas.microsoft.com/office/drawing/2014/main" id="{B9560B7B-173B-48FC-AD0A-04F2CACA3400}"/>
              </a:ext>
            </a:extLst>
          </p:cNvPr>
          <p:cNvSpPr/>
          <p:nvPr/>
        </p:nvSpPr>
        <p:spPr>
          <a:xfrm>
            <a:off x="1010880" y="436320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経営による強いコミットメントと</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0" strike="noStrike" spc="-1" dirty="0">
                <a:solidFill>
                  <a:srgbClr val="FFFFFF"/>
                </a:solidFill>
                <a:latin typeface="Meiryo UI"/>
                <a:ea typeface="Meiryo UI"/>
              </a:rPr>
              <a:t>強烈な</a:t>
            </a:r>
            <a:r>
              <a:rPr lang="ja-JP" sz="1600" b="1" strike="noStrike" spc="-1" dirty="0">
                <a:solidFill>
                  <a:srgbClr val="FFFFFF"/>
                </a:solidFill>
                <a:latin typeface="Meiryo UI"/>
                <a:ea typeface="Meiryo UI"/>
              </a:rPr>
              <a:t>ビジョンの発信</a:t>
            </a:r>
            <a:endParaRPr lang="en-US" sz="1600" b="0" strike="noStrike" spc="-1" dirty="0">
              <a:solidFill>
                <a:srgbClr val="000000"/>
              </a:solidFill>
              <a:latin typeface="Meiryo UI" panose="020B0604030504040204" pitchFamily="50" charset="-128"/>
            </a:endParaRPr>
          </a:p>
        </p:txBody>
      </p:sp>
      <p:sp>
        <p:nvSpPr>
          <p:cNvPr id="20" name="Rectangle 331">
            <a:extLst>
              <a:ext uri="{FF2B5EF4-FFF2-40B4-BE49-F238E27FC236}">
                <a16:creationId xmlns:a16="http://schemas.microsoft.com/office/drawing/2014/main" id="{EB5EFF66-A47E-4503-8713-D26B924899B5}"/>
              </a:ext>
            </a:extLst>
          </p:cNvPr>
          <p:cNvSpPr/>
          <p:nvPr/>
        </p:nvSpPr>
        <p:spPr>
          <a:xfrm>
            <a:off x="4426200" y="486360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ビジョンを実現する上で</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600" b="1" strike="noStrike" spc="-1" dirty="0">
                <a:solidFill>
                  <a:srgbClr val="FFFFFF"/>
                </a:solidFill>
                <a:latin typeface="Meiryo UI"/>
                <a:ea typeface="Meiryo UI"/>
              </a:rPr>
              <a:t>必要な人材を育成・獲得</a:t>
            </a:r>
            <a:r>
              <a:rPr lang="ja-JP" sz="1200" b="0" strike="noStrike" spc="-1" dirty="0">
                <a:solidFill>
                  <a:srgbClr val="FFFFFF"/>
                </a:solidFill>
                <a:latin typeface="Meiryo UI"/>
                <a:ea typeface="Meiryo UI"/>
              </a:rPr>
              <a:t>する</a:t>
            </a:r>
            <a:endParaRPr lang="en-US" sz="1200" b="0" strike="noStrike" spc="-1" dirty="0">
              <a:solidFill>
                <a:srgbClr val="000000"/>
              </a:solidFill>
              <a:latin typeface="Meiryo UI" panose="020B0604030504040204" pitchFamily="50" charset="-128"/>
            </a:endParaRPr>
          </a:p>
        </p:txBody>
      </p:sp>
      <p:sp>
        <p:nvSpPr>
          <p:cNvPr id="31" name="Rectangle 332">
            <a:extLst>
              <a:ext uri="{FF2B5EF4-FFF2-40B4-BE49-F238E27FC236}">
                <a16:creationId xmlns:a16="http://schemas.microsoft.com/office/drawing/2014/main" id="{9717EE91-1F68-4705-A768-49BFBB497652}"/>
              </a:ext>
            </a:extLst>
          </p:cNvPr>
          <p:cNvSpPr/>
          <p:nvPr/>
        </p:nvSpPr>
        <p:spPr>
          <a:xfrm>
            <a:off x="4426200" y="537336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アイデアの実現を加速させる</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600" b="1" strike="noStrike" spc="-1" dirty="0">
                <a:solidFill>
                  <a:srgbClr val="FFFFFF"/>
                </a:solidFill>
                <a:latin typeface="Meiryo UI"/>
                <a:ea typeface="Meiryo UI"/>
              </a:rPr>
              <a:t>技術的な面での環境を整備</a:t>
            </a:r>
            <a:r>
              <a:rPr lang="ja-JP" sz="1200" b="0" strike="noStrike" spc="-1" dirty="0">
                <a:solidFill>
                  <a:srgbClr val="FFFFFF"/>
                </a:solidFill>
                <a:latin typeface="Meiryo UI"/>
                <a:ea typeface="Meiryo UI"/>
              </a:rPr>
              <a:t>する</a:t>
            </a:r>
            <a:endParaRPr lang="en-US" sz="1200" b="0" strike="noStrike" spc="-1" dirty="0">
              <a:solidFill>
                <a:srgbClr val="000000"/>
              </a:solidFill>
              <a:latin typeface="Meiryo UI" panose="020B0604030504040204" pitchFamily="50" charset="-128"/>
            </a:endParaRPr>
          </a:p>
        </p:txBody>
      </p:sp>
      <p:sp>
        <p:nvSpPr>
          <p:cNvPr id="32" name="Rectangle 333">
            <a:extLst>
              <a:ext uri="{FF2B5EF4-FFF2-40B4-BE49-F238E27FC236}">
                <a16:creationId xmlns:a16="http://schemas.microsoft.com/office/drawing/2014/main" id="{0FC5FE39-2ED3-4D43-8EB3-5F3E2E7BE635}"/>
              </a:ext>
            </a:extLst>
          </p:cNvPr>
          <p:cNvSpPr/>
          <p:nvPr/>
        </p:nvSpPr>
        <p:spPr>
          <a:xfrm>
            <a:off x="7824240" y="436320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200" b="0" strike="noStrike" spc="-1" dirty="0">
                <a:solidFill>
                  <a:srgbClr val="FFFFFF"/>
                </a:solidFill>
                <a:latin typeface="Meiryo UI"/>
                <a:ea typeface="Meiryo UI"/>
              </a:rPr>
              <a:t>高いインサイトを生み出す</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600" b="1" strike="noStrike" spc="-1" dirty="0">
                <a:solidFill>
                  <a:srgbClr val="FFFFFF"/>
                </a:solidFill>
                <a:latin typeface="Meiryo UI"/>
                <a:ea typeface="Meiryo UI"/>
              </a:rPr>
              <a:t>データ活用を加速</a:t>
            </a:r>
            <a:r>
              <a:rPr lang="ja-JP" sz="1200" b="0" strike="noStrike" spc="-1" dirty="0">
                <a:solidFill>
                  <a:srgbClr val="FFFFFF"/>
                </a:solidFill>
                <a:latin typeface="Meiryo UI"/>
                <a:ea typeface="Meiryo UI"/>
              </a:rPr>
              <a:t>させる</a:t>
            </a:r>
            <a:endParaRPr lang="en-US" sz="1200" b="0" strike="noStrike" spc="-1" dirty="0">
              <a:solidFill>
                <a:srgbClr val="000000"/>
              </a:solidFill>
              <a:latin typeface="Meiryo UI" panose="020B0604030504040204" pitchFamily="50" charset="-128"/>
            </a:endParaRPr>
          </a:p>
        </p:txBody>
      </p:sp>
      <p:sp>
        <p:nvSpPr>
          <p:cNvPr id="33" name="Rectangle 334">
            <a:extLst>
              <a:ext uri="{FF2B5EF4-FFF2-40B4-BE49-F238E27FC236}">
                <a16:creationId xmlns:a16="http://schemas.microsoft.com/office/drawing/2014/main" id="{96796A6E-F258-46E7-8880-2B5B2309EFDC}"/>
              </a:ext>
            </a:extLst>
          </p:cNvPr>
          <p:cNvSpPr/>
          <p:nvPr/>
        </p:nvSpPr>
        <p:spPr>
          <a:xfrm>
            <a:off x="7845840" y="486072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tabLst>
                <a:tab pos="0" algn="l"/>
              </a:tabLst>
            </a:pPr>
            <a:r>
              <a:rPr lang="ja-JP" sz="1600" b="1" strike="noStrike" spc="-1" dirty="0">
                <a:solidFill>
                  <a:srgbClr val="FFFFFF"/>
                </a:solidFill>
                <a:latin typeface="Meiryo UI"/>
                <a:ea typeface="Meiryo UI"/>
              </a:rPr>
              <a:t>高いアジリティを実現</a:t>
            </a:r>
            <a:r>
              <a:rPr lang="ja-JP" sz="1200" b="0" strike="noStrike" spc="-1" dirty="0">
                <a:solidFill>
                  <a:srgbClr val="FFFFFF"/>
                </a:solidFill>
                <a:latin typeface="Meiryo UI"/>
                <a:ea typeface="Meiryo UI"/>
              </a:rPr>
              <a:t>する</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0" strike="noStrike" spc="-1" dirty="0">
                <a:solidFill>
                  <a:srgbClr val="FFFFFF"/>
                </a:solidFill>
                <a:latin typeface="Meiryo UI"/>
                <a:ea typeface="Meiryo UI"/>
              </a:rPr>
              <a:t>スキル・メソッド・マインドを取り入れる</a:t>
            </a:r>
            <a:endParaRPr lang="en-US" sz="1200" b="0" strike="noStrike" spc="-1" dirty="0">
              <a:solidFill>
                <a:srgbClr val="000000"/>
              </a:solidFill>
              <a:latin typeface="Meiryo UI" panose="020B0604030504040204" pitchFamily="50" charset="-128"/>
            </a:endParaRPr>
          </a:p>
        </p:txBody>
      </p:sp>
      <p:sp>
        <p:nvSpPr>
          <p:cNvPr id="34" name="Rectangle 335">
            <a:extLst>
              <a:ext uri="{FF2B5EF4-FFF2-40B4-BE49-F238E27FC236}">
                <a16:creationId xmlns:a16="http://schemas.microsoft.com/office/drawing/2014/main" id="{EB3D63CE-4543-4418-9BE5-2905C8C1D61A}"/>
              </a:ext>
            </a:extLst>
          </p:cNvPr>
          <p:cNvSpPr/>
          <p:nvPr/>
        </p:nvSpPr>
        <p:spPr>
          <a:xfrm>
            <a:off x="7824240" y="5370480"/>
            <a:ext cx="3284640" cy="431640"/>
          </a:xfrm>
          <a:prstGeom prst="rect">
            <a:avLst/>
          </a:prstGeom>
          <a:solidFill>
            <a:srgbClr val="009AD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nSpc>
                <a:spcPct val="100000"/>
              </a:lnSpc>
            </a:pPr>
            <a:r>
              <a:rPr lang="ja-JP" sz="1200" b="0" strike="noStrike" spc="-1" dirty="0">
                <a:solidFill>
                  <a:srgbClr val="FFFFFF"/>
                </a:solidFill>
                <a:latin typeface="Meiryo UI"/>
                <a:ea typeface="Meiryo UI"/>
              </a:rPr>
              <a:t>エコシステムを形成するための</a:t>
            </a:r>
            <a:endParaRPr lang="en-US" sz="1200" b="0" strike="noStrike" spc="-1" dirty="0">
              <a:solidFill>
                <a:srgbClr val="000000"/>
              </a:solidFill>
              <a:latin typeface="Meiryo UI" panose="020B0604030504040204" pitchFamily="50" charset="-128"/>
            </a:endParaRPr>
          </a:p>
          <a:p>
            <a:pPr>
              <a:lnSpc>
                <a:spcPct val="100000"/>
              </a:lnSpc>
            </a:pPr>
            <a:r>
              <a:rPr lang="ja-JP" sz="1600" b="1" strike="noStrike" spc="-1" dirty="0">
                <a:solidFill>
                  <a:srgbClr val="FFFFFF"/>
                </a:solidFill>
                <a:latin typeface="Meiryo UI"/>
                <a:ea typeface="Meiryo UI"/>
              </a:rPr>
              <a:t>外部リソースの活用</a:t>
            </a:r>
            <a:endParaRPr lang="en-US" sz="1600" b="0" strike="noStrike" spc="-1" dirty="0">
              <a:solidFill>
                <a:srgbClr val="000000"/>
              </a:solidFill>
              <a:latin typeface="Meiryo UI" panose="020B0604030504040204" pitchFamily="50" charset="-128"/>
            </a:endParaRPr>
          </a:p>
        </p:txBody>
      </p:sp>
      <p:sp>
        <p:nvSpPr>
          <p:cNvPr id="35" name="Arrow: Pentagon 365">
            <a:extLst>
              <a:ext uri="{FF2B5EF4-FFF2-40B4-BE49-F238E27FC236}">
                <a16:creationId xmlns:a16="http://schemas.microsoft.com/office/drawing/2014/main" id="{5CF6EE8F-A537-4084-B1A2-CE199B723C13}"/>
              </a:ext>
            </a:extLst>
          </p:cNvPr>
          <p:cNvSpPr/>
          <p:nvPr/>
        </p:nvSpPr>
        <p:spPr>
          <a:xfrm>
            <a:off x="1010880" y="2769840"/>
            <a:ext cx="3398760" cy="1439640"/>
          </a:xfrm>
          <a:prstGeom prst="homePlate">
            <a:avLst>
              <a:gd name="adj" fmla="val 10831"/>
            </a:avLst>
          </a:prstGeom>
          <a:solidFill>
            <a:srgbClr val="9AACC7"/>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gn="ctr">
              <a:lnSpc>
                <a:spcPct val="100000"/>
              </a:lnSpc>
              <a:tabLst>
                <a:tab pos="0" algn="l"/>
              </a:tabLst>
            </a:pPr>
            <a:r>
              <a:rPr lang="en-US" sz="2000" b="1" strike="noStrike" spc="-1" dirty="0">
                <a:solidFill>
                  <a:srgbClr val="FFFFFF"/>
                </a:solidFill>
                <a:latin typeface="Meiryo UI"/>
                <a:ea typeface="Meiryo UI"/>
              </a:rPr>
              <a:t>❶</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トップダウンとボトムアップの</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両面から火をつける</a:t>
            </a:r>
            <a:endParaRPr lang="en-US" sz="2000" b="0" strike="noStrike" spc="-1" dirty="0">
              <a:solidFill>
                <a:srgbClr val="000000"/>
              </a:solidFill>
              <a:latin typeface="Meiryo UI" panose="020B0604030504040204" pitchFamily="50" charset="-128"/>
            </a:endParaRPr>
          </a:p>
        </p:txBody>
      </p:sp>
      <p:sp>
        <p:nvSpPr>
          <p:cNvPr id="36" name="Arrow: Pentagon 366">
            <a:extLst>
              <a:ext uri="{FF2B5EF4-FFF2-40B4-BE49-F238E27FC236}">
                <a16:creationId xmlns:a16="http://schemas.microsoft.com/office/drawing/2014/main" id="{050359F5-521C-4109-9992-0DDF8B36BF38}"/>
              </a:ext>
            </a:extLst>
          </p:cNvPr>
          <p:cNvSpPr/>
          <p:nvPr/>
        </p:nvSpPr>
        <p:spPr>
          <a:xfrm>
            <a:off x="4410360" y="2765880"/>
            <a:ext cx="3384000" cy="1439640"/>
          </a:xfrm>
          <a:prstGeom prst="homePlate">
            <a:avLst>
              <a:gd name="adj" fmla="val 9169"/>
            </a:avLst>
          </a:prstGeom>
          <a:solidFill>
            <a:srgbClr val="6E7D9D"/>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gn="ctr">
              <a:lnSpc>
                <a:spcPct val="100000"/>
              </a:lnSpc>
              <a:tabLst>
                <a:tab pos="0" algn="l"/>
              </a:tabLst>
            </a:pPr>
            <a:r>
              <a:rPr lang="en-US" sz="2000" b="1" strike="noStrike" spc="-1" dirty="0">
                <a:solidFill>
                  <a:srgbClr val="FFFFFF"/>
                </a:solidFill>
                <a:latin typeface="Meiryo UI"/>
                <a:ea typeface="Meiryo UI"/>
              </a:rPr>
              <a:t>❷</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活動を全社に波及させる</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ための身体作りを行う</a:t>
            </a:r>
            <a:endParaRPr lang="en-US" sz="2000" b="0" strike="noStrike" spc="-1" dirty="0">
              <a:solidFill>
                <a:srgbClr val="000000"/>
              </a:solidFill>
              <a:latin typeface="Meiryo UI" panose="020B0604030504040204" pitchFamily="50" charset="-128"/>
            </a:endParaRPr>
          </a:p>
        </p:txBody>
      </p:sp>
      <p:sp>
        <p:nvSpPr>
          <p:cNvPr id="37" name="Arrow: Pentagon 367">
            <a:extLst>
              <a:ext uri="{FF2B5EF4-FFF2-40B4-BE49-F238E27FC236}">
                <a16:creationId xmlns:a16="http://schemas.microsoft.com/office/drawing/2014/main" id="{1BF46347-79F2-423D-BBA2-0380860F19B6}"/>
              </a:ext>
            </a:extLst>
          </p:cNvPr>
          <p:cNvSpPr/>
          <p:nvPr/>
        </p:nvSpPr>
        <p:spPr>
          <a:xfrm>
            <a:off x="7824240" y="2764080"/>
            <a:ext cx="3384000" cy="1439640"/>
          </a:xfrm>
          <a:prstGeom prst="homePlate">
            <a:avLst>
              <a:gd name="adj" fmla="val 9270"/>
            </a:avLst>
          </a:prstGeom>
          <a:solidFill>
            <a:srgbClr val="002856"/>
          </a:solidFill>
          <a:ln w="12700">
            <a:noFill/>
          </a:ln>
        </p:spPr>
        <p:style>
          <a:lnRef idx="0">
            <a:scrgbClr r="0" g="0" b="0"/>
          </a:lnRef>
          <a:fillRef idx="0">
            <a:scrgbClr r="0" g="0" b="0"/>
          </a:fillRef>
          <a:effectRef idx="0">
            <a:scrgbClr r="0" g="0" b="0"/>
          </a:effectRef>
          <a:fontRef idx="minor"/>
        </p:style>
        <p:txBody>
          <a:bodyPr vertOverflow="overflow" horzOverflow="overflow" numCol="1" spcCol="0" anchor="ctr">
            <a:noAutofit/>
          </a:bodyPr>
          <a:lstStyle/>
          <a:p>
            <a:pPr algn="ctr">
              <a:lnSpc>
                <a:spcPct val="100000"/>
              </a:lnSpc>
              <a:tabLst>
                <a:tab pos="0" algn="l"/>
              </a:tabLst>
            </a:pPr>
            <a:r>
              <a:rPr lang="en-US" sz="2000" b="1" strike="noStrike" spc="-1" dirty="0">
                <a:solidFill>
                  <a:srgbClr val="FFFFFF"/>
                </a:solidFill>
                <a:latin typeface="Meiryo UI"/>
                <a:ea typeface="Meiryo UI"/>
              </a:rPr>
              <a:t>❸</a:t>
            </a:r>
            <a:endParaRPr lang="en-US" sz="2000" b="0" strike="noStrike" spc="-1" dirty="0">
              <a:solidFill>
                <a:srgbClr val="FFFFFF"/>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デジタルカンパニーの</a:t>
            </a:r>
            <a:endParaRPr lang="en-US" sz="2000" b="0" strike="noStrike" spc="-1" dirty="0">
              <a:solidFill>
                <a:srgbClr val="FFFFFF"/>
              </a:solidFill>
              <a:latin typeface="Meiryo UI" panose="020B0604030504040204" pitchFamily="50" charset="-128"/>
            </a:endParaRPr>
          </a:p>
          <a:p>
            <a:pPr algn="ctr">
              <a:lnSpc>
                <a:spcPct val="100000"/>
              </a:lnSpc>
              <a:tabLst>
                <a:tab pos="0" algn="l"/>
              </a:tabLst>
            </a:pPr>
            <a:r>
              <a:rPr lang="ja-JP" sz="2000" b="1" strike="noStrike" spc="-1" dirty="0">
                <a:solidFill>
                  <a:srgbClr val="FFFFFF"/>
                </a:solidFill>
                <a:latin typeface="Meiryo UI"/>
                <a:ea typeface="Meiryo UI"/>
              </a:rPr>
              <a:t>流儀を体得する</a:t>
            </a:r>
            <a:endParaRPr lang="en-US" sz="2000" b="0" strike="noStrike" spc="-1" dirty="0">
              <a:solidFill>
                <a:srgbClr val="FFFFFF"/>
              </a:solidFill>
              <a:latin typeface="Meiryo UI" panose="020B0604030504040204" pitchFamily="50" charset="-128"/>
            </a:endParaRPr>
          </a:p>
        </p:txBody>
      </p:sp>
      <p:sp>
        <p:nvSpPr>
          <p:cNvPr id="38" name="正方形/長方形 37">
            <a:extLst>
              <a:ext uri="{FF2B5EF4-FFF2-40B4-BE49-F238E27FC236}">
                <a16:creationId xmlns:a16="http://schemas.microsoft.com/office/drawing/2014/main" id="{55803DAF-2F57-4E89-9BC0-419159284350}"/>
              </a:ext>
            </a:extLst>
          </p:cNvPr>
          <p:cNvSpPr/>
          <p:nvPr/>
        </p:nvSpPr>
        <p:spPr>
          <a:xfrm>
            <a:off x="1888019" y="1773046"/>
            <a:ext cx="268530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rgbClr val="2F528F"/>
                </a:solidFill>
                <a:latin typeface="Meiryo UI"/>
                <a:ea typeface="Meiryo UI"/>
              </a:rPr>
              <a:t>(1)DX</a:t>
            </a:r>
            <a:r>
              <a:rPr lang="ja-JP" altLang="ja-JP" sz="1600" spc="-1" dirty="0">
                <a:solidFill>
                  <a:srgbClr val="2F528F"/>
                </a:solidFill>
                <a:latin typeface="Meiryo UI"/>
                <a:ea typeface="Meiryo UI"/>
              </a:rPr>
              <a:t>による変革の規模　　</a:t>
            </a:r>
            <a:endParaRPr lang="en-US" sz="1600" strike="noStrike" spc="-1" dirty="0">
              <a:solidFill>
                <a:srgbClr val="2F528F"/>
              </a:solidFill>
              <a:latin typeface="Meiryo UI" panose="020B0604030504040204" pitchFamily="50" charset="-128"/>
            </a:endParaRPr>
          </a:p>
        </p:txBody>
      </p:sp>
      <p:sp>
        <p:nvSpPr>
          <p:cNvPr id="39" name="正方形/長方形 38">
            <a:extLst>
              <a:ext uri="{FF2B5EF4-FFF2-40B4-BE49-F238E27FC236}">
                <a16:creationId xmlns:a16="http://schemas.microsoft.com/office/drawing/2014/main" id="{94367BB2-1C63-46A7-8636-C73A341996AC}"/>
              </a:ext>
            </a:extLst>
          </p:cNvPr>
          <p:cNvSpPr/>
          <p:nvPr/>
        </p:nvSpPr>
        <p:spPr>
          <a:xfrm>
            <a:off x="9164113" y="1770150"/>
            <a:ext cx="2702745" cy="337100"/>
          </a:xfrm>
          <a:prstGeom prst="rect">
            <a:avLst/>
          </a:prstGeom>
          <a:solidFill>
            <a:srgbClr val="2F528F"/>
          </a:solidFill>
          <a:ln w="1270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360"/>
              </a:spcBef>
              <a:tabLst>
                <a:tab pos="0" algn="l"/>
                <a:tab pos="4757738" algn="l"/>
              </a:tabLst>
            </a:pPr>
            <a:r>
              <a:rPr lang="en-US" altLang="ja-JP" sz="1600" spc="-1" dirty="0">
                <a:solidFill>
                  <a:schemeClr val="bg1"/>
                </a:solidFill>
                <a:latin typeface="Meiryo UI"/>
                <a:ea typeface="Meiryo UI"/>
              </a:rPr>
              <a:t>(3)DX</a:t>
            </a:r>
            <a:r>
              <a:rPr lang="ja-JP" altLang="ja-JP" sz="1600" spc="-1" dirty="0">
                <a:solidFill>
                  <a:schemeClr val="bg1"/>
                </a:solidFill>
                <a:latin typeface="Meiryo UI"/>
                <a:ea typeface="Meiryo UI"/>
              </a:rPr>
              <a:t>を進めるためのアクション</a:t>
            </a:r>
            <a:endParaRPr lang="en-US" altLang="ja-JP" sz="1600" spc="-1" dirty="0">
              <a:solidFill>
                <a:schemeClr val="bg1"/>
              </a:solidFill>
              <a:latin typeface="Meiryo UI" panose="020B0604030504040204" pitchFamily="50" charset="-128"/>
            </a:endParaRPr>
          </a:p>
        </p:txBody>
      </p:sp>
      <p:sp>
        <p:nvSpPr>
          <p:cNvPr id="40" name="正方形/長方形 39">
            <a:extLst>
              <a:ext uri="{FF2B5EF4-FFF2-40B4-BE49-F238E27FC236}">
                <a16:creationId xmlns:a16="http://schemas.microsoft.com/office/drawing/2014/main" id="{D2C03488-38F2-4DDE-B1BF-0019324616AF}"/>
              </a:ext>
            </a:extLst>
          </p:cNvPr>
          <p:cNvSpPr/>
          <p:nvPr/>
        </p:nvSpPr>
        <p:spPr>
          <a:xfrm>
            <a:off x="573725" y="1752801"/>
            <a:ext cx="1389355" cy="369332"/>
          </a:xfrm>
          <a:prstGeom prst="rect">
            <a:avLst/>
          </a:prstGeom>
        </p:spPr>
        <p:txBody>
          <a:bodyPr wrap="none">
            <a:spAutoFit/>
          </a:bodyPr>
          <a:lstStyle/>
          <a:p>
            <a:r>
              <a:rPr lang="en-US" altLang="ja-JP" spc="-1" dirty="0">
                <a:solidFill>
                  <a:srgbClr val="000000"/>
                </a:solidFill>
                <a:latin typeface="Meiryo UI"/>
                <a:ea typeface="Meiryo UI"/>
              </a:rPr>
              <a:t>3</a:t>
            </a:r>
            <a:r>
              <a:rPr lang="ja-JP" altLang="ja-JP" spc="-1" dirty="0">
                <a:solidFill>
                  <a:srgbClr val="000000"/>
                </a:solidFill>
                <a:latin typeface="Meiryo UI"/>
                <a:ea typeface="Meiryo UI"/>
              </a:rPr>
              <a:t>つの指標：</a:t>
            </a:r>
            <a:endParaRPr lang="ja-JP" altLang="en-US" dirty="0">
              <a:latin typeface="Meiryo UI" panose="020B0604030504040204" pitchFamily="50" charset="-128"/>
            </a:endParaRPr>
          </a:p>
        </p:txBody>
      </p:sp>
      <p:sp>
        <p:nvSpPr>
          <p:cNvPr id="41" name="正方形/長方形 40">
            <a:extLst>
              <a:ext uri="{FF2B5EF4-FFF2-40B4-BE49-F238E27FC236}">
                <a16:creationId xmlns:a16="http://schemas.microsoft.com/office/drawing/2014/main" id="{B21B628A-538C-485A-A4EE-2F22B3C6C57E}"/>
              </a:ext>
            </a:extLst>
          </p:cNvPr>
          <p:cNvSpPr/>
          <p:nvPr/>
        </p:nvSpPr>
        <p:spPr>
          <a:xfrm>
            <a:off x="4610171" y="1771036"/>
            <a:ext cx="4517095" cy="337100"/>
          </a:xfrm>
          <a:prstGeom prst="rect">
            <a:avLst/>
          </a:prstGeom>
          <a:solidFill>
            <a:schemeClr val="bg1"/>
          </a:solidFill>
          <a:ln w="12700">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600" spc="-1" dirty="0">
                <a:solidFill>
                  <a:srgbClr val="2F528F"/>
                </a:solidFill>
                <a:latin typeface="Meiryo UI"/>
                <a:ea typeface="Meiryo UI"/>
              </a:rPr>
              <a:t>(2)</a:t>
            </a:r>
            <a:r>
              <a:rPr lang="ja-JP" altLang="ja-JP" sz="1600" spc="-1" dirty="0">
                <a:solidFill>
                  <a:srgbClr val="2F528F"/>
                </a:solidFill>
                <a:latin typeface="Meiryo UI"/>
                <a:ea typeface="Meiryo UI"/>
              </a:rPr>
              <a:t>組織成熟度「取り組む内容」や「要求されること」　</a:t>
            </a:r>
            <a:endParaRPr lang="en-US" sz="1600" b="0" strike="noStrike" spc="-1" dirty="0">
              <a:solidFill>
                <a:srgbClr val="2F528F"/>
              </a:solidFill>
              <a:latin typeface="Meiryo UI" panose="020B0604030504040204" pitchFamily="50" charset="-128"/>
            </a:endParaRPr>
          </a:p>
        </p:txBody>
      </p:sp>
      <p:pic>
        <p:nvPicPr>
          <p:cNvPr id="42" name="図 41" descr="アイコン&#10;&#10;自動的に生成された説明">
            <a:extLst>
              <a:ext uri="{FF2B5EF4-FFF2-40B4-BE49-F238E27FC236}">
                <a16:creationId xmlns:a16="http://schemas.microsoft.com/office/drawing/2014/main" id="{E262463F-9A3D-450E-ACF6-3091D93A3C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extLst>
      <p:ext uri="{BB962C8B-B14F-4D97-AF65-F5344CB8AC3E}">
        <p14:creationId xmlns:p14="http://schemas.microsoft.com/office/powerpoint/2010/main" val="8910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タイトル 2"/>
          <p:cNvSpPr/>
          <p:nvPr/>
        </p:nvSpPr>
        <p:spPr>
          <a:xfrm>
            <a:off x="714600" y="364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2</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を継続的に進めるための考え方　</a:t>
            </a:r>
            <a:r>
              <a:rPr lang="en-US" altLang="ja-JP" sz="2800" b="0" strike="noStrike" spc="-1" dirty="0">
                <a:solidFill>
                  <a:srgbClr val="000066"/>
                </a:solidFill>
                <a:latin typeface="Meiryo UI"/>
                <a:ea typeface="Meiryo UI"/>
              </a:rPr>
              <a:t>4</a:t>
            </a:r>
            <a:endParaRPr lang="en-US" sz="2800" b="0" strike="noStrike" spc="-1" dirty="0">
              <a:solidFill>
                <a:srgbClr val="000000"/>
              </a:solidFill>
              <a:latin typeface="Meiryo UI" panose="020B0604030504040204" pitchFamily="50" charset="-128"/>
            </a:endParaRPr>
          </a:p>
        </p:txBody>
      </p:sp>
      <p:sp>
        <p:nvSpPr>
          <p:cNvPr id="411"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D6AC2D42-435B-4B03-9262-EB8D56C7F2E9}" type="slidenum">
              <a:rPr lang="en-US" sz="1400" b="0" strike="noStrike" spc="-1">
                <a:solidFill>
                  <a:srgbClr val="002060"/>
                </a:solidFill>
                <a:latin typeface="メイリオ"/>
                <a:ea typeface="メイリオ"/>
              </a:rPr>
              <a:t>18</a:t>
            </a:fld>
            <a:endParaRPr lang="en-US" sz="1400" b="0" strike="noStrike" spc="-1" dirty="0">
              <a:solidFill>
                <a:srgbClr val="000000"/>
              </a:solidFill>
              <a:latin typeface="Meiryo UI" panose="020B0604030504040204" pitchFamily="50" charset="-128"/>
            </a:endParaRPr>
          </a:p>
        </p:txBody>
      </p:sp>
      <p:pic>
        <p:nvPicPr>
          <p:cNvPr id="21" name="図 20" descr="アイコン&#10;&#10;自動的に生成された説明">
            <a:extLst>
              <a:ext uri="{FF2B5EF4-FFF2-40B4-BE49-F238E27FC236}">
                <a16:creationId xmlns:a16="http://schemas.microsoft.com/office/drawing/2014/main" id="{1AC9DAA2-A405-4219-B097-FE1C59E7689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6" name="図 25" descr="アイコン&#10;&#10;自動的に生成された説明">
            <a:extLst>
              <a:ext uri="{FF2B5EF4-FFF2-40B4-BE49-F238E27FC236}">
                <a16:creationId xmlns:a16="http://schemas.microsoft.com/office/drawing/2014/main" id="{00F9ED12-2349-4389-B800-7CF0EC901D3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28" name="正方形/長方形 19">
            <a:extLst>
              <a:ext uri="{FF2B5EF4-FFF2-40B4-BE49-F238E27FC236}">
                <a16:creationId xmlns:a16="http://schemas.microsoft.com/office/drawing/2014/main" id="{D1277103-0926-4D45-9811-CD2B1E8DD4BC}"/>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9" name="正方形/長方形 19">
            <a:extLst>
              <a:ext uri="{FF2B5EF4-FFF2-40B4-BE49-F238E27FC236}">
                <a16:creationId xmlns:a16="http://schemas.microsoft.com/office/drawing/2014/main" id="{4BF6D07A-8EB5-491B-B273-A6BF6854118B}"/>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0" name="正方形/長方形 29">
            <a:extLst>
              <a:ext uri="{FF2B5EF4-FFF2-40B4-BE49-F238E27FC236}">
                <a16:creationId xmlns:a16="http://schemas.microsoft.com/office/drawing/2014/main" id="{563151C0-2A4A-4E5A-ACDF-236706CDFAB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42" name="Picture 54">
            <a:extLst>
              <a:ext uri="{FF2B5EF4-FFF2-40B4-BE49-F238E27FC236}">
                <a16:creationId xmlns:a16="http://schemas.microsoft.com/office/drawing/2014/main" id="{6E23F928-F20A-4F1A-9D20-727AB935C020}"/>
              </a:ext>
            </a:extLst>
          </p:cNvPr>
          <p:cNvPicPr/>
          <p:nvPr/>
        </p:nvPicPr>
        <p:blipFill>
          <a:blip r:embed="rId5"/>
          <a:stretch/>
        </p:blipFill>
        <p:spPr>
          <a:xfrm>
            <a:off x="2229840" y="2277000"/>
            <a:ext cx="7528320" cy="4337280"/>
          </a:xfrm>
          <a:prstGeom prst="rect">
            <a:avLst/>
          </a:prstGeom>
          <a:ln w="0">
            <a:noFill/>
          </a:ln>
        </p:spPr>
      </p:pic>
      <p:sp>
        <p:nvSpPr>
          <p:cNvPr id="43" name="矢印: 上 12">
            <a:extLst>
              <a:ext uri="{FF2B5EF4-FFF2-40B4-BE49-F238E27FC236}">
                <a16:creationId xmlns:a16="http://schemas.microsoft.com/office/drawing/2014/main" id="{C963F6A1-12F3-44C4-ABE2-DC3BC0AE2959}"/>
              </a:ext>
            </a:extLst>
          </p:cNvPr>
          <p:cNvSpPr/>
          <p:nvPr/>
        </p:nvSpPr>
        <p:spPr>
          <a:xfrm rot="5400000">
            <a:off x="5827320" y="-1454760"/>
            <a:ext cx="281160" cy="7168680"/>
          </a:xfrm>
          <a:prstGeom prst="upArrow">
            <a:avLst>
              <a:gd name="adj1" fmla="val 50000"/>
              <a:gd name="adj2" fmla="val 50000"/>
            </a:avLst>
          </a:prstGeom>
          <a:solidFill>
            <a:srgbClr val="333399"/>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44" name="吹き出し: 角を丸めた四角形 1">
            <a:extLst>
              <a:ext uri="{FF2B5EF4-FFF2-40B4-BE49-F238E27FC236}">
                <a16:creationId xmlns:a16="http://schemas.microsoft.com/office/drawing/2014/main" id="{C84B963E-E99D-47EF-A0EE-0777F9747004}"/>
              </a:ext>
            </a:extLst>
          </p:cNvPr>
          <p:cNvSpPr/>
          <p:nvPr/>
        </p:nvSpPr>
        <p:spPr>
          <a:xfrm>
            <a:off x="10001496" y="4256168"/>
            <a:ext cx="1983264" cy="685000"/>
          </a:xfrm>
          <a:prstGeom prst="wedgeRoundRectCallout">
            <a:avLst>
              <a:gd name="adj1" fmla="val -76288"/>
              <a:gd name="adj2" fmla="val -31858"/>
              <a:gd name="adj3"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400" b="0" strike="noStrike" spc="-1" dirty="0">
                <a:solidFill>
                  <a:srgbClr val="000000"/>
                </a:solidFill>
                <a:latin typeface="Meiryo UI"/>
                <a:ea typeface="Meiryo UI"/>
              </a:rPr>
              <a:t>26</a:t>
            </a:r>
            <a:r>
              <a:rPr lang="ja-JP" altLang="en-US" sz="1400" spc="-1" dirty="0">
                <a:solidFill>
                  <a:srgbClr val="000000"/>
                </a:solidFill>
                <a:latin typeface="Meiryo UI"/>
                <a:ea typeface="Meiryo UI"/>
              </a:rPr>
              <a:t>個</a:t>
            </a:r>
            <a:r>
              <a:rPr lang="ja-JP" sz="1400" b="0" strike="noStrike" spc="-1" dirty="0">
                <a:solidFill>
                  <a:srgbClr val="000000"/>
                </a:solidFill>
                <a:latin typeface="Meiryo UI"/>
                <a:ea typeface="Meiryo UI"/>
              </a:rPr>
              <a:t>の</a:t>
            </a:r>
            <a:endParaRPr lang="en-US" sz="1400" b="0" strike="noStrike" spc="-1" dirty="0">
              <a:solidFill>
                <a:srgbClr val="000000"/>
              </a:solidFill>
              <a:latin typeface="Meiryo UI" panose="020B0604030504040204" pitchFamily="50" charset="-128"/>
            </a:endParaRPr>
          </a:p>
          <a:p>
            <a:pPr>
              <a:lnSpc>
                <a:spcPct val="100000"/>
              </a:lnSpc>
            </a:pPr>
            <a:r>
              <a:rPr lang="ja-JP" sz="1400" strike="noStrike" spc="-1" dirty="0">
                <a:solidFill>
                  <a:srgbClr val="000000"/>
                </a:solidFill>
                <a:latin typeface="Meiryo UI"/>
                <a:ea typeface="Meiryo UI"/>
              </a:rPr>
              <a:t>カテゴリ化された</a:t>
            </a:r>
            <a:endParaRPr lang="en-US" sz="1400"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組織成熟度</a:t>
            </a:r>
            <a:r>
              <a:rPr lang="ja-JP" altLang="en-US" sz="1400" b="1" strike="noStrike" spc="-1" dirty="0">
                <a:solidFill>
                  <a:srgbClr val="000000"/>
                </a:solidFill>
                <a:latin typeface="Meiryo UI"/>
                <a:ea typeface="Meiryo UI"/>
              </a:rPr>
              <a:t>の各要素</a:t>
            </a:r>
            <a:endParaRPr lang="en-US" sz="1800" b="0" strike="noStrike" spc="-1" dirty="0">
              <a:solidFill>
                <a:srgbClr val="000000"/>
              </a:solidFill>
              <a:latin typeface="Meiryo UI" panose="020B0604030504040204" pitchFamily="50" charset="-128"/>
            </a:endParaRPr>
          </a:p>
        </p:txBody>
      </p:sp>
      <p:sp>
        <p:nvSpPr>
          <p:cNvPr id="45" name="吹き出し: 角を丸めた四角形 15">
            <a:extLst>
              <a:ext uri="{FF2B5EF4-FFF2-40B4-BE49-F238E27FC236}">
                <a16:creationId xmlns:a16="http://schemas.microsoft.com/office/drawing/2014/main" id="{E3B500C7-BE6B-49A4-B6C7-B84273693F67}"/>
              </a:ext>
            </a:extLst>
          </p:cNvPr>
          <p:cNvSpPr/>
          <p:nvPr/>
        </p:nvSpPr>
        <p:spPr>
          <a:xfrm>
            <a:off x="10001496" y="2420888"/>
            <a:ext cx="1983264" cy="685000"/>
          </a:xfrm>
          <a:prstGeom prst="wedgeRoundRectCallout">
            <a:avLst>
              <a:gd name="adj1" fmla="val -76288"/>
              <a:gd name="adj2" fmla="val -31858"/>
              <a:gd name="adj3"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400" b="0" strike="noStrike" spc="-1" dirty="0">
                <a:solidFill>
                  <a:srgbClr val="000000"/>
                </a:solidFill>
                <a:latin typeface="Meiryo UI"/>
                <a:ea typeface="Meiryo UI"/>
              </a:rPr>
              <a:t>7</a:t>
            </a:r>
            <a:r>
              <a:rPr lang="ja-JP" altLang="en-US" sz="1400" b="0" strike="noStrike" spc="-1" dirty="0">
                <a:solidFill>
                  <a:srgbClr val="000000"/>
                </a:solidFill>
                <a:latin typeface="Meiryo UI"/>
                <a:ea typeface="Meiryo UI"/>
              </a:rPr>
              <a:t>個</a:t>
            </a:r>
            <a:r>
              <a:rPr lang="ja-JP" sz="1400" b="0" strike="noStrike" spc="-1" dirty="0">
                <a:solidFill>
                  <a:srgbClr val="000000"/>
                </a:solidFill>
                <a:latin typeface="Meiryo UI"/>
                <a:ea typeface="Meiryo UI"/>
              </a:rPr>
              <a:t>の</a:t>
            </a:r>
            <a:endParaRPr lang="en-US" sz="1400" b="0"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変革規模</a:t>
            </a:r>
            <a:endParaRPr lang="en-US" sz="1400" b="0" strike="noStrike" spc="-1" dirty="0">
              <a:solidFill>
                <a:srgbClr val="000000"/>
              </a:solidFill>
              <a:latin typeface="Meiryo UI" panose="020B0604030504040204" pitchFamily="50" charset="-128"/>
            </a:endParaRPr>
          </a:p>
        </p:txBody>
      </p:sp>
      <p:sp>
        <p:nvSpPr>
          <p:cNvPr id="46" name="吹き出し: 角を丸めた四角形 16">
            <a:extLst>
              <a:ext uri="{FF2B5EF4-FFF2-40B4-BE49-F238E27FC236}">
                <a16:creationId xmlns:a16="http://schemas.microsoft.com/office/drawing/2014/main" id="{583907CE-D343-41BB-BF59-7AB01CEF85C2}"/>
              </a:ext>
            </a:extLst>
          </p:cNvPr>
          <p:cNvSpPr/>
          <p:nvPr/>
        </p:nvSpPr>
        <p:spPr>
          <a:xfrm>
            <a:off x="10001496" y="3318368"/>
            <a:ext cx="1983264" cy="685000"/>
          </a:xfrm>
          <a:prstGeom prst="wedgeRoundRectCallout">
            <a:avLst>
              <a:gd name="adj1" fmla="val -76288"/>
              <a:gd name="adj2" fmla="val -31858"/>
              <a:gd name="adj3"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400" b="0" strike="noStrike" spc="-1" dirty="0">
                <a:solidFill>
                  <a:srgbClr val="000000"/>
                </a:solidFill>
                <a:latin typeface="Meiryo UI"/>
                <a:ea typeface="Meiryo UI"/>
              </a:rPr>
              <a:t>3</a:t>
            </a:r>
            <a:r>
              <a:rPr lang="ja-JP" altLang="en-US" sz="1400" spc="-1" dirty="0">
                <a:solidFill>
                  <a:srgbClr val="000000"/>
                </a:solidFill>
                <a:latin typeface="Meiryo UI"/>
                <a:ea typeface="Meiryo UI"/>
              </a:rPr>
              <a:t>個</a:t>
            </a:r>
            <a:r>
              <a:rPr lang="ja-JP" sz="1400" b="0" strike="noStrike" spc="-1" dirty="0">
                <a:solidFill>
                  <a:srgbClr val="000000"/>
                </a:solidFill>
                <a:latin typeface="Meiryo UI"/>
                <a:ea typeface="Meiryo UI"/>
              </a:rPr>
              <a:t>の</a:t>
            </a:r>
            <a:endParaRPr lang="en-US" sz="1400" b="0" strike="noStrike" spc="-1" dirty="0">
              <a:solidFill>
                <a:srgbClr val="000000"/>
              </a:solidFill>
              <a:latin typeface="Meiryo UI" panose="020B0604030504040204" pitchFamily="50" charset="-128"/>
            </a:endParaRPr>
          </a:p>
          <a:p>
            <a:pPr>
              <a:lnSpc>
                <a:spcPct val="100000"/>
              </a:lnSpc>
            </a:pPr>
            <a:r>
              <a:rPr lang="en-US" sz="1400" b="1" strike="noStrike" spc="-1" dirty="0">
                <a:solidFill>
                  <a:srgbClr val="000000"/>
                </a:solidFill>
                <a:latin typeface="Meiryo UI"/>
                <a:ea typeface="Meiryo UI"/>
              </a:rPr>
              <a:t>DX</a:t>
            </a:r>
            <a:r>
              <a:rPr lang="ja-JP" sz="1400" b="1" strike="noStrike" spc="-1" dirty="0">
                <a:solidFill>
                  <a:srgbClr val="000000"/>
                </a:solidFill>
                <a:latin typeface="Meiryo UI"/>
                <a:ea typeface="Meiryo UI"/>
              </a:rPr>
              <a:t>を進めるための</a:t>
            </a:r>
            <a:endParaRPr lang="en-US" sz="1400" b="0"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アクション</a:t>
            </a:r>
            <a:endParaRPr lang="en-US" sz="1400" b="0" strike="noStrike" spc="-1" dirty="0">
              <a:solidFill>
                <a:srgbClr val="000000"/>
              </a:solidFill>
              <a:latin typeface="Meiryo UI" panose="020B0604030504040204" pitchFamily="50" charset="-128"/>
            </a:endParaRPr>
          </a:p>
        </p:txBody>
      </p:sp>
      <p:sp>
        <p:nvSpPr>
          <p:cNvPr id="47" name="正方形/長方形 2">
            <a:extLst>
              <a:ext uri="{FF2B5EF4-FFF2-40B4-BE49-F238E27FC236}">
                <a16:creationId xmlns:a16="http://schemas.microsoft.com/office/drawing/2014/main" id="{A9E0F379-9FDE-493A-B7B2-2C7358F6D277}"/>
              </a:ext>
            </a:extLst>
          </p:cNvPr>
          <p:cNvSpPr/>
          <p:nvPr/>
        </p:nvSpPr>
        <p:spPr>
          <a:xfrm>
            <a:off x="479520" y="1304280"/>
            <a:ext cx="92786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dirty="0">
                <a:solidFill>
                  <a:srgbClr val="000000"/>
                </a:solidFill>
                <a:latin typeface="Meiryo UI"/>
                <a:ea typeface="Meiryo UI"/>
              </a:rPr>
              <a:t>■</a:t>
            </a:r>
            <a:r>
              <a:rPr lang="en-US" sz="1800" b="1" strike="noStrike" spc="-1" dirty="0">
                <a:solidFill>
                  <a:srgbClr val="000000"/>
                </a:solidFill>
                <a:latin typeface="Meiryo UI"/>
                <a:ea typeface="Meiryo UI"/>
              </a:rPr>
              <a:t>3</a:t>
            </a:r>
            <a:r>
              <a:rPr lang="ja-JP" sz="1800" b="1" strike="noStrike" spc="-1" dirty="0">
                <a:solidFill>
                  <a:srgbClr val="000000"/>
                </a:solidFill>
                <a:latin typeface="Meiryo UI"/>
                <a:ea typeface="Meiryo UI"/>
              </a:rPr>
              <a:t>つの</a:t>
            </a:r>
            <a:r>
              <a:rPr lang="ja-JP" altLang="en-US" sz="1800" b="1" strike="noStrike" spc="-1" dirty="0">
                <a:solidFill>
                  <a:srgbClr val="000000"/>
                </a:solidFill>
                <a:latin typeface="Meiryo UI"/>
                <a:ea typeface="Meiryo UI"/>
              </a:rPr>
              <a:t>指標の</a:t>
            </a:r>
            <a:r>
              <a:rPr lang="ja-JP" sz="1800" b="1" strike="noStrike" spc="-1" dirty="0">
                <a:solidFill>
                  <a:srgbClr val="000000"/>
                </a:solidFill>
                <a:latin typeface="Meiryo UI"/>
                <a:ea typeface="Meiryo UI"/>
              </a:rPr>
              <a:t>関係図　</a:t>
            </a:r>
            <a:r>
              <a:rPr lang="en-US" sz="1600" b="0" strike="noStrike" spc="-1" dirty="0">
                <a:solidFill>
                  <a:srgbClr val="000000"/>
                </a:solidFill>
                <a:latin typeface="Meiryo UI"/>
                <a:ea typeface="Meiryo UI"/>
              </a:rPr>
              <a:t>(1)</a:t>
            </a:r>
            <a:r>
              <a:rPr lang="ja-JP" sz="1600" b="0" strike="noStrike" spc="-1" dirty="0">
                <a:solidFill>
                  <a:srgbClr val="000000"/>
                </a:solidFill>
                <a:latin typeface="Meiryo UI"/>
                <a:ea typeface="Meiryo UI"/>
              </a:rPr>
              <a:t>変革規模　</a:t>
            </a:r>
            <a:r>
              <a:rPr lang="en-US" sz="1600" b="0" strike="noStrike" spc="-1" dirty="0">
                <a:solidFill>
                  <a:srgbClr val="000000"/>
                </a:solidFill>
                <a:latin typeface="Meiryo UI"/>
                <a:ea typeface="Meiryo UI"/>
              </a:rPr>
              <a:t>(2)</a:t>
            </a:r>
            <a:r>
              <a:rPr lang="ja-JP" sz="1600" b="0" strike="noStrike" spc="-1" dirty="0">
                <a:solidFill>
                  <a:srgbClr val="000000"/>
                </a:solidFill>
                <a:latin typeface="Meiryo UI"/>
                <a:ea typeface="Meiryo UI"/>
              </a:rPr>
              <a:t>組織成熟度　</a:t>
            </a:r>
            <a:r>
              <a:rPr lang="en-US" sz="1600" b="0" strike="noStrike" spc="-1" dirty="0">
                <a:solidFill>
                  <a:srgbClr val="000000"/>
                </a:solidFill>
                <a:latin typeface="Meiryo UI"/>
                <a:ea typeface="Meiryo UI"/>
              </a:rPr>
              <a:t>(3)DX</a:t>
            </a:r>
            <a:r>
              <a:rPr lang="ja-JP" sz="1600" b="0" strike="noStrike" spc="-1" dirty="0">
                <a:solidFill>
                  <a:srgbClr val="000000"/>
                </a:solidFill>
                <a:latin typeface="Meiryo UI"/>
                <a:ea typeface="Meiryo UI"/>
              </a:rPr>
              <a:t>を進めるためのアクション</a:t>
            </a:r>
            <a:endParaRPr lang="en-US" sz="1600" b="0" strike="noStrike" spc="-1" dirty="0">
              <a:solidFill>
                <a:srgbClr val="000000"/>
              </a:solidFill>
              <a:latin typeface="Meiryo UI" panose="020B0604030504040204" pitchFamily="50" charset="-128"/>
            </a:endParaRPr>
          </a:p>
        </p:txBody>
      </p:sp>
      <p:sp>
        <p:nvSpPr>
          <p:cNvPr id="48" name="正方形/長方形 17">
            <a:extLst>
              <a:ext uri="{FF2B5EF4-FFF2-40B4-BE49-F238E27FC236}">
                <a16:creationId xmlns:a16="http://schemas.microsoft.com/office/drawing/2014/main" id="{99F8C59E-2167-4712-BF21-3D6DDC36266B}"/>
              </a:ext>
            </a:extLst>
          </p:cNvPr>
          <p:cNvSpPr/>
          <p:nvPr/>
        </p:nvSpPr>
        <p:spPr>
          <a:xfrm>
            <a:off x="1013808" y="1712453"/>
            <a:ext cx="112251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0" strike="noStrike" spc="-1" dirty="0">
                <a:solidFill>
                  <a:srgbClr val="FF0000"/>
                </a:solidFill>
                <a:latin typeface="Meiryo UI"/>
                <a:ea typeface="Meiryo UI"/>
              </a:rPr>
              <a:t>現状の自社の位置から、次に目指すべき内容を検討</a:t>
            </a:r>
            <a:endParaRPr lang="en-US" sz="1800" b="0" strike="noStrike" spc="-1" dirty="0">
              <a:solidFill>
                <a:srgbClr val="000000"/>
              </a:solidFill>
              <a:latin typeface="Meiryo UI" panose="020B0604030504040204" pitchFamily="50" charset="-128"/>
            </a:endParaRPr>
          </a:p>
        </p:txBody>
      </p:sp>
      <p:sp>
        <p:nvSpPr>
          <p:cNvPr id="49" name="四角形: 角を丸くする 2">
            <a:extLst>
              <a:ext uri="{FF2B5EF4-FFF2-40B4-BE49-F238E27FC236}">
                <a16:creationId xmlns:a16="http://schemas.microsoft.com/office/drawing/2014/main" id="{BEECCDDF-3F05-4996-9CE9-DF857BE40163}"/>
              </a:ext>
            </a:extLst>
          </p:cNvPr>
          <p:cNvSpPr/>
          <p:nvPr/>
        </p:nvSpPr>
        <p:spPr>
          <a:xfrm>
            <a:off x="9680904" y="5414201"/>
            <a:ext cx="2303856" cy="1029225"/>
          </a:xfrm>
          <a:prstGeom prst="roundRect">
            <a:avLst>
              <a:gd name="adj" fmla="val 8924"/>
            </a:avLst>
          </a:prstGeom>
          <a:noFill/>
          <a:ln>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altLang="ja-JP" spc="-1" dirty="0">
                <a:solidFill>
                  <a:srgbClr val="000000"/>
                </a:solidFill>
                <a:latin typeface="Meiryo UI"/>
                <a:ea typeface="Meiryo UI"/>
              </a:rPr>
              <a:t>DX</a:t>
            </a:r>
            <a:r>
              <a:rPr lang="ja-JP" altLang="en-US" spc="-1" dirty="0">
                <a:solidFill>
                  <a:srgbClr val="000000"/>
                </a:solidFill>
                <a:latin typeface="Meiryo UI"/>
                <a:ea typeface="Meiryo UI"/>
              </a:rPr>
              <a:t>実践手引書では</a:t>
            </a:r>
            <a:endParaRPr lang="en-US" altLang="ja-JP" spc="-1" dirty="0">
              <a:solidFill>
                <a:srgbClr val="000000"/>
              </a:solidFill>
              <a:latin typeface="Meiryo UI"/>
              <a:ea typeface="Meiryo UI"/>
            </a:endParaRPr>
          </a:p>
          <a:p>
            <a:pPr>
              <a:lnSpc>
                <a:spcPct val="100000"/>
              </a:lnSpc>
            </a:pPr>
            <a:r>
              <a:rPr lang="ja-JP" altLang="en-US" b="1" spc="-1" dirty="0">
                <a:solidFill>
                  <a:srgbClr val="000000"/>
                </a:solidFill>
                <a:latin typeface="Meiryo UI"/>
                <a:ea typeface="Meiryo UI"/>
              </a:rPr>
              <a:t>各要素ごとに</a:t>
            </a:r>
            <a:endParaRPr lang="en-US" altLang="ja-JP" b="1" spc="-1" dirty="0">
              <a:solidFill>
                <a:srgbClr val="000000"/>
              </a:solidFill>
              <a:latin typeface="Meiryo UI"/>
              <a:ea typeface="Meiryo UI"/>
            </a:endParaRPr>
          </a:p>
          <a:p>
            <a:pPr>
              <a:lnSpc>
                <a:spcPct val="100000"/>
              </a:lnSpc>
            </a:pPr>
            <a:r>
              <a:rPr lang="ja-JP" altLang="en-US" b="1" spc="-1" dirty="0">
                <a:solidFill>
                  <a:srgbClr val="000000"/>
                </a:solidFill>
                <a:latin typeface="Meiryo UI"/>
                <a:ea typeface="Meiryo UI"/>
              </a:rPr>
              <a:t>「考え方」を解説</a:t>
            </a:r>
            <a:endParaRPr lang="en-US" sz="1400" b="0" strike="noStrike"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3B524C5C-B441-4645-A5DF-2D46ACF4A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extLst>
      <p:ext uri="{BB962C8B-B14F-4D97-AF65-F5344CB8AC3E}">
        <p14:creationId xmlns:p14="http://schemas.microsoft.com/office/powerpoint/2010/main" val="34092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19</a:t>
            </a:fld>
            <a:endParaRPr lang="en-US" sz="1400" b="0" strike="noStrike" spc="-1" dirty="0">
              <a:solidFill>
                <a:srgbClr val="000000"/>
              </a:solidFill>
              <a:latin typeface="Meiryo UI" panose="020B0604030504040204" pitchFamily="50" charset="-128"/>
            </a:endParaRPr>
          </a:p>
        </p:txBody>
      </p:sp>
      <p:sp>
        <p:nvSpPr>
          <p:cNvPr id="10" name="タイトル 2">
            <a:extLst>
              <a:ext uri="{FF2B5EF4-FFF2-40B4-BE49-F238E27FC236}">
                <a16:creationId xmlns:a16="http://schemas.microsoft.com/office/drawing/2014/main" id="{A4BA50CC-1DDC-4771-99E0-D1D3DE14E4BC}"/>
              </a:ext>
            </a:extLst>
          </p:cNvPr>
          <p:cNvSpPr txBox="1">
            <a:spLocks/>
          </p:cNvSpPr>
          <p:nvPr/>
        </p:nvSpPr>
        <p:spPr>
          <a:xfrm>
            <a:off x="745753" y="369550"/>
            <a:ext cx="9310687" cy="430887"/>
          </a:xfrm>
          <a:prstGeom prst="rect">
            <a:avLst/>
          </a:prstGeom>
          <a:ln w="0">
            <a:noFill/>
          </a:ln>
        </p:spPr>
        <p:style>
          <a:lnRef idx="0">
            <a:scrgbClr r="0" g="0" b="0"/>
          </a:lnRef>
          <a:fillRef idx="0">
            <a:scrgbClr r="0" g="0" b="0"/>
          </a:fillRef>
          <a:effectRef idx="0">
            <a:scrgbClr r="0" g="0" b="0"/>
          </a:effectRef>
          <a:fontRef idx="minor"/>
        </p:style>
        <p:txBody>
          <a:bodyPr lIns="0" tIns="0" rIns="0" bIns="0" anchor="ctr">
            <a:sp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kumimoji="0" lang="en-US" sz="2800" kern="0" spc="-1" dirty="0">
                <a:solidFill>
                  <a:srgbClr val="000066"/>
                </a:solidFill>
                <a:latin typeface="Meiryo UI"/>
                <a:ea typeface="Meiryo UI"/>
              </a:rPr>
              <a:t>2</a:t>
            </a:r>
            <a:r>
              <a:rPr kumimoji="0" lang="ja-JP" sz="2800" kern="0" spc="-1" dirty="0">
                <a:solidFill>
                  <a:srgbClr val="000066"/>
                </a:solidFill>
                <a:latin typeface="Meiryo UI"/>
                <a:ea typeface="Meiryo UI"/>
              </a:rPr>
              <a:t>章　 </a:t>
            </a:r>
            <a:r>
              <a:rPr kumimoji="0" lang="en-US" altLang="ja-JP" sz="2800" kern="0" spc="-1" dirty="0">
                <a:solidFill>
                  <a:srgbClr val="000066"/>
                </a:solidFill>
                <a:latin typeface="Meiryo UI"/>
                <a:ea typeface="Meiryo UI"/>
              </a:rPr>
              <a:t>DX</a:t>
            </a:r>
            <a:r>
              <a:rPr kumimoji="0" lang="ja-JP" altLang="en-US" sz="2800" kern="0" spc="-1" dirty="0">
                <a:solidFill>
                  <a:srgbClr val="000066"/>
                </a:solidFill>
                <a:latin typeface="Meiryo UI"/>
                <a:ea typeface="Meiryo UI"/>
              </a:rPr>
              <a:t>の実践における課題の対応事例</a:t>
            </a:r>
            <a:endParaRPr kumimoji="0" lang="en-US" sz="2800" kern="0" spc="-1" dirty="0">
              <a:solidFill>
                <a:srgbClr val="000000"/>
              </a:solidFill>
            </a:endParaRPr>
          </a:p>
        </p:txBody>
      </p:sp>
      <p:graphicFrame>
        <p:nvGraphicFramePr>
          <p:cNvPr id="11" name="表 13">
            <a:extLst>
              <a:ext uri="{FF2B5EF4-FFF2-40B4-BE49-F238E27FC236}">
                <a16:creationId xmlns:a16="http://schemas.microsoft.com/office/drawing/2014/main" id="{A12C7E60-53FC-4C50-9B92-882F22BE3534}"/>
              </a:ext>
            </a:extLst>
          </p:cNvPr>
          <p:cNvGraphicFramePr>
            <a:graphicFrameLocks noGrp="1"/>
          </p:cNvGraphicFramePr>
          <p:nvPr>
            <p:extLst>
              <p:ext uri="{D42A27DB-BD31-4B8C-83A1-F6EECF244321}">
                <p14:modId xmlns:p14="http://schemas.microsoft.com/office/powerpoint/2010/main" val="2736240223"/>
              </p:ext>
            </p:extLst>
          </p:nvPr>
        </p:nvGraphicFramePr>
        <p:xfrm>
          <a:off x="479376" y="2204864"/>
          <a:ext cx="11413429" cy="3758262"/>
        </p:xfrm>
        <a:graphic>
          <a:graphicData uri="http://schemas.openxmlformats.org/drawingml/2006/table">
            <a:tbl>
              <a:tblPr firstRow="1" bandRow="1">
                <a:tableStyleId>{93296810-A885-4BE3-A3E7-6D5BEEA58F35}</a:tableStyleId>
              </a:tblPr>
              <a:tblGrid>
                <a:gridCol w="1440160">
                  <a:extLst>
                    <a:ext uri="{9D8B030D-6E8A-4147-A177-3AD203B41FA5}">
                      <a16:colId xmlns:a16="http://schemas.microsoft.com/office/drawing/2014/main" val="1766964562"/>
                    </a:ext>
                  </a:extLst>
                </a:gridCol>
                <a:gridCol w="2614559">
                  <a:extLst>
                    <a:ext uri="{9D8B030D-6E8A-4147-A177-3AD203B41FA5}">
                      <a16:colId xmlns:a16="http://schemas.microsoft.com/office/drawing/2014/main" val="2667324794"/>
                    </a:ext>
                  </a:extLst>
                </a:gridCol>
                <a:gridCol w="7358710">
                  <a:extLst>
                    <a:ext uri="{9D8B030D-6E8A-4147-A177-3AD203B41FA5}">
                      <a16:colId xmlns:a16="http://schemas.microsoft.com/office/drawing/2014/main" val="4124223314"/>
                    </a:ext>
                  </a:extLst>
                </a:gridCol>
              </a:tblGrid>
              <a:tr h="259436">
                <a:tc>
                  <a:txBody>
                    <a:bodyPr/>
                    <a:lstStyle/>
                    <a:p>
                      <a:r>
                        <a:rPr kumimoji="1" lang="ja-JP" altLang="en-US" sz="1800" dirty="0">
                          <a:latin typeface="Meiryo UI" panose="020B0604030504040204" pitchFamily="50" charset="-128"/>
                          <a:ea typeface="Meiryo UI" panose="020B0604030504040204" pitchFamily="50" charset="-128"/>
                        </a:rPr>
                        <a:t>業種</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800" dirty="0">
                          <a:latin typeface="Meiryo UI" panose="020B0604030504040204" pitchFamily="50" charset="-128"/>
                          <a:ea typeface="Meiryo UI" panose="020B0604030504040204" pitchFamily="50" charset="-128"/>
                        </a:rPr>
                        <a:t>課題</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対応と結果</a:t>
                      </a:r>
                      <a:endParaRPr lang="en-US" altLang="ja-JP" sz="1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34284544"/>
                  </a:ext>
                </a:extLst>
              </a:tr>
              <a:tr h="410774">
                <a:tc>
                  <a:txBody>
                    <a:bodyPr/>
                    <a:lstStyle/>
                    <a:p>
                      <a:r>
                        <a:rPr kumimoji="1" lang="ja-JP" altLang="en-US" sz="1600" dirty="0">
                          <a:latin typeface="Meiryo UI" panose="020B0604030504040204" pitchFamily="50" charset="-128"/>
                          <a:ea typeface="Meiryo UI" panose="020B0604030504040204" pitchFamily="50" charset="-128"/>
                        </a:rPr>
                        <a:t>製造業</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 </a:t>
                      </a:r>
                      <a:r>
                        <a:rPr kumimoji="1" lang="ja-JP" altLang="en-US" sz="1600" dirty="0">
                          <a:latin typeface="Meiryo UI" panose="020B0604030504040204" pitchFamily="50" charset="-128"/>
                          <a:ea typeface="Meiryo UI" panose="020B0604030504040204" pitchFamily="50" charset="-128"/>
                        </a:rPr>
                        <a:t>社 </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業務の電子化が進まない</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0" i="0" dirty="0">
                          <a:latin typeface="Meiryo UI" panose="020B0604030504040204" pitchFamily="50" charset="-128"/>
                          <a:ea typeface="Meiryo UI" panose="020B0604030504040204" pitchFamily="50" charset="-128"/>
                        </a:rPr>
                        <a:t>　　</a:t>
                      </a:r>
                      <a:r>
                        <a:rPr lang="ja-JP" altLang="en-US" sz="1600" b="1" i="0" dirty="0">
                          <a:latin typeface="Meiryo UI" panose="020B0604030504040204" pitchFamily="50" charset="-128"/>
                          <a:ea typeface="Meiryo UI" panose="020B0604030504040204" pitchFamily="50" charset="-128"/>
                        </a:rPr>
                        <a:t>外部リソースの活用と、新しい開発手法の適用</a:t>
                      </a:r>
                      <a:endParaRPr lang="ja-JP" altLang="en-US" sz="1600" b="0" i="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結果</a:t>
                      </a:r>
                      <a:r>
                        <a:rPr lang="en-US" altLang="ja-JP" sz="1600" b="0" i="0" dirty="0">
                          <a:latin typeface="Meiryo UI" panose="020B0604030504040204" pitchFamily="50" charset="-128"/>
                          <a:ea typeface="Meiryo UI" panose="020B0604030504040204" pitchFamily="50" charset="-128"/>
                        </a:rPr>
                        <a:t>】DX</a:t>
                      </a:r>
                      <a:r>
                        <a:rPr lang="ja-JP" altLang="en-US" sz="1600" b="0" i="0" dirty="0">
                          <a:latin typeface="Meiryo UI" panose="020B0604030504040204" pitchFamily="50" charset="-128"/>
                          <a:ea typeface="Meiryo UI" panose="020B0604030504040204" pitchFamily="50" charset="-128"/>
                        </a:rPr>
                        <a:t>の段階を進めることができた</a:t>
                      </a:r>
                      <a:endParaRPr lang="en-US" altLang="ja-JP" sz="1600" b="0" i="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6348159"/>
                  </a:ext>
                </a:extLst>
              </a:tr>
              <a:tr h="583731">
                <a:tc>
                  <a:txBody>
                    <a:bodyPr/>
                    <a:lstStyle/>
                    <a:p>
                      <a:r>
                        <a:rPr lang="ja-JP" altLang="en-US" sz="1600" dirty="0">
                          <a:latin typeface="Meiryo UI" panose="020B0604030504040204" pitchFamily="50" charset="-128"/>
                          <a:ea typeface="Meiryo UI" panose="020B0604030504040204" pitchFamily="50" charset="-128"/>
                        </a:rPr>
                        <a:t>製造業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B </a:t>
                      </a:r>
                      <a:r>
                        <a:rPr lang="ja-JP" altLang="en-US" sz="1600" dirty="0">
                          <a:latin typeface="Meiryo UI" panose="020B0604030504040204" pitchFamily="50" charset="-128"/>
                          <a:ea typeface="Meiryo UI" panose="020B0604030504040204" pitchFamily="50" charset="-128"/>
                        </a:rPr>
                        <a:t>社</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lang="ja-JP" altLang="en-US" sz="1600" dirty="0">
                          <a:latin typeface="Meiryo UI" panose="020B0604030504040204" pitchFamily="50" charset="-128"/>
                          <a:ea typeface="Meiryo UI" panose="020B0604030504040204" pitchFamily="50" charset="-128"/>
                        </a:rPr>
                        <a:t>・システム開発に技術的な壁が存在</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・資金面での課題も存在</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1" i="0" dirty="0">
                          <a:latin typeface="Meiryo UI" panose="020B0604030504040204" pitchFamily="50" charset="-128"/>
                          <a:ea typeface="Meiryo UI" panose="020B0604030504040204" pitchFamily="50" charset="-128"/>
                        </a:rPr>
                        <a:t>　　技術的な課題→協業</a:t>
                      </a:r>
                      <a:r>
                        <a:rPr lang="en-US" altLang="ja-JP" sz="1600" b="1" i="0" dirty="0">
                          <a:latin typeface="Meiryo UI" panose="020B0604030504040204" pitchFamily="50" charset="-128"/>
                          <a:ea typeface="Meiryo UI" panose="020B0604030504040204" pitchFamily="50" charset="-128"/>
                        </a:rPr>
                        <a:t>3 </a:t>
                      </a:r>
                      <a:r>
                        <a:rPr lang="ja-JP" altLang="en-US" sz="1600" b="1" i="0" dirty="0">
                          <a:latin typeface="Meiryo UI" panose="020B0604030504040204" pitchFamily="50" charset="-128"/>
                          <a:ea typeface="Meiryo UI" panose="020B0604030504040204" pitchFamily="50" charset="-128"/>
                        </a:rPr>
                        <a:t>社での意見交換</a:t>
                      </a:r>
                      <a:endParaRPr lang="en-US" altLang="ja-JP" sz="1600" b="1" i="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1" i="0" dirty="0">
                          <a:latin typeface="Meiryo UI" panose="020B0604030504040204" pitchFamily="50" charset="-128"/>
                          <a:ea typeface="Meiryo UI" panose="020B0604030504040204" pitchFamily="50" charset="-128"/>
                        </a:rPr>
                        <a:t>　　資金面の課題→公募で得た資金で機材導入</a:t>
                      </a:r>
                    </a:p>
                    <a:p>
                      <a:pPr marL="0" marR="0" lvl="0" indent="0" defTabSz="914400" eaLnBrk="1" fontAlgn="auto" latinLnBrk="0" hangingPunct="1">
                        <a:lnSpc>
                          <a:spcPct val="100000"/>
                        </a:lnSpc>
                        <a:spcBef>
                          <a:spcPts val="0"/>
                        </a:spcBef>
                        <a:spcAft>
                          <a:spcPts val="0"/>
                        </a:spcAft>
                        <a:buClrTx/>
                        <a:buSzTx/>
                        <a:buFontTx/>
                        <a:buNone/>
                        <a:tabLst/>
                        <a:defRPr/>
                      </a:pP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結果</a:t>
                      </a: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技術的な壁を乗り越えた</a:t>
                      </a:r>
                      <a:endParaRPr lang="en-US" altLang="ja-JP" sz="1600" b="0" i="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7247202"/>
                  </a:ext>
                </a:extLst>
              </a:tr>
              <a:tr h="583731">
                <a:tc>
                  <a:txBody>
                    <a:bodyPr/>
                    <a:lstStyle/>
                    <a:p>
                      <a:r>
                        <a:rPr lang="ja-JP" altLang="en-US" sz="1600" dirty="0">
                          <a:latin typeface="Meiryo UI" panose="020B0604030504040204" pitchFamily="50" charset="-128"/>
                          <a:ea typeface="Meiryo UI" panose="020B0604030504040204" pitchFamily="50" charset="-128"/>
                        </a:rPr>
                        <a:t>非鉄金属業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 </a:t>
                      </a:r>
                      <a:r>
                        <a:rPr lang="ja-JP" altLang="en-US" sz="1600" dirty="0">
                          <a:latin typeface="Meiryo UI" panose="020B0604030504040204" pitchFamily="50" charset="-128"/>
                          <a:ea typeface="Meiryo UI" panose="020B0604030504040204" pitchFamily="50" charset="-128"/>
                        </a:rPr>
                        <a:t>社</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lang="ja-JP" altLang="en-US" sz="1600" dirty="0">
                          <a:latin typeface="Meiryo UI" panose="020B0604030504040204" pitchFamily="50" charset="-128"/>
                          <a:ea typeface="Meiryo UI" panose="020B0604030504040204" pitchFamily="50" charset="-128"/>
                        </a:rPr>
                        <a:t>システム開発に技術的な壁が存在</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lang="ja-JP" altLang="en-US" sz="1600" b="0" i="0" dirty="0">
                          <a:latin typeface="Meiryo UI" panose="020B0604030504040204" pitchFamily="50" charset="-128"/>
                          <a:ea typeface="Meiryo UI" panose="020B0604030504040204" pitchFamily="50" charset="-128"/>
                        </a:rPr>
                        <a:t>　　</a:t>
                      </a:r>
                      <a:r>
                        <a:rPr lang="ja-JP" altLang="en-US" sz="1600" b="1" i="0" dirty="0">
                          <a:latin typeface="Meiryo UI" panose="020B0604030504040204" pitchFamily="50" charset="-128"/>
                          <a:ea typeface="Meiryo UI" panose="020B0604030504040204" pitchFamily="50" charset="-128"/>
                        </a:rPr>
                        <a:t>不慣れな開発</a:t>
                      </a:r>
                      <a:r>
                        <a:rPr lang="en-US" altLang="ja-JP" sz="1600" b="1" i="0" dirty="0">
                          <a:latin typeface="Meiryo UI" panose="020B0604030504040204" pitchFamily="50" charset="-128"/>
                          <a:ea typeface="Meiryo UI" panose="020B0604030504040204" pitchFamily="50" charset="-128"/>
                        </a:rPr>
                        <a:t>(UI/UX</a:t>
                      </a:r>
                      <a:r>
                        <a:rPr lang="ja-JP" altLang="en-US" sz="1600" b="1" i="0" dirty="0">
                          <a:latin typeface="Meiryo UI" panose="020B0604030504040204" pitchFamily="50" charset="-128"/>
                          <a:ea typeface="Meiryo UI" panose="020B0604030504040204" pitchFamily="50" charset="-128"/>
                        </a:rPr>
                        <a:t>、アジャイル開発など</a:t>
                      </a:r>
                      <a:r>
                        <a:rPr lang="en-US" altLang="ja-JP" sz="1600" b="1" i="0" dirty="0">
                          <a:latin typeface="Meiryo UI" panose="020B0604030504040204" pitchFamily="50" charset="-128"/>
                          <a:ea typeface="Meiryo UI" panose="020B0604030504040204" pitchFamily="50" charset="-128"/>
                        </a:rPr>
                        <a:t>)</a:t>
                      </a:r>
                      <a:r>
                        <a:rPr lang="ja-JP" altLang="en-US" sz="1600" b="1" i="0" dirty="0">
                          <a:latin typeface="Meiryo UI" panose="020B0604030504040204" pitchFamily="50" charset="-128"/>
                          <a:ea typeface="Meiryo UI" panose="020B0604030504040204" pitchFamily="50" charset="-128"/>
                        </a:rPr>
                        <a:t>を、外部リソースと連携</a:t>
                      </a:r>
                      <a:endParaRPr lang="en-US" altLang="ja-JP" sz="1600" b="1" i="0" dirty="0">
                        <a:latin typeface="Meiryo UI" panose="020B0604030504040204" pitchFamily="50" charset="-128"/>
                        <a:ea typeface="Meiryo UI" panose="020B0604030504040204" pitchFamily="50" charset="-128"/>
                      </a:endParaRPr>
                    </a:p>
                    <a:p>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結果</a:t>
                      </a: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技術的な壁を乗り越えた</a:t>
                      </a:r>
                      <a:endParaRPr kumimoji="1" lang="ja-JP" altLang="en-US" sz="1600" b="0" i="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62394734"/>
                  </a:ext>
                </a:extLst>
              </a:tr>
              <a:tr h="583731">
                <a:tc>
                  <a:txBody>
                    <a:bodyPr/>
                    <a:lstStyle/>
                    <a:p>
                      <a:r>
                        <a:rPr lang="ja-JP" altLang="en-US" sz="1600" dirty="0">
                          <a:latin typeface="Meiryo UI" panose="020B0604030504040204" pitchFamily="50" charset="-128"/>
                          <a:ea typeface="Meiryo UI" panose="020B0604030504040204" pitchFamily="50" charset="-128"/>
                        </a:rPr>
                        <a:t>サービス業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D </a:t>
                      </a:r>
                      <a:r>
                        <a:rPr lang="ja-JP" altLang="en-US" sz="1600" dirty="0">
                          <a:latin typeface="Meiryo UI" panose="020B0604030504040204" pitchFamily="50" charset="-128"/>
                          <a:ea typeface="Meiryo UI" panose="020B0604030504040204" pitchFamily="50" charset="-128"/>
                        </a:rPr>
                        <a:t>社</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lang="ja-JP" altLang="en-US" sz="1600" dirty="0">
                          <a:latin typeface="Meiryo UI" panose="020B0604030504040204" pitchFamily="50" charset="-128"/>
                          <a:ea typeface="Meiryo UI" panose="020B0604030504040204" pitchFamily="50" charset="-128"/>
                        </a:rPr>
                        <a:t>事業の変革を進めるための人材が不足</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0" i="0" dirty="0">
                          <a:latin typeface="Meiryo UI" panose="020B0604030504040204" pitchFamily="50" charset="-128"/>
                          <a:ea typeface="Meiryo UI" panose="020B0604030504040204" pitchFamily="50" charset="-128"/>
                        </a:rPr>
                        <a:t>　　</a:t>
                      </a:r>
                      <a:r>
                        <a:rPr lang="ja-JP" altLang="en-US" sz="1600" b="1" i="0" dirty="0">
                          <a:latin typeface="Meiryo UI" panose="020B0604030504040204" pitchFamily="50" charset="-128"/>
                          <a:ea typeface="Meiryo UI" panose="020B0604030504040204" pitchFamily="50" charset="-128"/>
                        </a:rPr>
                        <a:t>過去の失敗を乗り越え、事業の評価軸を作成</a:t>
                      </a:r>
                      <a:endParaRPr lang="en-US" altLang="ja-JP" sz="1600" b="1" i="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結果</a:t>
                      </a:r>
                      <a:r>
                        <a:rPr lang="en-US" altLang="ja-JP" sz="1600" b="0" i="0" dirty="0">
                          <a:latin typeface="Meiryo UI" panose="020B0604030504040204" pitchFamily="50" charset="-128"/>
                          <a:ea typeface="Meiryo UI" panose="020B0604030504040204" pitchFamily="50" charset="-128"/>
                        </a:rPr>
                        <a:t>】IT </a:t>
                      </a:r>
                      <a:r>
                        <a:rPr lang="ja-JP" altLang="en-US" sz="1600" b="0" i="0" dirty="0">
                          <a:latin typeface="Meiryo UI" panose="020B0604030504040204" pitchFamily="50" charset="-128"/>
                          <a:ea typeface="Meiryo UI" panose="020B0604030504040204" pitchFamily="50" charset="-128"/>
                        </a:rPr>
                        <a:t>人材を育成、調達できる基盤を作り上げた</a:t>
                      </a:r>
                      <a:endParaRPr kumimoji="1" lang="ja-JP" altLang="en-US" sz="1600" b="0" i="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34619936"/>
                  </a:ext>
                </a:extLst>
              </a:tr>
              <a:tr h="674839">
                <a:tc>
                  <a:txBody>
                    <a:bodyPr/>
                    <a:lstStyle/>
                    <a:p>
                      <a:r>
                        <a:rPr lang="ja-JP" altLang="en-US" sz="1600" dirty="0">
                          <a:latin typeface="Meiryo UI" panose="020B0604030504040204" pitchFamily="50" charset="-128"/>
                          <a:ea typeface="Meiryo UI" panose="020B0604030504040204" pitchFamily="50" charset="-128"/>
                        </a:rPr>
                        <a:t>化学工業 </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E </a:t>
                      </a:r>
                      <a:r>
                        <a:rPr lang="ja-JP" altLang="en-US" sz="1600" dirty="0">
                          <a:latin typeface="Meiryo UI" panose="020B0604030504040204" pitchFamily="50" charset="-128"/>
                          <a:ea typeface="Meiryo UI" panose="020B0604030504040204" pitchFamily="50" charset="-128"/>
                        </a:rPr>
                        <a:t>社</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lang="ja-JP" altLang="en-US" sz="1600" dirty="0">
                          <a:latin typeface="Meiryo UI" panose="020B0604030504040204" pitchFamily="50" charset="-128"/>
                          <a:ea typeface="Meiryo UI" panose="020B0604030504040204" pitchFamily="50" charset="-128"/>
                        </a:rPr>
                        <a:t>トランスフォーメーションへの道筋が見通せなかった</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0" i="0" dirty="0">
                          <a:latin typeface="Meiryo UI" panose="020B0604030504040204" pitchFamily="50" charset="-128"/>
                          <a:ea typeface="Meiryo UI" panose="020B0604030504040204" pitchFamily="50" charset="-128"/>
                        </a:rPr>
                        <a:t>　　</a:t>
                      </a:r>
                      <a:r>
                        <a:rPr lang="ja-JP" altLang="en-US" sz="1600" b="1" i="0" dirty="0">
                          <a:latin typeface="Meiryo UI" panose="020B0604030504040204" pitchFamily="50" charset="-128"/>
                          <a:ea typeface="Meiryo UI" panose="020B0604030504040204" pitchFamily="50" charset="-128"/>
                        </a:rPr>
                        <a:t>国内外のビジネス変革の「アイデア集・事例集」の収集・まとめ</a:t>
                      </a:r>
                      <a:endParaRPr lang="en-US" altLang="ja-JP" sz="1600" b="0" i="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結果</a:t>
                      </a:r>
                      <a:r>
                        <a:rPr lang="en-US" altLang="ja-JP" sz="1600" b="0" i="0" dirty="0">
                          <a:latin typeface="Meiryo UI" panose="020B0604030504040204" pitchFamily="50" charset="-128"/>
                          <a:ea typeface="Meiryo UI" panose="020B0604030504040204" pitchFamily="50" charset="-128"/>
                        </a:rPr>
                        <a:t>】</a:t>
                      </a:r>
                      <a:r>
                        <a:rPr lang="ja-JP" altLang="en-US" sz="1600" b="0" i="0" dirty="0">
                          <a:latin typeface="Meiryo UI" panose="020B0604030504040204" pitchFamily="50" charset="-128"/>
                          <a:ea typeface="Meiryo UI" panose="020B0604030504040204" pitchFamily="50" charset="-128"/>
                        </a:rPr>
                        <a:t>課題の解決や現状業務に対する変革の検討の際に社内の共通言語として利用することができ、検討案の実現に向けより深い議論を行うことができるようになった</a:t>
                      </a:r>
                      <a:endParaRPr kumimoji="1" lang="ja-JP" altLang="en-US" sz="1600" b="0" i="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89409936"/>
                  </a:ext>
                </a:extLst>
              </a:tr>
            </a:tbl>
          </a:graphicData>
        </a:graphic>
      </p:graphicFrame>
      <p:sp>
        <p:nvSpPr>
          <p:cNvPr id="12" name="二等辺三角形 11">
            <a:extLst>
              <a:ext uri="{FF2B5EF4-FFF2-40B4-BE49-F238E27FC236}">
                <a16:creationId xmlns:a16="http://schemas.microsoft.com/office/drawing/2014/main" id="{2445DE8D-E272-4EAE-811F-4E5A7155D31E}"/>
              </a:ext>
            </a:extLst>
          </p:cNvPr>
          <p:cNvSpPr/>
          <p:nvPr/>
        </p:nvSpPr>
        <p:spPr>
          <a:xfrm rot="5400000">
            <a:off x="4727848" y="2647609"/>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13" name="二等辺三角形 12">
            <a:extLst>
              <a:ext uri="{FF2B5EF4-FFF2-40B4-BE49-F238E27FC236}">
                <a16:creationId xmlns:a16="http://schemas.microsoft.com/office/drawing/2014/main" id="{0983DC2C-9F2C-49E2-9A34-8FAC969BAFD5}"/>
              </a:ext>
            </a:extLst>
          </p:cNvPr>
          <p:cNvSpPr/>
          <p:nvPr/>
        </p:nvSpPr>
        <p:spPr>
          <a:xfrm rot="5400000">
            <a:off x="4727848" y="3236605"/>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14" name="二等辺三角形 13">
            <a:extLst>
              <a:ext uri="{FF2B5EF4-FFF2-40B4-BE49-F238E27FC236}">
                <a16:creationId xmlns:a16="http://schemas.microsoft.com/office/drawing/2014/main" id="{3F8A6DD8-AF05-4876-AEB5-6F0970654022}"/>
              </a:ext>
            </a:extLst>
          </p:cNvPr>
          <p:cNvSpPr/>
          <p:nvPr/>
        </p:nvSpPr>
        <p:spPr>
          <a:xfrm rot="5400000">
            <a:off x="4727848" y="4076969"/>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15" name="二等辺三角形 14">
            <a:extLst>
              <a:ext uri="{FF2B5EF4-FFF2-40B4-BE49-F238E27FC236}">
                <a16:creationId xmlns:a16="http://schemas.microsoft.com/office/drawing/2014/main" id="{E584CF75-9BC1-4606-A8F4-914CC89675B9}"/>
              </a:ext>
            </a:extLst>
          </p:cNvPr>
          <p:cNvSpPr/>
          <p:nvPr/>
        </p:nvSpPr>
        <p:spPr>
          <a:xfrm rot="5400000">
            <a:off x="4727848" y="4665305"/>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23" name="二等辺三角形 22">
            <a:extLst>
              <a:ext uri="{FF2B5EF4-FFF2-40B4-BE49-F238E27FC236}">
                <a16:creationId xmlns:a16="http://schemas.microsoft.com/office/drawing/2014/main" id="{26977475-EC28-4F3B-914B-7E1E60F1B419}"/>
              </a:ext>
            </a:extLst>
          </p:cNvPr>
          <p:cNvSpPr/>
          <p:nvPr/>
        </p:nvSpPr>
        <p:spPr>
          <a:xfrm rot="5400000">
            <a:off x="4727848" y="5253641"/>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24" name="二等辺三角形 23">
            <a:extLst>
              <a:ext uri="{FF2B5EF4-FFF2-40B4-BE49-F238E27FC236}">
                <a16:creationId xmlns:a16="http://schemas.microsoft.com/office/drawing/2014/main" id="{59CF0BB2-8533-4189-865C-91B9E99CEFE9}"/>
              </a:ext>
            </a:extLst>
          </p:cNvPr>
          <p:cNvSpPr/>
          <p:nvPr/>
        </p:nvSpPr>
        <p:spPr>
          <a:xfrm rot="5400000">
            <a:off x="4727848" y="3488633"/>
            <a:ext cx="144016" cy="14401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latin typeface="Meiryo UI" panose="020B0604030504040204" pitchFamily="50" charset="-128"/>
            </a:endParaRPr>
          </a:p>
        </p:txBody>
      </p:sp>
      <p:sp>
        <p:nvSpPr>
          <p:cNvPr id="25" name="コンテンツ プレースホルダー 2">
            <a:extLst>
              <a:ext uri="{FF2B5EF4-FFF2-40B4-BE49-F238E27FC236}">
                <a16:creationId xmlns:a16="http://schemas.microsoft.com/office/drawing/2014/main" id="{2B538815-E4B1-40E9-B791-B61D72B8681C}"/>
              </a:ext>
            </a:extLst>
          </p:cNvPr>
          <p:cNvSpPr/>
          <p:nvPr/>
        </p:nvSpPr>
        <p:spPr>
          <a:xfrm>
            <a:off x="561791" y="1289360"/>
            <a:ext cx="9434880" cy="367878"/>
          </a:xfrm>
          <a:prstGeom prst="rect">
            <a:avLst/>
          </a:prstGeom>
          <a:noFill/>
          <a:ln w="0">
            <a:noFill/>
          </a:ln>
        </p:spPr>
        <p:style>
          <a:lnRef idx="0">
            <a:scrgbClr r="0" g="0" b="0"/>
          </a:lnRef>
          <a:fillRef idx="0">
            <a:scrgbClr r="0" g="0" b="0"/>
          </a:fillRef>
          <a:effectRef idx="0">
            <a:scrgbClr r="0" g="0" b="0"/>
          </a:effectRef>
          <a:fontRef idx="minor"/>
        </p:style>
        <p:txBody>
          <a:bodyPr tIns="36000" bIns="36000" anchor="t">
            <a:noAutofit/>
          </a:bodyPr>
          <a:lstStyle/>
          <a:p>
            <a:pPr>
              <a:lnSpc>
                <a:spcPct val="100000"/>
              </a:lnSpc>
              <a:tabLst>
                <a:tab pos="0" algn="l"/>
              </a:tabLst>
            </a:pPr>
            <a:r>
              <a:rPr lang="en-US" b="0" strike="noStrike" spc="-1" dirty="0">
                <a:solidFill>
                  <a:srgbClr val="000000"/>
                </a:solidFill>
                <a:latin typeface="Meiryo UI"/>
                <a:ea typeface="Meiryo UI"/>
              </a:rPr>
              <a:t>DX</a:t>
            </a:r>
            <a:r>
              <a:rPr lang="ja-JP" altLang="en-US" spc="-1" dirty="0">
                <a:solidFill>
                  <a:srgbClr val="000000"/>
                </a:solidFill>
                <a:latin typeface="Meiryo UI"/>
                <a:ea typeface="Meiryo UI"/>
              </a:rPr>
              <a:t>の実践で発生した課題に対応した　</a:t>
            </a:r>
            <a:r>
              <a:rPr lang="en-US" altLang="ja-JP" spc="-1" dirty="0">
                <a:solidFill>
                  <a:srgbClr val="000000"/>
                </a:solidFill>
                <a:latin typeface="Meiryo UI"/>
                <a:ea typeface="Meiryo UI"/>
              </a:rPr>
              <a:t>5</a:t>
            </a:r>
            <a:r>
              <a:rPr lang="ja-JP" altLang="en-US" spc="-1" dirty="0">
                <a:solidFill>
                  <a:srgbClr val="000000"/>
                </a:solidFill>
                <a:latin typeface="Meiryo UI"/>
                <a:ea typeface="Meiryo UI"/>
              </a:rPr>
              <a:t>社の事例を掲載</a:t>
            </a:r>
            <a:endParaRPr lang="en-US" b="0" strike="noStrike" spc="-1" dirty="0">
              <a:solidFill>
                <a:srgbClr val="000000"/>
              </a:solidFill>
              <a:latin typeface="Meiryo UI" panose="020B0604030504040204" pitchFamily="50" charset="-128"/>
            </a:endParaRPr>
          </a:p>
        </p:txBody>
      </p:sp>
      <p:pic>
        <p:nvPicPr>
          <p:cNvPr id="32" name="図 31" descr="アイコン&#10;&#10;自動的に生成された説明">
            <a:extLst>
              <a:ext uri="{FF2B5EF4-FFF2-40B4-BE49-F238E27FC236}">
                <a16:creationId xmlns:a16="http://schemas.microsoft.com/office/drawing/2014/main" id="{6CA00642-EDCF-4057-A37A-5EEA3475B33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33" name="図 32" descr="アイコン&#10;&#10;自動的に生成された説明">
            <a:extLst>
              <a:ext uri="{FF2B5EF4-FFF2-40B4-BE49-F238E27FC236}">
                <a16:creationId xmlns:a16="http://schemas.microsoft.com/office/drawing/2014/main" id="{E82847AC-5C69-4A3A-BB77-6A1B3DE6FA2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sp>
        <p:nvSpPr>
          <p:cNvPr id="35" name="正方形/長方形 19">
            <a:extLst>
              <a:ext uri="{FF2B5EF4-FFF2-40B4-BE49-F238E27FC236}">
                <a16:creationId xmlns:a16="http://schemas.microsoft.com/office/drawing/2014/main" id="{383342D6-7C8C-449A-BF31-24D88CF28947}"/>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36" name="正方形/長方形 19">
            <a:extLst>
              <a:ext uri="{FF2B5EF4-FFF2-40B4-BE49-F238E27FC236}">
                <a16:creationId xmlns:a16="http://schemas.microsoft.com/office/drawing/2014/main" id="{488C0BBB-E04A-4147-9D04-FC9F6216CF0F}"/>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7" name="正方形/長方形 36">
            <a:extLst>
              <a:ext uri="{FF2B5EF4-FFF2-40B4-BE49-F238E27FC236}">
                <a16:creationId xmlns:a16="http://schemas.microsoft.com/office/drawing/2014/main" id="{B0BFF977-C41E-47AF-B7F8-1F900B8108B3}"/>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60266747-06DF-4DF4-91B8-87D069B91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Tree>
    <p:extLst>
      <p:ext uri="{BB962C8B-B14F-4D97-AF65-F5344CB8AC3E}">
        <p14:creationId xmlns:p14="http://schemas.microsoft.com/office/powerpoint/2010/main" val="230156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タイトル 2"/>
          <p:cNvSpPr/>
          <p:nvPr/>
        </p:nvSpPr>
        <p:spPr>
          <a:xfrm>
            <a:off x="695160" y="35136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ja-JP" altLang="en-US" sz="2800" b="0" strike="noStrike" spc="-1" dirty="0">
                <a:solidFill>
                  <a:srgbClr val="000066"/>
                </a:solidFill>
                <a:latin typeface="Meiryo UI"/>
                <a:ea typeface="Meiryo UI"/>
              </a:rPr>
              <a:t>目次</a:t>
            </a:r>
            <a:endParaRPr lang="en-US" sz="2800" b="0" strike="noStrike" spc="-1" dirty="0">
              <a:solidFill>
                <a:srgbClr val="000000"/>
              </a:solidFill>
              <a:latin typeface="Meiryo UI" panose="020B0604030504040204" pitchFamily="50" charset="-128"/>
            </a:endParaRPr>
          </a:p>
        </p:txBody>
      </p:sp>
      <p:cxnSp>
        <p:nvCxnSpPr>
          <p:cNvPr id="5" name="直線コネクタ 4">
            <a:extLst>
              <a:ext uri="{FF2B5EF4-FFF2-40B4-BE49-F238E27FC236}">
                <a16:creationId xmlns:a16="http://schemas.microsoft.com/office/drawing/2014/main" id="{6EF85FFC-E7DD-4FEA-99C0-99886CCC63B2}"/>
              </a:ext>
            </a:extLst>
          </p:cNvPr>
          <p:cNvCxnSpPr>
            <a:cxnSpLocks/>
          </p:cNvCxnSpPr>
          <p:nvPr/>
        </p:nvCxnSpPr>
        <p:spPr bwMode="auto">
          <a:xfrm>
            <a:off x="1197168" y="1593643"/>
            <a:ext cx="0" cy="5040560"/>
          </a:xfrm>
          <a:prstGeom prst="line">
            <a:avLst/>
          </a:prstGeom>
          <a:ln>
            <a:solidFill>
              <a:schemeClr val="tx1">
                <a:lumMod val="65000"/>
                <a:lumOff val="3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 name="正方形/長方形 6">
            <a:extLst>
              <a:ext uri="{FF2B5EF4-FFF2-40B4-BE49-F238E27FC236}">
                <a16:creationId xmlns:a16="http://schemas.microsoft.com/office/drawing/2014/main" id="{1130CA44-7737-41EB-B144-453EDDFDAC6B}"/>
              </a:ext>
            </a:extLst>
          </p:cNvPr>
          <p:cNvSpPr/>
          <p:nvPr/>
        </p:nvSpPr>
        <p:spPr bwMode="gray">
          <a:xfrm>
            <a:off x="1340285" y="1556792"/>
            <a:ext cx="5566383"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r>
              <a:rPr kumimoji="1" lang="ja-JP" altLang="en-US" b="1" dirty="0">
                <a:solidFill>
                  <a:schemeClr val="tx1"/>
                </a:solidFill>
                <a:latin typeface="Meiryo UI" panose="020B0604030504040204" pitchFamily="50" charset="-128"/>
                <a:ea typeface="Meiryo UI" panose="020B0604030504040204" pitchFamily="50" charset="-128"/>
              </a:rPr>
              <a:t>はじめに</a:t>
            </a:r>
            <a:endParaRPr kumimoji="1" lang="en-US" altLang="ja-JP"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実践手引書とは、</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実践手引書の全体概要　など</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8" name="楕円 7">
            <a:extLst>
              <a:ext uri="{FF2B5EF4-FFF2-40B4-BE49-F238E27FC236}">
                <a16:creationId xmlns:a16="http://schemas.microsoft.com/office/drawing/2014/main" id="{2078D8D9-E896-4795-94A6-02BE53ADC6B9}"/>
              </a:ext>
            </a:extLst>
          </p:cNvPr>
          <p:cNvSpPr/>
          <p:nvPr/>
        </p:nvSpPr>
        <p:spPr bwMode="gray">
          <a:xfrm>
            <a:off x="1127448" y="1665651"/>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2E3E8D02-AC16-4643-B0BD-19395C00043D}"/>
              </a:ext>
            </a:extLst>
          </p:cNvPr>
          <p:cNvSpPr/>
          <p:nvPr/>
        </p:nvSpPr>
        <p:spPr bwMode="gray">
          <a:xfrm>
            <a:off x="1130946" y="2550176"/>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08169E7-E9FA-475C-94C6-BC0E8F8888D6}"/>
              </a:ext>
            </a:extLst>
          </p:cNvPr>
          <p:cNvSpPr/>
          <p:nvPr/>
        </p:nvSpPr>
        <p:spPr bwMode="gray">
          <a:xfrm>
            <a:off x="1316715" y="2468891"/>
            <a:ext cx="5581189"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ja-JP" b="1" dirty="0">
                <a:solidFill>
                  <a:schemeClr val="tx1"/>
                </a:solidFill>
                <a:latin typeface="Meiryo UI" panose="020B0604030504040204" pitchFamily="50" charset="-128"/>
                <a:ea typeface="Meiryo UI" panose="020B0604030504040204" pitchFamily="50" charset="-128"/>
              </a:rPr>
              <a:t>1</a:t>
            </a:r>
            <a:r>
              <a:rPr kumimoji="1" lang="ja-JP" altLang="en-US" b="1" dirty="0">
                <a:solidFill>
                  <a:schemeClr val="tx1"/>
                </a:solidFill>
                <a:latin typeface="Meiryo UI" panose="020B0604030504040204" pitchFamily="50" charset="-128"/>
                <a:ea typeface="Meiryo UI" panose="020B0604030504040204" pitchFamily="50" charset="-128"/>
              </a:rPr>
              <a:t>章</a:t>
            </a:r>
            <a:r>
              <a:rPr kumimoji="1" lang="ja-JP" altLang="en-US" b="1" spc="-1" dirty="0">
                <a:solidFill>
                  <a:srgbClr val="000000"/>
                </a:solidFill>
                <a:latin typeface="Meiryo UI"/>
                <a:ea typeface="Meiryo UI"/>
              </a:rPr>
              <a:t>　</a:t>
            </a:r>
            <a:r>
              <a:rPr lang="en-US" altLang="ja-JP" b="1" spc="-1" dirty="0">
                <a:solidFill>
                  <a:srgbClr val="000000"/>
                </a:solidFill>
                <a:latin typeface="Meiryo UI"/>
                <a:ea typeface="Meiryo UI"/>
              </a:rPr>
              <a:t>DX</a:t>
            </a:r>
            <a:r>
              <a:rPr lang="ja-JP" altLang="ja-JP" b="1" spc="-1" dirty="0">
                <a:solidFill>
                  <a:srgbClr val="000000"/>
                </a:solidFill>
                <a:latin typeface="Meiryo UI"/>
                <a:ea typeface="Meiryo UI"/>
              </a:rPr>
              <a:t>を実現するための考え方</a:t>
            </a:r>
            <a:endParaRPr kumimoji="1" lang="en-US" altLang="ja-JP" b="1" dirty="0">
              <a:solidFill>
                <a:schemeClr val="tx1"/>
              </a:solidFill>
              <a:latin typeface="Meiryo UI" panose="020B0604030504040204" pitchFamily="50" charset="-128"/>
              <a:ea typeface="Meiryo UI" panose="020B0604030504040204" pitchFamily="50" charset="-128"/>
            </a:endParaRPr>
          </a:p>
          <a:p>
            <a:pPr marL="0" indent="0" algn="l">
              <a:buNone/>
            </a:pPr>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1296E2A1-9FD8-405B-89AF-2104616DE34C}"/>
              </a:ext>
            </a:extLst>
          </p:cNvPr>
          <p:cNvSpPr/>
          <p:nvPr/>
        </p:nvSpPr>
        <p:spPr bwMode="gray">
          <a:xfrm>
            <a:off x="1125160" y="3434701"/>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8" name="楕円 17">
            <a:extLst>
              <a:ext uri="{FF2B5EF4-FFF2-40B4-BE49-F238E27FC236}">
                <a16:creationId xmlns:a16="http://schemas.microsoft.com/office/drawing/2014/main" id="{8A63463D-6E4B-48C1-B698-BCB0929FFEF0}"/>
              </a:ext>
            </a:extLst>
          </p:cNvPr>
          <p:cNvSpPr/>
          <p:nvPr/>
        </p:nvSpPr>
        <p:spPr bwMode="gray">
          <a:xfrm>
            <a:off x="1125160" y="4319226"/>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53FE4207-8530-470A-8DBD-4979144995D2}"/>
              </a:ext>
            </a:extLst>
          </p:cNvPr>
          <p:cNvSpPr/>
          <p:nvPr/>
        </p:nvSpPr>
        <p:spPr bwMode="gray">
          <a:xfrm>
            <a:off x="1136215" y="5203751"/>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BE7E4AB-FD5E-4F42-88E0-7CDFA1C0EEAE}"/>
              </a:ext>
            </a:extLst>
          </p:cNvPr>
          <p:cNvSpPr/>
          <p:nvPr/>
        </p:nvSpPr>
        <p:spPr bwMode="gray">
          <a:xfrm>
            <a:off x="1325478" y="4209046"/>
            <a:ext cx="5552145"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ja-JP" b="1" dirty="0">
                <a:solidFill>
                  <a:schemeClr val="tx1"/>
                </a:solidFill>
                <a:latin typeface="Meiryo UI" panose="020B0604030504040204" pitchFamily="50" charset="-128"/>
                <a:ea typeface="Meiryo UI" panose="020B0604030504040204" pitchFamily="50" charset="-128"/>
              </a:rPr>
              <a:t>3</a:t>
            </a:r>
            <a:r>
              <a:rPr kumimoji="1" lang="ja-JP" altLang="en-US" b="1" dirty="0">
                <a:solidFill>
                  <a:schemeClr val="tx1"/>
                </a:solidFill>
                <a:latin typeface="Meiryo UI" panose="020B0604030504040204" pitchFamily="50" charset="-128"/>
                <a:ea typeface="Meiryo UI" panose="020B0604030504040204" pitchFamily="50" charset="-128"/>
              </a:rPr>
              <a:t>章　</a:t>
            </a:r>
            <a:r>
              <a:rPr lang="en-US" altLang="ja-JP" b="1" spc="-1" dirty="0">
                <a:solidFill>
                  <a:srgbClr val="000000"/>
                </a:solidFill>
                <a:latin typeface="Meiryo UI"/>
                <a:ea typeface="Meiryo UI"/>
              </a:rPr>
              <a:t>DX</a:t>
            </a:r>
            <a:r>
              <a:rPr lang="ja-JP" altLang="ja-JP" b="1" spc="-1" dirty="0">
                <a:solidFill>
                  <a:srgbClr val="000000"/>
                </a:solidFill>
                <a:latin typeface="Meiryo UI"/>
                <a:ea typeface="Meiryo UI"/>
              </a:rPr>
              <a:t>を実現するための</a:t>
            </a:r>
            <a:r>
              <a:rPr lang="en-US" altLang="ja-JP" b="1" spc="-1" dirty="0">
                <a:solidFill>
                  <a:srgbClr val="000000"/>
                </a:solidFill>
                <a:latin typeface="Meiryo UI"/>
                <a:ea typeface="Meiryo UI"/>
              </a:rPr>
              <a:t>IT</a:t>
            </a:r>
            <a:r>
              <a:rPr lang="ja-JP" altLang="ja-JP" b="1" spc="-1" dirty="0">
                <a:solidFill>
                  <a:srgbClr val="000000"/>
                </a:solidFill>
                <a:latin typeface="Meiryo UI"/>
                <a:ea typeface="Meiryo UI"/>
              </a:rPr>
              <a:t>システムのあるべき姿</a:t>
            </a:r>
            <a:endParaRPr kumimoji="1" lang="en-US" altLang="ja-JP" b="1" dirty="0">
              <a:solidFill>
                <a:schemeClr val="tx1"/>
              </a:solidFill>
              <a:latin typeface="Meiryo UI" panose="020B0604030504040204" pitchFamily="50" charset="-128"/>
              <a:ea typeface="Meiryo UI" panose="020B0604030504040204" pitchFamily="50" charset="-128"/>
            </a:endParaRPr>
          </a:p>
          <a:p>
            <a:pPr marL="0" indent="0" algn="l">
              <a:buNone/>
            </a:pPr>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B5AC6A76-90DF-4FD2-A055-87E96D757592}"/>
              </a:ext>
            </a:extLst>
          </p:cNvPr>
          <p:cNvSpPr/>
          <p:nvPr/>
        </p:nvSpPr>
        <p:spPr bwMode="gray">
          <a:xfrm>
            <a:off x="1325478" y="3321835"/>
            <a:ext cx="5527175"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ja-JP" b="1" dirty="0">
                <a:solidFill>
                  <a:schemeClr val="tx1"/>
                </a:solidFill>
                <a:latin typeface="Meiryo UI" panose="020B0604030504040204" pitchFamily="50" charset="-128"/>
                <a:ea typeface="Meiryo UI" panose="020B0604030504040204" pitchFamily="50" charset="-128"/>
              </a:rPr>
              <a:t>2</a:t>
            </a:r>
            <a:r>
              <a:rPr kumimoji="1" lang="ja-JP" altLang="en-US" b="1" dirty="0">
                <a:solidFill>
                  <a:schemeClr val="tx1"/>
                </a:solidFill>
                <a:latin typeface="Meiryo UI" panose="020B0604030504040204" pitchFamily="50" charset="-128"/>
                <a:ea typeface="Meiryo UI" panose="020B0604030504040204" pitchFamily="50" charset="-128"/>
              </a:rPr>
              <a:t>章　</a:t>
            </a:r>
            <a:r>
              <a:rPr lang="en-US" altLang="ja-JP" b="1" spc="-1" dirty="0">
                <a:solidFill>
                  <a:srgbClr val="000000"/>
                </a:solidFill>
                <a:latin typeface="Meiryo UI"/>
                <a:ea typeface="Meiryo UI"/>
              </a:rPr>
              <a:t>DX</a:t>
            </a:r>
            <a:r>
              <a:rPr lang="ja-JP" altLang="ja-JP" b="1" spc="-1" dirty="0">
                <a:solidFill>
                  <a:srgbClr val="000000"/>
                </a:solidFill>
                <a:latin typeface="Meiryo UI"/>
                <a:ea typeface="Meiryo UI"/>
              </a:rPr>
              <a:t>を継続的に進めるための考え方</a:t>
            </a:r>
            <a:endParaRPr kumimoji="1" lang="en-US" altLang="ja-JP" b="1" dirty="0">
              <a:solidFill>
                <a:schemeClr val="tx1"/>
              </a:solidFill>
              <a:latin typeface="Meiryo UI" panose="020B0604030504040204" pitchFamily="50" charset="-128"/>
              <a:ea typeface="Meiryo UI" panose="020B0604030504040204" pitchFamily="50" charset="-128"/>
            </a:endParaRPr>
          </a:p>
          <a:p>
            <a:pPr marL="0" indent="0" algn="l">
              <a:buNone/>
            </a:pPr>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1980173-DD08-4893-B8B3-316AB741F3E5}"/>
              </a:ext>
            </a:extLst>
          </p:cNvPr>
          <p:cNvSpPr/>
          <p:nvPr/>
        </p:nvSpPr>
        <p:spPr bwMode="gray">
          <a:xfrm>
            <a:off x="1303267" y="5118687"/>
            <a:ext cx="5552145"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ja-JP" b="1" dirty="0">
                <a:solidFill>
                  <a:schemeClr val="tx1"/>
                </a:solidFill>
                <a:latin typeface="Meiryo UI" panose="020B0604030504040204" pitchFamily="50" charset="-128"/>
                <a:ea typeface="Meiryo UI" panose="020B0604030504040204" pitchFamily="50" charset="-128"/>
              </a:rPr>
              <a:t>4</a:t>
            </a:r>
            <a:r>
              <a:rPr kumimoji="1" lang="ja-JP" altLang="en-US" b="1" dirty="0">
                <a:solidFill>
                  <a:schemeClr val="tx1"/>
                </a:solidFill>
                <a:latin typeface="Meiryo UI" panose="020B0604030504040204" pitchFamily="50" charset="-128"/>
                <a:ea typeface="Meiryo UI" panose="020B0604030504040204" pitchFamily="50" charset="-128"/>
              </a:rPr>
              <a:t>章　</a:t>
            </a:r>
            <a:r>
              <a:rPr lang="ja-JP" altLang="ja-JP" b="1" spc="-1" dirty="0">
                <a:solidFill>
                  <a:srgbClr val="000000"/>
                </a:solidFill>
                <a:latin typeface="Meiryo UI"/>
                <a:ea typeface="Meiryo UI"/>
              </a:rPr>
              <a:t>あるべき</a:t>
            </a:r>
            <a:r>
              <a:rPr lang="en-US" altLang="ja-JP" b="1" spc="-1" dirty="0">
                <a:solidFill>
                  <a:srgbClr val="000000"/>
                </a:solidFill>
                <a:latin typeface="Meiryo UI"/>
                <a:ea typeface="Meiryo UI"/>
              </a:rPr>
              <a:t>IT</a:t>
            </a:r>
            <a:r>
              <a:rPr lang="ja-JP" altLang="en-US" b="1" spc="-1" dirty="0">
                <a:solidFill>
                  <a:srgbClr val="000000"/>
                </a:solidFill>
                <a:latin typeface="Meiryo UI"/>
                <a:ea typeface="Meiryo UI"/>
              </a:rPr>
              <a:t>システム</a:t>
            </a:r>
            <a:r>
              <a:rPr lang="ja-JP" altLang="ja-JP" b="1" spc="-1" dirty="0">
                <a:solidFill>
                  <a:srgbClr val="000000"/>
                </a:solidFill>
                <a:latin typeface="Meiryo UI"/>
                <a:ea typeface="Meiryo UI"/>
              </a:rPr>
              <a:t>とそれを実現する技術要素</a:t>
            </a:r>
            <a:endParaRPr kumimoji="1" lang="en-US" altLang="ja-JP" b="1" dirty="0">
              <a:solidFill>
                <a:schemeClr val="tx1"/>
              </a:solidFill>
              <a:latin typeface="Meiryo UI" panose="020B0604030504040204" pitchFamily="50" charset="-128"/>
              <a:ea typeface="Meiryo UI" panose="020B0604030504040204" pitchFamily="50" charset="-128"/>
            </a:endParaRPr>
          </a:p>
          <a:p>
            <a:pPr marL="0" indent="0" algn="l">
              <a:buNone/>
            </a:pPr>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3" name="楕円 22">
            <a:extLst>
              <a:ext uri="{FF2B5EF4-FFF2-40B4-BE49-F238E27FC236}">
                <a16:creationId xmlns:a16="http://schemas.microsoft.com/office/drawing/2014/main" id="{299343DF-6FB2-4E05-98D1-4120887F4A66}"/>
              </a:ext>
            </a:extLst>
          </p:cNvPr>
          <p:cNvSpPr/>
          <p:nvPr/>
        </p:nvSpPr>
        <p:spPr bwMode="gray">
          <a:xfrm>
            <a:off x="1127288" y="5979466"/>
            <a:ext cx="144016" cy="144016"/>
          </a:xfrm>
          <a:prstGeom prst="ellips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40AE248C-CD79-494B-9FBC-515B5B76440A}"/>
              </a:ext>
            </a:extLst>
          </p:cNvPr>
          <p:cNvSpPr/>
          <p:nvPr/>
        </p:nvSpPr>
        <p:spPr bwMode="gray">
          <a:xfrm>
            <a:off x="1303267" y="5894402"/>
            <a:ext cx="7673050" cy="69172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indent="0" algn="l">
              <a:buNone/>
            </a:pPr>
            <a:r>
              <a:rPr kumimoji="1" lang="ja-JP" altLang="en-US" b="1" dirty="0">
                <a:solidFill>
                  <a:schemeClr val="tx1"/>
                </a:solidFill>
                <a:latin typeface="Meiryo UI" panose="020B0604030504040204" pitchFamily="50" charset="-128"/>
                <a:ea typeface="Meiryo UI" panose="020B0604030504040204" pitchFamily="50" charset="-128"/>
              </a:rPr>
              <a:t>ご案内</a:t>
            </a:r>
            <a:endParaRPr kumimoji="1" lang="en-US" altLang="ja-JP"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実践手引書のダウンロード、</a:t>
            </a:r>
            <a:r>
              <a:rPr lang="en-US" altLang="ja-JP" sz="1400" dirty="0">
                <a:latin typeface="Meiryo UI" panose="020B0604030504040204" pitchFamily="50" charset="-128"/>
                <a:ea typeface="Meiryo UI" panose="020B0604030504040204" pitchFamily="50" charset="-128"/>
              </a:rPr>
              <a:t>IPA</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の取り組み、</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情報発信サイト</a:t>
            </a:r>
            <a:r>
              <a:rPr lang="en-US" altLang="ja-JP" sz="1400" spc="-1" dirty="0">
                <a:latin typeface="Meiryo UI"/>
                <a:ea typeface="Meiryo UI"/>
              </a:rPr>
              <a:t>DX SQUARE</a:t>
            </a:r>
            <a:r>
              <a:rPr lang="ja-JP" altLang="en-US" sz="1400" spc="-1" dirty="0">
                <a:latin typeface="Meiryo UI"/>
                <a:ea typeface="Meiryo UI"/>
              </a:rPr>
              <a:t>　など</a:t>
            </a:r>
            <a:endParaRPr kumimoji="1" lang="ja-JP" altLang="en-US" sz="1400" dirty="0">
              <a:latin typeface="Meiryo UI" panose="020B0604030504040204" pitchFamily="50" charset="-128"/>
              <a:ea typeface="Meiryo UI" panose="020B0604030504040204" pitchFamily="50" charset="-128"/>
            </a:endParaRPr>
          </a:p>
        </p:txBody>
      </p:sp>
      <p:sp>
        <p:nvSpPr>
          <p:cNvPr id="25" name="スライド番号プレースホルダー 5">
            <a:extLst>
              <a:ext uri="{FF2B5EF4-FFF2-40B4-BE49-F238E27FC236}">
                <a16:creationId xmlns:a16="http://schemas.microsoft.com/office/drawing/2014/main" id="{8ABF31C0-F475-4CF3-8320-EBD166E513B4}"/>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A9F97780-CCF7-413C-8958-326AE5EDC2C9}" type="slidenum">
              <a:rPr lang="en-US" sz="1400" b="0" strike="noStrike" spc="-1">
                <a:solidFill>
                  <a:srgbClr val="002060"/>
                </a:solidFill>
                <a:latin typeface="メイリオ"/>
                <a:ea typeface="メイリオ"/>
              </a:rPr>
              <a:t>2</a:t>
            </a:fld>
            <a:endParaRPr lang="en-US" sz="1400" b="0" strike="noStrike" spc="-1" dirty="0">
              <a:solidFill>
                <a:srgbClr val="000000"/>
              </a:solidFill>
              <a:latin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20</a:t>
            </a:fld>
            <a:endParaRPr lang="en-US" sz="1400" b="0" strike="noStrike" spc="-1" dirty="0">
              <a:solidFill>
                <a:srgbClr val="000000"/>
              </a:solidFill>
              <a:latin typeface="Meiryo UI" panose="020B0604030504040204" pitchFamily="50" charset="-128"/>
            </a:endParaRPr>
          </a:p>
        </p:txBody>
      </p:sp>
      <p:sp>
        <p:nvSpPr>
          <p:cNvPr id="17" name="正方形/長方形 16">
            <a:extLst>
              <a:ext uri="{FF2B5EF4-FFF2-40B4-BE49-F238E27FC236}">
                <a16:creationId xmlns:a16="http://schemas.microsoft.com/office/drawing/2014/main" id="{57288B0E-5E16-4F2E-B081-C31CC163CD99}"/>
              </a:ext>
            </a:extLst>
          </p:cNvPr>
          <p:cNvSpPr/>
          <p:nvPr/>
        </p:nvSpPr>
        <p:spPr>
          <a:xfrm>
            <a:off x="479376" y="3198894"/>
            <a:ext cx="73097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US" altLang="ja-JP" sz="2400" b="1" spc="-1" dirty="0">
                <a:solidFill>
                  <a:srgbClr val="000000"/>
                </a:solidFill>
                <a:latin typeface="Meiryo UI"/>
                <a:ea typeface="Meiryo UI"/>
              </a:rPr>
              <a:t>3</a:t>
            </a:r>
            <a:r>
              <a:rPr lang="ja-JP" altLang="ja-JP" sz="2400" b="1" spc="-1" dirty="0">
                <a:solidFill>
                  <a:srgbClr val="000000"/>
                </a:solidFill>
                <a:latin typeface="Meiryo UI"/>
                <a:ea typeface="Meiryo UI"/>
              </a:rPr>
              <a:t>章　</a:t>
            </a:r>
            <a:r>
              <a:rPr lang="en-US" altLang="ja-JP" sz="2400" b="1" spc="-1" dirty="0">
                <a:solidFill>
                  <a:srgbClr val="000000"/>
                </a:solidFill>
                <a:latin typeface="Meiryo UI"/>
                <a:ea typeface="Meiryo UI"/>
              </a:rPr>
              <a:t> DX</a:t>
            </a:r>
            <a:r>
              <a:rPr lang="ja-JP" altLang="ja-JP" sz="2400" b="1" spc="-1" dirty="0">
                <a:solidFill>
                  <a:srgbClr val="000000"/>
                </a:solidFill>
                <a:latin typeface="Meiryo UI"/>
                <a:ea typeface="Meiryo UI"/>
              </a:rPr>
              <a:t>を実現するための</a:t>
            </a:r>
            <a:r>
              <a:rPr lang="en-US" altLang="ja-JP" sz="2400" b="1" spc="-1" dirty="0">
                <a:solidFill>
                  <a:srgbClr val="000000"/>
                </a:solidFill>
                <a:latin typeface="Meiryo UI"/>
                <a:ea typeface="Meiryo UI"/>
              </a:rPr>
              <a:t>IT</a:t>
            </a:r>
            <a:r>
              <a:rPr lang="ja-JP" altLang="en-US" sz="2400" b="1" spc="-1" dirty="0">
                <a:solidFill>
                  <a:srgbClr val="000000"/>
                </a:solidFill>
                <a:latin typeface="Meiryo UI"/>
                <a:ea typeface="Meiryo UI"/>
              </a:rPr>
              <a:t>システム</a:t>
            </a:r>
            <a:r>
              <a:rPr lang="ja-JP" altLang="ja-JP" sz="2400" b="1" spc="-1" dirty="0">
                <a:solidFill>
                  <a:srgbClr val="000000"/>
                </a:solidFill>
                <a:latin typeface="Meiryo UI"/>
                <a:ea typeface="Meiryo UI"/>
              </a:rPr>
              <a:t>のあるべき姿</a:t>
            </a:r>
            <a:endParaRPr lang="en-US" altLang="ja-JP" sz="2400" spc="-1" dirty="0">
              <a:solidFill>
                <a:srgbClr val="000000"/>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A50E47D8-F32B-446C-8474-63AF4C8B8E0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8" name="図 17" descr="アイコン&#10;&#10;自動的に生成された説明">
            <a:extLst>
              <a:ext uri="{FF2B5EF4-FFF2-40B4-BE49-F238E27FC236}">
                <a16:creationId xmlns:a16="http://schemas.microsoft.com/office/drawing/2014/main" id="{9AF5B5E5-E03D-4F34-A99F-623F9BC2283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3B0AC426-5C53-4334-9684-714FA09BA69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0" name="正方形/長方形 19">
            <a:extLst>
              <a:ext uri="{FF2B5EF4-FFF2-40B4-BE49-F238E27FC236}">
                <a16:creationId xmlns:a16="http://schemas.microsoft.com/office/drawing/2014/main" id="{87AD7603-514A-480B-9A15-E0DC8053FE35}"/>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1" name="正方形/長方形 19">
            <a:extLst>
              <a:ext uri="{FF2B5EF4-FFF2-40B4-BE49-F238E27FC236}">
                <a16:creationId xmlns:a16="http://schemas.microsoft.com/office/drawing/2014/main" id="{51756A05-7E89-4662-9E12-4FAF6F96656A}"/>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2" name="正方形/長方形 21">
            <a:extLst>
              <a:ext uri="{FF2B5EF4-FFF2-40B4-BE49-F238E27FC236}">
                <a16:creationId xmlns:a16="http://schemas.microsoft.com/office/drawing/2014/main" id="{931CF452-39F0-43F9-8F02-54C0AB42B1C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Tree>
    <p:extLst>
      <p:ext uri="{BB962C8B-B14F-4D97-AF65-F5344CB8AC3E}">
        <p14:creationId xmlns:p14="http://schemas.microsoft.com/office/powerpoint/2010/main" val="346660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タイトル 2"/>
          <p:cNvSpPr/>
          <p:nvPr/>
        </p:nvSpPr>
        <p:spPr>
          <a:xfrm>
            <a:off x="704880" y="328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3</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a:t>
            </a:r>
            <a:r>
              <a:rPr lang="en-US" sz="2800" b="0" strike="noStrike" spc="-1" dirty="0">
                <a:solidFill>
                  <a:srgbClr val="000066"/>
                </a:solidFill>
                <a:latin typeface="Meiryo UI"/>
                <a:ea typeface="Meiryo UI"/>
              </a:rPr>
              <a:t>IT</a:t>
            </a:r>
            <a:r>
              <a:rPr lang="ja-JP" sz="2800" b="0" strike="noStrike" spc="-1" dirty="0">
                <a:solidFill>
                  <a:srgbClr val="000066"/>
                </a:solidFill>
                <a:latin typeface="Meiryo UI"/>
                <a:ea typeface="Meiryo UI"/>
              </a:rPr>
              <a:t>システムのあるべき姿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447" name="正方形/長方形 8"/>
          <p:cNvSpPr/>
          <p:nvPr/>
        </p:nvSpPr>
        <p:spPr>
          <a:xfrm>
            <a:off x="4444920" y="2358000"/>
            <a:ext cx="6927518" cy="857520"/>
          </a:xfrm>
          <a:prstGeom prst="rect">
            <a:avLst/>
          </a:prstGeom>
          <a:solidFill>
            <a:schemeClr val="bg1"/>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90360">
              <a:lnSpc>
                <a:spcPct val="100000"/>
              </a:lnSpc>
            </a:pPr>
            <a:r>
              <a:rPr lang="ja-JP" sz="1800" b="0" strike="noStrike" spc="-1" dirty="0">
                <a:solidFill>
                  <a:srgbClr val="000000"/>
                </a:solidFill>
                <a:latin typeface="Meiryo UI"/>
                <a:ea typeface="Meiryo UI"/>
              </a:rPr>
              <a:t>・外部が提供している</a:t>
            </a:r>
            <a:r>
              <a:rPr lang="ja-JP" sz="1800" strike="noStrike" spc="-1" dirty="0">
                <a:solidFill>
                  <a:srgbClr val="000000"/>
                </a:solidFill>
                <a:latin typeface="Meiryo UI"/>
                <a:ea typeface="Meiryo UI"/>
              </a:rPr>
              <a:t>サービスを</a:t>
            </a:r>
            <a:r>
              <a:rPr lang="ja-JP" altLang="en-US" sz="1800" strike="noStrike" spc="-1" dirty="0">
                <a:solidFill>
                  <a:srgbClr val="000000"/>
                </a:solidFill>
                <a:latin typeface="Meiryo UI"/>
                <a:ea typeface="Meiryo UI"/>
              </a:rPr>
              <a:t>「有効</a:t>
            </a:r>
            <a:r>
              <a:rPr lang="ja-JP" sz="1800" strike="noStrike" spc="-1" dirty="0">
                <a:solidFill>
                  <a:srgbClr val="000000"/>
                </a:solidFill>
                <a:latin typeface="Meiryo UI"/>
                <a:ea typeface="Meiryo UI"/>
              </a:rPr>
              <a:t>活用</a:t>
            </a:r>
            <a:r>
              <a:rPr lang="ja-JP" altLang="en-US" sz="1800" strike="noStrike" spc="-1" dirty="0">
                <a:solidFill>
                  <a:srgbClr val="000000"/>
                </a:solidFill>
                <a:latin typeface="Meiryo UI"/>
                <a:ea typeface="Meiryo UI"/>
              </a:rPr>
              <a:t>」</a:t>
            </a:r>
            <a:endParaRPr lang="en-US" sz="1800" strike="noStrike" spc="-1" dirty="0">
              <a:solidFill>
                <a:srgbClr val="000000"/>
              </a:solidFill>
              <a:latin typeface="Meiryo UI" panose="020B0604030504040204" pitchFamily="50" charset="-128"/>
            </a:endParaRPr>
          </a:p>
          <a:p>
            <a:pPr marL="90360">
              <a:lnSpc>
                <a:spcPct val="100000"/>
              </a:lnSpc>
            </a:pPr>
            <a:r>
              <a:rPr lang="ja-JP" sz="1800" b="0" strike="noStrike" spc="-1" dirty="0">
                <a:solidFill>
                  <a:srgbClr val="000000"/>
                </a:solidFill>
                <a:latin typeface="Meiryo UI"/>
                <a:ea typeface="Meiryo UI"/>
              </a:rPr>
              <a:t>・自社</a:t>
            </a:r>
            <a:r>
              <a:rPr lang="ja-JP" altLang="en-US" spc="-1" dirty="0">
                <a:solidFill>
                  <a:srgbClr val="000000"/>
                </a:solidFill>
                <a:latin typeface="Meiryo UI"/>
                <a:ea typeface="Meiryo UI"/>
              </a:rPr>
              <a:t>で</a:t>
            </a:r>
            <a:r>
              <a:rPr lang="ja-JP" altLang="en-US" sz="1800" b="0" strike="noStrike" spc="-1" dirty="0">
                <a:solidFill>
                  <a:srgbClr val="000000"/>
                </a:solidFill>
                <a:latin typeface="Meiryo UI"/>
                <a:ea typeface="Meiryo UI"/>
              </a:rPr>
              <a:t>用意するもの</a:t>
            </a:r>
            <a:r>
              <a:rPr lang="ja-JP" sz="1800" b="0" strike="noStrike" spc="-1" dirty="0">
                <a:solidFill>
                  <a:srgbClr val="000000"/>
                </a:solidFill>
                <a:latin typeface="Meiryo UI"/>
                <a:ea typeface="Meiryo UI"/>
              </a:rPr>
              <a:t>と外部提供ものを組み合わせ</a:t>
            </a:r>
            <a:r>
              <a:rPr lang="ja-JP" altLang="en-US" sz="1800" b="0" strike="noStrike" spc="-1" dirty="0">
                <a:solidFill>
                  <a:srgbClr val="000000"/>
                </a:solidFill>
                <a:latin typeface="Meiryo UI"/>
                <a:ea typeface="Meiryo UI"/>
              </a:rPr>
              <a:t>、最適な形にする</a:t>
            </a:r>
            <a:endParaRPr lang="en-US" sz="1800" b="0" strike="noStrike" spc="-1" dirty="0">
              <a:solidFill>
                <a:srgbClr val="000000"/>
              </a:solidFill>
              <a:latin typeface="Meiryo UI" panose="020B0604030504040204" pitchFamily="50" charset="-128"/>
            </a:endParaRPr>
          </a:p>
        </p:txBody>
      </p:sp>
      <p:sp>
        <p:nvSpPr>
          <p:cNvPr id="448" name="正方形/長方形 9"/>
          <p:cNvSpPr/>
          <p:nvPr/>
        </p:nvSpPr>
        <p:spPr>
          <a:xfrm>
            <a:off x="4444920" y="3768120"/>
            <a:ext cx="6927518" cy="857520"/>
          </a:xfrm>
          <a:prstGeom prst="rect">
            <a:avLst/>
          </a:prstGeom>
          <a:solidFill>
            <a:schemeClr val="bg1"/>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ja-JP" sz="1800" b="0" strike="noStrike" spc="-1" dirty="0">
                <a:solidFill>
                  <a:srgbClr val="000000"/>
                </a:solidFill>
                <a:latin typeface="Meiryo UI"/>
                <a:ea typeface="Meiryo UI"/>
              </a:rPr>
              <a:t>・</a:t>
            </a:r>
            <a:r>
              <a:rPr lang="ja-JP" altLang="en-US" sz="1800" b="0" strike="noStrike" spc="-1" dirty="0">
                <a:solidFill>
                  <a:srgbClr val="000000"/>
                </a:solidFill>
                <a:latin typeface="Meiryo UI"/>
                <a:ea typeface="Meiryo UI"/>
              </a:rPr>
              <a:t>「</a:t>
            </a:r>
            <a:r>
              <a:rPr lang="ja-JP" altLang="ja-JP" spc="-1" dirty="0">
                <a:solidFill>
                  <a:srgbClr val="000000"/>
                </a:solidFill>
                <a:latin typeface="Meiryo UI"/>
                <a:ea typeface="Meiryo UI"/>
              </a:rPr>
              <a:t>環境変化</a:t>
            </a:r>
            <a:r>
              <a:rPr lang="ja-JP" altLang="en-US" spc="-1" dirty="0">
                <a:solidFill>
                  <a:srgbClr val="000000"/>
                </a:solidFill>
                <a:latin typeface="Meiryo UI"/>
                <a:ea typeface="Meiryo UI"/>
              </a:rPr>
              <a:t>への</a:t>
            </a:r>
            <a:r>
              <a:rPr lang="ja-JP" altLang="en-US" sz="1800" b="0" strike="noStrike" spc="-1" dirty="0">
                <a:solidFill>
                  <a:srgbClr val="000000"/>
                </a:solidFill>
                <a:latin typeface="Meiryo UI"/>
                <a:ea typeface="Meiryo UI"/>
              </a:rPr>
              <a:t>対応」や「顧客ニーズ」の把握には</a:t>
            </a:r>
            <a:r>
              <a:rPr lang="ja-JP" sz="1800" b="0" strike="noStrike" spc="-1" dirty="0">
                <a:solidFill>
                  <a:srgbClr val="000000"/>
                </a:solidFill>
                <a:latin typeface="Meiryo UI"/>
                <a:ea typeface="Meiryo UI"/>
              </a:rPr>
              <a:t>、データの分析が重要</a:t>
            </a:r>
            <a:endParaRPr lang="en-US" altLang="ja-JP" sz="1800" b="0" strike="noStrike" spc="-1" dirty="0">
              <a:solidFill>
                <a:srgbClr val="000000"/>
              </a:solidFill>
              <a:latin typeface="Meiryo UI"/>
              <a:ea typeface="Meiryo UI"/>
            </a:endParaRPr>
          </a:p>
          <a:p>
            <a:pPr>
              <a:lnSpc>
                <a:spcPct val="100000"/>
              </a:lnSpc>
            </a:pPr>
            <a:r>
              <a:rPr lang="ja-JP" altLang="en-US" spc="-1" dirty="0">
                <a:solidFill>
                  <a:srgbClr val="000000"/>
                </a:solidFill>
                <a:latin typeface="Meiryo UI"/>
                <a:ea typeface="Meiryo UI"/>
              </a:rPr>
              <a:t>・</a:t>
            </a:r>
            <a:r>
              <a:rPr lang="ja-JP" altLang="ja-JP" spc="-1" dirty="0">
                <a:solidFill>
                  <a:srgbClr val="000000"/>
                </a:solidFill>
                <a:latin typeface="Meiryo UI"/>
                <a:ea typeface="Meiryo UI"/>
              </a:rPr>
              <a:t>ビジネスに必要となるデータを、必要なタイミングで取り出すことができる</a:t>
            </a:r>
            <a:endParaRPr lang="en-US" sz="1800" b="0" strike="noStrike" spc="-1" dirty="0">
              <a:solidFill>
                <a:srgbClr val="000000"/>
              </a:solidFill>
              <a:latin typeface="Meiryo UI" panose="020B0604030504040204" pitchFamily="50" charset="-128"/>
            </a:endParaRPr>
          </a:p>
        </p:txBody>
      </p:sp>
      <p:sp>
        <p:nvSpPr>
          <p:cNvPr id="449" name="正方形/長方形 10"/>
          <p:cNvSpPr/>
          <p:nvPr/>
        </p:nvSpPr>
        <p:spPr>
          <a:xfrm>
            <a:off x="4439880" y="5168520"/>
            <a:ext cx="6932558" cy="926280"/>
          </a:xfrm>
          <a:prstGeom prst="rect">
            <a:avLst/>
          </a:prstGeom>
          <a:solidFill>
            <a:schemeClr val="bg1"/>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anchor="ctr">
            <a:noAutofit/>
          </a:bodyPr>
          <a:lstStyle/>
          <a:p>
            <a:pPr>
              <a:lnSpc>
                <a:spcPct val="100000"/>
              </a:lnSpc>
            </a:pPr>
            <a:r>
              <a:rPr lang="ja-JP" b="0" strike="noStrike" spc="-1" dirty="0">
                <a:solidFill>
                  <a:srgbClr val="000000"/>
                </a:solidFill>
                <a:latin typeface="Meiryo UI"/>
                <a:ea typeface="Meiryo UI"/>
              </a:rPr>
              <a:t>　環境変化に</a:t>
            </a:r>
            <a:r>
              <a:rPr lang="ja-JP" altLang="en-US" b="0" strike="noStrike" spc="-1" dirty="0">
                <a:solidFill>
                  <a:srgbClr val="000000"/>
                </a:solidFill>
                <a:latin typeface="Meiryo UI"/>
                <a:ea typeface="Meiryo UI"/>
              </a:rPr>
              <a:t>「</a:t>
            </a:r>
            <a:r>
              <a:rPr lang="ja-JP" b="0" strike="noStrike" spc="-1" dirty="0">
                <a:solidFill>
                  <a:srgbClr val="000000"/>
                </a:solidFill>
                <a:latin typeface="Meiryo UI"/>
                <a:ea typeface="Meiryo UI"/>
              </a:rPr>
              <a:t>迅速に対応</a:t>
            </a:r>
            <a:r>
              <a:rPr lang="ja-JP" altLang="en-US" b="0" strike="noStrike" spc="-1" dirty="0">
                <a:solidFill>
                  <a:srgbClr val="000000"/>
                </a:solidFill>
                <a:latin typeface="Meiryo UI"/>
                <a:ea typeface="Meiryo UI"/>
              </a:rPr>
              <a:t>」</a:t>
            </a:r>
            <a:r>
              <a:rPr lang="ja-JP" b="0" strike="noStrike" spc="-1" dirty="0">
                <a:solidFill>
                  <a:srgbClr val="000000"/>
                </a:solidFill>
                <a:latin typeface="Meiryo UI"/>
                <a:ea typeface="Meiryo UI"/>
              </a:rPr>
              <a:t>し</a:t>
            </a:r>
            <a:r>
              <a:rPr lang="ja-JP" altLang="en-US" b="0" strike="noStrike" spc="-1" dirty="0">
                <a:solidFill>
                  <a:srgbClr val="000000"/>
                </a:solidFill>
                <a:latin typeface="Meiryo UI"/>
                <a:ea typeface="Meiryo UI"/>
              </a:rPr>
              <a:t>、</a:t>
            </a:r>
            <a:r>
              <a:rPr lang="ja-JP" b="0" strike="noStrike" spc="-1" dirty="0">
                <a:solidFill>
                  <a:srgbClr val="000000"/>
                </a:solidFill>
                <a:latin typeface="Meiryo UI"/>
                <a:ea typeface="Meiryo UI"/>
              </a:rPr>
              <a:t>社会や顧客の変化に合わせ、</a:t>
            </a:r>
            <a:endParaRPr lang="en-US" b="0" strike="noStrike" spc="-1" dirty="0">
              <a:solidFill>
                <a:srgbClr val="000000"/>
              </a:solidFill>
              <a:latin typeface="Meiryo UI" panose="020B0604030504040204" pitchFamily="50" charset="-128"/>
            </a:endParaRPr>
          </a:p>
          <a:p>
            <a:pPr>
              <a:lnSpc>
                <a:spcPct val="100000"/>
              </a:lnSpc>
            </a:pPr>
            <a:r>
              <a:rPr lang="ja-JP" b="0" strike="noStrike" spc="-1" dirty="0">
                <a:solidFill>
                  <a:srgbClr val="000000"/>
                </a:solidFill>
                <a:latin typeface="Meiryo UI"/>
                <a:ea typeface="Meiryo UI"/>
              </a:rPr>
              <a:t>　スピーディーに提供する</a:t>
            </a:r>
            <a:endParaRPr lang="en-US" b="0" strike="noStrike" spc="-1" dirty="0">
              <a:solidFill>
                <a:srgbClr val="000000"/>
              </a:solidFill>
              <a:latin typeface="Meiryo UI" panose="020B0604030504040204" pitchFamily="50" charset="-128"/>
            </a:endParaRPr>
          </a:p>
        </p:txBody>
      </p:sp>
      <p:sp>
        <p:nvSpPr>
          <p:cNvPr id="450" name="コンテンツ プレースホルダー 2"/>
          <p:cNvSpPr/>
          <p:nvPr/>
        </p:nvSpPr>
        <p:spPr>
          <a:xfrm>
            <a:off x="704880" y="1286640"/>
            <a:ext cx="9434880" cy="738360"/>
          </a:xfrm>
          <a:prstGeom prst="rect">
            <a:avLst/>
          </a:prstGeom>
          <a:noFill/>
          <a:ln w="0">
            <a:noFill/>
          </a:ln>
        </p:spPr>
        <p:style>
          <a:lnRef idx="0">
            <a:scrgbClr r="0" g="0" b="0"/>
          </a:lnRef>
          <a:fillRef idx="0">
            <a:scrgbClr r="0" g="0" b="0"/>
          </a:fillRef>
          <a:effectRef idx="0">
            <a:scrgbClr r="0" g="0" b="0"/>
          </a:effectRef>
          <a:fontRef idx="minor"/>
        </p:style>
        <p:txBody>
          <a:bodyPr tIns="36000" bIns="36000" anchor="t">
            <a:noAutofit/>
          </a:bodyPr>
          <a:lstStyle/>
          <a:p>
            <a:pPr>
              <a:lnSpc>
                <a:spcPct val="100000"/>
              </a:lnSpc>
              <a:tabLst>
                <a:tab pos="0" algn="l"/>
              </a:tabLst>
            </a:pPr>
            <a:r>
              <a:rPr lang="en-US" b="0" strike="noStrike" spc="-1" dirty="0">
                <a:solidFill>
                  <a:srgbClr val="000000"/>
                </a:solidFill>
                <a:latin typeface="Meiryo UI"/>
                <a:ea typeface="Meiryo UI"/>
              </a:rPr>
              <a:t>DX</a:t>
            </a:r>
            <a:r>
              <a:rPr lang="ja-JP" b="0" strike="noStrike" spc="-1" dirty="0">
                <a:solidFill>
                  <a:srgbClr val="000000"/>
                </a:solidFill>
                <a:latin typeface="Meiryo UI"/>
                <a:ea typeface="Meiryo UI"/>
              </a:rPr>
              <a:t>を実現するための</a:t>
            </a:r>
            <a:r>
              <a:rPr lang="en-US" b="0" strike="noStrike" spc="-1" dirty="0">
                <a:solidFill>
                  <a:srgbClr val="000000"/>
                </a:solidFill>
                <a:latin typeface="Meiryo UI"/>
                <a:ea typeface="Meiryo UI"/>
              </a:rPr>
              <a:t>IT</a:t>
            </a:r>
            <a:r>
              <a:rPr lang="ja-JP" b="0" strike="noStrike" spc="-1" dirty="0">
                <a:solidFill>
                  <a:srgbClr val="000000"/>
                </a:solidFill>
                <a:latin typeface="Meiryo UI"/>
                <a:ea typeface="Meiryo UI"/>
              </a:rPr>
              <a:t>システムに必要となる要素</a:t>
            </a:r>
            <a:endParaRPr lang="en-US" b="0" strike="noStrike" spc="-1" dirty="0">
              <a:solidFill>
                <a:srgbClr val="000000"/>
              </a:solidFill>
              <a:latin typeface="Meiryo UI" panose="020B0604030504040204" pitchFamily="50" charset="-128"/>
            </a:endParaRPr>
          </a:p>
          <a:p>
            <a:pPr>
              <a:lnSpc>
                <a:spcPct val="100000"/>
              </a:lnSpc>
              <a:tabLst>
                <a:tab pos="0" algn="l"/>
              </a:tabLst>
            </a:pPr>
            <a:r>
              <a:rPr lang="ja-JP" b="0" strike="noStrike" spc="-1" dirty="0">
                <a:solidFill>
                  <a:srgbClr val="000000"/>
                </a:solidFill>
                <a:latin typeface="Meiryo UI"/>
                <a:ea typeface="Meiryo UI"/>
              </a:rPr>
              <a:t>　</a:t>
            </a:r>
            <a:r>
              <a:rPr lang="en-US" b="0" strike="noStrike" spc="-1" dirty="0">
                <a:solidFill>
                  <a:srgbClr val="000000"/>
                </a:solidFill>
                <a:latin typeface="Meiryo UI"/>
                <a:ea typeface="Meiryo UI"/>
              </a:rPr>
              <a:t>DX</a:t>
            </a:r>
            <a:r>
              <a:rPr lang="ja-JP" b="0" strike="noStrike" spc="-1" dirty="0">
                <a:solidFill>
                  <a:srgbClr val="000000"/>
                </a:solidFill>
                <a:latin typeface="Meiryo UI"/>
                <a:ea typeface="Meiryo UI"/>
              </a:rPr>
              <a:t>先進企業に</a:t>
            </a:r>
            <a:r>
              <a:rPr lang="ja-JP" b="1" strike="noStrike" spc="-1" dirty="0">
                <a:solidFill>
                  <a:srgbClr val="000000"/>
                </a:solidFill>
                <a:latin typeface="Meiryo UI"/>
                <a:ea typeface="Meiryo UI"/>
              </a:rPr>
              <a:t>「共通するポイント」</a:t>
            </a:r>
            <a:r>
              <a:rPr lang="en-US" b="1" strike="noStrike" spc="-1" dirty="0">
                <a:solidFill>
                  <a:srgbClr val="000000"/>
                </a:solidFill>
                <a:latin typeface="Meiryo UI"/>
                <a:ea typeface="Meiryo UI"/>
              </a:rPr>
              <a:t>3</a:t>
            </a:r>
            <a:r>
              <a:rPr lang="ja-JP" b="1" strike="noStrike" spc="-1" dirty="0">
                <a:solidFill>
                  <a:srgbClr val="000000"/>
                </a:solidFill>
                <a:latin typeface="Meiryo UI"/>
                <a:ea typeface="Meiryo UI"/>
              </a:rPr>
              <a:t>点</a:t>
            </a:r>
            <a:endParaRPr lang="en-US" b="0" strike="noStrike" spc="-1" dirty="0">
              <a:solidFill>
                <a:srgbClr val="000000"/>
              </a:solidFill>
              <a:latin typeface="Meiryo UI" panose="020B0604030504040204" pitchFamily="50" charset="-128"/>
            </a:endParaRPr>
          </a:p>
        </p:txBody>
      </p:sp>
      <p:sp>
        <p:nvSpPr>
          <p:cNvPr id="451" name="正方形/長方形 12"/>
          <p:cNvSpPr/>
          <p:nvPr/>
        </p:nvSpPr>
        <p:spPr>
          <a:xfrm>
            <a:off x="1862280" y="2358000"/>
            <a:ext cx="2576880" cy="857520"/>
          </a:xfrm>
          <a:prstGeom prst="rect">
            <a:avLst/>
          </a:prstGeom>
          <a:solidFill>
            <a:srgbClr val="2F528F"/>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2000" b="0" strike="noStrike" spc="-1" dirty="0">
                <a:solidFill>
                  <a:srgbClr val="FFFFFF"/>
                </a:solidFill>
                <a:latin typeface="Meiryo UI"/>
                <a:ea typeface="Meiryo UI"/>
              </a:rPr>
              <a:t>①</a:t>
            </a:r>
            <a:r>
              <a:rPr lang="ja-JP" sz="2000" b="1" strike="noStrike" spc="-1" dirty="0">
                <a:solidFill>
                  <a:srgbClr val="FFFFFF"/>
                </a:solidFill>
                <a:latin typeface="Meiryo UI"/>
                <a:ea typeface="Meiryo UI"/>
              </a:rPr>
              <a:t>社会最適</a:t>
            </a:r>
            <a:endParaRPr lang="en-US" sz="2000" b="0" strike="noStrike" spc="-1" dirty="0">
              <a:solidFill>
                <a:srgbClr val="FFFFFF"/>
              </a:solidFill>
              <a:latin typeface="Meiryo UI" panose="020B0604030504040204" pitchFamily="50" charset="-128"/>
            </a:endParaRPr>
          </a:p>
        </p:txBody>
      </p:sp>
      <p:sp>
        <p:nvSpPr>
          <p:cNvPr id="452" name="正方形/長方形 13"/>
          <p:cNvSpPr/>
          <p:nvPr/>
        </p:nvSpPr>
        <p:spPr>
          <a:xfrm>
            <a:off x="1862280" y="3768120"/>
            <a:ext cx="2576880" cy="857520"/>
          </a:xfrm>
          <a:prstGeom prst="rect">
            <a:avLst/>
          </a:prstGeom>
          <a:solidFill>
            <a:srgbClr val="2F528F"/>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2000" b="0" strike="noStrike" spc="-1" dirty="0">
                <a:solidFill>
                  <a:srgbClr val="FFFFFF"/>
                </a:solidFill>
                <a:latin typeface="Meiryo UI"/>
                <a:ea typeface="Meiryo UI"/>
              </a:rPr>
              <a:t>②</a:t>
            </a:r>
            <a:r>
              <a:rPr lang="ja-JP" sz="2000" b="1" strike="noStrike" spc="-1" dirty="0">
                <a:solidFill>
                  <a:srgbClr val="FFFFFF"/>
                </a:solidFill>
                <a:latin typeface="Meiryo UI"/>
                <a:ea typeface="Meiryo UI"/>
              </a:rPr>
              <a:t>データ活用</a:t>
            </a:r>
            <a:endParaRPr lang="en-US" sz="2000" b="0" strike="noStrike" spc="-1" dirty="0">
              <a:solidFill>
                <a:srgbClr val="FFFFFF"/>
              </a:solidFill>
              <a:latin typeface="Meiryo UI" panose="020B0604030504040204" pitchFamily="50" charset="-128"/>
            </a:endParaRPr>
          </a:p>
        </p:txBody>
      </p:sp>
      <p:sp>
        <p:nvSpPr>
          <p:cNvPr id="453" name="正方形/長方形 14"/>
          <p:cNvSpPr/>
          <p:nvPr/>
        </p:nvSpPr>
        <p:spPr>
          <a:xfrm>
            <a:off x="1862280" y="5168520"/>
            <a:ext cx="2576880" cy="926280"/>
          </a:xfrm>
          <a:prstGeom prst="rect">
            <a:avLst/>
          </a:prstGeom>
          <a:solidFill>
            <a:srgbClr val="2F528F"/>
          </a:solidFill>
          <a:ln w="19050">
            <a:solidFill>
              <a:srgbClr val="2F528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2000" b="0" strike="noStrike" spc="-1" dirty="0">
                <a:solidFill>
                  <a:srgbClr val="FFFFFF"/>
                </a:solidFill>
                <a:latin typeface="Meiryo UI"/>
                <a:ea typeface="Meiryo UI"/>
              </a:rPr>
              <a:t>③</a:t>
            </a:r>
            <a:r>
              <a:rPr lang="ja-JP" sz="2000" b="1" strike="noStrike" spc="-1" dirty="0">
                <a:solidFill>
                  <a:srgbClr val="FFFFFF"/>
                </a:solidFill>
                <a:latin typeface="Meiryo UI"/>
                <a:ea typeface="Meiryo UI"/>
              </a:rPr>
              <a:t>スピード・アジリティ</a:t>
            </a:r>
            <a:endParaRPr lang="en-US" sz="2000" b="0" strike="noStrike" spc="-1" dirty="0">
              <a:solidFill>
                <a:srgbClr val="FFFFFF"/>
              </a:solidFill>
              <a:latin typeface="Meiryo UI" panose="020B0604030504040204" pitchFamily="50" charset="-128"/>
            </a:endParaRPr>
          </a:p>
        </p:txBody>
      </p:sp>
      <p:pic>
        <p:nvPicPr>
          <p:cNvPr id="19" name="図 18" descr="アイコン&#10;&#10;自動的に生成された説明">
            <a:extLst>
              <a:ext uri="{FF2B5EF4-FFF2-40B4-BE49-F238E27FC236}">
                <a16:creationId xmlns:a16="http://schemas.microsoft.com/office/drawing/2014/main" id="{B86B2B78-0DF8-47F5-B343-44967A78420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0" name="図 19" descr="アイコン&#10;&#10;自動的に生成された説明">
            <a:extLst>
              <a:ext uri="{FF2B5EF4-FFF2-40B4-BE49-F238E27FC236}">
                <a16:creationId xmlns:a16="http://schemas.microsoft.com/office/drawing/2014/main" id="{825A04B7-495B-41C5-A257-46608F17A34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21" name="図 20" descr="アイコン&#10;&#10;自動的に生成された説明">
            <a:extLst>
              <a:ext uri="{FF2B5EF4-FFF2-40B4-BE49-F238E27FC236}">
                <a16:creationId xmlns:a16="http://schemas.microsoft.com/office/drawing/2014/main" id="{26D198D3-94D6-4A1D-A264-3E4D8A1729A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2" name="正方形/長方形 19">
            <a:extLst>
              <a:ext uri="{FF2B5EF4-FFF2-40B4-BE49-F238E27FC236}">
                <a16:creationId xmlns:a16="http://schemas.microsoft.com/office/drawing/2014/main" id="{D00B6884-E3D4-49E0-BE64-644CEDD751D6}"/>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3" name="正方形/長方形 19">
            <a:extLst>
              <a:ext uri="{FF2B5EF4-FFF2-40B4-BE49-F238E27FC236}">
                <a16:creationId xmlns:a16="http://schemas.microsoft.com/office/drawing/2014/main" id="{BB60BCF8-C289-43AE-8132-BBC8E7B31C5E}"/>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4" name="正方形/長方形 23">
            <a:extLst>
              <a:ext uri="{FF2B5EF4-FFF2-40B4-BE49-F238E27FC236}">
                <a16:creationId xmlns:a16="http://schemas.microsoft.com/office/drawing/2014/main" id="{CBA67D3F-52AD-4CDC-B623-C81892FE39F0}"/>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6" name="スライド番号プレースホルダー 5">
            <a:extLst>
              <a:ext uri="{FF2B5EF4-FFF2-40B4-BE49-F238E27FC236}">
                <a16:creationId xmlns:a16="http://schemas.microsoft.com/office/drawing/2014/main" id="{320A2034-E73F-455E-AA0C-6FB6B60C9C7C}"/>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FCF54A4-9E9E-45C3-BD9D-7206F54EEE2E}" type="slidenum">
              <a:rPr lang="en-US" sz="1400" b="0" strike="noStrike" spc="-1">
                <a:solidFill>
                  <a:srgbClr val="002060"/>
                </a:solidFill>
                <a:latin typeface="メイリオ"/>
                <a:ea typeface="メイリオ"/>
              </a:rPr>
              <a:t>21</a:t>
            </a:fld>
            <a:endParaRPr lang="en-US" sz="1400" b="0" strike="noStrike" spc="-1" dirty="0">
              <a:solidFill>
                <a:srgbClr val="000000"/>
              </a:solidFill>
              <a:latin typeface="Meiryo UI" panose="020B0604030504040204" pitchFamily="50" charset="-128"/>
            </a:endParaRPr>
          </a:p>
        </p:txBody>
      </p:sp>
      <p:sp>
        <p:nvSpPr>
          <p:cNvPr id="2" name="正方形/長方形 1">
            <a:extLst>
              <a:ext uri="{FF2B5EF4-FFF2-40B4-BE49-F238E27FC236}">
                <a16:creationId xmlns:a16="http://schemas.microsoft.com/office/drawing/2014/main" id="{B0F89AFB-E519-4EAF-A19A-849ED773B489}"/>
              </a:ext>
            </a:extLst>
          </p:cNvPr>
          <p:cNvSpPr/>
          <p:nvPr/>
        </p:nvSpPr>
        <p:spPr>
          <a:xfrm>
            <a:off x="2063552" y="3197467"/>
            <a:ext cx="2840649" cy="369332"/>
          </a:xfrm>
          <a:prstGeom prst="rect">
            <a:avLst/>
          </a:prstGeom>
        </p:spPr>
        <p:txBody>
          <a:bodyPr wrap="none">
            <a:spAutoFit/>
          </a:bodyPr>
          <a:lstStyle/>
          <a:p>
            <a:pPr indent="0">
              <a:lnSpc>
                <a:spcPct val="100000"/>
              </a:lnSpc>
              <a:buNone/>
              <a:tabLst>
                <a:tab pos="0" algn="l"/>
              </a:tabLst>
            </a:pPr>
            <a:r>
              <a:rPr lang="en-US" altLang="ja-JP" spc="-1" dirty="0">
                <a:solidFill>
                  <a:srgbClr val="000000"/>
                </a:solidFill>
                <a:latin typeface="Meiryo UI" panose="020B0604030504040204" pitchFamily="50" charset="-128"/>
                <a:ea typeface="Meiryo UI" panose="020B0604030504040204" pitchFamily="50" charset="-128"/>
              </a:rPr>
              <a:t>※</a:t>
            </a:r>
            <a:r>
              <a:rPr lang="ja-JP" altLang="en-US" spc="-1" dirty="0">
                <a:solidFill>
                  <a:srgbClr val="000000"/>
                </a:solidFill>
                <a:latin typeface="Meiryo UI" panose="020B0604030504040204" pitchFamily="50" charset="-128"/>
                <a:ea typeface="Meiryo UI" panose="020B0604030504040204" pitchFamily="50" charset="-128"/>
              </a:rPr>
              <a:t>詳しくは</a:t>
            </a:r>
            <a:r>
              <a:rPr lang="en-US" altLang="ja-JP" spc="-1" dirty="0">
                <a:solidFill>
                  <a:srgbClr val="000000"/>
                </a:solidFill>
                <a:latin typeface="Meiryo UI" panose="020B0604030504040204" pitchFamily="50" charset="-128"/>
                <a:ea typeface="Meiryo UI" panose="020B0604030504040204" pitchFamily="50" charset="-128"/>
              </a:rPr>
              <a:t>4</a:t>
            </a:r>
            <a:r>
              <a:rPr lang="ja-JP" altLang="en-US" spc="-1" dirty="0">
                <a:solidFill>
                  <a:srgbClr val="000000"/>
                </a:solidFill>
                <a:latin typeface="Meiryo UI" panose="020B0604030504040204" pitchFamily="50" charset="-128"/>
                <a:ea typeface="Meiryo UI" panose="020B0604030504040204" pitchFamily="50" charset="-128"/>
              </a:rPr>
              <a:t>章で紹介します。</a:t>
            </a:r>
            <a:endParaRPr lang="en-US" altLang="ja-JP" spc="-1" dirty="0">
              <a:solidFill>
                <a:srgbClr val="000000"/>
              </a:solidFill>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44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4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タイトル 2"/>
          <p:cNvSpPr/>
          <p:nvPr/>
        </p:nvSpPr>
        <p:spPr>
          <a:xfrm>
            <a:off x="704880" y="32868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3</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a:t>
            </a:r>
            <a:r>
              <a:rPr lang="en-US" sz="2800" b="0" strike="noStrike" spc="-1" dirty="0">
                <a:solidFill>
                  <a:srgbClr val="000066"/>
                </a:solidFill>
                <a:latin typeface="Meiryo UI"/>
                <a:ea typeface="Meiryo UI"/>
              </a:rPr>
              <a:t>IT</a:t>
            </a:r>
            <a:r>
              <a:rPr lang="ja-JP" sz="2800" b="0" strike="noStrike" spc="-1" dirty="0">
                <a:solidFill>
                  <a:srgbClr val="000066"/>
                </a:solidFill>
                <a:latin typeface="Meiryo UI"/>
                <a:ea typeface="Meiryo UI"/>
              </a:rPr>
              <a:t>システムのあるべき姿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sp>
        <p:nvSpPr>
          <p:cNvPr id="548" name="正方形/長方形 102"/>
          <p:cNvSpPr/>
          <p:nvPr/>
        </p:nvSpPr>
        <p:spPr>
          <a:xfrm>
            <a:off x="479520" y="1304280"/>
            <a:ext cx="92786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dirty="0">
                <a:solidFill>
                  <a:srgbClr val="000000"/>
                </a:solidFill>
                <a:latin typeface="Meiryo UI"/>
                <a:ea typeface="Meiryo UI"/>
              </a:rPr>
              <a:t>■IT</a:t>
            </a:r>
            <a:r>
              <a:rPr lang="ja-JP" sz="1800" b="1" strike="noStrike" spc="-1" dirty="0">
                <a:solidFill>
                  <a:srgbClr val="000000"/>
                </a:solidFill>
                <a:latin typeface="Meiryo UI"/>
                <a:ea typeface="Meiryo UI"/>
              </a:rPr>
              <a:t>システムのあ</a:t>
            </a:r>
            <a:r>
              <a:rPr lang="ja-JP" altLang="en-US" sz="1800" b="1" strike="noStrike" spc="-1" dirty="0">
                <a:solidFill>
                  <a:srgbClr val="000000"/>
                </a:solidFill>
                <a:latin typeface="Meiryo UI"/>
                <a:ea typeface="Meiryo UI"/>
              </a:rPr>
              <a:t>る</a:t>
            </a:r>
            <a:r>
              <a:rPr lang="ja-JP" sz="1800" b="1" strike="noStrike" spc="-1" dirty="0">
                <a:solidFill>
                  <a:srgbClr val="000000"/>
                </a:solidFill>
                <a:latin typeface="Meiryo UI"/>
                <a:ea typeface="Meiryo UI"/>
              </a:rPr>
              <a:t>べき姿（スサノオ・フレームワーク）全体像</a:t>
            </a:r>
            <a:endParaRPr lang="en-US" sz="1800" b="0" strike="noStrike" spc="-1" dirty="0">
              <a:solidFill>
                <a:srgbClr val="000000"/>
              </a:solidFill>
              <a:latin typeface="Meiryo UI" panose="020B0604030504040204" pitchFamily="50" charset="-128"/>
            </a:endParaRPr>
          </a:p>
        </p:txBody>
      </p:sp>
      <p:pic>
        <p:nvPicPr>
          <p:cNvPr id="549" name="図 100"/>
          <p:cNvPicPr/>
          <p:nvPr/>
        </p:nvPicPr>
        <p:blipFill>
          <a:blip r:embed="rId3"/>
          <a:stretch/>
        </p:blipFill>
        <p:spPr>
          <a:xfrm>
            <a:off x="385073" y="2440122"/>
            <a:ext cx="1258920" cy="1395000"/>
          </a:xfrm>
          <a:prstGeom prst="rect">
            <a:avLst/>
          </a:prstGeom>
          <a:ln w="0">
            <a:noFill/>
          </a:ln>
        </p:spPr>
      </p:pic>
      <p:pic>
        <p:nvPicPr>
          <p:cNvPr id="102" name="図 101" descr="アイコン&#10;&#10;自動的に生成された説明">
            <a:extLst>
              <a:ext uri="{FF2B5EF4-FFF2-40B4-BE49-F238E27FC236}">
                <a16:creationId xmlns:a16="http://schemas.microsoft.com/office/drawing/2014/main" id="{CC85A74F-EAEA-4024-BAEF-37C5CC444C2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03" name="図 102" descr="アイコン&#10;&#10;自動的に生成された説明">
            <a:extLst>
              <a:ext uri="{FF2B5EF4-FFF2-40B4-BE49-F238E27FC236}">
                <a16:creationId xmlns:a16="http://schemas.microsoft.com/office/drawing/2014/main" id="{792D63B8-49FC-44D4-84C6-F00E4EF1C93E}"/>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110" name="図 109" descr="アイコン&#10;&#10;自動的に生成された説明">
            <a:extLst>
              <a:ext uri="{FF2B5EF4-FFF2-40B4-BE49-F238E27FC236}">
                <a16:creationId xmlns:a16="http://schemas.microsoft.com/office/drawing/2014/main" id="{E65DE57C-8C48-472F-8983-0ACEF40004D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11" name="正方形/長方形 19">
            <a:extLst>
              <a:ext uri="{FF2B5EF4-FFF2-40B4-BE49-F238E27FC236}">
                <a16:creationId xmlns:a16="http://schemas.microsoft.com/office/drawing/2014/main" id="{BB37597F-1C0D-46F6-98FD-7126FD0220A7}"/>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112" name="正方形/長方形 19">
            <a:extLst>
              <a:ext uri="{FF2B5EF4-FFF2-40B4-BE49-F238E27FC236}">
                <a16:creationId xmlns:a16="http://schemas.microsoft.com/office/drawing/2014/main" id="{5BA4CDC8-4D80-4D23-B90A-9B109C4BA681}"/>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113" name="正方形/長方形 112">
            <a:extLst>
              <a:ext uri="{FF2B5EF4-FFF2-40B4-BE49-F238E27FC236}">
                <a16:creationId xmlns:a16="http://schemas.microsoft.com/office/drawing/2014/main" id="{7F56391B-391A-41C0-8D17-FB11E9E7715A}"/>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104" name="スライド番号プレースホルダー 5">
            <a:extLst>
              <a:ext uri="{FF2B5EF4-FFF2-40B4-BE49-F238E27FC236}">
                <a16:creationId xmlns:a16="http://schemas.microsoft.com/office/drawing/2014/main" id="{195089A5-ADB0-4997-BE0A-589D90E03154}"/>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FCF54A4-9E9E-45C3-BD9D-7206F54EEE2E}" type="slidenum">
              <a:rPr lang="en-US" sz="1400" b="0" strike="noStrike" spc="-1">
                <a:solidFill>
                  <a:srgbClr val="002060"/>
                </a:solidFill>
                <a:latin typeface="メイリオ"/>
                <a:ea typeface="メイリオ"/>
              </a:rPr>
              <a:t>22</a:t>
            </a:fld>
            <a:endParaRPr lang="en-US" sz="1400" b="0" strike="noStrike" spc="-1" dirty="0">
              <a:solidFill>
                <a:srgbClr val="000000"/>
              </a:solidFill>
              <a:latin typeface="Meiryo UI" panose="020B0604030504040204" pitchFamily="50" charset="-128"/>
            </a:endParaRPr>
          </a:p>
        </p:txBody>
      </p:sp>
      <p:pic>
        <p:nvPicPr>
          <p:cNvPr id="2" name="図 1">
            <a:extLst>
              <a:ext uri="{FF2B5EF4-FFF2-40B4-BE49-F238E27FC236}">
                <a16:creationId xmlns:a16="http://schemas.microsoft.com/office/drawing/2014/main" id="{F1A7B8BE-B7AF-D2EB-B4EA-C859207522A6}"/>
              </a:ext>
            </a:extLst>
          </p:cNvPr>
          <p:cNvPicPr>
            <a:picLocks noChangeAspect="1"/>
          </p:cNvPicPr>
          <p:nvPr/>
        </p:nvPicPr>
        <p:blipFill>
          <a:blip r:embed="rId7"/>
          <a:stretch>
            <a:fillRect/>
          </a:stretch>
        </p:blipFill>
        <p:spPr>
          <a:xfrm>
            <a:off x="1761126" y="1901320"/>
            <a:ext cx="9010669" cy="43955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スライド番号プレースホルダー 5">
            <a:extLst>
              <a:ext uri="{FF2B5EF4-FFF2-40B4-BE49-F238E27FC236}">
                <a16:creationId xmlns:a16="http://schemas.microsoft.com/office/drawing/2014/main" id="{195089A5-ADB0-4997-BE0A-589D90E03154}"/>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FCF54A4-9E9E-45C3-BD9D-7206F54EEE2E}" type="slidenum">
              <a:rPr lang="en-US" sz="1400" b="0" strike="noStrike" spc="-1">
                <a:solidFill>
                  <a:srgbClr val="002060"/>
                </a:solidFill>
                <a:latin typeface="メイリオ"/>
                <a:ea typeface="メイリオ"/>
              </a:rPr>
              <a:t>23</a:t>
            </a:fld>
            <a:endParaRPr lang="en-US" sz="1400" b="0" strike="noStrike" spc="-1" dirty="0">
              <a:solidFill>
                <a:srgbClr val="000000"/>
              </a:solidFill>
              <a:latin typeface="Meiryo UI" panose="020B0604030504040204" pitchFamily="50" charset="-128"/>
            </a:endParaRPr>
          </a:p>
        </p:txBody>
      </p:sp>
      <p:pic>
        <p:nvPicPr>
          <p:cNvPr id="100" name="図 3">
            <a:extLst>
              <a:ext uri="{FF2B5EF4-FFF2-40B4-BE49-F238E27FC236}">
                <a16:creationId xmlns:a16="http://schemas.microsoft.com/office/drawing/2014/main" id="{7DE7EAFC-D094-4F7A-83BC-13C0CBC73908}"/>
              </a:ext>
            </a:extLst>
          </p:cNvPr>
          <p:cNvPicPr/>
          <p:nvPr/>
        </p:nvPicPr>
        <p:blipFill>
          <a:blip r:embed="rId3"/>
          <a:stretch/>
        </p:blipFill>
        <p:spPr>
          <a:xfrm>
            <a:off x="1985760" y="1451160"/>
            <a:ext cx="8191800" cy="5107320"/>
          </a:xfrm>
          <a:prstGeom prst="rect">
            <a:avLst/>
          </a:prstGeom>
          <a:ln w="0">
            <a:noFill/>
          </a:ln>
        </p:spPr>
      </p:pic>
      <p:sp>
        <p:nvSpPr>
          <p:cNvPr id="101" name="四角形: 角を丸くする 8">
            <a:extLst>
              <a:ext uri="{FF2B5EF4-FFF2-40B4-BE49-F238E27FC236}">
                <a16:creationId xmlns:a16="http://schemas.microsoft.com/office/drawing/2014/main" id="{664AADFB-19F4-420C-8D6A-1F48F1DCBA2D}"/>
              </a:ext>
            </a:extLst>
          </p:cNvPr>
          <p:cNvSpPr/>
          <p:nvPr/>
        </p:nvSpPr>
        <p:spPr>
          <a:xfrm>
            <a:off x="6865560" y="2972520"/>
            <a:ext cx="2128320" cy="10418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05" name="四角形: 角を丸くする 16">
            <a:extLst>
              <a:ext uri="{FF2B5EF4-FFF2-40B4-BE49-F238E27FC236}">
                <a16:creationId xmlns:a16="http://schemas.microsoft.com/office/drawing/2014/main" id="{B012368D-458B-41BC-AFC6-14347FFA2721}"/>
              </a:ext>
            </a:extLst>
          </p:cNvPr>
          <p:cNvSpPr/>
          <p:nvPr/>
        </p:nvSpPr>
        <p:spPr>
          <a:xfrm>
            <a:off x="5203440" y="3760920"/>
            <a:ext cx="1150200" cy="59436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06" name="四角形: 角を丸くする 17">
            <a:extLst>
              <a:ext uri="{FF2B5EF4-FFF2-40B4-BE49-F238E27FC236}">
                <a16:creationId xmlns:a16="http://schemas.microsoft.com/office/drawing/2014/main" id="{8185A826-00C2-4B10-BCDF-B7242817F942}"/>
              </a:ext>
            </a:extLst>
          </p:cNvPr>
          <p:cNvSpPr/>
          <p:nvPr/>
        </p:nvSpPr>
        <p:spPr>
          <a:xfrm>
            <a:off x="2455560" y="2972520"/>
            <a:ext cx="2128320" cy="10418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07" name="四角形: 角を丸くする 19">
            <a:extLst>
              <a:ext uri="{FF2B5EF4-FFF2-40B4-BE49-F238E27FC236}">
                <a16:creationId xmlns:a16="http://schemas.microsoft.com/office/drawing/2014/main" id="{4463F25E-03B4-48D2-99F5-291595111E6D}"/>
              </a:ext>
            </a:extLst>
          </p:cNvPr>
          <p:cNvSpPr/>
          <p:nvPr/>
        </p:nvSpPr>
        <p:spPr>
          <a:xfrm>
            <a:off x="4518360" y="2907720"/>
            <a:ext cx="535680" cy="13096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08" name="四角形: 角を丸くする 20">
            <a:extLst>
              <a:ext uri="{FF2B5EF4-FFF2-40B4-BE49-F238E27FC236}">
                <a16:creationId xmlns:a16="http://schemas.microsoft.com/office/drawing/2014/main" id="{27090DFD-F5A3-42A7-BD26-9C8019BC573F}"/>
              </a:ext>
            </a:extLst>
          </p:cNvPr>
          <p:cNvSpPr/>
          <p:nvPr/>
        </p:nvSpPr>
        <p:spPr>
          <a:xfrm>
            <a:off x="4953960" y="2371680"/>
            <a:ext cx="1586520" cy="147240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09" name="四角形: 角を丸くする 21">
            <a:extLst>
              <a:ext uri="{FF2B5EF4-FFF2-40B4-BE49-F238E27FC236}">
                <a16:creationId xmlns:a16="http://schemas.microsoft.com/office/drawing/2014/main" id="{6F4F98BC-B41F-4D0D-8EBB-3E4CE5FEB013}"/>
              </a:ext>
            </a:extLst>
          </p:cNvPr>
          <p:cNvSpPr/>
          <p:nvPr/>
        </p:nvSpPr>
        <p:spPr>
          <a:xfrm>
            <a:off x="6939000" y="4355640"/>
            <a:ext cx="2128320" cy="111132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14" name="四角形: 角を丸くする 22">
            <a:extLst>
              <a:ext uri="{FF2B5EF4-FFF2-40B4-BE49-F238E27FC236}">
                <a16:creationId xmlns:a16="http://schemas.microsoft.com/office/drawing/2014/main" id="{2F3D5B02-0D6D-412F-9D2B-9607584195F1}"/>
              </a:ext>
            </a:extLst>
          </p:cNvPr>
          <p:cNvSpPr/>
          <p:nvPr/>
        </p:nvSpPr>
        <p:spPr>
          <a:xfrm>
            <a:off x="2386080" y="4134600"/>
            <a:ext cx="2305800" cy="153972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15" name="四角形: 角を丸くする 23">
            <a:extLst>
              <a:ext uri="{FF2B5EF4-FFF2-40B4-BE49-F238E27FC236}">
                <a16:creationId xmlns:a16="http://schemas.microsoft.com/office/drawing/2014/main" id="{885848DB-7C6F-43DC-8292-C84BE3F083C5}"/>
              </a:ext>
            </a:extLst>
          </p:cNvPr>
          <p:cNvSpPr/>
          <p:nvPr/>
        </p:nvSpPr>
        <p:spPr>
          <a:xfrm>
            <a:off x="4928760" y="4503960"/>
            <a:ext cx="1611720" cy="72936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16" name="タイトル 2">
            <a:extLst>
              <a:ext uri="{FF2B5EF4-FFF2-40B4-BE49-F238E27FC236}">
                <a16:creationId xmlns:a16="http://schemas.microsoft.com/office/drawing/2014/main" id="{DA9B3529-D1BF-4B1F-8CF6-4800233B1ECE}"/>
              </a:ext>
            </a:extLst>
          </p:cNvPr>
          <p:cNvSpPr/>
          <p:nvPr/>
        </p:nvSpPr>
        <p:spPr>
          <a:xfrm>
            <a:off x="716400" y="351196"/>
            <a:ext cx="9613080" cy="43088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b="0" strike="noStrike" spc="-1" dirty="0">
                <a:solidFill>
                  <a:srgbClr val="000066"/>
                </a:solidFill>
                <a:latin typeface="Meiryo UI"/>
                <a:ea typeface="Meiryo UI"/>
              </a:rPr>
              <a:t>3</a:t>
            </a:r>
            <a:r>
              <a:rPr lang="ja-JP" altLang="ja-JP" sz="2800" b="0" strike="noStrike" spc="-1" dirty="0">
                <a:solidFill>
                  <a:srgbClr val="000066"/>
                </a:solidFill>
                <a:latin typeface="Meiryo UI"/>
                <a:ea typeface="Meiryo UI"/>
              </a:rPr>
              <a:t>章　</a:t>
            </a:r>
            <a:r>
              <a:rPr lang="ja-JP" sz="2800" b="0" strike="noStrike" spc="-1" dirty="0">
                <a:solidFill>
                  <a:srgbClr val="000066"/>
                </a:solidFill>
                <a:latin typeface="Meiryo UI"/>
                <a:ea typeface="Meiryo UI"/>
              </a:rPr>
              <a:t>「スサノオ・フレームワークの各</a:t>
            </a:r>
            <a:r>
              <a:rPr lang="ja-JP" altLang="en-US" sz="2800" spc="-1" dirty="0">
                <a:solidFill>
                  <a:srgbClr val="000066"/>
                </a:solidFill>
                <a:latin typeface="Meiryo UI"/>
                <a:ea typeface="Meiryo UI"/>
              </a:rPr>
              <a:t>領域</a:t>
            </a:r>
            <a:r>
              <a:rPr lang="ja-JP" sz="2800" b="0" strike="noStrike" spc="-1" dirty="0">
                <a:solidFill>
                  <a:srgbClr val="000066"/>
                </a:solidFill>
                <a:latin typeface="Meiryo UI"/>
                <a:ea typeface="Meiryo UI"/>
              </a:rPr>
              <a:t>」</a:t>
            </a:r>
            <a:endParaRPr lang="en-US" sz="2800" b="0" strike="noStrike" spc="-1" dirty="0">
              <a:solidFill>
                <a:srgbClr val="000000"/>
              </a:solidFill>
              <a:latin typeface="Meiryo UI" panose="020B0604030504040204" pitchFamily="50" charset="-128"/>
            </a:endParaRPr>
          </a:p>
        </p:txBody>
      </p:sp>
      <p:pic>
        <p:nvPicPr>
          <p:cNvPr id="119" name="図 118" descr="アイコン&#10;&#10;自動的に生成された説明">
            <a:extLst>
              <a:ext uri="{FF2B5EF4-FFF2-40B4-BE49-F238E27FC236}">
                <a16:creationId xmlns:a16="http://schemas.microsoft.com/office/drawing/2014/main" id="{7CCE5A31-4431-4C56-AB7B-6B19F58B163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20" name="正方形/長方形 19">
            <a:extLst>
              <a:ext uri="{FF2B5EF4-FFF2-40B4-BE49-F238E27FC236}">
                <a16:creationId xmlns:a16="http://schemas.microsoft.com/office/drawing/2014/main" id="{18E182CB-A42D-43BB-8D6C-0B8EFB3AEDA0}"/>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121" name="正方形/長方形 19">
            <a:extLst>
              <a:ext uri="{FF2B5EF4-FFF2-40B4-BE49-F238E27FC236}">
                <a16:creationId xmlns:a16="http://schemas.microsoft.com/office/drawing/2014/main" id="{72D963AF-FCCC-4E33-93CC-333ACF464817}"/>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122" name="正方形/長方形 121">
            <a:extLst>
              <a:ext uri="{FF2B5EF4-FFF2-40B4-BE49-F238E27FC236}">
                <a16:creationId xmlns:a16="http://schemas.microsoft.com/office/drawing/2014/main" id="{2FA59C36-8B0F-45B5-83F1-787716247C89}"/>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pic>
        <p:nvPicPr>
          <p:cNvPr id="2" name="図 1" descr="アイコン&#10;&#10;自動的に生成された説明">
            <a:extLst>
              <a:ext uri="{FF2B5EF4-FFF2-40B4-BE49-F238E27FC236}">
                <a16:creationId xmlns:a16="http://schemas.microsoft.com/office/drawing/2014/main" id="{4EC74DB0-BA7F-3305-A8AA-221430A552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 name="図 2" descr="アイコン&#10;&#10;自動的に生成された説明">
            <a:extLst>
              <a:ext uri="{FF2B5EF4-FFF2-40B4-BE49-F238E27FC236}">
                <a16:creationId xmlns:a16="http://schemas.microsoft.com/office/drawing/2014/main" id="{9604A546-2954-8DA5-DBB8-16A69DB4C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42581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additive="repl">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additive="repl">
                                        <p:cTn id="12" dur="500"/>
                                        <p:tgtEl>
                                          <p:spTgt spid="101"/>
                                        </p:tgtEl>
                                      </p:cBhvr>
                                    </p:animEffect>
                                  </p:childTnLst>
                                </p:cTn>
                              </p:par>
                              <p:par>
                                <p:cTn id="13" presetID="1" presetClass="exit" fill="hold" nodeType="withEffect">
                                  <p:stCondLst>
                                    <p:cond delay="0"/>
                                  </p:stCondLst>
                                  <p:childTnLst>
                                    <p:set>
                                      <p:cBhvr>
                                        <p:cTn id="14" dur="1" fill="hold">
                                          <p:stCondLst>
                                            <p:cond delay="0"/>
                                          </p:stCondLst>
                                        </p:cTn>
                                        <p:tgtEl>
                                          <p:spTgt spid="10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additive="repl">
                                        <p:cTn id="19" dur="500"/>
                                        <p:tgtEl>
                                          <p:spTgt spid="106"/>
                                        </p:tgtEl>
                                      </p:cBhvr>
                                    </p:animEffect>
                                  </p:childTnLst>
                                </p:cTn>
                              </p:par>
                              <p:par>
                                <p:cTn id="20" presetID="1" presetClass="exit" fill="hold" nodeType="with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additive="repl">
                                        <p:cTn id="26" dur="500"/>
                                        <p:tgtEl>
                                          <p:spTgt spid="107"/>
                                        </p:tgtEl>
                                      </p:cBhvr>
                                    </p:animEffect>
                                  </p:childTnLst>
                                </p:cTn>
                              </p:par>
                              <p:par>
                                <p:cTn id="27" presetID="1" presetClass="exit" fill="hold" nodeType="withEffect">
                                  <p:stCondLst>
                                    <p:cond delay="0"/>
                                  </p:stCondLst>
                                  <p:childTnLst>
                                    <p:set>
                                      <p:cBhvr>
                                        <p:cTn id="28" dur="1" fill="hold">
                                          <p:stCondLst>
                                            <p:cond delay="0"/>
                                          </p:stCondLst>
                                        </p:cTn>
                                        <p:tgtEl>
                                          <p:spTgt spid="10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fill="hold" nodeType="click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additive="repl">
                                        <p:cTn id="33" dur="500"/>
                                        <p:tgtEl>
                                          <p:spTgt spid="108"/>
                                        </p:tgtEl>
                                      </p:cBhvr>
                                    </p:animEffect>
                                  </p:childTnLst>
                                </p:cTn>
                              </p:par>
                              <p:par>
                                <p:cTn id="34" presetID="1" presetClass="exit" fill="hold" nodeType="withEffect">
                                  <p:stCondLst>
                                    <p:cond delay="0"/>
                                  </p:stCondLst>
                                  <p:childTnLst>
                                    <p:set>
                                      <p:cBhvr>
                                        <p:cTn id="35" dur="1" fill="hold">
                                          <p:stCondLst>
                                            <p:cond delay="0"/>
                                          </p:stCondLst>
                                        </p:cTn>
                                        <p:tgtEl>
                                          <p:spTgt spid="10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fill="hold" nodeType="click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additive="repl">
                                        <p:cTn id="40" dur="500"/>
                                        <p:tgtEl>
                                          <p:spTgt spid="109"/>
                                        </p:tgtEl>
                                      </p:cBhvr>
                                    </p:animEffect>
                                  </p:childTnLst>
                                </p:cTn>
                              </p:par>
                              <p:par>
                                <p:cTn id="41" presetID="1" presetClass="exit" fill="hold" nodeType="withEffect">
                                  <p:stCondLst>
                                    <p:cond delay="0"/>
                                  </p:stCondLst>
                                  <p:childTnLst>
                                    <p:set>
                                      <p:cBhvr>
                                        <p:cTn id="42" dur="1" fill="hold">
                                          <p:stCondLst>
                                            <p:cond delay="0"/>
                                          </p:stCondLst>
                                        </p:cTn>
                                        <p:tgtEl>
                                          <p:spTgt spid="10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fill="hold"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additive="repl">
                                        <p:cTn id="47" dur="500"/>
                                        <p:tgtEl>
                                          <p:spTgt spid="114"/>
                                        </p:tgtEl>
                                      </p:cBhvr>
                                    </p:animEffect>
                                  </p:childTnLst>
                                </p:cTn>
                              </p:par>
                              <p:par>
                                <p:cTn id="48" presetID="1" presetClass="exit" fill="hold" nodeType="withEffect">
                                  <p:stCondLst>
                                    <p:cond delay="0"/>
                                  </p:stCondLst>
                                  <p:childTnLst>
                                    <p:set>
                                      <p:cBhvr>
                                        <p:cTn id="49" dur="1" fill="hold">
                                          <p:stCondLst>
                                            <p:cond delay="0"/>
                                          </p:stCondLst>
                                        </p:cTn>
                                        <p:tgtEl>
                                          <p:spTgt spid="10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fill="hold" nodeType="click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additive="repl">
                                        <p:cTn id="54" dur="500"/>
                                        <p:tgtEl>
                                          <p:spTgt spid="115"/>
                                        </p:tgtEl>
                                      </p:cBhvr>
                                    </p:animEffect>
                                  </p:childTnLst>
                                </p:cTn>
                              </p:par>
                              <p:par>
                                <p:cTn id="55" presetID="1" presetClass="exit" fill="hold" nodeType="withEffect">
                                  <p:stCondLst>
                                    <p:cond delay="0"/>
                                  </p:stCondLst>
                                  <p:childTnLst>
                                    <p:set>
                                      <p:cBhvr>
                                        <p:cTn id="56"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24</a:t>
            </a:fld>
            <a:endParaRPr lang="en-US" sz="1400" b="0" strike="noStrike" spc="-1" dirty="0">
              <a:solidFill>
                <a:srgbClr val="000000"/>
              </a:solidFill>
              <a:latin typeface="Meiryo UI" panose="020B0604030504040204" pitchFamily="50" charset="-128"/>
            </a:endParaRPr>
          </a:p>
        </p:txBody>
      </p:sp>
      <p:sp>
        <p:nvSpPr>
          <p:cNvPr id="17" name="正方形/長方形 16">
            <a:extLst>
              <a:ext uri="{FF2B5EF4-FFF2-40B4-BE49-F238E27FC236}">
                <a16:creationId xmlns:a16="http://schemas.microsoft.com/office/drawing/2014/main" id="{57288B0E-5E16-4F2E-B081-C31CC163CD99}"/>
              </a:ext>
            </a:extLst>
          </p:cNvPr>
          <p:cNvSpPr/>
          <p:nvPr/>
        </p:nvSpPr>
        <p:spPr>
          <a:xfrm>
            <a:off x="479376" y="3198894"/>
            <a:ext cx="73097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US" altLang="ja-JP" sz="2400" b="1" spc="-1" dirty="0">
                <a:solidFill>
                  <a:srgbClr val="000000"/>
                </a:solidFill>
                <a:latin typeface="Meiryo UI"/>
                <a:ea typeface="Meiryo UI"/>
              </a:rPr>
              <a:t>4</a:t>
            </a:r>
            <a:r>
              <a:rPr lang="ja-JP" altLang="ja-JP" sz="2400" b="1" spc="-1" dirty="0">
                <a:solidFill>
                  <a:srgbClr val="000000"/>
                </a:solidFill>
                <a:latin typeface="Meiryo UI"/>
                <a:ea typeface="Meiryo UI"/>
              </a:rPr>
              <a:t>章　あるべき</a:t>
            </a:r>
            <a:r>
              <a:rPr lang="en-US" altLang="ja-JP" sz="2400" b="1" spc="-1" dirty="0">
                <a:solidFill>
                  <a:srgbClr val="000000"/>
                </a:solidFill>
                <a:latin typeface="Meiryo UI"/>
                <a:ea typeface="Meiryo UI"/>
              </a:rPr>
              <a:t>IT</a:t>
            </a:r>
            <a:r>
              <a:rPr lang="ja-JP" altLang="en-US" sz="2400" b="1" spc="-1" dirty="0">
                <a:solidFill>
                  <a:srgbClr val="000000"/>
                </a:solidFill>
                <a:latin typeface="Meiryo UI"/>
                <a:ea typeface="Meiryo UI"/>
              </a:rPr>
              <a:t>システム</a:t>
            </a:r>
            <a:r>
              <a:rPr lang="ja-JP" altLang="ja-JP" sz="2400" b="1" spc="-1" dirty="0">
                <a:solidFill>
                  <a:srgbClr val="000000"/>
                </a:solidFill>
                <a:latin typeface="Meiryo UI"/>
                <a:ea typeface="Meiryo UI"/>
              </a:rPr>
              <a:t>とそれを実現する技術要素</a:t>
            </a:r>
            <a:endParaRPr lang="en-US" altLang="ja-JP" sz="2400" spc="-1" dirty="0">
              <a:solidFill>
                <a:srgbClr val="000000"/>
              </a:solidFill>
              <a:latin typeface="Meiryo UI" panose="020B0604030504040204" pitchFamily="50" charset="-128"/>
            </a:endParaRPr>
          </a:p>
        </p:txBody>
      </p:sp>
      <p:pic>
        <p:nvPicPr>
          <p:cNvPr id="10" name="図 9" descr="アイコン&#10;&#10;自動的に生成された説明">
            <a:extLst>
              <a:ext uri="{FF2B5EF4-FFF2-40B4-BE49-F238E27FC236}">
                <a16:creationId xmlns:a16="http://schemas.microsoft.com/office/drawing/2014/main" id="{B8939C2B-5C16-492A-AF08-B3EDA1A63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2" name="図 11" descr="アイコン&#10;&#10;自動的に生成された説明">
            <a:extLst>
              <a:ext uri="{FF2B5EF4-FFF2-40B4-BE49-F238E27FC236}">
                <a16:creationId xmlns:a16="http://schemas.microsoft.com/office/drawing/2014/main" id="{35623FF9-C825-4FE4-A5C3-4F95A6DF1050}"/>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3" name="正方形/長方形 19">
            <a:extLst>
              <a:ext uri="{FF2B5EF4-FFF2-40B4-BE49-F238E27FC236}">
                <a16:creationId xmlns:a16="http://schemas.microsoft.com/office/drawing/2014/main" id="{4EFF4373-FCFC-47DC-A274-134C2701AF6F}"/>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14" name="正方形/長方形 19">
            <a:extLst>
              <a:ext uri="{FF2B5EF4-FFF2-40B4-BE49-F238E27FC236}">
                <a16:creationId xmlns:a16="http://schemas.microsoft.com/office/drawing/2014/main" id="{70E16B9C-51D6-4BCD-B831-F50EFFAF4885}"/>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15" name="正方形/長方形 14">
            <a:extLst>
              <a:ext uri="{FF2B5EF4-FFF2-40B4-BE49-F238E27FC236}">
                <a16:creationId xmlns:a16="http://schemas.microsoft.com/office/drawing/2014/main" id="{0FCA70EC-5DD6-4282-ACCB-1B7E40DD0509}"/>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E32543C1-115D-441C-9E29-B2F2E7B3D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173995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タイトル 2"/>
          <p:cNvSpPr/>
          <p:nvPr/>
        </p:nvSpPr>
        <p:spPr>
          <a:xfrm>
            <a:off x="696240" y="36612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を実現するための「技術要素群の全体像」</a:t>
            </a:r>
            <a:endParaRPr lang="en-US" sz="2800" b="0" strike="noStrike" spc="-1" dirty="0">
              <a:solidFill>
                <a:srgbClr val="000000"/>
              </a:solidFill>
              <a:latin typeface="Meiryo UI" panose="020B0604030504040204" pitchFamily="50" charset="-128"/>
            </a:endParaRPr>
          </a:p>
        </p:txBody>
      </p:sp>
      <p:pic>
        <p:nvPicPr>
          <p:cNvPr id="565" name="図 7"/>
          <p:cNvPicPr/>
          <p:nvPr/>
        </p:nvPicPr>
        <p:blipFill>
          <a:blip r:embed="rId3"/>
          <a:stretch/>
        </p:blipFill>
        <p:spPr>
          <a:xfrm>
            <a:off x="1985760" y="1451160"/>
            <a:ext cx="8191800" cy="5107320"/>
          </a:xfrm>
          <a:prstGeom prst="rect">
            <a:avLst/>
          </a:prstGeom>
          <a:ln w="0">
            <a:noFill/>
          </a:ln>
        </p:spPr>
      </p:pic>
      <p:sp>
        <p:nvSpPr>
          <p:cNvPr id="566" name="四角形: 角を丸くする 10"/>
          <p:cNvSpPr/>
          <p:nvPr/>
        </p:nvSpPr>
        <p:spPr>
          <a:xfrm>
            <a:off x="1876680" y="5681880"/>
            <a:ext cx="8437320" cy="8618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567" name="四角形: 角を丸くする 11"/>
          <p:cNvSpPr/>
          <p:nvPr/>
        </p:nvSpPr>
        <p:spPr>
          <a:xfrm>
            <a:off x="1876680" y="1364760"/>
            <a:ext cx="8437320" cy="92880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17" name="図 16" descr="アイコン&#10;&#10;自動的に生成された説明">
            <a:extLst>
              <a:ext uri="{FF2B5EF4-FFF2-40B4-BE49-F238E27FC236}">
                <a16:creationId xmlns:a16="http://schemas.microsoft.com/office/drawing/2014/main" id="{94FCA379-AE85-4CC1-B427-69784D1BAC9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8" name="正方形/長方形 19">
            <a:extLst>
              <a:ext uri="{FF2B5EF4-FFF2-40B4-BE49-F238E27FC236}">
                <a16:creationId xmlns:a16="http://schemas.microsoft.com/office/drawing/2014/main" id="{B3FABE8D-6F4F-4CC6-8DFB-27CA735A4970}"/>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19" name="正方形/長方形 19">
            <a:extLst>
              <a:ext uri="{FF2B5EF4-FFF2-40B4-BE49-F238E27FC236}">
                <a16:creationId xmlns:a16="http://schemas.microsoft.com/office/drawing/2014/main" id="{FB9CD9D2-CA93-4F8B-AFB4-894C158BC5A7}"/>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600A1036-6EA4-442C-9702-A7408B2A6720}"/>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B0C6E9C-71A6-40F3-9A39-A5DFCFEFEB62}"/>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FCF54A4-9E9E-45C3-BD9D-7206F54EEE2E}" type="slidenum">
              <a:rPr lang="en-US" sz="1400" b="0" strike="noStrike" spc="-1">
                <a:solidFill>
                  <a:srgbClr val="002060"/>
                </a:solidFill>
                <a:latin typeface="メイリオ"/>
                <a:ea typeface="メイリオ"/>
              </a:rPr>
              <a:t>25</a:t>
            </a:fld>
            <a:endParaRPr lang="en-US" sz="1400" b="0" strike="noStrike" spc="-1" dirty="0">
              <a:solidFill>
                <a:srgbClr val="000000"/>
              </a:solidFill>
              <a:latin typeface="Meiryo UI"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3C330CA7-3108-4449-8339-8DA194CC7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4" name="図 13" descr="アイコン&#10;&#10;自動的に生成された説明">
            <a:extLst>
              <a:ext uri="{FF2B5EF4-FFF2-40B4-BE49-F238E27FC236}">
                <a16:creationId xmlns:a16="http://schemas.microsoft.com/office/drawing/2014/main" id="{40D95311-C9CF-4884-800D-DA38FC23C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additive="repl">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additive="repl">
                                        <p:cTn id="12" dur="500"/>
                                        <p:tgtEl>
                                          <p:spTgt spid="566"/>
                                        </p:tgtEl>
                                      </p:cBhvr>
                                    </p:animEffect>
                                  </p:childTnLst>
                                </p:cTn>
                              </p:par>
                              <p:par>
                                <p:cTn id="13" presetID="1" presetClass="exit" fill="hold" nodeType="withEffect">
                                  <p:stCondLst>
                                    <p:cond delay="0"/>
                                  </p:stCondLst>
                                  <p:childTnLst>
                                    <p:set>
                                      <p:cBhvr>
                                        <p:cTn id="14" dur="1" fill="hold">
                                          <p:stCondLst>
                                            <p:cond delay="0"/>
                                          </p:stCondLst>
                                        </p:cTn>
                                        <p:tgtEl>
                                          <p:spTgt spid="5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FCF54A4-9E9E-45C3-BD9D-7206F54EEE2E}" type="slidenum">
              <a:rPr lang="en-US" sz="1400" b="0" strike="noStrike" spc="-1">
                <a:solidFill>
                  <a:srgbClr val="002060"/>
                </a:solidFill>
                <a:latin typeface="メイリオ"/>
                <a:ea typeface="メイリオ"/>
              </a:rPr>
              <a:t>26</a:t>
            </a:fld>
            <a:endParaRPr lang="en-US" sz="1400" b="0" strike="noStrike" spc="-1" dirty="0">
              <a:solidFill>
                <a:srgbClr val="000000"/>
              </a:solidFill>
              <a:latin typeface="Meiryo UI" panose="020B0604030504040204" pitchFamily="50" charset="-128"/>
            </a:endParaRPr>
          </a:p>
        </p:txBody>
      </p:sp>
      <p:sp>
        <p:nvSpPr>
          <p:cNvPr id="573" name="タイトル 2"/>
          <p:cNvSpPr/>
          <p:nvPr/>
        </p:nvSpPr>
        <p:spPr>
          <a:xfrm>
            <a:off x="695160" y="34020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アジャイル開発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574" name="正方形/長方形 9"/>
          <p:cNvSpPr/>
          <p:nvPr/>
        </p:nvSpPr>
        <p:spPr>
          <a:xfrm>
            <a:off x="631291" y="1294201"/>
            <a:ext cx="2029123"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sz="2400" b="1" strike="noStrike" spc="-1" dirty="0">
                <a:solidFill>
                  <a:srgbClr val="000066"/>
                </a:solidFill>
                <a:latin typeface="Segoe UI" panose="020B0502040204020203" pitchFamily="34" charset="0"/>
                <a:ea typeface="Meiryo UI" panose="020B0604030504040204" pitchFamily="50" charset="-128"/>
                <a:cs typeface="Segoe UI" panose="020B0502040204020203" pitchFamily="34" charset="0"/>
              </a:rPr>
              <a:t>アジャイル開発</a:t>
            </a:r>
            <a:endParaRPr lang="en-US" sz="2400" b="0" strike="noStrike" spc="-1" dirty="0">
              <a:solidFill>
                <a:srgbClr val="000000"/>
              </a:solidFill>
              <a:latin typeface="Meiryo UI" panose="020B0604030504040204" pitchFamily="50" charset="-128"/>
            </a:endParaRPr>
          </a:p>
        </p:txBody>
      </p:sp>
      <p:sp>
        <p:nvSpPr>
          <p:cNvPr id="575" name="PlaceHolder 1"/>
          <p:cNvSpPr>
            <a:spLocks noGrp="1"/>
          </p:cNvSpPr>
          <p:nvPr>
            <p:ph/>
          </p:nvPr>
        </p:nvSpPr>
        <p:spPr>
          <a:xfrm>
            <a:off x="6096000" y="3646773"/>
            <a:ext cx="4951080" cy="367878"/>
          </a:xfrm>
          <a:prstGeom prst="rect">
            <a:avLst/>
          </a:prstGeom>
          <a:solidFill>
            <a:srgbClr val="0070C0"/>
          </a:solidFill>
          <a:ln w="0">
            <a:solidFill>
              <a:srgbClr val="808080"/>
            </a:solidFill>
          </a:ln>
        </p:spPr>
        <p:txBody>
          <a:bodyPr tIns="36000" bIns="36000" numCol="1" spcCol="0" anchor="ctr">
            <a:noAutofit/>
          </a:bodyPr>
          <a:lstStyle/>
          <a:p>
            <a:pPr indent="0">
              <a:lnSpc>
                <a:spcPct val="100000"/>
              </a:lnSpc>
              <a:spcBef>
                <a:spcPts val="400"/>
              </a:spcBef>
              <a:buNone/>
              <a:tabLst>
                <a:tab pos="0" algn="l"/>
              </a:tabLst>
            </a:pPr>
            <a:r>
              <a:rPr lang="ja-JP" sz="2000" b="0" strike="noStrike" spc="-1" dirty="0">
                <a:solidFill>
                  <a:srgbClr val="FFFFFF"/>
                </a:solidFill>
                <a:latin typeface="Meiryo UI"/>
                <a:ea typeface="Meiryo UI"/>
              </a:rPr>
              <a:t>「アジャイル開発」の節構成</a:t>
            </a:r>
            <a:endParaRPr lang="en-US" sz="2000" b="0" strike="noStrike" spc="-1" dirty="0">
              <a:solidFill>
                <a:srgbClr val="000066"/>
              </a:solidFill>
            </a:endParaRPr>
          </a:p>
        </p:txBody>
      </p:sp>
      <p:sp>
        <p:nvSpPr>
          <p:cNvPr id="576" name="コンテンツ プレースホルダー 2"/>
          <p:cNvSpPr/>
          <p:nvPr/>
        </p:nvSpPr>
        <p:spPr>
          <a:xfrm>
            <a:off x="6240600" y="4404240"/>
            <a:ext cx="4951080" cy="198756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1</a:t>
            </a:r>
            <a:r>
              <a:rPr lang="ja-JP" sz="1600" b="0" strike="noStrike" spc="-1" dirty="0">
                <a:solidFill>
                  <a:srgbClr val="000000"/>
                </a:solidFill>
                <a:latin typeface="Meiryo UI" panose="020B0604030504040204" pitchFamily="50" charset="-128"/>
                <a:ea typeface="Meiryo UI" panose="020B0604030504040204" pitchFamily="50" charset="-128"/>
              </a:rPr>
              <a:t>．アジャイル開発が必要とされる背景</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2</a:t>
            </a:r>
            <a:r>
              <a:rPr lang="ja-JP" sz="1600" b="0" strike="noStrike" spc="-1" dirty="0">
                <a:solidFill>
                  <a:srgbClr val="000000"/>
                </a:solidFill>
                <a:latin typeface="Meiryo UI" panose="020B0604030504040204" pitchFamily="50" charset="-128"/>
                <a:ea typeface="Meiryo UI" panose="020B0604030504040204" pitchFamily="50" charset="-128"/>
              </a:rPr>
              <a:t>．アジャイル開発とは何か</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3</a:t>
            </a:r>
            <a:r>
              <a:rPr lang="ja-JP" sz="1600" b="0" strike="noStrike" spc="-1" dirty="0">
                <a:solidFill>
                  <a:srgbClr val="000000"/>
                </a:solidFill>
                <a:latin typeface="Meiryo UI" panose="020B0604030504040204" pitchFamily="50" charset="-128"/>
                <a:ea typeface="Meiryo UI" panose="020B0604030504040204" pitchFamily="50" charset="-128"/>
              </a:rPr>
              <a:t>．アジャイル開発により得られる効果</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4</a:t>
            </a:r>
            <a:r>
              <a:rPr lang="ja-JP" sz="1600" b="0" strike="noStrike" spc="-1" dirty="0">
                <a:solidFill>
                  <a:srgbClr val="000000"/>
                </a:solidFill>
                <a:latin typeface="Meiryo UI" panose="020B0604030504040204" pitchFamily="50" charset="-128"/>
                <a:ea typeface="Meiryo UI" panose="020B0604030504040204" pitchFamily="50" charset="-128"/>
              </a:rPr>
              <a:t>．アジャイル開発の考慮点</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5</a:t>
            </a:r>
            <a:r>
              <a:rPr lang="ja-JP" sz="1600" b="0" strike="noStrike" spc="-1" dirty="0">
                <a:solidFill>
                  <a:srgbClr val="000000"/>
                </a:solidFill>
                <a:latin typeface="Meiryo UI" panose="020B0604030504040204" pitchFamily="50" charset="-128"/>
                <a:ea typeface="Meiryo UI" panose="020B0604030504040204" pitchFamily="50" charset="-128"/>
              </a:rPr>
              <a:t>．アジャイル開発の先進</a:t>
            </a:r>
            <a:r>
              <a:rPr lang="ja-JP" altLang="en-US" sz="1600" b="0" strike="noStrike" spc="-1" dirty="0">
                <a:solidFill>
                  <a:srgbClr val="000000"/>
                </a:solidFill>
                <a:latin typeface="Meiryo UI" panose="020B0604030504040204" pitchFamily="50" charset="-128"/>
                <a:ea typeface="Meiryo UI" panose="020B0604030504040204" pitchFamily="50" charset="-128"/>
              </a:rPr>
              <a:t>取り組み</a:t>
            </a:r>
            <a:r>
              <a:rPr lang="ja-JP" sz="1600" b="0" strike="noStrike" spc="-1" dirty="0">
                <a:solidFill>
                  <a:srgbClr val="000000"/>
                </a:solidFill>
                <a:latin typeface="Meiryo UI" panose="020B0604030504040204" pitchFamily="50" charset="-128"/>
                <a:ea typeface="Meiryo UI" panose="020B0604030504040204" pitchFamily="50" charset="-128"/>
              </a:rPr>
              <a:t>事例</a:t>
            </a:r>
            <a:endParaRPr lang="en-US" sz="1600" b="0" strike="noStrike" spc="-1" dirty="0">
              <a:solidFill>
                <a:srgbClr val="000000"/>
              </a:solidFill>
              <a:latin typeface="Meiryo UI" panose="020B0604030504040204" pitchFamily="50" charset="-128"/>
              <a:ea typeface="Meiryo UI" panose="020B0604030504040204" pitchFamily="50" charset="-128"/>
            </a:endParaRPr>
          </a:p>
        </p:txBody>
      </p:sp>
      <p:sp>
        <p:nvSpPr>
          <p:cNvPr id="577" name="四角形: 角を丸くする 17"/>
          <p:cNvSpPr/>
          <p:nvPr/>
        </p:nvSpPr>
        <p:spPr>
          <a:xfrm>
            <a:off x="6269520" y="4708096"/>
            <a:ext cx="3426880" cy="3050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578" name="図 19"/>
          <p:cNvPicPr/>
          <p:nvPr/>
        </p:nvPicPr>
        <p:blipFill>
          <a:blip r:embed="rId3"/>
          <a:stretch/>
        </p:blipFill>
        <p:spPr>
          <a:xfrm>
            <a:off x="1152240" y="4030146"/>
            <a:ext cx="4081680" cy="2394720"/>
          </a:xfrm>
          <a:prstGeom prst="rect">
            <a:avLst/>
          </a:prstGeom>
          <a:ln w="0">
            <a:noFill/>
          </a:ln>
        </p:spPr>
      </p:pic>
      <p:sp>
        <p:nvSpPr>
          <p:cNvPr id="579" name="四角形: 角を丸くする 20"/>
          <p:cNvSpPr/>
          <p:nvPr/>
        </p:nvSpPr>
        <p:spPr>
          <a:xfrm>
            <a:off x="3531480" y="4645746"/>
            <a:ext cx="1174680" cy="6688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580" name="四角形: 角を丸くする 21"/>
          <p:cNvSpPr/>
          <p:nvPr/>
        </p:nvSpPr>
        <p:spPr>
          <a:xfrm>
            <a:off x="2620320" y="4167306"/>
            <a:ext cx="647640" cy="2462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581" name="四角形: 角を丸くする 22"/>
          <p:cNvSpPr/>
          <p:nvPr/>
        </p:nvSpPr>
        <p:spPr>
          <a:xfrm>
            <a:off x="1351320" y="4645746"/>
            <a:ext cx="1174680" cy="6688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582" name="四角形: 角を丸くする 23"/>
          <p:cNvSpPr/>
          <p:nvPr/>
        </p:nvSpPr>
        <p:spPr>
          <a:xfrm>
            <a:off x="6269520" y="5314627"/>
            <a:ext cx="3426880" cy="562646"/>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2" name="正方形/長方形 1">
            <a:extLst>
              <a:ext uri="{FF2B5EF4-FFF2-40B4-BE49-F238E27FC236}">
                <a16:creationId xmlns:a16="http://schemas.microsoft.com/office/drawing/2014/main" id="{E04FA7C3-7697-440B-9B5D-88ECF9D6B9C3}"/>
              </a:ext>
            </a:extLst>
          </p:cNvPr>
          <p:cNvSpPr/>
          <p:nvPr/>
        </p:nvSpPr>
        <p:spPr>
          <a:xfrm>
            <a:off x="559283" y="1344287"/>
            <a:ext cx="72008"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3" name="正方形/長方形 9">
            <a:extLst>
              <a:ext uri="{FF2B5EF4-FFF2-40B4-BE49-F238E27FC236}">
                <a16:creationId xmlns:a16="http://schemas.microsoft.com/office/drawing/2014/main" id="{5DCD33F7-231F-4907-A04F-B9B6E0E0274A}"/>
              </a:ext>
            </a:extLst>
          </p:cNvPr>
          <p:cNvSpPr/>
          <p:nvPr/>
        </p:nvSpPr>
        <p:spPr>
          <a:xfrm>
            <a:off x="466097" y="1768466"/>
            <a:ext cx="6333185"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b="0" strike="noStrike" spc="-1" dirty="0">
                <a:solidFill>
                  <a:srgbClr val="000000"/>
                </a:solidFill>
                <a:latin typeface="Meiryo UI"/>
                <a:ea typeface="Meiryo UI"/>
              </a:rPr>
              <a:t>　ビジネスの価値の最大化に向けて、顧客に価値のあるソフトウェアを</a:t>
            </a:r>
            <a:endParaRPr lang="en-US" altLang="ja-JP" b="0" strike="noStrike" spc="-1" dirty="0">
              <a:solidFill>
                <a:srgbClr val="000000"/>
              </a:solidFill>
              <a:latin typeface="Meiryo UI"/>
              <a:ea typeface="Meiryo UI"/>
            </a:endParaRPr>
          </a:p>
          <a:p>
            <a:pPr>
              <a:lnSpc>
                <a:spcPct val="100000"/>
              </a:lnSpc>
            </a:pPr>
            <a:r>
              <a:rPr lang="en-US" altLang="ja-JP" spc="-1" dirty="0">
                <a:solidFill>
                  <a:srgbClr val="000000"/>
                </a:solidFill>
                <a:latin typeface="Meiryo UI"/>
                <a:ea typeface="Meiryo UI"/>
              </a:rPr>
              <a:t>  </a:t>
            </a:r>
            <a:r>
              <a:rPr lang="ja-JP" b="0" strike="noStrike" spc="-1" dirty="0">
                <a:solidFill>
                  <a:srgbClr val="000000"/>
                </a:solidFill>
                <a:latin typeface="Meiryo UI"/>
                <a:ea typeface="Meiryo UI"/>
              </a:rPr>
              <a:t>早く、継続的に提供するためのアプローチ</a:t>
            </a:r>
            <a:endParaRPr lang="en-US" b="0" strike="noStrike" spc="-1" dirty="0">
              <a:solidFill>
                <a:srgbClr val="000000"/>
              </a:solidFill>
              <a:latin typeface="Meiryo UI" panose="020B0604030504040204" pitchFamily="50" charset="-128"/>
            </a:endParaRPr>
          </a:p>
        </p:txBody>
      </p:sp>
      <p:pic>
        <p:nvPicPr>
          <p:cNvPr id="3" name="図 2">
            <a:extLst>
              <a:ext uri="{FF2B5EF4-FFF2-40B4-BE49-F238E27FC236}">
                <a16:creationId xmlns:a16="http://schemas.microsoft.com/office/drawing/2014/main" id="{58166035-5A84-4379-807B-96ADFDEC411B}"/>
              </a:ext>
            </a:extLst>
          </p:cNvPr>
          <p:cNvPicPr>
            <a:picLocks noChangeAspect="1"/>
          </p:cNvPicPr>
          <p:nvPr/>
        </p:nvPicPr>
        <p:blipFill>
          <a:blip r:embed="rId4"/>
          <a:stretch>
            <a:fillRect/>
          </a:stretch>
        </p:blipFill>
        <p:spPr>
          <a:xfrm>
            <a:off x="8630407" y="1319813"/>
            <a:ext cx="3216210" cy="2025509"/>
          </a:xfrm>
          <a:prstGeom prst="rect">
            <a:avLst/>
          </a:prstGeom>
        </p:spPr>
      </p:pic>
      <p:sp>
        <p:nvSpPr>
          <p:cNvPr id="25" name="PlaceHolder 1">
            <a:extLst>
              <a:ext uri="{FF2B5EF4-FFF2-40B4-BE49-F238E27FC236}">
                <a16:creationId xmlns:a16="http://schemas.microsoft.com/office/drawing/2014/main" id="{F6DB048B-221F-43FB-91E9-78735D309F58}"/>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pic>
        <p:nvPicPr>
          <p:cNvPr id="28" name="図 27" descr="アイコン&#10;&#10;自動的に生成された説明">
            <a:extLst>
              <a:ext uri="{FF2B5EF4-FFF2-40B4-BE49-F238E27FC236}">
                <a16:creationId xmlns:a16="http://schemas.microsoft.com/office/drawing/2014/main" id="{2A02D10E-2F8A-446C-ACBC-F7F64DDEBA2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9" name="正方形/長方形 19">
            <a:extLst>
              <a:ext uri="{FF2B5EF4-FFF2-40B4-BE49-F238E27FC236}">
                <a16:creationId xmlns:a16="http://schemas.microsoft.com/office/drawing/2014/main" id="{E63540FD-8518-4ECB-AEB3-8EF7F6FFFA95}"/>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0" name="正方形/長方形 19">
            <a:extLst>
              <a:ext uri="{FF2B5EF4-FFF2-40B4-BE49-F238E27FC236}">
                <a16:creationId xmlns:a16="http://schemas.microsoft.com/office/drawing/2014/main" id="{044891EE-877B-43E8-88B8-4421F955AE63}"/>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1" name="正方形/長方形 30">
            <a:extLst>
              <a:ext uri="{FF2B5EF4-FFF2-40B4-BE49-F238E27FC236}">
                <a16:creationId xmlns:a16="http://schemas.microsoft.com/office/drawing/2014/main" id="{B28353AE-7876-4916-A172-FBC809CE2B6F}"/>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pic>
        <p:nvPicPr>
          <p:cNvPr id="24" name="図 23" descr="アイコン&#10;&#10;自動的に生成された説明">
            <a:extLst>
              <a:ext uri="{FF2B5EF4-FFF2-40B4-BE49-F238E27FC236}">
                <a16:creationId xmlns:a16="http://schemas.microsoft.com/office/drawing/2014/main" id="{CCA18B39-7EA7-4EEC-85C7-6C032CCB0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2" name="図 31" descr="アイコン&#10;&#10;自動的に生成された説明">
            <a:extLst>
              <a:ext uri="{FF2B5EF4-FFF2-40B4-BE49-F238E27FC236}">
                <a16:creationId xmlns:a16="http://schemas.microsoft.com/office/drawing/2014/main" id="{15438465-4C2F-4BB5-A77D-1D5B2B0B6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p:cNvSpPr>
          <p:nvPr>
            <p:ph/>
          </p:nvPr>
        </p:nvSpPr>
        <p:spPr>
          <a:xfrm>
            <a:off x="695520" y="1788841"/>
            <a:ext cx="6839280" cy="4304456"/>
          </a:xfrm>
          <a:prstGeom prst="rect">
            <a:avLst/>
          </a:prstGeom>
          <a:noFill/>
          <a:ln w="0">
            <a:solidFill>
              <a:srgbClr val="808080"/>
            </a:solidFill>
          </a:ln>
        </p:spPr>
        <p:txBody>
          <a:bodyPr tIns="36000" bIns="36000" numCol="1" spcCol="0" anchor="t">
            <a:noAutofit/>
          </a:bodyPr>
          <a:lstStyle/>
          <a:p>
            <a:pPr indent="0">
              <a:lnSpc>
                <a:spcPct val="100000"/>
              </a:lnSpc>
              <a:spcBef>
                <a:spcPts val="360"/>
              </a:spcBef>
              <a:buNone/>
              <a:tabLst>
                <a:tab pos="0" algn="l"/>
              </a:tabLst>
            </a:pPr>
            <a:r>
              <a:rPr lang="ja-JP" altLang="en-US" sz="1600" dirty="0">
                <a:latin typeface="Meiryo UI" panose="020B0604030504040204" pitchFamily="50" charset="-128"/>
                <a:ea typeface="Meiryo UI" panose="020B0604030504040204" pitchFamily="50" charset="-128"/>
              </a:rPr>
              <a:t>アジャイルとは</a:t>
            </a:r>
            <a:endParaRPr lang="en-US" altLang="ja-JP" sz="1600" dirty="0">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600" dirty="0">
                <a:latin typeface="Meiryo UI" panose="020B0604030504040204" pitchFamily="50" charset="-128"/>
                <a:ea typeface="Meiryo UI" panose="020B0604030504040204" pitchFamily="50" charset="-128"/>
              </a:rPr>
              <a:t>「価値観や原則」ですが、「ソフトウェア開発手法」であり、「ビジネス手法」</a:t>
            </a:r>
            <a:endParaRPr lang="en-US" altLang="ja-JP" sz="1600" dirty="0">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ja-JP" sz="1600" b="0" strike="noStrike" spc="-1" dirty="0">
                <a:solidFill>
                  <a:srgbClr val="000000"/>
                </a:solidFill>
                <a:latin typeface="Meiryo UI" panose="020B0604030504040204" pitchFamily="50" charset="-128"/>
                <a:ea typeface="Meiryo UI" panose="020B0604030504040204" pitchFamily="50" charset="-128"/>
              </a:rPr>
              <a:t>応用範囲が広く</a:t>
            </a:r>
            <a:r>
              <a:rPr lang="ja-JP" altLang="en-US" sz="1600" b="0" strike="noStrike" spc="-1" dirty="0">
                <a:solidFill>
                  <a:srgbClr val="000000"/>
                </a:solidFill>
                <a:latin typeface="Meiryo UI" panose="020B0604030504040204" pitchFamily="50" charset="-128"/>
                <a:ea typeface="Meiryo UI" panose="020B0604030504040204" pitchFamily="50" charset="-128"/>
              </a:rPr>
              <a:t>、有用ではあるが抽象的な</a:t>
            </a:r>
            <a:r>
              <a:rPr lang="ja-JP" altLang="en-US" sz="1600" dirty="0">
                <a:latin typeface="Meiryo UI" panose="020B0604030504040204" pitchFamily="50" charset="-128"/>
                <a:ea typeface="Meiryo UI" panose="020B0604030504040204" pitchFamily="50" charset="-128"/>
              </a:rPr>
              <a:t>複雑な概念</a:t>
            </a:r>
            <a:endParaRPr lang="en-US" altLang="ja-JP" sz="1600"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endParaRPr lang="en-US" altLang="ja-JP" sz="1600" b="0" strike="noStrike" spc="-1" dirty="0">
              <a:solidFill>
                <a:srgbClr val="000000"/>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en-US" altLang="ja-JP" sz="1600" spc="-1" dirty="0">
                <a:solidFill>
                  <a:srgbClr val="000000"/>
                </a:solidFill>
                <a:latin typeface="Meiryo UI" panose="020B0604030504040204" pitchFamily="50" charset="-128"/>
                <a:ea typeface="Meiryo UI" panose="020B0604030504040204" pitchFamily="50" charset="-128"/>
              </a:rPr>
              <a:t>IPA</a:t>
            </a:r>
            <a:r>
              <a:rPr lang="ja-JP" altLang="en-US" sz="1600" spc="-1" dirty="0">
                <a:solidFill>
                  <a:srgbClr val="000000"/>
                </a:solidFill>
                <a:latin typeface="Meiryo UI" panose="020B0604030504040204" pitchFamily="50" charset="-128"/>
                <a:ea typeface="Meiryo UI" panose="020B0604030504040204" pitchFamily="50" charset="-128"/>
              </a:rPr>
              <a:t>では</a:t>
            </a:r>
            <a:r>
              <a:rPr lang="ja-JP" sz="1600" b="1" strike="noStrike" spc="-1" dirty="0">
                <a:solidFill>
                  <a:srgbClr val="000000"/>
                </a:solidFill>
                <a:latin typeface="Meiryo UI" panose="020B0604030504040204" pitchFamily="50" charset="-128"/>
                <a:ea typeface="Meiryo UI" panose="020B0604030504040204" pitchFamily="50" charset="-128"/>
              </a:rPr>
              <a:t>「</a:t>
            </a:r>
            <a:r>
              <a:rPr lang="ja-JP" sz="1600" b="1" strike="noStrike" spc="-1" dirty="0">
                <a:solidFill>
                  <a:srgbClr val="FF0000"/>
                </a:solidFill>
                <a:latin typeface="Meiryo UI" panose="020B0604030504040204" pitchFamily="50" charset="-128"/>
                <a:ea typeface="Meiryo UI" panose="020B0604030504040204" pitchFamily="50" charset="-128"/>
              </a:rPr>
              <a:t>アジャイル開発の家</a:t>
            </a:r>
            <a:r>
              <a:rPr lang="ja-JP" sz="1600" b="1" strike="noStrike" spc="-1" dirty="0">
                <a:solidFill>
                  <a:srgbClr val="000000"/>
                </a:solidFill>
                <a:latin typeface="Meiryo UI" panose="020B0604030504040204" pitchFamily="50" charset="-128"/>
                <a:ea typeface="Meiryo UI" panose="020B0604030504040204" pitchFamily="50" charset="-128"/>
              </a:rPr>
              <a:t>」</a:t>
            </a:r>
            <a:r>
              <a:rPr lang="ja-JP" sz="1600" b="0" strike="noStrike" spc="-1" dirty="0">
                <a:solidFill>
                  <a:srgbClr val="000000"/>
                </a:solidFill>
                <a:latin typeface="Meiryo UI" panose="020B0604030504040204" pitchFamily="50" charset="-128"/>
                <a:ea typeface="Meiryo UI" panose="020B0604030504040204" pitchFamily="50" charset="-128"/>
              </a:rPr>
              <a:t>として整理</a:t>
            </a:r>
            <a:endParaRPr lang="en-US" sz="1600" b="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endParaRPr lang="en-US" sz="1600" b="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281"/>
              </a:spcBef>
              <a:buNone/>
              <a:tabLst>
                <a:tab pos="0" algn="l"/>
              </a:tabLst>
            </a:pPr>
            <a:endParaRPr lang="en-US" sz="1600" b="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281"/>
              </a:spcBef>
              <a:buNone/>
              <a:tabLst>
                <a:tab pos="0" algn="l"/>
              </a:tabLst>
            </a:pPr>
            <a:endParaRPr lang="en-US" sz="1600" b="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201"/>
              </a:spcBef>
              <a:buNone/>
              <a:tabLst>
                <a:tab pos="0" algn="l"/>
              </a:tabLst>
            </a:pPr>
            <a:endParaRPr lang="en-US" sz="1600" b="0" strike="noStrike" spc="-1" dirty="0">
              <a:solidFill>
                <a:srgbClr val="000066"/>
              </a:solidFill>
              <a:latin typeface="Meiryo UI" panose="020B0604030504040204" pitchFamily="50" charset="-128"/>
              <a:ea typeface="Meiryo UI" panose="020B0604030504040204" pitchFamily="50" charset="-128"/>
            </a:endParaRPr>
          </a:p>
        </p:txBody>
      </p:sp>
      <p:sp>
        <p:nvSpPr>
          <p:cNvPr id="584"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2584D6A-BFE2-4770-9D5A-05D1ABC309BB}" type="slidenum">
              <a:rPr lang="en-US" sz="1400" b="0" strike="noStrike" spc="-1">
                <a:solidFill>
                  <a:srgbClr val="002060"/>
                </a:solidFill>
                <a:latin typeface="メイリオ"/>
                <a:ea typeface="メイリオ"/>
              </a:rPr>
              <a:t>27</a:t>
            </a:fld>
            <a:endParaRPr lang="en-US" sz="1400" b="0" strike="noStrike" spc="-1" dirty="0">
              <a:solidFill>
                <a:srgbClr val="000000"/>
              </a:solidFill>
              <a:latin typeface="Meiryo UI" panose="020B0604030504040204" pitchFamily="50" charset="-128"/>
            </a:endParaRPr>
          </a:p>
        </p:txBody>
      </p:sp>
      <p:sp>
        <p:nvSpPr>
          <p:cNvPr id="588" name="タイトル 2"/>
          <p:cNvSpPr/>
          <p:nvPr/>
        </p:nvSpPr>
        <p:spPr>
          <a:xfrm>
            <a:off x="695160" y="30348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アジャイル開発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sp>
        <p:nvSpPr>
          <p:cNvPr id="589" name="正方形/長方形 10"/>
          <p:cNvSpPr/>
          <p:nvPr/>
        </p:nvSpPr>
        <p:spPr>
          <a:xfrm>
            <a:off x="335360" y="1377000"/>
            <a:ext cx="3302314" cy="40011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nSpc>
                <a:spcPct val="100000"/>
              </a:lnSpc>
            </a:pPr>
            <a:r>
              <a:rPr lang="en-US" sz="2000" b="1" strike="noStrike" spc="-1" dirty="0">
                <a:solidFill>
                  <a:srgbClr val="000000"/>
                </a:solidFill>
                <a:latin typeface="Meiryo UI"/>
                <a:ea typeface="Meiryo UI"/>
              </a:rPr>
              <a:t>■2</a:t>
            </a:r>
            <a:r>
              <a:rPr lang="ja-JP" sz="2000" b="1" strike="noStrike" spc="-1" dirty="0">
                <a:solidFill>
                  <a:srgbClr val="000000"/>
                </a:solidFill>
                <a:latin typeface="Meiryo UI"/>
                <a:ea typeface="Meiryo UI"/>
              </a:rPr>
              <a:t>．アジャイル開発とは何か</a:t>
            </a:r>
            <a:endParaRPr lang="en-US" sz="2000" b="0" strike="noStrike" spc="-1" dirty="0">
              <a:solidFill>
                <a:srgbClr val="000000"/>
              </a:solidFill>
              <a:latin typeface="Meiryo UI" panose="020B0604030504040204" pitchFamily="50" charset="-128"/>
            </a:endParaRPr>
          </a:p>
        </p:txBody>
      </p:sp>
      <p:pic>
        <p:nvPicPr>
          <p:cNvPr id="590" name="図 21"/>
          <p:cNvPicPr/>
          <p:nvPr/>
        </p:nvPicPr>
        <p:blipFill>
          <a:blip r:embed="rId3"/>
          <a:stretch/>
        </p:blipFill>
        <p:spPr>
          <a:xfrm>
            <a:off x="8040240" y="2348880"/>
            <a:ext cx="3528368" cy="4032840"/>
          </a:xfrm>
          <a:prstGeom prst="rect">
            <a:avLst/>
          </a:prstGeom>
          <a:ln w="0">
            <a:noFill/>
          </a:ln>
        </p:spPr>
      </p:pic>
      <p:sp>
        <p:nvSpPr>
          <p:cNvPr id="591" name="正方形/長方形 22"/>
          <p:cNvSpPr/>
          <p:nvPr/>
        </p:nvSpPr>
        <p:spPr>
          <a:xfrm>
            <a:off x="7608240" y="1388880"/>
            <a:ext cx="3497881" cy="40011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nSpc>
                <a:spcPct val="100000"/>
              </a:lnSpc>
            </a:pPr>
            <a:r>
              <a:rPr lang="en-US" sz="2000" b="1" strike="noStrike" spc="-1" dirty="0">
                <a:solidFill>
                  <a:srgbClr val="000000"/>
                </a:solidFill>
                <a:latin typeface="Meiryo UI"/>
                <a:ea typeface="Meiryo UI"/>
              </a:rPr>
              <a:t>■</a:t>
            </a:r>
            <a:r>
              <a:rPr lang="ja-JP" altLang="en-US" sz="2000" b="1" strike="noStrike" spc="-1" dirty="0">
                <a:solidFill>
                  <a:srgbClr val="000000"/>
                </a:solidFill>
                <a:latin typeface="Meiryo UI" panose="020B0604030504040204" pitchFamily="50" charset="-128"/>
                <a:ea typeface="Meiryo UI" panose="020B0604030504040204" pitchFamily="50" charset="-128"/>
              </a:rPr>
              <a:t>４</a:t>
            </a:r>
            <a:r>
              <a:rPr lang="ja-JP" sz="2000" b="1" strike="noStrike" spc="-1" dirty="0">
                <a:solidFill>
                  <a:srgbClr val="000000"/>
                </a:solidFill>
                <a:latin typeface="Meiryo UI"/>
                <a:ea typeface="Meiryo UI"/>
              </a:rPr>
              <a:t>．アジャイル開発の考慮点</a:t>
            </a:r>
            <a:endParaRPr lang="en-US" sz="2000" b="0" strike="noStrike" spc="-1" dirty="0">
              <a:solidFill>
                <a:srgbClr val="000000"/>
              </a:solidFill>
              <a:latin typeface="Meiryo UI" panose="020B0604030504040204" pitchFamily="50" charset="-128"/>
            </a:endParaRPr>
          </a:p>
        </p:txBody>
      </p:sp>
      <p:sp>
        <p:nvSpPr>
          <p:cNvPr id="592" name="コンテンツ プレースホルダー 2"/>
          <p:cNvSpPr/>
          <p:nvPr/>
        </p:nvSpPr>
        <p:spPr>
          <a:xfrm>
            <a:off x="7752240" y="1788840"/>
            <a:ext cx="4248000" cy="84456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320"/>
              </a:spcBef>
              <a:tabLst>
                <a:tab pos="0" algn="l"/>
              </a:tabLst>
            </a:pPr>
            <a:r>
              <a:rPr lang="ja-JP" sz="1600" b="0" strike="noStrike" spc="-1" dirty="0">
                <a:solidFill>
                  <a:srgbClr val="000000"/>
                </a:solidFill>
                <a:latin typeface="Meiryo UI"/>
                <a:ea typeface="Meiryo UI"/>
              </a:rPr>
              <a:t>考慮点をアジャイルの家のパーツごとに</a:t>
            </a:r>
            <a:r>
              <a:rPr lang="ja-JP" altLang="en-US" sz="1600" b="0" strike="noStrike" spc="-1" dirty="0">
                <a:solidFill>
                  <a:srgbClr val="000000"/>
                </a:solidFill>
                <a:latin typeface="Meiryo UI"/>
                <a:ea typeface="Meiryo UI"/>
              </a:rPr>
              <a:t>整理</a:t>
            </a:r>
            <a:endParaRPr lang="en-US" altLang="ja-JP" sz="1600" b="0" strike="noStrike" spc="-1" dirty="0">
              <a:solidFill>
                <a:srgbClr val="000000"/>
              </a:solidFill>
              <a:latin typeface="Meiryo UI"/>
              <a:ea typeface="Meiryo UI"/>
            </a:endParaRPr>
          </a:p>
          <a:p>
            <a:pPr>
              <a:lnSpc>
                <a:spcPct val="100000"/>
              </a:lnSpc>
              <a:spcBef>
                <a:spcPts val="320"/>
              </a:spcBef>
              <a:tabLst>
                <a:tab pos="0" algn="l"/>
              </a:tabLst>
            </a:pPr>
            <a:r>
              <a:rPr lang="ja-JP" sz="1400" b="0" strike="noStrike" spc="-1" dirty="0">
                <a:solidFill>
                  <a:srgbClr val="000000"/>
                </a:solidFill>
                <a:latin typeface="Meiryo UI"/>
                <a:ea typeface="Meiryo UI"/>
              </a:rPr>
              <a:t>　　最も重要かつ難しいのは「土台」部分</a:t>
            </a:r>
            <a:endParaRPr lang="en-US" sz="1400" b="0" strike="noStrike" spc="-1" dirty="0">
              <a:solidFill>
                <a:srgbClr val="000000"/>
              </a:solidFill>
              <a:latin typeface="Meiryo UI" panose="020B0604030504040204" pitchFamily="50" charset="-128"/>
            </a:endParaRPr>
          </a:p>
        </p:txBody>
      </p:sp>
      <p:pic>
        <p:nvPicPr>
          <p:cNvPr id="4" name="図 3">
            <a:extLst>
              <a:ext uri="{FF2B5EF4-FFF2-40B4-BE49-F238E27FC236}">
                <a16:creationId xmlns:a16="http://schemas.microsoft.com/office/drawing/2014/main" id="{5FA6D18E-5ACD-42A0-8743-08AD944645DE}"/>
              </a:ext>
            </a:extLst>
          </p:cNvPr>
          <p:cNvPicPr>
            <a:picLocks noChangeAspect="1"/>
          </p:cNvPicPr>
          <p:nvPr/>
        </p:nvPicPr>
        <p:blipFill>
          <a:blip r:embed="rId4"/>
          <a:stretch>
            <a:fillRect/>
          </a:stretch>
        </p:blipFill>
        <p:spPr>
          <a:xfrm>
            <a:off x="1905681" y="3284985"/>
            <a:ext cx="4190320" cy="2781660"/>
          </a:xfrm>
          <a:prstGeom prst="rect">
            <a:avLst/>
          </a:prstGeom>
        </p:spPr>
      </p:pic>
      <p:sp>
        <p:nvSpPr>
          <p:cNvPr id="5" name="正方形/長方形 4">
            <a:extLst>
              <a:ext uri="{FF2B5EF4-FFF2-40B4-BE49-F238E27FC236}">
                <a16:creationId xmlns:a16="http://schemas.microsoft.com/office/drawing/2014/main" id="{1273967B-5567-4D83-A94E-080EA9CA8666}"/>
              </a:ext>
            </a:extLst>
          </p:cNvPr>
          <p:cNvSpPr/>
          <p:nvPr/>
        </p:nvSpPr>
        <p:spPr>
          <a:xfrm>
            <a:off x="714972" y="6073237"/>
            <a:ext cx="7037268" cy="561692"/>
          </a:xfrm>
          <a:prstGeom prst="rect">
            <a:avLst/>
          </a:prstGeom>
        </p:spPr>
        <p:txBody>
          <a:bodyPr wrap="square">
            <a:spAutoFit/>
          </a:bodyPr>
          <a:lstStyle/>
          <a:p>
            <a:pPr indent="0">
              <a:lnSpc>
                <a:spcPct val="100000"/>
              </a:lnSpc>
              <a:spcBef>
                <a:spcPts val="281"/>
              </a:spcBef>
              <a:buNone/>
              <a:tabLst>
                <a:tab pos="0" algn="l"/>
              </a:tabLst>
            </a:pPr>
            <a:r>
              <a:rPr lang="ja-JP" altLang="en-US" sz="1400" spc="-1" dirty="0">
                <a:solidFill>
                  <a:srgbClr val="000000"/>
                </a:solidFill>
                <a:latin typeface="Meiryo UI"/>
                <a:ea typeface="Meiryo UI"/>
              </a:rPr>
              <a:t>その他にも　</a:t>
            </a:r>
            <a:r>
              <a:rPr lang="ja-JP" altLang="ja-JP" sz="1400" spc="-1" dirty="0">
                <a:solidFill>
                  <a:srgbClr val="000000"/>
                </a:solidFill>
                <a:latin typeface="Meiryo UI"/>
                <a:ea typeface="Meiryo UI"/>
              </a:rPr>
              <a:t>「アジャイルの歴史」、「スクラム」、「アジャイルソフトウエア開発宣言」</a:t>
            </a:r>
            <a:r>
              <a:rPr lang="ja-JP" altLang="en-US" sz="1400" spc="-1" dirty="0">
                <a:solidFill>
                  <a:srgbClr val="000000"/>
                </a:solidFill>
                <a:latin typeface="Meiryo UI"/>
                <a:ea typeface="Meiryo UI"/>
              </a:rPr>
              <a:t>、</a:t>
            </a:r>
            <a:endParaRPr lang="en-US" altLang="ja-JP" sz="1400" spc="-1" dirty="0">
              <a:solidFill>
                <a:srgbClr val="000000"/>
              </a:solidFill>
              <a:latin typeface="Meiryo UI"/>
              <a:ea typeface="Meiryo UI"/>
            </a:endParaRPr>
          </a:p>
          <a:p>
            <a:pPr indent="0">
              <a:lnSpc>
                <a:spcPct val="100000"/>
              </a:lnSpc>
              <a:spcBef>
                <a:spcPts val="281"/>
              </a:spcBef>
              <a:buNone/>
              <a:tabLst>
                <a:tab pos="0" algn="l"/>
              </a:tabLst>
            </a:pPr>
            <a:r>
              <a:rPr lang="en-US" altLang="ja-JP" sz="1400" spc="-1" dirty="0">
                <a:solidFill>
                  <a:srgbClr val="000000"/>
                </a:solidFill>
                <a:latin typeface="Meiryo UI"/>
                <a:ea typeface="Meiryo UI"/>
              </a:rPr>
              <a:t>   </a:t>
            </a:r>
            <a:r>
              <a:rPr lang="ja-JP" altLang="en-US" sz="1400" spc="-1" dirty="0">
                <a:solidFill>
                  <a:srgbClr val="000000"/>
                </a:solidFill>
                <a:latin typeface="Meiryo UI"/>
                <a:ea typeface="Meiryo UI"/>
              </a:rPr>
              <a:t>　　　　　 </a:t>
            </a:r>
            <a:r>
              <a:rPr lang="ja-JP" altLang="ja-JP" sz="1400" spc="-1" dirty="0">
                <a:solidFill>
                  <a:srgbClr val="000000"/>
                </a:solidFill>
                <a:latin typeface="Meiryo UI"/>
                <a:ea typeface="Meiryo UI"/>
              </a:rPr>
              <a:t>「リーン・スタートアップ」</a:t>
            </a:r>
            <a:r>
              <a:rPr lang="ja-JP" altLang="en-US" sz="1400" spc="-1" dirty="0">
                <a:solidFill>
                  <a:srgbClr val="000000"/>
                </a:solidFill>
                <a:latin typeface="Meiryo UI"/>
                <a:ea typeface="Meiryo UI"/>
              </a:rPr>
              <a:t>、　</a:t>
            </a:r>
            <a:r>
              <a:rPr lang="ja-JP" altLang="ja-JP" sz="1400" spc="-1" dirty="0">
                <a:solidFill>
                  <a:srgbClr val="000000"/>
                </a:solidFill>
                <a:latin typeface="Meiryo UI"/>
                <a:ea typeface="Meiryo UI"/>
              </a:rPr>
              <a:t>「大規模アジャイル」</a:t>
            </a:r>
            <a:r>
              <a:rPr lang="ja-JP" altLang="en-US" sz="1400" spc="-1" dirty="0">
                <a:solidFill>
                  <a:srgbClr val="000000"/>
                </a:solidFill>
                <a:latin typeface="Meiryo UI"/>
                <a:ea typeface="Meiryo UI"/>
              </a:rPr>
              <a:t>といった</a:t>
            </a:r>
            <a:r>
              <a:rPr lang="ja-JP" altLang="ja-JP" sz="1400" spc="-1" dirty="0">
                <a:solidFill>
                  <a:srgbClr val="000000"/>
                </a:solidFill>
                <a:latin typeface="Meiryo UI"/>
                <a:ea typeface="Meiryo UI"/>
              </a:rPr>
              <a:t>内容</a:t>
            </a:r>
            <a:r>
              <a:rPr lang="ja-JP" altLang="en-US" sz="1400" spc="-1" dirty="0">
                <a:solidFill>
                  <a:srgbClr val="000000"/>
                </a:solidFill>
                <a:latin typeface="Meiryo UI"/>
                <a:ea typeface="Meiryo UI"/>
              </a:rPr>
              <a:t>も</a:t>
            </a:r>
            <a:r>
              <a:rPr lang="ja-JP" altLang="ja-JP" sz="1400" spc="-1" dirty="0">
                <a:solidFill>
                  <a:srgbClr val="000000"/>
                </a:solidFill>
                <a:latin typeface="Meiryo UI"/>
                <a:ea typeface="Meiryo UI"/>
              </a:rPr>
              <a:t>掲載</a:t>
            </a:r>
            <a:endParaRPr lang="en-US" altLang="ja-JP" sz="1400" spc="-1" dirty="0">
              <a:solidFill>
                <a:srgbClr val="000066"/>
              </a:solidFill>
              <a:latin typeface="Meiryo UI" panose="020B0604030504040204" pitchFamily="50" charset="-128"/>
            </a:endParaRPr>
          </a:p>
        </p:txBody>
      </p:sp>
      <p:sp>
        <p:nvSpPr>
          <p:cNvPr id="6" name="二等辺三角形 5">
            <a:extLst>
              <a:ext uri="{FF2B5EF4-FFF2-40B4-BE49-F238E27FC236}">
                <a16:creationId xmlns:a16="http://schemas.microsoft.com/office/drawing/2014/main" id="{CAA40D3D-CFB1-4FD5-BBBE-AD56CBEBF705}"/>
              </a:ext>
            </a:extLst>
          </p:cNvPr>
          <p:cNvSpPr/>
          <p:nvPr/>
        </p:nvSpPr>
        <p:spPr>
          <a:xfrm flipV="1">
            <a:off x="1127448" y="2777773"/>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pic>
        <p:nvPicPr>
          <p:cNvPr id="22" name="図 21" descr="アイコン&#10;&#10;自動的に生成された説明">
            <a:extLst>
              <a:ext uri="{FF2B5EF4-FFF2-40B4-BE49-F238E27FC236}">
                <a16:creationId xmlns:a16="http://schemas.microsoft.com/office/drawing/2014/main" id="{E1CAEDAD-8956-4D1E-A6D8-4765D11E729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3" name="正方形/長方形 19">
            <a:extLst>
              <a:ext uri="{FF2B5EF4-FFF2-40B4-BE49-F238E27FC236}">
                <a16:creationId xmlns:a16="http://schemas.microsoft.com/office/drawing/2014/main" id="{D1EC49D0-17DE-415D-9A6E-9DFF96F8FE5C}"/>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4" name="正方形/長方形 19">
            <a:extLst>
              <a:ext uri="{FF2B5EF4-FFF2-40B4-BE49-F238E27FC236}">
                <a16:creationId xmlns:a16="http://schemas.microsoft.com/office/drawing/2014/main" id="{D8868297-10CA-4977-9CFC-9BDCA671D341}"/>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5" name="正方形/長方形 24">
            <a:extLst>
              <a:ext uri="{FF2B5EF4-FFF2-40B4-BE49-F238E27FC236}">
                <a16:creationId xmlns:a16="http://schemas.microsoft.com/office/drawing/2014/main" id="{56809D5E-2A4C-4474-A45D-C2CC0862F598}"/>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21300A5D-E5CB-4B6C-9D64-A60B9196AF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1BDED9F8-11DA-40F6-84F1-F365DEDAA2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28</a:t>
            </a:fld>
            <a:endParaRPr lang="en-US" sz="1400" b="0" strike="noStrike" spc="-1" dirty="0">
              <a:solidFill>
                <a:srgbClr val="000000"/>
              </a:solidFill>
              <a:latin typeface="Meiryo UI" panose="020B0604030504040204" pitchFamily="50" charset="-128"/>
            </a:endParaRPr>
          </a:p>
        </p:txBody>
      </p:sp>
      <p:sp>
        <p:nvSpPr>
          <p:cNvPr id="597" name="正方形/長方形 10"/>
          <p:cNvSpPr/>
          <p:nvPr/>
        </p:nvSpPr>
        <p:spPr>
          <a:xfrm>
            <a:off x="708480" y="1366200"/>
            <a:ext cx="4576061" cy="40011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nSpc>
                <a:spcPct val="100000"/>
              </a:lnSpc>
            </a:pPr>
            <a:r>
              <a:rPr lang="en-US" sz="2000" b="1" strike="noStrike" spc="-1" dirty="0">
                <a:solidFill>
                  <a:srgbClr val="000000"/>
                </a:solidFill>
                <a:latin typeface="Meiryo UI"/>
                <a:ea typeface="Meiryo UI"/>
              </a:rPr>
              <a:t>■5</a:t>
            </a:r>
            <a:r>
              <a:rPr lang="ja-JP" sz="2000" b="1" strike="noStrike" spc="-1" dirty="0">
                <a:solidFill>
                  <a:srgbClr val="000000"/>
                </a:solidFill>
                <a:latin typeface="Meiryo UI"/>
                <a:ea typeface="Meiryo UI"/>
              </a:rPr>
              <a:t>．アジャイル開発の先進</a:t>
            </a:r>
            <a:r>
              <a:rPr lang="ja-JP" altLang="en-US" sz="2000" b="1" strike="noStrike" spc="-1" dirty="0">
                <a:solidFill>
                  <a:srgbClr val="000000"/>
                </a:solidFill>
                <a:latin typeface="Meiryo UI"/>
                <a:ea typeface="Meiryo UI"/>
              </a:rPr>
              <a:t>取り組み</a:t>
            </a:r>
            <a:r>
              <a:rPr lang="ja-JP" sz="2000" b="1" strike="noStrike" spc="-1" dirty="0">
                <a:solidFill>
                  <a:srgbClr val="000000"/>
                </a:solidFill>
                <a:latin typeface="Meiryo UI"/>
                <a:ea typeface="Meiryo UI"/>
              </a:rPr>
              <a:t>事例</a:t>
            </a:r>
            <a:endParaRPr lang="en-US" sz="2000" b="0" strike="noStrike" spc="-1" dirty="0">
              <a:solidFill>
                <a:srgbClr val="000000"/>
              </a:solidFill>
              <a:latin typeface="Meiryo UI" panose="020B0604030504040204" pitchFamily="50" charset="-128"/>
            </a:endParaRPr>
          </a:p>
        </p:txBody>
      </p:sp>
      <p:pic>
        <p:nvPicPr>
          <p:cNvPr id="598" name="図 15"/>
          <p:cNvPicPr/>
          <p:nvPr/>
        </p:nvPicPr>
        <p:blipFill>
          <a:blip r:embed="rId3"/>
          <a:stretch/>
        </p:blipFill>
        <p:spPr>
          <a:xfrm>
            <a:off x="2782619" y="2250403"/>
            <a:ext cx="6483888" cy="4191927"/>
          </a:xfrm>
          <a:prstGeom prst="rect">
            <a:avLst/>
          </a:prstGeom>
          <a:ln w="0">
            <a:noFill/>
          </a:ln>
        </p:spPr>
      </p:pic>
      <p:sp>
        <p:nvSpPr>
          <p:cNvPr id="599" name="タイトル 2"/>
          <p:cNvSpPr/>
          <p:nvPr/>
        </p:nvSpPr>
        <p:spPr>
          <a:xfrm>
            <a:off x="695160" y="30348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アジャイル開発　</a:t>
            </a:r>
            <a:r>
              <a:rPr lang="en-US" sz="2800" b="0" strike="noStrike" spc="-1" dirty="0">
                <a:solidFill>
                  <a:srgbClr val="000066"/>
                </a:solidFill>
                <a:latin typeface="Meiryo UI"/>
                <a:ea typeface="Meiryo UI"/>
              </a:rPr>
              <a:t>3</a:t>
            </a:r>
            <a:endParaRPr lang="en-US" sz="2800" b="0" strike="noStrike" spc="-1" dirty="0">
              <a:solidFill>
                <a:srgbClr val="000000"/>
              </a:solidFill>
              <a:latin typeface="Meiryo UI" panose="020B0604030504040204" pitchFamily="50" charset="-128"/>
            </a:endParaRPr>
          </a:p>
        </p:txBody>
      </p:sp>
      <p:sp>
        <p:nvSpPr>
          <p:cNvPr id="600" name="コンテンツ プレースホルダー 2"/>
          <p:cNvSpPr/>
          <p:nvPr/>
        </p:nvSpPr>
        <p:spPr>
          <a:xfrm>
            <a:off x="1386900" y="1773274"/>
            <a:ext cx="6483888" cy="73836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tabLst>
                <a:tab pos="0" algn="l"/>
              </a:tabLst>
            </a:pPr>
            <a:r>
              <a:rPr lang="ja-JP" sz="1800" b="0" strike="noStrike" spc="-1" dirty="0">
                <a:solidFill>
                  <a:srgbClr val="000000"/>
                </a:solidFill>
                <a:latin typeface="Meiryo UI"/>
                <a:ea typeface="Meiryo UI"/>
              </a:rPr>
              <a:t>アジャイル開発の事例を「アジャイル</a:t>
            </a:r>
            <a:r>
              <a:rPr lang="ja-JP" altLang="en-US" sz="1800" b="0" strike="noStrike" spc="-1" dirty="0">
                <a:solidFill>
                  <a:srgbClr val="000000"/>
                </a:solidFill>
                <a:latin typeface="Meiryo UI"/>
                <a:ea typeface="Meiryo UI"/>
              </a:rPr>
              <a:t>開発</a:t>
            </a:r>
            <a:r>
              <a:rPr lang="ja-JP" sz="1800" b="0" strike="noStrike" spc="-1" dirty="0">
                <a:solidFill>
                  <a:srgbClr val="000000"/>
                </a:solidFill>
                <a:latin typeface="Meiryo UI"/>
                <a:ea typeface="Meiryo UI"/>
              </a:rPr>
              <a:t>の家」に当てはめ紹介</a:t>
            </a:r>
            <a:endParaRPr lang="en-US" sz="1800" b="0" strike="noStrike" spc="-1" dirty="0">
              <a:solidFill>
                <a:srgbClr val="000000"/>
              </a:solidFill>
              <a:latin typeface="Meiryo UI" panose="020B0604030504040204" pitchFamily="50" charset="-128"/>
            </a:endParaRPr>
          </a:p>
        </p:txBody>
      </p:sp>
      <p:pic>
        <p:nvPicPr>
          <p:cNvPr id="19" name="図 18" descr="アイコン&#10;&#10;自動的に生成された説明">
            <a:extLst>
              <a:ext uri="{FF2B5EF4-FFF2-40B4-BE49-F238E27FC236}">
                <a16:creationId xmlns:a16="http://schemas.microsoft.com/office/drawing/2014/main" id="{D5C3994D-558C-4290-884C-DC701CACF5A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0" name="正方形/長方形 19">
            <a:extLst>
              <a:ext uri="{FF2B5EF4-FFF2-40B4-BE49-F238E27FC236}">
                <a16:creationId xmlns:a16="http://schemas.microsoft.com/office/drawing/2014/main" id="{E4564309-850E-41E7-9FEA-D48DD1E80674}"/>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1" name="正方形/長方形 19">
            <a:extLst>
              <a:ext uri="{FF2B5EF4-FFF2-40B4-BE49-F238E27FC236}">
                <a16:creationId xmlns:a16="http://schemas.microsoft.com/office/drawing/2014/main" id="{CD7633C7-6A69-468E-889F-57A9D9E0D8F8}"/>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2" name="正方形/長方形 21">
            <a:extLst>
              <a:ext uri="{FF2B5EF4-FFF2-40B4-BE49-F238E27FC236}">
                <a16:creationId xmlns:a16="http://schemas.microsoft.com/office/drawing/2014/main" id="{A92D71B4-8B0B-4A75-A98D-BE1230FFA697}"/>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DCF28FAA-E562-4157-B532-2271A57E9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4" name="図 13" descr="アイコン&#10;&#10;自動的に生成された説明">
            <a:extLst>
              <a:ext uri="{FF2B5EF4-FFF2-40B4-BE49-F238E27FC236}">
                <a16:creationId xmlns:a16="http://schemas.microsoft.com/office/drawing/2014/main" id="{E4251442-8C94-49CA-A055-7C3085155E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マイクロサービスアーキテクチャ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605" name="正方形/長方形 1"/>
          <p:cNvSpPr/>
          <p:nvPr/>
        </p:nvSpPr>
        <p:spPr>
          <a:xfrm>
            <a:off x="631291" y="1294201"/>
            <a:ext cx="3902007"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sz="2400" b="1" strike="noStrike" spc="-1" dirty="0">
                <a:solidFill>
                  <a:srgbClr val="000066"/>
                </a:solidFill>
                <a:latin typeface="Meiryo UI"/>
                <a:ea typeface="Meiryo UI"/>
              </a:rPr>
              <a:t>マイクロサービスアーキテクチャ</a:t>
            </a:r>
            <a:endParaRPr lang="en-US" sz="2400" b="0" strike="noStrike" spc="-1" dirty="0">
              <a:solidFill>
                <a:srgbClr val="000000"/>
              </a:solidFill>
              <a:latin typeface="Meiryo UI" panose="020B0604030504040204" pitchFamily="50" charset="-128"/>
            </a:endParaRPr>
          </a:p>
        </p:txBody>
      </p:sp>
      <p:pic>
        <p:nvPicPr>
          <p:cNvPr id="606" name="図 10"/>
          <p:cNvPicPr/>
          <p:nvPr/>
        </p:nvPicPr>
        <p:blipFill>
          <a:blip r:embed="rId3"/>
          <a:stretch/>
        </p:blipFill>
        <p:spPr>
          <a:xfrm>
            <a:off x="839880" y="4202632"/>
            <a:ext cx="4081680" cy="2394720"/>
          </a:xfrm>
          <a:prstGeom prst="rect">
            <a:avLst/>
          </a:prstGeom>
          <a:ln w="0">
            <a:noFill/>
          </a:ln>
        </p:spPr>
      </p:pic>
      <p:sp>
        <p:nvSpPr>
          <p:cNvPr id="607" name="四角形: 角を丸くする 11"/>
          <p:cNvSpPr/>
          <p:nvPr/>
        </p:nvSpPr>
        <p:spPr>
          <a:xfrm>
            <a:off x="3219120" y="4818232"/>
            <a:ext cx="1174680" cy="6688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609" name="コンテンツ プレースホルダー 2"/>
          <p:cNvSpPr/>
          <p:nvPr/>
        </p:nvSpPr>
        <p:spPr>
          <a:xfrm>
            <a:off x="6240463" y="4084834"/>
            <a:ext cx="4951080" cy="146520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1</a:t>
            </a:r>
            <a:r>
              <a:rPr lang="ja-JP" sz="1600" b="0" strike="noStrike" spc="-1" dirty="0">
                <a:solidFill>
                  <a:srgbClr val="000000"/>
                </a:solidFill>
                <a:latin typeface="Meiryo UI" panose="020B0604030504040204" pitchFamily="50" charset="-128"/>
                <a:ea typeface="Meiryo UI" panose="020B0604030504040204" pitchFamily="50" charset="-128"/>
              </a:rPr>
              <a:t>．採り上げる背景</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2</a:t>
            </a:r>
            <a:r>
              <a:rPr lang="ja-JP" sz="1600" b="0" strike="noStrike" spc="-1" dirty="0">
                <a:solidFill>
                  <a:srgbClr val="000000"/>
                </a:solidFill>
                <a:latin typeface="Meiryo UI" panose="020B0604030504040204" pitchFamily="50" charset="-128"/>
                <a:ea typeface="Meiryo UI" panose="020B0604030504040204" pitchFamily="50" charset="-128"/>
              </a:rPr>
              <a:t>．活用により実現できる内容</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3</a:t>
            </a:r>
            <a:r>
              <a:rPr lang="ja-JP" sz="1600" b="0" strike="noStrike" spc="-1" dirty="0">
                <a:solidFill>
                  <a:srgbClr val="000000"/>
                </a:solidFill>
                <a:latin typeface="Meiryo UI" panose="020B0604030504040204" pitchFamily="50" charset="-128"/>
                <a:ea typeface="Meiryo UI" panose="020B0604030504040204" pitchFamily="50" charset="-128"/>
              </a:rPr>
              <a:t>．活用する上での考慮点</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4</a:t>
            </a:r>
            <a:r>
              <a:rPr lang="ja-JP" sz="1600" b="0" strike="noStrike" spc="-1" dirty="0">
                <a:solidFill>
                  <a:srgbClr val="000000"/>
                </a:solidFill>
                <a:latin typeface="Meiryo UI" panose="020B0604030504040204" pitchFamily="50" charset="-128"/>
                <a:ea typeface="Meiryo UI" panose="020B0604030504040204" pitchFamily="50" charset="-128"/>
              </a:rPr>
              <a:t>．活用事例</a:t>
            </a:r>
            <a:endParaRPr lang="en-US" sz="1600" b="0" strike="noStrike" spc="-1" dirty="0">
              <a:solidFill>
                <a:srgbClr val="000000"/>
              </a:solidFill>
              <a:latin typeface="Meiryo UI" panose="020B0604030504040204" pitchFamily="50" charset="-128"/>
              <a:ea typeface="Meiryo UI" panose="020B0604030504040204" pitchFamily="50" charset="-128"/>
            </a:endParaRPr>
          </a:p>
        </p:txBody>
      </p:sp>
      <p:sp>
        <p:nvSpPr>
          <p:cNvPr id="610" name="四角形: 角を丸くする 3"/>
          <p:cNvSpPr/>
          <p:nvPr/>
        </p:nvSpPr>
        <p:spPr>
          <a:xfrm>
            <a:off x="2941560" y="4332952"/>
            <a:ext cx="1856880" cy="2462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611" name="四角形: 角を丸くする 15"/>
          <p:cNvSpPr/>
          <p:nvPr/>
        </p:nvSpPr>
        <p:spPr>
          <a:xfrm>
            <a:off x="6240463" y="4365104"/>
            <a:ext cx="3024616" cy="6019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21" name="図 20" descr="ダイアグラム&#10;&#10;自動的に生成された説明">
            <a:extLst>
              <a:ext uri="{FF2B5EF4-FFF2-40B4-BE49-F238E27FC236}">
                <a16:creationId xmlns:a16="http://schemas.microsoft.com/office/drawing/2014/main" id="{AD32F6BD-B27C-4316-B34B-8A71E35D5C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24192" y="1339373"/>
            <a:ext cx="4047323" cy="2089627"/>
          </a:xfrm>
          <a:prstGeom prst="rect">
            <a:avLst/>
          </a:prstGeom>
        </p:spPr>
      </p:pic>
      <p:sp>
        <p:nvSpPr>
          <p:cNvPr id="22" name="正方形/長方形 21">
            <a:extLst>
              <a:ext uri="{FF2B5EF4-FFF2-40B4-BE49-F238E27FC236}">
                <a16:creationId xmlns:a16="http://schemas.microsoft.com/office/drawing/2014/main" id="{864D0E1D-2ACB-4DB0-BF54-1564C062CA93}"/>
              </a:ext>
            </a:extLst>
          </p:cNvPr>
          <p:cNvSpPr/>
          <p:nvPr/>
        </p:nvSpPr>
        <p:spPr>
          <a:xfrm>
            <a:off x="559283" y="1344287"/>
            <a:ext cx="72008"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3" name="正方形/長方形 1">
            <a:extLst>
              <a:ext uri="{FF2B5EF4-FFF2-40B4-BE49-F238E27FC236}">
                <a16:creationId xmlns:a16="http://schemas.microsoft.com/office/drawing/2014/main" id="{DFC83E3E-2054-44B3-A01E-84824B2F7A5E}"/>
              </a:ext>
            </a:extLst>
          </p:cNvPr>
          <p:cNvSpPr/>
          <p:nvPr/>
        </p:nvSpPr>
        <p:spPr>
          <a:xfrm>
            <a:off x="552927" y="1762641"/>
            <a:ext cx="6151918" cy="119887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b="0" strike="noStrike" spc="-1" dirty="0">
                <a:solidFill>
                  <a:srgbClr val="000000"/>
                </a:solidFill>
                <a:latin typeface="Meiryo UI"/>
                <a:ea typeface="Meiryo UI"/>
              </a:rPr>
              <a:t>　</a:t>
            </a:r>
            <a:r>
              <a:rPr lang="ja-JP" altLang="en-US" spc="-1" dirty="0">
                <a:solidFill>
                  <a:srgbClr val="000000"/>
                </a:solidFill>
                <a:latin typeface="Meiryo UI"/>
                <a:ea typeface="Meiryo UI"/>
              </a:rPr>
              <a:t>複数の小規模かつ軽量で互いに独立</a:t>
            </a:r>
            <a:r>
              <a:rPr lang="en-US" altLang="ja-JP" spc="-1" dirty="0">
                <a:solidFill>
                  <a:srgbClr val="000000"/>
                </a:solidFill>
                <a:latin typeface="Meiryo UI"/>
                <a:ea typeface="Meiryo UI"/>
              </a:rPr>
              <a:t>(</a:t>
            </a:r>
            <a:r>
              <a:rPr lang="ja-JP" altLang="ja-JP" spc="-1" dirty="0">
                <a:solidFill>
                  <a:srgbClr val="000000"/>
                </a:solidFill>
                <a:latin typeface="Meiryo UI"/>
                <a:ea typeface="Meiryo UI"/>
              </a:rPr>
              <a:t>疎結合</a:t>
            </a:r>
            <a:r>
              <a:rPr lang="en-US" altLang="ja-JP" spc="-1" dirty="0">
                <a:solidFill>
                  <a:srgbClr val="000000"/>
                </a:solidFill>
                <a:latin typeface="Meiryo UI"/>
                <a:ea typeface="Meiryo UI"/>
              </a:rPr>
              <a:t>)</a:t>
            </a:r>
            <a:r>
              <a:rPr lang="ja-JP" altLang="en-US" spc="-1" dirty="0">
                <a:solidFill>
                  <a:srgbClr val="000000"/>
                </a:solidFill>
                <a:latin typeface="Meiryo UI"/>
                <a:ea typeface="Meiryo UI"/>
              </a:rPr>
              <a:t>した</a:t>
            </a:r>
            <a:endParaRPr lang="en-US" altLang="ja-JP" spc="-1" dirty="0">
              <a:solidFill>
                <a:srgbClr val="000000"/>
              </a:solidFill>
              <a:latin typeface="Meiryo UI"/>
              <a:ea typeface="Meiryo UI"/>
            </a:endParaRPr>
          </a:p>
          <a:p>
            <a:pPr>
              <a:lnSpc>
                <a:spcPct val="100000"/>
              </a:lnSpc>
            </a:pPr>
            <a:r>
              <a:rPr lang="ja-JP" altLang="en-US" spc="-1" dirty="0">
                <a:solidFill>
                  <a:srgbClr val="000000"/>
                </a:solidFill>
                <a:latin typeface="Meiryo UI"/>
                <a:ea typeface="Meiryo UI"/>
              </a:rPr>
              <a:t>　サービス（マイクロサービス）を組み合わせて</a:t>
            </a:r>
            <a:endParaRPr lang="en-US" altLang="ja-JP" spc="-1" dirty="0">
              <a:solidFill>
                <a:srgbClr val="000000"/>
              </a:solidFill>
              <a:latin typeface="Meiryo UI"/>
              <a:ea typeface="Meiryo UI"/>
            </a:endParaRPr>
          </a:p>
          <a:p>
            <a:pPr>
              <a:lnSpc>
                <a:spcPct val="100000"/>
              </a:lnSpc>
            </a:pPr>
            <a:r>
              <a:rPr lang="ja-JP" altLang="en-US" spc="-1" dirty="0">
                <a:solidFill>
                  <a:srgbClr val="000000"/>
                </a:solidFill>
                <a:latin typeface="Meiryo UI"/>
                <a:ea typeface="Meiryo UI"/>
              </a:rPr>
              <a:t>　１つのアプリケーションとして挙動するように構成するアーキテクチャ</a:t>
            </a:r>
          </a:p>
          <a:p>
            <a:pPr>
              <a:lnSpc>
                <a:spcPct val="100000"/>
              </a:lnSpc>
            </a:pPr>
            <a:endParaRPr lang="en-US" b="0" strike="noStrike" spc="-1" dirty="0">
              <a:solidFill>
                <a:srgbClr val="000000"/>
              </a:solidFill>
              <a:latin typeface="Meiryo UI" panose="020B0604030504040204" pitchFamily="50" charset="-128"/>
            </a:endParaRPr>
          </a:p>
        </p:txBody>
      </p:sp>
      <p:sp>
        <p:nvSpPr>
          <p:cNvPr id="24" name="PlaceHolder 1">
            <a:extLst>
              <a:ext uri="{FF2B5EF4-FFF2-40B4-BE49-F238E27FC236}">
                <a16:creationId xmlns:a16="http://schemas.microsoft.com/office/drawing/2014/main" id="{615E0E7B-531F-43EC-B1D7-A7BD3C671279}"/>
              </a:ext>
            </a:extLst>
          </p:cNvPr>
          <p:cNvSpPr txBox="1">
            <a:spLocks/>
          </p:cNvSpPr>
          <p:nvPr/>
        </p:nvSpPr>
        <p:spPr>
          <a:xfrm>
            <a:off x="6097680"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ja-JP" sz="2000" spc="-1" dirty="0">
                <a:solidFill>
                  <a:srgbClr val="FFFFFF"/>
                </a:solidFill>
                <a:latin typeface="Meiryo UI"/>
                <a:ea typeface="Meiryo UI"/>
              </a:rPr>
              <a:t>「マイクロサービスアーキテクチャ」の節構成</a:t>
            </a:r>
            <a:endParaRPr lang="en-US" altLang="ja-JP" sz="2000" spc="-1" dirty="0">
              <a:solidFill>
                <a:srgbClr val="000066"/>
              </a:solidFill>
              <a:latin typeface="Meiryo UI" panose="020B0604030504040204" pitchFamily="50" charset="-128"/>
            </a:endParaRPr>
          </a:p>
        </p:txBody>
      </p:sp>
      <p:sp>
        <p:nvSpPr>
          <p:cNvPr id="25" name="PlaceHolder 1">
            <a:extLst>
              <a:ext uri="{FF2B5EF4-FFF2-40B4-BE49-F238E27FC236}">
                <a16:creationId xmlns:a16="http://schemas.microsoft.com/office/drawing/2014/main" id="{7254061C-9FC9-4D52-8584-A9790B332075}"/>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pic>
        <p:nvPicPr>
          <p:cNvPr id="28" name="図 27" descr="アイコン&#10;&#10;自動的に生成された説明">
            <a:extLst>
              <a:ext uri="{FF2B5EF4-FFF2-40B4-BE49-F238E27FC236}">
                <a16:creationId xmlns:a16="http://schemas.microsoft.com/office/drawing/2014/main" id="{537013E9-E05A-47B1-88ED-FAAED9E9A0D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9" name="正方形/長方形 19">
            <a:extLst>
              <a:ext uri="{FF2B5EF4-FFF2-40B4-BE49-F238E27FC236}">
                <a16:creationId xmlns:a16="http://schemas.microsoft.com/office/drawing/2014/main" id="{A08584B9-DF62-4131-9984-68C1ACB71154}"/>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0" name="正方形/長方形 19">
            <a:extLst>
              <a:ext uri="{FF2B5EF4-FFF2-40B4-BE49-F238E27FC236}">
                <a16:creationId xmlns:a16="http://schemas.microsoft.com/office/drawing/2014/main" id="{3ECBA67D-DCDF-428D-9B09-E5E497F87A4D}"/>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1" name="正方形/長方形 30">
            <a:extLst>
              <a:ext uri="{FF2B5EF4-FFF2-40B4-BE49-F238E27FC236}">
                <a16:creationId xmlns:a16="http://schemas.microsoft.com/office/drawing/2014/main" id="{71D210DB-4014-4AFB-868F-ED70C294CF42}"/>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2" name="スライド番号プレースホルダー 5">
            <a:extLst>
              <a:ext uri="{FF2B5EF4-FFF2-40B4-BE49-F238E27FC236}">
                <a16:creationId xmlns:a16="http://schemas.microsoft.com/office/drawing/2014/main" id="{15B8AEF5-C53C-492A-BC2B-7B410934784B}"/>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29</a:t>
            </a:fld>
            <a:endParaRPr lang="en-US" sz="1400" b="0" strike="noStrike" spc="-1" dirty="0">
              <a:solidFill>
                <a:srgbClr val="000000"/>
              </a:solidFill>
              <a:latin typeface="Meiryo UI" panose="020B0604030504040204" pitchFamily="50" charset="-128"/>
            </a:endParaRPr>
          </a:p>
        </p:txBody>
      </p:sp>
      <p:pic>
        <p:nvPicPr>
          <p:cNvPr id="33" name="図 32" descr="アイコン&#10;&#10;自動的に生成された説明">
            <a:extLst>
              <a:ext uri="{FF2B5EF4-FFF2-40B4-BE49-F238E27FC236}">
                <a16:creationId xmlns:a16="http://schemas.microsoft.com/office/drawing/2014/main" id="{1E37617F-AB1C-4F9D-9A74-7D2947323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4" name="図 33" descr="アイコン&#10;&#10;自動的に生成された説明">
            <a:extLst>
              <a:ext uri="{FF2B5EF4-FFF2-40B4-BE49-F238E27FC236}">
                <a16:creationId xmlns:a16="http://schemas.microsoft.com/office/drawing/2014/main" id="{7AC13CAE-E299-48F6-AE75-1A2A3A9EBC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タイトル 2"/>
          <p:cNvSpPr/>
          <p:nvPr/>
        </p:nvSpPr>
        <p:spPr>
          <a:xfrm>
            <a:off x="695160" y="35136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ja-JP" altLang="en-US" sz="2800" b="0" strike="noStrike" spc="-1" dirty="0">
                <a:solidFill>
                  <a:srgbClr val="000066"/>
                </a:solidFill>
                <a:latin typeface="Meiryo UI"/>
                <a:ea typeface="Meiryo UI"/>
              </a:rPr>
              <a:t>本資料について</a:t>
            </a:r>
            <a:endParaRPr lang="en-US" sz="2800" b="0" strike="noStrike" spc="-1" dirty="0">
              <a:solidFill>
                <a:srgbClr val="000000"/>
              </a:solidFill>
              <a:latin typeface="Meiryo UI" panose="020B0604030504040204" pitchFamily="50" charset="-128"/>
            </a:endParaRPr>
          </a:p>
        </p:txBody>
      </p:sp>
      <p:sp>
        <p:nvSpPr>
          <p:cNvPr id="3" name="正方形/長方形 2">
            <a:extLst>
              <a:ext uri="{FF2B5EF4-FFF2-40B4-BE49-F238E27FC236}">
                <a16:creationId xmlns:a16="http://schemas.microsoft.com/office/drawing/2014/main" id="{F7698625-AD60-4170-BA3D-1BBD66C3C019}"/>
              </a:ext>
            </a:extLst>
          </p:cNvPr>
          <p:cNvSpPr/>
          <p:nvPr/>
        </p:nvSpPr>
        <p:spPr>
          <a:xfrm>
            <a:off x="602631" y="1412776"/>
            <a:ext cx="11231640" cy="1938992"/>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本資料は講演会で</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実践手引書　</a:t>
            </a:r>
            <a:r>
              <a:rPr lang="en-US" altLang="ja-JP" sz="2000" dirty="0">
                <a:latin typeface="Meiryo UI" panose="020B0604030504040204" pitchFamily="50" charset="-128"/>
                <a:ea typeface="Meiryo UI" panose="020B0604030504040204" pitchFamily="50" charset="-128"/>
              </a:rPr>
              <a:t>IT</a:t>
            </a:r>
            <a:r>
              <a:rPr lang="ja-JP" altLang="en-US" sz="2000" dirty="0">
                <a:latin typeface="Meiryo UI" panose="020B0604030504040204" pitchFamily="50" charset="-128"/>
                <a:ea typeface="Meiryo UI" panose="020B0604030504040204" pitchFamily="50" charset="-128"/>
              </a:rPr>
              <a:t>システム構築編」</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以下、</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実践手引書と呼ぶ</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を解説した資料です。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ノート部に講演会で説明した内容を記載しています。</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講演会の内容を知りたい方だけでなく、</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実践手引書をこれから読まれる方や、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既に読まれた方が振り返る際などに</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実践手引書の概要を把握することができます。</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5">
            <a:extLst>
              <a:ext uri="{FF2B5EF4-FFF2-40B4-BE49-F238E27FC236}">
                <a16:creationId xmlns:a16="http://schemas.microsoft.com/office/drawing/2014/main" id="{863BE702-CDCA-4150-AC3F-804D18A40896}"/>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A9F97780-CCF7-413C-8958-326AE5EDC2C9}" type="slidenum">
              <a:rPr lang="en-US" sz="1400" b="0" strike="noStrike" spc="-1">
                <a:solidFill>
                  <a:srgbClr val="002060"/>
                </a:solidFill>
                <a:latin typeface="メイリオ"/>
                <a:ea typeface="メイリオ"/>
              </a:rPr>
              <a:t>3</a:t>
            </a:fld>
            <a:endParaRPr lang="en-US" sz="1400" b="0" strike="noStrike" spc="-1" dirty="0">
              <a:solidFill>
                <a:srgbClr val="000000"/>
              </a:solidFill>
              <a:latin typeface="Meiryo UI" panose="020B0604030504040204" pitchFamily="50" charset="-128"/>
            </a:endParaRPr>
          </a:p>
        </p:txBody>
      </p:sp>
      <p:pic>
        <p:nvPicPr>
          <p:cNvPr id="5" name="図 4" descr="アイコン&#10;&#10;自動的に生成された説明">
            <a:extLst>
              <a:ext uri="{FF2B5EF4-FFF2-40B4-BE49-F238E27FC236}">
                <a16:creationId xmlns:a16="http://schemas.microsoft.com/office/drawing/2014/main" id="{B025241E-79B0-130C-CC9B-4FD377C91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069" y="5089523"/>
            <a:ext cx="1008352" cy="1008352"/>
          </a:xfrm>
          <a:prstGeom prst="rect">
            <a:avLst/>
          </a:prstGeom>
        </p:spPr>
      </p:pic>
      <p:pic>
        <p:nvPicPr>
          <p:cNvPr id="6" name="図 5">
            <a:extLst>
              <a:ext uri="{FF2B5EF4-FFF2-40B4-BE49-F238E27FC236}">
                <a16:creationId xmlns:a16="http://schemas.microsoft.com/office/drawing/2014/main" id="{C6409390-0D50-D3DD-4735-49704E28AF6E}"/>
              </a:ext>
            </a:extLst>
          </p:cNvPr>
          <p:cNvPicPr>
            <a:picLocks noChangeAspect="1"/>
          </p:cNvPicPr>
          <p:nvPr/>
        </p:nvPicPr>
        <p:blipFill>
          <a:blip r:embed="rId4"/>
          <a:stretch>
            <a:fillRect/>
          </a:stretch>
        </p:blipFill>
        <p:spPr>
          <a:xfrm>
            <a:off x="1415480" y="3632512"/>
            <a:ext cx="1765589" cy="2465363"/>
          </a:xfrm>
          <a:prstGeom prst="rect">
            <a:avLst/>
          </a:prstGeom>
        </p:spPr>
      </p:pic>
    </p:spTree>
    <p:extLst>
      <p:ext uri="{BB962C8B-B14F-4D97-AF65-F5344CB8AC3E}">
        <p14:creationId xmlns:p14="http://schemas.microsoft.com/office/powerpoint/2010/main" val="294962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p:nvPr>
        </p:nvSpPr>
        <p:spPr>
          <a:xfrm>
            <a:off x="1628528" y="1711005"/>
            <a:ext cx="9156600" cy="1555904"/>
          </a:xfrm>
          <a:prstGeom prst="rect">
            <a:avLst/>
          </a:prstGeom>
          <a:noFill/>
          <a:ln w="0">
            <a:noFill/>
          </a:ln>
        </p:spPr>
        <p:txBody>
          <a:bodyPr tIns="36000" bIns="36000" numCol="1" spcCol="0" anchor="t">
            <a:noAutofit/>
          </a:bodyPr>
          <a:lstStyle/>
          <a:p>
            <a:pPr indent="0">
              <a:lnSpc>
                <a:spcPct val="100000"/>
              </a:lnSpc>
              <a:spcBef>
                <a:spcPts val="400"/>
              </a:spcBef>
              <a:buNone/>
              <a:tabLst>
                <a:tab pos="0" algn="l"/>
              </a:tabLst>
            </a:pPr>
            <a:r>
              <a:rPr lang="ja-JP" strike="noStrike" spc="-1" dirty="0">
                <a:solidFill>
                  <a:srgbClr val="FF0000"/>
                </a:solidFill>
                <a:latin typeface="Meiryo UI" panose="020B0604030504040204" pitchFamily="50" charset="-128"/>
                <a:ea typeface="Meiryo UI" panose="020B0604030504040204" pitchFamily="50" charset="-128"/>
              </a:rPr>
              <a:t>俊敏な</a:t>
            </a:r>
            <a:r>
              <a:rPr lang="en-US" strike="noStrike" spc="-1" dirty="0">
                <a:solidFill>
                  <a:srgbClr val="FF0000"/>
                </a:solidFill>
                <a:latin typeface="Meiryo UI" panose="020B0604030504040204" pitchFamily="50" charset="-128"/>
                <a:ea typeface="Meiryo UI" panose="020B0604030504040204" pitchFamily="50" charset="-128"/>
              </a:rPr>
              <a:t>(</a:t>
            </a:r>
            <a:r>
              <a:rPr lang="ja-JP" strike="noStrike" spc="-1" dirty="0">
                <a:solidFill>
                  <a:srgbClr val="FF0000"/>
                </a:solidFill>
                <a:latin typeface="Meiryo UI" panose="020B0604030504040204" pitchFamily="50" charset="-128"/>
                <a:ea typeface="Meiryo UI" panose="020B0604030504040204" pitchFamily="50" charset="-128"/>
              </a:rPr>
              <a:t>スピード・アジリティを備えた</a:t>
            </a:r>
            <a:r>
              <a:rPr lang="en-US" strike="noStrike" spc="-1" dirty="0">
                <a:solidFill>
                  <a:srgbClr val="FF0000"/>
                </a:solidFill>
                <a:latin typeface="Meiryo UI" panose="020B0604030504040204" pitchFamily="50" charset="-128"/>
                <a:ea typeface="Meiryo UI" panose="020B0604030504040204" pitchFamily="50" charset="-128"/>
              </a:rPr>
              <a:t>)</a:t>
            </a:r>
            <a:r>
              <a:rPr lang="ja-JP" strike="noStrike" spc="-1" dirty="0">
                <a:solidFill>
                  <a:srgbClr val="FF0000"/>
                </a:solidFill>
                <a:latin typeface="Meiryo UI" panose="020B0604030504040204" pitchFamily="50" charset="-128"/>
                <a:ea typeface="Meiryo UI" panose="020B0604030504040204" pitchFamily="50" charset="-128"/>
              </a:rPr>
              <a:t>開発の実現</a:t>
            </a:r>
            <a:endParaRPr lang="en-US" altLang="ja-JP"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400"/>
              </a:spcBef>
              <a:buNone/>
              <a:tabLst>
                <a:tab pos="0" algn="l"/>
              </a:tabLst>
            </a:pPr>
            <a:r>
              <a:rPr lang="ja-JP" altLang="en-US" sz="1600" strike="noStrike" spc="-1" dirty="0">
                <a:solidFill>
                  <a:srgbClr val="000066"/>
                </a:solidFill>
                <a:latin typeface="Meiryo UI" panose="020B0604030504040204" pitchFamily="50" charset="-128"/>
                <a:ea typeface="Meiryo UI" panose="020B0604030504040204" pitchFamily="50" charset="-128"/>
              </a:rPr>
              <a:t>　</a:t>
            </a:r>
            <a:r>
              <a:rPr lang="ja-JP" sz="1400" strike="noStrike" spc="-1" dirty="0">
                <a:solidFill>
                  <a:srgbClr val="000000"/>
                </a:solidFill>
                <a:latin typeface="Meiryo UI" panose="020B0604030504040204" pitchFamily="50" charset="-128"/>
                <a:ea typeface="Meiryo UI" panose="020B0604030504040204" pitchFamily="50" charset="-128"/>
              </a:rPr>
              <a:t>影響範囲が極小化され、修正に必要な作業量</a:t>
            </a:r>
            <a:r>
              <a:rPr lang="en-US" sz="1400" strike="noStrike" spc="-1" dirty="0">
                <a:solidFill>
                  <a:srgbClr val="000000"/>
                </a:solidFill>
                <a:latin typeface="Meiryo UI" panose="020B0604030504040204" pitchFamily="50" charset="-128"/>
                <a:ea typeface="Meiryo UI" panose="020B0604030504040204" pitchFamily="50" charset="-128"/>
              </a:rPr>
              <a:t>(</a:t>
            </a:r>
            <a:r>
              <a:rPr lang="ja-JP" sz="1400" strike="noStrike" spc="-1" dirty="0">
                <a:solidFill>
                  <a:srgbClr val="000000"/>
                </a:solidFill>
                <a:latin typeface="Meiryo UI" panose="020B0604030504040204" pitchFamily="50" charset="-128"/>
                <a:ea typeface="Meiryo UI" panose="020B0604030504040204" pitchFamily="50" charset="-128"/>
              </a:rPr>
              <a:t>期間やコスト</a:t>
            </a:r>
            <a:r>
              <a:rPr lang="en-US" sz="1400" strike="noStrike" spc="-1" dirty="0">
                <a:solidFill>
                  <a:srgbClr val="000000"/>
                </a:solidFill>
                <a:latin typeface="Meiryo UI" panose="020B0604030504040204" pitchFamily="50" charset="-128"/>
                <a:ea typeface="Meiryo UI" panose="020B0604030504040204" pitchFamily="50" charset="-128"/>
              </a:rPr>
              <a:t>)</a:t>
            </a:r>
            <a:r>
              <a:rPr lang="ja-JP" sz="1400" strike="noStrike" spc="-1" dirty="0">
                <a:solidFill>
                  <a:srgbClr val="000000"/>
                </a:solidFill>
                <a:latin typeface="Meiryo UI" panose="020B0604030504040204" pitchFamily="50" charset="-128"/>
                <a:ea typeface="Meiryo UI" panose="020B0604030504040204" pitchFamily="50" charset="-128"/>
              </a:rPr>
              <a:t>が抑えられる</a:t>
            </a:r>
            <a:endParaRPr lang="en-US" sz="140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400"/>
              </a:spcBef>
              <a:buNone/>
              <a:tabLst>
                <a:tab pos="0" algn="l"/>
              </a:tabLst>
            </a:pPr>
            <a:r>
              <a:rPr lang="ja-JP" altLang="en-US" strike="noStrike" spc="-1" dirty="0">
                <a:solidFill>
                  <a:srgbClr val="FF0000"/>
                </a:solidFill>
                <a:latin typeface="Meiryo UI" panose="020B0604030504040204" pitchFamily="50" charset="-128"/>
                <a:ea typeface="Meiryo UI" panose="020B0604030504040204" pitchFamily="50" charset="-128"/>
              </a:rPr>
              <a:t>柔軟性を備えた構成</a:t>
            </a:r>
            <a:r>
              <a:rPr lang="ja-JP" altLang="ja-JP" strike="noStrike" spc="-1" dirty="0">
                <a:solidFill>
                  <a:srgbClr val="FF0000"/>
                </a:solidFill>
                <a:latin typeface="Meiryo UI" panose="020B0604030504040204" pitchFamily="50" charset="-128"/>
                <a:ea typeface="Meiryo UI" panose="020B0604030504040204" pitchFamily="50" charset="-128"/>
              </a:rPr>
              <a:t>の実現</a:t>
            </a:r>
            <a:endParaRPr lang="en-US" altLang="ja-JP"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400"/>
              </a:spcBef>
              <a:buNone/>
              <a:tabLst>
                <a:tab pos="0" algn="l"/>
              </a:tabLst>
            </a:pPr>
            <a:r>
              <a:rPr lang="ja-JP" altLang="en-US" sz="1400" strike="noStrike" spc="-1" dirty="0">
                <a:solidFill>
                  <a:srgbClr val="000066"/>
                </a:solidFill>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サービスの入れ替えを伴うような構成の変更に対しても、大きな影響を発生させずに柔軟な対応が可能</a:t>
            </a:r>
            <a:endParaRPr lang="en-US" sz="1400" strike="noStrike" spc="-1" dirty="0">
              <a:solidFill>
                <a:srgbClr val="000066"/>
              </a:solidFill>
              <a:latin typeface="Meiryo UI" panose="020B0604030504040204" pitchFamily="50" charset="-128"/>
              <a:ea typeface="Meiryo UI" panose="020B0604030504040204" pitchFamily="50" charset="-128"/>
            </a:endParaRPr>
          </a:p>
        </p:txBody>
      </p:sp>
      <p:sp>
        <p:nvSpPr>
          <p:cNvPr id="616" name="正方形/長方形 2"/>
          <p:cNvSpPr/>
          <p:nvPr/>
        </p:nvSpPr>
        <p:spPr>
          <a:xfrm>
            <a:off x="708840" y="1284480"/>
            <a:ext cx="3717364" cy="40011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nSpc>
                <a:spcPct val="100000"/>
              </a:lnSpc>
            </a:pPr>
            <a:r>
              <a:rPr lang="en-US" sz="2000" b="1" strike="noStrike" spc="-1" dirty="0">
                <a:solidFill>
                  <a:srgbClr val="000000"/>
                </a:solidFill>
                <a:latin typeface="Meiryo UI"/>
                <a:ea typeface="Meiryo UI"/>
              </a:rPr>
              <a:t>■</a:t>
            </a:r>
            <a:r>
              <a:rPr lang="en-US" altLang="ja-JP" sz="2000" b="1" strike="noStrike" spc="-1" dirty="0">
                <a:solidFill>
                  <a:srgbClr val="000000"/>
                </a:solidFill>
                <a:latin typeface="Meiryo UI"/>
                <a:ea typeface="Meiryo UI"/>
              </a:rPr>
              <a:t>2</a:t>
            </a:r>
            <a:r>
              <a:rPr lang="ja-JP" sz="2000" b="1" strike="noStrike" spc="-1" dirty="0">
                <a:solidFill>
                  <a:srgbClr val="000000"/>
                </a:solidFill>
                <a:latin typeface="Meiryo UI"/>
                <a:ea typeface="Meiryo UI"/>
              </a:rPr>
              <a:t>．活用により実現できる内容</a:t>
            </a:r>
            <a:endParaRPr lang="en-US" sz="2000" b="0" strike="noStrike" spc="-1" dirty="0">
              <a:solidFill>
                <a:srgbClr val="000000"/>
              </a:solidFill>
              <a:latin typeface="Meiryo UI" panose="020B0604030504040204" pitchFamily="50" charset="-128"/>
            </a:endParaRPr>
          </a:p>
        </p:txBody>
      </p:sp>
      <p:sp>
        <p:nvSpPr>
          <p:cNvPr id="617" name="コンテンツ プレースホルダー 2"/>
          <p:cNvSpPr/>
          <p:nvPr/>
        </p:nvSpPr>
        <p:spPr>
          <a:xfrm>
            <a:off x="6096000" y="3816497"/>
            <a:ext cx="5760640" cy="859795"/>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b="1" strike="noStrike" spc="-1" dirty="0">
                <a:solidFill>
                  <a:srgbClr val="000000"/>
                </a:solidFill>
                <a:latin typeface="Meiryo UI" panose="020B0604030504040204" pitchFamily="50" charset="-128"/>
                <a:ea typeface="Meiryo UI" panose="020B0604030504040204" pitchFamily="50" charset="-128"/>
              </a:rPr>
              <a:t>トランザクション、</a:t>
            </a:r>
            <a:r>
              <a:rPr lang="ja-JP" sz="1600" b="1" strike="noStrike" spc="-1" dirty="0">
                <a:solidFill>
                  <a:srgbClr val="000000"/>
                </a:solidFill>
                <a:latin typeface="Meiryo UI" panose="020B0604030504040204" pitchFamily="50" charset="-128"/>
                <a:ea typeface="Meiryo UI" panose="020B0604030504040204" pitchFamily="50" charset="-128"/>
              </a:rPr>
              <a:t>データの整合性</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ja-JP" altLang="en-US" sz="1400" b="0" strike="noStrike" spc="-1" dirty="0">
                <a:solidFill>
                  <a:srgbClr val="000000"/>
                </a:solidFill>
                <a:latin typeface="Meiryo UI" panose="020B0604030504040204" pitchFamily="50" charset="-128"/>
                <a:ea typeface="Meiryo UI" panose="020B0604030504040204" pitchFamily="50" charset="-128"/>
              </a:rPr>
              <a:t>　</a:t>
            </a:r>
            <a:r>
              <a:rPr lang="ja-JP" sz="1400" b="0" strike="noStrike" spc="-1" dirty="0">
                <a:solidFill>
                  <a:srgbClr val="000000"/>
                </a:solidFill>
                <a:latin typeface="Meiryo UI" panose="020B0604030504040204" pitchFamily="50" charset="-128"/>
                <a:ea typeface="Meiryo UI" panose="020B0604030504040204" pitchFamily="50" charset="-128"/>
              </a:rPr>
              <a:t>データはサービス単位に分割管理</a:t>
            </a:r>
            <a:r>
              <a:rPr lang="ja-JP" altLang="en-US" sz="1400" b="0" strike="noStrike" spc="-1" dirty="0">
                <a:solidFill>
                  <a:srgbClr val="000000"/>
                </a:solidFill>
                <a:latin typeface="Meiryo UI" panose="020B0604030504040204" pitchFamily="50" charset="-128"/>
                <a:ea typeface="Meiryo UI" panose="020B0604030504040204" pitchFamily="50" charset="-128"/>
              </a:rPr>
              <a:t>する</a:t>
            </a:r>
            <a:endParaRPr lang="en-US" sz="14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360"/>
              </a:spcBef>
              <a:tabLst>
                <a:tab pos="0" algn="l"/>
              </a:tabLst>
            </a:pPr>
            <a:r>
              <a:rPr lang="ja-JP" altLang="en-US" sz="1200" spc="-1" dirty="0">
                <a:solidFill>
                  <a:srgbClr val="000000"/>
                </a:solidFill>
                <a:latin typeface="Meiryo UI" panose="020B0604030504040204" pitchFamily="50" charset="-128"/>
                <a:ea typeface="Meiryo UI" panose="020B0604030504040204" pitchFamily="50" charset="-128"/>
              </a:rPr>
              <a:t>　</a:t>
            </a:r>
            <a:r>
              <a:rPr lang="en-US" altLang="ja-JP" sz="1200" spc="-1" dirty="0">
                <a:solidFill>
                  <a:srgbClr val="000000"/>
                </a:solidFill>
                <a:latin typeface="Meiryo UI" panose="020B0604030504040204" pitchFamily="50" charset="-128"/>
                <a:ea typeface="Meiryo UI" panose="020B0604030504040204" pitchFamily="50" charset="-128"/>
              </a:rPr>
              <a:t>※</a:t>
            </a:r>
            <a:r>
              <a:rPr lang="ja-JP" altLang="en-US" sz="1200" b="0" strike="noStrike" spc="-1" dirty="0">
                <a:solidFill>
                  <a:srgbClr val="000000"/>
                </a:solidFill>
                <a:latin typeface="Meiryo UI" panose="020B0604030504040204" pitchFamily="50" charset="-128"/>
                <a:ea typeface="Meiryo UI" panose="020B0604030504040204" pitchFamily="50" charset="-128"/>
              </a:rPr>
              <a:t>トランザクションレベルで整合性が必要なサービス</a:t>
            </a:r>
            <a:r>
              <a:rPr lang="ja-JP" altLang="en-US" sz="1200" spc="-1" dirty="0">
                <a:solidFill>
                  <a:srgbClr val="000000"/>
                </a:solidFill>
                <a:latin typeface="Meiryo UI" panose="020B0604030504040204" pitchFamily="50" charset="-128"/>
                <a:ea typeface="Meiryo UI" panose="020B0604030504040204" pitchFamily="50" charset="-128"/>
              </a:rPr>
              <a:t>は１つのサービスにまとめるなどが望ましい</a:t>
            </a:r>
            <a:endParaRPr lang="en-US" sz="1200" b="0" strike="noStrike" spc="-1" dirty="0">
              <a:solidFill>
                <a:srgbClr val="000000"/>
              </a:solidFill>
              <a:latin typeface="Meiryo UI" panose="020B0604030504040204" pitchFamily="50" charset="-128"/>
              <a:ea typeface="Meiryo UI" panose="020B0604030504040204" pitchFamily="50" charset="-128"/>
            </a:endParaRPr>
          </a:p>
        </p:txBody>
      </p:sp>
      <p:sp>
        <p:nvSpPr>
          <p:cNvPr id="618" name="正方形/長方形 7"/>
          <p:cNvSpPr/>
          <p:nvPr/>
        </p:nvSpPr>
        <p:spPr>
          <a:xfrm>
            <a:off x="708720" y="3068960"/>
            <a:ext cx="3294428" cy="40011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nSpc>
                <a:spcPct val="100000"/>
              </a:lnSpc>
            </a:pPr>
            <a:r>
              <a:rPr lang="en-US" sz="2000" b="1" strike="noStrike" spc="-1" dirty="0">
                <a:solidFill>
                  <a:srgbClr val="000000"/>
                </a:solidFill>
                <a:latin typeface="Meiryo UI"/>
                <a:ea typeface="Meiryo UI"/>
              </a:rPr>
              <a:t>■</a:t>
            </a:r>
            <a:r>
              <a:rPr lang="en-US" sz="2000" b="1" strike="noStrike" spc="-1" dirty="0">
                <a:solidFill>
                  <a:srgbClr val="000000"/>
                </a:solidFill>
                <a:latin typeface="Meiryo UI" panose="020B0604030504040204" pitchFamily="50" charset="-128"/>
                <a:ea typeface="Meiryo UI" panose="020B0604030504040204" pitchFamily="50" charset="-128"/>
              </a:rPr>
              <a:t>3</a:t>
            </a:r>
            <a:r>
              <a:rPr lang="ja-JP" sz="2000" b="1" strike="noStrike" spc="-1" dirty="0">
                <a:solidFill>
                  <a:srgbClr val="000000"/>
                </a:solidFill>
                <a:latin typeface="Meiryo UI"/>
                <a:ea typeface="Meiryo UI"/>
              </a:rPr>
              <a:t>．活用する上での考慮点</a:t>
            </a:r>
            <a:endParaRPr lang="en-US" sz="2000" b="0" strike="noStrike" spc="-1" dirty="0">
              <a:solidFill>
                <a:srgbClr val="000000"/>
              </a:solidFill>
              <a:latin typeface="Meiryo UI" panose="020B0604030504040204" pitchFamily="50" charset="-128"/>
            </a:endParaRPr>
          </a:p>
        </p:txBody>
      </p:sp>
      <p:sp>
        <p:nvSpPr>
          <p:cNvPr id="62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マイクロサービスアーキテクチャ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pic>
        <p:nvPicPr>
          <p:cNvPr id="622" name="グラフィックス 5" descr="走る"/>
          <p:cNvPicPr/>
          <p:nvPr/>
        </p:nvPicPr>
        <p:blipFill>
          <a:blip r:embed="rId3"/>
          <a:stretch/>
        </p:blipFill>
        <p:spPr>
          <a:xfrm>
            <a:off x="1306076" y="1684590"/>
            <a:ext cx="350760" cy="396000"/>
          </a:xfrm>
          <a:prstGeom prst="rect">
            <a:avLst/>
          </a:prstGeom>
          <a:ln w="0">
            <a:noFill/>
          </a:ln>
        </p:spPr>
      </p:pic>
      <p:sp>
        <p:nvSpPr>
          <p:cNvPr id="13" name="コンテンツ プレースホルダー 2"/>
          <p:cNvSpPr/>
          <p:nvPr/>
        </p:nvSpPr>
        <p:spPr>
          <a:xfrm>
            <a:off x="1143944" y="3824712"/>
            <a:ext cx="4807064" cy="859795"/>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spc="-1" dirty="0">
                <a:latin typeface="Meiryo UI" panose="020B0604030504040204" pitchFamily="50" charset="-128"/>
                <a:ea typeface="Meiryo UI" panose="020B0604030504040204" pitchFamily="50" charset="-128"/>
              </a:rPr>
              <a:t>①多数のサービス分割により</a:t>
            </a:r>
            <a:r>
              <a:rPr lang="ja-JP" altLang="en-US" sz="1600" b="0" strike="noStrike" spc="-1" dirty="0">
                <a:latin typeface="Meiryo UI" panose="020B0604030504040204" pitchFamily="50" charset="-128"/>
                <a:ea typeface="Meiryo UI" panose="020B0604030504040204" pitchFamily="50" charset="-128"/>
              </a:rPr>
              <a:t>構成や</a:t>
            </a:r>
            <a:r>
              <a:rPr lang="ja-JP" altLang="en-US" sz="1600" spc="-1" dirty="0">
                <a:latin typeface="Meiryo UI" panose="020B0604030504040204" pitchFamily="50" charset="-128"/>
                <a:ea typeface="Meiryo UI" panose="020B0604030504040204" pitchFamily="50" charset="-128"/>
              </a:rPr>
              <a:t>連携</a:t>
            </a:r>
            <a:r>
              <a:rPr lang="ja-JP" altLang="en-US" sz="1600" b="0" strike="noStrike" spc="-1" dirty="0">
                <a:latin typeface="Meiryo UI" panose="020B0604030504040204" pitchFamily="50" charset="-128"/>
                <a:ea typeface="Meiryo UI" panose="020B0604030504040204" pitchFamily="50" charset="-128"/>
              </a:rPr>
              <a:t>動作が複雑化</a:t>
            </a:r>
            <a:endParaRPr lang="en-US" altLang="ja-JP" sz="1600" b="0" strike="noStrike" spc="-1" dirty="0">
              <a:latin typeface="Meiryo UI" panose="020B0604030504040204" pitchFamily="50" charset="-128"/>
              <a:ea typeface="Meiryo UI" panose="020B0604030504040204" pitchFamily="50" charset="-128"/>
            </a:endParaRPr>
          </a:p>
        </p:txBody>
      </p:sp>
      <p:pic>
        <p:nvPicPr>
          <p:cNvPr id="3" name="グラフィックス 2" descr="伝送">
            <a:extLst>
              <a:ext uri="{FF2B5EF4-FFF2-40B4-BE49-F238E27FC236}">
                <a16:creationId xmlns:a16="http://schemas.microsoft.com/office/drawing/2014/main" id="{7251B99A-7C08-43F0-850A-CE0F3A05CC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6922" y="2262694"/>
            <a:ext cx="396000" cy="396000"/>
          </a:xfrm>
          <a:prstGeom prst="rect">
            <a:avLst/>
          </a:prstGeom>
        </p:spPr>
      </p:pic>
      <p:sp>
        <p:nvSpPr>
          <p:cNvPr id="21" name="PlaceHolder 1">
            <a:extLst>
              <a:ext uri="{FF2B5EF4-FFF2-40B4-BE49-F238E27FC236}">
                <a16:creationId xmlns:a16="http://schemas.microsoft.com/office/drawing/2014/main" id="{98F73A96-CBD5-4FEE-9C72-3A3F981EAF10}"/>
              </a:ext>
            </a:extLst>
          </p:cNvPr>
          <p:cNvSpPr txBox="1">
            <a:spLocks/>
          </p:cNvSpPr>
          <p:nvPr/>
        </p:nvSpPr>
        <p:spPr>
          <a:xfrm>
            <a:off x="6096000" y="3499458"/>
            <a:ext cx="5760640" cy="279346"/>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altLang="en-US" kern="0" spc="-1" dirty="0">
                <a:solidFill>
                  <a:srgbClr val="FFFFFF"/>
                </a:solidFill>
                <a:latin typeface="Meiryo UI"/>
                <a:ea typeface="Meiryo UI"/>
              </a:rPr>
              <a:t>　考慮点</a:t>
            </a:r>
            <a:endParaRPr kumimoji="0" lang="en-US" kern="0" spc="-1" dirty="0">
              <a:solidFill>
                <a:srgbClr val="000066"/>
              </a:solidFill>
              <a:latin typeface="Meiryo UI" panose="020B0604030504040204" pitchFamily="50" charset="-128"/>
            </a:endParaRPr>
          </a:p>
        </p:txBody>
      </p:sp>
      <p:sp>
        <p:nvSpPr>
          <p:cNvPr id="22" name="PlaceHolder 1">
            <a:extLst>
              <a:ext uri="{FF2B5EF4-FFF2-40B4-BE49-F238E27FC236}">
                <a16:creationId xmlns:a16="http://schemas.microsoft.com/office/drawing/2014/main" id="{50E7C881-EA6F-4096-B120-0525B70549CF}"/>
              </a:ext>
            </a:extLst>
          </p:cNvPr>
          <p:cNvSpPr txBox="1">
            <a:spLocks/>
          </p:cNvSpPr>
          <p:nvPr/>
        </p:nvSpPr>
        <p:spPr>
          <a:xfrm>
            <a:off x="1144920" y="3497585"/>
            <a:ext cx="4807064" cy="279346"/>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pc="-1" dirty="0">
                <a:solidFill>
                  <a:srgbClr val="FFFFFF"/>
                </a:solidFill>
                <a:latin typeface="Meiryo UI"/>
                <a:ea typeface="Meiryo UI"/>
              </a:rPr>
              <a:t>　課題</a:t>
            </a:r>
            <a:endParaRPr lang="en-US" altLang="ja-JP" spc="-1" dirty="0">
              <a:solidFill>
                <a:srgbClr val="000066"/>
              </a:solidFill>
              <a:latin typeface="Meiryo UI" panose="020B0604030504040204" pitchFamily="50" charset="-128"/>
            </a:endParaRPr>
          </a:p>
        </p:txBody>
      </p:sp>
      <p:sp>
        <p:nvSpPr>
          <p:cNvPr id="23" name="コンテンツ プレースホルダー 2">
            <a:extLst>
              <a:ext uri="{FF2B5EF4-FFF2-40B4-BE49-F238E27FC236}">
                <a16:creationId xmlns:a16="http://schemas.microsoft.com/office/drawing/2014/main" id="{46855748-DA1B-469E-8E2A-31F74995E091}"/>
              </a:ext>
            </a:extLst>
          </p:cNvPr>
          <p:cNvSpPr/>
          <p:nvPr/>
        </p:nvSpPr>
        <p:spPr>
          <a:xfrm>
            <a:off x="1143944" y="4725327"/>
            <a:ext cx="4807064" cy="583742"/>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spc="-1" dirty="0">
                <a:latin typeface="Meiryo UI" panose="020B0604030504040204" pitchFamily="50" charset="-128"/>
                <a:ea typeface="Meiryo UI" panose="020B0604030504040204" pitchFamily="50" charset="-128"/>
              </a:rPr>
              <a:t>②サービス内での対応が見過ごされがち</a:t>
            </a:r>
            <a:endParaRPr lang="en-US" sz="1600" b="0" strike="noStrike" spc="-1" dirty="0">
              <a:latin typeface="Meiryo UI" panose="020B0604030504040204" pitchFamily="50" charset="-128"/>
              <a:ea typeface="Meiryo UI" panose="020B0604030504040204" pitchFamily="50" charset="-128"/>
            </a:endParaRPr>
          </a:p>
        </p:txBody>
      </p:sp>
      <p:sp>
        <p:nvSpPr>
          <p:cNvPr id="24" name="コンテンツ プレースホルダー 2">
            <a:extLst>
              <a:ext uri="{FF2B5EF4-FFF2-40B4-BE49-F238E27FC236}">
                <a16:creationId xmlns:a16="http://schemas.microsoft.com/office/drawing/2014/main" id="{29CD62D7-C9B0-4E1C-B39B-747903CCA89C}"/>
              </a:ext>
            </a:extLst>
          </p:cNvPr>
          <p:cNvSpPr/>
          <p:nvPr/>
        </p:nvSpPr>
        <p:spPr>
          <a:xfrm>
            <a:off x="1143240" y="5362624"/>
            <a:ext cx="4807064" cy="583742"/>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spc="-1" dirty="0">
                <a:latin typeface="Meiryo UI" panose="020B0604030504040204" pitchFamily="50" charset="-128"/>
                <a:ea typeface="Meiryo UI" panose="020B0604030504040204" pitchFamily="50" charset="-128"/>
              </a:rPr>
              <a:t>③適用対象システムの見極めが難しい</a:t>
            </a:r>
            <a:endParaRPr lang="en-US" sz="1600" b="0" strike="noStrike" spc="-1" dirty="0">
              <a:latin typeface="Meiryo UI" panose="020B0604030504040204" pitchFamily="50" charset="-128"/>
              <a:ea typeface="Meiryo UI" panose="020B0604030504040204" pitchFamily="50" charset="-128"/>
            </a:endParaRPr>
          </a:p>
        </p:txBody>
      </p:sp>
      <p:sp>
        <p:nvSpPr>
          <p:cNvPr id="25" name="コンテンツ プレースホルダー 2">
            <a:extLst>
              <a:ext uri="{FF2B5EF4-FFF2-40B4-BE49-F238E27FC236}">
                <a16:creationId xmlns:a16="http://schemas.microsoft.com/office/drawing/2014/main" id="{6FDDB100-DB19-4D18-B28F-EF1BEC92F9E7}"/>
              </a:ext>
            </a:extLst>
          </p:cNvPr>
          <p:cNvSpPr/>
          <p:nvPr/>
        </p:nvSpPr>
        <p:spPr>
          <a:xfrm>
            <a:off x="6096000" y="4725144"/>
            <a:ext cx="5760640" cy="584860"/>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b="1" strike="noStrike" spc="-1" dirty="0">
                <a:solidFill>
                  <a:srgbClr val="000000"/>
                </a:solidFill>
                <a:latin typeface="Meiryo UI"/>
                <a:ea typeface="Meiryo UI"/>
              </a:rPr>
              <a:t>ログ出力など非機能要件の対応漏れ</a:t>
            </a:r>
            <a:endParaRPr lang="en-US" altLang="ja-JP" sz="1600" b="1" strike="noStrike" spc="-1" dirty="0">
              <a:solidFill>
                <a:srgbClr val="000000"/>
              </a:solidFill>
              <a:latin typeface="Meiryo UI"/>
              <a:ea typeface="Meiryo UI"/>
            </a:endParaRPr>
          </a:p>
          <a:p>
            <a:pPr>
              <a:lnSpc>
                <a:spcPct val="100000"/>
              </a:lnSpc>
              <a:spcBef>
                <a:spcPts val="400"/>
              </a:spcBef>
              <a:tabLst>
                <a:tab pos="0" algn="l"/>
              </a:tabLst>
            </a:pPr>
            <a:r>
              <a:rPr lang="ja-JP" altLang="en-US" sz="1600" b="0" strike="noStrike" spc="-1" dirty="0">
                <a:solidFill>
                  <a:srgbClr val="000000"/>
                </a:solidFill>
                <a:latin typeface="Meiryo UI"/>
                <a:ea typeface="Meiryo UI"/>
              </a:rPr>
              <a:t>　</a:t>
            </a:r>
            <a:r>
              <a:rPr lang="ja-JP" altLang="en-US" sz="1400" b="0" strike="noStrike" spc="-1" dirty="0">
                <a:solidFill>
                  <a:srgbClr val="000000"/>
                </a:solidFill>
                <a:latin typeface="Meiryo UI"/>
                <a:ea typeface="Meiryo UI"/>
              </a:rPr>
              <a:t>従来、全体で共通対応していたものは個々のサービスで対応が必要</a:t>
            </a:r>
            <a:endParaRPr lang="en-US" sz="1400" b="0" strike="noStrike" spc="-1" dirty="0">
              <a:solidFill>
                <a:srgbClr val="000000"/>
              </a:solidFill>
              <a:latin typeface="Meiryo UI" panose="020B0604030504040204" pitchFamily="50" charset="-128"/>
            </a:endParaRPr>
          </a:p>
        </p:txBody>
      </p:sp>
      <p:sp>
        <p:nvSpPr>
          <p:cNvPr id="26" name="コンテンツ プレースホルダー 2">
            <a:extLst>
              <a:ext uri="{FF2B5EF4-FFF2-40B4-BE49-F238E27FC236}">
                <a16:creationId xmlns:a16="http://schemas.microsoft.com/office/drawing/2014/main" id="{884B3332-7853-4508-90DA-B35F5071AC0C}"/>
              </a:ext>
            </a:extLst>
          </p:cNvPr>
          <p:cNvSpPr/>
          <p:nvPr/>
        </p:nvSpPr>
        <p:spPr>
          <a:xfrm>
            <a:off x="6096000" y="5362625"/>
            <a:ext cx="5760640" cy="583742"/>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b="1" strike="noStrike" spc="-1" dirty="0">
                <a:solidFill>
                  <a:srgbClr val="000000"/>
                </a:solidFill>
                <a:latin typeface="Meiryo UI"/>
                <a:ea typeface="Meiryo UI"/>
              </a:rPr>
              <a:t>継続的に変化が発生し、</a:t>
            </a:r>
            <a:r>
              <a:rPr lang="ja-JP" altLang="en-US" sz="1600" b="1" spc="-1" dirty="0">
                <a:solidFill>
                  <a:srgbClr val="000000"/>
                </a:solidFill>
                <a:latin typeface="Meiryo UI"/>
                <a:ea typeface="Meiryo UI"/>
              </a:rPr>
              <a:t>スピードが求められる</a:t>
            </a:r>
            <a:r>
              <a:rPr lang="ja-JP" altLang="en-US" sz="1600" b="1" strike="noStrike" spc="-1" dirty="0">
                <a:solidFill>
                  <a:srgbClr val="000000"/>
                </a:solidFill>
                <a:latin typeface="Meiryo UI"/>
                <a:ea typeface="Meiryo UI"/>
              </a:rPr>
              <a:t>システム</a:t>
            </a:r>
            <a:endParaRPr lang="en-US" altLang="ja-JP" sz="1600" b="1" strike="noStrike" spc="-1" dirty="0">
              <a:solidFill>
                <a:srgbClr val="000000"/>
              </a:solidFill>
              <a:latin typeface="Meiryo UI"/>
              <a:ea typeface="Meiryo UI"/>
            </a:endParaRPr>
          </a:p>
          <a:p>
            <a:pPr>
              <a:lnSpc>
                <a:spcPct val="100000"/>
              </a:lnSpc>
              <a:spcBef>
                <a:spcPts val="400"/>
              </a:spcBef>
              <a:tabLst>
                <a:tab pos="0" algn="l"/>
              </a:tabLst>
            </a:pPr>
            <a:r>
              <a:rPr lang="ja-JP" altLang="en-US" sz="1400" b="0" strike="noStrike" spc="-1" dirty="0">
                <a:solidFill>
                  <a:srgbClr val="000000"/>
                </a:solidFill>
                <a:latin typeface="Meiryo UI"/>
                <a:ea typeface="Meiryo UI"/>
              </a:rPr>
              <a:t>　初期構築時は従来に比べコストがかかるが、変更時はコストが抑えられる</a:t>
            </a:r>
            <a:endParaRPr lang="en-US" sz="1400" b="0" strike="noStrike" spc="-1" dirty="0">
              <a:solidFill>
                <a:srgbClr val="000000"/>
              </a:solidFill>
              <a:latin typeface="Meiryo UI" panose="020B0604030504040204" pitchFamily="50" charset="-128"/>
            </a:endParaRPr>
          </a:p>
        </p:txBody>
      </p:sp>
      <p:sp>
        <p:nvSpPr>
          <p:cNvPr id="27" name="コンテンツ プレースホルダー 2">
            <a:extLst>
              <a:ext uri="{FF2B5EF4-FFF2-40B4-BE49-F238E27FC236}">
                <a16:creationId xmlns:a16="http://schemas.microsoft.com/office/drawing/2014/main" id="{EBFE5C80-D213-49EE-B698-5583DE14BD81}"/>
              </a:ext>
            </a:extLst>
          </p:cNvPr>
          <p:cNvSpPr/>
          <p:nvPr/>
        </p:nvSpPr>
        <p:spPr>
          <a:xfrm>
            <a:off x="1143240" y="5997804"/>
            <a:ext cx="4807064" cy="583742"/>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spc="-1" dirty="0">
                <a:latin typeface="Meiryo UI" panose="020B0604030504040204" pitchFamily="50" charset="-128"/>
                <a:ea typeface="Meiryo UI" panose="020B0604030504040204" pitchFamily="50" charset="-128"/>
              </a:rPr>
              <a:t>④サービス単位を最初から適切な粒度にすることは難しい</a:t>
            </a:r>
            <a:endParaRPr lang="en-US" sz="1600" b="0" strike="noStrike" spc="-1" dirty="0">
              <a:latin typeface="Meiryo UI" panose="020B0604030504040204" pitchFamily="50" charset="-128"/>
              <a:ea typeface="Meiryo UI" panose="020B0604030504040204" pitchFamily="50" charset="-128"/>
            </a:endParaRPr>
          </a:p>
        </p:txBody>
      </p:sp>
      <p:sp>
        <p:nvSpPr>
          <p:cNvPr id="28" name="コンテンツ プレースホルダー 2">
            <a:extLst>
              <a:ext uri="{FF2B5EF4-FFF2-40B4-BE49-F238E27FC236}">
                <a16:creationId xmlns:a16="http://schemas.microsoft.com/office/drawing/2014/main" id="{F3954088-CE98-46C6-994F-BD17F606CC8E}"/>
              </a:ext>
            </a:extLst>
          </p:cNvPr>
          <p:cNvSpPr/>
          <p:nvPr/>
        </p:nvSpPr>
        <p:spPr>
          <a:xfrm>
            <a:off x="6096000" y="5997804"/>
            <a:ext cx="5760640" cy="583742"/>
          </a:xfrm>
          <a:prstGeom prst="rect">
            <a:avLst/>
          </a:prstGeom>
          <a:noFill/>
          <a:ln w="0">
            <a:solidFill>
              <a:srgbClr val="2F528F"/>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ja-JP" altLang="en-US" sz="1600" b="1" strike="noStrike" spc="-1" dirty="0">
                <a:solidFill>
                  <a:srgbClr val="000000"/>
                </a:solidFill>
                <a:latin typeface="Meiryo UI"/>
                <a:ea typeface="Meiryo UI"/>
              </a:rPr>
              <a:t>運用を進めていく中で、変更が頻繁に発生する部分を分割する</a:t>
            </a:r>
            <a:endParaRPr lang="en-US" altLang="ja-JP" sz="1600" b="1" strike="noStrike" spc="-1" dirty="0">
              <a:solidFill>
                <a:srgbClr val="000000"/>
              </a:solidFill>
              <a:latin typeface="Meiryo UI"/>
              <a:ea typeface="Meiryo UI"/>
            </a:endParaRPr>
          </a:p>
          <a:p>
            <a:pPr>
              <a:lnSpc>
                <a:spcPct val="100000"/>
              </a:lnSpc>
              <a:spcBef>
                <a:spcPts val="400"/>
              </a:spcBef>
              <a:tabLst>
                <a:tab pos="0" algn="l"/>
              </a:tabLst>
            </a:pPr>
            <a:r>
              <a:rPr lang="ja-JP" altLang="en-US" sz="1400" spc="-1" dirty="0">
                <a:solidFill>
                  <a:srgbClr val="000000"/>
                </a:solidFill>
                <a:latin typeface="Meiryo UI"/>
                <a:ea typeface="Meiryo UI"/>
              </a:rPr>
              <a:t>　最初はモノリスファーストにして、段階的にサービスを切り出す手法もある</a:t>
            </a:r>
            <a:endParaRPr lang="en-US" sz="1400" b="0" strike="noStrike" spc="-1" dirty="0">
              <a:solidFill>
                <a:srgbClr val="000000"/>
              </a:solidFill>
              <a:latin typeface="Meiryo UI" panose="020B0604030504040204" pitchFamily="50" charset="-128"/>
            </a:endParaRPr>
          </a:p>
        </p:txBody>
      </p:sp>
      <p:pic>
        <p:nvPicPr>
          <p:cNvPr id="35" name="図 34" descr="アイコン&#10;&#10;自動的に生成された説明">
            <a:extLst>
              <a:ext uri="{FF2B5EF4-FFF2-40B4-BE49-F238E27FC236}">
                <a16:creationId xmlns:a16="http://schemas.microsoft.com/office/drawing/2014/main" id="{0CCFBF69-C039-4DC4-A36E-DA8A024F0F6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6" name="正方形/長方形 19">
            <a:extLst>
              <a:ext uri="{FF2B5EF4-FFF2-40B4-BE49-F238E27FC236}">
                <a16:creationId xmlns:a16="http://schemas.microsoft.com/office/drawing/2014/main" id="{E7216B26-643B-4A01-B4D1-CA0D66E17918}"/>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7" name="正方形/長方形 19">
            <a:extLst>
              <a:ext uri="{FF2B5EF4-FFF2-40B4-BE49-F238E27FC236}">
                <a16:creationId xmlns:a16="http://schemas.microsoft.com/office/drawing/2014/main" id="{30BA1249-B3FC-4F64-8F46-1F494BB1D8E3}"/>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8" name="正方形/長方形 37">
            <a:extLst>
              <a:ext uri="{FF2B5EF4-FFF2-40B4-BE49-F238E27FC236}">
                <a16:creationId xmlns:a16="http://schemas.microsoft.com/office/drawing/2014/main" id="{24666BA5-63E5-4AB5-B1BD-65715E0E86BF}"/>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9" name="スライド番号プレースホルダー 5">
            <a:extLst>
              <a:ext uri="{FF2B5EF4-FFF2-40B4-BE49-F238E27FC236}">
                <a16:creationId xmlns:a16="http://schemas.microsoft.com/office/drawing/2014/main" id="{89439081-04A2-41E7-B949-5281E9BE2B62}"/>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30</a:t>
            </a:fld>
            <a:endParaRPr lang="en-US" sz="1400" b="0" strike="noStrike" spc="-1" dirty="0">
              <a:solidFill>
                <a:srgbClr val="000000"/>
              </a:solidFill>
              <a:latin typeface="Meiryo UI" panose="020B0604030504040204" pitchFamily="50" charset="-128"/>
            </a:endParaRPr>
          </a:p>
        </p:txBody>
      </p:sp>
      <p:sp>
        <p:nvSpPr>
          <p:cNvPr id="29" name="二等辺三角形 28">
            <a:extLst>
              <a:ext uri="{FF2B5EF4-FFF2-40B4-BE49-F238E27FC236}">
                <a16:creationId xmlns:a16="http://schemas.microsoft.com/office/drawing/2014/main" id="{66A22CCC-998E-4C1F-A38B-B184706AF84A}"/>
              </a:ext>
            </a:extLst>
          </p:cNvPr>
          <p:cNvSpPr/>
          <p:nvPr/>
        </p:nvSpPr>
        <p:spPr>
          <a:xfrm rot="16200000" flipV="1">
            <a:off x="5859354" y="4157669"/>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30" name="二等辺三角形 29">
            <a:extLst>
              <a:ext uri="{FF2B5EF4-FFF2-40B4-BE49-F238E27FC236}">
                <a16:creationId xmlns:a16="http://schemas.microsoft.com/office/drawing/2014/main" id="{524F69DC-BD33-4C31-9FE7-2118DC49960B}"/>
              </a:ext>
            </a:extLst>
          </p:cNvPr>
          <p:cNvSpPr/>
          <p:nvPr/>
        </p:nvSpPr>
        <p:spPr>
          <a:xfrm rot="16200000" flipV="1">
            <a:off x="5859354" y="4923922"/>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31" name="二等辺三角形 30">
            <a:extLst>
              <a:ext uri="{FF2B5EF4-FFF2-40B4-BE49-F238E27FC236}">
                <a16:creationId xmlns:a16="http://schemas.microsoft.com/office/drawing/2014/main" id="{667623D7-EC85-4CDE-9EF1-2147FCC80501}"/>
              </a:ext>
            </a:extLst>
          </p:cNvPr>
          <p:cNvSpPr/>
          <p:nvPr/>
        </p:nvSpPr>
        <p:spPr>
          <a:xfrm rot="16200000" flipV="1">
            <a:off x="5859354" y="5561035"/>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32" name="二等辺三角形 31">
            <a:extLst>
              <a:ext uri="{FF2B5EF4-FFF2-40B4-BE49-F238E27FC236}">
                <a16:creationId xmlns:a16="http://schemas.microsoft.com/office/drawing/2014/main" id="{26C36B0C-F4D3-44E2-A481-B9738936D4CC}"/>
              </a:ext>
            </a:extLst>
          </p:cNvPr>
          <p:cNvSpPr/>
          <p:nvPr/>
        </p:nvSpPr>
        <p:spPr>
          <a:xfrm rot="16200000" flipV="1">
            <a:off x="5859354" y="6197396"/>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pic>
        <p:nvPicPr>
          <p:cNvPr id="40" name="図 39" descr="アイコン&#10;&#10;自動的に生成された説明">
            <a:extLst>
              <a:ext uri="{FF2B5EF4-FFF2-40B4-BE49-F238E27FC236}">
                <a16:creationId xmlns:a16="http://schemas.microsoft.com/office/drawing/2014/main" id="{ACC29AE3-CD07-4847-B7C2-7F1A09B30F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41" name="図 40" descr="アイコン&#10;&#10;自動的に生成された説明">
            <a:extLst>
              <a:ext uri="{FF2B5EF4-FFF2-40B4-BE49-F238E27FC236}">
                <a16:creationId xmlns:a16="http://schemas.microsoft.com/office/drawing/2014/main" id="{956C76AD-AFA6-4DCA-BFE8-8A0D17CD8D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spc="-1" dirty="0">
                <a:solidFill>
                  <a:srgbClr val="000066"/>
                </a:solidFill>
                <a:latin typeface="Meiryo UI"/>
                <a:ea typeface="Meiryo UI"/>
              </a:rPr>
              <a:t>4</a:t>
            </a:r>
            <a:r>
              <a:rPr lang="ja-JP" altLang="ja-JP" sz="2800" spc="-1" dirty="0">
                <a:solidFill>
                  <a:srgbClr val="000066"/>
                </a:solidFill>
                <a:latin typeface="Meiryo UI"/>
                <a:ea typeface="Meiryo UI"/>
              </a:rPr>
              <a:t>章　データ活用</a:t>
            </a:r>
            <a:r>
              <a:rPr lang="ja-JP" altLang="en-US" sz="2800" spc="-1" dirty="0">
                <a:solidFill>
                  <a:srgbClr val="000066"/>
                </a:solidFill>
                <a:latin typeface="Meiryo UI"/>
                <a:ea typeface="Meiryo UI"/>
              </a:rPr>
              <a:t>　１</a:t>
            </a:r>
            <a:endParaRPr lang="en-US" altLang="ja-JP" sz="2800" spc="-1" dirty="0">
              <a:solidFill>
                <a:srgbClr val="000000"/>
              </a:solidFill>
              <a:latin typeface="Meiryo UI" panose="020B0604030504040204" pitchFamily="50" charset="-128"/>
            </a:endParaRPr>
          </a:p>
        </p:txBody>
      </p:sp>
      <p:pic>
        <p:nvPicPr>
          <p:cNvPr id="35" name="図 34" descr="アイコン&#10;&#10;自動的に生成された説明">
            <a:extLst>
              <a:ext uri="{FF2B5EF4-FFF2-40B4-BE49-F238E27FC236}">
                <a16:creationId xmlns:a16="http://schemas.microsoft.com/office/drawing/2014/main" id="{0CCFBF69-C039-4DC4-A36E-DA8A024F0F6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6" name="正方形/長方形 19">
            <a:extLst>
              <a:ext uri="{FF2B5EF4-FFF2-40B4-BE49-F238E27FC236}">
                <a16:creationId xmlns:a16="http://schemas.microsoft.com/office/drawing/2014/main" id="{E7216B26-643B-4A01-B4D1-CA0D66E17918}"/>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7" name="正方形/長方形 19">
            <a:extLst>
              <a:ext uri="{FF2B5EF4-FFF2-40B4-BE49-F238E27FC236}">
                <a16:creationId xmlns:a16="http://schemas.microsoft.com/office/drawing/2014/main" id="{30BA1249-B3FC-4F64-8F46-1F494BB1D8E3}"/>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8" name="正方形/長方形 37">
            <a:extLst>
              <a:ext uri="{FF2B5EF4-FFF2-40B4-BE49-F238E27FC236}">
                <a16:creationId xmlns:a16="http://schemas.microsoft.com/office/drawing/2014/main" id="{24666BA5-63E5-4AB5-B1BD-65715E0E86BF}"/>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9" name="スライド番号プレースホルダー 5">
            <a:extLst>
              <a:ext uri="{FF2B5EF4-FFF2-40B4-BE49-F238E27FC236}">
                <a16:creationId xmlns:a16="http://schemas.microsoft.com/office/drawing/2014/main" id="{89439081-04A2-41E7-B949-5281E9BE2B62}"/>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31</a:t>
            </a:fld>
            <a:endParaRPr lang="en-US" sz="1400" b="0" strike="noStrike" spc="-1" dirty="0">
              <a:solidFill>
                <a:srgbClr val="000000"/>
              </a:solidFill>
              <a:latin typeface="Meiryo UI" panose="020B0604030504040204" pitchFamily="50" charset="-128"/>
            </a:endParaRPr>
          </a:p>
        </p:txBody>
      </p:sp>
      <p:sp>
        <p:nvSpPr>
          <p:cNvPr id="40" name="コンテンツ プレースホルダー 2">
            <a:extLst>
              <a:ext uri="{FF2B5EF4-FFF2-40B4-BE49-F238E27FC236}">
                <a16:creationId xmlns:a16="http://schemas.microsoft.com/office/drawing/2014/main" id="{25D2A9E4-5CC3-45F3-9E89-F0BECC1B3155}"/>
              </a:ext>
            </a:extLst>
          </p:cNvPr>
          <p:cNvSpPr/>
          <p:nvPr/>
        </p:nvSpPr>
        <p:spPr>
          <a:xfrm>
            <a:off x="591698" y="1316105"/>
            <a:ext cx="9434880" cy="73836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tabLst>
                <a:tab pos="0" algn="l"/>
              </a:tabLst>
            </a:pPr>
            <a:r>
              <a:rPr lang="ja-JP" sz="2400" b="1" strike="noStrike" spc="-1" dirty="0">
                <a:solidFill>
                  <a:srgbClr val="002060"/>
                </a:solidFill>
                <a:latin typeface="Meiryo UI"/>
                <a:ea typeface="Meiryo UI"/>
              </a:rPr>
              <a:t>データ活用</a:t>
            </a:r>
            <a:endParaRPr lang="en-US" sz="2400" b="0" strike="noStrike" spc="-1" dirty="0">
              <a:solidFill>
                <a:srgbClr val="000000"/>
              </a:solidFill>
              <a:latin typeface="Meiryo UI" panose="020B0604030504040204" pitchFamily="50" charset="-128"/>
            </a:endParaRPr>
          </a:p>
        </p:txBody>
      </p:sp>
      <p:sp>
        <p:nvSpPr>
          <p:cNvPr id="41" name="コンテンツ プレースホルダー 2">
            <a:extLst>
              <a:ext uri="{FF2B5EF4-FFF2-40B4-BE49-F238E27FC236}">
                <a16:creationId xmlns:a16="http://schemas.microsoft.com/office/drawing/2014/main" id="{E6851FDB-566F-4CEC-B2F4-BBD804C0FC22}"/>
              </a:ext>
            </a:extLst>
          </p:cNvPr>
          <p:cNvSpPr/>
          <p:nvPr/>
        </p:nvSpPr>
        <p:spPr>
          <a:xfrm>
            <a:off x="6263820" y="4071199"/>
            <a:ext cx="4951080" cy="153576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1</a:t>
            </a:r>
            <a:r>
              <a:rPr lang="ja-JP" sz="1600" b="0" strike="noStrike" spc="-1" dirty="0">
                <a:solidFill>
                  <a:srgbClr val="000000"/>
                </a:solidFill>
                <a:latin typeface="Meiryo UI" panose="020B0604030504040204" pitchFamily="50" charset="-128"/>
                <a:ea typeface="Meiryo UI" panose="020B0604030504040204" pitchFamily="50" charset="-128"/>
              </a:rPr>
              <a:t>．環境整備のプロセス</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2</a:t>
            </a:r>
            <a:r>
              <a:rPr lang="ja-JP" sz="1600" b="0" strike="noStrike" spc="-1" dirty="0">
                <a:solidFill>
                  <a:srgbClr val="000000"/>
                </a:solidFill>
                <a:latin typeface="Meiryo UI" panose="020B0604030504040204" pitchFamily="50" charset="-128"/>
                <a:ea typeface="Meiryo UI" panose="020B0604030504040204" pitchFamily="50" charset="-128"/>
              </a:rPr>
              <a:t>．進めるために必要となる要素</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3</a:t>
            </a:r>
            <a:r>
              <a:rPr lang="ja-JP" sz="1600" b="0" strike="noStrike" spc="-1" dirty="0">
                <a:solidFill>
                  <a:srgbClr val="000000"/>
                </a:solidFill>
                <a:latin typeface="Meiryo UI" panose="020B0604030504040204" pitchFamily="50" charset="-128"/>
                <a:ea typeface="Meiryo UI" panose="020B0604030504040204" pitchFamily="50" charset="-128"/>
              </a:rPr>
              <a:t>．</a:t>
            </a:r>
            <a:r>
              <a:rPr lang="ja-JP" altLang="en-US" sz="1600" spc="-1" dirty="0">
                <a:solidFill>
                  <a:srgbClr val="000000"/>
                </a:solidFill>
                <a:latin typeface="Meiryo UI" panose="020B0604030504040204" pitchFamily="50" charset="-128"/>
                <a:ea typeface="Meiryo UI" panose="020B0604030504040204" pitchFamily="50" charset="-128"/>
              </a:rPr>
              <a:t>データ活用</a:t>
            </a:r>
            <a:r>
              <a:rPr lang="ja-JP" sz="1600" b="0" strike="noStrike" spc="-1" dirty="0">
                <a:solidFill>
                  <a:srgbClr val="000000"/>
                </a:solidFill>
                <a:latin typeface="Meiryo UI" panose="020B0604030504040204" pitchFamily="50" charset="-128"/>
                <a:ea typeface="Meiryo UI" panose="020B0604030504040204" pitchFamily="50" charset="-128"/>
              </a:rPr>
              <a:t>の考慮点</a:t>
            </a:r>
            <a:endParaRPr lang="en-US" sz="16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en-US" sz="1600" b="0" strike="noStrike" spc="-1" dirty="0">
                <a:solidFill>
                  <a:srgbClr val="000000"/>
                </a:solidFill>
                <a:latin typeface="Meiryo UI" panose="020B0604030504040204" pitchFamily="50" charset="-128"/>
                <a:ea typeface="Meiryo UI" panose="020B0604030504040204" pitchFamily="50" charset="-128"/>
              </a:rPr>
              <a:t>4</a:t>
            </a:r>
            <a:r>
              <a:rPr lang="ja-JP" sz="1600" b="0" strike="noStrike" spc="-1" dirty="0">
                <a:solidFill>
                  <a:srgbClr val="000000"/>
                </a:solidFill>
                <a:latin typeface="Meiryo UI" panose="020B0604030504040204" pitchFamily="50" charset="-128"/>
                <a:ea typeface="Meiryo UI" panose="020B0604030504040204" pitchFamily="50" charset="-128"/>
              </a:rPr>
              <a:t>．活用事例</a:t>
            </a:r>
            <a:endParaRPr lang="en-US" sz="1600" b="0" strike="noStrike" spc="-1" dirty="0">
              <a:solidFill>
                <a:srgbClr val="000000"/>
              </a:solidFill>
              <a:latin typeface="Meiryo UI" panose="020B0604030504040204" pitchFamily="50" charset="-128"/>
              <a:ea typeface="Meiryo UI" panose="020B0604030504040204" pitchFamily="50" charset="-128"/>
            </a:endParaRPr>
          </a:p>
        </p:txBody>
      </p:sp>
      <p:sp>
        <p:nvSpPr>
          <p:cNvPr id="42" name="四角形: 角を丸くする 16">
            <a:extLst>
              <a:ext uri="{FF2B5EF4-FFF2-40B4-BE49-F238E27FC236}">
                <a16:creationId xmlns:a16="http://schemas.microsoft.com/office/drawing/2014/main" id="{857F9F23-3121-4CC1-B795-C9C8AB7E810F}"/>
              </a:ext>
            </a:extLst>
          </p:cNvPr>
          <p:cNvSpPr/>
          <p:nvPr/>
        </p:nvSpPr>
        <p:spPr>
          <a:xfrm>
            <a:off x="6263820" y="4665254"/>
            <a:ext cx="3547800" cy="286158"/>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43" name="図 17">
            <a:extLst>
              <a:ext uri="{FF2B5EF4-FFF2-40B4-BE49-F238E27FC236}">
                <a16:creationId xmlns:a16="http://schemas.microsoft.com/office/drawing/2014/main" id="{DE84C4D3-698C-4F1C-AA5A-E5198EBB001D}"/>
              </a:ext>
            </a:extLst>
          </p:cNvPr>
          <p:cNvPicPr/>
          <p:nvPr/>
        </p:nvPicPr>
        <p:blipFill>
          <a:blip r:embed="rId4"/>
          <a:stretch/>
        </p:blipFill>
        <p:spPr>
          <a:xfrm>
            <a:off x="989124" y="4099418"/>
            <a:ext cx="4081680" cy="2394720"/>
          </a:xfrm>
          <a:prstGeom prst="rect">
            <a:avLst/>
          </a:prstGeom>
          <a:ln w="0">
            <a:noFill/>
          </a:ln>
        </p:spPr>
      </p:pic>
      <p:sp>
        <p:nvSpPr>
          <p:cNvPr id="44" name="四角形: 角を丸くする 18">
            <a:extLst>
              <a:ext uri="{FF2B5EF4-FFF2-40B4-BE49-F238E27FC236}">
                <a16:creationId xmlns:a16="http://schemas.microsoft.com/office/drawing/2014/main" id="{A5112342-5A1B-4C0A-8956-CF7C0DB8FF52}"/>
              </a:ext>
            </a:extLst>
          </p:cNvPr>
          <p:cNvSpPr/>
          <p:nvPr/>
        </p:nvSpPr>
        <p:spPr>
          <a:xfrm>
            <a:off x="2442444" y="4492538"/>
            <a:ext cx="835200" cy="138996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45" name="四角形: 角を丸くする 13">
            <a:extLst>
              <a:ext uri="{FF2B5EF4-FFF2-40B4-BE49-F238E27FC236}">
                <a16:creationId xmlns:a16="http://schemas.microsoft.com/office/drawing/2014/main" id="{1CFC95E1-6112-4B3E-A302-BDF021D0BDCC}"/>
              </a:ext>
            </a:extLst>
          </p:cNvPr>
          <p:cNvSpPr/>
          <p:nvPr/>
        </p:nvSpPr>
        <p:spPr>
          <a:xfrm>
            <a:off x="1866444" y="4184514"/>
            <a:ext cx="576000" cy="29736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46" name="PlaceHolder 1">
            <a:extLst>
              <a:ext uri="{FF2B5EF4-FFF2-40B4-BE49-F238E27FC236}">
                <a16:creationId xmlns:a16="http://schemas.microsoft.com/office/drawing/2014/main" id="{365123B5-D07C-41F0-9289-8AF0342A64A8}"/>
              </a:ext>
            </a:extLst>
          </p:cNvPr>
          <p:cNvSpPr txBox="1">
            <a:spLocks/>
          </p:cNvSpPr>
          <p:nvPr/>
        </p:nvSpPr>
        <p:spPr>
          <a:xfrm>
            <a:off x="6096000" y="3646773"/>
            <a:ext cx="4951080" cy="367878"/>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sz="2000" kern="0" spc="-1" dirty="0">
                <a:solidFill>
                  <a:srgbClr val="FFFFFF"/>
                </a:solidFill>
                <a:latin typeface="Meiryo UI"/>
                <a:ea typeface="Meiryo UI"/>
              </a:rPr>
              <a:t>「</a:t>
            </a:r>
            <a:r>
              <a:rPr kumimoji="0" lang="ja-JP" altLang="en-US" sz="2000" kern="0" spc="-1" dirty="0">
                <a:solidFill>
                  <a:srgbClr val="FFFFFF"/>
                </a:solidFill>
                <a:latin typeface="Meiryo UI"/>
                <a:ea typeface="Meiryo UI"/>
              </a:rPr>
              <a:t>データ活用</a:t>
            </a:r>
            <a:r>
              <a:rPr kumimoji="0" lang="ja-JP" sz="2000" kern="0" spc="-1" dirty="0">
                <a:solidFill>
                  <a:srgbClr val="FFFFFF"/>
                </a:solidFill>
                <a:latin typeface="Meiryo UI"/>
                <a:ea typeface="Meiryo UI"/>
              </a:rPr>
              <a:t>」の節構成</a:t>
            </a:r>
            <a:endParaRPr kumimoji="0" lang="en-US" sz="2000" kern="0" spc="-1" dirty="0">
              <a:solidFill>
                <a:srgbClr val="000066"/>
              </a:solidFill>
              <a:latin typeface="Meiryo UI" panose="020B0604030504040204" pitchFamily="50" charset="-128"/>
            </a:endParaRPr>
          </a:p>
        </p:txBody>
      </p:sp>
      <p:sp>
        <p:nvSpPr>
          <p:cNvPr id="47" name="PlaceHolder 1">
            <a:extLst>
              <a:ext uri="{FF2B5EF4-FFF2-40B4-BE49-F238E27FC236}">
                <a16:creationId xmlns:a16="http://schemas.microsoft.com/office/drawing/2014/main" id="{9B8F9881-7E31-47E5-BE0B-1B6B442B9553}"/>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sp>
        <p:nvSpPr>
          <p:cNvPr id="49" name="正方形/長方形 48">
            <a:extLst>
              <a:ext uri="{FF2B5EF4-FFF2-40B4-BE49-F238E27FC236}">
                <a16:creationId xmlns:a16="http://schemas.microsoft.com/office/drawing/2014/main" id="{8D47EB84-0370-4BCB-B884-943DA0213DA0}"/>
              </a:ext>
            </a:extLst>
          </p:cNvPr>
          <p:cNvSpPr/>
          <p:nvPr/>
        </p:nvSpPr>
        <p:spPr>
          <a:xfrm>
            <a:off x="559283" y="1344287"/>
            <a:ext cx="72008"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50" name="コンテンツ プレースホルダー 2">
            <a:extLst>
              <a:ext uri="{FF2B5EF4-FFF2-40B4-BE49-F238E27FC236}">
                <a16:creationId xmlns:a16="http://schemas.microsoft.com/office/drawing/2014/main" id="{F31750BA-4070-470F-B6FB-70F85FFEC6EF}"/>
              </a:ext>
            </a:extLst>
          </p:cNvPr>
          <p:cNvSpPr/>
          <p:nvPr/>
        </p:nvSpPr>
        <p:spPr>
          <a:xfrm>
            <a:off x="1199456" y="2126008"/>
            <a:ext cx="6442864" cy="459528"/>
          </a:xfrm>
          <a:prstGeom prst="rect">
            <a:avLst/>
          </a:prstGeom>
          <a:noFill/>
          <a:ln w="0">
            <a:solidFill>
              <a:schemeClr val="bg1">
                <a:lumMod val="50000"/>
              </a:schemeClr>
            </a:solidFill>
          </a:ln>
        </p:spPr>
        <p:style>
          <a:lnRef idx="0">
            <a:scrgbClr r="0" g="0" b="0"/>
          </a:lnRef>
          <a:fillRef idx="0">
            <a:scrgbClr r="0" g="0" b="0"/>
          </a:fillRef>
          <a:effectRef idx="0">
            <a:scrgbClr r="0" g="0" b="0"/>
          </a:effectRef>
          <a:fontRef idx="minor"/>
        </p:style>
        <p:txBody>
          <a:bodyPr lIns="90000" tIns="36000" rIns="90000" bIns="36000" anchor="ctr">
            <a:noAutofit/>
          </a:bodyPr>
          <a:lstStyle/>
          <a:p>
            <a:pPr>
              <a:tabLst>
                <a:tab pos="0" algn="l"/>
              </a:tabLst>
            </a:pPr>
            <a:r>
              <a:rPr lang="ja-JP" sz="1800" b="1" strike="noStrike" spc="-1" dirty="0">
                <a:solidFill>
                  <a:srgbClr val="000000"/>
                </a:solidFill>
                <a:latin typeface="Meiryo UI"/>
                <a:ea typeface="Meiryo UI"/>
              </a:rPr>
              <a:t>目的：</a:t>
            </a:r>
            <a:r>
              <a:rPr lang="ja-JP" sz="1800" b="0" strike="noStrike" spc="-1" dirty="0">
                <a:solidFill>
                  <a:srgbClr val="000000"/>
                </a:solidFill>
                <a:latin typeface="Meiryo UI"/>
                <a:ea typeface="Meiryo UI"/>
              </a:rPr>
              <a:t>資産として、そこから価値を得られる状態をつくること</a:t>
            </a:r>
            <a:endParaRPr lang="en-US" sz="1800" b="0" strike="noStrike" spc="-1" dirty="0">
              <a:solidFill>
                <a:srgbClr val="000000"/>
              </a:solidFill>
              <a:latin typeface="Meiryo UI" panose="020B0604030504040204" pitchFamily="50" charset="-128"/>
            </a:endParaRPr>
          </a:p>
        </p:txBody>
      </p:sp>
      <p:sp>
        <p:nvSpPr>
          <p:cNvPr id="51" name="コンテンツ プレースホルダー 2">
            <a:extLst>
              <a:ext uri="{FF2B5EF4-FFF2-40B4-BE49-F238E27FC236}">
                <a16:creationId xmlns:a16="http://schemas.microsoft.com/office/drawing/2014/main" id="{93A5B65E-B286-4A88-B258-F7C190DC7378}"/>
              </a:ext>
            </a:extLst>
          </p:cNvPr>
          <p:cNvSpPr/>
          <p:nvPr/>
        </p:nvSpPr>
        <p:spPr>
          <a:xfrm>
            <a:off x="1199456" y="2708139"/>
            <a:ext cx="6442864" cy="726525"/>
          </a:xfrm>
          <a:prstGeom prst="rect">
            <a:avLst/>
          </a:prstGeom>
          <a:noFill/>
          <a:ln w="0">
            <a:solidFill>
              <a:schemeClr val="bg1">
                <a:lumMod val="50000"/>
              </a:schemeClr>
            </a:solidFill>
          </a:ln>
        </p:spPr>
        <p:style>
          <a:lnRef idx="0">
            <a:scrgbClr r="0" g="0" b="0"/>
          </a:lnRef>
          <a:fillRef idx="0">
            <a:scrgbClr r="0" g="0" b="0"/>
          </a:fillRef>
          <a:effectRef idx="0">
            <a:scrgbClr r="0" g="0" b="0"/>
          </a:effectRef>
          <a:fontRef idx="minor"/>
        </p:style>
        <p:txBody>
          <a:bodyPr lIns="90000" tIns="36000" rIns="90000" bIns="36000" anchor="ctr">
            <a:noAutofit/>
          </a:bodyPr>
          <a:lstStyle/>
          <a:p>
            <a:pPr>
              <a:lnSpc>
                <a:spcPct val="100000"/>
              </a:lnSpc>
              <a:tabLst>
                <a:tab pos="0" algn="l"/>
              </a:tabLst>
            </a:pPr>
            <a:r>
              <a:rPr lang="ja-JP" altLang="en-US" b="1" strike="noStrike" spc="-1" dirty="0">
                <a:solidFill>
                  <a:srgbClr val="000000"/>
                </a:solidFill>
                <a:latin typeface="Meiryo UI" panose="020B0604030504040204" pitchFamily="50" charset="-128"/>
                <a:ea typeface="Meiryo UI" panose="020B0604030504040204" pitchFamily="50" charset="-128"/>
              </a:rPr>
              <a:t>課題：</a:t>
            </a:r>
            <a:r>
              <a:rPr lang="ja-JP" altLang="en-US" b="0" strike="noStrike" spc="-1" dirty="0">
                <a:solidFill>
                  <a:srgbClr val="000000"/>
                </a:solidFill>
                <a:latin typeface="Meiryo UI" panose="020B0604030504040204" pitchFamily="50" charset="-128"/>
                <a:ea typeface="Meiryo UI" panose="020B0604030504040204" pitchFamily="50" charset="-128"/>
              </a:rPr>
              <a:t>・データは複数の</a:t>
            </a:r>
            <a:r>
              <a:rPr lang="en-US" altLang="ja-JP" b="0" strike="noStrike" spc="-1" dirty="0">
                <a:solidFill>
                  <a:srgbClr val="000000"/>
                </a:solidFill>
                <a:latin typeface="Meiryo UI" panose="020B0604030504040204" pitchFamily="50" charset="-128"/>
                <a:ea typeface="Meiryo UI" panose="020B0604030504040204" pitchFamily="50" charset="-128"/>
              </a:rPr>
              <a:t>IT</a:t>
            </a:r>
            <a:r>
              <a:rPr lang="ja-JP" altLang="en-US" b="0" strike="noStrike" spc="-1" dirty="0">
                <a:solidFill>
                  <a:srgbClr val="000000"/>
                </a:solidFill>
                <a:latin typeface="Meiryo UI" panose="020B0604030504040204" pitchFamily="50" charset="-128"/>
                <a:ea typeface="Meiryo UI" panose="020B0604030504040204" pitchFamily="50" charset="-128"/>
              </a:rPr>
              <a:t>システムに分かれて管理されている</a:t>
            </a:r>
            <a:endParaRPr lang="en-US" altLang="ja-JP" b="0" strike="noStrike" spc="-1" dirty="0">
              <a:solidFill>
                <a:srgbClr val="000000"/>
              </a:solidFill>
              <a:latin typeface="Meiryo UI" panose="020B0604030504040204" pitchFamily="50" charset="-128"/>
              <a:ea typeface="Meiryo UI" panose="020B0604030504040204" pitchFamily="50" charset="-128"/>
            </a:endParaRPr>
          </a:p>
          <a:p>
            <a:pPr>
              <a:lnSpc>
                <a:spcPct val="100000"/>
              </a:lnSpc>
              <a:tabLst>
                <a:tab pos="0" algn="l"/>
              </a:tabLst>
            </a:pPr>
            <a:r>
              <a:rPr lang="ja-JP" altLang="en-US" b="0" strike="noStrike" spc="-1" dirty="0">
                <a:solidFill>
                  <a:srgbClr val="000000"/>
                </a:solidFill>
                <a:latin typeface="Meiryo UI" panose="020B0604030504040204" pitchFamily="50" charset="-128"/>
                <a:ea typeface="Meiryo UI" panose="020B0604030504040204" pitchFamily="50" charset="-128"/>
              </a:rPr>
              <a:t>　　　　 ・データの状態は</a:t>
            </a:r>
            <a:r>
              <a:rPr lang="en-US" altLang="ja-JP" b="0" strike="noStrike" spc="-1" dirty="0">
                <a:solidFill>
                  <a:srgbClr val="000000"/>
                </a:solidFill>
                <a:latin typeface="Meiryo UI" panose="020B0604030504040204" pitchFamily="50" charset="-128"/>
                <a:ea typeface="Meiryo UI" panose="020B0604030504040204" pitchFamily="50" charset="-128"/>
              </a:rPr>
              <a:t>IT</a:t>
            </a:r>
            <a:r>
              <a:rPr lang="ja-JP" altLang="en-US" b="0" strike="noStrike" spc="-1" dirty="0">
                <a:solidFill>
                  <a:srgbClr val="000000"/>
                </a:solidFill>
                <a:latin typeface="Meiryo UI" panose="020B0604030504040204" pitchFamily="50" charset="-128"/>
                <a:ea typeface="Meiryo UI" panose="020B0604030504040204" pitchFamily="50" charset="-128"/>
              </a:rPr>
              <a:t>システムごとに様々。そのまま活用できない</a:t>
            </a:r>
            <a:endParaRPr lang="en-US" b="0" strike="noStrike" spc="-1" dirty="0">
              <a:solidFill>
                <a:srgbClr val="000000"/>
              </a:solidFill>
              <a:latin typeface="Meiryo UI" panose="020B0604030504040204" pitchFamily="50" charset="-128"/>
              <a:ea typeface="Meiryo UI" panose="020B0604030504040204" pitchFamily="50" charset="-128"/>
            </a:endParaRPr>
          </a:p>
        </p:txBody>
      </p:sp>
      <p:sp>
        <p:nvSpPr>
          <p:cNvPr id="52" name="コンテンツ プレースホルダー 2">
            <a:extLst>
              <a:ext uri="{FF2B5EF4-FFF2-40B4-BE49-F238E27FC236}">
                <a16:creationId xmlns:a16="http://schemas.microsoft.com/office/drawing/2014/main" id="{49D63759-4730-43C0-97ED-D05A18069158}"/>
              </a:ext>
            </a:extLst>
          </p:cNvPr>
          <p:cNvSpPr/>
          <p:nvPr/>
        </p:nvSpPr>
        <p:spPr>
          <a:xfrm>
            <a:off x="868483" y="1736373"/>
            <a:ext cx="7387755" cy="544115"/>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tabLst>
                <a:tab pos="0" algn="l"/>
              </a:tabLst>
            </a:pPr>
            <a:r>
              <a:rPr lang="ja-JP" altLang="en-US" spc="-1" dirty="0">
                <a:solidFill>
                  <a:srgbClr val="000000"/>
                </a:solidFill>
                <a:latin typeface="Meiryo UI"/>
                <a:ea typeface="Meiryo UI"/>
              </a:rPr>
              <a:t>「</a:t>
            </a:r>
            <a:r>
              <a:rPr lang="ja-JP" altLang="ja-JP" spc="-1" dirty="0">
                <a:solidFill>
                  <a:srgbClr val="000000"/>
                </a:solidFill>
                <a:latin typeface="Meiryo UI"/>
                <a:ea typeface="Meiryo UI"/>
              </a:rPr>
              <a:t>環境変化</a:t>
            </a:r>
            <a:r>
              <a:rPr lang="ja-JP" altLang="en-US" spc="-1" dirty="0">
                <a:solidFill>
                  <a:srgbClr val="000000"/>
                </a:solidFill>
                <a:latin typeface="Meiryo UI"/>
                <a:ea typeface="Meiryo UI"/>
              </a:rPr>
              <a:t>への対応」や「顧客ニーズの把握」には</a:t>
            </a:r>
            <a:r>
              <a:rPr lang="ja-JP" altLang="ja-JP" spc="-1" dirty="0">
                <a:solidFill>
                  <a:srgbClr val="000000"/>
                </a:solidFill>
                <a:latin typeface="Meiryo UI"/>
                <a:ea typeface="Meiryo UI"/>
              </a:rPr>
              <a:t>、</a:t>
            </a:r>
            <a:r>
              <a:rPr lang="ja-JP" altLang="ja-JP" b="1" spc="-1" dirty="0">
                <a:solidFill>
                  <a:srgbClr val="000000"/>
                </a:solidFill>
                <a:latin typeface="Meiryo UI"/>
                <a:ea typeface="Meiryo UI"/>
              </a:rPr>
              <a:t>データ分析が重要</a:t>
            </a:r>
            <a:endParaRPr lang="en-US" altLang="ja-JP" sz="1800" b="0" strike="noStrike" spc="-1" dirty="0">
              <a:solidFill>
                <a:srgbClr val="000000"/>
              </a:solidFill>
              <a:latin typeface="Meiryo UI"/>
              <a:ea typeface="Meiryo UI"/>
            </a:endParaRPr>
          </a:p>
        </p:txBody>
      </p:sp>
      <p:pic>
        <p:nvPicPr>
          <p:cNvPr id="23" name="図 22" descr="アイコン&#10;&#10;自動的に生成された説明">
            <a:extLst>
              <a:ext uri="{FF2B5EF4-FFF2-40B4-BE49-F238E27FC236}">
                <a16:creationId xmlns:a16="http://schemas.microsoft.com/office/drawing/2014/main" id="{7A89271E-3F14-4C39-8983-F642EEA9BB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24" name="図 23" descr="アイコン&#10;&#10;自動的に生成された説明">
            <a:extLst>
              <a:ext uri="{FF2B5EF4-FFF2-40B4-BE49-F238E27FC236}">
                <a16:creationId xmlns:a16="http://schemas.microsoft.com/office/drawing/2014/main" id="{2641D608-784B-42DA-A5FE-834F3FE31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3209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spc="-1" dirty="0">
                <a:solidFill>
                  <a:srgbClr val="000066"/>
                </a:solidFill>
                <a:latin typeface="Meiryo UI"/>
                <a:ea typeface="Meiryo UI"/>
              </a:rPr>
              <a:t>4</a:t>
            </a:r>
            <a:r>
              <a:rPr lang="ja-JP" altLang="ja-JP" sz="2800" spc="-1" dirty="0">
                <a:solidFill>
                  <a:srgbClr val="000066"/>
                </a:solidFill>
                <a:latin typeface="Meiryo UI"/>
                <a:ea typeface="Meiryo UI"/>
              </a:rPr>
              <a:t>章　データ活用</a:t>
            </a:r>
            <a:r>
              <a:rPr lang="ja-JP" altLang="en-US" sz="2800" spc="-1" dirty="0">
                <a:solidFill>
                  <a:srgbClr val="000066"/>
                </a:solidFill>
                <a:latin typeface="Meiryo UI"/>
                <a:ea typeface="Meiryo UI"/>
              </a:rPr>
              <a:t>　２</a:t>
            </a:r>
            <a:endParaRPr lang="en-US" altLang="ja-JP" sz="2800" spc="-1" dirty="0">
              <a:solidFill>
                <a:srgbClr val="000000"/>
              </a:solidFill>
              <a:latin typeface="Meiryo UI" panose="020B0604030504040204" pitchFamily="50" charset="-128"/>
            </a:endParaRPr>
          </a:p>
        </p:txBody>
      </p:sp>
      <p:pic>
        <p:nvPicPr>
          <p:cNvPr id="35" name="図 34" descr="アイコン&#10;&#10;自動的に生成された説明">
            <a:extLst>
              <a:ext uri="{FF2B5EF4-FFF2-40B4-BE49-F238E27FC236}">
                <a16:creationId xmlns:a16="http://schemas.microsoft.com/office/drawing/2014/main" id="{0CCFBF69-C039-4DC4-A36E-DA8A024F0F6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6" name="正方形/長方形 19">
            <a:extLst>
              <a:ext uri="{FF2B5EF4-FFF2-40B4-BE49-F238E27FC236}">
                <a16:creationId xmlns:a16="http://schemas.microsoft.com/office/drawing/2014/main" id="{E7216B26-643B-4A01-B4D1-CA0D66E17918}"/>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7" name="正方形/長方形 19">
            <a:extLst>
              <a:ext uri="{FF2B5EF4-FFF2-40B4-BE49-F238E27FC236}">
                <a16:creationId xmlns:a16="http://schemas.microsoft.com/office/drawing/2014/main" id="{30BA1249-B3FC-4F64-8F46-1F494BB1D8E3}"/>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8" name="正方形/長方形 37">
            <a:extLst>
              <a:ext uri="{FF2B5EF4-FFF2-40B4-BE49-F238E27FC236}">
                <a16:creationId xmlns:a16="http://schemas.microsoft.com/office/drawing/2014/main" id="{24666BA5-63E5-4AB5-B1BD-65715E0E86BF}"/>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9" name="スライド番号プレースホルダー 5">
            <a:extLst>
              <a:ext uri="{FF2B5EF4-FFF2-40B4-BE49-F238E27FC236}">
                <a16:creationId xmlns:a16="http://schemas.microsoft.com/office/drawing/2014/main" id="{89439081-04A2-41E7-B949-5281E9BE2B62}"/>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32</a:t>
            </a:fld>
            <a:endParaRPr lang="en-US" sz="1400" b="0" strike="noStrike" spc="-1" dirty="0">
              <a:solidFill>
                <a:srgbClr val="000000"/>
              </a:solidFill>
              <a:latin typeface="Meiryo UI" panose="020B0604030504040204" pitchFamily="50" charset="-128"/>
            </a:endParaRPr>
          </a:p>
        </p:txBody>
      </p:sp>
      <p:sp>
        <p:nvSpPr>
          <p:cNvPr id="23" name="コンテンツ プレースホルダー 2">
            <a:extLst>
              <a:ext uri="{FF2B5EF4-FFF2-40B4-BE49-F238E27FC236}">
                <a16:creationId xmlns:a16="http://schemas.microsoft.com/office/drawing/2014/main" id="{192CB3E1-8E9C-4806-BA71-823EE21FCC48}"/>
              </a:ext>
            </a:extLst>
          </p:cNvPr>
          <p:cNvSpPr/>
          <p:nvPr/>
        </p:nvSpPr>
        <p:spPr>
          <a:xfrm>
            <a:off x="695160" y="1288080"/>
            <a:ext cx="9638640" cy="981000"/>
          </a:xfrm>
          <a:prstGeom prst="rect">
            <a:avLst/>
          </a:prstGeom>
          <a:noFill/>
          <a:ln w="0">
            <a:noFill/>
          </a:ln>
        </p:spPr>
        <p:style>
          <a:lnRef idx="0">
            <a:scrgbClr r="0" g="0" b="0"/>
          </a:lnRef>
          <a:fillRef idx="0">
            <a:scrgbClr r="0" g="0" b="0"/>
          </a:fillRef>
          <a:effectRef idx="0">
            <a:scrgbClr r="0" g="0" b="0"/>
          </a:effectRef>
          <a:fontRef idx="minor"/>
        </p:style>
        <p:txBody>
          <a:bodyPr tIns="36000" bIns="36000" anchor="t">
            <a:noAutofit/>
          </a:bodyPr>
          <a:lstStyle/>
          <a:p>
            <a:pPr>
              <a:lnSpc>
                <a:spcPct val="100000"/>
              </a:lnSpc>
              <a:tabLst>
                <a:tab pos="0" algn="l"/>
              </a:tabLst>
            </a:pPr>
            <a:r>
              <a:rPr lang="en-US" sz="2000" b="1" strike="noStrike" spc="-1" dirty="0">
                <a:solidFill>
                  <a:srgbClr val="000000"/>
                </a:solidFill>
                <a:latin typeface="Meiryo UI"/>
                <a:ea typeface="Meiryo UI"/>
              </a:rPr>
              <a:t>■3.</a:t>
            </a:r>
            <a:r>
              <a:rPr lang="ja-JP" sz="2000" b="1" strike="noStrike" spc="-1" dirty="0">
                <a:solidFill>
                  <a:srgbClr val="000000"/>
                </a:solidFill>
                <a:latin typeface="Meiryo UI"/>
                <a:ea typeface="Meiryo UI"/>
              </a:rPr>
              <a:t>　</a:t>
            </a:r>
            <a:r>
              <a:rPr lang="ja-JP" altLang="en-US" sz="2000" b="1" strike="noStrike" spc="-1" dirty="0">
                <a:solidFill>
                  <a:srgbClr val="000000"/>
                </a:solidFill>
                <a:latin typeface="Meiryo UI"/>
                <a:ea typeface="Meiryo UI"/>
              </a:rPr>
              <a:t>データ活用</a:t>
            </a:r>
            <a:r>
              <a:rPr lang="ja-JP" sz="2000" b="1" strike="noStrike" spc="-1" dirty="0">
                <a:solidFill>
                  <a:srgbClr val="000000"/>
                </a:solidFill>
                <a:latin typeface="Meiryo UI"/>
                <a:ea typeface="Meiryo UI"/>
              </a:rPr>
              <a:t>の考慮点　</a:t>
            </a:r>
            <a:r>
              <a:rPr lang="ja-JP" sz="1800" b="0" strike="noStrike" spc="-1" dirty="0">
                <a:solidFill>
                  <a:srgbClr val="000000"/>
                </a:solidFill>
                <a:latin typeface="Meiryo UI"/>
                <a:ea typeface="Meiryo UI"/>
              </a:rPr>
              <a:t>　　</a:t>
            </a:r>
            <a:endParaRPr lang="en-US" sz="1800" b="0" strike="noStrike" spc="-1" dirty="0">
              <a:solidFill>
                <a:srgbClr val="000000"/>
              </a:solidFill>
              <a:latin typeface="Meiryo UI" panose="020B0604030504040204" pitchFamily="50" charset="-128"/>
            </a:endParaRPr>
          </a:p>
        </p:txBody>
      </p:sp>
      <p:sp>
        <p:nvSpPr>
          <p:cNvPr id="24" name="正方形/長方形 2">
            <a:extLst>
              <a:ext uri="{FF2B5EF4-FFF2-40B4-BE49-F238E27FC236}">
                <a16:creationId xmlns:a16="http://schemas.microsoft.com/office/drawing/2014/main" id="{D67B4711-05CF-4D18-B56F-700C5452872A}"/>
              </a:ext>
            </a:extLst>
          </p:cNvPr>
          <p:cNvSpPr/>
          <p:nvPr/>
        </p:nvSpPr>
        <p:spPr>
          <a:xfrm>
            <a:off x="1196640" y="1737644"/>
            <a:ext cx="1051272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altLang="ja-JP" b="1" spc="-1" dirty="0">
                <a:solidFill>
                  <a:srgbClr val="000000"/>
                </a:solidFill>
                <a:latin typeface="Meiryo UI"/>
                <a:ea typeface="Meiryo UI"/>
              </a:rPr>
              <a:t>【</a:t>
            </a:r>
            <a:r>
              <a:rPr lang="ja-JP" altLang="ja-JP" b="1" spc="-1" dirty="0">
                <a:solidFill>
                  <a:srgbClr val="000000"/>
                </a:solidFill>
                <a:latin typeface="Meiryo UI"/>
                <a:ea typeface="Meiryo UI"/>
              </a:rPr>
              <a:t>ビジネスへのデータ活用</a:t>
            </a:r>
            <a:r>
              <a:rPr lang="en-US" altLang="ja-JP" b="1" spc="-1" dirty="0">
                <a:solidFill>
                  <a:srgbClr val="000000"/>
                </a:solidFill>
                <a:latin typeface="Meiryo UI"/>
                <a:ea typeface="Meiryo UI"/>
              </a:rPr>
              <a:t>】</a:t>
            </a:r>
            <a:endParaRPr lang="en-US" sz="1800" b="0" strike="noStrike" spc="-1" dirty="0">
              <a:solidFill>
                <a:srgbClr val="000000"/>
              </a:solidFill>
              <a:latin typeface="Meiryo UI"/>
              <a:ea typeface="Meiryo UI"/>
            </a:endParaRPr>
          </a:p>
        </p:txBody>
      </p:sp>
      <p:pic>
        <p:nvPicPr>
          <p:cNvPr id="25" name="グラフィックス 11" descr="横棒グラフ (RTL)">
            <a:extLst>
              <a:ext uri="{FF2B5EF4-FFF2-40B4-BE49-F238E27FC236}">
                <a16:creationId xmlns:a16="http://schemas.microsoft.com/office/drawing/2014/main" id="{7EA59021-B013-4EA2-BB19-C46BA4A0D166}"/>
              </a:ext>
            </a:extLst>
          </p:cNvPr>
          <p:cNvPicPr/>
          <p:nvPr/>
        </p:nvPicPr>
        <p:blipFill>
          <a:blip r:embed="rId4"/>
          <a:stretch/>
        </p:blipFill>
        <p:spPr>
          <a:xfrm>
            <a:off x="1431133" y="2242748"/>
            <a:ext cx="672840" cy="672840"/>
          </a:xfrm>
          <a:prstGeom prst="rect">
            <a:avLst/>
          </a:prstGeom>
          <a:ln w="0">
            <a:noFill/>
          </a:ln>
        </p:spPr>
      </p:pic>
      <p:pic>
        <p:nvPicPr>
          <p:cNvPr id="26" name="グラフィックス 13" descr="銀行">
            <a:extLst>
              <a:ext uri="{FF2B5EF4-FFF2-40B4-BE49-F238E27FC236}">
                <a16:creationId xmlns:a16="http://schemas.microsoft.com/office/drawing/2014/main" id="{41E29142-5601-43E5-8566-84C8CA70544B}"/>
              </a:ext>
            </a:extLst>
          </p:cNvPr>
          <p:cNvPicPr/>
          <p:nvPr/>
        </p:nvPicPr>
        <p:blipFill>
          <a:blip r:embed="rId5"/>
          <a:stretch/>
        </p:blipFill>
        <p:spPr>
          <a:xfrm>
            <a:off x="1414980" y="4513812"/>
            <a:ext cx="659160" cy="659160"/>
          </a:xfrm>
          <a:prstGeom prst="rect">
            <a:avLst/>
          </a:prstGeom>
          <a:ln w="0">
            <a:noFill/>
          </a:ln>
        </p:spPr>
      </p:pic>
      <p:sp>
        <p:nvSpPr>
          <p:cNvPr id="27" name="コンテンツ プレースホルダー 2">
            <a:extLst>
              <a:ext uri="{FF2B5EF4-FFF2-40B4-BE49-F238E27FC236}">
                <a16:creationId xmlns:a16="http://schemas.microsoft.com/office/drawing/2014/main" id="{202193C1-F336-43A0-B820-5BACB26BC81F}"/>
              </a:ext>
            </a:extLst>
          </p:cNvPr>
          <p:cNvSpPr/>
          <p:nvPr/>
        </p:nvSpPr>
        <p:spPr>
          <a:xfrm>
            <a:off x="2074140" y="2739708"/>
            <a:ext cx="6468192" cy="459528"/>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ctr">
            <a:noAutofit/>
          </a:bodyPr>
          <a:lstStyle/>
          <a:p>
            <a:pPr>
              <a:lnSpc>
                <a:spcPct val="100000"/>
              </a:lnSpc>
            </a:pPr>
            <a:r>
              <a:rPr lang="ja-JP" altLang="ja-JP" spc="-1" dirty="0">
                <a:solidFill>
                  <a:srgbClr val="000000"/>
                </a:solidFill>
                <a:latin typeface="Meiryo UI"/>
                <a:ea typeface="Meiryo UI"/>
              </a:rPr>
              <a:t>データ分析を起点</a:t>
            </a:r>
            <a:r>
              <a:rPr lang="ja-JP" altLang="en-US" spc="-1" dirty="0">
                <a:solidFill>
                  <a:srgbClr val="000000"/>
                </a:solidFill>
                <a:latin typeface="Meiryo UI"/>
                <a:ea typeface="Meiryo UI"/>
              </a:rPr>
              <a:t>として、</a:t>
            </a:r>
            <a:r>
              <a:rPr lang="ja-JP" altLang="ja-JP" spc="-1" dirty="0">
                <a:solidFill>
                  <a:srgbClr val="000000"/>
                </a:solidFill>
                <a:latin typeface="Meiryo UI"/>
                <a:ea typeface="Meiryo UI"/>
              </a:rPr>
              <a:t>新ビジネス創出や業務改善を行うアプローチ</a:t>
            </a:r>
            <a:endParaRPr lang="en-US" altLang="ja-JP" spc="-1" dirty="0">
              <a:solidFill>
                <a:srgbClr val="000000"/>
              </a:solidFill>
              <a:latin typeface="Meiryo UI" panose="020B0604030504040204" pitchFamily="50" charset="-128"/>
            </a:endParaRPr>
          </a:p>
        </p:txBody>
      </p:sp>
      <p:sp>
        <p:nvSpPr>
          <p:cNvPr id="28" name="正方形/長方形 27">
            <a:extLst>
              <a:ext uri="{FF2B5EF4-FFF2-40B4-BE49-F238E27FC236}">
                <a16:creationId xmlns:a16="http://schemas.microsoft.com/office/drawing/2014/main" id="{A1DA3698-ADEB-4A67-B4B0-EE4EE3C54AAC}"/>
              </a:ext>
            </a:extLst>
          </p:cNvPr>
          <p:cNvSpPr/>
          <p:nvPr/>
        </p:nvSpPr>
        <p:spPr>
          <a:xfrm>
            <a:off x="2045505" y="2340623"/>
            <a:ext cx="1775679" cy="461665"/>
          </a:xfrm>
          <a:prstGeom prst="rect">
            <a:avLst/>
          </a:prstGeom>
        </p:spPr>
        <p:txBody>
          <a:bodyPr wrap="none">
            <a:spAutoFit/>
          </a:bodyPr>
          <a:lstStyle/>
          <a:p>
            <a:r>
              <a:rPr lang="ja-JP" altLang="ja-JP" sz="2400" b="1" spc="-1" dirty="0">
                <a:solidFill>
                  <a:srgbClr val="000000"/>
                </a:solidFill>
                <a:latin typeface="Meiryo UI"/>
                <a:ea typeface="Meiryo UI"/>
              </a:rPr>
              <a:t>データ起点　</a:t>
            </a:r>
            <a:endParaRPr lang="ja-JP" altLang="en-US" sz="2400" b="1" dirty="0">
              <a:latin typeface="Meiryo UI" panose="020B0604030504040204" pitchFamily="50" charset="-128"/>
            </a:endParaRPr>
          </a:p>
        </p:txBody>
      </p:sp>
      <p:sp>
        <p:nvSpPr>
          <p:cNvPr id="29" name="コンテンツ プレースホルダー 2">
            <a:extLst>
              <a:ext uri="{FF2B5EF4-FFF2-40B4-BE49-F238E27FC236}">
                <a16:creationId xmlns:a16="http://schemas.microsoft.com/office/drawing/2014/main" id="{D6912744-9639-446B-9F09-2D2EF2528C5F}"/>
              </a:ext>
            </a:extLst>
          </p:cNvPr>
          <p:cNvSpPr/>
          <p:nvPr/>
        </p:nvSpPr>
        <p:spPr>
          <a:xfrm>
            <a:off x="7993690" y="3472073"/>
            <a:ext cx="3834285" cy="624413"/>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pPr>
            <a:r>
              <a:rPr lang="ja-JP" altLang="ja-JP" sz="1600" spc="-1" dirty="0">
                <a:solidFill>
                  <a:schemeClr val="dk1"/>
                </a:solidFill>
                <a:latin typeface="Meiryo UI"/>
                <a:ea typeface="Meiryo UI"/>
              </a:rPr>
              <a:t>・ビジネス部門の参画</a:t>
            </a:r>
            <a:endParaRPr lang="en-US" altLang="ja-JP" sz="1600" spc="-1" dirty="0">
              <a:solidFill>
                <a:srgbClr val="000000"/>
              </a:solidFill>
              <a:latin typeface="Meiryo UI" panose="020B0604030504040204" pitchFamily="50" charset="-128"/>
            </a:endParaRPr>
          </a:p>
          <a:p>
            <a:pPr>
              <a:lnSpc>
                <a:spcPct val="100000"/>
              </a:lnSpc>
            </a:pPr>
            <a:r>
              <a:rPr lang="ja-JP" altLang="ja-JP" sz="1600" spc="-1" dirty="0">
                <a:solidFill>
                  <a:schemeClr val="dk1"/>
                </a:solidFill>
                <a:latin typeface="Meiryo UI"/>
                <a:ea typeface="Meiryo UI"/>
              </a:rPr>
              <a:t>・データの可視化からの着想</a:t>
            </a:r>
            <a:endParaRPr lang="en-US" altLang="ja-JP" sz="1600" spc="-1" dirty="0">
              <a:solidFill>
                <a:srgbClr val="000000"/>
              </a:solidFill>
              <a:latin typeface="Meiryo UI" panose="020B0604030504040204" pitchFamily="50" charset="-128"/>
            </a:endParaRPr>
          </a:p>
        </p:txBody>
      </p:sp>
      <p:sp>
        <p:nvSpPr>
          <p:cNvPr id="30" name="コンテンツ プレースホルダー 2">
            <a:extLst>
              <a:ext uri="{FF2B5EF4-FFF2-40B4-BE49-F238E27FC236}">
                <a16:creationId xmlns:a16="http://schemas.microsoft.com/office/drawing/2014/main" id="{0E3CF7AC-7C42-42FF-B298-2F22B733D347}"/>
              </a:ext>
            </a:extLst>
          </p:cNvPr>
          <p:cNvSpPr/>
          <p:nvPr/>
        </p:nvSpPr>
        <p:spPr>
          <a:xfrm>
            <a:off x="2107393" y="3472073"/>
            <a:ext cx="5184108" cy="625065"/>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pPr>
            <a:r>
              <a:rPr lang="ja-JP" altLang="ja-JP" sz="1600" spc="-1" dirty="0">
                <a:solidFill>
                  <a:schemeClr val="dk1"/>
                </a:solidFill>
                <a:latin typeface="Meiryo UI"/>
                <a:ea typeface="Meiryo UI"/>
              </a:rPr>
              <a:t>データを</a:t>
            </a:r>
            <a:r>
              <a:rPr lang="ja-JP" altLang="ja-JP" sz="1600" spc="-1" dirty="0">
                <a:solidFill>
                  <a:srgbClr val="FF0000"/>
                </a:solidFill>
                <a:latin typeface="Meiryo UI"/>
                <a:ea typeface="Meiryo UI"/>
              </a:rPr>
              <a:t>ど</a:t>
            </a:r>
            <a:r>
              <a:rPr lang="ja-JP" altLang="en-US" sz="1600" spc="-1" dirty="0">
                <a:solidFill>
                  <a:srgbClr val="FF0000"/>
                </a:solidFill>
                <a:latin typeface="Meiryo UI"/>
                <a:ea typeface="Meiryo UI"/>
              </a:rPr>
              <a:t>のように</a:t>
            </a:r>
            <a:r>
              <a:rPr lang="ja-JP" altLang="ja-JP" sz="1600" spc="-1" dirty="0">
                <a:solidFill>
                  <a:srgbClr val="FF0000"/>
                </a:solidFill>
                <a:latin typeface="Meiryo UI"/>
                <a:ea typeface="Meiryo UI"/>
              </a:rPr>
              <a:t>活用できるか、具体化されていない</a:t>
            </a:r>
            <a:endParaRPr lang="en-US" altLang="ja-JP" sz="1600" spc="-1" dirty="0">
              <a:solidFill>
                <a:srgbClr val="000000"/>
              </a:solidFill>
              <a:latin typeface="Meiryo UI" panose="020B0604030504040204" pitchFamily="50" charset="-128"/>
            </a:endParaRPr>
          </a:p>
        </p:txBody>
      </p:sp>
      <p:sp>
        <p:nvSpPr>
          <p:cNvPr id="31" name="PlaceHolder 1">
            <a:extLst>
              <a:ext uri="{FF2B5EF4-FFF2-40B4-BE49-F238E27FC236}">
                <a16:creationId xmlns:a16="http://schemas.microsoft.com/office/drawing/2014/main" id="{55A09FF3-9DBF-44BD-B0AE-7DAD3751E407}"/>
              </a:ext>
            </a:extLst>
          </p:cNvPr>
          <p:cNvSpPr txBox="1">
            <a:spLocks/>
          </p:cNvSpPr>
          <p:nvPr/>
        </p:nvSpPr>
        <p:spPr>
          <a:xfrm>
            <a:off x="7989108" y="3140968"/>
            <a:ext cx="3838897" cy="279346"/>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altLang="en-US" kern="0" spc="-1" dirty="0">
                <a:solidFill>
                  <a:srgbClr val="FFFFFF"/>
                </a:solidFill>
                <a:latin typeface="Meiryo UI"/>
                <a:ea typeface="Meiryo UI"/>
              </a:rPr>
              <a:t>　工夫</a:t>
            </a:r>
            <a:endParaRPr kumimoji="0" lang="en-US" kern="0" spc="-1" dirty="0">
              <a:solidFill>
                <a:srgbClr val="000066"/>
              </a:solidFill>
              <a:latin typeface="Meiryo UI" panose="020B0604030504040204" pitchFamily="50" charset="-128"/>
            </a:endParaRPr>
          </a:p>
        </p:txBody>
      </p:sp>
      <p:sp>
        <p:nvSpPr>
          <p:cNvPr id="32" name="PlaceHolder 1">
            <a:extLst>
              <a:ext uri="{FF2B5EF4-FFF2-40B4-BE49-F238E27FC236}">
                <a16:creationId xmlns:a16="http://schemas.microsoft.com/office/drawing/2014/main" id="{355A1768-FC6B-4147-A723-BF9EC8F2BD0B}"/>
              </a:ext>
            </a:extLst>
          </p:cNvPr>
          <p:cNvSpPr txBox="1">
            <a:spLocks/>
          </p:cNvSpPr>
          <p:nvPr/>
        </p:nvSpPr>
        <p:spPr>
          <a:xfrm>
            <a:off x="2108369" y="3144946"/>
            <a:ext cx="5184108" cy="279346"/>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pc="-1" dirty="0">
                <a:solidFill>
                  <a:srgbClr val="FFFFFF"/>
                </a:solidFill>
                <a:latin typeface="Meiryo UI"/>
                <a:ea typeface="Meiryo UI"/>
              </a:rPr>
              <a:t>　課題</a:t>
            </a:r>
            <a:endParaRPr lang="en-US" altLang="ja-JP" spc="-1" dirty="0">
              <a:solidFill>
                <a:srgbClr val="000066"/>
              </a:solidFill>
              <a:latin typeface="Meiryo UI" panose="020B0604030504040204" pitchFamily="50" charset="-128"/>
            </a:endParaRPr>
          </a:p>
        </p:txBody>
      </p:sp>
      <p:sp>
        <p:nvSpPr>
          <p:cNvPr id="53" name="二等辺三角形 52">
            <a:extLst>
              <a:ext uri="{FF2B5EF4-FFF2-40B4-BE49-F238E27FC236}">
                <a16:creationId xmlns:a16="http://schemas.microsoft.com/office/drawing/2014/main" id="{AB20DE6A-53A0-4925-8653-ECDA3F6B0395}"/>
              </a:ext>
            </a:extLst>
          </p:cNvPr>
          <p:cNvSpPr/>
          <p:nvPr/>
        </p:nvSpPr>
        <p:spPr>
          <a:xfrm rot="16200000" flipV="1">
            <a:off x="7503615" y="3694812"/>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54" name="コンテンツ プレースホルダー 2">
            <a:extLst>
              <a:ext uri="{FF2B5EF4-FFF2-40B4-BE49-F238E27FC236}">
                <a16:creationId xmlns:a16="http://schemas.microsoft.com/office/drawing/2014/main" id="{23B3C783-3E17-4AEF-849B-E2A0FAA1DDDF}"/>
              </a:ext>
            </a:extLst>
          </p:cNvPr>
          <p:cNvSpPr/>
          <p:nvPr/>
        </p:nvSpPr>
        <p:spPr>
          <a:xfrm>
            <a:off x="2102774" y="5036963"/>
            <a:ext cx="8205465" cy="382319"/>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ctr">
            <a:noAutofit/>
          </a:bodyPr>
          <a:lstStyle/>
          <a:p>
            <a:pPr>
              <a:lnSpc>
                <a:spcPct val="100000"/>
              </a:lnSpc>
            </a:pPr>
            <a:r>
              <a:rPr lang="ja-JP" altLang="ja-JP" spc="-1" dirty="0">
                <a:solidFill>
                  <a:srgbClr val="000000"/>
                </a:solidFill>
                <a:latin typeface="Meiryo UI"/>
                <a:ea typeface="Meiryo UI"/>
              </a:rPr>
              <a:t>新ビジネス創出や業務改善の課題に対して</a:t>
            </a:r>
            <a:r>
              <a:rPr lang="ja-JP" altLang="en-US" spc="-1" dirty="0">
                <a:solidFill>
                  <a:srgbClr val="000000"/>
                </a:solidFill>
                <a:latin typeface="Meiryo UI"/>
                <a:ea typeface="Meiryo UI"/>
              </a:rPr>
              <a:t>、</a:t>
            </a:r>
            <a:r>
              <a:rPr lang="ja-JP" altLang="ja-JP" spc="-1" dirty="0">
                <a:solidFill>
                  <a:srgbClr val="000000"/>
                </a:solidFill>
                <a:latin typeface="Meiryo UI"/>
                <a:ea typeface="Meiryo UI"/>
              </a:rPr>
              <a:t>必要なデータを集めるアプローチ</a:t>
            </a:r>
            <a:endParaRPr lang="en-US" altLang="ja-JP" spc="-1" dirty="0">
              <a:solidFill>
                <a:srgbClr val="000000"/>
              </a:solidFill>
              <a:latin typeface="Meiryo UI" panose="020B0604030504040204" pitchFamily="50" charset="-128"/>
            </a:endParaRPr>
          </a:p>
        </p:txBody>
      </p:sp>
      <p:sp>
        <p:nvSpPr>
          <p:cNvPr id="55" name="正方形/長方形 54">
            <a:extLst>
              <a:ext uri="{FF2B5EF4-FFF2-40B4-BE49-F238E27FC236}">
                <a16:creationId xmlns:a16="http://schemas.microsoft.com/office/drawing/2014/main" id="{5255C5A0-7385-441D-A5BE-4CACE4123FE1}"/>
              </a:ext>
            </a:extLst>
          </p:cNvPr>
          <p:cNvSpPr/>
          <p:nvPr/>
        </p:nvSpPr>
        <p:spPr>
          <a:xfrm>
            <a:off x="2074140" y="4637878"/>
            <a:ext cx="2003177" cy="461665"/>
          </a:xfrm>
          <a:prstGeom prst="rect">
            <a:avLst/>
          </a:prstGeom>
        </p:spPr>
        <p:txBody>
          <a:bodyPr wrap="none">
            <a:spAutoFit/>
          </a:bodyPr>
          <a:lstStyle/>
          <a:p>
            <a:r>
              <a:rPr lang="ja-JP" altLang="en-US" sz="2400" b="1" spc="-1" dirty="0">
                <a:solidFill>
                  <a:srgbClr val="000000"/>
                </a:solidFill>
                <a:latin typeface="Meiryo UI"/>
                <a:ea typeface="Meiryo UI"/>
              </a:rPr>
              <a:t>ビジネス</a:t>
            </a:r>
            <a:r>
              <a:rPr lang="ja-JP" altLang="ja-JP" sz="2400" b="1" spc="-1" dirty="0">
                <a:solidFill>
                  <a:srgbClr val="000000"/>
                </a:solidFill>
                <a:latin typeface="Meiryo UI"/>
                <a:ea typeface="Meiryo UI"/>
              </a:rPr>
              <a:t>起点　</a:t>
            </a:r>
            <a:endParaRPr lang="ja-JP" altLang="en-US" sz="2400" b="1" dirty="0">
              <a:latin typeface="Meiryo UI" panose="020B0604030504040204" pitchFamily="50" charset="-128"/>
            </a:endParaRPr>
          </a:p>
        </p:txBody>
      </p:sp>
      <p:sp>
        <p:nvSpPr>
          <p:cNvPr id="56" name="コンテンツ プレースホルダー 2">
            <a:extLst>
              <a:ext uri="{FF2B5EF4-FFF2-40B4-BE49-F238E27FC236}">
                <a16:creationId xmlns:a16="http://schemas.microsoft.com/office/drawing/2014/main" id="{17A2E78C-B31D-4001-A097-D02AFDB98629}"/>
              </a:ext>
            </a:extLst>
          </p:cNvPr>
          <p:cNvSpPr/>
          <p:nvPr/>
        </p:nvSpPr>
        <p:spPr>
          <a:xfrm>
            <a:off x="8022325" y="5756263"/>
            <a:ext cx="3834285" cy="624413"/>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pPr>
            <a:r>
              <a:rPr lang="ja-JP" altLang="ja-JP" sz="1600" spc="-1" dirty="0">
                <a:solidFill>
                  <a:schemeClr val="dk1"/>
                </a:solidFill>
                <a:latin typeface="Meiryo UI"/>
                <a:ea typeface="Meiryo UI"/>
              </a:rPr>
              <a:t>・アウトプットのイメージをステークホルダに提示</a:t>
            </a:r>
            <a:endParaRPr lang="en-US" altLang="ja-JP" sz="1600" spc="-1" dirty="0">
              <a:solidFill>
                <a:srgbClr val="000000"/>
              </a:solidFill>
              <a:latin typeface="Meiryo UI" panose="020B0604030504040204" pitchFamily="50" charset="-128"/>
            </a:endParaRPr>
          </a:p>
          <a:p>
            <a:pPr>
              <a:lnSpc>
                <a:spcPct val="100000"/>
              </a:lnSpc>
            </a:pPr>
            <a:r>
              <a:rPr lang="ja-JP" altLang="ja-JP" sz="1600" spc="-1" dirty="0">
                <a:solidFill>
                  <a:schemeClr val="dk1"/>
                </a:solidFill>
                <a:latin typeface="Meiryo UI"/>
                <a:ea typeface="Meiryo UI"/>
              </a:rPr>
              <a:t>・ スモールスタートで進める</a:t>
            </a:r>
            <a:endParaRPr lang="en-US" altLang="ja-JP" sz="1600" spc="-1" dirty="0">
              <a:solidFill>
                <a:srgbClr val="000000"/>
              </a:solidFill>
              <a:latin typeface="Meiryo UI" panose="020B0604030504040204" pitchFamily="50" charset="-128"/>
            </a:endParaRPr>
          </a:p>
        </p:txBody>
      </p:sp>
      <p:sp>
        <p:nvSpPr>
          <p:cNvPr id="57" name="コンテンツ プレースホルダー 2">
            <a:extLst>
              <a:ext uri="{FF2B5EF4-FFF2-40B4-BE49-F238E27FC236}">
                <a16:creationId xmlns:a16="http://schemas.microsoft.com/office/drawing/2014/main" id="{84D96F7E-3616-4795-8F86-D23622A463E2}"/>
              </a:ext>
            </a:extLst>
          </p:cNvPr>
          <p:cNvSpPr/>
          <p:nvPr/>
        </p:nvSpPr>
        <p:spPr>
          <a:xfrm>
            <a:off x="2136028" y="5756263"/>
            <a:ext cx="5184108" cy="625065"/>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pPr>
            <a:r>
              <a:rPr lang="ja-JP" altLang="ja-JP" sz="1600" spc="-1" dirty="0">
                <a:solidFill>
                  <a:schemeClr val="dk1"/>
                </a:solidFill>
                <a:latin typeface="Meiryo UI"/>
                <a:ea typeface="Meiryo UI"/>
              </a:rPr>
              <a:t>・</a:t>
            </a:r>
            <a:r>
              <a:rPr lang="ja-JP" altLang="ja-JP" sz="1600" spc="-1" dirty="0">
                <a:solidFill>
                  <a:srgbClr val="FF0000"/>
                </a:solidFill>
                <a:latin typeface="Meiryo UI"/>
                <a:ea typeface="Meiryo UI"/>
              </a:rPr>
              <a:t>必要となるデータがない、整理されていない</a:t>
            </a:r>
            <a:r>
              <a:rPr lang="ja-JP" altLang="ja-JP" sz="1600" spc="-1" dirty="0">
                <a:solidFill>
                  <a:schemeClr val="dk1"/>
                </a:solidFill>
                <a:latin typeface="Meiryo UI"/>
                <a:ea typeface="Meiryo UI"/>
              </a:rPr>
              <a:t>ケースがある</a:t>
            </a:r>
            <a:endParaRPr lang="en-US" altLang="ja-JP" sz="1600" spc="-1" dirty="0">
              <a:solidFill>
                <a:srgbClr val="000000"/>
              </a:solidFill>
              <a:latin typeface="Meiryo UI" panose="020B0604030504040204" pitchFamily="50" charset="-128"/>
            </a:endParaRPr>
          </a:p>
          <a:p>
            <a:pPr>
              <a:lnSpc>
                <a:spcPct val="100000"/>
              </a:lnSpc>
            </a:pPr>
            <a:r>
              <a:rPr lang="ja-JP" altLang="ja-JP" sz="1600" spc="-1" dirty="0">
                <a:solidFill>
                  <a:schemeClr val="dk1"/>
                </a:solidFill>
                <a:latin typeface="Meiryo UI"/>
                <a:ea typeface="Meiryo UI"/>
              </a:rPr>
              <a:t>・ステークホルダを巻き込んだデータ収集や整理が必要になる</a:t>
            </a:r>
            <a:endParaRPr lang="en-US" altLang="ja-JP" sz="1600" spc="-1" dirty="0">
              <a:solidFill>
                <a:srgbClr val="000000"/>
              </a:solidFill>
              <a:latin typeface="Meiryo UI" panose="020B0604030504040204" pitchFamily="50" charset="-128"/>
            </a:endParaRPr>
          </a:p>
        </p:txBody>
      </p:sp>
      <p:sp>
        <p:nvSpPr>
          <p:cNvPr id="58" name="PlaceHolder 1">
            <a:extLst>
              <a:ext uri="{FF2B5EF4-FFF2-40B4-BE49-F238E27FC236}">
                <a16:creationId xmlns:a16="http://schemas.microsoft.com/office/drawing/2014/main" id="{B47396FA-3EA9-4D68-891E-A6AE4D453DC0}"/>
              </a:ext>
            </a:extLst>
          </p:cNvPr>
          <p:cNvSpPr txBox="1">
            <a:spLocks/>
          </p:cNvSpPr>
          <p:nvPr/>
        </p:nvSpPr>
        <p:spPr>
          <a:xfrm>
            <a:off x="8017743" y="5425158"/>
            <a:ext cx="3838897" cy="279346"/>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altLang="en-US" kern="0" spc="-1" dirty="0">
                <a:solidFill>
                  <a:srgbClr val="FFFFFF"/>
                </a:solidFill>
                <a:latin typeface="Meiryo UI"/>
                <a:ea typeface="Meiryo UI"/>
              </a:rPr>
              <a:t>　工夫</a:t>
            </a:r>
            <a:endParaRPr kumimoji="0" lang="en-US" kern="0" spc="-1" dirty="0">
              <a:solidFill>
                <a:srgbClr val="000066"/>
              </a:solidFill>
              <a:latin typeface="Meiryo UI" panose="020B0604030504040204" pitchFamily="50" charset="-128"/>
            </a:endParaRPr>
          </a:p>
        </p:txBody>
      </p:sp>
      <p:sp>
        <p:nvSpPr>
          <p:cNvPr id="59" name="PlaceHolder 1">
            <a:extLst>
              <a:ext uri="{FF2B5EF4-FFF2-40B4-BE49-F238E27FC236}">
                <a16:creationId xmlns:a16="http://schemas.microsoft.com/office/drawing/2014/main" id="{3DC98AE8-FABA-4802-8EB1-26931D7D0ACE}"/>
              </a:ext>
            </a:extLst>
          </p:cNvPr>
          <p:cNvSpPr txBox="1">
            <a:spLocks/>
          </p:cNvSpPr>
          <p:nvPr/>
        </p:nvSpPr>
        <p:spPr>
          <a:xfrm>
            <a:off x="2137004" y="5429136"/>
            <a:ext cx="5184108" cy="279346"/>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pc="-1" dirty="0">
                <a:solidFill>
                  <a:srgbClr val="FFFFFF"/>
                </a:solidFill>
                <a:latin typeface="Meiryo UI"/>
                <a:ea typeface="Meiryo UI"/>
              </a:rPr>
              <a:t>　課題</a:t>
            </a:r>
            <a:endParaRPr lang="en-US" altLang="ja-JP" spc="-1" dirty="0">
              <a:solidFill>
                <a:srgbClr val="000066"/>
              </a:solidFill>
              <a:latin typeface="Meiryo UI" panose="020B0604030504040204" pitchFamily="50" charset="-128"/>
            </a:endParaRPr>
          </a:p>
        </p:txBody>
      </p:sp>
      <p:sp>
        <p:nvSpPr>
          <p:cNvPr id="60" name="二等辺三角形 59">
            <a:extLst>
              <a:ext uri="{FF2B5EF4-FFF2-40B4-BE49-F238E27FC236}">
                <a16:creationId xmlns:a16="http://schemas.microsoft.com/office/drawing/2014/main" id="{F50A2DF6-5226-472D-B8A1-3D1AA4851A7D}"/>
              </a:ext>
            </a:extLst>
          </p:cNvPr>
          <p:cNvSpPr/>
          <p:nvPr/>
        </p:nvSpPr>
        <p:spPr>
          <a:xfrm rot="16200000" flipV="1">
            <a:off x="7532250" y="5979002"/>
            <a:ext cx="360040" cy="186920"/>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61" name="コンテンツ プレースホルダー 2">
            <a:extLst>
              <a:ext uri="{FF2B5EF4-FFF2-40B4-BE49-F238E27FC236}">
                <a16:creationId xmlns:a16="http://schemas.microsoft.com/office/drawing/2014/main" id="{B5945B3F-F71D-4D63-9EF6-F2B2E5D07C74}"/>
              </a:ext>
            </a:extLst>
          </p:cNvPr>
          <p:cNvSpPr/>
          <p:nvPr/>
        </p:nvSpPr>
        <p:spPr>
          <a:xfrm>
            <a:off x="1343472" y="2245140"/>
            <a:ext cx="10602645" cy="1919580"/>
          </a:xfrm>
          <a:prstGeom prst="rect">
            <a:avLst/>
          </a:prstGeom>
          <a:noFill/>
          <a:ln w="0">
            <a:solidFill>
              <a:schemeClr val="bg1">
                <a:lumMod val="65000"/>
              </a:schemeClr>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endParaRPr lang="en-US" altLang="ja-JP" sz="1600" b="0" strike="noStrike" spc="-1" dirty="0">
              <a:solidFill>
                <a:srgbClr val="000000"/>
              </a:solidFill>
              <a:latin typeface="Meiryo UI" panose="020B0604030504040204" pitchFamily="50" charset="-128"/>
              <a:ea typeface="Meiryo UI" panose="020B0604030504040204" pitchFamily="50" charset="-128"/>
            </a:endParaRPr>
          </a:p>
        </p:txBody>
      </p:sp>
      <p:sp>
        <p:nvSpPr>
          <p:cNvPr id="62" name="コンテンツ プレースホルダー 2">
            <a:extLst>
              <a:ext uri="{FF2B5EF4-FFF2-40B4-BE49-F238E27FC236}">
                <a16:creationId xmlns:a16="http://schemas.microsoft.com/office/drawing/2014/main" id="{BD1BE5F1-EA70-425C-8255-A2E2A54C88CF}"/>
              </a:ext>
            </a:extLst>
          </p:cNvPr>
          <p:cNvSpPr/>
          <p:nvPr/>
        </p:nvSpPr>
        <p:spPr>
          <a:xfrm>
            <a:off x="1343472" y="4510443"/>
            <a:ext cx="10602645" cy="1919580"/>
          </a:xfrm>
          <a:prstGeom prst="rect">
            <a:avLst/>
          </a:prstGeom>
          <a:noFill/>
          <a:ln w="0">
            <a:solidFill>
              <a:schemeClr val="bg1">
                <a:lumMod val="65000"/>
              </a:schemeClr>
            </a:solid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endParaRPr lang="en-US" altLang="ja-JP" sz="1600" b="0" strike="noStrike" spc="-1" dirty="0">
              <a:solidFill>
                <a:srgbClr val="000000"/>
              </a:solidFill>
              <a:latin typeface="Meiryo UI" panose="020B0604030504040204" pitchFamily="50" charset="-128"/>
              <a:ea typeface="Meiryo UI" panose="020B0604030504040204" pitchFamily="50" charset="-128"/>
            </a:endParaRPr>
          </a:p>
        </p:txBody>
      </p:sp>
      <p:pic>
        <p:nvPicPr>
          <p:cNvPr id="40" name="図 39" descr="アイコン&#10;&#10;自動的に生成された説明">
            <a:extLst>
              <a:ext uri="{FF2B5EF4-FFF2-40B4-BE49-F238E27FC236}">
                <a16:creationId xmlns:a16="http://schemas.microsoft.com/office/drawing/2014/main" id="{851A5F31-F78B-41E8-B4E2-C6C2A2C2C7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41" name="図 40" descr="アイコン&#10;&#10;自動的に生成された説明">
            <a:extLst>
              <a:ext uri="{FF2B5EF4-FFF2-40B4-BE49-F238E27FC236}">
                <a16:creationId xmlns:a16="http://schemas.microsoft.com/office/drawing/2014/main" id="{E899C017-5674-4EDC-B4C4-21667252B4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1691101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コンテンツ プレースホルダー 2"/>
          <p:cNvSpPr/>
          <p:nvPr/>
        </p:nvSpPr>
        <p:spPr>
          <a:xfrm>
            <a:off x="591698" y="1322820"/>
            <a:ext cx="9434880" cy="506434"/>
          </a:xfrm>
          <a:prstGeom prst="rect">
            <a:avLst/>
          </a:prstGeom>
          <a:noFill/>
          <a:ln w="0">
            <a:noFill/>
          </a:ln>
        </p:spPr>
        <p:style>
          <a:lnRef idx="0">
            <a:scrgbClr r="0" g="0" b="0"/>
          </a:lnRef>
          <a:fillRef idx="0">
            <a:scrgbClr r="0" g="0" b="0"/>
          </a:fillRef>
          <a:effectRef idx="0">
            <a:scrgbClr r="0" g="0" b="0"/>
          </a:effectRef>
          <a:fontRef idx="minor"/>
        </p:style>
        <p:txBody>
          <a:bodyPr tIns="36000" bIns="36000" anchor="t">
            <a:noAutofit/>
          </a:bodyPr>
          <a:lstStyle/>
          <a:p>
            <a:pPr>
              <a:lnSpc>
                <a:spcPct val="100000"/>
              </a:lnSpc>
              <a:tabLst>
                <a:tab pos="0" algn="l"/>
              </a:tabLst>
            </a:pPr>
            <a:r>
              <a:rPr lang="en-US" sz="2400" b="1" strike="noStrike" spc="-1" dirty="0">
                <a:solidFill>
                  <a:srgbClr val="002060"/>
                </a:solidFill>
                <a:latin typeface="Meiryo UI"/>
                <a:ea typeface="Meiryo UI"/>
              </a:rPr>
              <a:t>API(</a:t>
            </a:r>
            <a:r>
              <a:rPr lang="ja-JP" sz="2400" b="1" strike="noStrike" spc="-1" dirty="0">
                <a:solidFill>
                  <a:srgbClr val="002060"/>
                </a:solidFill>
                <a:latin typeface="Meiryo UI"/>
                <a:ea typeface="Meiryo UI"/>
              </a:rPr>
              <a:t>アプリケーション・プログラミング・インターフェース</a:t>
            </a:r>
            <a:r>
              <a:rPr lang="en-US" sz="2400" b="1" strike="noStrike" spc="-1" dirty="0">
                <a:solidFill>
                  <a:srgbClr val="002060"/>
                </a:solidFill>
                <a:latin typeface="Meiryo UI"/>
                <a:ea typeface="Meiryo UI"/>
              </a:rPr>
              <a:t>)</a:t>
            </a:r>
            <a:endParaRPr lang="en-US" sz="2400" b="0" strike="noStrike" spc="-1" dirty="0">
              <a:solidFill>
                <a:srgbClr val="000000"/>
              </a:solidFill>
              <a:latin typeface="Meiryo UI" panose="020B0604030504040204" pitchFamily="50" charset="-128"/>
            </a:endParaRPr>
          </a:p>
        </p:txBody>
      </p:sp>
      <p:sp>
        <p:nvSpPr>
          <p:cNvPr id="655"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API</a:t>
            </a:r>
            <a:r>
              <a:rPr lang="ja-JP" sz="2800" b="0" strike="noStrike" spc="-1" dirty="0">
                <a:solidFill>
                  <a:srgbClr val="000066"/>
                </a:solidFill>
                <a:latin typeface="Meiryo UI"/>
                <a:ea typeface="Meiryo UI"/>
              </a:rPr>
              <a:t>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ADC23E48-58ED-4E28-A67E-3500F078166F}"/>
              </a:ext>
            </a:extLst>
          </p:cNvPr>
          <p:cNvSpPr/>
          <p:nvPr/>
        </p:nvSpPr>
        <p:spPr>
          <a:xfrm>
            <a:off x="479376" y="1340768"/>
            <a:ext cx="11232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C7CE6187-452C-457D-B623-6EDDE0F1440E}"/>
              </a:ext>
            </a:extLst>
          </p:cNvPr>
          <p:cNvSpPr/>
          <p:nvPr/>
        </p:nvSpPr>
        <p:spPr>
          <a:xfrm>
            <a:off x="6263820" y="4071199"/>
            <a:ext cx="4951080" cy="153576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en-US" altLang="ja-JP" sz="1600" spc="-1" dirty="0">
                <a:solidFill>
                  <a:srgbClr val="000000"/>
                </a:solidFill>
                <a:latin typeface="Meiryo UI"/>
                <a:ea typeface="Meiryo UI"/>
              </a:rPr>
              <a:t>1</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概要</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2</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技術利用の背景</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3</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の活用により実現できること</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4</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の活用時の考慮点</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5</a:t>
            </a:r>
            <a:r>
              <a:rPr lang="ja-JP" altLang="ja-JP" sz="1600" spc="-1" dirty="0">
                <a:solidFill>
                  <a:srgbClr val="000000"/>
                </a:solidFill>
                <a:latin typeface="Meiryo UI"/>
                <a:ea typeface="Meiryo UI"/>
              </a:rPr>
              <a:t>．スサノオ・フレームワークとの関連</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6</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全体管理とスサノオ</a:t>
            </a:r>
            <a:r>
              <a:rPr lang="ja-JP" altLang="en-US" sz="1600" spc="-1" dirty="0">
                <a:solidFill>
                  <a:srgbClr val="000000"/>
                </a:solidFill>
                <a:latin typeface="Meiryo UI"/>
                <a:ea typeface="Meiryo UI"/>
              </a:rPr>
              <a:t>・フレームワーク</a:t>
            </a:r>
            <a:r>
              <a:rPr lang="ja-JP" altLang="ja-JP" sz="1600" spc="-1" dirty="0">
                <a:solidFill>
                  <a:srgbClr val="000000"/>
                </a:solidFill>
                <a:latin typeface="Meiryo UI"/>
                <a:ea typeface="Meiryo UI"/>
              </a:rPr>
              <a:t>領域別の特徴</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7</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API</a:t>
            </a:r>
            <a:r>
              <a:rPr lang="ja-JP" altLang="ja-JP" sz="1600" spc="-1" dirty="0">
                <a:solidFill>
                  <a:srgbClr val="000000"/>
                </a:solidFill>
                <a:latin typeface="Meiryo UI"/>
                <a:ea typeface="Meiryo UI"/>
              </a:rPr>
              <a:t>活用事例</a:t>
            </a:r>
            <a:endParaRPr lang="en-US" altLang="ja-JP" sz="1600" spc="-1" dirty="0">
              <a:solidFill>
                <a:srgbClr val="000000"/>
              </a:solidFill>
              <a:latin typeface="Meiryo UI" panose="020B0604030504040204" pitchFamily="50" charset="-128"/>
            </a:endParaRPr>
          </a:p>
        </p:txBody>
      </p:sp>
      <p:sp>
        <p:nvSpPr>
          <p:cNvPr id="22" name="四角形: 角を丸くする 16">
            <a:extLst>
              <a:ext uri="{FF2B5EF4-FFF2-40B4-BE49-F238E27FC236}">
                <a16:creationId xmlns:a16="http://schemas.microsoft.com/office/drawing/2014/main" id="{E8B93C26-393D-4BE1-8617-A3D62078B367}"/>
              </a:ext>
            </a:extLst>
          </p:cNvPr>
          <p:cNvSpPr/>
          <p:nvPr/>
        </p:nvSpPr>
        <p:spPr>
          <a:xfrm>
            <a:off x="6263820" y="4681880"/>
            <a:ext cx="4783260" cy="55015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23" name="図 17">
            <a:extLst>
              <a:ext uri="{FF2B5EF4-FFF2-40B4-BE49-F238E27FC236}">
                <a16:creationId xmlns:a16="http://schemas.microsoft.com/office/drawing/2014/main" id="{6FB13A22-BB29-4BE7-8B81-691BDF06D2DA}"/>
              </a:ext>
            </a:extLst>
          </p:cNvPr>
          <p:cNvPicPr/>
          <p:nvPr/>
        </p:nvPicPr>
        <p:blipFill>
          <a:blip r:embed="rId3"/>
          <a:stretch/>
        </p:blipFill>
        <p:spPr>
          <a:xfrm>
            <a:off x="989124" y="4099418"/>
            <a:ext cx="4081680" cy="2394720"/>
          </a:xfrm>
          <a:prstGeom prst="rect">
            <a:avLst/>
          </a:prstGeom>
          <a:ln w="0">
            <a:noFill/>
          </a:ln>
        </p:spPr>
      </p:pic>
      <p:sp>
        <p:nvSpPr>
          <p:cNvPr id="24" name="四角形: 角を丸くする 18">
            <a:extLst>
              <a:ext uri="{FF2B5EF4-FFF2-40B4-BE49-F238E27FC236}">
                <a16:creationId xmlns:a16="http://schemas.microsoft.com/office/drawing/2014/main" id="{A5B23FFF-C6BB-4D48-8011-F85FF8E2C93E}"/>
              </a:ext>
            </a:extLst>
          </p:cNvPr>
          <p:cNvSpPr/>
          <p:nvPr/>
        </p:nvSpPr>
        <p:spPr>
          <a:xfrm>
            <a:off x="2442444" y="5157192"/>
            <a:ext cx="835200" cy="288032"/>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25" name="四角形: 角を丸くする 13">
            <a:extLst>
              <a:ext uri="{FF2B5EF4-FFF2-40B4-BE49-F238E27FC236}">
                <a16:creationId xmlns:a16="http://schemas.microsoft.com/office/drawing/2014/main" id="{EC507CD4-A454-4E43-BDD4-44B58CD2D1D5}"/>
              </a:ext>
            </a:extLst>
          </p:cNvPr>
          <p:cNvSpPr/>
          <p:nvPr/>
        </p:nvSpPr>
        <p:spPr>
          <a:xfrm>
            <a:off x="1547189" y="4195178"/>
            <a:ext cx="300339" cy="29736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26" name="PlaceHolder 1">
            <a:extLst>
              <a:ext uri="{FF2B5EF4-FFF2-40B4-BE49-F238E27FC236}">
                <a16:creationId xmlns:a16="http://schemas.microsoft.com/office/drawing/2014/main" id="{BE846859-4174-4D05-8408-7AE58B593CE9}"/>
              </a:ext>
            </a:extLst>
          </p:cNvPr>
          <p:cNvSpPr txBox="1">
            <a:spLocks/>
          </p:cNvSpPr>
          <p:nvPr/>
        </p:nvSpPr>
        <p:spPr>
          <a:xfrm>
            <a:off x="6096000" y="3646773"/>
            <a:ext cx="4951080" cy="367878"/>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sz="2000" kern="0" spc="-1" dirty="0">
                <a:solidFill>
                  <a:srgbClr val="FFFFFF"/>
                </a:solidFill>
                <a:latin typeface="Meiryo UI"/>
                <a:ea typeface="Meiryo UI"/>
              </a:rPr>
              <a:t>「</a:t>
            </a:r>
            <a:r>
              <a:rPr kumimoji="0" lang="en-US" altLang="ja-JP" sz="2000" kern="0" spc="-1" dirty="0">
                <a:solidFill>
                  <a:srgbClr val="FFFFFF"/>
                </a:solidFill>
                <a:latin typeface="Meiryo UI"/>
                <a:ea typeface="Meiryo UI"/>
              </a:rPr>
              <a:t>API</a:t>
            </a:r>
            <a:r>
              <a:rPr kumimoji="0" lang="ja-JP" sz="2000" kern="0" spc="-1" dirty="0">
                <a:solidFill>
                  <a:srgbClr val="FFFFFF"/>
                </a:solidFill>
                <a:latin typeface="Meiryo UI"/>
                <a:ea typeface="Meiryo UI"/>
              </a:rPr>
              <a:t>」の節構成</a:t>
            </a:r>
            <a:endParaRPr kumimoji="0" lang="en-US" sz="2000" kern="0" spc="-1" dirty="0">
              <a:solidFill>
                <a:srgbClr val="000066"/>
              </a:solidFill>
              <a:latin typeface="Meiryo UI" panose="020B0604030504040204" pitchFamily="50" charset="-128"/>
            </a:endParaRPr>
          </a:p>
        </p:txBody>
      </p:sp>
      <p:sp>
        <p:nvSpPr>
          <p:cNvPr id="27" name="PlaceHolder 1">
            <a:extLst>
              <a:ext uri="{FF2B5EF4-FFF2-40B4-BE49-F238E27FC236}">
                <a16:creationId xmlns:a16="http://schemas.microsoft.com/office/drawing/2014/main" id="{0BC080EC-A2C4-42D6-98A6-48495343C1AF}"/>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sp>
        <p:nvSpPr>
          <p:cNvPr id="28" name="四角形: 角を丸くする 16">
            <a:extLst>
              <a:ext uri="{FF2B5EF4-FFF2-40B4-BE49-F238E27FC236}">
                <a16:creationId xmlns:a16="http://schemas.microsoft.com/office/drawing/2014/main" id="{A2E842DF-F32E-45F0-A0CC-3725F0B64655}"/>
              </a:ext>
            </a:extLst>
          </p:cNvPr>
          <p:cNvSpPr/>
          <p:nvPr/>
        </p:nvSpPr>
        <p:spPr>
          <a:xfrm>
            <a:off x="6268435" y="5519349"/>
            <a:ext cx="4783260" cy="3520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30" name="コンテンツ プレースホルダー 2">
            <a:extLst>
              <a:ext uri="{FF2B5EF4-FFF2-40B4-BE49-F238E27FC236}">
                <a16:creationId xmlns:a16="http://schemas.microsoft.com/office/drawing/2014/main" id="{202D1DC1-44BB-4C9F-9179-F614A44A41FC}"/>
              </a:ext>
            </a:extLst>
          </p:cNvPr>
          <p:cNvSpPr/>
          <p:nvPr/>
        </p:nvSpPr>
        <p:spPr>
          <a:xfrm>
            <a:off x="868483" y="1736373"/>
            <a:ext cx="7387755" cy="544115"/>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tabLst>
                <a:tab pos="0" algn="l"/>
              </a:tabLst>
            </a:pPr>
            <a:r>
              <a:rPr lang="ja-JP" altLang="en-US" spc="-1" dirty="0">
                <a:solidFill>
                  <a:srgbClr val="000000"/>
                </a:solidFill>
                <a:latin typeface="Meiryo UI"/>
                <a:ea typeface="Meiryo UI"/>
              </a:rPr>
              <a:t>ソフトウェアやプログラム、</a:t>
            </a:r>
            <a:r>
              <a:rPr lang="en-US" altLang="ja-JP" spc="-1" dirty="0">
                <a:solidFill>
                  <a:srgbClr val="000000"/>
                </a:solidFill>
                <a:latin typeface="Meiryo UI"/>
                <a:ea typeface="Meiryo UI"/>
              </a:rPr>
              <a:t>Web</a:t>
            </a:r>
            <a:r>
              <a:rPr lang="ja-JP" altLang="en-US" spc="-1" dirty="0">
                <a:solidFill>
                  <a:srgbClr val="000000"/>
                </a:solidFill>
                <a:latin typeface="Meiryo UI"/>
                <a:ea typeface="Meiryo UI"/>
              </a:rPr>
              <a:t>サービス同士をつなぐインターフェースのこと</a:t>
            </a:r>
          </a:p>
        </p:txBody>
      </p:sp>
      <p:pic>
        <p:nvPicPr>
          <p:cNvPr id="2" name="図 1">
            <a:extLst>
              <a:ext uri="{FF2B5EF4-FFF2-40B4-BE49-F238E27FC236}">
                <a16:creationId xmlns:a16="http://schemas.microsoft.com/office/drawing/2014/main" id="{6EEA8D21-C153-4A1F-9DCC-78A74C3F28EF}"/>
              </a:ext>
            </a:extLst>
          </p:cNvPr>
          <p:cNvPicPr>
            <a:picLocks noChangeAspect="1"/>
          </p:cNvPicPr>
          <p:nvPr/>
        </p:nvPicPr>
        <p:blipFill>
          <a:blip r:embed="rId4"/>
          <a:stretch>
            <a:fillRect/>
          </a:stretch>
        </p:blipFill>
        <p:spPr>
          <a:xfrm>
            <a:off x="8397536" y="1297417"/>
            <a:ext cx="3461434" cy="2203591"/>
          </a:xfrm>
          <a:prstGeom prst="rect">
            <a:avLst/>
          </a:prstGeom>
        </p:spPr>
      </p:pic>
      <p:sp>
        <p:nvSpPr>
          <p:cNvPr id="32" name="コンテンツ プレースホルダー 2">
            <a:extLst>
              <a:ext uri="{FF2B5EF4-FFF2-40B4-BE49-F238E27FC236}">
                <a16:creationId xmlns:a16="http://schemas.microsoft.com/office/drawing/2014/main" id="{4364B462-ECC5-44F1-9D52-E5C26BC55A96}"/>
              </a:ext>
            </a:extLst>
          </p:cNvPr>
          <p:cNvSpPr/>
          <p:nvPr/>
        </p:nvSpPr>
        <p:spPr>
          <a:xfrm>
            <a:off x="1059250" y="2209584"/>
            <a:ext cx="4436788" cy="544115"/>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tabLst>
                <a:tab pos="0" algn="l"/>
              </a:tabLst>
            </a:pPr>
            <a:r>
              <a:rPr lang="en-US" altLang="ja-JP" sz="1200" spc="-1" dirty="0">
                <a:solidFill>
                  <a:srgbClr val="000000"/>
                </a:solidFill>
                <a:latin typeface="Meiryo UI"/>
                <a:ea typeface="Meiryo UI"/>
              </a:rPr>
              <a:t>※DX</a:t>
            </a:r>
            <a:r>
              <a:rPr lang="ja-JP" altLang="en-US" sz="1200" spc="-1" dirty="0">
                <a:solidFill>
                  <a:srgbClr val="000000"/>
                </a:solidFill>
                <a:latin typeface="Meiryo UI"/>
                <a:ea typeface="Meiryo UI"/>
              </a:rPr>
              <a:t>実践手引書は</a:t>
            </a:r>
            <a:r>
              <a:rPr lang="en-US" altLang="ja-JP" sz="1200" spc="-1" dirty="0">
                <a:solidFill>
                  <a:srgbClr val="000000"/>
                </a:solidFill>
                <a:latin typeface="Meiryo UI"/>
                <a:ea typeface="Meiryo UI"/>
              </a:rPr>
              <a:t>Web</a:t>
            </a:r>
            <a:r>
              <a:rPr lang="ja-JP" altLang="en-US" sz="1200" spc="-1" dirty="0">
                <a:solidFill>
                  <a:srgbClr val="000000"/>
                </a:solidFill>
                <a:latin typeface="Meiryo UI"/>
                <a:ea typeface="Meiryo UI"/>
              </a:rPr>
              <a:t>サービスを中心としたインターフェースが対象。</a:t>
            </a:r>
            <a:endParaRPr lang="en-US" altLang="ja-JP" sz="1200" spc="-1" dirty="0">
              <a:solidFill>
                <a:srgbClr val="000000"/>
              </a:solidFill>
              <a:latin typeface="Meiryo UI"/>
              <a:ea typeface="Meiryo UI"/>
            </a:endParaRPr>
          </a:p>
          <a:p>
            <a:pPr>
              <a:tabLst>
                <a:tab pos="0" algn="l"/>
              </a:tabLst>
            </a:pPr>
            <a:r>
              <a:rPr lang="ja-JP" altLang="en-US" sz="1200" spc="-1" dirty="0">
                <a:solidFill>
                  <a:srgbClr val="000000"/>
                </a:solidFill>
                <a:latin typeface="Meiryo UI"/>
                <a:ea typeface="Meiryo UI"/>
              </a:rPr>
              <a:t>　　</a:t>
            </a:r>
            <a:r>
              <a:rPr lang="en-US" altLang="ja-JP" sz="1200" spc="-1" dirty="0">
                <a:solidFill>
                  <a:srgbClr val="000000"/>
                </a:solidFill>
                <a:latin typeface="Meiryo UI"/>
                <a:ea typeface="Meiryo UI"/>
              </a:rPr>
              <a:t>(OS</a:t>
            </a:r>
            <a:r>
              <a:rPr lang="ja-JP" altLang="en-US" sz="1200" spc="-1" dirty="0">
                <a:solidFill>
                  <a:srgbClr val="000000"/>
                </a:solidFill>
                <a:latin typeface="Meiryo UI"/>
                <a:ea typeface="Meiryo UI"/>
              </a:rPr>
              <a:t>やミドルウェアが提供するインターフェースは対象外</a:t>
            </a:r>
            <a:r>
              <a:rPr lang="en-US" altLang="ja-JP" sz="1200" spc="-1" dirty="0">
                <a:solidFill>
                  <a:srgbClr val="000000"/>
                </a:solidFill>
                <a:latin typeface="Meiryo UI"/>
                <a:ea typeface="Meiryo UI"/>
              </a:rPr>
              <a:t>)</a:t>
            </a:r>
          </a:p>
        </p:txBody>
      </p:sp>
      <p:pic>
        <p:nvPicPr>
          <p:cNvPr id="33" name="図 32" descr="アイコン&#10;&#10;自動的に生成された説明">
            <a:extLst>
              <a:ext uri="{FF2B5EF4-FFF2-40B4-BE49-F238E27FC236}">
                <a16:creationId xmlns:a16="http://schemas.microsoft.com/office/drawing/2014/main" id="{54D4BB43-5200-469A-B726-B59AC8CFFE9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4" name="正方形/長方形 19">
            <a:extLst>
              <a:ext uri="{FF2B5EF4-FFF2-40B4-BE49-F238E27FC236}">
                <a16:creationId xmlns:a16="http://schemas.microsoft.com/office/drawing/2014/main" id="{90B5F1A8-480D-40BE-B81D-31EC83A18511}"/>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35" name="正方形/長方形 19">
            <a:extLst>
              <a:ext uri="{FF2B5EF4-FFF2-40B4-BE49-F238E27FC236}">
                <a16:creationId xmlns:a16="http://schemas.microsoft.com/office/drawing/2014/main" id="{706EC8D6-5119-4B0E-B3BF-EE4D542BD482}"/>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36" name="正方形/長方形 35">
            <a:extLst>
              <a:ext uri="{FF2B5EF4-FFF2-40B4-BE49-F238E27FC236}">
                <a16:creationId xmlns:a16="http://schemas.microsoft.com/office/drawing/2014/main" id="{37470ACC-FC3B-4F3E-9DA6-D8DDF19657E7}"/>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7" name="スライド番号プレースホルダー 5">
            <a:extLst>
              <a:ext uri="{FF2B5EF4-FFF2-40B4-BE49-F238E27FC236}">
                <a16:creationId xmlns:a16="http://schemas.microsoft.com/office/drawing/2014/main" id="{D0589BFA-B455-440C-9B49-6C95653ADBBB}"/>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33</a:t>
            </a:fld>
            <a:endParaRPr lang="en-US" sz="1400" b="0" strike="noStrike" spc="-1" dirty="0">
              <a:solidFill>
                <a:srgbClr val="000000"/>
              </a:solidFill>
              <a:latin typeface="Meiryo UI" panose="020B0604030504040204" pitchFamily="50" charset="-128"/>
            </a:endParaRPr>
          </a:p>
        </p:txBody>
      </p:sp>
      <p:pic>
        <p:nvPicPr>
          <p:cNvPr id="38" name="図 37" descr="アイコン&#10;&#10;自動的に生成された説明">
            <a:extLst>
              <a:ext uri="{FF2B5EF4-FFF2-40B4-BE49-F238E27FC236}">
                <a16:creationId xmlns:a16="http://schemas.microsoft.com/office/drawing/2014/main" id="{811B4799-2760-4113-809A-DCD984A06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9" name="図 38" descr="アイコン&#10;&#10;自動的に生成された説明">
            <a:extLst>
              <a:ext uri="{FF2B5EF4-FFF2-40B4-BE49-F238E27FC236}">
                <a16:creationId xmlns:a16="http://schemas.microsoft.com/office/drawing/2014/main" id="{CFC65446-A245-49E5-8C5F-C99BD7CDF6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PlaceHolder 1"/>
          <p:cNvSpPr>
            <a:spLocks noGrp="1"/>
          </p:cNvSpPr>
          <p:nvPr>
            <p:ph/>
          </p:nvPr>
        </p:nvSpPr>
        <p:spPr>
          <a:xfrm>
            <a:off x="693360" y="1267200"/>
            <a:ext cx="8426520" cy="2770808"/>
          </a:xfrm>
          <a:prstGeom prst="rect">
            <a:avLst/>
          </a:prstGeom>
          <a:noFill/>
          <a:ln w="0">
            <a:noFill/>
          </a:ln>
        </p:spPr>
        <p:txBody>
          <a:bodyPr tIns="36000" bIns="36000" numCol="1" spcCol="0" anchor="t">
            <a:noAutofit/>
          </a:bodyPr>
          <a:lstStyle/>
          <a:p>
            <a:pPr indent="0">
              <a:lnSpc>
                <a:spcPct val="100000"/>
              </a:lnSpc>
              <a:spcBef>
                <a:spcPts val="400"/>
              </a:spcBef>
              <a:buNone/>
              <a:tabLst>
                <a:tab pos="0" algn="l"/>
              </a:tabLst>
            </a:pPr>
            <a:r>
              <a:rPr lang="en-US" sz="2000" b="1" strike="noStrike" spc="-1" dirty="0">
                <a:solidFill>
                  <a:srgbClr val="000000"/>
                </a:solidFill>
                <a:latin typeface="Meiryo UI"/>
                <a:ea typeface="Meiryo UI"/>
              </a:rPr>
              <a:t>■3</a:t>
            </a:r>
            <a:r>
              <a:rPr lang="ja-JP" sz="2000" b="1" strike="noStrike" spc="-1" dirty="0" err="1">
                <a:solidFill>
                  <a:srgbClr val="000000"/>
                </a:solidFill>
                <a:latin typeface="Meiryo UI"/>
                <a:ea typeface="Meiryo UI"/>
              </a:rPr>
              <a:t>．</a:t>
            </a:r>
            <a:r>
              <a:rPr lang="en-US" sz="2000" b="1" strike="noStrike" spc="-1" dirty="0">
                <a:solidFill>
                  <a:srgbClr val="000000"/>
                </a:solidFill>
                <a:latin typeface="Meiryo UI"/>
                <a:ea typeface="Meiryo UI"/>
              </a:rPr>
              <a:t>API</a:t>
            </a:r>
            <a:r>
              <a:rPr lang="ja-JP" sz="2000" b="1" strike="noStrike" spc="-1" dirty="0">
                <a:solidFill>
                  <a:srgbClr val="000000"/>
                </a:solidFill>
                <a:latin typeface="Meiryo UI"/>
                <a:ea typeface="Meiryo UI"/>
              </a:rPr>
              <a:t>の活用により実現できること　</a:t>
            </a:r>
            <a:r>
              <a:rPr lang="en-US" sz="2000" b="1" strike="noStrike" spc="-1" dirty="0">
                <a:solidFill>
                  <a:srgbClr val="000000"/>
                </a:solidFill>
                <a:latin typeface="Meiryo UI"/>
                <a:ea typeface="Meiryo UI"/>
              </a:rPr>
              <a:t>(</a:t>
            </a:r>
            <a:r>
              <a:rPr lang="ja-JP" sz="2000" b="1" strike="noStrike" spc="-1" dirty="0">
                <a:solidFill>
                  <a:srgbClr val="000000"/>
                </a:solidFill>
                <a:latin typeface="Meiryo UI"/>
                <a:ea typeface="Meiryo UI"/>
              </a:rPr>
              <a:t>メリット</a:t>
            </a:r>
            <a:r>
              <a:rPr lang="en-US" sz="2000" b="1" strike="noStrike" spc="-1" dirty="0">
                <a:solidFill>
                  <a:srgbClr val="000000"/>
                </a:solidFill>
                <a:latin typeface="Meiryo UI"/>
                <a:ea typeface="Meiryo UI"/>
              </a:rPr>
              <a:t>)</a:t>
            </a:r>
            <a:endParaRPr lang="en-US" sz="2000" b="0" strike="noStrike" spc="-1" dirty="0">
              <a:solidFill>
                <a:srgbClr val="000066"/>
              </a:solidFill>
            </a:endParaRPr>
          </a:p>
          <a:p>
            <a:pPr indent="0">
              <a:lnSpc>
                <a:spcPct val="100000"/>
              </a:lnSpc>
              <a:spcBef>
                <a:spcPts val="360"/>
              </a:spcBef>
              <a:buNone/>
              <a:tabLst>
                <a:tab pos="0" algn="l"/>
              </a:tabLst>
            </a:pPr>
            <a:r>
              <a:rPr lang="ja-JP" sz="1800" b="0" strike="noStrike" spc="-1" dirty="0">
                <a:solidFill>
                  <a:srgbClr val="000000"/>
                </a:solidFill>
                <a:latin typeface="Meiryo UI"/>
                <a:ea typeface="Meiryo UI"/>
              </a:rPr>
              <a:t>　</a:t>
            </a:r>
            <a:r>
              <a:rPr lang="ja-JP" altLang="en-US" sz="1800" b="0" strike="noStrike" spc="-1" dirty="0">
                <a:solidFill>
                  <a:srgbClr val="000000"/>
                </a:solidFill>
                <a:latin typeface="Meiryo UI"/>
                <a:ea typeface="Meiryo UI"/>
              </a:rPr>
              <a:t>　</a:t>
            </a:r>
            <a:r>
              <a:rPr lang="ja-JP" sz="1800" b="1" strike="noStrike" spc="-1" dirty="0">
                <a:solidFill>
                  <a:srgbClr val="000000"/>
                </a:solidFill>
                <a:latin typeface="Meiryo UI"/>
                <a:ea typeface="Meiryo UI"/>
              </a:rPr>
              <a:t>利便性：</a:t>
            </a:r>
            <a:r>
              <a:rPr lang="ja-JP" sz="1800" b="0" strike="noStrike" spc="-1" dirty="0">
                <a:solidFill>
                  <a:srgbClr val="000000"/>
                </a:solidFill>
                <a:latin typeface="Meiryo UI"/>
                <a:ea typeface="Meiryo UI"/>
              </a:rPr>
              <a:t>自社のビジネスの利便性だけでなく、</a:t>
            </a:r>
            <a:endParaRPr lang="en-US" sz="1800" b="0" strike="noStrike" spc="-1" dirty="0">
              <a:solidFill>
                <a:srgbClr val="000066"/>
              </a:solidFill>
            </a:endParaRPr>
          </a:p>
          <a:p>
            <a:pPr indent="0">
              <a:lnSpc>
                <a:spcPct val="100000"/>
              </a:lnSpc>
              <a:spcBef>
                <a:spcPts val="360"/>
              </a:spcBef>
              <a:buNone/>
              <a:tabLst>
                <a:tab pos="0" algn="l"/>
              </a:tabLst>
            </a:pPr>
            <a:r>
              <a:rPr lang="ja-JP" sz="1800" b="0" strike="noStrike" spc="-1" dirty="0">
                <a:solidFill>
                  <a:srgbClr val="000000"/>
                </a:solidFill>
                <a:latin typeface="Meiryo UI"/>
                <a:ea typeface="Meiryo UI"/>
              </a:rPr>
              <a:t>　　　　　　　　</a:t>
            </a:r>
            <a:r>
              <a:rPr lang="ja-JP" sz="1800" b="0" strike="noStrike" spc="-1" dirty="0">
                <a:solidFill>
                  <a:srgbClr val="C00000"/>
                </a:solidFill>
                <a:latin typeface="Meiryo UI"/>
                <a:ea typeface="Meiryo UI"/>
              </a:rPr>
              <a:t>「サービス利用者の利便性」も向上</a:t>
            </a:r>
            <a:r>
              <a:rPr lang="ja-JP" altLang="en-US" sz="1800" b="0" strike="noStrike" spc="-1" dirty="0">
                <a:solidFill>
                  <a:srgbClr val="000000"/>
                </a:solidFill>
                <a:latin typeface="Meiryo UI"/>
                <a:ea typeface="Meiryo UI"/>
              </a:rPr>
              <a:t>することができる</a:t>
            </a:r>
            <a:r>
              <a:rPr lang="ja-JP" sz="1800" b="0" strike="noStrike" spc="-1" dirty="0">
                <a:solidFill>
                  <a:srgbClr val="000000"/>
                </a:solidFill>
                <a:latin typeface="Meiryo UI"/>
                <a:ea typeface="Meiryo UI"/>
              </a:rPr>
              <a:t>場合もある。</a:t>
            </a:r>
            <a:endParaRPr lang="en-US" sz="1800" b="0" strike="noStrike" spc="-1" dirty="0">
              <a:solidFill>
                <a:srgbClr val="000066"/>
              </a:solidFill>
            </a:endParaRPr>
          </a:p>
          <a:p>
            <a:pPr indent="0">
              <a:lnSpc>
                <a:spcPct val="100000"/>
              </a:lnSpc>
              <a:spcBef>
                <a:spcPts val="360"/>
              </a:spcBef>
              <a:buNone/>
              <a:tabLst>
                <a:tab pos="0" algn="l"/>
              </a:tabLst>
            </a:pPr>
            <a:endParaRPr lang="en-US" sz="1800" b="0" strike="noStrike" spc="-1" dirty="0">
              <a:solidFill>
                <a:srgbClr val="000066"/>
              </a:solidFill>
            </a:endParaRPr>
          </a:p>
          <a:p>
            <a:pPr indent="0">
              <a:lnSpc>
                <a:spcPct val="100000"/>
              </a:lnSpc>
              <a:spcBef>
                <a:spcPts val="360"/>
              </a:spcBef>
              <a:buNone/>
              <a:tabLst>
                <a:tab pos="0" algn="l"/>
              </a:tabLst>
            </a:pPr>
            <a:endParaRPr lang="en-US" sz="1800" b="0" strike="noStrike" spc="-1" dirty="0">
              <a:solidFill>
                <a:srgbClr val="000066"/>
              </a:solidFill>
            </a:endParaRPr>
          </a:p>
          <a:p>
            <a:pPr indent="0">
              <a:lnSpc>
                <a:spcPct val="100000"/>
              </a:lnSpc>
              <a:spcBef>
                <a:spcPts val="360"/>
              </a:spcBef>
              <a:buNone/>
              <a:tabLst>
                <a:tab pos="0" algn="l"/>
              </a:tabLst>
            </a:pPr>
            <a:endParaRPr lang="en-US" sz="1800" b="0" strike="noStrike" spc="-1" dirty="0">
              <a:solidFill>
                <a:srgbClr val="000066"/>
              </a:solidFill>
            </a:endParaRPr>
          </a:p>
          <a:p>
            <a:pPr indent="0">
              <a:lnSpc>
                <a:spcPct val="100000"/>
              </a:lnSpc>
              <a:spcBef>
                <a:spcPts val="360"/>
              </a:spcBef>
              <a:buNone/>
              <a:tabLst>
                <a:tab pos="0" algn="l"/>
              </a:tabLst>
            </a:pPr>
            <a:endParaRPr lang="en-US" sz="1800" b="0" strike="noStrike" spc="-1" dirty="0">
              <a:solidFill>
                <a:srgbClr val="000066"/>
              </a:solidFill>
            </a:endParaRPr>
          </a:p>
          <a:p>
            <a:pPr indent="0">
              <a:lnSpc>
                <a:spcPct val="100000"/>
              </a:lnSpc>
              <a:spcBef>
                <a:spcPts val="360"/>
              </a:spcBef>
              <a:buNone/>
              <a:tabLst>
                <a:tab pos="0" algn="l"/>
              </a:tabLst>
            </a:pPr>
            <a:r>
              <a:rPr lang="ja-JP" sz="1800" b="1" strike="noStrike" spc="-1" dirty="0">
                <a:solidFill>
                  <a:srgbClr val="000000"/>
                </a:solidFill>
                <a:latin typeface="Meiryo UI"/>
                <a:ea typeface="Meiryo UI"/>
              </a:rPr>
              <a:t>　</a:t>
            </a:r>
            <a:endParaRPr lang="en-US" sz="1800" b="0" strike="noStrike" spc="-1" dirty="0">
              <a:solidFill>
                <a:srgbClr val="000066"/>
              </a:solidFill>
            </a:endParaRPr>
          </a:p>
        </p:txBody>
      </p:sp>
      <p:pic>
        <p:nvPicPr>
          <p:cNvPr id="659" name="図 3"/>
          <p:cNvPicPr/>
          <p:nvPr/>
        </p:nvPicPr>
        <p:blipFill>
          <a:blip r:embed="rId3"/>
          <a:stretch/>
        </p:blipFill>
        <p:spPr>
          <a:xfrm>
            <a:off x="8123988" y="1369295"/>
            <a:ext cx="3835440" cy="2392560"/>
          </a:xfrm>
          <a:prstGeom prst="rect">
            <a:avLst/>
          </a:prstGeom>
          <a:ln w="0">
            <a:noFill/>
          </a:ln>
        </p:spPr>
      </p:pic>
      <p:sp>
        <p:nvSpPr>
          <p:cNvPr id="662"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API</a:t>
            </a:r>
            <a:r>
              <a:rPr lang="ja-JP" sz="2800" b="0" strike="noStrike" spc="-1" dirty="0">
                <a:solidFill>
                  <a:srgbClr val="000066"/>
                </a:solidFill>
                <a:latin typeface="Meiryo UI"/>
                <a:ea typeface="Meiryo UI"/>
              </a:rPr>
              <a:t>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pic>
        <p:nvPicPr>
          <p:cNvPr id="663" name="グラフィックス 4" descr="インターネット"/>
          <p:cNvPicPr/>
          <p:nvPr/>
        </p:nvPicPr>
        <p:blipFill>
          <a:blip r:embed="rId4"/>
          <a:stretch/>
        </p:blipFill>
        <p:spPr>
          <a:xfrm>
            <a:off x="2156760" y="2567880"/>
            <a:ext cx="914040" cy="914040"/>
          </a:xfrm>
          <a:prstGeom prst="rect">
            <a:avLst/>
          </a:prstGeom>
          <a:ln w="0">
            <a:noFill/>
          </a:ln>
        </p:spPr>
      </p:pic>
      <p:sp>
        <p:nvSpPr>
          <p:cNvPr id="664" name="正方形/長方形 10"/>
          <p:cNvSpPr/>
          <p:nvPr/>
        </p:nvSpPr>
        <p:spPr>
          <a:xfrm>
            <a:off x="3197520" y="2608920"/>
            <a:ext cx="4986360" cy="10449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1" strike="noStrike" spc="-1" dirty="0">
                <a:solidFill>
                  <a:srgbClr val="000000"/>
                </a:solidFill>
                <a:latin typeface="Meiryo UI"/>
                <a:ea typeface="Meiryo UI"/>
              </a:rPr>
              <a:t>【例</a:t>
            </a:r>
            <a:r>
              <a:rPr lang="ja-JP" altLang="en-US" sz="1800" b="1" strike="noStrike" spc="-1" dirty="0">
                <a:solidFill>
                  <a:srgbClr val="000000"/>
                </a:solidFill>
                <a:latin typeface="Meiryo UI"/>
                <a:ea typeface="Meiryo UI"/>
              </a:rPr>
              <a:t>：</a:t>
            </a:r>
            <a:r>
              <a:rPr lang="ja-JP" sz="1800" b="1" strike="noStrike" spc="-1" dirty="0">
                <a:solidFill>
                  <a:srgbClr val="000000"/>
                </a:solidFill>
                <a:latin typeface="Meiryo UI"/>
                <a:ea typeface="Meiryo UI"/>
              </a:rPr>
              <a:t>他社のユーザ認証サービスを採用】</a:t>
            </a:r>
            <a:endParaRPr lang="en-US" altLang="ja-JP" sz="1800" b="1" strike="noStrike" spc="-1" dirty="0">
              <a:solidFill>
                <a:srgbClr val="000000"/>
              </a:solidFill>
              <a:latin typeface="Meiryo UI"/>
              <a:ea typeface="Meiryo UI"/>
            </a:endParaRPr>
          </a:p>
          <a:p>
            <a:pPr>
              <a:lnSpc>
                <a:spcPct val="100000"/>
              </a:lnSpc>
            </a:pPr>
            <a:endParaRPr lang="en-US" sz="800" b="1" strike="noStrike" spc="-1" dirty="0">
              <a:solidFill>
                <a:srgbClr val="000000"/>
              </a:solidFill>
              <a:latin typeface="Meiryo UI" panose="020B0604030504040204" pitchFamily="50" charset="-128"/>
            </a:endParaRPr>
          </a:p>
          <a:p>
            <a:pPr>
              <a:lnSpc>
                <a:spcPct val="100000"/>
              </a:lnSpc>
            </a:pPr>
            <a:r>
              <a:rPr lang="ja-JP" sz="1800" b="0" strike="noStrike" spc="-1" dirty="0">
                <a:solidFill>
                  <a:srgbClr val="000000"/>
                </a:solidFill>
                <a:latin typeface="Meiryo UI"/>
                <a:ea typeface="Meiryo UI"/>
              </a:rPr>
              <a:t>　・サービス提供者：開発が抑えられる</a:t>
            </a:r>
            <a:endParaRPr lang="en-US" sz="1800" b="0" strike="noStrike" spc="-1" dirty="0">
              <a:solidFill>
                <a:srgbClr val="000000"/>
              </a:solidFill>
              <a:latin typeface="Meiryo UI" panose="020B0604030504040204" pitchFamily="50" charset="-128"/>
            </a:endParaRPr>
          </a:p>
          <a:p>
            <a:pPr>
              <a:lnSpc>
                <a:spcPct val="100000"/>
              </a:lnSpc>
            </a:pPr>
            <a:r>
              <a:rPr lang="ja-JP" sz="1800" b="0" strike="noStrike" spc="-1" dirty="0">
                <a:solidFill>
                  <a:srgbClr val="000000"/>
                </a:solidFill>
                <a:latin typeface="Meiryo UI"/>
                <a:ea typeface="Meiryo UI"/>
              </a:rPr>
              <a:t>　・サービス利用者：新たな</a:t>
            </a:r>
            <a:r>
              <a:rPr lang="en-US" sz="1800" b="0" strike="noStrike" spc="-1" dirty="0">
                <a:solidFill>
                  <a:srgbClr val="000000"/>
                </a:solidFill>
                <a:latin typeface="Meiryo UI"/>
                <a:ea typeface="Meiryo UI"/>
              </a:rPr>
              <a:t>ID</a:t>
            </a:r>
            <a:r>
              <a:rPr lang="ja-JP" sz="1800" b="0" strike="noStrike" spc="-1" dirty="0">
                <a:solidFill>
                  <a:srgbClr val="000000"/>
                </a:solidFill>
                <a:latin typeface="Meiryo UI"/>
                <a:ea typeface="Meiryo UI"/>
              </a:rPr>
              <a:t>を作成せずに済む</a:t>
            </a:r>
            <a:endParaRPr lang="en-US" sz="1800" b="0" strike="noStrike" spc="-1" dirty="0">
              <a:solidFill>
                <a:srgbClr val="000000"/>
              </a:solidFill>
              <a:latin typeface="Meiryo UI" panose="020B0604030504040204" pitchFamily="50" charset="-128"/>
            </a:endParaRPr>
          </a:p>
        </p:txBody>
      </p:sp>
      <p:sp>
        <p:nvSpPr>
          <p:cNvPr id="665" name="正方形/長方形 5"/>
          <p:cNvSpPr/>
          <p:nvPr/>
        </p:nvSpPr>
        <p:spPr>
          <a:xfrm>
            <a:off x="1991520" y="2477160"/>
            <a:ext cx="5976360" cy="1311480"/>
          </a:xfrm>
          <a:prstGeom prst="rect">
            <a:avLst/>
          </a:prstGeom>
          <a:noFill/>
          <a:ln>
            <a:solidFill>
              <a:srgbClr val="8AA5A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7" name="PlaceHolder 1">
            <a:extLst>
              <a:ext uri="{FF2B5EF4-FFF2-40B4-BE49-F238E27FC236}">
                <a16:creationId xmlns:a16="http://schemas.microsoft.com/office/drawing/2014/main" id="{80EF0D0A-1E30-4FFB-B5F4-07C82ECCAA3B}"/>
              </a:ext>
            </a:extLst>
          </p:cNvPr>
          <p:cNvSpPr txBox="1">
            <a:spLocks/>
          </p:cNvSpPr>
          <p:nvPr/>
        </p:nvSpPr>
        <p:spPr>
          <a:xfrm>
            <a:off x="693360" y="4292425"/>
            <a:ext cx="8426520" cy="2116561"/>
          </a:xfrm>
          <a:prstGeom prst="rect">
            <a:avLst/>
          </a:prstGeom>
          <a:noFill/>
          <a:ln w="0">
            <a:noFill/>
          </a:ln>
        </p:spPr>
        <p:txBody>
          <a:bodyPr tIns="36000" bIns="36000" numCol="1" spcCol="0" anchor="t">
            <a:noAutofit/>
          </a:bodyPr>
          <a:lstStyle/>
          <a:p>
            <a:pPr>
              <a:spcBef>
                <a:spcPts val="400"/>
              </a:spcBef>
              <a:tabLst>
                <a:tab pos="0" algn="l"/>
              </a:tabLst>
            </a:pPr>
            <a:r>
              <a:rPr kumimoji="0" lang="en-US" sz="2000" b="1" kern="0" spc="-1" dirty="0">
                <a:solidFill>
                  <a:srgbClr val="000000"/>
                </a:solidFill>
                <a:latin typeface="Meiryo UI"/>
                <a:ea typeface="Meiryo UI"/>
              </a:rPr>
              <a:t>■4</a:t>
            </a:r>
            <a:r>
              <a:rPr kumimoji="0" lang="ja-JP" sz="2000" b="1" kern="0" spc="-1" dirty="0">
                <a:solidFill>
                  <a:srgbClr val="000000"/>
                </a:solidFill>
                <a:latin typeface="Meiryo UI"/>
                <a:ea typeface="Meiryo UI"/>
              </a:rPr>
              <a:t>．</a:t>
            </a:r>
            <a:r>
              <a:rPr kumimoji="0" lang="en-US" sz="2000" b="1" kern="0" spc="-1" dirty="0">
                <a:solidFill>
                  <a:srgbClr val="000000"/>
                </a:solidFill>
                <a:latin typeface="Meiryo UI"/>
                <a:ea typeface="Meiryo UI"/>
              </a:rPr>
              <a:t>API</a:t>
            </a:r>
            <a:r>
              <a:rPr kumimoji="0" lang="ja-JP" sz="2000" b="1" kern="0" spc="-1" dirty="0">
                <a:solidFill>
                  <a:srgbClr val="000000"/>
                </a:solidFill>
                <a:latin typeface="Meiryo UI"/>
                <a:ea typeface="Meiryo UI"/>
              </a:rPr>
              <a:t>の活用時の考慮点</a:t>
            </a:r>
            <a:endParaRPr kumimoji="0" lang="en-US" sz="2000" kern="0" spc="-1" dirty="0">
              <a:solidFill>
                <a:srgbClr val="000066"/>
              </a:solidFill>
              <a:latin typeface="Meiryo UI" panose="020B0604030504040204" pitchFamily="50" charset="-128"/>
            </a:endParaRPr>
          </a:p>
          <a:p>
            <a:pPr>
              <a:spcBef>
                <a:spcPts val="360"/>
              </a:spcBef>
              <a:tabLst>
                <a:tab pos="0" algn="l"/>
              </a:tabLst>
            </a:pPr>
            <a:r>
              <a:rPr kumimoji="0" lang="ja-JP" kern="0" spc="-1" dirty="0">
                <a:solidFill>
                  <a:srgbClr val="000000"/>
                </a:solidFill>
                <a:latin typeface="Meiryo UI"/>
                <a:ea typeface="Meiryo UI"/>
              </a:rPr>
              <a:t>　</a:t>
            </a:r>
            <a:r>
              <a:rPr kumimoji="0" lang="ja-JP" altLang="en-US" kern="0" spc="-1" dirty="0">
                <a:solidFill>
                  <a:srgbClr val="000000"/>
                </a:solidFill>
                <a:latin typeface="Meiryo UI"/>
                <a:ea typeface="Meiryo UI"/>
              </a:rPr>
              <a:t>　</a:t>
            </a:r>
            <a:r>
              <a:rPr kumimoji="0" lang="en-US" kern="0" spc="-1" dirty="0">
                <a:solidFill>
                  <a:srgbClr val="000000"/>
                </a:solidFill>
                <a:latin typeface="Meiryo UI"/>
                <a:ea typeface="Meiryo UI"/>
              </a:rPr>
              <a:t>API</a:t>
            </a:r>
            <a:r>
              <a:rPr kumimoji="0" lang="ja-JP" kern="0" spc="-1" dirty="0">
                <a:solidFill>
                  <a:srgbClr val="000000"/>
                </a:solidFill>
                <a:latin typeface="Meiryo UI"/>
                <a:ea typeface="Meiryo UI"/>
              </a:rPr>
              <a:t>は公開されることが前提。公開されると改変が困難</a:t>
            </a:r>
            <a:endParaRPr kumimoji="0" lang="en-US" altLang="ja-JP" kern="0" spc="-1" dirty="0">
              <a:solidFill>
                <a:srgbClr val="000000"/>
              </a:solidFill>
              <a:latin typeface="Meiryo UI"/>
              <a:ea typeface="Meiryo UI"/>
            </a:endParaRPr>
          </a:p>
          <a:p>
            <a:pPr>
              <a:spcBef>
                <a:spcPts val="360"/>
              </a:spcBef>
              <a:tabLst>
                <a:tab pos="0" algn="l"/>
              </a:tabLst>
            </a:pPr>
            <a:endParaRPr kumimoji="0" lang="en-US" sz="800" kern="0" spc="-1" dirty="0">
              <a:solidFill>
                <a:srgbClr val="000066"/>
              </a:solidFill>
              <a:latin typeface="Meiryo UI" panose="020B0604030504040204" pitchFamily="50" charset="-128"/>
            </a:endParaRPr>
          </a:p>
          <a:p>
            <a:pPr>
              <a:spcBef>
                <a:spcPts val="360"/>
              </a:spcBef>
              <a:tabLst>
                <a:tab pos="0" algn="l"/>
              </a:tabLst>
            </a:pPr>
            <a:r>
              <a:rPr kumimoji="0" lang="ja-JP" b="1" kern="0" spc="-1" dirty="0">
                <a:solidFill>
                  <a:srgbClr val="000000"/>
                </a:solidFill>
                <a:latin typeface="Meiryo UI"/>
                <a:ea typeface="Meiryo UI"/>
              </a:rPr>
              <a:t>　　</a:t>
            </a:r>
            <a:r>
              <a:rPr kumimoji="0" lang="ja-JP" altLang="en-US" b="1" kern="0" spc="-1" dirty="0">
                <a:solidFill>
                  <a:srgbClr val="000000"/>
                </a:solidFill>
                <a:latin typeface="Meiryo UI"/>
                <a:ea typeface="Meiryo UI"/>
              </a:rPr>
              <a:t>　</a:t>
            </a:r>
            <a:r>
              <a:rPr kumimoji="0" lang="ja-JP" b="1" kern="0" spc="-1" dirty="0">
                <a:solidFill>
                  <a:srgbClr val="000000"/>
                </a:solidFill>
                <a:latin typeface="Meiryo UI"/>
                <a:ea typeface="Meiryo UI"/>
              </a:rPr>
              <a:t>・設計：</a:t>
            </a:r>
            <a:r>
              <a:rPr kumimoji="0" lang="ja-JP" altLang="en-US" kern="0" spc="-1" dirty="0">
                <a:solidFill>
                  <a:srgbClr val="000000"/>
                </a:solidFill>
                <a:latin typeface="Meiryo UI"/>
                <a:ea typeface="Meiryo UI"/>
              </a:rPr>
              <a:t>企画、設計段階から、</a:t>
            </a:r>
            <a:r>
              <a:rPr kumimoji="0" lang="ja-JP" kern="0" spc="-1" dirty="0">
                <a:solidFill>
                  <a:srgbClr val="000000"/>
                </a:solidFill>
                <a:latin typeface="Meiryo UI"/>
                <a:ea typeface="Meiryo UI"/>
              </a:rPr>
              <a:t>規約の制定と順守が重要</a:t>
            </a:r>
            <a:endParaRPr kumimoji="0" lang="en-US" kern="0" spc="-1" dirty="0">
              <a:solidFill>
                <a:srgbClr val="000066"/>
              </a:solidFill>
              <a:latin typeface="Meiryo UI" panose="020B0604030504040204" pitchFamily="50" charset="-128"/>
            </a:endParaRPr>
          </a:p>
          <a:p>
            <a:pPr>
              <a:spcBef>
                <a:spcPts val="360"/>
              </a:spcBef>
              <a:tabLst>
                <a:tab pos="0" algn="l"/>
              </a:tabLst>
            </a:pPr>
            <a:r>
              <a:rPr kumimoji="0" lang="ja-JP" b="1" kern="0" spc="-1" dirty="0">
                <a:solidFill>
                  <a:srgbClr val="000000"/>
                </a:solidFill>
                <a:latin typeface="Meiryo UI"/>
                <a:ea typeface="Meiryo UI"/>
              </a:rPr>
              <a:t>　　</a:t>
            </a:r>
            <a:r>
              <a:rPr kumimoji="0" lang="ja-JP" altLang="en-US" b="1" kern="0" spc="-1" dirty="0">
                <a:solidFill>
                  <a:srgbClr val="000000"/>
                </a:solidFill>
                <a:latin typeface="Meiryo UI"/>
                <a:ea typeface="Meiryo UI"/>
              </a:rPr>
              <a:t>　</a:t>
            </a:r>
            <a:r>
              <a:rPr kumimoji="0" lang="ja-JP" b="1" kern="0" spc="-1" dirty="0">
                <a:solidFill>
                  <a:srgbClr val="000000"/>
                </a:solidFill>
                <a:latin typeface="Meiryo UI"/>
                <a:ea typeface="Meiryo UI"/>
              </a:rPr>
              <a:t>・性能：</a:t>
            </a:r>
            <a:r>
              <a:rPr kumimoji="0" lang="ja-JP" kern="0" spc="-1" dirty="0">
                <a:solidFill>
                  <a:srgbClr val="000000"/>
                </a:solidFill>
                <a:latin typeface="Meiryo UI"/>
                <a:ea typeface="Meiryo UI"/>
              </a:rPr>
              <a:t>レスポンスやスループット</a:t>
            </a:r>
            <a:r>
              <a:rPr kumimoji="0" lang="ja-JP" altLang="en-US" kern="0" spc="-1" dirty="0">
                <a:solidFill>
                  <a:srgbClr val="000000"/>
                </a:solidFill>
                <a:latin typeface="Meiryo UI"/>
                <a:ea typeface="Meiryo UI"/>
              </a:rPr>
              <a:t>などの</a:t>
            </a:r>
            <a:r>
              <a:rPr kumimoji="0" lang="ja-JP" kern="0" spc="-1" dirty="0">
                <a:solidFill>
                  <a:srgbClr val="000000"/>
                </a:solidFill>
                <a:latin typeface="Meiryo UI"/>
                <a:ea typeface="Meiryo UI"/>
              </a:rPr>
              <a:t>定義を明確化する</a:t>
            </a:r>
            <a:endParaRPr kumimoji="0" lang="en-US" kern="0" spc="-1" dirty="0">
              <a:solidFill>
                <a:srgbClr val="000066"/>
              </a:solidFill>
              <a:latin typeface="Meiryo UI" panose="020B0604030504040204" pitchFamily="50" charset="-128"/>
            </a:endParaRPr>
          </a:p>
          <a:p>
            <a:pPr>
              <a:spcBef>
                <a:spcPts val="360"/>
              </a:spcBef>
              <a:tabLst>
                <a:tab pos="0" algn="l"/>
              </a:tabLst>
            </a:pPr>
            <a:r>
              <a:rPr kumimoji="0" lang="ja-JP" kern="0" spc="-1" dirty="0">
                <a:solidFill>
                  <a:srgbClr val="000000"/>
                </a:solidFill>
                <a:latin typeface="Meiryo UI"/>
                <a:ea typeface="Meiryo UI"/>
              </a:rPr>
              <a:t>　</a:t>
            </a:r>
            <a:r>
              <a:rPr kumimoji="0" lang="ja-JP" altLang="en-US" kern="0" spc="-1" dirty="0">
                <a:solidFill>
                  <a:srgbClr val="000000"/>
                </a:solidFill>
                <a:latin typeface="Meiryo UI"/>
                <a:ea typeface="Meiryo UI"/>
              </a:rPr>
              <a:t>　</a:t>
            </a:r>
            <a:r>
              <a:rPr kumimoji="0" lang="ja-JP" kern="0" spc="-1" dirty="0">
                <a:solidFill>
                  <a:srgbClr val="000000"/>
                </a:solidFill>
                <a:latin typeface="Meiryo UI"/>
                <a:ea typeface="Meiryo UI"/>
              </a:rPr>
              <a:t>　・</a:t>
            </a:r>
            <a:r>
              <a:rPr kumimoji="0" lang="ja-JP" b="1" kern="0" spc="-1" dirty="0">
                <a:solidFill>
                  <a:srgbClr val="000000"/>
                </a:solidFill>
                <a:latin typeface="Meiryo UI"/>
                <a:ea typeface="Meiryo UI"/>
              </a:rPr>
              <a:t>セキュリティ</a:t>
            </a:r>
            <a:r>
              <a:rPr kumimoji="0" lang="ja-JP" kern="0" spc="-1" dirty="0">
                <a:solidFill>
                  <a:srgbClr val="000000"/>
                </a:solidFill>
                <a:latin typeface="Meiryo UI"/>
                <a:ea typeface="Meiryo UI"/>
              </a:rPr>
              <a:t>：公開の対象や範囲の設定、利用者の認証　　　　</a:t>
            </a:r>
            <a:endParaRPr kumimoji="0" lang="en-US" kern="0" spc="-1" dirty="0">
              <a:solidFill>
                <a:srgbClr val="000066"/>
              </a:solidFill>
              <a:latin typeface="Meiryo UI" panose="020B0604030504040204" pitchFamily="50" charset="-128"/>
            </a:endParaRPr>
          </a:p>
        </p:txBody>
      </p:sp>
      <p:pic>
        <p:nvPicPr>
          <p:cNvPr id="20" name="図 19" descr="アイコン&#10;&#10;自動的に生成された説明">
            <a:extLst>
              <a:ext uri="{FF2B5EF4-FFF2-40B4-BE49-F238E27FC236}">
                <a16:creationId xmlns:a16="http://schemas.microsoft.com/office/drawing/2014/main" id="{CA4BC8FA-ABE5-4532-AB13-9906FB6EF55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1" name="正方形/長方形 19">
            <a:extLst>
              <a:ext uri="{FF2B5EF4-FFF2-40B4-BE49-F238E27FC236}">
                <a16:creationId xmlns:a16="http://schemas.microsoft.com/office/drawing/2014/main" id="{636DD68D-8A1E-418D-9C75-78F02D926B77}"/>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2" name="正方形/長方形 19">
            <a:extLst>
              <a:ext uri="{FF2B5EF4-FFF2-40B4-BE49-F238E27FC236}">
                <a16:creationId xmlns:a16="http://schemas.microsoft.com/office/drawing/2014/main" id="{C99B6310-62B1-4C73-8EAA-BE954F977213}"/>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3" name="正方形/長方形 22">
            <a:extLst>
              <a:ext uri="{FF2B5EF4-FFF2-40B4-BE49-F238E27FC236}">
                <a16:creationId xmlns:a16="http://schemas.microsoft.com/office/drawing/2014/main" id="{1A4C68E7-5C78-49F6-B3E8-A9AE37B008EA}"/>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4" name="スライド番号プレースホルダー 5">
            <a:extLst>
              <a:ext uri="{FF2B5EF4-FFF2-40B4-BE49-F238E27FC236}">
                <a16:creationId xmlns:a16="http://schemas.microsoft.com/office/drawing/2014/main" id="{CB337376-D196-4C3B-8D04-0752E623CF5C}"/>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34</a:t>
            </a:fld>
            <a:endParaRPr lang="en-US" sz="1400" b="0" strike="noStrike" spc="-1" dirty="0">
              <a:solidFill>
                <a:srgbClr val="000000"/>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2244AEC2-F165-4A32-A553-17D35AC481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25" name="図 24" descr="アイコン&#10;&#10;自動的に生成された説明">
            <a:extLst>
              <a:ext uri="{FF2B5EF4-FFF2-40B4-BE49-F238E27FC236}">
                <a16:creationId xmlns:a16="http://schemas.microsoft.com/office/drawing/2014/main" id="{B2AEBA35-5FCB-4523-AAAD-86F32A509B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p:nvPr>
        </p:nvSpPr>
        <p:spPr>
          <a:xfrm>
            <a:off x="695160" y="1268640"/>
            <a:ext cx="11089472" cy="5345280"/>
          </a:xfrm>
          <a:prstGeom prst="rect">
            <a:avLst/>
          </a:prstGeom>
          <a:noFill/>
          <a:ln w="0">
            <a:noFill/>
          </a:ln>
        </p:spPr>
        <p:txBody>
          <a:bodyPr tIns="36000" bIns="36000" numCol="1" spcCol="0" anchor="t">
            <a:noAutofit/>
          </a:bodyPr>
          <a:lstStyle/>
          <a:p>
            <a:pPr indent="0">
              <a:lnSpc>
                <a:spcPct val="100000"/>
              </a:lnSpc>
              <a:spcBef>
                <a:spcPts val="400"/>
              </a:spcBef>
              <a:buNone/>
              <a:tabLst>
                <a:tab pos="0" algn="l"/>
              </a:tabLst>
            </a:pPr>
            <a:r>
              <a:rPr lang="en-US" sz="2000" b="1" strike="noStrike" spc="-1" dirty="0">
                <a:solidFill>
                  <a:srgbClr val="000000"/>
                </a:solidFill>
                <a:latin typeface="Meiryo UI"/>
                <a:ea typeface="Meiryo UI"/>
              </a:rPr>
              <a:t>■6</a:t>
            </a:r>
            <a:r>
              <a:rPr lang="ja-JP" sz="2000" b="1" strike="noStrike" spc="-1" dirty="0">
                <a:solidFill>
                  <a:srgbClr val="000000"/>
                </a:solidFill>
                <a:latin typeface="Meiryo UI"/>
                <a:ea typeface="Meiryo UI"/>
              </a:rPr>
              <a:t>．</a:t>
            </a:r>
            <a:r>
              <a:rPr lang="en-US" sz="2000" b="1" strike="noStrike" spc="-1" dirty="0">
                <a:solidFill>
                  <a:srgbClr val="000000"/>
                </a:solidFill>
                <a:latin typeface="Meiryo UI"/>
                <a:ea typeface="Meiryo UI"/>
              </a:rPr>
              <a:t>API</a:t>
            </a:r>
            <a:r>
              <a:rPr lang="ja-JP" sz="2000" b="1" strike="noStrike" spc="-1" dirty="0">
                <a:solidFill>
                  <a:srgbClr val="000000"/>
                </a:solidFill>
                <a:latin typeface="Meiryo UI"/>
                <a:ea typeface="Meiryo UI"/>
              </a:rPr>
              <a:t>全体管理とスサノオ</a:t>
            </a:r>
            <a:r>
              <a:rPr lang="ja-JP" altLang="en-US" sz="2000" b="1" strike="noStrike" spc="-1" dirty="0">
                <a:solidFill>
                  <a:srgbClr val="000000"/>
                </a:solidFill>
                <a:latin typeface="Meiryo UI"/>
                <a:ea typeface="Meiryo UI"/>
              </a:rPr>
              <a:t>・フレームワーク</a:t>
            </a:r>
            <a:r>
              <a:rPr lang="ja-JP" sz="2000" b="1" strike="noStrike" spc="-1" dirty="0">
                <a:solidFill>
                  <a:srgbClr val="000000"/>
                </a:solidFill>
                <a:latin typeface="Meiryo UI"/>
                <a:ea typeface="Meiryo UI"/>
              </a:rPr>
              <a:t>領域別の特徴</a:t>
            </a:r>
            <a:endParaRPr lang="en-US" sz="2000" b="0" strike="noStrike" spc="-1" dirty="0">
              <a:solidFill>
                <a:srgbClr val="000066"/>
              </a:solidFill>
            </a:endParaRPr>
          </a:p>
          <a:p>
            <a:pPr indent="0">
              <a:lnSpc>
                <a:spcPct val="100000"/>
              </a:lnSpc>
              <a:spcBef>
                <a:spcPts val="320"/>
              </a:spcBef>
              <a:buNone/>
              <a:tabLst>
                <a:tab pos="0" algn="l"/>
              </a:tabLst>
            </a:pPr>
            <a:r>
              <a:rPr lang="ja-JP" sz="1600" b="1" strike="noStrike" spc="-1" dirty="0">
                <a:solidFill>
                  <a:srgbClr val="000000"/>
                </a:solidFill>
                <a:latin typeface="Meiryo UI"/>
                <a:ea typeface="Meiryo UI"/>
              </a:rPr>
              <a:t>　【</a:t>
            </a:r>
            <a:r>
              <a:rPr lang="en-US" sz="1600" b="1" strike="noStrike" spc="-1" dirty="0">
                <a:solidFill>
                  <a:srgbClr val="000000"/>
                </a:solidFill>
                <a:latin typeface="Meiryo UI"/>
                <a:ea typeface="Meiryo UI"/>
              </a:rPr>
              <a:t>API</a:t>
            </a:r>
            <a:r>
              <a:rPr lang="ja-JP" sz="1600" b="1" strike="noStrike" spc="-1" dirty="0">
                <a:solidFill>
                  <a:srgbClr val="000000"/>
                </a:solidFill>
                <a:latin typeface="Meiryo UI"/>
                <a:ea typeface="Meiryo UI"/>
              </a:rPr>
              <a:t>全体管理】</a:t>
            </a:r>
            <a:endParaRPr lang="en-US" sz="1600" b="1" strike="noStrike" spc="-1" dirty="0">
              <a:solidFill>
                <a:srgbClr val="000066"/>
              </a:solidFill>
            </a:endParaRPr>
          </a:p>
          <a:p>
            <a:pPr indent="0">
              <a:lnSpc>
                <a:spcPct val="100000"/>
              </a:lnSpc>
              <a:spcBef>
                <a:spcPts val="320"/>
              </a:spcBef>
              <a:buNone/>
              <a:tabLst>
                <a:tab pos="0" algn="l"/>
              </a:tabLst>
            </a:pPr>
            <a:r>
              <a:rPr lang="ja-JP" sz="1600" b="0" strike="noStrike" spc="-1" dirty="0">
                <a:solidFill>
                  <a:srgbClr val="000000"/>
                </a:solidFill>
                <a:latin typeface="Meiryo UI"/>
                <a:ea typeface="Meiryo UI"/>
              </a:rPr>
              <a:t>　　多数の</a:t>
            </a:r>
            <a:r>
              <a:rPr lang="en-US" sz="1600" b="0" strike="noStrike" spc="-1" dirty="0">
                <a:solidFill>
                  <a:srgbClr val="000000"/>
                </a:solidFill>
                <a:latin typeface="Meiryo UI"/>
                <a:ea typeface="Meiryo UI"/>
              </a:rPr>
              <a:t>API</a:t>
            </a:r>
            <a:r>
              <a:rPr lang="ja-JP" sz="1600" b="0" strike="noStrike" spc="-1" dirty="0">
                <a:solidFill>
                  <a:srgbClr val="000000"/>
                </a:solidFill>
                <a:latin typeface="Meiryo UI"/>
                <a:ea typeface="Meiryo UI"/>
              </a:rPr>
              <a:t>を全体管理するための考え方</a:t>
            </a:r>
            <a:r>
              <a:rPr lang="ja-JP" altLang="en-US" sz="1600" b="0" strike="noStrike" spc="-1" dirty="0">
                <a:solidFill>
                  <a:srgbClr val="000000"/>
                </a:solidFill>
                <a:latin typeface="Meiryo UI"/>
                <a:ea typeface="Meiryo UI"/>
              </a:rPr>
              <a:t>を掲載</a:t>
            </a:r>
            <a:r>
              <a:rPr lang="ja-JP" sz="1600" b="0" strike="noStrike" spc="-1" dirty="0">
                <a:solidFill>
                  <a:srgbClr val="000000"/>
                </a:solidFill>
                <a:latin typeface="Meiryo UI"/>
                <a:ea typeface="Meiryo UI"/>
              </a:rPr>
              <a:t>。</a:t>
            </a:r>
            <a:r>
              <a:rPr lang="ja-JP" altLang="en-US" sz="1600" b="0" strike="noStrike" spc="-1" dirty="0">
                <a:solidFill>
                  <a:srgbClr val="000000"/>
                </a:solidFill>
                <a:latin typeface="Meiryo UI"/>
                <a:ea typeface="Meiryo UI"/>
              </a:rPr>
              <a:t>全体管理することで、「</a:t>
            </a:r>
            <a:r>
              <a:rPr lang="ja-JP" sz="1600" b="0" strike="noStrike" spc="-1" dirty="0">
                <a:solidFill>
                  <a:srgbClr val="FF0000"/>
                </a:solidFill>
                <a:latin typeface="Meiryo UI"/>
                <a:ea typeface="Meiryo UI"/>
              </a:rPr>
              <a:t>アジリティを高め</a:t>
            </a:r>
            <a:r>
              <a:rPr lang="ja-JP" altLang="en-US" sz="1600" b="0" strike="noStrike" spc="-1" dirty="0">
                <a:solidFill>
                  <a:srgbClr val="000000"/>
                </a:solidFill>
                <a:latin typeface="Meiryo UI"/>
                <a:ea typeface="Meiryo UI"/>
              </a:rPr>
              <a:t>」</a:t>
            </a:r>
            <a:r>
              <a:rPr lang="ja-JP" sz="1600" b="0" strike="noStrike" spc="-1" dirty="0">
                <a:solidFill>
                  <a:srgbClr val="000000"/>
                </a:solidFill>
                <a:latin typeface="Meiryo UI"/>
                <a:ea typeface="Meiryo UI"/>
              </a:rPr>
              <a:t>、</a:t>
            </a:r>
            <a:r>
              <a:rPr lang="ja-JP" altLang="en-US" sz="1600" b="0" strike="noStrike" spc="-1" dirty="0">
                <a:solidFill>
                  <a:srgbClr val="000000"/>
                </a:solidFill>
                <a:latin typeface="Meiryo UI"/>
                <a:ea typeface="Meiryo UI"/>
              </a:rPr>
              <a:t>「</a:t>
            </a:r>
            <a:r>
              <a:rPr lang="ja-JP" sz="1600" b="0" strike="noStrike" spc="-1" dirty="0">
                <a:solidFill>
                  <a:srgbClr val="FF0000"/>
                </a:solidFill>
                <a:latin typeface="Meiryo UI"/>
                <a:ea typeface="Meiryo UI"/>
              </a:rPr>
              <a:t>セキュリティや性能を向上</a:t>
            </a:r>
            <a:r>
              <a:rPr lang="ja-JP" altLang="en-US" sz="1600" b="0" strike="noStrike" spc="-1" dirty="0">
                <a:solidFill>
                  <a:srgbClr val="000000"/>
                </a:solidFill>
                <a:latin typeface="Meiryo UI"/>
                <a:ea typeface="Meiryo UI"/>
              </a:rPr>
              <a:t>」</a:t>
            </a:r>
            <a:r>
              <a:rPr lang="ja-JP" sz="1600" b="0" strike="noStrike" spc="-1" dirty="0">
                <a:solidFill>
                  <a:srgbClr val="000000"/>
                </a:solidFill>
                <a:latin typeface="Meiryo UI"/>
                <a:ea typeface="Meiryo UI"/>
              </a:rPr>
              <a:t>させる</a:t>
            </a:r>
            <a:r>
              <a:rPr lang="ja-JP" altLang="en-US" sz="1600" b="0" strike="noStrike" spc="-1" dirty="0">
                <a:solidFill>
                  <a:srgbClr val="000000"/>
                </a:solidFill>
                <a:latin typeface="Meiryo UI"/>
                <a:ea typeface="Meiryo UI"/>
              </a:rPr>
              <a:t>。</a:t>
            </a:r>
            <a:endParaRPr lang="en-US" sz="16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201"/>
              </a:spcBef>
              <a:buNone/>
              <a:tabLst>
                <a:tab pos="0" algn="l"/>
              </a:tabLst>
            </a:pPr>
            <a:r>
              <a:rPr lang="ja-JP" sz="1000" b="0" strike="noStrike" spc="-1" dirty="0">
                <a:solidFill>
                  <a:srgbClr val="000000"/>
                </a:solidFill>
                <a:latin typeface="Meiryo UI"/>
                <a:ea typeface="Meiryo UI"/>
              </a:rPr>
              <a:t>　</a:t>
            </a:r>
            <a:endParaRPr lang="en-US" sz="1000" b="0" strike="noStrike" spc="-1" dirty="0">
              <a:solidFill>
                <a:srgbClr val="000066"/>
              </a:solidFill>
            </a:endParaRPr>
          </a:p>
          <a:p>
            <a:pPr indent="0">
              <a:lnSpc>
                <a:spcPct val="100000"/>
              </a:lnSpc>
              <a:spcBef>
                <a:spcPts val="201"/>
              </a:spcBef>
              <a:buNone/>
              <a:tabLst>
                <a:tab pos="0" algn="l"/>
              </a:tabLst>
            </a:pPr>
            <a:endParaRPr lang="en-US" sz="1000" b="0" strike="noStrike" spc="-1" dirty="0">
              <a:solidFill>
                <a:srgbClr val="000066"/>
              </a:solidFill>
            </a:endParaRPr>
          </a:p>
          <a:p>
            <a:pPr indent="0">
              <a:lnSpc>
                <a:spcPct val="100000"/>
              </a:lnSpc>
              <a:spcBef>
                <a:spcPts val="320"/>
              </a:spcBef>
              <a:buNone/>
              <a:tabLst>
                <a:tab pos="0" algn="l"/>
              </a:tabLst>
            </a:pPr>
            <a:r>
              <a:rPr lang="ja-JP" sz="1600" b="0" strike="noStrike" spc="-1" dirty="0">
                <a:solidFill>
                  <a:srgbClr val="000000"/>
                </a:solidFill>
                <a:latin typeface="Meiryo UI"/>
                <a:ea typeface="Meiryo UI"/>
              </a:rPr>
              <a:t>　</a:t>
            </a: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endParaRPr lang="en-US" sz="1600" b="0" strike="noStrike" spc="-1" dirty="0">
              <a:solidFill>
                <a:srgbClr val="000066"/>
              </a:solidFill>
            </a:endParaRPr>
          </a:p>
          <a:p>
            <a:pPr indent="0">
              <a:lnSpc>
                <a:spcPct val="100000"/>
              </a:lnSpc>
              <a:spcBef>
                <a:spcPts val="320"/>
              </a:spcBef>
              <a:buNone/>
              <a:tabLst>
                <a:tab pos="0" algn="l"/>
              </a:tabLst>
            </a:pPr>
            <a:r>
              <a:rPr lang="ja-JP" sz="1600" b="1" strike="noStrike" spc="-1" dirty="0">
                <a:solidFill>
                  <a:srgbClr val="000000"/>
                </a:solidFill>
                <a:latin typeface="Meiryo UI"/>
                <a:ea typeface="Meiryo UI"/>
              </a:rPr>
              <a:t>　</a:t>
            </a:r>
            <a:r>
              <a:rPr lang="ja-JP" b="1" strike="noStrike" spc="-1" dirty="0">
                <a:solidFill>
                  <a:srgbClr val="000000"/>
                </a:solidFill>
                <a:latin typeface="Meiryo UI" panose="020B0604030504040204" pitchFamily="50" charset="-128"/>
                <a:ea typeface="Meiryo UI" panose="020B0604030504040204" pitchFamily="50" charset="-128"/>
              </a:rPr>
              <a:t>【スサノオ・フレームワーク領域別の特徴】</a:t>
            </a:r>
            <a:endParaRPr lang="en-US" b="1"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241"/>
              </a:spcBef>
              <a:buNone/>
              <a:tabLst>
                <a:tab pos="0" algn="l"/>
              </a:tabLst>
            </a:pPr>
            <a:r>
              <a:rPr lang="ja-JP" sz="1200" b="0" strike="noStrike" spc="-1" dirty="0">
                <a:solidFill>
                  <a:srgbClr val="000000"/>
                </a:solidFill>
                <a:latin typeface="Meiryo UI"/>
                <a:ea typeface="Meiryo UI"/>
              </a:rPr>
              <a:t>　　</a:t>
            </a:r>
            <a:r>
              <a:rPr lang="en-US" altLang="ja-JP" sz="1200" b="0" strike="noStrike" spc="-1" dirty="0">
                <a:solidFill>
                  <a:srgbClr val="000000"/>
                </a:solidFill>
                <a:latin typeface="Meiryo UI"/>
                <a:ea typeface="Meiryo UI"/>
              </a:rPr>
              <a:t>  </a:t>
            </a:r>
            <a:r>
              <a:rPr lang="ja-JP" sz="1600" b="0" strike="noStrike" spc="-1" dirty="0">
                <a:solidFill>
                  <a:srgbClr val="000000"/>
                </a:solidFill>
                <a:latin typeface="Meiryo UI" panose="020B0604030504040204" pitchFamily="50" charset="-128"/>
                <a:ea typeface="Meiryo UI" panose="020B0604030504040204" pitchFamily="50" charset="-128"/>
              </a:rPr>
              <a:t>スサノオ・フレームワークの</a:t>
            </a:r>
            <a:r>
              <a:rPr lang="en-US" sz="1600" b="0" strike="noStrike" spc="-1" dirty="0">
                <a:solidFill>
                  <a:srgbClr val="000000"/>
                </a:solidFill>
                <a:latin typeface="Meiryo UI" panose="020B0604030504040204" pitchFamily="50" charset="-128"/>
                <a:ea typeface="Meiryo UI" panose="020B0604030504040204" pitchFamily="50" charset="-128"/>
              </a:rPr>
              <a:t>8</a:t>
            </a:r>
            <a:r>
              <a:rPr lang="ja-JP" sz="1600" b="0" strike="noStrike" spc="-1" dirty="0">
                <a:solidFill>
                  <a:srgbClr val="000000"/>
                </a:solidFill>
                <a:latin typeface="Meiryo UI" panose="020B0604030504040204" pitchFamily="50" charset="-128"/>
                <a:ea typeface="Meiryo UI" panose="020B0604030504040204" pitchFamily="50" charset="-128"/>
              </a:rPr>
              <a:t>つの領域ごとに、</a:t>
            </a:r>
            <a:r>
              <a:rPr lang="en-US" sz="1600" b="0" strike="noStrike" spc="-1" dirty="0">
                <a:solidFill>
                  <a:srgbClr val="000000"/>
                </a:solidFill>
                <a:latin typeface="Meiryo UI" panose="020B0604030504040204" pitchFamily="50" charset="-128"/>
                <a:ea typeface="Meiryo UI" panose="020B0604030504040204" pitchFamily="50" charset="-128"/>
              </a:rPr>
              <a:t>API</a:t>
            </a:r>
            <a:r>
              <a:rPr lang="ja-JP" sz="1600" b="0" strike="noStrike" spc="-1" dirty="0">
                <a:solidFill>
                  <a:srgbClr val="000000"/>
                </a:solidFill>
                <a:latin typeface="Meiryo UI" panose="020B0604030504040204" pitchFamily="50" charset="-128"/>
                <a:ea typeface="Meiryo UI" panose="020B0604030504040204" pitchFamily="50" charset="-128"/>
              </a:rPr>
              <a:t>を活用する際に考慮すべき点をまとめ</a:t>
            </a:r>
            <a:endParaRPr lang="en-US" sz="1600" b="0" strike="noStrike" spc="-1" dirty="0">
              <a:solidFill>
                <a:srgbClr val="000066"/>
              </a:solidFill>
              <a:latin typeface="Meiryo UI" panose="020B0604030504040204" pitchFamily="50" charset="-128"/>
              <a:ea typeface="Meiryo UI" panose="020B0604030504040204" pitchFamily="50" charset="-128"/>
            </a:endParaRPr>
          </a:p>
          <a:p>
            <a:pPr indent="0">
              <a:lnSpc>
                <a:spcPct val="100000"/>
              </a:lnSpc>
              <a:spcBef>
                <a:spcPts val="241"/>
              </a:spcBef>
              <a:buNone/>
              <a:tabLst>
                <a:tab pos="0" algn="l"/>
              </a:tabLst>
            </a:pPr>
            <a:r>
              <a:rPr lang="ja-JP" sz="1200" b="0" strike="noStrike" spc="-1" dirty="0">
                <a:solidFill>
                  <a:srgbClr val="000000"/>
                </a:solidFill>
                <a:latin typeface="Meiryo UI"/>
                <a:ea typeface="Meiryo UI"/>
              </a:rPr>
              <a:t>　　</a:t>
            </a:r>
            <a:r>
              <a:rPr lang="en-US" altLang="ja-JP" sz="1200" b="0" strike="noStrike" spc="-1" dirty="0">
                <a:solidFill>
                  <a:srgbClr val="000000"/>
                </a:solidFill>
                <a:latin typeface="Meiryo UI"/>
                <a:ea typeface="Meiryo UI"/>
              </a:rPr>
              <a:t>    </a:t>
            </a:r>
            <a:r>
              <a:rPr lang="ja-JP" sz="1200" b="0" strike="noStrike" spc="-1" dirty="0">
                <a:solidFill>
                  <a:srgbClr val="000000"/>
                </a:solidFill>
                <a:latin typeface="Meiryo UI"/>
                <a:ea typeface="Meiryo UI"/>
              </a:rPr>
              <a:t>＜例：</a:t>
            </a:r>
            <a:r>
              <a:rPr lang="en-US" sz="1200" b="0" strike="noStrike" spc="-1" dirty="0">
                <a:solidFill>
                  <a:srgbClr val="000000"/>
                </a:solidFill>
                <a:latin typeface="Meiryo UI"/>
                <a:ea typeface="Meiryo UI"/>
              </a:rPr>
              <a:t>A</a:t>
            </a:r>
            <a:r>
              <a:rPr lang="ja-JP" sz="1200" b="0" strike="noStrike" spc="-1" dirty="0">
                <a:solidFill>
                  <a:srgbClr val="000000"/>
                </a:solidFill>
                <a:latin typeface="Meiryo UI"/>
                <a:ea typeface="Meiryo UI"/>
              </a:rPr>
              <a:t>「独自アプリケーション」領域＞　顧客向けにサービスを提供する領域。他の領域と比較すると新規に</a:t>
            </a:r>
            <a:r>
              <a:rPr lang="en-US" sz="1200" b="0" strike="noStrike" spc="-1" dirty="0">
                <a:solidFill>
                  <a:srgbClr val="000000"/>
                </a:solidFill>
                <a:latin typeface="Meiryo UI"/>
                <a:ea typeface="Meiryo UI"/>
              </a:rPr>
              <a:t>API</a:t>
            </a:r>
            <a:r>
              <a:rPr lang="ja-JP" sz="1200" b="0" strike="noStrike" spc="-1" dirty="0">
                <a:solidFill>
                  <a:srgbClr val="000000"/>
                </a:solidFill>
                <a:latin typeface="Meiryo UI"/>
                <a:ea typeface="Meiryo UI"/>
              </a:rPr>
              <a:t>を開発して活用するケースが多い。</a:t>
            </a:r>
            <a:endParaRPr lang="en-US" sz="1200" b="0" strike="noStrike" spc="-1" dirty="0">
              <a:solidFill>
                <a:srgbClr val="000066"/>
              </a:solidFill>
            </a:endParaRPr>
          </a:p>
          <a:p>
            <a:pPr indent="0">
              <a:lnSpc>
                <a:spcPct val="100000"/>
              </a:lnSpc>
              <a:spcBef>
                <a:spcPts val="241"/>
              </a:spcBef>
              <a:buNone/>
              <a:tabLst>
                <a:tab pos="0" algn="l"/>
              </a:tabLst>
            </a:pPr>
            <a:r>
              <a:rPr lang="ja-JP" sz="1200" b="0" strike="noStrike" spc="-1" dirty="0">
                <a:solidFill>
                  <a:srgbClr val="000000"/>
                </a:solidFill>
                <a:latin typeface="Meiryo UI"/>
                <a:ea typeface="Meiryo UI"/>
              </a:rPr>
              <a:t>　　　　　</a:t>
            </a:r>
            <a:r>
              <a:rPr lang="en-US" altLang="ja-JP" sz="1200" b="0" strike="noStrike" spc="-1" dirty="0">
                <a:solidFill>
                  <a:srgbClr val="000000"/>
                </a:solidFill>
                <a:latin typeface="Meiryo UI"/>
                <a:ea typeface="Meiryo UI"/>
              </a:rPr>
              <a:t>  </a:t>
            </a:r>
            <a:r>
              <a:rPr lang="ja-JP" sz="1200" b="0" strike="noStrike" spc="-1" dirty="0">
                <a:solidFill>
                  <a:srgbClr val="000000"/>
                </a:solidFill>
                <a:latin typeface="Meiryo UI"/>
                <a:ea typeface="Meiryo UI"/>
              </a:rPr>
              <a:t>　　　　　　　　　　　　　　　　　　　　</a:t>
            </a:r>
            <a:r>
              <a:rPr lang="en-US" altLang="ja-JP" sz="1200" b="0" strike="noStrike" spc="-1" dirty="0">
                <a:solidFill>
                  <a:srgbClr val="000000"/>
                </a:solidFill>
                <a:latin typeface="Meiryo UI"/>
                <a:ea typeface="Meiryo UI"/>
              </a:rPr>
              <a:t>  </a:t>
            </a:r>
            <a:r>
              <a:rPr lang="ja-JP" sz="1200" b="0" strike="noStrike" spc="-1" dirty="0">
                <a:solidFill>
                  <a:srgbClr val="000000"/>
                </a:solidFill>
                <a:latin typeface="Meiryo UI"/>
                <a:ea typeface="Meiryo UI"/>
              </a:rPr>
              <a:t>　→将来的に様々なビジネスに対応できる構成にしておく「</a:t>
            </a:r>
            <a:r>
              <a:rPr lang="en-US" sz="1200" b="0" strike="noStrike" spc="-1" dirty="0">
                <a:solidFill>
                  <a:srgbClr val="000000"/>
                </a:solidFill>
                <a:latin typeface="Meiryo UI"/>
                <a:ea typeface="Meiryo UI"/>
              </a:rPr>
              <a:t>API</a:t>
            </a:r>
            <a:r>
              <a:rPr lang="ja-JP" sz="1200" b="0" strike="noStrike" spc="-1" dirty="0">
                <a:solidFill>
                  <a:srgbClr val="000000"/>
                </a:solidFill>
                <a:latin typeface="Meiryo UI"/>
                <a:ea typeface="Meiryo UI"/>
              </a:rPr>
              <a:t>ファースト」の考え方が重要</a:t>
            </a:r>
            <a:endParaRPr lang="en-US" sz="1200" b="0" strike="noStrike" spc="-1" dirty="0">
              <a:solidFill>
                <a:srgbClr val="000066"/>
              </a:solidFill>
            </a:endParaRPr>
          </a:p>
        </p:txBody>
      </p:sp>
      <p:pic>
        <p:nvPicPr>
          <p:cNvPr id="670" name="図 10"/>
          <p:cNvPicPr/>
          <p:nvPr/>
        </p:nvPicPr>
        <p:blipFill>
          <a:blip r:embed="rId3"/>
          <a:stretch/>
        </p:blipFill>
        <p:spPr>
          <a:xfrm>
            <a:off x="1919520" y="2370600"/>
            <a:ext cx="5147640" cy="2959200"/>
          </a:xfrm>
          <a:prstGeom prst="rect">
            <a:avLst/>
          </a:prstGeom>
          <a:ln w="0">
            <a:noFill/>
          </a:ln>
        </p:spPr>
      </p:pic>
      <p:sp>
        <p:nvSpPr>
          <p:cNvPr id="67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API</a:t>
            </a:r>
            <a:r>
              <a:rPr lang="ja-JP" sz="2800" b="0" strike="noStrike" spc="-1" dirty="0">
                <a:solidFill>
                  <a:srgbClr val="000066"/>
                </a:solidFill>
                <a:latin typeface="Meiryo UI"/>
                <a:ea typeface="Meiryo UI"/>
              </a:rPr>
              <a:t>　</a:t>
            </a:r>
            <a:r>
              <a:rPr lang="en-US" sz="2800" b="0" strike="noStrike" spc="-1" dirty="0">
                <a:solidFill>
                  <a:srgbClr val="000066"/>
                </a:solidFill>
                <a:latin typeface="Meiryo UI"/>
                <a:ea typeface="Meiryo UI"/>
              </a:rPr>
              <a:t>3</a:t>
            </a:r>
            <a:endParaRPr lang="en-US" sz="2800" b="0" strike="noStrike" spc="-1" dirty="0">
              <a:solidFill>
                <a:srgbClr val="000000"/>
              </a:solidFill>
              <a:latin typeface="Meiryo UI" panose="020B0604030504040204" pitchFamily="50" charset="-128"/>
            </a:endParaRPr>
          </a:p>
        </p:txBody>
      </p:sp>
      <p:sp>
        <p:nvSpPr>
          <p:cNvPr id="672" name="正方形/長方形 1"/>
          <p:cNvSpPr/>
          <p:nvPr/>
        </p:nvSpPr>
        <p:spPr>
          <a:xfrm>
            <a:off x="7065720" y="3588840"/>
            <a:ext cx="3684576"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sz="1400" b="0" strike="noStrike" spc="-1" dirty="0">
                <a:solidFill>
                  <a:srgbClr val="000000"/>
                </a:solidFill>
                <a:latin typeface="Meiryo UI"/>
                <a:ea typeface="Meiryo UI"/>
              </a:rPr>
              <a:t>【</a:t>
            </a:r>
            <a:r>
              <a:rPr lang="en-US" sz="1400" b="0" strike="noStrike" spc="-1" dirty="0">
                <a:solidFill>
                  <a:srgbClr val="000000"/>
                </a:solidFill>
                <a:latin typeface="Meiryo UI"/>
                <a:ea typeface="Meiryo UI"/>
              </a:rPr>
              <a:t>API</a:t>
            </a:r>
            <a:r>
              <a:rPr lang="ja-JP" sz="1400" b="0" strike="noStrike" spc="-1" dirty="0">
                <a:solidFill>
                  <a:srgbClr val="000000"/>
                </a:solidFill>
                <a:latin typeface="Meiryo UI"/>
                <a:ea typeface="Meiryo UI"/>
              </a:rPr>
              <a:t>ゲートウェイ】</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en-US" sz="1400" b="0" strike="noStrike" spc="-1" dirty="0">
                <a:solidFill>
                  <a:srgbClr val="000000"/>
                </a:solidFill>
                <a:latin typeface="Meiryo UI"/>
                <a:ea typeface="Meiryo UI"/>
              </a:rPr>
              <a:t>API</a:t>
            </a:r>
            <a:r>
              <a:rPr lang="ja-JP" sz="1400" b="0" strike="noStrike" spc="-1" dirty="0">
                <a:solidFill>
                  <a:srgbClr val="000000"/>
                </a:solidFill>
                <a:latin typeface="Meiryo UI"/>
                <a:ea typeface="Meiryo UI"/>
              </a:rPr>
              <a:t>群の管理や実行時の振る舞いを容易にする</a:t>
            </a:r>
            <a:endParaRPr lang="en-US" sz="1400" b="0" strike="noStrike" spc="-1" dirty="0">
              <a:solidFill>
                <a:srgbClr val="000000"/>
              </a:solidFill>
              <a:latin typeface="Meiryo UI" panose="020B0604030504040204" pitchFamily="50" charset="-128"/>
            </a:endParaRPr>
          </a:p>
        </p:txBody>
      </p:sp>
      <p:sp>
        <p:nvSpPr>
          <p:cNvPr id="673" name="正方形/長方形 13"/>
          <p:cNvSpPr/>
          <p:nvPr/>
        </p:nvSpPr>
        <p:spPr>
          <a:xfrm>
            <a:off x="7065360" y="4349880"/>
            <a:ext cx="3415528" cy="73721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ja-JP" sz="1400" b="0" strike="noStrike" spc="-1" dirty="0">
                <a:solidFill>
                  <a:srgbClr val="000000"/>
                </a:solidFill>
                <a:latin typeface="Meiryo UI"/>
                <a:ea typeface="Meiryo UI"/>
              </a:rPr>
              <a:t>【</a:t>
            </a:r>
            <a:r>
              <a:rPr lang="en-US" sz="1400" b="0" strike="noStrike" spc="-1" dirty="0">
                <a:solidFill>
                  <a:srgbClr val="000000"/>
                </a:solidFill>
                <a:latin typeface="Meiryo UI"/>
                <a:ea typeface="Meiryo UI"/>
              </a:rPr>
              <a:t>API</a:t>
            </a:r>
            <a:r>
              <a:rPr lang="ja-JP" sz="1400" b="0" strike="noStrike" spc="-1" dirty="0">
                <a:solidFill>
                  <a:srgbClr val="000000"/>
                </a:solidFill>
                <a:latin typeface="Meiryo UI"/>
                <a:ea typeface="Meiryo UI"/>
              </a:rPr>
              <a:t>管理者】</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a:t>
            </a:r>
            <a:r>
              <a:rPr lang="en-US" sz="1400" b="0" strike="noStrike" spc="-1" dirty="0">
                <a:solidFill>
                  <a:srgbClr val="000000"/>
                </a:solidFill>
                <a:latin typeface="Meiryo UI"/>
                <a:ea typeface="Meiryo UI"/>
              </a:rPr>
              <a:t>API</a:t>
            </a:r>
            <a:r>
              <a:rPr lang="ja-JP" sz="1400" b="0" strike="noStrike" spc="-1" dirty="0">
                <a:solidFill>
                  <a:srgbClr val="000000"/>
                </a:solidFill>
                <a:latin typeface="Meiryo UI"/>
                <a:ea typeface="Meiryo UI"/>
              </a:rPr>
              <a:t>を全体的に管理する役割を持った組織</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緑色の「組織的な主な観点」などを推進する</a:t>
            </a:r>
            <a:endParaRPr lang="en-US" sz="1400" b="0" strike="noStrike"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A43717D5-A689-4D07-8DCF-ECEAC198E35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9" name="正方形/長方形 19">
            <a:extLst>
              <a:ext uri="{FF2B5EF4-FFF2-40B4-BE49-F238E27FC236}">
                <a16:creationId xmlns:a16="http://schemas.microsoft.com/office/drawing/2014/main" id="{30B1F3DF-ED47-4992-99FA-FC938DB77E2A}"/>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D3EC3FC6-80E2-4C80-924B-C64D53D3585C}"/>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1" name="正方形/長方形 20">
            <a:extLst>
              <a:ext uri="{FF2B5EF4-FFF2-40B4-BE49-F238E27FC236}">
                <a16:creationId xmlns:a16="http://schemas.microsoft.com/office/drawing/2014/main" id="{F9249E5B-2D99-4859-977E-0CA0686C8552}"/>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2" name="スライド番号プレースホルダー 5">
            <a:extLst>
              <a:ext uri="{FF2B5EF4-FFF2-40B4-BE49-F238E27FC236}">
                <a16:creationId xmlns:a16="http://schemas.microsoft.com/office/drawing/2014/main" id="{FFBF2BEA-A881-4066-AC72-14D5AB2EAEB0}"/>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35</a:t>
            </a:fld>
            <a:endParaRPr lang="en-US" sz="1400" b="0" strike="noStrike" spc="-1" dirty="0">
              <a:solidFill>
                <a:srgbClr val="000000"/>
              </a:solidFill>
              <a:latin typeface="Meiryo UI" panose="020B0604030504040204" pitchFamily="50" charset="-128"/>
            </a:endParaRPr>
          </a:p>
        </p:txBody>
      </p:sp>
      <p:pic>
        <p:nvPicPr>
          <p:cNvPr id="14" name="図 13" descr="アイコン&#10;&#10;自動的に生成された説明">
            <a:extLst>
              <a:ext uri="{FF2B5EF4-FFF2-40B4-BE49-F238E27FC236}">
                <a16:creationId xmlns:a16="http://schemas.microsoft.com/office/drawing/2014/main" id="{10D7B48F-351D-40ED-BD89-31110CC179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5" name="図 14" descr="アイコン&#10;&#10;自動的に生成された説明">
            <a:extLst>
              <a:ext uri="{FF2B5EF4-FFF2-40B4-BE49-F238E27FC236}">
                <a16:creationId xmlns:a16="http://schemas.microsoft.com/office/drawing/2014/main" id="{6F928B85-6B89-4DBD-8B37-D56FC4F1D3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spc="-1" dirty="0">
                <a:solidFill>
                  <a:srgbClr val="000066"/>
                </a:solidFill>
                <a:latin typeface="Meiryo UI"/>
                <a:ea typeface="Meiryo UI"/>
              </a:rPr>
              <a:t>4</a:t>
            </a:r>
            <a:r>
              <a:rPr lang="ja-JP" altLang="ja-JP" sz="2800" spc="-1" dirty="0">
                <a:solidFill>
                  <a:srgbClr val="000066"/>
                </a:solidFill>
                <a:latin typeface="Meiryo UI"/>
                <a:ea typeface="Meiryo UI"/>
              </a:rPr>
              <a:t>章　</a:t>
            </a:r>
            <a:r>
              <a:rPr lang="en-US" altLang="ja-JP" sz="2800" spc="-1" dirty="0">
                <a:solidFill>
                  <a:srgbClr val="000066"/>
                </a:solidFill>
                <a:latin typeface="Meiryo UI"/>
                <a:ea typeface="Meiryo UI"/>
              </a:rPr>
              <a:t>IoT</a:t>
            </a:r>
            <a:r>
              <a:rPr lang="ja-JP" altLang="ja-JP" sz="2800" spc="-1" dirty="0">
                <a:solidFill>
                  <a:srgbClr val="000066"/>
                </a:solidFill>
                <a:latin typeface="Meiryo UI"/>
                <a:ea typeface="Meiryo UI"/>
              </a:rPr>
              <a:t>　</a:t>
            </a:r>
            <a:r>
              <a:rPr lang="en-US" altLang="ja-JP" sz="2800" spc="-1" dirty="0">
                <a:solidFill>
                  <a:srgbClr val="000066"/>
                </a:solidFill>
                <a:latin typeface="Meiryo UI"/>
                <a:ea typeface="Meiryo UI"/>
              </a:rPr>
              <a:t>1</a:t>
            </a:r>
            <a:endParaRPr lang="en-US" altLang="ja-JP" sz="2800"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A43717D5-A689-4D07-8DCF-ECEAC198E35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9" name="正方形/長方形 19">
            <a:extLst>
              <a:ext uri="{FF2B5EF4-FFF2-40B4-BE49-F238E27FC236}">
                <a16:creationId xmlns:a16="http://schemas.microsoft.com/office/drawing/2014/main" id="{30B1F3DF-ED47-4992-99FA-FC938DB77E2A}"/>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D3EC3FC6-80E2-4C80-924B-C64D53D3585C}"/>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1" name="正方形/長方形 20">
            <a:extLst>
              <a:ext uri="{FF2B5EF4-FFF2-40B4-BE49-F238E27FC236}">
                <a16:creationId xmlns:a16="http://schemas.microsoft.com/office/drawing/2014/main" id="{F9249E5B-2D99-4859-977E-0CA0686C8552}"/>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2" name="スライド番号プレースホルダー 5">
            <a:extLst>
              <a:ext uri="{FF2B5EF4-FFF2-40B4-BE49-F238E27FC236}">
                <a16:creationId xmlns:a16="http://schemas.microsoft.com/office/drawing/2014/main" id="{FFBF2BEA-A881-4066-AC72-14D5AB2EAEB0}"/>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36</a:t>
            </a:fld>
            <a:endParaRPr lang="en-US" sz="1400" b="0" strike="noStrike" spc="-1" dirty="0">
              <a:solidFill>
                <a:srgbClr val="000000"/>
              </a:solidFill>
              <a:latin typeface="Meiryo UI" panose="020B0604030504040204" pitchFamily="50" charset="-128"/>
            </a:endParaRPr>
          </a:p>
        </p:txBody>
      </p:sp>
      <p:pic>
        <p:nvPicPr>
          <p:cNvPr id="14" name="図 16">
            <a:extLst>
              <a:ext uri="{FF2B5EF4-FFF2-40B4-BE49-F238E27FC236}">
                <a16:creationId xmlns:a16="http://schemas.microsoft.com/office/drawing/2014/main" id="{FE60FA3D-E486-4EDB-A7BB-59F7B4454040}"/>
              </a:ext>
            </a:extLst>
          </p:cNvPr>
          <p:cNvPicPr/>
          <p:nvPr/>
        </p:nvPicPr>
        <p:blipFill>
          <a:blip r:embed="rId4"/>
          <a:stretch/>
        </p:blipFill>
        <p:spPr>
          <a:xfrm>
            <a:off x="953640" y="4322317"/>
            <a:ext cx="4241160" cy="2167920"/>
          </a:xfrm>
          <a:prstGeom prst="rect">
            <a:avLst/>
          </a:prstGeom>
          <a:ln w="0">
            <a:noFill/>
          </a:ln>
        </p:spPr>
      </p:pic>
      <p:sp>
        <p:nvSpPr>
          <p:cNvPr id="15" name="コンテンツ プレースホルダー 2">
            <a:extLst>
              <a:ext uri="{FF2B5EF4-FFF2-40B4-BE49-F238E27FC236}">
                <a16:creationId xmlns:a16="http://schemas.microsoft.com/office/drawing/2014/main" id="{CC988B8B-B301-498A-9269-7FE636FDD845}"/>
              </a:ext>
            </a:extLst>
          </p:cNvPr>
          <p:cNvSpPr/>
          <p:nvPr/>
        </p:nvSpPr>
        <p:spPr>
          <a:xfrm>
            <a:off x="591698" y="1315800"/>
            <a:ext cx="9434880" cy="124416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tabLst>
                <a:tab pos="0" algn="l"/>
              </a:tabLst>
            </a:pPr>
            <a:r>
              <a:rPr lang="en-US" sz="2400" b="1" strike="noStrike" spc="-1" dirty="0">
                <a:solidFill>
                  <a:srgbClr val="002060"/>
                </a:solidFill>
                <a:latin typeface="Meiryo UI"/>
                <a:ea typeface="Meiryo UI"/>
              </a:rPr>
              <a:t>IoT(</a:t>
            </a:r>
            <a:r>
              <a:rPr lang="ja-JP" sz="2400" b="1" strike="noStrike" spc="-1" dirty="0">
                <a:solidFill>
                  <a:srgbClr val="002060"/>
                </a:solidFill>
                <a:latin typeface="Meiryo UI"/>
                <a:ea typeface="Meiryo UI"/>
              </a:rPr>
              <a:t>インターネット・オブ・シングス</a:t>
            </a:r>
            <a:r>
              <a:rPr lang="en-US" sz="2400" b="1" strike="noStrike" spc="-1" dirty="0">
                <a:solidFill>
                  <a:srgbClr val="002060"/>
                </a:solidFill>
                <a:latin typeface="Meiryo UI"/>
                <a:ea typeface="Meiryo UI"/>
              </a:rPr>
              <a:t>)</a:t>
            </a:r>
            <a:r>
              <a:rPr lang="ja-JP" sz="2400" b="1" strike="noStrike" spc="-1" dirty="0">
                <a:solidFill>
                  <a:srgbClr val="002060"/>
                </a:solidFill>
                <a:latin typeface="Meiryo UI"/>
                <a:ea typeface="Meiryo UI"/>
              </a:rPr>
              <a:t>　</a:t>
            </a:r>
            <a:r>
              <a:rPr lang="ja-JP" sz="2000" b="1" strike="noStrike" spc="-1" dirty="0">
                <a:solidFill>
                  <a:srgbClr val="002060"/>
                </a:solidFill>
                <a:latin typeface="Meiryo UI"/>
                <a:ea typeface="Meiryo UI"/>
              </a:rPr>
              <a:t>モノのインターネット</a:t>
            </a:r>
            <a:endParaRPr lang="en-US" sz="2000" b="0" strike="noStrike" spc="-1" dirty="0">
              <a:solidFill>
                <a:srgbClr val="000000"/>
              </a:solidFill>
              <a:latin typeface="Meiryo UI" panose="020B0604030504040204" pitchFamily="50" charset="-128"/>
            </a:endParaRPr>
          </a:p>
          <a:p>
            <a:pPr>
              <a:lnSpc>
                <a:spcPct val="100000"/>
              </a:lnSpc>
              <a:tabLst>
                <a:tab pos="0" algn="l"/>
              </a:tabLst>
            </a:pPr>
            <a:r>
              <a:rPr lang="ja-JP" sz="2000" b="0" strike="noStrike" spc="-1" dirty="0">
                <a:solidFill>
                  <a:srgbClr val="000000"/>
                </a:solidFill>
                <a:latin typeface="Meiryo UI"/>
                <a:ea typeface="Meiryo UI"/>
              </a:rPr>
              <a:t>　</a:t>
            </a:r>
            <a:r>
              <a:rPr lang="ja-JP" sz="1800" b="0" strike="noStrike" spc="-1" dirty="0">
                <a:solidFill>
                  <a:srgbClr val="000000"/>
                </a:solidFill>
                <a:latin typeface="Meiryo UI"/>
                <a:ea typeface="Meiryo UI"/>
              </a:rPr>
              <a:t>モノがインターネットとつながり、</a:t>
            </a:r>
            <a:endParaRPr lang="en-US" sz="1800" b="0" strike="noStrike" spc="-1" dirty="0">
              <a:solidFill>
                <a:srgbClr val="000000"/>
              </a:solidFill>
              <a:latin typeface="Meiryo UI" panose="020B0604030504040204" pitchFamily="50" charset="-128"/>
            </a:endParaRPr>
          </a:p>
          <a:p>
            <a:pPr>
              <a:lnSpc>
                <a:spcPct val="100000"/>
              </a:lnSpc>
              <a:tabLst>
                <a:tab pos="0" algn="l"/>
              </a:tabLst>
            </a:pPr>
            <a:r>
              <a:rPr lang="ja-JP" sz="1800" b="0" strike="noStrike" spc="-1" dirty="0">
                <a:solidFill>
                  <a:srgbClr val="000000"/>
                </a:solidFill>
                <a:latin typeface="Meiryo UI"/>
                <a:ea typeface="Meiryo UI"/>
              </a:rPr>
              <a:t>　モノから「データ」を吸い上げ活用したり、相互に情報をやり取りする概念。</a:t>
            </a:r>
            <a:endParaRPr lang="en-US" sz="1800" b="0" strike="noStrike" spc="-1" dirty="0">
              <a:solidFill>
                <a:srgbClr val="000000"/>
              </a:solidFill>
              <a:latin typeface="Meiryo UI" panose="020B0604030504040204" pitchFamily="50" charset="-128"/>
            </a:endParaRPr>
          </a:p>
          <a:p>
            <a:pPr>
              <a:lnSpc>
                <a:spcPct val="100000"/>
              </a:lnSpc>
              <a:tabLst>
                <a:tab pos="0" algn="l"/>
              </a:tabLst>
            </a:pPr>
            <a:r>
              <a:rPr lang="ja-JP" sz="2000" b="0" strike="noStrike" spc="-1" dirty="0">
                <a:solidFill>
                  <a:srgbClr val="000000"/>
                </a:solidFill>
                <a:latin typeface="Meiryo UI"/>
                <a:ea typeface="Meiryo UI"/>
              </a:rPr>
              <a:t>　</a:t>
            </a:r>
            <a:endParaRPr lang="en-US" sz="2000" b="0" strike="noStrike" spc="-1" dirty="0">
              <a:solidFill>
                <a:srgbClr val="000000"/>
              </a:solidFill>
              <a:latin typeface="Meiryo UI" panose="020B0604030504040204" pitchFamily="50" charset="-128"/>
            </a:endParaRPr>
          </a:p>
        </p:txBody>
      </p:sp>
      <p:sp>
        <p:nvSpPr>
          <p:cNvPr id="23" name="四角形: 角を丸くする 14">
            <a:extLst>
              <a:ext uri="{FF2B5EF4-FFF2-40B4-BE49-F238E27FC236}">
                <a16:creationId xmlns:a16="http://schemas.microsoft.com/office/drawing/2014/main" id="{5FDB1084-AB22-4EC3-BBB8-5FE60E169F79}"/>
              </a:ext>
            </a:extLst>
          </p:cNvPr>
          <p:cNvSpPr/>
          <p:nvPr/>
        </p:nvSpPr>
        <p:spPr>
          <a:xfrm>
            <a:off x="2517840" y="4937557"/>
            <a:ext cx="808200" cy="5324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24" name="正方形/長方形 2">
            <a:extLst>
              <a:ext uri="{FF2B5EF4-FFF2-40B4-BE49-F238E27FC236}">
                <a16:creationId xmlns:a16="http://schemas.microsoft.com/office/drawing/2014/main" id="{EA712C5B-E43B-4512-B94E-13EFE8DD3496}"/>
              </a:ext>
            </a:extLst>
          </p:cNvPr>
          <p:cNvSpPr/>
          <p:nvPr/>
        </p:nvSpPr>
        <p:spPr>
          <a:xfrm>
            <a:off x="953640" y="2434680"/>
            <a:ext cx="5142240" cy="829543"/>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600" b="0" strike="noStrike" spc="-1" dirty="0">
                <a:solidFill>
                  <a:srgbClr val="000000"/>
                </a:solidFill>
                <a:latin typeface="Meiryo UI"/>
                <a:ea typeface="Meiryo UI"/>
              </a:rPr>
              <a:t>＜</a:t>
            </a:r>
            <a:r>
              <a:rPr lang="en-US" sz="1600" b="0" strike="noStrike" spc="-1" dirty="0">
                <a:solidFill>
                  <a:srgbClr val="000000"/>
                </a:solidFill>
                <a:latin typeface="Meiryo UI"/>
                <a:ea typeface="Meiryo UI"/>
              </a:rPr>
              <a:t>IoT/</a:t>
            </a:r>
            <a:r>
              <a:rPr lang="ja-JP" sz="1600" b="0" strike="noStrike" spc="-1" dirty="0">
                <a:solidFill>
                  <a:srgbClr val="000000"/>
                </a:solidFill>
                <a:latin typeface="Meiryo UI"/>
                <a:ea typeface="Meiryo UI"/>
              </a:rPr>
              <a:t>モノの例＞</a:t>
            </a:r>
            <a:endParaRPr lang="en-US" sz="1600" b="0" strike="noStrike" spc="-1" dirty="0">
              <a:solidFill>
                <a:srgbClr val="000000"/>
              </a:solidFill>
              <a:latin typeface="Meiryo UI" panose="020B0604030504040204" pitchFamily="50" charset="-128"/>
            </a:endParaRPr>
          </a:p>
          <a:p>
            <a:pPr>
              <a:lnSpc>
                <a:spcPct val="100000"/>
              </a:lnSpc>
            </a:pPr>
            <a:r>
              <a:rPr lang="ja-JP" sz="1600" b="0" strike="noStrike" spc="-1" dirty="0">
                <a:solidFill>
                  <a:srgbClr val="000000"/>
                </a:solidFill>
                <a:latin typeface="Meiryo UI"/>
                <a:ea typeface="Meiryo UI"/>
              </a:rPr>
              <a:t>　　家庭用：家電製品・スマートスピーカー</a:t>
            </a:r>
            <a:endParaRPr lang="en-US" sz="1600" b="0" strike="noStrike" spc="-1" dirty="0">
              <a:solidFill>
                <a:srgbClr val="000000"/>
              </a:solidFill>
              <a:latin typeface="Meiryo UI" panose="020B0604030504040204" pitchFamily="50" charset="-128"/>
            </a:endParaRPr>
          </a:p>
          <a:p>
            <a:pPr>
              <a:lnSpc>
                <a:spcPct val="100000"/>
              </a:lnSpc>
            </a:pPr>
            <a:r>
              <a:rPr lang="ja-JP" sz="1600" b="0" strike="noStrike" spc="-1" dirty="0">
                <a:solidFill>
                  <a:srgbClr val="000000"/>
                </a:solidFill>
                <a:latin typeface="Meiryo UI"/>
                <a:ea typeface="Meiryo UI"/>
              </a:rPr>
              <a:t>　　業務用：工場施設のセンサー、商業用設備のセンサー</a:t>
            </a:r>
            <a:endParaRPr lang="en-US" sz="1600" b="0" strike="noStrike" spc="-1" dirty="0">
              <a:solidFill>
                <a:srgbClr val="000000"/>
              </a:solidFill>
              <a:latin typeface="Meiryo UI" panose="020B0604030504040204" pitchFamily="50" charset="-128"/>
            </a:endParaRPr>
          </a:p>
        </p:txBody>
      </p:sp>
      <p:pic>
        <p:nvPicPr>
          <p:cNvPr id="25" name="図 3">
            <a:extLst>
              <a:ext uri="{FF2B5EF4-FFF2-40B4-BE49-F238E27FC236}">
                <a16:creationId xmlns:a16="http://schemas.microsoft.com/office/drawing/2014/main" id="{0FCFC84C-1B6C-4978-875C-A87B260A9861}"/>
              </a:ext>
            </a:extLst>
          </p:cNvPr>
          <p:cNvPicPr/>
          <p:nvPr/>
        </p:nvPicPr>
        <p:blipFill>
          <a:blip r:embed="rId5"/>
          <a:stretch/>
        </p:blipFill>
        <p:spPr>
          <a:xfrm>
            <a:off x="8472240" y="1458000"/>
            <a:ext cx="2662920" cy="1682640"/>
          </a:xfrm>
          <a:prstGeom prst="rect">
            <a:avLst/>
          </a:prstGeom>
          <a:ln w="0">
            <a:noFill/>
          </a:ln>
        </p:spPr>
      </p:pic>
      <p:sp>
        <p:nvSpPr>
          <p:cNvPr id="26" name="四角形: 角を丸くする 17">
            <a:extLst>
              <a:ext uri="{FF2B5EF4-FFF2-40B4-BE49-F238E27FC236}">
                <a16:creationId xmlns:a16="http://schemas.microsoft.com/office/drawing/2014/main" id="{4CB7E2E0-3C46-4BDE-B970-060203B8F7DF}"/>
              </a:ext>
            </a:extLst>
          </p:cNvPr>
          <p:cNvSpPr/>
          <p:nvPr/>
        </p:nvSpPr>
        <p:spPr>
          <a:xfrm>
            <a:off x="1077120" y="4405117"/>
            <a:ext cx="358920" cy="25848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27" name="正方形/長方形 26">
            <a:extLst>
              <a:ext uri="{FF2B5EF4-FFF2-40B4-BE49-F238E27FC236}">
                <a16:creationId xmlns:a16="http://schemas.microsoft.com/office/drawing/2014/main" id="{B662F283-15C2-411F-A519-6B7E06FD284C}"/>
              </a:ext>
            </a:extLst>
          </p:cNvPr>
          <p:cNvSpPr/>
          <p:nvPr/>
        </p:nvSpPr>
        <p:spPr>
          <a:xfrm>
            <a:off x="479376" y="1340768"/>
            <a:ext cx="11232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8" name="PlaceHolder 1">
            <a:extLst>
              <a:ext uri="{FF2B5EF4-FFF2-40B4-BE49-F238E27FC236}">
                <a16:creationId xmlns:a16="http://schemas.microsoft.com/office/drawing/2014/main" id="{E3C0A66B-7D26-4139-9C95-ED48305B7D38}"/>
              </a:ext>
            </a:extLst>
          </p:cNvPr>
          <p:cNvSpPr txBox="1">
            <a:spLocks/>
          </p:cNvSpPr>
          <p:nvPr/>
        </p:nvSpPr>
        <p:spPr>
          <a:xfrm>
            <a:off x="6096000" y="3646773"/>
            <a:ext cx="4951080" cy="367878"/>
          </a:xfrm>
          <a:prstGeom prst="rect">
            <a:avLst/>
          </a:prstGeom>
          <a:solidFill>
            <a:srgbClr val="0070C0"/>
          </a:solidFill>
          <a:ln w="0">
            <a:solidFill>
              <a:srgbClr val="808080"/>
            </a:solidFill>
          </a:ln>
        </p:spPr>
        <p:txBody>
          <a:bodyPr tIns="36000" bIns="36000" numCol="1" spcCol="0" anchor="ctr">
            <a:noAutofit/>
          </a:bodyPr>
          <a:lstStyle/>
          <a:p>
            <a:pPr>
              <a:spcBef>
                <a:spcPts val="400"/>
              </a:spcBef>
              <a:tabLst>
                <a:tab pos="0" algn="l"/>
              </a:tabLst>
            </a:pPr>
            <a:r>
              <a:rPr kumimoji="0" lang="ja-JP" sz="2000" kern="0" spc="-1" dirty="0">
                <a:solidFill>
                  <a:srgbClr val="FFFFFF"/>
                </a:solidFill>
                <a:latin typeface="Meiryo UI"/>
                <a:ea typeface="Meiryo UI"/>
              </a:rPr>
              <a:t>「</a:t>
            </a:r>
            <a:r>
              <a:rPr kumimoji="0" lang="en-US" altLang="ja-JP" sz="2000" kern="0" spc="-1" dirty="0">
                <a:solidFill>
                  <a:srgbClr val="FFFFFF"/>
                </a:solidFill>
                <a:latin typeface="Meiryo UI"/>
                <a:ea typeface="Meiryo UI"/>
              </a:rPr>
              <a:t>IoT</a:t>
            </a:r>
            <a:r>
              <a:rPr kumimoji="0" lang="ja-JP" sz="2000" kern="0" spc="-1" dirty="0">
                <a:solidFill>
                  <a:srgbClr val="FFFFFF"/>
                </a:solidFill>
                <a:latin typeface="Meiryo UI"/>
                <a:ea typeface="Meiryo UI"/>
              </a:rPr>
              <a:t>」の節構成</a:t>
            </a:r>
            <a:endParaRPr kumimoji="0" lang="en-US" sz="2000" kern="0" spc="-1" dirty="0">
              <a:solidFill>
                <a:srgbClr val="000066"/>
              </a:solidFill>
              <a:latin typeface="Meiryo UI" panose="020B0604030504040204" pitchFamily="50" charset="-128"/>
            </a:endParaRPr>
          </a:p>
        </p:txBody>
      </p:sp>
      <p:sp>
        <p:nvSpPr>
          <p:cNvPr id="29" name="PlaceHolder 1">
            <a:extLst>
              <a:ext uri="{FF2B5EF4-FFF2-40B4-BE49-F238E27FC236}">
                <a16:creationId xmlns:a16="http://schemas.microsoft.com/office/drawing/2014/main" id="{9C5B2A33-28A9-439D-AC4E-C8A1A57DEE4B}"/>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sp>
        <p:nvSpPr>
          <p:cNvPr id="30" name="コンテンツ プレースホルダー 2">
            <a:extLst>
              <a:ext uri="{FF2B5EF4-FFF2-40B4-BE49-F238E27FC236}">
                <a16:creationId xmlns:a16="http://schemas.microsoft.com/office/drawing/2014/main" id="{9210D7AF-09FE-441E-AEF1-5BF63F5079BD}"/>
              </a:ext>
            </a:extLst>
          </p:cNvPr>
          <p:cNvSpPr/>
          <p:nvPr/>
        </p:nvSpPr>
        <p:spPr>
          <a:xfrm>
            <a:off x="6263820" y="4071199"/>
            <a:ext cx="4951080" cy="153576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400"/>
              </a:spcBef>
              <a:tabLst>
                <a:tab pos="0" algn="l"/>
              </a:tabLst>
            </a:pPr>
            <a:r>
              <a:rPr lang="en-US" altLang="ja-JP" sz="1600" spc="-1" dirty="0">
                <a:solidFill>
                  <a:srgbClr val="000000"/>
                </a:solidFill>
                <a:latin typeface="Meiryo UI"/>
                <a:ea typeface="Meiryo UI"/>
              </a:rPr>
              <a:t>1</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IoT</a:t>
            </a:r>
            <a:r>
              <a:rPr lang="ja-JP" altLang="ja-JP" sz="1600" spc="-1" dirty="0">
                <a:solidFill>
                  <a:srgbClr val="000000"/>
                </a:solidFill>
                <a:latin typeface="Meiryo UI"/>
                <a:ea typeface="Meiryo UI"/>
              </a:rPr>
              <a:t>の概要</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2</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IoT</a:t>
            </a:r>
            <a:r>
              <a:rPr lang="ja-JP" altLang="ja-JP" sz="1600" spc="-1" dirty="0">
                <a:solidFill>
                  <a:srgbClr val="000000"/>
                </a:solidFill>
                <a:latin typeface="Meiryo UI"/>
                <a:ea typeface="Meiryo UI"/>
              </a:rPr>
              <a:t>活用の背景</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3</a:t>
            </a:r>
            <a:r>
              <a:rPr lang="ja-JP" altLang="ja-JP" sz="1600" spc="-1" dirty="0">
                <a:solidFill>
                  <a:srgbClr val="000000"/>
                </a:solidFill>
                <a:latin typeface="Meiryo UI"/>
                <a:ea typeface="Meiryo UI"/>
              </a:rPr>
              <a:t>．</a:t>
            </a:r>
            <a:r>
              <a:rPr lang="en-US" altLang="ja-JP" sz="1600" spc="-1" dirty="0">
                <a:solidFill>
                  <a:srgbClr val="000000"/>
                </a:solidFill>
                <a:latin typeface="Meiryo UI"/>
                <a:ea typeface="Meiryo UI"/>
              </a:rPr>
              <a:t>IoT</a:t>
            </a:r>
            <a:r>
              <a:rPr lang="ja-JP" altLang="ja-JP" sz="1600" spc="-1" dirty="0">
                <a:solidFill>
                  <a:srgbClr val="000000"/>
                </a:solidFill>
                <a:latin typeface="Meiryo UI"/>
                <a:ea typeface="Meiryo UI"/>
              </a:rPr>
              <a:t>の活用により実現できること</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4</a:t>
            </a:r>
            <a:r>
              <a:rPr lang="ja-JP" altLang="ja-JP" sz="1600" spc="-1" dirty="0">
                <a:solidFill>
                  <a:srgbClr val="000000"/>
                </a:solidFill>
                <a:latin typeface="Meiryo UI"/>
                <a:ea typeface="Meiryo UI"/>
              </a:rPr>
              <a:t>．デジタルツイン</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r>
              <a:rPr lang="en-US" altLang="ja-JP" sz="1600" spc="-1" dirty="0">
                <a:solidFill>
                  <a:srgbClr val="000000"/>
                </a:solidFill>
                <a:latin typeface="Meiryo UI"/>
                <a:ea typeface="Meiryo UI"/>
              </a:rPr>
              <a:t>5</a:t>
            </a:r>
            <a:r>
              <a:rPr lang="ja-JP" altLang="ja-JP" sz="1600" spc="-1" dirty="0">
                <a:solidFill>
                  <a:srgbClr val="000000"/>
                </a:solidFill>
                <a:latin typeface="Meiryo UI"/>
                <a:ea typeface="Meiryo UI"/>
              </a:rPr>
              <a:t>．製造業での</a:t>
            </a:r>
            <a:r>
              <a:rPr lang="en-US" altLang="ja-JP" sz="1600" spc="-1" dirty="0">
                <a:solidFill>
                  <a:srgbClr val="000000"/>
                </a:solidFill>
                <a:latin typeface="Meiryo UI"/>
                <a:ea typeface="Meiryo UI"/>
              </a:rPr>
              <a:t>IoT</a:t>
            </a:r>
            <a:r>
              <a:rPr lang="ja-JP" altLang="ja-JP" sz="1600" spc="-1" dirty="0">
                <a:solidFill>
                  <a:srgbClr val="000000"/>
                </a:solidFill>
                <a:latin typeface="Meiryo UI"/>
                <a:ea typeface="Meiryo UI"/>
              </a:rPr>
              <a:t>の活用事例</a:t>
            </a:r>
            <a:endParaRPr lang="en-US" altLang="ja-JP" sz="1600" spc="-1" dirty="0">
              <a:solidFill>
                <a:srgbClr val="000000"/>
              </a:solidFill>
              <a:latin typeface="Meiryo UI" panose="020B0604030504040204" pitchFamily="50" charset="-128"/>
            </a:endParaRPr>
          </a:p>
          <a:p>
            <a:pPr>
              <a:lnSpc>
                <a:spcPct val="100000"/>
              </a:lnSpc>
              <a:spcBef>
                <a:spcPts val="400"/>
              </a:spcBef>
              <a:tabLst>
                <a:tab pos="0" algn="l"/>
              </a:tabLst>
            </a:pPr>
            <a:endParaRPr lang="en-US" altLang="ja-JP" sz="1600" spc="-1" dirty="0">
              <a:solidFill>
                <a:srgbClr val="000000"/>
              </a:solidFill>
              <a:latin typeface="Meiryo UI" panose="020B0604030504040204" pitchFamily="50" charset="-128"/>
            </a:endParaRPr>
          </a:p>
        </p:txBody>
      </p:sp>
      <p:sp>
        <p:nvSpPr>
          <p:cNvPr id="31" name="四角形: 角を丸くする 16">
            <a:extLst>
              <a:ext uri="{FF2B5EF4-FFF2-40B4-BE49-F238E27FC236}">
                <a16:creationId xmlns:a16="http://schemas.microsoft.com/office/drawing/2014/main" id="{AAE8AD9D-1F6D-4981-9493-98E29224A4B8}"/>
              </a:ext>
            </a:extLst>
          </p:cNvPr>
          <p:cNvSpPr/>
          <p:nvPr/>
        </p:nvSpPr>
        <p:spPr>
          <a:xfrm>
            <a:off x="6263820" y="4681880"/>
            <a:ext cx="3547800" cy="55015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32" name="図 31" descr="アイコン&#10;&#10;自動的に生成された説明">
            <a:extLst>
              <a:ext uri="{FF2B5EF4-FFF2-40B4-BE49-F238E27FC236}">
                <a16:creationId xmlns:a16="http://schemas.microsoft.com/office/drawing/2014/main" id="{20DF23A3-F65B-460C-8630-0CB1368A34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3" name="図 32" descr="アイコン&#10;&#10;自動的に生成された説明">
            <a:extLst>
              <a:ext uri="{FF2B5EF4-FFF2-40B4-BE49-F238E27FC236}">
                <a16:creationId xmlns:a16="http://schemas.microsoft.com/office/drawing/2014/main" id="{E24E6578-151F-48AF-A443-EC34986A61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3724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タイトル 2"/>
          <p:cNvSpPr/>
          <p:nvPr/>
        </p:nvSpPr>
        <p:spPr>
          <a:xfrm>
            <a:off x="695160" y="34416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spc="-1" dirty="0">
                <a:solidFill>
                  <a:srgbClr val="000066"/>
                </a:solidFill>
                <a:latin typeface="Meiryo UI"/>
                <a:ea typeface="Meiryo UI"/>
              </a:rPr>
              <a:t>4</a:t>
            </a:r>
            <a:r>
              <a:rPr lang="ja-JP" altLang="ja-JP" sz="2800" spc="-1" dirty="0">
                <a:solidFill>
                  <a:srgbClr val="000066"/>
                </a:solidFill>
                <a:latin typeface="Meiryo UI"/>
                <a:ea typeface="Meiryo UI"/>
              </a:rPr>
              <a:t>章　</a:t>
            </a:r>
            <a:r>
              <a:rPr lang="en-US" altLang="ja-JP" sz="2800" spc="-1" dirty="0">
                <a:solidFill>
                  <a:srgbClr val="000066"/>
                </a:solidFill>
                <a:latin typeface="Meiryo UI"/>
                <a:ea typeface="Meiryo UI"/>
              </a:rPr>
              <a:t>IoT</a:t>
            </a:r>
            <a:r>
              <a:rPr lang="ja-JP" altLang="ja-JP" sz="2800" spc="-1" dirty="0">
                <a:solidFill>
                  <a:srgbClr val="000066"/>
                </a:solidFill>
                <a:latin typeface="Meiryo UI"/>
                <a:ea typeface="Meiryo UI"/>
              </a:rPr>
              <a:t>　</a:t>
            </a:r>
            <a:r>
              <a:rPr lang="en-US" altLang="ja-JP" sz="2800" spc="-1" dirty="0">
                <a:solidFill>
                  <a:srgbClr val="000066"/>
                </a:solidFill>
                <a:latin typeface="Meiryo UI"/>
                <a:ea typeface="Meiryo UI"/>
              </a:rPr>
              <a:t>2</a:t>
            </a:r>
            <a:endParaRPr lang="en-US" altLang="ja-JP" sz="2800"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A43717D5-A689-4D07-8DCF-ECEAC198E35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19" name="正方形/長方形 19">
            <a:extLst>
              <a:ext uri="{FF2B5EF4-FFF2-40B4-BE49-F238E27FC236}">
                <a16:creationId xmlns:a16="http://schemas.microsoft.com/office/drawing/2014/main" id="{30B1F3DF-ED47-4992-99FA-FC938DB77E2A}"/>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D3EC3FC6-80E2-4C80-924B-C64D53D3585C}"/>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1" name="正方形/長方形 20">
            <a:extLst>
              <a:ext uri="{FF2B5EF4-FFF2-40B4-BE49-F238E27FC236}">
                <a16:creationId xmlns:a16="http://schemas.microsoft.com/office/drawing/2014/main" id="{F9249E5B-2D99-4859-977E-0CA0686C8552}"/>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2" name="スライド番号プレースホルダー 5">
            <a:extLst>
              <a:ext uri="{FF2B5EF4-FFF2-40B4-BE49-F238E27FC236}">
                <a16:creationId xmlns:a16="http://schemas.microsoft.com/office/drawing/2014/main" id="{FFBF2BEA-A881-4066-AC72-14D5AB2EAEB0}"/>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37</a:t>
            </a:fld>
            <a:endParaRPr lang="en-US" sz="1400" b="0" strike="noStrike" spc="-1" dirty="0">
              <a:solidFill>
                <a:srgbClr val="000000"/>
              </a:solidFill>
              <a:latin typeface="Meiryo UI" panose="020B0604030504040204" pitchFamily="50" charset="-128"/>
            </a:endParaRPr>
          </a:p>
        </p:txBody>
      </p:sp>
      <p:sp>
        <p:nvSpPr>
          <p:cNvPr id="35" name="コンテンツ プレースホルダー 2">
            <a:extLst>
              <a:ext uri="{FF2B5EF4-FFF2-40B4-BE49-F238E27FC236}">
                <a16:creationId xmlns:a16="http://schemas.microsoft.com/office/drawing/2014/main" id="{EF6FFBBB-9C01-4914-A68E-021A6C1557CE}"/>
              </a:ext>
            </a:extLst>
          </p:cNvPr>
          <p:cNvSpPr/>
          <p:nvPr/>
        </p:nvSpPr>
        <p:spPr>
          <a:xfrm>
            <a:off x="695160" y="1303875"/>
            <a:ext cx="9238320" cy="5071680"/>
          </a:xfrm>
          <a:prstGeom prst="rect">
            <a:avLst/>
          </a:prstGeom>
          <a:noFill/>
          <a:ln w="0">
            <a:noFill/>
          </a:ln>
        </p:spPr>
        <p:style>
          <a:lnRef idx="0">
            <a:scrgbClr r="0" g="0" b="0"/>
          </a:lnRef>
          <a:fillRef idx="0">
            <a:scrgbClr r="0" g="0" b="0"/>
          </a:fillRef>
          <a:effectRef idx="0">
            <a:scrgbClr r="0" g="0" b="0"/>
          </a:effectRef>
          <a:fontRef idx="minor"/>
        </p:style>
        <p:txBody>
          <a:bodyPr tIns="36000" bIns="36000" anchor="t">
            <a:noAutofit/>
          </a:bodyPr>
          <a:lstStyle/>
          <a:p>
            <a:pPr>
              <a:lnSpc>
                <a:spcPct val="100000"/>
              </a:lnSpc>
              <a:spcBef>
                <a:spcPts val="400"/>
              </a:spcBef>
              <a:tabLst>
                <a:tab pos="0" algn="l"/>
              </a:tabLst>
            </a:pPr>
            <a:r>
              <a:rPr lang="en-US" sz="2000" b="1" strike="noStrike" spc="-1" dirty="0">
                <a:solidFill>
                  <a:srgbClr val="000000"/>
                </a:solidFill>
                <a:latin typeface="Meiryo UI"/>
                <a:ea typeface="Meiryo UI"/>
              </a:rPr>
              <a:t>■3</a:t>
            </a:r>
            <a:r>
              <a:rPr lang="ja-JP" sz="2000" b="1" strike="noStrike" spc="-1" dirty="0" err="1">
                <a:solidFill>
                  <a:srgbClr val="000000"/>
                </a:solidFill>
                <a:latin typeface="Meiryo UI"/>
                <a:ea typeface="Meiryo UI"/>
              </a:rPr>
              <a:t>．</a:t>
            </a:r>
            <a:r>
              <a:rPr lang="en-US" sz="2000" b="1" strike="noStrike" spc="-1" dirty="0" err="1">
                <a:solidFill>
                  <a:srgbClr val="000000"/>
                </a:solidFill>
                <a:latin typeface="Meiryo UI"/>
                <a:ea typeface="Meiryo UI"/>
              </a:rPr>
              <a:t>IoT</a:t>
            </a:r>
            <a:r>
              <a:rPr lang="ja-JP" sz="2000" b="1" strike="noStrike" spc="-1" dirty="0">
                <a:solidFill>
                  <a:srgbClr val="000000"/>
                </a:solidFill>
                <a:latin typeface="Meiryo UI"/>
                <a:ea typeface="Meiryo UI"/>
              </a:rPr>
              <a:t>の活用により実現できること　</a:t>
            </a:r>
            <a:r>
              <a:rPr lang="en-US" sz="2000" b="1" strike="noStrike" spc="-1" dirty="0">
                <a:solidFill>
                  <a:srgbClr val="000000"/>
                </a:solidFill>
                <a:latin typeface="Meiryo UI"/>
                <a:ea typeface="Meiryo UI"/>
              </a:rPr>
              <a:t>(</a:t>
            </a:r>
            <a:r>
              <a:rPr lang="ja-JP" sz="2000" b="1" strike="noStrike" spc="-1" dirty="0">
                <a:solidFill>
                  <a:srgbClr val="000000"/>
                </a:solidFill>
                <a:latin typeface="Meiryo UI"/>
                <a:ea typeface="Meiryo UI"/>
              </a:rPr>
              <a:t>メリット</a:t>
            </a:r>
            <a:r>
              <a:rPr lang="en-US" sz="2000" b="1" strike="noStrike" spc="-1" dirty="0">
                <a:solidFill>
                  <a:srgbClr val="000000"/>
                </a:solidFill>
                <a:latin typeface="Meiryo UI"/>
                <a:ea typeface="Meiryo UI"/>
              </a:rPr>
              <a:t>)</a:t>
            </a:r>
            <a:endParaRPr lang="en-US" sz="2000" b="0" strike="noStrike" spc="-1" dirty="0">
              <a:solidFill>
                <a:srgbClr val="000000"/>
              </a:solidFill>
              <a:latin typeface="Meiryo UI" panose="020B0604030504040204" pitchFamily="50" charset="-128"/>
            </a:endParaRPr>
          </a:p>
          <a:p>
            <a:pPr>
              <a:lnSpc>
                <a:spcPct val="100000"/>
              </a:lnSpc>
              <a:spcBef>
                <a:spcPts val="360"/>
              </a:spcBef>
              <a:tabLst>
                <a:tab pos="0" algn="l"/>
              </a:tabLst>
            </a:pPr>
            <a:r>
              <a:rPr lang="ja-JP" sz="1800" b="1" strike="noStrike" spc="-1" dirty="0">
                <a:solidFill>
                  <a:srgbClr val="000000"/>
                </a:solidFill>
                <a:latin typeface="Meiryo UI"/>
                <a:ea typeface="Meiryo UI"/>
              </a:rPr>
              <a:t>　　</a:t>
            </a:r>
            <a:r>
              <a:rPr lang="en-US" sz="1800" b="1" strike="noStrike" spc="-1" dirty="0">
                <a:solidFill>
                  <a:srgbClr val="000000"/>
                </a:solidFill>
                <a:latin typeface="Meiryo UI"/>
                <a:ea typeface="Meiryo UI"/>
              </a:rPr>
              <a:t>(1)</a:t>
            </a:r>
            <a:r>
              <a:rPr lang="ja-JP" altLang="en-US" sz="1800" b="1" strike="noStrike" spc="-1" dirty="0">
                <a:solidFill>
                  <a:srgbClr val="000000"/>
                </a:solidFill>
                <a:latin typeface="Meiryo UI"/>
                <a:ea typeface="Meiryo UI"/>
              </a:rPr>
              <a:t>リアルタイムの状況把握：</a:t>
            </a:r>
            <a:endParaRPr lang="en-US" altLang="ja-JP" sz="1800" b="1" strike="noStrike" spc="-1" dirty="0">
              <a:solidFill>
                <a:srgbClr val="000000"/>
              </a:solidFill>
              <a:latin typeface="Meiryo UI"/>
              <a:ea typeface="Meiryo UI"/>
            </a:endParaRPr>
          </a:p>
          <a:p>
            <a:pPr>
              <a:lnSpc>
                <a:spcPct val="100000"/>
              </a:lnSpc>
              <a:spcBef>
                <a:spcPts val="360"/>
              </a:spcBef>
              <a:tabLst>
                <a:tab pos="0" algn="l"/>
              </a:tabLst>
            </a:pPr>
            <a:r>
              <a:rPr lang="ja-JP" altLang="en-US" spc="-1" dirty="0">
                <a:solidFill>
                  <a:srgbClr val="000000"/>
                </a:solidFill>
                <a:latin typeface="Meiryo UI"/>
                <a:ea typeface="Meiryo UI"/>
              </a:rPr>
              <a:t>　　　　 </a:t>
            </a:r>
            <a:r>
              <a:rPr lang="ja-JP" sz="1800" b="0" strike="noStrike" spc="-1" dirty="0">
                <a:solidFill>
                  <a:srgbClr val="000000"/>
                </a:solidFill>
                <a:latin typeface="Meiryo UI"/>
                <a:ea typeface="Meiryo UI"/>
              </a:rPr>
              <a:t>実際に触れなければ操作できなかったモノや、実際に見なければ状況がわからなかった</a:t>
            </a:r>
            <a:r>
              <a:rPr lang="ja-JP" altLang="en-US" sz="1800" b="0" strike="noStrike" spc="-1" dirty="0">
                <a:solidFill>
                  <a:srgbClr val="000000"/>
                </a:solidFill>
                <a:latin typeface="Meiryo UI"/>
                <a:ea typeface="Meiryo UI"/>
              </a:rPr>
              <a:t>コト</a:t>
            </a:r>
            <a:r>
              <a:rPr lang="ja-JP" sz="1800" b="0" strike="noStrike" spc="-1" dirty="0">
                <a:solidFill>
                  <a:srgbClr val="000000"/>
                </a:solidFill>
                <a:latin typeface="Meiryo UI"/>
                <a:ea typeface="Meiryo UI"/>
              </a:rPr>
              <a:t>が、</a:t>
            </a:r>
            <a:endParaRPr lang="en-US" sz="1800" b="0" strike="noStrike" spc="-1" dirty="0">
              <a:solidFill>
                <a:srgbClr val="000000"/>
              </a:solidFill>
              <a:latin typeface="Meiryo UI" panose="020B0604030504040204" pitchFamily="50" charset="-128"/>
            </a:endParaRPr>
          </a:p>
          <a:p>
            <a:pPr>
              <a:lnSpc>
                <a:spcPct val="100000"/>
              </a:lnSpc>
              <a:spcBef>
                <a:spcPts val="360"/>
              </a:spcBef>
              <a:tabLst>
                <a:tab pos="0" algn="l"/>
              </a:tabLst>
            </a:pPr>
            <a:r>
              <a:rPr lang="en-US" sz="1800" b="0" strike="noStrike" spc="-1" dirty="0">
                <a:solidFill>
                  <a:srgbClr val="000000"/>
                </a:solidFill>
                <a:latin typeface="Meiryo UI"/>
                <a:ea typeface="Meiryo UI"/>
              </a:rPr>
              <a:t>   </a:t>
            </a:r>
            <a:r>
              <a:rPr lang="ja-JP" sz="1800" b="0" strike="noStrike" spc="-1" dirty="0">
                <a:solidFill>
                  <a:srgbClr val="000000"/>
                </a:solidFill>
                <a:latin typeface="Meiryo UI"/>
                <a:ea typeface="Meiryo UI"/>
              </a:rPr>
              <a:t>　　　</a:t>
            </a:r>
            <a:r>
              <a:rPr lang="ja-JP" sz="1800" b="0" strike="noStrike" spc="-1" dirty="0">
                <a:solidFill>
                  <a:srgbClr val="FF0000"/>
                </a:solidFill>
                <a:latin typeface="Meiryo UI"/>
                <a:ea typeface="Meiryo UI"/>
              </a:rPr>
              <a:t>離れた場所にあってもリアルタイムに操作したり状況を収集</a:t>
            </a:r>
            <a:r>
              <a:rPr lang="ja-JP" sz="1800" b="0" strike="noStrike" spc="-1" dirty="0">
                <a:solidFill>
                  <a:srgbClr val="000000"/>
                </a:solidFill>
                <a:latin typeface="Meiryo UI"/>
                <a:ea typeface="Meiryo UI"/>
              </a:rPr>
              <a:t>したりできるようになる。</a:t>
            </a:r>
            <a:endParaRPr lang="en-US" sz="1800" b="0" strike="noStrike" spc="-1" dirty="0">
              <a:solidFill>
                <a:srgbClr val="000000"/>
              </a:solidFill>
              <a:latin typeface="Meiryo UI" panose="020B0604030504040204" pitchFamily="50" charset="-128"/>
            </a:endParaRPr>
          </a:p>
          <a:p>
            <a:pPr>
              <a:lnSpc>
                <a:spcPct val="100000"/>
              </a:lnSpc>
              <a:spcBef>
                <a:spcPts val="400"/>
              </a:spcBef>
              <a:tabLst>
                <a:tab pos="0" algn="l"/>
              </a:tabLst>
            </a:pPr>
            <a:r>
              <a:rPr lang="ja-JP" sz="2000" b="0" strike="noStrike" spc="-1" dirty="0">
                <a:solidFill>
                  <a:srgbClr val="000000"/>
                </a:solidFill>
                <a:latin typeface="Meiryo UI"/>
                <a:ea typeface="Meiryo UI"/>
              </a:rPr>
              <a:t>　　</a:t>
            </a:r>
            <a:r>
              <a:rPr lang="en-US" sz="1800" b="1" strike="noStrike" spc="-1" dirty="0">
                <a:solidFill>
                  <a:srgbClr val="000000"/>
                </a:solidFill>
                <a:latin typeface="Meiryo UI"/>
                <a:ea typeface="Meiryo UI"/>
              </a:rPr>
              <a:t>(2)</a:t>
            </a:r>
            <a:r>
              <a:rPr lang="ja-JP" altLang="en-US" sz="1800" b="1" strike="noStrike" spc="-1" dirty="0">
                <a:solidFill>
                  <a:srgbClr val="000000"/>
                </a:solidFill>
                <a:latin typeface="Meiryo UI"/>
                <a:ea typeface="Meiryo UI"/>
              </a:rPr>
              <a:t>顧客価値の向上：</a:t>
            </a:r>
            <a:endParaRPr lang="en-US" altLang="ja-JP" sz="1800" b="1" strike="noStrike" spc="-1" dirty="0">
              <a:solidFill>
                <a:srgbClr val="000000"/>
              </a:solidFill>
              <a:latin typeface="Meiryo UI"/>
              <a:ea typeface="Meiryo UI"/>
            </a:endParaRPr>
          </a:p>
          <a:p>
            <a:pPr>
              <a:lnSpc>
                <a:spcPct val="100000"/>
              </a:lnSpc>
              <a:spcBef>
                <a:spcPts val="400"/>
              </a:spcBef>
              <a:tabLst>
                <a:tab pos="0" algn="l"/>
              </a:tabLst>
            </a:pPr>
            <a:r>
              <a:rPr lang="ja-JP" altLang="en-US" spc="-1" dirty="0">
                <a:solidFill>
                  <a:srgbClr val="000000"/>
                </a:solidFill>
                <a:latin typeface="Meiryo UI"/>
                <a:ea typeface="Meiryo UI"/>
              </a:rPr>
              <a:t>　　　　　</a:t>
            </a:r>
            <a:r>
              <a:rPr lang="ja-JP" sz="1800" b="0" strike="noStrike" spc="-1" dirty="0">
                <a:solidFill>
                  <a:srgbClr val="000000"/>
                </a:solidFill>
                <a:latin typeface="Meiryo UI"/>
                <a:ea typeface="Meiryo UI"/>
              </a:rPr>
              <a:t>データを大量に取得</a:t>
            </a:r>
            <a:r>
              <a:rPr lang="ja-JP" altLang="en-US" sz="1800" b="0" strike="noStrike" spc="-1" dirty="0">
                <a:solidFill>
                  <a:srgbClr val="000000"/>
                </a:solidFill>
                <a:latin typeface="Meiryo UI"/>
                <a:ea typeface="Meiryo UI"/>
              </a:rPr>
              <a:t>し</a:t>
            </a:r>
            <a:r>
              <a:rPr lang="ja-JP" altLang="en-US" spc="-1" dirty="0">
                <a:solidFill>
                  <a:srgbClr val="000000"/>
                </a:solidFill>
                <a:latin typeface="Meiryo UI"/>
                <a:ea typeface="Meiryo UI"/>
              </a:rPr>
              <a:t>、利用</a:t>
            </a:r>
            <a:r>
              <a:rPr lang="ja-JP" sz="1800" b="0" strike="noStrike" spc="-1" dirty="0">
                <a:solidFill>
                  <a:srgbClr val="000000"/>
                </a:solidFill>
                <a:latin typeface="Meiryo UI"/>
                <a:ea typeface="Meiryo UI"/>
              </a:rPr>
              <a:t>状況</a:t>
            </a:r>
            <a:r>
              <a:rPr lang="ja-JP" altLang="en-US" spc="-1" dirty="0">
                <a:solidFill>
                  <a:srgbClr val="000000"/>
                </a:solidFill>
                <a:latin typeface="Meiryo UI"/>
                <a:ea typeface="Meiryo UI"/>
              </a:rPr>
              <a:t>や</a:t>
            </a:r>
            <a:r>
              <a:rPr lang="ja-JP" altLang="en-US" sz="1800" b="0" strike="noStrike" spc="-1" dirty="0">
                <a:solidFill>
                  <a:srgbClr val="000000"/>
                </a:solidFill>
                <a:latin typeface="Meiryo UI"/>
                <a:ea typeface="Meiryo UI"/>
              </a:rPr>
              <a:t>頻度</a:t>
            </a:r>
            <a:r>
              <a:rPr lang="ja-JP" sz="1800" b="0" strike="noStrike" spc="-1" dirty="0">
                <a:solidFill>
                  <a:srgbClr val="000000"/>
                </a:solidFill>
                <a:latin typeface="Meiryo UI"/>
                <a:ea typeface="Meiryo UI"/>
              </a:rPr>
              <a:t>を把握</a:t>
            </a:r>
            <a:r>
              <a:rPr lang="ja-JP" altLang="en-US" sz="1800" b="0" strike="noStrike" spc="-1" dirty="0">
                <a:solidFill>
                  <a:srgbClr val="000000"/>
                </a:solidFill>
                <a:latin typeface="Meiryo UI"/>
                <a:ea typeface="Meiryo UI"/>
              </a:rPr>
              <a:t>できることで、ニーズを分析し、</a:t>
            </a:r>
            <a:endParaRPr lang="en-US" altLang="ja-JP" sz="1800" b="0" strike="noStrike" spc="-1" dirty="0">
              <a:solidFill>
                <a:srgbClr val="000000"/>
              </a:solidFill>
              <a:latin typeface="Meiryo UI"/>
              <a:ea typeface="Meiryo UI"/>
            </a:endParaRPr>
          </a:p>
          <a:p>
            <a:pPr>
              <a:lnSpc>
                <a:spcPct val="100000"/>
              </a:lnSpc>
              <a:spcBef>
                <a:spcPts val="400"/>
              </a:spcBef>
              <a:tabLst>
                <a:tab pos="0" algn="l"/>
              </a:tabLst>
            </a:pPr>
            <a:r>
              <a:rPr lang="ja-JP" altLang="en-US" spc="-1" dirty="0">
                <a:solidFill>
                  <a:srgbClr val="000000"/>
                </a:solidFill>
                <a:latin typeface="Meiryo UI"/>
                <a:ea typeface="Meiryo UI"/>
              </a:rPr>
              <a:t>　　　　　</a:t>
            </a:r>
            <a:r>
              <a:rPr lang="ja-JP" altLang="en-US" sz="1800" b="0" strike="noStrike" spc="-1" dirty="0">
                <a:solidFill>
                  <a:srgbClr val="000000"/>
                </a:solidFill>
                <a:latin typeface="Meiryo UI"/>
                <a:ea typeface="Meiryo UI"/>
              </a:rPr>
              <a:t>サービスの品質向上や顧客ニーズに合わせた提供が可能となる。</a:t>
            </a:r>
            <a:endParaRPr lang="en-US" sz="2000" b="0" strike="noStrike" spc="-1" dirty="0">
              <a:solidFill>
                <a:srgbClr val="000000"/>
              </a:solidFill>
              <a:latin typeface="Meiryo UI" panose="020B0604030504040204" pitchFamily="50" charset="-128"/>
            </a:endParaRPr>
          </a:p>
          <a:p>
            <a:pPr>
              <a:lnSpc>
                <a:spcPct val="100000"/>
              </a:lnSpc>
              <a:spcBef>
                <a:spcPts val="400"/>
              </a:spcBef>
              <a:tabLst>
                <a:tab pos="0" algn="l"/>
              </a:tabLst>
            </a:pPr>
            <a:endParaRPr lang="en-US" sz="2000" b="1" strike="noStrike" spc="-1" dirty="0">
              <a:solidFill>
                <a:srgbClr val="000000"/>
              </a:solidFill>
              <a:latin typeface="Meiryo UI"/>
              <a:ea typeface="Meiryo UI"/>
            </a:endParaRPr>
          </a:p>
          <a:p>
            <a:pPr>
              <a:lnSpc>
                <a:spcPct val="100000"/>
              </a:lnSpc>
              <a:spcBef>
                <a:spcPts val="400"/>
              </a:spcBef>
              <a:tabLst>
                <a:tab pos="0" algn="l"/>
              </a:tabLst>
            </a:pPr>
            <a:r>
              <a:rPr lang="en-US" sz="2000" b="1" strike="noStrike" spc="-1" dirty="0">
                <a:solidFill>
                  <a:srgbClr val="000000"/>
                </a:solidFill>
                <a:latin typeface="Meiryo UI"/>
                <a:ea typeface="Meiryo UI"/>
              </a:rPr>
              <a:t>■4</a:t>
            </a:r>
            <a:r>
              <a:rPr lang="ja-JP" sz="2000" b="1" strike="noStrike" spc="-1" dirty="0" err="1">
                <a:solidFill>
                  <a:srgbClr val="000000"/>
                </a:solidFill>
                <a:latin typeface="Meiryo UI"/>
                <a:ea typeface="Meiryo UI"/>
              </a:rPr>
              <a:t>．</a:t>
            </a:r>
            <a:r>
              <a:rPr lang="ja-JP" sz="2000" b="1" strike="noStrike" spc="-1" dirty="0">
                <a:solidFill>
                  <a:srgbClr val="000000"/>
                </a:solidFill>
                <a:latin typeface="Meiryo UI"/>
                <a:ea typeface="Meiryo UI"/>
              </a:rPr>
              <a:t>デジタルツイン</a:t>
            </a:r>
            <a:endParaRPr lang="en-US" sz="2000" b="0" strike="noStrike" spc="-1" dirty="0">
              <a:solidFill>
                <a:srgbClr val="000000"/>
              </a:solidFill>
              <a:latin typeface="Meiryo UI" panose="020B0604030504040204" pitchFamily="50" charset="-128"/>
            </a:endParaRPr>
          </a:p>
          <a:p>
            <a:pPr>
              <a:lnSpc>
                <a:spcPct val="100000"/>
              </a:lnSpc>
              <a:spcBef>
                <a:spcPts val="360"/>
              </a:spcBef>
              <a:tabLst>
                <a:tab pos="0" algn="l"/>
              </a:tabLst>
            </a:pPr>
            <a:r>
              <a:rPr lang="ja-JP" sz="1800" b="0" strike="noStrike" spc="-1" dirty="0">
                <a:solidFill>
                  <a:srgbClr val="000000"/>
                </a:solidFill>
                <a:latin typeface="Meiryo UI"/>
                <a:ea typeface="Meiryo UI"/>
              </a:rPr>
              <a:t>　</a:t>
            </a:r>
            <a:r>
              <a:rPr lang="ja-JP" alt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物理空間</a:t>
            </a:r>
            <a:r>
              <a:rPr lang="ja-JP" alt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と対になる双子</a:t>
            </a:r>
            <a:r>
              <a:rPr 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ツイン</a:t>
            </a:r>
            <a:r>
              <a:rPr 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を</a:t>
            </a:r>
            <a:r>
              <a:rPr lang="ja-JP" alt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仮想空間</a:t>
            </a:r>
            <a:r>
              <a:rPr lang="ja-JP" alt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上に構築</a:t>
            </a:r>
            <a:endParaRPr lang="en-US" sz="1800" b="0" strike="noStrike" spc="-1" dirty="0">
              <a:solidFill>
                <a:srgbClr val="000000"/>
              </a:solidFill>
              <a:latin typeface="Meiryo UI" panose="020B0604030504040204" pitchFamily="50" charset="-128"/>
            </a:endParaRPr>
          </a:p>
          <a:p>
            <a:pPr>
              <a:lnSpc>
                <a:spcPct val="100000"/>
              </a:lnSpc>
              <a:spcBef>
                <a:spcPts val="360"/>
              </a:spcBef>
              <a:tabLst>
                <a:tab pos="0" algn="l"/>
              </a:tabLst>
            </a:pPr>
            <a:r>
              <a:rPr lang="ja-JP" sz="1800" b="0" strike="noStrike" spc="-1" dirty="0">
                <a:solidFill>
                  <a:srgbClr val="000000"/>
                </a:solidFill>
                <a:latin typeface="Meiryo UI"/>
                <a:ea typeface="Meiryo UI"/>
              </a:rPr>
              <a:t>　モニタリングやシミュレーションを可能にする仕組み</a:t>
            </a:r>
            <a:endParaRPr lang="en-US" sz="1800" b="0" strike="noStrike" spc="-1" dirty="0">
              <a:solidFill>
                <a:srgbClr val="000000"/>
              </a:solidFill>
              <a:latin typeface="Meiryo UI" panose="020B0604030504040204" pitchFamily="50" charset="-128"/>
            </a:endParaRPr>
          </a:p>
          <a:p>
            <a:pPr>
              <a:lnSpc>
                <a:spcPct val="100000"/>
              </a:lnSpc>
              <a:spcBef>
                <a:spcPts val="360"/>
              </a:spcBef>
              <a:tabLst>
                <a:tab pos="0" algn="l"/>
              </a:tabLst>
            </a:pPr>
            <a:endParaRPr lang="en-US" sz="1800" b="0" strike="noStrike" spc="-1" dirty="0">
              <a:solidFill>
                <a:srgbClr val="000000"/>
              </a:solidFill>
              <a:latin typeface="Meiryo UI" panose="020B0604030504040204" pitchFamily="50" charset="-128"/>
            </a:endParaRPr>
          </a:p>
        </p:txBody>
      </p:sp>
      <p:pic>
        <p:nvPicPr>
          <p:cNvPr id="36" name="図 12">
            <a:extLst>
              <a:ext uri="{FF2B5EF4-FFF2-40B4-BE49-F238E27FC236}">
                <a16:creationId xmlns:a16="http://schemas.microsoft.com/office/drawing/2014/main" id="{65AB8FF2-510B-47D8-B22F-479F2A534FEF}"/>
              </a:ext>
            </a:extLst>
          </p:cNvPr>
          <p:cNvPicPr/>
          <p:nvPr/>
        </p:nvPicPr>
        <p:blipFill>
          <a:blip r:embed="rId4">
            <a:grayscl/>
          </a:blip>
          <a:stretch/>
        </p:blipFill>
        <p:spPr>
          <a:xfrm>
            <a:off x="7805711" y="3642021"/>
            <a:ext cx="3893141" cy="2863973"/>
          </a:xfrm>
          <a:prstGeom prst="rect">
            <a:avLst/>
          </a:prstGeom>
          <a:ln w="0">
            <a:noFill/>
          </a:ln>
        </p:spPr>
      </p:pic>
      <p:sp>
        <p:nvSpPr>
          <p:cNvPr id="37" name="四角形: 角を丸くする 2">
            <a:extLst>
              <a:ext uri="{FF2B5EF4-FFF2-40B4-BE49-F238E27FC236}">
                <a16:creationId xmlns:a16="http://schemas.microsoft.com/office/drawing/2014/main" id="{F03BCE50-F5BC-4E89-AC3C-068E2C25DD48}"/>
              </a:ext>
            </a:extLst>
          </p:cNvPr>
          <p:cNvSpPr/>
          <p:nvPr/>
        </p:nvSpPr>
        <p:spPr>
          <a:xfrm>
            <a:off x="1127448" y="5029085"/>
            <a:ext cx="5616160" cy="1496520"/>
          </a:xfrm>
          <a:prstGeom prst="roundRect">
            <a:avLst>
              <a:gd name="adj" fmla="val 6344"/>
            </a:avLst>
          </a:prstGeom>
          <a:noFill/>
          <a:ln>
            <a:solidFill>
              <a:srgbClr val="00006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ja-JP" sz="1800" b="0" strike="noStrike" spc="-1" dirty="0">
                <a:solidFill>
                  <a:srgbClr val="000000"/>
                </a:solidFill>
                <a:latin typeface="Meiryo UI" panose="020B0604030504040204" pitchFamily="50" charset="-128"/>
                <a:ea typeface="Meiryo UI" panose="020B0604030504040204" pitchFamily="50" charset="-128"/>
              </a:rPr>
              <a:t>取得した</a:t>
            </a: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大量のデータ</a:t>
            </a: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を</a:t>
            </a:r>
            <a:endParaRPr lang="en-US" altLang="ja-JP" sz="18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en-US" sz="1800" b="0" strike="noStrike" spc="-1" dirty="0">
                <a:solidFill>
                  <a:srgbClr val="000000"/>
                </a:solidFill>
                <a:latin typeface="Meiryo UI" panose="020B0604030504040204" pitchFamily="50" charset="-128"/>
                <a:ea typeface="Meiryo UI" panose="020B0604030504040204" pitchFamily="50" charset="-128"/>
              </a:rPr>
              <a:t>AI</a:t>
            </a: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などで高度な</a:t>
            </a: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分析・予測・シミュレーション</a:t>
            </a:r>
            <a:r>
              <a:rPr lang="ja-JP" alt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を実施。</a:t>
            </a:r>
            <a:endParaRPr lang="en-US" sz="18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en-US" sz="1800" b="0" strike="noStrike" spc="-1" dirty="0">
                <a:solidFill>
                  <a:srgbClr val="000000"/>
                </a:solidFill>
                <a:latin typeface="Meiryo UI" panose="020B0604030504040204" pitchFamily="50" charset="-128"/>
                <a:ea typeface="Meiryo UI" panose="020B0604030504040204" pitchFamily="50" charset="-128"/>
              </a:rPr>
              <a:t>→</a:t>
            </a:r>
            <a:r>
              <a:rPr lang="ja-JP" sz="1800" b="0" strike="noStrike" spc="-1" dirty="0">
                <a:solidFill>
                  <a:srgbClr val="000000"/>
                </a:solidFill>
                <a:latin typeface="Meiryo UI" panose="020B0604030504040204" pitchFamily="50" charset="-128"/>
                <a:ea typeface="Meiryo UI" panose="020B0604030504040204" pitchFamily="50" charset="-128"/>
              </a:rPr>
              <a:t>結果を生産設備やプロセスなどにフィードバック</a:t>
            </a:r>
            <a:endParaRPr lang="en-US" sz="18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endParaRPr lang="en-US" sz="8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sz="1800" b="0" strike="noStrike" spc="-1" dirty="0">
                <a:solidFill>
                  <a:srgbClr val="FF0000"/>
                </a:solidFill>
                <a:latin typeface="Meiryo UI" panose="020B0604030504040204" pitchFamily="50" charset="-128"/>
                <a:ea typeface="Meiryo UI" panose="020B0604030504040204" pitchFamily="50" charset="-128"/>
              </a:rPr>
              <a:t>生産性を向上、業務プロセスを最適化</a:t>
            </a:r>
            <a:endParaRPr lang="en-US" sz="1800" b="0" strike="noStrike" spc="-1" dirty="0">
              <a:solidFill>
                <a:srgbClr val="000000"/>
              </a:solidFill>
              <a:latin typeface="Meiryo UI" panose="020B0604030504040204" pitchFamily="50" charset="-128"/>
              <a:ea typeface="Meiryo UI"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6BE92038-3025-4FA6-98A7-41ECEE5A8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4" name="図 13" descr="アイコン&#10;&#10;自動的に生成された説明">
            <a:extLst>
              <a:ext uri="{FF2B5EF4-FFF2-40B4-BE49-F238E27FC236}">
                <a16:creationId xmlns:a16="http://schemas.microsoft.com/office/drawing/2014/main" id="{08016275-7C11-4C6E-A54E-0C4E86EDE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extLst>
      <p:ext uri="{BB962C8B-B14F-4D97-AF65-F5344CB8AC3E}">
        <p14:creationId xmlns:p14="http://schemas.microsoft.com/office/powerpoint/2010/main" val="2788977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タイトル 2"/>
          <p:cNvSpPr/>
          <p:nvPr/>
        </p:nvSpPr>
        <p:spPr>
          <a:xfrm>
            <a:off x="726840" y="32328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社会最適を実現するための外部サービスの活用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697" name="コンテンツ プレースホルダー 2"/>
          <p:cNvSpPr/>
          <p:nvPr/>
        </p:nvSpPr>
        <p:spPr>
          <a:xfrm>
            <a:off x="618041" y="1302840"/>
            <a:ext cx="9434880" cy="42732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tabLst>
                <a:tab pos="0" algn="l"/>
              </a:tabLst>
            </a:pPr>
            <a:r>
              <a:rPr lang="ja-JP" altLang="en-US" sz="2400" b="1" spc="-1" dirty="0">
                <a:solidFill>
                  <a:srgbClr val="000066"/>
                </a:solidFill>
                <a:latin typeface="Meiryo UI"/>
                <a:ea typeface="Meiryo UI"/>
              </a:rPr>
              <a:t>社会最適とは</a:t>
            </a:r>
            <a:endParaRPr lang="en-US" sz="2400" b="0" strike="noStrike" spc="-1" dirty="0">
              <a:solidFill>
                <a:srgbClr val="000000"/>
              </a:solidFill>
              <a:latin typeface="Meiryo UI" panose="020B0604030504040204" pitchFamily="50" charset="-128"/>
            </a:endParaRPr>
          </a:p>
        </p:txBody>
      </p:sp>
      <p:sp>
        <p:nvSpPr>
          <p:cNvPr id="699" name="コンテンツ プレースホルダー 2"/>
          <p:cNvSpPr/>
          <p:nvPr/>
        </p:nvSpPr>
        <p:spPr>
          <a:xfrm>
            <a:off x="6263640" y="4232520"/>
            <a:ext cx="4951080" cy="2394720"/>
          </a:xfrm>
          <a:prstGeom prst="rect">
            <a:avLst/>
          </a:prstGeom>
          <a:noFill/>
          <a:ln w="0">
            <a:noFill/>
          </a:ln>
        </p:spPr>
        <p:style>
          <a:lnRef idx="0">
            <a:scrgbClr r="0" g="0" b="0"/>
          </a:lnRef>
          <a:fillRef idx="0">
            <a:scrgbClr r="0" g="0" b="0"/>
          </a:fillRef>
          <a:effectRef idx="0">
            <a:scrgbClr r="0" g="0" b="0"/>
          </a:effectRef>
          <a:fontRef idx="minor"/>
        </p:style>
        <p:txBody>
          <a:bodyPr tIns="36000" bIns="36000" numCol="1" spcCol="0" anchor="t">
            <a:noAutofit/>
          </a:bodyPr>
          <a:lstStyle/>
          <a:p>
            <a:pPr>
              <a:lnSpc>
                <a:spcPct val="100000"/>
              </a:lnSpc>
              <a:spcBef>
                <a:spcPts val="320"/>
              </a:spcBef>
              <a:tabLst>
                <a:tab pos="0" algn="l"/>
              </a:tabLst>
            </a:pPr>
            <a:r>
              <a:rPr lang="en-US" sz="1600" b="0" strike="noStrike" spc="-1" dirty="0">
                <a:solidFill>
                  <a:srgbClr val="000000"/>
                </a:solidFill>
                <a:latin typeface="Meiryo UI"/>
                <a:ea typeface="Meiryo UI"/>
              </a:rPr>
              <a:t>1</a:t>
            </a:r>
            <a:r>
              <a:rPr lang="ja-JP" sz="1600" b="0" strike="noStrike" spc="-1" dirty="0">
                <a:solidFill>
                  <a:srgbClr val="000000"/>
                </a:solidFill>
                <a:latin typeface="Meiryo UI"/>
                <a:ea typeface="Meiryo UI"/>
              </a:rPr>
              <a:t>．社会最適とは</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2</a:t>
            </a:r>
            <a:r>
              <a:rPr lang="ja-JP" sz="1600" b="0" strike="noStrike" spc="-1" dirty="0">
                <a:solidFill>
                  <a:srgbClr val="000000"/>
                </a:solidFill>
                <a:latin typeface="Meiryo UI"/>
                <a:ea typeface="Meiryo UI"/>
              </a:rPr>
              <a:t>．割り勘効果</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3</a:t>
            </a:r>
            <a:r>
              <a:rPr lang="ja-JP" sz="1600" b="0" strike="noStrike" spc="-1" dirty="0">
                <a:solidFill>
                  <a:srgbClr val="000000"/>
                </a:solidFill>
                <a:latin typeface="Meiryo UI"/>
                <a:ea typeface="Meiryo UI"/>
              </a:rPr>
              <a:t>．割り勘効果が期待できる外部サービスの種類と特徴</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4</a:t>
            </a:r>
            <a:r>
              <a:rPr lang="ja-JP" sz="1600" b="0" strike="noStrike" spc="-1" dirty="0">
                <a:solidFill>
                  <a:srgbClr val="000000"/>
                </a:solidFill>
                <a:latin typeface="Meiryo UI"/>
                <a:ea typeface="Meiryo UI"/>
              </a:rPr>
              <a:t>．外部サービス利用のメリット・デメリット</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5</a:t>
            </a:r>
            <a:r>
              <a:rPr lang="ja-JP" sz="1600" b="0" strike="noStrike" spc="-1" dirty="0">
                <a:solidFill>
                  <a:srgbClr val="000000"/>
                </a:solidFill>
                <a:latin typeface="Meiryo UI"/>
                <a:ea typeface="Meiryo UI"/>
              </a:rPr>
              <a:t>．競争領域、非競争領域と外部サービス</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6</a:t>
            </a:r>
            <a:r>
              <a:rPr lang="ja-JP" sz="1600" b="0" strike="noStrike" spc="-1" dirty="0">
                <a:solidFill>
                  <a:srgbClr val="000000"/>
                </a:solidFill>
                <a:latin typeface="Meiryo UI"/>
                <a:ea typeface="Meiryo UI"/>
              </a:rPr>
              <a:t>．デジタル産業の企業４類型との関係</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7</a:t>
            </a:r>
            <a:r>
              <a:rPr lang="ja-JP" sz="1600" b="0" strike="noStrike" spc="-1" dirty="0">
                <a:solidFill>
                  <a:srgbClr val="000000"/>
                </a:solidFill>
                <a:latin typeface="Meiryo UI"/>
                <a:ea typeface="Meiryo UI"/>
              </a:rPr>
              <a:t>．競争性の変化</a:t>
            </a:r>
            <a:endParaRPr lang="en-US" sz="1600" b="0" strike="noStrike" spc="-1" dirty="0">
              <a:solidFill>
                <a:srgbClr val="000000"/>
              </a:solidFill>
              <a:latin typeface="Meiryo UI" panose="020B0604030504040204" pitchFamily="50" charset="-128"/>
            </a:endParaRPr>
          </a:p>
          <a:p>
            <a:pPr>
              <a:lnSpc>
                <a:spcPct val="100000"/>
              </a:lnSpc>
              <a:spcBef>
                <a:spcPts val="320"/>
              </a:spcBef>
              <a:tabLst>
                <a:tab pos="0" algn="l"/>
              </a:tabLst>
            </a:pPr>
            <a:r>
              <a:rPr lang="en-US" sz="1600" b="0" strike="noStrike" spc="-1" dirty="0">
                <a:solidFill>
                  <a:srgbClr val="000000"/>
                </a:solidFill>
                <a:latin typeface="Meiryo UI"/>
                <a:ea typeface="Meiryo UI"/>
              </a:rPr>
              <a:t>8</a:t>
            </a:r>
            <a:r>
              <a:rPr lang="ja-JP" sz="1600" b="0" strike="noStrike" spc="-1" dirty="0">
                <a:solidFill>
                  <a:srgbClr val="000000"/>
                </a:solidFill>
                <a:latin typeface="Meiryo UI"/>
                <a:ea typeface="Meiryo UI"/>
              </a:rPr>
              <a:t>．外部サービス活用方法のまとめ</a:t>
            </a:r>
            <a:endParaRPr lang="en-US" sz="1600" b="0" strike="noStrike" spc="-1" dirty="0">
              <a:solidFill>
                <a:srgbClr val="000000"/>
              </a:solidFill>
              <a:latin typeface="Meiryo UI" panose="020B0604030504040204" pitchFamily="50" charset="-128"/>
            </a:endParaRPr>
          </a:p>
        </p:txBody>
      </p:sp>
      <p:sp>
        <p:nvSpPr>
          <p:cNvPr id="700" name="四角形: 角を丸くする 17"/>
          <p:cNvSpPr/>
          <p:nvPr/>
        </p:nvSpPr>
        <p:spPr>
          <a:xfrm>
            <a:off x="6311180" y="4523512"/>
            <a:ext cx="4735899" cy="2736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701" name="図 18"/>
          <p:cNvPicPr/>
          <p:nvPr/>
        </p:nvPicPr>
        <p:blipFill>
          <a:blip r:embed="rId3"/>
          <a:stretch/>
        </p:blipFill>
        <p:spPr>
          <a:xfrm>
            <a:off x="839880" y="4149080"/>
            <a:ext cx="4081680" cy="2394720"/>
          </a:xfrm>
          <a:prstGeom prst="rect">
            <a:avLst/>
          </a:prstGeom>
          <a:ln w="0">
            <a:noFill/>
          </a:ln>
        </p:spPr>
      </p:pic>
      <p:sp>
        <p:nvSpPr>
          <p:cNvPr id="702" name="四角形: 角を丸くする 19"/>
          <p:cNvSpPr/>
          <p:nvPr/>
        </p:nvSpPr>
        <p:spPr>
          <a:xfrm>
            <a:off x="860400" y="5452280"/>
            <a:ext cx="3552840" cy="109152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18" name="正方形/長方形 17">
            <a:extLst>
              <a:ext uri="{FF2B5EF4-FFF2-40B4-BE49-F238E27FC236}">
                <a16:creationId xmlns:a16="http://schemas.microsoft.com/office/drawing/2014/main" id="{F3DDBA98-72D4-46A4-8C40-363783AA8A98}"/>
              </a:ext>
            </a:extLst>
          </p:cNvPr>
          <p:cNvSpPr/>
          <p:nvPr/>
        </p:nvSpPr>
        <p:spPr>
          <a:xfrm>
            <a:off x="479376" y="1340768"/>
            <a:ext cx="11232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19" name="PlaceHolder 1">
            <a:extLst>
              <a:ext uri="{FF2B5EF4-FFF2-40B4-BE49-F238E27FC236}">
                <a16:creationId xmlns:a16="http://schemas.microsoft.com/office/drawing/2014/main" id="{DEF727C3-8A42-4C75-8790-F81E29B4C72F}"/>
              </a:ext>
            </a:extLst>
          </p:cNvPr>
          <p:cNvSpPr txBox="1">
            <a:spLocks/>
          </p:cNvSpPr>
          <p:nvPr/>
        </p:nvSpPr>
        <p:spPr>
          <a:xfrm>
            <a:off x="6096000" y="3363262"/>
            <a:ext cx="4951080" cy="651389"/>
          </a:xfrm>
          <a:prstGeom prst="rect">
            <a:avLst/>
          </a:prstGeom>
          <a:solidFill>
            <a:srgbClr val="0070C0"/>
          </a:solidFill>
          <a:ln w="0">
            <a:solidFill>
              <a:srgbClr val="808080"/>
            </a:solidFill>
          </a:ln>
        </p:spPr>
        <p:txBody>
          <a:bodyPr tIns="36000" bIns="36000" numCol="1" spcCol="0" anchor="ctr">
            <a:noAutofit/>
          </a:bodyPr>
          <a:lstStyle/>
          <a:p>
            <a:pPr>
              <a:lnSpc>
                <a:spcPct val="100000"/>
              </a:lnSpc>
              <a:spcBef>
                <a:spcPts val="400"/>
              </a:spcBef>
              <a:tabLst>
                <a:tab pos="0" algn="l"/>
              </a:tabLst>
            </a:pPr>
            <a:r>
              <a:rPr kumimoji="0" lang="ja-JP" sz="2000" kern="0" spc="-1" dirty="0">
                <a:solidFill>
                  <a:srgbClr val="FFFFFF"/>
                </a:solidFill>
                <a:latin typeface="Meiryo UI" panose="020B0604030504040204" pitchFamily="50" charset="-128"/>
                <a:ea typeface="Meiryo UI" panose="020B0604030504040204" pitchFamily="50" charset="-128"/>
              </a:rPr>
              <a:t>「</a:t>
            </a:r>
            <a:r>
              <a:rPr lang="ja-JP" altLang="ja-JP" sz="2000" spc="-1" dirty="0">
                <a:solidFill>
                  <a:srgbClr val="FFFFFF"/>
                </a:solidFill>
                <a:latin typeface="Meiryo UI" panose="020B0604030504040204" pitchFamily="50" charset="-128"/>
                <a:ea typeface="Meiryo UI" panose="020B0604030504040204" pitchFamily="50" charset="-128"/>
              </a:rPr>
              <a:t>社会最適を実現するための</a:t>
            </a:r>
            <a:endParaRPr lang="en-US" altLang="ja-JP" sz="2000" spc="-1" dirty="0">
              <a:solidFill>
                <a:srgbClr val="FFFFFF"/>
              </a:solidFill>
              <a:latin typeface="Meiryo UI" panose="020B0604030504040204" pitchFamily="50" charset="-128"/>
              <a:ea typeface="Meiryo UI" panose="020B0604030504040204" pitchFamily="50" charset="-128"/>
            </a:endParaRPr>
          </a:p>
          <a:p>
            <a:pPr>
              <a:lnSpc>
                <a:spcPct val="100000"/>
              </a:lnSpc>
              <a:spcBef>
                <a:spcPts val="400"/>
              </a:spcBef>
              <a:tabLst>
                <a:tab pos="0" algn="l"/>
              </a:tabLst>
            </a:pPr>
            <a:r>
              <a:rPr lang="ja-JP" altLang="en-US" sz="2000" spc="-1" dirty="0">
                <a:solidFill>
                  <a:srgbClr val="FFFFFF"/>
                </a:solidFill>
                <a:latin typeface="Meiryo UI" panose="020B0604030504040204" pitchFamily="50" charset="-128"/>
                <a:ea typeface="Meiryo UI" panose="020B0604030504040204" pitchFamily="50" charset="-128"/>
              </a:rPr>
              <a:t>　</a:t>
            </a:r>
            <a:r>
              <a:rPr lang="ja-JP" altLang="ja-JP" sz="2000" spc="-1" dirty="0">
                <a:solidFill>
                  <a:srgbClr val="FFFFFF"/>
                </a:solidFill>
                <a:latin typeface="Meiryo UI" panose="020B0604030504040204" pitchFamily="50" charset="-128"/>
                <a:ea typeface="Meiryo UI" panose="020B0604030504040204" pitchFamily="50" charset="-128"/>
              </a:rPr>
              <a:t>外部サービスの活用</a:t>
            </a:r>
            <a:r>
              <a:rPr lang="ja-JP" altLang="en-US" sz="2000" spc="-1" dirty="0">
                <a:solidFill>
                  <a:srgbClr val="FFFFFF"/>
                </a:solidFill>
                <a:latin typeface="Meiryo UI" panose="020B0604030504040204" pitchFamily="50" charset="-128"/>
                <a:ea typeface="Meiryo UI" panose="020B0604030504040204" pitchFamily="50" charset="-128"/>
              </a:rPr>
              <a:t>」</a:t>
            </a:r>
            <a:r>
              <a:rPr kumimoji="0" lang="ja-JP" sz="2000" kern="0" spc="-1" dirty="0">
                <a:solidFill>
                  <a:srgbClr val="FFFFFF"/>
                </a:solidFill>
                <a:latin typeface="Meiryo UI" panose="020B0604030504040204" pitchFamily="50" charset="-128"/>
                <a:ea typeface="Meiryo UI" panose="020B0604030504040204" pitchFamily="50" charset="-128"/>
              </a:rPr>
              <a:t>の節構成</a:t>
            </a:r>
            <a:endParaRPr kumimoji="0" lang="en-US" sz="2000" kern="0" spc="-1" dirty="0">
              <a:solidFill>
                <a:srgbClr val="000066"/>
              </a:solidFill>
              <a:latin typeface="Meiryo UI" panose="020B0604030504040204" pitchFamily="50" charset="-128"/>
              <a:ea typeface="Meiryo UI" panose="020B0604030504040204" pitchFamily="50" charset="-128"/>
            </a:endParaRPr>
          </a:p>
        </p:txBody>
      </p:sp>
      <p:sp>
        <p:nvSpPr>
          <p:cNvPr id="20" name="PlaceHolder 1">
            <a:extLst>
              <a:ext uri="{FF2B5EF4-FFF2-40B4-BE49-F238E27FC236}">
                <a16:creationId xmlns:a16="http://schemas.microsoft.com/office/drawing/2014/main" id="{95B6E734-E1E6-42E9-BABE-9E4962D3CDCA}"/>
              </a:ext>
            </a:extLst>
          </p:cNvPr>
          <p:cNvSpPr txBox="1">
            <a:spLocks/>
          </p:cNvSpPr>
          <p:nvPr/>
        </p:nvSpPr>
        <p:spPr>
          <a:xfrm>
            <a:off x="631291" y="3644900"/>
            <a:ext cx="4951080" cy="367878"/>
          </a:xfrm>
          <a:prstGeom prst="rect">
            <a:avLst/>
          </a:prstGeom>
          <a:solidFill>
            <a:srgbClr val="0070C0"/>
          </a:solidFill>
          <a:ln w="0">
            <a:noFill/>
          </a:ln>
        </p:spPr>
        <p:txBody>
          <a:bodyPr tIns="36000" bIns="36000" numCol="1" spcCol="0" anchor="ctr">
            <a:noAutofit/>
          </a:bodyPr>
          <a:lstStyle/>
          <a:p>
            <a:pPr indent="0">
              <a:lnSpc>
                <a:spcPct val="100000"/>
              </a:lnSpc>
              <a:spcBef>
                <a:spcPts val="400"/>
              </a:spcBef>
              <a:buNone/>
              <a:tabLst>
                <a:tab pos="0" algn="l"/>
              </a:tabLst>
            </a:pPr>
            <a:r>
              <a:rPr lang="ja-JP" altLang="en-US" sz="2000" spc="-1" dirty="0">
                <a:solidFill>
                  <a:srgbClr val="FFFFFF"/>
                </a:solidFill>
                <a:latin typeface="Meiryo UI"/>
                <a:ea typeface="Meiryo UI"/>
              </a:rPr>
              <a:t>スサノオ・フレームワークの領域</a:t>
            </a:r>
            <a:endParaRPr lang="en-US" altLang="ja-JP" sz="2000" spc="-1" dirty="0">
              <a:solidFill>
                <a:srgbClr val="000066"/>
              </a:solidFill>
              <a:latin typeface="Meiryo UI" panose="020B0604030504040204" pitchFamily="50" charset="-128"/>
            </a:endParaRPr>
          </a:p>
        </p:txBody>
      </p:sp>
      <p:sp>
        <p:nvSpPr>
          <p:cNvPr id="22" name="コンテンツ プレースホルダー 2">
            <a:extLst>
              <a:ext uri="{FF2B5EF4-FFF2-40B4-BE49-F238E27FC236}">
                <a16:creationId xmlns:a16="http://schemas.microsoft.com/office/drawing/2014/main" id="{C57C7401-0BEB-48CA-8E66-DBAE813B5FE4}"/>
              </a:ext>
            </a:extLst>
          </p:cNvPr>
          <p:cNvSpPr/>
          <p:nvPr/>
        </p:nvSpPr>
        <p:spPr>
          <a:xfrm>
            <a:off x="868483" y="1736373"/>
            <a:ext cx="9547997" cy="544115"/>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tabLst>
                <a:tab pos="0" algn="l"/>
              </a:tabLst>
            </a:pPr>
            <a:r>
              <a:rPr lang="ja-JP" altLang="en-US" spc="-1" dirty="0">
                <a:solidFill>
                  <a:srgbClr val="000000"/>
                </a:solidFill>
                <a:latin typeface="Meiryo UI"/>
                <a:ea typeface="Meiryo UI"/>
              </a:rPr>
              <a:t>自社のデジタル投資や人材を効率的に活用するため、全てを自社で開発するのではなく、</a:t>
            </a:r>
            <a:endParaRPr lang="en-US" altLang="ja-JP" spc="-1" dirty="0">
              <a:solidFill>
                <a:srgbClr val="000000"/>
              </a:solidFill>
              <a:latin typeface="Meiryo UI"/>
              <a:ea typeface="Meiryo UI"/>
            </a:endParaRPr>
          </a:p>
          <a:p>
            <a:pPr>
              <a:tabLst>
                <a:tab pos="0" algn="l"/>
              </a:tabLst>
            </a:pPr>
            <a:r>
              <a:rPr lang="ja-JP" altLang="en-US" spc="-1" dirty="0">
                <a:solidFill>
                  <a:srgbClr val="000000"/>
                </a:solidFill>
                <a:latin typeface="Meiryo UI"/>
                <a:ea typeface="Meiryo UI"/>
              </a:rPr>
              <a:t>既に存在する「外部のサービス」をうまく取り込んでアーキテクチャを構築すること</a:t>
            </a:r>
          </a:p>
        </p:txBody>
      </p:sp>
      <p:sp>
        <p:nvSpPr>
          <p:cNvPr id="23" name="四角形: 角を丸くする 17">
            <a:extLst>
              <a:ext uri="{FF2B5EF4-FFF2-40B4-BE49-F238E27FC236}">
                <a16:creationId xmlns:a16="http://schemas.microsoft.com/office/drawing/2014/main" id="{CC1BDF91-F5A5-44D8-B08D-B33B4386FF7A}"/>
              </a:ext>
            </a:extLst>
          </p:cNvPr>
          <p:cNvSpPr/>
          <p:nvPr/>
        </p:nvSpPr>
        <p:spPr>
          <a:xfrm>
            <a:off x="6317080" y="5088144"/>
            <a:ext cx="4735899" cy="273640"/>
          </a:xfrm>
          <a:prstGeom prst="roundRect">
            <a:avLst>
              <a:gd name="adj" fmla="val 8861"/>
            </a:avLst>
          </a:prstGeom>
          <a:noFill/>
          <a:ln w="44450">
            <a:solidFill>
              <a:srgbClr val="FF0000"/>
            </a:solidFill>
            <a:round/>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26" name="図 25" descr="アイコン&#10;&#10;自動的に生成された説明">
            <a:extLst>
              <a:ext uri="{FF2B5EF4-FFF2-40B4-BE49-F238E27FC236}">
                <a16:creationId xmlns:a16="http://schemas.microsoft.com/office/drawing/2014/main" id="{F99F1E57-A5BA-48AF-8ABE-291CE973A60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7" name="正方形/長方形 19">
            <a:extLst>
              <a:ext uri="{FF2B5EF4-FFF2-40B4-BE49-F238E27FC236}">
                <a16:creationId xmlns:a16="http://schemas.microsoft.com/office/drawing/2014/main" id="{3CE02766-7394-4158-9B47-5BB200C8C90A}"/>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8" name="正方形/長方形 19">
            <a:extLst>
              <a:ext uri="{FF2B5EF4-FFF2-40B4-BE49-F238E27FC236}">
                <a16:creationId xmlns:a16="http://schemas.microsoft.com/office/drawing/2014/main" id="{7E6F4BCE-DD31-4553-9F67-A93F38AB7655}"/>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9" name="正方形/長方形 28">
            <a:extLst>
              <a:ext uri="{FF2B5EF4-FFF2-40B4-BE49-F238E27FC236}">
                <a16:creationId xmlns:a16="http://schemas.microsoft.com/office/drawing/2014/main" id="{AA5E2E99-FD5B-472C-8600-6F3A2FFFD094}"/>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0" name="スライド番号プレースホルダー 5">
            <a:extLst>
              <a:ext uri="{FF2B5EF4-FFF2-40B4-BE49-F238E27FC236}">
                <a16:creationId xmlns:a16="http://schemas.microsoft.com/office/drawing/2014/main" id="{40DDAC81-1E22-49B0-BD1D-784684429210}"/>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38</a:t>
            </a:fld>
            <a:endParaRPr lang="en-US" sz="1400" b="0" strike="noStrike" spc="-1" dirty="0">
              <a:solidFill>
                <a:srgbClr val="000000"/>
              </a:solidFill>
              <a:latin typeface="Meiryo UI" panose="020B0604030504040204" pitchFamily="50" charset="-128"/>
            </a:endParaRPr>
          </a:p>
        </p:txBody>
      </p:sp>
      <p:pic>
        <p:nvPicPr>
          <p:cNvPr id="21" name="図 20" descr="アイコン&#10;&#10;自動的に生成された説明">
            <a:extLst>
              <a:ext uri="{FF2B5EF4-FFF2-40B4-BE49-F238E27FC236}">
                <a16:creationId xmlns:a16="http://schemas.microsoft.com/office/drawing/2014/main" id="{28B26C73-7DD7-4BBF-BBB9-E53DED1027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31" name="図 30" descr="アイコン&#10;&#10;自動的に生成された説明">
            <a:extLst>
              <a:ext uri="{FF2B5EF4-FFF2-40B4-BE49-F238E27FC236}">
                <a16:creationId xmlns:a16="http://schemas.microsoft.com/office/drawing/2014/main" id="{F058E7E5-B810-4FF7-A3BF-D90D79FE96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PlaceHolder 1"/>
          <p:cNvSpPr>
            <a:spLocks noGrp="1"/>
          </p:cNvSpPr>
          <p:nvPr>
            <p:ph/>
          </p:nvPr>
        </p:nvSpPr>
        <p:spPr>
          <a:xfrm>
            <a:off x="992520" y="1700851"/>
            <a:ext cx="6134400" cy="2592149"/>
          </a:xfrm>
          <a:prstGeom prst="rect">
            <a:avLst/>
          </a:prstGeom>
          <a:noFill/>
          <a:ln w="0">
            <a:noFill/>
          </a:ln>
        </p:spPr>
        <p:txBody>
          <a:bodyPr tIns="36000" bIns="36000" numCol="1" spcCol="0" anchor="t">
            <a:noAutofit/>
          </a:bodyPr>
          <a:lstStyle/>
          <a:p>
            <a:pPr indent="0">
              <a:lnSpc>
                <a:spcPct val="100000"/>
              </a:lnSpc>
              <a:spcBef>
                <a:spcPts val="360"/>
              </a:spcBef>
              <a:buNone/>
              <a:tabLst>
                <a:tab pos="0" algn="l"/>
              </a:tabLst>
            </a:pPr>
            <a:r>
              <a:rPr lang="ja-JP" altLang="en-US" b="1" strike="noStrike" spc="-1" dirty="0">
                <a:solidFill>
                  <a:srgbClr val="000000"/>
                </a:solidFill>
                <a:latin typeface="Meiryo UI"/>
                <a:ea typeface="Meiryo UI"/>
              </a:rPr>
              <a:t>「</a:t>
            </a:r>
            <a:r>
              <a:rPr lang="ja-JP" altLang="en-US" b="1" spc="-1" dirty="0">
                <a:solidFill>
                  <a:srgbClr val="000000"/>
                </a:solidFill>
                <a:latin typeface="Meiryo UI"/>
                <a:ea typeface="Meiryo UI"/>
              </a:rPr>
              <a:t>外部サービス</a:t>
            </a:r>
            <a:r>
              <a:rPr lang="ja-JP" altLang="en-US" b="1" strike="noStrike" spc="-1" dirty="0">
                <a:solidFill>
                  <a:srgbClr val="000000"/>
                </a:solidFill>
                <a:latin typeface="Meiryo UI"/>
                <a:ea typeface="Meiryo UI"/>
              </a:rPr>
              <a:t>」</a:t>
            </a:r>
            <a:r>
              <a:rPr lang="ja-JP" altLang="en-US" b="1" spc="-1" dirty="0">
                <a:solidFill>
                  <a:srgbClr val="000000"/>
                </a:solidFill>
                <a:latin typeface="Meiryo UI"/>
                <a:ea typeface="Meiryo UI"/>
              </a:rPr>
              <a:t>の活用する理由</a:t>
            </a:r>
            <a:r>
              <a:rPr lang="en-US" altLang="ja-JP" b="1" spc="-1" dirty="0">
                <a:solidFill>
                  <a:srgbClr val="000000"/>
                </a:solidFill>
                <a:latin typeface="Meiryo UI"/>
                <a:ea typeface="Meiryo UI"/>
              </a:rPr>
              <a:t>:</a:t>
            </a:r>
          </a:p>
          <a:p>
            <a:pPr indent="0">
              <a:lnSpc>
                <a:spcPct val="100000"/>
              </a:lnSpc>
              <a:spcBef>
                <a:spcPts val="360"/>
              </a:spcBef>
              <a:buNone/>
              <a:tabLst>
                <a:tab pos="0" algn="l"/>
              </a:tabLst>
            </a:pPr>
            <a:r>
              <a:rPr lang="en-US" altLang="ja-JP" b="1" strike="noStrike" spc="-1" dirty="0">
                <a:solidFill>
                  <a:srgbClr val="000000"/>
                </a:solidFill>
                <a:latin typeface="Meiryo UI"/>
                <a:ea typeface="Meiryo UI"/>
              </a:rPr>
              <a:t> </a:t>
            </a:r>
            <a:r>
              <a:rPr lang="ja-JP" altLang="en-US" strike="noStrike" spc="-1" dirty="0">
                <a:solidFill>
                  <a:schemeClr val="tx1"/>
                </a:solidFill>
                <a:latin typeface="Meiryo UI" panose="020B0604030504040204" pitchFamily="50" charset="-128"/>
                <a:ea typeface="Meiryo UI" panose="020B0604030504040204" pitchFamily="50" charset="-128"/>
              </a:rPr>
              <a:t>割り勘効果が得られるため</a:t>
            </a:r>
            <a:endParaRPr lang="en-US" altLang="ja-JP"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endParaRPr lang="en-US" altLang="ja-JP" sz="800" b="1"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en-US" altLang="ja-JP" sz="1600" b="1" strike="noStrike" spc="-1" dirty="0">
                <a:solidFill>
                  <a:schemeClr val="tx1"/>
                </a:solidFill>
                <a:latin typeface="Meiryo UI" panose="020B0604030504040204" pitchFamily="50" charset="-128"/>
                <a:ea typeface="Meiryo UI" panose="020B0604030504040204" pitchFamily="50" charset="-128"/>
              </a:rPr>
              <a:t> </a:t>
            </a:r>
            <a:r>
              <a:rPr lang="ja-JP" altLang="en-US" sz="1600" b="1" strike="noStrike" spc="-1" dirty="0">
                <a:solidFill>
                  <a:schemeClr val="tx1"/>
                </a:solidFill>
                <a:latin typeface="Meiryo UI" panose="020B0604030504040204" pitchFamily="50" charset="-128"/>
                <a:ea typeface="Meiryo UI" panose="020B0604030504040204" pitchFamily="50" charset="-128"/>
              </a:rPr>
              <a:t>　</a:t>
            </a:r>
            <a:endParaRPr lang="en-US" altLang="ja-JP" sz="1600" b="1"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endParaRPr lang="en-US" altLang="ja-JP" sz="1600" b="1" spc="-1" dirty="0">
              <a:solidFill>
                <a:schemeClr val="tx1"/>
              </a:solidFill>
            </a:endParaRPr>
          </a:p>
          <a:p>
            <a:pPr indent="0">
              <a:lnSpc>
                <a:spcPct val="100000"/>
              </a:lnSpc>
              <a:spcBef>
                <a:spcPts val="360"/>
              </a:spcBef>
              <a:buNone/>
              <a:tabLst>
                <a:tab pos="0" algn="l"/>
              </a:tabLst>
            </a:pPr>
            <a:endParaRPr lang="en-US" altLang="ja-JP" sz="1600" b="1"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600" spc="-1" dirty="0">
                <a:solidFill>
                  <a:schemeClr val="tx1"/>
                </a:solidFill>
                <a:latin typeface="Meiryo UI" panose="020B0604030504040204" pitchFamily="50" charset="-128"/>
                <a:ea typeface="Meiryo UI" panose="020B0604030504040204" pitchFamily="50" charset="-128"/>
              </a:rPr>
              <a:t>↓</a:t>
            </a:r>
            <a:endParaRPr lang="en-US" altLang="ja-JP" sz="1600"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600" spc="-1" dirty="0">
                <a:solidFill>
                  <a:schemeClr val="tx1"/>
                </a:solidFill>
                <a:latin typeface="Meiryo UI" panose="020B0604030504040204" pitchFamily="50" charset="-128"/>
                <a:ea typeface="Meiryo UI" panose="020B0604030504040204" pitchFamily="50" charset="-128"/>
              </a:rPr>
              <a:t> 削減により得られた</a:t>
            </a:r>
            <a:r>
              <a:rPr lang="ja-JP" sz="1600" strike="noStrike" spc="-1" dirty="0">
                <a:solidFill>
                  <a:schemeClr val="tx1"/>
                </a:solidFill>
                <a:latin typeface="Meiryo UI" panose="020B0604030504040204" pitchFamily="50" charset="-128"/>
                <a:ea typeface="Meiryo UI" panose="020B0604030504040204" pitchFamily="50" charset="-128"/>
              </a:rPr>
              <a:t>リソースを</a:t>
            </a:r>
            <a:r>
              <a:rPr lang="ja-JP" sz="1600" b="1" strike="noStrike" spc="-1" dirty="0">
                <a:solidFill>
                  <a:schemeClr val="tx1"/>
                </a:solidFill>
                <a:latin typeface="Meiryo UI" panose="020B0604030504040204" pitchFamily="50" charset="-128"/>
                <a:ea typeface="Meiryo UI" panose="020B0604030504040204" pitchFamily="50" charset="-128"/>
              </a:rPr>
              <a:t>競争領域へ投下</a:t>
            </a:r>
            <a:r>
              <a:rPr lang="ja-JP" sz="1600" b="0" strike="noStrike" spc="-1" dirty="0">
                <a:solidFill>
                  <a:schemeClr val="tx1"/>
                </a:solidFill>
                <a:latin typeface="Meiryo UI" panose="020B0604030504040204" pitchFamily="50" charset="-128"/>
                <a:ea typeface="Meiryo UI" panose="020B0604030504040204" pitchFamily="50" charset="-128"/>
              </a:rPr>
              <a:t>し</a:t>
            </a:r>
            <a:endParaRPr lang="en-US" altLang="ja-JP" sz="1600" b="0"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600" b="0" strike="noStrike" spc="-1" dirty="0">
                <a:solidFill>
                  <a:schemeClr val="tx1"/>
                </a:solidFill>
                <a:latin typeface="Meiryo UI" panose="020B0604030504040204" pitchFamily="50" charset="-128"/>
                <a:ea typeface="Meiryo UI" panose="020B0604030504040204" pitchFamily="50" charset="-128"/>
              </a:rPr>
              <a:t> さらに</a:t>
            </a:r>
            <a:r>
              <a:rPr lang="ja-JP" sz="1600" b="1" strike="noStrike" spc="-1" dirty="0">
                <a:solidFill>
                  <a:schemeClr val="tx1"/>
                </a:solidFill>
                <a:latin typeface="Meiryo UI" panose="020B0604030504040204" pitchFamily="50" charset="-128"/>
                <a:ea typeface="Meiryo UI" panose="020B0604030504040204" pitchFamily="50" charset="-128"/>
              </a:rPr>
              <a:t>ビジネスを強化</a:t>
            </a:r>
            <a:endParaRPr lang="en-US" sz="1600" b="0" strike="noStrike" spc="-1" dirty="0">
              <a:solidFill>
                <a:schemeClr val="tx1"/>
              </a:solidFill>
              <a:latin typeface="Meiryo UI" panose="020B0604030504040204" pitchFamily="50" charset="-128"/>
              <a:ea typeface="Meiryo UI" panose="020B0604030504040204" pitchFamily="50" charset="-128"/>
            </a:endParaRPr>
          </a:p>
        </p:txBody>
      </p:sp>
      <p:pic>
        <p:nvPicPr>
          <p:cNvPr id="707" name="図 5"/>
          <p:cNvPicPr/>
          <p:nvPr/>
        </p:nvPicPr>
        <p:blipFill>
          <a:blip r:embed="rId3"/>
          <a:stretch/>
        </p:blipFill>
        <p:spPr>
          <a:xfrm>
            <a:off x="6688440" y="1945440"/>
            <a:ext cx="5023800" cy="3289680"/>
          </a:xfrm>
          <a:prstGeom prst="rect">
            <a:avLst/>
          </a:prstGeom>
          <a:ln w="0">
            <a:noFill/>
          </a:ln>
        </p:spPr>
      </p:pic>
      <p:sp>
        <p:nvSpPr>
          <p:cNvPr id="708" name="コンテンツ プレースホルダー 2"/>
          <p:cNvSpPr/>
          <p:nvPr/>
        </p:nvSpPr>
        <p:spPr>
          <a:xfrm>
            <a:off x="1428120" y="1323000"/>
            <a:ext cx="9434880" cy="73836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nSpc>
                <a:spcPct val="100000"/>
              </a:lnSpc>
              <a:tabLst>
                <a:tab pos="0" algn="l"/>
              </a:tabLst>
            </a:pPr>
            <a:endParaRPr lang="en-US" sz="2000" b="0" strike="noStrike" spc="-1">
              <a:solidFill>
                <a:srgbClr val="000000"/>
              </a:solidFill>
              <a:latin typeface="Meiryo UI"/>
              <a:ea typeface="Meiryo UI"/>
            </a:endParaRPr>
          </a:p>
        </p:txBody>
      </p:sp>
      <p:sp>
        <p:nvSpPr>
          <p:cNvPr id="709" name="テキスト ボックス 15"/>
          <p:cNvSpPr/>
          <p:nvPr/>
        </p:nvSpPr>
        <p:spPr>
          <a:xfrm>
            <a:off x="6792840" y="1464840"/>
            <a:ext cx="2615040" cy="338554"/>
          </a:xfrm>
          <a:prstGeom prst="rect">
            <a:avLst/>
          </a:prstGeom>
          <a:noFill/>
          <a:ln w="0">
            <a:noFill/>
          </a:ln>
        </p:spPr>
        <p:style>
          <a:lnRef idx="0">
            <a:scrgbClr r="0" g="0" b="0"/>
          </a:lnRef>
          <a:fillRef idx="0">
            <a:scrgbClr r="0" g="0" b="0"/>
          </a:fillRef>
          <a:effectRef idx="0">
            <a:scrgbClr r="0" g="0" b="0"/>
          </a:effectRef>
          <a:fontRef idx="minor"/>
        </p:style>
        <p:txBody>
          <a:bodyPr numCol="1" spcCol="0" anchor="t">
            <a:spAutoFit/>
          </a:bodyPr>
          <a:lstStyle/>
          <a:p>
            <a:pPr>
              <a:lnSpc>
                <a:spcPct val="100000"/>
              </a:lnSpc>
            </a:pPr>
            <a:r>
              <a:rPr lang="ja-JP" sz="1600" b="0" strike="noStrike" spc="-1" dirty="0">
                <a:solidFill>
                  <a:srgbClr val="000000"/>
                </a:solidFill>
                <a:latin typeface="Meiryo UI"/>
                <a:ea typeface="Meiryo UI"/>
              </a:rPr>
              <a:t>「割り勘効果」のイメージ</a:t>
            </a:r>
            <a:endParaRPr lang="en-US" sz="1600" b="0" strike="noStrike" spc="-1" dirty="0">
              <a:solidFill>
                <a:srgbClr val="000000"/>
              </a:solidFill>
              <a:latin typeface="Meiryo UI" panose="020B0604030504040204" pitchFamily="50" charset="-128"/>
            </a:endParaRPr>
          </a:p>
        </p:txBody>
      </p:sp>
      <p:sp>
        <p:nvSpPr>
          <p:cNvPr id="710" name="正方形/長方形 2"/>
          <p:cNvSpPr/>
          <p:nvPr/>
        </p:nvSpPr>
        <p:spPr>
          <a:xfrm>
            <a:off x="624600" y="1265512"/>
            <a:ext cx="520416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altLang="en-US" sz="2000" b="1" strike="noStrike" spc="-1" dirty="0">
                <a:solidFill>
                  <a:srgbClr val="000000"/>
                </a:solidFill>
                <a:latin typeface="Meiryo UI"/>
                <a:ea typeface="Meiryo UI"/>
              </a:rPr>
              <a:t>■</a:t>
            </a:r>
            <a:r>
              <a:rPr lang="en-US" altLang="ja-JP" sz="2000" b="1" strike="noStrike" spc="-1" dirty="0">
                <a:solidFill>
                  <a:srgbClr val="000000"/>
                </a:solidFill>
                <a:latin typeface="Meiryo UI"/>
                <a:ea typeface="Meiryo UI"/>
              </a:rPr>
              <a:t>2.</a:t>
            </a:r>
            <a:r>
              <a:rPr lang="ja-JP" altLang="en-US" sz="2000" b="1" strike="noStrike" spc="-1" dirty="0">
                <a:solidFill>
                  <a:srgbClr val="000000"/>
                </a:solidFill>
                <a:latin typeface="Meiryo UI"/>
                <a:ea typeface="Meiryo UI"/>
              </a:rPr>
              <a:t>割り勘効果</a:t>
            </a:r>
            <a:endParaRPr lang="en-US" altLang="ja-JP" sz="2000" b="1" spc="-1" dirty="0">
              <a:solidFill>
                <a:srgbClr val="000000"/>
              </a:solidFill>
              <a:latin typeface="Meiryo UI"/>
              <a:ea typeface="Meiryo UI"/>
            </a:endParaRPr>
          </a:p>
        </p:txBody>
      </p:sp>
      <p:sp>
        <p:nvSpPr>
          <p:cNvPr id="711" name="テキスト ボックス 13"/>
          <p:cNvSpPr/>
          <p:nvPr/>
        </p:nvSpPr>
        <p:spPr>
          <a:xfrm>
            <a:off x="9129600" y="4293000"/>
            <a:ext cx="579960" cy="400110"/>
          </a:xfrm>
          <a:prstGeom prst="rect">
            <a:avLst/>
          </a:prstGeom>
          <a:noFill/>
          <a:ln w="0">
            <a:noFill/>
          </a:ln>
        </p:spPr>
        <p:style>
          <a:lnRef idx="0">
            <a:scrgbClr r="0" g="0" b="0"/>
          </a:lnRef>
          <a:fillRef idx="0">
            <a:scrgbClr r="0" g="0" b="0"/>
          </a:fillRef>
          <a:effectRef idx="0">
            <a:scrgbClr r="0" g="0" b="0"/>
          </a:effectRef>
          <a:fontRef idx="minor"/>
        </p:style>
        <p:txBody>
          <a:bodyPr numCol="1" spcCol="0" anchor="t">
            <a:spAutoFit/>
          </a:bodyPr>
          <a:lstStyle/>
          <a:p>
            <a:pPr>
              <a:lnSpc>
                <a:spcPct val="100000"/>
              </a:lnSpc>
            </a:pPr>
            <a:r>
              <a:rPr lang="en-US" sz="2000" b="1" strike="noStrike" spc="-1" dirty="0">
                <a:solidFill>
                  <a:srgbClr val="FF0000"/>
                </a:solidFill>
                <a:latin typeface="Meiryo UI" panose="020B0604030504040204" pitchFamily="50" charset="-128"/>
                <a:ea typeface="Meiryo UI" panose="020B0604030504040204" pitchFamily="50" charset="-128"/>
              </a:rPr>
              <a:t>③</a:t>
            </a:r>
            <a:endParaRPr lang="en-US" sz="2000" b="0" strike="noStrike" spc="-1" dirty="0">
              <a:solidFill>
                <a:srgbClr val="000000"/>
              </a:solidFill>
              <a:latin typeface="Meiryo UI" panose="020B0604030504040204" pitchFamily="50" charset="-128"/>
            </a:endParaRPr>
          </a:p>
        </p:txBody>
      </p:sp>
      <p:sp>
        <p:nvSpPr>
          <p:cNvPr id="714" name="タイトル 2"/>
          <p:cNvSpPr/>
          <p:nvPr/>
        </p:nvSpPr>
        <p:spPr>
          <a:xfrm>
            <a:off x="726840" y="323280"/>
            <a:ext cx="96130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社会最適を実現するための外部サービスの活用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sp>
        <p:nvSpPr>
          <p:cNvPr id="20" name="正方形/長方形 2">
            <a:extLst>
              <a:ext uri="{FF2B5EF4-FFF2-40B4-BE49-F238E27FC236}">
                <a16:creationId xmlns:a16="http://schemas.microsoft.com/office/drawing/2014/main" id="{2B6FA547-F2BA-4DF2-980C-89810386E104}"/>
              </a:ext>
            </a:extLst>
          </p:cNvPr>
          <p:cNvSpPr/>
          <p:nvPr/>
        </p:nvSpPr>
        <p:spPr>
          <a:xfrm>
            <a:off x="726840" y="4588607"/>
            <a:ext cx="520416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altLang="en-US" sz="2000" b="1" strike="noStrike" spc="-1" dirty="0">
                <a:solidFill>
                  <a:srgbClr val="000000"/>
                </a:solidFill>
                <a:latin typeface="Meiryo UI"/>
                <a:ea typeface="Meiryo UI"/>
              </a:rPr>
              <a:t>■</a:t>
            </a:r>
            <a:r>
              <a:rPr lang="en-US" altLang="ja-JP" sz="2000" b="1" strike="noStrike" spc="-1" dirty="0">
                <a:solidFill>
                  <a:srgbClr val="000000"/>
                </a:solidFill>
                <a:latin typeface="Meiryo UI"/>
                <a:ea typeface="Meiryo UI"/>
              </a:rPr>
              <a:t>4.</a:t>
            </a:r>
            <a:r>
              <a:rPr lang="ja-JP" altLang="en-US" sz="2000" b="1" spc="-1" dirty="0">
                <a:solidFill>
                  <a:srgbClr val="000000"/>
                </a:solidFill>
                <a:latin typeface="Meiryo UI"/>
                <a:ea typeface="Meiryo UI"/>
              </a:rPr>
              <a:t>外部サービス利用のメリット</a:t>
            </a:r>
            <a:endParaRPr lang="en-US" altLang="ja-JP" sz="2000" b="1" spc="-1" dirty="0">
              <a:solidFill>
                <a:srgbClr val="000000"/>
              </a:solidFill>
              <a:latin typeface="Meiryo UI"/>
              <a:ea typeface="Meiryo UI"/>
            </a:endParaRPr>
          </a:p>
        </p:txBody>
      </p:sp>
      <p:sp>
        <p:nvSpPr>
          <p:cNvPr id="3" name="正方形/長方形 2">
            <a:extLst>
              <a:ext uri="{FF2B5EF4-FFF2-40B4-BE49-F238E27FC236}">
                <a16:creationId xmlns:a16="http://schemas.microsoft.com/office/drawing/2014/main" id="{5743EE1F-46A6-4262-BD19-29DCE6C3DC4E}"/>
              </a:ext>
            </a:extLst>
          </p:cNvPr>
          <p:cNvSpPr/>
          <p:nvPr/>
        </p:nvSpPr>
        <p:spPr>
          <a:xfrm>
            <a:off x="1070760" y="4998062"/>
            <a:ext cx="5817328" cy="1323439"/>
          </a:xfrm>
          <a:prstGeom prst="rect">
            <a:avLst/>
          </a:prstGeom>
          <a:ln>
            <a:noFill/>
          </a:ln>
        </p:spPr>
        <p:txBody>
          <a:bodyPr wrap="square">
            <a:spAutoFit/>
          </a:bodyPr>
          <a:lstStyle/>
          <a:p>
            <a:pPr indent="0">
              <a:lnSpc>
                <a:spcPct val="100000"/>
              </a:lnSpc>
              <a:buNone/>
              <a:tabLst>
                <a:tab pos="0" algn="l"/>
              </a:tabLst>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割り勘効果によ</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り</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、開発・保守のコスト・リスクが抑えられる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開発・保守の人員を張り付ける必要がない</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法律や制度改正に個別に対応する必要がない</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基盤のバージョンアップ等の対応を個別に行う必要がない</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0">
              <a:lnSpc>
                <a:spcPct val="100000"/>
              </a:lnSpc>
              <a:buNone/>
              <a:tabLst>
                <a:tab pos="0" algn="l"/>
              </a:tabLst>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既存のサービスを利用する場合はすぐに利用を開始できる</a:t>
            </a:r>
          </a:p>
        </p:txBody>
      </p:sp>
      <p:pic>
        <p:nvPicPr>
          <p:cNvPr id="23" name="図 22" descr="アイコン&#10;&#10;自動的に生成された説明">
            <a:extLst>
              <a:ext uri="{FF2B5EF4-FFF2-40B4-BE49-F238E27FC236}">
                <a16:creationId xmlns:a16="http://schemas.microsoft.com/office/drawing/2014/main" id="{08B9E6C2-222D-40CE-8BCA-7260092D373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4" name="正方形/長方形 19">
            <a:extLst>
              <a:ext uri="{FF2B5EF4-FFF2-40B4-BE49-F238E27FC236}">
                <a16:creationId xmlns:a16="http://schemas.microsoft.com/office/drawing/2014/main" id="{75764647-73B5-4BCB-8810-423DBB20D85F}"/>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5" name="正方形/長方形 19">
            <a:extLst>
              <a:ext uri="{FF2B5EF4-FFF2-40B4-BE49-F238E27FC236}">
                <a16:creationId xmlns:a16="http://schemas.microsoft.com/office/drawing/2014/main" id="{8404F4AB-57FE-44C0-A24C-F4AA11BC1B19}"/>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6" name="正方形/長方形 25">
            <a:extLst>
              <a:ext uri="{FF2B5EF4-FFF2-40B4-BE49-F238E27FC236}">
                <a16:creationId xmlns:a16="http://schemas.microsoft.com/office/drawing/2014/main" id="{62E20B74-D2FC-4462-8CD5-3D18E470B040}"/>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7" name="スライド番号プレースホルダー 5">
            <a:extLst>
              <a:ext uri="{FF2B5EF4-FFF2-40B4-BE49-F238E27FC236}">
                <a16:creationId xmlns:a16="http://schemas.microsoft.com/office/drawing/2014/main" id="{54F46C13-7067-4EFD-892B-C20D600F256A}"/>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39</a:t>
            </a:fld>
            <a:endParaRPr lang="en-US" sz="1400" b="0" strike="noStrike" spc="-1" dirty="0">
              <a:solidFill>
                <a:srgbClr val="000000"/>
              </a:solidFill>
              <a:latin typeface="Meiryo UI" panose="020B0604030504040204" pitchFamily="50" charset="-128"/>
            </a:endParaRPr>
          </a:p>
        </p:txBody>
      </p:sp>
      <p:pic>
        <p:nvPicPr>
          <p:cNvPr id="18" name="図 17" descr="アイコン&#10;&#10;自動的に生成された説明">
            <a:extLst>
              <a:ext uri="{FF2B5EF4-FFF2-40B4-BE49-F238E27FC236}">
                <a16:creationId xmlns:a16="http://schemas.microsoft.com/office/drawing/2014/main" id="{35035193-2DAF-467F-832F-C61188F248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D2B40A29-618A-43CF-BA16-831BCB6AFB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
        <p:nvSpPr>
          <p:cNvPr id="2" name="正方形/長方形 1">
            <a:extLst>
              <a:ext uri="{FF2B5EF4-FFF2-40B4-BE49-F238E27FC236}">
                <a16:creationId xmlns:a16="http://schemas.microsoft.com/office/drawing/2014/main" id="{6C6DF89E-D931-318E-B124-13E9E1839E54}"/>
              </a:ext>
            </a:extLst>
          </p:cNvPr>
          <p:cNvSpPr/>
          <p:nvPr/>
        </p:nvSpPr>
        <p:spPr>
          <a:xfrm>
            <a:off x="1318840" y="2437970"/>
            <a:ext cx="4777160" cy="933589"/>
          </a:xfrm>
          <a:prstGeom prst="rect">
            <a:avLst/>
          </a:prstGeom>
          <a:ln>
            <a:solidFill>
              <a:schemeClr val="tx1">
                <a:lumMod val="65000"/>
                <a:lumOff val="35000"/>
              </a:schemeClr>
            </a:solidFill>
          </a:ln>
        </p:spPr>
        <p:txBody>
          <a:bodyPr wrap="square">
            <a:spAutoFit/>
          </a:bodyPr>
          <a:lstStyle/>
          <a:p>
            <a:pPr indent="0">
              <a:lnSpc>
                <a:spcPct val="100000"/>
              </a:lnSpc>
              <a:spcBef>
                <a:spcPts val="360"/>
              </a:spcBef>
              <a:buNone/>
              <a:tabLst>
                <a:tab pos="0" algn="l"/>
              </a:tabLst>
            </a:pPr>
            <a:r>
              <a:rPr lang="ja-JP" altLang="ja-JP" sz="1600" b="1" strike="noStrike" spc="-1" dirty="0">
                <a:solidFill>
                  <a:schemeClr val="tx1"/>
                </a:solidFill>
                <a:latin typeface="Meiryo UI" panose="020B0604030504040204" pitchFamily="50" charset="-128"/>
                <a:ea typeface="Meiryo UI" panose="020B0604030504040204" pitchFamily="50" charset="-128"/>
              </a:rPr>
              <a:t>割り勘効果</a:t>
            </a:r>
            <a:endParaRPr lang="en-US" altLang="ja-JP" sz="1600" b="1"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ja-JP" altLang="en-US" sz="1600" strike="noStrike" spc="-1" dirty="0">
                <a:solidFill>
                  <a:schemeClr val="tx1"/>
                </a:solidFill>
                <a:latin typeface="Meiryo UI" panose="020B0604030504040204" pitchFamily="50" charset="-128"/>
                <a:ea typeface="Meiryo UI" panose="020B0604030504040204" pitchFamily="50" charset="-128"/>
              </a:rPr>
              <a:t>　　  同じソフトウエアを複数の企業が利用することで</a:t>
            </a:r>
            <a:endParaRPr lang="en-US" altLang="ja-JP" sz="1600" strike="noStrike" spc="-1" dirty="0">
              <a:solidFill>
                <a:schemeClr val="tx1"/>
              </a:solidFill>
              <a:latin typeface="Meiryo UI" panose="020B0604030504040204" pitchFamily="50" charset="-128"/>
              <a:ea typeface="Meiryo UI" panose="020B0604030504040204" pitchFamily="50" charset="-128"/>
            </a:endParaRPr>
          </a:p>
          <a:p>
            <a:pPr indent="0">
              <a:lnSpc>
                <a:spcPct val="100000"/>
              </a:lnSpc>
              <a:spcBef>
                <a:spcPts val="360"/>
              </a:spcBef>
              <a:buNone/>
              <a:tabLst>
                <a:tab pos="0" algn="l"/>
              </a:tabLst>
            </a:pPr>
            <a:r>
              <a:rPr lang="en-US" altLang="ja-JP" sz="1600" spc="-1" dirty="0">
                <a:solidFill>
                  <a:schemeClr val="tx1"/>
                </a:solidFill>
                <a:latin typeface="Meiryo UI" panose="020B0604030504040204" pitchFamily="50" charset="-128"/>
                <a:ea typeface="Meiryo UI" panose="020B0604030504040204" pitchFamily="50" charset="-128"/>
              </a:rPr>
              <a:t>  </a:t>
            </a:r>
            <a:r>
              <a:rPr lang="ja-JP" altLang="en-US" sz="1600" spc="-1" dirty="0">
                <a:solidFill>
                  <a:schemeClr val="tx1"/>
                </a:solidFill>
                <a:latin typeface="Meiryo UI" panose="020B0604030504040204" pitchFamily="50" charset="-128"/>
                <a:ea typeface="Meiryo UI" panose="020B0604030504040204" pitchFamily="50" charset="-128"/>
              </a:rPr>
              <a:t>　　</a:t>
            </a:r>
            <a:r>
              <a:rPr lang="en-US" altLang="ja-JP" sz="1600" spc="-1" dirty="0">
                <a:solidFill>
                  <a:schemeClr val="tx1"/>
                </a:solidFill>
                <a:latin typeface="Meiryo UI" panose="020B0604030504040204" pitchFamily="50" charset="-128"/>
                <a:ea typeface="Meiryo UI" panose="020B0604030504040204" pitchFamily="50" charset="-128"/>
              </a:rPr>
              <a:t>1</a:t>
            </a:r>
            <a:r>
              <a:rPr lang="ja-JP" altLang="en-US" sz="1600" spc="-1" dirty="0">
                <a:solidFill>
                  <a:schemeClr val="tx1"/>
                </a:solidFill>
                <a:latin typeface="Meiryo UI" panose="020B0604030504040204" pitchFamily="50" charset="-128"/>
                <a:ea typeface="Meiryo UI" panose="020B0604030504040204" pitchFamily="50" charset="-128"/>
              </a:rPr>
              <a:t>社あたりに係る費用を抑えること</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8">
            <a:extLst>
              <a:ext uri="{FF2B5EF4-FFF2-40B4-BE49-F238E27FC236}">
                <a16:creationId xmlns:a16="http://schemas.microsoft.com/office/drawing/2014/main" id="{CB22C965-C900-4D20-BD6D-851A7478F07A}"/>
              </a:ext>
            </a:extLst>
          </p:cNvPr>
          <p:cNvSpPr/>
          <p:nvPr/>
        </p:nvSpPr>
        <p:spPr>
          <a:xfrm>
            <a:off x="5663952" y="4338907"/>
            <a:ext cx="5379250" cy="1096054"/>
          </a:xfrm>
          <a:prstGeom prst="rect">
            <a:avLst/>
          </a:prstGeom>
          <a:solidFill>
            <a:srgbClr val="E8F1F9"/>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24" name="正方形/長方形 8">
            <a:extLst>
              <a:ext uri="{FF2B5EF4-FFF2-40B4-BE49-F238E27FC236}">
                <a16:creationId xmlns:a16="http://schemas.microsoft.com/office/drawing/2014/main" id="{EF9DB055-B02C-4A45-8D7C-922061C2B387}"/>
              </a:ext>
            </a:extLst>
          </p:cNvPr>
          <p:cNvSpPr/>
          <p:nvPr/>
        </p:nvSpPr>
        <p:spPr>
          <a:xfrm>
            <a:off x="5685302" y="3073991"/>
            <a:ext cx="5379250" cy="1096054"/>
          </a:xfrm>
          <a:prstGeom prst="rect">
            <a:avLst/>
          </a:prstGeom>
          <a:solidFill>
            <a:srgbClr val="E8F1F9"/>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pic>
        <p:nvPicPr>
          <p:cNvPr id="277" name="図 5"/>
          <p:cNvPicPr/>
          <p:nvPr/>
        </p:nvPicPr>
        <p:blipFill>
          <a:blip r:embed="rId3"/>
          <a:stretch/>
        </p:blipFill>
        <p:spPr>
          <a:xfrm>
            <a:off x="1372680" y="2420888"/>
            <a:ext cx="2711160" cy="3749512"/>
          </a:xfrm>
          <a:prstGeom prst="rect">
            <a:avLst/>
          </a:prstGeom>
          <a:ln w="38100">
            <a:solidFill>
              <a:srgbClr val="FFFFFF">
                <a:lumMod val="65000"/>
              </a:srgbClr>
            </a:solidFill>
            <a:round/>
          </a:ln>
        </p:spPr>
      </p:pic>
      <p:sp>
        <p:nvSpPr>
          <p:cNvPr id="278" name="タイトル 2"/>
          <p:cNvSpPr/>
          <p:nvPr/>
        </p:nvSpPr>
        <p:spPr>
          <a:xfrm>
            <a:off x="695160" y="35136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実践手引書とは</a:t>
            </a:r>
            <a:endParaRPr lang="en-US" sz="2800" b="0" strike="noStrike" spc="-1" dirty="0">
              <a:solidFill>
                <a:srgbClr val="000000"/>
              </a:solidFill>
              <a:latin typeface="Meiryo UI" panose="020B0604030504040204" pitchFamily="50" charset="-128"/>
            </a:endParaRPr>
          </a:p>
        </p:txBody>
      </p:sp>
      <p:sp>
        <p:nvSpPr>
          <p:cNvPr id="280"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A9F97780-CCF7-413C-8958-326AE5EDC2C9}" type="slidenum">
              <a:rPr lang="en-US" sz="1400" b="0" strike="noStrike" spc="-1">
                <a:solidFill>
                  <a:srgbClr val="002060"/>
                </a:solidFill>
                <a:latin typeface="メイリオ"/>
                <a:ea typeface="メイリオ"/>
              </a:rPr>
              <a:t>4</a:t>
            </a:fld>
            <a:endParaRPr lang="en-US" sz="1400" b="0" strike="noStrike" spc="-1" dirty="0">
              <a:solidFill>
                <a:srgbClr val="000000"/>
              </a:solidFill>
              <a:latin typeface="Meiryo UI" panose="020B0604030504040204" pitchFamily="50" charset="-128"/>
            </a:endParaRPr>
          </a:p>
        </p:txBody>
      </p:sp>
      <p:sp>
        <p:nvSpPr>
          <p:cNvPr id="281" name="テキスト ボックス 12"/>
          <p:cNvSpPr/>
          <p:nvPr/>
        </p:nvSpPr>
        <p:spPr>
          <a:xfrm>
            <a:off x="624600" y="6636240"/>
            <a:ext cx="4951080" cy="2186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altLang="ja-JP" sz="830" b="0" strike="noStrike" spc="-1" dirty="0">
                <a:solidFill>
                  <a:srgbClr val="000000"/>
                </a:solidFill>
                <a:latin typeface="Meiryo UI"/>
                <a:ea typeface="Meiryo UI"/>
              </a:rPr>
              <a:t>(</a:t>
            </a:r>
            <a:r>
              <a:rPr lang="ja-JP" altLang="en-US" sz="830" b="0" strike="noStrike" spc="-1" dirty="0">
                <a:solidFill>
                  <a:srgbClr val="000000"/>
                </a:solidFill>
                <a:latin typeface="Meiryo UI"/>
                <a:ea typeface="Meiryo UI"/>
              </a:rPr>
              <a:t>出典</a:t>
            </a:r>
            <a:r>
              <a:rPr lang="en-US" altLang="ja-JP" sz="830" b="0" strike="noStrike" spc="-1" dirty="0">
                <a:solidFill>
                  <a:srgbClr val="000000"/>
                </a:solidFill>
                <a:latin typeface="Meiryo UI"/>
                <a:ea typeface="Meiryo UI"/>
              </a:rPr>
              <a:t>)DX</a:t>
            </a:r>
            <a:r>
              <a:rPr lang="ja-JP" altLang="en-US" sz="830" b="0" strike="noStrike" spc="-1" dirty="0">
                <a:solidFill>
                  <a:srgbClr val="000000"/>
                </a:solidFill>
                <a:latin typeface="Meiryo UI"/>
                <a:ea typeface="Meiryo UI"/>
              </a:rPr>
              <a:t>実践手引書 </a:t>
            </a:r>
            <a:r>
              <a:rPr lang="en-US" altLang="ja-JP" sz="830" b="0" strike="noStrike" spc="-1" dirty="0">
                <a:solidFill>
                  <a:srgbClr val="000000"/>
                </a:solidFill>
                <a:latin typeface="Meiryo UI"/>
                <a:ea typeface="Meiryo UI"/>
              </a:rPr>
              <a:t>IT</a:t>
            </a:r>
            <a:r>
              <a:rPr lang="ja-JP" altLang="en-US" sz="830" b="0" strike="noStrike" spc="-1" dirty="0">
                <a:solidFill>
                  <a:srgbClr val="000000"/>
                </a:solidFill>
                <a:latin typeface="Meiryo UI"/>
                <a:ea typeface="Meiryo UI"/>
              </a:rPr>
              <a:t>システム構築編</a:t>
            </a:r>
            <a:r>
              <a:rPr lang="en-US" altLang="ja-JP" sz="830" b="0" strike="noStrike" spc="-1" dirty="0">
                <a:solidFill>
                  <a:srgbClr val="000000"/>
                </a:solidFill>
                <a:latin typeface="Meiryo UI"/>
                <a:ea typeface="Meiryo UI"/>
              </a:rPr>
              <a:t>(</a:t>
            </a:r>
            <a:r>
              <a:rPr lang="ja-JP" altLang="en-US" sz="830" b="0" strike="noStrike" spc="-1" dirty="0">
                <a:solidFill>
                  <a:srgbClr val="000000"/>
                </a:solidFill>
                <a:latin typeface="Meiryo UI"/>
                <a:ea typeface="Meiryo UI"/>
              </a:rPr>
              <a:t>完成第</a:t>
            </a:r>
            <a:r>
              <a:rPr lang="en-US" altLang="ja-JP" sz="830" b="0" strike="noStrike" spc="-1" dirty="0">
                <a:solidFill>
                  <a:srgbClr val="000000"/>
                </a:solidFill>
                <a:latin typeface="Meiryo UI"/>
                <a:ea typeface="Meiryo UI"/>
              </a:rPr>
              <a:t>1.0</a:t>
            </a:r>
            <a:r>
              <a:rPr lang="ja-JP" altLang="en-US" sz="830" b="0" strike="noStrike" spc="-1" dirty="0">
                <a:solidFill>
                  <a:srgbClr val="000000"/>
                </a:solidFill>
                <a:latin typeface="Meiryo UI"/>
                <a:ea typeface="Meiryo UI"/>
              </a:rPr>
              <a:t>版</a:t>
            </a:r>
            <a:r>
              <a:rPr lang="en-US" altLang="ja-JP" sz="830" b="0" strike="noStrike" spc="-1" dirty="0">
                <a:solidFill>
                  <a:srgbClr val="000000"/>
                </a:solidFill>
                <a:latin typeface="Meiryo UI"/>
                <a:ea typeface="Meiryo UI"/>
              </a:rPr>
              <a:t>)</a:t>
            </a:r>
            <a:endParaRPr lang="en-US" sz="830" b="0" strike="noStrike" spc="-1" dirty="0">
              <a:solidFill>
                <a:srgbClr val="000000"/>
              </a:solidFill>
              <a:latin typeface="Meiryo UI" panose="020B0604030504040204" pitchFamily="50" charset="-128"/>
            </a:endParaRPr>
          </a:p>
        </p:txBody>
      </p:sp>
      <p:sp>
        <p:nvSpPr>
          <p:cNvPr id="283" name="テキスト ボックス 16"/>
          <p:cNvSpPr/>
          <p:nvPr/>
        </p:nvSpPr>
        <p:spPr>
          <a:xfrm>
            <a:off x="5760720" y="5689298"/>
            <a:ext cx="6239936" cy="738664"/>
          </a:xfrm>
          <a:prstGeom prst="rect">
            <a:avLst/>
          </a:prstGeom>
          <a:noFill/>
          <a:ln w="0">
            <a:noFill/>
          </a:ln>
        </p:spPr>
        <p:style>
          <a:lnRef idx="0">
            <a:scrgbClr r="0" g="0" b="0"/>
          </a:lnRef>
          <a:fillRef idx="0">
            <a:scrgbClr r="0" g="0" b="0"/>
          </a:fillRef>
          <a:effectRef idx="0">
            <a:scrgbClr r="0" g="0" b="0"/>
          </a:effectRef>
          <a:fontRef idx="minor"/>
        </p:style>
        <p:txBody>
          <a:bodyPr wrap="square" numCol="1" spcCol="0" anchor="t">
            <a:spAutoFit/>
          </a:bodyPr>
          <a:lstStyle/>
          <a:p>
            <a:pPr>
              <a:lnSpc>
                <a:spcPct val="100000"/>
              </a:lnSpc>
            </a:pPr>
            <a:r>
              <a:rPr lang="en-US" sz="1800" b="0" strike="noStrike" spc="-1" dirty="0">
                <a:solidFill>
                  <a:srgbClr val="000000"/>
                </a:solidFill>
                <a:latin typeface="Meiryo UI"/>
                <a:ea typeface="Meiryo UI"/>
              </a:rPr>
              <a:t>■</a:t>
            </a:r>
            <a:r>
              <a:rPr lang="ja-JP" sz="1800" b="1" strike="noStrike" spc="-1" dirty="0">
                <a:solidFill>
                  <a:srgbClr val="000000"/>
                </a:solidFill>
                <a:latin typeface="Meiryo UI"/>
                <a:ea typeface="Meiryo UI"/>
              </a:rPr>
              <a:t>表紙の絵について　</a:t>
            </a:r>
            <a:r>
              <a:rPr lang="en-US" sz="1800" b="0" strike="noStrike" spc="-1" dirty="0">
                <a:solidFill>
                  <a:srgbClr val="000000"/>
                </a:solidFill>
                <a:latin typeface="Meiryo UI"/>
                <a:ea typeface="Meiryo UI"/>
              </a:rPr>
              <a:t>~</a:t>
            </a:r>
            <a:r>
              <a:rPr lang="ja-JP" sz="1800" b="0" strike="noStrike" spc="-1" dirty="0">
                <a:solidFill>
                  <a:srgbClr val="000000"/>
                </a:solidFill>
                <a:latin typeface="Meiryo UI"/>
                <a:ea typeface="Meiryo UI"/>
              </a:rPr>
              <a:t>スサノオに込めた想い</a:t>
            </a:r>
            <a:r>
              <a:rPr lang="en-US" sz="1800" b="0" strike="noStrike" spc="-1" dirty="0">
                <a:solidFill>
                  <a:srgbClr val="000000"/>
                </a:solidFill>
                <a:latin typeface="Meiryo UI"/>
                <a:ea typeface="Meiryo UI"/>
              </a:rPr>
              <a:t>~</a:t>
            </a:r>
            <a:endParaRPr lang="en-US" sz="1800" b="0" strike="noStrike" spc="-1" dirty="0">
              <a:solidFill>
                <a:srgbClr val="000000"/>
              </a:solidFill>
              <a:latin typeface="Meiryo UI" panose="020B0604030504040204" pitchFamily="50" charset="-128"/>
            </a:endParaRPr>
          </a:p>
          <a:p>
            <a:pPr>
              <a:lnSpc>
                <a:spcPct val="100000"/>
              </a:lnSpc>
            </a:pPr>
            <a:r>
              <a:rPr lang="ja-JP" sz="1200" b="0" strike="noStrike" spc="-1" dirty="0">
                <a:solidFill>
                  <a:srgbClr val="000000"/>
                </a:solidFill>
                <a:latin typeface="Meiryo UI"/>
                <a:ea typeface="Meiryo UI"/>
              </a:rPr>
              <a:t>　  モノリシックで複雑化・肥大化したシステムを「ヤマタノオロチ」に例え、それらを一つ一つ切り離して、</a:t>
            </a:r>
            <a:endParaRPr lang="en-US" altLang="ja-JP" sz="1200" b="0" strike="noStrike" spc="-1" dirty="0">
              <a:solidFill>
                <a:srgbClr val="000000"/>
              </a:solidFill>
              <a:latin typeface="Meiryo UI"/>
              <a:ea typeface="Meiryo UI"/>
            </a:endParaRPr>
          </a:p>
          <a:p>
            <a:pPr>
              <a:lnSpc>
                <a:spcPct val="100000"/>
              </a:lnSpc>
            </a:pPr>
            <a:r>
              <a:rPr lang="ja-JP" sz="1200" b="0" strike="noStrike" spc="-1" dirty="0">
                <a:solidFill>
                  <a:srgbClr val="000000"/>
                </a:solidFill>
                <a:latin typeface="Meiryo UI"/>
                <a:ea typeface="Meiryo UI"/>
              </a:rPr>
              <a:t>使える部分は形を変えて再生させることで害となっていた存在を、価値のある存在に変化させる</a:t>
            </a:r>
            <a:endParaRPr lang="en-US" sz="1200" b="0" strike="noStrike" spc="-1" dirty="0">
              <a:solidFill>
                <a:srgbClr val="000000"/>
              </a:solidFill>
              <a:latin typeface="Meiryo UI" panose="020B0604030504040204" pitchFamily="50" charset="-128"/>
            </a:endParaRPr>
          </a:p>
        </p:txBody>
      </p:sp>
      <p:sp>
        <p:nvSpPr>
          <p:cNvPr id="284" name="テキスト ボックス 17"/>
          <p:cNvSpPr/>
          <p:nvPr/>
        </p:nvSpPr>
        <p:spPr>
          <a:xfrm>
            <a:off x="5760719" y="3352025"/>
            <a:ext cx="4866153" cy="677108"/>
          </a:xfrm>
          <a:prstGeom prst="rect">
            <a:avLst/>
          </a:prstGeom>
          <a:noFill/>
          <a:ln w="19050">
            <a:noFill/>
            <a:miter/>
          </a:ln>
        </p:spPr>
        <p:style>
          <a:lnRef idx="0">
            <a:scrgbClr r="0" g="0" b="0"/>
          </a:lnRef>
          <a:fillRef idx="0">
            <a:scrgbClr r="0" g="0" b="0"/>
          </a:fillRef>
          <a:effectRef idx="0">
            <a:scrgbClr r="0" g="0" b="0"/>
          </a:effectRef>
          <a:fontRef idx="minor"/>
        </p:style>
        <p:txBody>
          <a:bodyPr wrap="square" numCol="1" spcCol="0" anchor="t">
            <a:spAutoFit/>
          </a:bodyPr>
          <a:lstStyle/>
          <a:p>
            <a:pPr>
              <a:lnSpc>
                <a:spcPct val="100000"/>
              </a:lnSpc>
            </a:pPr>
            <a:r>
              <a:rPr lang="ja-JP" altLang="en-US" sz="2400" b="1" strike="noStrike" spc="-1" dirty="0">
                <a:solidFill>
                  <a:srgbClr val="000000"/>
                </a:solidFill>
                <a:latin typeface="Meiryo UI"/>
                <a:ea typeface="Meiryo UI"/>
              </a:rPr>
              <a:t>　　　 </a:t>
            </a:r>
            <a:r>
              <a:rPr lang="ja-JP" sz="2400" b="1" strike="noStrike" spc="-1" dirty="0">
                <a:solidFill>
                  <a:srgbClr val="000000"/>
                </a:solidFill>
                <a:latin typeface="Meiryo UI"/>
                <a:ea typeface="Meiryo UI"/>
              </a:rPr>
              <a:t>累計 </a:t>
            </a:r>
            <a:r>
              <a:rPr lang="en-US" altLang="ja-JP" sz="2400" b="1" spc="-1" dirty="0">
                <a:solidFill>
                  <a:srgbClr val="000000"/>
                </a:solidFill>
                <a:latin typeface="Meiryo UI"/>
                <a:ea typeface="Meiryo UI"/>
              </a:rPr>
              <a:t>7</a:t>
            </a:r>
            <a:r>
              <a:rPr lang="ja-JP" sz="2400" b="1" strike="noStrike" spc="-1" dirty="0">
                <a:solidFill>
                  <a:srgbClr val="000000"/>
                </a:solidFill>
                <a:latin typeface="Meiryo UI"/>
                <a:ea typeface="Meiryo UI"/>
              </a:rPr>
              <a:t>万ダウンロード</a:t>
            </a:r>
            <a:r>
              <a:rPr lang="ja-JP" altLang="en-US" sz="2400" b="1" strike="noStrike" spc="-1" dirty="0">
                <a:solidFill>
                  <a:srgbClr val="000000"/>
                </a:solidFill>
                <a:latin typeface="Meiryo UI"/>
                <a:ea typeface="Meiryo UI"/>
              </a:rPr>
              <a:t>突破</a:t>
            </a:r>
            <a:endParaRPr lang="en-US" sz="2400" b="0" strike="noStrike" spc="-1" dirty="0">
              <a:solidFill>
                <a:srgbClr val="000000"/>
              </a:solidFill>
              <a:latin typeface="Meiryo UI" panose="020B0604030504040204" pitchFamily="50" charset="-128"/>
            </a:endParaRPr>
          </a:p>
          <a:p>
            <a:pPr>
              <a:lnSpc>
                <a:spcPct val="100000"/>
              </a:lnSpc>
            </a:pPr>
            <a:r>
              <a:rPr lang="ja-JP" altLang="en-US" sz="1400" b="0" strike="noStrike" spc="-1" dirty="0">
                <a:solidFill>
                  <a:srgbClr val="000000"/>
                </a:solidFill>
                <a:latin typeface="Meiryo UI"/>
                <a:ea typeface="Meiryo UI"/>
              </a:rPr>
              <a:t>　　　　　　　　　　　</a:t>
            </a:r>
            <a:r>
              <a:rPr lang="en-US" sz="1400" b="0" strike="noStrike" spc="-1" dirty="0">
                <a:solidFill>
                  <a:srgbClr val="000000"/>
                </a:solidFill>
                <a:latin typeface="Meiryo UI"/>
                <a:ea typeface="Meiryo UI"/>
              </a:rPr>
              <a:t>(</a:t>
            </a:r>
            <a:r>
              <a:rPr lang="ja-JP" altLang="en-US" sz="1400" b="0" strike="noStrike" spc="-1" dirty="0">
                <a:solidFill>
                  <a:srgbClr val="000000"/>
                </a:solidFill>
                <a:latin typeface="Meiryo UI"/>
                <a:ea typeface="Meiryo UI"/>
              </a:rPr>
              <a:t>最新版の公開から約</a:t>
            </a:r>
            <a:r>
              <a:rPr lang="en-US" altLang="ja-JP" sz="1400" b="0" strike="noStrike" spc="-1" dirty="0">
                <a:solidFill>
                  <a:srgbClr val="000000"/>
                </a:solidFill>
                <a:latin typeface="Meiryo UI"/>
                <a:ea typeface="Meiryo UI"/>
              </a:rPr>
              <a:t>1</a:t>
            </a:r>
            <a:r>
              <a:rPr lang="ja-JP" altLang="en-US" sz="1400" b="0" strike="noStrike" spc="-1" dirty="0">
                <a:solidFill>
                  <a:srgbClr val="000000"/>
                </a:solidFill>
                <a:latin typeface="Meiryo UI"/>
                <a:ea typeface="Meiryo UI"/>
              </a:rPr>
              <a:t>か月後の数値</a:t>
            </a:r>
            <a:r>
              <a:rPr lang="en-US" sz="1400" b="0" strike="noStrike" spc="-1" dirty="0">
                <a:solidFill>
                  <a:srgbClr val="000000"/>
                </a:solidFill>
                <a:latin typeface="Meiryo UI"/>
                <a:ea typeface="Meiryo UI"/>
              </a:rPr>
              <a:t>)</a:t>
            </a:r>
            <a:endParaRPr lang="en-US" sz="1400" b="0" strike="noStrike" spc="-1" dirty="0">
              <a:solidFill>
                <a:srgbClr val="000000"/>
              </a:solidFill>
              <a:latin typeface="Meiryo UI" panose="020B0604030504040204" pitchFamily="50" charset="-128"/>
            </a:endParaRPr>
          </a:p>
        </p:txBody>
      </p:sp>
      <p:sp>
        <p:nvSpPr>
          <p:cNvPr id="287" name="楕円 4"/>
          <p:cNvSpPr/>
          <p:nvPr/>
        </p:nvSpPr>
        <p:spPr>
          <a:xfrm>
            <a:off x="483820" y="5207655"/>
            <a:ext cx="1175040" cy="58824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ja-JP" sz="1400" b="0" strike="noStrike" spc="-1" dirty="0">
                <a:solidFill>
                  <a:schemeClr val="lt1"/>
                </a:solidFill>
                <a:latin typeface="Meiryo UI"/>
                <a:ea typeface="Meiryo UI"/>
              </a:rPr>
              <a:t>施策</a:t>
            </a:r>
            <a:endParaRPr lang="en-US" sz="1400" b="0" strike="noStrike" spc="-1" dirty="0">
              <a:solidFill>
                <a:srgbClr val="000000"/>
              </a:solidFill>
              <a:latin typeface="Meiryo UI" panose="020B0604030504040204" pitchFamily="50" charset="-128"/>
            </a:endParaRPr>
          </a:p>
        </p:txBody>
      </p:sp>
      <p:sp>
        <p:nvSpPr>
          <p:cNvPr id="288" name="楕円 14"/>
          <p:cNvSpPr/>
          <p:nvPr/>
        </p:nvSpPr>
        <p:spPr>
          <a:xfrm>
            <a:off x="967324" y="5973660"/>
            <a:ext cx="1175040" cy="58824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ja-JP" sz="1400" b="0" strike="noStrike" spc="-1" dirty="0">
                <a:solidFill>
                  <a:schemeClr val="lt1"/>
                </a:solidFill>
                <a:latin typeface="Meiryo UI"/>
                <a:ea typeface="Meiryo UI"/>
              </a:rPr>
              <a:t>考え方</a:t>
            </a:r>
            <a:endParaRPr lang="en-US" sz="1400" b="0" strike="noStrike" spc="-1" dirty="0">
              <a:solidFill>
                <a:srgbClr val="000000"/>
              </a:solidFill>
              <a:latin typeface="Meiryo UI" panose="020B0604030504040204" pitchFamily="50" charset="-128"/>
            </a:endParaRPr>
          </a:p>
        </p:txBody>
      </p:sp>
      <p:sp>
        <p:nvSpPr>
          <p:cNvPr id="289" name="楕円 15"/>
          <p:cNvSpPr/>
          <p:nvPr/>
        </p:nvSpPr>
        <p:spPr>
          <a:xfrm>
            <a:off x="3364022" y="5953710"/>
            <a:ext cx="1175040" cy="58824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ja-JP" sz="1400" b="0" strike="noStrike" spc="-1" dirty="0">
                <a:solidFill>
                  <a:schemeClr val="lt1"/>
                </a:solidFill>
                <a:latin typeface="Meiryo UI"/>
                <a:ea typeface="Meiryo UI"/>
              </a:rPr>
              <a:t>技術</a:t>
            </a:r>
            <a:endParaRPr lang="en-US" sz="1400" b="0" strike="noStrike" spc="-1" dirty="0">
              <a:solidFill>
                <a:srgbClr val="000000"/>
              </a:solidFill>
              <a:latin typeface="Meiryo UI" panose="020B0604030504040204" pitchFamily="50" charset="-128"/>
            </a:endParaRPr>
          </a:p>
        </p:txBody>
      </p:sp>
      <p:sp>
        <p:nvSpPr>
          <p:cNvPr id="290" name="楕円 18"/>
          <p:cNvSpPr/>
          <p:nvPr/>
        </p:nvSpPr>
        <p:spPr>
          <a:xfrm>
            <a:off x="3648912" y="5170768"/>
            <a:ext cx="1175040" cy="58824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ja-JP" sz="1400" b="0" strike="noStrike" spc="-1" dirty="0">
                <a:solidFill>
                  <a:schemeClr val="lt1"/>
                </a:solidFill>
                <a:latin typeface="Meiryo UI"/>
                <a:ea typeface="Meiryo UI"/>
              </a:rPr>
              <a:t>事例</a:t>
            </a:r>
            <a:endParaRPr lang="en-US" sz="1400" b="0" strike="noStrike" spc="-1" dirty="0">
              <a:solidFill>
                <a:srgbClr val="000000"/>
              </a:solidFill>
              <a:latin typeface="Meiryo UI" panose="020B0604030504040204" pitchFamily="50" charset="-128"/>
            </a:endParaRPr>
          </a:p>
        </p:txBody>
      </p:sp>
      <p:sp>
        <p:nvSpPr>
          <p:cNvPr id="2" name="正方形/長方形 1">
            <a:extLst>
              <a:ext uri="{FF2B5EF4-FFF2-40B4-BE49-F238E27FC236}">
                <a16:creationId xmlns:a16="http://schemas.microsoft.com/office/drawing/2014/main" id="{090530CB-94A7-4790-8EA3-19337782FA94}"/>
              </a:ext>
            </a:extLst>
          </p:cNvPr>
          <p:cNvSpPr/>
          <p:nvPr/>
        </p:nvSpPr>
        <p:spPr>
          <a:xfrm>
            <a:off x="624600" y="1393112"/>
            <a:ext cx="11231640" cy="707886"/>
          </a:xfrm>
          <a:prstGeom prst="rect">
            <a:avLst/>
          </a:prstGeom>
        </p:spPr>
        <p:txBody>
          <a:bodyPr wrap="square">
            <a:spAutoFit/>
          </a:body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にこれから取り組み始める、もしくは取り組みの途中にある企業が具体的にどのような取り組みを行い、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どのような技術を何のために活用していくべきかなど考え方と技術的側面から支援するための手引書</a:t>
            </a:r>
          </a:p>
        </p:txBody>
      </p:sp>
      <p:sp>
        <p:nvSpPr>
          <p:cNvPr id="15" name="テキスト ボックス 16">
            <a:extLst>
              <a:ext uri="{FF2B5EF4-FFF2-40B4-BE49-F238E27FC236}">
                <a16:creationId xmlns:a16="http://schemas.microsoft.com/office/drawing/2014/main" id="{632A2AB6-705C-46F2-A91E-EF69B35E458A}"/>
              </a:ext>
            </a:extLst>
          </p:cNvPr>
          <p:cNvSpPr/>
          <p:nvPr/>
        </p:nvSpPr>
        <p:spPr>
          <a:xfrm>
            <a:off x="6404064" y="4671545"/>
            <a:ext cx="4866153" cy="461665"/>
          </a:xfrm>
          <a:prstGeom prst="rect">
            <a:avLst/>
          </a:prstGeom>
          <a:noFill/>
          <a:ln w="0">
            <a:noFill/>
          </a:ln>
        </p:spPr>
        <p:style>
          <a:lnRef idx="0">
            <a:scrgbClr r="0" g="0" b="0"/>
          </a:lnRef>
          <a:fillRef idx="0">
            <a:scrgbClr r="0" g="0" b="0"/>
          </a:fillRef>
          <a:effectRef idx="0">
            <a:scrgbClr r="0" g="0" b="0"/>
          </a:effectRef>
          <a:fontRef idx="minor"/>
        </p:style>
        <p:txBody>
          <a:bodyPr wrap="square" numCol="1" spcCol="0" anchor="t">
            <a:spAutoFit/>
          </a:bodyPr>
          <a:lstStyle/>
          <a:p>
            <a:pPr>
              <a:lnSpc>
                <a:spcPct val="100000"/>
              </a:lnSpc>
            </a:pPr>
            <a:r>
              <a:rPr lang="ja-JP" altLang="ja-JP" sz="2400" b="1" spc="-1" dirty="0">
                <a:solidFill>
                  <a:srgbClr val="000000"/>
                </a:solidFill>
                <a:latin typeface="Meiryo UI"/>
                <a:ea typeface="Meiryo UI"/>
              </a:rPr>
              <a:t>複数</a:t>
            </a:r>
            <a:r>
              <a:rPr lang="en-US" altLang="ja-JP" sz="2400" b="1" spc="-1" dirty="0">
                <a:solidFill>
                  <a:srgbClr val="000000"/>
                </a:solidFill>
                <a:latin typeface="Meiryo UI"/>
                <a:ea typeface="Meiryo UI"/>
              </a:rPr>
              <a:t>IT</a:t>
            </a:r>
            <a:r>
              <a:rPr lang="ja-JP" altLang="ja-JP" sz="2400" b="1" spc="-1" dirty="0">
                <a:solidFill>
                  <a:srgbClr val="000000"/>
                </a:solidFill>
                <a:latin typeface="Meiryo UI"/>
                <a:ea typeface="Meiryo UI"/>
              </a:rPr>
              <a:t>関連ニュースサイトで紹介</a:t>
            </a:r>
            <a:endParaRPr lang="en-US" sz="2400" b="1" strike="noStrike" spc="-1" dirty="0">
              <a:solidFill>
                <a:srgbClr val="000000"/>
              </a:solidFill>
              <a:latin typeface="Meiryo UI" panose="020B0604030504040204" pitchFamily="50" charset="-128"/>
            </a:endParaRPr>
          </a:p>
        </p:txBody>
      </p:sp>
      <p:pic>
        <p:nvPicPr>
          <p:cNvPr id="4" name="グラフィックス 3" descr="インターネット">
            <a:extLst>
              <a:ext uri="{FF2B5EF4-FFF2-40B4-BE49-F238E27FC236}">
                <a16:creationId xmlns:a16="http://schemas.microsoft.com/office/drawing/2014/main" id="{A55301F7-868C-4204-8FC4-8832B79DF4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7927" y="4603502"/>
            <a:ext cx="597752" cy="597752"/>
          </a:xfrm>
          <a:prstGeom prst="rect">
            <a:avLst/>
          </a:prstGeom>
        </p:spPr>
      </p:pic>
      <p:pic>
        <p:nvPicPr>
          <p:cNvPr id="6" name="グラフィックス 5" descr="クラウドからダウンロード">
            <a:extLst>
              <a:ext uri="{FF2B5EF4-FFF2-40B4-BE49-F238E27FC236}">
                <a16:creationId xmlns:a16="http://schemas.microsoft.com/office/drawing/2014/main" id="{778434B4-748E-4830-861E-F1E17F8EDD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8897" y="3259829"/>
            <a:ext cx="583777" cy="583777"/>
          </a:xfrm>
          <a:prstGeom prst="rect">
            <a:avLst/>
          </a:prstGeom>
        </p:spPr>
      </p:pic>
      <p:sp>
        <p:nvSpPr>
          <p:cNvPr id="20" name="テキスト ボックス 17">
            <a:extLst>
              <a:ext uri="{FF2B5EF4-FFF2-40B4-BE49-F238E27FC236}">
                <a16:creationId xmlns:a16="http://schemas.microsoft.com/office/drawing/2014/main" id="{200146EB-CA45-408E-B8A7-08340EE3059F}"/>
              </a:ext>
            </a:extLst>
          </p:cNvPr>
          <p:cNvSpPr/>
          <p:nvPr/>
        </p:nvSpPr>
        <p:spPr>
          <a:xfrm>
            <a:off x="5575680" y="2384063"/>
            <a:ext cx="3039662" cy="523220"/>
          </a:xfrm>
          <a:prstGeom prst="rect">
            <a:avLst/>
          </a:prstGeom>
          <a:noFill/>
          <a:ln w="19050">
            <a:noFill/>
            <a:miter/>
          </a:ln>
        </p:spPr>
        <p:style>
          <a:lnRef idx="0">
            <a:scrgbClr r="0" g="0" b="0"/>
          </a:lnRef>
          <a:fillRef idx="0">
            <a:scrgbClr r="0" g="0" b="0"/>
          </a:fillRef>
          <a:effectRef idx="0">
            <a:scrgbClr r="0" g="0" b="0"/>
          </a:effectRef>
          <a:fontRef idx="minor"/>
        </p:style>
        <p:txBody>
          <a:bodyPr wrap="square" numCol="1" spcCol="0" anchor="t">
            <a:spAutoFit/>
          </a:bodyPr>
          <a:lstStyle/>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a:t>
            </a:r>
            <a:r>
              <a:rPr lang="en-US" sz="1400" b="0" strike="noStrike" spc="-1" dirty="0">
                <a:solidFill>
                  <a:srgbClr val="000000"/>
                </a:solidFill>
                <a:latin typeface="Meiryo UI" panose="020B0604030504040204" pitchFamily="50" charset="-128"/>
                <a:ea typeface="Meiryo UI" panose="020B0604030504040204" pitchFamily="50" charset="-128"/>
              </a:rPr>
              <a:t>2021.11(</a:t>
            </a:r>
            <a:r>
              <a:rPr lang="ja-JP" sz="1400" b="0" strike="noStrike" spc="-1" dirty="0">
                <a:solidFill>
                  <a:srgbClr val="000000"/>
                </a:solidFill>
                <a:latin typeface="Meiryo UI" panose="020B0604030504040204" pitchFamily="50" charset="-128"/>
                <a:ea typeface="Meiryo UI" panose="020B0604030504040204" pitchFamily="50" charset="-128"/>
              </a:rPr>
              <a:t>初版</a:t>
            </a:r>
            <a:r>
              <a:rPr lang="ja-JP" altLang="en-US" sz="1400" b="0" strike="noStrike" spc="-1" dirty="0">
                <a:solidFill>
                  <a:srgbClr val="000000"/>
                </a:solidFill>
                <a:latin typeface="Meiryo UI" panose="020B0604030504040204" pitchFamily="50" charset="-128"/>
                <a:ea typeface="Meiryo UI" panose="020B0604030504040204" pitchFamily="50" charset="-128"/>
              </a:rPr>
              <a:t>発行</a:t>
            </a:r>
            <a:r>
              <a:rPr lang="en-US" sz="1400" b="0" strike="noStrike" spc="-1" dirty="0">
                <a:solidFill>
                  <a:srgbClr val="000000"/>
                </a:solidFill>
                <a:latin typeface="Meiryo UI" panose="020B0604030504040204" pitchFamily="50" charset="-128"/>
                <a:ea typeface="Meiryo UI" panose="020B0604030504040204" pitchFamily="50" charset="-128"/>
              </a:rPr>
              <a:t>)</a:t>
            </a:r>
          </a:p>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a:t>
            </a:r>
            <a:r>
              <a:rPr lang="en-US" sz="1400" b="0" strike="noStrike" spc="-1" dirty="0">
                <a:solidFill>
                  <a:srgbClr val="000000"/>
                </a:solidFill>
                <a:latin typeface="Meiryo UI" panose="020B0604030504040204" pitchFamily="50" charset="-128"/>
                <a:ea typeface="Meiryo UI" panose="020B0604030504040204" pitchFamily="50" charset="-128"/>
              </a:rPr>
              <a:t>2022.10(</a:t>
            </a:r>
            <a:r>
              <a:rPr lang="ja-JP" altLang="en-US" sz="1400" b="0" strike="noStrike" spc="-1" dirty="0">
                <a:solidFill>
                  <a:srgbClr val="000000"/>
                </a:solidFill>
                <a:latin typeface="Meiryo UI" panose="020B0604030504040204" pitchFamily="50" charset="-128"/>
                <a:ea typeface="Meiryo UI" panose="020B0604030504040204" pitchFamily="50" charset="-128"/>
              </a:rPr>
              <a:t>完成</a:t>
            </a:r>
            <a:r>
              <a:rPr lang="ja-JP" sz="1400" b="0" strike="noStrike" spc="-1" dirty="0">
                <a:solidFill>
                  <a:srgbClr val="000000"/>
                </a:solidFill>
                <a:latin typeface="Meiryo UI" panose="020B0604030504040204" pitchFamily="50" charset="-128"/>
                <a:ea typeface="Meiryo UI" panose="020B0604030504040204" pitchFamily="50" charset="-128"/>
              </a:rPr>
              <a:t>第</a:t>
            </a:r>
            <a:r>
              <a:rPr lang="en-US" sz="1400" b="0" strike="noStrike" spc="-1" dirty="0">
                <a:solidFill>
                  <a:srgbClr val="000000"/>
                </a:solidFill>
                <a:latin typeface="Meiryo UI" panose="020B0604030504040204" pitchFamily="50" charset="-128"/>
                <a:ea typeface="Meiryo UI" panose="020B0604030504040204" pitchFamily="50" charset="-128"/>
              </a:rPr>
              <a:t>1.0</a:t>
            </a:r>
            <a:r>
              <a:rPr lang="ja-JP" sz="1400" b="0" strike="noStrike" spc="-1" dirty="0">
                <a:solidFill>
                  <a:srgbClr val="000000"/>
                </a:solidFill>
                <a:latin typeface="Meiryo UI" panose="020B0604030504040204" pitchFamily="50" charset="-128"/>
                <a:ea typeface="Meiryo UI" panose="020B0604030504040204" pitchFamily="50" charset="-128"/>
              </a:rPr>
              <a:t>版</a:t>
            </a:r>
            <a:r>
              <a:rPr lang="en-US" sz="1400" b="0" strike="noStrike" spc="-1" dirty="0">
                <a:solidFill>
                  <a:srgbClr val="000000"/>
                </a:solidFill>
                <a:latin typeface="Meiryo UI" panose="020B0604030504040204" pitchFamily="50" charset="-128"/>
                <a:ea typeface="Meiryo UI" panose="020B0604030504040204" pitchFamily="50" charset="-128"/>
              </a:rPr>
              <a:t>)</a:t>
            </a:r>
            <a:r>
              <a:rPr lang="ja-JP" altLang="en-US" sz="1400" b="0" strike="noStrike" spc="-1" dirty="0">
                <a:solidFill>
                  <a:srgbClr val="000000"/>
                </a:solidFill>
                <a:latin typeface="Meiryo UI" panose="020B0604030504040204" pitchFamily="50" charset="-128"/>
                <a:ea typeface="Meiryo UI" panose="020B0604030504040204" pitchFamily="50" charset="-128"/>
              </a:rPr>
              <a:t>　最新版</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D8F4988-788F-4CB0-B1F2-C22E4CFF1E6E}"/>
              </a:ext>
            </a:extLst>
          </p:cNvPr>
          <p:cNvSpPr/>
          <p:nvPr/>
        </p:nvSpPr>
        <p:spPr>
          <a:xfrm>
            <a:off x="5663952" y="3068960"/>
            <a:ext cx="5400600" cy="11010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3" name="正方形/長方形 22">
            <a:extLst>
              <a:ext uri="{FF2B5EF4-FFF2-40B4-BE49-F238E27FC236}">
                <a16:creationId xmlns:a16="http://schemas.microsoft.com/office/drawing/2014/main" id="{E6ED548D-EE17-471A-AA61-D59A1546FD93}"/>
              </a:ext>
            </a:extLst>
          </p:cNvPr>
          <p:cNvSpPr/>
          <p:nvPr/>
        </p:nvSpPr>
        <p:spPr>
          <a:xfrm>
            <a:off x="5663952" y="4338907"/>
            <a:ext cx="5400600" cy="11010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3" name="テキスト ボックス 13">
            <a:extLst>
              <a:ext uri="{FF2B5EF4-FFF2-40B4-BE49-F238E27FC236}">
                <a16:creationId xmlns:a16="http://schemas.microsoft.com/office/drawing/2014/main" id="{C23C5B33-5ED1-3C52-C9EF-85A85BFDAD09}"/>
              </a:ext>
            </a:extLst>
          </p:cNvPr>
          <p:cNvSpPr/>
          <p:nvPr/>
        </p:nvSpPr>
        <p:spPr>
          <a:xfrm>
            <a:off x="3195184" y="6597352"/>
            <a:ext cx="3476880" cy="22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30" b="0" u="sng" strike="noStrike" spc="-1" dirty="0">
                <a:solidFill>
                  <a:srgbClr val="009999"/>
                </a:solidFill>
                <a:uFillTx/>
                <a:latin typeface="Meiryo UI"/>
                <a:ea typeface="Meiryo UI"/>
                <a:hlinkClick r:id="rId8"/>
              </a:rPr>
              <a:t>https://www.ipa.go.jp/digital/dx/dx-tebikisyo.html</a:t>
            </a:r>
            <a:endParaRPr lang="en-US" sz="830" b="0" strike="noStrike" spc="-1" dirty="0">
              <a:solidFill>
                <a:srgbClr val="000000"/>
              </a:solidFill>
              <a:latin typeface="Meiryo UI" panose="020B0604030504040204" pitchFamily="50" charset="-128"/>
            </a:endParaRPr>
          </a:p>
        </p:txBody>
      </p:sp>
      <p:pic>
        <p:nvPicPr>
          <p:cNvPr id="8" name="図 7" descr="QR コード&#10;&#10;自動的に生成された説明">
            <a:extLst>
              <a:ext uri="{FF2B5EF4-FFF2-40B4-BE49-F238E27FC236}">
                <a16:creationId xmlns:a16="http://schemas.microsoft.com/office/drawing/2014/main" id="{E68B7A93-814A-2417-98F3-84536B1DF1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5886" y="45724"/>
            <a:ext cx="1098082" cy="1098082"/>
          </a:xfrm>
          <a:prstGeom prst="rect">
            <a:avLst/>
          </a:prstGeom>
        </p:spPr>
      </p:pic>
      <p:sp>
        <p:nvSpPr>
          <p:cNvPr id="9" name="テキスト ボックス 12">
            <a:extLst>
              <a:ext uri="{FF2B5EF4-FFF2-40B4-BE49-F238E27FC236}">
                <a16:creationId xmlns:a16="http://schemas.microsoft.com/office/drawing/2014/main" id="{B13FC434-88B2-CF17-33A0-53F6456B97D6}"/>
              </a:ext>
            </a:extLst>
          </p:cNvPr>
          <p:cNvSpPr/>
          <p:nvPr/>
        </p:nvSpPr>
        <p:spPr>
          <a:xfrm>
            <a:off x="8837139" y="391286"/>
            <a:ext cx="1435325"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1200" b="0" strike="noStrike" spc="-1" dirty="0">
                <a:solidFill>
                  <a:srgbClr val="000000"/>
                </a:solidFill>
                <a:latin typeface="Meiryo UI"/>
                <a:ea typeface="Meiryo UI"/>
              </a:rPr>
              <a:t>DX</a:t>
            </a:r>
            <a:r>
              <a:rPr lang="ja-JP" altLang="en-US" sz="1200" b="0" strike="noStrike" spc="-1" dirty="0">
                <a:solidFill>
                  <a:srgbClr val="000000"/>
                </a:solidFill>
                <a:latin typeface="Meiryo UI"/>
                <a:ea typeface="Meiryo UI"/>
              </a:rPr>
              <a:t>実践手引書</a:t>
            </a:r>
            <a:endParaRPr lang="en-US" altLang="ja-JP" sz="1200" b="0" strike="noStrike" spc="-1" dirty="0">
              <a:solidFill>
                <a:srgbClr val="000000"/>
              </a:solidFill>
              <a:latin typeface="Meiryo UI"/>
              <a:ea typeface="Meiryo UI"/>
            </a:endParaRPr>
          </a:p>
          <a:p>
            <a:pPr>
              <a:lnSpc>
                <a:spcPct val="100000"/>
              </a:lnSpc>
            </a:pPr>
            <a:r>
              <a:rPr lang="ja-JP" altLang="en-US" sz="1200" b="0" strike="noStrike" spc="-1" dirty="0">
                <a:solidFill>
                  <a:srgbClr val="000000"/>
                </a:solidFill>
                <a:latin typeface="Meiryo UI"/>
                <a:ea typeface="Meiryo UI"/>
              </a:rPr>
              <a:t>ダウンロードサイト</a:t>
            </a:r>
            <a:endParaRPr lang="en-US" altLang="ja-JP" sz="1200" b="0" strike="noStrike" spc="-1" dirty="0">
              <a:solidFill>
                <a:srgbClr val="000000"/>
              </a:solidFill>
              <a:latin typeface="Meiryo UI"/>
              <a:ea typeface="Meiryo UI"/>
            </a:endParaRPr>
          </a:p>
          <a:p>
            <a:pPr>
              <a:lnSpc>
                <a:spcPct val="100000"/>
              </a:lnSpc>
            </a:pPr>
            <a:r>
              <a:rPr lang="en-US" altLang="ja-JP" sz="1200" b="0" strike="noStrike" spc="-1" dirty="0">
                <a:solidFill>
                  <a:srgbClr val="000000"/>
                </a:solidFill>
                <a:latin typeface="Meiryo UI"/>
                <a:ea typeface="Meiryo UI"/>
              </a:rPr>
              <a:t>QR</a:t>
            </a:r>
            <a:r>
              <a:rPr lang="ja-JP" altLang="en-US" sz="1200" b="0" strike="noStrike" spc="-1" dirty="0">
                <a:solidFill>
                  <a:srgbClr val="000000"/>
                </a:solidFill>
                <a:latin typeface="Meiryo UI"/>
                <a:ea typeface="Meiryo UI"/>
              </a:rPr>
              <a:t>コード</a:t>
            </a:r>
            <a:endParaRPr lang="en-US" sz="12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1239592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PlaceHolder 1"/>
          <p:cNvSpPr>
            <a:spLocks noGrp="1"/>
          </p:cNvSpPr>
          <p:nvPr>
            <p:ph/>
          </p:nvPr>
        </p:nvSpPr>
        <p:spPr>
          <a:xfrm>
            <a:off x="1089720" y="1772640"/>
            <a:ext cx="4933800" cy="1963080"/>
          </a:xfrm>
          <a:prstGeom prst="rect">
            <a:avLst/>
          </a:prstGeom>
          <a:noFill/>
          <a:ln w="0">
            <a:solidFill>
              <a:srgbClr val="808080"/>
            </a:solidFill>
          </a:ln>
        </p:spPr>
        <p:txBody>
          <a:bodyPr tIns="108000" numCol="1" spcCol="0" anchor="t">
            <a:noAutofit/>
          </a:bodyPr>
          <a:lstStyle/>
          <a:p>
            <a:pPr indent="0">
              <a:lnSpc>
                <a:spcPct val="100000"/>
              </a:lnSpc>
              <a:spcBef>
                <a:spcPts val="281"/>
              </a:spcBef>
              <a:buNone/>
              <a:tabLst>
                <a:tab pos="0" algn="l"/>
              </a:tabLst>
            </a:pPr>
            <a:r>
              <a:rPr lang="en-US" sz="1400" b="0" strike="noStrike" spc="-1" dirty="0">
                <a:solidFill>
                  <a:srgbClr val="000000"/>
                </a:solidFill>
                <a:latin typeface="Meiryo UI"/>
                <a:ea typeface="Meiryo UI"/>
              </a:rPr>
              <a:t>①</a:t>
            </a:r>
            <a:r>
              <a:rPr lang="ja-JP" sz="1400" b="0" strike="noStrike" spc="-1" dirty="0">
                <a:solidFill>
                  <a:srgbClr val="000000"/>
                </a:solidFill>
                <a:latin typeface="Meiryo UI"/>
                <a:ea typeface="Meiryo UI"/>
              </a:rPr>
              <a:t>対策は多層的に行うことを認識し、責任分担を明確化</a:t>
            </a:r>
            <a:endParaRPr lang="en-US" sz="1400" b="0" strike="noStrike" spc="-1" dirty="0">
              <a:solidFill>
                <a:srgbClr val="000066"/>
              </a:solidFill>
            </a:endParaRPr>
          </a:p>
          <a:p>
            <a:pPr indent="0">
              <a:lnSpc>
                <a:spcPct val="100000"/>
              </a:lnSpc>
              <a:spcBef>
                <a:spcPts val="281"/>
              </a:spcBef>
              <a:buNone/>
              <a:tabLst>
                <a:tab pos="0" algn="l"/>
              </a:tabLst>
            </a:pPr>
            <a:r>
              <a:rPr lang="en-US" sz="1400" b="0" strike="noStrike" spc="-1" dirty="0">
                <a:solidFill>
                  <a:srgbClr val="000000"/>
                </a:solidFill>
                <a:latin typeface="Meiryo UI"/>
                <a:ea typeface="Meiryo UI"/>
              </a:rPr>
              <a:t>②</a:t>
            </a:r>
            <a:r>
              <a:rPr lang="ja-JP" sz="1400" b="0" strike="noStrike" spc="-1" dirty="0">
                <a:solidFill>
                  <a:srgbClr val="000000"/>
                </a:solidFill>
                <a:latin typeface="Meiryo UI"/>
                <a:ea typeface="Meiryo UI"/>
              </a:rPr>
              <a:t>守るべき資産</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データとシステム</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を明確化し、</a:t>
            </a:r>
            <a:endParaRPr lang="en-US" sz="1400" b="0" strike="noStrike" spc="-1" dirty="0">
              <a:solidFill>
                <a:srgbClr val="000066"/>
              </a:solidFill>
            </a:endParaRPr>
          </a:p>
          <a:p>
            <a:pPr indent="0">
              <a:lnSpc>
                <a:spcPct val="100000"/>
              </a:lnSpc>
              <a:spcBef>
                <a:spcPts val="281"/>
              </a:spcBef>
              <a:buNone/>
              <a:tabLst>
                <a:tab pos="0" algn="l"/>
              </a:tabLst>
            </a:pPr>
            <a:r>
              <a:rPr lang="ja-JP" sz="1400" b="0" strike="noStrike" spc="-1" dirty="0">
                <a:solidFill>
                  <a:srgbClr val="000000"/>
                </a:solidFill>
                <a:latin typeface="Meiryo UI"/>
                <a:ea typeface="Meiryo UI"/>
              </a:rPr>
              <a:t>　 資産の重要度に基づいたセキュリティ対策・データ共有</a:t>
            </a:r>
            <a:endParaRPr lang="en-US" sz="1400" b="0" strike="noStrike" spc="-1" dirty="0">
              <a:solidFill>
                <a:srgbClr val="000066"/>
              </a:solidFill>
            </a:endParaRPr>
          </a:p>
          <a:p>
            <a:pPr indent="0">
              <a:lnSpc>
                <a:spcPct val="100000"/>
              </a:lnSpc>
              <a:spcBef>
                <a:spcPts val="281"/>
              </a:spcBef>
              <a:buNone/>
              <a:tabLst>
                <a:tab pos="0" algn="l"/>
              </a:tabLst>
            </a:pPr>
            <a:r>
              <a:rPr lang="en-US" sz="1400" b="0" strike="noStrike" spc="-1" dirty="0">
                <a:solidFill>
                  <a:srgbClr val="000000"/>
                </a:solidFill>
                <a:latin typeface="Meiryo UI"/>
                <a:ea typeface="Meiryo UI"/>
              </a:rPr>
              <a:t>③</a:t>
            </a:r>
            <a:r>
              <a:rPr lang="ja-JP" sz="1400" b="0" strike="noStrike" spc="-1" dirty="0">
                <a:solidFill>
                  <a:srgbClr val="000000"/>
                </a:solidFill>
                <a:latin typeface="Meiryo UI"/>
                <a:ea typeface="Meiryo UI"/>
              </a:rPr>
              <a:t>開発においては設計時からセキュリティ機能の作りこみを行い、</a:t>
            </a:r>
            <a:endParaRPr lang="en-US" sz="1400" b="0" strike="noStrike" spc="-1" dirty="0">
              <a:solidFill>
                <a:srgbClr val="000066"/>
              </a:solidFill>
            </a:endParaRPr>
          </a:p>
          <a:p>
            <a:pPr indent="0">
              <a:lnSpc>
                <a:spcPct val="100000"/>
              </a:lnSpc>
              <a:spcBef>
                <a:spcPts val="281"/>
              </a:spcBef>
              <a:buNone/>
              <a:tabLst>
                <a:tab pos="0" algn="l"/>
              </a:tabLst>
            </a:pPr>
            <a:r>
              <a:rPr lang="ja-JP" sz="1400" b="0" strike="noStrike" spc="-1" dirty="0">
                <a:solidFill>
                  <a:srgbClr val="000000"/>
                </a:solidFill>
                <a:latin typeface="Meiryo UI"/>
                <a:ea typeface="Meiryo UI"/>
              </a:rPr>
              <a:t>　 開発環境もセキュアに保つ</a:t>
            </a:r>
            <a:endParaRPr lang="en-US" sz="1400" b="0" strike="noStrike" spc="-1" dirty="0">
              <a:solidFill>
                <a:srgbClr val="000066"/>
              </a:solidFill>
            </a:endParaRPr>
          </a:p>
          <a:p>
            <a:pPr indent="0">
              <a:lnSpc>
                <a:spcPct val="100000"/>
              </a:lnSpc>
              <a:spcBef>
                <a:spcPts val="281"/>
              </a:spcBef>
              <a:buNone/>
              <a:tabLst>
                <a:tab pos="0" algn="l"/>
              </a:tabLst>
            </a:pPr>
            <a:r>
              <a:rPr lang="en-US" sz="1400" b="0" strike="noStrike" spc="-1" dirty="0">
                <a:solidFill>
                  <a:srgbClr val="000000"/>
                </a:solidFill>
                <a:latin typeface="Meiryo UI"/>
                <a:ea typeface="Meiryo UI"/>
              </a:rPr>
              <a:t>④</a:t>
            </a:r>
            <a:r>
              <a:rPr lang="ja-JP" sz="1400" b="0" strike="noStrike" spc="-1" dirty="0">
                <a:solidFill>
                  <a:srgbClr val="000000"/>
                </a:solidFill>
                <a:latin typeface="Meiryo UI"/>
                <a:ea typeface="Meiryo UI"/>
              </a:rPr>
              <a:t>データはセキュリティに加え、プライバシー・コンプライアンスルールに</a:t>
            </a:r>
            <a:endParaRPr lang="en-US" sz="1400" b="0" strike="noStrike" spc="-1" dirty="0">
              <a:solidFill>
                <a:srgbClr val="000066"/>
              </a:solidFill>
            </a:endParaRPr>
          </a:p>
          <a:p>
            <a:pPr indent="0">
              <a:lnSpc>
                <a:spcPct val="100000"/>
              </a:lnSpc>
              <a:spcBef>
                <a:spcPts val="281"/>
              </a:spcBef>
              <a:buNone/>
              <a:tabLst>
                <a:tab pos="0" algn="l"/>
              </a:tabLst>
            </a:pPr>
            <a:r>
              <a:rPr lang="ja-JP" sz="1400" b="0" strike="noStrike" spc="-1" dirty="0">
                <a:solidFill>
                  <a:srgbClr val="000000"/>
                </a:solidFill>
                <a:latin typeface="Meiryo UI"/>
                <a:ea typeface="Meiryo UI"/>
              </a:rPr>
              <a:t>　 基づいた管理を行う </a:t>
            </a:r>
            <a:endParaRPr lang="en-US" sz="1400" b="0" strike="noStrike" spc="-1" dirty="0">
              <a:solidFill>
                <a:srgbClr val="000066"/>
              </a:solidFill>
            </a:endParaRPr>
          </a:p>
        </p:txBody>
      </p:sp>
      <p:sp>
        <p:nvSpPr>
          <p:cNvPr id="717" name="タイトル 2"/>
          <p:cNvSpPr/>
          <p:nvPr/>
        </p:nvSpPr>
        <p:spPr>
          <a:xfrm>
            <a:off x="694800" y="119160"/>
            <a:ext cx="9613080" cy="853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4</a:t>
            </a:r>
            <a:r>
              <a:rPr lang="ja-JP" sz="2800" b="0" strike="noStrike" spc="-1" dirty="0">
                <a:solidFill>
                  <a:srgbClr val="000066"/>
                </a:solidFill>
                <a:latin typeface="Meiryo UI"/>
                <a:ea typeface="Meiryo UI"/>
              </a:rPr>
              <a:t>章　あるべき</a:t>
            </a:r>
            <a:r>
              <a:rPr lang="en-US" sz="2800" b="0" strike="noStrike" spc="-1" dirty="0">
                <a:solidFill>
                  <a:srgbClr val="000066"/>
                </a:solidFill>
                <a:latin typeface="Meiryo UI"/>
                <a:ea typeface="Meiryo UI"/>
              </a:rPr>
              <a:t>IT</a:t>
            </a:r>
            <a:r>
              <a:rPr lang="ja-JP" sz="2800" b="0" strike="noStrike" spc="-1" dirty="0">
                <a:solidFill>
                  <a:srgbClr val="000066"/>
                </a:solidFill>
                <a:latin typeface="Meiryo UI"/>
                <a:ea typeface="Meiryo UI"/>
              </a:rPr>
              <a:t>システムとそれを実現する技術要素</a:t>
            </a:r>
            <a:endParaRPr lang="en-US" sz="2800" b="0" strike="noStrike" spc="-1" dirty="0">
              <a:solidFill>
                <a:srgbClr val="000000"/>
              </a:solidFill>
              <a:latin typeface="Meiryo UI" panose="020B0604030504040204" pitchFamily="50" charset="-128"/>
            </a:endParaRPr>
          </a:p>
          <a:p>
            <a:pPr>
              <a:lnSpc>
                <a:spcPct val="100000"/>
              </a:lnSpc>
            </a:pPr>
            <a:r>
              <a:rPr lang="ja-JP" sz="2800" b="0" strike="noStrike" spc="-1" dirty="0">
                <a:solidFill>
                  <a:srgbClr val="000066"/>
                </a:solidFill>
                <a:latin typeface="Meiryo UI"/>
                <a:ea typeface="Meiryo UI"/>
              </a:rPr>
              <a:t>「</a:t>
            </a:r>
            <a:r>
              <a:rPr lang="en-US" altLang="ja-JP" sz="2800" b="0" strike="noStrike" spc="-1" dirty="0">
                <a:solidFill>
                  <a:srgbClr val="000066"/>
                </a:solidFill>
                <a:latin typeface="Meiryo UI"/>
                <a:ea typeface="Meiryo UI"/>
              </a:rPr>
              <a:t>IT</a:t>
            </a:r>
            <a:r>
              <a:rPr lang="ja-JP" sz="2800" b="0" strike="noStrike" spc="-1" dirty="0">
                <a:solidFill>
                  <a:srgbClr val="000066"/>
                </a:solidFill>
                <a:latin typeface="Meiryo UI"/>
                <a:ea typeface="Meiryo UI"/>
              </a:rPr>
              <a:t>システム共通の考え方」</a:t>
            </a:r>
            <a:endParaRPr lang="en-US" sz="2800" b="0" strike="noStrike" spc="-1" dirty="0">
              <a:solidFill>
                <a:srgbClr val="000000"/>
              </a:solidFill>
              <a:latin typeface="Meiryo UI" panose="020B0604030504040204" pitchFamily="50" charset="-128"/>
            </a:endParaRPr>
          </a:p>
        </p:txBody>
      </p:sp>
      <p:sp>
        <p:nvSpPr>
          <p:cNvPr id="718" name="正方形/長方形 1"/>
          <p:cNvSpPr/>
          <p:nvPr/>
        </p:nvSpPr>
        <p:spPr>
          <a:xfrm>
            <a:off x="694800" y="1277640"/>
            <a:ext cx="456948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2400" b="1" strike="noStrike" spc="-1" dirty="0">
                <a:solidFill>
                  <a:srgbClr val="FF0000"/>
                </a:solidFill>
                <a:latin typeface="Meiryo UI"/>
                <a:ea typeface="Meiryo UI"/>
              </a:rPr>
              <a:t>　　セキュリティ</a:t>
            </a:r>
            <a:r>
              <a:rPr lang="ja-JP" sz="2400" b="0" strike="noStrike" spc="-1" dirty="0">
                <a:solidFill>
                  <a:srgbClr val="000000"/>
                </a:solidFill>
                <a:latin typeface="Meiryo UI"/>
                <a:ea typeface="Meiryo UI"/>
              </a:rPr>
              <a:t>の考え方</a:t>
            </a:r>
            <a:endParaRPr lang="en-US" sz="2400" b="0" strike="noStrike" spc="-1" dirty="0">
              <a:solidFill>
                <a:srgbClr val="000000"/>
              </a:solidFill>
              <a:latin typeface="Meiryo UI" panose="020B0604030504040204" pitchFamily="50" charset="-128"/>
            </a:endParaRPr>
          </a:p>
        </p:txBody>
      </p:sp>
      <p:sp>
        <p:nvSpPr>
          <p:cNvPr id="719" name="正方形/長方形 16"/>
          <p:cNvSpPr/>
          <p:nvPr/>
        </p:nvSpPr>
        <p:spPr>
          <a:xfrm>
            <a:off x="6095880" y="1277640"/>
            <a:ext cx="58323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2400" b="1" strike="noStrike" spc="-1" dirty="0">
                <a:solidFill>
                  <a:srgbClr val="000000"/>
                </a:solidFill>
                <a:latin typeface="Meiryo UI"/>
                <a:ea typeface="Meiryo UI"/>
              </a:rPr>
              <a:t>　　</a:t>
            </a:r>
            <a:r>
              <a:rPr lang="ja-JP" sz="2400" b="1" strike="noStrike" spc="-1" dirty="0">
                <a:solidFill>
                  <a:srgbClr val="FF0000"/>
                </a:solidFill>
                <a:latin typeface="Meiryo UI"/>
                <a:ea typeface="Meiryo UI"/>
              </a:rPr>
              <a:t>クラウド</a:t>
            </a:r>
            <a:r>
              <a:rPr lang="ja-JP" sz="2400" b="0" strike="noStrike" spc="-1" dirty="0">
                <a:solidFill>
                  <a:srgbClr val="000000"/>
                </a:solidFill>
                <a:latin typeface="Meiryo UI"/>
                <a:ea typeface="Meiryo UI"/>
              </a:rPr>
              <a:t>とスサノオ・フレームワークとの関連</a:t>
            </a:r>
            <a:endParaRPr lang="en-US" sz="2400" b="0" strike="noStrike" spc="-1" dirty="0">
              <a:solidFill>
                <a:srgbClr val="000000"/>
              </a:solidFill>
              <a:latin typeface="Meiryo UI" panose="020B0604030504040204" pitchFamily="50" charset="-128"/>
            </a:endParaRPr>
          </a:p>
        </p:txBody>
      </p:sp>
      <p:sp>
        <p:nvSpPr>
          <p:cNvPr id="720" name="コンテンツ プレースホルダー 2"/>
          <p:cNvSpPr/>
          <p:nvPr/>
        </p:nvSpPr>
        <p:spPr>
          <a:xfrm>
            <a:off x="6470280" y="1772640"/>
            <a:ext cx="5457960" cy="1963080"/>
          </a:xfrm>
          <a:prstGeom prst="rect">
            <a:avLst/>
          </a:prstGeom>
          <a:noFill/>
          <a:ln w="0">
            <a:solidFill>
              <a:srgbClr val="FFFFFF">
                <a:lumMod val="50000"/>
              </a:srgbClr>
            </a:solidFill>
          </a:ln>
        </p:spPr>
        <p:style>
          <a:lnRef idx="0">
            <a:scrgbClr r="0" g="0" b="0"/>
          </a:lnRef>
          <a:fillRef idx="0">
            <a:scrgbClr r="0" g="0" b="0"/>
          </a:fillRef>
          <a:effectRef idx="0">
            <a:scrgbClr r="0" g="0" b="0"/>
          </a:effectRef>
          <a:fontRef idx="minor"/>
        </p:style>
        <p:txBody>
          <a:bodyPr tIns="108000" numCol="1" spcCol="0" anchor="t">
            <a:noAutofit/>
          </a:bodyPr>
          <a:lstStyle/>
          <a:p>
            <a:pPr>
              <a:lnSpc>
                <a:spcPct val="100000"/>
              </a:lnSpc>
              <a:spcBef>
                <a:spcPts val="320"/>
              </a:spcBef>
              <a:tabLst>
                <a:tab pos="0" algn="l"/>
              </a:tabLst>
            </a:pPr>
            <a:r>
              <a:rPr lang="ja-JP" sz="1600" b="1" strike="noStrike" spc="-1" dirty="0">
                <a:solidFill>
                  <a:srgbClr val="000000"/>
                </a:solidFill>
                <a:latin typeface="Meiryo UI"/>
                <a:ea typeface="Meiryo UI"/>
              </a:rPr>
              <a:t>クラウドを利用する利点</a:t>
            </a:r>
            <a:endParaRPr lang="en-US" sz="16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ja-JP" sz="1400" b="0" strike="noStrike" spc="-1" dirty="0">
                <a:solidFill>
                  <a:srgbClr val="000000"/>
                </a:solidFill>
                <a:latin typeface="Meiryo UI"/>
                <a:ea typeface="Meiryo UI"/>
              </a:rPr>
              <a:t>＜</a:t>
            </a:r>
            <a:r>
              <a:rPr lang="en-US" sz="1400" b="0" strike="noStrike" spc="-1" dirty="0">
                <a:solidFill>
                  <a:srgbClr val="000000"/>
                </a:solidFill>
                <a:latin typeface="Meiryo UI"/>
                <a:ea typeface="Meiryo UI"/>
              </a:rPr>
              <a:t>A</a:t>
            </a:r>
            <a:r>
              <a:rPr lang="ja-JP" sz="1400" b="0" strike="noStrike" spc="-1" dirty="0">
                <a:solidFill>
                  <a:srgbClr val="000000"/>
                </a:solidFill>
                <a:latin typeface="Meiryo UI"/>
                <a:ea typeface="Meiryo UI"/>
              </a:rPr>
              <a:t>：競争領域の独自アプリケーション＞</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ja-JP" sz="1400" b="0" strike="noStrike" spc="-1" dirty="0">
                <a:solidFill>
                  <a:srgbClr val="000000"/>
                </a:solidFill>
                <a:latin typeface="Meiryo UI"/>
                <a:ea typeface="Meiryo UI"/>
              </a:rPr>
              <a:t>　・開発や運用に利用できるサービスが提供されていることが多い。</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ja-JP" sz="1400" b="0" strike="noStrike" spc="-1" dirty="0">
                <a:solidFill>
                  <a:srgbClr val="000000"/>
                </a:solidFill>
                <a:latin typeface="Meiryo UI"/>
                <a:ea typeface="Meiryo UI"/>
              </a:rPr>
              <a:t>　　→開発期間の短縮や運用負荷を軽減させる。</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ja-JP" sz="1400" b="0" strike="noStrike" spc="-1" dirty="0">
                <a:solidFill>
                  <a:srgbClr val="000000"/>
                </a:solidFill>
                <a:latin typeface="Meiryo UI"/>
                <a:ea typeface="Meiryo UI"/>
              </a:rPr>
              <a:t>＜</a:t>
            </a:r>
            <a:r>
              <a:rPr lang="en-US" sz="1400" b="0" strike="noStrike" spc="-1" dirty="0">
                <a:solidFill>
                  <a:srgbClr val="000000"/>
                </a:solidFill>
                <a:latin typeface="Meiryo UI"/>
                <a:ea typeface="Meiryo UI"/>
              </a:rPr>
              <a:t>D</a:t>
            </a:r>
            <a:r>
              <a:rPr lang="ja-JP" sz="1400" b="0" strike="noStrike" spc="-1" dirty="0">
                <a:solidFill>
                  <a:srgbClr val="000000"/>
                </a:solidFill>
                <a:latin typeface="Meiryo UI"/>
                <a:ea typeface="Meiryo UI"/>
              </a:rPr>
              <a:t>：データ活用基盤＞</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ja-JP" sz="1400" b="0" strike="noStrike" spc="-1" dirty="0">
                <a:solidFill>
                  <a:srgbClr val="000000"/>
                </a:solidFill>
                <a:latin typeface="Meiryo UI"/>
                <a:ea typeface="Meiryo UI"/>
              </a:rPr>
              <a:t>　・必要なタイミングでデータの格納のための領域の拡張</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縮小が可能。</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en-US" sz="1400" b="0" strike="noStrike" spc="-1" dirty="0">
                <a:solidFill>
                  <a:srgbClr val="000000"/>
                </a:solidFill>
                <a:latin typeface="Meiryo UI"/>
                <a:ea typeface="Meiryo UI"/>
              </a:rPr>
              <a:t>  </a:t>
            </a:r>
            <a:r>
              <a:rPr lang="ja-JP" sz="1400" b="0" strike="noStrike" spc="-1" dirty="0">
                <a:solidFill>
                  <a:srgbClr val="000000"/>
                </a:solidFill>
                <a:latin typeface="Meiryo UI"/>
                <a:ea typeface="Meiryo UI"/>
              </a:rPr>
              <a:t>　→ 対象となるデータの増減などにも、スムーズに対応することができる。</a:t>
            </a:r>
            <a:endParaRPr lang="en-US" sz="1400" b="0" strike="noStrike" spc="-1" dirty="0">
              <a:solidFill>
                <a:srgbClr val="000000"/>
              </a:solidFill>
              <a:latin typeface="Meiryo UI" panose="020B0604030504040204" pitchFamily="50" charset="-128"/>
            </a:endParaRPr>
          </a:p>
        </p:txBody>
      </p:sp>
      <p:sp>
        <p:nvSpPr>
          <p:cNvPr id="723" name="正方形/長方形 23"/>
          <p:cNvSpPr/>
          <p:nvPr/>
        </p:nvSpPr>
        <p:spPr>
          <a:xfrm>
            <a:off x="695160" y="3988800"/>
            <a:ext cx="456948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2400" b="1" strike="noStrike" spc="-1" dirty="0">
                <a:solidFill>
                  <a:srgbClr val="FF0000"/>
                </a:solidFill>
                <a:latin typeface="Meiryo UI"/>
                <a:ea typeface="Meiryo UI"/>
              </a:rPr>
              <a:t>　　移行</a:t>
            </a:r>
            <a:r>
              <a:rPr lang="ja-JP" sz="2400" b="0" strike="noStrike" spc="-1" dirty="0">
                <a:solidFill>
                  <a:srgbClr val="000000"/>
                </a:solidFill>
                <a:latin typeface="Meiryo UI"/>
                <a:ea typeface="Meiryo UI"/>
              </a:rPr>
              <a:t>の考え方</a:t>
            </a:r>
            <a:endParaRPr lang="en-US" sz="2400" b="0" strike="noStrike" spc="-1" dirty="0">
              <a:solidFill>
                <a:srgbClr val="000000"/>
              </a:solidFill>
              <a:latin typeface="Meiryo UI" panose="020B0604030504040204" pitchFamily="50" charset="-128"/>
            </a:endParaRPr>
          </a:p>
        </p:txBody>
      </p:sp>
      <p:sp>
        <p:nvSpPr>
          <p:cNvPr id="724" name="コンテンツ プレースホルダー 2"/>
          <p:cNvSpPr/>
          <p:nvPr/>
        </p:nvSpPr>
        <p:spPr>
          <a:xfrm>
            <a:off x="1089720" y="4461120"/>
            <a:ext cx="4933800" cy="1961280"/>
          </a:xfrm>
          <a:prstGeom prst="rect">
            <a:avLst/>
          </a:prstGeom>
          <a:noFill/>
          <a:ln w="0">
            <a:solidFill>
              <a:srgbClr val="FFFFFF">
                <a:lumMod val="50000"/>
              </a:srgbClr>
            </a:solidFill>
          </a:ln>
        </p:spPr>
        <p:style>
          <a:lnRef idx="0">
            <a:scrgbClr r="0" g="0" b="0"/>
          </a:lnRef>
          <a:fillRef idx="0">
            <a:scrgbClr r="0" g="0" b="0"/>
          </a:fillRef>
          <a:effectRef idx="0">
            <a:scrgbClr r="0" g="0" b="0"/>
          </a:effectRef>
          <a:fontRef idx="minor"/>
        </p:style>
        <p:txBody>
          <a:bodyPr tIns="108000" numCol="1" spcCol="0" anchor="t">
            <a:noAutofit/>
          </a:bodyPr>
          <a:lstStyle/>
          <a:p>
            <a:pPr>
              <a:lnSpc>
                <a:spcPct val="100000"/>
              </a:lnSpc>
              <a:spcBef>
                <a:spcPts val="281"/>
              </a:spcBef>
              <a:tabLst>
                <a:tab pos="0" algn="l"/>
              </a:tabLst>
            </a:pPr>
            <a:r>
              <a:rPr lang="ja-JP" sz="1400" b="0" strike="noStrike" spc="-1" dirty="0">
                <a:solidFill>
                  <a:srgbClr val="000000"/>
                </a:solidFill>
                <a:latin typeface="Meiryo UI"/>
                <a:ea typeface="Meiryo UI"/>
              </a:rPr>
              <a:t>現状の </a:t>
            </a:r>
            <a:r>
              <a:rPr lang="en-US" sz="1400" b="0" strike="noStrike" spc="-1" dirty="0">
                <a:solidFill>
                  <a:srgbClr val="000000"/>
                </a:solidFill>
                <a:latin typeface="Meiryo UI"/>
                <a:ea typeface="Meiryo UI"/>
              </a:rPr>
              <a:t>IT</a:t>
            </a:r>
            <a:r>
              <a:rPr lang="ja-JP" altLang="en-US" sz="1400" b="0" strike="noStrike" spc="-1" dirty="0">
                <a:solidFill>
                  <a:srgbClr val="000000"/>
                </a:solidFill>
                <a:latin typeface="Meiryo UI"/>
                <a:ea typeface="Meiryo UI"/>
              </a:rPr>
              <a:t>システム</a:t>
            </a:r>
            <a:r>
              <a:rPr lang="ja-JP" sz="1400" b="0" strike="noStrike" spc="-1" dirty="0">
                <a:solidFill>
                  <a:srgbClr val="000000"/>
                </a:solidFill>
                <a:latin typeface="Meiryo UI"/>
                <a:ea typeface="Meiryo UI"/>
              </a:rPr>
              <a:t>を分析し、機能</a:t>
            </a:r>
            <a:r>
              <a:rPr lang="ja-JP" altLang="en-US" sz="1400" b="0" strike="noStrike" spc="-1" dirty="0">
                <a:solidFill>
                  <a:srgbClr val="000000"/>
                </a:solidFill>
                <a:latin typeface="Meiryo UI"/>
                <a:ea typeface="Meiryo UI"/>
              </a:rPr>
              <a:t>ごと</a:t>
            </a:r>
            <a:r>
              <a:rPr lang="ja-JP" sz="1400" b="0" strike="noStrike" spc="-1" dirty="0">
                <a:solidFill>
                  <a:srgbClr val="000000"/>
                </a:solidFill>
                <a:latin typeface="Meiryo UI"/>
                <a:ea typeface="Meiryo UI"/>
              </a:rPr>
              <a:t>に評価することが、出発点</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en-US" sz="1400" b="0" strike="noStrike" spc="-1" dirty="0">
                <a:solidFill>
                  <a:srgbClr val="000000"/>
                </a:solidFill>
                <a:latin typeface="Meiryo UI"/>
                <a:ea typeface="Meiryo UI"/>
              </a:rPr>
              <a:t>(a)</a:t>
            </a:r>
            <a:r>
              <a:rPr lang="ja-JP" sz="1400" b="0" strike="noStrike" spc="-1" dirty="0">
                <a:solidFill>
                  <a:srgbClr val="000000"/>
                </a:solidFill>
                <a:latin typeface="Meiryo UI"/>
                <a:ea typeface="Meiryo UI"/>
              </a:rPr>
              <a:t>：頻繁に変更が発生する機能は再構築</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en-US" sz="1400" b="0" strike="noStrike" spc="-1" dirty="0">
                <a:solidFill>
                  <a:srgbClr val="000000"/>
                </a:solidFill>
                <a:latin typeface="Meiryo UI"/>
                <a:ea typeface="Meiryo UI"/>
              </a:rPr>
              <a:t>(b)</a:t>
            </a:r>
            <a:r>
              <a:rPr lang="ja-JP" sz="1400" b="0" strike="noStrike" spc="-1" dirty="0">
                <a:solidFill>
                  <a:srgbClr val="000000"/>
                </a:solidFill>
                <a:latin typeface="Meiryo UI"/>
                <a:ea typeface="Meiryo UI"/>
              </a:rPr>
              <a:t>：変更されたり、新たに必要な機能は適宜追加</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en-US" sz="1400" b="0" strike="noStrike" spc="-1" dirty="0">
                <a:solidFill>
                  <a:srgbClr val="000000"/>
                </a:solidFill>
                <a:latin typeface="Meiryo UI"/>
                <a:ea typeface="Meiryo UI"/>
              </a:rPr>
              <a:t>(c)</a:t>
            </a:r>
            <a:r>
              <a:rPr lang="ja-JP" sz="1400" b="0" strike="noStrike" spc="-1" dirty="0">
                <a:solidFill>
                  <a:srgbClr val="000000"/>
                </a:solidFill>
                <a:latin typeface="Meiryo UI"/>
                <a:ea typeface="Meiryo UI"/>
              </a:rPr>
              <a:t>：肥大化したシステムの中に不要な機能があれば廃棄</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r>
              <a:rPr lang="en-US" sz="1400" b="0" strike="noStrike" spc="-1" dirty="0">
                <a:solidFill>
                  <a:srgbClr val="000000"/>
                </a:solidFill>
                <a:latin typeface="Meiryo UI"/>
                <a:ea typeface="Meiryo UI"/>
              </a:rPr>
              <a:t>(d)</a:t>
            </a:r>
            <a:r>
              <a:rPr lang="ja-JP" sz="1400" b="0" strike="noStrike" spc="-1" dirty="0">
                <a:solidFill>
                  <a:srgbClr val="000000"/>
                </a:solidFill>
                <a:latin typeface="Meiryo UI"/>
                <a:ea typeface="Meiryo UI"/>
              </a:rPr>
              <a:t>：あまり更新が発生しない機能は塩漬け </a:t>
            </a:r>
            <a:endParaRPr lang="en-US" sz="1400" b="0" strike="noStrike" spc="-1" dirty="0">
              <a:solidFill>
                <a:srgbClr val="000000"/>
              </a:solidFill>
              <a:latin typeface="Meiryo UI" panose="020B0604030504040204" pitchFamily="50" charset="-128"/>
            </a:endParaRPr>
          </a:p>
          <a:p>
            <a:pPr>
              <a:lnSpc>
                <a:spcPct val="100000"/>
              </a:lnSpc>
              <a:spcBef>
                <a:spcPts val="281"/>
              </a:spcBef>
              <a:tabLst>
                <a:tab pos="0" algn="l"/>
              </a:tabLst>
            </a:pPr>
            <a:endParaRPr lang="en-US" sz="1400" b="0" strike="noStrike" spc="-1" dirty="0">
              <a:solidFill>
                <a:srgbClr val="000000"/>
              </a:solidFill>
              <a:latin typeface="Meiryo UI" panose="020B0604030504040204" pitchFamily="50" charset="-128"/>
            </a:endParaRPr>
          </a:p>
        </p:txBody>
      </p:sp>
      <p:pic>
        <p:nvPicPr>
          <p:cNvPr id="725" name="グラフィックス 4" descr="ロック"/>
          <p:cNvPicPr/>
          <p:nvPr/>
        </p:nvPicPr>
        <p:blipFill>
          <a:blip r:embed="rId3"/>
          <a:stretch/>
        </p:blipFill>
        <p:spPr>
          <a:xfrm>
            <a:off x="676800" y="1274400"/>
            <a:ext cx="496800" cy="496800"/>
          </a:xfrm>
          <a:prstGeom prst="rect">
            <a:avLst/>
          </a:prstGeom>
          <a:ln w="0">
            <a:noFill/>
          </a:ln>
        </p:spPr>
      </p:pic>
      <p:pic>
        <p:nvPicPr>
          <p:cNvPr id="726" name="グラフィックス 7" descr="雲"/>
          <p:cNvPicPr/>
          <p:nvPr/>
        </p:nvPicPr>
        <p:blipFill>
          <a:blip r:embed="rId4"/>
          <a:stretch/>
        </p:blipFill>
        <p:spPr>
          <a:xfrm>
            <a:off x="6101640" y="1277640"/>
            <a:ext cx="461160" cy="461160"/>
          </a:xfrm>
          <a:prstGeom prst="rect">
            <a:avLst/>
          </a:prstGeom>
          <a:ln w="0">
            <a:noFill/>
          </a:ln>
        </p:spPr>
      </p:pic>
      <p:pic>
        <p:nvPicPr>
          <p:cNvPr id="727" name="グラフィックス 9" descr="共有"/>
          <p:cNvPicPr/>
          <p:nvPr/>
        </p:nvPicPr>
        <p:blipFill>
          <a:blip r:embed="rId5"/>
          <a:stretch/>
        </p:blipFill>
        <p:spPr>
          <a:xfrm>
            <a:off x="712080" y="3987000"/>
            <a:ext cx="461160" cy="461160"/>
          </a:xfrm>
          <a:prstGeom prst="rect">
            <a:avLst/>
          </a:prstGeom>
          <a:ln w="0">
            <a:noFill/>
          </a:ln>
        </p:spPr>
      </p:pic>
      <p:pic>
        <p:nvPicPr>
          <p:cNvPr id="23" name="図 22" descr="アイコン&#10;&#10;自動的に生成された説明">
            <a:extLst>
              <a:ext uri="{FF2B5EF4-FFF2-40B4-BE49-F238E27FC236}">
                <a16:creationId xmlns:a16="http://schemas.microsoft.com/office/drawing/2014/main" id="{F223AE98-6EA0-407D-BA2C-47CA2C89BC7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4" name="正方形/長方形 19">
            <a:extLst>
              <a:ext uri="{FF2B5EF4-FFF2-40B4-BE49-F238E27FC236}">
                <a16:creationId xmlns:a16="http://schemas.microsoft.com/office/drawing/2014/main" id="{34E2A7F1-00FC-475D-9260-E1E1303551DB}"/>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5" name="正方形/長方形 19">
            <a:extLst>
              <a:ext uri="{FF2B5EF4-FFF2-40B4-BE49-F238E27FC236}">
                <a16:creationId xmlns:a16="http://schemas.microsoft.com/office/drawing/2014/main" id="{6931DCE9-67B8-47CC-B692-9CAE37E63ABF}"/>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6" name="正方形/長方形 25">
            <a:extLst>
              <a:ext uri="{FF2B5EF4-FFF2-40B4-BE49-F238E27FC236}">
                <a16:creationId xmlns:a16="http://schemas.microsoft.com/office/drawing/2014/main" id="{FCF50099-C910-4469-A158-14F8582BAB6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7" name="スライド番号プレースホルダー 5">
            <a:extLst>
              <a:ext uri="{FF2B5EF4-FFF2-40B4-BE49-F238E27FC236}">
                <a16:creationId xmlns:a16="http://schemas.microsoft.com/office/drawing/2014/main" id="{36F80B37-484C-42AC-B67E-6B68F5C5BD32}"/>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40</a:t>
            </a:fld>
            <a:endParaRPr lang="en-US" sz="1400" b="0" strike="noStrike" spc="-1" dirty="0">
              <a:solidFill>
                <a:srgbClr val="000000"/>
              </a:solidFill>
              <a:latin typeface="Meiryo UI" panose="020B0604030504040204" pitchFamily="50" charset="-128"/>
            </a:endParaRPr>
          </a:p>
        </p:txBody>
      </p:sp>
      <p:pic>
        <p:nvPicPr>
          <p:cNvPr id="19" name="図 18" descr="アイコン&#10;&#10;自動的に生成された説明">
            <a:extLst>
              <a:ext uri="{FF2B5EF4-FFF2-40B4-BE49-F238E27FC236}">
                <a16:creationId xmlns:a16="http://schemas.microsoft.com/office/drawing/2014/main" id="{C43312D5-0B77-4061-86F1-85300542E8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7107" y="231915"/>
            <a:ext cx="540000" cy="540000"/>
          </a:xfrm>
          <a:prstGeom prst="rect">
            <a:avLst/>
          </a:prstGeom>
          <a:solidFill>
            <a:srgbClr val="FFFFFF"/>
          </a:solidFill>
        </p:spPr>
      </p:pic>
      <p:pic>
        <p:nvPicPr>
          <p:cNvPr id="20" name="図 19" descr="アイコン&#10;&#10;自動的に生成された説明">
            <a:extLst>
              <a:ext uri="{FF2B5EF4-FFF2-40B4-BE49-F238E27FC236}">
                <a16:creationId xmlns:a16="http://schemas.microsoft.com/office/drawing/2014/main" id="{0DD5617B-8E39-4932-80C3-78C3790431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72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19"/>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41</a:t>
            </a:fld>
            <a:endParaRPr lang="en-US" sz="1400" b="0" strike="noStrike" spc="-1" dirty="0">
              <a:solidFill>
                <a:srgbClr val="000000"/>
              </a:solidFill>
              <a:latin typeface="Meiryo UI" panose="020B0604030504040204" pitchFamily="50" charset="-128"/>
            </a:endParaRPr>
          </a:p>
        </p:txBody>
      </p:sp>
      <p:sp>
        <p:nvSpPr>
          <p:cNvPr id="17" name="正方形/長方形 16">
            <a:extLst>
              <a:ext uri="{FF2B5EF4-FFF2-40B4-BE49-F238E27FC236}">
                <a16:creationId xmlns:a16="http://schemas.microsoft.com/office/drawing/2014/main" id="{57288B0E-5E16-4F2E-B081-C31CC163CD99}"/>
              </a:ext>
            </a:extLst>
          </p:cNvPr>
          <p:cNvSpPr/>
          <p:nvPr/>
        </p:nvSpPr>
        <p:spPr>
          <a:xfrm>
            <a:off x="479376" y="3198894"/>
            <a:ext cx="73097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ja-JP" altLang="en-US" sz="2400" b="1" spc="-1" dirty="0">
                <a:solidFill>
                  <a:srgbClr val="000000"/>
                </a:solidFill>
                <a:latin typeface="Meiryo UI"/>
                <a:ea typeface="Meiryo UI"/>
              </a:rPr>
              <a:t>ご案内</a:t>
            </a:r>
            <a:endParaRPr lang="en-US" altLang="ja-JP" sz="2400" spc="-1" dirty="0">
              <a:solidFill>
                <a:srgbClr val="000000"/>
              </a:solidFill>
              <a:latin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A50E47D8-F32B-446C-8474-63AF4C8B8E0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8" name="図 17" descr="アイコン&#10;&#10;自動的に生成された説明">
            <a:extLst>
              <a:ext uri="{FF2B5EF4-FFF2-40B4-BE49-F238E27FC236}">
                <a16:creationId xmlns:a16="http://schemas.microsoft.com/office/drawing/2014/main" id="{9AF5B5E5-E03D-4F34-A99F-623F9BC2283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3B0AC426-5C53-4334-9684-714FA09BA69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0" name="正方形/長方形 19">
            <a:extLst>
              <a:ext uri="{FF2B5EF4-FFF2-40B4-BE49-F238E27FC236}">
                <a16:creationId xmlns:a16="http://schemas.microsoft.com/office/drawing/2014/main" id="{87AD7603-514A-480B-9A15-E0DC8053FE35}"/>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1" name="正方形/長方形 19">
            <a:extLst>
              <a:ext uri="{FF2B5EF4-FFF2-40B4-BE49-F238E27FC236}">
                <a16:creationId xmlns:a16="http://schemas.microsoft.com/office/drawing/2014/main" id="{51756A05-7E89-4662-9E12-4FAF6F96656A}"/>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2" name="正方形/長方形 21">
            <a:extLst>
              <a:ext uri="{FF2B5EF4-FFF2-40B4-BE49-F238E27FC236}">
                <a16:creationId xmlns:a16="http://schemas.microsoft.com/office/drawing/2014/main" id="{931CF452-39F0-43F9-8F02-54C0AB42B1C1}"/>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Tree>
    <p:extLst>
      <p:ext uri="{BB962C8B-B14F-4D97-AF65-F5344CB8AC3E}">
        <p14:creationId xmlns:p14="http://schemas.microsoft.com/office/powerpoint/2010/main" val="1347061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p:cNvSpPr>
            <a:spLocks noGrp="1"/>
          </p:cNvSpPr>
          <p:nvPr>
            <p:ph type="title"/>
          </p:nvPr>
        </p:nvSpPr>
        <p:spPr>
          <a:xfrm>
            <a:off x="695160" y="44280"/>
            <a:ext cx="9240120" cy="1080720"/>
          </a:xfrm>
          <a:prstGeom prst="rect">
            <a:avLst/>
          </a:prstGeom>
          <a:noFill/>
          <a:ln w="0">
            <a:noFill/>
          </a:ln>
        </p:spPr>
        <p:txBody>
          <a:bodyPr numCol="1" spcCol="0" anchor="ctr">
            <a:noAutofit/>
          </a:bodyPr>
          <a:lstStyle/>
          <a:p>
            <a:pPr indent="0">
              <a:lnSpc>
                <a:spcPct val="100000"/>
              </a:lnSpc>
              <a:buNone/>
            </a:pP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実践手引書　ダウンロード</a:t>
            </a:r>
            <a:endParaRPr lang="en-US" sz="2800" b="0" strike="noStrike" spc="-1" dirty="0">
              <a:solidFill>
                <a:srgbClr val="000000"/>
              </a:solidFill>
            </a:endParaRPr>
          </a:p>
        </p:txBody>
      </p:sp>
      <p:sp>
        <p:nvSpPr>
          <p:cNvPr id="730" name="正方形/長方形 18"/>
          <p:cNvSpPr/>
          <p:nvPr/>
        </p:nvSpPr>
        <p:spPr>
          <a:xfrm>
            <a:off x="1503000" y="1484784"/>
            <a:ext cx="9185760" cy="2520279"/>
          </a:xfrm>
          <a:prstGeom prst="rect">
            <a:avLst/>
          </a:prstGeom>
          <a:solidFill>
            <a:srgbClr val="CCECFF">
              <a:alpha val="38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sp>
        <p:nvSpPr>
          <p:cNvPr id="731" name="タイトル 6"/>
          <p:cNvSpPr/>
          <p:nvPr/>
        </p:nvSpPr>
        <p:spPr>
          <a:xfrm>
            <a:off x="1675440" y="1620360"/>
            <a:ext cx="7358400" cy="531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00000"/>
              </a:lnSpc>
            </a:pPr>
            <a:r>
              <a:rPr lang="ja-JP" sz="2800" b="1" strike="noStrike" spc="-1" dirty="0">
                <a:solidFill>
                  <a:srgbClr val="000000"/>
                </a:solidFill>
                <a:latin typeface="メイリオ"/>
                <a:ea typeface="メイリオ"/>
              </a:rPr>
              <a:t>「</a:t>
            </a:r>
            <a:r>
              <a:rPr lang="en-US" sz="2800" b="1" strike="noStrike" spc="-1" dirty="0">
                <a:solidFill>
                  <a:srgbClr val="000000"/>
                </a:solidFill>
                <a:latin typeface="メイリオ"/>
                <a:ea typeface="メイリオ"/>
              </a:rPr>
              <a:t>DX</a:t>
            </a:r>
            <a:r>
              <a:rPr lang="ja-JP" sz="2800" b="1" strike="noStrike" spc="-1" dirty="0">
                <a:solidFill>
                  <a:srgbClr val="000000"/>
                </a:solidFill>
                <a:latin typeface="メイリオ"/>
                <a:ea typeface="メイリオ"/>
              </a:rPr>
              <a:t>実践手引書」で検索</a:t>
            </a:r>
            <a:endParaRPr lang="en-US" sz="2800" b="0" strike="noStrike" spc="-1" dirty="0">
              <a:solidFill>
                <a:srgbClr val="000000"/>
              </a:solidFill>
              <a:latin typeface="Meiryo UI" panose="020B0604030504040204" pitchFamily="50" charset="-128"/>
            </a:endParaRPr>
          </a:p>
        </p:txBody>
      </p:sp>
      <p:sp>
        <p:nvSpPr>
          <p:cNvPr id="732" name="正方形/長方形 21"/>
          <p:cNvSpPr/>
          <p:nvPr/>
        </p:nvSpPr>
        <p:spPr>
          <a:xfrm>
            <a:off x="3609360" y="3125880"/>
            <a:ext cx="68709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0" strike="noStrike" spc="-1" dirty="0">
                <a:solidFill>
                  <a:srgbClr val="000000"/>
                </a:solidFill>
                <a:latin typeface="Meiryo UI"/>
                <a:ea typeface="Meiryo UI"/>
              </a:rPr>
              <a:t>左のＱＲコードからでも手引書がダウンロードできます。</a:t>
            </a:r>
            <a:endParaRPr lang="en-US" sz="1800" b="0" strike="noStrike" spc="-1" dirty="0">
              <a:solidFill>
                <a:srgbClr val="000000"/>
              </a:solidFill>
              <a:latin typeface="Meiryo UI" panose="020B0604030504040204" pitchFamily="50" charset="-128"/>
            </a:endParaRPr>
          </a:p>
        </p:txBody>
      </p:sp>
      <p:sp>
        <p:nvSpPr>
          <p:cNvPr id="734" name="正方形/長方形 25"/>
          <p:cNvSpPr/>
          <p:nvPr/>
        </p:nvSpPr>
        <p:spPr>
          <a:xfrm>
            <a:off x="1816920" y="2205000"/>
            <a:ext cx="1583640" cy="1593000"/>
          </a:xfrm>
          <a:prstGeom prst="rect">
            <a:avLst/>
          </a:prstGeom>
          <a:gradFill rotWithShape="0">
            <a:gsLst>
              <a:gs pos="35000">
                <a:srgbClr val="FFFFFF"/>
              </a:gs>
              <a:gs pos="100000">
                <a:srgbClr val="FFFFFF"/>
              </a:gs>
            </a:gsLst>
            <a:lin ang="16200000"/>
          </a:gradFill>
          <a:ln>
            <a:solidFill>
              <a:srgbClr val="F9F9F9"/>
            </a:solidFill>
            <a:round/>
          </a:ln>
          <a:effectLst>
            <a:outerShdw blurRad="3996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noAutofit/>
          </a:bodyPr>
          <a:lstStyle/>
          <a:p>
            <a:pPr algn="ctr">
              <a:lnSpc>
                <a:spcPct val="100000"/>
              </a:lnSpc>
            </a:pPr>
            <a:endParaRPr lang="en-US" sz="1800" b="0" strike="noStrike" spc="-1" dirty="0">
              <a:solidFill>
                <a:schemeClr val="dk1"/>
              </a:solidFill>
              <a:latin typeface="Meiryo UI" panose="020B0604030504040204" pitchFamily="50" charset="-128"/>
              <a:ea typeface="ＭＳ Ｐゴシック"/>
            </a:endParaRPr>
          </a:p>
        </p:txBody>
      </p:sp>
      <p:pic>
        <p:nvPicPr>
          <p:cNvPr id="17" name="図 16" descr="アイコン&#10;&#10;自動的に生成された説明">
            <a:extLst>
              <a:ext uri="{FF2B5EF4-FFF2-40B4-BE49-F238E27FC236}">
                <a16:creationId xmlns:a16="http://schemas.microsoft.com/office/drawing/2014/main" id="{5743A7B6-42EB-4AF8-B900-71FEAC82E6C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8" name="図 17" descr="アイコン&#10;&#10;自動的に生成された説明">
            <a:extLst>
              <a:ext uri="{FF2B5EF4-FFF2-40B4-BE49-F238E27FC236}">
                <a16:creationId xmlns:a16="http://schemas.microsoft.com/office/drawing/2014/main" id="{A379BA92-F4AB-4722-AF81-1DADE2B80C9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9A8E0396-4916-4FCD-928D-AF58A686178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0" name="正方形/長方形 19">
            <a:extLst>
              <a:ext uri="{FF2B5EF4-FFF2-40B4-BE49-F238E27FC236}">
                <a16:creationId xmlns:a16="http://schemas.microsoft.com/office/drawing/2014/main" id="{D4E02808-A166-4BE9-B280-D85D4FD3587F}"/>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1" name="正方形/長方形 19">
            <a:extLst>
              <a:ext uri="{FF2B5EF4-FFF2-40B4-BE49-F238E27FC236}">
                <a16:creationId xmlns:a16="http://schemas.microsoft.com/office/drawing/2014/main" id="{FB6E8AB1-708B-406B-A18B-AEFC168F50A6}"/>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2" name="正方形/長方形 21">
            <a:extLst>
              <a:ext uri="{FF2B5EF4-FFF2-40B4-BE49-F238E27FC236}">
                <a16:creationId xmlns:a16="http://schemas.microsoft.com/office/drawing/2014/main" id="{68756D7E-6985-4F67-B8C1-C6BA38514177}"/>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D7D1FD24-F992-4A63-88C4-6BA68803068D}"/>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42</a:t>
            </a:fld>
            <a:endParaRPr lang="en-US" sz="1400" b="0" strike="noStrike" spc="-1" dirty="0">
              <a:solidFill>
                <a:srgbClr val="000000"/>
              </a:solidFill>
              <a:latin typeface="Meiryo UI" panose="020B0604030504040204" pitchFamily="50" charset="-128"/>
            </a:endParaRPr>
          </a:p>
        </p:txBody>
      </p:sp>
      <p:sp>
        <p:nvSpPr>
          <p:cNvPr id="2" name="AutoShape 2">
            <a:extLst>
              <a:ext uri="{FF2B5EF4-FFF2-40B4-BE49-F238E27FC236}">
                <a16:creationId xmlns:a16="http://schemas.microsoft.com/office/drawing/2014/main" id="{E698CE5F-89D8-4B83-943A-CC88F5A4E5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a:extLst>
              <a:ext uri="{FF2B5EF4-FFF2-40B4-BE49-F238E27FC236}">
                <a16:creationId xmlns:a16="http://schemas.microsoft.com/office/drawing/2014/main" id="{6F0A52DE-F02D-4011-B80B-5CA07A7D2A59}"/>
              </a:ext>
            </a:extLst>
          </p:cNvPr>
          <p:cNvPicPr>
            <a:picLocks noChangeAspect="1"/>
          </p:cNvPicPr>
          <p:nvPr/>
        </p:nvPicPr>
        <p:blipFill>
          <a:blip r:embed="rId6"/>
          <a:stretch>
            <a:fillRect/>
          </a:stretch>
        </p:blipFill>
        <p:spPr>
          <a:xfrm>
            <a:off x="1503000" y="4140639"/>
            <a:ext cx="5413436" cy="2432785"/>
          </a:xfrm>
          <a:prstGeom prst="rect">
            <a:avLst/>
          </a:prstGeom>
        </p:spPr>
      </p:pic>
      <p:sp>
        <p:nvSpPr>
          <p:cNvPr id="3" name="テキスト ボックス 13">
            <a:extLst>
              <a:ext uri="{FF2B5EF4-FFF2-40B4-BE49-F238E27FC236}">
                <a16:creationId xmlns:a16="http://schemas.microsoft.com/office/drawing/2014/main" id="{E218235E-2C41-2D37-A1C1-6413F986CE01}"/>
              </a:ext>
            </a:extLst>
          </p:cNvPr>
          <p:cNvSpPr/>
          <p:nvPr/>
        </p:nvSpPr>
        <p:spPr>
          <a:xfrm>
            <a:off x="3608152" y="2498703"/>
            <a:ext cx="7080608"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2000" b="0" u="sng" strike="noStrike" spc="-1" dirty="0">
                <a:solidFill>
                  <a:srgbClr val="009999"/>
                </a:solidFill>
                <a:uFillTx/>
                <a:latin typeface="Meiryo UI"/>
                <a:ea typeface="Meiryo UI"/>
                <a:hlinkClick r:id="rId7"/>
              </a:rPr>
              <a:t>https://www.ipa.go.jp/digital/dx/dx-tebikisyo.html</a:t>
            </a:r>
            <a:endParaRPr lang="en-US" sz="2000" b="0" strike="noStrike" spc="-1" dirty="0">
              <a:solidFill>
                <a:srgbClr val="000000"/>
              </a:solidFill>
              <a:latin typeface="Meiryo UI" panose="020B0604030504040204" pitchFamily="50" charset="-128"/>
            </a:endParaRPr>
          </a:p>
        </p:txBody>
      </p:sp>
      <p:pic>
        <p:nvPicPr>
          <p:cNvPr id="7" name="図 6" descr="QR コード&#10;&#10;自動的に生成された説明">
            <a:extLst>
              <a:ext uri="{FF2B5EF4-FFF2-40B4-BE49-F238E27FC236}">
                <a16:creationId xmlns:a16="http://schemas.microsoft.com/office/drawing/2014/main" id="{C819165D-BE74-BBC4-A9A9-99F7D9A3C2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920" y="2137921"/>
            <a:ext cx="1660079" cy="166007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695160" y="20880"/>
            <a:ext cx="9014040" cy="1080720"/>
          </a:xfrm>
          <a:prstGeom prst="rect">
            <a:avLst/>
          </a:prstGeom>
          <a:noFill/>
          <a:ln w="0">
            <a:noFill/>
          </a:ln>
        </p:spPr>
        <p:txBody>
          <a:bodyPr numCol="1" spcCol="0" anchor="ctr">
            <a:noAutofit/>
          </a:bodyPr>
          <a:lstStyle/>
          <a:p>
            <a:pPr indent="0">
              <a:lnSpc>
                <a:spcPct val="100000"/>
              </a:lnSpc>
              <a:buNone/>
            </a:pP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を進める施策の戦略マップ</a:t>
            </a:r>
            <a:endParaRPr lang="en-US" sz="2800" b="0" strike="noStrike" spc="-1" dirty="0">
              <a:solidFill>
                <a:srgbClr val="000000"/>
              </a:solidFill>
            </a:endParaRPr>
          </a:p>
        </p:txBody>
      </p:sp>
      <p:sp>
        <p:nvSpPr>
          <p:cNvPr id="27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AADFA667-8187-44A1-B815-0DE3180EEFFE}" type="slidenum">
              <a:rPr lang="en-US" sz="1400" b="0" strike="noStrike" spc="-1">
                <a:solidFill>
                  <a:srgbClr val="002060"/>
                </a:solidFill>
                <a:latin typeface="Meiryo UI"/>
                <a:ea typeface="Meiryo UI"/>
              </a:rPr>
              <a:t>43</a:t>
            </a:fld>
            <a:endParaRPr lang="en-US" sz="1400" b="0" strike="noStrike" spc="-1" dirty="0">
              <a:solidFill>
                <a:srgbClr val="000000"/>
              </a:solidFill>
              <a:latin typeface="Meiryo UI" panose="020B0604030504040204" pitchFamily="50" charset="-128"/>
            </a:endParaRPr>
          </a:p>
        </p:txBody>
      </p:sp>
      <p:pic>
        <p:nvPicPr>
          <p:cNvPr id="276" name="図 36"/>
          <p:cNvPicPr/>
          <p:nvPr/>
        </p:nvPicPr>
        <p:blipFill>
          <a:blip r:embed="rId3"/>
          <a:stretch/>
        </p:blipFill>
        <p:spPr>
          <a:xfrm>
            <a:off x="10740240" y="1463400"/>
            <a:ext cx="1209240" cy="1652400"/>
          </a:xfrm>
          <a:prstGeom prst="rect">
            <a:avLst/>
          </a:prstGeom>
          <a:ln w="38100">
            <a:solidFill>
              <a:srgbClr val="FFFFFF">
                <a:lumMod val="65000"/>
              </a:srgbClr>
            </a:solidFill>
            <a:round/>
          </a:ln>
        </p:spPr>
      </p:pic>
      <p:sp>
        <p:nvSpPr>
          <p:cNvPr id="77" name="正方形/長方形 76">
            <a:extLst>
              <a:ext uri="{FF2B5EF4-FFF2-40B4-BE49-F238E27FC236}">
                <a16:creationId xmlns:a16="http://schemas.microsoft.com/office/drawing/2014/main" id="{0E7BE08C-BFFA-42B3-BD41-71A537CE6232}"/>
              </a:ext>
            </a:extLst>
          </p:cNvPr>
          <p:cNvSpPr/>
          <p:nvPr/>
        </p:nvSpPr>
        <p:spPr>
          <a:xfrm>
            <a:off x="1416233" y="1178102"/>
            <a:ext cx="3206352" cy="2113581"/>
          </a:xfrm>
          <a:prstGeom prst="rect">
            <a:avLst/>
          </a:prstGeom>
          <a:solidFill>
            <a:srgbClr val="FFF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a:latin typeface="Meiryo UI" panose="020B0604030504040204" pitchFamily="50" charset="-128"/>
              <a:ea typeface="Meiryo UI" panose="020B0604030504040204" pitchFamily="50" charset="-128"/>
            </a:endParaRPr>
          </a:p>
        </p:txBody>
      </p:sp>
      <p:graphicFrame>
        <p:nvGraphicFramePr>
          <p:cNvPr id="78" name="表 69">
            <a:extLst>
              <a:ext uri="{FF2B5EF4-FFF2-40B4-BE49-F238E27FC236}">
                <a16:creationId xmlns:a16="http://schemas.microsoft.com/office/drawing/2014/main" id="{D5FEF604-84A3-4263-BE56-C10FF58F35F5}"/>
              </a:ext>
            </a:extLst>
          </p:cNvPr>
          <p:cNvGraphicFramePr>
            <a:graphicFrameLocks noGrp="1"/>
          </p:cNvGraphicFramePr>
          <p:nvPr>
            <p:extLst>
              <p:ext uri="{D42A27DB-BD31-4B8C-83A1-F6EECF244321}">
                <p14:modId xmlns:p14="http://schemas.microsoft.com/office/powerpoint/2010/main" val="2439666137"/>
              </p:ext>
            </p:extLst>
          </p:nvPr>
        </p:nvGraphicFramePr>
        <p:xfrm>
          <a:off x="1519984" y="1280780"/>
          <a:ext cx="3367774" cy="2017741"/>
        </p:xfrm>
        <a:graphic>
          <a:graphicData uri="http://schemas.openxmlformats.org/drawingml/2006/table">
            <a:tbl>
              <a:tblPr firstRow="1" bandRow="1">
                <a:tableStyleId>{5C22544A-7EE6-4342-B048-85BDC9FD1C3A}</a:tableStyleId>
              </a:tblPr>
              <a:tblGrid>
                <a:gridCol w="258029">
                  <a:extLst>
                    <a:ext uri="{9D8B030D-6E8A-4147-A177-3AD203B41FA5}">
                      <a16:colId xmlns:a16="http://schemas.microsoft.com/office/drawing/2014/main" val="1472515760"/>
                    </a:ext>
                  </a:extLst>
                </a:gridCol>
                <a:gridCol w="3109745">
                  <a:extLst>
                    <a:ext uri="{9D8B030D-6E8A-4147-A177-3AD203B41FA5}">
                      <a16:colId xmlns:a16="http://schemas.microsoft.com/office/drawing/2014/main" val="330906779"/>
                    </a:ext>
                  </a:extLst>
                </a:gridCol>
              </a:tblGrid>
              <a:tr h="341919">
                <a:tc gridSpan="2">
                  <a:txBody>
                    <a:bodyPr/>
                    <a:lstStyle/>
                    <a:p>
                      <a:r>
                        <a:rPr kumimoji="1" lang="ja-JP" altLang="en-US" sz="1400" dirty="0">
                          <a:solidFill>
                            <a:srgbClr val="373029"/>
                          </a:solidFill>
                          <a:latin typeface="Meiryo UI" panose="020B0604030504040204" pitchFamily="50" charset="-128"/>
                          <a:ea typeface="Meiryo UI" panose="020B0604030504040204" pitchFamily="50" charset="-128"/>
                        </a:rPr>
                        <a:t> 自社の状況を把握しよう！</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E700"/>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extLst>
                  <a:ext uri="{0D108BD9-81ED-4DB2-BD59-A6C34878D82A}">
                    <a16:rowId xmlns:a16="http://schemas.microsoft.com/office/drawing/2014/main" val="1793163158"/>
                  </a:ext>
                </a:extLst>
              </a:tr>
              <a:tr h="251314">
                <a:tc gridSpan="2">
                  <a:txBody>
                    <a:bodyPr/>
                    <a:lstStyle/>
                    <a:p>
                      <a:r>
                        <a:rPr kumimoji="1" lang="en-US" altLang="ja-JP" sz="1400" b="1" dirty="0">
                          <a:solidFill>
                            <a:srgbClr val="373029"/>
                          </a:solidFill>
                          <a:latin typeface="Meiryo UI" panose="020B0604030504040204" pitchFamily="50" charset="-128"/>
                          <a:ea typeface="Meiryo UI" panose="020B0604030504040204" pitchFamily="50" charset="-128"/>
                        </a:rPr>
                        <a:t>DX</a:t>
                      </a:r>
                      <a:r>
                        <a:rPr kumimoji="1" lang="ja-JP" altLang="en-US" sz="1400" b="1" dirty="0">
                          <a:solidFill>
                            <a:srgbClr val="373029"/>
                          </a:solidFill>
                          <a:latin typeface="Meiryo UI" panose="020B0604030504040204" pitchFamily="50" charset="-128"/>
                          <a:ea typeface="Meiryo UI" panose="020B0604030504040204" pitchFamily="50" charset="-128"/>
                        </a:rPr>
                        <a:t>推進指標</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886225"/>
                  </a:ext>
                </a:extLst>
              </a:tr>
              <a:tr h="225600">
                <a:tc>
                  <a:txBody>
                    <a:bodyPr/>
                    <a:lstStyle/>
                    <a:p>
                      <a:endParaRPr kumimoji="1" lang="ja-JP" altLang="en-US" sz="11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000" dirty="0">
                          <a:solidFill>
                            <a:srgbClr val="F2E700"/>
                          </a:solidFill>
                          <a:latin typeface="Meiryo UI" panose="020B0604030504040204" pitchFamily="50" charset="-128"/>
                          <a:ea typeface="Meiryo UI" panose="020B0604030504040204" pitchFamily="50" charset="-128"/>
                        </a:rPr>
                        <a:t>●</a:t>
                      </a:r>
                      <a:r>
                        <a:rPr lang="ja-JP" altLang="en-US" sz="1100" dirty="0">
                          <a:solidFill>
                            <a:srgbClr val="F2E700"/>
                          </a:solidFill>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rPr>
                        <a:t>推進における健康診断</a:t>
                      </a:r>
                      <a:endParaRPr lang="ja-JP" altLang="en-US" sz="900" dirty="0">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3799"/>
                  </a:ext>
                </a:extLst>
              </a:tr>
              <a:tr h="332765">
                <a:tc gridSpan="2">
                  <a:txBody>
                    <a:bodyPr/>
                    <a:lstStyle/>
                    <a:p>
                      <a:r>
                        <a:rPr kumimoji="1" lang="en-US" altLang="ja-JP" sz="1400" b="1" dirty="0">
                          <a:solidFill>
                            <a:srgbClr val="373029"/>
                          </a:solidFill>
                          <a:latin typeface="Meiryo UI" panose="020B0604030504040204" pitchFamily="50" charset="-128"/>
                          <a:ea typeface="Meiryo UI" panose="020B0604030504040204" pitchFamily="50" charset="-128"/>
                        </a:rPr>
                        <a:t>DX</a:t>
                      </a:r>
                      <a:r>
                        <a:rPr kumimoji="1" lang="ja-JP" altLang="en-US" sz="1400" b="1" dirty="0">
                          <a:solidFill>
                            <a:srgbClr val="373029"/>
                          </a:solidFill>
                          <a:latin typeface="Meiryo UI" panose="020B0604030504040204" pitchFamily="50" charset="-128"/>
                          <a:ea typeface="Meiryo UI" panose="020B0604030504040204" pitchFamily="50" charset="-128"/>
                        </a:rPr>
                        <a:t>認定制度</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049818"/>
                  </a:ext>
                </a:extLst>
              </a:tr>
              <a:tr h="225600">
                <a:tc>
                  <a:txBody>
                    <a:bodyPr/>
                    <a:lstStyle/>
                    <a:p>
                      <a:endParaRPr kumimoji="1" lang="ja-JP" altLang="en-US" sz="9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000" dirty="0">
                          <a:solidFill>
                            <a:srgbClr val="F2E700"/>
                          </a:solidFill>
                          <a:latin typeface="Meiryo UI" panose="020B0604030504040204" pitchFamily="50" charset="-128"/>
                          <a:ea typeface="Meiryo UI" panose="020B0604030504040204" pitchFamily="50" charset="-128"/>
                        </a:rPr>
                        <a:t>●</a:t>
                      </a:r>
                      <a:r>
                        <a:rPr lang="ja-JP" altLang="en-US" sz="1200" dirty="0">
                          <a:solidFill>
                            <a:srgbClr val="F2E700"/>
                          </a:solidFill>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DX-Ready</a:t>
                      </a:r>
                      <a:r>
                        <a:rPr lang="ja-JP" altLang="en-US" sz="1200" dirty="0">
                          <a:latin typeface="Meiryo UI" panose="020B0604030504040204" pitchFamily="50" charset="-128"/>
                          <a:ea typeface="Meiryo UI" panose="020B0604030504040204" pitchFamily="50" charset="-128"/>
                        </a:rPr>
                        <a:t>な事業者を国が認定</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1514112"/>
                  </a:ext>
                </a:extLst>
              </a:tr>
              <a:tr h="349630">
                <a:tc gridSpan="2">
                  <a:txBody>
                    <a:bodyPr/>
                    <a:lstStyle/>
                    <a:p>
                      <a:r>
                        <a:rPr kumimoji="1" lang="ja-JP" altLang="en-US" sz="1400" b="1" dirty="0">
                          <a:solidFill>
                            <a:srgbClr val="373029"/>
                          </a:solidFill>
                          <a:latin typeface="Meiryo UI" panose="020B0604030504040204" pitchFamily="50" charset="-128"/>
                          <a:ea typeface="Meiryo UI" panose="020B0604030504040204" pitchFamily="50" charset="-128"/>
                        </a:rPr>
                        <a:t>プラットフォームデジタル化指標</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622105"/>
                  </a:ext>
                </a:extLst>
              </a:tr>
              <a:tr h="225600">
                <a:tc>
                  <a:txBody>
                    <a:bodyPr/>
                    <a:lstStyle/>
                    <a:p>
                      <a:endParaRPr kumimoji="1" lang="ja-JP" altLang="en-US" sz="9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000" dirty="0">
                          <a:solidFill>
                            <a:srgbClr val="F2E700"/>
                          </a:solidFill>
                          <a:latin typeface="Meiryo UI" panose="020B0604030504040204" pitchFamily="50" charset="-128"/>
                          <a:ea typeface="Meiryo UI" panose="020B0604030504040204" pitchFamily="50" charset="-128"/>
                        </a:rPr>
                        <a:t>●</a:t>
                      </a:r>
                      <a:r>
                        <a:rPr lang="ja-JP" altLang="en-US" sz="1200" dirty="0">
                          <a:solidFill>
                            <a:srgbClr val="F2E700"/>
                          </a:solidFill>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IT</a:t>
                      </a:r>
                      <a:r>
                        <a:rPr lang="ja-JP" altLang="en-US" sz="1100" dirty="0">
                          <a:latin typeface="Meiryo UI" panose="020B0604030504040204" pitchFamily="50" charset="-128"/>
                          <a:ea typeface="Meiryo UI" panose="020B0604030504040204" pitchFamily="50" charset="-128"/>
                        </a:rPr>
                        <a:t>システムの精密検査、</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対応のための評価</a:t>
                      </a:r>
                      <a:endParaRPr lang="ja-JP" altLang="en-US" sz="1200" dirty="0">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386880"/>
                  </a:ext>
                </a:extLst>
              </a:tr>
            </a:tbl>
          </a:graphicData>
        </a:graphic>
      </p:graphicFrame>
      <p:sp>
        <p:nvSpPr>
          <p:cNvPr id="79" name="四角形: 角を丸くする 47">
            <a:extLst>
              <a:ext uri="{FF2B5EF4-FFF2-40B4-BE49-F238E27FC236}">
                <a16:creationId xmlns:a16="http://schemas.microsoft.com/office/drawing/2014/main" id="{9909CF2A-6C0F-4ECF-A86D-A0481B5DEA08}"/>
              </a:ext>
            </a:extLst>
          </p:cNvPr>
          <p:cNvSpPr/>
          <p:nvPr/>
        </p:nvSpPr>
        <p:spPr>
          <a:xfrm>
            <a:off x="1692855" y="3458987"/>
            <a:ext cx="3324599" cy="1485863"/>
          </a:xfrm>
          <a:prstGeom prst="roundRect">
            <a:avLst>
              <a:gd name="adj" fmla="val 35250"/>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0" name="正方形/長方形 79">
            <a:extLst>
              <a:ext uri="{FF2B5EF4-FFF2-40B4-BE49-F238E27FC236}">
                <a16:creationId xmlns:a16="http://schemas.microsoft.com/office/drawing/2014/main" id="{F54D77A3-FE08-4AA4-93CB-B670E5D73588}"/>
              </a:ext>
            </a:extLst>
          </p:cNvPr>
          <p:cNvSpPr/>
          <p:nvPr/>
        </p:nvSpPr>
        <p:spPr>
          <a:xfrm>
            <a:off x="1971758" y="5339348"/>
            <a:ext cx="2916000" cy="1103028"/>
          </a:xfrm>
          <a:prstGeom prst="rect">
            <a:avLst/>
          </a:prstGeom>
          <a:solidFill>
            <a:srgbClr val="F5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a:latin typeface="Meiryo UI" panose="020B0604030504040204" pitchFamily="50" charset="-128"/>
              <a:ea typeface="Meiryo UI" panose="020B0604030504040204" pitchFamily="50" charset="-128"/>
            </a:endParaRPr>
          </a:p>
        </p:txBody>
      </p:sp>
      <p:graphicFrame>
        <p:nvGraphicFramePr>
          <p:cNvPr id="81" name="表 69">
            <a:extLst>
              <a:ext uri="{FF2B5EF4-FFF2-40B4-BE49-F238E27FC236}">
                <a16:creationId xmlns:a16="http://schemas.microsoft.com/office/drawing/2014/main" id="{4752F7C0-9EE2-4736-BFC5-6505A7EECC9A}"/>
              </a:ext>
            </a:extLst>
          </p:cNvPr>
          <p:cNvGraphicFramePr>
            <a:graphicFrameLocks noGrp="1"/>
          </p:cNvGraphicFramePr>
          <p:nvPr>
            <p:extLst>
              <p:ext uri="{D42A27DB-BD31-4B8C-83A1-F6EECF244321}">
                <p14:modId xmlns:p14="http://schemas.microsoft.com/office/powerpoint/2010/main" val="3387515198"/>
              </p:ext>
            </p:extLst>
          </p:nvPr>
        </p:nvGraphicFramePr>
        <p:xfrm>
          <a:off x="2048980" y="5434132"/>
          <a:ext cx="2764130" cy="897210"/>
        </p:xfrm>
        <a:graphic>
          <a:graphicData uri="http://schemas.openxmlformats.org/drawingml/2006/table">
            <a:tbl>
              <a:tblPr firstRow="1" bandRow="1">
                <a:tableStyleId>{5C22544A-7EE6-4342-B048-85BDC9FD1C3A}</a:tableStyleId>
              </a:tblPr>
              <a:tblGrid>
                <a:gridCol w="135715">
                  <a:extLst>
                    <a:ext uri="{9D8B030D-6E8A-4147-A177-3AD203B41FA5}">
                      <a16:colId xmlns:a16="http://schemas.microsoft.com/office/drawing/2014/main" val="1472515760"/>
                    </a:ext>
                  </a:extLst>
                </a:gridCol>
                <a:gridCol w="2399857">
                  <a:extLst>
                    <a:ext uri="{9D8B030D-6E8A-4147-A177-3AD203B41FA5}">
                      <a16:colId xmlns:a16="http://schemas.microsoft.com/office/drawing/2014/main" val="330906779"/>
                    </a:ext>
                  </a:extLst>
                </a:gridCol>
                <a:gridCol w="228558">
                  <a:extLst>
                    <a:ext uri="{9D8B030D-6E8A-4147-A177-3AD203B41FA5}">
                      <a16:colId xmlns:a16="http://schemas.microsoft.com/office/drawing/2014/main" val="932939150"/>
                    </a:ext>
                  </a:extLst>
                </a:gridCol>
              </a:tblGrid>
              <a:tr h="341919">
                <a:tc gridSpan="3">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実行しよう！</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5526"/>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extLst>
                  <a:ext uri="{0D108BD9-81ED-4DB2-BD59-A6C34878D82A}">
                    <a16:rowId xmlns:a16="http://schemas.microsoft.com/office/drawing/2014/main" val="1793163158"/>
                  </a:ext>
                </a:extLst>
              </a:tr>
              <a:tr h="251314">
                <a:tc gridSpan="2">
                  <a:txBody>
                    <a:bodyPr/>
                    <a:lstStyle/>
                    <a:p>
                      <a:r>
                        <a:rPr kumimoji="1" lang="ja-JP" altLang="en-US" sz="1400" b="1" dirty="0">
                          <a:solidFill>
                            <a:srgbClr val="373029"/>
                          </a:solidFill>
                          <a:latin typeface="Meiryo UI" panose="020B0604030504040204" pitchFamily="50" charset="-128"/>
                          <a:ea typeface="Meiryo UI" panose="020B0604030504040204" pitchFamily="50" charset="-128"/>
                        </a:rPr>
                        <a:t>共通プラットフォーム</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sz="14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6886225"/>
                  </a:ext>
                </a:extLst>
              </a:tr>
              <a:tr h="225600">
                <a:tc>
                  <a:txBody>
                    <a:bodyPr/>
                    <a:lstStyle/>
                    <a:p>
                      <a:endParaRPr kumimoji="1" lang="ja-JP" altLang="en-US" sz="12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100" dirty="0">
                          <a:solidFill>
                            <a:srgbClr val="EA5526"/>
                          </a:solidFill>
                          <a:latin typeface="Meiryo UI" panose="020B0604030504040204" pitchFamily="50" charset="-128"/>
                          <a:ea typeface="Meiryo UI" panose="020B0604030504040204" pitchFamily="50" charset="-128"/>
                        </a:rPr>
                        <a:t>●</a:t>
                      </a:r>
                      <a:r>
                        <a:rPr lang="ja-JP" altLang="en-US" sz="1400" dirty="0">
                          <a:solidFill>
                            <a:srgbClr val="F2E700"/>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非競争領域で協調する業界の</a:t>
                      </a:r>
                      <a:r>
                        <a:rPr lang="en-US" altLang="ja-JP" sz="1100" dirty="0">
                          <a:latin typeface="Meiryo UI" panose="020B0604030504040204" pitchFamily="50" charset="-128"/>
                          <a:ea typeface="Meiryo UI" panose="020B0604030504040204" pitchFamily="50" charset="-128"/>
                        </a:rPr>
                        <a:t>DX</a:t>
                      </a:r>
                      <a:endParaRPr lang="ja-JP" altLang="en-US" sz="1400" dirty="0">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3799"/>
                  </a:ext>
                </a:extLst>
              </a:tr>
            </a:tbl>
          </a:graphicData>
        </a:graphic>
      </p:graphicFrame>
      <p:sp>
        <p:nvSpPr>
          <p:cNvPr id="82" name="テキスト ボックス 81">
            <a:extLst>
              <a:ext uri="{FF2B5EF4-FFF2-40B4-BE49-F238E27FC236}">
                <a16:creationId xmlns:a16="http://schemas.microsoft.com/office/drawing/2014/main" id="{9B035FB2-30CA-4245-AD76-2B234D41B83D}"/>
              </a:ext>
            </a:extLst>
          </p:cNvPr>
          <p:cNvSpPr txBox="1"/>
          <p:nvPr/>
        </p:nvSpPr>
        <p:spPr>
          <a:xfrm>
            <a:off x="2687268" y="3479289"/>
            <a:ext cx="1488228" cy="487954"/>
          </a:xfrm>
          <a:prstGeom prst="rect">
            <a:avLst/>
          </a:prstGeom>
          <a:noFill/>
        </p:spPr>
        <p:txBody>
          <a:bodyPr wrap="none" rtlCol="0">
            <a:spAutoFit/>
          </a:bodyPr>
          <a:lstStyle/>
          <a:p>
            <a:r>
              <a:rPr lang="en-US" altLang="ja-JP" sz="2571" b="1" dirty="0">
                <a:solidFill>
                  <a:srgbClr val="7F7F7F"/>
                </a:solidFill>
                <a:latin typeface="Meiryo UI" panose="020B0604030504040204" pitchFamily="50" charset="-128"/>
                <a:ea typeface="Meiryo UI" panose="020B0604030504040204" pitchFamily="50" charset="-128"/>
              </a:rPr>
              <a:t>Involve</a:t>
            </a:r>
            <a:endParaRPr lang="ja-JP" altLang="en-US" sz="2571" b="1" dirty="0">
              <a:solidFill>
                <a:srgbClr val="7F7F7F"/>
              </a:solidFill>
              <a:latin typeface="Meiryo UI" panose="020B0604030504040204" pitchFamily="50" charset="-128"/>
              <a:ea typeface="Meiryo UI" panose="020B0604030504040204" pitchFamily="50" charset="-128"/>
            </a:endParaRPr>
          </a:p>
        </p:txBody>
      </p:sp>
      <p:graphicFrame>
        <p:nvGraphicFramePr>
          <p:cNvPr id="83" name="表 69">
            <a:extLst>
              <a:ext uri="{FF2B5EF4-FFF2-40B4-BE49-F238E27FC236}">
                <a16:creationId xmlns:a16="http://schemas.microsoft.com/office/drawing/2014/main" id="{09EEA573-A2E1-49CA-B3D4-2BE1469D8807}"/>
              </a:ext>
            </a:extLst>
          </p:cNvPr>
          <p:cNvGraphicFramePr>
            <a:graphicFrameLocks noGrp="1"/>
          </p:cNvGraphicFramePr>
          <p:nvPr>
            <p:extLst>
              <p:ext uri="{D42A27DB-BD31-4B8C-83A1-F6EECF244321}">
                <p14:modId xmlns:p14="http://schemas.microsoft.com/office/powerpoint/2010/main" val="2042390527"/>
              </p:ext>
            </p:extLst>
          </p:nvPr>
        </p:nvGraphicFramePr>
        <p:xfrm>
          <a:off x="2040411" y="3911945"/>
          <a:ext cx="2398857" cy="858780"/>
        </p:xfrm>
        <a:graphic>
          <a:graphicData uri="http://schemas.openxmlformats.org/drawingml/2006/table">
            <a:tbl>
              <a:tblPr firstRow="1" bandRow="1">
                <a:tableStyleId>{5C22544A-7EE6-4342-B048-85BDC9FD1C3A}</a:tableStyleId>
              </a:tblPr>
              <a:tblGrid>
                <a:gridCol w="157609">
                  <a:extLst>
                    <a:ext uri="{9D8B030D-6E8A-4147-A177-3AD203B41FA5}">
                      <a16:colId xmlns:a16="http://schemas.microsoft.com/office/drawing/2014/main" val="1472515760"/>
                    </a:ext>
                  </a:extLst>
                </a:gridCol>
                <a:gridCol w="2241248">
                  <a:extLst>
                    <a:ext uri="{9D8B030D-6E8A-4147-A177-3AD203B41FA5}">
                      <a16:colId xmlns:a16="http://schemas.microsoft.com/office/drawing/2014/main" val="330906779"/>
                    </a:ext>
                  </a:extLst>
                </a:gridCol>
              </a:tblGrid>
              <a:tr h="341919">
                <a:tc gridSpan="2">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外部の動向を把握しよう！</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extLst>
                  <a:ext uri="{0D108BD9-81ED-4DB2-BD59-A6C34878D82A}">
                    <a16:rowId xmlns:a16="http://schemas.microsoft.com/office/drawing/2014/main" val="1793163158"/>
                  </a:ext>
                </a:extLst>
              </a:tr>
              <a:tr h="282875">
                <a:tc gridSpan="2">
                  <a:txBody>
                    <a:bodyPr/>
                    <a:lstStyle/>
                    <a:p>
                      <a:r>
                        <a:rPr kumimoji="1" lang="en-US" altLang="ja-JP" sz="1400" b="1" dirty="0">
                          <a:solidFill>
                            <a:srgbClr val="373029"/>
                          </a:solidFill>
                          <a:latin typeface="Meiryo UI" panose="020B0604030504040204" pitchFamily="50" charset="-128"/>
                          <a:ea typeface="Meiryo UI" panose="020B0604030504040204" pitchFamily="50" charset="-128"/>
                        </a:rPr>
                        <a:t>DX</a:t>
                      </a:r>
                      <a:r>
                        <a:rPr kumimoji="1" lang="ja-JP" altLang="en-US" sz="1400" b="1" dirty="0">
                          <a:solidFill>
                            <a:srgbClr val="373029"/>
                          </a:solidFill>
                          <a:latin typeface="Meiryo UI" panose="020B0604030504040204" pitchFamily="50" charset="-128"/>
                          <a:ea typeface="Meiryo UI" panose="020B0604030504040204" pitchFamily="50" charset="-128"/>
                        </a:rPr>
                        <a:t>プロモーション</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886225"/>
                  </a:ext>
                </a:extLst>
              </a:tr>
              <a:tr h="226358">
                <a:tc>
                  <a:txBody>
                    <a:bodyPr/>
                    <a:lstStyle/>
                    <a:p>
                      <a:r>
                        <a:rPr kumimoji="1" lang="ja-JP" altLang="en-US" sz="1050" dirty="0">
                          <a:solidFill>
                            <a:srgbClr val="373029"/>
                          </a:solidFill>
                          <a:latin typeface="Meiryo UI" panose="020B0604030504040204" pitchFamily="50" charset="-128"/>
                          <a:ea typeface="Meiryo UI" panose="020B0604030504040204" pitchFamily="50" charset="-128"/>
                        </a:rPr>
                        <a:t> </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050" dirty="0">
                          <a:solidFill>
                            <a:srgbClr val="7F7F7F"/>
                          </a:solidFill>
                          <a:latin typeface="Meiryo UI" panose="020B0604030504040204" pitchFamily="50" charset="-128"/>
                          <a:ea typeface="Meiryo UI" panose="020B0604030504040204" pitchFamily="50" charset="-128"/>
                        </a:rPr>
                        <a:t>●</a:t>
                      </a:r>
                      <a:r>
                        <a:rPr lang="ja-JP" altLang="en-US" sz="1050" dirty="0">
                          <a:solidFill>
                            <a:srgbClr val="F2E700"/>
                          </a:solidFill>
                          <a:latin typeface="Meiryo UI" panose="020B0604030504040204" pitchFamily="50" charset="-128"/>
                          <a:ea typeface="Meiryo UI" panose="020B0604030504040204" pitchFamily="50" charset="-128"/>
                        </a:rPr>
                        <a:t> </a:t>
                      </a:r>
                      <a:r>
                        <a:rPr lang="ja-JP" altLang="en-US" sz="1100" dirty="0">
                          <a:solidFill>
                            <a:srgbClr val="373029"/>
                          </a:solidFill>
                          <a:latin typeface="Meiryo UI" panose="020B0604030504040204" pitchFamily="50" charset="-128"/>
                          <a:ea typeface="Meiryo UI" panose="020B0604030504040204" pitchFamily="50" charset="-128"/>
                        </a:rPr>
                        <a:t>世の中の</a:t>
                      </a:r>
                      <a:r>
                        <a:rPr lang="en-US" altLang="ja-JP" sz="1100" dirty="0">
                          <a:solidFill>
                            <a:srgbClr val="373029"/>
                          </a:solidFill>
                          <a:latin typeface="Meiryo UI" panose="020B0604030504040204" pitchFamily="50" charset="-128"/>
                          <a:ea typeface="Meiryo UI" panose="020B0604030504040204" pitchFamily="50" charset="-128"/>
                        </a:rPr>
                        <a:t>DX</a:t>
                      </a:r>
                      <a:r>
                        <a:rPr lang="ja-JP" altLang="en-US" sz="1100" dirty="0">
                          <a:solidFill>
                            <a:srgbClr val="373029"/>
                          </a:solidFill>
                          <a:latin typeface="Meiryo UI" panose="020B0604030504040204" pitchFamily="50" charset="-128"/>
                          <a:ea typeface="Meiryo UI" panose="020B0604030504040204" pitchFamily="50" charset="-128"/>
                        </a:rPr>
                        <a:t>の取り組みを知る</a:t>
                      </a:r>
                      <a:endParaRPr lang="ja-JP" altLang="en-US" sz="105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3799"/>
                  </a:ext>
                </a:extLst>
              </a:tr>
            </a:tbl>
          </a:graphicData>
        </a:graphic>
      </p:graphicFrame>
      <p:grpSp>
        <p:nvGrpSpPr>
          <p:cNvPr id="84" name="グループ化 83">
            <a:extLst>
              <a:ext uri="{FF2B5EF4-FFF2-40B4-BE49-F238E27FC236}">
                <a16:creationId xmlns:a16="http://schemas.microsoft.com/office/drawing/2014/main" id="{907B4E19-D30F-4415-8F17-F424C0798FA9}"/>
              </a:ext>
            </a:extLst>
          </p:cNvPr>
          <p:cNvGrpSpPr/>
          <p:nvPr/>
        </p:nvGrpSpPr>
        <p:grpSpPr>
          <a:xfrm>
            <a:off x="4216278" y="1925417"/>
            <a:ext cx="6096000" cy="4064000"/>
            <a:chOff x="2017690" y="1427767"/>
            <a:chExt cx="8534400" cy="5689600"/>
          </a:xfrm>
        </p:grpSpPr>
        <p:graphicFrame>
          <p:nvGraphicFramePr>
            <p:cNvPr id="85" name="図表 84">
              <a:extLst>
                <a:ext uri="{FF2B5EF4-FFF2-40B4-BE49-F238E27FC236}">
                  <a16:creationId xmlns:a16="http://schemas.microsoft.com/office/drawing/2014/main" id="{7FD0515C-F4E0-445D-B456-9164F38E771B}"/>
                </a:ext>
              </a:extLst>
            </p:cNvPr>
            <p:cNvGraphicFramePr/>
            <p:nvPr/>
          </p:nvGraphicFramePr>
          <p:xfrm>
            <a:off x="2017690" y="1427767"/>
            <a:ext cx="8534400" cy="568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6" name="楕円 56">
              <a:extLst>
                <a:ext uri="{FF2B5EF4-FFF2-40B4-BE49-F238E27FC236}">
                  <a16:creationId xmlns:a16="http://schemas.microsoft.com/office/drawing/2014/main" id="{B35738DA-9088-4458-B606-7CD019E59244}"/>
                </a:ext>
              </a:extLst>
            </p:cNvPr>
            <p:cNvSpPr/>
            <p:nvPr/>
          </p:nvSpPr>
          <p:spPr>
            <a:xfrm>
              <a:off x="5406712" y="3394389"/>
              <a:ext cx="1756357" cy="1756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586E9D28-EB09-4A00-87D8-A185A80B60F3}"/>
                </a:ext>
              </a:extLst>
            </p:cNvPr>
            <p:cNvSpPr txBox="1"/>
            <p:nvPr/>
          </p:nvSpPr>
          <p:spPr>
            <a:xfrm>
              <a:off x="5435908" y="3722765"/>
              <a:ext cx="1697966" cy="1237544"/>
            </a:xfrm>
            <a:prstGeom prst="rect">
              <a:avLst/>
            </a:prstGeom>
            <a:noFill/>
          </p:spPr>
          <p:txBody>
            <a:bodyPr wrap="none" rtlCol="0">
              <a:spAutoFit/>
            </a:bodyPr>
            <a:lstStyle/>
            <a:p>
              <a:pPr algn="ctr"/>
              <a:r>
                <a:rPr lang="ja-JP" altLang="en-US" sz="1429" b="1" dirty="0">
                  <a:solidFill>
                    <a:srgbClr val="EA5526"/>
                  </a:solidFill>
                  <a:latin typeface="Meiryo UI" panose="020B0604030504040204" pitchFamily="50" charset="-128"/>
                  <a:ea typeface="Meiryo UI" panose="020B0604030504040204" pitchFamily="50" charset="-128"/>
                </a:rPr>
                <a:t>企業の</a:t>
              </a:r>
              <a:endParaRPr lang="en-US" altLang="ja-JP" sz="1285" b="1" dirty="0">
                <a:solidFill>
                  <a:srgbClr val="EA5526"/>
                </a:solidFill>
                <a:latin typeface="Meiryo UI" panose="020B0604030504040204" pitchFamily="50" charset="-128"/>
                <a:ea typeface="Meiryo UI" panose="020B0604030504040204" pitchFamily="50" charset="-128"/>
              </a:endParaRPr>
            </a:p>
            <a:p>
              <a:pPr algn="ctr"/>
              <a:r>
                <a:rPr lang="en-US" altLang="ja-JP" sz="2286" b="1" dirty="0">
                  <a:solidFill>
                    <a:srgbClr val="EA5526"/>
                  </a:solidFill>
                  <a:latin typeface="Meiryo UI" panose="020B0604030504040204" pitchFamily="50" charset="-128"/>
                  <a:ea typeface="Meiryo UI" panose="020B0604030504040204" pitchFamily="50" charset="-128"/>
                </a:rPr>
                <a:t>DX</a:t>
              </a:r>
              <a:r>
                <a:rPr lang="ja-JP" altLang="en-US" sz="2286" b="1" dirty="0">
                  <a:solidFill>
                    <a:srgbClr val="EA5526"/>
                  </a:solidFill>
                  <a:latin typeface="Meiryo UI" panose="020B0604030504040204" pitchFamily="50" charset="-128"/>
                  <a:ea typeface="Meiryo UI" panose="020B0604030504040204" pitchFamily="50" charset="-128"/>
                </a:rPr>
                <a:t>推進</a:t>
              </a:r>
              <a:endParaRPr lang="en-US" altLang="ja-JP" sz="2286" b="1" dirty="0">
                <a:solidFill>
                  <a:srgbClr val="EA5526"/>
                </a:solidFill>
                <a:latin typeface="Meiryo UI" panose="020B0604030504040204" pitchFamily="50" charset="-128"/>
                <a:ea typeface="Meiryo UI" panose="020B0604030504040204" pitchFamily="50" charset="-128"/>
              </a:endParaRPr>
            </a:p>
            <a:p>
              <a:pPr algn="ctr"/>
              <a:r>
                <a:rPr lang="ja-JP" altLang="en-US" sz="1429" b="1" dirty="0">
                  <a:solidFill>
                    <a:srgbClr val="EA5526"/>
                  </a:solidFill>
                  <a:latin typeface="Meiryo UI" panose="020B0604030504040204" pitchFamily="50" charset="-128"/>
                  <a:ea typeface="Meiryo UI" panose="020B0604030504040204" pitchFamily="50" charset="-128"/>
                </a:rPr>
                <a:t>サイクル</a:t>
              </a:r>
            </a:p>
          </p:txBody>
        </p:sp>
        <p:sp>
          <p:nvSpPr>
            <p:cNvPr id="88" name="テキスト ボックス 87">
              <a:extLst>
                <a:ext uri="{FF2B5EF4-FFF2-40B4-BE49-F238E27FC236}">
                  <a16:creationId xmlns:a16="http://schemas.microsoft.com/office/drawing/2014/main" id="{1CEB52E3-C2E7-4EA7-AE46-1A4563D87330}"/>
                </a:ext>
              </a:extLst>
            </p:cNvPr>
            <p:cNvSpPr txBox="1"/>
            <p:nvPr/>
          </p:nvSpPr>
          <p:spPr>
            <a:xfrm>
              <a:off x="5589667" y="2122467"/>
              <a:ext cx="566437" cy="1152623"/>
            </a:xfrm>
            <a:prstGeom prst="rect">
              <a:avLst/>
            </a:prstGeom>
            <a:noFill/>
          </p:spPr>
          <p:txBody>
            <a:bodyPr vert="eaVert" wrap="none" rtlCol="0">
              <a:spAutoFit/>
            </a:bodyPr>
            <a:lstStyle/>
            <a:p>
              <a:r>
                <a:rPr lang="ja-JP" altLang="en-US" sz="1429" b="1" dirty="0">
                  <a:solidFill>
                    <a:srgbClr val="373029"/>
                  </a:solidFill>
                  <a:latin typeface="Meiryo UI" panose="020B0604030504040204" pitchFamily="50" charset="-128"/>
                  <a:ea typeface="Meiryo UI" panose="020B0604030504040204" pitchFamily="50" charset="-128"/>
                </a:rPr>
                <a:t>観測する</a:t>
              </a:r>
            </a:p>
          </p:txBody>
        </p:sp>
        <p:sp>
          <p:nvSpPr>
            <p:cNvPr id="89" name="テキスト ボックス 88">
              <a:extLst>
                <a:ext uri="{FF2B5EF4-FFF2-40B4-BE49-F238E27FC236}">
                  <a16:creationId xmlns:a16="http://schemas.microsoft.com/office/drawing/2014/main" id="{E2133A6E-8A47-4892-9DB4-C403C95EC2BE}"/>
                </a:ext>
              </a:extLst>
            </p:cNvPr>
            <p:cNvSpPr txBox="1"/>
            <p:nvPr/>
          </p:nvSpPr>
          <p:spPr>
            <a:xfrm>
              <a:off x="6288195" y="1980796"/>
              <a:ext cx="566437" cy="1408463"/>
            </a:xfrm>
            <a:prstGeom prst="rect">
              <a:avLst/>
            </a:prstGeom>
            <a:noFill/>
          </p:spPr>
          <p:txBody>
            <a:bodyPr vert="eaVert" wrap="none" rtlCol="0">
              <a:spAutoFit/>
            </a:bodyPr>
            <a:lstStyle/>
            <a:p>
              <a:r>
                <a:rPr lang="ja-JP" altLang="en-US" sz="1429" b="1" dirty="0">
                  <a:solidFill>
                    <a:srgbClr val="373029"/>
                  </a:solidFill>
                  <a:latin typeface="Meiryo UI" panose="020B0604030504040204" pitchFamily="50" charset="-128"/>
                  <a:ea typeface="Meiryo UI" panose="020B0604030504040204" pitchFamily="50" charset="-128"/>
                </a:rPr>
                <a:t>方向づける</a:t>
              </a:r>
            </a:p>
          </p:txBody>
        </p:sp>
        <p:sp>
          <p:nvSpPr>
            <p:cNvPr id="90" name="テキスト ボックス 89">
              <a:extLst>
                <a:ext uri="{FF2B5EF4-FFF2-40B4-BE49-F238E27FC236}">
                  <a16:creationId xmlns:a16="http://schemas.microsoft.com/office/drawing/2014/main" id="{7EFAC613-E3D9-45A4-B82F-A0A38019E182}"/>
                </a:ext>
              </a:extLst>
            </p:cNvPr>
            <p:cNvSpPr txBox="1"/>
            <p:nvPr/>
          </p:nvSpPr>
          <p:spPr>
            <a:xfrm>
              <a:off x="5589689" y="5322302"/>
              <a:ext cx="566437" cy="1152623"/>
            </a:xfrm>
            <a:prstGeom prst="rect">
              <a:avLst/>
            </a:prstGeom>
            <a:noFill/>
          </p:spPr>
          <p:txBody>
            <a:bodyPr vert="eaVert" wrap="none" rtlCol="0">
              <a:spAutoFit/>
            </a:bodyPr>
            <a:lstStyle/>
            <a:p>
              <a:r>
                <a:rPr lang="ja-JP" altLang="en-US" sz="1429" b="1" dirty="0">
                  <a:solidFill>
                    <a:srgbClr val="373029"/>
                  </a:solidFill>
                  <a:latin typeface="Meiryo UI" panose="020B0604030504040204" pitchFamily="50" charset="-128"/>
                  <a:ea typeface="Meiryo UI" panose="020B0604030504040204" pitchFamily="50" charset="-128"/>
                </a:rPr>
                <a:t>実行する</a:t>
              </a:r>
            </a:p>
          </p:txBody>
        </p:sp>
        <p:sp>
          <p:nvSpPr>
            <p:cNvPr id="91" name="テキスト ボックス 90">
              <a:extLst>
                <a:ext uri="{FF2B5EF4-FFF2-40B4-BE49-F238E27FC236}">
                  <a16:creationId xmlns:a16="http://schemas.microsoft.com/office/drawing/2014/main" id="{8C947459-8519-453B-AFF3-CF01F4CA66BD}"/>
                </a:ext>
              </a:extLst>
            </p:cNvPr>
            <p:cNvSpPr txBox="1"/>
            <p:nvPr/>
          </p:nvSpPr>
          <p:spPr>
            <a:xfrm>
              <a:off x="6288235" y="5322302"/>
              <a:ext cx="566437" cy="1152623"/>
            </a:xfrm>
            <a:prstGeom prst="rect">
              <a:avLst/>
            </a:prstGeom>
            <a:noFill/>
          </p:spPr>
          <p:txBody>
            <a:bodyPr vert="eaVert" wrap="none" rtlCol="0">
              <a:spAutoFit/>
            </a:bodyPr>
            <a:lstStyle/>
            <a:p>
              <a:r>
                <a:rPr lang="ja-JP" altLang="en-US" sz="1429" b="1" dirty="0">
                  <a:solidFill>
                    <a:srgbClr val="373029"/>
                  </a:solidFill>
                  <a:latin typeface="Meiryo UI" panose="020B0604030504040204" pitchFamily="50" charset="-128"/>
                  <a:ea typeface="Meiryo UI" panose="020B0604030504040204" pitchFamily="50" charset="-128"/>
                </a:rPr>
                <a:t>決定する</a:t>
              </a:r>
            </a:p>
          </p:txBody>
        </p:sp>
        <p:sp>
          <p:nvSpPr>
            <p:cNvPr id="92" name="テキスト ボックス 91">
              <a:extLst>
                <a:ext uri="{FF2B5EF4-FFF2-40B4-BE49-F238E27FC236}">
                  <a16:creationId xmlns:a16="http://schemas.microsoft.com/office/drawing/2014/main" id="{B7BCF2CD-4F86-40F8-B664-792149AA8E53}"/>
                </a:ext>
              </a:extLst>
            </p:cNvPr>
            <p:cNvSpPr txBox="1"/>
            <p:nvPr/>
          </p:nvSpPr>
          <p:spPr>
            <a:xfrm rot="18831156">
              <a:off x="3625492" y="2487038"/>
              <a:ext cx="2265570" cy="683136"/>
            </a:xfrm>
            <a:prstGeom prst="rect">
              <a:avLst/>
            </a:prstGeom>
            <a:noFill/>
          </p:spPr>
          <p:txBody>
            <a:bodyPr wrap="none" rtlCol="0">
              <a:spAutoFit/>
            </a:bodyPr>
            <a:lstStyle/>
            <a:p>
              <a:r>
                <a:rPr lang="en-US" altLang="ja-JP" sz="2571" b="1" dirty="0">
                  <a:solidFill>
                    <a:srgbClr val="D7CD04"/>
                  </a:solidFill>
                  <a:latin typeface="Meiryo UI" panose="020B0604030504040204" pitchFamily="50" charset="-128"/>
                  <a:ea typeface="Meiryo UI" panose="020B0604030504040204" pitchFamily="50" charset="-128"/>
                </a:rPr>
                <a:t>Observe</a:t>
              </a:r>
              <a:endParaRPr lang="ja-JP" altLang="en-US" sz="2571" b="1" dirty="0">
                <a:solidFill>
                  <a:srgbClr val="D7CD04"/>
                </a:solidFill>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E3829C64-C021-42E1-B89F-F98C2C3B7AFA}"/>
                </a:ext>
              </a:extLst>
            </p:cNvPr>
            <p:cNvSpPr txBox="1"/>
            <p:nvPr/>
          </p:nvSpPr>
          <p:spPr>
            <a:xfrm rot="2700000">
              <a:off x="6840176" y="2383168"/>
              <a:ext cx="1786835" cy="683136"/>
            </a:xfrm>
            <a:prstGeom prst="rect">
              <a:avLst/>
            </a:prstGeom>
            <a:noFill/>
          </p:spPr>
          <p:txBody>
            <a:bodyPr wrap="none" rtlCol="0">
              <a:spAutoFit/>
            </a:bodyPr>
            <a:lstStyle/>
            <a:p>
              <a:r>
                <a:rPr lang="en-US" altLang="ja-JP" sz="2571" b="1" dirty="0">
                  <a:solidFill>
                    <a:srgbClr val="EABD00"/>
                  </a:solidFill>
                  <a:latin typeface="Meiryo UI" panose="020B0604030504040204" pitchFamily="50" charset="-128"/>
                  <a:ea typeface="Meiryo UI" panose="020B0604030504040204" pitchFamily="50" charset="-128"/>
                </a:rPr>
                <a:t>Orient</a:t>
              </a:r>
              <a:endParaRPr lang="ja-JP" altLang="en-US" sz="2571" b="1" dirty="0">
                <a:solidFill>
                  <a:srgbClr val="EABD00"/>
                </a:solidFill>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3B71367D-B8B8-43F8-8FC8-FBDC2A24834B}"/>
                </a:ext>
              </a:extLst>
            </p:cNvPr>
            <p:cNvSpPr txBox="1"/>
            <p:nvPr/>
          </p:nvSpPr>
          <p:spPr>
            <a:xfrm rot="19022784">
              <a:off x="6868859" y="5353101"/>
              <a:ext cx="1896801" cy="683136"/>
            </a:xfrm>
            <a:prstGeom prst="rect">
              <a:avLst/>
            </a:prstGeom>
            <a:noFill/>
          </p:spPr>
          <p:txBody>
            <a:bodyPr wrap="none" rtlCol="0">
              <a:spAutoFit/>
            </a:bodyPr>
            <a:lstStyle/>
            <a:p>
              <a:r>
                <a:rPr lang="en-US" altLang="ja-JP" sz="2571" b="1" dirty="0">
                  <a:solidFill>
                    <a:srgbClr val="F39800"/>
                  </a:solidFill>
                  <a:latin typeface="Meiryo UI" panose="020B0604030504040204" pitchFamily="50" charset="-128"/>
                  <a:ea typeface="Meiryo UI" panose="020B0604030504040204" pitchFamily="50" charset="-128"/>
                </a:rPr>
                <a:t>Decide</a:t>
              </a:r>
              <a:endParaRPr lang="ja-JP" altLang="en-US" sz="2571" b="1" dirty="0">
                <a:solidFill>
                  <a:srgbClr val="F39800"/>
                </a:solidFill>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A79A101D-6B53-4C2D-8A22-E7F81C1908FD}"/>
                </a:ext>
              </a:extLst>
            </p:cNvPr>
            <p:cNvSpPr txBox="1"/>
            <p:nvPr/>
          </p:nvSpPr>
          <p:spPr>
            <a:xfrm rot="2958655">
              <a:off x="4115814" y="5373089"/>
              <a:ext cx="1044453" cy="683136"/>
            </a:xfrm>
            <a:prstGeom prst="rect">
              <a:avLst/>
            </a:prstGeom>
            <a:noFill/>
          </p:spPr>
          <p:txBody>
            <a:bodyPr wrap="none" rtlCol="0">
              <a:spAutoFit/>
            </a:bodyPr>
            <a:lstStyle/>
            <a:p>
              <a:r>
                <a:rPr lang="en-US" altLang="ja-JP" sz="2571" b="1" dirty="0">
                  <a:solidFill>
                    <a:srgbClr val="EA5526"/>
                  </a:solidFill>
                  <a:latin typeface="Meiryo UI" panose="020B0604030504040204" pitchFamily="50" charset="-128"/>
                  <a:ea typeface="Meiryo UI" panose="020B0604030504040204" pitchFamily="50" charset="-128"/>
                </a:rPr>
                <a:t>Act</a:t>
              </a:r>
              <a:endParaRPr lang="ja-JP" altLang="en-US" sz="2571" b="1" dirty="0">
                <a:solidFill>
                  <a:srgbClr val="EA5526"/>
                </a:solidFill>
                <a:latin typeface="Meiryo UI" panose="020B0604030504040204" pitchFamily="50" charset="-128"/>
                <a:ea typeface="Meiryo UI" panose="020B0604030504040204" pitchFamily="50" charset="-128"/>
              </a:endParaRPr>
            </a:p>
          </p:txBody>
        </p:sp>
      </p:grpSp>
      <p:pic>
        <p:nvPicPr>
          <p:cNvPr id="96" name="図 95">
            <a:extLst>
              <a:ext uri="{FF2B5EF4-FFF2-40B4-BE49-F238E27FC236}">
                <a16:creationId xmlns:a16="http://schemas.microsoft.com/office/drawing/2014/main" id="{FD375CE7-7251-4EDF-9470-4BB3D97447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51246" y="5339347"/>
            <a:ext cx="1907342" cy="1367364"/>
          </a:xfrm>
          <a:prstGeom prst="rect">
            <a:avLst/>
          </a:prstGeom>
        </p:spPr>
      </p:pic>
      <p:pic>
        <p:nvPicPr>
          <p:cNvPr id="97" name="図 96" descr="挿絵 が含まれている画像&#10;&#10;自動的に生成された説明">
            <a:extLst>
              <a:ext uri="{FF2B5EF4-FFF2-40B4-BE49-F238E27FC236}">
                <a16:creationId xmlns:a16="http://schemas.microsoft.com/office/drawing/2014/main" id="{2CF3B844-20F8-41D8-ACC3-43D643620C5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44862" y="4518180"/>
            <a:ext cx="2434893" cy="1826170"/>
          </a:xfrm>
          <a:prstGeom prst="rect">
            <a:avLst/>
          </a:prstGeom>
        </p:spPr>
      </p:pic>
      <p:pic>
        <p:nvPicPr>
          <p:cNvPr id="98" name="図 97" descr="工場, 木 が含まれている画像&#10;&#10;自動的に生成された説明">
            <a:extLst>
              <a:ext uri="{FF2B5EF4-FFF2-40B4-BE49-F238E27FC236}">
                <a16:creationId xmlns:a16="http://schemas.microsoft.com/office/drawing/2014/main" id="{40D4964A-CB0D-452C-9A6A-1CC712541EC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79717" y="4586511"/>
            <a:ext cx="1682322" cy="1682322"/>
          </a:xfrm>
          <a:prstGeom prst="rect">
            <a:avLst/>
          </a:prstGeom>
        </p:spPr>
      </p:pic>
      <p:graphicFrame>
        <p:nvGraphicFramePr>
          <p:cNvPr id="99" name="表 69">
            <a:extLst>
              <a:ext uri="{FF2B5EF4-FFF2-40B4-BE49-F238E27FC236}">
                <a16:creationId xmlns:a16="http://schemas.microsoft.com/office/drawing/2014/main" id="{EA931C4C-887E-45BD-A43A-CF01F6388DA1}"/>
              </a:ext>
            </a:extLst>
          </p:cNvPr>
          <p:cNvGraphicFramePr>
            <a:graphicFrameLocks noGrp="1"/>
          </p:cNvGraphicFramePr>
          <p:nvPr>
            <p:extLst>
              <p:ext uri="{D42A27DB-BD31-4B8C-83A1-F6EECF244321}">
                <p14:modId xmlns:p14="http://schemas.microsoft.com/office/powerpoint/2010/main" val="2877660685"/>
              </p:ext>
            </p:extLst>
          </p:nvPr>
        </p:nvGraphicFramePr>
        <p:xfrm>
          <a:off x="8507013" y="4827464"/>
          <a:ext cx="1781595" cy="1301529"/>
        </p:xfrm>
        <a:graphic>
          <a:graphicData uri="http://schemas.openxmlformats.org/drawingml/2006/table">
            <a:tbl>
              <a:tblPr firstRow="1" bandRow="1">
                <a:tableStyleId>{5C22544A-7EE6-4342-B048-85BDC9FD1C3A}</a:tableStyleId>
              </a:tblPr>
              <a:tblGrid>
                <a:gridCol w="1781595">
                  <a:extLst>
                    <a:ext uri="{9D8B030D-6E8A-4147-A177-3AD203B41FA5}">
                      <a16:colId xmlns:a16="http://schemas.microsoft.com/office/drawing/2014/main" val="1472515760"/>
                    </a:ext>
                  </a:extLst>
                </a:gridCol>
              </a:tblGrid>
              <a:tr h="1301529">
                <a:tc>
                  <a:txBody>
                    <a:bodyPr/>
                    <a:lstStyle/>
                    <a:p>
                      <a:pPr algn="ctr"/>
                      <a:r>
                        <a:rPr kumimoji="1" lang="ja-JP" altLang="en-US" sz="1900" dirty="0">
                          <a:ln w="57150">
                            <a:solidFill>
                              <a:srgbClr val="EA5526"/>
                            </a:solidFill>
                          </a:ln>
                          <a:solidFill>
                            <a:schemeClr val="bg1"/>
                          </a:solidFill>
                          <a:latin typeface="Meiryo UI" panose="020B0604030504040204" pitchFamily="50" charset="-128"/>
                        </a:rPr>
                        <a:t>企業・経営者</a:t>
                      </a:r>
                      <a:endParaRPr kumimoji="1" lang="en-US" altLang="ja-JP" sz="1900" dirty="0">
                        <a:ln w="57150">
                          <a:solidFill>
                            <a:srgbClr val="EA5526"/>
                          </a:solidFill>
                        </a:ln>
                        <a:solidFill>
                          <a:schemeClr val="bg1"/>
                        </a:solidFill>
                        <a:latin typeface="Meiryo UI" panose="020B0604030504040204" pitchFamily="50" charset="-128"/>
                      </a:endParaRPr>
                    </a:p>
                    <a:p>
                      <a:pPr algn="ctr">
                        <a:lnSpc>
                          <a:spcPct val="150000"/>
                        </a:lnSpc>
                      </a:pPr>
                      <a:r>
                        <a:rPr kumimoji="1" lang="ja-JP" altLang="en-US" sz="1400" dirty="0">
                          <a:ln w="57150">
                            <a:solidFill>
                              <a:srgbClr val="EA5526"/>
                            </a:solidFill>
                          </a:ln>
                          <a:solidFill>
                            <a:schemeClr val="bg1"/>
                          </a:solidFill>
                        </a:rPr>
                        <a:t>自らが</a:t>
                      </a:r>
                      <a:endParaRPr kumimoji="1" lang="en-US" altLang="ja-JP" sz="1400" dirty="0">
                        <a:ln w="57150">
                          <a:solidFill>
                            <a:srgbClr val="EA5526"/>
                          </a:solidFill>
                        </a:ln>
                        <a:solidFill>
                          <a:schemeClr val="bg1"/>
                        </a:solidFill>
                      </a:endParaRPr>
                    </a:p>
                    <a:p>
                      <a:pPr algn="ctr"/>
                      <a:r>
                        <a:rPr kumimoji="1" lang="ja-JP" altLang="en-US" sz="2900" dirty="0">
                          <a:ln w="57150">
                            <a:solidFill>
                              <a:srgbClr val="EA5526"/>
                            </a:solidFill>
                          </a:ln>
                          <a:solidFill>
                            <a:schemeClr val="bg1"/>
                          </a:solidFill>
                        </a:rPr>
                        <a:t>決断</a:t>
                      </a:r>
                      <a:r>
                        <a:rPr kumimoji="1" lang="ja-JP" altLang="en-US" sz="1600" dirty="0">
                          <a:ln w="57150">
                            <a:solidFill>
                              <a:srgbClr val="EA5526"/>
                            </a:solidFill>
                          </a:ln>
                          <a:solidFill>
                            <a:schemeClr val="bg1"/>
                          </a:solidFill>
                        </a:rPr>
                        <a:t>する！</a:t>
                      </a:r>
                      <a:endParaRPr kumimoji="1" lang="ja-JP" altLang="en-US" sz="1900" dirty="0">
                        <a:ln w="57150">
                          <a:solidFill>
                            <a:srgbClr val="EA5526"/>
                          </a:solidFill>
                        </a:ln>
                        <a:solidFill>
                          <a:schemeClr val="bg1"/>
                        </a:solidFill>
                      </a:endParaRPr>
                    </a:p>
                  </a:txBody>
                  <a:tcPr marL="56987" marR="56987" marT="28493" marB="284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163158"/>
                  </a:ext>
                </a:extLst>
              </a:tr>
            </a:tbl>
          </a:graphicData>
        </a:graphic>
      </p:graphicFrame>
      <p:graphicFrame>
        <p:nvGraphicFramePr>
          <p:cNvPr id="100" name="表 69">
            <a:extLst>
              <a:ext uri="{FF2B5EF4-FFF2-40B4-BE49-F238E27FC236}">
                <a16:creationId xmlns:a16="http://schemas.microsoft.com/office/drawing/2014/main" id="{1E20D3E7-F975-410E-93B6-6F45638600BD}"/>
              </a:ext>
            </a:extLst>
          </p:cNvPr>
          <p:cNvGraphicFramePr>
            <a:graphicFrameLocks noGrp="1"/>
          </p:cNvGraphicFramePr>
          <p:nvPr>
            <p:extLst>
              <p:ext uri="{D42A27DB-BD31-4B8C-83A1-F6EECF244321}">
                <p14:modId xmlns:p14="http://schemas.microsoft.com/office/powerpoint/2010/main" val="4169182696"/>
              </p:ext>
            </p:extLst>
          </p:nvPr>
        </p:nvGraphicFramePr>
        <p:xfrm>
          <a:off x="8507013" y="4827464"/>
          <a:ext cx="1781595" cy="1301529"/>
        </p:xfrm>
        <a:graphic>
          <a:graphicData uri="http://schemas.openxmlformats.org/drawingml/2006/table">
            <a:tbl>
              <a:tblPr firstRow="1" bandRow="1">
                <a:tableStyleId>{5C22544A-7EE6-4342-B048-85BDC9FD1C3A}</a:tableStyleId>
              </a:tblPr>
              <a:tblGrid>
                <a:gridCol w="1781595">
                  <a:extLst>
                    <a:ext uri="{9D8B030D-6E8A-4147-A177-3AD203B41FA5}">
                      <a16:colId xmlns:a16="http://schemas.microsoft.com/office/drawing/2014/main" val="1472515760"/>
                    </a:ext>
                  </a:extLst>
                </a:gridCol>
              </a:tblGrid>
              <a:tr h="1301529">
                <a:tc>
                  <a:txBody>
                    <a:bodyPr/>
                    <a:lstStyle/>
                    <a:p>
                      <a:pPr algn="ctr"/>
                      <a:r>
                        <a:rPr kumimoji="1" lang="ja-JP" altLang="en-US" sz="1900" dirty="0">
                          <a:solidFill>
                            <a:schemeClr val="bg1"/>
                          </a:solidFill>
                          <a:latin typeface="Meiryo UI" panose="020B0604030504040204" pitchFamily="50" charset="-128"/>
                        </a:rPr>
                        <a:t>企業・経営者</a:t>
                      </a:r>
                      <a:endParaRPr kumimoji="1" lang="en-US" altLang="ja-JP" sz="1900" dirty="0">
                        <a:solidFill>
                          <a:schemeClr val="bg1"/>
                        </a:solidFill>
                        <a:latin typeface="Meiryo UI" panose="020B0604030504040204" pitchFamily="50" charset="-128"/>
                      </a:endParaRPr>
                    </a:p>
                    <a:p>
                      <a:pPr algn="ctr">
                        <a:lnSpc>
                          <a:spcPct val="150000"/>
                        </a:lnSpc>
                      </a:pPr>
                      <a:r>
                        <a:rPr kumimoji="1" lang="ja-JP" altLang="en-US" sz="1400" dirty="0">
                          <a:solidFill>
                            <a:schemeClr val="bg1"/>
                          </a:solidFill>
                        </a:rPr>
                        <a:t>自らが</a:t>
                      </a:r>
                      <a:endParaRPr kumimoji="1" lang="en-US" altLang="ja-JP" sz="1400" dirty="0">
                        <a:solidFill>
                          <a:schemeClr val="bg1"/>
                        </a:solidFill>
                      </a:endParaRPr>
                    </a:p>
                    <a:p>
                      <a:pPr algn="ctr"/>
                      <a:r>
                        <a:rPr kumimoji="1" lang="ja-JP" altLang="en-US" sz="2900" dirty="0">
                          <a:solidFill>
                            <a:schemeClr val="bg1"/>
                          </a:solidFill>
                        </a:rPr>
                        <a:t>決断</a:t>
                      </a:r>
                      <a:r>
                        <a:rPr kumimoji="1" lang="ja-JP" altLang="en-US" sz="1600" dirty="0">
                          <a:solidFill>
                            <a:schemeClr val="bg1"/>
                          </a:solidFill>
                        </a:rPr>
                        <a:t>する！</a:t>
                      </a:r>
                      <a:endParaRPr kumimoji="1" lang="ja-JP" altLang="en-US" sz="1900" dirty="0">
                        <a:solidFill>
                          <a:schemeClr val="bg1"/>
                        </a:solidFill>
                      </a:endParaRPr>
                    </a:p>
                  </a:txBody>
                  <a:tcPr marL="56987" marR="56987" marT="28493" marB="284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163158"/>
                  </a:ext>
                </a:extLst>
              </a:tr>
            </a:tbl>
          </a:graphicData>
        </a:graphic>
      </p:graphicFrame>
      <p:sp>
        <p:nvSpPr>
          <p:cNvPr id="101" name="二等辺三角形 100">
            <a:extLst>
              <a:ext uri="{FF2B5EF4-FFF2-40B4-BE49-F238E27FC236}">
                <a16:creationId xmlns:a16="http://schemas.microsoft.com/office/drawing/2014/main" id="{DDEAB428-8A65-47E9-BF7F-9A5552AC13DD}"/>
              </a:ext>
            </a:extLst>
          </p:cNvPr>
          <p:cNvSpPr/>
          <p:nvPr/>
        </p:nvSpPr>
        <p:spPr>
          <a:xfrm rot="3804751">
            <a:off x="4772888" y="3752442"/>
            <a:ext cx="481591" cy="673947"/>
          </a:xfrm>
          <a:prstGeom prst="triangl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3855A03-414D-4699-8CF5-F1707F760D7C}"/>
              </a:ext>
            </a:extLst>
          </p:cNvPr>
          <p:cNvSpPr txBox="1"/>
          <p:nvPr/>
        </p:nvSpPr>
        <p:spPr>
          <a:xfrm>
            <a:off x="4488675" y="3929305"/>
            <a:ext cx="404598" cy="823302"/>
          </a:xfrm>
          <a:prstGeom prst="rect">
            <a:avLst/>
          </a:prstGeom>
          <a:noFill/>
        </p:spPr>
        <p:txBody>
          <a:bodyPr vert="eaVert" wrap="none" rtlCol="0">
            <a:spAutoFit/>
          </a:bodyPr>
          <a:lstStyle/>
          <a:p>
            <a:r>
              <a:rPr lang="ja-JP" altLang="en-US" sz="1429" b="1" dirty="0">
                <a:solidFill>
                  <a:srgbClr val="373029"/>
                </a:solidFill>
                <a:latin typeface="Meiryo UI" panose="020B0604030504040204" pitchFamily="50" charset="-128"/>
                <a:ea typeface="Meiryo UI" panose="020B0604030504040204" pitchFamily="50" charset="-128"/>
              </a:rPr>
              <a:t>巻き込む</a:t>
            </a:r>
          </a:p>
        </p:txBody>
      </p:sp>
      <p:sp>
        <p:nvSpPr>
          <p:cNvPr id="103" name="正方形/長方形 102">
            <a:extLst>
              <a:ext uri="{FF2B5EF4-FFF2-40B4-BE49-F238E27FC236}">
                <a16:creationId xmlns:a16="http://schemas.microsoft.com/office/drawing/2014/main" id="{A41766E2-5A42-4F6D-8A21-E8CD83766EDB}"/>
              </a:ext>
            </a:extLst>
          </p:cNvPr>
          <p:cNvSpPr/>
          <p:nvPr/>
        </p:nvSpPr>
        <p:spPr>
          <a:xfrm>
            <a:off x="7576803" y="1236566"/>
            <a:ext cx="2916000" cy="1197208"/>
          </a:xfrm>
          <a:prstGeom prst="rect">
            <a:avLst/>
          </a:prstGeom>
          <a:solidFill>
            <a:srgbClr val="FF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a:latin typeface="Meiryo UI" panose="020B0604030504040204" pitchFamily="50" charset="-128"/>
              <a:ea typeface="Meiryo UI" panose="020B0604030504040204" pitchFamily="50" charset="-128"/>
            </a:endParaRPr>
          </a:p>
        </p:txBody>
      </p:sp>
      <p:graphicFrame>
        <p:nvGraphicFramePr>
          <p:cNvPr id="104" name="表 69">
            <a:extLst>
              <a:ext uri="{FF2B5EF4-FFF2-40B4-BE49-F238E27FC236}">
                <a16:creationId xmlns:a16="http://schemas.microsoft.com/office/drawing/2014/main" id="{E2C1BFB9-2E8D-402F-9127-84564C0E519D}"/>
              </a:ext>
            </a:extLst>
          </p:cNvPr>
          <p:cNvGraphicFramePr>
            <a:graphicFrameLocks noGrp="1"/>
          </p:cNvGraphicFramePr>
          <p:nvPr>
            <p:extLst>
              <p:ext uri="{D42A27DB-BD31-4B8C-83A1-F6EECF244321}">
                <p14:modId xmlns:p14="http://schemas.microsoft.com/office/powerpoint/2010/main" val="24188501"/>
              </p:ext>
            </p:extLst>
          </p:nvPr>
        </p:nvGraphicFramePr>
        <p:xfrm>
          <a:off x="7703241" y="1322528"/>
          <a:ext cx="2708977" cy="1049610"/>
        </p:xfrm>
        <a:graphic>
          <a:graphicData uri="http://schemas.openxmlformats.org/drawingml/2006/table">
            <a:tbl>
              <a:tblPr firstRow="1" bandRow="1">
                <a:tableStyleId>{5C22544A-7EE6-4342-B048-85BDC9FD1C3A}</a:tableStyleId>
              </a:tblPr>
              <a:tblGrid>
                <a:gridCol w="128258">
                  <a:extLst>
                    <a:ext uri="{9D8B030D-6E8A-4147-A177-3AD203B41FA5}">
                      <a16:colId xmlns:a16="http://schemas.microsoft.com/office/drawing/2014/main" val="1472515760"/>
                    </a:ext>
                  </a:extLst>
                </a:gridCol>
                <a:gridCol w="2232000">
                  <a:extLst>
                    <a:ext uri="{9D8B030D-6E8A-4147-A177-3AD203B41FA5}">
                      <a16:colId xmlns:a16="http://schemas.microsoft.com/office/drawing/2014/main" val="330906779"/>
                    </a:ext>
                  </a:extLst>
                </a:gridCol>
                <a:gridCol w="348719">
                  <a:extLst>
                    <a:ext uri="{9D8B030D-6E8A-4147-A177-3AD203B41FA5}">
                      <a16:colId xmlns:a16="http://schemas.microsoft.com/office/drawing/2014/main" val="932939150"/>
                    </a:ext>
                  </a:extLst>
                </a:gridCol>
              </a:tblGrid>
              <a:tr h="341919">
                <a:tc gridSpan="3">
                  <a:txBody>
                    <a:bodyPr/>
                    <a:lstStyle/>
                    <a:p>
                      <a:r>
                        <a:rPr kumimoji="1" lang="ja-JP" altLang="en-US" sz="1400" dirty="0">
                          <a:solidFill>
                            <a:srgbClr val="373029"/>
                          </a:solidFill>
                          <a:latin typeface="Meiryo UI" panose="020B0604030504040204" pitchFamily="50" charset="-128"/>
                          <a:ea typeface="Meiryo UI" panose="020B0604030504040204" pitchFamily="50" charset="-128"/>
                        </a:rPr>
                        <a:t> 進むべき方向を検討しよう！</a:t>
                      </a: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C600"/>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tc hMerge="1">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E700"/>
                    </a:solidFill>
                  </a:tcPr>
                </a:tc>
                <a:extLst>
                  <a:ext uri="{0D108BD9-81ED-4DB2-BD59-A6C34878D82A}">
                    <a16:rowId xmlns:a16="http://schemas.microsoft.com/office/drawing/2014/main" val="1793163158"/>
                  </a:ext>
                </a:extLst>
              </a:tr>
              <a:tr h="251314">
                <a:tc gridSpan="2">
                  <a:txBody>
                    <a:bodyPr/>
                    <a:lstStyle/>
                    <a:p>
                      <a:r>
                        <a:rPr kumimoji="1" lang="en-US" altLang="ja-JP" sz="1400" b="1" dirty="0">
                          <a:solidFill>
                            <a:srgbClr val="373029"/>
                          </a:solidFill>
                          <a:latin typeface="Meiryo UI" panose="020B0604030504040204" pitchFamily="50" charset="-128"/>
                          <a:ea typeface="Meiryo UI" panose="020B0604030504040204" pitchFamily="50" charset="-128"/>
                        </a:rPr>
                        <a:t>DX</a:t>
                      </a:r>
                      <a:r>
                        <a:rPr kumimoji="1" lang="ja-JP" altLang="en-US" sz="1400" b="1" dirty="0">
                          <a:solidFill>
                            <a:srgbClr val="373029"/>
                          </a:solidFill>
                          <a:latin typeface="Meiryo UI" panose="020B0604030504040204" pitchFamily="50" charset="-128"/>
                          <a:ea typeface="Meiryo UI" panose="020B0604030504040204" pitchFamily="50" charset="-128"/>
                        </a:rPr>
                        <a:t>実践手引書</a:t>
                      </a:r>
                    </a:p>
                  </a:txBody>
                  <a:tcPr marL="51429" marR="51429" marT="51429"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solidFill>
                          <a:srgbClr val="37302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sz="11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6886225"/>
                  </a:ext>
                </a:extLst>
              </a:tr>
              <a:tr h="225600">
                <a:tc>
                  <a:txBody>
                    <a:bodyPr/>
                    <a:lstStyle/>
                    <a:p>
                      <a:endParaRPr kumimoji="1" lang="ja-JP" altLang="en-US" sz="9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900" dirty="0">
                          <a:solidFill>
                            <a:srgbClr val="F5C600"/>
                          </a:solidFill>
                          <a:latin typeface="Meiryo UI" panose="020B0604030504040204" pitchFamily="50" charset="-128"/>
                          <a:ea typeface="Meiryo UI" panose="020B0604030504040204" pitchFamily="50" charset="-128"/>
                        </a:rPr>
                        <a:t>●</a:t>
                      </a:r>
                      <a:r>
                        <a:rPr lang="ja-JP" altLang="en-US" sz="900" dirty="0">
                          <a:solidFill>
                            <a:srgbClr val="F2E7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先進企業事例に基づいた</a:t>
                      </a:r>
                      <a:endParaRPr lang="en-US" altLang="ja-JP" sz="1200" dirty="0">
                        <a:latin typeface="Meiryo UI" panose="020B0604030504040204" pitchFamily="50" charset="-128"/>
                        <a:ea typeface="Meiryo UI" panose="020B0604030504040204" pitchFamily="50" charset="-128"/>
                      </a:endParaRPr>
                    </a:p>
                    <a:p>
                      <a:pPr marL="0" marR="0" lvl="0" indent="0" algn="l" defTabSz="1181679"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rPr>
                        <a:t>を実現するためのガイド</a:t>
                      </a:r>
                      <a:endParaRPr lang="ja-JP" altLang="en-US" sz="900" dirty="0">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solidFill>
                          <a:srgbClr val="373029"/>
                        </a:solidFill>
                        <a:latin typeface="Meiryo UI" panose="020B0604030504040204" pitchFamily="50" charset="-128"/>
                        <a:ea typeface="Meiryo UI" panose="020B0604030504040204" pitchFamily="50" charset="-128"/>
                      </a:endParaRPr>
                    </a:p>
                  </a:txBody>
                  <a:tcPr marL="51429" marR="51429" marT="25714" marB="2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DC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3799"/>
                  </a:ext>
                </a:extLst>
              </a:tr>
            </a:tbl>
          </a:graphicData>
        </a:graphic>
      </p:graphicFrame>
      <p:sp>
        <p:nvSpPr>
          <p:cNvPr id="105" name="テキスト ボックス 104">
            <a:extLst>
              <a:ext uri="{FF2B5EF4-FFF2-40B4-BE49-F238E27FC236}">
                <a16:creationId xmlns:a16="http://schemas.microsoft.com/office/drawing/2014/main" id="{21AA0B8C-7833-4ABE-8763-211DAD7F2F5A}"/>
              </a:ext>
            </a:extLst>
          </p:cNvPr>
          <p:cNvSpPr txBox="1"/>
          <p:nvPr/>
        </p:nvSpPr>
        <p:spPr bwMode="auto">
          <a:xfrm>
            <a:off x="1079612" y="6475582"/>
            <a:ext cx="57775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eaLnBrk="1" hangingPunct="1">
              <a:buNone/>
            </a:pPr>
            <a:r>
              <a:rPr kumimoji="1" lang="en-US" altLang="ja-JP" sz="1100" kern="0" spc="-150" dirty="0">
                <a:solidFill>
                  <a:schemeClr val="tx1"/>
                </a:solidFill>
                <a:latin typeface="Meiryo UI" panose="020B0604030504040204" pitchFamily="50" charset="-128"/>
                <a:ea typeface="Meiryo UI" panose="020B0604030504040204" pitchFamily="50" charset="-128"/>
              </a:rPr>
              <a:t>OODA(</a:t>
            </a:r>
            <a:r>
              <a:rPr kumimoji="1" lang="ja-JP" altLang="en-US" sz="1100" kern="0" spc="-150" dirty="0">
                <a:solidFill>
                  <a:schemeClr val="tx1"/>
                </a:solidFill>
                <a:latin typeface="Meiryo UI" panose="020B0604030504040204" pitchFamily="50" charset="-128"/>
                <a:ea typeface="Meiryo UI" panose="020B0604030504040204" pitchFamily="50" charset="-128"/>
              </a:rPr>
              <a:t>ウーダ</a:t>
            </a:r>
            <a:r>
              <a:rPr kumimoji="1" lang="en-US" altLang="ja-JP" sz="1100" kern="0" spc="-150" dirty="0">
                <a:solidFill>
                  <a:schemeClr val="tx1"/>
                </a:solidFill>
                <a:latin typeface="Meiryo UI" panose="020B0604030504040204" pitchFamily="50" charset="-128"/>
                <a:ea typeface="Meiryo UI" panose="020B0604030504040204" pitchFamily="50" charset="-128"/>
              </a:rPr>
              <a:t>)</a:t>
            </a:r>
            <a:r>
              <a:rPr lang="ja-JP" altLang="en-US" sz="1100" kern="0" spc="-150" dirty="0">
                <a:latin typeface="Meiryo UI" panose="020B0604030504040204" pitchFamily="50" charset="-128"/>
                <a:ea typeface="Meiryo UI" panose="020B0604030504040204" pitchFamily="50" charset="-128"/>
              </a:rPr>
              <a:t>ループ </a:t>
            </a:r>
            <a:r>
              <a:rPr kumimoji="1" lang="ja-JP" altLang="en-US" sz="1100" kern="0" spc="-150" dirty="0">
                <a:solidFill>
                  <a:schemeClr val="tx1"/>
                </a:solidFill>
                <a:latin typeface="Meiryo UI" panose="020B0604030504040204" pitchFamily="50" charset="-128"/>
                <a:ea typeface="Meiryo UI" panose="020B0604030504040204" pitchFamily="50" charset="-128"/>
              </a:rPr>
              <a:t>：米国空軍が開発した状況に応じたスピード感が必要な判断と実行を行うためのプロセス</a:t>
            </a:r>
            <a:endParaRPr kumimoji="1" lang="en-US" altLang="ja-JP" sz="1100" kern="0" spc="-150" dirty="0">
              <a:solidFill>
                <a:schemeClr val="tx1"/>
              </a:solidFill>
              <a:latin typeface="Meiryo UI" panose="020B0604030504040204" pitchFamily="50" charset="-128"/>
              <a:ea typeface="Meiryo UI" panose="020B0604030504040204" pitchFamily="50" charset="-128"/>
            </a:endParaRPr>
          </a:p>
          <a:p>
            <a:pPr marL="0" indent="0" eaLnBrk="1" hangingPunct="1">
              <a:buNone/>
            </a:pPr>
            <a:r>
              <a:rPr kumimoji="1" lang="ja-JP" altLang="en-US" sz="1100" kern="0" spc="-150" dirty="0">
                <a:solidFill>
                  <a:schemeClr val="tx1"/>
                </a:solidFill>
                <a:latin typeface="Meiryo UI" panose="020B0604030504040204" pitchFamily="50" charset="-128"/>
                <a:ea typeface="Meiryo UI" panose="020B0604030504040204" pitchFamily="50" charset="-128"/>
              </a:rPr>
              <a:t>　 </a:t>
            </a:r>
            <a:r>
              <a:rPr lang="en-US" altLang="ja-JP" sz="1100" kern="0" spc="-150" dirty="0">
                <a:latin typeface="Meiryo UI" panose="020B0604030504040204" pitchFamily="50" charset="-128"/>
                <a:ea typeface="Meiryo UI" panose="020B0604030504040204" pitchFamily="50" charset="-128"/>
              </a:rPr>
              <a:t>PDCA</a:t>
            </a:r>
            <a:r>
              <a:rPr lang="ja-JP" altLang="en-US" sz="1100" kern="0" spc="-150" dirty="0">
                <a:latin typeface="Meiryo UI" panose="020B0604030504040204" pitchFamily="50" charset="-128"/>
                <a:ea typeface="Meiryo UI" panose="020B0604030504040204" pitchFamily="50" charset="-128"/>
              </a:rPr>
              <a:t>プロセスよりもアジリティを求められる領域、先の読めない状況で素早く成果を出す目的に向いているといわれている</a:t>
            </a:r>
            <a:endParaRPr kumimoji="1" lang="ja-JP" altLang="en-US" sz="1100" kern="0" spc="-150" dirty="0">
              <a:solidFill>
                <a:schemeClr val="tx1"/>
              </a:solidFill>
              <a:latin typeface="Meiryo UI" panose="020B0604030504040204" pitchFamily="50" charset="-128"/>
              <a:ea typeface="Meiryo UI" panose="020B0604030504040204" pitchFamily="50" charset="-128"/>
            </a:endParaRPr>
          </a:p>
        </p:txBody>
      </p:sp>
      <p:pic>
        <p:nvPicPr>
          <p:cNvPr id="106" name="図 105">
            <a:extLst>
              <a:ext uri="{FF2B5EF4-FFF2-40B4-BE49-F238E27FC236}">
                <a16:creationId xmlns:a16="http://schemas.microsoft.com/office/drawing/2014/main" id="{EF7EC0E8-A056-4C35-A992-F392063FE1C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68060" y="1256274"/>
            <a:ext cx="2672008" cy="1572816"/>
          </a:xfrm>
          <a:prstGeom prst="rect">
            <a:avLst/>
          </a:prstGeom>
        </p:spPr>
      </p:pic>
      <p:sp>
        <p:nvSpPr>
          <p:cNvPr id="107" name="正方形/長方形 106">
            <a:extLst>
              <a:ext uri="{FF2B5EF4-FFF2-40B4-BE49-F238E27FC236}">
                <a16:creationId xmlns:a16="http://schemas.microsoft.com/office/drawing/2014/main" id="{B3930109-F93B-47E2-ADFF-6D5A23372948}"/>
              </a:ext>
            </a:extLst>
          </p:cNvPr>
          <p:cNvSpPr/>
          <p:nvPr/>
        </p:nvSpPr>
        <p:spPr>
          <a:xfrm>
            <a:off x="7566516" y="1263995"/>
            <a:ext cx="2993980" cy="13729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08" name="図 107" descr="挿絵 が含まれている画像&#10;&#10;自動的に生成された説明">
            <a:extLst>
              <a:ext uri="{FF2B5EF4-FFF2-40B4-BE49-F238E27FC236}">
                <a16:creationId xmlns:a16="http://schemas.microsoft.com/office/drawing/2014/main" id="{7BAC51FB-F5A3-4DD9-A282-DC387EA352F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424131" y="1893604"/>
            <a:ext cx="2102159" cy="1875589"/>
          </a:xfrm>
          <a:prstGeom prst="rect">
            <a:avLst/>
          </a:prstGeom>
        </p:spPr>
      </p:pic>
      <mc:AlternateContent xmlns:mc="http://schemas.openxmlformats.org/markup-compatibility/2006" xmlns:p14="http://schemas.microsoft.com/office/powerpoint/2010/main">
        <mc:Choice Requires="p14">
          <p:contentPart p14:bwMode="auto" r:id="rId14">
            <p14:nvContentPartPr>
              <p14:cNvPr id="2" name="インク 1"/>
              <p14:cNvContentPartPr/>
              <p14:nvPr/>
            </p14:nvContentPartPr>
            <p14:xfrm>
              <a:off x="3242520" y="2165040"/>
              <a:ext cx="360" cy="360"/>
            </p14:xfrm>
          </p:contentPart>
        </mc:Choice>
        <mc:Fallback xmlns="">
          <p:pic>
            <p:nvPicPr>
              <p:cNvPr id="2" name="インク 1"/>
              <p:cNvPicPr/>
              <p:nvPr/>
            </p:nvPicPr>
            <p:blipFill>
              <a:blip r:embed="rId15"/>
              <a:stretch>
                <a:fillRect/>
              </a:stretch>
            </p:blipFill>
            <p:spPr>
              <a:xfrm>
                <a:off x="3233160" y="2155680"/>
                <a:ext cx="19080" cy="19080"/>
              </a:xfrm>
              <a:prstGeom prst="rect">
                <a:avLst/>
              </a:prstGeom>
            </p:spPr>
          </p:pic>
        </mc:Fallback>
      </mc:AlternateContent>
      <p:pic>
        <p:nvPicPr>
          <p:cNvPr id="50" name="図 49" descr="アイコン&#10;&#10;自動的に生成された説明">
            <a:extLst>
              <a:ext uri="{FF2B5EF4-FFF2-40B4-BE49-F238E27FC236}">
                <a16:creationId xmlns:a16="http://schemas.microsoft.com/office/drawing/2014/main" id="{E7E38ADE-B216-49BD-BCAC-FFFE9FD37EC1}"/>
              </a:ext>
            </a:extLst>
          </p:cNvPr>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51" name="図 50" descr="アイコン&#10;&#10;自動的に生成された説明">
            <a:extLst>
              <a:ext uri="{FF2B5EF4-FFF2-40B4-BE49-F238E27FC236}">
                <a16:creationId xmlns:a16="http://schemas.microsoft.com/office/drawing/2014/main" id="{32B39D10-5E2C-4759-9461-9F4F15E920A9}"/>
              </a:ext>
            </a:extLst>
          </p:cNvPr>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52" name="図 51" descr="アイコン&#10;&#10;自動的に生成された説明">
            <a:extLst>
              <a:ext uri="{FF2B5EF4-FFF2-40B4-BE49-F238E27FC236}">
                <a16:creationId xmlns:a16="http://schemas.microsoft.com/office/drawing/2014/main" id="{7CB71E24-0F93-4DA6-9428-5B956CEF9ADF}"/>
              </a:ext>
            </a:extLst>
          </p:cNvPr>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53" name="正方形/長方形 19">
            <a:extLst>
              <a:ext uri="{FF2B5EF4-FFF2-40B4-BE49-F238E27FC236}">
                <a16:creationId xmlns:a16="http://schemas.microsoft.com/office/drawing/2014/main" id="{45FBD0E8-0613-4F64-8138-B21635517119}"/>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54" name="正方形/長方形 19">
            <a:extLst>
              <a:ext uri="{FF2B5EF4-FFF2-40B4-BE49-F238E27FC236}">
                <a16:creationId xmlns:a16="http://schemas.microsoft.com/office/drawing/2014/main" id="{622CC47D-796D-4C11-B182-55DE1DAC89DD}"/>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55" name="正方形/長方形 54">
            <a:extLst>
              <a:ext uri="{FF2B5EF4-FFF2-40B4-BE49-F238E27FC236}">
                <a16:creationId xmlns:a16="http://schemas.microsoft.com/office/drawing/2014/main" id="{F2B2129D-7BAB-45C5-B2F5-3D8D580DB32A}"/>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図 1"/>
          <p:cNvPicPr/>
          <p:nvPr/>
        </p:nvPicPr>
        <p:blipFill>
          <a:blip r:embed="rId3"/>
          <a:stretch/>
        </p:blipFill>
        <p:spPr>
          <a:xfrm>
            <a:off x="1167476" y="2979720"/>
            <a:ext cx="3485160" cy="3674520"/>
          </a:xfrm>
          <a:prstGeom prst="rect">
            <a:avLst/>
          </a:prstGeom>
          <a:ln w="0">
            <a:noFill/>
          </a:ln>
        </p:spPr>
      </p:pic>
      <p:sp>
        <p:nvSpPr>
          <p:cNvPr id="747" name="四角形: 角を丸くする 41"/>
          <p:cNvSpPr/>
          <p:nvPr/>
        </p:nvSpPr>
        <p:spPr>
          <a:xfrm>
            <a:off x="10148290" y="1674418"/>
            <a:ext cx="1481760" cy="1481760"/>
          </a:xfrm>
          <a:prstGeom prst="roundRect">
            <a:avLst>
              <a:gd name="adj" fmla="val 9797"/>
            </a:avLst>
          </a:prstGeom>
          <a:solidFill>
            <a:srgbClr val="FFF8E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748" name="図 34"/>
          <p:cNvPicPr/>
          <p:nvPr/>
        </p:nvPicPr>
        <p:blipFill>
          <a:blip r:embed="rId4"/>
          <a:stretch/>
        </p:blipFill>
        <p:spPr>
          <a:xfrm>
            <a:off x="12192000" y="2190753"/>
            <a:ext cx="1085400" cy="1085400"/>
          </a:xfrm>
          <a:prstGeom prst="rect">
            <a:avLst/>
          </a:prstGeom>
          <a:ln w="0">
            <a:noFill/>
          </a:ln>
        </p:spPr>
      </p:pic>
      <p:sp>
        <p:nvSpPr>
          <p:cNvPr id="749" name="正方形/長方形 35"/>
          <p:cNvSpPr/>
          <p:nvPr/>
        </p:nvSpPr>
        <p:spPr>
          <a:xfrm>
            <a:off x="10215250" y="1678738"/>
            <a:ext cx="138528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400" b="1" strike="noStrike" spc="-1" dirty="0">
                <a:solidFill>
                  <a:srgbClr val="ED6334"/>
                </a:solidFill>
                <a:latin typeface="Meiryo UI"/>
                <a:ea typeface="Meiryo UI"/>
              </a:rPr>
              <a:t>アクセスはこちら</a:t>
            </a:r>
            <a:endParaRPr lang="en-US" sz="1400" b="0" strike="noStrike" spc="-1" dirty="0">
              <a:solidFill>
                <a:srgbClr val="000000"/>
              </a:solidFill>
              <a:latin typeface="Meiryo UI" panose="020B0604030504040204" pitchFamily="50" charset="-128"/>
            </a:endParaRPr>
          </a:p>
        </p:txBody>
      </p:sp>
      <p:pic>
        <p:nvPicPr>
          <p:cNvPr id="750" name="図 5" descr="アイコン が含まれている画像&#10;&#10;自動的に生成された説明"/>
          <p:cNvPicPr/>
          <p:nvPr/>
        </p:nvPicPr>
        <p:blipFill>
          <a:blip r:embed="rId5"/>
          <a:stretch/>
        </p:blipFill>
        <p:spPr>
          <a:xfrm>
            <a:off x="767408" y="1496673"/>
            <a:ext cx="3299400" cy="597240"/>
          </a:xfrm>
          <a:prstGeom prst="rect">
            <a:avLst/>
          </a:prstGeom>
          <a:ln w="0">
            <a:noFill/>
          </a:ln>
        </p:spPr>
      </p:pic>
      <p:sp>
        <p:nvSpPr>
          <p:cNvPr id="751" name="正方形/長方形 6"/>
          <p:cNvSpPr/>
          <p:nvPr/>
        </p:nvSpPr>
        <p:spPr>
          <a:xfrm>
            <a:off x="766921" y="2190753"/>
            <a:ext cx="3128655"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en-US" sz="2000" b="1" u="sng" strike="noStrike" spc="-1" dirty="0">
                <a:solidFill>
                  <a:srgbClr val="009999"/>
                </a:solidFill>
                <a:uFillTx/>
                <a:latin typeface="Meiryo UI" panose="020B0604030504040204" pitchFamily="50" charset="-128"/>
                <a:ea typeface="ＭＳ Ｐゴシック"/>
                <a:hlinkClick r:id="rId6"/>
              </a:rPr>
              <a:t>https://DX.ipa.go.jp/</a:t>
            </a:r>
            <a:endParaRPr lang="en-US" sz="2000" b="0" strike="noStrike" spc="-1" dirty="0">
              <a:solidFill>
                <a:srgbClr val="000000"/>
              </a:solidFill>
              <a:latin typeface="Meiryo UI" panose="020B0604030504040204" pitchFamily="50" charset="-128"/>
            </a:endParaRPr>
          </a:p>
        </p:txBody>
      </p:sp>
      <p:sp>
        <p:nvSpPr>
          <p:cNvPr id="752" name="正方形/長方形 7"/>
          <p:cNvSpPr/>
          <p:nvPr/>
        </p:nvSpPr>
        <p:spPr>
          <a:xfrm>
            <a:off x="4415352" y="1671575"/>
            <a:ext cx="5640888"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1600" b="1" strike="noStrike" spc="-1" dirty="0">
                <a:solidFill>
                  <a:srgbClr val="3A363D"/>
                </a:solidFill>
                <a:latin typeface="Meiryo UI" panose="020B0604030504040204" pitchFamily="50" charset="-128"/>
                <a:ea typeface="Meiryo UI" panose="020B0604030504040204" pitchFamily="50" charset="-128"/>
              </a:rPr>
              <a:t>DX SQUARE</a:t>
            </a:r>
            <a:r>
              <a:rPr lang="ja-JP" sz="1600" b="1" strike="noStrike" spc="-1" dirty="0">
                <a:solidFill>
                  <a:srgbClr val="3A363D"/>
                </a:solidFill>
                <a:latin typeface="Meiryo UI" panose="020B0604030504040204" pitchFamily="50" charset="-128"/>
                <a:ea typeface="Meiryo UI" panose="020B0604030504040204" pitchFamily="50" charset="-128"/>
              </a:rPr>
              <a:t>は、</a:t>
            </a:r>
            <a:r>
              <a:rPr lang="en-US" sz="1600" b="1" strike="noStrike" spc="-1" dirty="0">
                <a:solidFill>
                  <a:srgbClr val="3A363D"/>
                </a:solidFill>
                <a:latin typeface="Meiryo UI" panose="020B0604030504040204" pitchFamily="50" charset="-128"/>
                <a:ea typeface="Meiryo UI" panose="020B0604030504040204" pitchFamily="50" charset="-128"/>
              </a:rPr>
              <a:t>DX</a:t>
            </a:r>
            <a:r>
              <a:rPr lang="ja-JP" sz="1600" b="1" strike="noStrike" spc="-1" dirty="0">
                <a:solidFill>
                  <a:srgbClr val="3A363D"/>
                </a:solidFill>
                <a:latin typeface="Meiryo UI" panose="020B0604030504040204" pitchFamily="50" charset="-128"/>
                <a:ea typeface="Meiryo UI" panose="020B0604030504040204" pitchFamily="50" charset="-128"/>
              </a:rPr>
              <a:t>に取り組むみなさんのためのポータルサイト</a:t>
            </a:r>
            <a:endParaRPr lang="en-US" sz="1600" b="1"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endParaRPr lang="en-US" altLang="ja-JP" sz="800" b="1" strike="noStrike" spc="-1" dirty="0">
              <a:solidFill>
                <a:srgbClr val="3A363D"/>
              </a:solidFill>
              <a:latin typeface="Meiryo UI" panose="020B0604030504040204" pitchFamily="50" charset="-128"/>
              <a:ea typeface="Meiryo UI" panose="020B0604030504040204" pitchFamily="50" charset="-128"/>
            </a:endParaRPr>
          </a:p>
          <a:p>
            <a:pPr>
              <a:lnSpc>
                <a:spcPct val="100000"/>
              </a:lnSpc>
            </a:pPr>
            <a:r>
              <a:rPr lang="en-US" altLang="ja-JP" sz="1600" b="0" strike="noStrike" spc="-1" dirty="0">
                <a:solidFill>
                  <a:srgbClr val="3A363D"/>
                </a:solidFill>
                <a:latin typeface="Meiryo UI" panose="020B0604030504040204" pitchFamily="50" charset="-128"/>
                <a:ea typeface="Meiryo UI" panose="020B0604030504040204" pitchFamily="50" charset="-128"/>
              </a:rPr>
              <a:t>DX</a:t>
            </a:r>
            <a:r>
              <a:rPr lang="ja-JP" altLang="en-US" sz="1600" b="0" strike="noStrike" spc="-1" dirty="0">
                <a:solidFill>
                  <a:srgbClr val="3A363D"/>
                </a:solidFill>
                <a:latin typeface="Meiryo UI" panose="020B0604030504040204" pitchFamily="50" charset="-128"/>
                <a:ea typeface="Meiryo UI" panose="020B0604030504040204" pitchFamily="50" charset="-128"/>
              </a:rPr>
              <a:t>を</a:t>
            </a:r>
            <a:r>
              <a:rPr lang="ja-JP" sz="1600" b="0" strike="noStrike" spc="-1" dirty="0">
                <a:solidFill>
                  <a:srgbClr val="3A363D"/>
                </a:solidFill>
                <a:latin typeface="Meiryo UI" panose="020B0604030504040204" pitchFamily="50" charset="-128"/>
                <a:ea typeface="Meiryo UI" panose="020B0604030504040204" pitchFamily="50" charset="-128"/>
              </a:rPr>
              <a:t>「学びたい！」「知りたい！」「実践したい！」のために、</a:t>
            </a:r>
            <a:endParaRPr lang="en-US" altLang="ja-JP" sz="1600" b="0" strike="noStrike" spc="-1" dirty="0">
              <a:solidFill>
                <a:srgbClr val="3A363D"/>
              </a:solidFill>
              <a:latin typeface="Meiryo UI" panose="020B0604030504040204" pitchFamily="50" charset="-128"/>
              <a:ea typeface="Meiryo UI" panose="020B0604030504040204" pitchFamily="50" charset="-128"/>
            </a:endParaRPr>
          </a:p>
          <a:p>
            <a:pPr>
              <a:lnSpc>
                <a:spcPct val="100000"/>
              </a:lnSpc>
            </a:pPr>
            <a:r>
              <a:rPr lang="ja-JP" sz="1600" b="0" strike="noStrike" spc="-1" dirty="0">
                <a:solidFill>
                  <a:srgbClr val="3A363D"/>
                </a:solidFill>
                <a:latin typeface="Meiryo UI" panose="020B0604030504040204" pitchFamily="50" charset="-128"/>
                <a:ea typeface="Meiryo UI" panose="020B0604030504040204" pitchFamily="50" charset="-128"/>
              </a:rPr>
              <a:t>さまざまな情報を発信</a:t>
            </a:r>
            <a:endParaRPr lang="en-US" sz="1600" b="0" strike="noStrike" spc="-1" dirty="0">
              <a:solidFill>
                <a:srgbClr val="000000"/>
              </a:solidFill>
              <a:latin typeface="Meiryo UI" panose="020B0604030504040204" pitchFamily="50" charset="-128"/>
              <a:ea typeface="Meiryo UI" panose="020B0604030504040204" pitchFamily="50" charset="-128"/>
            </a:endParaRPr>
          </a:p>
        </p:txBody>
      </p:sp>
      <p:grpSp>
        <p:nvGrpSpPr>
          <p:cNvPr id="753" name="グループ化 40"/>
          <p:cNvGrpSpPr/>
          <p:nvPr/>
        </p:nvGrpSpPr>
        <p:grpSpPr>
          <a:xfrm>
            <a:off x="5485566" y="2979720"/>
            <a:ext cx="4107600" cy="683640"/>
            <a:chOff x="6146280" y="2942280"/>
            <a:chExt cx="4107600" cy="683640"/>
          </a:xfrm>
        </p:grpSpPr>
        <p:sp>
          <p:nvSpPr>
            <p:cNvPr id="754" name="図 8"/>
            <p:cNvSpPr/>
            <p:nvPr/>
          </p:nvSpPr>
          <p:spPr>
            <a:xfrm>
              <a:off x="6146280" y="2942280"/>
              <a:ext cx="683640" cy="683640"/>
            </a:xfrm>
            <a:prstGeom prst="ellipse">
              <a:avLst/>
            </a:pr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55" name="正方形/長方形 13"/>
            <p:cNvSpPr/>
            <p:nvPr/>
          </p:nvSpPr>
          <p:spPr>
            <a:xfrm>
              <a:off x="6955200" y="2991960"/>
              <a:ext cx="329868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1" strike="noStrike" spc="-1" dirty="0">
                  <a:solidFill>
                    <a:srgbClr val="3B363E"/>
                  </a:solidFill>
                  <a:latin typeface="Meiryo UI"/>
                  <a:ea typeface="Meiryo UI"/>
                </a:rPr>
                <a:t>学ぶ</a:t>
              </a:r>
              <a:endParaRPr lang="en-US" sz="1800" b="0" strike="noStrike" spc="-1" dirty="0">
                <a:solidFill>
                  <a:srgbClr val="000000"/>
                </a:solidFill>
                <a:latin typeface="Meiryo UI" panose="020B0604030504040204" pitchFamily="50" charset="-128"/>
              </a:endParaRPr>
            </a:p>
            <a:p>
              <a:pPr>
                <a:lnSpc>
                  <a:spcPct val="100000"/>
                </a:lnSpc>
              </a:pPr>
              <a:r>
                <a:rPr lang="en-US" sz="1400" b="0" strike="noStrike" spc="-1" dirty="0">
                  <a:solidFill>
                    <a:srgbClr val="3B363E"/>
                  </a:solidFill>
                  <a:latin typeface="Meiryo UI"/>
                  <a:ea typeface="Meiryo UI"/>
                </a:rPr>
                <a:t>DX</a:t>
              </a:r>
              <a:r>
                <a:rPr lang="ja-JP" sz="1400" b="0" strike="noStrike" spc="-1" dirty="0">
                  <a:solidFill>
                    <a:srgbClr val="3B363E"/>
                  </a:solidFill>
                  <a:latin typeface="Meiryo UI"/>
                  <a:ea typeface="Meiryo UI"/>
                </a:rPr>
                <a:t>の基礎知識を学びましょう</a:t>
              </a:r>
              <a:endParaRPr lang="en-US" sz="1400" b="0" strike="noStrike" spc="-1" dirty="0">
                <a:solidFill>
                  <a:srgbClr val="000000"/>
                </a:solidFill>
                <a:latin typeface="Meiryo UI" panose="020B0604030504040204" pitchFamily="50" charset="-128"/>
              </a:endParaRPr>
            </a:p>
          </p:txBody>
        </p:sp>
      </p:grpSp>
      <p:grpSp>
        <p:nvGrpSpPr>
          <p:cNvPr id="756" name="グループ化 39"/>
          <p:cNvGrpSpPr/>
          <p:nvPr/>
        </p:nvGrpSpPr>
        <p:grpSpPr>
          <a:xfrm>
            <a:off x="5485566" y="3708000"/>
            <a:ext cx="4107600" cy="798765"/>
            <a:chOff x="6146280" y="3670560"/>
            <a:chExt cx="4107600" cy="798765"/>
          </a:xfrm>
        </p:grpSpPr>
        <p:sp>
          <p:nvSpPr>
            <p:cNvPr id="757" name="図 9"/>
            <p:cNvSpPr/>
            <p:nvPr/>
          </p:nvSpPr>
          <p:spPr>
            <a:xfrm>
              <a:off x="6146280" y="3728880"/>
              <a:ext cx="683640" cy="683640"/>
            </a:xfrm>
            <a:prstGeom prst="ellipse">
              <a:avLst/>
            </a:pr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58" name="正方形/長方形 21"/>
            <p:cNvSpPr/>
            <p:nvPr/>
          </p:nvSpPr>
          <p:spPr>
            <a:xfrm>
              <a:off x="6955200" y="3670560"/>
              <a:ext cx="3298680" cy="7987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1" strike="noStrike" spc="-1" dirty="0">
                  <a:solidFill>
                    <a:srgbClr val="3B363E"/>
                  </a:solidFill>
                  <a:latin typeface="Meiryo UI"/>
                  <a:ea typeface="Meiryo UI"/>
                </a:rPr>
                <a:t>知る</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3B363E"/>
                  </a:solidFill>
                  <a:latin typeface="Meiryo UI"/>
                  <a:ea typeface="Meiryo UI"/>
                </a:rPr>
                <a:t>さまざまな企業の</a:t>
              </a:r>
              <a:r>
                <a:rPr lang="en-US" sz="1400" b="0" strike="noStrike" spc="-1" dirty="0">
                  <a:solidFill>
                    <a:srgbClr val="3B363E"/>
                  </a:solidFill>
                  <a:latin typeface="Meiryo UI"/>
                  <a:ea typeface="Meiryo UI"/>
                </a:rPr>
                <a:t>DX</a:t>
              </a:r>
              <a:r>
                <a:rPr lang="ja-JP" sz="1400" b="0" strike="noStrike" spc="-1" dirty="0">
                  <a:solidFill>
                    <a:srgbClr val="3B363E"/>
                  </a:solidFill>
                  <a:latin typeface="Meiryo UI"/>
                  <a:ea typeface="Meiryo UI"/>
                </a:rPr>
                <a:t>推進事例や</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3B363E"/>
                  </a:solidFill>
                  <a:latin typeface="Meiryo UI"/>
                  <a:ea typeface="Meiryo UI"/>
                </a:rPr>
                <a:t>お役立ち情報を知って実践に活かしましょう</a:t>
              </a:r>
              <a:endParaRPr lang="en-US" sz="1400" b="0" strike="noStrike" spc="-1" dirty="0">
                <a:solidFill>
                  <a:srgbClr val="000000"/>
                </a:solidFill>
                <a:latin typeface="Meiryo UI" panose="020B0604030504040204" pitchFamily="50" charset="-128"/>
              </a:endParaRPr>
            </a:p>
          </p:txBody>
        </p:sp>
      </p:grpSp>
      <p:grpSp>
        <p:nvGrpSpPr>
          <p:cNvPr id="759" name="グループ化 38"/>
          <p:cNvGrpSpPr/>
          <p:nvPr/>
        </p:nvGrpSpPr>
        <p:grpSpPr>
          <a:xfrm>
            <a:off x="5485566" y="4552560"/>
            <a:ext cx="4107600" cy="683640"/>
            <a:chOff x="6146280" y="4515120"/>
            <a:chExt cx="4107600" cy="683640"/>
          </a:xfrm>
        </p:grpSpPr>
        <p:sp>
          <p:nvSpPr>
            <p:cNvPr id="760" name="図 10"/>
            <p:cNvSpPr/>
            <p:nvPr/>
          </p:nvSpPr>
          <p:spPr>
            <a:xfrm>
              <a:off x="6146280" y="4515120"/>
              <a:ext cx="683640" cy="683640"/>
            </a:xfrm>
            <a:prstGeom prst="ellipse">
              <a:avLst/>
            </a:pr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61" name="正方形/長方形 22"/>
            <p:cNvSpPr/>
            <p:nvPr/>
          </p:nvSpPr>
          <p:spPr>
            <a:xfrm>
              <a:off x="6955200" y="4564800"/>
              <a:ext cx="329868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1" strike="noStrike" spc="-1" dirty="0">
                  <a:solidFill>
                    <a:srgbClr val="3B363E"/>
                  </a:solidFill>
                  <a:latin typeface="Meiryo UI"/>
                  <a:ea typeface="Meiryo UI"/>
                </a:rPr>
                <a:t>つかう</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3B363E"/>
                  </a:solidFill>
                  <a:latin typeface="Meiryo UI"/>
                  <a:ea typeface="Meiryo UI"/>
                </a:rPr>
                <a:t>各種ツールをうまく使って</a:t>
              </a:r>
              <a:r>
                <a:rPr lang="en-US" sz="1400" b="0" strike="noStrike" spc="-1" dirty="0">
                  <a:solidFill>
                    <a:srgbClr val="3B363E"/>
                  </a:solidFill>
                  <a:latin typeface="Meiryo UI"/>
                  <a:ea typeface="Meiryo UI"/>
                </a:rPr>
                <a:t>DX</a:t>
              </a:r>
              <a:r>
                <a:rPr lang="ja-JP" sz="1400" b="0" strike="noStrike" spc="-1" dirty="0">
                  <a:solidFill>
                    <a:srgbClr val="3B363E"/>
                  </a:solidFill>
                  <a:latin typeface="Meiryo UI"/>
                  <a:ea typeface="Meiryo UI"/>
                </a:rPr>
                <a:t>を進めましょう</a:t>
              </a:r>
              <a:endParaRPr lang="en-US" sz="1400" b="0" strike="noStrike" spc="-1" dirty="0">
                <a:solidFill>
                  <a:srgbClr val="000000"/>
                </a:solidFill>
                <a:latin typeface="Meiryo UI" panose="020B0604030504040204" pitchFamily="50" charset="-128"/>
              </a:endParaRPr>
            </a:p>
          </p:txBody>
        </p:sp>
      </p:grpSp>
      <p:grpSp>
        <p:nvGrpSpPr>
          <p:cNvPr id="762" name="グループ化 37"/>
          <p:cNvGrpSpPr/>
          <p:nvPr/>
        </p:nvGrpSpPr>
        <p:grpSpPr>
          <a:xfrm>
            <a:off x="5485566" y="5281200"/>
            <a:ext cx="4107600" cy="683640"/>
            <a:chOff x="6146280" y="5243760"/>
            <a:chExt cx="4107600" cy="683640"/>
          </a:xfrm>
        </p:grpSpPr>
        <p:sp>
          <p:nvSpPr>
            <p:cNvPr id="763" name="図 11"/>
            <p:cNvSpPr/>
            <p:nvPr/>
          </p:nvSpPr>
          <p:spPr>
            <a:xfrm>
              <a:off x="6146280" y="5243760"/>
              <a:ext cx="683640" cy="683640"/>
            </a:xfrm>
            <a:prstGeom prst="ellipse">
              <a:avLst/>
            </a:pr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64" name="正方形/長方形 23"/>
            <p:cNvSpPr/>
            <p:nvPr/>
          </p:nvSpPr>
          <p:spPr>
            <a:xfrm>
              <a:off x="6955200" y="5293440"/>
              <a:ext cx="329868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dirty="0">
                  <a:solidFill>
                    <a:srgbClr val="3B363E"/>
                  </a:solidFill>
                  <a:latin typeface="Meiryo UI"/>
                  <a:ea typeface="Meiryo UI"/>
                </a:rPr>
                <a:t>DX</a:t>
              </a:r>
              <a:r>
                <a:rPr lang="ja-JP" sz="1800" b="1" strike="noStrike" spc="-1" dirty="0">
                  <a:solidFill>
                    <a:srgbClr val="3B363E"/>
                  </a:solidFill>
                  <a:latin typeface="Meiryo UI"/>
                  <a:ea typeface="Meiryo UI"/>
                </a:rPr>
                <a:t>関連ニュース</a:t>
              </a:r>
              <a:endParaRPr lang="en-US" sz="18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3B363E"/>
                  </a:solidFill>
                  <a:latin typeface="Meiryo UI"/>
                  <a:ea typeface="Meiryo UI"/>
                </a:rPr>
                <a:t>各種メディア等の最新ニュースへのリンクです</a:t>
              </a:r>
              <a:endParaRPr lang="en-US" sz="1400" b="0" strike="noStrike" spc="-1" dirty="0">
                <a:solidFill>
                  <a:srgbClr val="000000"/>
                </a:solidFill>
                <a:latin typeface="Meiryo UI" panose="020B0604030504040204" pitchFamily="50" charset="-128"/>
              </a:endParaRPr>
            </a:p>
          </p:txBody>
        </p:sp>
      </p:grpSp>
      <p:grpSp>
        <p:nvGrpSpPr>
          <p:cNvPr id="765" name="グループ化 36"/>
          <p:cNvGrpSpPr/>
          <p:nvPr/>
        </p:nvGrpSpPr>
        <p:grpSpPr>
          <a:xfrm>
            <a:off x="5485566" y="6009480"/>
            <a:ext cx="4107600" cy="683640"/>
            <a:chOff x="6146280" y="5972040"/>
            <a:chExt cx="4107600" cy="683640"/>
          </a:xfrm>
        </p:grpSpPr>
        <p:sp>
          <p:nvSpPr>
            <p:cNvPr id="766" name="図 12"/>
            <p:cNvSpPr/>
            <p:nvPr/>
          </p:nvSpPr>
          <p:spPr>
            <a:xfrm>
              <a:off x="6146280" y="5972040"/>
              <a:ext cx="683640" cy="683640"/>
            </a:xfrm>
            <a:prstGeom prst="ellipse">
              <a:avLst/>
            </a:pr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67" name="正方形/長方形 24"/>
            <p:cNvSpPr/>
            <p:nvPr/>
          </p:nvSpPr>
          <p:spPr>
            <a:xfrm>
              <a:off x="6955200" y="6021720"/>
              <a:ext cx="329868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800" b="1" strike="noStrike" spc="-1" dirty="0">
                  <a:solidFill>
                    <a:srgbClr val="3B363E"/>
                  </a:solidFill>
                  <a:latin typeface="Meiryo UI"/>
                  <a:ea typeface="Meiryo UI"/>
                </a:rPr>
                <a:t>用語集</a:t>
              </a:r>
              <a:endParaRPr lang="en-US" sz="1800" b="0" strike="noStrike" spc="-1" dirty="0">
                <a:solidFill>
                  <a:srgbClr val="000000"/>
                </a:solidFill>
                <a:latin typeface="Meiryo UI" panose="020B0604030504040204" pitchFamily="50" charset="-128"/>
              </a:endParaRPr>
            </a:p>
            <a:p>
              <a:pPr>
                <a:lnSpc>
                  <a:spcPct val="100000"/>
                </a:lnSpc>
              </a:pPr>
              <a:r>
                <a:rPr lang="en-US" sz="1400" b="0" strike="noStrike" spc="-1" dirty="0">
                  <a:solidFill>
                    <a:srgbClr val="3B363E"/>
                  </a:solidFill>
                  <a:latin typeface="Meiryo UI"/>
                  <a:ea typeface="Meiryo UI"/>
                </a:rPr>
                <a:t>DX</a:t>
              </a:r>
              <a:r>
                <a:rPr lang="ja-JP" sz="1400" b="0" strike="noStrike" spc="-1" dirty="0">
                  <a:solidFill>
                    <a:srgbClr val="3B363E"/>
                  </a:solidFill>
                  <a:latin typeface="Meiryo UI"/>
                  <a:ea typeface="Meiryo UI"/>
                </a:rPr>
                <a:t>に関連する用語を集めました</a:t>
              </a:r>
              <a:endParaRPr lang="en-US" sz="1400" b="0" strike="noStrike" spc="-1" dirty="0">
                <a:solidFill>
                  <a:srgbClr val="000000"/>
                </a:solidFill>
                <a:latin typeface="Meiryo UI" panose="020B0604030504040204" pitchFamily="50" charset="-128"/>
              </a:endParaRPr>
            </a:p>
          </p:txBody>
        </p:sp>
      </p:grpSp>
      <p:sp>
        <p:nvSpPr>
          <p:cNvPr id="769" name="タイトル 2"/>
          <p:cNvSpPr/>
          <p:nvPr/>
        </p:nvSpPr>
        <p:spPr>
          <a:xfrm>
            <a:off x="695160" y="203760"/>
            <a:ext cx="9618480" cy="853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ja-JP" sz="2800" b="0" strike="noStrike" spc="-1" dirty="0">
                <a:solidFill>
                  <a:srgbClr val="000066"/>
                </a:solidFill>
                <a:latin typeface="Meiryo UI"/>
                <a:ea typeface="Meiryo UI"/>
              </a:rPr>
              <a:t>ご案内</a:t>
            </a:r>
            <a:endParaRPr lang="en-US" sz="2800" b="0" strike="noStrike" spc="-1" dirty="0">
              <a:solidFill>
                <a:srgbClr val="000000"/>
              </a:solidFill>
              <a:latin typeface="Meiryo UI" panose="020B0604030504040204" pitchFamily="50" charset="-128"/>
            </a:endParaRPr>
          </a:p>
          <a:p>
            <a:pPr>
              <a:lnSpc>
                <a:spcPct val="100000"/>
              </a:lnSpc>
            </a:pP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関連情報ポータルサイト「</a:t>
            </a:r>
            <a:r>
              <a:rPr lang="en-US" sz="2800" b="0" strike="noStrike" spc="-1" dirty="0">
                <a:solidFill>
                  <a:srgbClr val="000066"/>
                </a:solidFill>
                <a:latin typeface="Meiryo UI"/>
                <a:ea typeface="Meiryo UI"/>
              </a:rPr>
              <a:t>DX SQUARE</a:t>
            </a:r>
            <a:r>
              <a:rPr lang="ja-JP" sz="2800" b="0" strike="noStrike" spc="-1" dirty="0">
                <a:solidFill>
                  <a:srgbClr val="000066"/>
                </a:solidFill>
                <a:latin typeface="Meiryo UI"/>
                <a:ea typeface="Meiryo UI"/>
              </a:rPr>
              <a:t>」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pic>
        <p:nvPicPr>
          <p:cNvPr id="33" name="図 32" descr="アイコン&#10;&#10;自動的に生成された説明">
            <a:extLst>
              <a:ext uri="{FF2B5EF4-FFF2-40B4-BE49-F238E27FC236}">
                <a16:creationId xmlns:a16="http://schemas.microsoft.com/office/drawing/2014/main" id="{A08F032D-3A5B-49D5-94A4-B83B0257F5DF}"/>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34" name="図 33" descr="アイコン&#10;&#10;自動的に生成された説明">
            <a:extLst>
              <a:ext uri="{FF2B5EF4-FFF2-40B4-BE49-F238E27FC236}">
                <a16:creationId xmlns:a16="http://schemas.microsoft.com/office/drawing/2014/main" id="{A46AA663-9258-4967-8EDD-8E6A5820A229}"/>
              </a:ext>
            </a:extLst>
          </p:cNvPr>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35" name="図 34" descr="アイコン&#10;&#10;自動的に生成された説明">
            <a:extLst>
              <a:ext uri="{FF2B5EF4-FFF2-40B4-BE49-F238E27FC236}">
                <a16:creationId xmlns:a16="http://schemas.microsoft.com/office/drawing/2014/main" id="{D2FEDEC4-9D53-4407-8879-EE2BC6E51E51}"/>
              </a:ext>
            </a:extLst>
          </p:cNvPr>
          <p:cNvPicPr>
            <a:picLocks noChangeAspect="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6" name="正方形/長方形 19">
            <a:extLst>
              <a:ext uri="{FF2B5EF4-FFF2-40B4-BE49-F238E27FC236}">
                <a16:creationId xmlns:a16="http://schemas.microsoft.com/office/drawing/2014/main" id="{DC44A5E4-356A-4A5A-AEC3-0CC013DF7F39}"/>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37" name="正方形/長方形 19">
            <a:extLst>
              <a:ext uri="{FF2B5EF4-FFF2-40B4-BE49-F238E27FC236}">
                <a16:creationId xmlns:a16="http://schemas.microsoft.com/office/drawing/2014/main" id="{5D6C47EA-7A12-4DFC-9545-67EEC7D9BC2F}"/>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8" name="正方形/長方形 37">
            <a:extLst>
              <a:ext uri="{FF2B5EF4-FFF2-40B4-BE49-F238E27FC236}">
                <a16:creationId xmlns:a16="http://schemas.microsoft.com/office/drawing/2014/main" id="{D8D962B0-54DD-4675-858C-3D08AD1F9AEF}"/>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9" name="スライド番号プレースホルダー 5">
            <a:extLst>
              <a:ext uri="{FF2B5EF4-FFF2-40B4-BE49-F238E27FC236}">
                <a16:creationId xmlns:a16="http://schemas.microsoft.com/office/drawing/2014/main" id="{0C5A3AC8-CE2F-4388-80A6-D1000E4EECDB}"/>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44</a:t>
            </a:fld>
            <a:endParaRPr lang="en-US" sz="1400" b="0" strike="noStrike" spc="-1" dirty="0">
              <a:solidFill>
                <a:srgbClr val="000000"/>
              </a:solidFill>
              <a:latin typeface="Meiryo UI" panose="020B0604030504040204" pitchFamily="50" charset="-128"/>
            </a:endParaRPr>
          </a:p>
        </p:txBody>
      </p:sp>
      <p:pic>
        <p:nvPicPr>
          <p:cNvPr id="3" name="図 2" descr="QR コード&#10;&#10;自動的に生成された説明">
            <a:extLst>
              <a:ext uri="{FF2B5EF4-FFF2-40B4-BE49-F238E27FC236}">
                <a16:creationId xmlns:a16="http://schemas.microsoft.com/office/drawing/2014/main" id="{E18D0CDE-3FB8-2360-8C0E-5915EAFE5A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52808" y="1949851"/>
            <a:ext cx="1079549" cy="107954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 name="図 1"/>
          <p:cNvPicPr/>
          <p:nvPr/>
        </p:nvPicPr>
        <p:blipFill>
          <a:blip r:embed="rId3"/>
          <a:stretch/>
        </p:blipFill>
        <p:spPr>
          <a:xfrm>
            <a:off x="1078920" y="2065680"/>
            <a:ext cx="3447720" cy="2276280"/>
          </a:xfrm>
          <a:prstGeom prst="rect">
            <a:avLst/>
          </a:prstGeom>
          <a:ln w="0">
            <a:noFill/>
          </a:ln>
        </p:spPr>
      </p:pic>
      <p:pic>
        <p:nvPicPr>
          <p:cNvPr id="772" name="図 4"/>
          <p:cNvPicPr/>
          <p:nvPr/>
        </p:nvPicPr>
        <p:blipFill>
          <a:blip r:embed="rId4"/>
          <a:stretch/>
        </p:blipFill>
        <p:spPr>
          <a:xfrm>
            <a:off x="5606280" y="2151360"/>
            <a:ext cx="3428640" cy="2190240"/>
          </a:xfrm>
          <a:prstGeom prst="rect">
            <a:avLst/>
          </a:prstGeom>
          <a:ln w="0">
            <a:noFill/>
          </a:ln>
        </p:spPr>
      </p:pic>
      <p:pic>
        <p:nvPicPr>
          <p:cNvPr id="773" name="図 5"/>
          <p:cNvPicPr/>
          <p:nvPr/>
        </p:nvPicPr>
        <p:blipFill>
          <a:blip r:embed="rId5"/>
          <a:stretch/>
        </p:blipFill>
        <p:spPr>
          <a:xfrm>
            <a:off x="1060920" y="4388400"/>
            <a:ext cx="3428640" cy="2190240"/>
          </a:xfrm>
          <a:prstGeom prst="rect">
            <a:avLst/>
          </a:prstGeom>
          <a:ln w="0">
            <a:noFill/>
          </a:ln>
        </p:spPr>
      </p:pic>
      <p:pic>
        <p:nvPicPr>
          <p:cNvPr id="774" name="図 7"/>
          <p:cNvPicPr/>
          <p:nvPr/>
        </p:nvPicPr>
        <p:blipFill>
          <a:blip r:embed="rId6"/>
          <a:stretch/>
        </p:blipFill>
        <p:spPr>
          <a:xfrm>
            <a:off x="5619960" y="4338720"/>
            <a:ext cx="3428640" cy="2219040"/>
          </a:xfrm>
          <a:prstGeom prst="rect">
            <a:avLst/>
          </a:prstGeom>
          <a:ln w="0">
            <a:noFill/>
          </a:ln>
        </p:spPr>
      </p:pic>
      <p:grpSp>
        <p:nvGrpSpPr>
          <p:cNvPr id="775" name="グループ化 12"/>
          <p:cNvGrpSpPr/>
          <p:nvPr/>
        </p:nvGrpSpPr>
        <p:grpSpPr>
          <a:xfrm>
            <a:off x="813240" y="1467360"/>
            <a:ext cx="3923640" cy="683640"/>
            <a:chOff x="813240" y="1467360"/>
            <a:chExt cx="3923640" cy="683640"/>
          </a:xfrm>
        </p:grpSpPr>
        <p:sp>
          <p:nvSpPr>
            <p:cNvPr id="776" name="図 13"/>
            <p:cNvSpPr/>
            <p:nvPr/>
          </p:nvSpPr>
          <p:spPr>
            <a:xfrm>
              <a:off x="813240" y="1467360"/>
              <a:ext cx="665280" cy="683640"/>
            </a:xfrm>
            <a:prstGeom prst="ellipse">
              <a:avLst/>
            </a:pr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77" name="正方形/長方形 14"/>
            <p:cNvSpPr/>
            <p:nvPr/>
          </p:nvSpPr>
          <p:spPr>
            <a:xfrm>
              <a:off x="1527480" y="1527840"/>
              <a:ext cx="320940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2800" b="1" strike="noStrike" spc="-1" dirty="0">
                  <a:solidFill>
                    <a:srgbClr val="3B363E"/>
                  </a:solidFill>
                  <a:latin typeface="Meiryo UI"/>
                  <a:ea typeface="Meiryo UI"/>
                </a:rPr>
                <a:t>学ぶ</a:t>
              </a:r>
              <a:endParaRPr lang="en-US" sz="2800" b="0" strike="noStrike" spc="-1" dirty="0">
                <a:solidFill>
                  <a:srgbClr val="000000"/>
                </a:solidFill>
                <a:latin typeface="Meiryo UI" panose="020B0604030504040204" pitchFamily="50" charset="-128"/>
              </a:endParaRPr>
            </a:p>
          </p:txBody>
        </p:sp>
      </p:grpSp>
      <p:grpSp>
        <p:nvGrpSpPr>
          <p:cNvPr id="778" name="グループ化 15"/>
          <p:cNvGrpSpPr/>
          <p:nvPr/>
        </p:nvGrpSpPr>
        <p:grpSpPr>
          <a:xfrm>
            <a:off x="5212080" y="1420920"/>
            <a:ext cx="4101120" cy="683640"/>
            <a:chOff x="5212080" y="1420920"/>
            <a:chExt cx="4101120" cy="683640"/>
          </a:xfrm>
        </p:grpSpPr>
        <p:sp>
          <p:nvSpPr>
            <p:cNvPr id="779" name="図 16"/>
            <p:cNvSpPr/>
            <p:nvPr/>
          </p:nvSpPr>
          <p:spPr>
            <a:xfrm>
              <a:off x="5212080" y="1420920"/>
              <a:ext cx="683640" cy="683640"/>
            </a:xfrm>
            <a:prstGeom prst="ellipse">
              <a:avLst/>
            </a:pr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Meiryo UI" panose="020B0604030504040204" pitchFamily="50" charset="-128"/>
              </a:endParaRPr>
            </a:p>
          </p:txBody>
        </p:sp>
        <p:sp>
          <p:nvSpPr>
            <p:cNvPr id="780" name="正方形/長方形 17"/>
            <p:cNvSpPr/>
            <p:nvPr/>
          </p:nvSpPr>
          <p:spPr>
            <a:xfrm>
              <a:off x="6014520" y="1481400"/>
              <a:ext cx="329868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2800" b="1" strike="noStrike" spc="-1" dirty="0">
                  <a:solidFill>
                    <a:srgbClr val="3B363E"/>
                  </a:solidFill>
                  <a:latin typeface="Meiryo UI"/>
                  <a:ea typeface="Meiryo UI"/>
                </a:rPr>
                <a:t>知る</a:t>
              </a:r>
              <a:endParaRPr lang="en-US" sz="2800" b="0" strike="noStrike" spc="-1" dirty="0">
                <a:solidFill>
                  <a:srgbClr val="000000"/>
                </a:solidFill>
                <a:latin typeface="Meiryo UI" panose="020B0604030504040204" pitchFamily="50" charset="-128"/>
              </a:endParaRPr>
            </a:p>
          </p:txBody>
        </p:sp>
      </p:grpSp>
      <p:grpSp>
        <p:nvGrpSpPr>
          <p:cNvPr id="781" name="グループ化 18"/>
          <p:cNvGrpSpPr/>
          <p:nvPr/>
        </p:nvGrpSpPr>
        <p:grpSpPr>
          <a:xfrm>
            <a:off x="10200600" y="1567080"/>
            <a:ext cx="1481760" cy="1481760"/>
            <a:chOff x="10200600" y="1567080"/>
            <a:chExt cx="1481760" cy="1481760"/>
          </a:xfrm>
        </p:grpSpPr>
        <p:sp>
          <p:nvSpPr>
            <p:cNvPr id="782" name="四角形: 角を丸くする 20"/>
            <p:cNvSpPr/>
            <p:nvPr/>
          </p:nvSpPr>
          <p:spPr>
            <a:xfrm>
              <a:off x="10200600" y="1567080"/>
              <a:ext cx="1481760" cy="1481760"/>
            </a:xfrm>
            <a:prstGeom prst="roundRect">
              <a:avLst>
                <a:gd name="adj" fmla="val 9797"/>
              </a:avLst>
            </a:prstGeom>
            <a:solidFill>
              <a:srgbClr val="FFF8E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dirty="0">
                <a:solidFill>
                  <a:schemeClr val="lt1"/>
                </a:solidFill>
                <a:latin typeface="Meiryo UI" panose="020B0604030504040204" pitchFamily="50" charset="-128"/>
                <a:ea typeface="ＭＳ Ｐゴシック"/>
              </a:endParaRPr>
            </a:p>
          </p:txBody>
        </p:sp>
        <p:pic>
          <p:nvPicPr>
            <p:cNvPr id="783" name="図 21"/>
            <p:cNvPicPr/>
            <p:nvPr/>
          </p:nvPicPr>
          <p:blipFill>
            <a:blip r:embed="rId9"/>
            <a:stretch/>
          </p:blipFill>
          <p:spPr>
            <a:xfrm>
              <a:off x="10398600" y="1843920"/>
              <a:ext cx="1085400" cy="1085400"/>
            </a:xfrm>
            <a:prstGeom prst="rect">
              <a:avLst/>
            </a:prstGeom>
            <a:ln w="0">
              <a:noFill/>
            </a:ln>
          </p:spPr>
        </p:pic>
        <p:sp>
          <p:nvSpPr>
            <p:cNvPr id="784" name="正方形/長方形 22"/>
            <p:cNvSpPr/>
            <p:nvPr/>
          </p:nvSpPr>
          <p:spPr>
            <a:xfrm>
              <a:off x="10267560" y="1571400"/>
              <a:ext cx="138528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400" b="1" strike="noStrike" spc="-1" dirty="0">
                  <a:solidFill>
                    <a:srgbClr val="ED6334"/>
                  </a:solidFill>
                  <a:latin typeface="Meiryo UI"/>
                  <a:ea typeface="Meiryo UI"/>
                </a:rPr>
                <a:t>アクセスはこちら</a:t>
              </a:r>
              <a:endParaRPr lang="en-US" sz="1400" b="0" strike="noStrike" spc="-1" dirty="0">
                <a:solidFill>
                  <a:srgbClr val="000000"/>
                </a:solidFill>
                <a:latin typeface="Meiryo UI" panose="020B0604030504040204" pitchFamily="50" charset="-128"/>
              </a:endParaRPr>
            </a:p>
          </p:txBody>
        </p:sp>
      </p:grpSp>
      <p:sp>
        <p:nvSpPr>
          <p:cNvPr id="785" name="タイトル 2"/>
          <p:cNvSpPr/>
          <p:nvPr/>
        </p:nvSpPr>
        <p:spPr>
          <a:xfrm>
            <a:off x="695160" y="203760"/>
            <a:ext cx="9618480" cy="853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ja-JP" sz="2800" b="0" strike="noStrike" spc="-1" dirty="0">
                <a:solidFill>
                  <a:srgbClr val="000066"/>
                </a:solidFill>
                <a:latin typeface="Meiryo UI"/>
                <a:ea typeface="Meiryo UI"/>
              </a:rPr>
              <a:t>ご案内</a:t>
            </a:r>
            <a:endParaRPr lang="en-US" sz="2800" b="0" strike="noStrike" spc="-1" dirty="0">
              <a:solidFill>
                <a:srgbClr val="000000"/>
              </a:solidFill>
              <a:latin typeface="Meiryo UI" panose="020B0604030504040204" pitchFamily="50" charset="-128"/>
            </a:endParaRPr>
          </a:p>
          <a:p>
            <a:pPr>
              <a:lnSpc>
                <a:spcPct val="100000"/>
              </a:lnSpc>
            </a:pP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関連情報ポータルサイト「</a:t>
            </a:r>
            <a:r>
              <a:rPr lang="en-US" sz="2800" b="0" strike="noStrike" spc="-1" dirty="0">
                <a:solidFill>
                  <a:srgbClr val="000066"/>
                </a:solidFill>
                <a:latin typeface="Meiryo UI"/>
                <a:ea typeface="Meiryo UI"/>
              </a:rPr>
              <a:t>DX SQUARE</a:t>
            </a:r>
            <a:r>
              <a:rPr lang="ja-JP" sz="2800" b="0" strike="noStrike" spc="-1" dirty="0">
                <a:solidFill>
                  <a:srgbClr val="000066"/>
                </a:solidFill>
                <a:latin typeface="Meiryo UI"/>
                <a:ea typeface="Meiryo UI"/>
              </a:rPr>
              <a:t>」  </a:t>
            </a:r>
            <a:r>
              <a:rPr lang="en-US" sz="2800" b="0" strike="noStrike" spc="-1" dirty="0">
                <a:solidFill>
                  <a:srgbClr val="000066"/>
                </a:solidFill>
                <a:latin typeface="Meiryo UI"/>
                <a:ea typeface="Meiryo UI"/>
              </a:rPr>
              <a:t>2</a:t>
            </a:r>
            <a:endParaRPr lang="en-US" sz="2800" b="0" strike="noStrike" spc="-1" dirty="0">
              <a:solidFill>
                <a:srgbClr val="000000"/>
              </a:solidFill>
              <a:latin typeface="Meiryo UI" panose="020B0604030504040204" pitchFamily="50" charset="-128"/>
            </a:endParaRPr>
          </a:p>
        </p:txBody>
      </p:sp>
      <p:pic>
        <p:nvPicPr>
          <p:cNvPr id="24" name="図 23" descr="アイコン&#10;&#10;自動的に生成された説明">
            <a:extLst>
              <a:ext uri="{FF2B5EF4-FFF2-40B4-BE49-F238E27FC236}">
                <a16:creationId xmlns:a16="http://schemas.microsoft.com/office/drawing/2014/main" id="{5368978B-C5CF-49A6-8BDE-F80A8A3A22F8}"/>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5" name="図 24" descr="アイコン&#10;&#10;自動的に生成された説明">
            <a:extLst>
              <a:ext uri="{FF2B5EF4-FFF2-40B4-BE49-F238E27FC236}">
                <a16:creationId xmlns:a16="http://schemas.microsoft.com/office/drawing/2014/main" id="{94986018-FBF6-4C25-BED8-B429632695F0}"/>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26" name="図 25" descr="アイコン&#10;&#10;自動的に生成された説明">
            <a:extLst>
              <a:ext uri="{FF2B5EF4-FFF2-40B4-BE49-F238E27FC236}">
                <a16:creationId xmlns:a16="http://schemas.microsoft.com/office/drawing/2014/main" id="{E7D9409D-CAF4-417B-A25D-6318B58E1B4A}"/>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7" name="正方形/長方形 19">
            <a:extLst>
              <a:ext uri="{FF2B5EF4-FFF2-40B4-BE49-F238E27FC236}">
                <a16:creationId xmlns:a16="http://schemas.microsoft.com/office/drawing/2014/main" id="{145CF9C8-78E1-4CE9-914D-D2C968ECC3F1}"/>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8" name="正方形/長方形 19">
            <a:extLst>
              <a:ext uri="{FF2B5EF4-FFF2-40B4-BE49-F238E27FC236}">
                <a16:creationId xmlns:a16="http://schemas.microsoft.com/office/drawing/2014/main" id="{80C5B319-A070-4ED1-89CD-BA18878357D9}"/>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9" name="正方形/長方形 28">
            <a:extLst>
              <a:ext uri="{FF2B5EF4-FFF2-40B4-BE49-F238E27FC236}">
                <a16:creationId xmlns:a16="http://schemas.microsoft.com/office/drawing/2014/main" id="{6E8C94E8-D629-49FD-B3E3-7288BD48F450}"/>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0" name="スライド番号プレースホルダー 5">
            <a:extLst>
              <a:ext uri="{FF2B5EF4-FFF2-40B4-BE49-F238E27FC236}">
                <a16:creationId xmlns:a16="http://schemas.microsoft.com/office/drawing/2014/main" id="{0E66B247-0ECC-4EAF-8A77-CB74FEE4A03D}"/>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45</a:t>
            </a:fld>
            <a:endParaRPr lang="en-US" sz="1400" b="0" strike="noStrike" spc="-1" dirty="0">
              <a:solidFill>
                <a:srgbClr val="000000"/>
              </a:solidFill>
              <a:latin typeface="Meiryo UI" panose="020B0604030504040204" pitchFamily="50"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 name="グラフィックス 26"/>
          <p:cNvPicPr/>
          <p:nvPr/>
        </p:nvPicPr>
        <p:blipFill>
          <a:blip r:embed="rId3"/>
          <a:stretch/>
        </p:blipFill>
        <p:spPr>
          <a:xfrm>
            <a:off x="4050360" y="2113392"/>
            <a:ext cx="3095280" cy="556920"/>
          </a:xfrm>
          <a:prstGeom prst="rect">
            <a:avLst/>
          </a:prstGeom>
          <a:ln w="0">
            <a:noFill/>
          </a:ln>
        </p:spPr>
      </p:pic>
      <p:sp>
        <p:nvSpPr>
          <p:cNvPr id="789" name="正方形/長方形 28"/>
          <p:cNvSpPr/>
          <p:nvPr/>
        </p:nvSpPr>
        <p:spPr>
          <a:xfrm>
            <a:off x="4011480" y="2689032"/>
            <a:ext cx="309528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1" u="sng" strike="noStrike" spc="-1" dirty="0">
                <a:solidFill>
                  <a:srgbClr val="009999"/>
                </a:solidFill>
                <a:uFillTx/>
                <a:latin typeface="Meiryo UI"/>
                <a:ea typeface="Meiryo UI"/>
                <a:hlinkClick r:id="rId4"/>
              </a:rPr>
              <a:t>https://DX.ipa.go.jp</a:t>
            </a:r>
            <a:endParaRPr lang="en-US" sz="1400" b="0" strike="noStrike" spc="-1" dirty="0">
              <a:solidFill>
                <a:srgbClr val="000000"/>
              </a:solidFill>
              <a:latin typeface="Meiryo UI" panose="020B0604030504040204" pitchFamily="50" charset="-128"/>
            </a:endParaRPr>
          </a:p>
        </p:txBody>
      </p:sp>
      <p:sp>
        <p:nvSpPr>
          <p:cNvPr id="794" name="タイトル 6"/>
          <p:cNvSpPr/>
          <p:nvPr/>
        </p:nvSpPr>
        <p:spPr>
          <a:xfrm>
            <a:off x="3574080" y="4750672"/>
            <a:ext cx="4421520" cy="46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pPr>
            <a:r>
              <a:rPr lang="en-US" sz="1620" b="1" strike="noStrike" spc="-1" dirty="0">
                <a:solidFill>
                  <a:srgbClr val="000000"/>
                </a:solidFill>
                <a:latin typeface="メイリオ"/>
                <a:ea typeface="メイリオ"/>
              </a:rPr>
              <a:t>IPA </a:t>
            </a:r>
            <a:r>
              <a:rPr lang="ja-JP" sz="1620" b="1" strike="noStrike" spc="-1" dirty="0">
                <a:solidFill>
                  <a:srgbClr val="000000"/>
                </a:solidFill>
                <a:latin typeface="メイリオ"/>
                <a:ea typeface="メイリオ"/>
              </a:rPr>
              <a:t>社会基盤センター　メールマガジン</a:t>
            </a:r>
            <a:endParaRPr lang="en-US" sz="1620" b="0" strike="noStrike" spc="-1" dirty="0">
              <a:solidFill>
                <a:srgbClr val="000000"/>
              </a:solidFill>
              <a:latin typeface="Meiryo UI" panose="020B0604030504040204" pitchFamily="50" charset="-128"/>
            </a:endParaRPr>
          </a:p>
        </p:txBody>
      </p:sp>
      <p:sp>
        <p:nvSpPr>
          <p:cNvPr id="795" name="正方形/長方形 3"/>
          <p:cNvSpPr/>
          <p:nvPr/>
        </p:nvSpPr>
        <p:spPr>
          <a:xfrm>
            <a:off x="3567600" y="5097352"/>
            <a:ext cx="6341760" cy="3170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strike="noStrike" spc="-1" dirty="0">
                <a:solidFill>
                  <a:srgbClr val="000000"/>
                </a:solidFill>
                <a:latin typeface="Meiryo UI"/>
                <a:ea typeface="Meiryo UI"/>
              </a:rPr>
              <a:t>IPA </a:t>
            </a:r>
            <a:r>
              <a:rPr lang="ja-JP" sz="1400" b="0" strike="noStrike" spc="-1" dirty="0">
                <a:solidFill>
                  <a:srgbClr val="000000"/>
                </a:solidFill>
                <a:latin typeface="Meiryo UI"/>
                <a:ea typeface="Meiryo UI"/>
              </a:rPr>
              <a:t>社会基盤センターの最近の活動内容、イベント・セミナー情報などを発信</a:t>
            </a:r>
            <a:endParaRPr lang="en-US" sz="1400" b="0" strike="noStrike" spc="-1" dirty="0">
              <a:solidFill>
                <a:srgbClr val="000000"/>
              </a:solidFill>
              <a:latin typeface="Meiryo UI" panose="020B0604030504040204" pitchFamily="50" charset="-128"/>
            </a:endParaRPr>
          </a:p>
        </p:txBody>
      </p:sp>
      <p:sp>
        <p:nvSpPr>
          <p:cNvPr id="796" name="正方形/長方形 5"/>
          <p:cNvSpPr/>
          <p:nvPr/>
        </p:nvSpPr>
        <p:spPr>
          <a:xfrm>
            <a:off x="3567600" y="5433952"/>
            <a:ext cx="615744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US" altLang="ja-JP" sz="1400" b="1" u="sng" kern="100" dirty="0">
                <a:solidFill>
                  <a:srgbClr val="0563C1"/>
                </a:solidFill>
                <a:effectLst/>
                <a:latin typeface="Meiryo UI" panose="020B0604030504040204" pitchFamily="50" charset="-128"/>
                <a:ea typeface="Meiryo UI" panose="020B0604030504040204" pitchFamily="50" charset="-128"/>
                <a:cs typeface="Courier New" panose="02070309020205020404" pitchFamily="49" charset="0"/>
                <a:hlinkClick r:id="rId5"/>
              </a:rPr>
              <a:t>https://www.ipa.go.jp/ikc/mailmag.html</a:t>
            </a:r>
            <a:endParaRPr lang="ja-JP" altLang="ja-JP" sz="1400" b="1"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pic>
        <p:nvPicPr>
          <p:cNvPr id="798" name="グラフィックス 7" descr="封筒"/>
          <p:cNvPicPr/>
          <p:nvPr/>
        </p:nvPicPr>
        <p:blipFill>
          <a:blip r:embed="rId6"/>
          <a:stretch/>
        </p:blipFill>
        <p:spPr>
          <a:xfrm>
            <a:off x="2567520" y="4437112"/>
            <a:ext cx="996480" cy="996480"/>
          </a:xfrm>
          <a:prstGeom prst="rect">
            <a:avLst/>
          </a:prstGeom>
          <a:ln w="0">
            <a:noFill/>
          </a:ln>
        </p:spPr>
      </p:pic>
      <p:sp>
        <p:nvSpPr>
          <p:cNvPr id="800" name="タイトル 2"/>
          <p:cNvSpPr/>
          <p:nvPr/>
        </p:nvSpPr>
        <p:spPr>
          <a:xfrm>
            <a:off x="695160" y="417240"/>
            <a:ext cx="96184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ja-JP" sz="2800" b="0" strike="noStrike" spc="-1" dirty="0">
                <a:solidFill>
                  <a:srgbClr val="000066"/>
                </a:solidFill>
                <a:latin typeface="Meiryo UI"/>
                <a:ea typeface="Meiryo UI"/>
              </a:rPr>
              <a:t>ご案内　まとめ</a:t>
            </a:r>
            <a:endParaRPr lang="en-US" sz="2800" b="0" strike="noStrike" spc="-1" dirty="0">
              <a:solidFill>
                <a:srgbClr val="000000"/>
              </a:solidFill>
              <a:latin typeface="Meiryo UI" panose="020B0604030504040204" pitchFamily="50" charset="-128"/>
            </a:endParaRPr>
          </a:p>
        </p:txBody>
      </p:sp>
      <p:pic>
        <p:nvPicPr>
          <p:cNvPr id="23" name="図 22" descr="アイコン&#10;&#10;自動的に生成された説明">
            <a:extLst>
              <a:ext uri="{FF2B5EF4-FFF2-40B4-BE49-F238E27FC236}">
                <a16:creationId xmlns:a16="http://schemas.microsoft.com/office/drawing/2014/main" id="{22FFCD4B-FAB0-43F0-B65F-8F27D6C51F89}"/>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4" name="図 23" descr="アイコン&#10;&#10;自動的に生成された説明">
            <a:extLst>
              <a:ext uri="{FF2B5EF4-FFF2-40B4-BE49-F238E27FC236}">
                <a16:creationId xmlns:a16="http://schemas.microsoft.com/office/drawing/2014/main" id="{A530EB4F-38FC-43B6-9B47-C2B7BD80C567}"/>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25" name="図 24" descr="アイコン&#10;&#10;自動的に生成された説明">
            <a:extLst>
              <a:ext uri="{FF2B5EF4-FFF2-40B4-BE49-F238E27FC236}">
                <a16:creationId xmlns:a16="http://schemas.microsoft.com/office/drawing/2014/main" id="{34B42A61-6C94-41BA-8632-268433B846F8}"/>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26" name="正方形/長方形 19">
            <a:extLst>
              <a:ext uri="{FF2B5EF4-FFF2-40B4-BE49-F238E27FC236}">
                <a16:creationId xmlns:a16="http://schemas.microsoft.com/office/drawing/2014/main" id="{145CE1A3-A98A-476A-BEC9-8C336C69D338}"/>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27" name="正方形/長方形 19">
            <a:extLst>
              <a:ext uri="{FF2B5EF4-FFF2-40B4-BE49-F238E27FC236}">
                <a16:creationId xmlns:a16="http://schemas.microsoft.com/office/drawing/2014/main" id="{31EDE402-CCD0-4BAA-957B-FEF522BB4579}"/>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8" name="正方形/長方形 27">
            <a:extLst>
              <a:ext uri="{FF2B5EF4-FFF2-40B4-BE49-F238E27FC236}">
                <a16:creationId xmlns:a16="http://schemas.microsoft.com/office/drawing/2014/main" id="{DE642370-0924-4A28-921D-A575B1F27847}"/>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9" name="スライド番号プレースホルダー 5">
            <a:extLst>
              <a:ext uri="{FF2B5EF4-FFF2-40B4-BE49-F238E27FC236}">
                <a16:creationId xmlns:a16="http://schemas.microsoft.com/office/drawing/2014/main" id="{A3CF0E04-F369-42B4-8B84-4288088393DA}"/>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60D01541-CA28-4417-A47F-1AF2D37734C6}" type="slidenum">
              <a:rPr lang="en-US" sz="1400" b="0" strike="noStrike" spc="-1">
                <a:solidFill>
                  <a:srgbClr val="002060"/>
                </a:solidFill>
                <a:latin typeface="メイリオ"/>
                <a:ea typeface="メイリオ"/>
              </a:rPr>
              <a:t>46</a:t>
            </a:fld>
            <a:endParaRPr lang="en-US" sz="1400" b="0" strike="noStrike" spc="-1" dirty="0">
              <a:solidFill>
                <a:srgbClr val="000000"/>
              </a:solidFill>
              <a:latin typeface="Meiryo UI" panose="020B0604030504040204" pitchFamily="50" charset="-128"/>
            </a:endParaRPr>
          </a:p>
        </p:txBody>
      </p:sp>
      <p:pic>
        <p:nvPicPr>
          <p:cNvPr id="2" name="図 1" descr="QR コード&#10;&#10;自動的に生成された説明">
            <a:extLst>
              <a:ext uri="{FF2B5EF4-FFF2-40B4-BE49-F238E27FC236}">
                <a16:creationId xmlns:a16="http://schemas.microsoft.com/office/drawing/2014/main" id="{3E5284B0-FA47-FB91-CEC2-59DBAC5CFA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7568" y="1876909"/>
            <a:ext cx="1445935" cy="1445935"/>
          </a:xfrm>
          <a:prstGeom prst="rect">
            <a:avLst/>
          </a:prstGeom>
        </p:spPr>
      </p:pic>
      <p:pic>
        <p:nvPicPr>
          <p:cNvPr id="4" name="図 3" descr="QR コード&#10;&#10;自動的に生成された説明">
            <a:extLst>
              <a:ext uri="{FF2B5EF4-FFF2-40B4-BE49-F238E27FC236}">
                <a16:creationId xmlns:a16="http://schemas.microsoft.com/office/drawing/2014/main" id="{A80B44B0-F4EE-11C1-7C24-5C958909C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762" y="4298540"/>
            <a:ext cx="1561765" cy="156176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 name="図 7"/>
          <p:cNvPicPr/>
          <p:nvPr/>
        </p:nvPicPr>
        <p:blipFill>
          <a:blip r:embed="rId3"/>
          <a:stretch/>
        </p:blipFill>
        <p:spPr>
          <a:xfrm>
            <a:off x="335520" y="-4320"/>
            <a:ext cx="11856240" cy="6861960"/>
          </a:xfrm>
          <a:prstGeom prst="rect">
            <a:avLst/>
          </a:prstGeom>
          <a:ln w="0">
            <a:noFill/>
          </a:ln>
        </p:spPr>
      </p:pic>
      <p:sp>
        <p:nvSpPr>
          <p:cNvPr id="740" name="スライド番号プレースホルダー 3"/>
          <p:cNvSpPr/>
          <p:nvPr/>
        </p:nvSpPr>
        <p:spPr>
          <a:xfrm>
            <a:off x="8739360" y="6543720"/>
            <a:ext cx="2309400" cy="35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E1DDDF43-A414-4EE6-B6C4-858D08BF35E3}" type="slidenum">
              <a:rPr lang="en-US" sz="1200" b="0" strike="noStrike" spc="-1">
                <a:solidFill>
                  <a:srgbClr val="000000"/>
                </a:solidFill>
                <a:latin typeface="Meiryo UI"/>
                <a:ea typeface="Meiryo UI"/>
              </a:rPr>
              <a:t>47</a:t>
            </a:fld>
            <a:endParaRPr lang="en-US" sz="1200" b="0" strike="noStrike" spc="-1" dirty="0">
              <a:solidFill>
                <a:srgbClr val="000000"/>
              </a:solidFill>
              <a:latin typeface="Meiryo UI" panose="020B0604030504040204" pitchFamily="50" charset="-128"/>
            </a:endParaRPr>
          </a:p>
        </p:txBody>
      </p:sp>
      <p:sp>
        <p:nvSpPr>
          <p:cNvPr id="741" name="正方形/長方形 10"/>
          <p:cNvSpPr/>
          <p:nvPr/>
        </p:nvSpPr>
        <p:spPr>
          <a:xfrm>
            <a:off x="335520" y="235080"/>
            <a:ext cx="11856240" cy="6622560"/>
          </a:xfrm>
          <a:prstGeom prst="rect">
            <a:avLst/>
          </a:prstGeom>
          <a:solidFill>
            <a:srgbClr val="FFFFFF">
              <a:alpha val="20000"/>
            </a:srgbClr>
          </a:solidFill>
          <a:ln w="9525">
            <a:noFill/>
          </a:ln>
        </p:spPr>
        <p:style>
          <a:lnRef idx="0">
            <a:scrgbClr r="0" g="0" b="0"/>
          </a:lnRef>
          <a:fillRef idx="0">
            <a:scrgbClr r="0" g="0" b="0"/>
          </a:fillRef>
          <a:effectRef idx="0">
            <a:scrgbClr r="0" g="0" b="0"/>
          </a:effectRef>
          <a:fontRef idx="minor"/>
        </p:style>
        <p:txBody>
          <a:bodyPr wrap="none" numCol="1" spcCol="0" anchor="t">
            <a:noAutofit/>
          </a:bodyPr>
          <a:lstStyle/>
          <a:p>
            <a:pPr>
              <a:lnSpc>
                <a:spcPct val="100000"/>
              </a:lnSpc>
            </a:pPr>
            <a:endParaRPr lang="en-US" sz="1000" b="0" strike="noStrike" spc="-1">
              <a:solidFill>
                <a:srgbClr val="000000"/>
              </a:solidFill>
              <a:latin typeface="Meiryo UI"/>
              <a:ea typeface="Meiryo UI"/>
            </a:endParaRPr>
          </a:p>
        </p:txBody>
      </p:sp>
      <p:sp>
        <p:nvSpPr>
          <p:cNvPr id="742" name="四角形: 角を丸くする 13"/>
          <p:cNvSpPr/>
          <p:nvPr/>
        </p:nvSpPr>
        <p:spPr>
          <a:xfrm>
            <a:off x="335520" y="3834720"/>
            <a:ext cx="11856240" cy="2788200"/>
          </a:xfrm>
          <a:prstGeom prst="roundRect">
            <a:avLst>
              <a:gd name="adj" fmla="val 0"/>
            </a:avLst>
          </a:prstGeom>
          <a:solidFill>
            <a:srgbClr val="FFFFFF">
              <a:alpha val="45000"/>
            </a:srgbClr>
          </a:solidFill>
          <a:ln>
            <a:noFill/>
          </a:ln>
        </p:spPr>
        <p:style>
          <a:lnRef idx="2">
            <a:schemeClr val="accent4"/>
          </a:lnRef>
          <a:fillRef idx="1">
            <a:schemeClr val="lt1"/>
          </a:fillRef>
          <a:effectRef idx="0">
            <a:schemeClr val="accent4"/>
          </a:effectRef>
          <a:fontRef idx="minor"/>
        </p:style>
        <p:txBody>
          <a:bodyPr wrap="none" numCol="1" spcCol="0" anchor="t">
            <a:noAutofit/>
          </a:bodyPr>
          <a:lstStyle/>
          <a:p>
            <a:pPr>
              <a:lnSpc>
                <a:spcPct val="100000"/>
              </a:lnSpc>
            </a:pPr>
            <a:endParaRPr lang="en-US" sz="2400" b="0" strike="noStrike" spc="-1" dirty="0">
              <a:solidFill>
                <a:srgbClr val="000000"/>
              </a:solidFill>
              <a:latin typeface="Meiryo UI" panose="020B0604030504040204" pitchFamily="50" charset="-128"/>
            </a:endParaRPr>
          </a:p>
          <a:p>
            <a:pPr>
              <a:lnSpc>
                <a:spcPct val="100000"/>
              </a:lnSpc>
            </a:pPr>
            <a:r>
              <a:rPr lang="ja-JP" sz="1800" b="0" strike="noStrike" spc="-1" dirty="0">
                <a:solidFill>
                  <a:srgbClr val="000000"/>
                </a:solidFill>
                <a:latin typeface="Meiryo UI"/>
                <a:ea typeface="Meiryo UI"/>
              </a:rPr>
              <a:t>　</a:t>
            </a:r>
            <a:endParaRPr lang="en-US" sz="1800" b="0" strike="noStrike" spc="-1" dirty="0">
              <a:solidFill>
                <a:srgbClr val="000000"/>
              </a:solidFill>
              <a:latin typeface="Meiryo UI" panose="020B0604030504040204" pitchFamily="50" charset="-128"/>
            </a:endParaRPr>
          </a:p>
          <a:p>
            <a:pPr>
              <a:lnSpc>
                <a:spcPct val="100000"/>
              </a:lnSpc>
            </a:pPr>
            <a:r>
              <a:rPr lang="ja-JP" sz="1800" b="0" strike="noStrike" spc="-1" dirty="0">
                <a:solidFill>
                  <a:srgbClr val="000000"/>
                </a:solidFill>
                <a:latin typeface="Meiryo UI"/>
                <a:ea typeface="Meiryo UI"/>
              </a:rPr>
              <a:t>　　</a:t>
            </a:r>
            <a:endParaRPr lang="en-US" sz="1800" b="0" strike="noStrike" spc="-1" dirty="0">
              <a:solidFill>
                <a:srgbClr val="000000"/>
              </a:solidFill>
              <a:latin typeface="Meiryo UI" panose="020B0604030504040204" pitchFamily="50" charset="-128"/>
            </a:endParaRPr>
          </a:p>
          <a:p>
            <a:pPr>
              <a:lnSpc>
                <a:spcPct val="100000"/>
              </a:lnSpc>
            </a:pPr>
            <a:endParaRPr lang="en-US" sz="1800" b="0" strike="noStrike" spc="-1" dirty="0">
              <a:solidFill>
                <a:srgbClr val="000000"/>
              </a:solidFill>
              <a:latin typeface="Meiryo UI" panose="020B0604030504040204" pitchFamily="50" charset="-128"/>
            </a:endParaRPr>
          </a:p>
          <a:p>
            <a:pPr>
              <a:lnSpc>
                <a:spcPct val="100000"/>
              </a:lnSpc>
            </a:pPr>
            <a:endParaRPr lang="en-US" sz="1200" b="0" strike="noStrike" spc="-1" dirty="0">
              <a:solidFill>
                <a:srgbClr val="000000"/>
              </a:solidFill>
              <a:latin typeface="Meiryo UI" panose="020B0604030504040204" pitchFamily="50" charset="-128"/>
            </a:endParaRPr>
          </a:p>
        </p:txBody>
      </p:sp>
      <p:sp>
        <p:nvSpPr>
          <p:cNvPr id="743" name="タイトル 2"/>
          <p:cNvSpPr/>
          <p:nvPr/>
        </p:nvSpPr>
        <p:spPr>
          <a:xfrm>
            <a:off x="1402920" y="3971160"/>
            <a:ext cx="9379080" cy="243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ts val="4799"/>
              </a:lnSpc>
            </a:pPr>
            <a:r>
              <a:rPr lang="en-US" sz="3200" b="0" strike="noStrike" spc="-1" dirty="0">
                <a:solidFill>
                  <a:srgbClr val="000000"/>
                </a:solidFill>
                <a:latin typeface="Meiryo UI"/>
                <a:ea typeface="Meiryo UI"/>
              </a:rPr>
              <a:t>IPA</a:t>
            </a:r>
            <a:r>
              <a:rPr lang="ja-JP" sz="3200" b="0" strike="noStrike" spc="-1" dirty="0">
                <a:solidFill>
                  <a:srgbClr val="000000"/>
                </a:solidFill>
                <a:latin typeface="Meiryo UI"/>
                <a:ea typeface="Meiryo UI"/>
              </a:rPr>
              <a:t>は各企業の競争力強化につながる</a:t>
            </a:r>
            <a:endParaRPr lang="en-US" sz="3200" b="0" strike="noStrike" spc="-1" dirty="0">
              <a:solidFill>
                <a:srgbClr val="000000"/>
              </a:solidFill>
              <a:latin typeface="Meiryo UI" panose="020B0604030504040204" pitchFamily="50" charset="-128"/>
            </a:endParaRPr>
          </a:p>
          <a:p>
            <a:pPr algn="ctr">
              <a:lnSpc>
                <a:spcPts val="4799"/>
              </a:lnSpc>
            </a:pPr>
            <a:r>
              <a:rPr lang="en-US" sz="3200" b="0" strike="noStrike" spc="-1" dirty="0">
                <a:solidFill>
                  <a:srgbClr val="000000"/>
                </a:solidFill>
                <a:latin typeface="Meiryo UI"/>
                <a:ea typeface="Meiryo UI"/>
              </a:rPr>
              <a:t>DX</a:t>
            </a:r>
            <a:r>
              <a:rPr lang="ja-JP" sz="3200" b="0" strike="noStrike" spc="-1" dirty="0">
                <a:solidFill>
                  <a:srgbClr val="000000"/>
                </a:solidFill>
                <a:latin typeface="Meiryo UI"/>
                <a:ea typeface="Meiryo UI"/>
              </a:rPr>
              <a:t>の推進に向け</a:t>
            </a:r>
            <a:endParaRPr lang="en-US" sz="3200" b="0" strike="noStrike" spc="-1" dirty="0">
              <a:solidFill>
                <a:srgbClr val="000000"/>
              </a:solidFill>
              <a:latin typeface="Meiryo UI" panose="020B0604030504040204" pitchFamily="50" charset="-128"/>
            </a:endParaRPr>
          </a:p>
          <a:p>
            <a:pPr algn="ctr">
              <a:lnSpc>
                <a:spcPts val="4799"/>
              </a:lnSpc>
            </a:pPr>
            <a:r>
              <a:rPr lang="ja-JP" sz="3200" b="0" strike="noStrike" spc="-1" dirty="0">
                <a:solidFill>
                  <a:srgbClr val="000000"/>
                </a:solidFill>
                <a:latin typeface="Meiryo UI"/>
                <a:ea typeface="Meiryo UI"/>
              </a:rPr>
              <a:t>経営・技術の両面から</a:t>
            </a:r>
            <a:endParaRPr lang="en-US" sz="3200" b="0" strike="noStrike" spc="-1" dirty="0">
              <a:solidFill>
                <a:srgbClr val="000000"/>
              </a:solidFill>
              <a:latin typeface="Meiryo UI" panose="020B0604030504040204" pitchFamily="50" charset="-128"/>
            </a:endParaRPr>
          </a:p>
          <a:p>
            <a:pPr algn="ctr">
              <a:lnSpc>
                <a:spcPts val="4799"/>
              </a:lnSpc>
            </a:pPr>
            <a:r>
              <a:rPr lang="en-US" sz="3200" b="0" strike="noStrike" spc="-1" dirty="0">
                <a:solidFill>
                  <a:srgbClr val="000000"/>
                </a:solidFill>
                <a:latin typeface="Meiryo UI"/>
                <a:ea typeface="Meiryo UI"/>
              </a:rPr>
              <a:t>DX</a:t>
            </a:r>
            <a:r>
              <a:rPr lang="ja-JP" sz="3200" b="0" strike="noStrike" spc="-1" dirty="0">
                <a:solidFill>
                  <a:srgbClr val="000000"/>
                </a:solidFill>
                <a:latin typeface="Meiryo UI"/>
                <a:ea typeface="Meiryo UI"/>
              </a:rPr>
              <a:t>の実現を支援していきます</a:t>
            </a:r>
            <a:endParaRPr lang="en-US" sz="3200" b="0" strike="noStrike" spc="-1" dirty="0">
              <a:solidFill>
                <a:srgbClr val="000000"/>
              </a:solidFill>
              <a:latin typeface="Meiryo UI" panose="020B0604030504040204" pitchFamily="50" charset="-128"/>
            </a:endParaRPr>
          </a:p>
        </p:txBody>
      </p:sp>
      <p:sp>
        <p:nvSpPr>
          <p:cNvPr id="744" name="コンテンツ プレースホルダー 2"/>
          <p:cNvSpPr/>
          <p:nvPr/>
        </p:nvSpPr>
        <p:spPr>
          <a:xfrm>
            <a:off x="3597480" y="548640"/>
            <a:ext cx="4906440" cy="1367640"/>
          </a:xfrm>
          <a:prstGeom prst="rect">
            <a:avLst/>
          </a:prstGeom>
          <a:no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pPr algn="ctr">
              <a:lnSpc>
                <a:spcPct val="100000"/>
              </a:lnSpc>
              <a:tabLst>
                <a:tab pos="0" algn="l"/>
              </a:tabLst>
            </a:pPr>
            <a:r>
              <a:rPr lang="ja-JP" sz="2000" b="0" strike="noStrike" spc="-1" dirty="0">
                <a:solidFill>
                  <a:srgbClr val="000066"/>
                </a:solidFill>
                <a:latin typeface="Meiryo UI"/>
                <a:ea typeface="Meiryo UI"/>
              </a:rPr>
              <a:t>企業が競争力を強化するために</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0" strike="noStrike" spc="-1" dirty="0">
                <a:solidFill>
                  <a:srgbClr val="000066"/>
                </a:solidFill>
                <a:latin typeface="Meiryo UI"/>
                <a:ea typeface="Meiryo UI"/>
              </a:rPr>
              <a:t>デジタル技術を活用して</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0" strike="noStrike" spc="-1" dirty="0">
                <a:solidFill>
                  <a:srgbClr val="000066"/>
                </a:solidFill>
                <a:latin typeface="Meiryo UI"/>
                <a:ea typeface="Meiryo UI"/>
              </a:rPr>
              <a:t>ビジネスを変革する必要</a:t>
            </a:r>
            <a:r>
              <a:rPr lang="ja-JP" altLang="en-US" sz="2000" b="0" strike="noStrike" spc="-1" dirty="0">
                <a:solidFill>
                  <a:srgbClr val="000066"/>
                </a:solidFill>
                <a:latin typeface="Meiryo UI"/>
                <a:ea typeface="Meiryo UI"/>
              </a:rPr>
              <a:t>があり、</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ja-JP" sz="2000" b="0" strike="noStrike" spc="-1" dirty="0">
                <a:solidFill>
                  <a:srgbClr val="000066"/>
                </a:solidFill>
                <a:latin typeface="Meiryo UI"/>
                <a:ea typeface="Meiryo UI"/>
              </a:rPr>
              <a:t>その先に、</a:t>
            </a:r>
            <a:r>
              <a:rPr lang="en-US" sz="2000" b="0" strike="noStrike" spc="-1" dirty="0">
                <a:solidFill>
                  <a:srgbClr val="000066"/>
                </a:solidFill>
                <a:latin typeface="Meiryo UI"/>
                <a:ea typeface="Meiryo UI"/>
              </a:rPr>
              <a:t>DX</a:t>
            </a:r>
            <a:r>
              <a:rPr lang="ja-JP" sz="2000" b="0" strike="noStrike" spc="-1" dirty="0">
                <a:solidFill>
                  <a:srgbClr val="000066"/>
                </a:solidFill>
                <a:latin typeface="Meiryo UI"/>
                <a:ea typeface="Meiryo UI"/>
              </a:rPr>
              <a:t>がある</a:t>
            </a:r>
            <a:endParaRPr lang="en-US" sz="2000" b="0" strike="noStrike" spc="-1" dirty="0">
              <a:solidFill>
                <a:srgbClr val="000000"/>
              </a:solidFill>
              <a:latin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8">
            <a:extLst>
              <a:ext uri="{FF2B5EF4-FFF2-40B4-BE49-F238E27FC236}">
                <a16:creationId xmlns:a16="http://schemas.microsoft.com/office/drawing/2014/main" id="{24DC326B-0B85-42F8-9D9D-073D7276C146}"/>
              </a:ext>
            </a:extLst>
          </p:cNvPr>
          <p:cNvSpPr/>
          <p:nvPr/>
        </p:nvSpPr>
        <p:spPr>
          <a:xfrm>
            <a:off x="5422425" y="3789041"/>
            <a:ext cx="3789462" cy="2448271"/>
          </a:xfrm>
          <a:prstGeom prst="rect">
            <a:avLst/>
          </a:prstGeom>
          <a:solidFill>
            <a:srgbClr val="DEEBF7">
              <a:alpha val="7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38" name="四角形: 角を丸くする 11">
            <a:extLst>
              <a:ext uri="{FF2B5EF4-FFF2-40B4-BE49-F238E27FC236}">
                <a16:creationId xmlns:a16="http://schemas.microsoft.com/office/drawing/2014/main" id="{5D428CAE-1870-45A5-97FF-95C2027E0A7D}"/>
              </a:ext>
            </a:extLst>
          </p:cNvPr>
          <p:cNvSpPr/>
          <p:nvPr/>
        </p:nvSpPr>
        <p:spPr>
          <a:xfrm>
            <a:off x="5422425" y="3963548"/>
            <a:ext cx="3463498"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pPr>
            <a:r>
              <a:rPr lang="ja-JP" altLang="en-US" spc="-1" dirty="0">
                <a:solidFill>
                  <a:schemeClr val="bg1"/>
                </a:solidFill>
                <a:latin typeface="Meiryo UI"/>
                <a:ea typeface="Meiryo UI"/>
              </a:rPr>
              <a:t>読んでいただきたい方</a:t>
            </a:r>
            <a:endParaRPr lang="en-US" altLang="ja-JP" spc="-1" dirty="0">
              <a:solidFill>
                <a:schemeClr val="bg1"/>
              </a:solidFill>
              <a:latin typeface="Meiryo UI" panose="020B0604030504040204" pitchFamily="50" charset="-128"/>
            </a:endParaRPr>
          </a:p>
        </p:txBody>
      </p:sp>
      <p:sp>
        <p:nvSpPr>
          <p:cNvPr id="39" name="フローチャート: 処理 18">
            <a:extLst>
              <a:ext uri="{FF2B5EF4-FFF2-40B4-BE49-F238E27FC236}">
                <a16:creationId xmlns:a16="http://schemas.microsoft.com/office/drawing/2014/main" id="{2F61519A-347B-46F3-9C10-F2A980F0A19D}"/>
              </a:ext>
            </a:extLst>
          </p:cNvPr>
          <p:cNvSpPr/>
          <p:nvPr/>
        </p:nvSpPr>
        <p:spPr>
          <a:xfrm>
            <a:off x="5659127" y="4490855"/>
            <a:ext cx="3226796" cy="1527220"/>
          </a:xfrm>
          <a:prstGeom prst="roundRect">
            <a:avLst/>
          </a:prstGeom>
          <a:solidFill>
            <a:srgbClr val="FFFFFF"/>
          </a:solidFill>
          <a:ln w="12700">
            <a:noFill/>
          </a:ln>
        </p:spPr>
        <p:style>
          <a:lnRef idx="0">
            <a:scrgbClr r="0" g="0" b="0"/>
          </a:lnRef>
          <a:fillRef idx="0">
            <a:scrgbClr r="0" g="0" b="0"/>
          </a:fillRef>
          <a:effectRef idx="0">
            <a:scrgbClr r="0" g="0" b="0"/>
          </a:effectRef>
          <a:fontRef idx="minor"/>
        </p:style>
        <p:txBody>
          <a:bodyPr lIns="49680" tIns="99720" rIns="49680" bIns="49680" anchor="t">
            <a:noAutofit/>
          </a:bodyPr>
          <a:lstStyle/>
          <a:p>
            <a:pPr algn="ctr">
              <a:lnSpc>
                <a:spcPct val="100000"/>
              </a:lnSpc>
              <a:tabLst>
                <a:tab pos="0" algn="l"/>
              </a:tabLst>
            </a:pPr>
            <a:endParaRPr lang="en-US" sz="2000" b="0" strike="noStrike" spc="-1" dirty="0">
              <a:solidFill>
                <a:srgbClr val="000000"/>
              </a:solidFill>
              <a:latin typeface="Meiryo UI" panose="020B0604030504040204" pitchFamily="50" charset="-128"/>
            </a:endParaRPr>
          </a:p>
        </p:txBody>
      </p:sp>
      <p:sp>
        <p:nvSpPr>
          <p:cNvPr id="33" name="正方形/長方形 8">
            <a:extLst>
              <a:ext uri="{FF2B5EF4-FFF2-40B4-BE49-F238E27FC236}">
                <a16:creationId xmlns:a16="http://schemas.microsoft.com/office/drawing/2014/main" id="{E434C3A2-C8E9-4089-9274-116607730584}"/>
              </a:ext>
            </a:extLst>
          </p:cNvPr>
          <p:cNvSpPr/>
          <p:nvPr/>
        </p:nvSpPr>
        <p:spPr>
          <a:xfrm>
            <a:off x="1172444" y="3789041"/>
            <a:ext cx="3789462" cy="2448271"/>
          </a:xfrm>
          <a:prstGeom prst="rect">
            <a:avLst/>
          </a:prstGeom>
          <a:solidFill>
            <a:srgbClr val="DEEBF7">
              <a:alpha val="7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23" name="四角形: 角を丸くする 11">
            <a:extLst>
              <a:ext uri="{FF2B5EF4-FFF2-40B4-BE49-F238E27FC236}">
                <a16:creationId xmlns:a16="http://schemas.microsoft.com/office/drawing/2014/main" id="{EF606D0A-54C1-40A6-8E5E-96BE0DCD6896}"/>
              </a:ext>
            </a:extLst>
          </p:cNvPr>
          <p:cNvSpPr/>
          <p:nvPr/>
        </p:nvSpPr>
        <p:spPr>
          <a:xfrm>
            <a:off x="1172444" y="3963548"/>
            <a:ext cx="3463498"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pPr>
            <a:r>
              <a:rPr lang="ja-JP" altLang="en-US" b="1" spc="-1" dirty="0">
                <a:solidFill>
                  <a:schemeClr val="bg1"/>
                </a:solidFill>
                <a:latin typeface="Meiryo UI"/>
                <a:ea typeface="Meiryo UI"/>
              </a:rPr>
              <a:t>特に </a:t>
            </a:r>
            <a:r>
              <a:rPr lang="ja-JP" altLang="en-US" spc="-1" dirty="0">
                <a:solidFill>
                  <a:schemeClr val="bg1"/>
                </a:solidFill>
                <a:latin typeface="Meiryo UI"/>
                <a:ea typeface="Meiryo UI"/>
              </a:rPr>
              <a:t>読んでいただきたい方</a:t>
            </a:r>
            <a:endParaRPr lang="en-US" altLang="ja-JP" spc="-1" dirty="0">
              <a:solidFill>
                <a:schemeClr val="bg1"/>
              </a:solidFill>
              <a:latin typeface="Meiryo UI" panose="020B0604030504040204" pitchFamily="50" charset="-128"/>
            </a:endParaRPr>
          </a:p>
        </p:txBody>
      </p:sp>
      <p:sp>
        <p:nvSpPr>
          <p:cNvPr id="36" name="フローチャート: 処理 18">
            <a:extLst>
              <a:ext uri="{FF2B5EF4-FFF2-40B4-BE49-F238E27FC236}">
                <a16:creationId xmlns:a16="http://schemas.microsoft.com/office/drawing/2014/main" id="{C6AEA7AF-A151-4E6F-B660-081D5E9B6CB1}"/>
              </a:ext>
            </a:extLst>
          </p:cNvPr>
          <p:cNvSpPr/>
          <p:nvPr/>
        </p:nvSpPr>
        <p:spPr>
          <a:xfrm>
            <a:off x="1409146" y="4490855"/>
            <a:ext cx="3226796" cy="1527220"/>
          </a:xfrm>
          <a:prstGeom prst="roundRect">
            <a:avLst/>
          </a:prstGeom>
          <a:solidFill>
            <a:srgbClr val="FFFFFF"/>
          </a:solidFill>
          <a:ln w="12700">
            <a:noFill/>
          </a:ln>
        </p:spPr>
        <p:style>
          <a:lnRef idx="0">
            <a:scrgbClr r="0" g="0" b="0"/>
          </a:lnRef>
          <a:fillRef idx="0">
            <a:scrgbClr r="0" g="0" b="0"/>
          </a:fillRef>
          <a:effectRef idx="0">
            <a:scrgbClr r="0" g="0" b="0"/>
          </a:effectRef>
          <a:fontRef idx="minor"/>
        </p:style>
        <p:txBody>
          <a:bodyPr lIns="49680" tIns="99720" rIns="49680" bIns="49680" anchor="t">
            <a:noAutofit/>
          </a:bodyPr>
          <a:lstStyle/>
          <a:p>
            <a:pPr algn="ctr">
              <a:lnSpc>
                <a:spcPct val="100000"/>
              </a:lnSpc>
              <a:tabLst>
                <a:tab pos="0" algn="l"/>
              </a:tabLst>
            </a:pPr>
            <a:endParaRPr lang="en-US" sz="2000" b="0" strike="noStrike" spc="-1" dirty="0">
              <a:solidFill>
                <a:srgbClr val="000000"/>
              </a:solidFill>
              <a:latin typeface="Meiryo UI" panose="020B0604030504040204" pitchFamily="50" charset="-128"/>
            </a:endParaRPr>
          </a:p>
        </p:txBody>
      </p:sp>
      <p:sp>
        <p:nvSpPr>
          <p:cNvPr id="215" name="PlaceHolder 1"/>
          <p:cNvSpPr>
            <a:spLocks noGrp="1"/>
          </p:cNvSpPr>
          <p:nvPr>
            <p:ph type="title"/>
          </p:nvPr>
        </p:nvSpPr>
        <p:spPr>
          <a:xfrm>
            <a:off x="695160" y="44280"/>
            <a:ext cx="9240120" cy="1080720"/>
          </a:xfrm>
          <a:prstGeom prst="rect">
            <a:avLst/>
          </a:prstGeom>
          <a:noFill/>
          <a:ln w="0">
            <a:noFill/>
          </a:ln>
        </p:spPr>
        <p:txBody>
          <a:bodyPr numCol="1" spcCol="0" anchor="ctr">
            <a:noAutofit/>
          </a:bodyPr>
          <a:lstStyle/>
          <a:p>
            <a:pPr indent="0">
              <a:lnSpc>
                <a:spcPct val="100000"/>
              </a:lnSpc>
              <a:buNone/>
            </a:pPr>
            <a:r>
              <a:rPr lang="ja-JP" altLang="en-US" sz="2800" b="0" strike="noStrike" spc="-1" dirty="0">
                <a:solidFill>
                  <a:srgbClr val="000066"/>
                </a:solidFill>
                <a:latin typeface="Meiryo UI"/>
                <a:ea typeface="Meiryo UI"/>
              </a:rPr>
              <a:t>対象者</a:t>
            </a:r>
            <a:endParaRPr lang="en-US" sz="2800" b="0" strike="noStrike" spc="-1" dirty="0">
              <a:solidFill>
                <a:srgbClr val="000000"/>
              </a:solidFill>
            </a:endParaRPr>
          </a:p>
        </p:txBody>
      </p:sp>
      <p:sp>
        <p:nvSpPr>
          <p:cNvPr id="216" name="PlaceHolder 2"/>
          <p:cNvSpPr>
            <a:spLocks noGrp="1"/>
          </p:cNvSpPr>
          <p:nvPr>
            <p:ph/>
          </p:nvPr>
        </p:nvSpPr>
        <p:spPr>
          <a:xfrm>
            <a:off x="664560" y="1341360"/>
            <a:ext cx="11192400" cy="2444468"/>
          </a:xfrm>
          <a:prstGeom prst="rect">
            <a:avLst/>
          </a:prstGeom>
          <a:noFill/>
          <a:ln w="0">
            <a:noFill/>
          </a:ln>
        </p:spPr>
        <p:txBody>
          <a:bodyPr numCol="1" spcCol="0" anchor="t">
            <a:noAutofit/>
          </a:bodyPr>
          <a:lstStyle/>
          <a:p>
            <a:pPr indent="0">
              <a:lnSpc>
                <a:spcPct val="100000"/>
              </a:lnSpc>
              <a:buNone/>
              <a:tabLst>
                <a:tab pos="0" algn="l"/>
              </a:tabLst>
            </a:pPr>
            <a:r>
              <a:rPr lang="ja-JP" altLang="en-US" spc="-1" dirty="0">
                <a:solidFill>
                  <a:srgbClr val="000000"/>
                </a:solidFill>
              </a:rPr>
              <a:t>■</a:t>
            </a:r>
            <a:r>
              <a:rPr lang="en-US" altLang="ja-JP" b="0" strike="noStrike" spc="-1" dirty="0">
                <a:solidFill>
                  <a:srgbClr val="000000"/>
                </a:solidFill>
              </a:rPr>
              <a:t>DX</a:t>
            </a:r>
            <a:r>
              <a:rPr lang="ja-JP" altLang="en-US" b="0" strike="noStrike" spc="-1" dirty="0">
                <a:solidFill>
                  <a:srgbClr val="000000"/>
                </a:solidFill>
              </a:rPr>
              <a:t>実践手引書の主な想定読者：</a:t>
            </a:r>
            <a:endParaRPr lang="en-US" altLang="ja-JP" b="0" strike="noStrike" spc="-1" dirty="0">
              <a:solidFill>
                <a:srgbClr val="000000"/>
              </a:solidFill>
            </a:endParaRPr>
          </a:p>
          <a:p>
            <a:pPr indent="0">
              <a:lnSpc>
                <a:spcPct val="100000"/>
              </a:lnSpc>
              <a:buNone/>
              <a:tabLst>
                <a:tab pos="0" algn="l"/>
              </a:tabLst>
            </a:pPr>
            <a:r>
              <a:rPr lang="ja-JP" altLang="en-US" spc="-1" dirty="0">
                <a:solidFill>
                  <a:srgbClr val="000000"/>
                </a:solidFill>
              </a:rPr>
              <a:t>　</a:t>
            </a:r>
            <a:r>
              <a:rPr lang="ja-JP" altLang="ja-JP" b="0" strike="noStrike" spc="-1" dirty="0">
                <a:solidFill>
                  <a:srgbClr val="000000"/>
                </a:solidFill>
              </a:rPr>
              <a:t>これから</a:t>
            </a:r>
            <a:r>
              <a:rPr lang="en-US" altLang="ja-JP" b="0" strike="noStrike" spc="-1" dirty="0">
                <a:solidFill>
                  <a:srgbClr val="000000"/>
                </a:solidFill>
              </a:rPr>
              <a:t>DX</a:t>
            </a:r>
            <a:r>
              <a:rPr lang="ja-JP" altLang="ja-JP" b="0" strike="noStrike" spc="-1" dirty="0">
                <a:solidFill>
                  <a:srgbClr val="000000"/>
                </a:solidFill>
              </a:rPr>
              <a:t>の実践に向けて取り組み始める、もしくは取り組んでいる最中にある組織の</a:t>
            </a:r>
            <a:r>
              <a:rPr lang="en-US" altLang="ja-JP" sz="1800" dirty="0">
                <a:effectLst/>
                <a:cs typeface="Times New Roman" panose="02020603050405020304" pitchFamily="18" charset="0"/>
              </a:rPr>
              <a:t>DX</a:t>
            </a:r>
            <a:r>
              <a:rPr lang="ja-JP" altLang="ja-JP" sz="1800" dirty="0">
                <a:effectLst/>
                <a:cs typeface="Times New Roman" panose="02020603050405020304" pitchFamily="18" charset="0"/>
              </a:rPr>
              <a:t>推進の担当者</a:t>
            </a:r>
            <a:endParaRPr lang="en-US" altLang="ja-JP" sz="1800" dirty="0">
              <a:effectLst/>
              <a:cs typeface="Times New Roman" panose="02020603050405020304" pitchFamily="18" charset="0"/>
            </a:endParaRPr>
          </a:p>
          <a:p>
            <a:pPr>
              <a:tabLst>
                <a:tab pos="0" algn="l"/>
              </a:tabLst>
            </a:pPr>
            <a:endParaRPr lang="en-US" altLang="ja-JP" b="0" strike="noStrike" spc="-1" dirty="0">
              <a:solidFill>
                <a:srgbClr val="000000"/>
              </a:solidFill>
              <a:latin typeface="Meiryo UI"/>
              <a:ea typeface="Meiryo UI"/>
            </a:endParaRPr>
          </a:p>
        </p:txBody>
      </p:sp>
      <p:sp>
        <p:nvSpPr>
          <p:cNvPr id="217" name="PlaceHolder 3"/>
          <p:cNvSpPr>
            <a:spLocks noGrp="1"/>
          </p:cNvSpPr>
          <p:nvPr>
            <p:ph type="sldNum" idx="14"/>
          </p:nvPr>
        </p:nvSpPr>
        <p:spPr>
          <a:xfrm>
            <a:off x="9011880" y="6526080"/>
            <a:ext cx="2844360" cy="286920"/>
          </a:xfrm>
          <a:prstGeom prst="rect">
            <a:avLst/>
          </a:prstGeom>
          <a:noFill/>
          <a:ln w="9360">
            <a:noFill/>
          </a:ln>
        </p:spPr>
        <p:txBody>
          <a:bodyPr numCol="1" spcCol="0" anchor="t">
            <a:noAutofit/>
          </a:bodyPr>
          <a:lstStyle>
            <a:lvl1pPr indent="0" algn="r">
              <a:lnSpc>
                <a:spcPct val="100000"/>
              </a:lnSpc>
              <a:buNone/>
              <a:defRPr lang="en-US" sz="1400" b="0" strike="noStrike" spc="-1">
                <a:solidFill>
                  <a:srgbClr val="002060"/>
                </a:solidFill>
                <a:latin typeface="メイリオ"/>
                <a:ea typeface="メイリオ"/>
              </a:defRPr>
            </a:lvl1pPr>
          </a:lstStyle>
          <a:p>
            <a:pPr indent="0" algn="r">
              <a:lnSpc>
                <a:spcPct val="100000"/>
              </a:lnSpc>
              <a:buNone/>
            </a:pPr>
            <a:fld id="{09AC01E6-3B75-4685-B927-431A32AEDF55}" type="slidenum">
              <a:rPr lang="en-US" sz="1400" b="0" strike="noStrike" spc="-1">
                <a:solidFill>
                  <a:srgbClr val="002060"/>
                </a:solidFill>
                <a:latin typeface="メイリオ"/>
                <a:ea typeface="メイリオ"/>
              </a:rPr>
              <a:t>5</a:t>
            </a:fld>
            <a:endParaRPr lang="en-US" sz="1400" b="0" strike="noStrike" spc="-1" dirty="0">
              <a:solidFill>
                <a:srgbClr val="000000"/>
              </a:solidFill>
              <a:latin typeface="Meiryo UI" panose="020B0604030504040204" pitchFamily="50" charset="-128"/>
            </a:endParaRPr>
          </a:p>
        </p:txBody>
      </p:sp>
      <p:pic>
        <p:nvPicPr>
          <p:cNvPr id="15" name="図 14" descr="アイコン&#10;&#10;自動的に生成された説明">
            <a:extLst>
              <a:ext uri="{FF2B5EF4-FFF2-40B4-BE49-F238E27FC236}">
                <a16:creationId xmlns:a16="http://schemas.microsoft.com/office/drawing/2014/main" id="{E0D76C64-9BBF-4349-8717-0BFFFFD17E7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4229" y="4629568"/>
            <a:ext cx="936104" cy="936104"/>
          </a:xfrm>
          <a:prstGeom prst="rect">
            <a:avLst/>
          </a:prstGeom>
        </p:spPr>
      </p:pic>
      <p:pic>
        <p:nvPicPr>
          <p:cNvPr id="16" name="図 15" descr="アイコン&#10;&#10;自動的に生成された説明">
            <a:extLst>
              <a:ext uri="{FF2B5EF4-FFF2-40B4-BE49-F238E27FC236}">
                <a16:creationId xmlns:a16="http://schemas.microsoft.com/office/drawing/2014/main" id="{1EDF11D2-D09D-4F91-BE56-6CD8C8E4797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23895" y="4629568"/>
            <a:ext cx="936104" cy="936104"/>
          </a:xfrm>
          <a:prstGeom prst="rect">
            <a:avLst/>
          </a:prstGeom>
        </p:spPr>
      </p:pic>
      <p:pic>
        <p:nvPicPr>
          <p:cNvPr id="17" name="図 16" descr="アイコン&#10;&#10;自動的に生成された説明">
            <a:extLst>
              <a:ext uri="{FF2B5EF4-FFF2-40B4-BE49-F238E27FC236}">
                <a16:creationId xmlns:a16="http://schemas.microsoft.com/office/drawing/2014/main" id="{8D0A92C0-5EAA-4963-8FFC-1C92D4B499F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89747" y="4641600"/>
            <a:ext cx="936104" cy="936104"/>
          </a:xfrm>
          <a:prstGeom prst="rect">
            <a:avLst/>
          </a:prstGeom>
        </p:spPr>
      </p:pic>
      <p:sp>
        <p:nvSpPr>
          <p:cNvPr id="18" name="正方形/長方形 19">
            <a:extLst>
              <a:ext uri="{FF2B5EF4-FFF2-40B4-BE49-F238E27FC236}">
                <a16:creationId xmlns:a16="http://schemas.microsoft.com/office/drawing/2014/main" id="{75B8A1B2-3D73-4BA4-9D49-DA6F81769902}"/>
              </a:ext>
            </a:extLst>
          </p:cNvPr>
          <p:cNvSpPr/>
          <p:nvPr/>
        </p:nvSpPr>
        <p:spPr>
          <a:xfrm>
            <a:off x="1735175" y="5639626"/>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19" name="正方形/長方形 19">
            <a:extLst>
              <a:ext uri="{FF2B5EF4-FFF2-40B4-BE49-F238E27FC236}">
                <a16:creationId xmlns:a16="http://schemas.microsoft.com/office/drawing/2014/main" id="{054B01C4-D8CE-4514-A76E-2C1649EC323F}"/>
              </a:ext>
            </a:extLst>
          </p:cNvPr>
          <p:cNvSpPr/>
          <p:nvPr/>
        </p:nvSpPr>
        <p:spPr>
          <a:xfrm>
            <a:off x="2694072" y="5650197"/>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0" name="正方形/長方形 19">
            <a:extLst>
              <a:ext uri="{FF2B5EF4-FFF2-40B4-BE49-F238E27FC236}">
                <a16:creationId xmlns:a16="http://schemas.microsoft.com/office/drawing/2014/main" id="{914F96C0-3642-4C22-AFBE-C502DE17AF54}"/>
              </a:ext>
            </a:extLst>
          </p:cNvPr>
          <p:cNvSpPr/>
          <p:nvPr/>
        </p:nvSpPr>
        <p:spPr>
          <a:xfrm>
            <a:off x="3448042" y="5653410"/>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24" name="正方形/長方形 19">
            <a:extLst>
              <a:ext uri="{FF2B5EF4-FFF2-40B4-BE49-F238E27FC236}">
                <a16:creationId xmlns:a16="http://schemas.microsoft.com/office/drawing/2014/main" id="{52D85701-BABF-45B5-AFD9-EC5D59C8A98B}"/>
              </a:ext>
            </a:extLst>
          </p:cNvPr>
          <p:cNvSpPr/>
          <p:nvPr/>
        </p:nvSpPr>
        <p:spPr>
          <a:xfrm>
            <a:off x="5857424" y="5574586"/>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5" name="正方形/長方形 19">
            <a:extLst>
              <a:ext uri="{FF2B5EF4-FFF2-40B4-BE49-F238E27FC236}">
                <a16:creationId xmlns:a16="http://schemas.microsoft.com/office/drawing/2014/main" id="{BAAF3ABD-68F6-494D-A0F3-783CFA159A7E}"/>
              </a:ext>
            </a:extLst>
          </p:cNvPr>
          <p:cNvSpPr/>
          <p:nvPr/>
        </p:nvSpPr>
        <p:spPr>
          <a:xfrm>
            <a:off x="6816321" y="5585157"/>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経営</a:t>
            </a:r>
            <a:endParaRPr lang="en-US" sz="1800" b="0" strike="noStrike" spc="-1" dirty="0">
              <a:solidFill>
                <a:srgbClr val="000000"/>
              </a:solidFill>
              <a:latin typeface="Meiryo UI" panose="020B0604030504040204" pitchFamily="50" charset="-128"/>
            </a:endParaRPr>
          </a:p>
        </p:txBody>
      </p:sp>
      <p:sp>
        <p:nvSpPr>
          <p:cNvPr id="26" name="正方形/長方形 25">
            <a:extLst>
              <a:ext uri="{FF2B5EF4-FFF2-40B4-BE49-F238E27FC236}">
                <a16:creationId xmlns:a16="http://schemas.microsoft.com/office/drawing/2014/main" id="{87790D1B-A75A-4834-A8E1-D8D748E92B86}"/>
              </a:ext>
            </a:extLst>
          </p:cNvPr>
          <p:cNvSpPr/>
          <p:nvPr/>
        </p:nvSpPr>
        <p:spPr>
          <a:xfrm>
            <a:off x="7570291" y="5588370"/>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
        <p:nvSpPr>
          <p:cNvPr id="28" name="正方形/長方形 19">
            <a:extLst>
              <a:ext uri="{FF2B5EF4-FFF2-40B4-BE49-F238E27FC236}">
                <a16:creationId xmlns:a16="http://schemas.microsoft.com/office/drawing/2014/main" id="{9E17DF6D-E843-4318-9A48-1FDE79282C29}"/>
              </a:ext>
            </a:extLst>
          </p:cNvPr>
          <p:cNvSpPr/>
          <p:nvPr/>
        </p:nvSpPr>
        <p:spPr>
          <a:xfrm>
            <a:off x="1055440" y="3229672"/>
            <a:ext cx="10805028"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ja-JP" altLang="en-US" sz="2000" strike="noStrike" spc="-1" dirty="0">
                <a:solidFill>
                  <a:srgbClr val="000000"/>
                </a:solidFill>
                <a:latin typeface="Meiryo UI"/>
                <a:ea typeface="Meiryo UI"/>
              </a:rPr>
              <a:t>本資料では、各ページの右上に役割別にアイコンを表示</a:t>
            </a:r>
            <a:endParaRPr lang="en-US" sz="2000" strike="noStrike" spc="-1" dirty="0">
              <a:solidFill>
                <a:srgbClr val="000000"/>
              </a:solidFill>
              <a:latin typeface="Meiryo UI" panose="020B0604030504040204" pitchFamily="50" charset="-128"/>
            </a:endParaRPr>
          </a:p>
        </p:txBody>
      </p:sp>
      <p:pic>
        <p:nvPicPr>
          <p:cNvPr id="30" name="図 29" descr="アイコン&#10;&#10;自動的に生成された説明">
            <a:extLst>
              <a:ext uri="{FF2B5EF4-FFF2-40B4-BE49-F238E27FC236}">
                <a16:creationId xmlns:a16="http://schemas.microsoft.com/office/drawing/2014/main" id="{A84E0EE6-FEA5-4336-866D-3DE82D5FBB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0574" y="4785200"/>
            <a:ext cx="720000" cy="720000"/>
          </a:xfrm>
          <a:prstGeom prst="rect">
            <a:avLst/>
          </a:prstGeom>
        </p:spPr>
      </p:pic>
      <p:pic>
        <p:nvPicPr>
          <p:cNvPr id="31" name="図 30" descr="アイコン&#10;&#10;自動的に生成された説明">
            <a:extLst>
              <a:ext uri="{FF2B5EF4-FFF2-40B4-BE49-F238E27FC236}">
                <a16:creationId xmlns:a16="http://schemas.microsoft.com/office/drawing/2014/main" id="{EA0A20A2-EA81-47CD-AD3C-CBB719C68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1677" y="4785200"/>
            <a:ext cx="720000" cy="720000"/>
          </a:xfrm>
          <a:prstGeom prst="rect">
            <a:avLst/>
          </a:prstGeom>
        </p:spPr>
      </p:pic>
      <p:pic>
        <p:nvPicPr>
          <p:cNvPr id="32" name="図 31" descr="アイコン&#10;&#10;自動的に生成された説明">
            <a:extLst>
              <a:ext uri="{FF2B5EF4-FFF2-40B4-BE49-F238E27FC236}">
                <a16:creationId xmlns:a16="http://schemas.microsoft.com/office/drawing/2014/main" id="{C99534E2-9503-4FCD-B5EB-1FFD9A78D7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6092" y="4797232"/>
            <a:ext cx="720000" cy="72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タイトル 2"/>
          <p:cNvSpPr/>
          <p:nvPr/>
        </p:nvSpPr>
        <p:spPr>
          <a:xfrm>
            <a:off x="695160" y="33516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spc="-1" dirty="0">
                <a:solidFill>
                  <a:srgbClr val="000066"/>
                </a:solidFill>
                <a:latin typeface="Meiryo UI"/>
                <a:ea typeface="Meiryo UI"/>
              </a:rPr>
              <a:t>DX</a:t>
            </a:r>
            <a:r>
              <a:rPr lang="ja-JP" altLang="ja-JP" sz="2800" spc="-1" dirty="0">
                <a:solidFill>
                  <a:srgbClr val="000066"/>
                </a:solidFill>
                <a:latin typeface="Meiryo UI"/>
                <a:ea typeface="Meiryo UI"/>
              </a:rPr>
              <a:t>実践手引書 　ヒアリング企業　と　関連資料</a:t>
            </a:r>
            <a:endParaRPr lang="en-US" altLang="ja-JP" sz="2800" spc="-1" dirty="0">
              <a:solidFill>
                <a:srgbClr val="000000"/>
              </a:solidFill>
              <a:latin typeface="Meiryo UI" panose="020B0604030504040204" pitchFamily="50" charset="-128"/>
            </a:endParaRPr>
          </a:p>
        </p:txBody>
      </p:sp>
      <p:pic>
        <p:nvPicPr>
          <p:cNvPr id="28" name="図 27" descr="アイコン&#10;&#10;自動的に生成された説明">
            <a:extLst>
              <a:ext uri="{FF2B5EF4-FFF2-40B4-BE49-F238E27FC236}">
                <a16:creationId xmlns:a16="http://schemas.microsoft.com/office/drawing/2014/main" id="{C5B5D221-B572-4A52-851E-A71592A32FF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9" name="図 28" descr="アイコン&#10;&#10;自動的に生成された説明">
            <a:extLst>
              <a:ext uri="{FF2B5EF4-FFF2-40B4-BE49-F238E27FC236}">
                <a16:creationId xmlns:a16="http://schemas.microsoft.com/office/drawing/2014/main" id="{4CC3E26B-20C3-4C90-8227-4C77E29A582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30" name="図 29" descr="アイコン&#10;&#10;自動的に生成された説明">
            <a:extLst>
              <a:ext uri="{FF2B5EF4-FFF2-40B4-BE49-F238E27FC236}">
                <a16:creationId xmlns:a16="http://schemas.microsoft.com/office/drawing/2014/main" id="{234F38CE-C425-47C6-9533-02A0300712C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1" name="正方形/長方形 19">
            <a:extLst>
              <a:ext uri="{FF2B5EF4-FFF2-40B4-BE49-F238E27FC236}">
                <a16:creationId xmlns:a16="http://schemas.microsoft.com/office/drawing/2014/main" id="{AE2DF0B6-1B22-4BDD-B9E3-166837665016}"/>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32" name="正方形/長方形 19">
            <a:extLst>
              <a:ext uri="{FF2B5EF4-FFF2-40B4-BE49-F238E27FC236}">
                <a16:creationId xmlns:a16="http://schemas.microsoft.com/office/drawing/2014/main" id="{FC774667-11D2-40F5-ACF8-6528D5DA3AA0}"/>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3" name="正方形/長方形 32">
            <a:extLst>
              <a:ext uri="{FF2B5EF4-FFF2-40B4-BE49-F238E27FC236}">
                <a16:creationId xmlns:a16="http://schemas.microsoft.com/office/drawing/2014/main" id="{74FF3D89-7B4F-4052-9771-DA3312429ABB}"/>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6" name="スライド番号プレースホルダー 5">
            <a:extLst>
              <a:ext uri="{FF2B5EF4-FFF2-40B4-BE49-F238E27FC236}">
                <a16:creationId xmlns:a16="http://schemas.microsoft.com/office/drawing/2014/main" id="{026FC79F-92A9-42F3-9603-E6A237E06AC1}"/>
              </a:ext>
            </a:extLst>
          </p:cNvPr>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59A5F92-6EEE-41BD-9CC0-287D19ACD949}" type="slidenum">
              <a:rPr lang="en-US" sz="1400" b="0" strike="noStrike" spc="-1">
                <a:solidFill>
                  <a:srgbClr val="002060"/>
                </a:solidFill>
                <a:latin typeface="メイリオ"/>
                <a:ea typeface="メイリオ"/>
              </a:rPr>
              <a:t>6</a:t>
            </a:fld>
            <a:endParaRPr lang="en-US" sz="1400" b="0" strike="noStrike" spc="-1" dirty="0">
              <a:solidFill>
                <a:srgbClr val="000000"/>
              </a:solidFill>
              <a:latin typeface="Meiryo UI" panose="020B0604030504040204" pitchFamily="50" charset="-128"/>
            </a:endParaRPr>
          </a:p>
        </p:txBody>
      </p:sp>
      <p:sp>
        <p:nvSpPr>
          <p:cNvPr id="40" name="正方形/長方形 8">
            <a:extLst>
              <a:ext uri="{FF2B5EF4-FFF2-40B4-BE49-F238E27FC236}">
                <a16:creationId xmlns:a16="http://schemas.microsoft.com/office/drawing/2014/main" id="{45CEBE49-C95D-414E-A9DD-BEE4A0F1B699}"/>
              </a:ext>
            </a:extLst>
          </p:cNvPr>
          <p:cNvSpPr/>
          <p:nvPr/>
        </p:nvSpPr>
        <p:spPr>
          <a:xfrm>
            <a:off x="444240" y="1278360"/>
            <a:ext cx="4626000" cy="5452200"/>
          </a:xfrm>
          <a:prstGeom prst="rect">
            <a:avLst/>
          </a:prstGeom>
          <a:solidFill>
            <a:srgbClr val="DEEBF7">
              <a:alpha val="7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41" name="正方形/長方形 9">
            <a:extLst>
              <a:ext uri="{FF2B5EF4-FFF2-40B4-BE49-F238E27FC236}">
                <a16:creationId xmlns:a16="http://schemas.microsoft.com/office/drawing/2014/main" id="{B8EEEDEA-A675-4EBD-9D7B-C058FDECB78C}"/>
              </a:ext>
            </a:extLst>
          </p:cNvPr>
          <p:cNvSpPr/>
          <p:nvPr/>
        </p:nvSpPr>
        <p:spPr>
          <a:xfrm>
            <a:off x="5247360" y="1272960"/>
            <a:ext cx="3740760" cy="5452200"/>
          </a:xfrm>
          <a:prstGeom prst="rect">
            <a:avLst/>
          </a:prstGeom>
          <a:solidFill>
            <a:srgbClr val="DEEBF7">
              <a:alpha val="9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42" name="正方形/長方形 10">
            <a:extLst>
              <a:ext uri="{FF2B5EF4-FFF2-40B4-BE49-F238E27FC236}">
                <a16:creationId xmlns:a16="http://schemas.microsoft.com/office/drawing/2014/main" id="{5D12FEE6-140E-4D15-B845-5D30C85EF25F}"/>
              </a:ext>
            </a:extLst>
          </p:cNvPr>
          <p:cNvSpPr/>
          <p:nvPr/>
        </p:nvSpPr>
        <p:spPr>
          <a:xfrm>
            <a:off x="9178200" y="1272960"/>
            <a:ext cx="2678040" cy="5452200"/>
          </a:xfrm>
          <a:prstGeom prst="rect">
            <a:avLst/>
          </a:prstGeom>
          <a:solidFill>
            <a:srgbClr val="DEEBF7">
              <a:alpha val="7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240" b="0" strike="noStrike" spc="-1">
              <a:solidFill>
                <a:srgbClr val="FFFFFF"/>
              </a:solidFill>
              <a:latin typeface="Meiryo UI"/>
              <a:ea typeface="Meiryo UI"/>
            </a:endParaRPr>
          </a:p>
        </p:txBody>
      </p:sp>
      <p:sp>
        <p:nvSpPr>
          <p:cNvPr id="43" name="四角形: 角を丸くする 11">
            <a:extLst>
              <a:ext uri="{FF2B5EF4-FFF2-40B4-BE49-F238E27FC236}">
                <a16:creationId xmlns:a16="http://schemas.microsoft.com/office/drawing/2014/main" id="{0EE28656-4026-4356-B744-5801609DC600}"/>
              </a:ext>
            </a:extLst>
          </p:cNvPr>
          <p:cNvSpPr/>
          <p:nvPr/>
        </p:nvSpPr>
        <p:spPr>
          <a:xfrm>
            <a:off x="632880" y="1734840"/>
            <a:ext cx="4356000"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tabLst>
                <a:tab pos="0" algn="l"/>
              </a:tabLst>
            </a:pPr>
            <a:r>
              <a:rPr lang="en-US" sz="1800" b="0" strike="noStrike" spc="-1" dirty="0">
                <a:solidFill>
                  <a:srgbClr val="FFFFFF"/>
                </a:solidFill>
                <a:latin typeface="Meiryo UI"/>
                <a:ea typeface="Meiryo UI"/>
              </a:rPr>
              <a:t>DX</a:t>
            </a:r>
            <a:r>
              <a:rPr lang="ja-JP" sz="1800" b="0" strike="noStrike" spc="-1" dirty="0">
                <a:solidFill>
                  <a:srgbClr val="FFFFFF"/>
                </a:solidFill>
                <a:latin typeface="Meiryo UI"/>
                <a:ea typeface="Meiryo UI"/>
              </a:rPr>
              <a:t>先進企業の調査</a:t>
            </a:r>
            <a:endParaRPr lang="en-US" sz="1800" b="0" strike="noStrike" spc="-1" dirty="0">
              <a:solidFill>
                <a:srgbClr val="000000"/>
              </a:solidFill>
              <a:latin typeface="Meiryo UI" panose="020B0604030504040204" pitchFamily="50" charset="-128"/>
            </a:endParaRPr>
          </a:p>
        </p:txBody>
      </p:sp>
      <p:sp>
        <p:nvSpPr>
          <p:cNvPr id="44" name="フローチャート: 処理 12">
            <a:extLst>
              <a:ext uri="{FF2B5EF4-FFF2-40B4-BE49-F238E27FC236}">
                <a16:creationId xmlns:a16="http://schemas.microsoft.com/office/drawing/2014/main" id="{C25A9475-7AF8-4189-9EB1-0DD2820D2C89}"/>
              </a:ext>
            </a:extLst>
          </p:cNvPr>
          <p:cNvSpPr/>
          <p:nvPr/>
        </p:nvSpPr>
        <p:spPr>
          <a:xfrm>
            <a:off x="2770200" y="2960280"/>
            <a:ext cx="2091600" cy="2752200"/>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49680" rIns="49680" bIns="49680" anchor="t">
            <a:noAutofit/>
          </a:bodyPr>
          <a:lstStyle/>
          <a:p>
            <a:pPr>
              <a:lnSpc>
                <a:spcPct val="100000"/>
              </a:lnSpc>
              <a:tabLst>
                <a:tab pos="0" algn="l"/>
              </a:tabLst>
            </a:pPr>
            <a:r>
              <a:rPr lang="ja-JP" sz="1800" b="1" strike="noStrike" spc="-1" dirty="0">
                <a:solidFill>
                  <a:srgbClr val="000000"/>
                </a:solidFill>
                <a:latin typeface="Meiryo UI"/>
                <a:ea typeface="Meiryo UI"/>
              </a:rPr>
              <a:t>【調査</a:t>
            </a:r>
            <a:r>
              <a:rPr lang="ja-JP" altLang="en-US" b="1" spc="-1" dirty="0">
                <a:solidFill>
                  <a:srgbClr val="000000"/>
                </a:solidFill>
                <a:latin typeface="Meiryo UI"/>
                <a:ea typeface="Meiryo UI"/>
              </a:rPr>
              <a:t> </a:t>
            </a:r>
            <a:r>
              <a:rPr lang="ja-JP" sz="1800" b="1" strike="noStrike" spc="-1" dirty="0">
                <a:solidFill>
                  <a:srgbClr val="000000"/>
                </a:solidFill>
                <a:latin typeface="Meiryo UI"/>
                <a:ea typeface="Meiryo UI"/>
              </a:rPr>
              <a:t>概要報告書】</a:t>
            </a:r>
            <a:endParaRPr lang="en-US" sz="1800" b="0" strike="noStrike" spc="-1" dirty="0">
              <a:solidFill>
                <a:srgbClr val="000000"/>
              </a:solidFill>
              <a:latin typeface="Meiryo UI" panose="020B0604030504040204" pitchFamily="50" charset="-128"/>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en-US" sz="1000" b="0" strike="noStrike" spc="-1" dirty="0">
                <a:solidFill>
                  <a:srgbClr val="000000"/>
                </a:solidFill>
                <a:latin typeface="Meiryo UI"/>
                <a:ea typeface="Meiryo UI"/>
              </a:rPr>
              <a:t>①</a:t>
            </a:r>
            <a:r>
              <a:rPr lang="ja-JP" sz="1000" b="0" strike="noStrike" spc="-1" dirty="0">
                <a:solidFill>
                  <a:srgbClr val="000000"/>
                </a:solidFill>
                <a:latin typeface="Meiryo UI"/>
                <a:ea typeface="Meiryo UI"/>
              </a:rPr>
              <a:t>「</a:t>
            </a:r>
            <a:r>
              <a:rPr lang="en-US" sz="1000" b="0" strike="noStrike" spc="-1" dirty="0">
                <a:solidFill>
                  <a:srgbClr val="000000"/>
                </a:solidFill>
                <a:latin typeface="Meiryo UI"/>
                <a:ea typeface="Meiryo UI"/>
              </a:rPr>
              <a:t>DX</a:t>
            </a:r>
            <a:r>
              <a:rPr lang="ja-JP" sz="1000" b="0" strike="noStrike" spc="-1" dirty="0">
                <a:solidFill>
                  <a:srgbClr val="000000"/>
                </a:solidFill>
                <a:latin typeface="Meiryo UI"/>
                <a:ea typeface="Meiryo UI"/>
              </a:rPr>
              <a:t>先進企業へのヒアリング調査」</a:t>
            </a:r>
            <a:endParaRPr lang="en-US" sz="1000" b="0" strike="noStrike" spc="-1" dirty="0">
              <a:solidFill>
                <a:srgbClr val="000000"/>
              </a:solidFill>
              <a:latin typeface="Meiryo UI" panose="020B0604030504040204" pitchFamily="50" charset="-128"/>
            </a:endParaRPr>
          </a:p>
          <a:p>
            <a:pPr>
              <a:lnSpc>
                <a:spcPct val="100000"/>
              </a:lnSpc>
              <a:tabLst>
                <a:tab pos="0" algn="l"/>
              </a:tabLst>
            </a:pPr>
            <a:r>
              <a:rPr lang="en-US" sz="1000" b="0" strike="noStrike" spc="-1" dirty="0">
                <a:solidFill>
                  <a:srgbClr val="000000"/>
                </a:solidFill>
                <a:latin typeface="Meiryo UI"/>
                <a:ea typeface="Meiryo UI"/>
              </a:rPr>
              <a:t>②</a:t>
            </a:r>
            <a:r>
              <a:rPr lang="ja-JP" sz="1000" b="0" strike="noStrike" spc="-1" dirty="0">
                <a:solidFill>
                  <a:srgbClr val="000000"/>
                </a:solidFill>
                <a:latin typeface="Meiryo UI"/>
                <a:ea typeface="Meiryo UI"/>
              </a:rPr>
              <a:t>「</a:t>
            </a:r>
            <a:r>
              <a:rPr lang="en-US" sz="1000" b="0" strike="noStrike" spc="-1" dirty="0">
                <a:solidFill>
                  <a:srgbClr val="000000"/>
                </a:solidFill>
                <a:latin typeface="Meiryo UI"/>
                <a:ea typeface="Meiryo UI"/>
              </a:rPr>
              <a:t>DX</a:t>
            </a:r>
            <a:r>
              <a:rPr lang="ja-JP" sz="1000" b="0" strike="noStrike" spc="-1" dirty="0">
                <a:solidFill>
                  <a:srgbClr val="000000"/>
                </a:solidFill>
                <a:latin typeface="Meiryo UI"/>
                <a:ea typeface="Meiryo UI"/>
              </a:rPr>
              <a:t>の継続的な取り組み事例に関する調査」</a:t>
            </a:r>
            <a:endParaRPr lang="en-US" sz="1000" b="0" strike="noStrike" spc="-1" dirty="0">
              <a:solidFill>
                <a:srgbClr val="000000"/>
              </a:solidFill>
              <a:latin typeface="Meiryo UI" panose="020B0604030504040204" pitchFamily="50" charset="-128"/>
            </a:endParaRPr>
          </a:p>
          <a:p>
            <a:pPr>
              <a:lnSpc>
                <a:spcPct val="100000"/>
              </a:lnSpc>
              <a:tabLst>
                <a:tab pos="0" algn="l"/>
              </a:tabLst>
            </a:pPr>
            <a:r>
              <a:rPr lang="en-US" sz="1000" b="0" strike="noStrike" spc="-1" dirty="0">
                <a:solidFill>
                  <a:srgbClr val="000000"/>
                </a:solidFill>
                <a:latin typeface="Meiryo UI"/>
                <a:ea typeface="Meiryo UI"/>
              </a:rPr>
              <a:t>③</a:t>
            </a:r>
            <a:r>
              <a:rPr lang="ja-JP" sz="1000" b="0" strike="noStrike" spc="-1" dirty="0">
                <a:solidFill>
                  <a:srgbClr val="000000"/>
                </a:solidFill>
                <a:latin typeface="Meiryo UI"/>
                <a:ea typeface="Meiryo UI"/>
              </a:rPr>
              <a:t>「</a:t>
            </a:r>
            <a:r>
              <a:rPr lang="en-US" sz="1000" b="0" strike="noStrike" spc="-1" dirty="0">
                <a:solidFill>
                  <a:srgbClr val="000000"/>
                </a:solidFill>
                <a:latin typeface="Meiryo UI"/>
                <a:ea typeface="Meiryo UI"/>
              </a:rPr>
              <a:t>DX</a:t>
            </a:r>
            <a:r>
              <a:rPr lang="ja-JP" sz="1000" b="0" strike="noStrike" spc="-1" dirty="0">
                <a:solidFill>
                  <a:srgbClr val="000000"/>
                </a:solidFill>
                <a:latin typeface="Meiryo UI"/>
                <a:ea typeface="Meiryo UI"/>
              </a:rPr>
              <a:t>を推進する上での課題と対応事例に関する調査」</a:t>
            </a:r>
            <a:endParaRPr lang="en-US" sz="1000" b="0" strike="noStrike" spc="-1" dirty="0">
              <a:solidFill>
                <a:srgbClr val="000000"/>
              </a:solidFill>
              <a:latin typeface="Meiryo UI" panose="020B0604030504040204" pitchFamily="50" charset="-128"/>
            </a:endParaRPr>
          </a:p>
          <a:p>
            <a:pPr>
              <a:lnSpc>
                <a:spcPct val="100000"/>
              </a:lnSpc>
              <a:tabLst>
                <a:tab pos="0" algn="l"/>
              </a:tabLst>
            </a:pPr>
            <a:r>
              <a:rPr lang="en-US" sz="1000" b="0" strike="noStrike" spc="-1" dirty="0">
                <a:solidFill>
                  <a:srgbClr val="000000"/>
                </a:solidFill>
                <a:latin typeface="Meiryo UI"/>
                <a:ea typeface="Meiryo UI"/>
              </a:rPr>
              <a:t>④</a:t>
            </a:r>
            <a:r>
              <a:rPr lang="ja-JP" sz="1000" b="0" strike="noStrike" spc="-1" dirty="0">
                <a:solidFill>
                  <a:srgbClr val="000000"/>
                </a:solidFill>
                <a:latin typeface="Meiryo UI"/>
                <a:ea typeface="Meiryo UI"/>
              </a:rPr>
              <a:t>「</a:t>
            </a:r>
            <a:r>
              <a:rPr lang="en-US" sz="1000" b="0" strike="noStrike" spc="-1" dirty="0">
                <a:solidFill>
                  <a:srgbClr val="000000"/>
                </a:solidFill>
                <a:latin typeface="Meiryo UI"/>
                <a:ea typeface="Meiryo UI"/>
              </a:rPr>
              <a:t>API</a:t>
            </a:r>
            <a:r>
              <a:rPr lang="ja-JP" sz="1000" b="0" strike="noStrike" spc="-1" dirty="0">
                <a:solidFill>
                  <a:srgbClr val="000000"/>
                </a:solidFill>
                <a:latin typeface="Meiryo UI"/>
                <a:ea typeface="Meiryo UI"/>
              </a:rPr>
              <a:t>の活用に関する実践状況調査」</a:t>
            </a:r>
            <a:endParaRPr lang="en-US" sz="1000" b="0" strike="noStrike" spc="-1" dirty="0">
              <a:solidFill>
                <a:srgbClr val="000000"/>
              </a:solidFill>
              <a:latin typeface="Meiryo UI" panose="020B0604030504040204" pitchFamily="50" charset="-128"/>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en-US" sz="1200" b="1" strike="noStrike" spc="-1" dirty="0">
                <a:solidFill>
                  <a:srgbClr val="000000"/>
                </a:solidFill>
                <a:latin typeface="Meiryo UI"/>
                <a:ea typeface="Meiryo UI"/>
              </a:rPr>
              <a:t>※DX</a:t>
            </a:r>
            <a:r>
              <a:rPr lang="ja-JP" sz="1200" b="1" strike="noStrike" spc="-1" dirty="0">
                <a:solidFill>
                  <a:srgbClr val="000000"/>
                </a:solidFill>
                <a:latin typeface="Meiryo UI"/>
                <a:ea typeface="Meiryo UI"/>
              </a:rPr>
              <a:t>実践手引書に</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1" strike="noStrike" spc="-1" dirty="0">
                <a:solidFill>
                  <a:srgbClr val="000000"/>
                </a:solidFill>
                <a:latin typeface="Meiryo UI"/>
                <a:ea typeface="Meiryo UI"/>
              </a:rPr>
              <a:t>　掲載しきれなかった情報も</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1" strike="noStrike" spc="-1" dirty="0">
                <a:solidFill>
                  <a:srgbClr val="000000"/>
                </a:solidFill>
                <a:latin typeface="Meiryo UI"/>
                <a:ea typeface="Meiryo UI"/>
              </a:rPr>
              <a:t>　掲載</a:t>
            </a:r>
            <a:endParaRPr lang="en-US" sz="1200" b="0" strike="noStrike" spc="-1" dirty="0">
              <a:solidFill>
                <a:srgbClr val="000000"/>
              </a:solidFill>
              <a:latin typeface="Meiryo UI" panose="020B0604030504040204" pitchFamily="50" charset="-128"/>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p:txBody>
      </p:sp>
      <p:sp>
        <p:nvSpPr>
          <p:cNvPr id="45" name="フローチャート: 処理 14">
            <a:extLst>
              <a:ext uri="{FF2B5EF4-FFF2-40B4-BE49-F238E27FC236}">
                <a16:creationId xmlns:a16="http://schemas.microsoft.com/office/drawing/2014/main" id="{73B0E909-FFF9-4725-A2BA-46D3E50854D1}"/>
              </a:ext>
            </a:extLst>
          </p:cNvPr>
          <p:cNvSpPr/>
          <p:nvPr/>
        </p:nvSpPr>
        <p:spPr>
          <a:xfrm>
            <a:off x="5564880" y="5884200"/>
            <a:ext cx="3197880" cy="583200"/>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49680" rIns="49680" bIns="49680" anchor="t">
            <a:noAutofit/>
          </a:bodyPr>
          <a:lstStyle/>
          <a:p>
            <a:pPr>
              <a:lnSpc>
                <a:spcPct val="100000"/>
              </a:lnSpc>
              <a:tabLst>
                <a:tab pos="0" algn="l"/>
              </a:tabLst>
            </a:pPr>
            <a:r>
              <a:rPr lang="ja-JP" sz="1200" b="1" strike="noStrike" spc="-1" dirty="0">
                <a:solidFill>
                  <a:srgbClr val="000000"/>
                </a:solidFill>
                <a:latin typeface="Meiryo UI"/>
                <a:ea typeface="Meiryo UI"/>
              </a:rPr>
              <a:t>【</a:t>
            </a:r>
            <a:r>
              <a:rPr lang="en-US" sz="1200" strike="noStrike" spc="-1" dirty="0">
                <a:solidFill>
                  <a:srgbClr val="000000"/>
                </a:solidFill>
                <a:latin typeface="Meiryo UI"/>
                <a:ea typeface="Meiryo UI"/>
              </a:rPr>
              <a:t>DX</a:t>
            </a:r>
            <a:r>
              <a:rPr lang="ja-JP" sz="1200" strike="noStrike" spc="-1" dirty="0">
                <a:solidFill>
                  <a:srgbClr val="000000"/>
                </a:solidFill>
                <a:latin typeface="Meiryo UI"/>
                <a:ea typeface="Meiryo UI"/>
              </a:rPr>
              <a:t>実践手引書 </a:t>
            </a:r>
            <a:r>
              <a:rPr lang="en-US" sz="1200" strike="noStrike" spc="-1" dirty="0">
                <a:solidFill>
                  <a:srgbClr val="000000"/>
                </a:solidFill>
                <a:latin typeface="Meiryo UI"/>
                <a:ea typeface="Meiryo UI"/>
              </a:rPr>
              <a:t>IT</a:t>
            </a:r>
            <a:r>
              <a:rPr lang="ja-JP" sz="1200" strike="noStrike" spc="-1" dirty="0">
                <a:solidFill>
                  <a:srgbClr val="000000"/>
                </a:solidFill>
                <a:latin typeface="Meiryo UI"/>
                <a:ea typeface="Meiryo UI"/>
              </a:rPr>
              <a:t>システム構築編 </a:t>
            </a:r>
            <a:endParaRPr lang="en-US" sz="1200" strike="noStrike" spc="-1" dirty="0">
              <a:solidFill>
                <a:srgbClr val="000000"/>
              </a:solidFill>
              <a:latin typeface="Meiryo UI" panose="020B0604030504040204" pitchFamily="50" charset="-128"/>
            </a:endParaRPr>
          </a:p>
          <a:p>
            <a:pPr>
              <a:lnSpc>
                <a:spcPct val="100000"/>
              </a:lnSpc>
              <a:tabLst>
                <a:tab pos="0" algn="l"/>
              </a:tabLst>
            </a:pPr>
            <a:r>
              <a:rPr lang="ja-JP" altLang="en-US" sz="1200" strike="noStrike" spc="-1" dirty="0">
                <a:solidFill>
                  <a:srgbClr val="000000"/>
                </a:solidFill>
                <a:latin typeface="Meiryo UI"/>
                <a:ea typeface="Meiryo UI"/>
              </a:rPr>
              <a:t>　</a:t>
            </a:r>
            <a:r>
              <a:rPr lang="ja-JP" sz="1200" strike="noStrike" spc="-1" dirty="0">
                <a:solidFill>
                  <a:srgbClr val="000000"/>
                </a:solidFill>
                <a:latin typeface="Meiryo UI"/>
                <a:ea typeface="Meiryo UI"/>
              </a:rPr>
              <a:t>レガシーシステム刷新ハンドブック</a:t>
            </a:r>
            <a:r>
              <a:rPr lang="ja-JP" sz="1200" b="1" strike="noStrike" spc="-1" dirty="0">
                <a:solidFill>
                  <a:srgbClr val="000000"/>
                </a:solidFill>
                <a:latin typeface="Meiryo UI"/>
                <a:ea typeface="Meiryo UI"/>
              </a:rPr>
              <a:t>】</a:t>
            </a:r>
            <a:endParaRPr lang="en-US" sz="1200" b="0" strike="noStrike" spc="-1" dirty="0">
              <a:solidFill>
                <a:srgbClr val="000000"/>
              </a:solidFill>
              <a:latin typeface="Meiryo UI" panose="020B0604030504040204" pitchFamily="50" charset="-128"/>
            </a:endParaRPr>
          </a:p>
        </p:txBody>
      </p:sp>
      <p:sp>
        <p:nvSpPr>
          <p:cNvPr id="46" name="フローチャート: 処理 15">
            <a:extLst>
              <a:ext uri="{FF2B5EF4-FFF2-40B4-BE49-F238E27FC236}">
                <a16:creationId xmlns:a16="http://schemas.microsoft.com/office/drawing/2014/main" id="{76EE3E5B-92C7-4D21-8EDD-2CF1478DABA5}"/>
              </a:ext>
            </a:extLst>
          </p:cNvPr>
          <p:cNvSpPr/>
          <p:nvPr/>
        </p:nvSpPr>
        <p:spPr>
          <a:xfrm>
            <a:off x="9312120" y="4173088"/>
            <a:ext cx="2355480" cy="1392992"/>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49680" rIns="49680" bIns="49680" anchor="t">
            <a:spAutoFit/>
          </a:bodyPr>
          <a:lstStyle/>
          <a:p>
            <a:pPr>
              <a:lnSpc>
                <a:spcPct val="100000"/>
              </a:lnSpc>
              <a:tabLst>
                <a:tab pos="0" algn="l"/>
              </a:tabLst>
            </a:pPr>
            <a:r>
              <a:rPr lang="ja-JP" sz="1200" b="1" strike="noStrike" spc="-1" dirty="0">
                <a:solidFill>
                  <a:srgbClr val="000000"/>
                </a:solidFill>
                <a:latin typeface="Meiryo UI"/>
                <a:ea typeface="Meiryo UI"/>
              </a:rPr>
              <a:t>【</a:t>
            </a:r>
            <a:r>
              <a:rPr lang="ja-JP" sz="1200" strike="noStrike" spc="-1" dirty="0">
                <a:solidFill>
                  <a:srgbClr val="000000"/>
                </a:solidFill>
                <a:latin typeface="Meiryo UI"/>
                <a:ea typeface="Meiryo UI"/>
              </a:rPr>
              <a:t>プラットフォームデジタル化指標 </a:t>
            </a:r>
            <a:endParaRPr lang="en-US" sz="1200" strike="noStrike" spc="-1" dirty="0">
              <a:solidFill>
                <a:srgbClr val="000000"/>
              </a:solidFill>
              <a:latin typeface="Meiryo UI" panose="020B0604030504040204" pitchFamily="50" charset="-128"/>
            </a:endParaRPr>
          </a:p>
          <a:p>
            <a:pPr>
              <a:lnSpc>
                <a:spcPct val="100000"/>
              </a:lnSpc>
              <a:tabLst>
                <a:tab pos="0" algn="l"/>
              </a:tabLst>
            </a:pPr>
            <a:r>
              <a:rPr lang="en-US" altLang="ja-JP" sz="1200" strike="noStrike" spc="-1" dirty="0">
                <a:solidFill>
                  <a:srgbClr val="000000"/>
                </a:solidFill>
                <a:latin typeface="Meiryo UI"/>
                <a:ea typeface="Meiryo UI"/>
              </a:rPr>
              <a:t>DX</a:t>
            </a:r>
            <a:r>
              <a:rPr lang="ja-JP" altLang="en-US" sz="1200" strike="noStrike" spc="-1" dirty="0">
                <a:solidFill>
                  <a:srgbClr val="000000"/>
                </a:solidFill>
                <a:latin typeface="Meiryo UI"/>
                <a:ea typeface="Meiryo UI"/>
              </a:rPr>
              <a:t>実践手引書連携ガイド</a:t>
            </a:r>
            <a:r>
              <a:rPr lang="ja-JP" sz="1200" b="1" strike="noStrike" spc="-1" dirty="0">
                <a:solidFill>
                  <a:srgbClr val="000000"/>
                </a:solidFill>
                <a:latin typeface="Meiryo UI"/>
                <a:ea typeface="Meiryo UI"/>
              </a:rPr>
              <a:t>】</a:t>
            </a:r>
            <a:endParaRPr lang="en-US" altLang="ja-JP" sz="1200" b="1" strike="noStrike" spc="-1" dirty="0">
              <a:solidFill>
                <a:srgbClr val="000000"/>
              </a:solidFill>
              <a:latin typeface="Meiryo UI"/>
              <a:ea typeface="Meiryo UI"/>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ja-JP" sz="1200" b="0" strike="noStrike" spc="-1" dirty="0">
                <a:solidFill>
                  <a:srgbClr val="000000"/>
                </a:solidFill>
                <a:latin typeface="Meiryo UI"/>
                <a:ea typeface="Meiryo UI"/>
              </a:rPr>
              <a:t>プラットフォームデジタル化指標の診断結果と</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en-US" sz="1200" b="0" strike="noStrike" spc="-1" dirty="0">
                <a:solidFill>
                  <a:srgbClr val="000000"/>
                </a:solidFill>
                <a:latin typeface="Meiryo UI"/>
                <a:ea typeface="Meiryo UI"/>
              </a:rPr>
              <a:t>DX</a:t>
            </a:r>
            <a:r>
              <a:rPr lang="ja-JP" sz="1200" b="0" strike="noStrike" spc="-1" dirty="0">
                <a:solidFill>
                  <a:srgbClr val="000000"/>
                </a:solidFill>
                <a:latin typeface="Meiryo UI"/>
                <a:ea typeface="Meiryo UI"/>
              </a:rPr>
              <a:t>実践手引書との関連付けガイド</a:t>
            </a:r>
            <a:endParaRPr lang="en-US" sz="1200" b="0" strike="noStrike" spc="-1" dirty="0">
              <a:solidFill>
                <a:srgbClr val="000000"/>
              </a:solidFill>
              <a:latin typeface="Meiryo UI" panose="020B0604030504040204" pitchFamily="50" charset="-128"/>
            </a:endParaRPr>
          </a:p>
          <a:p>
            <a:pPr>
              <a:lnSpc>
                <a:spcPct val="100000"/>
              </a:lnSpc>
              <a:tabLst>
                <a:tab pos="0" algn="l"/>
              </a:tabLst>
            </a:pPr>
            <a:endParaRPr lang="en-US" sz="1200" b="0" strike="noStrike" spc="-1" dirty="0">
              <a:solidFill>
                <a:srgbClr val="000000"/>
              </a:solidFill>
              <a:latin typeface="Meiryo UI" panose="020B0604030504040204" pitchFamily="50" charset="-128"/>
            </a:endParaRPr>
          </a:p>
        </p:txBody>
      </p:sp>
      <p:sp>
        <p:nvSpPr>
          <p:cNvPr id="47" name="フローチャート: 処理 16">
            <a:extLst>
              <a:ext uri="{FF2B5EF4-FFF2-40B4-BE49-F238E27FC236}">
                <a16:creationId xmlns:a16="http://schemas.microsoft.com/office/drawing/2014/main" id="{D253BED7-46CB-41C5-88EF-CCCCC86BA6ED}"/>
              </a:ext>
            </a:extLst>
          </p:cNvPr>
          <p:cNvSpPr/>
          <p:nvPr/>
        </p:nvSpPr>
        <p:spPr>
          <a:xfrm>
            <a:off x="9312120" y="3048840"/>
            <a:ext cx="2355480" cy="685106"/>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49680" rIns="49680" bIns="49680" anchor="t">
            <a:spAutoFit/>
          </a:bodyPr>
          <a:lstStyle/>
          <a:p>
            <a:pPr>
              <a:lnSpc>
                <a:spcPct val="100000"/>
              </a:lnSpc>
              <a:tabLst>
                <a:tab pos="0" algn="l"/>
              </a:tabLst>
            </a:pPr>
            <a:r>
              <a:rPr lang="ja-JP" sz="1200" b="1" strike="noStrike" spc="-1" dirty="0">
                <a:solidFill>
                  <a:srgbClr val="000000"/>
                </a:solidFill>
                <a:latin typeface="Meiryo UI"/>
                <a:ea typeface="Meiryo UI"/>
              </a:rPr>
              <a:t>【プラットフォームデジタル化指標】</a:t>
            </a:r>
            <a:endParaRPr lang="en-US" altLang="ja-JP" sz="1200" b="1" strike="noStrike" spc="-1" dirty="0">
              <a:solidFill>
                <a:srgbClr val="000000"/>
              </a:solidFill>
              <a:latin typeface="Meiryo UI"/>
              <a:ea typeface="Meiryo UI"/>
            </a:endParaRPr>
          </a:p>
          <a:p>
            <a:pPr>
              <a:lnSpc>
                <a:spcPct val="100000"/>
              </a:lnSpc>
              <a:tabLst>
                <a:tab pos="0" algn="l"/>
              </a:tabLst>
            </a:pPr>
            <a:r>
              <a:rPr lang="ja-JP" sz="1200" b="1" strike="noStrike" spc="-1" dirty="0">
                <a:solidFill>
                  <a:srgbClr val="000000"/>
                </a:solidFill>
                <a:latin typeface="Meiryo UI"/>
                <a:ea typeface="Meiryo UI"/>
              </a:rPr>
              <a:t> </a:t>
            </a:r>
            <a:endParaRPr lang="en-US" sz="1200" b="0" strike="noStrike" spc="-1" dirty="0">
              <a:solidFill>
                <a:srgbClr val="000000"/>
              </a:solidFill>
              <a:latin typeface="Meiryo UI" panose="020B0604030504040204" pitchFamily="50" charset="-128"/>
            </a:endParaRPr>
          </a:p>
          <a:p>
            <a:pPr>
              <a:lnSpc>
                <a:spcPct val="100000"/>
              </a:lnSpc>
              <a:tabLst>
                <a:tab pos="0" algn="l"/>
              </a:tabLst>
            </a:pPr>
            <a:r>
              <a:rPr lang="en-US" sz="1400" b="0" strike="noStrike" spc="-1" dirty="0">
                <a:solidFill>
                  <a:srgbClr val="000000"/>
                </a:solidFill>
                <a:latin typeface="Meiryo UI"/>
                <a:ea typeface="Meiryo UI"/>
              </a:rPr>
              <a:t>DX</a:t>
            </a:r>
            <a:r>
              <a:rPr lang="ja-JP" sz="1400" b="0" strike="noStrike" spc="-1" dirty="0">
                <a:solidFill>
                  <a:srgbClr val="000000"/>
                </a:solidFill>
                <a:latin typeface="Meiryo UI"/>
                <a:ea typeface="Meiryo UI"/>
              </a:rPr>
              <a:t>対応状況の見える化</a:t>
            </a:r>
            <a:endParaRPr lang="en-US" sz="1400" b="0" strike="noStrike" spc="-1" dirty="0">
              <a:solidFill>
                <a:srgbClr val="000000"/>
              </a:solidFill>
              <a:latin typeface="Meiryo UI" panose="020B0604030504040204" pitchFamily="50" charset="-128"/>
            </a:endParaRPr>
          </a:p>
        </p:txBody>
      </p:sp>
      <p:sp>
        <p:nvSpPr>
          <p:cNvPr id="48" name="四角形: 角を丸くする 17">
            <a:extLst>
              <a:ext uri="{FF2B5EF4-FFF2-40B4-BE49-F238E27FC236}">
                <a16:creationId xmlns:a16="http://schemas.microsoft.com/office/drawing/2014/main" id="{BC0B8525-C807-40BD-9A29-7A028678A543}"/>
              </a:ext>
            </a:extLst>
          </p:cNvPr>
          <p:cNvSpPr/>
          <p:nvPr/>
        </p:nvSpPr>
        <p:spPr>
          <a:xfrm>
            <a:off x="621360" y="1336680"/>
            <a:ext cx="11126160" cy="307080"/>
          </a:xfrm>
          <a:prstGeom prst="roundRect">
            <a:avLst>
              <a:gd name="adj" fmla="val 16667"/>
            </a:avLst>
          </a:prstGeom>
          <a:solidFill>
            <a:srgbClr val="FFFFFF"/>
          </a:solidFill>
          <a:ln w="50800">
            <a:solidFill>
              <a:srgbClr val="2F528F"/>
            </a:solidFill>
            <a:miter/>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tabLst>
                <a:tab pos="0" algn="l"/>
              </a:tabLst>
            </a:pPr>
            <a:r>
              <a:rPr lang="en-US" sz="1800" b="0" strike="noStrike" spc="-1" dirty="0">
                <a:solidFill>
                  <a:srgbClr val="000000"/>
                </a:solidFill>
                <a:latin typeface="Meiryo UI"/>
                <a:ea typeface="Meiryo UI"/>
              </a:rPr>
              <a:t>DX</a:t>
            </a:r>
            <a:r>
              <a:rPr lang="ja-JP" sz="1800" b="0" strike="noStrike" spc="-1" dirty="0">
                <a:solidFill>
                  <a:srgbClr val="000000"/>
                </a:solidFill>
                <a:latin typeface="Meiryo UI"/>
                <a:ea typeface="Meiryo UI"/>
              </a:rPr>
              <a:t>実践手引書　関連資料</a:t>
            </a:r>
            <a:endParaRPr lang="en-US" sz="1800" b="0" strike="noStrike" spc="-1" dirty="0">
              <a:solidFill>
                <a:srgbClr val="000000"/>
              </a:solidFill>
              <a:latin typeface="Meiryo UI" panose="020B0604030504040204" pitchFamily="50" charset="-128"/>
            </a:endParaRPr>
          </a:p>
        </p:txBody>
      </p:sp>
      <p:sp>
        <p:nvSpPr>
          <p:cNvPr id="49" name="フローチャート: 処理 18">
            <a:extLst>
              <a:ext uri="{FF2B5EF4-FFF2-40B4-BE49-F238E27FC236}">
                <a16:creationId xmlns:a16="http://schemas.microsoft.com/office/drawing/2014/main" id="{7984163A-EC27-40AF-9E28-ACDD494DFF08}"/>
              </a:ext>
            </a:extLst>
          </p:cNvPr>
          <p:cNvSpPr/>
          <p:nvPr/>
        </p:nvSpPr>
        <p:spPr>
          <a:xfrm>
            <a:off x="5724720" y="2959200"/>
            <a:ext cx="2877840" cy="2383200"/>
          </a:xfrm>
          <a:prstGeom prst="flowChartProcess">
            <a:avLst/>
          </a:prstGeom>
          <a:solidFill>
            <a:srgbClr val="FFFFFF"/>
          </a:solidFill>
          <a:ln w="12700">
            <a:noFill/>
          </a:ln>
        </p:spPr>
        <p:style>
          <a:lnRef idx="0">
            <a:scrgbClr r="0" g="0" b="0"/>
          </a:lnRef>
          <a:fillRef idx="0">
            <a:scrgbClr r="0" g="0" b="0"/>
          </a:fillRef>
          <a:effectRef idx="0">
            <a:scrgbClr r="0" g="0" b="0"/>
          </a:effectRef>
          <a:fontRef idx="minor"/>
        </p:style>
        <p:txBody>
          <a:bodyPr lIns="49680" tIns="99720" rIns="49680" bIns="49680" anchor="t">
            <a:noAutofit/>
          </a:bodyPr>
          <a:lstStyle/>
          <a:p>
            <a:pPr algn="ctr">
              <a:lnSpc>
                <a:spcPct val="100000"/>
              </a:lnSpc>
              <a:tabLst>
                <a:tab pos="0" algn="l"/>
              </a:tabLst>
            </a:pPr>
            <a:r>
              <a:rPr lang="ja-JP" sz="2000" b="1" strike="noStrike" spc="-1" dirty="0">
                <a:solidFill>
                  <a:srgbClr val="FF0000"/>
                </a:solidFill>
                <a:latin typeface="Meiryo UI"/>
                <a:ea typeface="Meiryo UI"/>
              </a:rPr>
              <a:t>【</a:t>
            </a:r>
            <a:r>
              <a:rPr lang="en-US" sz="2000" b="1" strike="noStrike" spc="-1" dirty="0">
                <a:solidFill>
                  <a:srgbClr val="FF0000"/>
                </a:solidFill>
                <a:latin typeface="Meiryo UI"/>
                <a:ea typeface="Meiryo UI"/>
              </a:rPr>
              <a:t>DX</a:t>
            </a:r>
            <a:r>
              <a:rPr lang="ja-JP" sz="2000" b="1" strike="noStrike" spc="-1" dirty="0">
                <a:solidFill>
                  <a:srgbClr val="FF0000"/>
                </a:solidFill>
                <a:latin typeface="Meiryo UI"/>
                <a:ea typeface="Meiryo UI"/>
              </a:rPr>
              <a:t>実践手引書 </a:t>
            </a:r>
            <a:endParaRPr lang="en-US" sz="2000" b="0" strike="noStrike" spc="-1" dirty="0">
              <a:solidFill>
                <a:srgbClr val="000000"/>
              </a:solidFill>
              <a:latin typeface="Meiryo UI" panose="020B0604030504040204" pitchFamily="50" charset="-128"/>
            </a:endParaRPr>
          </a:p>
          <a:p>
            <a:pPr algn="ctr">
              <a:lnSpc>
                <a:spcPct val="100000"/>
              </a:lnSpc>
              <a:tabLst>
                <a:tab pos="0" algn="l"/>
              </a:tabLst>
            </a:pPr>
            <a:r>
              <a:rPr lang="en-US" sz="2000" b="1" strike="noStrike" spc="-1" dirty="0">
                <a:solidFill>
                  <a:srgbClr val="FF0000"/>
                </a:solidFill>
                <a:latin typeface="Meiryo UI"/>
                <a:ea typeface="Meiryo UI"/>
              </a:rPr>
              <a:t>IT</a:t>
            </a:r>
            <a:r>
              <a:rPr lang="ja-JP" sz="2000" b="1" strike="noStrike" spc="-1" dirty="0">
                <a:solidFill>
                  <a:srgbClr val="FF0000"/>
                </a:solidFill>
                <a:latin typeface="Meiryo UI"/>
                <a:ea typeface="Meiryo UI"/>
              </a:rPr>
              <a:t>システム構築編】</a:t>
            </a:r>
            <a:endParaRPr lang="en-US" sz="2000" b="0" strike="noStrike" spc="-1" dirty="0">
              <a:solidFill>
                <a:srgbClr val="000000"/>
              </a:solidFill>
              <a:latin typeface="Meiryo UI" panose="020B0604030504040204" pitchFamily="50" charset="-128"/>
            </a:endParaRPr>
          </a:p>
        </p:txBody>
      </p:sp>
      <p:cxnSp>
        <p:nvCxnSpPr>
          <p:cNvPr id="50" name="直線矢印コネクタ 19">
            <a:extLst>
              <a:ext uri="{FF2B5EF4-FFF2-40B4-BE49-F238E27FC236}">
                <a16:creationId xmlns:a16="http://schemas.microsoft.com/office/drawing/2014/main" id="{04E9CD8B-CF1C-4235-80D9-88A49473AC7A}"/>
              </a:ext>
            </a:extLst>
          </p:cNvPr>
          <p:cNvCxnSpPr>
            <a:cxnSpLocks/>
            <a:stCxn id="44" idx="3"/>
          </p:cNvCxnSpPr>
          <p:nvPr/>
        </p:nvCxnSpPr>
        <p:spPr>
          <a:xfrm>
            <a:off x="4861800" y="4336380"/>
            <a:ext cx="813240" cy="180"/>
          </a:xfrm>
          <a:prstGeom prst="straightConnector1">
            <a:avLst/>
          </a:prstGeom>
          <a:ln w="31750">
            <a:solidFill>
              <a:srgbClr val="2F528F"/>
            </a:solidFill>
            <a:miter/>
            <a:tailEnd type="arrow" w="sm" len="sm"/>
          </a:ln>
        </p:spPr>
      </p:cxnSp>
      <p:sp>
        <p:nvSpPr>
          <p:cNvPr id="51" name="フローチャート: 処理 21">
            <a:extLst>
              <a:ext uri="{FF2B5EF4-FFF2-40B4-BE49-F238E27FC236}">
                <a16:creationId xmlns:a16="http://schemas.microsoft.com/office/drawing/2014/main" id="{FBF2773D-FBB8-49D5-AC73-D91D2F9CCF88}"/>
              </a:ext>
            </a:extLst>
          </p:cNvPr>
          <p:cNvSpPr/>
          <p:nvPr/>
        </p:nvSpPr>
        <p:spPr>
          <a:xfrm>
            <a:off x="5001840" y="4077000"/>
            <a:ext cx="378000" cy="182880"/>
          </a:xfrm>
          <a:prstGeom prst="flowChartProcess">
            <a:avLst/>
          </a:prstGeom>
          <a:noFill/>
          <a:ln w="1270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0000"/>
              </a:lnSpc>
              <a:tabLst>
                <a:tab pos="0" algn="l"/>
              </a:tabLst>
            </a:pPr>
            <a:r>
              <a:rPr lang="en-US" sz="1200" b="0" strike="noStrike" spc="-1" dirty="0">
                <a:solidFill>
                  <a:srgbClr val="000000"/>
                </a:solidFill>
                <a:latin typeface="Meiryo UI"/>
                <a:ea typeface="Meiryo UI"/>
              </a:rPr>
              <a:t>input</a:t>
            </a:r>
            <a:endParaRPr lang="en-US" sz="1200" b="0" strike="noStrike" spc="-1" dirty="0">
              <a:solidFill>
                <a:srgbClr val="000000"/>
              </a:solidFill>
              <a:latin typeface="Meiryo UI" panose="020B0604030504040204" pitchFamily="50" charset="-128"/>
            </a:endParaRPr>
          </a:p>
        </p:txBody>
      </p:sp>
      <p:cxnSp>
        <p:nvCxnSpPr>
          <p:cNvPr id="52" name="直線矢印コネクタ 22">
            <a:extLst>
              <a:ext uri="{FF2B5EF4-FFF2-40B4-BE49-F238E27FC236}">
                <a16:creationId xmlns:a16="http://schemas.microsoft.com/office/drawing/2014/main" id="{6620FCA5-0780-437A-AAAC-BDEE7BAA0E09}"/>
              </a:ext>
            </a:extLst>
          </p:cNvPr>
          <p:cNvCxnSpPr>
            <a:stCxn id="45" idx="0"/>
            <a:endCxn id="49" idx="2"/>
          </p:cNvCxnSpPr>
          <p:nvPr/>
        </p:nvCxnSpPr>
        <p:spPr>
          <a:xfrm flipV="1">
            <a:off x="7163640" y="5342400"/>
            <a:ext cx="360" cy="542160"/>
          </a:xfrm>
          <a:prstGeom prst="straightConnector1">
            <a:avLst/>
          </a:prstGeom>
          <a:ln w="31750">
            <a:solidFill>
              <a:srgbClr val="2F528F"/>
            </a:solidFill>
            <a:miter/>
            <a:tailEnd type="arrow" w="sm" len="sm"/>
          </a:ln>
        </p:spPr>
      </p:cxnSp>
      <p:cxnSp>
        <p:nvCxnSpPr>
          <p:cNvPr id="53" name="直線矢印コネクタ 23">
            <a:extLst>
              <a:ext uri="{FF2B5EF4-FFF2-40B4-BE49-F238E27FC236}">
                <a16:creationId xmlns:a16="http://schemas.microsoft.com/office/drawing/2014/main" id="{84368F1F-CD47-41A7-B229-08549A41B9F8}"/>
              </a:ext>
            </a:extLst>
          </p:cNvPr>
          <p:cNvCxnSpPr>
            <a:stCxn id="47" idx="2"/>
            <a:endCxn id="46" idx="0"/>
          </p:cNvCxnSpPr>
          <p:nvPr/>
        </p:nvCxnSpPr>
        <p:spPr>
          <a:xfrm>
            <a:off x="10489860" y="3733946"/>
            <a:ext cx="0" cy="439142"/>
          </a:xfrm>
          <a:prstGeom prst="straightConnector1">
            <a:avLst/>
          </a:prstGeom>
          <a:ln w="31750">
            <a:solidFill>
              <a:srgbClr val="2F528F"/>
            </a:solidFill>
            <a:miter/>
            <a:tailEnd type="arrow" w="sm" len="sm"/>
          </a:ln>
        </p:spPr>
      </p:cxnSp>
      <p:cxnSp>
        <p:nvCxnSpPr>
          <p:cNvPr id="54" name="直線矢印コネクタ 24">
            <a:extLst>
              <a:ext uri="{FF2B5EF4-FFF2-40B4-BE49-F238E27FC236}">
                <a16:creationId xmlns:a16="http://schemas.microsoft.com/office/drawing/2014/main" id="{C14B4C44-1753-4508-921A-B5066E252AD7}"/>
              </a:ext>
            </a:extLst>
          </p:cNvPr>
          <p:cNvCxnSpPr>
            <a:stCxn id="46" idx="1"/>
          </p:cNvCxnSpPr>
          <p:nvPr/>
        </p:nvCxnSpPr>
        <p:spPr>
          <a:xfrm flipH="1">
            <a:off x="8602560" y="4869584"/>
            <a:ext cx="709560" cy="0"/>
          </a:xfrm>
          <a:prstGeom prst="straightConnector1">
            <a:avLst/>
          </a:prstGeom>
          <a:ln w="31750">
            <a:solidFill>
              <a:srgbClr val="2F528F"/>
            </a:solidFill>
            <a:miter/>
            <a:tailEnd type="arrow" w="sm" len="sm"/>
          </a:ln>
        </p:spPr>
      </p:cxnSp>
      <p:sp>
        <p:nvSpPr>
          <p:cNvPr id="55" name="フローチャート: 処理 25">
            <a:extLst>
              <a:ext uri="{FF2B5EF4-FFF2-40B4-BE49-F238E27FC236}">
                <a16:creationId xmlns:a16="http://schemas.microsoft.com/office/drawing/2014/main" id="{F3F042CA-4F0E-40F3-96CE-B4530344CF8D}"/>
              </a:ext>
            </a:extLst>
          </p:cNvPr>
          <p:cNvSpPr/>
          <p:nvPr/>
        </p:nvSpPr>
        <p:spPr>
          <a:xfrm>
            <a:off x="6781320" y="5528160"/>
            <a:ext cx="306000" cy="182880"/>
          </a:xfrm>
          <a:prstGeom prst="flowChartProcess">
            <a:avLst/>
          </a:prstGeom>
          <a:noFill/>
          <a:ln w="1270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0000"/>
              </a:lnSpc>
              <a:tabLst>
                <a:tab pos="0" algn="l"/>
              </a:tabLst>
            </a:pPr>
            <a:r>
              <a:rPr lang="ja-JP" sz="1200" b="0" strike="noStrike" spc="-1" dirty="0">
                <a:solidFill>
                  <a:srgbClr val="000000"/>
                </a:solidFill>
                <a:latin typeface="Meiryo UI"/>
                <a:ea typeface="Meiryo UI"/>
              </a:rPr>
              <a:t>参照</a:t>
            </a:r>
            <a:endParaRPr lang="en-US" sz="1200" b="0" strike="noStrike" spc="-1" dirty="0">
              <a:solidFill>
                <a:srgbClr val="000000"/>
              </a:solidFill>
              <a:latin typeface="Meiryo UI" panose="020B0604030504040204" pitchFamily="50" charset="-128"/>
            </a:endParaRPr>
          </a:p>
        </p:txBody>
      </p:sp>
      <p:pic>
        <p:nvPicPr>
          <p:cNvPr id="56" name="グラフィックス 26" descr="クリップボード">
            <a:extLst>
              <a:ext uri="{FF2B5EF4-FFF2-40B4-BE49-F238E27FC236}">
                <a16:creationId xmlns:a16="http://schemas.microsoft.com/office/drawing/2014/main" id="{851CE114-21E6-408E-89EF-2AB13E221CA2}"/>
              </a:ext>
            </a:extLst>
          </p:cNvPr>
          <p:cNvPicPr/>
          <p:nvPr/>
        </p:nvPicPr>
        <p:blipFill>
          <a:blip r:embed="rId6"/>
          <a:stretch/>
        </p:blipFill>
        <p:spPr>
          <a:xfrm>
            <a:off x="3602880" y="2192400"/>
            <a:ext cx="496440" cy="496440"/>
          </a:xfrm>
          <a:prstGeom prst="rect">
            <a:avLst/>
          </a:prstGeom>
          <a:ln w="0">
            <a:noFill/>
          </a:ln>
        </p:spPr>
      </p:pic>
      <p:pic>
        <p:nvPicPr>
          <p:cNvPr id="57" name="グラフィックス 27" descr="拡大鏡">
            <a:extLst>
              <a:ext uri="{FF2B5EF4-FFF2-40B4-BE49-F238E27FC236}">
                <a16:creationId xmlns:a16="http://schemas.microsoft.com/office/drawing/2014/main" id="{A14575D8-26A8-424E-B97C-7C61128BA9BB}"/>
              </a:ext>
            </a:extLst>
          </p:cNvPr>
          <p:cNvPicPr/>
          <p:nvPr/>
        </p:nvPicPr>
        <p:blipFill>
          <a:blip r:embed="rId7"/>
          <a:stretch/>
        </p:blipFill>
        <p:spPr>
          <a:xfrm>
            <a:off x="4093560" y="2280240"/>
            <a:ext cx="393840" cy="393840"/>
          </a:xfrm>
          <a:prstGeom prst="rect">
            <a:avLst/>
          </a:prstGeom>
          <a:ln w="0">
            <a:noFill/>
          </a:ln>
        </p:spPr>
      </p:pic>
      <p:pic>
        <p:nvPicPr>
          <p:cNvPr id="58" name="グラフィックス 28" descr="開いた本">
            <a:extLst>
              <a:ext uri="{FF2B5EF4-FFF2-40B4-BE49-F238E27FC236}">
                <a16:creationId xmlns:a16="http://schemas.microsoft.com/office/drawing/2014/main" id="{B7598FA7-600C-4AF4-ABFE-DC14720AB2DF}"/>
              </a:ext>
            </a:extLst>
          </p:cNvPr>
          <p:cNvPicPr/>
          <p:nvPr/>
        </p:nvPicPr>
        <p:blipFill>
          <a:blip r:embed="rId8"/>
          <a:stretch/>
        </p:blipFill>
        <p:spPr>
          <a:xfrm>
            <a:off x="6814440" y="2149560"/>
            <a:ext cx="694440" cy="694440"/>
          </a:xfrm>
          <a:prstGeom prst="rect">
            <a:avLst/>
          </a:prstGeom>
          <a:ln w="0">
            <a:noFill/>
          </a:ln>
        </p:spPr>
      </p:pic>
      <p:pic>
        <p:nvPicPr>
          <p:cNvPr id="59" name="グラフィックス 29" descr="都市">
            <a:extLst>
              <a:ext uri="{FF2B5EF4-FFF2-40B4-BE49-F238E27FC236}">
                <a16:creationId xmlns:a16="http://schemas.microsoft.com/office/drawing/2014/main" id="{C1441162-D5FA-466A-B0FC-7FC7A9B28C08}"/>
              </a:ext>
            </a:extLst>
          </p:cNvPr>
          <p:cNvPicPr/>
          <p:nvPr/>
        </p:nvPicPr>
        <p:blipFill>
          <a:blip r:embed="rId9"/>
          <a:stretch/>
        </p:blipFill>
        <p:spPr>
          <a:xfrm>
            <a:off x="3002760" y="2140920"/>
            <a:ext cx="599760" cy="599760"/>
          </a:xfrm>
          <a:prstGeom prst="rect">
            <a:avLst/>
          </a:prstGeom>
          <a:ln w="0">
            <a:noFill/>
          </a:ln>
        </p:spPr>
      </p:pic>
      <p:sp>
        <p:nvSpPr>
          <p:cNvPr id="60" name="四角形: 角を丸くする 32">
            <a:extLst>
              <a:ext uri="{FF2B5EF4-FFF2-40B4-BE49-F238E27FC236}">
                <a16:creationId xmlns:a16="http://schemas.microsoft.com/office/drawing/2014/main" id="{AAD8A627-CC41-412E-A319-AB4F23FBAAC2}"/>
              </a:ext>
            </a:extLst>
          </p:cNvPr>
          <p:cNvSpPr/>
          <p:nvPr/>
        </p:nvSpPr>
        <p:spPr>
          <a:xfrm>
            <a:off x="5395320" y="1761120"/>
            <a:ext cx="3411720" cy="33264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tabLst>
                <a:tab pos="0" algn="l"/>
              </a:tabLst>
            </a:pPr>
            <a:r>
              <a:rPr lang="ja-JP" sz="1800" b="0" strike="noStrike" spc="-1" dirty="0">
                <a:solidFill>
                  <a:srgbClr val="FFFFFF"/>
                </a:solidFill>
                <a:latin typeface="Meiryo UI"/>
                <a:ea typeface="Meiryo UI"/>
              </a:rPr>
              <a:t>手引書</a:t>
            </a:r>
            <a:endParaRPr lang="en-US" sz="1800" b="0" strike="noStrike" spc="-1" dirty="0">
              <a:solidFill>
                <a:srgbClr val="000000"/>
              </a:solidFill>
              <a:latin typeface="Meiryo UI" panose="020B0604030504040204" pitchFamily="50" charset="-128"/>
            </a:endParaRPr>
          </a:p>
        </p:txBody>
      </p:sp>
      <p:sp>
        <p:nvSpPr>
          <p:cNvPr id="61" name="四角形: 角を丸くする 33">
            <a:extLst>
              <a:ext uri="{FF2B5EF4-FFF2-40B4-BE49-F238E27FC236}">
                <a16:creationId xmlns:a16="http://schemas.microsoft.com/office/drawing/2014/main" id="{BB2957C0-C53A-4463-9952-45DB6532C938}"/>
              </a:ext>
            </a:extLst>
          </p:cNvPr>
          <p:cNvSpPr/>
          <p:nvPr/>
        </p:nvSpPr>
        <p:spPr>
          <a:xfrm>
            <a:off x="9312120" y="1759320"/>
            <a:ext cx="2435400" cy="33264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lnSpc>
                <a:spcPct val="100000"/>
              </a:lnSpc>
              <a:tabLst>
                <a:tab pos="0" algn="l"/>
              </a:tabLst>
            </a:pPr>
            <a:r>
              <a:rPr lang="ja-JP" sz="1800" b="0" strike="noStrike" spc="-1" dirty="0">
                <a:solidFill>
                  <a:srgbClr val="FFFFFF"/>
                </a:solidFill>
                <a:latin typeface="Meiryo UI"/>
                <a:ea typeface="Meiryo UI"/>
              </a:rPr>
              <a:t>ガイド</a:t>
            </a:r>
            <a:endParaRPr lang="en-US" sz="1800" b="0" strike="noStrike" spc="-1" dirty="0">
              <a:solidFill>
                <a:srgbClr val="000000"/>
              </a:solidFill>
              <a:latin typeface="Meiryo UI" panose="020B0604030504040204" pitchFamily="50" charset="-128"/>
            </a:endParaRPr>
          </a:p>
        </p:txBody>
      </p:sp>
      <p:sp>
        <p:nvSpPr>
          <p:cNvPr id="62" name="フローチャート: 処理 34">
            <a:extLst>
              <a:ext uri="{FF2B5EF4-FFF2-40B4-BE49-F238E27FC236}">
                <a16:creationId xmlns:a16="http://schemas.microsoft.com/office/drawing/2014/main" id="{0D781FE7-6788-4546-82EC-AE8BBF18234B}"/>
              </a:ext>
            </a:extLst>
          </p:cNvPr>
          <p:cNvSpPr/>
          <p:nvPr/>
        </p:nvSpPr>
        <p:spPr>
          <a:xfrm>
            <a:off x="8735295" y="4619085"/>
            <a:ext cx="750240" cy="182880"/>
          </a:xfrm>
          <a:prstGeom prst="flowChartProcess">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r>
              <a:rPr lang="ja-JP" sz="1200" b="0" strike="noStrike" spc="-1" dirty="0">
                <a:solidFill>
                  <a:srgbClr val="000000"/>
                </a:solidFill>
                <a:latin typeface="Meiryo UI"/>
                <a:ea typeface="Meiryo UI"/>
              </a:rPr>
              <a:t>関連付け</a:t>
            </a:r>
            <a:endParaRPr lang="en-US" sz="1200" b="0" strike="noStrike" spc="-1" dirty="0">
              <a:solidFill>
                <a:srgbClr val="000000"/>
              </a:solidFill>
              <a:latin typeface="Meiryo UI" panose="020B0604030504040204" pitchFamily="50" charset="-128"/>
            </a:endParaRPr>
          </a:p>
        </p:txBody>
      </p:sp>
      <p:pic>
        <p:nvPicPr>
          <p:cNvPr id="63" name="グラフィックス 35" descr="方位磁針">
            <a:extLst>
              <a:ext uri="{FF2B5EF4-FFF2-40B4-BE49-F238E27FC236}">
                <a16:creationId xmlns:a16="http://schemas.microsoft.com/office/drawing/2014/main" id="{E5EBDD76-6819-4BAC-B32F-22B39443D774}"/>
              </a:ext>
            </a:extLst>
          </p:cNvPr>
          <p:cNvPicPr/>
          <p:nvPr/>
        </p:nvPicPr>
        <p:blipFill>
          <a:blip r:embed="rId10"/>
          <a:stretch/>
        </p:blipFill>
        <p:spPr>
          <a:xfrm>
            <a:off x="10280520" y="2289600"/>
            <a:ext cx="473760" cy="473760"/>
          </a:xfrm>
          <a:prstGeom prst="rect">
            <a:avLst/>
          </a:prstGeom>
          <a:ln w="0">
            <a:noFill/>
          </a:ln>
        </p:spPr>
      </p:pic>
      <p:sp>
        <p:nvSpPr>
          <p:cNvPr id="64" name="テキスト ボックス 43">
            <a:extLst>
              <a:ext uri="{FF2B5EF4-FFF2-40B4-BE49-F238E27FC236}">
                <a16:creationId xmlns:a16="http://schemas.microsoft.com/office/drawing/2014/main" id="{6FC1A89D-7A50-4E91-A118-3CA7617C73A8}"/>
              </a:ext>
            </a:extLst>
          </p:cNvPr>
          <p:cNvSpPr/>
          <p:nvPr/>
        </p:nvSpPr>
        <p:spPr>
          <a:xfrm>
            <a:off x="849600" y="2289600"/>
            <a:ext cx="1433341" cy="923330"/>
          </a:xfrm>
          <a:prstGeom prst="rect">
            <a:avLst/>
          </a:prstGeom>
          <a:noFill/>
          <a:ln w="28575">
            <a:solidFill>
              <a:srgbClr val="000000"/>
            </a:solidFill>
            <a:miter/>
          </a:ln>
        </p:spPr>
        <p:style>
          <a:lnRef idx="0">
            <a:scrgbClr r="0" g="0" b="0"/>
          </a:lnRef>
          <a:fillRef idx="0">
            <a:scrgbClr r="0" g="0" b="0"/>
          </a:fillRef>
          <a:effectRef idx="0">
            <a:scrgbClr r="0" g="0" b="0"/>
          </a:effectRef>
          <a:fontRef idx="minor"/>
        </p:style>
        <p:txBody>
          <a:bodyPr wrap="none" numCol="1" spcCol="0" anchor="t">
            <a:spAutoFit/>
          </a:bodyPr>
          <a:lstStyle/>
          <a:p>
            <a:pPr>
              <a:lnSpc>
                <a:spcPct val="100000"/>
              </a:lnSpc>
            </a:pPr>
            <a:r>
              <a:rPr lang="ja-JP" sz="1800" b="0" strike="noStrike" spc="-1" dirty="0">
                <a:solidFill>
                  <a:srgbClr val="000000"/>
                </a:solidFill>
                <a:latin typeface="Meiryo UI"/>
                <a:ea typeface="Meiryo UI"/>
              </a:rPr>
              <a:t>ヒアリング</a:t>
            </a:r>
            <a:endParaRPr lang="en-US" sz="1800" b="0" strike="noStrike" spc="-1" dirty="0">
              <a:solidFill>
                <a:srgbClr val="000000"/>
              </a:solidFill>
              <a:latin typeface="Meiryo UI" panose="020B0604030504040204" pitchFamily="50" charset="-128"/>
            </a:endParaRPr>
          </a:p>
          <a:p>
            <a:pPr>
              <a:lnSpc>
                <a:spcPct val="100000"/>
              </a:lnSpc>
            </a:pPr>
            <a:r>
              <a:rPr lang="en-US" sz="1800" b="0" strike="noStrike" spc="-1" dirty="0">
                <a:solidFill>
                  <a:srgbClr val="000000"/>
                </a:solidFill>
                <a:latin typeface="Meiryo UI"/>
                <a:ea typeface="Meiryo UI"/>
              </a:rPr>
              <a:t>DX</a:t>
            </a:r>
            <a:r>
              <a:rPr lang="ja-JP" sz="1800" b="0" strike="noStrike" spc="-1" dirty="0">
                <a:solidFill>
                  <a:srgbClr val="000000"/>
                </a:solidFill>
                <a:latin typeface="Meiryo UI"/>
                <a:ea typeface="Meiryo UI"/>
              </a:rPr>
              <a:t>先進企業</a:t>
            </a:r>
            <a:endParaRPr lang="en-US" sz="1800" b="0" strike="noStrike" spc="-1" dirty="0">
              <a:solidFill>
                <a:srgbClr val="000000"/>
              </a:solidFill>
              <a:latin typeface="Meiryo UI" panose="020B0604030504040204" pitchFamily="50" charset="-128"/>
            </a:endParaRPr>
          </a:p>
          <a:p>
            <a:pPr>
              <a:lnSpc>
                <a:spcPct val="100000"/>
              </a:lnSpc>
            </a:pPr>
            <a:r>
              <a:rPr lang="en-US" sz="1800" b="1" strike="noStrike" spc="-1" dirty="0">
                <a:solidFill>
                  <a:srgbClr val="000000"/>
                </a:solidFill>
                <a:latin typeface="Meiryo UI"/>
                <a:ea typeface="Meiryo UI"/>
              </a:rPr>
              <a:t>60</a:t>
            </a:r>
            <a:r>
              <a:rPr lang="ja-JP" sz="1800" b="1" strike="noStrike" spc="-1" dirty="0">
                <a:solidFill>
                  <a:srgbClr val="000000"/>
                </a:solidFill>
                <a:latin typeface="Meiryo UI"/>
                <a:ea typeface="Meiryo UI"/>
              </a:rPr>
              <a:t>社以上</a:t>
            </a:r>
            <a:endParaRPr lang="en-US" sz="1800" b="0" strike="noStrike" spc="-1" dirty="0">
              <a:solidFill>
                <a:srgbClr val="000000"/>
              </a:solidFill>
              <a:latin typeface="Meiryo UI" panose="020B0604030504040204" pitchFamily="50" charset="-128"/>
            </a:endParaRPr>
          </a:p>
        </p:txBody>
      </p:sp>
      <p:pic>
        <p:nvPicPr>
          <p:cNvPr id="65" name="図 37">
            <a:extLst>
              <a:ext uri="{FF2B5EF4-FFF2-40B4-BE49-F238E27FC236}">
                <a16:creationId xmlns:a16="http://schemas.microsoft.com/office/drawing/2014/main" id="{9F642090-0AD4-41E6-9094-84C50201AB1C}"/>
              </a:ext>
            </a:extLst>
          </p:cNvPr>
          <p:cNvPicPr/>
          <p:nvPr/>
        </p:nvPicPr>
        <p:blipFill>
          <a:blip r:embed="rId11"/>
          <a:stretch/>
        </p:blipFill>
        <p:spPr>
          <a:xfrm>
            <a:off x="6633000" y="3752280"/>
            <a:ext cx="1061640" cy="1450800"/>
          </a:xfrm>
          <a:prstGeom prst="rect">
            <a:avLst/>
          </a:prstGeom>
          <a:ln w="38100">
            <a:solidFill>
              <a:srgbClr val="FFFFFF">
                <a:lumMod val="65000"/>
              </a:srgbClr>
            </a:solidFill>
            <a:round/>
          </a:ln>
        </p:spPr>
      </p:pic>
      <p:graphicFrame>
        <p:nvGraphicFramePr>
          <p:cNvPr id="66" name="表 65">
            <a:extLst>
              <a:ext uri="{FF2B5EF4-FFF2-40B4-BE49-F238E27FC236}">
                <a16:creationId xmlns:a16="http://schemas.microsoft.com/office/drawing/2014/main" id="{C8FA746C-EB97-4D67-BFCC-21BCF47CD3E8}"/>
              </a:ext>
            </a:extLst>
          </p:cNvPr>
          <p:cNvGraphicFramePr>
            <a:graphicFrameLocks noGrp="1"/>
          </p:cNvGraphicFramePr>
          <p:nvPr>
            <p:extLst>
              <p:ext uri="{D42A27DB-BD31-4B8C-83A1-F6EECF244321}">
                <p14:modId xmlns:p14="http://schemas.microsoft.com/office/powerpoint/2010/main" val="2625578279"/>
              </p:ext>
            </p:extLst>
          </p:nvPr>
        </p:nvGraphicFramePr>
        <p:xfrm>
          <a:off x="621447" y="3394015"/>
          <a:ext cx="2010581" cy="2423160"/>
        </p:xfrm>
        <a:graphic>
          <a:graphicData uri="http://schemas.openxmlformats.org/drawingml/2006/table">
            <a:tbl>
              <a:tblPr/>
              <a:tblGrid>
                <a:gridCol w="1345053">
                  <a:extLst>
                    <a:ext uri="{9D8B030D-6E8A-4147-A177-3AD203B41FA5}">
                      <a16:colId xmlns:a16="http://schemas.microsoft.com/office/drawing/2014/main" val="3150304213"/>
                    </a:ext>
                  </a:extLst>
                </a:gridCol>
                <a:gridCol w="665528">
                  <a:extLst>
                    <a:ext uri="{9D8B030D-6E8A-4147-A177-3AD203B41FA5}">
                      <a16:colId xmlns:a16="http://schemas.microsoft.com/office/drawing/2014/main" val="3651516056"/>
                    </a:ext>
                  </a:extLst>
                </a:gridCol>
              </a:tblGrid>
              <a:tr h="200025">
                <a:tc>
                  <a:txBody>
                    <a:bodyPr/>
                    <a:lstStyle/>
                    <a:p>
                      <a:pPr algn="l" fontAlgn="ctr"/>
                      <a:r>
                        <a:rPr lang="ja-JP" altLang="en-US" sz="1400" b="0" i="0" u="none" strike="noStrike" dirty="0">
                          <a:solidFill>
                            <a:srgbClr val="FFFFFF"/>
                          </a:solidFill>
                          <a:effectLst/>
                          <a:latin typeface="Meiryo UI" panose="020B0604030504040204" pitchFamily="50" charset="-128"/>
                          <a:ea typeface="Meiryo UI" panose="020B0604030504040204" pitchFamily="50" charset="-128"/>
                        </a:rPr>
                        <a:t>業種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400" b="0" i="0" u="none" strike="noStrike" dirty="0">
                          <a:solidFill>
                            <a:srgbClr val="FFFFFF"/>
                          </a:solidFill>
                          <a:effectLst/>
                          <a:latin typeface="Meiryo UI" panose="020B0604030504040204" pitchFamily="50" charset="-128"/>
                          <a:ea typeface="Meiryo UI" panose="020B0604030504040204" pitchFamily="50" charset="-128"/>
                        </a:rPr>
                        <a:t>企業数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269231680"/>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74885"/>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811946"/>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電気・ガス・水道業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22711"/>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運輸業・郵便業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549399"/>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038482"/>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卸売業・小売業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567675"/>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金融業・保険業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829574"/>
                  </a:ext>
                </a:extLst>
              </a:tr>
              <a:tr h="2000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不動産業・物品賃貸業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501983"/>
                  </a:ext>
                </a:extLst>
              </a:tr>
              <a:tr h="200025">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サービス業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890553"/>
                  </a:ext>
                </a:extLst>
              </a:tr>
              <a:tr h="200025">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教育・学習支援業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649515"/>
                  </a:ext>
                </a:extLst>
              </a:tr>
              <a:tr h="200025">
                <a:tc>
                  <a:txBody>
                    <a:bodyPr/>
                    <a:lstStyle/>
                    <a:p>
                      <a:pPr algn="l"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54296129"/>
                  </a:ext>
                </a:extLst>
              </a:tr>
            </a:tbl>
          </a:graphicData>
        </a:graphic>
      </p:graphicFrame>
      <p:sp>
        <p:nvSpPr>
          <p:cNvPr id="67" name="テキスト ボックス 13">
            <a:extLst>
              <a:ext uri="{FF2B5EF4-FFF2-40B4-BE49-F238E27FC236}">
                <a16:creationId xmlns:a16="http://schemas.microsoft.com/office/drawing/2014/main" id="{B5DC4471-E173-4FE0-B512-F075EAF37C2F}"/>
              </a:ext>
            </a:extLst>
          </p:cNvPr>
          <p:cNvSpPr/>
          <p:nvPr/>
        </p:nvSpPr>
        <p:spPr>
          <a:xfrm>
            <a:off x="8573040" y="6570659"/>
            <a:ext cx="3476880" cy="22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830" b="0" strike="noStrike" spc="-1" dirty="0">
              <a:solidFill>
                <a:srgbClr val="000000"/>
              </a:solidFill>
              <a:latin typeface="Meiryo UI" panose="020B0604030504040204" pitchFamily="50" charset="-128"/>
            </a:endParaRPr>
          </a:p>
        </p:txBody>
      </p:sp>
      <p:sp>
        <p:nvSpPr>
          <p:cNvPr id="68" name="正方形/長方形 19">
            <a:extLst>
              <a:ext uri="{FF2B5EF4-FFF2-40B4-BE49-F238E27FC236}">
                <a16:creationId xmlns:a16="http://schemas.microsoft.com/office/drawing/2014/main" id="{085AB39F-7B31-49B9-84CD-B8691FA52DE0}"/>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69" name="正方形/長方形 19">
            <a:extLst>
              <a:ext uri="{FF2B5EF4-FFF2-40B4-BE49-F238E27FC236}">
                <a16:creationId xmlns:a16="http://schemas.microsoft.com/office/drawing/2014/main" id="{A1A320C9-AADB-4680-A47F-9B84EECE8FFC}"/>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70" name="正方形/長方形 69">
            <a:extLst>
              <a:ext uri="{FF2B5EF4-FFF2-40B4-BE49-F238E27FC236}">
                <a16:creationId xmlns:a16="http://schemas.microsoft.com/office/drawing/2014/main" id="{A91223A0-5B6B-4316-8F77-783D0346DA53}"/>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72" name="テキスト ボックス 13">
            <a:extLst>
              <a:ext uri="{FF2B5EF4-FFF2-40B4-BE49-F238E27FC236}">
                <a16:creationId xmlns:a16="http://schemas.microsoft.com/office/drawing/2014/main" id="{07BBCB70-D793-4491-A9F1-EDF3BCE31D92}"/>
              </a:ext>
            </a:extLst>
          </p:cNvPr>
          <p:cNvSpPr/>
          <p:nvPr/>
        </p:nvSpPr>
        <p:spPr>
          <a:xfrm>
            <a:off x="386976" y="6488043"/>
            <a:ext cx="3476880" cy="22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30" b="0" u="sng" strike="noStrike" spc="-1" dirty="0">
                <a:solidFill>
                  <a:srgbClr val="009999"/>
                </a:solidFill>
                <a:uFillTx/>
                <a:latin typeface="Meiryo UI"/>
                <a:ea typeface="Meiryo UI"/>
                <a:hlinkClick r:id="rId12"/>
              </a:rPr>
              <a:t>https://www.ipa.go.jp/digital/dx/dx-tebikisyo.html</a:t>
            </a:r>
            <a:endParaRPr lang="en-US" sz="830" b="0" strike="noStrike" spc="-1" dirty="0">
              <a:solidFill>
                <a:srgbClr val="000000"/>
              </a:solidFill>
              <a:latin typeface="Meiryo UI" panose="020B0604030504040204" pitchFamily="50" charset="-128"/>
            </a:endParaRPr>
          </a:p>
        </p:txBody>
      </p:sp>
      <p:sp>
        <p:nvSpPr>
          <p:cNvPr id="73" name="テキスト ボックス 13">
            <a:hlinkClick r:id="rId13"/>
            <a:extLst>
              <a:ext uri="{FF2B5EF4-FFF2-40B4-BE49-F238E27FC236}">
                <a16:creationId xmlns:a16="http://schemas.microsoft.com/office/drawing/2014/main" id="{4B87ACE9-87D0-4E63-9555-837C73204AF8}"/>
              </a:ext>
            </a:extLst>
          </p:cNvPr>
          <p:cNvSpPr/>
          <p:nvPr/>
        </p:nvSpPr>
        <p:spPr>
          <a:xfrm>
            <a:off x="9165240" y="6486382"/>
            <a:ext cx="2792466" cy="2186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altLang="ja-JP" sz="830" u="sng" dirty="0">
                <a:latin typeface="Meiryo UI" panose="020B0604030504040204" pitchFamily="50" charset="-128"/>
                <a:ea typeface="Meiryo UI" panose="020B0604030504040204" pitchFamily="50" charset="-128"/>
              </a:rPr>
              <a:t>https://www.ipa.go.jp/digital</a:t>
            </a:r>
            <a:r>
              <a:rPr lang="en-US" altLang="ja-JP" sz="830" u="sng" dirty="0">
                <a:latin typeface="Meiryo UI" panose="020B0604030504040204" pitchFamily="50" charset="-128"/>
                <a:ea typeface="Meiryo UI" panose="020B0604030504040204" pitchFamily="50" charset="-128"/>
                <a:hlinkClick r:id="rId13"/>
              </a:rPr>
              <a:t>/</a:t>
            </a:r>
            <a:r>
              <a:rPr lang="en-US" altLang="ja-JP" sz="830" u="sng" dirty="0">
                <a:latin typeface="Meiryo UI" panose="020B0604030504040204" pitchFamily="50" charset="-128"/>
                <a:ea typeface="Meiryo UI" panose="020B0604030504040204" pitchFamily="50" charset="-128"/>
              </a:rPr>
              <a:t>dx/pfd-index.html</a:t>
            </a:r>
            <a:endParaRPr lang="en-US" sz="830" b="0" strike="noStrike" spc="-1" dirty="0">
              <a:solidFill>
                <a:srgbClr val="000000"/>
              </a:solidFill>
              <a:latin typeface="Meiryo UI" panose="020B0604030504040204" pitchFamily="50" charset="-128"/>
              <a:ea typeface="Meiryo UI" panose="020B0604030504040204" pitchFamily="50" charset="-128"/>
            </a:endParaRPr>
          </a:p>
        </p:txBody>
      </p:sp>
      <p:sp>
        <p:nvSpPr>
          <p:cNvPr id="2" name="テキスト ボックス 13">
            <a:extLst>
              <a:ext uri="{FF2B5EF4-FFF2-40B4-BE49-F238E27FC236}">
                <a16:creationId xmlns:a16="http://schemas.microsoft.com/office/drawing/2014/main" id="{04E18E58-B178-E9EB-B540-28F372E8FEB1}"/>
              </a:ext>
            </a:extLst>
          </p:cNvPr>
          <p:cNvSpPr/>
          <p:nvPr/>
        </p:nvSpPr>
        <p:spPr>
          <a:xfrm>
            <a:off x="5223600" y="6496380"/>
            <a:ext cx="3476880" cy="22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30" b="0" u="sng" strike="noStrike" spc="-1" dirty="0">
                <a:solidFill>
                  <a:srgbClr val="009999"/>
                </a:solidFill>
                <a:uFillTx/>
                <a:latin typeface="Meiryo UI"/>
                <a:ea typeface="Meiryo UI"/>
                <a:hlinkClick r:id="rId12"/>
              </a:rPr>
              <a:t>https://www.ipa.go.jp/digital/dx/dx-tebikisyo.html</a:t>
            </a:r>
            <a:endParaRPr lang="en-US" sz="83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65456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350FB8F6-0DFD-4A5D-8AA5-D5CA6AA55FAF}"/>
              </a:ext>
            </a:extLst>
          </p:cNvPr>
          <p:cNvCxnSpPr>
            <a:cxnSpLocks/>
          </p:cNvCxnSpPr>
          <p:nvPr/>
        </p:nvCxnSpPr>
        <p:spPr>
          <a:xfrm flipV="1">
            <a:off x="6096000" y="1368360"/>
            <a:ext cx="0" cy="5154480"/>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6BAB8329-1725-4F6A-8FCC-C5DB279A49B7}"/>
              </a:ext>
            </a:extLst>
          </p:cNvPr>
          <p:cNvCxnSpPr>
            <a:cxnSpLocks/>
          </p:cNvCxnSpPr>
          <p:nvPr/>
        </p:nvCxnSpPr>
        <p:spPr>
          <a:xfrm>
            <a:off x="579780" y="4005064"/>
            <a:ext cx="11384460" cy="0"/>
          </a:xfrm>
          <a:prstGeom prst="line">
            <a:avLst/>
          </a:prstGeom>
        </p:spPr>
        <p:style>
          <a:lnRef idx="1">
            <a:schemeClr val="dk1"/>
          </a:lnRef>
          <a:fillRef idx="0">
            <a:schemeClr val="dk1"/>
          </a:fillRef>
          <a:effectRef idx="0">
            <a:schemeClr val="dk1"/>
          </a:effectRef>
          <a:fontRef idx="minor">
            <a:schemeClr val="tx1"/>
          </a:fontRef>
        </p:style>
      </p:cxnSp>
      <p:sp>
        <p:nvSpPr>
          <p:cNvPr id="324" name="タイトル 2"/>
          <p:cNvSpPr/>
          <p:nvPr/>
        </p:nvSpPr>
        <p:spPr>
          <a:xfrm>
            <a:off x="695160" y="335160"/>
            <a:ext cx="877428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altLang="ja-JP"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実践手引書　全体概要</a:t>
            </a:r>
            <a:endParaRPr lang="en-US" sz="2800" b="0" strike="noStrike" spc="-1" dirty="0">
              <a:solidFill>
                <a:srgbClr val="000000"/>
              </a:solidFill>
              <a:latin typeface="Meiryo UI" panose="020B0604030504040204" pitchFamily="50" charset="-128"/>
            </a:endParaRPr>
          </a:p>
        </p:txBody>
      </p:sp>
      <p:sp>
        <p:nvSpPr>
          <p:cNvPr id="32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565D5001-1D7E-4DE4-8302-9E2438A8DE45}" type="slidenum">
              <a:rPr lang="en-US" sz="1400" b="0" strike="noStrike" spc="-1">
                <a:solidFill>
                  <a:srgbClr val="002060"/>
                </a:solidFill>
                <a:latin typeface="メイリオ"/>
                <a:ea typeface="メイリオ"/>
              </a:rPr>
              <a:t>7</a:t>
            </a:fld>
            <a:endParaRPr lang="en-US" sz="1400" b="0" strike="noStrike" spc="-1" dirty="0">
              <a:solidFill>
                <a:srgbClr val="000000"/>
              </a:solidFill>
              <a:latin typeface="Meiryo UI" panose="020B0604030504040204" pitchFamily="50" charset="-128"/>
            </a:endParaRPr>
          </a:p>
        </p:txBody>
      </p:sp>
      <p:sp>
        <p:nvSpPr>
          <p:cNvPr id="328" name="正方形/長方形 3"/>
          <p:cNvSpPr/>
          <p:nvPr/>
        </p:nvSpPr>
        <p:spPr>
          <a:xfrm>
            <a:off x="730698" y="1740809"/>
            <a:ext cx="410742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1400" b="0" strike="noStrike" spc="-1" dirty="0">
                <a:solidFill>
                  <a:srgbClr val="000000"/>
                </a:solidFill>
                <a:latin typeface="Meiryo UI" panose="020B0604030504040204" pitchFamily="50" charset="-128"/>
                <a:ea typeface="Meiryo UI" panose="020B0604030504040204" pitchFamily="50" charset="-128"/>
              </a:rPr>
              <a:t>IT</a:t>
            </a:r>
            <a:r>
              <a:rPr lang="ja-JP" sz="1400" b="0" strike="noStrike" spc="-1" dirty="0">
                <a:solidFill>
                  <a:srgbClr val="000000"/>
                </a:solidFill>
                <a:latin typeface="Meiryo UI" panose="020B0604030504040204" pitchFamily="50" charset="-128"/>
                <a:ea typeface="Meiryo UI" panose="020B0604030504040204" pitchFamily="50" charset="-128"/>
              </a:rPr>
              <a:t>システム構築前に、</a:t>
            </a:r>
            <a:r>
              <a:rPr lang="en-US" sz="1400" b="0" strike="noStrike" spc="-1" dirty="0">
                <a:solidFill>
                  <a:srgbClr val="000000"/>
                </a:solidFill>
                <a:latin typeface="Meiryo UI" panose="020B0604030504040204" pitchFamily="50" charset="-128"/>
                <a:ea typeface="Meiryo UI" panose="020B0604030504040204" pitchFamily="50" charset="-128"/>
              </a:rPr>
              <a:t>DX</a:t>
            </a:r>
            <a:r>
              <a:rPr lang="ja-JP" sz="1400" b="0" strike="noStrike" spc="-1" dirty="0">
                <a:solidFill>
                  <a:srgbClr val="000000"/>
                </a:solidFill>
                <a:latin typeface="Meiryo UI" panose="020B0604030504040204" pitchFamily="50" charset="-128"/>
                <a:ea typeface="Meiryo UI" panose="020B0604030504040204" pitchFamily="50" charset="-128"/>
              </a:rPr>
              <a:t>の</a:t>
            </a:r>
            <a:r>
              <a:rPr lang="ja-JP" altLang="en-US" sz="1400" b="0" strike="noStrike" spc="-1" dirty="0">
                <a:solidFill>
                  <a:srgbClr val="000000"/>
                </a:solidFill>
                <a:latin typeface="Meiryo UI" panose="020B0604030504040204" pitchFamily="50" charset="-128"/>
                <a:ea typeface="Meiryo UI" panose="020B0604030504040204" pitchFamily="50" charset="-128"/>
              </a:rPr>
              <a:t>取り組み</a:t>
            </a:r>
            <a:r>
              <a:rPr lang="ja-JP" sz="1400" b="0" strike="noStrike" spc="-1" dirty="0">
                <a:solidFill>
                  <a:srgbClr val="000000"/>
                </a:solidFill>
                <a:latin typeface="Meiryo UI" panose="020B0604030504040204" pitchFamily="50" charset="-128"/>
                <a:ea typeface="Meiryo UI" panose="020B0604030504040204" pitchFamily="50" charset="-128"/>
              </a:rPr>
              <a:t>で必要な要素</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sp>
        <p:nvSpPr>
          <p:cNvPr id="329" name="正方形/長方形 7"/>
          <p:cNvSpPr/>
          <p:nvPr/>
        </p:nvSpPr>
        <p:spPr>
          <a:xfrm>
            <a:off x="6887456" y="1750072"/>
            <a:ext cx="417600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　　指標を軸に</a:t>
            </a:r>
            <a:r>
              <a:rPr lang="en-US" sz="1400" b="0" strike="noStrike" spc="-1" dirty="0">
                <a:solidFill>
                  <a:srgbClr val="000000"/>
                </a:solidFill>
                <a:latin typeface="Meiryo UI" panose="020B0604030504040204" pitchFamily="50" charset="-128"/>
                <a:ea typeface="Meiryo UI" panose="020B0604030504040204" pitchFamily="50" charset="-128"/>
              </a:rPr>
              <a:t>DX</a:t>
            </a:r>
            <a:r>
              <a:rPr lang="ja-JP" sz="1400" b="0" strike="noStrike" spc="-1" dirty="0">
                <a:solidFill>
                  <a:srgbClr val="000000"/>
                </a:solidFill>
                <a:latin typeface="Meiryo UI" panose="020B0604030504040204" pitchFamily="50" charset="-128"/>
                <a:ea typeface="Meiryo UI" panose="020B0604030504040204" pitchFamily="50" charset="-128"/>
              </a:rPr>
              <a:t>を進めるためのケイパビリティの把握</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sp>
        <p:nvSpPr>
          <p:cNvPr id="330" name="正方形/長方形 9"/>
          <p:cNvSpPr/>
          <p:nvPr/>
        </p:nvSpPr>
        <p:spPr>
          <a:xfrm>
            <a:off x="730698" y="4509592"/>
            <a:ext cx="53283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共通ポイント：「データ活用」、「スピード・アジリティ」、「社会最適」</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sp>
        <p:nvSpPr>
          <p:cNvPr id="331" name="正方形/長方形 10"/>
          <p:cNvSpPr/>
          <p:nvPr/>
        </p:nvSpPr>
        <p:spPr>
          <a:xfrm>
            <a:off x="7046856" y="4471758"/>
            <a:ext cx="51843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各技術要素の解説、事例</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pic>
        <p:nvPicPr>
          <p:cNvPr id="332" name="図 15"/>
          <p:cNvPicPr/>
          <p:nvPr/>
        </p:nvPicPr>
        <p:blipFill>
          <a:blip r:embed="rId3"/>
          <a:stretch/>
        </p:blipFill>
        <p:spPr>
          <a:xfrm>
            <a:off x="1030139" y="4812868"/>
            <a:ext cx="3439090" cy="1770578"/>
          </a:xfrm>
          <a:prstGeom prst="rect">
            <a:avLst/>
          </a:prstGeom>
          <a:ln w="0">
            <a:noFill/>
          </a:ln>
        </p:spPr>
      </p:pic>
      <p:pic>
        <p:nvPicPr>
          <p:cNvPr id="333" name="図 16"/>
          <p:cNvPicPr/>
          <p:nvPr/>
        </p:nvPicPr>
        <p:blipFill>
          <a:blip r:embed="rId4"/>
          <a:srcRect b="85998"/>
          <a:stretch/>
        </p:blipFill>
        <p:spPr>
          <a:xfrm>
            <a:off x="7227720" y="4946400"/>
            <a:ext cx="4844880" cy="520560"/>
          </a:xfrm>
          <a:prstGeom prst="rect">
            <a:avLst/>
          </a:prstGeom>
          <a:ln w="0">
            <a:noFill/>
          </a:ln>
        </p:spPr>
      </p:pic>
      <p:pic>
        <p:nvPicPr>
          <p:cNvPr id="334" name="Picture 54"/>
          <p:cNvPicPr/>
          <p:nvPr/>
        </p:nvPicPr>
        <p:blipFill>
          <a:blip r:embed="rId5"/>
          <a:stretch/>
        </p:blipFill>
        <p:spPr>
          <a:xfrm>
            <a:off x="7299684" y="2066172"/>
            <a:ext cx="3261287" cy="1749141"/>
          </a:xfrm>
          <a:prstGeom prst="rect">
            <a:avLst/>
          </a:prstGeom>
          <a:ln w="0">
            <a:noFill/>
          </a:ln>
        </p:spPr>
      </p:pic>
      <p:sp>
        <p:nvSpPr>
          <p:cNvPr id="335" name="正方形/長方形 8"/>
          <p:cNvSpPr/>
          <p:nvPr/>
        </p:nvSpPr>
        <p:spPr>
          <a:xfrm>
            <a:off x="983435" y="2044080"/>
            <a:ext cx="3980844" cy="1168097"/>
          </a:xfrm>
          <a:prstGeom prst="rect">
            <a:avLst/>
          </a:prstGeom>
          <a:noFill/>
          <a:ln w="0">
            <a:solidFill>
              <a:srgbClr val="FFFFFF">
                <a:lumMod val="50000"/>
              </a:srgb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・「目指すべきビジョン」の共有</a:t>
            </a:r>
            <a:endParaRPr lang="en-US" sz="14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・挑戦しやすい組織環境</a:t>
            </a:r>
            <a:endParaRPr lang="en-US" sz="14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・内製開発力の強化</a:t>
            </a:r>
            <a:endParaRPr lang="en-US" sz="14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a:t>
            </a:r>
            <a:r>
              <a:rPr lang="en-US" sz="1400" b="0" strike="noStrike" spc="-1" dirty="0">
                <a:solidFill>
                  <a:srgbClr val="000000"/>
                </a:solidFill>
                <a:latin typeface="Meiryo UI" panose="020B0604030504040204" pitchFamily="50" charset="-128"/>
                <a:ea typeface="Meiryo UI" panose="020B0604030504040204" pitchFamily="50" charset="-128"/>
              </a:rPr>
              <a:t>DX</a:t>
            </a:r>
            <a:r>
              <a:rPr lang="ja-JP" sz="1400" b="0" strike="noStrike" spc="-1" dirty="0">
                <a:solidFill>
                  <a:srgbClr val="000000"/>
                </a:solidFill>
                <a:latin typeface="Meiryo UI" panose="020B0604030504040204" pitchFamily="50" charset="-128"/>
                <a:ea typeface="Meiryo UI" panose="020B0604030504040204" pitchFamily="50" charset="-128"/>
              </a:rPr>
              <a:t>の実践を支える人材</a:t>
            </a:r>
            <a:endParaRPr lang="en-US" sz="1400" b="0" strike="noStrike" spc="-1" dirty="0">
              <a:solidFill>
                <a:srgbClr val="000000"/>
              </a:solidFill>
              <a:latin typeface="Meiryo UI" panose="020B0604030504040204" pitchFamily="50" charset="-128"/>
              <a:ea typeface="Meiryo UI" panose="020B0604030504040204" pitchFamily="50" charset="-128"/>
            </a:endParaRPr>
          </a:p>
          <a:p>
            <a:pPr>
              <a:lnSpc>
                <a:spcPct val="100000"/>
              </a:lnSpc>
            </a:pPr>
            <a:r>
              <a:rPr lang="ja-JP" sz="1400" b="0" strike="noStrike" spc="-1" dirty="0">
                <a:solidFill>
                  <a:srgbClr val="000000"/>
                </a:solidFill>
                <a:latin typeface="Meiryo UI" panose="020B0604030504040204" pitchFamily="50" charset="-128"/>
                <a:ea typeface="Meiryo UI" panose="020B0604030504040204" pitchFamily="50" charset="-128"/>
              </a:rPr>
              <a:t>・アジャイルマインド</a:t>
            </a:r>
            <a:endParaRPr lang="en-US" sz="1400" b="0" strike="noStrike" spc="-1" dirty="0">
              <a:solidFill>
                <a:srgbClr val="000000"/>
              </a:solidFill>
              <a:latin typeface="Meiryo UI" panose="020B0604030504040204" pitchFamily="50" charset="-128"/>
              <a:ea typeface="Meiryo UI" panose="020B0604030504040204" pitchFamily="50" charset="-128"/>
            </a:endParaRPr>
          </a:p>
        </p:txBody>
      </p:sp>
      <p:pic>
        <p:nvPicPr>
          <p:cNvPr id="336" name="グラフィックス 18" descr="フラグ"/>
          <p:cNvPicPr/>
          <p:nvPr/>
        </p:nvPicPr>
        <p:blipFill>
          <a:blip r:embed="rId6"/>
          <a:stretch/>
        </p:blipFill>
        <p:spPr>
          <a:xfrm>
            <a:off x="3683880" y="2120400"/>
            <a:ext cx="434520" cy="434520"/>
          </a:xfrm>
          <a:prstGeom prst="rect">
            <a:avLst/>
          </a:prstGeom>
          <a:ln w="0">
            <a:noFill/>
          </a:ln>
        </p:spPr>
      </p:pic>
      <p:pic>
        <p:nvPicPr>
          <p:cNvPr id="337" name="グラフィックス 21" descr="プログラマー"/>
          <p:cNvPicPr/>
          <p:nvPr/>
        </p:nvPicPr>
        <p:blipFill>
          <a:blip r:embed="rId7"/>
          <a:stretch/>
        </p:blipFill>
        <p:spPr>
          <a:xfrm>
            <a:off x="3318840" y="2576160"/>
            <a:ext cx="609480" cy="609480"/>
          </a:xfrm>
          <a:prstGeom prst="rect">
            <a:avLst/>
          </a:prstGeom>
          <a:ln w="0">
            <a:noFill/>
          </a:ln>
        </p:spPr>
      </p:pic>
      <p:pic>
        <p:nvPicPr>
          <p:cNvPr id="338" name="グラフィックス 25" descr="ツール"/>
          <p:cNvPicPr/>
          <p:nvPr/>
        </p:nvPicPr>
        <p:blipFill>
          <a:blip r:embed="rId8"/>
          <a:stretch/>
        </p:blipFill>
        <p:spPr>
          <a:xfrm>
            <a:off x="6792480" y="5117384"/>
            <a:ext cx="420840" cy="420840"/>
          </a:xfrm>
          <a:prstGeom prst="rect">
            <a:avLst/>
          </a:prstGeom>
          <a:ln w="0">
            <a:noFill/>
          </a:ln>
        </p:spPr>
      </p:pic>
      <p:pic>
        <p:nvPicPr>
          <p:cNvPr id="341" name="図 29"/>
          <p:cNvPicPr/>
          <p:nvPr/>
        </p:nvPicPr>
        <p:blipFill>
          <a:blip r:embed="rId4"/>
          <a:srcRect t="85998"/>
          <a:stretch/>
        </p:blipFill>
        <p:spPr>
          <a:xfrm>
            <a:off x="7227720" y="5788440"/>
            <a:ext cx="4736520" cy="520560"/>
          </a:xfrm>
          <a:prstGeom prst="rect">
            <a:avLst/>
          </a:prstGeom>
          <a:ln w="0">
            <a:noFill/>
          </a:ln>
        </p:spPr>
      </p:pic>
      <p:pic>
        <p:nvPicPr>
          <p:cNvPr id="342" name="図 22"/>
          <p:cNvPicPr/>
          <p:nvPr/>
        </p:nvPicPr>
        <p:blipFill>
          <a:blip r:embed="rId9"/>
          <a:stretch/>
        </p:blipFill>
        <p:spPr>
          <a:xfrm>
            <a:off x="5410800" y="2227445"/>
            <a:ext cx="1347840" cy="1841760"/>
          </a:xfrm>
          <a:prstGeom prst="rect">
            <a:avLst/>
          </a:prstGeom>
          <a:ln w="38100">
            <a:solidFill>
              <a:srgbClr val="FFFFFF">
                <a:lumMod val="65000"/>
              </a:srgbClr>
            </a:solidFill>
            <a:round/>
          </a:ln>
        </p:spPr>
      </p:pic>
      <p:pic>
        <p:nvPicPr>
          <p:cNvPr id="343" name="図 23" descr="図形 が含まれている画像&#10;&#10;自動的に生成された説明"/>
          <p:cNvPicPr/>
          <p:nvPr/>
        </p:nvPicPr>
        <p:blipFill>
          <a:blip r:embed="rId10"/>
          <a:stretch/>
        </p:blipFill>
        <p:spPr>
          <a:xfrm>
            <a:off x="4118760" y="2432880"/>
            <a:ext cx="568440" cy="614160"/>
          </a:xfrm>
          <a:prstGeom prst="rect">
            <a:avLst/>
          </a:prstGeom>
          <a:ln w="0">
            <a:noFill/>
          </a:ln>
        </p:spPr>
      </p:pic>
      <p:pic>
        <p:nvPicPr>
          <p:cNvPr id="28" name="図 27" descr="アイコン&#10;&#10;自動的に生成された説明">
            <a:extLst>
              <a:ext uri="{FF2B5EF4-FFF2-40B4-BE49-F238E27FC236}">
                <a16:creationId xmlns:a16="http://schemas.microsoft.com/office/drawing/2014/main" id="{C5B5D221-B572-4A52-851E-A71592A32FF4}"/>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9" name="図 28" descr="アイコン&#10;&#10;自動的に生成された説明">
            <a:extLst>
              <a:ext uri="{FF2B5EF4-FFF2-40B4-BE49-F238E27FC236}">
                <a16:creationId xmlns:a16="http://schemas.microsoft.com/office/drawing/2014/main" id="{4CC3E26B-20C3-4C90-8227-4C77E29A582D}"/>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2503" y="204987"/>
            <a:ext cx="593857" cy="593857"/>
          </a:xfrm>
          <a:prstGeom prst="rect">
            <a:avLst/>
          </a:prstGeom>
          <a:solidFill>
            <a:srgbClr val="FFFFFF"/>
          </a:solidFill>
        </p:spPr>
      </p:pic>
      <p:pic>
        <p:nvPicPr>
          <p:cNvPr id="30" name="図 29" descr="アイコン&#10;&#10;自動的に生成された説明">
            <a:extLst>
              <a:ext uri="{FF2B5EF4-FFF2-40B4-BE49-F238E27FC236}">
                <a16:creationId xmlns:a16="http://schemas.microsoft.com/office/drawing/2014/main" id="{234F38CE-C425-47C6-9533-02A0300712C1}"/>
              </a:ext>
            </a:extLst>
          </p:cNvPr>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35280" y="204987"/>
            <a:ext cx="593857" cy="593857"/>
          </a:xfrm>
          <a:prstGeom prst="rect">
            <a:avLst/>
          </a:prstGeom>
          <a:solidFill>
            <a:srgbClr val="FFFFFF"/>
          </a:solidFill>
        </p:spPr>
      </p:pic>
      <p:sp>
        <p:nvSpPr>
          <p:cNvPr id="31" name="正方形/長方形 19">
            <a:extLst>
              <a:ext uri="{FF2B5EF4-FFF2-40B4-BE49-F238E27FC236}">
                <a16:creationId xmlns:a16="http://schemas.microsoft.com/office/drawing/2014/main" id="{AE2DF0B6-1B22-4BDD-B9E3-166837665016}"/>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事業</a:t>
            </a:r>
            <a:endParaRPr lang="en-US" sz="1800" b="0" strike="noStrike" spc="-1" dirty="0">
              <a:solidFill>
                <a:srgbClr val="59599F"/>
              </a:solidFill>
              <a:latin typeface="Meiryo UI" panose="020B0604030504040204" pitchFamily="50" charset="-128"/>
            </a:endParaRPr>
          </a:p>
        </p:txBody>
      </p:sp>
      <p:sp>
        <p:nvSpPr>
          <p:cNvPr id="32" name="正方形/長方形 19">
            <a:extLst>
              <a:ext uri="{FF2B5EF4-FFF2-40B4-BE49-F238E27FC236}">
                <a16:creationId xmlns:a16="http://schemas.microsoft.com/office/drawing/2014/main" id="{FC774667-11D2-40F5-ACF8-6528D5DA3AA0}"/>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3" name="正方形/長方形 32">
            <a:extLst>
              <a:ext uri="{FF2B5EF4-FFF2-40B4-BE49-F238E27FC236}">
                <a16:creationId xmlns:a16="http://schemas.microsoft.com/office/drawing/2014/main" id="{74FF3D89-7B4F-4052-9771-DA3312429ABB}"/>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59599F"/>
                </a:solidFill>
                <a:latin typeface="Meiryo UI"/>
                <a:ea typeface="Meiryo UI"/>
              </a:rPr>
              <a:t>技術</a:t>
            </a:r>
            <a:endParaRPr lang="en-US" sz="1800" b="0" strike="noStrike" spc="-1" dirty="0">
              <a:solidFill>
                <a:srgbClr val="59599F"/>
              </a:solidFill>
              <a:latin typeface="Meiryo UI" panose="020B0604030504040204" pitchFamily="50" charset="-128"/>
            </a:endParaRPr>
          </a:p>
        </p:txBody>
      </p:sp>
      <p:sp>
        <p:nvSpPr>
          <p:cNvPr id="35" name="四角形: 角を丸くする 11">
            <a:extLst>
              <a:ext uri="{FF2B5EF4-FFF2-40B4-BE49-F238E27FC236}">
                <a16:creationId xmlns:a16="http://schemas.microsoft.com/office/drawing/2014/main" id="{2D025DC5-7F21-4B90-98F8-816863A26164}"/>
              </a:ext>
            </a:extLst>
          </p:cNvPr>
          <p:cNvSpPr/>
          <p:nvPr/>
        </p:nvSpPr>
        <p:spPr>
          <a:xfrm>
            <a:off x="579780" y="1336709"/>
            <a:ext cx="4628958"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pPr>
            <a:r>
              <a:rPr lang="ja-JP" altLang="en-US" b="1" spc="-1" dirty="0">
                <a:solidFill>
                  <a:schemeClr val="bg1"/>
                </a:solidFill>
                <a:latin typeface="Meiryo UI" panose="020B0604030504040204" pitchFamily="50" charset="-128"/>
                <a:ea typeface="Meiryo UI" panose="020B0604030504040204" pitchFamily="50" charset="-128"/>
              </a:rPr>
              <a:t>　</a:t>
            </a:r>
            <a:r>
              <a:rPr lang="en-US" altLang="ja-JP" sz="2400" b="1" spc="-1" dirty="0">
                <a:solidFill>
                  <a:schemeClr val="bg1"/>
                </a:solidFill>
                <a:latin typeface="Meiryo UI" panose="020B0604030504040204" pitchFamily="50" charset="-128"/>
                <a:ea typeface="Meiryo UI" panose="020B0604030504040204" pitchFamily="50" charset="-128"/>
              </a:rPr>
              <a:t>1</a:t>
            </a:r>
            <a:r>
              <a:rPr lang="ja-JP" altLang="ja-JP" sz="2400" b="1" spc="-1" dirty="0">
                <a:solidFill>
                  <a:schemeClr val="bg1"/>
                </a:solidFill>
                <a:latin typeface="Meiryo UI" panose="020B0604030504040204" pitchFamily="50" charset="-128"/>
                <a:ea typeface="Meiryo UI" panose="020B0604030504040204" pitchFamily="50" charset="-128"/>
              </a:rPr>
              <a:t>章　</a:t>
            </a:r>
            <a:r>
              <a:rPr lang="en-US" altLang="ja-JP" spc="-1" dirty="0">
                <a:solidFill>
                  <a:schemeClr val="bg1"/>
                </a:solidFill>
                <a:latin typeface="Meiryo UI" panose="020B0604030504040204" pitchFamily="50" charset="-128"/>
                <a:ea typeface="Meiryo UI" panose="020B0604030504040204" pitchFamily="50" charset="-128"/>
              </a:rPr>
              <a:t>DX</a:t>
            </a:r>
            <a:r>
              <a:rPr lang="ja-JP" altLang="ja-JP" spc="-1" dirty="0">
                <a:solidFill>
                  <a:schemeClr val="bg1"/>
                </a:solidFill>
                <a:latin typeface="Meiryo UI" panose="020B0604030504040204" pitchFamily="50" charset="-128"/>
                <a:ea typeface="Meiryo UI" panose="020B0604030504040204" pitchFamily="50" charset="-128"/>
              </a:rPr>
              <a:t>を実現するための考え方</a:t>
            </a:r>
            <a:endParaRPr lang="en-US" altLang="ja-JP" spc="-1" dirty="0">
              <a:solidFill>
                <a:schemeClr val="bg1"/>
              </a:solidFill>
              <a:latin typeface="Meiryo UI" panose="020B0604030504040204" pitchFamily="50" charset="-128"/>
              <a:ea typeface="Meiryo UI" panose="020B0604030504040204" pitchFamily="50" charset="-128"/>
            </a:endParaRPr>
          </a:p>
        </p:txBody>
      </p:sp>
      <p:sp>
        <p:nvSpPr>
          <p:cNvPr id="37" name="四角形: 角を丸くする 11">
            <a:extLst>
              <a:ext uri="{FF2B5EF4-FFF2-40B4-BE49-F238E27FC236}">
                <a16:creationId xmlns:a16="http://schemas.microsoft.com/office/drawing/2014/main" id="{C105D85D-A373-461D-8F7D-2DCE1D4FD8BB}"/>
              </a:ext>
            </a:extLst>
          </p:cNvPr>
          <p:cNvSpPr/>
          <p:nvPr/>
        </p:nvSpPr>
        <p:spPr>
          <a:xfrm>
            <a:off x="6858335" y="1368360"/>
            <a:ext cx="4628958"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r>
              <a:rPr lang="ja-JP" altLang="en-US" b="1" spc="-1" dirty="0">
                <a:solidFill>
                  <a:schemeClr val="bg1"/>
                </a:solidFill>
                <a:latin typeface="Meiryo UI" panose="020B0604030504040204" pitchFamily="50" charset="-128"/>
                <a:ea typeface="Meiryo UI" panose="020B0604030504040204" pitchFamily="50" charset="-128"/>
              </a:rPr>
              <a:t>　</a:t>
            </a:r>
            <a:r>
              <a:rPr lang="en-US" altLang="ja-JP" sz="2400" b="1" spc="-1" dirty="0">
                <a:solidFill>
                  <a:schemeClr val="bg1"/>
                </a:solidFill>
                <a:latin typeface="Meiryo UI" panose="020B0604030504040204" pitchFamily="50" charset="-128"/>
                <a:ea typeface="Meiryo UI" panose="020B0604030504040204" pitchFamily="50" charset="-128"/>
              </a:rPr>
              <a:t>2</a:t>
            </a:r>
            <a:r>
              <a:rPr lang="ja-JP" altLang="ja-JP" sz="2400" b="1" spc="-1" dirty="0">
                <a:solidFill>
                  <a:schemeClr val="bg1"/>
                </a:solidFill>
                <a:latin typeface="Meiryo UI" panose="020B0604030504040204" pitchFamily="50" charset="-128"/>
                <a:ea typeface="Meiryo UI" panose="020B0604030504040204" pitchFamily="50" charset="-128"/>
              </a:rPr>
              <a:t>章　</a:t>
            </a:r>
            <a:r>
              <a:rPr lang="en-US" altLang="ja-JP" spc="-1" dirty="0">
                <a:solidFill>
                  <a:schemeClr val="bg1"/>
                </a:solidFill>
                <a:latin typeface="Meiryo UI" panose="020B0604030504040204" pitchFamily="50" charset="-128"/>
                <a:ea typeface="Meiryo UI" panose="020B0604030504040204" pitchFamily="50" charset="-128"/>
              </a:rPr>
              <a:t>DX</a:t>
            </a:r>
            <a:r>
              <a:rPr lang="ja-JP" altLang="ja-JP" spc="-1" dirty="0">
                <a:solidFill>
                  <a:schemeClr val="bg1"/>
                </a:solidFill>
                <a:latin typeface="Meiryo UI" panose="020B0604030504040204" pitchFamily="50" charset="-128"/>
                <a:ea typeface="Meiryo UI" panose="020B0604030504040204" pitchFamily="50" charset="-128"/>
              </a:rPr>
              <a:t>を継続的に進めるための考え方</a:t>
            </a:r>
            <a:endParaRPr lang="en-US" altLang="ja-JP" spc="-1" dirty="0">
              <a:solidFill>
                <a:schemeClr val="bg1"/>
              </a:solidFill>
              <a:latin typeface="Meiryo UI" panose="020B0604030504040204" pitchFamily="50" charset="-128"/>
              <a:ea typeface="Meiryo UI" panose="020B0604030504040204" pitchFamily="50" charset="-128"/>
            </a:endParaRPr>
          </a:p>
        </p:txBody>
      </p:sp>
      <p:sp>
        <p:nvSpPr>
          <p:cNvPr id="38" name="四角形: 角を丸くする 11">
            <a:extLst>
              <a:ext uri="{FF2B5EF4-FFF2-40B4-BE49-F238E27FC236}">
                <a16:creationId xmlns:a16="http://schemas.microsoft.com/office/drawing/2014/main" id="{1B822BDD-FDC6-483B-9CDB-09F5C8655419}"/>
              </a:ext>
            </a:extLst>
          </p:cNvPr>
          <p:cNvSpPr/>
          <p:nvPr/>
        </p:nvSpPr>
        <p:spPr>
          <a:xfrm>
            <a:off x="579780" y="4122993"/>
            <a:ext cx="5076779"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r>
              <a:rPr lang="ja-JP" altLang="en-US" b="1" spc="-1" dirty="0">
                <a:solidFill>
                  <a:schemeClr val="bg1"/>
                </a:solidFill>
                <a:latin typeface="Meiryo UI" panose="020B0604030504040204" pitchFamily="50" charset="-128"/>
                <a:ea typeface="Meiryo UI" panose="020B0604030504040204" pitchFamily="50" charset="-128"/>
              </a:rPr>
              <a:t>　</a:t>
            </a:r>
            <a:r>
              <a:rPr lang="en-US" altLang="ja-JP" sz="2400" b="1" spc="-1" dirty="0">
                <a:solidFill>
                  <a:schemeClr val="bg1"/>
                </a:solidFill>
                <a:latin typeface="Meiryo UI" panose="020B0604030504040204" pitchFamily="50" charset="-128"/>
                <a:ea typeface="Meiryo UI" panose="020B0604030504040204" pitchFamily="50" charset="-128"/>
              </a:rPr>
              <a:t>3</a:t>
            </a:r>
            <a:r>
              <a:rPr lang="ja-JP" altLang="ja-JP" sz="2400" b="1" spc="-1" dirty="0">
                <a:solidFill>
                  <a:schemeClr val="bg1"/>
                </a:solidFill>
                <a:latin typeface="Meiryo UI" panose="020B0604030504040204" pitchFamily="50" charset="-128"/>
                <a:ea typeface="Meiryo UI" panose="020B0604030504040204" pitchFamily="50" charset="-128"/>
              </a:rPr>
              <a:t>章　</a:t>
            </a:r>
            <a:r>
              <a:rPr lang="en-US" altLang="ja-JP" spc="-1" dirty="0">
                <a:solidFill>
                  <a:schemeClr val="bg1"/>
                </a:solidFill>
                <a:latin typeface="Meiryo UI" panose="020B0604030504040204" pitchFamily="50" charset="-128"/>
                <a:ea typeface="Meiryo UI" panose="020B0604030504040204" pitchFamily="50" charset="-128"/>
              </a:rPr>
              <a:t>DX</a:t>
            </a:r>
            <a:r>
              <a:rPr lang="ja-JP" altLang="ja-JP" spc="-1" dirty="0">
                <a:solidFill>
                  <a:schemeClr val="bg1"/>
                </a:solidFill>
                <a:latin typeface="Meiryo UI" panose="020B0604030504040204" pitchFamily="50" charset="-128"/>
                <a:ea typeface="Meiryo UI" panose="020B0604030504040204" pitchFamily="50" charset="-128"/>
              </a:rPr>
              <a:t>を実現するための</a:t>
            </a:r>
            <a:r>
              <a:rPr lang="en-US" altLang="ja-JP" spc="-1" dirty="0">
                <a:solidFill>
                  <a:schemeClr val="bg1"/>
                </a:solidFill>
                <a:latin typeface="Meiryo UI" panose="020B0604030504040204" pitchFamily="50" charset="-128"/>
                <a:ea typeface="Meiryo UI" panose="020B0604030504040204" pitchFamily="50" charset="-128"/>
              </a:rPr>
              <a:t>IT</a:t>
            </a:r>
            <a:r>
              <a:rPr lang="ja-JP" altLang="ja-JP" spc="-1" dirty="0">
                <a:solidFill>
                  <a:schemeClr val="bg1"/>
                </a:solidFill>
                <a:latin typeface="Meiryo UI" panose="020B0604030504040204" pitchFamily="50" charset="-128"/>
                <a:ea typeface="Meiryo UI" panose="020B0604030504040204" pitchFamily="50" charset="-128"/>
              </a:rPr>
              <a:t>システムのあるべき姿</a:t>
            </a:r>
            <a:endParaRPr lang="en-US" altLang="ja-JP" spc="-1" dirty="0">
              <a:solidFill>
                <a:schemeClr val="bg1"/>
              </a:solidFill>
              <a:latin typeface="Meiryo UI" panose="020B0604030504040204" pitchFamily="50" charset="-128"/>
              <a:ea typeface="Meiryo UI" panose="020B0604030504040204" pitchFamily="50" charset="-128"/>
            </a:endParaRPr>
          </a:p>
        </p:txBody>
      </p:sp>
      <p:sp>
        <p:nvSpPr>
          <p:cNvPr id="39" name="四角形: 角を丸くする 11">
            <a:extLst>
              <a:ext uri="{FF2B5EF4-FFF2-40B4-BE49-F238E27FC236}">
                <a16:creationId xmlns:a16="http://schemas.microsoft.com/office/drawing/2014/main" id="{8E34A2F3-F1BC-4847-9B68-9ABC45CE3800}"/>
              </a:ext>
            </a:extLst>
          </p:cNvPr>
          <p:cNvSpPr/>
          <p:nvPr/>
        </p:nvSpPr>
        <p:spPr>
          <a:xfrm>
            <a:off x="6887456" y="4075317"/>
            <a:ext cx="5084645" cy="352800"/>
          </a:xfrm>
          <a:prstGeom prst="roundRect">
            <a:avLst>
              <a:gd name="adj" fmla="val 0"/>
            </a:avLst>
          </a:prstGeom>
          <a:solidFill>
            <a:srgbClr val="2F528F"/>
          </a:solidFill>
          <a:ln w="50800">
            <a:noFill/>
          </a:ln>
        </p:spPr>
        <p:style>
          <a:lnRef idx="0">
            <a:scrgbClr r="0" g="0" b="0"/>
          </a:lnRef>
          <a:fillRef idx="0">
            <a:scrgbClr r="0" g="0" b="0"/>
          </a:fillRef>
          <a:effectRef idx="0">
            <a:scrgbClr r="0" g="0" b="0"/>
          </a:effectRef>
          <a:fontRef idx="minor"/>
        </p:style>
        <p:txBody>
          <a:bodyPr wrap="none" lIns="0" tIns="0" rIns="0" bIns="0" anchor="ctr">
            <a:noAutofit/>
          </a:bodyPr>
          <a:lstStyle/>
          <a:p>
            <a:r>
              <a:rPr lang="ja-JP" altLang="en-US" b="1" spc="-1" dirty="0">
                <a:solidFill>
                  <a:schemeClr val="bg1"/>
                </a:solidFill>
                <a:latin typeface="Meiryo UI" panose="020B0604030504040204" pitchFamily="50" charset="-128"/>
                <a:ea typeface="Meiryo UI" panose="020B0604030504040204" pitchFamily="50" charset="-128"/>
              </a:rPr>
              <a:t>　</a:t>
            </a:r>
            <a:r>
              <a:rPr lang="en-US" altLang="ja-JP" sz="2400" b="1" spc="-1" dirty="0">
                <a:solidFill>
                  <a:schemeClr val="bg1"/>
                </a:solidFill>
                <a:latin typeface="Meiryo UI" panose="020B0604030504040204" pitchFamily="50" charset="-128"/>
                <a:ea typeface="Meiryo UI" panose="020B0604030504040204" pitchFamily="50" charset="-128"/>
              </a:rPr>
              <a:t>4</a:t>
            </a:r>
            <a:r>
              <a:rPr lang="ja-JP" altLang="ja-JP" sz="2400" b="1" spc="-1" dirty="0">
                <a:solidFill>
                  <a:schemeClr val="bg1"/>
                </a:solidFill>
                <a:latin typeface="Meiryo UI" panose="020B0604030504040204" pitchFamily="50" charset="-128"/>
                <a:ea typeface="Meiryo UI" panose="020B0604030504040204" pitchFamily="50" charset="-128"/>
              </a:rPr>
              <a:t>章　</a:t>
            </a:r>
            <a:r>
              <a:rPr lang="ja-JP" altLang="ja-JP" spc="-1" dirty="0">
                <a:solidFill>
                  <a:schemeClr val="bg1"/>
                </a:solidFill>
                <a:latin typeface="Meiryo UI" panose="020B0604030504040204" pitchFamily="50" charset="-128"/>
                <a:ea typeface="Meiryo UI" panose="020B0604030504040204" pitchFamily="50" charset="-128"/>
              </a:rPr>
              <a:t>あるべき</a:t>
            </a:r>
            <a:r>
              <a:rPr lang="en-US" altLang="ja-JP" spc="-1" dirty="0">
                <a:solidFill>
                  <a:schemeClr val="bg1"/>
                </a:solidFill>
                <a:latin typeface="Meiryo UI" panose="020B0604030504040204" pitchFamily="50" charset="-128"/>
                <a:ea typeface="Meiryo UI" panose="020B0604030504040204" pitchFamily="50" charset="-128"/>
              </a:rPr>
              <a:t>IT</a:t>
            </a:r>
            <a:r>
              <a:rPr lang="ja-JP" altLang="ja-JP" spc="-1" dirty="0">
                <a:solidFill>
                  <a:schemeClr val="bg1"/>
                </a:solidFill>
                <a:latin typeface="Meiryo UI" panose="020B0604030504040204" pitchFamily="50" charset="-128"/>
                <a:ea typeface="Meiryo UI" panose="020B0604030504040204" pitchFamily="50" charset="-128"/>
              </a:rPr>
              <a:t>システムとそれを実現する技術要素</a:t>
            </a:r>
            <a:endParaRPr lang="en-US" altLang="ja-JP" spc="-1" dirty="0">
              <a:solidFill>
                <a:schemeClr val="bg1"/>
              </a:solidFill>
              <a:latin typeface="Meiryo UI" panose="020B0604030504040204" pitchFamily="50" charset="-128"/>
              <a:ea typeface="Meiryo UI"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8</a:t>
            </a:fld>
            <a:endParaRPr lang="en-US" sz="1400" b="0" strike="noStrike" spc="-1" dirty="0">
              <a:solidFill>
                <a:srgbClr val="000000"/>
              </a:solidFill>
              <a:latin typeface="Meiryo UI" panose="020B0604030504040204" pitchFamily="50" charset="-128"/>
            </a:endParaRPr>
          </a:p>
        </p:txBody>
      </p:sp>
      <p:pic>
        <p:nvPicPr>
          <p:cNvPr id="23" name="図 22" descr="アイコン&#10;&#10;自動的に生成された説明">
            <a:extLst>
              <a:ext uri="{FF2B5EF4-FFF2-40B4-BE49-F238E27FC236}">
                <a16:creationId xmlns:a16="http://schemas.microsoft.com/office/drawing/2014/main" id="{7162FC0B-22D3-440E-BE66-5FA1851AAD5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24" name="図 23" descr="アイコン&#10;&#10;自動的に生成された説明">
            <a:extLst>
              <a:ext uri="{FF2B5EF4-FFF2-40B4-BE49-F238E27FC236}">
                <a16:creationId xmlns:a16="http://schemas.microsoft.com/office/drawing/2014/main" id="{6C7FF964-B07F-4421-8F08-3A9014817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pic>
        <p:nvPicPr>
          <p:cNvPr id="25" name="図 24" descr="アイコン&#10;&#10;自動的に生成された説明">
            <a:extLst>
              <a:ext uri="{FF2B5EF4-FFF2-40B4-BE49-F238E27FC236}">
                <a16:creationId xmlns:a16="http://schemas.microsoft.com/office/drawing/2014/main" id="{4EE29C68-1856-4868-B25C-1EA7DC8C8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
        <p:nvSpPr>
          <p:cNvPr id="26" name="正方形/長方形 19">
            <a:extLst>
              <a:ext uri="{FF2B5EF4-FFF2-40B4-BE49-F238E27FC236}">
                <a16:creationId xmlns:a16="http://schemas.microsoft.com/office/drawing/2014/main" id="{89DC9FE5-B649-4EA1-9DB0-52E89D065A7B}"/>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7" name="正方形/長方形 19">
            <a:extLst>
              <a:ext uri="{FF2B5EF4-FFF2-40B4-BE49-F238E27FC236}">
                <a16:creationId xmlns:a16="http://schemas.microsoft.com/office/drawing/2014/main" id="{724D689E-933B-44DC-BD35-EDBFEDAE02C2}"/>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28" name="正方形/長方形 27">
            <a:extLst>
              <a:ext uri="{FF2B5EF4-FFF2-40B4-BE49-F238E27FC236}">
                <a16:creationId xmlns:a16="http://schemas.microsoft.com/office/drawing/2014/main" id="{15400D58-4453-41EA-9AFB-5BCAE1A313D7}"/>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
        <p:nvSpPr>
          <p:cNvPr id="17" name="正方形/長方形 16">
            <a:extLst>
              <a:ext uri="{FF2B5EF4-FFF2-40B4-BE49-F238E27FC236}">
                <a16:creationId xmlns:a16="http://schemas.microsoft.com/office/drawing/2014/main" id="{57288B0E-5E16-4F2E-B081-C31CC163CD99}"/>
              </a:ext>
            </a:extLst>
          </p:cNvPr>
          <p:cNvSpPr/>
          <p:nvPr/>
        </p:nvSpPr>
        <p:spPr>
          <a:xfrm>
            <a:off x="479376" y="3198894"/>
            <a:ext cx="73097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2400" b="1" strike="noStrike" spc="-1" dirty="0">
                <a:solidFill>
                  <a:srgbClr val="000000"/>
                </a:solidFill>
                <a:latin typeface="Meiryo UI"/>
                <a:ea typeface="Meiryo UI"/>
              </a:rPr>
              <a:t>1</a:t>
            </a:r>
            <a:r>
              <a:rPr lang="ja-JP" sz="2400" b="1" strike="noStrike" spc="-1" dirty="0">
                <a:solidFill>
                  <a:srgbClr val="000000"/>
                </a:solidFill>
                <a:latin typeface="Meiryo UI"/>
                <a:ea typeface="Meiryo UI"/>
              </a:rPr>
              <a:t>章　</a:t>
            </a:r>
            <a:r>
              <a:rPr lang="en-US" sz="2400" b="1" strike="noStrike" spc="-1" dirty="0">
                <a:solidFill>
                  <a:srgbClr val="000000"/>
                </a:solidFill>
                <a:latin typeface="Meiryo UI"/>
                <a:ea typeface="Meiryo UI"/>
              </a:rPr>
              <a:t>DX</a:t>
            </a:r>
            <a:r>
              <a:rPr lang="ja-JP" sz="2400" b="1" strike="noStrike" spc="-1" dirty="0">
                <a:solidFill>
                  <a:srgbClr val="000000"/>
                </a:solidFill>
                <a:latin typeface="Meiryo UI"/>
                <a:ea typeface="Meiryo UI"/>
              </a:rPr>
              <a:t>を実現するための考え方</a:t>
            </a:r>
            <a:endParaRPr lang="en-US" sz="2400" b="0" strike="noStrike" spc="-1" dirty="0">
              <a:solidFill>
                <a:srgbClr val="000000"/>
              </a:solidFill>
              <a:latin typeface="Meiryo UI" panose="020B0604030504040204" pitchFamily="50" charset="-128"/>
            </a:endParaRPr>
          </a:p>
        </p:txBody>
      </p:sp>
    </p:spTree>
    <p:extLst>
      <p:ext uri="{BB962C8B-B14F-4D97-AF65-F5344CB8AC3E}">
        <p14:creationId xmlns:p14="http://schemas.microsoft.com/office/powerpoint/2010/main" val="369273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2C245D5-3AAE-4B56-B491-AE5E12646801}"/>
              </a:ext>
            </a:extLst>
          </p:cNvPr>
          <p:cNvSpPr/>
          <p:nvPr/>
        </p:nvSpPr>
        <p:spPr>
          <a:xfrm>
            <a:off x="567336" y="1419339"/>
            <a:ext cx="1440000" cy="1093446"/>
          </a:xfrm>
          <a:prstGeom prst="rect">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altLang="ja-JP" sz="2400" spc="-1" dirty="0">
              <a:solidFill>
                <a:srgbClr val="2F528F"/>
              </a:solidFill>
              <a:latin typeface="Meiryo UI" panose="020B0604030504040204" pitchFamily="50" charset="-128"/>
            </a:endParaRPr>
          </a:p>
        </p:txBody>
      </p:sp>
      <p:sp>
        <p:nvSpPr>
          <p:cNvPr id="344" name="タイトル 2"/>
          <p:cNvSpPr/>
          <p:nvPr/>
        </p:nvSpPr>
        <p:spPr>
          <a:xfrm>
            <a:off x="695160" y="345600"/>
            <a:ext cx="7848720" cy="42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dirty="0">
                <a:solidFill>
                  <a:srgbClr val="000066"/>
                </a:solidFill>
                <a:latin typeface="Meiryo UI"/>
                <a:ea typeface="Meiryo UI"/>
              </a:rPr>
              <a:t>1</a:t>
            </a:r>
            <a:r>
              <a:rPr lang="ja-JP" sz="2800" b="0" strike="noStrike" spc="-1" dirty="0">
                <a:solidFill>
                  <a:srgbClr val="000066"/>
                </a:solidFill>
                <a:latin typeface="Meiryo UI"/>
                <a:ea typeface="Meiryo UI"/>
              </a:rPr>
              <a:t>章　</a:t>
            </a:r>
            <a:r>
              <a:rPr lang="en-US" sz="2800" b="0" strike="noStrike" spc="-1" dirty="0">
                <a:solidFill>
                  <a:srgbClr val="000066"/>
                </a:solidFill>
                <a:latin typeface="Meiryo UI"/>
                <a:ea typeface="Meiryo UI"/>
              </a:rPr>
              <a:t>DX</a:t>
            </a:r>
            <a:r>
              <a:rPr lang="ja-JP" sz="2800" b="0" strike="noStrike" spc="-1" dirty="0">
                <a:solidFill>
                  <a:srgbClr val="000066"/>
                </a:solidFill>
                <a:latin typeface="Meiryo UI"/>
                <a:ea typeface="Meiryo UI"/>
              </a:rPr>
              <a:t>を実現するための考え方　</a:t>
            </a:r>
            <a:r>
              <a:rPr lang="en-US" sz="2800" b="0" strike="noStrike" spc="-1" dirty="0">
                <a:solidFill>
                  <a:srgbClr val="000066"/>
                </a:solidFill>
                <a:latin typeface="Meiryo UI"/>
                <a:ea typeface="Meiryo UI"/>
              </a:rPr>
              <a:t>1</a:t>
            </a:r>
            <a:endParaRPr lang="en-US" sz="2800" b="0" strike="noStrike" spc="-1" dirty="0">
              <a:solidFill>
                <a:srgbClr val="000000"/>
              </a:solidFill>
              <a:latin typeface="Meiryo UI" panose="020B0604030504040204" pitchFamily="50" charset="-128"/>
            </a:endParaRPr>
          </a:p>
        </p:txBody>
      </p:sp>
      <p:sp>
        <p:nvSpPr>
          <p:cNvPr id="345" name="スライド番号プレースホルダー 5"/>
          <p:cNvSpPr/>
          <p:nvPr/>
        </p:nvSpPr>
        <p:spPr>
          <a:xfrm>
            <a:off x="9011880" y="6526080"/>
            <a:ext cx="284436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fld id="{B7073114-1571-4630-9DFA-93E849592DFA}" type="slidenum">
              <a:rPr lang="en-US" sz="1400" b="0" strike="noStrike" spc="-1">
                <a:solidFill>
                  <a:srgbClr val="002060"/>
                </a:solidFill>
                <a:latin typeface="メイリオ"/>
                <a:ea typeface="メイリオ"/>
              </a:rPr>
              <a:t>9</a:t>
            </a:fld>
            <a:endParaRPr lang="en-US" sz="1400" b="0" strike="noStrike" spc="-1" dirty="0">
              <a:solidFill>
                <a:srgbClr val="000000"/>
              </a:solidFill>
              <a:latin typeface="Meiryo UI" panose="020B0604030504040204" pitchFamily="50" charset="-128"/>
            </a:endParaRPr>
          </a:p>
        </p:txBody>
      </p:sp>
      <p:sp>
        <p:nvSpPr>
          <p:cNvPr id="353" name="正方形/長方形 1"/>
          <p:cNvSpPr/>
          <p:nvPr/>
        </p:nvSpPr>
        <p:spPr>
          <a:xfrm>
            <a:off x="810494" y="2722676"/>
            <a:ext cx="11016824" cy="3468032"/>
          </a:xfrm>
          <a:prstGeom prst="rect">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ビジョンの発信</a:t>
            </a:r>
            <a:endParaRPr lang="en-US" sz="2400" b="1" u="sng" strike="noStrike" spc="-1" dirty="0">
              <a:solidFill>
                <a:srgbClr val="000000"/>
              </a:solidFill>
              <a:latin typeface="Meiryo UI" panose="020B0604030504040204" pitchFamily="50" charset="-128"/>
            </a:endParaRPr>
          </a:p>
          <a:p>
            <a:pPr>
              <a:lnSpc>
                <a:spcPct val="100000"/>
              </a:lnSpc>
            </a:pPr>
            <a:r>
              <a:rPr lang="ja-JP" sz="1400" b="1" strike="noStrike" spc="-1" dirty="0">
                <a:solidFill>
                  <a:srgbClr val="000000"/>
                </a:solidFill>
                <a:latin typeface="Meiryo UI"/>
                <a:ea typeface="Meiryo UI"/>
              </a:rPr>
              <a:t>　　・デジタル技術</a:t>
            </a:r>
            <a:r>
              <a:rPr lang="ja-JP" sz="1400" b="0" strike="noStrike" spc="-1" dirty="0">
                <a:solidFill>
                  <a:srgbClr val="000000"/>
                </a:solidFill>
                <a:latin typeface="Meiryo UI"/>
                <a:ea typeface="Meiryo UI"/>
              </a:rPr>
              <a:t>により</a:t>
            </a:r>
            <a:r>
              <a:rPr lang="ja-JP" sz="1400" b="1" strike="noStrike" spc="-1" dirty="0">
                <a:solidFill>
                  <a:srgbClr val="000000"/>
                </a:solidFill>
                <a:latin typeface="Meiryo UI"/>
                <a:ea typeface="Meiryo UI"/>
              </a:rPr>
              <a:t>ビジネスがどう変革</a:t>
            </a:r>
            <a:r>
              <a:rPr lang="ja-JP" sz="1400" b="0" strike="noStrike" spc="-1" dirty="0">
                <a:solidFill>
                  <a:srgbClr val="000000"/>
                </a:solidFill>
                <a:latin typeface="Meiryo UI"/>
                <a:ea typeface="Meiryo UI"/>
              </a:rPr>
              <a:t>されるのか徹底議論　</a:t>
            </a:r>
            <a:r>
              <a:rPr lang="ja-JP" altLang="en-US" sz="1400" b="0" strike="noStrike" spc="-1" dirty="0">
                <a:solidFill>
                  <a:srgbClr val="000000"/>
                </a:solidFill>
                <a:latin typeface="Meiryo UI"/>
                <a:ea typeface="Meiryo UI"/>
              </a:rPr>
              <a:t>　 </a:t>
            </a:r>
            <a:r>
              <a:rPr lang="ja-JP" sz="1400" b="0" strike="noStrike" spc="-1" dirty="0">
                <a:solidFill>
                  <a:srgbClr val="000000"/>
                </a:solidFill>
                <a:latin typeface="Meiryo UI"/>
                <a:ea typeface="Meiryo UI"/>
              </a:rPr>
              <a:t>→経営トップら全員が腹落ちした</a:t>
            </a:r>
            <a:r>
              <a:rPr lang="ja-JP" sz="1400" b="1" strike="noStrike" spc="-1" dirty="0">
                <a:solidFill>
                  <a:srgbClr val="000000"/>
                </a:solidFill>
                <a:latin typeface="Meiryo UI"/>
                <a:ea typeface="Meiryo UI"/>
              </a:rPr>
              <a:t>ビジョンを発信</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・組織全体に繰り返し共有</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現行業務の変化は説得して回る</a:t>
            </a:r>
            <a:r>
              <a:rPr lang="en-US" sz="1400" b="0" strike="noStrike" spc="-1" dirty="0">
                <a:solidFill>
                  <a:srgbClr val="000000"/>
                </a:solidFill>
                <a:latin typeface="Meiryo UI"/>
                <a:ea typeface="Meiryo UI"/>
              </a:rPr>
              <a:t>)</a:t>
            </a:r>
            <a:r>
              <a:rPr lang="ja-JP" sz="1400" b="0" strike="noStrike" spc="-1" dirty="0">
                <a:solidFill>
                  <a:srgbClr val="000000"/>
                </a:solidFill>
                <a:latin typeface="Meiryo UI"/>
                <a:ea typeface="Meiryo UI"/>
              </a:rPr>
              <a:t>　→</a:t>
            </a:r>
            <a:r>
              <a:rPr lang="ja-JP" sz="1400" b="1" strike="noStrike" spc="-1" dirty="0">
                <a:solidFill>
                  <a:srgbClr val="000000"/>
                </a:solidFill>
                <a:latin typeface="Meiryo UI"/>
                <a:ea typeface="Meiryo UI"/>
              </a:rPr>
              <a:t>組織全体で力を発揮</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en-US" sz="2400" b="0"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ロードマップ策定</a:t>
            </a:r>
            <a:endParaRPr lang="en-US" sz="2400" b="0" u="sng"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・いつまでに</a:t>
            </a:r>
            <a:r>
              <a:rPr lang="ja-JP" sz="1600" b="1" strike="noStrike" spc="-1" dirty="0">
                <a:solidFill>
                  <a:srgbClr val="000000"/>
                </a:solidFill>
                <a:latin typeface="Meiryo UI"/>
                <a:ea typeface="Meiryo UI"/>
              </a:rPr>
              <a:t>「何を」</a:t>
            </a:r>
            <a:r>
              <a:rPr lang="ja-JP" sz="1400" b="0" strike="noStrike" spc="-1" dirty="0">
                <a:solidFill>
                  <a:srgbClr val="000000"/>
                </a:solidFill>
                <a:latin typeface="Meiryo UI"/>
                <a:ea typeface="Meiryo UI"/>
              </a:rPr>
              <a:t>達成し、今</a:t>
            </a:r>
            <a:r>
              <a:rPr lang="ja-JP" sz="1600" b="1" strike="noStrike" spc="-1" dirty="0">
                <a:solidFill>
                  <a:srgbClr val="000000"/>
                </a:solidFill>
                <a:latin typeface="Meiryo UI"/>
                <a:ea typeface="Meiryo UI"/>
              </a:rPr>
              <a:t>「何をするべき」</a:t>
            </a:r>
            <a:r>
              <a:rPr lang="ja-JP" sz="1400" b="0" strike="noStrike" spc="-1" dirty="0">
                <a:solidFill>
                  <a:srgbClr val="000000"/>
                </a:solidFill>
                <a:latin typeface="Meiryo UI"/>
                <a:ea typeface="Meiryo UI"/>
              </a:rPr>
              <a:t>なのか</a:t>
            </a:r>
            <a:r>
              <a:rPr lang="ja-JP" sz="1400" b="1" strike="noStrike" spc="-1" dirty="0">
                <a:solidFill>
                  <a:srgbClr val="000000"/>
                </a:solidFill>
                <a:latin typeface="Meiryo UI"/>
                <a:ea typeface="Meiryo UI"/>
              </a:rPr>
              <a:t>「ロードマップ」</a:t>
            </a:r>
            <a:r>
              <a:rPr lang="ja-JP" sz="1400" b="0" strike="noStrike" spc="-1" dirty="0">
                <a:solidFill>
                  <a:srgbClr val="000000"/>
                </a:solidFill>
                <a:latin typeface="Meiryo UI"/>
                <a:ea typeface="Meiryo UI"/>
              </a:rPr>
              <a:t>を考える　</a:t>
            </a:r>
            <a:endParaRPr lang="en-US" sz="1400" b="0" strike="noStrike" spc="-1" dirty="0">
              <a:solidFill>
                <a:srgbClr val="000000"/>
              </a:solidFill>
              <a:latin typeface="Meiryo UI" panose="020B0604030504040204" pitchFamily="50" charset="-128"/>
            </a:endParaRPr>
          </a:p>
          <a:p>
            <a:pPr>
              <a:lnSpc>
                <a:spcPct val="100000"/>
              </a:lnSpc>
            </a:pPr>
            <a:r>
              <a:rPr lang="ja-JP" sz="1400" b="0" strike="noStrike" spc="-1" dirty="0">
                <a:solidFill>
                  <a:srgbClr val="000000"/>
                </a:solidFill>
                <a:latin typeface="Meiryo UI"/>
                <a:ea typeface="Meiryo UI"/>
              </a:rPr>
              <a:t>　　・ロードマップは</a:t>
            </a:r>
            <a:r>
              <a:rPr lang="ja-JP" sz="1400" b="1" strike="noStrike" spc="-1" dirty="0">
                <a:solidFill>
                  <a:srgbClr val="000000"/>
                </a:solidFill>
                <a:latin typeface="Meiryo UI"/>
                <a:ea typeface="Meiryo UI"/>
              </a:rPr>
              <a:t>「普遍的ではない」　</a:t>
            </a:r>
            <a:r>
              <a:rPr lang="ja-JP" sz="1400" b="0" strike="noStrike" spc="-1" dirty="0">
                <a:solidFill>
                  <a:srgbClr val="000000"/>
                </a:solidFill>
                <a:latin typeface="Meiryo UI"/>
                <a:ea typeface="Meiryo UI"/>
              </a:rPr>
              <a:t>世の中の変化やニーズに合わせ随時見直し、最適化、修正する</a:t>
            </a: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endParaRPr lang="en-US" sz="1400" b="0" strike="noStrike" spc="-1" dirty="0">
              <a:solidFill>
                <a:srgbClr val="000000"/>
              </a:solidFill>
              <a:latin typeface="Meiryo UI" panose="020B0604030504040204" pitchFamily="50" charset="-128"/>
            </a:endParaRPr>
          </a:p>
          <a:p>
            <a:pPr>
              <a:lnSpc>
                <a:spcPct val="100000"/>
              </a:lnSpc>
            </a:pPr>
            <a:r>
              <a:rPr lang="en-US" sz="2400" b="1" strike="noStrike" spc="-1" dirty="0">
                <a:solidFill>
                  <a:srgbClr val="000000"/>
                </a:solidFill>
                <a:latin typeface="Meiryo UI"/>
                <a:ea typeface="Meiryo UI"/>
              </a:rPr>
              <a:t>●</a:t>
            </a:r>
            <a:r>
              <a:rPr lang="ja-JP" sz="2400" b="1" u="sng" strike="noStrike" spc="-1" dirty="0">
                <a:solidFill>
                  <a:srgbClr val="000000"/>
                </a:solidFill>
                <a:latin typeface="Meiryo UI"/>
                <a:ea typeface="Meiryo UI"/>
              </a:rPr>
              <a:t>やるべきことの取捨選択</a:t>
            </a:r>
            <a:endParaRPr lang="en-US" altLang="ja-JP" sz="2400" b="1" u="sng" strike="noStrike" spc="-1" dirty="0">
              <a:solidFill>
                <a:srgbClr val="000000"/>
              </a:solidFill>
              <a:latin typeface="Meiryo UI"/>
              <a:ea typeface="Meiryo UI"/>
            </a:endParaRPr>
          </a:p>
          <a:p>
            <a:r>
              <a:rPr lang="ja-JP" altLang="ja-JP" sz="1400" spc="-1" dirty="0">
                <a:solidFill>
                  <a:srgbClr val="000000"/>
                </a:solidFill>
                <a:latin typeface="Meiryo UI"/>
                <a:ea typeface="Meiryo UI"/>
              </a:rPr>
              <a:t>　</a:t>
            </a:r>
            <a:r>
              <a:rPr lang="en-US" altLang="ja-JP" sz="1400" spc="-1" dirty="0">
                <a:solidFill>
                  <a:srgbClr val="000000"/>
                </a:solidFill>
                <a:latin typeface="Meiryo UI"/>
                <a:ea typeface="Meiryo UI"/>
              </a:rPr>
              <a:t> </a:t>
            </a:r>
            <a:r>
              <a:rPr lang="ja-JP" altLang="ja-JP" sz="1400" spc="-1" dirty="0">
                <a:solidFill>
                  <a:srgbClr val="000000"/>
                </a:solidFill>
                <a:latin typeface="Meiryo UI"/>
                <a:ea typeface="Meiryo UI"/>
              </a:rPr>
              <a:t>・</a:t>
            </a:r>
            <a:r>
              <a:rPr lang="ja-JP" altLang="en-US" sz="1400" spc="-1" dirty="0">
                <a:solidFill>
                  <a:srgbClr val="000000"/>
                </a:solidFill>
                <a:latin typeface="Meiryo UI"/>
                <a:ea typeface="Meiryo UI"/>
              </a:rPr>
              <a:t>必ずしも</a:t>
            </a:r>
            <a:r>
              <a:rPr lang="ja-JP" altLang="en-US" sz="1400" b="1" spc="-1" dirty="0">
                <a:solidFill>
                  <a:srgbClr val="000000"/>
                </a:solidFill>
                <a:latin typeface="Meiryo UI"/>
                <a:ea typeface="Meiryo UI"/>
              </a:rPr>
              <a:t>すべての企業</a:t>
            </a:r>
            <a:r>
              <a:rPr lang="ja-JP" altLang="en-US" sz="1400" spc="-1" dirty="0">
                <a:solidFill>
                  <a:srgbClr val="000000"/>
                </a:solidFill>
                <a:latin typeface="Meiryo UI"/>
                <a:ea typeface="Meiryo UI"/>
              </a:rPr>
              <a:t>が　</a:t>
            </a:r>
            <a:r>
              <a:rPr lang="en-US" altLang="ja-JP" sz="1400" spc="-1" dirty="0">
                <a:solidFill>
                  <a:srgbClr val="000000"/>
                </a:solidFill>
                <a:latin typeface="Meiryo UI"/>
                <a:ea typeface="Meiryo UI"/>
              </a:rPr>
              <a:t>DX</a:t>
            </a:r>
            <a:r>
              <a:rPr lang="ja-JP" altLang="en-US" sz="1400" spc="-1" dirty="0">
                <a:solidFill>
                  <a:srgbClr val="000000"/>
                </a:solidFill>
                <a:latin typeface="Meiryo UI"/>
                <a:ea typeface="Meiryo UI"/>
              </a:rPr>
              <a:t>により</a:t>
            </a:r>
            <a:r>
              <a:rPr lang="ja-JP" altLang="en-US" sz="1400" b="1" spc="-1" dirty="0">
                <a:solidFill>
                  <a:srgbClr val="000000"/>
                </a:solidFill>
                <a:latin typeface="Meiryo UI"/>
                <a:ea typeface="Meiryo UI"/>
              </a:rPr>
              <a:t>「</a:t>
            </a:r>
            <a:r>
              <a:rPr lang="ja-JP" altLang="ja-JP" sz="1400" b="1" spc="-1" dirty="0">
                <a:solidFill>
                  <a:srgbClr val="000000"/>
                </a:solidFill>
                <a:latin typeface="Meiryo UI"/>
                <a:ea typeface="Meiryo UI"/>
              </a:rPr>
              <a:t>社会変革を</a:t>
            </a:r>
            <a:r>
              <a:rPr lang="ja-JP" altLang="en-US" sz="1400" b="1" spc="-1" dirty="0">
                <a:solidFill>
                  <a:srgbClr val="000000"/>
                </a:solidFill>
                <a:latin typeface="Meiryo UI"/>
                <a:ea typeface="Meiryo UI"/>
              </a:rPr>
              <a:t>起こす」ことを</a:t>
            </a:r>
            <a:r>
              <a:rPr lang="ja-JP" altLang="ja-JP" sz="1400" b="1" spc="-1" dirty="0">
                <a:solidFill>
                  <a:srgbClr val="000000"/>
                </a:solidFill>
                <a:latin typeface="Meiryo UI"/>
                <a:ea typeface="Meiryo UI"/>
              </a:rPr>
              <a:t>目指</a:t>
            </a:r>
            <a:r>
              <a:rPr lang="ja-JP" altLang="en-US" sz="1400" b="1" spc="-1" dirty="0">
                <a:solidFill>
                  <a:srgbClr val="000000"/>
                </a:solidFill>
                <a:latin typeface="Meiryo UI"/>
                <a:ea typeface="Meiryo UI"/>
              </a:rPr>
              <a:t>す</a:t>
            </a:r>
            <a:r>
              <a:rPr lang="ja-JP" altLang="ja-JP" sz="1400" b="1" spc="-1" dirty="0">
                <a:solidFill>
                  <a:srgbClr val="000000"/>
                </a:solidFill>
                <a:latin typeface="Meiryo UI"/>
                <a:ea typeface="Meiryo UI"/>
              </a:rPr>
              <a:t>とは限らない</a:t>
            </a:r>
            <a:endParaRPr lang="en-US" sz="1400" b="1" strike="noStrike" spc="-1" dirty="0">
              <a:solidFill>
                <a:srgbClr val="000000"/>
              </a:solidFill>
              <a:latin typeface="Meiryo UI" panose="020B0604030504040204" pitchFamily="50" charset="-128"/>
            </a:endParaRPr>
          </a:p>
          <a:p>
            <a:pPr>
              <a:lnSpc>
                <a:spcPct val="100000"/>
              </a:lnSpc>
            </a:pPr>
            <a:r>
              <a:rPr lang="en-US" sz="1400" b="1" strike="noStrike" spc="-1" dirty="0">
                <a:solidFill>
                  <a:srgbClr val="000000"/>
                </a:solidFill>
                <a:latin typeface="Meiryo UI"/>
                <a:ea typeface="Meiryo UI"/>
              </a:rPr>
              <a:t>   </a:t>
            </a:r>
            <a:r>
              <a:rPr lang="ja-JP" sz="1400" b="1" strike="noStrike" spc="-1" dirty="0">
                <a:solidFill>
                  <a:srgbClr val="000000"/>
                </a:solidFill>
                <a:latin typeface="Meiryo UI"/>
                <a:ea typeface="Meiryo UI"/>
              </a:rPr>
              <a:t>・</a:t>
            </a:r>
            <a:r>
              <a:rPr lang="ja-JP" sz="1600" b="1" strike="noStrike" spc="-1" dirty="0">
                <a:solidFill>
                  <a:srgbClr val="000000"/>
                </a:solidFill>
                <a:latin typeface="Meiryo UI"/>
                <a:ea typeface="Meiryo UI"/>
              </a:rPr>
              <a:t>市場や自社の立ち位置を意識して</a:t>
            </a:r>
            <a:r>
              <a:rPr lang="ja-JP" sz="1400" b="0" strike="noStrike" spc="-1" dirty="0">
                <a:solidFill>
                  <a:srgbClr val="000000"/>
                </a:solidFill>
                <a:latin typeface="Meiryo UI"/>
                <a:ea typeface="Meiryo UI"/>
              </a:rPr>
              <a:t>やるべきことを考える</a:t>
            </a:r>
            <a:endParaRPr lang="en-US" sz="1400" b="0" strike="noStrike" spc="-1" dirty="0">
              <a:solidFill>
                <a:srgbClr val="000000"/>
              </a:solidFill>
              <a:latin typeface="Meiryo UI" panose="020B0604030504040204" pitchFamily="50" charset="-128"/>
            </a:endParaRPr>
          </a:p>
        </p:txBody>
      </p:sp>
      <p:pic>
        <p:nvPicPr>
          <p:cNvPr id="354" name="図 15"/>
          <p:cNvPicPr/>
          <p:nvPr/>
        </p:nvPicPr>
        <p:blipFill>
          <a:blip r:embed="rId3"/>
          <a:stretch/>
        </p:blipFill>
        <p:spPr>
          <a:xfrm>
            <a:off x="7752240" y="3957480"/>
            <a:ext cx="3924000" cy="2294640"/>
          </a:xfrm>
          <a:prstGeom prst="rect">
            <a:avLst/>
          </a:prstGeom>
          <a:ln w="0">
            <a:noFill/>
          </a:ln>
        </p:spPr>
      </p:pic>
      <p:sp>
        <p:nvSpPr>
          <p:cNvPr id="2" name="正方形/長方形 1">
            <a:extLst>
              <a:ext uri="{FF2B5EF4-FFF2-40B4-BE49-F238E27FC236}">
                <a16:creationId xmlns:a16="http://schemas.microsoft.com/office/drawing/2014/main" id="{8BD966DE-DF04-492A-B1A8-2253961B0CDC}"/>
              </a:ext>
            </a:extLst>
          </p:cNvPr>
          <p:cNvSpPr/>
          <p:nvPr/>
        </p:nvSpPr>
        <p:spPr>
          <a:xfrm>
            <a:off x="2007336" y="1421276"/>
            <a:ext cx="9288672" cy="1093447"/>
          </a:xfrm>
          <a:prstGeom prst="rect">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ja-JP" altLang="ja-JP" sz="2400" b="1" spc="-1" dirty="0">
                <a:solidFill>
                  <a:srgbClr val="FFFFFF"/>
                </a:solidFill>
                <a:latin typeface="Meiryo UI"/>
                <a:ea typeface="Meiryo UI"/>
              </a:rPr>
              <a:t>目指すべき　ビジョンの共有</a:t>
            </a:r>
            <a:r>
              <a:rPr lang="en-US" altLang="ja-JP" sz="2400" b="1" spc="-1" dirty="0">
                <a:solidFill>
                  <a:srgbClr val="FFFFFF"/>
                </a:solidFill>
                <a:latin typeface="Meiryo UI"/>
                <a:ea typeface="Meiryo UI"/>
              </a:rPr>
              <a:t>(</a:t>
            </a:r>
            <a:r>
              <a:rPr lang="ja-JP" altLang="ja-JP" sz="2400" b="1" spc="-1" dirty="0">
                <a:solidFill>
                  <a:srgbClr val="FFFFFF"/>
                </a:solidFill>
                <a:latin typeface="Meiryo UI"/>
                <a:ea typeface="Meiryo UI"/>
              </a:rPr>
              <a:t>起点</a:t>
            </a:r>
            <a:r>
              <a:rPr lang="en-US" altLang="ja-JP" sz="2400" b="1" spc="-1" dirty="0">
                <a:solidFill>
                  <a:srgbClr val="FFFFFF"/>
                </a:solidFill>
                <a:latin typeface="Meiryo UI"/>
                <a:ea typeface="Meiryo UI"/>
              </a:rPr>
              <a:t>)</a:t>
            </a:r>
            <a:endParaRPr lang="en-US" altLang="ja-JP" sz="2400" spc="-1" dirty="0">
              <a:solidFill>
                <a:srgbClr val="FFFFFF"/>
              </a:solidFill>
              <a:latin typeface="Meiryo UI" panose="020B0604030504040204" pitchFamily="50" charset="-128"/>
            </a:endParaRPr>
          </a:p>
        </p:txBody>
      </p:sp>
      <p:sp>
        <p:nvSpPr>
          <p:cNvPr id="3" name="楕円 2">
            <a:extLst>
              <a:ext uri="{FF2B5EF4-FFF2-40B4-BE49-F238E27FC236}">
                <a16:creationId xmlns:a16="http://schemas.microsoft.com/office/drawing/2014/main" id="{27C1054A-7B1F-4E3B-AA80-97C6868115BB}"/>
              </a:ext>
            </a:extLst>
          </p:cNvPr>
          <p:cNvSpPr/>
          <p:nvPr/>
        </p:nvSpPr>
        <p:spPr>
          <a:xfrm>
            <a:off x="792062" y="1787125"/>
            <a:ext cx="1033695" cy="422160"/>
          </a:xfrm>
          <a:prstGeom prst="ellipse">
            <a:avLst/>
          </a:prstGeom>
          <a:ln>
            <a:solidFill>
              <a:srgbClr val="2F528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pic>
        <p:nvPicPr>
          <p:cNvPr id="348" name="グラフィックス 2" descr="フラグ"/>
          <p:cNvPicPr/>
          <p:nvPr/>
        </p:nvPicPr>
        <p:blipFill>
          <a:blip r:embed="rId4"/>
          <a:stretch/>
        </p:blipFill>
        <p:spPr>
          <a:xfrm>
            <a:off x="1192473" y="1530301"/>
            <a:ext cx="410860" cy="426754"/>
          </a:xfrm>
          <a:prstGeom prst="rect">
            <a:avLst/>
          </a:prstGeom>
          <a:ln w="0">
            <a:noFill/>
          </a:ln>
        </p:spPr>
      </p:pic>
      <p:pic>
        <p:nvPicPr>
          <p:cNvPr id="29" name="グラフィックス 9" descr="男性の集団">
            <a:extLst>
              <a:ext uri="{FF2B5EF4-FFF2-40B4-BE49-F238E27FC236}">
                <a16:creationId xmlns:a16="http://schemas.microsoft.com/office/drawing/2014/main" id="{0B4D2031-31C9-43B5-AF39-49150E982320}"/>
              </a:ext>
            </a:extLst>
          </p:cNvPr>
          <p:cNvPicPr/>
          <p:nvPr/>
        </p:nvPicPr>
        <p:blipFill>
          <a:blip r:embed="rId5"/>
          <a:stretch/>
        </p:blipFill>
        <p:spPr>
          <a:xfrm>
            <a:off x="974618" y="1946802"/>
            <a:ext cx="668582" cy="563326"/>
          </a:xfrm>
          <a:prstGeom prst="rect">
            <a:avLst/>
          </a:prstGeom>
          <a:ln w="0">
            <a:noFill/>
          </a:ln>
        </p:spPr>
      </p:pic>
      <p:pic>
        <p:nvPicPr>
          <p:cNvPr id="17" name="図 16" descr="アイコン&#10;&#10;自動的に生成された説明">
            <a:extLst>
              <a:ext uri="{FF2B5EF4-FFF2-40B4-BE49-F238E27FC236}">
                <a16:creationId xmlns:a16="http://schemas.microsoft.com/office/drawing/2014/main" id="{52D6B813-E2B9-4340-BA02-71A0DD6AA10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36360" y="204987"/>
            <a:ext cx="593857" cy="593857"/>
          </a:xfrm>
          <a:prstGeom prst="rect">
            <a:avLst/>
          </a:prstGeom>
          <a:solidFill>
            <a:srgbClr val="FFFFFF"/>
          </a:solidFill>
        </p:spPr>
      </p:pic>
      <p:pic>
        <p:nvPicPr>
          <p:cNvPr id="18" name="図 17" descr="アイコン&#10;&#10;自動的に生成された説明">
            <a:extLst>
              <a:ext uri="{FF2B5EF4-FFF2-40B4-BE49-F238E27FC236}">
                <a16:creationId xmlns:a16="http://schemas.microsoft.com/office/drawing/2014/main" id="{86376055-0EC6-45A7-AE35-7C27A2D92E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6360" y="231915"/>
            <a:ext cx="540000" cy="540000"/>
          </a:xfrm>
          <a:prstGeom prst="rect">
            <a:avLst/>
          </a:prstGeom>
          <a:solidFill>
            <a:srgbClr val="FFFFFF"/>
          </a:solidFill>
        </p:spPr>
      </p:pic>
      <p:pic>
        <p:nvPicPr>
          <p:cNvPr id="19" name="図 18" descr="アイコン&#10;&#10;自動的に生成された説明">
            <a:extLst>
              <a:ext uri="{FF2B5EF4-FFF2-40B4-BE49-F238E27FC236}">
                <a16:creationId xmlns:a16="http://schemas.microsoft.com/office/drawing/2014/main" id="{5056997E-6830-46B7-B020-131EE7A08A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2038" y="231915"/>
            <a:ext cx="540000" cy="540000"/>
          </a:xfrm>
          <a:prstGeom prst="rect">
            <a:avLst/>
          </a:prstGeom>
          <a:solidFill>
            <a:srgbClr val="FFFFFF"/>
          </a:solidFill>
        </p:spPr>
      </p:pic>
      <p:sp>
        <p:nvSpPr>
          <p:cNvPr id="20" name="正方形/長方形 19">
            <a:extLst>
              <a:ext uri="{FF2B5EF4-FFF2-40B4-BE49-F238E27FC236}">
                <a16:creationId xmlns:a16="http://schemas.microsoft.com/office/drawing/2014/main" id="{9184613F-7C39-4C12-A37A-5CBFEEE20DFB}"/>
              </a:ext>
            </a:extLst>
          </p:cNvPr>
          <p:cNvSpPr/>
          <p:nvPr/>
        </p:nvSpPr>
        <p:spPr>
          <a:xfrm>
            <a:off x="8671215"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000000"/>
                </a:solidFill>
                <a:latin typeface="Meiryo UI"/>
                <a:ea typeface="Meiryo UI"/>
              </a:rPr>
              <a:t>事業</a:t>
            </a:r>
            <a:endParaRPr lang="en-US" sz="1800" b="0" strike="noStrike" spc="-1" dirty="0">
              <a:solidFill>
                <a:srgbClr val="000000"/>
              </a:solidFill>
              <a:latin typeface="Meiryo UI" panose="020B0604030504040204" pitchFamily="50" charset="-128"/>
            </a:endParaRPr>
          </a:p>
        </p:txBody>
      </p:sp>
      <p:sp>
        <p:nvSpPr>
          <p:cNvPr id="21" name="正方形/長方形 19">
            <a:extLst>
              <a:ext uri="{FF2B5EF4-FFF2-40B4-BE49-F238E27FC236}">
                <a16:creationId xmlns:a16="http://schemas.microsoft.com/office/drawing/2014/main" id="{880864DB-BA5C-4D7C-9B08-45B73BDE96D0}"/>
              </a:ext>
            </a:extLst>
          </p:cNvPr>
          <p:cNvSpPr/>
          <p:nvPr/>
        </p:nvSpPr>
        <p:spPr>
          <a:xfrm>
            <a:off x="9265079" y="822530"/>
            <a:ext cx="7364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sz="1800" b="1" strike="noStrike" spc="-1" dirty="0">
                <a:solidFill>
                  <a:srgbClr val="59599F"/>
                </a:solidFill>
                <a:latin typeface="Meiryo UI"/>
                <a:ea typeface="Meiryo UI"/>
              </a:rPr>
              <a:t>経営</a:t>
            </a:r>
            <a:endParaRPr lang="en-US" sz="1800" b="0" strike="noStrike" spc="-1" dirty="0">
              <a:solidFill>
                <a:srgbClr val="59599F"/>
              </a:solidFill>
              <a:latin typeface="Meiryo UI" panose="020B0604030504040204" pitchFamily="50" charset="-128"/>
            </a:endParaRPr>
          </a:p>
        </p:txBody>
      </p:sp>
      <p:sp>
        <p:nvSpPr>
          <p:cNvPr id="30" name="正方形/長方形 29">
            <a:extLst>
              <a:ext uri="{FF2B5EF4-FFF2-40B4-BE49-F238E27FC236}">
                <a16:creationId xmlns:a16="http://schemas.microsoft.com/office/drawing/2014/main" id="{92D89A1B-35E0-4A5F-A2BD-A6D501758AC3}"/>
              </a:ext>
            </a:extLst>
          </p:cNvPr>
          <p:cNvSpPr/>
          <p:nvPr/>
        </p:nvSpPr>
        <p:spPr>
          <a:xfrm>
            <a:off x="9752282" y="817655"/>
            <a:ext cx="101951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ja-JP" altLang="en-US" b="1" spc="-1" dirty="0">
                <a:solidFill>
                  <a:srgbClr val="000000"/>
                </a:solidFill>
                <a:latin typeface="Meiryo UI"/>
                <a:ea typeface="Meiryo UI"/>
              </a:rPr>
              <a:t>技術</a:t>
            </a:r>
            <a:endParaRPr lang="en-US" sz="1800" b="0" strike="noStrike" spc="-1" dirty="0">
              <a:solidFill>
                <a:srgbClr val="000000"/>
              </a:solidFill>
              <a:latin typeface="Meiryo UI" panose="020B0604030504040204" pitchFamily="50" charset="-128"/>
            </a:endParaRPr>
          </a:p>
        </p:txBody>
      </p:sp>
    </p:spTree>
  </p:cSld>
  <p:clrMapOvr>
    <a:masterClrMapping/>
  </p:clrMapOvr>
</p:sld>
</file>

<file path=ppt/theme/theme1.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IPAテンプレートデザイン_20151104</Template>
  <TotalTime>12903</TotalTime>
  <Words>12202</Words>
  <PresentationFormat>ワイド画面</PresentationFormat>
  <Paragraphs>1292</Paragraphs>
  <Slides>47</Slides>
  <Notes>47</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47</vt:i4>
      </vt:variant>
    </vt:vector>
  </HeadingPairs>
  <TitlesOfParts>
    <vt:vector size="58" baseType="lpstr">
      <vt:lpstr>IPA Pゴシック</vt:lpstr>
      <vt:lpstr>Meiryo UI</vt:lpstr>
      <vt:lpstr>メイリオ</vt:lpstr>
      <vt:lpstr>Arial</vt:lpstr>
      <vt:lpstr>Segoe UI</vt:lpstr>
      <vt:lpstr>Symbol</vt:lpstr>
      <vt:lpstr>Wingdings</vt:lpstr>
      <vt:lpstr>IPA2004</vt:lpstr>
      <vt:lpstr>IPA2004</vt:lpstr>
      <vt:lpstr>IPA2004</vt:lpstr>
      <vt:lpstr>IPA2004</vt:lpstr>
      <vt:lpstr>講演会資料 　【DXを推進したい方向け】 　 DX実践手引書　解説 </vt:lpstr>
      <vt:lpstr>PowerPoint プレゼンテーション</vt:lpstr>
      <vt:lpstr>PowerPoint プレゼンテーション</vt:lpstr>
      <vt:lpstr>PowerPoint プレゼンテーション</vt:lpstr>
      <vt:lpstr>対象者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DX実践手引書　ダウンロード</vt:lpstr>
      <vt:lpstr>DXを進める施策の戦略マップ</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講演会資料【DXを推進したい方向け】DX実践手引書 解説</dc:title>
  <dc:subject/>
  <dc:creator>IPA</dc:creator>
  <dc:description/>
  <cp:lastPrinted>2022-11-15T09:02:21Z</cp:lastPrinted>
  <dcterms:created xsi:type="dcterms:W3CDTF">2018-09-13T01:36:13Z</dcterms:created>
  <dcterms:modified xsi:type="dcterms:W3CDTF">2023-04-21T07:03:33Z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0x0101005CEDC4D616A7784B9C97BA4498B4A183</vt:lpwstr>
  </property>
  <property fmtid="{D5CDD505-2E9C-101B-9397-08002B2CF9AE}" pid="3" name="Notes">
    <vt:i4>43</vt:i4>
  </property>
  <property fmtid="{D5CDD505-2E9C-101B-9397-08002B2CF9AE}" pid="4" name="PresentationFormat">
    <vt:lpwstr>ワイド画面</vt:lpwstr>
  </property>
  <property fmtid="{D5CDD505-2E9C-101B-9397-08002B2CF9AE}" pid="5" name="Slides">
    <vt:i4>43</vt:i4>
  </property>
</Properties>
</file>