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 id="2147483684" r:id="rId2"/>
    <p:sldMasterId id="2147483695" r:id="rId3"/>
    <p:sldMasterId id="2147483707" r:id="rId4"/>
    <p:sldMasterId id="2147483723" r:id="rId5"/>
  </p:sldMasterIdLst>
  <p:notesMasterIdLst>
    <p:notesMasterId r:id="rId60"/>
  </p:notesMasterIdLst>
  <p:sldIdLst>
    <p:sldId id="256" r:id="rId6"/>
    <p:sldId id="2147376873" r:id="rId7"/>
    <p:sldId id="2147376878" r:id="rId8"/>
    <p:sldId id="2147376876" r:id="rId9"/>
    <p:sldId id="259" r:id="rId10"/>
    <p:sldId id="2924" r:id="rId11"/>
    <p:sldId id="2147376768" r:id="rId12"/>
    <p:sldId id="2147376879" r:id="rId13"/>
    <p:sldId id="2147376797" r:id="rId14"/>
    <p:sldId id="2147376745" r:id="rId15"/>
    <p:sldId id="2147376770" r:id="rId16"/>
    <p:sldId id="2147376786" r:id="rId17"/>
    <p:sldId id="2147376764" r:id="rId18"/>
    <p:sldId id="2147376762" r:id="rId19"/>
    <p:sldId id="2147376880" r:id="rId20"/>
    <p:sldId id="2925" r:id="rId21"/>
    <p:sldId id="2931" r:id="rId22"/>
    <p:sldId id="2933" r:id="rId23"/>
    <p:sldId id="2147376783" r:id="rId24"/>
    <p:sldId id="2147376789" r:id="rId25"/>
    <p:sldId id="2147376753" r:id="rId26"/>
    <p:sldId id="2147376752" r:id="rId27"/>
    <p:sldId id="2147376788" r:id="rId28"/>
    <p:sldId id="2147376787" r:id="rId29"/>
    <p:sldId id="2147376798" r:id="rId30"/>
    <p:sldId id="2147376740" r:id="rId31"/>
    <p:sldId id="2147376800" r:id="rId32"/>
    <p:sldId id="2147376751" r:id="rId33"/>
    <p:sldId id="2147376742" r:id="rId34"/>
    <p:sldId id="2147376806" r:id="rId35"/>
    <p:sldId id="2147376841" r:id="rId36"/>
    <p:sldId id="2147376842" r:id="rId37"/>
    <p:sldId id="2147376865" r:id="rId38"/>
    <p:sldId id="2147376844" r:id="rId39"/>
    <p:sldId id="2147376866" r:id="rId40"/>
    <p:sldId id="2147376846" r:id="rId41"/>
    <p:sldId id="2147376868" r:id="rId42"/>
    <p:sldId id="2147376839" r:id="rId43"/>
    <p:sldId id="2147376840" r:id="rId44"/>
    <p:sldId id="2147376875" r:id="rId45"/>
    <p:sldId id="2147376801" r:id="rId46"/>
    <p:sldId id="2147376791" r:id="rId47"/>
    <p:sldId id="2147376874" r:id="rId48"/>
    <p:sldId id="2147376715" r:id="rId49"/>
    <p:sldId id="2147376775" r:id="rId50"/>
    <p:sldId id="2147376781" r:id="rId51"/>
    <p:sldId id="2147376771" r:id="rId52"/>
    <p:sldId id="2147376767" r:id="rId53"/>
    <p:sldId id="2147376803" r:id="rId54"/>
    <p:sldId id="2147376805" r:id="rId55"/>
    <p:sldId id="2147376780" r:id="rId56"/>
    <p:sldId id="279" r:id="rId57"/>
    <p:sldId id="2147376790" r:id="rId58"/>
    <p:sldId id="2147376877" r:id="rId59"/>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11" userDrawn="1">
          <p15:clr>
            <a:srgbClr val="A4A3A4"/>
          </p15:clr>
        </p15:guide>
        <p15:guide id="2" orient="horz" pos="1230" userDrawn="1">
          <p15:clr>
            <a:srgbClr val="A4A3A4"/>
          </p15:clr>
        </p15:guide>
        <p15:guide id="3" pos="415" userDrawn="1">
          <p15:clr>
            <a:srgbClr val="A4A3A4"/>
          </p15:clr>
        </p15:guide>
        <p15:guide id="4" pos="3840" userDrawn="1">
          <p15:clr>
            <a:srgbClr val="A4A3A4"/>
          </p15:clr>
        </p15:guide>
        <p15:guide id="5" orient="horz" pos="1502" userDrawn="1">
          <p15:clr>
            <a:srgbClr val="A4A3A4"/>
          </p15:clr>
        </p15:guide>
        <p15:guide id="6" orient="horz" pos="2364" userDrawn="1">
          <p15:clr>
            <a:srgbClr val="A4A3A4"/>
          </p15:clr>
        </p15:guide>
        <p15:guide id="7" pos="57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7F99E5"/>
    <a:srgbClr val="24235C"/>
    <a:srgbClr val="9190D5"/>
    <a:srgbClr val="171742"/>
    <a:srgbClr val="3F6EC3"/>
    <a:srgbClr val="FFFFCC"/>
    <a:srgbClr val="5B9BD5"/>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463" autoAdjust="0"/>
  </p:normalViewPr>
  <p:slideViewPr>
    <p:cSldViewPr snapToGrid="0">
      <p:cViewPr varScale="1">
        <p:scale>
          <a:sx n="76" d="100"/>
          <a:sy n="76" d="100"/>
        </p:scale>
        <p:origin x="1710" y="90"/>
      </p:cViewPr>
      <p:guideLst>
        <p:guide pos="211"/>
        <p:guide orient="horz" pos="1230"/>
        <p:guide pos="415"/>
        <p:guide pos="3840"/>
        <p:guide orient="horz" pos="1502"/>
        <p:guide orient="horz" pos="2364"/>
        <p:guide pos="574"/>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1430" tIns="45714" rIns="91430"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7" cy="498693"/>
          </a:xfrm>
          <a:prstGeom prst="rect">
            <a:avLst/>
          </a:prstGeom>
        </p:spPr>
        <p:txBody>
          <a:bodyPr vert="horz" lIns="91430" tIns="45714" rIns="91430" bIns="45714" rtlCol="0"/>
          <a:lstStyle>
            <a:lvl1pPr algn="r">
              <a:defRPr sz="1200"/>
            </a:lvl1pPr>
          </a:lstStyle>
          <a:p>
            <a:fld id="{A0B70AD0-0B19-4E45-9096-808A6B714750}" type="datetimeFigureOut">
              <a:rPr kumimoji="1" lang="ja-JP" altLang="en-US" smtClean="0"/>
              <a:t>2025/4/1</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30" tIns="45714" rIns="91430" bIns="45714"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30" tIns="45714" rIns="91430"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1430" tIns="45714" rIns="91430"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0" tIns="45714" rIns="91430" bIns="45714" rtlCol="0" anchor="b"/>
          <a:lstStyle>
            <a:lvl1pPr algn="r">
              <a:defRPr sz="1200"/>
            </a:lvl1pPr>
          </a:lstStyle>
          <a:p>
            <a:fld id="{730E8A71-E6BE-F24E-92B0-7AD55539A2AD}" type="slidenum">
              <a:rPr kumimoji="1" lang="ja-JP" altLang="en-US" smtClean="0"/>
              <a:t>‹#›</a:t>
            </a:fld>
            <a:endParaRPr kumimoji="1" lang="ja-JP" altLang="en-US"/>
          </a:p>
        </p:txBody>
      </p:sp>
    </p:spTree>
    <p:extLst>
      <p:ext uri="{BB962C8B-B14F-4D97-AF65-F5344CB8AC3E}">
        <p14:creationId xmlns:p14="http://schemas.microsoft.com/office/powerpoint/2010/main" val="12150567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a:t>
            </a:fld>
            <a:endParaRPr kumimoji="1" lang="ja-JP" altLang="en-US"/>
          </a:p>
        </p:txBody>
      </p:sp>
    </p:spTree>
    <p:extLst>
      <p:ext uri="{BB962C8B-B14F-4D97-AF65-F5344CB8AC3E}">
        <p14:creationId xmlns:p14="http://schemas.microsoft.com/office/powerpoint/2010/main" val="1685600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データスペースとは</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デジタル社会で不可欠なデータに注目した概念で、異なる組織・国間</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エコシステム</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、異業種間でも、信頼性を確保しデータを共有できる標準化された仕組みです。</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また、「多種多様」で「信頼性のある」大量のデータが安心して利用できます。</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10</a:t>
            </a:fld>
            <a:endParaRPr kumimoji="1" lang="ja-JP" altLang="en-US"/>
          </a:p>
        </p:txBody>
      </p:sp>
    </p:spTree>
    <p:extLst>
      <p:ext uri="{BB962C8B-B14F-4D97-AF65-F5344CB8AC3E}">
        <p14:creationId xmlns:p14="http://schemas.microsoft.com/office/powerpoint/2010/main" val="3715768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Meiryo UI" panose="020B0604030504040204" pitchFamily="50" charset="-128"/>
                <a:ea typeface="Meiryo UI" panose="020B0604030504040204" pitchFamily="50" charset="-128"/>
              </a:rPr>
              <a:t>データスペースのメリットは</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大きく分けてビジネス上のメリットと社会的なメリットがあります。</a:t>
            </a:r>
            <a:endParaRPr kumimoji="1" lang="en-US" altLang="ja-JP" dirty="0">
              <a:solidFill>
                <a:schemeClr val="tx1"/>
              </a:solidFill>
              <a:latin typeface="Meiryo UI" panose="020B0604030504040204" pitchFamily="50" charset="-128"/>
              <a:ea typeface="Meiryo UI" panose="020B0604030504040204" pitchFamily="50" charset="-128"/>
            </a:endParaRPr>
          </a:p>
          <a:p>
            <a:endParaRPr kumimoji="1" lang="en-US" altLang="ja-JP"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Meiryo UI" panose="020B0604030504040204" pitchFamily="50" charset="-128"/>
                <a:ea typeface="Meiryo UI" panose="020B0604030504040204" pitchFamily="50" charset="-128"/>
              </a:rPr>
              <a:t>ビジネス上のメリットは</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データドリブン経営</a:t>
            </a:r>
            <a:r>
              <a:rPr lang="ja-JP" altLang="en-US" sz="1200" dirty="0">
                <a:solidFill>
                  <a:schemeClr val="tx1"/>
                </a:solidFill>
                <a:latin typeface="Meiryo UI" panose="020B0604030504040204" pitchFamily="50" charset="-128"/>
                <a:ea typeface="Meiryo UI" panose="020B0604030504040204" pitchFamily="50" charset="-128"/>
              </a:rPr>
              <a:t>の実現に向け</a:t>
            </a:r>
            <a:endParaRPr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例えば、②の「</a:t>
            </a: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新ビジネス展開</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」では異なる研究者、組織、産業部門間での協力と情報共有が実現できます。</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一方、社会的なメリットは</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プライバシーが守られた、誰もがより良い暮らしができる社会の実現に向け</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例えば、③の「</a:t>
            </a: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安心・安全な社会</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」では防災の観点から、交通、電気ガス水道通信のインフラ、自治体の避難情報などの連携が可能となり、迅速な避難誘導が実現できます。</a:t>
            </a:r>
            <a:endParaRPr kumimoji="1" lang="en-US" altLang="ja-JP" dirty="0">
              <a:solidFill>
                <a:schemeClr val="tx1"/>
              </a:solidFill>
              <a:latin typeface="Meiryo UI" panose="020B0604030504040204" pitchFamily="50" charset="-128"/>
              <a:ea typeface="Meiryo UI" panose="020B0604030504040204" pitchFamily="50" charset="-128"/>
            </a:endParaRPr>
          </a:p>
          <a:p>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11</a:t>
            </a:fld>
            <a:endParaRPr kumimoji="1" lang="ja-JP" altLang="en-US"/>
          </a:p>
        </p:txBody>
      </p:sp>
    </p:spTree>
    <p:extLst>
      <p:ext uri="{BB962C8B-B14F-4D97-AF65-F5344CB8AC3E}">
        <p14:creationId xmlns:p14="http://schemas.microsoft.com/office/powerpoint/2010/main" val="3165962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solidFill>
                  <a:schemeClr val="tx1"/>
                </a:solidFill>
                <a:latin typeface="Meiryo UI" panose="020B0604030504040204" pitchFamily="50" charset="-128"/>
                <a:ea typeface="Meiryo UI" panose="020B0604030504040204" pitchFamily="50" charset="-128"/>
              </a:rPr>
              <a:t>データスペースには</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b="0" i="0" u="none" strike="noStrike" kern="1200" cap="none" spc="0" normalizeH="0" baseline="0" noProof="1">
                <a:ln>
                  <a:noFill/>
                </a:ln>
                <a:solidFill>
                  <a:schemeClr val="tx1"/>
                </a:solidFill>
                <a:effectLst/>
                <a:uLnTx/>
                <a:uFillTx/>
                <a:latin typeface="Meiryo UI" panose="020B0604030504040204" pitchFamily="50" charset="-128"/>
                <a:ea typeface="Meiryo UI" panose="020B0604030504040204" pitchFamily="50" charset="-128"/>
                <a:cs typeface="+mn-cs"/>
              </a:rPr>
              <a:t>積極的にデータ共有した方が良い理由</a:t>
            </a:r>
            <a:r>
              <a:rPr kumimoji="1" lang="en-US" altLang="ja-JP" sz="1200" b="0" i="0" u="none" strike="noStrike" kern="1200" cap="none" spc="0" normalizeH="0" baseline="0" noProof="1">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1">
                <a:ln>
                  <a:noFill/>
                </a:ln>
                <a:solidFill>
                  <a:schemeClr val="tx1"/>
                </a:solidFill>
                <a:effectLst/>
                <a:uLnTx/>
                <a:uFillTx/>
                <a:latin typeface="Meiryo UI" panose="020B0604030504040204" pitchFamily="50" charset="-128"/>
                <a:ea typeface="Meiryo UI" panose="020B0604030504040204" pitchFamily="50" charset="-128"/>
                <a:cs typeface="+mn-cs"/>
              </a:rPr>
              <a:t>攻めの観点</a:t>
            </a:r>
            <a:r>
              <a:rPr kumimoji="1" lang="en-US" altLang="ja-JP" sz="1200" b="0" i="0" u="none" strike="noStrike" kern="1200" cap="none" spc="0" normalizeH="0" baseline="0" noProof="1">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1">
                <a:ln>
                  <a:noFill/>
                </a:ln>
                <a:solidFill>
                  <a:schemeClr val="tx1"/>
                </a:solidFill>
                <a:effectLst/>
                <a:uLnTx/>
                <a:uFillTx/>
                <a:latin typeface="Meiryo UI" panose="020B0604030504040204" pitchFamily="50" charset="-128"/>
                <a:ea typeface="Meiryo UI" panose="020B0604030504040204" pitchFamily="50" charset="-128"/>
                <a:cs typeface="+mn-cs"/>
              </a:rPr>
              <a:t>と、データ共有せざるを得ない理由</a:t>
            </a:r>
            <a:r>
              <a:rPr kumimoji="1" lang="en-US" altLang="ja-JP" sz="1200" b="0" i="0" u="none" strike="noStrike" kern="1200" cap="none" spc="0" normalizeH="0" baseline="0" noProof="1">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1">
                <a:ln>
                  <a:noFill/>
                </a:ln>
                <a:solidFill>
                  <a:schemeClr val="tx1"/>
                </a:solidFill>
                <a:effectLst/>
                <a:uLnTx/>
                <a:uFillTx/>
                <a:latin typeface="Meiryo UI" panose="020B0604030504040204" pitchFamily="50" charset="-128"/>
                <a:ea typeface="Meiryo UI" panose="020B0604030504040204" pitchFamily="50" charset="-128"/>
                <a:cs typeface="+mn-cs"/>
              </a:rPr>
              <a:t>守りの観点</a:t>
            </a:r>
            <a:r>
              <a:rPr kumimoji="1" lang="en-US" altLang="ja-JP" sz="1200" b="0" i="0" u="none" strike="noStrike" kern="1200" cap="none" spc="0" normalizeH="0" baseline="0" noProof="1">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1">
                <a:ln>
                  <a:noFill/>
                </a:ln>
                <a:solidFill>
                  <a:schemeClr val="tx1"/>
                </a:solidFill>
                <a:effectLst/>
                <a:uLnTx/>
                <a:uFillTx/>
                <a:latin typeface="Meiryo UI" panose="020B0604030504040204" pitchFamily="50" charset="-128"/>
                <a:ea typeface="Meiryo UI" panose="020B0604030504040204" pitchFamily="50" charset="-128"/>
                <a:cs typeface="+mn-cs"/>
              </a:rPr>
              <a:t>があります。</a:t>
            </a:r>
            <a:endParaRPr kumimoji="1" lang="en-US" altLang="ja-JP" sz="1200" b="0" i="0" u="none" strike="noStrike" kern="1200" cap="none" spc="0" normalizeH="0" baseline="0" noProof="1">
              <a:ln>
                <a:noFill/>
              </a:ln>
              <a:solidFill>
                <a:schemeClr val="tx1"/>
              </a:solidFill>
              <a:effectLst/>
              <a:uLnTx/>
              <a:uFillTx/>
              <a:latin typeface="Meiryo UI" panose="020B0604030504040204" pitchFamily="50" charset="-128"/>
              <a:ea typeface="Meiryo UI" panose="020B0604030504040204" pitchFamily="50" charset="-128"/>
              <a:cs typeface="+mn-cs"/>
            </a:endParaRPr>
          </a:p>
          <a:p>
            <a:endParaRPr kumimoji="1" lang="en-US" altLang="ja-JP" sz="1200" b="0" i="0" u="none" strike="noStrike" kern="1200" cap="none" spc="0" normalizeH="0" baseline="0" noProof="1">
              <a:ln>
                <a:noFill/>
              </a:ln>
              <a:solidFill>
                <a:schemeClr val="tx1"/>
              </a:solidFill>
              <a:effectLst/>
              <a:uLnTx/>
              <a:uFillTx/>
              <a:latin typeface="Meiryo UI" panose="020B0604030504040204" pitchFamily="50" charset="-128"/>
              <a:ea typeface="Meiryo UI" panose="020B0604030504040204" pitchFamily="50" charset="-128"/>
              <a:cs typeface="+mn-cs"/>
            </a:endParaRPr>
          </a:p>
          <a:p>
            <a:r>
              <a:rPr kumimoji="1" lang="ja-JP" altLang="en-US" sz="1200" b="0" i="0" u="none" strike="noStrike" kern="1200" cap="none" spc="0" normalizeH="0" baseline="0" noProof="1">
                <a:ln>
                  <a:noFill/>
                </a:ln>
                <a:solidFill>
                  <a:schemeClr val="tx1"/>
                </a:solidFill>
                <a:effectLst/>
                <a:uLnTx/>
                <a:uFillTx/>
                <a:latin typeface="Meiryo UI" panose="020B0604030504040204" pitchFamily="50" charset="-128"/>
                <a:ea typeface="Meiryo UI" panose="020B0604030504040204" pitchFamily="50" charset="-128"/>
                <a:cs typeface="+mn-cs"/>
              </a:rPr>
              <a:t>攻めの観点は</a:t>
            </a:r>
            <a:endParaRPr kumimoji="1" lang="en-US" altLang="ja-JP" sz="1200" b="0" i="0" u="none" strike="noStrike" kern="1200" cap="none" spc="0" normalizeH="0" baseline="0" noProof="1">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1">
                <a:ln>
                  <a:noFill/>
                </a:ln>
                <a:solidFill>
                  <a:schemeClr val="tx1"/>
                </a:solidFill>
                <a:effectLst/>
                <a:uLnTx/>
                <a:uFillTx/>
                <a:latin typeface="Meiryo UI" panose="020B0604030504040204" pitchFamily="50" charset="-128"/>
                <a:ea typeface="Meiryo UI" panose="020B0604030504040204" pitchFamily="50" charset="-128"/>
                <a:cs typeface="+mn-cs"/>
              </a:rPr>
              <a:t>競争力強化</a:t>
            </a:r>
            <a:r>
              <a:rPr kumimoji="1" lang="ja-JP" altLang="en-US" sz="1200" b="0" i="0" u="none" strike="noStrike" kern="1200" cap="none" spc="0" normalizeH="0" baseline="0" noProof="1">
                <a:ln>
                  <a:noFill/>
                </a:ln>
                <a:solidFill>
                  <a:schemeClr val="tx1"/>
                </a:solidFill>
                <a:effectLst/>
                <a:uLnTx/>
                <a:uFillTx/>
                <a:latin typeface="Meiryo UI" panose="020B0604030504040204" pitchFamily="50" charset="-128"/>
                <a:ea typeface="Meiryo UI" panose="020B0604030504040204" pitchFamily="50" charset="-128"/>
                <a:cs typeface="+mn-cs"/>
              </a:rPr>
              <a:t>のため、データ連携を積極的にビジネスに生かします。</a:t>
            </a:r>
            <a:endParaRPr kumimoji="1" lang="en-US" altLang="ja-JP" sz="1200" b="0" i="0" u="none" strike="noStrike" kern="1200" cap="none" spc="0" normalizeH="0" baseline="0" noProof="1">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1">
                <a:ln>
                  <a:noFill/>
                </a:ln>
                <a:solidFill>
                  <a:schemeClr val="tx1"/>
                </a:solidFill>
                <a:effectLst/>
                <a:uLnTx/>
                <a:uFillTx/>
                <a:latin typeface="Meiryo UI" panose="020B0604030504040204" pitchFamily="50" charset="-128"/>
                <a:ea typeface="Meiryo UI" panose="020B0604030504040204" pitchFamily="50" charset="-128"/>
                <a:cs typeface="+mn-cs"/>
              </a:rPr>
              <a:t>異業種のデータを活用した「新ビジネス展開」や、新たな視点で分析し、「課題解決」などがあげられます。</a:t>
            </a:r>
            <a:endParaRPr kumimoji="1" lang="en-US" altLang="ja-JP" sz="1200" b="0" i="0" u="none" strike="noStrike" kern="1200" cap="none" spc="0" normalizeH="0" baseline="0" noProof="1">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1">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1">
                <a:ln>
                  <a:noFill/>
                </a:ln>
                <a:solidFill>
                  <a:schemeClr val="tx1"/>
                </a:solidFill>
                <a:effectLst/>
                <a:uLnTx/>
                <a:uFillTx/>
                <a:latin typeface="Meiryo UI" panose="020B0604030504040204" pitchFamily="50" charset="-128"/>
                <a:ea typeface="Meiryo UI" panose="020B0604030504040204" pitchFamily="50" charset="-128"/>
                <a:cs typeface="+mn-cs"/>
              </a:rPr>
              <a:t>守りの観点は</a:t>
            </a:r>
            <a:endParaRPr kumimoji="1" lang="en-US" altLang="ja-JP" sz="1200" b="0" i="0" u="none" strike="noStrike" kern="1200" cap="none" spc="0" normalizeH="0" baseline="0" noProof="1">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1">
                <a:ln>
                  <a:noFill/>
                </a:ln>
                <a:solidFill>
                  <a:schemeClr val="tx1"/>
                </a:solidFill>
                <a:effectLst/>
                <a:uLnTx/>
                <a:uFillTx/>
                <a:latin typeface="Meiryo UI" panose="020B0604030504040204" pitchFamily="50" charset="-128"/>
                <a:ea typeface="Meiryo UI" panose="020B0604030504040204" pitchFamily="50" charset="-128"/>
                <a:cs typeface="+mn-cs"/>
              </a:rPr>
              <a:t>義務化や必然性</a:t>
            </a:r>
            <a:r>
              <a:rPr kumimoji="1" lang="ja-JP" altLang="en-US" sz="1200" b="0" i="0" u="none" strike="noStrike" kern="1200" cap="none" spc="0" normalizeH="0" baseline="0" noProof="1">
                <a:ln>
                  <a:noFill/>
                </a:ln>
                <a:solidFill>
                  <a:schemeClr val="tx1"/>
                </a:solidFill>
                <a:effectLst/>
                <a:uLnTx/>
                <a:uFillTx/>
                <a:latin typeface="Meiryo UI" panose="020B0604030504040204" pitchFamily="50" charset="-128"/>
                <a:ea typeface="Meiryo UI" panose="020B0604030504040204" pitchFamily="50" charset="-128"/>
                <a:cs typeface="+mn-cs"/>
              </a:rPr>
              <a:t>のため、規制対応や国際ルールに従う必要があるということです。</a:t>
            </a:r>
            <a:endParaRPr kumimoji="1" lang="en-US" altLang="ja-JP" sz="1200" b="0" i="0" u="none" strike="noStrike" kern="1200" cap="none" spc="0" normalizeH="0" baseline="0" noProof="1">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1">
                <a:ln>
                  <a:noFill/>
                </a:ln>
                <a:solidFill>
                  <a:schemeClr val="tx1"/>
                </a:solidFill>
                <a:effectLst/>
                <a:uLnTx/>
                <a:uFillTx/>
                <a:latin typeface="Meiryo UI" panose="020B0604030504040204" pitchFamily="50" charset="-128"/>
                <a:ea typeface="Meiryo UI" panose="020B0604030504040204" pitchFamily="50" charset="-128"/>
                <a:cs typeface="+mn-cs"/>
              </a:rPr>
              <a:t>ルールに準拠する必要性がある「規制対応」や日本以外がデータスペースを利用していくことを防ぐ「孤立防止」などがあげられます。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1">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1">
                <a:ln>
                  <a:noFill/>
                </a:ln>
                <a:solidFill>
                  <a:schemeClr val="tx1"/>
                </a:solidFill>
                <a:effectLst/>
                <a:uLnTx/>
                <a:uFillTx/>
                <a:latin typeface="Meiryo UI" panose="020B0604030504040204" pitchFamily="50" charset="-128"/>
                <a:ea typeface="Meiryo UI" panose="020B0604030504040204" pitchFamily="50" charset="-128"/>
                <a:cs typeface="+mn-cs"/>
              </a:rPr>
              <a:t>また、データを共有するにあたり、共有しても問題ないのか？といった心配事もありますが、</a:t>
            </a:r>
            <a:endParaRPr kumimoji="1" lang="en-US" altLang="ja-JP" sz="1200" b="0" i="0" u="none" strike="noStrike" kern="1200" cap="none" spc="0" normalizeH="0" baseline="0" noProof="1">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1">
                <a:ln>
                  <a:noFill/>
                </a:ln>
                <a:solidFill>
                  <a:schemeClr val="tx1"/>
                </a:solidFill>
                <a:effectLst/>
                <a:uLnTx/>
                <a:uFillTx/>
                <a:latin typeface="Meiryo UI" panose="020B0604030504040204" pitchFamily="50" charset="-128"/>
                <a:ea typeface="Meiryo UI" panose="020B0604030504040204" pitchFamily="50" charset="-128"/>
                <a:cs typeface="+mn-cs"/>
              </a:rPr>
              <a:t>データスペースはデータ主権が守られているため心配する必要がありません。</a:t>
            </a:r>
            <a:endParaRPr kumimoji="1" lang="en-US" altLang="ja-JP" sz="1200" b="0" i="0" u="none" strike="noStrike" kern="1200" cap="none" spc="0" normalizeH="0" baseline="0" noProof="1">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1">
                <a:ln>
                  <a:noFill/>
                </a:ln>
                <a:solidFill>
                  <a:schemeClr val="tx1"/>
                </a:solidFill>
                <a:effectLst/>
                <a:uLnTx/>
                <a:uFillTx/>
                <a:latin typeface="Meiryo UI" panose="020B0604030504040204" pitchFamily="50" charset="-128"/>
                <a:ea typeface="Meiryo UI" panose="020B0604030504040204" pitchFamily="50" charset="-128"/>
                <a:cs typeface="+mn-cs"/>
              </a:rPr>
              <a:t>データ主権とは</a:t>
            </a:r>
            <a:r>
              <a:rPr lang="ja-JP" altLang="en-US" sz="1200" b="0" dirty="0">
                <a:solidFill>
                  <a:schemeClr val="tx1"/>
                </a:solidFill>
                <a:latin typeface="Meiryo UI" panose="020B0604030504040204" pitchFamily="50" charset="-128"/>
                <a:ea typeface="Meiryo UI" panose="020B0604030504040204" pitchFamily="50" charset="-128"/>
              </a:rPr>
              <a:t>データ提供元</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が提供先や期間などを決定することです。</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①：データはデータ提供者が管理し、どこか中央にデータを預けるといったことはありません。</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②：データはデータ提供者が選んだ特定の利用者のみに公開できます。</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endParaRPr kumimoji="1" lang="en-US" altLang="ja-JP" sz="1200" b="0" i="0" u="none" strike="noStrike" kern="1200" cap="none" spc="0" normalizeH="0" baseline="0" noProof="1">
              <a:ln>
                <a:noFill/>
              </a:ln>
              <a:solidFill>
                <a:schemeClr val="tx1"/>
              </a:solidFill>
              <a:effectLst/>
              <a:uLnTx/>
              <a:uFillTx/>
              <a:latin typeface="Meiryo UI" panose="020B0604030504040204" pitchFamily="50" charset="-128"/>
              <a:ea typeface="Meiryo UI" panose="020B0604030504040204" pitchFamily="50" charset="-128"/>
              <a:cs typeface="+mn-cs"/>
            </a:endParaRPr>
          </a:p>
          <a:p>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12</a:t>
            </a:fld>
            <a:endParaRPr kumimoji="1" lang="ja-JP" altLang="en-US"/>
          </a:p>
        </p:txBody>
      </p:sp>
    </p:spTree>
    <p:extLst>
      <p:ext uri="{BB962C8B-B14F-4D97-AF65-F5344CB8AC3E}">
        <p14:creationId xmlns:p14="http://schemas.microsoft.com/office/powerpoint/2010/main" val="2660083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cap="none" spc="0" normalizeH="0" baseline="0" noProof="0" dirty="0">
                <a:ln>
                  <a:noFill/>
                </a:ln>
                <a:solidFill>
                  <a:srgbClr val="222222"/>
                </a:solidFill>
                <a:effectLst/>
                <a:uLnTx/>
                <a:uFillTx/>
                <a:latin typeface="Meiryo UI" panose="020B0604030504040204" pitchFamily="50" charset="-128"/>
                <a:ea typeface="Meiryo UI" panose="020B0604030504040204" pitchFamily="50" charset="-128"/>
                <a:cs typeface="+mn-cs"/>
              </a:rPr>
              <a:t>これまで</a:t>
            </a:r>
            <a:r>
              <a:rPr kumimoji="1" lang="ja-JP" altLang="en-US" sz="1200" b="0" i="0" u="none" strike="noStrike" kern="1200" cap="none" spc="0" normalizeH="0" baseline="0" noProof="1">
                <a:ln>
                  <a:noFill/>
                </a:ln>
                <a:solidFill>
                  <a:prstClr val="black"/>
                </a:solidFill>
                <a:effectLst/>
                <a:uLnTx/>
                <a:uFillTx/>
                <a:latin typeface="Meiryo UI" panose="020B0604030504040204" pitchFamily="50" charset="-128"/>
                <a:ea typeface="Meiryo UI" panose="020B0604030504040204" pitchFamily="50" charset="-128"/>
                <a:cs typeface="+mn-cs"/>
              </a:rPr>
              <a:t>データを活用する際に課題となっていたことも、データスペースでは</a:t>
            </a:r>
            <a:r>
              <a:rPr lang="ja-JP" altLang="en-US" sz="1200" noProof="1">
                <a:solidFill>
                  <a:prstClr val="black"/>
                </a:solidFill>
                <a:latin typeface="Meiryo UI" panose="020B0604030504040204" pitchFamily="50" charset="-128"/>
                <a:ea typeface="Meiryo UI" panose="020B0604030504040204" pitchFamily="50" charset="-128"/>
              </a:rPr>
              <a:t>解決することができます。</a:t>
            </a:r>
            <a:endParaRPr kumimoji="1" lang="en-US" altLang="ja-JP" sz="1200" noProof="1">
              <a:solidFill>
                <a:prstClr val="black"/>
              </a:solidFill>
              <a:latin typeface="Meiryo UI" panose="020B0604030504040204" pitchFamily="50" charset="-128"/>
              <a:ea typeface="Meiryo UI" panose="020B0604030504040204" pitchFamily="50" charset="-128"/>
            </a:endParaRPr>
          </a:p>
          <a:p>
            <a:r>
              <a:rPr kumimoji="1" lang="ja-JP" altLang="en-US" sz="1200" noProof="1">
                <a:solidFill>
                  <a:prstClr val="black"/>
                </a:solidFill>
                <a:latin typeface="Meiryo UI" panose="020B0604030504040204" pitchFamily="50" charset="-128"/>
                <a:ea typeface="Meiryo UI" panose="020B0604030504040204" pitchFamily="50" charset="-128"/>
              </a:rPr>
              <a:t>例えば、異なる国や組織でデータ連携しづらかったケースは、コネクタを利用することで簡単にビジネスパートナーと接続することが可能になります。</a:t>
            </a:r>
            <a:endParaRPr kumimoji="1" lang="en-US" altLang="ja-JP" sz="1200" noProof="1">
              <a:solidFill>
                <a:prstClr val="black"/>
              </a:solidFill>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データが本物か、相手が信用できるかなどは認証認可機能を利用することで信頼できる相手のデータを利用することが可能になります。</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データがどこにあるかわからず、見つけにくいケースはデータカタログを利用することで欲しいデータを簡単に見つけることが可能になります。</a:t>
            </a: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13</a:t>
            </a:fld>
            <a:endParaRPr kumimoji="1" lang="ja-JP" altLang="en-US"/>
          </a:p>
        </p:txBody>
      </p:sp>
    </p:spTree>
    <p:extLst>
      <p:ext uri="{BB962C8B-B14F-4D97-AF65-F5344CB8AC3E}">
        <p14:creationId xmlns:p14="http://schemas.microsoft.com/office/powerpoint/2010/main" val="1196940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cap="none" spc="0" normalizeH="0" baseline="0" noProof="0" dirty="0">
                <a:ln>
                  <a:noFill/>
                </a:ln>
                <a:solidFill>
                  <a:srgbClr val="222222"/>
                </a:solidFill>
                <a:effectLst/>
                <a:uLnTx/>
                <a:uFillTx/>
                <a:latin typeface="Meiryo UI" panose="020B0604030504040204" pitchFamily="50" charset="-128"/>
                <a:ea typeface="Meiryo UI" panose="020B0604030504040204" pitchFamily="50" charset="-128"/>
                <a:cs typeface="+mn-cs"/>
              </a:rPr>
              <a:t>データスペースの</a:t>
            </a:r>
            <a:r>
              <a:rPr kumimoji="1" lang="ja-JP" altLang="en-US" sz="1200" b="0" i="0" u="none" strike="noStrike" kern="1200" cap="none" spc="0" normalizeH="0" baseline="0" noProof="1">
                <a:ln>
                  <a:noFill/>
                </a:ln>
                <a:solidFill>
                  <a:prstClr val="black"/>
                </a:solidFill>
                <a:effectLst/>
                <a:uLnTx/>
                <a:uFillTx/>
                <a:latin typeface="Meiryo UI" panose="020B0604030504040204" pitchFamily="50" charset="-128"/>
                <a:ea typeface="Meiryo UI" panose="020B0604030504040204" pitchFamily="50" charset="-128"/>
                <a:cs typeface="+mn-cs"/>
              </a:rPr>
              <a:t>連携は、</a:t>
            </a:r>
            <a:r>
              <a:rPr lang="ja-JP" altLang="en-US" sz="1200" noProof="1">
                <a:solidFill>
                  <a:prstClr val="black"/>
                </a:solidFill>
                <a:latin typeface="Meiryo UI" panose="020B0604030504040204" pitchFamily="50" charset="-128"/>
                <a:ea typeface="Meiryo UI" panose="020B0604030504040204" pitchFamily="50" charset="-128"/>
              </a:rPr>
              <a:t>主に</a:t>
            </a:r>
            <a:r>
              <a:rPr kumimoji="1" lang="ja-JP" altLang="en-US" sz="1200" b="0" i="0" u="none" strike="noStrike" kern="1200" cap="none" spc="0" normalizeH="0" baseline="0" noProof="1">
                <a:ln>
                  <a:noFill/>
                </a:ln>
                <a:solidFill>
                  <a:prstClr val="black"/>
                </a:solidFill>
                <a:effectLst/>
                <a:uLnTx/>
                <a:uFillTx/>
                <a:latin typeface="Meiryo UI" panose="020B0604030504040204" pitchFamily="50" charset="-128"/>
                <a:ea typeface="Meiryo UI" panose="020B0604030504040204" pitchFamily="50" charset="-128"/>
                <a:cs typeface="+mn-cs"/>
              </a:rPr>
              <a:t>①データを探す、②認証・認可、③データ転送</a:t>
            </a:r>
            <a:r>
              <a:rPr kumimoji="1" lang="en-US" altLang="ja-JP" sz="1200" b="0" i="0" u="none" strike="noStrike" kern="1200" cap="none" spc="0" normalizeH="0" baseline="0" noProof="1">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1">
                <a:ln>
                  <a:noFill/>
                </a:ln>
                <a:solidFill>
                  <a:prstClr val="black"/>
                </a:solidFill>
                <a:effectLst/>
                <a:uLnTx/>
                <a:uFillTx/>
                <a:latin typeface="Meiryo UI" panose="020B0604030504040204" pitchFamily="50" charset="-128"/>
                <a:ea typeface="Meiryo UI" panose="020B0604030504040204" pitchFamily="50" charset="-128"/>
                <a:cs typeface="+mn-cs"/>
              </a:rPr>
              <a:t>アクセスの</a:t>
            </a:r>
            <a:r>
              <a:rPr kumimoji="1" lang="en-US" altLang="ja-JP" sz="1200" b="0" i="0" u="none" strike="noStrike" kern="1200" cap="none" spc="0" normalizeH="0" baseline="0" noProof="1">
                <a:ln>
                  <a:noFill/>
                </a:ln>
                <a:solidFill>
                  <a:prstClr val="black"/>
                </a:solidFill>
                <a:effectLst/>
                <a:uLnTx/>
                <a:uFillTx/>
                <a:latin typeface="Meiryo UI" panose="020B0604030504040204" pitchFamily="50" charset="-128"/>
                <a:ea typeface="Meiryo UI" panose="020B0604030504040204" pitchFamily="50" charset="-128"/>
                <a:cs typeface="+mn-cs"/>
              </a:rPr>
              <a:t>3</a:t>
            </a:r>
            <a:r>
              <a:rPr lang="ja-JP" altLang="en-US" sz="1200" noProof="1">
                <a:solidFill>
                  <a:prstClr val="black"/>
                </a:solidFill>
                <a:latin typeface="Meiryo UI" panose="020B0604030504040204" pitchFamily="50" charset="-128"/>
                <a:ea typeface="Meiryo UI" panose="020B0604030504040204" pitchFamily="50" charset="-128"/>
              </a:rPr>
              <a:t>ステップ</a:t>
            </a:r>
            <a:r>
              <a:rPr kumimoji="1" lang="ja-JP" altLang="en-US" dirty="0">
                <a:latin typeface="Meiryo UI" panose="020B0604030504040204" pitchFamily="50" charset="-128"/>
                <a:ea typeface="Meiryo UI" panose="020B0604030504040204" pitchFamily="50" charset="-128"/>
              </a:rPr>
              <a:t>です。</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・重要なのは③で、データを「転送」するだけでなく、「アクセス」することを想定していることです。</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・従来はデータを入手するときはダウンロードやファイル転送の様に一括でデータの塊を交換することが主流でした。</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一方、データスペースのデータ活用ではグラフ技術により、</a:t>
            </a:r>
            <a:r>
              <a:rPr kumimoji="1" lang="en-US" altLang="ja-JP" dirty="0">
                <a:latin typeface="Meiryo UI" panose="020B0604030504040204" pitchFamily="50" charset="-128"/>
                <a:ea typeface="Meiryo UI" panose="020B0604030504040204" pitchFamily="50" charset="-128"/>
              </a:rPr>
              <a:t>Web</a:t>
            </a:r>
            <a:r>
              <a:rPr kumimoji="1" lang="ja-JP" altLang="en-US" dirty="0">
                <a:latin typeface="Meiryo UI" panose="020B0604030504040204" pitchFamily="50" charset="-128"/>
                <a:ea typeface="Meiryo UI" panose="020B0604030504040204" pitchFamily="50" charset="-128"/>
              </a:rPr>
              <a:t>でリンクをたどり必要なサイトに到達するように、リンクをたどって必要なデータにアクセスすることできます。</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このように、少頻度なファイル単位のアクセスではなく、多頻度でデータ単位のアクセスをするためには、コネクタを利用するような仕組みが必要となります。</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14</a:t>
            </a:fld>
            <a:endParaRPr kumimoji="1" lang="ja-JP" altLang="en-US"/>
          </a:p>
        </p:txBody>
      </p:sp>
    </p:spTree>
    <p:extLst>
      <p:ext uri="{BB962C8B-B14F-4D97-AF65-F5344CB8AC3E}">
        <p14:creationId xmlns:p14="http://schemas.microsoft.com/office/powerpoint/2010/main" val="1754118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データスペースの特徴は赤い部分になります。</a:t>
            </a:r>
          </a:p>
          <a:p>
            <a:r>
              <a:rPr kumimoji="1" lang="ja-JP" altLang="en-US" dirty="0">
                <a:latin typeface="Meiryo UI" panose="020B0604030504040204" pitchFamily="50" charset="-128"/>
                <a:ea typeface="Meiryo UI" panose="020B0604030504040204" pitchFamily="50" charset="-128"/>
              </a:rPr>
              <a:t>特に、重要な特徴は「相互運用性」で、異なる相手でもデータ連携が可能となります。</a:t>
            </a:r>
          </a:p>
          <a:p>
            <a:r>
              <a:rPr kumimoji="1" lang="ja-JP" altLang="en-US" dirty="0">
                <a:latin typeface="Meiryo UI" panose="020B0604030504040204" pitchFamily="50" charset="-128"/>
                <a:ea typeface="Meiryo UI" panose="020B0604030504040204" pitchFamily="50" charset="-128"/>
              </a:rPr>
              <a:t>また、「データ主権」も重要な特徴で、データ提供元のデータの権利を守ります。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他の特徴として「分散サービスとデータ」は、各データは提供元で保持されます。</a:t>
            </a:r>
          </a:p>
          <a:p>
            <a:r>
              <a:rPr kumimoji="1" lang="ja-JP" altLang="en-US" dirty="0">
                <a:latin typeface="Meiryo UI" panose="020B0604030504040204" pitchFamily="50" charset="-128"/>
                <a:ea typeface="Meiryo UI" panose="020B0604030504040204" pitchFamily="50" charset="-128"/>
              </a:rPr>
              <a:t>「ビルディングブロック」は共通サービス・ツール　共通機能の利用が可能となります。</a:t>
            </a:r>
          </a:p>
          <a:p>
            <a:r>
              <a:rPr kumimoji="1" lang="ja-JP" altLang="en-US" dirty="0">
                <a:latin typeface="Meiryo UI" panose="020B0604030504040204" pitchFamily="50" charset="-128"/>
                <a:ea typeface="Meiryo UI" panose="020B0604030504040204" pitchFamily="50" charset="-128"/>
              </a:rPr>
              <a:t>「公平性」は誰でも利用できることです。</a:t>
            </a:r>
          </a:p>
          <a:p>
            <a:r>
              <a:rPr kumimoji="1" lang="ja-JP" altLang="en-US" dirty="0">
                <a:latin typeface="Meiryo UI" panose="020B0604030504040204" pitchFamily="50" charset="-128"/>
                <a:ea typeface="Meiryo UI" panose="020B0604030504040204" pitchFamily="50" charset="-128"/>
              </a:rPr>
              <a:t>「トラスト」は相手の信頼性を確保します。</a:t>
            </a:r>
          </a:p>
          <a:p>
            <a:r>
              <a:rPr kumimoji="1" lang="ja-JP" altLang="en-US" dirty="0">
                <a:latin typeface="Meiryo UI" panose="020B0604030504040204" pitchFamily="50" charset="-128"/>
                <a:ea typeface="Meiryo UI" panose="020B0604030504040204" pitchFamily="50" charset="-128"/>
              </a:rPr>
              <a:t>「機械加工可能」はコネクタで受け取ったデータをコンピュータで利用可能にします。</a:t>
            </a:r>
          </a:p>
          <a:p>
            <a:endParaRPr kumimoji="1" lang="ja-JP" altLang="en-US"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15</a:t>
            </a:fld>
            <a:endParaRPr kumimoji="1" lang="ja-JP" altLang="en-US"/>
          </a:p>
        </p:txBody>
      </p:sp>
    </p:spTree>
    <p:extLst>
      <p:ext uri="{BB962C8B-B14F-4D97-AF65-F5344CB8AC3E}">
        <p14:creationId xmlns:p14="http://schemas.microsoft.com/office/powerpoint/2010/main" val="2003363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noProof="1">
                <a:solidFill>
                  <a:schemeClr val="tx1"/>
                </a:solidFill>
                <a:latin typeface="Meiryo UI" panose="020B0604030504040204" pitchFamily="50" charset="-128"/>
                <a:ea typeface="Meiryo UI" panose="020B0604030504040204" pitchFamily="50" charset="-128"/>
              </a:rPr>
              <a:t>データ共有の効率を上げるため、「デジタル基盤」の整備・活用が必須です。</a:t>
            </a:r>
            <a:endParaRPr lang="en-US" altLang="ja-JP" sz="1200" noProof="1">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1">
                <a:ln>
                  <a:noFill/>
                </a:ln>
                <a:solidFill>
                  <a:schemeClr val="tx1"/>
                </a:solidFill>
                <a:effectLst/>
                <a:uLnTx/>
                <a:uFillTx/>
                <a:latin typeface="Meiryo UI" panose="020B0604030504040204" pitchFamily="50" charset="-128"/>
                <a:ea typeface="Meiryo UI" panose="020B0604030504040204" pitchFamily="50" charset="-128"/>
                <a:cs typeface="+mn-cs"/>
              </a:rPr>
              <a:t>整備されていないと、始めることが困難ですが、整備されていると、</a:t>
            </a:r>
            <a:r>
              <a:rPr kumimoji="1" lang="en-US" altLang="ja-JP" sz="1200" b="0" i="0" u="none" strike="noStrike" kern="1200" cap="none" spc="0" normalizeH="0" baseline="0" noProof="1">
                <a:ln>
                  <a:noFill/>
                </a:ln>
                <a:solidFill>
                  <a:schemeClr val="tx1"/>
                </a:solidFill>
                <a:effectLst/>
                <a:uLnTx/>
                <a:uFillTx/>
                <a:latin typeface="Meiryo UI" panose="020B0604030504040204" pitchFamily="50" charset="-128"/>
                <a:ea typeface="Meiryo UI" panose="020B0604030504040204" pitchFamily="50" charset="-128"/>
                <a:cs typeface="+mn-cs"/>
              </a:rPr>
              <a:t>いつでも</a:t>
            </a:r>
            <a:r>
              <a:rPr kumimoji="1" lang="ja-JP" altLang="en-US" sz="1200" b="0" i="0" u="none" strike="noStrike" kern="1200" cap="none" spc="0" normalizeH="0" baseline="0" noProof="1">
                <a:ln>
                  <a:noFill/>
                </a:ln>
                <a:solidFill>
                  <a:schemeClr val="tx1"/>
                </a:solidFill>
                <a:effectLst/>
                <a:uLnTx/>
                <a:uFillTx/>
                <a:latin typeface="Meiryo UI" panose="020B0604030504040204" pitchFamily="50" charset="-128"/>
                <a:ea typeface="Meiryo UI" panose="020B0604030504040204" pitchFamily="50" charset="-128"/>
                <a:cs typeface="+mn-cs"/>
              </a:rPr>
              <a:t>・素早く開始することが可能となります。</a:t>
            </a:r>
            <a:endParaRPr kumimoji="1" lang="en-US" altLang="ja-JP" sz="1200" b="0" i="0" u="none" strike="noStrike" kern="1200" cap="none" spc="0" normalizeH="0" baseline="0" noProof="1">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但し、</a:t>
            </a:r>
            <a:r>
              <a:rPr kumimoji="1" lang="ja-JP" altLang="en-US" sz="1200" dirty="0">
                <a:solidFill>
                  <a:schemeClr val="tx1"/>
                </a:solidFill>
                <a:latin typeface="Meiryo UI" panose="020B0604030504040204" pitchFamily="50" charset="-128"/>
                <a:ea typeface="Meiryo UI" panose="020B0604030504040204" pitchFamily="50" charset="-128"/>
              </a:rPr>
              <a:t>基盤の整備には時間がかかることから、計画的にデータを整備するなど取組を進めることが重要となります。</a:t>
            </a:r>
            <a:endPar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16</a:t>
            </a:fld>
            <a:endParaRPr kumimoji="1" lang="ja-JP" altLang="en-US"/>
          </a:p>
        </p:txBody>
      </p:sp>
    </p:spTree>
    <p:extLst>
      <p:ext uri="{BB962C8B-B14F-4D97-AF65-F5344CB8AC3E}">
        <p14:creationId xmlns:p14="http://schemas.microsoft.com/office/powerpoint/2010/main" val="2391085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noProof="1">
                <a:solidFill>
                  <a:schemeClr val="tx1"/>
                </a:solidFill>
                <a:latin typeface="Meiryo UI" panose="020B0604030504040204" pitchFamily="50" charset="-128"/>
                <a:ea typeface="Meiryo UI" panose="020B0604030504040204" pitchFamily="50" charset="-128"/>
              </a:rPr>
              <a:t>デジタル基盤とは、</a:t>
            </a:r>
            <a:r>
              <a:rPr lang="en-US" altLang="ja-JP" sz="1200" noProof="1">
                <a:solidFill>
                  <a:schemeClr val="tx1"/>
                </a:solidFill>
                <a:latin typeface="Meiryo UI" panose="020B0604030504040204" pitchFamily="50" charset="-128"/>
                <a:ea typeface="Meiryo UI" panose="020B0604030504040204" pitchFamily="50" charset="-128"/>
              </a:rPr>
              <a:t>データスペース</a:t>
            </a:r>
            <a:r>
              <a:rPr lang="ja-JP" altLang="en-US" sz="1200" noProof="1">
                <a:solidFill>
                  <a:schemeClr val="tx1"/>
                </a:solidFill>
                <a:latin typeface="Meiryo UI" panose="020B0604030504040204" pitchFamily="50" charset="-128"/>
                <a:ea typeface="Meiryo UI" panose="020B0604030504040204" pitchFamily="50" charset="-128"/>
              </a:rPr>
              <a:t>の基となるものです。</a:t>
            </a:r>
            <a:endParaRPr lang="en-US" altLang="ja-JP" sz="1200" noProof="1">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noProof="1">
                <a:solidFill>
                  <a:schemeClr val="tx1"/>
                </a:solidFill>
                <a:latin typeface="Meiryo UI" panose="020B0604030504040204" pitchFamily="50" charset="-128"/>
                <a:ea typeface="Meiryo UI" panose="020B0604030504040204" pitchFamily="50" charset="-128"/>
              </a:rPr>
              <a:t>デジタル基盤は、共通のサービスやツール、共通</a:t>
            </a:r>
            <a:r>
              <a:rPr lang="en-US" altLang="ja-JP" sz="1200" noProof="1">
                <a:solidFill>
                  <a:schemeClr val="tx1"/>
                </a:solidFill>
                <a:latin typeface="Meiryo UI" panose="020B0604030504040204" pitchFamily="50" charset="-128"/>
                <a:ea typeface="Meiryo UI" panose="020B0604030504040204" pitchFamily="50" charset="-128"/>
              </a:rPr>
              <a:t>機能</a:t>
            </a:r>
            <a:r>
              <a:rPr lang="ja-JP" altLang="en-US" sz="1200" noProof="1">
                <a:solidFill>
                  <a:schemeClr val="tx1"/>
                </a:solidFill>
                <a:latin typeface="Meiryo UI" panose="020B0604030504040204" pitchFamily="50" charset="-128"/>
                <a:ea typeface="Meiryo UI" panose="020B0604030504040204" pitchFamily="50" charset="-128"/>
              </a:rPr>
              <a:t>、参照モデルなどがあります。</a:t>
            </a:r>
            <a:endParaRPr lang="en-US" altLang="ja-JP" sz="1200" noProof="1">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noProof="1">
                <a:solidFill>
                  <a:schemeClr val="tx1"/>
                </a:solidFill>
                <a:latin typeface="Meiryo UI" panose="020B0604030504040204" pitchFamily="50" charset="-128"/>
                <a:ea typeface="Meiryo UI" panose="020B0604030504040204" pitchFamily="50" charset="-128"/>
              </a:rPr>
              <a:t>DATA-EX</a:t>
            </a:r>
            <a:r>
              <a:rPr lang="ja-JP" altLang="en-US" sz="1200" noProof="1">
                <a:solidFill>
                  <a:schemeClr val="tx1"/>
                </a:solidFill>
                <a:latin typeface="Meiryo UI" panose="020B0604030504040204" pitchFamily="50" charset="-128"/>
                <a:ea typeface="Meiryo UI" panose="020B0604030504040204" pitchFamily="50" charset="-128"/>
              </a:rPr>
              <a:t>、デジタル庁などで一部のサービスが提供されており、今後も整備を進めていく予定です。</a:t>
            </a:r>
            <a:endParaRPr lang="en-US" altLang="ja-JP" sz="1200" noProof="1">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noProof="1">
                <a:solidFill>
                  <a:schemeClr val="tx1"/>
                </a:solidFill>
                <a:latin typeface="Meiryo UI" panose="020B0604030504040204" pitchFamily="50" charset="-128"/>
                <a:ea typeface="Meiryo UI" panose="020B0604030504040204" pitchFamily="50" charset="-128"/>
              </a:rPr>
              <a:t>安定したビルディングブロックを活用することで、サービス全体の品質を向上させ、迅速に最新サービスを提供できるようになります。</a:t>
            </a:r>
            <a:endParaRPr lang="en-US" altLang="ja-JP" sz="1200" noProof="1">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17</a:t>
            </a:fld>
            <a:endParaRPr kumimoji="1" lang="ja-JP" altLang="en-US"/>
          </a:p>
        </p:txBody>
      </p:sp>
    </p:spTree>
    <p:extLst>
      <p:ext uri="{BB962C8B-B14F-4D97-AF65-F5344CB8AC3E}">
        <p14:creationId xmlns:p14="http://schemas.microsoft.com/office/powerpoint/2010/main" val="3013466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noProof="1">
                <a:solidFill>
                  <a:schemeClr val="tx1"/>
                </a:solidFill>
                <a:latin typeface="Meiryo UI" panose="020B0604030504040204" pitchFamily="50" charset="-128"/>
                <a:ea typeface="Meiryo UI" panose="020B0604030504040204" pitchFamily="50" charset="-128"/>
              </a:rPr>
              <a:t>共通のデジタル基盤を利用することで、共通化ができ、アプリケーション開発も抑えることが可能となります。</a:t>
            </a:r>
            <a:endParaRPr lang="en-US" altLang="ja-JP" sz="1200" noProof="1">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noProof="1">
                <a:solidFill>
                  <a:schemeClr val="tx1"/>
                </a:solidFill>
                <a:latin typeface="Meiryo UI" panose="020B0604030504040204" pitchFamily="50" charset="-128"/>
                <a:ea typeface="Meiryo UI" panose="020B0604030504040204" pitchFamily="50" charset="-128"/>
              </a:rPr>
              <a:t>また、異業種間でも同じデジタル基盤を活用することで共通化が可能となります。</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18</a:t>
            </a:fld>
            <a:endParaRPr kumimoji="1" lang="ja-JP" altLang="en-US"/>
          </a:p>
        </p:txBody>
      </p:sp>
    </p:spTree>
    <p:extLst>
      <p:ext uri="{BB962C8B-B14F-4D97-AF65-F5344CB8AC3E}">
        <p14:creationId xmlns:p14="http://schemas.microsoft.com/office/powerpoint/2010/main" val="878343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chemeClr val="tx1"/>
                </a:solidFill>
                <a:latin typeface="Meiryo UI" panose="020B0604030504040204" pitchFamily="50" charset="-128"/>
                <a:ea typeface="Meiryo UI" panose="020B0604030504040204" pitchFamily="50" charset="-128"/>
              </a:rPr>
              <a:t>参考ですが、こちらがデータスペースを構成するアーキテクチャ全体像です。</a:t>
            </a:r>
            <a:endParaRPr lang="en-US" altLang="ja-JP" sz="1200" dirty="0">
              <a:solidFill>
                <a:schemeClr val="tx1"/>
              </a:solidFill>
              <a:latin typeface="Meiryo UI" panose="020B0604030504040204" pitchFamily="50" charset="-128"/>
              <a:ea typeface="Meiryo UI" panose="020B0604030504040204" pitchFamily="50" charset="-128"/>
            </a:endParaRPr>
          </a:p>
          <a:p>
            <a:r>
              <a:rPr lang="en-US" altLang="ja-JP" sz="1200" noProof="1">
                <a:solidFill>
                  <a:schemeClr val="tx1"/>
                </a:solidFill>
                <a:latin typeface="Meiryo UI" panose="020B0604030504040204" pitchFamily="50" charset="-128"/>
                <a:ea typeface="Meiryo UI" panose="020B0604030504040204" pitchFamily="50" charset="-128"/>
              </a:rPr>
              <a:t>Society5.0</a:t>
            </a:r>
            <a:r>
              <a:rPr lang="ja-JP" altLang="en-US" sz="1200" noProof="1">
                <a:solidFill>
                  <a:schemeClr val="tx1"/>
                </a:solidFill>
                <a:latin typeface="Meiryo UI" panose="020B0604030504040204" pitchFamily="50" charset="-128"/>
                <a:ea typeface="Meiryo UI" panose="020B0604030504040204" pitchFamily="50" charset="-128"/>
              </a:rPr>
              <a:t>のアーキテクチャに基づき、整理しています。</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19</a:t>
            </a:fld>
            <a:endParaRPr kumimoji="1" lang="ja-JP" altLang="en-US"/>
          </a:p>
        </p:txBody>
      </p:sp>
    </p:spTree>
    <p:extLst>
      <p:ext uri="{BB962C8B-B14F-4D97-AF65-F5344CB8AC3E}">
        <p14:creationId xmlns:p14="http://schemas.microsoft.com/office/powerpoint/2010/main" val="1532933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latin typeface="Meiryo UI" panose="020B0604030504040204" pitchFamily="50" charset="-128"/>
                <a:ea typeface="Meiryo UI" panose="020B0604030504040204" pitchFamily="50" charset="-128"/>
              </a:rPr>
              <a:t>データスペース入門の想定読者は、</a:t>
            </a:r>
            <a:r>
              <a:rPr lang="ja-JP" altLang="en-US" sz="1200" dirty="0">
                <a:latin typeface="Meiryo UI" panose="020B0604030504040204" pitchFamily="50" charset="-128"/>
                <a:ea typeface="Meiryo UI" panose="020B0604030504040204" pitchFamily="50" charset="-128"/>
              </a:rPr>
              <a:t>初めて「データスペース」について知りたい方です。</a:t>
            </a:r>
            <a:endParaRPr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目的は</a:t>
            </a:r>
            <a:r>
              <a:rPr lang="ja-JP" altLang="en-US" sz="1200" dirty="0">
                <a:latin typeface="Meiryo UI" panose="020B0604030504040204" pitchFamily="50" charset="-128"/>
                <a:ea typeface="Meiryo UI" panose="020B0604030504040204" pitchFamily="50" charset="-128"/>
              </a:rPr>
              <a:t>データスペースとは何か、データスペース推進のための組織体制、事例、データスペースを実現する技術等を把握することです。</a:t>
            </a:r>
            <a:endParaRPr kumimoji="1" lang="ja-JP" altLang="en-US"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2</a:t>
            </a:fld>
            <a:endParaRPr kumimoji="1" lang="ja-JP" altLang="en-US"/>
          </a:p>
        </p:txBody>
      </p:sp>
    </p:spTree>
    <p:extLst>
      <p:ext uri="{BB962C8B-B14F-4D97-AF65-F5344CB8AC3E}">
        <p14:creationId xmlns:p14="http://schemas.microsoft.com/office/powerpoint/2010/main" val="905826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Meiryo UI" panose="020B0604030504040204" pitchFamily="50" charset="-128"/>
                <a:ea typeface="Meiryo UI" panose="020B0604030504040204" pitchFamily="50" charset="-128"/>
              </a:rPr>
              <a:t>データスペースの対象領域ですが、こちらの表にあるように</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社会の幅広い分野でデータスペースが推進されています。</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各分野で、単独若しくは複数のプロジェクトが進められており、機能や地域を限定したデータスペースも多いです。</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eiryo UI" panose="020B0604030504040204" pitchFamily="50" charset="-128"/>
                <a:ea typeface="Meiryo UI" panose="020B0604030504040204" pitchFamily="50" charset="-128"/>
              </a:rPr>
              <a:t>日本は、データスペースと呼ばないことがほとんどですが、</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準公共プロジェクトなどデータスペースに類似の取り組みが数多く行われています。</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20</a:t>
            </a:fld>
            <a:endParaRPr kumimoji="1" lang="ja-JP" altLang="en-US"/>
          </a:p>
        </p:txBody>
      </p:sp>
    </p:spTree>
    <p:extLst>
      <p:ext uri="{BB962C8B-B14F-4D97-AF65-F5344CB8AC3E}">
        <p14:creationId xmlns:p14="http://schemas.microsoft.com/office/powerpoint/2010/main" val="2497817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Meiryo UI" panose="020B0604030504040204" pitchFamily="50" charset="-128"/>
                <a:ea typeface="Meiryo UI" panose="020B0604030504040204" pitchFamily="50" charset="-128"/>
              </a:rPr>
              <a:t>データスペースを活用していくためには「グローバルな視点」が重要となります。</a:t>
            </a:r>
            <a:endParaRPr kumimoji="1" lang="en-US" altLang="ja-JP" dirty="0">
              <a:solidFill>
                <a:schemeClr val="tx1"/>
              </a:solidFill>
              <a:latin typeface="Meiryo UI" panose="020B0604030504040204" pitchFamily="50" charset="-128"/>
              <a:ea typeface="Meiryo UI" panose="020B0604030504040204" pitchFamily="50" charset="-128"/>
            </a:endParaRPr>
          </a:p>
          <a:p>
            <a:pPr marL="269875" marR="0" lvl="0" indent="-269875"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データ戦略に積極的に取り組む欧米をはじめ、アジア諸国とデータ連携の輪を広げ、</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269875" marR="0" lvl="0" indent="-269875"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海外での仲間づくりを積極的に進める必要があります。</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269875" marR="0" lvl="0" indent="-269875"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また、守りの観点からも世界から孤立するリスクを抑える必要があります。</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21</a:t>
            </a:fld>
            <a:endParaRPr kumimoji="1" lang="ja-JP" altLang="en-US"/>
          </a:p>
        </p:txBody>
      </p:sp>
    </p:spTree>
    <p:extLst>
      <p:ext uri="{BB962C8B-B14F-4D97-AF65-F5344CB8AC3E}">
        <p14:creationId xmlns:p14="http://schemas.microsoft.com/office/powerpoint/2010/main" val="1454033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日本が世界に向けてサービス提供できるであろうキラーコンテンツである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「衛星データ関連技術」「</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画像認識技術」「ファクトリーオートメーション技術」などを</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デジタル基盤に組み込み、グローバルビジネスを展開することも可能です。</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データスペースの利用であり、欠かせないデジタル基盤サービスの提供者となることで、</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うまくデータスペースの中で共存していく方法を考えていくことが重要です。</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22</a:t>
            </a:fld>
            <a:endParaRPr kumimoji="1" lang="ja-JP" altLang="en-US"/>
          </a:p>
        </p:txBody>
      </p:sp>
    </p:spTree>
    <p:extLst>
      <p:ext uri="{BB962C8B-B14F-4D97-AF65-F5344CB8AC3E}">
        <p14:creationId xmlns:p14="http://schemas.microsoft.com/office/powerpoint/2010/main" val="1353085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キラーコンテンツや有益コンテンツの具体的な例は、既に存在しています。</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今後増えてくるであろうこれらのコンテンツ技術を展開していくことが重要です。</a:t>
            </a: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23</a:t>
            </a:fld>
            <a:endParaRPr kumimoji="1" lang="ja-JP" altLang="en-US"/>
          </a:p>
        </p:txBody>
      </p:sp>
    </p:spTree>
    <p:extLst>
      <p:ext uri="{BB962C8B-B14F-4D97-AF65-F5344CB8AC3E}">
        <p14:creationId xmlns:p14="http://schemas.microsoft.com/office/powerpoint/2010/main" val="41310121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データ連携による新たなビジネスの創出の考え方の一つとして、</a:t>
            </a:r>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自社単独でデータそのものをビジネスにすることはあまりおススメしません。</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理由としてはデータの選択肢が少なく、データの購入に消極的になるケースがあり、データ連携が広がりにくいためです。</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おススメとしてはデータ連携することによって生まれる新たなビジネスを視野に入れ、広く使われることを肯定し、収益を上げていくことです。</a:t>
            </a: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24</a:t>
            </a:fld>
            <a:endParaRPr kumimoji="1" lang="ja-JP" altLang="en-US"/>
          </a:p>
        </p:txBody>
      </p:sp>
    </p:spTree>
    <p:extLst>
      <p:ext uri="{BB962C8B-B14F-4D97-AF65-F5344CB8AC3E}">
        <p14:creationId xmlns:p14="http://schemas.microsoft.com/office/powerpoint/2010/main" val="13832682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25</a:t>
            </a:fld>
            <a:endParaRPr kumimoji="1" lang="ja-JP" altLang="en-US"/>
          </a:p>
        </p:txBody>
      </p:sp>
    </p:spTree>
    <p:extLst>
      <p:ext uri="{BB962C8B-B14F-4D97-AF65-F5344CB8AC3E}">
        <p14:creationId xmlns:p14="http://schemas.microsoft.com/office/powerpoint/2010/main" val="41194561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solidFill>
                  <a:schemeClr val="tx1"/>
                </a:solidFill>
                <a:latin typeface="Meiryo UI" panose="020B0604030504040204" pitchFamily="50" charset="-128"/>
                <a:ea typeface="Meiryo UI" panose="020B0604030504040204" pitchFamily="50" charset="-128"/>
              </a:rPr>
              <a:t>データスペース推進のための組織体制として、</a:t>
            </a:r>
            <a:r>
              <a:rPr kumimoji="1" lang="en-US" altLang="ja-JP" sz="1200" dirty="0">
                <a:solidFill>
                  <a:schemeClr val="tx1"/>
                </a:solidFill>
                <a:latin typeface="Meiryo UI" panose="020B0604030504040204" pitchFamily="50" charset="-128"/>
                <a:ea typeface="Meiryo UI" panose="020B0604030504040204" pitchFamily="50" charset="-128"/>
              </a:rPr>
              <a:t>EU</a:t>
            </a:r>
            <a:r>
              <a:rPr kumimoji="1" lang="ja-JP" altLang="en-US" sz="1200" dirty="0">
                <a:solidFill>
                  <a:schemeClr val="tx1"/>
                </a:solidFill>
                <a:latin typeface="Meiryo UI" panose="020B0604030504040204" pitchFamily="50" charset="-128"/>
                <a:ea typeface="Meiryo UI" panose="020B0604030504040204" pitchFamily="50" charset="-128"/>
              </a:rPr>
              <a:t>では</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EC</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IDSA</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Gaia-X</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の</a:t>
            </a:r>
            <a:r>
              <a:rPr lang="ja-JP" altLang="en-US" sz="1200" dirty="0">
                <a:solidFill>
                  <a:schemeClr val="tx1"/>
                </a:solidFill>
                <a:latin typeface="Meiryo UI" panose="020B0604030504040204" pitchFamily="50" charset="-128"/>
                <a:ea typeface="Meiryo UI" panose="020B0604030504040204" pitchFamily="50" charset="-128"/>
              </a:rPr>
              <a:t>各組織</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で設計方針を参照し、データスペース間の接続手順を統一しています。</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en-US" altLang="ja-JP" sz="1200" dirty="0">
                <a:solidFill>
                  <a:schemeClr val="tx1"/>
                </a:solidFill>
                <a:latin typeface="Meiryo UI" panose="020B0604030504040204" pitchFamily="50" charset="-128"/>
                <a:ea typeface="Meiryo UI" panose="020B0604030504040204" pitchFamily="50" charset="-128"/>
              </a:rPr>
              <a:t>EC(</a:t>
            </a:r>
            <a:r>
              <a:rPr kumimoji="1" lang="ja-JP" altLang="en-US" sz="1200" dirty="0">
                <a:solidFill>
                  <a:schemeClr val="tx1"/>
                </a:solidFill>
                <a:latin typeface="Meiryo UI" panose="020B0604030504040204" pitchFamily="50" charset="-128"/>
                <a:ea typeface="Meiryo UI" panose="020B0604030504040204" pitchFamily="50" charset="-128"/>
              </a:rPr>
              <a:t>欧州委員会</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」は</a:t>
            </a:r>
            <a:r>
              <a:rPr lang="ja-JP" altLang="en-US" sz="1200" b="0" i="0" dirty="0">
                <a:solidFill>
                  <a:schemeClr val="tx1"/>
                </a:solidFill>
                <a:effectLst/>
                <a:latin typeface="Meiryo UI" panose="020B0604030504040204" pitchFamily="50" charset="-128"/>
                <a:ea typeface="Meiryo UI" panose="020B0604030504040204" pitchFamily="50" charset="-128"/>
              </a:rPr>
              <a:t>欧州連合（</a:t>
            </a:r>
            <a:r>
              <a:rPr lang="en-US" altLang="ja-JP" sz="1200" b="0" i="0" dirty="0">
                <a:solidFill>
                  <a:schemeClr val="tx1"/>
                </a:solidFill>
                <a:effectLst/>
                <a:latin typeface="Meiryo UI" panose="020B0604030504040204" pitchFamily="50" charset="-128"/>
                <a:ea typeface="Meiryo UI" panose="020B0604030504040204" pitchFamily="50" charset="-128"/>
              </a:rPr>
              <a:t>EU</a:t>
            </a:r>
            <a:r>
              <a:rPr lang="ja-JP" altLang="en-US" sz="1200" b="0" i="0" dirty="0">
                <a:solidFill>
                  <a:schemeClr val="tx1"/>
                </a:solidFill>
                <a:effectLst/>
                <a:latin typeface="Meiryo UI" panose="020B0604030504040204" pitchFamily="50" charset="-128"/>
                <a:ea typeface="Meiryo UI" panose="020B0604030504040204" pitchFamily="50" charset="-128"/>
              </a:rPr>
              <a:t>）の行政機関で、</a:t>
            </a:r>
            <a:r>
              <a:rPr lang="en-US" altLang="ja-JP" sz="1200" b="0" i="0" dirty="0">
                <a:solidFill>
                  <a:schemeClr val="tx1"/>
                </a:solidFill>
                <a:effectLst/>
                <a:latin typeface="Meiryo UI" panose="020B0604030504040204" pitchFamily="50" charset="-128"/>
                <a:ea typeface="Meiryo UI" panose="020B0604030504040204" pitchFamily="50" charset="-128"/>
              </a:rPr>
              <a:t>EU</a:t>
            </a:r>
            <a:r>
              <a:rPr lang="ja-JP" altLang="en-US" sz="1200" b="0" i="0" dirty="0">
                <a:solidFill>
                  <a:schemeClr val="tx1"/>
                </a:solidFill>
                <a:effectLst/>
                <a:latin typeface="Meiryo UI" panose="020B0604030504040204" pitchFamily="50" charset="-128"/>
                <a:ea typeface="Meiryo UI" panose="020B0604030504040204" pitchFamily="50" charset="-128"/>
              </a:rPr>
              <a:t>の政策や法律の執行、予算の管理などの任務を担当しています。</a:t>
            </a:r>
            <a:endParaRPr lang="en-US" altLang="ja-JP" sz="1200" b="0" i="0" dirty="0">
              <a:solidFill>
                <a:schemeClr val="tx1"/>
              </a:solidFill>
              <a:effectLst/>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lang="ja-JP" altLang="en-US" sz="1200" b="0" i="0" u="none" strike="noStrike" baseline="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IDSA</a:t>
            </a:r>
            <a:r>
              <a:rPr kumimoji="1" lang="ja-JP" altLang="en-US" sz="1200" dirty="0">
                <a:solidFill>
                  <a:schemeClr val="tx1"/>
                </a:solidFill>
                <a:latin typeface="Meiryo UI" panose="020B0604030504040204" pitchFamily="50" charset="-128"/>
                <a:ea typeface="Meiryo UI" panose="020B0604030504040204" pitchFamily="50" charset="-128"/>
              </a:rPr>
              <a:t>」は</a:t>
            </a:r>
            <a:r>
              <a:rPr lang="ja-JP" altLang="en-US" sz="1200" b="0" i="0" u="none" strike="noStrike" baseline="0" dirty="0">
                <a:solidFill>
                  <a:schemeClr val="tx1"/>
                </a:solidFill>
                <a:latin typeface="Meiryo UI" panose="020B0604030504040204" pitchFamily="50" charset="-128"/>
                <a:ea typeface="Meiryo UI" panose="020B0604030504040204" pitchFamily="50" charset="-128"/>
              </a:rPr>
              <a:t>国際的にデータスペースを推進する組織です。</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l"/>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en-US" altLang="ja-JP" sz="1200" dirty="0">
                <a:solidFill>
                  <a:schemeClr val="tx1"/>
                </a:solidFill>
                <a:latin typeface="Meiryo UI" panose="020B0604030504040204" pitchFamily="50" charset="-128"/>
                <a:ea typeface="Meiryo UI" panose="020B0604030504040204" pitchFamily="50" charset="-128"/>
              </a:rPr>
              <a:t>Gaia-X</a:t>
            </a:r>
            <a:r>
              <a:rPr kumimoji="1" lang="ja-JP" altLang="en-US" sz="1200" dirty="0">
                <a:solidFill>
                  <a:schemeClr val="tx1"/>
                </a:solidFill>
                <a:latin typeface="Meiryo UI" panose="020B0604030504040204" pitchFamily="50" charset="-128"/>
                <a:ea typeface="Meiryo UI" panose="020B0604030504040204" pitchFamily="50" charset="-128"/>
              </a:rPr>
              <a:t>」は</a:t>
            </a:r>
            <a:r>
              <a:rPr lang="ja-JP" altLang="en-US" sz="1200" b="0" i="0" u="none" strike="noStrike" baseline="0" dirty="0">
                <a:solidFill>
                  <a:schemeClr val="tx1"/>
                </a:solidFill>
                <a:latin typeface="Meiryo UI" panose="020B0604030504040204" pitchFamily="50" charset="-128"/>
                <a:ea typeface="Meiryo UI" panose="020B0604030504040204" pitchFamily="50" charset="-128"/>
              </a:rPr>
              <a:t> ヨーロッパのデータ基盤構築プロジェクトであり、自律分散型の企業間データ連携の仕組み・フレームワークを構築することを目的としています。	</a:t>
            </a:r>
          </a:p>
          <a:p>
            <a:pPr algn="l"/>
            <a:r>
              <a:rPr lang="ja-JP" altLang="en-US" sz="1200" b="0" i="0" u="none" strike="noStrike" baseline="0" dirty="0">
                <a:solidFill>
                  <a:schemeClr val="tx1"/>
                </a:solidFill>
                <a:latin typeface="Meiryo UI" panose="020B0604030504040204" pitchFamily="50" charset="-128"/>
                <a:ea typeface="Meiryo UI" panose="020B0604030504040204" pitchFamily="50" charset="-128"/>
              </a:rPr>
              <a:t>　・「</a:t>
            </a:r>
            <a:r>
              <a:rPr lang="en-US" altLang="ja-JP" sz="1200" b="0" i="0" u="none" strike="noStrike" baseline="0" dirty="0">
                <a:solidFill>
                  <a:schemeClr val="tx1"/>
                </a:solidFill>
                <a:latin typeface="Meiryo UI" panose="020B0604030504040204" pitchFamily="50" charset="-128"/>
                <a:ea typeface="Meiryo UI" panose="020B0604030504040204" pitchFamily="50" charset="-128"/>
              </a:rPr>
              <a:t>DSSC</a:t>
            </a:r>
            <a:r>
              <a:rPr lang="ja-JP" altLang="en-US" sz="1200" b="0" i="0" u="none" strike="noStrike" baseline="0" dirty="0">
                <a:solidFill>
                  <a:schemeClr val="tx1"/>
                </a:solidFill>
                <a:latin typeface="Meiryo UI" panose="020B0604030504040204" pitchFamily="50" charset="-128"/>
                <a:ea typeface="Meiryo UI" panose="020B0604030504040204" pitchFamily="50" charset="-128"/>
              </a:rPr>
              <a:t>」はレイヤ横断で</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データスペース参加者の支援を行う組織です。詳細は次のページで紹介します。</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ビジョン</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企画の標準化、ルール策定においては</a:t>
            </a:r>
          </a:p>
          <a:p>
            <a:r>
              <a:rPr kumimoji="1" lang="ja-JP" altLang="en-US" sz="1200" dirty="0">
                <a:solidFill>
                  <a:schemeClr val="tx1"/>
                </a:solidFill>
                <a:latin typeface="Meiryo UI" panose="020B0604030504040204" pitchFamily="50" charset="-128"/>
                <a:ea typeface="Meiryo UI" panose="020B0604030504040204" pitchFamily="50" charset="-128"/>
              </a:rPr>
              <a:t>　まず、 </a:t>
            </a:r>
            <a:r>
              <a:rPr kumimoji="1" lang="en-US" altLang="ja-JP" sz="1200" dirty="0">
                <a:solidFill>
                  <a:schemeClr val="tx1"/>
                </a:solidFill>
                <a:latin typeface="Meiryo UI" panose="020B0604030504040204" pitchFamily="50" charset="-128"/>
                <a:ea typeface="Meiryo UI" panose="020B0604030504040204" pitchFamily="50" charset="-128"/>
              </a:rPr>
              <a:t>EC</a:t>
            </a:r>
            <a:r>
              <a:rPr kumimoji="1" lang="ja-JP" altLang="en-US" sz="1200" dirty="0">
                <a:solidFill>
                  <a:schemeClr val="tx1"/>
                </a:solidFill>
                <a:latin typeface="Meiryo UI" panose="020B0604030504040204" pitchFamily="50" charset="-128"/>
                <a:ea typeface="Meiryo UI" panose="020B0604030504040204" pitchFamily="50" charset="-128"/>
              </a:rPr>
              <a:t>が政策戦略として欧州データ戦略を発表しました。</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　それを受け、</a:t>
            </a:r>
            <a:r>
              <a:rPr kumimoji="1" lang="en-US" altLang="ja-JP" sz="1200" dirty="0">
                <a:solidFill>
                  <a:schemeClr val="tx1"/>
                </a:solidFill>
                <a:latin typeface="Meiryo UI" panose="020B0604030504040204" pitchFamily="50" charset="-128"/>
                <a:ea typeface="Meiryo UI" panose="020B0604030504040204" pitchFamily="50" charset="-128"/>
              </a:rPr>
              <a:t>IDSA</a:t>
            </a:r>
            <a:r>
              <a:rPr kumimoji="1" lang="ja-JP" altLang="en-US" sz="1200" dirty="0">
                <a:solidFill>
                  <a:schemeClr val="tx1"/>
                </a:solidFill>
                <a:latin typeface="Meiryo UI" panose="020B0604030504040204" pitchFamily="50" charset="-128"/>
                <a:ea typeface="Meiryo UI" panose="020B0604030504040204" pitchFamily="50" charset="-128"/>
              </a:rPr>
              <a:t>が技術仕様の</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リファレンス・アーキテクチャ</a:t>
            </a: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(RA)</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を策定しました。</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そのリファレンス・アーキテクチャ</a:t>
            </a: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(RA)</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を元に</a:t>
            </a: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Gaia-X</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の</a:t>
            </a:r>
            <a:r>
              <a:rPr lang="en-US" altLang="ja-JP" sz="1200" b="0" i="0" dirty="0">
                <a:solidFill>
                  <a:schemeClr val="tx1"/>
                </a:solidFill>
                <a:effectLst/>
                <a:latin typeface="Meiryo UI" panose="020B0604030504040204" pitchFamily="50" charset="-128"/>
                <a:ea typeface="Meiryo UI" panose="020B0604030504040204" pitchFamily="50" charset="-128"/>
              </a:rPr>
              <a:t>Reference Framework(RF)</a:t>
            </a:r>
            <a:r>
              <a:rPr lang="ja-JP" altLang="en-US" sz="1200" b="0" i="0" dirty="0">
                <a:solidFill>
                  <a:schemeClr val="tx1"/>
                </a:solidFill>
                <a:effectLst/>
                <a:latin typeface="Meiryo UI" panose="020B0604030504040204" pitchFamily="50" charset="-128"/>
                <a:ea typeface="Meiryo UI" panose="020B0604030504040204" pitchFamily="50" charset="-128"/>
              </a:rPr>
              <a:t>を策定しています。</a:t>
            </a:r>
            <a:endParaRPr kumimoji="1" lang="en-US" altLang="ja-JP" sz="1200" b="0" i="0"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データスペースのサービス設計は</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まず、欧州委員会</a:t>
            </a:r>
            <a:r>
              <a:rPr kumimoji="1" lang="en-US" altLang="ja-JP" sz="1200" dirty="0">
                <a:solidFill>
                  <a:schemeClr val="tx1"/>
                </a:solidFill>
                <a:latin typeface="Meiryo UI" panose="020B0604030504040204" pitchFamily="50" charset="-128"/>
                <a:ea typeface="Meiryo UI" panose="020B0604030504040204" pitchFamily="50" charset="-128"/>
              </a:rPr>
              <a:t>(EC)</a:t>
            </a:r>
            <a:r>
              <a:rPr kumimoji="1" lang="ja-JP" altLang="en-US" sz="1200" dirty="0">
                <a:solidFill>
                  <a:schemeClr val="tx1"/>
                </a:solidFill>
                <a:latin typeface="Meiryo UI" panose="020B0604030504040204" pitchFamily="50" charset="-128"/>
                <a:ea typeface="Meiryo UI" panose="020B0604030504040204" pitchFamily="50" charset="-128"/>
              </a:rPr>
              <a:t>がデータスペースの基本パーツを作成し、</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　</a:t>
            </a:r>
            <a:r>
              <a:rPr lang="ja-JP" altLang="en-US" sz="1200" b="0" i="0" u="none" strike="noStrike" baseline="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IDSA</a:t>
            </a:r>
            <a:r>
              <a:rPr kumimoji="1" lang="ja-JP" altLang="en-US" sz="1200" dirty="0">
                <a:solidFill>
                  <a:schemeClr val="tx1"/>
                </a:solidFill>
                <a:latin typeface="Meiryo UI" panose="020B0604030504040204" pitchFamily="50" charset="-128"/>
                <a:ea typeface="Meiryo UI" panose="020B0604030504040204" pitchFamily="50" charset="-128"/>
              </a:rPr>
              <a:t>」が「</a:t>
            </a:r>
            <a:r>
              <a:rPr kumimoji="1" lang="en-US" altLang="ja-JP" sz="1200" dirty="0">
                <a:solidFill>
                  <a:schemeClr val="tx1"/>
                </a:solidFill>
                <a:latin typeface="Meiryo UI" panose="020B0604030504040204" pitchFamily="50" charset="-128"/>
                <a:ea typeface="Meiryo UI" panose="020B0604030504040204" pitchFamily="50" charset="-128"/>
              </a:rPr>
              <a:t>IDS</a:t>
            </a:r>
            <a:r>
              <a:rPr kumimoji="1" lang="ja-JP" altLang="en-US" sz="1200" dirty="0">
                <a:solidFill>
                  <a:schemeClr val="tx1"/>
                </a:solidFill>
                <a:latin typeface="Meiryo UI" panose="020B0604030504040204" pitchFamily="50" charset="-128"/>
                <a:ea typeface="Meiryo UI" panose="020B0604030504040204" pitchFamily="50" charset="-128"/>
              </a:rPr>
              <a:t>コネクタ」を作成しました</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。コネクタはデータスペース間でのデータ連携を行う仕組みです。後半のスライドで解説します。</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その「</a:t>
            </a: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IDS</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コネクタ」のコア技術を元に</a:t>
            </a: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Gaia-X</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では</a:t>
            </a: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Eclipse</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コネクタを開発し、</a:t>
            </a: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Catena-X</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や</a:t>
            </a: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Omega-X</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等のデータスペースで使用されています。</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また、基盤となるオープンソースを提供している</a:t>
            </a: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FIWARE</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もデータスペース実現に大きく貢献しています。</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26</a:t>
            </a:fld>
            <a:endParaRPr kumimoji="1" lang="ja-JP" altLang="en-US"/>
          </a:p>
        </p:txBody>
      </p:sp>
    </p:spTree>
    <p:extLst>
      <p:ext uri="{BB962C8B-B14F-4D97-AF65-F5344CB8AC3E}">
        <p14:creationId xmlns:p14="http://schemas.microsoft.com/office/powerpoint/2010/main" val="30383330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a:t>
            </a:r>
            <a:r>
              <a:rPr lang="en-US" altLang="ja-JP" sz="1200" b="0" i="0" u="none" strike="noStrike" baseline="0" dirty="0">
                <a:solidFill>
                  <a:srgbClr val="000000"/>
                </a:solidFill>
                <a:latin typeface="Meiryo UI" panose="020B0604030504040204" pitchFamily="50" charset="-128"/>
                <a:ea typeface="Meiryo UI" panose="020B0604030504040204" pitchFamily="50" charset="-128"/>
              </a:rPr>
              <a:t>DSSC</a:t>
            </a:r>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」は</a:t>
            </a:r>
            <a:r>
              <a:rPr kumimoji="1" lang="ja-JP" altLang="en-US" sz="1200" dirty="0">
                <a:solidFill>
                  <a:schemeClr val="tx1"/>
                </a:solidFill>
                <a:latin typeface="Meiryo UI" panose="020B0604030504040204" pitchFamily="50" charset="-128"/>
                <a:ea typeface="Meiryo UI" panose="020B0604030504040204" pitchFamily="50" charset="-128"/>
              </a:rPr>
              <a:t>官民協力してデータスペース参加者の支援を行う組織です。</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en-US" altLang="ja-JP" sz="1200" dirty="0">
                <a:solidFill>
                  <a:schemeClr val="tx1"/>
                </a:solidFill>
                <a:latin typeface="Meiryo UI" panose="020B0604030504040204" pitchFamily="50" charset="-128"/>
                <a:ea typeface="Meiryo UI" panose="020B0604030504040204" pitchFamily="50" charset="-128"/>
              </a:rPr>
              <a:t>EC</a:t>
            </a: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ISDA</a:t>
            </a: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Gaia-X</a:t>
            </a:r>
            <a:r>
              <a:rPr kumimoji="1" lang="ja-JP" altLang="en-US" sz="1200" dirty="0">
                <a:solidFill>
                  <a:schemeClr val="tx1"/>
                </a:solidFill>
                <a:latin typeface="Meiryo UI" panose="020B0604030504040204" pitchFamily="50" charset="-128"/>
                <a:ea typeface="Meiryo UI" panose="020B0604030504040204" pitchFamily="50" charset="-128"/>
              </a:rPr>
              <a:t>が共同出資、要員による支援を</a:t>
            </a:r>
            <a:r>
              <a:rPr lang="ja-JP" altLang="en-US" sz="1200" dirty="0">
                <a:solidFill>
                  <a:schemeClr val="tx1"/>
                </a:solidFill>
                <a:latin typeface="Meiryo UI" panose="020B0604030504040204" pitchFamily="50" charset="-128"/>
                <a:ea typeface="Meiryo UI" panose="020B0604030504040204" pitchFamily="50" charset="-128"/>
              </a:rPr>
              <a:t>実施しています。</a:t>
            </a:r>
            <a:endParaRPr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目的は</a:t>
            </a:r>
            <a:r>
              <a:rPr kumimoji="1"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データスペース参加者間で技術と標準の共用促進により</a:t>
            </a:r>
            <a:r>
              <a:rPr kumimoji="1" lang="en-US" altLang="ja-JP"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EU</a:t>
            </a:r>
            <a:r>
              <a:rPr kumimoji="1"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のデータスペース構築や普及をサポートすることです。</a:t>
            </a:r>
            <a:endParaRPr kumimoji="1" lang="en-US" altLang="ja-JP"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20000"/>
              </a:spcBef>
              <a:spcAft>
                <a:spcPct val="0"/>
              </a:spcAft>
              <a:buClr>
                <a:srgbClr val="000066"/>
              </a:buClr>
              <a:buSzTx/>
              <a:buNone/>
              <a:tabLst/>
              <a:defRPr/>
            </a:pPr>
            <a:r>
              <a:rPr kumimoji="1"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支援内容は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ヘルプデスク開設や</a:t>
            </a:r>
            <a:r>
              <a:rPr kumimoji="1"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データスペースの入門用ドキュメント提供などがあります。</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endParaRPr kumimoji="1" lang="en-US" altLang="ja-JP"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endParaRPr kumimoji="1" lang="ja-JP" altLang="en-US"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27</a:t>
            </a:fld>
            <a:endParaRPr kumimoji="1" lang="ja-JP" altLang="en-US"/>
          </a:p>
        </p:txBody>
      </p:sp>
    </p:spTree>
    <p:extLst>
      <p:ext uri="{BB962C8B-B14F-4D97-AF65-F5344CB8AC3E}">
        <p14:creationId xmlns:p14="http://schemas.microsoft.com/office/powerpoint/2010/main" val="25977498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国内では</a:t>
            </a: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関係府省庁、</a:t>
            </a:r>
            <a:r>
              <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DSA</a:t>
            </a: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IPA</a:t>
            </a: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が「</a:t>
            </a:r>
            <a:r>
              <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One Team</a:t>
            </a: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」でデータスぺースの推進をしていきます。</a:t>
            </a:r>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28</a:t>
            </a:fld>
            <a:endParaRPr kumimoji="1" lang="ja-JP" altLang="en-US"/>
          </a:p>
        </p:txBody>
      </p:sp>
    </p:spTree>
    <p:extLst>
      <p:ext uri="{BB962C8B-B14F-4D97-AF65-F5344CB8AC3E}">
        <p14:creationId xmlns:p14="http://schemas.microsoft.com/office/powerpoint/2010/main" val="13902918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また、</a:t>
            </a:r>
            <a:r>
              <a:rPr lang="ja-JP" altLang="en-US" sz="1200" kern="0" dirty="0">
                <a:solidFill>
                  <a:schemeClr val="tx1"/>
                </a:solidFill>
                <a:latin typeface="Meiryo UI" panose="020B0604030504040204" pitchFamily="50" charset="-128"/>
                <a:ea typeface="Meiryo UI" panose="020B0604030504040204" pitchFamily="50" charset="-128"/>
              </a:rPr>
              <a:t>国内各地にデジタル化支援組織があります。</a:t>
            </a:r>
            <a:endParaRPr lang="en-US" altLang="ja-JP" sz="1200" kern="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例えば、経産省・</a:t>
            </a:r>
            <a:r>
              <a:rPr kumimoji="1" lang="en-US" altLang="ja-JP" sz="1200" dirty="0">
                <a:solidFill>
                  <a:schemeClr val="tx1"/>
                </a:solidFill>
                <a:latin typeface="Meiryo UI" panose="020B0604030504040204" pitchFamily="50" charset="-128"/>
                <a:ea typeface="Meiryo UI" panose="020B0604030504040204" pitchFamily="50" charset="-128"/>
              </a:rPr>
              <a:t>IPA</a:t>
            </a:r>
            <a:r>
              <a:rPr kumimoji="1" lang="ja-JP" altLang="en-US" sz="1200" dirty="0">
                <a:solidFill>
                  <a:schemeClr val="tx1"/>
                </a:solidFill>
                <a:latin typeface="Meiryo UI" panose="020B0604030504040204" pitchFamily="50" charset="-128"/>
                <a:ea typeface="Meiryo UI" panose="020B0604030504040204" pitchFamily="50" charset="-128"/>
              </a:rPr>
              <a:t>が推進する地域</a:t>
            </a:r>
            <a:r>
              <a:rPr kumimoji="1" lang="en-US" altLang="ja-JP" sz="1200" dirty="0">
                <a:solidFill>
                  <a:schemeClr val="tx1"/>
                </a:solidFill>
                <a:latin typeface="Meiryo UI" panose="020B0604030504040204" pitchFamily="50" charset="-128"/>
                <a:ea typeface="Meiryo UI" panose="020B0604030504040204" pitchFamily="50" charset="-128"/>
              </a:rPr>
              <a:t>DX</a:t>
            </a:r>
            <a:r>
              <a:rPr kumimoji="1" lang="ja-JP" altLang="en-US" sz="1200" dirty="0">
                <a:solidFill>
                  <a:schemeClr val="tx1"/>
                </a:solidFill>
                <a:latin typeface="Meiryo UI" panose="020B0604030504040204" pitchFamily="50" charset="-128"/>
                <a:ea typeface="Meiryo UI" panose="020B0604030504040204" pitchFamily="50" charset="-128"/>
              </a:rPr>
              <a:t>推進ラボ／地方版</a:t>
            </a:r>
            <a:r>
              <a:rPr kumimoji="1" lang="en-US" altLang="ja-JP" sz="1200" dirty="0">
                <a:solidFill>
                  <a:schemeClr val="tx1"/>
                </a:solidFill>
                <a:latin typeface="Meiryo UI" panose="020B0604030504040204" pitchFamily="50" charset="-128"/>
                <a:ea typeface="Meiryo UI" panose="020B0604030504040204" pitchFamily="50" charset="-128"/>
              </a:rPr>
              <a:t>IoT</a:t>
            </a:r>
            <a:r>
              <a:rPr kumimoji="1" lang="ja-JP" altLang="en-US" sz="1200" dirty="0">
                <a:solidFill>
                  <a:schemeClr val="tx1"/>
                </a:solidFill>
                <a:latin typeface="Meiryo UI" panose="020B0604030504040204" pitchFamily="50" charset="-128"/>
                <a:ea typeface="Meiryo UI" panose="020B0604030504040204" pitchFamily="50" charset="-128"/>
              </a:rPr>
              <a:t>推進ラボです。</a:t>
            </a:r>
            <a:endParaRPr lang="en-US" altLang="ja-JP" sz="1200" kern="0" dirty="0">
              <a:solidFill>
                <a:schemeClr val="tx1"/>
              </a:solidFill>
              <a:latin typeface="Meiryo UI" panose="020B0604030504040204" pitchFamily="50" charset="-128"/>
              <a:ea typeface="Meiryo UI" panose="020B0604030504040204" pitchFamily="50" charset="-128"/>
            </a:endParaRPr>
          </a:p>
          <a:p>
            <a:r>
              <a:rPr lang="ja-JP" altLang="en-US" sz="1200" kern="0" dirty="0">
                <a:solidFill>
                  <a:schemeClr val="tx1"/>
                </a:solidFill>
                <a:latin typeface="Meiryo UI" panose="020B0604030504040204" pitchFamily="50" charset="-128"/>
                <a:ea typeface="Meiryo UI" panose="020B0604030504040204" pitchFamily="50" charset="-128"/>
              </a:rPr>
              <a:t>今後、このような組織と連携して推進することを検討しています。</a:t>
            </a:r>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29</a:t>
            </a:fld>
            <a:endParaRPr kumimoji="1" lang="ja-JP" altLang="en-US"/>
          </a:p>
        </p:txBody>
      </p:sp>
    </p:spTree>
    <p:extLst>
      <p:ext uri="{BB962C8B-B14F-4D97-AF65-F5344CB8AC3E}">
        <p14:creationId xmlns:p14="http://schemas.microsoft.com/office/powerpoint/2010/main" val="1448307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この資料は、</a:t>
            </a:r>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部構成になっています。</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第</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部はデータスペースの概要について掲載しています。概要のみを把握したい方は第</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部だけお読みいただいても問題ありません。</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第</a:t>
            </a:r>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部は技術について掲載しています。</a:t>
            </a: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3</a:t>
            </a:fld>
            <a:endParaRPr kumimoji="1" lang="ja-JP" altLang="en-US"/>
          </a:p>
        </p:txBody>
      </p:sp>
    </p:spTree>
    <p:extLst>
      <p:ext uri="{BB962C8B-B14F-4D97-AF65-F5344CB8AC3E}">
        <p14:creationId xmlns:p14="http://schemas.microsoft.com/office/powerpoint/2010/main" val="39870774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30</a:t>
            </a:fld>
            <a:endParaRPr kumimoji="1" lang="ja-JP" altLang="en-US"/>
          </a:p>
        </p:txBody>
      </p:sp>
    </p:spTree>
    <p:extLst>
      <p:ext uri="{BB962C8B-B14F-4D97-AF65-F5344CB8AC3E}">
        <p14:creationId xmlns:p14="http://schemas.microsoft.com/office/powerpoint/2010/main" val="31228391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dirty="0">
                <a:solidFill>
                  <a:schemeClr val="tx1"/>
                </a:solidFill>
                <a:latin typeface="Meiryo UI" panose="020B0604030504040204" pitchFamily="50" charset="-128"/>
                <a:ea typeface="Meiryo UI" panose="020B0604030504040204" pitchFamily="50" charset="-128"/>
              </a:rPr>
              <a:t>1</a:t>
            </a:r>
            <a:r>
              <a:rPr kumimoji="1" lang="ja-JP" altLang="en-US" sz="1200" dirty="0">
                <a:solidFill>
                  <a:schemeClr val="tx1"/>
                </a:solidFill>
                <a:latin typeface="Meiryo UI" panose="020B0604030504040204" pitchFamily="50" charset="-128"/>
                <a:ea typeface="Meiryo UI" panose="020B0604030504040204" pitchFamily="50" charset="-128"/>
              </a:rPr>
              <a:t>つ目の国内事例は大阪府のスーパーシティ構成です。</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本事例のデータスペースとして着眼点は、</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大阪府内の行政デジタル格差を解消する産学官連携デジタル基盤を構築したことと</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カタログの利用により大阪府のオープンデータを活用したサービス提供が可能となったことです。</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背景としては、大阪府内の市町村間での財政・人材・ノウハウ等の制約からデータ利活用に対する取組格差が存在したところ、</a:t>
            </a:r>
            <a:endParaRPr kumimoji="1" lang="en-US" altLang="ja-JP"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en-US" altLang="ja-JP"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2022</a:t>
            </a: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年度より大阪府が主体となり、</a:t>
            </a:r>
            <a:r>
              <a:rPr kumimoji="1" lang="en-US" altLang="ja-JP"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ID</a:t>
            </a: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共有を可能にするルール等を作成し、デジタル基盤の構築とサービスの提供を開始し、</a:t>
            </a:r>
            <a:endParaRPr kumimoji="1" lang="en-US" altLang="ja-JP"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R="0" lvl="0" algn="l" defTabSz="914400" rtl="0" eaLnBrk="1" fontAlgn="base" latinLnBrk="0" hangingPunct="1">
              <a:lnSpc>
                <a:spcPts val="1680"/>
              </a:lnSpc>
              <a:spcBef>
                <a:spcPts val="0"/>
              </a:spcBef>
              <a:spcAft>
                <a:spcPct val="0"/>
              </a:spcAft>
              <a:buClr>
                <a:srgbClr val="000066"/>
              </a:buClr>
              <a:buSzTx/>
              <a:tabLst/>
              <a:defRPr/>
            </a:pP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必要な人に、必要なタイミングで、多様なデジタルサービスを提供できるよう環境整備を</a:t>
            </a:r>
            <a:r>
              <a:rPr lang="ja-JP" altLang="en-US" sz="1200" kern="0" dirty="0">
                <a:solidFill>
                  <a:schemeClr val="tx1"/>
                </a:solidFill>
                <a:latin typeface="Meiryo UI" panose="020B0604030504040204" pitchFamily="50" charset="-128"/>
                <a:ea typeface="Meiryo UI" panose="020B0604030504040204" pitchFamily="50" charset="-128"/>
              </a:rPr>
              <a:t>実施しました。</a:t>
            </a:r>
            <a:endParaRPr kumimoji="1" lang="en-US" altLang="ja-JP"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効果としては、大阪府のデジタル基盤の整備したことで、今までバラバラだったり分断されたデータやサービスを大阪府内の</a:t>
            </a:r>
            <a:r>
              <a:rPr kumimoji="1" lang="en-US" altLang="ja-JP"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43</a:t>
            </a: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市町村にて共同利用可能となりました。</a:t>
            </a:r>
            <a:endParaRPr kumimoji="1" lang="en-US" altLang="ja-JP"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また、</a:t>
            </a:r>
            <a:r>
              <a:rPr kumimoji="1" lang="en-US" altLang="ja-JP"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ID</a:t>
            </a: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共有化によりサービス同士の連携が可能になり、パーソナライズされたサービスを提供可能となり、パーソナライズされたサービスが提供可能となるだけでなく、</a:t>
            </a:r>
            <a:endParaRPr kumimoji="1" lang="en-US" altLang="ja-JP"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業務のデジタル化が進むことで業務効率が向上しました。</a:t>
            </a:r>
            <a:endParaRPr kumimoji="1" lang="en-US" altLang="ja-JP"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31</a:t>
            </a:fld>
            <a:endParaRPr kumimoji="1" lang="ja-JP" altLang="en-US"/>
          </a:p>
        </p:txBody>
      </p:sp>
    </p:spTree>
    <p:extLst>
      <p:ext uri="{BB962C8B-B14F-4D97-AF65-F5344CB8AC3E}">
        <p14:creationId xmlns:p14="http://schemas.microsoft.com/office/powerpoint/2010/main" val="15628229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32</a:t>
            </a:fld>
            <a:endParaRPr kumimoji="1" lang="ja-JP" altLang="en-US"/>
          </a:p>
        </p:txBody>
      </p:sp>
    </p:spTree>
    <p:extLst>
      <p:ext uri="{BB962C8B-B14F-4D97-AF65-F5344CB8AC3E}">
        <p14:creationId xmlns:p14="http://schemas.microsoft.com/office/powerpoint/2010/main" val="26998005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dirty="0">
                <a:solidFill>
                  <a:schemeClr val="tx1"/>
                </a:solidFill>
                <a:latin typeface="Meiryo UI" panose="020B0604030504040204" pitchFamily="50" charset="-128"/>
                <a:ea typeface="Meiryo UI" panose="020B0604030504040204" pitchFamily="50" charset="-128"/>
              </a:rPr>
              <a:t>2</a:t>
            </a:r>
            <a:r>
              <a:rPr kumimoji="1" lang="ja-JP" altLang="en-US" sz="1200" dirty="0">
                <a:solidFill>
                  <a:schemeClr val="tx1"/>
                </a:solidFill>
                <a:latin typeface="Meiryo UI" panose="020B0604030504040204" pitchFamily="50" charset="-128"/>
                <a:ea typeface="Meiryo UI" panose="020B0604030504040204" pitchFamily="50" charset="-128"/>
              </a:rPr>
              <a:t>つ目の国内事例は札幌市マーケティング最適化です。</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本事例のデータスペースとして着眼点は</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大阪府と同様、デジタル基盤を構築していることと</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札幌市のオープンデータと他社提供のオープンデータを組み合わせて新しいビジネスを創出する可能性があることです。</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背景として、札幌市では</a:t>
            </a: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札幌圏域の官民データを協調して利活用する官民連携デジタル基盤を構築しており、データ利活用の本格的な推進を検討していました。</a:t>
            </a:r>
            <a:endParaRPr kumimoji="1" lang="en-US" altLang="ja-JP"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R="0" lvl="0" algn="l" defTabSz="914400" rtl="0" eaLnBrk="1" fontAlgn="base" latinLnBrk="0" hangingPunct="1">
              <a:lnSpc>
                <a:spcPts val="1680"/>
              </a:lnSpc>
              <a:spcBef>
                <a:spcPts val="0"/>
              </a:spcBef>
              <a:spcAft>
                <a:spcPct val="0"/>
              </a:spcAft>
              <a:buClr>
                <a:srgbClr val="000066"/>
              </a:buClr>
              <a:buSzTx/>
              <a:tabLst/>
              <a:defRPr/>
            </a:pP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そこで札幌市では、不動産ディベロッパーや飲食店が札幌市以外の</a:t>
            </a:r>
            <a:r>
              <a:rPr lang="ja-JP" altLang="en-US" sz="1200" kern="0" dirty="0">
                <a:solidFill>
                  <a:schemeClr val="tx1"/>
                </a:solidFill>
                <a:latin typeface="Meiryo UI" panose="020B0604030504040204" pitchFamily="50" charset="-128"/>
                <a:ea typeface="Meiryo UI" panose="020B0604030504040204" pitchFamily="50" charset="-128"/>
              </a:rPr>
              <a:t>「</a:t>
            </a: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気象データ」や「イベントデータ」などの外部データを組み合わせ、マーケティングや業務の最適化を確認するとともに、</a:t>
            </a:r>
            <a:endParaRPr kumimoji="1" lang="en-US" altLang="ja-JP"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R="0" lvl="0" algn="l" defTabSz="914400" rtl="0" eaLnBrk="1" fontAlgn="base" latinLnBrk="0" hangingPunct="1">
              <a:lnSpc>
                <a:spcPts val="1680"/>
              </a:lnSpc>
              <a:spcBef>
                <a:spcPts val="0"/>
              </a:spcBef>
              <a:spcAft>
                <a:spcPct val="0"/>
              </a:spcAft>
              <a:buClr>
                <a:srgbClr val="000066"/>
              </a:buClr>
              <a:buSzTx/>
              <a:tabLst/>
              <a:defRPr/>
            </a:pP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札幌市デジタル基盤に</a:t>
            </a:r>
            <a:r>
              <a:rPr kumimoji="1" lang="en-US" altLang="ja-JP"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CADDE</a:t>
            </a: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コネクタを接続した実証実験を実施しました。</a:t>
            </a:r>
            <a:endParaRPr kumimoji="1" lang="en-US" altLang="ja-JP"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その効果としては、マーケティングや業務の最適化の実現するとともに、</a:t>
            </a:r>
            <a:endParaRPr kumimoji="1" lang="en-US" altLang="ja-JP"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利用時にコネクタを利用することで、データ連携用インターフェイス機能の個別開発が不要となりました。</a:t>
            </a:r>
            <a:endParaRPr kumimoji="1" lang="en-US" altLang="ja-JP"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33</a:t>
            </a:fld>
            <a:endParaRPr kumimoji="1" lang="ja-JP" altLang="en-US"/>
          </a:p>
        </p:txBody>
      </p:sp>
    </p:spTree>
    <p:extLst>
      <p:ext uri="{BB962C8B-B14F-4D97-AF65-F5344CB8AC3E}">
        <p14:creationId xmlns:p14="http://schemas.microsoft.com/office/powerpoint/2010/main" val="2574512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34</a:t>
            </a:fld>
            <a:endParaRPr kumimoji="1" lang="ja-JP" altLang="en-US"/>
          </a:p>
        </p:txBody>
      </p:sp>
    </p:spTree>
    <p:extLst>
      <p:ext uri="{BB962C8B-B14F-4D97-AF65-F5344CB8AC3E}">
        <p14:creationId xmlns:p14="http://schemas.microsoft.com/office/powerpoint/2010/main" val="15686130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つ目の国内事例は追跡可能なデータ収集です。</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本事例のデータスペースとして着眼点は</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分野を越えたデータ収集が可能となったことと</a:t>
            </a:r>
            <a:endParaRPr kumimoji="1"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そのデータが追跡可能であり、信頼性を確保できたことです。</a:t>
            </a: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取組としては、</a:t>
            </a:r>
            <a:r>
              <a:rPr kumimoji="1"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データの収集のインターフェイスには信頼性を確保しながらデータ収集が可能な</a:t>
            </a:r>
            <a:r>
              <a:rPr kumimoji="1" lang="en-US" altLang="ja-JP"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CADDE</a:t>
            </a:r>
            <a:r>
              <a:rPr kumimoji="1"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コネクタを使用しています。</a:t>
            </a:r>
            <a:endParaRPr kumimoji="1" lang="en-US" altLang="ja-JP"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また、自治体における業務効果を確認するため、自治体保有</a:t>
            </a:r>
            <a:r>
              <a:rPr kumimoji="1" lang="en-US" altLang="ja-JP"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EV</a:t>
            </a:r>
            <a:r>
              <a:rPr kumimoji="1"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公用車やソーラーカーポート等からデータを収集し、</a:t>
            </a:r>
            <a:r>
              <a:rPr kumimoji="1" lang="en-US" altLang="ja-JP"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CO2</a:t>
            </a:r>
            <a:r>
              <a:rPr kumimoji="1"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の排出量や削減量を可視化しています。</a:t>
            </a:r>
            <a:endParaRPr kumimoji="1" lang="en-US" altLang="ja-JP"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Arial" panose="020B0604020202020204" pitchFamily="34" charset="0"/>
              <a:buNone/>
              <a:tabLst/>
              <a:defRPr/>
            </a:pPr>
            <a:r>
              <a:rPr kumimoji="1"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その効果としては、分野を越えたデータを</a:t>
            </a:r>
            <a:r>
              <a:rPr kumimoji="1" lang="en-US" altLang="ja-JP"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CADDE</a:t>
            </a:r>
            <a:r>
              <a:rPr kumimoji="1"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コネクタにより集約して収集し、データが追跡可能になり、データの信頼性を確保できたことです。</a:t>
            </a:r>
            <a:endParaRPr kumimoji="1" lang="en-US" altLang="ja-JP"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35</a:t>
            </a:fld>
            <a:endParaRPr kumimoji="1" lang="ja-JP" altLang="en-US"/>
          </a:p>
        </p:txBody>
      </p:sp>
    </p:spTree>
    <p:extLst>
      <p:ext uri="{BB962C8B-B14F-4D97-AF65-F5344CB8AC3E}">
        <p14:creationId xmlns:p14="http://schemas.microsoft.com/office/powerpoint/2010/main" val="27949696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36</a:t>
            </a:fld>
            <a:endParaRPr kumimoji="1" lang="ja-JP" altLang="en-US"/>
          </a:p>
        </p:txBody>
      </p:sp>
    </p:spTree>
    <p:extLst>
      <p:ext uri="{BB962C8B-B14F-4D97-AF65-F5344CB8AC3E}">
        <p14:creationId xmlns:p14="http://schemas.microsoft.com/office/powerpoint/2010/main" val="8378641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sz="1200" dirty="0">
                <a:latin typeface="Meiryo UI" panose="020B0604030504040204" pitchFamily="50" charset="-128"/>
                <a:ea typeface="Meiryo UI" panose="020B0604030504040204" pitchFamily="50" charset="-128"/>
              </a:rPr>
              <a:t>海外事例は、</a:t>
            </a:r>
            <a:r>
              <a:rPr kumimoji="1" lang="en-US" altLang="ja-JP" sz="1200" dirty="0">
                <a:latin typeface="Meiryo UI" panose="020B0604030504040204" pitchFamily="50" charset="-128"/>
                <a:ea typeface="Meiryo UI" panose="020B0604030504040204" pitchFamily="50" charset="-128"/>
              </a:rPr>
              <a:t>EU</a:t>
            </a:r>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の自動車業界でデータを共有するためのプラットフォームである「</a:t>
            </a:r>
            <a:r>
              <a:rPr kumimoji="1" lang="en-US" altLang="ja-JP" sz="1200" dirty="0">
                <a:latin typeface="Meiryo UI" panose="020B0604030504040204" pitchFamily="50" charset="-128"/>
                <a:ea typeface="Meiryo UI" panose="020B0604030504040204" pitchFamily="50" charset="-128"/>
              </a:rPr>
              <a:t>Catena-X</a:t>
            </a:r>
            <a:r>
              <a:rPr kumimoji="1" lang="ja-JP" altLang="en-US" sz="1200" dirty="0">
                <a:latin typeface="Meiryo UI" panose="020B0604030504040204" pitchFamily="50" charset="-128"/>
                <a:ea typeface="Meiryo UI" panose="020B0604030504040204" pitchFamily="50" charset="-128"/>
              </a:rPr>
              <a:t>」です。</a:t>
            </a:r>
            <a:endParaRPr kumimoji="1"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本事例のデータスペースとして着眼点は、</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自動車に関わるサプライチェーン全体を通じて、原材料調達からリサイクルを追跡可能とする、データのエコシステムを構築していることです。</a:t>
            </a:r>
          </a:p>
          <a:p>
            <a:pPr algn="l"/>
            <a:endParaRPr kumimoji="1" lang="en-US" altLang="ja-JP" sz="1200" dirty="0">
              <a:latin typeface="Meiryo UI" panose="020B0604030504040204" pitchFamily="50" charset="-128"/>
              <a:ea typeface="Meiryo UI" panose="020B0604030504040204" pitchFamily="50" charset="-128"/>
            </a:endParaRPr>
          </a:p>
          <a:p>
            <a:pPr algn="l"/>
            <a:r>
              <a:rPr kumimoji="1" lang="ja-JP" altLang="en-US" sz="1200" dirty="0">
                <a:latin typeface="Meiryo UI" panose="020B0604030504040204" pitchFamily="50" charset="-128"/>
                <a:ea typeface="Meiryo UI" panose="020B0604030504040204" pitchFamily="50" charset="-128"/>
              </a:rPr>
              <a:t>背景としては、</a:t>
            </a:r>
            <a:r>
              <a:rPr kumimoji="1" lang="en-US" altLang="ja-JP"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CO2</a:t>
            </a:r>
            <a:r>
              <a:rPr kumimoji="1"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排出量規制の動きなどが取組加速に向けた起爆剤となったことです。</a:t>
            </a:r>
            <a:endParaRPr kumimoji="1" lang="en-US" altLang="ja-JP"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a:lnSpc>
                <a:spcPts val="1680"/>
              </a:lnSpc>
              <a:spcBef>
                <a:spcPts val="0"/>
              </a:spcBef>
            </a:pPr>
            <a:r>
              <a:rPr kumimoji="1" lang="en-US" altLang="ja-JP" sz="1200" dirty="0">
                <a:latin typeface="Meiryo UI" panose="020B0604030504040204" pitchFamily="50" charset="-128"/>
                <a:ea typeface="Meiryo UI" panose="020B0604030504040204" pitchFamily="50" charset="-128"/>
              </a:rPr>
              <a:t>Catena-X</a:t>
            </a:r>
            <a:r>
              <a:rPr kumimoji="1"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は、</a:t>
            </a:r>
            <a:r>
              <a:rPr lang="ja-JP" altLang="en-US" sz="1200" kern="0" dirty="0">
                <a:solidFill>
                  <a:schemeClr val="tx1"/>
                </a:solidFill>
                <a:latin typeface="Meiryo UI" panose="020B0604030504040204" pitchFamily="50" charset="-128"/>
                <a:ea typeface="Meiryo UI" panose="020B0604030504040204" pitchFamily="50" charset="-128"/>
              </a:rPr>
              <a:t>ドイツのフラウンホーファー研究所が開発した</a:t>
            </a:r>
            <a:r>
              <a:rPr lang="en-US" altLang="ja-JP" sz="1200" kern="0" dirty="0">
                <a:solidFill>
                  <a:schemeClr val="tx1"/>
                </a:solidFill>
                <a:latin typeface="Meiryo UI" panose="020B0604030504040204" pitchFamily="50" charset="-128"/>
                <a:ea typeface="Meiryo UI" panose="020B0604030504040204" pitchFamily="50" charset="-128"/>
              </a:rPr>
              <a:t>Gaia-X</a:t>
            </a:r>
            <a:r>
              <a:rPr lang="ja-JP" altLang="en-US" sz="1200" kern="0" dirty="0">
                <a:solidFill>
                  <a:schemeClr val="tx1"/>
                </a:solidFill>
                <a:latin typeface="Meiryo UI" panose="020B0604030504040204" pitchFamily="50" charset="-128"/>
                <a:ea typeface="Meiryo UI" panose="020B0604030504040204" pitchFamily="50" charset="-128"/>
              </a:rPr>
              <a:t>の技術を基礎に構築した自動車に関わる分野のデジタル基盤です。</a:t>
            </a:r>
            <a:endParaRPr lang="en-US" altLang="ja-JP" sz="1200" kern="0" dirty="0">
              <a:solidFill>
                <a:schemeClr val="tx1"/>
              </a:solidFill>
              <a:latin typeface="Meiryo UI" panose="020B0604030504040204" pitchFamily="50" charset="-128"/>
              <a:ea typeface="Meiryo UI" panose="020B0604030504040204" pitchFamily="50" charset="-128"/>
            </a:endParaRPr>
          </a:p>
          <a:p>
            <a:pPr algn="l">
              <a:lnSpc>
                <a:spcPts val="1680"/>
              </a:lnSpc>
              <a:spcBef>
                <a:spcPts val="0"/>
              </a:spcBef>
            </a:pPr>
            <a:r>
              <a:rPr lang="ja-JP" altLang="en-US" sz="1200" kern="0" dirty="0">
                <a:solidFill>
                  <a:schemeClr val="tx1"/>
                </a:solidFill>
                <a:latin typeface="Meiryo UI" panose="020B0604030504040204" pitchFamily="50" charset="-128"/>
                <a:ea typeface="Meiryo UI" panose="020B0604030504040204" pitchFamily="50" charset="-128"/>
              </a:rPr>
              <a:t>ドイツ政府が</a:t>
            </a:r>
            <a:r>
              <a:rPr lang="en-US" altLang="ja-JP" sz="1200" kern="0" dirty="0">
                <a:solidFill>
                  <a:schemeClr val="tx1"/>
                </a:solidFill>
                <a:latin typeface="Meiryo UI" panose="020B0604030504040204" pitchFamily="50" charset="-128"/>
                <a:ea typeface="Meiryo UI" panose="020B0604030504040204" pitchFamily="50" charset="-128"/>
              </a:rPr>
              <a:t>150</a:t>
            </a:r>
            <a:r>
              <a:rPr lang="ja-JP" altLang="en-US" sz="1200" kern="0" dirty="0">
                <a:solidFill>
                  <a:schemeClr val="tx1"/>
                </a:solidFill>
                <a:latin typeface="Meiryo UI" panose="020B0604030504040204" pitchFamily="50" charset="-128"/>
                <a:ea typeface="Meiryo UI" panose="020B0604030504040204" pitchFamily="50" charset="-128"/>
              </a:rPr>
              <a:t>億円以上を出資し、</a:t>
            </a:r>
            <a:r>
              <a:rPr lang="en-US" altLang="ja-JP" sz="1200" kern="0" dirty="0">
                <a:solidFill>
                  <a:schemeClr val="tx1"/>
                </a:solidFill>
                <a:latin typeface="Meiryo UI" panose="020B0604030504040204" pitchFamily="50" charset="-128"/>
                <a:ea typeface="Meiryo UI" panose="020B0604030504040204" pitchFamily="50" charset="-128"/>
              </a:rPr>
              <a:t>2021</a:t>
            </a:r>
            <a:r>
              <a:rPr lang="ja-JP" altLang="en-US" sz="1200" kern="0" dirty="0">
                <a:solidFill>
                  <a:schemeClr val="tx1"/>
                </a:solidFill>
                <a:latin typeface="Meiryo UI" panose="020B0604030504040204" pitchFamily="50" charset="-128"/>
                <a:ea typeface="Meiryo UI" panose="020B0604030504040204" pitchFamily="50" charset="-128"/>
              </a:rPr>
              <a:t>年</a:t>
            </a:r>
            <a:r>
              <a:rPr lang="en-US" altLang="ja-JP" sz="1200" kern="0" dirty="0">
                <a:solidFill>
                  <a:schemeClr val="tx1"/>
                </a:solidFill>
                <a:latin typeface="Meiryo UI" panose="020B0604030504040204" pitchFamily="50" charset="-128"/>
                <a:ea typeface="Meiryo UI" panose="020B0604030504040204" pitchFamily="50" charset="-128"/>
              </a:rPr>
              <a:t>3</a:t>
            </a:r>
            <a:r>
              <a:rPr lang="ja-JP" altLang="en-US" sz="1200" kern="0" dirty="0">
                <a:solidFill>
                  <a:schemeClr val="tx1"/>
                </a:solidFill>
                <a:latin typeface="Meiryo UI" panose="020B0604030504040204" pitchFamily="50" charset="-128"/>
                <a:ea typeface="Meiryo UI" panose="020B0604030504040204" pitchFamily="50" charset="-128"/>
              </a:rPr>
              <a:t>月に設立、</a:t>
            </a:r>
            <a:r>
              <a:rPr lang="en-US" altLang="ja-JP" sz="1200" kern="0" dirty="0">
                <a:solidFill>
                  <a:schemeClr val="tx1"/>
                </a:solidFill>
                <a:latin typeface="Meiryo UI" panose="020B0604030504040204" pitchFamily="50" charset="-128"/>
                <a:ea typeface="Meiryo UI" panose="020B0604030504040204" pitchFamily="50" charset="-128"/>
              </a:rPr>
              <a:t>2023</a:t>
            </a:r>
            <a:r>
              <a:rPr lang="ja-JP" altLang="en-US" sz="1200" kern="0" dirty="0">
                <a:solidFill>
                  <a:schemeClr val="tx1"/>
                </a:solidFill>
                <a:latin typeface="Meiryo UI" panose="020B0604030504040204" pitchFamily="50" charset="-128"/>
                <a:ea typeface="Meiryo UI" panose="020B0604030504040204" pitchFamily="50" charset="-128"/>
              </a:rPr>
              <a:t>年</a:t>
            </a:r>
            <a:r>
              <a:rPr lang="en-US" altLang="ja-JP" sz="1200" kern="0" dirty="0">
                <a:solidFill>
                  <a:schemeClr val="tx1"/>
                </a:solidFill>
                <a:latin typeface="Meiryo UI" panose="020B0604030504040204" pitchFamily="50" charset="-128"/>
                <a:ea typeface="Meiryo UI" panose="020B0604030504040204" pitchFamily="50" charset="-128"/>
              </a:rPr>
              <a:t>3</a:t>
            </a:r>
            <a:r>
              <a:rPr lang="ja-JP" altLang="en-US" sz="1200" kern="0" dirty="0">
                <a:solidFill>
                  <a:schemeClr val="tx1"/>
                </a:solidFill>
                <a:latin typeface="Meiryo UI" panose="020B0604030504040204" pitchFamily="50" charset="-128"/>
                <a:ea typeface="Meiryo UI" panose="020B0604030504040204" pitchFamily="50" charset="-128"/>
              </a:rPr>
              <a:t>月時点で</a:t>
            </a:r>
            <a:r>
              <a:rPr lang="en-US" altLang="ja-JP" sz="1200" kern="0" dirty="0">
                <a:solidFill>
                  <a:schemeClr val="tx1"/>
                </a:solidFill>
                <a:latin typeface="Meiryo UI" panose="020B0604030504040204" pitchFamily="50" charset="-128"/>
                <a:ea typeface="Meiryo UI" panose="020B0604030504040204" pitchFamily="50" charset="-128"/>
              </a:rPr>
              <a:t>152</a:t>
            </a:r>
            <a:r>
              <a:rPr lang="ja-JP" altLang="en-US" sz="1200" kern="0" dirty="0">
                <a:solidFill>
                  <a:schemeClr val="tx1"/>
                </a:solidFill>
                <a:latin typeface="Meiryo UI" panose="020B0604030504040204" pitchFamily="50" charset="-128"/>
                <a:ea typeface="Meiryo UI" panose="020B0604030504040204" pitchFamily="50" charset="-128"/>
              </a:rPr>
              <a:t>のパートナーが参加しています。</a:t>
            </a:r>
            <a:endParaRPr kumimoji="1" lang="en-US" altLang="ja-JP"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en-US" altLang="ja-JP" sz="1200" dirty="0">
                <a:latin typeface="Meiryo UI" panose="020B0604030504040204" pitchFamily="50" charset="-128"/>
                <a:ea typeface="Meiryo UI" panose="020B0604030504040204" pitchFamily="50" charset="-128"/>
              </a:rPr>
              <a:t>Catena-X</a:t>
            </a:r>
            <a:r>
              <a:rPr kumimoji="1"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は、</a:t>
            </a:r>
            <a:r>
              <a:rPr lang="ja-JP" altLang="en-US" sz="1200" kern="0" dirty="0">
                <a:solidFill>
                  <a:schemeClr val="tx1"/>
                </a:solidFill>
                <a:latin typeface="Meiryo UI" panose="020B0604030504040204" pitchFamily="50" charset="-128"/>
                <a:ea typeface="Meiryo UI" panose="020B0604030504040204" pitchFamily="50" charset="-128"/>
              </a:rPr>
              <a:t>サプライチェーン全体で情報を開示しているため、様々な企業間でデータ連携や共有が可能となり、</a:t>
            </a:r>
            <a:endParaRPr lang="en-US" altLang="ja-JP" sz="1200" kern="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lang="ja-JP" altLang="en-US" sz="1200" kern="0" dirty="0">
                <a:solidFill>
                  <a:schemeClr val="tx1"/>
                </a:solidFill>
                <a:latin typeface="Meiryo UI" panose="020B0604030504040204" pitchFamily="50" charset="-128"/>
                <a:ea typeface="Meiryo UI" panose="020B0604030504040204" pitchFamily="50" charset="-128"/>
              </a:rPr>
              <a:t>原材料調達からリサイクルまでの過程が追跡可能となりました。</a:t>
            </a:r>
            <a:endParaRPr lang="en-US" altLang="ja-JP" sz="1200" kern="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lang="ja-JP" altLang="en-US" sz="1200" kern="0" dirty="0">
                <a:solidFill>
                  <a:schemeClr val="tx1"/>
                </a:solidFill>
                <a:latin typeface="Meiryo UI" panose="020B0604030504040204" pitchFamily="50" charset="-128"/>
                <a:ea typeface="Meiryo UI" panose="020B0604030504040204" pitchFamily="50" charset="-128"/>
              </a:rPr>
              <a:t>また、サプライチェーン途絶や停滞に対して迅速に対応可能となり、追跡性を利用してサプライチェーン全体で公正な取引が可能となりました。</a:t>
            </a:r>
            <a:endParaRPr kumimoji="1" lang="en-US" altLang="ja-JP"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algn="l"/>
            <a:endParaRPr kumimoji="1" lang="ja-JP" altLang="en-US"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37</a:t>
            </a:fld>
            <a:endParaRPr kumimoji="1" lang="ja-JP" altLang="en-US"/>
          </a:p>
        </p:txBody>
      </p:sp>
    </p:spTree>
    <p:extLst>
      <p:ext uri="{BB962C8B-B14F-4D97-AF65-F5344CB8AC3E}">
        <p14:creationId xmlns:p14="http://schemas.microsoft.com/office/powerpoint/2010/main" val="10024379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Meiryo UI" panose="020B0604030504040204" pitchFamily="50" charset="-128"/>
                <a:ea typeface="Meiryo UI" panose="020B0604030504040204" pitchFamily="50" charset="-128"/>
              </a:rPr>
              <a:t>実際の事例ではありませんが、今後、データスペースを活用した場合の想定ケースを紹介します。</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en-US" altLang="ja-JP" dirty="0">
                <a:solidFill>
                  <a:schemeClr val="tx1"/>
                </a:solidFill>
                <a:latin typeface="Meiryo UI" panose="020B0604030504040204" pitchFamily="50" charset="-128"/>
                <a:ea typeface="Meiryo UI" panose="020B0604030504040204" pitchFamily="50" charset="-128"/>
              </a:rPr>
              <a:t>1</a:t>
            </a:r>
            <a:r>
              <a:rPr kumimoji="1" lang="ja-JP" altLang="en-US" dirty="0">
                <a:solidFill>
                  <a:schemeClr val="tx1"/>
                </a:solidFill>
                <a:latin typeface="Meiryo UI" panose="020B0604030504040204" pitchFamily="50" charset="-128"/>
                <a:ea typeface="Meiryo UI" panose="020B0604030504040204" pitchFamily="50" charset="-128"/>
              </a:rPr>
              <a:t>つ目の想定ケースは</a:t>
            </a:r>
            <a:r>
              <a:rPr lang="ja-JP" altLang="en-US" dirty="0">
                <a:solidFill>
                  <a:schemeClr val="tx1"/>
                </a:solidFill>
                <a:latin typeface="Meiryo UI" panose="020B0604030504040204" pitchFamily="50" charset="-128"/>
                <a:ea typeface="Meiryo UI" panose="020B0604030504040204" pitchFamily="50" charset="-128"/>
              </a:rPr>
              <a:t>マーケティングの強化です。</a:t>
            </a:r>
            <a:endParaRPr lang="en-US" altLang="ja-JP" dirty="0">
              <a:solidFill>
                <a:schemeClr val="tx1"/>
              </a:solidFill>
              <a:latin typeface="Meiryo UI" panose="020B0604030504040204" pitchFamily="50" charset="-128"/>
              <a:ea typeface="Meiryo UI" panose="020B0604030504040204" pitchFamily="50" charset="-128"/>
            </a:endParaRPr>
          </a:p>
          <a:p>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製造業者と販売店舗のデータが連携されることで、</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消費者ニーズを把握し、マーケティング戦略の改善につなげることができます。</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信頼性が確保されるため、販売店舗はデータの提供ができ、製造業者は入手ができる状態になります。</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この取組の目的は、従来、製造元がキャッチアップできなかった消費情報データを元にマーケティング戦略の改善につなげることです。</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従来は提供先が不明のため、提供を拒否していた店舗側も信頼性が確保できるため、データを提供できます。</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この効果としては、製造元は消費者のニーズがキャッチアップでき、マーケティング戦略の改善につながります。</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また、販売店舗は価値を見出せていなかったデータがビジネス価値価値を生むことにあります。</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38</a:t>
            </a:fld>
            <a:endParaRPr kumimoji="1" lang="ja-JP" altLang="en-US"/>
          </a:p>
        </p:txBody>
      </p:sp>
    </p:spTree>
    <p:extLst>
      <p:ext uri="{BB962C8B-B14F-4D97-AF65-F5344CB8AC3E}">
        <p14:creationId xmlns:p14="http://schemas.microsoft.com/office/powerpoint/2010/main" val="8634143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solidFill>
                  <a:schemeClr val="tx1"/>
                </a:solidFill>
                <a:latin typeface="Meiryo UI" panose="020B0604030504040204" pitchFamily="50" charset="-128"/>
                <a:ea typeface="Meiryo UI" panose="020B0604030504040204" pitchFamily="50" charset="-128"/>
              </a:rPr>
              <a:t>2</a:t>
            </a:r>
            <a:r>
              <a:rPr kumimoji="1" lang="ja-JP" altLang="en-US" dirty="0">
                <a:solidFill>
                  <a:schemeClr val="tx1"/>
                </a:solidFill>
                <a:latin typeface="Meiryo UI" panose="020B0604030504040204" pitchFamily="50" charset="-128"/>
                <a:ea typeface="Meiryo UI" panose="020B0604030504040204" pitchFamily="50" charset="-128"/>
              </a:rPr>
              <a:t>つ目の想定ケースは、</a:t>
            </a:r>
            <a:r>
              <a:rPr lang="ja-JP" altLang="en-US" dirty="0">
                <a:solidFill>
                  <a:schemeClr val="tx1"/>
                </a:solidFill>
                <a:latin typeface="Meiryo UI" panose="020B0604030504040204" pitchFamily="50" charset="-128"/>
                <a:ea typeface="Meiryo UI" panose="020B0604030504040204" pitchFamily="50" charset="-128"/>
              </a:rPr>
              <a:t>貿易の生産・運輸のトータル計画です。</a:t>
            </a:r>
            <a:endParaRPr lang="en-US" altLang="ja-JP" dirty="0">
              <a:solidFill>
                <a:schemeClr val="tx1"/>
              </a:solidFill>
              <a:latin typeface="Meiryo UI" panose="020B0604030504040204" pitchFamily="50" charset="-128"/>
              <a:ea typeface="Meiryo UI" panose="020B0604030504040204" pitchFamily="50" charset="-128"/>
            </a:endParaRPr>
          </a:p>
          <a:p>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輸出元の生産計画や輸入先のトラック手配などをトータルで計画することができます。</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取組としては、海上で停泊しているタンカー数を衛星データで観測し、</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そのデータを輸出元の生産計画や輸出先計画に反映したり、輸入先の荷下ろし人員計画やトラックの手配などを計画します。</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その効果としては、輸出元と輸出先トータルでの最適な計画の立案が可能となります。</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39</a:t>
            </a:fld>
            <a:endParaRPr kumimoji="1" lang="ja-JP" altLang="en-US"/>
          </a:p>
        </p:txBody>
      </p:sp>
    </p:spTree>
    <p:extLst>
      <p:ext uri="{BB962C8B-B14F-4D97-AF65-F5344CB8AC3E}">
        <p14:creationId xmlns:p14="http://schemas.microsoft.com/office/powerpoint/2010/main" val="2460744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4</a:t>
            </a:fld>
            <a:endParaRPr kumimoji="1" lang="ja-JP" altLang="en-US"/>
          </a:p>
        </p:txBody>
      </p:sp>
    </p:spTree>
    <p:extLst>
      <p:ext uri="{BB962C8B-B14F-4D97-AF65-F5344CB8AC3E}">
        <p14:creationId xmlns:p14="http://schemas.microsoft.com/office/powerpoint/2010/main" val="21381717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40</a:t>
            </a:fld>
            <a:endParaRPr kumimoji="1" lang="ja-JP" altLang="en-US"/>
          </a:p>
        </p:txBody>
      </p:sp>
    </p:spTree>
    <p:extLst>
      <p:ext uri="{BB962C8B-B14F-4D97-AF65-F5344CB8AC3E}">
        <p14:creationId xmlns:p14="http://schemas.microsoft.com/office/powerpoint/2010/main" val="16097190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41</a:t>
            </a:fld>
            <a:endParaRPr kumimoji="1" lang="ja-JP" altLang="en-US"/>
          </a:p>
        </p:txBody>
      </p:sp>
    </p:spTree>
    <p:extLst>
      <p:ext uri="{BB962C8B-B14F-4D97-AF65-F5344CB8AC3E}">
        <p14:creationId xmlns:p14="http://schemas.microsoft.com/office/powerpoint/2010/main" val="42226321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noProof="1">
                <a:solidFill>
                  <a:schemeClr val="tx1"/>
                </a:solidFill>
                <a:latin typeface="Meiryo UI" panose="020B0604030504040204" pitchFamily="50" charset="-128"/>
                <a:ea typeface="Meiryo UI" panose="020B0604030504040204" pitchFamily="50" charset="-128"/>
              </a:rPr>
              <a:t>デジタル基盤とは、</a:t>
            </a:r>
            <a:r>
              <a:rPr lang="en-US" altLang="ja-JP" sz="1200" noProof="1">
                <a:solidFill>
                  <a:schemeClr val="tx1"/>
                </a:solidFill>
                <a:latin typeface="Meiryo UI" panose="020B0604030504040204" pitchFamily="50" charset="-128"/>
                <a:ea typeface="Meiryo UI" panose="020B0604030504040204" pitchFamily="50" charset="-128"/>
              </a:rPr>
              <a:t>データスペース</a:t>
            </a:r>
            <a:r>
              <a:rPr lang="ja-JP" altLang="en-US" sz="1200" noProof="1">
                <a:solidFill>
                  <a:schemeClr val="tx1"/>
                </a:solidFill>
                <a:latin typeface="Meiryo UI" panose="020B0604030504040204" pitchFamily="50" charset="-128"/>
                <a:ea typeface="Meiryo UI" panose="020B0604030504040204" pitchFamily="50" charset="-128"/>
              </a:rPr>
              <a:t>の基となるものです。</a:t>
            </a:r>
            <a:endParaRPr lang="en-US" altLang="ja-JP" sz="1200" noProof="1">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noProof="1">
                <a:solidFill>
                  <a:schemeClr val="tx1"/>
                </a:solidFill>
                <a:latin typeface="Meiryo UI" panose="020B0604030504040204" pitchFamily="50" charset="-128"/>
                <a:ea typeface="Meiryo UI" panose="020B0604030504040204" pitchFamily="50" charset="-128"/>
              </a:rPr>
              <a:t>デジタル基盤は図の赤枠の内容で、共通のサービスやツール、共通</a:t>
            </a:r>
            <a:r>
              <a:rPr lang="en-US" altLang="ja-JP" sz="1200" noProof="1">
                <a:solidFill>
                  <a:schemeClr val="tx1"/>
                </a:solidFill>
                <a:latin typeface="Meiryo UI" panose="020B0604030504040204" pitchFamily="50" charset="-128"/>
                <a:ea typeface="Meiryo UI" panose="020B0604030504040204" pitchFamily="50" charset="-128"/>
              </a:rPr>
              <a:t>機能</a:t>
            </a:r>
            <a:r>
              <a:rPr lang="ja-JP" altLang="en-US" sz="1200" noProof="1">
                <a:solidFill>
                  <a:schemeClr val="tx1"/>
                </a:solidFill>
                <a:latin typeface="Meiryo UI" panose="020B0604030504040204" pitchFamily="50" charset="-128"/>
                <a:ea typeface="Meiryo UI" panose="020B0604030504040204" pitchFamily="50" charset="-128"/>
              </a:rPr>
              <a:t>、参照モデルなどがあり、利用規約のひな型やモデル契約などの共通のルールも含みます。</a:t>
            </a:r>
            <a:endParaRPr lang="en-US" altLang="ja-JP" sz="1200" noProof="1">
              <a:solidFill>
                <a:schemeClr val="tx1"/>
              </a:solidFill>
              <a:latin typeface="Meiryo UI" panose="020B0604030504040204" pitchFamily="50" charset="-128"/>
              <a:ea typeface="Meiryo UI" panose="020B0604030504040204" pitchFamily="50" charset="-128"/>
            </a:endParaRPr>
          </a:p>
          <a:p>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42</a:t>
            </a:fld>
            <a:endParaRPr kumimoji="1" lang="ja-JP" altLang="en-US"/>
          </a:p>
        </p:txBody>
      </p:sp>
    </p:spTree>
    <p:extLst>
      <p:ext uri="{BB962C8B-B14F-4D97-AF65-F5344CB8AC3E}">
        <p14:creationId xmlns:p14="http://schemas.microsoft.com/office/powerpoint/2010/main" val="13834215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b="0" noProof="1">
                <a:solidFill>
                  <a:schemeClr val="tx1"/>
                </a:solidFill>
                <a:latin typeface="Meiryo UI" panose="020B0604030504040204" pitchFamily="50" charset="-128"/>
                <a:ea typeface="Meiryo UI" panose="020B0604030504040204" pitchFamily="50" charset="-128"/>
              </a:rPr>
              <a:t>データ利用者とデータ提供者間でのやり取りの中で、共通の内容をデジタル基盤の機能群がサポートすることで、</a:t>
            </a:r>
            <a:endParaRPr lang="en-US" altLang="ja-JP" sz="1200" b="0" noProof="1">
              <a:solidFill>
                <a:schemeClr val="tx1"/>
              </a:solidFill>
              <a:latin typeface="Meiryo UI" panose="020B0604030504040204" pitchFamily="50" charset="-128"/>
              <a:ea typeface="Meiryo UI" panose="020B0604030504040204" pitchFamily="50" charset="-128"/>
            </a:endParaRPr>
          </a:p>
          <a:p>
            <a:r>
              <a:rPr lang="ja-JP" altLang="en-US" sz="1200" b="0" noProof="1">
                <a:solidFill>
                  <a:schemeClr val="tx1"/>
                </a:solidFill>
                <a:latin typeface="Meiryo UI" panose="020B0604030504040204" pitchFamily="50" charset="-128"/>
                <a:ea typeface="Meiryo UI" panose="020B0604030504040204" pitchFamily="50" charset="-128"/>
              </a:rPr>
              <a:t>迅速なデータ利活用が可能となります。</a:t>
            </a:r>
            <a:endParaRPr lang="en-US" altLang="ja-JP" sz="1200" b="0" noProof="1">
              <a:solidFill>
                <a:schemeClr val="tx1"/>
              </a:solidFill>
              <a:latin typeface="Meiryo UI" panose="020B0604030504040204" pitchFamily="50" charset="-128"/>
              <a:ea typeface="Meiryo UI" panose="020B0604030504040204" pitchFamily="50" charset="-128"/>
            </a:endParaRPr>
          </a:p>
          <a:p>
            <a:endParaRPr kumimoji="1" lang="en-US" altLang="ja-JP" sz="1200" b="0" noProof="1">
              <a:solidFill>
                <a:schemeClr val="tx1"/>
              </a:solidFill>
              <a:latin typeface="Meiryo UI" panose="020B0604030504040204" pitchFamily="50" charset="-128"/>
              <a:ea typeface="Meiryo UI" panose="020B0604030504040204" pitchFamily="50" charset="-128"/>
            </a:endParaRPr>
          </a:p>
          <a:p>
            <a:r>
              <a:rPr kumimoji="1" lang="ja-JP" altLang="en-US" sz="1200" b="0" noProof="1">
                <a:solidFill>
                  <a:schemeClr val="tx1"/>
                </a:solidFill>
                <a:latin typeface="Meiryo UI" panose="020B0604030504040204" pitchFamily="50" charset="-128"/>
                <a:ea typeface="Meiryo UI" panose="020B0604030504040204" pitchFamily="50" charset="-128"/>
              </a:rPr>
              <a:t>データ連携において、データ提供者、データ利用者それぞれのタスクを番号付きの薄い紫のボックスで示しています。</a:t>
            </a:r>
            <a:endParaRPr kumimoji="1" lang="en-US" altLang="ja-JP" sz="1200" b="0" noProof="1">
              <a:solidFill>
                <a:schemeClr val="tx1"/>
              </a:solidFill>
              <a:latin typeface="Meiryo UI" panose="020B0604030504040204" pitchFamily="50" charset="-128"/>
              <a:ea typeface="Meiryo UI" panose="020B0604030504040204" pitchFamily="50" charset="-128"/>
            </a:endParaRPr>
          </a:p>
          <a:p>
            <a:r>
              <a:rPr kumimoji="1" lang="ja-JP" altLang="en-US" sz="1200" b="0" noProof="1">
                <a:solidFill>
                  <a:schemeClr val="tx1"/>
                </a:solidFill>
                <a:latin typeface="Meiryo UI" panose="020B0604030504040204" pitchFamily="50" charset="-128"/>
                <a:ea typeface="Meiryo UI" panose="020B0604030504040204" pitchFamily="50" charset="-128"/>
              </a:rPr>
              <a:t>そのタスクをサポートする</a:t>
            </a:r>
            <a:r>
              <a:rPr lang="ja-JP" altLang="en-US" sz="1200" b="0" noProof="1">
                <a:solidFill>
                  <a:schemeClr val="tx1"/>
                </a:solidFill>
                <a:latin typeface="Meiryo UI" panose="020B0604030504040204" pitchFamily="50" charset="-128"/>
                <a:ea typeface="Meiryo UI" panose="020B0604030504040204" pitchFamily="50" charset="-128"/>
              </a:rPr>
              <a:t>デジタル基盤の機能を濃い青いボックスで示しています。</a:t>
            </a:r>
            <a:endParaRPr lang="en-US" altLang="ja-JP" sz="1200" b="0" noProof="1">
              <a:solidFill>
                <a:schemeClr val="tx1"/>
              </a:solidFill>
              <a:latin typeface="Meiryo UI" panose="020B0604030504040204" pitchFamily="50" charset="-128"/>
              <a:ea typeface="Meiryo UI" panose="020B0604030504040204" pitchFamily="50" charset="-128"/>
            </a:endParaRPr>
          </a:p>
          <a:p>
            <a:r>
              <a:rPr kumimoji="1" lang="ja-JP" altLang="en-US" sz="1200" b="0" noProof="1">
                <a:solidFill>
                  <a:schemeClr val="tx1"/>
                </a:solidFill>
                <a:latin typeface="Meiryo UI" panose="020B0604030504040204" pitchFamily="50" charset="-128"/>
                <a:ea typeface="Meiryo UI" panose="020B0604030504040204" pitchFamily="50" charset="-128"/>
              </a:rPr>
              <a:t>この機能については、</a:t>
            </a:r>
            <a:r>
              <a:rPr kumimoji="1" lang="en-US" altLang="ja-JP" sz="1200" b="0" noProof="1">
                <a:solidFill>
                  <a:schemeClr val="tx1"/>
                </a:solidFill>
                <a:latin typeface="Meiryo UI" panose="020B0604030504040204" pitchFamily="50" charset="-128"/>
                <a:ea typeface="Meiryo UI" panose="020B0604030504040204" pitchFamily="50" charset="-128"/>
              </a:rPr>
              <a:t>DATA-EX</a:t>
            </a:r>
            <a:r>
              <a:rPr kumimoji="1" lang="ja-JP" altLang="en-US" sz="1200" b="0" noProof="1">
                <a:solidFill>
                  <a:schemeClr val="tx1"/>
                </a:solidFill>
                <a:latin typeface="Meiryo UI" panose="020B0604030504040204" pitchFamily="50" charset="-128"/>
                <a:ea typeface="Meiryo UI" panose="020B0604030504040204" pitchFamily="50" charset="-128"/>
              </a:rPr>
              <a:t>、</a:t>
            </a:r>
            <a:r>
              <a:rPr kumimoji="1" lang="en-US" altLang="ja-JP" sz="1200" b="0" noProof="1">
                <a:solidFill>
                  <a:schemeClr val="tx1"/>
                </a:solidFill>
                <a:latin typeface="Meiryo UI" panose="020B0604030504040204" pitchFamily="50" charset="-128"/>
                <a:ea typeface="Meiryo UI" panose="020B0604030504040204" pitchFamily="50" charset="-128"/>
              </a:rPr>
              <a:t>CADDE</a:t>
            </a:r>
            <a:r>
              <a:rPr kumimoji="1" lang="ja-JP" altLang="en-US" sz="1200" b="0" noProof="1">
                <a:solidFill>
                  <a:schemeClr val="tx1"/>
                </a:solidFill>
                <a:latin typeface="Meiryo UI" panose="020B0604030504040204" pitchFamily="50" charset="-128"/>
                <a:ea typeface="Meiryo UI" panose="020B0604030504040204" pitchFamily="50" charset="-128"/>
              </a:rPr>
              <a:t>の機能を参考にしています。</a:t>
            </a:r>
            <a:endParaRPr kumimoji="1" lang="en-US" altLang="ja-JP" sz="1200" b="0" noProof="1">
              <a:solidFill>
                <a:schemeClr val="tx1"/>
              </a:solidFill>
              <a:latin typeface="Meiryo UI" panose="020B0604030504040204" pitchFamily="50" charset="-128"/>
              <a:ea typeface="Meiryo UI" panose="020B0604030504040204" pitchFamily="50" charset="-128"/>
            </a:endParaRPr>
          </a:p>
          <a:p>
            <a:r>
              <a:rPr kumimoji="1" lang="ja-JP" altLang="en-US" sz="1200" b="0" noProof="1">
                <a:solidFill>
                  <a:schemeClr val="tx1"/>
                </a:solidFill>
                <a:latin typeface="Meiryo UI" panose="020B0604030504040204" pitchFamily="50" charset="-128"/>
                <a:ea typeface="Meiryo UI" panose="020B0604030504040204" pitchFamily="50" charset="-128"/>
              </a:rPr>
              <a:t>この機能群について、これから概要を紹介しますが、</a:t>
            </a:r>
            <a:endParaRPr kumimoji="1" lang="en-US" altLang="ja-JP" sz="1200" b="0" noProof="1">
              <a:solidFill>
                <a:schemeClr val="tx1"/>
              </a:solidFill>
              <a:latin typeface="Meiryo UI" panose="020B0604030504040204" pitchFamily="50" charset="-128"/>
              <a:ea typeface="Meiryo UI" panose="020B0604030504040204" pitchFamily="50" charset="-128"/>
            </a:endParaRPr>
          </a:p>
          <a:p>
            <a:r>
              <a:rPr kumimoji="1" lang="ja-JP" altLang="en-US" sz="1200" b="0" noProof="1">
                <a:solidFill>
                  <a:schemeClr val="tx1"/>
                </a:solidFill>
                <a:latin typeface="Meiryo UI" panose="020B0604030504040204" pitchFamily="50" charset="-128"/>
                <a:ea typeface="Meiryo UI" panose="020B0604030504040204" pitchFamily="50" charset="-128"/>
              </a:rPr>
              <a:t>機能の詳細については</a:t>
            </a:r>
            <a:r>
              <a:rPr kumimoji="1" lang="en-US" altLang="ja-JP" sz="1200" b="0" noProof="1">
                <a:solidFill>
                  <a:schemeClr val="tx1"/>
                </a:solidFill>
                <a:latin typeface="Meiryo UI" panose="020B0604030504040204" pitchFamily="50" charset="-128"/>
                <a:ea typeface="Meiryo UI" panose="020B0604030504040204" pitchFamily="50" charset="-128"/>
              </a:rPr>
              <a:t>DATA-EX</a:t>
            </a:r>
            <a:r>
              <a:rPr kumimoji="1" lang="ja-JP" altLang="en-US" sz="1200" b="0" noProof="1">
                <a:solidFill>
                  <a:schemeClr val="tx1"/>
                </a:solidFill>
                <a:latin typeface="Meiryo UI" panose="020B0604030504040204" pitchFamily="50" charset="-128"/>
                <a:ea typeface="Meiryo UI" panose="020B0604030504040204" pitchFamily="50" charset="-128"/>
              </a:rPr>
              <a:t>、および</a:t>
            </a:r>
            <a:r>
              <a:rPr kumimoji="1" lang="en-US" altLang="ja-JP" sz="1200" b="0" noProof="1">
                <a:solidFill>
                  <a:schemeClr val="tx1"/>
                </a:solidFill>
                <a:latin typeface="Meiryo UI" panose="020B0604030504040204" pitchFamily="50" charset="-128"/>
                <a:ea typeface="Meiryo UI" panose="020B0604030504040204" pitchFamily="50" charset="-128"/>
              </a:rPr>
              <a:t>CADDE</a:t>
            </a:r>
            <a:r>
              <a:rPr kumimoji="1" lang="ja-JP" altLang="en-US" sz="1200" b="0" noProof="1">
                <a:solidFill>
                  <a:schemeClr val="tx1"/>
                </a:solidFill>
                <a:latin typeface="Meiryo UI" panose="020B0604030504040204" pitchFamily="50" charset="-128"/>
                <a:ea typeface="Meiryo UI" panose="020B0604030504040204" pitchFamily="50" charset="-128"/>
              </a:rPr>
              <a:t>のサイトをご確認ください。</a:t>
            </a:r>
            <a:endParaRPr kumimoji="1" lang="en-US" altLang="ja-JP" sz="1200" b="0" noProof="1">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43</a:t>
            </a:fld>
            <a:endParaRPr kumimoji="1" lang="ja-JP" altLang="en-US"/>
          </a:p>
        </p:txBody>
      </p:sp>
    </p:spTree>
    <p:extLst>
      <p:ext uri="{BB962C8B-B14F-4D97-AF65-F5344CB8AC3E}">
        <p14:creationId xmlns:p14="http://schemas.microsoft.com/office/powerpoint/2010/main" val="548057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Meiryo UI" panose="020B0604030504040204" pitchFamily="50" charset="-128"/>
                <a:ea typeface="Meiryo UI" panose="020B0604030504040204" pitchFamily="50" charset="-128"/>
              </a:rPr>
              <a:t>まず</a:t>
            </a:r>
            <a:r>
              <a:rPr kumimoji="1" lang="en-US" altLang="ja-JP" dirty="0">
                <a:solidFill>
                  <a:schemeClr val="tx1"/>
                </a:solidFill>
                <a:latin typeface="Meiryo UI" panose="020B0604030504040204" pitchFamily="50" charset="-128"/>
                <a:ea typeface="Meiryo UI" panose="020B0604030504040204" pitchFamily="50" charset="-128"/>
              </a:rPr>
              <a:t>1</a:t>
            </a:r>
            <a:r>
              <a:rPr kumimoji="1" lang="ja-JP" altLang="en-US" dirty="0">
                <a:solidFill>
                  <a:schemeClr val="tx1"/>
                </a:solidFill>
                <a:latin typeface="Meiryo UI" panose="020B0604030504040204" pitchFamily="50" charset="-128"/>
                <a:ea typeface="Meiryo UI" panose="020B0604030504040204" pitchFamily="50" charset="-128"/>
              </a:rPr>
              <a:t>つ目の機能は、データカタログ機能です。</a:t>
            </a:r>
            <a:endParaRPr kumimoji="1" lang="en-US" altLang="ja-JP" dirty="0">
              <a:solidFill>
                <a:schemeClr val="tx1"/>
              </a:solidFill>
              <a:latin typeface="Meiryo UI" panose="020B0604030504040204" pitchFamily="50" charset="-128"/>
              <a:ea typeface="Meiryo UI" panose="020B0604030504040204" pitchFamily="50" charset="-128"/>
            </a:endParaRPr>
          </a:p>
          <a:p>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データカタログ作成時の支援機能と、分野を超えたデータを探すためのデータカタログ検索機能があります。</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en-US" altLang="ja-JP" dirty="0">
                <a:solidFill>
                  <a:schemeClr val="tx1"/>
                </a:solidFill>
                <a:latin typeface="Meiryo UI" panose="020B0604030504040204" pitchFamily="50" charset="-128"/>
                <a:ea typeface="Meiryo UI" panose="020B0604030504040204" pitchFamily="50" charset="-128"/>
              </a:rPr>
              <a:t>1</a:t>
            </a:r>
            <a:r>
              <a:rPr kumimoji="1" lang="ja-JP" altLang="en-US" dirty="0">
                <a:solidFill>
                  <a:schemeClr val="tx1"/>
                </a:solidFill>
                <a:latin typeface="Meiryo UI" panose="020B0604030504040204" pitchFamily="50" charset="-128"/>
                <a:ea typeface="Meiryo UI" panose="020B0604030504040204" pitchFamily="50" charset="-128"/>
              </a:rPr>
              <a:t>．データカタログ作成時はデータを準備し、支援機能ツールを使ってカタログを作成し、カタログをサイトに公開します。</a:t>
            </a:r>
            <a:endParaRPr kumimoji="1" lang="en-US" altLang="ja-JP"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solidFill>
                  <a:schemeClr val="tx1"/>
                </a:solidFill>
                <a:latin typeface="Meiryo UI" panose="020B0604030504040204" pitchFamily="50" charset="-128"/>
                <a:ea typeface="Meiryo UI" panose="020B0604030504040204" pitchFamily="50" charset="-128"/>
              </a:rPr>
              <a:t>2</a:t>
            </a:r>
            <a:r>
              <a:rPr kumimoji="1" lang="ja-JP" altLang="en-US" dirty="0">
                <a:solidFill>
                  <a:schemeClr val="tx1"/>
                </a:solidFill>
                <a:latin typeface="Meiryo UI" panose="020B0604030504040204" pitchFamily="50" charset="-128"/>
                <a:ea typeface="Meiryo UI" panose="020B0604030504040204" pitchFamily="50" charset="-128"/>
              </a:rPr>
              <a:t>．データ検索時は</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データカタログ横断検索システムで入手したいデータを検索すると、その結果が一覧表示され、各カタログサイトで内容を確認します。</a:t>
            </a: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44</a:t>
            </a:fld>
            <a:endParaRPr kumimoji="1" lang="ja-JP" altLang="en-US"/>
          </a:p>
        </p:txBody>
      </p:sp>
    </p:spTree>
    <p:extLst>
      <p:ext uri="{BB962C8B-B14F-4D97-AF65-F5344CB8AC3E}">
        <p14:creationId xmlns:p14="http://schemas.microsoft.com/office/powerpoint/2010/main" val="1672442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Meiryo UI" panose="020B0604030504040204" pitchFamily="50" charset="-128"/>
                <a:ea typeface="Meiryo UI" panose="020B0604030504040204" pitchFamily="50" charset="-128"/>
              </a:rPr>
              <a:t>次の機能は</a:t>
            </a:r>
            <a:r>
              <a:rPr lang="ja-JP" altLang="en-US" sz="1200" dirty="0">
                <a:solidFill>
                  <a:schemeClr val="tx1"/>
                </a:solidFill>
                <a:latin typeface="Meiryo UI" panose="020B0604030504040204" pitchFamily="50" charset="-128"/>
                <a:ea typeface="Meiryo UI" panose="020B0604030504040204" pitchFamily="50" charset="-128"/>
              </a:rPr>
              <a:t>契約管理機能</a:t>
            </a:r>
            <a:r>
              <a:rPr kumimoji="1" lang="ja-JP" altLang="en-US" dirty="0">
                <a:solidFill>
                  <a:schemeClr val="tx1"/>
                </a:solidFill>
                <a:latin typeface="Meiryo UI" panose="020B0604030504040204" pitchFamily="50" charset="-128"/>
                <a:ea typeface="Meiryo UI" panose="020B0604030504040204" pitchFamily="50" charset="-128"/>
              </a:rPr>
              <a:t>です。</a:t>
            </a:r>
            <a:endParaRPr kumimoji="1" lang="en-US" altLang="ja-JP" dirty="0">
              <a:solidFill>
                <a:schemeClr val="tx1"/>
              </a:solidFill>
              <a:latin typeface="Meiryo UI" panose="020B0604030504040204" pitchFamily="50" charset="-128"/>
              <a:ea typeface="Meiryo UI" panose="020B0604030504040204" pitchFamily="50" charset="-128"/>
            </a:endParaRPr>
          </a:p>
          <a:p>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データ利用者はデータ提供者と契約を結ぶことでデータの利用が可能になります。</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データの利用条件はデータ提供元が決めます。</a:t>
            </a:r>
            <a:endParaRPr kumimoji="1" lang="en-US" altLang="ja-JP" dirty="0">
              <a:solidFill>
                <a:schemeClr val="tx1"/>
              </a:solidFill>
              <a:latin typeface="Meiryo UI" panose="020B0604030504040204" pitchFamily="50" charset="-128"/>
              <a:ea typeface="Meiryo UI" panose="020B0604030504040204" pitchFamily="50" charset="-128"/>
            </a:endParaRPr>
          </a:p>
          <a:p>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en-US" altLang="ja-JP" dirty="0">
                <a:solidFill>
                  <a:schemeClr val="tx1"/>
                </a:solidFill>
                <a:latin typeface="Meiryo UI" panose="020B0604030504040204" pitchFamily="50" charset="-128"/>
                <a:ea typeface="Meiryo UI" panose="020B0604030504040204" pitchFamily="50" charset="-128"/>
              </a:rPr>
              <a:t>1</a:t>
            </a:r>
            <a:r>
              <a:rPr kumimoji="1" lang="ja-JP" altLang="en-US" dirty="0">
                <a:solidFill>
                  <a:schemeClr val="tx1"/>
                </a:solidFill>
                <a:latin typeface="Meiryo UI" panose="020B0604030504040204" pitchFamily="50" charset="-128"/>
                <a:ea typeface="Meiryo UI" panose="020B0604030504040204" pitchFamily="50" charset="-128"/>
              </a:rPr>
              <a:t>．交渉時はデータ提供者が利用条件を提示し、データ利用者は条件を確認します。</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en-US" altLang="ja-JP" dirty="0">
                <a:solidFill>
                  <a:schemeClr val="tx1"/>
                </a:solidFill>
                <a:latin typeface="Meiryo UI" panose="020B0604030504040204" pitchFamily="50" charset="-128"/>
                <a:ea typeface="Meiryo UI" panose="020B0604030504040204" pitchFamily="50" charset="-128"/>
              </a:rPr>
              <a:t>2</a:t>
            </a:r>
            <a:r>
              <a:rPr kumimoji="1" lang="ja-JP" altLang="en-US" dirty="0">
                <a:solidFill>
                  <a:schemeClr val="tx1"/>
                </a:solidFill>
                <a:latin typeface="Meiryo UI" panose="020B0604030504040204" pitchFamily="50" charset="-128"/>
                <a:ea typeface="Meiryo UI" panose="020B0604030504040204" pitchFamily="50" charset="-128"/>
              </a:rPr>
              <a:t>．締結時はデータ提供者が契約条件を登録すると、それが利用者が利用する場合の認可情報となります。</a:t>
            </a:r>
            <a:endParaRPr kumimoji="1" lang="en-US" altLang="ja-JP" dirty="0">
              <a:solidFill>
                <a:schemeClr val="tx1"/>
              </a:solidFill>
              <a:latin typeface="Meiryo UI" panose="020B0604030504040204" pitchFamily="50" charset="-128"/>
              <a:ea typeface="Meiryo UI" panose="020B0604030504040204" pitchFamily="50" charset="-128"/>
            </a:endParaRPr>
          </a:p>
          <a:p>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45</a:t>
            </a:fld>
            <a:endParaRPr kumimoji="1" lang="ja-JP" altLang="en-US"/>
          </a:p>
        </p:txBody>
      </p:sp>
    </p:spTree>
    <p:extLst>
      <p:ext uri="{BB962C8B-B14F-4D97-AF65-F5344CB8AC3E}">
        <p14:creationId xmlns:p14="http://schemas.microsoft.com/office/powerpoint/2010/main" val="2989606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Meiryo UI" panose="020B0604030504040204" pitchFamily="50" charset="-128"/>
                <a:ea typeface="Meiryo UI" panose="020B0604030504040204" pitchFamily="50" charset="-128"/>
              </a:rPr>
              <a:t>次の機能は</a:t>
            </a:r>
            <a:r>
              <a:rPr lang="ja-JP" altLang="en-US" sz="1200" dirty="0">
                <a:solidFill>
                  <a:schemeClr val="tx1"/>
                </a:solidFill>
                <a:latin typeface="Meiryo UI" panose="020B0604030504040204" pitchFamily="50" charset="-128"/>
                <a:ea typeface="Meiryo UI" panose="020B0604030504040204" pitchFamily="50" charset="-128"/>
              </a:rPr>
              <a:t>認証・認可機能</a:t>
            </a:r>
            <a:r>
              <a:rPr kumimoji="1" lang="ja-JP" altLang="en-US" dirty="0">
                <a:solidFill>
                  <a:schemeClr val="tx1"/>
                </a:solidFill>
                <a:latin typeface="Meiryo UI" panose="020B0604030504040204" pitchFamily="50" charset="-128"/>
                <a:ea typeface="Meiryo UI" panose="020B0604030504040204" pitchFamily="50" charset="-128"/>
              </a:rPr>
              <a:t>です。</a:t>
            </a:r>
            <a:endParaRPr kumimoji="1" lang="en-US" altLang="ja-JP" dirty="0">
              <a:solidFill>
                <a:schemeClr val="tx1"/>
              </a:solidFill>
              <a:latin typeface="Meiryo UI" panose="020B0604030504040204" pitchFamily="50" charset="-128"/>
              <a:ea typeface="Meiryo UI" panose="020B0604030504040204" pitchFamily="50" charset="-128"/>
            </a:endParaRPr>
          </a:p>
          <a:p>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この機能を利用することで</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特定の相手だけに、契約した条件でデータ連携が可能となります。</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r>
              <a:rPr kumimoji="1" lang="en-US" altLang="ja-JP" b="0" dirty="0">
                <a:solidFill>
                  <a:schemeClr val="tx1"/>
                </a:solidFill>
                <a:latin typeface="Meiryo UI" panose="020B0604030504040204" pitchFamily="50" charset="-128"/>
                <a:ea typeface="Meiryo UI" panose="020B0604030504040204" pitchFamily="50" charset="-128"/>
              </a:rPr>
              <a:t>1</a:t>
            </a:r>
            <a:r>
              <a:rPr kumimoji="1" lang="ja-JP" altLang="en-US" b="0" dirty="0">
                <a:solidFill>
                  <a:schemeClr val="tx1"/>
                </a:solidFill>
                <a:latin typeface="Meiryo UI" panose="020B0604030504040204" pitchFamily="50" charset="-128"/>
                <a:ea typeface="Meiryo UI" panose="020B0604030504040204" pitchFamily="50" charset="-128"/>
              </a:rPr>
              <a:t>．認証機能は事前に利用者情報を登録しておき、機能やデータを利用するときに利用者を認証します。</a:t>
            </a:r>
            <a:endParaRPr kumimoji="1" lang="en-US" altLang="ja-JP" b="0" dirty="0">
              <a:solidFill>
                <a:schemeClr val="tx1"/>
              </a:solidFill>
              <a:latin typeface="Meiryo UI" panose="020B0604030504040204" pitchFamily="50" charset="-128"/>
              <a:ea typeface="Meiryo UI" panose="020B0604030504040204" pitchFamily="50" charset="-128"/>
            </a:endParaRPr>
          </a:p>
          <a:p>
            <a:r>
              <a:rPr kumimoji="1" lang="en-US" altLang="ja-JP" b="0" dirty="0">
                <a:solidFill>
                  <a:schemeClr val="tx1"/>
                </a:solidFill>
                <a:latin typeface="Meiryo UI" panose="020B0604030504040204" pitchFamily="50" charset="-128"/>
                <a:ea typeface="Meiryo UI" panose="020B0604030504040204" pitchFamily="50" charset="-128"/>
              </a:rPr>
              <a:t>2</a:t>
            </a:r>
            <a:r>
              <a:rPr kumimoji="1" lang="ja-JP" altLang="en-US" b="0" dirty="0">
                <a:solidFill>
                  <a:schemeClr val="tx1"/>
                </a:solidFill>
                <a:latin typeface="Meiryo UI" panose="020B0604030504040204" pitchFamily="50" charset="-128"/>
                <a:ea typeface="Meiryo UI" panose="020B0604030504040204" pitchFamily="50" charset="-128"/>
              </a:rPr>
              <a:t>．認可機能はデータ利用者がデータを利用する場合、契約条件と照らし合わせて問題が無ければデータの利用をデータ提供側が許可します。</a:t>
            </a:r>
            <a:endParaRPr kumimoji="1" lang="en-US" altLang="ja-JP" b="0" dirty="0">
              <a:solidFill>
                <a:schemeClr val="tx1"/>
              </a:solidFill>
              <a:latin typeface="Meiryo UI" panose="020B0604030504040204" pitchFamily="50" charset="-128"/>
              <a:ea typeface="Meiryo UI" panose="020B0604030504040204" pitchFamily="50" charset="-128"/>
            </a:endParaRPr>
          </a:p>
          <a:p>
            <a:endParaRPr kumimoji="1" lang="en-US" altLang="ja-JP" b="0"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46</a:t>
            </a:fld>
            <a:endParaRPr kumimoji="1" lang="ja-JP" altLang="en-US"/>
          </a:p>
        </p:txBody>
      </p:sp>
    </p:spTree>
    <p:extLst>
      <p:ext uri="{BB962C8B-B14F-4D97-AF65-F5344CB8AC3E}">
        <p14:creationId xmlns:p14="http://schemas.microsoft.com/office/powerpoint/2010/main" val="31760460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Meiryo UI" panose="020B0604030504040204" pitchFamily="50" charset="-128"/>
                <a:ea typeface="Meiryo UI" panose="020B0604030504040204" pitchFamily="50" charset="-128"/>
              </a:rPr>
              <a:t>次の機能は</a:t>
            </a:r>
            <a:r>
              <a:rPr lang="ja-JP" altLang="en-US" sz="1200" dirty="0">
                <a:solidFill>
                  <a:schemeClr val="tx1"/>
                </a:solidFill>
                <a:latin typeface="Meiryo UI" panose="020B0604030504040204" pitchFamily="50" charset="-128"/>
                <a:ea typeface="Meiryo UI" panose="020B0604030504040204" pitchFamily="50" charset="-128"/>
              </a:rPr>
              <a:t>来歴管理機能</a:t>
            </a:r>
            <a:r>
              <a:rPr kumimoji="1" lang="ja-JP" altLang="en-US" dirty="0">
                <a:solidFill>
                  <a:schemeClr val="tx1"/>
                </a:solidFill>
                <a:latin typeface="Meiryo UI" panose="020B0604030504040204" pitchFamily="50" charset="-128"/>
                <a:ea typeface="Meiryo UI" panose="020B0604030504040204" pitchFamily="50" charset="-128"/>
              </a:rPr>
              <a:t>です。</a:t>
            </a:r>
            <a:endParaRPr kumimoji="1" lang="en-US" altLang="ja-JP"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データ連携の履歴を記録し、データ改ざん等がされていないことを担保することでデータの信憑性が向上します。</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来歴管理機能として、履歴の記録とその履歴の検索・閲覧機能があります。</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47</a:t>
            </a:fld>
            <a:endParaRPr kumimoji="1" lang="ja-JP" altLang="en-US"/>
          </a:p>
        </p:txBody>
      </p:sp>
    </p:spTree>
    <p:extLst>
      <p:ext uri="{BB962C8B-B14F-4D97-AF65-F5344CB8AC3E}">
        <p14:creationId xmlns:p14="http://schemas.microsoft.com/office/powerpoint/2010/main" val="31174944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latin typeface="Meiryo UI" panose="020B0604030504040204" pitchFamily="50" charset="-128"/>
                <a:ea typeface="Meiryo UI" panose="020B0604030504040204" pitchFamily="50" charset="-128"/>
              </a:rPr>
              <a:t>今まで説明させていただいた機能が備わっている国内のデジタル基盤として、「</a:t>
            </a:r>
            <a:r>
              <a:rPr kumimoji="1" lang="en-US" altLang="ja-JP" b="0" dirty="0">
                <a:latin typeface="Meiryo UI" panose="020B0604030504040204" pitchFamily="50" charset="-128"/>
                <a:ea typeface="Meiryo UI" panose="020B0604030504040204" pitchFamily="50" charset="-128"/>
              </a:rPr>
              <a:t>DATA-EX</a:t>
            </a:r>
            <a:r>
              <a:rPr kumimoji="1" lang="ja-JP" altLang="en-US" b="0" dirty="0">
                <a:latin typeface="Meiryo UI" panose="020B0604030504040204" pitchFamily="50" charset="-128"/>
                <a:ea typeface="Meiryo UI" panose="020B0604030504040204" pitchFamily="50" charset="-128"/>
              </a:rPr>
              <a:t>」があります。</a:t>
            </a:r>
            <a:endParaRPr kumimoji="1" lang="en-US" altLang="ja-JP" b="0" dirty="0">
              <a:latin typeface="Meiryo UI" panose="020B0604030504040204" pitchFamily="50" charset="-128"/>
              <a:ea typeface="Meiryo UI" panose="020B0604030504040204" pitchFamily="50" charset="-128"/>
            </a:endParaRPr>
          </a:p>
          <a:p>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DATA-EX</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」は分野を超えたデータ連携を実現するために、</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DSA</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が行う取組の総称です。</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次のページ以降、コネクタの紹介をします。</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endParaRPr kumimoji="1" lang="ja-JP" altLang="en-US"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48</a:t>
            </a:fld>
            <a:endParaRPr kumimoji="1" lang="ja-JP" altLang="en-US"/>
          </a:p>
        </p:txBody>
      </p:sp>
    </p:spTree>
    <p:extLst>
      <p:ext uri="{BB962C8B-B14F-4D97-AF65-F5344CB8AC3E}">
        <p14:creationId xmlns:p14="http://schemas.microsoft.com/office/powerpoint/2010/main" val="25466413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49</a:t>
            </a:fld>
            <a:endParaRPr kumimoji="1" lang="ja-JP" altLang="en-US"/>
          </a:p>
        </p:txBody>
      </p:sp>
    </p:spTree>
    <p:extLst>
      <p:ext uri="{BB962C8B-B14F-4D97-AF65-F5344CB8AC3E}">
        <p14:creationId xmlns:p14="http://schemas.microsoft.com/office/powerpoint/2010/main" val="3052478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5</a:t>
            </a:fld>
            <a:endParaRPr kumimoji="1" lang="ja-JP" altLang="en-US"/>
          </a:p>
        </p:txBody>
      </p:sp>
    </p:spTree>
    <p:extLst>
      <p:ext uri="{BB962C8B-B14F-4D97-AF65-F5344CB8AC3E}">
        <p14:creationId xmlns:p14="http://schemas.microsoft.com/office/powerpoint/2010/main" val="40483774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デジタル基盤の中で、データ連携の機能</a:t>
            </a:r>
            <a:r>
              <a:rPr lang="ja-JP" altLang="en-US" sz="1200" b="0" kern="0" dirty="0">
                <a:solidFill>
                  <a:schemeClr val="tx1"/>
                </a:solidFill>
                <a:latin typeface="Meiryo UI" panose="020B0604030504040204" pitchFamily="50" charset="-128"/>
                <a:ea typeface="Meiryo UI" panose="020B0604030504040204" pitchFamily="50" charset="-128"/>
              </a:rPr>
              <a:t>が</a:t>
            </a: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コネクタに</a:t>
            </a:r>
            <a:r>
              <a:rPr kumimoji="1" lang="ja-JP" altLang="en-US" sz="1200" b="0" i="0" u="none"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なります。コネクタ</a:t>
            </a: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を利用することで提供者と利用者と繋がり、データ連携が可能となります。</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endParaRPr kumimoji="1" lang="en-US" altLang="ja-JP"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50</a:t>
            </a:fld>
            <a:endParaRPr kumimoji="1" lang="ja-JP" altLang="en-US"/>
          </a:p>
        </p:txBody>
      </p:sp>
    </p:spTree>
    <p:extLst>
      <p:ext uri="{BB962C8B-B14F-4D97-AF65-F5344CB8AC3E}">
        <p14:creationId xmlns:p14="http://schemas.microsoft.com/office/powerpoint/2010/main" val="38392340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Meiryo UI" panose="020B0604030504040204" pitchFamily="50" charset="-128"/>
                <a:ea typeface="Meiryo UI" panose="020B0604030504040204" pitchFamily="50" charset="-128"/>
              </a:rPr>
              <a:t>コネクタはコンセントのようなものです。</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家電はコンセントが共通で用意されているため、個別に電気を受け入れるための検討や開発する必要がありません。</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同様に、データ連携もコネクタが共通で用意されているため、個々のアプリケーションごとにデータを受け入れるための検討や開発する必要がありません。</a:t>
            </a: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51</a:t>
            </a:fld>
            <a:endParaRPr kumimoji="1" lang="ja-JP" altLang="en-US"/>
          </a:p>
        </p:txBody>
      </p:sp>
    </p:spTree>
    <p:extLst>
      <p:ext uri="{BB962C8B-B14F-4D97-AF65-F5344CB8AC3E}">
        <p14:creationId xmlns:p14="http://schemas.microsoft.com/office/powerpoint/2010/main" val="24218773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データ連携のアプリケーションを開発する際、</a:t>
            </a:r>
            <a:endParaRPr kumimoji="1" lang="en-US" altLang="ja-JP"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提供されたコネクタを利用することで、個別の設計や開発</a:t>
            </a:r>
            <a:r>
              <a:rPr lang="ja-JP" altLang="en-US" sz="1200" b="0" kern="0" dirty="0">
                <a:solidFill>
                  <a:schemeClr val="tx1"/>
                </a:solidFill>
                <a:latin typeface="Meiryo UI" panose="020B0604030504040204" pitchFamily="50" charset="-128"/>
                <a:ea typeface="Meiryo UI" panose="020B0604030504040204" pitchFamily="50" charset="-128"/>
              </a:rPr>
              <a:t>にかかる</a:t>
            </a: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コスト</a:t>
            </a:r>
            <a:r>
              <a:rPr lang="ja-JP" altLang="en-US" sz="1200" b="0" kern="0" dirty="0">
                <a:solidFill>
                  <a:schemeClr val="tx1"/>
                </a:solidFill>
                <a:latin typeface="Meiryo UI" panose="020B0604030504040204" pitchFamily="50" charset="-128"/>
                <a:ea typeface="Meiryo UI" panose="020B0604030504040204" pitchFamily="50" charset="-128"/>
              </a:rPr>
              <a:t>や</a:t>
            </a: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時間を削減</a:t>
            </a:r>
            <a:r>
              <a:rPr lang="ja-JP" altLang="en-US" sz="1200" b="0" kern="0" dirty="0">
                <a:solidFill>
                  <a:schemeClr val="tx1"/>
                </a:solidFill>
                <a:latin typeface="Meiryo UI" panose="020B0604030504040204" pitchFamily="50" charset="-128"/>
                <a:ea typeface="Meiryo UI" panose="020B0604030504040204" pitchFamily="50" charset="-128"/>
              </a:rPr>
              <a:t>できます。</a:t>
            </a:r>
            <a:endParaRPr lang="en-US" altLang="ja-JP" sz="1200" b="0" kern="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endParaRPr kumimoji="1" lang="en-US" altLang="ja-JP"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また、安定したコネクタを利用することで、自らその機能を作ることが無くなるため、</a:t>
            </a:r>
            <a:endParaRPr kumimoji="1" lang="en-US" altLang="ja-JP"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バグを作りこむリスクを低減することができ、最新の技術の利用も容易になります。</a:t>
            </a:r>
            <a:endParaRPr kumimoji="1" lang="en-US" altLang="ja-JP"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endParaRPr kumimoji="1" lang="en-US" altLang="ja-JP"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52</a:t>
            </a:fld>
            <a:endParaRPr kumimoji="1" lang="ja-JP" altLang="en-US"/>
          </a:p>
        </p:txBody>
      </p:sp>
    </p:spTree>
    <p:extLst>
      <p:ext uri="{BB962C8B-B14F-4D97-AF65-F5344CB8AC3E}">
        <p14:creationId xmlns:p14="http://schemas.microsoft.com/office/powerpoint/2010/main" val="25183555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schemeClr val="tx1"/>
                </a:solidFill>
                <a:latin typeface="Meiryo UI" panose="020B0604030504040204" pitchFamily="50" charset="-128"/>
                <a:ea typeface="Meiryo UI" panose="020B0604030504040204" pitchFamily="50" charset="-128"/>
              </a:rPr>
              <a:t>従来型のデータ管理</a:t>
            </a:r>
            <a:r>
              <a:rPr kumimoji="1" lang="ja-JP" altLang="en-US" dirty="0">
                <a:solidFill>
                  <a:schemeClr val="tx1"/>
                </a:solidFill>
                <a:latin typeface="Meiryo UI" panose="020B0604030504040204" pitchFamily="50" charset="-128"/>
                <a:ea typeface="Meiryo UI" panose="020B0604030504040204" pitchFamily="50" charset="-128"/>
              </a:rPr>
              <a:t>とデータスペースの違いをみてみると</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従来の</a:t>
            </a:r>
            <a:r>
              <a:rPr kumimoji="1" lang="en-US" altLang="ja-JP" dirty="0">
                <a:solidFill>
                  <a:schemeClr val="tx1"/>
                </a:solidFill>
                <a:latin typeface="Meiryo UI" panose="020B0604030504040204" pitchFamily="50" charset="-128"/>
                <a:ea typeface="Meiryo UI" panose="020B0604030504040204" pitchFamily="50" charset="-128"/>
              </a:rPr>
              <a:t>Google</a:t>
            </a:r>
            <a:r>
              <a:rPr kumimoji="1" lang="ja-JP" altLang="en-US" dirty="0">
                <a:solidFill>
                  <a:schemeClr val="tx1"/>
                </a:solidFill>
                <a:latin typeface="Meiryo UI" panose="020B0604030504040204" pitchFamily="50" charset="-128"/>
                <a:ea typeface="Meiryo UI" panose="020B0604030504040204" pitchFamily="50" charset="-128"/>
              </a:rPr>
              <a:t>のようなプラットフォーマー型はプラットフォーマーがデータを一元管理しており、</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データの提供元である企業や個人は自身のデータがどのように利用されているか関与できません。つまり、データ提供元にデータ主権が無い状態です。</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また、従来の</a:t>
            </a:r>
            <a:r>
              <a:rPr kumimoji="1" lang="en-US" altLang="ja-JP" dirty="0">
                <a:solidFill>
                  <a:schemeClr val="tx1"/>
                </a:solidFill>
                <a:latin typeface="Meiryo UI" panose="020B0604030504040204" pitchFamily="50" charset="-128"/>
                <a:ea typeface="Meiryo UI" panose="020B0604030504040204" pitchFamily="50" charset="-128"/>
              </a:rPr>
              <a:t>EAI</a:t>
            </a:r>
            <a:r>
              <a:rPr kumimoji="1" lang="ja-JP" altLang="en-US" dirty="0">
                <a:solidFill>
                  <a:schemeClr val="tx1"/>
                </a:solidFill>
                <a:latin typeface="Meiryo UI" panose="020B0604030504040204" pitchFamily="50" charset="-128"/>
                <a:ea typeface="Meiryo UI" panose="020B0604030504040204" pitchFamily="50" charset="-128"/>
              </a:rPr>
              <a:t>はデータは分散型ではありますが、プラットフォーマー型と同様、データ提供元にはデータ主権はありません。</a:t>
            </a:r>
            <a:endParaRPr kumimoji="1" lang="en-US" altLang="ja-JP" dirty="0">
              <a:solidFill>
                <a:schemeClr val="tx1"/>
              </a:solidFill>
              <a:latin typeface="Meiryo UI" panose="020B0604030504040204" pitchFamily="50" charset="-128"/>
              <a:ea typeface="Meiryo UI" panose="020B0604030504040204" pitchFamily="50" charset="-128"/>
            </a:endParaRPr>
          </a:p>
          <a:p>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データスペースはデータが分散型であり、データ提供元にデータ主権がある状態です。</a:t>
            </a:r>
            <a:endParaRPr kumimoji="1" lang="en-US" altLang="ja-JP" dirty="0">
              <a:solidFill>
                <a:schemeClr val="tx1"/>
              </a:solidFill>
              <a:latin typeface="Meiryo UI" panose="020B0604030504040204" pitchFamily="50" charset="-128"/>
              <a:ea typeface="Meiryo UI" panose="020B0604030504040204" pitchFamily="50" charset="-128"/>
            </a:endParaRPr>
          </a:p>
          <a:p>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補足ですが、データスペースや多くのプラットフォーマー型ではグラフ技術を採用し、</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a:solidFill>
                  <a:schemeClr val="tx1"/>
                </a:solidFill>
                <a:latin typeface="Meiryo UI" panose="020B0604030504040204" pitchFamily="50" charset="-128"/>
                <a:ea typeface="Meiryo UI" panose="020B0604030504040204" pitchFamily="50" charset="-128"/>
              </a:rPr>
              <a:t>ファイル単位のアクセスだけでなく、データ単位のアクセスも可能にしています。</a:t>
            </a:r>
            <a:endParaRPr kumimoji="1" lang="en-US" altLang="ja-JP" dirty="0">
              <a:solidFill>
                <a:schemeClr val="tx1"/>
              </a:solidFill>
              <a:latin typeface="Meiryo UI" panose="020B0604030504040204" pitchFamily="50" charset="-128"/>
              <a:ea typeface="Meiryo UI" panose="020B0604030504040204" pitchFamily="50" charset="-128"/>
            </a:endParaRPr>
          </a:p>
          <a:p>
            <a:endParaRPr kumimoji="1" lang="en-US" altLang="ja-JP" dirty="0">
              <a:solidFill>
                <a:schemeClr val="tx1"/>
              </a:solidFill>
              <a:latin typeface="Meiryo UI" panose="020B0604030504040204" pitchFamily="50" charset="-128"/>
              <a:ea typeface="Meiryo UI" panose="020B0604030504040204" pitchFamily="50" charset="-128"/>
            </a:endParaRPr>
          </a:p>
          <a:p>
            <a:endParaRPr kumimoji="1" lang="en-US" altLang="ja-JP" dirty="0">
              <a:solidFill>
                <a:schemeClr val="tx1"/>
              </a:solidFill>
              <a:latin typeface="Meiryo UI" panose="020B0604030504040204" pitchFamily="50" charset="-128"/>
              <a:ea typeface="Meiryo UI" panose="020B0604030504040204" pitchFamily="50" charset="-128"/>
            </a:endParaRPr>
          </a:p>
          <a:p>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53</a:t>
            </a:fld>
            <a:endParaRPr kumimoji="1" lang="ja-JP" altLang="en-US"/>
          </a:p>
        </p:txBody>
      </p:sp>
    </p:spTree>
    <p:extLst>
      <p:ext uri="{BB962C8B-B14F-4D97-AF65-F5344CB8AC3E}">
        <p14:creationId xmlns:p14="http://schemas.microsoft.com/office/powerpoint/2010/main" val="33830837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データスペースに関連したお問い合わせがある場合は、</a:t>
            </a:r>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IPA</a:t>
            </a:r>
            <a:r>
              <a:rPr kumimoji="1" lang="ja-JP" altLang="en-US" dirty="0">
                <a:latin typeface="Meiryo UI" panose="020B0604030504040204" pitchFamily="50" charset="-128"/>
                <a:ea typeface="Meiryo UI" panose="020B0604030504040204" pitchFamily="50" charset="-128"/>
              </a:rPr>
              <a:t>のお問い合わせページよりご連絡ください。</a:t>
            </a: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54</a:t>
            </a:fld>
            <a:endParaRPr kumimoji="1" lang="ja-JP" altLang="en-US"/>
          </a:p>
        </p:txBody>
      </p:sp>
    </p:spTree>
    <p:extLst>
      <p:ext uri="{BB962C8B-B14F-4D97-AF65-F5344CB8AC3E}">
        <p14:creationId xmlns:p14="http://schemas.microsoft.com/office/powerpoint/2010/main" val="913390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u="none" strike="noStrike" kern="1200" cap="none" spc="0" normalizeH="0" baseline="0" noProof="0" dirty="0">
                <a:ln>
                  <a:noFill/>
                </a:ln>
                <a:solidFill>
                  <a:srgbClr val="222222"/>
                </a:solidFill>
                <a:effectLst/>
                <a:uLnTx/>
                <a:uFillTx/>
                <a:latin typeface="Meiryo UI" panose="020B0604030504040204" pitchFamily="50" charset="-128"/>
                <a:ea typeface="Meiryo UI" panose="020B0604030504040204" pitchFamily="50" charset="-128"/>
                <a:cs typeface="+mn-cs"/>
              </a:rPr>
              <a:t>EU</a:t>
            </a:r>
            <a:r>
              <a:rPr kumimoji="1" lang="ja-JP" altLang="en-US" sz="1200" b="0" i="0" u="none" strike="noStrike" kern="1200" cap="none" spc="0" normalizeH="0" baseline="0" noProof="0" dirty="0">
                <a:ln>
                  <a:noFill/>
                </a:ln>
                <a:solidFill>
                  <a:srgbClr val="222222"/>
                </a:solidFill>
                <a:effectLst/>
                <a:uLnTx/>
                <a:uFillTx/>
                <a:latin typeface="Meiryo UI" panose="020B0604030504040204" pitchFamily="50" charset="-128"/>
                <a:ea typeface="Meiryo UI" panose="020B0604030504040204" pitchFamily="50" charset="-128"/>
                <a:cs typeface="+mn-cs"/>
              </a:rPr>
              <a:t>・米国・中国では、デジタル競争力強化のため、「データ」を活用しビジネスを展開しています。</a:t>
            </a:r>
            <a:endParaRPr kumimoji="1" lang="en-US" altLang="ja-JP" sz="1200" b="0" i="0" u="none" strike="noStrike" kern="1200" cap="none" spc="0" normalizeH="0" baseline="0" noProof="0" dirty="0">
              <a:ln>
                <a:noFill/>
              </a:ln>
              <a:solidFill>
                <a:srgbClr val="222222"/>
              </a:solidFill>
              <a:effectLst/>
              <a:uLnTx/>
              <a:uFillTx/>
              <a:latin typeface="Meiryo UI" panose="020B0604030504040204" pitchFamily="50" charset="-128"/>
              <a:ea typeface="Meiryo UI" panose="020B0604030504040204" pitchFamily="50" charset="-128"/>
              <a:cs typeface="+mn-cs"/>
            </a:endParaRPr>
          </a:p>
          <a:p>
            <a:r>
              <a:rPr kumimoji="1" lang="ja-JP" altLang="en-US" dirty="0">
                <a:latin typeface="Meiryo UI" panose="020B0604030504040204" pitchFamily="50" charset="-128"/>
                <a:ea typeface="Meiryo UI" panose="020B0604030504040204" pitchFamily="50" charset="-128"/>
              </a:rPr>
              <a:t>米国や中国では単体企業で収集したビックデータを活用し、サービスを展開しています。その結果、サービスのデファクトスタンダード化が進んでいます。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一方、</a:t>
            </a:r>
            <a:r>
              <a:rPr kumimoji="1" lang="en-US" altLang="ja-JP" dirty="0">
                <a:latin typeface="Meiryo UI" panose="020B0604030504040204" pitchFamily="50" charset="-128"/>
                <a:ea typeface="Meiryo UI" panose="020B0604030504040204" pitchFamily="50" charset="-128"/>
              </a:rPr>
              <a:t>EU</a:t>
            </a:r>
            <a:r>
              <a:rPr kumimoji="1" lang="ja-JP" altLang="en-US" dirty="0">
                <a:latin typeface="Meiryo UI" panose="020B0604030504040204" pitchFamily="50" charset="-128"/>
                <a:ea typeface="Meiryo UI" panose="020B0604030504040204" pitchFamily="50" charset="-128"/>
              </a:rPr>
              <a:t>では</a:t>
            </a:r>
            <a:r>
              <a:rPr kumimoji="1" lang="ja-JP" altLang="en-US" sz="1200" b="0" i="0" u="none" strike="noStrike" kern="1200" cap="none" spc="0" normalizeH="0" baseline="0" noProof="1">
                <a:ln>
                  <a:noFill/>
                </a:ln>
                <a:solidFill>
                  <a:prstClr val="black"/>
                </a:solidFill>
                <a:effectLst/>
                <a:uLnTx/>
                <a:uFillTx/>
                <a:latin typeface="Meiryo UI" panose="020B0604030504040204" pitchFamily="50" charset="-128"/>
                <a:ea typeface="Meiryo UI" panose="020B0604030504040204" pitchFamily="50" charset="-128"/>
                <a:cs typeface="+mn-cs"/>
              </a:rPr>
              <a:t>国、組織を超えたデータ連携を実現するため、データの基盤、ルールを整備し、社会の膨大なデータを収集し、</a:t>
            </a:r>
            <a:r>
              <a:rPr kumimoji="1" lang="en-US" altLang="ja-JP" sz="1200" b="0" i="0" u="none" strike="noStrike" kern="1200" cap="none" spc="0" normalizeH="0" baseline="0" noProof="1">
                <a:ln>
                  <a:noFill/>
                </a:ln>
                <a:solidFill>
                  <a:prstClr val="black"/>
                </a:solidFill>
                <a:effectLst/>
                <a:uLnTx/>
                <a:uFillTx/>
                <a:latin typeface="Meiryo UI" panose="020B0604030504040204" pitchFamily="50" charset="-128"/>
                <a:ea typeface="Meiryo UI" panose="020B0604030504040204" pitchFamily="50" charset="-128"/>
                <a:cs typeface="+mn-cs"/>
              </a:rPr>
              <a:t>EU</a:t>
            </a:r>
            <a:r>
              <a:rPr kumimoji="1" lang="ja-JP" altLang="en-US" sz="1200" b="0" i="0" u="none" strike="noStrike" kern="1200" cap="none" spc="0" normalizeH="0" baseline="0" noProof="1">
                <a:ln>
                  <a:noFill/>
                </a:ln>
                <a:solidFill>
                  <a:prstClr val="black"/>
                </a:solidFill>
                <a:effectLst/>
                <a:uLnTx/>
                <a:uFillTx/>
                <a:latin typeface="Meiryo UI" panose="020B0604030504040204" pitchFamily="50" charset="-128"/>
                <a:ea typeface="Meiryo UI" panose="020B0604030504040204" pitchFamily="50" charset="-128"/>
                <a:cs typeface="+mn-cs"/>
              </a:rPr>
              <a:t>主導による国際的な標準化が進んでいます。</a:t>
            </a:r>
            <a:endParaRPr kumimoji="1" lang="en-US" altLang="ja-JP" sz="1200" b="0" i="0" u="none" strike="noStrike" kern="1200" cap="none" spc="0" normalizeH="0" baseline="0" noProof="1">
              <a:ln>
                <a:noFill/>
              </a:ln>
              <a:solidFill>
                <a:prstClr val="black"/>
              </a:solidFill>
              <a:effectLst/>
              <a:uLnTx/>
              <a:uFillTx/>
              <a:latin typeface="Meiryo UI" panose="020B0604030504040204" pitchFamily="50" charset="-128"/>
              <a:ea typeface="Meiryo UI" panose="020B0604030504040204" pitchFamily="50" charset="-128"/>
              <a:cs typeface="+mn-cs"/>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6</a:t>
            </a:fld>
            <a:endParaRPr kumimoji="1" lang="ja-JP" altLang="en-US"/>
          </a:p>
        </p:txBody>
      </p:sp>
    </p:spTree>
    <p:extLst>
      <p:ext uri="{BB962C8B-B14F-4D97-AF65-F5344CB8AC3E}">
        <p14:creationId xmlns:p14="http://schemas.microsoft.com/office/powerpoint/2010/main" val="3237794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EU</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は体系的に取組を進めていて、</a:t>
            </a: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IDSA</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や</a:t>
            </a: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Gaia-X</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の仕様を元にしたデジタル基盤が既に存在し、</a:t>
            </a: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分野を横断したデータ連携の事例がいくつも存在します。</a:t>
            </a:r>
            <a:endParaRPr kumimoji="1" lang="en-US" altLang="ja-JP"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一方、日本は企業内や分野内のデータ連携で、個々の</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特定目的の取組をしていますが、</a:t>
            </a: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デジタル基盤はまだ始まったばかりです。</a:t>
            </a:r>
            <a:endParaRPr kumimoji="1" lang="ja-JP" altLang="en-US" dirty="0">
              <a:solidFill>
                <a:schemeClr val="tx1"/>
              </a:solidFill>
            </a:endParaRPr>
          </a:p>
        </p:txBody>
      </p:sp>
      <p:sp>
        <p:nvSpPr>
          <p:cNvPr id="4" name="スライド番号プレースホルダー 3"/>
          <p:cNvSpPr>
            <a:spLocks noGrp="1"/>
          </p:cNvSpPr>
          <p:nvPr>
            <p:ph type="sldNum" sz="quarter" idx="5"/>
          </p:nvPr>
        </p:nvSpPr>
        <p:spPr/>
        <p:txBody>
          <a:bodyPr/>
          <a:lstStyle/>
          <a:p>
            <a:pPr defTabSz="911200">
              <a:defRPr/>
            </a:pPr>
            <a:fld id="{730E8A71-E6BE-F24E-92B0-7AD55539A2AD}" type="slidenum">
              <a:rPr lang="ja-JP" altLang="en-US">
                <a:solidFill>
                  <a:prstClr val="black"/>
                </a:solidFill>
                <a:latin typeface="游ゴシック" panose="020F0502020204030204"/>
                <a:ea typeface="游ゴシック" panose="020B0400000000000000" pitchFamily="50" charset="-128"/>
              </a:rPr>
              <a:pPr defTabSz="911200">
                <a:defRPr/>
              </a:pPr>
              <a:t>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477419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solidFill>
                  <a:schemeClr val="tx1"/>
                </a:solidFill>
                <a:latin typeface="Meiryo UI" panose="020B0604030504040204" pitchFamily="50" charset="-128"/>
                <a:ea typeface="Meiryo UI" panose="020B0604030504040204" pitchFamily="50" charset="-128"/>
              </a:rPr>
              <a:t>EU</a:t>
            </a:r>
            <a:r>
              <a:rPr lang="ja-JP" altLang="en-US" dirty="0">
                <a:solidFill>
                  <a:schemeClr val="tx1"/>
                </a:solidFill>
                <a:latin typeface="Meiryo UI" panose="020B0604030504040204" pitchFamily="50" charset="-128"/>
                <a:ea typeface="Meiryo UI" panose="020B0604030504040204" pitchFamily="50" charset="-128"/>
              </a:rPr>
              <a:t>ではデータスペースに対して、日本円で約</a:t>
            </a:r>
            <a:r>
              <a:rPr lang="en-US" altLang="ja-JP" dirty="0">
                <a:solidFill>
                  <a:schemeClr val="tx1"/>
                </a:solidFill>
                <a:latin typeface="Meiryo UI" panose="020B0604030504040204" pitchFamily="50" charset="-128"/>
                <a:ea typeface="Meiryo UI" panose="020B0604030504040204" pitchFamily="50" charset="-128"/>
              </a:rPr>
              <a:t>2,300</a:t>
            </a:r>
            <a:r>
              <a:rPr lang="ja-JP" altLang="en-US" dirty="0">
                <a:solidFill>
                  <a:schemeClr val="tx1"/>
                </a:solidFill>
                <a:latin typeface="Meiryo UI" panose="020B0604030504040204" pitchFamily="50" charset="-128"/>
                <a:ea typeface="Meiryo UI" panose="020B0604030504040204" pitchFamily="50" charset="-128"/>
              </a:rPr>
              <a:t>億円の巨額の資金を投入され、</a:t>
            </a:r>
            <a:endParaRPr lang="en-US" altLang="ja-JP" dirty="0">
              <a:solidFill>
                <a:schemeClr val="tx1"/>
              </a:solidFill>
              <a:latin typeface="Meiryo UI" panose="020B0604030504040204" pitchFamily="50" charset="-128"/>
              <a:ea typeface="Meiryo UI" panose="020B0604030504040204" pitchFamily="50" charset="-128"/>
            </a:endParaRPr>
          </a:p>
          <a:p>
            <a:r>
              <a:rPr kumimoji="1" lang="ja-JP" altLang="en-US" sz="12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大規模なデータスペースの整備が急速に進み、</a:t>
            </a:r>
            <a:r>
              <a:rPr lang="en-US" altLang="ja-JP" dirty="0">
                <a:solidFill>
                  <a:schemeClr val="tx1"/>
                </a:solidFill>
                <a:latin typeface="Meiryo UI" panose="020B0604030504040204" pitchFamily="50" charset="-128"/>
                <a:ea typeface="Meiryo UI" panose="020B0604030504040204" pitchFamily="50" charset="-128"/>
              </a:rPr>
              <a:t>140</a:t>
            </a:r>
            <a:r>
              <a:rPr lang="ja-JP" altLang="en-US" dirty="0">
                <a:solidFill>
                  <a:schemeClr val="tx1"/>
                </a:solidFill>
                <a:latin typeface="Meiryo UI" panose="020B0604030504040204" pitchFamily="50" charset="-128"/>
                <a:ea typeface="Meiryo UI" panose="020B0604030504040204" pitchFamily="50" charset="-128"/>
              </a:rPr>
              <a:t>件を超える事例が存在します。</a:t>
            </a:r>
            <a:endParaRPr lang="en-US" altLang="ja-JP" dirty="0">
              <a:solidFill>
                <a:schemeClr val="tx1"/>
              </a:solidFill>
              <a:latin typeface="Meiryo UI" panose="020B0604030504040204" pitchFamily="50" charset="-128"/>
              <a:ea typeface="Meiryo UI" panose="020B0604030504040204" pitchFamily="50" charset="-128"/>
            </a:endParaRPr>
          </a:p>
          <a:p>
            <a:endParaRPr lang="en-US" altLang="ja-JP" dirty="0">
              <a:solidFill>
                <a:schemeClr val="tx1"/>
              </a:solidFill>
              <a:latin typeface="Meiryo UI" panose="020B0604030504040204" pitchFamily="50" charset="-128"/>
              <a:ea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rPr>
              <a:t>＜予算規模　参考</a:t>
            </a:r>
            <a:r>
              <a:rPr lang="en-US" altLang="ja-JP" dirty="0">
                <a:solidFill>
                  <a:schemeClr val="tx1"/>
                </a:solidFill>
                <a:latin typeface="Meiryo UI" panose="020B0604030504040204" pitchFamily="50" charset="-128"/>
                <a:ea typeface="Meiryo UI" panose="020B0604030504040204" pitchFamily="50" charset="-128"/>
              </a:rPr>
              <a:t>URL</a:t>
            </a:r>
            <a:r>
              <a:rPr lang="ja-JP" altLang="en-US" dirty="0">
                <a:solidFill>
                  <a:schemeClr val="tx1"/>
                </a:solidFill>
                <a:latin typeface="Meiryo UI" panose="020B0604030504040204" pitchFamily="50" charset="-128"/>
                <a:ea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rPr>
              <a:t>●https://eur-lex.europa.eu/eli/dec/2009/922/oj</a:t>
            </a:r>
            <a:endParaRPr lang="en-US" altLang="ja-JP" dirty="0">
              <a:solidFill>
                <a:schemeClr val="tx1"/>
              </a:solidFill>
              <a:latin typeface="Meiryo UI" panose="020B0604030504040204" pitchFamily="50" charset="-128"/>
              <a:ea typeface="Meiryo UI" panose="020B0604030504040204" pitchFamily="50" charset="-128"/>
            </a:endParaRPr>
          </a:p>
          <a:p>
            <a:endParaRPr lang="en-US" altLang="ja-JP" dirty="0">
              <a:solidFill>
                <a:schemeClr val="tx1"/>
              </a:solidFill>
              <a:latin typeface="Meiryo UI" panose="020B0604030504040204" pitchFamily="50" charset="-128"/>
              <a:ea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rPr>
              <a:t>●https://eufundingoverview.be/funding/cef-connecting-europe-facility#:~:text=The%202nd%20generation%20of%20the%20Connecting%20Europe%20Facility,of%20which%20%E2%82%AC1%2C7%20billion%20is%20managed%20by%20HaDEA.</a:t>
            </a:r>
          </a:p>
          <a:p>
            <a:endParaRPr lang="en-US" altLang="ja-JP" dirty="0">
              <a:solidFill>
                <a:schemeClr val="tx1"/>
              </a:solidFill>
              <a:latin typeface="Meiryo UI" panose="020B0604030504040204" pitchFamily="50" charset="-128"/>
              <a:ea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rPr>
              <a:t>https://www.europarl.europa.eu/RegData/docs_autres_institutions/commission_europeenne/com/2021/0965/COM_COM(2021)0965_EN.pdf</a:t>
            </a:r>
          </a:p>
          <a:p>
            <a:endParaRPr lang="en-US" altLang="ja-JP" dirty="0">
              <a:solidFill>
                <a:schemeClr val="tx1"/>
              </a:solidFill>
              <a:latin typeface="Meiryo UI" panose="020B0604030504040204" pitchFamily="50" charset="-128"/>
              <a:ea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rPr>
              <a:t>https://ec.europa.eu/newsroom/repository/document/2021-46/C_2021_7914_1_EN_annexe_acte_autonome_cp_part1_v3_x3qnsqH6g4B4JabSGBy9UatCRc8_81099.pdf</a:t>
            </a:r>
            <a:endParaRPr lang="ja-JP" altLang="en-US" dirty="0">
              <a:solidFill>
                <a:schemeClr val="tx1"/>
              </a:solidFill>
              <a:latin typeface="Meiryo UI" panose="020B0604030504040204" pitchFamily="50" charset="-128"/>
              <a:ea typeface="Meiryo UI" panose="020B0604030504040204" pitchFamily="50" charset="-128"/>
            </a:endParaRPr>
          </a:p>
          <a:p>
            <a:endParaRPr lang="en-US" altLang="ja-JP" dirty="0">
              <a:solidFill>
                <a:schemeClr val="tx1"/>
              </a:solidFill>
              <a:latin typeface="Meiryo UI" panose="020B0604030504040204" pitchFamily="50" charset="-128"/>
              <a:ea typeface="Meiryo UI" panose="020B0604030504040204" pitchFamily="50" charset="-128"/>
            </a:endParaRPr>
          </a:p>
          <a:p>
            <a:r>
              <a:rPr lang="ja-JP" altLang="en-US">
                <a:solidFill>
                  <a:schemeClr val="tx1"/>
                </a:solidFill>
                <a:latin typeface="Meiryo UI" panose="020B0604030504040204" pitchFamily="50" charset="-128"/>
                <a:ea typeface="Meiryo UI" panose="020B0604030504040204" pitchFamily="50" charset="-128"/>
              </a:rPr>
              <a:t>●</a:t>
            </a:r>
            <a:r>
              <a:rPr kumimoji="1" lang="en-US" altLang="ja-JP">
                <a:solidFill>
                  <a:schemeClr val="tx1"/>
                </a:solidFill>
                <a:latin typeface="Meiryo UI" panose="020B0604030504040204" pitchFamily="50" charset="-128"/>
                <a:ea typeface="Meiryo UI" panose="020B0604030504040204" pitchFamily="50" charset="-128"/>
              </a:rPr>
              <a:t>https</a:t>
            </a:r>
            <a:r>
              <a:rPr kumimoji="1" lang="en-US" altLang="ja-JP" dirty="0">
                <a:solidFill>
                  <a:schemeClr val="tx1"/>
                </a:solidFill>
                <a:latin typeface="Meiryo UI" panose="020B0604030504040204" pitchFamily="50" charset="-128"/>
                <a:ea typeface="Meiryo UI" panose="020B0604030504040204" pitchFamily="50" charset="-128"/>
              </a:rPr>
              <a:t>://ec.europa.eu/newsroom/dae/redirection/document/100740</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1200">
              <a:defRPr/>
            </a:pPr>
            <a:fld id="{730E8A71-E6BE-F24E-92B0-7AD55539A2AD}" type="slidenum">
              <a:rPr lang="ja-JP" altLang="en-US">
                <a:solidFill>
                  <a:prstClr val="black"/>
                </a:solidFill>
                <a:latin typeface="游ゴシック" panose="020F0502020204030204"/>
                <a:ea typeface="游ゴシック" panose="020B0400000000000000" pitchFamily="50" charset="-128"/>
              </a:rPr>
              <a:pPr defTabSz="911200">
                <a:defRPr/>
              </a:pPr>
              <a:t>8</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075581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9</a:t>
            </a:fld>
            <a:endParaRPr kumimoji="1" lang="ja-JP" altLang="en-US"/>
          </a:p>
        </p:txBody>
      </p:sp>
    </p:spTree>
    <p:extLst>
      <p:ext uri="{BB962C8B-B14F-4D97-AF65-F5344CB8AC3E}">
        <p14:creationId xmlns:p14="http://schemas.microsoft.com/office/powerpoint/2010/main" val="19651879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3B17F815-C815-91FF-EAA6-0133579834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5123" name="Rectangle 3"/>
          <p:cNvSpPr>
            <a:spLocks noGrp="1" noChangeArrowheads="1"/>
          </p:cNvSpPr>
          <p:nvPr>
            <p:ph type="ctrTitle" hasCustomPrompt="1"/>
          </p:nvPr>
        </p:nvSpPr>
        <p:spPr>
          <a:xfrm>
            <a:off x="624417" y="1107698"/>
            <a:ext cx="10251243" cy="1191600"/>
          </a:xfrm>
          <a:solidFill>
            <a:schemeClr val="bg1">
              <a:alpha val="0"/>
            </a:schemeClr>
          </a:solidFill>
        </p:spPr>
        <p:txBody>
          <a:bodyPr anchor="b" anchorCtr="0"/>
          <a:lstStyle>
            <a:lvl1pPr>
              <a:defRPr b="1">
                <a:latin typeface="Meiryo UI" panose="020B0604030504040204" pitchFamily="34" charset="-128"/>
                <a:ea typeface="Meiryo UI" panose="020B0604030504040204" pitchFamily="34" charset="-128"/>
              </a:defRPr>
            </a:lvl1pPr>
          </a:lstStyle>
          <a:p>
            <a:r>
              <a:rPr lang="ja-JP" altLang="en-US" dirty="0"/>
              <a:t>タイトルを入力タイトルを入力</a:t>
            </a:r>
          </a:p>
        </p:txBody>
      </p:sp>
      <p:sp>
        <p:nvSpPr>
          <p:cNvPr id="5124" name="Rectangle 4"/>
          <p:cNvSpPr>
            <a:spLocks noGrp="1" noChangeArrowheads="1"/>
          </p:cNvSpPr>
          <p:nvPr>
            <p:ph type="subTitle" idx="1" hasCustomPrompt="1"/>
          </p:nvPr>
        </p:nvSpPr>
        <p:spPr>
          <a:xfrm>
            <a:off x="2836383" y="4396485"/>
            <a:ext cx="8071395" cy="757434"/>
          </a:xfrm>
          <a:solidFill>
            <a:schemeClr val="bg1">
              <a:alpha val="0"/>
            </a:schemeClr>
          </a:solidFill>
        </p:spPr>
        <p:txBody>
          <a:bodyPr anchor="ctr"/>
          <a:lstStyle>
            <a:lvl1pPr marL="0" indent="0" algn="r">
              <a:buFontTx/>
              <a:buNone/>
              <a:defRPr sz="2800" baseline="0">
                <a:solidFill>
                  <a:srgbClr val="24235C"/>
                </a:solidFill>
                <a:latin typeface="Meiryo UI" panose="020B0604030504040204" pitchFamily="34" charset="-128"/>
                <a:ea typeface="Meiryo UI" panose="020B0604030504040204" pitchFamily="34" charset="-128"/>
              </a:defRPr>
            </a:lvl1pPr>
          </a:lstStyle>
          <a:p>
            <a:pPr marL="0" marR="0" lvl="0" indent="0" algn="r" defTabSz="914400" rtl="0" eaLnBrk="1" fontAlgn="base" latinLnBrk="0" hangingPunct="1">
              <a:lnSpc>
                <a:spcPct val="100000"/>
              </a:lnSpc>
              <a:spcBef>
                <a:spcPct val="20000"/>
              </a:spcBef>
              <a:spcAft>
                <a:spcPct val="0"/>
              </a:spcAft>
              <a:buClr>
                <a:srgbClr val="000066"/>
              </a:buClr>
              <a:buSzTx/>
              <a:buFontTx/>
              <a:buNone/>
              <a:tabLst/>
              <a:defRPr/>
            </a:pPr>
            <a:r>
              <a:rPr kumimoji="1" lang="ja-JP" altLang="en-US"/>
              <a:t>サブタイトルを入力サブタイトルを入力</a:t>
            </a:r>
          </a:p>
        </p:txBody>
      </p:sp>
    </p:spTree>
    <p:extLst>
      <p:ext uri="{BB962C8B-B14F-4D97-AF65-F5344CB8AC3E}">
        <p14:creationId xmlns:p14="http://schemas.microsoft.com/office/powerpoint/2010/main" val="6375969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英タイトル スライド">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3B17F815-C815-91FF-EAA6-0133579834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5123" name="Rectangle 3"/>
          <p:cNvSpPr>
            <a:spLocks noGrp="1" noChangeArrowheads="1"/>
          </p:cNvSpPr>
          <p:nvPr>
            <p:ph type="ctrTitle" hasCustomPrompt="1"/>
          </p:nvPr>
        </p:nvSpPr>
        <p:spPr>
          <a:xfrm>
            <a:off x="624417" y="1107698"/>
            <a:ext cx="10251243" cy="1191600"/>
          </a:xfrm>
          <a:solidFill>
            <a:schemeClr val="bg1">
              <a:alpha val="0"/>
            </a:schemeClr>
          </a:solidFill>
        </p:spPr>
        <p:txBody>
          <a:bodyPr anchor="b" anchorCtr="0"/>
          <a:lstStyle>
            <a:lvl1pPr>
              <a:defRPr b="1">
                <a:latin typeface="Meiryo UI" panose="020B0604030504040204" pitchFamily="34" charset="-128"/>
                <a:ea typeface="Meiryo UI" panose="020B0604030504040204" pitchFamily="34" charset="-128"/>
              </a:defRPr>
            </a:lvl1pPr>
          </a:lstStyle>
          <a:p>
            <a:r>
              <a:rPr lang="ja-JP" altLang="en-US" dirty="0"/>
              <a:t>タイトルを入力タイトルを入力</a:t>
            </a:r>
          </a:p>
        </p:txBody>
      </p:sp>
      <p:sp>
        <p:nvSpPr>
          <p:cNvPr id="5124" name="Rectangle 4"/>
          <p:cNvSpPr>
            <a:spLocks noGrp="1" noChangeArrowheads="1"/>
          </p:cNvSpPr>
          <p:nvPr>
            <p:ph type="subTitle" idx="1" hasCustomPrompt="1"/>
          </p:nvPr>
        </p:nvSpPr>
        <p:spPr>
          <a:xfrm>
            <a:off x="2836383" y="4396485"/>
            <a:ext cx="8071395" cy="757434"/>
          </a:xfrm>
          <a:solidFill>
            <a:schemeClr val="bg1">
              <a:alpha val="0"/>
            </a:schemeClr>
          </a:solidFill>
        </p:spPr>
        <p:txBody>
          <a:bodyPr anchor="ctr"/>
          <a:lstStyle>
            <a:lvl1pPr marL="0" indent="0" algn="r">
              <a:buFontTx/>
              <a:buNone/>
              <a:defRPr sz="2800" baseline="0">
                <a:solidFill>
                  <a:srgbClr val="24235C"/>
                </a:solidFill>
                <a:latin typeface="Meiryo UI" panose="020B0604030504040204" pitchFamily="34" charset="-128"/>
                <a:ea typeface="Meiryo UI" panose="020B0604030504040204" pitchFamily="34" charset="-128"/>
              </a:defRPr>
            </a:lvl1pPr>
          </a:lstStyle>
          <a:p>
            <a:pPr marL="0" marR="0" lvl="0" indent="0" algn="r" defTabSz="914400" rtl="0" eaLnBrk="1" fontAlgn="base" latinLnBrk="0" hangingPunct="1">
              <a:lnSpc>
                <a:spcPct val="100000"/>
              </a:lnSpc>
              <a:spcBef>
                <a:spcPct val="20000"/>
              </a:spcBef>
              <a:spcAft>
                <a:spcPct val="0"/>
              </a:spcAft>
              <a:buClr>
                <a:srgbClr val="000066"/>
              </a:buClr>
              <a:buSzTx/>
              <a:buFontTx/>
              <a:buNone/>
              <a:tabLst/>
              <a:defRPr/>
            </a:pPr>
            <a:r>
              <a:rPr kumimoji="1" lang="ja-JP" altLang="en-US"/>
              <a:t>サブタイトルを入力サブタイトルを入力</a:t>
            </a:r>
          </a:p>
        </p:txBody>
      </p:sp>
      <p:sp>
        <p:nvSpPr>
          <p:cNvPr id="2" name="テキスト ボックス 1">
            <a:extLst>
              <a:ext uri="{FF2B5EF4-FFF2-40B4-BE49-F238E27FC236}">
                <a16:creationId xmlns:a16="http://schemas.microsoft.com/office/drawing/2014/main" id="{FE89257F-065A-CC1F-20FC-2619191F6A29}"/>
              </a:ext>
            </a:extLst>
          </p:cNvPr>
          <p:cNvSpPr txBox="1"/>
          <p:nvPr userDrawn="1"/>
        </p:nvSpPr>
        <p:spPr>
          <a:xfrm>
            <a:off x="1836766" y="5550195"/>
            <a:ext cx="2820003" cy="707886"/>
          </a:xfrm>
          <a:prstGeom prst="rect">
            <a:avLst/>
          </a:prstGeom>
          <a:solidFill>
            <a:schemeClr val="bg1"/>
          </a:solidFill>
        </p:spPr>
        <p:txBody>
          <a:bodyPr wrap="none" rtlCol="0">
            <a:spAutoFit/>
          </a:bodyPr>
          <a:lstStyle/>
          <a:p>
            <a:r>
              <a:rPr kumimoji="1" lang="en-US" altLang="ja-JP" sz="2000" dirty="0">
                <a:solidFill>
                  <a:srgbClr val="FF0000"/>
                </a:solidFill>
              </a:rPr>
              <a:t>I</a:t>
            </a:r>
            <a:r>
              <a:rPr kumimoji="1" lang="en-US" altLang="ja-JP" sz="2000" dirty="0"/>
              <a:t>T </a:t>
            </a:r>
            <a:r>
              <a:rPr kumimoji="1" lang="en-US" altLang="ja-JP" sz="2000" dirty="0">
                <a:solidFill>
                  <a:srgbClr val="FF0000"/>
                </a:solidFill>
              </a:rPr>
              <a:t>P</a:t>
            </a:r>
            <a:r>
              <a:rPr kumimoji="1" lang="en-US" altLang="ja-JP" sz="2000" dirty="0"/>
              <a:t>romotion </a:t>
            </a:r>
            <a:r>
              <a:rPr kumimoji="1" lang="en-US" altLang="ja-JP" sz="2000" dirty="0">
                <a:solidFill>
                  <a:srgbClr val="FF0000"/>
                </a:solidFill>
              </a:rPr>
              <a:t>A</a:t>
            </a:r>
            <a:r>
              <a:rPr kumimoji="1" lang="en-US" altLang="ja-JP" sz="2000" dirty="0"/>
              <a:t>gency</a:t>
            </a:r>
          </a:p>
          <a:p>
            <a:r>
              <a:rPr kumimoji="1" lang="en-US" altLang="ja-JP" sz="2000" dirty="0"/>
              <a:t>Japan</a:t>
            </a:r>
            <a:endParaRPr kumimoji="1" lang="ja-JP" altLang="en-US" sz="2000" dirty="0"/>
          </a:p>
        </p:txBody>
      </p:sp>
    </p:spTree>
    <p:extLst>
      <p:ext uri="{BB962C8B-B14F-4D97-AF65-F5344CB8AC3E}">
        <p14:creationId xmlns:p14="http://schemas.microsoft.com/office/powerpoint/2010/main" val="54722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英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42229" y="1382319"/>
            <a:ext cx="10265549" cy="2275281"/>
          </a:xfrm>
        </p:spPr>
        <p:txBody>
          <a:bodyPr/>
          <a:lstStyle>
            <a:lvl1pPr>
              <a:defRPr>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pic>
        <p:nvPicPr>
          <p:cNvPr id="4" name="図 3">
            <a:extLst>
              <a:ext uri="{FF2B5EF4-FFF2-40B4-BE49-F238E27FC236}">
                <a16:creationId xmlns:a16="http://schemas.microsoft.com/office/drawing/2014/main" id="{08FE7004-1166-843D-D74D-637CCA1726A1}"/>
              </a:ext>
            </a:extLst>
          </p:cNvPr>
          <p:cNvPicPr>
            <a:picLocks noChangeAspect="1"/>
          </p:cNvPicPr>
          <p:nvPr userDrawn="1"/>
        </p:nvPicPr>
        <p:blipFill>
          <a:blip r:embed="rId2"/>
          <a:stretch>
            <a:fillRect/>
          </a:stretch>
        </p:blipFill>
        <p:spPr>
          <a:xfrm>
            <a:off x="10907778" y="198169"/>
            <a:ext cx="1103588" cy="1071129"/>
          </a:xfrm>
          <a:prstGeom prst="rect">
            <a:avLst/>
          </a:prstGeom>
        </p:spPr>
      </p:pic>
      <p:sp>
        <p:nvSpPr>
          <p:cNvPr id="5" name="テキスト ボックス 4">
            <a:extLst>
              <a:ext uri="{FF2B5EF4-FFF2-40B4-BE49-F238E27FC236}">
                <a16:creationId xmlns:a16="http://schemas.microsoft.com/office/drawing/2014/main" id="{155BE7BE-AC6F-AC4D-2AE2-AFFCFC174341}"/>
              </a:ext>
            </a:extLst>
          </p:cNvPr>
          <p:cNvSpPr txBox="1"/>
          <p:nvPr userDrawn="1"/>
        </p:nvSpPr>
        <p:spPr>
          <a:xfrm>
            <a:off x="11097724" y="797531"/>
            <a:ext cx="764953" cy="338554"/>
          </a:xfrm>
          <a:prstGeom prst="rect">
            <a:avLst/>
          </a:prstGeom>
          <a:noFill/>
        </p:spPr>
        <p:txBody>
          <a:bodyPr wrap="none" rtlCol="0">
            <a:spAutoFit/>
          </a:bodyPr>
          <a:lstStyle/>
          <a:p>
            <a:r>
              <a:rPr kumimoji="1" lang="en-US" altLang="ja-JP" sz="1600" dirty="0"/>
              <a:t>Japan</a:t>
            </a:r>
            <a:endParaRPr kumimoji="1" lang="ja-JP" altLang="en-US" sz="1600" dirty="0"/>
          </a:p>
        </p:txBody>
      </p:sp>
    </p:spTree>
    <p:extLst>
      <p:ext uri="{BB962C8B-B14F-4D97-AF65-F5344CB8AC3E}">
        <p14:creationId xmlns:p14="http://schemas.microsoft.com/office/powerpoint/2010/main" val="34161357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英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715102" y="3511797"/>
            <a:ext cx="10266565" cy="1362075"/>
          </a:xfrm>
        </p:spPr>
        <p:txBody>
          <a:bodyPr anchor="t"/>
          <a:lstStyle>
            <a:lvl1pPr marL="457200" indent="-457200" algn="l">
              <a:buFont typeface="Arial" panose="020B0604020202020204" pitchFamily="34" charset="0"/>
              <a:buChar char="•"/>
              <a:defRPr sz="2800" b="0" cap="none">
                <a:solidFill>
                  <a:schemeClr val="accent2"/>
                </a:solidFill>
                <a:latin typeface="Meiryo UI" panose="020B0604030504040204" pitchFamily="34" charset="-128"/>
                <a:ea typeface="Meiryo UI" panose="020B0604030504040204" pitchFamily="34" charset="-128"/>
              </a:defRPr>
            </a:lvl1pPr>
          </a:lstStyle>
          <a:p>
            <a:r>
              <a:rPr lang="ja-JP" altLang="en-US" dirty="0"/>
              <a:t>書式設定</a:t>
            </a:r>
          </a:p>
        </p:txBody>
      </p:sp>
      <p:sp>
        <p:nvSpPr>
          <p:cNvPr id="3" name="テキスト プレースホルダ 2"/>
          <p:cNvSpPr>
            <a:spLocks noGrp="1"/>
          </p:cNvSpPr>
          <p:nvPr>
            <p:ph type="body" idx="1"/>
          </p:nvPr>
        </p:nvSpPr>
        <p:spPr>
          <a:xfrm>
            <a:off x="1715102" y="2011607"/>
            <a:ext cx="10266565" cy="1500187"/>
          </a:xfrm>
        </p:spPr>
        <p:txBody>
          <a:bodyPr anchor="b"/>
          <a:lstStyle>
            <a:lvl1pPr marL="0" indent="0">
              <a:buNone/>
              <a:defRPr sz="3600">
                <a:solidFill>
                  <a:srgbClr val="24235C"/>
                </a:solidFill>
                <a:latin typeface="Meiryo UI" panose="020B0604030504040204" pitchFamily="34" charset="-128"/>
                <a:ea typeface="Meiryo UI" panose="020B0604030504040204" pitchFamily="34" charset="-128"/>
              </a:defRPr>
            </a:lvl1pPr>
            <a:lvl2pPr marL="457198" indent="0">
              <a:buNone/>
              <a:defRPr sz="1800"/>
            </a:lvl2pPr>
            <a:lvl3pPr marL="914395" indent="0">
              <a:buNone/>
              <a:defRPr sz="1600"/>
            </a:lvl3pPr>
            <a:lvl4pPr marL="1371592" indent="0">
              <a:buNone/>
              <a:defRPr sz="1400"/>
            </a:lvl4pPr>
            <a:lvl5pPr marL="1828789" indent="0">
              <a:buNone/>
              <a:defRPr sz="1400"/>
            </a:lvl5pPr>
            <a:lvl6pPr marL="2285987" indent="0">
              <a:buNone/>
              <a:defRPr sz="1400"/>
            </a:lvl6pPr>
            <a:lvl7pPr marL="2743185" indent="0">
              <a:buNone/>
              <a:defRPr sz="1400"/>
            </a:lvl7pPr>
            <a:lvl8pPr marL="3200381" indent="0">
              <a:buNone/>
              <a:defRPr sz="1400"/>
            </a:lvl8pPr>
            <a:lvl9pPr marL="3657579" indent="0">
              <a:buNone/>
              <a:defRPr sz="1400"/>
            </a:lvl9pPr>
          </a:lstStyle>
          <a:p>
            <a:pPr lvl="0"/>
            <a:r>
              <a:rPr lang="ja-JP" altLang="en-US"/>
              <a:t>マスター テキストの書式設定</a:t>
            </a:r>
          </a:p>
        </p:txBody>
      </p:sp>
      <p:pic>
        <p:nvPicPr>
          <p:cNvPr id="10" name="図 9" descr="グラフィカル ユーザー インターフェイス, アプリケーション&#10;&#10;自動的に生成された説明">
            <a:extLst>
              <a:ext uri="{FF2B5EF4-FFF2-40B4-BE49-F238E27FC236}">
                <a16:creationId xmlns:a16="http://schemas.microsoft.com/office/drawing/2014/main" id="{F13820A5-F28E-4BCD-E699-95D76DF4AD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907778" y="318976"/>
            <a:ext cx="1284222" cy="701749"/>
          </a:xfrm>
          <a:prstGeom prst="rect">
            <a:avLst/>
          </a:prstGeom>
          <a:solidFill>
            <a:schemeClr val="bg1">
              <a:alpha val="0"/>
            </a:schemeClr>
          </a:solidFill>
        </p:spPr>
      </p:pic>
      <p:sp>
        <p:nvSpPr>
          <p:cNvPr id="7" name="スライド番号プレースホルダー 8">
            <a:extLst>
              <a:ext uri="{FF2B5EF4-FFF2-40B4-BE49-F238E27FC236}">
                <a16:creationId xmlns:a16="http://schemas.microsoft.com/office/drawing/2014/main" id="{FB712CBE-D6A9-5BAF-0FC1-65D3A11D46E4}"/>
              </a:ext>
            </a:extLst>
          </p:cNvPr>
          <p:cNvSpPr>
            <a:spLocks noGrp="1"/>
          </p:cNvSpPr>
          <p:nvPr>
            <p:ph type="sldNum" sz="quarter" idx="12"/>
          </p:nvPr>
        </p:nvSpPr>
        <p:spPr>
          <a:xfrm>
            <a:off x="11578856" y="6454032"/>
            <a:ext cx="493808" cy="233848"/>
          </a:xfrm>
        </p:spPr>
        <p:txBody>
          <a:bodyPr/>
          <a:lstStyle>
            <a:lvl1pPr>
              <a:defRPr>
                <a:solidFill>
                  <a:schemeClr val="bg1"/>
                </a:solidFill>
              </a:defRPr>
            </a:lvl1pPr>
          </a:lstStyle>
          <a:p>
            <a:fld id="{DBFB1F43-6F2E-4538-AABB-23AEDF146290}" type="slidenum">
              <a:rPr lang="ja-JP" altLang="en-US" smtClean="0"/>
              <a:pPr/>
              <a:t>‹#›</a:t>
            </a:fld>
            <a:endParaRPr lang="ja-JP" altLang="en-US"/>
          </a:p>
        </p:txBody>
      </p:sp>
      <p:sp>
        <p:nvSpPr>
          <p:cNvPr id="11" name="正方形/長方形 10">
            <a:extLst>
              <a:ext uri="{FF2B5EF4-FFF2-40B4-BE49-F238E27FC236}">
                <a16:creationId xmlns:a16="http://schemas.microsoft.com/office/drawing/2014/main" id="{6A8F3B84-5EC6-9D42-9AA5-A25331B5BC12}"/>
              </a:ext>
            </a:extLst>
          </p:cNvPr>
          <p:cNvSpPr/>
          <p:nvPr userDrawn="1"/>
        </p:nvSpPr>
        <p:spPr>
          <a:xfrm>
            <a:off x="1" y="0"/>
            <a:ext cx="10972800" cy="1318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グラフィカル ユーザー インターフェイス, アプリケーション&#10;&#10;自動的に生成された説明">
            <a:extLst>
              <a:ext uri="{FF2B5EF4-FFF2-40B4-BE49-F238E27FC236}">
                <a16:creationId xmlns:a16="http://schemas.microsoft.com/office/drawing/2014/main" id="{DFDDD8E4-0AB6-0E3C-ECBA-0A4C2E2FAD0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18680" b="84533"/>
          <a:stretch/>
        </p:blipFill>
        <p:spPr>
          <a:xfrm>
            <a:off x="1" y="0"/>
            <a:ext cx="1105785" cy="6857999"/>
          </a:xfrm>
          <a:prstGeom prst="rect">
            <a:avLst/>
          </a:prstGeom>
          <a:solidFill>
            <a:schemeClr val="bg1">
              <a:alpha val="0"/>
            </a:schemeClr>
          </a:solidFill>
        </p:spPr>
      </p:pic>
      <p:pic>
        <p:nvPicPr>
          <p:cNvPr id="4" name="図 3">
            <a:extLst>
              <a:ext uri="{FF2B5EF4-FFF2-40B4-BE49-F238E27FC236}">
                <a16:creationId xmlns:a16="http://schemas.microsoft.com/office/drawing/2014/main" id="{7C5628AD-BDB4-30A0-FFC4-3FD4F0921D10}"/>
              </a:ext>
            </a:extLst>
          </p:cNvPr>
          <p:cNvPicPr>
            <a:picLocks noChangeAspect="1"/>
          </p:cNvPicPr>
          <p:nvPr userDrawn="1"/>
        </p:nvPicPr>
        <p:blipFill>
          <a:blip r:embed="rId4"/>
          <a:stretch>
            <a:fillRect/>
          </a:stretch>
        </p:blipFill>
        <p:spPr>
          <a:xfrm>
            <a:off x="10907778" y="198169"/>
            <a:ext cx="1103588" cy="1071129"/>
          </a:xfrm>
          <a:prstGeom prst="rect">
            <a:avLst/>
          </a:prstGeom>
        </p:spPr>
      </p:pic>
      <p:sp>
        <p:nvSpPr>
          <p:cNvPr id="5" name="テキスト ボックス 4">
            <a:extLst>
              <a:ext uri="{FF2B5EF4-FFF2-40B4-BE49-F238E27FC236}">
                <a16:creationId xmlns:a16="http://schemas.microsoft.com/office/drawing/2014/main" id="{69239AF4-16FB-E342-07EE-CC8E2A947BD2}"/>
              </a:ext>
            </a:extLst>
          </p:cNvPr>
          <p:cNvSpPr txBox="1"/>
          <p:nvPr userDrawn="1"/>
        </p:nvSpPr>
        <p:spPr>
          <a:xfrm>
            <a:off x="11097724" y="797531"/>
            <a:ext cx="764953" cy="338554"/>
          </a:xfrm>
          <a:prstGeom prst="rect">
            <a:avLst/>
          </a:prstGeom>
          <a:noFill/>
        </p:spPr>
        <p:txBody>
          <a:bodyPr wrap="none" rtlCol="0">
            <a:spAutoFit/>
          </a:bodyPr>
          <a:lstStyle/>
          <a:p>
            <a:r>
              <a:rPr kumimoji="1" lang="en-US" altLang="ja-JP" sz="1600" dirty="0"/>
              <a:t>Japan</a:t>
            </a:r>
            <a:endParaRPr kumimoji="1" lang="ja-JP" altLang="en-US" sz="1600" dirty="0"/>
          </a:p>
        </p:txBody>
      </p:sp>
    </p:spTree>
    <p:extLst>
      <p:ext uri="{BB962C8B-B14F-4D97-AF65-F5344CB8AC3E}">
        <p14:creationId xmlns:p14="http://schemas.microsoft.com/office/powerpoint/2010/main" val="11493624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英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p>
            <a:r>
              <a:rPr lang="ja-JP" altLang="en-US"/>
              <a:t>タイトルを入力タイトルを入力</a:t>
            </a:r>
          </a:p>
        </p:txBody>
      </p:sp>
      <p:sp>
        <p:nvSpPr>
          <p:cNvPr id="5"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pic>
        <p:nvPicPr>
          <p:cNvPr id="3" name="図 2">
            <a:extLst>
              <a:ext uri="{FF2B5EF4-FFF2-40B4-BE49-F238E27FC236}">
                <a16:creationId xmlns:a16="http://schemas.microsoft.com/office/drawing/2014/main" id="{1BD3330A-9C45-4DC1-28EE-A3B922DF7F32}"/>
              </a:ext>
            </a:extLst>
          </p:cNvPr>
          <p:cNvPicPr>
            <a:picLocks noChangeAspect="1"/>
          </p:cNvPicPr>
          <p:nvPr userDrawn="1"/>
        </p:nvPicPr>
        <p:blipFill>
          <a:blip r:embed="rId2"/>
          <a:stretch>
            <a:fillRect/>
          </a:stretch>
        </p:blipFill>
        <p:spPr>
          <a:xfrm>
            <a:off x="10907778" y="198169"/>
            <a:ext cx="1103588" cy="1071129"/>
          </a:xfrm>
          <a:prstGeom prst="rect">
            <a:avLst/>
          </a:prstGeom>
        </p:spPr>
      </p:pic>
      <p:sp>
        <p:nvSpPr>
          <p:cNvPr id="4" name="テキスト ボックス 3">
            <a:extLst>
              <a:ext uri="{FF2B5EF4-FFF2-40B4-BE49-F238E27FC236}">
                <a16:creationId xmlns:a16="http://schemas.microsoft.com/office/drawing/2014/main" id="{2956109B-20D1-FAA9-E859-BA66CD24B725}"/>
              </a:ext>
            </a:extLst>
          </p:cNvPr>
          <p:cNvSpPr txBox="1"/>
          <p:nvPr userDrawn="1"/>
        </p:nvSpPr>
        <p:spPr>
          <a:xfrm>
            <a:off x="11097724" y="797531"/>
            <a:ext cx="764953" cy="338554"/>
          </a:xfrm>
          <a:prstGeom prst="rect">
            <a:avLst/>
          </a:prstGeom>
          <a:noFill/>
        </p:spPr>
        <p:txBody>
          <a:bodyPr wrap="none" rtlCol="0">
            <a:spAutoFit/>
          </a:bodyPr>
          <a:lstStyle/>
          <a:p>
            <a:r>
              <a:rPr kumimoji="1" lang="en-US" altLang="ja-JP" sz="1600" dirty="0"/>
              <a:t>Japan</a:t>
            </a:r>
            <a:endParaRPr kumimoji="1" lang="ja-JP" altLang="en-US" sz="1600" dirty="0"/>
          </a:p>
        </p:txBody>
      </p:sp>
    </p:spTree>
    <p:extLst>
      <p:ext uri="{BB962C8B-B14F-4D97-AF65-F5344CB8AC3E}">
        <p14:creationId xmlns:p14="http://schemas.microsoft.com/office/powerpoint/2010/main" val="1659766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全白紙">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2F19384-E0F2-80F1-1B8C-EA064204CE04}"/>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46237197"/>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3B17F815-C815-91FF-EAA6-0133579834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5123" name="Rectangle 3"/>
          <p:cNvSpPr>
            <a:spLocks noGrp="1" noChangeArrowheads="1"/>
          </p:cNvSpPr>
          <p:nvPr>
            <p:ph type="ctrTitle" hasCustomPrompt="1"/>
          </p:nvPr>
        </p:nvSpPr>
        <p:spPr>
          <a:xfrm>
            <a:off x="624417" y="1107698"/>
            <a:ext cx="10251243" cy="1191600"/>
          </a:xfrm>
          <a:solidFill>
            <a:schemeClr val="bg1">
              <a:alpha val="0"/>
            </a:schemeClr>
          </a:solidFill>
        </p:spPr>
        <p:txBody>
          <a:bodyPr anchor="b" anchorCtr="0"/>
          <a:lstStyle>
            <a:lvl1pPr>
              <a:defRPr b="1">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5124" name="Rectangle 4"/>
          <p:cNvSpPr>
            <a:spLocks noGrp="1" noChangeArrowheads="1"/>
          </p:cNvSpPr>
          <p:nvPr>
            <p:ph type="subTitle" idx="1" hasCustomPrompt="1"/>
          </p:nvPr>
        </p:nvSpPr>
        <p:spPr>
          <a:xfrm>
            <a:off x="2836383" y="4396485"/>
            <a:ext cx="8071395" cy="757434"/>
          </a:xfrm>
          <a:solidFill>
            <a:schemeClr val="bg1">
              <a:alpha val="0"/>
            </a:schemeClr>
          </a:solidFill>
        </p:spPr>
        <p:txBody>
          <a:bodyPr anchor="ctr"/>
          <a:lstStyle>
            <a:lvl1pPr marL="0" indent="0" algn="r">
              <a:buFontTx/>
              <a:buNone/>
              <a:defRPr sz="2800" baseline="0">
                <a:solidFill>
                  <a:srgbClr val="24235C"/>
                </a:solidFill>
                <a:latin typeface="Meiryo UI" panose="020B0604030504040204" pitchFamily="34" charset="-128"/>
                <a:ea typeface="Meiryo UI" panose="020B0604030504040204" pitchFamily="34" charset="-128"/>
              </a:defRPr>
            </a:lvl1pPr>
          </a:lstStyle>
          <a:p>
            <a:pPr marL="0" marR="0" lvl="0" indent="0" algn="r" defTabSz="914400" rtl="0" eaLnBrk="1" fontAlgn="base" latinLnBrk="0" hangingPunct="1">
              <a:lnSpc>
                <a:spcPct val="100000"/>
              </a:lnSpc>
              <a:spcBef>
                <a:spcPct val="20000"/>
              </a:spcBef>
              <a:spcAft>
                <a:spcPct val="0"/>
              </a:spcAft>
              <a:buClr>
                <a:srgbClr val="000066"/>
              </a:buClr>
              <a:buSzTx/>
              <a:buFontTx/>
              <a:buNone/>
              <a:tabLst/>
              <a:defRPr/>
            </a:pPr>
            <a:r>
              <a:rPr kumimoji="1" lang="ja-JP" altLang="en-US"/>
              <a:t>サブタイトルを入力サブタイトルを入力</a:t>
            </a:r>
          </a:p>
        </p:txBody>
      </p:sp>
    </p:spTree>
    <p:extLst>
      <p:ext uri="{BB962C8B-B14F-4D97-AF65-F5344CB8AC3E}">
        <p14:creationId xmlns:p14="http://schemas.microsoft.com/office/powerpoint/2010/main" val="936417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42229" y="1382319"/>
            <a:ext cx="10265549" cy="4745463"/>
          </a:xfrm>
        </p:spPr>
        <p:txBody>
          <a:bodyPr/>
          <a:lstStyle>
            <a:lvl1pPr>
              <a:defRPr>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Tree>
    <p:extLst>
      <p:ext uri="{BB962C8B-B14F-4D97-AF65-F5344CB8AC3E}">
        <p14:creationId xmlns:p14="http://schemas.microsoft.com/office/powerpoint/2010/main" val="3439014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715102" y="3511797"/>
            <a:ext cx="10266565" cy="1362075"/>
          </a:xfrm>
        </p:spPr>
        <p:txBody>
          <a:bodyPr anchor="t"/>
          <a:lstStyle>
            <a:lvl1pPr marL="457200" indent="-457200" algn="l">
              <a:buFont typeface="Arial" panose="020B0604020202020204" pitchFamily="34" charset="0"/>
              <a:buChar char="•"/>
              <a:defRPr sz="2800" b="0" cap="all">
                <a:solidFill>
                  <a:schemeClr val="accent2"/>
                </a:solidFill>
                <a:latin typeface="Meiryo UI" panose="020B0604030504040204" pitchFamily="34" charset="-128"/>
                <a:ea typeface="Meiryo UI" panose="020B0604030504040204" pitchFamily="34" charset="-128"/>
              </a:defRPr>
            </a:lvl1pPr>
          </a:lstStyle>
          <a:p>
            <a:r>
              <a:rPr lang="ja-JP" altLang="en-US" dirty="0"/>
              <a:t>書式設定</a:t>
            </a:r>
          </a:p>
        </p:txBody>
      </p:sp>
      <p:sp>
        <p:nvSpPr>
          <p:cNvPr id="3" name="テキスト プレースホルダ 2"/>
          <p:cNvSpPr>
            <a:spLocks noGrp="1"/>
          </p:cNvSpPr>
          <p:nvPr>
            <p:ph type="body" idx="1"/>
          </p:nvPr>
        </p:nvSpPr>
        <p:spPr>
          <a:xfrm>
            <a:off x="1715102" y="2011607"/>
            <a:ext cx="10266565" cy="1500187"/>
          </a:xfrm>
        </p:spPr>
        <p:txBody>
          <a:bodyPr anchor="b"/>
          <a:lstStyle>
            <a:lvl1pPr marL="0" indent="0">
              <a:buNone/>
              <a:defRPr sz="3600">
                <a:solidFill>
                  <a:srgbClr val="24235C"/>
                </a:solidFill>
                <a:latin typeface="Meiryo UI" panose="020B0604030504040204" pitchFamily="34" charset="-128"/>
                <a:ea typeface="Meiryo UI" panose="020B0604030504040204" pitchFamily="34" charset="-128"/>
              </a:defRPr>
            </a:lvl1pPr>
            <a:lvl2pPr marL="457198" indent="0">
              <a:buNone/>
              <a:defRPr sz="1800"/>
            </a:lvl2pPr>
            <a:lvl3pPr marL="914395" indent="0">
              <a:buNone/>
              <a:defRPr sz="1600"/>
            </a:lvl3pPr>
            <a:lvl4pPr marL="1371592" indent="0">
              <a:buNone/>
              <a:defRPr sz="1400"/>
            </a:lvl4pPr>
            <a:lvl5pPr marL="1828789" indent="0">
              <a:buNone/>
              <a:defRPr sz="1400"/>
            </a:lvl5pPr>
            <a:lvl6pPr marL="2285987" indent="0">
              <a:buNone/>
              <a:defRPr sz="1400"/>
            </a:lvl6pPr>
            <a:lvl7pPr marL="2743185" indent="0">
              <a:buNone/>
              <a:defRPr sz="1400"/>
            </a:lvl7pPr>
            <a:lvl8pPr marL="3200381" indent="0">
              <a:buNone/>
              <a:defRPr sz="1400"/>
            </a:lvl8pPr>
            <a:lvl9pPr marL="3657579" indent="0">
              <a:buNone/>
              <a:defRPr sz="1400"/>
            </a:lvl9pPr>
          </a:lstStyle>
          <a:p>
            <a:pPr lvl="0"/>
            <a:r>
              <a:rPr lang="ja-JP" altLang="en-US"/>
              <a:t>マスター テキストの書式設定</a:t>
            </a:r>
          </a:p>
        </p:txBody>
      </p:sp>
      <p:pic>
        <p:nvPicPr>
          <p:cNvPr id="10" name="図 9" descr="グラフィカル ユーザー インターフェイス, アプリケーション&#10;&#10;自動的に生成された説明">
            <a:extLst>
              <a:ext uri="{FF2B5EF4-FFF2-40B4-BE49-F238E27FC236}">
                <a16:creationId xmlns:a16="http://schemas.microsoft.com/office/drawing/2014/main" id="{F13820A5-F28E-4BCD-E699-95D76DF4AD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907778" y="318976"/>
            <a:ext cx="1284222" cy="701749"/>
          </a:xfrm>
          <a:prstGeom prst="rect">
            <a:avLst/>
          </a:prstGeom>
          <a:solidFill>
            <a:schemeClr val="bg1">
              <a:alpha val="0"/>
            </a:schemeClr>
          </a:solidFill>
        </p:spPr>
      </p:pic>
      <p:sp>
        <p:nvSpPr>
          <p:cNvPr id="7" name="スライド番号プレースホルダー 8">
            <a:extLst>
              <a:ext uri="{FF2B5EF4-FFF2-40B4-BE49-F238E27FC236}">
                <a16:creationId xmlns:a16="http://schemas.microsoft.com/office/drawing/2014/main" id="{FB712CBE-D6A9-5BAF-0FC1-65D3A11D46E4}"/>
              </a:ext>
            </a:extLst>
          </p:cNvPr>
          <p:cNvSpPr>
            <a:spLocks noGrp="1"/>
          </p:cNvSpPr>
          <p:nvPr>
            <p:ph type="sldNum" sz="quarter" idx="12"/>
          </p:nvPr>
        </p:nvSpPr>
        <p:spPr>
          <a:xfrm>
            <a:off x="11578856" y="6454032"/>
            <a:ext cx="493808" cy="233848"/>
          </a:xfrm>
        </p:spPr>
        <p:txBody>
          <a:bodyPr/>
          <a:lstStyle>
            <a:lvl1pPr>
              <a:defRPr>
                <a:solidFill>
                  <a:schemeClr val="bg1"/>
                </a:solidFill>
              </a:defRPr>
            </a:lvl1pPr>
          </a:lstStyle>
          <a:p>
            <a:fld id="{DBFB1F43-6F2E-4538-AABB-23AEDF146290}" type="slidenum">
              <a:rPr lang="ja-JP" altLang="en-US" smtClean="0"/>
              <a:pPr/>
              <a:t>‹#›</a:t>
            </a:fld>
            <a:endParaRPr lang="ja-JP" altLang="en-US"/>
          </a:p>
        </p:txBody>
      </p:sp>
      <p:sp>
        <p:nvSpPr>
          <p:cNvPr id="11" name="正方形/長方形 10">
            <a:extLst>
              <a:ext uri="{FF2B5EF4-FFF2-40B4-BE49-F238E27FC236}">
                <a16:creationId xmlns:a16="http://schemas.microsoft.com/office/drawing/2014/main" id="{6A8F3B84-5EC6-9D42-9AA5-A25331B5BC12}"/>
              </a:ext>
            </a:extLst>
          </p:cNvPr>
          <p:cNvSpPr/>
          <p:nvPr userDrawn="1"/>
        </p:nvSpPr>
        <p:spPr>
          <a:xfrm>
            <a:off x="1" y="0"/>
            <a:ext cx="10972800" cy="1318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グラフィカル ユーザー インターフェイス, アプリケーション&#10;&#10;自動的に生成された説明">
            <a:extLst>
              <a:ext uri="{FF2B5EF4-FFF2-40B4-BE49-F238E27FC236}">
                <a16:creationId xmlns:a16="http://schemas.microsoft.com/office/drawing/2014/main" id="{DFDDD8E4-0AB6-0E3C-ECBA-0A4C2E2FAD0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18680" b="84533"/>
          <a:stretch/>
        </p:blipFill>
        <p:spPr>
          <a:xfrm>
            <a:off x="1" y="0"/>
            <a:ext cx="1105785" cy="6857999"/>
          </a:xfrm>
          <a:prstGeom prst="rect">
            <a:avLst/>
          </a:prstGeom>
          <a:solidFill>
            <a:schemeClr val="bg1">
              <a:alpha val="0"/>
            </a:schemeClr>
          </a:solidFill>
        </p:spPr>
      </p:pic>
    </p:spTree>
    <p:extLst>
      <p:ext uri="{BB962C8B-B14F-4D97-AF65-F5344CB8AC3E}">
        <p14:creationId xmlns:p14="http://schemas.microsoft.com/office/powerpoint/2010/main" val="2400153850"/>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3" name="コンテンツ プレースホルダ 2"/>
          <p:cNvSpPr>
            <a:spLocks noGrp="1"/>
          </p:cNvSpPr>
          <p:nvPr>
            <p:ph sz="half" idx="1"/>
          </p:nvPr>
        </p:nvSpPr>
        <p:spPr>
          <a:xfrm>
            <a:off x="638959"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3"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294690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17" name="コンテンツ プレースホルダー 1">
            <a:extLst>
              <a:ext uri="{FF2B5EF4-FFF2-40B4-BE49-F238E27FC236}">
                <a16:creationId xmlns:a16="http://schemas.microsoft.com/office/drawing/2014/main" id="{CB4BF5C3-D547-C112-F341-911B6F2AF162}"/>
              </a:ext>
            </a:extLst>
          </p:cNvPr>
          <p:cNvSpPr>
            <a:spLocks noGrp="1"/>
          </p:cNvSpPr>
          <p:nvPr>
            <p:ph idx="1"/>
          </p:nvPr>
        </p:nvSpPr>
        <p:spPr>
          <a:xfrm>
            <a:off x="650863" y="1652230"/>
            <a:ext cx="4918062" cy="505775"/>
          </a:xfrm>
        </p:spPr>
        <p:txBody>
          <a:bodyPr/>
          <a:lstStyle>
            <a:lvl1pPr marL="342900" indent="-342900">
              <a:buFont typeface="Wingdings" pitchFamily="2" charset="2"/>
              <a:buChar char="n"/>
              <a:defRPr sz="2400">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18" name="コンテンツ プレースホルダー 2">
            <a:extLst>
              <a:ext uri="{FF2B5EF4-FFF2-40B4-BE49-F238E27FC236}">
                <a16:creationId xmlns:a16="http://schemas.microsoft.com/office/drawing/2014/main" id="{89817553-19E8-0D02-1EEC-CB3BEE8A1315}"/>
              </a:ext>
            </a:extLst>
          </p:cNvPr>
          <p:cNvSpPr>
            <a:spLocks noGrp="1"/>
          </p:cNvSpPr>
          <p:nvPr>
            <p:ph idx="14" hasCustomPrompt="1"/>
          </p:nvPr>
        </p:nvSpPr>
        <p:spPr>
          <a:xfrm>
            <a:off x="650863" y="2240328"/>
            <a:ext cx="4918062" cy="3889540"/>
          </a:xfrm>
        </p:spPr>
        <p:txBody>
          <a:bodyPr/>
          <a:lstStyle>
            <a:lvl1pPr marL="0" indent="0">
              <a:buNone/>
              <a:defRPr sz="18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
        <p:nvSpPr>
          <p:cNvPr id="20" name="コンテンツ プレースホルダー 1">
            <a:extLst>
              <a:ext uri="{FF2B5EF4-FFF2-40B4-BE49-F238E27FC236}">
                <a16:creationId xmlns:a16="http://schemas.microsoft.com/office/drawing/2014/main" id="{41DF0F5E-7E85-7AE7-3FA3-97C4D3194299}"/>
              </a:ext>
            </a:extLst>
          </p:cNvPr>
          <p:cNvSpPr>
            <a:spLocks noGrp="1"/>
          </p:cNvSpPr>
          <p:nvPr>
            <p:ph idx="15"/>
          </p:nvPr>
        </p:nvSpPr>
        <p:spPr>
          <a:xfrm>
            <a:off x="5980595" y="1652230"/>
            <a:ext cx="4918062" cy="505775"/>
          </a:xfrm>
        </p:spPr>
        <p:txBody>
          <a:bodyPr/>
          <a:lstStyle>
            <a:lvl1pPr marL="342900" indent="-342900">
              <a:buFont typeface="Wingdings" pitchFamily="2" charset="2"/>
              <a:buChar char="n"/>
              <a:defRPr sz="24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21" name="コンテンツ プレースホルダー 2">
            <a:extLst>
              <a:ext uri="{FF2B5EF4-FFF2-40B4-BE49-F238E27FC236}">
                <a16:creationId xmlns:a16="http://schemas.microsoft.com/office/drawing/2014/main" id="{6A2281D9-6F6F-5B3C-8867-50EEE9DC8654}"/>
              </a:ext>
            </a:extLst>
          </p:cNvPr>
          <p:cNvSpPr>
            <a:spLocks noGrp="1"/>
          </p:cNvSpPr>
          <p:nvPr>
            <p:ph idx="16" hasCustomPrompt="1"/>
          </p:nvPr>
        </p:nvSpPr>
        <p:spPr>
          <a:xfrm>
            <a:off x="5980595" y="2240328"/>
            <a:ext cx="4918062" cy="3889540"/>
          </a:xfrm>
        </p:spPr>
        <p:txBody>
          <a:bodyPr/>
          <a:lstStyle>
            <a:lvl1pPr marL="0" indent="0">
              <a:buNone/>
              <a:defRPr sz="1800">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Tree>
    <p:extLst>
      <p:ext uri="{BB962C8B-B14F-4D97-AF65-F5344CB8AC3E}">
        <p14:creationId xmlns:p14="http://schemas.microsoft.com/office/powerpoint/2010/main" val="372006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42229" y="1382320"/>
            <a:ext cx="10265549" cy="2222118"/>
          </a:xfrm>
        </p:spPr>
        <p:txBody>
          <a:bodyPr/>
          <a:lstStyle>
            <a:lvl1pPr>
              <a:defRPr>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Tree>
    <p:extLst>
      <p:ext uri="{BB962C8B-B14F-4D97-AF65-F5344CB8AC3E}">
        <p14:creationId xmlns:p14="http://schemas.microsoft.com/office/powerpoint/2010/main" val="2587759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p>
            <a:r>
              <a:rPr lang="ja-JP" altLang="en-US"/>
              <a:t>タイトルを入力タイトルを入力</a:t>
            </a:r>
          </a:p>
        </p:txBody>
      </p:sp>
      <p:sp>
        <p:nvSpPr>
          <p:cNvPr id="5"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1210799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424137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7" name="図 6" descr="ロゴ&#10;&#10;低い精度で自動的に生成された説明">
            <a:extLst>
              <a:ext uri="{FF2B5EF4-FFF2-40B4-BE49-F238E27FC236}">
                <a16:creationId xmlns:a16="http://schemas.microsoft.com/office/drawing/2014/main" id="{D5428FA8-40B6-8B61-FAEA-4B5641E735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712"/>
            <a:ext cx="12195049" cy="6856287"/>
          </a:xfrm>
          <a:prstGeom prst="rect">
            <a:avLst/>
          </a:prstGeom>
        </p:spPr>
      </p:pic>
    </p:spTree>
    <p:extLst>
      <p:ext uri="{BB962C8B-B14F-4D97-AF65-F5344CB8AC3E}">
        <p14:creationId xmlns:p14="http://schemas.microsoft.com/office/powerpoint/2010/main" val="8473424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裏表紙">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2F19384-E0F2-80F1-1B8C-EA064204CE04}"/>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9640443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裏表紙">
    <p:spTree>
      <p:nvGrpSpPr>
        <p:cNvPr id="1" name=""/>
        <p:cNvGrpSpPr/>
        <p:nvPr/>
      </p:nvGrpSpPr>
      <p:grpSpPr>
        <a:xfrm>
          <a:off x="0" y="0"/>
          <a:ext cx="0" cy="0"/>
          <a:chOff x="0" y="0"/>
          <a:chExt cx="0" cy="0"/>
        </a:xfrm>
      </p:grpSpPr>
      <p:pic>
        <p:nvPicPr>
          <p:cNvPr id="7" name="図 6" descr="ロゴ&#10;&#10;低い精度で自動的に生成された説明">
            <a:extLst>
              <a:ext uri="{FF2B5EF4-FFF2-40B4-BE49-F238E27FC236}">
                <a16:creationId xmlns:a16="http://schemas.microsoft.com/office/drawing/2014/main" id="{D5428FA8-40B6-8B61-FAEA-4B5641E735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9" y="0"/>
            <a:ext cx="12195049" cy="6856287"/>
          </a:xfrm>
          <a:prstGeom prst="rect">
            <a:avLst/>
          </a:prstGeom>
        </p:spPr>
      </p:pic>
      <p:sp>
        <p:nvSpPr>
          <p:cNvPr id="11" name="スライド番号プレースホルダー 4">
            <a:extLst>
              <a:ext uri="{FF2B5EF4-FFF2-40B4-BE49-F238E27FC236}">
                <a16:creationId xmlns:a16="http://schemas.microsoft.com/office/drawing/2014/main" id="{BBC5AFC1-67C0-DA2E-3B5B-49FE2489FBF9}"/>
              </a:ext>
            </a:extLst>
          </p:cNvPr>
          <p:cNvSpPr>
            <a:spLocks noGrp="1"/>
          </p:cNvSpPr>
          <p:nvPr>
            <p:ph type="sldNum" sz="quarter" idx="12"/>
          </p:nvPr>
        </p:nvSpPr>
        <p:spPr>
          <a:xfrm>
            <a:off x="9227864" y="6454031"/>
            <a:ext cx="2844800" cy="287337"/>
          </a:xfrm>
        </p:spPr>
        <p:txBody>
          <a:bodyPr/>
          <a:lstStyle>
            <a:lvl1pPr>
              <a:defRPr baseline="0">
                <a:solidFill>
                  <a:srgbClr val="000066"/>
                </a:solidFill>
              </a:defRPr>
            </a:lvl1pPr>
          </a:lstStyle>
          <a:p>
            <a:fld id="{DBFB1F43-6F2E-4538-AABB-23AEDF146290}" type="slidenum">
              <a:rPr lang="ja-JP" altLang="en-US" smtClean="0"/>
              <a:pPr/>
              <a:t>‹#›</a:t>
            </a:fld>
            <a:endParaRPr lang="ja-JP" altLang="en-US"/>
          </a:p>
        </p:txBody>
      </p:sp>
      <p:pic>
        <p:nvPicPr>
          <p:cNvPr id="2" name="図 1" descr="ロゴ&#10;&#10;低い精度で自動的に生成された説明">
            <a:extLst>
              <a:ext uri="{FF2B5EF4-FFF2-40B4-BE49-F238E27FC236}">
                <a16:creationId xmlns:a16="http://schemas.microsoft.com/office/drawing/2014/main" id="{C23273A9-D0D4-3BBC-AFB0-987AE01341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1738" t="41315" r="10474" b="41332"/>
          <a:stretch/>
        </p:blipFill>
        <p:spPr>
          <a:xfrm>
            <a:off x="1251638" y="2833231"/>
            <a:ext cx="5827923" cy="1189823"/>
          </a:xfrm>
          <a:prstGeom prst="rect">
            <a:avLst/>
          </a:prstGeom>
        </p:spPr>
      </p:pic>
    </p:spTree>
    <p:extLst>
      <p:ext uri="{BB962C8B-B14F-4D97-AF65-F5344CB8AC3E}">
        <p14:creationId xmlns:p14="http://schemas.microsoft.com/office/powerpoint/2010/main" val="4641449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テキスト">
    <p:spTree>
      <p:nvGrpSpPr>
        <p:cNvPr id="1" name=""/>
        <p:cNvGrpSpPr/>
        <p:nvPr/>
      </p:nvGrpSpPr>
      <p:grpSpPr>
        <a:xfrm>
          <a:off x="0" y="0"/>
          <a:ext cx="0" cy="0"/>
          <a:chOff x="0" y="0"/>
          <a:chExt cx="0" cy="0"/>
        </a:xfrm>
      </p:grpSpPr>
      <p:sp>
        <p:nvSpPr>
          <p:cNvPr id="7" name="日付プレースホルダー 6">
            <a:extLst>
              <a:ext uri="{FF2B5EF4-FFF2-40B4-BE49-F238E27FC236}">
                <a16:creationId xmlns:a16="http://schemas.microsoft.com/office/drawing/2014/main" id="{0AE3C8B9-3C4D-4F71-8D43-F061902EF52D}"/>
              </a:ext>
            </a:extLst>
          </p:cNvPr>
          <p:cNvSpPr>
            <a:spLocks noGrp="1"/>
          </p:cNvSpPr>
          <p:nvPr>
            <p:ph type="dt" sz="half" idx="10"/>
          </p:nvPr>
        </p:nvSpPr>
        <p:spPr/>
        <p:txBody>
          <a:bodyPr/>
          <a:lstStyle/>
          <a:p>
            <a:fld id="{8228271D-B0DC-964A-B573-F178493C22D0}" type="datetime1">
              <a:rPr lang="ja-JP" altLang="en-US" smtClean="0"/>
              <a:t>2025/4/1</a:t>
            </a:fld>
            <a:endParaRPr lang="ja-JP" altLang="en-US"/>
          </a:p>
        </p:txBody>
      </p:sp>
      <p:sp>
        <p:nvSpPr>
          <p:cNvPr id="8" name="フッター プレースホルダー 7">
            <a:extLst>
              <a:ext uri="{FF2B5EF4-FFF2-40B4-BE49-F238E27FC236}">
                <a16:creationId xmlns:a16="http://schemas.microsoft.com/office/drawing/2014/main" id="{E8B55238-83B7-47E8-B2E7-7E2749480E4C}"/>
              </a:ext>
            </a:extLst>
          </p:cNvPr>
          <p:cNvSpPr>
            <a:spLocks noGrp="1"/>
          </p:cNvSpPr>
          <p:nvPr>
            <p:ph type="ftr" sz="quarter" idx="11"/>
          </p:nvPr>
        </p:nvSpPr>
        <p:spPr/>
        <p:txBody>
          <a:bodyPr/>
          <a:lstStyle/>
          <a:p>
            <a:endParaRPr lang="ja-JP" altLang="en-US"/>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p>
            <a:r>
              <a:rPr lang="ja-JP" altLang="en-US"/>
              <a:t>タイトルを入力タイトルを入力</a:t>
            </a:r>
            <a:endParaRPr kumimoji="1" lang="ja-JP" altLang="en-US"/>
          </a:p>
        </p:txBody>
      </p:sp>
      <p:sp>
        <p:nvSpPr>
          <p:cNvPr id="11" name="コンテンツ プレースホルダー 1">
            <a:extLst>
              <a:ext uri="{FF2B5EF4-FFF2-40B4-BE49-F238E27FC236}">
                <a16:creationId xmlns:a16="http://schemas.microsoft.com/office/drawing/2014/main" id="{F6779F0E-F064-FE73-C401-D747385F19AB}"/>
              </a:ext>
            </a:extLst>
          </p:cNvPr>
          <p:cNvSpPr>
            <a:spLocks noGrp="1"/>
          </p:cNvSpPr>
          <p:nvPr>
            <p:ph idx="1" hasCustomPrompt="1"/>
          </p:nvPr>
        </p:nvSpPr>
        <p:spPr>
          <a:xfrm>
            <a:off x="650862" y="1832124"/>
            <a:ext cx="9564555" cy="460375"/>
          </a:xfrm>
          <a:noFill/>
        </p:spPr>
        <p:txBody>
          <a:bodyPr/>
          <a:lstStyle>
            <a:lvl1pPr marL="457200" indent="-457200">
              <a:buFont typeface="Wingdings" pitchFamily="2" charset="2"/>
              <a:buChar char="n"/>
              <a:defRPr baseline="0">
                <a:solidFill>
                  <a:srgbClr val="000066"/>
                </a:solidFill>
                <a:latin typeface="Meiryo UI" panose="020B0604030504040204" pitchFamily="34" charset="-128"/>
                <a:ea typeface="Meiryo UI" panose="020B0604030504040204" pitchFamily="34" charset="-128"/>
              </a:defRPr>
            </a:lvl1pPr>
          </a:lstStyle>
          <a:p>
            <a:pPr lvl="0"/>
            <a:r>
              <a:rPr kumimoji="1" lang="ja-JP" altLang="en-US"/>
              <a:t>テキストを入力テキストを入力</a:t>
            </a:r>
          </a:p>
        </p:txBody>
      </p:sp>
      <p:sp>
        <p:nvSpPr>
          <p:cNvPr id="12" name="コンテンツ プレースホルダー 2">
            <a:extLst>
              <a:ext uri="{FF2B5EF4-FFF2-40B4-BE49-F238E27FC236}">
                <a16:creationId xmlns:a16="http://schemas.microsoft.com/office/drawing/2014/main" id="{6DEB15CD-ACAF-5065-4CE9-0E0DF4F5D3F1}"/>
              </a:ext>
            </a:extLst>
          </p:cNvPr>
          <p:cNvSpPr>
            <a:spLocks noGrp="1"/>
          </p:cNvSpPr>
          <p:nvPr>
            <p:ph idx="14" hasCustomPrompt="1"/>
          </p:nvPr>
        </p:nvSpPr>
        <p:spPr>
          <a:xfrm>
            <a:off x="650862" y="2324171"/>
            <a:ext cx="9997571" cy="1415115"/>
          </a:xfrm>
        </p:spPr>
        <p:txBody>
          <a:bodyPr/>
          <a:lstStyle>
            <a:lvl1pPr marL="0" indent="0">
              <a:lnSpc>
                <a:spcPct val="150000"/>
              </a:lnSpc>
              <a:buNone/>
              <a:defRPr sz="1200">
                <a:latin typeface="Meiryo UI" panose="020B0604030504040204" pitchFamily="34" charset="-128"/>
                <a:ea typeface="Meiryo UI" panose="020B0604030504040204" pitchFamily="34" charset="-12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a:t>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a:t>
            </a:r>
            <a:endParaRPr kumimoji="1" lang="en-US" altLang="ja-JP" dirty="0"/>
          </a:p>
        </p:txBody>
      </p:sp>
      <p:sp>
        <p:nvSpPr>
          <p:cNvPr id="5" name="コンテンツ プレースホルダー 1">
            <a:extLst>
              <a:ext uri="{FF2B5EF4-FFF2-40B4-BE49-F238E27FC236}">
                <a16:creationId xmlns:a16="http://schemas.microsoft.com/office/drawing/2014/main" id="{32A9961D-CCC1-A7DA-1A89-6ED9594B4F87}"/>
              </a:ext>
            </a:extLst>
          </p:cNvPr>
          <p:cNvSpPr>
            <a:spLocks noGrp="1"/>
          </p:cNvSpPr>
          <p:nvPr>
            <p:ph idx="15" hasCustomPrompt="1"/>
          </p:nvPr>
        </p:nvSpPr>
        <p:spPr>
          <a:xfrm>
            <a:off x="650862" y="3818686"/>
            <a:ext cx="9564555" cy="460375"/>
          </a:xfrm>
        </p:spPr>
        <p:txBody>
          <a:bodyPr/>
          <a:lstStyle>
            <a:lvl1pPr marL="457200" indent="-457200">
              <a:buFont typeface="Wingdings" pitchFamily="2" charset="2"/>
              <a:buChar char="n"/>
              <a:defRPr baseline="0">
                <a:solidFill>
                  <a:srgbClr val="000066"/>
                </a:solidFill>
                <a:latin typeface="Meiryo UI" panose="020B0604030504040204" pitchFamily="34" charset="-128"/>
                <a:ea typeface="Meiryo UI" panose="020B0604030504040204" pitchFamily="34" charset="-128"/>
              </a:defRPr>
            </a:lvl1pPr>
          </a:lstStyle>
          <a:p>
            <a:pPr lvl="0"/>
            <a:r>
              <a:rPr kumimoji="1" lang="ja-JP" altLang="en-US"/>
              <a:t>テキストを入力テキストを入力</a:t>
            </a:r>
          </a:p>
        </p:txBody>
      </p:sp>
      <p:sp>
        <p:nvSpPr>
          <p:cNvPr id="15" name="コンテンツ プレースホルダー 2">
            <a:extLst>
              <a:ext uri="{FF2B5EF4-FFF2-40B4-BE49-F238E27FC236}">
                <a16:creationId xmlns:a16="http://schemas.microsoft.com/office/drawing/2014/main" id="{78A2A32C-A9BB-318D-9E6A-DD115FD487F7}"/>
              </a:ext>
            </a:extLst>
          </p:cNvPr>
          <p:cNvSpPr>
            <a:spLocks noGrp="1"/>
          </p:cNvSpPr>
          <p:nvPr>
            <p:ph idx="16" hasCustomPrompt="1"/>
          </p:nvPr>
        </p:nvSpPr>
        <p:spPr>
          <a:xfrm>
            <a:off x="650862" y="4310733"/>
            <a:ext cx="9997571" cy="1415115"/>
          </a:xfrm>
        </p:spPr>
        <p:txBody>
          <a:bodyPr/>
          <a:lstStyle>
            <a:lvl1pPr marL="0" indent="0">
              <a:lnSpc>
                <a:spcPct val="150000"/>
              </a:lnSpc>
              <a:buNone/>
              <a:defRPr sz="1200">
                <a:latin typeface="Meiryo UI" panose="020B0604030504040204" pitchFamily="34" charset="-128"/>
                <a:ea typeface="Meiryo UI" panose="020B0604030504040204" pitchFamily="34" charset="-12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a:t>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a:t>
            </a:r>
            <a:endParaRPr kumimoji="1" lang="en-US" altLang="ja-JP" dirty="0"/>
          </a:p>
        </p:txBody>
      </p:sp>
    </p:spTree>
    <p:extLst>
      <p:ext uri="{BB962C8B-B14F-4D97-AF65-F5344CB8AC3E}">
        <p14:creationId xmlns:p14="http://schemas.microsoft.com/office/powerpoint/2010/main" val="42556981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  自動的に生成された説明">
            <a:extLst>
              <a:ext uri="{FF2B5EF4-FFF2-40B4-BE49-F238E27FC236}">
                <a16:creationId xmlns:a16="http://schemas.microsoft.com/office/drawing/2014/main" id="{3B17F815-C815-91FF-EAA6-0133579834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5123" name="Rectangle 3"/>
          <p:cNvSpPr>
            <a:spLocks noGrp="1" noChangeArrowheads="1"/>
          </p:cNvSpPr>
          <p:nvPr>
            <p:ph type="ctrTitle" hasCustomPrompt="1"/>
          </p:nvPr>
        </p:nvSpPr>
        <p:spPr>
          <a:xfrm>
            <a:off x="624417" y="1107698"/>
            <a:ext cx="10251243" cy="1191600"/>
          </a:xfrm>
          <a:solidFill>
            <a:schemeClr val="bg1">
              <a:alpha val="0"/>
            </a:schemeClr>
          </a:solidFill>
        </p:spPr>
        <p:txBody>
          <a:bodyPr anchor="b" anchorCtr="0"/>
          <a:lstStyle>
            <a:lvl1pPr>
              <a:defRPr b="1">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5124" name="Rectangle 4"/>
          <p:cNvSpPr>
            <a:spLocks noGrp="1" noChangeArrowheads="1"/>
          </p:cNvSpPr>
          <p:nvPr>
            <p:ph type="subTitle" idx="1" hasCustomPrompt="1"/>
          </p:nvPr>
        </p:nvSpPr>
        <p:spPr>
          <a:xfrm>
            <a:off x="2836383" y="4396485"/>
            <a:ext cx="8071395" cy="757434"/>
          </a:xfrm>
          <a:solidFill>
            <a:schemeClr val="bg1">
              <a:alpha val="0"/>
            </a:schemeClr>
          </a:solidFill>
        </p:spPr>
        <p:txBody>
          <a:bodyPr anchor="ctr"/>
          <a:lstStyle>
            <a:lvl1pPr marL="0" indent="0" algn="r">
              <a:buFontTx/>
              <a:buNone/>
              <a:defRPr sz="2800" baseline="0">
                <a:solidFill>
                  <a:srgbClr val="24235C"/>
                </a:solidFill>
                <a:latin typeface="Meiryo UI" panose="020B0604030504040204" pitchFamily="34" charset="-128"/>
                <a:ea typeface="Meiryo UI" panose="020B0604030504040204" pitchFamily="34" charset="-128"/>
              </a:defRPr>
            </a:lvl1pPr>
          </a:lstStyle>
          <a:p>
            <a:pPr marL="0" marR="0" lvl="0" indent="0" algn="r" defTabSz="914400" rtl="0" eaLnBrk="1" fontAlgn="base" latinLnBrk="0" hangingPunct="1">
              <a:lnSpc>
                <a:spcPct val="100000"/>
              </a:lnSpc>
              <a:spcBef>
                <a:spcPct val="20000"/>
              </a:spcBef>
              <a:spcAft>
                <a:spcPct val="0"/>
              </a:spcAft>
              <a:buClr>
                <a:srgbClr val="000066"/>
              </a:buClr>
              <a:buSzTx/>
              <a:buFontTx/>
              <a:buNone/>
              <a:tabLst/>
              <a:defRPr/>
            </a:pPr>
            <a:r>
              <a:rPr kumimoji="1" lang="ja-JP" altLang="en-US"/>
              <a:t>サブタイトルを入力サブタイトルを入力</a:t>
            </a:r>
          </a:p>
        </p:txBody>
      </p:sp>
    </p:spTree>
    <p:extLst>
      <p:ext uri="{BB962C8B-B14F-4D97-AF65-F5344CB8AC3E}">
        <p14:creationId xmlns:p14="http://schemas.microsoft.com/office/powerpoint/2010/main" val="41634568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42229" y="1382319"/>
            <a:ext cx="10265549" cy="4745463"/>
          </a:xfrm>
        </p:spPr>
        <p:txBody>
          <a:bodyPr/>
          <a:lstStyle>
            <a:lvl1pPr>
              <a:defRPr>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Tree>
    <p:extLst>
      <p:ext uri="{BB962C8B-B14F-4D97-AF65-F5344CB8AC3E}">
        <p14:creationId xmlns:p14="http://schemas.microsoft.com/office/powerpoint/2010/main" val="21450133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715102" y="3511797"/>
            <a:ext cx="10266565" cy="1362075"/>
          </a:xfrm>
        </p:spPr>
        <p:txBody>
          <a:bodyPr anchor="t"/>
          <a:lstStyle>
            <a:lvl1pPr marL="457200" indent="-457200" algn="l">
              <a:buFont typeface="Arial" panose="020B0604020202020204" pitchFamily="34" charset="0"/>
              <a:buChar char="•"/>
              <a:defRPr sz="2800" b="0" cap="all">
                <a:solidFill>
                  <a:schemeClr val="accent2"/>
                </a:solidFill>
                <a:latin typeface="Meiryo UI" panose="020B0604030504040204" pitchFamily="34" charset="-128"/>
                <a:ea typeface="Meiryo UI" panose="020B0604030504040204" pitchFamily="34" charset="-128"/>
              </a:defRPr>
            </a:lvl1pPr>
          </a:lstStyle>
          <a:p>
            <a:r>
              <a:rPr lang="ja-JP" altLang="en-US" dirty="0"/>
              <a:t>書式設定</a:t>
            </a:r>
          </a:p>
        </p:txBody>
      </p:sp>
      <p:sp>
        <p:nvSpPr>
          <p:cNvPr id="3" name="テキスト プレースホルダ 2"/>
          <p:cNvSpPr>
            <a:spLocks noGrp="1"/>
          </p:cNvSpPr>
          <p:nvPr>
            <p:ph type="body" idx="1"/>
          </p:nvPr>
        </p:nvSpPr>
        <p:spPr>
          <a:xfrm>
            <a:off x="1715102" y="2011607"/>
            <a:ext cx="10266565" cy="1500187"/>
          </a:xfrm>
        </p:spPr>
        <p:txBody>
          <a:bodyPr anchor="b"/>
          <a:lstStyle>
            <a:lvl1pPr marL="0" indent="0">
              <a:buNone/>
              <a:defRPr sz="3600">
                <a:solidFill>
                  <a:srgbClr val="24235C"/>
                </a:solidFill>
                <a:latin typeface="Meiryo UI" panose="020B0604030504040204" pitchFamily="34" charset="-128"/>
                <a:ea typeface="Meiryo UI" panose="020B0604030504040204" pitchFamily="34" charset="-128"/>
              </a:defRPr>
            </a:lvl1pPr>
            <a:lvl2pPr marL="457198" indent="0">
              <a:buNone/>
              <a:defRPr sz="1800"/>
            </a:lvl2pPr>
            <a:lvl3pPr marL="914395" indent="0">
              <a:buNone/>
              <a:defRPr sz="1600"/>
            </a:lvl3pPr>
            <a:lvl4pPr marL="1371592" indent="0">
              <a:buNone/>
              <a:defRPr sz="1400"/>
            </a:lvl4pPr>
            <a:lvl5pPr marL="1828789" indent="0">
              <a:buNone/>
              <a:defRPr sz="1400"/>
            </a:lvl5pPr>
            <a:lvl6pPr marL="2285987" indent="0">
              <a:buNone/>
              <a:defRPr sz="1400"/>
            </a:lvl6pPr>
            <a:lvl7pPr marL="2743185" indent="0">
              <a:buNone/>
              <a:defRPr sz="1400"/>
            </a:lvl7pPr>
            <a:lvl8pPr marL="3200381" indent="0">
              <a:buNone/>
              <a:defRPr sz="1400"/>
            </a:lvl8pPr>
            <a:lvl9pPr marL="3657579" indent="0">
              <a:buNone/>
              <a:defRPr sz="1400"/>
            </a:lvl9pPr>
          </a:lstStyle>
          <a:p>
            <a:pPr lvl="0"/>
            <a:r>
              <a:rPr lang="ja-JP" altLang="en-US"/>
              <a:t>マスター テキストの書式設定</a:t>
            </a:r>
          </a:p>
        </p:txBody>
      </p:sp>
      <p:pic>
        <p:nvPicPr>
          <p:cNvPr id="10" name="図 9" descr="グラフィカル ユーザー インターフェイス, アプリケーション  自動的に生成された説明">
            <a:extLst>
              <a:ext uri="{FF2B5EF4-FFF2-40B4-BE49-F238E27FC236}">
                <a16:creationId xmlns:a16="http://schemas.microsoft.com/office/drawing/2014/main" id="{F13820A5-F28E-4BCD-E699-95D76DF4AD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907778" y="318976"/>
            <a:ext cx="1284222" cy="701749"/>
          </a:xfrm>
          <a:prstGeom prst="rect">
            <a:avLst/>
          </a:prstGeom>
          <a:solidFill>
            <a:schemeClr val="bg1">
              <a:alpha val="0"/>
            </a:schemeClr>
          </a:solidFill>
        </p:spPr>
      </p:pic>
      <p:sp>
        <p:nvSpPr>
          <p:cNvPr id="7" name="スライド番号プレースホルダー 8">
            <a:extLst>
              <a:ext uri="{FF2B5EF4-FFF2-40B4-BE49-F238E27FC236}">
                <a16:creationId xmlns:a16="http://schemas.microsoft.com/office/drawing/2014/main" id="{FB712CBE-D6A9-5BAF-0FC1-65D3A11D46E4}"/>
              </a:ext>
            </a:extLst>
          </p:cNvPr>
          <p:cNvSpPr>
            <a:spLocks noGrp="1"/>
          </p:cNvSpPr>
          <p:nvPr>
            <p:ph type="sldNum" sz="quarter" idx="12"/>
          </p:nvPr>
        </p:nvSpPr>
        <p:spPr>
          <a:xfrm>
            <a:off x="11578856" y="6454032"/>
            <a:ext cx="493808" cy="233848"/>
          </a:xfrm>
        </p:spPr>
        <p:txBody>
          <a:bodyPr/>
          <a:lstStyle>
            <a:lvl1pPr>
              <a:defRPr>
                <a:solidFill>
                  <a:schemeClr val="bg1"/>
                </a:solidFill>
              </a:defRPr>
            </a:lvl1pPr>
          </a:lstStyle>
          <a:p>
            <a:fld id="{DBFB1F43-6F2E-4538-AABB-23AEDF146290}" type="slidenum">
              <a:rPr lang="ja-JP" altLang="en-US" smtClean="0"/>
              <a:pPr/>
              <a:t>‹#›</a:t>
            </a:fld>
            <a:endParaRPr lang="ja-JP" altLang="en-US"/>
          </a:p>
        </p:txBody>
      </p:sp>
      <p:sp>
        <p:nvSpPr>
          <p:cNvPr id="11" name="正方形/長方形 10">
            <a:extLst>
              <a:ext uri="{FF2B5EF4-FFF2-40B4-BE49-F238E27FC236}">
                <a16:creationId xmlns:a16="http://schemas.microsoft.com/office/drawing/2014/main" id="{6A8F3B84-5EC6-9D42-9AA5-A25331B5BC12}"/>
              </a:ext>
            </a:extLst>
          </p:cNvPr>
          <p:cNvSpPr/>
          <p:nvPr userDrawn="1"/>
        </p:nvSpPr>
        <p:spPr>
          <a:xfrm>
            <a:off x="1" y="0"/>
            <a:ext cx="10972800" cy="1318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グラフィカル ユーザー インターフェイス, アプリケーション  自動的に生成された説明">
            <a:extLst>
              <a:ext uri="{FF2B5EF4-FFF2-40B4-BE49-F238E27FC236}">
                <a16:creationId xmlns:a16="http://schemas.microsoft.com/office/drawing/2014/main" id="{DFDDD8E4-0AB6-0E3C-ECBA-0A4C2E2FAD0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18680" b="84533"/>
          <a:stretch/>
        </p:blipFill>
        <p:spPr>
          <a:xfrm>
            <a:off x="1" y="0"/>
            <a:ext cx="1105785" cy="6857999"/>
          </a:xfrm>
          <a:prstGeom prst="rect">
            <a:avLst/>
          </a:prstGeom>
          <a:solidFill>
            <a:schemeClr val="bg1">
              <a:alpha val="0"/>
            </a:schemeClr>
          </a:solidFill>
        </p:spPr>
      </p:pic>
    </p:spTree>
    <p:extLst>
      <p:ext uri="{BB962C8B-B14F-4D97-AF65-F5344CB8AC3E}">
        <p14:creationId xmlns:p14="http://schemas.microsoft.com/office/powerpoint/2010/main" val="974253290"/>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3" name="コンテンツ プレースホルダ 2"/>
          <p:cNvSpPr>
            <a:spLocks noGrp="1"/>
          </p:cNvSpPr>
          <p:nvPr>
            <p:ph sz="half" idx="1"/>
          </p:nvPr>
        </p:nvSpPr>
        <p:spPr>
          <a:xfrm>
            <a:off x="638959"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3"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1096633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715102" y="3511797"/>
            <a:ext cx="10266565" cy="1362075"/>
          </a:xfrm>
        </p:spPr>
        <p:txBody>
          <a:bodyPr anchor="t"/>
          <a:lstStyle>
            <a:lvl1pPr marL="457200" indent="-457200" algn="l">
              <a:buFont typeface="Arial" panose="020B0604020202020204" pitchFamily="34" charset="0"/>
              <a:buChar char="•"/>
              <a:defRPr sz="2800" b="0" cap="none">
                <a:solidFill>
                  <a:schemeClr val="accent2"/>
                </a:solidFill>
                <a:latin typeface="Meiryo UI" panose="020B0604030504040204" pitchFamily="34" charset="-128"/>
                <a:ea typeface="Meiryo UI" panose="020B0604030504040204" pitchFamily="34" charset="-128"/>
              </a:defRPr>
            </a:lvl1pPr>
          </a:lstStyle>
          <a:p>
            <a:r>
              <a:rPr lang="ja-JP" altLang="en-US" dirty="0"/>
              <a:t>書式設定</a:t>
            </a:r>
          </a:p>
        </p:txBody>
      </p:sp>
      <p:sp>
        <p:nvSpPr>
          <p:cNvPr id="3" name="テキスト プレースホルダ 2"/>
          <p:cNvSpPr>
            <a:spLocks noGrp="1"/>
          </p:cNvSpPr>
          <p:nvPr>
            <p:ph type="body" idx="1"/>
          </p:nvPr>
        </p:nvSpPr>
        <p:spPr>
          <a:xfrm>
            <a:off x="1715102" y="2011607"/>
            <a:ext cx="10266565" cy="1500187"/>
          </a:xfrm>
        </p:spPr>
        <p:txBody>
          <a:bodyPr anchor="b"/>
          <a:lstStyle>
            <a:lvl1pPr marL="0" indent="0">
              <a:buNone/>
              <a:defRPr sz="3600">
                <a:solidFill>
                  <a:srgbClr val="24235C"/>
                </a:solidFill>
                <a:latin typeface="Meiryo UI" panose="020B0604030504040204" pitchFamily="34" charset="-128"/>
                <a:ea typeface="Meiryo UI" panose="020B0604030504040204" pitchFamily="34" charset="-128"/>
              </a:defRPr>
            </a:lvl1pPr>
            <a:lvl2pPr marL="457198" indent="0">
              <a:buNone/>
              <a:defRPr sz="1800"/>
            </a:lvl2pPr>
            <a:lvl3pPr marL="914395" indent="0">
              <a:buNone/>
              <a:defRPr sz="1600"/>
            </a:lvl3pPr>
            <a:lvl4pPr marL="1371592" indent="0">
              <a:buNone/>
              <a:defRPr sz="1400"/>
            </a:lvl4pPr>
            <a:lvl5pPr marL="1828789" indent="0">
              <a:buNone/>
              <a:defRPr sz="1400"/>
            </a:lvl5pPr>
            <a:lvl6pPr marL="2285987" indent="0">
              <a:buNone/>
              <a:defRPr sz="1400"/>
            </a:lvl6pPr>
            <a:lvl7pPr marL="2743185" indent="0">
              <a:buNone/>
              <a:defRPr sz="1400"/>
            </a:lvl7pPr>
            <a:lvl8pPr marL="3200381" indent="0">
              <a:buNone/>
              <a:defRPr sz="1400"/>
            </a:lvl8pPr>
            <a:lvl9pPr marL="3657579" indent="0">
              <a:buNone/>
              <a:defRPr sz="1400"/>
            </a:lvl9pPr>
          </a:lstStyle>
          <a:p>
            <a:pPr lvl="0"/>
            <a:r>
              <a:rPr lang="ja-JP" altLang="en-US"/>
              <a:t>マスター テキストの書式設定</a:t>
            </a:r>
          </a:p>
        </p:txBody>
      </p:sp>
      <p:pic>
        <p:nvPicPr>
          <p:cNvPr id="10" name="図 9" descr="グラフィカル ユーザー インターフェイス, アプリケーション&#10;&#10;自動的に生成された説明">
            <a:extLst>
              <a:ext uri="{FF2B5EF4-FFF2-40B4-BE49-F238E27FC236}">
                <a16:creationId xmlns:a16="http://schemas.microsoft.com/office/drawing/2014/main" id="{F13820A5-F28E-4BCD-E699-95D76DF4AD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907778" y="318976"/>
            <a:ext cx="1284222" cy="701749"/>
          </a:xfrm>
          <a:prstGeom prst="rect">
            <a:avLst/>
          </a:prstGeom>
          <a:solidFill>
            <a:schemeClr val="bg1">
              <a:alpha val="0"/>
            </a:schemeClr>
          </a:solidFill>
        </p:spPr>
      </p:pic>
      <p:sp>
        <p:nvSpPr>
          <p:cNvPr id="7" name="スライド番号プレースホルダー 8">
            <a:extLst>
              <a:ext uri="{FF2B5EF4-FFF2-40B4-BE49-F238E27FC236}">
                <a16:creationId xmlns:a16="http://schemas.microsoft.com/office/drawing/2014/main" id="{FB712CBE-D6A9-5BAF-0FC1-65D3A11D46E4}"/>
              </a:ext>
            </a:extLst>
          </p:cNvPr>
          <p:cNvSpPr>
            <a:spLocks noGrp="1"/>
          </p:cNvSpPr>
          <p:nvPr>
            <p:ph type="sldNum" sz="quarter" idx="12"/>
          </p:nvPr>
        </p:nvSpPr>
        <p:spPr>
          <a:xfrm>
            <a:off x="11578856" y="6454032"/>
            <a:ext cx="493808" cy="233848"/>
          </a:xfrm>
        </p:spPr>
        <p:txBody>
          <a:bodyPr/>
          <a:lstStyle>
            <a:lvl1pPr>
              <a:defRPr>
                <a:solidFill>
                  <a:schemeClr val="bg1"/>
                </a:solidFill>
              </a:defRPr>
            </a:lvl1pPr>
          </a:lstStyle>
          <a:p>
            <a:fld id="{DBFB1F43-6F2E-4538-AABB-23AEDF146290}" type="slidenum">
              <a:rPr lang="ja-JP" altLang="en-US" smtClean="0"/>
              <a:pPr/>
              <a:t>‹#›</a:t>
            </a:fld>
            <a:endParaRPr lang="ja-JP" altLang="en-US"/>
          </a:p>
        </p:txBody>
      </p:sp>
      <p:sp>
        <p:nvSpPr>
          <p:cNvPr id="11" name="正方形/長方形 10">
            <a:extLst>
              <a:ext uri="{FF2B5EF4-FFF2-40B4-BE49-F238E27FC236}">
                <a16:creationId xmlns:a16="http://schemas.microsoft.com/office/drawing/2014/main" id="{6A8F3B84-5EC6-9D42-9AA5-A25331B5BC12}"/>
              </a:ext>
            </a:extLst>
          </p:cNvPr>
          <p:cNvSpPr/>
          <p:nvPr userDrawn="1"/>
        </p:nvSpPr>
        <p:spPr>
          <a:xfrm>
            <a:off x="1" y="0"/>
            <a:ext cx="10972800" cy="1318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グラフィカル ユーザー インターフェイス, アプリケーション&#10;&#10;自動的に生成された説明">
            <a:extLst>
              <a:ext uri="{FF2B5EF4-FFF2-40B4-BE49-F238E27FC236}">
                <a16:creationId xmlns:a16="http://schemas.microsoft.com/office/drawing/2014/main" id="{DFDDD8E4-0AB6-0E3C-ECBA-0A4C2E2FAD0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18680" b="84533"/>
          <a:stretch/>
        </p:blipFill>
        <p:spPr>
          <a:xfrm>
            <a:off x="1" y="0"/>
            <a:ext cx="1105785" cy="6857999"/>
          </a:xfrm>
          <a:prstGeom prst="rect">
            <a:avLst/>
          </a:prstGeom>
          <a:solidFill>
            <a:schemeClr val="bg1">
              <a:alpha val="0"/>
            </a:schemeClr>
          </a:solidFill>
        </p:spPr>
      </p:pic>
    </p:spTree>
    <p:extLst>
      <p:ext uri="{BB962C8B-B14F-4D97-AF65-F5344CB8AC3E}">
        <p14:creationId xmlns:p14="http://schemas.microsoft.com/office/powerpoint/2010/main" val="1985705082"/>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17" name="コンテンツ プレースホルダー 1">
            <a:extLst>
              <a:ext uri="{FF2B5EF4-FFF2-40B4-BE49-F238E27FC236}">
                <a16:creationId xmlns:a16="http://schemas.microsoft.com/office/drawing/2014/main" id="{CB4BF5C3-D547-C112-F341-911B6F2AF162}"/>
              </a:ext>
            </a:extLst>
          </p:cNvPr>
          <p:cNvSpPr>
            <a:spLocks noGrp="1"/>
          </p:cNvSpPr>
          <p:nvPr>
            <p:ph idx="1"/>
          </p:nvPr>
        </p:nvSpPr>
        <p:spPr>
          <a:xfrm>
            <a:off x="650863" y="1652230"/>
            <a:ext cx="4918062" cy="505775"/>
          </a:xfrm>
        </p:spPr>
        <p:txBody>
          <a:bodyPr/>
          <a:lstStyle>
            <a:lvl1pPr marL="342900" indent="-342900">
              <a:buFont typeface="Wingdings" pitchFamily="2" charset="2"/>
              <a:buChar char="n"/>
              <a:defRPr sz="2400">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18" name="コンテンツ プレースホルダー 2">
            <a:extLst>
              <a:ext uri="{FF2B5EF4-FFF2-40B4-BE49-F238E27FC236}">
                <a16:creationId xmlns:a16="http://schemas.microsoft.com/office/drawing/2014/main" id="{89817553-19E8-0D02-1EEC-CB3BEE8A1315}"/>
              </a:ext>
            </a:extLst>
          </p:cNvPr>
          <p:cNvSpPr>
            <a:spLocks noGrp="1"/>
          </p:cNvSpPr>
          <p:nvPr>
            <p:ph idx="14" hasCustomPrompt="1"/>
          </p:nvPr>
        </p:nvSpPr>
        <p:spPr>
          <a:xfrm>
            <a:off x="650863" y="2240328"/>
            <a:ext cx="4918062" cy="3889540"/>
          </a:xfrm>
        </p:spPr>
        <p:txBody>
          <a:bodyPr/>
          <a:lstStyle>
            <a:lvl1pPr marL="0" indent="0">
              <a:buNone/>
              <a:defRPr sz="18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
        <p:nvSpPr>
          <p:cNvPr id="20" name="コンテンツ プレースホルダー 1">
            <a:extLst>
              <a:ext uri="{FF2B5EF4-FFF2-40B4-BE49-F238E27FC236}">
                <a16:creationId xmlns:a16="http://schemas.microsoft.com/office/drawing/2014/main" id="{41DF0F5E-7E85-7AE7-3FA3-97C4D3194299}"/>
              </a:ext>
            </a:extLst>
          </p:cNvPr>
          <p:cNvSpPr>
            <a:spLocks noGrp="1"/>
          </p:cNvSpPr>
          <p:nvPr>
            <p:ph idx="15"/>
          </p:nvPr>
        </p:nvSpPr>
        <p:spPr>
          <a:xfrm>
            <a:off x="5980595" y="1652230"/>
            <a:ext cx="4918062" cy="505775"/>
          </a:xfrm>
        </p:spPr>
        <p:txBody>
          <a:bodyPr/>
          <a:lstStyle>
            <a:lvl1pPr marL="342900" indent="-342900">
              <a:buFont typeface="Wingdings" pitchFamily="2" charset="2"/>
              <a:buChar char="n"/>
              <a:defRPr sz="24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21" name="コンテンツ プレースホルダー 2">
            <a:extLst>
              <a:ext uri="{FF2B5EF4-FFF2-40B4-BE49-F238E27FC236}">
                <a16:creationId xmlns:a16="http://schemas.microsoft.com/office/drawing/2014/main" id="{6A2281D9-6F6F-5B3C-8867-50EEE9DC8654}"/>
              </a:ext>
            </a:extLst>
          </p:cNvPr>
          <p:cNvSpPr>
            <a:spLocks noGrp="1"/>
          </p:cNvSpPr>
          <p:nvPr>
            <p:ph idx="16" hasCustomPrompt="1"/>
          </p:nvPr>
        </p:nvSpPr>
        <p:spPr>
          <a:xfrm>
            <a:off x="5980595" y="2240328"/>
            <a:ext cx="4918062" cy="3889540"/>
          </a:xfrm>
        </p:spPr>
        <p:txBody>
          <a:bodyPr/>
          <a:lstStyle>
            <a:lvl1pPr marL="0" indent="0">
              <a:buNone/>
              <a:defRPr sz="1800">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Tree>
    <p:extLst>
      <p:ext uri="{BB962C8B-B14F-4D97-AF65-F5344CB8AC3E}">
        <p14:creationId xmlns:p14="http://schemas.microsoft.com/office/powerpoint/2010/main" val="40606155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p>
            <a:r>
              <a:rPr lang="ja-JP" altLang="en-US"/>
              <a:t>タイトルを入力タイトルを入力</a:t>
            </a:r>
          </a:p>
        </p:txBody>
      </p:sp>
      <p:sp>
        <p:nvSpPr>
          <p:cNvPr id="5"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736017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3836571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7" name="図 6" descr="ロゴ  低い精度で自動的に生成された説明">
            <a:extLst>
              <a:ext uri="{FF2B5EF4-FFF2-40B4-BE49-F238E27FC236}">
                <a16:creationId xmlns:a16="http://schemas.microsoft.com/office/drawing/2014/main" id="{D5428FA8-40B6-8B61-FAEA-4B5641E735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712"/>
            <a:ext cx="12195049" cy="6856287"/>
          </a:xfrm>
          <a:prstGeom prst="rect">
            <a:avLst/>
          </a:prstGeom>
        </p:spPr>
      </p:pic>
    </p:spTree>
    <p:extLst>
      <p:ext uri="{BB962C8B-B14F-4D97-AF65-F5344CB8AC3E}">
        <p14:creationId xmlns:p14="http://schemas.microsoft.com/office/powerpoint/2010/main" val="32466202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裏表紙">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2F19384-E0F2-80F1-1B8C-EA064204CE04}"/>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6934130"/>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裏表紙">
    <p:spTree>
      <p:nvGrpSpPr>
        <p:cNvPr id="1" name=""/>
        <p:cNvGrpSpPr/>
        <p:nvPr/>
      </p:nvGrpSpPr>
      <p:grpSpPr>
        <a:xfrm>
          <a:off x="0" y="0"/>
          <a:ext cx="0" cy="0"/>
          <a:chOff x="0" y="0"/>
          <a:chExt cx="0" cy="0"/>
        </a:xfrm>
      </p:grpSpPr>
      <p:pic>
        <p:nvPicPr>
          <p:cNvPr id="7" name="図 6" descr="ロゴ  低い精度で自動的に生成された説明">
            <a:extLst>
              <a:ext uri="{FF2B5EF4-FFF2-40B4-BE49-F238E27FC236}">
                <a16:creationId xmlns:a16="http://schemas.microsoft.com/office/drawing/2014/main" id="{D5428FA8-40B6-8B61-FAEA-4B5641E735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9" y="0"/>
            <a:ext cx="12195049" cy="6856287"/>
          </a:xfrm>
          <a:prstGeom prst="rect">
            <a:avLst/>
          </a:prstGeom>
        </p:spPr>
      </p:pic>
      <p:sp>
        <p:nvSpPr>
          <p:cNvPr id="11" name="スライド番号プレースホルダー 4">
            <a:extLst>
              <a:ext uri="{FF2B5EF4-FFF2-40B4-BE49-F238E27FC236}">
                <a16:creationId xmlns:a16="http://schemas.microsoft.com/office/drawing/2014/main" id="{BBC5AFC1-67C0-DA2E-3B5B-49FE2489FBF9}"/>
              </a:ext>
            </a:extLst>
          </p:cNvPr>
          <p:cNvSpPr>
            <a:spLocks noGrp="1"/>
          </p:cNvSpPr>
          <p:nvPr>
            <p:ph type="sldNum" sz="quarter" idx="12"/>
          </p:nvPr>
        </p:nvSpPr>
        <p:spPr>
          <a:xfrm>
            <a:off x="9227864" y="6454031"/>
            <a:ext cx="2844800" cy="287337"/>
          </a:xfrm>
        </p:spPr>
        <p:txBody>
          <a:bodyPr/>
          <a:lstStyle>
            <a:lvl1pPr>
              <a:defRPr baseline="0">
                <a:solidFill>
                  <a:srgbClr val="000066"/>
                </a:solidFill>
              </a:defRPr>
            </a:lvl1pPr>
          </a:lstStyle>
          <a:p>
            <a:fld id="{DBFB1F43-6F2E-4538-AABB-23AEDF146290}" type="slidenum">
              <a:rPr lang="ja-JP" altLang="en-US" smtClean="0"/>
              <a:pPr/>
              <a:t>‹#›</a:t>
            </a:fld>
            <a:endParaRPr lang="ja-JP" altLang="en-US"/>
          </a:p>
        </p:txBody>
      </p:sp>
      <p:pic>
        <p:nvPicPr>
          <p:cNvPr id="2" name="図 1" descr="ロゴ  低い精度で自動的に生成された説明">
            <a:extLst>
              <a:ext uri="{FF2B5EF4-FFF2-40B4-BE49-F238E27FC236}">
                <a16:creationId xmlns:a16="http://schemas.microsoft.com/office/drawing/2014/main" id="{C23273A9-D0D4-3BBC-AFB0-987AE01341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1738" t="41315" r="10474" b="41332"/>
          <a:stretch/>
        </p:blipFill>
        <p:spPr>
          <a:xfrm>
            <a:off x="1251638" y="2833231"/>
            <a:ext cx="5827923" cy="1189823"/>
          </a:xfrm>
          <a:prstGeom prst="rect">
            <a:avLst/>
          </a:prstGeom>
        </p:spPr>
      </p:pic>
    </p:spTree>
    <p:extLst>
      <p:ext uri="{BB962C8B-B14F-4D97-AF65-F5344CB8AC3E}">
        <p14:creationId xmlns:p14="http://schemas.microsoft.com/office/powerpoint/2010/main" val="14390702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テキスト">
    <p:spTree>
      <p:nvGrpSpPr>
        <p:cNvPr id="1" name=""/>
        <p:cNvGrpSpPr/>
        <p:nvPr/>
      </p:nvGrpSpPr>
      <p:grpSpPr>
        <a:xfrm>
          <a:off x="0" y="0"/>
          <a:ext cx="0" cy="0"/>
          <a:chOff x="0" y="0"/>
          <a:chExt cx="0" cy="0"/>
        </a:xfrm>
      </p:grpSpPr>
      <p:sp>
        <p:nvSpPr>
          <p:cNvPr id="7" name="日付プレースホルダー 6">
            <a:extLst>
              <a:ext uri="{FF2B5EF4-FFF2-40B4-BE49-F238E27FC236}">
                <a16:creationId xmlns:a16="http://schemas.microsoft.com/office/drawing/2014/main" id="{0AE3C8B9-3C4D-4F71-8D43-F061902EF52D}"/>
              </a:ext>
            </a:extLst>
          </p:cNvPr>
          <p:cNvSpPr>
            <a:spLocks noGrp="1"/>
          </p:cNvSpPr>
          <p:nvPr>
            <p:ph type="dt" sz="half" idx="10"/>
          </p:nvPr>
        </p:nvSpPr>
        <p:spPr/>
        <p:txBody>
          <a:bodyPr/>
          <a:lstStyle/>
          <a:p>
            <a:fld id="{8228271D-B0DC-964A-B573-F178493C22D0}" type="datetime1">
              <a:rPr lang="ja-JP" altLang="en-US" smtClean="0"/>
              <a:t>2025/4/1</a:t>
            </a:fld>
            <a:endParaRPr lang="ja-JP" altLang="en-US"/>
          </a:p>
        </p:txBody>
      </p:sp>
      <p:sp>
        <p:nvSpPr>
          <p:cNvPr id="8" name="フッター プレースホルダー 7">
            <a:extLst>
              <a:ext uri="{FF2B5EF4-FFF2-40B4-BE49-F238E27FC236}">
                <a16:creationId xmlns:a16="http://schemas.microsoft.com/office/drawing/2014/main" id="{E8B55238-83B7-47E8-B2E7-7E2749480E4C}"/>
              </a:ext>
            </a:extLst>
          </p:cNvPr>
          <p:cNvSpPr>
            <a:spLocks noGrp="1"/>
          </p:cNvSpPr>
          <p:nvPr>
            <p:ph type="ftr" sz="quarter" idx="11"/>
          </p:nvPr>
        </p:nvSpPr>
        <p:spPr/>
        <p:txBody>
          <a:bodyPr/>
          <a:lstStyle/>
          <a:p>
            <a:endParaRPr lang="ja-JP" altLang="en-US"/>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p>
            <a:r>
              <a:rPr lang="ja-JP" altLang="en-US"/>
              <a:t>タイトルを入力タイトルを入力</a:t>
            </a:r>
            <a:endParaRPr kumimoji="1" lang="ja-JP" altLang="en-US"/>
          </a:p>
        </p:txBody>
      </p:sp>
      <p:sp>
        <p:nvSpPr>
          <p:cNvPr id="11" name="コンテンツ プレースホルダー 1">
            <a:extLst>
              <a:ext uri="{FF2B5EF4-FFF2-40B4-BE49-F238E27FC236}">
                <a16:creationId xmlns:a16="http://schemas.microsoft.com/office/drawing/2014/main" id="{F6779F0E-F064-FE73-C401-D747385F19AB}"/>
              </a:ext>
            </a:extLst>
          </p:cNvPr>
          <p:cNvSpPr>
            <a:spLocks noGrp="1"/>
          </p:cNvSpPr>
          <p:nvPr>
            <p:ph idx="1" hasCustomPrompt="1"/>
          </p:nvPr>
        </p:nvSpPr>
        <p:spPr>
          <a:xfrm>
            <a:off x="650862" y="1832124"/>
            <a:ext cx="9564555" cy="460375"/>
          </a:xfrm>
          <a:noFill/>
        </p:spPr>
        <p:txBody>
          <a:bodyPr/>
          <a:lstStyle>
            <a:lvl1pPr marL="457200" indent="-457200">
              <a:buFont typeface="Wingdings" pitchFamily="2" charset="2"/>
              <a:buChar char="n"/>
              <a:defRPr baseline="0">
                <a:solidFill>
                  <a:srgbClr val="000066"/>
                </a:solidFill>
                <a:latin typeface="Meiryo UI" panose="020B0604030504040204" pitchFamily="34" charset="-128"/>
                <a:ea typeface="Meiryo UI" panose="020B0604030504040204" pitchFamily="34" charset="-128"/>
              </a:defRPr>
            </a:lvl1pPr>
          </a:lstStyle>
          <a:p>
            <a:pPr lvl="0"/>
            <a:r>
              <a:rPr kumimoji="1" lang="ja-JP" altLang="en-US"/>
              <a:t>テキストを入力テキストを入力</a:t>
            </a:r>
          </a:p>
        </p:txBody>
      </p:sp>
      <p:sp>
        <p:nvSpPr>
          <p:cNvPr id="12" name="コンテンツ プレースホルダー 2">
            <a:extLst>
              <a:ext uri="{FF2B5EF4-FFF2-40B4-BE49-F238E27FC236}">
                <a16:creationId xmlns:a16="http://schemas.microsoft.com/office/drawing/2014/main" id="{6DEB15CD-ACAF-5065-4CE9-0E0DF4F5D3F1}"/>
              </a:ext>
            </a:extLst>
          </p:cNvPr>
          <p:cNvSpPr>
            <a:spLocks noGrp="1"/>
          </p:cNvSpPr>
          <p:nvPr>
            <p:ph idx="14" hasCustomPrompt="1"/>
          </p:nvPr>
        </p:nvSpPr>
        <p:spPr>
          <a:xfrm>
            <a:off x="650862" y="2324171"/>
            <a:ext cx="9997571" cy="1415115"/>
          </a:xfrm>
        </p:spPr>
        <p:txBody>
          <a:bodyPr/>
          <a:lstStyle>
            <a:lvl1pPr marL="0" indent="0">
              <a:lnSpc>
                <a:spcPct val="150000"/>
              </a:lnSpc>
              <a:buNone/>
              <a:defRPr sz="1200">
                <a:latin typeface="Meiryo UI" panose="020B0604030504040204" pitchFamily="34" charset="-128"/>
                <a:ea typeface="Meiryo UI" panose="020B0604030504040204" pitchFamily="34" charset="-12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a:t>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a:t>
            </a:r>
            <a:endParaRPr kumimoji="1" lang="en-US" altLang="ja-JP" dirty="0"/>
          </a:p>
        </p:txBody>
      </p:sp>
      <p:sp>
        <p:nvSpPr>
          <p:cNvPr id="5" name="コンテンツ プレースホルダー 1">
            <a:extLst>
              <a:ext uri="{FF2B5EF4-FFF2-40B4-BE49-F238E27FC236}">
                <a16:creationId xmlns:a16="http://schemas.microsoft.com/office/drawing/2014/main" id="{32A9961D-CCC1-A7DA-1A89-6ED9594B4F87}"/>
              </a:ext>
            </a:extLst>
          </p:cNvPr>
          <p:cNvSpPr>
            <a:spLocks noGrp="1"/>
          </p:cNvSpPr>
          <p:nvPr>
            <p:ph idx="15" hasCustomPrompt="1"/>
          </p:nvPr>
        </p:nvSpPr>
        <p:spPr>
          <a:xfrm>
            <a:off x="650862" y="3818686"/>
            <a:ext cx="9564555" cy="460375"/>
          </a:xfrm>
        </p:spPr>
        <p:txBody>
          <a:bodyPr/>
          <a:lstStyle>
            <a:lvl1pPr marL="457200" indent="-457200">
              <a:buFont typeface="Wingdings" pitchFamily="2" charset="2"/>
              <a:buChar char="n"/>
              <a:defRPr baseline="0">
                <a:solidFill>
                  <a:srgbClr val="000066"/>
                </a:solidFill>
                <a:latin typeface="Meiryo UI" panose="020B0604030504040204" pitchFamily="34" charset="-128"/>
                <a:ea typeface="Meiryo UI" panose="020B0604030504040204" pitchFamily="34" charset="-128"/>
              </a:defRPr>
            </a:lvl1pPr>
          </a:lstStyle>
          <a:p>
            <a:pPr lvl="0"/>
            <a:r>
              <a:rPr kumimoji="1" lang="ja-JP" altLang="en-US"/>
              <a:t>テキストを入力テキストを入力</a:t>
            </a:r>
          </a:p>
        </p:txBody>
      </p:sp>
      <p:sp>
        <p:nvSpPr>
          <p:cNvPr id="15" name="コンテンツ プレースホルダー 2">
            <a:extLst>
              <a:ext uri="{FF2B5EF4-FFF2-40B4-BE49-F238E27FC236}">
                <a16:creationId xmlns:a16="http://schemas.microsoft.com/office/drawing/2014/main" id="{78A2A32C-A9BB-318D-9E6A-DD115FD487F7}"/>
              </a:ext>
            </a:extLst>
          </p:cNvPr>
          <p:cNvSpPr>
            <a:spLocks noGrp="1"/>
          </p:cNvSpPr>
          <p:nvPr>
            <p:ph idx="16" hasCustomPrompt="1"/>
          </p:nvPr>
        </p:nvSpPr>
        <p:spPr>
          <a:xfrm>
            <a:off x="650862" y="4310733"/>
            <a:ext cx="9997571" cy="1415115"/>
          </a:xfrm>
        </p:spPr>
        <p:txBody>
          <a:bodyPr/>
          <a:lstStyle>
            <a:lvl1pPr marL="0" indent="0">
              <a:lnSpc>
                <a:spcPct val="150000"/>
              </a:lnSpc>
              <a:buNone/>
              <a:defRPr sz="1200">
                <a:latin typeface="Meiryo UI" panose="020B0604030504040204" pitchFamily="34" charset="-128"/>
                <a:ea typeface="Meiryo UI" panose="020B0604030504040204" pitchFamily="34" charset="-12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a:t>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a:t>
            </a:r>
            <a:endParaRPr kumimoji="1" lang="en-US" altLang="ja-JP" dirty="0"/>
          </a:p>
        </p:txBody>
      </p:sp>
    </p:spTree>
    <p:extLst>
      <p:ext uri="{BB962C8B-B14F-4D97-AF65-F5344CB8AC3E}">
        <p14:creationId xmlns:p14="http://schemas.microsoft.com/office/powerpoint/2010/main" val="29109575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3B17F815-C815-91FF-EAA6-01335798347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5123" name="Rectangle 3"/>
          <p:cNvSpPr>
            <a:spLocks noGrp="1" noChangeArrowheads="1"/>
          </p:cNvSpPr>
          <p:nvPr>
            <p:ph type="ctrTitle" hasCustomPrompt="1"/>
          </p:nvPr>
        </p:nvSpPr>
        <p:spPr>
          <a:xfrm>
            <a:off x="624417" y="1107698"/>
            <a:ext cx="10251243" cy="1191600"/>
          </a:xfrm>
          <a:solidFill>
            <a:schemeClr val="bg1">
              <a:alpha val="0"/>
            </a:schemeClr>
          </a:solidFill>
        </p:spPr>
        <p:txBody>
          <a:bodyPr anchor="b" anchorCtr="0"/>
          <a:lstStyle>
            <a:lvl1pPr>
              <a:defRPr b="1">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5124" name="Rectangle 4"/>
          <p:cNvSpPr>
            <a:spLocks noGrp="1" noChangeArrowheads="1"/>
          </p:cNvSpPr>
          <p:nvPr>
            <p:ph type="subTitle" idx="1" hasCustomPrompt="1"/>
          </p:nvPr>
        </p:nvSpPr>
        <p:spPr>
          <a:xfrm>
            <a:off x="2836383" y="4396485"/>
            <a:ext cx="8071395" cy="757434"/>
          </a:xfrm>
          <a:solidFill>
            <a:schemeClr val="bg1">
              <a:alpha val="0"/>
            </a:schemeClr>
          </a:solidFill>
        </p:spPr>
        <p:txBody>
          <a:bodyPr anchor="ctr"/>
          <a:lstStyle>
            <a:lvl1pPr marL="0" indent="0" algn="r">
              <a:buFontTx/>
              <a:buNone/>
              <a:defRPr sz="2800" baseline="0">
                <a:solidFill>
                  <a:srgbClr val="24235C"/>
                </a:solidFill>
                <a:latin typeface="Meiryo UI" panose="020B0604030504040204" pitchFamily="34" charset="-128"/>
                <a:ea typeface="Meiryo UI" panose="020B0604030504040204" pitchFamily="34" charset="-128"/>
              </a:defRPr>
            </a:lvl1pPr>
          </a:lstStyle>
          <a:p>
            <a:pPr marL="0" marR="0" lvl="0" indent="0" algn="r" defTabSz="914400" rtl="0" eaLnBrk="1" fontAlgn="base" latinLnBrk="0" hangingPunct="1">
              <a:lnSpc>
                <a:spcPct val="100000"/>
              </a:lnSpc>
              <a:spcBef>
                <a:spcPct val="20000"/>
              </a:spcBef>
              <a:spcAft>
                <a:spcPct val="0"/>
              </a:spcAft>
              <a:buClr>
                <a:srgbClr val="000066"/>
              </a:buClr>
              <a:buSzTx/>
              <a:buFontTx/>
              <a:buNone/>
              <a:tabLst/>
              <a:defRPr/>
            </a:pPr>
            <a:r>
              <a:rPr kumimoji="1" lang="ja-JP" altLang="en-US"/>
              <a:t>サブタイトルを入力サブタイトルを入力</a:t>
            </a:r>
          </a:p>
        </p:txBody>
      </p:sp>
    </p:spTree>
    <p:extLst>
      <p:ext uri="{BB962C8B-B14F-4D97-AF65-F5344CB8AC3E}">
        <p14:creationId xmlns:p14="http://schemas.microsoft.com/office/powerpoint/2010/main" val="31514566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テキスト">
    <p:spTree>
      <p:nvGrpSpPr>
        <p:cNvPr id="1" name=""/>
        <p:cNvGrpSpPr/>
        <p:nvPr/>
      </p:nvGrpSpPr>
      <p:grpSpPr>
        <a:xfrm>
          <a:off x="0" y="0"/>
          <a:ext cx="0" cy="0"/>
          <a:chOff x="0" y="0"/>
          <a:chExt cx="0" cy="0"/>
        </a:xfrm>
      </p:grpSpPr>
      <p:sp>
        <p:nvSpPr>
          <p:cNvPr id="7" name="日付プレースホルダー 6">
            <a:extLst>
              <a:ext uri="{FF2B5EF4-FFF2-40B4-BE49-F238E27FC236}">
                <a16:creationId xmlns:a16="http://schemas.microsoft.com/office/drawing/2014/main" id="{0AE3C8B9-3C4D-4F71-8D43-F061902EF52D}"/>
              </a:ext>
            </a:extLst>
          </p:cNvPr>
          <p:cNvSpPr>
            <a:spLocks noGrp="1"/>
          </p:cNvSpPr>
          <p:nvPr>
            <p:ph type="dt" sz="half" idx="10"/>
          </p:nvPr>
        </p:nvSpPr>
        <p:spPr/>
        <p:txBody>
          <a:bodyPr/>
          <a:lstStyle/>
          <a:p>
            <a:fld id="{8228271D-B0DC-964A-B573-F178493C22D0}" type="datetime1">
              <a:rPr lang="ja-JP" altLang="en-US" smtClean="0"/>
              <a:t>2025/4/1</a:t>
            </a:fld>
            <a:endParaRPr lang="ja-JP" altLang="en-US"/>
          </a:p>
        </p:txBody>
      </p:sp>
      <p:sp>
        <p:nvSpPr>
          <p:cNvPr id="8" name="フッター プレースホルダー 7">
            <a:extLst>
              <a:ext uri="{FF2B5EF4-FFF2-40B4-BE49-F238E27FC236}">
                <a16:creationId xmlns:a16="http://schemas.microsoft.com/office/drawing/2014/main" id="{E8B55238-83B7-47E8-B2E7-7E2749480E4C}"/>
              </a:ext>
            </a:extLst>
          </p:cNvPr>
          <p:cNvSpPr>
            <a:spLocks noGrp="1"/>
          </p:cNvSpPr>
          <p:nvPr>
            <p:ph type="ftr" sz="quarter" idx="11"/>
          </p:nvPr>
        </p:nvSpPr>
        <p:spPr/>
        <p:txBody>
          <a:bodyPr/>
          <a:lstStyle/>
          <a:p>
            <a:endParaRPr lang="ja-JP" altLang="en-US"/>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p>
            <a:r>
              <a:rPr lang="ja-JP" altLang="en-US"/>
              <a:t>タイトルを入力タイトルを入力</a:t>
            </a:r>
            <a:endParaRPr kumimoji="1" lang="ja-JP" altLang="en-US"/>
          </a:p>
        </p:txBody>
      </p:sp>
      <p:sp>
        <p:nvSpPr>
          <p:cNvPr id="11" name="コンテンツ プレースホルダー 1">
            <a:extLst>
              <a:ext uri="{FF2B5EF4-FFF2-40B4-BE49-F238E27FC236}">
                <a16:creationId xmlns:a16="http://schemas.microsoft.com/office/drawing/2014/main" id="{F6779F0E-F064-FE73-C401-D747385F19AB}"/>
              </a:ext>
            </a:extLst>
          </p:cNvPr>
          <p:cNvSpPr>
            <a:spLocks noGrp="1"/>
          </p:cNvSpPr>
          <p:nvPr>
            <p:ph idx="1" hasCustomPrompt="1"/>
          </p:nvPr>
        </p:nvSpPr>
        <p:spPr>
          <a:xfrm>
            <a:off x="650862" y="1832124"/>
            <a:ext cx="9564555" cy="460375"/>
          </a:xfrm>
          <a:noFill/>
        </p:spPr>
        <p:txBody>
          <a:bodyPr/>
          <a:lstStyle>
            <a:lvl1pPr marL="457200" indent="-457200">
              <a:buFont typeface="Wingdings" pitchFamily="2" charset="2"/>
              <a:buChar char="n"/>
              <a:defRPr baseline="0">
                <a:solidFill>
                  <a:srgbClr val="000066"/>
                </a:solidFill>
                <a:latin typeface="Meiryo UI" panose="020B0604030504040204" pitchFamily="34" charset="-128"/>
                <a:ea typeface="Meiryo UI" panose="020B0604030504040204" pitchFamily="34" charset="-128"/>
              </a:defRPr>
            </a:lvl1pPr>
          </a:lstStyle>
          <a:p>
            <a:pPr lvl="0"/>
            <a:r>
              <a:rPr kumimoji="1" lang="ja-JP" altLang="en-US"/>
              <a:t>テキストを入力テキストを入力</a:t>
            </a:r>
          </a:p>
        </p:txBody>
      </p:sp>
      <p:sp>
        <p:nvSpPr>
          <p:cNvPr id="12" name="コンテンツ プレースホルダー 2">
            <a:extLst>
              <a:ext uri="{FF2B5EF4-FFF2-40B4-BE49-F238E27FC236}">
                <a16:creationId xmlns:a16="http://schemas.microsoft.com/office/drawing/2014/main" id="{6DEB15CD-ACAF-5065-4CE9-0E0DF4F5D3F1}"/>
              </a:ext>
            </a:extLst>
          </p:cNvPr>
          <p:cNvSpPr>
            <a:spLocks noGrp="1"/>
          </p:cNvSpPr>
          <p:nvPr>
            <p:ph idx="14" hasCustomPrompt="1"/>
          </p:nvPr>
        </p:nvSpPr>
        <p:spPr>
          <a:xfrm>
            <a:off x="650862" y="2324171"/>
            <a:ext cx="9997571" cy="1415115"/>
          </a:xfrm>
        </p:spPr>
        <p:txBody>
          <a:bodyPr/>
          <a:lstStyle>
            <a:lvl1pPr marL="0" indent="0">
              <a:lnSpc>
                <a:spcPct val="150000"/>
              </a:lnSpc>
              <a:buNone/>
              <a:defRPr sz="1200">
                <a:latin typeface="Meiryo UI" panose="020B0604030504040204" pitchFamily="34" charset="-128"/>
                <a:ea typeface="Meiryo UI" panose="020B0604030504040204" pitchFamily="34" charset="-12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a:t>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a:t>
            </a:r>
            <a:endParaRPr kumimoji="1" lang="en-US" altLang="ja-JP" dirty="0"/>
          </a:p>
        </p:txBody>
      </p:sp>
      <p:sp>
        <p:nvSpPr>
          <p:cNvPr id="5" name="コンテンツ プレースホルダー 1">
            <a:extLst>
              <a:ext uri="{FF2B5EF4-FFF2-40B4-BE49-F238E27FC236}">
                <a16:creationId xmlns:a16="http://schemas.microsoft.com/office/drawing/2014/main" id="{32A9961D-CCC1-A7DA-1A89-6ED9594B4F87}"/>
              </a:ext>
            </a:extLst>
          </p:cNvPr>
          <p:cNvSpPr>
            <a:spLocks noGrp="1"/>
          </p:cNvSpPr>
          <p:nvPr>
            <p:ph idx="15" hasCustomPrompt="1"/>
          </p:nvPr>
        </p:nvSpPr>
        <p:spPr>
          <a:xfrm>
            <a:off x="650862" y="3818686"/>
            <a:ext cx="9564555" cy="460375"/>
          </a:xfrm>
        </p:spPr>
        <p:txBody>
          <a:bodyPr/>
          <a:lstStyle>
            <a:lvl1pPr marL="457200" indent="-457200">
              <a:buFont typeface="Wingdings" pitchFamily="2" charset="2"/>
              <a:buChar char="n"/>
              <a:defRPr baseline="0">
                <a:solidFill>
                  <a:srgbClr val="000066"/>
                </a:solidFill>
                <a:latin typeface="Meiryo UI" panose="020B0604030504040204" pitchFamily="34" charset="-128"/>
                <a:ea typeface="Meiryo UI" panose="020B0604030504040204" pitchFamily="34" charset="-128"/>
              </a:defRPr>
            </a:lvl1pPr>
          </a:lstStyle>
          <a:p>
            <a:pPr lvl="0"/>
            <a:r>
              <a:rPr kumimoji="1" lang="ja-JP" altLang="en-US"/>
              <a:t>テキストを入力テキストを入力</a:t>
            </a:r>
          </a:p>
        </p:txBody>
      </p:sp>
      <p:sp>
        <p:nvSpPr>
          <p:cNvPr id="15" name="コンテンツ プレースホルダー 2">
            <a:extLst>
              <a:ext uri="{FF2B5EF4-FFF2-40B4-BE49-F238E27FC236}">
                <a16:creationId xmlns:a16="http://schemas.microsoft.com/office/drawing/2014/main" id="{78A2A32C-A9BB-318D-9E6A-DD115FD487F7}"/>
              </a:ext>
            </a:extLst>
          </p:cNvPr>
          <p:cNvSpPr>
            <a:spLocks noGrp="1"/>
          </p:cNvSpPr>
          <p:nvPr>
            <p:ph idx="16" hasCustomPrompt="1"/>
          </p:nvPr>
        </p:nvSpPr>
        <p:spPr>
          <a:xfrm>
            <a:off x="650862" y="4310733"/>
            <a:ext cx="9997571" cy="1415115"/>
          </a:xfrm>
        </p:spPr>
        <p:txBody>
          <a:bodyPr/>
          <a:lstStyle>
            <a:lvl1pPr marL="0" indent="0">
              <a:lnSpc>
                <a:spcPct val="150000"/>
              </a:lnSpc>
              <a:buNone/>
              <a:defRPr sz="1200">
                <a:latin typeface="Meiryo UI" panose="020B0604030504040204" pitchFamily="34" charset="-128"/>
                <a:ea typeface="Meiryo UI" panose="020B0604030504040204" pitchFamily="34" charset="-12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a:t>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a:t>
            </a:r>
            <a:endParaRPr kumimoji="1" lang="en-US" altLang="ja-JP" dirty="0"/>
          </a:p>
        </p:txBody>
      </p:sp>
    </p:spTree>
    <p:extLst>
      <p:ext uri="{BB962C8B-B14F-4D97-AF65-F5344CB8AC3E}">
        <p14:creationId xmlns:p14="http://schemas.microsoft.com/office/powerpoint/2010/main" val="28142510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42229" y="1382319"/>
            <a:ext cx="10265549" cy="4745463"/>
          </a:xfrm>
        </p:spPr>
        <p:txBody>
          <a:bodyPr/>
          <a:lstStyle>
            <a:lvl1pPr>
              <a:defRPr>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7" name="日付プレースホルダー 6">
            <a:extLst>
              <a:ext uri="{FF2B5EF4-FFF2-40B4-BE49-F238E27FC236}">
                <a16:creationId xmlns:a16="http://schemas.microsoft.com/office/drawing/2014/main" id="{0AE3C8B9-3C4D-4F71-8D43-F061902EF52D}"/>
              </a:ext>
            </a:extLst>
          </p:cNvPr>
          <p:cNvSpPr>
            <a:spLocks noGrp="1"/>
          </p:cNvSpPr>
          <p:nvPr>
            <p:ph type="dt" sz="half" idx="10"/>
          </p:nvPr>
        </p:nvSpPr>
        <p:spPr/>
        <p:txBody>
          <a:bodyPr/>
          <a:lstStyle/>
          <a:p>
            <a:fld id="{986E7FBC-4CD7-D345-A0F0-52C622A6F2E9}" type="datetime1">
              <a:rPr lang="ja-JP" altLang="en-US" smtClean="0"/>
              <a:t>2025/4/1</a:t>
            </a:fld>
            <a:endParaRPr lang="ja-JP" altLang="en-US"/>
          </a:p>
        </p:txBody>
      </p:sp>
      <p:sp>
        <p:nvSpPr>
          <p:cNvPr id="8" name="フッター プレースホルダー 7">
            <a:extLst>
              <a:ext uri="{FF2B5EF4-FFF2-40B4-BE49-F238E27FC236}">
                <a16:creationId xmlns:a16="http://schemas.microsoft.com/office/drawing/2014/main" id="{E8B55238-83B7-47E8-B2E7-7E2749480E4C}"/>
              </a:ext>
            </a:extLst>
          </p:cNvPr>
          <p:cNvSpPr>
            <a:spLocks noGrp="1"/>
          </p:cNvSpPr>
          <p:nvPr>
            <p:ph type="ftr" sz="quarter" idx="11"/>
          </p:nvPr>
        </p:nvSpPr>
        <p:spPr/>
        <p:txBody>
          <a:bodyPr/>
          <a:lstStyle/>
          <a:p>
            <a:endParaRPr lang="ja-JP" altLang="en-US"/>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Tree>
    <p:extLst>
      <p:ext uri="{BB962C8B-B14F-4D97-AF65-F5344CB8AC3E}">
        <p14:creationId xmlns:p14="http://schemas.microsoft.com/office/powerpoint/2010/main" val="1190021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3" name="コンテンツ プレースホルダ 2"/>
          <p:cNvSpPr>
            <a:spLocks noGrp="1"/>
          </p:cNvSpPr>
          <p:nvPr>
            <p:ph sz="half" idx="1"/>
          </p:nvPr>
        </p:nvSpPr>
        <p:spPr>
          <a:xfrm>
            <a:off x="638959"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3"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13951435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41213" y="4373037"/>
            <a:ext cx="10266565" cy="1362075"/>
          </a:xfrm>
        </p:spPr>
        <p:txBody>
          <a:bodyPr anchor="t"/>
          <a:lstStyle>
            <a:lvl1pPr algn="l">
              <a:defRPr sz="4000" b="1" cap="all">
                <a:latin typeface="Meiryo UI" panose="020B0604030504040204" pitchFamily="34" charset="-128"/>
                <a:ea typeface="Meiryo UI" panose="020B0604030504040204" pitchFamily="34" charset="-128"/>
              </a:defRPr>
            </a:lvl1pPr>
          </a:lstStyle>
          <a:p>
            <a:r>
              <a:rPr lang="ja-JP" altLang="en-US"/>
              <a:t>マスター タイトルの書式設定</a:t>
            </a:r>
            <a:endParaRPr lang="ja-JP" altLang="en-US" dirty="0"/>
          </a:p>
        </p:txBody>
      </p:sp>
      <p:sp>
        <p:nvSpPr>
          <p:cNvPr id="3" name="テキスト プレースホルダ 2"/>
          <p:cNvSpPr>
            <a:spLocks noGrp="1"/>
          </p:cNvSpPr>
          <p:nvPr>
            <p:ph type="body" idx="1"/>
          </p:nvPr>
        </p:nvSpPr>
        <p:spPr>
          <a:xfrm>
            <a:off x="641213" y="2872847"/>
            <a:ext cx="10266565" cy="1500187"/>
          </a:xfrm>
        </p:spPr>
        <p:txBody>
          <a:bodyPr anchor="b"/>
          <a:lstStyle>
            <a:lvl1pPr marL="0" indent="0">
              <a:buNone/>
              <a:defRPr sz="2000">
                <a:solidFill>
                  <a:srgbClr val="24235C"/>
                </a:solidFill>
                <a:latin typeface="Meiryo UI" panose="020B0604030504040204" pitchFamily="34" charset="-128"/>
                <a:ea typeface="Meiryo UI" panose="020B0604030504040204" pitchFamily="34" charset="-128"/>
              </a:defRPr>
            </a:lvl1pPr>
            <a:lvl2pPr marL="457198" indent="0">
              <a:buNone/>
              <a:defRPr sz="1800"/>
            </a:lvl2pPr>
            <a:lvl3pPr marL="914395" indent="0">
              <a:buNone/>
              <a:defRPr sz="1600"/>
            </a:lvl3pPr>
            <a:lvl4pPr marL="1371592" indent="0">
              <a:buNone/>
              <a:defRPr sz="1400"/>
            </a:lvl4pPr>
            <a:lvl5pPr marL="1828789" indent="0">
              <a:buNone/>
              <a:defRPr sz="1400"/>
            </a:lvl5pPr>
            <a:lvl6pPr marL="2285987" indent="0">
              <a:buNone/>
              <a:defRPr sz="1400"/>
            </a:lvl6pPr>
            <a:lvl7pPr marL="2743185" indent="0">
              <a:buNone/>
              <a:defRPr sz="1400"/>
            </a:lvl7pPr>
            <a:lvl8pPr marL="3200381" indent="0">
              <a:buNone/>
              <a:defRPr sz="1400"/>
            </a:lvl8pPr>
            <a:lvl9pPr marL="3657579" indent="0">
              <a:buNone/>
              <a:defRPr sz="1400"/>
            </a:lvl9pPr>
          </a:lstStyle>
          <a:p>
            <a:pPr lvl="0"/>
            <a:r>
              <a:rPr lang="ja-JP" altLang="en-US"/>
              <a:t>マスター テキストの書式設定</a:t>
            </a:r>
          </a:p>
        </p:txBody>
      </p:sp>
      <p:sp>
        <p:nvSpPr>
          <p:cNvPr id="4" name="Rectangle 5"/>
          <p:cNvSpPr>
            <a:spLocks noGrp="1" noChangeArrowheads="1"/>
          </p:cNvSpPr>
          <p:nvPr>
            <p:ph type="dt" sz="half" idx="10"/>
          </p:nvPr>
        </p:nvSpPr>
        <p:spPr>
          <a:ln/>
        </p:spPr>
        <p:txBody>
          <a:bodyPr/>
          <a:lstStyle>
            <a:lvl1pPr>
              <a:defRPr>
                <a:latin typeface="Meiryo UI" panose="020B0604030504040204" pitchFamily="34" charset="-128"/>
                <a:ea typeface="Meiryo UI" panose="020B0604030504040204" pitchFamily="34" charset="-128"/>
              </a:defRPr>
            </a:lvl1pPr>
          </a:lstStyle>
          <a:p>
            <a:fld id="{431EA7E4-FDE3-3041-8856-5979033DB303}" type="datetime1">
              <a:rPr lang="ja-JP" altLang="en-US" smtClean="0"/>
              <a:pPr/>
              <a:t>2025/4/1</a:t>
            </a:fld>
            <a:endParaRPr lang="ja-JP" altLang="en-US"/>
          </a:p>
        </p:txBody>
      </p:sp>
      <p:sp>
        <p:nvSpPr>
          <p:cNvPr id="5" name="Rectangle 6"/>
          <p:cNvSpPr>
            <a:spLocks noGrp="1" noChangeArrowheads="1"/>
          </p:cNvSpPr>
          <p:nvPr>
            <p:ph type="ftr" sz="quarter" idx="11"/>
          </p:nvPr>
        </p:nvSpPr>
        <p:spPr>
          <a:ln/>
        </p:spPr>
        <p:txBody>
          <a:bodyPr/>
          <a:lstStyle>
            <a:lvl1pPr>
              <a:defRPr>
                <a:latin typeface="Meiryo UI" panose="020B0604030504040204" pitchFamily="34" charset="-128"/>
                <a:ea typeface="Meiryo UI" panose="020B0604030504040204" pitchFamily="34" charset="-128"/>
              </a:defRPr>
            </a:lvl1pPr>
          </a:lstStyle>
          <a:p>
            <a:endParaRPr lang="ja-JP" altLang="en-US"/>
          </a:p>
        </p:txBody>
      </p:sp>
      <p:sp>
        <p:nvSpPr>
          <p:cNvPr id="6"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11429989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3" name="コンテンツ プレースホルダ 2"/>
          <p:cNvSpPr>
            <a:spLocks noGrp="1"/>
          </p:cNvSpPr>
          <p:nvPr>
            <p:ph sz="half" idx="1"/>
          </p:nvPr>
        </p:nvSpPr>
        <p:spPr>
          <a:xfrm>
            <a:off x="638959"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4" name="コンテンツ プレースホルダ 3"/>
          <p:cNvSpPr>
            <a:spLocks noGrp="1"/>
          </p:cNvSpPr>
          <p:nvPr>
            <p:ph sz="half" idx="2"/>
          </p:nvPr>
        </p:nvSpPr>
        <p:spPr>
          <a:xfrm>
            <a:off x="6197603"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5" name="Rectangle 5"/>
          <p:cNvSpPr>
            <a:spLocks noGrp="1" noChangeArrowheads="1"/>
          </p:cNvSpPr>
          <p:nvPr>
            <p:ph type="dt" sz="half" idx="10"/>
          </p:nvPr>
        </p:nvSpPr>
        <p:spPr>
          <a:ln/>
        </p:spPr>
        <p:txBody>
          <a:bodyPr/>
          <a:lstStyle>
            <a:lvl1pPr>
              <a:defRPr>
                <a:latin typeface="Meiryo UI" panose="020B0604030504040204" pitchFamily="34" charset="-128"/>
                <a:ea typeface="Meiryo UI" panose="020B0604030504040204" pitchFamily="34" charset="-128"/>
              </a:defRPr>
            </a:lvl1pPr>
          </a:lstStyle>
          <a:p>
            <a:fld id="{14A47CAC-1C34-4E49-9BE6-EAE6FCEB2024}" type="datetime1">
              <a:rPr lang="ja-JP" altLang="en-US" smtClean="0"/>
              <a:pPr/>
              <a:t>2025/4/1</a:t>
            </a:fld>
            <a:endParaRPr lang="ja-JP" altLang="en-US"/>
          </a:p>
        </p:txBody>
      </p:sp>
      <p:sp>
        <p:nvSpPr>
          <p:cNvPr id="6" name="Rectangle 6"/>
          <p:cNvSpPr>
            <a:spLocks noGrp="1" noChangeArrowheads="1"/>
          </p:cNvSpPr>
          <p:nvPr>
            <p:ph type="ftr" sz="quarter" idx="11"/>
          </p:nvPr>
        </p:nvSpPr>
        <p:spPr>
          <a:ln/>
        </p:spPr>
        <p:txBody>
          <a:bodyPr/>
          <a:lstStyle>
            <a:lvl1pPr>
              <a:defRPr>
                <a:latin typeface="Meiryo UI" panose="020B0604030504040204" pitchFamily="34" charset="-128"/>
                <a:ea typeface="Meiryo UI" panose="020B0604030504040204" pitchFamily="34" charset="-128"/>
              </a:defRPr>
            </a:lvl1pPr>
          </a:lstStyle>
          <a:p>
            <a:endParaRPr lang="ja-JP" altLang="en-US"/>
          </a:p>
        </p:txBody>
      </p:sp>
      <p:sp>
        <p:nvSpPr>
          <p:cNvPr id="7"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5862735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7" name="日付プレースホルダー 6">
            <a:extLst>
              <a:ext uri="{FF2B5EF4-FFF2-40B4-BE49-F238E27FC236}">
                <a16:creationId xmlns:a16="http://schemas.microsoft.com/office/drawing/2014/main" id="{0AE3C8B9-3C4D-4F71-8D43-F061902EF52D}"/>
              </a:ext>
            </a:extLst>
          </p:cNvPr>
          <p:cNvSpPr>
            <a:spLocks noGrp="1"/>
          </p:cNvSpPr>
          <p:nvPr>
            <p:ph type="dt" sz="half" idx="10"/>
          </p:nvPr>
        </p:nvSpPr>
        <p:spPr/>
        <p:txBody>
          <a:bodyPr/>
          <a:lstStyle/>
          <a:p>
            <a:fld id="{97EA84A3-1D0C-0749-B94A-C843FE53A7B3}" type="datetime1">
              <a:rPr lang="ja-JP" altLang="en-US" smtClean="0"/>
              <a:t>2025/4/1</a:t>
            </a:fld>
            <a:endParaRPr lang="ja-JP" altLang="en-US"/>
          </a:p>
        </p:txBody>
      </p:sp>
      <p:sp>
        <p:nvSpPr>
          <p:cNvPr id="8" name="フッター プレースホルダー 7">
            <a:extLst>
              <a:ext uri="{FF2B5EF4-FFF2-40B4-BE49-F238E27FC236}">
                <a16:creationId xmlns:a16="http://schemas.microsoft.com/office/drawing/2014/main" id="{E8B55238-83B7-47E8-B2E7-7E2749480E4C}"/>
              </a:ext>
            </a:extLst>
          </p:cNvPr>
          <p:cNvSpPr>
            <a:spLocks noGrp="1"/>
          </p:cNvSpPr>
          <p:nvPr>
            <p:ph type="ftr" sz="quarter" idx="11"/>
          </p:nvPr>
        </p:nvSpPr>
        <p:spPr/>
        <p:txBody>
          <a:bodyPr/>
          <a:lstStyle/>
          <a:p>
            <a:endParaRPr lang="ja-JP" altLang="en-US"/>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17" name="コンテンツ プレースホルダー 1">
            <a:extLst>
              <a:ext uri="{FF2B5EF4-FFF2-40B4-BE49-F238E27FC236}">
                <a16:creationId xmlns:a16="http://schemas.microsoft.com/office/drawing/2014/main" id="{CB4BF5C3-D547-C112-F341-911B6F2AF162}"/>
              </a:ext>
            </a:extLst>
          </p:cNvPr>
          <p:cNvSpPr>
            <a:spLocks noGrp="1"/>
          </p:cNvSpPr>
          <p:nvPr>
            <p:ph idx="1"/>
          </p:nvPr>
        </p:nvSpPr>
        <p:spPr>
          <a:xfrm>
            <a:off x="650863" y="1652230"/>
            <a:ext cx="4918062" cy="505775"/>
          </a:xfrm>
        </p:spPr>
        <p:txBody>
          <a:bodyPr/>
          <a:lstStyle>
            <a:lvl1pPr marL="342900" indent="-342900">
              <a:buFont typeface="Wingdings" pitchFamily="2" charset="2"/>
              <a:buChar char="n"/>
              <a:defRPr sz="2400">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18" name="コンテンツ プレースホルダー 2">
            <a:extLst>
              <a:ext uri="{FF2B5EF4-FFF2-40B4-BE49-F238E27FC236}">
                <a16:creationId xmlns:a16="http://schemas.microsoft.com/office/drawing/2014/main" id="{89817553-19E8-0D02-1EEC-CB3BEE8A1315}"/>
              </a:ext>
            </a:extLst>
          </p:cNvPr>
          <p:cNvSpPr>
            <a:spLocks noGrp="1"/>
          </p:cNvSpPr>
          <p:nvPr>
            <p:ph idx="14" hasCustomPrompt="1"/>
          </p:nvPr>
        </p:nvSpPr>
        <p:spPr>
          <a:xfrm>
            <a:off x="650863" y="2240328"/>
            <a:ext cx="4918062" cy="3889540"/>
          </a:xfrm>
        </p:spPr>
        <p:txBody>
          <a:bodyPr/>
          <a:lstStyle>
            <a:lvl1pPr marL="0" indent="0">
              <a:buNone/>
              <a:defRPr sz="12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
        <p:nvSpPr>
          <p:cNvPr id="20" name="コンテンツ プレースホルダー 1">
            <a:extLst>
              <a:ext uri="{FF2B5EF4-FFF2-40B4-BE49-F238E27FC236}">
                <a16:creationId xmlns:a16="http://schemas.microsoft.com/office/drawing/2014/main" id="{41DF0F5E-7E85-7AE7-3FA3-97C4D3194299}"/>
              </a:ext>
            </a:extLst>
          </p:cNvPr>
          <p:cNvSpPr>
            <a:spLocks noGrp="1"/>
          </p:cNvSpPr>
          <p:nvPr>
            <p:ph idx="15"/>
          </p:nvPr>
        </p:nvSpPr>
        <p:spPr>
          <a:xfrm>
            <a:off x="5980595" y="1652230"/>
            <a:ext cx="4918062" cy="505775"/>
          </a:xfrm>
        </p:spPr>
        <p:txBody>
          <a:bodyPr/>
          <a:lstStyle>
            <a:lvl1pPr marL="342900" indent="-342900">
              <a:buFont typeface="Wingdings" pitchFamily="2" charset="2"/>
              <a:buChar char="n"/>
              <a:defRPr sz="24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21" name="コンテンツ プレースホルダー 2">
            <a:extLst>
              <a:ext uri="{FF2B5EF4-FFF2-40B4-BE49-F238E27FC236}">
                <a16:creationId xmlns:a16="http://schemas.microsoft.com/office/drawing/2014/main" id="{6A2281D9-6F6F-5B3C-8867-50EEE9DC8654}"/>
              </a:ext>
            </a:extLst>
          </p:cNvPr>
          <p:cNvSpPr>
            <a:spLocks noGrp="1"/>
          </p:cNvSpPr>
          <p:nvPr>
            <p:ph idx="16" hasCustomPrompt="1"/>
          </p:nvPr>
        </p:nvSpPr>
        <p:spPr>
          <a:xfrm>
            <a:off x="5980595" y="2240328"/>
            <a:ext cx="4918062" cy="3889540"/>
          </a:xfrm>
        </p:spPr>
        <p:txBody>
          <a:bodyPr/>
          <a:lstStyle>
            <a:lvl1pPr marL="0" indent="0">
              <a:buNone/>
              <a:defRPr sz="1200">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Tree>
    <p:extLst>
      <p:ext uri="{BB962C8B-B14F-4D97-AF65-F5344CB8AC3E}">
        <p14:creationId xmlns:p14="http://schemas.microsoft.com/office/powerpoint/2010/main" val="38670389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p>
            <a:r>
              <a:rPr lang="ja-JP" altLang="en-US"/>
              <a:t>タイトルを入力タイトルを入力</a:t>
            </a:r>
          </a:p>
        </p:txBody>
      </p:sp>
      <p:sp>
        <p:nvSpPr>
          <p:cNvPr id="3" name="Rectangle 5"/>
          <p:cNvSpPr>
            <a:spLocks noGrp="1" noChangeArrowheads="1"/>
          </p:cNvSpPr>
          <p:nvPr>
            <p:ph type="dt" sz="half" idx="10"/>
          </p:nvPr>
        </p:nvSpPr>
        <p:spPr>
          <a:ln/>
        </p:spPr>
        <p:txBody>
          <a:bodyPr/>
          <a:lstStyle>
            <a:lvl1pPr>
              <a:defRPr>
                <a:latin typeface="Meiryo UI" panose="020B0604030504040204" pitchFamily="34" charset="-128"/>
                <a:ea typeface="Meiryo UI" panose="020B0604030504040204" pitchFamily="34" charset="-128"/>
              </a:defRPr>
            </a:lvl1pPr>
          </a:lstStyle>
          <a:p>
            <a:fld id="{D31929FE-337A-A94E-9275-11A6C3A3B5EC}" type="datetime1">
              <a:rPr lang="ja-JP" altLang="en-US" smtClean="0"/>
              <a:pPr/>
              <a:t>2025/4/1</a:t>
            </a:fld>
            <a:endParaRPr lang="ja-JP" altLang="en-US"/>
          </a:p>
        </p:txBody>
      </p:sp>
      <p:sp>
        <p:nvSpPr>
          <p:cNvPr id="4" name="Rectangle 6"/>
          <p:cNvSpPr>
            <a:spLocks noGrp="1" noChangeArrowheads="1"/>
          </p:cNvSpPr>
          <p:nvPr>
            <p:ph type="ftr" sz="quarter" idx="11"/>
          </p:nvPr>
        </p:nvSpPr>
        <p:spPr>
          <a:ln/>
        </p:spPr>
        <p:txBody>
          <a:bodyPr/>
          <a:lstStyle>
            <a:lvl1pPr>
              <a:defRPr>
                <a:latin typeface="Meiryo UI" panose="020B0604030504040204" pitchFamily="34" charset="-128"/>
                <a:ea typeface="Meiryo UI" panose="020B0604030504040204" pitchFamily="34" charset="-128"/>
              </a:defRPr>
            </a:lvl1pPr>
          </a:lstStyle>
          <a:p>
            <a:endParaRPr lang="ja-JP" altLang="en-US"/>
          </a:p>
        </p:txBody>
      </p:sp>
      <p:sp>
        <p:nvSpPr>
          <p:cNvPr id="5"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3956454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atin typeface="Meiryo UI" panose="020B0604030504040204" pitchFamily="34" charset="-128"/>
                <a:ea typeface="Meiryo UI" panose="020B0604030504040204" pitchFamily="34" charset="-128"/>
              </a:defRPr>
            </a:lvl1pPr>
          </a:lstStyle>
          <a:p>
            <a:fld id="{10A7C1D4-3D66-D048-8804-739B927DAA39}" type="datetime1">
              <a:rPr lang="ja-JP" altLang="en-US" smtClean="0"/>
              <a:pPr/>
              <a:t>2025/4/1</a:t>
            </a:fld>
            <a:endParaRPr lang="ja-JP" altLang="en-US"/>
          </a:p>
        </p:txBody>
      </p:sp>
      <p:sp>
        <p:nvSpPr>
          <p:cNvPr id="3" name="Rectangle 6"/>
          <p:cNvSpPr>
            <a:spLocks noGrp="1" noChangeArrowheads="1"/>
          </p:cNvSpPr>
          <p:nvPr>
            <p:ph type="ftr" sz="quarter" idx="11"/>
          </p:nvPr>
        </p:nvSpPr>
        <p:spPr>
          <a:ln/>
        </p:spPr>
        <p:txBody>
          <a:bodyPr/>
          <a:lstStyle>
            <a:lvl1pPr>
              <a:defRPr>
                <a:latin typeface="Meiryo UI" panose="020B0604030504040204" pitchFamily="34" charset="-128"/>
                <a:ea typeface="Meiryo UI" panose="020B0604030504040204" pitchFamily="34" charset="-128"/>
              </a:defRPr>
            </a:lvl1pPr>
          </a:lstStyle>
          <a:p>
            <a:endParaRPr lang="ja-JP" altLang="en-US"/>
          </a:p>
        </p:txBody>
      </p:sp>
      <p:sp>
        <p:nvSpPr>
          <p:cNvPr id="4"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16550154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E8909C-8621-ABA6-183D-463C7012AF76}"/>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3" name="日付プレースホルダー 2">
            <a:extLst>
              <a:ext uri="{FF2B5EF4-FFF2-40B4-BE49-F238E27FC236}">
                <a16:creationId xmlns:a16="http://schemas.microsoft.com/office/drawing/2014/main" id="{33A82078-6839-1A03-5E74-80B4B6BBBCDE}"/>
              </a:ext>
            </a:extLst>
          </p:cNvPr>
          <p:cNvSpPr>
            <a:spLocks noGrp="1"/>
          </p:cNvSpPr>
          <p:nvPr>
            <p:ph type="dt" sz="half" idx="10"/>
          </p:nvPr>
        </p:nvSpPr>
        <p:spPr/>
        <p:txBody>
          <a:bodyPr/>
          <a:lstStyle/>
          <a:p>
            <a:fld id="{EAF7B99B-EE61-554D-ADDE-1BE8873B1F62}" type="datetime1">
              <a:rPr lang="ja-JP" altLang="en-US" smtClean="0"/>
              <a:t>2025/4/1</a:t>
            </a:fld>
            <a:endParaRPr lang="ja-JP" altLang="en-US"/>
          </a:p>
        </p:txBody>
      </p:sp>
      <p:sp>
        <p:nvSpPr>
          <p:cNvPr id="4" name="フッター プレースホルダー 3">
            <a:extLst>
              <a:ext uri="{FF2B5EF4-FFF2-40B4-BE49-F238E27FC236}">
                <a16:creationId xmlns:a16="http://schemas.microsoft.com/office/drawing/2014/main" id="{EDB42A8C-73A3-5190-B295-1FB7B134C5D8}"/>
              </a:ext>
            </a:extLst>
          </p:cNvPr>
          <p:cNvSpPr>
            <a:spLocks noGrp="1"/>
          </p:cNvSpPr>
          <p:nvPr>
            <p:ph type="ftr" sz="quarter" idx="11"/>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7E1B04D9-1260-ED19-8055-A4C8F0465ABD}"/>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6" name="コンテンツ プレースホルダー 2">
            <a:extLst>
              <a:ext uri="{FF2B5EF4-FFF2-40B4-BE49-F238E27FC236}">
                <a16:creationId xmlns:a16="http://schemas.microsoft.com/office/drawing/2014/main" id="{49DB83D1-A824-C593-83C4-654268DFF3CE}"/>
              </a:ext>
            </a:extLst>
          </p:cNvPr>
          <p:cNvSpPr>
            <a:spLocks noGrp="1"/>
          </p:cNvSpPr>
          <p:nvPr>
            <p:ph idx="1" hasCustomPrompt="1"/>
          </p:nvPr>
        </p:nvSpPr>
        <p:spPr>
          <a:xfrm>
            <a:off x="4991101" y="1409518"/>
            <a:ext cx="5916678" cy="4691063"/>
          </a:xfrm>
        </p:spPr>
        <p:txBody>
          <a:bodyPr/>
          <a:lstStyle>
            <a:lvl1pPr marL="0" indent="0">
              <a:buNone/>
              <a:defRPr baseline="0">
                <a:solidFill>
                  <a:srgbClr val="24235C"/>
                </a:solidFill>
                <a:latin typeface="Meiryo UI" panose="020B0604030504040204" pitchFamily="34" charset="-128"/>
                <a:ea typeface="Meiryo UI" panose="020B0604030504040204" pitchFamily="34" charset="-128"/>
              </a:defRPr>
            </a:lvl1pPr>
          </a:lstStyle>
          <a:p>
            <a:r>
              <a:rPr kumimoji="1" lang="ja-JP" altLang="en-US"/>
              <a:t>テキストを入力</a:t>
            </a:r>
          </a:p>
        </p:txBody>
      </p:sp>
      <p:sp>
        <p:nvSpPr>
          <p:cNvPr id="7" name="テキスト プレースホルダー 3">
            <a:extLst>
              <a:ext uri="{FF2B5EF4-FFF2-40B4-BE49-F238E27FC236}">
                <a16:creationId xmlns:a16="http://schemas.microsoft.com/office/drawing/2014/main" id="{83557190-D0A6-F172-F598-C588F9829EF0}"/>
              </a:ext>
            </a:extLst>
          </p:cNvPr>
          <p:cNvSpPr>
            <a:spLocks noGrp="1"/>
          </p:cNvSpPr>
          <p:nvPr>
            <p:ph type="body" sz="half" idx="2" hasCustomPrompt="1"/>
          </p:nvPr>
        </p:nvSpPr>
        <p:spPr>
          <a:xfrm>
            <a:off x="641212" y="1409519"/>
            <a:ext cx="4102237" cy="4691063"/>
          </a:xfrm>
        </p:spPr>
        <p:txBody>
          <a:bodyPr/>
          <a:lstStyle>
            <a:lvl1pPr marL="0" indent="0">
              <a:buNone/>
              <a:defRPr baseline="0">
                <a:solidFill>
                  <a:srgbClr val="24235C"/>
                </a:solidFill>
                <a:latin typeface="Meiryo UI" panose="020B0604030504040204" pitchFamily="34" charset="-128"/>
                <a:ea typeface="Meiryo UI" panose="020B0604030504040204" pitchFamily="34" charset="-128"/>
              </a:defRPr>
            </a:lvl1pPr>
          </a:lstStyle>
          <a:p>
            <a:r>
              <a:rPr kumimoji="1" lang="ja-JP" altLang="en-US"/>
              <a:t>テキストを入力</a:t>
            </a:r>
          </a:p>
        </p:txBody>
      </p:sp>
    </p:spTree>
    <p:extLst>
      <p:ext uri="{BB962C8B-B14F-4D97-AF65-F5344CB8AC3E}">
        <p14:creationId xmlns:p14="http://schemas.microsoft.com/office/powerpoint/2010/main" val="20538167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97B23F0F-09AA-941E-F922-22034250DF33}"/>
              </a:ext>
            </a:extLst>
          </p:cNvPr>
          <p:cNvSpPr>
            <a:spLocks noGrp="1"/>
          </p:cNvSpPr>
          <p:nvPr>
            <p:ph type="dt" sz="half" idx="10"/>
          </p:nvPr>
        </p:nvSpPr>
        <p:spPr/>
        <p:txBody>
          <a:bodyPr/>
          <a:lstStyle/>
          <a:p>
            <a:fld id="{C8B6247D-9A13-D548-B67B-9A012379A535}" type="datetime1">
              <a:rPr lang="ja-JP" altLang="en-US" smtClean="0"/>
              <a:t>2025/4/1</a:t>
            </a:fld>
            <a:endParaRPr lang="ja-JP" altLang="en-US"/>
          </a:p>
        </p:txBody>
      </p:sp>
      <p:sp>
        <p:nvSpPr>
          <p:cNvPr id="4" name="フッター プレースホルダー 3">
            <a:extLst>
              <a:ext uri="{FF2B5EF4-FFF2-40B4-BE49-F238E27FC236}">
                <a16:creationId xmlns:a16="http://schemas.microsoft.com/office/drawing/2014/main" id="{80176F45-0B73-F10B-10B1-6CF95AB34868}"/>
              </a:ext>
            </a:extLst>
          </p:cNvPr>
          <p:cNvSpPr>
            <a:spLocks noGrp="1"/>
          </p:cNvSpPr>
          <p:nvPr>
            <p:ph type="ftr" sz="quarter" idx="11"/>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04A7E5BE-AF6C-B910-24C6-C89F2F75800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6" name="タイトル 1">
            <a:extLst>
              <a:ext uri="{FF2B5EF4-FFF2-40B4-BE49-F238E27FC236}">
                <a16:creationId xmlns:a16="http://schemas.microsoft.com/office/drawing/2014/main" id="{76087650-A42E-F9E5-E21F-1147D4F86C96}"/>
              </a:ext>
            </a:extLst>
          </p:cNvPr>
          <p:cNvSpPr txBox="1">
            <a:spLocks/>
          </p:cNvSpPr>
          <p:nvPr userDrawn="1"/>
        </p:nvSpPr>
        <p:spPr bwMode="auto">
          <a:xfrm>
            <a:off x="641213" y="4895850"/>
            <a:ext cx="1026656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000" b="1" baseline="0">
                <a:solidFill>
                  <a:srgbClr val="140858"/>
                </a:solidFill>
                <a:latin typeface="メイリオ" panose="020B0604030504040204" pitchFamily="50" charset="-128"/>
                <a:ea typeface="メイリオ" panose="020B0604030504040204" pitchFamily="50"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a:lstStyle>
          <a:p>
            <a:r>
              <a:rPr lang="ja-JP" altLang="en-US" kern="0">
                <a:solidFill>
                  <a:srgbClr val="24235C"/>
                </a:solidFill>
                <a:latin typeface="Meiryo UI" panose="020B0604030504040204" pitchFamily="34" charset="-128"/>
                <a:ea typeface="Meiryo UI" panose="020B0604030504040204" pitchFamily="34" charset="-128"/>
              </a:rPr>
              <a:t>マスター タイトルの書式設定</a:t>
            </a:r>
          </a:p>
        </p:txBody>
      </p:sp>
      <p:sp>
        <p:nvSpPr>
          <p:cNvPr id="7" name="図プレースホルダ 2">
            <a:extLst>
              <a:ext uri="{FF2B5EF4-FFF2-40B4-BE49-F238E27FC236}">
                <a16:creationId xmlns:a16="http://schemas.microsoft.com/office/drawing/2014/main" id="{D272A2FB-7CDA-9CEC-0125-D93A6FD493AF}"/>
              </a:ext>
            </a:extLst>
          </p:cNvPr>
          <p:cNvSpPr>
            <a:spLocks noGrp="1"/>
          </p:cNvSpPr>
          <p:nvPr>
            <p:ph type="pic" idx="1"/>
          </p:nvPr>
        </p:nvSpPr>
        <p:spPr>
          <a:xfrm>
            <a:off x="641213" y="1287051"/>
            <a:ext cx="10266565" cy="3535773"/>
          </a:xfrm>
        </p:spPr>
        <p:txBody>
          <a:bodyPr/>
          <a:lstStyle>
            <a:lvl1pPr marL="0" indent="0">
              <a:buNone/>
              <a:defRPr sz="3200" baseline="0">
                <a:solidFill>
                  <a:srgbClr val="24235C"/>
                </a:solidFill>
                <a:latin typeface="Meiryo UI" panose="020B0604030504040204" pitchFamily="34" charset="-128"/>
                <a:ea typeface="Meiryo UI" panose="020B0604030504040204" pitchFamily="34" charset="-128"/>
              </a:defRPr>
            </a:lvl1pPr>
            <a:lvl2pPr marL="457198" indent="0">
              <a:buNone/>
              <a:defRPr sz="2800"/>
            </a:lvl2pPr>
            <a:lvl3pPr marL="914395" indent="0">
              <a:buNone/>
              <a:defRPr sz="2400"/>
            </a:lvl3pPr>
            <a:lvl4pPr marL="1371592" indent="0">
              <a:buNone/>
              <a:defRPr sz="2000"/>
            </a:lvl4pPr>
            <a:lvl5pPr marL="1828789" indent="0">
              <a:buNone/>
              <a:defRPr sz="2000"/>
            </a:lvl5pPr>
            <a:lvl6pPr marL="2285987" indent="0">
              <a:buNone/>
              <a:defRPr sz="2000"/>
            </a:lvl6pPr>
            <a:lvl7pPr marL="2743185" indent="0">
              <a:buNone/>
              <a:defRPr sz="2000"/>
            </a:lvl7pPr>
            <a:lvl8pPr marL="3200381" indent="0">
              <a:buNone/>
              <a:defRPr sz="2000"/>
            </a:lvl8pPr>
            <a:lvl9pPr marL="3657579" indent="0">
              <a:buNone/>
              <a:defRPr sz="2000"/>
            </a:lvl9pPr>
          </a:lstStyle>
          <a:p>
            <a:pPr lvl="0"/>
            <a:r>
              <a:rPr lang="ja-JP" altLang="en-US" noProof="0"/>
              <a:t>アイコンをクリックして図を追加</a:t>
            </a:r>
          </a:p>
        </p:txBody>
      </p:sp>
      <p:sp>
        <p:nvSpPr>
          <p:cNvPr id="8" name="テキスト プレースホルダ 3">
            <a:extLst>
              <a:ext uri="{FF2B5EF4-FFF2-40B4-BE49-F238E27FC236}">
                <a16:creationId xmlns:a16="http://schemas.microsoft.com/office/drawing/2014/main" id="{54AFDCB3-9209-E735-B6CF-1BF7EB7F8727}"/>
              </a:ext>
            </a:extLst>
          </p:cNvPr>
          <p:cNvSpPr>
            <a:spLocks noGrp="1"/>
          </p:cNvSpPr>
          <p:nvPr>
            <p:ph type="body" sz="half" idx="2"/>
          </p:nvPr>
        </p:nvSpPr>
        <p:spPr>
          <a:xfrm>
            <a:off x="641213" y="5462588"/>
            <a:ext cx="10266565" cy="804862"/>
          </a:xfrm>
        </p:spPr>
        <p:txBody>
          <a:bodyPr/>
          <a:lstStyle>
            <a:lvl1pPr marL="0" indent="0">
              <a:buNone/>
              <a:defRPr sz="1400" baseline="0">
                <a:solidFill>
                  <a:srgbClr val="24235C"/>
                </a:solidFill>
                <a:latin typeface="Meiryo UI" panose="020B0604030504040204" pitchFamily="34" charset="-128"/>
                <a:ea typeface="Meiryo UI" panose="020B0604030504040204" pitchFamily="34" charset="-128"/>
              </a:defRPr>
            </a:lvl1pPr>
            <a:lvl2pPr marL="457198"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5" indent="0">
              <a:buNone/>
              <a:defRPr sz="900"/>
            </a:lvl7pPr>
            <a:lvl8pPr marL="3200381" indent="0">
              <a:buNone/>
              <a:defRPr sz="900"/>
            </a:lvl8pPr>
            <a:lvl9pPr marL="3657579"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7564305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56D918-E540-AC2A-C0D6-CA0ACA8BF951}"/>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3" name="日付プレースホルダー 2">
            <a:extLst>
              <a:ext uri="{FF2B5EF4-FFF2-40B4-BE49-F238E27FC236}">
                <a16:creationId xmlns:a16="http://schemas.microsoft.com/office/drawing/2014/main" id="{7D5DF95E-0A0E-799E-7888-00961DB21750}"/>
              </a:ext>
            </a:extLst>
          </p:cNvPr>
          <p:cNvSpPr>
            <a:spLocks noGrp="1"/>
          </p:cNvSpPr>
          <p:nvPr>
            <p:ph type="dt" sz="half" idx="10"/>
          </p:nvPr>
        </p:nvSpPr>
        <p:spPr/>
        <p:txBody>
          <a:bodyPr/>
          <a:lstStyle/>
          <a:p>
            <a:fld id="{5FFD0F5D-8CE1-BF4C-9966-32C322FB19D7}" type="datetime1">
              <a:rPr lang="ja-JP" altLang="en-US" smtClean="0"/>
              <a:t>2025/4/1</a:t>
            </a:fld>
            <a:endParaRPr lang="ja-JP" altLang="en-US"/>
          </a:p>
        </p:txBody>
      </p:sp>
      <p:sp>
        <p:nvSpPr>
          <p:cNvPr id="4" name="フッター プレースホルダー 3">
            <a:extLst>
              <a:ext uri="{FF2B5EF4-FFF2-40B4-BE49-F238E27FC236}">
                <a16:creationId xmlns:a16="http://schemas.microsoft.com/office/drawing/2014/main" id="{8D5F24FB-9EA2-BF39-C3EF-6FC07B241178}"/>
              </a:ext>
            </a:extLst>
          </p:cNvPr>
          <p:cNvSpPr>
            <a:spLocks noGrp="1"/>
          </p:cNvSpPr>
          <p:nvPr>
            <p:ph type="ftr" sz="quarter" idx="11"/>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82D60226-15B9-2A74-FE70-526B03C8D01B}"/>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6" name="縦書きテキスト プレースホルダー 2">
            <a:extLst>
              <a:ext uri="{FF2B5EF4-FFF2-40B4-BE49-F238E27FC236}">
                <a16:creationId xmlns:a16="http://schemas.microsoft.com/office/drawing/2014/main" id="{68FCDCC6-B4D2-858A-660F-B5AA74C357A4}"/>
              </a:ext>
            </a:extLst>
          </p:cNvPr>
          <p:cNvSpPr>
            <a:spLocks noGrp="1"/>
          </p:cNvSpPr>
          <p:nvPr>
            <p:ph type="body" orient="vert" idx="1"/>
          </p:nvPr>
        </p:nvSpPr>
        <p:spPr>
          <a:xfrm>
            <a:off x="641213" y="1579381"/>
            <a:ext cx="10266565" cy="4351338"/>
          </a:xfrm>
        </p:spPr>
        <p:txBody>
          <a:bodyPr vert="eaVert"/>
          <a:lstStyle>
            <a:lvl1pPr>
              <a:defRPr baseline="0">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Tree>
    <p:extLst>
      <p:ext uri="{BB962C8B-B14F-4D97-AF65-F5344CB8AC3E}">
        <p14:creationId xmlns:p14="http://schemas.microsoft.com/office/powerpoint/2010/main" val="33378938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F83F9A-E336-2687-2870-E876CF38A617}"/>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3" name="日付プレースホルダー 2">
            <a:extLst>
              <a:ext uri="{FF2B5EF4-FFF2-40B4-BE49-F238E27FC236}">
                <a16:creationId xmlns:a16="http://schemas.microsoft.com/office/drawing/2014/main" id="{345073AF-1FE6-3A84-2A43-4FC20E255AFA}"/>
              </a:ext>
            </a:extLst>
          </p:cNvPr>
          <p:cNvSpPr>
            <a:spLocks noGrp="1"/>
          </p:cNvSpPr>
          <p:nvPr>
            <p:ph type="dt" sz="half" idx="10"/>
          </p:nvPr>
        </p:nvSpPr>
        <p:spPr/>
        <p:txBody>
          <a:bodyPr/>
          <a:lstStyle/>
          <a:p>
            <a:fld id="{5B93FB17-366F-F040-9FCD-8C845C1EB05C}" type="datetime1">
              <a:rPr lang="ja-JP" altLang="en-US" smtClean="0"/>
              <a:t>2025/4/1</a:t>
            </a:fld>
            <a:endParaRPr lang="ja-JP" altLang="en-US"/>
          </a:p>
        </p:txBody>
      </p:sp>
      <p:sp>
        <p:nvSpPr>
          <p:cNvPr id="4" name="フッター プレースホルダー 3">
            <a:extLst>
              <a:ext uri="{FF2B5EF4-FFF2-40B4-BE49-F238E27FC236}">
                <a16:creationId xmlns:a16="http://schemas.microsoft.com/office/drawing/2014/main" id="{A2C31FF9-CBC6-87B3-4A27-E466CD1D32C3}"/>
              </a:ext>
            </a:extLst>
          </p:cNvPr>
          <p:cNvSpPr>
            <a:spLocks noGrp="1"/>
          </p:cNvSpPr>
          <p:nvPr>
            <p:ph type="ftr" sz="quarter" idx="11"/>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970D26B1-D3AB-CFBC-4382-9AA6D565230F}"/>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6" name="縦書きタイトル 1">
            <a:extLst>
              <a:ext uri="{FF2B5EF4-FFF2-40B4-BE49-F238E27FC236}">
                <a16:creationId xmlns:a16="http://schemas.microsoft.com/office/drawing/2014/main" id="{7785F06B-55EC-DA97-FC0C-F297A878E521}"/>
              </a:ext>
            </a:extLst>
          </p:cNvPr>
          <p:cNvSpPr txBox="1">
            <a:spLocks/>
          </p:cNvSpPr>
          <p:nvPr userDrawn="1"/>
        </p:nvSpPr>
        <p:spPr bwMode="auto">
          <a:xfrm>
            <a:off x="8724900" y="1345915"/>
            <a:ext cx="2628900" cy="483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3600" b="1">
                <a:solidFill>
                  <a:schemeClr val="bg1"/>
                </a:solidFill>
                <a:latin typeface="メイリオ" panose="020B0604030504040204" pitchFamily="50" charset="-128"/>
                <a:ea typeface="メイリオ" panose="020B0604030504040204" pitchFamily="50"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a:lstStyle>
          <a:p>
            <a:r>
              <a:rPr lang="ja-JP" altLang="en-US" kern="0"/>
              <a:t>マスター タイトルの書式設定</a:t>
            </a:r>
          </a:p>
        </p:txBody>
      </p:sp>
      <p:sp>
        <p:nvSpPr>
          <p:cNvPr id="8" name="縦書きタイトル 1">
            <a:extLst>
              <a:ext uri="{FF2B5EF4-FFF2-40B4-BE49-F238E27FC236}">
                <a16:creationId xmlns:a16="http://schemas.microsoft.com/office/drawing/2014/main" id="{D5F9B07B-F440-2F33-E048-F5F0E9DA2113}"/>
              </a:ext>
            </a:extLst>
          </p:cNvPr>
          <p:cNvSpPr txBox="1">
            <a:spLocks/>
          </p:cNvSpPr>
          <p:nvPr userDrawn="1"/>
        </p:nvSpPr>
        <p:spPr bwMode="auto">
          <a:xfrm>
            <a:off x="8724900" y="1345915"/>
            <a:ext cx="2182878" cy="483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3600" b="1">
                <a:solidFill>
                  <a:schemeClr val="bg1"/>
                </a:solidFill>
                <a:latin typeface="メイリオ" panose="020B0604030504040204" pitchFamily="50" charset="-128"/>
                <a:ea typeface="メイリオ" panose="020B0604030504040204" pitchFamily="50"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a:lstStyle>
          <a:p>
            <a:r>
              <a:rPr lang="ja-JP" altLang="en-US" kern="0" baseline="0">
                <a:solidFill>
                  <a:srgbClr val="24235C"/>
                </a:solidFill>
                <a:latin typeface="Meiryo UI" panose="020B0604030504040204" pitchFamily="34" charset="-128"/>
                <a:ea typeface="Meiryo UI" panose="020B0604030504040204" pitchFamily="34" charset="-128"/>
              </a:rPr>
              <a:t>マスター タイトルの書式設定</a:t>
            </a:r>
          </a:p>
        </p:txBody>
      </p:sp>
      <p:sp>
        <p:nvSpPr>
          <p:cNvPr id="9" name="縦書きテキスト プレースホルダー 2">
            <a:extLst>
              <a:ext uri="{FF2B5EF4-FFF2-40B4-BE49-F238E27FC236}">
                <a16:creationId xmlns:a16="http://schemas.microsoft.com/office/drawing/2014/main" id="{D7964AC2-FF7B-65D6-85E1-270E8AD36F89}"/>
              </a:ext>
            </a:extLst>
          </p:cNvPr>
          <p:cNvSpPr>
            <a:spLocks noGrp="1"/>
          </p:cNvSpPr>
          <p:nvPr>
            <p:ph type="body" orient="vert" idx="1"/>
          </p:nvPr>
        </p:nvSpPr>
        <p:spPr>
          <a:xfrm>
            <a:off x="641213" y="1345915"/>
            <a:ext cx="7734300" cy="4831048"/>
          </a:xfrm>
        </p:spPr>
        <p:txBody>
          <a:bodyPr vert="eaVert"/>
          <a:lstStyle>
            <a:lvl1pPr>
              <a:defRPr baseline="0">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baseline="0">
                <a:solidFill>
                  <a:srgbClr val="000000"/>
                </a:solidFill>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Tree>
    <p:extLst>
      <p:ext uri="{BB962C8B-B14F-4D97-AF65-F5344CB8AC3E}">
        <p14:creationId xmlns:p14="http://schemas.microsoft.com/office/powerpoint/2010/main" val="26280915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7" name="図 6" descr="ロゴ&#10;&#10;低い精度で自動的に生成された説明">
            <a:extLst>
              <a:ext uri="{FF2B5EF4-FFF2-40B4-BE49-F238E27FC236}">
                <a16:creationId xmlns:a16="http://schemas.microsoft.com/office/drawing/2014/main" id="{D5428FA8-40B6-8B61-FAEA-4B5641E735D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1712"/>
            <a:ext cx="12195049" cy="6856287"/>
          </a:xfrm>
          <a:prstGeom prst="rect">
            <a:avLst/>
          </a:prstGeom>
        </p:spPr>
      </p:pic>
      <p:sp>
        <p:nvSpPr>
          <p:cNvPr id="9" name="日付プレースホルダー 2">
            <a:extLst>
              <a:ext uri="{FF2B5EF4-FFF2-40B4-BE49-F238E27FC236}">
                <a16:creationId xmlns:a16="http://schemas.microsoft.com/office/drawing/2014/main" id="{3C3E7E20-5C1C-354E-7378-4AB2E12EFDC1}"/>
              </a:ext>
            </a:extLst>
          </p:cNvPr>
          <p:cNvSpPr>
            <a:spLocks noGrp="1"/>
          </p:cNvSpPr>
          <p:nvPr>
            <p:ph type="dt" sz="half" idx="10"/>
          </p:nvPr>
        </p:nvSpPr>
        <p:spPr>
          <a:xfrm>
            <a:off x="263352" y="6465078"/>
            <a:ext cx="2844800" cy="287337"/>
          </a:xfrm>
        </p:spPr>
        <p:txBody>
          <a:bodyPr/>
          <a:lstStyle>
            <a:lvl1pPr>
              <a:defRPr baseline="0">
                <a:solidFill>
                  <a:srgbClr val="000066"/>
                </a:solidFill>
              </a:defRPr>
            </a:lvl1pPr>
          </a:lstStyle>
          <a:p>
            <a:fld id="{5B93FB17-366F-F040-9FCD-8C845C1EB05C}" type="datetime1">
              <a:rPr lang="ja-JP" altLang="en-US" smtClean="0"/>
              <a:pPr/>
              <a:t>2025/4/1</a:t>
            </a:fld>
            <a:endParaRPr lang="ja-JP" altLang="en-US"/>
          </a:p>
        </p:txBody>
      </p:sp>
      <p:sp>
        <p:nvSpPr>
          <p:cNvPr id="10" name="フッター プレースホルダー 3">
            <a:extLst>
              <a:ext uri="{FF2B5EF4-FFF2-40B4-BE49-F238E27FC236}">
                <a16:creationId xmlns:a16="http://schemas.microsoft.com/office/drawing/2014/main" id="{219C1246-4C3B-080D-9F9F-CAD707FA11EA}"/>
              </a:ext>
            </a:extLst>
          </p:cNvPr>
          <p:cNvSpPr>
            <a:spLocks noGrp="1"/>
          </p:cNvSpPr>
          <p:nvPr>
            <p:ph type="ftr" sz="quarter" idx="11"/>
          </p:nvPr>
        </p:nvSpPr>
        <p:spPr>
          <a:xfrm>
            <a:off x="4165600" y="6458932"/>
            <a:ext cx="3860800" cy="287337"/>
          </a:xfrm>
        </p:spPr>
        <p:txBody>
          <a:bodyPr/>
          <a:lstStyle/>
          <a:p>
            <a:endParaRPr lang="ja-JP" altLang="en-US"/>
          </a:p>
        </p:txBody>
      </p:sp>
      <p:sp>
        <p:nvSpPr>
          <p:cNvPr id="11" name="スライド番号プレースホルダー 4">
            <a:extLst>
              <a:ext uri="{FF2B5EF4-FFF2-40B4-BE49-F238E27FC236}">
                <a16:creationId xmlns:a16="http://schemas.microsoft.com/office/drawing/2014/main" id="{BBC5AFC1-67C0-DA2E-3B5B-49FE2489FBF9}"/>
              </a:ext>
            </a:extLst>
          </p:cNvPr>
          <p:cNvSpPr>
            <a:spLocks noGrp="1"/>
          </p:cNvSpPr>
          <p:nvPr>
            <p:ph type="sldNum" sz="quarter" idx="12"/>
          </p:nvPr>
        </p:nvSpPr>
        <p:spPr>
          <a:xfrm>
            <a:off x="9227864" y="6454031"/>
            <a:ext cx="2844800" cy="287337"/>
          </a:xfrm>
        </p:spPr>
        <p:txBody>
          <a:bodyPr/>
          <a:lstStyle>
            <a:lvl1pPr>
              <a:defRPr baseline="0">
                <a:solidFill>
                  <a:srgbClr val="000066"/>
                </a:solidFill>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858730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17" name="コンテンツ プレースホルダー 1">
            <a:extLst>
              <a:ext uri="{FF2B5EF4-FFF2-40B4-BE49-F238E27FC236}">
                <a16:creationId xmlns:a16="http://schemas.microsoft.com/office/drawing/2014/main" id="{CB4BF5C3-D547-C112-F341-911B6F2AF162}"/>
              </a:ext>
            </a:extLst>
          </p:cNvPr>
          <p:cNvSpPr>
            <a:spLocks noGrp="1"/>
          </p:cNvSpPr>
          <p:nvPr>
            <p:ph idx="1"/>
          </p:nvPr>
        </p:nvSpPr>
        <p:spPr>
          <a:xfrm>
            <a:off x="650863" y="1652230"/>
            <a:ext cx="4918062" cy="505775"/>
          </a:xfrm>
        </p:spPr>
        <p:txBody>
          <a:bodyPr/>
          <a:lstStyle>
            <a:lvl1pPr marL="342900" indent="-342900">
              <a:buFont typeface="Wingdings" pitchFamily="2" charset="2"/>
              <a:buChar char="n"/>
              <a:defRPr sz="2400">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18" name="コンテンツ プレースホルダー 2">
            <a:extLst>
              <a:ext uri="{FF2B5EF4-FFF2-40B4-BE49-F238E27FC236}">
                <a16:creationId xmlns:a16="http://schemas.microsoft.com/office/drawing/2014/main" id="{89817553-19E8-0D02-1EEC-CB3BEE8A1315}"/>
              </a:ext>
            </a:extLst>
          </p:cNvPr>
          <p:cNvSpPr>
            <a:spLocks noGrp="1"/>
          </p:cNvSpPr>
          <p:nvPr>
            <p:ph idx="14" hasCustomPrompt="1"/>
          </p:nvPr>
        </p:nvSpPr>
        <p:spPr>
          <a:xfrm>
            <a:off x="650863" y="2240328"/>
            <a:ext cx="4918062" cy="3889540"/>
          </a:xfrm>
        </p:spPr>
        <p:txBody>
          <a:bodyPr/>
          <a:lstStyle>
            <a:lvl1pPr marL="0" indent="0">
              <a:buNone/>
              <a:defRPr sz="18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
        <p:nvSpPr>
          <p:cNvPr id="20" name="コンテンツ プレースホルダー 1">
            <a:extLst>
              <a:ext uri="{FF2B5EF4-FFF2-40B4-BE49-F238E27FC236}">
                <a16:creationId xmlns:a16="http://schemas.microsoft.com/office/drawing/2014/main" id="{41DF0F5E-7E85-7AE7-3FA3-97C4D3194299}"/>
              </a:ext>
            </a:extLst>
          </p:cNvPr>
          <p:cNvSpPr>
            <a:spLocks noGrp="1"/>
          </p:cNvSpPr>
          <p:nvPr>
            <p:ph idx="15"/>
          </p:nvPr>
        </p:nvSpPr>
        <p:spPr>
          <a:xfrm>
            <a:off x="5980595" y="1652230"/>
            <a:ext cx="4918062" cy="505775"/>
          </a:xfrm>
        </p:spPr>
        <p:txBody>
          <a:bodyPr/>
          <a:lstStyle>
            <a:lvl1pPr marL="342900" indent="-342900">
              <a:buFont typeface="Wingdings" pitchFamily="2" charset="2"/>
              <a:buChar char="n"/>
              <a:defRPr sz="24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21" name="コンテンツ プレースホルダー 2">
            <a:extLst>
              <a:ext uri="{FF2B5EF4-FFF2-40B4-BE49-F238E27FC236}">
                <a16:creationId xmlns:a16="http://schemas.microsoft.com/office/drawing/2014/main" id="{6A2281D9-6F6F-5B3C-8867-50EEE9DC8654}"/>
              </a:ext>
            </a:extLst>
          </p:cNvPr>
          <p:cNvSpPr>
            <a:spLocks noGrp="1"/>
          </p:cNvSpPr>
          <p:nvPr>
            <p:ph idx="16" hasCustomPrompt="1"/>
          </p:nvPr>
        </p:nvSpPr>
        <p:spPr>
          <a:xfrm>
            <a:off x="5980595" y="2240328"/>
            <a:ext cx="4918062" cy="3889540"/>
          </a:xfrm>
        </p:spPr>
        <p:txBody>
          <a:bodyPr/>
          <a:lstStyle>
            <a:lvl1pPr marL="0" indent="0">
              <a:buNone/>
              <a:defRPr sz="1800">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Tree>
    <p:extLst>
      <p:ext uri="{BB962C8B-B14F-4D97-AF65-F5344CB8AC3E}">
        <p14:creationId xmlns:p14="http://schemas.microsoft.com/office/powerpoint/2010/main" val="32485977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  自動的に生成された説明">
            <a:extLst>
              <a:ext uri="{FF2B5EF4-FFF2-40B4-BE49-F238E27FC236}">
                <a16:creationId xmlns:a16="http://schemas.microsoft.com/office/drawing/2014/main" id="{3B17F815-C815-91FF-EAA6-0133579834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5123" name="Rectangle 3"/>
          <p:cNvSpPr>
            <a:spLocks noGrp="1" noChangeArrowheads="1"/>
          </p:cNvSpPr>
          <p:nvPr>
            <p:ph type="ctrTitle" hasCustomPrompt="1"/>
          </p:nvPr>
        </p:nvSpPr>
        <p:spPr>
          <a:xfrm>
            <a:off x="624417" y="1107698"/>
            <a:ext cx="10251243" cy="1191600"/>
          </a:xfrm>
          <a:solidFill>
            <a:schemeClr val="bg1">
              <a:alpha val="0"/>
            </a:schemeClr>
          </a:solidFill>
        </p:spPr>
        <p:txBody>
          <a:bodyPr anchor="b" anchorCtr="0"/>
          <a:lstStyle>
            <a:lvl1pPr>
              <a:defRPr b="1">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5124" name="Rectangle 4"/>
          <p:cNvSpPr>
            <a:spLocks noGrp="1" noChangeArrowheads="1"/>
          </p:cNvSpPr>
          <p:nvPr>
            <p:ph type="subTitle" idx="1" hasCustomPrompt="1"/>
          </p:nvPr>
        </p:nvSpPr>
        <p:spPr>
          <a:xfrm>
            <a:off x="2836383" y="4396485"/>
            <a:ext cx="8071395" cy="757434"/>
          </a:xfrm>
          <a:solidFill>
            <a:schemeClr val="bg1">
              <a:alpha val="0"/>
            </a:schemeClr>
          </a:solidFill>
        </p:spPr>
        <p:txBody>
          <a:bodyPr anchor="ctr"/>
          <a:lstStyle>
            <a:lvl1pPr marL="0" indent="0" algn="r">
              <a:buFontTx/>
              <a:buNone/>
              <a:defRPr sz="2800" baseline="0">
                <a:solidFill>
                  <a:srgbClr val="24235C"/>
                </a:solidFill>
                <a:latin typeface="Meiryo UI" panose="020B0604030504040204" pitchFamily="34" charset="-128"/>
                <a:ea typeface="Meiryo UI" panose="020B0604030504040204" pitchFamily="34" charset="-128"/>
              </a:defRPr>
            </a:lvl1pPr>
          </a:lstStyle>
          <a:p>
            <a:pPr marL="0" marR="0" lvl="0" indent="0" algn="r" defTabSz="914400" rtl="0" eaLnBrk="1" fontAlgn="base" latinLnBrk="0" hangingPunct="1">
              <a:lnSpc>
                <a:spcPct val="100000"/>
              </a:lnSpc>
              <a:spcBef>
                <a:spcPct val="20000"/>
              </a:spcBef>
              <a:spcAft>
                <a:spcPct val="0"/>
              </a:spcAft>
              <a:buClr>
                <a:srgbClr val="000066"/>
              </a:buClr>
              <a:buSzTx/>
              <a:buFontTx/>
              <a:buNone/>
              <a:tabLst/>
              <a:defRPr/>
            </a:pPr>
            <a:r>
              <a:rPr kumimoji="1" lang="ja-JP" altLang="en-US"/>
              <a:t>サブタイトルを入力サブタイトルを入力</a:t>
            </a:r>
          </a:p>
        </p:txBody>
      </p:sp>
    </p:spTree>
    <p:extLst>
      <p:ext uri="{BB962C8B-B14F-4D97-AF65-F5344CB8AC3E}">
        <p14:creationId xmlns:p14="http://schemas.microsoft.com/office/powerpoint/2010/main" val="18485417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42229" y="1382319"/>
            <a:ext cx="10265549" cy="4745463"/>
          </a:xfrm>
        </p:spPr>
        <p:txBody>
          <a:bodyPr/>
          <a:lstStyle>
            <a:lvl1pPr>
              <a:defRPr>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Tree>
    <p:extLst>
      <p:ext uri="{BB962C8B-B14F-4D97-AF65-F5344CB8AC3E}">
        <p14:creationId xmlns:p14="http://schemas.microsoft.com/office/powerpoint/2010/main" val="1023215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715102" y="3511797"/>
            <a:ext cx="10266565" cy="1362075"/>
          </a:xfrm>
        </p:spPr>
        <p:txBody>
          <a:bodyPr anchor="t"/>
          <a:lstStyle>
            <a:lvl1pPr marL="457200" indent="-457200" algn="l">
              <a:buFont typeface="Arial" panose="020B0604020202020204" pitchFamily="34" charset="0"/>
              <a:buChar char="•"/>
              <a:defRPr sz="2800" b="0" cap="all">
                <a:solidFill>
                  <a:schemeClr val="accent2"/>
                </a:solidFill>
                <a:latin typeface="Meiryo UI" panose="020B0604030504040204" pitchFamily="34" charset="-128"/>
                <a:ea typeface="Meiryo UI" panose="020B0604030504040204" pitchFamily="34" charset="-128"/>
              </a:defRPr>
            </a:lvl1pPr>
          </a:lstStyle>
          <a:p>
            <a:r>
              <a:rPr lang="ja-JP" altLang="en-US" dirty="0"/>
              <a:t>書式設定</a:t>
            </a:r>
          </a:p>
        </p:txBody>
      </p:sp>
      <p:sp>
        <p:nvSpPr>
          <p:cNvPr id="3" name="テキスト プレースホルダ 2"/>
          <p:cNvSpPr>
            <a:spLocks noGrp="1"/>
          </p:cNvSpPr>
          <p:nvPr>
            <p:ph type="body" idx="1"/>
          </p:nvPr>
        </p:nvSpPr>
        <p:spPr>
          <a:xfrm>
            <a:off x="1715102" y="2011607"/>
            <a:ext cx="10266565" cy="1500187"/>
          </a:xfrm>
        </p:spPr>
        <p:txBody>
          <a:bodyPr anchor="b"/>
          <a:lstStyle>
            <a:lvl1pPr marL="0" indent="0">
              <a:buNone/>
              <a:defRPr sz="3600">
                <a:solidFill>
                  <a:srgbClr val="24235C"/>
                </a:solidFill>
                <a:latin typeface="Meiryo UI" panose="020B0604030504040204" pitchFamily="34" charset="-128"/>
                <a:ea typeface="Meiryo UI" panose="020B0604030504040204" pitchFamily="34" charset="-128"/>
              </a:defRPr>
            </a:lvl1pPr>
            <a:lvl2pPr marL="457198" indent="0">
              <a:buNone/>
              <a:defRPr sz="1800"/>
            </a:lvl2pPr>
            <a:lvl3pPr marL="914395" indent="0">
              <a:buNone/>
              <a:defRPr sz="1600"/>
            </a:lvl3pPr>
            <a:lvl4pPr marL="1371592" indent="0">
              <a:buNone/>
              <a:defRPr sz="1400"/>
            </a:lvl4pPr>
            <a:lvl5pPr marL="1828789" indent="0">
              <a:buNone/>
              <a:defRPr sz="1400"/>
            </a:lvl5pPr>
            <a:lvl6pPr marL="2285987" indent="0">
              <a:buNone/>
              <a:defRPr sz="1400"/>
            </a:lvl6pPr>
            <a:lvl7pPr marL="2743185" indent="0">
              <a:buNone/>
              <a:defRPr sz="1400"/>
            </a:lvl7pPr>
            <a:lvl8pPr marL="3200381" indent="0">
              <a:buNone/>
              <a:defRPr sz="1400"/>
            </a:lvl8pPr>
            <a:lvl9pPr marL="3657579" indent="0">
              <a:buNone/>
              <a:defRPr sz="1400"/>
            </a:lvl9pPr>
          </a:lstStyle>
          <a:p>
            <a:pPr lvl="0"/>
            <a:r>
              <a:rPr lang="ja-JP" altLang="en-US"/>
              <a:t>マスター テキストの書式設定</a:t>
            </a:r>
          </a:p>
        </p:txBody>
      </p:sp>
      <p:pic>
        <p:nvPicPr>
          <p:cNvPr id="10" name="図 9" descr="グラフィカル ユーザー インターフェイス, アプリケーション  自動的に生成された説明">
            <a:extLst>
              <a:ext uri="{FF2B5EF4-FFF2-40B4-BE49-F238E27FC236}">
                <a16:creationId xmlns:a16="http://schemas.microsoft.com/office/drawing/2014/main" id="{F13820A5-F28E-4BCD-E699-95D76DF4AD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907778" y="318976"/>
            <a:ext cx="1284222" cy="701749"/>
          </a:xfrm>
          <a:prstGeom prst="rect">
            <a:avLst/>
          </a:prstGeom>
          <a:solidFill>
            <a:schemeClr val="bg1">
              <a:alpha val="0"/>
            </a:schemeClr>
          </a:solidFill>
        </p:spPr>
      </p:pic>
      <p:sp>
        <p:nvSpPr>
          <p:cNvPr id="7" name="スライド番号プレースホルダー 8">
            <a:extLst>
              <a:ext uri="{FF2B5EF4-FFF2-40B4-BE49-F238E27FC236}">
                <a16:creationId xmlns:a16="http://schemas.microsoft.com/office/drawing/2014/main" id="{FB712CBE-D6A9-5BAF-0FC1-65D3A11D46E4}"/>
              </a:ext>
            </a:extLst>
          </p:cNvPr>
          <p:cNvSpPr>
            <a:spLocks noGrp="1"/>
          </p:cNvSpPr>
          <p:nvPr>
            <p:ph type="sldNum" sz="quarter" idx="12"/>
          </p:nvPr>
        </p:nvSpPr>
        <p:spPr>
          <a:xfrm>
            <a:off x="11578856" y="6454032"/>
            <a:ext cx="493808" cy="233848"/>
          </a:xfrm>
        </p:spPr>
        <p:txBody>
          <a:bodyPr/>
          <a:lstStyle>
            <a:lvl1pPr>
              <a:defRPr>
                <a:solidFill>
                  <a:schemeClr val="bg1"/>
                </a:solidFill>
              </a:defRPr>
            </a:lvl1pPr>
          </a:lstStyle>
          <a:p>
            <a:fld id="{DBFB1F43-6F2E-4538-AABB-23AEDF146290}" type="slidenum">
              <a:rPr lang="ja-JP" altLang="en-US" smtClean="0"/>
              <a:pPr/>
              <a:t>‹#›</a:t>
            </a:fld>
            <a:endParaRPr lang="ja-JP" altLang="en-US"/>
          </a:p>
        </p:txBody>
      </p:sp>
      <p:sp>
        <p:nvSpPr>
          <p:cNvPr id="11" name="正方形/長方形 10">
            <a:extLst>
              <a:ext uri="{FF2B5EF4-FFF2-40B4-BE49-F238E27FC236}">
                <a16:creationId xmlns:a16="http://schemas.microsoft.com/office/drawing/2014/main" id="{6A8F3B84-5EC6-9D42-9AA5-A25331B5BC12}"/>
              </a:ext>
            </a:extLst>
          </p:cNvPr>
          <p:cNvSpPr/>
          <p:nvPr userDrawn="1"/>
        </p:nvSpPr>
        <p:spPr>
          <a:xfrm>
            <a:off x="1" y="0"/>
            <a:ext cx="10972800" cy="1318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グラフィカル ユーザー インターフェイス, アプリケーション  自動的に生成された説明">
            <a:extLst>
              <a:ext uri="{FF2B5EF4-FFF2-40B4-BE49-F238E27FC236}">
                <a16:creationId xmlns:a16="http://schemas.microsoft.com/office/drawing/2014/main" id="{DFDDD8E4-0AB6-0E3C-ECBA-0A4C2E2FAD0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18680" b="84533"/>
          <a:stretch/>
        </p:blipFill>
        <p:spPr>
          <a:xfrm>
            <a:off x="1" y="0"/>
            <a:ext cx="1105785" cy="6857999"/>
          </a:xfrm>
          <a:prstGeom prst="rect">
            <a:avLst/>
          </a:prstGeom>
          <a:solidFill>
            <a:schemeClr val="bg1">
              <a:alpha val="0"/>
            </a:schemeClr>
          </a:solidFill>
        </p:spPr>
      </p:pic>
    </p:spTree>
    <p:extLst>
      <p:ext uri="{BB962C8B-B14F-4D97-AF65-F5344CB8AC3E}">
        <p14:creationId xmlns:p14="http://schemas.microsoft.com/office/powerpoint/2010/main" val="2020684665"/>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3" name="コンテンツ プレースホルダ 2"/>
          <p:cNvSpPr>
            <a:spLocks noGrp="1"/>
          </p:cNvSpPr>
          <p:nvPr>
            <p:ph sz="half" idx="1"/>
          </p:nvPr>
        </p:nvSpPr>
        <p:spPr>
          <a:xfrm>
            <a:off x="638959"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3"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868054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17" name="コンテンツ プレースホルダー 1">
            <a:extLst>
              <a:ext uri="{FF2B5EF4-FFF2-40B4-BE49-F238E27FC236}">
                <a16:creationId xmlns:a16="http://schemas.microsoft.com/office/drawing/2014/main" id="{CB4BF5C3-D547-C112-F341-911B6F2AF162}"/>
              </a:ext>
            </a:extLst>
          </p:cNvPr>
          <p:cNvSpPr>
            <a:spLocks noGrp="1"/>
          </p:cNvSpPr>
          <p:nvPr>
            <p:ph idx="1"/>
          </p:nvPr>
        </p:nvSpPr>
        <p:spPr>
          <a:xfrm>
            <a:off x="650863" y="1652230"/>
            <a:ext cx="4918062" cy="505775"/>
          </a:xfrm>
        </p:spPr>
        <p:txBody>
          <a:bodyPr/>
          <a:lstStyle>
            <a:lvl1pPr marL="342900" indent="-342900">
              <a:buFont typeface="Wingdings" pitchFamily="2" charset="2"/>
              <a:buChar char="n"/>
              <a:defRPr sz="2400">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18" name="コンテンツ プレースホルダー 2">
            <a:extLst>
              <a:ext uri="{FF2B5EF4-FFF2-40B4-BE49-F238E27FC236}">
                <a16:creationId xmlns:a16="http://schemas.microsoft.com/office/drawing/2014/main" id="{89817553-19E8-0D02-1EEC-CB3BEE8A1315}"/>
              </a:ext>
            </a:extLst>
          </p:cNvPr>
          <p:cNvSpPr>
            <a:spLocks noGrp="1"/>
          </p:cNvSpPr>
          <p:nvPr>
            <p:ph idx="14" hasCustomPrompt="1"/>
          </p:nvPr>
        </p:nvSpPr>
        <p:spPr>
          <a:xfrm>
            <a:off x="650863" y="2240328"/>
            <a:ext cx="4918062" cy="3889540"/>
          </a:xfrm>
        </p:spPr>
        <p:txBody>
          <a:bodyPr/>
          <a:lstStyle>
            <a:lvl1pPr marL="0" indent="0">
              <a:buNone/>
              <a:defRPr sz="18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
        <p:nvSpPr>
          <p:cNvPr id="20" name="コンテンツ プレースホルダー 1">
            <a:extLst>
              <a:ext uri="{FF2B5EF4-FFF2-40B4-BE49-F238E27FC236}">
                <a16:creationId xmlns:a16="http://schemas.microsoft.com/office/drawing/2014/main" id="{41DF0F5E-7E85-7AE7-3FA3-97C4D3194299}"/>
              </a:ext>
            </a:extLst>
          </p:cNvPr>
          <p:cNvSpPr>
            <a:spLocks noGrp="1"/>
          </p:cNvSpPr>
          <p:nvPr>
            <p:ph idx="15"/>
          </p:nvPr>
        </p:nvSpPr>
        <p:spPr>
          <a:xfrm>
            <a:off x="5980595" y="1652230"/>
            <a:ext cx="4918062" cy="505775"/>
          </a:xfrm>
        </p:spPr>
        <p:txBody>
          <a:bodyPr/>
          <a:lstStyle>
            <a:lvl1pPr marL="342900" indent="-342900">
              <a:buFont typeface="Wingdings" pitchFamily="2" charset="2"/>
              <a:buChar char="n"/>
              <a:defRPr sz="24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21" name="コンテンツ プレースホルダー 2">
            <a:extLst>
              <a:ext uri="{FF2B5EF4-FFF2-40B4-BE49-F238E27FC236}">
                <a16:creationId xmlns:a16="http://schemas.microsoft.com/office/drawing/2014/main" id="{6A2281D9-6F6F-5B3C-8867-50EEE9DC8654}"/>
              </a:ext>
            </a:extLst>
          </p:cNvPr>
          <p:cNvSpPr>
            <a:spLocks noGrp="1"/>
          </p:cNvSpPr>
          <p:nvPr>
            <p:ph idx="16" hasCustomPrompt="1"/>
          </p:nvPr>
        </p:nvSpPr>
        <p:spPr>
          <a:xfrm>
            <a:off x="5980595" y="2240328"/>
            <a:ext cx="4918062" cy="3889540"/>
          </a:xfrm>
        </p:spPr>
        <p:txBody>
          <a:bodyPr/>
          <a:lstStyle>
            <a:lvl1pPr marL="0" indent="0">
              <a:buNone/>
              <a:defRPr sz="1800">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Tree>
    <p:extLst>
      <p:ext uri="{BB962C8B-B14F-4D97-AF65-F5344CB8AC3E}">
        <p14:creationId xmlns:p14="http://schemas.microsoft.com/office/powerpoint/2010/main" val="3171473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p>
            <a:r>
              <a:rPr lang="ja-JP" altLang="en-US"/>
              <a:t>タイトルを入力タイトルを入力</a:t>
            </a:r>
          </a:p>
        </p:txBody>
      </p:sp>
      <p:sp>
        <p:nvSpPr>
          <p:cNvPr id="5"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0711151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3053262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7" name="図 6" descr="ロゴ  低い精度で自動的に生成された説明">
            <a:extLst>
              <a:ext uri="{FF2B5EF4-FFF2-40B4-BE49-F238E27FC236}">
                <a16:creationId xmlns:a16="http://schemas.microsoft.com/office/drawing/2014/main" id="{D5428FA8-40B6-8B61-FAEA-4B5641E735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712"/>
            <a:ext cx="12195049" cy="6856287"/>
          </a:xfrm>
          <a:prstGeom prst="rect">
            <a:avLst/>
          </a:prstGeom>
        </p:spPr>
      </p:pic>
    </p:spTree>
    <p:extLst>
      <p:ext uri="{BB962C8B-B14F-4D97-AF65-F5344CB8AC3E}">
        <p14:creationId xmlns:p14="http://schemas.microsoft.com/office/powerpoint/2010/main" val="15880420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裏表紙">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2F19384-E0F2-80F1-1B8C-EA064204CE04}"/>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68632584"/>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裏表紙">
    <p:spTree>
      <p:nvGrpSpPr>
        <p:cNvPr id="1" name=""/>
        <p:cNvGrpSpPr/>
        <p:nvPr/>
      </p:nvGrpSpPr>
      <p:grpSpPr>
        <a:xfrm>
          <a:off x="0" y="0"/>
          <a:ext cx="0" cy="0"/>
          <a:chOff x="0" y="0"/>
          <a:chExt cx="0" cy="0"/>
        </a:xfrm>
      </p:grpSpPr>
      <p:pic>
        <p:nvPicPr>
          <p:cNvPr id="7" name="図 6" descr="ロゴ  低い精度で自動的に生成された説明">
            <a:extLst>
              <a:ext uri="{FF2B5EF4-FFF2-40B4-BE49-F238E27FC236}">
                <a16:creationId xmlns:a16="http://schemas.microsoft.com/office/drawing/2014/main" id="{D5428FA8-40B6-8B61-FAEA-4B5641E735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9" y="0"/>
            <a:ext cx="12195049" cy="6856287"/>
          </a:xfrm>
          <a:prstGeom prst="rect">
            <a:avLst/>
          </a:prstGeom>
        </p:spPr>
      </p:pic>
      <p:sp>
        <p:nvSpPr>
          <p:cNvPr id="11" name="スライド番号プレースホルダー 4">
            <a:extLst>
              <a:ext uri="{FF2B5EF4-FFF2-40B4-BE49-F238E27FC236}">
                <a16:creationId xmlns:a16="http://schemas.microsoft.com/office/drawing/2014/main" id="{BBC5AFC1-67C0-DA2E-3B5B-49FE2489FBF9}"/>
              </a:ext>
            </a:extLst>
          </p:cNvPr>
          <p:cNvSpPr>
            <a:spLocks noGrp="1"/>
          </p:cNvSpPr>
          <p:nvPr>
            <p:ph type="sldNum" sz="quarter" idx="12"/>
          </p:nvPr>
        </p:nvSpPr>
        <p:spPr>
          <a:xfrm>
            <a:off x="9227864" y="6454031"/>
            <a:ext cx="2844800" cy="287337"/>
          </a:xfrm>
        </p:spPr>
        <p:txBody>
          <a:bodyPr/>
          <a:lstStyle>
            <a:lvl1pPr>
              <a:defRPr baseline="0">
                <a:solidFill>
                  <a:srgbClr val="000066"/>
                </a:solidFill>
              </a:defRPr>
            </a:lvl1pPr>
          </a:lstStyle>
          <a:p>
            <a:fld id="{DBFB1F43-6F2E-4538-AABB-23AEDF146290}" type="slidenum">
              <a:rPr lang="ja-JP" altLang="en-US" smtClean="0"/>
              <a:pPr/>
              <a:t>‹#›</a:t>
            </a:fld>
            <a:endParaRPr lang="ja-JP" altLang="en-US"/>
          </a:p>
        </p:txBody>
      </p:sp>
      <p:pic>
        <p:nvPicPr>
          <p:cNvPr id="2" name="図 1" descr="ロゴ  低い精度で自動的に生成された説明">
            <a:extLst>
              <a:ext uri="{FF2B5EF4-FFF2-40B4-BE49-F238E27FC236}">
                <a16:creationId xmlns:a16="http://schemas.microsoft.com/office/drawing/2014/main" id="{C23273A9-D0D4-3BBC-AFB0-987AE01341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1738" t="41315" r="10474" b="41332"/>
          <a:stretch/>
        </p:blipFill>
        <p:spPr>
          <a:xfrm>
            <a:off x="1251638" y="2833231"/>
            <a:ext cx="5827923" cy="1189823"/>
          </a:xfrm>
          <a:prstGeom prst="rect">
            <a:avLst/>
          </a:prstGeom>
        </p:spPr>
      </p:pic>
    </p:spTree>
    <p:extLst>
      <p:ext uri="{BB962C8B-B14F-4D97-AF65-F5344CB8AC3E}">
        <p14:creationId xmlns:p14="http://schemas.microsoft.com/office/powerpoint/2010/main" val="6994214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p>
            <a:r>
              <a:rPr lang="ja-JP" altLang="en-US"/>
              <a:t>タイトルを入力タイトルを入力</a:t>
            </a:r>
          </a:p>
        </p:txBody>
      </p:sp>
      <p:sp>
        <p:nvSpPr>
          <p:cNvPr id="5"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114448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772733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7" name="図 6" descr="ロゴ&#10;&#10;低い精度で自動的に生成された説明">
            <a:extLst>
              <a:ext uri="{FF2B5EF4-FFF2-40B4-BE49-F238E27FC236}">
                <a16:creationId xmlns:a16="http://schemas.microsoft.com/office/drawing/2014/main" id="{D5428FA8-40B6-8B61-FAEA-4B5641E735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712"/>
            <a:ext cx="12195049" cy="6856287"/>
          </a:xfrm>
          <a:prstGeom prst="rect">
            <a:avLst/>
          </a:prstGeom>
        </p:spPr>
      </p:pic>
    </p:spTree>
    <p:extLst>
      <p:ext uri="{BB962C8B-B14F-4D97-AF65-F5344CB8AC3E}">
        <p14:creationId xmlns:p14="http://schemas.microsoft.com/office/powerpoint/2010/main" val="23467587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裏表紙　横空白">
    <p:spTree>
      <p:nvGrpSpPr>
        <p:cNvPr id="1" name=""/>
        <p:cNvGrpSpPr/>
        <p:nvPr/>
      </p:nvGrpSpPr>
      <p:grpSpPr>
        <a:xfrm>
          <a:off x="0" y="0"/>
          <a:ext cx="0" cy="0"/>
          <a:chOff x="0" y="0"/>
          <a:chExt cx="0" cy="0"/>
        </a:xfrm>
      </p:grpSpPr>
      <p:pic>
        <p:nvPicPr>
          <p:cNvPr id="7" name="図 6" descr="ロゴ&#10;&#10;低い精度で自動的に生成された説明">
            <a:extLst>
              <a:ext uri="{FF2B5EF4-FFF2-40B4-BE49-F238E27FC236}">
                <a16:creationId xmlns:a16="http://schemas.microsoft.com/office/drawing/2014/main" id="{D5428FA8-40B6-8B61-FAEA-4B5641E735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9" y="0"/>
            <a:ext cx="12195049" cy="6856287"/>
          </a:xfrm>
          <a:prstGeom prst="rect">
            <a:avLst/>
          </a:prstGeom>
        </p:spPr>
      </p:pic>
      <p:sp>
        <p:nvSpPr>
          <p:cNvPr id="11" name="スライド番号プレースホルダー 4">
            <a:extLst>
              <a:ext uri="{FF2B5EF4-FFF2-40B4-BE49-F238E27FC236}">
                <a16:creationId xmlns:a16="http://schemas.microsoft.com/office/drawing/2014/main" id="{BBC5AFC1-67C0-DA2E-3B5B-49FE2489FBF9}"/>
              </a:ext>
            </a:extLst>
          </p:cNvPr>
          <p:cNvSpPr>
            <a:spLocks noGrp="1"/>
          </p:cNvSpPr>
          <p:nvPr>
            <p:ph type="sldNum" sz="quarter" idx="12"/>
          </p:nvPr>
        </p:nvSpPr>
        <p:spPr>
          <a:xfrm>
            <a:off x="11493794" y="6454032"/>
            <a:ext cx="578869" cy="265746"/>
          </a:xfrm>
        </p:spPr>
        <p:txBody>
          <a:bodyPr/>
          <a:lstStyle>
            <a:lvl1pPr>
              <a:defRPr baseline="0">
                <a:solidFill>
                  <a:srgbClr val="000066"/>
                </a:solidFill>
              </a:defRPr>
            </a:lvl1pPr>
          </a:lstStyle>
          <a:p>
            <a:fld id="{DBFB1F43-6F2E-4538-AABB-23AEDF146290}" type="slidenum">
              <a:rPr lang="ja-JP" altLang="en-US" smtClean="0"/>
              <a:pPr/>
              <a:t>‹#›</a:t>
            </a:fld>
            <a:endParaRPr lang="ja-JP" altLang="en-US"/>
          </a:p>
        </p:txBody>
      </p:sp>
      <p:pic>
        <p:nvPicPr>
          <p:cNvPr id="2" name="図 1" descr="ロゴ&#10;&#10;低い精度で自動的に生成された説明">
            <a:extLst>
              <a:ext uri="{FF2B5EF4-FFF2-40B4-BE49-F238E27FC236}">
                <a16:creationId xmlns:a16="http://schemas.microsoft.com/office/drawing/2014/main" id="{C23273A9-D0D4-3BBC-AFB0-987AE01341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1738" t="41315" r="10474" b="41332"/>
          <a:stretch/>
        </p:blipFill>
        <p:spPr>
          <a:xfrm>
            <a:off x="1251638" y="2833231"/>
            <a:ext cx="5827923" cy="1189823"/>
          </a:xfrm>
          <a:prstGeom prst="rect">
            <a:avLst/>
          </a:prstGeom>
        </p:spPr>
      </p:pic>
    </p:spTree>
    <p:extLst>
      <p:ext uri="{BB962C8B-B14F-4D97-AF65-F5344CB8AC3E}">
        <p14:creationId xmlns:p14="http://schemas.microsoft.com/office/powerpoint/2010/main" val="3172484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6.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image" Target="../media/image1.jpeg"/><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theme" Target="../theme/theme5.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図 2" descr="グラフィカル ユーザー インターフェイス, アプリケーション&#10;&#10;自動的に生成された説明">
            <a:extLst>
              <a:ext uri="{FF2B5EF4-FFF2-40B4-BE49-F238E27FC236}">
                <a16:creationId xmlns:a16="http://schemas.microsoft.com/office/drawing/2014/main" id="{5B1F687F-9DF2-447C-A7A0-650AE4A40754}"/>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1026" name="Rectangle 3"/>
          <p:cNvSpPr>
            <a:spLocks noGrp="1" noChangeArrowheads="1"/>
          </p:cNvSpPr>
          <p:nvPr>
            <p:ph type="title"/>
          </p:nvPr>
        </p:nvSpPr>
        <p:spPr bwMode="auto">
          <a:xfrm>
            <a:off x="641213" y="313754"/>
            <a:ext cx="8063871" cy="676276"/>
          </a:xfrm>
          <a:prstGeom prst="rect">
            <a:avLst/>
          </a:prstGeom>
          <a:solidFill>
            <a:schemeClr val="bg1">
              <a:alpha val="0"/>
            </a:schemeClr>
          </a:solidFill>
          <a:ln>
            <a:noFill/>
          </a:ln>
        </p:spPr>
        <p:txBody>
          <a:bodyPr vert="horz" wrap="square" lIns="91440" tIns="45720" rIns="91440" bIns="45720" numCol="1" anchor="b" anchorCtr="0" compatLnSpc="1">
            <a:prstTxWarp prst="textNoShape">
              <a:avLst/>
            </a:prstTxWarp>
          </a:bodyPr>
          <a:lstStyle/>
          <a:p>
            <a:pPr lvl="0"/>
            <a:r>
              <a:rPr lang="ja-JP" altLang="en-US"/>
              <a:t>タイトルを入力タイトルを入力</a:t>
            </a:r>
          </a:p>
        </p:txBody>
      </p:sp>
      <p:sp>
        <p:nvSpPr>
          <p:cNvPr id="1027" name="Rectangle 4"/>
          <p:cNvSpPr>
            <a:spLocks noGrp="1" noChangeArrowheads="1"/>
          </p:cNvSpPr>
          <p:nvPr>
            <p:ph type="body" idx="1"/>
          </p:nvPr>
        </p:nvSpPr>
        <p:spPr bwMode="auto">
          <a:xfrm>
            <a:off x="641213" y="1316484"/>
            <a:ext cx="10265549" cy="2330484"/>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103" name="Rectangle 7"/>
          <p:cNvSpPr>
            <a:spLocks noGrp="1" noChangeArrowheads="1"/>
          </p:cNvSpPr>
          <p:nvPr>
            <p:ph type="sldNum" sz="quarter" idx="4"/>
          </p:nvPr>
        </p:nvSpPr>
        <p:spPr bwMode="auto">
          <a:xfrm>
            <a:off x="11578856" y="6454032"/>
            <a:ext cx="493808" cy="233848"/>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chemeClr val="bg1"/>
                </a:solidFill>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596276205"/>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5" r:id="rId3"/>
    <p:sldLayoutId id="2147483666" r:id="rId4"/>
    <p:sldLayoutId id="2147483663" r:id="rId5"/>
    <p:sldLayoutId id="2147483667" r:id="rId6"/>
    <p:sldLayoutId id="2147483668" r:id="rId7"/>
    <p:sldLayoutId id="2147483669" r:id="rId8"/>
    <p:sldLayoutId id="2147483678" r:id="rId9"/>
    <p:sldLayoutId id="2147483683" r:id="rId10"/>
    <p:sldLayoutId id="2147483680" r:id="rId11"/>
    <p:sldLayoutId id="2147483682" r:id="rId12"/>
    <p:sldLayoutId id="2147483681" r:id="rId13"/>
    <p:sldLayoutId id="2147483679" r:id="rId14"/>
  </p:sldLayoutIdLst>
  <p:hf hdr="0" ftr="0" dt="0"/>
  <p:txStyles>
    <p:titleStyle>
      <a:lvl1pPr algn="l" rtl="0" eaLnBrk="1" fontAlgn="base" hangingPunct="1">
        <a:spcBef>
          <a:spcPct val="0"/>
        </a:spcBef>
        <a:spcAft>
          <a:spcPct val="0"/>
        </a:spcAft>
        <a:defRPr kumimoji="1" sz="36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p:titleStyle>
    <p:bodyStyle>
      <a:lvl1pPr marL="342898" indent="-342898" algn="l" rtl="0" eaLnBrk="1" fontAlgn="base" hangingPunct="1">
        <a:spcBef>
          <a:spcPct val="20000"/>
        </a:spcBef>
        <a:spcAft>
          <a:spcPct val="0"/>
        </a:spcAft>
        <a:buClr>
          <a:srgbClr val="000066"/>
        </a:buClr>
        <a:buFont typeface="Wingdings" pitchFamily="2" charset="2"/>
        <a:buChar char="s"/>
        <a:defRPr kumimoji="1" sz="28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p:bodyStyle>
    <p:otherStyle>
      <a:defPPr>
        <a:defRPr lang="ja-JP"/>
      </a:defPPr>
      <a:lvl1pPr marL="0" algn="l" defTabSz="914395" rtl="0" eaLnBrk="1" latinLnBrk="0" hangingPunct="1">
        <a:defRPr kumimoji="1" sz="1800" kern="1200">
          <a:solidFill>
            <a:schemeClr val="tx1"/>
          </a:solidFill>
          <a:latin typeface="+mn-lt"/>
          <a:ea typeface="+mn-ea"/>
          <a:cs typeface="+mn-cs"/>
        </a:defRPr>
      </a:lvl1pPr>
      <a:lvl2pPr marL="457198"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5"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図 2" descr="グラフィカル ユーザー インターフェイス, アプリケーション&#10;&#10;自動的に生成された説明">
            <a:extLst>
              <a:ext uri="{FF2B5EF4-FFF2-40B4-BE49-F238E27FC236}">
                <a16:creationId xmlns:a16="http://schemas.microsoft.com/office/drawing/2014/main" id="{5B1F687F-9DF2-447C-A7A0-650AE4A40754}"/>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1026" name="Rectangle 3"/>
          <p:cNvSpPr>
            <a:spLocks noGrp="1" noChangeArrowheads="1"/>
          </p:cNvSpPr>
          <p:nvPr>
            <p:ph type="title"/>
          </p:nvPr>
        </p:nvSpPr>
        <p:spPr bwMode="auto">
          <a:xfrm>
            <a:off x="641213" y="313754"/>
            <a:ext cx="8063871" cy="676276"/>
          </a:xfrm>
          <a:prstGeom prst="rect">
            <a:avLst/>
          </a:prstGeom>
          <a:solidFill>
            <a:schemeClr val="bg1">
              <a:alpha val="0"/>
            </a:schemeClr>
          </a:solidFill>
          <a:ln>
            <a:noFill/>
          </a:ln>
        </p:spPr>
        <p:txBody>
          <a:bodyPr vert="horz" wrap="square" lIns="91440" tIns="45720" rIns="91440" bIns="45720" numCol="1" anchor="b" anchorCtr="0" compatLnSpc="1">
            <a:prstTxWarp prst="textNoShape">
              <a:avLst/>
            </a:prstTxWarp>
          </a:bodyPr>
          <a:lstStyle/>
          <a:p>
            <a:pPr lvl="0"/>
            <a:r>
              <a:rPr lang="ja-JP" altLang="en-US"/>
              <a:t>タイトルを入力タイトルを入力</a:t>
            </a:r>
          </a:p>
        </p:txBody>
      </p:sp>
      <p:sp>
        <p:nvSpPr>
          <p:cNvPr id="1027" name="Rectangle 4"/>
          <p:cNvSpPr>
            <a:spLocks noGrp="1" noChangeArrowheads="1"/>
          </p:cNvSpPr>
          <p:nvPr>
            <p:ph type="body" idx="1"/>
          </p:nvPr>
        </p:nvSpPr>
        <p:spPr bwMode="auto">
          <a:xfrm>
            <a:off x="641213" y="1316483"/>
            <a:ext cx="10265549" cy="4745463"/>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4103" name="Rectangle 7"/>
          <p:cNvSpPr>
            <a:spLocks noGrp="1" noChangeArrowheads="1"/>
          </p:cNvSpPr>
          <p:nvPr>
            <p:ph type="sldNum" sz="quarter" idx="4"/>
          </p:nvPr>
        </p:nvSpPr>
        <p:spPr bwMode="auto">
          <a:xfrm>
            <a:off x="11578856" y="6454032"/>
            <a:ext cx="493808" cy="233848"/>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chemeClr val="bg1"/>
                </a:solidFill>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0614369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735" r:id="rId11"/>
  </p:sldLayoutIdLst>
  <p:hf hdr="0" ftr="0" dt="0"/>
  <p:txStyles>
    <p:titleStyle>
      <a:lvl1pPr algn="l" rtl="0" eaLnBrk="1" fontAlgn="base" hangingPunct="1">
        <a:spcBef>
          <a:spcPct val="0"/>
        </a:spcBef>
        <a:spcAft>
          <a:spcPct val="0"/>
        </a:spcAft>
        <a:defRPr kumimoji="1" sz="36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p:titleStyle>
    <p:bodyStyle>
      <a:lvl1pPr marL="342898" indent="-342898" algn="l" rtl="0" eaLnBrk="1" fontAlgn="base" hangingPunct="1">
        <a:spcBef>
          <a:spcPct val="20000"/>
        </a:spcBef>
        <a:spcAft>
          <a:spcPct val="0"/>
        </a:spcAft>
        <a:buClr>
          <a:srgbClr val="000066"/>
        </a:buClr>
        <a:buFont typeface="Wingdings" pitchFamily="2" charset="2"/>
        <a:buChar char="s"/>
        <a:defRPr kumimoji="1" sz="28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p:bodyStyle>
    <p:otherStyle>
      <a:defPPr>
        <a:defRPr lang="ja-JP"/>
      </a:defPPr>
      <a:lvl1pPr marL="0" algn="l" defTabSz="914395" rtl="0" eaLnBrk="1" latinLnBrk="0" hangingPunct="1">
        <a:defRPr kumimoji="1" sz="1800" kern="1200">
          <a:solidFill>
            <a:schemeClr val="tx1"/>
          </a:solidFill>
          <a:latin typeface="+mn-lt"/>
          <a:ea typeface="+mn-ea"/>
          <a:cs typeface="+mn-cs"/>
        </a:defRPr>
      </a:lvl1pPr>
      <a:lvl2pPr marL="457198"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5"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図 2" descr="グラフィカル ユーザー インターフェイス, アプリケーション  自動的に生成された説明">
            <a:extLst>
              <a:ext uri="{FF2B5EF4-FFF2-40B4-BE49-F238E27FC236}">
                <a16:creationId xmlns:a16="http://schemas.microsoft.com/office/drawing/2014/main" id="{5B1F687F-9DF2-447C-A7A0-650AE4A4075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1026" name="Rectangle 3"/>
          <p:cNvSpPr>
            <a:spLocks noGrp="1" noChangeArrowheads="1"/>
          </p:cNvSpPr>
          <p:nvPr>
            <p:ph type="title"/>
          </p:nvPr>
        </p:nvSpPr>
        <p:spPr bwMode="auto">
          <a:xfrm>
            <a:off x="641213" y="313754"/>
            <a:ext cx="8063871" cy="676276"/>
          </a:xfrm>
          <a:prstGeom prst="rect">
            <a:avLst/>
          </a:prstGeom>
          <a:solidFill>
            <a:schemeClr val="bg1">
              <a:alpha val="0"/>
            </a:schemeClr>
          </a:solidFill>
          <a:ln>
            <a:noFill/>
          </a:ln>
        </p:spPr>
        <p:txBody>
          <a:bodyPr vert="horz" wrap="square" lIns="91440" tIns="45720" rIns="91440" bIns="45720" numCol="1" anchor="b" anchorCtr="0" compatLnSpc="1">
            <a:prstTxWarp prst="textNoShape">
              <a:avLst/>
            </a:prstTxWarp>
          </a:bodyPr>
          <a:lstStyle/>
          <a:p>
            <a:pPr lvl="0"/>
            <a:r>
              <a:rPr lang="ja-JP" altLang="en-US"/>
              <a:t>タイトルを入力タイトルを入力</a:t>
            </a:r>
          </a:p>
        </p:txBody>
      </p:sp>
      <p:sp>
        <p:nvSpPr>
          <p:cNvPr id="1027" name="Rectangle 4"/>
          <p:cNvSpPr>
            <a:spLocks noGrp="1" noChangeArrowheads="1"/>
          </p:cNvSpPr>
          <p:nvPr>
            <p:ph type="body" idx="1"/>
          </p:nvPr>
        </p:nvSpPr>
        <p:spPr bwMode="auto">
          <a:xfrm>
            <a:off x="641213" y="1316483"/>
            <a:ext cx="10265549" cy="4745463"/>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4103" name="Rectangle 7"/>
          <p:cNvSpPr>
            <a:spLocks noGrp="1" noChangeArrowheads="1"/>
          </p:cNvSpPr>
          <p:nvPr>
            <p:ph type="sldNum" sz="quarter" idx="4"/>
          </p:nvPr>
        </p:nvSpPr>
        <p:spPr bwMode="auto">
          <a:xfrm>
            <a:off x="11578856" y="6454032"/>
            <a:ext cx="493808" cy="233848"/>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chemeClr val="bg1"/>
                </a:solidFill>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49346972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lvl1pPr algn="l" rtl="0" eaLnBrk="1" fontAlgn="base" hangingPunct="1">
        <a:spcBef>
          <a:spcPct val="0"/>
        </a:spcBef>
        <a:spcAft>
          <a:spcPct val="0"/>
        </a:spcAft>
        <a:defRPr kumimoji="1" sz="36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p:titleStyle>
    <p:bodyStyle>
      <a:lvl1pPr marL="342898" indent="-342898" algn="l" rtl="0" eaLnBrk="1" fontAlgn="base" hangingPunct="1">
        <a:spcBef>
          <a:spcPct val="20000"/>
        </a:spcBef>
        <a:spcAft>
          <a:spcPct val="0"/>
        </a:spcAft>
        <a:buClr>
          <a:srgbClr val="000066"/>
        </a:buClr>
        <a:buFont typeface="Wingdings" pitchFamily="2" charset="2"/>
        <a:buChar char="s"/>
        <a:defRPr kumimoji="1" sz="28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p:bodyStyle>
    <p:otherStyle>
      <a:defPPr>
        <a:defRPr lang="ja-JP"/>
      </a:defPPr>
      <a:lvl1pPr marL="0" algn="l" defTabSz="914395" rtl="0" eaLnBrk="1" latinLnBrk="0" hangingPunct="1">
        <a:defRPr kumimoji="1" sz="1800" kern="1200">
          <a:solidFill>
            <a:schemeClr val="tx1"/>
          </a:solidFill>
          <a:latin typeface="+mn-lt"/>
          <a:ea typeface="+mn-ea"/>
          <a:cs typeface="+mn-cs"/>
        </a:defRPr>
      </a:lvl1pPr>
      <a:lvl2pPr marL="457198"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5"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図 2" descr="グラフィカル ユーザー インターフェイス, アプリケーション&#10;&#10;自動的に生成された説明">
            <a:extLst>
              <a:ext uri="{FF2B5EF4-FFF2-40B4-BE49-F238E27FC236}">
                <a16:creationId xmlns:a16="http://schemas.microsoft.com/office/drawing/2014/main" id="{5B1F687F-9DF2-447C-A7A0-650AE4A40754}"/>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1026" name="Rectangle 3"/>
          <p:cNvSpPr>
            <a:spLocks noGrp="1" noChangeArrowheads="1"/>
          </p:cNvSpPr>
          <p:nvPr>
            <p:ph type="title"/>
          </p:nvPr>
        </p:nvSpPr>
        <p:spPr bwMode="auto">
          <a:xfrm>
            <a:off x="641213" y="313754"/>
            <a:ext cx="8063871" cy="676276"/>
          </a:xfrm>
          <a:prstGeom prst="rect">
            <a:avLst/>
          </a:prstGeom>
          <a:solidFill>
            <a:schemeClr val="bg1">
              <a:alpha val="0"/>
            </a:schemeClr>
          </a:solidFill>
          <a:ln>
            <a:noFill/>
          </a:ln>
        </p:spPr>
        <p:txBody>
          <a:bodyPr vert="horz" wrap="square" lIns="91440" tIns="45720" rIns="91440" bIns="45720" numCol="1" anchor="b" anchorCtr="0" compatLnSpc="1">
            <a:prstTxWarp prst="textNoShape">
              <a:avLst/>
            </a:prstTxWarp>
          </a:bodyPr>
          <a:lstStyle/>
          <a:p>
            <a:pPr lvl="0"/>
            <a:r>
              <a:rPr lang="ja-JP" altLang="en-US"/>
              <a:t>タイトルを入力タイトルを入力</a:t>
            </a:r>
          </a:p>
        </p:txBody>
      </p:sp>
      <p:sp>
        <p:nvSpPr>
          <p:cNvPr id="1027" name="Rectangle 4"/>
          <p:cNvSpPr>
            <a:spLocks noGrp="1" noChangeArrowheads="1"/>
          </p:cNvSpPr>
          <p:nvPr>
            <p:ph type="body" idx="1"/>
          </p:nvPr>
        </p:nvSpPr>
        <p:spPr bwMode="auto">
          <a:xfrm>
            <a:off x="641213" y="1316483"/>
            <a:ext cx="10265549" cy="4745463"/>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4101" name="Rectangle 5"/>
          <p:cNvSpPr>
            <a:spLocks noGrp="1" noChangeArrowheads="1"/>
          </p:cNvSpPr>
          <p:nvPr>
            <p:ph type="dt" sz="half" idx="2"/>
          </p:nvPr>
        </p:nvSpPr>
        <p:spPr bwMode="auto">
          <a:xfrm>
            <a:off x="263352" y="6465078"/>
            <a:ext cx="2844800" cy="287337"/>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solidFill>
                  <a:srgbClr val="24235C"/>
                </a:solidFill>
                <a:latin typeface="Meiryo UI" panose="020B0604030504040204" pitchFamily="34" charset="-128"/>
                <a:ea typeface="Meiryo UI" panose="020B0604030504040204" pitchFamily="34" charset="-128"/>
              </a:defRPr>
            </a:lvl1pPr>
          </a:lstStyle>
          <a:p>
            <a:fld id="{E6769CAD-3DEF-194C-95A9-C4E7EF363A4A}" type="datetime1">
              <a:rPr lang="ja-JP" altLang="en-US" smtClean="0"/>
              <a:pPr/>
              <a:t>2025/4/1</a:t>
            </a:fld>
            <a:endParaRPr lang="ja-JP" altLang="en-US"/>
          </a:p>
        </p:txBody>
      </p:sp>
      <p:sp>
        <p:nvSpPr>
          <p:cNvPr id="4102" name="Rectangle 6"/>
          <p:cNvSpPr>
            <a:spLocks noGrp="1" noChangeArrowheads="1"/>
          </p:cNvSpPr>
          <p:nvPr>
            <p:ph type="ftr" sz="quarter" idx="3"/>
          </p:nvPr>
        </p:nvSpPr>
        <p:spPr bwMode="auto">
          <a:xfrm>
            <a:off x="4165600" y="6458932"/>
            <a:ext cx="3860800" cy="287337"/>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0">
                <a:solidFill>
                  <a:srgbClr val="24235C"/>
                </a:solidFill>
                <a:latin typeface="Meiryo UI" panose="020B0604030504040204" pitchFamily="34" charset="-128"/>
                <a:ea typeface="Meiryo UI" panose="020B0604030504040204" pitchFamily="34" charset="-128"/>
              </a:defRPr>
            </a:lvl1pPr>
          </a:lstStyle>
          <a:p>
            <a:endParaRPr lang="ja-JP" altLang="en-US"/>
          </a:p>
        </p:txBody>
      </p:sp>
      <p:sp>
        <p:nvSpPr>
          <p:cNvPr id="4103" name="Rectangle 7"/>
          <p:cNvSpPr>
            <a:spLocks noGrp="1" noChangeArrowheads="1"/>
          </p:cNvSpPr>
          <p:nvPr>
            <p:ph type="sldNum" sz="quarter" idx="4"/>
          </p:nvPr>
        </p:nvSpPr>
        <p:spPr bwMode="auto">
          <a:xfrm>
            <a:off x="9227864" y="6454031"/>
            <a:ext cx="2844800" cy="287337"/>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chemeClr val="bg1"/>
                </a:solidFill>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351410643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7" r:id="rId8"/>
    <p:sldLayoutId id="2147483718" r:id="rId9"/>
    <p:sldLayoutId id="2147483719" r:id="rId10"/>
    <p:sldLayoutId id="2147483720" r:id="rId11"/>
    <p:sldLayoutId id="2147483721" r:id="rId12"/>
    <p:sldLayoutId id="2147483722" r:id="rId13"/>
  </p:sldLayoutIdLst>
  <p:hf hdr="0"/>
  <p:txStyles>
    <p:titleStyle>
      <a:lvl1pPr algn="l" rtl="0" eaLnBrk="1" fontAlgn="base" hangingPunct="1">
        <a:spcBef>
          <a:spcPct val="0"/>
        </a:spcBef>
        <a:spcAft>
          <a:spcPct val="0"/>
        </a:spcAft>
        <a:defRPr kumimoji="1" sz="36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p:titleStyle>
    <p:bodyStyle>
      <a:lvl1pPr marL="342898" indent="-342898" algn="l" rtl="0" eaLnBrk="1" fontAlgn="base" hangingPunct="1">
        <a:spcBef>
          <a:spcPct val="20000"/>
        </a:spcBef>
        <a:spcAft>
          <a:spcPct val="0"/>
        </a:spcAft>
        <a:buClr>
          <a:srgbClr val="000066"/>
        </a:buClr>
        <a:buFont typeface="Wingdings" pitchFamily="2" charset="2"/>
        <a:buChar char="s"/>
        <a:defRPr kumimoji="1" sz="28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p:bodyStyle>
    <p:otherStyle>
      <a:defPPr>
        <a:defRPr lang="ja-JP"/>
      </a:defPPr>
      <a:lvl1pPr marL="0" algn="l" defTabSz="914395" rtl="0" eaLnBrk="1" latinLnBrk="0" hangingPunct="1">
        <a:defRPr kumimoji="1" sz="1800" kern="1200">
          <a:solidFill>
            <a:schemeClr val="tx1"/>
          </a:solidFill>
          <a:latin typeface="+mn-lt"/>
          <a:ea typeface="+mn-ea"/>
          <a:cs typeface="+mn-cs"/>
        </a:defRPr>
      </a:lvl1pPr>
      <a:lvl2pPr marL="457198"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5"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図 2" descr="グラフィカル ユーザー インターフェイス, アプリケーション  自動的に生成された説明">
            <a:extLst>
              <a:ext uri="{FF2B5EF4-FFF2-40B4-BE49-F238E27FC236}">
                <a16:creationId xmlns:a16="http://schemas.microsoft.com/office/drawing/2014/main" id="{5B1F687F-9DF2-447C-A7A0-650AE4A40754}"/>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1026" name="Rectangle 3"/>
          <p:cNvSpPr>
            <a:spLocks noGrp="1" noChangeArrowheads="1"/>
          </p:cNvSpPr>
          <p:nvPr>
            <p:ph type="title"/>
          </p:nvPr>
        </p:nvSpPr>
        <p:spPr bwMode="auto">
          <a:xfrm>
            <a:off x="641213" y="313754"/>
            <a:ext cx="8063871" cy="676276"/>
          </a:xfrm>
          <a:prstGeom prst="rect">
            <a:avLst/>
          </a:prstGeom>
          <a:solidFill>
            <a:schemeClr val="bg1">
              <a:alpha val="0"/>
            </a:schemeClr>
          </a:solidFill>
          <a:ln>
            <a:noFill/>
          </a:ln>
        </p:spPr>
        <p:txBody>
          <a:bodyPr vert="horz" wrap="square" lIns="91440" tIns="45720" rIns="91440" bIns="45720" numCol="1" anchor="b" anchorCtr="0" compatLnSpc="1">
            <a:prstTxWarp prst="textNoShape">
              <a:avLst/>
            </a:prstTxWarp>
          </a:bodyPr>
          <a:lstStyle/>
          <a:p>
            <a:pPr lvl="0"/>
            <a:r>
              <a:rPr lang="ja-JP" altLang="en-US"/>
              <a:t>タイトルを入力タイトルを入力</a:t>
            </a:r>
          </a:p>
        </p:txBody>
      </p:sp>
      <p:sp>
        <p:nvSpPr>
          <p:cNvPr id="1027" name="Rectangle 4"/>
          <p:cNvSpPr>
            <a:spLocks noGrp="1" noChangeArrowheads="1"/>
          </p:cNvSpPr>
          <p:nvPr>
            <p:ph type="body" idx="1"/>
          </p:nvPr>
        </p:nvSpPr>
        <p:spPr bwMode="auto">
          <a:xfrm>
            <a:off x="641213" y="1316483"/>
            <a:ext cx="10265549" cy="4745463"/>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4103" name="Rectangle 7"/>
          <p:cNvSpPr>
            <a:spLocks noGrp="1" noChangeArrowheads="1"/>
          </p:cNvSpPr>
          <p:nvPr>
            <p:ph type="sldNum" sz="quarter" idx="4"/>
          </p:nvPr>
        </p:nvSpPr>
        <p:spPr bwMode="auto">
          <a:xfrm>
            <a:off x="11578856" y="6454032"/>
            <a:ext cx="493808" cy="233848"/>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chemeClr val="bg1"/>
                </a:solidFill>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358332492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Lst>
  <p:hf hdr="0" ftr="0" dt="0"/>
  <p:txStyles>
    <p:titleStyle>
      <a:lvl1pPr algn="l" rtl="0" eaLnBrk="1" fontAlgn="base" hangingPunct="1">
        <a:spcBef>
          <a:spcPct val="0"/>
        </a:spcBef>
        <a:spcAft>
          <a:spcPct val="0"/>
        </a:spcAft>
        <a:defRPr kumimoji="1" sz="36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p:titleStyle>
    <p:bodyStyle>
      <a:lvl1pPr marL="342898" indent="-342898" algn="l" rtl="0" eaLnBrk="1" fontAlgn="base" hangingPunct="1">
        <a:spcBef>
          <a:spcPct val="20000"/>
        </a:spcBef>
        <a:spcAft>
          <a:spcPct val="0"/>
        </a:spcAft>
        <a:buClr>
          <a:srgbClr val="000066"/>
        </a:buClr>
        <a:buFont typeface="Wingdings" pitchFamily="2" charset="2"/>
        <a:buChar char="s"/>
        <a:defRPr kumimoji="1" sz="28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p:bodyStyle>
    <p:otherStyle>
      <a:defPPr>
        <a:defRPr lang="ja-JP"/>
      </a:defPPr>
      <a:lvl1pPr marL="0" algn="l" defTabSz="914395" rtl="0" eaLnBrk="1" latinLnBrk="0" hangingPunct="1">
        <a:defRPr kumimoji="1" sz="1800" kern="1200">
          <a:solidFill>
            <a:schemeClr val="tx1"/>
          </a:solidFill>
          <a:latin typeface="+mn-lt"/>
          <a:ea typeface="+mn-ea"/>
          <a:cs typeface="+mn-cs"/>
        </a:defRPr>
      </a:lvl1pPr>
      <a:lvl2pPr marL="457198"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5"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doi.org/10.60430/digital.guidebook0002"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svg"/><Relationship Id="rId18" Type="http://schemas.openxmlformats.org/officeDocument/2006/relationships/image" Target="../media/image60.png"/><Relationship Id="rId3" Type="http://schemas.openxmlformats.org/officeDocument/2006/relationships/image" Target="../media/image45.png"/><Relationship Id="rId21" Type="http://schemas.openxmlformats.org/officeDocument/2006/relationships/image" Target="../media/image63.png"/><Relationship Id="rId7" Type="http://schemas.openxmlformats.org/officeDocument/2006/relationships/image" Target="../media/image49.svg"/><Relationship Id="rId12" Type="http://schemas.openxmlformats.org/officeDocument/2006/relationships/image" Target="../media/image54.png"/><Relationship Id="rId17" Type="http://schemas.openxmlformats.org/officeDocument/2006/relationships/image" Target="../media/image59.svg"/><Relationship Id="rId2" Type="http://schemas.openxmlformats.org/officeDocument/2006/relationships/notesSlide" Target="../notesSlides/notesSlide10.xml"/><Relationship Id="rId16" Type="http://schemas.openxmlformats.org/officeDocument/2006/relationships/image" Target="../media/image58.png"/><Relationship Id="rId20" Type="http://schemas.openxmlformats.org/officeDocument/2006/relationships/image" Target="../media/image62.png"/><Relationship Id="rId1" Type="http://schemas.openxmlformats.org/officeDocument/2006/relationships/slideLayout" Target="../slideLayouts/slideLayout43.xml"/><Relationship Id="rId6" Type="http://schemas.openxmlformats.org/officeDocument/2006/relationships/image" Target="../media/image48.png"/><Relationship Id="rId11" Type="http://schemas.openxmlformats.org/officeDocument/2006/relationships/image" Target="../media/image53.svg"/><Relationship Id="rId5" Type="http://schemas.openxmlformats.org/officeDocument/2006/relationships/image" Target="../media/image47.svg"/><Relationship Id="rId15" Type="http://schemas.openxmlformats.org/officeDocument/2006/relationships/image" Target="../media/image57.svg"/><Relationship Id="rId10" Type="http://schemas.openxmlformats.org/officeDocument/2006/relationships/image" Target="../media/image52.png"/><Relationship Id="rId19" Type="http://schemas.openxmlformats.org/officeDocument/2006/relationships/image" Target="../media/image61.svg"/><Relationship Id="rId4" Type="http://schemas.openxmlformats.org/officeDocument/2006/relationships/image" Target="../media/image46.png"/><Relationship Id="rId9" Type="http://schemas.openxmlformats.org/officeDocument/2006/relationships/image" Target="../media/image51.svg"/><Relationship Id="rId14" Type="http://schemas.openxmlformats.org/officeDocument/2006/relationships/image" Target="../media/image56.png"/><Relationship Id="rId22" Type="http://schemas.openxmlformats.org/officeDocument/2006/relationships/image" Target="../media/image64.svg"/></Relationships>
</file>

<file path=ppt/slides/_rels/slide11.xml.rels><?xml version="1.0" encoding="UTF-8" standalone="yes"?>
<Relationships xmlns="http://schemas.openxmlformats.org/package/2006/relationships"><Relationship Id="rId8" Type="http://schemas.openxmlformats.org/officeDocument/2006/relationships/image" Target="../media/image70.svg"/><Relationship Id="rId13" Type="http://schemas.openxmlformats.org/officeDocument/2006/relationships/image" Target="../media/image75.png"/><Relationship Id="rId18" Type="http://schemas.openxmlformats.org/officeDocument/2006/relationships/image" Target="../media/image44.sv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svg"/><Relationship Id="rId17" Type="http://schemas.openxmlformats.org/officeDocument/2006/relationships/image" Target="../media/image43.png"/><Relationship Id="rId2" Type="http://schemas.openxmlformats.org/officeDocument/2006/relationships/notesSlide" Target="../notesSlides/notesSlide11.xml"/><Relationship Id="rId16" Type="http://schemas.openxmlformats.org/officeDocument/2006/relationships/image" Target="../media/image78.svg"/><Relationship Id="rId20" Type="http://schemas.openxmlformats.org/officeDocument/2006/relationships/image" Target="../media/image80.svg"/><Relationship Id="rId1" Type="http://schemas.openxmlformats.org/officeDocument/2006/relationships/slideLayout" Target="../slideLayouts/slideLayout43.xml"/><Relationship Id="rId6" Type="http://schemas.openxmlformats.org/officeDocument/2006/relationships/image" Target="../media/image68.svg"/><Relationship Id="rId11" Type="http://schemas.openxmlformats.org/officeDocument/2006/relationships/image" Target="../media/image73.png"/><Relationship Id="rId5" Type="http://schemas.openxmlformats.org/officeDocument/2006/relationships/image" Target="../media/image67.png"/><Relationship Id="rId15" Type="http://schemas.openxmlformats.org/officeDocument/2006/relationships/image" Target="../media/image77.png"/><Relationship Id="rId10" Type="http://schemas.openxmlformats.org/officeDocument/2006/relationships/image" Target="../media/image72.svg"/><Relationship Id="rId19" Type="http://schemas.openxmlformats.org/officeDocument/2006/relationships/image" Target="../media/image79.png"/><Relationship Id="rId4" Type="http://schemas.openxmlformats.org/officeDocument/2006/relationships/image" Target="../media/image66.svg"/><Relationship Id="rId9" Type="http://schemas.openxmlformats.org/officeDocument/2006/relationships/image" Target="../media/image71.png"/><Relationship Id="rId14" Type="http://schemas.openxmlformats.org/officeDocument/2006/relationships/image" Target="../media/image76.svg"/></Relationships>
</file>

<file path=ppt/slides/_rels/slide12.xml.rels><?xml version="1.0" encoding="UTF-8" standalone="yes"?>
<Relationships xmlns="http://schemas.openxmlformats.org/package/2006/relationships"><Relationship Id="rId8" Type="http://schemas.openxmlformats.org/officeDocument/2006/relationships/image" Target="../media/image86.svg"/><Relationship Id="rId13" Type="http://schemas.openxmlformats.org/officeDocument/2006/relationships/image" Target="../media/image89.png"/><Relationship Id="rId3" Type="http://schemas.openxmlformats.org/officeDocument/2006/relationships/image" Target="../media/image81.png"/><Relationship Id="rId7" Type="http://schemas.openxmlformats.org/officeDocument/2006/relationships/image" Target="../media/image85.png"/><Relationship Id="rId12" Type="http://schemas.openxmlformats.org/officeDocument/2006/relationships/image" Target="../media/image64.svg"/><Relationship Id="rId2" Type="http://schemas.openxmlformats.org/officeDocument/2006/relationships/notesSlide" Target="../notesSlides/notesSlide12.xml"/><Relationship Id="rId1" Type="http://schemas.openxmlformats.org/officeDocument/2006/relationships/slideLayout" Target="../slideLayouts/slideLayout43.xml"/><Relationship Id="rId6" Type="http://schemas.openxmlformats.org/officeDocument/2006/relationships/image" Target="../media/image84.svg"/><Relationship Id="rId11" Type="http://schemas.openxmlformats.org/officeDocument/2006/relationships/image" Target="../media/image63.png"/><Relationship Id="rId5" Type="http://schemas.openxmlformats.org/officeDocument/2006/relationships/image" Target="../media/image83.png"/><Relationship Id="rId10" Type="http://schemas.openxmlformats.org/officeDocument/2006/relationships/image" Target="../media/image88.svg"/><Relationship Id="rId4" Type="http://schemas.openxmlformats.org/officeDocument/2006/relationships/image" Target="../media/image82.svg"/><Relationship Id="rId9" Type="http://schemas.openxmlformats.org/officeDocument/2006/relationships/image" Target="../media/image87.png"/><Relationship Id="rId14" Type="http://schemas.openxmlformats.org/officeDocument/2006/relationships/image" Target="../media/image90.svg"/></Relationships>
</file>

<file path=ppt/slides/_rels/slide13.xml.rels><?xml version="1.0" encoding="UTF-8" standalone="yes"?>
<Relationships xmlns="http://schemas.openxmlformats.org/package/2006/relationships"><Relationship Id="rId8" Type="http://schemas.openxmlformats.org/officeDocument/2006/relationships/image" Target="../media/image94.svg"/><Relationship Id="rId13" Type="http://schemas.openxmlformats.org/officeDocument/2006/relationships/image" Target="../media/image99.png"/><Relationship Id="rId3" Type="http://schemas.openxmlformats.org/officeDocument/2006/relationships/image" Target="../media/image75.png"/><Relationship Id="rId7" Type="http://schemas.openxmlformats.org/officeDocument/2006/relationships/image" Target="../media/image93.png"/><Relationship Id="rId12" Type="http://schemas.openxmlformats.org/officeDocument/2006/relationships/image" Target="../media/image98.svg"/><Relationship Id="rId2" Type="http://schemas.openxmlformats.org/officeDocument/2006/relationships/notesSlide" Target="../notesSlides/notesSlide13.xml"/><Relationship Id="rId1" Type="http://schemas.openxmlformats.org/officeDocument/2006/relationships/slideLayout" Target="../slideLayouts/slideLayout43.xml"/><Relationship Id="rId6" Type="http://schemas.openxmlformats.org/officeDocument/2006/relationships/image" Target="../media/image92.svg"/><Relationship Id="rId11" Type="http://schemas.openxmlformats.org/officeDocument/2006/relationships/image" Target="../media/image97.png"/><Relationship Id="rId5" Type="http://schemas.openxmlformats.org/officeDocument/2006/relationships/image" Target="../media/image91.png"/><Relationship Id="rId10" Type="http://schemas.openxmlformats.org/officeDocument/2006/relationships/image" Target="../media/image96.svg"/><Relationship Id="rId4" Type="http://schemas.openxmlformats.org/officeDocument/2006/relationships/image" Target="../media/image76.svg"/><Relationship Id="rId9" Type="http://schemas.openxmlformats.org/officeDocument/2006/relationships/image" Target="../media/image95.png"/><Relationship Id="rId14" Type="http://schemas.openxmlformats.org/officeDocument/2006/relationships/image" Target="../media/image100.svg"/></Relationships>
</file>

<file path=ppt/slides/_rels/slide14.xml.rels><?xml version="1.0" encoding="UTF-8" standalone="yes"?>
<Relationships xmlns="http://schemas.openxmlformats.org/package/2006/relationships"><Relationship Id="rId8" Type="http://schemas.openxmlformats.org/officeDocument/2006/relationships/image" Target="../media/image90.svg"/><Relationship Id="rId3" Type="http://schemas.openxmlformats.org/officeDocument/2006/relationships/image" Target="../media/image101.png"/><Relationship Id="rId7" Type="http://schemas.openxmlformats.org/officeDocument/2006/relationships/image" Target="../media/image89.png"/><Relationship Id="rId2" Type="http://schemas.openxmlformats.org/officeDocument/2006/relationships/notesSlide" Target="../notesSlides/notesSlide14.xml"/><Relationship Id="rId1" Type="http://schemas.openxmlformats.org/officeDocument/2006/relationships/slideLayout" Target="../slideLayouts/slideLayout51.xml"/><Relationship Id="rId6" Type="http://schemas.openxmlformats.org/officeDocument/2006/relationships/image" Target="../media/image104.svg"/><Relationship Id="rId5" Type="http://schemas.openxmlformats.org/officeDocument/2006/relationships/image" Target="../media/image103.png"/><Relationship Id="rId10" Type="http://schemas.openxmlformats.org/officeDocument/2006/relationships/image" Target="../media/image64.svg"/><Relationship Id="rId4" Type="http://schemas.openxmlformats.org/officeDocument/2006/relationships/image" Target="../media/image102.svg"/><Relationship Id="rId9" Type="http://schemas.openxmlformats.org/officeDocument/2006/relationships/image" Target="../media/image63.png"/></Relationships>
</file>

<file path=ppt/slides/_rels/slide15.xml.rels><?xml version="1.0" encoding="UTF-8" standalone="yes"?>
<Relationships xmlns="http://schemas.openxmlformats.org/package/2006/relationships"><Relationship Id="rId8" Type="http://schemas.openxmlformats.org/officeDocument/2006/relationships/image" Target="../media/image102.svg"/><Relationship Id="rId3" Type="http://schemas.openxmlformats.org/officeDocument/2006/relationships/image" Target="../media/image89.png"/><Relationship Id="rId7" Type="http://schemas.openxmlformats.org/officeDocument/2006/relationships/image" Target="../media/image101.png"/><Relationship Id="rId2" Type="http://schemas.openxmlformats.org/officeDocument/2006/relationships/notesSlide" Target="../notesSlides/notesSlide15.xml"/><Relationship Id="rId1" Type="http://schemas.openxmlformats.org/officeDocument/2006/relationships/slideLayout" Target="../slideLayouts/slideLayout51.xml"/><Relationship Id="rId6" Type="http://schemas.openxmlformats.org/officeDocument/2006/relationships/image" Target="../media/image104.svg"/><Relationship Id="rId5" Type="http://schemas.openxmlformats.org/officeDocument/2006/relationships/image" Target="../media/image103.png"/><Relationship Id="rId10" Type="http://schemas.openxmlformats.org/officeDocument/2006/relationships/image" Target="../media/image64.svg"/><Relationship Id="rId4" Type="http://schemas.openxmlformats.org/officeDocument/2006/relationships/image" Target="../media/image90.svg"/><Relationship Id="rId9" Type="http://schemas.openxmlformats.org/officeDocument/2006/relationships/image" Target="../media/image63.png"/></Relationships>
</file>

<file path=ppt/slides/_rels/slide16.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notesSlide" Target="../notesSlides/notesSlide16.xml"/><Relationship Id="rId1" Type="http://schemas.openxmlformats.org/officeDocument/2006/relationships/slideLayout" Target="../slideLayouts/slideLayout39.xml"/><Relationship Id="rId4" Type="http://schemas.openxmlformats.org/officeDocument/2006/relationships/image" Target="../media/image106.jpg"/></Relationships>
</file>

<file path=ppt/slides/_rels/slide17.xml.rels><?xml version="1.0" encoding="UTF-8" standalone="yes"?>
<Relationships xmlns="http://schemas.openxmlformats.org/package/2006/relationships"><Relationship Id="rId8" Type="http://schemas.openxmlformats.org/officeDocument/2006/relationships/image" Target="../media/image110.emf"/><Relationship Id="rId3" Type="http://schemas.openxmlformats.org/officeDocument/2006/relationships/image" Target="../media/image62.png"/><Relationship Id="rId7" Type="http://schemas.openxmlformats.org/officeDocument/2006/relationships/image" Target="../media/image109.png"/><Relationship Id="rId2" Type="http://schemas.openxmlformats.org/officeDocument/2006/relationships/notesSlide" Target="../notesSlides/notesSlide17.xml"/><Relationship Id="rId1" Type="http://schemas.openxmlformats.org/officeDocument/2006/relationships/slideLayout" Target="../slideLayouts/slideLayout51.xml"/><Relationship Id="rId6" Type="http://schemas.openxmlformats.org/officeDocument/2006/relationships/image" Target="../media/image108.png"/><Relationship Id="rId5" Type="http://schemas.openxmlformats.org/officeDocument/2006/relationships/image" Target="../media/image107.png"/><Relationship Id="rId10" Type="http://schemas.openxmlformats.org/officeDocument/2006/relationships/image" Target="../media/image112.png"/><Relationship Id="rId4" Type="http://schemas.openxmlformats.org/officeDocument/2006/relationships/image" Target="../media/image45.png"/><Relationship Id="rId9" Type="http://schemas.openxmlformats.org/officeDocument/2006/relationships/image" Target="../media/image111.png"/></Relationships>
</file>

<file path=ppt/slides/_rels/slide1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8.xml"/><Relationship Id="rId1" Type="http://schemas.openxmlformats.org/officeDocument/2006/relationships/slideLayout" Target="../slideLayouts/slideLayout51.xml"/><Relationship Id="rId4" Type="http://schemas.openxmlformats.org/officeDocument/2006/relationships/image" Target="../media/image112.png"/></Relationships>
</file>

<file path=ppt/slides/_rels/slide19.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62.png"/><Relationship Id="rId7" Type="http://schemas.openxmlformats.org/officeDocument/2006/relationships/image" Target="../media/image115.svg"/><Relationship Id="rId2" Type="http://schemas.openxmlformats.org/officeDocument/2006/relationships/notesSlide" Target="../notesSlides/notesSlide19.xml"/><Relationship Id="rId1" Type="http://schemas.openxmlformats.org/officeDocument/2006/relationships/slideLayout" Target="../slideLayouts/slideLayout51.xml"/><Relationship Id="rId6" Type="http://schemas.openxmlformats.org/officeDocument/2006/relationships/image" Target="../media/image114.png"/><Relationship Id="rId11" Type="http://schemas.openxmlformats.org/officeDocument/2006/relationships/image" Target="../media/image102.svg"/><Relationship Id="rId5" Type="http://schemas.openxmlformats.org/officeDocument/2006/relationships/image" Target="../media/image107.png"/><Relationship Id="rId10" Type="http://schemas.openxmlformats.org/officeDocument/2006/relationships/image" Target="../media/image101.png"/><Relationship Id="rId4" Type="http://schemas.openxmlformats.org/officeDocument/2006/relationships/image" Target="../media/image45.png"/><Relationship Id="rId9" Type="http://schemas.openxmlformats.org/officeDocument/2006/relationships/image" Target="../media/image117.sv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1.xml"/><Relationship Id="rId1" Type="http://schemas.openxmlformats.org/officeDocument/2006/relationships/slideLayout" Target="../slideLayouts/slideLayout43.xml"/><Relationship Id="rId6" Type="http://schemas.openxmlformats.org/officeDocument/2006/relationships/image" Target="../media/image119.svg"/><Relationship Id="rId5" Type="http://schemas.openxmlformats.org/officeDocument/2006/relationships/image" Target="../media/image118.png"/><Relationship Id="rId4" Type="http://schemas.openxmlformats.org/officeDocument/2006/relationships/image" Target="../media/image84.svg"/></Relationships>
</file>

<file path=ppt/slides/_rels/slide22.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8" Type="http://schemas.openxmlformats.org/officeDocument/2006/relationships/image" Target="../media/image123.svg"/><Relationship Id="rId13" Type="http://schemas.openxmlformats.org/officeDocument/2006/relationships/image" Target="../media/image128.png"/><Relationship Id="rId3" Type="http://schemas.openxmlformats.org/officeDocument/2006/relationships/hyperlink" Target="https://www.fujitsu.com/jp/solutions/industry/public-sector/government/solutions/soraplats/" TargetMode="External"/><Relationship Id="rId7" Type="http://schemas.openxmlformats.org/officeDocument/2006/relationships/image" Target="../media/image122.png"/><Relationship Id="rId12" Type="http://schemas.openxmlformats.org/officeDocument/2006/relationships/image" Target="../media/image127.svg"/><Relationship Id="rId17" Type="http://schemas.openxmlformats.org/officeDocument/2006/relationships/image" Target="../media/image132.svg"/><Relationship Id="rId2" Type="http://schemas.openxmlformats.org/officeDocument/2006/relationships/notesSlide" Target="../notesSlides/notesSlide23.xml"/><Relationship Id="rId16" Type="http://schemas.openxmlformats.org/officeDocument/2006/relationships/image" Target="../media/image131.png"/><Relationship Id="rId1" Type="http://schemas.openxmlformats.org/officeDocument/2006/relationships/slideLayout" Target="../slideLayouts/slideLayout43.xml"/><Relationship Id="rId6" Type="http://schemas.openxmlformats.org/officeDocument/2006/relationships/hyperlink" Target="https://www.fujitsu.com/jp/services/caas/data-e-trust/#anc-01" TargetMode="External"/><Relationship Id="rId11" Type="http://schemas.openxmlformats.org/officeDocument/2006/relationships/image" Target="../media/image126.png"/><Relationship Id="rId5" Type="http://schemas.openxmlformats.org/officeDocument/2006/relationships/image" Target="../media/image121.png"/><Relationship Id="rId15" Type="http://schemas.openxmlformats.org/officeDocument/2006/relationships/image" Target="../media/image130.png"/><Relationship Id="rId10" Type="http://schemas.openxmlformats.org/officeDocument/2006/relationships/image" Target="../media/image125.svg"/><Relationship Id="rId4" Type="http://schemas.openxmlformats.org/officeDocument/2006/relationships/image" Target="../media/image120.png"/><Relationship Id="rId9" Type="http://schemas.openxmlformats.org/officeDocument/2006/relationships/image" Target="../media/image124.png"/><Relationship Id="rId14" Type="http://schemas.openxmlformats.org/officeDocument/2006/relationships/image" Target="../media/image129.svg"/></Relationships>
</file>

<file path=ppt/slides/_rels/slide24.xml.rels><?xml version="1.0" encoding="UTF-8" standalone="yes"?>
<Relationships xmlns="http://schemas.openxmlformats.org/package/2006/relationships"><Relationship Id="rId8" Type="http://schemas.openxmlformats.org/officeDocument/2006/relationships/image" Target="../media/image136.svg"/><Relationship Id="rId3" Type="http://schemas.openxmlformats.org/officeDocument/2006/relationships/image" Target="../media/image69.png"/><Relationship Id="rId7" Type="http://schemas.openxmlformats.org/officeDocument/2006/relationships/image" Target="../media/image135.png"/><Relationship Id="rId12" Type="http://schemas.openxmlformats.org/officeDocument/2006/relationships/image" Target="../media/image44.svg"/><Relationship Id="rId2" Type="http://schemas.openxmlformats.org/officeDocument/2006/relationships/notesSlide" Target="../notesSlides/notesSlide24.xml"/><Relationship Id="rId1" Type="http://schemas.openxmlformats.org/officeDocument/2006/relationships/slideLayout" Target="../slideLayouts/slideLayout43.xml"/><Relationship Id="rId6" Type="http://schemas.openxmlformats.org/officeDocument/2006/relationships/image" Target="../media/image134.svg"/><Relationship Id="rId11" Type="http://schemas.openxmlformats.org/officeDocument/2006/relationships/image" Target="../media/image43.png"/><Relationship Id="rId5" Type="http://schemas.openxmlformats.org/officeDocument/2006/relationships/image" Target="../media/image133.png"/><Relationship Id="rId10" Type="http://schemas.openxmlformats.org/officeDocument/2006/relationships/image" Target="../media/image138.svg"/><Relationship Id="rId4" Type="http://schemas.openxmlformats.org/officeDocument/2006/relationships/image" Target="../media/image70.svg"/><Relationship Id="rId9" Type="http://schemas.openxmlformats.org/officeDocument/2006/relationships/image" Target="../media/image13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141.png"/><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image" Target="../media/image140.png"/><Relationship Id="rId5" Type="http://schemas.openxmlformats.org/officeDocument/2006/relationships/image" Target="../media/image139.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27.xml"/><Relationship Id="rId1" Type="http://schemas.openxmlformats.org/officeDocument/2006/relationships/slideLayout" Target="../slideLayouts/slideLayout16.xml"/><Relationship Id="rId5" Type="http://schemas.microsoft.com/office/2007/relationships/hdphoto" Target="../media/hdphoto1.wdp"/><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16.xml"/><Relationship Id="rId5" Type="http://schemas.openxmlformats.org/officeDocument/2006/relationships/image" Target="../media/image144.png"/><Relationship Id="rId4" Type="http://schemas.openxmlformats.org/officeDocument/2006/relationships/image" Target="../media/image14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145.png"/><Relationship Id="rId7" Type="http://schemas.openxmlformats.org/officeDocument/2006/relationships/image" Target="../media/image90.svg"/><Relationship Id="rId2" Type="http://schemas.openxmlformats.org/officeDocument/2006/relationships/notesSlide" Target="../notesSlides/notesSlide31.xml"/><Relationship Id="rId1" Type="http://schemas.openxmlformats.org/officeDocument/2006/relationships/slideLayout" Target="../slideLayouts/slideLayout25.xml"/><Relationship Id="rId6" Type="http://schemas.openxmlformats.org/officeDocument/2006/relationships/image" Target="../media/image89.png"/><Relationship Id="rId5" Type="http://schemas.openxmlformats.org/officeDocument/2006/relationships/image" Target="../media/image147.svg"/><Relationship Id="rId4" Type="http://schemas.openxmlformats.org/officeDocument/2006/relationships/image" Target="../media/image146.png"/><Relationship Id="rId9" Type="http://schemas.openxmlformats.org/officeDocument/2006/relationships/image" Target="../media/image64.svg"/></Relationships>
</file>

<file path=ppt/slides/_rels/slide32.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32.xml"/><Relationship Id="rId1" Type="http://schemas.openxmlformats.org/officeDocument/2006/relationships/slideLayout" Target="../slideLayouts/slideLayout25.xml"/><Relationship Id="rId4" Type="http://schemas.openxmlformats.org/officeDocument/2006/relationships/hyperlink" Target="https://www.digital.go.jp/assets/contents/node/basic_page/field_ref_resources/10acd848-153a-4225-b4dd-d91c45e20912/8b5703e8/20230405_policies_digital_garden_city_nation_outline_01.pdf"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145.png"/><Relationship Id="rId7" Type="http://schemas.openxmlformats.org/officeDocument/2006/relationships/image" Target="../media/image90.svg"/><Relationship Id="rId2" Type="http://schemas.openxmlformats.org/officeDocument/2006/relationships/notesSlide" Target="../notesSlides/notesSlide33.xml"/><Relationship Id="rId1" Type="http://schemas.openxmlformats.org/officeDocument/2006/relationships/slideLayout" Target="../slideLayouts/slideLayout25.xml"/><Relationship Id="rId6" Type="http://schemas.openxmlformats.org/officeDocument/2006/relationships/image" Target="../media/image89.png"/><Relationship Id="rId5" Type="http://schemas.openxmlformats.org/officeDocument/2006/relationships/image" Target="../media/image147.svg"/><Relationship Id="rId4" Type="http://schemas.openxmlformats.org/officeDocument/2006/relationships/image" Target="../media/image146.png"/><Relationship Id="rId9" Type="http://schemas.openxmlformats.org/officeDocument/2006/relationships/image" Target="../media/image64.svg"/></Relationships>
</file>

<file path=ppt/slides/_rels/slide34.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34.xml"/><Relationship Id="rId1" Type="http://schemas.openxmlformats.org/officeDocument/2006/relationships/slideLayout" Target="../slideLayouts/slideLayout25.xml"/><Relationship Id="rId4" Type="http://schemas.openxmlformats.org/officeDocument/2006/relationships/hyperlink" Target="https://prtimes.jp/main/html/rd/p/000000310.000078149.html"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145.png"/><Relationship Id="rId7" Type="http://schemas.openxmlformats.org/officeDocument/2006/relationships/image" Target="../media/image90.svg"/><Relationship Id="rId2" Type="http://schemas.openxmlformats.org/officeDocument/2006/relationships/notesSlide" Target="../notesSlides/notesSlide35.xml"/><Relationship Id="rId1" Type="http://schemas.openxmlformats.org/officeDocument/2006/relationships/slideLayout" Target="../slideLayouts/slideLayout25.xml"/><Relationship Id="rId6" Type="http://schemas.openxmlformats.org/officeDocument/2006/relationships/image" Target="../media/image89.png"/><Relationship Id="rId5" Type="http://schemas.openxmlformats.org/officeDocument/2006/relationships/image" Target="../media/image147.svg"/><Relationship Id="rId4" Type="http://schemas.openxmlformats.org/officeDocument/2006/relationships/image" Target="../media/image146.png"/><Relationship Id="rId9" Type="http://schemas.openxmlformats.org/officeDocument/2006/relationships/image" Target="../media/image64.svg"/></Relationships>
</file>

<file path=ppt/slides/_rels/slide36.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36.xml"/><Relationship Id="rId1" Type="http://schemas.openxmlformats.org/officeDocument/2006/relationships/slideLayout" Target="../slideLayouts/slideLayout25.xml"/><Relationship Id="rId6" Type="http://schemas.openxmlformats.org/officeDocument/2006/relationships/hyperlink" Target="https://pr.fujitsu.com/jp/news/2022/03/31-1.html" TargetMode="External"/><Relationship Id="rId5" Type="http://schemas.openxmlformats.org/officeDocument/2006/relationships/hyperlink" Target="https://www.softbanktech.co.jp/news/release/press/2022/005/" TargetMode="External"/><Relationship Id="rId4" Type="http://schemas.openxmlformats.org/officeDocument/2006/relationships/hyperlink" Target="https://www8.cao.go.jp/cstp/gaiyo/sip/keikaku2/1_aicyber.pdf#page=86"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37.xml"/><Relationship Id="rId1" Type="http://schemas.openxmlformats.org/officeDocument/2006/relationships/slideLayout" Target="../slideLayouts/slideLayout25.xml"/><Relationship Id="rId6" Type="http://schemas.openxmlformats.org/officeDocument/2006/relationships/image" Target="../media/image151.png"/><Relationship Id="rId5" Type="http://schemas.openxmlformats.org/officeDocument/2006/relationships/hyperlink" Target="https://www.digital.go.jp/assets/contents/node/basic_page/field_ref_resources/541c6d41-59b2-4017-8b06-833f7483fdc8/faf967cc/20221221_meeting_data_strategy_outline_02.pdf" TargetMode="External"/><Relationship Id="rId4" Type="http://schemas.openxmlformats.org/officeDocument/2006/relationships/image" Target="../media/image147.svg"/></Relationships>
</file>

<file path=ppt/slides/_rels/slide38.xml.rels><?xml version="1.0" encoding="UTF-8" standalone="yes"?>
<Relationships xmlns="http://schemas.openxmlformats.org/package/2006/relationships"><Relationship Id="rId8" Type="http://schemas.openxmlformats.org/officeDocument/2006/relationships/image" Target="../media/image157.svg"/><Relationship Id="rId13" Type="http://schemas.openxmlformats.org/officeDocument/2006/relationships/image" Target="../media/image162.png"/><Relationship Id="rId3" Type="http://schemas.openxmlformats.org/officeDocument/2006/relationships/image" Target="../media/image152.png"/><Relationship Id="rId7" Type="http://schemas.openxmlformats.org/officeDocument/2006/relationships/image" Target="../media/image156.png"/><Relationship Id="rId12" Type="http://schemas.openxmlformats.org/officeDocument/2006/relationships/image" Target="../media/image161.svg"/><Relationship Id="rId2" Type="http://schemas.openxmlformats.org/officeDocument/2006/relationships/notesSlide" Target="../notesSlides/notesSlide38.xml"/><Relationship Id="rId16" Type="http://schemas.openxmlformats.org/officeDocument/2006/relationships/image" Target="../media/image165.svg"/><Relationship Id="rId1" Type="http://schemas.openxmlformats.org/officeDocument/2006/relationships/slideLayout" Target="../slideLayouts/slideLayout20.xml"/><Relationship Id="rId6" Type="http://schemas.openxmlformats.org/officeDocument/2006/relationships/image" Target="../media/image155.svg"/><Relationship Id="rId11" Type="http://schemas.openxmlformats.org/officeDocument/2006/relationships/image" Target="../media/image160.png"/><Relationship Id="rId5" Type="http://schemas.openxmlformats.org/officeDocument/2006/relationships/image" Target="../media/image154.png"/><Relationship Id="rId15" Type="http://schemas.openxmlformats.org/officeDocument/2006/relationships/image" Target="../media/image164.png"/><Relationship Id="rId10" Type="http://schemas.openxmlformats.org/officeDocument/2006/relationships/image" Target="../media/image159.svg"/><Relationship Id="rId4" Type="http://schemas.openxmlformats.org/officeDocument/2006/relationships/image" Target="../media/image153.svg"/><Relationship Id="rId9" Type="http://schemas.openxmlformats.org/officeDocument/2006/relationships/image" Target="../media/image158.png"/><Relationship Id="rId14" Type="http://schemas.openxmlformats.org/officeDocument/2006/relationships/image" Target="../media/image163.svg"/></Relationships>
</file>

<file path=ppt/slides/_rels/slide39.xml.rels><?xml version="1.0" encoding="UTF-8" standalone="yes"?>
<Relationships xmlns="http://schemas.openxmlformats.org/package/2006/relationships"><Relationship Id="rId8" Type="http://schemas.openxmlformats.org/officeDocument/2006/relationships/image" Target="../media/image167.svg"/><Relationship Id="rId13" Type="http://schemas.openxmlformats.org/officeDocument/2006/relationships/image" Target="../media/image172.png"/><Relationship Id="rId3" Type="http://schemas.openxmlformats.org/officeDocument/2006/relationships/image" Target="../media/image56.png"/><Relationship Id="rId7" Type="http://schemas.openxmlformats.org/officeDocument/2006/relationships/image" Target="../media/image166.png"/><Relationship Id="rId12" Type="http://schemas.openxmlformats.org/officeDocument/2006/relationships/image" Target="../media/image171.svg"/><Relationship Id="rId2" Type="http://schemas.openxmlformats.org/officeDocument/2006/relationships/notesSlide" Target="../notesSlides/notesSlide39.xml"/><Relationship Id="rId1" Type="http://schemas.openxmlformats.org/officeDocument/2006/relationships/slideLayout" Target="../slideLayouts/slideLayout20.xml"/><Relationship Id="rId6" Type="http://schemas.openxmlformats.org/officeDocument/2006/relationships/image" Target="../media/image51.svg"/><Relationship Id="rId11" Type="http://schemas.openxmlformats.org/officeDocument/2006/relationships/image" Target="../media/image170.png"/><Relationship Id="rId5" Type="http://schemas.openxmlformats.org/officeDocument/2006/relationships/image" Target="../media/image50.png"/><Relationship Id="rId10" Type="http://schemas.openxmlformats.org/officeDocument/2006/relationships/image" Target="../media/image169.svg"/><Relationship Id="rId4" Type="http://schemas.openxmlformats.org/officeDocument/2006/relationships/image" Target="../media/image57.svg"/><Relationship Id="rId9" Type="http://schemas.openxmlformats.org/officeDocument/2006/relationships/image" Target="../media/image168.png"/><Relationship Id="rId14" Type="http://schemas.openxmlformats.org/officeDocument/2006/relationships/image" Target="../media/image173.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42.xml"/><Relationship Id="rId1" Type="http://schemas.openxmlformats.org/officeDocument/2006/relationships/slideLayout" Target="../slideLayouts/slideLayout36.xml"/><Relationship Id="rId4" Type="http://schemas.openxmlformats.org/officeDocument/2006/relationships/image" Target="../media/image174.png"/></Relationships>
</file>

<file path=ppt/slides/_rels/slide4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3.xml"/><Relationship Id="rId1" Type="http://schemas.openxmlformats.org/officeDocument/2006/relationships/slideLayout" Target="../slideLayouts/slideLayout36.xml"/><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90.svg"/></Relationships>
</file>

<file path=ppt/slides/_rels/slide4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hyperlink" Target="https://github.com/CADDE-sip/documents/blob/master/doc/4/50_V4_%E5%A4%96%E9%83%A8%E4%BB%95%E6%A7%98/50_%E5%88%86%E9%87%8E%E9%96%93%E3%83%87%E3%83%BC%E3%82%BF%E9%80%A3%E6%90%BA%E5%9F%BA%E7%9B%A4%E3%80%8CCADDE%E3%80%8D%E3%81%AB%E4%BF%82%E3%82%8B%E4%B8%BB%E8%A6%81%E6%A9%9F%E8%83%BD%E3%81%AE%E5%A4%96%E9%83%A8%E4%BB%95%E6%A7%98%E6%9B%B8_202303.docx" TargetMode="External"/><Relationship Id="rId7" Type="http://schemas.openxmlformats.org/officeDocument/2006/relationships/image" Target="../media/image177.svg"/><Relationship Id="rId2" Type="http://schemas.openxmlformats.org/officeDocument/2006/relationships/notesSlide" Target="../notesSlides/notesSlide44.xml"/><Relationship Id="rId1" Type="http://schemas.openxmlformats.org/officeDocument/2006/relationships/slideLayout" Target="../slideLayouts/slideLayout36.xml"/><Relationship Id="rId6" Type="http://schemas.openxmlformats.org/officeDocument/2006/relationships/image" Target="../media/image176.png"/><Relationship Id="rId5" Type="http://schemas.openxmlformats.org/officeDocument/2006/relationships/hyperlink" Target="https://search.ckan.jp/" TargetMode="External"/><Relationship Id="rId4" Type="http://schemas.openxmlformats.org/officeDocument/2006/relationships/image" Target="../media/image175.png"/><Relationship Id="rId9" Type="http://schemas.openxmlformats.org/officeDocument/2006/relationships/image" Target="../media/image64.svg"/></Relationships>
</file>

<file path=ppt/slides/_rels/slide45.xml.rels><?xml version="1.0" encoding="UTF-8" standalone="yes"?>
<Relationships xmlns="http://schemas.openxmlformats.org/package/2006/relationships"><Relationship Id="rId3" Type="http://schemas.openxmlformats.org/officeDocument/2006/relationships/hyperlink" Target="https://github.com/CADDE-sip/documents/blob/master/doc/4/50_V4_%E5%A4%96%E9%83%A8%E4%BB%95%E6%A7%98/50_%E5%88%86%E9%87%8E%E9%96%93%E3%83%87%E3%83%BC%E3%82%BF%E9%80%A3%E6%90%BA%E5%9F%BA%E7%9B%A4%E3%80%8CCADDE%E3%80%8D%E3%81%AB%E4%BF%82%E3%82%8B%E4%B8%BB%E8%A6%81%E6%A9%9F%E8%83%BD%E3%81%AE%E5%A4%96%E9%83%A8%E4%BB%95%E6%A7%98%E6%9B%B8_202303.docx" TargetMode="External"/><Relationship Id="rId7" Type="http://schemas.openxmlformats.org/officeDocument/2006/relationships/image" Target="../media/image64.svg"/><Relationship Id="rId2" Type="http://schemas.openxmlformats.org/officeDocument/2006/relationships/notesSlide" Target="../notesSlides/notesSlide45.xml"/><Relationship Id="rId1" Type="http://schemas.openxmlformats.org/officeDocument/2006/relationships/slideLayout" Target="../slideLayouts/slideLayout36.xml"/><Relationship Id="rId6" Type="http://schemas.openxmlformats.org/officeDocument/2006/relationships/image" Target="../media/image63.png"/><Relationship Id="rId5" Type="http://schemas.openxmlformats.org/officeDocument/2006/relationships/image" Target="../media/image90.svg"/><Relationship Id="rId4" Type="http://schemas.openxmlformats.org/officeDocument/2006/relationships/image" Target="../media/image89.png"/></Relationships>
</file>

<file path=ppt/slides/_rels/slide46.xml.rels><?xml version="1.0" encoding="UTF-8" standalone="yes"?>
<Relationships xmlns="http://schemas.openxmlformats.org/package/2006/relationships"><Relationship Id="rId3" Type="http://schemas.openxmlformats.org/officeDocument/2006/relationships/hyperlink" Target="https://github.com/CADDE-sip/documents/blob/master/doc/4/50_V4_%E5%A4%96%E9%83%A8%E4%BB%95%E6%A7%98/50_%E5%88%86%E9%87%8E%E9%96%93%E3%83%87%E3%83%BC%E3%82%BF%E9%80%A3%E6%90%BA%E5%9F%BA%E7%9B%A4%E3%80%8CCADDE%E3%80%8D%E3%81%AB%E4%BF%82%E3%82%8B%E4%B8%BB%E8%A6%81%E6%A9%9F%E8%83%BD%E3%81%AE%E5%A4%96%E9%83%A8%E4%BB%95%E6%A7%98%E6%9B%B8_202303.docx" TargetMode="External"/><Relationship Id="rId7" Type="http://schemas.openxmlformats.org/officeDocument/2006/relationships/image" Target="../media/image64.svg"/><Relationship Id="rId2" Type="http://schemas.openxmlformats.org/officeDocument/2006/relationships/notesSlide" Target="../notesSlides/notesSlide46.xml"/><Relationship Id="rId1" Type="http://schemas.openxmlformats.org/officeDocument/2006/relationships/slideLayout" Target="../slideLayouts/slideLayout36.xml"/><Relationship Id="rId6" Type="http://schemas.openxmlformats.org/officeDocument/2006/relationships/image" Target="../media/image63.png"/><Relationship Id="rId5" Type="http://schemas.openxmlformats.org/officeDocument/2006/relationships/image" Target="../media/image179.svg"/><Relationship Id="rId4" Type="http://schemas.openxmlformats.org/officeDocument/2006/relationships/image" Target="../media/image178.png"/></Relationships>
</file>

<file path=ppt/slides/_rels/slide47.xml.rels><?xml version="1.0" encoding="UTF-8" standalone="yes"?>
<Relationships xmlns="http://schemas.openxmlformats.org/package/2006/relationships"><Relationship Id="rId3" Type="http://schemas.openxmlformats.org/officeDocument/2006/relationships/hyperlink" Target="https://github.com/CADDE-sip/documents/blob/master/doc/4/50_V4_%E5%A4%96%E9%83%A8%E4%BB%95%E6%A7%98/50_%E5%88%86%E9%87%8E%E9%96%93%E3%83%87%E3%83%BC%E3%82%BF%E9%80%A3%E6%90%BA%E5%9F%BA%E7%9B%A4%E3%80%8CCADDE%E3%80%8D%E3%81%AB%E4%BF%82%E3%82%8B%E4%B8%BB%E8%A6%81%E6%A9%9F%E8%83%BD%E3%81%AE%E5%A4%96%E9%83%A8%E4%BB%95%E6%A7%98%E6%9B%B8_202303.docx" TargetMode="External"/><Relationship Id="rId2" Type="http://schemas.openxmlformats.org/officeDocument/2006/relationships/notesSlide" Target="../notesSlides/notesSlide47.xml"/><Relationship Id="rId1" Type="http://schemas.openxmlformats.org/officeDocument/2006/relationships/slideLayout" Target="../slideLayouts/slideLayout36.xml"/><Relationship Id="rId5" Type="http://schemas.openxmlformats.org/officeDocument/2006/relationships/image" Target="../media/image179.svg"/><Relationship Id="rId4" Type="http://schemas.openxmlformats.org/officeDocument/2006/relationships/image" Target="../media/image178.png"/></Relationships>
</file>

<file path=ppt/slides/_rels/slide48.xml.rels><?xml version="1.0" encoding="UTF-8" standalone="yes"?>
<Relationships xmlns="http://schemas.openxmlformats.org/package/2006/relationships"><Relationship Id="rId3" Type="http://schemas.openxmlformats.org/officeDocument/2006/relationships/hyperlink" Target="https://data-society-alliance.org/data-ex/" TargetMode="External"/><Relationship Id="rId2" Type="http://schemas.openxmlformats.org/officeDocument/2006/relationships/notesSlide" Target="../notesSlides/notesSlide48.xml"/><Relationship Id="rId1" Type="http://schemas.openxmlformats.org/officeDocument/2006/relationships/slideLayout" Target="../slideLayouts/slideLayout36.xml"/><Relationship Id="rId5" Type="http://schemas.openxmlformats.org/officeDocument/2006/relationships/image" Target="../media/image181.png"/><Relationship Id="rId4" Type="http://schemas.openxmlformats.org/officeDocument/2006/relationships/image" Target="../media/image180.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0.xml"/><Relationship Id="rId1" Type="http://schemas.openxmlformats.org/officeDocument/2006/relationships/slideLayout" Target="../slideLayouts/slideLayout36.xml"/><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90.svg"/></Relationships>
</file>

<file path=ppt/slides/_rels/slide51.xml.rels><?xml version="1.0" encoding="UTF-8" standalone="yes"?>
<Relationships xmlns="http://schemas.openxmlformats.org/package/2006/relationships"><Relationship Id="rId8" Type="http://schemas.openxmlformats.org/officeDocument/2006/relationships/image" Target="../media/image187.png"/><Relationship Id="rId3" Type="http://schemas.openxmlformats.org/officeDocument/2006/relationships/image" Target="../media/image182.png"/><Relationship Id="rId7" Type="http://schemas.openxmlformats.org/officeDocument/2006/relationships/image" Target="../media/image186.png"/><Relationship Id="rId2" Type="http://schemas.openxmlformats.org/officeDocument/2006/relationships/notesSlide" Target="../notesSlides/notesSlide51.xml"/><Relationship Id="rId1" Type="http://schemas.openxmlformats.org/officeDocument/2006/relationships/slideLayout" Target="../slideLayouts/slideLayout36.xml"/><Relationship Id="rId6" Type="http://schemas.openxmlformats.org/officeDocument/2006/relationships/image" Target="../media/image185.png"/><Relationship Id="rId5" Type="http://schemas.openxmlformats.org/officeDocument/2006/relationships/image" Target="../media/image184.png"/><Relationship Id="rId4" Type="http://schemas.openxmlformats.org/officeDocument/2006/relationships/image" Target="../media/image183.svg"/></Relationships>
</file>

<file path=ppt/slides/_rels/slide52.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notesSlide" Target="../notesSlides/notesSlide52.xml"/><Relationship Id="rId1" Type="http://schemas.openxmlformats.org/officeDocument/2006/relationships/slideLayout" Target="../slideLayouts/slideLayout36.xml"/><Relationship Id="rId4" Type="http://schemas.openxmlformats.org/officeDocument/2006/relationships/image" Target="../media/image189.svg"/></Relationships>
</file>

<file path=ppt/slides/_rels/slide53.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53.xml"/><Relationship Id="rId1" Type="http://schemas.openxmlformats.org/officeDocument/2006/relationships/slideLayout" Target="../slideLayouts/slideLayout36.xml"/><Relationship Id="rId4" Type="http://schemas.openxmlformats.org/officeDocument/2006/relationships/image" Target="../media/image191.svg"/></Relationships>
</file>

<file path=ppt/slides/_rels/slide54.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notesSlide" Target="../notesSlides/notesSlide54.xml"/><Relationship Id="rId1" Type="http://schemas.openxmlformats.org/officeDocument/2006/relationships/slideLayout" Target="../slideLayouts/slideLayout35.xml"/><Relationship Id="rId4" Type="http://schemas.openxmlformats.org/officeDocument/2006/relationships/hyperlink" Target="https://www.ipa.go.jp/contact.html"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 Type="http://schemas.openxmlformats.org/officeDocument/2006/relationships/notesSlide" Target="../notesSlides/notesSlide6.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39.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10" Type="http://schemas.openxmlformats.org/officeDocument/2006/relationships/image" Target="../media/image20.svg"/><Relationship Id="rId19" Type="http://schemas.openxmlformats.org/officeDocument/2006/relationships/image" Target="../media/image29.pn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 Id="rId22"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hyperlink" Target="https://design-principles-for-data-spaces.org/" TargetMode="External"/><Relationship Id="rId3" Type="http://schemas.openxmlformats.org/officeDocument/2006/relationships/image" Target="../media/image34.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notesSlide" Target="../notesSlides/notesSlide7.xml"/><Relationship Id="rId1" Type="http://schemas.openxmlformats.org/officeDocument/2006/relationships/slideLayout" Target="../slideLayouts/slideLayout39.xml"/><Relationship Id="rId6" Type="http://schemas.microsoft.com/office/2007/relationships/hdphoto" Target="../media/hdphoto1.wdp"/><Relationship Id="rId11" Type="http://schemas.openxmlformats.org/officeDocument/2006/relationships/image" Target="../media/image41.png"/><Relationship Id="rId5" Type="http://schemas.openxmlformats.org/officeDocument/2006/relationships/image" Target="../media/image36.png"/><Relationship Id="rId10" Type="http://schemas.openxmlformats.org/officeDocument/2006/relationships/image" Target="../media/image40.svg"/><Relationship Id="rId4" Type="http://schemas.openxmlformats.org/officeDocument/2006/relationships/image" Target="../media/image35.jpeg"/><Relationship Id="rId9" Type="http://schemas.openxmlformats.org/officeDocument/2006/relationships/image" Target="../media/image39.png"/></Relationships>
</file>

<file path=ppt/slides/_rels/slide8.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6.png"/><Relationship Id="rId7"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39.xml"/><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hyperlink" Target="https://eur-lex.europa.eu/eli/dec/2009/922/oj" TargetMode="External"/><Relationship Id="rId4" Type="http://schemas.microsoft.com/office/2007/relationships/hdphoto" Target="../media/hdphoto1.wdp"/><Relationship Id="rId9" Type="http://schemas.openxmlformats.org/officeDocument/2006/relationships/hyperlink" Target="https://internationaldataspaces.org/adopt/data-space-radar/"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B180344F-FC3E-5DF9-FD88-B5D266C17941}"/>
              </a:ext>
            </a:extLst>
          </p:cNvPr>
          <p:cNvSpPr/>
          <p:nvPr/>
        </p:nvSpPr>
        <p:spPr>
          <a:xfrm>
            <a:off x="-2" y="0"/>
            <a:ext cx="12192000" cy="6867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a:ea typeface="Meiryo UI"/>
                <a:cs typeface="+mn-cs"/>
              </a:rPr>
              <a:t>　デジタル基盤センター</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a:ea typeface="Meiryo UI"/>
                <a:cs typeface="+mn-cs"/>
              </a:rPr>
              <a:t>　デジタルエンジニアリング部</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a:ea typeface="Meiryo UI"/>
                <a:cs typeface="+mn-cs"/>
              </a:rPr>
              <a:t>　データスペースグループ</a:t>
            </a:r>
          </a:p>
        </p:txBody>
      </p:sp>
      <p:pic>
        <p:nvPicPr>
          <p:cNvPr id="11" name="図 10">
            <a:extLst>
              <a:ext uri="{FF2B5EF4-FFF2-40B4-BE49-F238E27FC236}">
                <a16:creationId xmlns:a16="http://schemas.microsoft.com/office/drawing/2014/main" id="{EC83236F-41F0-A93E-DA95-088C2012BDED}"/>
              </a:ext>
            </a:extLst>
          </p:cNvPr>
          <p:cNvPicPr>
            <a:picLocks noChangeAspect="1"/>
          </p:cNvPicPr>
          <p:nvPr/>
        </p:nvPicPr>
        <p:blipFill rotWithShape="1">
          <a:blip r:embed="rId3"/>
          <a:srcRect l="4660" t="19301" r="2883" b="6567"/>
          <a:stretch/>
        </p:blipFill>
        <p:spPr>
          <a:xfrm>
            <a:off x="1028713" y="156361"/>
            <a:ext cx="10134573" cy="5083187"/>
          </a:xfrm>
          <a:prstGeom prst="rect">
            <a:avLst/>
          </a:prstGeom>
        </p:spPr>
      </p:pic>
      <p:sp>
        <p:nvSpPr>
          <p:cNvPr id="19" name="正方形/長方形 18">
            <a:extLst>
              <a:ext uri="{FF2B5EF4-FFF2-40B4-BE49-F238E27FC236}">
                <a16:creationId xmlns:a16="http://schemas.microsoft.com/office/drawing/2014/main" id="{A7F0071B-15AE-3449-3A1C-37A29540F51D}"/>
              </a:ext>
            </a:extLst>
          </p:cNvPr>
          <p:cNvSpPr/>
          <p:nvPr/>
        </p:nvSpPr>
        <p:spPr>
          <a:xfrm>
            <a:off x="16814" y="-942"/>
            <a:ext cx="12192000" cy="686733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4" name="テキスト ボックス 3">
            <a:extLst>
              <a:ext uri="{FF2B5EF4-FFF2-40B4-BE49-F238E27FC236}">
                <a16:creationId xmlns:a16="http://schemas.microsoft.com/office/drawing/2014/main" id="{1C20087B-FD24-DBC9-3013-C05B5588237A}"/>
              </a:ext>
            </a:extLst>
          </p:cNvPr>
          <p:cNvSpPr txBox="1"/>
          <p:nvPr/>
        </p:nvSpPr>
        <p:spPr>
          <a:xfrm>
            <a:off x="10875660" y="1229090"/>
            <a:ext cx="12556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本資料の</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掲載サイト</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3" name="図 12" descr="図形&#10;&#10;中程度の精度で自動的に生成された説明">
            <a:extLst>
              <a:ext uri="{FF2B5EF4-FFF2-40B4-BE49-F238E27FC236}">
                <a16:creationId xmlns:a16="http://schemas.microsoft.com/office/drawing/2014/main" id="{A5295D25-89CB-0C53-3B4B-1C553CB24B1C}"/>
              </a:ext>
            </a:extLst>
          </p:cNvPr>
          <p:cNvPicPr>
            <a:picLocks noChangeAspect="1"/>
          </p:cNvPicPr>
          <p:nvPr/>
        </p:nvPicPr>
        <p:blipFill>
          <a:blip r:embed="rId4"/>
          <a:stretch>
            <a:fillRect/>
          </a:stretch>
        </p:blipFill>
        <p:spPr>
          <a:xfrm>
            <a:off x="7911315" y="5261516"/>
            <a:ext cx="4111145" cy="529120"/>
          </a:xfrm>
          <a:prstGeom prst="rect">
            <a:avLst/>
          </a:prstGeom>
        </p:spPr>
      </p:pic>
      <p:sp>
        <p:nvSpPr>
          <p:cNvPr id="15" name="テキスト ボックス 14">
            <a:extLst>
              <a:ext uri="{FF2B5EF4-FFF2-40B4-BE49-F238E27FC236}">
                <a16:creationId xmlns:a16="http://schemas.microsoft.com/office/drawing/2014/main" id="{BA526060-0587-3251-B838-C103AEAB4BC1}"/>
              </a:ext>
            </a:extLst>
          </p:cNvPr>
          <p:cNvSpPr txBox="1"/>
          <p:nvPr/>
        </p:nvSpPr>
        <p:spPr>
          <a:xfrm>
            <a:off x="9380718" y="5831702"/>
            <a:ext cx="2750587" cy="923330"/>
          </a:xfrm>
          <a:prstGeom prst="rect">
            <a:avLst/>
          </a:prstGeom>
          <a:noFill/>
        </p:spPr>
        <p:txBody>
          <a:bodyPr wrap="square">
            <a:spAutoFit/>
          </a:bodyPr>
          <a:lstStyle/>
          <a:p>
            <a:r>
              <a:rPr lang="ja-JP" altLang="en-US" dirty="0"/>
              <a:t>　</a:t>
            </a:r>
            <a:r>
              <a:rPr lang="ja-JP" altLang="en-US" dirty="0">
                <a:solidFill>
                  <a:schemeClr val="tx2"/>
                </a:solidFill>
              </a:rPr>
              <a:t>デジタル基盤センター</a:t>
            </a:r>
          </a:p>
          <a:p>
            <a:r>
              <a:rPr lang="ja-JP" altLang="en-US" dirty="0">
                <a:solidFill>
                  <a:schemeClr val="tx2"/>
                </a:solidFill>
              </a:rPr>
              <a:t>　デジタルエンジニアリング部</a:t>
            </a:r>
          </a:p>
          <a:p>
            <a:r>
              <a:rPr lang="ja-JP" altLang="en-US" dirty="0">
                <a:solidFill>
                  <a:schemeClr val="tx2"/>
                </a:solidFill>
              </a:rPr>
              <a:t>　データスペースグループ</a:t>
            </a:r>
          </a:p>
        </p:txBody>
      </p:sp>
      <p:sp>
        <p:nvSpPr>
          <p:cNvPr id="18" name="正方形/長方形 17">
            <a:extLst>
              <a:ext uri="{FF2B5EF4-FFF2-40B4-BE49-F238E27FC236}">
                <a16:creationId xmlns:a16="http://schemas.microsoft.com/office/drawing/2014/main" id="{209B5E01-7FEF-D944-86F7-CE94C7BBAF23}"/>
              </a:ext>
            </a:extLst>
          </p:cNvPr>
          <p:cNvSpPr/>
          <p:nvPr/>
        </p:nvSpPr>
        <p:spPr>
          <a:xfrm>
            <a:off x="2827824" y="2468746"/>
            <a:ext cx="6553202" cy="1354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6000" b="1" dirty="0">
                <a:solidFill>
                  <a:schemeClr val="tx2"/>
                </a:solidFill>
                <a:latin typeface="Meiryo UI"/>
                <a:ea typeface="Meiryo UI"/>
              </a:rPr>
              <a:t>データスペース入門</a:t>
            </a:r>
            <a:endParaRPr kumimoji="1" lang="ja-JP" altLang="en-US" sz="1800" b="1"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0" name="テキスト ボックス 19">
            <a:extLst>
              <a:ext uri="{FF2B5EF4-FFF2-40B4-BE49-F238E27FC236}">
                <a16:creationId xmlns:a16="http://schemas.microsoft.com/office/drawing/2014/main" id="{B3A9AD2F-0795-1697-106E-A36A8E27CEFA}"/>
              </a:ext>
            </a:extLst>
          </p:cNvPr>
          <p:cNvSpPr txBox="1"/>
          <p:nvPr/>
        </p:nvSpPr>
        <p:spPr>
          <a:xfrm>
            <a:off x="4548255" y="4161833"/>
            <a:ext cx="3095486" cy="369332"/>
          </a:xfrm>
          <a:prstGeom prst="rect">
            <a:avLst/>
          </a:prstGeom>
          <a:noFill/>
        </p:spPr>
        <p:txBody>
          <a:bodyPr wrap="square">
            <a:spAutoFit/>
          </a:bodyPr>
          <a:lstStyle/>
          <a:p>
            <a:pPr algn="ctr"/>
            <a:r>
              <a:rPr lang="ja-JP" altLang="en-US" dirty="0"/>
              <a:t>公開日</a:t>
            </a:r>
            <a:r>
              <a:rPr lang="en-US" altLang="ja-JP" dirty="0"/>
              <a:t>: 2023</a:t>
            </a:r>
            <a:r>
              <a:rPr lang="ja-JP" altLang="en-US" dirty="0"/>
              <a:t>年</a:t>
            </a:r>
            <a:r>
              <a:rPr lang="en-US" altLang="ja-JP" dirty="0"/>
              <a:t>10</a:t>
            </a:r>
            <a:r>
              <a:rPr lang="ja-JP" altLang="en-US" dirty="0"/>
              <a:t>月</a:t>
            </a:r>
            <a:r>
              <a:rPr lang="en-US" altLang="ja-JP" dirty="0"/>
              <a:t>17</a:t>
            </a:r>
            <a:r>
              <a:rPr lang="ja-JP" altLang="en-US" dirty="0"/>
              <a:t>日</a:t>
            </a:r>
          </a:p>
        </p:txBody>
      </p:sp>
      <p:pic>
        <p:nvPicPr>
          <p:cNvPr id="5" name="図 4" descr="QR コード&#10;&#10;自動的に生成された説明">
            <a:extLst>
              <a:ext uri="{FF2B5EF4-FFF2-40B4-BE49-F238E27FC236}">
                <a16:creationId xmlns:a16="http://schemas.microsoft.com/office/drawing/2014/main" id="{80DDB5A5-B0C6-B0CF-9EE8-EE0DB6CAD3B6}"/>
              </a:ext>
            </a:extLst>
          </p:cNvPr>
          <p:cNvPicPr>
            <a:picLocks noChangeAspect="1"/>
          </p:cNvPicPr>
          <p:nvPr/>
        </p:nvPicPr>
        <p:blipFill>
          <a:blip r:embed="rId5"/>
          <a:stretch>
            <a:fillRect/>
          </a:stretch>
        </p:blipFill>
        <p:spPr>
          <a:xfrm>
            <a:off x="11008584" y="214272"/>
            <a:ext cx="1013876" cy="1013876"/>
          </a:xfrm>
          <a:prstGeom prst="rect">
            <a:avLst/>
          </a:prstGeom>
        </p:spPr>
      </p:pic>
      <p:sp>
        <p:nvSpPr>
          <p:cNvPr id="2" name="テキスト ボックス 1">
            <a:extLst>
              <a:ext uri="{FF2B5EF4-FFF2-40B4-BE49-F238E27FC236}">
                <a16:creationId xmlns:a16="http://schemas.microsoft.com/office/drawing/2014/main" id="{8A190F1A-9E3F-76A6-38FB-712D71746033}"/>
              </a:ext>
            </a:extLst>
          </p:cNvPr>
          <p:cNvSpPr txBox="1"/>
          <p:nvPr/>
        </p:nvSpPr>
        <p:spPr>
          <a:xfrm>
            <a:off x="5859886" y="4825008"/>
            <a:ext cx="6269271" cy="369332"/>
          </a:xfrm>
          <a:prstGeom prst="rect">
            <a:avLst/>
          </a:prstGeom>
          <a:noFill/>
        </p:spPr>
        <p:txBody>
          <a:bodyPr wrap="square">
            <a:spAutoFit/>
          </a:bodyPr>
          <a:lstStyle/>
          <a:p>
            <a:r>
              <a:rPr lang="en-US" altLang="ja-JP" dirty="0">
                <a:solidFill>
                  <a:schemeClr val="tx2"/>
                </a:solidFill>
              </a:rPr>
              <a:t>DOI</a:t>
            </a:r>
            <a:r>
              <a:rPr lang="ja-JP" altLang="en-US" dirty="0">
                <a:solidFill>
                  <a:schemeClr val="tx2"/>
                </a:solidFill>
              </a:rPr>
              <a:t>：</a:t>
            </a:r>
            <a:r>
              <a:rPr lang="en-US" altLang="ja-JP" dirty="0">
                <a:solidFill>
                  <a:schemeClr val="tx2"/>
                </a:solidFill>
                <a:hlinkClick r:id="rId6"/>
              </a:rPr>
              <a:t>https://doi.org/10.60430/digital.guidebook0002</a:t>
            </a:r>
            <a:endParaRPr lang="ja-JP" altLang="en-US" dirty="0">
              <a:solidFill>
                <a:schemeClr val="tx2"/>
              </a:solidFill>
            </a:endParaRPr>
          </a:p>
        </p:txBody>
      </p:sp>
    </p:spTree>
    <p:extLst>
      <p:ext uri="{BB962C8B-B14F-4D97-AF65-F5344CB8AC3E}">
        <p14:creationId xmlns:p14="http://schemas.microsoft.com/office/powerpoint/2010/main" val="3619662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485A81-524D-147F-6FC6-030067F87DA9}"/>
              </a:ext>
            </a:extLst>
          </p:cNvPr>
          <p:cNvSpPr>
            <a:spLocks noGrp="1"/>
          </p:cNvSpPr>
          <p:nvPr>
            <p:ph type="title"/>
          </p:nvPr>
        </p:nvSpPr>
        <p:spPr>
          <a:xfrm>
            <a:off x="656453" y="222314"/>
            <a:ext cx="8063871" cy="676276"/>
          </a:xfrm>
        </p:spPr>
        <p:txBody>
          <a:bodyPr/>
          <a:lstStyle/>
          <a:p>
            <a:r>
              <a:rPr lang="ja-JP" altLang="en-US" dirty="0"/>
              <a:t>データスペースとは</a:t>
            </a:r>
          </a:p>
        </p:txBody>
      </p:sp>
      <p:sp>
        <p:nvSpPr>
          <p:cNvPr id="4" name="スライド番号プレースホルダー 3">
            <a:extLst>
              <a:ext uri="{FF2B5EF4-FFF2-40B4-BE49-F238E27FC236}">
                <a16:creationId xmlns:a16="http://schemas.microsoft.com/office/drawing/2014/main" id="{44680280-835B-21B6-7775-0061E050DD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5" name="テキスト ボックス 4">
            <a:extLst>
              <a:ext uri="{FF2B5EF4-FFF2-40B4-BE49-F238E27FC236}">
                <a16:creationId xmlns:a16="http://schemas.microsoft.com/office/drawing/2014/main" id="{8EAC1B4D-8F24-240E-20EA-4A0A581074D0}"/>
              </a:ext>
            </a:extLst>
          </p:cNvPr>
          <p:cNvSpPr txBox="1"/>
          <p:nvPr/>
        </p:nvSpPr>
        <p:spPr>
          <a:xfrm>
            <a:off x="340525" y="1268141"/>
            <a:ext cx="1169038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・デジタル社会で不可欠なデータに注目した概念</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・異なる組織・国間</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エコシステム</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、異業種間でも、信頼性を確保しデータを共有できる標準化された仕組み</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・「多種多様」で「信頼性のある」大量のデータが安心して利用できる</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テキスト ボックス 2">
            <a:extLst>
              <a:ext uri="{FF2B5EF4-FFF2-40B4-BE49-F238E27FC236}">
                <a16:creationId xmlns:a16="http://schemas.microsoft.com/office/drawing/2014/main" id="{356C6240-37AC-F615-C401-6A563FC1632B}"/>
              </a:ext>
            </a:extLst>
          </p:cNvPr>
          <p:cNvSpPr txBox="1"/>
          <p:nvPr/>
        </p:nvSpPr>
        <p:spPr>
          <a:xfrm>
            <a:off x="631609" y="2381301"/>
            <a:ext cx="307060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■データスペース　イメージ図</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フローチャート: 磁気ディスク 35">
            <a:extLst>
              <a:ext uri="{FF2B5EF4-FFF2-40B4-BE49-F238E27FC236}">
                <a16:creationId xmlns:a16="http://schemas.microsoft.com/office/drawing/2014/main" id="{AF838E85-E27D-8283-B1F1-52361BFE3B6A}"/>
              </a:ext>
            </a:extLst>
          </p:cNvPr>
          <p:cNvSpPr/>
          <p:nvPr/>
        </p:nvSpPr>
        <p:spPr>
          <a:xfrm>
            <a:off x="3810184" y="3842556"/>
            <a:ext cx="594205" cy="581910"/>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a:ea typeface="Meiryo UI"/>
                <a:cs typeface="+mn-cs"/>
              </a:rPr>
              <a:t>データ</a:t>
            </a:r>
          </a:p>
        </p:txBody>
      </p:sp>
      <p:sp>
        <p:nvSpPr>
          <p:cNvPr id="41" name="楕円 40">
            <a:extLst>
              <a:ext uri="{FF2B5EF4-FFF2-40B4-BE49-F238E27FC236}">
                <a16:creationId xmlns:a16="http://schemas.microsoft.com/office/drawing/2014/main" id="{81CB1322-C63F-39F9-D6E3-301DCDED07E7}"/>
              </a:ext>
            </a:extLst>
          </p:cNvPr>
          <p:cNvSpPr/>
          <p:nvPr/>
        </p:nvSpPr>
        <p:spPr>
          <a:xfrm>
            <a:off x="2499482" y="3481903"/>
            <a:ext cx="5336738" cy="3045250"/>
          </a:xfrm>
          <a:prstGeom prst="ellipse">
            <a:avLst/>
          </a:prstGeom>
          <a:solidFill>
            <a:srgbClr val="7F99E5"/>
          </a:solid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30" name="楕円 29">
            <a:extLst>
              <a:ext uri="{FF2B5EF4-FFF2-40B4-BE49-F238E27FC236}">
                <a16:creationId xmlns:a16="http://schemas.microsoft.com/office/drawing/2014/main" id="{957BE049-C210-FC1F-5675-0B7177981C91}"/>
              </a:ext>
            </a:extLst>
          </p:cNvPr>
          <p:cNvSpPr/>
          <p:nvPr/>
        </p:nvSpPr>
        <p:spPr>
          <a:xfrm>
            <a:off x="2513360" y="3059879"/>
            <a:ext cx="5336738" cy="2809357"/>
          </a:xfrm>
          <a:prstGeom prst="ellipse">
            <a:avLst/>
          </a:prstGeom>
          <a:solidFill>
            <a:schemeClr val="bg1"/>
          </a:solid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7" name="楕円 6">
            <a:extLst>
              <a:ext uri="{FF2B5EF4-FFF2-40B4-BE49-F238E27FC236}">
                <a16:creationId xmlns:a16="http://schemas.microsoft.com/office/drawing/2014/main" id="{D2E2BE69-63AC-ACDF-5868-8A5B301D07F0}"/>
              </a:ext>
            </a:extLst>
          </p:cNvPr>
          <p:cNvSpPr/>
          <p:nvPr/>
        </p:nvSpPr>
        <p:spPr>
          <a:xfrm>
            <a:off x="6001090" y="4536172"/>
            <a:ext cx="1000890" cy="586175"/>
          </a:xfrm>
          <a:prstGeom prst="ellipse">
            <a:avLst/>
          </a:prstGeom>
          <a:no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14" name="楕円 13">
            <a:extLst>
              <a:ext uri="{FF2B5EF4-FFF2-40B4-BE49-F238E27FC236}">
                <a16:creationId xmlns:a16="http://schemas.microsoft.com/office/drawing/2014/main" id="{5F22D05A-5245-D66C-7DCA-D96AB7A23573}"/>
              </a:ext>
            </a:extLst>
          </p:cNvPr>
          <p:cNvSpPr/>
          <p:nvPr/>
        </p:nvSpPr>
        <p:spPr>
          <a:xfrm>
            <a:off x="3174481" y="3583002"/>
            <a:ext cx="1000890" cy="586175"/>
          </a:xfrm>
          <a:prstGeom prst="ellipse">
            <a:avLst/>
          </a:prstGeom>
          <a:no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18" name="テキスト ボックス 17">
            <a:extLst>
              <a:ext uri="{FF2B5EF4-FFF2-40B4-BE49-F238E27FC236}">
                <a16:creationId xmlns:a16="http://schemas.microsoft.com/office/drawing/2014/main" id="{36B99109-B8AF-7C06-2499-135ADE971A2C}"/>
              </a:ext>
            </a:extLst>
          </p:cNvPr>
          <p:cNvSpPr txBox="1"/>
          <p:nvPr/>
        </p:nvSpPr>
        <p:spPr>
          <a:xfrm>
            <a:off x="3132065" y="3691423"/>
            <a:ext cx="106898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製造業界</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データスペース</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a:extLst>
              <a:ext uri="{FF2B5EF4-FFF2-40B4-BE49-F238E27FC236}">
                <a16:creationId xmlns:a16="http://schemas.microsoft.com/office/drawing/2014/main" id="{C2542D9E-DA8D-BBC0-D9F3-E09BFAA30439}"/>
              </a:ext>
            </a:extLst>
          </p:cNvPr>
          <p:cNvSpPr txBox="1"/>
          <p:nvPr/>
        </p:nvSpPr>
        <p:spPr>
          <a:xfrm>
            <a:off x="5973359" y="4642444"/>
            <a:ext cx="106898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金融業界</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データスペース</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楕円 19">
            <a:extLst>
              <a:ext uri="{FF2B5EF4-FFF2-40B4-BE49-F238E27FC236}">
                <a16:creationId xmlns:a16="http://schemas.microsoft.com/office/drawing/2014/main" id="{68B5A19B-8F25-C0B5-DFDC-39878AAFA088}"/>
              </a:ext>
            </a:extLst>
          </p:cNvPr>
          <p:cNvSpPr/>
          <p:nvPr/>
        </p:nvSpPr>
        <p:spPr>
          <a:xfrm>
            <a:off x="6032471" y="3496391"/>
            <a:ext cx="1000890" cy="586175"/>
          </a:xfrm>
          <a:prstGeom prst="ellipse">
            <a:avLst/>
          </a:prstGeom>
          <a:no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21" name="テキスト ボックス 20">
            <a:extLst>
              <a:ext uri="{FF2B5EF4-FFF2-40B4-BE49-F238E27FC236}">
                <a16:creationId xmlns:a16="http://schemas.microsoft.com/office/drawing/2014/main" id="{59C6A626-83F4-C19F-6A97-2C8A069DB05F}"/>
              </a:ext>
            </a:extLst>
          </p:cNvPr>
          <p:cNvSpPr txBox="1"/>
          <p:nvPr/>
        </p:nvSpPr>
        <p:spPr>
          <a:xfrm>
            <a:off x="6004740" y="3602663"/>
            <a:ext cx="106898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エネルギー業界</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データスペース</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2" name="楕円 21">
            <a:extLst>
              <a:ext uri="{FF2B5EF4-FFF2-40B4-BE49-F238E27FC236}">
                <a16:creationId xmlns:a16="http://schemas.microsoft.com/office/drawing/2014/main" id="{FA449DBE-FDCF-7983-30E3-CC21F1D13BDE}"/>
              </a:ext>
            </a:extLst>
          </p:cNvPr>
          <p:cNvSpPr/>
          <p:nvPr/>
        </p:nvSpPr>
        <p:spPr>
          <a:xfrm>
            <a:off x="3391970" y="4618385"/>
            <a:ext cx="1000890" cy="586175"/>
          </a:xfrm>
          <a:prstGeom prst="ellipse">
            <a:avLst/>
          </a:prstGeom>
          <a:no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23" name="テキスト ボックス 22">
            <a:extLst>
              <a:ext uri="{FF2B5EF4-FFF2-40B4-BE49-F238E27FC236}">
                <a16:creationId xmlns:a16="http://schemas.microsoft.com/office/drawing/2014/main" id="{08A0933D-B4CB-9799-A096-3BC5BEA1E884}"/>
              </a:ext>
            </a:extLst>
          </p:cNvPr>
          <p:cNvSpPr txBox="1"/>
          <p:nvPr/>
        </p:nvSpPr>
        <p:spPr>
          <a:xfrm>
            <a:off x="3364239" y="4724657"/>
            <a:ext cx="106898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流通業界</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データスペース</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0" name="テキスト ボックス 39">
            <a:extLst>
              <a:ext uri="{FF2B5EF4-FFF2-40B4-BE49-F238E27FC236}">
                <a16:creationId xmlns:a16="http://schemas.microsoft.com/office/drawing/2014/main" id="{A780E404-3457-D4BB-F5D9-1ECC25C0A66D}"/>
              </a:ext>
            </a:extLst>
          </p:cNvPr>
          <p:cNvSpPr txBox="1"/>
          <p:nvPr/>
        </p:nvSpPr>
        <p:spPr>
          <a:xfrm>
            <a:off x="4290918" y="3586553"/>
            <a:ext cx="168896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業界・分野横断</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クロスドメイン</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データスペース</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正方形/長方形 32">
            <a:extLst>
              <a:ext uri="{FF2B5EF4-FFF2-40B4-BE49-F238E27FC236}">
                <a16:creationId xmlns:a16="http://schemas.microsoft.com/office/drawing/2014/main" id="{E330B45C-6787-5885-F799-B4A63B05F042}"/>
              </a:ext>
            </a:extLst>
          </p:cNvPr>
          <p:cNvSpPr/>
          <p:nvPr/>
        </p:nvSpPr>
        <p:spPr>
          <a:xfrm>
            <a:off x="4114725" y="5786159"/>
            <a:ext cx="2149700" cy="691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a:ea typeface="Meiryo UI"/>
                <a:cs typeface="+mn-cs"/>
              </a:rPr>
              <a:t>デジタル基盤　</a:t>
            </a:r>
            <a:endParaRPr kumimoji="1" lang="en-US" altLang="ja-JP" sz="18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2" name="フローチャート: 磁気ディスク 41">
            <a:extLst>
              <a:ext uri="{FF2B5EF4-FFF2-40B4-BE49-F238E27FC236}">
                <a16:creationId xmlns:a16="http://schemas.microsoft.com/office/drawing/2014/main" id="{6EC5FAB1-05CA-6430-CD2E-DC874D9F7C9C}"/>
              </a:ext>
            </a:extLst>
          </p:cNvPr>
          <p:cNvSpPr/>
          <p:nvPr/>
        </p:nvSpPr>
        <p:spPr>
          <a:xfrm>
            <a:off x="3370316" y="4090307"/>
            <a:ext cx="522835" cy="432591"/>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a:ea typeface="Meiryo UI"/>
                <a:cs typeface="+mn-cs"/>
              </a:rPr>
              <a:t>データ</a:t>
            </a:r>
          </a:p>
        </p:txBody>
      </p:sp>
      <p:sp>
        <p:nvSpPr>
          <p:cNvPr id="43" name="フローチャート: 磁気ディスク 42">
            <a:extLst>
              <a:ext uri="{FF2B5EF4-FFF2-40B4-BE49-F238E27FC236}">
                <a16:creationId xmlns:a16="http://schemas.microsoft.com/office/drawing/2014/main" id="{B6D7B1E0-002F-662C-47AE-52BC41695BAE}"/>
              </a:ext>
            </a:extLst>
          </p:cNvPr>
          <p:cNvSpPr/>
          <p:nvPr/>
        </p:nvSpPr>
        <p:spPr>
          <a:xfrm>
            <a:off x="3629090" y="5061553"/>
            <a:ext cx="522835" cy="432591"/>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a:ea typeface="Meiryo UI"/>
                <a:cs typeface="+mn-cs"/>
              </a:rPr>
              <a:t>データ</a:t>
            </a:r>
          </a:p>
        </p:txBody>
      </p:sp>
      <p:sp>
        <p:nvSpPr>
          <p:cNvPr id="45" name="フローチャート: 磁気ディスク 44">
            <a:extLst>
              <a:ext uri="{FF2B5EF4-FFF2-40B4-BE49-F238E27FC236}">
                <a16:creationId xmlns:a16="http://schemas.microsoft.com/office/drawing/2014/main" id="{B71BFCB6-A3A0-51B4-7200-D318418B1802}"/>
              </a:ext>
            </a:extLst>
          </p:cNvPr>
          <p:cNvSpPr/>
          <p:nvPr/>
        </p:nvSpPr>
        <p:spPr>
          <a:xfrm>
            <a:off x="6285260" y="4021612"/>
            <a:ext cx="522835" cy="432591"/>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a:ea typeface="Meiryo UI"/>
                <a:cs typeface="+mn-cs"/>
              </a:rPr>
              <a:t>データ</a:t>
            </a:r>
          </a:p>
        </p:txBody>
      </p:sp>
      <p:sp>
        <p:nvSpPr>
          <p:cNvPr id="46" name="フローチャート: 磁気ディスク 45">
            <a:extLst>
              <a:ext uri="{FF2B5EF4-FFF2-40B4-BE49-F238E27FC236}">
                <a16:creationId xmlns:a16="http://schemas.microsoft.com/office/drawing/2014/main" id="{7054A64E-E502-90E2-1791-68756EAE5198}"/>
              </a:ext>
            </a:extLst>
          </p:cNvPr>
          <p:cNvSpPr/>
          <p:nvPr/>
        </p:nvSpPr>
        <p:spPr>
          <a:xfrm>
            <a:off x="6248325" y="5018380"/>
            <a:ext cx="522835" cy="432591"/>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a:ea typeface="Meiryo UI"/>
                <a:cs typeface="+mn-cs"/>
              </a:rPr>
              <a:t>データ</a:t>
            </a:r>
          </a:p>
        </p:txBody>
      </p:sp>
      <p:sp>
        <p:nvSpPr>
          <p:cNvPr id="48" name="楕円 47">
            <a:extLst>
              <a:ext uri="{FF2B5EF4-FFF2-40B4-BE49-F238E27FC236}">
                <a16:creationId xmlns:a16="http://schemas.microsoft.com/office/drawing/2014/main" id="{0BC901D7-3FE6-D8E8-09D3-C7A493752E8D}"/>
              </a:ext>
            </a:extLst>
          </p:cNvPr>
          <p:cNvSpPr/>
          <p:nvPr/>
        </p:nvSpPr>
        <p:spPr>
          <a:xfrm>
            <a:off x="4680757" y="4727442"/>
            <a:ext cx="1000890" cy="586175"/>
          </a:xfrm>
          <a:prstGeom prst="ellipse">
            <a:avLst/>
          </a:prstGeom>
          <a:no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49" name="テキスト ボックス 48">
            <a:extLst>
              <a:ext uri="{FF2B5EF4-FFF2-40B4-BE49-F238E27FC236}">
                <a16:creationId xmlns:a16="http://schemas.microsoft.com/office/drawing/2014/main" id="{A8437992-E859-D989-CA89-C4A03F96EC42}"/>
              </a:ext>
            </a:extLst>
          </p:cNvPr>
          <p:cNvSpPr txBox="1"/>
          <p:nvPr/>
        </p:nvSpPr>
        <p:spPr>
          <a:xfrm>
            <a:off x="4653026" y="4833714"/>
            <a:ext cx="106898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行政分野</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データスペース</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1" name="フローチャート: 磁気ディスク 50">
            <a:extLst>
              <a:ext uri="{FF2B5EF4-FFF2-40B4-BE49-F238E27FC236}">
                <a16:creationId xmlns:a16="http://schemas.microsoft.com/office/drawing/2014/main" id="{5E42B23B-9223-63E9-8DF1-CFA53126CCD4}"/>
              </a:ext>
            </a:extLst>
          </p:cNvPr>
          <p:cNvSpPr/>
          <p:nvPr/>
        </p:nvSpPr>
        <p:spPr>
          <a:xfrm>
            <a:off x="4942576" y="5204268"/>
            <a:ext cx="522835" cy="432591"/>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a:ea typeface="Meiryo UI"/>
                <a:cs typeface="+mn-cs"/>
              </a:rPr>
              <a:t>データ</a:t>
            </a:r>
          </a:p>
        </p:txBody>
      </p:sp>
      <p:pic>
        <p:nvPicPr>
          <p:cNvPr id="53" name="図 52" descr="図形  低い精度で自動的に生成された説明">
            <a:extLst>
              <a:ext uri="{FF2B5EF4-FFF2-40B4-BE49-F238E27FC236}">
                <a16:creationId xmlns:a16="http://schemas.microsoft.com/office/drawing/2014/main" id="{CC08D0DA-125E-6FB8-3E8A-ADA93A00D547}"/>
              </a:ext>
            </a:extLst>
          </p:cNvPr>
          <p:cNvPicPr>
            <a:picLocks noChangeAspect="1"/>
          </p:cNvPicPr>
          <p:nvPr/>
        </p:nvPicPr>
        <p:blipFill>
          <a:blip r:embed="rId3">
            <a:duotone>
              <a:prstClr val="black"/>
              <a:schemeClr val="tx1">
                <a:tint val="45000"/>
                <a:satMod val="400000"/>
              </a:schemeClr>
            </a:duotone>
          </a:blip>
          <a:stretch>
            <a:fillRect/>
          </a:stretch>
        </p:blipFill>
        <p:spPr>
          <a:xfrm>
            <a:off x="3129539" y="5513219"/>
            <a:ext cx="538609" cy="565344"/>
          </a:xfrm>
          <a:prstGeom prst="rect">
            <a:avLst/>
          </a:prstGeom>
        </p:spPr>
      </p:pic>
      <p:sp>
        <p:nvSpPr>
          <p:cNvPr id="56" name="テキスト ボックス 55">
            <a:extLst>
              <a:ext uri="{FF2B5EF4-FFF2-40B4-BE49-F238E27FC236}">
                <a16:creationId xmlns:a16="http://schemas.microsoft.com/office/drawing/2014/main" id="{4443B8D4-AFFF-4A1B-3213-05329D575D77}"/>
              </a:ext>
            </a:extLst>
          </p:cNvPr>
          <p:cNvSpPr txBox="1"/>
          <p:nvPr/>
        </p:nvSpPr>
        <p:spPr>
          <a:xfrm>
            <a:off x="3447174" y="5800194"/>
            <a:ext cx="106015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共通サービス共通機能</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7" name="テキスト ボックス 56">
            <a:extLst>
              <a:ext uri="{FF2B5EF4-FFF2-40B4-BE49-F238E27FC236}">
                <a16:creationId xmlns:a16="http://schemas.microsoft.com/office/drawing/2014/main" id="{7B24AC99-8192-BD01-DC1F-070E8A15A6E0}"/>
              </a:ext>
            </a:extLst>
          </p:cNvPr>
          <p:cNvSpPr txBox="1"/>
          <p:nvPr/>
        </p:nvSpPr>
        <p:spPr>
          <a:xfrm>
            <a:off x="6264425" y="5827025"/>
            <a:ext cx="97480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参照モデル</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7" name="テキスト ボックス 66">
            <a:extLst>
              <a:ext uri="{FF2B5EF4-FFF2-40B4-BE49-F238E27FC236}">
                <a16:creationId xmlns:a16="http://schemas.microsoft.com/office/drawing/2014/main" id="{A16736BB-E10C-3B94-C585-3EDD1EF41028}"/>
              </a:ext>
            </a:extLst>
          </p:cNvPr>
          <p:cNvSpPr txBox="1"/>
          <p:nvPr/>
        </p:nvSpPr>
        <p:spPr>
          <a:xfrm>
            <a:off x="8685112" y="4939294"/>
            <a:ext cx="140525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データ分析</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9" name="グラフィックス 8" descr="ロボット 枠線">
            <a:extLst>
              <a:ext uri="{FF2B5EF4-FFF2-40B4-BE49-F238E27FC236}">
                <a16:creationId xmlns:a16="http://schemas.microsoft.com/office/drawing/2014/main" id="{7F9507AF-2E15-0183-00C9-4278F9E0F7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73943" y="3652550"/>
            <a:ext cx="914400" cy="914400"/>
          </a:xfrm>
          <a:prstGeom prst="rect">
            <a:avLst/>
          </a:prstGeom>
        </p:spPr>
      </p:pic>
      <p:sp>
        <p:nvSpPr>
          <p:cNvPr id="10" name="テキスト ボックス 9">
            <a:extLst>
              <a:ext uri="{FF2B5EF4-FFF2-40B4-BE49-F238E27FC236}">
                <a16:creationId xmlns:a16="http://schemas.microsoft.com/office/drawing/2014/main" id="{E9971730-7F36-6CB6-E0E0-8F177E062C0B}"/>
              </a:ext>
            </a:extLst>
          </p:cNvPr>
          <p:cNvSpPr txBox="1"/>
          <p:nvPr/>
        </p:nvSpPr>
        <p:spPr>
          <a:xfrm>
            <a:off x="8540166" y="3384315"/>
            <a:ext cx="140525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活用</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矢印: 右 11">
            <a:extLst>
              <a:ext uri="{FF2B5EF4-FFF2-40B4-BE49-F238E27FC236}">
                <a16:creationId xmlns:a16="http://schemas.microsoft.com/office/drawing/2014/main" id="{279C416D-A502-A42D-87AF-2A9EA4B438CD}"/>
              </a:ext>
            </a:extLst>
          </p:cNvPr>
          <p:cNvSpPr/>
          <p:nvPr/>
        </p:nvSpPr>
        <p:spPr>
          <a:xfrm rot="1123428">
            <a:off x="7692999" y="4781900"/>
            <a:ext cx="1170992" cy="401368"/>
          </a:xfrm>
          <a:prstGeom prst="rightArrow">
            <a:avLst/>
          </a:prstGeom>
          <a:solidFill>
            <a:srgbClr val="242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a:ea typeface="Meiryo UI"/>
                <a:cs typeface="+mn-cs"/>
              </a:rPr>
              <a:t>データ利用</a:t>
            </a:r>
          </a:p>
        </p:txBody>
      </p:sp>
      <p:sp>
        <p:nvSpPr>
          <p:cNvPr id="13" name="矢印: 右 12">
            <a:extLst>
              <a:ext uri="{FF2B5EF4-FFF2-40B4-BE49-F238E27FC236}">
                <a16:creationId xmlns:a16="http://schemas.microsoft.com/office/drawing/2014/main" id="{29EAF105-1BC9-76A7-62BD-EA3C98FAAE48}"/>
              </a:ext>
            </a:extLst>
          </p:cNvPr>
          <p:cNvSpPr/>
          <p:nvPr/>
        </p:nvSpPr>
        <p:spPr>
          <a:xfrm>
            <a:off x="7582676" y="3636458"/>
            <a:ext cx="1253207" cy="401368"/>
          </a:xfrm>
          <a:prstGeom prst="rightArrow">
            <a:avLst/>
          </a:prstGeom>
          <a:solidFill>
            <a:srgbClr val="242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a:ea typeface="Meiryo UI"/>
                <a:cs typeface="+mn-cs"/>
              </a:rPr>
              <a:t>データ利用</a:t>
            </a:r>
          </a:p>
        </p:txBody>
      </p:sp>
      <p:pic>
        <p:nvPicPr>
          <p:cNvPr id="24" name="グラフィックス 23" descr="都市 単色塗りつぶし">
            <a:extLst>
              <a:ext uri="{FF2B5EF4-FFF2-40B4-BE49-F238E27FC236}">
                <a16:creationId xmlns:a16="http://schemas.microsoft.com/office/drawing/2014/main" id="{F434F706-E6B5-B0E8-8E79-996B8E2BC2A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14069" y="5291989"/>
            <a:ext cx="810352" cy="810352"/>
          </a:xfrm>
          <a:prstGeom prst="rect">
            <a:avLst/>
          </a:prstGeom>
        </p:spPr>
      </p:pic>
      <p:sp>
        <p:nvSpPr>
          <p:cNvPr id="25" name="テキスト ボックス 24">
            <a:extLst>
              <a:ext uri="{FF2B5EF4-FFF2-40B4-BE49-F238E27FC236}">
                <a16:creationId xmlns:a16="http://schemas.microsoft.com/office/drawing/2014/main" id="{533E9657-A32C-D090-C7C7-75CC4652B512}"/>
              </a:ext>
            </a:extLst>
          </p:cNvPr>
          <p:cNvSpPr txBox="1"/>
          <p:nvPr/>
        </p:nvSpPr>
        <p:spPr>
          <a:xfrm>
            <a:off x="9779442" y="4939294"/>
            <a:ext cx="140525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企業</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p>
        </p:txBody>
      </p:sp>
      <p:sp>
        <p:nvSpPr>
          <p:cNvPr id="26" name="矢印: 右 25">
            <a:extLst>
              <a:ext uri="{FF2B5EF4-FFF2-40B4-BE49-F238E27FC236}">
                <a16:creationId xmlns:a16="http://schemas.microsoft.com/office/drawing/2014/main" id="{70D1C92A-5B39-AEA2-B144-CCD473FEBBBE}"/>
              </a:ext>
            </a:extLst>
          </p:cNvPr>
          <p:cNvSpPr/>
          <p:nvPr/>
        </p:nvSpPr>
        <p:spPr>
          <a:xfrm>
            <a:off x="7145224" y="5536531"/>
            <a:ext cx="1690660" cy="401368"/>
          </a:xfrm>
          <a:prstGeom prst="rightArrow">
            <a:avLst/>
          </a:prstGeom>
          <a:solidFill>
            <a:srgbClr val="7F9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a:ea typeface="Meiryo UI"/>
                <a:cs typeface="+mn-cs"/>
              </a:rPr>
              <a:t>デジタル基盤の利用</a:t>
            </a:r>
          </a:p>
        </p:txBody>
      </p:sp>
      <p:pic>
        <p:nvPicPr>
          <p:cNvPr id="29" name="グラフィックス 28" descr="工場 枠線">
            <a:extLst>
              <a:ext uri="{FF2B5EF4-FFF2-40B4-BE49-F238E27FC236}">
                <a16:creationId xmlns:a16="http://schemas.microsoft.com/office/drawing/2014/main" id="{02ED62B2-B2DB-0CFF-5A42-E1EE9968FAF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07536" y="3201946"/>
            <a:ext cx="463444" cy="463444"/>
          </a:xfrm>
          <a:prstGeom prst="rect">
            <a:avLst/>
          </a:prstGeom>
        </p:spPr>
      </p:pic>
      <p:pic>
        <p:nvPicPr>
          <p:cNvPr id="32" name="グラフィックス 31" descr="風力タービン 枠線">
            <a:extLst>
              <a:ext uri="{FF2B5EF4-FFF2-40B4-BE49-F238E27FC236}">
                <a16:creationId xmlns:a16="http://schemas.microsoft.com/office/drawing/2014/main" id="{02BBE8CF-90AA-A538-9997-A60533E86E3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008460" y="3711526"/>
            <a:ext cx="422332" cy="422332"/>
          </a:xfrm>
          <a:prstGeom prst="rect">
            <a:avLst/>
          </a:prstGeom>
        </p:spPr>
      </p:pic>
      <p:pic>
        <p:nvPicPr>
          <p:cNvPr id="38" name="グラフィックス 37" descr="ギリシャ神殿 枠線">
            <a:extLst>
              <a:ext uri="{FF2B5EF4-FFF2-40B4-BE49-F238E27FC236}">
                <a16:creationId xmlns:a16="http://schemas.microsoft.com/office/drawing/2014/main" id="{245B3BBB-D886-367A-6D4A-5ADEA47FBD9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894747" y="4233064"/>
            <a:ext cx="553967" cy="553967"/>
          </a:xfrm>
          <a:prstGeom prst="rect">
            <a:avLst/>
          </a:prstGeom>
        </p:spPr>
      </p:pic>
      <p:pic>
        <p:nvPicPr>
          <p:cNvPr id="44" name="グラフィックス 43" descr="トラック 枠線">
            <a:extLst>
              <a:ext uri="{FF2B5EF4-FFF2-40B4-BE49-F238E27FC236}">
                <a16:creationId xmlns:a16="http://schemas.microsoft.com/office/drawing/2014/main" id="{D7FEFF29-CCF1-3F90-7AC7-5714B622E29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flipH="1">
            <a:off x="2809203" y="4552626"/>
            <a:ext cx="535192" cy="586175"/>
          </a:xfrm>
          <a:prstGeom prst="rect">
            <a:avLst/>
          </a:prstGeom>
        </p:spPr>
      </p:pic>
      <p:pic>
        <p:nvPicPr>
          <p:cNvPr id="50" name="グラフィックス 49" descr="慈善 枠線">
            <a:extLst>
              <a:ext uri="{FF2B5EF4-FFF2-40B4-BE49-F238E27FC236}">
                <a16:creationId xmlns:a16="http://schemas.microsoft.com/office/drawing/2014/main" id="{4A096378-3AA3-1E57-5FA5-217EFEEAE68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928740" y="4359781"/>
            <a:ext cx="475413" cy="475413"/>
          </a:xfrm>
          <a:prstGeom prst="rect">
            <a:avLst/>
          </a:prstGeom>
        </p:spPr>
      </p:pic>
      <p:pic>
        <p:nvPicPr>
          <p:cNvPr id="58" name="グラフィックス 57" descr="口コミ 枠線">
            <a:extLst>
              <a:ext uri="{FF2B5EF4-FFF2-40B4-BE49-F238E27FC236}">
                <a16:creationId xmlns:a16="http://schemas.microsoft.com/office/drawing/2014/main" id="{B4536C64-D549-463C-B871-0127F51F320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114069" y="3759925"/>
            <a:ext cx="807134" cy="807134"/>
          </a:xfrm>
          <a:prstGeom prst="rect">
            <a:avLst/>
          </a:prstGeom>
        </p:spPr>
      </p:pic>
      <p:sp>
        <p:nvSpPr>
          <p:cNvPr id="59" name="テキスト ボックス 58">
            <a:extLst>
              <a:ext uri="{FF2B5EF4-FFF2-40B4-BE49-F238E27FC236}">
                <a16:creationId xmlns:a16="http://schemas.microsoft.com/office/drawing/2014/main" id="{760ADAEA-175C-3254-AC15-107088A0F62D}"/>
              </a:ext>
            </a:extLst>
          </p:cNvPr>
          <p:cNvSpPr txBox="1"/>
          <p:nvPr/>
        </p:nvSpPr>
        <p:spPr>
          <a:xfrm>
            <a:off x="9751989" y="3389199"/>
            <a:ext cx="140525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スマートシティ</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0" name="テキスト ボックス 59">
            <a:extLst>
              <a:ext uri="{FF2B5EF4-FFF2-40B4-BE49-F238E27FC236}">
                <a16:creationId xmlns:a16="http://schemas.microsoft.com/office/drawing/2014/main" id="{17BA2DB5-5CB8-7B3C-484D-78217D84EE30}"/>
              </a:ext>
            </a:extLst>
          </p:cNvPr>
          <p:cNvSpPr txBox="1"/>
          <p:nvPr/>
        </p:nvSpPr>
        <p:spPr>
          <a:xfrm>
            <a:off x="4350480" y="3119760"/>
            <a:ext cx="168896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データスペース</a:t>
            </a:r>
            <a:endPar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1" name="テキスト ボックス 70">
            <a:extLst>
              <a:ext uri="{FF2B5EF4-FFF2-40B4-BE49-F238E27FC236}">
                <a16:creationId xmlns:a16="http://schemas.microsoft.com/office/drawing/2014/main" id="{60534318-68B5-0DF7-891A-89F377E77D15}"/>
              </a:ext>
            </a:extLst>
          </p:cNvPr>
          <p:cNvSpPr txBox="1"/>
          <p:nvPr/>
        </p:nvSpPr>
        <p:spPr>
          <a:xfrm>
            <a:off x="4301921" y="2616391"/>
            <a:ext cx="1758562" cy="369332"/>
          </a:xfrm>
          <a:prstGeom prst="rect">
            <a:avLst/>
          </a:prstGeom>
          <a:no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データ提供元</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5" name="テキスト ボックス 74">
            <a:extLst>
              <a:ext uri="{FF2B5EF4-FFF2-40B4-BE49-F238E27FC236}">
                <a16:creationId xmlns:a16="http://schemas.microsoft.com/office/drawing/2014/main" id="{81131276-B669-9BD9-0D2E-48867EA029A6}"/>
              </a:ext>
            </a:extLst>
          </p:cNvPr>
          <p:cNvSpPr txBox="1"/>
          <p:nvPr/>
        </p:nvSpPr>
        <p:spPr>
          <a:xfrm>
            <a:off x="6615775" y="6391124"/>
            <a:ext cx="228165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データは中央に持たずに提供元で保持</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楕円 5">
            <a:extLst>
              <a:ext uri="{FF2B5EF4-FFF2-40B4-BE49-F238E27FC236}">
                <a16:creationId xmlns:a16="http://schemas.microsoft.com/office/drawing/2014/main" id="{4910F964-D535-EB3B-A0B1-E805DC6E21FF}"/>
              </a:ext>
            </a:extLst>
          </p:cNvPr>
          <p:cNvSpPr/>
          <p:nvPr/>
        </p:nvSpPr>
        <p:spPr>
          <a:xfrm>
            <a:off x="1353469" y="3223296"/>
            <a:ext cx="1000890" cy="586175"/>
          </a:xfrm>
          <a:prstGeom prst="ellipse">
            <a:avLst/>
          </a:prstGeom>
          <a:no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8" name="テキスト ボックス 7">
            <a:extLst>
              <a:ext uri="{FF2B5EF4-FFF2-40B4-BE49-F238E27FC236}">
                <a16:creationId xmlns:a16="http://schemas.microsoft.com/office/drawing/2014/main" id="{BEC5DDD0-6292-CCF2-5EFA-C27E98F81049}"/>
              </a:ext>
            </a:extLst>
          </p:cNvPr>
          <p:cNvSpPr txBox="1"/>
          <p:nvPr/>
        </p:nvSpPr>
        <p:spPr>
          <a:xfrm>
            <a:off x="1311053" y="3331717"/>
            <a:ext cx="106898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データスペース</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楕円 10">
            <a:extLst>
              <a:ext uri="{FF2B5EF4-FFF2-40B4-BE49-F238E27FC236}">
                <a16:creationId xmlns:a16="http://schemas.microsoft.com/office/drawing/2014/main" id="{9D995E26-220B-1498-C156-54EC6735CB06}"/>
              </a:ext>
            </a:extLst>
          </p:cNvPr>
          <p:cNvSpPr/>
          <p:nvPr/>
        </p:nvSpPr>
        <p:spPr>
          <a:xfrm>
            <a:off x="1274082" y="3903274"/>
            <a:ext cx="1000890" cy="586175"/>
          </a:xfrm>
          <a:prstGeom prst="ellipse">
            <a:avLst/>
          </a:prstGeom>
          <a:no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15" name="テキスト ボックス 14">
            <a:extLst>
              <a:ext uri="{FF2B5EF4-FFF2-40B4-BE49-F238E27FC236}">
                <a16:creationId xmlns:a16="http://schemas.microsoft.com/office/drawing/2014/main" id="{AAD7AEF1-2137-D423-D25D-D7AE96DBAE90}"/>
              </a:ext>
            </a:extLst>
          </p:cNvPr>
          <p:cNvSpPr txBox="1"/>
          <p:nvPr/>
        </p:nvSpPr>
        <p:spPr>
          <a:xfrm>
            <a:off x="1231666" y="4011695"/>
            <a:ext cx="106898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米国</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データスペース</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楕円 15">
            <a:extLst>
              <a:ext uri="{FF2B5EF4-FFF2-40B4-BE49-F238E27FC236}">
                <a16:creationId xmlns:a16="http://schemas.microsoft.com/office/drawing/2014/main" id="{B7FFD626-097F-A139-57FF-7F2F2B65E1B6}"/>
              </a:ext>
            </a:extLst>
          </p:cNvPr>
          <p:cNvSpPr/>
          <p:nvPr/>
        </p:nvSpPr>
        <p:spPr>
          <a:xfrm>
            <a:off x="1292667" y="4604572"/>
            <a:ext cx="1000890" cy="586175"/>
          </a:xfrm>
          <a:prstGeom prst="ellipse">
            <a:avLst/>
          </a:prstGeom>
          <a:no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17" name="テキスト ボックス 16">
            <a:extLst>
              <a:ext uri="{FF2B5EF4-FFF2-40B4-BE49-F238E27FC236}">
                <a16:creationId xmlns:a16="http://schemas.microsoft.com/office/drawing/2014/main" id="{E3C6048C-2AF1-C161-9017-705F8B7200CC}"/>
              </a:ext>
            </a:extLst>
          </p:cNvPr>
          <p:cNvSpPr txBox="1"/>
          <p:nvPr/>
        </p:nvSpPr>
        <p:spPr>
          <a:xfrm>
            <a:off x="1275769" y="4695279"/>
            <a:ext cx="106898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インド</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データスペース</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27" name="直線コネクタ 26">
            <a:extLst>
              <a:ext uri="{FF2B5EF4-FFF2-40B4-BE49-F238E27FC236}">
                <a16:creationId xmlns:a16="http://schemas.microsoft.com/office/drawing/2014/main" id="{B7C2D57A-BEBE-D8C1-3447-C3E3502C217F}"/>
              </a:ext>
            </a:extLst>
          </p:cNvPr>
          <p:cNvCxnSpPr>
            <a:cxnSpLocks/>
            <a:endCxn id="8" idx="3"/>
          </p:cNvCxnSpPr>
          <p:nvPr/>
        </p:nvCxnSpPr>
        <p:spPr>
          <a:xfrm flipH="1" flipV="1">
            <a:off x="2380037" y="3531772"/>
            <a:ext cx="409589" cy="31078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17C3C86-600D-321D-EF02-8B5A003F9827}"/>
              </a:ext>
            </a:extLst>
          </p:cNvPr>
          <p:cNvCxnSpPr>
            <a:cxnSpLocks/>
            <a:endCxn id="15" idx="3"/>
          </p:cNvCxnSpPr>
          <p:nvPr/>
        </p:nvCxnSpPr>
        <p:spPr>
          <a:xfrm flipH="1">
            <a:off x="2300650" y="4211750"/>
            <a:ext cx="22654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FDB244FA-3518-C3F4-B07B-6D75AA5678AE}"/>
              </a:ext>
            </a:extLst>
          </p:cNvPr>
          <p:cNvCxnSpPr>
            <a:cxnSpLocks/>
          </p:cNvCxnSpPr>
          <p:nvPr/>
        </p:nvCxnSpPr>
        <p:spPr>
          <a:xfrm flipH="1">
            <a:off x="2242109" y="4612624"/>
            <a:ext cx="280154" cy="15589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1E4B1CAE-E76F-EC7E-2ADB-2CA347B7FDD8}"/>
              </a:ext>
            </a:extLst>
          </p:cNvPr>
          <p:cNvSpPr txBox="1"/>
          <p:nvPr/>
        </p:nvSpPr>
        <p:spPr>
          <a:xfrm>
            <a:off x="764498" y="2890319"/>
            <a:ext cx="213916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国際展開・協力</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1" name="テキスト ボックス 30">
            <a:extLst>
              <a:ext uri="{FF2B5EF4-FFF2-40B4-BE49-F238E27FC236}">
                <a16:creationId xmlns:a16="http://schemas.microsoft.com/office/drawing/2014/main" id="{9E5C47E6-A6A9-1CEE-1961-D0928F1806F7}"/>
              </a:ext>
            </a:extLst>
          </p:cNvPr>
          <p:cNvSpPr txBox="1"/>
          <p:nvPr/>
        </p:nvSpPr>
        <p:spPr>
          <a:xfrm>
            <a:off x="8910651" y="2616984"/>
            <a:ext cx="2116743" cy="369332"/>
          </a:xfrm>
          <a:prstGeom prst="rect">
            <a:avLst/>
          </a:prstGeom>
          <a:no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データ利用先　</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例</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47" name="楕円 46">
            <a:extLst>
              <a:ext uri="{FF2B5EF4-FFF2-40B4-BE49-F238E27FC236}">
                <a16:creationId xmlns:a16="http://schemas.microsoft.com/office/drawing/2014/main" id="{58843015-BB37-E665-9D86-D74DE1458315}"/>
              </a:ext>
            </a:extLst>
          </p:cNvPr>
          <p:cNvSpPr/>
          <p:nvPr/>
        </p:nvSpPr>
        <p:spPr>
          <a:xfrm>
            <a:off x="1333636" y="5262791"/>
            <a:ext cx="1000890" cy="586175"/>
          </a:xfrm>
          <a:prstGeom prst="ellipse">
            <a:avLst/>
          </a:prstGeom>
          <a:no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52" name="テキスト ボックス 51">
            <a:extLst>
              <a:ext uri="{FF2B5EF4-FFF2-40B4-BE49-F238E27FC236}">
                <a16:creationId xmlns:a16="http://schemas.microsoft.com/office/drawing/2014/main" id="{527B4DB5-3026-E8E6-8E14-7D59F3203CE3}"/>
              </a:ext>
            </a:extLst>
          </p:cNvPr>
          <p:cNvSpPr txBox="1"/>
          <p:nvPr/>
        </p:nvSpPr>
        <p:spPr>
          <a:xfrm>
            <a:off x="1316738" y="5353498"/>
            <a:ext cx="106898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ASEAN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データスペース</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54" name="直線コネクタ 53">
            <a:extLst>
              <a:ext uri="{FF2B5EF4-FFF2-40B4-BE49-F238E27FC236}">
                <a16:creationId xmlns:a16="http://schemas.microsoft.com/office/drawing/2014/main" id="{516E2508-FFF4-7A3D-B2EF-FC077565EAF0}"/>
              </a:ext>
            </a:extLst>
          </p:cNvPr>
          <p:cNvCxnSpPr>
            <a:cxnSpLocks/>
          </p:cNvCxnSpPr>
          <p:nvPr/>
        </p:nvCxnSpPr>
        <p:spPr>
          <a:xfrm flipH="1">
            <a:off x="2190376" y="4658157"/>
            <a:ext cx="338849" cy="72535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027E2740-182D-4371-5733-2182E06A560E}"/>
              </a:ext>
            </a:extLst>
          </p:cNvPr>
          <p:cNvSpPr txBox="1"/>
          <p:nvPr/>
        </p:nvSpPr>
        <p:spPr>
          <a:xfrm>
            <a:off x="2775477" y="3957086"/>
            <a:ext cx="54789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IoT</a:t>
            </a:r>
          </a:p>
        </p:txBody>
      </p:sp>
      <p:sp>
        <p:nvSpPr>
          <p:cNvPr id="55" name="テキスト ボックス 54">
            <a:extLst>
              <a:ext uri="{FF2B5EF4-FFF2-40B4-BE49-F238E27FC236}">
                <a16:creationId xmlns:a16="http://schemas.microsoft.com/office/drawing/2014/main" id="{34030096-877B-43F3-04C2-A9CFE33C2D34}"/>
              </a:ext>
            </a:extLst>
          </p:cNvPr>
          <p:cNvSpPr txBox="1"/>
          <p:nvPr/>
        </p:nvSpPr>
        <p:spPr>
          <a:xfrm>
            <a:off x="623225" y="6021792"/>
            <a:ext cx="2426392" cy="738664"/>
          </a:xfrm>
          <a:prstGeom prst="rect">
            <a:avLst/>
          </a:prstGeom>
          <a:noFill/>
          <a:ln w="28575">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DFFT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(Data</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Free</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Flow</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With</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Trust)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信頼性のある自由なデータ流通</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37" name="図 36" descr="図形  低い精度で自動的に生成された説明">
            <a:extLst>
              <a:ext uri="{FF2B5EF4-FFF2-40B4-BE49-F238E27FC236}">
                <a16:creationId xmlns:a16="http://schemas.microsoft.com/office/drawing/2014/main" id="{46BE51A3-62BA-1860-F7A3-2BC99A03011E}"/>
              </a:ext>
            </a:extLst>
          </p:cNvPr>
          <p:cNvPicPr>
            <a:picLocks noChangeAspect="1"/>
          </p:cNvPicPr>
          <p:nvPr/>
        </p:nvPicPr>
        <p:blipFill>
          <a:blip r:embed="rId20"/>
          <a:stretch>
            <a:fillRect/>
          </a:stretch>
        </p:blipFill>
        <p:spPr>
          <a:xfrm>
            <a:off x="5950423" y="5759076"/>
            <a:ext cx="595803" cy="477818"/>
          </a:xfrm>
          <a:prstGeom prst="rect">
            <a:avLst/>
          </a:prstGeom>
        </p:spPr>
      </p:pic>
      <p:pic>
        <p:nvPicPr>
          <p:cNvPr id="61" name="グラフィックス 60" descr="オフィス ワーカー (女性) 単色塗りつぶし">
            <a:extLst>
              <a:ext uri="{FF2B5EF4-FFF2-40B4-BE49-F238E27FC236}">
                <a16:creationId xmlns:a16="http://schemas.microsoft.com/office/drawing/2014/main" id="{16386227-9AF2-0E59-D88D-E52F3655996D}"/>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8965828" y="5233824"/>
            <a:ext cx="887908" cy="887908"/>
          </a:xfrm>
          <a:prstGeom prst="rect">
            <a:avLst/>
          </a:prstGeom>
        </p:spPr>
      </p:pic>
    </p:spTree>
    <p:extLst>
      <p:ext uri="{BB962C8B-B14F-4D97-AF65-F5344CB8AC3E}">
        <p14:creationId xmlns:p14="http://schemas.microsoft.com/office/powerpoint/2010/main" val="998166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485A81-524D-147F-6FC6-030067F87DA9}"/>
              </a:ext>
            </a:extLst>
          </p:cNvPr>
          <p:cNvSpPr>
            <a:spLocks noGrp="1"/>
          </p:cNvSpPr>
          <p:nvPr>
            <p:ph type="title"/>
          </p:nvPr>
        </p:nvSpPr>
        <p:spPr>
          <a:xfrm>
            <a:off x="641213" y="313754"/>
            <a:ext cx="10008202" cy="676276"/>
          </a:xfrm>
        </p:spPr>
        <p:txBody>
          <a:bodyPr/>
          <a:lstStyle/>
          <a:p>
            <a:r>
              <a:rPr lang="ja-JP" altLang="en-US" dirty="0"/>
              <a:t>データスペースのメリット　</a:t>
            </a:r>
          </a:p>
        </p:txBody>
      </p:sp>
      <p:sp>
        <p:nvSpPr>
          <p:cNvPr id="4" name="スライド番号プレースホルダー 3">
            <a:extLst>
              <a:ext uri="{FF2B5EF4-FFF2-40B4-BE49-F238E27FC236}">
                <a16:creationId xmlns:a16="http://schemas.microsoft.com/office/drawing/2014/main" id="{44680280-835B-21B6-7775-0061E050DD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9" name="テキスト ボックス 8">
            <a:extLst>
              <a:ext uri="{FF2B5EF4-FFF2-40B4-BE49-F238E27FC236}">
                <a16:creationId xmlns:a16="http://schemas.microsoft.com/office/drawing/2014/main" id="{39EBF09D-1D97-C9E2-2EB9-5D8359209FE7}"/>
              </a:ext>
            </a:extLst>
          </p:cNvPr>
          <p:cNvSpPr txBox="1"/>
          <p:nvPr/>
        </p:nvSpPr>
        <p:spPr>
          <a:xfrm>
            <a:off x="339922" y="1275538"/>
            <a:ext cx="877676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222222"/>
                </a:solidFill>
                <a:effectLst/>
                <a:uLnTx/>
                <a:uFillTx/>
                <a:latin typeface="Meiryo UI"/>
                <a:ea typeface="Meiryo UI"/>
                <a:cs typeface="+mn-cs"/>
              </a:rPr>
              <a:t>■</a:t>
            </a:r>
            <a:r>
              <a:rPr kumimoji="1" lang="ja-JP" altLang="en-US" sz="2400" b="0" i="0" u="none" strike="noStrike" kern="1200" cap="none" spc="0" normalizeH="0" baseline="0" noProof="1">
                <a:ln>
                  <a:noFill/>
                </a:ln>
                <a:solidFill>
                  <a:prstClr val="black"/>
                </a:solidFill>
                <a:effectLst/>
                <a:uLnTx/>
                <a:uFillTx/>
                <a:latin typeface="Meiryo UI"/>
                <a:ea typeface="Meiryo UI"/>
                <a:cs typeface="+mn-cs"/>
              </a:rPr>
              <a:t>データスペースにおけるデータ共有には、どのようなメリットがあるのか？</a:t>
            </a:r>
            <a:endParaRPr kumimoji="1" lang="en-US" altLang="ja-JP" sz="2400" b="0" i="0" u="none" strike="noStrike" kern="1200" cap="none" spc="0" normalizeH="0" baseline="0" noProof="1">
              <a:ln>
                <a:noFill/>
              </a:ln>
              <a:solidFill>
                <a:prstClr val="black"/>
              </a:solidFill>
              <a:effectLst/>
              <a:uLnTx/>
              <a:uFillTx/>
              <a:latin typeface="Meiryo UI"/>
              <a:ea typeface="Meiryo UI"/>
              <a:cs typeface="+mn-cs"/>
            </a:endParaRPr>
          </a:p>
        </p:txBody>
      </p:sp>
      <p:sp>
        <p:nvSpPr>
          <p:cNvPr id="3" name="テキスト ボックス 2">
            <a:extLst>
              <a:ext uri="{FF2B5EF4-FFF2-40B4-BE49-F238E27FC236}">
                <a16:creationId xmlns:a16="http://schemas.microsoft.com/office/drawing/2014/main" id="{4841CB54-BD75-F857-E56A-DF91F9623F75}"/>
              </a:ext>
            </a:extLst>
          </p:cNvPr>
          <p:cNvSpPr txBox="1"/>
          <p:nvPr/>
        </p:nvSpPr>
        <p:spPr>
          <a:xfrm>
            <a:off x="563320" y="1844951"/>
            <a:ext cx="5203449" cy="400110"/>
          </a:xfrm>
          <a:prstGeom prst="rect">
            <a:avLst/>
          </a:prstGeom>
          <a:solidFill>
            <a:srgbClr val="2423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ビジネス上のメリット</a:t>
            </a:r>
            <a:endParaRPr kumimoji="1" lang="en-US" altLang="ja-JP" sz="2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sp>
        <p:nvSpPr>
          <p:cNvPr id="6" name="テキスト ボックス 5">
            <a:extLst>
              <a:ext uri="{FF2B5EF4-FFF2-40B4-BE49-F238E27FC236}">
                <a16:creationId xmlns:a16="http://schemas.microsoft.com/office/drawing/2014/main" id="{CC038BED-3056-E56C-B598-6A7FD85F1FD1}"/>
              </a:ext>
            </a:extLst>
          </p:cNvPr>
          <p:cNvSpPr txBox="1"/>
          <p:nvPr/>
        </p:nvSpPr>
        <p:spPr>
          <a:xfrm>
            <a:off x="5882365" y="1850112"/>
            <a:ext cx="5706169" cy="400110"/>
          </a:xfrm>
          <a:prstGeom prst="rect">
            <a:avLst/>
          </a:prstGeom>
          <a:solidFill>
            <a:srgbClr val="24235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社会的なメリット</a:t>
            </a:r>
            <a:endParaRPr kumimoji="1" lang="en-US" altLang="ja-JP" sz="2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sp>
        <p:nvSpPr>
          <p:cNvPr id="13" name="正方形/長方形 12">
            <a:extLst>
              <a:ext uri="{FF2B5EF4-FFF2-40B4-BE49-F238E27FC236}">
                <a16:creationId xmlns:a16="http://schemas.microsoft.com/office/drawing/2014/main" id="{CE9F2FDE-06FF-0DCD-66EB-D25A40F076BB}"/>
              </a:ext>
            </a:extLst>
          </p:cNvPr>
          <p:cNvSpPr/>
          <p:nvPr/>
        </p:nvSpPr>
        <p:spPr>
          <a:xfrm>
            <a:off x="5882365" y="2245060"/>
            <a:ext cx="5706169" cy="44076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プライバシーが守られた、</a:t>
            </a:r>
            <a:r>
              <a:rPr kumimoji="1" lang="ja-JP" altLang="en-US" sz="1400" b="0" i="0" u="none" strike="noStrike" kern="1200" cap="none" spc="0" normalizeH="0" baseline="0" noProof="0" dirty="0">
                <a:ln>
                  <a:noFill/>
                </a:ln>
                <a:solidFill>
                  <a:srgbClr val="C00000"/>
                </a:solidFill>
                <a:effectLst/>
                <a:uLnTx/>
                <a:uFillTx/>
                <a:latin typeface="Meiryo UI"/>
                <a:ea typeface="Meiryo UI"/>
                <a:cs typeface="+mn-cs"/>
              </a:rPr>
              <a:t>誰もがより良い暮らしができる社会</a:t>
            </a: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の実現へ</a:t>
            </a:r>
            <a:endParaRPr kumimoji="1" lang="en-US" altLang="ja-JP" sz="14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　　　①持続可能な社会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環境へ配慮した社会の実現が可能となる　</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374151"/>
                </a:solidFill>
                <a:effectLst/>
                <a:uLnTx/>
                <a:uFillTx/>
                <a:latin typeface="Söhne"/>
                <a:ea typeface="Meiryo UI"/>
                <a:cs typeface="+mn-cs"/>
              </a:rPr>
              <a:t>　　　　　　エネルギー消費データを分析して、</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効率的にエネルギー資源の活用</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理由：石油、ガス、風力など横断した資源ごとのデータ採取が可能になるため</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　　　②知識社会</a:t>
            </a:r>
            <a:r>
              <a:rPr kumimoji="1" lang="en-US" altLang="ja-JP" sz="16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便利な社会</a:t>
            </a:r>
            <a:r>
              <a:rPr kumimoji="1" lang="en-US" altLang="ja-JP" sz="16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デジタル技術の活用</a:t>
            </a:r>
            <a:r>
              <a:rPr kumimoji="1" lang="en-US" altLang="ja-JP" sz="16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AI</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、ビッグデータ、ロボティクス、</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IoT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などの技術を活用した豊かで便利な社会を実現</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000" b="0" i="0" u="none" strike="noStrike" kern="1200" cap="none" spc="0" normalizeH="0" baseline="0" noProof="0" dirty="0">
                <a:ln>
                  <a:noFill/>
                </a:ln>
                <a:solidFill>
                  <a:srgbClr val="374151"/>
                </a:solidFill>
                <a:effectLst/>
                <a:uLnTx/>
                <a:uFillTx/>
                <a:latin typeface="Söhne"/>
                <a:ea typeface="Meiryo UI"/>
                <a:cs typeface="+mn-cs"/>
              </a:rPr>
              <a:t>交通データを利用して交通システムを最適化することで、渋滞を減少させ、移動時間を短縮</a:t>
            </a:r>
            <a:endParaRPr kumimoji="1" lang="en-US" altLang="ja-JP" sz="1000" b="0" i="0" u="none" strike="noStrike" kern="1200" cap="none" spc="0" normalizeH="0" baseline="0" noProof="0" dirty="0">
              <a:ln>
                <a:noFill/>
              </a:ln>
              <a:solidFill>
                <a:srgbClr val="374151"/>
              </a:solidFill>
              <a:effectLst/>
              <a:uLnTx/>
              <a:uFillTx/>
              <a:latin typeface="Söhne"/>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374151"/>
                </a:solidFill>
                <a:effectLst/>
                <a:uLnTx/>
                <a:uFillTx/>
                <a:latin typeface="Söhne"/>
                <a:ea typeface="Meiryo UI"/>
                <a:cs typeface="+mn-cs"/>
              </a:rPr>
              <a:t>　　　　　　　・既存の気象データと</a:t>
            </a:r>
            <a:r>
              <a:rPr kumimoji="1" lang="en-US" altLang="ja-JP" sz="1000" b="0" i="0" u="none" strike="noStrike" kern="1200" cap="none" spc="0" normalizeH="0" baseline="0" noProof="0" dirty="0">
                <a:ln>
                  <a:noFill/>
                </a:ln>
                <a:solidFill>
                  <a:srgbClr val="374151"/>
                </a:solidFill>
                <a:effectLst/>
                <a:uLnTx/>
                <a:uFillTx/>
                <a:latin typeface="Söhne"/>
                <a:ea typeface="Meiryo UI"/>
                <a:cs typeface="+mn-cs"/>
              </a:rPr>
              <a:t>IoT</a:t>
            </a:r>
            <a:r>
              <a:rPr kumimoji="1" lang="ja-JP" altLang="en-US" sz="1000" b="0" i="0" u="none" strike="noStrike" kern="1200" cap="none" spc="0" normalizeH="0" baseline="0" noProof="0" dirty="0">
                <a:ln>
                  <a:noFill/>
                </a:ln>
                <a:solidFill>
                  <a:srgbClr val="374151"/>
                </a:solidFill>
                <a:effectLst/>
                <a:uLnTx/>
                <a:uFillTx/>
                <a:latin typeface="Söhne"/>
                <a:ea typeface="Meiryo UI"/>
                <a:cs typeface="+mn-cs"/>
              </a:rPr>
              <a:t>データと組み合わせるなどで、より精度の高い気象予測</a:t>
            </a:r>
            <a:endParaRPr kumimoji="1" lang="en-US" altLang="ja-JP" sz="1000" b="0" i="0" u="none" strike="noStrike" kern="1200" cap="none" spc="0" normalizeH="0" baseline="0" noProof="0" dirty="0">
              <a:ln>
                <a:noFill/>
              </a:ln>
              <a:solidFill>
                <a:srgbClr val="374151"/>
              </a:solidFill>
              <a:effectLst/>
              <a:uLnTx/>
              <a:uFillTx/>
              <a:latin typeface="Söhne"/>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理由：多種多様なデータを大量に利用することが可能となるため</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　　　③安心・安全な社会</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・予測</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将来の出来事</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自然災害、健康危機など</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を予測し、リスクを軽減</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理由：センサー、カメラといった</a:t>
            </a:r>
            <a:r>
              <a:rPr kumimoji="1" lang="en-US" altLang="ja-JP" sz="1000" b="0" i="0" u="none" strike="noStrike" kern="1200" cap="none" spc="0" normalizeH="0" baseline="0" noProof="0" dirty="0">
                <a:ln>
                  <a:noFill/>
                </a:ln>
                <a:solidFill>
                  <a:prstClr val="black"/>
                </a:solidFill>
                <a:effectLst/>
                <a:uLnTx/>
                <a:uFillTx/>
                <a:latin typeface="Meiryo UI"/>
                <a:ea typeface="Meiryo UI"/>
                <a:cs typeface="+mn-cs"/>
              </a:rPr>
              <a:t>IoT</a:t>
            </a: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などからの情報を分析活用できるため</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・防災</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迅速な避難誘導を実現</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理由：交通、電気ガス水道通信のインフラ、自治体の避難情報などの連携が可能となるため</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　　　④平等で格差の少ない社会</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教育</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研究データ、教育統計、学習方法など</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ビジネス</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データを活用したビジネス</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の機会が平等に与えられる</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理由：デジタル基盤を利用することで誰でもデータを活用することが可能となるため</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5" name="正方形/長方形 14">
            <a:extLst>
              <a:ext uri="{FF2B5EF4-FFF2-40B4-BE49-F238E27FC236}">
                <a16:creationId xmlns:a16="http://schemas.microsoft.com/office/drawing/2014/main" id="{9A298798-CCFE-C1B0-FE23-BDF272C07A80}"/>
              </a:ext>
            </a:extLst>
          </p:cNvPr>
          <p:cNvSpPr/>
          <p:nvPr/>
        </p:nvSpPr>
        <p:spPr>
          <a:xfrm>
            <a:off x="563321" y="2245059"/>
            <a:ext cx="5203449" cy="44305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000" dirty="0">
              <a:solidFill>
                <a:srgbClr val="C00000"/>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C00000"/>
                </a:solidFill>
                <a:effectLst/>
                <a:uLnTx/>
                <a:uFillTx/>
                <a:latin typeface="Meiryo UI"/>
                <a:ea typeface="Meiryo UI"/>
                <a:cs typeface="+mn-cs"/>
              </a:rPr>
              <a:t>データドリブン経営</a:t>
            </a:r>
            <a:r>
              <a:rPr lang="ja-JP" altLang="en-US" sz="1400" dirty="0">
                <a:solidFill>
                  <a:prstClr val="black"/>
                </a:solidFill>
                <a:latin typeface="Meiryo UI"/>
                <a:ea typeface="Meiryo UI"/>
              </a:rPr>
              <a:t>の実現へ</a:t>
            </a:r>
            <a:endParaRPr kumimoji="1" lang="en-US" altLang="ja-JP" sz="14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　　　①ビジネススピードの向上</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データを活用した新しいビジネスを誰でも簡単にスピーディーに開始できる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理由：共通のツール、サービス、データなどが利用できるため</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　　　②新ビジネス展開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様々な専門知識を持つ人が共同して問題に取り組むことができる</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理由：異なる研究者、組織、産業部門間での協力と情報共有ができるため</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　　　③マーケティング</a:t>
            </a:r>
            <a:r>
              <a:rPr kumimoji="1" lang="ja-JP" altLang="en-US" sz="1600" b="1" i="0" u="none" strike="noStrike" kern="1200" cap="none" spc="0" normalizeH="0" baseline="0" noProof="0" dirty="0">
                <a:ln>
                  <a:noFill/>
                </a:ln>
                <a:solidFill>
                  <a:prstClr val="black"/>
                </a:solidFill>
                <a:effectLst/>
                <a:uLnTx/>
                <a:uFillTx/>
                <a:latin typeface="Söhne"/>
                <a:ea typeface="Meiryo UI"/>
                <a:cs typeface="+mn-cs"/>
              </a:rPr>
              <a:t>戦略の「改善」、「問題の早期発見」</a:t>
            </a:r>
            <a:endParaRPr kumimoji="1" lang="en-US" altLang="ja-JP" sz="16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a:ln>
                  <a:noFill/>
                </a:ln>
                <a:solidFill>
                  <a:schemeClr val="tx1"/>
                </a:solidFill>
                <a:effectLst/>
                <a:uLnTx/>
                <a:uFillTx/>
                <a:latin typeface="Söhne"/>
                <a:ea typeface="Meiryo UI"/>
                <a:cs typeface="+mn-cs"/>
              </a:rPr>
              <a:t>高度なデータ分析で新パターンやトレンドを発見し、有益な情報を提供</a:t>
            </a:r>
            <a:endParaRPr kumimoji="1" lang="en-US" altLang="ja-JP" sz="1200" b="0" i="0" u="none" strike="noStrike" kern="1200" cap="none" spc="0" normalizeH="0" baseline="0" noProof="0" dirty="0">
              <a:ln>
                <a:noFill/>
              </a:ln>
              <a:solidFill>
                <a:schemeClr val="tx1"/>
              </a:solidFill>
              <a:effectLst/>
              <a:uLnTx/>
              <a:uFillTx/>
              <a:latin typeface="Söhne"/>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理由：消費者情報、流通情報など分野を超えたデータの利用ができるため</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　　　④自組織データが「ビジネス価値」を持つ　</a:t>
            </a:r>
            <a:endParaRPr kumimoji="1" lang="en-US" altLang="ja-JP" sz="12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今まで価値を見出せていなかったデータでもビジネス価値が生まれる</a:t>
            </a:r>
            <a:endParaRPr kumimoji="1" lang="en-US" altLang="ja-JP" sz="1200" b="0" i="0" u="none" strike="noStrike" kern="1200" cap="none" spc="0" normalizeH="0" baseline="0" noProof="0" dirty="0">
              <a:ln>
                <a:noFill/>
              </a:ln>
              <a:solidFill>
                <a:srgbClr val="374151"/>
              </a:solidFill>
              <a:effectLst/>
              <a:uLnTx/>
              <a:uFillTx/>
              <a:latin typeface="Söhne"/>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理由：異なる組織へのデータ展開が容易なため</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　　　⑤データセキュリティの向上、サイバー攻撃対策</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機密性</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信頼できる相手とデータのやり取りができる</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完全性</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データの改ざん防止ができる</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を確保することができる</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理由：セキュリティ向上のための、組織、ツール提供、仕組みが備わっているため</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18" name="グラフィックス 17" descr="速度計: 低速 枠線">
            <a:extLst>
              <a:ext uri="{FF2B5EF4-FFF2-40B4-BE49-F238E27FC236}">
                <a16:creationId xmlns:a16="http://schemas.microsoft.com/office/drawing/2014/main" id="{CB707AA4-94C6-1896-4820-C2C3D8555A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5237" y="2735397"/>
            <a:ext cx="400110" cy="400110"/>
          </a:xfrm>
          <a:prstGeom prst="rect">
            <a:avLst/>
          </a:prstGeom>
        </p:spPr>
      </p:pic>
      <p:pic>
        <p:nvPicPr>
          <p:cNvPr id="19" name="グラフィックス 18" descr="チェックマークの付いた盾 枠線">
            <a:extLst>
              <a:ext uri="{FF2B5EF4-FFF2-40B4-BE49-F238E27FC236}">
                <a16:creationId xmlns:a16="http://schemas.microsoft.com/office/drawing/2014/main" id="{FAAA6E5E-00FD-D6F6-2B9E-3D7D684F61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5237" y="5638964"/>
            <a:ext cx="400109" cy="400109"/>
          </a:xfrm>
          <a:prstGeom prst="rect">
            <a:avLst/>
          </a:prstGeom>
        </p:spPr>
      </p:pic>
      <p:pic>
        <p:nvPicPr>
          <p:cNvPr id="21" name="グラフィックス 20" descr="握手 枠線">
            <a:extLst>
              <a:ext uri="{FF2B5EF4-FFF2-40B4-BE49-F238E27FC236}">
                <a16:creationId xmlns:a16="http://schemas.microsoft.com/office/drawing/2014/main" id="{8BCA4952-A5DA-FE5B-889C-34768E92EC6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5237" y="3479061"/>
            <a:ext cx="400110" cy="400110"/>
          </a:xfrm>
          <a:prstGeom prst="rect">
            <a:avLst/>
          </a:prstGeom>
        </p:spPr>
      </p:pic>
      <p:pic>
        <p:nvPicPr>
          <p:cNvPr id="24" name="グラフィックス 23" descr="チェック マーク 枠線">
            <a:extLst>
              <a:ext uri="{FF2B5EF4-FFF2-40B4-BE49-F238E27FC236}">
                <a16:creationId xmlns:a16="http://schemas.microsoft.com/office/drawing/2014/main" id="{2CB3F593-58A5-7047-D0F3-D6A14309BD9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5237" y="4222725"/>
            <a:ext cx="329020" cy="329020"/>
          </a:xfrm>
          <a:prstGeom prst="rect">
            <a:avLst/>
          </a:prstGeom>
        </p:spPr>
      </p:pic>
      <p:pic>
        <p:nvPicPr>
          <p:cNvPr id="25" name="グラフィックス 24" descr="リサイクル 枠線">
            <a:extLst>
              <a:ext uri="{FF2B5EF4-FFF2-40B4-BE49-F238E27FC236}">
                <a16:creationId xmlns:a16="http://schemas.microsoft.com/office/drawing/2014/main" id="{80512EF6-D8C2-2B5E-7D11-D53B27182C7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40821" y="2855400"/>
            <a:ext cx="385451" cy="385451"/>
          </a:xfrm>
          <a:prstGeom prst="rect">
            <a:avLst/>
          </a:prstGeom>
        </p:spPr>
      </p:pic>
      <p:pic>
        <p:nvPicPr>
          <p:cNvPr id="26" name="グラフィックス 25" descr="科学思想 枠線">
            <a:extLst>
              <a:ext uri="{FF2B5EF4-FFF2-40B4-BE49-F238E27FC236}">
                <a16:creationId xmlns:a16="http://schemas.microsoft.com/office/drawing/2014/main" id="{7508F9EC-A96A-2594-8495-E94A4060581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940821" y="3781437"/>
            <a:ext cx="385451" cy="385451"/>
          </a:xfrm>
          <a:prstGeom prst="rect">
            <a:avLst/>
          </a:prstGeom>
        </p:spPr>
      </p:pic>
      <p:pic>
        <p:nvPicPr>
          <p:cNvPr id="27" name="グラフィックス 26" descr="裁きの天秤 枠線">
            <a:extLst>
              <a:ext uri="{FF2B5EF4-FFF2-40B4-BE49-F238E27FC236}">
                <a16:creationId xmlns:a16="http://schemas.microsoft.com/office/drawing/2014/main" id="{6DB8193C-E119-E57C-9E67-2059EFEF39D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940821" y="5582462"/>
            <a:ext cx="329020" cy="329020"/>
          </a:xfrm>
          <a:prstGeom prst="rect">
            <a:avLst/>
          </a:prstGeom>
        </p:spPr>
      </p:pic>
      <p:pic>
        <p:nvPicPr>
          <p:cNvPr id="28" name="グラフィックス 27" descr="硬貨 枠線">
            <a:extLst>
              <a:ext uri="{FF2B5EF4-FFF2-40B4-BE49-F238E27FC236}">
                <a16:creationId xmlns:a16="http://schemas.microsoft.com/office/drawing/2014/main" id="{00464C85-2D44-6A94-79C8-989790AA946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25237" y="4895299"/>
            <a:ext cx="400110" cy="400110"/>
          </a:xfrm>
          <a:prstGeom prst="rect">
            <a:avLst/>
          </a:prstGeom>
        </p:spPr>
      </p:pic>
      <p:pic>
        <p:nvPicPr>
          <p:cNvPr id="29" name="グラフィックス 28" descr="キラキラしたハート 枠線">
            <a:extLst>
              <a:ext uri="{FF2B5EF4-FFF2-40B4-BE49-F238E27FC236}">
                <a16:creationId xmlns:a16="http://schemas.microsoft.com/office/drawing/2014/main" id="{8BE4EA2A-AEED-7D18-AAD3-F37B3A96647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940821" y="4707474"/>
            <a:ext cx="334403" cy="334403"/>
          </a:xfrm>
          <a:prstGeom prst="rect">
            <a:avLst/>
          </a:prstGeom>
        </p:spPr>
      </p:pic>
    </p:spTree>
    <p:extLst>
      <p:ext uri="{BB962C8B-B14F-4D97-AF65-F5344CB8AC3E}">
        <p14:creationId xmlns:p14="http://schemas.microsoft.com/office/powerpoint/2010/main" val="1540904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485A81-524D-147F-6FC6-030067F87DA9}"/>
              </a:ext>
            </a:extLst>
          </p:cNvPr>
          <p:cNvSpPr>
            <a:spLocks noGrp="1"/>
          </p:cNvSpPr>
          <p:nvPr>
            <p:ph type="title"/>
          </p:nvPr>
        </p:nvSpPr>
        <p:spPr>
          <a:xfrm>
            <a:off x="664073" y="214694"/>
            <a:ext cx="10008202" cy="676276"/>
          </a:xfrm>
        </p:spPr>
        <p:txBody>
          <a:bodyPr/>
          <a:lstStyle/>
          <a:p>
            <a:r>
              <a:rPr lang="ja-JP" altLang="en-US" dirty="0"/>
              <a:t>データスペースが持つ攻めと守りの側面</a:t>
            </a:r>
          </a:p>
        </p:txBody>
      </p:sp>
      <p:sp>
        <p:nvSpPr>
          <p:cNvPr id="4" name="スライド番号プレースホルダー 3">
            <a:extLst>
              <a:ext uri="{FF2B5EF4-FFF2-40B4-BE49-F238E27FC236}">
                <a16:creationId xmlns:a16="http://schemas.microsoft.com/office/drawing/2014/main" id="{44680280-835B-21B6-7775-0061E050DD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9" name="テキスト ボックス 8">
            <a:extLst>
              <a:ext uri="{FF2B5EF4-FFF2-40B4-BE49-F238E27FC236}">
                <a16:creationId xmlns:a16="http://schemas.microsoft.com/office/drawing/2014/main" id="{6F8DBBCE-C1A8-EA01-84A0-57B8C0AFA900}"/>
              </a:ext>
            </a:extLst>
          </p:cNvPr>
          <p:cNvSpPr txBox="1"/>
          <p:nvPr/>
        </p:nvSpPr>
        <p:spPr>
          <a:xfrm>
            <a:off x="339922" y="1275538"/>
            <a:ext cx="1122454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222222"/>
                </a:solidFill>
                <a:effectLst/>
                <a:uLnTx/>
                <a:uFillTx/>
                <a:latin typeface="Meiryo UI"/>
                <a:ea typeface="Meiryo UI"/>
                <a:cs typeface="+mn-cs"/>
              </a:rPr>
              <a:t>■</a:t>
            </a:r>
            <a:r>
              <a:rPr kumimoji="1" lang="ja-JP" altLang="en-US" sz="2400" b="0" i="0" u="none" strike="noStrike" kern="1200" cap="none" spc="0" normalizeH="0" baseline="0" noProof="1">
                <a:ln>
                  <a:noFill/>
                </a:ln>
                <a:solidFill>
                  <a:prstClr val="black"/>
                </a:solidFill>
                <a:effectLst/>
                <a:uLnTx/>
                <a:uFillTx/>
                <a:latin typeface="Meiryo UI"/>
                <a:ea typeface="Meiryo UI"/>
                <a:cs typeface="+mn-cs"/>
              </a:rPr>
              <a:t>積極的に共有した方が良い理由</a:t>
            </a:r>
            <a:r>
              <a:rPr kumimoji="1" lang="en-US" altLang="ja-JP" sz="2400" b="0" i="0" u="none" strike="noStrike" kern="1200" cap="none" spc="0" normalizeH="0" baseline="0" noProof="1">
                <a:ln>
                  <a:noFill/>
                </a:ln>
                <a:solidFill>
                  <a:prstClr val="black"/>
                </a:solidFill>
                <a:effectLst/>
                <a:uLnTx/>
                <a:uFillTx/>
                <a:latin typeface="Meiryo UI"/>
                <a:ea typeface="Meiryo UI"/>
                <a:cs typeface="+mn-cs"/>
              </a:rPr>
              <a:t>(</a:t>
            </a:r>
            <a:r>
              <a:rPr kumimoji="1" lang="ja-JP" altLang="en-US" sz="2400" b="0" i="0" u="none" strike="noStrike" kern="1200" cap="none" spc="0" normalizeH="0" baseline="0" noProof="1">
                <a:ln>
                  <a:noFill/>
                </a:ln>
                <a:solidFill>
                  <a:prstClr val="black"/>
                </a:solidFill>
                <a:effectLst/>
                <a:uLnTx/>
                <a:uFillTx/>
                <a:latin typeface="Meiryo UI"/>
                <a:ea typeface="Meiryo UI"/>
                <a:cs typeface="+mn-cs"/>
              </a:rPr>
              <a:t>攻めの観点</a:t>
            </a:r>
            <a:r>
              <a:rPr kumimoji="1" lang="en-US" altLang="ja-JP" sz="2400" b="0" i="0" u="none" strike="noStrike" kern="1200" cap="none" spc="0" normalizeH="0" baseline="0" noProof="1">
                <a:ln>
                  <a:noFill/>
                </a:ln>
                <a:solidFill>
                  <a:prstClr val="black"/>
                </a:solidFill>
                <a:effectLst/>
                <a:uLnTx/>
                <a:uFillTx/>
                <a:latin typeface="Meiryo UI"/>
                <a:ea typeface="Meiryo UI"/>
                <a:cs typeface="+mn-cs"/>
              </a:rPr>
              <a:t>)</a:t>
            </a:r>
            <a:r>
              <a:rPr kumimoji="1" lang="ja-JP" altLang="en-US" sz="2400" b="0" i="0" u="none" strike="noStrike" kern="1200" cap="none" spc="0" normalizeH="0" baseline="0" noProof="1">
                <a:ln>
                  <a:noFill/>
                </a:ln>
                <a:solidFill>
                  <a:prstClr val="black"/>
                </a:solidFill>
                <a:effectLst/>
                <a:uLnTx/>
                <a:uFillTx/>
                <a:latin typeface="Meiryo UI"/>
                <a:ea typeface="Meiryo UI"/>
                <a:cs typeface="+mn-cs"/>
              </a:rPr>
              <a:t>と、共有せざるを得ない理由</a:t>
            </a:r>
            <a:r>
              <a:rPr kumimoji="1" lang="en-US" altLang="ja-JP" sz="2400" b="0" i="0" u="none" strike="noStrike" kern="1200" cap="none" spc="0" normalizeH="0" baseline="0" noProof="1">
                <a:ln>
                  <a:noFill/>
                </a:ln>
                <a:solidFill>
                  <a:prstClr val="black"/>
                </a:solidFill>
                <a:effectLst/>
                <a:uLnTx/>
                <a:uFillTx/>
                <a:latin typeface="Meiryo UI"/>
                <a:ea typeface="Meiryo UI"/>
                <a:cs typeface="+mn-cs"/>
              </a:rPr>
              <a:t>(</a:t>
            </a:r>
            <a:r>
              <a:rPr kumimoji="1" lang="ja-JP" altLang="en-US" sz="2400" b="0" i="0" u="none" strike="noStrike" kern="1200" cap="none" spc="0" normalizeH="0" baseline="0" noProof="1">
                <a:ln>
                  <a:noFill/>
                </a:ln>
                <a:solidFill>
                  <a:prstClr val="black"/>
                </a:solidFill>
                <a:effectLst/>
                <a:uLnTx/>
                <a:uFillTx/>
                <a:latin typeface="Meiryo UI"/>
                <a:ea typeface="Meiryo UI"/>
                <a:cs typeface="+mn-cs"/>
              </a:rPr>
              <a:t>守りの観点</a:t>
            </a:r>
            <a:r>
              <a:rPr kumimoji="1" lang="en-US" altLang="ja-JP" sz="2400" b="0" i="0" u="none" strike="noStrike" kern="1200" cap="none" spc="0" normalizeH="0" baseline="0" noProof="1">
                <a:ln>
                  <a:noFill/>
                </a:ln>
                <a:solidFill>
                  <a:prstClr val="black"/>
                </a:solidFill>
                <a:effectLst/>
                <a:uLnTx/>
                <a:uFillTx/>
                <a:latin typeface="Meiryo UI"/>
                <a:ea typeface="Meiryo UI"/>
                <a:cs typeface="+mn-cs"/>
              </a:rPr>
              <a:t>)</a:t>
            </a:r>
          </a:p>
        </p:txBody>
      </p:sp>
      <p:sp>
        <p:nvSpPr>
          <p:cNvPr id="5" name="テキスト ボックス 4">
            <a:extLst>
              <a:ext uri="{FF2B5EF4-FFF2-40B4-BE49-F238E27FC236}">
                <a16:creationId xmlns:a16="http://schemas.microsoft.com/office/drawing/2014/main" id="{638BC291-22CB-E40E-1B6E-D0DE7F0D2AF9}"/>
              </a:ext>
            </a:extLst>
          </p:cNvPr>
          <p:cNvSpPr txBox="1"/>
          <p:nvPr/>
        </p:nvSpPr>
        <p:spPr>
          <a:xfrm>
            <a:off x="425749" y="1856376"/>
            <a:ext cx="35610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攻め</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の観点</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テキスト ボックス 5">
            <a:extLst>
              <a:ext uri="{FF2B5EF4-FFF2-40B4-BE49-F238E27FC236}">
                <a16:creationId xmlns:a16="http://schemas.microsoft.com/office/drawing/2014/main" id="{054EBD67-B26F-2F03-7EBA-99B8CE0DA006}"/>
              </a:ext>
            </a:extLst>
          </p:cNvPr>
          <p:cNvSpPr txBox="1"/>
          <p:nvPr/>
        </p:nvSpPr>
        <p:spPr>
          <a:xfrm>
            <a:off x="397806" y="4349095"/>
            <a:ext cx="35610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守り</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の観点</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正方形/長方形 7">
            <a:extLst>
              <a:ext uri="{FF2B5EF4-FFF2-40B4-BE49-F238E27FC236}">
                <a16:creationId xmlns:a16="http://schemas.microsoft.com/office/drawing/2014/main" id="{F2EAE2CD-0B53-796A-AB63-B65D7F196367}"/>
              </a:ext>
            </a:extLst>
          </p:cNvPr>
          <p:cNvSpPr/>
          <p:nvPr/>
        </p:nvSpPr>
        <p:spPr>
          <a:xfrm>
            <a:off x="518878" y="4733958"/>
            <a:ext cx="5040000" cy="193643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1">
                <a:ln>
                  <a:noFill/>
                </a:ln>
                <a:solidFill>
                  <a:srgbClr val="C00000"/>
                </a:solidFill>
                <a:effectLst/>
                <a:uLnTx/>
                <a:uFillTx/>
                <a:latin typeface="Meiryo UI"/>
                <a:ea typeface="Meiryo UI"/>
                <a:cs typeface="+mn-cs"/>
              </a:rPr>
              <a:t>義務化や必然性</a:t>
            </a: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のため、規制対応や国際ルールに従う必要がある</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　　</a:t>
            </a:r>
            <a:endParaRPr kumimoji="1" lang="ja-JP" altLang="en-US" sz="10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0" name="正方形/長方形 9">
            <a:extLst>
              <a:ext uri="{FF2B5EF4-FFF2-40B4-BE49-F238E27FC236}">
                <a16:creationId xmlns:a16="http://schemas.microsoft.com/office/drawing/2014/main" id="{88662031-93FA-FC7F-D5BE-F068186006B3}"/>
              </a:ext>
            </a:extLst>
          </p:cNvPr>
          <p:cNvSpPr/>
          <p:nvPr/>
        </p:nvSpPr>
        <p:spPr>
          <a:xfrm>
            <a:off x="518878" y="2256180"/>
            <a:ext cx="5040000" cy="193643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1">
                <a:ln>
                  <a:noFill/>
                </a:ln>
                <a:solidFill>
                  <a:srgbClr val="C00000"/>
                </a:solidFill>
                <a:effectLst/>
                <a:uLnTx/>
                <a:uFillTx/>
                <a:latin typeface="Meiryo UI"/>
                <a:ea typeface="Meiryo UI"/>
                <a:cs typeface="+mn-cs"/>
              </a:rPr>
              <a:t>競争力強化</a:t>
            </a: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のため、データ連携を積極的にビジネスに生かす</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　　　</a:t>
            </a:r>
            <a:endParaRPr kumimoji="1" lang="en-US" altLang="ja-JP" sz="16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a:t>
            </a:r>
          </a:p>
        </p:txBody>
      </p:sp>
      <p:sp>
        <p:nvSpPr>
          <p:cNvPr id="23" name="楕円 22">
            <a:extLst>
              <a:ext uri="{FF2B5EF4-FFF2-40B4-BE49-F238E27FC236}">
                <a16:creationId xmlns:a16="http://schemas.microsoft.com/office/drawing/2014/main" id="{05EDCEEF-4E7F-3BE5-F625-675458CA4F9C}"/>
              </a:ext>
            </a:extLst>
          </p:cNvPr>
          <p:cNvSpPr/>
          <p:nvPr/>
        </p:nvSpPr>
        <p:spPr>
          <a:xfrm>
            <a:off x="968795" y="2723344"/>
            <a:ext cx="2104302" cy="11841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4" name="テキスト ボックス 23">
            <a:extLst>
              <a:ext uri="{FF2B5EF4-FFF2-40B4-BE49-F238E27FC236}">
                <a16:creationId xmlns:a16="http://schemas.microsoft.com/office/drawing/2014/main" id="{54776725-900C-B430-0EAE-705E8323E9AE}"/>
              </a:ext>
            </a:extLst>
          </p:cNvPr>
          <p:cNvSpPr txBox="1"/>
          <p:nvPr/>
        </p:nvSpPr>
        <p:spPr>
          <a:xfrm>
            <a:off x="1236733" y="2875177"/>
            <a:ext cx="16257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1">
                <a:ln>
                  <a:noFill/>
                </a:ln>
                <a:solidFill>
                  <a:prstClr val="black"/>
                </a:solidFill>
                <a:effectLst/>
                <a:uLnTx/>
                <a:uFillTx/>
                <a:latin typeface="Meiryo UI"/>
                <a:ea typeface="Meiryo UI"/>
                <a:cs typeface="+mn-cs"/>
              </a:rPr>
              <a:t>新ビジネス展開</a:t>
            </a:r>
            <a:endParaRPr kumimoji="1" lang="en-US" altLang="ja-JP" sz="1800" b="1" i="0" u="none" strike="noStrike" kern="1200" cap="none" spc="0" normalizeH="0" baseline="0" noProof="1">
              <a:ln>
                <a:noFill/>
              </a:ln>
              <a:solidFill>
                <a:prstClr val="black"/>
              </a:solidFill>
              <a:effectLst/>
              <a:uLnTx/>
              <a:uFillTx/>
              <a:latin typeface="Meiryo UI"/>
              <a:ea typeface="Meiryo UI"/>
              <a:cs typeface="+mn-cs"/>
            </a:endParaRPr>
          </a:p>
        </p:txBody>
      </p:sp>
      <p:sp>
        <p:nvSpPr>
          <p:cNvPr id="25" name="テキスト ボックス 24">
            <a:extLst>
              <a:ext uri="{FF2B5EF4-FFF2-40B4-BE49-F238E27FC236}">
                <a16:creationId xmlns:a16="http://schemas.microsoft.com/office/drawing/2014/main" id="{C047A2A1-E556-2FB9-A4A5-E6C7E71BCFE6}"/>
              </a:ext>
            </a:extLst>
          </p:cNvPr>
          <p:cNvSpPr txBox="1"/>
          <p:nvPr/>
        </p:nvSpPr>
        <p:spPr>
          <a:xfrm>
            <a:off x="1164297" y="3259745"/>
            <a:ext cx="182293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異業種のデータを活用</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p:txBody>
      </p:sp>
      <p:sp>
        <p:nvSpPr>
          <p:cNvPr id="26" name="楕円 25">
            <a:extLst>
              <a:ext uri="{FF2B5EF4-FFF2-40B4-BE49-F238E27FC236}">
                <a16:creationId xmlns:a16="http://schemas.microsoft.com/office/drawing/2014/main" id="{38BA0049-FD64-5336-D8F0-3A2DBB72CD63}"/>
              </a:ext>
            </a:extLst>
          </p:cNvPr>
          <p:cNvSpPr/>
          <p:nvPr/>
        </p:nvSpPr>
        <p:spPr>
          <a:xfrm>
            <a:off x="3173994" y="2723344"/>
            <a:ext cx="2104302" cy="11841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7" name="テキスト ボックス 26">
            <a:extLst>
              <a:ext uri="{FF2B5EF4-FFF2-40B4-BE49-F238E27FC236}">
                <a16:creationId xmlns:a16="http://schemas.microsoft.com/office/drawing/2014/main" id="{24715984-6569-9684-5F11-59C376E4FF35}"/>
              </a:ext>
            </a:extLst>
          </p:cNvPr>
          <p:cNvSpPr txBox="1"/>
          <p:nvPr/>
        </p:nvSpPr>
        <p:spPr>
          <a:xfrm>
            <a:off x="3672147" y="2892314"/>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1">
                <a:ln>
                  <a:noFill/>
                </a:ln>
                <a:solidFill>
                  <a:prstClr val="black"/>
                </a:solidFill>
                <a:effectLst/>
                <a:uLnTx/>
                <a:uFillTx/>
                <a:latin typeface="Meiryo UI"/>
                <a:ea typeface="Meiryo UI"/>
                <a:cs typeface="+mn-cs"/>
              </a:rPr>
              <a:t>課題解決</a:t>
            </a:r>
            <a:endParaRPr kumimoji="1" lang="en-US" altLang="ja-JP" sz="1800" b="1" i="0" u="none" strike="noStrike" kern="1200" cap="none" spc="0" normalizeH="0" baseline="0" noProof="1">
              <a:ln>
                <a:noFill/>
              </a:ln>
              <a:solidFill>
                <a:prstClr val="black"/>
              </a:solidFill>
              <a:effectLst/>
              <a:uLnTx/>
              <a:uFillTx/>
              <a:latin typeface="Meiryo UI"/>
              <a:ea typeface="Meiryo UI"/>
              <a:cs typeface="+mn-cs"/>
            </a:endParaRPr>
          </a:p>
        </p:txBody>
      </p:sp>
      <p:sp>
        <p:nvSpPr>
          <p:cNvPr id="28" name="テキスト ボックス 27">
            <a:extLst>
              <a:ext uri="{FF2B5EF4-FFF2-40B4-BE49-F238E27FC236}">
                <a16:creationId xmlns:a16="http://schemas.microsoft.com/office/drawing/2014/main" id="{95A15A0F-D35F-19FE-CC52-A5F4A2F9B970}"/>
              </a:ext>
            </a:extLst>
          </p:cNvPr>
          <p:cNvSpPr txBox="1"/>
          <p:nvPr/>
        </p:nvSpPr>
        <p:spPr>
          <a:xfrm>
            <a:off x="3439534" y="3259744"/>
            <a:ext cx="152317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新たな視点で分析</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p:txBody>
      </p:sp>
      <p:sp>
        <p:nvSpPr>
          <p:cNvPr id="29" name="楕円 28">
            <a:extLst>
              <a:ext uri="{FF2B5EF4-FFF2-40B4-BE49-F238E27FC236}">
                <a16:creationId xmlns:a16="http://schemas.microsoft.com/office/drawing/2014/main" id="{3633CBDD-F1F2-1939-387E-E982B53787E4}"/>
              </a:ext>
            </a:extLst>
          </p:cNvPr>
          <p:cNvSpPr/>
          <p:nvPr/>
        </p:nvSpPr>
        <p:spPr>
          <a:xfrm>
            <a:off x="997465" y="5170558"/>
            <a:ext cx="2104302" cy="1184115"/>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30" name="テキスト ボックス 29">
            <a:extLst>
              <a:ext uri="{FF2B5EF4-FFF2-40B4-BE49-F238E27FC236}">
                <a16:creationId xmlns:a16="http://schemas.microsoft.com/office/drawing/2014/main" id="{B4FE42A3-F2FF-E738-9720-2528A78F778D}"/>
              </a:ext>
            </a:extLst>
          </p:cNvPr>
          <p:cNvSpPr txBox="1"/>
          <p:nvPr/>
        </p:nvSpPr>
        <p:spPr>
          <a:xfrm>
            <a:off x="1495618" y="5271459"/>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1">
                <a:ln>
                  <a:noFill/>
                </a:ln>
                <a:solidFill>
                  <a:prstClr val="black"/>
                </a:solidFill>
                <a:effectLst/>
                <a:uLnTx/>
                <a:uFillTx/>
                <a:latin typeface="Meiryo UI"/>
                <a:ea typeface="Meiryo UI"/>
                <a:cs typeface="+mn-cs"/>
              </a:rPr>
              <a:t>規制対応</a:t>
            </a:r>
            <a:endParaRPr kumimoji="1" lang="en-US" altLang="ja-JP" sz="1800" b="1" i="0" u="none" strike="noStrike" kern="1200" cap="none" spc="0" normalizeH="0" baseline="0" noProof="1">
              <a:ln>
                <a:noFill/>
              </a:ln>
              <a:solidFill>
                <a:prstClr val="black"/>
              </a:solidFill>
              <a:effectLst/>
              <a:uLnTx/>
              <a:uFillTx/>
              <a:latin typeface="Meiryo UI"/>
              <a:ea typeface="Meiryo UI"/>
              <a:cs typeface="+mn-cs"/>
            </a:endParaRPr>
          </a:p>
        </p:txBody>
      </p:sp>
      <p:sp>
        <p:nvSpPr>
          <p:cNvPr id="31" name="テキスト ボックス 30">
            <a:extLst>
              <a:ext uri="{FF2B5EF4-FFF2-40B4-BE49-F238E27FC236}">
                <a16:creationId xmlns:a16="http://schemas.microsoft.com/office/drawing/2014/main" id="{224A7AC5-14B0-5746-B1BB-AED3B2095037}"/>
              </a:ext>
            </a:extLst>
          </p:cNvPr>
          <p:cNvSpPr txBox="1"/>
          <p:nvPr/>
        </p:nvSpPr>
        <p:spPr>
          <a:xfrm>
            <a:off x="1344134" y="5684884"/>
            <a:ext cx="1410964"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ルールに準拠する</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必要性</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p:txBody>
      </p:sp>
      <p:sp>
        <p:nvSpPr>
          <p:cNvPr id="32" name="楕円 31">
            <a:extLst>
              <a:ext uri="{FF2B5EF4-FFF2-40B4-BE49-F238E27FC236}">
                <a16:creationId xmlns:a16="http://schemas.microsoft.com/office/drawing/2014/main" id="{24600A16-FB9F-087B-5598-5F9B2F7BFBA4}"/>
              </a:ext>
            </a:extLst>
          </p:cNvPr>
          <p:cNvSpPr/>
          <p:nvPr/>
        </p:nvSpPr>
        <p:spPr>
          <a:xfrm>
            <a:off x="3202664" y="5170558"/>
            <a:ext cx="2104302" cy="1184115"/>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33" name="テキスト ボックス 32">
            <a:extLst>
              <a:ext uri="{FF2B5EF4-FFF2-40B4-BE49-F238E27FC236}">
                <a16:creationId xmlns:a16="http://schemas.microsoft.com/office/drawing/2014/main" id="{E3308001-C065-C34E-C4F6-5AC8E99AA114}"/>
              </a:ext>
            </a:extLst>
          </p:cNvPr>
          <p:cNvSpPr txBox="1"/>
          <p:nvPr/>
        </p:nvSpPr>
        <p:spPr>
          <a:xfrm>
            <a:off x="3700167" y="5267988"/>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1">
                <a:ln>
                  <a:noFill/>
                </a:ln>
                <a:solidFill>
                  <a:prstClr val="black"/>
                </a:solidFill>
                <a:effectLst/>
                <a:uLnTx/>
                <a:uFillTx/>
                <a:latin typeface="Meiryo UI"/>
                <a:ea typeface="Meiryo UI"/>
                <a:cs typeface="+mn-cs"/>
              </a:rPr>
              <a:t>孤立防止</a:t>
            </a:r>
            <a:endParaRPr kumimoji="1" lang="en-US" altLang="ja-JP" sz="1800" b="1" i="0" u="none" strike="noStrike" kern="1200" cap="none" spc="0" normalizeH="0" baseline="0" noProof="1">
              <a:ln>
                <a:noFill/>
              </a:ln>
              <a:solidFill>
                <a:prstClr val="black"/>
              </a:solidFill>
              <a:effectLst/>
              <a:uLnTx/>
              <a:uFillTx/>
              <a:latin typeface="Meiryo UI"/>
              <a:ea typeface="Meiryo UI"/>
              <a:cs typeface="+mn-cs"/>
            </a:endParaRPr>
          </a:p>
        </p:txBody>
      </p:sp>
      <p:sp>
        <p:nvSpPr>
          <p:cNvPr id="34" name="テキスト ボックス 33">
            <a:extLst>
              <a:ext uri="{FF2B5EF4-FFF2-40B4-BE49-F238E27FC236}">
                <a16:creationId xmlns:a16="http://schemas.microsoft.com/office/drawing/2014/main" id="{F67AC31C-1261-2811-A616-1B150F776D8B}"/>
              </a:ext>
            </a:extLst>
          </p:cNvPr>
          <p:cNvSpPr txBox="1"/>
          <p:nvPr/>
        </p:nvSpPr>
        <p:spPr>
          <a:xfrm>
            <a:off x="3434956" y="5605322"/>
            <a:ext cx="1661032"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日本以外が</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データスペースを利用</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p:txBody>
      </p:sp>
      <p:sp>
        <p:nvSpPr>
          <p:cNvPr id="35" name="四角形: 角を丸くする 34">
            <a:extLst>
              <a:ext uri="{FF2B5EF4-FFF2-40B4-BE49-F238E27FC236}">
                <a16:creationId xmlns:a16="http://schemas.microsoft.com/office/drawing/2014/main" id="{EC819816-F41A-4368-3FC0-F477B3ADFEAA}"/>
              </a:ext>
            </a:extLst>
          </p:cNvPr>
          <p:cNvSpPr/>
          <p:nvPr/>
        </p:nvSpPr>
        <p:spPr>
          <a:xfrm>
            <a:off x="6056381" y="2243499"/>
            <a:ext cx="5192678" cy="4377925"/>
          </a:xfrm>
          <a:prstGeom prst="roundRect">
            <a:avLst>
              <a:gd name="adj" fmla="val 27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36" name="テキスト ボックス 35">
            <a:extLst>
              <a:ext uri="{FF2B5EF4-FFF2-40B4-BE49-F238E27FC236}">
                <a16:creationId xmlns:a16="http://schemas.microsoft.com/office/drawing/2014/main" id="{07C5DADF-5345-6E53-9E6E-91E8407DC51F}"/>
              </a:ext>
            </a:extLst>
          </p:cNvPr>
          <p:cNvSpPr txBox="1"/>
          <p:nvPr/>
        </p:nvSpPr>
        <p:spPr>
          <a:xfrm>
            <a:off x="5939158" y="1818276"/>
            <a:ext cx="546210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データ主権</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38" name="直線コネクタ 37">
            <a:extLst>
              <a:ext uri="{FF2B5EF4-FFF2-40B4-BE49-F238E27FC236}">
                <a16:creationId xmlns:a16="http://schemas.microsoft.com/office/drawing/2014/main" id="{8B4B9387-9EE8-D256-2D09-ECB02E0E912E}"/>
              </a:ext>
            </a:extLst>
          </p:cNvPr>
          <p:cNvCxnSpPr/>
          <p:nvPr/>
        </p:nvCxnSpPr>
        <p:spPr>
          <a:xfrm>
            <a:off x="5795751" y="1703810"/>
            <a:ext cx="0" cy="5037558"/>
          </a:xfrm>
          <a:prstGeom prst="line">
            <a:avLst/>
          </a:prstGeom>
        </p:spPr>
        <p:style>
          <a:lnRef idx="1">
            <a:schemeClr val="dk1"/>
          </a:lnRef>
          <a:fillRef idx="0">
            <a:schemeClr val="dk1"/>
          </a:fillRef>
          <a:effectRef idx="0">
            <a:schemeClr val="dk1"/>
          </a:effectRef>
          <a:fontRef idx="minor">
            <a:schemeClr val="tx1"/>
          </a:fontRef>
        </p:style>
      </p:cxnSp>
      <p:pic>
        <p:nvPicPr>
          <p:cNvPr id="40" name="グラフィックス 39" descr="剣 枠線">
            <a:extLst>
              <a:ext uri="{FF2B5EF4-FFF2-40B4-BE49-F238E27FC236}">
                <a16:creationId xmlns:a16="http://schemas.microsoft.com/office/drawing/2014/main" id="{9218FFE5-4B7A-1F88-5CA0-894B3E3154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3131" y="1837283"/>
            <a:ext cx="406217" cy="406217"/>
          </a:xfrm>
          <a:prstGeom prst="rect">
            <a:avLst/>
          </a:prstGeom>
        </p:spPr>
      </p:pic>
      <p:pic>
        <p:nvPicPr>
          <p:cNvPr id="42" name="グラフィックス 41" descr="中世の甲冑 枠線">
            <a:extLst>
              <a:ext uri="{FF2B5EF4-FFF2-40B4-BE49-F238E27FC236}">
                <a16:creationId xmlns:a16="http://schemas.microsoft.com/office/drawing/2014/main" id="{8D658F64-4DFB-5174-45A3-51DE3CA605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5672" y="4339179"/>
            <a:ext cx="419941" cy="419941"/>
          </a:xfrm>
          <a:prstGeom prst="rect">
            <a:avLst/>
          </a:prstGeom>
        </p:spPr>
      </p:pic>
      <p:pic>
        <p:nvPicPr>
          <p:cNvPr id="44" name="グラフィックス 43" descr="ユーザー 単色塗りつぶし">
            <a:extLst>
              <a:ext uri="{FF2B5EF4-FFF2-40B4-BE49-F238E27FC236}">
                <a16:creationId xmlns:a16="http://schemas.microsoft.com/office/drawing/2014/main" id="{1B3BA89D-DECB-8D0C-A98E-980848E4EBF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34415" y="4020785"/>
            <a:ext cx="482837" cy="482837"/>
          </a:xfrm>
          <a:prstGeom prst="rect">
            <a:avLst/>
          </a:prstGeom>
        </p:spPr>
      </p:pic>
      <p:sp>
        <p:nvSpPr>
          <p:cNvPr id="46" name="テキスト ボックス 45">
            <a:extLst>
              <a:ext uri="{FF2B5EF4-FFF2-40B4-BE49-F238E27FC236}">
                <a16:creationId xmlns:a16="http://schemas.microsoft.com/office/drawing/2014/main" id="{3AADFA1A-7916-C5A2-6BD7-AD584140496E}"/>
              </a:ext>
            </a:extLst>
          </p:cNvPr>
          <p:cNvSpPr txBox="1"/>
          <p:nvPr/>
        </p:nvSpPr>
        <p:spPr>
          <a:xfrm>
            <a:off x="6254858" y="3532580"/>
            <a:ext cx="340990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1">
                <a:ln>
                  <a:noFill/>
                </a:ln>
                <a:solidFill>
                  <a:prstClr val="black"/>
                </a:solidFill>
                <a:effectLst/>
                <a:uLnTx/>
                <a:uFillTx/>
                <a:latin typeface="Meiryo UI"/>
                <a:ea typeface="Meiryo UI"/>
                <a:cs typeface="+mn-cs"/>
              </a:rPr>
              <a:t>①データはデータ提供元のもの</a:t>
            </a:r>
            <a:endParaRPr kumimoji="1" lang="en-US" altLang="ja-JP" sz="2000" b="1" i="0" u="none" strike="noStrike" kern="1200" cap="none" spc="0" normalizeH="0" baseline="0" noProof="1">
              <a:ln>
                <a:noFill/>
              </a:ln>
              <a:solidFill>
                <a:prstClr val="black"/>
              </a:solidFill>
              <a:effectLst/>
              <a:uLnTx/>
              <a:uFillTx/>
              <a:latin typeface="Meiryo UI"/>
              <a:ea typeface="Meiryo UI"/>
              <a:cs typeface="+mn-cs"/>
            </a:endParaRPr>
          </a:p>
        </p:txBody>
      </p:sp>
      <p:sp>
        <p:nvSpPr>
          <p:cNvPr id="62" name="テキスト ボックス 61">
            <a:extLst>
              <a:ext uri="{FF2B5EF4-FFF2-40B4-BE49-F238E27FC236}">
                <a16:creationId xmlns:a16="http://schemas.microsoft.com/office/drawing/2014/main" id="{E0853869-F840-AC82-A053-538A0A349ACA}"/>
              </a:ext>
            </a:extLst>
          </p:cNvPr>
          <p:cNvSpPr txBox="1"/>
          <p:nvPr/>
        </p:nvSpPr>
        <p:spPr>
          <a:xfrm>
            <a:off x="6326209" y="5144354"/>
            <a:ext cx="376417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1">
                <a:ln>
                  <a:noFill/>
                </a:ln>
                <a:solidFill>
                  <a:prstClr val="black"/>
                </a:solidFill>
                <a:effectLst/>
                <a:uLnTx/>
                <a:uFillTx/>
                <a:latin typeface="Meiryo UI"/>
                <a:ea typeface="Meiryo UI"/>
                <a:cs typeface="+mn-cs"/>
              </a:rPr>
              <a:t>②特定の利用者のみに公開できる</a:t>
            </a:r>
            <a:endParaRPr kumimoji="1" lang="en-US" altLang="ja-JP" sz="2000" b="1" i="0" u="none" strike="noStrike" kern="1200" cap="none" spc="0" normalizeH="0" baseline="0" noProof="1">
              <a:ln>
                <a:noFill/>
              </a:ln>
              <a:solidFill>
                <a:prstClr val="black"/>
              </a:solidFill>
              <a:effectLst/>
              <a:uLnTx/>
              <a:uFillTx/>
              <a:latin typeface="Meiryo UI"/>
              <a:ea typeface="Meiryo UI"/>
              <a:cs typeface="+mn-cs"/>
            </a:endParaRPr>
          </a:p>
        </p:txBody>
      </p:sp>
      <p:cxnSp>
        <p:nvCxnSpPr>
          <p:cNvPr id="63" name="直線矢印コネクタ 62">
            <a:extLst>
              <a:ext uri="{FF2B5EF4-FFF2-40B4-BE49-F238E27FC236}">
                <a16:creationId xmlns:a16="http://schemas.microsoft.com/office/drawing/2014/main" id="{A282A3BA-0630-35D8-DFFA-80E2052F8DDF}"/>
              </a:ext>
            </a:extLst>
          </p:cNvPr>
          <p:cNvCxnSpPr>
            <a:cxnSpLocks/>
          </p:cNvCxnSpPr>
          <p:nvPr/>
        </p:nvCxnSpPr>
        <p:spPr>
          <a:xfrm flipV="1">
            <a:off x="7421813" y="5685109"/>
            <a:ext cx="1870157" cy="37973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4" name="直線矢印コネクタ 63">
            <a:extLst>
              <a:ext uri="{FF2B5EF4-FFF2-40B4-BE49-F238E27FC236}">
                <a16:creationId xmlns:a16="http://schemas.microsoft.com/office/drawing/2014/main" id="{30FAFF99-77EC-C995-AF4E-BCD50DCBDD85}"/>
              </a:ext>
            </a:extLst>
          </p:cNvPr>
          <p:cNvCxnSpPr>
            <a:cxnSpLocks/>
          </p:cNvCxnSpPr>
          <p:nvPr/>
        </p:nvCxnSpPr>
        <p:spPr>
          <a:xfrm>
            <a:off x="7731020" y="6131636"/>
            <a:ext cx="2101466" cy="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65" name="円: 塗りつぶしなし 64">
            <a:extLst>
              <a:ext uri="{FF2B5EF4-FFF2-40B4-BE49-F238E27FC236}">
                <a16:creationId xmlns:a16="http://schemas.microsoft.com/office/drawing/2014/main" id="{73D2F77F-16D1-F0A7-B175-1217366DFE83}"/>
              </a:ext>
            </a:extLst>
          </p:cNvPr>
          <p:cNvSpPr/>
          <p:nvPr/>
        </p:nvSpPr>
        <p:spPr>
          <a:xfrm>
            <a:off x="8316499" y="5685109"/>
            <a:ext cx="330587" cy="298937"/>
          </a:xfrm>
          <a:prstGeom prst="donut">
            <a:avLst>
              <a:gd name="adj" fmla="val 117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6" name="乗算記号 65">
            <a:extLst>
              <a:ext uri="{FF2B5EF4-FFF2-40B4-BE49-F238E27FC236}">
                <a16:creationId xmlns:a16="http://schemas.microsoft.com/office/drawing/2014/main" id="{4F700A6A-3E02-6B7C-3C0D-7BA41B40E9CA}"/>
              </a:ext>
            </a:extLst>
          </p:cNvPr>
          <p:cNvSpPr/>
          <p:nvPr/>
        </p:nvSpPr>
        <p:spPr>
          <a:xfrm>
            <a:off x="8802533" y="5956946"/>
            <a:ext cx="385069" cy="349380"/>
          </a:xfrm>
          <a:prstGeom prst="mathMultipl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pic>
        <p:nvPicPr>
          <p:cNvPr id="67" name="グラフィックス 66" descr="男性のプロフィール 単色塗りつぶし">
            <a:extLst>
              <a:ext uri="{FF2B5EF4-FFF2-40B4-BE49-F238E27FC236}">
                <a16:creationId xmlns:a16="http://schemas.microsoft.com/office/drawing/2014/main" id="{44D1447B-92ED-5B99-32E4-B2BC80F482A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36112" y="5883388"/>
            <a:ext cx="540516" cy="540516"/>
          </a:xfrm>
          <a:prstGeom prst="rect">
            <a:avLst/>
          </a:prstGeom>
        </p:spPr>
      </p:pic>
      <p:sp>
        <p:nvSpPr>
          <p:cNvPr id="68" name="フローチャート: 磁気ディスク 67">
            <a:extLst>
              <a:ext uri="{FF2B5EF4-FFF2-40B4-BE49-F238E27FC236}">
                <a16:creationId xmlns:a16="http://schemas.microsoft.com/office/drawing/2014/main" id="{64B4308E-E72D-E52C-95E7-A637013E4019}"/>
              </a:ext>
            </a:extLst>
          </p:cNvPr>
          <p:cNvSpPr/>
          <p:nvPr/>
        </p:nvSpPr>
        <p:spPr>
          <a:xfrm>
            <a:off x="6757790" y="4452027"/>
            <a:ext cx="637052" cy="482836"/>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a:ea typeface="Meiryo UI"/>
                <a:cs typeface="+mn-cs"/>
              </a:rPr>
              <a:t>データ</a:t>
            </a:r>
          </a:p>
        </p:txBody>
      </p:sp>
      <p:pic>
        <p:nvPicPr>
          <p:cNvPr id="69" name="グラフィックス 68" descr="ユーザー 単色塗りつぶし">
            <a:extLst>
              <a:ext uri="{FF2B5EF4-FFF2-40B4-BE49-F238E27FC236}">
                <a16:creationId xmlns:a16="http://schemas.microsoft.com/office/drawing/2014/main" id="{CB40D823-EC69-47AB-C4E1-5B7F34E1C28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18422" y="4020785"/>
            <a:ext cx="482837" cy="482837"/>
          </a:xfrm>
          <a:prstGeom prst="rect">
            <a:avLst/>
          </a:prstGeom>
        </p:spPr>
      </p:pic>
      <p:sp>
        <p:nvSpPr>
          <p:cNvPr id="70" name="フローチャート: 磁気ディスク 69">
            <a:extLst>
              <a:ext uri="{FF2B5EF4-FFF2-40B4-BE49-F238E27FC236}">
                <a16:creationId xmlns:a16="http://schemas.microsoft.com/office/drawing/2014/main" id="{E18AA33F-F99E-BC39-07BF-3681AD49F0E6}"/>
              </a:ext>
            </a:extLst>
          </p:cNvPr>
          <p:cNvSpPr/>
          <p:nvPr/>
        </p:nvSpPr>
        <p:spPr>
          <a:xfrm>
            <a:off x="7538743" y="4452027"/>
            <a:ext cx="637052" cy="482836"/>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a:ea typeface="Meiryo UI"/>
                <a:cs typeface="+mn-cs"/>
              </a:rPr>
              <a:t>データ</a:t>
            </a:r>
          </a:p>
        </p:txBody>
      </p:sp>
      <p:sp>
        <p:nvSpPr>
          <p:cNvPr id="71" name="楕円 70">
            <a:extLst>
              <a:ext uri="{FF2B5EF4-FFF2-40B4-BE49-F238E27FC236}">
                <a16:creationId xmlns:a16="http://schemas.microsoft.com/office/drawing/2014/main" id="{64441D5D-B998-02CE-3A60-A9BA448DDC02}"/>
              </a:ext>
            </a:extLst>
          </p:cNvPr>
          <p:cNvSpPr/>
          <p:nvPr/>
        </p:nvSpPr>
        <p:spPr>
          <a:xfrm>
            <a:off x="9042149" y="3855719"/>
            <a:ext cx="1979778" cy="111546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76" name="テキスト ボックス 75">
            <a:extLst>
              <a:ext uri="{FF2B5EF4-FFF2-40B4-BE49-F238E27FC236}">
                <a16:creationId xmlns:a16="http://schemas.microsoft.com/office/drawing/2014/main" id="{30833DC1-899B-1DA3-4FE0-5CDE348CC60A}"/>
              </a:ext>
            </a:extLst>
          </p:cNvPr>
          <p:cNvSpPr txBox="1"/>
          <p:nvPr/>
        </p:nvSpPr>
        <p:spPr>
          <a:xfrm>
            <a:off x="9299940" y="3946723"/>
            <a:ext cx="158088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1">
                <a:ln>
                  <a:noFill/>
                </a:ln>
                <a:solidFill>
                  <a:prstClr val="black"/>
                </a:solidFill>
                <a:effectLst/>
                <a:uLnTx/>
                <a:uFillTx/>
                <a:latin typeface="Meiryo UI"/>
                <a:ea typeface="Meiryo UI"/>
                <a:cs typeface="+mn-cs"/>
              </a:rPr>
              <a:t>データスペース</a:t>
            </a:r>
            <a:endParaRPr kumimoji="1" lang="en-US" altLang="ja-JP" sz="1800" b="1" i="0" u="none" strike="noStrike" kern="1200" cap="none" spc="0" normalizeH="0" baseline="0" noProof="1">
              <a:ln>
                <a:noFill/>
              </a:ln>
              <a:solidFill>
                <a:prstClr val="black"/>
              </a:solidFill>
              <a:effectLst/>
              <a:uLnTx/>
              <a:uFillTx/>
              <a:latin typeface="Meiryo UI"/>
              <a:ea typeface="Meiryo UI"/>
              <a:cs typeface="+mn-cs"/>
            </a:endParaRPr>
          </a:p>
        </p:txBody>
      </p:sp>
      <p:sp>
        <p:nvSpPr>
          <p:cNvPr id="79" name="フローチャート: 磁気ディスク 78">
            <a:extLst>
              <a:ext uri="{FF2B5EF4-FFF2-40B4-BE49-F238E27FC236}">
                <a16:creationId xmlns:a16="http://schemas.microsoft.com/office/drawing/2014/main" id="{5C9D42F3-81D4-E4C8-0FFA-F73F7F91D084}"/>
              </a:ext>
            </a:extLst>
          </p:cNvPr>
          <p:cNvSpPr/>
          <p:nvPr/>
        </p:nvSpPr>
        <p:spPr>
          <a:xfrm>
            <a:off x="9713512" y="4358758"/>
            <a:ext cx="637052" cy="482836"/>
          </a:xfrm>
          <a:prstGeom prst="flowChartMagneticDisk">
            <a:avLst/>
          </a:prstGeom>
          <a:solidFill>
            <a:schemeClr val="bg1">
              <a:lumMod val="75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データ</a:t>
            </a:r>
          </a:p>
        </p:txBody>
      </p:sp>
      <p:sp>
        <p:nvSpPr>
          <p:cNvPr id="75" name="乗算記号 74">
            <a:extLst>
              <a:ext uri="{FF2B5EF4-FFF2-40B4-BE49-F238E27FC236}">
                <a16:creationId xmlns:a16="http://schemas.microsoft.com/office/drawing/2014/main" id="{A6E36D2A-77CE-5377-C931-529CBDB4118B}"/>
              </a:ext>
            </a:extLst>
          </p:cNvPr>
          <p:cNvSpPr/>
          <p:nvPr/>
        </p:nvSpPr>
        <p:spPr>
          <a:xfrm>
            <a:off x="8815017" y="3826734"/>
            <a:ext cx="385069" cy="349380"/>
          </a:xfrm>
          <a:prstGeom prst="mathMultipl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80" name="円: 塗りつぶしなし 79">
            <a:extLst>
              <a:ext uri="{FF2B5EF4-FFF2-40B4-BE49-F238E27FC236}">
                <a16:creationId xmlns:a16="http://schemas.microsoft.com/office/drawing/2014/main" id="{8D678592-B829-9A89-102F-17634219B91E}"/>
              </a:ext>
            </a:extLst>
          </p:cNvPr>
          <p:cNvSpPr/>
          <p:nvPr/>
        </p:nvSpPr>
        <p:spPr>
          <a:xfrm>
            <a:off x="6568589" y="3867738"/>
            <a:ext cx="330587" cy="298937"/>
          </a:xfrm>
          <a:prstGeom prst="donut">
            <a:avLst>
              <a:gd name="adj" fmla="val 117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81" name="テキスト ボックス 80">
            <a:extLst>
              <a:ext uri="{FF2B5EF4-FFF2-40B4-BE49-F238E27FC236}">
                <a16:creationId xmlns:a16="http://schemas.microsoft.com/office/drawing/2014/main" id="{4DE896AE-508E-C079-7DEE-32EB2AD76594}"/>
              </a:ext>
            </a:extLst>
          </p:cNvPr>
          <p:cNvSpPr txBox="1"/>
          <p:nvPr/>
        </p:nvSpPr>
        <p:spPr>
          <a:xfrm>
            <a:off x="6484056" y="4924898"/>
            <a:ext cx="216918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1">
                <a:ln>
                  <a:noFill/>
                </a:ln>
                <a:solidFill>
                  <a:prstClr val="black"/>
                </a:solidFill>
                <a:effectLst/>
                <a:uLnTx/>
                <a:uFillTx/>
                <a:latin typeface="Meiryo UI"/>
                <a:ea typeface="Meiryo UI"/>
                <a:cs typeface="+mn-cs"/>
              </a:rPr>
              <a:t>データは</a:t>
            </a:r>
            <a:r>
              <a:rPr lang="ja-JP" altLang="en-US" sz="1200" noProof="1">
                <a:solidFill>
                  <a:prstClr val="black"/>
                </a:solidFill>
                <a:latin typeface="Meiryo UI"/>
                <a:ea typeface="Meiryo UI"/>
              </a:rPr>
              <a:t>データ提供元</a:t>
            </a:r>
            <a:r>
              <a:rPr kumimoji="1" lang="ja-JP" altLang="en-US" sz="1200" b="0" i="0" u="none" strike="noStrike" kern="1200" cap="none" spc="0" normalizeH="0" baseline="0" noProof="1">
                <a:ln>
                  <a:noFill/>
                </a:ln>
                <a:solidFill>
                  <a:prstClr val="black"/>
                </a:solidFill>
                <a:effectLst/>
                <a:uLnTx/>
                <a:uFillTx/>
                <a:latin typeface="Meiryo UI"/>
                <a:ea typeface="Meiryo UI"/>
                <a:cs typeface="+mn-cs"/>
              </a:rPr>
              <a:t>が管理する</a:t>
            </a:r>
            <a:endParaRPr kumimoji="1" lang="en-US" altLang="ja-JP" sz="1200" b="0" i="0" u="none" strike="noStrike" kern="1200" cap="none" spc="0" normalizeH="0" baseline="0" noProof="1">
              <a:ln>
                <a:noFill/>
              </a:ln>
              <a:solidFill>
                <a:prstClr val="black"/>
              </a:solidFill>
              <a:effectLst/>
              <a:uLnTx/>
              <a:uFillTx/>
              <a:latin typeface="Meiryo UI"/>
              <a:ea typeface="Meiryo UI"/>
              <a:cs typeface="+mn-cs"/>
            </a:endParaRPr>
          </a:p>
        </p:txBody>
      </p:sp>
      <p:sp>
        <p:nvSpPr>
          <p:cNvPr id="82" name="テキスト ボックス 81">
            <a:extLst>
              <a:ext uri="{FF2B5EF4-FFF2-40B4-BE49-F238E27FC236}">
                <a16:creationId xmlns:a16="http://schemas.microsoft.com/office/drawing/2014/main" id="{72452717-7A6C-5E0E-39EC-56831AA783B5}"/>
              </a:ext>
            </a:extLst>
          </p:cNvPr>
          <p:cNvSpPr txBox="1"/>
          <p:nvPr/>
        </p:nvSpPr>
        <p:spPr>
          <a:xfrm>
            <a:off x="9248811" y="4943933"/>
            <a:ext cx="177965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1">
                <a:ln>
                  <a:noFill/>
                </a:ln>
                <a:solidFill>
                  <a:prstClr val="black"/>
                </a:solidFill>
                <a:effectLst/>
                <a:uLnTx/>
                <a:uFillTx/>
                <a:latin typeface="Meiryo UI"/>
                <a:ea typeface="Meiryo UI"/>
                <a:cs typeface="+mn-cs"/>
              </a:rPr>
              <a:t>データは中央で管理しない</a:t>
            </a:r>
            <a:endParaRPr kumimoji="1" lang="en-US" altLang="ja-JP" sz="1200" b="0" i="0" u="none" strike="noStrike" kern="1200" cap="none" spc="0" normalizeH="0" baseline="0" noProof="1">
              <a:ln>
                <a:noFill/>
              </a:ln>
              <a:solidFill>
                <a:prstClr val="black"/>
              </a:solidFill>
              <a:effectLst/>
              <a:uLnTx/>
              <a:uFillTx/>
              <a:latin typeface="Meiryo UI"/>
              <a:ea typeface="Meiryo UI"/>
              <a:cs typeface="+mn-cs"/>
            </a:endParaRPr>
          </a:p>
        </p:txBody>
      </p:sp>
      <p:sp>
        <p:nvSpPr>
          <p:cNvPr id="83" name="テキスト ボックス 82">
            <a:extLst>
              <a:ext uri="{FF2B5EF4-FFF2-40B4-BE49-F238E27FC236}">
                <a16:creationId xmlns:a16="http://schemas.microsoft.com/office/drawing/2014/main" id="{8811A84A-4FDC-A8A2-81CA-14463592535B}"/>
              </a:ext>
            </a:extLst>
          </p:cNvPr>
          <p:cNvSpPr txBox="1"/>
          <p:nvPr/>
        </p:nvSpPr>
        <p:spPr>
          <a:xfrm>
            <a:off x="9765418" y="5516236"/>
            <a:ext cx="49244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1">
                <a:ln>
                  <a:noFill/>
                </a:ln>
                <a:solidFill>
                  <a:prstClr val="black"/>
                </a:solidFill>
                <a:effectLst/>
                <a:uLnTx/>
                <a:uFillTx/>
                <a:latin typeface="Meiryo UI"/>
                <a:ea typeface="Meiryo UI"/>
                <a:cs typeface="+mn-cs"/>
              </a:rPr>
              <a:t>許可</a:t>
            </a:r>
            <a:endParaRPr kumimoji="1" lang="en-US" altLang="ja-JP" sz="1200" b="0" i="0" u="none" strike="noStrike" kern="1200" cap="none" spc="0" normalizeH="0" baseline="0" noProof="1">
              <a:ln>
                <a:noFill/>
              </a:ln>
              <a:solidFill>
                <a:prstClr val="black"/>
              </a:solidFill>
              <a:effectLst/>
              <a:uLnTx/>
              <a:uFillTx/>
              <a:latin typeface="Meiryo UI"/>
              <a:ea typeface="Meiryo UI"/>
              <a:cs typeface="+mn-cs"/>
            </a:endParaRPr>
          </a:p>
        </p:txBody>
      </p:sp>
      <p:sp>
        <p:nvSpPr>
          <p:cNvPr id="84" name="テキスト ボックス 83">
            <a:extLst>
              <a:ext uri="{FF2B5EF4-FFF2-40B4-BE49-F238E27FC236}">
                <a16:creationId xmlns:a16="http://schemas.microsoft.com/office/drawing/2014/main" id="{5AFC4829-F393-5F49-750C-7BF577078287}"/>
              </a:ext>
            </a:extLst>
          </p:cNvPr>
          <p:cNvSpPr txBox="1"/>
          <p:nvPr/>
        </p:nvSpPr>
        <p:spPr>
          <a:xfrm>
            <a:off x="10452055" y="6081812"/>
            <a:ext cx="41069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1">
                <a:ln>
                  <a:noFill/>
                </a:ln>
                <a:solidFill>
                  <a:prstClr val="black"/>
                </a:solidFill>
                <a:effectLst/>
                <a:uLnTx/>
                <a:uFillTx/>
                <a:latin typeface="Meiryo UI"/>
                <a:ea typeface="Meiryo UI"/>
                <a:cs typeface="+mn-cs"/>
              </a:rPr>
              <a:t>NG</a:t>
            </a:r>
          </a:p>
        </p:txBody>
      </p:sp>
      <p:sp>
        <p:nvSpPr>
          <p:cNvPr id="3" name="テキスト ボックス 2">
            <a:extLst>
              <a:ext uri="{FF2B5EF4-FFF2-40B4-BE49-F238E27FC236}">
                <a16:creationId xmlns:a16="http://schemas.microsoft.com/office/drawing/2014/main" id="{879490F7-5EF3-4A3F-2529-965A3E4BE766}"/>
              </a:ext>
            </a:extLst>
          </p:cNvPr>
          <p:cNvSpPr txBox="1"/>
          <p:nvPr/>
        </p:nvSpPr>
        <p:spPr>
          <a:xfrm>
            <a:off x="6056381" y="2227976"/>
            <a:ext cx="5207311" cy="1015663"/>
          </a:xfrm>
          <a:prstGeom prst="rect">
            <a:avLst/>
          </a:prstGeom>
          <a:noFill/>
        </p:spPr>
        <p:txBody>
          <a:bodyPr wrap="square" rtlCol="0">
            <a:spAutoFit/>
          </a:bodyPr>
          <a:lstStyle/>
          <a:p>
            <a:pPr>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・データを共有しても大丈夫な理由は、</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データスペースには「データ主権」があるため</a:t>
            </a:r>
            <a:endParaRPr kumimoji="1" lang="en-US" altLang="ja-JP" sz="20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lang="ja-JP" altLang="en-US" sz="2000" b="1" dirty="0">
                <a:solidFill>
                  <a:srgbClr val="C00000"/>
                </a:solidFill>
                <a:latin typeface="Meiryo UI" panose="020B0604030504040204" pitchFamily="50" charset="-128"/>
                <a:ea typeface="Meiryo UI" panose="020B0604030504040204" pitchFamily="50" charset="-128"/>
              </a:rPr>
              <a:t>データ提供元</a:t>
            </a:r>
            <a:r>
              <a:rPr kumimoji="1" lang="ja-JP" altLang="en-US" sz="20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が</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提供先や期間などを</a:t>
            </a:r>
            <a:r>
              <a:rPr kumimoji="1" lang="ja-JP" altLang="en-US" sz="20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決定する</a:t>
            </a:r>
            <a:endParaRPr kumimoji="1" lang="en-US" altLang="ja-JP" sz="20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11" name="テキスト ボックス 10">
            <a:extLst>
              <a:ext uri="{FF2B5EF4-FFF2-40B4-BE49-F238E27FC236}">
                <a16:creationId xmlns:a16="http://schemas.microsoft.com/office/drawing/2014/main" id="{1E5868D0-C315-2B3F-390B-06C91F3CE2DE}"/>
              </a:ext>
            </a:extLst>
          </p:cNvPr>
          <p:cNvSpPr txBox="1"/>
          <p:nvPr/>
        </p:nvSpPr>
        <p:spPr>
          <a:xfrm>
            <a:off x="949864" y="6344426"/>
            <a:ext cx="262625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ヒラギノ角ゴ Pro W3"/>
                <a:ea typeface="Meiryo UI"/>
                <a:cs typeface="+mn-cs"/>
              </a:rPr>
              <a:t>EU </a:t>
            </a:r>
            <a:r>
              <a:rPr kumimoji="1" lang="ja-JP" altLang="en-US" sz="1200" b="0" i="0" u="none" strike="noStrike" kern="1200" cap="none" spc="0" normalizeH="0" baseline="0" noProof="0" dirty="0">
                <a:ln>
                  <a:noFill/>
                </a:ln>
                <a:solidFill>
                  <a:srgbClr val="000000"/>
                </a:solidFill>
                <a:effectLst/>
                <a:uLnTx/>
                <a:uFillTx/>
                <a:latin typeface="ヒラギノ角ゴ Pro W3"/>
                <a:ea typeface="Meiryo UI"/>
                <a:cs typeface="+mn-cs"/>
              </a:rPr>
              <a:t>一般データ保護規則（</a:t>
            </a:r>
            <a:r>
              <a:rPr kumimoji="1" lang="en-US" altLang="ja-JP" sz="1200" b="0" i="0" u="none" strike="noStrike" kern="1200" cap="none" spc="0" normalizeH="0" baseline="0" noProof="0" dirty="0">
                <a:ln>
                  <a:noFill/>
                </a:ln>
                <a:solidFill>
                  <a:srgbClr val="000000"/>
                </a:solidFill>
                <a:effectLst/>
                <a:uLnTx/>
                <a:uFillTx/>
                <a:latin typeface="ヒラギノ角ゴ Pro W3"/>
                <a:ea typeface="Meiryo UI"/>
                <a:cs typeface="+mn-cs"/>
              </a:rPr>
              <a:t>GDPR</a:t>
            </a:r>
            <a:r>
              <a:rPr kumimoji="1" lang="ja-JP" altLang="en-US" sz="1200" b="0" i="0" u="none" strike="noStrike" kern="1200" cap="none" spc="0" normalizeH="0" baseline="0" noProof="0" dirty="0">
                <a:ln>
                  <a:noFill/>
                </a:ln>
                <a:solidFill>
                  <a:srgbClr val="000000"/>
                </a:solidFill>
                <a:effectLst/>
                <a:uLnTx/>
                <a:uFillTx/>
                <a:latin typeface="ヒラギノ角ゴ Pro W3"/>
                <a:ea typeface="Meiryo UI"/>
                <a:cs typeface="+mn-cs"/>
              </a:rPr>
              <a:t>）など</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7" name="グラフィックス 6" descr="オフィス ワーカー (女性) 単色塗りつぶし">
            <a:extLst>
              <a:ext uri="{FF2B5EF4-FFF2-40B4-BE49-F238E27FC236}">
                <a16:creationId xmlns:a16="http://schemas.microsoft.com/office/drawing/2014/main" id="{DAD6B814-83E2-7DA1-FA03-1142C68CDC9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166534" y="5489417"/>
            <a:ext cx="584251" cy="584251"/>
          </a:xfrm>
          <a:prstGeom prst="rect">
            <a:avLst/>
          </a:prstGeom>
        </p:spPr>
      </p:pic>
      <p:pic>
        <p:nvPicPr>
          <p:cNvPr id="13" name="グラフィックス 12" descr="オフィス ワーカー (男性) 単色塗りつぶし">
            <a:extLst>
              <a:ext uri="{FF2B5EF4-FFF2-40B4-BE49-F238E27FC236}">
                <a16:creationId xmlns:a16="http://schemas.microsoft.com/office/drawing/2014/main" id="{32B4D763-5346-25E1-37AD-D5D0B994F8F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759250" y="5715286"/>
            <a:ext cx="645803" cy="645803"/>
          </a:xfrm>
          <a:prstGeom prst="rect">
            <a:avLst/>
          </a:prstGeom>
        </p:spPr>
      </p:pic>
    </p:spTree>
    <p:extLst>
      <p:ext uri="{BB962C8B-B14F-4D97-AF65-F5344CB8AC3E}">
        <p14:creationId xmlns:p14="http://schemas.microsoft.com/office/powerpoint/2010/main" val="27178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485A81-524D-147F-6FC6-030067F87DA9}"/>
              </a:ext>
            </a:extLst>
          </p:cNvPr>
          <p:cNvSpPr>
            <a:spLocks noGrp="1"/>
          </p:cNvSpPr>
          <p:nvPr>
            <p:ph type="title"/>
          </p:nvPr>
        </p:nvSpPr>
        <p:spPr>
          <a:xfrm>
            <a:off x="664073" y="214694"/>
            <a:ext cx="10008202" cy="676276"/>
          </a:xfrm>
        </p:spPr>
        <p:txBody>
          <a:bodyPr/>
          <a:lstStyle/>
          <a:p>
            <a:r>
              <a:rPr lang="ja-JP" altLang="en-US" dirty="0"/>
              <a:t>データ活用の課題とデータスペースによる実現　</a:t>
            </a:r>
          </a:p>
        </p:txBody>
      </p:sp>
      <p:sp>
        <p:nvSpPr>
          <p:cNvPr id="4" name="スライド番号プレースホルダー 3">
            <a:extLst>
              <a:ext uri="{FF2B5EF4-FFF2-40B4-BE49-F238E27FC236}">
                <a16:creationId xmlns:a16="http://schemas.microsoft.com/office/drawing/2014/main" id="{44680280-835B-21B6-7775-0061E050DD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5" name="テキスト ボックス 4">
            <a:extLst>
              <a:ext uri="{FF2B5EF4-FFF2-40B4-BE49-F238E27FC236}">
                <a16:creationId xmlns:a16="http://schemas.microsoft.com/office/drawing/2014/main" id="{8EAC1B4D-8F24-240E-20EA-4A0A581074D0}"/>
              </a:ext>
            </a:extLst>
          </p:cNvPr>
          <p:cNvSpPr txBox="1"/>
          <p:nvPr/>
        </p:nvSpPr>
        <p:spPr>
          <a:xfrm>
            <a:off x="6293954" y="4971286"/>
            <a:ext cx="477880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1">
                <a:ln>
                  <a:noFill/>
                </a:ln>
                <a:solidFill>
                  <a:prstClr val="black"/>
                </a:solidFill>
                <a:effectLst/>
                <a:uLnTx/>
                <a:uFillTx/>
                <a:latin typeface="Meiryo UI"/>
                <a:ea typeface="Meiryo UI"/>
                <a:cs typeface="+mn-cs"/>
              </a:rPr>
              <a:t>データの収集が</a:t>
            </a:r>
            <a:r>
              <a:rPr kumimoji="1" lang="ja-JP" altLang="en-US" sz="1600" b="0" i="0" u="none" strike="noStrike" kern="1200" cap="none" spc="0" normalizeH="0" baseline="0" noProof="1">
                <a:ln>
                  <a:noFill/>
                </a:ln>
                <a:solidFill>
                  <a:prstClr val="black"/>
                </a:solidFill>
                <a:effectLst/>
                <a:uLnTx/>
                <a:uFillTx/>
                <a:latin typeface="Meiryo UI"/>
                <a:ea typeface="Meiryo UI"/>
                <a:cs typeface="+mn-cs"/>
              </a:rPr>
              <a:t>簡単にできる　</a:t>
            </a:r>
            <a:r>
              <a:rPr kumimoji="1" lang="en-US" altLang="ja-JP" sz="1600" b="0" i="0" u="none" strike="noStrike" kern="1200" cap="none" spc="0" normalizeH="0" baseline="0" noProof="1">
                <a:ln>
                  <a:noFill/>
                </a:ln>
                <a:solidFill>
                  <a:prstClr val="black"/>
                </a:solidFill>
                <a:effectLst/>
                <a:uLnTx/>
                <a:uFillTx/>
                <a:latin typeface="Meiryo UI"/>
                <a:ea typeface="Meiryo UI"/>
                <a:cs typeface="+mn-cs"/>
              </a:rPr>
              <a:t>(</a:t>
            </a:r>
            <a:r>
              <a:rPr kumimoji="1" lang="ja-JP" altLang="en-US" sz="1600" b="0" i="0" u="none" strike="noStrike" kern="1200" cap="none" spc="0" normalizeH="0" baseline="0" noProof="1">
                <a:ln>
                  <a:noFill/>
                </a:ln>
                <a:solidFill>
                  <a:prstClr val="black"/>
                </a:solidFill>
                <a:effectLst/>
                <a:uLnTx/>
                <a:uFillTx/>
                <a:latin typeface="Meiryo UI"/>
                <a:ea typeface="Meiryo UI"/>
                <a:cs typeface="+mn-cs"/>
              </a:rPr>
              <a:t>カタログ横断検索</a:t>
            </a:r>
            <a:r>
              <a:rPr kumimoji="1" lang="en-US" altLang="ja-JP" sz="1600" b="0" i="0" u="none" strike="noStrike" kern="1200" cap="none" spc="0" normalizeH="0" baseline="0" noProof="1">
                <a:ln>
                  <a:noFill/>
                </a:ln>
                <a:solidFill>
                  <a:prstClr val="black"/>
                </a:solidFill>
                <a:effectLst/>
                <a:uLnTx/>
                <a:uFillTx/>
                <a:latin typeface="Meiryo UI"/>
                <a:ea typeface="Meiryo UI"/>
                <a:cs typeface="+mn-cs"/>
              </a:rPr>
              <a:t>)</a:t>
            </a:r>
          </a:p>
        </p:txBody>
      </p:sp>
      <p:sp>
        <p:nvSpPr>
          <p:cNvPr id="6" name="テキスト ボックス 5">
            <a:extLst>
              <a:ext uri="{FF2B5EF4-FFF2-40B4-BE49-F238E27FC236}">
                <a16:creationId xmlns:a16="http://schemas.microsoft.com/office/drawing/2014/main" id="{7C9D6647-3F6F-A99B-0D09-1EDACF536FBB}"/>
              </a:ext>
            </a:extLst>
          </p:cNvPr>
          <p:cNvSpPr txBox="1"/>
          <p:nvPr/>
        </p:nvSpPr>
        <p:spPr>
          <a:xfrm>
            <a:off x="6204577" y="2759285"/>
            <a:ext cx="514191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1">
                <a:ln>
                  <a:noFill/>
                </a:ln>
                <a:solidFill>
                  <a:prstClr val="black"/>
                </a:solidFill>
                <a:effectLst/>
                <a:uLnTx/>
                <a:uFillTx/>
                <a:latin typeface="Meiryo UI"/>
                <a:ea typeface="Meiryo UI"/>
                <a:cs typeface="+mn-cs"/>
              </a:rPr>
              <a:t>ビジネスパートナーと</a:t>
            </a:r>
            <a:r>
              <a:rPr kumimoji="1" lang="en-US" altLang="ja-JP" sz="1600" b="0" i="0" u="none" strike="noStrike" kern="1200" cap="none" spc="0" normalizeH="0" baseline="0" noProof="1">
                <a:ln>
                  <a:noFill/>
                </a:ln>
                <a:solidFill>
                  <a:srgbClr val="C00000"/>
                </a:solidFill>
                <a:effectLst/>
                <a:uLnTx/>
                <a:uFillTx/>
                <a:latin typeface="Meiryo UI"/>
                <a:ea typeface="Meiryo UI"/>
                <a:cs typeface="+mn-cs"/>
              </a:rPr>
              <a:t>簡単に接続</a:t>
            </a:r>
            <a:r>
              <a:rPr kumimoji="1" lang="en-US" altLang="ja-JP" sz="1600" b="0" i="0" u="none" strike="noStrike" kern="1200" cap="none" spc="0" normalizeH="0" baseline="0" noProof="1">
                <a:ln>
                  <a:noFill/>
                </a:ln>
                <a:solidFill>
                  <a:prstClr val="black"/>
                </a:solidFill>
                <a:effectLst/>
                <a:uLnTx/>
                <a:uFillTx/>
                <a:latin typeface="Meiryo UI"/>
                <a:ea typeface="Meiryo UI"/>
                <a:cs typeface="+mn-cs"/>
              </a:rPr>
              <a:t>で</a:t>
            </a:r>
            <a:r>
              <a:rPr kumimoji="1" lang="ja-JP" altLang="en-US" sz="1600" b="0" i="0" u="none" strike="noStrike" kern="1200" cap="none" spc="0" normalizeH="0" baseline="0" noProof="1">
                <a:ln>
                  <a:noFill/>
                </a:ln>
                <a:solidFill>
                  <a:prstClr val="black"/>
                </a:solidFill>
                <a:effectLst/>
                <a:uLnTx/>
                <a:uFillTx/>
                <a:latin typeface="Meiryo UI"/>
                <a:ea typeface="Meiryo UI"/>
                <a:cs typeface="+mn-cs"/>
              </a:rPr>
              <a:t>きる　</a:t>
            </a:r>
            <a:r>
              <a:rPr kumimoji="1" lang="en-US" altLang="ja-JP" sz="1600" b="0" i="0" u="none" strike="noStrike" kern="1200" cap="none" spc="0" normalizeH="0" baseline="0" noProof="1">
                <a:ln>
                  <a:noFill/>
                </a:ln>
                <a:solidFill>
                  <a:prstClr val="black"/>
                </a:solidFill>
                <a:effectLst/>
                <a:uLnTx/>
                <a:uFillTx/>
                <a:latin typeface="Meiryo UI"/>
                <a:ea typeface="Meiryo UI"/>
                <a:cs typeface="+mn-cs"/>
              </a:rPr>
              <a:t>(</a:t>
            </a:r>
            <a:r>
              <a:rPr kumimoji="1" lang="ja-JP" altLang="en-US" sz="1600" b="0" i="0" u="none" strike="noStrike" kern="1200" cap="none" spc="0" normalizeH="0" baseline="0" noProof="1">
                <a:ln>
                  <a:noFill/>
                </a:ln>
                <a:solidFill>
                  <a:prstClr val="black"/>
                </a:solidFill>
                <a:effectLst/>
                <a:uLnTx/>
                <a:uFillTx/>
                <a:latin typeface="Meiryo UI"/>
                <a:ea typeface="Meiryo UI"/>
                <a:cs typeface="+mn-cs"/>
              </a:rPr>
              <a:t>コネクタ</a:t>
            </a:r>
            <a:r>
              <a:rPr kumimoji="1" lang="en-US" altLang="ja-JP" sz="1600" b="0" i="0" u="none" strike="noStrike" kern="1200" cap="none" spc="0" normalizeH="0" baseline="0" noProof="1">
                <a:ln>
                  <a:noFill/>
                </a:ln>
                <a:solidFill>
                  <a:prstClr val="black"/>
                </a:solidFill>
                <a:effectLst/>
                <a:uLnTx/>
                <a:uFillTx/>
                <a:latin typeface="Meiryo UI"/>
                <a:ea typeface="Meiryo UI"/>
                <a:cs typeface="+mn-cs"/>
              </a:rPr>
              <a:t>)</a:t>
            </a:r>
          </a:p>
        </p:txBody>
      </p:sp>
      <p:sp>
        <p:nvSpPr>
          <p:cNvPr id="8" name="テキスト ボックス 7">
            <a:extLst>
              <a:ext uri="{FF2B5EF4-FFF2-40B4-BE49-F238E27FC236}">
                <a16:creationId xmlns:a16="http://schemas.microsoft.com/office/drawing/2014/main" id="{0C4457E5-5033-A9C0-0228-CFAC7717BAEA}"/>
              </a:ext>
            </a:extLst>
          </p:cNvPr>
          <p:cNvSpPr txBox="1"/>
          <p:nvPr/>
        </p:nvSpPr>
        <p:spPr>
          <a:xfrm>
            <a:off x="6204577" y="3852202"/>
            <a:ext cx="514191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1">
                <a:ln>
                  <a:noFill/>
                </a:ln>
                <a:solidFill>
                  <a:srgbClr val="C00000"/>
                </a:solidFill>
                <a:effectLst/>
                <a:uLnTx/>
                <a:uFillTx/>
                <a:latin typeface="Meiryo UI"/>
                <a:ea typeface="Meiryo UI"/>
                <a:cs typeface="+mn-cs"/>
              </a:rPr>
              <a:t>信頼</a:t>
            </a:r>
            <a:r>
              <a:rPr kumimoji="1" lang="en-US" altLang="ja-JP" sz="1600" b="0" i="0" u="none" strike="noStrike" kern="1200" cap="none" spc="0" normalizeH="0" baseline="0" noProof="1">
                <a:ln>
                  <a:noFill/>
                </a:ln>
                <a:solidFill>
                  <a:prstClr val="black"/>
                </a:solidFill>
                <a:effectLst/>
                <a:uLnTx/>
                <a:uFillTx/>
                <a:latin typeface="Meiryo UI"/>
                <a:ea typeface="Meiryo UI"/>
                <a:cs typeface="+mn-cs"/>
              </a:rPr>
              <a:t>できる</a:t>
            </a:r>
            <a:r>
              <a:rPr kumimoji="1" lang="ja-JP" altLang="en-US" sz="1600" b="0" i="0" u="none" strike="noStrike" kern="1200" cap="none" spc="0" normalizeH="0" baseline="0" noProof="1">
                <a:ln>
                  <a:noFill/>
                </a:ln>
                <a:solidFill>
                  <a:prstClr val="black"/>
                </a:solidFill>
                <a:effectLst/>
                <a:uLnTx/>
                <a:uFillTx/>
                <a:latin typeface="Meiryo UI"/>
                <a:ea typeface="Meiryo UI"/>
                <a:cs typeface="+mn-cs"/>
              </a:rPr>
              <a:t>相手からの</a:t>
            </a:r>
            <a:r>
              <a:rPr kumimoji="1" lang="en-US" altLang="ja-JP" sz="1600" b="0" i="0" u="none" strike="noStrike" kern="1200" cap="none" spc="0" normalizeH="0" baseline="0" noProof="1">
                <a:ln>
                  <a:noFill/>
                </a:ln>
                <a:solidFill>
                  <a:prstClr val="black"/>
                </a:solidFill>
                <a:effectLst/>
                <a:uLnTx/>
                <a:uFillTx/>
                <a:latin typeface="Meiryo UI"/>
                <a:ea typeface="Meiryo UI"/>
                <a:cs typeface="+mn-cs"/>
              </a:rPr>
              <a:t>データを使うことができる</a:t>
            </a:r>
            <a:r>
              <a:rPr kumimoji="1" lang="ja-JP" altLang="en-US" sz="1600" b="0" i="0" u="none" strike="noStrike" kern="1200" cap="none" spc="0" normalizeH="0" baseline="0" noProof="1">
                <a:ln>
                  <a:noFill/>
                </a:ln>
                <a:solidFill>
                  <a:prstClr val="black"/>
                </a:solidFill>
                <a:effectLst/>
                <a:uLnTx/>
                <a:uFillTx/>
                <a:latin typeface="Meiryo UI"/>
                <a:ea typeface="Meiryo UI"/>
                <a:cs typeface="+mn-cs"/>
              </a:rPr>
              <a:t>　</a:t>
            </a:r>
            <a:r>
              <a:rPr kumimoji="1" lang="en-US" altLang="ja-JP" sz="1600" b="0" i="0" u="none" strike="noStrike" kern="1200" cap="none" spc="0" normalizeH="0" baseline="0" noProof="1">
                <a:ln>
                  <a:noFill/>
                </a:ln>
                <a:solidFill>
                  <a:prstClr val="black"/>
                </a:solidFill>
                <a:effectLst/>
                <a:uLnTx/>
                <a:uFillTx/>
                <a:latin typeface="Meiryo UI"/>
                <a:ea typeface="Meiryo UI"/>
                <a:cs typeface="+mn-cs"/>
              </a:rPr>
              <a:t>(</a:t>
            </a:r>
            <a:r>
              <a:rPr kumimoji="1" lang="ja-JP" altLang="en-US" sz="1600" b="0" i="0" u="none" strike="noStrike" kern="1200" cap="none" spc="0" normalizeH="0" baseline="0" noProof="1">
                <a:ln>
                  <a:noFill/>
                </a:ln>
                <a:solidFill>
                  <a:prstClr val="black"/>
                </a:solidFill>
                <a:effectLst/>
                <a:uLnTx/>
                <a:uFillTx/>
                <a:latin typeface="Meiryo UI"/>
                <a:ea typeface="Meiryo UI"/>
                <a:cs typeface="+mn-cs"/>
              </a:rPr>
              <a:t>認証・認可</a:t>
            </a:r>
            <a:r>
              <a:rPr kumimoji="1" lang="en-US" altLang="ja-JP" sz="1600" b="0" i="0" u="none" strike="noStrike" kern="1200" cap="none" spc="0" normalizeH="0" baseline="0" noProof="1">
                <a:ln>
                  <a:noFill/>
                </a:ln>
                <a:solidFill>
                  <a:prstClr val="black"/>
                </a:solidFill>
                <a:effectLst/>
                <a:uLnTx/>
                <a:uFillTx/>
                <a:latin typeface="Meiryo UI"/>
                <a:ea typeface="Meiryo UI"/>
                <a:cs typeface="+mn-cs"/>
              </a:rPr>
              <a:t>)</a:t>
            </a:r>
            <a:endParaRPr kumimoji="1" lang="en-US" altLang="ja-JP" sz="1600"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14" name="グラフィックス 13" descr="科学思想 枠線">
            <a:extLst>
              <a:ext uri="{FF2B5EF4-FFF2-40B4-BE49-F238E27FC236}">
                <a16:creationId xmlns:a16="http://schemas.microsoft.com/office/drawing/2014/main" id="{F9C39689-4B6E-D24A-6BE0-FAEAAA5D1D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52484" y="3816588"/>
            <a:ext cx="553895" cy="553895"/>
          </a:xfrm>
          <a:prstGeom prst="rect">
            <a:avLst/>
          </a:prstGeom>
        </p:spPr>
      </p:pic>
      <p:pic>
        <p:nvPicPr>
          <p:cNvPr id="16" name="グラフィックス 15" descr="接続 枠線">
            <a:extLst>
              <a:ext uri="{FF2B5EF4-FFF2-40B4-BE49-F238E27FC236}">
                <a16:creationId xmlns:a16="http://schemas.microsoft.com/office/drawing/2014/main" id="{4CCC1A3A-869E-5AA1-1A55-61742AC2FE5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07051" y="2665443"/>
            <a:ext cx="644761" cy="644761"/>
          </a:xfrm>
          <a:prstGeom prst="rect">
            <a:avLst/>
          </a:prstGeom>
        </p:spPr>
      </p:pic>
      <p:pic>
        <p:nvPicPr>
          <p:cNvPr id="20" name="グラフィックス 19" descr="開いた本 枠線">
            <a:extLst>
              <a:ext uri="{FF2B5EF4-FFF2-40B4-BE49-F238E27FC236}">
                <a16:creationId xmlns:a16="http://schemas.microsoft.com/office/drawing/2014/main" id="{56D17C72-3CED-1F76-D923-145E42E63D6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07051" y="4830390"/>
            <a:ext cx="644761" cy="644761"/>
          </a:xfrm>
          <a:prstGeom prst="rect">
            <a:avLst/>
          </a:prstGeom>
        </p:spPr>
      </p:pic>
      <p:sp>
        <p:nvSpPr>
          <p:cNvPr id="21" name="テキスト ボックス 20">
            <a:extLst>
              <a:ext uri="{FF2B5EF4-FFF2-40B4-BE49-F238E27FC236}">
                <a16:creationId xmlns:a16="http://schemas.microsoft.com/office/drawing/2014/main" id="{61C140EF-0412-EDA7-0363-1F0DA33C35F8}"/>
              </a:ext>
            </a:extLst>
          </p:cNvPr>
          <p:cNvSpPr txBox="1"/>
          <p:nvPr/>
        </p:nvSpPr>
        <p:spPr>
          <a:xfrm>
            <a:off x="486585" y="1948066"/>
            <a:ext cx="4044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dirty="0">
                <a:solidFill>
                  <a:prstClr val="black"/>
                </a:solidFill>
                <a:latin typeface="Meiryo UI" panose="020B0604030504040204" pitchFamily="50" charset="-128"/>
                <a:ea typeface="Meiryo UI" panose="020B0604030504040204" pitchFamily="50" charset="-128"/>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データ活用における主な</a:t>
            </a:r>
            <a:r>
              <a:rPr kumimoji="1" lang="ja-JP" altLang="en-US" sz="20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課題</a:t>
            </a:r>
            <a:r>
              <a:rPr kumimoji="1" lang="en-US" altLang="ja-JP"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p>
        </p:txBody>
      </p:sp>
      <p:sp>
        <p:nvSpPr>
          <p:cNvPr id="28" name="正方形/長方形 27">
            <a:extLst>
              <a:ext uri="{FF2B5EF4-FFF2-40B4-BE49-F238E27FC236}">
                <a16:creationId xmlns:a16="http://schemas.microsoft.com/office/drawing/2014/main" id="{F4142F01-D9FD-8237-713A-20C44C82341B}"/>
              </a:ext>
            </a:extLst>
          </p:cNvPr>
          <p:cNvSpPr/>
          <p:nvPr/>
        </p:nvSpPr>
        <p:spPr>
          <a:xfrm>
            <a:off x="5164909" y="2408252"/>
            <a:ext cx="6229974" cy="3286634"/>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10" name="テキスト ボックス 9">
            <a:extLst>
              <a:ext uri="{FF2B5EF4-FFF2-40B4-BE49-F238E27FC236}">
                <a16:creationId xmlns:a16="http://schemas.microsoft.com/office/drawing/2014/main" id="{BCBAEFDF-F4A6-8DE8-FEAA-C49A2FE4F560}"/>
              </a:ext>
            </a:extLst>
          </p:cNvPr>
          <p:cNvSpPr txBox="1"/>
          <p:nvPr/>
        </p:nvSpPr>
        <p:spPr>
          <a:xfrm>
            <a:off x="5099239" y="1936331"/>
            <a:ext cx="642688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データスペースにより主に</a:t>
            </a:r>
            <a:r>
              <a:rPr kumimoji="1" lang="ja-JP" altLang="en-US" sz="20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実現</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できること</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1" name="正方形/長方形 10">
            <a:extLst>
              <a:ext uri="{FF2B5EF4-FFF2-40B4-BE49-F238E27FC236}">
                <a16:creationId xmlns:a16="http://schemas.microsoft.com/office/drawing/2014/main" id="{9CDF058F-C1CF-BB01-BE41-EE9E49214DFC}"/>
              </a:ext>
            </a:extLst>
          </p:cNvPr>
          <p:cNvSpPr/>
          <p:nvPr/>
        </p:nvSpPr>
        <p:spPr>
          <a:xfrm>
            <a:off x="611812" y="2398495"/>
            <a:ext cx="4164553" cy="3286634"/>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13" name="テキスト ボックス 12">
            <a:extLst>
              <a:ext uri="{FF2B5EF4-FFF2-40B4-BE49-F238E27FC236}">
                <a16:creationId xmlns:a16="http://schemas.microsoft.com/office/drawing/2014/main" id="{D65EA11C-D8D2-D896-1DC9-18695C079291}"/>
              </a:ext>
            </a:extLst>
          </p:cNvPr>
          <p:cNvSpPr txBox="1"/>
          <p:nvPr/>
        </p:nvSpPr>
        <p:spPr>
          <a:xfrm>
            <a:off x="1280886" y="2584051"/>
            <a:ext cx="3225662" cy="757130"/>
          </a:xfrm>
          <a:prstGeom prst="rect">
            <a:avLst/>
          </a:prstGeom>
          <a:noFill/>
          <a:ln>
            <a:solidFill>
              <a:schemeClr val="tx1"/>
            </a:solidFill>
          </a:ln>
        </p:spPr>
        <p:txBody>
          <a:bodyPr wrap="square" rtlCol="0">
            <a:spAutoFit/>
          </a:bodyPr>
          <a:lstStyle/>
          <a:p>
            <a:pPr marL="0" marR="0" lvl="0" indent="0" algn="l" defTabSz="685800" rtl="0" eaLnBrk="1" fontAlgn="base" latinLnBrk="0" hangingPunct="1">
              <a:lnSpc>
                <a:spcPct val="90000"/>
              </a:lnSpc>
              <a:spcBef>
                <a:spcPct val="0"/>
              </a:spcBef>
              <a:spcAft>
                <a:spcPct val="0"/>
              </a:spcAft>
              <a:buClrTx/>
              <a:buSzTx/>
              <a:buFontTx/>
              <a:buNone/>
              <a:tabLst/>
              <a:defRPr/>
            </a:pPr>
            <a:r>
              <a:rPr kumimoji="1"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・異なる国・組織では連携しづらい</a:t>
            </a:r>
            <a:endParaRPr kumimoji="1"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base" latinLnBrk="0" hangingPunct="1">
              <a:lnSpc>
                <a:spcPct val="90000"/>
              </a:lnSpc>
              <a:spcBef>
                <a:spcPct val="0"/>
              </a:spcBef>
              <a:spcAft>
                <a:spcPct val="0"/>
              </a:spcAft>
              <a:buClrTx/>
              <a:buSzTx/>
              <a:buFontTx/>
              <a:buNone/>
              <a:tabLst/>
              <a:defRPr/>
            </a:pPr>
            <a:r>
              <a:rPr kumimoji="1"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・データの利用条件がバラバラ</a:t>
            </a:r>
            <a:endParaRPr kumimoji="1"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base" latinLnBrk="0" hangingPunct="1">
              <a:lnSpc>
                <a:spcPct val="90000"/>
              </a:lnSpc>
              <a:spcBef>
                <a:spcPct val="0"/>
              </a:spcBef>
              <a:spcAft>
                <a:spcPct val="0"/>
              </a:spcAft>
              <a:buClrTx/>
              <a:buSzTx/>
              <a:buFontTx/>
              <a:buNone/>
              <a:tabLst/>
              <a:defRPr/>
            </a:pPr>
            <a:r>
              <a:rPr kumimoji="1"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・接続先ごとに開発が必要</a:t>
            </a:r>
            <a:endParaRPr kumimoji="1"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a:extLst>
              <a:ext uri="{FF2B5EF4-FFF2-40B4-BE49-F238E27FC236}">
                <a16:creationId xmlns:a16="http://schemas.microsoft.com/office/drawing/2014/main" id="{065A8252-A6C8-9A31-F4B2-C75210709EE9}"/>
              </a:ext>
            </a:extLst>
          </p:cNvPr>
          <p:cNvSpPr txBox="1"/>
          <p:nvPr/>
        </p:nvSpPr>
        <p:spPr>
          <a:xfrm>
            <a:off x="1277151" y="3782525"/>
            <a:ext cx="3225663" cy="535531"/>
          </a:xfrm>
          <a:prstGeom prst="rect">
            <a:avLst/>
          </a:prstGeom>
          <a:noFill/>
          <a:ln>
            <a:solidFill>
              <a:schemeClr val="tx1"/>
            </a:solidFill>
          </a:ln>
        </p:spPr>
        <p:txBody>
          <a:bodyPr wrap="square" rtlCol="0">
            <a:spAutoFit/>
          </a:bodyPr>
          <a:lstStyle/>
          <a:p>
            <a:pPr marL="0" marR="0" lvl="0" indent="0" algn="l" defTabSz="685800" rtl="0" eaLnBrk="1" fontAlgn="base" latinLnBrk="0" hangingPunct="1">
              <a:lnSpc>
                <a:spcPct val="90000"/>
              </a:lnSpc>
              <a:spcBef>
                <a:spcPct val="0"/>
              </a:spcBef>
              <a:spcAft>
                <a:spcPct val="0"/>
              </a:spcAft>
              <a:buClrTx/>
              <a:buSzTx/>
              <a:buFontTx/>
              <a:buNone/>
              <a:tabLst/>
              <a:defRPr/>
            </a:pPr>
            <a:r>
              <a:rPr kumimoji="1"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・データが本物か</a:t>
            </a:r>
            <a:endParaRPr kumimoji="1"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base" latinLnBrk="0" hangingPunct="1">
              <a:lnSpc>
                <a:spcPct val="90000"/>
              </a:lnSpc>
              <a:spcBef>
                <a:spcPct val="0"/>
              </a:spcBef>
              <a:spcAft>
                <a:spcPct val="0"/>
              </a:spcAft>
              <a:buClrTx/>
              <a:buSzTx/>
              <a:buFontTx/>
              <a:buNone/>
              <a:tabLst/>
              <a:defRPr/>
            </a:pPr>
            <a:r>
              <a:rPr kumimoji="1"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・相手は信用あるか</a:t>
            </a:r>
            <a:endParaRPr kumimoji="1"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二等辺三角形 23">
            <a:extLst>
              <a:ext uri="{FF2B5EF4-FFF2-40B4-BE49-F238E27FC236}">
                <a16:creationId xmlns:a16="http://schemas.microsoft.com/office/drawing/2014/main" id="{2AC76BF3-DB96-11BF-A41F-1FB35E61E051}"/>
              </a:ext>
            </a:extLst>
          </p:cNvPr>
          <p:cNvSpPr/>
          <p:nvPr/>
        </p:nvSpPr>
        <p:spPr>
          <a:xfrm rot="5400000">
            <a:off x="4234928" y="3893867"/>
            <a:ext cx="1546756" cy="255224"/>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5" name="テキスト ボックス 24">
            <a:extLst>
              <a:ext uri="{FF2B5EF4-FFF2-40B4-BE49-F238E27FC236}">
                <a16:creationId xmlns:a16="http://schemas.microsoft.com/office/drawing/2014/main" id="{920A1873-45ED-3E20-AD07-64B572F93325}"/>
              </a:ext>
            </a:extLst>
          </p:cNvPr>
          <p:cNvSpPr txBox="1"/>
          <p:nvPr/>
        </p:nvSpPr>
        <p:spPr>
          <a:xfrm>
            <a:off x="1277151" y="4918915"/>
            <a:ext cx="3225662" cy="535531"/>
          </a:xfrm>
          <a:prstGeom prst="rect">
            <a:avLst/>
          </a:prstGeom>
          <a:noFill/>
          <a:ln>
            <a:solidFill>
              <a:schemeClr val="tx1"/>
            </a:solidFill>
          </a:ln>
        </p:spPr>
        <p:txBody>
          <a:bodyPr wrap="square" rtlCol="0">
            <a:spAutoFit/>
          </a:bodyPr>
          <a:lstStyle/>
          <a:p>
            <a:pPr marL="0" marR="0" lvl="0" indent="0" algn="l" defTabSz="685800" rtl="0" eaLnBrk="1" fontAlgn="base" latinLnBrk="0" hangingPunct="1">
              <a:lnSpc>
                <a:spcPct val="90000"/>
              </a:lnSpc>
              <a:spcBef>
                <a:spcPct val="0"/>
              </a:spcBef>
              <a:spcAft>
                <a:spcPct val="0"/>
              </a:spcAft>
              <a:buClrTx/>
              <a:buSzTx/>
              <a:buFontTx/>
              <a:buNone/>
              <a:tabLst/>
              <a:defRPr/>
            </a:pPr>
            <a:r>
              <a:rPr kumimoji="1"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・データがどこにあるか分からない</a:t>
            </a:r>
            <a:endParaRPr kumimoji="1"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base" latinLnBrk="0" hangingPunct="1">
              <a:lnSpc>
                <a:spcPct val="90000"/>
              </a:lnSpc>
              <a:spcBef>
                <a:spcPct val="0"/>
              </a:spcBef>
              <a:spcAft>
                <a:spcPct val="0"/>
              </a:spcAft>
              <a:buClrTx/>
              <a:buSzTx/>
              <a:buFontTx/>
              <a:buNone/>
              <a:tabLst/>
              <a:defRPr/>
            </a:pPr>
            <a:r>
              <a:rPr kumimoji="1"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・見つけにくい、見つけてもらいにくい</a:t>
            </a:r>
            <a:endParaRPr kumimoji="1"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30" name="グラフィックス 29" descr="コーヒー豆 枠線">
            <a:extLst>
              <a:ext uri="{FF2B5EF4-FFF2-40B4-BE49-F238E27FC236}">
                <a16:creationId xmlns:a16="http://schemas.microsoft.com/office/drawing/2014/main" id="{FC9DFB28-DD68-D132-2E16-63CD4C46CD8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5912" y="2623216"/>
            <a:ext cx="457200" cy="457200"/>
          </a:xfrm>
          <a:prstGeom prst="rect">
            <a:avLst/>
          </a:prstGeom>
        </p:spPr>
      </p:pic>
      <p:pic>
        <p:nvPicPr>
          <p:cNvPr id="34" name="グラフィックス 33" descr="エイリアンの顔 枠線">
            <a:extLst>
              <a:ext uri="{FF2B5EF4-FFF2-40B4-BE49-F238E27FC236}">
                <a16:creationId xmlns:a16="http://schemas.microsoft.com/office/drawing/2014/main" id="{9849C073-9E6D-50E9-A92E-B29D6474354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74487" y="3807852"/>
            <a:ext cx="540051" cy="540051"/>
          </a:xfrm>
          <a:prstGeom prst="rect">
            <a:avLst/>
          </a:prstGeom>
        </p:spPr>
      </p:pic>
      <p:pic>
        <p:nvPicPr>
          <p:cNvPr id="36" name="グラフィックス 35" descr="視覚障碍 枠線">
            <a:extLst>
              <a:ext uri="{FF2B5EF4-FFF2-40B4-BE49-F238E27FC236}">
                <a16:creationId xmlns:a16="http://schemas.microsoft.com/office/drawing/2014/main" id="{DDC26500-0D91-539B-0B01-E80AB49DAEB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19769" y="4988926"/>
            <a:ext cx="449486" cy="449486"/>
          </a:xfrm>
          <a:prstGeom prst="rect">
            <a:avLst/>
          </a:prstGeom>
        </p:spPr>
      </p:pic>
      <p:sp>
        <p:nvSpPr>
          <p:cNvPr id="3" name="テキスト ボックス 2">
            <a:extLst>
              <a:ext uri="{FF2B5EF4-FFF2-40B4-BE49-F238E27FC236}">
                <a16:creationId xmlns:a16="http://schemas.microsoft.com/office/drawing/2014/main" id="{4AABC2D4-6990-6FE1-EFC0-EC276780A484}"/>
              </a:ext>
            </a:extLst>
          </p:cNvPr>
          <p:cNvSpPr txBox="1"/>
          <p:nvPr/>
        </p:nvSpPr>
        <p:spPr>
          <a:xfrm>
            <a:off x="332302" y="1275538"/>
            <a:ext cx="1035732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222222"/>
                </a:solidFill>
                <a:effectLst/>
                <a:uLnTx/>
                <a:uFillTx/>
                <a:latin typeface="Meiryo UI"/>
                <a:ea typeface="Meiryo UI"/>
                <a:cs typeface="+mn-cs"/>
              </a:rPr>
              <a:t>■これまで</a:t>
            </a:r>
            <a:r>
              <a:rPr kumimoji="1" lang="ja-JP" altLang="en-US" sz="2400" b="0" i="0" u="none" strike="noStrike" kern="1200" cap="none" spc="0" normalizeH="0" baseline="0" noProof="1">
                <a:ln>
                  <a:noFill/>
                </a:ln>
                <a:solidFill>
                  <a:prstClr val="black"/>
                </a:solidFill>
                <a:effectLst/>
                <a:uLnTx/>
                <a:uFillTx/>
                <a:latin typeface="Meiryo UI"/>
                <a:ea typeface="Meiryo UI"/>
                <a:cs typeface="+mn-cs"/>
              </a:rPr>
              <a:t>データを活用する際に課題となっていたことも、データスペースでは</a:t>
            </a:r>
            <a:r>
              <a:rPr lang="ja-JP" altLang="en-US" sz="2400" noProof="1">
                <a:solidFill>
                  <a:prstClr val="black"/>
                </a:solidFill>
                <a:latin typeface="Meiryo UI"/>
                <a:ea typeface="Meiryo UI"/>
              </a:rPr>
              <a:t>解決</a:t>
            </a:r>
            <a:r>
              <a:rPr kumimoji="1" lang="ja-JP" altLang="en-US" sz="2400" b="0" i="0" u="none" strike="noStrike" kern="1200" cap="none" spc="0" normalizeH="0" baseline="0" noProof="1">
                <a:ln>
                  <a:noFill/>
                </a:ln>
                <a:solidFill>
                  <a:prstClr val="black"/>
                </a:solidFill>
                <a:effectLst/>
                <a:uLnTx/>
                <a:uFillTx/>
                <a:latin typeface="Meiryo UI"/>
                <a:ea typeface="Meiryo UI"/>
                <a:cs typeface="+mn-cs"/>
              </a:rPr>
              <a:t>可能</a:t>
            </a:r>
            <a:endParaRPr kumimoji="1" lang="en-US" altLang="ja-JP" sz="2400" b="0" i="0" u="none" strike="noStrike" kern="1200" cap="none" spc="0" normalizeH="0" baseline="0" noProof="1">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185645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29741AB-8504-021B-A94F-0008977CFCFA}"/>
              </a:ext>
            </a:extLst>
          </p:cNvPr>
          <p:cNvSpPr>
            <a:spLocks noGrp="1"/>
          </p:cNvSpPr>
          <p:nvPr>
            <p:ph type="title"/>
          </p:nvPr>
        </p:nvSpPr>
        <p:spPr>
          <a:xfrm>
            <a:off x="656453" y="214694"/>
            <a:ext cx="9858235" cy="676276"/>
          </a:xfrm>
        </p:spPr>
        <p:txBody>
          <a:bodyPr/>
          <a:lstStyle/>
          <a:p>
            <a:r>
              <a:rPr kumimoji="1" lang="ja-JP" altLang="en-US" noProof="1"/>
              <a:t>データスペースのデータ連携イメージ</a:t>
            </a:r>
            <a:endParaRPr kumimoji="1" lang="ja-JP" altLang="en-US" dirty="0"/>
          </a:p>
        </p:txBody>
      </p:sp>
      <p:sp>
        <p:nvSpPr>
          <p:cNvPr id="8" name="四角形: 角を丸くする 7">
            <a:extLst>
              <a:ext uri="{FF2B5EF4-FFF2-40B4-BE49-F238E27FC236}">
                <a16:creationId xmlns:a16="http://schemas.microsoft.com/office/drawing/2014/main" id="{087BD9CA-F07D-9098-1CBD-8DB4322BA171}"/>
              </a:ext>
            </a:extLst>
          </p:cNvPr>
          <p:cNvSpPr/>
          <p:nvPr/>
        </p:nvSpPr>
        <p:spPr>
          <a:xfrm>
            <a:off x="491657" y="3694700"/>
            <a:ext cx="4330336" cy="2867013"/>
          </a:xfrm>
          <a:prstGeom prst="roundRect">
            <a:avLst>
              <a:gd name="adj" fmla="val 469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9" name="四角形: 角を丸くする 8">
            <a:extLst>
              <a:ext uri="{FF2B5EF4-FFF2-40B4-BE49-F238E27FC236}">
                <a16:creationId xmlns:a16="http://schemas.microsoft.com/office/drawing/2014/main" id="{3BB924BE-C4DF-E452-B1D0-647C93389E62}"/>
              </a:ext>
            </a:extLst>
          </p:cNvPr>
          <p:cNvSpPr/>
          <p:nvPr/>
        </p:nvSpPr>
        <p:spPr>
          <a:xfrm>
            <a:off x="699107" y="3425080"/>
            <a:ext cx="4330335" cy="2892989"/>
          </a:xfrm>
          <a:prstGeom prst="roundRect">
            <a:avLst>
              <a:gd name="adj" fmla="val 469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10" name="四角形: 角を丸くする 9">
            <a:extLst>
              <a:ext uri="{FF2B5EF4-FFF2-40B4-BE49-F238E27FC236}">
                <a16:creationId xmlns:a16="http://schemas.microsoft.com/office/drawing/2014/main" id="{3943EC4E-C85A-9EC7-C009-1C2DC64A2067}"/>
              </a:ext>
            </a:extLst>
          </p:cNvPr>
          <p:cNvSpPr/>
          <p:nvPr/>
        </p:nvSpPr>
        <p:spPr>
          <a:xfrm>
            <a:off x="889633" y="3115929"/>
            <a:ext cx="4330335" cy="2892989"/>
          </a:xfrm>
          <a:prstGeom prst="roundRect">
            <a:avLst>
              <a:gd name="adj" fmla="val 469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11" name="正方形/長方形 31">
            <a:extLst>
              <a:ext uri="{FF2B5EF4-FFF2-40B4-BE49-F238E27FC236}">
                <a16:creationId xmlns:a16="http://schemas.microsoft.com/office/drawing/2014/main" id="{18B82451-25E7-5FB6-E0FB-0EFF371C4EFF}"/>
              </a:ext>
            </a:extLst>
          </p:cNvPr>
          <p:cNvSpPr/>
          <p:nvPr/>
        </p:nvSpPr>
        <p:spPr>
          <a:xfrm>
            <a:off x="3321370" y="3275014"/>
            <a:ext cx="1655971" cy="746644"/>
          </a:xfrm>
          <a:prstGeom prst="rect">
            <a:avLst/>
          </a:prstGeom>
          <a:solidFill>
            <a:schemeClr val="tx1">
              <a:lumMod val="40000"/>
              <a:lumOff val="60000"/>
            </a:schemeClr>
          </a:solidFill>
          <a:ln w="19050" cap="flat" cmpd="sng" algn="ctr">
            <a:noFill/>
            <a:prstDash val="solid"/>
            <a:miter lim="800000"/>
          </a:ln>
          <a:effectLst/>
        </p:spPr>
        <p:txBody>
          <a:bodyPr wrap="none" lIns="0" tIns="36000" rIns="0" bIns="3600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rPr>
              <a:t> データ</a:t>
            </a:r>
            <a:endParaRPr kumimoji="0" lang="en-US" altLang="ja-JP" sz="1600" b="1"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rPr>
              <a:t> カタログ</a:t>
            </a:r>
            <a:endParaRPr kumimoji="0" lang="en-US" altLang="ja-JP" sz="1600" b="1"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rPr>
              <a:t> </a:t>
            </a:r>
            <a:endParaRPr kumimoji="0" lang="en-US" sz="1200" b="0"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endParaRPr>
          </a:p>
        </p:txBody>
      </p:sp>
      <p:sp>
        <p:nvSpPr>
          <p:cNvPr id="14" name="テキスト ボックス 13">
            <a:extLst>
              <a:ext uri="{FF2B5EF4-FFF2-40B4-BE49-F238E27FC236}">
                <a16:creationId xmlns:a16="http://schemas.microsoft.com/office/drawing/2014/main" id="{385E2182-65A4-150C-AEE7-3E26F7180973}"/>
              </a:ext>
            </a:extLst>
          </p:cNvPr>
          <p:cNvSpPr txBox="1"/>
          <p:nvPr/>
        </p:nvSpPr>
        <p:spPr>
          <a:xfrm>
            <a:off x="726628" y="2546714"/>
            <a:ext cx="14157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1">
                <a:ln>
                  <a:noFill/>
                </a:ln>
                <a:solidFill>
                  <a:srgbClr val="24235C"/>
                </a:solidFill>
                <a:effectLst/>
                <a:uLnTx/>
                <a:uFillTx/>
                <a:latin typeface="Meiryo UI"/>
                <a:ea typeface="Meiryo UI"/>
                <a:cs typeface="+mn-cs"/>
              </a:rPr>
              <a:t>データ</a:t>
            </a:r>
            <a:r>
              <a:rPr kumimoji="1" lang="ja-JP" altLang="en-US" sz="1800" b="0" i="0" u="none" strike="noStrike" kern="1200" cap="none" spc="0" normalizeH="0" baseline="0" noProof="1">
                <a:ln>
                  <a:noFill/>
                </a:ln>
                <a:solidFill>
                  <a:srgbClr val="24235C"/>
                </a:solidFill>
                <a:effectLst/>
                <a:uLnTx/>
                <a:uFillTx/>
                <a:latin typeface="Meiryo UI"/>
                <a:ea typeface="Meiryo UI"/>
                <a:cs typeface="+mn-cs"/>
              </a:rPr>
              <a:t>提供元</a:t>
            </a:r>
            <a:endParaRPr kumimoji="1" lang="en-US" altLang="ja-JP" sz="1800" b="0" i="0" u="none" strike="noStrike" kern="1200" cap="none" spc="0" normalizeH="0" baseline="0" noProof="1">
              <a:ln>
                <a:noFill/>
              </a:ln>
              <a:solidFill>
                <a:srgbClr val="24235C"/>
              </a:solidFill>
              <a:effectLst/>
              <a:uLnTx/>
              <a:uFillTx/>
              <a:latin typeface="Meiryo UI"/>
              <a:ea typeface="Meiryo UI"/>
              <a:cs typeface="+mn-cs"/>
            </a:endParaRPr>
          </a:p>
        </p:txBody>
      </p:sp>
      <p:sp>
        <p:nvSpPr>
          <p:cNvPr id="15" name="テキスト ボックス 14">
            <a:extLst>
              <a:ext uri="{FF2B5EF4-FFF2-40B4-BE49-F238E27FC236}">
                <a16:creationId xmlns:a16="http://schemas.microsoft.com/office/drawing/2014/main" id="{673D6700-1736-EB5B-CF53-3DD063151A9C}"/>
              </a:ext>
            </a:extLst>
          </p:cNvPr>
          <p:cNvSpPr txBox="1"/>
          <p:nvPr/>
        </p:nvSpPr>
        <p:spPr>
          <a:xfrm>
            <a:off x="10255265" y="2529730"/>
            <a:ext cx="14221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1">
                <a:ln>
                  <a:noFill/>
                </a:ln>
                <a:solidFill>
                  <a:srgbClr val="24235C"/>
                </a:solidFill>
                <a:effectLst/>
                <a:uLnTx/>
                <a:uFillTx/>
                <a:latin typeface="Meiryo UI"/>
                <a:ea typeface="Meiryo UI"/>
                <a:cs typeface="+mn-cs"/>
              </a:rPr>
              <a:t>データ</a:t>
            </a:r>
            <a:r>
              <a:rPr kumimoji="1" lang="ja-JP" altLang="en-US" sz="1800" b="0" i="0" u="none" strike="noStrike" kern="1200" cap="none" spc="0" normalizeH="0" baseline="0" noProof="1">
                <a:ln>
                  <a:noFill/>
                </a:ln>
                <a:solidFill>
                  <a:srgbClr val="24235C"/>
                </a:solidFill>
                <a:effectLst/>
                <a:uLnTx/>
                <a:uFillTx/>
                <a:latin typeface="Meiryo UI"/>
                <a:ea typeface="Meiryo UI"/>
                <a:cs typeface="+mn-cs"/>
              </a:rPr>
              <a:t>利用者</a:t>
            </a:r>
            <a:endParaRPr kumimoji="1" lang="en-US" altLang="ja-JP" sz="1800" b="0" i="0" u="none" strike="noStrike" kern="1200" cap="none" spc="0" normalizeH="0" baseline="0" noProof="1">
              <a:ln>
                <a:noFill/>
              </a:ln>
              <a:solidFill>
                <a:srgbClr val="24235C"/>
              </a:solidFill>
              <a:effectLst/>
              <a:uLnTx/>
              <a:uFillTx/>
              <a:latin typeface="Meiryo UI"/>
              <a:ea typeface="Meiryo UI"/>
              <a:cs typeface="+mn-cs"/>
            </a:endParaRPr>
          </a:p>
        </p:txBody>
      </p:sp>
      <p:sp>
        <p:nvSpPr>
          <p:cNvPr id="17" name="正方形/長方形 31">
            <a:extLst>
              <a:ext uri="{FF2B5EF4-FFF2-40B4-BE49-F238E27FC236}">
                <a16:creationId xmlns:a16="http://schemas.microsoft.com/office/drawing/2014/main" id="{BE001A59-EF18-CE5B-EC9A-19DA4D5A3D26}"/>
              </a:ext>
            </a:extLst>
          </p:cNvPr>
          <p:cNvSpPr/>
          <p:nvPr/>
        </p:nvSpPr>
        <p:spPr>
          <a:xfrm>
            <a:off x="3383046" y="4480683"/>
            <a:ext cx="1594296" cy="1426923"/>
          </a:xfrm>
          <a:prstGeom prst="rect">
            <a:avLst/>
          </a:prstGeom>
          <a:solidFill>
            <a:schemeClr val="tx1">
              <a:lumMod val="40000"/>
              <a:lumOff val="60000"/>
            </a:schemeClr>
          </a:solidFill>
          <a:ln w="19050" cap="flat" cmpd="sng" algn="ctr">
            <a:noFill/>
            <a:prstDash val="solid"/>
            <a:miter lim="800000"/>
          </a:ln>
          <a:effectLst/>
        </p:spPr>
        <p:txBody>
          <a:bodyPr wrap="none" lIns="0" tIns="36000" rIns="0" bIns="3600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rPr>
              <a:t>コネクタ</a:t>
            </a:r>
            <a:endParaRPr kumimoji="0" lang="en-US" sz="1600" b="1"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endParaRPr>
          </a:p>
        </p:txBody>
      </p:sp>
      <p:sp>
        <p:nvSpPr>
          <p:cNvPr id="18" name="正方形/長方形 31">
            <a:extLst>
              <a:ext uri="{FF2B5EF4-FFF2-40B4-BE49-F238E27FC236}">
                <a16:creationId xmlns:a16="http://schemas.microsoft.com/office/drawing/2014/main" id="{5561A334-5C81-FFEE-25AA-6ABBDF287FE6}"/>
              </a:ext>
            </a:extLst>
          </p:cNvPr>
          <p:cNvSpPr/>
          <p:nvPr/>
        </p:nvSpPr>
        <p:spPr>
          <a:xfrm>
            <a:off x="3622302" y="4899798"/>
            <a:ext cx="1202503" cy="318673"/>
          </a:xfrm>
          <a:prstGeom prst="rect">
            <a:avLst/>
          </a:prstGeom>
          <a:solidFill>
            <a:sysClr val="window" lastClr="FFFFFF"/>
          </a:solidFill>
          <a:ln w="19050" cap="flat" cmpd="sng" algn="ctr">
            <a:no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認証・認可</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19" name="正方形/長方形 31">
            <a:extLst>
              <a:ext uri="{FF2B5EF4-FFF2-40B4-BE49-F238E27FC236}">
                <a16:creationId xmlns:a16="http://schemas.microsoft.com/office/drawing/2014/main" id="{59625E96-909A-7AD6-413C-7294704C185E}"/>
              </a:ext>
            </a:extLst>
          </p:cNvPr>
          <p:cNvSpPr/>
          <p:nvPr/>
        </p:nvSpPr>
        <p:spPr>
          <a:xfrm>
            <a:off x="3622302" y="5355516"/>
            <a:ext cx="1202503" cy="277918"/>
          </a:xfrm>
          <a:prstGeom prst="rect">
            <a:avLst/>
          </a:prstGeom>
          <a:solidFill>
            <a:sysClr val="window" lastClr="FFFFFF"/>
          </a:solidFill>
          <a:ln w="19050" cap="flat" cmpd="sng" algn="ctr">
            <a:no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データ提供</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20" name="フローチャート: 磁気ディスク 19">
            <a:extLst>
              <a:ext uri="{FF2B5EF4-FFF2-40B4-BE49-F238E27FC236}">
                <a16:creationId xmlns:a16="http://schemas.microsoft.com/office/drawing/2014/main" id="{D8500EE0-4609-6FE3-4248-A444988C20B5}"/>
              </a:ext>
            </a:extLst>
          </p:cNvPr>
          <p:cNvSpPr/>
          <p:nvPr/>
        </p:nvSpPr>
        <p:spPr>
          <a:xfrm>
            <a:off x="2259495" y="5082754"/>
            <a:ext cx="637052" cy="482836"/>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FFFFFF"/>
                </a:solidFill>
                <a:effectLst/>
                <a:uLnTx/>
                <a:uFillTx/>
                <a:latin typeface="Meiryo UI"/>
                <a:ea typeface="Meiryo UI"/>
                <a:cs typeface="+mn-cs"/>
              </a:rPr>
              <a:t>データ</a:t>
            </a:r>
          </a:p>
        </p:txBody>
      </p:sp>
      <p:sp>
        <p:nvSpPr>
          <p:cNvPr id="24" name="フローチャート: 磁気ディスク 23">
            <a:extLst>
              <a:ext uri="{FF2B5EF4-FFF2-40B4-BE49-F238E27FC236}">
                <a16:creationId xmlns:a16="http://schemas.microsoft.com/office/drawing/2014/main" id="{2377B3F3-B237-3C52-9A8D-342043DE4231}"/>
              </a:ext>
            </a:extLst>
          </p:cNvPr>
          <p:cNvSpPr/>
          <p:nvPr/>
        </p:nvSpPr>
        <p:spPr>
          <a:xfrm>
            <a:off x="1866830" y="4656750"/>
            <a:ext cx="637052" cy="482836"/>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FFFFFF"/>
                </a:solidFill>
                <a:effectLst/>
                <a:uLnTx/>
                <a:uFillTx/>
                <a:latin typeface="Meiryo UI"/>
                <a:ea typeface="Meiryo UI"/>
                <a:cs typeface="+mn-cs"/>
              </a:rPr>
              <a:t>データ</a:t>
            </a:r>
          </a:p>
        </p:txBody>
      </p:sp>
      <p:sp>
        <p:nvSpPr>
          <p:cNvPr id="25" name="フローチャート: 磁気ディスク 24">
            <a:extLst>
              <a:ext uri="{FF2B5EF4-FFF2-40B4-BE49-F238E27FC236}">
                <a16:creationId xmlns:a16="http://schemas.microsoft.com/office/drawing/2014/main" id="{14694852-EE15-6D9A-A163-518DF0B521C5}"/>
              </a:ext>
            </a:extLst>
          </p:cNvPr>
          <p:cNvSpPr/>
          <p:nvPr/>
        </p:nvSpPr>
        <p:spPr>
          <a:xfrm>
            <a:off x="1346104" y="5047359"/>
            <a:ext cx="637052" cy="482836"/>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FFFFFF"/>
                </a:solidFill>
                <a:effectLst/>
                <a:uLnTx/>
                <a:uFillTx/>
                <a:latin typeface="Meiryo UI"/>
                <a:ea typeface="Meiryo UI"/>
                <a:cs typeface="+mn-cs"/>
              </a:rPr>
              <a:t>データ</a:t>
            </a:r>
          </a:p>
        </p:txBody>
      </p:sp>
      <p:sp>
        <p:nvSpPr>
          <p:cNvPr id="28" name="四角形: 角を丸くする 27">
            <a:extLst>
              <a:ext uri="{FF2B5EF4-FFF2-40B4-BE49-F238E27FC236}">
                <a16:creationId xmlns:a16="http://schemas.microsoft.com/office/drawing/2014/main" id="{18DA1485-938C-7982-D8B3-BF69ADE4AAEC}"/>
              </a:ext>
            </a:extLst>
          </p:cNvPr>
          <p:cNvSpPr/>
          <p:nvPr/>
        </p:nvSpPr>
        <p:spPr>
          <a:xfrm>
            <a:off x="7397014" y="3115929"/>
            <a:ext cx="4007586" cy="3179199"/>
          </a:xfrm>
          <a:prstGeom prst="roundRect">
            <a:avLst>
              <a:gd name="adj" fmla="val 4690"/>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29" name="正方形/長方形 31">
            <a:extLst>
              <a:ext uri="{FF2B5EF4-FFF2-40B4-BE49-F238E27FC236}">
                <a16:creationId xmlns:a16="http://schemas.microsoft.com/office/drawing/2014/main" id="{3A008557-D7E6-A223-E312-F5DF3D5F2F63}"/>
              </a:ext>
            </a:extLst>
          </p:cNvPr>
          <p:cNvSpPr/>
          <p:nvPr/>
        </p:nvSpPr>
        <p:spPr>
          <a:xfrm>
            <a:off x="7868724" y="4467708"/>
            <a:ext cx="1594296" cy="1386043"/>
          </a:xfrm>
          <a:prstGeom prst="rect">
            <a:avLst/>
          </a:prstGeom>
          <a:solidFill>
            <a:schemeClr val="tx1">
              <a:lumMod val="40000"/>
              <a:lumOff val="60000"/>
            </a:schemeClr>
          </a:solidFill>
          <a:ln w="19050" cap="flat" cmpd="sng" algn="ctr">
            <a:noFill/>
            <a:prstDash val="solid"/>
            <a:miter lim="800000"/>
          </a:ln>
          <a:effectLst/>
        </p:spPr>
        <p:txBody>
          <a:bodyPr wrap="none" lIns="0" tIns="36000" rIns="0" bIns="3600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rPr>
              <a:t>コネクタ</a:t>
            </a:r>
            <a:endParaRPr kumimoji="0" lang="en-US" sz="1600" b="1"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endParaRPr>
          </a:p>
        </p:txBody>
      </p:sp>
      <p:sp>
        <p:nvSpPr>
          <p:cNvPr id="30" name="正方形/長方形 31">
            <a:extLst>
              <a:ext uri="{FF2B5EF4-FFF2-40B4-BE49-F238E27FC236}">
                <a16:creationId xmlns:a16="http://schemas.microsoft.com/office/drawing/2014/main" id="{8ABB2BD3-BA80-3D05-E547-E2CDDCD6BD98}"/>
              </a:ext>
            </a:extLst>
          </p:cNvPr>
          <p:cNvSpPr/>
          <p:nvPr/>
        </p:nvSpPr>
        <p:spPr>
          <a:xfrm>
            <a:off x="8107980" y="4886823"/>
            <a:ext cx="1202503" cy="318673"/>
          </a:xfrm>
          <a:prstGeom prst="rect">
            <a:avLst/>
          </a:prstGeom>
          <a:solidFill>
            <a:sysClr val="window" lastClr="FFFFFF"/>
          </a:solidFill>
          <a:ln w="19050" cap="flat" cmpd="sng" algn="ctr">
            <a:no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認証・認可</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31" name="正方形/長方形 31">
            <a:extLst>
              <a:ext uri="{FF2B5EF4-FFF2-40B4-BE49-F238E27FC236}">
                <a16:creationId xmlns:a16="http://schemas.microsoft.com/office/drawing/2014/main" id="{BF3869FB-D135-F3A5-831E-62D300818C1F}"/>
              </a:ext>
            </a:extLst>
          </p:cNvPr>
          <p:cNvSpPr/>
          <p:nvPr/>
        </p:nvSpPr>
        <p:spPr>
          <a:xfrm>
            <a:off x="8107980" y="5342541"/>
            <a:ext cx="1202503" cy="277918"/>
          </a:xfrm>
          <a:prstGeom prst="rect">
            <a:avLst/>
          </a:prstGeom>
          <a:solidFill>
            <a:sysClr val="window" lastClr="FFFFFF"/>
          </a:solidFill>
          <a:ln w="19050" cap="flat" cmpd="sng" algn="ctr">
            <a:no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データ取得</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32" name="矢印: 左右 31">
            <a:extLst>
              <a:ext uri="{FF2B5EF4-FFF2-40B4-BE49-F238E27FC236}">
                <a16:creationId xmlns:a16="http://schemas.microsoft.com/office/drawing/2014/main" id="{CB10A56F-EF2A-AD00-442A-F19E1A33F875}"/>
              </a:ext>
            </a:extLst>
          </p:cNvPr>
          <p:cNvSpPr/>
          <p:nvPr/>
        </p:nvSpPr>
        <p:spPr>
          <a:xfrm>
            <a:off x="4824804" y="4788622"/>
            <a:ext cx="3283176" cy="473945"/>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1">
                <a:ln>
                  <a:noFill/>
                </a:ln>
                <a:solidFill>
                  <a:srgbClr val="FFFFFF"/>
                </a:solidFill>
                <a:effectLst/>
                <a:uLnTx/>
                <a:uFillTx/>
                <a:latin typeface="Meiryo UI"/>
                <a:ea typeface="Meiryo UI"/>
                <a:cs typeface="+mn-cs"/>
              </a:rPr>
              <a:t>②利用者の認証・認可</a:t>
            </a:r>
            <a:endParaRPr kumimoji="1" lang="en-US" altLang="ja-JP" sz="1600" b="0" i="0" u="none" strike="noStrike" kern="1200" cap="none" spc="0" normalizeH="0" baseline="0" noProof="1">
              <a:ln>
                <a:noFill/>
              </a:ln>
              <a:solidFill>
                <a:srgbClr val="FFFFFF"/>
              </a:solidFill>
              <a:effectLst/>
              <a:uLnTx/>
              <a:uFillTx/>
              <a:latin typeface="Meiryo UI"/>
              <a:ea typeface="Meiryo UI"/>
              <a:cs typeface="+mn-cs"/>
            </a:endParaRPr>
          </a:p>
        </p:txBody>
      </p:sp>
      <p:sp>
        <p:nvSpPr>
          <p:cNvPr id="33" name="正方形/長方形 32">
            <a:extLst>
              <a:ext uri="{FF2B5EF4-FFF2-40B4-BE49-F238E27FC236}">
                <a16:creationId xmlns:a16="http://schemas.microsoft.com/office/drawing/2014/main" id="{20B9F0BF-D952-D0A2-3840-1EBAA5B78237}"/>
              </a:ext>
            </a:extLst>
          </p:cNvPr>
          <p:cNvSpPr/>
          <p:nvPr/>
        </p:nvSpPr>
        <p:spPr>
          <a:xfrm>
            <a:off x="3727108" y="1715729"/>
            <a:ext cx="5112092" cy="1117661"/>
          </a:xfrm>
          <a:prstGeom prst="rect">
            <a:avLst/>
          </a:prstGeom>
          <a:solidFill>
            <a:schemeClr val="bg1">
              <a:lumMod val="8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34" name="テキスト ボックス 33">
            <a:extLst>
              <a:ext uri="{FF2B5EF4-FFF2-40B4-BE49-F238E27FC236}">
                <a16:creationId xmlns:a16="http://schemas.microsoft.com/office/drawing/2014/main" id="{3737487F-A9DF-531C-C99D-E18D31A099EA}"/>
              </a:ext>
            </a:extLst>
          </p:cNvPr>
          <p:cNvSpPr txBox="1"/>
          <p:nvPr/>
        </p:nvSpPr>
        <p:spPr>
          <a:xfrm>
            <a:off x="3807671" y="1848619"/>
            <a:ext cx="137730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1">
                <a:ln>
                  <a:noFill/>
                </a:ln>
                <a:solidFill>
                  <a:srgbClr val="24235C"/>
                </a:solidFill>
                <a:effectLst/>
                <a:uLnTx/>
                <a:uFillTx/>
                <a:latin typeface="Meiryo UI"/>
                <a:ea typeface="Meiryo UI"/>
                <a:cs typeface="+mn-cs"/>
              </a:rPr>
              <a:t>デジタル基盤</a:t>
            </a:r>
            <a:endParaRPr kumimoji="1" lang="en-US" altLang="ja-JP" sz="1800" b="0" i="0" u="none" strike="noStrike" kern="1200" cap="none" spc="0" normalizeH="0" baseline="0" noProof="1">
              <a:ln>
                <a:noFill/>
              </a:ln>
              <a:solidFill>
                <a:srgbClr val="24235C"/>
              </a:solidFill>
              <a:effectLst/>
              <a:uLnTx/>
              <a:uFillTx/>
              <a:latin typeface="Meiryo UI"/>
              <a:ea typeface="Meiryo UI"/>
              <a:cs typeface="+mn-cs"/>
            </a:endParaRPr>
          </a:p>
        </p:txBody>
      </p:sp>
      <p:sp>
        <p:nvSpPr>
          <p:cNvPr id="35" name="正方形/長方形 31">
            <a:extLst>
              <a:ext uri="{FF2B5EF4-FFF2-40B4-BE49-F238E27FC236}">
                <a16:creationId xmlns:a16="http://schemas.microsoft.com/office/drawing/2014/main" id="{7B5616B7-2CA7-8766-2117-2DC43C8BBFFD}"/>
              </a:ext>
            </a:extLst>
          </p:cNvPr>
          <p:cNvSpPr/>
          <p:nvPr/>
        </p:nvSpPr>
        <p:spPr>
          <a:xfrm>
            <a:off x="5521286" y="2171019"/>
            <a:ext cx="1202503" cy="502619"/>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データカタログ</a:t>
            </a:r>
            <a:endParaRPr kumimoji="0" lang="en-US" altLang="ja-JP"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横断検索</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36" name="矢印: 左 35">
            <a:extLst>
              <a:ext uri="{FF2B5EF4-FFF2-40B4-BE49-F238E27FC236}">
                <a16:creationId xmlns:a16="http://schemas.microsoft.com/office/drawing/2014/main" id="{F386638E-AD72-9FC9-32B7-E814167EB61E}"/>
              </a:ext>
            </a:extLst>
          </p:cNvPr>
          <p:cNvSpPr/>
          <p:nvPr/>
        </p:nvSpPr>
        <p:spPr>
          <a:xfrm rot="19185772">
            <a:off x="4239460" y="2746914"/>
            <a:ext cx="1489297" cy="43462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FFFF"/>
                </a:solidFill>
                <a:effectLst/>
                <a:uLnTx/>
                <a:uFillTx/>
                <a:latin typeface="Meiryo UI"/>
                <a:ea typeface="Meiryo UI"/>
                <a:cs typeface="+mn-cs"/>
              </a:rPr>
              <a:t>①対象データ検索</a:t>
            </a:r>
          </a:p>
        </p:txBody>
      </p:sp>
      <p:sp>
        <p:nvSpPr>
          <p:cNvPr id="37" name="矢印: 左 36">
            <a:extLst>
              <a:ext uri="{FF2B5EF4-FFF2-40B4-BE49-F238E27FC236}">
                <a16:creationId xmlns:a16="http://schemas.microsoft.com/office/drawing/2014/main" id="{335DEC28-BB71-29A4-3849-47F67E9508D9}"/>
              </a:ext>
            </a:extLst>
          </p:cNvPr>
          <p:cNvSpPr/>
          <p:nvPr/>
        </p:nvSpPr>
        <p:spPr>
          <a:xfrm rot="1763469">
            <a:off x="6577775" y="2757876"/>
            <a:ext cx="1706668" cy="43462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FFFFF"/>
                </a:solidFill>
                <a:effectLst/>
                <a:uLnTx/>
                <a:uFillTx/>
                <a:latin typeface="Meiryo UI"/>
                <a:ea typeface="Meiryo UI"/>
                <a:cs typeface="+mn-cs"/>
              </a:rPr>
              <a:t>①データを探す</a:t>
            </a:r>
          </a:p>
        </p:txBody>
      </p:sp>
      <p:sp>
        <p:nvSpPr>
          <p:cNvPr id="38" name="楕円 37">
            <a:extLst>
              <a:ext uri="{FF2B5EF4-FFF2-40B4-BE49-F238E27FC236}">
                <a16:creationId xmlns:a16="http://schemas.microsoft.com/office/drawing/2014/main" id="{3877FE67-5B55-C7C0-F37B-15E27FAF65A6}"/>
              </a:ext>
            </a:extLst>
          </p:cNvPr>
          <p:cNvSpPr/>
          <p:nvPr/>
        </p:nvSpPr>
        <p:spPr>
          <a:xfrm>
            <a:off x="1104900" y="4521923"/>
            <a:ext cx="2075001" cy="11189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cxnSp>
        <p:nvCxnSpPr>
          <p:cNvPr id="39" name="直線コネクタ 38">
            <a:extLst>
              <a:ext uri="{FF2B5EF4-FFF2-40B4-BE49-F238E27FC236}">
                <a16:creationId xmlns:a16="http://schemas.microsoft.com/office/drawing/2014/main" id="{6C28F4D7-5069-4309-DC13-352BB071AE82}"/>
              </a:ext>
            </a:extLst>
          </p:cNvPr>
          <p:cNvCxnSpPr>
            <a:cxnSpLocks/>
            <a:stCxn id="19" idx="1"/>
          </p:cNvCxnSpPr>
          <p:nvPr/>
        </p:nvCxnSpPr>
        <p:spPr>
          <a:xfrm flipH="1">
            <a:off x="2881517" y="5494475"/>
            <a:ext cx="74078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40" name="矢印: 右 39">
            <a:extLst>
              <a:ext uri="{FF2B5EF4-FFF2-40B4-BE49-F238E27FC236}">
                <a16:creationId xmlns:a16="http://schemas.microsoft.com/office/drawing/2014/main" id="{0E4031BD-A323-8C59-93BE-83E92214B231}"/>
              </a:ext>
            </a:extLst>
          </p:cNvPr>
          <p:cNvSpPr/>
          <p:nvPr/>
        </p:nvSpPr>
        <p:spPr>
          <a:xfrm>
            <a:off x="4923565" y="5280349"/>
            <a:ext cx="3099504" cy="45363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1">
                <a:ln>
                  <a:noFill/>
                </a:ln>
                <a:solidFill>
                  <a:srgbClr val="FFFFFF"/>
                </a:solidFill>
                <a:effectLst/>
                <a:uLnTx/>
                <a:uFillTx/>
                <a:latin typeface="Meiryo UI"/>
                <a:ea typeface="Meiryo UI"/>
                <a:cs typeface="+mn-cs"/>
              </a:rPr>
              <a:t>③データ転送</a:t>
            </a:r>
            <a:r>
              <a:rPr kumimoji="1" lang="en-US" altLang="ja-JP" sz="1600" b="0" i="0" u="none" strike="noStrike" kern="1200" cap="none" spc="0" normalizeH="0" baseline="0" noProof="1">
                <a:ln>
                  <a:noFill/>
                </a:ln>
                <a:solidFill>
                  <a:srgbClr val="FFFFFF"/>
                </a:solidFill>
                <a:effectLst/>
                <a:uLnTx/>
                <a:uFillTx/>
                <a:latin typeface="Meiryo UI"/>
                <a:ea typeface="Meiryo UI"/>
                <a:cs typeface="+mn-cs"/>
              </a:rPr>
              <a:t>/</a:t>
            </a:r>
            <a:r>
              <a:rPr kumimoji="1" lang="ja-JP" altLang="en-US" sz="1600" b="0" i="0" u="none" strike="noStrike" kern="1200" cap="none" spc="0" normalizeH="0" baseline="0" noProof="1">
                <a:ln>
                  <a:noFill/>
                </a:ln>
                <a:solidFill>
                  <a:srgbClr val="FFFFFF"/>
                </a:solidFill>
                <a:effectLst/>
                <a:uLnTx/>
                <a:uFillTx/>
                <a:latin typeface="Meiryo UI"/>
                <a:ea typeface="Meiryo UI"/>
                <a:cs typeface="+mn-cs"/>
              </a:rPr>
              <a:t>アクセス</a:t>
            </a:r>
            <a:endParaRPr kumimoji="1" lang="en-US" altLang="ja-JP" sz="1600" b="0" i="0" u="none" strike="noStrike" kern="1200" cap="none" spc="0" normalizeH="0" baseline="0" noProof="1">
              <a:ln>
                <a:noFill/>
              </a:ln>
              <a:solidFill>
                <a:srgbClr val="FFFFFF"/>
              </a:solidFill>
              <a:effectLst/>
              <a:uLnTx/>
              <a:uFillTx/>
              <a:latin typeface="Meiryo UI"/>
              <a:ea typeface="Meiryo UI"/>
              <a:cs typeface="+mn-cs"/>
            </a:endParaRPr>
          </a:p>
        </p:txBody>
      </p:sp>
      <p:sp>
        <p:nvSpPr>
          <p:cNvPr id="41" name="正方形/長方形 31">
            <a:extLst>
              <a:ext uri="{FF2B5EF4-FFF2-40B4-BE49-F238E27FC236}">
                <a16:creationId xmlns:a16="http://schemas.microsoft.com/office/drawing/2014/main" id="{85772982-D454-E3FA-D6AF-92E8FCA46AE9}"/>
              </a:ext>
            </a:extLst>
          </p:cNvPr>
          <p:cNvSpPr/>
          <p:nvPr/>
        </p:nvSpPr>
        <p:spPr>
          <a:xfrm>
            <a:off x="9835647" y="4636967"/>
            <a:ext cx="1416038" cy="502619"/>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アプリケーション</a:t>
            </a:r>
            <a:endParaRPr kumimoji="0" lang="en-US" altLang="ja-JP"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で利用</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42" name="正方形/長方形 31">
            <a:extLst>
              <a:ext uri="{FF2B5EF4-FFF2-40B4-BE49-F238E27FC236}">
                <a16:creationId xmlns:a16="http://schemas.microsoft.com/office/drawing/2014/main" id="{AF0BD673-9B82-280D-E719-D23B2DB1B2A8}"/>
              </a:ext>
            </a:extLst>
          </p:cNvPr>
          <p:cNvSpPr/>
          <p:nvPr/>
        </p:nvSpPr>
        <p:spPr>
          <a:xfrm>
            <a:off x="9864976" y="5335741"/>
            <a:ext cx="1416038" cy="502619"/>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データ分析</a:t>
            </a:r>
            <a:endParaRPr kumimoji="0" lang="en-US" altLang="ja-JP"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で利用</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cxnSp>
        <p:nvCxnSpPr>
          <p:cNvPr id="43" name="直線コネクタ 42">
            <a:extLst>
              <a:ext uri="{FF2B5EF4-FFF2-40B4-BE49-F238E27FC236}">
                <a16:creationId xmlns:a16="http://schemas.microsoft.com/office/drawing/2014/main" id="{B9D69F28-3B5E-2CC5-3D36-849886EFA61C}"/>
              </a:ext>
            </a:extLst>
          </p:cNvPr>
          <p:cNvCxnSpPr>
            <a:cxnSpLocks/>
            <a:stCxn id="41" idx="1"/>
            <a:endCxn id="31" idx="3"/>
          </p:cNvCxnSpPr>
          <p:nvPr/>
        </p:nvCxnSpPr>
        <p:spPr>
          <a:xfrm flipH="1">
            <a:off x="9310483" y="4888277"/>
            <a:ext cx="525164" cy="59322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86009C14-3773-5E5A-3020-97E06160528E}"/>
              </a:ext>
            </a:extLst>
          </p:cNvPr>
          <p:cNvCxnSpPr>
            <a:cxnSpLocks/>
            <a:stCxn id="42" idx="1"/>
            <a:endCxn id="31" idx="3"/>
          </p:cNvCxnSpPr>
          <p:nvPr/>
        </p:nvCxnSpPr>
        <p:spPr>
          <a:xfrm flipH="1" flipV="1">
            <a:off x="9310483" y="5481500"/>
            <a:ext cx="554493" cy="10555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B4F4CA1F-02E5-78EB-83DF-158CB8355912}"/>
              </a:ext>
            </a:extLst>
          </p:cNvPr>
          <p:cNvSpPr txBox="1"/>
          <p:nvPr/>
        </p:nvSpPr>
        <p:spPr>
          <a:xfrm>
            <a:off x="2252521" y="3451056"/>
            <a:ext cx="110639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srgbClr val="24235C"/>
                </a:solidFill>
                <a:effectLst/>
                <a:uLnTx/>
                <a:uFillTx/>
                <a:latin typeface="Meiryo UI"/>
                <a:ea typeface="Meiryo UI"/>
                <a:cs typeface="+mn-cs"/>
              </a:rPr>
              <a:t>カタログサイト</a:t>
            </a:r>
            <a:endParaRPr kumimoji="1" lang="en-US" altLang="ja-JP" sz="1400" b="0" i="0" u="none" strike="noStrike" kern="1200" cap="none" spc="0" normalizeH="0" baseline="0" noProof="1">
              <a:ln>
                <a:noFill/>
              </a:ln>
              <a:solidFill>
                <a:srgbClr val="24235C"/>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srgbClr val="24235C"/>
                </a:solidFill>
                <a:effectLst/>
                <a:uLnTx/>
                <a:uFillTx/>
                <a:latin typeface="Meiryo UI"/>
                <a:ea typeface="Meiryo UI"/>
                <a:cs typeface="+mn-cs"/>
              </a:rPr>
              <a:t>の公開</a:t>
            </a:r>
            <a:endParaRPr kumimoji="1" lang="en-US" altLang="ja-JP" sz="1400" b="0" i="0" u="none" strike="noStrike" kern="1200" cap="none" spc="0" normalizeH="0" baseline="0" noProof="1">
              <a:ln>
                <a:noFill/>
              </a:ln>
              <a:solidFill>
                <a:srgbClr val="24235C"/>
              </a:solidFill>
              <a:effectLst/>
              <a:uLnTx/>
              <a:uFillTx/>
              <a:latin typeface="Meiryo UI"/>
              <a:ea typeface="Meiryo UI"/>
              <a:cs typeface="+mn-cs"/>
            </a:endParaRPr>
          </a:p>
        </p:txBody>
      </p:sp>
      <p:sp>
        <p:nvSpPr>
          <p:cNvPr id="55" name="テキスト ボックス 54">
            <a:extLst>
              <a:ext uri="{FF2B5EF4-FFF2-40B4-BE49-F238E27FC236}">
                <a16:creationId xmlns:a16="http://schemas.microsoft.com/office/drawing/2014/main" id="{C1581DA8-C63C-14C5-2F8C-5FBC276BA044}"/>
              </a:ext>
            </a:extLst>
          </p:cNvPr>
          <p:cNvSpPr txBox="1"/>
          <p:nvPr/>
        </p:nvSpPr>
        <p:spPr>
          <a:xfrm>
            <a:off x="7007032" y="1937997"/>
            <a:ext cx="1800493"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共通利用される</a:t>
            </a:r>
            <a:endParaRPr kumimoji="0" lang="en-US" altLang="ja-JP" sz="14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ツール・サービス群</a:t>
            </a:r>
            <a:endParaRPr kumimoji="0" lang="en-US" altLang="ja-JP" sz="14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56" name="テキスト ボックス 55">
            <a:extLst>
              <a:ext uri="{FF2B5EF4-FFF2-40B4-BE49-F238E27FC236}">
                <a16:creationId xmlns:a16="http://schemas.microsoft.com/office/drawing/2014/main" id="{0C0B4FEC-EF0E-83A2-4432-FC6B942A749C}"/>
              </a:ext>
            </a:extLst>
          </p:cNvPr>
          <p:cNvSpPr txBox="1"/>
          <p:nvPr/>
        </p:nvSpPr>
        <p:spPr>
          <a:xfrm>
            <a:off x="959345" y="5695805"/>
            <a:ext cx="186461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1">
                <a:ln>
                  <a:noFill/>
                </a:ln>
                <a:solidFill>
                  <a:srgbClr val="24235C"/>
                </a:solidFill>
                <a:effectLst/>
                <a:uLnTx/>
                <a:uFillTx/>
                <a:latin typeface="Meiryo UI"/>
                <a:ea typeface="Meiryo UI"/>
                <a:cs typeface="+mn-cs"/>
              </a:rPr>
              <a:t>A</a:t>
            </a:r>
            <a:r>
              <a:rPr kumimoji="1" lang="ja-JP" altLang="en-US" sz="1600" b="0" i="0" u="none" strike="noStrike" kern="1200" cap="none" spc="0" normalizeH="0" baseline="0" noProof="1">
                <a:ln>
                  <a:noFill/>
                </a:ln>
                <a:solidFill>
                  <a:srgbClr val="24235C"/>
                </a:solidFill>
                <a:effectLst/>
                <a:uLnTx/>
                <a:uFillTx/>
                <a:latin typeface="Meiryo UI"/>
                <a:ea typeface="Meiryo UI"/>
                <a:cs typeface="+mn-cs"/>
              </a:rPr>
              <a:t>業界データスペース</a:t>
            </a:r>
            <a:endParaRPr kumimoji="1" lang="en-US" altLang="ja-JP" sz="1600" b="0" i="0" u="none" strike="noStrike" kern="1200" cap="none" spc="0" normalizeH="0" baseline="0" noProof="1">
              <a:ln>
                <a:noFill/>
              </a:ln>
              <a:solidFill>
                <a:srgbClr val="24235C"/>
              </a:solidFill>
              <a:effectLst/>
              <a:uLnTx/>
              <a:uFillTx/>
              <a:latin typeface="Meiryo UI"/>
              <a:ea typeface="Meiryo UI"/>
              <a:cs typeface="+mn-cs"/>
            </a:endParaRPr>
          </a:p>
        </p:txBody>
      </p:sp>
      <p:sp>
        <p:nvSpPr>
          <p:cNvPr id="57" name="テキスト ボックス 56">
            <a:extLst>
              <a:ext uri="{FF2B5EF4-FFF2-40B4-BE49-F238E27FC236}">
                <a16:creationId xmlns:a16="http://schemas.microsoft.com/office/drawing/2014/main" id="{8A364135-DD49-F37E-D044-6BE24852CBBE}"/>
              </a:ext>
            </a:extLst>
          </p:cNvPr>
          <p:cNvSpPr txBox="1"/>
          <p:nvPr/>
        </p:nvSpPr>
        <p:spPr>
          <a:xfrm>
            <a:off x="722045" y="5987384"/>
            <a:ext cx="186301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1">
                <a:ln>
                  <a:noFill/>
                </a:ln>
                <a:solidFill>
                  <a:srgbClr val="24235C"/>
                </a:solidFill>
                <a:effectLst/>
                <a:uLnTx/>
                <a:uFillTx/>
                <a:latin typeface="Meiryo UI"/>
                <a:ea typeface="Meiryo UI"/>
                <a:cs typeface="+mn-cs"/>
              </a:rPr>
              <a:t>B</a:t>
            </a:r>
            <a:r>
              <a:rPr kumimoji="1" lang="ja-JP" altLang="en-US" sz="1600" b="0" i="0" u="none" strike="noStrike" kern="1200" cap="none" spc="0" normalizeH="0" baseline="0" noProof="1">
                <a:ln>
                  <a:noFill/>
                </a:ln>
                <a:solidFill>
                  <a:srgbClr val="24235C"/>
                </a:solidFill>
                <a:effectLst/>
                <a:uLnTx/>
                <a:uFillTx/>
                <a:latin typeface="Meiryo UI"/>
                <a:ea typeface="Meiryo UI"/>
                <a:cs typeface="+mn-cs"/>
              </a:rPr>
              <a:t>業界データスペース</a:t>
            </a:r>
            <a:endParaRPr kumimoji="1" lang="en-US" altLang="ja-JP" sz="1600" b="0" i="0" u="none" strike="noStrike" kern="1200" cap="none" spc="0" normalizeH="0" baseline="0" noProof="1">
              <a:ln>
                <a:noFill/>
              </a:ln>
              <a:solidFill>
                <a:srgbClr val="24235C"/>
              </a:solidFill>
              <a:effectLst/>
              <a:uLnTx/>
              <a:uFillTx/>
              <a:latin typeface="Meiryo UI"/>
              <a:ea typeface="Meiryo UI"/>
              <a:cs typeface="+mn-cs"/>
            </a:endParaRPr>
          </a:p>
        </p:txBody>
      </p:sp>
      <p:sp>
        <p:nvSpPr>
          <p:cNvPr id="58" name="テキスト ボックス 57">
            <a:extLst>
              <a:ext uri="{FF2B5EF4-FFF2-40B4-BE49-F238E27FC236}">
                <a16:creationId xmlns:a16="http://schemas.microsoft.com/office/drawing/2014/main" id="{C97F691F-332C-0734-DF3D-B9C914CAC673}"/>
              </a:ext>
            </a:extLst>
          </p:cNvPr>
          <p:cNvSpPr txBox="1"/>
          <p:nvPr/>
        </p:nvSpPr>
        <p:spPr>
          <a:xfrm>
            <a:off x="491657" y="6279606"/>
            <a:ext cx="186301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1">
                <a:ln>
                  <a:noFill/>
                </a:ln>
                <a:solidFill>
                  <a:srgbClr val="24235C"/>
                </a:solidFill>
                <a:effectLst/>
                <a:uLnTx/>
                <a:uFillTx/>
                <a:latin typeface="Meiryo UI"/>
                <a:ea typeface="Meiryo UI"/>
                <a:cs typeface="+mn-cs"/>
              </a:rPr>
              <a:t>C</a:t>
            </a:r>
            <a:r>
              <a:rPr kumimoji="1" lang="ja-JP" altLang="en-US" sz="1600" b="0" i="0" u="none" strike="noStrike" kern="1200" cap="none" spc="0" normalizeH="0" baseline="0" noProof="1">
                <a:ln>
                  <a:noFill/>
                </a:ln>
                <a:solidFill>
                  <a:srgbClr val="24235C"/>
                </a:solidFill>
                <a:effectLst/>
                <a:uLnTx/>
                <a:uFillTx/>
                <a:latin typeface="Meiryo UI"/>
                <a:ea typeface="Meiryo UI"/>
                <a:cs typeface="+mn-cs"/>
              </a:rPr>
              <a:t>業界データスペース</a:t>
            </a:r>
            <a:endParaRPr kumimoji="1" lang="en-US" altLang="ja-JP" sz="1600" b="0" i="0" u="none" strike="noStrike" kern="1200" cap="none" spc="0" normalizeH="0" baseline="0" noProof="1">
              <a:ln>
                <a:noFill/>
              </a:ln>
              <a:solidFill>
                <a:srgbClr val="24235C"/>
              </a:solidFill>
              <a:effectLst/>
              <a:uLnTx/>
              <a:uFillTx/>
              <a:latin typeface="Meiryo UI"/>
              <a:ea typeface="Meiryo UI"/>
              <a:cs typeface="+mn-cs"/>
            </a:endParaRPr>
          </a:p>
        </p:txBody>
      </p:sp>
      <p:sp>
        <p:nvSpPr>
          <p:cNvPr id="59" name="テキスト ボックス 58">
            <a:extLst>
              <a:ext uri="{FF2B5EF4-FFF2-40B4-BE49-F238E27FC236}">
                <a16:creationId xmlns:a16="http://schemas.microsoft.com/office/drawing/2014/main" id="{35706967-8172-DC8F-CA8A-6EF39289EE81}"/>
              </a:ext>
            </a:extLst>
          </p:cNvPr>
          <p:cNvSpPr txBox="1"/>
          <p:nvPr/>
        </p:nvSpPr>
        <p:spPr>
          <a:xfrm>
            <a:off x="7489198" y="5962505"/>
            <a:ext cx="73289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1">
                <a:ln>
                  <a:noFill/>
                </a:ln>
                <a:solidFill>
                  <a:srgbClr val="24235C"/>
                </a:solidFill>
                <a:effectLst/>
                <a:uLnTx/>
                <a:uFillTx/>
                <a:latin typeface="Meiryo UI"/>
                <a:ea typeface="Meiryo UI"/>
                <a:cs typeface="+mn-cs"/>
              </a:rPr>
              <a:t>X</a:t>
            </a:r>
            <a:r>
              <a:rPr kumimoji="1" lang="ja-JP" altLang="en-US" sz="1600" b="0" i="0" u="none" strike="noStrike" kern="1200" cap="none" spc="0" normalizeH="0" baseline="0" noProof="1">
                <a:ln>
                  <a:noFill/>
                </a:ln>
                <a:solidFill>
                  <a:srgbClr val="24235C"/>
                </a:solidFill>
                <a:effectLst/>
                <a:uLnTx/>
                <a:uFillTx/>
                <a:latin typeface="Meiryo UI"/>
                <a:ea typeface="Meiryo UI"/>
                <a:cs typeface="+mn-cs"/>
              </a:rPr>
              <a:t>業界</a:t>
            </a:r>
            <a:endParaRPr kumimoji="1" lang="en-US" altLang="ja-JP" sz="1600" b="0" i="0" u="none" strike="noStrike" kern="1200" cap="none" spc="0" normalizeH="0" baseline="0" noProof="1">
              <a:ln>
                <a:noFill/>
              </a:ln>
              <a:solidFill>
                <a:srgbClr val="24235C"/>
              </a:solidFill>
              <a:effectLst/>
              <a:uLnTx/>
              <a:uFillTx/>
              <a:latin typeface="Meiryo UI"/>
              <a:ea typeface="Meiryo UI"/>
              <a:cs typeface="+mn-cs"/>
            </a:endParaRPr>
          </a:p>
        </p:txBody>
      </p:sp>
      <p:sp>
        <p:nvSpPr>
          <p:cNvPr id="60" name="正方形/長方形 31">
            <a:extLst>
              <a:ext uri="{FF2B5EF4-FFF2-40B4-BE49-F238E27FC236}">
                <a16:creationId xmlns:a16="http://schemas.microsoft.com/office/drawing/2014/main" id="{D63FEB1F-35F1-F37B-B317-F69247350ED7}"/>
              </a:ext>
            </a:extLst>
          </p:cNvPr>
          <p:cNvSpPr/>
          <p:nvPr/>
        </p:nvSpPr>
        <p:spPr>
          <a:xfrm>
            <a:off x="3781605" y="4118955"/>
            <a:ext cx="1202503" cy="223617"/>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契約</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61" name="正方形/長方形 31">
            <a:extLst>
              <a:ext uri="{FF2B5EF4-FFF2-40B4-BE49-F238E27FC236}">
                <a16:creationId xmlns:a16="http://schemas.microsoft.com/office/drawing/2014/main" id="{CE604907-51FB-E578-EF35-3627EF6F305E}"/>
              </a:ext>
            </a:extLst>
          </p:cNvPr>
          <p:cNvSpPr/>
          <p:nvPr/>
        </p:nvSpPr>
        <p:spPr>
          <a:xfrm>
            <a:off x="7605022" y="4119012"/>
            <a:ext cx="1202503" cy="223617"/>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契約</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cxnSp>
        <p:nvCxnSpPr>
          <p:cNvPr id="63" name="直線コネクタ 62">
            <a:extLst>
              <a:ext uri="{FF2B5EF4-FFF2-40B4-BE49-F238E27FC236}">
                <a16:creationId xmlns:a16="http://schemas.microsoft.com/office/drawing/2014/main" id="{A75449ED-89A6-A80C-4DF8-85A26A57DA33}"/>
              </a:ext>
            </a:extLst>
          </p:cNvPr>
          <p:cNvCxnSpPr>
            <a:cxnSpLocks/>
            <a:stCxn id="60" idx="3"/>
            <a:endCxn id="61" idx="1"/>
          </p:cNvCxnSpPr>
          <p:nvPr/>
        </p:nvCxnSpPr>
        <p:spPr>
          <a:xfrm>
            <a:off x="4984108" y="4230764"/>
            <a:ext cx="2620914" cy="57"/>
          </a:xfrm>
          <a:prstGeom prst="line">
            <a:avLst/>
          </a:prstGeom>
        </p:spPr>
        <p:style>
          <a:lnRef idx="1">
            <a:schemeClr val="accent1"/>
          </a:lnRef>
          <a:fillRef idx="0">
            <a:schemeClr val="accent1"/>
          </a:fillRef>
          <a:effectRef idx="0">
            <a:schemeClr val="accent1"/>
          </a:effectRef>
          <a:fontRef idx="minor">
            <a:schemeClr val="tx1"/>
          </a:fontRef>
        </p:style>
      </p:cxnSp>
      <p:pic>
        <p:nvPicPr>
          <p:cNvPr id="64" name="グラフィックス 63" descr="開いた本 枠線">
            <a:extLst>
              <a:ext uri="{FF2B5EF4-FFF2-40B4-BE49-F238E27FC236}">
                <a16:creationId xmlns:a16="http://schemas.microsoft.com/office/drawing/2014/main" id="{C6F18422-6498-7479-CF09-E885EA010E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54488" y="3485616"/>
            <a:ext cx="527063" cy="527063"/>
          </a:xfrm>
          <a:prstGeom prst="rect">
            <a:avLst/>
          </a:prstGeom>
        </p:spPr>
      </p:pic>
      <p:pic>
        <p:nvPicPr>
          <p:cNvPr id="65" name="グラフィックス 64" descr="開いた本 枠線">
            <a:extLst>
              <a:ext uri="{FF2B5EF4-FFF2-40B4-BE49-F238E27FC236}">
                <a16:creationId xmlns:a16="http://schemas.microsoft.com/office/drawing/2014/main" id="{5E5A8900-95FA-0A53-085A-2DE92F7E20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32470" y="1707369"/>
            <a:ext cx="527063" cy="527063"/>
          </a:xfrm>
          <a:prstGeom prst="rect">
            <a:avLst/>
          </a:prstGeom>
        </p:spPr>
      </p:pic>
      <p:sp>
        <p:nvSpPr>
          <p:cNvPr id="3" name="スライド番号プレースホルダー 3">
            <a:extLst>
              <a:ext uri="{FF2B5EF4-FFF2-40B4-BE49-F238E27FC236}">
                <a16:creationId xmlns:a16="http://schemas.microsoft.com/office/drawing/2014/main" id="{15A46F6D-60AE-706D-089A-887D01F337E6}"/>
              </a:ext>
            </a:extLst>
          </p:cNvPr>
          <p:cNvSpPr>
            <a:spLocks noGrp="1"/>
          </p:cNvSpPr>
          <p:nvPr>
            <p:ph type="sldNum" sz="quarter" idx="12"/>
          </p:nvPr>
        </p:nvSpPr>
        <p:spPr>
          <a:xfrm>
            <a:off x="9227864" y="6454031"/>
            <a:ext cx="2844800" cy="28733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srgbClr val="FFFFFF"/>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100" b="0" i="0" u="none" strike="noStrike" kern="1200" cap="none" spc="0" normalizeH="0" baseline="0" noProof="0">
              <a:ln>
                <a:noFill/>
              </a:ln>
              <a:solidFill>
                <a:srgbClr val="FFFFFF"/>
              </a:solidFill>
              <a:effectLst/>
              <a:uLnTx/>
              <a:uFillTx/>
              <a:latin typeface="Meiryo UI" panose="020B0604030504040204" pitchFamily="34" charset="-128"/>
              <a:ea typeface="Meiryo UI" panose="020B0604030504040204" pitchFamily="34" charset="-128"/>
              <a:cs typeface="+mn-cs"/>
            </a:endParaRPr>
          </a:p>
        </p:txBody>
      </p:sp>
      <p:sp>
        <p:nvSpPr>
          <p:cNvPr id="2" name="テキスト ボックス 1">
            <a:extLst>
              <a:ext uri="{FF2B5EF4-FFF2-40B4-BE49-F238E27FC236}">
                <a16:creationId xmlns:a16="http://schemas.microsoft.com/office/drawing/2014/main" id="{FD848252-3F57-4F17-54AB-234CD2537727}"/>
              </a:ext>
            </a:extLst>
          </p:cNvPr>
          <p:cNvSpPr txBox="1"/>
          <p:nvPr/>
        </p:nvSpPr>
        <p:spPr>
          <a:xfrm>
            <a:off x="332301" y="1275538"/>
            <a:ext cx="118596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222222"/>
                </a:solidFill>
                <a:effectLst/>
                <a:uLnTx/>
                <a:uFillTx/>
                <a:latin typeface="Meiryo UI"/>
                <a:ea typeface="Meiryo UI"/>
                <a:cs typeface="+mn-cs"/>
              </a:rPr>
              <a:t>■データスペースの</a:t>
            </a:r>
            <a:r>
              <a:rPr kumimoji="1" lang="ja-JP" altLang="en-US" sz="2400" b="0" i="0" u="none" strike="noStrike" kern="1200" cap="none" spc="0" normalizeH="0" baseline="0" noProof="1">
                <a:ln>
                  <a:noFill/>
                </a:ln>
                <a:solidFill>
                  <a:prstClr val="black"/>
                </a:solidFill>
                <a:effectLst/>
                <a:uLnTx/>
                <a:uFillTx/>
                <a:latin typeface="Meiryo UI"/>
                <a:ea typeface="Meiryo UI"/>
                <a:cs typeface="+mn-cs"/>
              </a:rPr>
              <a:t>連携は</a:t>
            </a:r>
            <a:r>
              <a:rPr lang="ja-JP" altLang="en-US" sz="2400" noProof="1">
                <a:solidFill>
                  <a:prstClr val="black"/>
                </a:solidFill>
                <a:latin typeface="Meiryo UI"/>
                <a:ea typeface="Meiryo UI"/>
              </a:rPr>
              <a:t>主に</a:t>
            </a:r>
            <a:r>
              <a:rPr kumimoji="1" lang="en-US" altLang="ja-JP" sz="2400" b="0" i="0" u="none" strike="noStrike" kern="1200" cap="none" spc="0" normalizeH="0" baseline="0" noProof="1">
                <a:ln>
                  <a:noFill/>
                </a:ln>
                <a:solidFill>
                  <a:prstClr val="black"/>
                </a:solidFill>
                <a:effectLst/>
                <a:uLnTx/>
                <a:uFillTx/>
                <a:latin typeface="Meiryo UI"/>
                <a:ea typeface="Meiryo UI"/>
                <a:cs typeface="+mn-cs"/>
              </a:rPr>
              <a:t>3</a:t>
            </a:r>
            <a:r>
              <a:rPr lang="ja-JP" altLang="en-US" sz="2400" noProof="1">
                <a:solidFill>
                  <a:prstClr val="black"/>
                </a:solidFill>
                <a:latin typeface="Meiryo UI"/>
                <a:ea typeface="Meiryo UI"/>
              </a:rPr>
              <a:t>ステップ </a:t>
            </a:r>
            <a:r>
              <a:rPr kumimoji="1" lang="ja-JP" altLang="en-US" sz="2400" b="0" i="0" u="none" strike="noStrike" kern="1200" cap="none" spc="0" normalizeH="0" baseline="0" noProof="1">
                <a:ln>
                  <a:noFill/>
                </a:ln>
                <a:solidFill>
                  <a:prstClr val="black"/>
                </a:solidFill>
                <a:effectLst/>
                <a:uLnTx/>
                <a:uFillTx/>
                <a:latin typeface="Meiryo UI"/>
                <a:ea typeface="Meiryo UI"/>
                <a:cs typeface="+mn-cs"/>
              </a:rPr>
              <a:t>①データを探す　②認証・認可　③データ転送</a:t>
            </a:r>
            <a:r>
              <a:rPr kumimoji="1" lang="en-US" altLang="ja-JP" sz="2400" b="0" i="0" u="none" strike="noStrike" kern="1200" cap="none" spc="0" normalizeH="0" baseline="0" noProof="1">
                <a:ln>
                  <a:noFill/>
                </a:ln>
                <a:solidFill>
                  <a:prstClr val="black"/>
                </a:solidFill>
                <a:effectLst/>
                <a:uLnTx/>
                <a:uFillTx/>
                <a:latin typeface="Meiryo UI"/>
                <a:ea typeface="Meiryo UI"/>
                <a:cs typeface="+mn-cs"/>
              </a:rPr>
              <a:t>/</a:t>
            </a:r>
            <a:r>
              <a:rPr kumimoji="1" lang="ja-JP" altLang="en-US" sz="2400" b="0" i="0" u="none" strike="noStrike" kern="1200" cap="none" spc="0" normalizeH="0" baseline="0" noProof="1">
                <a:ln>
                  <a:noFill/>
                </a:ln>
                <a:solidFill>
                  <a:prstClr val="black"/>
                </a:solidFill>
                <a:effectLst/>
                <a:uLnTx/>
                <a:uFillTx/>
                <a:latin typeface="Meiryo UI"/>
                <a:ea typeface="Meiryo UI"/>
                <a:cs typeface="+mn-cs"/>
              </a:rPr>
              <a:t>アクセス　</a:t>
            </a:r>
            <a:endParaRPr kumimoji="1" lang="en-US" altLang="ja-JP" sz="2400" b="0" i="0" u="none" strike="noStrike" kern="1200" cap="none" spc="0" normalizeH="0" baseline="0" noProof="1">
              <a:ln>
                <a:noFill/>
              </a:ln>
              <a:solidFill>
                <a:prstClr val="black"/>
              </a:solidFill>
              <a:effectLst/>
              <a:uLnTx/>
              <a:uFillTx/>
              <a:latin typeface="Meiryo UI"/>
              <a:ea typeface="Meiryo UI"/>
              <a:cs typeface="+mn-cs"/>
            </a:endParaRPr>
          </a:p>
        </p:txBody>
      </p:sp>
      <p:pic>
        <p:nvPicPr>
          <p:cNvPr id="5" name="グラフィックス 4" descr="オフィス ワーカー (男性) 単色塗りつぶし">
            <a:extLst>
              <a:ext uri="{FF2B5EF4-FFF2-40B4-BE49-F238E27FC236}">
                <a16:creationId xmlns:a16="http://schemas.microsoft.com/office/drawing/2014/main" id="{A1BB2B3C-BF84-4112-58D2-30A485C38DB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4001" y="2930681"/>
            <a:ext cx="914400" cy="914400"/>
          </a:xfrm>
          <a:prstGeom prst="rect">
            <a:avLst/>
          </a:prstGeom>
        </p:spPr>
      </p:pic>
      <p:pic>
        <p:nvPicPr>
          <p:cNvPr id="13" name="グラフィックス 12" descr="オフィス ワーカー (女性) 単色塗りつぶし">
            <a:extLst>
              <a:ext uri="{FF2B5EF4-FFF2-40B4-BE49-F238E27FC236}">
                <a16:creationId xmlns:a16="http://schemas.microsoft.com/office/drawing/2014/main" id="{8011FA3B-F0E8-4748-CCE8-491CEBDEA45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543666" y="2927020"/>
            <a:ext cx="914400" cy="914400"/>
          </a:xfrm>
          <a:prstGeom prst="rect">
            <a:avLst/>
          </a:prstGeom>
        </p:spPr>
      </p:pic>
    </p:spTree>
    <p:extLst>
      <p:ext uri="{BB962C8B-B14F-4D97-AF65-F5344CB8AC3E}">
        <p14:creationId xmlns:p14="http://schemas.microsoft.com/office/powerpoint/2010/main" val="4264850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579C9D7E-0C2F-D8DF-7FA5-5A34E1901D51}"/>
              </a:ext>
            </a:extLst>
          </p:cNvPr>
          <p:cNvSpPr>
            <a:spLocks noGrp="1"/>
          </p:cNvSpPr>
          <p:nvPr>
            <p:ph type="sldNum" sz="quarter" idx="12"/>
          </p:nvPr>
        </p:nvSpPr>
        <p:spPr/>
        <p:txBody>
          <a:bodyPr/>
          <a:lstStyle/>
          <a:p>
            <a:fld id="{DBFB1F43-6F2E-4538-AABB-23AEDF146290}" type="slidenum">
              <a:rPr lang="ja-JP" altLang="en-US" smtClean="0"/>
              <a:pPr/>
              <a:t>15</a:t>
            </a:fld>
            <a:endParaRPr lang="ja-JP" altLang="en-US"/>
          </a:p>
        </p:txBody>
      </p:sp>
      <p:sp>
        <p:nvSpPr>
          <p:cNvPr id="5" name="四角形: 角を丸くする 4">
            <a:extLst>
              <a:ext uri="{FF2B5EF4-FFF2-40B4-BE49-F238E27FC236}">
                <a16:creationId xmlns:a16="http://schemas.microsoft.com/office/drawing/2014/main" id="{905F4F87-518E-FF4D-F5E1-019DFB5A393A}"/>
              </a:ext>
            </a:extLst>
          </p:cNvPr>
          <p:cNvSpPr/>
          <p:nvPr/>
        </p:nvSpPr>
        <p:spPr>
          <a:xfrm>
            <a:off x="491657" y="3694700"/>
            <a:ext cx="4330336" cy="2867013"/>
          </a:xfrm>
          <a:prstGeom prst="roundRect">
            <a:avLst>
              <a:gd name="adj" fmla="val 469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6" name="四角形: 角を丸くする 5">
            <a:extLst>
              <a:ext uri="{FF2B5EF4-FFF2-40B4-BE49-F238E27FC236}">
                <a16:creationId xmlns:a16="http://schemas.microsoft.com/office/drawing/2014/main" id="{2ED8DBF1-0B78-A7C7-2729-19F7C3C8FAEC}"/>
              </a:ext>
            </a:extLst>
          </p:cNvPr>
          <p:cNvSpPr/>
          <p:nvPr/>
        </p:nvSpPr>
        <p:spPr>
          <a:xfrm>
            <a:off x="699107" y="3425080"/>
            <a:ext cx="4330335" cy="2892989"/>
          </a:xfrm>
          <a:prstGeom prst="roundRect">
            <a:avLst>
              <a:gd name="adj" fmla="val 469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7" name="四角形: 角を丸くする 6">
            <a:extLst>
              <a:ext uri="{FF2B5EF4-FFF2-40B4-BE49-F238E27FC236}">
                <a16:creationId xmlns:a16="http://schemas.microsoft.com/office/drawing/2014/main" id="{7B1C2708-D8F7-B832-E3AF-F59B580F32F2}"/>
              </a:ext>
            </a:extLst>
          </p:cNvPr>
          <p:cNvSpPr/>
          <p:nvPr/>
        </p:nvSpPr>
        <p:spPr>
          <a:xfrm>
            <a:off x="889633" y="3115929"/>
            <a:ext cx="4330335" cy="2892989"/>
          </a:xfrm>
          <a:prstGeom prst="roundRect">
            <a:avLst>
              <a:gd name="adj" fmla="val 469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8" name="正方形/長方形 31">
            <a:extLst>
              <a:ext uri="{FF2B5EF4-FFF2-40B4-BE49-F238E27FC236}">
                <a16:creationId xmlns:a16="http://schemas.microsoft.com/office/drawing/2014/main" id="{6017999D-1A17-7D37-4A24-930D5396A3B8}"/>
              </a:ext>
            </a:extLst>
          </p:cNvPr>
          <p:cNvSpPr/>
          <p:nvPr/>
        </p:nvSpPr>
        <p:spPr>
          <a:xfrm>
            <a:off x="3321370" y="3275014"/>
            <a:ext cx="1655971" cy="746644"/>
          </a:xfrm>
          <a:prstGeom prst="rect">
            <a:avLst/>
          </a:prstGeom>
          <a:solidFill>
            <a:schemeClr val="tx1">
              <a:lumMod val="40000"/>
              <a:lumOff val="60000"/>
            </a:schemeClr>
          </a:solidFill>
          <a:ln w="19050" cap="flat" cmpd="sng" algn="ctr">
            <a:noFill/>
            <a:prstDash val="solid"/>
            <a:miter lim="800000"/>
          </a:ln>
          <a:effectLst/>
        </p:spPr>
        <p:txBody>
          <a:bodyPr wrap="none" lIns="0" tIns="36000" rIns="0" bIns="3600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rPr>
              <a:t> データ</a:t>
            </a:r>
            <a:endParaRPr kumimoji="0" lang="en-US" altLang="ja-JP" sz="1600" b="1"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rPr>
              <a:t> カタログ</a:t>
            </a:r>
            <a:endParaRPr kumimoji="0" lang="en-US" altLang="ja-JP" sz="1600" b="1"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rPr>
              <a:t> </a:t>
            </a:r>
            <a:endParaRPr kumimoji="0" lang="en-US" sz="1200" b="0"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endParaRPr>
          </a:p>
        </p:txBody>
      </p:sp>
      <p:sp>
        <p:nvSpPr>
          <p:cNvPr id="9" name="タイトル 3">
            <a:extLst>
              <a:ext uri="{FF2B5EF4-FFF2-40B4-BE49-F238E27FC236}">
                <a16:creationId xmlns:a16="http://schemas.microsoft.com/office/drawing/2014/main" id="{4639043E-8B10-DC16-7E30-3C6E9FDD6995}"/>
              </a:ext>
            </a:extLst>
          </p:cNvPr>
          <p:cNvSpPr>
            <a:spLocks noGrp="1"/>
          </p:cNvSpPr>
          <p:nvPr>
            <p:ph type="title"/>
          </p:nvPr>
        </p:nvSpPr>
        <p:spPr>
          <a:xfrm>
            <a:off x="656453" y="214694"/>
            <a:ext cx="9858235" cy="676276"/>
          </a:xfrm>
        </p:spPr>
        <p:txBody>
          <a:bodyPr/>
          <a:lstStyle/>
          <a:p>
            <a:r>
              <a:rPr kumimoji="1" lang="ja-JP" altLang="en-US" noProof="1"/>
              <a:t>データスペースの特徴</a:t>
            </a:r>
            <a:endParaRPr kumimoji="1" lang="ja-JP" altLang="en-US" dirty="0"/>
          </a:p>
        </p:txBody>
      </p:sp>
      <p:pic>
        <p:nvPicPr>
          <p:cNvPr id="10" name="グラフィックス 9" descr="オフィス ワーカー (男性) 単色塗りつぶし">
            <a:extLst>
              <a:ext uri="{FF2B5EF4-FFF2-40B4-BE49-F238E27FC236}">
                <a16:creationId xmlns:a16="http://schemas.microsoft.com/office/drawing/2014/main" id="{BDE94AD9-3D20-34BB-E554-4392F49CFA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4001" y="2930681"/>
            <a:ext cx="914400" cy="914400"/>
          </a:xfrm>
          <a:prstGeom prst="rect">
            <a:avLst/>
          </a:prstGeom>
        </p:spPr>
      </p:pic>
      <p:sp>
        <p:nvSpPr>
          <p:cNvPr id="11" name="テキスト ボックス 10">
            <a:extLst>
              <a:ext uri="{FF2B5EF4-FFF2-40B4-BE49-F238E27FC236}">
                <a16:creationId xmlns:a16="http://schemas.microsoft.com/office/drawing/2014/main" id="{4B9EFE9D-E395-C405-BBE8-C3BB6B24EA9D}"/>
              </a:ext>
            </a:extLst>
          </p:cNvPr>
          <p:cNvSpPr txBox="1"/>
          <p:nvPr/>
        </p:nvSpPr>
        <p:spPr>
          <a:xfrm>
            <a:off x="769870" y="2627940"/>
            <a:ext cx="14157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1">
                <a:ln>
                  <a:noFill/>
                </a:ln>
                <a:solidFill>
                  <a:srgbClr val="24235C"/>
                </a:solidFill>
                <a:effectLst/>
                <a:uLnTx/>
                <a:uFillTx/>
                <a:latin typeface="Meiryo UI"/>
                <a:ea typeface="Meiryo UI"/>
                <a:cs typeface="+mn-cs"/>
              </a:rPr>
              <a:t>データ</a:t>
            </a:r>
            <a:r>
              <a:rPr kumimoji="1" lang="ja-JP" altLang="en-US" sz="1800" b="0" i="0" u="none" strike="noStrike" kern="1200" cap="none" spc="0" normalizeH="0" baseline="0" noProof="1">
                <a:ln>
                  <a:noFill/>
                </a:ln>
                <a:solidFill>
                  <a:srgbClr val="24235C"/>
                </a:solidFill>
                <a:effectLst/>
                <a:uLnTx/>
                <a:uFillTx/>
                <a:latin typeface="Meiryo UI"/>
                <a:ea typeface="Meiryo UI"/>
                <a:cs typeface="+mn-cs"/>
              </a:rPr>
              <a:t>提供元</a:t>
            </a:r>
            <a:endParaRPr kumimoji="1" lang="en-US" altLang="ja-JP" sz="1800" b="0" i="0" u="none" strike="noStrike" kern="1200" cap="none" spc="0" normalizeH="0" baseline="0" noProof="1">
              <a:ln>
                <a:noFill/>
              </a:ln>
              <a:solidFill>
                <a:srgbClr val="24235C"/>
              </a:solidFill>
              <a:effectLst/>
              <a:uLnTx/>
              <a:uFillTx/>
              <a:latin typeface="Meiryo UI"/>
              <a:ea typeface="Meiryo UI"/>
              <a:cs typeface="+mn-cs"/>
            </a:endParaRPr>
          </a:p>
        </p:txBody>
      </p:sp>
      <p:sp>
        <p:nvSpPr>
          <p:cNvPr id="12" name="テキスト ボックス 11">
            <a:extLst>
              <a:ext uri="{FF2B5EF4-FFF2-40B4-BE49-F238E27FC236}">
                <a16:creationId xmlns:a16="http://schemas.microsoft.com/office/drawing/2014/main" id="{FAF53D54-21E1-F60B-C35D-2555DF49D854}"/>
              </a:ext>
            </a:extLst>
          </p:cNvPr>
          <p:cNvSpPr txBox="1"/>
          <p:nvPr/>
        </p:nvSpPr>
        <p:spPr>
          <a:xfrm>
            <a:off x="10297783" y="2605328"/>
            <a:ext cx="14221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1">
                <a:ln>
                  <a:noFill/>
                </a:ln>
                <a:solidFill>
                  <a:srgbClr val="24235C"/>
                </a:solidFill>
                <a:effectLst/>
                <a:uLnTx/>
                <a:uFillTx/>
                <a:latin typeface="Meiryo UI"/>
                <a:ea typeface="Meiryo UI"/>
                <a:cs typeface="+mn-cs"/>
              </a:rPr>
              <a:t>データ</a:t>
            </a:r>
            <a:r>
              <a:rPr kumimoji="1" lang="ja-JP" altLang="en-US" sz="1800" b="0" i="0" u="none" strike="noStrike" kern="1200" cap="none" spc="0" normalizeH="0" baseline="0" noProof="1">
                <a:ln>
                  <a:noFill/>
                </a:ln>
                <a:solidFill>
                  <a:srgbClr val="24235C"/>
                </a:solidFill>
                <a:effectLst/>
                <a:uLnTx/>
                <a:uFillTx/>
                <a:latin typeface="Meiryo UI"/>
                <a:ea typeface="Meiryo UI"/>
                <a:cs typeface="+mn-cs"/>
              </a:rPr>
              <a:t>利用者</a:t>
            </a:r>
            <a:endParaRPr kumimoji="1" lang="en-US" altLang="ja-JP" sz="1800" b="0" i="0" u="none" strike="noStrike" kern="1200" cap="none" spc="0" normalizeH="0" baseline="0" noProof="1">
              <a:ln>
                <a:noFill/>
              </a:ln>
              <a:solidFill>
                <a:srgbClr val="24235C"/>
              </a:solidFill>
              <a:effectLst/>
              <a:uLnTx/>
              <a:uFillTx/>
              <a:latin typeface="Meiryo UI"/>
              <a:ea typeface="Meiryo UI"/>
              <a:cs typeface="+mn-cs"/>
            </a:endParaRPr>
          </a:p>
        </p:txBody>
      </p:sp>
      <p:sp>
        <p:nvSpPr>
          <p:cNvPr id="13" name="正方形/長方形 31">
            <a:extLst>
              <a:ext uri="{FF2B5EF4-FFF2-40B4-BE49-F238E27FC236}">
                <a16:creationId xmlns:a16="http://schemas.microsoft.com/office/drawing/2014/main" id="{9AB2CC50-D227-D3EA-007E-4C282DC7CFBB}"/>
              </a:ext>
            </a:extLst>
          </p:cNvPr>
          <p:cNvSpPr/>
          <p:nvPr/>
        </p:nvSpPr>
        <p:spPr>
          <a:xfrm>
            <a:off x="3383046" y="4480683"/>
            <a:ext cx="1594296" cy="1426923"/>
          </a:xfrm>
          <a:prstGeom prst="rect">
            <a:avLst/>
          </a:prstGeom>
          <a:solidFill>
            <a:schemeClr val="tx1">
              <a:lumMod val="40000"/>
              <a:lumOff val="60000"/>
            </a:schemeClr>
          </a:solidFill>
          <a:ln w="19050" cap="flat" cmpd="sng" algn="ctr">
            <a:noFill/>
            <a:prstDash val="solid"/>
            <a:miter lim="800000"/>
          </a:ln>
          <a:effectLst/>
        </p:spPr>
        <p:txBody>
          <a:bodyPr wrap="none" lIns="0" tIns="36000" rIns="0" bIns="3600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rPr>
              <a:t>コネクタ</a:t>
            </a:r>
            <a:endParaRPr kumimoji="0" lang="en-US" sz="1600" b="1"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endParaRPr>
          </a:p>
        </p:txBody>
      </p:sp>
      <p:sp>
        <p:nvSpPr>
          <p:cNvPr id="14" name="正方形/長方形 31">
            <a:extLst>
              <a:ext uri="{FF2B5EF4-FFF2-40B4-BE49-F238E27FC236}">
                <a16:creationId xmlns:a16="http://schemas.microsoft.com/office/drawing/2014/main" id="{3D1F10F8-1E5E-2C5B-7B71-346B454A3C24}"/>
              </a:ext>
            </a:extLst>
          </p:cNvPr>
          <p:cNvSpPr/>
          <p:nvPr/>
        </p:nvSpPr>
        <p:spPr>
          <a:xfrm>
            <a:off x="3622302" y="4899798"/>
            <a:ext cx="1202503" cy="318673"/>
          </a:xfrm>
          <a:prstGeom prst="rect">
            <a:avLst/>
          </a:prstGeom>
          <a:solidFill>
            <a:sysClr val="window" lastClr="FFFFFF"/>
          </a:solidFill>
          <a:ln w="19050" cap="flat" cmpd="sng" algn="ctr">
            <a:no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認証・認可</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15" name="正方形/長方形 31">
            <a:extLst>
              <a:ext uri="{FF2B5EF4-FFF2-40B4-BE49-F238E27FC236}">
                <a16:creationId xmlns:a16="http://schemas.microsoft.com/office/drawing/2014/main" id="{38BE2D13-40CB-9B54-2F16-42C66B991FD8}"/>
              </a:ext>
            </a:extLst>
          </p:cNvPr>
          <p:cNvSpPr/>
          <p:nvPr/>
        </p:nvSpPr>
        <p:spPr>
          <a:xfrm>
            <a:off x="3622302" y="5355516"/>
            <a:ext cx="1202503" cy="277918"/>
          </a:xfrm>
          <a:prstGeom prst="rect">
            <a:avLst/>
          </a:prstGeom>
          <a:solidFill>
            <a:sysClr val="window" lastClr="FFFFFF"/>
          </a:solidFill>
          <a:ln w="19050" cap="flat" cmpd="sng" algn="ctr">
            <a:no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データ提供</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16" name="フローチャート: 磁気ディスク 15">
            <a:extLst>
              <a:ext uri="{FF2B5EF4-FFF2-40B4-BE49-F238E27FC236}">
                <a16:creationId xmlns:a16="http://schemas.microsoft.com/office/drawing/2014/main" id="{2933434B-BBFF-CDE5-F711-8180343F8D1C}"/>
              </a:ext>
            </a:extLst>
          </p:cNvPr>
          <p:cNvSpPr/>
          <p:nvPr/>
        </p:nvSpPr>
        <p:spPr>
          <a:xfrm>
            <a:off x="2259495" y="5082754"/>
            <a:ext cx="637052" cy="482836"/>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FFFFFF"/>
                </a:solidFill>
                <a:effectLst/>
                <a:uLnTx/>
                <a:uFillTx/>
                <a:latin typeface="Meiryo UI"/>
                <a:ea typeface="Meiryo UI"/>
                <a:cs typeface="+mn-cs"/>
              </a:rPr>
              <a:t>データ</a:t>
            </a:r>
          </a:p>
        </p:txBody>
      </p:sp>
      <p:sp>
        <p:nvSpPr>
          <p:cNvPr id="17" name="フローチャート: 磁気ディスク 16">
            <a:extLst>
              <a:ext uri="{FF2B5EF4-FFF2-40B4-BE49-F238E27FC236}">
                <a16:creationId xmlns:a16="http://schemas.microsoft.com/office/drawing/2014/main" id="{79EEB6A0-988A-6FBE-A285-FA1AE28116AC}"/>
              </a:ext>
            </a:extLst>
          </p:cNvPr>
          <p:cNvSpPr/>
          <p:nvPr/>
        </p:nvSpPr>
        <p:spPr>
          <a:xfrm>
            <a:off x="1866830" y="4656750"/>
            <a:ext cx="637052" cy="482836"/>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FFFFFF"/>
                </a:solidFill>
                <a:effectLst/>
                <a:uLnTx/>
                <a:uFillTx/>
                <a:latin typeface="Meiryo UI"/>
                <a:ea typeface="Meiryo UI"/>
                <a:cs typeface="+mn-cs"/>
              </a:rPr>
              <a:t>データ</a:t>
            </a:r>
          </a:p>
        </p:txBody>
      </p:sp>
      <p:sp>
        <p:nvSpPr>
          <p:cNvPr id="18" name="フローチャート: 磁気ディスク 17">
            <a:extLst>
              <a:ext uri="{FF2B5EF4-FFF2-40B4-BE49-F238E27FC236}">
                <a16:creationId xmlns:a16="http://schemas.microsoft.com/office/drawing/2014/main" id="{3F9B7080-7CF5-D9B2-3498-DA816E89B8D3}"/>
              </a:ext>
            </a:extLst>
          </p:cNvPr>
          <p:cNvSpPr/>
          <p:nvPr/>
        </p:nvSpPr>
        <p:spPr>
          <a:xfrm>
            <a:off x="1346104" y="5047359"/>
            <a:ext cx="637052" cy="482836"/>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FFFFFF"/>
                </a:solidFill>
                <a:effectLst/>
                <a:uLnTx/>
                <a:uFillTx/>
                <a:latin typeface="Meiryo UI"/>
                <a:ea typeface="Meiryo UI"/>
                <a:cs typeface="+mn-cs"/>
              </a:rPr>
              <a:t>データ</a:t>
            </a:r>
          </a:p>
        </p:txBody>
      </p:sp>
      <p:sp>
        <p:nvSpPr>
          <p:cNvPr id="19" name="四角形: 角を丸くする 18">
            <a:extLst>
              <a:ext uri="{FF2B5EF4-FFF2-40B4-BE49-F238E27FC236}">
                <a16:creationId xmlns:a16="http://schemas.microsoft.com/office/drawing/2014/main" id="{8B68D1A7-9EAF-E79E-FE8C-FB056672C55C}"/>
              </a:ext>
            </a:extLst>
          </p:cNvPr>
          <p:cNvSpPr/>
          <p:nvPr/>
        </p:nvSpPr>
        <p:spPr>
          <a:xfrm>
            <a:off x="7397014" y="3115929"/>
            <a:ext cx="4007586" cy="3179199"/>
          </a:xfrm>
          <a:prstGeom prst="roundRect">
            <a:avLst>
              <a:gd name="adj" fmla="val 4690"/>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20" name="正方形/長方形 31">
            <a:extLst>
              <a:ext uri="{FF2B5EF4-FFF2-40B4-BE49-F238E27FC236}">
                <a16:creationId xmlns:a16="http://schemas.microsoft.com/office/drawing/2014/main" id="{8C688ACF-1021-7DAB-A84F-0D77405C4FE7}"/>
              </a:ext>
            </a:extLst>
          </p:cNvPr>
          <p:cNvSpPr/>
          <p:nvPr/>
        </p:nvSpPr>
        <p:spPr>
          <a:xfrm>
            <a:off x="7868724" y="4467708"/>
            <a:ext cx="1594296" cy="1386043"/>
          </a:xfrm>
          <a:prstGeom prst="rect">
            <a:avLst/>
          </a:prstGeom>
          <a:solidFill>
            <a:schemeClr val="tx1">
              <a:lumMod val="40000"/>
              <a:lumOff val="60000"/>
            </a:schemeClr>
          </a:solidFill>
          <a:ln w="19050" cap="flat" cmpd="sng" algn="ctr">
            <a:noFill/>
            <a:prstDash val="solid"/>
            <a:miter lim="800000"/>
          </a:ln>
          <a:effectLst/>
        </p:spPr>
        <p:txBody>
          <a:bodyPr wrap="none" lIns="0" tIns="36000" rIns="0" bIns="3600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rPr>
              <a:t>コネクタ</a:t>
            </a:r>
            <a:endParaRPr kumimoji="0" lang="en-US" sz="1600" b="1"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endParaRPr>
          </a:p>
        </p:txBody>
      </p:sp>
      <p:sp>
        <p:nvSpPr>
          <p:cNvPr id="21" name="正方形/長方形 31">
            <a:extLst>
              <a:ext uri="{FF2B5EF4-FFF2-40B4-BE49-F238E27FC236}">
                <a16:creationId xmlns:a16="http://schemas.microsoft.com/office/drawing/2014/main" id="{C86394A6-5B0E-2021-10A6-71BFE74ADE35}"/>
              </a:ext>
            </a:extLst>
          </p:cNvPr>
          <p:cNvSpPr/>
          <p:nvPr/>
        </p:nvSpPr>
        <p:spPr>
          <a:xfrm>
            <a:off x="8107980" y="4886823"/>
            <a:ext cx="1202503" cy="318673"/>
          </a:xfrm>
          <a:prstGeom prst="rect">
            <a:avLst/>
          </a:prstGeom>
          <a:solidFill>
            <a:sysClr val="window" lastClr="FFFFFF"/>
          </a:solidFill>
          <a:ln w="19050" cap="flat" cmpd="sng" algn="ctr">
            <a:no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認証・認可</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22" name="正方形/長方形 31">
            <a:extLst>
              <a:ext uri="{FF2B5EF4-FFF2-40B4-BE49-F238E27FC236}">
                <a16:creationId xmlns:a16="http://schemas.microsoft.com/office/drawing/2014/main" id="{91939526-9961-46C5-31CD-C4A8B8CF9A0A}"/>
              </a:ext>
            </a:extLst>
          </p:cNvPr>
          <p:cNvSpPr/>
          <p:nvPr/>
        </p:nvSpPr>
        <p:spPr>
          <a:xfrm>
            <a:off x="8107980" y="5342541"/>
            <a:ext cx="1202503" cy="277918"/>
          </a:xfrm>
          <a:prstGeom prst="rect">
            <a:avLst/>
          </a:prstGeom>
          <a:solidFill>
            <a:sysClr val="window" lastClr="FFFFFF"/>
          </a:solidFill>
          <a:ln w="19050" cap="flat" cmpd="sng" algn="ctr">
            <a:no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データ取得</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23" name="矢印: 左右 22">
            <a:extLst>
              <a:ext uri="{FF2B5EF4-FFF2-40B4-BE49-F238E27FC236}">
                <a16:creationId xmlns:a16="http://schemas.microsoft.com/office/drawing/2014/main" id="{6D849753-ED05-8271-7BD3-2270282A7E5D}"/>
              </a:ext>
            </a:extLst>
          </p:cNvPr>
          <p:cNvSpPr/>
          <p:nvPr/>
        </p:nvSpPr>
        <p:spPr>
          <a:xfrm>
            <a:off x="4824804" y="4788622"/>
            <a:ext cx="3283176" cy="473945"/>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1">
                <a:ln>
                  <a:noFill/>
                </a:ln>
                <a:solidFill>
                  <a:srgbClr val="FFFFFF"/>
                </a:solidFill>
                <a:effectLst/>
                <a:uLnTx/>
                <a:uFillTx/>
                <a:latin typeface="Meiryo UI"/>
                <a:ea typeface="Meiryo UI"/>
                <a:cs typeface="+mn-cs"/>
              </a:rPr>
              <a:t>②利用者の認証・認可</a:t>
            </a:r>
            <a:endParaRPr kumimoji="1" lang="en-US" altLang="ja-JP" sz="1600" b="0" i="0" u="none" strike="noStrike" kern="1200" cap="none" spc="0" normalizeH="0" baseline="0" noProof="1">
              <a:ln>
                <a:noFill/>
              </a:ln>
              <a:solidFill>
                <a:srgbClr val="FFFFFF"/>
              </a:solidFill>
              <a:effectLst/>
              <a:uLnTx/>
              <a:uFillTx/>
              <a:latin typeface="Meiryo UI"/>
              <a:ea typeface="Meiryo UI"/>
              <a:cs typeface="+mn-cs"/>
            </a:endParaRPr>
          </a:p>
        </p:txBody>
      </p:sp>
      <p:sp>
        <p:nvSpPr>
          <p:cNvPr id="24" name="正方形/長方形 23">
            <a:extLst>
              <a:ext uri="{FF2B5EF4-FFF2-40B4-BE49-F238E27FC236}">
                <a16:creationId xmlns:a16="http://schemas.microsoft.com/office/drawing/2014/main" id="{AAC94C1F-F1E9-E69D-45E1-3CC50E14BB2F}"/>
              </a:ext>
            </a:extLst>
          </p:cNvPr>
          <p:cNvSpPr/>
          <p:nvPr/>
        </p:nvSpPr>
        <p:spPr>
          <a:xfrm>
            <a:off x="3727108" y="1701800"/>
            <a:ext cx="5112092" cy="1131590"/>
          </a:xfrm>
          <a:prstGeom prst="rect">
            <a:avLst/>
          </a:prstGeom>
          <a:solidFill>
            <a:schemeClr val="bg1">
              <a:lumMod val="8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25" name="テキスト ボックス 24">
            <a:extLst>
              <a:ext uri="{FF2B5EF4-FFF2-40B4-BE49-F238E27FC236}">
                <a16:creationId xmlns:a16="http://schemas.microsoft.com/office/drawing/2014/main" id="{59A88057-6620-6C5E-3879-9EB6E0D04582}"/>
              </a:ext>
            </a:extLst>
          </p:cNvPr>
          <p:cNvSpPr txBox="1"/>
          <p:nvPr/>
        </p:nvSpPr>
        <p:spPr>
          <a:xfrm>
            <a:off x="3807671" y="1848619"/>
            <a:ext cx="137730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1">
                <a:ln>
                  <a:noFill/>
                </a:ln>
                <a:solidFill>
                  <a:srgbClr val="24235C"/>
                </a:solidFill>
                <a:effectLst/>
                <a:uLnTx/>
                <a:uFillTx/>
                <a:latin typeface="Meiryo UI"/>
                <a:ea typeface="Meiryo UI"/>
                <a:cs typeface="+mn-cs"/>
              </a:rPr>
              <a:t>デジタル基盤</a:t>
            </a:r>
            <a:endParaRPr kumimoji="1" lang="en-US" altLang="ja-JP" sz="1800" b="0" i="0" u="none" strike="noStrike" kern="1200" cap="none" spc="0" normalizeH="0" baseline="0" noProof="1">
              <a:ln>
                <a:noFill/>
              </a:ln>
              <a:solidFill>
                <a:srgbClr val="24235C"/>
              </a:solidFill>
              <a:effectLst/>
              <a:uLnTx/>
              <a:uFillTx/>
              <a:latin typeface="Meiryo UI"/>
              <a:ea typeface="Meiryo UI"/>
              <a:cs typeface="+mn-cs"/>
            </a:endParaRPr>
          </a:p>
        </p:txBody>
      </p:sp>
      <p:sp>
        <p:nvSpPr>
          <p:cNvPr id="26" name="正方形/長方形 31">
            <a:extLst>
              <a:ext uri="{FF2B5EF4-FFF2-40B4-BE49-F238E27FC236}">
                <a16:creationId xmlns:a16="http://schemas.microsoft.com/office/drawing/2014/main" id="{214B1472-96B9-6995-DE8B-98268FA9C08F}"/>
              </a:ext>
            </a:extLst>
          </p:cNvPr>
          <p:cNvSpPr/>
          <p:nvPr/>
        </p:nvSpPr>
        <p:spPr>
          <a:xfrm>
            <a:off x="5521286" y="2171019"/>
            <a:ext cx="1202503" cy="502619"/>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データカタログ</a:t>
            </a:r>
            <a:endParaRPr kumimoji="0" lang="en-US" altLang="ja-JP"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横断検索</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27" name="矢印: 左 26">
            <a:extLst>
              <a:ext uri="{FF2B5EF4-FFF2-40B4-BE49-F238E27FC236}">
                <a16:creationId xmlns:a16="http://schemas.microsoft.com/office/drawing/2014/main" id="{327A10B1-79E2-F762-6FB1-889C3146E892}"/>
              </a:ext>
            </a:extLst>
          </p:cNvPr>
          <p:cNvSpPr/>
          <p:nvPr/>
        </p:nvSpPr>
        <p:spPr>
          <a:xfrm rot="1763469">
            <a:off x="6577775" y="2757876"/>
            <a:ext cx="1706668" cy="43462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FFFFF"/>
                </a:solidFill>
                <a:effectLst/>
                <a:uLnTx/>
                <a:uFillTx/>
                <a:latin typeface="Meiryo UI"/>
                <a:ea typeface="Meiryo UI"/>
                <a:cs typeface="+mn-cs"/>
              </a:rPr>
              <a:t>①データを探す</a:t>
            </a:r>
          </a:p>
        </p:txBody>
      </p:sp>
      <p:sp>
        <p:nvSpPr>
          <p:cNvPr id="28" name="楕円 27">
            <a:extLst>
              <a:ext uri="{FF2B5EF4-FFF2-40B4-BE49-F238E27FC236}">
                <a16:creationId xmlns:a16="http://schemas.microsoft.com/office/drawing/2014/main" id="{1EA2483D-151E-1ED2-8E30-EEB379B235B1}"/>
              </a:ext>
            </a:extLst>
          </p:cNvPr>
          <p:cNvSpPr/>
          <p:nvPr/>
        </p:nvSpPr>
        <p:spPr>
          <a:xfrm>
            <a:off x="1104900" y="4521923"/>
            <a:ext cx="2075001" cy="11189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cxnSp>
        <p:nvCxnSpPr>
          <p:cNvPr id="29" name="直線コネクタ 28">
            <a:extLst>
              <a:ext uri="{FF2B5EF4-FFF2-40B4-BE49-F238E27FC236}">
                <a16:creationId xmlns:a16="http://schemas.microsoft.com/office/drawing/2014/main" id="{C4C856F6-03E7-35EF-D313-56A6F084D7B0}"/>
              </a:ext>
            </a:extLst>
          </p:cNvPr>
          <p:cNvCxnSpPr>
            <a:cxnSpLocks/>
            <a:stCxn id="15" idx="1"/>
            <a:endCxn id="28" idx="5"/>
          </p:cNvCxnSpPr>
          <p:nvPr/>
        </p:nvCxnSpPr>
        <p:spPr>
          <a:xfrm flipH="1" flipV="1">
            <a:off x="2876024" y="5477036"/>
            <a:ext cx="746278" cy="1743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30" name="正方形/長方形 31">
            <a:extLst>
              <a:ext uri="{FF2B5EF4-FFF2-40B4-BE49-F238E27FC236}">
                <a16:creationId xmlns:a16="http://schemas.microsoft.com/office/drawing/2014/main" id="{59C4247B-9015-FC64-6FC2-2A1981AF7AF7}"/>
              </a:ext>
            </a:extLst>
          </p:cNvPr>
          <p:cNvSpPr/>
          <p:nvPr/>
        </p:nvSpPr>
        <p:spPr>
          <a:xfrm>
            <a:off x="9835647" y="4636967"/>
            <a:ext cx="1416038" cy="502619"/>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アプリケーション</a:t>
            </a:r>
            <a:endParaRPr kumimoji="0" lang="en-US" altLang="ja-JP"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で利用</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31" name="正方形/長方形 31">
            <a:extLst>
              <a:ext uri="{FF2B5EF4-FFF2-40B4-BE49-F238E27FC236}">
                <a16:creationId xmlns:a16="http://schemas.microsoft.com/office/drawing/2014/main" id="{83A6FBFE-3355-D79B-EF3F-CEBC75310996}"/>
              </a:ext>
            </a:extLst>
          </p:cNvPr>
          <p:cNvSpPr/>
          <p:nvPr/>
        </p:nvSpPr>
        <p:spPr>
          <a:xfrm>
            <a:off x="9864976" y="5335741"/>
            <a:ext cx="1416038" cy="502619"/>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データ分析</a:t>
            </a:r>
            <a:endParaRPr kumimoji="0" lang="en-US" altLang="ja-JP"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で利用</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cxnSp>
        <p:nvCxnSpPr>
          <p:cNvPr id="32" name="直線コネクタ 31">
            <a:extLst>
              <a:ext uri="{FF2B5EF4-FFF2-40B4-BE49-F238E27FC236}">
                <a16:creationId xmlns:a16="http://schemas.microsoft.com/office/drawing/2014/main" id="{D43A6FDC-4534-3BEA-5399-18292EEBF685}"/>
              </a:ext>
            </a:extLst>
          </p:cNvPr>
          <p:cNvCxnSpPr>
            <a:cxnSpLocks/>
            <a:stCxn id="30" idx="1"/>
            <a:endCxn id="22" idx="3"/>
          </p:cNvCxnSpPr>
          <p:nvPr/>
        </p:nvCxnSpPr>
        <p:spPr>
          <a:xfrm flipH="1">
            <a:off x="9310483" y="4888277"/>
            <a:ext cx="525164" cy="59322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B5CF3970-0629-59C7-E9C4-7DAC39B6230D}"/>
              </a:ext>
            </a:extLst>
          </p:cNvPr>
          <p:cNvCxnSpPr>
            <a:cxnSpLocks/>
            <a:stCxn id="31" idx="1"/>
            <a:endCxn id="22" idx="3"/>
          </p:cNvCxnSpPr>
          <p:nvPr/>
        </p:nvCxnSpPr>
        <p:spPr>
          <a:xfrm flipH="1" flipV="1">
            <a:off x="9310483" y="5481500"/>
            <a:ext cx="554493" cy="10555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EDFCAD89-6598-F2F5-4FBC-40C46E3EB4ED}"/>
              </a:ext>
            </a:extLst>
          </p:cNvPr>
          <p:cNvSpPr txBox="1"/>
          <p:nvPr/>
        </p:nvSpPr>
        <p:spPr>
          <a:xfrm>
            <a:off x="2252521" y="3451056"/>
            <a:ext cx="110639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srgbClr val="24235C"/>
                </a:solidFill>
                <a:effectLst/>
                <a:uLnTx/>
                <a:uFillTx/>
                <a:latin typeface="Meiryo UI"/>
                <a:ea typeface="Meiryo UI"/>
                <a:cs typeface="+mn-cs"/>
              </a:rPr>
              <a:t>カタログサイト</a:t>
            </a:r>
            <a:endParaRPr kumimoji="1" lang="en-US" altLang="ja-JP" sz="1400" b="0" i="0" u="none" strike="noStrike" kern="1200" cap="none" spc="0" normalizeH="0" baseline="0" noProof="1">
              <a:ln>
                <a:noFill/>
              </a:ln>
              <a:solidFill>
                <a:srgbClr val="24235C"/>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srgbClr val="24235C"/>
                </a:solidFill>
                <a:effectLst/>
                <a:uLnTx/>
                <a:uFillTx/>
                <a:latin typeface="Meiryo UI"/>
                <a:ea typeface="Meiryo UI"/>
                <a:cs typeface="+mn-cs"/>
              </a:rPr>
              <a:t>の公開</a:t>
            </a:r>
            <a:endParaRPr kumimoji="1" lang="en-US" altLang="ja-JP" sz="1400" b="0" i="0" u="none" strike="noStrike" kern="1200" cap="none" spc="0" normalizeH="0" baseline="0" noProof="1">
              <a:ln>
                <a:noFill/>
              </a:ln>
              <a:solidFill>
                <a:srgbClr val="24235C"/>
              </a:solidFill>
              <a:effectLst/>
              <a:uLnTx/>
              <a:uFillTx/>
              <a:latin typeface="Meiryo UI"/>
              <a:ea typeface="Meiryo UI"/>
              <a:cs typeface="+mn-cs"/>
            </a:endParaRPr>
          </a:p>
        </p:txBody>
      </p:sp>
      <p:sp>
        <p:nvSpPr>
          <p:cNvPr id="35" name="フリーフォーム: 図形 34">
            <a:extLst>
              <a:ext uri="{FF2B5EF4-FFF2-40B4-BE49-F238E27FC236}">
                <a16:creationId xmlns:a16="http://schemas.microsoft.com/office/drawing/2014/main" id="{70939048-8D01-F282-5F5D-DFA6F429CA1D}"/>
              </a:ext>
            </a:extLst>
          </p:cNvPr>
          <p:cNvSpPr/>
          <p:nvPr/>
        </p:nvSpPr>
        <p:spPr>
          <a:xfrm>
            <a:off x="10177342" y="1949914"/>
            <a:ext cx="1663066" cy="576000"/>
          </a:xfrm>
          <a:custGeom>
            <a:avLst/>
            <a:gdLst>
              <a:gd name="connsiteX0" fmla="*/ 0 w 1569152"/>
              <a:gd name="connsiteY0" fmla="*/ 65521 h 393120"/>
              <a:gd name="connsiteX1" fmla="*/ 65521 w 1569152"/>
              <a:gd name="connsiteY1" fmla="*/ 0 h 393120"/>
              <a:gd name="connsiteX2" fmla="*/ 1503631 w 1569152"/>
              <a:gd name="connsiteY2" fmla="*/ 0 h 393120"/>
              <a:gd name="connsiteX3" fmla="*/ 1569152 w 1569152"/>
              <a:gd name="connsiteY3" fmla="*/ 65521 h 393120"/>
              <a:gd name="connsiteX4" fmla="*/ 1569152 w 1569152"/>
              <a:gd name="connsiteY4" fmla="*/ 327599 h 393120"/>
              <a:gd name="connsiteX5" fmla="*/ 1503631 w 1569152"/>
              <a:gd name="connsiteY5" fmla="*/ 393120 h 393120"/>
              <a:gd name="connsiteX6" fmla="*/ 65521 w 1569152"/>
              <a:gd name="connsiteY6" fmla="*/ 393120 h 393120"/>
              <a:gd name="connsiteX7" fmla="*/ 0 w 1569152"/>
              <a:gd name="connsiteY7" fmla="*/ 327599 h 393120"/>
              <a:gd name="connsiteX8" fmla="*/ 0 w 1569152"/>
              <a:gd name="connsiteY8" fmla="*/ 65521 h 39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9152" h="393120">
                <a:moveTo>
                  <a:pt x="0" y="65521"/>
                </a:moveTo>
                <a:cubicBezTo>
                  <a:pt x="0" y="29335"/>
                  <a:pt x="29335" y="0"/>
                  <a:pt x="65521" y="0"/>
                </a:cubicBezTo>
                <a:lnTo>
                  <a:pt x="1503631" y="0"/>
                </a:lnTo>
                <a:cubicBezTo>
                  <a:pt x="1539817" y="0"/>
                  <a:pt x="1569152" y="29335"/>
                  <a:pt x="1569152" y="65521"/>
                </a:cubicBezTo>
                <a:lnTo>
                  <a:pt x="1569152" y="327599"/>
                </a:lnTo>
                <a:cubicBezTo>
                  <a:pt x="1569152" y="363785"/>
                  <a:pt x="1539817" y="393120"/>
                  <a:pt x="1503631" y="393120"/>
                </a:cubicBezTo>
                <a:lnTo>
                  <a:pt x="65521" y="393120"/>
                </a:lnTo>
                <a:cubicBezTo>
                  <a:pt x="29335" y="393120"/>
                  <a:pt x="0" y="363785"/>
                  <a:pt x="0" y="327599"/>
                </a:cubicBezTo>
                <a:lnTo>
                  <a:pt x="0" y="65521"/>
                </a:lnTo>
                <a:close/>
              </a:path>
            </a:pathLst>
          </a:custGeom>
          <a:solidFill>
            <a:srgbClr val="C00000"/>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291" tIns="57291" rIns="57291" bIns="57291"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en-US" sz="1800" b="1" i="0" u="none" strike="noStrike" kern="1200" cap="none" spc="0" normalizeH="0" baseline="0" noProof="1">
                <a:ln>
                  <a:noFill/>
                </a:ln>
                <a:solidFill>
                  <a:srgbClr val="FFFFFF"/>
                </a:solidFill>
                <a:effectLst/>
                <a:uLnTx/>
                <a:uFillTx/>
                <a:latin typeface="Meiryo UI"/>
                <a:ea typeface="Meiryo UI"/>
                <a:cs typeface="+mn-cs"/>
              </a:rPr>
              <a:t>公平性</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ja-JP" altLang="en-US" sz="1200" b="0" i="0" u="none" strike="noStrike" kern="1200" cap="none" spc="0" normalizeH="0" baseline="0" noProof="1">
                <a:ln>
                  <a:noFill/>
                </a:ln>
                <a:solidFill>
                  <a:srgbClr val="FFFFFF"/>
                </a:solidFill>
                <a:effectLst/>
                <a:uLnTx/>
                <a:uFillTx/>
                <a:latin typeface="Meiryo UI"/>
                <a:ea typeface="Meiryo UI"/>
                <a:cs typeface="+mn-cs"/>
              </a:rPr>
              <a:t>誰でも利用できる</a:t>
            </a:r>
            <a:endParaRPr kumimoji="1" lang="ja-JP" altLang="en-US" sz="12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36" name="フリーフォーム: 図形 35">
            <a:extLst>
              <a:ext uri="{FF2B5EF4-FFF2-40B4-BE49-F238E27FC236}">
                <a16:creationId xmlns:a16="http://schemas.microsoft.com/office/drawing/2014/main" id="{643086C7-6914-1663-0882-CFAF73BA9C85}"/>
              </a:ext>
            </a:extLst>
          </p:cNvPr>
          <p:cNvSpPr/>
          <p:nvPr/>
        </p:nvSpPr>
        <p:spPr>
          <a:xfrm>
            <a:off x="5526499" y="4287331"/>
            <a:ext cx="1663066" cy="576000"/>
          </a:xfrm>
          <a:custGeom>
            <a:avLst/>
            <a:gdLst>
              <a:gd name="connsiteX0" fmla="*/ 0 w 1569152"/>
              <a:gd name="connsiteY0" fmla="*/ 65521 h 393120"/>
              <a:gd name="connsiteX1" fmla="*/ 65521 w 1569152"/>
              <a:gd name="connsiteY1" fmla="*/ 0 h 393120"/>
              <a:gd name="connsiteX2" fmla="*/ 1503631 w 1569152"/>
              <a:gd name="connsiteY2" fmla="*/ 0 h 393120"/>
              <a:gd name="connsiteX3" fmla="*/ 1569152 w 1569152"/>
              <a:gd name="connsiteY3" fmla="*/ 65521 h 393120"/>
              <a:gd name="connsiteX4" fmla="*/ 1569152 w 1569152"/>
              <a:gd name="connsiteY4" fmla="*/ 327599 h 393120"/>
              <a:gd name="connsiteX5" fmla="*/ 1503631 w 1569152"/>
              <a:gd name="connsiteY5" fmla="*/ 393120 h 393120"/>
              <a:gd name="connsiteX6" fmla="*/ 65521 w 1569152"/>
              <a:gd name="connsiteY6" fmla="*/ 393120 h 393120"/>
              <a:gd name="connsiteX7" fmla="*/ 0 w 1569152"/>
              <a:gd name="connsiteY7" fmla="*/ 327599 h 393120"/>
              <a:gd name="connsiteX8" fmla="*/ 0 w 1569152"/>
              <a:gd name="connsiteY8" fmla="*/ 65521 h 39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9152" h="393120">
                <a:moveTo>
                  <a:pt x="0" y="65521"/>
                </a:moveTo>
                <a:cubicBezTo>
                  <a:pt x="0" y="29335"/>
                  <a:pt x="29335" y="0"/>
                  <a:pt x="65521" y="0"/>
                </a:cubicBezTo>
                <a:lnTo>
                  <a:pt x="1503631" y="0"/>
                </a:lnTo>
                <a:cubicBezTo>
                  <a:pt x="1539817" y="0"/>
                  <a:pt x="1569152" y="29335"/>
                  <a:pt x="1569152" y="65521"/>
                </a:cubicBezTo>
                <a:lnTo>
                  <a:pt x="1569152" y="327599"/>
                </a:lnTo>
                <a:cubicBezTo>
                  <a:pt x="1569152" y="363785"/>
                  <a:pt x="1539817" y="393120"/>
                  <a:pt x="1503631" y="393120"/>
                </a:cubicBezTo>
                <a:lnTo>
                  <a:pt x="65521" y="393120"/>
                </a:lnTo>
                <a:cubicBezTo>
                  <a:pt x="29335" y="393120"/>
                  <a:pt x="0" y="363785"/>
                  <a:pt x="0" y="327599"/>
                </a:cubicBezTo>
                <a:lnTo>
                  <a:pt x="0" y="65521"/>
                </a:lnTo>
                <a:close/>
              </a:path>
            </a:pathLst>
          </a:custGeom>
          <a:solidFill>
            <a:srgbClr val="C00000"/>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291" tIns="57291" rIns="57291" bIns="57291"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en-US" altLang="ja-JP" sz="1800" b="1" i="0" u="none" strike="noStrike" kern="1200" cap="none" spc="0" normalizeH="0" baseline="0" noProof="1">
                <a:ln>
                  <a:noFill/>
                </a:ln>
                <a:solidFill>
                  <a:srgbClr val="FFFFFF"/>
                </a:solidFill>
                <a:effectLst/>
                <a:uLnTx/>
                <a:uFillTx/>
                <a:latin typeface="Meiryo UI"/>
                <a:ea typeface="Meiryo UI"/>
                <a:cs typeface="+mn-cs"/>
              </a:rPr>
              <a:t>トラスト</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ja-JP" altLang="en-US" sz="1200" b="0" i="0" u="none" strike="noStrike" kern="1200" cap="none" spc="0" normalizeH="0" baseline="0" noProof="0" dirty="0">
                <a:ln>
                  <a:noFill/>
                </a:ln>
                <a:solidFill>
                  <a:srgbClr val="FFFFFF"/>
                </a:solidFill>
                <a:effectLst/>
                <a:uLnTx/>
                <a:uFillTx/>
                <a:latin typeface="Meiryo UI"/>
                <a:ea typeface="Meiryo UI"/>
                <a:cs typeface="+mn-cs"/>
              </a:rPr>
              <a:t>相手の信頼性の確保</a:t>
            </a:r>
          </a:p>
        </p:txBody>
      </p:sp>
      <p:sp>
        <p:nvSpPr>
          <p:cNvPr id="37" name="フリーフォーム: 図形 36">
            <a:extLst>
              <a:ext uri="{FF2B5EF4-FFF2-40B4-BE49-F238E27FC236}">
                <a16:creationId xmlns:a16="http://schemas.microsoft.com/office/drawing/2014/main" id="{38A6135E-9BD2-536D-B40B-74FB750DCBAE}"/>
              </a:ext>
            </a:extLst>
          </p:cNvPr>
          <p:cNvSpPr/>
          <p:nvPr/>
        </p:nvSpPr>
        <p:spPr>
          <a:xfrm>
            <a:off x="605753" y="1747499"/>
            <a:ext cx="1663066" cy="805124"/>
          </a:xfrm>
          <a:custGeom>
            <a:avLst/>
            <a:gdLst>
              <a:gd name="connsiteX0" fmla="*/ 0 w 1569152"/>
              <a:gd name="connsiteY0" fmla="*/ 65521 h 393120"/>
              <a:gd name="connsiteX1" fmla="*/ 65521 w 1569152"/>
              <a:gd name="connsiteY1" fmla="*/ 0 h 393120"/>
              <a:gd name="connsiteX2" fmla="*/ 1503631 w 1569152"/>
              <a:gd name="connsiteY2" fmla="*/ 0 h 393120"/>
              <a:gd name="connsiteX3" fmla="*/ 1569152 w 1569152"/>
              <a:gd name="connsiteY3" fmla="*/ 65521 h 393120"/>
              <a:gd name="connsiteX4" fmla="*/ 1569152 w 1569152"/>
              <a:gd name="connsiteY4" fmla="*/ 327599 h 393120"/>
              <a:gd name="connsiteX5" fmla="*/ 1503631 w 1569152"/>
              <a:gd name="connsiteY5" fmla="*/ 393120 h 393120"/>
              <a:gd name="connsiteX6" fmla="*/ 65521 w 1569152"/>
              <a:gd name="connsiteY6" fmla="*/ 393120 h 393120"/>
              <a:gd name="connsiteX7" fmla="*/ 0 w 1569152"/>
              <a:gd name="connsiteY7" fmla="*/ 327599 h 393120"/>
              <a:gd name="connsiteX8" fmla="*/ 0 w 1569152"/>
              <a:gd name="connsiteY8" fmla="*/ 65521 h 39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9152" h="393120">
                <a:moveTo>
                  <a:pt x="0" y="65521"/>
                </a:moveTo>
                <a:cubicBezTo>
                  <a:pt x="0" y="29335"/>
                  <a:pt x="29335" y="0"/>
                  <a:pt x="65521" y="0"/>
                </a:cubicBezTo>
                <a:lnTo>
                  <a:pt x="1503631" y="0"/>
                </a:lnTo>
                <a:cubicBezTo>
                  <a:pt x="1539817" y="0"/>
                  <a:pt x="1569152" y="29335"/>
                  <a:pt x="1569152" y="65521"/>
                </a:cubicBezTo>
                <a:lnTo>
                  <a:pt x="1569152" y="327599"/>
                </a:lnTo>
                <a:cubicBezTo>
                  <a:pt x="1569152" y="363785"/>
                  <a:pt x="1539817" y="393120"/>
                  <a:pt x="1503631" y="393120"/>
                </a:cubicBezTo>
                <a:lnTo>
                  <a:pt x="65521" y="393120"/>
                </a:lnTo>
                <a:cubicBezTo>
                  <a:pt x="29335" y="393120"/>
                  <a:pt x="0" y="363785"/>
                  <a:pt x="0" y="327599"/>
                </a:cubicBezTo>
                <a:lnTo>
                  <a:pt x="0" y="65521"/>
                </a:lnTo>
                <a:close/>
              </a:path>
            </a:pathLst>
          </a:custGeom>
          <a:solidFill>
            <a:srgbClr val="C00000"/>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291" tIns="57291" rIns="57291" bIns="57291"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ja-JP" altLang="en-US" sz="1800" b="1" i="0" u="none" strike="noStrike" kern="1200" cap="none" spc="0" normalizeH="0" baseline="0" noProof="1">
                <a:ln>
                  <a:noFill/>
                </a:ln>
                <a:solidFill>
                  <a:srgbClr val="FFFFFF"/>
                </a:solidFill>
                <a:effectLst/>
                <a:uLnTx/>
                <a:uFillTx/>
                <a:latin typeface="Meiryo UI"/>
                <a:ea typeface="Meiryo UI"/>
                <a:cs typeface="+mn-cs"/>
              </a:rPr>
              <a:t>データ</a:t>
            </a:r>
            <a:r>
              <a:rPr kumimoji="1" lang="en-US" sz="1800" b="1" i="0" u="none" strike="noStrike" kern="1200" cap="none" spc="0" normalizeH="0" baseline="0" noProof="1">
                <a:ln>
                  <a:noFill/>
                </a:ln>
                <a:solidFill>
                  <a:srgbClr val="FFFFFF"/>
                </a:solidFill>
                <a:effectLst/>
                <a:uLnTx/>
                <a:uFillTx/>
                <a:latin typeface="Meiryo UI"/>
                <a:ea typeface="Meiryo UI"/>
                <a:cs typeface="+mn-cs"/>
              </a:rPr>
              <a:t>主権</a:t>
            </a:r>
          </a:p>
          <a:p>
            <a:pPr marL="0" marR="0" lvl="0" indent="0" algn="ctr" defTabSz="444500" rtl="0" eaLnBrk="1" fontAlgn="auto" latinLnBrk="0" hangingPunct="1">
              <a:lnSpc>
                <a:spcPct val="90000"/>
              </a:lnSpc>
              <a:spcBef>
                <a:spcPct val="0"/>
              </a:spcBef>
              <a:spcAft>
                <a:spcPct val="35000"/>
              </a:spcAft>
              <a:buClrTx/>
              <a:buSzTx/>
              <a:buFontTx/>
              <a:buNone/>
              <a:tabLst/>
              <a:defRPr/>
            </a:pPr>
            <a:r>
              <a:rPr lang="en-US" altLang="ja-JP" sz="1000" b="1" noProof="1">
                <a:solidFill>
                  <a:srgbClr val="FFFFFF"/>
                </a:solidFill>
                <a:latin typeface="Meiryo UI"/>
                <a:ea typeface="Meiryo UI"/>
              </a:rPr>
              <a:t>(</a:t>
            </a:r>
            <a:r>
              <a:rPr lang="ja-JP" altLang="en-US" sz="1000" b="1" noProof="1">
                <a:solidFill>
                  <a:srgbClr val="FFFFFF"/>
                </a:solidFill>
                <a:latin typeface="Meiryo UI"/>
                <a:ea typeface="Meiryo UI"/>
              </a:rPr>
              <a:t>データソブリン</a:t>
            </a:r>
            <a:r>
              <a:rPr lang="en-US" altLang="ja-JP" sz="1000" b="1" noProof="1">
                <a:solidFill>
                  <a:srgbClr val="FFFFFF"/>
                </a:solidFill>
                <a:latin typeface="Meiryo UI"/>
                <a:ea typeface="Meiryo UI"/>
              </a:rPr>
              <a:t>)</a:t>
            </a:r>
            <a:endParaRPr kumimoji="1" lang="en-US" sz="1000" b="1" i="0" u="none" strike="noStrike" kern="1200" cap="none" spc="0" normalizeH="0" baseline="0" noProof="1">
              <a:ln>
                <a:noFill/>
              </a:ln>
              <a:solidFill>
                <a:srgbClr val="FFFFFF"/>
              </a:solidFill>
              <a:effectLst/>
              <a:uLnTx/>
              <a:uFillTx/>
              <a:latin typeface="Meiryo UI"/>
              <a:ea typeface="Meiryo UI"/>
              <a:cs typeface="+mn-cs"/>
            </a:endParaRPr>
          </a:p>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ja-JP" altLang="en-US" sz="1200" b="0" i="0" u="none" strike="noStrike" kern="1200" cap="none" spc="0" normalizeH="0" baseline="0" noProof="1">
                <a:ln>
                  <a:noFill/>
                </a:ln>
                <a:solidFill>
                  <a:srgbClr val="FFFFFF"/>
                </a:solidFill>
                <a:effectLst/>
                <a:uLnTx/>
                <a:uFillTx/>
                <a:latin typeface="Meiryo UI"/>
                <a:ea typeface="Meiryo UI"/>
                <a:cs typeface="+mn-cs"/>
              </a:rPr>
              <a:t>データの権利</a:t>
            </a:r>
            <a:endParaRPr kumimoji="1" lang="en-US" sz="1200" b="0" i="0" u="none" strike="noStrike" kern="1200" cap="none" spc="0" normalizeH="0" baseline="0" noProof="1">
              <a:ln>
                <a:noFill/>
              </a:ln>
              <a:solidFill>
                <a:srgbClr val="FFFFFF"/>
              </a:solidFill>
              <a:effectLst/>
              <a:uLnTx/>
              <a:uFillTx/>
              <a:latin typeface="Meiryo UI"/>
              <a:ea typeface="Meiryo UI"/>
              <a:cs typeface="+mn-cs"/>
            </a:endParaRPr>
          </a:p>
        </p:txBody>
      </p:sp>
      <p:sp>
        <p:nvSpPr>
          <p:cNvPr id="38" name="フリーフォーム: 図形 37">
            <a:extLst>
              <a:ext uri="{FF2B5EF4-FFF2-40B4-BE49-F238E27FC236}">
                <a16:creationId xmlns:a16="http://schemas.microsoft.com/office/drawing/2014/main" id="{80182BCD-AEC1-2A10-7EE3-AEC472F855BA}"/>
              </a:ext>
            </a:extLst>
          </p:cNvPr>
          <p:cNvSpPr/>
          <p:nvPr/>
        </p:nvSpPr>
        <p:spPr>
          <a:xfrm>
            <a:off x="5536396" y="5674505"/>
            <a:ext cx="1663066" cy="779526"/>
          </a:xfrm>
          <a:custGeom>
            <a:avLst/>
            <a:gdLst>
              <a:gd name="connsiteX0" fmla="*/ 0 w 1569152"/>
              <a:gd name="connsiteY0" fmla="*/ 65521 h 393120"/>
              <a:gd name="connsiteX1" fmla="*/ 65521 w 1569152"/>
              <a:gd name="connsiteY1" fmla="*/ 0 h 393120"/>
              <a:gd name="connsiteX2" fmla="*/ 1503631 w 1569152"/>
              <a:gd name="connsiteY2" fmla="*/ 0 h 393120"/>
              <a:gd name="connsiteX3" fmla="*/ 1569152 w 1569152"/>
              <a:gd name="connsiteY3" fmla="*/ 65521 h 393120"/>
              <a:gd name="connsiteX4" fmla="*/ 1569152 w 1569152"/>
              <a:gd name="connsiteY4" fmla="*/ 327599 h 393120"/>
              <a:gd name="connsiteX5" fmla="*/ 1503631 w 1569152"/>
              <a:gd name="connsiteY5" fmla="*/ 393120 h 393120"/>
              <a:gd name="connsiteX6" fmla="*/ 65521 w 1569152"/>
              <a:gd name="connsiteY6" fmla="*/ 393120 h 393120"/>
              <a:gd name="connsiteX7" fmla="*/ 0 w 1569152"/>
              <a:gd name="connsiteY7" fmla="*/ 327599 h 393120"/>
              <a:gd name="connsiteX8" fmla="*/ 0 w 1569152"/>
              <a:gd name="connsiteY8" fmla="*/ 65521 h 39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9152" h="393120">
                <a:moveTo>
                  <a:pt x="0" y="65521"/>
                </a:moveTo>
                <a:cubicBezTo>
                  <a:pt x="0" y="29335"/>
                  <a:pt x="29335" y="0"/>
                  <a:pt x="65521" y="0"/>
                </a:cubicBezTo>
                <a:lnTo>
                  <a:pt x="1503631" y="0"/>
                </a:lnTo>
                <a:cubicBezTo>
                  <a:pt x="1539817" y="0"/>
                  <a:pt x="1569152" y="29335"/>
                  <a:pt x="1569152" y="65521"/>
                </a:cubicBezTo>
                <a:lnTo>
                  <a:pt x="1569152" y="327599"/>
                </a:lnTo>
                <a:cubicBezTo>
                  <a:pt x="1569152" y="363785"/>
                  <a:pt x="1539817" y="393120"/>
                  <a:pt x="1503631" y="393120"/>
                </a:cubicBezTo>
                <a:lnTo>
                  <a:pt x="65521" y="393120"/>
                </a:lnTo>
                <a:cubicBezTo>
                  <a:pt x="29335" y="393120"/>
                  <a:pt x="0" y="363785"/>
                  <a:pt x="0" y="327599"/>
                </a:cubicBezTo>
                <a:lnTo>
                  <a:pt x="0" y="65521"/>
                </a:lnTo>
                <a:close/>
              </a:path>
            </a:pathLst>
          </a:custGeom>
          <a:solidFill>
            <a:srgbClr val="C00000"/>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291" tIns="57291" rIns="57291" bIns="57291"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en-US" sz="1800" b="1" i="0" u="none" strike="noStrike" kern="1200" cap="none" spc="0" normalizeH="0" baseline="0" noProof="1">
                <a:ln>
                  <a:noFill/>
                </a:ln>
                <a:solidFill>
                  <a:srgbClr val="FFFFFF"/>
                </a:solidFill>
                <a:effectLst/>
                <a:uLnTx/>
                <a:uFillTx/>
                <a:latin typeface="Meiryo UI"/>
                <a:ea typeface="Meiryo UI"/>
                <a:cs typeface="+mn-cs"/>
              </a:rPr>
              <a:t>相互運用性</a:t>
            </a:r>
          </a:p>
          <a:p>
            <a:pPr marL="0" marR="0" lvl="0" indent="0" algn="ctr" defTabSz="444500" rtl="0" eaLnBrk="1" fontAlgn="auto" latinLnBrk="0" hangingPunct="1">
              <a:lnSpc>
                <a:spcPct val="90000"/>
              </a:lnSpc>
              <a:spcBef>
                <a:spcPct val="0"/>
              </a:spcBef>
              <a:spcAft>
                <a:spcPct val="35000"/>
              </a:spcAft>
              <a:buClrTx/>
              <a:buSzTx/>
              <a:buFontTx/>
              <a:buNone/>
              <a:tabLst/>
              <a:defRPr/>
            </a:pPr>
            <a:r>
              <a:rPr lang="en-US" altLang="ja-JP" sz="1000" b="1" noProof="1">
                <a:solidFill>
                  <a:srgbClr val="FFFFFF"/>
                </a:solidFill>
                <a:latin typeface="Meiryo UI"/>
                <a:ea typeface="Meiryo UI"/>
              </a:rPr>
              <a:t>(</a:t>
            </a:r>
            <a:r>
              <a:rPr lang="ja-JP" altLang="en-US" sz="1000" b="1" noProof="1">
                <a:solidFill>
                  <a:srgbClr val="FFFFFF"/>
                </a:solidFill>
                <a:latin typeface="Meiryo UI"/>
                <a:ea typeface="Meiryo UI"/>
              </a:rPr>
              <a:t>インターオペラビリティ</a:t>
            </a:r>
            <a:r>
              <a:rPr lang="en-US" altLang="ja-JP" sz="1000" b="1" noProof="1">
                <a:solidFill>
                  <a:srgbClr val="FFFFFF"/>
                </a:solidFill>
                <a:latin typeface="Meiryo UI"/>
                <a:ea typeface="Meiryo UI"/>
              </a:rPr>
              <a:t>)</a:t>
            </a:r>
            <a:endParaRPr kumimoji="1" lang="en-US" sz="1000" b="1" i="0" u="none" strike="noStrike" kern="1200" cap="none" spc="0" normalizeH="0" baseline="0" noProof="1">
              <a:ln>
                <a:noFill/>
              </a:ln>
              <a:solidFill>
                <a:srgbClr val="FFFFFF"/>
              </a:solidFill>
              <a:effectLst/>
              <a:uLnTx/>
              <a:uFillTx/>
              <a:latin typeface="Meiryo UI"/>
              <a:ea typeface="Meiryo UI"/>
              <a:cs typeface="+mn-cs"/>
            </a:endParaRPr>
          </a:p>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ja-JP" altLang="en-US" sz="1100" b="0" i="0" u="none" strike="noStrike" kern="1200" cap="none" spc="0" normalizeH="0" baseline="0" noProof="1">
                <a:ln>
                  <a:noFill/>
                </a:ln>
                <a:solidFill>
                  <a:srgbClr val="FFFFFF"/>
                </a:solidFill>
                <a:effectLst/>
                <a:uLnTx/>
                <a:uFillTx/>
                <a:latin typeface="Meiryo UI"/>
                <a:ea typeface="Meiryo UI"/>
                <a:cs typeface="+mn-cs"/>
              </a:rPr>
              <a:t>異なる相手でも連携可能</a:t>
            </a:r>
            <a:endParaRPr kumimoji="1" lang="en-US" sz="1100" b="0" i="0" u="none" strike="noStrike" kern="1200" cap="none" spc="0" normalizeH="0" baseline="0" noProof="1">
              <a:ln>
                <a:noFill/>
              </a:ln>
              <a:solidFill>
                <a:srgbClr val="FFFFFF"/>
              </a:solidFill>
              <a:effectLst/>
              <a:uLnTx/>
              <a:uFillTx/>
              <a:latin typeface="Meiryo UI"/>
              <a:ea typeface="Meiryo UI"/>
              <a:cs typeface="+mn-cs"/>
            </a:endParaRPr>
          </a:p>
        </p:txBody>
      </p:sp>
      <p:sp>
        <p:nvSpPr>
          <p:cNvPr id="39" name="フリーフォーム: 図形 38">
            <a:extLst>
              <a:ext uri="{FF2B5EF4-FFF2-40B4-BE49-F238E27FC236}">
                <a16:creationId xmlns:a16="http://schemas.microsoft.com/office/drawing/2014/main" id="{DD531523-4FBE-7AE9-A5EA-58037264225C}"/>
              </a:ext>
            </a:extLst>
          </p:cNvPr>
          <p:cNvSpPr/>
          <p:nvPr/>
        </p:nvSpPr>
        <p:spPr>
          <a:xfrm>
            <a:off x="1059333" y="4066242"/>
            <a:ext cx="2206555" cy="576000"/>
          </a:xfrm>
          <a:custGeom>
            <a:avLst/>
            <a:gdLst>
              <a:gd name="connsiteX0" fmla="*/ 0 w 1569152"/>
              <a:gd name="connsiteY0" fmla="*/ 65521 h 393120"/>
              <a:gd name="connsiteX1" fmla="*/ 65521 w 1569152"/>
              <a:gd name="connsiteY1" fmla="*/ 0 h 393120"/>
              <a:gd name="connsiteX2" fmla="*/ 1503631 w 1569152"/>
              <a:gd name="connsiteY2" fmla="*/ 0 h 393120"/>
              <a:gd name="connsiteX3" fmla="*/ 1569152 w 1569152"/>
              <a:gd name="connsiteY3" fmla="*/ 65521 h 393120"/>
              <a:gd name="connsiteX4" fmla="*/ 1569152 w 1569152"/>
              <a:gd name="connsiteY4" fmla="*/ 327599 h 393120"/>
              <a:gd name="connsiteX5" fmla="*/ 1503631 w 1569152"/>
              <a:gd name="connsiteY5" fmla="*/ 393120 h 393120"/>
              <a:gd name="connsiteX6" fmla="*/ 65521 w 1569152"/>
              <a:gd name="connsiteY6" fmla="*/ 393120 h 393120"/>
              <a:gd name="connsiteX7" fmla="*/ 0 w 1569152"/>
              <a:gd name="connsiteY7" fmla="*/ 327599 h 393120"/>
              <a:gd name="connsiteX8" fmla="*/ 0 w 1569152"/>
              <a:gd name="connsiteY8" fmla="*/ 65521 h 39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9152" h="393120">
                <a:moveTo>
                  <a:pt x="0" y="65521"/>
                </a:moveTo>
                <a:cubicBezTo>
                  <a:pt x="0" y="29335"/>
                  <a:pt x="29335" y="0"/>
                  <a:pt x="65521" y="0"/>
                </a:cubicBezTo>
                <a:lnTo>
                  <a:pt x="1503631" y="0"/>
                </a:lnTo>
                <a:cubicBezTo>
                  <a:pt x="1539817" y="0"/>
                  <a:pt x="1569152" y="29335"/>
                  <a:pt x="1569152" y="65521"/>
                </a:cubicBezTo>
                <a:lnTo>
                  <a:pt x="1569152" y="327599"/>
                </a:lnTo>
                <a:cubicBezTo>
                  <a:pt x="1569152" y="363785"/>
                  <a:pt x="1539817" y="393120"/>
                  <a:pt x="1503631" y="393120"/>
                </a:cubicBezTo>
                <a:lnTo>
                  <a:pt x="65521" y="393120"/>
                </a:lnTo>
                <a:cubicBezTo>
                  <a:pt x="29335" y="393120"/>
                  <a:pt x="0" y="363785"/>
                  <a:pt x="0" y="327599"/>
                </a:cubicBezTo>
                <a:lnTo>
                  <a:pt x="0" y="65521"/>
                </a:lnTo>
                <a:close/>
              </a:path>
            </a:pathLst>
          </a:custGeom>
          <a:solidFill>
            <a:srgbClr val="C00000"/>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291" tIns="57291" rIns="57291" bIns="57291"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en-US" sz="1800" b="1" i="0" u="none" strike="noStrike" kern="1200" cap="none" spc="0" normalizeH="0" baseline="0" noProof="1">
                <a:ln>
                  <a:noFill/>
                </a:ln>
                <a:solidFill>
                  <a:srgbClr val="FFFFFF"/>
                </a:solidFill>
                <a:effectLst/>
                <a:uLnTx/>
                <a:uFillTx/>
                <a:latin typeface="Meiryo UI"/>
                <a:ea typeface="Meiryo UI"/>
                <a:cs typeface="+mn-cs"/>
              </a:rPr>
              <a:t>分散サービスとデータ</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ja-JP" altLang="en-US" sz="1200" b="0" i="0" u="none" strike="noStrike" kern="1200" cap="none" spc="0" normalizeH="0" baseline="0" noProof="1">
                <a:ln>
                  <a:noFill/>
                </a:ln>
                <a:solidFill>
                  <a:srgbClr val="FFFFFF"/>
                </a:solidFill>
                <a:effectLst/>
                <a:uLnTx/>
                <a:uFillTx/>
                <a:latin typeface="Meiryo UI"/>
                <a:ea typeface="Meiryo UI"/>
                <a:cs typeface="+mn-cs"/>
              </a:rPr>
              <a:t>各データは提供元で保持</a:t>
            </a:r>
            <a:endParaRPr kumimoji="1" lang="ja-JP" altLang="en-US" sz="12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40" name="フリーフォーム: 図形 39">
            <a:extLst>
              <a:ext uri="{FF2B5EF4-FFF2-40B4-BE49-F238E27FC236}">
                <a16:creationId xmlns:a16="http://schemas.microsoft.com/office/drawing/2014/main" id="{BBB4FCA9-2BF7-2E65-FCF3-CDF64CEE64FD}"/>
              </a:ext>
            </a:extLst>
          </p:cNvPr>
          <p:cNvSpPr/>
          <p:nvPr/>
        </p:nvSpPr>
        <p:spPr>
          <a:xfrm>
            <a:off x="7786507" y="2449116"/>
            <a:ext cx="2367089" cy="576000"/>
          </a:xfrm>
          <a:custGeom>
            <a:avLst/>
            <a:gdLst>
              <a:gd name="connsiteX0" fmla="*/ 0 w 1569152"/>
              <a:gd name="connsiteY0" fmla="*/ 65521 h 393120"/>
              <a:gd name="connsiteX1" fmla="*/ 65521 w 1569152"/>
              <a:gd name="connsiteY1" fmla="*/ 0 h 393120"/>
              <a:gd name="connsiteX2" fmla="*/ 1503631 w 1569152"/>
              <a:gd name="connsiteY2" fmla="*/ 0 h 393120"/>
              <a:gd name="connsiteX3" fmla="*/ 1569152 w 1569152"/>
              <a:gd name="connsiteY3" fmla="*/ 65521 h 393120"/>
              <a:gd name="connsiteX4" fmla="*/ 1569152 w 1569152"/>
              <a:gd name="connsiteY4" fmla="*/ 327599 h 393120"/>
              <a:gd name="connsiteX5" fmla="*/ 1503631 w 1569152"/>
              <a:gd name="connsiteY5" fmla="*/ 393120 h 393120"/>
              <a:gd name="connsiteX6" fmla="*/ 65521 w 1569152"/>
              <a:gd name="connsiteY6" fmla="*/ 393120 h 393120"/>
              <a:gd name="connsiteX7" fmla="*/ 0 w 1569152"/>
              <a:gd name="connsiteY7" fmla="*/ 327599 h 393120"/>
              <a:gd name="connsiteX8" fmla="*/ 0 w 1569152"/>
              <a:gd name="connsiteY8" fmla="*/ 65521 h 39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9152" h="393120">
                <a:moveTo>
                  <a:pt x="0" y="65521"/>
                </a:moveTo>
                <a:cubicBezTo>
                  <a:pt x="0" y="29335"/>
                  <a:pt x="29335" y="0"/>
                  <a:pt x="65521" y="0"/>
                </a:cubicBezTo>
                <a:lnTo>
                  <a:pt x="1503631" y="0"/>
                </a:lnTo>
                <a:cubicBezTo>
                  <a:pt x="1539817" y="0"/>
                  <a:pt x="1569152" y="29335"/>
                  <a:pt x="1569152" y="65521"/>
                </a:cubicBezTo>
                <a:lnTo>
                  <a:pt x="1569152" y="327599"/>
                </a:lnTo>
                <a:cubicBezTo>
                  <a:pt x="1569152" y="363785"/>
                  <a:pt x="1539817" y="393120"/>
                  <a:pt x="1503631" y="393120"/>
                </a:cubicBezTo>
                <a:lnTo>
                  <a:pt x="65521" y="393120"/>
                </a:lnTo>
                <a:cubicBezTo>
                  <a:pt x="29335" y="393120"/>
                  <a:pt x="0" y="363785"/>
                  <a:pt x="0" y="327599"/>
                </a:cubicBezTo>
                <a:lnTo>
                  <a:pt x="0" y="65521"/>
                </a:lnTo>
                <a:close/>
              </a:path>
            </a:pathLst>
          </a:custGeom>
          <a:solidFill>
            <a:srgbClr val="C00000"/>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291" tIns="57291" rIns="57291" bIns="57291"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en-US" sz="1800" b="1" i="0" u="none" strike="noStrike" kern="1200" cap="none" spc="0" normalizeH="0" baseline="0" noProof="1">
                <a:ln>
                  <a:noFill/>
                </a:ln>
                <a:solidFill>
                  <a:srgbClr val="FFFFFF"/>
                </a:solidFill>
                <a:effectLst/>
                <a:uLnTx/>
                <a:uFillTx/>
                <a:latin typeface="Meiryo UI"/>
                <a:ea typeface="Meiryo UI"/>
                <a:cs typeface="+mn-cs"/>
              </a:rPr>
              <a:t>ビルディングブロック</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ja-JP" altLang="en-US" sz="1200" b="0" i="0" u="none" strike="noStrike" kern="1200" cap="none" spc="0" normalizeH="0" baseline="0" noProof="1">
                <a:ln>
                  <a:noFill/>
                </a:ln>
                <a:solidFill>
                  <a:srgbClr val="FFFFFF"/>
                </a:solidFill>
                <a:effectLst/>
                <a:uLnTx/>
                <a:uFillTx/>
                <a:latin typeface="Meiryo UI"/>
                <a:ea typeface="Meiryo UI"/>
                <a:cs typeface="+mn-cs"/>
              </a:rPr>
              <a:t>共通サービス・ツール　共通機能</a:t>
            </a:r>
            <a:endParaRPr kumimoji="1" lang="ja-JP" altLang="en-US" sz="12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41" name="フリーフォーム: 図形 40">
            <a:extLst>
              <a:ext uri="{FF2B5EF4-FFF2-40B4-BE49-F238E27FC236}">
                <a16:creationId xmlns:a16="http://schemas.microsoft.com/office/drawing/2014/main" id="{C66B090B-4F91-F52F-3EE2-91E2B813D02C}"/>
              </a:ext>
            </a:extLst>
          </p:cNvPr>
          <p:cNvSpPr/>
          <p:nvPr/>
        </p:nvSpPr>
        <p:spPr>
          <a:xfrm>
            <a:off x="9779448" y="4017922"/>
            <a:ext cx="1663066" cy="576000"/>
          </a:xfrm>
          <a:custGeom>
            <a:avLst/>
            <a:gdLst>
              <a:gd name="connsiteX0" fmla="*/ 0 w 1569152"/>
              <a:gd name="connsiteY0" fmla="*/ 65521 h 393120"/>
              <a:gd name="connsiteX1" fmla="*/ 65521 w 1569152"/>
              <a:gd name="connsiteY1" fmla="*/ 0 h 393120"/>
              <a:gd name="connsiteX2" fmla="*/ 1503631 w 1569152"/>
              <a:gd name="connsiteY2" fmla="*/ 0 h 393120"/>
              <a:gd name="connsiteX3" fmla="*/ 1569152 w 1569152"/>
              <a:gd name="connsiteY3" fmla="*/ 65521 h 393120"/>
              <a:gd name="connsiteX4" fmla="*/ 1569152 w 1569152"/>
              <a:gd name="connsiteY4" fmla="*/ 327599 h 393120"/>
              <a:gd name="connsiteX5" fmla="*/ 1503631 w 1569152"/>
              <a:gd name="connsiteY5" fmla="*/ 393120 h 393120"/>
              <a:gd name="connsiteX6" fmla="*/ 65521 w 1569152"/>
              <a:gd name="connsiteY6" fmla="*/ 393120 h 393120"/>
              <a:gd name="connsiteX7" fmla="*/ 0 w 1569152"/>
              <a:gd name="connsiteY7" fmla="*/ 327599 h 393120"/>
              <a:gd name="connsiteX8" fmla="*/ 0 w 1569152"/>
              <a:gd name="connsiteY8" fmla="*/ 65521 h 39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9152" h="393120">
                <a:moveTo>
                  <a:pt x="0" y="65521"/>
                </a:moveTo>
                <a:cubicBezTo>
                  <a:pt x="0" y="29335"/>
                  <a:pt x="29335" y="0"/>
                  <a:pt x="65521" y="0"/>
                </a:cubicBezTo>
                <a:lnTo>
                  <a:pt x="1503631" y="0"/>
                </a:lnTo>
                <a:cubicBezTo>
                  <a:pt x="1539817" y="0"/>
                  <a:pt x="1569152" y="29335"/>
                  <a:pt x="1569152" y="65521"/>
                </a:cubicBezTo>
                <a:lnTo>
                  <a:pt x="1569152" y="327599"/>
                </a:lnTo>
                <a:cubicBezTo>
                  <a:pt x="1569152" y="363785"/>
                  <a:pt x="1539817" y="393120"/>
                  <a:pt x="1503631" y="393120"/>
                </a:cubicBezTo>
                <a:lnTo>
                  <a:pt x="65521" y="393120"/>
                </a:lnTo>
                <a:cubicBezTo>
                  <a:pt x="29335" y="393120"/>
                  <a:pt x="0" y="363785"/>
                  <a:pt x="0" y="327599"/>
                </a:cubicBezTo>
                <a:lnTo>
                  <a:pt x="0" y="65521"/>
                </a:lnTo>
                <a:close/>
              </a:path>
            </a:pathLst>
          </a:custGeom>
          <a:solidFill>
            <a:srgbClr val="C00000"/>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291" tIns="57291" rIns="57291" bIns="57291"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en-US" altLang="ja-JP" sz="1800" b="1" i="0" u="none" strike="noStrike" kern="1200" cap="none" spc="0" normalizeH="0" baseline="0" noProof="1">
                <a:ln>
                  <a:noFill/>
                </a:ln>
                <a:solidFill>
                  <a:srgbClr val="FFFFFF"/>
                </a:solidFill>
                <a:effectLst/>
                <a:uLnTx/>
                <a:uFillTx/>
                <a:latin typeface="Meiryo UI"/>
                <a:ea typeface="Meiryo UI"/>
                <a:cs typeface="+mn-cs"/>
              </a:rPr>
              <a:t>機械加工可能</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ja-JP" altLang="en-US" sz="1200" b="0" i="0" u="none" strike="noStrike" kern="1200" cap="none" spc="0" normalizeH="0" baseline="0" noProof="1">
                <a:ln>
                  <a:noFill/>
                </a:ln>
                <a:solidFill>
                  <a:srgbClr val="FFFFFF"/>
                </a:solidFill>
                <a:effectLst/>
                <a:uLnTx/>
                <a:uFillTx/>
                <a:latin typeface="Meiryo UI"/>
                <a:ea typeface="Meiryo UI"/>
                <a:cs typeface="+mn-cs"/>
              </a:rPr>
              <a:t>コンピュータで利用可能</a:t>
            </a:r>
            <a:endParaRPr kumimoji="1" lang="en-US" altLang="ja-JP" sz="1200" b="0" i="0" u="none" strike="noStrike" kern="1200" cap="none" spc="0" normalizeH="0" baseline="0" noProof="1">
              <a:ln>
                <a:noFill/>
              </a:ln>
              <a:solidFill>
                <a:srgbClr val="FFFFFF"/>
              </a:solidFill>
              <a:effectLst/>
              <a:uLnTx/>
              <a:uFillTx/>
              <a:latin typeface="Meiryo UI"/>
              <a:ea typeface="Meiryo UI"/>
              <a:cs typeface="+mn-cs"/>
            </a:endParaRPr>
          </a:p>
        </p:txBody>
      </p:sp>
      <p:sp>
        <p:nvSpPr>
          <p:cNvPr id="42" name="テキスト ボックス 41">
            <a:extLst>
              <a:ext uri="{FF2B5EF4-FFF2-40B4-BE49-F238E27FC236}">
                <a16:creationId xmlns:a16="http://schemas.microsoft.com/office/drawing/2014/main" id="{62AC2201-9401-9DB5-BF37-0A703EDC93BF}"/>
              </a:ext>
            </a:extLst>
          </p:cNvPr>
          <p:cNvSpPr txBox="1"/>
          <p:nvPr/>
        </p:nvSpPr>
        <p:spPr>
          <a:xfrm>
            <a:off x="7007032" y="1937997"/>
            <a:ext cx="1800493"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共通利用される</a:t>
            </a:r>
            <a:endParaRPr kumimoji="0" lang="en-US" altLang="ja-JP" sz="14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ツール・サービス群</a:t>
            </a:r>
            <a:endParaRPr kumimoji="0" lang="en-US" altLang="ja-JP" sz="14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43" name="テキスト ボックス 42">
            <a:extLst>
              <a:ext uri="{FF2B5EF4-FFF2-40B4-BE49-F238E27FC236}">
                <a16:creationId xmlns:a16="http://schemas.microsoft.com/office/drawing/2014/main" id="{3B737124-F409-5C4C-1A84-ED69F04E89FF}"/>
              </a:ext>
            </a:extLst>
          </p:cNvPr>
          <p:cNvSpPr txBox="1"/>
          <p:nvPr/>
        </p:nvSpPr>
        <p:spPr>
          <a:xfrm>
            <a:off x="959345" y="5695805"/>
            <a:ext cx="186461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1">
                <a:ln>
                  <a:noFill/>
                </a:ln>
                <a:solidFill>
                  <a:srgbClr val="24235C"/>
                </a:solidFill>
                <a:effectLst/>
                <a:uLnTx/>
                <a:uFillTx/>
                <a:latin typeface="Meiryo UI"/>
                <a:ea typeface="Meiryo UI"/>
                <a:cs typeface="+mn-cs"/>
              </a:rPr>
              <a:t>A</a:t>
            </a:r>
            <a:r>
              <a:rPr kumimoji="1" lang="ja-JP" altLang="en-US" sz="1600" b="0" i="0" u="none" strike="noStrike" kern="1200" cap="none" spc="0" normalizeH="0" baseline="0" noProof="1">
                <a:ln>
                  <a:noFill/>
                </a:ln>
                <a:solidFill>
                  <a:srgbClr val="24235C"/>
                </a:solidFill>
                <a:effectLst/>
                <a:uLnTx/>
                <a:uFillTx/>
                <a:latin typeface="Meiryo UI"/>
                <a:ea typeface="Meiryo UI"/>
                <a:cs typeface="+mn-cs"/>
              </a:rPr>
              <a:t>業界データスペース</a:t>
            </a:r>
            <a:endParaRPr kumimoji="1" lang="en-US" altLang="ja-JP" sz="1600" b="0" i="0" u="none" strike="noStrike" kern="1200" cap="none" spc="0" normalizeH="0" baseline="0" noProof="1">
              <a:ln>
                <a:noFill/>
              </a:ln>
              <a:solidFill>
                <a:srgbClr val="24235C"/>
              </a:solidFill>
              <a:effectLst/>
              <a:uLnTx/>
              <a:uFillTx/>
              <a:latin typeface="Meiryo UI"/>
              <a:ea typeface="Meiryo UI"/>
              <a:cs typeface="+mn-cs"/>
            </a:endParaRPr>
          </a:p>
        </p:txBody>
      </p:sp>
      <p:sp>
        <p:nvSpPr>
          <p:cNvPr id="44" name="テキスト ボックス 43">
            <a:extLst>
              <a:ext uri="{FF2B5EF4-FFF2-40B4-BE49-F238E27FC236}">
                <a16:creationId xmlns:a16="http://schemas.microsoft.com/office/drawing/2014/main" id="{D41B95CE-C93E-81E4-CBD1-A6EA2E132B6E}"/>
              </a:ext>
            </a:extLst>
          </p:cNvPr>
          <p:cNvSpPr txBox="1"/>
          <p:nvPr/>
        </p:nvSpPr>
        <p:spPr>
          <a:xfrm>
            <a:off x="722045" y="5987384"/>
            <a:ext cx="186301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1">
                <a:ln>
                  <a:noFill/>
                </a:ln>
                <a:solidFill>
                  <a:srgbClr val="24235C"/>
                </a:solidFill>
                <a:effectLst/>
                <a:uLnTx/>
                <a:uFillTx/>
                <a:latin typeface="Meiryo UI"/>
                <a:ea typeface="Meiryo UI"/>
                <a:cs typeface="+mn-cs"/>
              </a:rPr>
              <a:t>B</a:t>
            </a:r>
            <a:r>
              <a:rPr kumimoji="1" lang="ja-JP" altLang="en-US" sz="1600" b="0" i="0" u="none" strike="noStrike" kern="1200" cap="none" spc="0" normalizeH="0" baseline="0" noProof="1">
                <a:ln>
                  <a:noFill/>
                </a:ln>
                <a:solidFill>
                  <a:srgbClr val="24235C"/>
                </a:solidFill>
                <a:effectLst/>
                <a:uLnTx/>
                <a:uFillTx/>
                <a:latin typeface="Meiryo UI"/>
                <a:ea typeface="Meiryo UI"/>
                <a:cs typeface="+mn-cs"/>
              </a:rPr>
              <a:t>業界データスペース</a:t>
            </a:r>
            <a:endParaRPr kumimoji="1" lang="en-US" altLang="ja-JP" sz="1600" b="0" i="0" u="none" strike="noStrike" kern="1200" cap="none" spc="0" normalizeH="0" baseline="0" noProof="1">
              <a:ln>
                <a:noFill/>
              </a:ln>
              <a:solidFill>
                <a:srgbClr val="24235C"/>
              </a:solidFill>
              <a:effectLst/>
              <a:uLnTx/>
              <a:uFillTx/>
              <a:latin typeface="Meiryo UI"/>
              <a:ea typeface="Meiryo UI"/>
              <a:cs typeface="+mn-cs"/>
            </a:endParaRPr>
          </a:p>
        </p:txBody>
      </p:sp>
      <p:sp>
        <p:nvSpPr>
          <p:cNvPr id="45" name="テキスト ボックス 44">
            <a:extLst>
              <a:ext uri="{FF2B5EF4-FFF2-40B4-BE49-F238E27FC236}">
                <a16:creationId xmlns:a16="http://schemas.microsoft.com/office/drawing/2014/main" id="{2F7BB763-0393-A22B-FB16-F704FD65FB3F}"/>
              </a:ext>
            </a:extLst>
          </p:cNvPr>
          <p:cNvSpPr txBox="1"/>
          <p:nvPr/>
        </p:nvSpPr>
        <p:spPr>
          <a:xfrm>
            <a:off x="491657" y="6279606"/>
            <a:ext cx="186301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1">
                <a:ln>
                  <a:noFill/>
                </a:ln>
                <a:solidFill>
                  <a:srgbClr val="24235C"/>
                </a:solidFill>
                <a:effectLst/>
                <a:uLnTx/>
                <a:uFillTx/>
                <a:latin typeface="Meiryo UI"/>
                <a:ea typeface="Meiryo UI"/>
                <a:cs typeface="+mn-cs"/>
              </a:rPr>
              <a:t>C</a:t>
            </a:r>
            <a:r>
              <a:rPr kumimoji="1" lang="ja-JP" altLang="en-US" sz="1600" b="0" i="0" u="none" strike="noStrike" kern="1200" cap="none" spc="0" normalizeH="0" baseline="0" noProof="1">
                <a:ln>
                  <a:noFill/>
                </a:ln>
                <a:solidFill>
                  <a:srgbClr val="24235C"/>
                </a:solidFill>
                <a:effectLst/>
                <a:uLnTx/>
                <a:uFillTx/>
                <a:latin typeface="Meiryo UI"/>
                <a:ea typeface="Meiryo UI"/>
                <a:cs typeface="+mn-cs"/>
              </a:rPr>
              <a:t>業界データスペース</a:t>
            </a:r>
            <a:endParaRPr kumimoji="1" lang="en-US" altLang="ja-JP" sz="1600" b="0" i="0" u="none" strike="noStrike" kern="1200" cap="none" spc="0" normalizeH="0" baseline="0" noProof="1">
              <a:ln>
                <a:noFill/>
              </a:ln>
              <a:solidFill>
                <a:srgbClr val="24235C"/>
              </a:solidFill>
              <a:effectLst/>
              <a:uLnTx/>
              <a:uFillTx/>
              <a:latin typeface="Meiryo UI"/>
              <a:ea typeface="Meiryo UI"/>
              <a:cs typeface="+mn-cs"/>
            </a:endParaRPr>
          </a:p>
        </p:txBody>
      </p:sp>
      <p:sp>
        <p:nvSpPr>
          <p:cNvPr id="46" name="テキスト ボックス 45">
            <a:extLst>
              <a:ext uri="{FF2B5EF4-FFF2-40B4-BE49-F238E27FC236}">
                <a16:creationId xmlns:a16="http://schemas.microsoft.com/office/drawing/2014/main" id="{0CA02473-6469-40C2-3BDE-55D386FE2712}"/>
              </a:ext>
            </a:extLst>
          </p:cNvPr>
          <p:cNvSpPr txBox="1"/>
          <p:nvPr/>
        </p:nvSpPr>
        <p:spPr>
          <a:xfrm>
            <a:off x="7489198" y="5962505"/>
            <a:ext cx="73289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1">
                <a:ln>
                  <a:noFill/>
                </a:ln>
                <a:solidFill>
                  <a:srgbClr val="24235C"/>
                </a:solidFill>
                <a:effectLst/>
                <a:uLnTx/>
                <a:uFillTx/>
                <a:latin typeface="Meiryo UI"/>
                <a:ea typeface="Meiryo UI"/>
                <a:cs typeface="+mn-cs"/>
              </a:rPr>
              <a:t>X</a:t>
            </a:r>
            <a:r>
              <a:rPr kumimoji="1" lang="ja-JP" altLang="en-US" sz="1600" b="0" i="0" u="none" strike="noStrike" kern="1200" cap="none" spc="0" normalizeH="0" baseline="0" noProof="1">
                <a:ln>
                  <a:noFill/>
                </a:ln>
                <a:solidFill>
                  <a:srgbClr val="24235C"/>
                </a:solidFill>
                <a:effectLst/>
                <a:uLnTx/>
                <a:uFillTx/>
                <a:latin typeface="Meiryo UI"/>
                <a:ea typeface="Meiryo UI"/>
                <a:cs typeface="+mn-cs"/>
              </a:rPr>
              <a:t>業界</a:t>
            </a:r>
            <a:endParaRPr kumimoji="1" lang="en-US" altLang="ja-JP" sz="1600" b="0" i="0" u="none" strike="noStrike" kern="1200" cap="none" spc="0" normalizeH="0" baseline="0" noProof="1">
              <a:ln>
                <a:noFill/>
              </a:ln>
              <a:solidFill>
                <a:srgbClr val="24235C"/>
              </a:solidFill>
              <a:effectLst/>
              <a:uLnTx/>
              <a:uFillTx/>
              <a:latin typeface="Meiryo UI"/>
              <a:ea typeface="Meiryo UI"/>
              <a:cs typeface="+mn-cs"/>
            </a:endParaRPr>
          </a:p>
        </p:txBody>
      </p:sp>
      <p:sp>
        <p:nvSpPr>
          <p:cNvPr id="47" name="正方形/長方形 31">
            <a:extLst>
              <a:ext uri="{FF2B5EF4-FFF2-40B4-BE49-F238E27FC236}">
                <a16:creationId xmlns:a16="http://schemas.microsoft.com/office/drawing/2014/main" id="{FBFBF6BF-9728-7590-696D-B76F1B7AB6F6}"/>
              </a:ext>
            </a:extLst>
          </p:cNvPr>
          <p:cNvSpPr/>
          <p:nvPr/>
        </p:nvSpPr>
        <p:spPr>
          <a:xfrm>
            <a:off x="3781605" y="4118955"/>
            <a:ext cx="1202503" cy="223617"/>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契約</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48" name="正方形/長方形 31">
            <a:extLst>
              <a:ext uri="{FF2B5EF4-FFF2-40B4-BE49-F238E27FC236}">
                <a16:creationId xmlns:a16="http://schemas.microsoft.com/office/drawing/2014/main" id="{DD55CC9E-FB99-EA69-0A2D-B13E29703A58}"/>
              </a:ext>
            </a:extLst>
          </p:cNvPr>
          <p:cNvSpPr/>
          <p:nvPr/>
        </p:nvSpPr>
        <p:spPr>
          <a:xfrm>
            <a:off x="7605022" y="4119012"/>
            <a:ext cx="1202503" cy="223617"/>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契約</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cxnSp>
        <p:nvCxnSpPr>
          <p:cNvPr id="49" name="直線コネクタ 48">
            <a:extLst>
              <a:ext uri="{FF2B5EF4-FFF2-40B4-BE49-F238E27FC236}">
                <a16:creationId xmlns:a16="http://schemas.microsoft.com/office/drawing/2014/main" id="{508ABDFA-50EA-89AB-1177-59DED3176095}"/>
              </a:ext>
            </a:extLst>
          </p:cNvPr>
          <p:cNvCxnSpPr>
            <a:cxnSpLocks/>
            <a:stCxn id="47" idx="3"/>
            <a:endCxn id="48" idx="1"/>
          </p:cNvCxnSpPr>
          <p:nvPr/>
        </p:nvCxnSpPr>
        <p:spPr>
          <a:xfrm>
            <a:off x="4984108" y="4230764"/>
            <a:ext cx="2620914" cy="57"/>
          </a:xfrm>
          <a:prstGeom prst="line">
            <a:avLst/>
          </a:prstGeom>
        </p:spPr>
        <p:style>
          <a:lnRef idx="1">
            <a:schemeClr val="accent1"/>
          </a:lnRef>
          <a:fillRef idx="0">
            <a:schemeClr val="accent1"/>
          </a:fillRef>
          <a:effectRef idx="0">
            <a:schemeClr val="accent1"/>
          </a:effectRef>
          <a:fontRef idx="minor">
            <a:schemeClr val="tx1"/>
          </a:fontRef>
        </p:style>
      </p:cxnSp>
      <p:pic>
        <p:nvPicPr>
          <p:cNvPr id="50" name="グラフィックス 49" descr="開いた本 枠線">
            <a:extLst>
              <a:ext uri="{FF2B5EF4-FFF2-40B4-BE49-F238E27FC236}">
                <a16:creationId xmlns:a16="http://schemas.microsoft.com/office/drawing/2014/main" id="{6A9B103F-0C4A-FAE6-8ACF-F0C716D4CB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32470" y="1707369"/>
            <a:ext cx="527063" cy="527063"/>
          </a:xfrm>
          <a:prstGeom prst="rect">
            <a:avLst/>
          </a:prstGeom>
        </p:spPr>
      </p:pic>
      <p:pic>
        <p:nvPicPr>
          <p:cNvPr id="51" name="グラフィックス 50" descr="開いた本 枠線">
            <a:extLst>
              <a:ext uri="{FF2B5EF4-FFF2-40B4-BE49-F238E27FC236}">
                <a16:creationId xmlns:a16="http://schemas.microsoft.com/office/drawing/2014/main" id="{EA768137-1F01-7BA4-A2CD-A653348BB32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54488" y="3485616"/>
            <a:ext cx="527063" cy="527063"/>
          </a:xfrm>
          <a:prstGeom prst="rect">
            <a:avLst/>
          </a:prstGeom>
        </p:spPr>
      </p:pic>
      <p:sp>
        <p:nvSpPr>
          <p:cNvPr id="52" name="スライド番号プレースホルダー 3">
            <a:extLst>
              <a:ext uri="{FF2B5EF4-FFF2-40B4-BE49-F238E27FC236}">
                <a16:creationId xmlns:a16="http://schemas.microsoft.com/office/drawing/2014/main" id="{980673A5-37DE-5CF6-F68D-AC8258CCF843}"/>
              </a:ext>
            </a:extLst>
          </p:cNvPr>
          <p:cNvSpPr txBox="1">
            <a:spLocks/>
          </p:cNvSpPr>
          <p:nvPr/>
        </p:nvSpPr>
        <p:spPr bwMode="auto">
          <a:xfrm>
            <a:off x="9227864" y="6454031"/>
            <a:ext cx="2844800" cy="287337"/>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marL="0" algn="r" defTabSz="914400" rtl="0" eaLnBrk="1" latinLnBrk="0" hangingPunct="1">
              <a:defRPr kumimoji="1" sz="1100" kern="1200">
                <a:solidFill>
                  <a:schemeClr val="bg1"/>
                </a:solidFill>
                <a:latin typeface="Meiryo UI" panose="020B0604030504040204" pitchFamily="34" charset="-128"/>
                <a:ea typeface="Meiryo UI" panose="020B0604030504040204" pitchFamily="34"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DBFB1F43-6F2E-4538-AABB-23AEDF146290}" type="slidenum">
              <a:rPr lang="ja-JP" altLang="en-US" smtClean="0">
                <a:solidFill>
                  <a:srgbClr val="FFFFFF"/>
                </a:solidFill>
              </a:rPr>
              <a:pPr>
                <a:defRPr/>
              </a:pPr>
              <a:t>15</a:t>
            </a:fld>
            <a:endParaRPr lang="ja-JP" altLang="en-US">
              <a:solidFill>
                <a:srgbClr val="FFFFFF"/>
              </a:solidFill>
            </a:endParaRPr>
          </a:p>
        </p:txBody>
      </p:sp>
      <p:sp>
        <p:nvSpPr>
          <p:cNvPr id="53" name="テキスト ボックス 52">
            <a:extLst>
              <a:ext uri="{FF2B5EF4-FFF2-40B4-BE49-F238E27FC236}">
                <a16:creationId xmlns:a16="http://schemas.microsoft.com/office/drawing/2014/main" id="{8D0D170C-1C19-9433-5C3C-424223DABDD2}"/>
              </a:ext>
            </a:extLst>
          </p:cNvPr>
          <p:cNvSpPr txBox="1"/>
          <p:nvPr/>
        </p:nvSpPr>
        <p:spPr>
          <a:xfrm>
            <a:off x="332302" y="1275538"/>
            <a:ext cx="7050328" cy="461665"/>
          </a:xfrm>
          <a:prstGeom prst="rect">
            <a:avLst/>
          </a:prstGeom>
          <a:noFill/>
        </p:spPr>
        <p:txBody>
          <a:bodyPr wrap="none" rtlCol="0">
            <a:spAutoFit/>
          </a:bodyPr>
          <a:lstStyle/>
          <a:p>
            <a:pPr lvl="0">
              <a:defRPr/>
            </a:pPr>
            <a:r>
              <a:rPr kumimoji="1" lang="ja-JP" altLang="en-US" sz="2400" b="0" i="0" u="none" strike="noStrike" kern="1200" cap="none" spc="0" normalizeH="0" baseline="0" noProof="0" dirty="0">
                <a:ln>
                  <a:noFill/>
                </a:ln>
                <a:solidFill>
                  <a:srgbClr val="222222"/>
                </a:solidFill>
                <a:effectLst/>
                <a:uLnTx/>
                <a:uFillTx/>
                <a:latin typeface="Meiryo UI"/>
                <a:ea typeface="Meiryo UI"/>
                <a:cs typeface="+mn-cs"/>
              </a:rPr>
              <a:t>■</a:t>
            </a:r>
            <a:r>
              <a:rPr lang="ja-JP" altLang="en-US" sz="2400" noProof="1">
                <a:solidFill>
                  <a:prstClr val="black"/>
                </a:solidFill>
              </a:rPr>
              <a:t>「相互運用性」や</a:t>
            </a:r>
            <a:r>
              <a:rPr lang="ja-JP" altLang="en-US" sz="2400" dirty="0">
                <a:solidFill>
                  <a:srgbClr val="222222"/>
                </a:solidFill>
                <a:latin typeface="Meiryo UI"/>
                <a:ea typeface="Meiryo UI"/>
              </a:rPr>
              <a:t>「</a:t>
            </a:r>
            <a:r>
              <a:rPr kumimoji="1" lang="ja-JP" altLang="en-US" sz="2400" b="0" i="0" u="none" strike="noStrike" kern="1200" cap="none" spc="0" normalizeH="0" baseline="0" noProof="1">
                <a:ln>
                  <a:noFill/>
                </a:ln>
                <a:solidFill>
                  <a:prstClr val="black"/>
                </a:solidFill>
                <a:effectLst/>
                <a:uLnTx/>
                <a:uFillTx/>
                <a:latin typeface="Meiryo UI"/>
                <a:ea typeface="Meiryo UI"/>
                <a:cs typeface="+mn-cs"/>
              </a:rPr>
              <a:t>データ主権」がデータスペースで重要</a:t>
            </a:r>
            <a:endParaRPr kumimoji="1" lang="en-US" altLang="ja-JP" sz="2400" b="0" i="0" u="none" strike="noStrike" kern="1200" cap="none" spc="0" normalizeH="0" baseline="0" noProof="1">
              <a:ln>
                <a:noFill/>
              </a:ln>
              <a:solidFill>
                <a:prstClr val="black"/>
              </a:solidFill>
              <a:effectLst/>
              <a:uLnTx/>
              <a:uFillTx/>
              <a:latin typeface="Meiryo UI"/>
              <a:ea typeface="Meiryo UI"/>
              <a:cs typeface="+mn-cs"/>
            </a:endParaRPr>
          </a:p>
        </p:txBody>
      </p:sp>
      <p:sp>
        <p:nvSpPr>
          <p:cNvPr id="54" name="矢印: 左 53">
            <a:extLst>
              <a:ext uri="{FF2B5EF4-FFF2-40B4-BE49-F238E27FC236}">
                <a16:creationId xmlns:a16="http://schemas.microsoft.com/office/drawing/2014/main" id="{EE698919-913A-69F5-F928-9A6606634E5B}"/>
              </a:ext>
            </a:extLst>
          </p:cNvPr>
          <p:cNvSpPr/>
          <p:nvPr/>
        </p:nvSpPr>
        <p:spPr>
          <a:xfrm rot="19185772">
            <a:off x="4239460" y="2746914"/>
            <a:ext cx="1489297" cy="43462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FFFF"/>
                </a:solidFill>
                <a:effectLst/>
                <a:uLnTx/>
                <a:uFillTx/>
                <a:latin typeface="Meiryo UI"/>
                <a:ea typeface="Meiryo UI"/>
                <a:cs typeface="+mn-cs"/>
              </a:rPr>
              <a:t>①対象データ検索</a:t>
            </a:r>
          </a:p>
        </p:txBody>
      </p:sp>
      <p:sp>
        <p:nvSpPr>
          <p:cNvPr id="55" name="矢印: 右 54">
            <a:extLst>
              <a:ext uri="{FF2B5EF4-FFF2-40B4-BE49-F238E27FC236}">
                <a16:creationId xmlns:a16="http://schemas.microsoft.com/office/drawing/2014/main" id="{0A94F1EC-52D6-F7E3-B334-3C3C77DE32F8}"/>
              </a:ext>
            </a:extLst>
          </p:cNvPr>
          <p:cNvSpPr/>
          <p:nvPr/>
        </p:nvSpPr>
        <p:spPr>
          <a:xfrm>
            <a:off x="4923565" y="5280349"/>
            <a:ext cx="3099504" cy="45363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1">
                <a:ln>
                  <a:noFill/>
                </a:ln>
                <a:solidFill>
                  <a:srgbClr val="FFFFFF"/>
                </a:solidFill>
                <a:effectLst/>
                <a:uLnTx/>
                <a:uFillTx/>
                <a:latin typeface="Meiryo UI"/>
                <a:ea typeface="Meiryo UI"/>
                <a:cs typeface="+mn-cs"/>
              </a:rPr>
              <a:t>③データ転送</a:t>
            </a:r>
            <a:r>
              <a:rPr kumimoji="1" lang="en-US" altLang="ja-JP" sz="1600" b="0" i="0" u="none" strike="noStrike" kern="1200" cap="none" spc="0" normalizeH="0" baseline="0" noProof="1">
                <a:ln>
                  <a:noFill/>
                </a:ln>
                <a:solidFill>
                  <a:srgbClr val="FFFFFF"/>
                </a:solidFill>
                <a:effectLst/>
                <a:uLnTx/>
                <a:uFillTx/>
                <a:latin typeface="Meiryo UI"/>
                <a:ea typeface="Meiryo UI"/>
                <a:cs typeface="+mn-cs"/>
              </a:rPr>
              <a:t>/</a:t>
            </a:r>
            <a:r>
              <a:rPr kumimoji="1" lang="ja-JP" altLang="en-US" sz="1600" b="0" i="0" u="none" strike="noStrike" kern="1200" cap="none" spc="0" normalizeH="0" baseline="0" noProof="1">
                <a:ln>
                  <a:noFill/>
                </a:ln>
                <a:solidFill>
                  <a:srgbClr val="FFFFFF"/>
                </a:solidFill>
                <a:effectLst/>
                <a:uLnTx/>
                <a:uFillTx/>
                <a:latin typeface="Meiryo UI"/>
                <a:ea typeface="Meiryo UI"/>
                <a:cs typeface="+mn-cs"/>
              </a:rPr>
              <a:t>アクセス</a:t>
            </a:r>
            <a:endParaRPr kumimoji="1" lang="en-US" altLang="ja-JP" sz="1600" b="0" i="0" u="none" strike="noStrike" kern="1200" cap="none" spc="0" normalizeH="0" baseline="0" noProof="1">
              <a:ln>
                <a:noFill/>
              </a:ln>
              <a:solidFill>
                <a:srgbClr val="FFFFFF"/>
              </a:solidFill>
              <a:effectLst/>
              <a:uLnTx/>
              <a:uFillTx/>
              <a:latin typeface="Meiryo UI"/>
              <a:ea typeface="Meiryo UI"/>
              <a:cs typeface="+mn-cs"/>
            </a:endParaRPr>
          </a:p>
        </p:txBody>
      </p:sp>
      <p:pic>
        <p:nvPicPr>
          <p:cNvPr id="56" name="グラフィックス 55" descr="オフィス ワーカー (女性) 単色塗りつぶし">
            <a:extLst>
              <a:ext uri="{FF2B5EF4-FFF2-40B4-BE49-F238E27FC236}">
                <a16:creationId xmlns:a16="http://schemas.microsoft.com/office/drawing/2014/main" id="{8E3C2E95-5D63-8FFE-EC6F-F4071671D51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543666" y="2927020"/>
            <a:ext cx="914400" cy="914400"/>
          </a:xfrm>
          <a:prstGeom prst="rect">
            <a:avLst/>
          </a:prstGeom>
        </p:spPr>
      </p:pic>
    </p:spTree>
    <p:extLst>
      <p:ext uri="{BB962C8B-B14F-4D97-AF65-F5344CB8AC3E}">
        <p14:creationId xmlns:p14="http://schemas.microsoft.com/office/powerpoint/2010/main" val="2562210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コンテンツ プレースホルダー 15">
            <a:extLst>
              <a:ext uri="{FF2B5EF4-FFF2-40B4-BE49-F238E27FC236}">
                <a16:creationId xmlns:a16="http://schemas.microsoft.com/office/drawing/2014/main" id="{408FD392-6A38-A21A-9BBC-BF662966CDC2}"/>
              </a:ext>
            </a:extLst>
          </p:cNvPr>
          <p:cNvSpPr>
            <a:spLocks noGrp="1"/>
          </p:cNvSpPr>
          <p:nvPr>
            <p:ph idx="1"/>
          </p:nvPr>
        </p:nvSpPr>
        <p:spPr>
          <a:xfrm>
            <a:off x="334963" y="1268413"/>
            <a:ext cx="10936287" cy="499427"/>
          </a:xfrm>
        </p:spPr>
        <p:txBody>
          <a:bodyPr/>
          <a:lstStyle/>
          <a:p>
            <a:pPr marL="0" indent="0">
              <a:buNone/>
            </a:pPr>
            <a:r>
              <a:rPr kumimoji="1" lang="ja-JP" altLang="en-US" sz="2400" b="0" i="0" u="none" strike="noStrike" kern="1200" cap="none" spc="0" normalizeH="0" baseline="0" noProof="0" dirty="0">
                <a:ln>
                  <a:noFill/>
                </a:ln>
                <a:solidFill>
                  <a:srgbClr val="222222"/>
                </a:solidFill>
                <a:effectLst/>
                <a:uLnTx/>
                <a:uFillTx/>
                <a:latin typeface="Meiryo UI"/>
                <a:ea typeface="Meiryo UI"/>
                <a:cs typeface="+mn-cs"/>
              </a:rPr>
              <a:t>■</a:t>
            </a:r>
            <a:r>
              <a:rPr lang="ja-JP" altLang="en-US" sz="2400" noProof="1">
                <a:solidFill>
                  <a:schemeClr val="tx1"/>
                </a:solidFill>
              </a:rPr>
              <a:t>データ共有の効率を上げるため、</a:t>
            </a:r>
            <a:r>
              <a:rPr lang="ja-JP" altLang="en-US" sz="2400" noProof="1">
                <a:solidFill>
                  <a:srgbClr val="C00000"/>
                </a:solidFill>
              </a:rPr>
              <a:t>「デジタル基盤」の整備が必須</a:t>
            </a:r>
            <a:endParaRPr lang="ja-JP" altLang="en-US" sz="2400" dirty="0">
              <a:solidFill>
                <a:srgbClr val="C00000"/>
              </a:solidFill>
            </a:endParaRPr>
          </a:p>
        </p:txBody>
      </p:sp>
      <p:sp>
        <p:nvSpPr>
          <p:cNvPr id="3" name="スライド番号プレースホルダー 2">
            <a:extLst>
              <a:ext uri="{FF2B5EF4-FFF2-40B4-BE49-F238E27FC236}">
                <a16:creationId xmlns:a16="http://schemas.microsoft.com/office/drawing/2014/main" id="{4F077E5C-D9BB-AD62-1AFF-31EEC164CF1E}"/>
              </a:ext>
            </a:extLst>
          </p:cNvPr>
          <p:cNvSpPr>
            <a:spLocks noGrp="1"/>
          </p:cNvSpPr>
          <p:nvPr>
            <p:ph type="sldNum" sz="quarter" idx="12"/>
          </p:nvPr>
        </p:nvSpPr>
        <p:spPr>
          <a:xfrm>
            <a:off x="11578856" y="6454032"/>
            <a:ext cx="493808" cy="23384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4" name="タイトル 3">
            <a:extLst>
              <a:ext uri="{FF2B5EF4-FFF2-40B4-BE49-F238E27FC236}">
                <a16:creationId xmlns:a16="http://schemas.microsoft.com/office/drawing/2014/main" id="{62FFCFF7-F569-8F0C-DEAA-36DA14802A0E}"/>
              </a:ext>
            </a:extLst>
          </p:cNvPr>
          <p:cNvSpPr>
            <a:spLocks noGrp="1"/>
          </p:cNvSpPr>
          <p:nvPr>
            <p:ph type="title"/>
          </p:nvPr>
        </p:nvSpPr>
        <p:spPr>
          <a:xfrm>
            <a:off x="656589" y="215265"/>
            <a:ext cx="9879505" cy="676275"/>
          </a:xfrm>
        </p:spPr>
        <p:txBody>
          <a:bodyPr/>
          <a:lstStyle/>
          <a:p>
            <a:r>
              <a:rPr lang="en-US" altLang="ja-JP" noProof="1"/>
              <a:t>データスペースにはデジタル</a:t>
            </a:r>
            <a:r>
              <a:rPr lang="ja-JP" altLang="en-US" noProof="1"/>
              <a:t>基盤</a:t>
            </a:r>
            <a:r>
              <a:rPr lang="en-US" altLang="ja-JP" noProof="1"/>
              <a:t>が必要</a:t>
            </a:r>
            <a:endParaRPr lang="ja-JP" altLang="en-US" dirty="0"/>
          </a:p>
        </p:txBody>
      </p:sp>
      <p:pic>
        <p:nvPicPr>
          <p:cNvPr id="10" name="コンテンツ プレースホルダー 5" descr="&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  年">
            <a:extLst>
              <a:ext uri="{FF2B5EF4-FFF2-40B4-BE49-F238E27FC236}">
                <a16:creationId xmlns:a16="http://schemas.microsoft.com/office/drawing/2014/main" id="{6839DC18-B69E-AE18-5686-DAFE0FA4B6CC}"/>
              </a:ext>
            </a:extLst>
          </p:cNvPr>
          <p:cNvPicPr>
            <a:picLocks noChangeAspect="1"/>
          </p:cNvPicPr>
          <p:nvPr/>
        </p:nvPicPr>
        <p:blipFill rotWithShape="1">
          <a:blip r:embed="rId3"/>
          <a:srcRect l="11250"/>
          <a:stretch/>
        </p:blipFill>
        <p:spPr bwMode="auto">
          <a:xfrm>
            <a:off x="5952636" y="2320834"/>
            <a:ext cx="4686518" cy="3514889"/>
          </a:xfrm>
          <a:prstGeom prst="rect">
            <a:avLst/>
          </a:prstGeom>
          <a:solidFill>
            <a:schemeClr val="bg1">
              <a:alpha val="0"/>
            </a:schemeClr>
          </a:solidFill>
          <a:ln>
            <a:noFill/>
          </a:ln>
        </p:spPr>
      </p:pic>
      <p:pic>
        <p:nvPicPr>
          <p:cNvPr id="11" name="図 10" descr="、、ウトマラ、  年">
            <a:extLst>
              <a:ext uri="{FF2B5EF4-FFF2-40B4-BE49-F238E27FC236}">
                <a16:creationId xmlns:a16="http://schemas.microsoft.com/office/drawing/2014/main" id="{4C5B1BA1-39F6-F641-F65B-C6184374675B}"/>
              </a:ext>
            </a:extLst>
          </p:cNvPr>
          <p:cNvPicPr>
            <a:picLocks noChangeAspect="1"/>
          </p:cNvPicPr>
          <p:nvPr/>
        </p:nvPicPr>
        <p:blipFill rotWithShape="1">
          <a:blip r:embed="rId4"/>
          <a:srcRect t="56056"/>
          <a:stretch/>
        </p:blipFill>
        <p:spPr>
          <a:xfrm>
            <a:off x="5952636" y="4291149"/>
            <a:ext cx="4686518" cy="1544574"/>
          </a:xfrm>
          <a:prstGeom prst="rect">
            <a:avLst/>
          </a:prstGeom>
        </p:spPr>
      </p:pic>
      <p:sp>
        <p:nvSpPr>
          <p:cNvPr id="12" name="テキスト ボックス 11">
            <a:extLst>
              <a:ext uri="{FF2B5EF4-FFF2-40B4-BE49-F238E27FC236}">
                <a16:creationId xmlns:a16="http://schemas.microsoft.com/office/drawing/2014/main" id="{9D12A9E0-FEE9-14C2-728D-C47839836AC9}"/>
              </a:ext>
            </a:extLst>
          </p:cNvPr>
          <p:cNvSpPr txBox="1"/>
          <p:nvPr/>
        </p:nvSpPr>
        <p:spPr>
          <a:xfrm>
            <a:off x="5951928" y="1917835"/>
            <a:ext cx="45689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1">
                <a:ln>
                  <a:noFill/>
                </a:ln>
                <a:solidFill>
                  <a:prstClr val="black"/>
                </a:solidFill>
                <a:effectLst/>
                <a:uLnTx/>
                <a:uFillTx/>
                <a:latin typeface="Meiryo UI"/>
                <a:ea typeface="Meiryo UI"/>
                <a:cs typeface="+mn-cs"/>
              </a:rPr>
              <a:t>整備されていると、</a:t>
            </a:r>
            <a:r>
              <a:rPr kumimoji="1" lang="en-US" altLang="ja-JP" sz="1800" b="0" i="0" u="none" strike="noStrike" kern="1200" cap="none" spc="0" normalizeH="0" baseline="0" noProof="1">
                <a:ln>
                  <a:noFill/>
                </a:ln>
                <a:solidFill>
                  <a:srgbClr val="C00000"/>
                </a:solidFill>
                <a:effectLst/>
                <a:uLnTx/>
                <a:uFillTx/>
                <a:latin typeface="Meiryo UI"/>
                <a:ea typeface="Meiryo UI"/>
                <a:cs typeface="+mn-cs"/>
              </a:rPr>
              <a:t>いつでも</a:t>
            </a:r>
            <a:r>
              <a:rPr kumimoji="1" lang="ja-JP" altLang="en-US" sz="1800" b="0" i="0" u="none" strike="noStrike" kern="1200" cap="none" spc="0" normalizeH="0" baseline="0" noProof="1">
                <a:ln>
                  <a:noFill/>
                </a:ln>
                <a:solidFill>
                  <a:srgbClr val="C00000"/>
                </a:solidFill>
                <a:effectLst/>
                <a:uLnTx/>
                <a:uFillTx/>
                <a:latin typeface="Meiryo UI"/>
                <a:ea typeface="Meiryo UI"/>
                <a:cs typeface="+mn-cs"/>
              </a:rPr>
              <a:t>・素早く開始可能</a:t>
            </a:r>
            <a:endParaRPr kumimoji="1" lang="ja-JP" altLang="en-US" sz="1800" b="0" i="0" u="none" strike="noStrike" kern="1200" cap="none" spc="0" normalizeH="0" baseline="0" noProof="0" dirty="0">
              <a:ln>
                <a:noFill/>
              </a:ln>
              <a:solidFill>
                <a:srgbClr val="C00000"/>
              </a:solidFill>
              <a:effectLst/>
              <a:uLnTx/>
              <a:uFillTx/>
              <a:latin typeface="Meiryo UI"/>
              <a:ea typeface="Meiryo UI"/>
              <a:cs typeface="+mn-cs"/>
            </a:endParaRPr>
          </a:p>
        </p:txBody>
      </p:sp>
      <p:sp>
        <p:nvSpPr>
          <p:cNvPr id="13" name="テキスト ボックス 12">
            <a:extLst>
              <a:ext uri="{FF2B5EF4-FFF2-40B4-BE49-F238E27FC236}">
                <a16:creationId xmlns:a16="http://schemas.microsoft.com/office/drawing/2014/main" id="{744D6350-5874-58B3-4C5A-F0093770B892}"/>
              </a:ext>
            </a:extLst>
          </p:cNvPr>
          <p:cNvSpPr txBox="1"/>
          <p:nvPr/>
        </p:nvSpPr>
        <p:spPr>
          <a:xfrm>
            <a:off x="954174" y="1917835"/>
            <a:ext cx="46865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1">
                <a:ln>
                  <a:noFill/>
                </a:ln>
                <a:solidFill>
                  <a:prstClr val="black"/>
                </a:solidFill>
                <a:effectLst/>
                <a:uLnTx/>
                <a:uFillTx/>
                <a:latin typeface="Meiryo UI"/>
                <a:ea typeface="Meiryo UI"/>
                <a:cs typeface="+mn-cs"/>
              </a:rPr>
              <a:t>整備されていないと、始めることが困難</a:t>
            </a:r>
            <a:endParaRPr kumimoji="1" lang="ja-JP" altLang="en-US" sz="1800"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14" name="コンテンツ プレースホルダー 5" descr="&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quot;、  年">
            <a:extLst>
              <a:ext uri="{FF2B5EF4-FFF2-40B4-BE49-F238E27FC236}">
                <a16:creationId xmlns:a16="http://schemas.microsoft.com/office/drawing/2014/main" id="{69A9C76F-67DC-4450-E053-8F7E22FFBC62}"/>
              </a:ext>
            </a:extLst>
          </p:cNvPr>
          <p:cNvPicPr>
            <a:picLocks noChangeAspect="1"/>
          </p:cNvPicPr>
          <p:nvPr/>
        </p:nvPicPr>
        <p:blipFill rotWithShape="1">
          <a:blip r:embed="rId3"/>
          <a:srcRect l="11250"/>
          <a:stretch/>
        </p:blipFill>
        <p:spPr bwMode="auto">
          <a:xfrm>
            <a:off x="954174" y="2320834"/>
            <a:ext cx="4686518" cy="3514889"/>
          </a:xfrm>
          <a:prstGeom prst="rect">
            <a:avLst/>
          </a:prstGeom>
          <a:solidFill>
            <a:schemeClr val="bg1">
              <a:alpha val="0"/>
            </a:schemeClr>
          </a:solidFill>
          <a:ln>
            <a:noFill/>
          </a:ln>
        </p:spPr>
      </p:pic>
      <p:sp>
        <p:nvSpPr>
          <p:cNvPr id="2" name="テキスト ボックス 1">
            <a:extLst>
              <a:ext uri="{FF2B5EF4-FFF2-40B4-BE49-F238E27FC236}">
                <a16:creationId xmlns:a16="http://schemas.microsoft.com/office/drawing/2014/main" id="{ACE48A4D-E951-7FC7-EDBC-AF115EA2E7A6}"/>
              </a:ext>
            </a:extLst>
          </p:cNvPr>
          <p:cNvSpPr txBox="1"/>
          <p:nvPr/>
        </p:nvSpPr>
        <p:spPr>
          <a:xfrm>
            <a:off x="1204732" y="6109291"/>
            <a:ext cx="8935459" cy="461665"/>
          </a:xfrm>
          <a:prstGeom prst="rect">
            <a:avLst/>
          </a:prstGeom>
          <a:noFill/>
        </p:spPr>
        <p:txBody>
          <a:bodyPr wrap="none" rtlCol="0">
            <a:spAutoFit/>
          </a:bodyPr>
          <a:lstStyle/>
          <a:p>
            <a:r>
              <a:rPr kumimoji="1" lang="ja-JP" altLang="en-US" sz="2400" dirty="0"/>
              <a:t>基盤の整備には時間がかかることから、計画的に取組を進めることが重要</a:t>
            </a:r>
          </a:p>
        </p:txBody>
      </p:sp>
    </p:spTree>
    <p:extLst>
      <p:ext uri="{BB962C8B-B14F-4D97-AF65-F5344CB8AC3E}">
        <p14:creationId xmlns:p14="http://schemas.microsoft.com/office/powerpoint/2010/main" val="2334312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コンテンツ プレースホルダー 25">
            <a:extLst>
              <a:ext uri="{FF2B5EF4-FFF2-40B4-BE49-F238E27FC236}">
                <a16:creationId xmlns:a16="http://schemas.microsoft.com/office/drawing/2014/main" id="{29281649-31EB-4A2F-1076-8C955A8F0CAA}"/>
              </a:ext>
            </a:extLst>
          </p:cNvPr>
          <p:cNvSpPr>
            <a:spLocks noGrp="1"/>
          </p:cNvSpPr>
          <p:nvPr>
            <p:ph idx="1"/>
          </p:nvPr>
        </p:nvSpPr>
        <p:spPr>
          <a:xfrm>
            <a:off x="345440" y="1271659"/>
            <a:ext cx="11846560" cy="425260"/>
          </a:xfrm>
        </p:spPr>
        <p:txBody>
          <a:bodyPr/>
          <a:lstStyle/>
          <a:p>
            <a:pPr marL="0" indent="0">
              <a:buNone/>
            </a:pPr>
            <a:r>
              <a:rPr lang="ja-JP" altLang="en-US" sz="2400" noProof="1">
                <a:solidFill>
                  <a:schemeClr val="tx2"/>
                </a:solidFill>
              </a:rPr>
              <a:t>■デジタル基盤は、</a:t>
            </a:r>
            <a:r>
              <a:rPr lang="en-US" altLang="ja-JP" sz="2400" noProof="1">
                <a:solidFill>
                  <a:schemeClr val="tx2"/>
                </a:solidFill>
              </a:rPr>
              <a:t>データスペース</a:t>
            </a:r>
            <a:r>
              <a:rPr lang="ja-JP" altLang="en-US" sz="2400" noProof="1">
                <a:solidFill>
                  <a:schemeClr val="tx2"/>
                </a:solidFill>
              </a:rPr>
              <a:t>の基となる</a:t>
            </a:r>
            <a:r>
              <a:rPr lang="en-US" altLang="ja-JP" sz="2400" noProof="1">
                <a:solidFill>
                  <a:schemeClr val="tx2"/>
                </a:solidFill>
              </a:rPr>
              <a:t>(</a:t>
            </a:r>
            <a:r>
              <a:rPr lang="ja-JP" altLang="en-US" sz="2400" noProof="1">
                <a:solidFill>
                  <a:schemeClr val="tx2"/>
                </a:solidFill>
              </a:rPr>
              <a:t>共通のサービス、ツール、</a:t>
            </a:r>
            <a:r>
              <a:rPr lang="en-US" altLang="ja-JP" sz="2400" noProof="1">
                <a:solidFill>
                  <a:schemeClr val="tx2"/>
                </a:solidFill>
              </a:rPr>
              <a:t>機能</a:t>
            </a:r>
            <a:r>
              <a:rPr lang="ja-JP" altLang="en-US" sz="2400" noProof="1">
                <a:solidFill>
                  <a:schemeClr val="tx2"/>
                </a:solidFill>
              </a:rPr>
              <a:t>、参照モデルなど</a:t>
            </a:r>
            <a:r>
              <a:rPr lang="en-US" altLang="ja-JP" sz="2400" dirty="0">
                <a:solidFill>
                  <a:schemeClr val="tx2"/>
                </a:solidFill>
              </a:rPr>
              <a:t> )</a:t>
            </a:r>
          </a:p>
        </p:txBody>
      </p:sp>
      <p:sp>
        <p:nvSpPr>
          <p:cNvPr id="3" name="スライド番号プレースホルダー 2">
            <a:extLst>
              <a:ext uri="{FF2B5EF4-FFF2-40B4-BE49-F238E27FC236}">
                <a16:creationId xmlns:a16="http://schemas.microsoft.com/office/drawing/2014/main" id="{F5E1ACB1-0B80-3E6F-4C64-7FB3D4D723E6}"/>
              </a:ext>
            </a:extLst>
          </p:cNvPr>
          <p:cNvSpPr>
            <a:spLocks noGrp="1"/>
          </p:cNvSpPr>
          <p:nvPr>
            <p:ph type="sldNum" sz="quarter" idx="12"/>
          </p:nvPr>
        </p:nvSpPr>
        <p:spPr>
          <a:xfrm>
            <a:off x="11578856" y="6454032"/>
            <a:ext cx="493808" cy="23384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srgbClr val="FFFFFF"/>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100" b="0" i="0" u="none" strike="noStrike" kern="1200" cap="none" spc="0" normalizeH="0" baseline="0" noProof="0">
              <a:ln>
                <a:noFill/>
              </a:ln>
              <a:solidFill>
                <a:srgbClr val="FFFFFF"/>
              </a:solidFill>
              <a:effectLst/>
              <a:uLnTx/>
              <a:uFillTx/>
              <a:latin typeface="Meiryo UI" panose="020B0604030504040204" pitchFamily="34" charset="-128"/>
              <a:ea typeface="Meiryo UI" panose="020B0604030504040204" pitchFamily="34" charset="-128"/>
              <a:cs typeface="+mn-cs"/>
            </a:endParaRPr>
          </a:p>
        </p:txBody>
      </p:sp>
      <p:sp>
        <p:nvSpPr>
          <p:cNvPr id="4" name="タイトル 3">
            <a:extLst>
              <a:ext uri="{FF2B5EF4-FFF2-40B4-BE49-F238E27FC236}">
                <a16:creationId xmlns:a16="http://schemas.microsoft.com/office/drawing/2014/main" id="{840AA2D8-8B35-1A98-FA51-6FA9E7C67966}"/>
              </a:ext>
            </a:extLst>
          </p:cNvPr>
          <p:cNvSpPr>
            <a:spLocks noGrp="1"/>
          </p:cNvSpPr>
          <p:nvPr>
            <p:ph type="title"/>
          </p:nvPr>
        </p:nvSpPr>
        <p:spPr>
          <a:xfrm>
            <a:off x="656590" y="215265"/>
            <a:ext cx="9125090" cy="676275"/>
          </a:xfrm>
        </p:spPr>
        <p:txBody>
          <a:bodyPr/>
          <a:lstStyle/>
          <a:p>
            <a:r>
              <a:rPr lang="ja-JP" altLang="en-US" noProof="1"/>
              <a:t>データスペースを支える</a:t>
            </a:r>
            <a:r>
              <a:rPr lang="en-US" altLang="ja-JP" noProof="1"/>
              <a:t>デジタル</a:t>
            </a:r>
            <a:r>
              <a:rPr lang="ja-JP" altLang="en-US" noProof="1"/>
              <a:t>基盤</a:t>
            </a:r>
            <a:r>
              <a:rPr lang="en-US" altLang="ja-JP" noProof="1"/>
              <a:t>とは</a:t>
            </a:r>
          </a:p>
        </p:txBody>
      </p:sp>
      <p:sp>
        <p:nvSpPr>
          <p:cNvPr id="5" name="正方形/長方形 4">
            <a:extLst>
              <a:ext uri="{FF2B5EF4-FFF2-40B4-BE49-F238E27FC236}">
                <a16:creationId xmlns:a16="http://schemas.microsoft.com/office/drawing/2014/main" id="{6D7F1B25-93DA-1E22-8921-3C92D04D63BF}"/>
              </a:ext>
            </a:extLst>
          </p:cNvPr>
          <p:cNvSpPr/>
          <p:nvPr/>
        </p:nvSpPr>
        <p:spPr>
          <a:xfrm>
            <a:off x="3783670" y="1937791"/>
            <a:ext cx="3175930" cy="5423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1">
                <a:ln>
                  <a:noFill/>
                </a:ln>
                <a:solidFill>
                  <a:srgbClr val="FFFFFF"/>
                </a:solidFill>
                <a:effectLst/>
                <a:uLnTx/>
                <a:uFillTx/>
                <a:latin typeface="Meiryo UI"/>
                <a:ea typeface="Meiryo UI"/>
                <a:cs typeface="+mn-cs"/>
              </a:rPr>
              <a:t>　　　　</a:t>
            </a:r>
            <a:r>
              <a:rPr kumimoji="1" lang="en-US" altLang="ja-JP" sz="1800" b="0" i="0" u="none" strike="noStrike" kern="1200" cap="none" spc="0" normalizeH="0" baseline="0" noProof="1">
                <a:ln>
                  <a:noFill/>
                </a:ln>
                <a:solidFill>
                  <a:srgbClr val="FFFFFF"/>
                </a:solidFill>
                <a:effectLst/>
                <a:uLnTx/>
                <a:uFillTx/>
                <a:latin typeface="Meiryo UI"/>
                <a:ea typeface="Meiryo UI"/>
                <a:cs typeface="+mn-cs"/>
              </a:rPr>
              <a:t>共通サービス</a:t>
            </a:r>
            <a:r>
              <a:rPr kumimoji="1" lang="ja-JP" altLang="en-US" sz="1800" b="0" i="0" u="none" strike="noStrike" kern="1200" cap="none" spc="0" normalizeH="0" baseline="0" noProof="1">
                <a:ln>
                  <a:noFill/>
                </a:ln>
                <a:solidFill>
                  <a:srgbClr val="FFFFFF"/>
                </a:solidFill>
                <a:effectLst/>
                <a:uLnTx/>
                <a:uFillTx/>
                <a:latin typeface="Meiryo UI"/>
                <a:ea typeface="Meiryo UI"/>
                <a:cs typeface="+mn-cs"/>
              </a:rPr>
              <a:t>、ツール</a:t>
            </a: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6" name="正方形/長方形 5">
            <a:extLst>
              <a:ext uri="{FF2B5EF4-FFF2-40B4-BE49-F238E27FC236}">
                <a16:creationId xmlns:a16="http://schemas.microsoft.com/office/drawing/2014/main" id="{847C790F-1596-8620-620C-2FD0CE512A7E}"/>
              </a:ext>
            </a:extLst>
          </p:cNvPr>
          <p:cNvSpPr/>
          <p:nvPr/>
        </p:nvSpPr>
        <p:spPr>
          <a:xfrm>
            <a:off x="3783670" y="3216120"/>
            <a:ext cx="3175930" cy="5423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1">
                <a:ln>
                  <a:noFill/>
                </a:ln>
                <a:solidFill>
                  <a:srgbClr val="FFFFFF"/>
                </a:solidFill>
                <a:effectLst/>
                <a:uLnTx/>
                <a:uFillTx/>
                <a:latin typeface="Meiryo UI"/>
                <a:ea typeface="Meiryo UI"/>
                <a:cs typeface="+mn-cs"/>
              </a:rPr>
              <a:t>　　　　</a:t>
            </a:r>
            <a:r>
              <a:rPr kumimoji="1" lang="en-US" altLang="ja-JP" sz="1800" b="0" i="0" u="none" strike="noStrike" kern="1200" cap="none" spc="0" normalizeH="0" baseline="0" noProof="1">
                <a:ln>
                  <a:noFill/>
                </a:ln>
                <a:solidFill>
                  <a:srgbClr val="FFFFFF"/>
                </a:solidFill>
                <a:effectLst/>
                <a:uLnTx/>
                <a:uFillTx/>
                <a:latin typeface="Meiryo UI"/>
                <a:ea typeface="Meiryo UI"/>
                <a:cs typeface="+mn-cs"/>
              </a:rPr>
              <a:t>参照モデル</a:t>
            </a: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7" name="正方形/長方形 6">
            <a:extLst>
              <a:ext uri="{FF2B5EF4-FFF2-40B4-BE49-F238E27FC236}">
                <a16:creationId xmlns:a16="http://schemas.microsoft.com/office/drawing/2014/main" id="{BF38A5FE-1B4E-500E-8205-A6514AD73416}"/>
              </a:ext>
            </a:extLst>
          </p:cNvPr>
          <p:cNvSpPr/>
          <p:nvPr/>
        </p:nvSpPr>
        <p:spPr>
          <a:xfrm>
            <a:off x="3783670" y="2576955"/>
            <a:ext cx="3175930" cy="5423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1">
                <a:ln>
                  <a:noFill/>
                </a:ln>
                <a:solidFill>
                  <a:srgbClr val="FFFFFF"/>
                </a:solidFill>
                <a:effectLst/>
                <a:uLnTx/>
                <a:uFillTx/>
                <a:latin typeface="Meiryo UI"/>
                <a:ea typeface="Meiryo UI"/>
                <a:cs typeface="+mn-cs"/>
              </a:rPr>
              <a:t>　　　　</a:t>
            </a:r>
            <a:r>
              <a:rPr kumimoji="1" lang="en-US" altLang="ja-JP" sz="1800" b="0" i="0" u="none" strike="noStrike" kern="1200" cap="none" spc="0" normalizeH="0" baseline="0" noProof="1">
                <a:ln>
                  <a:noFill/>
                </a:ln>
                <a:solidFill>
                  <a:srgbClr val="FFFFFF"/>
                </a:solidFill>
                <a:effectLst/>
                <a:uLnTx/>
                <a:uFillTx/>
                <a:latin typeface="Meiryo UI"/>
                <a:ea typeface="Meiryo UI"/>
                <a:cs typeface="+mn-cs"/>
              </a:rPr>
              <a:t>共通</a:t>
            </a:r>
            <a:r>
              <a:rPr kumimoji="1" lang="ja-JP" altLang="en-US" sz="1800" b="0" i="0" u="none" strike="noStrike" kern="1200" cap="none" spc="0" normalizeH="0" baseline="0" noProof="1">
                <a:ln>
                  <a:noFill/>
                </a:ln>
                <a:solidFill>
                  <a:srgbClr val="FFFFFF"/>
                </a:solidFill>
                <a:effectLst/>
                <a:uLnTx/>
                <a:uFillTx/>
                <a:latin typeface="Meiryo UI"/>
                <a:ea typeface="Meiryo UI"/>
                <a:cs typeface="+mn-cs"/>
              </a:rPr>
              <a:t>機能</a:t>
            </a: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13" name="テキスト ボックス 12">
            <a:extLst>
              <a:ext uri="{FF2B5EF4-FFF2-40B4-BE49-F238E27FC236}">
                <a16:creationId xmlns:a16="http://schemas.microsoft.com/office/drawing/2014/main" id="{A6346237-3E11-C62C-D349-569D9F57E4E4}"/>
              </a:ext>
            </a:extLst>
          </p:cNvPr>
          <p:cNvSpPr txBox="1"/>
          <p:nvPr/>
        </p:nvSpPr>
        <p:spPr>
          <a:xfrm>
            <a:off x="9235552" y="3073183"/>
            <a:ext cx="114524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srgbClr val="24235C"/>
                </a:solidFill>
                <a:effectLst/>
                <a:uLnTx/>
                <a:uFillTx/>
                <a:latin typeface="Meiryo UI"/>
                <a:ea typeface="Meiryo UI"/>
                <a:cs typeface="+mn-cs"/>
              </a:rPr>
              <a:t>・規則</a:t>
            </a:r>
            <a:endParaRPr kumimoji="1" lang="en-US" altLang="ja-JP" sz="1400" b="0" i="0" u="none" strike="noStrike" kern="1200" cap="none" spc="0" normalizeH="0" baseline="0" noProof="1">
              <a:ln>
                <a:noFill/>
              </a:ln>
              <a:solidFill>
                <a:srgbClr val="24235C"/>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srgbClr val="24235C"/>
                </a:solidFill>
                <a:effectLst/>
                <a:uLnTx/>
                <a:uFillTx/>
                <a:latin typeface="Meiryo UI"/>
                <a:ea typeface="Meiryo UI"/>
                <a:cs typeface="+mn-cs"/>
              </a:rPr>
              <a:t>・</a:t>
            </a:r>
            <a:r>
              <a:rPr kumimoji="1" lang="en-US" altLang="ja-JP" sz="1400" b="0" i="0" u="none" strike="noStrike" kern="1200" cap="none" spc="0" normalizeH="0" baseline="0" noProof="1">
                <a:ln>
                  <a:noFill/>
                </a:ln>
                <a:solidFill>
                  <a:srgbClr val="24235C"/>
                </a:solidFill>
                <a:effectLst/>
                <a:uLnTx/>
                <a:uFillTx/>
                <a:latin typeface="Meiryo UI"/>
                <a:ea typeface="Meiryo UI"/>
                <a:cs typeface="+mn-cs"/>
              </a:rPr>
              <a:t>ルール</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srgbClr val="24235C"/>
                </a:solidFill>
                <a:effectLst/>
                <a:uLnTx/>
                <a:uFillTx/>
                <a:latin typeface="Meiryo UI"/>
                <a:ea typeface="Meiryo UI"/>
                <a:cs typeface="+mn-cs"/>
              </a:rPr>
              <a:t>・標準</a:t>
            </a:r>
            <a:endParaRPr kumimoji="1" lang="en-US" altLang="ja-JP" sz="1400" b="0" i="0" u="none" strike="noStrike" kern="1200" cap="none" spc="0" normalizeH="0" baseline="0" noProof="1">
              <a:ln>
                <a:noFill/>
              </a:ln>
              <a:solidFill>
                <a:srgbClr val="24235C"/>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srgbClr val="24235C"/>
                </a:solidFill>
                <a:effectLst/>
                <a:uLnTx/>
                <a:uFillTx/>
                <a:latin typeface="Meiryo UI"/>
                <a:ea typeface="Meiryo UI"/>
                <a:cs typeface="+mn-cs"/>
              </a:rPr>
              <a:t>・</a:t>
            </a:r>
            <a:r>
              <a:rPr kumimoji="1" lang="en-US" altLang="ja-JP" sz="1400" b="0" i="0" u="none" strike="noStrike" kern="1200" cap="none" spc="0" normalizeH="0" baseline="0" noProof="1">
                <a:ln>
                  <a:noFill/>
                </a:ln>
                <a:solidFill>
                  <a:srgbClr val="24235C"/>
                </a:solidFill>
                <a:effectLst/>
                <a:uLnTx/>
                <a:uFillTx/>
                <a:latin typeface="Meiryo UI"/>
                <a:ea typeface="Meiryo UI"/>
                <a:cs typeface="+mn-cs"/>
              </a:rPr>
              <a:t>データ</a:t>
            </a:r>
            <a:r>
              <a:rPr kumimoji="1" lang="ja-JP" altLang="en-US" sz="1400" b="0" i="0" u="none" strike="noStrike" kern="1200" cap="none" spc="0" normalizeH="0" baseline="0" noProof="1">
                <a:ln>
                  <a:noFill/>
                </a:ln>
                <a:solidFill>
                  <a:srgbClr val="24235C"/>
                </a:solidFill>
                <a:effectLst/>
                <a:uLnTx/>
                <a:uFillTx/>
                <a:latin typeface="Meiryo UI"/>
                <a:ea typeface="Meiryo UI"/>
                <a:cs typeface="+mn-cs"/>
              </a:rPr>
              <a:t>モデル</a:t>
            </a:r>
            <a:endParaRPr kumimoji="1" lang="en-US" altLang="ja-JP" sz="1400" b="0" i="0" u="none" strike="noStrike" kern="1200" cap="none" spc="0" normalizeH="0" baseline="0" noProof="1">
              <a:ln>
                <a:noFill/>
              </a:ln>
              <a:solidFill>
                <a:srgbClr val="24235C"/>
              </a:solidFill>
              <a:effectLst/>
              <a:uLnTx/>
              <a:uFillTx/>
              <a:latin typeface="Meiryo UI"/>
              <a:ea typeface="Meiryo UI"/>
              <a:cs typeface="+mn-cs"/>
            </a:endParaRPr>
          </a:p>
        </p:txBody>
      </p:sp>
      <p:pic>
        <p:nvPicPr>
          <p:cNvPr id="21" name="図 20" descr="図形  低い精度で自動的に生成された説明">
            <a:extLst>
              <a:ext uri="{FF2B5EF4-FFF2-40B4-BE49-F238E27FC236}">
                <a16:creationId xmlns:a16="http://schemas.microsoft.com/office/drawing/2014/main" id="{52BDE41D-C0BA-0C4B-76DE-FF2F371B014D}"/>
              </a:ext>
            </a:extLst>
          </p:cNvPr>
          <p:cNvPicPr>
            <a:picLocks noChangeAspect="1"/>
          </p:cNvPicPr>
          <p:nvPr/>
        </p:nvPicPr>
        <p:blipFill>
          <a:blip r:embed="rId3">
            <a:lum bright="70000" contrast="-70000"/>
          </a:blip>
          <a:stretch>
            <a:fillRect/>
          </a:stretch>
        </p:blipFill>
        <p:spPr>
          <a:xfrm>
            <a:off x="3836267" y="3190746"/>
            <a:ext cx="751057" cy="602327"/>
          </a:xfrm>
          <a:prstGeom prst="rect">
            <a:avLst/>
          </a:prstGeom>
        </p:spPr>
      </p:pic>
      <p:pic>
        <p:nvPicPr>
          <p:cNvPr id="23" name="図 22" descr="図形  低い精度で自動的に生成された説明">
            <a:extLst>
              <a:ext uri="{FF2B5EF4-FFF2-40B4-BE49-F238E27FC236}">
                <a16:creationId xmlns:a16="http://schemas.microsoft.com/office/drawing/2014/main" id="{60C64601-927F-7521-BAD6-AA7609AD86E8}"/>
              </a:ext>
            </a:extLst>
          </p:cNvPr>
          <p:cNvPicPr>
            <a:picLocks noChangeAspect="1"/>
          </p:cNvPicPr>
          <p:nvPr/>
        </p:nvPicPr>
        <p:blipFill>
          <a:blip r:embed="rId4">
            <a:lum bright="70000" contrast="-70000"/>
          </a:blip>
          <a:stretch>
            <a:fillRect/>
          </a:stretch>
        </p:blipFill>
        <p:spPr>
          <a:xfrm>
            <a:off x="3822339" y="2568227"/>
            <a:ext cx="609732" cy="488989"/>
          </a:xfrm>
          <a:prstGeom prst="rect">
            <a:avLst/>
          </a:prstGeom>
        </p:spPr>
      </p:pic>
      <p:pic>
        <p:nvPicPr>
          <p:cNvPr id="24" name="コンテンツ プレースホルダー 14" descr="図形  低い精度で自動的に生成された説明">
            <a:extLst>
              <a:ext uri="{FF2B5EF4-FFF2-40B4-BE49-F238E27FC236}">
                <a16:creationId xmlns:a16="http://schemas.microsoft.com/office/drawing/2014/main" id="{1D166EB2-C12F-0AD3-3888-02A0880FA4B6}"/>
              </a:ext>
            </a:extLst>
          </p:cNvPr>
          <p:cNvPicPr>
            <a:picLocks noChangeAspect="1"/>
          </p:cNvPicPr>
          <p:nvPr/>
        </p:nvPicPr>
        <p:blipFill>
          <a:blip r:embed="rId5">
            <a:lum bright="70000" contrast="-70000"/>
          </a:blip>
          <a:stretch>
            <a:fillRect/>
          </a:stretch>
        </p:blipFill>
        <p:spPr bwMode="auto">
          <a:xfrm>
            <a:off x="3994702" y="2093925"/>
            <a:ext cx="437369" cy="350758"/>
          </a:xfrm>
          <a:prstGeom prst="rect">
            <a:avLst/>
          </a:prstGeom>
          <a:solidFill>
            <a:schemeClr val="bg1">
              <a:alpha val="0"/>
            </a:schemeClr>
          </a:solidFill>
          <a:ln>
            <a:noFill/>
          </a:ln>
        </p:spPr>
      </p:pic>
      <p:sp>
        <p:nvSpPr>
          <p:cNvPr id="2" name="正方形/長方形 1">
            <a:extLst>
              <a:ext uri="{FF2B5EF4-FFF2-40B4-BE49-F238E27FC236}">
                <a16:creationId xmlns:a16="http://schemas.microsoft.com/office/drawing/2014/main" id="{AA783788-CA41-BB69-25FD-549B5DDD7E44}"/>
              </a:ext>
            </a:extLst>
          </p:cNvPr>
          <p:cNvSpPr/>
          <p:nvPr/>
        </p:nvSpPr>
        <p:spPr>
          <a:xfrm>
            <a:off x="474739" y="5092291"/>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データカタログ</a:t>
            </a:r>
            <a:endParaRPr kumimoji="0" lang="ja-JP" altLang="en-US" sz="16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14" name="正方形/長方形 13">
            <a:extLst>
              <a:ext uri="{FF2B5EF4-FFF2-40B4-BE49-F238E27FC236}">
                <a16:creationId xmlns:a16="http://schemas.microsoft.com/office/drawing/2014/main" id="{A9314793-22DC-F38C-2AE6-E20F1F5578BD}"/>
              </a:ext>
            </a:extLst>
          </p:cNvPr>
          <p:cNvSpPr/>
          <p:nvPr/>
        </p:nvSpPr>
        <p:spPr>
          <a:xfrm>
            <a:off x="474739" y="5517415"/>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データ辞書</a:t>
            </a:r>
            <a:endParaRPr kumimoji="0" lang="ja-JP" altLang="en-US" sz="16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15" name="正方形/長方形 14">
            <a:extLst>
              <a:ext uri="{FF2B5EF4-FFF2-40B4-BE49-F238E27FC236}">
                <a16:creationId xmlns:a16="http://schemas.microsoft.com/office/drawing/2014/main" id="{222D5F12-459A-104C-E787-7C4E00BF0BB9}"/>
              </a:ext>
            </a:extLst>
          </p:cNvPr>
          <p:cNvSpPr/>
          <p:nvPr/>
        </p:nvSpPr>
        <p:spPr>
          <a:xfrm>
            <a:off x="2407679" y="5092291"/>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IDサービス</a:t>
            </a:r>
            <a:endParaRPr kumimoji="0" lang="en-US" altLang="ja-JP" sz="16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16" name="正方形/長方形 15">
            <a:extLst>
              <a:ext uri="{FF2B5EF4-FFF2-40B4-BE49-F238E27FC236}">
                <a16:creationId xmlns:a16="http://schemas.microsoft.com/office/drawing/2014/main" id="{E25EC744-E074-B041-225A-3FA7E66CC1B9}"/>
              </a:ext>
            </a:extLst>
          </p:cNvPr>
          <p:cNvSpPr/>
          <p:nvPr/>
        </p:nvSpPr>
        <p:spPr>
          <a:xfrm>
            <a:off x="2407679" y="5517415"/>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アクセス制御</a:t>
            </a:r>
          </a:p>
        </p:txBody>
      </p:sp>
      <p:sp>
        <p:nvSpPr>
          <p:cNvPr id="17" name="正方形/長方形 16">
            <a:extLst>
              <a:ext uri="{FF2B5EF4-FFF2-40B4-BE49-F238E27FC236}">
                <a16:creationId xmlns:a16="http://schemas.microsoft.com/office/drawing/2014/main" id="{E0BC051C-C90B-AA01-0F3A-D5E5D417D274}"/>
              </a:ext>
            </a:extLst>
          </p:cNvPr>
          <p:cNvSpPr/>
          <p:nvPr/>
        </p:nvSpPr>
        <p:spPr>
          <a:xfrm>
            <a:off x="4340619" y="5092291"/>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コネクタ</a:t>
            </a:r>
          </a:p>
        </p:txBody>
      </p:sp>
      <p:sp>
        <p:nvSpPr>
          <p:cNvPr id="18" name="正方形/長方形 17">
            <a:extLst>
              <a:ext uri="{FF2B5EF4-FFF2-40B4-BE49-F238E27FC236}">
                <a16:creationId xmlns:a16="http://schemas.microsoft.com/office/drawing/2014/main" id="{4E55AB8B-09CE-45F7-F427-01D1106D1E9F}"/>
              </a:ext>
            </a:extLst>
          </p:cNvPr>
          <p:cNvSpPr/>
          <p:nvPr/>
        </p:nvSpPr>
        <p:spPr>
          <a:xfrm>
            <a:off x="2407679" y="5942539"/>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ログ管理</a:t>
            </a:r>
          </a:p>
        </p:txBody>
      </p:sp>
      <p:sp>
        <p:nvSpPr>
          <p:cNvPr id="19" name="正方形/長方形 18">
            <a:extLst>
              <a:ext uri="{FF2B5EF4-FFF2-40B4-BE49-F238E27FC236}">
                <a16:creationId xmlns:a16="http://schemas.microsoft.com/office/drawing/2014/main" id="{1960C497-F2A2-C7C2-34A7-C4E76B5F22D5}"/>
              </a:ext>
            </a:extLst>
          </p:cNvPr>
          <p:cNvSpPr/>
          <p:nvPr/>
        </p:nvSpPr>
        <p:spPr>
          <a:xfrm>
            <a:off x="4340619" y="5942539"/>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1">
                <a:ln>
                  <a:noFill/>
                </a:ln>
                <a:solidFill>
                  <a:srgbClr val="FFFFFF"/>
                </a:solidFill>
                <a:effectLst/>
                <a:uLnTx/>
                <a:uFillTx/>
                <a:latin typeface="Meiryo UI"/>
                <a:ea typeface="Meiryo UI"/>
                <a:cs typeface="+mn-cs"/>
              </a:rPr>
              <a:t>デリバリー</a:t>
            </a:r>
            <a:endParaRPr kumimoji="0" lang="en-US" altLang="ja-JP" sz="1600" b="0" i="0" u="none" strike="noStrike" kern="0" cap="none" spc="0" normalizeH="0" baseline="0" noProof="1">
              <a:ln>
                <a:noFill/>
              </a:ln>
              <a:solidFill>
                <a:srgbClr val="FFFFFF"/>
              </a:solidFill>
              <a:effectLst/>
              <a:uLnTx/>
              <a:uFillTx/>
              <a:latin typeface="Meiryo UI"/>
              <a:ea typeface="Meiryo UI"/>
              <a:cs typeface="+mn-cs"/>
            </a:endParaRPr>
          </a:p>
        </p:txBody>
      </p:sp>
      <p:sp>
        <p:nvSpPr>
          <p:cNvPr id="20" name="正方形/長方形 19">
            <a:extLst>
              <a:ext uri="{FF2B5EF4-FFF2-40B4-BE49-F238E27FC236}">
                <a16:creationId xmlns:a16="http://schemas.microsoft.com/office/drawing/2014/main" id="{2D760BB8-591C-5BC1-402E-6E0C7C1370D0}"/>
              </a:ext>
            </a:extLst>
          </p:cNvPr>
          <p:cNvSpPr/>
          <p:nvPr/>
        </p:nvSpPr>
        <p:spPr>
          <a:xfrm>
            <a:off x="6273559" y="5092291"/>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AI/分析</a:t>
            </a:r>
          </a:p>
        </p:txBody>
      </p:sp>
      <p:sp>
        <p:nvSpPr>
          <p:cNvPr id="22" name="正方形/長方形 21">
            <a:extLst>
              <a:ext uri="{FF2B5EF4-FFF2-40B4-BE49-F238E27FC236}">
                <a16:creationId xmlns:a16="http://schemas.microsoft.com/office/drawing/2014/main" id="{B05A88DC-0881-17D0-5136-11B90705E43A}"/>
              </a:ext>
            </a:extLst>
          </p:cNvPr>
          <p:cNvSpPr/>
          <p:nvPr/>
        </p:nvSpPr>
        <p:spPr>
          <a:xfrm>
            <a:off x="474739" y="6367664"/>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マーケットプレイス</a:t>
            </a:r>
          </a:p>
        </p:txBody>
      </p:sp>
      <p:sp>
        <p:nvSpPr>
          <p:cNvPr id="25" name="正方形/長方形 24">
            <a:extLst>
              <a:ext uri="{FF2B5EF4-FFF2-40B4-BE49-F238E27FC236}">
                <a16:creationId xmlns:a16="http://schemas.microsoft.com/office/drawing/2014/main" id="{3B9804FE-41CC-E9FA-A37D-5F71D8711BF4}"/>
              </a:ext>
            </a:extLst>
          </p:cNvPr>
          <p:cNvSpPr/>
          <p:nvPr/>
        </p:nvSpPr>
        <p:spPr>
          <a:xfrm>
            <a:off x="474739" y="5942539"/>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1">
                <a:ln>
                  <a:noFill/>
                </a:ln>
                <a:solidFill>
                  <a:srgbClr val="FFFFFF"/>
                </a:solidFill>
                <a:effectLst/>
                <a:uLnTx/>
                <a:uFillTx/>
                <a:latin typeface="Meiryo UI"/>
                <a:ea typeface="Meiryo UI"/>
                <a:cs typeface="+mn-cs"/>
              </a:rPr>
              <a:t>ベース・</a:t>
            </a: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レジストリ</a:t>
            </a:r>
          </a:p>
        </p:txBody>
      </p:sp>
      <p:sp>
        <p:nvSpPr>
          <p:cNvPr id="27" name="正方形/長方形 26">
            <a:extLst>
              <a:ext uri="{FF2B5EF4-FFF2-40B4-BE49-F238E27FC236}">
                <a16:creationId xmlns:a16="http://schemas.microsoft.com/office/drawing/2014/main" id="{C2547618-C1CA-FEF0-FE0E-F26FB16AA59E}"/>
              </a:ext>
            </a:extLst>
          </p:cNvPr>
          <p:cNvSpPr/>
          <p:nvPr/>
        </p:nvSpPr>
        <p:spPr>
          <a:xfrm>
            <a:off x="4340619" y="5517415"/>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ブローカ</a:t>
            </a:r>
          </a:p>
        </p:txBody>
      </p:sp>
      <p:sp>
        <p:nvSpPr>
          <p:cNvPr id="28" name="正方形/長方形 27">
            <a:extLst>
              <a:ext uri="{FF2B5EF4-FFF2-40B4-BE49-F238E27FC236}">
                <a16:creationId xmlns:a16="http://schemas.microsoft.com/office/drawing/2014/main" id="{F2FAE192-7FE5-4A19-922A-B314304AC197}"/>
              </a:ext>
            </a:extLst>
          </p:cNvPr>
          <p:cNvSpPr/>
          <p:nvPr/>
        </p:nvSpPr>
        <p:spPr>
          <a:xfrm>
            <a:off x="6273559" y="5517469"/>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可視化</a:t>
            </a:r>
          </a:p>
        </p:txBody>
      </p:sp>
      <p:sp>
        <p:nvSpPr>
          <p:cNvPr id="29" name="正方形/長方形 28">
            <a:extLst>
              <a:ext uri="{FF2B5EF4-FFF2-40B4-BE49-F238E27FC236}">
                <a16:creationId xmlns:a16="http://schemas.microsoft.com/office/drawing/2014/main" id="{0BE17F79-8BDB-2D9A-25E7-A4DF64D14545}"/>
              </a:ext>
            </a:extLst>
          </p:cNvPr>
          <p:cNvSpPr/>
          <p:nvPr/>
        </p:nvSpPr>
        <p:spPr>
          <a:xfrm>
            <a:off x="4340619" y="6367664"/>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データ管理</a:t>
            </a:r>
          </a:p>
        </p:txBody>
      </p:sp>
      <p:sp>
        <p:nvSpPr>
          <p:cNvPr id="30" name="正方形/長方形 29">
            <a:extLst>
              <a:ext uri="{FF2B5EF4-FFF2-40B4-BE49-F238E27FC236}">
                <a16:creationId xmlns:a16="http://schemas.microsoft.com/office/drawing/2014/main" id="{C5FA19A0-284E-42A9-B96F-08938D46A22E}"/>
              </a:ext>
            </a:extLst>
          </p:cNvPr>
          <p:cNvSpPr/>
          <p:nvPr/>
        </p:nvSpPr>
        <p:spPr>
          <a:xfrm>
            <a:off x="8206499" y="5092291"/>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OSSカタログ</a:t>
            </a:r>
          </a:p>
        </p:txBody>
      </p:sp>
      <p:sp>
        <p:nvSpPr>
          <p:cNvPr id="31" name="正方形/長方形 30">
            <a:extLst>
              <a:ext uri="{FF2B5EF4-FFF2-40B4-BE49-F238E27FC236}">
                <a16:creationId xmlns:a16="http://schemas.microsoft.com/office/drawing/2014/main" id="{E685EEF4-BF79-F57D-A71A-004A960C4B72}"/>
              </a:ext>
            </a:extLst>
          </p:cNvPr>
          <p:cNvSpPr/>
          <p:nvPr/>
        </p:nvSpPr>
        <p:spPr>
          <a:xfrm>
            <a:off x="6273559" y="5942646"/>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ナレッジベース</a:t>
            </a:r>
            <a:endParaRPr kumimoji="0" lang="en-US" altLang="ja-JP" sz="16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32" name="正方形/長方形 31">
            <a:extLst>
              <a:ext uri="{FF2B5EF4-FFF2-40B4-BE49-F238E27FC236}">
                <a16:creationId xmlns:a16="http://schemas.microsoft.com/office/drawing/2014/main" id="{1541C95D-B6CE-A94A-5533-A91D1E6B5374}"/>
              </a:ext>
            </a:extLst>
          </p:cNvPr>
          <p:cNvSpPr/>
          <p:nvPr/>
        </p:nvSpPr>
        <p:spPr>
          <a:xfrm>
            <a:off x="8206499" y="5942646"/>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テスト</a:t>
            </a:r>
            <a:r>
              <a:rPr kumimoji="0" lang="ja-JP" altLang="en-US" sz="1600" b="0" i="0" u="none" strike="noStrike" kern="0" cap="none" spc="0" normalizeH="0" baseline="0" noProof="1">
                <a:ln>
                  <a:noFill/>
                </a:ln>
                <a:solidFill>
                  <a:srgbClr val="FFFFFF"/>
                </a:solidFill>
                <a:effectLst/>
                <a:uLnTx/>
                <a:uFillTx/>
                <a:latin typeface="Meiryo UI"/>
                <a:ea typeface="Meiryo UI"/>
                <a:cs typeface="+mn-cs"/>
              </a:rPr>
              <a:t>データ</a:t>
            </a:r>
            <a:endParaRPr kumimoji="0" lang="en-US" altLang="ja-JP" sz="16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33" name="正方形/長方形 32">
            <a:extLst>
              <a:ext uri="{FF2B5EF4-FFF2-40B4-BE49-F238E27FC236}">
                <a16:creationId xmlns:a16="http://schemas.microsoft.com/office/drawing/2014/main" id="{129508C4-E67A-D8EC-650E-459C8E024AC9}"/>
              </a:ext>
            </a:extLst>
          </p:cNvPr>
          <p:cNvSpPr/>
          <p:nvPr/>
        </p:nvSpPr>
        <p:spPr>
          <a:xfrm>
            <a:off x="2407679" y="6367664"/>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1">
                <a:ln>
                  <a:noFill/>
                </a:ln>
                <a:solidFill>
                  <a:srgbClr val="FFFFFF"/>
                </a:solidFill>
                <a:effectLst/>
                <a:uLnTx/>
                <a:uFillTx/>
                <a:latin typeface="Meiryo UI"/>
                <a:ea typeface="Meiryo UI"/>
                <a:cs typeface="+mn-cs"/>
              </a:rPr>
              <a:t>課金管理</a:t>
            </a:r>
            <a:endParaRPr kumimoji="0" lang="en-US" altLang="ja-JP" sz="1600" b="0" i="0" u="none" strike="noStrike" kern="0" cap="none" spc="0" normalizeH="0" baseline="0" noProof="1">
              <a:ln>
                <a:noFill/>
              </a:ln>
              <a:solidFill>
                <a:srgbClr val="FFFFFF"/>
              </a:solidFill>
              <a:effectLst/>
              <a:uLnTx/>
              <a:uFillTx/>
              <a:latin typeface="Meiryo UI"/>
              <a:ea typeface="Meiryo UI"/>
              <a:cs typeface="+mn-cs"/>
            </a:endParaRPr>
          </a:p>
        </p:txBody>
      </p:sp>
      <p:sp>
        <p:nvSpPr>
          <p:cNvPr id="34" name="テキスト ボックス 33">
            <a:extLst>
              <a:ext uri="{FF2B5EF4-FFF2-40B4-BE49-F238E27FC236}">
                <a16:creationId xmlns:a16="http://schemas.microsoft.com/office/drawing/2014/main" id="{03F9E6D2-22A0-2196-AD89-3208150A38C0}"/>
              </a:ext>
            </a:extLst>
          </p:cNvPr>
          <p:cNvSpPr txBox="1"/>
          <p:nvPr/>
        </p:nvSpPr>
        <p:spPr>
          <a:xfrm>
            <a:off x="444376" y="4694802"/>
            <a:ext cx="19927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rPr>
              <a:t>①データ検索</a:t>
            </a:r>
            <a:endParaRPr kumimoji="1" lang="en-US" altLang="ja-JP" sz="1600" b="0"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endParaRPr>
          </a:p>
        </p:txBody>
      </p:sp>
      <p:sp>
        <p:nvSpPr>
          <p:cNvPr id="35" name="テキスト ボックス 34">
            <a:extLst>
              <a:ext uri="{FF2B5EF4-FFF2-40B4-BE49-F238E27FC236}">
                <a16:creationId xmlns:a16="http://schemas.microsoft.com/office/drawing/2014/main" id="{6860216E-8C9D-4F78-F1CA-C653F5EEF2B0}"/>
              </a:ext>
            </a:extLst>
          </p:cNvPr>
          <p:cNvSpPr txBox="1"/>
          <p:nvPr/>
        </p:nvSpPr>
        <p:spPr>
          <a:xfrm>
            <a:off x="2369351" y="4695684"/>
            <a:ext cx="19927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rPr>
              <a:t>②認証・認可</a:t>
            </a:r>
            <a:endParaRPr kumimoji="1" lang="en-US" altLang="ja-JP" sz="1600" b="0"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a:extLst>
              <a:ext uri="{FF2B5EF4-FFF2-40B4-BE49-F238E27FC236}">
                <a16:creationId xmlns:a16="http://schemas.microsoft.com/office/drawing/2014/main" id="{FE1AD20E-6FB3-8F8B-729E-9CDBA7ACFC70}"/>
              </a:ext>
            </a:extLst>
          </p:cNvPr>
          <p:cNvSpPr txBox="1"/>
          <p:nvPr/>
        </p:nvSpPr>
        <p:spPr>
          <a:xfrm>
            <a:off x="4294326" y="4691920"/>
            <a:ext cx="19927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rPr>
              <a:t>③データ連携</a:t>
            </a:r>
            <a:endParaRPr kumimoji="1" lang="en-US" altLang="ja-JP" sz="1600" b="0"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endParaRPr>
          </a:p>
        </p:txBody>
      </p:sp>
      <p:sp>
        <p:nvSpPr>
          <p:cNvPr id="37" name="テキスト ボックス 36">
            <a:extLst>
              <a:ext uri="{FF2B5EF4-FFF2-40B4-BE49-F238E27FC236}">
                <a16:creationId xmlns:a16="http://schemas.microsoft.com/office/drawing/2014/main" id="{E8828762-C9AC-9548-1D0B-E8D78EB8BB80}"/>
              </a:ext>
            </a:extLst>
          </p:cNvPr>
          <p:cNvSpPr txBox="1"/>
          <p:nvPr/>
        </p:nvSpPr>
        <p:spPr>
          <a:xfrm>
            <a:off x="6219301" y="4691920"/>
            <a:ext cx="19927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rPr>
              <a:t>④データ活用</a:t>
            </a:r>
            <a:endParaRPr kumimoji="1" lang="en-US" altLang="ja-JP" sz="1600" b="0"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endParaRPr>
          </a:p>
        </p:txBody>
      </p:sp>
      <p:sp>
        <p:nvSpPr>
          <p:cNvPr id="38" name="テキスト ボックス 37">
            <a:extLst>
              <a:ext uri="{FF2B5EF4-FFF2-40B4-BE49-F238E27FC236}">
                <a16:creationId xmlns:a16="http://schemas.microsoft.com/office/drawing/2014/main" id="{6C6B1923-D281-930F-D7A9-209C59845DA2}"/>
              </a:ext>
            </a:extLst>
          </p:cNvPr>
          <p:cNvSpPr txBox="1"/>
          <p:nvPr/>
        </p:nvSpPr>
        <p:spPr>
          <a:xfrm>
            <a:off x="8144276" y="4705943"/>
            <a:ext cx="19927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rPr>
              <a:t>⑤開発環境</a:t>
            </a:r>
            <a:endParaRPr kumimoji="1" lang="en-US" altLang="ja-JP" sz="1600" b="0"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endParaRPr>
          </a:p>
        </p:txBody>
      </p:sp>
      <p:cxnSp>
        <p:nvCxnSpPr>
          <p:cNvPr id="41" name="直線コネクタ 40">
            <a:extLst>
              <a:ext uri="{FF2B5EF4-FFF2-40B4-BE49-F238E27FC236}">
                <a16:creationId xmlns:a16="http://schemas.microsoft.com/office/drawing/2014/main" id="{B863D8B8-EA25-ACA4-1F94-0095DEC5AC40}"/>
              </a:ext>
            </a:extLst>
          </p:cNvPr>
          <p:cNvCxnSpPr>
            <a:cxnSpLocks/>
            <a:stCxn id="10" idx="3"/>
          </p:cNvCxnSpPr>
          <p:nvPr/>
        </p:nvCxnSpPr>
        <p:spPr>
          <a:xfrm flipV="1">
            <a:off x="3159069" y="1937791"/>
            <a:ext cx="624601" cy="953889"/>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DB6B04A1-22E1-4811-C96A-AD73D711812F}"/>
              </a:ext>
            </a:extLst>
          </p:cNvPr>
          <p:cNvCxnSpPr>
            <a:cxnSpLocks/>
          </p:cNvCxnSpPr>
          <p:nvPr/>
        </p:nvCxnSpPr>
        <p:spPr>
          <a:xfrm flipV="1">
            <a:off x="1976846" y="3758475"/>
            <a:ext cx="1786692" cy="46659"/>
          </a:xfrm>
          <a:prstGeom prst="line">
            <a:avLst/>
          </a:prstGeom>
        </p:spPr>
        <p:style>
          <a:lnRef idx="1">
            <a:schemeClr val="accent1"/>
          </a:lnRef>
          <a:fillRef idx="0">
            <a:schemeClr val="accent1"/>
          </a:fillRef>
          <a:effectRef idx="0">
            <a:schemeClr val="accent1"/>
          </a:effectRef>
          <a:fontRef idx="minor">
            <a:schemeClr val="tx1"/>
          </a:fontRef>
        </p:style>
      </p:cxnSp>
      <p:sp>
        <p:nvSpPr>
          <p:cNvPr id="50" name="コンテンツ プレースホルダー 25">
            <a:extLst>
              <a:ext uri="{FF2B5EF4-FFF2-40B4-BE49-F238E27FC236}">
                <a16:creationId xmlns:a16="http://schemas.microsoft.com/office/drawing/2014/main" id="{83619473-6D49-D83B-75F5-D914BE9D00DF}"/>
              </a:ext>
            </a:extLst>
          </p:cNvPr>
          <p:cNvSpPr txBox="1">
            <a:spLocks/>
          </p:cNvSpPr>
          <p:nvPr/>
        </p:nvSpPr>
        <p:spPr bwMode="auto">
          <a:xfrm>
            <a:off x="345439" y="4258075"/>
            <a:ext cx="7683864" cy="425260"/>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342898" indent="-342898" algn="l" rtl="0" eaLnBrk="1" fontAlgn="base" hangingPunct="1">
              <a:spcBef>
                <a:spcPct val="20000"/>
              </a:spcBef>
              <a:spcAft>
                <a:spcPct val="0"/>
              </a:spcAft>
              <a:buClr>
                <a:srgbClr val="000066"/>
              </a:buClr>
              <a:buFont typeface="Wingdings" pitchFamily="2" charset="2"/>
              <a:buChar char="s"/>
              <a:defRPr kumimoji="1" sz="28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2400" b="0" i="0" u="none" strike="noStrike" kern="0" cap="none" spc="0" normalizeH="0" baseline="0" noProof="0" dirty="0">
                <a:ln>
                  <a:noFill/>
                </a:ln>
                <a:solidFill>
                  <a:schemeClr val="tx2"/>
                </a:solidFill>
                <a:effectLst/>
                <a:uLnTx/>
                <a:uFillTx/>
                <a:latin typeface="Meiryo UI" panose="020B0604030504040204" pitchFamily="34" charset="-128"/>
                <a:ea typeface="Meiryo UI" panose="020B0604030504040204" pitchFamily="34" charset="-128"/>
                <a:cs typeface="+mn-cs"/>
              </a:rPr>
              <a:t>■共通サービス、ツールと共通機能群</a:t>
            </a:r>
            <a:r>
              <a:rPr kumimoji="1" lang="en-US" altLang="ja-JP" sz="2400" b="0" i="0" u="none" strike="noStrike" kern="0" cap="none" spc="0" normalizeH="0" baseline="0" noProof="0" dirty="0">
                <a:ln>
                  <a:noFill/>
                </a:ln>
                <a:solidFill>
                  <a:schemeClr val="tx2"/>
                </a:solidFill>
                <a:effectLst/>
                <a:uLnTx/>
                <a:uFillTx/>
                <a:latin typeface="Meiryo UI" panose="020B0604030504040204" pitchFamily="34" charset="-128"/>
                <a:ea typeface="Meiryo UI" panose="020B0604030504040204" pitchFamily="34" charset="-128"/>
                <a:cs typeface="+mn-cs"/>
              </a:rPr>
              <a:t>(</a:t>
            </a:r>
            <a:r>
              <a:rPr kumimoji="1" lang="ja-JP" altLang="en-US" sz="2400" b="0" i="0" u="none" strike="noStrike" kern="0" cap="none" spc="0" normalizeH="0" baseline="0" noProof="0" dirty="0">
                <a:ln>
                  <a:noFill/>
                </a:ln>
                <a:solidFill>
                  <a:schemeClr val="tx2"/>
                </a:solidFill>
                <a:effectLst/>
                <a:uLnTx/>
                <a:uFillTx/>
                <a:latin typeface="Meiryo UI" panose="020B0604030504040204" pitchFamily="34" charset="-128"/>
                <a:ea typeface="Meiryo UI" panose="020B0604030504040204" pitchFamily="34" charset="-128"/>
                <a:cs typeface="+mn-cs"/>
              </a:rPr>
              <a:t>ビルディングブロック</a:t>
            </a:r>
            <a:r>
              <a:rPr kumimoji="1" lang="en-US" altLang="ja-JP" sz="2400" b="0" i="0" u="none" strike="noStrike" kern="0" cap="none" spc="0" normalizeH="0" baseline="0" noProof="0" dirty="0">
                <a:ln>
                  <a:noFill/>
                </a:ln>
                <a:solidFill>
                  <a:schemeClr val="tx2"/>
                </a:solidFill>
                <a:effectLst/>
                <a:uLnTx/>
                <a:uFillTx/>
                <a:latin typeface="Meiryo UI" panose="020B0604030504040204" pitchFamily="34" charset="-128"/>
                <a:ea typeface="Meiryo UI" panose="020B0604030504040204" pitchFamily="34" charset="-128"/>
                <a:cs typeface="+mn-cs"/>
              </a:rPr>
              <a:t>)</a:t>
            </a:r>
            <a:r>
              <a:rPr kumimoji="1" lang="ja-JP" altLang="en-US" sz="2400" b="0" i="0" u="none" strike="noStrike" kern="0" cap="none" spc="0" normalizeH="0" baseline="0" noProof="0" dirty="0">
                <a:ln>
                  <a:noFill/>
                </a:ln>
                <a:solidFill>
                  <a:schemeClr val="tx2"/>
                </a:solidFill>
                <a:effectLst/>
                <a:uLnTx/>
                <a:uFillTx/>
                <a:latin typeface="Meiryo UI" panose="020B0604030504040204" pitchFamily="34" charset="-128"/>
                <a:ea typeface="Meiryo UI" panose="020B0604030504040204" pitchFamily="34" charset="-128"/>
                <a:cs typeface="+mn-cs"/>
              </a:rPr>
              <a:t>例</a:t>
            </a:r>
            <a:endParaRPr kumimoji="1" lang="en-US" altLang="ja-JP" sz="2400" b="0" i="0" u="none" strike="noStrike" kern="0" cap="none" spc="0" normalizeH="0" baseline="0" noProof="0" dirty="0">
              <a:ln>
                <a:noFill/>
              </a:ln>
              <a:solidFill>
                <a:schemeClr val="tx2"/>
              </a:solidFill>
              <a:effectLst/>
              <a:uLnTx/>
              <a:uFillTx/>
              <a:latin typeface="Meiryo UI" panose="020B0604030504040204" pitchFamily="34" charset="-128"/>
              <a:ea typeface="Meiryo UI" panose="020B0604030504040204" pitchFamily="34" charset="-128"/>
              <a:cs typeface="+mn-cs"/>
            </a:endParaRPr>
          </a:p>
        </p:txBody>
      </p:sp>
      <p:sp>
        <p:nvSpPr>
          <p:cNvPr id="51" name="正方形/長方形 50">
            <a:extLst>
              <a:ext uri="{FF2B5EF4-FFF2-40B4-BE49-F238E27FC236}">
                <a16:creationId xmlns:a16="http://schemas.microsoft.com/office/drawing/2014/main" id="{93DF4F4B-CAED-37CB-6183-7DD2D81FB82A}"/>
              </a:ext>
            </a:extLst>
          </p:cNvPr>
          <p:cNvSpPr/>
          <p:nvPr/>
        </p:nvSpPr>
        <p:spPr>
          <a:xfrm>
            <a:off x="7942730" y="3112319"/>
            <a:ext cx="1221687" cy="749956"/>
          </a:xfrm>
          <a:prstGeom prst="rect">
            <a:avLst/>
          </a:prstGeom>
          <a:solidFill>
            <a:srgbClr val="7F99E5"/>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GIF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1">
                <a:ln>
                  <a:noFill/>
                </a:ln>
                <a:solidFill>
                  <a:srgbClr val="FFFFFF"/>
                </a:solidFill>
                <a:effectLst/>
                <a:uLnTx/>
                <a:uFillTx/>
                <a:latin typeface="Meiryo UI"/>
                <a:ea typeface="Meiryo UI"/>
                <a:cs typeface="+mn-cs"/>
              </a:rPr>
              <a:t>データモデル</a:t>
            </a:r>
            <a:endParaRPr kumimoji="0" lang="en-US" altLang="ja-JP" sz="1600" b="0" i="0" u="none" strike="noStrike" kern="0" cap="none" spc="0" normalizeH="0" baseline="0" noProof="1">
              <a:ln>
                <a:noFill/>
              </a:ln>
              <a:solidFill>
                <a:srgbClr val="FFFFFF"/>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1">
                <a:ln>
                  <a:noFill/>
                </a:ln>
                <a:solidFill>
                  <a:srgbClr val="FFFFFF"/>
                </a:solidFill>
                <a:effectLst/>
                <a:uLnTx/>
                <a:uFillTx/>
                <a:latin typeface="Meiryo UI"/>
                <a:ea typeface="Meiryo UI"/>
                <a:cs typeface="+mn-cs"/>
              </a:rPr>
              <a:t>ガイドブック</a:t>
            </a:r>
            <a:endParaRPr kumimoji="0" lang="en-US" altLang="ja-JP" sz="1600" b="0" i="0" u="none" strike="noStrike" kern="0" cap="none" spc="0" normalizeH="0" baseline="0" noProof="1">
              <a:ln>
                <a:noFill/>
              </a:ln>
              <a:solidFill>
                <a:srgbClr val="FFFFFF"/>
              </a:solidFill>
              <a:effectLst/>
              <a:uLnTx/>
              <a:uFillTx/>
              <a:latin typeface="Meiryo UI"/>
              <a:ea typeface="Meiryo UI"/>
              <a:cs typeface="+mn-cs"/>
            </a:endParaRPr>
          </a:p>
        </p:txBody>
      </p:sp>
      <p:sp>
        <p:nvSpPr>
          <p:cNvPr id="52" name="矢印: 右 51">
            <a:extLst>
              <a:ext uri="{FF2B5EF4-FFF2-40B4-BE49-F238E27FC236}">
                <a16:creationId xmlns:a16="http://schemas.microsoft.com/office/drawing/2014/main" id="{687AE70E-47E3-2E92-BB7D-F5F7FAE41E59}"/>
              </a:ext>
            </a:extLst>
          </p:cNvPr>
          <p:cNvSpPr/>
          <p:nvPr/>
        </p:nvSpPr>
        <p:spPr>
          <a:xfrm>
            <a:off x="7145787" y="3223496"/>
            <a:ext cx="729941" cy="401368"/>
          </a:xfrm>
          <a:prstGeom prst="rightArrow">
            <a:avLst/>
          </a:prstGeom>
          <a:solidFill>
            <a:srgbClr val="242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53" name="矢印: 右 52">
            <a:extLst>
              <a:ext uri="{FF2B5EF4-FFF2-40B4-BE49-F238E27FC236}">
                <a16:creationId xmlns:a16="http://schemas.microsoft.com/office/drawing/2014/main" id="{3983B23D-28F5-E2C0-F111-D38D786FCF8C}"/>
              </a:ext>
            </a:extLst>
          </p:cNvPr>
          <p:cNvSpPr/>
          <p:nvPr/>
        </p:nvSpPr>
        <p:spPr>
          <a:xfrm>
            <a:off x="7128453" y="2331624"/>
            <a:ext cx="729941" cy="401368"/>
          </a:xfrm>
          <a:prstGeom prst="rightArrow">
            <a:avLst/>
          </a:prstGeom>
          <a:solidFill>
            <a:srgbClr val="242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54" name="正方形/長方形 53">
            <a:extLst>
              <a:ext uri="{FF2B5EF4-FFF2-40B4-BE49-F238E27FC236}">
                <a16:creationId xmlns:a16="http://schemas.microsoft.com/office/drawing/2014/main" id="{653793B2-E6B5-13AE-3AE7-CA674A89870C}"/>
              </a:ext>
            </a:extLst>
          </p:cNvPr>
          <p:cNvSpPr/>
          <p:nvPr/>
        </p:nvSpPr>
        <p:spPr>
          <a:xfrm>
            <a:off x="10404116" y="2040236"/>
            <a:ext cx="1270651" cy="579054"/>
          </a:xfrm>
          <a:prstGeom prst="rect">
            <a:avLst/>
          </a:prstGeom>
          <a:no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1">
                <a:ln>
                  <a:noFill/>
                </a:ln>
                <a:solidFill>
                  <a:srgbClr val="24235C"/>
                </a:solidFill>
                <a:effectLst/>
                <a:uLnTx/>
                <a:uFillTx/>
                <a:latin typeface="Meiryo UI"/>
                <a:ea typeface="Meiryo UI"/>
                <a:cs typeface="+mn-cs"/>
              </a:rPr>
              <a:t>整備を加速することが必要</a:t>
            </a:r>
            <a:endParaRPr kumimoji="0" lang="en-US" altLang="ja-JP" sz="1600" b="0" i="0" u="none" strike="noStrike" kern="0" cap="none" spc="0" normalizeH="0" baseline="0" noProof="1">
              <a:ln>
                <a:noFill/>
              </a:ln>
              <a:solidFill>
                <a:srgbClr val="24235C"/>
              </a:solidFill>
              <a:effectLst/>
              <a:uLnTx/>
              <a:uFillTx/>
              <a:latin typeface="Meiryo UI"/>
              <a:ea typeface="Meiryo UI"/>
              <a:cs typeface="+mn-cs"/>
            </a:endParaRPr>
          </a:p>
        </p:txBody>
      </p:sp>
      <p:pic>
        <p:nvPicPr>
          <p:cNvPr id="1026" name="Picture 2" descr="データ基盤／Data Infrastructure – 越塚研究室 / Koshizuka-Laboratory">
            <a:extLst>
              <a:ext uri="{FF2B5EF4-FFF2-40B4-BE49-F238E27FC236}">
                <a16:creationId xmlns:a16="http://schemas.microsoft.com/office/drawing/2014/main" id="{77EAAFEA-0508-AC39-DEE5-CD86D8C899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8006" y="2205914"/>
            <a:ext cx="557655" cy="548463"/>
          </a:xfrm>
          <a:prstGeom prst="rect">
            <a:avLst/>
          </a:prstGeom>
          <a:noFill/>
          <a:extLst>
            <a:ext uri="{909E8E84-426E-40DD-AFC4-6F175D3DCCD1}">
              <a14:hiddenFill xmlns:a14="http://schemas.microsoft.com/office/drawing/2010/main">
                <a:solidFill>
                  <a:srgbClr val="FFFFFF"/>
                </a:solidFill>
              </a14:hiddenFill>
            </a:ext>
          </a:extLst>
        </p:spPr>
      </p:pic>
      <p:sp>
        <p:nvSpPr>
          <p:cNvPr id="9" name="右中かっこ 8">
            <a:extLst>
              <a:ext uri="{FF2B5EF4-FFF2-40B4-BE49-F238E27FC236}">
                <a16:creationId xmlns:a16="http://schemas.microsoft.com/office/drawing/2014/main" id="{74E4F748-2C1C-879D-1A06-4E268CE01AC7}"/>
              </a:ext>
            </a:extLst>
          </p:cNvPr>
          <p:cNvSpPr/>
          <p:nvPr/>
        </p:nvSpPr>
        <p:spPr>
          <a:xfrm>
            <a:off x="6959600" y="1934464"/>
            <a:ext cx="186187" cy="11227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24235C"/>
              </a:solidFill>
              <a:effectLst/>
              <a:uLnTx/>
              <a:uFillTx/>
              <a:latin typeface="Meiryo UI"/>
              <a:ea typeface="Meiryo UI"/>
              <a:cs typeface="+mn-cs"/>
            </a:endParaRPr>
          </a:p>
        </p:txBody>
      </p:sp>
      <p:pic>
        <p:nvPicPr>
          <p:cNvPr id="11" name="図 10">
            <a:extLst>
              <a:ext uri="{FF2B5EF4-FFF2-40B4-BE49-F238E27FC236}">
                <a16:creationId xmlns:a16="http://schemas.microsoft.com/office/drawing/2014/main" id="{BE9596B7-6029-268D-4FA4-FA853F2D0CE5}"/>
              </a:ext>
            </a:extLst>
          </p:cNvPr>
          <p:cNvPicPr>
            <a:picLocks noChangeAspect="1"/>
          </p:cNvPicPr>
          <p:nvPr/>
        </p:nvPicPr>
        <p:blipFill>
          <a:blip r:embed="rId7"/>
          <a:stretch>
            <a:fillRect/>
          </a:stretch>
        </p:blipFill>
        <p:spPr>
          <a:xfrm>
            <a:off x="8903508" y="2268710"/>
            <a:ext cx="1128506" cy="415265"/>
          </a:xfrm>
          <a:prstGeom prst="rect">
            <a:avLst/>
          </a:prstGeom>
        </p:spPr>
      </p:pic>
      <p:pic>
        <p:nvPicPr>
          <p:cNvPr id="12" name="図 11">
            <a:extLst>
              <a:ext uri="{FF2B5EF4-FFF2-40B4-BE49-F238E27FC236}">
                <a16:creationId xmlns:a16="http://schemas.microsoft.com/office/drawing/2014/main" id="{97D95DD1-336E-E608-B310-90465D1436E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282423" y="3050578"/>
            <a:ext cx="1516723" cy="1600398"/>
          </a:xfrm>
          <a:prstGeom prst="rect">
            <a:avLst/>
          </a:prstGeom>
        </p:spPr>
      </p:pic>
      <p:sp>
        <p:nvSpPr>
          <p:cNvPr id="39" name="正方形/長方形 38">
            <a:extLst>
              <a:ext uri="{FF2B5EF4-FFF2-40B4-BE49-F238E27FC236}">
                <a16:creationId xmlns:a16="http://schemas.microsoft.com/office/drawing/2014/main" id="{54A0A129-F8B2-683B-299E-8BFCB283331D}"/>
              </a:ext>
            </a:extLst>
          </p:cNvPr>
          <p:cNvSpPr/>
          <p:nvPr/>
        </p:nvSpPr>
        <p:spPr>
          <a:xfrm>
            <a:off x="7872295" y="1759995"/>
            <a:ext cx="4032321" cy="11146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40" name="正方形/長方形 39">
            <a:extLst>
              <a:ext uri="{FF2B5EF4-FFF2-40B4-BE49-F238E27FC236}">
                <a16:creationId xmlns:a16="http://schemas.microsoft.com/office/drawing/2014/main" id="{0EF5992D-CDFD-CD4F-8E6F-08A7ACB104B0}"/>
              </a:ext>
            </a:extLst>
          </p:cNvPr>
          <p:cNvSpPr/>
          <p:nvPr/>
        </p:nvSpPr>
        <p:spPr>
          <a:xfrm>
            <a:off x="7858393" y="2962607"/>
            <a:ext cx="4046223" cy="16003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pic>
        <p:nvPicPr>
          <p:cNvPr id="42" name="図 41">
            <a:extLst>
              <a:ext uri="{FF2B5EF4-FFF2-40B4-BE49-F238E27FC236}">
                <a16:creationId xmlns:a16="http://schemas.microsoft.com/office/drawing/2014/main" id="{311DB067-A611-5C68-7813-98FFF5974500}"/>
              </a:ext>
            </a:extLst>
          </p:cNvPr>
          <p:cNvPicPr>
            <a:picLocks noChangeAspect="1"/>
          </p:cNvPicPr>
          <p:nvPr/>
        </p:nvPicPr>
        <p:blipFill>
          <a:blip r:embed="rId9"/>
          <a:stretch>
            <a:fillRect/>
          </a:stretch>
        </p:blipFill>
        <p:spPr>
          <a:xfrm>
            <a:off x="8098006" y="1846162"/>
            <a:ext cx="1752069" cy="274237"/>
          </a:xfrm>
          <a:prstGeom prst="rect">
            <a:avLst/>
          </a:prstGeom>
        </p:spPr>
      </p:pic>
      <p:pic>
        <p:nvPicPr>
          <p:cNvPr id="10" name="図 9">
            <a:extLst>
              <a:ext uri="{FF2B5EF4-FFF2-40B4-BE49-F238E27FC236}">
                <a16:creationId xmlns:a16="http://schemas.microsoft.com/office/drawing/2014/main" id="{D4E74362-BDE8-E77A-D9CB-672F9CF23237}"/>
              </a:ext>
            </a:extLst>
          </p:cNvPr>
          <p:cNvPicPr>
            <a:picLocks noChangeAspect="1"/>
          </p:cNvPicPr>
          <p:nvPr/>
        </p:nvPicPr>
        <p:blipFill>
          <a:blip r:embed="rId10"/>
          <a:stretch>
            <a:fillRect/>
          </a:stretch>
        </p:blipFill>
        <p:spPr>
          <a:xfrm>
            <a:off x="340764" y="1976210"/>
            <a:ext cx="2818305" cy="1830940"/>
          </a:xfrm>
          <a:prstGeom prst="rect">
            <a:avLst/>
          </a:prstGeom>
        </p:spPr>
      </p:pic>
      <p:sp>
        <p:nvSpPr>
          <p:cNvPr id="8" name="正方形/長方形 7">
            <a:extLst>
              <a:ext uri="{FF2B5EF4-FFF2-40B4-BE49-F238E27FC236}">
                <a16:creationId xmlns:a16="http://schemas.microsoft.com/office/drawing/2014/main" id="{86C6465C-243C-A355-C3B1-E8429338720F}"/>
              </a:ext>
            </a:extLst>
          </p:cNvPr>
          <p:cNvSpPr/>
          <p:nvPr/>
        </p:nvSpPr>
        <p:spPr>
          <a:xfrm>
            <a:off x="8206499" y="5517468"/>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1">
                <a:ln>
                  <a:noFill/>
                </a:ln>
                <a:solidFill>
                  <a:srgbClr val="FFFFFF"/>
                </a:solidFill>
                <a:effectLst/>
                <a:uLnTx/>
                <a:uFillTx/>
                <a:latin typeface="Meiryo UI"/>
                <a:ea typeface="Meiryo UI"/>
                <a:cs typeface="+mn-cs"/>
              </a:rPr>
              <a:t>テストベッド</a:t>
            </a:r>
            <a:endParaRPr kumimoji="0" lang="en-US" altLang="ja-JP" sz="16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49" name="正方形/長方形 48">
            <a:extLst>
              <a:ext uri="{FF2B5EF4-FFF2-40B4-BE49-F238E27FC236}">
                <a16:creationId xmlns:a16="http://schemas.microsoft.com/office/drawing/2014/main" id="{FA679E5D-7796-ECD9-D04F-0827C36D3574}"/>
              </a:ext>
            </a:extLst>
          </p:cNvPr>
          <p:cNvSpPr/>
          <p:nvPr/>
        </p:nvSpPr>
        <p:spPr>
          <a:xfrm>
            <a:off x="10139441" y="5078268"/>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1">
                <a:ln>
                  <a:noFill/>
                </a:ln>
                <a:solidFill>
                  <a:srgbClr val="FFFFFF"/>
                </a:solidFill>
                <a:effectLst/>
                <a:uLnTx/>
                <a:uFillTx/>
                <a:latin typeface="Meiryo UI"/>
                <a:ea typeface="Meiryo UI"/>
                <a:cs typeface="+mn-cs"/>
              </a:rPr>
              <a:t>ナレッジ</a:t>
            </a:r>
            <a:endParaRPr kumimoji="0" lang="en-US" altLang="ja-JP" sz="1600" b="0" i="0" u="none" strike="noStrike" kern="0" cap="none" spc="0" normalizeH="0" baseline="0" noProof="1">
              <a:ln>
                <a:noFill/>
              </a:ln>
              <a:solidFill>
                <a:srgbClr val="FFFFFF"/>
              </a:solidFill>
              <a:effectLst/>
              <a:uLnTx/>
              <a:uFillTx/>
              <a:latin typeface="Meiryo UI"/>
              <a:ea typeface="Meiryo UI"/>
              <a:cs typeface="+mn-cs"/>
            </a:endParaRPr>
          </a:p>
        </p:txBody>
      </p:sp>
      <p:sp>
        <p:nvSpPr>
          <p:cNvPr id="56" name="テキスト ボックス 55">
            <a:extLst>
              <a:ext uri="{FF2B5EF4-FFF2-40B4-BE49-F238E27FC236}">
                <a16:creationId xmlns:a16="http://schemas.microsoft.com/office/drawing/2014/main" id="{DDCF6A32-61D6-46CD-E025-6BFBE34F6420}"/>
              </a:ext>
            </a:extLst>
          </p:cNvPr>
          <p:cNvSpPr txBox="1"/>
          <p:nvPr/>
        </p:nvSpPr>
        <p:spPr>
          <a:xfrm>
            <a:off x="10069249" y="4691920"/>
            <a:ext cx="19927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rPr>
              <a:t>⑥ガイドライン</a:t>
            </a:r>
            <a:endParaRPr kumimoji="1" lang="en-US" altLang="ja-JP" sz="1600" b="0"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endParaRPr>
          </a:p>
        </p:txBody>
      </p:sp>
      <p:sp>
        <p:nvSpPr>
          <p:cNvPr id="57" name="正方形/長方形 56">
            <a:extLst>
              <a:ext uri="{FF2B5EF4-FFF2-40B4-BE49-F238E27FC236}">
                <a16:creationId xmlns:a16="http://schemas.microsoft.com/office/drawing/2014/main" id="{9924836A-2DB1-E382-8F80-DC7717C98E71}"/>
              </a:ext>
            </a:extLst>
          </p:cNvPr>
          <p:cNvSpPr/>
          <p:nvPr/>
        </p:nvSpPr>
        <p:spPr>
          <a:xfrm>
            <a:off x="10139441" y="5503445"/>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1">
                <a:ln>
                  <a:noFill/>
                </a:ln>
                <a:solidFill>
                  <a:srgbClr val="FFFFFF"/>
                </a:solidFill>
                <a:effectLst/>
                <a:uLnTx/>
                <a:uFillTx/>
                <a:latin typeface="Meiryo UI"/>
                <a:ea typeface="Meiryo UI"/>
                <a:cs typeface="+mn-cs"/>
              </a:rPr>
              <a:t>教材</a:t>
            </a:r>
            <a:endParaRPr kumimoji="0" lang="en-US" altLang="ja-JP" sz="1600" b="0" i="0" u="none" strike="noStrike" kern="0" cap="none" spc="0" normalizeH="0" baseline="0" noProof="0" dirty="0">
              <a:ln>
                <a:noFill/>
              </a:ln>
              <a:solidFill>
                <a:srgbClr val="FFFFFF"/>
              </a:solidFill>
              <a:effectLst/>
              <a:uLnTx/>
              <a:uFillTx/>
              <a:latin typeface="Meiryo UI"/>
              <a:ea typeface="Meiryo UI"/>
              <a:cs typeface="+mn-cs"/>
            </a:endParaRPr>
          </a:p>
        </p:txBody>
      </p:sp>
    </p:spTree>
    <p:extLst>
      <p:ext uri="{BB962C8B-B14F-4D97-AF65-F5344CB8AC3E}">
        <p14:creationId xmlns:p14="http://schemas.microsoft.com/office/powerpoint/2010/main" val="1586838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CBA4C7D-4162-495F-F249-C111FFED06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srgbClr val="FFFFFF"/>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100" b="0" i="0" u="none" strike="noStrike" kern="1200" cap="none" spc="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endParaRPr>
          </a:p>
        </p:txBody>
      </p:sp>
      <p:sp>
        <p:nvSpPr>
          <p:cNvPr id="4" name="タイトル 3">
            <a:extLst>
              <a:ext uri="{FF2B5EF4-FFF2-40B4-BE49-F238E27FC236}">
                <a16:creationId xmlns:a16="http://schemas.microsoft.com/office/drawing/2014/main" id="{96FCAEF3-0845-E0E0-6F4F-943FA4BCB61E}"/>
              </a:ext>
            </a:extLst>
          </p:cNvPr>
          <p:cNvSpPr>
            <a:spLocks noGrp="1"/>
          </p:cNvSpPr>
          <p:nvPr>
            <p:ph type="title"/>
          </p:nvPr>
        </p:nvSpPr>
        <p:spPr>
          <a:xfrm>
            <a:off x="664073" y="214694"/>
            <a:ext cx="9448718" cy="676276"/>
          </a:xfrm>
        </p:spPr>
        <p:txBody>
          <a:bodyPr/>
          <a:lstStyle/>
          <a:p>
            <a:r>
              <a:rPr kumimoji="1" lang="ja-JP" altLang="en-US" noProof="1"/>
              <a:t>デジタル基盤を利用したデータスペースの共通化　</a:t>
            </a:r>
            <a:endParaRPr kumimoji="1" lang="ja-JP" altLang="en-US" dirty="0"/>
          </a:p>
        </p:txBody>
      </p:sp>
      <p:sp>
        <p:nvSpPr>
          <p:cNvPr id="8" name="正方形/長方形 7">
            <a:extLst>
              <a:ext uri="{FF2B5EF4-FFF2-40B4-BE49-F238E27FC236}">
                <a16:creationId xmlns:a16="http://schemas.microsoft.com/office/drawing/2014/main" id="{8A51F8A1-C0A3-8D62-E9E3-0B906EB3219E}"/>
              </a:ext>
            </a:extLst>
          </p:cNvPr>
          <p:cNvSpPr/>
          <p:nvPr/>
        </p:nvSpPr>
        <p:spPr>
          <a:xfrm>
            <a:off x="4774931" y="1777710"/>
            <a:ext cx="2259723" cy="1520503"/>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1">
                <a:ln>
                  <a:noFill/>
                </a:ln>
                <a:solidFill>
                  <a:srgbClr val="FFFFFF"/>
                </a:solidFill>
                <a:effectLst/>
                <a:uLnTx/>
                <a:uFillTx/>
                <a:latin typeface="Meiryo UI"/>
                <a:ea typeface="Meiryo UI"/>
                <a:cs typeface="+mn-cs"/>
              </a:rPr>
              <a:t>A</a:t>
            </a:r>
            <a:r>
              <a:rPr kumimoji="1" lang="ja-JP" altLang="en-US" sz="1800" b="0" i="0" u="none" strike="noStrike" kern="1200" cap="none" spc="0" normalizeH="0" baseline="0" noProof="1">
                <a:ln>
                  <a:noFill/>
                </a:ln>
                <a:solidFill>
                  <a:srgbClr val="FFFFFF"/>
                </a:solidFill>
                <a:effectLst/>
                <a:uLnTx/>
                <a:uFillTx/>
                <a:latin typeface="Meiryo UI"/>
                <a:ea typeface="Meiryo UI"/>
                <a:cs typeface="+mn-cs"/>
              </a:rPr>
              <a:t>業界</a:t>
            </a:r>
            <a:endParaRPr kumimoji="1" lang="en-US" altLang="ja-JP" sz="1800" b="0" i="0" u="none" strike="noStrike" kern="1200" cap="none" spc="0" normalizeH="0" baseline="0" noProof="1">
              <a:ln>
                <a:noFill/>
              </a:ln>
              <a:solidFill>
                <a:srgbClr val="FFFFFF"/>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1">
                <a:ln>
                  <a:noFill/>
                </a:ln>
                <a:solidFill>
                  <a:srgbClr val="FFFFFF"/>
                </a:solidFill>
                <a:effectLst/>
                <a:uLnTx/>
                <a:uFillTx/>
                <a:latin typeface="Meiryo UI"/>
                <a:ea typeface="Meiryo UI"/>
                <a:cs typeface="+mn-cs"/>
              </a:rPr>
              <a:t>データスペース</a:t>
            </a: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9" name="正方形/長方形 8">
            <a:extLst>
              <a:ext uri="{FF2B5EF4-FFF2-40B4-BE49-F238E27FC236}">
                <a16:creationId xmlns:a16="http://schemas.microsoft.com/office/drawing/2014/main" id="{E4DCA6C8-F1A0-ECE3-1F8D-65818CD36BEC}"/>
              </a:ext>
            </a:extLst>
          </p:cNvPr>
          <p:cNvSpPr/>
          <p:nvPr/>
        </p:nvSpPr>
        <p:spPr>
          <a:xfrm>
            <a:off x="9756382" y="1777710"/>
            <a:ext cx="2259723" cy="1520503"/>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1">
                <a:ln>
                  <a:noFill/>
                </a:ln>
                <a:solidFill>
                  <a:srgbClr val="FFFFFF"/>
                </a:solidFill>
                <a:effectLst/>
                <a:uLnTx/>
                <a:uFillTx/>
                <a:latin typeface="Meiryo UI"/>
                <a:ea typeface="Meiryo UI"/>
                <a:cs typeface="+mn-cs"/>
              </a:rPr>
              <a:t>X</a:t>
            </a:r>
            <a:r>
              <a:rPr kumimoji="1" lang="ja-JP" altLang="en-US" sz="1800" b="0" i="0" u="none" strike="noStrike" kern="1200" cap="none" spc="0" normalizeH="0" baseline="0" noProof="1">
                <a:ln>
                  <a:noFill/>
                </a:ln>
                <a:solidFill>
                  <a:srgbClr val="FFFFFF"/>
                </a:solidFill>
                <a:effectLst/>
                <a:uLnTx/>
                <a:uFillTx/>
                <a:latin typeface="Meiryo UI"/>
                <a:ea typeface="Meiryo UI"/>
                <a:cs typeface="+mn-cs"/>
              </a:rPr>
              <a:t>業界</a:t>
            </a:r>
            <a:endParaRPr kumimoji="1" lang="en-US" altLang="ja-JP" sz="1800" b="0" i="0" u="none" strike="noStrike" kern="1200" cap="none" spc="0" normalizeH="0" baseline="0" noProof="1">
              <a:ln>
                <a:noFill/>
              </a:ln>
              <a:solidFill>
                <a:srgbClr val="FFFFFF"/>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1">
                <a:ln>
                  <a:noFill/>
                </a:ln>
                <a:solidFill>
                  <a:srgbClr val="FFFFFF"/>
                </a:solidFill>
                <a:effectLst/>
                <a:uLnTx/>
                <a:uFillTx/>
                <a:latin typeface="Meiryo UI"/>
                <a:ea typeface="Meiryo UI"/>
                <a:cs typeface="+mn-cs"/>
              </a:rPr>
              <a:t>データスペース</a:t>
            </a: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15" name="正方形/長方形 14">
            <a:extLst>
              <a:ext uri="{FF2B5EF4-FFF2-40B4-BE49-F238E27FC236}">
                <a16:creationId xmlns:a16="http://schemas.microsoft.com/office/drawing/2014/main" id="{0F1BCA1D-CAC3-C3A4-EED8-C72D1DB86517}"/>
              </a:ext>
            </a:extLst>
          </p:cNvPr>
          <p:cNvSpPr/>
          <p:nvPr/>
        </p:nvSpPr>
        <p:spPr>
          <a:xfrm>
            <a:off x="4774929" y="3466940"/>
            <a:ext cx="7244784" cy="1383584"/>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1">
                <a:ln>
                  <a:noFill/>
                </a:ln>
                <a:solidFill>
                  <a:srgbClr val="FFFFFF"/>
                </a:solidFill>
                <a:effectLst/>
                <a:uLnTx/>
                <a:uFillTx/>
                <a:latin typeface="Meiryo UI"/>
                <a:ea typeface="Meiryo UI"/>
                <a:cs typeface="+mn-cs"/>
              </a:rPr>
              <a:t>業界・分野横断</a:t>
            </a:r>
            <a:r>
              <a:rPr kumimoji="1" lang="en-US" altLang="ja-JP" sz="1800" b="0" i="0" u="none" strike="noStrike" kern="1200" cap="none" spc="0" normalizeH="0" baseline="0" noProof="1">
                <a:ln>
                  <a:noFill/>
                </a:ln>
                <a:solidFill>
                  <a:srgbClr val="FFFFFF"/>
                </a:solidFill>
                <a:effectLst/>
                <a:uLnTx/>
                <a:uFillTx/>
                <a:latin typeface="Meiryo UI"/>
                <a:ea typeface="Meiryo UI"/>
                <a:cs typeface="+mn-cs"/>
              </a:rPr>
              <a:t>(クロスドメイン)</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1">
                <a:ln>
                  <a:noFill/>
                </a:ln>
                <a:solidFill>
                  <a:srgbClr val="FFFFFF"/>
                </a:solidFill>
                <a:effectLst/>
                <a:uLnTx/>
                <a:uFillTx/>
                <a:latin typeface="Meiryo UI"/>
                <a:ea typeface="Meiryo UI"/>
                <a:cs typeface="+mn-cs"/>
              </a:rPr>
              <a:t>データスペース</a:t>
            </a: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30" name="正方形/長方形 29">
            <a:extLst>
              <a:ext uri="{FF2B5EF4-FFF2-40B4-BE49-F238E27FC236}">
                <a16:creationId xmlns:a16="http://schemas.microsoft.com/office/drawing/2014/main" id="{C94A3B4D-3AD3-704F-3834-E199A38E3662}"/>
              </a:ext>
            </a:extLst>
          </p:cNvPr>
          <p:cNvSpPr/>
          <p:nvPr/>
        </p:nvSpPr>
        <p:spPr>
          <a:xfrm>
            <a:off x="7168164" y="1777710"/>
            <a:ext cx="2259723" cy="1520503"/>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1">
                <a:ln>
                  <a:noFill/>
                </a:ln>
                <a:solidFill>
                  <a:srgbClr val="FFFFFF"/>
                </a:solidFill>
                <a:effectLst/>
                <a:uLnTx/>
                <a:uFillTx/>
                <a:latin typeface="Meiryo UI"/>
                <a:ea typeface="Meiryo UI"/>
                <a:cs typeface="+mn-cs"/>
              </a:rPr>
              <a:t>B</a:t>
            </a:r>
            <a:r>
              <a:rPr kumimoji="1" lang="ja-JP" altLang="en-US" sz="1800" b="0" i="0" u="none" strike="noStrike" kern="1200" cap="none" spc="0" normalizeH="0" baseline="0" noProof="1">
                <a:ln>
                  <a:noFill/>
                </a:ln>
                <a:solidFill>
                  <a:srgbClr val="FFFFFF"/>
                </a:solidFill>
                <a:effectLst/>
                <a:uLnTx/>
                <a:uFillTx/>
                <a:latin typeface="Meiryo UI"/>
                <a:ea typeface="Meiryo UI"/>
                <a:cs typeface="+mn-cs"/>
              </a:rPr>
              <a:t>業界</a:t>
            </a:r>
            <a:endParaRPr kumimoji="1" lang="en-US" altLang="ja-JP" sz="1800" b="0" i="0" u="none" strike="noStrike" kern="1200" cap="none" spc="0" normalizeH="0" baseline="0" noProof="1">
              <a:ln>
                <a:noFill/>
              </a:ln>
              <a:solidFill>
                <a:srgbClr val="FFFFFF"/>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1">
                <a:ln>
                  <a:noFill/>
                </a:ln>
                <a:solidFill>
                  <a:srgbClr val="FFFFFF"/>
                </a:solidFill>
                <a:effectLst/>
                <a:uLnTx/>
                <a:uFillTx/>
                <a:latin typeface="Meiryo UI"/>
                <a:ea typeface="Meiryo UI"/>
                <a:cs typeface="+mn-cs"/>
              </a:rPr>
              <a:t>データスペース</a:t>
            </a: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cxnSp>
        <p:nvCxnSpPr>
          <p:cNvPr id="46" name="直線コネクタ 45">
            <a:extLst>
              <a:ext uri="{FF2B5EF4-FFF2-40B4-BE49-F238E27FC236}">
                <a16:creationId xmlns:a16="http://schemas.microsoft.com/office/drawing/2014/main" id="{65827D59-045F-D7EF-3F32-0083AFC29ABD}"/>
              </a:ext>
            </a:extLst>
          </p:cNvPr>
          <p:cNvCxnSpPr>
            <a:cxnSpLocks/>
          </p:cNvCxnSpPr>
          <p:nvPr/>
        </p:nvCxnSpPr>
        <p:spPr>
          <a:xfrm>
            <a:off x="5904793" y="3298213"/>
            <a:ext cx="2918" cy="168727"/>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9FE52BE8-59E7-EDC6-D337-BF57A7969744}"/>
              </a:ext>
            </a:extLst>
          </p:cNvPr>
          <p:cNvCxnSpPr>
            <a:cxnSpLocks/>
          </p:cNvCxnSpPr>
          <p:nvPr/>
        </p:nvCxnSpPr>
        <p:spPr>
          <a:xfrm>
            <a:off x="8250062" y="3298213"/>
            <a:ext cx="2918" cy="168727"/>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A0ED5818-CD34-D6F7-423D-2F2194DDAD66}"/>
              </a:ext>
            </a:extLst>
          </p:cNvPr>
          <p:cNvCxnSpPr>
            <a:cxnSpLocks/>
          </p:cNvCxnSpPr>
          <p:nvPr/>
        </p:nvCxnSpPr>
        <p:spPr>
          <a:xfrm>
            <a:off x="10857802" y="3298213"/>
            <a:ext cx="2918" cy="168727"/>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D746B8C2-FDFF-94F9-8663-0C916C70DFC1}"/>
              </a:ext>
            </a:extLst>
          </p:cNvPr>
          <p:cNvCxnSpPr>
            <a:cxnSpLocks/>
          </p:cNvCxnSpPr>
          <p:nvPr/>
        </p:nvCxnSpPr>
        <p:spPr>
          <a:xfrm flipV="1">
            <a:off x="5751466" y="4415326"/>
            <a:ext cx="4057880" cy="952782"/>
          </a:xfrm>
          <a:prstGeom prst="straightConnector1">
            <a:avLst/>
          </a:prstGeom>
          <a:ln w="38100">
            <a:solidFill>
              <a:srgbClr val="C00000"/>
            </a:solidFill>
            <a:prstDash val="solid"/>
            <a:tailEnd type="triangle" w="lg" len="lg"/>
          </a:ln>
        </p:spPr>
        <p:style>
          <a:lnRef idx="1">
            <a:schemeClr val="accent2"/>
          </a:lnRef>
          <a:fillRef idx="0">
            <a:schemeClr val="accent2"/>
          </a:fillRef>
          <a:effectRef idx="0">
            <a:schemeClr val="accent2"/>
          </a:effectRef>
          <a:fontRef idx="minor">
            <a:schemeClr val="tx1"/>
          </a:fontRef>
        </p:style>
      </p:cxnSp>
      <p:cxnSp>
        <p:nvCxnSpPr>
          <p:cNvPr id="51" name="直線矢印コネクタ 50">
            <a:extLst>
              <a:ext uri="{FF2B5EF4-FFF2-40B4-BE49-F238E27FC236}">
                <a16:creationId xmlns:a16="http://schemas.microsoft.com/office/drawing/2014/main" id="{50EF0C7F-DEF5-1FA4-B182-56AC8D4792E4}"/>
              </a:ext>
            </a:extLst>
          </p:cNvPr>
          <p:cNvCxnSpPr>
            <a:cxnSpLocks/>
          </p:cNvCxnSpPr>
          <p:nvPr/>
        </p:nvCxnSpPr>
        <p:spPr>
          <a:xfrm flipV="1">
            <a:off x="5751466" y="2865325"/>
            <a:ext cx="4097082" cy="2502783"/>
          </a:xfrm>
          <a:prstGeom prst="straightConnector1">
            <a:avLst/>
          </a:prstGeom>
          <a:ln w="38100">
            <a:solidFill>
              <a:srgbClr val="C00000"/>
            </a:solidFill>
            <a:prstDash val="solid"/>
            <a:tailEnd type="triangle" w="lg" len="lg"/>
          </a:ln>
        </p:spPr>
        <p:style>
          <a:lnRef idx="1">
            <a:schemeClr val="accent2"/>
          </a:lnRef>
          <a:fillRef idx="0">
            <a:schemeClr val="accent2"/>
          </a:fillRef>
          <a:effectRef idx="0">
            <a:schemeClr val="accent2"/>
          </a:effectRef>
          <a:fontRef idx="minor">
            <a:schemeClr val="tx1"/>
          </a:fontRef>
        </p:style>
      </p:cxnSp>
      <p:cxnSp>
        <p:nvCxnSpPr>
          <p:cNvPr id="55" name="直線矢印コネクタ 54">
            <a:extLst>
              <a:ext uri="{FF2B5EF4-FFF2-40B4-BE49-F238E27FC236}">
                <a16:creationId xmlns:a16="http://schemas.microsoft.com/office/drawing/2014/main" id="{23D621B4-3C70-4762-6861-7E90065510C7}"/>
              </a:ext>
            </a:extLst>
          </p:cNvPr>
          <p:cNvCxnSpPr>
            <a:cxnSpLocks/>
          </p:cNvCxnSpPr>
          <p:nvPr/>
        </p:nvCxnSpPr>
        <p:spPr>
          <a:xfrm flipV="1">
            <a:off x="5731035" y="2882615"/>
            <a:ext cx="1564667" cy="2485493"/>
          </a:xfrm>
          <a:prstGeom prst="straightConnector1">
            <a:avLst/>
          </a:prstGeom>
          <a:ln w="38100">
            <a:solidFill>
              <a:srgbClr val="C00000"/>
            </a:solidFill>
            <a:prstDash val="solid"/>
            <a:tailEnd type="triangle" w="lg" len="lg"/>
          </a:ln>
        </p:spPr>
        <p:style>
          <a:lnRef idx="1">
            <a:schemeClr val="accent2"/>
          </a:lnRef>
          <a:fillRef idx="0">
            <a:schemeClr val="accent2"/>
          </a:fillRef>
          <a:effectRef idx="0">
            <a:schemeClr val="accent2"/>
          </a:effectRef>
          <a:fontRef idx="minor">
            <a:schemeClr val="tx1"/>
          </a:fontRef>
        </p:style>
      </p:cxnSp>
      <p:cxnSp>
        <p:nvCxnSpPr>
          <p:cNvPr id="58" name="直線矢印コネクタ 57">
            <a:extLst>
              <a:ext uri="{FF2B5EF4-FFF2-40B4-BE49-F238E27FC236}">
                <a16:creationId xmlns:a16="http://schemas.microsoft.com/office/drawing/2014/main" id="{2D096D87-036D-9D33-9950-F63E0161824E}"/>
              </a:ext>
            </a:extLst>
          </p:cNvPr>
          <p:cNvCxnSpPr>
            <a:cxnSpLocks/>
          </p:cNvCxnSpPr>
          <p:nvPr/>
        </p:nvCxnSpPr>
        <p:spPr>
          <a:xfrm flipV="1">
            <a:off x="5751466" y="3153233"/>
            <a:ext cx="178046" cy="2214875"/>
          </a:xfrm>
          <a:prstGeom prst="straightConnector1">
            <a:avLst/>
          </a:prstGeom>
          <a:ln w="38100">
            <a:solidFill>
              <a:srgbClr val="C00000"/>
            </a:solidFill>
            <a:prstDash val="solid"/>
            <a:tailEnd type="triangle" w="lg" len="lg"/>
          </a:ln>
        </p:spPr>
        <p:style>
          <a:lnRef idx="1">
            <a:schemeClr val="accent2"/>
          </a:lnRef>
          <a:fillRef idx="0">
            <a:schemeClr val="accent2"/>
          </a:fillRef>
          <a:effectRef idx="0">
            <a:schemeClr val="accent2"/>
          </a:effectRef>
          <a:fontRef idx="minor">
            <a:schemeClr val="tx1"/>
          </a:fontRef>
        </p:style>
      </p:cxnSp>
      <p:sp>
        <p:nvSpPr>
          <p:cNvPr id="62" name="テキスト ボックス 61">
            <a:extLst>
              <a:ext uri="{FF2B5EF4-FFF2-40B4-BE49-F238E27FC236}">
                <a16:creationId xmlns:a16="http://schemas.microsoft.com/office/drawing/2014/main" id="{F42C3CB2-2C61-936A-479E-0FE8EA9CD09B}"/>
              </a:ext>
            </a:extLst>
          </p:cNvPr>
          <p:cNvSpPr txBox="1"/>
          <p:nvPr/>
        </p:nvSpPr>
        <p:spPr>
          <a:xfrm>
            <a:off x="4591700" y="4936005"/>
            <a:ext cx="121219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Meiryo UI"/>
                <a:ea typeface="Meiryo UI"/>
                <a:cs typeface="+mn-cs"/>
              </a:rPr>
              <a:t>使用</a:t>
            </a:r>
            <a:r>
              <a:rPr kumimoji="1" lang="en-US" altLang="ja-JP" sz="1800" b="0" i="0" u="none" strike="noStrike" kern="1200" cap="none" spc="0" normalizeH="0" baseline="0" noProof="0" dirty="0">
                <a:ln>
                  <a:noFill/>
                </a:ln>
                <a:solidFill>
                  <a:srgbClr val="FF0000"/>
                </a:solidFill>
                <a:effectLst/>
                <a:uLnTx/>
                <a:uFillTx/>
                <a:latin typeface="Meiryo UI"/>
                <a:ea typeface="Meiryo UI"/>
                <a:cs typeface="+mn-cs"/>
              </a:rPr>
              <a:t>/</a:t>
            </a:r>
            <a:r>
              <a:rPr kumimoji="1" lang="ja-JP" altLang="en-US" sz="1800" b="0" i="0" u="none" strike="noStrike" kern="1200" cap="none" spc="0" normalizeH="0" baseline="0" noProof="0" dirty="0">
                <a:ln>
                  <a:noFill/>
                </a:ln>
                <a:solidFill>
                  <a:srgbClr val="FF0000"/>
                </a:solidFill>
                <a:effectLst/>
                <a:uLnTx/>
                <a:uFillTx/>
                <a:latin typeface="Meiryo UI"/>
                <a:ea typeface="Meiryo UI"/>
                <a:cs typeface="+mn-cs"/>
              </a:rPr>
              <a:t>参照</a:t>
            </a:r>
          </a:p>
        </p:txBody>
      </p:sp>
      <p:sp>
        <p:nvSpPr>
          <p:cNvPr id="16" name="コンテンツ プレースホルダー 1">
            <a:extLst>
              <a:ext uri="{FF2B5EF4-FFF2-40B4-BE49-F238E27FC236}">
                <a16:creationId xmlns:a16="http://schemas.microsoft.com/office/drawing/2014/main" id="{D633E1E2-8468-7740-F2B0-6CB5A1702E68}"/>
              </a:ext>
            </a:extLst>
          </p:cNvPr>
          <p:cNvSpPr txBox="1">
            <a:spLocks/>
          </p:cNvSpPr>
          <p:nvPr/>
        </p:nvSpPr>
        <p:spPr>
          <a:xfrm>
            <a:off x="586743" y="1761691"/>
            <a:ext cx="4490749" cy="2183377"/>
          </a:xfrm>
          <a:prstGeom prst="rect">
            <a:avLst/>
          </a:prstGeom>
        </p:spPr>
        <p:txBody>
          <a:bodyPr/>
          <a:lstStyle>
            <a:lvl1pPr marL="342898" indent="-342898" algn="l" rtl="0" eaLnBrk="1" fontAlgn="base" hangingPunct="1">
              <a:spcBef>
                <a:spcPct val="20000"/>
              </a:spcBef>
              <a:spcAft>
                <a:spcPct val="0"/>
              </a:spcAft>
              <a:buClr>
                <a:srgbClr val="000066"/>
              </a:buClr>
              <a:buFont typeface="Wingdings" pitchFamily="2" charset="2"/>
              <a:buChar char="s"/>
              <a:defRPr kumimoji="1" sz="28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2000" b="0" i="0" u="none" strike="noStrike" kern="0" cap="none" spc="0" normalizeH="0" baseline="0" noProof="1">
                <a:ln>
                  <a:noFill/>
                </a:ln>
                <a:solidFill>
                  <a:schemeClr val="tx2"/>
                </a:solidFill>
                <a:effectLst/>
                <a:uLnTx/>
                <a:uFillTx/>
                <a:latin typeface="Meiryo UI" panose="020B0604030504040204" pitchFamily="34" charset="-128"/>
                <a:ea typeface="Meiryo UI" panose="020B0604030504040204" pitchFamily="34" charset="-128"/>
                <a:cs typeface="+mn-cs"/>
              </a:rPr>
              <a:t>デジタル基盤の</a:t>
            </a:r>
            <a:endParaRPr kumimoji="1" lang="en-US" altLang="ja-JP" sz="2000" b="0" i="0" u="none" strike="noStrike" kern="0" cap="none" spc="0" normalizeH="0" baseline="0" noProof="1">
              <a:ln>
                <a:noFill/>
              </a:ln>
              <a:solidFill>
                <a:schemeClr val="tx2"/>
              </a:solidFill>
              <a:effectLst/>
              <a:uLnTx/>
              <a:uFillTx/>
              <a:latin typeface="Meiryo UI" panose="020B0604030504040204" pitchFamily="34" charset="-128"/>
              <a:ea typeface="Meiryo UI" panose="020B0604030504040204" pitchFamily="34" charset="-128"/>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2000" b="0" i="0" u="none" strike="noStrike" kern="0" cap="none" spc="0" normalizeH="0" baseline="0" noProof="1">
                <a:ln>
                  <a:noFill/>
                </a:ln>
                <a:solidFill>
                  <a:schemeClr val="tx2"/>
                </a:solidFill>
                <a:effectLst/>
                <a:uLnTx/>
                <a:uFillTx/>
                <a:latin typeface="Meiryo UI" panose="020B0604030504040204" pitchFamily="34" charset="-128"/>
                <a:ea typeface="Meiryo UI" panose="020B0604030504040204" pitchFamily="34" charset="-128"/>
                <a:cs typeface="+mn-cs"/>
              </a:rPr>
              <a:t>「共通サービス」や「共通機能」を</a:t>
            </a:r>
            <a:endParaRPr kumimoji="1" lang="en-US" altLang="ja-JP" sz="2000" b="0" i="0" u="none" strike="noStrike" kern="0" cap="none" spc="0" normalizeH="0" baseline="0" noProof="1">
              <a:ln>
                <a:noFill/>
              </a:ln>
              <a:solidFill>
                <a:schemeClr val="tx2"/>
              </a:solidFill>
              <a:effectLst/>
              <a:uLnTx/>
              <a:uFillTx/>
              <a:latin typeface="Meiryo UI" panose="020B0604030504040204" pitchFamily="34" charset="-128"/>
              <a:ea typeface="Meiryo UI" panose="020B0604030504040204" pitchFamily="34" charset="-128"/>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2000" b="0" i="0" u="none" strike="noStrike" kern="0" cap="none" spc="0" normalizeH="0" baseline="0" noProof="1">
                <a:ln>
                  <a:noFill/>
                </a:ln>
                <a:solidFill>
                  <a:schemeClr val="tx2"/>
                </a:solidFill>
                <a:effectLst/>
                <a:uLnTx/>
                <a:uFillTx/>
                <a:latin typeface="Meiryo UI" panose="020B0604030504040204" pitchFamily="34" charset="-128"/>
                <a:ea typeface="Meiryo UI" panose="020B0604030504040204" pitchFamily="34" charset="-128"/>
                <a:cs typeface="+mn-cs"/>
              </a:rPr>
              <a:t>各データスペースで使用</a:t>
            </a:r>
            <a:endParaRPr kumimoji="1" lang="en-US" altLang="ja-JP" sz="2000" b="0" i="0" u="none" strike="noStrike" kern="0" cap="none" spc="0" normalizeH="0" baseline="0" noProof="1">
              <a:ln>
                <a:noFill/>
              </a:ln>
              <a:solidFill>
                <a:schemeClr val="tx2"/>
              </a:solidFill>
              <a:effectLst/>
              <a:uLnTx/>
              <a:uFillTx/>
              <a:latin typeface="Meiryo UI" panose="020B0604030504040204" pitchFamily="34" charset="-128"/>
              <a:ea typeface="Meiryo UI" panose="020B0604030504040204" pitchFamily="34" charset="-128"/>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2000" b="0" i="0" u="none" strike="noStrike" kern="0" cap="none" spc="0" normalizeH="0" baseline="0" noProof="0" dirty="0">
                <a:ln>
                  <a:noFill/>
                </a:ln>
                <a:solidFill>
                  <a:schemeClr val="tx2"/>
                </a:solidFill>
                <a:effectLst/>
                <a:uLnTx/>
                <a:uFillTx/>
                <a:latin typeface="Meiryo UI" panose="020B0604030504040204" pitchFamily="34" charset="-128"/>
                <a:ea typeface="Meiryo UI" panose="020B0604030504040204" pitchFamily="34" charset="-128"/>
                <a:cs typeface="+mn-cs"/>
              </a:rPr>
              <a:t>↓</a:t>
            </a:r>
            <a:endParaRPr kumimoji="1" lang="en-US" altLang="ja-JP" sz="2000" b="0" i="0" u="none" strike="noStrike" kern="0" cap="none" spc="0" normalizeH="0" baseline="0" noProof="0" dirty="0">
              <a:ln>
                <a:noFill/>
              </a:ln>
              <a:solidFill>
                <a:schemeClr val="tx2"/>
              </a:solidFill>
              <a:effectLst/>
              <a:uLnTx/>
              <a:uFillTx/>
              <a:latin typeface="Meiryo UI" panose="020B0604030504040204" pitchFamily="34" charset="-128"/>
              <a:ea typeface="Meiryo UI" panose="020B0604030504040204" pitchFamily="34" charset="-128"/>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2000" b="0" i="0" u="none" strike="noStrike" kern="0" cap="none" spc="0" normalizeH="0" baseline="0" noProof="0" dirty="0">
                <a:ln>
                  <a:noFill/>
                </a:ln>
                <a:solidFill>
                  <a:schemeClr val="tx2"/>
                </a:solidFill>
                <a:effectLst/>
                <a:uLnTx/>
                <a:uFillTx/>
                <a:latin typeface="Meiryo UI" panose="020B0604030504040204" pitchFamily="34" charset="-128"/>
                <a:ea typeface="Meiryo UI" panose="020B0604030504040204" pitchFamily="34" charset="-128"/>
                <a:cs typeface="+mn-cs"/>
              </a:rPr>
              <a:t>異業種間でも</a:t>
            </a:r>
            <a:endParaRPr kumimoji="1" lang="en-US" altLang="ja-JP" sz="2000" b="0" i="0" u="none" strike="noStrike" kern="0" cap="none" spc="0" normalizeH="0" baseline="0" noProof="0" dirty="0">
              <a:ln>
                <a:noFill/>
              </a:ln>
              <a:solidFill>
                <a:schemeClr val="tx2"/>
              </a:solidFill>
              <a:effectLst/>
              <a:uLnTx/>
              <a:uFillTx/>
              <a:latin typeface="Meiryo UI" panose="020B0604030504040204" pitchFamily="34" charset="-128"/>
              <a:ea typeface="Meiryo UI" panose="020B0604030504040204" pitchFamily="34" charset="-128"/>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2000" b="0" i="0" u="none" strike="noStrike" kern="0" cap="none" spc="0" normalizeH="0" baseline="0" noProof="0" dirty="0">
                <a:ln>
                  <a:noFill/>
                </a:ln>
                <a:solidFill>
                  <a:srgbClr val="C00000"/>
                </a:solidFill>
                <a:effectLst/>
                <a:uLnTx/>
                <a:uFillTx/>
                <a:latin typeface="Meiryo UI" panose="020B0604030504040204" pitchFamily="34" charset="-128"/>
                <a:ea typeface="Meiryo UI" panose="020B0604030504040204" pitchFamily="34" charset="-128"/>
                <a:cs typeface="+mn-cs"/>
              </a:rPr>
              <a:t>共通化できる</a:t>
            </a:r>
          </a:p>
        </p:txBody>
      </p:sp>
      <p:cxnSp>
        <p:nvCxnSpPr>
          <p:cNvPr id="31" name="直線コネクタ 30">
            <a:extLst>
              <a:ext uri="{FF2B5EF4-FFF2-40B4-BE49-F238E27FC236}">
                <a16:creationId xmlns:a16="http://schemas.microsoft.com/office/drawing/2014/main" id="{4FB96D1F-EA27-972D-0FB7-3DA6CCA5DC1A}"/>
              </a:ext>
            </a:extLst>
          </p:cNvPr>
          <p:cNvCxnSpPr>
            <a:cxnSpLocks/>
          </p:cNvCxnSpPr>
          <p:nvPr/>
        </p:nvCxnSpPr>
        <p:spPr>
          <a:xfrm>
            <a:off x="2450665" y="6017773"/>
            <a:ext cx="2398735" cy="70609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635710BC-15BD-167B-BBDE-6F525E159AB2}"/>
              </a:ext>
            </a:extLst>
          </p:cNvPr>
          <p:cNvCxnSpPr>
            <a:cxnSpLocks/>
          </p:cNvCxnSpPr>
          <p:nvPr/>
        </p:nvCxnSpPr>
        <p:spPr>
          <a:xfrm>
            <a:off x="4201247" y="4847407"/>
            <a:ext cx="599670" cy="55235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B87C5C18-3804-7B75-3917-1D380FA4390C}"/>
              </a:ext>
            </a:extLst>
          </p:cNvPr>
          <p:cNvCxnSpPr>
            <a:cxnSpLocks/>
          </p:cNvCxnSpPr>
          <p:nvPr/>
        </p:nvCxnSpPr>
        <p:spPr>
          <a:xfrm>
            <a:off x="4201247" y="4847407"/>
            <a:ext cx="589354" cy="0"/>
          </a:xfrm>
          <a:prstGeom prst="line">
            <a:avLst/>
          </a:prstGeom>
          <a:ln w="19050">
            <a:solidFill>
              <a:srgbClr val="9190D5"/>
            </a:solidFill>
            <a:prstDash val="dash"/>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5CC016E8-2E5C-8885-7BE7-4F166ADB3D1B}"/>
              </a:ext>
            </a:extLst>
          </p:cNvPr>
          <p:cNvCxnSpPr>
            <a:cxnSpLocks/>
            <a:stCxn id="11" idx="0"/>
          </p:cNvCxnSpPr>
          <p:nvPr/>
        </p:nvCxnSpPr>
        <p:spPr>
          <a:xfrm flipV="1">
            <a:off x="2599733" y="1791025"/>
            <a:ext cx="2175196" cy="2133889"/>
          </a:xfrm>
          <a:prstGeom prst="line">
            <a:avLst/>
          </a:prstGeom>
          <a:ln w="19050">
            <a:solidFill>
              <a:srgbClr val="9190D5"/>
            </a:solidFill>
            <a:prstDash val="dash"/>
          </a:ln>
        </p:spPr>
        <p:style>
          <a:lnRef idx="1">
            <a:schemeClr val="accent1"/>
          </a:lnRef>
          <a:fillRef idx="0">
            <a:schemeClr val="accent1"/>
          </a:fillRef>
          <a:effectRef idx="0">
            <a:schemeClr val="accent1"/>
          </a:effectRef>
          <a:fontRef idx="minor">
            <a:schemeClr val="tx1"/>
          </a:fontRef>
        </p:style>
      </p:cxnSp>
      <p:sp>
        <p:nvSpPr>
          <p:cNvPr id="89" name="テキスト ボックス 88">
            <a:extLst>
              <a:ext uri="{FF2B5EF4-FFF2-40B4-BE49-F238E27FC236}">
                <a16:creationId xmlns:a16="http://schemas.microsoft.com/office/drawing/2014/main" id="{169BB491-5ED0-4597-1EBD-DCEC05969D66}"/>
              </a:ext>
            </a:extLst>
          </p:cNvPr>
          <p:cNvSpPr txBox="1"/>
          <p:nvPr/>
        </p:nvSpPr>
        <p:spPr>
          <a:xfrm>
            <a:off x="3324756" y="5857693"/>
            <a:ext cx="140775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24235C"/>
                </a:solidFill>
                <a:effectLst/>
                <a:uLnTx/>
                <a:uFillTx/>
                <a:latin typeface="Meiryo UI"/>
                <a:ea typeface="Meiryo UI"/>
                <a:cs typeface="+mn-cs"/>
              </a:rPr>
              <a:t>デジタル基盤</a:t>
            </a:r>
          </a:p>
        </p:txBody>
      </p:sp>
      <p:sp>
        <p:nvSpPr>
          <p:cNvPr id="90" name="テキスト ボックス 89">
            <a:extLst>
              <a:ext uri="{FF2B5EF4-FFF2-40B4-BE49-F238E27FC236}">
                <a16:creationId xmlns:a16="http://schemas.microsoft.com/office/drawing/2014/main" id="{B833D383-218A-0C3C-B970-C549D46A2C7A}"/>
              </a:ext>
            </a:extLst>
          </p:cNvPr>
          <p:cNvSpPr txBox="1"/>
          <p:nvPr/>
        </p:nvSpPr>
        <p:spPr>
          <a:xfrm>
            <a:off x="3246629" y="3263420"/>
            <a:ext cx="158088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24235C"/>
                </a:solidFill>
                <a:effectLst/>
                <a:uLnTx/>
                <a:uFillTx/>
                <a:latin typeface="Meiryo UI"/>
                <a:ea typeface="Meiryo UI"/>
                <a:cs typeface="+mn-cs"/>
              </a:rPr>
              <a:t>データスペース</a:t>
            </a:r>
          </a:p>
        </p:txBody>
      </p:sp>
      <p:pic>
        <p:nvPicPr>
          <p:cNvPr id="2" name="図 1">
            <a:extLst>
              <a:ext uri="{FF2B5EF4-FFF2-40B4-BE49-F238E27FC236}">
                <a16:creationId xmlns:a16="http://schemas.microsoft.com/office/drawing/2014/main" id="{BE831E30-CA10-27AD-4872-91B517BB6818}"/>
              </a:ext>
            </a:extLst>
          </p:cNvPr>
          <p:cNvPicPr>
            <a:picLocks noChangeAspect="1"/>
          </p:cNvPicPr>
          <p:nvPr/>
        </p:nvPicPr>
        <p:blipFill>
          <a:blip r:embed="rId3"/>
          <a:stretch>
            <a:fillRect/>
          </a:stretch>
        </p:blipFill>
        <p:spPr>
          <a:xfrm>
            <a:off x="4774929" y="5368108"/>
            <a:ext cx="5743841" cy="1363013"/>
          </a:xfrm>
          <a:prstGeom prst="rect">
            <a:avLst/>
          </a:prstGeom>
        </p:spPr>
      </p:pic>
      <p:pic>
        <p:nvPicPr>
          <p:cNvPr id="5" name="図 4">
            <a:extLst>
              <a:ext uri="{FF2B5EF4-FFF2-40B4-BE49-F238E27FC236}">
                <a16:creationId xmlns:a16="http://schemas.microsoft.com/office/drawing/2014/main" id="{F824E87D-F100-2CFC-F66A-719523EC7E26}"/>
              </a:ext>
            </a:extLst>
          </p:cNvPr>
          <p:cNvPicPr>
            <a:picLocks noChangeAspect="1"/>
          </p:cNvPicPr>
          <p:nvPr/>
        </p:nvPicPr>
        <p:blipFill>
          <a:blip r:embed="rId3"/>
          <a:stretch>
            <a:fillRect/>
          </a:stretch>
        </p:blipFill>
        <p:spPr>
          <a:xfrm>
            <a:off x="4889175" y="2638252"/>
            <a:ext cx="2053195" cy="487223"/>
          </a:xfrm>
          <a:prstGeom prst="rect">
            <a:avLst/>
          </a:prstGeom>
        </p:spPr>
      </p:pic>
      <p:pic>
        <p:nvPicPr>
          <p:cNvPr id="6" name="図 5">
            <a:extLst>
              <a:ext uri="{FF2B5EF4-FFF2-40B4-BE49-F238E27FC236}">
                <a16:creationId xmlns:a16="http://schemas.microsoft.com/office/drawing/2014/main" id="{0FB93033-A6C5-4C0D-6AA1-E3CD4D6512A7}"/>
              </a:ext>
            </a:extLst>
          </p:cNvPr>
          <p:cNvPicPr>
            <a:picLocks noChangeAspect="1"/>
          </p:cNvPicPr>
          <p:nvPr/>
        </p:nvPicPr>
        <p:blipFill>
          <a:blip r:embed="rId3"/>
          <a:stretch>
            <a:fillRect/>
          </a:stretch>
        </p:blipFill>
        <p:spPr>
          <a:xfrm>
            <a:off x="7273663" y="2630359"/>
            <a:ext cx="2053195" cy="487223"/>
          </a:xfrm>
          <a:prstGeom prst="rect">
            <a:avLst/>
          </a:prstGeom>
        </p:spPr>
      </p:pic>
      <p:pic>
        <p:nvPicPr>
          <p:cNvPr id="7" name="図 6">
            <a:extLst>
              <a:ext uri="{FF2B5EF4-FFF2-40B4-BE49-F238E27FC236}">
                <a16:creationId xmlns:a16="http://schemas.microsoft.com/office/drawing/2014/main" id="{87DF6A2C-DCFF-86E8-09BF-27DF4CD5F705}"/>
              </a:ext>
            </a:extLst>
          </p:cNvPr>
          <p:cNvPicPr>
            <a:picLocks noChangeAspect="1"/>
          </p:cNvPicPr>
          <p:nvPr/>
        </p:nvPicPr>
        <p:blipFill>
          <a:blip r:embed="rId3"/>
          <a:stretch>
            <a:fillRect/>
          </a:stretch>
        </p:blipFill>
        <p:spPr>
          <a:xfrm>
            <a:off x="9868979" y="2621713"/>
            <a:ext cx="2053195" cy="487223"/>
          </a:xfrm>
          <a:prstGeom prst="rect">
            <a:avLst/>
          </a:prstGeom>
        </p:spPr>
      </p:pic>
      <p:pic>
        <p:nvPicPr>
          <p:cNvPr id="10" name="図 9">
            <a:extLst>
              <a:ext uri="{FF2B5EF4-FFF2-40B4-BE49-F238E27FC236}">
                <a16:creationId xmlns:a16="http://schemas.microsoft.com/office/drawing/2014/main" id="{77764A2F-12BB-EAED-6B37-7D215D4B329E}"/>
              </a:ext>
            </a:extLst>
          </p:cNvPr>
          <p:cNvPicPr>
            <a:picLocks noChangeAspect="1"/>
          </p:cNvPicPr>
          <p:nvPr/>
        </p:nvPicPr>
        <p:blipFill>
          <a:blip r:embed="rId3"/>
          <a:stretch>
            <a:fillRect/>
          </a:stretch>
        </p:blipFill>
        <p:spPr>
          <a:xfrm>
            <a:off x="9868979" y="4254620"/>
            <a:ext cx="2053195" cy="487223"/>
          </a:xfrm>
          <a:prstGeom prst="rect">
            <a:avLst/>
          </a:prstGeom>
        </p:spPr>
      </p:pic>
      <p:sp>
        <p:nvSpPr>
          <p:cNvPr id="12" name="コンテンツ プレースホルダー 25">
            <a:extLst>
              <a:ext uri="{FF2B5EF4-FFF2-40B4-BE49-F238E27FC236}">
                <a16:creationId xmlns:a16="http://schemas.microsoft.com/office/drawing/2014/main" id="{39F3B07E-E143-61F9-317F-37EA6DC5EAE8}"/>
              </a:ext>
            </a:extLst>
          </p:cNvPr>
          <p:cNvSpPr>
            <a:spLocks noGrp="1"/>
          </p:cNvSpPr>
          <p:nvPr>
            <p:ph idx="1"/>
          </p:nvPr>
        </p:nvSpPr>
        <p:spPr>
          <a:xfrm>
            <a:off x="345440" y="1271659"/>
            <a:ext cx="11727224" cy="425260"/>
          </a:xfrm>
        </p:spPr>
        <p:txBody>
          <a:bodyPr/>
          <a:lstStyle/>
          <a:p>
            <a:pPr marL="0" indent="0">
              <a:buNone/>
            </a:pPr>
            <a:r>
              <a:rPr lang="ja-JP" altLang="en-US" sz="2400" noProof="1">
                <a:solidFill>
                  <a:schemeClr val="tx2"/>
                </a:solidFill>
              </a:rPr>
              <a:t>■共通のデジタル基盤を利用することで、共通化ができ、アプリケーション開発も抑えることが可能</a:t>
            </a:r>
            <a:endParaRPr lang="en-US" altLang="ja-JP" sz="2400" dirty="0">
              <a:solidFill>
                <a:schemeClr val="tx2"/>
              </a:solidFill>
            </a:endParaRPr>
          </a:p>
        </p:txBody>
      </p:sp>
      <p:pic>
        <p:nvPicPr>
          <p:cNvPr id="11" name="図 10">
            <a:extLst>
              <a:ext uri="{FF2B5EF4-FFF2-40B4-BE49-F238E27FC236}">
                <a16:creationId xmlns:a16="http://schemas.microsoft.com/office/drawing/2014/main" id="{D94A86FD-2861-4BF8-B6BC-A4096A1E926B}"/>
              </a:ext>
            </a:extLst>
          </p:cNvPr>
          <p:cNvPicPr>
            <a:picLocks noChangeAspect="1"/>
          </p:cNvPicPr>
          <p:nvPr/>
        </p:nvPicPr>
        <p:blipFill>
          <a:blip r:embed="rId4"/>
          <a:stretch>
            <a:fillRect/>
          </a:stretch>
        </p:blipFill>
        <p:spPr>
          <a:xfrm>
            <a:off x="998219" y="3924914"/>
            <a:ext cx="3203027" cy="2080878"/>
          </a:xfrm>
          <a:prstGeom prst="rect">
            <a:avLst/>
          </a:prstGeom>
        </p:spPr>
      </p:pic>
    </p:spTree>
    <p:extLst>
      <p:ext uri="{BB962C8B-B14F-4D97-AF65-F5344CB8AC3E}">
        <p14:creationId xmlns:p14="http://schemas.microsoft.com/office/powerpoint/2010/main" val="1981471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4F942D2-AAAA-A389-D890-3379B9A18936}"/>
              </a:ext>
            </a:extLst>
          </p:cNvPr>
          <p:cNvSpPr/>
          <p:nvPr/>
        </p:nvSpPr>
        <p:spPr>
          <a:xfrm>
            <a:off x="534155" y="3720083"/>
            <a:ext cx="8682273" cy="204720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4" name="正方形/長方形 3">
            <a:extLst>
              <a:ext uri="{FF2B5EF4-FFF2-40B4-BE49-F238E27FC236}">
                <a16:creationId xmlns:a16="http://schemas.microsoft.com/office/drawing/2014/main" id="{E72E2D50-420D-9ADA-A931-664AA9B880D4}"/>
              </a:ext>
            </a:extLst>
          </p:cNvPr>
          <p:cNvSpPr/>
          <p:nvPr/>
        </p:nvSpPr>
        <p:spPr>
          <a:xfrm>
            <a:off x="1780660" y="2223814"/>
            <a:ext cx="4716000" cy="432000"/>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24235C"/>
                </a:solidFill>
                <a:effectLst/>
                <a:uLnTx/>
                <a:uFillTx/>
                <a:latin typeface="Meiryo UI"/>
                <a:ea typeface="Meiryo UI"/>
                <a:cs typeface="+mn-cs"/>
              </a:rPr>
              <a:t>法的なルール、組織</a:t>
            </a:r>
          </a:p>
        </p:txBody>
      </p:sp>
      <p:sp>
        <p:nvSpPr>
          <p:cNvPr id="5" name="正方形/長方形 4">
            <a:extLst>
              <a:ext uri="{FF2B5EF4-FFF2-40B4-BE49-F238E27FC236}">
                <a16:creationId xmlns:a16="http://schemas.microsoft.com/office/drawing/2014/main" id="{6A0BA9D9-BD92-E201-A533-349C33A56C96}"/>
              </a:ext>
            </a:extLst>
          </p:cNvPr>
          <p:cNvSpPr/>
          <p:nvPr/>
        </p:nvSpPr>
        <p:spPr>
          <a:xfrm>
            <a:off x="1782986" y="5849947"/>
            <a:ext cx="4716000" cy="432000"/>
          </a:xfrm>
          <a:prstGeom prst="rect">
            <a:avLst/>
          </a:prstGeom>
          <a:solidFill>
            <a:srgbClr val="7F99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1">
                <a:ln>
                  <a:noFill/>
                </a:ln>
                <a:solidFill>
                  <a:srgbClr val="FFFFFF"/>
                </a:solidFill>
                <a:effectLst/>
                <a:uLnTx/>
                <a:uFillTx/>
                <a:latin typeface="Meiryo UI"/>
                <a:ea typeface="Meiryo UI"/>
                <a:cs typeface="+mn-cs"/>
              </a:rPr>
              <a:t>データ</a:t>
            </a: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7" name="正方形/長方形 6">
            <a:extLst>
              <a:ext uri="{FF2B5EF4-FFF2-40B4-BE49-F238E27FC236}">
                <a16:creationId xmlns:a16="http://schemas.microsoft.com/office/drawing/2014/main" id="{0D34CB01-7FA8-066F-A1A5-367E24992BC1}"/>
              </a:ext>
            </a:extLst>
          </p:cNvPr>
          <p:cNvSpPr/>
          <p:nvPr/>
        </p:nvSpPr>
        <p:spPr>
          <a:xfrm>
            <a:off x="534155" y="3757828"/>
            <a:ext cx="5579411" cy="350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1">
                <a:ln>
                  <a:noFill/>
                </a:ln>
                <a:solidFill>
                  <a:srgbClr val="24235C"/>
                </a:solidFill>
                <a:effectLst/>
                <a:uLnTx/>
                <a:uFillTx/>
                <a:latin typeface="Meiryo UI"/>
                <a:ea typeface="Meiryo UI"/>
                <a:cs typeface="+mn-cs"/>
              </a:rPr>
              <a:t>デジタル</a:t>
            </a:r>
            <a:r>
              <a:rPr kumimoji="1" lang="ja-JP" altLang="en-US" sz="2000" b="0" i="0" u="none" strike="noStrike" kern="1200" cap="none" spc="0" normalizeH="0" baseline="0" noProof="1">
                <a:ln>
                  <a:noFill/>
                </a:ln>
                <a:solidFill>
                  <a:srgbClr val="24235C"/>
                </a:solidFill>
                <a:effectLst/>
                <a:uLnTx/>
                <a:uFillTx/>
                <a:latin typeface="Meiryo UI"/>
                <a:ea typeface="Meiryo UI"/>
                <a:cs typeface="+mn-cs"/>
              </a:rPr>
              <a:t>基盤</a:t>
            </a:r>
            <a:r>
              <a:rPr kumimoji="1" lang="en-US" altLang="ja-JP" sz="2000" b="0" i="0" u="none" strike="noStrike" kern="1200" cap="none" spc="0" normalizeH="0" baseline="0" noProof="1">
                <a:ln>
                  <a:noFill/>
                </a:ln>
                <a:solidFill>
                  <a:srgbClr val="24235C"/>
                </a:solidFill>
                <a:effectLst/>
                <a:uLnTx/>
                <a:uFillTx/>
                <a:latin typeface="Meiryo UI"/>
                <a:ea typeface="Meiryo UI"/>
                <a:cs typeface="+mn-cs"/>
              </a:rPr>
              <a:t>(</a:t>
            </a:r>
            <a:r>
              <a:rPr kumimoji="1" lang="ja-JP" altLang="en-US" sz="2000" b="0" i="0" u="none" strike="noStrike" kern="1200" cap="none" spc="0" normalizeH="0" baseline="0" noProof="1">
                <a:ln>
                  <a:noFill/>
                </a:ln>
                <a:solidFill>
                  <a:srgbClr val="24235C"/>
                </a:solidFill>
                <a:effectLst/>
                <a:uLnTx/>
                <a:uFillTx/>
                <a:latin typeface="Meiryo UI"/>
                <a:ea typeface="Meiryo UI"/>
                <a:cs typeface="+mn-cs"/>
              </a:rPr>
              <a:t>フレームワーク、プラットフォーム</a:t>
            </a:r>
            <a:r>
              <a:rPr kumimoji="1" lang="en-US" altLang="ja-JP" sz="2000" b="0" i="0" u="none" strike="noStrike" kern="1200" cap="none" spc="0" normalizeH="0" baseline="0" noProof="1">
                <a:ln>
                  <a:noFill/>
                </a:ln>
                <a:solidFill>
                  <a:srgbClr val="24235C"/>
                </a:solidFill>
                <a:effectLst/>
                <a:uLnTx/>
                <a:uFillTx/>
                <a:latin typeface="Meiryo UI"/>
                <a:ea typeface="Meiryo UI"/>
                <a:cs typeface="+mn-cs"/>
              </a:rPr>
              <a:t>)</a:t>
            </a:r>
          </a:p>
        </p:txBody>
      </p:sp>
      <p:sp>
        <p:nvSpPr>
          <p:cNvPr id="8" name="正方形/長方形 7">
            <a:extLst>
              <a:ext uri="{FF2B5EF4-FFF2-40B4-BE49-F238E27FC236}">
                <a16:creationId xmlns:a16="http://schemas.microsoft.com/office/drawing/2014/main" id="{C41D87E7-25C3-C575-F003-43CDEDCDF306}"/>
              </a:ext>
            </a:extLst>
          </p:cNvPr>
          <p:cNvSpPr/>
          <p:nvPr/>
        </p:nvSpPr>
        <p:spPr>
          <a:xfrm>
            <a:off x="1780660" y="1726092"/>
            <a:ext cx="4716000" cy="432000"/>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1">
                <a:ln>
                  <a:noFill/>
                </a:ln>
                <a:solidFill>
                  <a:srgbClr val="24235C"/>
                </a:solidFill>
                <a:effectLst/>
                <a:uLnTx/>
                <a:uFillTx/>
                <a:latin typeface="Meiryo UI"/>
                <a:ea typeface="Meiryo UI"/>
                <a:cs typeface="+mn-cs"/>
              </a:rPr>
              <a:t>政策戦略</a:t>
            </a:r>
            <a:endParaRPr kumimoji="1" lang="ja-JP" altLang="en-US" sz="1800" b="0" i="0" u="none" strike="noStrike" kern="1200" cap="none" spc="0" normalizeH="0" baseline="0" noProof="0" dirty="0">
              <a:ln>
                <a:noFill/>
              </a:ln>
              <a:solidFill>
                <a:srgbClr val="24235C"/>
              </a:solidFill>
              <a:effectLst/>
              <a:uLnTx/>
              <a:uFillTx/>
              <a:latin typeface="Meiryo UI"/>
              <a:ea typeface="Meiryo UI"/>
              <a:cs typeface="+mn-cs"/>
            </a:endParaRPr>
          </a:p>
        </p:txBody>
      </p:sp>
      <p:sp>
        <p:nvSpPr>
          <p:cNvPr id="9" name="正方形/長方形 8">
            <a:extLst>
              <a:ext uri="{FF2B5EF4-FFF2-40B4-BE49-F238E27FC236}">
                <a16:creationId xmlns:a16="http://schemas.microsoft.com/office/drawing/2014/main" id="{8734353E-ECEB-00AB-6CA9-8116904F51AE}"/>
              </a:ext>
            </a:extLst>
          </p:cNvPr>
          <p:cNvSpPr/>
          <p:nvPr/>
        </p:nvSpPr>
        <p:spPr>
          <a:xfrm>
            <a:off x="1803395" y="4187549"/>
            <a:ext cx="4211270" cy="432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1">
                <a:ln>
                  <a:noFill/>
                </a:ln>
                <a:solidFill>
                  <a:srgbClr val="FFFFFF"/>
                </a:solidFill>
                <a:effectLst/>
                <a:uLnTx/>
                <a:uFillTx/>
                <a:latin typeface="Meiryo UI"/>
                <a:ea typeface="Meiryo UI"/>
                <a:cs typeface="+mn-cs"/>
              </a:rPr>
              <a:t>　　　　</a:t>
            </a:r>
            <a:r>
              <a:rPr kumimoji="1" lang="en-US" altLang="ja-JP" sz="1800" b="0" i="0" u="none" strike="noStrike" kern="1200" cap="none" spc="0" normalizeH="0" baseline="0" noProof="1">
                <a:ln>
                  <a:noFill/>
                </a:ln>
                <a:solidFill>
                  <a:srgbClr val="FFFFFF"/>
                </a:solidFill>
                <a:effectLst/>
                <a:uLnTx/>
                <a:uFillTx/>
                <a:latin typeface="Meiryo UI"/>
                <a:ea typeface="Meiryo UI"/>
                <a:cs typeface="+mn-cs"/>
              </a:rPr>
              <a:t>共通サービス</a:t>
            </a:r>
            <a:r>
              <a:rPr kumimoji="1" lang="ja-JP" altLang="en-US" sz="1800" b="0" i="0" u="none" strike="noStrike" kern="1200" cap="none" spc="0" normalizeH="0" baseline="0" noProof="1">
                <a:ln>
                  <a:noFill/>
                </a:ln>
                <a:solidFill>
                  <a:srgbClr val="FFFFFF"/>
                </a:solidFill>
                <a:effectLst/>
                <a:uLnTx/>
                <a:uFillTx/>
                <a:latin typeface="Meiryo UI"/>
                <a:ea typeface="Meiryo UI"/>
                <a:cs typeface="+mn-cs"/>
              </a:rPr>
              <a:t>、ツール</a:t>
            </a:r>
            <a:endParaRPr kumimoji="1" lang="en-US" altLang="ja-JP" sz="1800" b="0" i="0" u="none" strike="noStrike" kern="1200" cap="none" spc="0" normalizeH="0" baseline="0" noProof="1">
              <a:ln>
                <a:noFill/>
              </a:ln>
              <a:solidFill>
                <a:srgbClr val="FFFFFF"/>
              </a:solidFill>
              <a:effectLst/>
              <a:uLnTx/>
              <a:uFillTx/>
              <a:latin typeface="Meiryo UI"/>
              <a:ea typeface="Meiryo UI"/>
              <a:cs typeface="+mn-cs"/>
            </a:endParaRPr>
          </a:p>
        </p:txBody>
      </p:sp>
      <p:sp>
        <p:nvSpPr>
          <p:cNvPr id="10" name="正方形/長方形 9">
            <a:extLst>
              <a:ext uri="{FF2B5EF4-FFF2-40B4-BE49-F238E27FC236}">
                <a16:creationId xmlns:a16="http://schemas.microsoft.com/office/drawing/2014/main" id="{560C4A26-55A9-DEC7-2B1F-C96E8F88713F}"/>
              </a:ext>
            </a:extLst>
          </p:cNvPr>
          <p:cNvSpPr/>
          <p:nvPr/>
        </p:nvSpPr>
        <p:spPr>
          <a:xfrm>
            <a:off x="1803393" y="5187103"/>
            <a:ext cx="4211272" cy="432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1">
                <a:ln>
                  <a:noFill/>
                </a:ln>
                <a:solidFill>
                  <a:srgbClr val="FFFFFF"/>
                </a:solidFill>
                <a:effectLst/>
                <a:uLnTx/>
                <a:uFillTx/>
                <a:latin typeface="Meiryo UI"/>
                <a:ea typeface="Meiryo UI"/>
                <a:cs typeface="+mn-cs"/>
              </a:rPr>
              <a:t>　　　　</a:t>
            </a:r>
            <a:r>
              <a:rPr kumimoji="1" lang="en-US" altLang="ja-JP" sz="1800" b="0" i="0" u="none" strike="noStrike" kern="1200" cap="none" spc="0" normalizeH="0" baseline="0" noProof="1">
                <a:ln>
                  <a:noFill/>
                </a:ln>
                <a:solidFill>
                  <a:srgbClr val="FFFFFF"/>
                </a:solidFill>
                <a:effectLst/>
                <a:uLnTx/>
                <a:uFillTx/>
                <a:latin typeface="Meiryo UI"/>
                <a:ea typeface="Meiryo UI"/>
                <a:cs typeface="+mn-cs"/>
              </a:rPr>
              <a:t>参照モデル</a:t>
            </a: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11" name="正方形/長方形 10">
            <a:extLst>
              <a:ext uri="{FF2B5EF4-FFF2-40B4-BE49-F238E27FC236}">
                <a16:creationId xmlns:a16="http://schemas.microsoft.com/office/drawing/2014/main" id="{F16A1479-1141-1888-ED52-D1A67E08FDF7}"/>
              </a:ext>
            </a:extLst>
          </p:cNvPr>
          <p:cNvSpPr/>
          <p:nvPr/>
        </p:nvSpPr>
        <p:spPr>
          <a:xfrm>
            <a:off x="1803393" y="4681749"/>
            <a:ext cx="4211271" cy="432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1">
                <a:ln>
                  <a:noFill/>
                </a:ln>
                <a:solidFill>
                  <a:srgbClr val="FFFFFF"/>
                </a:solidFill>
                <a:effectLst/>
                <a:uLnTx/>
                <a:uFillTx/>
                <a:latin typeface="Meiryo UI"/>
                <a:ea typeface="Meiryo UI"/>
                <a:cs typeface="+mn-cs"/>
              </a:rPr>
              <a:t>　　　　</a:t>
            </a:r>
            <a:r>
              <a:rPr kumimoji="1" lang="en-US" altLang="ja-JP" sz="1800" b="0" i="0" u="none" strike="noStrike" kern="1200" cap="none" spc="0" normalizeH="0" baseline="0" noProof="1">
                <a:ln>
                  <a:noFill/>
                </a:ln>
                <a:solidFill>
                  <a:srgbClr val="FFFFFF"/>
                </a:solidFill>
                <a:effectLst/>
                <a:uLnTx/>
                <a:uFillTx/>
                <a:latin typeface="Meiryo UI"/>
                <a:ea typeface="Meiryo UI"/>
                <a:cs typeface="+mn-cs"/>
              </a:rPr>
              <a:t>共通</a:t>
            </a:r>
            <a:r>
              <a:rPr kumimoji="1" lang="ja-JP" altLang="en-US" sz="1400" b="0" i="0" u="none" strike="noStrike" kern="1200" cap="none" spc="0" normalizeH="0" baseline="0" noProof="1">
                <a:ln>
                  <a:noFill/>
                </a:ln>
                <a:solidFill>
                  <a:srgbClr val="FFFFFF"/>
                </a:solidFill>
                <a:effectLst/>
                <a:uLnTx/>
                <a:uFillTx/>
                <a:latin typeface="Meiryo UI"/>
                <a:ea typeface="Meiryo UI"/>
                <a:cs typeface="+mn-cs"/>
              </a:rPr>
              <a:t> </a:t>
            </a:r>
            <a:r>
              <a:rPr kumimoji="1" lang="ja-JP" altLang="en-US" sz="1800" b="0" i="0" u="none" strike="noStrike" kern="1200" cap="none" spc="0" normalizeH="0" baseline="0" noProof="1">
                <a:ln>
                  <a:noFill/>
                </a:ln>
                <a:solidFill>
                  <a:srgbClr val="FFFFFF"/>
                </a:solidFill>
                <a:effectLst/>
                <a:uLnTx/>
                <a:uFillTx/>
                <a:latin typeface="Meiryo UI"/>
                <a:ea typeface="Meiryo UI"/>
                <a:cs typeface="+mn-cs"/>
              </a:rPr>
              <a:t>機能</a:t>
            </a: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pic>
        <p:nvPicPr>
          <p:cNvPr id="12" name="図 11" descr="図形  低い精度で自動的に生成された説明">
            <a:extLst>
              <a:ext uri="{FF2B5EF4-FFF2-40B4-BE49-F238E27FC236}">
                <a16:creationId xmlns:a16="http://schemas.microsoft.com/office/drawing/2014/main" id="{CE59324C-6E7F-3B30-C98B-79DFD32D1610}"/>
              </a:ext>
            </a:extLst>
          </p:cNvPr>
          <p:cNvPicPr>
            <a:picLocks noChangeAspect="1"/>
          </p:cNvPicPr>
          <p:nvPr/>
        </p:nvPicPr>
        <p:blipFill>
          <a:blip r:embed="rId3">
            <a:lum bright="70000" contrast="-70000"/>
          </a:blip>
          <a:stretch>
            <a:fillRect/>
          </a:stretch>
        </p:blipFill>
        <p:spPr>
          <a:xfrm>
            <a:off x="1784682" y="5125698"/>
            <a:ext cx="751057" cy="602327"/>
          </a:xfrm>
          <a:prstGeom prst="rect">
            <a:avLst/>
          </a:prstGeom>
        </p:spPr>
      </p:pic>
      <p:pic>
        <p:nvPicPr>
          <p:cNvPr id="13" name="図 12" descr="図形  低い精度で自動的に生成された説明">
            <a:extLst>
              <a:ext uri="{FF2B5EF4-FFF2-40B4-BE49-F238E27FC236}">
                <a16:creationId xmlns:a16="http://schemas.microsoft.com/office/drawing/2014/main" id="{03BA9C6A-89DB-F0BC-B4FC-4746D3BD8685}"/>
              </a:ext>
            </a:extLst>
          </p:cNvPr>
          <p:cNvPicPr>
            <a:picLocks noChangeAspect="1"/>
          </p:cNvPicPr>
          <p:nvPr/>
        </p:nvPicPr>
        <p:blipFill>
          <a:blip r:embed="rId4">
            <a:lum bright="70000" contrast="-70000"/>
          </a:blip>
          <a:stretch>
            <a:fillRect/>
          </a:stretch>
        </p:blipFill>
        <p:spPr>
          <a:xfrm>
            <a:off x="1805147" y="4638352"/>
            <a:ext cx="609732" cy="488989"/>
          </a:xfrm>
          <a:prstGeom prst="rect">
            <a:avLst/>
          </a:prstGeom>
        </p:spPr>
      </p:pic>
      <p:pic>
        <p:nvPicPr>
          <p:cNvPr id="14" name="コンテンツ プレースホルダー 14" descr="図形  低い精度で自動的に生成された説明">
            <a:extLst>
              <a:ext uri="{FF2B5EF4-FFF2-40B4-BE49-F238E27FC236}">
                <a16:creationId xmlns:a16="http://schemas.microsoft.com/office/drawing/2014/main" id="{1BA55C54-3E6D-FA9E-0A97-D3A9C2321737}"/>
              </a:ext>
            </a:extLst>
          </p:cNvPr>
          <p:cNvPicPr>
            <a:picLocks noChangeAspect="1"/>
          </p:cNvPicPr>
          <p:nvPr/>
        </p:nvPicPr>
        <p:blipFill>
          <a:blip r:embed="rId5">
            <a:lum bright="70000" contrast="-70000"/>
          </a:blip>
          <a:stretch>
            <a:fillRect/>
          </a:stretch>
        </p:blipFill>
        <p:spPr bwMode="auto">
          <a:xfrm>
            <a:off x="1869647" y="4230553"/>
            <a:ext cx="437369" cy="350758"/>
          </a:xfrm>
          <a:prstGeom prst="rect">
            <a:avLst/>
          </a:prstGeom>
          <a:solidFill>
            <a:schemeClr val="bg1">
              <a:alpha val="0"/>
            </a:schemeClr>
          </a:solidFill>
          <a:ln>
            <a:noFill/>
          </a:ln>
        </p:spPr>
      </p:pic>
      <p:sp>
        <p:nvSpPr>
          <p:cNvPr id="15" name="テキスト ボックス 14">
            <a:extLst>
              <a:ext uri="{FF2B5EF4-FFF2-40B4-BE49-F238E27FC236}">
                <a16:creationId xmlns:a16="http://schemas.microsoft.com/office/drawing/2014/main" id="{523DB962-9C19-D41D-911A-963EE0DD79B2}"/>
              </a:ext>
            </a:extLst>
          </p:cNvPr>
          <p:cNvSpPr txBox="1"/>
          <p:nvPr/>
        </p:nvSpPr>
        <p:spPr>
          <a:xfrm>
            <a:off x="4459784" y="4818940"/>
            <a:ext cx="138117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1">
                <a:ln>
                  <a:noFill/>
                </a:ln>
                <a:solidFill>
                  <a:srgbClr val="FFFFFF"/>
                </a:solidFill>
                <a:effectLst/>
                <a:uLnTx/>
                <a:uFillTx/>
                <a:latin typeface="Meiryo UI"/>
                <a:ea typeface="Meiryo UI"/>
                <a:cs typeface="+mn-cs"/>
              </a:rPr>
              <a:t>コネクタ</a:t>
            </a:r>
            <a:r>
              <a:rPr kumimoji="1" lang="ja-JP" altLang="en-US" sz="1000" b="0" i="0" u="none" strike="noStrike" kern="1200" cap="none" spc="0" normalizeH="0" baseline="0" noProof="1">
                <a:ln>
                  <a:noFill/>
                </a:ln>
                <a:solidFill>
                  <a:srgbClr val="FFFFFF"/>
                </a:solidFill>
                <a:effectLst/>
                <a:uLnTx/>
                <a:uFillTx/>
                <a:latin typeface="Meiryo UI"/>
                <a:ea typeface="Meiryo UI"/>
                <a:cs typeface="+mn-cs"/>
              </a:rPr>
              <a:t>、</a:t>
            </a:r>
            <a:r>
              <a:rPr kumimoji="1" lang="en-US" altLang="ja-JP" sz="1000" b="0" i="0" u="none" strike="noStrike" kern="1200" cap="none" spc="0" normalizeH="0" baseline="0" noProof="1">
                <a:ln>
                  <a:noFill/>
                </a:ln>
                <a:solidFill>
                  <a:srgbClr val="FFFFFF"/>
                </a:solidFill>
                <a:effectLst/>
                <a:uLnTx/>
                <a:uFillTx/>
                <a:latin typeface="Meiryo UI"/>
                <a:ea typeface="Meiryo UI"/>
                <a:cs typeface="+mn-cs"/>
              </a:rPr>
              <a:t>アクセス制御</a:t>
            </a:r>
          </a:p>
        </p:txBody>
      </p:sp>
      <p:sp>
        <p:nvSpPr>
          <p:cNvPr id="16" name="テキスト ボックス 15">
            <a:extLst>
              <a:ext uri="{FF2B5EF4-FFF2-40B4-BE49-F238E27FC236}">
                <a16:creationId xmlns:a16="http://schemas.microsoft.com/office/drawing/2014/main" id="{CD538760-1CA0-18A2-25DC-F5CE6D818CAD}"/>
              </a:ext>
            </a:extLst>
          </p:cNvPr>
          <p:cNvSpPr txBox="1"/>
          <p:nvPr/>
        </p:nvSpPr>
        <p:spPr>
          <a:xfrm>
            <a:off x="4456709" y="4280438"/>
            <a:ext cx="148309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1">
                <a:ln>
                  <a:noFill/>
                </a:ln>
                <a:solidFill>
                  <a:srgbClr val="FFFFFF"/>
                </a:solidFill>
                <a:effectLst/>
                <a:uLnTx/>
                <a:uFillTx/>
                <a:latin typeface="Meiryo UI"/>
                <a:ea typeface="Meiryo UI"/>
                <a:cs typeface="+mn-cs"/>
              </a:rPr>
              <a:t>データ</a:t>
            </a:r>
            <a:r>
              <a:rPr kumimoji="1" lang="en-US" altLang="ja-JP" sz="1000" b="0" i="0" u="none" strike="noStrike" kern="1200" cap="none" spc="0" normalizeH="0" baseline="0" noProof="1">
                <a:ln>
                  <a:noFill/>
                </a:ln>
                <a:solidFill>
                  <a:srgbClr val="FFFFFF"/>
                </a:solidFill>
                <a:effectLst/>
                <a:uLnTx/>
                <a:uFillTx/>
                <a:latin typeface="Meiryo UI"/>
                <a:ea typeface="Meiryo UI"/>
                <a:cs typeface="+mn-cs"/>
              </a:rPr>
              <a:t>カタログ</a:t>
            </a:r>
            <a:r>
              <a:rPr kumimoji="1" lang="ja-JP" altLang="en-US" sz="1000" b="0" i="0" u="none" strike="noStrike" kern="1200" cap="none" spc="0" normalizeH="0" baseline="0" noProof="1">
                <a:ln>
                  <a:noFill/>
                </a:ln>
                <a:solidFill>
                  <a:srgbClr val="FFFFFF"/>
                </a:solidFill>
                <a:effectLst/>
                <a:uLnTx/>
                <a:uFillTx/>
                <a:latin typeface="Meiryo UI"/>
                <a:ea typeface="Meiryo UI"/>
                <a:cs typeface="+mn-cs"/>
              </a:rPr>
              <a:t>、辞書、</a:t>
            </a:r>
            <a:r>
              <a:rPr kumimoji="1" lang="en-US" altLang="ja-JP" sz="1000" b="0" i="0" u="none" strike="noStrike" kern="1200" cap="none" spc="0" normalizeH="0" baseline="0" noProof="1">
                <a:ln>
                  <a:noFill/>
                </a:ln>
                <a:solidFill>
                  <a:srgbClr val="FFFFFF"/>
                </a:solidFill>
                <a:effectLst/>
                <a:uLnTx/>
                <a:uFillTx/>
                <a:latin typeface="Meiryo UI"/>
                <a:ea typeface="Meiryo UI"/>
                <a:cs typeface="+mn-cs"/>
              </a:rPr>
              <a:t>ID</a:t>
            </a:r>
          </a:p>
        </p:txBody>
      </p:sp>
      <p:sp>
        <p:nvSpPr>
          <p:cNvPr id="17" name="テキスト ボックス 16">
            <a:extLst>
              <a:ext uri="{FF2B5EF4-FFF2-40B4-BE49-F238E27FC236}">
                <a16:creationId xmlns:a16="http://schemas.microsoft.com/office/drawing/2014/main" id="{3BB95561-83A8-E999-F37F-0B24B2528425}"/>
              </a:ext>
            </a:extLst>
          </p:cNvPr>
          <p:cNvSpPr txBox="1"/>
          <p:nvPr/>
        </p:nvSpPr>
        <p:spPr>
          <a:xfrm>
            <a:off x="4029920" y="5304482"/>
            <a:ext cx="2018501"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1">
                <a:ln>
                  <a:noFill/>
                </a:ln>
                <a:solidFill>
                  <a:srgbClr val="FFFFFF"/>
                </a:solidFill>
                <a:effectLst/>
                <a:uLnTx/>
                <a:uFillTx/>
                <a:latin typeface="Meiryo UI"/>
                <a:ea typeface="Meiryo UI"/>
                <a:cs typeface="+mn-cs"/>
              </a:rPr>
              <a:t>技術的な</a:t>
            </a:r>
            <a:r>
              <a:rPr kumimoji="1" lang="en-US" altLang="ja-JP" sz="1000" b="0" i="0" u="none" strike="noStrike" kern="1200" cap="none" spc="0" normalizeH="0" baseline="0" noProof="1">
                <a:ln>
                  <a:noFill/>
                </a:ln>
                <a:solidFill>
                  <a:srgbClr val="FFFFFF"/>
                </a:solidFill>
                <a:effectLst/>
                <a:uLnTx/>
                <a:uFillTx/>
                <a:latin typeface="Meiryo UI"/>
                <a:ea typeface="Meiryo UI"/>
                <a:cs typeface="+mn-cs"/>
              </a:rPr>
              <a:t>ルール</a:t>
            </a:r>
            <a:r>
              <a:rPr kumimoji="1" lang="ja-JP" altLang="en-US" sz="1000" b="0" i="0" u="none" strike="noStrike" kern="1200" cap="none" spc="0" normalizeH="0" baseline="0" noProof="1">
                <a:ln>
                  <a:noFill/>
                </a:ln>
                <a:solidFill>
                  <a:srgbClr val="FFFFFF"/>
                </a:solidFill>
                <a:effectLst/>
                <a:uLnTx/>
                <a:uFillTx/>
                <a:latin typeface="Meiryo UI"/>
                <a:ea typeface="Meiryo UI"/>
                <a:cs typeface="+mn-cs"/>
              </a:rPr>
              <a:t>、データモデル、語彙</a:t>
            </a:r>
            <a:endParaRPr kumimoji="1" lang="en-US" altLang="ja-JP" sz="1000" b="0" i="0" u="none" strike="noStrike" kern="1200" cap="none" spc="0" normalizeH="0" baseline="0" noProof="1">
              <a:ln>
                <a:noFill/>
              </a:ln>
              <a:solidFill>
                <a:srgbClr val="FFFFFF"/>
              </a:solidFill>
              <a:effectLst/>
              <a:uLnTx/>
              <a:uFillTx/>
              <a:latin typeface="Meiryo UI"/>
              <a:ea typeface="Meiryo UI"/>
              <a:cs typeface="+mn-cs"/>
            </a:endParaRPr>
          </a:p>
        </p:txBody>
      </p:sp>
      <p:sp>
        <p:nvSpPr>
          <p:cNvPr id="20" name="テキスト ボックス 19">
            <a:extLst>
              <a:ext uri="{FF2B5EF4-FFF2-40B4-BE49-F238E27FC236}">
                <a16:creationId xmlns:a16="http://schemas.microsoft.com/office/drawing/2014/main" id="{2070E20C-D58A-6A25-B6BE-0A22D97D1CA1}"/>
              </a:ext>
            </a:extLst>
          </p:cNvPr>
          <p:cNvSpPr txBox="1"/>
          <p:nvPr/>
        </p:nvSpPr>
        <p:spPr>
          <a:xfrm>
            <a:off x="4342294" y="1843282"/>
            <a:ext cx="1015021"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1">
                <a:ln>
                  <a:noFill/>
                </a:ln>
                <a:solidFill>
                  <a:srgbClr val="24235C"/>
                </a:solidFill>
                <a:effectLst/>
                <a:uLnTx/>
                <a:uFillTx/>
                <a:latin typeface="Meiryo UI"/>
                <a:ea typeface="Meiryo UI"/>
                <a:cs typeface="+mn-cs"/>
              </a:rPr>
              <a:t>ビジョン、スコープ</a:t>
            </a:r>
            <a:endParaRPr kumimoji="1" lang="en-US" altLang="ja-JP" sz="1000" b="0" i="0" u="none" strike="noStrike" kern="1200" cap="none" spc="0" normalizeH="0" baseline="0" noProof="1">
              <a:ln>
                <a:noFill/>
              </a:ln>
              <a:solidFill>
                <a:srgbClr val="24235C"/>
              </a:solidFill>
              <a:effectLst/>
              <a:uLnTx/>
              <a:uFillTx/>
              <a:latin typeface="Meiryo UI"/>
              <a:ea typeface="Meiryo UI"/>
              <a:cs typeface="+mn-cs"/>
            </a:endParaRPr>
          </a:p>
        </p:txBody>
      </p:sp>
      <p:sp>
        <p:nvSpPr>
          <p:cNvPr id="23" name="正方形/長方形 22">
            <a:extLst>
              <a:ext uri="{FF2B5EF4-FFF2-40B4-BE49-F238E27FC236}">
                <a16:creationId xmlns:a16="http://schemas.microsoft.com/office/drawing/2014/main" id="{D9DDF5C5-3238-6F64-9464-3AD1EF5BC1AC}"/>
              </a:ext>
            </a:extLst>
          </p:cNvPr>
          <p:cNvSpPr/>
          <p:nvPr/>
        </p:nvSpPr>
        <p:spPr>
          <a:xfrm>
            <a:off x="1780660" y="3207306"/>
            <a:ext cx="4716000" cy="432000"/>
          </a:xfrm>
          <a:prstGeom prst="rect">
            <a:avLst/>
          </a:prstGeom>
          <a:solidFill>
            <a:srgbClr val="7F99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1">
                <a:ln>
                  <a:noFill/>
                </a:ln>
                <a:solidFill>
                  <a:srgbClr val="FFFFFF"/>
                </a:solidFill>
                <a:effectLst/>
                <a:uLnTx/>
                <a:uFillTx/>
                <a:latin typeface="Meiryo UI"/>
                <a:ea typeface="Meiryo UI"/>
                <a:cs typeface="+mn-cs"/>
              </a:rPr>
              <a:t>データスペース</a:t>
            </a: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24" name="正方形/長方形 23">
            <a:extLst>
              <a:ext uri="{FF2B5EF4-FFF2-40B4-BE49-F238E27FC236}">
                <a16:creationId xmlns:a16="http://schemas.microsoft.com/office/drawing/2014/main" id="{D9BD4804-D6A3-C36E-813B-AF52828E6973}"/>
              </a:ext>
            </a:extLst>
          </p:cNvPr>
          <p:cNvSpPr/>
          <p:nvPr/>
        </p:nvSpPr>
        <p:spPr>
          <a:xfrm>
            <a:off x="1782986" y="6358633"/>
            <a:ext cx="4716000" cy="432000"/>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1">
                <a:ln>
                  <a:noFill/>
                </a:ln>
                <a:solidFill>
                  <a:srgbClr val="24235C"/>
                </a:solidFill>
                <a:effectLst/>
                <a:uLnTx/>
                <a:uFillTx/>
                <a:latin typeface="Meiryo UI"/>
                <a:ea typeface="Meiryo UI"/>
                <a:cs typeface="+mn-cs"/>
              </a:rPr>
              <a:t>アセット </a:t>
            </a:r>
            <a:r>
              <a:rPr kumimoji="1" lang="en-US" altLang="ja-JP" sz="1800" b="0" i="0" u="none" strike="noStrike" kern="1200" cap="none" spc="0" normalizeH="0" baseline="0" noProof="1">
                <a:ln>
                  <a:noFill/>
                </a:ln>
                <a:solidFill>
                  <a:srgbClr val="24235C"/>
                </a:solidFill>
                <a:effectLst/>
                <a:uLnTx/>
                <a:uFillTx/>
                <a:latin typeface="Meiryo UI"/>
                <a:ea typeface="Meiryo UI"/>
                <a:cs typeface="+mn-cs"/>
              </a:rPr>
              <a:t>(</a:t>
            </a:r>
            <a:r>
              <a:rPr kumimoji="1" lang="ja-JP" altLang="en-US" sz="1800" b="0" i="0" u="none" strike="noStrike" kern="1200" cap="none" spc="0" normalizeH="0" baseline="0" noProof="1">
                <a:ln>
                  <a:noFill/>
                </a:ln>
                <a:solidFill>
                  <a:srgbClr val="24235C"/>
                </a:solidFill>
                <a:effectLst/>
                <a:uLnTx/>
                <a:uFillTx/>
                <a:latin typeface="Meiryo UI"/>
                <a:ea typeface="Meiryo UI"/>
                <a:cs typeface="+mn-cs"/>
              </a:rPr>
              <a:t>機器、システム</a:t>
            </a:r>
            <a:r>
              <a:rPr kumimoji="1" lang="en-US" altLang="ja-JP" sz="1800" b="0" i="0" u="none" strike="noStrike" kern="1200" cap="none" spc="0" normalizeH="0" baseline="0" noProof="1">
                <a:ln>
                  <a:noFill/>
                </a:ln>
                <a:solidFill>
                  <a:srgbClr val="24235C"/>
                </a:solidFill>
                <a:effectLst/>
                <a:uLnTx/>
                <a:uFillTx/>
                <a:latin typeface="Meiryo UI"/>
                <a:ea typeface="Meiryo UI"/>
                <a:cs typeface="+mn-cs"/>
              </a:rPr>
              <a:t>)</a:t>
            </a:r>
            <a:endParaRPr kumimoji="1" lang="ja-JP" altLang="en-US" sz="1800" b="0" i="0" u="none" strike="noStrike" kern="1200" cap="none" spc="0" normalizeH="0" baseline="0" noProof="0" dirty="0">
              <a:ln>
                <a:noFill/>
              </a:ln>
              <a:solidFill>
                <a:srgbClr val="24235C"/>
              </a:solidFill>
              <a:effectLst/>
              <a:uLnTx/>
              <a:uFillTx/>
              <a:latin typeface="Meiryo UI"/>
              <a:ea typeface="Meiryo UI"/>
              <a:cs typeface="+mn-cs"/>
            </a:endParaRPr>
          </a:p>
        </p:txBody>
      </p:sp>
      <p:sp>
        <p:nvSpPr>
          <p:cNvPr id="21" name="スライド番号プレースホルダー 2">
            <a:extLst>
              <a:ext uri="{FF2B5EF4-FFF2-40B4-BE49-F238E27FC236}">
                <a16:creationId xmlns:a16="http://schemas.microsoft.com/office/drawing/2014/main" id="{06B54117-71B6-6B8A-B9E4-77A8185ACB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srgbClr val="FFFFFF"/>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100" b="0" i="0" u="none" strike="noStrike" kern="1200" cap="none" spc="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endParaRPr>
          </a:p>
        </p:txBody>
      </p:sp>
      <p:sp>
        <p:nvSpPr>
          <p:cNvPr id="25" name="タイトル 1">
            <a:extLst>
              <a:ext uri="{FF2B5EF4-FFF2-40B4-BE49-F238E27FC236}">
                <a16:creationId xmlns:a16="http://schemas.microsoft.com/office/drawing/2014/main" id="{F8718C84-120A-67DC-519B-9DB1ABAC974A}"/>
              </a:ext>
            </a:extLst>
          </p:cNvPr>
          <p:cNvSpPr>
            <a:spLocks noGrp="1"/>
          </p:cNvSpPr>
          <p:nvPr>
            <p:ph type="title"/>
          </p:nvPr>
        </p:nvSpPr>
        <p:spPr>
          <a:xfrm>
            <a:off x="658813" y="208784"/>
            <a:ext cx="10340296" cy="676276"/>
          </a:xfrm>
        </p:spPr>
        <p:txBody>
          <a:bodyPr/>
          <a:lstStyle/>
          <a:p>
            <a:r>
              <a:rPr lang="ja-JP" altLang="en-US" sz="3200" dirty="0"/>
              <a:t>参考：データスペースを構成するアーキテクチャ全体像　</a:t>
            </a:r>
          </a:p>
        </p:txBody>
      </p:sp>
      <p:sp>
        <p:nvSpPr>
          <p:cNvPr id="26" name="テキスト ボックス 25">
            <a:extLst>
              <a:ext uri="{FF2B5EF4-FFF2-40B4-BE49-F238E27FC236}">
                <a16:creationId xmlns:a16="http://schemas.microsoft.com/office/drawing/2014/main" id="{A45BBA75-2B35-617C-FACB-76634CE69FD4}"/>
              </a:ext>
            </a:extLst>
          </p:cNvPr>
          <p:cNvSpPr txBox="1"/>
          <p:nvPr/>
        </p:nvSpPr>
        <p:spPr>
          <a:xfrm>
            <a:off x="4342294" y="6451522"/>
            <a:ext cx="194476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1">
                <a:ln>
                  <a:noFill/>
                </a:ln>
                <a:solidFill>
                  <a:srgbClr val="24235C"/>
                </a:solidFill>
                <a:effectLst/>
                <a:uLnTx/>
                <a:uFillTx/>
                <a:latin typeface="Meiryo UI"/>
                <a:ea typeface="Meiryo UI"/>
                <a:cs typeface="+mn-cs"/>
              </a:rPr>
              <a:t>IoT</a:t>
            </a:r>
            <a:r>
              <a:rPr kumimoji="1" lang="ja-JP" altLang="en-US" sz="1000" b="0" i="0" u="none" strike="noStrike" kern="1200" cap="none" spc="0" normalizeH="0" baseline="0" noProof="1">
                <a:ln>
                  <a:noFill/>
                </a:ln>
                <a:solidFill>
                  <a:srgbClr val="24235C"/>
                </a:solidFill>
                <a:effectLst/>
                <a:uLnTx/>
                <a:uFillTx/>
                <a:latin typeface="Meiryo UI"/>
                <a:ea typeface="Meiryo UI"/>
                <a:cs typeface="+mn-cs"/>
              </a:rPr>
              <a:t>センサー、ハードウェア、システム</a:t>
            </a:r>
            <a:endParaRPr kumimoji="1" lang="en-US" altLang="ja-JP" sz="1000" b="0" i="0" u="none" strike="noStrike" kern="1200" cap="none" spc="0" normalizeH="0" baseline="0" noProof="1">
              <a:ln>
                <a:noFill/>
              </a:ln>
              <a:solidFill>
                <a:srgbClr val="24235C"/>
              </a:solidFill>
              <a:effectLst/>
              <a:uLnTx/>
              <a:uFillTx/>
              <a:latin typeface="Meiryo UI"/>
              <a:ea typeface="Meiryo UI"/>
              <a:cs typeface="+mn-cs"/>
            </a:endParaRPr>
          </a:p>
        </p:txBody>
      </p:sp>
      <p:sp>
        <p:nvSpPr>
          <p:cNvPr id="28" name="テキスト ボックス 27">
            <a:extLst>
              <a:ext uri="{FF2B5EF4-FFF2-40B4-BE49-F238E27FC236}">
                <a16:creationId xmlns:a16="http://schemas.microsoft.com/office/drawing/2014/main" id="{B4A22FF6-8C45-2D89-77CB-42E612B98F03}"/>
              </a:ext>
            </a:extLst>
          </p:cNvPr>
          <p:cNvSpPr txBox="1"/>
          <p:nvPr/>
        </p:nvSpPr>
        <p:spPr>
          <a:xfrm>
            <a:off x="4342541" y="5957452"/>
            <a:ext cx="179889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1">
                <a:ln>
                  <a:noFill/>
                </a:ln>
                <a:solidFill>
                  <a:srgbClr val="FFFFFF"/>
                </a:solidFill>
                <a:effectLst/>
                <a:uLnTx/>
                <a:uFillTx/>
                <a:latin typeface="Meiryo UI"/>
                <a:ea typeface="Meiryo UI"/>
                <a:cs typeface="+mn-cs"/>
              </a:rPr>
              <a:t>ベース・レジストリ、オープンデータ</a:t>
            </a:r>
            <a:endParaRPr kumimoji="1" lang="en-US" altLang="ja-JP" sz="1000" b="0" i="0" u="none" strike="noStrike" kern="1200" cap="none" spc="0" normalizeH="0" baseline="0" noProof="1">
              <a:ln>
                <a:noFill/>
              </a:ln>
              <a:solidFill>
                <a:srgbClr val="FFFFFF"/>
              </a:solidFill>
              <a:effectLst/>
              <a:uLnTx/>
              <a:uFillTx/>
              <a:latin typeface="Meiryo UI"/>
              <a:ea typeface="Meiryo UI"/>
              <a:cs typeface="+mn-cs"/>
            </a:endParaRPr>
          </a:p>
        </p:txBody>
      </p:sp>
      <p:sp>
        <p:nvSpPr>
          <p:cNvPr id="6" name="正方形/長方形 5">
            <a:extLst>
              <a:ext uri="{FF2B5EF4-FFF2-40B4-BE49-F238E27FC236}">
                <a16:creationId xmlns:a16="http://schemas.microsoft.com/office/drawing/2014/main" id="{7E36A47C-7DC9-BD15-B4C6-6A3F94FE328E}"/>
              </a:ext>
            </a:extLst>
          </p:cNvPr>
          <p:cNvSpPr/>
          <p:nvPr/>
        </p:nvSpPr>
        <p:spPr>
          <a:xfrm>
            <a:off x="1780660" y="2708693"/>
            <a:ext cx="4716000" cy="432000"/>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24235C"/>
                </a:solidFill>
                <a:effectLst/>
                <a:uLnTx/>
                <a:uFillTx/>
                <a:latin typeface="Meiryo UI"/>
                <a:ea typeface="Meiryo UI"/>
                <a:cs typeface="+mn-cs"/>
              </a:rPr>
              <a:t>ビジネス、機能</a:t>
            </a:r>
          </a:p>
        </p:txBody>
      </p:sp>
      <p:sp>
        <p:nvSpPr>
          <p:cNvPr id="19" name="テキスト ボックス 18">
            <a:extLst>
              <a:ext uri="{FF2B5EF4-FFF2-40B4-BE49-F238E27FC236}">
                <a16:creationId xmlns:a16="http://schemas.microsoft.com/office/drawing/2014/main" id="{80A182A6-71A2-91BF-2B80-9EABCC38B57D}"/>
              </a:ext>
            </a:extLst>
          </p:cNvPr>
          <p:cNvSpPr txBox="1"/>
          <p:nvPr/>
        </p:nvSpPr>
        <p:spPr>
          <a:xfrm>
            <a:off x="4341374" y="2726659"/>
            <a:ext cx="129234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1">
                <a:ln>
                  <a:noFill/>
                </a:ln>
                <a:solidFill>
                  <a:srgbClr val="24235C"/>
                </a:solidFill>
                <a:effectLst/>
                <a:uLnTx/>
                <a:uFillTx/>
                <a:latin typeface="Meiryo UI"/>
                <a:ea typeface="Meiryo UI"/>
                <a:cs typeface="+mn-cs"/>
              </a:rPr>
              <a:t>データスペースを使った</a:t>
            </a:r>
            <a:endParaRPr kumimoji="1" lang="en-US" altLang="ja-JP" sz="1000" b="0" i="0" u="none" strike="noStrike" kern="1200" cap="none" spc="0" normalizeH="0" baseline="0" noProof="1">
              <a:ln>
                <a:noFill/>
              </a:ln>
              <a:solidFill>
                <a:srgbClr val="24235C"/>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1">
                <a:ln>
                  <a:noFill/>
                </a:ln>
                <a:solidFill>
                  <a:srgbClr val="24235C"/>
                </a:solidFill>
                <a:effectLst/>
                <a:uLnTx/>
                <a:uFillTx/>
                <a:latin typeface="Meiryo UI"/>
                <a:ea typeface="Meiryo UI"/>
                <a:cs typeface="+mn-cs"/>
              </a:rPr>
              <a:t>サービス、ソリューション</a:t>
            </a:r>
            <a:endParaRPr kumimoji="1" lang="en-US" altLang="ja-JP" sz="1000" b="0" i="0" u="none" strike="noStrike" kern="1200" cap="none" spc="0" normalizeH="0" baseline="0" noProof="1">
              <a:ln>
                <a:noFill/>
              </a:ln>
              <a:solidFill>
                <a:srgbClr val="24235C"/>
              </a:solidFill>
              <a:effectLst/>
              <a:uLnTx/>
              <a:uFillTx/>
              <a:latin typeface="Meiryo UI"/>
              <a:ea typeface="Meiryo UI"/>
              <a:cs typeface="+mn-cs"/>
            </a:endParaRPr>
          </a:p>
        </p:txBody>
      </p:sp>
      <p:sp>
        <p:nvSpPr>
          <p:cNvPr id="29" name="テキスト ボックス 28">
            <a:extLst>
              <a:ext uri="{FF2B5EF4-FFF2-40B4-BE49-F238E27FC236}">
                <a16:creationId xmlns:a16="http://schemas.microsoft.com/office/drawing/2014/main" id="{DEFD0B77-91D7-910E-D867-C1F64C47129B}"/>
              </a:ext>
            </a:extLst>
          </p:cNvPr>
          <p:cNvSpPr txBox="1"/>
          <p:nvPr/>
        </p:nvSpPr>
        <p:spPr>
          <a:xfrm>
            <a:off x="4337644" y="2331260"/>
            <a:ext cx="2039341"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1">
                <a:ln>
                  <a:noFill/>
                </a:ln>
                <a:solidFill>
                  <a:srgbClr val="24235C"/>
                </a:solidFill>
                <a:effectLst/>
                <a:uLnTx/>
                <a:uFillTx/>
                <a:latin typeface="Meiryo UI"/>
                <a:ea typeface="Meiryo UI"/>
                <a:cs typeface="+mn-cs"/>
              </a:rPr>
              <a:t>法律、規則、実施機関、運営組織</a:t>
            </a:r>
            <a:endParaRPr kumimoji="1" lang="en-US" altLang="ja-JP" sz="1000" b="0" i="0" u="none" strike="noStrike" kern="1200" cap="none" spc="0" normalizeH="0" baseline="0" noProof="1">
              <a:ln>
                <a:noFill/>
              </a:ln>
              <a:solidFill>
                <a:srgbClr val="24235C"/>
              </a:solidFill>
              <a:effectLst/>
              <a:uLnTx/>
              <a:uFillTx/>
              <a:latin typeface="Meiryo UI"/>
              <a:ea typeface="Meiryo UI"/>
              <a:cs typeface="+mn-cs"/>
            </a:endParaRPr>
          </a:p>
        </p:txBody>
      </p:sp>
      <p:sp>
        <p:nvSpPr>
          <p:cNvPr id="31" name="テキスト ボックス 30">
            <a:extLst>
              <a:ext uri="{FF2B5EF4-FFF2-40B4-BE49-F238E27FC236}">
                <a16:creationId xmlns:a16="http://schemas.microsoft.com/office/drawing/2014/main" id="{9CCC43F7-2F66-DE61-0E32-50F25242AF81}"/>
              </a:ext>
            </a:extLst>
          </p:cNvPr>
          <p:cNvSpPr txBox="1"/>
          <p:nvPr/>
        </p:nvSpPr>
        <p:spPr>
          <a:xfrm>
            <a:off x="4355763" y="3216313"/>
            <a:ext cx="184698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noProof="1">
                <a:solidFill>
                  <a:srgbClr val="FFFFFF"/>
                </a:solidFill>
                <a:latin typeface="Meiryo UI"/>
                <a:ea typeface="Meiryo UI"/>
              </a:rPr>
              <a:t>業界・分野横断の</a:t>
            </a:r>
            <a:r>
              <a:rPr kumimoji="1" lang="ja-JP" altLang="en-US" sz="1000" b="0" i="0" u="none" strike="noStrike" kern="1200" cap="none" spc="0" normalizeH="0" baseline="0" noProof="1">
                <a:ln>
                  <a:noFill/>
                </a:ln>
                <a:solidFill>
                  <a:srgbClr val="FFFFFF"/>
                </a:solidFill>
                <a:effectLst/>
                <a:uLnTx/>
                <a:uFillTx/>
                <a:latin typeface="Meiryo UI"/>
                <a:ea typeface="Meiryo UI"/>
                <a:cs typeface="+mn-cs"/>
              </a:rPr>
              <a:t>データスペース</a:t>
            </a:r>
            <a:endParaRPr kumimoji="1" lang="en-US" altLang="ja-JP" sz="1000" b="0" i="0" u="none" strike="noStrike" kern="1200" cap="none" spc="0" normalizeH="0" baseline="0" noProof="1">
              <a:ln>
                <a:noFill/>
              </a:ln>
              <a:solidFill>
                <a:srgbClr val="FFFFFF"/>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noProof="1">
                <a:solidFill>
                  <a:srgbClr val="FFFFFF"/>
                </a:solidFill>
                <a:latin typeface="Meiryo UI"/>
                <a:ea typeface="Meiryo UI"/>
              </a:rPr>
              <a:t>業界</a:t>
            </a:r>
            <a:r>
              <a:rPr kumimoji="1" lang="ja-JP" altLang="en-US" sz="1000" b="0" i="0" u="none" strike="noStrike" kern="1200" cap="none" spc="0" normalizeH="0" baseline="0" noProof="1">
                <a:ln>
                  <a:noFill/>
                </a:ln>
                <a:solidFill>
                  <a:srgbClr val="FFFFFF"/>
                </a:solidFill>
                <a:effectLst/>
                <a:uLnTx/>
                <a:uFillTx/>
                <a:latin typeface="Meiryo UI"/>
                <a:ea typeface="Meiryo UI"/>
                <a:cs typeface="+mn-cs"/>
              </a:rPr>
              <a:t>・分野ごとのデータスペース</a:t>
            </a:r>
            <a:endParaRPr kumimoji="1" lang="en-US" altLang="ja-JP" sz="1000" b="0" i="0" u="none" strike="noStrike" kern="1200" cap="none" spc="0" normalizeH="0" baseline="0" noProof="1">
              <a:ln>
                <a:noFill/>
              </a:ln>
              <a:solidFill>
                <a:srgbClr val="FFFFFF"/>
              </a:solidFill>
              <a:effectLst/>
              <a:uLnTx/>
              <a:uFillTx/>
              <a:latin typeface="Meiryo UI"/>
              <a:ea typeface="Meiryo UI"/>
              <a:cs typeface="+mn-cs"/>
            </a:endParaRPr>
          </a:p>
        </p:txBody>
      </p:sp>
      <p:sp>
        <p:nvSpPr>
          <p:cNvPr id="38" name="正方形/長方形 37">
            <a:extLst>
              <a:ext uri="{FF2B5EF4-FFF2-40B4-BE49-F238E27FC236}">
                <a16:creationId xmlns:a16="http://schemas.microsoft.com/office/drawing/2014/main" id="{B754D0F0-EA0B-E6F4-3D6A-DC80FE4EFA32}"/>
              </a:ext>
            </a:extLst>
          </p:cNvPr>
          <p:cNvSpPr/>
          <p:nvPr/>
        </p:nvSpPr>
        <p:spPr>
          <a:xfrm>
            <a:off x="6203950" y="4182243"/>
            <a:ext cx="2849518" cy="432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1">
                <a:ln>
                  <a:noFill/>
                </a:ln>
                <a:solidFill>
                  <a:srgbClr val="FFFFFF"/>
                </a:solidFill>
                <a:effectLst/>
                <a:uLnTx/>
                <a:uFillTx/>
                <a:latin typeface="Meiryo UI"/>
                <a:ea typeface="Meiryo UI"/>
                <a:cs typeface="+mn-cs"/>
              </a:rPr>
              <a:t>　　　開発環境</a:t>
            </a:r>
            <a:endParaRPr kumimoji="1" lang="en-US" altLang="ja-JP" sz="1800" b="0" i="0" u="none" strike="noStrike" kern="1200" cap="none" spc="0" normalizeH="0" baseline="0" noProof="1">
              <a:ln>
                <a:noFill/>
              </a:ln>
              <a:solidFill>
                <a:srgbClr val="FFFFFF"/>
              </a:solidFill>
              <a:effectLst/>
              <a:uLnTx/>
              <a:uFillTx/>
              <a:latin typeface="Meiryo UI"/>
              <a:ea typeface="Meiryo UI"/>
              <a:cs typeface="+mn-cs"/>
            </a:endParaRPr>
          </a:p>
        </p:txBody>
      </p:sp>
      <p:sp>
        <p:nvSpPr>
          <p:cNvPr id="39" name="正方形/長方形 38">
            <a:extLst>
              <a:ext uri="{FF2B5EF4-FFF2-40B4-BE49-F238E27FC236}">
                <a16:creationId xmlns:a16="http://schemas.microsoft.com/office/drawing/2014/main" id="{D80B05F3-48F6-7492-9D79-1FA2452BD0C3}"/>
              </a:ext>
            </a:extLst>
          </p:cNvPr>
          <p:cNvSpPr/>
          <p:nvPr/>
        </p:nvSpPr>
        <p:spPr>
          <a:xfrm>
            <a:off x="6203949" y="4681749"/>
            <a:ext cx="2849518" cy="432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1">
                <a:ln>
                  <a:noFill/>
                </a:ln>
                <a:solidFill>
                  <a:srgbClr val="FFFFFF"/>
                </a:solidFill>
                <a:effectLst/>
                <a:uLnTx/>
                <a:uFillTx/>
                <a:latin typeface="Meiryo UI"/>
                <a:ea typeface="Meiryo UI"/>
                <a:cs typeface="+mn-cs"/>
              </a:rPr>
              <a:t>　　　データ活用</a:t>
            </a:r>
            <a:endParaRPr kumimoji="1" lang="en-US" altLang="ja-JP" sz="1800" b="0" i="0" u="none" strike="noStrike" kern="1200" cap="none" spc="0" normalizeH="0" baseline="0" noProof="1">
              <a:ln>
                <a:noFill/>
              </a:ln>
              <a:solidFill>
                <a:srgbClr val="FFFFFF"/>
              </a:solidFill>
              <a:effectLst/>
              <a:uLnTx/>
              <a:uFillTx/>
              <a:latin typeface="Meiryo UI"/>
              <a:ea typeface="Meiryo UI"/>
              <a:cs typeface="+mn-cs"/>
            </a:endParaRPr>
          </a:p>
        </p:txBody>
      </p:sp>
      <p:sp>
        <p:nvSpPr>
          <p:cNvPr id="40" name="正方形/長方形 39">
            <a:extLst>
              <a:ext uri="{FF2B5EF4-FFF2-40B4-BE49-F238E27FC236}">
                <a16:creationId xmlns:a16="http://schemas.microsoft.com/office/drawing/2014/main" id="{C5B7A1FC-70D6-8440-66FC-C85AC1FB11C9}"/>
              </a:ext>
            </a:extLst>
          </p:cNvPr>
          <p:cNvSpPr/>
          <p:nvPr/>
        </p:nvSpPr>
        <p:spPr>
          <a:xfrm>
            <a:off x="6203948" y="5183556"/>
            <a:ext cx="2849518" cy="432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1">
                <a:ln>
                  <a:noFill/>
                </a:ln>
                <a:solidFill>
                  <a:srgbClr val="FFFFFF"/>
                </a:solidFill>
                <a:effectLst/>
                <a:uLnTx/>
                <a:uFillTx/>
                <a:latin typeface="Meiryo UI"/>
                <a:ea typeface="Meiryo UI"/>
                <a:cs typeface="+mn-cs"/>
              </a:rPr>
              <a:t>　　　ガイドライン</a:t>
            </a:r>
            <a:endParaRPr kumimoji="1" lang="en-US" altLang="ja-JP" sz="1800" b="0" i="0" u="none" strike="noStrike" kern="1200" cap="none" spc="0" normalizeH="0" baseline="0" noProof="1">
              <a:ln>
                <a:noFill/>
              </a:ln>
              <a:solidFill>
                <a:srgbClr val="FFFFFF"/>
              </a:solidFill>
              <a:effectLst/>
              <a:uLnTx/>
              <a:uFillTx/>
              <a:latin typeface="Meiryo UI"/>
              <a:ea typeface="Meiryo UI"/>
              <a:cs typeface="+mn-cs"/>
            </a:endParaRPr>
          </a:p>
        </p:txBody>
      </p:sp>
      <p:sp>
        <p:nvSpPr>
          <p:cNvPr id="41" name="テキスト ボックス 40">
            <a:extLst>
              <a:ext uri="{FF2B5EF4-FFF2-40B4-BE49-F238E27FC236}">
                <a16:creationId xmlns:a16="http://schemas.microsoft.com/office/drawing/2014/main" id="{84DB4533-2B4D-4AED-1DCB-A84C95BE58BA}"/>
              </a:ext>
            </a:extLst>
          </p:cNvPr>
          <p:cNvSpPr txBox="1"/>
          <p:nvPr/>
        </p:nvSpPr>
        <p:spPr>
          <a:xfrm>
            <a:off x="7994128" y="4282822"/>
            <a:ext cx="73609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1">
                <a:ln>
                  <a:noFill/>
                </a:ln>
                <a:solidFill>
                  <a:srgbClr val="FFFFFF"/>
                </a:solidFill>
                <a:effectLst/>
                <a:uLnTx/>
                <a:uFillTx/>
                <a:latin typeface="Meiryo UI"/>
                <a:ea typeface="Meiryo UI"/>
                <a:cs typeface="+mn-cs"/>
              </a:rPr>
              <a:t>テストベッド</a:t>
            </a:r>
            <a:endParaRPr kumimoji="1" lang="en-US" altLang="ja-JP" sz="1000" b="0" i="0" u="none" strike="noStrike" kern="1200" cap="none" spc="0" normalizeH="0" baseline="0" noProof="1">
              <a:ln>
                <a:noFill/>
              </a:ln>
              <a:solidFill>
                <a:srgbClr val="FFFFFF"/>
              </a:solidFill>
              <a:effectLst/>
              <a:uLnTx/>
              <a:uFillTx/>
              <a:latin typeface="Meiryo UI"/>
              <a:ea typeface="Meiryo UI"/>
              <a:cs typeface="+mn-cs"/>
            </a:endParaRPr>
          </a:p>
        </p:txBody>
      </p:sp>
      <p:sp>
        <p:nvSpPr>
          <p:cNvPr id="42" name="テキスト ボックス 41">
            <a:extLst>
              <a:ext uri="{FF2B5EF4-FFF2-40B4-BE49-F238E27FC236}">
                <a16:creationId xmlns:a16="http://schemas.microsoft.com/office/drawing/2014/main" id="{81203F57-D592-6F2C-7507-599F5DAABCA6}"/>
              </a:ext>
            </a:extLst>
          </p:cNvPr>
          <p:cNvSpPr txBox="1"/>
          <p:nvPr/>
        </p:nvSpPr>
        <p:spPr>
          <a:xfrm>
            <a:off x="8001000" y="4767516"/>
            <a:ext cx="57900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1">
                <a:ln>
                  <a:noFill/>
                </a:ln>
                <a:solidFill>
                  <a:srgbClr val="FFFFFF"/>
                </a:solidFill>
                <a:effectLst/>
                <a:uLnTx/>
                <a:uFillTx/>
                <a:latin typeface="Meiryo UI"/>
                <a:ea typeface="Meiryo UI"/>
                <a:cs typeface="+mn-cs"/>
              </a:rPr>
              <a:t>AI</a:t>
            </a:r>
            <a:r>
              <a:rPr kumimoji="1" lang="ja-JP" altLang="en-US" sz="1000" b="0" i="0" u="none" strike="noStrike" kern="1200" cap="none" spc="0" normalizeH="0" baseline="0" noProof="1">
                <a:ln>
                  <a:noFill/>
                </a:ln>
                <a:solidFill>
                  <a:srgbClr val="FFFFFF"/>
                </a:solidFill>
                <a:effectLst/>
                <a:uLnTx/>
                <a:uFillTx/>
                <a:latin typeface="Meiryo UI"/>
                <a:ea typeface="Meiryo UI"/>
                <a:cs typeface="+mn-cs"/>
              </a:rPr>
              <a:t>分析</a:t>
            </a:r>
            <a:endParaRPr kumimoji="1" lang="en-US" altLang="ja-JP" sz="1000" b="0" i="0" u="none" strike="noStrike" kern="1200" cap="none" spc="0" normalizeH="0" baseline="0" noProof="1">
              <a:ln>
                <a:noFill/>
              </a:ln>
              <a:solidFill>
                <a:srgbClr val="FFFFFF"/>
              </a:solidFill>
              <a:effectLst/>
              <a:uLnTx/>
              <a:uFillTx/>
              <a:latin typeface="Meiryo UI"/>
              <a:ea typeface="Meiryo UI"/>
              <a:cs typeface="+mn-cs"/>
            </a:endParaRPr>
          </a:p>
        </p:txBody>
      </p:sp>
      <p:sp>
        <p:nvSpPr>
          <p:cNvPr id="43" name="テキスト ボックス 42">
            <a:extLst>
              <a:ext uri="{FF2B5EF4-FFF2-40B4-BE49-F238E27FC236}">
                <a16:creationId xmlns:a16="http://schemas.microsoft.com/office/drawing/2014/main" id="{EB8FD689-901B-BA40-978A-912159A508B3}"/>
              </a:ext>
            </a:extLst>
          </p:cNvPr>
          <p:cNvSpPr txBox="1"/>
          <p:nvPr/>
        </p:nvSpPr>
        <p:spPr>
          <a:xfrm>
            <a:off x="7981298" y="5268243"/>
            <a:ext cx="90601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1">
                <a:ln>
                  <a:noFill/>
                </a:ln>
                <a:solidFill>
                  <a:srgbClr val="FFFFFF"/>
                </a:solidFill>
                <a:effectLst/>
                <a:uLnTx/>
                <a:uFillTx/>
                <a:latin typeface="Meiryo UI"/>
                <a:ea typeface="Meiryo UI"/>
                <a:cs typeface="+mn-cs"/>
              </a:rPr>
              <a:t>ナレッジ、教材</a:t>
            </a:r>
            <a:endParaRPr kumimoji="1" lang="en-US" altLang="ja-JP" sz="1000" b="0" i="0" u="none" strike="noStrike" kern="1200" cap="none" spc="0" normalizeH="0" baseline="0" noProof="1">
              <a:ln>
                <a:noFill/>
              </a:ln>
              <a:solidFill>
                <a:srgbClr val="FFFFFF"/>
              </a:solidFill>
              <a:effectLst/>
              <a:uLnTx/>
              <a:uFillTx/>
              <a:latin typeface="Meiryo UI"/>
              <a:ea typeface="Meiryo UI"/>
              <a:cs typeface="+mn-cs"/>
            </a:endParaRPr>
          </a:p>
        </p:txBody>
      </p:sp>
      <p:pic>
        <p:nvPicPr>
          <p:cNvPr id="46" name="グラフィックス 45" descr="ノート PC 枠線">
            <a:extLst>
              <a:ext uri="{FF2B5EF4-FFF2-40B4-BE49-F238E27FC236}">
                <a16:creationId xmlns:a16="http://schemas.microsoft.com/office/drawing/2014/main" id="{FEB059F1-8308-AFFA-F91C-D4E7F62561A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13511" y="4232113"/>
            <a:ext cx="379792" cy="379792"/>
          </a:xfrm>
          <a:prstGeom prst="rect">
            <a:avLst/>
          </a:prstGeom>
        </p:spPr>
      </p:pic>
      <p:pic>
        <p:nvPicPr>
          <p:cNvPr id="50" name="グラフィックス 49" descr="フォルダー検索 枠線">
            <a:extLst>
              <a:ext uri="{FF2B5EF4-FFF2-40B4-BE49-F238E27FC236}">
                <a16:creationId xmlns:a16="http://schemas.microsoft.com/office/drawing/2014/main" id="{CA8BC81C-76A4-C338-924F-2B103CDF969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25809" y="4734383"/>
            <a:ext cx="374359" cy="374359"/>
          </a:xfrm>
          <a:prstGeom prst="rect">
            <a:avLst/>
          </a:prstGeom>
        </p:spPr>
      </p:pic>
      <p:pic>
        <p:nvPicPr>
          <p:cNvPr id="52" name="グラフィックス 51" descr="開いた本 枠線">
            <a:extLst>
              <a:ext uri="{FF2B5EF4-FFF2-40B4-BE49-F238E27FC236}">
                <a16:creationId xmlns:a16="http://schemas.microsoft.com/office/drawing/2014/main" id="{E6DDB657-2EFA-2F46-2097-E6EF2BCEF18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25809" y="5226785"/>
            <a:ext cx="345541" cy="345541"/>
          </a:xfrm>
          <a:prstGeom prst="rect">
            <a:avLst/>
          </a:prstGeom>
        </p:spPr>
      </p:pic>
      <p:sp>
        <p:nvSpPr>
          <p:cNvPr id="3" name="左中かっこ 2">
            <a:extLst>
              <a:ext uri="{FF2B5EF4-FFF2-40B4-BE49-F238E27FC236}">
                <a16:creationId xmlns:a16="http://schemas.microsoft.com/office/drawing/2014/main" id="{505120FD-F1E0-9659-1F79-538FAF9FDB0F}"/>
              </a:ext>
            </a:extLst>
          </p:cNvPr>
          <p:cNvSpPr/>
          <p:nvPr/>
        </p:nvSpPr>
        <p:spPr>
          <a:xfrm>
            <a:off x="1546406" y="4179943"/>
            <a:ext cx="215842" cy="93523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24235C"/>
              </a:solidFill>
              <a:effectLst/>
              <a:uLnTx/>
              <a:uFillTx/>
              <a:latin typeface="Meiryo UI"/>
              <a:ea typeface="Meiryo UI"/>
              <a:cs typeface="+mn-cs"/>
            </a:endParaRPr>
          </a:p>
        </p:txBody>
      </p:sp>
      <p:sp>
        <p:nvSpPr>
          <p:cNvPr id="18" name="テキスト ボックス 17">
            <a:extLst>
              <a:ext uri="{FF2B5EF4-FFF2-40B4-BE49-F238E27FC236}">
                <a16:creationId xmlns:a16="http://schemas.microsoft.com/office/drawing/2014/main" id="{EE1F34C3-54DA-EC5E-D1FB-957DB42A7A59}"/>
              </a:ext>
            </a:extLst>
          </p:cNvPr>
          <p:cNvSpPr txBox="1"/>
          <p:nvPr/>
        </p:nvSpPr>
        <p:spPr>
          <a:xfrm>
            <a:off x="628338" y="4345964"/>
            <a:ext cx="122686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rPr>
              <a:t>ビルディング</a:t>
            </a:r>
            <a:endParaRPr kumimoji="1" lang="en-US" altLang="ja-JP" sz="1600" b="0"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rPr>
              <a:t>ブロック</a:t>
            </a:r>
            <a:endParaRPr kumimoji="1" lang="en-US" altLang="ja-JP" sz="1600" b="0"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endParaRPr>
          </a:p>
        </p:txBody>
      </p:sp>
      <p:sp>
        <p:nvSpPr>
          <p:cNvPr id="27" name="コンテンツ プレースホルダー 25">
            <a:extLst>
              <a:ext uri="{FF2B5EF4-FFF2-40B4-BE49-F238E27FC236}">
                <a16:creationId xmlns:a16="http://schemas.microsoft.com/office/drawing/2014/main" id="{CF18EF51-97A7-98AF-1BCC-C6E83C44A8D9}"/>
              </a:ext>
            </a:extLst>
          </p:cNvPr>
          <p:cNvSpPr>
            <a:spLocks noGrp="1"/>
          </p:cNvSpPr>
          <p:nvPr>
            <p:ph idx="1"/>
          </p:nvPr>
        </p:nvSpPr>
        <p:spPr>
          <a:xfrm>
            <a:off x="345440" y="1271659"/>
            <a:ext cx="11727224" cy="425260"/>
          </a:xfrm>
        </p:spPr>
        <p:txBody>
          <a:bodyPr/>
          <a:lstStyle/>
          <a:p>
            <a:pPr marL="0" indent="0">
              <a:buNone/>
            </a:pPr>
            <a:r>
              <a:rPr lang="ja-JP" altLang="en-US" sz="2400" noProof="1">
                <a:solidFill>
                  <a:schemeClr val="tx2"/>
                </a:solidFill>
              </a:rPr>
              <a:t>■</a:t>
            </a:r>
            <a:r>
              <a:rPr lang="en-US" altLang="ja-JP" sz="2400" noProof="1">
                <a:solidFill>
                  <a:schemeClr val="tx2"/>
                </a:solidFill>
              </a:rPr>
              <a:t>Society5.0</a:t>
            </a:r>
            <a:r>
              <a:rPr lang="ja-JP" altLang="en-US" sz="2400" noProof="1">
                <a:solidFill>
                  <a:schemeClr val="tx2"/>
                </a:solidFill>
              </a:rPr>
              <a:t>のアーキテクチャに基づき、整理をすることで、効率的に取組を進める必要がある</a:t>
            </a:r>
            <a:endParaRPr lang="en-US" altLang="ja-JP" sz="2400" dirty="0">
              <a:solidFill>
                <a:schemeClr val="tx2"/>
              </a:solidFill>
            </a:endParaRPr>
          </a:p>
        </p:txBody>
      </p:sp>
    </p:spTree>
    <p:extLst>
      <p:ext uri="{BB962C8B-B14F-4D97-AF65-F5344CB8AC3E}">
        <p14:creationId xmlns:p14="http://schemas.microsoft.com/office/powerpoint/2010/main" val="3779926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C0A07CD-6CAC-2635-9316-488A159BFBF7}"/>
              </a:ext>
            </a:extLst>
          </p:cNvPr>
          <p:cNvSpPr>
            <a:spLocks noGrp="1"/>
          </p:cNvSpPr>
          <p:nvPr>
            <p:ph type="title"/>
          </p:nvPr>
        </p:nvSpPr>
        <p:spPr>
          <a:xfrm>
            <a:off x="656453" y="229934"/>
            <a:ext cx="8063871" cy="676276"/>
          </a:xfrm>
        </p:spPr>
        <p:txBody>
          <a:bodyPr/>
          <a:lstStyle/>
          <a:p>
            <a:r>
              <a:rPr lang="ja-JP" altLang="en-US" noProof="1"/>
              <a:t>本資料について</a:t>
            </a:r>
            <a:endParaRPr lang="ja-JP" altLang="en-US" dirty="0"/>
          </a:p>
        </p:txBody>
      </p:sp>
      <p:sp>
        <p:nvSpPr>
          <p:cNvPr id="32" name="スライド番号プレースホルダー 3">
            <a:extLst>
              <a:ext uri="{FF2B5EF4-FFF2-40B4-BE49-F238E27FC236}">
                <a16:creationId xmlns:a16="http://schemas.microsoft.com/office/drawing/2014/main" id="{7BF4D9DD-D91C-5459-644D-2DA382728FC5}"/>
              </a:ext>
            </a:extLst>
          </p:cNvPr>
          <p:cNvSpPr>
            <a:spLocks noGrp="1"/>
          </p:cNvSpPr>
          <p:nvPr>
            <p:ph type="sldNum" sz="quarter" idx="12"/>
          </p:nvPr>
        </p:nvSpPr>
        <p:spPr>
          <a:xfrm>
            <a:off x="9227864" y="6454031"/>
            <a:ext cx="2844800" cy="28733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2" name="正方形/長方形 1">
            <a:extLst>
              <a:ext uri="{FF2B5EF4-FFF2-40B4-BE49-F238E27FC236}">
                <a16:creationId xmlns:a16="http://schemas.microsoft.com/office/drawing/2014/main" id="{55071A0B-FA15-E09D-322B-5E1C05389136}"/>
              </a:ext>
            </a:extLst>
          </p:cNvPr>
          <p:cNvSpPr/>
          <p:nvPr/>
        </p:nvSpPr>
        <p:spPr>
          <a:xfrm>
            <a:off x="334963" y="1287968"/>
            <a:ext cx="11529377" cy="2431435"/>
          </a:xfrm>
          <a:prstGeom prst="rect">
            <a:avLst/>
          </a:prstGeom>
        </p:spPr>
        <p:txBody>
          <a:bodyPr wrap="square">
            <a:spAutoFit/>
          </a:bodyPr>
          <a:lstStyle/>
          <a:p>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想定読者</a:t>
            </a:r>
            <a:r>
              <a:rPr lang="en-US" altLang="ja-JP" sz="2800" b="1" dirty="0">
                <a:latin typeface="Meiryo UI" panose="020B0604030504040204" pitchFamily="50" charset="-128"/>
                <a:ea typeface="Meiryo UI" panose="020B0604030504040204" pitchFamily="50" charset="-128"/>
              </a:rPr>
              <a:t>】</a:t>
            </a:r>
          </a:p>
          <a:p>
            <a:r>
              <a:rPr lang="ja-JP" altLang="en-US" sz="2400" dirty="0">
                <a:latin typeface="Meiryo UI" panose="020B0604030504040204" pitchFamily="50" charset="-128"/>
                <a:ea typeface="Meiryo UI" panose="020B0604030504040204" pitchFamily="50" charset="-128"/>
              </a:rPr>
              <a:t>　　　初めて「データスペース」について知りたい方向け</a:t>
            </a:r>
            <a:endParaRPr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目的</a:t>
            </a:r>
            <a:r>
              <a:rPr lang="en-US" altLang="ja-JP" sz="2800" b="1" dirty="0">
                <a:latin typeface="Meiryo UI" panose="020B0604030504040204" pitchFamily="50" charset="-128"/>
                <a:ea typeface="Meiryo UI" panose="020B0604030504040204" pitchFamily="50" charset="-128"/>
              </a:rPr>
              <a:t>】</a:t>
            </a:r>
          </a:p>
          <a:p>
            <a:r>
              <a:rPr lang="ja-JP" altLang="en-US" sz="2400" dirty="0">
                <a:latin typeface="Meiryo UI" panose="020B0604030504040204" pitchFamily="50" charset="-128"/>
                <a:ea typeface="Meiryo UI" panose="020B0604030504040204" pitchFamily="50" charset="-128"/>
              </a:rPr>
              <a:t>　　　データスペースとは何か、</a:t>
            </a:r>
            <a:r>
              <a:rPr lang="ja-JP" altLang="en-US" sz="2400" dirty="0"/>
              <a:t>データスペース推進のための組織体制</a:t>
            </a:r>
            <a:r>
              <a:rPr lang="ja-JP" altLang="en-US" sz="2400" dirty="0">
                <a:latin typeface="Meiryo UI" panose="020B0604030504040204" pitchFamily="50" charset="-128"/>
                <a:ea typeface="Meiryo UI" panose="020B0604030504040204" pitchFamily="50" charset="-128"/>
              </a:rPr>
              <a:t>、事例、</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データスペースを実現する技術等を把握することです。</a:t>
            </a:r>
            <a:endParaRPr lang="en-US" altLang="ja-JP" sz="2400"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5CAB80A2-70AD-3BE1-4D09-56F906E6B853}"/>
              </a:ext>
            </a:extLst>
          </p:cNvPr>
          <p:cNvPicPr>
            <a:picLocks noChangeAspect="1"/>
          </p:cNvPicPr>
          <p:nvPr/>
        </p:nvPicPr>
        <p:blipFill>
          <a:blip r:embed="rId3"/>
          <a:stretch>
            <a:fillRect/>
          </a:stretch>
        </p:blipFill>
        <p:spPr>
          <a:xfrm>
            <a:off x="742703" y="1783252"/>
            <a:ext cx="212679" cy="314943"/>
          </a:xfrm>
          <a:prstGeom prst="rect">
            <a:avLst/>
          </a:prstGeom>
        </p:spPr>
      </p:pic>
      <p:sp>
        <p:nvSpPr>
          <p:cNvPr id="4" name="正方形/長方形 3">
            <a:extLst>
              <a:ext uri="{FF2B5EF4-FFF2-40B4-BE49-F238E27FC236}">
                <a16:creationId xmlns:a16="http://schemas.microsoft.com/office/drawing/2014/main" id="{DAD9B229-A64E-AC0F-1E66-F9B6062F848D}"/>
              </a:ext>
            </a:extLst>
          </p:cNvPr>
          <p:cNvSpPr/>
          <p:nvPr/>
        </p:nvSpPr>
        <p:spPr>
          <a:xfrm>
            <a:off x="334963" y="4490552"/>
            <a:ext cx="4991881" cy="400110"/>
          </a:xfrm>
          <a:prstGeom prst="rect">
            <a:avLst/>
          </a:prstGeom>
        </p:spPr>
        <p:txBody>
          <a:bodyPr wrap="square">
            <a:spAutoFit/>
          </a:bodyPr>
          <a:lstStyle/>
          <a:p>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改版履歴</a:t>
            </a:r>
            <a:r>
              <a:rPr lang="en-US" altLang="ja-JP" sz="2000" b="1" dirty="0">
                <a:latin typeface="Meiryo UI" panose="020B0604030504040204" pitchFamily="50" charset="-128"/>
                <a:ea typeface="Meiryo UI" panose="020B0604030504040204" pitchFamily="50" charset="-128"/>
              </a:rPr>
              <a:t>】</a:t>
            </a:r>
          </a:p>
        </p:txBody>
      </p:sp>
      <p:graphicFrame>
        <p:nvGraphicFramePr>
          <p:cNvPr id="6" name="表 3">
            <a:extLst>
              <a:ext uri="{FF2B5EF4-FFF2-40B4-BE49-F238E27FC236}">
                <a16:creationId xmlns:a16="http://schemas.microsoft.com/office/drawing/2014/main" id="{D5C2E9B4-0CA1-AA4B-9743-B6B10FB791CB}"/>
              </a:ext>
            </a:extLst>
          </p:cNvPr>
          <p:cNvGraphicFramePr>
            <a:graphicFrameLocks noGrp="1"/>
          </p:cNvGraphicFramePr>
          <p:nvPr>
            <p:extLst>
              <p:ext uri="{D42A27DB-BD31-4B8C-83A1-F6EECF244321}">
                <p14:modId xmlns:p14="http://schemas.microsoft.com/office/powerpoint/2010/main" val="3157793476"/>
              </p:ext>
            </p:extLst>
          </p:nvPr>
        </p:nvGraphicFramePr>
        <p:xfrm>
          <a:off x="742701" y="5013772"/>
          <a:ext cx="5822222" cy="1233498"/>
        </p:xfrm>
        <a:graphic>
          <a:graphicData uri="http://schemas.openxmlformats.org/drawingml/2006/table">
            <a:tbl>
              <a:tblPr firstRow="1" bandRow="1">
                <a:tableStyleId>{5C22544A-7EE6-4342-B048-85BDC9FD1C3A}</a:tableStyleId>
              </a:tblPr>
              <a:tblGrid>
                <a:gridCol w="1555022">
                  <a:extLst>
                    <a:ext uri="{9D8B030D-6E8A-4147-A177-3AD203B41FA5}">
                      <a16:colId xmlns:a16="http://schemas.microsoft.com/office/drawing/2014/main" val="4060084420"/>
                    </a:ext>
                  </a:extLst>
                </a:gridCol>
                <a:gridCol w="4267200">
                  <a:extLst>
                    <a:ext uri="{9D8B030D-6E8A-4147-A177-3AD203B41FA5}">
                      <a16:colId xmlns:a16="http://schemas.microsoft.com/office/drawing/2014/main" val="1759841980"/>
                    </a:ext>
                  </a:extLst>
                </a:gridCol>
              </a:tblGrid>
              <a:tr h="289246">
                <a:tc>
                  <a:txBody>
                    <a:bodyPr/>
                    <a:lstStyle/>
                    <a:p>
                      <a:r>
                        <a:rPr kumimoji="1" lang="ja-JP" altLang="en-US" dirty="0"/>
                        <a:t>日付</a:t>
                      </a:r>
                    </a:p>
                  </a:txBody>
                  <a:tcPr/>
                </a:tc>
                <a:tc>
                  <a:txBody>
                    <a:bodyPr/>
                    <a:lstStyle/>
                    <a:p>
                      <a:r>
                        <a:rPr kumimoji="1" lang="ja-JP" altLang="en-US" dirty="0"/>
                        <a:t>内容</a:t>
                      </a:r>
                    </a:p>
                  </a:txBody>
                  <a:tcPr/>
                </a:tc>
                <a:extLst>
                  <a:ext uri="{0D108BD9-81ED-4DB2-BD59-A6C34878D82A}">
                    <a16:rowId xmlns:a16="http://schemas.microsoft.com/office/drawing/2014/main" val="772927896"/>
                  </a:ext>
                </a:extLst>
              </a:tr>
              <a:tr h="289246">
                <a:tc>
                  <a:txBody>
                    <a:bodyPr/>
                    <a:lstStyle/>
                    <a:p>
                      <a:r>
                        <a:rPr kumimoji="1" lang="en-US" altLang="ja-JP" sz="1200" dirty="0"/>
                        <a:t>2023-10-17</a:t>
                      </a:r>
                      <a:endParaRPr kumimoji="1" lang="ja-JP" altLang="en-US" sz="1200" dirty="0"/>
                    </a:p>
                  </a:txBody>
                  <a:tcPr/>
                </a:tc>
                <a:tc>
                  <a:txBody>
                    <a:bodyPr/>
                    <a:lstStyle/>
                    <a:p>
                      <a:r>
                        <a:rPr kumimoji="1" lang="ja-JP" altLang="en-US" sz="1200" dirty="0"/>
                        <a:t>新規公開</a:t>
                      </a:r>
                    </a:p>
                  </a:txBody>
                  <a:tcPr/>
                </a:tc>
                <a:extLst>
                  <a:ext uri="{0D108BD9-81ED-4DB2-BD59-A6C34878D82A}">
                    <a16:rowId xmlns:a16="http://schemas.microsoft.com/office/drawing/2014/main" val="2981916939"/>
                  </a:ext>
                </a:extLst>
              </a:tr>
              <a:tr h="289246">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kumimoji="1" lang="en-US" altLang="ja-JP" sz="1200" dirty="0"/>
                        <a:t>2024-01-30</a:t>
                      </a:r>
                      <a:endParaRPr kumimoji="1" lang="ja-JP" altLang="en-US" sz="1200" dirty="0"/>
                    </a:p>
                  </a:txBody>
                  <a:tcPr/>
                </a:tc>
                <a:tc>
                  <a:txBody>
                    <a:bodyPr/>
                    <a:lstStyle/>
                    <a:p>
                      <a:r>
                        <a:rPr kumimoji="1" lang="ja-JP" altLang="en-US" sz="1200" dirty="0"/>
                        <a:t>ノート部記載</a:t>
                      </a:r>
                    </a:p>
                  </a:txBody>
                  <a:tcPr/>
                </a:tc>
                <a:extLst>
                  <a:ext uri="{0D108BD9-81ED-4DB2-BD59-A6C34878D82A}">
                    <a16:rowId xmlns:a16="http://schemas.microsoft.com/office/drawing/2014/main" val="1776317568"/>
                  </a:ext>
                </a:extLst>
              </a:tr>
              <a:tr h="289246">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kumimoji="1" lang="en-US" altLang="ja-JP" sz="1200" dirty="0"/>
                        <a:t>2024-06-20</a:t>
                      </a:r>
                      <a:endParaRPr kumimoji="1" lang="ja-JP" altLang="en-US" sz="1200" dirty="0"/>
                    </a:p>
                  </a:txBody>
                  <a:tcPr/>
                </a:tc>
                <a:tc>
                  <a:txBody>
                    <a:bodyPr/>
                    <a:lstStyle/>
                    <a:p>
                      <a:pPr>
                        <a:tabLst>
                          <a:tab pos="1262063" algn="l"/>
                        </a:tabLst>
                      </a:pPr>
                      <a:r>
                        <a:rPr kumimoji="1" lang="en-US" altLang="ja-JP" sz="1200" dirty="0"/>
                        <a:t>P8</a:t>
                      </a:r>
                      <a:r>
                        <a:rPr kumimoji="1" lang="ja-JP" altLang="en-US" sz="1200" dirty="0"/>
                        <a:t>　</a:t>
                      </a:r>
                      <a:r>
                        <a:rPr lang="en-US" altLang="ja-JP" sz="1200" noProof="1"/>
                        <a:t>EU</a:t>
                      </a:r>
                      <a:r>
                        <a:rPr lang="ja-JP" altLang="en-US" sz="1200" noProof="1"/>
                        <a:t>のデータスペース関連予算規模・事例数の最新化など</a:t>
                      </a:r>
                      <a:endParaRPr kumimoji="1" lang="ja-JP" altLang="en-US" sz="1200" dirty="0"/>
                    </a:p>
                  </a:txBody>
                  <a:tcPr/>
                </a:tc>
                <a:extLst>
                  <a:ext uri="{0D108BD9-81ED-4DB2-BD59-A6C34878D82A}">
                    <a16:rowId xmlns:a16="http://schemas.microsoft.com/office/drawing/2014/main" val="1466713746"/>
                  </a:ext>
                </a:extLst>
              </a:tr>
            </a:tbl>
          </a:graphicData>
        </a:graphic>
      </p:graphicFrame>
    </p:spTree>
    <p:extLst>
      <p:ext uri="{BB962C8B-B14F-4D97-AF65-F5344CB8AC3E}">
        <p14:creationId xmlns:p14="http://schemas.microsoft.com/office/powerpoint/2010/main" val="317295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485A81-524D-147F-6FC6-030067F87DA9}"/>
              </a:ext>
            </a:extLst>
          </p:cNvPr>
          <p:cNvSpPr>
            <a:spLocks noGrp="1"/>
          </p:cNvSpPr>
          <p:nvPr>
            <p:ph type="title"/>
          </p:nvPr>
        </p:nvSpPr>
        <p:spPr>
          <a:xfrm>
            <a:off x="656453" y="207074"/>
            <a:ext cx="8063871" cy="676276"/>
          </a:xfrm>
        </p:spPr>
        <p:txBody>
          <a:bodyPr/>
          <a:lstStyle/>
          <a:p>
            <a:r>
              <a:rPr lang="ja-JP" altLang="en-US" dirty="0"/>
              <a:t>データスペースの対象領域</a:t>
            </a:r>
          </a:p>
        </p:txBody>
      </p:sp>
      <p:sp>
        <p:nvSpPr>
          <p:cNvPr id="4" name="スライド番号プレースホルダー 3">
            <a:extLst>
              <a:ext uri="{FF2B5EF4-FFF2-40B4-BE49-F238E27FC236}">
                <a16:creationId xmlns:a16="http://schemas.microsoft.com/office/drawing/2014/main" id="{44680280-835B-21B6-7775-0061E050DD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graphicFrame>
        <p:nvGraphicFramePr>
          <p:cNvPr id="10" name="表 9">
            <a:extLst>
              <a:ext uri="{FF2B5EF4-FFF2-40B4-BE49-F238E27FC236}">
                <a16:creationId xmlns:a16="http://schemas.microsoft.com/office/drawing/2014/main" id="{FEA45388-31FA-2D72-41D6-32A25BAB5BDF}"/>
              </a:ext>
            </a:extLst>
          </p:cNvPr>
          <p:cNvGraphicFramePr>
            <a:graphicFrameLocks noGrp="1"/>
          </p:cNvGraphicFramePr>
          <p:nvPr>
            <p:extLst>
              <p:ext uri="{D42A27DB-BD31-4B8C-83A1-F6EECF244321}">
                <p14:modId xmlns:p14="http://schemas.microsoft.com/office/powerpoint/2010/main" val="168843438"/>
              </p:ext>
            </p:extLst>
          </p:nvPr>
        </p:nvGraphicFramePr>
        <p:xfrm>
          <a:off x="5715000" y="1514759"/>
          <a:ext cx="6212265" cy="4821330"/>
        </p:xfrm>
        <a:graphic>
          <a:graphicData uri="http://schemas.openxmlformats.org/drawingml/2006/table">
            <a:tbl>
              <a:tblPr/>
              <a:tblGrid>
                <a:gridCol w="2479249">
                  <a:extLst>
                    <a:ext uri="{9D8B030D-6E8A-4147-A177-3AD203B41FA5}">
                      <a16:colId xmlns:a16="http://schemas.microsoft.com/office/drawing/2014/main" val="2062081457"/>
                    </a:ext>
                  </a:extLst>
                </a:gridCol>
                <a:gridCol w="1858107">
                  <a:extLst>
                    <a:ext uri="{9D8B030D-6E8A-4147-A177-3AD203B41FA5}">
                      <a16:colId xmlns:a16="http://schemas.microsoft.com/office/drawing/2014/main" val="2495105063"/>
                    </a:ext>
                  </a:extLst>
                </a:gridCol>
                <a:gridCol w="1874909">
                  <a:extLst>
                    <a:ext uri="{9D8B030D-6E8A-4147-A177-3AD203B41FA5}">
                      <a16:colId xmlns:a16="http://schemas.microsoft.com/office/drawing/2014/main" val="3863403908"/>
                    </a:ext>
                  </a:extLst>
                </a:gridCol>
              </a:tblGrid>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u="none" strike="noStrike" dirty="0">
                          <a:solidFill>
                            <a:schemeClr val="bg1"/>
                          </a:solidFill>
                          <a:effectLst/>
                          <a:latin typeface="+mn-ea"/>
                          <a:ea typeface="+mn-ea"/>
                        </a:rPr>
                        <a:t>日本標準産業　大分類　</a:t>
                      </a:r>
                      <a:endParaRPr lang="ja-JP" altLang="en-US" sz="1200" b="0" i="0" u="none" strike="noStrike" dirty="0">
                        <a:solidFill>
                          <a:schemeClr val="bg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rgbClr val="002060"/>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200" u="none" strike="noStrike" dirty="0">
                          <a:solidFill>
                            <a:schemeClr val="bg1"/>
                          </a:solidFill>
                          <a:effectLst/>
                          <a:latin typeface="+mn-ea"/>
                          <a:ea typeface="+mn-ea"/>
                        </a:rPr>
                        <a:t>EU</a:t>
                      </a:r>
                      <a:endParaRPr lang="ja-JP" altLang="en-US" sz="1200" b="0" i="0" u="none" strike="noStrike" dirty="0">
                        <a:solidFill>
                          <a:schemeClr val="bg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rgbClr val="002060"/>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i="0" u="none" strike="noStrike" dirty="0">
                          <a:solidFill>
                            <a:schemeClr val="bg1"/>
                          </a:solidFill>
                          <a:effectLst/>
                          <a:latin typeface="+mn-ea"/>
                          <a:ea typeface="+mn-ea"/>
                        </a:rPr>
                        <a:t>日本</a:t>
                      </a: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41667929"/>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sz="1200" u="none" strike="noStrike" dirty="0">
                          <a:effectLst/>
                          <a:latin typeface="+mn-ea"/>
                          <a:ea typeface="+mn-ea"/>
                        </a:rPr>
                        <a:t>A </a:t>
                      </a:r>
                      <a:r>
                        <a:rPr lang="ja-JP" altLang="en-US" sz="1200" u="none" strike="noStrike" dirty="0">
                          <a:effectLst/>
                          <a:latin typeface="+mn-ea"/>
                          <a:ea typeface="+mn-ea"/>
                        </a:rPr>
                        <a:t>農業，林業 </a:t>
                      </a:r>
                      <a:endParaRPr lang="ja-JP"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200" b="0" u="none" strike="noStrike" dirty="0">
                          <a:solidFill>
                            <a:schemeClr val="tx1"/>
                          </a:solidFill>
                          <a:effectLst/>
                          <a:latin typeface="+mn-ea"/>
                          <a:ea typeface="+mn-ea"/>
                        </a:rPr>
                        <a:t>EDS</a:t>
                      </a:r>
                      <a:r>
                        <a:rPr lang="ja-JP" altLang="en-US" sz="1200" b="0" u="none" strike="noStrike" dirty="0">
                          <a:solidFill>
                            <a:schemeClr val="tx1"/>
                          </a:solidFill>
                          <a:effectLst/>
                          <a:latin typeface="+mn-ea"/>
                          <a:ea typeface="+mn-ea"/>
                        </a:rPr>
                        <a:t>農業</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marL="0" marR="0" lvl="0" indent="0" algn="l" defTabSz="914395" rtl="0" eaLnBrk="1" fontAlgn="b" latinLnBrk="0" hangingPunct="1">
                        <a:lnSpc>
                          <a:spcPct val="100000"/>
                        </a:lnSpc>
                        <a:spcBef>
                          <a:spcPts val="0"/>
                        </a:spcBef>
                        <a:spcAft>
                          <a:spcPts val="0"/>
                        </a:spcAft>
                        <a:buClrTx/>
                        <a:buSzTx/>
                        <a:buFontTx/>
                        <a:buNone/>
                        <a:tabLst/>
                        <a:defRPr/>
                      </a:pPr>
                      <a:r>
                        <a:rPr kumimoji="1" lang="ja-JP" altLang="en-US" sz="1200" b="0" u="none" strike="noStrike" kern="1200" dirty="0">
                          <a:solidFill>
                            <a:schemeClr val="tx1"/>
                          </a:solidFill>
                          <a:effectLst/>
                          <a:latin typeface="+mn-ea"/>
                          <a:ea typeface="Meiryo UI"/>
                          <a:cs typeface="+mn-cs"/>
                        </a:rPr>
                        <a:t>準公共（農業）</a:t>
                      </a:r>
                      <a:endParaRPr kumimoji="1" lang="ja-JP" altLang="en-US" sz="1200" b="0" i="0" u="none" strike="noStrike" kern="1200" dirty="0">
                        <a:solidFill>
                          <a:schemeClr val="tx1"/>
                        </a:solidFill>
                        <a:effectLst/>
                        <a:latin typeface="+mn-ea"/>
                        <a:ea typeface="Meiryo UI"/>
                        <a:cs typeface="+mn-cs"/>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5863906"/>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sz="1200" u="none" strike="noStrike" dirty="0">
                          <a:effectLst/>
                          <a:latin typeface="+mn-ea"/>
                          <a:ea typeface="+mn-ea"/>
                        </a:rPr>
                        <a:t>B </a:t>
                      </a:r>
                      <a:r>
                        <a:rPr lang="ja-JP" altLang="en-US" sz="1200" u="none" strike="noStrike" dirty="0">
                          <a:effectLst/>
                          <a:latin typeface="+mn-ea"/>
                          <a:ea typeface="+mn-ea"/>
                        </a:rPr>
                        <a:t>漁業 </a:t>
                      </a:r>
                      <a:endParaRPr lang="ja-JP"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漁業</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　</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9935785"/>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altLang="zh-TW" sz="1200" u="none" strike="noStrike" dirty="0">
                          <a:effectLst/>
                          <a:latin typeface="+mn-ea"/>
                          <a:ea typeface="+mn-ea"/>
                        </a:rPr>
                        <a:t>C </a:t>
                      </a:r>
                      <a:r>
                        <a:rPr lang="zh-TW" altLang="en-US" sz="1200" u="none" strike="noStrike" dirty="0">
                          <a:effectLst/>
                          <a:latin typeface="+mn-ea"/>
                          <a:ea typeface="+mn-ea"/>
                        </a:rPr>
                        <a:t>鉱業，採石業，砂利採取業 </a:t>
                      </a:r>
                      <a:endParaRPr lang="zh-TW"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　</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　</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2892669"/>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sz="1200" u="none" strike="noStrike" dirty="0">
                          <a:effectLst/>
                          <a:latin typeface="+mn-ea"/>
                          <a:ea typeface="+mn-ea"/>
                        </a:rPr>
                        <a:t>D </a:t>
                      </a:r>
                      <a:r>
                        <a:rPr lang="ja-JP" altLang="en-US" sz="1200" u="none" strike="noStrike" dirty="0">
                          <a:effectLst/>
                          <a:latin typeface="+mn-ea"/>
                          <a:ea typeface="+mn-ea"/>
                        </a:rPr>
                        <a:t>建設業 </a:t>
                      </a:r>
                      <a:endParaRPr lang="ja-JP"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200" b="0" u="none" strike="noStrike" dirty="0">
                          <a:solidFill>
                            <a:schemeClr val="tx1"/>
                          </a:solidFill>
                          <a:effectLst/>
                          <a:latin typeface="+mn-ea"/>
                          <a:ea typeface="+mn-ea"/>
                        </a:rPr>
                        <a:t>EDS</a:t>
                      </a:r>
                      <a:r>
                        <a:rPr lang="ja-JP" altLang="en-US" sz="1200" b="0" u="none" strike="noStrike" dirty="0">
                          <a:solidFill>
                            <a:schemeClr val="tx1"/>
                          </a:solidFill>
                          <a:effectLst/>
                          <a:latin typeface="+mn-ea"/>
                          <a:ea typeface="+mn-ea"/>
                        </a:rPr>
                        <a:t>建設</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スマートビル、地下埋設物</a:t>
                      </a:r>
                      <a:endParaRPr lang="en-US" altLang="ja-JP" sz="1200" b="0" u="none" strike="noStrike" dirty="0">
                        <a:solidFill>
                          <a:schemeClr val="tx1"/>
                        </a:solidFill>
                        <a:effectLst/>
                        <a:latin typeface="+mn-ea"/>
                        <a:ea typeface="+mn-ea"/>
                      </a:endParaRPr>
                    </a:p>
                    <a:p>
                      <a:pPr marL="0" marR="0" lvl="0" indent="0" algn="l" defTabSz="914395" rtl="0" eaLnBrk="1" fontAlgn="b" latinLnBrk="0" hangingPunct="1">
                        <a:lnSpc>
                          <a:spcPct val="100000"/>
                        </a:lnSpc>
                        <a:spcBef>
                          <a:spcPts val="0"/>
                        </a:spcBef>
                        <a:spcAft>
                          <a:spcPts val="0"/>
                        </a:spcAft>
                        <a:buClrTx/>
                        <a:buSzTx/>
                        <a:buFontTx/>
                        <a:buNone/>
                        <a:tabLst/>
                        <a:defRPr/>
                      </a:pPr>
                      <a:r>
                        <a:rPr kumimoji="1" lang="ja-JP" altLang="en-US" sz="1200" b="0" i="0" u="none" strike="noStrike" kern="1200" dirty="0">
                          <a:solidFill>
                            <a:schemeClr val="tx1"/>
                          </a:solidFill>
                          <a:effectLst/>
                          <a:latin typeface="+mn-ea"/>
                          <a:ea typeface="Meiryo UI"/>
                          <a:cs typeface="+mn-cs"/>
                        </a:rPr>
                        <a:t>国土交通</a:t>
                      </a:r>
                      <a:r>
                        <a:rPr kumimoji="1" lang="en-US" altLang="ja-JP" sz="1200" b="0" i="0" u="none" strike="noStrike" kern="1200" dirty="0">
                          <a:solidFill>
                            <a:schemeClr val="tx1"/>
                          </a:solidFill>
                          <a:effectLst/>
                          <a:latin typeface="+mn-ea"/>
                          <a:ea typeface="Meiryo UI"/>
                          <a:cs typeface="+mn-cs"/>
                        </a:rPr>
                        <a:t>PF</a:t>
                      </a:r>
                      <a:endParaRPr kumimoji="1" lang="ja-JP" altLang="en-US" sz="1200" b="0" i="0" u="none" strike="noStrike" kern="1200" dirty="0">
                        <a:solidFill>
                          <a:schemeClr val="tx1"/>
                        </a:solidFill>
                        <a:effectLst/>
                        <a:latin typeface="+mn-ea"/>
                        <a:ea typeface="Meiryo UI"/>
                        <a:cs typeface="+mn-cs"/>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8843352"/>
                  </a:ext>
                </a:extLst>
              </a:tr>
              <a:tr h="258030">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sz="1200" u="none" strike="noStrike" dirty="0">
                          <a:solidFill>
                            <a:schemeClr val="tx1"/>
                          </a:solidFill>
                          <a:effectLst/>
                          <a:latin typeface="+mn-ea"/>
                          <a:ea typeface="+mn-ea"/>
                        </a:rPr>
                        <a:t>E </a:t>
                      </a:r>
                      <a:r>
                        <a:rPr lang="ja-JP" altLang="en-US" sz="1200" u="none" strike="noStrike" dirty="0">
                          <a:solidFill>
                            <a:schemeClr val="tx1"/>
                          </a:solidFill>
                          <a:effectLst/>
                          <a:latin typeface="+mn-ea"/>
                          <a:ea typeface="+mn-ea"/>
                        </a:rPr>
                        <a:t>製造業 </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200" b="0" u="none" strike="noStrike" dirty="0">
                          <a:solidFill>
                            <a:schemeClr val="tx1"/>
                          </a:solidFill>
                          <a:effectLst/>
                          <a:latin typeface="+mn-ea"/>
                          <a:ea typeface="+mn-ea"/>
                        </a:rPr>
                        <a:t>EDS</a:t>
                      </a:r>
                      <a:r>
                        <a:rPr lang="ja-JP" altLang="en-US" sz="1200" b="0" u="none" strike="noStrike" dirty="0">
                          <a:solidFill>
                            <a:schemeClr val="tx1"/>
                          </a:solidFill>
                          <a:effectLst/>
                          <a:latin typeface="+mn-ea"/>
                          <a:ea typeface="+mn-ea"/>
                        </a:rPr>
                        <a:t>産業・工業、</a:t>
                      </a:r>
                      <a:r>
                        <a:rPr lang="ja-JP" altLang="en-US" sz="1200" b="0" i="0" u="none" strike="noStrike" dirty="0">
                          <a:solidFill>
                            <a:schemeClr val="tx1"/>
                          </a:solidFill>
                          <a:effectLst/>
                          <a:latin typeface="+mn-ea"/>
                          <a:ea typeface="+mn-ea"/>
                        </a:rPr>
                        <a:t>モビリティ</a:t>
                      </a: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企業間取引、蓄電池</a:t>
                      </a:r>
                      <a:endParaRPr lang="en-US" altLang="ja-JP" sz="1200" b="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7829945"/>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altLang="ja-JP" sz="1200" u="none" strike="noStrike" dirty="0">
                          <a:effectLst/>
                          <a:latin typeface="+mn-ea"/>
                          <a:ea typeface="+mn-ea"/>
                        </a:rPr>
                        <a:t>F </a:t>
                      </a:r>
                      <a:r>
                        <a:rPr lang="ja-JP" altLang="en-US" sz="1200" u="none" strike="noStrike" dirty="0">
                          <a:effectLst/>
                          <a:latin typeface="+mn-ea"/>
                          <a:ea typeface="+mn-ea"/>
                        </a:rPr>
                        <a:t>電気・ガス・熱供給・水道業 </a:t>
                      </a:r>
                      <a:endParaRPr lang="ja-JP"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200" b="0" u="none" strike="noStrike" dirty="0">
                          <a:solidFill>
                            <a:schemeClr val="tx1"/>
                          </a:solidFill>
                          <a:effectLst/>
                          <a:latin typeface="+mn-ea"/>
                          <a:ea typeface="+mn-ea"/>
                        </a:rPr>
                        <a:t>EDS</a:t>
                      </a:r>
                      <a:r>
                        <a:rPr lang="ja-JP" altLang="en-US" sz="1200" b="0" u="none" strike="noStrike" dirty="0">
                          <a:solidFill>
                            <a:schemeClr val="tx1"/>
                          </a:solidFill>
                          <a:effectLst/>
                          <a:latin typeface="+mn-ea"/>
                          <a:ea typeface="+mn-ea"/>
                        </a:rPr>
                        <a:t>エネルギ</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i="0" u="none" strike="noStrike" dirty="0">
                          <a:solidFill>
                            <a:schemeClr val="tx1"/>
                          </a:solidFill>
                          <a:effectLst/>
                          <a:latin typeface="+mn-ea"/>
                          <a:ea typeface="+mn-ea"/>
                        </a:rPr>
                        <a:t>水道</a:t>
                      </a: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8768755"/>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sz="1200" u="none" strike="noStrike" dirty="0">
                          <a:effectLst/>
                          <a:latin typeface="+mn-ea"/>
                          <a:ea typeface="+mn-ea"/>
                        </a:rPr>
                        <a:t>G </a:t>
                      </a:r>
                      <a:r>
                        <a:rPr lang="ja-JP" altLang="en-US" sz="1200" u="none" strike="noStrike" dirty="0">
                          <a:effectLst/>
                          <a:latin typeface="+mn-ea"/>
                          <a:ea typeface="+mn-ea"/>
                        </a:rPr>
                        <a:t>情報通信業 </a:t>
                      </a:r>
                      <a:endParaRPr lang="ja-JP"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200" b="0" u="none" strike="noStrike" dirty="0">
                          <a:solidFill>
                            <a:schemeClr val="tx1"/>
                          </a:solidFill>
                          <a:effectLst/>
                          <a:latin typeface="+mn-ea"/>
                          <a:ea typeface="+mn-ea"/>
                        </a:rPr>
                        <a:t>EDS</a:t>
                      </a:r>
                      <a:r>
                        <a:rPr lang="ja-JP" altLang="en-US" sz="1200" b="0" u="none" strike="noStrike" dirty="0">
                          <a:solidFill>
                            <a:schemeClr val="tx1"/>
                          </a:solidFill>
                          <a:effectLst/>
                          <a:latin typeface="+mn-ea"/>
                          <a:ea typeface="+mn-ea"/>
                        </a:rPr>
                        <a:t>メディア</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　</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950781"/>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altLang="zh-TW" sz="1200" u="none" strike="noStrike" dirty="0">
                          <a:effectLst/>
                          <a:latin typeface="+mn-ea"/>
                          <a:ea typeface="+mn-ea"/>
                        </a:rPr>
                        <a:t>H </a:t>
                      </a:r>
                      <a:r>
                        <a:rPr lang="zh-TW" altLang="en-US" sz="1200" u="none" strike="noStrike" dirty="0">
                          <a:effectLst/>
                          <a:latin typeface="+mn-ea"/>
                          <a:ea typeface="+mn-ea"/>
                        </a:rPr>
                        <a:t>運輸業，郵便業</a:t>
                      </a:r>
                      <a:endParaRPr lang="zh-TW"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marL="0" marR="0" lvl="0" indent="0" algn="l" defTabSz="914395" rtl="0" eaLnBrk="1" fontAlgn="b" latinLnBrk="0" hangingPunct="1">
                        <a:lnSpc>
                          <a:spcPct val="100000"/>
                        </a:lnSpc>
                        <a:spcBef>
                          <a:spcPts val="0"/>
                        </a:spcBef>
                        <a:spcAft>
                          <a:spcPts val="0"/>
                        </a:spcAft>
                        <a:buClrTx/>
                        <a:buSzTx/>
                        <a:buFontTx/>
                        <a:buNone/>
                        <a:tabLst/>
                        <a:defRPr/>
                      </a:pPr>
                      <a:r>
                        <a:rPr kumimoji="1" lang="en-US" altLang="ja-JP" sz="1200" b="0" u="none" strike="noStrike" kern="1200" dirty="0">
                          <a:solidFill>
                            <a:schemeClr val="tx1"/>
                          </a:solidFill>
                          <a:effectLst/>
                          <a:latin typeface="+mn-ea"/>
                          <a:ea typeface="Meiryo UI"/>
                          <a:cs typeface="+mn-cs"/>
                        </a:rPr>
                        <a:t>EDS</a:t>
                      </a:r>
                      <a:r>
                        <a:rPr kumimoji="1" lang="ja-JP" altLang="en-US" sz="1200" b="0" u="none" strike="noStrike" kern="1200" dirty="0">
                          <a:solidFill>
                            <a:schemeClr val="tx1"/>
                          </a:solidFill>
                          <a:effectLst/>
                          <a:latin typeface="+mn-ea"/>
                          <a:ea typeface="Meiryo UI"/>
                          <a:cs typeface="+mn-cs"/>
                        </a:rPr>
                        <a:t>鉄道、モビリティ、</a:t>
                      </a:r>
                      <a:endParaRPr kumimoji="1" lang="en-US" altLang="ja-JP" sz="1200" b="0" u="none" strike="noStrike" kern="1200" dirty="0">
                        <a:solidFill>
                          <a:schemeClr val="tx1"/>
                        </a:solidFill>
                        <a:effectLst/>
                        <a:latin typeface="+mn-ea"/>
                        <a:ea typeface="Meiryo UI"/>
                        <a:cs typeface="+mn-cs"/>
                      </a:endParaRPr>
                    </a:p>
                    <a:p>
                      <a:pPr marL="0" marR="0" lvl="0" indent="0" algn="l" defTabSz="914395" rtl="0" eaLnBrk="1" fontAlgn="b" latinLnBrk="0" hangingPunct="1">
                        <a:lnSpc>
                          <a:spcPct val="100000"/>
                        </a:lnSpc>
                        <a:spcBef>
                          <a:spcPts val="0"/>
                        </a:spcBef>
                        <a:spcAft>
                          <a:spcPts val="0"/>
                        </a:spcAft>
                        <a:buClrTx/>
                        <a:buSzTx/>
                        <a:buFontTx/>
                        <a:buNone/>
                        <a:tabLst/>
                        <a:defRPr/>
                      </a:pPr>
                      <a:r>
                        <a:rPr kumimoji="1" lang="ja-JP" altLang="en-US" sz="1200" b="0" u="none" strike="noStrike" kern="1200" dirty="0">
                          <a:solidFill>
                            <a:schemeClr val="tx1"/>
                          </a:solidFill>
                          <a:effectLst/>
                          <a:latin typeface="+mn-ea"/>
                          <a:ea typeface="Meiryo UI"/>
                          <a:cs typeface="+mn-cs"/>
                        </a:rPr>
                        <a:t>航空、</a:t>
                      </a:r>
                      <a:r>
                        <a:rPr lang="ja-JP" altLang="en-US" sz="1200" b="0" u="none" strike="noStrike" dirty="0">
                          <a:solidFill>
                            <a:schemeClr val="tx1"/>
                          </a:solidFill>
                          <a:effectLst/>
                          <a:latin typeface="+mn-ea"/>
                          <a:ea typeface="+mn-ea"/>
                        </a:rPr>
                        <a:t>海運</a:t>
                      </a:r>
                      <a:endParaRPr lang="en-US" altLang="ja-JP" sz="1200" b="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自律移動ロボット</a:t>
                      </a:r>
                      <a:endParaRPr lang="en-US" altLang="ja-JP" sz="1200" b="0" u="none" strike="noStrike" dirty="0">
                        <a:solidFill>
                          <a:schemeClr val="tx1"/>
                        </a:solidFill>
                        <a:effectLst/>
                        <a:latin typeface="+mn-ea"/>
                        <a:ea typeface="+mn-ea"/>
                      </a:endParaRPr>
                    </a:p>
                    <a:p>
                      <a:pPr marL="0" marR="0" lvl="0" indent="0" algn="l" defTabSz="914395" rtl="0" eaLnBrk="1" fontAlgn="b" latinLnBrk="0" hangingPunct="1">
                        <a:lnSpc>
                          <a:spcPct val="100000"/>
                        </a:lnSpc>
                        <a:spcBef>
                          <a:spcPts val="0"/>
                        </a:spcBef>
                        <a:spcAft>
                          <a:spcPts val="0"/>
                        </a:spcAft>
                        <a:buClrTx/>
                        <a:buSzTx/>
                        <a:buFontTx/>
                        <a:buNone/>
                        <a:tabLst/>
                        <a:defRPr/>
                      </a:pPr>
                      <a:r>
                        <a:rPr kumimoji="1" lang="ja-JP" altLang="en-US" sz="1200" b="0" u="none" strike="noStrike" kern="1200" dirty="0">
                          <a:solidFill>
                            <a:schemeClr val="tx1"/>
                          </a:solidFill>
                          <a:effectLst/>
                          <a:latin typeface="+mn-ea"/>
                          <a:ea typeface="Meiryo UI"/>
                          <a:cs typeface="+mn-cs"/>
                        </a:rPr>
                        <a:t>モビリティ（サービス）</a:t>
                      </a:r>
                      <a:endParaRPr kumimoji="1" lang="ja-JP" altLang="en-US" sz="1200" b="0" i="0" u="none" strike="noStrike" kern="1200" dirty="0">
                        <a:solidFill>
                          <a:schemeClr val="tx1"/>
                        </a:solidFill>
                        <a:effectLst/>
                        <a:latin typeface="+mn-ea"/>
                        <a:ea typeface="Meiryo UI"/>
                        <a:cs typeface="+mn-cs"/>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70955611"/>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sz="1200" u="none" strike="noStrike" dirty="0">
                          <a:effectLst/>
                          <a:latin typeface="+mn-ea"/>
                          <a:ea typeface="+mn-ea"/>
                        </a:rPr>
                        <a:t>I </a:t>
                      </a:r>
                      <a:r>
                        <a:rPr lang="ja-JP" altLang="en-US" sz="1200" u="none" strike="noStrike" dirty="0">
                          <a:effectLst/>
                          <a:latin typeface="+mn-ea"/>
                          <a:ea typeface="+mn-ea"/>
                        </a:rPr>
                        <a:t>卸売業，小売業 </a:t>
                      </a:r>
                      <a:endParaRPr lang="ja-JP"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　</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1655441"/>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altLang="zh-TW" sz="1200" u="none" strike="noStrike" dirty="0">
                          <a:effectLst/>
                          <a:latin typeface="+mn-ea"/>
                          <a:ea typeface="+mn-ea"/>
                        </a:rPr>
                        <a:t>J </a:t>
                      </a:r>
                      <a:r>
                        <a:rPr lang="zh-TW" altLang="en-US" sz="1200" u="none" strike="noStrike" dirty="0">
                          <a:effectLst/>
                          <a:latin typeface="+mn-ea"/>
                          <a:ea typeface="+mn-ea"/>
                        </a:rPr>
                        <a:t>金融業，保険業 </a:t>
                      </a:r>
                      <a:endParaRPr lang="zh-TW"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200" b="0" u="none" strike="noStrike" dirty="0">
                          <a:solidFill>
                            <a:schemeClr val="tx1"/>
                          </a:solidFill>
                          <a:effectLst/>
                          <a:latin typeface="+mn-ea"/>
                          <a:ea typeface="+mn-ea"/>
                        </a:rPr>
                        <a:t>EDS</a:t>
                      </a:r>
                      <a:r>
                        <a:rPr lang="ja-JP" altLang="en-US" sz="1200" b="0" u="none" strike="noStrike" dirty="0">
                          <a:solidFill>
                            <a:schemeClr val="tx1"/>
                          </a:solidFill>
                          <a:effectLst/>
                          <a:latin typeface="+mn-ea"/>
                          <a:ea typeface="+mn-ea"/>
                        </a:rPr>
                        <a:t>金融</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金融</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72748295"/>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altLang="zh-TW" sz="1200" u="none" strike="noStrike" dirty="0">
                          <a:effectLst/>
                          <a:latin typeface="+mn-ea"/>
                          <a:ea typeface="+mn-ea"/>
                        </a:rPr>
                        <a:t>K </a:t>
                      </a:r>
                      <a:r>
                        <a:rPr lang="zh-TW" altLang="en-US" sz="1200" u="none" strike="noStrike" dirty="0">
                          <a:effectLst/>
                          <a:latin typeface="+mn-ea"/>
                          <a:ea typeface="+mn-ea"/>
                        </a:rPr>
                        <a:t>不動産業，物品賃貸業 </a:t>
                      </a:r>
                      <a:endParaRPr lang="zh-TW"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marL="0" marR="0" lvl="0" indent="0" algn="l" defTabSz="914395" rtl="0" eaLnBrk="1" fontAlgn="b" latinLnBrk="0" hangingPunct="1">
                        <a:lnSpc>
                          <a:spcPct val="100000"/>
                        </a:lnSpc>
                        <a:spcBef>
                          <a:spcPts val="0"/>
                        </a:spcBef>
                        <a:spcAft>
                          <a:spcPts val="0"/>
                        </a:spcAft>
                        <a:buClrTx/>
                        <a:buSzTx/>
                        <a:buFontTx/>
                        <a:buNone/>
                        <a:tabLst/>
                        <a:defRPr/>
                      </a:pPr>
                      <a:r>
                        <a:rPr kumimoji="1" lang="ja-JP" altLang="en-US" sz="1200" b="0" i="0" u="none" strike="noStrike" kern="1200" dirty="0">
                          <a:solidFill>
                            <a:schemeClr val="tx1"/>
                          </a:solidFill>
                          <a:effectLst/>
                          <a:latin typeface="+mn-ea"/>
                          <a:ea typeface="Meiryo UI"/>
                          <a:cs typeface="+mn-cs"/>
                        </a:rPr>
                        <a:t>国土交通</a:t>
                      </a:r>
                      <a:r>
                        <a:rPr kumimoji="1" lang="en-US" altLang="ja-JP" sz="1200" b="0" i="0" u="none" strike="noStrike" kern="1200" dirty="0">
                          <a:solidFill>
                            <a:schemeClr val="tx1"/>
                          </a:solidFill>
                          <a:effectLst/>
                          <a:latin typeface="+mn-ea"/>
                          <a:ea typeface="Meiryo UI"/>
                          <a:cs typeface="+mn-cs"/>
                        </a:rPr>
                        <a:t>PF</a:t>
                      </a:r>
                      <a:endParaRPr kumimoji="1" lang="ja-JP" altLang="en-US" sz="1200" b="0" i="0" u="none" strike="noStrike" kern="1200" dirty="0">
                        <a:solidFill>
                          <a:schemeClr val="tx1"/>
                        </a:solidFill>
                        <a:effectLst/>
                        <a:latin typeface="+mn-ea"/>
                        <a:ea typeface="Meiryo UI"/>
                        <a:cs typeface="+mn-cs"/>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9845735"/>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altLang="ja-JP" sz="1200" u="none" strike="noStrike" dirty="0">
                          <a:effectLst/>
                          <a:latin typeface="+mn-ea"/>
                          <a:ea typeface="+mn-ea"/>
                        </a:rPr>
                        <a:t>L </a:t>
                      </a:r>
                      <a:r>
                        <a:rPr lang="ja-JP" altLang="en-US" sz="1200" u="none" strike="noStrike" dirty="0">
                          <a:effectLst/>
                          <a:latin typeface="+mn-ea"/>
                          <a:ea typeface="+mn-ea"/>
                        </a:rPr>
                        <a:t>学術研究，専門・技術サービス業 </a:t>
                      </a:r>
                      <a:endParaRPr lang="ja-JP"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200" b="0" u="none" strike="noStrike" dirty="0">
                          <a:solidFill>
                            <a:schemeClr val="tx1"/>
                          </a:solidFill>
                          <a:effectLst/>
                          <a:latin typeface="+mn-ea"/>
                          <a:ea typeface="+mn-ea"/>
                        </a:rPr>
                        <a:t>EDS</a:t>
                      </a:r>
                      <a:r>
                        <a:rPr lang="ja-JP" altLang="en-US" sz="1200" b="0" i="0" u="none" strike="noStrike" dirty="0">
                          <a:solidFill>
                            <a:schemeClr val="tx1"/>
                          </a:solidFill>
                          <a:effectLst/>
                          <a:latin typeface="+mn-ea"/>
                          <a:ea typeface="+mn-ea"/>
                        </a:rPr>
                        <a:t>文化遺産</a:t>
                      </a: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　</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1837920"/>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altLang="ja-JP" sz="1200" u="none" strike="noStrike" dirty="0">
                          <a:effectLst/>
                          <a:latin typeface="+mn-ea"/>
                          <a:ea typeface="+mn-ea"/>
                        </a:rPr>
                        <a:t>M </a:t>
                      </a:r>
                      <a:r>
                        <a:rPr lang="ja-JP" altLang="en-US" sz="1200" u="none" strike="noStrike" dirty="0">
                          <a:effectLst/>
                          <a:latin typeface="+mn-ea"/>
                          <a:ea typeface="+mn-ea"/>
                        </a:rPr>
                        <a:t>宿泊業，飲食サービス業 </a:t>
                      </a:r>
                      <a:endParaRPr lang="ja-JP"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marL="0" marR="0" lvl="0" indent="0" algn="l" defTabSz="914395" rtl="0" eaLnBrk="1" fontAlgn="b" latinLnBrk="0" hangingPunct="1">
                        <a:lnSpc>
                          <a:spcPct val="100000"/>
                        </a:lnSpc>
                        <a:spcBef>
                          <a:spcPts val="0"/>
                        </a:spcBef>
                        <a:spcAft>
                          <a:spcPts val="0"/>
                        </a:spcAft>
                        <a:buClrTx/>
                        <a:buSzTx/>
                        <a:buFontTx/>
                        <a:buNone/>
                        <a:tabLst/>
                        <a:defRPr/>
                      </a:pPr>
                      <a:r>
                        <a:rPr lang="en-US" altLang="ja-JP" sz="1200" b="0" u="none" strike="noStrike" dirty="0">
                          <a:solidFill>
                            <a:schemeClr val="tx1"/>
                          </a:solidFill>
                          <a:effectLst/>
                          <a:latin typeface="+mn-ea"/>
                          <a:ea typeface="+mn-ea"/>
                        </a:rPr>
                        <a:t>EDS</a:t>
                      </a:r>
                      <a:r>
                        <a:rPr lang="ja-JP" altLang="en-US" sz="1200" b="0" u="none" strike="noStrike" dirty="0">
                          <a:solidFill>
                            <a:schemeClr val="tx1"/>
                          </a:solidFill>
                          <a:effectLst/>
                          <a:latin typeface="+mn-ea"/>
                          <a:ea typeface="+mn-ea"/>
                        </a:rPr>
                        <a:t>ツーリズム</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　</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7847578"/>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altLang="ja-JP" sz="1200" u="none" strike="noStrike" dirty="0">
                          <a:effectLst/>
                          <a:latin typeface="+mn-ea"/>
                          <a:ea typeface="+mn-ea"/>
                        </a:rPr>
                        <a:t>N </a:t>
                      </a:r>
                      <a:r>
                        <a:rPr lang="ja-JP" altLang="en-US" sz="1200" u="none" strike="noStrike" dirty="0">
                          <a:effectLst/>
                          <a:latin typeface="+mn-ea"/>
                          <a:ea typeface="+mn-ea"/>
                        </a:rPr>
                        <a:t>生活関連サービス業，娯楽業 </a:t>
                      </a:r>
                      <a:endParaRPr lang="ja-JP"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200" b="0" u="none" strike="noStrike" dirty="0">
                          <a:solidFill>
                            <a:schemeClr val="tx1"/>
                          </a:solidFill>
                          <a:effectLst/>
                          <a:latin typeface="+mn-ea"/>
                          <a:ea typeface="+mn-ea"/>
                        </a:rPr>
                        <a:t>EDS</a:t>
                      </a:r>
                      <a:r>
                        <a:rPr lang="ja-JP" altLang="en-US" sz="1200" b="0" u="none" strike="noStrike" dirty="0">
                          <a:solidFill>
                            <a:schemeClr val="tx1"/>
                          </a:solidFill>
                          <a:effectLst/>
                          <a:latin typeface="+mn-ea"/>
                          <a:ea typeface="+mn-ea"/>
                        </a:rPr>
                        <a:t>ツーリズム</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　</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ap="flat" cmpd="sng" algn="ctr">
                      <a:solidFill>
                        <a:srgbClr val="2423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40897397"/>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sz="1200" u="none" strike="noStrike" dirty="0">
                          <a:effectLst/>
                          <a:latin typeface="+mn-ea"/>
                          <a:ea typeface="+mn-ea"/>
                        </a:rPr>
                        <a:t>O </a:t>
                      </a:r>
                      <a:r>
                        <a:rPr lang="ja-JP" altLang="en-US" sz="1200" u="none" strike="noStrike" dirty="0">
                          <a:effectLst/>
                          <a:latin typeface="+mn-ea"/>
                          <a:ea typeface="+mn-ea"/>
                        </a:rPr>
                        <a:t>教育，学習支援業 </a:t>
                      </a:r>
                      <a:endParaRPr lang="ja-JP"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200" b="0" u="none" strike="noStrike" dirty="0">
                          <a:solidFill>
                            <a:schemeClr val="tx1"/>
                          </a:solidFill>
                          <a:effectLst/>
                          <a:latin typeface="+mn-ea"/>
                          <a:ea typeface="+mn-ea"/>
                        </a:rPr>
                        <a:t>EDS</a:t>
                      </a:r>
                      <a:r>
                        <a:rPr lang="ja-JP" altLang="en-US" sz="1200" b="0" i="0" u="none" strike="noStrike" dirty="0">
                          <a:solidFill>
                            <a:schemeClr val="tx1"/>
                          </a:solidFill>
                          <a:effectLst/>
                          <a:latin typeface="+mn-ea"/>
                          <a:ea typeface="+mn-ea"/>
                        </a:rPr>
                        <a:t>スキル</a:t>
                      </a:r>
                    </a:p>
                  </a:txBody>
                  <a:tcPr marL="36000" marR="8709" marT="8709" marB="0" anchor="ctr">
                    <a:lnL w="12700" cmpd="sng">
                      <a:solidFill>
                        <a:srgbClr val="24235C"/>
                      </a:solidFill>
                    </a:lnL>
                    <a:lnR w="12700" cap="flat" cmpd="sng" algn="ctr">
                      <a:solidFill>
                        <a:srgbClr val="24235C"/>
                      </a:solidFill>
                      <a:prstDash val="solid"/>
                      <a:round/>
                      <a:headEnd type="none" w="med" len="med"/>
                      <a:tailEnd type="none" w="med" len="med"/>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準公共（教育）</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7920954"/>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sz="1200" u="none" strike="noStrike" dirty="0">
                          <a:effectLst/>
                          <a:latin typeface="+mn-ea"/>
                          <a:ea typeface="+mn-ea"/>
                        </a:rPr>
                        <a:t>P </a:t>
                      </a:r>
                      <a:r>
                        <a:rPr lang="ja-JP" altLang="en-US" sz="1200" u="none" strike="noStrike" dirty="0">
                          <a:effectLst/>
                          <a:latin typeface="+mn-ea"/>
                          <a:ea typeface="+mn-ea"/>
                        </a:rPr>
                        <a:t>医療，福祉 </a:t>
                      </a:r>
                      <a:endParaRPr lang="ja-JP"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200" b="0" u="none" strike="noStrike" dirty="0">
                          <a:solidFill>
                            <a:schemeClr val="tx1"/>
                          </a:solidFill>
                          <a:effectLst/>
                          <a:latin typeface="+mn-ea"/>
                          <a:ea typeface="+mn-ea"/>
                        </a:rPr>
                        <a:t>EDS</a:t>
                      </a:r>
                      <a:r>
                        <a:rPr lang="ja-JP" altLang="en-US" sz="1200" b="0" u="none" strike="noStrike" dirty="0">
                          <a:solidFill>
                            <a:schemeClr val="tx1"/>
                          </a:solidFill>
                          <a:effectLst/>
                          <a:latin typeface="+mn-ea"/>
                          <a:ea typeface="+mn-ea"/>
                        </a:rPr>
                        <a:t>ヘルス</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ap="flat" cmpd="sng" algn="ctr">
                      <a:solidFill>
                        <a:srgbClr val="24235C"/>
                      </a:solidFill>
                      <a:prstDash val="solid"/>
                      <a:round/>
                      <a:headEnd type="none" w="med" len="med"/>
                      <a:tailEnd type="none" w="med" len="med"/>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準公共（医療）</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6120504"/>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altLang="ja-JP" sz="1200" u="none" strike="noStrike" dirty="0">
                          <a:effectLst/>
                          <a:latin typeface="+mn-ea"/>
                          <a:ea typeface="+mn-ea"/>
                        </a:rPr>
                        <a:t>Q </a:t>
                      </a:r>
                      <a:r>
                        <a:rPr lang="ja-JP" altLang="en-US" sz="1200" u="none" strike="noStrike" dirty="0">
                          <a:effectLst/>
                          <a:latin typeface="+mn-ea"/>
                          <a:ea typeface="+mn-ea"/>
                        </a:rPr>
                        <a:t>複合サービス事業 </a:t>
                      </a:r>
                      <a:endParaRPr lang="ja-JP"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200" b="0" u="none" strike="noStrike" dirty="0">
                          <a:solidFill>
                            <a:schemeClr val="tx1"/>
                          </a:solidFill>
                          <a:effectLst/>
                          <a:latin typeface="+mn-ea"/>
                          <a:ea typeface="+mn-ea"/>
                        </a:rPr>
                        <a:t>EDS</a:t>
                      </a:r>
                      <a:r>
                        <a:rPr lang="ja-JP" altLang="en-US" sz="1200" b="0" u="none" strike="noStrike" dirty="0">
                          <a:solidFill>
                            <a:schemeClr val="tx1"/>
                          </a:solidFill>
                          <a:effectLst/>
                          <a:latin typeface="+mn-ea"/>
                          <a:ea typeface="+mn-ea"/>
                        </a:rPr>
                        <a:t>スマートコミュニティ</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ap="flat" cmpd="sng" algn="ctr">
                      <a:solidFill>
                        <a:srgbClr val="24235C"/>
                      </a:solidFill>
                      <a:prstDash val="solid"/>
                      <a:round/>
                      <a:headEnd type="none" w="med" len="med"/>
                      <a:tailEnd type="none" w="med" len="med"/>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準公共（スマートシティ）</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3301497"/>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altLang="ja-JP" sz="1200" u="none" strike="noStrike" dirty="0">
                          <a:effectLst/>
                          <a:latin typeface="+mn-ea"/>
                          <a:ea typeface="+mn-ea"/>
                        </a:rPr>
                        <a:t>R </a:t>
                      </a:r>
                      <a:r>
                        <a:rPr lang="ja-JP" altLang="en-US" sz="1200" u="none" strike="noStrike" dirty="0">
                          <a:effectLst/>
                          <a:latin typeface="+mn-ea"/>
                          <a:ea typeface="+mn-ea"/>
                        </a:rPr>
                        <a:t>サービス業（他に分類されないもの） </a:t>
                      </a:r>
                      <a:endParaRPr lang="ja-JP"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　</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ap="flat" cmpd="sng" algn="ctr">
                      <a:solidFill>
                        <a:srgbClr val="24235C"/>
                      </a:solidFill>
                      <a:prstDash val="solid"/>
                      <a:round/>
                      <a:headEnd type="none" w="med" len="med"/>
                      <a:tailEnd type="none" w="med" len="med"/>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4541548"/>
                  </a:ext>
                </a:extLst>
              </a:tr>
              <a:tr h="317998">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altLang="ja-JP" sz="1200" u="none" strike="noStrike" dirty="0">
                          <a:effectLst/>
                          <a:latin typeface="+mn-ea"/>
                          <a:ea typeface="+mn-ea"/>
                        </a:rPr>
                        <a:t>S </a:t>
                      </a:r>
                      <a:r>
                        <a:rPr lang="ja-JP" altLang="en-US" sz="1200" u="none" strike="noStrike" dirty="0">
                          <a:effectLst/>
                          <a:latin typeface="+mn-ea"/>
                          <a:ea typeface="+mn-ea"/>
                        </a:rPr>
                        <a:t>公務（他に分類されるものを除く） </a:t>
                      </a:r>
                      <a:endParaRPr lang="ja-JP"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200" b="0" u="none" strike="noStrike" dirty="0">
                          <a:solidFill>
                            <a:schemeClr val="tx1"/>
                          </a:solidFill>
                          <a:effectLst/>
                          <a:latin typeface="+mn-ea"/>
                          <a:ea typeface="+mn-ea"/>
                        </a:rPr>
                        <a:t>EDS</a:t>
                      </a:r>
                      <a:r>
                        <a:rPr lang="ja-JP" altLang="en-US" sz="1200" b="0" u="none" strike="noStrike" dirty="0">
                          <a:solidFill>
                            <a:schemeClr val="tx1"/>
                          </a:solidFill>
                          <a:effectLst/>
                          <a:latin typeface="+mn-ea"/>
                          <a:ea typeface="+mn-ea"/>
                        </a:rPr>
                        <a:t>行政、</a:t>
                      </a:r>
                      <a:endParaRPr lang="en-US" altLang="ja-JP" sz="1200" b="0" u="none" strike="noStrike" dirty="0">
                        <a:solidFill>
                          <a:schemeClr val="tx1"/>
                        </a:solidFill>
                        <a:effectLst/>
                        <a:latin typeface="+mn-ea"/>
                        <a:ea typeface="+mn-ea"/>
                      </a:endParaRPr>
                    </a:p>
                    <a:p>
                      <a:pPr algn="l" fontAlgn="b"/>
                      <a:r>
                        <a:rPr lang="ja-JP" altLang="en-US" sz="1200" b="0" u="none" strike="noStrike" dirty="0">
                          <a:solidFill>
                            <a:schemeClr val="tx1"/>
                          </a:solidFill>
                          <a:effectLst/>
                          <a:latin typeface="+mn-ea"/>
                          <a:ea typeface="+mn-ea"/>
                        </a:rPr>
                        <a:t>行政</a:t>
                      </a:r>
                      <a:r>
                        <a:rPr lang="en-US" altLang="ja-JP" sz="1200" b="0" u="none" strike="noStrike" dirty="0">
                          <a:solidFill>
                            <a:schemeClr val="tx1"/>
                          </a:solidFill>
                          <a:effectLst/>
                          <a:latin typeface="+mn-ea"/>
                          <a:ea typeface="+mn-ea"/>
                        </a:rPr>
                        <a:t>(</a:t>
                      </a:r>
                      <a:r>
                        <a:rPr lang="ja-JP" altLang="en-US" sz="1200" b="0" u="none" strike="noStrike" dirty="0">
                          <a:solidFill>
                            <a:schemeClr val="tx1"/>
                          </a:solidFill>
                          <a:effectLst/>
                          <a:latin typeface="+mn-ea"/>
                          <a:ea typeface="+mn-ea"/>
                        </a:rPr>
                        <a:t>法、調達、安全</a:t>
                      </a:r>
                      <a:r>
                        <a:rPr lang="en-US" altLang="ja-JP" sz="1200" b="0" u="none" strike="noStrike" dirty="0">
                          <a:solidFill>
                            <a:schemeClr val="tx1"/>
                          </a:solidFill>
                          <a:effectLst/>
                          <a:latin typeface="+mn-ea"/>
                          <a:ea typeface="+mn-ea"/>
                        </a:rPr>
                        <a:t>)</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ja-JP" altLang="en-US" sz="1200" b="0" u="none" strike="noStrike" dirty="0">
                          <a:solidFill>
                            <a:schemeClr val="tx1"/>
                          </a:solidFill>
                          <a:effectLst/>
                          <a:latin typeface="+mn-ea"/>
                          <a:ea typeface="+mn-ea"/>
                        </a:rPr>
                        <a:t>公的個人認証</a:t>
                      </a:r>
                      <a:endParaRPr lang="en-US" altLang="ja-JP" sz="1200" b="0" u="none" strike="noStrike" dirty="0">
                        <a:solidFill>
                          <a:schemeClr val="tx1"/>
                        </a:solidFill>
                        <a:effectLst/>
                        <a:latin typeface="+mn-ea"/>
                        <a:ea typeface="+mn-ea"/>
                      </a:endParaRPr>
                    </a:p>
                    <a:p>
                      <a:pPr algn="l" fontAlgn="b"/>
                      <a:r>
                        <a:rPr kumimoji="1" lang="ja-JP" altLang="en-US" sz="1200" b="0" u="none" strike="noStrike" kern="1200" dirty="0">
                          <a:solidFill>
                            <a:schemeClr val="tx1"/>
                          </a:solidFill>
                          <a:effectLst/>
                          <a:latin typeface="+mn-ea"/>
                          <a:ea typeface="Meiryo UI"/>
                          <a:cs typeface="+mn-cs"/>
                        </a:rPr>
                        <a:t>公共サービスメッシュ</a:t>
                      </a:r>
                      <a:endParaRPr kumimoji="1" lang="en-US" altLang="ja-JP" sz="1200" b="0" u="none" strike="noStrike" kern="1200" dirty="0">
                        <a:solidFill>
                          <a:schemeClr val="tx1"/>
                        </a:solidFill>
                        <a:effectLst/>
                        <a:latin typeface="+mn-ea"/>
                        <a:ea typeface="Meiryo UI"/>
                        <a:cs typeface="+mn-cs"/>
                      </a:endParaRPr>
                    </a:p>
                    <a:p>
                      <a:pPr algn="l" fontAlgn="b"/>
                      <a:r>
                        <a:rPr kumimoji="1" lang="ja-JP" altLang="en-US" sz="1200" b="0" i="0" u="none" strike="noStrike" kern="1200" dirty="0">
                          <a:solidFill>
                            <a:schemeClr val="tx1"/>
                          </a:solidFill>
                          <a:effectLst/>
                          <a:latin typeface="+mn-ea"/>
                          <a:ea typeface="Meiryo UI"/>
                          <a:cs typeface="+mn-cs"/>
                        </a:rPr>
                        <a:t>準公共（防災）</a:t>
                      </a:r>
                      <a:endParaRPr kumimoji="1" lang="en-US" altLang="ja-JP" sz="1200" b="0" i="0" u="none" strike="noStrike" kern="1200" dirty="0">
                        <a:solidFill>
                          <a:schemeClr val="tx1"/>
                        </a:solidFill>
                        <a:effectLst/>
                        <a:latin typeface="+mn-ea"/>
                        <a:ea typeface="Meiryo UI"/>
                        <a:cs typeface="+mn-cs"/>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3270023"/>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US" sz="1200" u="none" strike="noStrike" dirty="0">
                          <a:effectLst/>
                          <a:latin typeface="+mn-ea"/>
                          <a:ea typeface="+mn-ea"/>
                        </a:rPr>
                        <a:t>T </a:t>
                      </a:r>
                      <a:r>
                        <a:rPr lang="ja-JP" altLang="en-US" sz="1200" u="none" strike="noStrike" dirty="0">
                          <a:effectLst/>
                          <a:latin typeface="+mn-ea"/>
                          <a:ea typeface="+mn-ea"/>
                        </a:rPr>
                        <a:t>分類不能の産業 </a:t>
                      </a:r>
                      <a:endParaRPr lang="ja-JP" altLang="en-US" sz="12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200" b="0" u="none" strike="noStrike" dirty="0">
                          <a:solidFill>
                            <a:schemeClr val="tx1"/>
                          </a:solidFill>
                          <a:effectLst/>
                          <a:latin typeface="+mn-ea"/>
                          <a:ea typeface="+mn-ea"/>
                        </a:rPr>
                        <a:t>EDS</a:t>
                      </a:r>
                      <a:r>
                        <a:rPr lang="ja-JP" altLang="en-US" sz="1200" b="0" u="none" strike="noStrike" dirty="0">
                          <a:solidFill>
                            <a:schemeClr val="tx1"/>
                          </a:solidFill>
                          <a:effectLst/>
                          <a:latin typeface="+mn-ea"/>
                          <a:ea typeface="+mn-ea"/>
                        </a:rPr>
                        <a:t>グリーンディール</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200" b="0" u="none" strike="noStrike" dirty="0">
                          <a:solidFill>
                            <a:schemeClr val="tx1"/>
                          </a:solidFill>
                          <a:effectLst/>
                          <a:latin typeface="+mn-ea"/>
                          <a:ea typeface="+mn-ea"/>
                        </a:rPr>
                        <a:t>CFP</a:t>
                      </a:r>
                      <a:r>
                        <a:rPr lang="ja-JP" altLang="en-US" sz="1200" b="0" u="none" strike="noStrike" dirty="0">
                          <a:solidFill>
                            <a:schemeClr val="tx1"/>
                          </a:solidFill>
                          <a:effectLst/>
                          <a:latin typeface="+mn-ea"/>
                          <a:ea typeface="+mn-ea"/>
                        </a:rPr>
                        <a:t>　カーボンフットプリント</a:t>
                      </a:r>
                      <a:endParaRPr lang="ja-JP" altLang="en-US" sz="12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2135855"/>
                  </a:ext>
                </a:extLst>
              </a:tr>
            </a:tbl>
          </a:graphicData>
        </a:graphic>
      </p:graphicFrame>
      <p:sp>
        <p:nvSpPr>
          <p:cNvPr id="13" name="テキスト ボックス 12">
            <a:extLst>
              <a:ext uri="{FF2B5EF4-FFF2-40B4-BE49-F238E27FC236}">
                <a16:creationId xmlns:a16="http://schemas.microsoft.com/office/drawing/2014/main" id="{931B9DAD-D4B8-0209-DF96-99B9AFABCA92}"/>
              </a:ext>
            </a:extLst>
          </p:cNvPr>
          <p:cNvSpPr txBox="1"/>
          <p:nvPr/>
        </p:nvSpPr>
        <p:spPr>
          <a:xfrm>
            <a:off x="332565" y="1280191"/>
            <a:ext cx="5382435"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■社会の幅広い分野でデータスペースが</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anose="020B0604030504040204" pitchFamily="50" charset="-128"/>
                <a:ea typeface="Meiryo UI" panose="020B0604030504040204" pitchFamily="50" charset="-128"/>
              </a:rPr>
              <a:t>　</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推進されている</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400" dirty="0">
              <a:solidFill>
                <a:prstClr val="black"/>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400" dirty="0">
              <a:solidFill>
                <a:prstClr val="black"/>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anose="020B0604030504040204" pitchFamily="50" charset="-128"/>
                <a:ea typeface="Meiryo UI" panose="020B0604030504040204" pitchFamily="50" charset="-128"/>
              </a:rPr>
              <a:t>■日本は、データスペースと呼んでいないが、</a:t>
            </a:r>
            <a:endParaRPr lang="en-US" altLang="ja-JP" sz="2400" dirty="0">
              <a:solidFill>
                <a:prstClr val="black"/>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準公共プロジェクトなどデータスペースに</a:t>
            </a:r>
            <a:endParaRPr lang="en-US" altLang="ja-JP" sz="2400" dirty="0">
              <a:solidFill>
                <a:prstClr val="black"/>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類似の取り組みが数多く行われている</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テキスト ボックス 2">
            <a:extLst>
              <a:ext uri="{FF2B5EF4-FFF2-40B4-BE49-F238E27FC236}">
                <a16:creationId xmlns:a16="http://schemas.microsoft.com/office/drawing/2014/main" id="{C1A0445D-811D-7474-D868-48BC772669EC}"/>
              </a:ext>
            </a:extLst>
          </p:cNvPr>
          <p:cNvSpPr txBox="1"/>
          <p:nvPr/>
        </p:nvSpPr>
        <p:spPr>
          <a:xfrm>
            <a:off x="7567749" y="6336089"/>
            <a:ext cx="3788228"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1">
                <a:ln>
                  <a:noFill/>
                </a:ln>
                <a:solidFill>
                  <a:prstClr val="black"/>
                </a:solidFill>
                <a:effectLst/>
                <a:uLnTx/>
                <a:uFillTx/>
                <a:latin typeface="Meiryo UI"/>
                <a:ea typeface="Meiryo UI"/>
                <a:cs typeface="+mn-cs"/>
              </a:rPr>
              <a:t>EDS:</a:t>
            </a:r>
            <a:r>
              <a:rPr lang="ja-JP" altLang="en-US" sz="1100" noProof="1">
                <a:solidFill>
                  <a:prstClr val="black"/>
                </a:solidFill>
                <a:latin typeface="Meiryo UI"/>
                <a:ea typeface="Meiryo UI"/>
              </a:rPr>
              <a:t>欧州のデータ戦略で推進される</a:t>
            </a:r>
            <a:r>
              <a:rPr kumimoji="1" lang="en-US" altLang="ja-JP" sz="1100" b="0" i="0" u="none" strike="noStrike" kern="1200" cap="none" spc="0" normalizeH="0" baseline="0" noProof="1">
                <a:ln>
                  <a:noFill/>
                </a:ln>
                <a:solidFill>
                  <a:prstClr val="black"/>
                </a:solidFill>
                <a:effectLst/>
                <a:uLnTx/>
                <a:uFillTx/>
                <a:latin typeface="Meiryo UI"/>
                <a:ea typeface="Meiryo UI"/>
                <a:cs typeface="+mn-cs"/>
              </a:rPr>
              <a:t>Europe</a:t>
            </a:r>
            <a:r>
              <a:rPr kumimoji="1" lang="ja-JP" altLang="en-US" sz="1100" b="0" i="0" u="none" strike="noStrike" kern="1200" cap="none" spc="0" normalizeH="0" baseline="0" noProof="1">
                <a:ln>
                  <a:noFill/>
                </a:ln>
                <a:solidFill>
                  <a:prstClr val="black"/>
                </a:solidFill>
                <a:effectLst/>
                <a:uLnTx/>
                <a:uFillTx/>
                <a:latin typeface="Meiryo UI"/>
                <a:ea typeface="Meiryo UI"/>
                <a:cs typeface="+mn-cs"/>
              </a:rPr>
              <a:t> </a:t>
            </a:r>
            <a:r>
              <a:rPr kumimoji="1" lang="en-US" altLang="ja-JP" sz="1100" b="0" i="0" u="none" strike="noStrike" kern="1200" cap="none" spc="0" normalizeH="0" baseline="0" noProof="1">
                <a:ln>
                  <a:noFill/>
                </a:ln>
                <a:solidFill>
                  <a:prstClr val="black"/>
                </a:solidFill>
                <a:effectLst/>
                <a:uLnTx/>
                <a:uFillTx/>
                <a:latin typeface="Meiryo UI"/>
                <a:ea typeface="Meiryo UI"/>
                <a:cs typeface="+mn-cs"/>
              </a:rPr>
              <a:t>Data</a:t>
            </a:r>
            <a:r>
              <a:rPr kumimoji="1" lang="ja-JP" altLang="en-US" sz="1100" b="0" i="0" u="none" strike="noStrike" kern="1200" cap="none" spc="0" normalizeH="0" baseline="0" noProof="1">
                <a:ln>
                  <a:noFill/>
                </a:ln>
                <a:solidFill>
                  <a:prstClr val="black"/>
                </a:solidFill>
                <a:effectLst/>
                <a:uLnTx/>
                <a:uFillTx/>
                <a:latin typeface="Meiryo UI"/>
                <a:ea typeface="Meiryo UI"/>
                <a:cs typeface="+mn-cs"/>
              </a:rPr>
              <a:t> </a:t>
            </a:r>
            <a:r>
              <a:rPr kumimoji="1" lang="en-US" altLang="ja-JP" sz="1100" b="0" i="0" u="none" strike="noStrike" kern="1200" cap="none" spc="0" normalizeH="0" baseline="0" noProof="1">
                <a:ln>
                  <a:noFill/>
                </a:ln>
                <a:solidFill>
                  <a:prstClr val="black"/>
                </a:solidFill>
                <a:effectLst/>
                <a:uLnTx/>
                <a:uFillTx/>
                <a:latin typeface="Meiryo UI"/>
                <a:ea typeface="Meiryo UI"/>
                <a:cs typeface="+mn-cs"/>
              </a:rPr>
              <a:t>Space</a:t>
            </a:r>
            <a:endParaRPr kumimoji="1"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6" name="テキスト ボックス 15">
            <a:extLst>
              <a:ext uri="{FF2B5EF4-FFF2-40B4-BE49-F238E27FC236}">
                <a16:creationId xmlns:a16="http://schemas.microsoft.com/office/drawing/2014/main" id="{5F75FECF-DC2B-4E52-31D3-3017C6B9B692}"/>
              </a:ext>
            </a:extLst>
          </p:cNvPr>
          <p:cNvSpPr txBox="1"/>
          <p:nvPr/>
        </p:nvSpPr>
        <p:spPr>
          <a:xfrm>
            <a:off x="567023" y="2318017"/>
            <a:ext cx="4919377"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mn-cs"/>
              </a:rPr>
              <a:t>各分野で、単独もしくは複数のプロジェクトが進められており、機能や地域を限定したデータスペースも多い。</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2981544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485A81-524D-147F-6FC6-030067F87DA9}"/>
              </a:ext>
            </a:extLst>
          </p:cNvPr>
          <p:cNvSpPr>
            <a:spLocks noGrp="1"/>
          </p:cNvSpPr>
          <p:nvPr>
            <p:ph type="title"/>
          </p:nvPr>
        </p:nvSpPr>
        <p:spPr>
          <a:xfrm>
            <a:off x="656453" y="214694"/>
            <a:ext cx="8063871" cy="676276"/>
          </a:xfrm>
        </p:spPr>
        <p:txBody>
          <a:bodyPr/>
          <a:lstStyle/>
          <a:p>
            <a:r>
              <a:rPr lang="ja-JP" altLang="en-US" dirty="0"/>
              <a:t>グローバルな視点の重要性</a:t>
            </a:r>
          </a:p>
        </p:txBody>
      </p:sp>
      <p:sp>
        <p:nvSpPr>
          <p:cNvPr id="4" name="スライド番号プレースホルダー 3">
            <a:extLst>
              <a:ext uri="{FF2B5EF4-FFF2-40B4-BE49-F238E27FC236}">
                <a16:creationId xmlns:a16="http://schemas.microsoft.com/office/drawing/2014/main" id="{44680280-835B-21B6-7775-0061E050DD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3" name="テキスト ボックス 2">
            <a:extLst>
              <a:ext uri="{FF2B5EF4-FFF2-40B4-BE49-F238E27FC236}">
                <a16:creationId xmlns:a16="http://schemas.microsoft.com/office/drawing/2014/main" id="{09309347-78AB-1C27-E31F-EB3DEF87313E}"/>
              </a:ext>
            </a:extLst>
          </p:cNvPr>
          <p:cNvSpPr txBox="1"/>
          <p:nvPr/>
        </p:nvSpPr>
        <p:spPr>
          <a:xfrm>
            <a:off x="340185" y="1283526"/>
            <a:ext cx="11816299" cy="830997"/>
          </a:xfrm>
          <a:prstGeom prst="rect">
            <a:avLst/>
          </a:prstGeom>
          <a:noFill/>
        </p:spPr>
        <p:txBody>
          <a:bodyPr wrap="square" rtlCol="0">
            <a:spAutoFit/>
          </a:bodyPr>
          <a:lstStyle/>
          <a:p>
            <a:pPr marL="269875" marR="0" lvl="0" indent="-269875"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■データは世界で交換される。データ戦略に積極的に取り組む欧米をはじめ、</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9875" marR="0" lvl="0" indent="-269875"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anose="020B0604030504040204" pitchFamily="50" charset="-128"/>
                <a:ea typeface="Meiryo UI" panose="020B0604030504040204" pitchFamily="50" charset="-128"/>
              </a:rPr>
              <a:t>　</a:t>
            </a:r>
            <a:r>
              <a:rPr kumimoji="1" lang="ja-JP" altLang="en-US" sz="24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アジア諸国とデータ連携の輪</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を広げ、海外での仲間づくりを積極的に進める必要がある</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6" name="テキスト ボックス 75">
            <a:extLst>
              <a:ext uri="{FF2B5EF4-FFF2-40B4-BE49-F238E27FC236}">
                <a16:creationId xmlns:a16="http://schemas.microsoft.com/office/drawing/2014/main" id="{B1B3B416-28D3-0AA9-BF28-D22EDDF96C0D}"/>
              </a:ext>
            </a:extLst>
          </p:cNvPr>
          <p:cNvSpPr txBox="1"/>
          <p:nvPr/>
        </p:nvSpPr>
        <p:spPr>
          <a:xfrm>
            <a:off x="4714681" y="5083357"/>
            <a:ext cx="685030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守り</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の観点：世界から孤立するリスクを抑える必要がある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84" name="グラフィックス 83" descr="中世の甲冑 枠線">
            <a:extLst>
              <a:ext uri="{FF2B5EF4-FFF2-40B4-BE49-F238E27FC236}">
                <a16:creationId xmlns:a16="http://schemas.microsoft.com/office/drawing/2014/main" id="{01DD1FB4-53A6-8965-A2F8-F5467FFE75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12547" y="5073441"/>
            <a:ext cx="419941" cy="419941"/>
          </a:xfrm>
          <a:prstGeom prst="rect">
            <a:avLst/>
          </a:prstGeom>
        </p:spPr>
      </p:pic>
      <p:pic>
        <p:nvPicPr>
          <p:cNvPr id="23" name="グラフィックス 22" descr="地球: アジアとオーストラリア 単色塗りつぶし">
            <a:extLst>
              <a:ext uri="{FF2B5EF4-FFF2-40B4-BE49-F238E27FC236}">
                <a16:creationId xmlns:a16="http://schemas.microsoft.com/office/drawing/2014/main" id="{37384ED2-3572-562E-B187-CCE17FAE12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65624" y="2921217"/>
            <a:ext cx="2919543" cy="2919543"/>
          </a:xfrm>
          <a:prstGeom prst="rect">
            <a:avLst/>
          </a:prstGeom>
        </p:spPr>
      </p:pic>
      <p:sp>
        <p:nvSpPr>
          <p:cNvPr id="24" name="円弧 23">
            <a:extLst>
              <a:ext uri="{FF2B5EF4-FFF2-40B4-BE49-F238E27FC236}">
                <a16:creationId xmlns:a16="http://schemas.microsoft.com/office/drawing/2014/main" id="{DFBD29FE-A75B-C796-3E9C-134BEE687EB3}"/>
              </a:ext>
            </a:extLst>
          </p:cNvPr>
          <p:cNvSpPr/>
          <p:nvPr/>
        </p:nvSpPr>
        <p:spPr>
          <a:xfrm>
            <a:off x="1301085" y="3840141"/>
            <a:ext cx="3003991" cy="1141662"/>
          </a:xfrm>
          <a:prstGeom prst="arc">
            <a:avLst>
              <a:gd name="adj1" fmla="val 20779482"/>
              <a:gd name="adj2" fmla="val 11778764"/>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5162FFBD-BEC6-6BE8-D664-7E069CE1D302}"/>
              </a:ext>
            </a:extLst>
          </p:cNvPr>
          <p:cNvSpPr txBox="1"/>
          <p:nvPr/>
        </p:nvSpPr>
        <p:spPr>
          <a:xfrm>
            <a:off x="4841287" y="3105834"/>
            <a:ext cx="5734262" cy="707886"/>
          </a:xfrm>
          <a:prstGeom prst="rect">
            <a:avLst/>
          </a:prstGeom>
          <a:noFill/>
        </p:spPr>
        <p:txBody>
          <a:bodyPr wrap="none" rtlCol="0">
            <a:spAutoFit/>
          </a:bodyPr>
          <a:lstStyle/>
          <a:p>
            <a:r>
              <a:rPr kumimoji="1" lang="ja-JP" altLang="en-US" sz="2000" dirty="0"/>
              <a:t>・世界中でデータが連携される。</a:t>
            </a:r>
            <a:endParaRPr kumimoji="1" lang="en-US" altLang="ja-JP" sz="2000" dirty="0"/>
          </a:p>
          <a:p>
            <a:r>
              <a:rPr kumimoji="1" lang="ja-JP" altLang="en-US" sz="2000" dirty="0"/>
              <a:t>　→円滑にデータ連携するための「相互運用性」が重要</a:t>
            </a:r>
            <a:endParaRPr kumimoji="1" lang="en-US" altLang="ja-JP" sz="2000" dirty="0"/>
          </a:p>
        </p:txBody>
      </p:sp>
      <p:sp>
        <p:nvSpPr>
          <p:cNvPr id="27" name="テキスト ボックス 26">
            <a:extLst>
              <a:ext uri="{FF2B5EF4-FFF2-40B4-BE49-F238E27FC236}">
                <a16:creationId xmlns:a16="http://schemas.microsoft.com/office/drawing/2014/main" id="{813C2DBB-915E-705B-4750-B5F2B8F8D172}"/>
              </a:ext>
            </a:extLst>
          </p:cNvPr>
          <p:cNvSpPr txBox="1"/>
          <p:nvPr/>
        </p:nvSpPr>
        <p:spPr>
          <a:xfrm>
            <a:off x="4841287" y="3912738"/>
            <a:ext cx="4879862" cy="400110"/>
          </a:xfrm>
          <a:prstGeom prst="rect">
            <a:avLst/>
          </a:prstGeom>
          <a:noFill/>
        </p:spPr>
        <p:txBody>
          <a:bodyPr wrap="none" rtlCol="0">
            <a:spAutoFit/>
          </a:bodyPr>
          <a:lstStyle/>
          <a:p>
            <a:r>
              <a:rPr kumimoji="1" lang="ja-JP" altLang="en-US" sz="2000" dirty="0"/>
              <a:t>・データやルールが標準化されている必要がある</a:t>
            </a:r>
          </a:p>
        </p:txBody>
      </p:sp>
    </p:spTree>
    <p:extLst>
      <p:ext uri="{BB962C8B-B14F-4D97-AF65-F5344CB8AC3E}">
        <p14:creationId xmlns:p14="http://schemas.microsoft.com/office/powerpoint/2010/main" val="2984348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485A81-524D-147F-6FC6-030067F87DA9}"/>
              </a:ext>
            </a:extLst>
          </p:cNvPr>
          <p:cNvSpPr>
            <a:spLocks noGrp="1"/>
          </p:cNvSpPr>
          <p:nvPr>
            <p:ph type="title"/>
          </p:nvPr>
        </p:nvSpPr>
        <p:spPr>
          <a:xfrm>
            <a:off x="664048" y="187463"/>
            <a:ext cx="10193498" cy="676276"/>
          </a:xfrm>
        </p:spPr>
        <p:txBody>
          <a:bodyPr/>
          <a:lstStyle/>
          <a:p>
            <a:r>
              <a:rPr kumimoji="1" lang="ja-JP" altLang="en-US" dirty="0"/>
              <a:t>データスペースは、キラーコンテンツがあると進めやすい</a:t>
            </a:r>
            <a:endParaRPr lang="ja-JP" altLang="en-US" dirty="0"/>
          </a:p>
        </p:txBody>
      </p:sp>
      <p:sp>
        <p:nvSpPr>
          <p:cNvPr id="4" name="テキスト ボックス 3">
            <a:extLst>
              <a:ext uri="{FF2B5EF4-FFF2-40B4-BE49-F238E27FC236}">
                <a16:creationId xmlns:a16="http://schemas.microsoft.com/office/drawing/2014/main" id="{6F9B912C-16AB-D9CC-5AA8-D20BBBA20A8F}"/>
              </a:ext>
            </a:extLst>
          </p:cNvPr>
          <p:cNvSpPr txBox="1"/>
          <p:nvPr/>
        </p:nvSpPr>
        <p:spPr>
          <a:xfrm>
            <a:off x="706169" y="4379310"/>
            <a:ext cx="3446383" cy="1138773"/>
          </a:xfrm>
          <a:prstGeom prst="rect">
            <a:avLst/>
          </a:prstGeom>
          <a:solidFill>
            <a:schemeClr val="accent1">
              <a:lumMod val="40000"/>
              <a:lumOff val="60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　</a:t>
            </a:r>
            <a:r>
              <a:rPr kumimoji="1" lang="en-US" altLang="ja-JP" sz="20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キラーコンテンツ 例</a:t>
            </a:r>
            <a:r>
              <a:rPr kumimoji="1" lang="en-US" altLang="ja-JP" sz="20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・衛星データ関連技術</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画像認識技術</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・ファクトリーオートメーション技術</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スライド番号プレースホルダー 2">
            <a:extLst>
              <a:ext uri="{FF2B5EF4-FFF2-40B4-BE49-F238E27FC236}">
                <a16:creationId xmlns:a16="http://schemas.microsoft.com/office/drawing/2014/main" id="{84736913-0979-87C8-7044-559DB7D3DBD1}"/>
              </a:ext>
            </a:extLst>
          </p:cNvPr>
          <p:cNvSpPr txBox="1">
            <a:spLocks/>
          </p:cNvSpPr>
          <p:nvPr/>
        </p:nvSpPr>
        <p:spPr bwMode="auto">
          <a:xfrm>
            <a:off x="11578856" y="6454032"/>
            <a:ext cx="493808" cy="233848"/>
          </a:xfrm>
          <a:prstGeom prst="rect">
            <a:avLst/>
          </a:prstGeom>
          <a:solidFill>
            <a:srgbClr val="FFFFFF">
              <a:alpha val="0"/>
            </a:srgbClr>
          </a:solid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marL="0" algn="r" defTabSz="914400" rtl="0" eaLnBrk="1" latinLnBrk="0" hangingPunct="1">
              <a:defRPr kumimoji="1" sz="1100" kern="1200">
                <a:solidFill>
                  <a:schemeClr val="bg1"/>
                </a:solidFill>
                <a:latin typeface="Meiryo UI" panose="020B0604030504040204" pitchFamily="34" charset="-128"/>
                <a:ea typeface="Meiryo UI" panose="020B0604030504040204" pitchFamily="34"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srgbClr val="FFFFFF"/>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100" b="0" i="0" u="none" strike="noStrike" kern="1200" cap="none" spc="0" normalizeH="0" baseline="0" noProof="0">
              <a:ln>
                <a:noFill/>
              </a:ln>
              <a:solidFill>
                <a:srgbClr val="FFFFFF"/>
              </a:solidFill>
              <a:effectLst/>
              <a:uLnTx/>
              <a:uFillTx/>
              <a:latin typeface="Meiryo UI" panose="020B0604030504040204" pitchFamily="34" charset="-128"/>
              <a:ea typeface="Meiryo UI" panose="020B0604030504040204" pitchFamily="34" charset="-128"/>
              <a:cs typeface="+mn-cs"/>
            </a:endParaRPr>
          </a:p>
        </p:txBody>
      </p:sp>
      <p:sp>
        <p:nvSpPr>
          <p:cNvPr id="36" name="テキスト ボックス 35">
            <a:extLst>
              <a:ext uri="{FF2B5EF4-FFF2-40B4-BE49-F238E27FC236}">
                <a16:creationId xmlns:a16="http://schemas.microsoft.com/office/drawing/2014/main" id="{44F749DD-8C9A-5D23-02E2-87676F058D0B}"/>
              </a:ext>
            </a:extLst>
          </p:cNvPr>
          <p:cNvSpPr txBox="1"/>
          <p:nvPr/>
        </p:nvSpPr>
        <p:spPr>
          <a:xfrm>
            <a:off x="7228558" y="5043422"/>
            <a:ext cx="152798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FF0000"/>
                </a:solidFill>
                <a:effectLst/>
                <a:uLnTx/>
                <a:uFillTx/>
                <a:latin typeface="Meiryo UI"/>
                <a:ea typeface="Meiryo UI"/>
                <a:cs typeface="+mn-cs"/>
              </a:rPr>
              <a:t>全世界で利用</a:t>
            </a:r>
          </a:p>
        </p:txBody>
      </p:sp>
      <p:sp>
        <p:nvSpPr>
          <p:cNvPr id="43" name="テキスト ボックス 42">
            <a:extLst>
              <a:ext uri="{FF2B5EF4-FFF2-40B4-BE49-F238E27FC236}">
                <a16:creationId xmlns:a16="http://schemas.microsoft.com/office/drawing/2014/main" id="{5FF28C00-5CDF-30A7-CF2B-5111E0C99F3C}"/>
              </a:ext>
            </a:extLst>
          </p:cNvPr>
          <p:cNvSpPr txBox="1"/>
          <p:nvPr/>
        </p:nvSpPr>
        <p:spPr>
          <a:xfrm>
            <a:off x="706169" y="5518083"/>
            <a:ext cx="3446383" cy="1138773"/>
          </a:xfrm>
          <a:prstGeom prst="rect">
            <a:avLst/>
          </a:prstGeom>
          <a:solidFill>
            <a:schemeClr val="accent1">
              <a:lumMod val="40000"/>
              <a:lumOff val="60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有益コンテンツ 例</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・セキュリティ関連技術</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・ブロックチェーン技術</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IoT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、センサー技術</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4" name="二等辺三角形 43">
            <a:extLst>
              <a:ext uri="{FF2B5EF4-FFF2-40B4-BE49-F238E27FC236}">
                <a16:creationId xmlns:a16="http://schemas.microsoft.com/office/drawing/2014/main" id="{E68A9470-E9AB-2ADC-D8AC-80045E6A61E1}"/>
              </a:ext>
            </a:extLst>
          </p:cNvPr>
          <p:cNvSpPr/>
          <p:nvPr/>
        </p:nvSpPr>
        <p:spPr>
          <a:xfrm rot="5400000">
            <a:off x="4097075" y="5196952"/>
            <a:ext cx="733330" cy="642263"/>
          </a:xfrm>
          <a:prstGeom prst="triangle">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0" name="スライド番号プレースホルダー 2">
            <a:extLst>
              <a:ext uri="{FF2B5EF4-FFF2-40B4-BE49-F238E27FC236}">
                <a16:creationId xmlns:a16="http://schemas.microsoft.com/office/drawing/2014/main" id="{8198750C-8EFC-D8D8-FD36-1CD94C219731}"/>
              </a:ext>
            </a:extLst>
          </p:cNvPr>
          <p:cNvSpPr txBox="1">
            <a:spLocks/>
          </p:cNvSpPr>
          <p:nvPr/>
        </p:nvSpPr>
        <p:spPr bwMode="auto">
          <a:xfrm>
            <a:off x="11578856" y="6454032"/>
            <a:ext cx="493808" cy="233848"/>
          </a:xfrm>
          <a:prstGeom prst="rect">
            <a:avLst/>
          </a:prstGeom>
          <a:solidFill>
            <a:srgbClr val="FFFFFF">
              <a:alpha val="0"/>
            </a:srgbClr>
          </a:solid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marL="0" algn="r" defTabSz="914400" rtl="0" eaLnBrk="1" latinLnBrk="0" hangingPunct="1">
              <a:defRPr kumimoji="1" sz="1100" kern="1200">
                <a:solidFill>
                  <a:schemeClr val="bg1"/>
                </a:solidFill>
                <a:latin typeface="Meiryo UI" panose="020B0604030504040204" pitchFamily="34" charset="-128"/>
                <a:ea typeface="Meiryo UI" panose="020B0604030504040204" pitchFamily="34"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srgbClr val="FFFFFF"/>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100" b="0" i="0" u="none" strike="noStrike" kern="1200" cap="none" spc="0" normalizeH="0" baseline="0" noProof="0">
              <a:ln>
                <a:noFill/>
              </a:ln>
              <a:solidFill>
                <a:srgbClr val="FFFFFF"/>
              </a:solidFill>
              <a:effectLst/>
              <a:uLnTx/>
              <a:uFillTx/>
              <a:latin typeface="Meiryo UI" panose="020B0604030504040204" pitchFamily="34" charset="-128"/>
              <a:ea typeface="Meiryo UI" panose="020B0604030504040204" pitchFamily="34" charset="-128"/>
              <a:cs typeface="+mn-cs"/>
            </a:endParaRPr>
          </a:p>
        </p:txBody>
      </p:sp>
      <p:sp>
        <p:nvSpPr>
          <p:cNvPr id="21" name="正方形/長方形 20">
            <a:extLst>
              <a:ext uri="{FF2B5EF4-FFF2-40B4-BE49-F238E27FC236}">
                <a16:creationId xmlns:a16="http://schemas.microsoft.com/office/drawing/2014/main" id="{139A2BDB-54F7-FA3B-A0E5-6322D8C71DC2}"/>
              </a:ext>
            </a:extLst>
          </p:cNvPr>
          <p:cNvSpPr/>
          <p:nvPr/>
        </p:nvSpPr>
        <p:spPr>
          <a:xfrm>
            <a:off x="4774931" y="1863432"/>
            <a:ext cx="2259723" cy="1434781"/>
          </a:xfrm>
          <a:prstGeom prst="rect">
            <a:avLst/>
          </a:prstGeom>
          <a:solidFill>
            <a:srgbClr val="24235C">
              <a:lumMod val="40000"/>
              <a:lumOff val="60000"/>
            </a:srgbClr>
          </a:solidFill>
          <a:ln w="25400" cap="flat" cmpd="sng" algn="ctr">
            <a:no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1">
                <a:ln>
                  <a:noFill/>
                </a:ln>
                <a:solidFill>
                  <a:srgbClr val="FFFFFF"/>
                </a:solidFill>
                <a:effectLst/>
                <a:uLnTx/>
                <a:uFillTx/>
                <a:latin typeface="Meiryo UI"/>
                <a:ea typeface="Meiryo UI"/>
                <a:cs typeface="+mn-cs"/>
              </a:rPr>
              <a:t>A</a:t>
            </a:r>
            <a:r>
              <a:rPr kumimoji="0" lang="ja-JP" altLang="en-US" sz="1800" b="0" i="0" u="none" strike="noStrike" kern="0" cap="none" spc="0" normalizeH="0" baseline="0" noProof="1">
                <a:ln>
                  <a:noFill/>
                </a:ln>
                <a:solidFill>
                  <a:srgbClr val="FFFFFF"/>
                </a:solidFill>
                <a:effectLst/>
                <a:uLnTx/>
                <a:uFillTx/>
                <a:latin typeface="Meiryo UI"/>
                <a:ea typeface="Meiryo UI"/>
                <a:cs typeface="+mn-cs"/>
              </a:rPr>
              <a:t>業界</a:t>
            </a:r>
            <a:endParaRPr kumimoji="0" lang="en-US" altLang="ja-JP" sz="1800" b="0" i="0" u="none" strike="noStrike" kern="0" cap="none" spc="0" normalizeH="0" baseline="0" noProof="1">
              <a:ln>
                <a:noFill/>
              </a:ln>
              <a:solidFill>
                <a:srgbClr val="FFFFFF"/>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1">
                <a:ln>
                  <a:noFill/>
                </a:ln>
                <a:solidFill>
                  <a:srgbClr val="FFFFFF"/>
                </a:solidFill>
                <a:effectLst/>
                <a:uLnTx/>
                <a:uFillTx/>
                <a:latin typeface="Meiryo UI"/>
                <a:ea typeface="Meiryo UI"/>
                <a:cs typeface="+mn-cs"/>
              </a:rPr>
              <a:t>データスペース</a:t>
            </a:r>
            <a:endParaRPr kumimoji="0" lang="ja-JP" altLang="en-US" sz="18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22" name="正方形/長方形 21">
            <a:extLst>
              <a:ext uri="{FF2B5EF4-FFF2-40B4-BE49-F238E27FC236}">
                <a16:creationId xmlns:a16="http://schemas.microsoft.com/office/drawing/2014/main" id="{48E7B5F9-6FE6-EEA6-D965-54255D568368}"/>
              </a:ext>
            </a:extLst>
          </p:cNvPr>
          <p:cNvSpPr/>
          <p:nvPr/>
        </p:nvSpPr>
        <p:spPr>
          <a:xfrm>
            <a:off x="9756382" y="1863432"/>
            <a:ext cx="2259723" cy="1434781"/>
          </a:xfrm>
          <a:prstGeom prst="rect">
            <a:avLst/>
          </a:prstGeom>
          <a:solidFill>
            <a:srgbClr val="24235C">
              <a:lumMod val="40000"/>
              <a:lumOff val="60000"/>
            </a:srgbClr>
          </a:solidFill>
          <a:ln w="25400" cap="flat" cmpd="sng" algn="ctr">
            <a:no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1">
                <a:ln>
                  <a:noFill/>
                </a:ln>
                <a:solidFill>
                  <a:srgbClr val="FFFFFF"/>
                </a:solidFill>
                <a:effectLst/>
                <a:uLnTx/>
                <a:uFillTx/>
                <a:latin typeface="Meiryo UI"/>
                <a:ea typeface="Meiryo UI"/>
                <a:cs typeface="+mn-cs"/>
              </a:rPr>
              <a:t>X</a:t>
            </a:r>
            <a:r>
              <a:rPr kumimoji="0" lang="ja-JP" altLang="en-US" sz="1800" b="0" i="0" u="none" strike="noStrike" kern="0" cap="none" spc="0" normalizeH="0" baseline="0" noProof="1">
                <a:ln>
                  <a:noFill/>
                </a:ln>
                <a:solidFill>
                  <a:srgbClr val="FFFFFF"/>
                </a:solidFill>
                <a:effectLst/>
                <a:uLnTx/>
                <a:uFillTx/>
                <a:latin typeface="Meiryo UI"/>
                <a:ea typeface="Meiryo UI"/>
                <a:cs typeface="+mn-cs"/>
              </a:rPr>
              <a:t>業界</a:t>
            </a:r>
            <a:endParaRPr kumimoji="0" lang="en-US" altLang="ja-JP" sz="1800" b="0" i="0" u="none" strike="noStrike" kern="0" cap="none" spc="0" normalizeH="0" baseline="0" noProof="1">
              <a:ln>
                <a:noFill/>
              </a:ln>
              <a:solidFill>
                <a:srgbClr val="FFFFFF"/>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1">
                <a:ln>
                  <a:noFill/>
                </a:ln>
                <a:solidFill>
                  <a:srgbClr val="FFFFFF"/>
                </a:solidFill>
                <a:effectLst/>
                <a:uLnTx/>
                <a:uFillTx/>
                <a:latin typeface="Meiryo UI"/>
                <a:ea typeface="Meiryo UI"/>
                <a:cs typeface="+mn-cs"/>
              </a:rPr>
              <a:t>データスペース</a:t>
            </a:r>
            <a:endParaRPr kumimoji="0" lang="ja-JP" altLang="en-US" sz="18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23" name="正方形/長方形 22">
            <a:extLst>
              <a:ext uri="{FF2B5EF4-FFF2-40B4-BE49-F238E27FC236}">
                <a16:creationId xmlns:a16="http://schemas.microsoft.com/office/drawing/2014/main" id="{024FDDB3-7F22-FF9E-1E4D-4AA8486F0FD5}"/>
              </a:ext>
            </a:extLst>
          </p:cNvPr>
          <p:cNvSpPr/>
          <p:nvPr/>
        </p:nvSpPr>
        <p:spPr>
          <a:xfrm>
            <a:off x="4774929" y="3466940"/>
            <a:ext cx="7244784" cy="1383584"/>
          </a:xfrm>
          <a:prstGeom prst="rect">
            <a:avLst/>
          </a:prstGeom>
          <a:solidFill>
            <a:srgbClr val="24235C">
              <a:lumMod val="40000"/>
              <a:lumOff val="60000"/>
            </a:srgb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1">
                <a:ln>
                  <a:noFill/>
                </a:ln>
                <a:solidFill>
                  <a:srgbClr val="FFFFFF"/>
                </a:solidFill>
                <a:effectLst/>
                <a:uLnTx/>
                <a:uFillTx/>
                <a:latin typeface="Meiryo UI"/>
                <a:ea typeface="Meiryo UI"/>
                <a:cs typeface="+mn-cs"/>
              </a:rPr>
              <a:t>業界・分野横断</a:t>
            </a:r>
            <a:r>
              <a:rPr kumimoji="0" lang="en-US" altLang="ja-JP" sz="1800" b="0" i="0" u="none" strike="noStrike" kern="0" cap="none" spc="0" normalizeH="0" baseline="0" noProof="1">
                <a:ln>
                  <a:noFill/>
                </a:ln>
                <a:solidFill>
                  <a:srgbClr val="FFFFFF"/>
                </a:solidFill>
                <a:effectLst/>
                <a:uLnTx/>
                <a:uFillTx/>
                <a:latin typeface="Meiryo UI"/>
                <a:ea typeface="Meiryo UI"/>
                <a:cs typeface="+mn-cs"/>
              </a:rPr>
              <a:t>(クロスドメイン)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1">
                <a:ln>
                  <a:noFill/>
                </a:ln>
                <a:solidFill>
                  <a:srgbClr val="FFFFFF"/>
                </a:solidFill>
                <a:effectLst/>
                <a:uLnTx/>
                <a:uFillTx/>
                <a:latin typeface="Meiryo UI"/>
                <a:ea typeface="Meiryo UI"/>
                <a:cs typeface="+mn-cs"/>
              </a:rPr>
              <a:t>データスペース</a:t>
            </a:r>
            <a:endParaRPr kumimoji="0" lang="ja-JP" altLang="en-US" sz="18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42" name="正方形/長方形 41">
            <a:extLst>
              <a:ext uri="{FF2B5EF4-FFF2-40B4-BE49-F238E27FC236}">
                <a16:creationId xmlns:a16="http://schemas.microsoft.com/office/drawing/2014/main" id="{81AD0F5D-6820-2E11-B4F1-7DDDD7101F1E}"/>
              </a:ext>
            </a:extLst>
          </p:cNvPr>
          <p:cNvSpPr/>
          <p:nvPr/>
        </p:nvSpPr>
        <p:spPr>
          <a:xfrm>
            <a:off x="7168164" y="1863432"/>
            <a:ext cx="2259723" cy="1434781"/>
          </a:xfrm>
          <a:prstGeom prst="rect">
            <a:avLst/>
          </a:prstGeom>
          <a:solidFill>
            <a:srgbClr val="24235C">
              <a:lumMod val="40000"/>
              <a:lumOff val="60000"/>
            </a:srgbClr>
          </a:solidFill>
          <a:ln w="25400" cap="flat" cmpd="sng" algn="ctr">
            <a:no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1">
                <a:ln>
                  <a:noFill/>
                </a:ln>
                <a:solidFill>
                  <a:srgbClr val="FFFFFF"/>
                </a:solidFill>
                <a:effectLst/>
                <a:uLnTx/>
                <a:uFillTx/>
                <a:latin typeface="Meiryo UI"/>
                <a:ea typeface="Meiryo UI"/>
                <a:cs typeface="+mn-cs"/>
              </a:rPr>
              <a:t>B</a:t>
            </a:r>
            <a:r>
              <a:rPr kumimoji="0" lang="ja-JP" altLang="en-US" sz="1800" b="0" i="0" u="none" strike="noStrike" kern="0" cap="none" spc="0" normalizeH="0" baseline="0" noProof="1">
                <a:ln>
                  <a:noFill/>
                </a:ln>
                <a:solidFill>
                  <a:srgbClr val="FFFFFF"/>
                </a:solidFill>
                <a:effectLst/>
                <a:uLnTx/>
                <a:uFillTx/>
                <a:latin typeface="Meiryo UI"/>
                <a:ea typeface="Meiryo UI"/>
                <a:cs typeface="+mn-cs"/>
              </a:rPr>
              <a:t>業界</a:t>
            </a:r>
            <a:endParaRPr kumimoji="0" lang="en-US" altLang="ja-JP" sz="1800" b="0" i="0" u="none" strike="noStrike" kern="0" cap="none" spc="0" normalizeH="0" baseline="0" noProof="1">
              <a:ln>
                <a:noFill/>
              </a:ln>
              <a:solidFill>
                <a:srgbClr val="FFFFFF"/>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1">
                <a:ln>
                  <a:noFill/>
                </a:ln>
                <a:solidFill>
                  <a:srgbClr val="FFFFFF"/>
                </a:solidFill>
                <a:effectLst/>
                <a:uLnTx/>
                <a:uFillTx/>
                <a:latin typeface="Meiryo UI"/>
                <a:ea typeface="Meiryo UI"/>
                <a:cs typeface="+mn-cs"/>
              </a:rPr>
              <a:t>データスペース</a:t>
            </a:r>
            <a:endParaRPr kumimoji="0" lang="ja-JP" altLang="en-US" sz="1800" b="0" i="0" u="none" strike="noStrike" kern="0" cap="none" spc="0" normalizeH="0" baseline="0" noProof="0" dirty="0">
              <a:ln>
                <a:noFill/>
              </a:ln>
              <a:solidFill>
                <a:srgbClr val="FFFFFF"/>
              </a:solidFill>
              <a:effectLst/>
              <a:uLnTx/>
              <a:uFillTx/>
              <a:latin typeface="Meiryo UI"/>
              <a:ea typeface="Meiryo UI"/>
              <a:cs typeface="+mn-cs"/>
            </a:endParaRPr>
          </a:p>
        </p:txBody>
      </p:sp>
      <p:cxnSp>
        <p:nvCxnSpPr>
          <p:cNvPr id="45" name="直線コネクタ 44">
            <a:extLst>
              <a:ext uri="{FF2B5EF4-FFF2-40B4-BE49-F238E27FC236}">
                <a16:creationId xmlns:a16="http://schemas.microsoft.com/office/drawing/2014/main" id="{36401959-30DC-945A-4F15-F5A292E99656}"/>
              </a:ext>
            </a:extLst>
          </p:cNvPr>
          <p:cNvCxnSpPr>
            <a:cxnSpLocks/>
          </p:cNvCxnSpPr>
          <p:nvPr/>
        </p:nvCxnSpPr>
        <p:spPr>
          <a:xfrm>
            <a:off x="5904793" y="3298213"/>
            <a:ext cx="2918" cy="168727"/>
          </a:xfrm>
          <a:prstGeom prst="line">
            <a:avLst/>
          </a:prstGeom>
          <a:noFill/>
          <a:ln w="57150" cap="flat" cmpd="sng" algn="ctr">
            <a:solidFill>
              <a:srgbClr val="24235C">
                <a:lumMod val="40000"/>
                <a:lumOff val="60000"/>
              </a:srgbClr>
            </a:solidFill>
            <a:prstDash val="solid"/>
          </a:ln>
          <a:effectLst/>
        </p:spPr>
      </p:cxnSp>
      <p:cxnSp>
        <p:nvCxnSpPr>
          <p:cNvPr id="46" name="直線コネクタ 45">
            <a:extLst>
              <a:ext uri="{FF2B5EF4-FFF2-40B4-BE49-F238E27FC236}">
                <a16:creationId xmlns:a16="http://schemas.microsoft.com/office/drawing/2014/main" id="{66E2D039-5054-741D-5EE3-0F84C7B1DAD6}"/>
              </a:ext>
            </a:extLst>
          </p:cNvPr>
          <p:cNvCxnSpPr>
            <a:cxnSpLocks/>
          </p:cNvCxnSpPr>
          <p:nvPr/>
        </p:nvCxnSpPr>
        <p:spPr>
          <a:xfrm>
            <a:off x="8250062" y="3298213"/>
            <a:ext cx="2918" cy="168727"/>
          </a:xfrm>
          <a:prstGeom prst="line">
            <a:avLst/>
          </a:prstGeom>
          <a:noFill/>
          <a:ln w="57150" cap="flat" cmpd="sng" algn="ctr">
            <a:solidFill>
              <a:srgbClr val="24235C">
                <a:lumMod val="40000"/>
                <a:lumOff val="60000"/>
              </a:srgbClr>
            </a:solidFill>
            <a:prstDash val="solid"/>
          </a:ln>
          <a:effectLst/>
        </p:spPr>
      </p:cxnSp>
      <p:cxnSp>
        <p:nvCxnSpPr>
          <p:cNvPr id="47" name="直線コネクタ 46">
            <a:extLst>
              <a:ext uri="{FF2B5EF4-FFF2-40B4-BE49-F238E27FC236}">
                <a16:creationId xmlns:a16="http://schemas.microsoft.com/office/drawing/2014/main" id="{5CAAA59A-D8BC-0F3F-0F8D-4145E030F5CB}"/>
              </a:ext>
            </a:extLst>
          </p:cNvPr>
          <p:cNvCxnSpPr>
            <a:cxnSpLocks/>
          </p:cNvCxnSpPr>
          <p:nvPr/>
        </p:nvCxnSpPr>
        <p:spPr>
          <a:xfrm>
            <a:off x="10857802" y="3298213"/>
            <a:ext cx="2918" cy="168727"/>
          </a:xfrm>
          <a:prstGeom prst="line">
            <a:avLst/>
          </a:prstGeom>
          <a:noFill/>
          <a:ln w="57150" cap="flat" cmpd="sng" algn="ctr">
            <a:solidFill>
              <a:srgbClr val="24235C">
                <a:lumMod val="40000"/>
                <a:lumOff val="60000"/>
              </a:srgbClr>
            </a:solidFill>
            <a:prstDash val="solid"/>
          </a:ln>
          <a:effectLst/>
        </p:spPr>
      </p:cxnSp>
      <p:cxnSp>
        <p:nvCxnSpPr>
          <p:cNvPr id="48" name="直線矢印コネクタ 47">
            <a:extLst>
              <a:ext uri="{FF2B5EF4-FFF2-40B4-BE49-F238E27FC236}">
                <a16:creationId xmlns:a16="http://schemas.microsoft.com/office/drawing/2014/main" id="{107A03D2-B7D0-032F-AB02-7CFAF0699678}"/>
              </a:ext>
            </a:extLst>
          </p:cNvPr>
          <p:cNvCxnSpPr>
            <a:cxnSpLocks/>
          </p:cNvCxnSpPr>
          <p:nvPr/>
        </p:nvCxnSpPr>
        <p:spPr>
          <a:xfrm flipV="1">
            <a:off x="5751466" y="4415326"/>
            <a:ext cx="4057880" cy="952782"/>
          </a:xfrm>
          <a:prstGeom prst="straightConnector1">
            <a:avLst/>
          </a:prstGeom>
          <a:noFill/>
          <a:ln w="38100" cap="flat" cmpd="sng" algn="ctr">
            <a:solidFill>
              <a:srgbClr val="C00000"/>
            </a:solidFill>
            <a:prstDash val="solid"/>
            <a:tailEnd type="triangle" w="lg" len="lg"/>
          </a:ln>
          <a:effectLst/>
        </p:spPr>
      </p:cxnSp>
      <p:cxnSp>
        <p:nvCxnSpPr>
          <p:cNvPr id="49" name="直線矢印コネクタ 48">
            <a:extLst>
              <a:ext uri="{FF2B5EF4-FFF2-40B4-BE49-F238E27FC236}">
                <a16:creationId xmlns:a16="http://schemas.microsoft.com/office/drawing/2014/main" id="{5D8CCE89-619C-4056-7367-9EF6CB0CDD12}"/>
              </a:ext>
            </a:extLst>
          </p:cNvPr>
          <p:cNvCxnSpPr>
            <a:cxnSpLocks/>
          </p:cNvCxnSpPr>
          <p:nvPr/>
        </p:nvCxnSpPr>
        <p:spPr>
          <a:xfrm flipV="1">
            <a:off x="5751466" y="2865325"/>
            <a:ext cx="4097082" cy="2502783"/>
          </a:xfrm>
          <a:prstGeom prst="straightConnector1">
            <a:avLst/>
          </a:prstGeom>
          <a:noFill/>
          <a:ln w="38100" cap="flat" cmpd="sng" algn="ctr">
            <a:solidFill>
              <a:srgbClr val="C00000"/>
            </a:solidFill>
            <a:prstDash val="solid"/>
            <a:tailEnd type="triangle" w="lg" len="lg"/>
          </a:ln>
          <a:effectLst/>
        </p:spPr>
      </p:cxnSp>
      <p:cxnSp>
        <p:nvCxnSpPr>
          <p:cNvPr id="50" name="直線矢印コネクタ 49">
            <a:extLst>
              <a:ext uri="{FF2B5EF4-FFF2-40B4-BE49-F238E27FC236}">
                <a16:creationId xmlns:a16="http://schemas.microsoft.com/office/drawing/2014/main" id="{6C922DD0-006C-41C0-598C-6B7AF520B578}"/>
              </a:ext>
            </a:extLst>
          </p:cNvPr>
          <p:cNvCxnSpPr>
            <a:cxnSpLocks/>
          </p:cNvCxnSpPr>
          <p:nvPr/>
        </p:nvCxnSpPr>
        <p:spPr>
          <a:xfrm flipV="1">
            <a:off x="5731035" y="2882615"/>
            <a:ext cx="1564667" cy="2485493"/>
          </a:xfrm>
          <a:prstGeom prst="straightConnector1">
            <a:avLst/>
          </a:prstGeom>
          <a:noFill/>
          <a:ln w="38100" cap="flat" cmpd="sng" algn="ctr">
            <a:solidFill>
              <a:srgbClr val="C00000"/>
            </a:solidFill>
            <a:prstDash val="solid"/>
            <a:tailEnd type="triangle" w="lg" len="lg"/>
          </a:ln>
          <a:effectLst/>
        </p:spPr>
      </p:cxnSp>
      <p:cxnSp>
        <p:nvCxnSpPr>
          <p:cNvPr id="51" name="直線矢印コネクタ 50">
            <a:extLst>
              <a:ext uri="{FF2B5EF4-FFF2-40B4-BE49-F238E27FC236}">
                <a16:creationId xmlns:a16="http://schemas.microsoft.com/office/drawing/2014/main" id="{9C9AFF9F-E0FB-E1E0-4281-697DCCD7D8CC}"/>
              </a:ext>
            </a:extLst>
          </p:cNvPr>
          <p:cNvCxnSpPr>
            <a:cxnSpLocks/>
          </p:cNvCxnSpPr>
          <p:nvPr/>
        </p:nvCxnSpPr>
        <p:spPr>
          <a:xfrm flipV="1">
            <a:off x="5751466" y="3153233"/>
            <a:ext cx="178046" cy="2214875"/>
          </a:xfrm>
          <a:prstGeom prst="straightConnector1">
            <a:avLst/>
          </a:prstGeom>
          <a:noFill/>
          <a:ln w="38100" cap="flat" cmpd="sng" algn="ctr">
            <a:solidFill>
              <a:srgbClr val="C00000"/>
            </a:solidFill>
            <a:prstDash val="solid"/>
            <a:tailEnd type="triangle" w="lg" len="lg"/>
          </a:ln>
          <a:effectLst/>
        </p:spPr>
      </p:cxnSp>
      <p:pic>
        <p:nvPicPr>
          <p:cNvPr id="53" name="図 52">
            <a:extLst>
              <a:ext uri="{FF2B5EF4-FFF2-40B4-BE49-F238E27FC236}">
                <a16:creationId xmlns:a16="http://schemas.microsoft.com/office/drawing/2014/main" id="{97616FA0-09E9-4A3E-79AA-79ED805CCAFB}"/>
              </a:ext>
            </a:extLst>
          </p:cNvPr>
          <p:cNvPicPr>
            <a:picLocks noChangeAspect="1"/>
          </p:cNvPicPr>
          <p:nvPr/>
        </p:nvPicPr>
        <p:blipFill>
          <a:blip r:embed="rId3"/>
          <a:stretch>
            <a:fillRect/>
          </a:stretch>
        </p:blipFill>
        <p:spPr>
          <a:xfrm>
            <a:off x="4717070" y="5361649"/>
            <a:ext cx="5743841" cy="1363013"/>
          </a:xfrm>
          <a:prstGeom prst="rect">
            <a:avLst/>
          </a:prstGeom>
        </p:spPr>
      </p:pic>
      <p:pic>
        <p:nvPicPr>
          <p:cNvPr id="54" name="図 53">
            <a:extLst>
              <a:ext uri="{FF2B5EF4-FFF2-40B4-BE49-F238E27FC236}">
                <a16:creationId xmlns:a16="http://schemas.microsoft.com/office/drawing/2014/main" id="{E2864D38-7108-CAAF-F0BE-F42C2471988C}"/>
              </a:ext>
            </a:extLst>
          </p:cNvPr>
          <p:cNvPicPr>
            <a:picLocks noChangeAspect="1"/>
          </p:cNvPicPr>
          <p:nvPr/>
        </p:nvPicPr>
        <p:blipFill>
          <a:blip r:embed="rId3"/>
          <a:stretch>
            <a:fillRect/>
          </a:stretch>
        </p:blipFill>
        <p:spPr>
          <a:xfrm>
            <a:off x="4889175" y="2638252"/>
            <a:ext cx="2053195" cy="487223"/>
          </a:xfrm>
          <a:prstGeom prst="rect">
            <a:avLst/>
          </a:prstGeom>
        </p:spPr>
      </p:pic>
      <p:pic>
        <p:nvPicPr>
          <p:cNvPr id="55" name="図 54">
            <a:extLst>
              <a:ext uri="{FF2B5EF4-FFF2-40B4-BE49-F238E27FC236}">
                <a16:creationId xmlns:a16="http://schemas.microsoft.com/office/drawing/2014/main" id="{CB56A69B-A3CD-43FC-A8E3-229E9193C821}"/>
              </a:ext>
            </a:extLst>
          </p:cNvPr>
          <p:cNvPicPr>
            <a:picLocks noChangeAspect="1"/>
          </p:cNvPicPr>
          <p:nvPr/>
        </p:nvPicPr>
        <p:blipFill>
          <a:blip r:embed="rId3"/>
          <a:stretch>
            <a:fillRect/>
          </a:stretch>
        </p:blipFill>
        <p:spPr>
          <a:xfrm>
            <a:off x="7273663" y="2630359"/>
            <a:ext cx="2053195" cy="487223"/>
          </a:xfrm>
          <a:prstGeom prst="rect">
            <a:avLst/>
          </a:prstGeom>
        </p:spPr>
      </p:pic>
      <p:pic>
        <p:nvPicPr>
          <p:cNvPr id="56" name="図 55">
            <a:extLst>
              <a:ext uri="{FF2B5EF4-FFF2-40B4-BE49-F238E27FC236}">
                <a16:creationId xmlns:a16="http://schemas.microsoft.com/office/drawing/2014/main" id="{FC6B7D3F-71A1-88C4-6E25-D7D57659C537}"/>
              </a:ext>
            </a:extLst>
          </p:cNvPr>
          <p:cNvPicPr>
            <a:picLocks noChangeAspect="1"/>
          </p:cNvPicPr>
          <p:nvPr/>
        </p:nvPicPr>
        <p:blipFill>
          <a:blip r:embed="rId3"/>
          <a:stretch>
            <a:fillRect/>
          </a:stretch>
        </p:blipFill>
        <p:spPr>
          <a:xfrm>
            <a:off x="9868979" y="2621713"/>
            <a:ext cx="2053195" cy="487223"/>
          </a:xfrm>
          <a:prstGeom prst="rect">
            <a:avLst/>
          </a:prstGeom>
        </p:spPr>
      </p:pic>
      <p:pic>
        <p:nvPicPr>
          <p:cNvPr id="57" name="図 56">
            <a:extLst>
              <a:ext uri="{FF2B5EF4-FFF2-40B4-BE49-F238E27FC236}">
                <a16:creationId xmlns:a16="http://schemas.microsoft.com/office/drawing/2014/main" id="{14CA910C-1A69-8992-8D1E-7B4F947F5187}"/>
              </a:ext>
            </a:extLst>
          </p:cNvPr>
          <p:cNvPicPr>
            <a:picLocks noChangeAspect="1"/>
          </p:cNvPicPr>
          <p:nvPr/>
        </p:nvPicPr>
        <p:blipFill>
          <a:blip r:embed="rId3"/>
          <a:stretch>
            <a:fillRect/>
          </a:stretch>
        </p:blipFill>
        <p:spPr>
          <a:xfrm>
            <a:off x="9868979" y="4254620"/>
            <a:ext cx="2053195" cy="487223"/>
          </a:xfrm>
          <a:prstGeom prst="rect">
            <a:avLst/>
          </a:prstGeom>
        </p:spPr>
      </p:pic>
      <p:sp>
        <p:nvSpPr>
          <p:cNvPr id="7" name="テキスト ボックス 6">
            <a:extLst>
              <a:ext uri="{FF2B5EF4-FFF2-40B4-BE49-F238E27FC236}">
                <a16:creationId xmlns:a16="http://schemas.microsoft.com/office/drawing/2014/main" id="{FEC44D86-1731-9657-B279-4285810FA874}"/>
              </a:ext>
            </a:extLst>
          </p:cNvPr>
          <p:cNvSpPr txBox="1"/>
          <p:nvPr/>
        </p:nvSpPr>
        <p:spPr>
          <a:xfrm>
            <a:off x="664304" y="6642469"/>
            <a:ext cx="609600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a:ea typeface="Meiryo UI"/>
                <a:cs typeface="+mn-cs"/>
              </a:rPr>
              <a:t>※1</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：ファクトリーオートメーション</a:t>
            </a:r>
            <a:r>
              <a:rPr kumimoji="1" lang="en-US" altLang="ja-JP" sz="800" b="0" i="0" u="none" strike="noStrike" kern="1200" cap="none" spc="0" normalizeH="0" baseline="0" noProof="0" dirty="0">
                <a:ln>
                  <a:noFill/>
                </a:ln>
                <a:solidFill>
                  <a:prstClr val="black"/>
                </a:solidFill>
                <a:effectLst/>
                <a:uLnTx/>
                <a:uFillTx/>
                <a:latin typeface="Meiryo UI"/>
                <a:ea typeface="Meiryo UI"/>
                <a:cs typeface="+mn-cs"/>
              </a:rPr>
              <a:t>(FA)</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　工場における生産工程の自動化を図るシステムのこと</a:t>
            </a:r>
          </a:p>
        </p:txBody>
      </p:sp>
      <p:sp>
        <p:nvSpPr>
          <p:cNvPr id="6" name="コンテンツ プレースホルダー 25">
            <a:extLst>
              <a:ext uri="{FF2B5EF4-FFF2-40B4-BE49-F238E27FC236}">
                <a16:creationId xmlns:a16="http://schemas.microsoft.com/office/drawing/2014/main" id="{8A2400E0-60C1-E1E8-275F-205D580D91AB}"/>
              </a:ext>
            </a:extLst>
          </p:cNvPr>
          <p:cNvSpPr txBox="1">
            <a:spLocks/>
          </p:cNvSpPr>
          <p:nvPr/>
        </p:nvSpPr>
        <p:spPr>
          <a:xfrm>
            <a:off x="345440" y="1271658"/>
            <a:ext cx="4543735" cy="2656529"/>
          </a:xfrm>
          <a:prstGeom prst="rect">
            <a:avLst/>
          </a:prstGeom>
        </p:spPr>
        <p:txBody>
          <a:bodyPr/>
          <a:lstStyle>
            <a:lvl1pPr marL="342898" indent="-342898" algn="l" rtl="0" eaLnBrk="1" fontAlgn="base" hangingPunct="1">
              <a:spcBef>
                <a:spcPct val="20000"/>
              </a:spcBef>
              <a:spcAft>
                <a:spcPct val="0"/>
              </a:spcAft>
              <a:buClr>
                <a:srgbClr val="000066"/>
              </a:buClr>
              <a:buFont typeface="Wingdings" pitchFamily="2" charset="2"/>
              <a:buChar char="s"/>
              <a:defRPr kumimoji="1" sz="28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indent="0">
              <a:buFont typeface="Wingdings" pitchFamily="2" charset="2"/>
              <a:buNone/>
            </a:pPr>
            <a:r>
              <a:rPr lang="ja-JP" altLang="en-US" sz="2400" kern="0" noProof="1">
                <a:solidFill>
                  <a:schemeClr val="tx1"/>
                </a:solidFill>
              </a:rPr>
              <a:t>■</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データスペース全体での</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indent="0">
              <a:buFont typeface="Wingdings" pitchFamily="2" charset="2"/>
              <a:buNone/>
            </a:pPr>
            <a:r>
              <a:rPr lang="ja-JP" altLang="en-US" sz="2400" dirty="0">
                <a:solidFill>
                  <a:prstClr val="black"/>
                </a:solidFill>
                <a:latin typeface="Meiryo UI" panose="020B0604030504040204" pitchFamily="50" charset="-128"/>
                <a:ea typeface="Meiryo UI" panose="020B0604030504040204" pitchFamily="50" charset="-128"/>
              </a:rPr>
              <a:t>　</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ポジショニングを考える必要がある</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indent="0">
              <a:buFont typeface="Wingdings" pitchFamily="2" charset="2"/>
              <a:buNone/>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■どのサービスでも必ず使用する</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indent="0">
              <a:buFont typeface="Wingdings" pitchFamily="2" charset="2"/>
              <a:buNone/>
            </a:pPr>
            <a:r>
              <a:rPr lang="ja-JP" altLang="en-US" sz="2400" dirty="0">
                <a:solidFill>
                  <a:prstClr val="black"/>
                </a:solidFill>
                <a:latin typeface="Meiryo UI" panose="020B0604030504040204" pitchFamily="50" charset="-128"/>
                <a:ea typeface="Meiryo UI" panose="020B0604030504040204" pitchFamily="50" charset="-128"/>
              </a:rPr>
              <a:t>　</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コンテンツを提供することで</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indent="0">
              <a:buFont typeface="Wingdings" pitchFamily="2" charset="2"/>
              <a:buNone/>
            </a:pPr>
            <a:r>
              <a:rPr lang="ja-JP" altLang="en-US" sz="2400" dirty="0">
                <a:solidFill>
                  <a:prstClr val="black"/>
                </a:solidFill>
                <a:latin typeface="Meiryo UI" panose="020B0604030504040204" pitchFamily="50" charset="-128"/>
                <a:ea typeface="Meiryo UI" panose="020B0604030504040204" pitchFamily="50" charset="-128"/>
              </a:rPr>
              <a:t>　</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ビジネスを実現する方法もある</a:t>
            </a:r>
            <a:endParaRPr lang="en-US" altLang="ja-JP" sz="2400" kern="0" dirty="0">
              <a:solidFill>
                <a:schemeClr val="tx1"/>
              </a:solidFill>
            </a:endParaRPr>
          </a:p>
        </p:txBody>
      </p:sp>
    </p:spTree>
    <p:extLst>
      <p:ext uri="{BB962C8B-B14F-4D97-AF65-F5344CB8AC3E}">
        <p14:creationId xmlns:p14="http://schemas.microsoft.com/office/powerpoint/2010/main" val="1352247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485A81-524D-147F-6FC6-030067F87DA9}"/>
              </a:ext>
            </a:extLst>
          </p:cNvPr>
          <p:cNvSpPr>
            <a:spLocks noGrp="1"/>
          </p:cNvSpPr>
          <p:nvPr>
            <p:ph type="title"/>
          </p:nvPr>
        </p:nvSpPr>
        <p:spPr>
          <a:xfrm>
            <a:off x="664073" y="222314"/>
            <a:ext cx="8063871" cy="676276"/>
          </a:xfrm>
        </p:spPr>
        <p:txBody>
          <a:bodyPr/>
          <a:lstStyle/>
          <a:p>
            <a:r>
              <a:rPr lang="ja-JP" altLang="en-US" dirty="0"/>
              <a:t>参考：キラーコンテンツ技術</a:t>
            </a:r>
            <a:r>
              <a:rPr lang="en-US" altLang="ja-JP" dirty="0"/>
              <a:t>(</a:t>
            </a:r>
            <a:r>
              <a:rPr lang="ja-JP" altLang="en-US" dirty="0"/>
              <a:t>例</a:t>
            </a:r>
            <a:r>
              <a:rPr lang="en-US" altLang="ja-JP" dirty="0"/>
              <a:t>)</a:t>
            </a:r>
            <a:endParaRPr lang="ja-JP" altLang="en-US" dirty="0"/>
          </a:p>
        </p:txBody>
      </p:sp>
      <p:sp>
        <p:nvSpPr>
          <p:cNvPr id="4" name="スライド番号プレースホルダー 3">
            <a:extLst>
              <a:ext uri="{FF2B5EF4-FFF2-40B4-BE49-F238E27FC236}">
                <a16:creationId xmlns:a16="http://schemas.microsoft.com/office/drawing/2014/main" id="{44680280-835B-21B6-7775-0061E050DD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3" name="テキスト ボックス 2">
            <a:extLst>
              <a:ext uri="{FF2B5EF4-FFF2-40B4-BE49-F238E27FC236}">
                <a16:creationId xmlns:a16="http://schemas.microsoft.com/office/drawing/2014/main" id="{09309347-78AB-1C27-E31F-EB3DEF87313E}"/>
              </a:ext>
            </a:extLst>
          </p:cNvPr>
          <p:cNvSpPr txBox="1"/>
          <p:nvPr/>
        </p:nvSpPr>
        <p:spPr>
          <a:xfrm>
            <a:off x="340711" y="1268904"/>
            <a:ext cx="1051069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■キラーコンテンツ、有益コンテンツ技術は日本にも存在する　　</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62F44B48-27C2-7C76-E01C-B273F16C9FCA}"/>
              </a:ext>
            </a:extLst>
          </p:cNvPr>
          <p:cNvSpPr txBox="1"/>
          <p:nvPr/>
        </p:nvSpPr>
        <p:spPr>
          <a:xfrm>
            <a:off x="497519" y="4028319"/>
            <a:ext cx="5547635"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出典：</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hlinkClick r:id="rId3"/>
              </a:rPr>
              <a:t>衛星データ利用ビジネス基盤</a:t>
            </a:r>
            <a:endParaRPr kumimoji="1" lang="ja-JP" altLang="en-US" sz="800"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12" name="図 11">
            <a:extLst>
              <a:ext uri="{FF2B5EF4-FFF2-40B4-BE49-F238E27FC236}">
                <a16:creationId xmlns:a16="http://schemas.microsoft.com/office/drawing/2014/main" id="{1AF24108-794A-6040-F6CD-7B69BD000A26}"/>
              </a:ext>
            </a:extLst>
          </p:cNvPr>
          <p:cNvPicPr>
            <a:picLocks noChangeAspect="1"/>
          </p:cNvPicPr>
          <p:nvPr/>
        </p:nvPicPr>
        <p:blipFill>
          <a:blip r:embed="rId4"/>
          <a:stretch>
            <a:fillRect/>
          </a:stretch>
        </p:blipFill>
        <p:spPr>
          <a:xfrm>
            <a:off x="1258443" y="2238914"/>
            <a:ext cx="3424807" cy="1762014"/>
          </a:xfrm>
          <a:prstGeom prst="rect">
            <a:avLst/>
          </a:prstGeom>
        </p:spPr>
      </p:pic>
      <p:sp>
        <p:nvSpPr>
          <p:cNvPr id="13" name="テキスト ボックス 12">
            <a:extLst>
              <a:ext uri="{FF2B5EF4-FFF2-40B4-BE49-F238E27FC236}">
                <a16:creationId xmlns:a16="http://schemas.microsoft.com/office/drawing/2014/main" id="{115FF6C8-5BCC-C0D5-05A6-15DE373ABD3C}"/>
              </a:ext>
            </a:extLst>
          </p:cNvPr>
          <p:cNvSpPr txBox="1"/>
          <p:nvPr/>
        </p:nvSpPr>
        <p:spPr>
          <a:xfrm>
            <a:off x="6192196" y="4479622"/>
            <a:ext cx="58804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セキュリティ関連技術、ブロックチェーン関連技術</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テキスト ボックス 13">
            <a:extLst>
              <a:ext uri="{FF2B5EF4-FFF2-40B4-BE49-F238E27FC236}">
                <a16:creationId xmlns:a16="http://schemas.microsoft.com/office/drawing/2014/main" id="{E4152D66-EBBE-95CB-A89C-AA015A7762C7}"/>
              </a:ext>
            </a:extLst>
          </p:cNvPr>
          <p:cNvSpPr txBox="1"/>
          <p:nvPr/>
        </p:nvSpPr>
        <p:spPr>
          <a:xfrm>
            <a:off x="371192" y="1920605"/>
            <a:ext cx="292899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衛星データ関連技術</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8" name="図 17">
            <a:extLst>
              <a:ext uri="{FF2B5EF4-FFF2-40B4-BE49-F238E27FC236}">
                <a16:creationId xmlns:a16="http://schemas.microsoft.com/office/drawing/2014/main" id="{01BA4BC7-9575-6D65-B4F3-0CE0DE600C61}"/>
              </a:ext>
            </a:extLst>
          </p:cNvPr>
          <p:cNvPicPr>
            <a:picLocks noChangeAspect="1"/>
          </p:cNvPicPr>
          <p:nvPr/>
        </p:nvPicPr>
        <p:blipFill>
          <a:blip r:embed="rId5"/>
          <a:stretch>
            <a:fillRect/>
          </a:stretch>
        </p:blipFill>
        <p:spPr>
          <a:xfrm>
            <a:off x="6787501" y="5029040"/>
            <a:ext cx="4071007" cy="1327655"/>
          </a:xfrm>
          <a:prstGeom prst="rect">
            <a:avLst/>
          </a:prstGeom>
          <a:ln>
            <a:solidFill>
              <a:schemeClr val="tx1">
                <a:lumMod val="50000"/>
                <a:lumOff val="50000"/>
              </a:schemeClr>
            </a:solidFill>
          </a:ln>
        </p:spPr>
      </p:pic>
      <p:sp>
        <p:nvSpPr>
          <p:cNvPr id="19" name="テキスト ボックス 18">
            <a:extLst>
              <a:ext uri="{FF2B5EF4-FFF2-40B4-BE49-F238E27FC236}">
                <a16:creationId xmlns:a16="http://schemas.microsoft.com/office/drawing/2014/main" id="{FC7AFC74-8D2E-D7BE-1453-FFB93D26DB49}"/>
              </a:ext>
            </a:extLst>
          </p:cNvPr>
          <p:cNvSpPr txBox="1"/>
          <p:nvPr/>
        </p:nvSpPr>
        <p:spPr>
          <a:xfrm>
            <a:off x="6257186" y="6591516"/>
            <a:ext cx="5033502"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出典：</a:t>
            </a:r>
            <a:r>
              <a:rPr kumimoji="1" lang="en-US" altLang="ja-JP" sz="800"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800" b="0" i="0" u="none" strike="noStrike" kern="1200" cap="none" spc="0" normalizeH="0" baseline="0" noProof="0" dirty="0">
                <a:ln>
                  <a:noFill/>
                </a:ln>
                <a:solidFill>
                  <a:prstClr val="black"/>
                </a:solidFill>
                <a:effectLst/>
                <a:uLnTx/>
                <a:uFillTx/>
                <a:latin typeface="Meiryo UI"/>
                <a:ea typeface="Meiryo UI"/>
                <a:cs typeface="+mn-cs"/>
                <a:hlinkClick r:id="rId6"/>
              </a:rPr>
              <a:t>Data e-TRUST</a:t>
            </a:r>
            <a:endParaRPr kumimoji="1" lang="ja-JP" altLang="en-US" sz="8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 name="テキスト ボックス 4">
            <a:extLst>
              <a:ext uri="{FF2B5EF4-FFF2-40B4-BE49-F238E27FC236}">
                <a16:creationId xmlns:a16="http://schemas.microsoft.com/office/drawing/2014/main" id="{568FACCD-7FE5-2EB2-BC78-0BC8E17AE0BB}"/>
              </a:ext>
            </a:extLst>
          </p:cNvPr>
          <p:cNvSpPr txBox="1"/>
          <p:nvPr/>
        </p:nvSpPr>
        <p:spPr>
          <a:xfrm>
            <a:off x="371191" y="4479622"/>
            <a:ext cx="292899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・画像認識技術</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a:extLst>
              <a:ext uri="{FF2B5EF4-FFF2-40B4-BE49-F238E27FC236}">
                <a16:creationId xmlns:a16="http://schemas.microsoft.com/office/drawing/2014/main" id="{E906E383-985B-CC24-5957-3B18416FEB31}"/>
              </a:ext>
            </a:extLst>
          </p:cNvPr>
          <p:cNvSpPr txBox="1"/>
          <p:nvPr/>
        </p:nvSpPr>
        <p:spPr>
          <a:xfrm>
            <a:off x="6257186" y="1920301"/>
            <a:ext cx="473534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ファクトリーオートメーション</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(FA)</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技術</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20" name="直線コネクタ 19">
            <a:extLst>
              <a:ext uri="{FF2B5EF4-FFF2-40B4-BE49-F238E27FC236}">
                <a16:creationId xmlns:a16="http://schemas.microsoft.com/office/drawing/2014/main" id="{6864674F-D44D-87C6-8C93-2F0891DA138B}"/>
              </a:ext>
            </a:extLst>
          </p:cNvPr>
          <p:cNvCxnSpPr/>
          <p:nvPr/>
        </p:nvCxnSpPr>
        <p:spPr>
          <a:xfrm>
            <a:off x="6102578" y="1703810"/>
            <a:ext cx="0" cy="5037558"/>
          </a:xfrm>
          <a:prstGeom prst="line">
            <a:avLst/>
          </a:prstGeom>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3F5A66EE-E18E-7147-CA50-DF4B2BE4BE1A}"/>
              </a:ext>
            </a:extLst>
          </p:cNvPr>
          <p:cNvCxnSpPr>
            <a:cxnSpLocks/>
          </p:cNvCxnSpPr>
          <p:nvPr/>
        </p:nvCxnSpPr>
        <p:spPr>
          <a:xfrm>
            <a:off x="141194" y="4296335"/>
            <a:ext cx="11931470" cy="10802"/>
          </a:xfrm>
          <a:prstGeom prst="line">
            <a:avLst/>
          </a:prstGeom>
        </p:spPr>
        <p:style>
          <a:lnRef idx="1">
            <a:schemeClr val="dk1"/>
          </a:lnRef>
          <a:fillRef idx="0">
            <a:schemeClr val="dk1"/>
          </a:fillRef>
          <a:effectRef idx="0">
            <a:schemeClr val="dk1"/>
          </a:effectRef>
          <a:fontRef idx="minor">
            <a:schemeClr val="tx1"/>
          </a:fontRef>
        </p:style>
      </p:cxnSp>
      <p:sp>
        <p:nvSpPr>
          <p:cNvPr id="10" name="テキスト ボックス 9">
            <a:extLst>
              <a:ext uri="{FF2B5EF4-FFF2-40B4-BE49-F238E27FC236}">
                <a16:creationId xmlns:a16="http://schemas.microsoft.com/office/drawing/2014/main" id="{3C914DE3-A514-C4DA-4DB4-0A79288EFA47}"/>
              </a:ext>
            </a:extLst>
          </p:cNvPr>
          <p:cNvSpPr txBox="1"/>
          <p:nvPr/>
        </p:nvSpPr>
        <p:spPr>
          <a:xfrm>
            <a:off x="9287070" y="3894710"/>
            <a:ext cx="2597654"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a:ea typeface="Meiryo UI"/>
                <a:cs typeface="+mn-cs"/>
              </a:rPr>
              <a:t>※1</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：ファクトリーオートメーション</a:t>
            </a:r>
            <a:r>
              <a:rPr kumimoji="1" lang="en-US" altLang="ja-JP" sz="800" b="0" i="0" u="none" strike="noStrike" kern="1200" cap="none" spc="0" normalizeH="0" baseline="0" noProof="0" dirty="0">
                <a:ln>
                  <a:noFill/>
                </a:ln>
                <a:solidFill>
                  <a:prstClr val="black"/>
                </a:solidFill>
                <a:effectLst/>
                <a:uLnTx/>
                <a:uFillTx/>
                <a:latin typeface="Meiryo UI"/>
                <a:ea typeface="Meiryo UI"/>
                <a:cs typeface="+mn-cs"/>
              </a:rPr>
              <a:t>(FA)</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　　　　工場における生産工程の自動化を図るシステムのこと</a:t>
            </a:r>
          </a:p>
        </p:txBody>
      </p:sp>
      <p:pic>
        <p:nvPicPr>
          <p:cNvPr id="7" name="グラフィックス 6" descr="ロボット ハンド 単色塗りつぶし">
            <a:extLst>
              <a:ext uri="{FF2B5EF4-FFF2-40B4-BE49-F238E27FC236}">
                <a16:creationId xmlns:a16="http://schemas.microsoft.com/office/drawing/2014/main" id="{69B52C71-2123-853F-CE7B-92179796AFC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87501" y="2709330"/>
            <a:ext cx="914400" cy="914400"/>
          </a:xfrm>
          <a:prstGeom prst="rect">
            <a:avLst/>
          </a:prstGeom>
        </p:spPr>
      </p:pic>
      <p:pic>
        <p:nvPicPr>
          <p:cNvPr id="16" name="グラフィックス 15" descr="ロボット ハンド 枠線">
            <a:extLst>
              <a:ext uri="{FF2B5EF4-FFF2-40B4-BE49-F238E27FC236}">
                <a16:creationId xmlns:a16="http://schemas.microsoft.com/office/drawing/2014/main" id="{B4A4A975-868F-FE07-8169-064644F20DE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78208" y="2720551"/>
            <a:ext cx="914400" cy="914400"/>
          </a:xfrm>
          <a:prstGeom prst="rect">
            <a:avLst/>
          </a:prstGeom>
        </p:spPr>
      </p:pic>
      <p:pic>
        <p:nvPicPr>
          <p:cNvPr id="22" name="グラフィックス 21" descr="ロボット ハンド 単色塗りつぶし">
            <a:extLst>
              <a:ext uri="{FF2B5EF4-FFF2-40B4-BE49-F238E27FC236}">
                <a16:creationId xmlns:a16="http://schemas.microsoft.com/office/drawing/2014/main" id="{D96A08ED-8563-8FE1-F38B-9176ABDDFE5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20330" y="2715750"/>
            <a:ext cx="914400" cy="914400"/>
          </a:xfrm>
          <a:prstGeom prst="rect">
            <a:avLst/>
          </a:prstGeom>
        </p:spPr>
      </p:pic>
      <p:pic>
        <p:nvPicPr>
          <p:cNvPr id="23" name="グラフィックス 22" descr="ロボット ハンド 枠線">
            <a:extLst>
              <a:ext uri="{FF2B5EF4-FFF2-40B4-BE49-F238E27FC236}">
                <a16:creationId xmlns:a16="http://schemas.microsoft.com/office/drawing/2014/main" id="{04885372-0CD6-7441-15E7-A343708C97E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311037" y="2726971"/>
            <a:ext cx="914400" cy="914400"/>
          </a:xfrm>
          <a:prstGeom prst="rect">
            <a:avLst/>
          </a:prstGeom>
        </p:spPr>
      </p:pic>
      <p:pic>
        <p:nvPicPr>
          <p:cNvPr id="26" name="グラフィックス 25" descr="セキュリティ カメラ 単色塗りつぶし">
            <a:extLst>
              <a:ext uri="{FF2B5EF4-FFF2-40B4-BE49-F238E27FC236}">
                <a16:creationId xmlns:a16="http://schemas.microsoft.com/office/drawing/2014/main" id="{06F38EEC-F1C3-4C5A-6722-733ECA41E8E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97519" y="4960678"/>
            <a:ext cx="914400" cy="914400"/>
          </a:xfrm>
          <a:prstGeom prst="rect">
            <a:avLst/>
          </a:prstGeom>
        </p:spPr>
      </p:pic>
      <p:pic>
        <p:nvPicPr>
          <p:cNvPr id="33" name="グラフィックス 32" descr="モニター 単色塗りつぶし">
            <a:extLst>
              <a:ext uri="{FF2B5EF4-FFF2-40B4-BE49-F238E27FC236}">
                <a16:creationId xmlns:a16="http://schemas.microsoft.com/office/drawing/2014/main" id="{9DE99D39-BF57-CCB4-889D-1C6FE904111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705729" y="4968521"/>
            <a:ext cx="914400" cy="914400"/>
          </a:xfrm>
          <a:prstGeom prst="rect">
            <a:avLst/>
          </a:prstGeom>
        </p:spPr>
      </p:pic>
      <p:pic>
        <p:nvPicPr>
          <p:cNvPr id="36" name="図 35">
            <a:extLst>
              <a:ext uri="{FF2B5EF4-FFF2-40B4-BE49-F238E27FC236}">
                <a16:creationId xmlns:a16="http://schemas.microsoft.com/office/drawing/2014/main" id="{8366C6D1-1B4D-4967-3FF9-0CE95652CE5B}"/>
              </a:ext>
            </a:extLst>
          </p:cNvPr>
          <p:cNvPicPr>
            <a:picLocks noChangeAspect="1"/>
          </p:cNvPicPr>
          <p:nvPr/>
        </p:nvPicPr>
        <p:blipFill>
          <a:blip r:embed="rId15"/>
          <a:stretch>
            <a:fillRect/>
          </a:stretch>
        </p:blipFill>
        <p:spPr>
          <a:xfrm>
            <a:off x="3141949" y="5151811"/>
            <a:ext cx="816935" cy="536494"/>
          </a:xfrm>
          <a:prstGeom prst="rect">
            <a:avLst/>
          </a:prstGeom>
        </p:spPr>
      </p:pic>
      <p:cxnSp>
        <p:nvCxnSpPr>
          <p:cNvPr id="37" name="直線矢印コネクタ 36">
            <a:extLst>
              <a:ext uri="{FF2B5EF4-FFF2-40B4-BE49-F238E27FC236}">
                <a16:creationId xmlns:a16="http://schemas.microsoft.com/office/drawing/2014/main" id="{6BA4D641-F30B-20BF-BF38-4DEF1FE9A6CC}"/>
              </a:ext>
            </a:extLst>
          </p:cNvPr>
          <p:cNvCxnSpPr>
            <a:cxnSpLocks/>
            <a:stCxn id="26" idx="3"/>
          </p:cNvCxnSpPr>
          <p:nvPr/>
        </p:nvCxnSpPr>
        <p:spPr>
          <a:xfrm flipV="1">
            <a:off x="1411919" y="5416361"/>
            <a:ext cx="423767" cy="15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直線矢印コネクタ 40">
            <a:extLst>
              <a:ext uri="{FF2B5EF4-FFF2-40B4-BE49-F238E27FC236}">
                <a16:creationId xmlns:a16="http://schemas.microsoft.com/office/drawing/2014/main" id="{B53B842E-DC4C-4CEC-D998-54CFE0C60398}"/>
              </a:ext>
            </a:extLst>
          </p:cNvPr>
          <p:cNvCxnSpPr>
            <a:cxnSpLocks/>
            <a:endCxn id="36" idx="1"/>
          </p:cNvCxnSpPr>
          <p:nvPr/>
        </p:nvCxnSpPr>
        <p:spPr>
          <a:xfrm>
            <a:off x="2750086" y="5416361"/>
            <a:ext cx="391863" cy="36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直線矢印コネクタ 44">
            <a:extLst>
              <a:ext uri="{FF2B5EF4-FFF2-40B4-BE49-F238E27FC236}">
                <a16:creationId xmlns:a16="http://schemas.microsoft.com/office/drawing/2014/main" id="{85AD7023-FF1D-148D-44E2-392D691E309A}"/>
              </a:ext>
            </a:extLst>
          </p:cNvPr>
          <p:cNvCxnSpPr>
            <a:cxnSpLocks/>
            <a:stCxn id="36" idx="3"/>
            <a:endCxn id="33" idx="1"/>
          </p:cNvCxnSpPr>
          <p:nvPr/>
        </p:nvCxnSpPr>
        <p:spPr>
          <a:xfrm>
            <a:off x="3958884" y="5420058"/>
            <a:ext cx="746845" cy="56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9" name="テキスト ボックス 48">
            <a:extLst>
              <a:ext uri="{FF2B5EF4-FFF2-40B4-BE49-F238E27FC236}">
                <a16:creationId xmlns:a16="http://schemas.microsoft.com/office/drawing/2014/main" id="{6C2438A2-0C82-DD6D-BD24-9FF69AE25DE7}"/>
              </a:ext>
            </a:extLst>
          </p:cNvPr>
          <p:cNvSpPr txBox="1"/>
          <p:nvPr/>
        </p:nvSpPr>
        <p:spPr>
          <a:xfrm>
            <a:off x="1069124" y="5782090"/>
            <a:ext cx="102771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画像情報</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0" name="テキスト ボックス 49">
            <a:extLst>
              <a:ext uri="{FF2B5EF4-FFF2-40B4-BE49-F238E27FC236}">
                <a16:creationId xmlns:a16="http://schemas.microsoft.com/office/drawing/2014/main" id="{33C5466F-40FA-1C91-0168-D7F0009D42AE}"/>
              </a:ext>
            </a:extLst>
          </p:cNvPr>
          <p:cNvSpPr txBox="1"/>
          <p:nvPr/>
        </p:nvSpPr>
        <p:spPr>
          <a:xfrm>
            <a:off x="2469214" y="5782090"/>
            <a:ext cx="102771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判定結果</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52" name="グラフィックス 51" descr="モノのインターネット 単色塗りつぶし">
            <a:extLst>
              <a:ext uri="{FF2B5EF4-FFF2-40B4-BE49-F238E27FC236}">
                <a16:creationId xmlns:a16="http://schemas.microsoft.com/office/drawing/2014/main" id="{CD6466B5-496A-7C02-95D6-984218F3E2D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55870" y="5093677"/>
            <a:ext cx="696751" cy="696751"/>
          </a:xfrm>
          <a:prstGeom prst="rect">
            <a:avLst/>
          </a:prstGeom>
        </p:spPr>
      </p:pic>
      <p:sp>
        <p:nvSpPr>
          <p:cNvPr id="53" name="テキスト ボックス 52">
            <a:extLst>
              <a:ext uri="{FF2B5EF4-FFF2-40B4-BE49-F238E27FC236}">
                <a16:creationId xmlns:a16="http://schemas.microsoft.com/office/drawing/2014/main" id="{6356B8DE-07DF-8366-7920-1B9440550EB0}"/>
              </a:ext>
            </a:extLst>
          </p:cNvPr>
          <p:cNvSpPr txBox="1"/>
          <p:nvPr/>
        </p:nvSpPr>
        <p:spPr>
          <a:xfrm>
            <a:off x="3893621" y="5791107"/>
            <a:ext cx="156139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統計・分析結果</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796550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485A81-524D-147F-6FC6-030067F87DA9}"/>
              </a:ext>
            </a:extLst>
          </p:cNvPr>
          <p:cNvSpPr>
            <a:spLocks noGrp="1"/>
          </p:cNvSpPr>
          <p:nvPr>
            <p:ph type="title"/>
          </p:nvPr>
        </p:nvSpPr>
        <p:spPr>
          <a:xfrm>
            <a:off x="664073" y="214694"/>
            <a:ext cx="8063871" cy="676276"/>
          </a:xfrm>
        </p:spPr>
        <p:txBody>
          <a:bodyPr/>
          <a:lstStyle/>
          <a:p>
            <a:r>
              <a:rPr lang="ja-JP" altLang="en-US" dirty="0"/>
              <a:t>データ連携による新たなビジネスの創出</a:t>
            </a:r>
          </a:p>
        </p:txBody>
      </p:sp>
      <p:sp>
        <p:nvSpPr>
          <p:cNvPr id="4" name="スライド番号プレースホルダー 3">
            <a:extLst>
              <a:ext uri="{FF2B5EF4-FFF2-40B4-BE49-F238E27FC236}">
                <a16:creationId xmlns:a16="http://schemas.microsoft.com/office/drawing/2014/main" id="{44680280-835B-21B6-7775-0061E050DD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3" name="テキスト ボックス 2">
            <a:extLst>
              <a:ext uri="{FF2B5EF4-FFF2-40B4-BE49-F238E27FC236}">
                <a16:creationId xmlns:a16="http://schemas.microsoft.com/office/drawing/2014/main" id="{09309347-78AB-1C27-E31F-EB3DEF87313E}"/>
              </a:ext>
            </a:extLst>
          </p:cNvPr>
          <p:cNvSpPr txBox="1"/>
          <p:nvPr/>
        </p:nvSpPr>
        <p:spPr>
          <a:xfrm>
            <a:off x="340185" y="1275906"/>
            <a:ext cx="1181629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■データ連携を通じて、</a:t>
            </a:r>
            <a:r>
              <a:rPr kumimoji="1" lang="ja-JP" altLang="en-US" sz="24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その先にある新たなビジネス</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に着目する</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「データ」そのものをビジネスにする必要はない</a:t>
            </a:r>
            <a:r>
              <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6" name="フローチャート: 磁気ディスク 5">
            <a:extLst>
              <a:ext uri="{FF2B5EF4-FFF2-40B4-BE49-F238E27FC236}">
                <a16:creationId xmlns:a16="http://schemas.microsoft.com/office/drawing/2014/main" id="{B98F9043-BAE5-2638-A5B7-C55CD6B40276}"/>
              </a:ext>
            </a:extLst>
          </p:cNvPr>
          <p:cNvSpPr/>
          <p:nvPr/>
        </p:nvSpPr>
        <p:spPr>
          <a:xfrm>
            <a:off x="1139167" y="3758388"/>
            <a:ext cx="831103" cy="630474"/>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a:ea typeface="Meiryo UI"/>
                <a:cs typeface="+mn-cs"/>
              </a:rPr>
              <a:t>データ</a:t>
            </a:r>
          </a:p>
        </p:txBody>
      </p:sp>
      <p:sp>
        <p:nvSpPr>
          <p:cNvPr id="7" name="テキスト ボックス 6">
            <a:extLst>
              <a:ext uri="{FF2B5EF4-FFF2-40B4-BE49-F238E27FC236}">
                <a16:creationId xmlns:a16="http://schemas.microsoft.com/office/drawing/2014/main" id="{055B17FE-6EFE-E58B-F99D-85C10AA9A0B0}"/>
              </a:ext>
            </a:extLst>
          </p:cNvPr>
          <p:cNvSpPr txBox="1"/>
          <p:nvPr/>
        </p:nvSpPr>
        <p:spPr>
          <a:xfrm>
            <a:off x="685857" y="2904906"/>
            <a:ext cx="40099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データそのもの</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」をビジネスに</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 name="正方形/長方形 14">
            <a:extLst>
              <a:ext uri="{FF2B5EF4-FFF2-40B4-BE49-F238E27FC236}">
                <a16:creationId xmlns:a16="http://schemas.microsoft.com/office/drawing/2014/main" id="{78132FF4-5434-EB41-7459-1A333D3C8663}"/>
              </a:ext>
            </a:extLst>
          </p:cNvPr>
          <p:cNvSpPr/>
          <p:nvPr/>
        </p:nvSpPr>
        <p:spPr>
          <a:xfrm>
            <a:off x="478637" y="2336964"/>
            <a:ext cx="4457207" cy="35994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16" name="テキスト ボックス 15">
            <a:extLst>
              <a:ext uri="{FF2B5EF4-FFF2-40B4-BE49-F238E27FC236}">
                <a16:creationId xmlns:a16="http://schemas.microsoft.com/office/drawing/2014/main" id="{A3B52064-C1E8-D558-9DA2-F4EB1F8C388A}"/>
              </a:ext>
            </a:extLst>
          </p:cNvPr>
          <p:cNvSpPr txBox="1"/>
          <p:nvPr/>
        </p:nvSpPr>
        <p:spPr>
          <a:xfrm>
            <a:off x="2923334" y="4558343"/>
            <a:ext cx="1006589" cy="400110"/>
          </a:xfrm>
          <a:prstGeom prst="rect">
            <a:avLst/>
          </a:prstGeom>
          <a:noFill/>
          <a:ln>
            <a:solidFill>
              <a:schemeClr val="accent1">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販売</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テキスト ボックス 17">
            <a:extLst>
              <a:ext uri="{FF2B5EF4-FFF2-40B4-BE49-F238E27FC236}">
                <a16:creationId xmlns:a16="http://schemas.microsoft.com/office/drawing/2014/main" id="{E3C65A62-1600-1BC4-5FA3-6ADB415C69A1}"/>
              </a:ext>
            </a:extLst>
          </p:cNvPr>
          <p:cNvSpPr txBox="1"/>
          <p:nvPr/>
        </p:nvSpPr>
        <p:spPr>
          <a:xfrm>
            <a:off x="5734420" y="2862940"/>
            <a:ext cx="568118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データ連携した先にある「</a:t>
            </a:r>
            <a:r>
              <a:rPr kumimoji="1" lang="ja-JP" altLang="en-US" sz="24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新たなビジネス</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正方形/長方形 20">
            <a:extLst>
              <a:ext uri="{FF2B5EF4-FFF2-40B4-BE49-F238E27FC236}">
                <a16:creationId xmlns:a16="http://schemas.microsoft.com/office/drawing/2014/main" id="{AA76BF53-ADDB-20E5-9E9F-35F3BED09475}"/>
              </a:ext>
            </a:extLst>
          </p:cNvPr>
          <p:cNvSpPr/>
          <p:nvPr/>
        </p:nvSpPr>
        <p:spPr>
          <a:xfrm>
            <a:off x="5557459" y="2287343"/>
            <a:ext cx="5681187" cy="36517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3" name="フローチャート: 磁気ディスク 22">
            <a:extLst>
              <a:ext uri="{FF2B5EF4-FFF2-40B4-BE49-F238E27FC236}">
                <a16:creationId xmlns:a16="http://schemas.microsoft.com/office/drawing/2014/main" id="{2E46EDFF-ABFE-5630-DA3A-F2E3B873DA1A}"/>
              </a:ext>
            </a:extLst>
          </p:cNvPr>
          <p:cNvSpPr/>
          <p:nvPr/>
        </p:nvSpPr>
        <p:spPr>
          <a:xfrm>
            <a:off x="6581804" y="3857244"/>
            <a:ext cx="303715" cy="300666"/>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4" name="フローチャート: 磁気ディスク 23">
            <a:extLst>
              <a:ext uri="{FF2B5EF4-FFF2-40B4-BE49-F238E27FC236}">
                <a16:creationId xmlns:a16="http://schemas.microsoft.com/office/drawing/2014/main" id="{4C3AA185-6613-8A06-E325-B8E34964D5B4}"/>
              </a:ext>
            </a:extLst>
          </p:cNvPr>
          <p:cNvSpPr/>
          <p:nvPr/>
        </p:nvSpPr>
        <p:spPr>
          <a:xfrm>
            <a:off x="7212785" y="3881491"/>
            <a:ext cx="303715" cy="300666"/>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5" name="フローチャート: 磁気ディスク 24">
            <a:extLst>
              <a:ext uri="{FF2B5EF4-FFF2-40B4-BE49-F238E27FC236}">
                <a16:creationId xmlns:a16="http://schemas.microsoft.com/office/drawing/2014/main" id="{F2B2AF71-7F36-55F8-2610-E3B8885088D5}"/>
              </a:ext>
            </a:extLst>
          </p:cNvPr>
          <p:cNvSpPr/>
          <p:nvPr/>
        </p:nvSpPr>
        <p:spPr>
          <a:xfrm>
            <a:off x="6969967" y="4230728"/>
            <a:ext cx="303715" cy="300666"/>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6" name="フローチャート: 磁気ディスク 25">
            <a:extLst>
              <a:ext uri="{FF2B5EF4-FFF2-40B4-BE49-F238E27FC236}">
                <a16:creationId xmlns:a16="http://schemas.microsoft.com/office/drawing/2014/main" id="{18428469-22AE-A433-AAA7-E2CFDD0B4F5F}"/>
              </a:ext>
            </a:extLst>
          </p:cNvPr>
          <p:cNvSpPr/>
          <p:nvPr/>
        </p:nvSpPr>
        <p:spPr>
          <a:xfrm>
            <a:off x="5853548" y="3531570"/>
            <a:ext cx="303715" cy="300666"/>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prstClr val="white"/>
              </a:solidFill>
              <a:effectLst/>
              <a:uLnTx/>
              <a:uFillTx/>
              <a:latin typeface="Meiryo UI"/>
              <a:ea typeface="Meiryo UI"/>
              <a:cs typeface="+mn-cs"/>
            </a:endParaRPr>
          </a:p>
        </p:txBody>
      </p:sp>
      <p:cxnSp>
        <p:nvCxnSpPr>
          <p:cNvPr id="27" name="直線コネクタ 26">
            <a:extLst>
              <a:ext uri="{FF2B5EF4-FFF2-40B4-BE49-F238E27FC236}">
                <a16:creationId xmlns:a16="http://schemas.microsoft.com/office/drawing/2014/main" id="{DC5328F2-3B69-5E05-4A06-E7DB605CDDF5}"/>
              </a:ext>
            </a:extLst>
          </p:cNvPr>
          <p:cNvCxnSpPr>
            <a:cxnSpLocks/>
            <a:endCxn id="23" idx="2"/>
          </p:cNvCxnSpPr>
          <p:nvPr/>
        </p:nvCxnSpPr>
        <p:spPr>
          <a:xfrm>
            <a:off x="6135125" y="3677517"/>
            <a:ext cx="446679" cy="330060"/>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0677446A-BD72-39D8-E6FA-B1040CF30230}"/>
              </a:ext>
            </a:extLst>
          </p:cNvPr>
          <p:cNvCxnSpPr>
            <a:cxnSpLocks/>
            <a:stCxn id="26" idx="0"/>
            <a:endCxn id="24" idx="1"/>
          </p:cNvCxnSpPr>
          <p:nvPr/>
        </p:nvCxnSpPr>
        <p:spPr>
          <a:xfrm>
            <a:off x="6005406" y="3631792"/>
            <a:ext cx="1359237" cy="249699"/>
          </a:xfrm>
          <a:prstGeom prst="line">
            <a:avLst/>
          </a:prstGeom>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id="{B6D286DF-8A47-6E1D-B223-150049648BED}"/>
              </a:ext>
            </a:extLst>
          </p:cNvPr>
          <p:cNvCxnSpPr>
            <a:cxnSpLocks/>
            <a:stCxn id="23" idx="4"/>
            <a:endCxn id="24" idx="2"/>
          </p:cNvCxnSpPr>
          <p:nvPr/>
        </p:nvCxnSpPr>
        <p:spPr>
          <a:xfrm>
            <a:off x="6885519" y="4007577"/>
            <a:ext cx="327266" cy="24247"/>
          </a:xfrm>
          <a:prstGeom prst="line">
            <a:avLst/>
          </a:prstGeom>
        </p:spPr>
        <p:style>
          <a:lnRef idx="1">
            <a:schemeClr val="dk1"/>
          </a:lnRef>
          <a:fillRef idx="0">
            <a:schemeClr val="dk1"/>
          </a:fillRef>
          <a:effectRef idx="0">
            <a:schemeClr val="dk1"/>
          </a:effectRef>
          <a:fontRef idx="minor">
            <a:schemeClr val="tx1"/>
          </a:fontRef>
        </p:style>
      </p:cxnSp>
      <p:cxnSp>
        <p:nvCxnSpPr>
          <p:cNvPr id="30" name="直線コネクタ 29">
            <a:extLst>
              <a:ext uri="{FF2B5EF4-FFF2-40B4-BE49-F238E27FC236}">
                <a16:creationId xmlns:a16="http://schemas.microsoft.com/office/drawing/2014/main" id="{812031A0-DCCA-1CEE-83C8-3F0FE69994C2}"/>
              </a:ext>
            </a:extLst>
          </p:cNvPr>
          <p:cNvCxnSpPr>
            <a:cxnSpLocks/>
            <a:stCxn id="24" idx="3"/>
            <a:endCxn id="25" idx="4"/>
          </p:cNvCxnSpPr>
          <p:nvPr/>
        </p:nvCxnSpPr>
        <p:spPr>
          <a:xfrm flipH="1">
            <a:off x="7273682" y="4182157"/>
            <a:ext cx="90961" cy="198904"/>
          </a:xfrm>
          <a:prstGeom prst="line">
            <a:avLst/>
          </a:prstGeom>
        </p:spPr>
        <p:style>
          <a:lnRef idx="1">
            <a:schemeClr val="dk1"/>
          </a:lnRef>
          <a:fillRef idx="0">
            <a:schemeClr val="dk1"/>
          </a:fillRef>
          <a:effectRef idx="0">
            <a:schemeClr val="dk1"/>
          </a:effectRef>
          <a:fontRef idx="minor">
            <a:schemeClr val="tx1"/>
          </a:fontRef>
        </p:style>
      </p:cxnSp>
      <p:cxnSp>
        <p:nvCxnSpPr>
          <p:cNvPr id="31" name="直線コネクタ 30">
            <a:extLst>
              <a:ext uri="{FF2B5EF4-FFF2-40B4-BE49-F238E27FC236}">
                <a16:creationId xmlns:a16="http://schemas.microsoft.com/office/drawing/2014/main" id="{A26957E6-08E1-9040-CEED-81A1579CFC37}"/>
              </a:ext>
            </a:extLst>
          </p:cNvPr>
          <p:cNvCxnSpPr>
            <a:cxnSpLocks/>
            <a:stCxn id="23" idx="3"/>
            <a:endCxn id="25" idx="2"/>
          </p:cNvCxnSpPr>
          <p:nvPr/>
        </p:nvCxnSpPr>
        <p:spPr>
          <a:xfrm>
            <a:off x="6733662" y="4157910"/>
            <a:ext cx="236305" cy="223151"/>
          </a:xfrm>
          <a:prstGeom prst="line">
            <a:avLst/>
          </a:prstGeom>
        </p:spPr>
        <p:style>
          <a:lnRef idx="1">
            <a:schemeClr val="dk1"/>
          </a:lnRef>
          <a:fillRef idx="0">
            <a:schemeClr val="dk1"/>
          </a:fillRef>
          <a:effectRef idx="0">
            <a:schemeClr val="dk1"/>
          </a:effectRef>
          <a:fontRef idx="minor">
            <a:schemeClr val="tx1"/>
          </a:fontRef>
        </p:style>
      </p:cxnSp>
      <p:sp>
        <p:nvSpPr>
          <p:cNvPr id="32" name="矢印: 下 31">
            <a:extLst>
              <a:ext uri="{FF2B5EF4-FFF2-40B4-BE49-F238E27FC236}">
                <a16:creationId xmlns:a16="http://schemas.microsoft.com/office/drawing/2014/main" id="{DF1E6958-B404-AE3C-7E67-4DF5B5D80F88}"/>
              </a:ext>
            </a:extLst>
          </p:cNvPr>
          <p:cNvSpPr/>
          <p:nvPr/>
        </p:nvSpPr>
        <p:spPr>
          <a:xfrm rot="16200000" flipH="1">
            <a:off x="8292431" y="3485988"/>
            <a:ext cx="286588" cy="1018198"/>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33" name="テキスト ボックス 32">
            <a:extLst>
              <a:ext uri="{FF2B5EF4-FFF2-40B4-BE49-F238E27FC236}">
                <a16:creationId xmlns:a16="http://schemas.microsoft.com/office/drawing/2014/main" id="{1E5E0C93-0A83-20F0-193D-5CC63BC94720}"/>
              </a:ext>
            </a:extLst>
          </p:cNvPr>
          <p:cNvSpPr txBox="1"/>
          <p:nvPr/>
        </p:nvSpPr>
        <p:spPr>
          <a:xfrm>
            <a:off x="9146989" y="4550608"/>
            <a:ext cx="1615341" cy="400110"/>
          </a:xfrm>
          <a:prstGeom prst="rect">
            <a:avLst/>
          </a:prstGeom>
          <a:noFill/>
          <a:ln>
            <a:solidFill>
              <a:schemeClr val="accent1">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新ビジネス</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4" name="二等辺三角形 33">
            <a:extLst>
              <a:ext uri="{FF2B5EF4-FFF2-40B4-BE49-F238E27FC236}">
                <a16:creationId xmlns:a16="http://schemas.microsoft.com/office/drawing/2014/main" id="{6E18FA33-3423-D848-E3F0-5A5E9D4CAE20}"/>
              </a:ext>
            </a:extLst>
          </p:cNvPr>
          <p:cNvSpPr/>
          <p:nvPr/>
        </p:nvSpPr>
        <p:spPr>
          <a:xfrm rot="5400000">
            <a:off x="4377827" y="3789258"/>
            <a:ext cx="1546756" cy="446438"/>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pic>
        <p:nvPicPr>
          <p:cNvPr id="39" name="グラフィックス 38" descr="握手 枠線">
            <a:extLst>
              <a:ext uri="{FF2B5EF4-FFF2-40B4-BE49-F238E27FC236}">
                <a16:creationId xmlns:a16="http://schemas.microsoft.com/office/drawing/2014/main" id="{17713C28-482E-DFA1-6ED1-FF19231A32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77649" y="3537887"/>
            <a:ext cx="914400" cy="914400"/>
          </a:xfrm>
          <a:prstGeom prst="rect">
            <a:avLst/>
          </a:prstGeom>
        </p:spPr>
      </p:pic>
      <p:pic>
        <p:nvPicPr>
          <p:cNvPr id="41" name="グラフィックス 40" descr="星 枠線">
            <a:extLst>
              <a:ext uri="{FF2B5EF4-FFF2-40B4-BE49-F238E27FC236}">
                <a16:creationId xmlns:a16="http://schemas.microsoft.com/office/drawing/2014/main" id="{305312B3-E34B-864E-D9DB-3D0957ADC63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48978" y="3677517"/>
            <a:ext cx="574402" cy="574402"/>
          </a:xfrm>
          <a:prstGeom prst="rect">
            <a:avLst/>
          </a:prstGeom>
        </p:spPr>
      </p:pic>
      <p:pic>
        <p:nvPicPr>
          <p:cNvPr id="43" name="グラフィックス 42" descr="評価: 3 つ星 単色塗りつぶし">
            <a:extLst>
              <a:ext uri="{FF2B5EF4-FFF2-40B4-BE49-F238E27FC236}">
                <a16:creationId xmlns:a16="http://schemas.microsoft.com/office/drawing/2014/main" id="{98B5B23B-0377-426C-C9F3-198695BD277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62046" y="2112522"/>
            <a:ext cx="914400" cy="914400"/>
          </a:xfrm>
          <a:prstGeom prst="rect">
            <a:avLst/>
          </a:prstGeom>
        </p:spPr>
      </p:pic>
      <p:pic>
        <p:nvPicPr>
          <p:cNvPr id="45" name="グラフィックス 44" descr="評価: 1 つ星 単色塗りつぶし">
            <a:extLst>
              <a:ext uri="{FF2B5EF4-FFF2-40B4-BE49-F238E27FC236}">
                <a16:creationId xmlns:a16="http://schemas.microsoft.com/office/drawing/2014/main" id="{D3EBDC70-421E-8B09-BE13-DE3D8C5F9F4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1747" y="2129904"/>
            <a:ext cx="914400" cy="914400"/>
          </a:xfrm>
          <a:prstGeom prst="rect">
            <a:avLst/>
          </a:prstGeom>
        </p:spPr>
      </p:pic>
      <p:pic>
        <p:nvPicPr>
          <p:cNvPr id="47" name="グラフィックス 46" descr="硬貨 枠線">
            <a:extLst>
              <a:ext uri="{FF2B5EF4-FFF2-40B4-BE49-F238E27FC236}">
                <a16:creationId xmlns:a16="http://schemas.microsoft.com/office/drawing/2014/main" id="{B6ADBFEF-EE2C-A87C-54F7-C60784CA5D9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093463" y="3720888"/>
            <a:ext cx="649391" cy="649391"/>
          </a:xfrm>
          <a:prstGeom prst="rect">
            <a:avLst/>
          </a:prstGeom>
        </p:spPr>
      </p:pic>
      <p:sp>
        <p:nvSpPr>
          <p:cNvPr id="49" name="テキスト ボックス 48">
            <a:extLst>
              <a:ext uri="{FF2B5EF4-FFF2-40B4-BE49-F238E27FC236}">
                <a16:creationId xmlns:a16="http://schemas.microsoft.com/office/drawing/2014/main" id="{1612DE12-5B41-92AF-5959-C78C1D46383E}"/>
              </a:ext>
            </a:extLst>
          </p:cNvPr>
          <p:cNvSpPr txBox="1"/>
          <p:nvPr/>
        </p:nvSpPr>
        <p:spPr>
          <a:xfrm>
            <a:off x="967633" y="4569448"/>
            <a:ext cx="1202873" cy="400110"/>
          </a:xfrm>
          <a:prstGeom prst="rect">
            <a:avLst/>
          </a:prstGeom>
          <a:noFill/>
          <a:ln>
            <a:solidFill>
              <a:schemeClr val="accent1">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0" name="テキスト ボックス 49">
            <a:extLst>
              <a:ext uri="{FF2B5EF4-FFF2-40B4-BE49-F238E27FC236}">
                <a16:creationId xmlns:a16="http://schemas.microsoft.com/office/drawing/2014/main" id="{FF5039F3-BC8E-7D34-FB2B-C054D1FB3B69}"/>
              </a:ext>
            </a:extLst>
          </p:cNvPr>
          <p:cNvSpPr txBox="1"/>
          <p:nvPr/>
        </p:nvSpPr>
        <p:spPr>
          <a:xfrm>
            <a:off x="6213348" y="4572017"/>
            <a:ext cx="1713278" cy="400110"/>
          </a:xfrm>
          <a:prstGeom prst="rect">
            <a:avLst/>
          </a:prstGeom>
          <a:noFill/>
          <a:ln>
            <a:solidFill>
              <a:schemeClr val="accent1">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データ連携</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テキスト ボックス 4">
            <a:extLst>
              <a:ext uri="{FF2B5EF4-FFF2-40B4-BE49-F238E27FC236}">
                <a16:creationId xmlns:a16="http://schemas.microsoft.com/office/drawing/2014/main" id="{26AF0C29-B0BA-5467-B713-134D31C133B0}"/>
              </a:ext>
            </a:extLst>
          </p:cNvPr>
          <p:cNvSpPr txBox="1"/>
          <p:nvPr/>
        </p:nvSpPr>
        <p:spPr>
          <a:xfrm>
            <a:off x="608326" y="5123122"/>
            <a:ext cx="431966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・データ連携が広がりにくい</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・データ購入に消極的になるケースがある</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a:extLst>
              <a:ext uri="{FF2B5EF4-FFF2-40B4-BE49-F238E27FC236}">
                <a16:creationId xmlns:a16="http://schemas.microsoft.com/office/drawing/2014/main" id="{65844DA3-59D3-D21A-9D2C-E073089A89FD}"/>
              </a:ext>
            </a:extLst>
          </p:cNvPr>
          <p:cNvSpPr txBox="1"/>
          <p:nvPr/>
        </p:nvSpPr>
        <p:spPr>
          <a:xfrm>
            <a:off x="5853548" y="5132829"/>
            <a:ext cx="537951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データ連携によって成しえる新ビジネスや</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データ分析により改善されたビジネスで収益を上げる</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二等辺三角形 8">
            <a:extLst>
              <a:ext uri="{FF2B5EF4-FFF2-40B4-BE49-F238E27FC236}">
                <a16:creationId xmlns:a16="http://schemas.microsoft.com/office/drawing/2014/main" id="{92965F43-95AE-0CEC-B084-3666D71F9B62}"/>
              </a:ext>
            </a:extLst>
          </p:cNvPr>
          <p:cNvSpPr/>
          <p:nvPr/>
        </p:nvSpPr>
        <p:spPr>
          <a:xfrm rot="5400000">
            <a:off x="2501918" y="3847224"/>
            <a:ext cx="152400" cy="446438"/>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10" name="テキスト ボックス 9">
            <a:extLst>
              <a:ext uri="{FF2B5EF4-FFF2-40B4-BE49-F238E27FC236}">
                <a16:creationId xmlns:a16="http://schemas.microsoft.com/office/drawing/2014/main" id="{36888C12-B51F-326B-D21D-F949D2057110}"/>
              </a:ext>
            </a:extLst>
          </p:cNvPr>
          <p:cNvSpPr txBox="1"/>
          <p:nvPr/>
        </p:nvSpPr>
        <p:spPr>
          <a:xfrm>
            <a:off x="1434950" y="2486527"/>
            <a:ext cx="14227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おススメ度</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テキスト ボックス 10">
            <a:extLst>
              <a:ext uri="{FF2B5EF4-FFF2-40B4-BE49-F238E27FC236}">
                <a16:creationId xmlns:a16="http://schemas.microsoft.com/office/drawing/2014/main" id="{7EE7B714-BC82-B1D3-55D6-266C38D8FA24}"/>
              </a:ext>
            </a:extLst>
          </p:cNvPr>
          <p:cNvSpPr txBox="1"/>
          <p:nvPr/>
        </p:nvSpPr>
        <p:spPr>
          <a:xfrm>
            <a:off x="6555562" y="2463249"/>
            <a:ext cx="14227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おススメ度</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491546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プレースホルダー 8">
            <a:extLst>
              <a:ext uri="{FF2B5EF4-FFF2-40B4-BE49-F238E27FC236}">
                <a16:creationId xmlns:a16="http://schemas.microsoft.com/office/drawing/2014/main" id="{E3CCF5C8-8D4A-ACDB-D004-796CE3169C1A}"/>
              </a:ext>
            </a:extLst>
          </p:cNvPr>
          <p:cNvSpPr>
            <a:spLocks noGrp="1"/>
          </p:cNvSpPr>
          <p:nvPr>
            <p:ph type="body" idx="1"/>
          </p:nvPr>
        </p:nvSpPr>
        <p:spPr/>
        <p:txBody>
          <a:bodyPr/>
          <a:lstStyle/>
          <a:p>
            <a:r>
              <a:rPr lang="ja-JP" altLang="en-US" dirty="0"/>
              <a:t>データスペース推進のための組織体制</a:t>
            </a:r>
          </a:p>
        </p:txBody>
      </p:sp>
      <p:sp>
        <p:nvSpPr>
          <p:cNvPr id="2" name="スライド番号プレースホルダー 1">
            <a:extLst>
              <a:ext uri="{FF2B5EF4-FFF2-40B4-BE49-F238E27FC236}">
                <a16:creationId xmlns:a16="http://schemas.microsoft.com/office/drawing/2014/main" id="{5F5C04A6-7DCA-A2D4-D45D-62C3D827491C}"/>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25</a:t>
            </a:fld>
            <a:endParaRPr lang="ja-JP" altLang="en-US"/>
          </a:p>
        </p:txBody>
      </p:sp>
    </p:spTree>
    <p:extLst>
      <p:ext uri="{BB962C8B-B14F-4D97-AF65-F5344CB8AC3E}">
        <p14:creationId xmlns:p14="http://schemas.microsoft.com/office/powerpoint/2010/main" val="4020898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D576674-00F0-FA9E-0657-D164D5E8037D}"/>
              </a:ext>
            </a:extLst>
          </p:cNvPr>
          <p:cNvSpPr/>
          <p:nvPr/>
        </p:nvSpPr>
        <p:spPr>
          <a:xfrm>
            <a:off x="1842403" y="6201684"/>
            <a:ext cx="3202857" cy="516784"/>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フレームワーク、プラットフォーム</a:t>
            </a:r>
            <a:endParaRPr kumimoji="1" lang="ja-JP" altLang="en-US" sz="14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 name="タイトル 3">
            <a:extLst>
              <a:ext uri="{FF2B5EF4-FFF2-40B4-BE49-F238E27FC236}">
                <a16:creationId xmlns:a16="http://schemas.microsoft.com/office/drawing/2014/main" id="{C328A940-AE4C-39BC-F4E2-83B46E2822C3}"/>
              </a:ext>
            </a:extLst>
          </p:cNvPr>
          <p:cNvSpPr>
            <a:spLocks noGrp="1"/>
          </p:cNvSpPr>
          <p:nvPr>
            <p:ph type="title"/>
          </p:nvPr>
        </p:nvSpPr>
        <p:spPr>
          <a:xfrm>
            <a:off x="656453" y="212899"/>
            <a:ext cx="8063871" cy="676276"/>
          </a:xfrm>
        </p:spPr>
        <p:txBody>
          <a:bodyPr/>
          <a:lstStyle/>
          <a:p>
            <a:r>
              <a:rPr kumimoji="1" lang="en-US" altLang="ja-JP" dirty="0"/>
              <a:t>EU</a:t>
            </a:r>
            <a:r>
              <a:rPr kumimoji="1" lang="ja-JP" altLang="en-US" dirty="0"/>
              <a:t>のデータスペース構築の役割分担</a:t>
            </a:r>
          </a:p>
        </p:txBody>
      </p:sp>
      <p:sp>
        <p:nvSpPr>
          <p:cNvPr id="55" name="テキスト ボックス 54">
            <a:extLst>
              <a:ext uri="{FF2B5EF4-FFF2-40B4-BE49-F238E27FC236}">
                <a16:creationId xmlns:a16="http://schemas.microsoft.com/office/drawing/2014/main" id="{7C7FB0DE-AF73-6848-C6FB-D7D18828C220}"/>
              </a:ext>
            </a:extLst>
          </p:cNvPr>
          <p:cNvSpPr txBox="1"/>
          <p:nvPr/>
        </p:nvSpPr>
        <p:spPr>
          <a:xfrm>
            <a:off x="6249869" y="4433336"/>
            <a:ext cx="5771177" cy="707886"/>
          </a:xfrm>
          <a:prstGeom prst="rect">
            <a:avLst/>
          </a:prstGeom>
          <a:noFill/>
          <a:ln w="38100">
            <a:solidFill>
              <a:srgbClr val="3F6EC3"/>
            </a:solidFill>
          </a:ln>
        </p:spPr>
        <p:txBody>
          <a:bodyPr wrap="square" rtlCol="0">
            <a:spAutoFit/>
          </a:bodyPr>
          <a:lstStyle/>
          <a:p>
            <a:pPr>
              <a:defRPr/>
            </a:pPr>
            <a:r>
              <a:rPr kumimoji="1" lang="en-US" altLang="ja-JP" sz="2000" b="1" i="0" u="none" strike="noStrike" kern="1200" cap="none" spc="0" normalizeH="0" baseline="0" noProof="0" dirty="0">
                <a:ln>
                  <a:noFill/>
                </a:ln>
                <a:effectLst/>
                <a:uLnTx/>
                <a:uFillTx/>
                <a:latin typeface="+mj-lt"/>
                <a:ea typeface="Meiryo UI"/>
                <a:cs typeface="+mn-cs"/>
              </a:rPr>
              <a:t>           IDSA</a:t>
            </a:r>
            <a:r>
              <a:rPr lang="ja-JP" altLang="en-US" sz="2000" b="1" dirty="0">
                <a:latin typeface="+mj-lt"/>
                <a:ea typeface="Meiryo UI"/>
              </a:rPr>
              <a:t> </a:t>
            </a:r>
            <a:r>
              <a:rPr kumimoji="1" lang="ja-JP" altLang="en-US" sz="1600" b="0" i="0" u="none" strike="noStrike" kern="1200" cap="none" spc="0" normalizeH="0" baseline="0" noProof="0" dirty="0">
                <a:ln>
                  <a:noFill/>
                </a:ln>
                <a:effectLst/>
                <a:uLnTx/>
                <a:uFillTx/>
                <a:latin typeface="Meiryo UI"/>
                <a:ea typeface="Meiryo UI"/>
                <a:cs typeface="+mn-cs"/>
              </a:rPr>
              <a:t>技術仕様リファレンス・アーキテクチャ</a:t>
            </a:r>
            <a:r>
              <a:rPr kumimoji="1" lang="en-US" altLang="ja-JP" sz="1600" b="0" i="0" u="none" strike="noStrike" kern="1200" cap="none" spc="0" normalizeH="0" baseline="0" noProof="0" dirty="0">
                <a:ln>
                  <a:noFill/>
                </a:ln>
                <a:effectLst/>
                <a:uLnTx/>
                <a:uFillTx/>
                <a:latin typeface="Meiryo UI"/>
                <a:ea typeface="Meiryo UI"/>
                <a:cs typeface="+mn-cs"/>
              </a:rPr>
              <a:t>(RA)</a:t>
            </a:r>
            <a:r>
              <a:rPr kumimoji="1" lang="ja-JP" altLang="en-US" sz="1600" b="0" i="0" u="none" strike="noStrike" kern="1200" cap="none" spc="0" normalizeH="0" baseline="0" noProof="0" dirty="0">
                <a:ln>
                  <a:noFill/>
                </a:ln>
                <a:effectLst/>
                <a:uLnTx/>
                <a:uFillTx/>
                <a:latin typeface="Meiryo UI"/>
                <a:ea typeface="Meiryo UI"/>
                <a:cs typeface="+mn-cs"/>
              </a:rPr>
              <a:t>を策定</a:t>
            </a:r>
            <a:endParaRPr kumimoji="1" lang="en-US" altLang="ja-JP" sz="1600" b="0" i="0" u="none" strike="noStrike" kern="1200" cap="none" spc="0" normalizeH="0" baseline="0" noProof="0" dirty="0">
              <a:ln>
                <a:noFill/>
              </a:ln>
              <a:effectLst/>
              <a:uLnTx/>
              <a:uFillTx/>
              <a:latin typeface="Meiryo UI"/>
              <a:ea typeface="Meiryo UI"/>
              <a:cs typeface="+mn-cs"/>
            </a:endParaRPr>
          </a:p>
          <a:p>
            <a:pPr>
              <a:defRPr/>
            </a:pPr>
            <a:r>
              <a:rPr kumimoji="1" lang="en-US" altLang="ja-JP" sz="2000" b="1" i="0" u="none" strike="noStrike" kern="1200" cap="none" spc="0" normalizeH="0" baseline="0" noProof="0" dirty="0">
                <a:ln>
                  <a:noFill/>
                </a:ln>
                <a:effectLst/>
                <a:uLnTx/>
                <a:uFillTx/>
                <a:latin typeface="+mj-lt"/>
                <a:ea typeface="Meiryo UI"/>
                <a:cs typeface="+mn-cs"/>
              </a:rPr>
              <a:t>           Gaia-X</a:t>
            </a:r>
            <a:r>
              <a:rPr lang="ja-JP" altLang="en-US" sz="1600" dirty="0">
                <a:latin typeface="Meiryo UI"/>
                <a:ea typeface="Meiryo UI"/>
              </a:rPr>
              <a:t>　</a:t>
            </a:r>
            <a:r>
              <a:rPr kumimoji="1" lang="en-US" altLang="ja-JP" sz="1600" b="0" i="0" u="none" strike="noStrike" kern="1200" cap="none" spc="0" normalizeH="0" baseline="0" noProof="0" dirty="0">
                <a:ln>
                  <a:noFill/>
                </a:ln>
                <a:effectLst/>
                <a:uLnTx/>
                <a:uFillTx/>
                <a:latin typeface="Meiryo UI"/>
                <a:ea typeface="Meiryo UI"/>
                <a:cs typeface="+mn-cs"/>
              </a:rPr>
              <a:t>IDSA</a:t>
            </a:r>
            <a:r>
              <a:rPr kumimoji="1" lang="ja-JP" altLang="en-US" sz="1600" b="0" i="0" u="none" strike="noStrike" kern="1200" cap="none" spc="0" normalizeH="0" baseline="0" noProof="0" dirty="0">
                <a:ln>
                  <a:noFill/>
                </a:ln>
                <a:effectLst/>
                <a:uLnTx/>
                <a:uFillTx/>
                <a:latin typeface="Meiryo UI"/>
                <a:ea typeface="Meiryo UI"/>
                <a:cs typeface="+mn-cs"/>
              </a:rPr>
              <a:t>の</a:t>
            </a:r>
            <a:r>
              <a:rPr kumimoji="1" lang="en-US" altLang="ja-JP" sz="1600" b="0" i="0" u="none" strike="noStrike" kern="1200" cap="none" spc="0" normalizeH="0" baseline="0" noProof="0" dirty="0">
                <a:ln>
                  <a:noFill/>
                </a:ln>
                <a:effectLst/>
                <a:uLnTx/>
                <a:uFillTx/>
                <a:latin typeface="Meiryo UI"/>
                <a:ea typeface="Meiryo UI"/>
                <a:cs typeface="+mn-cs"/>
              </a:rPr>
              <a:t>RA</a:t>
            </a:r>
            <a:r>
              <a:rPr kumimoji="1" lang="ja-JP" altLang="en-US" sz="1600" b="0" i="0" u="none" strike="noStrike" kern="1200" cap="none" spc="0" normalizeH="0" baseline="0" noProof="0" dirty="0">
                <a:ln>
                  <a:noFill/>
                </a:ln>
                <a:effectLst/>
                <a:uLnTx/>
                <a:uFillTx/>
                <a:latin typeface="Meiryo UI"/>
                <a:ea typeface="Meiryo UI"/>
                <a:cs typeface="+mn-cs"/>
              </a:rPr>
              <a:t>を参照し、</a:t>
            </a:r>
            <a:r>
              <a:rPr kumimoji="1" lang="en-US" altLang="ja-JP" sz="1600" b="0" i="0" u="none" strike="noStrike" kern="1200" cap="none" spc="0" normalizeH="0" baseline="0" noProof="0" dirty="0">
                <a:ln>
                  <a:noFill/>
                </a:ln>
                <a:effectLst/>
                <a:uLnTx/>
                <a:uFillTx/>
                <a:latin typeface="Meiryo UI"/>
                <a:ea typeface="Meiryo UI"/>
                <a:cs typeface="+mn-cs"/>
              </a:rPr>
              <a:t>Gaia-X</a:t>
            </a:r>
            <a:r>
              <a:rPr kumimoji="1" lang="ja-JP" altLang="en-US" sz="1600" b="0" i="0" u="none" strike="noStrike" kern="1200" cap="none" spc="0" normalizeH="0" baseline="0" noProof="0" dirty="0">
                <a:ln>
                  <a:noFill/>
                </a:ln>
                <a:effectLst/>
                <a:uLnTx/>
                <a:uFillTx/>
                <a:latin typeface="Meiryo UI"/>
                <a:ea typeface="Meiryo UI"/>
                <a:cs typeface="+mn-cs"/>
              </a:rPr>
              <a:t>の</a:t>
            </a:r>
            <a:r>
              <a:rPr kumimoji="1" lang="en-US" altLang="ja-JP" sz="1600" b="0" i="0" u="none" strike="noStrike" kern="1200" cap="none" spc="0" normalizeH="0" baseline="0" noProof="0" dirty="0">
                <a:ln>
                  <a:noFill/>
                </a:ln>
                <a:effectLst/>
                <a:uLnTx/>
                <a:uFillTx/>
                <a:latin typeface="Meiryo UI"/>
                <a:ea typeface="Meiryo UI"/>
                <a:cs typeface="+mn-cs"/>
              </a:rPr>
              <a:t>RF</a:t>
            </a:r>
            <a:r>
              <a:rPr kumimoji="1" lang="ja-JP" altLang="en-US" sz="1600" b="0" i="0" u="none" strike="noStrike" kern="1200" cap="none" spc="0" normalizeH="0" baseline="0" noProof="0" dirty="0">
                <a:ln>
                  <a:noFill/>
                </a:ln>
                <a:effectLst/>
                <a:uLnTx/>
                <a:uFillTx/>
                <a:latin typeface="Meiryo UI"/>
                <a:ea typeface="Meiryo UI"/>
                <a:cs typeface="+mn-cs"/>
              </a:rPr>
              <a:t>を策定</a:t>
            </a:r>
            <a:endParaRPr kumimoji="1" lang="en-US" altLang="ja-JP" sz="1600" b="0" i="0" u="none" strike="noStrike" kern="1200" cap="none" spc="0" normalizeH="0" baseline="0" noProof="0" dirty="0">
              <a:ln>
                <a:noFill/>
              </a:ln>
              <a:effectLst/>
              <a:uLnTx/>
              <a:uFillTx/>
              <a:latin typeface="Meiryo UI"/>
              <a:ea typeface="Meiryo UI"/>
              <a:cs typeface="+mn-cs"/>
            </a:endParaRPr>
          </a:p>
        </p:txBody>
      </p:sp>
      <p:sp>
        <p:nvSpPr>
          <p:cNvPr id="157" name="正方形/長方形 156">
            <a:extLst>
              <a:ext uri="{FF2B5EF4-FFF2-40B4-BE49-F238E27FC236}">
                <a16:creationId xmlns:a16="http://schemas.microsoft.com/office/drawing/2014/main" id="{88E2800E-58A6-4F9C-7E92-D57E76D2BF14}"/>
              </a:ext>
            </a:extLst>
          </p:cNvPr>
          <p:cNvSpPr/>
          <p:nvPr/>
        </p:nvSpPr>
        <p:spPr>
          <a:xfrm>
            <a:off x="341242" y="2292418"/>
            <a:ext cx="1454837" cy="482692"/>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Meiryo UI"/>
                <a:ea typeface="Meiryo UI"/>
                <a:cs typeface="+mn-cs"/>
              </a:rPr>
              <a:t>政策戦略</a:t>
            </a:r>
          </a:p>
        </p:txBody>
      </p:sp>
      <p:sp>
        <p:nvSpPr>
          <p:cNvPr id="158" name="正方形/長方形 157">
            <a:extLst>
              <a:ext uri="{FF2B5EF4-FFF2-40B4-BE49-F238E27FC236}">
                <a16:creationId xmlns:a16="http://schemas.microsoft.com/office/drawing/2014/main" id="{EB90EC17-2114-4A60-5BCD-A13495D6A67B}"/>
              </a:ext>
            </a:extLst>
          </p:cNvPr>
          <p:cNvSpPr/>
          <p:nvPr/>
        </p:nvSpPr>
        <p:spPr>
          <a:xfrm>
            <a:off x="1842403" y="2271306"/>
            <a:ext cx="3202857" cy="48269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159" name="正方形/長方形 158">
            <a:extLst>
              <a:ext uri="{FF2B5EF4-FFF2-40B4-BE49-F238E27FC236}">
                <a16:creationId xmlns:a16="http://schemas.microsoft.com/office/drawing/2014/main" id="{3B8B7854-77D8-BF6A-7E9F-F29829066EFB}"/>
              </a:ext>
            </a:extLst>
          </p:cNvPr>
          <p:cNvSpPr/>
          <p:nvPr/>
        </p:nvSpPr>
        <p:spPr>
          <a:xfrm>
            <a:off x="341242" y="2857069"/>
            <a:ext cx="1454837" cy="1620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Meiryo UI"/>
                <a:ea typeface="Meiryo UI"/>
                <a:cs typeface="+mn-cs"/>
              </a:rPr>
              <a:t>Vision</a:t>
            </a:r>
            <a:r>
              <a:rPr kumimoji="1" lang="ja-JP" altLang="en-US" sz="1400" b="1" i="0" u="none" strike="noStrike" kern="1200" cap="none" spc="0" normalizeH="0" baseline="0" noProof="0" dirty="0">
                <a:ln>
                  <a:noFill/>
                </a:ln>
                <a:solidFill>
                  <a:srgbClr val="000000"/>
                </a:solidFill>
                <a:effectLst/>
                <a:uLnTx/>
                <a:uFillTx/>
                <a:latin typeface="Meiryo UI"/>
                <a:ea typeface="Meiryo UI"/>
                <a:cs typeface="+mn-cs"/>
              </a:rPr>
              <a:t>／企画</a:t>
            </a:r>
            <a:endParaRPr kumimoji="1" lang="en-US" altLang="ja-JP" sz="1400" b="1" i="0" u="none" strike="noStrike" kern="1200" cap="none" spc="0" normalizeH="0" baseline="0" noProof="0" dirty="0">
              <a:ln>
                <a:noFill/>
              </a:ln>
              <a:solidFill>
                <a:srgbClr val="000000"/>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a:ea typeface="Meiryo UI"/>
                <a:cs typeface="+mn-cs"/>
              </a:rPr>
              <a:t>標準化、</a:t>
            </a:r>
            <a:endParaRPr kumimoji="1" lang="en-US" altLang="ja-JP" sz="1400" b="0" i="0" u="none" strike="noStrike" kern="1200" cap="none" spc="0" normalizeH="0" baseline="0" noProof="0" dirty="0">
              <a:ln>
                <a:noFill/>
              </a:ln>
              <a:solidFill>
                <a:srgbClr val="000000"/>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a:ea typeface="Meiryo UI"/>
                <a:cs typeface="+mn-cs"/>
              </a:rPr>
              <a:t>ルール策定</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160" name="正方形/長方形 159">
            <a:extLst>
              <a:ext uri="{FF2B5EF4-FFF2-40B4-BE49-F238E27FC236}">
                <a16:creationId xmlns:a16="http://schemas.microsoft.com/office/drawing/2014/main" id="{CB8A8B0B-70E6-0049-2D7B-53173728E2EA}"/>
              </a:ext>
            </a:extLst>
          </p:cNvPr>
          <p:cNvSpPr/>
          <p:nvPr/>
        </p:nvSpPr>
        <p:spPr>
          <a:xfrm>
            <a:off x="1842403" y="2835957"/>
            <a:ext cx="3202857" cy="16200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161" name="正方形/長方形 160">
            <a:extLst>
              <a:ext uri="{FF2B5EF4-FFF2-40B4-BE49-F238E27FC236}">
                <a16:creationId xmlns:a16="http://schemas.microsoft.com/office/drawing/2014/main" id="{16F6497F-29F2-C4F6-EDB0-5037CB9893AD}"/>
              </a:ext>
            </a:extLst>
          </p:cNvPr>
          <p:cNvSpPr/>
          <p:nvPr/>
        </p:nvSpPr>
        <p:spPr>
          <a:xfrm>
            <a:off x="342108" y="4532936"/>
            <a:ext cx="1462558" cy="1620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Meiryo UI"/>
                <a:ea typeface="Meiryo UI"/>
                <a:cs typeface="+mn-cs"/>
              </a:rPr>
              <a:t>データスペース</a:t>
            </a:r>
            <a:endParaRPr kumimoji="1" lang="en-US" altLang="ja-JP" sz="1400" b="1" i="0" u="none" strike="noStrike" kern="1200" cap="none" spc="0" normalizeH="0" baseline="0" noProof="0" dirty="0">
              <a:ln>
                <a:noFill/>
              </a:ln>
              <a:solidFill>
                <a:srgbClr val="000000"/>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a:ea typeface="Meiryo UI"/>
                <a:cs typeface="+mn-cs"/>
              </a:rPr>
              <a:t>サービス設計</a:t>
            </a:r>
            <a:endParaRPr kumimoji="1" lang="ja-JP" altLang="en-US" sz="1400" b="1"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38" name="正方形/長方形 37">
            <a:extLst>
              <a:ext uri="{FF2B5EF4-FFF2-40B4-BE49-F238E27FC236}">
                <a16:creationId xmlns:a16="http://schemas.microsoft.com/office/drawing/2014/main" id="{55A9CF2F-C37F-2F73-5929-1FB7264F64F5}"/>
              </a:ext>
            </a:extLst>
          </p:cNvPr>
          <p:cNvSpPr/>
          <p:nvPr/>
        </p:nvSpPr>
        <p:spPr>
          <a:xfrm>
            <a:off x="5050328" y="2266862"/>
            <a:ext cx="882218" cy="445595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Meiryo UI"/>
                <a:ea typeface="Meiryo UI"/>
                <a:cs typeface="+mn-cs"/>
              </a:rPr>
              <a:t>DSSC</a:t>
            </a:r>
          </a:p>
        </p:txBody>
      </p:sp>
      <p:sp>
        <p:nvSpPr>
          <p:cNvPr id="72" name="正方形/長方形 71">
            <a:extLst>
              <a:ext uri="{FF2B5EF4-FFF2-40B4-BE49-F238E27FC236}">
                <a16:creationId xmlns:a16="http://schemas.microsoft.com/office/drawing/2014/main" id="{1D5BE5AB-179B-5D8D-19A3-0CDA647F5B7C}"/>
              </a:ext>
            </a:extLst>
          </p:cNvPr>
          <p:cNvSpPr/>
          <p:nvPr/>
        </p:nvSpPr>
        <p:spPr>
          <a:xfrm>
            <a:off x="2165550" y="3160768"/>
            <a:ext cx="2879124" cy="1296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73" name="正方形/長方形 72">
            <a:extLst>
              <a:ext uri="{FF2B5EF4-FFF2-40B4-BE49-F238E27FC236}">
                <a16:creationId xmlns:a16="http://schemas.microsoft.com/office/drawing/2014/main" id="{E2FA6411-0D0F-FAAB-9F0C-CB508455748F}"/>
              </a:ext>
            </a:extLst>
          </p:cNvPr>
          <p:cNvSpPr/>
          <p:nvPr/>
        </p:nvSpPr>
        <p:spPr>
          <a:xfrm>
            <a:off x="2497155" y="3556812"/>
            <a:ext cx="2547519" cy="90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77" name="正方形/長方形 76">
            <a:extLst>
              <a:ext uri="{FF2B5EF4-FFF2-40B4-BE49-F238E27FC236}">
                <a16:creationId xmlns:a16="http://schemas.microsoft.com/office/drawing/2014/main" id="{E04CA277-46C8-08FA-6920-40CD710F585A}"/>
              </a:ext>
            </a:extLst>
          </p:cNvPr>
          <p:cNvSpPr/>
          <p:nvPr/>
        </p:nvSpPr>
        <p:spPr>
          <a:xfrm>
            <a:off x="2581010" y="2805103"/>
            <a:ext cx="1140254" cy="3739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Meiryo UI"/>
                <a:ea typeface="Meiryo UI"/>
                <a:cs typeface="+mn-cs"/>
              </a:rPr>
              <a:t>EC</a:t>
            </a:r>
            <a:endParaRPr kumimoji="1" lang="ja-JP" altLang="en-US" sz="1600" b="1"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78" name="正方形/長方形 77">
            <a:extLst>
              <a:ext uri="{FF2B5EF4-FFF2-40B4-BE49-F238E27FC236}">
                <a16:creationId xmlns:a16="http://schemas.microsoft.com/office/drawing/2014/main" id="{0C37ABF3-60D2-254F-E72C-047E76639532}"/>
              </a:ext>
            </a:extLst>
          </p:cNvPr>
          <p:cNvSpPr/>
          <p:nvPr/>
        </p:nvSpPr>
        <p:spPr>
          <a:xfrm>
            <a:off x="2581010" y="3155634"/>
            <a:ext cx="1140254" cy="3739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Meiryo UI"/>
                <a:ea typeface="Meiryo UI"/>
                <a:cs typeface="+mn-cs"/>
              </a:rPr>
              <a:t>IDSA</a:t>
            </a:r>
            <a:endParaRPr kumimoji="1" lang="ja-JP" altLang="en-US" sz="1600" b="1"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80" name="正方形/長方形 79">
            <a:extLst>
              <a:ext uri="{FF2B5EF4-FFF2-40B4-BE49-F238E27FC236}">
                <a16:creationId xmlns:a16="http://schemas.microsoft.com/office/drawing/2014/main" id="{15180033-89DD-1D19-B1FC-981793F3EF0D}"/>
              </a:ext>
            </a:extLst>
          </p:cNvPr>
          <p:cNvSpPr/>
          <p:nvPr/>
        </p:nvSpPr>
        <p:spPr>
          <a:xfrm>
            <a:off x="2586368" y="3652695"/>
            <a:ext cx="1140254" cy="3739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Meiryo UI"/>
                <a:ea typeface="Meiryo UI"/>
                <a:cs typeface="+mn-cs"/>
              </a:rPr>
              <a:t>Gaia-X</a:t>
            </a:r>
            <a:endParaRPr kumimoji="1" lang="ja-JP" altLang="en-US" sz="1600" b="1"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81" name="正方形/長方形 80">
            <a:extLst>
              <a:ext uri="{FF2B5EF4-FFF2-40B4-BE49-F238E27FC236}">
                <a16:creationId xmlns:a16="http://schemas.microsoft.com/office/drawing/2014/main" id="{A42C12DD-C8E0-A15D-C5BB-7240A641AB7F}"/>
              </a:ext>
            </a:extLst>
          </p:cNvPr>
          <p:cNvSpPr/>
          <p:nvPr/>
        </p:nvSpPr>
        <p:spPr>
          <a:xfrm>
            <a:off x="2581010" y="2318444"/>
            <a:ext cx="1140254" cy="3636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Meiryo UI"/>
                <a:ea typeface="Meiryo UI"/>
                <a:cs typeface="+mn-cs"/>
              </a:rPr>
              <a:t>EC</a:t>
            </a:r>
            <a:endParaRPr kumimoji="1" lang="ja-JP" altLang="en-US" sz="1600" b="1"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82" name="正方形/長方形 81">
            <a:extLst>
              <a:ext uri="{FF2B5EF4-FFF2-40B4-BE49-F238E27FC236}">
                <a16:creationId xmlns:a16="http://schemas.microsoft.com/office/drawing/2014/main" id="{3EE461C6-D815-CB1D-964F-5FEB95B464EB}"/>
              </a:ext>
            </a:extLst>
          </p:cNvPr>
          <p:cNvSpPr/>
          <p:nvPr/>
        </p:nvSpPr>
        <p:spPr>
          <a:xfrm>
            <a:off x="1842403" y="4542479"/>
            <a:ext cx="3202857" cy="16200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83" name="正方形/長方形 82">
            <a:extLst>
              <a:ext uri="{FF2B5EF4-FFF2-40B4-BE49-F238E27FC236}">
                <a16:creationId xmlns:a16="http://schemas.microsoft.com/office/drawing/2014/main" id="{88EC619B-DFFC-FC6B-AF0C-1CEC1DD61456}"/>
              </a:ext>
            </a:extLst>
          </p:cNvPr>
          <p:cNvSpPr/>
          <p:nvPr/>
        </p:nvSpPr>
        <p:spPr>
          <a:xfrm>
            <a:off x="2165550" y="4859344"/>
            <a:ext cx="2886856" cy="1296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84" name="正方形/長方形 83">
            <a:extLst>
              <a:ext uri="{FF2B5EF4-FFF2-40B4-BE49-F238E27FC236}">
                <a16:creationId xmlns:a16="http://schemas.microsoft.com/office/drawing/2014/main" id="{47A06E21-B42A-F58F-5361-7AC6DE46453D}"/>
              </a:ext>
            </a:extLst>
          </p:cNvPr>
          <p:cNvSpPr/>
          <p:nvPr/>
        </p:nvSpPr>
        <p:spPr>
          <a:xfrm>
            <a:off x="2409622" y="5279716"/>
            <a:ext cx="2635052" cy="880968"/>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85" name="正方形/長方形 84">
            <a:extLst>
              <a:ext uri="{FF2B5EF4-FFF2-40B4-BE49-F238E27FC236}">
                <a16:creationId xmlns:a16="http://schemas.microsoft.com/office/drawing/2014/main" id="{B07DED99-2C0C-49B0-D24C-D5F9B1501FDB}"/>
              </a:ext>
            </a:extLst>
          </p:cNvPr>
          <p:cNvSpPr/>
          <p:nvPr/>
        </p:nvSpPr>
        <p:spPr>
          <a:xfrm>
            <a:off x="2520292" y="4562486"/>
            <a:ext cx="1140254" cy="259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Meiryo UI"/>
                <a:ea typeface="Meiryo UI"/>
                <a:cs typeface="+mn-cs"/>
              </a:rPr>
              <a:t>EC</a:t>
            </a:r>
            <a:endParaRPr kumimoji="1" lang="ja-JP" altLang="en-US" sz="1600" b="1"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86" name="正方形/長方形 85">
            <a:extLst>
              <a:ext uri="{FF2B5EF4-FFF2-40B4-BE49-F238E27FC236}">
                <a16:creationId xmlns:a16="http://schemas.microsoft.com/office/drawing/2014/main" id="{3BC4F05D-D641-9539-C87F-0D91B16CD661}"/>
              </a:ext>
            </a:extLst>
          </p:cNvPr>
          <p:cNvSpPr/>
          <p:nvPr/>
        </p:nvSpPr>
        <p:spPr>
          <a:xfrm>
            <a:off x="2520292" y="4882537"/>
            <a:ext cx="1140254" cy="3739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Meiryo UI"/>
                <a:ea typeface="Meiryo UI"/>
                <a:cs typeface="+mn-cs"/>
              </a:rPr>
              <a:t>IDSA</a:t>
            </a:r>
            <a:endParaRPr kumimoji="1" lang="ja-JP" altLang="en-US" sz="1600" b="1"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87" name="正方形/長方形 86">
            <a:extLst>
              <a:ext uri="{FF2B5EF4-FFF2-40B4-BE49-F238E27FC236}">
                <a16:creationId xmlns:a16="http://schemas.microsoft.com/office/drawing/2014/main" id="{07E041EB-8E76-C77A-7CD8-075ADB625060}"/>
              </a:ext>
            </a:extLst>
          </p:cNvPr>
          <p:cNvSpPr/>
          <p:nvPr/>
        </p:nvSpPr>
        <p:spPr>
          <a:xfrm>
            <a:off x="2520292" y="5346544"/>
            <a:ext cx="1140254" cy="3739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Meiryo UI"/>
                <a:ea typeface="Meiryo UI"/>
                <a:cs typeface="+mn-cs"/>
              </a:rPr>
              <a:t>Gaia-X</a:t>
            </a:r>
            <a:endParaRPr kumimoji="1" lang="ja-JP" altLang="en-US" sz="1600" b="1"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88" name="正方形/長方形 87">
            <a:extLst>
              <a:ext uri="{FF2B5EF4-FFF2-40B4-BE49-F238E27FC236}">
                <a16:creationId xmlns:a16="http://schemas.microsoft.com/office/drawing/2014/main" id="{7198D6C6-F436-7B3E-5C8A-3E183EBD95D8}"/>
              </a:ext>
            </a:extLst>
          </p:cNvPr>
          <p:cNvSpPr/>
          <p:nvPr/>
        </p:nvSpPr>
        <p:spPr>
          <a:xfrm>
            <a:off x="341242" y="1953019"/>
            <a:ext cx="1454837" cy="288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Meiryo UI"/>
                <a:ea typeface="Meiryo UI"/>
                <a:cs typeface="+mn-cs"/>
              </a:rPr>
              <a:t>機能レイヤ</a:t>
            </a:r>
          </a:p>
        </p:txBody>
      </p:sp>
      <p:sp>
        <p:nvSpPr>
          <p:cNvPr id="89" name="正方形/長方形 88">
            <a:extLst>
              <a:ext uri="{FF2B5EF4-FFF2-40B4-BE49-F238E27FC236}">
                <a16:creationId xmlns:a16="http://schemas.microsoft.com/office/drawing/2014/main" id="{6BCC1529-7A70-9218-75B4-86984C883F6A}"/>
              </a:ext>
            </a:extLst>
          </p:cNvPr>
          <p:cNvSpPr/>
          <p:nvPr/>
        </p:nvSpPr>
        <p:spPr>
          <a:xfrm>
            <a:off x="1842403" y="1948841"/>
            <a:ext cx="4076912" cy="288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Meiryo UI"/>
                <a:ea typeface="Meiryo UI"/>
                <a:cs typeface="+mn-cs"/>
              </a:rPr>
              <a:t>組織</a:t>
            </a:r>
          </a:p>
        </p:txBody>
      </p:sp>
      <p:sp>
        <p:nvSpPr>
          <p:cNvPr id="90" name="テキスト ボックス 89">
            <a:extLst>
              <a:ext uri="{FF2B5EF4-FFF2-40B4-BE49-F238E27FC236}">
                <a16:creationId xmlns:a16="http://schemas.microsoft.com/office/drawing/2014/main" id="{1A6A6BE9-9CF6-1979-44E1-513FAB6C2AEF}"/>
              </a:ext>
            </a:extLst>
          </p:cNvPr>
          <p:cNvSpPr txBox="1"/>
          <p:nvPr/>
        </p:nvSpPr>
        <p:spPr>
          <a:xfrm>
            <a:off x="6256605" y="5260821"/>
            <a:ext cx="5771177" cy="1261884"/>
          </a:xfrm>
          <a:prstGeom prst="rect">
            <a:avLst/>
          </a:prstGeom>
          <a:noFill/>
          <a:ln w="38100">
            <a:solidFill>
              <a:srgbClr val="3F6EC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effectLst/>
                <a:uLnTx/>
                <a:uFillTx/>
                <a:latin typeface="+mj-lt"/>
                <a:ea typeface="Meiryo UI"/>
                <a:cs typeface="+mn-cs"/>
              </a:rPr>
              <a:t>欧州委員会（</a:t>
            </a:r>
            <a:r>
              <a:rPr kumimoji="1" lang="en-US" altLang="ja-JP" sz="2000" b="1" i="0" u="none" strike="noStrike" kern="1200" cap="none" spc="0" normalizeH="0" baseline="0" noProof="0" dirty="0">
                <a:ln>
                  <a:noFill/>
                </a:ln>
                <a:effectLst/>
                <a:uLnTx/>
                <a:uFillTx/>
                <a:latin typeface="+mj-lt"/>
                <a:ea typeface="Meiryo UI"/>
                <a:cs typeface="+mn-cs"/>
              </a:rPr>
              <a:t>EC</a:t>
            </a:r>
            <a:r>
              <a:rPr kumimoji="1" lang="ja-JP" altLang="en-US" sz="2000" b="1" i="0" u="none" strike="noStrike" kern="1200" cap="none" spc="0" normalizeH="0" baseline="0" noProof="0" dirty="0">
                <a:ln>
                  <a:noFill/>
                </a:ln>
                <a:effectLst/>
                <a:uLnTx/>
                <a:uFillTx/>
                <a:latin typeface="+mj-lt"/>
                <a:ea typeface="Meiryo UI"/>
                <a:cs typeface="+mn-cs"/>
              </a:rPr>
              <a:t>）</a:t>
            </a:r>
            <a:r>
              <a:rPr lang="ja-JP" altLang="en-US" sz="2000" dirty="0">
                <a:latin typeface="+mj-lt"/>
                <a:ea typeface="Meiryo UI"/>
              </a:rPr>
              <a:t>　</a:t>
            </a:r>
            <a:r>
              <a:rPr lang="ja-JP" altLang="en-US" sz="1600" dirty="0">
                <a:latin typeface="+mj-lt"/>
                <a:ea typeface="Meiryo UI"/>
              </a:rPr>
              <a:t>データスペースの</a:t>
            </a:r>
            <a:r>
              <a:rPr kumimoji="1" lang="ja-JP" altLang="en-US" sz="1600" b="0" i="0" u="none" strike="noStrike" kern="1200" cap="none" spc="0" normalizeH="0" baseline="0" noProof="0" dirty="0">
                <a:ln>
                  <a:noFill/>
                </a:ln>
                <a:effectLst/>
                <a:uLnTx/>
                <a:uFillTx/>
                <a:latin typeface="+mj-lt"/>
                <a:ea typeface="Meiryo UI"/>
                <a:cs typeface="+mn-cs"/>
              </a:rPr>
              <a:t>基本パーツを作成</a:t>
            </a:r>
            <a:endParaRPr kumimoji="1" lang="en-US" altLang="ja-JP" sz="1600" b="0" i="0" u="none" strike="noStrike" kern="1200" cap="none" spc="0" normalizeH="0" baseline="0" noProof="0" dirty="0">
              <a:ln>
                <a:noFill/>
              </a:ln>
              <a:effectLst/>
              <a:uLnTx/>
              <a:uFillTx/>
              <a:latin typeface="+mj-lt"/>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effectLst/>
                <a:uLnTx/>
                <a:uFillTx/>
                <a:latin typeface="+mj-lt"/>
                <a:ea typeface="Meiryo UI"/>
                <a:cs typeface="+mn-cs"/>
              </a:rPr>
              <a:t>IDSA</a:t>
            </a:r>
            <a:r>
              <a:rPr kumimoji="1" lang="ja-JP" altLang="en-US" sz="2000" b="1" i="0" u="none" strike="noStrike" kern="1200" cap="none" spc="0" normalizeH="0" baseline="0" noProof="0" dirty="0">
                <a:ln>
                  <a:noFill/>
                </a:ln>
                <a:effectLst/>
                <a:uLnTx/>
                <a:uFillTx/>
                <a:latin typeface="+mj-lt"/>
                <a:ea typeface="Meiryo UI"/>
                <a:cs typeface="+mn-cs"/>
              </a:rPr>
              <a:t>　　</a:t>
            </a:r>
            <a:r>
              <a:rPr lang="ja-JP" altLang="en-US" sz="1600" dirty="0">
                <a:latin typeface="+mj-lt"/>
                <a:ea typeface="Meiryo UI"/>
              </a:rPr>
              <a:t> </a:t>
            </a:r>
            <a:r>
              <a:rPr kumimoji="1" lang="en-US" altLang="ja-JP" sz="1600" b="0" i="0" u="none" strike="noStrike" kern="1200" cap="none" spc="0" normalizeH="0" baseline="0" noProof="0" dirty="0">
                <a:ln>
                  <a:noFill/>
                </a:ln>
                <a:effectLst/>
                <a:uLnTx/>
                <a:uFillTx/>
                <a:latin typeface="+mj-lt"/>
                <a:ea typeface="Meiryo UI"/>
                <a:cs typeface="+mn-cs"/>
              </a:rPr>
              <a:t>IDS</a:t>
            </a:r>
            <a:r>
              <a:rPr kumimoji="1" lang="ja-JP" altLang="en-US" sz="1600" b="0" i="0" u="none" strike="noStrike" kern="1200" cap="none" spc="0" normalizeH="0" baseline="0" noProof="0" dirty="0">
                <a:ln>
                  <a:noFill/>
                </a:ln>
                <a:effectLst/>
                <a:uLnTx/>
                <a:uFillTx/>
                <a:latin typeface="+mj-lt"/>
                <a:ea typeface="Meiryo UI"/>
                <a:cs typeface="+mn-cs"/>
              </a:rPr>
              <a:t>コネクタ</a:t>
            </a:r>
            <a:r>
              <a:rPr kumimoji="1" lang="en-US" altLang="ja-JP" sz="1200" b="0" i="0" u="none" strike="noStrike" kern="1200" cap="none" spc="0" normalizeH="0" baseline="0" noProof="0" dirty="0">
                <a:ln>
                  <a:noFill/>
                </a:ln>
                <a:effectLst/>
                <a:uLnTx/>
                <a:uFillTx/>
                <a:latin typeface="+mj-lt"/>
                <a:ea typeface="Meiryo UI"/>
                <a:cs typeface="+mn-cs"/>
              </a:rPr>
              <a:t>※</a:t>
            </a:r>
            <a:r>
              <a:rPr kumimoji="1" lang="ja-JP" altLang="en-US" sz="1600" b="0" i="0" u="none" strike="noStrike" kern="1200" cap="none" spc="0" normalizeH="0" baseline="0" noProof="0" dirty="0">
                <a:ln>
                  <a:noFill/>
                </a:ln>
                <a:effectLst/>
                <a:uLnTx/>
                <a:uFillTx/>
                <a:latin typeface="+mj-lt"/>
                <a:ea typeface="Meiryo UI"/>
                <a:cs typeface="+mn-cs"/>
              </a:rPr>
              <a:t>を作成</a:t>
            </a:r>
            <a:endParaRPr kumimoji="1" lang="en-US" altLang="ja-JP" sz="1600" b="0" i="0" u="none" strike="noStrike" kern="1200" cap="none" spc="0" normalizeH="0" baseline="0" noProof="0" dirty="0">
              <a:ln>
                <a:noFill/>
              </a:ln>
              <a:effectLst/>
              <a:uLnTx/>
              <a:uFillTx/>
              <a:latin typeface="+mj-lt"/>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effectLst/>
                <a:uLnTx/>
                <a:uFillTx/>
                <a:latin typeface="+mj-lt"/>
                <a:ea typeface="Meiryo UI"/>
                <a:cs typeface="+mn-cs"/>
              </a:rPr>
              <a:t>Gaia-X</a:t>
            </a:r>
            <a:r>
              <a:rPr lang="ja-JP" altLang="en-US" sz="2000" b="1" dirty="0">
                <a:latin typeface="+mj-lt"/>
                <a:ea typeface="Meiryo UI"/>
              </a:rPr>
              <a:t> </a:t>
            </a:r>
            <a:r>
              <a:rPr kumimoji="1" lang="en-US" altLang="ja-JP" sz="1600" b="0" i="0" u="none" strike="noStrike" kern="1200" cap="none" spc="0" normalizeH="0" baseline="0" noProof="0" dirty="0">
                <a:ln>
                  <a:noFill/>
                </a:ln>
                <a:effectLst/>
                <a:uLnTx/>
                <a:uFillTx/>
                <a:latin typeface="+mj-lt"/>
                <a:ea typeface="Meiryo UI"/>
                <a:cs typeface="+mn-cs"/>
              </a:rPr>
              <a:t>IDS</a:t>
            </a:r>
            <a:r>
              <a:rPr kumimoji="1" lang="ja-JP" altLang="en-US" sz="1600" b="0" i="0" u="none" strike="noStrike" kern="1200" cap="none" spc="0" normalizeH="0" baseline="0" noProof="0" dirty="0">
                <a:ln>
                  <a:noFill/>
                </a:ln>
                <a:effectLst/>
                <a:uLnTx/>
                <a:uFillTx/>
                <a:latin typeface="+mj-lt"/>
                <a:ea typeface="Meiryo UI"/>
                <a:cs typeface="+mn-cs"/>
              </a:rPr>
              <a:t>コネクタをコア技術に</a:t>
            </a:r>
            <a:r>
              <a:rPr kumimoji="1" lang="en-US" altLang="ja-JP" sz="1600" b="0" i="0" u="none" strike="noStrike" kern="1200" cap="none" spc="0" normalizeH="0" baseline="0" noProof="0" dirty="0">
                <a:ln>
                  <a:noFill/>
                </a:ln>
                <a:effectLst/>
                <a:uLnTx/>
                <a:uFillTx/>
                <a:latin typeface="+mj-lt"/>
                <a:ea typeface="Meiryo UI"/>
                <a:cs typeface="+mn-cs"/>
              </a:rPr>
              <a:t>Eclipse</a:t>
            </a:r>
            <a:r>
              <a:rPr kumimoji="1" lang="ja-JP" altLang="en-US" sz="1600" b="0" i="0" u="none" strike="noStrike" kern="1200" cap="none" spc="0" normalizeH="0" baseline="0" noProof="0" dirty="0">
                <a:ln>
                  <a:noFill/>
                </a:ln>
                <a:effectLst/>
                <a:uLnTx/>
                <a:uFillTx/>
                <a:latin typeface="+mj-lt"/>
                <a:ea typeface="Meiryo UI"/>
                <a:cs typeface="+mn-cs"/>
              </a:rPr>
              <a:t>コネクタを開発し、</a:t>
            </a:r>
            <a:endParaRPr kumimoji="1" lang="en-US" altLang="ja-JP" sz="1600" b="0" i="0" u="none" strike="noStrike" kern="1200" cap="none" spc="0" normalizeH="0" baseline="0" noProof="0" dirty="0">
              <a:ln>
                <a:noFill/>
              </a:ln>
              <a:effectLst/>
              <a:uLnTx/>
              <a:uFillTx/>
              <a:latin typeface="+mj-lt"/>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mj-lt"/>
                <a:ea typeface="Meiryo UI"/>
              </a:rPr>
              <a:t>　　　　　　　 </a:t>
            </a:r>
            <a:r>
              <a:rPr lang="en-US" altLang="ja-JP" sz="1600" dirty="0">
                <a:latin typeface="+mj-lt"/>
                <a:ea typeface="Meiryo UI"/>
              </a:rPr>
              <a:t> </a:t>
            </a:r>
            <a:r>
              <a:rPr kumimoji="1" lang="en-US" altLang="ja-JP" sz="1600" b="0" i="0" u="none" strike="noStrike" kern="1200" cap="none" spc="0" normalizeH="0" baseline="0" noProof="0" dirty="0">
                <a:ln>
                  <a:noFill/>
                </a:ln>
                <a:effectLst/>
                <a:uLnTx/>
                <a:uFillTx/>
                <a:latin typeface="+mj-lt"/>
                <a:ea typeface="Meiryo UI"/>
                <a:cs typeface="+mn-cs"/>
              </a:rPr>
              <a:t>Catena-X</a:t>
            </a:r>
            <a:r>
              <a:rPr kumimoji="1" lang="ja-JP" altLang="en-US" sz="1600" b="0" i="0" u="none" strike="noStrike" kern="1200" cap="none" spc="0" normalizeH="0" baseline="0" noProof="0" dirty="0">
                <a:ln>
                  <a:noFill/>
                </a:ln>
                <a:effectLst/>
                <a:uLnTx/>
                <a:uFillTx/>
                <a:latin typeface="+mj-lt"/>
                <a:ea typeface="Meiryo UI"/>
                <a:cs typeface="+mn-cs"/>
              </a:rPr>
              <a:t>等のデータスペースで使用</a:t>
            </a:r>
            <a:endParaRPr kumimoji="1" lang="en-US" altLang="ja-JP" sz="1600" b="0" i="0" u="none" strike="noStrike" kern="1200" cap="none" spc="0" normalizeH="0" baseline="0" noProof="0" dirty="0">
              <a:ln>
                <a:noFill/>
              </a:ln>
              <a:effectLst/>
              <a:uLnTx/>
              <a:uFillTx/>
              <a:latin typeface="+mj-lt"/>
              <a:ea typeface="Meiryo UI"/>
              <a:cs typeface="+mn-cs"/>
            </a:endParaRPr>
          </a:p>
        </p:txBody>
      </p:sp>
      <p:sp>
        <p:nvSpPr>
          <p:cNvPr id="91" name="テキスト ボックス 90">
            <a:extLst>
              <a:ext uri="{FF2B5EF4-FFF2-40B4-BE49-F238E27FC236}">
                <a16:creationId xmlns:a16="http://schemas.microsoft.com/office/drawing/2014/main" id="{2858FA87-E1B0-BFDE-BE2E-BCC8D6E43F52}"/>
              </a:ext>
            </a:extLst>
          </p:cNvPr>
          <p:cNvSpPr txBox="1"/>
          <p:nvPr/>
        </p:nvSpPr>
        <p:spPr>
          <a:xfrm>
            <a:off x="338594" y="1271937"/>
            <a:ext cx="11680082" cy="46166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222222"/>
                </a:solidFill>
                <a:effectLst/>
                <a:uLnTx/>
                <a:uFillTx/>
                <a:latin typeface="Meiryo UI"/>
                <a:ea typeface="Meiryo UI"/>
                <a:cs typeface="+mn-cs"/>
              </a:rPr>
              <a:t>■</a:t>
            </a:r>
            <a:r>
              <a:rPr kumimoji="1" lang="en-US" altLang="ja-JP" sz="2400" b="0" i="0" u="none" strike="noStrike" kern="1200" cap="none" spc="0" normalizeH="0" baseline="0" noProof="0" dirty="0">
                <a:ln>
                  <a:noFill/>
                </a:ln>
                <a:solidFill>
                  <a:srgbClr val="222222"/>
                </a:solidFill>
                <a:effectLst/>
                <a:uLnTx/>
                <a:uFillTx/>
                <a:latin typeface="Meiryo UI"/>
                <a:ea typeface="Meiryo UI"/>
                <a:cs typeface="+mn-cs"/>
              </a:rPr>
              <a:t>EC</a:t>
            </a:r>
            <a:r>
              <a:rPr kumimoji="1" lang="ja-JP" altLang="en-US" sz="2400" b="0" i="0" u="none" strike="noStrike" kern="1200" cap="none" spc="0" normalizeH="0" baseline="0" noProof="0" dirty="0">
                <a:ln>
                  <a:noFill/>
                </a:ln>
                <a:solidFill>
                  <a:srgbClr val="222222"/>
                </a:solidFill>
                <a:effectLst/>
                <a:uLnTx/>
                <a:uFillTx/>
                <a:latin typeface="Meiryo UI"/>
                <a:ea typeface="Meiryo UI"/>
                <a:cs typeface="+mn-cs"/>
              </a:rPr>
              <a:t>、</a:t>
            </a:r>
            <a:r>
              <a:rPr kumimoji="1" lang="en-US" altLang="ja-JP" sz="2400" b="0" i="0" u="none" strike="noStrike" kern="1200" cap="none" spc="0" normalizeH="0" baseline="0" noProof="0" dirty="0">
                <a:ln>
                  <a:noFill/>
                </a:ln>
                <a:solidFill>
                  <a:srgbClr val="222222"/>
                </a:solidFill>
                <a:effectLst/>
                <a:uLnTx/>
                <a:uFillTx/>
                <a:latin typeface="Meiryo UI"/>
                <a:ea typeface="Meiryo UI"/>
                <a:cs typeface="+mn-cs"/>
              </a:rPr>
              <a:t>IDSA</a:t>
            </a:r>
            <a:r>
              <a:rPr kumimoji="1" lang="ja-JP" altLang="en-US" sz="2400" b="0" i="0" u="none" strike="noStrike" kern="1200" cap="none" spc="0" normalizeH="0" baseline="0" noProof="0" dirty="0">
                <a:ln>
                  <a:noFill/>
                </a:ln>
                <a:solidFill>
                  <a:srgbClr val="222222"/>
                </a:solidFill>
                <a:effectLst/>
                <a:uLnTx/>
                <a:uFillTx/>
                <a:latin typeface="Meiryo UI"/>
                <a:ea typeface="Meiryo UI"/>
                <a:cs typeface="+mn-cs"/>
              </a:rPr>
              <a:t>、</a:t>
            </a:r>
            <a:r>
              <a:rPr kumimoji="1" lang="en-US" altLang="ja-JP" sz="2400" b="0" i="0" u="none" strike="noStrike" kern="1200" cap="none" spc="0" normalizeH="0" baseline="0" noProof="0" dirty="0">
                <a:ln>
                  <a:noFill/>
                </a:ln>
                <a:solidFill>
                  <a:srgbClr val="222222"/>
                </a:solidFill>
                <a:effectLst/>
                <a:uLnTx/>
                <a:uFillTx/>
                <a:latin typeface="Meiryo UI"/>
                <a:ea typeface="Meiryo UI"/>
                <a:cs typeface="+mn-cs"/>
              </a:rPr>
              <a:t>Gaia-X</a:t>
            </a:r>
            <a:r>
              <a:rPr kumimoji="1" lang="ja-JP" altLang="en-US" sz="2400" b="0" i="0" u="none" strike="noStrike" kern="1200" cap="none" spc="0" normalizeH="0" baseline="0" noProof="0" dirty="0">
                <a:ln>
                  <a:noFill/>
                </a:ln>
                <a:solidFill>
                  <a:srgbClr val="222222"/>
                </a:solidFill>
                <a:effectLst/>
                <a:uLnTx/>
                <a:uFillTx/>
                <a:latin typeface="Meiryo UI"/>
                <a:ea typeface="Meiryo UI"/>
                <a:cs typeface="+mn-cs"/>
              </a:rPr>
              <a:t>の</a:t>
            </a:r>
            <a:r>
              <a:rPr lang="ja-JP" altLang="en-US" sz="2400" dirty="0">
                <a:solidFill>
                  <a:srgbClr val="222222"/>
                </a:solidFill>
                <a:latin typeface="Meiryo UI"/>
                <a:ea typeface="Meiryo UI"/>
              </a:rPr>
              <a:t>各組織</a:t>
            </a:r>
            <a:r>
              <a:rPr kumimoji="1" lang="ja-JP" altLang="en-US" sz="2400" b="0" i="0" u="none" strike="noStrike" kern="1200" cap="none" spc="0" normalizeH="0" baseline="0" noProof="0" dirty="0">
                <a:ln>
                  <a:noFill/>
                </a:ln>
                <a:effectLst/>
                <a:uLnTx/>
                <a:uFillTx/>
                <a:latin typeface="Meiryo UI"/>
                <a:ea typeface="Meiryo UI"/>
                <a:cs typeface="+mn-cs"/>
              </a:rPr>
              <a:t>で設計方針を参照し、データスペース間の接続手順を統一</a:t>
            </a:r>
            <a:endParaRPr kumimoji="1" lang="en-US" altLang="ja-JP" sz="2400" b="0" i="0" u="none" strike="noStrike" kern="1200" cap="none" spc="0" normalizeH="0" baseline="0" noProof="0" dirty="0">
              <a:ln>
                <a:noFill/>
              </a:ln>
              <a:effectLst/>
              <a:uLnTx/>
              <a:uFillTx/>
              <a:latin typeface="Meiryo UI"/>
              <a:ea typeface="Meiryo UI"/>
              <a:cs typeface="+mn-cs"/>
            </a:endParaRPr>
          </a:p>
        </p:txBody>
      </p:sp>
      <p:sp>
        <p:nvSpPr>
          <p:cNvPr id="11" name="正方形/長方形 10">
            <a:extLst>
              <a:ext uri="{FF2B5EF4-FFF2-40B4-BE49-F238E27FC236}">
                <a16:creationId xmlns:a16="http://schemas.microsoft.com/office/drawing/2014/main" id="{41BDBA24-1A8A-3FBD-0319-D64E1C519953}"/>
              </a:ext>
            </a:extLst>
          </p:cNvPr>
          <p:cNvSpPr/>
          <p:nvPr/>
        </p:nvSpPr>
        <p:spPr>
          <a:xfrm>
            <a:off x="2945671" y="5886216"/>
            <a:ext cx="2107028" cy="2722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Catena-X</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Omega-X</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など</a:t>
            </a:r>
          </a:p>
        </p:txBody>
      </p:sp>
      <p:cxnSp>
        <p:nvCxnSpPr>
          <p:cNvPr id="13" name="直線矢印コネクタ 12">
            <a:extLst>
              <a:ext uri="{FF2B5EF4-FFF2-40B4-BE49-F238E27FC236}">
                <a16:creationId xmlns:a16="http://schemas.microsoft.com/office/drawing/2014/main" id="{8C95D96D-A138-8104-3B7C-D962CD8BD25A}"/>
              </a:ext>
            </a:extLst>
          </p:cNvPr>
          <p:cNvCxnSpPr>
            <a:cxnSpLocks/>
            <a:stCxn id="55" idx="1"/>
            <a:endCxn id="15" idx="2"/>
          </p:cNvCxnSpPr>
          <p:nvPr/>
        </p:nvCxnSpPr>
        <p:spPr>
          <a:xfrm flipH="1" flipV="1">
            <a:off x="5317944" y="3892039"/>
            <a:ext cx="931925" cy="895240"/>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16588E50-D155-66EC-50DE-ED08F50F6498}"/>
              </a:ext>
            </a:extLst>
          </p:cNvPr>
          <p:cNvCxnSpPr>
            <a:cxnSpLocks/>
            <a:stCxn id="90" idx="1"/>
            <a:endCxn id="16" idx="2"/>
          </p:cNvCxnSpPr>
          <p:nvPr/>
        </p:nvCxnSpPr>
        <p:spPr>
          <a:xfrm flipH="1" flipV="1">
            <a:off x="5288746" y="5349300"/>
            <a:ext cx="967859" cy="542463"/>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sp>
        <p:nvSpPr>
          <p:cNvPr id="15" name="右大かっこ 14">
            <a:extLst>
              <a:ext uri="{FF2B5EF4-FFF2-40B4-BE49-F238E27FC236}">
                <a16:creationId xmlns:a16="http://schemas.microsoft.com/office/drawing/2014/main" id="{18BA3398-5B94-B6F2-EDAF-122235C96D88}"/>
              </a:ext>
            </a:extLst>
          </p:cNvPr>
          <p:cNvSpPr/>
          <p:nvPr/>
        </p:nvSpPr>
        <p:spPr>
          <a:xfrm>
            <a:off x="5019727" y="3328121"/>
            <a:ext cx="298217" cy="1127836"/>
          </a:xfrm>
          <a:prstGeom prst="righ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cxnSp>
        <p:nvCxnSpPr>
          <p:cNvPr id="23" name="直線矢印コネクタ 22">
            <a:extLst>
              <a:ext uri="{FF2B5EF4-FFF2-40B4-BE49-F238E27FC236}">
                <a16:creationId xmlns:a16="http://schemas.microsoft.com/office/drawing/2014/main" id="{FD3FE112-6A51-3CEB-CFB8-37B9AC1D876D}"/>
              </a:ext>
            </a:extLst>
          </p:cNvPr>
          <p:cNvCxnSpPr>
            <a:cxnSpLocks/>
            <a:stCxn id="2" idx="1"/>
            <a:endCxn id="158" idx="3"/>
          </p:cNvCxnSpPr>
          <p:nvPr/>
        </p:nvCxnSpPr>
        <p:spPr>
          <a:xfrm flipH="1" flipV="1">
            <a:off x="5045260" y="2512652"/>
            <a:ext cx="1214196" cy="1114669"/>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8B953EF3-6312-B410-6378-080DFD7F2883}"/>
              </a:ext>
            </a:extLst>
          </p:cNvPr>
          <p:cNvCxnSpPr>
            <a:cxnSpLocks/>
            <a:stCxn id="2" idx="1"/>
          </p:cNvCxnSpPr>
          <p:nvPr/>
        </p:nvCxnSpPr>
        <p:spPr>
          <a:xfrm flipH="1" flipV="1">
            <a:off x="4814281" y="3012693"/>
            <a:ext cx="1445175" cy="614628"/>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47" name="グループ化 46">
            <a:extLst>
              <a:ext uri="{FF2B5EF4-FFF2-40B4-BE49-F238E27FC236}">
                <a16:creationId xmlns:a16="http://schemas.microsoft.com/office/drawing/2014/main" id="{CBE976F2-5D32-0531-0400-339A76EAD874}"/>
              </a:ext>
            </a:extLst>
          </p:cNvPr>
          <p:cNvGrpSpPr/>
          <p:nvPr/>
        </p:nvGrpSpPr>
        <p:grpSpPr>
          <a:xfrm>
            <a:off x="3696577" y="3086080"/>
            <a:ext cx="653166" cy="282996"/>
            <a:chOff x="7867898" y="2971076"/>
            <a:chExt cx="1433583" cy="350030"/>
          </a:xfrm>
        </p:grpSpPr>
        <p:sp>
          <p:nvSpPr>
            <p:cNvPr id="35" name="矢印: 下 34">
              <a:extLst>
                <a:ext uri="{FF2B5EF4-FFF2-40B4-BE49-F238E27FC236}">
                  <a16:creationId xmlns:a16="http://schemas.microsoft.com/office/drawing/2014/main" id="{703DE95C-FDA6-8568-7BE0-B6963BA36EE3}"/>
                </a:ext>
              </a:extLst>
            </p:cNvPr>
            <p:cNvSpPr/>
            <p:nvPr/>
          </p:nvSpPr>
          <p:spPr>
            <a:xfrm>
              <a:off x="7867898" y="2971076"/>
              <a:ext cx="1433583" cy="3500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43" name="正方形/長方形 42">
              <a:extLst>
                <a:ext uri="{FF2B5EF4-FFF2-40B4-BE49-F238E27FC236}">
                  <a16:creationId xmlns:a16="http://schemas.microsoft.com/office/drawing/2014/main" id="{CB91DD26-FC33-D18D-263A-255358B2AEB9}"/>
                </a:ext>
              </a:extLst>
            </p:cNvPr>
            <p:cNvSpPr/>
            <p:nvPr/>
          </p:nvSpPr>
          <p:spPr>
            <a:xfrm>
              <a:off x="8219147" y="2980658"/>
              <a:ext cx="731086" cy="273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Meiryo UI"/>
                  <a:ea typeface="Meiryo UI"/>
                  <a:cs typeface="+mn-cs"/>
                </a:rPr>
                <a:t>参照</a:t>
              </a:r>
            </a:p>
          </p:txBody>
        </p:sp>
      </p:grpSp>
      <p:sp>
        <p:nvSpPr>
          <p:cNvPr id="16" name="右大かっこ 15">
            <a:extLst>
              <a:ext uri="{FF2B5EF4-FFF2-40B4-BE49-F238E27FC236}">
                <a16:creationId xmlns:a16="http://schemas.microsoft.com/office/drawing/2014/main" id="{5F84DA77-7324-075D-5B35-E9A74750ECDA}"/>
              </a:ext>
            </a:extLst>
          </p:cNvPr>
          <p:cNvSpPr/>
          <p:nvPr/>
        </p:nvSpPr>
        <p:spPr>
          <a:xfrm>
            <a:off x="5012073" y="4537916"/>
            <a:ext cx="276673" cy="1622768"/>
          </a:xfrm>
          <a:prstGeom prst="righ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grpSp>
        <p:nvGrpSpPr>
          <p:cNvPr id="7" name="グループ化 6">
            <a:extLst>
              <a:ext uri="{FF2B5EF4-FFF2-40B4-BE49-F238E27FC236}">
                <a16:creationId xmlns:a16="http://schemas.microsoft.com/office/drawing/2014/main" id="{4AE74617-996A-E1F6-ABCC-65A4A3FEADCA}"/>
              </a:ext>
            </a:extLst>
          </p:cNvPr>
          <p:cNvGrpSpPr/>
          <p:nvPr/>
        </p:nvGrpSpPr>
        <p:grpSpPr>
          <a:xfrm>
            <a:off x="3703263" y="3471846"/>
            <a:ext cx="653166" cy="282996"/>
            <a:chOff x="7867898" y="2971076"/>
            <a:chExt cx="1433583" cy="350030"/>
          </a:xfrm>
        </p:grpSpPr>
        <p:sp>
          <p:nvSpPr>
            <p:cNvPr id="9" name="矢印: 下 8">
              <a:extLst>
                <a:ext uri="{FF2B5EF4-FFF2-40B4-BE49-F238E27FC236}">
                  <a16:creationId xmlns:a16="http://schemas.microsoft.com/office/drawing/2014/main" id="{D0C35747-E143-E6D4-5594-390E70426C54}"/>
                </a:ext>
              </a:extLst>
            </p:cNvPr>
            <p:cNvSpPr/>
            <p:nvPr/>
          </p:nvSpPr>
          <p:spPr>
            <a:xfrm>
              <a:off x="7867898" y="2971076"/>
              <a:ext cx="1433583" cy="3500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10" name="正方形/長方形 9">
              <a:extLst>
                <a:ext uri="{FF2B5EF4-FFF2-40B4-BE49-F238E27FC236}">
                  <a16:creationId xmlns:a16="http://schemas.microsoft.com/office/drawing/2014/main" id="{EA46E376-62FD-698A-705F-1044621EF577}"/>
                </a:ext>
              </a:extLst>
            </p:cNvPr>
            <p:cNvSpPr/>
            <p:nvPr/>
          </p:nvSpPr>
          <p:spPr>
            <a:xfrm>
              <a:off x="8219147" y="2980658"/>
              <a:ext cx="731086" cy="273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Meiryo UI"/>
                  <a:ea typeface="Meiryo UI"/>
                  <a:cs typeface="+mn-cs"/>
                </a:rPr>
                <a:t>参照</a:t>
              </a:r>
            </a:p>
          </p:txBody>
        </p:sp>
      </p:grpSp>
      <p:grpSp>
        <p:nvGrpSpPr>
          <p:cNvPr id="25" name="グループ化 24">
            <a:extLst>
              <a:ext uri="{FF2B5EF4-FFF2-40B4-BE49-F238E27FC236}">
                <a16:creationId xmlns:a16="http://schemas.microsoft.com/office/drawing/2014/main" id="{27CB68E1-C303-6F69-EF44-E4DF9377B4F2}"/>
              </a:ext>
            </a:extLst>
          </p:cNvPr>
          <p:cNvGrpSpPr/>
          <p:nvPr/>
        </p:nvGrpSpPr>
        <p:grpSpPr>
          <a:xfrm>
            <a:off x="3623225" y="4772922"/>
            <a:ext cx="653166" cy="282996"/>
            <a:chOff x="7867898" y="2971076"/>
            <a:chExt cx="1433583" cy="350030"/>
          </a:xfrm>
        </p:grpSpPr>
        <p:sp>
          <p:nvSpPr>
            <p:cNvPr id="26" name="矢印: 下 25">
              <a:extLst>
                <a:ext uri="{FF2B5EF4-FFF2-40B4-BE49-F238E27FC236}">
                  <a16:creationId xmlns:a16="http://schemas.microsoft.com/office/drawing/2014/main" id="{9A14A0E5-6708-5D32-8CB1-DCBCAA860CA7}"/>
                </a:ext>
              </a:extLst>
            </p:cNvPr>
            <p:cNvSpPr/>
            <p:nvPr/>
          </p:nvSpPr>
          <p:spPr>
            <a:xfrm>
              <a:off x="7867898" y="2971076"/>
              <a:ext cx="1433583" cy="3500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7" name="正方形/長方形 26">
              <a:extLst>
                <a:ext uri="{FF2B5EF4-FFF2-40B4-BE49-F238E27FC236}">
                  <a16:creationId xmlns:a16="http://schemas.microsoft.com/office/drawing/2014/main" id="{B3CA44C9-5945-A7AA-66AF-E7A4EB212099}"/>
                </a:ext>
              </a:extLst>
            </p:cNvPr>
            <p:cNvSpPr/>
            <p:nvPr/>
          </p:nvSpPr>
          <p:spPr>
            <a:xfrm>
              <a:off x="8219146" y="2980658"/>
              <a:ext cx="731086" cy="273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Meiryo UI"/>
                  <a:ea typeface="Meiryo UI"/>
                  <a:cs typeface="+mn-cs"/>
                </a:rPr>
                <a:t>参照</a:t>
              </a:r>
            </a:p>
          </p:txBody>
        </p:sp>
      </p:grpSp>
      <p:grpSp>
        <p:nvGrpSpPr>
          <p:cNvPr id="28" name="グループ化 27">
            <a:extLst>
              <a:ext uri="{FF2B5EF4-FFF2-40B4-BE49-F238E27FC236}">
                <a16:creationId xmlns:a16="http://schemas.microsoft.com/office/drawing/2014/main" id="{D18BF2D8-BFFD-F4FF-95F7-51D6173673AA}"/>
              </a:ext>
            </a:extLst>
          </p:cNvPr>
          <p:cNvGrpSpPr/>
          <p:nvPr/>
        </p:nvGrpSpPr>
        <p:grpSpPr>
          <a:xfrm>
            <a:off x="3629832" y="5254320"/>
            <a:ext cx="653166" cy="282996"/>
            <a:chOff x="7867898" y="2971076"/>
            <a:chExt cx="1433583" cy="350030"/>
          </a:xfrm>
        </p:grpSpPr>
        <p:sp>
          <p:nvSpPr>
            <p:cNvPr id="29" name="矢印: 下 28">
              <a:extLst>
                <a:ext uri="{FF2B5EF4-FFF2-40B4-BE49-F238E27FC236}">
                  <a16:creationId xmlns:a16="http://schemas.microsoft.com/office/drawing/2014/main" id="{247484F2-55F2-3F55-F7D9-BA149E5D6ACB}"/>
                </a:ext>
              </a:extLst>
            </p:cNvPr>
            <p:cNvSpPr/>
            <p:nvPr/>
          </p:nvSpPr>
          <p:spPr>
            <a:xfrm>
              <a:off x="7867898" y="2971076"/>
              <a:ext cx="1433583" cy="3500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30" name="正方形/長方形 29">
              <a:extLst>
                <a:ext uri="{FF2B5EF4-FFF2-40B4-BE49-F238E27FC236}">
                  <a16:creationId xmlns:a16="http://schemas.microsoft.com/office/drawing/2014/main" id="{7A4D90BD-B42D-4DC6-0B7D-C2ED593BC7DB}"/>
                </a:ext>
              </a:extLst>
            </p:cNvPr>
            <p:cNvSpPr/>
            <p:nvPr/>
          </p:nvSpPr>
          <p:spPr>
            <a:xfrm>
              <a:off x="8219147" y="2980658"/>
              <a:ext cx="731086" cy="273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Meiryo UI"/>
                  <a:ea typeface="Meiryo UI"/>
                  <a:cs typeface="+mn-cs"/>
                </a:rPr>
                <a:t>参照</a:t>
              </a:r>
            </a:p>
          </p:txBody>
        </p:sp>
      </p:grpSp>
      <p:sp>
        <p:nvSpPr>
          <p:cNvPr id="17" name="正方形/長方形 16">
            <a:extLst>
              <a:ext uri="{FF2B5EF4-FFF2-40B4-BE49-F238E27FC236}">
                <a16:creationId xmlns:a16="http://schemas.microsoft.com/office/drawing/2014/main" id="{8E7FB4B2-B36C-FEDA-9081-0563B398D9D9}"/>
              </a:ext>
            </a:extLst>
          </p:cNvPr>
          <p:cNvSpPr/>
          <p:nvPr/>
        </p:nvSpPr>
        <p:spPr>
          <a:xfrm>
            <a:off x="334963" y="6208803"/>
            <a:ext cx="1462558" cy="516784"/>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Meiryo UI"/>
                <a:ea typeface="Meiryo UI"/>
                <a:cs typeface="+mn-cs"/>
              </a:rPr>
              <a:t>デジタル基盤</a:t>
            </a:r>
          </a:p>
        </p:txBody>
      </p:sp>
      <p:sp>
        <p:nvSpPr>
          <p:cNvPr id="2" name="テキスト ボックス 1">
            <a:extLst>
              <a:ext uri="{FF2B5EF4-FFF2-40B4-BE49-F238E27FC236}">
                <a16:creationId xmlns:a16="http://schemas.microsoft.com/office/drawing/2014/main" id="{8689696E-D3DB-19C9-680D-9EB3676DCF6D}"/>
              </a:ext>
            </a:extLst>
          </p:cNvPr>
          <p:cNvSpPr txBox="1"/>
          <p:nvPr/>
        </p:nvSpPr>
        <p:spPr>
          <a:xfrm>
            <a:off x="6259456" y="2934823"/>
            <a:ext cx="5753260" cy="1384995"/>
          </a:xfrm>
          <a:prstGeom prst="rect">
            <a:avLst/>
          </a:prstGeom>
          <a:noFill/>
          <a:ln w="38100">
            <a:solidFill>
              <a:srgbClr val="3F6EC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effectLst/>
                <a:uLnTx/>
                <a:uFillTx/>
                <a:latin typeface="+mj-lt"/>
                <a:ea typeface="Meiryo UI"/>
                <a:cs typeface="+mn-cs"/>
              </a:rPr>
              <a:t>      欧州委員会（</a:t>
            </a:r>
            <a:r>
              <a:rPr kumimoji="1" lang="en-US" altLang="ja-JP" sz="2000" b="1" i="0" u="none" strike="noStrike" kern="1200" cap="none" spc="0" normalizeH="0" baseline="0" noProof="0" dirty="0">
                <a:ln>
                  <a:noFill/>
                </a:ln>
                <a:effectLst/>
                <a:uLnTx/>
                <a:uFillTx/>
                <a:latin typeface="+mj-lt"/>
                <a:ea typeface="Meiryo UI"/>
                <a:cs typeface="+mn-cs"/>
              </a:rPr>
              <a:t>EC</a:t>
            </a:r>
            <a:r>
              <a:rPr kumimoji="1" lang="ja-JP" altLang="en-US" sz="2000" b="1" i="0" u="none" strike="noStrike" kern="1200" cap="none" spc="0" normalizeH="0" baseline="0" noProof="0" dirty="0">
                <a:ln>
                  <a:noFill/>
                </a:ln>
                <a:effectLst/>
                <a:uLnTx/>
                <a:uFillTx/>
                <a:latin typeface="+mj-lt"/>
                <a:ea typeface="Meiryo UI"/>
                <a:cs typeface="+mn-cs"/>
              </a:rPr>
              <a:t>）</a:t>
            </a:r>
            <a:endParaRPr kumimoji="1" lang="en-US" altLang="ja-JP" sz="2000" b="1" i="0" u="none" strike="noStrike" kern="1200" cap="none" spc="0" normalizeH="0" baseline="0" noProof="0" dirty="0">
              <a:ln>
                <a:noFill/>
              </a:ln>
              <a:effectLst/>
              <a:uLnTx/>
              <a:uFillTx/>
              <a:latin typeface="+mj-lt"/>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n-ea"/>
                <a:cs typeface="+mn-cs"/>
              </a:rPr>
              <a:t>  ・</a:t>
            </a:r>
            <a:r>
              <a:rPr kumimoji="1" lang="en-US" altLang="ja-JP" sz="1600" b="0" i="0" u="none" strike="noStrike" kern="1200" cap="none" spc="0" normalizeH="0" baseline="0" noProof="0" dirty="0">
                <a:ln>
                  <a:noFill/>
                </a:ln>
                <a:effectLst/>
                <a:uLnTx/>
                <a:uFillTx/>
                <a:latin typeface="+mn-ea"/>
                <a:cs typeface="+mn-cs"/>
              </a:rPr>
              <a:t>2018</a:t>
            </a:r>
            <a:r>
              <a:rPr kumimoji="1" lang="ja-JP" altLang="en-US" sz="1600" b="0" i="0" u="none" strike="noStrike" kern="1200" cap="none" spc="0" normalizeH="0" baseline="0" noProof="0" dirty="0">
                <a:ln>
                  <a:noFill/>
                </a:ln>
                <a:effectLst/>
                <a:uLnTx/>
                <a:uFillTx/>
                <a:latin typeface="+mn-ea"/>
                <a:cs typeface="+mn-cs"/>
              </a:rPr>
              <a:t>年　一般データ保護規則（</a:t>
            </a:r>
            <a:r>
              <a:rPr kumimoji="1" lang="en-US" altLang="ja-JP" sz="1600" b="0" i="0" u="none" strike="noStrike" kern="1200" cap="none" spc="0" normalizeH="0" baseline="0" noProof="0" dirty="0">
                <a:ln>
                  <a:noFill/>
                </a:ln>
                <a:effectLst/>
                <a:uLnTx/>
                <a:uFillTx/>
                <a:latin typeface="+mn-ea"/>
                <a:cs typeface="+mn-cs"/>
              </a:rPr>
              <a:t>GDPR</a:t>
            </a:r>
            <a:r>
              <a:rPr kumimoji="1" lang="ja-JP" altLang="en-US" sz="1600" b="0" i="0" u="none" strike="noStrike" kern="1200" cap="none" spc="0" normalizeH="0" baseline="0" noProof="0" dirty="0">
                <a:ln>
                  <a:noFill/>
                </a:ln>
                <a:effectLst/>
                <a:uLnTx/>
                <a:uFillTx/>
                <a:latin typeface="+mn-ea"/>
                <a:cs typeface="+mn-cs"/>
              </a:rPr>
              <a:t>）施行</a:t>
            </a:r>
            <a:endParaRPr kumimoji="1" lang="en-US" altLang="ja-JP" sz="1600" b="0" i="0" u="none" strike="noStrike" kern="1200" cap="none" spc="0" normalizeH="0" baseline="0" noProof="0" dirty="0">
              <a:ln>
                <a:noFill/>
              </a:ln>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n-ea"/>
                <a:cs typeface="+mn-cs"/>
              </a:rPr>
              <a:t>  ・</a:t>
            </a:r>
            <a:r>
              <a:rPr kumimoji="1" lang="en-US" altLang="ja-JP" sz="1600" b="0" i="0" u="none" strike="noStrike" kern="1200" cap="none" spc="0" normalizeH="0" baseline="0" noProof="0" dirty="0">
                <a:ln>
                  <a:noFill/>
                </a:ln>
                <a:effectLst/>
                <a:uLnTx/>
                <a:uFillTx/>
                <a:latin typeface="+mn-ea"/>
                <a:cs typeface="+mn-cs"/>
              </a:rPr>
              <a:t>2020</a:t>
            </a:r>
            <a:r>
              <a:rPr kumimoji="1" lang="ja-JP" altLang="en-US" sz="1600" b="0" i="0" u="none" strike="noStrike" kern="1200" cap="none" spc="0" normalizeH="0" baseline="0" noProof="0" dirty="0">
                <a:ln>
                  <a:noFill/>
                </a:ln>
                <a:effectLst/>
                <a:uLnTx/>
                <a:uFillTx/>
                <a:latin typeface="+mn-ea"/>
                <a:cs typeface="+mn-cs"/>
              </a:rPr>
              <a:t>年　「欧州データ戦略」を発表</a:t>
            </a:r>
            <a:endParaRPr kumimoji="1" lang="en-US" altLang="ja-JP" sz="1600" b="0" i="0" u="none" strike="noStrike" kern="1200" cap="none" spc="0" normalizeH="0" baseline="0" noProof="0" dirty="0">
              <a:ln>
                <a:noFill/>
              </a:ln>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n-ea"/>
                <a:cs typeface="+mn-cs"/>
              </a:rPr>
              <a:t>　  「欧州データスペース（</a:t>
            </a:r>
            <a:r>
              <a:rPr kumimoji="1" lang="en-US" altLang="ja-JP" sz="1600" b="0" i="0" u="none" strike="noStrike" kern="1200" cap="none" spc="0" normalizeH="0" baseline="0" noProof="0" dirty="0">
                <a:ln>
                  <a:noFill/>
                </a:ln>
                <a:effectLst/>
                <a:uLnTx/>
                <a:uFillTx/>
                <a:latin typeface="+mn-ea"/>
                <a:cs typeface="+mn-cs"/>
              </a:rPr>
              <a:t>European Data Spaces</a:t>
            </a:r>
            <a:r>
              <a:rPr kumimoji="1" lang="ja-JP" altLang="en-US" sz="1600" b="0" i="0" u="none" strike="noStrike" kern="1200" cap="none" spc="0" normalizeH="0" baseline="0" noProof="0" dirty="0">
                <a:ln>
                  <a:noFill/>
                </a:ln>
                <a:effectLst/>
                <a:uLnTx/>
                <a:uFillTx/>
                <a:latin typeface="+mn-ea"/>
                <a:cs typeface="+mn-cs"/>
              </a:rPr>
              <a:t>）」の</a:t>
            </a:r>
            <a:endParaRPr kumimoji="1" lang="en-US" altLang="ja-JP" sz="1600" b="0" i="0" u="none" strike="noStrike" kern="1200" cap="none" spc="0" normalizeH="0" baseline="0" noProof="0" dirty="0">
              <a:ln>
                <a:noFill/>
              </a:ln>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dirty="0">
                <a:latin typeface="+mn-ea"/>
              </a:rPr>
              <a:t>    </a:t>
            </a:r>
            <a:r>
              <a:rPr kumimoji="1" lang="ja-JP" altLang="en-US" sz="1600" b="0" i="0" u="none" strike="noStrike" kern="1200" cap="none" spc="0" normalizeH="0" baseline="0" noProof="0" dirty="0">
                <a:ln>
                  <a:noFill/>
                </a:ln>
                <a:effectLst/>
                <a:uLnTx/>
                <a:uFillTx/>
                <a:latin typeface="+mn-ea"/>
                <a:cs typeface="+mn-cs"/>
              </a:rPr>
              <a:t>構築により、産業用データの有効活用を通じて</a:t>
            </a:r>
            <a:r>
              <a:rPr kumimoji="1" lang="en-US" altLang="ja-JP" sz="1600" b="0" i="0" u="none" strike="noStrike" kern="1200" cap="none" spc="0" normalizeH="0" baseline="0" noProof="0" dirty="0">
                <a:ln>
                  <a:noFill/>
                </a:ln>
                <a:effectLst/>
                <a:uLnTx/>
                <a:uFillTx/>
                <a:latin typeface="+mn-ea"/>
                <a:cs typeface="+mn-cs"/>
              </a:rPr>
              <a:t>EU</a:t>
            </a:r>
            <a:r>
              <a:rPr kumimoji="1" lang="ja-JP" altLang="en-US" sz="1600" b="0" i="0" u="none" strike="noStrike" kern="1200" cap="none" spc="0" normalizeH="0" baseline="0" noProof="0" dirty="0">
                <a:ln>
                  <a:noFill/>
                </a:ln>
                <a:effectLst/>
                <a:uLnTx/>
                <a:uFillTx/>
                <a:latin typeface="+mn-ea"/>
                <a:cs typeface="+mn-cs"/>
              </a:rPr>
              <a:t>発展を目指す</a:t>
            </a:r>
            <a:endParaRPr kumimoji="1" lang="en-US" altLang="ja-JP" sz="1600" b="0" i="0" u="none" strike="noStrike" kern="1200" cap="none" spc="0" normalizeH="0" baseline="0" noProof="0" dirty="0">
              <a:ln>
                <a:noFill/>
              </a:ln>
              <a:effectLst/>
              <a:uLnTx/>
              <a:uFillTx/>
              <a:latin typeface="+mn-ea"/>
              <a:cs typeface="+mn-cs"/>
            </a:endParaRPr>
          </a:p>
        </p:txBody>
      </p:sp>
      <p:sp>
        <p:nvSpPr>
          <p:cNvPr id="33" name="テキスト ボックス 32">
            <a:extLst>
              <a:ext uri="{FF2B5EF4-FFF2-40B4-BE49-F238E27FC236}">
                <a16:creationId xmlns:a16="http://schemas.microsoft.com/office/drawing/2014/main" id="{5839268B-804C-6879-2705-15F6AD5A04A8}"/>
              </a:ext>
            </a:extLst>
          </p:cNvPr>
          <p:cNvSpPr txBox="1"/>
          <p:nvPr/>
        </p:nvSpPr>
        <p:spPr>
          <a:xfrm>
            <a:off x="7293360" y="6549380"/>
            <a:ext cx="428549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effectLst/>
                <a:uLnTx/>
                <a:uFillTx/>
                <a:latin typeface="+mj-lt"/>
                <a:ea typeface="Meiryo UI"/>
                <a:cs typeface="+mn-cs"/>
              </a:rPr>
              <a:t>※</a:t>
            </a:r>
            <a:r>
              <a:rPr kumimoji="1" lang="ja-JP" altLang="en-US" sz="1200" b="0" i="0" u="none" strike="noStrike" kern="1200" cap="none" spc="0" normalizeH="0" baseline="0" noProof="0" dirty="0">
                <a:ln>
                  <a:noFill/>
                </a:ln>
                <a:effectLst/>
                <a:uLnTx/>
                <a:uFillTx/>
                <a:latin typeface="+mj-lt"/>
                <a:ea typeface="Meiryo UI"/>
                <a:cs typeface="+mn-cs"/>
              </a:rPr>
              <a:t>コネクタ：データスペース間でデータ連携を行う仕組み</a:t>
            </a:r>
          </a:p>
        </p:txBody>
      </p:sp>
      <p:sp>
        <p:nvSpPr>
          <p:cNvPr id="34" name="スライド番号プレースホルダー 1">
            <a:extLst>
              <a:ext uri="{FF2B5EF4-FFF2-40B4-BE49-F238E27FC236}">
                <a16:creationId xmlns:a16="http://schemas.microsoft.com/office/drawing/2014/main" id="{7881A36D-F29F-9460-4EED-BC5745AF7CB1}"/>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26</a:t>
            </a:fld>
            <a:endParaRPr lang="ja-JP" altLang="en-US" dirty="0"/>
          </a:p>
        </p:txBody>
      </p:sp>
      <p:sp>
        <p:nvSpPr>
          <p:cNvPr id="45" name="テキスト ボックス 44">
            <a:extLst>
              <a:ext uri="{FF2B5EF4-FFF2-40B4-BE49-F238E27FC236}">
                <a16:creationId xmlns:a16="http://schemas.microsoft.com/office/drawing/2014/main" id="{D383C008-FFA3-7DC3-806F-0BB10B7EA321}"/>
              </a:ext>
            </a:extLst>
          </p:cNvPr>
          <p:cNvSpPr txBox="1"/>
          <p:nvPr/>
        </p:nvSpPr>
        <p:spPr>
          <a:xfrm>
            <a:off x="6259456" y="1926871"/>
            <a:ext cx="5729215" cy="892552"/>
          </a:xfrm>
          <a:prstGeom prst="rect">
            <a:avLst/>
          </a:prstGeom>
          <a:noFill/>
          <a:ln w="38100">
            <a:solidFill>
              <a:srgbClr val="3F6EC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effectLst/>
                <a:uLnTx/>
                <a:uFillTx/>
                <a:latin typeface="+mj-lt"/>
                <a:ea typeface="Meiryo UI"/>
                <a:cs typeface="+mn-cs"/>
              </a:rPr>
              <a:t>     DSSC</a:t>
            </a:r>
            <a:r>
              <a:rPr kumimoji="1" lang="en-US" altLang="ja-JP" sz="1600" b="1" i="0" u="none" strike="noStrike" kern="1200" cap="none" spc="0" normalizeH="0" baseline="0" noProof="0" dirty="0">
                <a:ln>
                  <a:noFill/>
                </a:ln>
                <a:effectLst/>
                <a:uLnTx/>
                <a:uFillTx/>
                <a:latin typeface="+mj-lt"/>
                <a:ea typeface="Meiryo UI"/>
                <a:cs typeface="+mn-cs"/>
              </a:rPr>
              <a:t>(</a:t>
            </a:r>
            <a:r>
              <a:rPr kumimoji="1" lang="en-US" altLang="ja-JP" sz="1600" b="1" i="0" u="none" strike="noStrike" kern="1200" cap="none" spc="0" normalizeH="0" baseline="0" noProof="0" dirty="0">
                <a:ln>
                  <a:noFill/>
                </a:ln>
                <a:effectLst/>
                <a:uLnTx/>
                <a:uFillTx/>
                <a:latin typeface="Meiryo UI"/>
                <a:ea typeface="Meiryo UI"/>
                <a:cs typeface="+mn-cs"/>
              </a:rPr>
              <a:t>Data Spaces Support Centre</a:t>
            </a:r>
            <a:r>
              <a:rPr kumimoji="1" lang="en-US" altLang="ja-JP" sz="1600" b="1" i="0" u="none" strike="noStrike" kern="1200" cap="none" spc="0" normalizeH="0" baseline="0" noProof="0" dirty="0">
                <a:ln>
                  <a:noFill/>
                </a:ln>
                <a:effectLst/>
                <a:uLnTx/>
                <a:uFillTx/>
                <a:latin typeface="+mj-lt"/>
                <a:ea typeface="Meiryo UI"/>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mn-ea"/>
                <a:ea typeface="Meiryo UI"/>
              </a:rPr>
              <a:t>  </a:t>
            </a:r>
            <a:r>
              <a:rPr kumimoji="1" lang="ja-JP" altLang="en-US" sz="1600" b="0" i="0" u="none" strike="noStrike" kern="1200" cap="none" spc="0" normalizeH="0" baseline="0" noProof="0" dirty="0">
                <a:ln>
                  <a:noFill/>
                </a:ln>
                <a:effectLst/>
                <a:uLnTx/>
                <a:uFillTx/>
                <a:latin typeface="Meiryo UI"/>
                <a:ea typeface="Meiryo UI"/>
                <a:cs typeface="+mn-cs"/>
              </a:rPr>
              <a:t>レイヤ縦断でデータスペース参加者の支援を行う組織</a:t>
            </a:r>
            <a:endParaRPr kumimoji="1" lang="en-US" altLang="ja-JP" sz="1600" b="0" i="0" u="none" strike="noStrike" kern="1200" cap="none" spc="0" normalizeH="0" baseline="0" noProof="0" dirty="0">
              <a:ln>
                <a:noFill/>
              </a:ln>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a:ea typeface="Meiryo UI"/>
                <a:cs typeface="+mn-cs"/>
              </a:rPr>
              <a:t>（</a:t>
            </a:r>
            <a:r>
              <a:rPr kumimoji="1" lang="en-US" altLang="ja-JP" sz="1600" b="0" i="0" u="none" strike="noStrike" kern="1200" cap="none" spc="0" normalizeH="0" baseline="0" noProof="0" dirty="0">
                <a:ln>
                  <a:noFill/>
                </a:ln>
                <a:effectLst/>
                <a:uLnTx/>
                <a:uFillTx/>
                <a:latin typeface="Meiryo UI"/>
                <a:ea typeface="Meiryo UI"/>
                <a:cs typeface="+mn-cs"/>
              </a:rPr>
              <a:t>EU</a:t>
            </a:r>
            <a:r>
              <a:rPr kumimoji="1" lang="ja-JP" altLang="en-US" sz="1600" b="0" i="0" u="none" strike="noStrike" kern="1200" cap="none" spc="0" normalizeH="0" baseline="0" noProof="0" dirty="0">
                <a:ln>
                  <a:noFill/>
                </a:ln>
                <a:effectLst/>
                <a:uLnTx/>
                <a:uFillTx/>
                <a:latin typeface="Meiryo UI"/>
                <a:ea typeface="Meiryo UI"/>
                <a:cs typeface="+mn-cs"/>
              </a:rPr>
              <a:t>、</a:t>
            </a:r>
            <a:r>
              <a:rPr kumimoji="1" lang="en-US" altLang="ja-JP" sz="1600" b="0" i="0" u="none" strike="noStrike" kern="1200" cap="none" spc="0" normalizeH="0" baseline="0" noProof="0" dirty="0">
                <a:ln>
                  <a:noFill/>
                </a:ln>
                <a:effectLst/>
                <a:uLnTx/>
                <a:uFillTx/>
                <a:latin typeface="Meiryo UI"/>
                <a:ea typeface="Meiryo UI"/>
                <a:cs typeface="+mn-cs"/>
              </a:rPr>
              <a:t>ISDA</a:t>
            </a:r>
            <a:r>
              <a:rPr kumimoji="1" lang="ja-JP" altLang="en-US" sz="1600" b="0" i="0" u="none" strike="noStrike" kern="1200" cap="none" spc="0" normalizeH="0" baseline="0" noProof="0" dirty="0">
                <a:ln>
                  <a:noFill/>
                </a:ln>
                <a:effectLst/>
                <a:uLnTx/>
                <a:uFillTx/>
                <a:latin typeface="Meiryo UI"/>
                <a:ea typeface="Meiryo UI"/>
                <a:cs typeface="+mn-cs"/>
              </a:rPr>
              <a:t>、</a:t>
            </a:r>
            <a:r>
              <a:rPr kumimoji="1" lang="en-US" altLang="ja-JP" sz="1600" b="0" i="0" u="none" strike="noStrike" kern="1200" cap="none" spc="0" normalizeH="0" baseline="0" noProof="0" dirty="0">
                <a:ln>
                  <a:noFill/>
                </a:ln>
                <a:effectLst/>
                <a:uLnTx/>
                <a:uFillTx/>
                <a:latin typeface="Meiryo UI"/>
                <a:ea typeface="Meiryo UI"/>
                <a:cs typeface="+mn-cs"/>
              </a:rPr>
              <a:t>Gaia-X</a:t>
            </a:r>
            <a:r>
              <a:rPr kumimoji="1" lang="ja-JP" altLang="en-US" sz="1600" b="0" i="0" u="none" strike="noStrike" kern="1200" cap="none" spc="0" normalizeH="0" baseline="0" noProof="0" dirty="0">
                <a:ln>
                  <a:noFill/>
                </a:ln>
                <a:effectLst/>
                <a:uLnTx/>
                <a:uFillTx/>
                <a:latin typeface="Meiryo UI"/>
                <a:ea typeface="Meiryo UI"/>
                <a:cs typeface="+mn-cs"/>
              </a:rPr>
              <a:t>、</a:t>
            </a:r>
            <a:r>
              <a:rPr kumimoji="1" lang="en-US" altLang="ja-JP" sz="1600" b="0" i="0" u="none" strike="noStrike" kern="1200" cap="none" spc="0" normalizeH="0" baseline="0" noProof="0" dirty="0">
                <a:ln>
                  <a:noFill/>
                </a:ln>
                <a:effectLst/>
                <a:uLnTx/>
                <a:uFillTx/>
                <a:latin typeface="Meiryo UI"/>
                <a:ea typeface="Meiryo UI"/>
                <a:cs typeface="+mn-cs"/>
              </a:rPr>
              <a:t>FIWARE</a:t>
            </a:r>
            <a:r>
              <a:rPr kumimoji="1" lang="ja-JP" altLang="en-US" sz="1600" b="0" i="0" u="none" strike="noStrike" kern="1200" cap="none" spc="0" normalizeH="0" baseline="0" noProof="0" dirty="0">
                <a:ln>
                  <a:noFill/>
                </a:ln>
                <a:effectLst/>
                <a:uLnTx/>
                <a:uFillTx/>
                <a:latin typeface="Meiryo UI"/>
                <a:ea typeface="Meiryo UI"/>
                <a:cs typeface="+mn-cs"/>
              </a:rPr>
              <a:t>などが共同出資</a:t>
            </a:r>
            <a:r>
              <a:rPr kumimoji="1" lang="en-US" altLang="ja-JP" sz="1600" b="0" i="0" u="none" strike="noStrike" kern="1200" cap="none" spc="0" normalizeH="0" baseline="0" noProof="0" dirty="0">
                <a:ln>
                  <a:noFill/>
                </a:ln>
                <a:effectLst/>
                <a:uLnTx/>
                <a:uFillTx/>
                <a:latin typeface="Meiryo UI"/>
                <a:ea typeface="Meiryo UI"/>
                <a:cs typeface="+mn-cs"/>
              </a:rPr>
              <a:t>) </a:t>
            </a:r>
            <a:endParaRPr kumimoji="1" lang="en-US" altLang="ja-JP" sz="1600" b="0" i="0" u="none" strike="noStrike" kern="1200" cap="none" spc="0" normalizeH="0" baseline="0" noProof="0" dirty="0">
              <a:ln>
                <a:noFill/>
              </a:ln>
              <a:effectLst/>
              <a:uLnTx/>
              <a:uFillTx/>
              <a:latin typeface="+mn-ea"/>
              <a:cs typeface="+mn-cs"/>
            </a:endParaRPr>
          </a:p>
        </p:txBody>
      </p:sp>
      <p:cxnSp>
        <p:nvCxnSpPr>
          <p:cNvPr id="46" name="直線矢印コネクタ 45">
            <a:extLst>
              <a:ext uri="{FF2B5EF4-FFF2-40B4-BE49-F238E27FC236}">
                <a16:creationId xmlns:a16="http://schemas.microsoft.com/office/drawing/2014/main" id="{AFE8C9CE-E6C9-3DC8-C3BD-888244B5DAC1}"/>
              </a:ext>
            </a:extLst>
          </p:cNvPr>
          <p:cNvCxnSpPr>
            <a:cxnSpLocks/>
            <a:stCxn id="45" idx="1"/>
          </p:cNvCxnSpPr>
          <p:nvPr/>
        </p:nvCxnSpPr>
        <p:spPr>
          <a:xfrm flipH="1">
            <a:off x="5932544" y="2373147"/>
            <a:ext cx="326912" cy="0"/>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60" name="グループ化 59">
            <a:extLst>
              <a:ext uri="{FF2B5EF4-FFF2-40B4-BE49-F238E27FC236}">
                <a16:creationId xmlns:a16="http://schemas.microsoft.com/office/drawing/2014/main" id="{EDB5CB2C-D043-CAD0-2BF7-0CC794BBF2D8}"/>
              </a:ext>
            </a:extLst>
          </p:cNvPr>
          <p:cNvGrpSpPr/>
          <p:nvPr/>
        </p:nvGrpSpPr>
        <p:grpSpPr>
          <a:xfrm>
            <a:off x="3301568" y="5636646"/>
            <a:ext cx="1406039" cy="282996"/>
            <a:chOff x="7381133" y="2971076"/>
            <a:chExt cx="3086004" cy="350030"/>
          </a:xfrm>
        </p:grpSpPr>
        <p:sp>
          <p:nvSpPr>
            <p:cNvPr id="61" name="矢印: 下 60">
              <a:extLst>
                <a:ext uri="{FF2B5EF4-FFF2-40B4-BE49-F238E27FC236}">
                  <a16:creationId xmlns:a16="http://schemas.microsoft.com/office/drawing/2014/main" id="{444F9D05-2C69-8D7F-04C3-31FA3DC0A54A}"/>
                </a:ext>
              </a:extLst>
            </p:cNvPr>
            <p:cNvSpPr/>
            <p:nvPr/>
          </p:nvSpPr>
          <p:spPr>
            <a:xfrm>
              <a:off x="7381133" y="2971076"/>
              <a:ext cx="3086004" cy="3500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62" name="正方形/長方形 61">
              <a:extLst>
                <a:ext uri="{FF2B5EF4-FFF2-40B4-BE49-F238E27FC236}">
                  <a16:creationId xmlns:a16="http://schemas.microsoft.com/office/drawing/2014/main" id="{39BCE75C-295E-F124-9AC7-0CC835037543}"/>
                </a:ext>
              </a:extLst>
            </p:cNvPr>
            <p:cNvSpPr/>
            <p:nvPr/>
          </p:nvSpPr>
          <p:spPr>
            <a:xfrm>
              <a:off x="8219144" y="2980659"/>
              <a:ext cx="1455823" cy="3367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Meiryo UI"/>
                  <a:ea typeface="Meiryo UI"/>
                  <a:cs typeface="+mn-cs"/>
                </a:rPr>
                <a:t>コネクタ使用</a:t>
              </a:r>
            </a:p>
          </p:txBody>
        </p:sp>
      </p:grpSp>
      <p:pic>
        <p:nvPicPr>
          <p:cNvPr id="76" name="Picture 2" descr="EU 旗 欧州連合 vector de Stock | Adobe Stock">
            <a:extLst>
              <a:ext uri="{FF2B5EF4-FFF2-40B4-BE49-F238E27FC236}">
                <a16:creationId xmlns:a16="http://schemas.microsoft.com/office/drawing/2014/main" id="{7D0B79A8-CDC3-4A4C-A1E4-E9AB88A4696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556" b="90000" l="5709" r="92265">
                        <a14:foregroundMark x1="8471" y1="11389" x2="8471" y2="11389"/>
                        <a14:foregroundMark x1="45488" y1="6111" x2="45488" y2="6111"/>
                        <a14:foregroundMark x1="92449" y1="53333" x2="92449" y2="53333"/>
                        <a14:foregroundMark x1="5709" y1="89722" x2="5709" y2="89722"/>
                      </a14:backgroundRemoval>
                    </a14:imgEffect>
                  </a14:imgLayer>
                </a14:imgProps>
              </a:ext>
              <a:ext uri="{28A0092B-C50C-407E-A947-70E740481C1C}">
                <a14:useLocalDpi xmlns:a14="http://schemas.microsoft.com/office/drawing/2010/main" val="0"/>
              </a:ext>
            </a:extLst>
          </a:blip>
          <a:srcRect/>
          <a:stretch>
            <a:fillRect/>
          </a:stretch>
        </p:blipFill>
        <p:spPr bwMode="auto">
          <a:xfrm>
            <a:off x="6316425" y="2998117"/>
            <a:ext cx="514869" cy="341349"/>
          </a:xfrm>
          <a:prstGeom prst="rect">
            <a:avLst/>
          </a:prstGeom>
          <a:noFill/>
          <a:extLst>
            <a:ext uri="{909E8E84-426E-40DD-AFC4-6F175D3DCCD1}">
              <a14:hiddenFill xmlns:a14="http://schemas.microsoft.com/office/drawing/2010/main">
                <a:solidFill>
                  <a:srgbClr val="FFFFFF"/>
                </a:solidFill>
              </a14:hiddenFill>
            </a:ext>
          </a:extLst>
        </p:spPr>
      </p:pic>
      <p:pic>
        <p:nvPicPr>
          <p:cNvPr id="92" name="図 91">
            <a:extLst>
              <a:ext uri="{FF2B5EF4-FFF2-40B4-BE49-F238E27FC236}">
                <a16:creationId xmlns:a16="http://schemas.microsoft.com/office/drawing/2014/main" id="{F99836FB-28D1-56EE-340A-B69CF494D1FB}"/>
              </a:ext>
            </a:extLst>
          </p:cNvPr>
          <p:cNvPicPr>
            <a:picLocks noChangeAspect="1"/>
          </p:cNvPicPr>
          <p:nvPr/>
        </p:nvPicPr>
        <p:blipFill>
          <a:blip r:embed="rId5"/>
          <a:stretch>
            <a:fillRect/>
          </a:stretch>
        </p:blipFill>
        <p:spPr>
          <a:xfrm>
            <a:off x="6362850" y="1993975"/>
            <a:ext cx="376258" cy="299638"/>
          </a:xfrm>
          <a:prstGeom prst="rect">
            <a:avLst/>
          </a:prstGeom>
        </p:spPr>
      </p:pic>
      <p:pic>
        <p:nvPicPr>
          <p:cNvPr id="94" name="図 93">
            <a:extLst>
              <a:ext uri="{FF2B5EF4-FFF2-40B4-BE49-F238E27FC236}">
                <a16:creationId xmlns:a16="http://schemas.microsoft.com/office/drawing/2014/main" id="{1A80DF2C-F41E-4C3F-5049-85163DBC7619}"/>
              </a:ext>
            </a:extLst>
          </p:cNvPr>
          <p:cNvPicPr>
            <a:picLocks noChangeAspect="1"/>
          </p:cNvPicPr>
          <p:nvPr/>
        </p:nvPicPr>
        <p:blipFill>
          <a:blip r:embed="rId6"/>
          <a:stretch>
            <a:fillRect/>
          </a:stretch>
        </p:blipFill>
        <p:spPr>
          <a:xfrm>
            <a:off x="6322499" y="4494837"/>
            <a:ext cx="914119" cy="305852"/>
          </a:xfrm>
          <a:prstGeom prst="rect">
            <a:avLst/>
          </a:prstGeom>
        </p:spPr>
      </p:pic>
      <p:pic>
        <p:nvPicPr>
          <p:cNvPr id="96" name="図 95">
            <a:extLst>
              <a:ext uri="{FF2B5EF4-FFF2-40B4-BE49-F238E27FC236}">
                <a16:creationId xmlns:a16="http://schemas.microsoft.com/office/drawing/2014/main" id="{8023A6B2-F37D-4C4A-0011-E817EFC40FB0}"/>
              </a:ext>
            </a:extLst>
          </p:cNvPr>
          <p:cNvPicPr>
            <a:picLocks noChangeAspect="1"/>
          </p:cNvPicPr>
          <p:nvPr/>
        </p:nvPicPr>
        <p:blipFill>
          <a:blip r:embed="rId7"/>
          <a:stretch>
            <a:fillRect/>
          </a:stretch>
        </p:blipFill>
        <p:spPr>
          <a:xfrm>
            <a:off x="6697648" y="4765185"/>
            <a:ext cx="534321" cy="305852"/>
          </a:xfrm>
          <a:prstGeom prst="rect">
            <a:avLst/>
          </a:prstGeom>
        </p:spPr>
      </p:pic>
    </p:spTree>
    <p:extLst>
      <p:ext uri="{BB962C8B-B14F-4D97-AF65-F5344CB8AC3E}">
        <p14:creationId xmlns:p14="http://schemas.microsoft.com/office/powerpoint/2010/main" val="174548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FA2C93F-8C92-3E9A-748F-3C454B48E581}"/>
              </a:ext>
            </a:extLst>
          </p:cNvPr>
          <p:cNvSpPr>
            <a:spLocks noGrp="1"/>
          </p:cNvSpPr>
          <p:nvPr>
            <p:ph idx="1"/>
          </p:nvPr>
        </p:nvSpPr>
        <p:spPr>
          <a:xfrm>
            <a:off x="326800" y="1268413"/>
            <a:ext cx="7788500" cy="1588434"/>
          </a:xfrm>
        </p:spPr>
        <p:txBody>
          <a:bodyPr/>
          <a:lstStyle/>
          <a:p>
            <a:pPr marL="0" indent="0">
              <a:buNone/>
            </a:pPr>
            <a:r>
              <a:rPr kumimoji="1" lang="ja-JP" altLang="en-US" sz="2400" dirty="0">
                <a:solidFill>
                  <a:schemeClr val="tx1"/>
                </a:solidFill>
              </a:rPr>
              <a:t>■</a:t>
            </a:r>
            <a:r>
              <a:rPr kumimoji="1" lang="en-US" altLang="ja-JP" sz="2400" dirty="0">
                <a:solidFill>
                  <a:schemeClr val="tx1"/>
                </a:solidFill>
              </a:rPr>
              <a:t>EU</a:t>
            </a:r>
            <a:r>
              <a:rPr kumimoji="1" lang="ja-JP" altLang="en-US" sz="2400" dirty="0">
                <a:solidFill>
                  <a:schemeClr val="tx1"/>
                </a:solidFill>
              </a:rPr>
              <a:t>の「</a:t>
            </a:r>
            <a:r>
              <a:rPr kumimoji="1" lang="en-US" altLang="ja-JP" sz="2400" dirty="0">
                <a:solidFill>
                  <a:schemeClr val="tx1"/>
                </a:solidFill>
              </a:rPr>
              <a:t>DSSC</a:t>
            </a:r>
            <a:r>
              <a:rPr kumimoji="1" lang="ja-JP" altLang="en-US" sz="1600" dirty="0">
                <a:solidFill>
                  <a:schemeClr val="tx1"/>
                </a:solidFill>
              </a:rPr>
              <a:t>（</a:t>
            </a:r>
            <a:r>
              <a:rPr kumimoji="1" lang="en-US" altLang="ja-JP" sz="1600" dirty="0">
                <a:solidFill>
                  <a:schemeClr val="tx1"/>
                </a:solidFill>
              </a:rPr>
              <a:t> Data</a:t>
            </a:r>
            <a:r>
              <a:rPr kumimoji="1" lang="ja-JP" altLang="en-US" sz="1600" dirty="0">
                <a:solidFill>
                  <a:schemeClr val="tx1"/>
                </a:solidFill>
              </a:rPr>
              <a:t>　</a:t>
            </a:r>
            <a:r>
              <a:rPr kumimoji="1" lang="en-US" altLang="ja-JP" sz="1600" dirty="0">
                <a:solidFill>
                  <a:schemeClr val="tx1"/>
                </a:solidFill>
              </a:rPr>
              <a:t>Spaces</a:t>
            </a:r>
            <a:r>
              <a:rPr kumimoji="1" lang="ja-JP" altLang="en-US" sz="1600" dirty="0">
                <a:solidFill>
                  <a:schemeClr val="tx1"/>
                </a:solidFill>
              </a:rPr>
              <a:t>　</a:t>
            </a:r>
            <a:r>
              <a:rPr kumimoji="1" lang="en-US" altLang="ja-JP" sz="1600" dirty="0">
                <a:solidFill>
                  <a:schemeClr val="tx1"/>
                </a:solidFill>
              </a:rPr>
              <a:t>Support</a:t>
            </a:r>
            <a:r>
              <a:rPr kumimoji="1" lang="ja-JP" altLang="en-US" sz="1600" dirty="0">
                <a:solidFill>
                  <a:schemeClr val="tx1"/>
                </a:solidFill>
              </a:rPr>
              <a:t>　</a:t>
            </a:r>
            <a:r>
              <a:rPr kumimoji="1" lang="en-US" altLang="ja-JP" sz="1600" dirty="0">
                <a:solidFill>
                  <a:schemeClr val="tx1"/>
                </a:solidFill>
              </a:rPr>
              <a:t>Centre </a:t>
            </a:r>
            <a:r>
              <a:rPr kumimoji="1" lang="ja-JP" altLang="en-US" sz="1200" dirty="0">
                <a:solidFill>
                  <a:schemeClr val="tx1"/>
                </a:solidFill>
              </a:rPr>
              <a:t>）</a:t>
            </a:r>
            <a:r>
              <a:rPr kumimoji="1" lang="ja-JP" altLang="en-US" sz="1600" dirty="0">
                <a:solidFill>
                  <a:schemeClr val="tx1"/>
                </a:solidFill>
              </a:rPr>
              <a:t>」</a:t>
            </a:r>
            <a:endParaRPr lang="en-US" altLang="ja-JP" sz="2400" dirty="0">
              <a:solidFill>
                <a:schemeClr val="tx1"/>
              </a:solidFill>
            </a:endParaRPr>
          </a:p>
          <a:p>
            <a:pPr marL="0" indent="0">
              <a:buNone/>
            </a:pPr>
            <a:r>
              <a:rPr kumimoji="1" lang="ja-JP" altLang="en-US" sz="2000" dirty="0">
                <a:solidFill>
                  <a:schemeClr val="tx1"/>
                </a:solidFill>
              </a:rPr>
              <a:t>　　官民協力してデータスペース参加者の支援を行う組織</a:t>
            </a:r>
            <a:endParaRPr kumimoji="1" lang="en-US" altLang="ja-JP" sz="2000" dirty="0">
              <a:solidFill>
                <a:schemeClr val="tx1"/>
              </a:solidFill>
            </a:endParaRPr>
          </a:p>
          <a:p>
            <a:pPr marL="0" indent="0">
              <a:buNone/>
            </a:pPr>
            <a:r>
              <a:rPr kumimoji="1" lang="ja-JP" altLang="en-US" sz="2000" dirty="0">
                <a:solidFill>
                  <a:schemeClr val="tx1"/>
                </a:solidFill>
              </a:rPr>
              <a:t>　　</a:t>
            </a:r>
            <a:r>
              <a:rPr kumimoji="1" lang="en-US" altLang="ja-JP" sz="2000" dirty="0">
                <a:solidFill>
                  <a:schemeClr val="tx1"/>
                </a:solidFill>
              </a:rPr>
              <a:t>EC</a:t>
            </a:r>
            <a:r>
              <a:rPr kumimoji="1" lang="ja-JP" altLang="en-US" sz="2000" dirty="0">
                <a:solidFill>
                  <a:schemeClr val="tx1"/>
                </a:solidFill>
              </a:rPr>
              <a:t>、</a:t>
            </a:r>
            <a:r>
              <a:rPr kumimoji="1" lang="en-US" altLang="ja-JP" sz="2000" dirty="0">
                <a:solidFill>
                  <a:schemeClr val="tx1"/>
                </a:solidFill>
              </a:rPr>
              <a:t>ISDA</a:t>
            </a:r>
            <a:r>
              <a:rPr kumimoji="1" lang="ja-JP" altLang="en-US" sz="2000" dirty="0">
                <a:solidFill>
                  <a:schemeClr val="tx1"/>
                </a:solidFill>
              </a:rPr>
              <a:t>、</a:t>
            </a:r>
            <a:r>
              <a:rPr kumimoji="1" lang="en-US" altLang="ja-JP" sz="2000" dirty="0">
                <a:solidFill>
                  <a:schemeClr val="tx1"/>
                </a:solidFill>
              </a:rPr>
              <a:t>Gaia-X</a:t>
            </a:r>
            <a:r>
              <a:rPr kumimoji="1" lang="ja-JP" altLang="en-US" sz="2000" dirty="0">
                <a:solidFill>
                  <a:schemeClr val="tx1"/>
                </a:solidFill>
              </a:rPr>
              <a:t>が共同出資、要員による支援を</a:t>
            </a:r>
            <a:r>
              <a:rPr lang="ja-JP" altLang="en-US" sz="2000" dirty="0">
                <a:solidFill>
                  <a:schemeClr val="tx1"/>
                </a:solidFill>
              </a:rPr>
              <a:t>実施</a:t>
            </a:r>
            <a:endParaRPr kumimoji="1" lang="ja-JP" altLang="en-US" sz="2000" dirty="0">
              <a:solidFill>
                <a:schemeClr val="tx1"/>
              </a:solidFill>
            </a:endParaRPr>
          </a:p>
        </p:txBody>
      </p:sp>
      <p:sp>
        <p:nvSpPr>
          <p:cNvPr id="3" name="スライド番号プレースホルダー 2">
            <a:extLst>
              <a:ext uri="{FF2B5EF4-FFF2-40B4-BE49-F238E27FC236}">
                <a16:creationId xmlns:a16="http://schemas.microsoft.com/office/drawing/2014/main" id="{FC507357-C9AB-DA23-F08D-6B17623E09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4" name="タイトル 3">
            <a:extLst>
              <a:ext uri="{FF2B5EF4-FFF2-40B4-BE49-F238E27FC236}">
                <a16:creationId xmlns:a16="http://schemas.microsoft.com/office/drawing/2014/main" id="{BF5E79F8-8D32-21B2-5A6F-D8AC8E364034}"/>
              </a:ext>
            </a:extLst>
          </p:cNvPr>
          <p:cNvSpPr>
            <a:spLocks noGrp="1"/>
          </p:cNvSpPr>
          <p:nvPr>
            <p:ph type="title"/>
          </p:nvPr>
        </p:nvSpPr>
        <p:spPr>
          <a:xfrm>
            <a:off x="657469" y="200023"/>
            <a:ext cx="10696331" cy="676276"/>
          </a:xfrm>
        </p:spPr>
        <p:txBody>
          <a:bodyPr anchor="b"/>
          <a:lstStyle/>
          <a:p>
            <a:r>
              <a:rPr kumimoji="1" lang="en-US" altLang="ja-JP" dirty="0"/>
              <a:t>EU</a:t>
            </a:r>
            <a:r>
              <a:rPr kumimoji="1" lang="ja-JP" altLang="en-US" dirty="0"/>
              <a:t>データスペース支援体制</a:t>
            </a:r>
          </a:p>
        </p:txBody>
      </p:sp>
      <p:sp>
        <p:nvSpPr>
          <p:cNvPr id="5" name="コンテンツ プレースホルダー 1">
            <a:extLst>
              <a:ext uri="{FF2B5EF4-FFF2-40B4-BE49-F238E27FC236}">
                <a16:creationId xmlns:a16="http://schemas.microsoft.com/office/drawing/2014/main" id="{AFD8A518-4941-EEBF-06A1-3B03B15F89FB}"/>
              </a:ext>
            </a:extLst>
          </p:cNvPr>
          <p:cNvSpPr txBox="1">
            <a:spLocks/>
          </p:cNvSpPr>
          <p:nvPr/>
        </p:nvSpPr>
        <p:spPr bwMode="auto">
          <a:xfrm>
            <a:off x="658813" y="3236334"/>
            <a:ext cx="7377565" cy="2869037"/>
          </a:xfrm>
          <a:prstGeom prst="rect">
            <a:avLst/>
          </a:prstGeom>
          <a:solidFill>
            <a:schemeClr val="bg1">
              <a:alpha val="0"/>
            </a:schemeClr>
          </a:solidFill>
          <a:ln>
            <a:solidFill>
              <a:schemeClr val="tx1"/>
            </a:solidFill>
          </a:ln>
        </p:spPr>
        <p:txBody>
          <a:bodyPr vert="horz" wrap="square" lIns="91440" tIns="45720" rIns="91440" bIns="45720" numCol="1" anchor="t" anchorCtr="0" compatLnSpc="1">
            <a:prstTxWarp prst="textNoShape">
              <a:avLst/>
            </a:prstTxWarp>
          </a:bodyPr>
          <a:lstStyle>
            <a:lvl1pPr marL="342898" indent="-342898" algn="l" rtl="0" eaLnBrk="1" fontAlgn="base" hangingPunct="1">
              <a:spcBef>
                <a:spcPct val="20000"/>
              </a:spcBef>
              <a:spcAft>
                <a:spcPct val="0"/>
              </a:spcAft>
              <a:buClr>
                <a:srgbClr val="000066"/>
              </a:buClr>
              <a:buFont typeface="Wingdings" pitchFamily="2" charset="2"/>
              <a:buChar char="s"/>
              <a:defRPr kumimoji="1" sz="28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lang="en-US" altLang="ja-JP" sz="2000" kern="0" dirty="0">
                <a:solidFill>
                  <a:prstClr val="black"/>
                </a:solidFill>
                <a:latin typeface="Meiryo UI"/>
                <a:ea typeface="Meiryo UI"/>
              </a:rPr>
              <a:t>【</a:t>
            </a:r>
            <a:r>
              <a:rPr lang="ja-JP" altLang="en-US" sz="2000" kern="0" dirty="0">
                <a:solidFill>
                  <a:prstClr val="black"/>
                </a:solidFill>
                <a:latin typeface="Meiryo UI"/>
                <a:ea typeface="Meiryo UI"/>
              </a:rPr>
              <a:t>目的</a:t>
            </a:r>
            <a:r>
              <a:rPr lang="en-US" altLang="ja-JP" sz="2000" kern="0" dirty="0">
                <a:solidFill>
                  <a:prstClr val="black"/>
                </a:solidFill>
                <a:latin typeface="Meiryo UI"/>
                <a:ea typeface="Meiryo UI"/>
              </a:rPr>
              <a:t>】</a:t>
            </a:r>
            <a:endParaRPr kumimoji="1" lang="en-US" altLang="ja-JP" sz="2000" b="0"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600" b="0" i="0" u="none" strike="noStrike" kern="0" cap="none" spc="0" normalizeH="0" baseline="0" noProof="0" dirty="0">
                <a:ln>
                  <a:noFill/>
                </a:ln>
                <a:solidFill>
                  <a:prstClr val="black"/>
                </a:solidFill>
                <a:effectLst/>
                <a:uLnTx/>
                <a:uFillTx/>
                <a:latin typeface="Meiryo UI"/>
                <a:ea typeface="Meiryo UI"/>
                <a:cs typeface="+mn-cs"/>
              </a:rPr>
              <a:t>　データスペース参加者間で技術と標準の共用促進により</a:t>
            </a:r>
            <a:endParaRPr kumimoji="1" lang="en-US" altLang="ja-JP" sz="1600" b="0"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600" b="0" i="0" u="none" strike="noStrike" kern="0" cap="none" spc="0" normalizeH="0" baseline="0" noProof="0" dirty="0">
                <a:ln>
                  <a:noFill/>
                </a:ln>
                <a:solidFill>
                  <a:prstClr val="black"/>
                </a:solidFill>
                <a:effectLst/>
                <a:uLnTx/>
                <a:uFillTx/>
                <a:latin typeface="Meiryo UI"/>
                <a:ea typeface="Meiryo UI"/>
                <a:cs typeface="+mn-cs"/>
              </a:rPr>
              <a:t>　</a:t>
            </a:r>
            <a:r>
              <a:rPr kumimoji="1" lang="en-US" altLang="ja-JP" sz="1600" b="0" i="0" u="none" strike="noStrike" kern="0" cap="none" spc="0" normalizeH="0" baseline="0" noProof="0" dirty="0">
                <a:ln>
                  <a:noFill/>
                </a:ln>
                <a:solidFill>
                  <a:prstClr val="black"/>
                </a:solidFill>
                <a:effectLst/>
                <a:uLnTx/>
                <a:uFillTx/>
                <a:latin typeface="Meiryo UI"/>
                <a:ea typeface="Meiryo UI"/>
                <a:cs typeface="+mn-cs"/>
              </a:rPr>
              <a:t>EU</a:t>
            </a:r>
            <a:r>
              <a:rPr kumimoji="1" lang="ja-JP" altLang="en-US" sz="1600" b="0" i="0" u="none" strike="noStrike" kern="0" cap="none" spc="0" normalizeH="0" baseline="0" noProof="0" dirty="0">
                <a:ln>
                  <a:noFill/>
                </a:ln>
                <a:solidFill>
                  <a:prstClr val="black"/>
                </a:solidFill>
                <a:effectLst/>
                <a:uLnTx/>
                <a:uFillTx/>
                <a:latin typeface="Meiryo UI"/>
                <a:ea typeface="Meiryo UI"/>
                <a:cs typeface="+mn-cs"/>
              </a:rPr>
              <a:t>のデータスペース構築、普及をサポート</a:t>
            </a:r>
            <a:endParaRPr kumimoji="1" lang="en-US" altLang="ja-JP" sz="1600" b="0"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lang="en-US" altLang="ja-JP" sz="1800" kern="0" dirty="0">
                <a:solidFill>
                  <a:prstClr val="black"/>
                </a:solidFill>
                <a:latin typeface="Meiryo UI"/>
                <a:ea typeface="Meiryo UI"/>
              </a:rPr>
              <a:t>【</a:t>
            </a:r>
            <a:r>
              <a:rPr kumimoji="1" lang="ja-JP" altLang="en-US" sz="1800" b="0" i="0" u="none" strike="noStrike" kern="0" cap="none" spc="0" normalizeH="0" baseline="0" noProof="0" dirty="0">
                <a:ln>
                  <a:noFill/>
                </a:ln>
                <a:solidFill>
                  <a:prstClr val="black"/>
                </a:solidFill>
                <a:effectLst/>
                <a:uLnTx/>
                <a:uFillTx/>
                <a:latin typeface="Meiryo UI"/>
                <a:ea typeface="Meiryo UI"/>
                <a:cs typeface="+mn-cs"/>
              </a:rPr>
              <a:t>支援内容</a:t>
            </a:r>
            <a:r>
              <a:rPr kumimoji="1" lang="en-US" altLang="ja-JP" sz="1800" b="0" i="0" u="none" strike="noStrike" kern="0" cap="none" spc="0" normalizeH="0" baseline="0" noProof="0" dirty="0">
                <a:ln>
                  <a:noFill/>
                </a:ln>
                <a:solidFill>
                  <a:prstClr val="black"/>
                </a:solidFill>
                <a:effectLst/>
                <a:uLnTx/>
                <a:uFillTx/>
                <a:latin typeface="Meiryo UI"/>
                <a:ea typeface="Meiryo UI"/>
                <a:cs typeface="+mn-cs"/>
              </a:rPr>
              <a:t>】</a:t>
            </a:r>
          </a:p>
          <a:p>
            <a:pPr marL="0" marR="0" lvl="0" indent="0" algn="l" defTabSz="914400" rtl="0" eaLnBrk="1" fontAlgn="base" latinLnBrk="0" hangingPunct="1">
              <a:lnSpc>
                <a:spcPct val="100000"/>
              </a:lnSpc>
              <a:spcBef>
                <a:spcPct val="20000"/>
              </a:spcBef>
              <a:spcAft>
                <a:spcPct val="0"/>
              </a:spcAft>
              <a:buClr>
                <a:srgbClr val="000066"/>
              </a:buClr>
              <a:buSzTx/>
              <a:buNone/>
              <a:tabLst/>
              <a:defRPr/>
            </a:pPr>
            <a:r>
              <a:rPr kumimoji="1" lang="ja-JP" altLang="en-US" sz="1600" b="0" i="0" u="none" strike="noStrike" kern="1200" cap="none" spc="0" normalizeH="0" baseline="0" noProof="0" dirty="0">
                <a:ln>
                  <a:noFill/>
                </a:ln>
                <a:solidFill>
                  <a:srgbClr val="1A1A1A"/>
                </a:solidFill>
                <a:effectLst/>
                <a:uLnTx/>
                <a:uFillTx/>
                <a:latin typeface="Meiryo UI"/>
                <a:ea typeface="Meiryo UI"/>
                <a:cs typeface="+mn-cs"/>
              </a:rPr>
              <a:t>　　・知識とアセット共有のため</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n-cs"/>
              </a:rPr>
              <a:t>のプラットフォーム作成</a:t>
            </a:r>
          </a:p>
          <a:p>
            <a:pPr marL="0" marR="0" lvl="0" indent="0" algn="l" defTabSz="914400" rtl="0" eaLnBrk="1" fontAlgn="base" latinLnBrk="0" hangingPunct="1">
              <a:lnSpc>
                <a:spcPct val="100000"/>
              </a:lnSpc>
              <a:spcBef>
                <a:spcPct val="20000"/>
              </a:spcBef>
              <a:spcAft>
                <a:spcPct val="0"/>
              </a:spcAft>
              <a:buClr>
                <a:srgbClr val="000066"/>
              </a:buClr>
              <a:buSzTx/>
              <a:buNone/>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600" b="0" i="0" u="none" strike="noStrike" kern="1200" cap="none" spc="0" normalizeH="0" baseline="0" noProof="0" dirty="0">
                <a:ln>
                  <a:noFill/>
                </a:ln>
                <a:solidFill>
                  <a:srgbClr val="1A1A1A"/>
                </a:solidFill>
                <a:effectLst/>
                <a:uLnTx/>
                <a:uFillTx/>
                <a:latin typeface="Meiryo UI"/>
                <a:ea typeface="Meiryo UI"/>
                <a:cs typeface="+mn-cs"/>
              </a:rPr>
              <a:t>・</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n-cs"/>
              </a:rPr>
              <a:t>ヘルプデスク開設</a:t>
            </a:r>
            <a:endParaRPr kumimoji="1" lang="en-US" altLang="ja-JP" sz="16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base" latinLnBrk="0" hangingPunct="1">
              <a:lnSpc>
                <a:spcPct val="100000"/>
              </a:lnSpc>
              <a:spcBef>
                <a:spcPct val="20000"/>
              </a:spcBef>
              <a:spcAft>
                <a:spcPct val="0"/>
              </a:spcAft>
              <a:buClr>
                <a:srgbClr val="000066"/>
              </a:buClr>
              <a:buSzTx/>
              <a:buNone/>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600" b="0" i="0" u="none" strike="noStrike" kern="1200" cap="none" spc="0" normalizeH="0" baseline="0" noProof="0" dirty="0">
                <a:ln>
                  <a:noFill/>
                </a:ln>
                <a:solidFill>
                  <a:srgbClr val="1A1A1A"/>
                </a:solidFill>
                <a:effectLst/>
                <a:uLnTx/>
                <a:uFillTx/>
                <a:latin typeface="Meiryo UI"/>
                <a:ea typeface="Meiryo UI"/>
                <a:cs typeface="+mn-cs"/>
              </a:rPr>
              <a:t>・</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n-cs"/>
              </a:rPr>
              <a:t>データスペース参加者と各種コミュニティ形成</a:t>
            </a:r>
            <a:endParaRPr kumimoji="1" lang="en-US" altLang="ja-JP" sz="16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base" latinLnBrk="0" hangingPunct="1">
              <a:lnSpc>
                <a:spcPct val="100000"/>
              </a:lnSpc>
              <a:spcBef>
                <a:spcPct val="20000"/>
              </a:spcBef>
              <a:spcAft>
                <a:spcPct val="0"/>
              </a:spcAft>
              <a:buClr>
                <a:srgbClr val="000066"/>
              </a:buClr>
              <a:buSzTx/>
              <a:buNone/>
              <a:tabLst/>
              <a:defRPr/>
            </a:pPr>
            <a:r>
              <a:rPr kumimoji="1" lang="ja-JP" altLang="en-US" sz="1600" b="0" i="0" u="none" strike="noStrike" kern="0" cap="none" spc="0" normalizeH="0" baseline="0" noProof="0" dirty="0">
                <a:ln>
                  <a:noFill/>
                </a:ln>
                <a:solidFill>
                  <a:prstClr val="black"/>
                </a:solidFill>
                <a:effectLst/>
                <a:uLnTx/>
                <a:uFillTx/>
                <a:latin typeface="Meiryo UI"/>
                <a:ea typeface="Meiryo UI"/>
                <a:cs typeface="+mn-cs"/>
              </a:rPr>
              <a:t>　　</a:t>
            </a:r>
            <a:r>
              <a:rPr kumimoji="1" lang="ja-JP" altLang="en-US" sz="1600" b="0" i="0" u="none" strike="noStrike" kern="1200" cap="none" spc="0" normalizeH="0" baseline="0" noProof="0" dirty="0">
                <a:ln>
                  <a:noFill/>
                </a:ln>
                <a:solidFill>
                  <a:srgbClr val="1A1A1A"/>
                </a:solidFill>
                <a:effectLst/>
                <a:uLnTx/>
                <a:uFillTx/>
                <a:latin typeface="Meiryo UI"/>
                <a:ea typeface="Meiryo UI"/>
                <a:cs typeface="+mn-cs"/>
              </a:rPr>
              <a:t>・</a:t>
            </a:r>
            <a:r>
              <a:rPr kumimoji="1" lang="ja-JP" altLang="en-US" sz="1600" b="0" i="0" u="none" strike="noStrike" kern="0" cap="none" spc="0" normalizeH="0" baseline="0" noProof="0" dirty="0">
                <a:ln>
                  <a:noFill/>
                </a:ln>
                <a:solidFill>
                  <a:prstClr val="black"/>
                </a:solidFill>
                <a:effectLst/>
                <a:uLnTx/>
                <a:uFillTx/>
                <a:latin typeface="Meiryo UI"/>
                <a:ea typeface="Meiryo UI"/>
                <a:cs typeface="+mn-cs"/>
              </a:rPr>
              <a:t>データスペースの入門用ドキュメント提供</a:t>
            </a:r>
            <a:endParaRPr kumimoji="1" lang="en-US" altLang="ja-JP" sz="16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600" b="0" i="0" u="none" strike="noStrike" kern="0" cap="none" spc="0" normalizeH="0" baseline="0" noProof="0" dirty="0">
                <a:ln>
                  <a:noFill/>
                </a:ln>
                <a:solidFill>
                  <a:prstClr val="black"/>
                </a:solidFill>
                <a:effectLst/>
                <a:uLnTx/>
                <a:uFillTx/>
                <a:latin typeface="Meiryo UI"/>
                <a:ea typeface="Meiryo UI"/>
                <a:cs typeface="+mn-cs"/>
              </a:rPr>
              <a:t>　　　</a:t>
            </a:r>
            <a:r>
              <a:rPr kumimoji="1" lang="en-US" altLang="ja-JP" sz="1600" b="0" i="0" u="none" strike="noStrike" kern="0" cap="none" spc="0" normalizeH="0" baseline="0" noProof="0" dirty="0">
                <a:ln>
                  <a:noFill/>
                </a:ln>
                <a:solidFill>
                  <a:prstClr val="black"/>
                </a:solidFill>
                <a:effectLst/>
                <a:uLnTx/>
                <a:uFillTx/>
                <a:latin typeface="Meiryo UI"/>
                <a:ea typeface="Meiryo UI"/>
                <a:cs typeface="+mn-cs"/>
              </a:rPr>
              <a:t>(</a:t>
            </a:r>
            <a:r>
              <a:rPr kumimoji="1" lang="ja-JP" altLang="en-US" sz="1600" b="0" i="0" u="none" strike="noStrike" kern="0" cap="none" spc="0" normalizeH="0" baseline="0" noProof="0" dirty="0">
                <a:ln>
                  <a:noFill/>
                </a:ln>
                <a:solidFill>
                  <a:prstClr val="black"/>
                </a:solidFill>
                <a:effectLst/>
                <a:uLnTx/>
                <a:uFillTx/>
                <a:latin typeface="Meiryo UI"/>
                <a:ea typeface="Meiryo UI"/>
                <a:cs typeface="+mn-cs"/>
              </a:rPr>
              <a:t>データスペースに関する概念、</a:t>
            </a:r>
            <a:r>
              <a:rPr lang="ja-JP" altLang="en-US" sz="1600" kern="0" dirty="0">
                <a:solidFill>
                  <a:prstClr val="black"/>
                </a:solidFill>
                <a:latin typeface="Meiryo UI"/>
                <a:ea typeface="Meiryo UI"/>
              </a:rPr>
              <a:t>成立の経緯</a:t>
            </a:r>
            <a:r>
              <a:rPr kumimoji="1" lang="ja-JP" altLang="en-US" sz="1600" b="0" i="0" u="none" strike="noStrike" kern="0" cap="none" spc="0" normalizeH="0" baseline="0" noProof="0" dirty="0">
                <a:ln>
                  <a:noFill/>
                </a:ln>
                <a:solidFill>
                  <a:prstClr val="black"/>
                </a:solidFill>
                <a:effectLst/>
                <a:uLnTx/>
                <a:uFillTx/>
                <a:latin typeface="Meiryo UI"/>
                <a:ea typeface="Meiryo UI"/>
                <a:cs typeface="+mn-cs"/>
              </a:rPr>
              <a:t>、法律、用語集など</a:t>
            </a:r>
            <a:r>
              <a:rPr kumimoji="1" lang="en-US" altLang="ja-JP" sz="1600" b="0" i="0" u="none" strike="noStrike" kern="0" cap="none" spc="0" normalizeH="0" baseline="0" noProof="0" dirty="0">
                <a:ln>
                  <a:noFill/>
                </a:ln>
                <a:solidFill>
                  <a:prstClr val="black"/>
                </a:solidFill>
                <a:effectLst/>
                <a:uLnTx/>
                <a:uFillTx/>
                <a:latin typeface="Meiryo UI"/>
                <a:ea typeface="Meiryo UI"/>
                <a:cs typeface="+mn-cs"/>
              </a:rPr>
              <a:t>)</a:t>
            </a:r>
          </a:p>
        </p:txBody>
      </p:sp>
      <p:pic>
        <p:nvPicPr>
          <p:cNvPr id="8" name="図 7">
            <a:extLst>
              <a:ext uri="{FF2B5EF4-FFF2-40B4-BE49-F238E27FC236}">
                <a16:creationId xmlns:a16="http://schemas.microsoft.com/office/drawing/2014/main" id="{E7DD35A6-293C-CC8B-F577-26A44E238BE6}"/>
              </a:ext>
            </a:extLst>
          </p:cNvPr>
          <p:cNvPicPr>
            <a:picLocks noChangeAspect="1"/>
          </p:cNvPicPr>
          <p:nvPr/>
        </p:nvPicPr>
        <p:blipFill>
          <a:blip r:embed="rId3"/>
          <a:stretch>
            <a:fillRect/>
          </a:stretch>
        </p:blipFill>
        <p:spPr>
          <a:xfrm>
            <a:off x="8752835" y="3236334"/>
            <a:ext cx="2826021" cy="1526700"/>
          </a:xfrm>
          <a:prstGeom prst="rect">
            <a:avLst/>
          </a:prstGeom>
        </p:spPr>
      </p:pic>
      <p:pic>
        <p:nvPicPr>
          <p:cNvPr id="11" name="Picture 2" descr="EU 旗 欧州連合 vector de Stock | Adobe Stock">
            <a:extLst>
              <a:ext uri="{FF2B5EF4-FFF2-40B4-BE49-F238E27FC236}">
                <a16:creationId xmlns:a16="http://schemas.microsoft.com/office/drawing/2014/main" id="{70D05782-97BC-8F9F-D8A5-6A657DF2BF2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556" b="90000" l="5709" r="92265">
                        <a14:foregroundMark x1="8471" y1="11389" x2="8471" y2="11389"/>
                        <a14:foregroundMark x1="45488" y1="6111" x2="45488" y2="6111"/>
                        <a14:foregroundMark x1="92449" y1="53333" x2="92449" y2="53333"/>
                        <a14:foregroundMark x1="5709" y1="89722" x2="5709" y2="89722"/>
                      </a14:backgroundRemoval>
                    </a14:imgEffect>
                  </a14:imgLayer>
                </a14:imgProps>
              </a:ext>
              <a:ext uri="{28A0092B-C50C-407E-A947-70E740481C1C}">
                <a14:useLocalDpi xmlns:a14="http://schemas.microsoft.com/office/drawing/2010/main" val="0"/>
              </a:ext>
            </a:extLst>
          </a:blip>
          <a:srcRect/>
          <a:stretch>
            <a:fillRect/>
          </a:stretch>
        </p:blipFill>
        <p:spPr bwMode="auto">
          <a:xfrm>
            <a:off x="326800" y="2674674"/>
            <a:ext cx="727952" cy="482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435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569638B4-CACF-DB43-1D49-D802E224F441}"/>
              </a:ext>
            </a:extLst>
          </p:cNvPr>
          <p:cNvSpPr>
            <a:spLocks noGrp="1"/>
          </p:cNvSpPr>
          <p:nvPr>
            <p:ph type="title"/>
          </p:nvPr>
        </p:nvSpPr>
        <p:spPr>
          <a:xfrm>
            <a:off x="671342" y="215139"/>
            <a:ext cx="10004278" cy="676276"/>
          </a:xfrm>
        </p:spPr>
        <p:txBody>
          <a:bodyPr/>
          <a:lstStyle/>
          <a:p>
            <a:r>
              <a:rPr kumimoji="1" lang="ja-JP" altLang="en-US" noProof="1"/>
              <a:t>国内のデータスペース構築の役割分担</a:t>
            </a:r>
            <a:endParaRPr kumimoji="1" lang="ja-JP" altLang="en-US" dirty="0"/>
          </a:p>
        </p:txBody>
      </p:sp>
      <p:sp>
        <p:nvSpPr>
          <p:cNvPr id="14" name="テキスト ボックス 13">
            <a:extLst>
              <a:ext uri="{FF2B5EF4-FFF2-40B4-BE49-F238E27FC236}">
                <a16:creationId xmlns:a16="http://schemas.microsoft.com/office/drawing/2014/main" id="{BF77850E-A799-8D33-94D4-957EE1DDABC4}"/>
              </a:ext>
            </a:extLst>
          </p:cNvPr>
          <p:cNvSpPr txBox="1"/>
          <p:nvPr/>
        </p:nvSpPr>
        <p:spPr>
          <a:xfrm>
            <a:off x="7220243" y="3327487"/>
            <a:ext cx="4125865" cy="2616101"/>
          </a:xfrm>
          <a:prstGeom prst="rect">
            <a:avLst/>
          </a:prstGeom>
          <a:noFill/>
          <a:ln w="38100">
            <a:solidFill>
              <a:srgbClr val="3F6EC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1">
                <a:ln>
                  <a:noFill/>
                </a:ln>
                <a:solidFill>
                  <a:prstClr val="black"/>
                </a:solidFill>
                <a:effectLst/>
                <a:uLnTx/>
                <a:uFillTx/>
                <a:latin typeface="Meiryo UI"/>
                <a:ea typeface="Meiryo UI"/>
                <a:cs typeface="+mn-cs"/>
              </a:rPr>
              <a:t>One</a:t>
            </a:r>
            <a:r>
              <a:rPr kumimoji="1" lang="ja-JP" altLang="en-US" sz="2000" b="1" i="0" u="none" strike="noStrike" kern="1200" cap="none" spc="0" normalizeH="0" baseline="0" noProof="1">
                <a:ln>
                  <a:noFill/>
                </a:ln>
                <a:solidFill>
                  <a:prstClr val="black"/>
                </a:solidFill>
                <a:effectLst/>
                <a:uLnTx/>
                <a:uFillTx/>
                <a:latin typeface="Meiryo UI"/>
                <a:ea typeface="Meiryo UI"/>
                <a:cs typeface="+mn-cs"/>
              </a:rPr>
              <a:t> </a:t>
            </a:r>
            <a:r>
              <a:rPr kumimoji="1" lang="en-US" altLang="ja-JP" sz="2000" b="1" i="0" u="none" strike="noStrike" kern="1200" cap="none" spc="0" normalizeH="0" baseline="0" noProof="1">
                <a:ln>
                  <a:noFill/>
                </a:ln>
                <a:solidFill>
                  <a:prstClr val="black"/>
                </a:solidFill>
                <a:effectLst/>
                <a:uLnTx/>
                <a:uFillTx/>
                <a:latin typeface="Meiryo UI"/>
                <a:ea typeface="Meiryo UI"/>
                <a:cs typeface="+mn-cs"/>
              </a:rPr>
              <a:t>Team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1">
                <a:ln>
                  <a:noFill/>
                </a:ln>
                <a:solidFill>
                  <a:prstClr val="black"/>
                </a:solidFill>
                <a:effectLst/>
                <a:uLnTx/>
                <a:uFillTx/>
                <a:latin typeface="Meiryo UI"/>
                <a:ea typeface="Meiryo UI"/>
                <a:cs typeface="+mn-cs"/>
              </a:rPr>
              <a:t>・経済産業省</a:t>
            </a:r>
            <a:endParaRPr kumimoji="1" lang="en-US" altLang="ja-JP" sz="16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noProof="1">
                <a:solidFill>
                  <a:prstClr val="black"/>
                </a:solidFill>
                <a:latin typeface="Meiryo UI"/>
                <a:ea typeface="Meiryo UI"/>
              </a:rPr>
              <a:t>・デジタル庁</a:t>
            </a:r>
            <a:endParaRPr lang="en-US" altLang="ja-JP" sz="1600" noProof="1">
              <a:solidFill>
                <a:prstClr val="black"/>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noProof="1">
                <a:solidFill>
                  <a:prstClr val="black"/>
                </a:solidFill>
                <a:latin typeface="Meiryo UI"/>
                <a:ea typeface="Meiryo UI"/>
              </a:rPr>
              <a:t>・関係府省</a:t>
            </a:r>
            <a:endParaRPr lang="en-US" altLang="ja-JP" sz="1600" noProof="1">
              <a:solidFill>
                <a:prstClr val="black"/>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noProof="1">
                <a:solidFill>
                  <a:prstClr val="black"/>
                </a:solidFill>
                <a:latin typeface="Meiryo UI"/>
                <a:ea typeface="Meiryo UI"/>
              </a:rPr>
              <a:t>・情報処理推進機構（</a:t>
            </a:r>
            <a:r>
              <a:rPr lang="en-US" altLang="ja-JP" sz="1600" noProof="1">
                <a:solidFill>
                  <a:prstClr val="black"/>
                </a:solidFill>
                <a:latin typeface="Meiryo UI"/>
                <a:ea typeface="Meiryo UI"/>
              </a:rPr>
              <a:t>IPA)</a:t>
            </a:r>
            <a:r>
              <a:rPr lang="en-US" altLang="ja-JP" sz="1200" noProof="1">
                <a:solidFill>
                  <a:prstClr val="black"/>
                </a:solidFill>
                <a:latin typeface="Meiryo UI"/>
                <a:ea typeface="Meiryo UI"/>
              </a:rPr>
              <a:t> ※</a:t>
            </a:r>
          </a:p>
          <a:p>
            <a:pPr>
              <a:defRPr/>
            </a:pPr>
            <a:r>
              <a:rPr kumimoji="1" lang="ja-JP" altLang="en-US" sz="1600" b="0" i="0" u="none" strike="noStrike" kern="1200" cap="none" spc="0" normalizeH="0" baseline="0" noProof="1">
                <a:ln>
                  <a:noFill/>
                </a:ln>
                <a:solidFill>
                  <a:prstClr val="black"/>
                </a:solidFill>
                <a:effectLst/>
                <a:uLnTx/>
                <a:uFillTx/>
                <a:latin typeface="Meiryo UI"/>
                <a:ea typeface="Meiryo UI"/>
                <a:cs typeface="+mn-cs"/>
              </a:rPr>
              <a:t>・国立印刷局</a:t>
            </a:r>
            <a:r>
              <a:rPr lang="en-US" altLang="ja-JP" sz="1200" noProof="1">
                <a:solidFill>
                  <a:prstClr val="black"/>
                </a:solidFill>
                <a:latin typeface="Meiryo UI"/>
                <a:ea typeface="Meiryo UI"/>
              </a:rPr>
              <a:t>※</a:t>
            </a:r>
            <a:endParaRPr kumimoji="1" lang="en-US" altLang="ja-JP" sz="1200" b="0" i="0" u="none" strike="noStrike" kern="1200" cap="none" spc="0" normalizeH="0" baseline="0" noProof="1">
              <a:ln>
                <a:noFill/>
              </a:ln>
              <a:solidFill>
                <a:prstClr val="black"/>
              </a:solidFill>
              <a:effectLst/>
              <a:uLnTx/>
              <a:uFillTx/>
              <a:latin typeface="Meiryo UI"/>
              <a:ea typeface="Meiryo UI"/>
              <a:cs typeface="+mn-cs"/>
            </a:endParaRPr>
          </a:p>
          <a:p>
            <a:pPr>
              <a:defRPr/>
            </a:pPr>
            <a:r>
              <a:rPr lang="ja-JP" altLang="en-US" sz="1600" noProof="1">
                <a:solidFill>
                  <a:prstClr val="black"/>
                </a:solidFill>
                <a:latin typeface="Meiryo UI"/>
                <a:ea typeface="Meiryo UI"/>
              </a:rPr>
              <a:t>・地方公共団体情報システム機構（</a:t>
            </a:r>
            <a:r>
              <a:rPr lang="en-US" altLang="ja-JP" sz="1600" noProof="1">
                <a:solidFill>
                  <a:prstClr val="black"/>
                </a:solidFill>
                <a:latin typeface="Meiryo UI"/>
                <a:ea typeface="Meiryo UI"/>
              </a:rPr>
              <a:t>J-LIS</a:t>
            </a:r>
            <a:r>
              <a:rPr lang="ja-JP" altLang="en-US" sz="1600" noProof="1">
                <a:solidFill>
                  <a:prstClr val="black"/>
                </a:solidFill>
                <a:latin typeface="Meiryo UI"/>
                <a:ea typeface="Meiryo UI"/>
              </a:rPr>
              <a:t>）</a:t>
            </a:r>
            <a:r>
              <a:rPr lang="en-US" altLang="ja-JP" sz="1200" noProof="1">
                <a:solidFill>
                  <a:prstClr val="black"/>
                </a:solidFill>
                <a:latin typeface="Meiryo UI"/>
                <a:ea typeface="Meiryo UI"/>
              </a:rPr>
              <a:t>※</a:t>
            </a:r>
          </a:p>
          <a:p>
            <a:pPr>
              <a:defRPr/>
            </a:pPr>
            <a:r>
              <a:rPr lang="ja-JP" altLang="en-US" sz="1600" noProof="1">
                <a:solidFill>
                  <a:prstClr val="black"/>
                </a:solidFill>
                <a:latin typeface="Meiryo UI"/>
                <a:ea typeface="Meiryo UI"/>
              </a:rPr>
              <a:t>・情報通信研究機構（</a:t>
            </a:r>
            <a:r>
              <a:rPr lang="en-US" altLang="ja-JP" sz="1600" noProof="1">
                <a:solidFill>
                  <a:prstClr val="black"/>
                </a:solidFill>
                <a:latin typeface="Meiryo UI"/>
                <a:ea typeface="Meiryo UI"/>
              </a:rPr>
              <a:t>NICT</a:t>
            </a:r>
            <a:r>
              <a:rPr lang="ja-JP" altLang="en-US" sz="1600" noProof="1">
                <a:solidFill>
                  <a:prstClr val="black"/>
                </a:solidFill>
                <a:latin typeface="Meiryo UI"/>
                <a:ea typeface="Meiryo UI"/>
              </a:rPr>
              <a:t>）</a:t>
            </a:r>
            <a:r>
              <a:rPr lang="en-US" altLang="ja-JP" sz="1200" noProof="1">
                <a:solidFill>
                  <a:prstClr val="black"/>
                </a:solidFill>
                <a:latin typeface="Meiryo UI"/>
                <a:ea typeface="Meiryo UI"/>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a:ea typeface="Meiryo UI"/>
                <a:cs typeface="+mn-cs"/>
              </a:rPr>
              <a:t>・データ社会推進協議会（</a:t>
            </a:r>
            <a:r>
              <a:rPr kumimoji="1" lang="en-US" altLang="ja-JP" sz="1600" b="0" i="0" u="none" strike="noStrike" kern="1200" cap="none" spc="0" normalizeH="0" baseline="0" noProof="0" dirty="0">
                <a:ln>
                  <a:noFill/>
                </a:ln>
                <a:effectLst/>
                <a:uLnTx/>
                <a:uFillTx/>
                <a:latin typeface="Meiryo UI"/>
                <a:ea typeface="Meiryo UI"/>
                <a:cs typeface="+mn-cs"/>
              </a:rPr>
              <a:t>DSA</a:t>
            </a:r>
            <a:r>
              <a:rPr kumimoji="1" lang="ja-JP" altLang="en-US" sz="1600" b="0" i="0" u="none" strike="noStrike" kern="1200" cap="none" spc="0" normalizeH="0" baseline="0" noProof="0" dirty="0">
                <a:ln>
                  <a:noFill/>
                </a:ln>
                <a:effectLst/>
                <a:uLnTx/>
                <a:uFillTx/>
                <a:latin typeface="Meiryo UI"/>
                <a:ea typeface="Meiryo UI"/>
                <a:cs typeface="+mn-cs"/>
              </a:rPr>
              <a:t>）</a:t>
            </a:r>
            <a:endParaRPr kumimoji="1" lang="en-US" altLang="ja-JP" sz="1600" b="0" i="0" u="none" strike="noStrike" kern="1200" cap="none" spc="0" normalizeH="0" baseline="0" noProof="0" dirty="0">
              <a:ln>
                <a:noFill/>
              </a:ln>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Meiryo UI"/>
                <a:ea typeface="Meiryo UI"/>
              </a:rPr>
              <a:t>　　・・・</a:t>
            </a:r>
            <a:endParaRPr kumimoji="1" lang="en-US" altLang="ja-JP" sz="1600" b="0" i="0" u="none" strike="noStrike" kern="1200" cap="none" spc="0" normalizeH="0" baseline="0" noProof="0" dirty="0">
              <a:ln>
                <a:noFill/>
              </a:ln>
              <a:effectLst/>
              <a:uLnTx/>
              <a:uFillTx/>
              <a:latin typeface="Meiryo UI"/>
              <a:ea typeface="Meiryo UI"/>
              <a:cs typeface="+mn-cs"/>
            </a:endParaRPr>
          </a:p>
        </p:txBody>
      </p:sp>
      <p:sp>
        <p:nvSpPr>
          <p:cNvPr id="58" name="テキスト ボックス 57">
            <a:extLst>
              <a:ext uri="{FF2B5EF4-FFF2-40B4-BE49-F238E27FC236}">
                <a16:creationId xmlns:a16="http://schemas.microsoft.com/office/drawing/2014/main" id="{7C14561E-BA65-F004-DEF3-9F2F6778F678}"/>
              </a:ext>
            </a:extLst>
          </p:cNvPr>
          <p:cNvSpPr txBox="1"/>
          <p:nvPr/>
        </p:nvSpPr>
        <p:spPr>
          <a:xfrm>
            <a:off x="327834" y="1274565"/>
            <a:ext cx="11584608" cy="46166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Meiryo UI"/>
                <a:ea typeface="Meiryo UI"/>
                <a:cs typeface="+mn-cs"/>
              </a:rPr>
              <a:t>■関係府省庁、</a:t>
            </a:r>
            <a:r>
              <a:rPr kumimoji="1" lang="en-US" altLang="ja-JP" sz="2400" b="0" i="0" u="none" strike="noStrike" kern="1200" cap="none" spc="0" normalizeH="0" baseline="0" noProof="0" dirty="0">
                <a:ln>
                  <a:noFill/>
                </a:ln>
                <a:effectLst/>
                <a:uLnTx/>
                <a:uFillTx/>
                <a:latin typeface="Meiryo UI"/>
                <a:ea typeface="Meiryo UI"/>
                <a:cs typeface="+mn-cs"/>
              </a:rPr>
              <a:t>DSA</a:t>
            </a:r>
            <a:r>
              <a:rPr kumimoji="1" lang="ja-JP" altLang="en-US" sz="2400" b="0" i="0" u="none" strike="noStrike" kern="1200" cap="none" spc="0" normalizeH="0" baseline="0" noProof="0" dirty="0">
                <a:ln>
                  <a:noFill/>
                </a:ln>
                <a:effectLst/>
                <a:uLnTx/>
                <a:uFillTx/>
                <a:latin typeface="Meiryo UI"/>
                <a:ea typeface="Meiryo UI"/>
                <a:cs typeface="+mn-cs"/>
              </a:rPr>
              <a:t>、</a:t>
            </a:r>
            <a:r>
              <a:rPr kumimoji="1" lang="en-US" altLang="ja-JP" sz="2400" b="0" i="0" u="none" strike="noStrike" kern="1200" cap="none" spc="0" normalizeH="0" baseline="0" noProof="0" dirty="0">
                <a:ln>
                  <a:noFill/>
                </a:ln>
                <a:effectLst/>
                <a:uLnTx/>
                <a:uFillTx/>
                <a:latin typeface="Meiryo UI"/>
                <a:ea typeface="Meiryo UI"/>
                <a:cs typeface="+mn-cs"/>
              </a:rPr>
              <a:t>IPA</a:t>
            </a:r>
            <a:r>
              <a:rPr kumimoji="1" lang="ja-JP" altLang="en-US" sz="2400" b="0" i="0" u="none" strike="noStrike" kern="1200" cap="none" spc="0" normalizeH="0" baseline="0" noProof="0" dirty="0">
                <a:ln>
                  <a:noFill/>
                </a:ln>
                <a:effectLst/>
                <a:uLnTx/>
                <a:uFillTx/>
                <a:latin typeface="Meiryo UI"/>
                <a:ea typeface="Meiryo UI"/>
                <a:cs typeface="+mn-cs"/>
              </a:rPr>
              <a:t>が「</a:t>
            </a:r>
            <a:r>
              <a:rPr kumimoji="1" lang="en-US" altLang="ja-JP" sz="2400" b="0" i="0" u="none" strike="noStrike" kern="1200" cap="none" spc="0" normalizeH="0" baseline="0" noProof="0" dirty="0">
                <a:ln>
                  <a:noFill/>
                </a:ln>
                <a:effectLst/>
                <a:uLnTx/>
                <a:uFillTx/>
                <a:latin typeface="Meiryo UI"/>
                <a:ea typeface="Meiryo UI"/>
                <a:cs typeface="+mn-cs"/>
              </a:rPr>
              <a:t>One Team</a:t>
            </a:r>
            <a:r>
              <a:rPr kumimoji="1" lang="ja-JP" altLang="en-US" sz="2400" b="0" i="0" u="none" strike="noStrike" kern="1200" cap="none" spc="0" normalizeH="0" baseline="0" noProof="0" dirty="0">
                <a:ln>
                  <a:noFill/>
                </a:ln>
                <a:effectLst/>
                <a:uLnTx/>
                <a:uFillTx/>
                <a:latin typeface="Meiryo UI"/>
                <a:ea typeface="Meiryo UI"/>
                <a:cs typeface="+mn-cs"/>
              </a:rPr>
              <a:t>」でデータスぺースの推進をする</a:t>
            </a:r>
          </a:p>
        </p:txBody>
      </p:sp>
      <p:sp>
        <p:nvSpPr>
          <p:cNvPr id="117" name="正方形/長方形 116">
            <a:extLst>
              <a:ext uri="{FF2B5EF4-FFF2-40B4-BE49-F238E27FC236}">
                <a16:creationId xmlns:a16="http://schemas.microsoft.com/office/drawing/2014/main" id="{F9D58460-2694-8D4B-B7C6-9F4D0BB643D9}"/>
              </a:ext>
            </a:extLst>
          </p:cNvPr>
          <p:cNvSpPr/>
          <p:nvPr/>
        </p:nvSpPr>
        <p:spPr>
          <a:xfrm>
            <a:off x="774167" y="3700721"/>
            <a:ext cx="5321833" cy="2047207"/>
          </a:xfrm>
          <a:prstGeom prst="rect">
            <a:avLst/>
          </a:prstGeom>
          <a:solidFill>
            <a:srgbClr val="FFFFFF">
              <a:lumMod val="85000"/>
            </a:srgbClr>
          </a:solidFill>
          <a:ln w="25400" cap="flat" cmpd="sng" algn="ctr">
            <a:solidFill>
              <a:srgbClr val="24235C"/>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1" i="0" u="none" strike="noStrike" kern="0" cap="none" spc="0" normalizeH="0" baseline="0" noProof="0" dirty="0">
              <a:ln>
                <a:noFill/>
              </a:ln>
              <a:solidFill>
                <a:srgbClr val="000000"/>
              </a:solidFill>
              <a:effectLst/>
              <a:uLnTx/>
              <a:uFillTx/>
              <a:latin typeface="Meiryo UI"/>
              <a:ea typeface="Meiryo UI"/>
              <a:cs typeface="+mn-cs"/>
            </a:endParaRPr>
          </a:p>
        </p:txBody>
      </p:sp>
      <p:sp>
        <p:nvSpPr>
          <p:cNvPr id="118" name="正方形/長方形 117">
            <a:extLst>
              <a:ext uri="{FF2B5EF4-FFF2-40B4-BE49-F238E27FC236}">
                <a16:creationId xmlns:a16="http://schemas.microsoft.com/office/drawing/2014/main" id="{A3198B0D-EB95-B1AF-3D20-33D40A1D56F8}"/>
              </a:ext>
            </a:extLst>
          </p:cNvPr>
          <p:cNvSpPr/>
          <p:nvPr/>
        </p:nvSpPr>
        <p:spPr>
          <a:xfrm>
            <a:off x="1375774" y="2363941"/>
            <a:ext cx="3832517" cy="349546"/>
          </a:xfrm>
          <a:prstGeom prst="rect">
            <a:avLst/>
          </a:prstGeom>
          <a:solidFill>
            <a:srgbClr val="0066FF">
              <a:lumMod val="40000"/>
              <a:lumOff val="60000"/>
            </a:srgbClr>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24235C"/>
                </a:solidFill>
                <a:effectLst/>
                <a:uLnTx/>
                <a:uFillTx/>
                <a:latin typeface="Meiryo UI"/>
                <a:ea typeface="Meiryo UI"/>
                <a:cs typeface="+mn-cs"/>
              </a:rPr>
              <a:t>法的なルール、組織</a:t>
            </a:r>
          </a:p>
        </p:txBody>
      </p:sp>
      <p:sp>
        <p:nvSpPr>
          <p:cNvPr id="119" name="正方形/長方形 118">
            <a:extLst>
              <a:ext uri="{FF2B5EF4-FFF2-40B4-BE49-F238E27FC236}">
                <a16:creationId xmlns:a16="http://schemas.microsoft.com/office/drawing/2014/main" id="{64946DA1-9AE5-4B2A-53D1-2F7005596CC4}"/>
              </a:ext>
            </a:extLst>
          </p:cNvPr>
          <p:cNvSpPr/>
          <p:nvPr/>
        </p:nvSpPr>
        <p:spPr>
          <a:xfrm>
            <a:off x="1384739" y="5841858"/>
            <a:ext cx="3832517" cy="400110"/>
          </a:xfrm>
          <a:prstGeom prst="rect">
            <a:avLst/>
          </a:prstGeom>
          <a:solidFill>
            <a:srgbClr val="7F99E5"/>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1">
                <a:ln>
                  <a:noFill/>
                </a:ln>
                <a:solidFill>
                  <a:srgbClr val="FFFFFF"/>
                </a:solidFill>
                <a:effectLst/>
                <a:uLnTx/>
                <a:uFillTx/>
                <a:latin typeface="Meiryo UI"/>
                <a:ea typeface="Meiryo UI"/>
                <a:cs typeface="+mn-cs"/>
              </a:rPr>
              <a:t>データ</a:t>
            </a:r>
            <a:endParaRPr kumimoji="0" lang="ja-JP" altLang="en-US" sz="18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120" name="正方形/長方形 119">
            <a:extLst>
              <a:ext uri="{FF2B5EF4-FFF2-40B4-BE49-F238E27FC236}">
                <a16:creationId xmlns:a16="http://schemas.microsoft.com/office/drawing/2014/main" id="{9A1464B6-B11C-6FAE-425E-0F772B0EE6B0}"/>
              </a:ext>
            </a:extLst>
          </p:cNvPr>
          <p:cNvSpPr/>
          <p:nvPr/>
        </p:nvSpPr>
        <p:spPr>
          <a:xfrm>
            <a:off x="845892" y="3755681"/>
            <a:ext cx="5168436" cy="350514"/>
          </a:xfrm>
          <a:prstGeom prst="rect">
            <a:avLst/>
          </a:prstGeom>
          <a:no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1">
                <a:ln>
                  <a:noFill/>
                </a:ln>
                <a:solidFill>
                  <a:srgbClr val="24235C"/>
                </a:solidFill>
                <a:effectLst/>
                <a:uLnTx/>
                <a:uFillTx/>
                <a:latin typeface="Meiryo UI"/>
                <a:ea typeface="Meiryo UI"/>
                <a:cs typeface="+mn-cs"/>
              </a:rPr>
              <a:t>デジタル</a:t>
            </a:r>
            <a:r>
              <a:rPr kumimoji="0" lang="ja-JP" altLang="en-US" sz="2000" b="0" i="0" u="none" strike="noStrike" kern="0" cap="none" spc="0" normalizeH="0" baseline="0" noProof="1">
                <a:ln>
                  <a:noFill/>
                </a:ln>
                <a:solidFill>
                  <a:srgbClr val="24235C"/>
                </a:solidFill>
                <a:effectLst/>
                <a:uLnTx/>
                <a:uFillTx/>
                <a:latin typeface="Meiryo UI"/>
                <a:ea typeface="Meiryo UI"/>
                <a:cs typeface="+mn-cs"/>
              </a:rPr>
              <a:t>基盤</a:t>
            </a:r>
            <a:r>
              <a:rPr kumimoji="0" lang="en-US" altLang="ja-JP" sz="2000" b="0" i="0" u="none" strike="noStrike" kern="0" cap="none" spc="0" normalizeH="0" baseline="0" noProof="1">
                <a:ln>
                  <a:noFill/>
                </a:ln>
                <a:solidFill>
                  <a:srgbClr val="24235C"/>
                </a:solidFill>
                <a:effectLst/>
                <a:uLnTx/>
                <a:uFillTx/>
                <a:latin typeface="Meiryo UI"/>
                <a:ea typeface="Meiryo UI"/>
                <a:cs typeface="+mn-cs"/>
              </a:rPr>
              <a:t>(</a:t>
            </a:r>
            <a:r>
              <a:rPr kumimoji="0" lang="ja-JP" altLang="en-US" sz="2000" b="0" i="0" u="none" strike="noStrike" kern="0" cap="none" spc="0" normalizeH="0" baseline="0" noProof="1">
                <a:ln>
                  <a:noFill/>
                </a:ln>
                <a:solidFill>
                  <a:srgbClr val="24235C"/>
                </a:solidFill>
                <a:effectLst/>
                <a:uLnTx/>
                <a:uFillTx/>
                <a:latin typeface="Meiryo UI"/>
                <a:ea typeface="Meiryo UI"/>
                <a:cs typeface="+mn-cs"/>
              </a:rPr>
              <a:t>フレームワーク、プラットフォーム</a:t>
            </a:r>
            <a:r>
              <a:rPr kumimoji="0" lang="en-US" altLang="ja-JP" sz="2000" b="0" i="0" u="none" strike="noStrike" kern="0" cap="none" spc="0" normalizeH="0" baseline="0" noProof="1">
                <a:ln>
                  <a:noFill/>
                </a:ln>
                <a:solidFill>
                  <a:srgbClr val="24235C"/>
                </a:solidFill>
                <a:effectLst/>
                <a:uLnTx/>
                <a:uFillTx/>
                <a:latin typeface="Meiryo UI"/>
                <a:ea typeface="Meiryo UI"/>
                <a:cs typeface="+mn-cs"/>
              </a:rPr>
              <a:t>)</a:t>
            </a:r>
          </a:p>
        </p:txBody>
      </p:sp>
      <p:sp>
        <p:nvSpPr>
          <p:cNvPr id="121" name="正方形/長方形 120">
            <a:extLst>
              <a:ext uri="{FF2B5EF4-FFF2-40B4-BE49-F238E27FC236}">
                <a16:creationId xmlns:a16="http://schemas.microsoft.com/office/drawing/2014/main" id="{D42B5C85-FF09-B975-67EA-485E219301CB}"/>
              </a:ext>
            </a:extLst>
          </p:cNvPr>
          <p:cNvSpPr/>
          <p:nvPr/>
        </p:nvSpPr>
        <p:spPr>
          <a:xfrm>
            <a:off x="1375774" y="1923428"/>
            <a:ext cx="3832517" cy="349546"/>
          </a:xfrm>
          <a:prstGeom prst="rect">
            <a:avLst/>
          </a:prstGeom>
          <a:solidFill>
            <a:srgbClr val="0066FF">
              <a:lumMod val="40000"/>
              <a:lumOff val="60000"/>
            </a:srgbClr>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1">
                <a:ln>
                  <a:noFill/>
                </a:ln>
                <a:solidFill>
                  <a:srgbClr val="24235C"/>
                </a:solidFill>
                <a:effectLst/>
                <a:uLnTx/>
                <a:uFillTx/>
                <a:latin typeface="Meiryo UI"/>
                <a:ea typeface="Meiryo UI"/>
                <a:cs typeface="+mn-cs"/>
              </a:rPr>
              <a:t>政策戦略</a:t>
            </a:r>
            <a:endParaRPr kumimoji="0" lang="ja-JP" altLang="en-US" sz="1800" b="0" i="0" u="none" strike="noStrike" kern="0" cap="none" spc="0" normalizeH="0" baseline="0" noProof="0" dirty="0">
              <a:ln>
                <a:noFill/>
              </a:ln>
              <a:solidFill>
                <a:srgbClr val="24235C"/>
              </a:solidFill>
              <a:effectLst/>
              <a:uLnTx/>
              <a:uFillTx/>
              <a:latin typeface="Meiryo UI"/>
              <a:ea typeface="Meiryo UI"/>
              <a:cs typeface="+mn-cs"/>
            </a:endParaRPr>
          </a:p>
        </p:txBody>
      </p:sp>
      <p:sp>
        <p:nvSpPr>
          <p:cNvPr id="128" name="テキスト ボックス 127">
            <a:extLst>
              <a:ext uri="{FF2B5EF4-FFF2-40B4-BE49-F238E27FC236}">
                <a16:creationId xmlns:a16="http://schemas.microsoft.com/office/drawing/2014/main" id="{21A25065-54F1-0361-0EEE-D8C978897A85}"/>
              </a:ext>
            </a:extLst>
          </p:cNvPr>
          <p:cNvSpPr txBox="1"/>
          <p:nvPr/>
        </p:nvSpPr>
        <p:spPr>
          <a:xfrm>
            <a:off x="3451915" y="1985373"/>
            <a:ext cx="1015021"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1">
                <a:ln>
                  <a:noFill/>
                </a:ln>
                <a:solidFill>
                  <a:srgbClr val="24235C"/>
                </a:solidFill>
                <a:effectLst/>
                <a:uLnTx/>
                <a:uFillTx/>
                <a:latin typeface="Meiryo UI"/>
                <a:ea typeface="Meiryo UI"/>
                <a:cs typeface="+mn-cs"/>
              </a:rPr>
              <a:t>ビジョン、スコープ</a:t>
            </a:r>
            <a:endParaRPr kumimoji="0" lang="en-US" altLang="ja-JP" sz="1000" b="0" i="0" u="none" strike="noStrike" kern="0" cap="none" spc="0" normalizeH="0" baseline="0" noProof="1">
              <a:ln>
                <a:noFill/>
              </a:ln>
              <a:solidFill>
                <a:srgbClr val="24235C"/>
              </a:solidFill>
              <a:effectLst/>
              <a:uLnTx/>
              <a:uFillTx/>
              <a:latin typeface="Meiryo UI"/>
              <a:ea typeface="Meiryo UI"/>
              <a:cs typeface="+mn-cs"/>
            </a:endParaRPr>
          </a:p>
        </p:txBody>
      </p:sp>
      <p:sp>
        <p:nvSpPr>
          <p:cNvPr id="129" name="正方形/長方形 128">
            <a:extLst>
              <a:ext uri="{FF2B5EF4-FFF2-40B4-BE49-F238E27FC236}">
                <a16:creationId xmlns:a16="http://schemas.microsoft.com/office/drawing/2014/main" id="{2430A3A8-F296-250F-6EA9-CF6F149F4CEF}"/>
              </a:ext>
            </a:extLst>
          </p:cNvPr>
          <p:cNvSpPr/>
          <p:nvPr/>
        </p:nvSpPr>
        <p:spPr>
          <a:xfrm>
            <a:off x="1375774" y="3237347"/>
            <a:ext cx="3832517" cy="349546"/>
          </a:xfrm>
          <a:prstGeom prst="rect">
            <a:avLst/>
          </a:prstGeom>
          <a:solidFill>
            <a:srgbClr val="7F99E5"/>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1">
                <a:ln>
                  <a:noFill/>
                </a:ln>
                <a:solidFill>
                  <a:srgbClr val="FFFFFF"/>
                </a:solidFill>
                <a:effectLst/>
                <a:uLnTx/>
                <a:uFillTx/>
                <a:latin typeface="Meiryo UI"/>
                <a:ea typeface="Meiryo UI"/>
                <a:cs typeface="+mn-cs"/>
              </a:rPr>
              <a:t>データスペース</a:t>
            </a:r>
            <a:endParaRPr kumimoji="0" lang="ja-JP" altLang="en-US" sz="18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130" name="正方形/長方形 129">
            <a:extLst>
              <a:ext uri="{FF2B5EF4-FFF2-40B4-BE49-F238E27FC236}">
                <a16:creationId xmlns:a16="http://schemas.microsoft.com/office/drawing/2014/main" id="{0F247F9B-6577-24D2-D077-EA7F3BA3E8B1}"/>
              </a:ext>
            </a:extLst>
          </p:cNvPr>
          <p:cNvSpPr/>
          <p:nvPr/>
        </p:nvSpPr>
        <p:spPr>
          <a:xfrm>
            <a:off x="1384739" y="6377824"/>
            <a:ext cx="3832517" cy="349546"/>
          </a:xfrm>
          <a:prstGeom prst="rect">
            <a:avLst/>
          </a:prstGeom>
          <a:solidFill>
            <a:srgbClr val="0066FF">
              <a:lumMod val="40000"/>
              <a:lumOff val="60000"/>
            </a:srgbClr>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1">
                <a:ln>
                  <a:noFill/>
                </a:ln>
                <a:solidFill>
                  <a:srgbClr val="24235C"/>
                </a:solidFill>
                <a:effectLst/>
                <a:uLnTx/>
                <a:uFillTx/>
                <a:latin typeface="Meiryo UI"/>
                <a:ea typeface="Meiryo UI"/>
                <a:cs typeface="+mn-cs"/>
              </a:rPr>
              <a:t>アセット </a:t>
            </a:r>
            <a:r>
              <a:rPr kumimoji="0" lang="en-US" altLang="ja-JP" sz="1800" b="0" i="0" u="none" strike="noStrike" kern="0" cap="none" spc="0" normalizeH="0" baseline="0" noProof="1">
                <a:ln>
                  <a:noFill/>
                </a:ln>
                <a:solidFill>
                  <a:srgbClr val="24235C"/>
                </a:solidFill>
                <a:effectLst/>
                <a:uLnTx/>
                <a:uFillTx/>
                <a:latin typeface="Meiryo UI"/>
                <a:ea typeface="Meiryo UI"/>
                <a:cs typeface="+mn-cs"/>
              </a:rPr>
              <a:t>(</a:t>
            </a:r>
            <a:r>
              <a:rPr kumimoji="0" lang="ja-JP" altLang="en-US" sz="1800" b="0" i="0" u="none" strike="noStrike" kern="0" cap="none" spc="0" normalizeH="0" baseline="0" noProof="1">
                <a:ln>
                  <a:noFill/>
                </a:ln>
                <a:solidFill>
                  <a:srgbClr val="24235C"/>
                </a:solidFill>
                <a:effectLst/>
                <a:uLnTx/>
                <a:uFillTx/>
                <a:latin typeface="Meiryo UI"/>
                <a:ea typeface="Meiryo UI"/>
                <a:cs typeface="+mn-cs"/>
              </a:rPr>
              <a:t>機器・システム</a:t>
            </a:r>
            <a:r>
              <a:rPr kumimoji="0" lang="en-US" altLang="ja-JP" sz="1800" b="0" i="0" u="none" strike="noStrike" kern="0" cap="none" spc="0" normalizeH="0" baseline="0" noProof="1">
                <a:ln>
                  <a:noFill/>
                </a:ln>
                <a:solidFill>
                  <a:srgbClr val="24235C"/>
                </a:solidFill>
                <a:effectLst/>
                <a:uLnTx/>
                <a:uFillTx/>
                <a:latin typeface="Meiryo UI"/>
                <a:ea typeface="Meiryo UI"/>
                <a:cs typeface="+mn-cs"/>
              </a:rPr>
              <a:t>)</a:t>
            </a:r>
            <a:endParaRPr kumimoji="0" lang="ja-JP" altLang="en-US" sz="1800" b="0" i="0" u="none" strike="noStrike" kern="0" cap="none" spc="0" normalizeH="0" baseline="0" noProof="0" dirty="0">
              <a:ln>
                <a:noFill/>
              </a:ln>
              <a:solidFill>
                <a:srgbClr val="24235C"/>
              </a:solidFill>
              <a:effectLst/>
              <a:uLnTx/>
              <a:uFillTx/>
              <a:latin typeface="Meiryo UI"/>
              <a:ea typeface="Meiryo UI"/>
              <a:cs typeface="+mn-cs"/>
            </a:endParaRPr>
          </a:p>
        </p:txBody>
      </p:sp>
      <p:sp>
        <p:nvSpPr>
          <p:cNvPr id="131" name="テキスト ボックス 130">
            <a:extLst>
              <a:ext uri="{FF2B5EF4-FFF2-40B4-BE49-F238E27FC236}">
                <a16:creationId xmlns:a16="http://schemas.microsoft.com/office/drawing/2014/main" id="{B2474CE9-77F3-4B29-7868-ACAA26C26240}"/>
              </a:ext>
            </a:extLst>
          </p:cNvPr>
          <p:cNvSpPr txBox="1"/>
          <p:nvPr/>
        </p:nvSpPr>
        <p:spPr>
          <a:xfrm>
            <a:off x="3649257" y="6357474"/>
            <a:ext cx="13949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1">
                <a:ln>
                  <a:noFill/>
                </a:ln>
                <a:solidFill>
                  <a:srgbClr val="24235C"/>
                </a:solidFill>
                <a:effectLst/>
                <a:uLnTx/>
                <a:uFillTx/>
                <a:latin typeface="Meiryo UI"/>
                <a:ea typeface="Meiryo UI"/>
                <a:cs typeface="+mn-cs"/>
              </a:rPr>
              <a:t>IoT</a:t>
            </a:r>
            <a:r>
              <a:rPr kumimoji="0" lang="ja-JP" altLang="en-US" sz="1000" b="0" i="0" u="none" strike="noStrike" kern="0" cap="none" spc="0" normalizeH="0" baseline="0" noProof="1">
                <a:ln>
                  <a:noFill/>
                </a:ln>
                <a:solidFill>
                  <a:srgbClr val="24235C"/>
                </a:solidFill>
                <a:effectLst/>
                <a:uLnTx/>
                <a:uFillTx/>
                <a:latin typeface="Meiryo UI"/>
                <a:ea typeface="Meiryo UI"/>
                <a:cs typeface="+mn-cs"/>
              </a:rPr>
              <a:t>センサー、</a:t>
            </a:r>
            <a:endParaRPr kumimoji="0" lang="en-US" altLang="ja-JP" sz="1000" b="0" i="0" u="none" strike="noStrike" kern="0" cap="none" spc="0" normalizeH="0" baseline="0" noProof="1">
              <a:ln>
                <a:noFill/>
              </a:ln>
              <a:solidFill>
                <a:srgbClr val="24235C"/>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1">
                <a:ln>
                  <a:noFill/>
                </a:ln>
                <a:solidFill>
                  <a:srgbClr val="24235C"/>
                </a:solidFill>
                <a:effectLst/>
                <a:uLnTx/>
                <a:uFillTx/>
                <a:latin typeface="Meiryo UI"/>
                <a:ea typeface="Meiryo UI"/>
                <a:cs typeface="+mn-cs"/>
              </a:rPr>
              <a:t>ハードウェア、ネットワーク</a:t>
            </a:r>
            <a:endParaRPr kumimoji="0" lang="en-US" altLang="ja-JP" sz="1000" b="0" i="0" u="none" strike="noStrike" kern="0" cap="none" spc="0" normalizeH="0" baseline="0" noProof="1">
              <a:ln>
                <a:noFill/>
              </a:ln>
              <a:solidFill>
                <a:srgbClr val="24235C"/>
              </a:solidFill>
              <a:effectLst/>
              <a:uLnTx/>
              <a:uFillTx/>
              <a:latin typeface="Meiryo UI"/>
              <a:ea typeface="Meiryo UI"/>
              <a:cs typeface="+mn-cs"/>
            </a:endParaRPr>
          </a:p>
        </p:txBody>
      </p:sp>
      <p:sp>
        <p:nvSpPr>
          <p:cNvPr id="132" name="テキスト ボックス 131">
            <a:extLst>
              <a:ext uri="{FF2B5EF4-FFF2-40B4-BE49-F238E27FC236}">
                <a16:creationId xmlns:a16="http://schemas.microsoft.com/office/drawing/2014/main" id="{ADA8E128-BAA4-06F8-D3BA-84EA43C5540C}"/>
              </a:ext>
            </a:extLst>
          </p:cNvPr>
          <p:cNvSpPr txBox="1"/>
          <p:nvPr/>
        </p:nvSpPr>
        <p:spPr>
          <a:xfrm>
            <a:off x="3841989" y="5841274"/>
            <a:ext cx="102303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1">
                <a:ln>
                  <a:noFill/>
                </a:ln>
                <a:solidFill>
                  <a:srgbClr val="FFFFFF"/>
                </a:solidFill>
                <a:effectLst/>
                <a:uLnTx/>
                <a:uFillTx/>
                <a:latin typeface="Meiryo UI"/>
                <a:ea typeface="Meiryo UI"/>
                <a:cs typeface="+mn-cs"/>
              </a:rPr>
              <a:t>ベース・レジストリ</a:t>
            </a:r>
            <a:endParaRPr kumimoji="0" lang="en-US" altLang="ja-JP" sz="1000" b="0" i="0" u="none" strike="noStrike" kern="0" cap="none" spc="0" normalizeH="0" baseline="0" noProof="1">
              <a:ln>
                <a:noFill/>
              </a:ln>
              <a:solidFill>
                <a:srgbClr val="FFFFFF"/>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1">
                <a:ln>
                  <a:noFill/>
                </a:ln>
                <a:solidFill>
                  <a:srgbClr val="FFFFFF"/>
                </a:solidFill>
                <a:effectLst/>
                <a:uLnTx/>
                <a:uFillTx/>
                <a:latin typeface="Meiryo UI"/>
                <a:ea typeface="Meiryo UI"/>
                <a:cs typeface="+mn-cs"/>
              </a:rPr>
              <a:t>オープンデータ</a:t>
            </a:r>
            <a:endParaRPr kumimoji="0" lang="en-US" altLang="ja-JP" sz="1000" b="0" i="0" u="none" strike="noStrike" kern="0" cap="none" spc="0" normalizeH="0" baseline="0" noProof="1">
              <a:ln>
                <a:noFill/>
              </a:ln>
              <a:solidFill>
                <a:srgbClr val="FFFFFF"/>
              </a:solidFill>
              <a:effectLst/>
              <a:uLnTx/>
              <a:uFillTx/>
              <a:latin typeface="Meiryo UI"/>
              <a:ea typeface="Meiryo UI"/>
              <a:cs typeface="+mn-cs"/>
            </a:endParaRPr>
          </a:p>
        </p:txBody>
      </p:sp>
      <p:sp>
        <p:nvSpPr>
          <p:cNvPr id="133" name="正方形/長方形 132">
            <a:extLst>
              <a:ext uri="{FF2B5EF4-FFF2-40B4-BE49-F238E27FC236}">
                <a16:creationId xmlns:a16="http://schemas.microsoft.com/office/drawing/2014/main" id="{3FF14090-0305-4E3E-2CC1-F788D04F634E}"/>
              </a:ext>
            </a:extLst>
          </p:cNvPr>
          <p:cNvSpPr/>
          <p:nvPr/>
        </p:nvSpPr>
        <p:spPr>
          <a:xfrm>
            <a:off x="1375774" y="2804454"/>
            <a:ext cx="3832517" cy="349546"/>
          </a:xfrm>
          <a:prstGeom prst="rect">
            <a:avLst/>
          </a:prstGeom>
          <a:solidFill>
            <a:srgbClr val="0066FF">
              <a:lumMod val="40000"/>
              <a:lumOff val="60000"/>
            </a:srgbClr>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24235C"/>
                </a:solidFill>
                <a:effectLst/>
                <a:uLnTx/>
                <a:uFillTx/>
                <a:latin typeface="Meiryo UI"/>
                <a:ea typeface="Meiryo UI"/>
                <a:cs typeface="+mn-cs"/>
              </a:rPr>
              <a:t>ビジネス、機能</a:t>
            </a:r>
          </a:p>
        </p:txBody>
      </p:sp>
      <p:sp>
        <p:nvSpPr>
          <p:cNvPr id="134" name="テキスト ボックス 133">
            <a:extLst>
              <a:ext uri="{FF2B5EF4-FFF2-40B4-BE49-F238E27FC236}">
                <a16:creationId xmlns:a16="http://schemas.microsoft.com/office/drawing/2014/main" id="{E857CC29-2DC5-361D-05AE-1BAD991909F3}"/>
              </a:ext>
            </a:extLst>
          </p:cNvPr>
          <p:cNvSpPr txBox="1"/>
          <p:nvPr/>
        </p:nvSpPr>
        <p:spPr>
          <a:xfrm>
            <a:off x="3433013" y="2785104"/>
            <a:ext cx="129234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1">
                <a:ln>
                  <a:noFill/>
                </a:ln>
                <a:solidFill>
                  <a:srgbClr val="24235C"/>
                </a:solidFill>
                <a:effectLst/>
                <a:uLnTx/>
                <a:uFillTx/>
                <a:latin typeface="Meiryo UI"/>
                <a:ea typeface="Meiryo UI"/>
                <a:cs typeface="+mn-cs"/>
              </a:rPr>
              <a:t>データスペースを使った</a:t>
            </a:r>
            <a:endParaRPr kumimoji="0" lang="en-US" altLang="ja-JP" sz="1000" b="0" i="0" u="none" strike="noStrike" kern="0" cap="none" spc="0" normalizeH="0" baseline="0" noProof="1">
              <a:ln>
                <a:noFill/>
              </a:ln>
              <a:solidFill>
                <a:srgbClr val="24235C"/>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1">
                <a:ln>
                  <a:noFill/>
                </a:ln>
                <a:solidFill>
                  <a:srgbClr val="24235C"/>
                </a:solidFill>
                <a:effectLst/>
                <a:uLnTx/>
                <a:uFillTx/>
                <a:latin typeface="Meiryo UI"/>
                <a:ea typeface="Meiryo UI"/>
                <a:cs typeface="+mn-cs"/>
              </a:rPr>
              <a:t>サービス、ソリューション</a:t>
            </a:r>
            <a:endParaRPr kumimoji="0" lang="en-US" altLang="ja-JP" sz="1000" b="0" i="0" u="none" strike="noStrike" kern="0" cap="none" spc="0" normalizeH="0" baseline="0" noProof="1">
              <a:ln>
                <a:noFill/>
              </a:ln>
              <a:solidFill>
                <a:srgbClr val="24235C"/>
              </a:solidFill>
              <a:effectLst/>
              <a:uLnTx/>
              <a:uFillTx/>
              <a:latin typeface="Meiryo UI"/>
              <a:ea typeface="Meiryo UI"/>
              <a:cs typeface="+mn-cs"/>
            </a:endParaRPr>
          </a:p>
        </p:txBody>
      </p:sp>
      <p:sp>
        <p:nvSpPr>
          <p:cNvPr id="135" name="テキスト ボックス 134">
            <a:extLst>
              <a:ext uri="{FF2B5EF4-FFF2-40B4-BE49-F238E27FC236}">
                <a16:creationId xmlns:a16="http://schemas.microsoft.com/office/drawing/2014/main" id="{2AE0E146-D62C-99A4-3CD6-D09421B4451B}"/>
              </a:ext>
            </a:extLst>
          </p:cNvPr>
          <p:cNvSpPr txBox="1"/>
          <p:nvPr/>
        </p:nvSpPr>
        <p:spPr>
          <a:xfrm>
            <a:off x="3445488" y="2342672"/>
            <a:ext cx="138050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1">
                <a:ln>
                  <a:noFill/>
                </a:ln>
                <a:solidFill>
                  <a:srgbClr val="24235C"/>
                </a:solidFill>
                <a:effectLst/>
                <a:uLnTx/>
                <a:uFillTx/>
                <a:latin typeface="Meiryo UI"/>
                <a:ea typeface="Meiryo UI"/>
                <a:cs typeface="+mn-cs"/>
              </a:rPr>
              <a:t>法律、規則、実施機関</a:t>
            </a:r>
            <a:endParaRPr kumimoji="0" lang="en-US" altLang="ja-JP" sz="1000" b="0" i="0" u="none" strike="noStrike" kern="0" cap="none" spc="0" normalizeH="0" baseline="0" noProof="1">
              <a:ln>
                <a:noFill/>
              </a:ln>
              <a:solidFill>
                <a:srgbClr val="24235C"/>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1">
                <a:ln>
                  <a:noFill/>
                </a:ln>
                <a:solidFill>
                  <a:srgbClr val="24235C"/>
                </a:solidFill>
                <a:effectLst/>
                <a:uLnTx/>
                <a:uFillTx/>
                <a:latin typeface="Meiryo UI"/>
                <a:ea typeface="Meiryo UI"/>
                <a:cs typeface="+mn-cs"/>
              </a:rPr>
              <a:t>運営組織</a:t>
            </a:r>
            <a:endParaRPr kumimoji="0" lang="en-US" altLang="ja-JP" sz="1000" b="0" i="0" u="none" strike="noStrike" kern="0" cap="none" spc="0" normalizeH="0" baseline="0" noProof="1">
              <a:ln>
                <a:noFill/>
              </a:ln>
              <a:solidFill>
                <a:srgbClr val="24235C"/>
              </a:solidFill>
              <a:effectLst/>
              <a:uLnTx/>
              <a:uFillTx/>
              <a:latin typeface="Meiryo UI"/>
              <a:ea typeface="Meiryo UI"/>
              <a:cs typeface="+mn-cs"/>
            </a:endParaRPr>
          </a:p>
        </p:txBody>
      </p:sp>
      <p:sp>
        <p:nvSpPr>
          <p:cNvPr id="136" name="テキスト ボックス 135">
            <a:extLst>
              <a:ext uri="{FF2B5EF4-FFF2-40B4-BE49-F238E27FC236}">
                <a16:creationId xmlns:a16="http://schemas.microsoft.com/office/drawing/2014/main" id="{EB67CE35-AE78-CFB1-9071-CCB1B7BC5702}"/>
              </a:ext>
            </a:extLst>
          </p:cNvPr>
          <p:cNvSpPr txBox="1"/>
          <p:nvPr/>
        </p:nvSpPr>
        <p:spPr>
          <a:xfrm>
            <a:off x="3029974" y="3206203"/>
            <a:ext cx="182293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noProof="1">
                <a:solidFill>
                  <a:srgbClr val="FFFFFF"/>
                </a:solidFill>
                <a:latin typeface="Meiryo UI"/>
                <a:ea typeface="Meiryo UI"/>
              </a:rPr>
              <a:t>業界・分野横断の</a:t>
            </a:r>
            <a:r>
              <a:rPr kumimoji="1" lang="ja-JP" altLang="en-US" sz="1000" b="0" i="0" u="none" strike="noStrike" kern="1200" cap="none" spc="0" normalizeH="0" baseline="0" noProof="1">
                <a:ln>
                  <a:noFill/>
                </a:ln>
                <a:solidFill>
                  <a:srgbClr val="FFFFFF"/>
                </a:solidFill>
                <a:effectLst/>
                <a:uLnTx/>
                <a:uFillTx/>
                <a:latin typeface="Meiryo UI"/>
                <a:ea typeface="Meiryo UI"/>
                <a:cs typeface="+mn-cs"/>
              </a:rPr>
              <a:t>データスペース</a:t>
            </a:r>
            <a:endParaRPr kumimoji="1" lang="en-US" altLang="ja-JP" sz="1000" b="0" i="0" u="none" strike="noStrike" kern="1200" cap="none" spc="0" normalizeH="0" baseline="0" noProof="1">
              <a:ln>
                <a:noFill/>
              </a:ln>
              <a:solidFill>
                <a:srgbClr val="FFFFFF"/>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noProof="1">
                <a:solidFill>
                  <a:srgbClr val="FFFFFF"/>
                </a:solidFill>
                <a:latin typeface="Meiryo UI"/>
                <a:ea typeface="Meiryo UI"/>
              </a:rPr>
              <a:t>業界</a:t>
            </a:r>
            <a:r>
              <a:rPr kumimoji="1" lang="ja-JP" altLang="en-US" sz="1000" b="0" i="0" u="none" strike="noStrike" kern="1200" cap="none" spc="0" normalizeH="0" baseline="0" noProof="1">
                <a:ln>
                  <a:noFill/>
                </a:ln>
                <a:solidFill>
                  <a:srgbClr val="FFFFFF"/>
                </a:solidFill>
                <a:effectLst/>
                <a:uLnTx/>
                <a:uFillTx/>
                <a:latin typeface="Meiryo UI"/>
                <a:ea typeface="Meiryo UI"/>
                <a:cs typeface="+mn-cs"/>
              </a:rPr>
              <a:t>・分野ごとのデータスペース</a:t>
            </a:r>
            <a:endParaRPr kumimoji="1" lang="en-US" altLang="ja-JP" sz="1000" b="0" i="0" u="none" strike="noStrike" kern="1200" cap="none" spc="0" normalizeH="0" baseline="0" noProof="1">
              <a:ln>
                <a:noFill/>
              </a:ln>
              <a:solidFill>
                <a:srgbClr val="FFFFFF"/>
              </a:solidFill>
              <a:effectLst/>
              <a:uLnTx/>
              <a:uFillTx/>
              <a:latin typeface="Meiryo UI"/>
              <a:ea typeface="Meiryo UI"/>
              <a:cs typeface="+mn-cs"/>
            </a:endParaRPr>
          </a:p>
        </p:txBody>
      </p:sp>
      <p:sp>
        <p:nvSpPr>
          <p:cNvPr id="137" name="正方形/長方形 136">
            <a:extLst>
              <a:ext uri="{FF2B5EF4-FFF2-40B4-BE49-F238E27FC236}">
                <a16:creationId xmlns:a16="http://schemas.microsoft.com/office/drawing/2014/main" id="{470A83AE-04BA-5B97-ADF5-6522AF1A2D7E}"/>
              </a:ext>
            </a:extLst>
          </p:cNvPr>
          <p:cNvSpPr/>
          <p:nvPr/>
        </p:nvSpPr>
        <p:spPr>
          <a:xfrm>
            <a:off x="4081277" y="4162881"/>
            <a:ext cx="1912519" cy="349546"/>
          </a:xfrm>
          <a:prstGeom prst="rect">
            <a:avLst/>
          </a:prstGeom>
          <a:solidFill>
            <a:srgbClr val="24235C"/>
          </a:solidFill>
          <a:ln w="25400" cap="flat" cmpd="sng" algn="ctr">
            <a:solidFill>
              <a:srgbClr val="24235C">
                <a:shade val="15000"/>
              </a:srgbClr>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1">
                <a:ln>
                  <a:noFill/>
                </a:ln>
                <a:solidFill>
                  <a:srgbClr val="FFFFFF"/>
                </a:solidFill>
                <a:effectLst/>
                <a:uLnTx/>
                <a:uFillTx/>
                <a:latin typeface="Meiryo UI"/>
                <a:ea typeface="Meiryo UI"/>
                <a:cs typeface="+mn-cs"/>
              </a:rPr>
              <a:t>開発環境</a:t>
            </a:r>
            <a:endParaRPr kumimoji="0" lang="en-US" altLang="ja-JP" sz="1800" b="0" i="0" u="none" strike="noStrike" kern="0" cap="none" spc="0" normalizeH="0" baseline="0" noProof="1">
              <a:ln>
                <a:noFill/>
              </a:ln>
              <a:solidFill>
                <a:srgbClr val="FFFFFF"/>
              </a:solidFill>
              <a:effectLst/>
              <a:uLnTx/>
              <a:uFillTx/>
              <a:latin typeface="Meiryo UI"/>
              <a:ea typeface="Meiryo UI"/>
              <a:cs typeface="+mn-cs"/>
            </a:endParaRPr>
          </a:p>
        </p:txBody>
      </p:sp>
      <p:sp>
        <p:nvSpPr>
          <p:cNvPr id="138" name="正方形/長方形 137">
            <a:extLst>
              <a:ext uri="{FF2B5EF4-FFF2-40B4-BE49-F238E27FC236}">
                <a16:creationId xmlns:a16="http://schemas.microsoft.com/office/drawing/2014/main" id="{C4406964-4A59-0664-FF07-1C6AAAB0BEFB}"/>
              </a:ext>
            </a:extLst>
          </p:cNvPr>
          <p:cNvSpPr/>
          <p:nvPr/>
        </p:nvSpPr>
        <p:spPr>
          <a:xfrm>
            <a:off x="4081276" y="4662387"/>
            <a:ext cx="1912519" cy="349546"/>
          </a:xfrm>
          <a:prstGeom prst="rect">
            <a:avLst/>
          </a:prstGeom>
          <a:solidFill>
            <a:srgbClr val="24235C"/>
          </a:solidFill>
          <a:ln w="25400" cap="flat" cmpd="sng" algn="ctr">
            <a:solidFill>
              <a:srgbClr val="24235C">
                <a:shade val="15000"/>
              </a:srgbClr>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1">
                <a:ln>
                  <a:noFill/>
                </a:ln>
                <a:solidFill>
                  <a:srgbClr val="FFFFFF"/>
                </a:solidFill>
                <a:effectLst/>
                <a:uLnTx/>
                <a:uFillTx/>
                <a:latin typeface="Meiryo UI"/>
                <a:ea typeface="Meiryo UI"/>
                <a:cs typeface="+mn-cs"/>
              </a:rPr>
              <a:t>データ活用</a:t>
            </a:r>
            <a:endParaRPr kumimoji="0" lang="en-US" altLang="ja-JP" sz="1800" b="0" i="0" u="none" strike="noStrike" kern="0" cap="none" spc="0" normalizeH="0" baseline="0" noProof="1">
              <a:ln>
                <a:noFill/>
              </a:ln>
              <a:solidFill>
                <a:srgbClr val="FFFFFF"/>
              </a:solidFill>
              <a:effectLst/>
              <a:uLnTx/>
              <a:uFillTx/>
              <a:latin typeface="Meiryo UI"/>
              <a:ea typeface="Meiryo UI"/>
              <a:cs typeface="+mn-cs"/>
            </a:endParaRPr>
          </a:p>
        </p:txBody>
      </p:sp>
      <p:sp>
        <p:nvSpPr>
          <p:cNvPr id="139" name="正方形/長方形 138">
            <a:extLst>
              <a:ext uri="{FF2B5EF4-FFF2-40B4-BE49-F238E27FC236}">
                <a16:creationId xmlns:a16="http://schemas.microsoft.com/office/drawing/2014/main" id="{4D636689-1D19-2753-B0AB-AEA0840E97A5}"/>
              </a:ext>
            </a:extLst>
          </p:cNvPr>
          <p:cNvSpPr/>
          <p:nvPr/>
        </p:nvSpPr>
        <p:spPr>
          <a:xfrm>
            <a:off x="4081275" y="5164194"/>
            <a:ext cx="1912519" cy="349546"/>
          </a:xfrm>
          <a:prstGeom prst="rect">
            <a:avLst/>
          </a:prstGeom>
          <a:solidFill>
            <a:srgbClr val="24235C"/>
          </a:solidFill>
          <a:ln w="25400" cap="flat" cmpd="sng" algn="ctr">
            <a:solidFill>
              <a:srgbClr val="24235C">
                <a:shade val="15000"/>
              </a:srgbClr>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1">
                <a:ln>
                  <a:noFill/>
                </a:ln>
                <a:solidFill>
                  <a:srgbClr val="FFFFFF"/>
                </a:solidFill>
                <a:effectLst/>
                <a:uLnTx/>
                <a:uFillTx/>
                <a:latin typeface="Meiryo UI"/>
                <a:ea typeface="Meiryo UI"/>
                <a:cs typeface="+mn-cs"/>
              </a:rPr>
              <a:t>ガイドライン</a:t>
            </a:r>
            <a:endParaRPr kumimoji="0" lang="en-US" altLang="ja-JP" sz="1800" b="0" i="0" u="none" strike="noStrike" kern="0" cap="none" spc="0" normalizeH="0" baseline="0" noProof="1">
              <a:ln>
                <a:noFill/>
              </a:ln>
              <a:solidFill>
                <a:srgbClr val="FFFFFF"/>
              </a:solidFill>
              <a:effectLst/>
              <a:uLnTx/>
              <a:uFillTx/>
              <a:latin typeface="Meiryo UI"/>
              <a:ea typeface="Meiryo UI"/>
              <a:cs typeface="+mn-cs"/>
            </a:endParaRPr>
          </a:p>
        </p:txBody>
      </p:sp>
      <p:sp>
        <p:nvSpPr>
          <p:cNvPr id="122" name="正方形/長方形 121">
            <a:extLst>
              <a:ext uri="{FF2B5EF4-FFF2-40B4-BE49-F238E27FC236}">
                <a16:creationId xmlns:a16="http://schemas.microsoft.com/office/drawing/2014/main" id="{6E92939D-0CFD-B840-485E-BC81EC6E2038}"/>
              </a:ext>
            </a:extLst>
          </p:cNvPr>
          <p:cNvSpPr/>
          <p:nvPr/>
        </p:nvSpPr>
        <p:spPr>
          <a:xfrm>
            <a:off x="891680" y="4168187"/>
            <a:ext cx="3026505" cy="349546"/>
          </a:xfrm>
          <a:prstGeom prst="rect">
            <a:avLst/>
          </a:prstGeom>
          <a:solidFill>
            <a:srgbClr val="24235C"/>
          </a:solidFill>
          <a:ln w="25400" cap="flat" cmpd="sng" algn="ctr">
            <a:solidFill>
              <a:srgbClr val="24235C">
                <a:shade val="15000"/>
              </a:srgbClr>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1">
                <a:ln>
                  <a:noFill/>
                </a:ln>
                <a:solidFill>
                  <a:srgbClr val="FFFFFF"/>
                </a:solidFill>
                <a:effectLst/>
                <a:uLnTx/>
                <a:uFillTx/>
                <a:latin typeface="Meiryo UI"/>
                <a:ea typeface="Meiryo UI"/>
                <a:cs typeface="+mn-cs"/>
              </a:rPr>
              <a:t>共通サービス</a:t>
            </a:r>
            <a:r>
              <a:rPr kumimoji="0" lang="ja-JP" altLang="en-US" sz="1800" b="0" i="0" u="none" strike="noStrike" kern="0" cap="none" spc="0" normalizeH="0" baseline="0" noProof="1">
                <a:ln>
                  <a:noFill/>
                </a:ln>
                <a:solidFill>
                  <a:srgbClr val="FFFFFF"/>
                </a:solidFill>
                <a:effectLst/>
                <a:uLnTx/>
                <a:uFillTx/>
                <a:latin typeface="Meiryo UI"/>
                <a:ea typeface="Meiryo UI"/>
                <a:cs typeface="+mn-cs"/>
              </a:rPr>
              <a:t>・ツール</a:t>
            </a:r>
            <a:endParaRPr kumimoji="0" lang="en-US" altLang="ja-JP" sz="1800" b="0" i="0" u="none" strike="noStrike" kern="0" cap="none" spc="0" normalizeH="0" baseline="0" noProof="1">
              <a:ln>
                <a:noFill/>
              </a:ln>
              <a:solidFill>
                <a:srgbClr val="FFFFFF"/>
              </a:solidFill>
              <a:effectLst/>
              <a:uLnTx/>
              <a:uFillTx/>
              <a:latin typeface="Meiryo UI"/>
              <a:ea typeface="Meiryo UI"/>
              <a:cs typeface="+mn-cs"/>
            </a:endParaRPr>
          </a:p>
        </p:txBody>
      </p:sp>
      <p:sp>
        <p:nvSpPr>
          <p:cNvPr id="124" name="正方形/長方形 123">
            <a:extLst>
              <a:ext uri="{FF2B5EF4-FFF2-40B4-BE49-F238E27FC236}">
                <a16:creationId xmlns:a16="http://schemas.microsoft.com/office/drawing/2014/main" id="{3D6665EE-396B-9430-0D2A-8F5C2B192C3A}"/>
              </a:ext>
            </a:extLst>
          </p:cNvPr>
          <p:cNvSpPr/>
          <p:nvPr/>
        </p:nvSpPr>
        <p:spPr>
          <a:xfrm>
            <a:off x="891680" y="4662387"/>
            <a:ext cx="3034939" cy="349546"/>
          </a:xfrm>
          <a:prstGeom prst="rect">
            <a:avLst/>
          </a:prstGeom>
          <a:solidFill>
            <a:srgbClr val="24235C"/>
          </a:solidFill>
          <a:ln w="25400" cap="flat" cmpd="sng" algn="ctr">
            <a:solidFill>
              <a:srgbClr val="24235C">
                <a:shade val="15000"/>
              </a:srgbClr>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1">
                <a:ln>
                  <a:noFill/>
                </a:ln>
                <a:solidFill>
                  <a:srgbClr val="FFFFFF"/>
                </a:solidFill>
                <a:effectLst/>
                <a:uLnTx/>
                <a:uFillTx/>
                <a:latin typeface="Meiryo UI"/>
                <a:ea typeface="Meiryo UI"/>
                <a:cs typeface="+mn-cs"/>
              </a:rPr>
              <a:t>共通機能</a:t>
            </a:r>
            <a:endParaRPr kumimoji="0" lang="ja-JP" altLang="en-US" sz="18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125" name="テキスト ボックス 124">
            <a:extLst>
              <a:ext uri="{FF2B5EF4-FFF2-40B4-BE49-F238E27FC236}">
                <a16:creationId xmlns:a16="http://schemas.microsoft.com/office/drawing/2014/main" id="{ADDB5E0E-3FCD-F030-E51F-C88A4A90120F}"/>
              </a:ext>
            </a:extLst>
          </p:cNvPr>
          <p:cNvSpPr txBox="1"/>
          <p:nvPr/>
        </p:nvSpPr>
        <p:spPr>
          <a:xfrm>
            <a:off x="3086920" y="4637105"/>
            <a:ext cx="86113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1">
                <a:ln>
                  <a:noFill/>
                </a:ln>
                <a:solidFill>
                  <a:srgbClr val="FFFFFF"/>
                </a:solidFill>
                <a:effectLst/>
                <a:uLnTx/>
                <a:uFillTx/>
                <a:latin typeface="Meiryo UI"/>
                <a:ea typeface="Meiryo UI"/>
                <a:cs typeface="+mn-cs"/>
              </a:rPr>
              <a:t>コネクタ</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1">
                <a:ln>
                  <a:noFill/>
                </a:ln>
                <a:solidFill>
                  <a:srgbClr val="FFFFFF"/>
                </a:solidFill>
                <a:effectLst/>
                <a:uLnTx/>
                <a:uFillTx/>
                <a:latin typeface="Meiryo UI"/>
                <a:ea typeface="Meiryo UI"/>
                <a:cs typeface="+mn-cs"/>
              </a:rPr>
              <a:t>アクセス制御</a:t>
            </a:r>
          </a:p>
        </p:txBody>
      </p:sp>
      <p:sp>
        <p:nvSpPr>
          <p:cNvPr id="126" name="テキスト ボックス 125">
            <a:extLst>
              <a:ext uri="{FF2B5EF4-FFF2-40B4-BE49-F238E27FC236}">
                <a16:creationId xmlns:a16="http://schemas.microsoft.com/office/drawing/2014/main" id="{472061A6-AF1B-1ED2-ECAF-5D1E6796A1F1}"/>
              </a:ext>
            </a:extLst>
          </p:cNvPr>
          <p:cNvSpPr txBox="1"/>
          <p:nvPr/>
        </p:nvSpPr>
        <p:spPr>
          <a:xfrm>
            <a:off x="3060122" y="4152893"/>
            <a:ext cx="85311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1">
                <a:ln>
                  <a:noFill/>
                </a:ln>
                <a:solidFill>
                  <a:srgbClr val="FFFFFF"/>
                </a:solidFill>
                <a:effectLst/>
                <a:uLnTx/>
                <a:uFillTx/>
                <a:latin typeface="Meiryo UI"/>
                <a:ea typeface="Meiryo UI"/>
                <a:cs typeface="+mn-cs"/>
              </a:rPr>
              <a:t>データ</a:t>
            </a:r>
            <a:r>
              <a:rPr kumimoji="0" lang="en-US" altLang="ja-JP" sz="1000" b="0" i="0" u="none" strike="noStrike" kern="0" cap="none" spc="0" normalizeH="0" baseline="0" noProof="1">
                <a:ln>
                  <a:noFill/>
                </a:ln>
                <a:solidFill>
                  <a:srgbClr val="FFFFFF"/>
                </a:solidFill>
                <a:effectLst/>
                <a:uLnTx/>
                <a:uFillTx/>
                <a:latin typeface="Meiryo UI"/>
                <a:ea typeface="Meiryo UI"/>
                <a:cs typeface="+mn-cs"/>
              </a:rPr>
              <a:t>カタログ</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1">
                <a:ln>
                  <a:noFill/>
                </a:ln>
                <a:solidFill>
                  <a:srgbClr val="FFFFFF"/>
                </a:solidFill>
                <a:effectLst/>
                <a:uLnTx/>
                <a:uFillTx/>
                <a:latin typeface="Meiryo UI"/>
                <a:ea typeface="Meiryo UI"/>
                <a:cs typeface="+mn-cs"/>
              </a:rPr>
              <a:t>辞書、</a:t>
            </a:r>
            <a:r>
              <a:rPr kumimoji="0" lang="en-US" altLang="ja-JP" sz="1000" b="0" i="0" u="none" strike="noStrike" kern="0" cap="none" spc="0" normalizeH="0" baseline="0" noProof="1">
                <a:ln>
                  <a:noFill/>
                </a:ln>
                <a:solidFill>
                  <a:srgbClr val="FFFFFF"/>
                </a:solidFill>
                <a:effectLst/>
                <a:uLnTx/>
                <a:uFillTx/>
                <a:latin typeface="Meiryo UI"/>
                <a:ea typeface="Meiryo UI"/>
                <a:cs typeface="+mn-cs"/>
              </a:rPr>
              <a:t>ID</a:t>
            </a:r>
          </a:p>
        </p:txBody>
      </p:sp>
      <p:sp>
        <p:nvSpPr>
          <p:cNvPr id="123" name="正方形/長方形 122">
            <a:extLst>
              <a:ext uri="{FF2B5EF4-FFF2-40B4-BE49-F238E27FC236}">
                <a16:creationId xmlns:a16="http://schemas.microsoft.com/office/drawing/2014/main" id="{646802E9-0C48-232A-E97C-A03140A49844}"/>
              </a:ext>
            </a:extLst>
          </p:cNvPr>
          <p:cNvSpPr/>
          <p:nvPr/>
        </p:nvSpPr>
        <p:spPr>
          <a:xfrm>
            <a:off x="891680" y="5167741"/>
            <a:ext cx="3034939" cy="349546"/>
          </a:xfrm>
          <a:prstGeom prst="rect">
            <a:avLst/>
          </a:prstGeom>
          <a:solidFill>
            <a:srgbClr val="24235C"/>
          </a:solidFill>
          <a:ln w="25400" cap="flat" cmpd="sng" algn="ctr">
            <a:solidFill>
              <a:srgbClr val="24235C">
                <a:shade val="15000"/>
              </a:srgbClr>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1">
                <a:ln>
                  <a:noFill/>
                </a:ln>
                <a:solidFill>
                  <a:srgbClr val="FFFFFF"/>
                </a:solidFill>
                <a:effectLst/>
                <a:uLnTx/>
                <a:uFillTx/>
                <a:latin typeface="Meiryo UI"/>
                <a:ea typeface="Meiryo UI"/>
                <a:cs typeface="+mn-cs"/>
              </a:rPr>
              <a:t>参照</a:t>
            </a:r>
            <a:r>
              <a:rPr kumimoji="0" lang="en-US" altLang="ja-JP" sz="1800" b="0" i="0" u="none" strike="noStrike" kern="0" cap="none" spc="0" normalizeH="0" baseline="0" noProof="1">
                <a:ln>
                  <a:noFill/>
                </a:ln>
                <a:solidFill>
                  <a:srgbClr val="FFFFFF"/>
                </a:solidFill>
                <a:effectLst/>
                <a:uLnTx/>
                <a:uFillTx/>
                <a:latin typeface="Meiryo UI"/>
                <a:ea typeface="Meiryo UI"/>
                <a:cs typeface="+mn-cs"/>
              </a:rPr>
              <a:t>モデル</a:t>
            </a:r>
            <a:endParaRPr kumimoji="0" lang="ja-JP" altLang="en-US" sz="18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127" name="テキスト ボックス 126">
            <a:extLst>
              <a:ext uri="{FF2B5EF4-FFF2-40B4-BE49-F238E27FC236}">
                <a16:creationId xmlns:a16="http://schemas.microsoft.com/office/drawing/2014/main" id="{C268B4E7-A3AD-5BC7-DEF4-69DE24EE07DD}"/>
              </a:ext>
            </a:extLst>
          </p:cNvPr>
          <p:cNvSpPr txBox="1"/>
          <p:nvPr/>
        </p:nvSpPr>
        <p:spPr>
          <a:xfrm>
            <a:off x="2879121" y="5162420"/>
            <a:ext cx="112723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1">
                <a:ln>
                  <a:noFill/>
                </a:ln>
                <a:solidFill>
                  <a:srgbClr val="FFFFFF"/>
                </a:solidFill>
                <a:effectLst/>
                <a:uLnTx/>
                <a:uFillTx/>
                <a:latin typeface="Meiryo UI"/>
                <a:ea typeface="Meiryo UI"/>
                <a:cs typeface="+mn-cs"/>
              </a:rPr>
              <a:t>技術的なルール</a:t>
            </a:r>
            <a:endParaRPr kumimoji="0" lang="en-US" altLang="ja-JP" sz="1000" b="0" i="0" u="none" strike="noStrike" kern="0" cap="none" spc="0" normalizeH="0" baseline="0" noProof="1">
              <a:ln>
                <a:noFill/>
              </a:ln>
              <a:solidFill>
                <a:srgbClr val="FFFFFF"/>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1">
                <a:ln>
                  <a:noFill/>
                </a:ln>
                <a:solidFill>
                  <a:srgbClr val="FFFFFF"/>
                </a:solidFill>
                <a:effectLst/>
                <a:uLnTx/>
                <a:uFillTx/>
                <a:latin typeface="Meiryo UI"/>
                <a:ea typeface="Meiryo UI"/>
                <a:cs typeface="+mn-cs"/>
              </a:rPr>
              <a:t>データモデル、語彙</a:t>
            </a:r>
            <a:endParaRPr kumimoji="0" lang="en-US" altLang="ja-JP" sz="1000" b="0" i="0" u="none" strike="noStrike" kern="0" cap="none" spc="0" normalizeH="0" baseline="0" noProof="1">
              <a:ln>
                <a:noFill/>
              </a:ln>
              <a:solidFill>
                <a:srgbClr val="FFFFFF"/>
              </a:solidFill>
              <a:effectLst/>
              <a:uLnTx/>
              <a:uFillTx/>
              <a:latin typeface="Meiryo UI"/>
              <a:ea typeface="Meiryo UI"/>
              <a:cs typeface="+mn-cs"/>
            </a:endParaRPr>
          </a:p>
        </p:txBody>
      </p:sp>
      <p:sp>
        <p:nvSpPr>
          <p:cNvPr id="3" name="スライド番号プレースホルダー 1">
            <a:extLst>
              <a:ext uri="{FF2B5EF4-FFF2-40B4-BE49-F238E27FC236}">
                <a16:creationId xmlns:a16="http://schemas.microsoft.com/office/drawing/2014/main" id="{105D8E46-7435-6992-42B8-408318BF49E8}"/>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28</a:t>
            </a:fld>
            <a:endParaRPr lang="ja-JP" altLang="en-US" dirty="0"/>
          </a:p>
        </p:txBody>
      </p:sp>
      <p:sp>
        <p:nvSpPr>
          <p:cNvPr id="2" name="テキスト ボックス 1">
            <a:extLst>
              <a:ext uri="{FF2B5EF4-FFF2-40B4-BE49-F238E27FC236}">
                <a16:creationId xmlns:a16="http://schemas.microsoft.com/office/drawing/2014/main" id="{8001F525-BED1-959E-E8C0-8D667A818D74}"/>
              </a:ext>
            </a:extLst>
          </p:cNvPr>
          <p:cNvSpPr txBox="1"/>
          <p:nvPr/>
        </p:nvSpPr>
        <p:spPr>
          <a:xfrm>
            <a:off x="7220243" y="6041329"/>
            <a:ext cx="3881191" cy="276999"/>
          </a:xfrm>
          <a:prstGeom prst="rect">
            <a:avLst/>
          </a:prstGeom>
          <a:noFill/>
        </p:spPr>
        <p:txBody>
          <a:bodyPr wrap="none" rtlCol="0">
            <a:spAutoFit/>
          </a:bodyPr>
          <a:lstStyle/>
          <a:p>
            <a:r>
              <a:rPr kumimoji="1" lang="en-US" altLang="ja-JP" sz="1200" dirty="0"/>
              <a:t>※</a:t>
            </a:r>
            <a:r>
              <a:rPr kumimoji="1" lang="ja-JP" altLang="en-US" sz="1200" dirty="0"/>
              <a:t>デジタル社会の実現に向けた重点計画で連携強化と記載</a:t>
            </a:r>
          </a:p>
        </p:txBody>
      </p:sp>
    </p:spTree>
    <p:extLst>
      <p:ext uri="{BB962C8B-B14F-4D97-AF65-F5344CB8AC3E}">
        <p14:creationId xmlns:p14="http://schemas.microsoft.com/office/powerpoint/2010/main" val="3626515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57997242-C53B-AD1E-8681-DF6A476DB382}"/>
              </a:ext>
            </a:extLst>
          </p:cNvPr>
          <p:cNvSpPr/>
          <p:nvPr/>
        </p:nvSpPr>
        <p:spPr>
          <a:xfrm>
            <a:off x="9737627" y="3601929"/>
            <a:ext cx="1888496" cy="70341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コンテンツ プレースホルダー 1">
            <a:extLst>
              <a:ext uri="{FF2B5EF4-FFF2-40B4-BE49-F238E27FC236}">
                <a16:creationId xmlns:a16="http://schemas.microsoft.com/office/drawing/2014/main" id="{5878325E-02E5-7B5D-51A2-78E4E75E9564}"/>
              </a:ext>
            </a:extLst>
          </p:cNvPr>
          <p:cNvSpPr>
            <a:spLocks noGrp="1"/>
          </p:cNvSpPr>
          <p:nvPr>
            <p:ph idx="1"/>
          </p:nvPr>
        </p:nvSpPr>
        <p:spPr>
          <a:xfrm>
            <a:off x="1426157" y="2156851"/>
            <a:ext cx="8136944" cy="1296100"/>
          </a:xfrm>
          <a:ln>
            <a:solidFill>
              <a:schemeClr val="tx1"/>
            </a:solidFill>
          </a:ln>
        </p:spPr>
        <p:txBody>
          <a:bodyPr/>
          <a:lstStyle/>
          <a:p>
            <a:pPr marL="0" indent="0">
              <a:buNone/>
            </a:pPr>
            <a:r>
              <a:rPr lang="en-US" altLang="ja-JP" sz="2000" dirty="0">
                <a:solidFill>
                  <a:schemeClr val="tx1"/>
                </a:solidFill>
                <a:latin typeface="+mn-lt"/>
              </a:rPr>
              <a:t>【</a:t>
            </a:r>
            <a:r>
              <a:rPr kumimoji="1" lang="ja-JP" altLang="en-US" sz="2000" dirty="0">
                <a:solidFill>
                  <a:schemeClr val="tx1"/>
                </a:solidFill>
                <a:latin typeface="+mn-lt"/>
              </a:rPr>
              <a:t>目的</a:t>
            </a:r>
            <a:r>
              <a:rPr lang="en-US" altLang="ja-JP" sz="2000" dirty="0">
                <a:solidFill>
                  <a:schemeClr val="tx1"/>
                </a:solidFill>
                <a:latin typeface="+mn-lt"/>
              </a:rPr>
              <a:t>】</a:t>
            </a:r>
            <a:endParaRPr kumimoji="1" lang="en-US" altLang="ja-JP" sz="2000" dirty="0">
              <a:solidFill>
                <a:schemeClr val="tx1"/>
              </a:solidFill>
              <a:latin typeface="+mn-lt"/>
            </a:endParaRPr>
          </a:p>
          <a:p>
            <a:pPr marL="0" indent="0">
              <a:buNone/>
            </a:pPr>
            <a:r>
              <a:rPr kumimoji="1" lang="ja-JP" altLang="en-US" sz="1600" dirty="0">
                <a:solidFill>
                  <a:schemeClr val="tx1"/>
                </a:solidFill>
                <a:latin typeface="+mn-lt"/>
              </a:rPr>
              <a:t>　経済産業省・独立行政法人情報処理推進機構（</a:t>
            </a:r>
            <a:r>
              <a:rPr kumimoji="1" lang="en-US" altLang="ja-JP" sz="1600" dirty="0">
                <a:solidFill>
                  <a:schemeClr val="tx1"/>
                </a:solidFill>
                <a:latin typeface="+mn-lt"/>
              </a:rPr>
              <a:t>IPA</a:t>
            </a:r>
            <a:r>
              <a:rPr kumimoji="1" lang="ja-JP" altLang="en-US" sz="1600" dirty="0">
                <a:solidFill>
                  <a:schemeClr val="tx1"/>
                </a:solidFill>
                <a:latin typeface="+mn-lt"/>
              </a:rPr>
              <a:t>）</a:t>
            </a:r>
            <a:r>
              <a:rPr lang="ja-JP" altLang="en-US" sz="1600" dirty="0">
                <a:solidFill>
                  <a:schemeClr val="tx1"/>
                </a:solidFill>
                <a:latin typeface="+mn-lt"/>
              </a:rPr>
              <a:t>にて</a:t>
            </a:r>
            <a:r>
              <a:rPr kumimoji="1" lang="ja-JP" altLang="en-US" sz="1600" dirty="0">
                <a:solidFill>
                  <a:schemeClr val="tx1"/>
                </a:solidFill>
                <a:latin typeface="+mn-lt"/>
              </a:rPr>
              <a:t> </a:t>
            </a:r>
            <a:endParaRPr kumimoji="1" lang="en-US" altLang="ja-JP" sz="1600" dirty="0">
              <a:solidFill>
                <a:schemeClr val="tx1"/>
              </a:solidFill>
              <a:latin typeface="+mn-lt"/>
            </a:endParaRPr>
          </a:p>
          <a:p>
            <a:pPr marL="0" indent="0">
              <a:buNone/>
            </a:pPr>
            <a:r>
              <a:rPr kumimoji="1" lang="ja-JP" altLang="en-US" sz="1600" dirty="0">
                <a:solidFill>
                  <a:schemeClr val="tx1"/>
                </a:solidFill>
                <a:latin typeface="+mn-lt"/>
              </a:rPr>
              <a:t>　地域の経済発展とウェルビーイングの向上を目指す取組を「地域</a:t>
            </a:r>
            <a:r>
              <a:rPr kumimoji="1" lang="en-US" altLang="ja-JP" sz="1600" dirty="0">
                <a:solidFill>
                  <a:schemeClr val="tx1"/>
                </a:solidFill>
                <a:latin typeface="+mn-lt"/>
              </a:rPr>
              <a:t>DX</a:t>
            </a:r>
            <a:r>
              <a:rPr kumimoji="1" lang="ja-JP" altLang="en-US" sz="1600" dirty="0">
                <a:solidFill>
                  <a:schemeClr val="tx1"/>
                </a:solidFill>
                <a:latin typeface="+mn-lt"/>
              </a:rPr>
              <a:t>推進ラボ」として、</a:t>
            </a:r>
            <a:endParaRPr kumimoji="1" lang="en-US" altLang="ja-JP" sz="1600" dirty="0">
              <a:solidFill>
                <a:schemeClr val="tx1"/>
              </a:solidFill>
              <a:latin typeface="+mn-lt"/>
            </a:endParaRPr>
          </a:p>
          <a:p>
            <a:pPr marL="0" indent="0">
              <a:buNone/>
            </a:pPr>
            <a:r>
              <a:rPr kumimoji="1" lang="ja-JP" altLang="en-US" sz="1600" dirty="0">
                <a:solidFill>
                  <a:schemeClr val="tx1"/>
                </a:solidFill>
                <a:latin typeface="+mn-lt"/>
              </a:rPr>
              <a:t>　地域における</a:t>
            </a:r>
            <a:r>
              <a:rPr kumimoji="1" lang="en-US" altLang="ja-JP" sz="1600" dirty="0">
                <a:solidFill>
                  <a:schemeClr val="tx1"/>
                </a:solidFill>
                <a:latin typeface="+mn-lt"/>
              </a:rPr>
              <a:t>IoT</a:t>
            </a:r>
            <a:r>
              <a:rPr kumimoji="1" lang="ja-JP" altLang="en-US" sz="1600" dirty="0">
                <a:solidFill>
                  <a:schemeClr val="tx1"/>
                </a:solidFill>
                <a:latin typeface="+mn-lt"/>
              </a:rPr>
              <a:t>プロジェクト創出のための取組を「地方版</a:t>
            </a:r>
            <a:r>
              <a:rPr kumimoji="1" lang="en-US" altLang="ja-JP" sz="1600" dirty="0">
                <a:solidFill>
                  <a:schemeClr val="tx1"/>
                </a:solidFill>
                <a:latin typeface="+mn-lt"/>
              </a:rPr>
              <a:t>IoT</a:t>
            </a:r>
            <a:r>
              <a:rPr kumimoji="1" lang="ja-JP" altLang="en-US" sz="1600" dirty="0">
                <a:solidFill>
                  <a:schemeClr val="tx1"/>
                </a:solidFill>
                <a:latin typeface="+mn-lt"/>
              </a:rPr>
              <a:t>推進ラボ」として選定し支援</a:t>
            </a:r>
          </a:p>
        </p:txBody>
      </p:sp>
      <p:sp>
        <p:nvSpPr>
          <p:cNvPr id="3" name="スライド番号プレースホルダー 2">
            <a:extLst>
              <a:ext uri="{FF2B5EF4-FFF2-40B4-BE49-F238E27FC236}">
                <a16:creationId xmlns:a16="http://schemas.microsoft.com/office/drawing/2014/main" id="{9982EC66-9634-6B92-3C40-5ABBC312A3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9" name="コンテンツ プレースホルダー 1">
            <a:extLst>
              <a:ext uri="{FF2B5EF4-FFF2-40B4-BE49-F238E27FC236}">
                <a16:creationId xmlns:a16="http://schemas.microsoft.com/office/drawing/2014/main" id="{ECB57EB6-BB0C-6A78-B3CB-C5D7FE60A04E}"/>
              </a:ext>
            </a:extLst>
          </p:cNvPr>
          <p:cNvSpPr txBox="1">
            <a:spLocks/>
          </p:cNvSpPr>
          <p:nvPr/>
        </p:nvSpPr>
        <p:spPr bwMode="auto">
          <a:xfrm>
            <a:off x="1426156" y="3505791"/>
            <a:ext cx="8136945" cy="2119960"/>
          </a:xfrm>
          <a:prstGeom prst="rect">
            <a:avLst/>
          </a:prstGeom>
          <a:solidFill>
            <a:schemeClr val="bg1">
              <a:alpha val="0"/>
            </a:schemeClr>
          </a:solidFill>
          <a:ln>
            <a:solidFill>
              <a:schemeClr val="tx1"/>
            </a:solidFill>
          </a:ln>
        </p:spPr>
        <p:txBody>
          <a:bodyPr vert="horz" wrap="square" lIns="91440" tIns="45720" rIns="91440" bIns="45720" numCol="1" anchor="t" anchorCtr="0" compatLnSpc="1">
            <a:prstTxWarp prst="textNoShape">
              <a:avLst/>
            </a:prstTxWarp>
          </a:bodyPr>
          <a:lstStyle>
            <a:lvl1pPr marL="342898" indent="-342898" algn="l" rtl="0" eaLnBrk="1" fontAlgn="base" hangingPunct="1">
              <a:spcBef>
                <a:spcPct val="20000"/>
              </a:spcBef>
              <a:spcAft>
                <a:spcPct val="0"/>
              </a:spcAft>
              <a:buClr>
                <a:srgbClr val="000066"/>
              </a:buClr>
              <a:buFont typeface="Wingdings" pitchFamily="2" charset="2"/>
              <a:buChar char="s"/>
              <a:defRPr kumimoji="1" sz="28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lang="en-US" altLang="ja-JP" sz="2000" kern="0" dirty="0">
                <a:solidFill>
                  <a:prstClr val="black"/>
                </a:solidFill>
                <a:latin typeface="Meiryo UI"/>
              </a:rPr>
              <a:t>【</a:t>
            </a:r>
            <a:r>
              <a:rPr kumimoji="1" lang="ja-JP" altLang="en-US" sz="2000" b="0" i="0" u="none" strike="noStrike" kern="0" cap="none" spc="0" normalizeH="0" baseline="0" noProof="0" dirty="0">
                <a:ln>
                  <a:noFill/>
                </a:ln>
                <a:solidFill>
                  <a:prstClr val="black"/>
                </a:solidFill>
                <a:effectLst/>
                <a:uLnTx/>
                <a:uFillTx/>
                <a:latin typeface="Meiryo UI"/>
                <a:ea typeface="Meiryo UI" panose="020B0604030504040204" pitchFamily="34" charset="-128"/>
                <a:cs typeface="+mn-cs"/>
              </a:rPr>
              <a:t>支援内容</a:t>
            </a:r>
            <a:r>
              <a:rPr lang="en-US" altLang="ja-JP" sz="2000" kern="0" dirty="0">
                <a:solidFill>
                  <a:prstClr val="black"/>
                </a:solidFill>
                <a:latin typeface="Meiryo UI"/>
              </a:rPr>
              <a:t>】</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600" b="0" i="0" u="none" strike="noStrike" kern="1200" cap="none" spc="0" normalizeH="0" baseline="0" noProof="0" dirty="0">
                <a:ln>
                  <a:noFill/>
                </a:ln>
                <a:solidFill>
                  <a:prstClr val="black"/>
                </a:solidFill>
                <a:effectLst/>
                <a:uLnTx/>
                <a:uFillTx/>
                <a:latin typeface="Meiryo UI"/>
                <a:ea typeface="メイリオ" panose="020B0604030504040204" pitchFamily="50" charset="-128"/>
                <a:cs typeface="+mn-cs"/>
              </a:rPr>
              <a:t>「地域</a:t>
            </a:r>
            <a:r>
              <a:rPr kumimoji="1" lang="en-US" altLang="ja-JP" sz="1600" b="0" i="0" u="none" strike="noStrike" kern="1200" cap="none" spc="0" normalizeH="0" baseline="0" noProof="0" dirty="0">
                <a:ln>
                  <a:noFill/>
                </a:ln>
                <a:solidFill>
                  <a:prstClr val="black"/>
                </a:solidFill>
                <a:effectLst/>
                <a:uLnTx/>
                <a:uFillTx/>
                <a:latin typeface="Meiryo UI"/>
                <a:ea typeface="メイリオ" panose="020B0604030504040204" pitchFamily="50" charset="-128"/>
                <a:cs typeface="+mn-cs"/>
              </a:rPr>
              <a:t>DX</a:t>
            </a:r>
            <a:r>
              <a:rPr kumimoji="1" lang="ja-JP" altLang="en-US" sz="1600" b="0" i="0" u="none" strike="noStrike" kern="1200" cap="none" spc="0" normalizeH="0" baseline="0" noProof="0" dirty="0">
                <a:ln>
                  <a:noFill/>
                </a:ln>
                <a:solidFill>
                  <a:prstClr val="black"/>
                </a:solidFill>
                <a:effectLst/>
                <a:uLnTx/>
                <a:uFillTx/>
                <a:latin typeface="Meiryo UI"/>
                <a:ea typeface="メイリオ" panose="020B0604030504040204" pitchFamily="50" charset="-128"/>
                <a:cs typeface="+mn-cs"/>
              </a:rPr>
              <a:t>推進ラボ」</a:t>
            </a:r>
            <a:r>
              <a:rPr kumimoji="1" lang="ja-JP" altLang="en-US" sz="1600" b="0" i="0" u="none" strike="noStrike" kern="1200" cap="none" spc="0" normalizeH="0" baseline="0" noProof="0" dirty="0">
                <a:ln>
                  <a:noFill/>
                </a:ln>
                <a:solidFill>
                  <a:srgbClr val="1A1A1A"/>
                </a:solidFill>
                <a:effectLst/>
                <a:uLnTx/>
                <a:uFillTx/>
                <a:latin typeface="Meiryo UI"/>
                <a:ea typeface="メイリオ" panose="020B0604030504040204" pitchFamily="50" charset="-128"/>
                <a:cs typeface="+mn-cs"/>
              </a:rPr>
              <a:t>に選定された取組は希望に応じて以下の支援を受けられる</a:t>
            </a:r>
            <a:endParaRPr kumimoji="1" lang="en-US" altLang="ja-JP" sz="1600" b="0" i="0" u="none" strike="noStrike" kern="1200" cap="none" spc="0" normalizeH="0" baseline="0" noProof="0" dirty="0">
              <a:ln>
                <a:noFill/>
              </a:ln>
              <a:solidFill>
                <a:srgbClr val="1A1A1A"/>
              </a:solidFill>
              <a:effectLst/>
              <a:uLnTx/>
              <a:uFillTx/>
              <a:latin typeface="Meiryo UI"/>
              <a:ea typeface="メイリオ" panose="020B0604030504040204" pitchFamily="50" charset="-128"/>
              <a:cs typeface="+mn-cs"/>
            </a:endParaRPr>
          </a:p>
          <a:p>
            <a:pPr marL="0" marR="0" lvl="0" indent="0" algn="l" defTabSz="914400" rtl="0" eaLnBrk="1" fontAlgn="base" latinLnBrk="0" hangingPunct="1">
              <a:lnSpc>
                <a:spcPct val="100000"/>
              </a:lnSpc>
              <a:spcBef>
                <a:spcPct val="20000"/>
              </a:spcBef>
              <a:spcAft>
                <a:spcPct val="0"/>
              </a:spcAft>
              <a:buClr>
                <a:srgbClr val="000066"/>
              </a:buClr>
              <a:buSzTx/>
              <a:buNone/>
              <a:tabLst/>
              <a:defRPr/>
            </a:pPr>
            <a:r>
              <a:rPr kumimoji="1" lang="ja-JP" altLang="en-US" sz="1600" b="0" i="0" u="none" strike="noStrike" kern="1200" cap="none" spc="0" normalizeH="0" baseline="0" noProof="0" dirty="0">
                <a:ln>
                  <a:noFill/>
                </a:ln>
                <a:solidFill>
                  <a:srgbClr val="1A1A1A"/>
                </a:solidFill>
                <a:effectLst/>
                <a:uLnTx/>
                <a:uFillTx/>
                <a:latin typeface="Meiryo UI"/>
                <a:ea typeface="メイリオ" panose="020B0604030504040204" pitchFamily="50" charset="-128"/>
                <a:cs typeface="+mn-cs"/>
              </a:rPr>
              <a:t>　・「地域</a:t>
            </a:r>
            <a:r>
              <a:rPr kumimoji="1" lang="en-US" altLang="ja-JP" sz="1600" b="0" i="0" u="none" strike="noStrike" kern="1200" cap="none" spc="0" normalizeH="0" baseline="0" noProof="0" dirty="0">
                <a:ln>
                  <a:noFill/>
                </a:ln>
                <a:solidFill>
                  <a:srgbClr val="1A1A1A"/>
                </a:solidFill>
                <a:effectLst/>
                <a:uLnTx/>
                <a:uFillTx/>
                <a:latin typeface="Meiryo UI"/>
                <a:ea typeface="メイリオ" panose="020B0604030504040204" pitchFamily="50" charset="-128"/>
                <a:cs typeface="+mn-cs"/>
              </a:rPr>
              <a:t>DX</a:t>
            </a:r>
            <a:r>
              <a:rPr kumimoji="1" lang="ja-JP" altLang="en-US" sz="1600" b="0" i="0" u="none" strike="noStrike" kern="1200" cap="none" spc="0" normalizeH="0" baseline="0" noProof="0" dirty="0">
                <a:ln>
                  <a:noFill/>
                </a:ln>
                <a:solidFill>
                  <a:srgbClr val="1A1A1A"/>
                </a:solidFill>
                <a:effectLst/>
                <a:uLnTx/>
                <a:uFillTx/>
                <a:latin typeface="Meiryo UI"/>
                <a:ea typeface="メイリオ" panose="020B0604030504040204" pitchFamily="50" charset="-128"/>
                <a:cs typeface="+mn-cs"/>
              </a:rPr>
              <a:t>推進ラボ」マークの使用権付与</a:t>
            </a:r>
          </a:p>
          <a:p>
            <a:pPr marL="0" marR="0" lvl="0" indent="0" algn="l" defTabSz="914400" rtl="0" eaLnBrk="1" fontAlgn="base" latinLnBrk="0" hangingPunct="1">
              <a:lnSpc>
                <a:spcPct val="100000"/>
              </a:lnSpc>
              <a:spcBef>
                <a:spcPct val="20000"/>
              </a:spcBef>
              <a:spcAft>
                <a:spcPct val="0"/>
              </a:spcAft>
              <a:buClr>
                <a:srgbClr val="000066"/>
              </a:buClr>
              <a:buSzTx/>
              <a:buNone/>
              <a:tabLst/>
              <a:defRPr/>
            </a:pPr>
            <a:r>
              <a:rPr kumimoji="1" lang="ja-JP" altLang="en-US" sz="1600" b="0" i="0" u="none" strike="noStrike" kern="1200" cap="none" spc="0" normalizeH="0" baseline="0" noProof="0" dirty="0">
                <a:ln>
                  <a:noFill/>
                </a:ln>
                <a:solidFill>
                  <a:srgbClr val="1A1A1A"/>
                </a:solidFill>
                <a:effectLst/>
                <a:uLnTx/>
                <a:uFillTx/>
                <a:latin typeface="Meiryo UI"/>
                <a:ea typeface="メイリオ" panose="020B0604030504040204" pitchFamily="50" charset="-128"/>
                <a:cs typeface="+mn-cs"/>
              </a:rPr>
              <a:t>　・ポータルサイト、ラボイベント等による広報</a:t>
            </a:r>
          </a:p>
          <a:p>
            <a:pPr marL="0" marR="0" lvl="0" indent="0" algn="l" defTabSz="914400" rtl="0" eaLnBrk="1" fontAlgn="base" latinLnBrk="0" hangingPunct="1">
              <a:lnSpc>
                <a:spcPct val="100000"/>
              </a:lnSpc>
              <a:spcBef>
                <a:spcPct val="20000"/>
              </a:spcBef>
              <a:spcAft>
                <a:spcPct val="0"/>
              </a:spcAft>
              <a:buClr>
                <a:srgbClr val="000066"/>
              </a:buClr>
              <a:buSzTx/>
              <a:buNone/>
              <a:tabLst/>
              <a:defRPr/>
            </a:pPr>
            <a:r>
              <a:rPr kumimoji="1" lang="ja-JP" altLang="en-US" sz="1600" b="0" i="0" u="none" strike="noStrike" kern="1200" cap="none" spc="0" normalizeH="0" baseline="0" noProof="0" dirty="0">
                <a:ln>
                  <a:noFill/>
                </a:ln>
                <a:solidFill>
                  <a:srgbClr val="1A1A1A"/>
                </a:solidFill>
                <a:effectLst/>
                <a:uLnTx/>
                <a:uFillTx/>
                <a:latin typeface="Meiryo UI"/>
                <a:ea typeface="メイリオ" panose="020B0604030504040204" pitchFamily="50" charset="-128"/>
                <a:cs typeface="+mn-cs"/>
              </a:rPr>
              <a:t>　・地域のプロジェクト・企業等の実現・発展に資するメンターの派遣</a:t>
            </a:r>
          </a:p>
          <a:p>
            <a:pPr marL="0" marR="0" lvl="0" indent="0" algn="l" defTabSz="914400" rtl="0" eaLnBrk="1" fontAlgn="base" latinLnBrk="0" hangingPunct="1">
              <a:lnSpc>
                <a:spcPct val="100000"/>
              </a:lnSpc>
              <a:spcBef>
                <a:spcPct val="20000"/>
              </a:spcBef>
              <a:spcAft>
                <a:spcPct val="0"/>
              </a:spcAft>
              <a:buClr>
                <a:srgbClr val="000066"/>
              </a:buClr>
              <a:buSzTx/>
              <a:buNone/>
              <a:tabLst/>
              <a:defRPr/>
            </a:pPr>
            <a:r>
              <a:rPr kumimoji="1" lang="ja-JP" altLang="en-US" sz="1600" b="0" i="0" u="none" strike="noStrike" kern="1200" cap="none" spc="0" normalizeH="0" baseline="0" noProof="0" dirty="0">
                <a:ln>
                  <a:noFill/>
                </a:ln>
                <a:solidFill>
                  <a:srgbClr val="1A1A1A"/>
                </a:solidFill>
                <a:effectLst/>
                <a:uLnTx/>
                <a:uFillTx/>
                <a:latin typeface="Meiryo UI"/>
                <a:ea typeface="メイリオ" panose="020B0604030504040204" pitchFamily="50" charset="-128"/>
                <a:cs typeface="+mn-cs"/>
              </a:rPr>
              <a:t>　・他地域との交流機会の創出</a:t>
            </a:r>
          </a:p>
          <a:p>
            <a:pPr marL="0" marR="0" lvl="0" indent="0" algn="l" defTabSz="914400" rtl="0" eaLnBrk="1" fontAlgn="base" latinLnBrk="0" hangingPunct="1">
              <a:lnSpc>
                <a:spcPct val="100000"/>
              </a:lnSpc>
              <a:spcBef>
                <a:spcPct val="20000"/>
              </a:spcBef>
              <a:spcAft>
                <a:spcPct val="0"/>
              </a:spcAft>
              <a:buClr>
                <a:srgbClr val="000066"/>
              </a:buClr>
              <a:buSzTx/>
              <a:buNone/>
              <a:tabLst/>
              <a:defRPr/>
            </a:pPr>
            <a:r>
              <a:rPr kumimoji="1" lang="ja-JP" altLang="en-US" sz="1600" b="0" i="0" u="none" strike="noStrike" kern="1200" cap="none" spc="0" normalizeH="0" baseline="0" noProof="0" dirty="0">
                <a:ln>
                  <a:noFill/>
                </a:ln>
                <a:solidFill>
                  <a:srgbClr val="1A1A1A"/>
                </a:solidFill>
                <a:effectLst/>
                <a:uLnTx/>
                <a:uFillTx/>
                <a:latin typeface="Meiryo UI"/>
                <a:ea typeface="メイリオ" panose="020B0604030504040204" pitchFamily="50" charset="-128"/>
                <a:cs typeface="+mn-cs"/>
              </a:rPr>
              <a:t>　・中堅・中小企業等の</a:t>
            </a:r>
            <a:r>
              <a:rPr kumimoji="1" lang="en-US" altLang="ja-JP" sz="1600" b="0" i="0" u="none" strike="noStrike" kern="1200" cap="none" spc="0" normalizeH="0" baseline="0" noProof="0" dirty="0">
                <a:ln>
                  <a:noFill/>
                </a:ln>
                <a:solidFill>
                  <a:srgbClr val="1A1A1A"/>
                </a:solidFill>
                <a:effectLst/>
                <a:uLnTx/>
                <a:uFillTx/>
                <a:latin typeface="Meiryo UI"/>
                <a:ea typeface="メイリオ" panose="020B0604030504040204" pitchFamily="50" charset="-128"/>
                <a:cs typeface="+mn-cs"/>
              </a:rPr>
              <a:t>DX</a:t>
            </a:r>
            <a:r>
              <a:rPr kumimoji="1" lang="ja-JP" altLang="en-US" sz="1600" b="0" i="0" u="none" strike="noStrike" kern="1200" cap="none" spc="0" normalizeH="0" baseline="0" noProof="0" dirty="0">
                <a:ln>
                  <a:noFill/>
                </a:ln>
                <a:solidFill>
                  <a:srgbClr val="1A1A1A"/>
                </a:solidFill>
                <a:effectLst/>
                <a:uLnTx/>
                <a:uFillTx/>
                <a:latin typeface="Meiryo UI"/>
                <a:ea typeface="メイリオ" panose="020B0604030504040204" pitchFamily="50" charset="-128"/>
                <a:cs typeface="+mn-cs"/>
              </a:rPr>
              <a:t>優良事例を紹介する「</a:t>
            </a:r>
            <a:r>
              <a:rPr kumimoji="1" lang="en-US" altLang="ja-JP" sz="1600" b="0" i="0" u="none" strike="noStrike" kern="1200" cap="none" spc="0" normalizeH="0" baseline="0" noProof="0" dirty="0">
                <a:ln>
                  <a:noFill/>
                </a:ln>
                <a:solidFill>
                  <a:srgbClr val="1A1A1A"/>
                </a:solidFill>
                <a:effectLst/>
                <a:uLnTx/>
                <a:uFillTx/>
                <a:latin typeface="Meiryo UI"/>
                <a:ea typeface="メイリオ" panose="020B0604030504040204" pitchFamily="50" charset="-128"/>
                <a:cs typeface="+mn-cs"/>
              </a:rPr>
              <a:t>DX</a:t>
            </a:r>
            <a:r>
              <a:rPr kumimoji="1" lang="ja-JP" altLang="en-US" sz="1600" b="0" i="0" u="none" strike="noStrike" kern="1200" cap="none" spc="0" normalizeH="0" baseline="0" noProof="0" dirty="0">
                <a:ln>
                  <a:noFill/>
                </a:ln>
                <a:solidFill>
                  <a:srgbClr val="1A1A1A"/>
                </a:solidFill>
                <a:effectLst/>
                <a:uLnTx/>
                <a:uFillTx/>
                <a:latin typeface="Meiryo UI"/>
                <a:ea typeface="メイリオ" panose="020B0604030504040204" pitchFamily="50" charset="-128"/>
                <a:cs typeface="+mn-cs"/>
              </a:rPr>
              <a:t>セレクション」への推薦資格付与</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endParaRPr kumimoji="1" lang="en-US" altLang="ja-JP" sz="1800" b="0" i="0" u="none" strike="noStrike" kern="0" cap="none" spc="0" normalizeH="0" baseline="0" noProof="0" dirty="0">
              <a:ln>
                <a:noFill/>
              </a:ln>
              <a:solidFill>
                <a:prstClr val="black"/>
              </a:solidFill>
              <a:effectLst/>
              <a:uLnTx/>
              <a:uFillTx/>
              <a:latin typeface="Meiryo UI"/>
              <a:ea typeface="Meiryo UI" panose="020B0604030504040204" pitchFamily="34" charset="-128"/>
              <a:cs typeface="+mn-cs"/>
            </a:endParaRPr>
          </a:p>
        </p:txBody>
      </p:sp>
      <p:sp>
        <p:nvSpPr>
          <p:cNvPr id="10" name="コンテンツ プレースホルダー 1">
            <a:extLst>
              <a:ext uri="{FF2B5EF4-FFF2-40B4-BE49-F238E27FC236}">
                <a16:creationId xmlns:a16="http://schemas.microsoft.com/office/drawing/2014/main" id="{4A694543-B9CC-4075-9548-FCF4E28981CA}"/>
              </a:ext>
            </a:extLst>
          </p:cNvPr>
          <p:cNvSpPr txBox="1">
            <a:spLocks/>
          </p:cNvSpPr>
          <p:nvPr/>
        </p:nvSpPr>
        <p:spPr bwMode="auto">
          <a:xfrm>
            <a:off x="1426155" y="5673976"/>
            <a:ext cx="8136945" cy="1013904"/>
          </a:xfrm>
          <a:prstGeom prst="rect">
            <a:avLst/>
          </a:prstGeom>
          <a:solidFill>
            <a:schemeClr val="bg1">
              <a:alpha val="0"/>
            </a:schemeClr>
          </a:solidFill>
          <a:ln>
            <a:solidFill>
              <a:schemeClr val="tx1"/>
            </a:solidFill>
          </a:ln>
        </p:spPr>
        <p:txBody>
          <a:bodyPr vert="horz" wrap="square" lIns="91440" tIns="45720" rIns="91440" bIns="45720" numCol="1" anchor="t" anchorCtr="0" compatLnSpc="1">
            <a:prstTxWarp prst="textNoShape">
              <a:avLst/>
            </a:prstTxWarp>
          </a:bodyPr>
          <a:lstStyle>
            <a:lvl1pPr marL="342898" indent="-342898" algn="l" rtl="0" eaLnBrk="1" fontAlgn="base" hangingPunct="1">
              <a:spcBef>
                <a:spcPct val="20000"/>
              </a:spcBef>
              <a:spcAft>
                <a:spcPct val="0"/>
              </a:spcAft>
              <a:buClr>
                <a:srgbClr val="000066"/>
              </a:buClr>
              <a:buFont typeface="Wingdings" pitchFamily="2" charset="2"/>
              <a:buChar char="s"/>
              <a:defRPr kumimoji="1" sz="28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lang="en-US" altLang="ja-JP" sz="2000" kern="0" dirty="0">
                <a:solidFill>
                  <a:prstClr val="black"/>
                </a:solidFill>
                <a:latin typeface="Meiryo UI"/>
              </a:rPr>
              <a:t>【</a:t>
            </a:r>
            <a:r>
              <a:rPr kumimoji="1" lang="ja-JP" altLang="en-US" sz="2000" b="0" i="0" u="none" strike="noStrike" kern="0" cap="none" spc="0" normalizeH="0" baseline="0" noProof="0" dirty="0">
                <a:ln>
                  <a:noFill/>
                </a:ln>
                <a:solidFill>
                  <a:prstClr val="black"/>
                </a:solidFill>
                <a:effectLst/>
                <a:uLnTx/>
                <a:uFillTx/>
                <a:latin typeface="Meiryo UI"/>
                <a:ea typeface="Meiryo UI" panose="020B0604030504040204" pitchFamily="34" charset="-128"/>
                <a:cs typeface="+mn-cs"/>
              </a:rPr>
              <a:t>今後の方向性</a:t>
            </a:r>
            <a:r>
              <a:rPr kumimoji="1" lang="en-US" altLang="ja-JP" sz="2000" b="0" i="0" u="none" strike="noStrike" kern="0" cap="none" spc="0" normalizeH="0" baseline="0" noProof="0" dirty="0">
                <a:ln>
                  <a:noFill/>
                </a:ln>
                <a:solidFill>
                  <a:prstClr val="black"/>
                </a:solidFill>
                <a:effectLst/>
                <a:uLnTx/>
                <a:uFillTx/>
                <a:latin typeface="Meiryo UI"/>
                <a:ea typeface="Meiryo UI" panose="020B0604030504040204" pitchFamily="34" charset="-128"/>
                <a:cs typeface="+mn-cs"/>
              </a:rPr>
              <a:t>】</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600" b="0" i="0" u="none" strike="noStrike" kern="0" cap="none" spc="0" normalizeH="0" baseline="0" noProof="0" dirty="0">
                <a:ln>
                  <a:noFill/>
                </a:ln>
                <a:solidFill>
                  <a:prstClr val="black"/>
                </a:solidFill>
                <a:effectLst/>
                <a:uLnTx/>
                <a:uFillTx/>
                <a:latin typeface="Meiryo UI"/>
                <a:ea typeface="Meiryo UI" panose="020B0604030504040204" pitchFamily="34" charset="-128"/>
                <a:cs typeface="+mn-cs"/>
              </a:rPr>
              <a:t>　・企業・地方のデジタル化に向けた技術課題の支援、窓口</a:t>
            </a:r>
            <a:endParaRPr kumimoji="1" lang="en-US" altLang="ja-JP" sz="1600" b="0" i="0" u="none" strike="noStrike" kern="0" cap="none" spc="0" normalizeH="0" baseline="0" noProof="0" dirty="0">
              <a:ln>
                <a:noFill/>
              </a:ln>
              <a:solidFill>
                <a:prstClr val="black"/>
              </a:solidFill>
              <a:effectLst/>
              <a:uLnTx/>
              <a:uFillTx/>
              <a:latin typeface="Meiryo UI"/>
              <a:ea typeface="Meiryo UI" panose="020B0604030504040204" pitchFamily="34" charset="-128"/>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600" b="0" i="0" u="none" strike="noStrike" kern="0" cap="none" spc="0" normalizeH="0" baseline="0" noProof="0" dirty="0">
                <a:ln>
                  <a:noFill/>
                </a:ln>
                <a:solidFill>
                  <a:prstClr val="black"/>
                </a:solidFill>
                <a:effectLst/>
                <a:uLnTx/>
                <a:uFillTx/>
                <a:latin typeface="Meiryo UI"/>
                <a:ea typeface="Meiryo UI" panose="020B0604030504040204" pitchFamily="34" charset="-128"/>
                <a:cs typeface="+mn-cs"/>
              </a:rPr>
              <a:t>　・デジタル人材の育成</a:t>
            </a:r>
            <a:endParaRPr kumimoji="1" lang="en-US" altLang="ja-JP" sz="1600" b="0" i="0" u="none" strike="noStrike" kern="0" cap="none" spc="0" normalizeH="0" baseline="0" noProof="0" dirty="0">
              <a:ln>
                <a:noFill/>
              </a:ln>
              <a:solidFill>
                <a:prstClr val="black"/>
              </a:solidFill>
              <a:effectLst/>
              <a:uLnTx/>
              <a:uFillTx/>
              <a:latin typeface="Meiryo UI"/>
              <a:ea typeface="Meiryo UI" panose="020B0604030504040204" pitchFamily="34" charset="-128"/>
              <a:cs typeface="+mn-cs"/>
            </a:endParaRPr>
          </a:p>
        </p:txBody>
      </p:sp>
      <p:pic>
        <p:nvPicPr>
          <p:cNvPr id="5" name="Picture 4">
            <a:extLst>
              <a:ext uri="{FF2B5EF4-FFF2-40B4-BE49-F238E27FC236}">
                <a16:creationId xmlns:a16="http://schemas.microsoft.com/office/drawing/2014/main" id="{17AE7149-A5CE-942D-1DC7-16385F285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020" y="2078476"/>
            <a:ext cx="895075" cy="597910"/>
          </a:xfrm>
          <a:prstGeom prst="rect">
            <a:avLst/>
          </a:prstGeom>
          <a:noFill/>
          <a:extLst>
            <a:ext uri="{909E8E84-426E-40DD-AFC4-6F175D3DCCD1}">
              <a14:hiddenFill xmlns:a14="http://schemas.microsoft.com/office/drawing/2010/main">
                <a:solidFill>
                  <a:srgbClr val="FFFFFF"/>
                </a:solidFill>
              </a14:hiddenFill>
            </a:ext>
          </a:extLst>
        </p:spPr>
      </p:pic>
      <p:sp>
        <p:nvSpPr>
          <p:cNvPr id="6" name="コンテンツ プレースホルダー 1">
            <a:extLst>
              <a:ext uri="{FF2B5EF4-FFF2-40B4-BE49-F238E27FC236}">
                <a16:creationId xmlns:a16="http://schemas.microsoft.com/office/drawing/2014/main" id="{A69CA4EF-3801-FD49-5790-D9D94B48C7FA}"/>
              </a:ext>
            </a:extLst>
          </p:cNvPr>
          <p:cNvSpPr txBox="1">
            <a:spLocks/>
          </p:cNvSpPr>
          <p:nvPr/>
        </p:nvSpPr>
        <p:spPr bwMode="auto">
          <a:xfrm>
            <a:off x="334963" y="1268414"/>
            <a:ext cx="9949859" cy="505258"/>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342898" indent="-342898" algn="l" rtl="0" eaLnBrk="1" fontAlgn="base" hangingPunct="1">
              <a:spcBef>
                <a:spcPct val="20000"/>
              </a:spcBef>
              <a:spcAft>
                <a:spcPct val="0"/>
              </a:spcAft>
              <a:buClr>
                <a:srgbClr val="000066"/>
              </a:buClr>
              <a:buFont typeface="Wingdings" pitchFamily="2" charset="2"/>
              <a:buChar char="s"/>
              <a:defRPr kumimoji="1" sz="28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indent="0">
              <a:buFont typeface="Wingdings" pitchFamily="2" charset="2"/>
              <a:buNone/>
            </a:pPr>
            <a:r>
              <a:rPr lang="ja-JP" altLang="en-US" sz="2400" kern="0" dirty="0">
                <a:solidFill>
                  <a:schemeClr val="tx1"/>
                </a:solidFill>
              </a:rPr>
              <a:t>■国内各地にデジタル化支援組織がある。今後連携して推進することを検討。</a:t>
            </a:r>
            <a:endParaRPr lang="en-US" altLang="ja-JP" sz="2400" kern="0" dirty="0">
              <a:solidFill>
                <a:schemeClr val="tx1"/>
              </a:solidFill>
            </a:endParaRPr>
          </a:p>
        </p:txBody>
      </p:sp>
      <p:sp>
        <p:nvSpPr>
          <p:cNvPr id="11" name="タイトル 3">
            <a:extLst>
              <a:ext uri="{FF2B5EF4-FFF2-40B4-BE49-F238E27FC236}">
                <a16:creationId xmlns:a16="http://schemas.microsoft.com/office/drawing/2014/main" id="{8A0ECFAD-BCD4-D8C8-3B01-054B35A40D0E}"/>
              </a:ext>
            </a:extLst>
          </p:cNvPr>
          <p:cNvSpPr>
            <a:spLocks noGrp="1"/>
          </p:cNvSpPr>
          <p:nvPr>
            <p:ph type="title"/>
          </p:nvPr>
        </p:nvSpPr>
        <p:spPr>
          <a:xfrm>
            <a:off x="657469" y="200023"/>
            <a:ext cx="10696331" cy="676276"/>
          </a:xfrm>
        </p:spPr>
        <p:txBody>
          <a:bodyPr anchor="b"/>
          <a:lstStyle/>
          <a:p>
            <a:r>
              <a:rPr kumimoji="1" lang="ja-JP" altLang="en-US" dirty="0"/>
              <a:t>国内データスペース支援体制</a:t>
            </a:r>
          </a:p>
        </p:txBody>
      </p:sp>
      <p:sp>
        <p:nvSpPr>
          <p:cNvPr id="8" name="テキスト ボックス 7">
            <a:extLst>
              <a:ext uri="{FF2B5EF4-FFF2-40B4-BE49-F238E27FC236}">
                <a16:creationId xmlns:a16="http://schemas.microsoft.com/office/drawing/2014/main" id="{4E827780-1C2A-B996-661A-4BE012D97B31}"/>
              </a:ext>
            </a:extLst>
          </p:cNvPr>
          <p:cNvSpPr txBox="1"/>
          <p:nvPr/>
        </p:nvSpPr>
        <p:spPr>
          <a:xfrm>
            <a:off x="1602377" y="1761099"/>
            <a:ext cx="6096000" cy="369332"/>
          </a:xfrm>
          <a:prstGeom prst="rect">
            <a:avLst/>
          </a:prstGeom>
          <a:noFill/>
        </p:spPr>
        <p:txBody>
          <a:bodyPr wrap="square">
            <a:spAutoFit/>
          </a:bodyPr>
          <a:lstStyle/>
          <a:p>
            <a:pPr marL="0" indent="0">
              <a:buFont typeface="Wingdings" pitchFamily="2" charset="2"/>
              <a:buNone/>
            </a:pPr>
            <a:r>
              <a:rPr kumimoji="1" lang="ja-JP" altLang="en-US" sz="1800" dirty="0">
                <a:solidFill>
                  <a:schemeClr val="tx1"/>
                </a:solidFill>
              </a:rPr>
              <a:t>例：経産省・</a:t>
            </a:r>
            <a:r>
              <a:rPr kumimoji="1" lang="en-US" altLang="ja-JP" sz="1800" dirty="0">
                <a:solidFill>
                  <a:schemeClr val="tx1"/>
                </a:solidFill>
              </a:rPr>
              <a:t>IPA</a:t>
            </a:r>
            <a:r>
              <a:rPr kumimoji="1" lang="ja-JP" altLang="en-US" sz="1800" dirty="0">
                <a:solidFill>
                  <a:schemeClr val="tx1"/>
                </a:solidFill>
              </a:rPr>
              <a:t>　地域</a:t>
            </a:r>
            <a:r>
              <a:rPr kumimoji="1" lang="en-US" altLang="ja-JP" sz="1800" dirty="0">
                <a:solidFill>
                  <a:schemeClr val="tx1"/>
                </a:solidFill>
              </a:rPr>
              <a:t>DX</a:t>
            </a:r>
            <a:r>
              <a:rPr kumimoji="1" lang="ja-JP" altLang="en-US" sz="1800" dirty="0">
                <a:solidFill>
                  <a:schemeClr val="tx1"/>
                </a:solidFill>
              </a:rPr>
              <a:t>推進ラボ／地方版</a:t>
            </a:r>
            <a:r>
              <a:rPr kumimoji="1" lang="en-US" altLang="ja-JP" sz="1800" dirty="0">
                <a:solidFill>
                  <a:schemeClr val="tx1"/>
                </a:solidFill>
              </a:rPr>
              <a:t>IoT</a:t>
            </a:r>
            <a:r>
              <a:rPr kumimoji="1" lang="ja-JP" altLang="en-US" sz="1800" dirty="0">
                <a:solidFill>
                  <a:schemeClr val="tx1"/>
                </a:solidFill>
              </a:rPr>
              <a:t>推進ラボ</a:t>
            </a:r>
            <a:endParaRPr lang="ja-JP" altLang="en-US" sz="1800" kern="0" dirty="0">
              <a:solidFill>
                <a:schemeClr val="tx1"/>
              </a:solidFill>
            </a:endParaRPr>
          </a:p>
        </p:txBody>
      </p:sp>
      <p:pic>
        <p:nvPicPr>
          <p:cNvPr id="12" name="Picture 2">
            <a:extLst>
              <a:ext uri="{FF2B5EF4-FFF2-40B4-BE49-F238E27FC236}">
                <a16:creationId xmlns:a16="http://schemas.microsoft.com/office/drawing/2014/main" id="{A443D1E1-D107-04B5-3C95-8834B97A90B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9954210" y="3730138"/>
            <a:ext cx="1501139" cy="597908"/>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a16="http://schemas.microsoft.com/office/drawing/2014/main" id="{1E82AAFD-2160-8561-E724-ADDC321F7C9E}"/>
              </a:ext>
            </a:extLst>
          </p:cNvPr>
          <p:cNvSpPr/>
          <p:nvPr/>
        </p:nvSpPr>
        <p:spPr>
          <a:xfrm>
            <a:off x="9737625" y="4460381"/>
            <a:ext cx="1888496" cy="70341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26" name="Picture 2">
            <a:extLst>
              <a:ext uri="{FF2B5EF4-FFF2-40B4-BE49-F238E27FC236}">
                <a16:creationId xmlns:a16="http://schemas.microsoft.com/office/drawing/2014/main" id="{8B354764-74ED-9BE9-C1E2-79164A9C83D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9862288" y="4565883"/>
            <a:ext cx="1569307" cy="597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313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C0A07CD-6CAC-2635-9316-488A159BFBF7}"/>
              </a:ext>
            </a:extLst>
          </p:cNvPr>
          <p:cNvSpPr>
            <a:spLocks noGrp="1"/>
          </p:cNvSpPr>
          <p:nvPr>
            <p:ph type="title"/>
          </p:nvPr>
        </p:nvSpPr>
        <p:spPr>
          <a:xfrm>
            <a:off x="656453" y="229934"/>
            <a:ext cx="8063871" cy="676276"/>
          </a:xfrm>
        </p:spPr>
        <p:txBody>
          <a:bodyPr/>
          <a:lstStyle/>
          <a:p>
            <a:r>
              <a:rPr lang="ja-JP" altLang="en-US" noProof="1"/>
              <a:t>目次</a:t>
            </a:r>
            <a:endParaRPr lang="ja-JP" altLang="en-US" dirty="0"/>
          </a:p>
        </p:txBody>
      </p:sp>
      <p:sp>
        <p:nvSpPr>
          <p:cNvPr id="32" name="スライド番号プレースホルダー 3">
            <a:extLst>
              <a:ext uri="{FF2B5EF4-FFF2-40B4-BE49-F238E27FC236}">
                <a16:creationId xmlns:a16="http://schemas.microsoft.com/office/drawing/2014/main" id="{7BF4D9DD-D91C-5459-644D-2DA382728FC5}"/>
              </a:ext>
            </a:extLst>
          </p:cNvPr>
          <p:cNvSpPr>
            <a:spLocks noGrp="1"/>
          </p:cNvSpPr>
          <p:nvPr>
            <p:ph type="sldNum" sz="quarter" idx="12"/>
          </p:nvPr>
        </p:nvSpPr>
        <p:spPr>
          <a:xfrm>
            <a:off x="9227864" y="6454031"/>
            <a:ext cx="2844800" cy="28733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cxnSp>
        <p:nvCxnSpPr>
          <p:cNvPr id="2" name="直線コネクタ 1">
            <a:extLst>
              <a:ext uri="{FF2B5EF4-FFF2-40B4-BE49-F238E27FC236}">
                <a16:creationId xmlns:a16="http://schemas.microsoft.com/office/drawing/2014/main" id="{7D79F43F-EF47-B854-0647-EA7276408585}"/>
              </a:ext>
            </a:extLst>
          </p:cNvPr>
          <p:cNvCxnSpPr>
            <a:cxnSpLocks/>
            <a:endCxn id="15" idx="4"/>
          </p:cNvCxnSpPr>
          <p:nvPr/>
        </p:nvCxnSpPr>
        <p:spPr bwMode="auto">
          <a:xfrm>
            <a:off x="896647" y="1774161"/>
            <a:ext cx="0" cy="2040020"/>
          </a:xfrm>
          <a:prstGeom prst="line">
            <a:avLst/>
          </a:prstGeom>
          <a:noFill/>
          <a:ln w="25400" cap="flat" cmpd="sng" algn="ctr">
            <a:solidFill>
              <a:srgbClr val="000000">
                <a:lumMod val="65000"/>
                <a:lumOff val="35000"/>
              </a:srgbClr>
            </a:solidFill>
            <a:prstDash val="solid"/>
            <a:miter/>
            <a:headEnd type="none" w="med" len="med"/>
            <a:tailEnd type="none" w="med" len="med"/>
          </a:ln>
          <a:effectLst>
            <a:outerShdw blurRad="40000" dist="20000" dir="5400000" rotWithShape="0">
              <a:srgbClr val="000000">
                <a:alpha val="38000"/>
              </a:srgbClr>
            </a:outerShdw>
          </a:effectLst>
        </p:spPr>
      </p:cxnSp>
      <p:sp>
        <p:nvSpPr>
          <p:cNvPr id="11" name="正方形/長方形 10">
            <a:extLst>
              <a:ext uri="{FF2B5EF4-FFF2-40B4-BE49-F238E27FC236}">
                <a16:creationId xmlns:a16="http://schemas.microsoft.com/office/drawing/2014/main" id="{E1445961-5DBF-9C30-A0EE-68C06299D1BA}"/>
              </a:ext>
            </a:extLst>
          </p:cNvPr>
          <p:cNvSpPr/>
          <p:nvPr/>
        </p:nvSpPr>
        <p:spPr bwMode="gray">
          <a:xfrm>
            <a:off x="1032378" y="1873985"/>
            <a:ext cx="2676610" cy="361385"/>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srgbClr val="000000"/>
                </a:solidFill>
                <a:effectLst/>
                <a:uLnTx/>
                <a:uFillTx/>
              </a:rPr>
              <a:t>背景</a:t>
            </a:r>
            <a:endParaRPr kumimoji="0" lang="en-US" altLang="ja-JP" sz="1800" b="1" i="0" u="none" strike="noStrike" kern="0" cap="none" spc="0" normalizeH="0" baseline="0" noProof="0" dirty="0">
              <a:ln>
                <a:noFill/>
              </a:ln>
              <a:solidFill>
                <a:srgbClr val="000000"/>
              </a:solidFill>
              <a:effectLst/>
              <a:uLnTx/>
              <a:uFillTx/>
            </a:endParaRPr>
          </a:p>
        </p:txBody>
      </p:sp>
      <p:sp>
        <p:nvSpPr>
          <p:cNvPr id="12" name="楕円 11">
            <a:extLst>
              <a:ext uri="{FF2B5EF4-FFF2-40B4-BE49-F238E27FC236}">
                <a16:creationId xmlns:a16="http://schemas.microsoft.com/office/drawing/2014/main" id="{86A96145-BE57-E0D4-3612-625149F93B39}"/>
              </a:ext>
            </a:extLst>
          </p:cNvPr>
          <p:cNvSpPr/>
          <p:nvPr/>
        </p:nvSpPr>
        <p:spPr bwMode="gray">
          <a:xfrm>
            <a:off x="824639" y="1982669"/>
            <a:ext cx="144016" cy="144016"/>
          </a:xfrm>
          <a:prstGeom prst="ellipse">
            <a:avLst/>
          </a:prstGeom>
          <a:solidFill>
            <a:srgbClr val="000000">
              <a:lumMod val="65000"/>
              <a:lumOff val="35000"/>
            </a:srgbClr>
          </a:solidFill>
          <a:ln w="9525" cap="flat" cmpd="sng" algn="ctr">
            <a:solidFill>
              <a:srgbClr val="000000">
                <a:lumMod val="65000"/>
                <a:lumOff val="35000"/>
              </a:srgb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endParaRPr>
          </a:p>
        </p:txBody>
      </p:sp>
      <p:sp>
        <p:nvSpPr>
          <p:cNvPr id="13" name="楕円 12">
            <a:extLst>
              <a:ext uri="{FF2B5EF4-FFF2-40B4-BE49-F238E27FC236}">
                <a16:creationId xmlns:a16="http://schemas.microsoft.com/office/drawing/2014/main" id="{3DC3AE5E-F8D8-C657-3BFD-4545EF508D48}"/>
              </a:ext>
            </a:extLst>
          </p:cNvPr>
          <p:cNvSpPr/>
          <p:nvPr/>
        </p:nvSpPr>
        <p:spPr bwMode="gray">
          <a:xfrm>
            <a:off x="824639" y="2545168"/>
            <a:ext cx="144016" cy="144016"/>
          </a:xfrm>
          <a:prstGeom prst="ellipse">
            <a:avLst/>
          </a:prstGeom>
          <a:solidFill>
            <a:srgbClr val="000000">
              <a:lumMod val="65000"/>
              <a:lumOff val="35000"/>
            </a:srgbClr>
          </a:solidFill>
          <a:ln w="9525" cap="flat" cmpd="sng" algn="ctr">
            <a:solidFill>
              <a:srgbClr val="000000">
                <a:lumMod val="65000"/>
                <a:lumOff val="35000"/>
              </a:srgb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endParaRPr>
          </a:p>
        </p:txBody>
      </p:sp>
      <p:sp>
        <p:nvSpPr>
          <p:cNvPr id="14" name="楕円 13">
            <a:extLst>
              <a:ext uri="{FF2B5EF4-FFF2-40B4-BE49-F238E27FC236}">
                <a16:creationId xmlns:a16="http://schemas.microsoft.com/office/drawing/2014/main" id="{8DD202B3-7B72-5C70-5D48-D3906B18CCB6}"/>
              </a:ext>
            </a:extLst>
          </p:cNvPr>
          <p:cNvSpPr/>
          <p:nvPr/>
        </p:nvSpPr>
        <p:spPr bwMode="gray">
          <a:xfrm>
            <a:off x="824639" y="3107667"/>
            <a:ext cx="144016" cy="144016"/>
          </a:xfrm>
          <a:prstGeom prst="ellipse">
            <a:avLst/>
          </a:prstGeom>
          <a:solidFill>
            <a:srgbClr val="000000">
              <a:lumMod val="65000"/>
              <a:lumOff val="35000"/>
            </a:srgbClr>
          </a:solidFill>
          <a:ln w="9525" cap="flat" cmpd="sng" algn="ctr">
            <a:solidFill>
              <a:srgbClr val="000000">
                <a:lumMod val="65000"/>
                <a:lumOff val="35000"/>
              </a:srgb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endParaRPr>
          </a:p>
        </p:txBody>
      </p:sp>
      <p:sp>
        <p:nvSpPr>
          <p:cNvPr id="15" name="楕円 14">
            <a:extLst>
              <a:ext uri="{FF2B5EF4-FFF2-40B4-BE49-F238E27FC236}">
                <a16:creationId xmlns:a16="http://schemas.microsoft.com/office/drawing/2014/main" id="{6ACC978A-26D6-C6EF-7AD5-3CD57160C3D5}"/>
              </a:ext>
            </a:extLst>
          </p:cNvPr>
          <p:cNvSpPr/>
          <p:nvPr/>
        </p:nvSpPr>
        <p:spPr bwMode="gray">
          <a:xfrm>
            <a:off x="824639" y="3670165"/>
            <a:ext cx="144016" cy="144016"/>
          </a:xfrm>
          <a:prstGeom prst="ellipse">
            <a:avLst/>
          </a:prstGeom>
          <a:solidFill>
            <a:srgbClr val="000000">
              <a:lumMod val="65000"/>
              <a:lumOff val="35000"/>
            </a:srgbClr>
          </a:solidFill>
          <a:ln w="9525" cap="flat" cmpd="sng" algn="ctr">
            <a:solidFill>
              <a:srgbClr val="000000">
                <a:lumMod val="65000"/>
                <a:lumOff val="35000"/>
              </a:srgb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endParaRPr>
          </a:p>
        </p:txBody>
      </p:sp>
      <p:sp>
        <p:nvSpPr>
          <p:cNvPr id="18" name="正方形/長方形 17">
            <a:extLst>
              <a:ext uri="{FF2B5EF4-FFF2-40B4-BE49-F238E27FC236}">
                <a16:creationId xmlns:a16="http://schemas.microsoft.com/office/drawing/2014/main" id="{82180868-FD9F-7623-876B-E72A8333782B}"/>
              </a:ext>
            </a:extLst>
          </p:cNvPr>
          <p:cNvSpPr/>
          <p:nvPr/>
        </p:nvSpPr>
        <p:spPr bwMode="gray">
          <a:xfrm>
            <a:off x="1032378" y="2436484"/>
            <a:ext cx="2676610" cy="361385"/>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srgbClr val="000000"/>
                </a:solidFill>
                <a:effectLst/>
                <a:uLnTx/>
                <a:uFillTx/>
              </a:rPr>
              <a:t>データスペースとは</a:t>
            </a:r>
            <a:endParaRPr kumimoji="0" lang="en-US" altLang="ja-JP" sz="1800" b="1" i="0" u="none" strike="noStrike" kern="0" cap="none" spc="0" normalizeH="0" baseline="0" noProof="0" dirty="0">
              <a:ln>
                <a:noFill/>
              </a:ln>
              <a:solidFill>
                <a:srgbClr val="000000"/>
              </a:solidFill>
              <a:effectLst/>
              <a:uLnTx/>
              <a:uFillTx/>
            </a:endParaRPr>
          </a:p>
        </p:txBody>
      </p:sp>
      <p:sp>
        <p:nvSpPr>
          <p:cNvPr id="19" name="正方形/長方形 18">
            <a:extLst>
              <a:ext uri="{FF2B5EF4-FFF2-40B4-BE49-F238E27FC236}">
                <a16:creationId xmlns:a16="http://schemas.microsoft.com/office/drawing/2014/main" id="{73FF8E8E-0A64-3215-3D79-7CE2B524576C}"/>
              </a:ext>
            </a:extLst>
          </p:cNvPr>
          <p:cNvSpPr/>
          <p:nvPr/>
        </p:nvSpPr>
        <p:spPr bwMode="gray">
          <a:xfrm>
            <a:off x="1032378" y="2998983"/>
            <a:ext cx="2676610" cy="361385"/>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kumimoji="0" lang="ja-JP" altLang="en-US" sz="1800" b="1" i="0" u="none" strike="noStrike" kern="0" cap="none" spc="0" normalizeH="0" baseline="0" noProof="0" dirty="0">
                <a:ln>
                  <a:noFill/>
                </a:ln>
                <a:solidFill>
                  <a:srgbClr val="000000"/>
                </a:solidFill>
                <a:effectLst/>
                <a:uLnTx/>
                <a:uFillTx/>
              </a:rPr>
              <a:t>データスペース推進のための組織体制</a:t>
            </a:r>
            <a:endParaRPr kumimoji="0" lang="en-US" altLang="ja-JP" sz="1800" b="1" i="0" u="none" strike="noStrike" kern="0" cap="none" spc="0" normalizeH="0" baseline="0" noProof="0" dirty="0">
              <a:ln>
                <a:noFill/>
              </a:ln>
              <a:solidFill>
                <a:srgbClr val="000000"/>
              </a:solidFill>
              <a:effectLst/>
              <a:uLnTx/>
              <a:uFillTx/>
            </a:endParaRPr>
          </a:p>
        </p:txBody>
      </p:sp>
      <p:sp>
        <p:nvSpPr>
          <p:cNvPr id="21" name="正方形/長方形 20">
            <a:extLst>
              <a:ext uri="{FF2B5EF4-FFF2-40B4-BE49-F238E27FC236}">
                <a16:creationId xmlns:a16="http://schemas.microsoft.com/office/drawing/2014/main" id="{68FBBC6B-FD19-4DE2-2B59-D4436941444A}"/>
              </a:ext>
            </a:extLst>
          </p:cNvPr>
          <p:cNvSpPr/>
          <p:nvPr/>
        </p:nvSpPr>
        <p:spPr bwMode="gray">
          <a:xfrm>
            <a:off x="1032378" y="3561481"/>
            <a:ext cx="2676610" cy="361385"/>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ja-JP" altLang="en-US" b="1" dirty="0">
                <a:solidFill>
                  <a:schemeClr val="tx2"/>
                </a:solidFill>
              </a:rPr>
              <a:t>国内・海外のデータ連携事例</a:t>
            </a:r>
          </a:p>
        </p:txBody>
      </p:sp>
      <p:sp>
        <p:nvSpPr>
          <p:cNvPr id="24" name="正方形/長方形 23">
            <a:extLst>
              <a:ext uri="{FF2B5EF4-FFF2-40B4-BE49-F238E27FC236}">
                <a16:creationId xmlns:a16="http://schemas.microsoft.com/office/drawing/2014/main" id="{77F97F45-E94D-BA86-BB0C-D0CDC9107932}"/>
              </a:ext>
            </a:extLst>
          </p:cNvPr>
          <p:cNvSpPr/>
          <p:nvPr/>
        </p:nvSpPr>
        <p:spPr bwMode="gray">
          <a:xfrm>
            <a:off x="4653998" y="1873985"/>
            <a:ext cx="1363777" cy="361385"/>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srgbClr val="000000"/>
                </a:solidFill>
                <a:effectLst/>
                <a:uLnTx/>
                <a:uFillTx/>
              </a:rPr>
              <a:t>・・・</a:t>
            </a:r>
            <a:r>
              <a:rPr kumimoji="0" lang="en-US" altLang="ja-JP" sz="1800" b="1" i="0" u="none" strike="noStrike" kern="0" cap="none" spc="0" normalizeH="0" baseline="0" noProof="0" dirty="0">
                <a:ln>
                  <a:noFill/>
                </a:ln>
                <a:solidFill>
                  <a:srgbClr val="000000"/>
                </a:solidFill>
                <a:effectLst/>
                <a:uLnTx/>
                <a:uFillTx/>
              </a:rPr>
              <a:t>P5</a:t>
            </a:r>
          </a:p>
        </p:txBody>
      </p:sp>
      <p:sp>
        <p:nvSpPr>
          <p:cNvPr id="25" name="正方形/長方形 24">
            <a:extLst>
              <a:ext uri="{FF2B5EF4-FFF2-40B4-BE49-F238E27FC236}">
                <a16:creationId xmlns:a16="http://schemas.microsoft.com/office/drawing/2014/main" id="{9197146A-D922-3075-BE27-39664DE831D8}"/>
              </a:ext>
            </a:extLst>
          </p:cNvPr>
          <p:cNvSpPr/>
          <p:nvPr/>
        </p:nvSpPr>
        <p:spPr bwMode="gray">
          <a:xfrm>
            <a:off x="4653998" y="2436484"/>
            <a:ext cx="1363777" cy="361385"/>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srgbClr val="000000"/>
                </a:solidFill>
                <a:effectLst/>
                <a:uLnTx/>
                <a:uFillTx/>
              </a:rPr>
              <a:t>・・・</a:t>
            </a:r>
            <a:r>
              <a:rPr kumimoji="0" lang="en-US" altLang="ja-JP" sz="1800" b="1" i="0" u="none" strike="noStrike" kern="0" cap="none" spc="0" normalizeH="0" baseline="0" noProof="0" dirty="0">
                <a:ln>
                  <a:noFill/>
                </a:ln>
                <a:solidFill>
                  <a:srgbClr val="000000"/>
                </a:solidFill>
                <a:effectLst/>
                <a:uLnTx/>
                <a:uFillTx/>
              </a:rPr>
              <a:t>P9</a:t>
            </a:r>
          </a:p>
        </p:txBody>
      </p:sp>
      <p:sp>
        <p:nvSpPr>
          <p:cNvPr id="26" name="正方形/長方形 25">
            <a:extLst>
              <a:ext uri="{FF2B5EF4-FFF2-40B4-BE49-F238E27FC236}">
                <a16:creationId xmlns:a16="http://schemas.microsoft.com/office/drawing/2014/main" id="{993C4906-51B3-3749-F165-9D48DB9900E0}"/>
              </a:ext>
            </a:extLst>
          </p:cNvPr>
          <p:cNvSpPr/>
          <p:nvPr/>
        </p:nvSpPr>
        <p:spPr bwMode="gray">
          <a:xfrm>
            <a:off x="4653998" y="2998983"/>
            <a:ext cx="1363777" cy="361385"/>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srgbClr val="000000"/>
                </a:solidFill>
                <a:effectLst/>
                <a:uLnTx/>
                <a:uFillTx/>
              </a:rPr>
              <a:t>・・・</a:t>
            </a:r>
            <a:r>
              <a:rPr kumimoji="0" lang="en-US" altLang="ja-JP" sz="1800" b="1" i="0" u="none" strike="noStrike" kern="0" cap="none" spc="0" normalizeH="0" baseline="0" noProof="0" dirty="0">
                <a:ln>
                  <a:noFill/>
                </a:ln>
                <a:solidFill>
                  <a:srgbClr val="000000"/>
                </a:solidFill>
                <a:effectLst/>
                <a:uLnTx/>
                <a:uFillTx/>
              </a:rPr>
              <a:t>P25</a:t>
            </a:r>
          </a:p>
        </p:txBody>
      </p:sp>
      <p:sp>
        <p:nvSpPr>
          <p:cNvPr id="27" name="正方形/長方形 26">
            <a:extLst>
              <a:ext uri="{FF2B5EF4-FFF2-40B4-BE49-F238E27FC236}">
                <a16:creationId xmlns:a16="http://schemas.microsoft.com/office/drawing/2014/main" id="{6D811C03-9D95-D8F2-0293-DF7CA95058FC}"/>
              </a:ext>
            </a:extLst>
          </p:cNvPr>
          <p:cNvSpPr/>
          <p:nvPr/>
        </p:nvSpPr>
        <p:spPr bwMode="gray">
          <a:xfrm>
            <a:off x="4653998" y="3561481"/>
            <a:ext cx="1363777" cy="361385"/>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srgbClr val="000000"/>
                </a:solidFill>
                <a:effectLst/>
                <a:uLnTx/>
                <a:uFillTx/>
              </a:rPr>
              <a:t>・・・</a:t>
            </a:r>
            <a:r>
              <a:rPr kumimoji="0" lang="en-US" altLang="ja-JP" sz="1800" b="1" i="0" u="none" strike="noStrike" kern="0" cap="none" spc="0" normalizeH="0" baseline="0" noProof="0" dirty="0">
                <a:ln>
                  <a:noFill/>
                </a:ln>
                <a:solidFill>
                  <a:srgbClr val="000000"/>
                </a:solidFill>
                <a:effectLst/>
                <a:uLnTx/>
                <a:uFillTx/>
              </a:rPr>
              <a:t>P30</a:t>
            </a:r>
          </a:p>
        </p:txBody>
      </p:sp>
      <p:sp>
        <p:nvSpPr>
          <p:cNvPr id="28" name="正方形/長方形 27">
            <a:extLst>
              <a:ext uri="{FF2B5EF4-FFF2-40B4-BE49-F238E27FC236}">
                <a16:creationId xmlns:a16="http://schemas.microsoft.com/office/drawing/2014/main" id="{A736CA9C-3DB5-B161-FBAF-6F8F535E2D5C}"/>
              </a:ext>
            </a:extLst>
          </p:cNvPr>
          <p:cNvSpPr/>
          <p:nvPr/>
        </p:nvSpPr>
        <p:spPr bwMode="gray">
          <a:xfrm>
            <a:off x="334963" y="1304266"/>
            <a:ext cx="2219459" cy="469895"/>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chemeClr val="bg1"/>
                </a:solidFill>
                <a:effectLst/>
                <a:uLnTx/>
                <a:uFillTx/>
              </a:rPr>
              <a:t>第</a:t>
            </a:r>
            <a:r>
              <a:rPr kumimoji="0" lang="en-US" altLang="ja-JP" sz="2400" b="1" i="0" u="none" strike="noStrike" kern="0" cap="none" spc="0" normalizeH="0" baseline="0" noProof="0" dirty="0">
                <a:ln>
                  <a:noFill/>
                </a:ln>
                <a:solidFill>
                  <a:schemeClr val="bg1"/>
                </a:solidFill>
                <a:effectLst/>
                <a:uLnTx/>
                <a:uFillTx/>
              </a:rPr>
              <a:t>1</a:t>
            </a:r>
            <a:r>
              <a:rPr kumimoji="0" lang="ja-JP" altLang="en-US" sz="2400" b="1" kern="0" dirty="0">
                <a:solidFill>
                  <a:schemeClr val="bg1"/>
                </a:solidFill>
              </a:rPr>
              <a:t>部</a:t>
            </a:r>
            <a:r>
              <a:rPr kumimoji="0" lang="ja-JP" altLang="en-US" sz="2400" b="1" i="0" u="none" strike="noStrike" kern="0" cap="none" spc="0" normalizeH="0" baseline="0" noProof="0" dirty="0">
                <a:ln>
                  <a:noFill/>
                </a:ln>
                <a:solidFill>
                  <a:schemeClr val="bg1"/>
                </a:solidFill>
                <a:effectLst/>
                <a:uLnTx/>
                <a:uFillTx/>
              </a:rPr>
              <a:t>　概要編</a:t>
            </a:r>
            <a:endParaRPr kumimoji="0" lang="en-US" altLang="ja-JP" sz="2400" b="1" i="0" u="none" strike="noStrike" kern="0" cap="none" spc="0" normalizeH="0" baseline="0" noProof="0" dirty="0">
              <a:ln>
                <a:noFill/>
              </a:ln>
              <a:solidFill>
                <a:schemeClr val="bg1"/>
              </a:solidFill>
              <a:effectLst/>
              <a:uLnTx/>
              <a:uFillTx/>
            </a:endParaRPr>
          </a:p>
        </p:txBody>
      </p:sp>
      <p:cxnSp>
        <p:nvCxnSpPr>
          <p:cNvPr id="29" name="直線コネクタ 28">
            <a:extLst>
              <a:ext uri="{FF2B5EF4-FFF2-40B4-BE49-F238E27FC236}">
                <a16:creationId xmlns:a16="http://schemas.microsoft.com/office/drawing/2014/main" id="{7F6FC99E-5BE3-1EEF-DF55-9E114C4E0A51}"/>
              </a:ext>
            </a:extLst>
          </p:cNvPr>
          <p:cNvCxnSpPr>
            <a:cxnSpLocks/>
            <a:endCxn id="35" idx="4"/>
          </p:cNvCxnSpPr>
          <p:nvPr/>
        </p:nvCxnSpPr>
        <p:spPr bwMode="auto">
          <a:xfrm flipH="1">
            <a:off x="904374" y="4686011"/>
            <a:ext cx="449" cy="927863"/>
          </a:xfrm>
          <a:prstGeom prst="line">
            <a:avLst/>
          </a:prstGeom>
          <a:noFill/>
          <a:ln w="25400" cap="flat" cmpd="sng" algn="ctr">
            <a:solidFill>
              <a:srgbClr val="000000">
                <a:lumMod val="65000"/>
                <a:lumOff val="35000"/>
              </a:srgbClr>
            </a:solidFill>
            <a:prstDash val="solid"/>
            <a:miter/>
            <a:headEnd type="none" w="med" len="med"/>
            <a:tailEnd type="none" w="med" len="med"/>
          </a:ln>
          <a:effectLst>
            <a:outerShdw blurRad="40000" dist="20000" dir="5400000" rotWithShape="0">
              <a:srgbClr val="000000">
                <a:alpha val="38000"/>
              </a:srgbClr>
            </a:outerShdw>
          </a:effectLst>
        </p:spPr>
      </p:cxnSp>
      <p:sp>
        <p:nvSpPr>
          <p:cNvPr id="30" name="正方形/長方形 29">
            <a:extLst>
              <a:ext uri="{FF2B5EF4-FFF2-40B4-BE49-F238E27FC236}">
                <a16:creationId xmlns:a16="http://schemas.microsoft.com/office/drawing/2014/main" id="{CB65607A-EA13-4ACE-433C-44E4B404C4EA}"/>
              </a:ext>
            </a:extLst>
          </p:cNvPr>
          <p:cNvSpPr/>
          <p:nvPr/>
        </p:nvSpPr>
        <p:spPr bwMode="gray">
          <a:xfrm>
            <a:off x="1002222" y="4842900"/>
            <a:ext cx="2676610" cy="361385"/>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srgbClr val="000000"/>
                </a:solidFill>
                <a:effectLst/>
                <a:uLnTx/>
                <a:uFillTx/>
              </a:rPr>
              <a:t>デジタル基盤</a:t>
            </a:r>
            <a:endParaRPr kumimoji="0" lang="en-US" altLang="ja-JP" sz="1800" b="1" i="0" u="none" strike="noStrike" kern="0" cap="none" spc="0" normalizeH="0" baseline="0" noProof="0" dirty="0">
              <a:ln>
                <a:noFill/>
              </a:ln>
              <a:solidFill>
                <a:srgbClr val="000000"/>
              </a:solidFill>
              <a:effectLst/>
              <a:uLnTx/>
              <a:uFillTx/>
            </a:endParaRPr>
          </a:p>
        </p:txBody>
      </p:sp>
      <p:sp>
        <p:nvSpPr>
          <p:cNvPr id="34" name="楕円 33">
            <a:extLst>
              <a:ext uri="{FF2B5EF4-FFF2-40B4-BE49-F238E27FC236}">
                <a16:creationId xmlns:a16="http://schemas.microsoft.com/office/drawing/2014/main" id="{AE8DF36F-7596-CCA5-143E-C7B1B0ACB24E}"/>
              </a:ext>
            </a:extLst>
          </p:cNvPr>
          <p:cNvSpPr/>
          <p:nvPr/>
        </p:nvSpPr>
        <p:spPr bwMode="gray">
          <a:xfrm>
            <a:off x="835185" y="4951584"/>
            <a:ext cx="144016" cy="144016"/>
          </a:xfrm>
          <a:prstGeom prst="ellipse">
            <a:avLst/>
          </a:prstGeom>
          <a:solidFill>
            <a:srgbClr val="000000">
              <a:lumMod val="65000"/>
              <a:lumOff val="35000"/>
            </a:srgbClr>
          </a:solidFill>
          <a:ln w="9525" cap="flat" cmpd="sng" algn="ctr">
            <a:solidFill>
              <a:srgbClr val="000000">
                <a:lumMod val="65000"/>
                <a:lumOff val="35000"/>
              </a:srgb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endParaRPr>
          </a:p>
        </p:txBody>
      </p:sp>
      <p:sp>
        <p:nvSpPr>
          <p:cNvPr id="35" name="楕円 34">
            <a:extLst>
              <a:ext uri="{FF2B5EF4-FFF2-40B4-BE49-F238E27FC236}">
                <a16:creationId xmlns:a16="http://schemas.microsoft.com/office/drawing/2014/main" id="{3175FE16-51FB-824C-2323-EA4CB5DDE2B8}"/>
              </a:ext>
            </a:extLst>
          </p:cNvPr>
          <p:cNvSpPr/>
          <p:nvPr/>
        </p:nvSpPr>
        <p:spPr bwMode="gray">
          <a:xfrm>
            <a:off x="832366" y="5469858"/>
            <a:ext cx="144016" cy="144016"/>
          </a:xfrm>
          <a:prstGeom prst="ellipse">
            <a:avLst/>
          </a:prstGeom>
          <a:solidFill>
            <a:srgbClr val="000000">
              <a:lumMod val="65000"/>
              <a:lumOff val="35000"/>
            </a:srgbClr>
          </a:solidFill>
          <a:ln w="9525" cap="flat" cmpd="sng" algn="ctr">
            <a:solidFill>
              <a:srgbClr val="000000">
                <a:lumMod val="65000"/>
                <a:lumOff val="35000"/>
              </a:srgb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endParaRPr>
          </a:p>
        </p:txBody>
      </p:sp>
      <p:sp>
        <p:nvSpPr>
          <p:cNvPr id="36" name="正方形/長方形 35">
            <a:extLst>
              <a:ext uri="{FF2B5EF4-FFF2-40B4-BE49-F238E27FC236}">
                <a16:creationId xmlns:a16="http://schemas.microsoft.com/office/drawing/2014/main" id="{606E40E2-4D1F-D88D-957B-7B3CDC91C56C}"/>
              </a:ext>
            </a:extLst>
          </p:cNvPr>
          <p:cNvSpPr/>
          <p:nvPr/>
        </p:nvSpPr>
        <p:spPr bwMode="gray">
          <a:xfrm>
            <a:off x="1010371" y="5361174"/>
            <a:ext cx="2676610" cy="361385"/>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srgbClr val="000000"/>
                </a:solidFill>
                <a:effectLst/>
                <a:uLnTx/>
                <a:uFillTx/>
              </a:rPr>
              <a:t>コネクタ</a:t>
            </a:r>
            <a:endParaRPr kumimoji="0" lang="en-US" altLang="ja-JP" sz="1800" b="1" i="0" u="none" strike="noStrike" kern="0" cap="none" spc="0" normalizeH="0" baseline="0" noProof="0" dirty="0">
              <a:ln>
                <a:noFill/>
              </a:ln>
              <a:solidFill>
                <a:srgbClr val="000000"/>
              </a:solidFill>
              <a:effectLst/>
              <a:uLnTx/>
              <a:uFillTx/>
            </a:endParaRPr>
          </a:p>
        </p:txBody>
      </p:sp>
      <p:sp>
        <p:nvSpPr>
          <p:cNvPr id="37" name="正方形/長方形 36">
            <a:extLst>
              <a:ext uri="{FF2B5EF4-FFF2-40B4-BE49-F238E27FC236}">
                <a16:creationId xmlns:a16="http://schemas.microsoft.com/office/drawing/2014/main" id="{2E6FC0E2-32B2-A5A9-1AEE-42126496E97B}"/>
              </a:ext>
            </a:extLst>
          </p:cNvPr>
          <p:cNvSpPr/>
          <p:nvPr/>
        </p:nvSpPr>
        <p:spPr bwMode="gray">
          <a:xfrm>
            <a:off x="4661172" y="4842900"/>
            <a:ext cx="1363777" cy="361385"/>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srgbClr val="000000"/>
                </a:solidFill>
                <a:effectLst/>
                <a:uLnTx/>
                <a:uFillTx/>
              </a:rPr>
              <a:t>・・・</a:t>
            </a:r>
            <a:r>
              <a:rPr kumimoji="0" lang="en-US" altLang="ja-JP" sz="1800" b="1" i="0" u="none" strike="noStrike" kern="0" cap="none" spc="0" normalizeH="0" baseline="0" noProof="0" dirty="0">
                <a:ln>
                  <a:noFill/>
                </a:ln>
                <a:solidFill>
                  <a:srgbClr val="000000"/>
                </a:solidFill>
                <a:effectLst/>
                <a:uLnTx/>
                <a:uFillTx/>
              </a:rPr>
              <a:t>P41</a:t>
            </a:r>
          </a:p>
        </p:txBody>
      </p:sp>
      <p:sp>
        <p:nvSpPr>
          <p:cNvPr id="38" name="正方形/長方形 37">
            <a:extLst>
              <a:ext uri="{FF2B5EF4-FFF2-40B4-BE49-F238E27FC236}">
                <a16:creationId xmlns:a16="http://schemas.microsoft.com/office/drawing/2014/main" id="{C1412D78-0884-1DA4-5E28-F411C6D895E7}"/>
              </a:ext>
            </a:extLst>
          </p:cNvPr>
          <p:cNvSpPr/>
          <p:nvPr/>
        </p:nvSpPr>
        <p:spPr bwMode="gray">
          <a:xfrm>
            <a:off x="4669321" y="5361174"/>
            <a:ext cx="1363777" cy="361385"/>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srgbClr val="000000"/>
                </a:solidFill>
                <a:effectLst/>
                <a:uLnTx/>
                <a:uFillTx/>
              </a:rPr>
              <a:t>・・・</a:t>
            </a:r>
            <a:r>
              <a:rPr kumimoji="0" lang="en-US" altLang="ja-JP" sz="1800" b="1" i="0" u="none" strike="noStrike" kern="0" cap="none" spc="0" normalizeH="0" baseline="0" noProof="0" dirty="0">
                <a:ln>
                  <a:noFill/>
                </a:ln>
                <a:solidFill>
                  <a:srgbClr val="000000"/>
                </a:solidFill>
                <a:effectLst/>
                <a:uLnTx/>
                <a:uFillTx/>
              </a:rPr>
              <a:t>P49</a:t>
            </a:r>
          </a:p>
        </p:txBody>
      </p:sp>
      <p:sp>
        <p:nvSpPr>
          <p:cNvPr id="39" name="正方形/長方形 38">
            <a:extLst>
              <a:ext uri="{FF2B5EF4-FFF2-40B4-BE49-F238E27FC236}">
                <a16:creationId xmlns:a16="http://schemas.microsoft.com/office/drawing/2014/main" id="{015DF282-2C61-178E-A5A1-E432F6EB364D}"/>
              </a:ext>
            </a:extLst>
          </p:cNvPr>
          <p:cNvSpPr/>
          <p:nvPr/>
        </p:nvSpPr>
        <p:spPr bwMode="gray">
          <a:xfrm>
            <a:off x="334963" y="4216116"/>
            <a:ext cx="2219459" cy="469895"/>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chemeClr val="bg1"/>
                </a:solidFill>
                <a:effectLst/>
                <a:uLnTx/>
                <a:uFillTx/>
              </a:rPr>
              <a:t>第</a:t>
            </a:r>
            <a:r>
              <a:rPr kumimoji="0" lang="en-US" altLang="ja-JP" sz="2400" b="1" i="0" u="none" strike="noStrike" kern="0" cap="none" spc="0" normalizeH="0" baseline="0" noProof="0" dirty="0">
                <a:ln>
                  <a:noFill/>
                </a:ln>
                <a:solidFill>
                  <a:schemeClr val="bg1"/>
                </a:solidFill>
                <a:effectLst/>
                <a:uLnTx/>
                <a:uFillTx/>
              </a:rPr>
              <a:t>2</a:t>
            </a:r>
            <a:r>
              <a:rPr kumimoji="0" lang="ja-JP" altLang="en-US" sz="2400" b="1" i="0" u="none" strike="noStrike" kern="0" cap="none" spc="0" normalizeH="0" baseline="0" noProof="0" dirty="0">
                <a:ln>
                  <a:noFill/>
                </a:ln>
                <a:solidFill>
                  <a:schemeClr val="bg1"/>
                </a:solidFill>
                <a:effectLst/>
                <a:uLnTx/>
                <a:uFillTx/>
              </a:rPr>
              <a:t>部　技術編</a:t>
            </a:r>
            <a:endParaRPr kumimoji="0" lang="en-US" altLang="ja-JP" sz="2400" b="1"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544481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プレースホルダー 8">
            <a:extLst>
              <a:ext uri="{FF2B5EF4-FFF2-40B4-BE49-F238E27FC236}">
                <a16:creationId xmlns:a16="http://schemas.microsoft.com/office/drawing/2014/main" id="{E3CCF5C8-8D4A-ACDB-D004-796CE3169C1A}"/>
              </a:ext>
            </a:extLst>
          </p:cNvPr>
          <p:cNvSpPr>
            <a:spLocks noGrp="1"/>
          </p:cNvSpPr>
          <p:nvPr>
            <p:ph type="body" idx="1"/>
          </p:nvPr>
        </p:nvSpPr>
        <p:spPr/>
        <p:txBody>
          <a:bodyPr/>
          <a:lstStyle/>
          <a:p>
            <a:r>
              <a:rPr lang="ja-JP" altLang="en-US" dirty="0"/>
              <a:t>国内・海外のデータ連携事例</a:t>
            </a:r>
          </a:p>
        </p:txBody>
      </p:sp>
      <p:sp>
        <p:nvSpPr>
          <p:cNvPr id="2" name="スライド番号プレースホルダー 1">
            <a:extLst>
              <a:ext uri="{FF2B5EF4-FFF2-40B4-BE49-F238E27FC236}">
                <a16:creationId xmlns:a16="http://schemas.microsoft.com/office/drawing/2014/main" id="{5F5C04A6-7DCA-A2D4-D45D-62C3D827491C}"/>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30</a:t>
            </a:fld>
            <a:endParaRPr lang="ja-JP" altLang="en-US"/>
          </a:p>
        </p:txBody>
      </p:sp>
      <p:sp>
        <p:nvSpPr>
          <p:cNvPr id="3" name="テキスト ボックス 2">
            <a:extLst>
              <a:ext uri="{FF2B5EF4-FFF2-40B4-BE49-F238E27FC236}">
                <a16:creationId xmlns:a16="http://schemas.microsoft.com/office/drawing/2014/main" id="{3443E26D-E148-F2F1-F71D-E631B89ED15F}"/>
              </a:ext>
            </a:extLst>
          </p:cNvPr>
          <p:cNvSpPr txBox="1"/>
          <p:nvPr/>
        </p:nvSpPr>
        <p:spPr>
          <a:xfrm>
            <a:off x="2220686" y="3857897"/>
            <a:ext cx="6167073" cy="369332"/>
          </a:xfrm>
          <a:prstGeom prst="rect">
            <a:avLst/>
          </a:prstGeom>
          <a:noFill/>
        </p:spPr>
        <p:txBody>
          <a:bodyPr wrap="none" rtlCol="0">
            <a:spAutoFit/>
          </a:bodyPr>
          <a:lstStyle/>
          <a:p>
            <a:r>
              <a:rPr kumimoji="1" lang="en-US" altLang="ja-JP" dirty="0"/>
              <a:t>※</a:t>
            </a:r>
            <a:r>
              <a:rPr kumimoji="1" lang="ja-JP" altLang="en-US" dirty="0"/>
              <a:t>データスペースに限定せずデータ連携を推進している事例を紹介</a:t>
            </a:r>
          </a:p>
        </p:txBody>
      </p:sp>
    </p:spTree>
    <p:extLst>
      <p:ext uri="{BB962C8B-B14F-4D97-AF65-F5344CB8AC3E}">
        <p14:creationId xmlns:p14="http://schemas.microsoft.com/office/powerpoint/2010/main" val="986581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23B3F26-1015-685B-1866-A03748AB38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5" name="タイトル 4">
            <a:extLst>
              <a:ext uri="{FF2B5EF4-FFF2-40B4-BE49-F238E27FC236}">
                <a16:creationId xmlns:a16="http://schemas.microsoft.com/office/drawing/2014/main" id="{64FFE932-F559-6F09-707C-5B5380BCE15E}"/>
              </a:ext>
            </a:extLst>
          </p:cNvPr>
          <p:cNvSpPr>
            <a:spLocks noGrp="1"/>
          </p:cNvSpPr>
          <p:nvPr>
            <p:ph type="title"/>
          </p:nvPr>
        </p:nvSpPr>
        <p:spPr>
          <a:xfrm>
            <a:off x="658813" y="233702"/>
            <a:ext cx="10732181" cy="676276"/>
          </a:xfrm>
        </p:spPr>
        <p:txBody>
          <a:bodyPr/>
          <a:lstStyle/>
          <a:p>
            <a:r>
              <a:rPr kumimoji="1" lang="ja-JP" altLang="en-US" dirty="0"/>
              <a:t>国内事例① スーパーシティ構想</a:t>
            </a:r>
            <a:r>
              <a:rPr kumimoji="1" lang="en-US" altLang="ja-JP" sz="2800" dirty="0"/>
              <a:t>(</a:t>
            </a:r>
            <a:r>
              <a:rPr kumimoji="1" lang="ja-JP" altLang="en-US" sz="2800" dirty="0"/>
              <a:t>大阪府</a:t>
            </a:r>
            <a:r>
              <a:rPr kumimoji="1" lang="en-US" altLang="ja-JP" sz="2800" dirty="0"/>
              <a:t>)</a:t>
            </a:r>
            <a:endParaRPr kumimoji="1" lang="ja-JP" altLang="en-US" sz="2800" dirty="0"/>
          </a:p>
        </p:txBody>
      </p:sp>
      <p:sp>
        <p:nvSpPr>
          <p:cNvPr id="19" name="コンテンツ プレースホルダー 6">
            <a:extLst>
              <a:ext uri="{FF2B5EF4-FFF2-40B4-BE49-F238E27FC236}">
                <a16:creationId xmlns:a16="http://schemas.microsoft.com/office/drawing/2014/main" id="{E5751161-951E-E6C5-D3AC-CBB2E1FD6477}"/>
              </a:ext>
            </a:extLst>
          </p:cNvPr>
          <p:cNvSpPr txBox="1">
            <a:spLocks/>
          </p:cNvSpPr>
          <p:nvPr/>
        </p:nvSpPr>
        <p:spPr bwMode="auto">
          <a:xfrm>
            <a:off x="335845" y="2349501"/>
            <a:ext cx="5602376" cy="4391867"/>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lnSpc>
                <a:spcPct val="150000"/>
              </a:lnSpc>
              <a:spcBef>
                <a:spcPct val="20000"/>
              </a:spcBef>
              <a:spcAft>
                <a:spcPct val="0"/>
              </a:spcAft>
              <a:buClr>
                <a:srgbClr val="000066"/>
              </a:buClr>
              <a:buFont typeface="Wingdings" pitchFamily="2" charset="2"/>
              <a:buNone/>
              <a:defRPr kumimoji="1" sz="12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en-US" altLang="ja-JP"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r>
              <a:rPr kumimoji="1" lang="ja-JP" altLang="en-US"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背景</a:t>
            </a:r>
            <a:r>
              <a:rPr kumimoji="1" lang="en-US" altLang="ja-JP"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br>
              <a:rPr kumimoji="1" lang="en-US" altLang="ja-JP"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b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大阪府内の市町村間での財政・人材・ノウハウ等の制約から</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データ利活用に対する取組格差が存在した。</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全ての府民が先進的なデジタルサービスを享受できる社会を目指す</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endParaRPr kumimoji="1" lang="en-US" altLang="ja-JP" sz="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R="0" lvl="0" algn="l" defTabSz="914400" rtl="0" eaLnBrk="1" fontAlgn="base" latinLnBrk="0" hangingPunct="1">
              <a:lnSpc>
                <a:spcPts val="1680"/>
              </a:lnSpc>
              <a:spcBef>
                <a:spcPts val="0"/>
              </a:spcBef>
              <a:spcAft>
                <a:spcPct val="0"/>
              </a:spcAft>
              <a:buClr>
                <a:srgbClr val="000066"/>
              </a:buClr>
              <a:buSzTx/>
              <a:tabLst/>
              <a:defRPr/>
            </a:pPr>
            <a:r>
              <a:rPr kumimoji="1" lang="en-US" altLang="ja-JP"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r>
              <a:rPr kumimoji="1" lang="ja-JP" altLang="en-US"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取組</a:t>
            </a:r>
            <a:r>
              <a:rPr kumimoji="1" lang="en-US" altLang="ja-JP"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p>
          <a:p>
            <a:pPr marR="0" lvl="0" algn="l" defTabSz="914400" rtl="0" eaLnBrk="1" fontAlgn="base" latinLnBrk="0" hangingPunct="1">
              <a:lnSpc>
                <a:spcPts val="1680"/>
              </a:lnSpc>
              <a:spcBef>
                <a:spcPts val="0"/>
              </a:spcBef>
              <a:spcAft>
                <a:spcPct val="0"/>
              </a:spcAft>
              <a:buClr>
                <a:srgbClr val="000066"/>
              </a:buClr>
              <a:buSzTx/>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r>
              <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2022</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年度より大阪府が主体となり、</a:t>
            </a:r>
            <a:r>
              <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ID</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共有を可能にする</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R="0" lvl="0" algn="l" defTabSz="914400" rtl="0" eaLnBrk="1" fontAlgn="base" latinLnBrk="0" hangingPunct="1">
              <a:lnSpc>
                <a:spcPts val="1680"/>
              </a:lnSpc>
              <a:spcBef>
                <a:spcPts val="0"/>
              </a:spcBef>
              <a:spcAft>
                <a:spcPct val="0"/>
              </a:spcAft>
              <a:buClr>
                <a:srgbClr val="000066"/>
              </a:buClr>
              <a:buSzTx/>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　ルール等を作成</a:t>
            </a:r>
            <a:endParaRPr lang="en-US" altLang="ja-JP" sz="1600" kern="0" dirty="0">
              <a:solidFill>
                <a:prstClr val="black"/>
              </a:solidFill>
              <a:latin typeface="MeiryoUI"/>
            </a:endParaRPr>
          </a:p>
          <a:p>
            <a:pPr marR="0" lvl="0" algn="l" defTabSz="914400" rtl="0" eaLnBrk="1" fontAlgn="base" latinLnBrk="0" hangingPunct="1">
              <a:lnSpc>
                <a:spcPts val="1680"/>
              </a:lnSpc>
              <a:spcBef>
                <a:spcPts val="0"/>
              </a:spcBef>
              <a:spcAft>
                <a:spcPct val="0"/>
              </a:spcAft>
              <a:buClr>
                <a:srgbClr val="000066"/>
              </a:buClr>
              <a:buSzTx/>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・デジタル基盤の構築とサービスの提供を開始。</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R="0" lvl="0" algn="l" defTabSz="914400" rtl="0" eaLnBrk="1" fontAlgn="base" latinLnBrk="0" hangingPunct="1">
              <a:lnSpc>
                <a:spcPts val="1680"/>
              </a:lnSpc>
              <a:spcBef>
                <a:spcPts val="0"/>
              </a:spcBef>
              <a:spcAft>
                <a:spcPct val="0"/>
              </a:spcAft>
              <a:buClr>
                <a:srgbClr val="000066"/>
              </a:buClr>
              <a:buSzTx/>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・必要な人に、必要なタイミングで、多様なデジタルサービスを</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R="0" lvl="0" algn="l" defTabSz="914400" rtl="0" eaLnBrk="1" fontAlgn="base" latinLnBrk="0" hangingPunct="1">
              <a:lnSpc>
                <a:spcPts val="1680"/>
              </a:lnSpc>
              <a:spcBef>
                <a:spcPts val="0"/>
              </a:spcBef>
              <a:spcAft>
                <a:spcPct val="0"/>
              </a:spcAft>
              <a:buClr>
                <a:srgbClr val="000066"/>
              </a:buClr>
              <a:buSzTx/>
              <a:tabLst/>
              <a:defRPr/>
            </a:pPr>
            <a:r>
              <a:rPr lang="ja-JP" altLang="en-US" sz="1600" kern="0" dirty="0">
                <a:solidFill>
                  <a:prstClr val="black"/>
                </a:solidFill>
                <a:latin typeface="MeiryoUI"/>
              </a:rPr>
              <a:t>　</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提供できるよう環境整備を</a:t>
            </a:r>
            <a:r>
              <a:rPr lang="ja-JP" altLang="en-US" sz="1600" kern="0" dirty="0">
                <a:solidFill>
                  <a:prstClr val="black"/>
                </a:solidFill>
                <a:latin typeface="MeiryoUI"/>
              </a:rPr>
              <a:t>実施</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endParaRPr kumimoji="1" lang="en-US" altLang="ja-JP" sz="8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en-US" altLang="ja-JP"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r>
              <a:rPr kumimoji="1" lang="ja-JP" altLang="en-US"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効果</a:t>
            </a:r>
            <a:r>
              <a:rPr kumimoji="1" lang="en-US" altLang="ja-JP"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・大阪府のデジタル基盤の整備</a:t>
            </a:r>
            <a:endParaRPr lang="en-US" altLang="ja-JP" sz="1600" kern="0" dirty="0">
              <a:solidFill>
                <a:prstClr val="black"/>
              </a:solidFill>
              <a:latin typeface="MeiryoUI"/>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　→今までバラバラだったり分断されたデータやサービスを</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lang="ja-JP" altLang="en-US" sz="1600" kern="0" dirty="0">
                <a:solidFill>
                  <a:prstClr val="black"/>
                </a:solidFill>
                <a:latin typeface="MeiryoUI"/>
              </a:rPr>
              <a:t>　　</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大阪府内の</a:t>
            </a:r>
            <a:r>
              <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43</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市町村にて共同利用可能</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lang="ja-JP" altLang="en-US" sz="1600" kern="0" dirty="0">
                <a:solidFill>
                  <a:prstClr val="black"/>
                </a:solidFill>
                <a:latin typeface="MeiryoUI"/>
              </a:rPr>
              <a:t>・</a:t>
            </a:r>
            <a:r>
              <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ID</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共有化</a:t>
            </a:r>
            <a:endParaRPr lang="en-US" altLang="ja-JP" sz="1600" kern="0" dirty="0">
              <a:solidFill>
                <a:prstClr val="black"/>
              </a:solidFill>
              <a:latin typeface="MeiryoUI"/>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　→サービス同士の連携が可能になり、</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lang="ja-JP" altLang="en-US" sz="1600" kern="0" dirty="0">
                <a:solidFill>
                  <a:prstClr val="black"/>
                </a:solidFill>
                <a:latin typeface="MeiryoUI"/>
              </a:rPr>
              <a:t>　　</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パーソナライズされたサービスを提供可能</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lang="ja-JP" altLang="en-US" sz="1600" kern="0" dirty="0">
                <a:solidFill>
                  <a:prstClr val="black"/>
                </a:solidFill>
                <a:latin typeface="MeiryoUI"/>
              </a:rPr>
              <a:t>・</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業務のデジタル化が進むことで業務効率が向上</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p:txBody>
      </p:sp>
      <p:sp>
        <p:nvSpPr>
          <p:cNvPr id="2" name="正方形/長方形 1">
            <a:extLst>
              <a:ext uri="{FF2B5EF4-FFF2-40B4-BE49-F238E27FC236}">
                <a16:creationId xmlns:a16="http://schemas.microsoft.com/office/drawing/2014/main" id="{EA27780E-257C-5A6F-B551-ADC74B87007F}"/>
              </a:ext>
            </a:extLst>
          </p:cNvPr>
          <p:cNvSpPr/>
          <p:nvPr/>
        </p:nvSpPr>
        <p:spPr>
          <a:xfrm>
            <a:off x="6116196" y="2667911"/>
            <a:ext cx="5739959" cy="1046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ビジネス的なメリット</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lumMod val="65000"/>
                  </a:prstClr>
                </a:solidFill>
                <a:effectLst/>
                <a:uLnTx/>
                <a:uFillTx/>
                <a:latin typeface="Meiryo UI"/>
                <a:ea typeface="Meiryo UI"/>
                <a:cs typeface="+mn-cs"/>
              </a:rPr>
              <a:t>　①ビジネススピードの向上</a:t>
            </a:r>
            <a:endParaRPr kumimoji="1" lang="ja-JP" altLang="en-US" sz="1000" b="0" i="0" u="none" strike="noStrike" kern="1200" cap="none" spc="0" normalizeH="0" baseline="0" noProof="0" dirty="0">
              <a:ln>
                <a:noFill/>
              </a:ln>
              <a:solidFill>
                <a:prstClr val="white">
                  <a:lumMod val="65000"/>
                </a:prstClr>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　②新ビジネス展開</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lumMod val="65000"/>
                  </a:prstClr>
                </a:solidFill>
                <a:effectLst/>
                <a:uLnTx/>
                <a:uFillTx/>
                <a:latin typeface="Meiryo UI"/>
                <a:ea typeface="Meiryo UI"/>
                <a:cs typeface="+mn-cs"/>
              </a:rPr>
              <a:t>　③マーケティング</a:t>
            </a:r>
            <a:r>
              <a:rPr kumimoji="1" lang="ja-JP" altLang="en-US" sz="1000" b="1" i="0" u="none" strike="noStrike" kern="1200" cap="none" spc="0" normalizeH="0" baseline="0" noProof="0" dirty="0">
                <a:ln>
                  <a:noFill/>
                </a:ln>
                <a:solidFill>
                  <a:prstClr val="white">
                    <a:lumMod val="65000"/>
                  </a:prstClr>
                </a:solidFill>
                <a:effectLst/>
                <a:uLnTx/>
                <a:uFillTx/>
                <a:latin typeface="Söhne"/>
                <a:ea typeface="Meiryo UI"/>
                <a:cs typeface="+mn-cs"/>
              </a:rPr>
              <a:t>戦略の「改善」、「問題の早期発見」</a:t>
            </a:r>
            <a:endParaRPr kumimoji="1" lang="en-US" altLang="ja-JP" sz="1000" b="0" i="0" u="none" strike="noStrike" kern="1200" cap="none" spc="0" normalizeH="0" baseline="0" noProof="0" dirty="0">
              <a:ln>
                <a:noFill/>
              </a:ln>
              <a:solidFill>
                <a:prstClr val="white">
                  <a:lumMod val="65000"/>
                </a:prstClr>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　④自組織データが「ビジネス価値」を持つ</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lumMod val="65000"/>
                  </a:prstClr>
                </a:solidFill>
                <a:effectLst/>
                <a:uLnTx/>
                <a:uFillTx/>
                <a:latin typeface="Meiryo UI"/>
                <a:ea typeface="Meiryo UI"/>
                <a:cs typeface="+mn-cs"/>
              </a:rPr>
              <a:t>　⑤データセキュリティの向上、サイバー攻撃対策</a:t>
            </a:r>
          </a:p>
        </p:txBody>
      </p:sp>
      <p:pic>
        <p:nvPicPr>
          <p:cNvPr id="53" name="図 52">
            <a:extLst>
              <a:ext uri="{FF2B5EF4-FFF2-40B4-BE49-F238E27FC236}">
                <a16:creationId xmlns:a16="http://schemas.microsoft.com/office/drawing/2014/main" id="{3DFF7F4F-68DD-4011-A831-5142818106DD}"/>
              </a:ext>
            </a:extLst>
          </p:cNvPr>
          <p:cNvPicPr>
            <a:picLocks noChangeAspect="1"/>
          </p:cNvPicPr>
          <p:nvPr/>
        </p:nvPicPr>
        <p:blipFill>
          <a:blip r:embed="rId3"/>
          <a:stretch>
            <a:fillRect/>
          </a:stretch>
        </p:blipFill>
        <p:spPr>
          <a:xfrm>
            <a:off x="6380771" y="4310393"/>
            <a:ext cx="4896988" cy="2233853"/>
          </a:xfrm>
          <a:prstGeom prst="rect">
            <a:avLst/>
          </a:prstGeom>
        </p:spPr>
      </p:pic>
      <p:sp>
        <p:nvSpPr>
          <p:cNvPr id="54" name="四角形: 角を丸くする 53">
            <a:extLst>
              <a:ext uri="{FF2B5EF4-FFF2-40B4-BE49-F238E27FC236}">
                <a16:creationId xmlns:a16="http://schemas.microsoft.com/office/drawing/2014/main" id="{6D15E403-98DD-CD1B-4639-0892F76E2293}"/>
              </a:ext>
            </a:extLst>
          </p:cNvPr>
          <p:cNvSpPr/>
          <p:nvPr/>
        </p:nvSpPr>
        <p:spPr>
          <a:xfrm>
            <a:off x="7616965" y="4249380"/>
            <a:ext cx="2558881" cy="59704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55" name="四角形: 角を丸くする 54">
            <a:extLst>
              <a:ext uri="{FF2B5EF4-FFF2-40B4-BE49-F238E27FC236}">
                <a16:creationId xmlns:a16="http://schemas.microsoft.com/office/drawing/2014/main" id="{F2D90C51-9C83-86EC-B4DF-9CA90F7F10E3}"/>
              </a:ext>
            </a:extLst>
          </p:cNvPr>
          <p:cNvSpPr/>
          <p:nvPr/>
        </p:nvSpPr>
        <p:spPr>
          <a:xfrm>
            <a:off x="7518473" y="4913532"/>
            <a:ext cx="972896" cy="47927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56" name="正方形/長方形 55">
            <a:extLst>
              <a:ext uri="{FF2B5EF4-FFF2-40B4-BE49-F238E27FC236}">
                <a16:creationId xmlns:a16="http://schemas.microsoft.com/office/drawing/2014/main" id="{268B046A-CEF1-0251-F750-E51ABE3765F0}"/>
              </a:ext>
            </a:extLst>
          </p:cNvPr>
          <p:cNvSpPr/>
          <p:nvPr/>
        </p:nvSpPr>
        <p:spPr>
          <a:xfrm>
            <a:off x="6114631" y="4169328"/>
            <a:ext cx="5739959" cy="24837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57" name="テキスト ボックス 56">
            <a:extLst>
              <a:ext uri="{FF2B5EF4-FFF2-40B4-BE49-F238E27FC236}">
                <a16:creationId xmlns:a16="http://schemas.microsoft.com/office/drawing/2014/main" id="{0FAA2AB7-B284-38CB-FF02-04E9785F09C0}"/>
              </a:ext>
            </a:extLst>
          </p:cNvPr>
          <p:cNvSpPr txBox="1"/>
          <p:nvPr/>
        </p:nvSpPr>
        <p:spPr>
          <a:xfrm>
            <a:off x="6114631" y="3832259"/>
            <a:ext cx="273023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1">
                <a:ln>
                  <a:noFill/>
                </a:ln>
                <a:solidFill>
                  <a:srgbClr val="24235C"/>
                </a:solidFill>
                <a:effectLst/>
                <a:uLnTx/>
                <a:uFillTx/>
                <a:latin typeface="Meiryo UI"/>
                <a:ea typeface="Meiryo UI"/>
                <a:cs typeface="+mn-cs"/>
              </a:rPr>
              <a:t>本事例のフォーカスポイント</a:t>
            </a:r>
            <a:endParaRPr kumimoji="1" lang="en-US" altLang="ja-JP" b="1" i="0" u="none" strike="noStrike" kern="1200" cap="none" spc="0" normalizeH="0" baseline="0" noProof="1">
              <a:ln>
                <a:noFill/>
              </a:ln>
              <a:solidFill>
                <a:srgbClr val="24235C"/>
              </a:solidFill>
              <a:effectLst/>
              <a:uLnTx/>
              <a:uFillTx/>
              <a:latin typeface="Meiryo UI"/>
              <a:ea typeface="Meiryo UI"/>
              <a:cs typeface="+mn-cs"/>
            </a:endParaRPr>
          </a:p>
        </p:txBody>
      </p:sp>
      <p:sp>
        <p:nvSpPr>
          <p:cNvPr id="58" name="テキスト ボックス 57">
            <a:extLst>
              <a:ext uri="{FF2B5EF4-FFF2-40B4-BE49-F238E27FC236}">
                <a16:creationId xmlns:a16="http://schemas.microsoft.com/office/drawing/2014/main" id="{2369D2B5-B7A2-699A-11D4-B8CDC23492B1}"/>
              </a:ext>
            </a:extLst>
          </p:cNvPr>
          <p:cNvSpPr txBox="1"/>
          <p:nvPr/>
        </p:nvSpPr>
        <p:spPr>
          <a:xfrm>
            <a:off x="6096000" y="2351535"/>
            <a:ext cx="187904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1">
                <a:ln>
                  <a:noFill/>
                </a:ln>
                <a:solidFill>
                  <a:srgbClr val="24235C"/>
                </a:solidFill>
                <a:effectLst/>
                <a:uLnTx/>
                <a:uFillTx/>
                <a:latin typeface="Meiryo UI"/>
                <a:ea typeface="Meiryo UI"/>
                <a:cs typeface="+mn-cs"/>
              </a:rPr>
              <a:t>期待されるメリット</a:t>
            </a:r>
            <a:endParaRPr kumimoji="1" lang="en-US" altLang="ja-JP" b="1" i="0" u="none" strike="noStrike" kern="1200" cap="none" spc="0" normalizeH="0" baseline="0" noProof="1">
              <a:ln>
                <a:noFill/>
              </a:ln>
              <a:solidFill>
                <a:srgbClr val="24235C"/>
              </a:solidFill>
              <a:effectLst/>
              <a:uLnTx/>
              <a:uFillTx/>
              <a:latin typeface="Meiryo UI"/>
              <a:ea typeface="Meiryo UI"/>
              <a:cs typeface="+mn-cs"/>
            </a:endParaRPr>
          </a:p>
        </p:txBody>
      </p:sp>
      <p:sp>
        <p:nvSpPr>
          <p:cNvPr id="9" name="コンテンツ プレースホルダー 6">
            <a:extLst>
              <a:ext uri="{FF2B5EF4-FFF2-40B4-BE49-F238E27FC236}">
                <a16:creationId xmlns:a16="http://schemas.microsoft.com/office/drawing/2014/main" id="{B1E1E90B-FD76-579F-EF57-01D1887DB3A8}"/>
              </a:ext>
            </a:extLst>
          </p:cNvPr>
          <p:cNvSpPr txBox="1">
            <a:spLocks/>
          </p:cNvSpPr>
          <p:nvPr/>
        </p:nvSpPr>
        <p:spPr bwMode="auto">
          <a:xfrm>
            <a:off x="9106163" y="2667911"/>
            <a:ext cx="2749992" cy="1050120"/>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lnSpc>
                <a:spcPct val="150000"/>
              </a:lnSpc>
              <a:spcBef>
                <a:spcPct val="20000"/>
              </a:spcBef>
              <a:spcAft>
                <a:spcPct val="0"/>
              </a:spcAft>
              <a:buClr>
                <a:srgbClr val="000066"/>
              </a:buClr>
              <a:buFont typeface="Wingdings" pitchFamily="2" charset="2"/>
              <a:buNone/>
              <a:defRPr kumimoji="1" sz="12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社会的なメリット</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①持続可能な社会　</a:t>
            </a:r>
            <a:endParaRPr kumimoji="1" lang="en-US" altLang="ja-JP" sz="10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②知識社会</a:t>
            </a:r>
            <a:r>
              <a:rPr kumimoji="1" lang="en-US" altLang="ja-JP" sz="10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便利な社会</a:t>
            </a:r>
            <a:r>
              <a:rPr kumimoji="1" lang="en-US" altLang="ja-JP" sz="10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デジタル技術の活用</a:t>
            </a:r>
            <a:r>
              <a:rPr kumimoji="1" lang="en-US" altLang="ja-JP" sz="10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　</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③安心・安全な社会</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④平等で格差の少ない社会</a:t>
            </a:r>
          </a:p>
        </p:txBody>
      </p:sp>
      <p:sp>
        <p:nvSpPr>
          <p:cNvPr id="14" name="四角形: 角を丸くする 13">
            <a:extLst>
              <a:ext uri="{FF2B5EF4-FFF2-40B4-BE49-F238E27FC236}">
                <a16:creationId xmlns:a16="http://schemas.microsoft.com/office/drawing/2014/main" id="{E64BE31B-C8F9-6A85-A9F3-4062A52934F7}"/>
              </a:ext>
            </a:extLst>
          </p:cNvPr>
          <p:cNvSpPr/>
          <p:nvPr/>
        </p:nvSpPr>
        <p:spPr>
          <a:xfrm>
            <a:off x="335845" y="1282606"/>
            <a:ext cx="11520310" cy="978575"/>
          </a:xfrm>
          <a:prstGeom prst="roundRect">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rgbClr val="24235C"/>
                </a:solidFill>
              </a:rPr>
              <a:t>　　</a:t>
            </a:r>
            <a:r>
              <a:rPr kumimoji="1" lang="ja-JP" altLang="en-US" sz="2400" b="1" dirty="0">
                <a:solidFill>
                  <a:srgbClr val="24235C"/>
                </a:solidFill>
              </a:rPr>
              <a:t>データスペースの着眼点</a:t>
            </a:r>
            <a:endParaRPr kumimoji="1" lang="en-US" altLang="ja-JP" sz="2400" b="1" dirty="0">
              <a:solidFill>
                <a:srgbClr val="24235C"/>
              </a:solidFill>
            </a:endParaRPr>
          </a:p>
          <a:p>
            <a:r>
              <a:rPr kumimoji="1" lang="ja-JP" altLang="en-US" sz="2000" dirty="0"/>
              <a:t>　　　　・大阪府内の行政デジタル格差を解消する産学官連携</a:t>
            </a:r>
            <a:r>
              <a:rPr kumimoji="1" lang="ja-JP" altLang="en-US" sz="2000" dirty="0">
                <a:solidFill>
                  <a:srgbClr val="C00000"/>
                </a:solidFill>
              </a:rPr>
              <a:t>デジタル基盤を構築</a:t>
            </a:r>
          </a:p>
          <a:p>
            <a:r>
              <a:rPr kumimoji="1" lang="ja-JP" altLang="en-US" sz="2000" dirty="0"/>
              <a:t>　　　　・カタログの利用により大阪府の</a:t>
            </a:r>
            <a:r>
              <a:rPr kumimoji="1" lang="ja-JP" altLang="en-US" sz="2000" dirty="0">
                <a:solidFill>
                  <a:srgbClr val="C00000"/>
                </a:solidFill>
              </a:rPr>
              <a:t>オープンデータを活用したサービス提供</a:t>
            </a:r>
            <a:r>
              <a:rPr kumimoji="1" lang="ja-JP" altLang="en-US" sz="2000" dirty="0"/>
              <a:t>が可能</a:t>
            </a:r>
          </a:p>
        </p:txBody>
      </p:sp>
      <p:pic>
        <p:nvPicPr>
          <p:cNvPr id="10" name="グラフィックス 9" descr="右向き指示マーク 単色塗りつぶし">
            <a:extLst>
              <a:ext uri="{FF2B5EF4-FFF2-40B4-BE49-F238E27FC236}">
                <a16:creationId xmlns:a16="http://schemas.microsoft.com/office/drawing/2014/main" id="{17626D7A-A4E8-301F-56B5-61CF113F95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153974">
            <a:off x="401760" y="1369552"/>
            <a:ext cx="514104" cy="514104"/>
          </a:xfrm>
          <a:prstGeom prst="rect">
            <a:avLst/>
          </a:prstGeom>
        </p:spPr>
      </p:pic>
      <p:grpSp>
        <p:nvGrpSpPr>
          <p:cNvPr id="3" name="グループ化 2">
            <a:extLst>
              <a:ext uri="{FF2B5EF4-FFF2-40B4-BE49-F238E27FC236}">
                <a16:creationId xmlns:a16="http://schemas.microsoft.com/office/drawing/2014/main" id="{FD435191-5697-AE7B-32F1-AE5B60E8A8BF}"/>
              </a:ext>
            </a:extLst>
          </p:cNvPr>
          <p:cNvGrpSpPr/>
          <p:nvPr/>
        </p:nvGrpSpPr>
        <p:grpSpPr>
          <a:xfrm>
            <a:off x="6591675" y="4692482"/>
            <a:ext cx="448459" cy="443102"/>
            <a:chOff x="5253553" y="3550319"/>
            <a:chExt cx="529152" cy="563880"/>
          </a:xfrm>
        </p:grpSpPr>
        <p:sp>
          <p:nvSpPr>
            <p:cNvPr id="6" name="正方形/長方形 5">
              <a:extLst>
                <a:ext uri="{FF2B5EF4-FFF2-40B4-BE49-F238E27FC236}">
                  <a16:creationId xmlns:a16="http://schemas.microsoft.com/office/drawing/2014/main" id="{E350FFEF-0017-3C98-02C3-89044FC8868E}"/>
                </a:ext>
              </a:extLst>
            </p:cNvPr>
            <p:cNvSpPr/>
            <p:nvPr/>
          </p:nvSpPr>
          <p:spPr>
            <a:xfrm>
              <a:off x="5257131" y="3550319"/>
              <a:ext cx="512342" cy="563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グラフィックス 6" descr="オフィス ワーカー (男性) 単色塗りつぶし">
              <a:extLst>
                <a:ext uri="{FF2B5EF4-FFF2-40B4-BE49-F238E27FC236}">
                  <a16:creationId xmlns:a16="http://schemas.microsoft.com/office/drawing/2014/main" id="{25178185-90AE-A439-FDDF-CBA7883D27B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3553" y="3567683"/>
              <a:ext cx="529152" cy="529152"/>
            </a:xfrm>
            <a:prstGeom prst="rect">
              <a:avLst/>
            </a:prstGeom>
          </p:spPr>
        </p:pic>
      </p:grpSp>
      <p:grpSp>
        <p:nvGrpSpPr>
          <p:cNvPr id="8" name="グループ化 7">
            <a:extLst>
              <a:ext uri="{FF2B5EF4-FFF2-40B4-BE49-F238E27FC236}">
                <a16:creationId xmlns:a16="http://schemas.microsoft.com/office/drawing/2014/main" id="{9AAA9598-2697-4237-55C9-B94E0B61ECED}"/>
              </a:ext>
            </a:extLst>
          </p:cNvPr>
          <p:cNvGrpSpPr/>
          <p:nvPr/>
        </p:nvGrpSpPr>
        <p:grpSpPr>
          <a:xfrm>
            <a:off x="10670628" y="4717559"/>
            <a:ext cx="434212" cy="443102"/>
            <a:chOff x="9484786" y="1476340"/>
            <a:chExt cx="434212" cy="443102"/>
          </a:xfrm>
        </p:grpSpPr>
        <p:sp>
          <p:nvSpPr>
            <p:cNvPr id="11" name="正方形/長方形 10">
              <a:extLst>
                <a:ext uri="{FF2B5EF4-FFF2-40B4-BE49-F238E27FC236}">
                  <a16:creationId xmlns:a16="http://schemas.microsoft.com/office/drawing/2014/main" id="{F32007DC-DDEE-A3AC-954E-EDFBD45B3AE0}"/>
                </a:ext>
              </a:extLst>
            </p:cNvPr>
            <p:cNvSpPr/>
            <p:nvPr/>
          </p:nvSpPr>
          <p:spPr>
            <a:xfrm>
              <a:off x="9484786" y="1476340"/>
              <a:ext cx="434212" cy="4431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2" name="グラフィックス 11" descr="オフィス ワーカー (女性) 単色塗りつぶし">
              <a:extLst>
                <a:ext uri="{FF2B5EF4-FFF2-40B4-BE49-F238E27FC236}">
                  <a16:creationId xmlns:a16="http://schemas.microsoft.com/office/drawing/2014/main" id="{A6D9F686-E458-7EB8-9709-28C077F3722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84786" y="1485230"/>
              <a:ext cx="434212" cy="434212"/>
            </a:xfrm>
            <a:prstGeom prst="rect">
              <a:avLst/>
            </a:prstGeom>
          </p:spPr>
        </p:pic>
      </p:grpSp>
    </p:spTree>
    <p:extLst>
      <p:ext uri="{BB962C8B-B14F-4D97-AF65-F5344CB8AC3E}">
        <p14:creationId xmlns:p14="http://schemas.microsoft.com/office/powerpoint/2010/main" val="2560742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23B3F26-1015-685B-1866-A03748AB38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5" name="タイトル 4">
            <a:extLst>
              <a:ext uri="{FF2B5EF4-FFF2-40B4-BE49-F238E27FC236}">
                <a16:creationId xmlns:a16="http://schemas.microsoft.com/office/drawing/2014/main" id="{64FFE932-F559-6F09-707C-5B5380BCE15E}"/>
              </a:ext>
            </a:extLst>
          </p:cNvPr>
          <p:cNvSpPr>
            <a:spLocks noGrp="1"/>
          </p:cNvSpPr>
          <p:nvPr>
            <p:ph type="title"/>
          </p:nvPr>
        </p:nvSpPr>
        <p:spPr>
          <a:xfrm>
            <a:off x="660131" y="219163"/>
            <a:ext cx="10065019" cy="676276"/>
          </a:xfrm>
        </p:spPr>
        <p:txBody>
          <a:bodyPr/>
          <a:lstStyle/>
          <a:p>
            <a:r>
              <a:rPr kumimoji="1" lang="ja-JP" altLang="en-US" sz="2800" dirty="0"/>
              <a:t>国内事例① スーパーシティ構想</a:t>
            </a:r>
            <a:r>
              <a:rPr kumimoji="1" lang="en-US" altLang="ja-JP" sz="2000" dirty="0"/>
              <a:t>(</a:t>
            </a:r>
            <a:r>
              <a:rPr kumimoji="1" lang="ja-JP" altLang="en-US" sz="2000" dirty="0"/>
              <a:t>大阪府</a:t>
            </a:r>
            <a:r>
              <a:rPr kumimoji="1" lang="en-US" altLang="ja-JP" sz="2000" dirty="0"/>
              <a:t>)</a:t>
            </a:r>
            <a:r>
              <a:rPr kumimoji="1" lang="ja-JP" altLang="en-US" sz="2000" dirty="0"/>
              <a:t> </a:t>
            </a:r>
            <a:r>
              <a:rPr kumimoji="1" lang="ja-JP" altLang="en-US" sz="2800" dirty="0"/>
              <a:t>全体像</a:t>
            </a:r>
          </a:p>
        </p:txBody>
      </p:sp>
      <p:pic>
        <p:nvPicPr>
          <p:cNvPr id="12" name="図 11">
            <a:extLst>
              <a:ext uri="{FF2B5EF4-FFF2-40B4-BE49-F238E27FC236}">
                <a16:creationId xmlns:a16="http://schemas.microsoft.com/office/drawing/2014/main" id="{C235F87F-D26E-10B4-A91F-0EEA536C387B}"/>
              </a:ext>
            </a:extLst>
          </p:cNvPr>
          <p:cNvPicPr>
            <a:picLocks noChangeAspect="1"/>
          </p:cNvPicPr>
          <p:nvPr/>
        </p:nvPicPr>
        <p:blipFill>
          <a:blip r:embed="rId3"/>
          <a:stretch>
            <a:fillRect/>
          </a:stretch>
        </p:blipFill>
        <p:spPr>
          <a:xfrm>
            <a:off x="799080" y="2266163"/>
            <a:ext cx="8646762" cy="3937935"/>
          </a:xfrm>
          <a:prstGeom prst="rect">
            <a:avLst/>
          </a:prstGeom>
        </p:spPr>
      </p:pic>
      <p:sp>
        <p:nvSpPr>
          <p:cNvPr id="3" name="コンテンツ プレースホルダー 6">
            <a:extLst>
              <a:ext uri="{FF2B5EF4-FFF2-40B4-BE49-F238E27FC236}">
                <a16:creationId xmlns:a16="http://schemas.microsoft.com/office/drawing/2014/main" id="{A5E412BB-2499-C201-4DE1-DEAA7F080BE5}"/>
              </a:ext>
            </a:extLst>
          </p:cNvPr>
          <p:cNvSpPr txBox="1">
            <a:spLocks/>
          </p:cNvSpPr>
          <p:nvPr/>
        </p:nvSpPr>
        <p:spPr bwMode="auto">
          <a:xfrm>
            <a:off x="335844" y="1213605"/>
            <a:ext cx="9109998" cy="734392"/>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lnSpc>
                <a:spcPct val="150000"/>
              </a:lnSpc>
              <a:spcBef>
                <a:spcPct val="20000"/>
              </a:spcBef>
              <a:spcAft>
                <a:spcPct val="0"/>
              </a:spcAft>
              <a:buClr>
                <a:srgbClr val="000066"/>
              </a:buClr>
              <a:buFont typeface="Wingdings" pitchFamily="2" charset="2"/>
              <a:buNone/>
              <a:defRPr kumimoji="1" sz="12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ts val="1680"/>
              </a:lnSpc>
              <a:spcBef>
                <a:spcPts val="0"/>
              </a:spcBef>
              <a:spcAft>
                <a:spcPts val="600"/>
              </a:spcAft>
              <a:buClr>
                <a:srgbClr val="000066"/>
              </a:buClr>
              <a:buSzTx/>
              <a:buFont typeface="Wingdings" pitchFamily="2" charset="2"/>
              <a:buNone/>
              <a:tabLst/>
              <a:defRPr/>
            </a:pPr>
            <a:endParaRPr kumimoji="1" lang="ja-JP" altLang="en-US" sz="2000" b="1" i="0" u="none" strike="noStrike" kern="0" cap="none" spc="0" normalizeH="0" baseline="0" noProof="0" dirty="0">
              <a:ln>
                <a:noFill/>
              </a:ln>
              <a:solidFill>
                <a:srgbClr val="24235C"/>
              </a:solidFill>
              <a:effectLst/>
              <a:uLnTx/>
              <a:uFillTx/>
              <a:latin typeface="MeiryoUI"/>
              <a:ea typeface="Meiryo UI" panose="020B0604030504040204" pitchFamily="34" charset="-128"/>
              <a:cs typeface="+mn-cs"/>
            </a:endParaRPr>
          </a:p>
        </p:txBody>
      </p:sp>
      <p:sp>
        <p:nvSpPr>
          <p:cNvPr id="2" name="テキスト ボックス 1">
            <a:extLst>
              <a:ext uri="{FF2B5EF4-FFF2-40B4-BE49-F238E27FC236}">
                <a16:creationId xmlns:a16="http://schemas.microsoft.com/office/drawing/2014/main" id="{823BAB81-3C09-1161-DE4A-8A7E97A19110}"/>
              </a:ext>
            </a:extLst>
          </p:cNvPr>
          <p:cNvSpPr txBox="1"/>
          <p:nvPr/>
        </p:nvSpPr>
        <p:spPr>
          <a:xfrm>
            <a:off x="658813" y="6551226"/>
            <a:ext cx="609600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出典：</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hlinkClick r:id="rId4"/>
              </a:rPr>
              <a:t>デジタル田園都市国家構想交付金デジタル実装タイプ（</a:t>
            </a:r>
            <a:r>
              <a:rPr kumimoji="1" lang="en-US" altLang="ja-JP" sz="800" b="0" i="0" u="none" strike="noStrike" kern="1200" cap="none" spc="0" normalizeH="0" baseline="0" noProof="0" dirty="0">
                <a:ln>
                  <a:noFill/>
                </a:ln>
                <a:solidFill>
                  <a:prstClr val="black"/>
                </a:solidFill>
                <a:effectLst/>
                <a:uLnTx/>
                <a:uFillTx/>
                <a:latin typeface="Meiryo UI"/>
                <a:ea typeface="Meiryo UI"/>
                <a:cs typeface="+mn-cs"/>
                <a:hlinkClick r:id="rId4"/>
              </a:rPr>
              <a:t>TYPE2/3</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hlinkClick r:id="rId4"/>
              </a:rPr>
              <a:t>）の活用事例　　</a:t>
            </a:r>
            <a:endParaRPr kumimoji="1" lang="en-US" altLang="ja-JP" sz="8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6" name="四角形: 角を丸くする 5">
            <a:extLst>
              <a:ext uri="{FF2B5EF4-FFF2-40B4-BE49-F238E27FC236}">
                <a16:creationId xmlns:a16="http://schemas.microsoft.com/office/drawing/2014/main" id="{DC87CA13-0568-E17E-88C7-3741448F2620}"/>
              </a:ext>
            </a:extLst>
          </p:cNvPr>
          <p:cNvSpPr/>
          <p:nvPr/>
        </p:nvSpPr>
        <p:spPr>
          <a:xfrm>
            <a:off x="3955808" y="4829623"/>
            <a:ext cx="1320225" cy="37904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7" name="コンテンツ プレースホルダー 4">
            <a:extLst>
              <a:ext uri="{FF2B5EF4-FFF2-40B4-BE49-F238E27FC236}">
                <a16:creationId xmlns:a16="http://schemas.microsoft.com/office/drawing/2014/main" id="{218DF282-98D5-BA8E-B38D-C0DD91B3D977}"/>
              </a:ext>
            </a:extLst>
          </p:cNvPr>
          <p:cNvSpPr txBox="1">
            <a:spLocks/>
          </p:cNvSpPr>
          <p:nvPr/>
        </p:nvSpPr>
        <p:spPr bwMode="auto">
          <a:xfrm>
            <a:off x="73701" y="1246985"/>
            <a:ext cx="12118294" cy="452184"/>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24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データ連携基盤の中で「データ仲介機能」や「</a:t>
            </a:r>
            <a:r>
              <a:rPr kumimoji="1" lang="en-US" altLang="ja-JP" sz="24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SIP</a:t>
            </a:r>
            <a:r>
              <a:rPr kumimoji="1" lang="ja-JP" altLang="en-US" sz="24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分野間連携コネクタ」を活用し、データ連携を実現</a:t>
            </a:r>
            <a:endParaRPr kumimoji="1" lang="en-US" altLang="ja-JP" sz="24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299938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23B3F26-1015-685B-1866-A03748AB38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5" name="タイトル 4">
            <a:extLst>
              <a:ext uri="{FF2B5EF4-FFF2-40B4-BE49-F238E27FC236}">
                <a16:creationId xmlns:a16="http://schemas.microsoft.com/office/drawing/2014/main" id="{64FFE932-F559-6F09-707C-5B5380BCE15E}"/>
              </a:ext>
            </a:extLst>
          </p:cNvPr>
          <p:cNvSpPr>
            <a:spLocks noGrp="1"/>
          </p:cNvSpPr>
          <p:nvPr>
            <p:ph type="title"/>
          </p:nvPr>
        </p:nvSpPr>
        <p:spPr>
          <a:xfrm>
            <a:off x="658813" y="233702"/>
            <a:ext cx="10732181" cy="676276"/>
          </a:xfrm>
        </p:spPr>
        <p:txBody>
          <a:bodyPr/>
          <a:lstStyle/>
          <a:p>
            <a:r>
              <a:rPr kumimoji="1" lang="ja-JP" altLang="en-US" dirty="0"/>
              <a:t>国内事例</a:t>
            </a:r>
            <a:r>
              <a:rPr lang="ja-JP" altLang="en-US" dirty="0"/>
              <a:t>②</a:t>
            </a:r>
            <a:r>
              <a:rPr kumimoji="1" lang="ja-JP" altLang="en-US" dirty="0"/>
              <a:t> マーケティング最適化</a:t>
            </a:r>
            <a:r>
              <a:rPr kumimoji="1" lang="en-US" altLang="ja-JP" sz="2800" dirty="0"/>
              <a:t>(</a:t>
            </a:r>
            <a:r>
              <a:rPr lang="ja-JP" altLang="en-US" sz="2800" dirty="0"/>
              <a:t>札幌市</a:t>
            </a:r>
            <a:r>
              <a:rPr kumimoji="1" lang="en-US" altLang="ja-JP" sz="2800" dirty="0"/>
              <a:t>)</a:t>
            </a:r>
            <a:endParaRPr kumimoji="1" lang="ja-JP" altLang="en-US" sz="2800" dirty="0"/>
          </a:p>
        </p:txBody>
      </p:sp>
      <p:sp>
        <p:nvSpPr>
          <p:cNvPr id="19" name="コンテンツ プレースホルダー 6">
            <a:extLst>
              <a:ext uri="{FF2B5EF4-FFF2-40B4-BE49-F238E27FC236}">
                <a16:creationId xmlns:a16="http://schemas.microsoft.com/office/drawing/2014/main" id="{E5751161-951E-E6C5-D3AC-CBB2E1FD6477}"/>
              </a:ext>
            </a:extLst>
          </p:cNvPr>
          <p:cNvSpPr txBox="1">
            <a:spLocks/>
          </p:cNvSpPr>
          <p:nvPr/>
        </p:nvSpPr>
        <p:spPr bwMode="auto">
          <a:xfrm>
            <a:off x="335845" y="2349501"/>
            <a:ext cx="5602376" cy="4391867"/>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lnSpc>
                <a:spcPct val="150000"/>
              </a:lnSpc>
              <a:spcBef>
                <a:spcPct val="20000"/>
              </a:spcBef>
              <a:spcAft>
                <a:spcPct val="0"/>
              </a:spcAft>
              <a:buClr>
                <a:srgbClr val="000066"/>
              </a:buClr>
              <a:buFont typeface="Wingdings" pitchFamily="2" charset="2"/>
              <a:buNone/>
              <a:defRPr kumimoji="1" sz="12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en-US" altLang="ja-JP"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r>
              <a:rPr kumimoji="1" lang="ja-JP" altLang="en-US"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背景</a:t>
            </a:r>
            <a:r>
              <a:rPr kumimoji="1" lang="en-US" altLang="ja-JP"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br>
              <a:rPr kumimoji="1" lang="en-US" altLang="ja-JP"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b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札幌圏域の官民データを協調して利活用する</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官民連携デジタル基盤を構築しており、</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データ利活用の本格的な推進を検討</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endParaRPr kumimoji="1" lang="en-US" altLang="ja-JP" sz="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R="0" lvl="0" algn="l" defTabSz="914400" rtl="0" eaLnBrk="1" fontAlgn="base" latinLnBrk="0" hangingPunct="1">
              <a:lnSpc>
                <a:spcPts val="1680"/>
              </a:lnSpc>
              <a:spcBef>
                <a:spcPts val="0"/>
              </a:spcBef>
              <a:spcAft>
                <a:spcPct val="0"/>
              </a:spcAft>
              <a:buClr>
                <a:srgbClr val="000066"/>
              </a:buClr>
              <a:buSzTx/>
              <a:tabLst/>
              <a:defRPr/>
            </a:pPr>
            <a:r>
              <a:rPr kumimoji="1" lang="en-US" altLang="ja-JP"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r>
              <a:rPr kumimoji="1" lang="ja-JP" altLang="en-US"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取組</a:t>
            </a:r>
            <a:r>
              <a:rPr kumimoji="1" lang="en-US" altLang="ja-JP"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p>
          <a:p>
            <a:pPr marR="0" lvl="0" algn="l" defTabSz="914400" rtl="0" eaLnBrk="1" fontAlgn="base" latinLnBrk="0" hangingPunct="1">
              <a:lnSpc>
                <a:spcPts val="1680"/>
              </a:lnSpc>
              <a:spcBef>
                <a:spcPts val="0"/>
              </a:spcBef>
              <a:spcAft>
                <a:spcPct val="0"/>
              </a:spcAft>
              <a:buClr>
                <a:srgbClr val="000066"/>
              </a:buClr>
              <a:buSzTx/>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・不動産ディベロッパーや飲食店が札幌市以外の</a:t>
            </a:r>
            <a:r>
              <a:rPr lang="ja-JP" altLang="en-US" sz="1600" kern="0" dirty="0">
                <a:solidFill>
                  <a:prstClr val="black"/>
                </a:solidFill>
                <a:latin typeface="MeiryoUI"/>
              </a:rPr>
              <a:t>「</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気象データ」や</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R="0" lvl="0" algn="l" defTabSz="914400" rtl="0" eaLnBrk="1" fontAlgn="base" latinLnBrk="0" hangingPunct="1">
              <a:lnSpc>
                <a:spcPts val="1680"/>
              </a:lnSpc>
              <a:spcBef>
                <a:spcPts val="0"/>
              </a:spcBef>
              <a:spcAft>
                <a:spcPct val="0"/>
              </a:spcAft>
              <a:buClr>
                <a:srgbClr val="000066"/>
              </a:buClr>
              <a:buSzTx/>
              <a:tabLst/>
              <a:defRPr/>
            </a:pPr>
            <a:r>
              <a:rPr lang="ja-JP" altLang="en-US" sz="1600" kern="0" dirty="0">
                <a:solidFill>
                  <a:prstClr val="black"/>
                </a:solidFill>
                <a:latin typeface="MeiryoUI"/>
              </a:rPr>
              <a:t>　</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「イベントデータ」などの外部データを組み合わせ、マーケティングや</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R="0" lvl="0" algn="l" defTabSz="914400" rtl="0" eaLnBrk="1" fontAlgn="base" latinLnBrk="0" hangingPunct="1">
              <a:lnSpc>
                <a:spcPts val="1680"/>
              </a:lnSpc>
              <a:spcBef>
                <a:spcPts val="0"/>
              </a:spcBef>
              <a:spcAft>
                <a:spcPct val="0"/>
              </a:spcAft>
              <a:buClr>
                <a:srgbClr val="000066"/>
              </a:buClr>
              <a:buSzTx/>
              <a:tabLst/>
              <a:defRPr/>
            </a:pPr>
            <a:r>
              <a:rPr lang="ja-JP" altLang="en-US" sz="1600" kern="0" dirty="0">
                <a:solidFill>
                  <a:prstClr val="black"/>
                </a:solidFill>
                <a:latin typeface="MeiryoUI"/>
              </a:rPr>
              <a:t>　</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業務の最適化を確認。</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R="0" lvl="0" algn="l" defTabSz="914400" rtl="0" eaLnBrk="1" fontAlgn="base" latinLnBrk="0" hangingPunct="1">
              <a:lnSpc>
                <a:spcPts val="1680"/>
              </a:lnSpc>
              <a:spcBef>
                <a:spcPts val="0"/>
              </a:spcBef>
              <a:spcAft>
                <a:spcPct val="0"/>
              </a:spcAft>
              <a:buClr>
                <a:srgbClr val="000066"/>
              </a:buClr>
              <a:buSzTx/>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・札幌市デジタル基盤に</a:t>
            </a:r>
            <a:r>
              <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CADDE</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コネクタを接続した実証実験を実施</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en-US" altLang="ja-JP"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r>
              <a:rPr kumimoji="1" lang="ja-JP" altLang="en-US"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効果</a:t>
            </a:r>
            <a:r>
              <a:rPr kumimoji="1" lang="en-US" altLang="ja-JP"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・マーケティングや業務の最適化の実現</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・外部データ利用時にコネクタを利用することで</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lang="ja-JP" altLang="en-US" sz="1600" kern="0" dirty="0">
                <a:solidFill>
                  <a:prstClr val="black"/>
                </a:solidFill>
                <a:latin typeface="MeiryoUI"/>
              </a:rPr>
              <a:t>　</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データ連携用インターフェイス機能の個別開発が不要</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p:txBody>
      </p:sp>
      <p:sp>
        <p:nvSpPr>
          <p:cNvPr id="2" name="正方形/長方形 1">
            <a:extLst>
              <a:ext uri="{FF2B5EF4-FFF2-40B4-BE49-F238E27FC236}">
                <a16:creationId xmlns:a16="http://schemas.microsoft.com/office/drawing/2014/main" id="{EA27780E-257C-5A6F-B551-ADC74B87007F}"/>
              </a:ext>
            </a:extLst>
          </p:cNvPr>
          <p:cNvSpPr/>
          <p:nvPr/>
        </p:nvSpPr>
        <p:spPr>
          <a:xfrm>
            <a:off x="6116196" y="2667911"/>
            <a:ext cx="5739959" cy="1046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ビジネス的なメリット</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lumMod val="65000"/>
                  </a:prstClr>
                </a:solidFill>
                <a:effectLst/>
                <a:uLnTx/>
                <a:uFillTx/>
                <a:latin typeface="Meiryo UI"/>
                <a:ea typeface="Meiryo UI"/>
                <a:cs typeface="+mn-cs"/>
              </a:rPr>
              <a:t>　</a:t>
            </a:r>
            <a:r>
              <a:rPr kumimoji="1" lang="ja-JP" altLang="en-US" sz="1000" b="1" i="0" u="none" strike="noStrike" kern="1200" cap="none" spc="0" normalizeH="0" baseline="0" noProof="0" dirty="0">
                <a:ln>
                  <a:noFill/>
                </a:ln>
                <a:solidFill>
                  <a:schemeClr val="tx1"/>
                </a:solidFill>
                <a:effectLst/>
                <a:uLnTx/>
                <a:uFillTx/>
                <a:latin typeface="Meiryo UI"/>
                <a:ea typeface="Meiryo UI"/>
                <a:cs typeface="+mn-cs"/>
              </a:rPr>
              <a:t>①ビジネススピードの向上</a:t>
            </a:r>
            <a:endParaRPr kumimoji="1" lang="ja-JP" altLang="en-US" sz="1000"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Meiryo UI"/>
                <a:ea typeface="Meiryo UI"/>
                <a:cs typeface="+mn-cs"/>
              </a:rPr>
              <a:t>　②新ビジネス展開</a:t>
            </a:r>
            <a:endParaRPr kumimoji="1" lang="en-US" altLang="ja-JP" sz="1000"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Meiryo UI"/>
                <a:ea typeface="Meiryo UI"/>
                <a:cs typeface="+mn-cs"/>
              </a:rPr>
              <a:t>　③マーケティング</a:t>
            </a:r>
            <a:r>
              <a:rPr kumimoji="1" lang="ja-JP" altLang="en-US" sz="1000" b="1" i="0" u="none" strike="noStrike" kern="1200" cap="none" spc="0" normalizeH="0" baseline="0" noProof="0" dirty="0">
                <a:ln>
                  <a:noFill/>
                </a:ln>
                <a:solidFill>
                  <a:schemeClr val="tx1"/>
                </a:solidFill>
                <a:effectLst/>
                <a:uLnTx/>
                <a:uFillTx/>
                <a:latin typeface="Söhne"/>
                <a:ea typeface="Meiryo UI"/>
                <a:cs typeface="+mn-cs"/>
              </a:rPr>
              <a:t>戦略の「改善」、「問題の早期発見」</a:t>
            </a:r>
            <a:endParaRPr kumimoji="1" lang="en-US" altLang="ja-JP" sz="1000"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　④自組織データが「ビジネス価値」を持つ</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lumMod val="65000"/>
                  </a:prstClr>
                </a:solidFill>
                <a:effectLst/>
                <a:uLnTx/>
                <a:uFillTx/>
                <a:latin typeface="Meiryo UI"/>
                <a:ea typeface="Meiryo UI"/>
                <a:cs typeface="+mn-cs"/>
              </a:rPr>
              <a:t>　⑤データセキュリティの向上、サイバー攻撃対策</a:t>
            </a:r>
          </a:p>
        </p:txBody>
      </p:sp>
      <p:pic>
        <p:nvPicPr>
          <p:cNvPr id="53" name="図 52">
            <a:extLst>
              <a:ext uri="{FF2B5EF4-FFF2-40B4-BE49-F238E27FC236}">
                <a16:creationId xmlns:a16="http://schemas.microsoft.com/office/drawing/2014/main" id="{3DFF7F4F-68DD-4011-A831-5142818106DD}"/>
              </a:ext>
            </a:extLst>
          </p:cNvPr>
          <p:cNvPicPr>
            <a:picLocks noChangeAspect="1"/>
          </p:cNvPicPr>
          <p:nvPr/>
        </p:nvPicPr>
        <p:blipFill>
          <a:blip r:embed="rId3"/>
          <a:stretch>
            <a:fillRect/>
          </a:stretch>
        </p:blipFill>
        <p:spPr>
          <a:xfrm>
            <a:off x="6380771" y="4310393"/>
            <a:ext cx="4896988" cy="2233853"/>
          </a:xfrm>
          <a:prstGeom prst="rect">
            <a:avLst/>
          </a:prstGeom>
        </p:spPr>
      </p:pic>
      <p:sp>
        <p:nvSpPr>
          <p:cNvPr id="54" name="四角形: 角を丸くする 53">
            <a:extLst>
              <a:ext uri="{FF2B5EF4-FFF2-40B4-BE49-F238E27FC236}">
                <a16:creationId xmlns:a16="http://schemas.microsoft.com/office/drawing/2014/main" id="{6D15E403-98DD-CD1B-4639-0892F76E2293}"/>
              </a:ext>
            </a:extLst>
          </p:cNvPr>
          <p:cNvSpPr/>
          <p:nvPr/>
        </p:nvSpPr>
        <p:spPr>
          <a:xfrm>
            <a:off x="7616965" y="4249380"/>
            <a:ext cx="2558881" cy="59704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55" name="四角形: 角を丸くする 54">
            <a:extLst>
              <a:ext uri="{FF2B5EF4-FFF2-40B4-BE49-F238E27FC236}">
                <a16:creationId xmlns:a16="http://schemas.microsoft.com/office/drawing/2014/main" id="{F2D90C51-9C83-86EC-B4DF-9CA90F7F10E3}"/>
              </a:ext>
            </a:extLst>
          </p:cNvPr>
          <p:cNvSpPr/>
          <p:nvPr/>
        </p:nvSpPr>
        <p:spPr>
          <a:xfrm>
            <a:off x="7518473" y="4913532"/>
            <a:ext cx="972896" cy="47927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56" name="正方形/長方形 55">
            <a:extLst>
              <a:ext uri="{FF2B5EF4-FFF2-40B4-BE49-F238E27FC236}">
                <a16:creationId xmlns:a16="http://schemas.microsoft.com/office/drawing/2014/main" id="{268B046A-CEF1-0251-F750-E51ABE3765F0}"/>
              </a:ext>
            </a:extLst>
          </p:cNvPr>
          <p:cNvSpPr/>
          <p:nvPr/>
        </p:nvSpPr>
        <p:spPr>
          <a:xfrm>
            <a:off x="6114631" y="4169328"/>
            <a:ext cx="5739959" cy="24837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57" name="テキスト ボックス 56">
            <a:extLst>
              <a:ext uri="{FF2B5EF4-FFF2-40B4-BE49-F238E27FC236}">
                <a16:creationId xmlns:a16="http://schemas.microsoft.com/office/drawing/2014/main" id="{0FAA2AB7-B284-38CB-FF02-04E9785F09C0}"/>
              </a:ext>
            </a:extLst>
          </p:cNvPr>
          <p:cNvSpPr txBox="1"/>
          <p:nvPr/>
        </p:nvSpPr>
        <p:spPr>
          <a:xfrm>
            <a:off x="6114631" y="3832259"/>
            <a:ext cx="273023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1">
                <a:ln>
                  <a:noFill/>
                </a:ln>
                <a:solidFill>
                  <a:srgbClr val="24235C"/>
                </a:solidFill>
                <a:effectLst/>
                <a:uLnTx/>
                <a:uFillTx/>
                <a:latin typeface="Meiryo UI"/>
                <a:ea typeface="Meiryo UI"/>
                <a:cs typeface="+mn-cs"/>
              </a:rPr>
              <a:t>本事例のフォーカスポイント</a:t>
            </a:r>
            <a:endParaRPr kumimoji="1" lang="en-US" altLang="ja-JP" b="1" i="0" u="none" strike="noStrike" kern="1200" cap="none" spc="0" normalizeH="0" baseline="0" noProof="1">
              <a:ln>
                <a:noFill/>
              </a:ln>
              <a:solidFill>
                <a:srgbClr val="24235C"/>
              </a:solidFill>
              <a:effectLst/>
              <a:uLnTx/>
              <a:uFillTx/>
              <a:latin typeface="Meiryo UI"/>
              <a:ea typeface="Meiryo UI"/>
              <a:cs typeface="+mn-cs"/>
            </a:endParaRPr>
          </a:p>
        </p:txBody>
      </p:sp>
      <p:sp>
        <p:nvSpPr>
          <p:cNvPr id="58" name="テキスト ボックス 57">
            <a:extLst>
              <a:ext uri="{FF2B5EF4-FFF2-40B4-BE49-F238E27FC236}">
                <a16:creationId xmlns:a16="http://schemas.microsoft.com/office/drawing/2014/main" id="{2369D2B5-B7A2-699A-11D4-B8CDC23492B1}"/>
              </a:ext>
            </a:extLst>
          </p:cNvPr>
          <p:cNvSpPr txBox="1"/>
          <p:nvPr/>
        </p:nvSpPr>
        <p:spPr>
          <a:xfrm>
            <a:off x="6096000" y="2351535"/>
            <a:ext cx="187904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1">
                <a:ln>
                  <a:noFill/>
                </a:ln>
                <a:solidFill>
                  <a:srgbClr val="24235C"/>
                </a:solidFill>
                <a:effectLst/>
                <a:uLnTx/>
                <a:uFillTx/>
                <a:latin typeface="Meiryo UI"/>
                <a:ea typeface="Meiryo UI"/>
                <a:cs typeface="+mn-cs"/>
              </a:rPr>
              <a:t>期待されるメリット</a:t>
            </a:r>
            <a:endParaRPr kumimoji="1" lang="en-US" altLang="ja-JP" b="1" i="0" u="none" strike="noStrike" kern="1200" cap="none" spc="0" normalizeH="0" baseline="0" noProof="1">
              <a:ln>
                <a:noFill/>
              </a:ln>
              <a:solidFill>
                <a:srgbClr val="24235C"/>
              </a:solidFill>
              <a:effectLst/>
              <a:uLnTx/>
              <a:uFillTx/>
              <a:latin typeface="Meiryo UI"/>
              <a:ea typeface="Meiryo UI"/>
              <a:cs typeface="+mn-cs"/>
            </a:endParaRPr>
          </a:p>
        </p:txBody>
      </p:sp>
      <p:sp>
        <p:nvSpPr>
          <p:cNvPr id="9" name="コンテンツ プレースホルダー 6">
            <a:extLst>
              <a:ext uri="{FF2B5EF4-FFF2-40B4-BE49-F238E27FC236}">
                <a16:creationId xmlns:a16="http://schemas.microsoft.com/office/drawing/2014/main" id="{B1E1E90B-FD76-579F-EF57-01D1887DB3A8}"/>
              </a:ext>
            </a:extLst>
          </p:cNvPr>
          <p:cNvSpPr txBox="1">
            <a:spLocks/>
          </p:cNvSpPr>
          <p:nvPr/>
        </p:nvSpPr>
        <p:spPr bwMode="auto">
          <a:xfrm>
            <a:off x="9106163" y="2667911"/>
            <a:ext cx="2749992" cy="1050120"/>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lnSpc>
                <a:spcPct val="150000"/>
              </a:lnSpc>
              <a:spcBef>
                <a:spcPct val="20000"/>
              </a:spcBef>
              <a:spcAft>
                <a:spcPct val="0"/>
              </a:spcAft>
              <a:buClr>
                <a:srgbClr val="000066"/>
              </a:buClr>
              <a:buFont typeface="Wingdings" pitchFamily="2" charset="2"/>
              <a:buNone/>
              <a:defRPr kumimoji="1" sz="12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社会的なメリット</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000" b="1" i="0" u="none" strike="noStrike" kern="1200" cap="none" spc="0" normalizeH="0" baseline="0" noProof="0" dirty="0">
                <a:ln>
                  <a:noFill/>
                </a:ln>
                <a:solidFill>
                  <a:schemeClr val="bg1">
                    <a:lumMod val="75000"/>
                  </a:schemeClr>
                </a:solidFill>
                <a:effectLst/>
                <a:uLnTx/>
                <a:uFillTx/>
                <a:latin typeface="Meiryo UI"/>
                <a:ea typeface="Meiryo UI"/>
                <a:cs typeface="+mn-cs"/>
              </a:rPr>
              <a:t>①持続可能な社会　</a:t>
            </a:r>
            <a:endParaRPr kumimoji="1" lang="en-US" altLang="ja-JP" sz="1000" b="1" i="0" u="none" strike="noStrike" kern="1200" cap="none" spc="0" normalizeH="0" baseline="0" noProof="0" dirty="0">
              <a:ln>
                <a:noFill/>
              </a:ln>
              <a:solidFill>
                <a:schemeClr val="bg1">
                  <a:lumMod val="75000"/>
                </a:schemeClr>
              </a:solidFill>
              <a:effectLst/>
              <a:uLnTx/>
              <a:uFillTx/>
              <a:latin typeface="Meiryo UI"/>
              <a:ea typeface="Meiryo UI"/>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②知識社会</a:t>
            </a:r>
            <a:r>
              <a:rPr kumimoji="1" lang="en-US" altLang="ja-JP" sz="10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便利な社会</a:t>
            </a:r>
            <a:r>
              <a:rPr kumimoji="1" lang="en-US" altLang="ja-JP" sz="10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デジタル技術の活用</a:t>
            </a:r>
            <a:r>
              <a:rPr kumimoji="1" lang="en-US" altLang="ja-JP" sz="10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　</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000" b="1" i="0" u="none" strike="noStrike" kern="1200" cap="none" spc="0" normalizeH="0" baseline="0" noProof="0" dirty="0">
                <a:ln>
                  <a:noFill/>
                </a:ln>
                <a:solidFill>
                  <a:schemeClr val="bg1">
                    <a:lumMod val="75000"/>
                  </a:schemeClr>
                </a:solidFill>
                <a:effectLst/>
                <a:uLnTx/>
                <a:uFillTx/>
                <a:latin typeface="Meiryo UI"/>
                <a:ea typeface="Meiryo UI"/>
                <a:cs typeface="+mn-cs"/>
              </a:rPr>
              <a:t>③安心・安全な社会</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000" b="1" i="0" u="none" strike="noStrike" kern="1200" cap="none" spc="0" normalizeH="0" baseline="0" noProof="0" dirty="0">
                <a:ln>
                  <a:noFill/>
                </a:ln>
                <a:solidFill>
                  <a:schemeClr val="bg1">
                    <a:lumMod val="75000"/>
                  </a:schemeClr>
                </a:solidFill>
                <a:effectLst/>
                <a:uLnTx/>
                <a:uFillTx/>
                <a:latin typeface="Meiryo UI"/>
                <a:ea typeface="Meiryo UI"/>
                <a:cs typeface="+mn-cs"/>
              </a:rPr>
              <a:t>④平等で格差の少ない社会</a:t>
            </a:r>
          </a:p>
        </p:txBody>
      </p:sp>
      <p:sp>
        <p:nvSpPr>
          <p:cNvPr id="14" name="四角形: 角を丸くする 13">
            <a:extLst>
              <a:ext uri="{FF2B5EF4-FFF2-40B4-BE49-F238E27FC236}">
                <a16:creationId xmlns:a16="http://schemas.microsoft.com/office/drawing/2014/main" id="{E64BE31B-C8F9-6A85-A9F3-4062A52934F7}"/>
              </a:ext>
            </a:extLst>
          </p:cNvPr>
          <p:cNvSpPr/>
          <p:nvPr/>
        </p:nvSpPr>
        <p:spPr>
          <a:xfrm>
            <a:off x="335845" y="1282606"/>
            <a:ext cx="11520310" cy="978575"/>
          </a:xfrm>
          <a:prstGeom prst="roundRect">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rgbClr val="24235C"/>
                </a:solidFill>
              </a:rPr>
              <a:t>　　</a:t>
            </a:r>
            <a:r>
              <a:rPr kumimoji="1" lang="ja-JP" altLang="en-US" sz="2400" b="1" dirty="0">
                <a:solidFill>
                  <a:srgbClr val="24235C"/>
                </a:solidFill>
              </a:rPr>
              <a:t>データスペースの着眼点</a:t>
            </a:r>
            <a:endParaRPr kumimoji="1" lang="en-US" altLang="ja-JP" sz="2400" b="1" dirty="0">
              <a:solidFill>
                <a:srgbClr val="24235C"/>
              </a:solidFill>
            </a:endParaRPr>
          </a:p>
          <a:p>
            <a:r>
              <a:rPr kumimoji="1" lang="ja-JP" altLang="en-US" sz="2000" dirty="0"/>
              <a:t>　　　　・課題解決の実証実験結果を反映した官民連携</a:t>
            </a:r>
            <a:r>
              <a:rPr kumimoji="1" lang="ja-JP" altLang="en-US" sz="2000" dirty="0">
                <a:solidFill>
                  <a:srgbClr val="C00000"/>
                </a:solidFill>
              </a:rPr>
              <a:t>デジタル基盤を構築</a:t>
            </a:r>
          </a:p>
          <a:p>
            <a:r>
              <a:rPr kumimoji="1" lang="ja-JP" altLang="en-US" sz="2000" dirty="0"/>
              <a:t>　　　　・</a:t>
            </a:r>
            <a:r>
              <a:rPr kumimoji="1" lang="ja-JP" altLang="en-US" sz="2000" dirty="0">
                <a:solidFill>
                  <a:srgbClr val="C00000"/>
                </a:solidFill>
              </a:rPr>
              <a:t>札幌市のオープンデータと他社提供のオープンデータを組み合わせ</a:t>
            </a:r>
            <a:r>
              <a:rPr kumimoji="1" lang="ja-JP" altLang="en-US" sz="2000" dirty="0">
                <a:solidFill>
                  <a:schemeClr val="bg1"/>
                </a:solidFill>
              </a:rPr>
              <a:t>て</a:t>
            </a:r>
            <a:r>
              <a:rPr kumimoji="1" lang="ja-JP" altLang="en-US" sz="2000" dirty="0"/>
              <a:t>新ビジネスを創出の可能性</a:t>
            </a:r>
          </a:p>
        </p:txBody>
      </p:sp>
      <p:pic>
        <p:nvPicPr>
          <p:cNvPr id="10" name="グラフィックス 9" descr="右向き指示マーク 単色塗りつぶし">
            <a:extLst>
              <a:ext uri="{FF2B5EF4-FFF2-40B4-BE49-F238E27FC236}">
                <a16:creationId xmlns:a16="http://schemas.microsoft.com/office/drawing/2014/main" id="{17626D7A-A4E8-301F-56B5-61CF113F95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153974">
            <a:off x="401760" y="1369552"/>
            <a:ext cx="514104" cy="514104"/>
          </a:xfrm>
          <a:prstGeom prst="rect">
            <a:avLst/>
          </a:prstGeom>
        </p:spPr>
      </p:pic>
      <p:sp>
        <p:nvSpPr>
          <p:cNvPr id="3" name="四角形: 角を丸くする 2">
            <a:extLst>
              <a:ext uri="{FF2B5EF4-FFF2-40B4-BE49-F238E27FC236}">
                <a16:creationId xmlns:a16="http://schemas.microsoft.com/office/drawing/2014/main" id="{39DD5B3B-9DCC-BE5C-4570-A121B7055243}"/>
              </a:ext>
            </a:extLst>
          </p:cNvPr>
          <p:cNvSpPr/>
          <p:nvPr/>
        </p:nvSpPr>
        <p:spPr>
          <a:xfrm>
            <a:off x="7533120" y="5459531"/>
            <a:ext cx="2844800" cy="66379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grpSp>
        <p:nvGrpSpPr>
          <p:cNvPr id="6" name="グループ化 5">
            <a:extLst>
              <a:ext uri="{FF2B5EF4-FFF2-40B4-BE49-F238E27FC236}">
                <a16:creationId xmlns:a16="http://schemas.microsoft.com/office/drawing/2014/main" id="{12437819-78AB-A91D-9075-51A860A2A628}"/>
              </a:ext>
            </a:extLst>
          </p:cNvPr>
          <p:cNvGrpSpPr/>
          <p:nvPr/>
        </p:nvGrpSpPr>
        <p:grpSpPr>
          <a:xfrm>
            <a:off x="6591675" y="4692482"/>
            <a:ext cx="448459" cy="443102"/>
            <a:chOff x="5253553" y="3550319"/>
            <a:chExt cx="529152" cy="563880"/>
          </a:xfrm>
        </p:grpSpPr>
        <p:sp>
          <p:nvSpPr>
            <p:cNvPr id="7" name="正方形/長方形 6">
              <a:extLst>
                <a:ext uri="{FF2B5EF4-FFF2-40B4-BE49-F238E27FC236}">
                  <a16:creationId xmlns:a16="http://schemas.microsoft.com/office/drawing/2014/main" id="{9795A4F2-375D-1580-D8F4-7DF470773905}"/>
                </a:ext>
              </a:extLst>
            </p:cNvPr>
            <p:cNvSpPr/>
            <p:nvPr/>
          </p:nvSpPr>
          <p:spPr>
            <a:xfrm>
              <a:off x="5257131" y="3550319"/>
              <a:ext cx="512342" cy="563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グラフィックス 7" descr="オフィス ワーカー (男性) 単色塗りつぶし">
              <a:extLst>
                <a:ext uri="{FF2B5EF4-FFF2-40B4-BE49-F238E27FC236}">
                  <a16:creationId xmlns:a16="http://schemas.microsoft.com/office/drawing/2014/main" id="{49112AFF-EDB0-50A6-8DCA-408571B9D1D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3553" y="3567683"/>
              <a:ext cx="529152" cy="529152"/>
            </a:xfrm>
            <a:prstGeom prst="rect">
              <a:avLst/>
            </a:prstGeom>
          </p:spPr>
        </p:pic>
      </p:grpSp>
      <p:grpSp>
        <p:nvGrpSpPr>
          <p:cNvPr id="11" name="グループ化 10">
            <a:extLst>
              <a:ext uri="{FF2B5EF4-FFF2-40B4-BE49-F238E27FC236}">
                <a16:creationId xmlns:a16="http://schemas.microsoft.com/office/drawing/2014/main" id="{C94B2491-C994-A903-4E4D-BC36200C06E7}"/>
              </a:ext>
            </a:extLst>
          </p:cNvPr>
          <p:cNvGrpSpPr/>
          <p:nvPr/>
        </p:nvGrpSpPr>
        <p:grpSpPr>
          <a:xfrm>
            <a:off x="10670628" y="4717559"/>
            <a:ext cx="434212" cy="443102"/>
            <a:chOff x="9484786" y="1476340"/>
            <a:chExt cx="434212" cy="443102"/>
          </a:xfrm>
        </p:grpSpPr>
        <p:sp>
          <p:nvSpPr>
            <p:cNvPr id="12" name="正方形/長方形 11">
              <a:extLst>
                <a:ext uri="{FF2B5EF4-FFF2-40B4-BE49-F238E27FC236}">
                  <a16:creationId xmlns:a16="http://schemas.microsoft.com/office/drawing/2014/main" id="{4210A528-3222-5AA8-3DB5-F8CC95928D16}"/>
                </a:ext>
              </a:extLst>
            </p:cNvPr>
            <p:cNvSpPr/>
            <p:nvPr/>
          </p:nvSpPr>
          <p:spPr>
            <a:xfrm>
              <a:off x="9484786" y="1476340"/>
              <a:ext cx="434212" cy="4431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3" name="グラフィックス 12" descr="オフィス ワーカー (女性) 単色塗りつぶし">
              <a:extLst>
                <a:ext uri="{FF2B5EF4-FFF2-40B4-BE49-F238E27FC236}">
                  <a16:creationId xmlns:a16="http://schemas.microsoft.com/office/drawing/2014/main" id="{FA826744-10CF-26F2-4AC7-3930755983A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84786" y="1485230"/>
              <a:ext cx="434212" cy="434212"/>
            </a:xfrm>
            <a:prstGeom prst="rect">
              <a:avLst/>
            </a:prstGeom>
          </p:spPr>
        </p:pic>
      </p:grpSp>
    </p:spTree>
    <p:extLst>
      <p:ext uri="{BB962C8B-B14F-4D97-AF65-F5344CB8AC3E}">
        <p14:creationId xmlns:p14="http://schemas.microsoft.com/office/powerpoint/2010/main" val="234348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23B3F26-1015-685B-1866-A03748AB38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5" name="タイトル 4">
            <a:extLst>
              <a:ext uri="{FF2B5EF4-FFF2-40B4-BE49-F238E27FC236}">
                <a16:creationId xmlns:a16="http://schemas.microsoft.com/office/drawing/2014/main" id="{64FFE932-F559-6F09-707C-5B5380BCE15E}"/>
              </a:ext>
            </a:extLst>
          </p:cNvPr>
          <p:cNvSpPr>
            <a:spLocks noGrp="1"/>
          </p:cNvSpPr>
          <p:nvPr>
            <p:ph type="title"/>
          </p:nvPr>
        </p:nvSpPr>
        <p:spPr>
          <a:xfrm>
            <a:off x="658813" y="225467"/>
            <a:ext cx="10732181" cy="676276"/>
          </a:xfrm>
        </p:spPr>
        <p:txBody>
          <a:bodyPr/>
          <a:lstStyle/>
          <a:p>
            <a:r>
              <a:rPr kumimoji="1" lang="ja-JP" altLang="en-US" sz="2800" dirty="0"/>
              <a:t>国内事例② マーケティング最適化</a:t>
            </a:r>
            <a:r>
              <a:rPr kumimoji="1" lang="en-US" altLang="ja-JP" sz="2000" dirty="0"/>
              <a:t>(</a:t>
            </a:r>
            <a:r>
              <a:rPr lang="ja-JP" altLang="en-US" sz="2000" dirty="0"/>
              <a:t>札幌市</a:t>
            </a:r>
            <a:r>
              <a:rPr kumimoji="1" lang="en-US" altLang="ja-JP" sz="2000" dirty="0"/>
              <a:t>)</a:t>
            </a:r>
            <a:r>
              <a:rPr kumimoji="1" lang="ja-JP" altLang="en-US" sz="2000" dirty="0"/>
              <a:t> </a:t>
            </a:r>
            <a:r>
              <a:rPr kumimoji="1" lang="ja-JP" altLang="en-US" sz="2800" dirty="0"/>
              <a:t>全体像</a:t>
            </a:r>
          </a:p>
        </p:txBody>
      </p:sp>
      <p:pic>
        <p:nvPicPr>
          <p:cNvPr id="3" name="図 2">
            <a:extLst>
              <a:ext uri="{FF2B5EF4-FFF2-40B4-BE49-F238E27FC236}">
                <a16:creationId xmlns:a16="http://schemas.microsoft.com/office/drawing/2014/main" id="{35DE8305-CE32-1D82-91FC-D9C82ED2F045}"/>
              </a:ext>
            </a:extLst>
          </p:cNvPr>
          <p:cNvPicPr>
            <a:picLocks noChangeAspect="1"/>
          </p:cNvPicPr>
          <p:nvPr/>
        </p:nvPicPr>
        <p:blipFill>
          <a:blip r:embed="rId3"/>
          <a:stretch>
            <a:fillRect/>
          </a:stretch>
        </p:blipFill>
        <p:spPr>
          <a:xfrm>
            <a:off x="452720" y="1473076"/>
            <a:ext cx="10798753" cy="5405343"/>
          </a:xfrm>
          <a:prstGeom prst="rect">
            <a:avLst/>
          </a:prstGeom>
        </p:spPr>
      </p:pic>
      <p:sp>
        <p:nvSpPr>
          <p:cNvPr id="8" name="テキスト ボックス 7">
            <a:extLst>
              <a:ext uri="{FF2B5EF4-FFF2-40B4-BE49-F238E27FC236}">
                <a16:creationId xmlns:a16="http://schemas.microsoft.com/office/drawing/2014/main" id="{8592D912-097B-9C60-B91B-95C8FA262A19}"/>
              </a:ext>
            </a:extLst>
          </p:cNvPr>
          <p:cNvSpPr txBox="1"/>
          <p:nvPr/>
        </p:nvSpPr>
        <p:spPr>
          <a:xfrm>
            <a:off x="783772" y="6597699"/>
            <a:ext cx="609600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出典：</a:t>
            </a:r>
            <a:r>
              <a:rPr kumimoji="1" lang="en-US" altLang="ja-JP" sz="800" b="0" i="0" u="none" strike="noStrike" kern="1200" cap="none" spc="0" normalizeH="0" baseline="0" noProof="0" dirty="0">
                <a:ln>
                  <a:noFill/>
                </a:ln>
                <a:solidFill>
                  <a:prstClr val="black"/>
                </a:solidFill>
                <a:effectLst/>
                <a:uLnTx/>
                <a:uFillTx/>
                <a:latin typeface="Meiryo UI"/>
                <a:ea typeface="Meiryo UI"/>
                <a:cs typeface="+mn-cs"/>
                <a:hlinkClick r:id="rId4"/>
              </a:rPr>
              <a:t>CADDE</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hlinkClick r:id="rId4"/>
              </a:rPr>
              <a:t>プレスリリース　　</a:t>
            </a:r>
            <a:endParaRPr kumimoji="1" lang="en-US" altLang="ja-JP" sz="8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 name="コンテンツ プレースホルダー 4">
            <a:extLst>
              <a:ext uri="{FF2B5EF4-FFF2-40B4-BE49-F238E27FC236}">
                <a16:creationId xmlns:a16="http://schemas.microsoft.com/office/drawing/2014/main" id="{FC4F901D-52C0-FF88-0328-834CD910621B}"/>
              </a:ext>
            </a:extLst>
          </p:cNvPr>
          <p:cNvSpPr txBox="1">
            <a:spLocks/>
          </p:cNvSpPr>
          <p:nvPr/>
        </p:nvSpPr>
        <p:spPr bwMode="auto">
          <a:xfrm>
            <a:off x="334963" y="1246985"/>
            <a:ext cx="11239714" cy="452184"/>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24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データカタログとデータの連携を</a:t>
            </a:r>
            <a:r>
              <a:rPr kumimoji="1" lang="en-US" altLang="ja-JP" sz="24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CADDE</a:t>
            </a:r>
            <a:r>
              <a:rPr kumimoji="1" lang="ja-JP" altLang="en-US" sz="24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コネクタを介して実現</a:t>
            </a:r>
            <a:endParaRPr kumimoji="1" lang="en-US" altLang="ja-JP" sz="24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11002773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23B3F26-1015-685B-1866-A03748AB38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5" name="タイトル 4">
            <a:extLst>
              <a:ext uri="{FF2B5EF4-FFF2-40B4-BE49-F238E27FC236}">
                <a16:creationId xmlns:a16="http://schemas.microsoft.com/office/drawing/2014/main" id="{64FFE932-F559-6F09-707C-5B5380BCE15E}"/>
              </a:ext>
            </a:extLst>
          </p:cNvPr>
          <p:cNvSpPr>
            <a:spLocks noGrp="1"/>
          </p:cNvSpPr>
          <p:nvPr>
            <p:ph type="title"/>
          </p:nvPr>
        </p:nvSpPr>
        <p:spPr>
          <a:xfrm>
            <a:off x="658813" y="233702"/>
            <a:ext cx="10732181" cy="676276"/>
          </a:xfrm>
        </p:spPr>
        <p:txBody>
          <a:bodyPr/>
          <a:lstStyle/>
          <a:p>
            <a:r>
              <a:rPr kumimoji="1" lang="ja-JP" altLang="en-US" dirty="0"/>
              <a:t>国内事例③ 追跡可能なデータ収集</a:t>
            </a:r>
            <a:r>
              <a:rPr kumimoji="1" lang="en-US" altLang="ja-JP" sz="2800" dirty="0"/>
              <a:t>(</a:t>
            </a:r>
            <a:r>
              <a:rPr kumimoji="1" lang="ja-JP" altLang="en-US" sz="2800" dirty="0"/>
              <a:t>自治体・民間企業</a:t>
            </a:r>
            <a:r>
              <a:rPr kumimoji="1" lang="en-US" altLang="ja-JP" sz="2800" dirty="0"/>
              <a:t>)</a:t>
            </a:r>
            <a:endParaRPr kumimoji="1" lang="ja-JP" altLang="en-US" sz="2800" dirty="0"/>
          </a:p>
        </p:txBody>
      </p:sp>
      <p:sp>
        <p:nvSpPr>
          <p:cNvPr id="19" name="コンテンツ プレースホルダー 6">
            <a:extLst>
              <a:ext uri="{FF2B5EF4-FFF2-40B4-BE49-F238E27FC236}">
                <a16:creationId xmlns:a16="http://schemas.microsoft.com/office/drawing/2014/main" id="{E5751161-951E-E6C5-D3AC-CBB2E1FD6477}"/>
              </a:ext>
            </a:extLst>
          </p:cNvPr>
          <p:cNvSpPr txBox="1">
            <a:spLocks/>
          </p:cNvSpPr>
          <p:nvPr/>
        </p:nvSpPr>
        <p:spPr bwMode="auto">
          <a:xfrm>
            <a:off x="335845" y="2349501"/>
            <a:ext cx="5560712" cy="4391867"/>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lnSpc>
                <a:spcPct val="150000"/>
              </a:lnSpc>
              <a:spcBef>
                <a:spcPct val="20000"/>
              </a:spcBef>
              <a:spcAft>
                <a:spcPct val="0"/>
              </a:spcAft>
              <a:buClr>
                <a:srgbClr val="000066"/>
              </a:buClr>
              <a:buFont typeface="Wingdings" pitchFamily="2" charset="2"/>
              <a:buNone/>
              <a:defRPr kumimoji="1" sz="12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R="0" lvl="0" algn="l" defTabSz="914400" rtl="0" eaLnBrk="1" fontAlgn="base" latinLnBrk="0" hangingPunct="1">
              <a:lnSpc>
                <a:spcPts val="1680"/>
              </a:lnSpc>
              <a:spcBef>
                <a:spcPts val="0"/>
              </a:spcBef>
              <a:spcAft>
                <a:spcPct val="0"/>
              </a:spcAft>
              <a:buClr>
                <a:srgbClr val="000066"/>
              </a:buClr>
              <a:buSzTx/>
              <a:tabLst/>
              <a:defRPr/>
            </a:pPr>
            <a:r>
              <a:rPr kumimoji="1" lang="en-US" altLang="ja-JP"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r>
              <a:rPr kumimoji="1" lang="ja-JP" altLang="en-US"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背景</a:t>
            </a:r>
            <a:r>
              <a:rPr kumimoji="1" lang="en-US" altLang="ja-JP"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p>
          <a:p>
            <a:pPr marL="285750" marR="0" lvl="0" indent="-285750" algn="l" defTabSz="914400" rtl="0" eaLnBrk="1" fontAlgn="base" latinLnBrk="0" hangingPunct="1">
              <a:lnSpc>
                <a:spcPts val="1680"/>
              </a:lnSpc>
              <a:spcBef>
                <a:spcPts val="0"/>
              </a:spcBef>
              <a:spcAft>
                <a:spcPct val="0"/>
              </a:spcAft>
              <a:buClr>
                <a:srgbClr val="000066"/>
              </a:buClr>
              <a:buSzTx/>
              <a:buFont typeface="Arial" panose="020B0604020202020204" pitchFamily="34" charset="0"/>
              <a:buChar char="•"/>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環境省が主導するゼロカーボンシティを実現に向けた取組。</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285750" marR="0" lvl="0" indent="-285750" algn="l" defTabSz="914400" rtl="0" eaLnBrk="1" fontAlgn="base" latinLnBrk="0" hangingPunct="1">
              <a:lnSpc>
                <a:spcPts val="1680"/>
              </a:lnSpc>
              <a:spcBef>
                <a:spcPts val="0"/>
              </a:spcBef>
              <a:spcAft>
                <a:spcPct val="0"/>
              </a:spcAft>
              <a:buClr>
                <a:srgbClr val="000066"/>
              </a:buClr>
              <a:buSzTx/>
              <a:buFont typeface="Arial" panose="020B0604020202020204" pitchFamily="34" charset="0"/>
              <a:buChar char="•"/>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ゼロカーボンシティの実現には、自治体や企業、市民といった様々なステークホルダーが相互にデータを共有しながら全体が最適になる視点で取組を進めていくことが不可欠</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lang="ja-JP" altLang="en-US" sz="1600" kern="0" dirty="0">
                <a:solidFill>
                  <a:prstClr val="black"/>
                </a:solidFill>
                <a:latin typeface="MeiryoUI"/>
              </a:rPr>
              <a:t>→</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その際、データの信頼性の確保が大前提</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endParaRPr kumimoji="1" lang="en-US" altLang="ja-JP" sz="16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R="0" lvl="0" algn="l" defTabSz="914400" rtl="0" eaLnBrk="1" fontAlgn="base" latinLnBrk="0" hangingPunct="1">
              <a:lnSpc>
                <a:spcPts val="1680"/>
              </a:lnSpc>
              <a:spcBef>
                <a:spcPts val="0"/>
              </a:spcBef>
              <a:spcAft>
                <a:spcPct val="0"/>
              </a:spcAft>
              <a:buClr>
                <a:srgbClr val="000066"/>
              </a:buClr>
              <a:buSzTx/>
              <a:tabLst/>
              <a:defRPr/>
            </a:pPr>
            <a:r>
              <a:rPr kumimoji="1" lang="en-US" altLang="ja-JP"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r>
              <a:rPr kumimoji="1" lang="ja-JP" altLang="en-US"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取組</a:t>
            </a:r>
            <a:r>
              <a:rPr kumimoji="1" lang="en-US" altLang="ja-JP"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p>
          <a:p>
            <a:pPr marL="285750" marR="0" lvl="0" indent="-285750" algn="l" defTabSz="914400" rtl="0" eaLnBrk="1" fontAlgn="base" latinLnBrk="0" hangingPunct="1">
              <a:lnSpc>
                <a:spcPts val="1680"/>
              </a:lnSpc>
              <a:spcBef>
                <a:spcPts val="0"/>
              </a:spcBef>
              <a:spcAft>
                <a:spcPct val="0"/>
              </a:spcAft>
              <a:buClr>
                <a:srgbClr val="000066"/>
              </a:buClr>
              <a:buSzTx/>
              <a:buFont typeface="Arial" panose="020B0604020202020204" pitchFamily="34" charset="0"/>
              <a:buChar char="•"/>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データの収集のインターフェイスには信頼性を確保しながらデータ収集が可能な</a:t>
            </a:r>
            <a:r>
              <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CADDE</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コネクタを使用</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285750" marR="0" lvl="0" indent="-285750" algn="l" defTabSz="914400" rtl="0" eaLnBrk="1" fontAlgn="base" latinLnBrk="0" hangingPunct="1">
              <a:lnSpc>
                <a:spcPts val="1680"/>
              </a:lnSpc>
              <a:spcBef>
                <a:spcPts val="0"/>
              </a:spcBef>
              <a:spcAft>
                <a:spcPct val="0"/>
              </a:spcAft>
              <a:buClr>
                <a:srgbClr val="000066"/>
              </a:buClr>
              <a:buSzTx/>
              <a:buFont typeface="Arial" panose="020B0604020202020204" pitchFamily="34" charset="0"/>
              <a:buChar char="•"/>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自治体における業務効果を確認するため、</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285750" marR="0" lvl="0" indent="-285750" algn="l" defTabSz="914400" rtl="0" eaLnBrk="1" fontAlgn="base" latinLnBrk="0" hangingPunct="1">
              <a:lnSpc>
                <a:spcPts val="1680"/>
              </a:lnSpc>
              <a:spcBef>
                <a:spcPts val="0"/>
              </a:spcBef>
              <a:spcAft>
                <a:spcPct val="0"/>
              </a:spcAft>
              <a:buClr>
                <a:srgbClr val="000066"/>
              </a:buClr>
              <a:buSzTx/>
              <a:buFont typeface="Arial" panose="020B0604020202020204" pitchFamily="34" charset="0"/>
              <a:buChar char="•"/>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自治体保有</a:t>
            </a:r>
            <a:r>
              <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EV</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公用車やソーラーカーポート等からデータを収集し、</a:t>
            </a:r>
            <a:r>
              <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CO2</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の排出量や削減量を可視化</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en-US" altLang="ja-JP"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r>
              <a:rPr kumimoji="1" lang="ja-JP" altLang="en-US"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効果</a:t>
            </a:r>
            <a:r>
              <a:rPr kumimoji="1" lang="en-US" altLang="ja-JP"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p>
          <a:p>
            <a:pPr marL="285750" marR="0" lvl="0" indent="-285750" algn="l" defTabSz="914400" rtl="0" eaLnBrk="1" fontAlgn="base" latinLnBrk="0" hangingPunct="1">
              <a:lnSpc>
                <a:spcPts val="1680"/>
              </a:lnSpc>
              <a:spcBef>
                <a:spcPts val="0"/>
              </a:spcBef>
              <a:spcAft>
                <a:spcPct val="0"/>
              </a:spcAft>
              <a:buClr>
                <a:srgbClr val="000066"/>
              </a:buClr>
              <a:buSzTx/>
              <a:buFont typeface="Arial" panose="020B0604020202020204" pitchFamily="34" charset="0"/>
              <a:buChar char="•"/>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分野を越えたデータを</a:t>
            </a:r>
            <a:r>
              <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CADDE</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コネクタにより集約して収集</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285750" marR="0" lvl="0" indent="-285750" algn="l" defTabSz="914400" rtl="0" eaLnBrk="1" fontAlgn="base" latinLnBrk="0" hangingPunct="1">
              <a:lnSpc>
                <a:spcPts val="1680"/>
              </a:lnSpc>
              <a:spcBef>
                <a:spcPts val="0"/>
              </a:spcBef>
              <a:spcAft>
                <a:spcPct val="0"/>
              </a:spcAft>
              <a:buClr>
                <a:srgbClr val="000066"/>
              </a:buClr>
              <a:buSzTx/>
              <a:buFont typeface="Arial" panose="020B0604020202020204" pitchFamily="34" charset="0"/>
              <a:buChar char="•"/>
              <a:tabLst/>
              <a:defRPr/>
            </a:pPr>
            <a:r>
              <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CADDE</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コネクタにより分野を越えたデータが追跡可能になり</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R="0" lvl="0" algn="l" defTabSz="914400" rtl="0" eaLnBrk="1" fontAlgn="base" latinLnBrk="0" hangingPunct="1">
              <a:lnSpc>
                <a:spcPts val="1680"/>
              </a:lnSpc>
              <a:spcBef>
                <a:spcPts val="0"/>
              </a:spcBef>
              <a:spcAft>
                <a:spcPct val="0"/>
              </a:spcAft>
              <a:buClr>
                <a:srgbClr val="000066"/>
              </a:buClr>
              <a:buSzTx/>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　　データの信頼性を確保できた</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p:txBody>
      </p:sp>
      <p:sp>
        <p:nvSpPr>
          <p:cNvPr id="2" name="正方形/長方形 1">
            <a:extLst>
              <a:ext uri="{FF2B5EF4-FFF2-40B4-BE49-F238E27FC236}">
                <a16:creationId xmlns:a16="http://schemas.microsoft.com/office/drawing/2014/main" id="{EA27780E-257C-5A6F-B551-ADC74B87007F}"/>
              </a:ext>
            </a:extLst>
          </p:cNvPr>
          <p:cNvSpPr/>
          <p:nvPr/>
        </p:nvSpPr>
        <p:spPr>
          <a:xfrm>
            <a:off x="6116196" y="2667911"/>
            <a:ext cx="5739959" cy="1046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ビジネス的なメリット</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lumMod val="65000"/>
                  </a:prstClr>
                </a:solidFill>
                <a:effectLst/>
                <a:uLnTx/>
                <a:uFillTx/>
                <a:latin typeface="Meiryo UI"/>
                <a:ea typeface="Meiryo UI"/>
                <a:cs typeface="+mn-cs"/>
              </a:rPr>
              <a:t>　</a:t>
            </a:r>
            <a:r>
              <a:rPr kumimoji="1" lang="ja-JP" altLang="en-US" sz="1000" b="1" i="0" u="none" strike="noStrike" kern="1200" cap="none" spc="0" normalizeH="0" baseline="0" noProof="0" dirty="0">
                <a:ln>
                  <a:noFill/>
                </a:ln>
                <a:solidFill>
                  <a:schemeClr val="tx1"/>
                </a:solidFill>
                <a:effectLst/>
                <a:uLnTx/>
                <a:uFillTx/>
                <a:latin typeface="Meiryo UI"/>
                <a:ea typeface="Meiryo UI"/>
                <a:cs typeface="+mn-cs"/>
              </a:rPr>
              <a:t>①ビジネススピードの向上</a:t>
            </a:r>
            <a:endParaRPr kumimoji="1" lang="ja-JP" altLang="en-US" sz="1000"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Meiryo UI"/>
                <a:ea typeface="Meiryo UI"/>
                <a:cs typeface="+mn-cs"/>
              </a:rPr>
              <a:t>　②新ビジネス展開</a:t>
            </a:r>
            <a:endParaRPr kumimoji="1" lang="en-US" altLang="ja-JP" sz="1000"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Meiryo UI"/>
                <a:ea typeface="Meiryo UI"/>
                <a:cs typeface="+mn-cs"/>
              </a:rPr>
              <a:t>　③マーケティング</a:t>
            </a:r>
            <a:r>
              <a:rPr kumimoji="1" lang="ja-JP" altLang="en-US" sz="1000" b="1" i="0" u="none" strike="noStrike" kern="1200" cap="none" spc="0" normalizeH="0" baseline="0" noProof="0" dirty="0">
                <a:ln>
                  <a:noFill/>
                </a:ln>
                <a:solidFill>
                  <a:schemeClr val="tx1"/>
                </a:solidFill>
                <a:effectLst/>
                <a:uLnTx/>
                <a:uFillTx/>
                <a:latin typeface="Söhne"/>
                <a:ea typeface="Meiryo UI"/>
                <a:cs typeface="+mn-cs"/>
              </a:rPr>
              <a:t>戦略の「改善」、「問題の早期発見」</a:t>
            </a:r>
            <a:endParaRPr kumimoji="1" lang="en-US" altLang="ja-JP" sz="1000"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　④自組織データが「ビジネス価値」を持つ</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lumMod val="65000"/>
                  </a:prstClr>
                </a:solidFill>
                <a:effectLst/>
                <a:uLnTx/>
                <a:uFillTx/>
                <a:latin typeface="Meiryo UI"/>
                <a:ea typeface="Meiryo UI"/>
                <a:cs typeface="+mn-cs"/>
              </a:rPr>
              <a:t>　</a:t>
            </a:r>
            <a:r>
              <a:rPr kumimoji="1" lang="ja-JP" altLang="en-US" sz="1000" b="1" i="0" u="none" strike="noStrike" kern="1200" cap="none" spc="0" normalizeH="0" baseline="0" noProof="0" dirty="0">
                <a:ln>
                  <a:noFill/>
                </a:ln>
                <a:solidFill>
                  <a:schemeClr val="tx1"/>
                </a:solidFill>
                <a:effectLst/>
                <a:uLnTx/>
                <a:uFillTx/>
                <a:latin typeface="Meiryo UI"/>
                <a:ea typeface="Meiryo UI"/>
                <a:cs typeface="+mn-cs"/>
              </a:rPr>
              <a:t>⑤データセキュリティの向上、サイバー攻撃対策</a:t>
            </a:r>
          </a:p>
        </p:txBody>
      </p:sp>
      <p:pic>
        <p:nvPicPr>
          <p:cNvPr id="53" name="図 52">
            <a:extLst>
              <a:ext uri="{FF2B5EF4-FFF2-40B4-BE49-F238E27FC236}">
                <a16:creationId xmlns:a16="http://schemas.microsoft.com/office/drawing/2014/main" id="{3DFF7F4F-68DD-4011-A831-5142818106DD}"/>
              </a:ext>
            </a:extLst>
          </p:cNvPr>
          <p:cNvPicPr>
            <a:picLocks noChangeAspect="1"/>
          </p:cNvPicPr>
          <p:nvPr/>
        </p:nvPicPr>
        <p:blipFill>
          <a:blip r:embed="rId3"/>
          <a:stretch>
            <a:fillRect/>
          </a:stretch>
        </p:blipFill>
        <p:spPr>
          <a:xfrm>
            <a:off x="6380771" y="4310393"/>
            <a:ext cx="4896988" cy="2233853"/>
          </a:xfrm>
          <a:prstGeom prst="rect">
            <a:avLst/>
          </a:prstGeom>
        </p:spPr>
      </p:pic>
      <p:sp>
        <p:nvSpPr>
          <p:cNvPr id="54" name="四角形: 角を丸くする 53">
            <a:extLst>
              <a:ext uri="{FF2B5EF4-FFF2-40B4-BE49-F238E27FC236}">
                <a16:creationId xmlns:a16="http://schemas.microsoft.com/office/drawing/2014/main" id="{6D15E403-98DD-CD1B-4639-0892F76E2293}"/>
              </a:ext>
            </a:extLst>
          </p:cNvPr>
          <p:cNvSpPr/>
          <p:nvPr/>
        </p:nvSpPr>
        <p:spPr>
          <a:xfrm>
            <a:off x="9513783" y="6144328"/>
            <a:ext cx="910377" cy="39991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56" name="正方形/長方形 55">
            <a:extLst>
              <a:ext uri="{FF2B5EF4-FFF2-40B4-BE49-F238E27FC236}">
                <a16:creationId xmlns:a16="http://schemas.microsoft.com/office/drawing/2014/main" id="{268B046A-CEF1-0251-F750-E51ABE3765F0}"/>
              </a:ext>
            </a:extLst>
          </p:cNvPr>
          <p:cNvSpPr/>
          <p:nvPr/>
        </p:nvSpPr>
        <p:spPr>
          <a:xfrm>
            <a:off x="6114631" y="4169328"/>
            <a:ext cx="5739959" cy="24837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57" name="テキスト ボックス 56">
            <a:extLst>
              <a:ext uri="{FF2B5EF4-FFF2-40B4-BE49-F238E27FC236}">
                <a16:creationId xmlns:a16="http://schemas.microsoft.com/office/drawing/2014/main" id="{0FAA2AB7-B284-38CB-FF02-04E9785F09C0}"/>
              </a:ext>
            </a:extLst>
          </p:cNvPr>
          <p:cNvSpPr txBox="1"/>
          <p:nvPr/>
        </p:nvSpPr>
        <p:spPr>
          <a:xfrm>
            <a:off x="6114631" y="3832259"/>
            <a:ext cx="273023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1">
                <a:ln>
                  <a:noFill/>
                </a:ln>
                <a:solidFill>
                  <a:srgbClr val="24235C"/>
                </a:solidFill>
                <a:effectLst/>
                <a:uLnTx/>
                <a:uFillTx/>
                <a:latin typeface="Meiryo UI"/>
                <a:ea typeface="Meiryo UI"/>
                <a:cs typeface="+mn-cs"/>
              </a:rPr>
              <a:t>本事例のフォーカスポイント</a:t>
            </a:r>
            <a:endParaRPr kumimoji="1" lang="en-US" altLang="ja-JP" b="1" i="0" u="none" strike="noStrike" kern="1200" cap="none" spc="0" normalizeH="0" baseline="0" noProof="1">
              <a:ln>
                <a:noFill/>
              </a:ln>
              <a:solidFill>
                <a:srgbClr val="24235C"/>
              </a:solidFill>
              <a:effectLst/>
              <a:uLnTx/>
              <a:uFillTx/>
              <a:latin typeface="Meiryo UI"/>
              <a:ea typeface="Meiryo UI"/>
              <a:cs typeface="+mn-cs"/>
            </a:endParaRPr>
          </a:p>
        </p:txBody>
      </p:sp>
      <p:sp>
        <p:nvSpPr>
          <p:cNvPr id="58" name="テキスト ボックス 57">
            <a:extLst>
              <a:ext uri="{FF2B5EF4-FFF2-40B4-BE49-F238E27FC236}">
                <a16:creationId xmlns:a16="http://schemas.microsoft.com/office/drawing/2014/main" id="{2369D2B5-B7A2-699A-11D4-B8CDC23492B1}"/>
              </a:ext>
            </a:extLst>
          </p:cNvPr>
          <p:cNvSpPr txBox="1"/>
          <p:nvPr/>
        </p:nvSpPr>
        <p:spPr>
          <a:xfrm>
            <a:off x="6096000" y="2351535"/>
            <a:ext cx="187904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1">
                <a:ln>
                  <a:noFill/>
                </a:ln>
                <a:solidFill>
                  <a:srgbClr val="24235C"/>
                </a:solidFill>
                <a:effectLst/>
                <a:uLnTx/>
                <a:uFillTx/>
                <a:latin typeface="Meiryo UI"/>
                <a:ea typeface="Meiryo UI"/>
                <a:cs typeface="+mn-cs"/>
              </a:rPr>
              <a:t>期待されるメリット</a:t>
            </a:r>
            <a:endParaRPr kumimoji="1" lang="en-US" altLang="ja-JP" b="1" i="0" u="none" strike="noStrike" kern="1200" cap="none" spc="0" normalizeH="0" baseline="0" noProof="1">
              <a:ln>
                <a:noFill/>
              </a:ln>
              <a:solidFill>
                <a:srgbClr val="24235C"/>
              </a:solidFill>
              <a:effectLst/>
              <a:uLnTx/>
              <a:uFillTx/>
              <a:latin typeface="Meiryo UI"/>
              <a:ea typeface="Meiryo UI"/>
              <a:cs typeface="+mn-cs"/>
            </a:endParaRPr>
          </a:p>
        </p:txBody>
      </p:sp>
      <p:sp>
        <p:nvSpPr>
          <p:cNvPr id="9" name="コンテンツ プレースホルダー 6">
            <a:extLst>
              <a:ext uri="{FF2B5EF4-FFF2-40B4-BE49-F238E27FC236}">
                <a16:creationId xmlns:a16="http://schemas.microsoft.com/office/drawing/2014/main" id="{B1E1E90B-FD76-579F-EF57-01D1887DB3A8}"/>
              </a:ext>
            </a:extLst>
          </p:cNvPr>
          <p:cNvSpPr txBox="1">
            <a:spLocks/>
          </p:cNvSpPr>
          <p:nvPr/>
        </p:nvSpPr>
        <p:spPr bwMode="auto">
          <a:xfrm>
            <a:off x="9106163" y="2667911"/>
            <a:ext cx="2749992" cy="1050120"/>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lnSpc>
                <a:spcPct val="150000"/>
              </a:lnSpc>
              <a:spcBef>
                <a:spcPct val="20000"/>
              </a:spcBef>
              <a:spcAft>
                <a:spcPct val="0"/>
              </a:spcAft>
              <a:buClr>
                <a:srgbClr val="000066"/>
              </a:buClr>
              <a:buFont typeface="Wingdings" pitchFamily="2" charset="2"/>
              <a:buNone/>
              <a:defRPr kumimoji="1" sz="12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社会的なメリット</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000" b="1" i="0" u="none" strike="noStrike" kern="1200" cap="none" spc="0" normalizeH="0" baseline="0" noProof="0" dirty="0">
                <a:ln>
                  <a:noFill/>
                </a:ln>
                <a:solidFill>
                  <a:schemeClr val="tx1"/>
                </a:solidFill>
                <a:effectLst/>
                <a:uLnTx/>
                <a:uFillTx/>
                <a:latin typeface="Meiryo UI"/>
                <a:ea typeface="Meiryo UI"/>
                <a:cs typeface="+mn-cs"/>
              </a:rPr>
              <a:t>①持続可能な社会　</a:t>
            </a:r>
            <a:endParaRPr kumimoji="1" lang="en-US" altLang="ja-JP" sz="1000" b="1"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②知識社会</a:t>
            </a:r>
            <a:r>
              <a:rPr kumimoji="1" lang="en-US" altLang="ja-JP" sz="10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便利な社会</a:t>
            </a:r>
            <a:r>
              <a:rPr kumimoji="1" lang="en-US" altLang="ja-JP" sz="10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デジタル技術の活用</a:t>
            </a:r>
            <a:r>
              <a:rPr kumimoji="1" lang="en-US" altLang="ja-JP" sz="10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　</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000" b="1" i="0" u="none" strike="noStrike" kern="1200" cap="none" spc="0" normalizeH="0" baseline="0" noProof="0" dirty="0">
                <a:ln>
                  <a:noFill/>
                </a:ln>
                <a:solidFill>
                  <a:schemeClr val="bg1">
                    <a:lumMod val="75000"/>
                  </a:schemeClr>
                </a:solidFill>
                <a:effectLst/>
                <a:uLnTx/>
                <a:uFillTx/>
                <a:latin typeface="Meiryo UI"/>
                <a:ea typeface="Meiryo UI"/>
                <a:cs typeface="+mn-cs"/>
              </a:rPr>
              <a:t>③安心・安全な社会</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000" b="1" i="0" u="none" strike="noStrike" kern="1200" cap="none" spc="0" normalizeH="0" baseline="0" noProof="0" dirty="0">
                <a:ln>
                  <a:noFill/>
                </a:ln>
                <a:solidFill>
                  <a:schemeClr val="bg1">
                    <a:lumMod val="75000"/>
                  </a:schemeClr>
                </a:solidFill>
                <a:effectLst/>
                <a:uLnTx/>
                <a:uFillTx/>
                <a:latin typeface="Meiryo UI"/>
                <a:ea typeface="Meiryo UI"/>
                <a:cs typeface="+mn-cs"/>
              </a:rPr>
              <a:t>④平等で格差の少ない社会</a:t>
            </a:r>
          </a:p>
        </p:txBody>
      </p:sp>
      <p:sp>
        <p:nvSpPr>
          <p:cNvPr id="14" name="四角形: 角を丸くする 13">
            <a:extLst>
              <a:ext uri="{FF2B5EF4-FFF2-40B4-BE49-F238E27FC236}">
                <a16:creationId xmlns:a16="http://schemas.microsoft.com/office/drawing/2014/main" id="{E64BE31B-C8F9-6A85-A9F3-4062A52934F7}"/>
              </a:ext>
            </a:extLst>
          </p:cNvPr>
          <p:cNvSpPr/>
          <p:nvPr/>
        </p:nvSpPr>
        <p:spPr>
          <a:xfrm>
            <a:off x="335845" y="1282606"/>
            <a:ext cx="11520310" cy="978575"/>
          </a:xfrm>
          <a:prstGeom prst="roundRect">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rgbClr val="24235C"/>
                </a:solidFill>
              </a:rPr>
              <a:t>　　</a:t>
            </a:r>
            <a:r>
              <a:rPr kumimoji="1" lang="ja-JP" altLang="en-US" sz="2400" b="1" dirty="0">
                <a:solidFill>
                  <a:srgbClr val="24235C"/>
                </a:solidFill>
              </a:rPr>
              <a:t>データスペースの着眼点</a:t>
            </a:r>
            <a:endParaRPr kumimoji="1" lang="en-US" altLang="ja-JP" sz="2400" b="1" dirty="0">
              <a:solidFill>
                <a:srgbClr val="24235C"/>
              </a:solidFill>
            </a:endParaRPr>
          </a:p>
          <a:p>
            <a:r>
              <a:rPr kumimoji="1" lang="ja-JP" altLang="en-US" sz="2000" dirty="0"/>
              <a:t>　　　　・分野を越えたデータ収集が可能</a:t>
            </a:r>
          </a:p>
          <a:p>
            <a:r>
              <a:rPr kumimoji="1" lang="ja-JP" altLang="en-US" sz="2000" dirty="0"/>
              <a:t>　　　　・</a:t>
            </a:r>
            <a:r>
              <a:rPr kumimoji="1" lang="ja-JP" altLang="en-US" sz="2000" dirty="0">
                <a:solidFill>
                  <a:srgbClr val="C00000"/>
                </a:solidFill>
              </a:rPr>
              <a:t>追跡可能なデータ収集</a:t>
            </a:r>
            <a:r>
              <a:rPr kumimoji="1" lang="ja-JP" altLang="en-US" sz="2000" dirty="0"/>
              <a:t>によりデータの信頼性を確保</a:t>
            </a:r>
          </a:p>
        </p:txBody>
      </p:sp>
      <p:pic>
        <p:nvPicPr>
          <p:cNvPr id="10" name="グラフィックス 9" descr="右向き指示マーク 単色塗りつぶし">
            <a:extLst>
              <a:ext uri="{FF2B5EF4-FFF2-40B4-BE49-F238E27FC236}">
                <a16:creationId xmlns:a16="http://schemas.microsoft.com/office/drawing/2014/main" id="{17626D7A-A4E8-301F-56B5-61CF113F95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153974">
            <a:off x="401760" y="1369552"/>
            <a:ext cx="514104" cy="514104"/>
          </a:xfrm>
          <a:prstGeom prst="rect">
            <a:avLst/>
          </a:prstGeom>
        </p:spPr>
      </p:pic>
      <p:sp>
        <p:nvSpPr>
          <p:cNvPr id="3" name="四角形: 角を丸くする 2">
            <a:extLst>
              <a:ext uri="{FF2B5EF4-FFF2-40B4-BE49-F238E27FC236}">
                <a16:creationId xmlns:a16="http://schemas.microsoft.com/office/drawing/2014/main" id="{39DD5B3B-9DCC-BE5C-4570-A121B7055243}"/>
              </a:ext>
            </a:extLst>
          </p:cNvPr>
          <p:cNvSpPr/>
          <p:nvPr/>
        </p:nvSpPr>
        <p:spPr>
          <a:xfrm>
            <a:off x="7533120" y="5459531"/>
            <a:ext cx="2844800" cy="66379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6" name="コンテンツ プレースホルダー 6">
            <a:extLst>
              <a:ext uri="{FF2B5EF4-FFF2-40B4-BE49-F238E27FC236}">
                <a16:creationId xmlns:a16="http://schemas.microsoft.com/office/drawing/2014/main" id="{A992099A-7127-5925-0F0D-97E8DBFE600E}"/>
              </a:ext>
            </a:extLst>
          </p:cNvPr>
          <p:cNvSpPr txBox="1">
            <a:spLocks/>
          </p:cNvSpPr>
          <p:nvPr/>
        </p:nvSpPr>
        <p:spPr bwMode="auto">
          <a:xfrm>
            <a:off x="775550" y="6454031"/>
            <a:ext cx="3279342" cy="274033"/>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lnSpc>
                <a:spcPct val="150000"/>
              </a:lnSpc>
              <a:spcBef>
                <a:spcPct val="20000"/>
              </a:spcBef>
              <a:spcAft>
                <a:spcPct val="0"/>
              </a:spcAft>
              <a:buClr>
                <a:srgbClr val="000066"/>
              </a:buClr>
              <a:buFont typeface="Wingdings" pitchFamily="2" charset="2"/>
              <a:buNone/>
              <a:defRPr kumimoji="1" sz="12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lang="en-US" altLang="ja-JP" sz="800" kern="0" dirty="0">
                <a:solidFill>
                  <a:prstClr val="black"/>
                </a:solidFill>
                <a:latin typeface="MeiryoUI"/>
              </a:rPr>
              <a:t>※</a:t>
            </a:r>
            <a:r>
              <a:rPr kumimoji="1" lang="ja-JP" altLang="en-US" sz="8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実証実験の詳細は次頁参照</a:t>
            </a:r>
          </a:p>
        </p:txBody>
      </p:sp>
      <p:grpSp>
        <p:nvGrpSpPr>
          <p:cNvPr id="7" name="グループ化 6">
            <a:extLst>
              <a:ext uri="{FF2B5EF4-FFF2-40B4-BE49-F238E27FC236}">
                <a16:creationId xmlns:a16="http://schemas.microsoft.com/office/drawing/2014/main" id="{5C8F5442-C514-992E-D1CD-232DAC3F92BB}"/>
              </a:ext>
            </a:extLst>
          </p:cNvPr>
          <p:cNvGrpSpPr/>
          <p:nvPr/>
        </p:nvGrpSpPr>
        <p:grpSpPr>
          <a:xfrm>
            <a:off x="6591675" y="4692482"/>
            <a:ext cx="448459" cy="443102"/>
            <a:chOff x="5253553" y="3550319"/>
            <a:chExt cx="529152" cy="563880"/>
          </a:xfrm>
        </p:grpSpPr>
        <p:sp>
          <p:nvSpPr>
            <p:cNvPr id="8" name="正方形/長方形 7">
              <a:extLst>
                <a:ext uri="{FF2B5EF4-FFF2-40B4-BE49-F238E27FC236}">
                  <a16:creationId xmlns:a16="http://schemas.microsoft.com/office/drawing/2014/main" id="{25CC7A58-8C9F-2769-A6A6-50C80D1DA74C}"/>
                </a:ext>
              </a:extLst>
            </p:cNvPr>
            <p:cNvSpPr/>
            <p:nvPr/>
          </p:nvSpPr>
          <p:spPr>
            <a:xfrm>
              <a:off x="5257131" y="3550319"/>
              <a:ext cx="512342" cy="563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1" name="グラフィックス 10" descr="オフィス ワーカー (男性) 単色塗りつぶし">
              <a:extLst>
                <a:ext uri="{FF2B5EF4-FFF2-40B4-BE49-F238E27FC236}">
                  <a16:creationId xmlns:a16="http://schemas.microsoft.com/office/drawing/2014/main" id="{5FFB68A4-482F-5DD5-E233-3928EEF24E7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3553" y="3567683"/>
              <a:ext cx="529152" cy="529152"/>
            </a:xfrm>
            <a:prstGeom prst="rect">
              <a:avLst/>
            </a:prstGeom>
          </p:spPr>
        </p:pic>
      </p:grpSp>
      <p:grpSp>
        <p:nvGrpSpPr>
          <p:cNvPr id="12" name="グループ化 11">
            <a:extLst>
              <a:ext uri="{FF2B5EF4-FFF2-40B4-BE49-F238E27FC236}">
                <a16:creationId xmlns:a16="http://schemas.microsoft.com/office/drawing/2014/main" id="{A52E2649-D447-3FF7-63F0-2349012EBB08}"/>
              </a:ext>
            </a:extLst>
          </p:cNvPr>
          <p:cNvGrpSpPr/>
          <p:nvPr/>
        </p:nvGrpSpPr>
        <p:grpSpPr>
          <a:xfrm>
            <a:off x="10670628" y="4717559"/>
            <a:ext cx="434212" cy="443102"/>
            <a:chOff x="9484786" y="1476340"/>
            <a:chExt cx="434212" cy="443102"/>
          </a:xfrm>
        </p:grpSpPr>
        <p:sp>
          <p:nvSpPr>
            <p:cNvPr id="13" name="正方形/長方形 12">
              <a:extLst>
                <a:ext uri="{FF2B5EF4-FFF2-40B4-BE49-F238E27FC236}">
                  <a16:creationId xmlns:a16="http://schemas.microsoft.com/office/drawing/2014/main" id="{221A29A2-F25F-E187-1F78-17B665BC58BD}"/>
                </a:ext>
              </a:extLst>
            </p:cNvPr>
            <p:cNvSpPr/>
            <p:nvPr/>
          </p:nvSpPr>
          <p:spPr>
            <a:xfrm>
              <a:off x="9484786" y="1476340"/>
              <a:ext cx="434212" cy="4431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5" name="グラフィックス 14" descr="オフィス ワーカー (女性) 単色塗りつぶし">
              <a:extLst>
                <a:ext uri="{FF2B5EF4-FFF2-40B4-BE49-F238E27FC236}">
                  <a16:creationId xmlns:a16="http://schemas.microsoft.com/office/drawing/2014/main" id="{1215990B-E12B-4FCB-AC70-57C008CFCFD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84786" y="1485230"/>
              <a:ext cx="434212" cy="434212"/>
            </a:xfrm>
            <a:prstGeom prst="rect">
              <a:avLst/>
            </a:prstGeom>
          </p:spPr>
        </p:pic>
      </p:grpSp>
    </p:spTree>
    <p:extLst>
      <p:ext uri="{BB962C8B-B14F-4D97-AF65-F5344CB8AC3E}">
        <p14:creationId xmlns:p14="http://schemas.microsoft.com/office/powerpoint/2010/main" val="1449925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23B3F26-1015-685B-1866-A03748AB38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5" name="タイトル 4">
            <a:extLst>
              <a:ext uri="{FF2B5EF4-FFF2-40B4-BE49-F238E27FC236}">
                <a16:creationId xmlns:a16="http://schemas.microsoft.com/office/drawing/2014/main" id="{64FFE932-F559-6F09-707C-5B5380BCE15E}"/>
              </a:ext>
            </a:extLst>
          </p:cNvPr>
          <p:cNvSpPr>
            <a:spLocks noGrp="1"/>
          </p:cNvSpPr>
          <p:nvPr>
            <p:ph type="title"/>
          </p:nvPr>
        </p:nvSpPr>
        <p:spPr>
          <a:xfrm>
            <a:off x="658813" y="207144"/>
            <a:ext cx="10732181" cy="676276"/>
          </a:xfrm>
        </p:spPr>
        <p:txBody>
          <a:bodyPr/>
          <a:lstStyle/>
          <a:p>
            <a:r>
              <a:rPr kumimoji="1" lang="ja-JP" altLang="en-US" sz="2800" dirty="0"/>
              <a:t>国内事例③ 追跡可能なデータ収集</a:t>
            </a:r>
            <a:r>
              <a:rPr kumimoji="1" lang="en-US" altLang="ja-JP" sz="2000" dirty="0"/>
              <a:t>(</a:t>
            </a:r>
            <a:r>
              <a:rPr kumimoji="1" lang="ja-JP" altLang="en-US" sz="2000" dirty="0"/>
              <a:t>自治体・民間企業</a:t>
            </a:r>
            <a:r>
              <a:rPr kumimoji="1" lang="en-US" altLang="ja-JP" sz="2000" dirty="0"/>
              <a:t>) </a:t>
            </a:r>
            <a:r>
              <a:rPr kumimoji="1" lang="ja-JP" altLang="en-US" sz="2800" dirty="0"/>
              <a:t>全体像</a:t>
            </a:r>
          </a:p>
        </p:txBody>
      </p:sp>
      <p:pic>
        <p:nvPicPr>
          <p:cNvPr id="2" name="図 1">
            <a:extLst>
              <a:ext uri="{FF2B5EF4-FFF2-40B4-BE49-F238E27FC236}">
                <a16:creationId xmlns:a16="http://schemas.microsoft.com/office/drawing/2014/main" id="{1D112405-2683-7068-6879-4424868F7DCD}"/>
              </a:ext>
            </a:extLst>
          </p:cNvPr>
          <p:cNvPicPr>
            <a:picLocks noChangeAspect="1"/>
          </p:cNvPicPr>
          <p:nvPr/>
        </p:nvPicPr>
        <p:blipFill>
          <a:blip r:embed="rId3"/>
          <a:stretch>
            <a:fillRect/>
          </a:stretch>
        </p:blipFill>
        <p:spPr>
          <a:xfrm>
            <a:off x="334963" y="1221791"/>
            <a:ext cx="11275574" cy="4154744"/>
          </a:xfrm>
          <a:prstGeom prst="rect">
            <a:avLst/>
          </a:prstGeom>
        </p:spPr>
      </p:pic>
      <p:sp>
        <p:nvSpPr>
          <p:cNvPr id="8" name="テキスト ボックス 7">
            <a:extLst>
              <a:ext uri="{FF2B5EF4-FFF2-40B4-BE49-F238E27FC236}">
                <a16:creationId xmlns:a16="http://schemas.microsoft.com/office/drawing/2014/main" id="{560E546A-7EB0-C823-1F26-AAC5639F3039}"/>
              </a:ext>
            </a:extLst>
          </p:cNvPr>
          <p:cNvSpPr txBox="1"/>
          <p:nvPr/>
        </p:nvSpPr>
        <p:spPr>
          <a:xfrm>
            <a:off x="658813" y="6543134"/>
            <a:ext cx="8792435" cy="215444"/>
          </a:xfrm>
          <a:prstGeom prst="rect">
            <a:avLst/>
          </a:prstGeom>
          <a:noFill/>
        </p:spPr>
        <p:txBody>
          <a:bodyPr wrap="square">
            <a:spAutoFit/>
          </a:bodyPr>
          <a:lstStyle/>
          <a:p>
            <a:pPr>
              <a:defRPr/>
            </a:pP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出典：</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hlinkClick r:id="rId4"/>
              </a:rPr>
              <a:t>戦略的イノベーション創造プログラム（ＳＩＰ） 研究開発計画　</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800" b="0" i="0" u="none" strike="noStrike" kern="1200" cap="none" spc="0" normalizeH="0" baseline="0" noProof="0" dirty="0">
                <a:ln>
                  <a:noFill/>
                </a:ln>
                <a:solidFill>
                  <a:prstClr val="black"/>
                </a:solidFill>
                <a:effectLst/>
                <a:uLnTx/>
                <a:uFillTx/>
                <a:latin typeface="Meiryo UI"/>
                <a:ea typeface="Meiryo UI"/>
                <a:cs typeface="+mn-cs"/>
                <a:hlinkClick r:id="rId5"/>
              </a:rPr>
              <a:t>SB</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hlinkClick r:id="rId5"/>
              </a:rPr>
              <a:t>テクノロジー　プレスリリース</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hlinkClick r:id="rId6"/>
              </a:rPr>
              <a:t>富士通　　プレスリリース　</a:t>
            </a:r>
            <a:endParaRPr kumimoji="1" lang="en-US" altLang="ja-JP" sz="8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6" name="コンテンツ プレースホルダー 6">
            <a:extLst>
              <a:ext uri="{FF2B5EF4-FFF2-40B4-BE49-F238E27FC236}">
                <a16:creationId xmlns:a16="http://schemas.microsoft.com/office/drawing/2014/main" id="{3FDF0298-4661-AB6A-22D4-AF30FCEF760A}"/>
              </a:ext>
            </a:extLst>
          </p:cNvPr>
          <p:cNvSpPr txBox="1">
            <a:spLocks/>
          </p:cNvSpPr>
          <p:nvPr/>
        </p:nvSpPr>
        <p:spPr bwMode="auto">
          <a:xfrm>
            <a:off x="739818" y="5511722"/>
            <a:ext cx="9518607" cy="942309"/>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lnSpc>
                <a:spcPct val="150000"/>
              </a:lnSpc>
              <a:spcBef>
                <a:spcPct val="20000"/>
              </a:spcBef>
              <a:spcAft>
                <a:spcPct val="0"/>
              </a:spcAft>
              <a:buClr>
                <a:srgbClr val="000066"/>
              </a:buClr>
              <a:buFont typeface="Wingdings" pitchFamily="2" charset="2"/>
              <a:buNone/>
              <a:defRPr kumimoji="1" sz="12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実証実験　補足情報</a:t>
            </a:r>
            <a:r>
              <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　期間：</a:t>
            </a:r>
            <a:r>
              <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2021</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年</a:t>
            </a:r>
            <a:r>
              <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11</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月から</a:t>
            </a:r>
            <a:r>
              <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2022</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年</a:t>
            </a:r>
            <a:r>
              <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2</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月</a:t>
            </a:r>
            <a:r>
              <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28</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日　</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　自治体：福島県会津若松市、茨城県水戸市、岐阜県多治見市、兵庫県加古川市の</a:t>
            </a:r>
            <a:r>
              <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4</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自治体</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lang="ja-JP" altLang="en-US" sz="1600" kern="0" dirty="0">
                <a:solidFill>
                  <a:prstClr val="black"/>
                </a:solidFill>
                <a:latin typeface="MeiryoUI"/>
              </a:rPr>
              <a:t>　民間：</a:t>
            </a:r>
            <a:r>
              <a:rPr lang="en-US" altLang="ja-JP" sz="1600" kern="0" dirty="0">
                <a:solidFill>
                  <a:prstClr val="black"/>
                </a:solidFill>
                <a:latin typeface="MeiryoUI"/>
              </a:rPr>
              <a:t>SB</a:t>
            </a:r>
            <a:r>
              <a:rPr lang="ja-JP" altLang="en-US" sz="1600" kern="0" dirty="0">
                <a:solidFill>
                  <a:prstClr val="black"/>
                </a:solidFill>
                <a:latin typeface="MeiryoUI"/>
              </a:rPr>
              <a:t>テクノロジー、富士通、トヨタコネクテッド、</a:t>
            </a:r>
            <a:r>
              <a:rPr lang="en-US" altLang="ja-JP" sz="1600" kern="0" dirty="0" err="1">
                <a:solidFill>
                  <a:prstClr val="black"/>
                </a:solidFill>
                <a:latin typeface="MeiryoUI"/>
              </a:rPr>
              <a:t>OpenStreet</a:t>
            </a:r>
            <a:r>
              <a:rPr lang="ja-JP" altLang="en-US" sz="1600" kern="0" dirty="0">
                <a:solidFill>
                  <a:prstClr val="black"/>
                </a:solidFill>
                <a:latin typeface="MeiryoUI"/>
              </a:rPr>
              <a:t>、エナジー・ソリューションズ</a:t>
            </a:r>
            <a:endPar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p:txBody>
      </p:sp>
    </p:spTree>
    <p:extLst>
      <p:ext uri="{BB962C8B-B14F-4D97-AF65-F5344CB8AC3E}">
        <p14:creationId xmlns:p14="http://schemas.microsoft.com/office/powerpoint/2010/main" val="27968601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23B3F26-1015-685B-1866-A03748AB38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5" name="タイトル 4">
            <a:extLst>
              <a:ext uri="{FF2B5EF4-FFF2-40B4-BE49-F238E27FC236}">
                <a16:creationId xmlns:a16="http://schemas.microsoft.com/office/drawing/2014/main" id="{64FFE932-F559-6F09-707C-5B5380BCE15E}"/>
              </a:ext>
            </a:extLst>
          </p:cNvPr>
          <p:cNvSpPr>
            <a:spLocks noGrp="1"/>
          </p:cNvSpPr>
          <p:nvPr>
            <p:ph type="title"/>
          </p:nvPr>
        </p:nvSpPr>
        <p:spPr>
          <a:xfrm>
            <a:off x="658813" y="233702"/>
            <a:ext cx="10732181" cy="676276"/>
          </a:xfrm>
        </p:spPr>
        <p:txBody>
          <a:bodyPr/>
          <a:lstStyle/>
          <a:p>
            <a:r>
              <a:rPr kumimoji="1" lang="ja-JP" altLang="en-US" dirty="0"/>
              <a:t>海外事例　</a:t>
            </a:r>
            <a:r>
              <a:rPr kumimoji="1" lang="en-US" altLang="ja-JP" dirty="0"/>
              <a:t>Catena-X</a:t>
            </a:r>
            <a:r>
              <a:rPr lang="ja-JP" altLang="en-US" dirty="0"/>
              <a:t> </a:t>
            </a:r>
            <a:r>
              <a:rPr lang="en-US" altLang="ja-JP" sz="2800" dirty="0"/>
              <a:t>(</a:t>
            </a:r>
            <a:r>
              <a:rPr lang="ja-JP" altLang="en-US" sz="2800" dirty="0"/>
              <a:t>自動車関連分野</a:t>
            </a:r>
            <a:r>
              <a:rPr lang="en-US" altLang="ja-JP" sz="2800" dirty="0"/>
              <a:t>)</a:t>
            </a:r>
            <a:endParaRPr kumimoji="1" lang="ja-JP" altLang="en-US" sz="2800" dirty="0"/>
          </a:p>
        </p:txBody>
      </p:sp>
      <p:sp>
        <p:nvSpPr>
          <p:cNvPr id="19" name="コンテンツ プレースホルダー 6">
            <a:extLst>
              <a:ext uri="{FF2B5EF4-FFF2-40B4-BE49-F238E27FC236}">
                <a16:creationId xmlns:a16="http://schemas.microsoft.com/office/drawing/2014/main" id="{E5751161-951E-E6C5-D3AC-CBB2E1FD6477}"/>
              </a:ext>
            </a:extLst>
          </p:cNvPr>
          <p:cNvSpPr txBox="1">
            <a:spLocks/>
          </p:cNvSpPr>
          <p:nvPr/>
        </p:nvSpPr>
        <p:spPr bwMode="auto">
          <a:xfrm>
            <a:off x="335844" y="2349501"/>
            <a:ext cx="5739959" cy="4391867"/>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lnSpc>
                <a:spcPct val="150000"/>
              </a:lnSpc>
              <a:spcBef>
                <a:spcPct val="20000"/>
              </a:spcBef>
              <a:spcAft>
                <a:spcPct val="0"/>
              </a:spcAft>
              <a:buClr>
                <a:srgbClr val="000066"/>
              </a:buClr>
              <a:buFont typeface="Wingdings" pitchFamily="2" charset="2"/>
              <a:buNone/>
              <a:defRPr kumimoji="1" sz="12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en-US" altLang="ja-JP"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r>
              <a:rPr kumimoji="1" lang="ja-JP" altLang="en-US"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背景</a:t>
            </a:r>
            <a:r>
              <a:rPr kumimoji="1" lang="en-US" altLang="ja-JP"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br>
              <a:rPr kumimoji="1" lang="en-US" altLang="ja-JP"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br>
            <a:r>
              <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CO2</a:t>
            </a:r>
            <a:r>
              <a:rPr kumimoji="1" lang="ja-JP" altLang="en-US"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排出量規制の動きなどが取組加速に向けた起爆剤</a:t>
            </a: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endParaRPr kumimoji="1" lang="en-US" altLang="ja-JP" sz="16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a:lnSpc>
                <a:spcPts val="1680"/>
              </a:lnSpc>
              <a:spcBef>
                <a:spcPts val="0"/>
              </a:spcBef>
            </a:pPr>
            <a:r>
              <a:rPr kumimoji="1" lang="en-US" altLang="ja-JP"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r>
              <a:rPr kumimoji="1" lang="ja-JP" altLang="en-US"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取組</a:t>
            </a:r>
            <a:r>
              <a:rPr kumimoji="1" lang="en-US" altLang="ja-JP"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br>
              <a:rPr kumimoji="1" lang="en-US" altLang="ja-JP" sz="12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br>
            <a:r>
              <a:rPr kumimoji="1" lang="ja-JP" altLang="en-US" sz="12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r>
              <a:rPr lang="ja-JP" altLang="en-US" sz="1600" kern="0" dirty="0">
                <a:solidFill>
                  <a:schemeClr val="tx1"/>
                </a:solidFill>
                <a:latin typeface="MeiryoUI"/>
              </a:rPr>
              <a:t>ドイツのフラウンホーファー研究所が開発した</a:t>
            </a:r>
            <a:endParaRPr lang="en-US" altLang="ja-JP" sz="1600" kern="0" dirty="0">
              <a:solidFill>
                <a:schemeClr val="tx1"/>
              </a:solidFill>
              <a:latin typeface="MeiryoUI"/>
            </a:endParaRPr>
          </a:p>
          <a:p>
            <a:pPr>
              <a:lnSpc>
                <a:spcPts val="1680"/>
              </a:lnSpc>
              <a:spcBef>
                <a:spcPts val="0"/>
              </a:spcBef>
            </a:pPr>
            <a:r>
              <a:rPr lang="en-US" altLang="ja-JP" sz="1600" kern="0" dirty="0">
                <a:solidFill>
                  <a:schemeClr val="tx1"/>
                </a:solidFill>
                <a:latin typeface="MeiryoUI"/>
              </a:rPr>
              <a:t>Gaia-X</a:t>
            </a:r>
            <a:r>
              <a:rPr lang="ja-JP" altLang="en-US" sz="1600" kern="0" dirty="0">
                <a:solidFill>
                  <a:schemeClr val="tx1"/>
                </a:solidFill>
                <a:latin typeface="MeiryoUI"/>
              </a:rPr>
              <a:t>の技術を基礎に構築した自動車に関わる分野のデジタル基盤</a:t>
            </a:r>
            <a:endParaRPr lang="en-US" altLang="ja-JP" sz="1600" kern="0" dirty="0">
              <a:solidFill>
                <a:schemeClr val="tx1"/>
              </a:solidFill>
              <a:latin typeface="MeiryoUI"/>
            </a:endParaRPr>
          </a:p>
          <a:p>
            <a:pPr algn="l">
              <a:lnSpc>
                <a:spcPts val="1680"/>
              </a:lnSpc>
              <a:spcBef>
                <a:spcPts val="0"/>
              </a:spcBef>
            </a:pPr>
            <a:r>
              <a:rPr lang="ja-JP" altLang="en-US" sz="1600" kern="0" dirty="0">
                <a:solidFill>
                  <a:schemeClr val="tx1"/>
                </a:solidFill>
                <a:latin typeface="MeiryoUI"/>
              </a:rPr>
              <a:t>・ドイツ政府が</a:t>
            </a:r>
            <a:r>
              <a:rPr lang="en-US" altLang="ja-JP" sz="1600" kern="0" dirty="0">
                <a:solidFill>
                  <a:schemeClr val="tx1"/>
                </a:solidFill>
                <a:latin typeface="MeiryoUI"/>
              </a:rPr>
              <a:t>150</a:t>
            </a:r>
            <a:r>
              <a:rPr lang="ja-JP" altLang="en-US" sz="1600" kern="0" dirty="0">
                <a:solidFill>
                  <a:schemeClr val="tx1"/>
                </a:solidFill>
                <a:latin typeface="MeiryoUI"/>
              </a:rPr>
              <a:t>億円以上を出資し</a:t>
            </a:r>
            <a:endParaRPr lang="en-US" altLang="ja-JP" sz="1600" kern="0" dirty="0">
              <a:solidFill>
                <a:schemeClr val="tx1"/>
              </a:solidFill>
              <a:latin typeface="MeiryoUI"/>
            </a:endParaRPr>
          </a:p>
          <a:p>
            <a:pPr algn="l">
              <a:lnSpc>
                <a:spcPts val="1680"/>
              </a:lnSpc>
              <a:spcBef>
                <a:spcPts val="0"/>
              </a:spcBef>
            </a:pPr>
            <a:r>
              <a:rPr lang="en-US" altLang="ja-JP" sz="1600" kern="0" dirty="0">
                <a:solidFill>
                  <a:schemeClr val="tx1"/>
                </a:solidFill>
                <a:latin typeface="MeiryoUI"/>
              </a:rPr>
              <a:t>2021</a:t>
            </a:r>
            <a:r>
              <a:rPr lang="ja-JP" altLang="en-US" sz="1600" kern="0" dirty="0">
                <a:solidFill>
                  <a:schemeClr val="tx1"/>
                </a:solidFill>
                <a:latin typeface="MeiryoUI"/>
              </a:rPr>
              <a:t>年</a:t>
            </a:r>
            <a:r>
              <a:rPr lang="en-US" altLang="ja-JP" sz="1600" kern="0" dirty="0">
                <a:solidFill>
                  <a:schemeClr val="tx1"/>
                </a:solidFill>
                <a:latin typeface="MeiryoUI"/>
              </a:rPr>
              <a:t>3</a:t>
            </a:r>
            <a:r>
              <a:rPr lang="ja-JP" altLang="en-US" sz="1600" kern="0" dirty="0">
                <a:solidFill>
                  <a:schemeClr val="tx1"/>
                </a:solidFill>
                <a:latin typeface="MeiryoUI"/>
              </a:rPr>
              <a:t>月に設立、</a:t>
            </a:r>
            <a:r>
              <a:rPr lang="en-US" altLang="ja-JP" sz="1600" kern="0" dirty="0">
                <a:solidFill>
                  <a:schemeClr val="tx1"/>
                </a:solidFill>
                <a:latin typeface="MeiryoUI"/>
              </a:rPr>
              <a:t>2023</a:t>
            </a:r>
            <a:r>
              <a:rPr lang="ja-JP" altLang="en-US" sz="1600" kern="0" dirty="0">
                <a:solidFill>
                  <a:schemeClr val="tx1"/>
                </a:solidFill>
                <a:latin typeface="MeiryoUI"/>
              </a:rPr>
              <a:t>年</a:t>
            </a:r>
            <a:r>
              <a:rPr lang="en-US" altLang="ja-JP" sz="1600" kern="0" dirty="0">
                <a:solidFill>
                  <a:schemeClr val="tx1"/>
                </a:solidFill>
                <a:latin typeface="MeiryoUI"/>
              </a:rPr>
              <a:t>3</a:t>
            </a:r>
            <a:r>
              <a:rPr lang="ja-JP" altLang="en-US" sz="1600" kern="0" dirty="0">
                <a:solidFill>
                  <a:schemeClr val="tx1"/>
                </a:solidFill>
                <a:latin typeface="MeiryoUI"/>
              </a:rPr>
              <a:t>月時点で</a:t>
            </a:r>
            <a:r>
              <a:rPr lang="en-US" altLang="ja-JP" sz="1600" kern="0" dirty="0">
                <a:solidFill>
                  <a:schemeClr val="tx1"/>
                </a:solidFill>
                <a:latin typeface="MeiryoUI"/>
              </a:rPr>
              <a:t>152</a:t>
            </a:r>
            <a:r>
              <a:rPr lang="ja-JP" altLang="en-US" sz="1600" kern="0" dirty="0">
                <a:solidFill>
                  <a:schemeClr val="tx1"/>
                </a:solidFill>
                <a:latin typeface="MeiryoUI"/>
              </a:rPr>
              <a:t>のパートナーが参加</a:t>
            </a:r>
            <a:endParaRPr lang="en-US" altLang="ja-JP" sz="1600" kern="0" dirty="0">
              <a:solidFill>
                <a:schemeClr val="tx1"/>
              </a:solidFill>
              <a:latin typeface="MeiryoUI"/>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en-US" altLang="ja-JP"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r>
              <a:rPr kumimoji="1" lang="ja-JP" altLang="en-US"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効果</a:t>
            </a:r>
            <a:r>
              <a:rPr kumimoji="1" lang="en-US" altLang="ja-JP" sz="18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t>
            </a:r>
          </a:p>
          <a:p>
            <a:pPr algn="l">
              <a:lnSpc>
                <a:spcPts val="1680"/>
              </a:lnSpc>
              <a:spcBef>
                <a:spcPts val="0"/>
              </a:spcBef>
            </a:pPr>
            <a:r>
              <a:rPr lang="ja-JP" altLang="en-US" sz="1600" kern="0" dirty="0">
                <a:solidFill>
                  <a:schemeClr val="tx1"/>
                </a:solidFill>
                <a:latin typeface="MeiryoUI"/>
              </a:rPr>
              <a:t>・サプライチェーン全体で情報を開示しているため、様々な企業間でデータ連携や共有が可能</a:t>
            </a:r>
            <a:endParaRPr lang="en-US" altLang="ja-JP" sz="1600" kern="0" dirty="0">
              <a:solidFill>
                <a:schemeClr val="tx1"/>
              </a:solidFill>
              <a:latin typeface="MeiryoUI"/>
            </a:endParaRPr>
          </a:p>
          <a:p>
            <a:pPr algn="l">
              <a:lnSpc>
                <a:spcPts val="1680"/>
              </a:lnSpc>
              <a:spcBef>
                <a:spcPts val="0"/>
              </a:spcBef>
            </a:pPr>
            <a:r>
              <a:rPr lang="ja-JP" altLang="en-US" sz="1600" kern="0" dirty="0">
                <a:solidFill>
                  <a:schemeClr val="tx1"/>
                </a:solidFill>
                <a:latin typeface="MeiryoUI"/>
              </a:rPr>
              <a:t>・原材料調達からリサイクルまでの過程が追跡可能</a:t>
            </a:r>
            <a:endParaRPr lang="en-US" altLang="ja-JP" sz="1600" kern="0" dirty="0">
              <a:solidFill>
                <a:schemeClr val="tx1"/>
              </a:solidFill>
              <a:latin typeface="MeiryoUI"/>
            </a:endParaRPr>
          </a:p>
          <a:p>
            <a:pPr algn="l">
              <a:lnSpc>
                <a:spcPts val="1680"/>
              </a:lnSpc>
              <a:spcBef>
                <a:spcPts val="0"/>
              </a:spcBef>
            </a:pPr>
            <a:r>
              <a:rPr lang="ja-JP" altLang="en-US" sz="1600" kern="0" dirty="0">
                <a:solidFill>
                  <a:schemeClr val="tx1"/>
                </a:solidFill>
                <a:latin typeface="MeiryoUI"/>
              </a:rPr>
              <a:t>・サプライチェーン途絶や停滞に対して迅速に対応可能</a:t>
            </a:r>
            <a:endParaRPr lang="en-US" altLang="ja-JP" sz="1600" kern="0" dirty="0">
              <a:solidFill>
                <a:schemeClr val="tx1"/>
              </a:solidFill>
              <a:latin typeface="MeiryoUI"/>
            </a:endParaRPr>
          </a:p>
          <a:p>
            <a:pPr algn="l">
              <a:lnSpc>
                <a:spcPts val="1680"/>
              </a:lnSpc>
              <a:spcBef>
                <a:spcPts val="0"/>
              </a:spcBef>
            </a:pPr>
            <a:r>
              <a:rPr lang="ja-JP" altLang="en-US" sz="1600" kern="0" dirty="0">
                <a:solidFill>
                  <a:schemeClr val="tx1"/>
                </a:solidFill>
                <a:latin typeface="MeiryoUI"/>
              </a:rPr>
              <a:t>・追跡性を利用してサプライチェーン全体で公正な取引が可能</a:t>
            </a:r>
            <a:endParaRPr kumimoji="1" lang="en-US" altLang="ja-JP" sz="16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p:txBody>
      </p:sp>
      <p:sp>
        <p:nvSpPr>
          <p:cNvPr id="2" name="正方形/長方形 1">
            <a:extLst>
              <a:ext uri="{FF2B5EF4-FFF2-40B4-BE49-F238E27FC236}">
                <a16:creationId xmlns:a16="http://schemas.microsoft.com/office/drawing/2014/main" id="{EA27780E-257C-5A6F-B551-ADC74B87007F}"/>
              </a:ext>
            </a:extLst>
          </p:cNvPr>
          <p:cNvSpPr/>
          <p:nvPr/>
        </p:nvSpPr>
        <p:spPr>
          <a:xfrm>
            <a:off x="6116196" y="2667911"/>
            <a:ext cx="5739959" cy="1046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ビジネス的なメリット</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lumMod val="65000"/>
                  </a:prstClr>
                </a:solidFill>
                <a:effectLst/>
                <a:uLnTx/>
                <a:uFillTx/>
                <a:latin typeface="Meiryo UI"/>
                <a:ea typeface="Meiryo UI"/>
                <a:cs typeface="+mn-cs"/>
              </a:rPr>
              <a:t>　</a:t>
            </a:r>
            <a:r>
              <a:rPr kumimoji="1" lang="ja-JP" altLang="en-US" sz="1000" b="1" i="0" u="none" strike="noStrike" kern="1200" cap="none" spc="0" normalizeH="0" baseline="0" noProof="0" dirty="0">
                <a:ln>
                  <a:noFill/>
                </a:ln>
                <a:solidFill>
                  <a:schemeClr val="tx1"/>
                </a:solidFill>
                <a:effectLst/>
                <a:uLnTx/>
                <a:uFillTx/>
                <a:latin typeface="Meiryo UI"/>
                <a:ea typeface="Meiryo UI"/>
                <a:cs typeface="+mn-cs"/>
              </a:rPr>
              <a:t>①ビジネススピードの向上</a:t>
            </a:r>
            <a:endParaRPr kumimoji="1" lang="ja-JP" altLang="en-US" sz="1000"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Meiryo UI"/>
                <a:ea typeface="Meiryo UI"/>
                <a:cs typeface="+mn-cs"/>
              </a:rPr>
              <a:t>　②新ビジネス展開</a:t>
            </a:r>
            <a:endParaRPr kumimoji="1" lang="en-US" altLang="ja-JP" sz="1000"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Meiryo UI"/>
                <a:ea typeface="Meiryo UI"/>
                <a:cs typeface="+mn-cs"/>
              </a:rPr>
              <a:t>　③マーケティング</a:t>
            </a:r>
            <a:r>
              <a:rPr kumimoji="1" lang="ja-JP" altLang="en-US" sz="1000" b="1" i="0" u="none" strike="noStrike" kern="1200" cap="none" spc="0" normalizeH="0" baseline="0" noProof="0" dirty="0">
                <a:ln>
                  <a:noFill/>
                </a:ln>
                <a:solidFill>
                  <a:schemeClr val="tx1"/>
                </a:solidFill>
                <a:effectLst/>
                <a:uLnTx/>
                <a:uFillTx/>
                <a:latin typeface="Söhne"/>
                <a:ea typeface="Meiryo UI"/>
                <a:cs typeface="+mn-cs"/>
              </a:rPr>
              <a:t>戦略の「改善」、「問題の早期発見」</a:t>
            </a:r>
            <a:endParaRPr kumimoji="1" lang="en-US" altLang="ja-JP" sz="1000"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　④自組織データが「ビジネス価値」を持つ</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lumMod val="65000"/>
                  </a:prstClr>
                </a:solidFill>
                <a:effectLst/>
                <a:uLnTx/>
                <a:uFillTx/>
                <a:latin typeface="Meiryo UI"/>
                <a:ea typeface="Meiryo UI"/>
                <a:cs typeface="+mn-cs"/>
              </a:rPr>
              <a:t>　</a:t>
            </a:r>
            <a:r>
              <a:rPr kumimoji="1" lang="ja-JP" altLang="en-US" sz="1000" b="1" i="0" u="none" strike="noStrike" kern="1200" cap="none" spc="0" normalizeH="0" baseline="0" noProof="0" dirty="0">
                <a:ln>
                  <a:noFill/>
                </a:ln>
                <a:solidFill>
                  <a:schemeClr val="tx1"/>
                </a:solidFill>
                <a:effectLst/>
                <a:uLnTx/>
                <a:uFillTx/>
                <a:latin typeface="Meiryo UI"/>
                <a:ea typeface="Meiryo UI"/>
                <a:cs typeface="+mn-cs"/>
              </a:rPr>
              <a:t>⑤データセキュリティの向上、サイバー攻撃対策</a:t>
            </a:r>
          </a:p>
        </p:txBody>
      </p:sp>
      <p:sp>
        <p:nvSpPr>
          <p:cNvPr id="58" name="テキスト ボックス 57">
            <a:extLst>
              <a:ext uri="{FF2B5EF4-FFF2-40B4-BE49-F238E27FC236}">
                <a16:creationId xmlns:a16="http://schemas.microsoft.com/office/drawing/2014/main" id="{2369D2B5-B7A2-699A-11D4-B8CDC23492B1}"/>
              </a:ext>
            </a:extLst>
          </p:cNvPr>
          <p:cNvSpPr txBox="1"/>
          <p:nvPr/>
        </p:nvSpPr>
        <p:spPr>
          <a:xfrm>
            <a:off x="6096000" y="2351535"/>
            <a:ext cx="187904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1">
                <a:ln>
                  <a:noFill/>
                </a:ln>
                <a:solidFill>
                  <a:srgbClr val="24235C"/>
                </a:solidFill>
                <a:effectLst/>
                <a:uLnTx/>
                <a:uFillTx/>
                <a:latin typeface="Meiryo UI"/>
                <a:ea typeface="Meiryo UI"/>
                <a:cs typeface="+mn-cs"/>
              </a:rPr>
              <a:t>期待されるメリット</a:t>
            </a:r>
            <a:endParaRPr kumimoji="1" lang="en-US" altLang="ja-JP" b="1" i="0" u="none" strike="noStrike" kern="1200" cap="none" spc="0" normalizeH="0" baseline="0" noProof="1">
              <a:ln>
                <a:noFill/>
              </a:ln>
              <a:solidFill>
                <a:srgbClr val="24235C"/>
              </a:solidFill>
              <a:effectLst/>
              <a:uLnTx/>
              <a:uFillTx/>
              <a:latin typeface="Meiryo UI"/>
              <a:ea typeface="Meiryo UI"/>
              <a:cs typeface="+mn-cs"/>
            </a:endParaRPr>
          </a:p>
        </p:txBody>
      </p:sp>
      <p:sp>
        <p:nvSpPr>
          <p:cNvPr id="9" name="コンテンツ プレースホルダー 6">
            <a:extLst>
              <a:ext uri="{FF2B5EF4-FFF2-40B4-BE49-F238E27FC236}">
                <a16:creationId xmlns:a16="http://schemas.microsoft.com/office/drawing/2014/main" id="{B1E1E90B-FD76-579F-EF57-01D1887DB3A8}"/>
              </a:ext>
            </a:extLst>
          </p:cNvPr>
          <p:cNvSpPr txBox="1">
            <a:spLocks/>
          </p:cNvSpPr>
          <p:nvPr/>
        </p:nvSpPr>
        <p:spPr bwMode="auto">
          <a:xfrm>
            <a:off x="9106163" y="2667911"/>
            <a:ext cx="2749992" cy="1050120"/>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lnSpc>
                <a:spcPct val="150000"/>
              </a:lnSpc>
              <a:spcBef>
                <a:spcPct val="20000"/>
              </a:spcBef>
              <a:spcAft>
                <a:spcPct val="0"/>
              </a:spcAft>
              <a:buClr>
                <a:srgbClr val="000066"/>
              </a:buClr>
              <a:buFont typeface="Wingdings" pitchFamily="2" charset="2"/>
              <a:buNone/>
              <a:defRPr kumimoji="1" sz="12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社会的なメリット</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000" b="1" i="0" u="none" strike="noStrike" kern="1200" cap="none" spc="0" normalizeH="0" baseline="0" noProof="0" dirty="0">
                <a:ln>
                  <a:noFill/>
                </a:ln>
                <a:solidFill>
                  <a:schemeClr val="tx1"/>
                </a:solidFill>
                <a:effectLst/>
                <a:uLnTx/>
                <a:uFillTx/>
                <a:latin typeface="Meiryo UI"/>
                <a:ea typeface="Meiryo UI"/>
                <a:cs typeface="+mn-cs"/>
              </a:rPr>
              <a:t>①持続可能な社会　</a:t>
            </a:r>
            <a:endParaRPr kumimoji="1" lang="en-US" altLang="ja-JP" sz="1000" b="1"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②知識社会</a:t>
            </a:r>
            <a:r>
              <a:rPr kumimoji="1" lang="en-US" altLang="ja-JP" sz="10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便利な社会</a:t>
            </a:r>
            <a:r>
              <a:rPr kumimoji="1" lang="en-US" altLang="ja-JP" sz="10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デジタル技術の活用</a:t>
            </a:r>
            <a:r>
              <a:rPr kumimoji="1" lang="en-US" altLang="ja-JP" sz="10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　</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000" b="1" i="0" u="none" strike="noStrike" kern="1200" cap="none" spc="0" normalizeH="0" baseline="0" noProof="0" dirty="0">
                <a:ln>
                  <a:noFill/>
                </a:ln>
                <a:solidFill>
                  <a:schemeClr val="tx1"/>
                </a:solidFill>
                <a:effectLst/>
                <a:uLnTx/>
                <a:uFillTx/>
                <a:latin typeface="Meiryo UI"/>
                <a:ea typeface="Meiryo UI"/>
                <a:cs typeface="+mn-cs"/>
              </a:rPr>
              <a:t>③安心・安全な社会</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000" b="1" i="0" u="none" strike="noStrike" kern="1200" cap="none" spc="0" normalizeH="0" baseline="0" noProof="0" dirty="0">
                <a:ln>
                  <a:noFill/>
                </a:ln>
                <a:solidFill>
                  <a:schemeClr val="tx1"/>
                </a:solidFill>
                <a:effectLst/>
                <a:uLnTx/>
                <a:uFillTx/>
                <a:latin typeface="Meiryo UI"/>
                <a:ea typeface="Meiryo UI"/>
                <a:cs typeface="+mn-cs"/>
              </a:rPr>
              <a:t>④平等で格差の少ない社会</a:t>
            </a:r>
          </a:p>
        </p:txBody>
      </p:sp>
      <p:sp>
        <p:nvSpPr>
          <p:cNvPr id="14" name="四角形: 角を丸くする 13">
            <a:extLst>
              <a:ext uri="{FF2B5EF4-FFF2-40B4-BE49-F238E27FC236}">
                <a16:creationId xmlns:a16="http://schemas.microsoft.com/office/drawing/2014/main" id="{E64BE31B-C8F9-6A85-A9F3-4062A52934F7}"/>
              </a:ext>
            </a:extLst>
          </p:cNvPr>
          <p:cNvSpPr/>
          <p:nvPr/>
        </p:nvSpPr>
        <p:spPr>
          <a:xfrm>
            <a:off x="335845" y="1282606"/>
            <a:ext cx="11520310" cy="978575"/>
          </a:xfrm>
          <a:prstGeom prst="roundRect">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rgbClr val="24235C"/>
                </a:solidFill>
              </a:rPr>
              <a:t>　　</a:t>
            </a:r>
            <a:r>
              <a:rPr kumimoji="1" lang="ja-JP" altLang="en-US" sz="2400" b="1" dirty="0">
                <a:solidFill>
                  <a:srgbClr val="24235C"/>
                </a:solidFill>
              </a:rPr>
              <a:t>データスペースの着眼点</a:t>
            </a:r>
            <a:endParaRPr kumimoji="1" lang="en-US" altLang="ja-JP" sz="2400" b="1" dirty="0">
              <a:solidFill>
                <a:srgbClr val="24235C"/>
              </a:solidFill>
            </a:endParaRPr>
          </a:p>
          <a:p>
            <a:r>
              <a:rPr kumimoji="1" lang="ja-JP" altLang="en-US" sz="2000" dirty="0"/>
              <a:t>　　　　自動車に関わるサプライチェーン全体を通じて、原材料調達からリサイクルを追跡可能とする、</a:t>
            </a:r>
            <a:endParaRPr kumimoji="1" lang="en-US" altLang="ja-JP" sz="2000" dirty="0"/>
          </a:p>
          <a:p>
            <a:r>
              <a:rPr lang="ja-JP" altLang="en-US" sz="2000" dirty="0"/>
              <a:t>　　　　</a:t>
            </a:r>
            <a:r>
              <a:rPr kumimoji="1" lang="ja-JP" altLang="en-US" sz="2000" dirty="0"/>
              <a:t>データのエコシステムを構築</a:t>
            </a:r>
          </a:p>
        </p:txBody>
      </p:sp>
      <p:pic>
        <p:nvPicPr>
          <p:cNvPr id="10" name="グラフィックス 9" descr="右向き指示マーク 単色塗りつぶし">
            <a:extLst>
              <a:ext uri="{FF2B5EF4-FFF2-40B4-BE49-F238E27FC236}">
                <a16:creationId xmlns:a16="http://schemas.microsoft.com/office/drawing/2014/main" id="{17626D7A-A4E8-301F-56B5-61CF113F95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153974">
            <a:off x="401760" y="1369552"/>
            <a:ext cx="514104" cy="514104"/>
          </a:xfrm>
          <a:prstGeom prst="rect">
            <a:avLst/>
          </a:prstGeom>
        </p:spPr>
      </p:pic>
      <p:sp>
        <p:nvSpPr>
          <p:cNvPr id="6" name="テキスト ボックス 5">
            <a:extLst>
              <a:ext uri="{FF2B5EF4-FFF2-40B4-BE49-F238E27FC236}">
                <a16:creationId xmlns:a16="http://schemas.microsoft.com/office/drawing/2014/main" id="{26C44022-CD5D-E7EB-19BB-CB665C528CDC}"/>
              </a:ext>
            </a:extLst>
          </p:cNvPr>
          <p:cNvSpPr txBox="1"/>
          <p:nvPr/>
        </p:nvSpPr>
        <p:spPr>
          <a:xfrm>
            <a:off x="335844" y="6418203"/>
            <a:ext cx="6096000" cy="215444"/>
          </a:xfrm>
          <a:prstGeom prst="rect">
            <a:avLst/>
          </a:prstGeom>
          <a:noFill/>
        </p:spPr>
        <p:txBody>
          <a:bodyPr wrap="square">
            <a:spAutoFit/>
          </a:bodyPr>
          <a:lstStyle/>
          <a:p>
            <a:pPr algn="l"/>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出典：</a:t>
            </a:r>
            <a:r>
              <a:rPr lang="ja-JP" altLang="en-US" sz="800" b="0" i="0" u="sng" dirty="0">
                <a:solidFill>
                  <a:srgbClr val="0F41AF"/>
                </a:solidFill>
                <a:effectLst/>
                <a:latin typeface="Noto Sans JP"/>
                <a:hlinkClick r:id="rId5"/>
              </a:rPr>
              <a:t>データ戦略推進ワーキンググループ（第</a:t>
            </a:r>
            <a:r>
              <a:rPr lang="en-US" altLang="ja-JP" sz="800" b="0" i="0" u="sng" dirty="0">
                <a:solidFill>
                  <a:srgbClr val="0F41AF"/>
                </a:solidFill>
                <a:effectLst/>
                <a:latin typeface="Noto Sans JP"/>
                <a:hlinkClick r:id="rId5"/>
              </a:rPr>
              <a:t>5</a:t>
            </a:r>
            <a:r>
              <a:rPr lang="ja-JP" altLang="en-US" sz="800" b="0" i="0" u="sng" dirty="0">
                <a:solidFill>
                  <a:srgbClr val="0F41AF"/>
                </a:solidFill>
                <a:effectLst/>
                <a:latin typeface="Noto Sans JP"/>
                <a:hlinkClick r:id="rId5"/>
              </a:rPr>
              <a:t>回）資料</a:t>
            </a:r>
            <a:r>
              <a:rPr lang="en-US" altLang="ja-JP" sz="800" b="0" i="0" u="sng" dirty="0">
                <a:solidFill>
                  <a:srgbClr val="0F41AF"/>
                </a:solidFill>
                <a:effectLst/>
                <a:latin typeface="Noto Sans JP"/>
                <a:hlinkClick r:id="rId5"/>
              </a:rPr>
              <a:t>2-1</a:t>
            </a:r>
            <a:r>
              <a:rPr lang="ja-JP" altLang="en-US" sz="800" b="0" i="0" u="sng" dirty="0">
                <a:solidFill>
                  <a:srgbClr val="0F41AF"/>
                </a:solidFill>
                <a:effectLst/>
                <a:latin typeface="Noto Sans JP"/>
                <a:hlinkClick r:id="rId5"/>
              </a:rPr>
              <a:t>：データ連携により実現可能なサービス</a:t>
            </a:r>
            <a:endParaRPr lang="ja-JP" altLang="en-US" sz="800" b="0" i="0" dirty="0">
              <a:solidFill>
                <a:srgbClr val="222222"/>
              </a:solidFill>
              <a:effectLst/>
              <a:latin typeface="Noto Sans JP"/>
            </a:endParaRPr>
          </a:p>
        </p:txBody>
      </p:sp>
      <p:pic>
        <p:nvPicPr>
          <p:cNvPr id="7" name="図 6">
            <a:extLst>
              <a:ext uri="{FF2B5EF4-FFF2-40B4-BE49-F238E27FC236}">
                <a16:creationId xmlns:a16="http://schemas.microsoft.com/office/drawing/2014/main" id="{316915BE-84E5-CDE0-8FA2-DDA91CA8DC43}"/>
              </a:ext>
            </a:extLst>
          </p:cNvPr>
          <p:cNvPicPr>
            <a:picLocks noChangeAspect="1"/>
          </p:cNvPicPr>
          <p:nvPr/>
        </p:nvPicPr>
        <p:blipFill>
          <a:blip r:embed="rId6"/>
          <a:stretch>
            <a:fillRect/>
          </a:stretch>
        </p:blipFill>
        <p:spPr>
          <a:xfrm>
            <a:off x="6102150" y="3905334"/>
            <a:ext cx="5019273" cy="2836034"/>
          </a:xfrm>
          <a:prstGeom prst="rect">
            <a:avLst/>
          </a:prstGeom>
        </p:spPr>
      </p:pic>
    </p:spTree>
    <p:extLst>
      <p:ext uri="{BB962C8B-B14F-4D97-AF65-F5344CB8AC3E}">
        <p14:creationId xmlns:p14="http://schemas.microsoft.com/office/powerpoint/2010/main" val="16003796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正方形/長方形 76">
            <a:extLst>
              <a:ext uri="{FF2B5EF4-FFF2-40B4-BE49-F238E27FC236}">
                <a16:creationId xmlns:a16="http://schemas.microsoft.com/office/drawing/2014/main" id="{7ED7F608-32DC-B07E-4BB8-CE1C2CD8FFE0}"/>
              </a:ext>
            </a:extLst>
          </p:cNvPr>
          <p:cNvSpPr/>
          <p:nvPr/>
        </p:nvSpPr>
        <p:spPr>
          <a:xfrm>
            <a:off x="6810458" y="1989138"/>
            <a:ext cx="5038429" cy="22688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 name="タイトル 1">
            <a:extLst>
              <a:ext uri="{FF2B5EF4-FFF2-40B4-BE49-F238E27FC236}">
                <a16:creationId xmlns:a16="http://schemas.microsoft.com/office/drawing/2014/main" id="{05485A81-524D-147F-6FC6-030067F87DA9}"/>
              </a:ext>
            </a:extLst>
          </p:cNvPr>
          <p:cNvSpPr>
            <a:spLocks noGrp="1"/>
          </p:cNvSpPr>
          <p:nvPr>
            <p:ph type="title"/>
          </p:nvPr>
        </p:nvSpPr>
        <p:spPr>
          <a:xfrm>
            <a:off x="664073" y="229934"/>
            <a:ext cx="8063871" cy="676276"/>
          </a:xfrm>
        </p:spPr>
        <p:txBody>
          <a:bodyPr/>
          <a:lstStyle/>
          <a:p>
            <a:r>
              <a:rPr lang="ja-JP" altLang="en-US" dirty="0"/>
              <a:t>想定ケース①　マーケティングの強化</a:t>
            </a:r>
          </a:p>
        </p:txBody>
      </p:sp>
      <p:sp>
        <p:nvSpPr>
          <p:cNvPr id="3" name="テキスト ボックス 2">
            <a:extLst>
              <a:ext uri="{FF2B5EF4-FFF2-40B4-BE49-F238E27FC236}">
                <a16:creationId xmlns:a16="http://schemas.microsoft.com/office/drawing/2014/main" id="{09309347-78AB-1C27-E31F-EB3DEF87313E}"/>
              </a:ext>
            </a:extLst>
          </p:cNvPr>
          <p:cNvSpPr txBox="1"/>
          <p:nvPr/>
        </p:nvSpPr>
        <p:spPr>
          <a:xfrm>
            <a:off x="342583" y="1276555"/>
            <a:ext cx="78087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テキスト ボックス 9">
            <a:extLst>
              <a:ext uri="{FF2B5EF4-FFF2-40B4-BE49-F238E27FC236}">
                <a16:creationId xmlns:a16="http://schemas.microsoft.com/office/drawing/2014/main" id="{927E25AE-A74B-86ED-5D08-1158F29CAB45}"/>
              </a:ext>
            </a:extLst>
          </p:cNvPr>
          <p:cNvSpPr txBox="1"/>
          <p:nvPr/>
        </p:nvSpPr>
        <p:spPr>
          <a:xfrm>
            <a:off x="341729" y="2006947"/>
            <a:ext cx="5622729" cy="23391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取組</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FujitsuInfinityPro-Regular"/>
                <a:ea typeface="Meiryo UI"/>
                <a:cs typeface="+mn-cs"/>
              </a:rPr>
              <a:t>・従来、製造元がキャッチアップできなかった消費情報データを元に</a:t>
            </a:r>
            <a:endParaRPr kumimoji="1" lang="en-US" altLang="ja-JP" sz="1400" b="0" i="0" u="none" strike="noStrike" kern="1200" cap="none" spc="0" normalizeH="0" baseline="0" noProof="0" dirty="0">
              <a:ln>
                <a:noFill/>
              </a:ln>
              <a:solidFill>
                <a:srgbClr val="000000"/>
              </a:solidFill>
              <a:effectLst/>
              <a:uLnTx/>
              <a:uFillTx/>
              <a:latin typeface="FujitsuInfinityPro-Regular"/>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FujitsuInfinityPro-Regular"/>
                <a:ea typeface="Meiryo UI"/>
                <a:cs typeface="+mn-cs"/>
              </a:rPr>
              <a:t>　マーケティング戦略の改善につなげたい</a:t>
            </a:r>
            <a:endParaRPr kumimoji="1" lang="en-US" altLang="ja-JP" sz="1400" b="0" i="0" u="none" strike="noStrike" kern="1200" cap="none" spc="0" normalizeH="0" baseline="0" noProof="0" dirty="0">
              <a:ln>
                <a:noFill/>
              </a:ln>
              <a:solidFill>
                <a:srgbClr val="000000"/>
              </a:solidFill>
              <a:effectLst/>
              <a:uLnTx/>
              <a:uFillTx/>
              <a:latin typeface="FujitsuInfinityPro-Regular"/>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・従来、提供先が不明のため、提供を拒否していた店舗側も</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信頼性が確保できるため、データを提供できる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効果</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・製造元：消費者のニーズがキャッチアップできる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→マーケティング戦略の改善につながる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・販売店舗：価値を見出せていなかったデータがビジネス価値価値を生む</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3" name="グラフィックス 12" descr="生産 枠線">
            <a:extLst>
              <a:ext uri="{FF2B5EF4-FFF2-40B4-BE49-F238E27FC236}">
                <a16:creationId xmlns:a16="http://schemas.microsoft.com/office/drawing/2014/main" id="{1B928B74-1984-414E-5042-FD0A658026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77346" y="2288322"/>
            <a:ext cx="522313" cy="522313"/>
          </a:xfrm>
          <a:prstGeom prst="rect">
            <a:avLst/>
          </a:prstGeom>
        </p:spPr>
      </p:pic>
      <p:pic>
        <p:nvPicPr>
          <p:cNvPr id="15" name="グラフィックス 14" descr="男性のプロフィール 枠線">
            <a:extLst>
              <a:ext uri="{FF2B5EF4-FFF2-40B4-BE49-F238E27FC236}">
                <a16:creationId xmlns:a16="http://schemas.microsoft.com/office/drawing/2014/main" id="{A7398B6D-F1F4-4E01-FE73-DD44D7F7ED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63565" y="2352949"/>
            <a:ext cx="461665" cy="461665"/>
          </a:xfrm>
          <a:prstGeom prst="rect">
            <a:avLst/>
          </a:prstGeom>
        </p:spPr>
      </p:pic>
      <p:pic>
        <p:nvPicPr>
          <p:cNvPr id="17" name="グラフィックス 16" descr="女性のプロフィール 枠線">
            <a:extLst>
              <a:ext uri="{FF2B5EF4-FFF2-40B4-BE49-F238E27FC236}">
                <a16:creationId xmlns:a16="http://schemas.microsoft.com/office/drawing/2014/main" id="{CD2FE1DE-92E9-20ED-80B1-6EC50E83EE0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49180" y="2499981"/>
            <a:ext cx="461665" cy="461665"/>
          </a:xfrm>
          <a:prstGeom prst="rect">
            <a:avLst/>
          </a:prstGeom>
        </p:spPr>
      </p:pic>
      <p:pic>
        <p:nvPicPr>
          <p:cNvPr id="19" name="グラフィックス 18" descr="オフィス ワーカー (男性) 枠線">
            <a:extLst>
              <a:ext uri="{FF2B5EF4-FFF2-40B4-BE49-F238E27FC236}">
                <a16:creationId xmlns:a16="http://schemas.microsoft.com/office/drawing/2014/main" id="{337A5FDC-1176-3CBA-749A-4D267464449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034151" y="2437468"/>
            <a:ext cx="475813" cy="475813"/>
          </a:xfrm>
          <a:prstGeom prst="rect">
            <a:avLst/>
          </a:prstGeom>
        </p:spPr>
      </p:pic>
      <p:pic>
        <p:nvPicPr>
          <p:cNvPr id="21" name="グラフィックス 20" descr="食品用の袋 枠線">
            <a:extLst>
              <a:ext uri="{FF2B5EF4-FFF2-40B4-BE49-F238E27FC236}">
                <a16:creationId xmlns:a16="http://schemas.microsoft.com/office/drawing/2014/main" id="{E2F14149-E3A9-C714-2C2D-519DC0991FE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372007" y="2420123"/>
            <a:ext cx="352756" cy="352756"/>
          </a:xfrm>
          <a:prstGeom prst="rect">
            <a:avLst/>
          </a:prstGeom>
        </p:spPr>
      </p:pic>
      <p:pic>
        <p:nvPicPr>
          <p:cNvPr id="23" name="グラフィックス 22" descr="倉庫 枠線">
            <a:extLst>
              <a:ext uri="{FF2B5EF4-FFF2-40B4-BE49-F238E27FC236}">
                <a16:creationId xmlns:a16="http://schemas.microsoft.com/office/drawing/2014/main" id="{672FE23E-033B-2A40-938B-932DE59BFD0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241110" y="2280983"/>
            <a:ext cx="536721" cy="536721"/>
          </a:xfrm>
          <a:prstGeom prst="rect">
            <a:avLst/>
          </a:prstGeom>
        </p:spPr>
      </p:pic>
      <p:pic>
        <p:nvPicPr>
          <p:cNvPr id="25" name="グラフィックス 24" descr="農産物 枠線">
            <a:extLst>
              <a:ext uri="{FF2B5EF4-FFF2-40B4-BE49-F238E27FC236}">
                <a16:creationId xmlns:a16="http://schemas.microsoft.com/office/drawing/2014/main" id="{709F2AC0-6900-C958-C396-7B33255956B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231081" y="2486347"/>
            <a:ext cx="352756" cy="352756"/>
          </a:xfrm>
          <a:prstGeom prst="rect">
            <a:avLst/>
          </a:prstGeom>
        </p:spPr>
      </p:pic>
      <p:cxnSp>
        <p:nvCxnSpPr>
          <p:cNvPr id="27" name="直線矢印コネクタ 26">
            <a:extLst>
              <a:ext uri="{FF2B5EF4-FFF2-40B4-BE49-F238E27FC236}">
                <a16:creationId xmlns:a16="http://schemas.microsoft.com/office/drawing/2014/main" id="{6191F1F8-B611-9F8D-D12F-774B15837AB3}"/>
              </a:ext>
            </a:extLst>
          </p:cNvPr>
          <p:cNvCxnSpPr>
            <a:cxnSpLocks/>
            <a:stCxn id="13" idx="3"/>
            <a:endCxn id="23" idx="1"/>
          </p:cNvCxnSpPr>
          <p:nvPr/>
        </p:nvCxnSpPr>
        <p:spPr>
          <a:xfrm flipV="1">
            <a:off x="7699659" y="2549344"/>
            <a:ext cx="541451" cy="1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直線矢印コネクタ 27">
            <a:extLst>
              <a:ext uri="{FF2B5EF4-FFF2-40B4-BE49-F238E27FC236}">
                <a16:creationId xmlns:a16="http://schemas.microsoft.com/office/drawing/2014/main" id="{51729344-15E6-20DE-ECC7-B2E5A6F49CCB}"/>
              </a:ext>
            </a:extLst>
          </p:cNvPr>
          <p:cNvCxnSpPr/>
          <p:nvPr/>
        </p:nvCxnSpPr>
        <p:spPr>
          <a:xfrm flipV="1">
            <a:off x="8874629" y="2534431"/>
            <a:ext cx="427201" cy="83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直線矢印コネクタ 28">
            <a:extLst>
              <a:ext uri="{FF2B5EF4-FFF2-40B4-BE49-F238E27FC236}">
                <a16:creationId xmlns:a16="http://schemas.microsoft.com/office/drawing/2014/main" id="{08371D24-7244-3616-73BD-6A0A3A42A797}"/>
              </a:ext>
            </a:extLst>
          </p:cNvPr>
          <p:cNvCxnSpPr/>
          <p:nvPr/>
        </p:nvCxnSpPr>
        <p:spPr>
          <a:xfrm flipV="1">
            <a:off x="9912725" y="2527663"/>
            <a:ext cx="427201" cy="83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テキスト ボックス 29">
            <a:extLst>
              <a:ext uri="{FF2B5EF4-FFF2-40B4-BE49-F238E27FC236}">
                <a16:creationId xmlns:a16="http://schemas.microsoft.com/office/drawing/2014/main" id="{214BC9FC-04A1-FDC6-D439-6FFEEA7C687F}"/>
              </a:ext>
            </a:extLst>
          </p:cNvPr>
          <p:cNvSpPr txBox="1"/>
          <p:nvPr/>
        </p:nvSpPr>
        <p:spPr>
          <a:xfrm>
            <a:off x="7015167" y="2753862"/>
            <a:ext cx="10047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製造</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1" name="テキスト ボックス 30">
            <a:extLst>
              <a:ext uri="{FF2B5EF4-FFF2-40B4-BE49-F238E27FC236}">
                <a16:creationId xmlns:a16="http://schemas.microsoft.com/office/drawing/2014/main" id="{0C81491A-AFB4-E83C-C1C5-CE588A97D5EB}"/>
              </a:ext>
            </a:extLst>
          </p:cNvPr>
          <p:cNvSpPr txBox="1"/>
          <p:nvPr/>
        </p:nvSpPr>
        <p:spPr>
          <a:xfrm>
            <a:off x="8253369" y="2781273"/>
            <a:ext cx="57859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B</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 name="テキスト ボックス 31">
            <a:extLst>
              <a:ext uri="{FF2B5EF4-FFF2-40B4-BE49-F238E27FC236}">
                <a16:creationId xmlns:a16="http://schemas.microsoft.com/office/drawing/2014/main" id="{427834AA-9F3B-B978-A682-DDEE7CE68748}"/>
              </a:ext>
            </a:extLst>
          </p:cNvPr>
          <p:cNvSpPr txBox="1"/>
          <p:nvPr/>
        </p:nvSpPr>
        <p:spPr>
          <a:xfrm>
            <a:off x="8961778" y="2784715"/>
            <a:ext cx="147301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多数の販売店舗</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33" name="グラフィックス 32" descr="農産物 枠線">
            <a:extLst>
              <a:ext uri="{FF2B5EF4-FFF2-40B4-BE49-F238E27FC236}">
                <a16:creationId xmlns:a16="http://schemas.microsoft.com/office/drawing/2014/main" id="{ECBD24BE-94AB-E027-568D-8B979F6689D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402125" y="2251818"/>
            <a:ext cx="361789" cy="361789"/>
          </a:xfrm>
          <a:prstGeom prst="rect">
            <a:avLst/>
          </a:prstGeom>
        </p:spPr>
      </p:pic>
      <p:pic>
        <p:nvPicPr>
          <p:cNvPr id="35" name="グラフィックス 34" descr="農産物 枠線">
            <a:extLst>
              <a:ext uri="{FF2B5EF4-FFF2-40B4-BE49-F238E27FC236}">
                <a16:creationId xmlns:a16="http://schemas.microsoft.com/office/drawing/2014/main" id="{F0B7F6FB-4B7C-7886-DA24-CC9A248FE64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599060" y="2468451"/>
            <a:ext cx="352756" cy="352756"/>
          </a:xfrm>
          <a:prstGeom prst="rect">
            <a:avLst/>
          </a:prstGeom>
        </p:spPr>
      </p:pic>
      <p:cxnSp>
        <p:nvCxnSpPr>
          <p:cNvPr id="37" name="コネクタ: 曲線 36">
            <a:extLst>
              <a:ext uri="{FF2B5EF4-FFF2-40B4-BE49-F238E27FC236}">
                <a16:creationId xmlns:a16="http://schemas.microsoft.com/office/drawing/2014/main" id="{FE19BD7A-D7CE-428E-9B41-6B1CB3F2F46F}"/>
              </a:ext>
            </a:extLst>
          </p:cNvPr>
          <p:cNvCxnSpPr>
            <a:cxnSpLocks/>
            <a:stCxn id="32" idx="2"/>
            <a:endCxn id="30" idx="2"/>
          </p:cNvCxnSpPr>
          <p:nvPr/>
        </p:nvCxnSpPr>
        <p:spPr>
          <a:xfrm rot="5400000" flipH="1">
            <a:off x="8592495" y="1986701"/>
            <a:ext cx="30853" cy="2180730"/>
          </a:xfrm>
          <a:prstGeom prst="curvedConnector3">
            <a:avLst>
              <a:gd name="adj1" fmla="val -740933"/>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E43EBFF5-EA11-0465-D8E4-FCFC2C30BC64}"/>
              </a:ext>
            </a:extLst>
          </p:cNvPr>
          <p:cNvSpPr txBox="1"/>
          <p:nvPr/>
        </p:nvSpPr>
        <p:spPr>
          <a:xfrm>
            <a:off x="8334558" y="3527651"/>
            <a:ext cx="149472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直接つながっていない</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Meiryo UI" panose="020B0604030504040204" pitchFamily="50" charset="-128"/>
                <a:ea typeface="Meiryo UI"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信頼性が低い</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0" name="テキスト ボックス 39">
            <a:extLst>
              <a:ext uri="{FF2B5EF4-FFF2-40B4-BE49-F238E27FC236}">
                <a16:creationId xmlns:a16="http://schemas.microsoft.com/office/drawing/2014/main" id="{0B3D1A5F-D070-3553-A58F-AC0E31151984}"/>
              </a:ext>
            </a:extLst>
          </p:cNvPr>
          <p:cNvSpPr txBox="1"/>
          <p:nvPr/>
        </p:nvSpPr>
        <p:spPr>
          <a:xfrm>
            <a:off x="6810458" y="1989138"/>
            <a:ext cx="187299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従来</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59" name="テキスト ボックス 58">
            <a:extLst>
              <a:ext uri="{FF2B5EF4-FFF2-40B4-BE49-F238E27FC236}">
                <a16:creationId xmlns:a16="http://schemas.microsoft.com/office/drawing/2014/main" id="{989C099F-8A99-6035-795E-45C8F779B47B}"/>
              </a:ext>
            </a:extLst>
          </p:cNvPr>
          <p:cNvSpPr txBox="1"/>
          <p:nvPr/>
        </p:nvSpPr>
        <p:spPr>
          <a:xfrm>
            <a:off x="6833165" y="4405603"/>
            <a:ext cx="187299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データスペース</a:t>
            </a:r>
            <a:r>
              <a:rPr kumimoji="1" lang="en-US" altLang="ja-JP" sz="16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a:t>
            </a:r>
          </a:p>
        </p:txBody>
      </p:sp>
      <p:sp>
        <p:nvSpPr>
          <p:cNvPr id="65" name="乗算記号 64">
            <a:extLst>
              <a:ext uri="{FF2B5EF4-FFF2-40B4-BE49-F238E27FC236}">
                <a16:creationId xmlns:a16="http://schemas.microsoft.com/office/drawing/2014/main" id="{71CAD11B-D5A6-A35A-B367-C4E666B1176C}"/>
              </a:ext>
            </a:extLst>
          </p:cNvPr>
          <p:cNvSpPr/>
          <p:nvPr/>
        </p:nvSpPr>
        <p:spPr>
          <a:xfrm>
            <a:off x="8451521" y="3166427"/>
            <a:ext cx="380441" cy="326109"/>
          </a:xfrm>
          <a:prstGeom prst="mathMultiply">
            <a:avLst/>
          </a:prstGeom>
          <a:solidFill>
            <a:srgbClr val="242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78" name="正方形/長方形 77">
            <a:extLst>
              <a:ext uri="{FF2B5EF4-FFF2-40B4-BE49-F238E27FC236}">
                <a16:creationId xmlns:a16="http://schemas.microsoft.com/office/drawing/2014/main" id="{09FAB21A-5EA5-63FD-7D88-07A95E309E53}"/>
              </a:ext>
            </a:extLst>
          </p:cNvPr>
          <p:cNvSpPr/>
          <p:nvPr/>
        </p:nvSpPr>
        <p:spPr>
          <a:xfrm>
            <a:off x="6819341" y="4393488"/>
            <a:ext cx="5038429" cy="22688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6" name="正方形/長方形 5">
            <a:extLst>
              <a:ext uri="{FF2B5EF4-FFF2-40B4-BE49-F238E27FC236}">
                <a16:creationId xmlns:a16="http://schemas.microsoft.com/office/drawing/2014/main" id="{CD02142E-4CD0-BBAC-A194-6FB9F55339C1}"/>
              </a:ext>
            </a:extLst>
          </p:cNvPr>
          <p:cNvSpPr/>
          <p:nvPr/>
        </p:nvSpPr>
        <p:spPr>
          <a:xfrm>
            <a:off x="342583" y="5620163"/>
            <a:ext cx="5883023" cy="1046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ビジネス的なメリット</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lumMod val="65000"/>
                  </a:prstClr>
                </a:solidFill>
                <a:effectLst/>
                <a:uLnTx/>
                <a:uFillTx/>
                <a:latin typeface="Meiryo UI"/>
                <a:ea typeface="Meiryo UI"/>
                <a:cs typeface="+mn-cs"/>
              </a:rPr>
              <a:t>　①ビジネススピードの向上</a:t>
            </a:r>
            <a:endParaRPr kumimoji="1" lang="ja-JP" altLang="en-US" sz="1000" b="0" i="0" u="none" strike="noStrike" kern="1200" cap="none" spc="0" normalizeH="0" baseline="0" noProof="0" dirty="0">
              <a:ln>
                <a:noFill/>
              </a:ln>
              <a:solidFill>
                <a:prstClr val="white">
                  <a:lumMod val="65000"/>
                </a:prstClr>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lumMod val="65000"/>
                  </a:prstClr>
                </a:solidFill>
                <a:effectLst/>
                <a:uLnTx/>
                <a:uFillTx/>
                <a:latin typeface="Meiryo UI"/>
                <a:ea typeface="Meiryo UI"/>
                <a:cs typeface="+mn-cs"/>
              </a:rPr>
              <a:t>　②新ビジネス展開</a:t>
            </a:r>
            <a:endParaRPr kumimoji="1" lang="en-US" altLang="ja-JP" sz="1000" b="0" i="0" u="none" strike="noStrike" kern="1200" cap="none" spc="0" normalizeH="0" baseline="0" noProof="0" dirty="0">
              <a:ln>
                <a:noFill/>
              </a:ln>
              <a:solidFill>
                <a:prstClr val="white">
                  <a:lumMod val="65000"/>
                </a:prstClr>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　③マーケティング</a:t>
            </a:r>
            <a:r>
              <a:rPr kumimoji="1" lang="ja-JP" altLang="en-US" sz="1000" b="1" i="0" u="none" strike="noStrike" kern="1200" cap="none" spc="0" normalizeH="0" baseline="0" noProof="0" dirty="0">
                <a:ln>
                  <a:noFill/>
                </a:ln>
                <a:solidFill>
                  <a:prstClr val="black"/>
                </a:solidFill>
                <a:effectLst/>
                <a:uLnTx/>
                <a:uFillTx/>
                <a:latin typeface="Söhne"/>
                <a:ea typeface="Meiryo UI"/>
                <a:cs typeface="+mn-cs"/>
              </a:rPr>
              <a:t>戦略の「改善」、「問題の早期発見」</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　④自組織データが「ビジネス価値」を持つ</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　⑤データセキュリティの向上、サイバー攻撃対策</a:t>
            </a:r>
          </a:p>
        </p:txBody>
      </p:sp>
      <p:sp>
        <p:nvSpPr>
          <p:cNvPr id="9" name="コンテンツ プレースホルダー 6">
            <a:extLst>
              <a:ext uri="{FF2B5EF4-FFF2-40B4-BE49-F238E27FC236}">
                <a16:creationId xmlns:a16="http://schemas.microsoft.com/office/drawing/2014/main" id="{57ACAE76-C160-4A4D-A440-BF0631197207}"/>
              </a:ext>
            </a:extLst>
          </p:cNvPr>
          <p:cNvSpPr txBox="1">
            <a:spLocks/>
          </p:cNvSpPr>
          <p:nvPr/>
        </p:nvSpPr>
        <p:spPr bwMode="auto">
          <a:xfrm>
            <a:off x="3590721" y="5648388"/>
            <a:ext cx="2800513" cy="1084744"/>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lnSpc>
                <a:spcPct val="150000"/>
              </a:lnSpc>
              <a:spcBef>
                <a:spcPct val="20000"/>
              </a:spcBef>
              <a:spcAft>
                <a:spcPct val="0"/>
              </a:spcAft>
              <a:buClr>
                <a:srgbClr val="000066"/>
              </a:buClr>
              <a:buFont typeface="Wingdings" pitchFamily="2" charset="2"/>
              <a:buNone/>
              <a:defRPr kumimoji="1" sz="12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社会的なメリット</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000" b="1" i="0" u="none" strike="noStrike" kern="1200" cap="none" spc="0" normalizeH="0" baseline="0" noProof="0" dirty="0">
                <a:ln>
                  <a:noFill/>
                </a:ln>
                <a:solidFill>
                  <a:prstClr val="white">
                    <a:lumMod val="65000"/>
                  </a:prstClr>
                </a:solidFill>
                <a:effectLst/>
                <a:uLnTx/>
                <a:uFillTx/>
                <a:latin typeface="Meiryo UI"/>
                <a:ea typeface="Meiryo UI"/>
                <a:cs typeface="+mn-cs"/>
              </a:rPr>
              <a:t>①持続可能な社会　</a:t>
            </a:r>
            <a:endParaRPr kumimoji="1" lang="en-US" altLang="ja-JP" sz="1000" b="1" i="0" u="none" strike="noStrike" kern="1200" cap="none" spc="0" normalizeH="0" baseline="0" noProof="0" dirty="0">
              <a:ln>
                <a:noFill/>
              </a:ln>
              <a:solidFill>
                <a:prstClr val="white">
                  <a:lumMod val="65000"/>
                </a:prstClr>
              </a:solidFill>
              <a:effectLst/>
              <a:uLnTx/>
              <a:uFillTx/>
              <a:latin typeface="Meiryo UI"/>
              <a:ea typeface="Meiryo UI"/>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②知識社会</a:t>
            </a:r>
            <a:r>
              <a:rPr kumimoji="1" lang="en-US" altLang="ja-JP" sz="10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便利な社会</a:t>
            </a:r>
            <a:r>
              <a:rPr kumimoji="1" lang="en-US" altLang="ja-JP" sz="10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デジタル技術の活用</a:t>
            </a:r>
            <a:r>
              <a:rPr kumimoji="1" lang="en-US" altLang="ja-JP" sz="10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　</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000" b="1" i="0" u="none" strike="noStrike" kern="1200" cap="none" spc="0" normalizeH="0" baseline="0" noProof="0" dirty="0">
                <a:ln>
                  <a:noFill/>
                </a:ln>
                <a:solidFill>
                  <a:prstClr val="white">
                    <a:lumMod val="65000"/>
                  </a:prstClr>
                </a:solidFill>
                <a:effectLst/>
                <a:uLnTx/>
                <a:uFillTx/>
                <a:latin typeface="Meiryo UI"/>
                <a:ea typeface="Meiryo UI"/>
                <a:cs typeface="+mn-cs"/>
              </a:rPr>
              <a:t>③安心・安全な社会</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000" b="1" i="0" u="none" strike="noStrike" kern="1200" cap="none" spc="0" normalizeH="0" baseline="0" noProof="0" dirty="0">
                <a:ln>
                  <a:noFill/>
                </a:ln>
                <a:solidFill>
                  <a:prstClr val="white">
                    <a:lumMod val="65000"/>
                  </a:prstClr>
                </a:solidFill>
                <a:effectLst/>
                <a:uLnTx/>
                <a:uFillTx/>
                <a:latin typeface="Meiryo UI"/>
                <a:ea typeface="Meiryo UI"/>
                <a:cs typeface="+mn-cs"/>
              </a:rPr>
              <a:t>④平等で格差の少ない社会</a:t>
            </a:r>
          </a:p>
        </p:txBody>
      </p:sp>
      <p:sp>
        <p:nvSpPr>
          <p:cNvPr id="5" name="テキスト ボックス 4">
            <a:extLst>
              <a:ext uri="{FF2B5EF4-FFF2-40B4-BE49-F238E27FC236}">
                <a16:creationId xmlns:a16="http://schemas.microsoft.com/office/drawing/2014/main" id="{E304F2AC-04B3-CF24-14E4-D927CF5E6792}"/>
              </a:ext>
            </a:extLst>
          </p:cNvPr>
          <p:cNvSpPr txBox="1"/>
          <p:nvPr/>
        </p:nvSpPr>
        <p:spPr>
          <a:xfrm>
            <a:off x="342583" y="5258843"/>
            <a:ext cx="187904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1">
                <a:ln>
                  <a:noFill/>
                </a:ln>
                <a:solidFill>
                  <a:srgbClr val="24235C"/>
                </a:solidFill>
                <a:effectLst/>
                <a:uLnTx/>
                <a:uFillTx/>
                <a:latin typeface="Meiryo UI"/>
                <a:ea typeface="Meiryo UI"/>
                <a:cs typeface="+mn-cs"/>
              </a:rPr>
              <a:t>期待されるメリット</a:t>
            </a:r>
            <a:endParaRPr kumimoji="1" lang="en-US" altLang="ja-JP" b="1" i="0" u="none" strike="noStrike" kern="1200" cap="none" spc="0" normalizeH="0" baseline="0" noProof="1">
              <a:ln>
                <a:noFill/>
              </a:ln>
              <a:solidFill>
                <a:srgbClr val="24235C"/>
              </a:solidFill>
              <a:effectLst/>
              <a:uLnTx/>
              <a:uFillTx/>
              <a:latin typeface="Meiryo UI"/>
              <a:ea typeface="Meiryo UI"/>
              <a:cs typeface="+mn-cs"/>
            </a:endParaRPr>
          </a:p>
        </p:txBody>
      </p:sp>
      <p:pic>
        <p:nvPicPr>
          <p:cNvPr id="22" name="グラフィックス 21" descr="生産 枠線">
            <a:extLst>
              <a:ext uri="{FF2B5EF4-FFF2-40B4-BE49-F238E27FC236}">
                <a16:creationId xmlns:a16="http://schemas.microsoft.com/office/drawing/2014/main" id="{47398B0B-D2B5-53F0-74A8-DEC2D1CB40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71040" y="4714021"/>
            <a:ext cx="522313" cy="522313"/>
          </a:xfrm>
          <a:prstGeom prst="rect">
            <a:avLst/>
          </a:prstGeom>
        </p:spPr>
      </p:pic>
      <p:pic>
        <p:nvPicPr>
          <p:cNvPr id="24" name="グラフィックス 23" descr="男性のプロフィール 枠線">
            <a:extLst>
              <a:ext uri="{FF2B5EF4-FFF2-40B4-BE49-F238E27FC236}">
                <a16:creationId xmlns:a16="http://schemas.microsoft.com/office/drawing/2014/main" id="{399B1EA2-8F1E-9EFA-919F-15F81C364A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57259" y="4778648"/>
            <a:ext cx="461665" cy="461665"/>
          </a:xfrm>
          <a:prstGeom prst="rect">
            <a:avLst/>
          </a:prstGeom>
        </p:spPr>
      </p:pic>
      <p:pic>
        <p:nvPicPr>
          <p:cNvPr id="26" name="グラフィックス 25" descr="女性のプロフィール 枠線">
            <a:extLst>
              <a:ext uri="{FF2B5EF4-FFF2-40B4-BE49-F238E27FC236}">
                <a16:creationId xmlns:a16="http://schemas.microsoft.com/office/drawing/2014/main" id="{FE19D189-FCEE-80E7-40D4-7A90EE2138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42874" y="4925680"/>
            <a:ext cx="461665" cy="461665"/>
          </a:xfrm>
          <a:prstGeom prst="rect">
            <a:avLst/>
          </a:prstGeom>
        </p:spPr>
      </p:pic>
      <p:pic>
        <p:nvPicPr>
          <p:cNvPr id="36" name="グラフィックス 35" descr="オフィス ワーカー (男性) 枠線">
            <a:extLst>
              <a:ext uri="{FF2B5EF4-FFF2-40B4-BE49-F238E27FC236}">
                <a16:creationId xmlns:a16="http://schemas.microsoft.com/office/drawing/2014/main" id="{E25A0C7F-3A2B-18D3-48E5-FBD246DB469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027845" y="4863167"/>
            <a:ext cx="475813" cy="475813"/>
          </a:xfrm>
          <a:prstGeom prst="rect">
            <a:avLst/>
          </a:prstGeom>
        </p:spPr>
      </p:pic>
      <p:pic>
        <p:nvPicPr>
          <p:cNvPr id="38" name="グラフィックス 37" descr="食品用の袋 枠線">
            <a:extLst>
              <a:ext uri="{FF2B5EF4-FFF2-40B4-BE49-F238E27FC236}">
                <a16:creationId xmlns:a16="http://schemas.microsoft.com/office/drawing/2014/main" id="{BD1159EE-91C7-E8AF-141E-2594F14C42E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365701" y="4845822"/>
            <a:ext cx="352756" cy="352756"/>
          </a:xfrm>
          <a:prstGeom prst="rect">
            <a:avLst/>
          </a:prstGeom>
        </p:spPr>
      </p:pic>
      <p:pic>
        <p:nvPicPr>
          <p:cNvPr id="60" name="グラフィックス 59" descr="倉庫 枠線">
            <a:extLst>
              <a:ext uri="{FF2B5EF4-FFF2-40B4-BE49-F238E27FC236}">
                <a16:creationId xmlns:a16="http://schemas.microsoft.com/office/drawing/2014/main" id="{2D557DD4-62A9-A35F-84FB-BC954F4F1AE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234804" y="4706682"/>
            <a:ext cx="536721" cy="536721"/>
          </a:xfrm>
          <a:prstGeom prst="rect">
            <a:avLst/>
          </a:prstGeom>
        </p:spPr>
      </p:pic>
      <p:pic>
        <p:nvPicPr>
          <p:cNvPr id="61" name="グラフィックス 60" descr="農産物 枠線">
            <a:extLst>
              <a:ext uri="{FF2B5EF4-FFF2-40B4-BE49-F238E27FC236}">
                <a16:creationId xmlns:a16="http://schemas.microsoft.com/office/drawing/2014/main" id="{AEF15591-043A-1747-6774-582BFE5B743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224775" y="4912046"/>
            <a:ext cx="352756" cy="352756"/>
          </a:xfrm>
          <a:prstGeom prst="rect">
            <a:avLst/>
          </a:prstGeom>
        </p:spPr>
      </p:pic>
      <p:cxnSp>
        <p:nvCxnSpPr>
          <p:cNvPr id="62" name="直線矢印コネクタ 61">
            <a:extLst>
              <a:ext uri="{FF2B5EF4-FFF2-40B4-BE49-F238E27FC236}">
                <a16:creationId xmlns:a16="http://schemas.microsoft.com/office/drawing/2014/main" id="{EE33CAB6-DB9E-94D6-9728-ECF4AEF17C5A}"/>
              </a:ext>
            </a:extLst>
          </p:cNvPr>
          <p:cNvCxnSpPr>
            <a:cxnSpLocks/>
            <a:stCxn id="22" idx="3"/>
            <a:endCxn id="60" idx="1"/>
          </p:cNvCxnSpPr>
          <p:nvPr/>
        </p:nvCxnSpPr>
        <p:spPr>
          <a:xfrm flipV="1">
            <a:off x="7693353" y="4975043"/>
            <a:ext cx="541451" cy="1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3" name="直線矢印コネクタ 62">
            <a:extLst>
              <a:ext uri="{FF2B5EF4-FFF2-40B4-BE49-F238E27FC236}">
                <a16:creationId xmlns:a16="http://schemas.microsoft.com/office/drawing/2014/main" id="{42C85E89-D251-F55B-3BC0-1AE399358191}"/>
              </a:ext>
            </a:extLst>
          </p:cNvPr>
          <p:cNvCxnSpPr/>
          <p:nvPr/>
        </p:nvCxnSpPr>
        <p:spPr>
          <a:xfrm flipV="1">
            <a:off x="8868323" y="4960130"/>
            <a:ext cx="427201" cy="83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4" name="直線矢印コネクタ 63">
            <a:extLst>
              <a:ext uri="{FF2B5EF4-FFF2-40B4-BE49-F238E27FC236}">
                <a16:creationId xmlns:a16="http://schemas.microsoft.com/office/drawing/2014/main" id="{F268BCC7-96DB-E2AF-6FEB-272B712C8F24}"/>
              </a:ext>
            </a:extLst>
          </p:cNvPr>
          <p:cNvCxnSpPr/>
          <p:nvPr/>
        </p:nvCxnSpPr>
        <p:spPr>
          <a:xfrm flipV="1">
            <a:off x="9906419" y="4953362"/>
            <a:ext cx="427201" cy="83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69" name="グラフィックス 68" descr="農産物 枠線">
            <a:extLst>
              <a:ext uri="{FF2B5EF4-FFF2-40B4-BE49-F238E27FC236}">
                <a16:creationId xmlns:a16="http://schemas.microsoft.com/office/drawing/2014/main" id="{0A30D844-82CC-0C1B-78F9-38D9EED745C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395819" y="4677517"/>
            <a:ext cx="361789" cy="361789"/>
          </a:xfrm>
          <a:prstGeom prst="rect">
            <a:avLst/>
          </a:prstGeom>
        </p:spPr>
      </p:pic>
      <p:pic>
        <p:nvPicPr>
          <p:cNvPr id="70" name="グラフィックス 69" descr="農産物 枠線">
            <a:extLst>
              <a:ext uri="{FF2B5EF4-FFF2-40B4-BE49-F238E27FC236}">
                <a16:creationId xmlns:a16="http://schemas.microsoft.com/office/drawing/2014/main" id="{4AD18D71-28DF-6441-6C25-19D2387E1E0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592754" y="4894150"/>
            <a:ext cx="352756" cy="352756"/>
          </a:xfrm>
          <a:prstGeom prst="rect">
            <a:avLst/>
          </a:prstGeom>
        </p:spPr>
      </p:pic>
      <p:sp>
        <p:nvSpPr>
          <p:cNvPr id="75" name="吹き出し: 四角形 74">
            <a:extLst>
              <a:ext uri="{FF2B5EF4-FFF2-40B4-BE49-F238E27FC236}">
                <a16:creationId xmlns:a16="http://schemas.microsoft.com/office/drawing/2014/main" id="{33B92A60-4F49-1113-7F06-46ECE53D53D8}"/>
              </a:ext>
            </a:extLst>
          </p:cNvPr>
          <p:cNvSpPr/>
          <p:nvPr/>
        </p:nvSpPr>
        <p:spPr>
          <a:xfrm>
            <a:off x="6995898" y="3611848"/>
            <a:ext cx="1320588" cy="563994"/>
          </a:xfrm>
          <a:prstGeom prst="wedgeRectCallout">
            <a:avLst>
              <a:gd name="adj1" fmla="val -31816"/>
              <a:gd name="adj2" fmla="val -132055"/>
            </a:avLst>
          </a:prstGeom>
          <a:solidFill>
            <a:schemeClr val="accent1">
              <a:lumMod val="20000"/>
              <a:lumOff val="80000"/>
            </a:schemeClr>
          </a:solid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消費者ニーズが</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不明確</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6" name="吹き出し: 四角形 75">
            <a:extLst>
              <a:ext uri="{FF2B5EF4-FFF2-40B4-BE49-F238E27FC236}">
                <a16:creationId xmlns:a16="http://schemas.microsoft.com/office/drawing/2014/main" id="{1042CCAA-2C0D-82B8-E144-852FA018EA4C}"/>
              </a:ext>
            </a:extLst>
          </p:cNvPr>
          <p:cNvSpPr/>
          <p:nvPr/>
        </p:nvSpPr>
        <p:spPr>
          <a:xfrm>
            <a:off x="9745552" y="3611848"/>
            <a:ext cx="1845255" cy="563994"/>
          </a:xfrm>
          <a:prstGeom prst="wedgeRectCallout">
            <a:avLst>
              <a:gd name="adj1" fmla="val -31816"/>
              <a:gd name="adj2" fmla="val -132055"/>
            </a:avLst>
          </a:prstGeom>
          <a:solidFill>
            <a:schemeClr val="accent1">
              <a:lumMod val="20000"/>
              <a:lumOff val="80000"/>
            </a:schemeClr>
          </a:solid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不明な相手にデータを提供したくない</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9" name="吹き出し: 四角形 78">
            <a:extLst>
              <a:ext uri="{FF2B5EF4-FFF2-40B4-BE49-F238E27FC236}">
                <a16:creationId xmlns:a16="http://schemas.microsoft.com/office/drawing/2014/main" id="{164D2C13-6401-0495-7A9A-6D83DD2DC850}"/>
              </a:ext>
            </a:extLst>
          </p:cNvPr>
          <p:cNvSpPr/>
          <p:nvPr/>
        </p:nvSpPr>
        <p:spPr>
          <a:xfrm>
            <a:off x="7008861" y="6007155"/>
            <a:ext cx="1320588" cy="563994"/>
          </a:xfrm>
          <a:prstGeom prst="wedgeRectCallout">
            <a:avLst>
              <a:gd name="adj1" fmla="val -31816"/>
              <a:gd name="adj2" fmla="val -132055"/>
            </a:avLst>
          </a:prstGeom>
          <a:solidFill>
            <a:schemeClr val="accent1">
              <a:lumMod val="20000"/>
              <a:lumOff val="80000"/>
            </a:schemeClr>
          </a:solid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消費者ニーズの見える化</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0" name="吹き出し: 四角形 79">
            <a:extLst>
              <a:ext uri="{FF2B5EF4-FFF2-40B4-BE49-F238E27FC236}">
                <a16:creationId xmlns:a16="http://schemas.microsoft.com/office/drawing/2014/main" id="{F0FAA03C-1910-8486-13FC-0898755382FA}"/>
              </a:ext>
            </a:extLst>
          </p:cNvPr>
          <p:cNvSpPr/>
          <p:nvPr/>
        </p:nvSpPr>
        <p:spPr>
          <a:xfrm>
            <a:off x="9758515" y="6007155"/>
            <a:ext cx="1845255" cy="563994"/>
          </a:xfrm>
          <a:prstGeom prst="wedgeRectCallout">
            <a:avLst>
              <a:gd name="adj1" fmla="val -31816"/>
              <a:gd name="adj2" fmla="val -132055"/>
            </a:avLst>
          </a:prstGeom>
          <a:solidFill>
            <a:schemeClr val="accent1">
              <a:lumMod val="20000"/>
              <a:lumOff val="80000"/>
            </a:schemeClr>
          </a:solid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信頼できる相手に</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データを販売・提供</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1" name="テキスト ボックス 80">
            <a:extLst>
              <a:ext uri="{FF2B5EF4-FFF2-40B4-BE49-F238E27FC236}">
                <a16:creationId xmlns:a16="http://schemas.microsoft.com/office/drawing/2014/main" id="{49EC076F-EF73-9836-F597-3275DDB010CF}"/>
              </a:ext>
            </a:extLst>
          </p:cNvPr>
          <p:cNvSpPr txBox="1"/>
          <p:nvPr/>
        </p:nvSpPr>
        <p:spPr>
          <a:xfrm>
            <a:off x="8377496" y="5857788"/>
            <a:ext cx="149472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信頼性が高い</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→消費者ニーズを</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キャッチアップ</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2" name="四角形: 角を丸くする 81">
            <a:extLst>
              <a:ext uri="{FF2B5EF4-FFF2-40B4-BE49-F238E27FC236}">
                <a16:creationId xmlns:a16="http://schemas.microsoft.com/office/drawing/2014/main" id="{EB749338-2D13-4F4D-C75E-26426FD083FA}"/>
              </a:ext>
            </a:extLst>
          </p:cNvPr>
          <p:cNvSpPr/>
          <p:nvPr/>
        </p:nvSpPr>
        <p:spPr>
          <a:xfrm>
            <a:off x="328577" y="1240573"/>
            <a:ext cx="11520310" cy="672176"/>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■消費者ニーズを把握し、マーケティング戦略の改善につなげる</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　　</a:t>
            </a:r>
            <a:r>
              <a:rPr kumimoji="1" lang="ja-JP" altLang="en-US" sz="24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信頼性が確保される</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ため、データの提供・入手ができる状態になる</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3" name="テキスト ボックス 82">
            <a:extLst>
              <a:ext uri="{FF2B5EF4-FFF2-40B4-BE49-F238E27FC236}">
                <a16:creationId xmlns:a16="http://schemas.microsoft.com/office/drawing/2014/main" id="{7335A55F-1DF1-13A4-83BF-252FCCCF6433}"/>
              </a:ext>
            </a:extLst>
          </p:cNvPr>
          <p:cNvSpPr txBox="1"/>
          <p:nvPr/>
        </p:nvSpPr>
        <p:spPr>
          <a:xfrm>
            <a:off x="7009073" y="5170186"/>
            <a:ext cx="10047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製造</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4" name="テキスト ボックス 83">
            <a:extLst>
              <a:ext uri="{FF2B5EF4-FFF2-40B4-BE49-F238E27FC236}">
                <a16:creationId xmlns:a16="http://schemas.microsoft.com/office/drawing/2014/main" id="{FE9003EB-2AE7-D3D4-F307-C9A20B8FD77E}"/>
              </a:ext>
            </a:extLst>
          </p:cNvPr>
          <p:cNvSpPr txBox="1"/>
          <p:nvPr/>
        </p:nvSpPr>
        <p:spPr>
          <a:xfrm>
            <a:off x="8247275" y="5197597"/>
            <a:ext cx="57859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B</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5" name="テキスト ボックス 84">
            <a:extLst>
              <a:ext uri="{FF2B5EF4-FFF2-40B4-BE49-F238E27FC236}">
                <a16:creationId xmlns:a16="http://schemas.microsoft.com/office/drawing/2014/main" id="{9771D203-4750-7248-7C33-184406D36880}"/>
              </a:ext>
            </a:extLst>
          </p:cNvPr>
          <p:cNvSpPr txBox="1"/>
          <p:nvPr/>
        </p:nvSpPr>
        <p:spPr>
          <a:xfrm>
            <a:off x="8955684" y="5201039"/>
            <a:ext cx="147301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多数の販売店舗</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86" name="コネクタ: 曲線 85">
            <a:extLst>
              <a:ext uri="{FF2B5EF4-FFF2-40B4-BE49-F238E27FC236}">
                <a16:creationId xmlns:a16="http://schemas.microsoft.com/office/drawing/2014/main" id="{0546E97B-22DF-90B8-5337-1BE126F0CD85}"/>
              </a:ext>
            </a:extLst>
          </p:cNvPr>
          <p:cNvCxnSpPr>
            <a:cxnSpLocks/>
            <a:stCxn id="85" idx="2"/>
            <a:endCxn id="83" idx="2"/>
          </p:cNvCxnSpPr>
          <p:nvPr/>
        </p:nvCxnSpPr>
        <p:spPr>
          <a:xfrm rot="5400000" flipH="1">
            <a:off x="8586401" y="4403025"/>
            <a:ext cx="30853" cy="2180730"/>
          </a:xfrm>
          <a:prstGeom prst="curvedConnector3">
            <a:avLst>
              <a:gd name="adj1" fmla="val -740933"/>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73" name="円: 塗りつぶしなし 72">
            <a:extLst>
              <a:ext uri="{FF2B5EF4-FFF2-40B4-BE49-F238E27FC236}">
                <a16:creationId xmlns:a16="http://schemas.microsoft.com/office/drawing/2014/main" id="{5188CBF8-EE75-AEB9-8A40-17031220E2D5}"/>
              </a:ext>
            </a:extLst>
          </p:cNvPr>
          <p:cNvSpPr/>
          <p:nvPr/>
        </p:nvSpPr>
        <p:spPr>
          <a:xfrm>
            <a:off x="8451521" y="5509707"/>
            <a:ext cx="330587" cy="298937"/>
          </a:xfrm>
          <a:prstGeom prst="donut">
            <a:avLst>
              <a:gd name="adj" fmla="val 11796"/>
            </a:avLst>
          </a:prstGeom>
          <a:solidFill>
            <a:srgbClr val="242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 name="スライド番号プレースホルダー 1">
            <a:extLst>
              <a:ext uri="{FF2B5EF4-FFF2-40B4-BE49-F238E27FC236}">
                <a16:creationId xmlns:a16="http://schemas.microsoft.com/office/drawing/2014/main" id="{6882971E-2376-457C-5508-4E99D2DBE2B4}"/>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38</a:t>
            </a:fld>
            <a:endParaRPr lang="ja-JP" altLang="en-US"/>
          </a:p>
        </p:txBody>
      </p:sp>
    </p:spTree>
    <p:extLst>
      <p:ext uri="{BB962C8B-B14F-4D97-AF65-F5344CB8AC3E}">
        <p14:creationId xmlns:p14="http://schemas.microsoft.com/office/powerpoint/2010/main" val="2801477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9CE20051-DEC5-425A-AE1C-BC569D2914E5}"/>
              </a:ext>
            </a:extLst>
          </p:cNvPr>
          <p:cNvGrpSpPr/>
          <p:nvPr/>
        </p:nvGrpSpPr>
        <p:grpSpPr>
          <a:xfrm>
            <a:off x="6727833" y="2358807"/>
            <a:ext cx="5121054" cy="2319831"/>
            <a:chOff x="6727833" y="2358807"/>
            <a:chExt cx="5121054" cy="2319831"/>
          </a:xfrm>
        </p:grpSpPr>
        <p:sp>
          <p:nvSpPr>
            <p:cNvPr id="25" name="フローチャート: 書類 24">
              <a:extLst>
                <a:ext uri="{FF2B5EF4-FFF2-40B4-BE49-F238E27FC236}">
                  <a16:creationId xmlns:a16="http://schemas.microsoft.com/office/drawing/2014/main" id="{6BB76A16-5394-43BD-C52D-AE0D3080AEF3}"/>
                </a:ext>
              </a:extLst>
            </p:cNvPr>
            <p:cNvSpPr/>
            <p:nvPr/>
          </p:nvSpPr>
          <p:spPr>
            <a:xfrm rot="5400000" flipV="1">
              <a:off x="6361732" y="2745153"/>
              <a:ext cx="2284420" cy="1552217"/>
            </a:xfrm>
            <a:prstGeom prst="flowChartDocumen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ローチャート: 書類 21">
              <a:extLst>
                <a:ext uri="{FF2B5EF4-FFF2-40B4-BE49-F238E27FC236}">
                  <a16:creationId xmlns:a16="http://schemas.microsoft.com/office/drawing/2014/main" id="{3D28DF27-B93B-87D0-E963-75028F688DA1}"/>
                </a:ext>
              </a:extLst>
            </p:cNvPr>
            <p:cNvSpPr/>
            <p:nvPr/>
          </p:nvSpPr>
          <p:spPr>
            <a:xfrm rot="16200000" flipV="1">
              <a:off x="9556928" y="2386680"/>
              <a:ext cx="2319831" cy="2264086"/>
            </a:xfrm>
            <a:prstGeom prst="flowChartDocumen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グラフィックス 20" descr="トラック 枠線">
              <a:extLst>
                <a:ext uri="{FF2B5EF4-FFF2-40B4-BE49-F238E27FC236}">
                  <a16:creationId xmlns:a16="http://schemas.microsoft.com/office/drawing/2014/main" id="{F440DBE2-24F4-534C-2276-89BFD2FAD5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32033" y="3035616"/>
              <a:ext cx="474533" cy="474533"/>
            </a:xfrm>
            <a:prstGeom prst="rect">
              <a:avLst/>
            </a:prstGeom>
          </p:spPr>
        </p:pic>
        <p:pic>
          <p:nvPicPr>
            <p:cNvPr id="24" name="グラフィックス 23" descr="トラック 枠線">
              <a:extLst>
                <a:ext uri="{FF2B5EF4-FFF2-40B4-BE49-F238E27FC236}">
                  <a16:creationId xmlns:a16="http://schemas.microsoft.com/office/drawing/2014/main" id="{228740FD-C29A-A486-7305-9878ED17FA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84651" y="3447908"/>
              <a:ext cx="474533" cy="474533"/>
            </a:xfrm>
            <a:prstGeom prst="rect">
              <a:avLst/>
            </a:prstGeom>
          </p:spPr>
        </p:pic>
        <p:pic>
          <p:nvPicPr>
            <p:cNvPr id="33" name="グラフィックス 32" descr="工場 枠線">
              <a:extLst>
                <a:ext uri="{FF2B5EF4-FFF2-40B4-BE49-F238E27FC236}">
                  <a16:creationId xmlns:a16="http://schemas.microsoft.com/office/drawing/2014/main" id="{5D2968DB-C1F4-2E79-4F49-1C3F82B641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32539" y="3068296"/>
              <a:ext cx="741161" cy="741161"/>
            </a:xfrm>
            <a:prstGeom prst="rect">
              <a:avLst/>
            </a:prstGeom>
          </p:spPr>
        </p:pic>
        <p:pic>
          <p:nvPicPr>
            <p:cNvPr id="50" name="グラフィックス 49" descr="箱 枠線">
              <a:extLst>
                <a:ext uri="{FF2B5EF4-FFF2-40B4-BE49-F238E27FC236}">
                  <a16:creationId xmlns:a16="http://schemas.microsoft.com/office/drawing/2014/main" id="{2119B72A-E670-2864-6336-9E999A4050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20949" y="3627338"/>
              <a:ext cx="423880" cy="423880"/>
            </a:xfrm>
            <a:prstGeom prst="rect">
              <a:avLst/>
            </a:prstGeom>
          </p:spPr>
        </p:pic>
        <p:pic>
          <p:nvPicPr>
            <p:cNvPr id="56" name="グラフィックス 55" descr="男性の集団 枠線">
              <a:extLst>
                <a:ext uri="{FF2B5EF4-FFF2-40B4-BE49-F238E27FC236}">
                  <a16:creationId xmlns:a16="http://schemas.microsoft.com/office/drawing/2014/main" id="{FA04D94E-9C1C-0E81-4CDB-874567DD76F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006287" y="3272883"/>
              <a:ext cx="457189" cy="457189"/>
            </a:xfrm>
            <a:prstGeom prst="rect">
              <a:avLst/>
            </a:prstGeom>
          </p:spPr>
        </p:pic>
      </p:grpSp>
      <p:sp>
        <p:nvSpPr>
          <p:cNvPr id="2" name="タイトル 1">
            <a:extLst>
              <a:ext uri="{FF2B5EF4-FFF2-40B4-BE49-F238E27FC236}">
                <a16:creationId xmlns:a16="http://schemas.microsoft.com/office/drawing/2014/main" id="{05485A81-524D-147F-6FC6-030067F87DA9}"/>
              </a:ext>
            </a:extLst>
          </p:cNvPr>
          <p:cNvSpPr>
            <a:spLocks noGrp="1"/>
          </p:cNvSpPr>
          <p:nvPr>
            <p:ph type="title"/>
          </p:nvPr>
        </p:nvSpPr>
        <p:spPr>
          <a:xfrm>
            <a:off x="659715" y="213233"/>
            <a:ext cx="10103016" cy="676276"/>
          </a:xfrm>
        </p:spPr>
        <p:txBody>
          <a:bodyPr/>
          <a:lstStyle/>
          <a:p>
            <a:r>
              <a:rPr lang="ja-JP" altLang="en-US" dirty="0"/>
              <a:t>想定ケース②　貿易の生産・運輸のトータル計画</a:t>
            </a:r>
          </a:p>
        </p:txBody>
      </p:sp>
      <p:sp>
        <p:nvSpPr>
          <p:cNvPr id="4" name="スライド番号プレースホルダー 3">
            <a:extLst>
              <a:ext uri="{FF2B5EF4-FFF2-40B4-BE49-F238E27FC236}">
                <a16:creationId xmlns:a16="http://schemas.microsoft.com/office/drawing/2014/main" id="{44680280-835B-21B6-7775-0061E050DD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78" name="正方形/長方形 77">
            <a:extLst>
              <a:ext uri="{FF2B5EF4-FFF2-40B4-BE49-F238E27FC236}">
                <a16:creationId xmlns:a16="http://schemas.microsoft.com/office/drawing/2014/main" id="{09FAB21A-5EA5-63FD-7D88-07A95E309E53}"/>
              </a:ext>
            </a:extLst>
          </p:cNvPr>
          <p:cNvSpPr/>
          <p:nvPr/>
        </p:nvSpPr>
        <p:spPr>
          <a:xfrm>
            <a:off x="6725334" y="2004415"/>
            <a:ext cx="5123553" cy="26742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5" name="テキスト ボックス 4">
            <a:extLst>
              <a:ext uri="{FF2B5EF4-FFF2-40B4-BE49-F238E27FC236}">
                <a16:creationId xmlns:a16="http://schemas.microsoft.com/office/drawing/2014/main" id="{CC590B5E-9D40-2D33-98C9-0B7617FD2FC0}"/>
              </a:ext>
            </a:extLst>
          </p:cNvPr>
          <p:cNvSpPr txBox="1"/>
          <p:nvPr/>
        </p:nvSpPr>
        <p:spPr>
          <a:xfrm>
            <a:off x="340185" y="2001732"/>
            <a:ext cx="5691246"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取組</a:t>
            </a: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FujitsuInfinityPro-Regular"/>
                <a:ea typeface="Meiryo UI"/>
                <a:cs typeface="+mn-cs"/>
              </a:rPr>
              <a:t>　</a:t>
            </a:r>
            <a:r>
              <a:rPr kumimoji="1" lang="en-US" altLang="ja-JP" sz="1600" b="0" i="0" u="none" strike="noStrike" kern="1200" cap="none" spc="0" normalizeH="0" baseline="0" noProof="0" dirty="0">
                <a:ln>
                  <a:noFill/>
                </a:ln>
                <a:solidFill>
                  <a:srgbClr val="000000"/>
                </a:solidFill>
                <a:effectLst/>
                <a:uLnTx/>
                <a:uFillTx/>
                <a:latin typeface="FujitsuInfinityPro-Regular"/>
                <a:ea typeface="Meiryo UI"/>
                <a:cs typeface="+mn-cs"/>
              </a:rPr>
              <a:t>1</a:t>
            </a:r>
            <a:r>
              <a:rPr kumimoji="1" lang="ja-JP" altLang="en-US" sz="1600" b="0" i="0" u="none" strike="noStrike" kern="1200" cap="none" spc="0" normalizeH="0" baseline="0" noProof="0" dirty="0">
                <a:ln>
                  <a:noFill/>
                </a:ln>
                <a:solidFill>
                  <a:srgbClr val="000000"/>
                </a:solidFill>
                <a:effectLst/>
                <a:uLnTx/>
                <a:uFillTx/>
                <a:latin typeface="FujitsuInfinityPro-Regular"/>
                <a:ea typeface="Meiryo UI"/>
                <a:cs typeface="+mn-cs"/>
              </a:rPr>
              <a:t>．海上で停泊しているタンカー数を衛星データで観測</a:t>
            </a:r>
            <a:endParaRPr kumimoji="1" lang="en-US" altLang="ja-JP" sz="1600" b="0" i="0" u="none" strike="noStrike" kern="1200" cap="none" spc="0" normalizeH="0" baseline="0" noProof="0" dirty="0">
              <a:ln>
                <a:noFill/>
              </a:ln>
              <a:solidFill>
                <a:srgbClr val="000000"/>
              </a:solidFill>
              <a:effectLst/>
              <a:uLnTx/>
              <a:uFillTx/>
              <a:latin typeface="FujitsuInfinityPro-Regular"/>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FujitsuInfinityPro-Regular"/>
                <a:ea typeface="Meiryo UI"/>
                <a:cs typeface="+mn-cs"/>
              </a:rPr>
              <a:t>　</a:t>
            </a:r>
            <a:r>
              <a:rPr kumimoji="1" lang="en-US" altLang="ja-JP" sz="1600" b="0" i="0" u="none" strike="noStrike" kern="1200" cap="none" spc="0" normalizeH="0" baseline="0" noProof="0" dirty="0">
                <a:ln>
                  <a:noFill/>
                </a:ln>
                <a:solidFill>
                  <a:srgbClr val="000000"/>
                </a:solidFill>
                <a:effectLst/>
                <a:uLnTx/>
                <a:uFillTx/>
                <a:latin typeface="FujitsuInfinityPro-Regular"/>
                <a:ea typeface="Meiryo UI"/>
                <a:cs typeface="+mn-cs"/>
              </a:rPr>
              <a:t>2</a:t>
            </a:r>
            <a:r>
              <a:rPr kumimoji="1" lang="ja-JP" altLang="en-US" sz="1600" b="0" i="0" u="none" strike="noStrike" kern="1200" cap="none" spc="0" normalizeH="0" baseline="0" noProof="0" dirty="0">
                <a:ln>
                  <a:noFill/>
                </a:ln>
                <a:solidFill>
                  <a:srgbClr val="000000"/>
                </a:solidFill>
                <a:effectLst/>
                <a:uLnTx/>
                <a:uFillTx/>
                <a:latin typeface="FujitsuInfinityPro-Regular"/>
                <a:ea typeface="Meiryo UI"/>
                <a:cs typeface="+mn-cs"/>
              </a:rPr>
              <a:t>．輸出元の生産計画や輸出先計画に反映</a:t>
            </a:r>
            <a:endParaRPr kumimoji="1" lang="en-US" altLang="ja-JP" sz="1600" b="0" i="0" u="none" strike="noStrike" kern="1200" cap="none" spc="0" normalizeH="0" baseline="0" noProof="0" dirty="0">
              <a:ln>
                <a:noFill/>
              </a:ln>
              <a:solidFill>
                <a:srgbClr val="000000"/>
              </a:solidFill>
              <a:effectLst/>
              <a:uLnTx/>
              <a:uFillTx/>
              <a:latin typeface="FujitsuInfinityPro-Regular"/>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FujitsuInfinityPro-Regular"/>
                <a:ea typeface="Meiryo UI"/>
                <a:cs typeface="+mn-cs"/>
              </a:rPr>
              <a:t>　　 　輸入先の荷下ろし人員計画やトラックの手配などを計画</a:t>
            </a:r>
            <a:endParaRPr kumimoji="1" lang="en-US" altLang="ja-JP" sz="1600" b="0" i="0" u="none" strike="noStrike" kern="1200" cap="none" spc="0" normalizeH="0" baseline="0" noProof="0" dirty="0">
              <a:ln>
                <a:noFill/>
              </a:ln>
              <a:solidFill>
                <a:srgbClr val="000000"/>
              </a:solidFill>
              <a:effectLst/>
              <a:uLnTx/>
              <a:uFillTx/>
              <a:latin typeface="FujitsuInfinityPro-Regular"/>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効果</a:t>
            </a: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輸出元と輸出先トータルでの最適な計画の立案が可能</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生産計画を減らすといったアプローチだけでなく、</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荷下ろし人員、トラックの確保をすることで</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生産計画通りに進めるアプローチをとることなどが可能</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正方形/長方形 8">
            <a:extLst>
              <a:ext uri="{FF2B5EF4-FFF2-40B4-BE49-F238E27FC236}">
                <a16:creationId xmlns:a16="http://schemas.microsoft.com/office/drawing/2014/main" id="{080994D3-6310-6058-B65B-4B4D4AEBF89E}"/>
              </a:ext>
            </a:extLst>
          </p:cNvPr>
          <p:cNvSpPr/>
          <p:nvPr/>
        </p:nvSpPr>
        <p:spPr>
          <a:xfrm>
            <a:off x="6723551" y="5135823"/>
            <a:ext cx="3363496" cy="1530780"/>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n-cs"/>
              </a:rPr>
              <a:t>補足：衛星データを活用した用途</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16" name="グラフィックス 15" descr="貨物 枠線">
            <a:extLst>
              <a:ext uri="{FF2B5EF4-FFF2-40B4-BE49-F238E27FC236}">
                <a16:creationId xmlns:a16="http://schemas.microsoft.com/office/drawing/2014/main" id="{3507CD1B-F08A-C3D6-23F5-5AC1500E9ED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934155" y="2648712"/>
            <a:ext cx="414542" cy="414542"/>
          </a:xfrm>
          <a:prstGeom prst="rect">
            <a:avLst/>
          </a:prstGeom>
        </p:spPr>
      </p:pic>
      <p:pic>
        <p:nvPicPr>
          <p:cNvPr id="17" name="グラフィックス 16" descr="貨物 枠線">
            <a:extLst>
              <a:ext uri="{FF2B5EF4-FFF2-40B4-BE49-F238E27FC236}">
                <a16:creationId xmlns:a16="http://schemas.microsoft.com/office/drawing/2014/main" id="{4B515693-B474-8605-212F-12518C62F9A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159693" y="3092963"/>
            <a:ext cx="414542" cy="414542"/>
          </a:xfrm>
          <a:prstGeom prst="rect">
            <a:avLst/>
          </a:prstGeom>
        </p:spPr>
      </p:pic>
      <p:pic>
        <p:nvPicPr>
          <p:cNvPr id="18" name="グラフィックス 17" descr="貨物 枠線">
            <a:extLst>
              <a:ext uri="{FF2B5EF4-FFF2-40B4-BE49-F238E27FC236}">
                <a16:creationId xmlns:a16="http://schemas.microsoft.com/office/drawing/2014/main" id="{D641EE33-50DA-424C-D849-BC7D63E1FE5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017453" y="3587455"/>
            <a:ext cx="414542" cy="414542"/>
          </a:xfrm>
          <a:prstGeom prst="rect">
            <a:avLst/>
          </a:prstGeom>
        </p:spPr>
      </p:pic>
      <p:pic>
        <p:nvPicPr>
          <p:cNvPr id="19" name="グラフィックス 18" descr="貨物 枠線">
            <a:extLst>
              <a:ext uri="{FF2B5EF4-FFF2-40B4-BE49-F238E27FC236}">
                <a16:creationId xmlns:a16="http://schemas.microsoft.com/office/drawing/2014/main" id="{D2B1B4A1-7980-E8AF-13FB-7EAA8EDC75D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770987" y="2945889"/>
            <a:ext cx="414542" cy="414542"/>
          </a:xfrm>
          <a:prstGeom prst="rect">
            <a:avLst/>
          </a:prstGeom>
        </p:spPr>
      </p:pic>
      <p:pic>
        <p:nvPicPr>
          <p:cNvPr id="26" name="グラフィックス 25" descr="衛星 枠線">
            <a:extLst>
              <a:ext uri="{FF2B5EF4-FFF2-40B4-BE49-F238E27FC236}">
                <a16:creationId xmlns:a16="http://schemas.microsoft.com/office/drawing/2014/main" id="{0F694607-D2ED-5C94-C054-D49D7C19FF4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320199" y="2053661"/>
            <a:ext cx="592437" cy="592437"/>
          </a:xfrm>
          <a:prstGeom prst="rect">
            <a:avLst/>
          </a:prstGeom>
        </p:spPr>
      </p:pic>
      <p:pic>
        <p:nvPicPr>
          <p:cNvPr id="27" name="グラフィックス 26" descr="貨物 枠線">
            <a:extLst>
              <a:ext uri="{FF2B5EF4-FFF2-40B4-BE49-F238E27FC236}">
                <a16:creationId xmlns:a16="http://schemas.microsoft.com/office/drawing/2014/main" id="{F3D1B07E-82F0-4EC8-E9C5-21FCEE6DBFA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540914" y="3253572"/>
            <a:ext cx="414542" cy="414542"/>
          </a:xfrm>
          <a:prstGeom prst="rect">
            <a:avLst/>
          </a:prstGeom>
        </p:spPr>
      </p:pic>
      <p:sp>
        <p:nvSpPr>
          <p:cNvPr id="28" name="テキスト ボックス 27">
            <a:extLst>
              <a:ext uri="{FF2B5EF4-FFF2-40B4-BE49-F238E27FC236}">
                <a16:creationId xmlns:a16="http://schemas.microsoft.com/office/drawing/2014/main" id="{C085B7A1-CB5F-1649-DCAA-C512714F6064}"/>
              </a:ext>
            </a:extLst>
          </p:cNvPr>
          <p:cNvSpPr txBox="1"/>
          <p:nvPr/>
        </p:nvSpPr>
        <p:spPr>
          <a:xfrm>
            <a:off x="9997523" y="4023240"/>
            <a:ext cx="169364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・荷下ろし人員計画</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・トラック手配計画</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0" name="テキスト ボックス 29">
            <a:extLst>
              <a:ext uri="{FF2B5EF4-FFF2-40B4-BE49-F238E27FC236}">
                <a16:creationId xmlns:a16="http://schemas.microsoft.com/office/drawing/2014/main" id="{E9CCAC75-C24D-96AD-0A07-A9B56BA373D9}"/>
              </a:ext>
            </a:extLst>
          </p:cNvPr>
          <p:cNvSpPr txBox="1"/>
          <p:nvPr/>
        </p:nvSpPr>
        <p:spPr>
          <a:xfrm>
            <a:off x="6723551" y="3904565"/>
            <a:ext cx="137332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・生産計画</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・輸出先計画</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1" name="楕円 30">
            <a:extLst>
              <a:ext uri="{FF2B5EF4-FFF2-40B4-BE49-F238E27FC236}">
                <a16:creationId xmlns:a16="http://schemas.microsoft.com/office/drawing/2014/main" id="{179B7673-C676-D7AB-FF2C-605677FDFB90}"/>
              </a:ext>
            </a:extLst>
          </p:cNvPr>
          <p:cNvSpPr/>
          <p:nvPr/>
        </p:nvSpPr>
        <p:spPr>
          <a:xfrm>
            <a:off x="8393403" y="2543789"/>
            <a:ext cx="1191398" cy="1612105"/>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34" name="テキスト ボックス 33">
            <a:extLst>
              <a:ext uri="{FF2B5EF4-FFF2-40B4-BE49-F238E27FC236}">
                <a16:creationId xmlns:a16="http://schemas.microsoft.com/office/drawing/2014/main" id="{0CCE446E-6BD7-50CD-CF22-62E199E8739E}"/>
              </a:ext>
            </a:extLst>
          </p:cNvPr>
          <p:cNvSpPr txBox="1"/>
          <p:nvPr/>
        </p:nvSpPr>
        <p:spPr>
          <a:xfrm>
            <a:off x="6832263" y="5494197"/>
            <a:ext cx="169364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＜ビジネス的利用＞</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・農業</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・交通・物流</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・不動産</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・都市計画</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・資産調査</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5" name="テキスト ボックス 34">
            <a:extLst>
              <a:ext uri="{FF2B5EF4-FFF2-40B4-BE49-F238E27FC236}">
                <a16:creationId xmlns:a16="http://schemas.microsoft.com/office/drawing/2014/main" id="{350CB222-9BF4-4B10-C3F7-6AB20B5B0CAE}"/>
              </a:ext>
            </a:extLst>
          </p:cNvPr>
          <p:cNvSpPr txBox="1"/>
          <p:nvPr/>
        </p:nvSpPr>
        <p:spPr>
          <a:xfrm>
            <a:off x="8393403" y="5505464"/>
            <a:ext cx="169364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＜社会的利用＞</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・気象予測</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・自然災害</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・環境</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・国防・セキュリティ</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37" name="直線矢印コネクタ 36">
            <a:extLst>
              <a:ext uri="{FF2B5EF4-FFF2-40B4-BE49-F238E27FC236}">
                <a16:creationId xmlns:a16="http://schemas.microsoft.com/office/drawing/2014/main" id="{9997D80F-1EF8-A150-526C-32D136E0F7F3}"/>
              </a:ext>
            </a:extLst>
          </p:cNvPr>
          <p:cNvCxnSpPr>
            <a:cxnSpLocks/>
            <a:stCxn id="31" idx="1"/>
          </p:cNvCxnSpPr>
          <p:nvPr/>
        </p:nvCxnSpPr>
        <p:spPr>
          <a:xfrm flipH="1">
            <a:off x="7467600" y="2779876"/>
            <a:ext cx="1100279" cy="4499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D9900864-6157-F05D-75C8-E6D8398BC4D3}"/>
              </a:ext>
            </a:extLst>
          </p:cNvPr>
          <p:cNvCxnSpPr>
            <a:cxnSpLocks/>
            <a:stCxn id="31" idx="7"/>
          </p:cNvCxnSpPr>
          <p:nvPr/>
        </p:nvCxnSpPr>
        <p:spPr>
          <a:xfrm>
            <a:off x="9410325" y="2779876"/>
            <a:ext cx="912235" cy="4499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830068BD-1956-0D50-53F1-DF661A8510DC}"/>
              </a:ext>
            </a:extLst>
          </p:cNvPr>
          <p:cNvSpPr txBox="1"/>
          <p:nvPr/>
        </p:nvSpPr>
        <p:spPr>
          <a:xfrm>
            <a:off x="6883737" y="2414579"/>
            <a:ext cx="1005850" cy="338554"/>
          </a:xfrm>
          <a:prstGeom prst="rect">
            <a:avLst/>
          </a:prstGeom>
          <a:solidFill>
            <a:schemeClr val="bg1"/>
          </a:solidFill>
          <a:ln>
            <a:solidFill>
              <a:schemeClr val="bg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輸出元</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7" name="テキスト ボックス 46">
            <a:extLst>
              <a:ext uri="{FF2B5EF4-FFF2-40B4-BE49-F238E27FC236}">
                <a16:creationId xmlns:a16="http://schemas.microsoft.com/office/drawing/2014/main" id="{DAD11ECA-64C7-592C-5061-8EFA1259EDDC}"/>
              </a:ext>
            </a:extLst>
          </p:cNvPr>
          <p:cNvSpPr txBox="1"/>
          <p:nvPr/>
        </p:nvSpPr>
        <p:spPr>
          <a:xfrm>
            <a:off x="10393270" y="2395527"/>
            <a:ext cx="1005850" cy="338554"/>
          </a:xfrm>
          <a:prstGeom prst="rect">
            <a:avLst/>
          </a:prstGeom>
          <a:solidFill>
            <a:schemeClr val="bg1"/>
          </a:solidFill>
          <a:ln>
            <a:solidFill>
              <a:schemeClr val="bg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輸入先</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正方形/長方形 9">
            <a:extLst>
              <a:ext uri="{FF2B5EF4-FFF2-40B4-BE49-F238E27FC236}">
                <a16:creationId xmlns:a16="http://schemas.microsoft.com/office/drawing/2014/main" id="{3E97E3EC-3456-CEE9-8FB0-B74AFD5633FA}"/>
              </a:ext>
            </a:extLst>
          </p:cNvPr>
          <p:cNvSpPr/>
          <p:nvPr/>
        </p:nvSpPr>
        <p:spPr>
          <a:xfrm>
            <a:off x="342583" y="5620163"/>
            <a:ext cx="5883023" cy="1046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ビジネス的なメリット</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Meiryo UI"/>
                <a:ea typeface="Meiryo UI"/>
                <a:cs typeface="+mn-cs"/>
              </a:rPr>
              <a:t>　①ビジネススピードの向上</a:t>
            </a:r>
            <a:endParaRPr kumimoji="1" lang="ja-JP" altLang="en-US" sz="1000"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Meiryo UI"/>
                <a:ea typeface="Meiryo UI"/>
                <a:cs typeface="+mn-cs"/>
              </a:rPr>
              <a:t>　②新ビジネス展開</a:t>
            </a:r>
            <a:endParaRPr kumimoji="1" lang="en-US" altLang="ja-JP" sz="1000"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000" b="1" i="0" u="none" strike="noStrike" kern="1200" cap="none" spc="0" normalizeH="0" baseline="0" noProof="0" dirty="0">
                <a:ln>
                  <a:noFill/>
                </a:ln>
                <a:solidFill>
                  <a:schemeClr val="bg1">
                    <a:lumMod val="75000"/>
                  </a:schemeClr>
                </a:solidFill>
                <a:effectLst/>
                <a:uLnTx/>
                <a:uFillTx/>
                <a:latin typeface="Meiryo UI"/>
                <a:ea typeface="Meiryo UI"/>
                <a:cs typeface="+mn-cs"/>
              </a:rPr>
              <a:t>③マーケティング</a:t>
            </a:r>
            <a:r>
              <a:rPr kumimoji="1" lang="ja-JP" altLang="en-US" sz="1000" b="1" i="0" u="none" strike="noStrike" kern="1200" cap="none" spc="0" normalizeH="0" baseline="0" noProof="0" dirty="0">
                <a:ln>
                  <a:noFill/>
                </a:ln>
                <a:solidFill>
                  <a:schemeClr val="bg1">
                    <a:lumMod val="75000"/>
                  </a:schemeClr>
                </a:solidFill>
                <a:effectLst/>
                <a:uLnTx/>
                <a:uFillTx/>
                <a:latin typeface="Söhne"/>
                <a:ea typeface="Meiryo UI"/>
                <a:cs typeface="+mn-cs"/>
              </a:rPr>
              <a:t>戦略の「改善」、「問題の早期発見」</a:t>
            </a:r>
            <a:endParaRPr kumimoji="1" lang="en-US" altLang="ja-JP" sz="1000" b="0" i="0" u="none" strike="noStrike" kern="1200" cap="none" spc="0" normalizeH="0" baseline="0" noProof="0" dirty="0">
              <a:ln>
                <a:noFill/>
              </a:ln>
              <a:solidFill>
                <a:schemeClr val="bg1">
                  <a:lumMod val="75000"/>
                </a:schemeClr>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bg1">
                    <a:lumMod val="75000"/>
                  </a:schemeClr>
                </a:solidFill>
                <a:effectLst/>
                <a:uLnTx/>
                <a:uFillTx/>
                <a:latin typeface="Meiryo UI"/>
                <a:ea typeface="Meiryo UI"/>
                <a:cs typeface="+mn-cs"/>
              </a:rPr>
              <a:t>　④自組織データが「ビジネス価値」を持つ</a:t>
            </a:r>
            <a:endParaRPr kumimoji="1" lang="en-US" altLang="ja-JP" sz="1000" b="0" i="0" u="none" strike="noStrike" kern="1200" cap="none" spc="0" normalizeH="0" baseline="0" noProof="0" dirty="0">
              <a:ln>
                <a:noFill/>
              </a:ln>
              <a:solidFill>
                <a:schemeClr val="bg1">
                  <a:lumMod val="75000"/>
                </a:schemeClr>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bg1">
                    <a:lumMod val="75000"/>
                  </a:schemeClr>
                </a:solidFill>
                <a:effectLst/>
                <a:uLnTx/>
                <a:uFillTx/>
                <a:latin typeface="Meiryo UI"/>
                <a:ea typeface="Meiryo UI"/>
                <a:cs typeface="+mn-cs"/>
              </a:rPr>
              <a:t>　⑤データセキュリティの向上、サイバー攻撃対策</a:t>
            </a:r>
          </a:p>
        </p:txBody>
      </p:sp>
      <p:sp>
        <p:nvSpPr>
          <p:cNvPr id="11" name="コンテンツ プレースホルダー 6">
            <a:extLst>
              <a:ext uri="{FF2B5EF4-FFF2-40B4-BE49-F238E27FC236}">
                <a16:creationId xmlns:a16="http://schemas.microsoft.com/office/drawing/2014/main" id="{974D736E-BF20-ABFE-3C8C-D66D15A9B98A}"/>
              </a:ext>
            </a:extLst>
          </p:cNvPr>
          <p:cNvSpPr txBox="1">
            <a:spLocks/>
          </p:cNvSpPr>
          <p:nvPr/>
        </p:nvSpPr>
        <p:spPr bwMode="auto">
          <a:xfrm>
            <a:off x="3590721" y="5648388"/>
            <a:ext cx="2800513" cy="1084744"/>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lnSpc>
                <a:spcPct val="150000"/>
              </a:lnSpc>
              <a:spcBef>
                <a:spcPct val="20000"/>
              </a:spcBef>
              <a:spcAft>
                <a:spcPct val="0"/>
              </a:spcAft>
              <a:buClr>
                <a:srgbClr val="000066"/>
              </a:buClr>
              <a:buFont typeface="Wingdings" pitchFamily="2" charset="2"/>
              <a:buNone/>
              <a:defRPr kumimoji="1" sz="12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社会的なメリット</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000" b="1" i="0" u="none" strike="noStrike" kern="1200" cap="none" spc="0" normalizeH="0" baseline="0" noProof="0" dirty="0">
                <a:ln>
                  <a:noFill/>
                </a:ln>
                <a:solidFill>
                  <a:schemeClr val="tx1"/>
                </a:solidFill>
                <a:effectLst/>
                <a:uLnTx/>
                <a:uFillTx/>
                <a:latin typeface="Meiryo UI"/>
                <a:ea typeface="Meiryo UI"/>
                <a:cs typeface="+mn-cs"/>
              </a:rPr>
              <a:t>①持続可能な社会　</a:t>
            </a:r>
            <a:endParaRPr kumimoji="1" lang="en-US" altLang="ja-JP" sz="1000" b="1"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②知識社会</a:t>
            </a:r>
            <a:r>
              <a:rPr kumimoji="1" lang="en-US" altLang="ja-JP" sz="10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便利な社会</a:t>
            </a:r>
            <a:r>
              <a:rPr kumimoji="1" lang="en-US" altLang="ja-JP" sz="10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デジタル技術の活用</a:t>
            </a:r>
            <a:r>
              <a:rPr kumimoji="1" lang="en-US" altLang="ja-JP" sz="10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　</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000" b="1" i="0" u="none" strike="noStrike" kern="1200" cap="none" spc="0" normalizeH="0" baseline="0" noProof="0" dirty="0">
                <a:ln>
                  <a:noFill/>
                </a:ln>
                <a:solidFill>
                  <a:prstClr val="white">
                    <a:lumMod val="65000"/>
                  </a:prstClr>
                </a:solidFill>
                <a:effectLst/>
                <a:uLnTx/>
                <a:uFillTx/>
                <a:latin typeface="Meiryo UI"/>
                <a:ea typeface="Meiryo UI"/>
                <a:cs typeface="+mn-cs"/>
              </a:rPr>
              <a:t>③安心・安全な社会</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000" b="1" i="0" u="none" strike="noStrike" kern="1200" cap="none" spc="0" normalizeH="0" baseline="0" noProof="0" dirty="0">
                <a:ln>
                  <a:noFill/>
                </a:ln>
                <a:solidFill>
                  <a:prstClr val="white">
                    <a:lumMod val="65000"/>
                  </a:prstClr>
                </a:solidFill>
                <a:effectLst/>
                <a:uLnTx/>
                <a:uFillTx/>
                <a:latin typeface="Meiryo UI"/>
                <a:ea typeface="Meiryo UI"/>
                <a:cs typeface="+mn-cs"/>
              </a:rPr>
              <a:t>④平等で格差の少ない社会</a:t>
            </a:r>
          </a:p>
        </p:txBody>
      </p:sp>
      <p:sp>
        <p:nvSpPr>
          <p:cNvPr id="12" name="テキスト ボックス 11">
            <a:extLst>
              <a:ext uri="{FF2B5EF4-FFF2-40B4-BE49-F238E27FC236}">
                <a16:creationId xmlns:a16="http://schemas.microsoft.com/office/drawing/2014/main" id="{887D5E3D-21A2-07DC-8D3F-95A8360717BA}"/>
              </a:ext>
            </a:extLst>
          </p:cNvPr>
          <p:cNvSpPr txBox="1"/>
          <p:nvPr/>
        </p:nvSpPr>
        <p:spPr>
          <a:xfrm>
            <a:off x="342583" y="5258843"/>
            <a:ext cx="187904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1">
                <a:ln>
                  <a:noFill/>
                </a:ln>
                <a:solidFill>
                  <a:srgbClr val="24235C"/>
                </a:solidFill>
                <a:effectLst/>
                <a:uLnTx/>
                <a:uFillTx/>
                <a:latin typeface="Meiryo UI"/>
                <a:ea typeface="Meiryo UI"/>
                <a:cs typeface="+mn-cs"/>
              </a:rPr>
              <a:t>期待されるメリット</a:t>
            </a:r>
            <a:endParaRPr kumimoji="1" lang="en-US" altLang="ja-JP" b="1" i="0" u="none" strike="noStrike" kern="1200" cap="none" spc="0" normalizeH="0" baseline="0" noProof="1">
              <a:ln>
                <a:noFill/>
              </a:ln>
              <a:solidFill>
                <a:srgbClr val="24235C"/>
              </a:solidFill>
              <a:effectLst/>
              <a:uLnTx/>
              <a:uFillTx/>
              <a:latin typeface="Meiryo UI"/>
              <a:ea typeface="Meiryo UI"/>
              <a:cs typeface="+mn-cs"/>
            </a:endParaRPr>
          </a:p>
        </p:txBody>
      </p:sp>
      <p:sp>
        <p:nvSpPr>
          <p:cNvPr id="13" name="四角形: 角を丸くする 12">
            <a:extLst>
              <a:ext uri="{FF2B5EF4-FFF2-40B4-BE49-F238E27FC236}">
                <a16:creationId xmlns:a16="http://schemas.microsoft.com/office/drawing/2014/main" id="{2A78451E-5085-33E5-A686-B76D39AE1B7E}"/>
              </a:ext>
            </a:extLst>
          </p:cNvPr>
          <p:cNvSpPr/>
          <p:nvPr/>
        </p:nvSpPr>
        <p:spPr>
          <a:xfrm>
            <a:off x="328577" y="1240573"/>
            <a:ext cx="11520310" cy="672176"/>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■輸出元の生産計画や輸入先のトラック手配などを</a:t>
            </a:r>
            <a:r>
              <a:rPr kumimoji="1" lang="ja-JP" altLang="en-US" sz="2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トータルで計画</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69354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22439D05-051A-2B0A-AD18-367A5A6A16E1}"/>
              </a:ext>
            </a:extLst>
          </p:cNvPr>
          <p:cNvSpPr>
            <a:spLocks noGrp="1"/>
          </p:cNvSpPr>
          <p:nvPr>
            <p:ph type="ctrTitle"/>
          </p:nvPr>
        </p:nvSpPr>
        <p:spPr/>
        <p:txBody>
          <a:bodyPr/>
          <a:lstStyle/>
          <a:p>
            <a:r>
              <a:rPr lang="ja-JP" altLang="en-US" dirty="0"/>
              <a:t>第１部　概要編</a:t>
            </a:r>
          </a:p>
        </p:txBody>
      </p:sp>
      <p:sp>
        <p:nvSpPr>
          <p:cNvPr id="4" name="スライド番号プレースホルダー 3">
            <a:extLst>
              <a:ext uri="{FF2B5EF4-FFF2-40B4-BE49-F238E27FC236}">
                <a16:creationId xmlns:a16="http://schemas.microsoft.com/office/drawing/2014/main" id="{3DDB204A-F357-165C-BBCE-090A87685498}"/>
              </a:ext>
            </a:extLst>
          </p:cNvPr>
          <p:cNvSpPr>
            <a:spLocks noGrp="1"/>
          </p:cNvSpPr>
          <p:nvPr>
            <p:ph type="sldNum" sz="quarter" idx="4294967295"/>
          </p:nvPr>
        </p:nvSpPr>
        <p:spPr>
          <a:xfrm>
            <a:off x="11698288" y="6454775"/>
            <a:ext cx="493712" cy="233363"/>
          </a:xfrm>
        </p:spPr>
        <p:txBody>
          <a:bodyPr/>
          <a:lstStyle/>
          <a:p>
            <a:fld id="{DBFB1F43-6F2E-4538-AABB-23AEDF146290}" type="slidenum">
              <a:rPr lang="ja-JP" altLang="en-US" smtClean="0"/>
              <a:pPr/>
              <a:t>4</a:t>
            </a:fld>
            <a:endParaRPr lang="ja-JP" altLang="en-US"/>
          </a:p>
        </p:txBody>
      </p:sp>
    </p:spTree>
    <p:extLst>
      <p:ext uri="{BB962C8B-B14F-4D97-AF65-F5344CB8AC3E}">
        <p14:creationId xmlns:p14="http://schemas.microsoft.com/office/powerpoint/2010/main" val="42590881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22439D05-051A-2B0A-AD18-367A5A6A16E1}"/>
              </a:ext>
            </a:extLst>
          </p:cNvPr>
          <p:cNvSpPr>
            <a:spLocks noGrp="1"/>
          </p:cNvSpPr>
          <p:nvPr>
            <p:ph type="ctrTitle"/>
          </p:nvPr>
        </p:nvSpPr>
        <p:spPr/>
        <p:txBody>
          <a:bodyPr/>
          <a:lstStyle/>
          <a:p>
            <a:r>
              <a:rPr lang="ja-JP" altLang="en-US" dirty="0"/>
              <a:t>第２部　技術編</a:t>
            </a:r>
          </a:p>
        </p:txBody>
      </p:sp>
      <p:sp>
        <p:nvSpPr>
          <p:cNvPr id="4" name="スライド番号プレースホルダー 3">
            <a:extLst>
              <a:ext uri="{FF2B5EF4-FFF2-40B4-BE49-F238E27FC236}">
                <a16:creationId xmlns:a16="http://schemas.microsoft.com/office/drawing/2014/main" id="{3DDB204A-F357-165C-BBCE-090A87685498}"/>
              </a:ext>
            </a:extLst>
          </p:cNvPr>
          <p:cNvSpPr>
            <a:spLocks noGrp="1"/>
          </p:cNvSpPr>
          <p:nvPr>
            <p:ph type="sldNum" sz="quarter" idx="4294967295"/>
          </p:nvPr>
        </p:nvSpPr>
        <p:spPr>
          <a:xfrm>
            <a:off x="11698288" y="6454775"/>
            <a:ext cx="493712" cy="233363"/>
          </a:xfrm>
        </p:spPr>
        <p:txBody>
          <a:bodyPr/>
          <a:lstStyle/>
          <a:p>
            <a:fld id="{DBFB1F43-6F2E-4538-AABB-23AEDF146290}" type="slidenum">
              <a:rPr lang="ja-JP" altLang="en-US" smtClean="0"/>
              <a:pPr/>
              <a:t>40</a:t>
            </a:fld>
            <a:endParaRPr lang="ja-JP" altLang="en-US"/>
          </a:p>
        </p:txBody>
      </p:sp>
    </p:spTree>
    <p:extLst>
      <p:ext uri="{BB962C8B-B14F-4D97-AF65-F5344CB8AC3E}">
        <p14:creationId xmlns:p14="http://schemas.microsoft.com/office/powerpoint/2010/main" val="3319505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プレースホルダー 8">
            <a:extLst>
              <a:ext uri="{FF2B5EF4-FFF2-40B4-BE49-F238E27FC236}">
                <a16:creationId xmlns:a16="http://schemas.microsoft.com/office/drawing/2014/main" id="{E3CCF5C8-8D4A-ACDB-D004-796CE3169C1A}"/>
              </a:ext>
            </a:extLst>
          </p:cNvPr>
          <p:cNvSpPr>
            <a:spLocks noGrp="1"/>
          </p:cNvSpPr>
          <p:nvPr>
            <p:ph type="body" idx="1"/>
          </p:nvPr>
        </p:nvSpPr>
        <p:spPr/>
        <p:txBody>
          <a:bodyPr/>
          <a:lstStyle/>
          <a:p>
            <a:r>
              <a:rPr lang="ja-JP" altLang="en-US" dirty="0"/>
              <a:t>デジタル基盤</a:t>
            </a:r>
          </a:p>
        </p:txBody>
      </p:sp>
      <p:sp>
        <p:nvSpPr>
          <p:cNvPr id="2" name="スライド番号プレースホルダー 1">
            <a:extLst>
              <a:ext uri="{FF2B5EF4-FFF2-40B4-BE49-F238E27FC236}">
                <a16:creationId xmlns:a16="http://schemas.microsoft.com/office/drawing/2014/main" id="{5F5C04A6-7DCA-A2D4-D45D-62C3D827491C}"/>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41</a:t>
            </a:fld>
            <a:endParaRPr lang="ja-JP" altLang="en-US"/>
          </a:p>
        </p:txBody>
      </p:sp>
    </p:spTree>
    <p:extLst>
      <p:ext uri="{BB962C8B-B14F-4D97-AF65-F5344CB8AC3E}">
        <p14:creationId xmlns:p14="http://schemas.microsoft.com/office/powerpoint/2010/main" val="30042419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092C7B4-E102-7977-B7B3-D91DAA2F93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srgbClr val="FFFFFF"/>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1" lang="ja-JP" altLang="en-US" sz="1100" b="0" i="0" u="none" strike="noStrike" kern="1200" cap="none" spc="0" normalizeH="0" baseline="0" noProof="0">
              <a:ln>
                <a:noFill/>
              </a:ln>
              <a:solidFill>
                <a:srgbClr val="FFFFFF"/>
              </a:solidFill>
              <a:effectLst/>
              <a:uLnTx/>
              <a:uFillTx/>
              <a:latin typeface="Meiryo UI" panose="020B0604030504040204" pitchFamily="34" charset="-128"/>
              <a:ea typeface="Meiryo UI" panose="020B0604030504040204" pitchFamily="34" charset="-128"/>
              <a:cs typeface="+mn-cs"/>
            </a:endParaRPr>
          </a:p>
        </p:txBody>
      </p:sp>
      <p:sp>
        <p:nvSpPr>
          <p:cNvPr id="5" name="タイトル 4">
            <a:extLst>
              <a:ext uri="{FF2B5EF4-FFF2-40B4-BE49-F238E27FC236}">
                <a16:creationId xmlns:a16="http://schemas.microsoft.com/office/drawing/2014/main" id="{F0BA6621-91E7-18A9-019E-18AD8E765758}"/>
              </a:ext>
            </a:extLst>
          </p:cNvPr>
          <p:cNvSpPr>
            <a:spLocks noGrp="1"/>
          </p:cNvSpPr>
          <p:nvPr>
            <p:ph type="title"/>
          </p:nvPr>
        </p:nvSpPr>
        <p:spPr>
          <a:xfrm>
            <a:off x="658813" y="220254"/>
            <a:ext cx="8063871" cy="676276"/>
          </a:xfrm>
        </p:spPr>
        <p:txBody>
          <a:bodyPr/>
          <a:lstStyle/>
          <a:p>
            <a:r>
              <a:rPr lang="ja-JP" altLang="en-US" dirty="0"/>
              <a:t>デジタル基盤</a:t>
            </a:r>
            <a:r>
              <a:rPr lang="en-US" altLang="ja-JP" dirty="0"/>
              <a:t>(</a:t>
            </a:r>
            <a:r>
              <a:rPr lang="ja-JP" altLang="en-US" dirty="0"/>
              <a:t>プラットフォーム</a:t>
            </a:r>
            <a:r>
              <a:rPr lang="en-US" altLang="ja-JP" dirty="0"/>
              <a:t>)</a:t>
            </a:r>
            <a:r>
              <a:rPr lang="ja-JP" altLang="en-US" dirty="0"/>
              <a:t>とは</a:t>
            </a:r>
            <a:endParaRPr kumimoji="1" lang="ja-JP" altLang="en-US" dirty="0"/>
          </a:p>
        </p:txBody>
      </p:sp>
      <p:sp>
        <p:nvSpPr>
          <p:cNvPr id="6" name="コンテンツ プレースホルダー 25">
            <a:extLst>
              <a:ext uri="{FF2B5EF4-FFF2-40B4-BE49-F238E27FC236}">
                <a16:creationId xmlns:a16="http://schemas.microsoft.com/office/drawing/2014/main" id="{B06B2132-329A-AC74-D8A9-11E10335D8FC}"/>
              </a:ext>
            </a:extLst>
          </p:cNvPr>
          <p:cNvSpPr>
            <a:spLocks noGrp="1"/>
          </p:cNvSpPr>
          <p:nvPr>
            <p:ph idx="1"/>
          </p:nvPr>
        </p:nvSpPr>
        <p:spPr>
          <a:xfrm>
            <a:off x="331271" y="1268413"/>
            <a:ext cx="11529458" cy="509937"/>
          </a:xfrm>
        </p:spPr>
        <p:txBody>
          <a:bodyPr/>
          <a:lstStyle/>
          <a:p>
            <a:pPr marL="0" indent="0">
              <a:buNone/>
            </a:pPr>
            <a:r>
              <a:rPr lang="ja-JP" altLang="en-US" sz="2400" noProof="1">
                <a:solidFill>
                  <a:schemeClr val="tx2"/>
                </a:solidFill>
              </a:rPr>
              <a:t>デジタル基盤は、</a:t>
            </a:r>
            <a:r>
              <a:rPr lang="en-US" altLang="ja-JP" sz="2400" noProof="1">
                <a:solidFill>
                  <a:schemeClr val="tx2"/>
                </a:solidFill>
              </a:rPr>
              <a:t>データスペース</a:t>
            </a:r>
            <a:r>
              <a:rPr lang="ja-JP" altLang="en-US" sz="2400" noProof="1">
                <a:solidFill>
                  <a:schemeClr val="tx2"/>
                </a:solidFill>
              </a:rPr>
              <a:t>の基となる共通のサービス、ツール、</a:t>
            </a:r>
            <a:r>
              <a:rPr lang="en-US" altLang="ja-JP" sz="2400" noProof="1">
                <a:solidFill>
                  <a:schemeClr val="tx2"/>
                </a:solidFill>
              </a:rPr>
              <a:t>機能</a:t>
            </a:r>
            <a:r>
              <a:rPr lang="ja-JP" altLang="en-US" sz="2400" noProof="1">
                <a:solidFill>
                  <a:schemeClr val="tx2"/>
                </a:solidFill>
              </a:rPr>
              <a:t>、参照モデルなどである。</a:t>
            </a:r>
            <a:endParaRPr lang="en-US" altLang="ja-JP" sz="2400" noProof="1">
              <a:solidFill>
                <a:schemeClr val="tx2"/>
              </a:solidFill>
            </a:endParaRPr>
          </a:p>
        </p:txBody>
      </p:sp>
      <p:sp>
        <p:nvSpPr>
          <p:cNvPr id="3" name="正方形/長方形 2">
            <a:extLst>
              <a:ext uri="{FF2B5EF4-FFF2-40B4-BE49-F238E27FC236}">
                <a16:creationId xmlns:a16="http://schemas.microsoft.com/office/drawing/2014/main" id="{BA31B7AB-1B82-B7C5-B6CB-821A4C2612B2}"/>
              </a:ext>
            </a:extLst>
          </p:cNvPr>
          <p:cNvSpPr/>
          <p:nvPr/>
        </p:nvSpPr>
        <p:spPr>
          <a:xfrm flipV="1">
            <a:off x="3990884" y="3686990"/>
            <a:ext cx="7497713" cy="183094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a:ea typeface="Meiryo UI"/>
              <a:cs typeface="+mn-cs"/>
            </a:endParaRPr>
          </a:p>
        </p:txBody>
      </p:sp>
      <p:cxnSp>
        <p:nvCxnSpPr>
          <p:cNvPr id="2" name="直線コネクタ 1">
            <a:extLst>
              <a:ext uri="{FF2B5EF4-FFF2-40B4-BE49-F238E27FC236}">
                <a16:creationId xmlns:a16="http://schemas.microsoft.com/office/drawing/2014/main" id="{69E98665-9609-ECB8-AAB1-B023A1399669}"/>
              </a:ext>
            </a:extLst>
          </p:cNvPr>
          <p:cNvCxnSpPr>
            <a:cxnSpLocks/>
            <a:stCxn id="9" idx="3"/>
          </p:cNvCxnSpPr>
          <p:nvPr/>
        </p:nvCxnSpPr>
        <p:spPr>
          <a:xfrm flipV="1">
            <a:off x="3366283" y="3663162"/>
            <a:ext cx="624601" cy="953889"/>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54E8BCED-9562-A66E-6D20-979E84B49F67}"/>
              </a:ext>
            </a:extLst>
          </p:cNvPr>
          <p:cNvCxnSpPr>
            <a:cxnSpLocks/>
          </p:cNvCxnSpPr>
          <p:nvPr/>
        </p:nvCxnSpPr>
        <p:spPr>
          <a:xfrm flipV="1">
            <a:off x="2184060" y="5483846"/>
            <a:ext cx="1786692" cy="46659"/>
          </a:xfrm>
          <a:prstGeom prst="line">
            <a:avLst/>
          </a:prstGeom>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B00EC1C3-4628-8FAC-E482-D74A0D3454DD}"/>
              </a:ext>
            </a:extLst>
          </p:cNvPr>
          <p:cNvPicPr>
            <a:picLocks noChangeAspect="1"/>
          </p:cNvPicPr>
          <p:nvPr/>
        </p:nvPicPr>
        <p:blipFill>
          <a:blip r:embed="rId3"/>
          <a:stretch>
            <a:fillRect/>
          </a:stretch>
        </p:blipFill>
        <p:spPr>
          <a:xfrm>
            <a:off x="547978" y="3701581"/>
            <a:ext cx="2818305" cy="1830940"/>
          </a:xfrm>
          <a:prstGeom prst="rect">
            <a:avLst/>
          </a:prstGeom>
        </p:spPr>
      </p:pic>
      <p:pic>
        <p:nvPicPr>
          <p:cNvPr id="10" name="図 9">
            <a:extLst>
              <a:ext uri="{FF2B5EF4-FFF2-40B4-BE49-F238E27FC236}">
                <a16:creationId xmlns:a16="http://schemas.microsoft.com/office/drawing/2014/main" id="{9905A100-43FE-D1E1-1A02-8A0087FD2A31}"/>
              </a:ext>
            </a:extLst>
          </p:cNvPr>
          <p:cNvPicPr>
            <a:picLocks noChangeAspect="1"/>
          </p:cNvPicPr>
          <p:nvPr/>
        </p:nvPicPr>
        <p:blipFill>
          <a:blip r:embed="rId4"/>
          <a:stretch>
            <a:fillRect/>
          </a:stretch>
        </p:blipFill>
        <p:spPr>
          <a:xfrm>
            <a:off x="3998089" y="1899415"/>
            <a:ext cx="7431048" cy="4659273"/>
          </a:xfrm>
          <a:prstGeom prst="rect">
            <a:avLst/>
          </a:prstGeom>
        </p:spPr>
      </p:pic>
    </p:spTree>
    <p:extLst>
      <p:ext uri="{BB962C8B-B14F-4D97-AF65-F5344CB8AC3E}">
        <p14:creationId xmlns:p14="http://schemas.microsoft.com/office/powerpoint/2010/main" val="38986286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F0BA6621-91E7-18A9-019E-18AD8E765758}"/>
              </a:ext>
            </a:extLst>
          </p:cNvPr>
          <p:cNvSpPr>
            <a:spLocks noGrp="1"/>
          </p:cNvSpPr>
          <p:nvPr>
            <p:ph type="title"/>
          </p:nvPr>
        </p:nvSpPr>
        <p:spPr>
          <a:xfrm>
            <a:off x="658813" y="222903"/>
            <a:ext cx="10467054" cy="676276"/>
          </a:xfrm>
        </p:spPr>
        <p:txBody>
          <a:bodyPr>
            <a:normAutofit/>
          </a:bodyPr>
          <a:lstStyle/>
          <a:p>
            <a:r>
              <a:rPr lang="ja-JP" altLang="en-US" dirty="0"/>
              <a:t>デジタル基盤</a:t>
            </a:r>
            <a:r>
              <a:rPr lang="en-US" altLang="ja-JP" dirty="0"/>
              <a:t>(</a:t>
            </a:r>
            <a:r>
              <a:rPr lang="ja-JP" altLang="en-US" dirty="0"/>
              <a:t>プラットフォーム</a:t>
            </a:r>
            <a:r>
              <a:rPr lang="en-US" altLang="ja-JP" dirty="0"/>
              <a:t>)</a:t>
            </a:r>
            <a:r>
              <a:rPr lang="ja-JP" altLang="en-US" dirty="0"/>
              <a:t>とは</a:t>
            </a:r>
            <a:endParaRPr kumimoji="1" lang="ja-JP" altLang="en-US" sz="2400" dirty="0"/>
          </a:p>
        </p:txBody>
      </p:sp>
      <p:sp>
        <p:nvSpPr>
          <p:cNvPr id="69" name="コンテンツ プレースホルダー 25">
            <a:extLst>
              <a:ext uri="{FF2B5EF4-FFF2-40B4-BE49-F238E27FC236}">
                <a16:creationId xmlns:a16="http://schemas.microsoft.com/office/drawing/2014/main" id="{DBF09FE6-085D-4651-AFA7-0B427C1BB015}"/>
              </a:ext>
            </a:extLst>
          </p:cNvPr>
          <p:cNvSpPr>
            <a:spLocks noGrp="1"/>
          </p:cNvSpPr>
          <p:nvPr>
            <p:ph idx="1"/>
          </p:nvPr>
        </p:nvSpPr>
        <p:spPr>
          <a:xfrm>
            <a:off x="341269" y="1268414"/>
            <a:ext cx="11529458" cy="864421"/>
          </a:xfrm>
        </p:spPr>
        <p:txBody>
          <a:bodyPr>
            <a:normAutofit lnSpcReduction="10000"/>
          </a:bodyPr>
          <a:lstStyle/>
          <a:p>
            <a:pPr marL="0" indent="0">
              <a:buNone/>
            </a:pPr>
            <a:r>
              <a:rPr lang="ja-JP" altLang="en-US" sz="2400" noProof="1">
                <a:solidFill>
                  <a:schemeClr val="tx2"/>
                </a:solidFill>
              </a:rPr>
              <a:t>データ利用者とデータ提供者間でのやり取りを、</a:t>
            </a:r>
            <a:r>
              <a:rPr lang="ja-JP" altLang="en-US" sz="2400" b="1" noProof="1">
                <a:solidFill>
                  <a:srgbClr val="C00000"/>
                </a:solidFill>
              </a:rPr>
              <a:t>デジタル基盤の機能群がサポート</a:t>
            </a:r>
            <a:endParaRPr lang="en-US" altLang="ja-JP" sz="2400" noProof="1">
              <a:solidFill>
                <a:srgbClr val="C00000"/>
              </a:solidFill>
            </a:endParaRPr>
          </a:p>
          <a:p>
            <a:pPr marL="0" indent="0">
              <a:buNone/>
            </a:pPr>
            <a:r>
              <a:rPr lang="ja-JP" altLang="en-US" sz="2400" b="1" noProof="1">
                <a:solidFill>
                  <a:schemeClr val="tx2"/>
                </a:solidFill>
              </a:rPr>
              <a:t> →</a:t>
            </a:r>
            <a:r>
              <a:rPr lang="ja-JP" altLang="en-US" sz="2400" b="1" noProof="1">
                <a:solidFill>
                  <a:srgbClr val="C00000"/>
                </a:solidFill>
              </a:rPr>
              <a:t>迅速なデータ利活用</a:t>
            </a:r>
            <a:r>
              <a:rPr lang="ja-JP" altLang="en-US" sz="2400" noProof="1">
                <a:solidFill>
                  <a:schemeClr val="tx2"/>
                </a:solidFill>
              </a:rPr>
              <a:t>が可能となる</a:t>
            </a:r>
            <a:endParaRPr lang="en-US" altLang="ja-JP" sz="2400" dirty="0">
              <a:solidFill>
                <a:schemeClr val="tx2"/>
              </a:solidFill>
            </a:endParaRPr>
          </a:p>
        </p:txBody>
      </p:sp>
      <p:sp>
        <p:nvSpPr>
          <p:cNvPr id="9" name="正方形/長方形 8">
            <a:extLst>
              <a:ext uri="{FF2B5EF4-FFF2-40B4-BE49-F238E27FC236}">
                <a16:creationId xmlns:a16="http://schemas.microsoft.com/office/drawing/2014/main" id="{DD6DCDFE-AA7D-620F-5BB6-041A56B70434}"/>
              </a:ext>
            </a:extLst>
          </p:cNvPr>
          <p:cNvSpPr/>
          <p:nvPr/>
        </p:nvSpPr>
        <p:spPr>
          <a:xfrm>
            <a:off x="11278162" y="1343133"/>
            <a:ext cx="45719" cy="4457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a:ea typeface="Meiryo UI"/>
              <a:cs typeface="+mn-cs"/>
            </a:endParaRPr>
          </a:p>
        </p:txBody>
      </p:sp>
      <p:sp>
        <p:nvSpPr>
          <p:cNvPr id="15" name="テキスト ボックス 14">
            <a:extLst>
              <a:ext uri="{FF2B5EF4-FFF2-40B4-BE49-F238E27FC236}">
                <a16:creationId xmlns:a16="http://schemas.microsoft.com/office/drawing/2014/main" id="{646E2F5B-A174-15B7-D38D-A022E35DB7EE}"/>
              </a:ext>
            </a:extLst>
          </p:cNvPr>
          <p:cNvSpPr txBox="1"/>
          <p:nvPr/>
        </p:nvSpPr>
        <p:spPr>
          <a:xfrm>
            <a:off x="4213461" y="2577247"/>
            <a:ext cx="3765077" cy="400110"/>
          </a:xfrm>
          <a:prstGeom prst="rect">
            <a:avLst/>
          </a:prstGeom>
          <a:noFill/>
          <a:ln>
            <a:noFill/>
          </a:ln>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デジタル基盤（プラットフォーム）</a:t>
            </a:r>
          </a:p>
        </p:txBody>
      </p:sp>
      <p:sp>
        <p:nvSpPr>
          <p:cNvPr id="68" name="矢印: 五方向 67">
            <a:extLst>
              <a:ext uri="{FF2B5EF4-FFF2-40B4-BE49-F238E27FC236}">
                <a16:creationId xmlns:a16="http://schemas.microsoft.com/office/drawing/2014/main" id="{C474A6C1-583D-F149-BF0A-9A6CED5461D5}"/>
              </a:ext>
            </a:extLst>
          </p:cNvPr>
          <p:cNvSpPr/>
          <p:nvPr/>
        </p:nvSpPr>
        <p:spPr>
          <a:xfrm rot="5400000">
            <a:off x="9769236" y="2638504"/>
            <a:ext cx="491059" cy="2305643"/>
          </a:xfrm>
          <a:prstGeom prst="homePlate">
            <a:avLst>
              <a:gd name="adj" fmla="val 12370"/>
            </a:avLst>
          </a:prstGeom>
          <a:solidFill>
            <a:schemeClr val="tx1">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データ検索</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0" name="正方形/長方形 69">
            <a:extLst>
              <a:ext uri="{FF2B5EF4-FFF2-40B4-BE49-F238E27FC236}">
                <a16:creationId xmlns:a16="http://schemas.microsoft.com/office/drawing/2014/main" id="{CDA4621E-4388-5CD6-4926-CBCC580C6FD4}"/>
              </a:ext>
            </a:extLst>
          </p:cNvPr>
          <p:cNvSpPr/>
          <p:nvPr/>
        </p:nvSpPr>
        <p:spPr>
          <a:xfrm>
            <a:off x="4359204" y="3098967"/>
            <a:ext cx="3464065" cy="400111"/>
          </a:xfrm>
          <a:prstGeom prst="rect">
            <a:avLst/>
          </a:prstGeom>
          <a:solidFill>
            <a:srgbClr val="242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Meiryo UI"/>
                <a:ea typeface="Meiryo UI"/>
                <a:cs typeface="+mn-cs"/>
              </a:rPr>
              <a:t>データカタログ作成支援機能</a:t>
            </a:r>
          </a:p>
        </p:txBody>
      </p:sp>
      <p:sp>
        <p:nvSpPr>
          <p:cNvPr id="72" name="正方形/長方形 71">
            <a:extLst>
              <a:ext uri="{FF2B5EF4-FFF2-40B4-BE49-F238E27FC236}">
                <a16:creationId xmlns:a16="http://schemas.microsoft.com/office/drawing/2014/main" id="{2BDC2456-13A8-54E1-9A77-C71E6652221D}"/>
              </a:ext>
            </a:extLst>
          </p:cNvPr>
          <p:cNvSpPr/>
          <p:nvPr/>
        </p:nvSpPr>
        <p:spPr>
          <a:xfrm>
            <a:off x="4358378" y="3563534"/>
            <a:ext cx="3464065" cy="400111"/>
          </a:xfrm>
          <a:prstGeom prst="rect">
            <a:avLst/>
          </a:prstGeom>
          <a:solidFill>
            <a:srgbClr val="242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Meiryo UI"/>
                <a:ea typeface="Meiryo UI"/>
                <a:cs typeface="+mn-cs"/>
              </a:rPr>
              <a:t>データカタログ検索機能</a:t>
            </a:r>
          </a:p>
        </p:txBody>
      </p:sp>
      <p:sp>
        <p:nvSpPr>
          <p:cNvPr id="74" name="正方形/長方形 73">
            <a:extLst>
              <a:ext uri="{FF2B5EF4-FFF2-40B4-BE49-F238E27FC236}">
                <a16:creationId xmlns:a16="http://schemas.microsoft.com/office/drawing/2014/main" id="{11948881-0245-DB4F-1389-4753D44D7884}"/>
              </a:ext>
            </a:extLst>
          </p:cNvPr>
          <p:cNvSpPr/>
          <p:nvPr/>
        </p:nvSpPr>
        <p:spPr>
          <a:xfrm>
            <a:off x="4358377" y="4987724"/>
            <a:ext cx="3464065" cy="400111"/>
          </a:xfrm>
          <a:prstGeom prst="rect">
            <a:avLst/>
          </a:prstGeom>
          <a:solidFill>
            <a:srgbClr val="242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Meiryo UI"/>
                <a:ea typeface="Meiryo UI"/>
                <a:cs typeface="+mn-cs"/>
              </a:rPr>
              <a:t>認証・認可機能</a:t>
            </a:r>
          </a:p>
        </p:txBody>
      </p:sp>
      <p:sp>
        <p:nvSpPr>
          <p:cNvPr id="75" name="正方形/長方形 74">
            <a:extLst>
              <a:ext uri="{FF2B5EF4-FFF2-40B4-BE49-F238E27FC236}">
                <a16:creationId xmlns:a16="http://schemas.microsoft.com/office/drawing/2014/main" id="{ED99BE51-1584-5CC2-8BF5-20138806DFBD}"/>
              </a:ext>
            </a:extLst>
          </p:cNvPr>
          <p:cNvSpPr/>
          <p:nvPr/>
        </p:nvSpPr>
        <p:spPr>
          <a:xfrm>
            <a:off x="4358378" y="4290035"/>
            <a:ext cx="3464065" cy="400111"/>
          </a:xfrm>
          <a:prstGeom prst="rect">
            <a:avLst/>
          </a:prstGeom>
          <a:solidFill>
            <a:srgbClr val="242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Meiryo UI"/>
                <a:ea typeface="Meiryo UI"/>
                <a:cs typeface="+mn-cs"/>
              </a:rPr>
              <a:t>契約管理機能</a:t>
            </a:r>
          </a:p>
        </p:txBody>
      </p:sp>
      <p:sp>
        <p:nvSpPr>
          <p:cNvPr id="76" name="正方形/長方形 75">
            <a:extLst>
              <a:ext uri="{FF2B5EF4-FFF2-40B4-BE49-F238E27FC236}">
                <a16:creationId xmlns:a16="http://schemas.microsoft.com/office/drawing/2014/main" id="{C7E9D47A-B27F-731A-AE02-8D122045FF4E}"/>
              </a:ext>
            </a:extLst>
          </p:cNvPr>
          <p:cNvSpPr/>
          <p:nvPr/>
        </p:nvSpPr>
        <p:spPr>
          <a:xfrm>
            <a:off x="4347768" y="5616717"/>
            <a:ext cx="3464065" cy="400111"/>
          </a:xfrm>
          <a:prstGeom prst="rect">
            <a:avLst/>
          </a:prstGeom>
          <a:solidFill>
            <a:srgbClr val="242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Meiryo UI"/>
                <a:ea typeface="Meiryo UI"/>
                <a:cs typeface="+mn-cs"/>
              </a:rPr>
              <a:t>来歴管理機能</a:t>
            </a:r>
          </a:p>
        </p:txBody>
      </p:sp>
      <p:grpSp>
        <p:nvGrpSpPr>
          <p:cNvPr id="2" name="グループ化 1">
            <a:extLst>
              <a:ext uri="{FF2B5EF4-FFF2-40B4-BE49-F238E27FC236}">
                <a16:creationId xmlns:a16="http://schemas.microsoft.com/office/drawing/2014/main" id="{5D17647D-0F44-5B88-B874-D7F065EE6B43}"/>
              </a:ext>
            </a:extLst>
          </p:cNvPr>
          <p:cNvGrpSpPr/>
          <p:nvPr/>
        </p:nvGrpSpPr>
        <p:grpSpPr>
          <a:xfrm>
            <a:off x="991075" y="2176313"/>
            <a:ext cx="2512563" cy="914400"/>
            <a:chOff x="8511709" y="2088903"/>
            <a:chExt cx="2512563" cy="914400"/>
          </a:xfrm>
        </p:grpSpPr>
        <p:sp>
          <p:nvSpPr>
            <p:cNvPr id="14" name="テキスト ボックス 13">
              <a:extLst>
                <a:ext uri="{FF2B5EF4-FFF2-40B4-BE49-F238E27FC236}">
                  <a16:creationId xmlns:a16="http://schemas.microsoft.com/office/drawing/2014/main" id="{08FD9175-0F7C-99BC-8412-23E1459D200C}"/>
                </a:ext>
              </a:extLst>
            </p:cNvPr>
            <p:cNvSpPr txBox="1"/>
            <p:nvPr/>
          </p:nvSpPr>
          <p:spPr>
            <a:xfrm>
              <a:off x="9087766" y="2568165"/>
              <a:ext cx="1936506" cy="369332"/>
            </a:xfrm>
            <a:prstGeom prst="rect">
              <a:avLst/>
            </a:prstGeom>
            <a:noFill/>
            <a:ln>
              <a:noFill/>
            </a:ln>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データ提供者</a:t>
              </a:r>
            </a:p>
          </p:txBody>
        </p:sp>
        <p:pic>
          <p:nvPicPr>
            <p:cNvPr id="78" name="グラフィックス 77" descr="オフィス ワーカー (男性) 単色塗りつぶし">
              <a:extLst>
                <a:ext uri="{FF2B5EF4-FFF2-40B4-BE49-F238E27FC236}">
                  <a16:creationId xmlns:a16="http://schemas.microsoft.com/office/drawing/2014/main" id="{974B9EAA-C4BE-B14B-3369-CDE7A750E7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11709" y="2088903"/>
              <a:ext cx="914400" cy="914400"/>
            </a:xfrm>
            <a:prstGeom prst="rect">
              <a:avLst/>
            </a:prstGeom>
          </p:spPr>
        </p:pic>
      </p:grpSp>
      <p:sp>
        <p:nvSpPr>
          <p:cNvPr id="13" name="テキスト ボックス 12">
            <a:extLst>
              <a:ext uri="{FF2B5EF4-FFF2-40B4-BE49-F238E27FC236}">
                <a16:creationId xmlns:a16="http://schemas.microsoft.com/office/drawing/2014/main" id="{82FBD2E8-3FAF-D8A5-6D53-840279A4F0E6}"/>
              </a:ext>
            </a:extLst>
          </p:cNvPr>
          <p:cNvSpPr txBox="1"/>
          <p:nvPr/>
        </p:nvSpPr>
        <p:spPr>
          <a:xfrm>
            <a:off x="9588144" y="2675625"/>
            <a:ext cx="1541030" cy="369332"/>
          </a:xfrm>
          <a:prstGeom prst="rect">
            <a:avLst/>
          </a:prstGeom>
          <a:noFill/>
          <a:ln>
            <a:noFill/>
          </a:ln>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データ利用者</a:t>
            </a:r>
          </a:p>
        </p:txBody>
      </p:sp>
      <p:sp>
        <p:nvSpPr>
          <p:cNvPr id="82" name="正方形/長方形 81">
            <a:extLst>
              <a:ext uri="{FF2B5EF4-FFF2-40B4-BE49-F238E27FC236}">
                <a16:creationId xmlns:a16="http://schemas.microsoft.com/office/drawing/2014/main" id="{3695B783-B45A-B456-306C-D499FD788FAA}"/>
              </a:ext>
            </a:extLst>
          </p:cNvPr>
          <p:cNvSpPr/>
          <p:nvPr/>
        </p:nvSpPr>
        <p:spPr>
          <a:xfrm>
            <a:off x="5797592" y="6109281"/>
            <a:ext cx="223648" cy="69330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p:txBody>
      </p:sp>
      <p:sp>
        <p:nvSpPr>
          <p:cNvPr id="7" name="矢印: 五方向 6">
            <a:extLst>
              <a:ext uri="{FF2B5EF4-FFF2-40B4-BE49-F238E27FC236}">
                <a16:creationId xmlns:a16="http://schemas.microsoft.com/office/drawing/2014/main" id="{F9F0C227-D42D-5A20-5EEE-F3B1D5812E6C}"/>
              </a:ext>
            </a:extLst>
          </p:cNvPr>
          <p:cNvSpPr/>
          <p:nvPr/>
        </p:nvSpPr>
        <p:spPr>
          <a:xfrm rot="5400000">
            <a:off x="9782007" y="3363780"/>
            <a:ext cx="491059" cy="2305643"/>
          </a:xfrm>
          <a:prstGeom prst="homePlate">
            <a:avLst>
              <a:gd name="adj" fmla="val 12370"/>
            </a:avLst>
          </a:prstGeom>
          <a:solidFill>
            <a:schemeClr val="tx1">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データ利用契約</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矢印: 五方向 7">
            <a:extLst>
              <a:ext uri="{FF2B5EF4-FFF2-40B4-BE49-F238E27FC236}">
                <a16:creationId xmlns:a16="http://schemas.microsoft.com/office/drawing/2014/main" id="{A5EF788A-AFCA-3D54-29FA-5E6C1D58E04B}"/>
              </a:ext>
            </a:extLst>
          </p:cNvPr>
          <p:cNvSpPr/>
          <p:nvPr/>
        </p:nvSpPr>
        <p:spPr>
          <a:xfrm rot="5400000">
            <a:off x="9769287" y="4049952"/>
            <a:ext cx="491058" cy="2305643"/>
          </a:xfrm>
          <a:prstGeom prst="homePlate">
            <a:avLst>
              <a:gd name="adj" fmla="val 12370"/>
            </a:avLst>
          </a:prstGeom>
          <a:solidFill>
            <a:schemeClr val="tx1">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データ利用</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矢印: 五方向 15">
            <a:extLst>
              <a:ext uri="{FF2B5EF4-FFF2-40B4-BE49-F238E27FC236}">
                <a16:creationId xmlns:a16="http://schemas.microsoft.com/office/drawing/2014/main" id="{FD6700B0-137E-B4D1-B3ED-CA8AA48ECE96}"/>
              </a:ext>
            </a:extLst>
          </p:cNvPr>
          <p:cNvSpPr/>
          <p:nvPr/>
        </p:nvSpPr>
        <p:spPr>
          <a:xfrm rot="5400000">
            <a:off x="9769236" y="4685894"/>
            <a:ext cx="491059" cy="2305643"/>
          </a:xfrm>
          <a:prstGeom prst="homePlate">
            <a:avLst>
              <a:gd name="adj" fmla="val 12370"/>
            </a:avLst>
          </a:prstGeom>
          <a:solidFill>
            <a:schemeClr val="tx1">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来歴確認</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矢印: 五方向 18">
            <a:extLst>
              <a:ext uri="{FF2B5EF4-FFF2-40B4-BE49-F238E27FC236}">
                <a16:creationId xmlns:a16="http://schemas.microsoft.com/office/drawing/2014/main" id="{858D80D9-6545-7CE7-CA63-470B8B8F60FF}"/>
              </a:ext>
            </a:extLst>
          </p:cNvPr>
          <p:cNvSpPr/>
          <p:nvPr/>
        </p:nvSpPr>
        <p:spPr>
          <a:xfrm rot="5400000">
            <a:off x="1894706" y="2179454"/>
            <a:ext cx="491059" cy="2305643"/>
          </a:xfrm>
          <a:prstGeom prst="homePlate">
            <a:avLst>
              <a:gd name="adj" fmla="val 12370"/>
            </a:avLst>
          </a:prstGeom>
          <a:solidFill>
            <a:schemeClr val="tx1">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データ準備・公開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矢印: 五方向 23">
            <a:extLst>
              <a:ext uri="{FF2B5EF4-FFF2-40B4-BE49-F238E27FC236}">
                <a16:creationId xmlns:a16="http://schemas.microsoft.com/office/drawing/2014/main" id="{F24A6E71-4555-10A3-46E2-C50015DCECF5}"/>
              </a:ext>
            </a:extLst>
          </p:cNvPr>
          <p:cNvSpPr/>
          <p:nvPr/>
        </p:nvSpPr>
        <p:spPr>
          <a:xfrm rot="5400000">
            <a:off x="1898367" y="3369367"/>
            <a:ext cx="491059" cy="2305643"/>
          </a:xfrm>
          <a:prstGeom prst="homePlate">
            <a:avLst>
              <a:gd name="adj" fmla="val 12370"/>
            </a:avLst>
          </a:prstGeom>
          <a:solidFill>
            <a:schemeClr val="tx1">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データ利用契約</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9" name="矢印: 五方向 28">
            <a:extLst>
              <a:ext uri="{FF2B5EF4-FFF2-40B4-BE49-F238E27FC236}">
                <a16:creationId xmlns:a16="http://schemas.microsoft.com/office/drawing/2014/main" id="{029021B2-1799-ECB3-4030-63B056FA64A2}"/>
              </a:ext>
            </a:extLst>
          </p:cNvPr>
          <p:cNvSpPr/>
          <p:nvPr/>
        </p:nvSpPr>
        <p:spPr>
          <a:xfrm rot="5400000">
            <a:off x="1889540" y="4067524"/>
            <a:ext cx="491059" cy="2305643"/>
          </a:xfrm>
          <a:prstGeom prst="homePlate">
            <a:avLst>
              <a:gd name="adj" fmla="val 12370"/>
            </a:avLst>
          </a:prstGeom>
          <a:solidFill>
            <a:schemeClr val="tx1">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データ提供</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 name="矢印: 五方向 31">
            <a:extLst>
              <a:ext uri="{FF2B5EF4-FFF2-40B4-BE49-F238E27FC236}">
                <a16:creationId xmlns:a16="http://schemas.microsoft.com/office/drawing/2014/main" id="{9AE3FCFD-12C7-4D51-1778-87FCD492C96F}"/>
              </a:ext>
            </a:extLst>
          </p:cNvPr>
          <p:cNvSpPr/>
          <p:nvPr/>
        </p:nvSpPr>
        <p:spPr>
          <a:xfrm rot="5400000">
            <a:off x="1889539" y="4702446"/>
            <a:ext cx="491059" cy="2305643"/>
          </a:xfrm>
          <a:prstGeom prst="homePlate">
            <a:avLst>
              <a:gd name="adj" fmla="val 12370"/>
            </a:avLst>
          </a:prstGeom>
          <a:solidFill>
            <a:schemeClr val="tx1">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来歴登録・確認</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1" name="直線コネクタ 10">
            <a:extLst>
              <a:ext uri="{FF2B5EF4-FFF2-40B4-BE49-F238E27FC236}">
                <a16:creationId xmlns:a16="http://schemas.microsoft.com/office/drawing/2014/main" id="{CB787A0D-BF75-9189-16BE-0AD0BE774D4D}"/>
              </a:ext>
            </a:extLst>
          </p:cNvPr>
          <p:cNvCxnSpPr>
            <a:cxnSpLocks/>
            <a:stCxn id="19" idx="0"/>
            <a:endCxn id="70" idx="1"/>
          </p:cNvCxnSpPr>
          <p:nvPr/>
        </p:nvCxnSpPr>
        <p:spPr>
          <a:xfrm flipV="1">
            <a:off x="3293057" y="3299023"/>
            <a:ext cx="1066147" cy="2881"/>
          </a:xfrm>
          <a:prstGeom prst="line">
            <a:avLst/>
          </a:prstGeom>
          <a:ln w="28575">
            <a:solidFill>
              <a:srgbClr val="24235C"/>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599D37E9-DF09-25D8-9BAE-F345CA4C40AD}"/>
              </a:ext>
            </a:extLst>
          </p:cNvPr>
          <p:cNvCxnSpPr>
            <a:cxnSpLocks/>
            <a:stCxn id="72" idx="3"/>
            <a:endCxn id="68" idx="2"/>
          </p:cNvCxnSpPr>
          <p:nvPr/>
        </p:nvCxnSpPr>
        <p:spPr>
          <a:xfrm flipV="1">
            <a:off x="7822443" y="3760954"/>
            <a:ext cx="1039501" cy="2636"/>
          </a:xfrm>
          <a:prstGeom prst="line">
            <a:avLst/>
          </a:prstGeom>
          <a:ln w="28575">
            <a:solidFill>
              <a:srgbClr val="24235C"/>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9461C9EB-0838-79AB-3AE3-A91E49A09263}"/>
              </a:ext>
            </a:extLst>
          </p:cNvPr>
          <p:cNvCxnSpPr>
            <a:cxnSpLocks/>
            <a:stCxn id="24" idx="0"/>
            <a:endCxn id="75" idx="1"/>
          </p:cNvCxnSpPr>
          <p:nvPr/>
        </p:nvCxnSpPr>
        <p:spPr>
          <a:xfrm flipV="1">
            <a:off x="3296718" y="4490091"/>
            <a:ext cx="1061660" cy="1726"/>
          </a:xfrm>
          <a:prstGeom prst="line">
            <a:avLst/>
          </a:prstGeom>
          <a:ln w="28575">
            <a:solidFill>
              <a:srgbClr val="24235C"/>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3053B9A4-DED1-14E5-FDFF-832040DFE08A}"/>
              </a:ext>
            </a:extLst>
          </p:cNvPr>
          <p:cNvCxnSpPr>
            <a:cxnSpLocks/>
            <a:stCxn id="75" idx="3"/>
            <a:endCxn id="7" idx="2"/>
          </p:cNvCxnSpPr>
          <p:nvPr/>
        </p:nvCxnSpPr>
        <p:spPr>
          <a:xfrm flipV="1">
            <a:off x="7822443" y="4486230"/>
            <a:ext cx="1052272" cy="3861"/>
          </a:xfrm>
          <a:prstGeom prst="line">
            <a:avLst/>
          </a:prstGeom>
          <a:ln w="28575">
            <a:solidFill>
              <a:srgbClr val="24235C"/>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910F586-FEB1-9728-BFE4-68268B0EAC55}"/>
              </a:ext>
            </a:extLst>
          </p:cNvPr>
          <p:cNvCxnSpPr>
            <a:cxnSpLocks/>
            <a:stCxn id="29" idx="0"/>
            <a:endCxn id="74" idx="1"/>
          </p:cNvCxnSpPr>
          <p:nvPr/>
        </p:nvCxnSpPr>
        <p:spPr>
          <a:xfrm flipV="1">
            <a:off x="3287891" y="5187780"/>
            <a:ext cx="1070486" cy="2194"/>
          </a:xfrm>
          <a:prstGeom prst="line">
            <a:avLst/>
          </a:prstGeom>
          <a:ln w="28575">
            <a:solidFill>
              <a:srgbClr val="24235C"/>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0D9973F7-3F87-C69E-B05E-1D645B40C903}"/>
              </a:ext>
            </a:extLst>
          </p:cNvPr>
          <p:cNvCxnSpPr>
            <a:cxnSpLocks/>
            <a:stCxn id="74" idx="3"/>
            <a:endCxn id="8" idx="2"/>
          </p:cNvCxnSpPr>
          <p:nvPr/>
        </p:nvCxnSpPr>
        <p:spPr>
          <a:xfrm flipV="1">
            <a:off x="7822442" y="5172402"/>
            <a:ext cx="1039553" cy="15378"/>
          </a:xfrm>
          <a:prstGeom prst="line">
            <a:avLst/>
          </a:prstGeom>
          <a:ln w="28575">
            <a:solidFill>
              <a:srgbClr val="24235C"/>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17CB46D6-DBE1-25E8-A23B-C59F508A1846}"/>
              </a:ext>
            </a:extLst>
          </p:cNvPr>
          <p:cNvCxnSpPr>
            <a:cxnSpLocks/>
            <a:stCxn id="32" idx="0"/>
            <a:endCxn id="76" idx="1"/>
          </p:cNvCxnSpPr>
          <p:nvPr/>
        </p:nvCxnSpPr>
        <p:spPr>
          <a:xfrm flipV="1">
            <a:off x="3287890" y="5816773"/>
            <a:ext cx="1059878" cy="8123"/>
          </a:xfrm>
          <a:prstGeom prst="line">
            <a:avLst/>
          </a:prstGeom>
          <a:ln w="28575">
            <a:solidFill>
              <a:srgbClr val="24235C"/>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CD0A0BF2-B71B-8563-7AD3-62797DB05EA2}"/>
              </a:ext>
            </a:extLst>
          </p:cNvPr>
          <p:cNvCxnSpPr>
            <a:cxnSpLocks/>
            <a:stCxn id="76" idx="3"/>
            <a:endCxn id="16" idx="2"/>
          </p:cNvCxnSpPr>
          <p:nvPr/>
        </p:nvCxnSpPr>
        <p:spPr>
          <a:xfrm flipV="1">
            <a:off x="7811833" y="5808344"/>
            <a:ext cx="1050111" cy="8429"/>
          </a:xfrm>
          <a:prstGeom prst="line">
            <a:avLst/>
          </a:prstGeom>
          <a:ln w="28575">
            <a:solidFill>
              <a:srgbClr val="24235C"/>
            </a:solidFill>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DF48F9A0-910D-A191-259C-A13C95865D76}"/>
              </a:ext>
            </a:extLst>
          </p:cNvPr>
          <p:cNvSpPr/>
          <p:nvPr/>
        </p:nvSpPr>
        <p:spPr>
          <a:xfrm>
            <a:off x="3586610" y="3542420"/>
            <a:ext cx="480651" cy="26102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Meiryo UI"/>
                <a:ea typeface="Meiryo UI"/>
                <a:cs typeface="+mn-cs"/>
              </a:rPr>
              <a:t>デ｜タ連携機能</a:t>
            </a:r>
          </a:p>
        </p:txBody>
      </p:sp>
      <p:sp>
        <p:nvSpPr>
          <p:cNvPr id="36" name="正方形/長方形 35">
            <a:extLst>
              <a:ext uri="{FF2B5EF4-FFF2-40B4-BE49-F238E27FC236}">
                <a16:creationId xmlns:a16="http://schemas.microsoft.com/office/drawing/2014/main" id="{5C5161AE-B2BA-579C-42CE-A5609C092E5A}"/>
              </a:ext>
            </a:extLst>
          </p:cNvPr>
          <p:cNvSpPr/>
          <p:nvPr/>
        </p:nvSpPr>
        <p:spPr>
          <a:xfrm>
            <a:off x="8102949" y="3499077"/>
            <a:ext cx="480651" cy="26102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Meiryo UI"/>
                <a:ea typeface="Meiryo UI"/>
                <a:cs typeface="+mn-cs"/>
              </a:rPr>
              <a:t>デ｜タ連携機能</a:t>
            </a:r>
          </a:p>
        </p:txBody>
      </p:sp>
      <p:sp>
        <p:nvSpPr>
          <p:cNvPr id="103" name="スライド番号プレースホルダー 3">
            <a:extLst>
              <a:ext uri="{FF2B5EF4-FFF2-40B4-BE49-F238E27FC236}">
                <a16:creationId xmlns:a16="http://schemas.microsoft.com/office/drawing/2014/main" id="{27DBB637-E151-AF5A-8A80-DC3E45A3E4E3}"/>
              </a:ext>
            </a:extLst>
          </p:cNvPr>
          <p:cNvSpPr>
            <a:spLocks noGrp="1"/>
          </p:cNvSpPr>
          <p:nvPr>
            <p:ph type="sldNum" sz="quarter" idx="12"/>
          </p:nvPr>
        </p:nvSpPr>
        <p:spPr>
          <a:xfrm>
            <a:off x="11578856" y="6454032"/>
            <a:ext cx="493808" cy="23384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srgbClr val="FFFFFF"/>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1" lang="ja-JP" altLang="en-US" sz="1100" b="0" i="0" u="none" strike="noStrike" kern="1200" cap="none" spc="0" normalizeH="0" baseline="0" noProof="0">
              <a:ln>
                <a:noFill/>
              </a:ln>
              <a:solidFill>
                <a:srgbClr val="FFFFFF"/>
              </a:solidFill>
              <a:effectLst/>
              <a:uLnTx/>
              <a:uFillTx/>
              <a:latin typeface="Meiryo UI" panose="020B0604030504040204" pitchFamily="34" charset="-128"/>
              <a:ea typeface="Meiryo UI" panose="020B0604030504040204" pitchFamily="34" charset="-128"/>
              <a:cs typeface="+mn-cs"/>
            </a:endParaRPr>
          </a:p>
        </p:txBody>
      </p:sp>
      <p:pic>
        <p:nvPicPr>
          <p:cNvPr id="4" name="グラフィックス 3" descr="オフィス ワーカー (女性) 単色塗りつぶし">
            <a:extLst>
              <a:ext uri="{FF2B5EF4-FFF2-40B4-BE49-F238E27FC236}">
                <a16:creationId xmlns:a16="http://schemas.microsoft.com/office/drawing/2014/main" id="{D7D98E3D-3342-428C-3FF1-F339B8D566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61953" y="2183559"/>
            <a:ext cx="944031" cy="944031"/>
          </a:xfrm>
          <a:prstGeom prst="rect">
            <a:avLst/>
          </a:prstGeom>
        </p:spPr>
      </p:pic>
    </p:spTree>
    <p:extLst>
      <p:ext uri="{BB962C8B-B14F-4D97-AF65-F5344CB8AC3E}">
        <p14:creationId xmlns:p14="http://schemas.microsoft.com/office/powerpoint/2010/main" val="21527301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092C7B4-E102-7977-B7B3-D91DAA2F93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srgbClr val="FFFFFF"/>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1" lang="ja-JP" altLang="en-US" sz="1100" b="0" i="0" u="none" strike="noStrike" kern="1200" cap="none" spc="0" normalizeH="0" baseline="0" noProof="0">
              <a:ln>
                <a:noFill/>
              </a:ln>
              <a:solidFill>
                <a:srgbClr val="FFFFFF"/>
              </a:solidFill>
              <a:effectLst/>
              <a:uLnTx/>
              <a:uFillTx/>
              <a:latin typeface="Meiryo UI" panose="020B0604030504040204" pitchFamily="34" charset="-128"/>
              <a:ea typeface="Meiryo UI" panose="020B0604030504040204" pitchFamily="34" charset="-128"/>
              <a:cs typeface="+mn-cs"/>
            </a:endParaRPr>
          </a:p>
        </p:txBody>
      </p:sp>
      <p:sp>
        <p:nvSpPr>
          <p:cNvPr id="12" name="タイトル 4">
            <a:extLst>
              <a:ext uri="{FF2B5EF4-FFF2-40B4-BE49-F238E27FC236}">
                <a16:creationId xmlns:a16="http://schemas.microsoft.com/office/drawing/2014/main" id="{B91E765E-D9DE-E3E7-C351-550149925945}"/>
              </a:ext>
            </a:extLst>
          </p:cNvPr>
          <p:cNvSpPr>
            <a:spLocks noGrp="1"/>
          </p:cNvSpPr>
          <p:nvPr>
            <p:ph type="title"/>
          </p:nvPr>
        </p:nvSpPr>
        <p:spPr>
          <a:xfrm>
            <a:off x="658813" y="218647"/>
            <a:ext cx="8063871" cy="676276"/>
          </a:xfrm>
        </p:spPr>
        <p:txBody>
          <a:bodyPr>
            <a:normAutofit/>
          </a:bodyPr>
          <a:lstStyle/>
          <a:p>
            <a:r>
              <a:rPr kumimoji="1" lang="ja-JP" altLang="en-US" sz="3600" b="1" dirty="0">
                <a:latin typeface="Meiryo UI" panose="020B0604030504040204" pitchFamily="50" charset="-128"/>
                <a:ea typeface="Meiryo UI" panose="020B0604030504040204" pitchFamily="50" charset="-128"/>
              </a:rPr>
              <a:t>デジタル基盤機能 </a:t>
            </a:r>
            <a:r>
              <a:rPr kumimoji="1" lang="en-US" altLang="ja-JP" sz="3600" b="1"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a:t>
            </a:r>
            <a:r>
              <a:rPr lang="ja-JP" altLang="en-US" sz="3600" dirty="0">
                <a:latin typeface="Meiryo UI" panose="020B0604030504040204" pitchFamily="50" charset="-128"/>
                <a:ea typeface="Meiryo UI" panose="020B0604030504040204" pitchFamily="50" charset="-128"/>
              </a:rPr>
              <a:t>データカタログ機能</a:t>
            </a:r>
            <a:endParaRPr lang="ja-JP" altLang="en-US" dirty="0"/>
          </a:p>
        </p:txBody>
      </p:sp>
      <p:sp>
        <p:nvSpPr>
          <p:cNvPr id="8" name="テキスト ボックス 7">
            <a:extLst>
              <a:ext uri="{FF2B5EF4-FFF2-40B4-BE49-F238E27FC236}">
                <a16:creationId xmlns:a16="http://schemas.microsoft.com/office/drawing/2014/main" id="{A2611F44-8C39-7B5D-AD5E-883A1F5867B4}"/>
              </a:ext>
            </a:extLst>
          </p:cNvPr>
          <p:cNvSpPr txBox="1"/>
          <p:nvPr/>
        </p:nvSpPr>
        <p:spPr>
          <a:xfrm>
            <a:off x="340874" y="1276438"/>
            <a:ext cx="1159096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1.</a:t>
            </a:r>
            <a:r>
              <a:rPr kumimoji="1" lang="ja-JP" altLang="en-US" sz="24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カタログ作成時の支援ツールが提供されている</a:t>
            </a:r>
            <a:endParaRPr kumimoji="1" lang="en-US" altLang="ja-JP" sz="24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400" b="1" dirty="0">
                <a:solidFill>
                  <a:sysClr val="windowText" lastClr="000000"/>
                </a:solidFill>
                <a:latin typeface="Meiryo UI" panose="020B0604030504040204" pitchFamily="50" charset="-128"/>
                <a:ea typeface="Meiryo UI" panose="020B0604030504040204" pitchFamily="50" charset="-128"/>
              </a:rPr>
              <a:t>2.</a:t>
            </a:r>
            <a:r>
              <a:rPr kumimoji="1" lang="ja-JP" altLang="en-US" sz="24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カタログ横断検索で</a:t>
            </a:r>
            <a:r>
              <a:rPr kumimoji="1" lang="ja-JP" altLang="en-US" sz="24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分野を超えたデータを簡単に探すことができる</a:t>
            </a:r>
            <a:endParaRPr kumimoji="1" lang="en-US" altLang="ja-JP" sz="24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C9A4B08F-4E57-6228-9C0F-B65C6BB58913}"/>
              </a:ext>
            </a:extLst>
          </p:cNvPr>
          <p:cNvSpPr txBox="1"/>
          <p:nvPr/>
        </p:nvSpPr>
        <p:spPr>
          <a:xfrm>
            <a:off x="619123" y="2360604"/>
            <a:ext cx="5244487" cy="38472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データカタログとは</a:t>
            </a:r>
            <a:endParaRPr kumimoji="1" lang="en-US" altLang="ja-JP"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・データの名称や作成者、作成日、利用条件等、</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利用者が必要としているデータかを判断する</a:t>
            </a:r>
            <a:r>
              <a:rPr lang="ja-JP" altLang="en-US" sz="1600" dirty="0">
                <a:solidFill>
                  <a:srgbClr val="000000"/>
                </a:solidFill>
                <a:latin typeface="Meiryo UI" panose="020B0604030504040204" pitchFamily="50" charset="-128"/>
                <a:ea typeface="Meiryo UI" panose="020B0604030504040204" pitchFamily="50" charset="-128"/>
              </a:rPr>
              <a:t>情報</a:t>
            </a: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メタ情報</a:t>
            </a:r>
            <a:r>
              <a:rPr lang="en-US" altLang="ja-JP" sz="1600" dirty="0">
                <a:solidFill>
                  <a:srgbClr val="000000"/>
                </a:solidFill>
                <a:latin typeface="Meiryo UI" panose="020B0604030504040204" pitchFamily="50" charset="-128"/>
                <a:ea typeface="Meiryo UI" panose="020B0604030504040204" pitchFamily="50" charset="-128"/>
              </a:rPr>
              <a:t>)</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・異なる形式の項目を共通化し、異なる分野や組織で</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共通のカタログ項目でカタログを作成し、</a:t>
            </a:r>
            <a:r>
              <a:rPr kumimoji="1" lang="ja-JP" altLang="en-US" sz="16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横断検索を可能</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にする。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データカタログ作成支援機能</a:t>
            </a:r>
            <a:endParaRPr kumimoji="1" lang="en-US" altLang="ja-JP"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横断検索用データカタログや、詳細検索用データカタログに</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接続し、</a:t>
            </a:r>
            <a:r>
              <a:rPr kumimoji="1" lang="ja-JP" altLang="en-US" sz="16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データカタログの作成を支援するサービス</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en-US" altLang="ja-JP"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データカタログ検索機能</a:t>
            </a:r>
            <a:endParaRPr kumimoji="1" lang="en-US" altLang="ja-JP"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データ提供者が公開しているカタログ情報を収集し、</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当該カタログ情報に対する横断検索を実現するサービス。</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データを利用者は</a:t>
            </a:r>
            <a:r>
              <a:rPr kumimoji="1" lang="ja-JP" altLang="en-US" sz="16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目当てのデータを簡単に見つけることができる</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 name="コンテンツ プレースホルダー 7">
            <a:extLst>
              <a:ext uri="{FF2B5EF4-FFF2-40B4-BE49-F238E27FC236}">
                <a16:creationId xmlns:a16="http://schemas.microsoft.com/office/drawing/2014/main" id="{362EE63C-4C78-5A97-A50C-654D31118611}"/>
              </a:ext>
            </a:extLst>
          </p:cNvPr>
          <p:cNvSpPr txBox="1">
            <a:spLocks/>
          </p:cNvSpPr>
          <p:nvPr/>
        </p:nvSpPr>
        <p:spPr bwMode="auto">
          <a:xfrm>
            <a:off x="708561" y="6524258"/>
            <a:ext cx="4260729" cy="230189"/>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8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出典：</a:t>
            </a:r>
            <a:r>
              <a:rPr lang="ja-JP" altLang="en-US" sz="800" dirty="0">
                <a:hlinkClick r:id="rId3"/>
              </a:rPr>
              <a:t>分野間データ連携基盤「</a:t>
            </a:r>
            <a:r>
              <a:rPr lang="en-US" altLang="ja-JP" sz="800" dirty="0">
                <a:hlinkClick r:id="rId3"/>
              </a:rPr>
              <a:t>CADDE</a:t>
            </a:r>
            <a:r>
              <a:rPr lang="ja-JP" altLang="en-US" sz="800" dirty="0">
                <a:hlinkClick r:id="rId3"/>
              </a:rPr>
              <a:t>」に係る主要機能の外部仕様書</a:t>
            </a:r>
            <a:r>
              <a:rPr lang="ja-JP" altLang="en-US" sz="800" dirty="0">
                <a:solidFill>
                  <a:schemeClr val="tx2"/>
                </a:solidFill>
              </a:rPr>
              <a:t>を参考に</a:t>
            </a:r>
            <a:r>
              <a:rPr lang="en-US" altLang="ja-JP" sz="800" dirty="0">
                <a:solidFill>
                  <a:schemeClr val="tx2"/>
                </a:solidFill>
              </a:rPr>
              <a:t>IPA</a:t>
            </a:r>
            <a:r>
              <a:rPr lang="ja-JP" altLang="en-US" sz="800" dirty="0">
                <a:solidFill>
                  <a:schemeClr val="tx2"/>
                </a:solidFill>
              </a:rPr>
              <a:t>で作成</a:t>
            </a:r>
            <a:endParaRPr kumimoji="1" lang="ja-JP" altLang="en-US" sz="8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endParaRPr>
          </a:p>
        </p:txBody>
      </p:sp>
      <p:pic>
        <p:nvPicPr>
          <p:cNvPr id="6" name="図 5">
            <a:extLst>
              <a:ext uri="{FF2B5EF4-FFF2-40B4-BE49-F238E27FC236}">
                <a16:creationId xmlns:a16="http://schemas.microsoft.com/office/drawing/2014/main" id="{96C12DF0-8B22-E973-2200-15791E2CC8FC}"/>
              </a:ext>
            </a:extLst>
          </p:cNvPr>
          <p:cNvPicPr>
            <a:picLocks noChangeAspect="1"/>
          </p:cNvPicPr>
          <p:nvPr/>
        </p:nvPicPr>
        <p:blipFill>
          <a:blip r:embed="rId4"/>
          <a:stretch>
            <a:fillRect/>
          </a:stretch>
        </p:blipFill>
        <p:spPr>
          <a:xfrm>
            <a:off x="7693664" y="4291813"/>
            <a:ext cx="3016042" cy="2045926"/>
          </a:xfrm>
          <a:prstGeom prst="rect">
            <a:avLst/>
          </a:prstGeom>
          <a:ln>
            <a:solidFill>
              <a:schemeClr val="tx1"/>
            </a:solidFill>
          </a:ln>
        </p:spPr>
      </p:pic>
      <p:sp>
        <p:nvSpPr>
          <p:cNvPr id="7" name="コンテンツ プレースホルダー 7">
            <a:extLst>
              <a:ext uri="{FF2B5EF4-FFF2-40B4-BE49-F238E27FC236}">
                <a16:creationId xmlns:a16="http://schemas.microsoft.com/office/drawing/2014/main" id="{2F8DF487-4793-F4BA-CC29-9BFE4A521348}"/>
              </a:ext>
            </a:extLst>
          </p:cNvPr>
          <p:cNvSpPr txBox="1">
            <a:spLocks/>
          </p:cNvSpPr>
          <p:nvPr/>
        </p:nvSpPr>
        <p:spPr bwMode="auto">
          <a:xfrm>
            <a:off x="6224578" y="6524257"/>
            <a:ext cx="3505908" cy="230189"/>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indent="0">
              <a:buNone/>
              <a:defRPr/>
            </a:pPr>
            <a:r>
              <a:rPr kumimoji="1" lang="ja-JP" altLang="en-US" sz="8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出典：</a:t>
            </a:r>
            <a:r>
              <a:rPr lang="ja-JP" altLang="en-US" sz="800" b="1" dirty="0">
                <a:solidFill>
                  <a:srgbClr val="EA5449"/>
                </a:solidFill>
                <a:latin typeface="Noto Sans JP"/>
                <a:hlinkClick r:id="rId5"/>
              </a:rPr>
              <a:t>データカタログ</a:t>
            </a:r>
            <a:r>
              <a:rPr lang="ja-JP" altLang="en-US" sz="800" b="1" dirty="0">
                <a:solidFill>
                  <a:srgbClr val="222222"/>
                </a:solidFill>
                <a:latin typeface="Noto Sans JP"/>
                <a:hlinkClick r:id="rId5"/>
              </a:rPr>
              <a:t>横断検索システム</a:t>
            </a:r>
            <a:endParaRPr lang="ja-JP" altLang="en-US" sz="800" b="1" dirty="0">
              <a:solidFill>
                <a:srgbClr val="222222"/>
              </a:solidFill>
              <a:latin typeface="Noto Sans JP"/>
            </a:endParaRPr>
          </a:p>
        </p:txBody>
      </p:sp>
      <p:sp>
        <p:nvSpPr>
          <p:cNvPr id="11" name="テキスト ボックス 10">
            <a:extLst>
              <a:ext uri="{FF2B5EF4-FFF2-40B4-BE49-F238E27FC236}">
                <a16:creationId xmlns:a16="http://schemas.microsoft.com/office/drawing/2014/main" id="{7B61203C-A285-7BB0-EC1C-EEBB861182AB}"/>
              </a:ext>
            </a:extLst>
          </p:cNvPr>
          <p:cNvSpPr txBox="1"/>
          <p:nvPr/>
        </p:nvSpPr>
        <p:spPr>
          <a:xfrm>
            <a:off x="7687358" y="4006172"/>
            <a:ext cx="3037098" cy="338554"/>
          </a:xfrm>
          <a:prstGeom prst="rect">
            <a:avLst/>
          </a:prstGeom>
          <a:noFill/>
        </p:spPr>
        <p:txBody>
          <a:bodyPr wrap="square">
            <a:spAutoFit/>
          </a:bodyPr>
          <a:lstStyle/>
          <a:p>
            <a:pPr algn="ctr"/>
            <a:r>
              <a:rPr lang="ja-JP" altLang="en-US" sz="1600" b="1" i="0" u="none" strike="noStrike" dirty="0">
                <a:solidFill>
                  <a:srgbClr val="EA5449"/>
                </a:solidFill>
                <a:effectLst/>
                <a:latin typeface="Noto Sans JP"/>
              </a:rPr>
              <a:t>データカタログ</a:t>
            </a:r>
            <a:r>
              <a:rPr lang="ja-JP" altLang="en-US" sz="1600" b="1" i="0" u="none" strike="noStrike" dirty="0">
                <a:solidFill>
                  <a:srgbClr val="222222"/>
                </a:solidFill>
                <a:effectLst/>
                <a:latin typeface="Noto Sans JP"/>
              </a:rPr>
              <a:t>横断検索システム</a:t>
            </a:r>
            <a:endParaRPr lang="ja-JP" altLang="en-US" sz="1600" b="1" i="0" u="none" strike="noStrike" dirty="0">
              <a:solidFill>
                <a:srgbClr val="222222"/>
              </a:solidFill>
              <a:effectLst/>
              <a:latin typeface="Noto Sans JP"/>
              <a:hlinkClick r:id="rId5"/>
            </a:endParaRPr>
          </a:p>
        </p:txBody>
      </p:sp>
      <p:sp>
        <p:nvSpPr>
          <p:cNvPr id="3" name="テキスト ボックス 2">
            <a:extLst>
              <a:ext uri="{FF2B5EF4-FFF2-40B4-BE49-F238E27FC236}">
                <a16:creationId xmlns:a16="http://schemas.microsoft.com/office/drawing/2014/main" id="{7EBFC070-1758-6160-C6E5-9C4F0910D71F}"/>
              </a:ext>
            </a:extLst>
          </p:cNvPr>
          <p:cNvSpPr txBox="1"/>
          <p:nvPr/>
        </p:nvSpPr>
        <p:spPr>
          <a:xfrm>
            <a:off x="6096000" y="4627662"/>
            <a:ext cx="1489933" cy="307777"/>
          </a:xfrm>
          <a:prstGeom prst="rect">
            <a:avLst/>
          </a:prstGeom>
          <a:noFill/>
          <a:ln>
            <a:noFill/>
          </a:ln>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カタログサイト</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テキスト ボックス 9">
            <a:extLst>
              <a:ext uri="{FF2B5EF4-FFF2-40B4-BE49-F238E27FC236}">
                <a16:creationId xmlns:a16="http://schemas.microsoft.com/office/drawing/2014/main" id="{FEA00E7F-3CE9-C44C-EC3C-6891E0A0129B}"/>
              </a:ext>
            </a:extLst>
          </p:cNvPr>
          <p:cNvSpPr txBox="1"/>
          <p:nvPr/>
        </p:nvSpPr>
        <p:spPr>
          <a:xfrm>
            <a:off x="10700151" y="3967750"/>
            <a:ext cx="1125609" cy="276999"/>
          </a:xfrm>
          <a:prstGeom prst="rect">
            <a:avLst/>
          </a:prstGeom>
          <a:noFill/>
          <a:ln>
            <a:noFill/>
          </a:ln>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データ利用者</a:t>
            </a:r>
          </a:p>
        </p:txBody>
      </p:sp>
      <p:sp>
        <p:nvSpPr>
          <p:cNvPr id="18" name="矢印: 左 17">
            <a:extLst>
              <a:ext uri="{FF2B5EF4-FFF2-40B4-BE49-F238E27FC236}">
                <a16:creationId xmlns:a16="http://schemas.microsoft.com/office/drawing/2014/main" id="{66F3F57A-E727-D4AF-0332-BB2450D1956D}"/>
              </a:ext>
            </a:extLst>
          </p:cNvPr>
          <p:cNvSpPr/>
          <p:nvPr/>
        </p:nvSpPr>
        <p:spPr>
          <a:xfrm>
            <a:off x="10136191" y="4408591"/>
            <a:ext cx="1250734" cy="43462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FFFF"/>
                </a:solidFill>
                <a:effectLst/>
                <a:uLnTx/>
                <a:uFillTx/>
                <a:latin typeface="Meiryo UI"/>
                <a:ea typeface="Meiryo UI"/>
                <a:cs typeface="+mn-cs"/>
              </a:rPr>
              <a:t>①データを検索</a:t>
            </a:r>
          </a:p>
        </p:txBody>
      </p:sp>
      <p:sp>
        <p:nvSpPr>
          <p:cNvPr id="22" name="テキスト ボックス 21">
            <a:extLst>
              <a:ext uri="{FF2B5EF4-FFF2-40B4-BE49-F238E27FC236}">
                <a16:creationId xmlns:a16="http://schemas.microsoft.com/office/drawing/2014/main" id="{7F627B40-CA08-B0D5-23AD-C90C8B95528E}"/>
              </a:ext>
            </a:extLst>
          </p:cNvPr>
          <p:cNvSpPr txBox="1"/>
          <p:nvPr/>
        </p:nvSpPr>
        <p:spPr>
          <a:xfrm>
            <a:off x="6136357" y="5646615"/>
            <a:ext cx="1489933" cy="307777"/>
          </a:xfrm>
          <a:prstGeom prst="rect">
            <a:avLst/>
          </a:prstGeom>
          <a:noFill/>
          <a:ln>
            <a:noFill/>
          </a:ln>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カタログサイト</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B</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矢印: 左 23">
            <a:extLst>
              <a:ext uri="{FF2B5EF4-FFF2-40B4-BE49-F238E27FC236}">
                <a16:creationId xmlns:a16="http://schemas.microsoft.com/office/drawing/2014/main" id="{60C03C70-5460-436D-1C4A-895E98FB1646}"/>
              </a:ext>
            </a:extLst>
          </p:cNvPr>
          <p:cNvSpPr/>
          <p:nvPr/>
        </p:nvSpPr>
        <p:spPr>
          <a:xfrm>
            <a:off x="7076670" y="5911415"/>
            <a:ext cx="1316892" cy="43462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FFFF"/>
                </a:solidFill>
                <a:effectLst/>
                <a:uLnTx/>
                <a:uFillTx/>
                <a:latin typeface="Meiryo UI"/>
                <a:ea typeface="Meiryo UI"/>
                <a:cs typeface="+mn-cs"/>
              </a:rPr>
              <a:t>③</a:t>
            </a:r>
            <a:r>
              <a:rPr kumimoji="1" lang="en-US" altLang="ja-JP" sz="1200" b="0" i="0" u="none" strike="noStrike" kern="1200" cap="none" spc="0" normalizeH="0" baseline="0" noProof="0" dirty="0">
                <a:ln>
                  <a:noFill/>
                </a:ln>
                <a:solidFill>
                  <a:srgbClr val="FFFFFF"/>
                </a:solidFill>
                <a:effectLst/>
                <a:uLnTx/>
                <a:uFillTx/>
                <a:latin typeface="Meiryo UI"/>
                <a:ea typeface="Meiryo UI"/>
                <a:cs typeface="+mn-cs"/>
              </a:rPr>
              <a:t>B</a:t>
            </a:r>
            <a:r>
              <a:rPr kumimoji="1" lang="ja-JP" altLang="en-US" sz="1200" b="0" i="0" u="none" strike="noStrike" kern="1200" cap="none" spc="0" normalizeH="0" baseline="0" noProof="0" dirty="0">
                <a:ln>
                  <a:noFill/>
                </a:ln>
                <a:solidFill>
                  <a:srgbClr val="FFFFFF"/>
                </a:solidFill>
                <a:effectLst/>
                <a:uLnTx/>
                <a:uFillTx/>
                <a:latin typeface="Meiryo UI"/>
                <a:ea typeface="Meiryo UI"/>
                <a:cs typeface="+mn-cs"/>
              </a:rPr>
              <a:t>カタログ表示</a:t>
            </a:r>
          </a:p>
        </p:txBody>
      </p:sp>
      <p:pic>
        <p:nvPicPr>
          <p:cNvPr id="26" name="グラフィックス 25" descr="インターネット 単色塗りつぶし">
            <a:extLst>
              <a:ext uri="{FF2B5EF4-FFF2-40B4-BE49-F238E27FC236}">
                <a16:creationId xmlns:a16="http://schemas.microsoft.com/office/drawing/2014/main" id="{08FFDAC2-2B04-1498-68CF-67E53E1A090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81069" y="4805287"/>
            <a:ext cx="519793" cy="519793"/>
          </a:xfrm>
          <a:prstGeom prst="rect">
            <a:avLst/>
          </a:prstGeom>
        </p:spPr>
      </p:pic>
      <p:pic>
        <p:nvPicPr>
          <p:cNvPr id="27" name="グラフィックス 26" descr="インターネット 単色塗りつぶし">
            <a:extLst>
              <a:ext uri="{FF2B5EF4-FFF2-40B4-BE49-F238E27FC236}">
                <a16:creationId xmlns:a16="http://schemas.microsoft.com/office/drawing/2014/main" id="{6A728901-48F4-3FBE-5AF0-727E827E047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21426" y="5841088"/>
            <a:ext cx="519793" cy="519793"/>
          </a:xfrm>
          <a:prstGeom prst="rect">
            <a:avLst/>
          </a:prstGeom>
        </p:spPr>
      </p:pic>
      <p:sp>
        <p:nvSpPr>
          <p:cNvPr id="28" name="矢印: 左 27">
            <a:extLst>
              <a:ext uri="{FF2B5EF4-FFF2-40B4-BE49-F238E27FC236}">
                <a16:creationId xmlns:a16="http://schemas.microsoft.com/office/drawing/2014/main" id="{3F747246-3843-2954-C6BA-CE8FD73B8CB2}"/>
              </a:ext>
            </a:extLst>
          </p:cNvPr>
          <p:cNvSpPr/>
          <p:nvPr/>
        </p:nvSpPr>
        <p:spPr>
          <a:xfrm rot="1115214">
            <a:off x="7051861" y="4977505"/>
            <a:ext cx="1391900" cy="43462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FFFF"/>
                </a:solidFill>
                <a:effectLst/>
                <a:uLnTx/>
                <a:uFillTx/>
                <a:latin typeface="Meiryo UI"/>
                <a:ea typeface="Meiryo UI"/>
                <a:cs typeface="+mn-cs"/>
              </a:rPr>
              <a:t>③</a:t>
            </a:r>
            <a:r>
              <a:rPr kumimoji="1" lang="en-US" altLang="ja-JP" sz="1200" b="0" i="0" u="none" strike="noStrike" kern="1200" cap="none" spc="0" normalizeH="0" baseline="0" noProof="0" dirty="0">
                <a:ln>
                  <a:noFill/>
                </a:ln>
                <a:solidFill>
                  <a:srgbClr val="FFFFFF"/>
                </a:solidFill>
                <a:effectLst/>
                <a:uLnTx/>
                <a:uFillTx/>
                <a:latin typeface="Meiryo UI"/>
                <a:ea typeface="Meiryo UI"/>
                <a:cs typeface="+mn-cs"/>
              </a:rPr>
              <a:t>A</a:t>
            </a:r>
            <a:r>
              <a:rPr kumimoji="1" lang="ja-JP" altLang="en-US" sz="1200" b="0" i="0" u="none" strike="noStrike" kern="1200" cap="none" spc="0" normalizeH="0" baseline="0" noProof="0" dirty="0">
                <a:ln>
                  <a:noFill/>
                </a:ln>
                <a:solidFill>
                  <a:srgbClr val="FFFFFF"/>
                </a:solidFill>
                <a:effectLst/>
                <a:uLnTx/>
                <a:uFillTx/>
                <a:latin typeface="Meiryo UI"/>
                <a:ea typeface="Meiryo UI"/>
                <a:cs typeface="+mn-cs"/>
              </a:rPr>
              <a:t>カタログ表示</a:t>
            </a:r>
          </a:p>
        </p:txBody>
      </p:sp>
      <p:sp>
        <p:nvSpPr>
          <p:cNvPr id="29" name="正方形/長方形 28">
            <a:extLst>
              <a:ext uri="{FF2B5EF4-FFF2-40B4-BE49-F238E27FC236}">
                <a16:creationId xmlns:a16="http://schemas.microsoft.com/office/drawing/2014/main" id="{CD319B50-9AC6-F496-D2DF-1109E075B369}"/>
              </a:ext>
            </a:extLst>
          </p:cNvPr>
          <p:cNvSpPr/>
          <p:nvPr/>
        </p:nvSpPr>
        <p:spPr>
          <a:xfrm>
            <a:off x="8900129" y="5933894"/>
            <a:ext cx="2139097" cy="4346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FFFF"/>
                </a:solidFill>
                <a:latin typeface="Meiryo UI"/>
                <a:ea typeface="Meiryo UI"/>
              </a:rPr>
              <a:t>②検索結果、対象の</a:t>
            </a:r>
            <a:endParaRPr lang="en-US" altLang="ja-JP" sz="1200" dirty="0">
              <a:solidFill>
                <a:srgbClr val="FFFFFF"/>
              </a:solidFill>
              <a:latin typeface="Meiryo UI"/>
              <a:ea typeface="Meiryo U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FFFF"/>
                </a:solidFill>
                <a:effectLst/>
                <a:uLnTx/>
                <a:uFillTx/>
                <a:latin typeface="Meiryo UI"/>
                <a:ea typeface="Meiryo UI"/>
                <a:cs typeface="+mn-cs"/>
              </a:rPr>
              <a:t>カタログサイト一覧が表示</a:t>
            </a:r>
          </a:p>
        </p:txBody>
      </p:sp>
      <p:sp>
        <p:nvSpPr>
          <p:cNvPr id="32" name="円柱 31">
            <a:extLst>
              <a:ext uri="{FF2B5EF4-FFF2-40B4-BE49-F238E27FC236}">
                <a16:creationId xmlns:a16="http://schemas.microsoft.com/office/drawing/2014/main" id="{9BF7ABF7-E92C-2577-E59E-C6FD64602E3E}"/>
              </a:ext>
            </a:extLst>
          </p:cNvPr>
          <p:cNvSpPr/>
          <p:nvPr/>
        </p:nvSpPr>
        <p:spPr>
          <a:xfrm>
            <a:off x="6581069" y="2595902"/>
            <a:ext cx="626925" cy="436880"/>
          </a:xfrm>
          <a:prstGeom prst="ca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i="0" u="none" strike="noStrike" kern="1200" cap="none" spc="0" normalizeH="0" baseline="0" noProof="0" dirty="0">
                <a:ln>
                  <a:noFill/>
                </a:ln>
                <a:solidFill>
                  <a:srgbClr val="FFFFFF"/>
                </a:solidFill>
                <a:effectLst/>
                <a:uLnTx/>
                <a:uFillTx/>
                <a:latin typeface="Meiryo UI"/>
                <a:ea typeface="Meiryo UI"/>
                <a:cs typeface="+mn-cs"/>
              </a:rPr>
              <a:t>データ</a:t>
            </a:r>
            <a:endParaRPr kumimoji="1" lang="en-US" altLang="ja-JP" sz="100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33" name="正方形/長方形 32">
            <a:extLst>
              <a:ext uri="{FF2B5EF4-FFF2-40B4-BE49-F238E27FC236}">
                <a16:creationId xmlns:a16="http://schemas.microsoft.com/office/drawing/2014/main" id="{6F54E2B1-B056-269A-62AE-DE436872D0AD}"/>
              </a:ext>
            </a:extLst>
          </p:cNvPr>
          <p:cNvSpPr/>
          <p:nvPr/>
        </p:nvSpPr>
        <p:spPr>
          <a:xfrm>
            <a:off x="6096000" y="2108952"/>
            <a:ext cx="5765975" cy="1425771"/>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正方形/長方形 33">
            <a:extLst>
              <a:ext uri="{FF2B5EF4-FFF2-40B4-BE49-F238E27FC236}">
                <a16:creationId xmlns:a16="http://schemas.microsoft.com/office/drawing/2014/main" id="{2F86252E-2AD9-EB45-E863-154397E8F9CD}"/>
              </a:ext>
            </a:extLst>
          </p:cNvPr>
          <p:cNvSpPr/>
          <p:nvPr/>
        </p:nvSpPr>
        <p:spPr>
          <a:xfrm>
            <a:off x="6096000" y="3649271"/>
            <a:ext cx="5765975" cy="2838965"/>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テキスト ボックス 34">
            <a:extLst>
              <a:ext uri="{FF2B5EF4-FFF2-40B4-BE49-F238E27FC236}">
                <a16:creationId xmlns:a16="http://schemas.microsoft.com/office/drawing/2014/main" id="{A5019649-A16D-DAAF-A72D-96A5A34D6CA3}"/>
              </a:ext>
            </a:extLst>
          </p:cNvPr>
          <p:cNvSpPr txBox="1"/>
          <p:nvPr/>
        </p:nvSpPr>
        <p:spPr>
          <a:xfrm>
            <a:off x="6325658" y="3104282"/>
            <a:ext cx="1260275" cy="276999"/>
          </a:xfrm>
          <a:prstGeom prst="rect">
            <a:avLst/>
          </a:prstGeom>
          <a:noFill/>
          <a:ln>
            <a:noFill/>
          </a:ln>
        </p:spPr>
        <p:txBody>
          <a:bodyPr wrap="square" rtlCol="0">
            <a:spAutoFit/>
          </a:bodyPr>
          <a:lstStyle/>
          <a:p>
            <a:pPr marL="0" marR="0" lvl="0" indent="0" defTabSz="914423"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①データを準備</a:t>
            </a:r>
          </a:p>
        </p:txBody>
      </p:sp>
      <p:sp>
        <p:nvSpPr>
          <p:cNvPr id="36" name="二等辺三角形 35">
            <a:extLst>
              <a:ext uri="{FF2B5EF4-FFF2-40B4-BE49-F238E27FC236}">
                <a16:creationId xmlns:a16="http://schemas.microsoft.com/office/drawing/2014/main" id="{74C097EE-0D8B-3667-F8A1-A7F8582724BF}"/>
              </a:ext>
            </a:extLst>
          </p:cNvPr>
          <p:cNvSpPr/>
          <p:nvPr/>
        </p:nvSpPr>
        <p:spPr>
          <a:xfrm rot="5400000">
            <a:off x="7553773" y="2743079"/>
            <a:ext cx="412916" cy="191334"/>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38" name="テキスト ボックス 37">
            <a:extLst>
              <a:ext uri="{FF2B5EF4-FFF2-40B4-BE49-F238E27FC236}">
                <a16:creationId xmlns:a16="http://schemas.microsoft.com/office/drawing/2014/main" id="{7152B708-A515-934B-9C12-9281830BD2EB}"/>
              </a:ext>
            </a:extLst>
          </p:cNvPr>
          <p:cNvSpPr txBox="1"/>
          <p:nvPr/>
        </p:nvSpPr>
        <p:spPr>
          <a:xfrm>
            <a:off x="7855898" y="3109069"/>
            <a:ext cx="2280293" cy="461665"/>
          </a:xfrm>
          <a:prstGeom prst="rect">
            <a:avLst/>
          </a:prstGeom>
          <a:noFill/>
          <a:ln>
            <a:noFill/>
          </a:ln>
        </p:spPr>
        <p:txBody>
          <a:bodyPr wrap="square" rtlCol="0">
            <a:spAutoFit/>
          </a:bodyPr>
          <a:lstStyle/>
          <a:p>
            <a:pPr marL="0" marR="0" lvl="0" indent="0" defTabSz="914423"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②ツールを使ってカタログ作成</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defTabSz="914423"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Meiryo UI" panose="020B0604030504040204" pitchFamily="50" charset="-128"/>
                <a:ea typeface="Meiryo UI" panose="020B0604030504040204" pitchFamily="50" charset="-128"/>
              </a:rPr>
              <a:t>　</a:t>
            </a:r>
            <a:r>
              <a:rPr lang="en-US" altLang="ja-JP" sz="1200" b="1" dirty="0">
                <a:solidFill>
                  <a:prstClr val="black"/>
                </a:solidFill>
                <a:latin typeface="Meiryo UI" panose="020B0604030504040204" pitchFamily="50" charset="-128"/>
                <a:ea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rPr>
              <a:t>データカタログ作成支援機能</a:t>
            </a:r>
            <a:r>
              <a:rPr lang="en-US" altLang="ja-JP" sz="1200" b="1" dirty="0">
                <a:solidFill>
                  <a:prstClr val="black"/>
                </a:solidFill>
                <a:latin typeface="Meiryo UI" panose="020B0604030504040204" pitchFamily="50" charset="-128"/>
                <a:ea typeface="Meiryo UI" panose="020B0604030504040204" pitchFamily="50" charset="-128"/>
              </a:rPr>
              <a:t>)</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9" name="二等辺三角形 38">
            <a:extLst>
              <a:ext uri="{FF2B5EF4-FFF2-40B4-BE49-F238E27FC236}">
                <a16:creationId xmlns:a16="http://schemas.microsoft.com/office/drawing/2014/main" id="{74667562-4663-8859-C8CB-299AEE2E4D83}"/>
              </a:ext>
            </a:extLst>
          </p:cNvPr>
          <p:cNvSpPr/>
          <p:nvPr/>
        </p:nvSpPr>
        <p:spPr>
          <a:xfrm rot="5400000">
            <a:off x="9929733" y="2732075"/>
            <a:ext cx="412916" cy="191334"/>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pic>
        <p:nvPicPr>
          <p:cNvPr id="40" name="グラフィックス 39" descr="インターネット 単色塗りつぶし">
            <a:extLst>
              <a:ext uri="{FF2B5EF4-FFF2-40B4-BE49-F238E27FC236}">
                <a16:creationId xmlns:a16="http://schemas.microsoft.com/office/drawing/2014/main" id="{A2B27348-B572-869D-0955-A4D243EF25B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73048" y="2530185"/>
            <a:ext cx="609935" cy="609935"/>
          </a:xfrm>
          <a:prstGeom prst="rect">
            <a:avLst/>
          </a:prstGeom>
        </p:spPr>
      </p:pic>
      <p:sp>
        <p:nvSpPr>
          <p:cNvPr id="41" name="テキスト ボックス 40">
            <a:extLst>
              <a:ext uri="{FF2B5EF4-FFF2-40B4-BE49-F238E27FC236}">
                <a16:creationId xmlns:a16="http://schemas.microsoft.com/office/drawing/2014/main" id="{1B189E30-574B-4E6B-493E-D83C2AD5D323}"/>
              </a:ext>
            </a:extLst>
          </p:cNvPr>
          <p:cNvSpPr txBox="1"/>
          <p:nvPr/>
        </p:nvSpPr>
        <p:spPr>
          <a:xfrm>
            <a:off x="10246779" y="3098671"/>
            <a:ext cx="1685062" cy="276999"/>
          </a:xfrm>
          <a:prstGeom prst="rect">
            <a:avLst/>
          </a:prstGeom>
          <a:noFill/>
          <a:ln>
            <a:noFill/>
          </a:ln>
        </p:spPr>
        <p:txBody>
          <a:bodyPr wrap="square" rtlCol="0">
            <a:spAutoFit/>
          </a:bodyPr>
          <a:lstStyle/>
          <a:p>
            <a:pPr marL="0" marR="0" lvl="0" indent="0" defTabSz="914423"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③カタログサイトへ公開</a:t>
            </a:r>
          </a:p>
        </p:txBody>
      </p:sp>
      <p:sp>
        <p:nvSpPr>
          <p:cNvPr id="42" name="フローチャート: 書類 41">
            <a:extLst>
              <a:ext uri="{FF2B5EF4-FFF2-40B4-BE49-F238E27FC236}">
                <a16:creationId xmlns:a16="http://schemas.microsoft.com/office/drawing/2014/main" id="{E20F9DF3-3BBE-137B-357A-53E8F6CB4F25}"/>
              </a:ext>
            </a:extLst>
          </p:cNvPr>
          <p:cNvSpPr/>
          <p:nvPr/>
        </p:nvSpPr>
        <p:spPr>
          <a:xfrm>
            <a:off x="9130633" y="2621284"/>
            <a:ext cx="603290" cy="400110"/>
          </a:xfrm>
          <a:prstGeom prst="flowChartDocumen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カタログ</a:t>
            </a:r>
          </a:p>
        </p:txBody>
      </p:sp>
      <p:cxnSp>
        <p:nvCxnSpPr>
          <p:cNvPr id="44" name="直線矢印コネクタ 43">
            <a:extLst>
              <a:ext uri="{FF2B5EF4-FFF2-40B4-BE49-F238E27FC236}">
                <a16:creationId xmlns:a16="http://schemas.microsoft.com/office/drawing/2014/main" id="{135BEFF3-B10C-1575-7C3C-E9382ABA6A36}"/>
              </a:ext>
            </a:extLst>
          </p:cNvPr>
          <p:cNvCxnSpPr>
            <a:cxnSpLocks/>
            <a:endCxn id="42" idx="1"/>
          </p:cNvCxnSpPr>
          <p:nvPr/>
        </p:nvCxnSpPr>
        <p:spPr>
          <a:xfrm flipV="1">
            <a:off x="8894089" y="2821339"/>
            <a:ext cx="236544" cy="42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正方形/長方形 46">
            <a:extLst>
              <a:ext uri="{FF2B5EF4-FFF2-40B4-BE49-F238E27FC236}">
                <a16:creationId xmlns:a16="http://schemas.microsoft.com/office/drawing/2014/main" id="{1F46720B-151A-AF85-9063-BD7EC2670246}"/>
              </a:ext>
            </a:extLst>
          </p:cNvPr>
          <p:cNvSpPr/>
          <p:nvPr/>
        </p:nvSpPr>
        <p:spPr>
          <a:xfrm>
            <a:off x="6096000" y="3641837"/>
            <a:ext cx="5765974" cy="301920"/>
          </a:xfrm>
          <a:prstGeom prst="rect">
            <a:avLst/>
          </a:prstGeom>
          <a:solidFill>
            <a:srgbClr val="7F9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2.</a:t>
            </a:r>
            <a:r>
              <a:rPr kumimoji="1" lang="ja-JP" altLang="en-US" sz="2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データ検索時</a:t>
            </a:r>
            <a:endParaRPr kumimoji="1" lang="en-US" altLang="ja-JP" sz="2000" b="0" i="0" u="none" strike="noStrike" kern="1200" cap="none" spc="0" normalizeH="0" baseline="0" noProof="0" dirty="0">
              <a:ln>
                <a:noFill/>
              </a:ln>
              <a:solidFill>
                <a:schemeClr val="bg1"/>
              </a:solidFill>
              <a:effectLst/>
              <a:uLnTx/>
              <a:uFillTx/>
              <a:latin typeface="Meiryo UI"/>
              <a:ea typeface="Meiryo UI"/>
              <a:cs typeface="+mn-cs"/>
            </a:endParaRPr>
          </a:p>
        </p:txBody>
      </p:sp>
      <p:sp>
        <p:nvSpPr>
          <p:cNvPr id="48" name="正方形/長方形 47">
            <a:extLst>
              <a:ext uri="{FF2B5EF4-FFF2-40B4-BE49-F238E27FC236}">
                <a16:creationId xmlns:a16="http://schemas.microsoft.com/office/drawing/2014/main" id="{08E6981D-9E91-B659-BB7E-C84A73A385FF}"/>
              </a:ext>
            </a:extLst>
          </p:cNvPr>
          <p:cNvSpPr/>
          <p:nvPr/>
        </p:nvSpPr>
        <p:spPr>
          <a:xfrm>
            <a:off x="6102306" y="2111084"/>
            <a:ext cx="5765974" cy="301920"/>
          </a:xfrm>
          <a:prstGeom prst="rect">
            <a:avLst/>
          </a:prstGeom>
          <a:solidFill>
            <a:srgbClr val="7F9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1.</a:t>
            </a:r>
            <a:r>
              <a:rPr kumimoji="1" lang="ja-JP" altLang="en-US" sz="2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データカタログ作成時</a:t>
            </a:r>
            <a:endParaRPr kumimoji="1" lang="en-US" altLang="ja-JP" sz="2000" b="0" i="0" u="none" strike="noStrike" kern="1200" cap="none" spc="0" normalizeH="0" baseline="0" noProof="0" dirty="0">
              <a:ln>
                <a:noFill/>
              </a:ln>
              <a:solidFill>
                <a:schemeClr val="bg1"/>
              </a:solidFill>
              <a:effectLst/>
              <a:uLnTx/>
              <a:uFillTx/>
              <a:latin typeface="Meiryo UI"/>
              <a:ea typeface="Meiryo UI"/>
              <a:cs typeface="+mn-cs"/>
            </a:endParaRPr>
          </a:p>
        </p:txBody>
      </p:sp>
      <p:sp>
        <p:nvSpPr>
          <p:cNvPr id="5" name="四角形: 角を丸くする 4">
            <a:extLst>
              <a:ext uri="{FF2B5EF4-FFF2-40B4-BE49-F238E27FC236}">
                <a16:creationId xmlns:a16="http://schemas.microsoft.com/office/drawing/2014/main" id="{8B4793C3-59AB-5097-B6BD-F85A2A70B350}"/>
              </a:ext>
            </a:extLst>
          </p:cNvPr>
          <p:cNvSpPr/>
          <p:nvPr/>
        </p:nvSpPr>
        <p:spPr>
          <a:xfrm>
            <a:off x="8088288" y="2545823"/>
            <a:ext cx="799127" cy="557614"/>
          </a:xfrm>
          <a:prstGeom prst="roundRect">
            <a:avLst>
              <a:gd name="adj" fmla="val 4935"/>
            </a:avLst>
          </a:prstGeom>
          <a:solidFill>
            <a:srgbClr val="7F99E5"/>
          </a:solid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600" dirty="0">
                <a:solidFill>
                  <a:schemeClr val="bg1"/>
                </a:solidFill>
              </a:rPr>
              <a:t>提供</a:t>
            </a:r>
            <a:endParaRPr kumimoji="1" lang="en-US" altLang="ja-JP" sz="1600" dirty="0">
              <a:solidFill>
                <a:schemeClr val="bg1"/>
              </a:solidFill>
            </a:endParaRPr>
          </a:p>
          <a:p>
            <a:pPr algn="ctr"/>
            <a:r>
              <a:rPr kumimoji="1" lang="ja-JP" altLang="en-US" sz="1600" dirty="0">
                <a:solidFill>
                  <a:schemeClr val="bg1"/>
                </a:solidFill>
              </a:rPr>
              <a:t>ツール</a:t>
            </a:r>
          </a:p>
        </p:txBody>
      </p:sp>
      <p:pic>
        <p:nvPicPr>
          <p:cNvPr id="14" name="グラフィックス 13" descr="オフィス ワーカー (女性) 単色塗りつぶし">
            <a:extLst>
              <a:ext uri="{FF2B5EF4-FFF2-40B4-BE49-F238E27FC236}">
                <a16:creationId xmlns:a16="http://schemas.microsoft.com/office/drawing/2014/main" id="{88CDD45D-F7EA-EF15-7C4D-246119993D4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98053" y="4220390"/>
            <a:ext cx="631296" cy="631296"/>
          </a:xfrm>
          <a:prstGeom prst="rect">
            <a:avLst/>
          </a:prstGeom>
        </p:spPr>
      </p:pic>
    </p:spTree>
    <p:extLst>
      <p:ext uri="{BB962C8B-B14F-4D97-AF65-F5344CB8AC3E}">
        <p14:creationId xmlns:p14="http://schemas.microsoft.com/office/powerpoint/2010/main" val="10014540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092C7B4-E102-7977-B7B3-D91DAA2F93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srgbClr val="FFFFFF"/>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1" lang="ja-JP" altLang="en-US" sz="1100" b="0" i="0" u="none" strike="noStrike" kern="1200" cap="none" spc="0" normalizeH="0" baseline="0" noProof="0">
              <a:ln>
                <a:noFill/>
              </a:ln>
              <a:solidFill>
                <a:srgbClr val="FFFFFF"/>
              </a:solidFill>
              <a:effectLst/>
              <a:uLnTx/>
              <a:uFillTx/>
              <a:latin typeface="Meiryo UI" panose="020B0604030504040204" pitchFamily="34" charset="-128"/>
              <a:ea typeface="Meiryo UI" panose="020B0604030504040204" pitchFamily="34" charset="-128"/>
              <a:cs typeface="+mn-cs"/>
            </a:endParaRPr>
          </a:p>
        </p:txBody>
      </p:sp>
      <p:sp>
        <p:nvSpPr>
          <p:cNvPr id="12" name="タイトル 4">
            <a:extLst>
              <a:ext uri="{FF2B5EF4-FFF2-40B4-BE49-F238E27FC236}">
                <a16:creationId xmlns:a16="http://schemas.microsoft.com/office/drawing/2014/main" id="{B91E765E-D9DE-E3E7-C351-550149925945}"/>
              </a:ext>
            </a:extLst>
          </p:cNvPr>
          <p:cNvSpPr>
            <a:spLocks noGrp="1"/>
          </p:cNvSpPr>
          <p:nvPr>
            <p:ph type="title"/>
          </p:nvPr>
        </p:nvSpPr>
        <p:spPr>
          <a:xfrm>
            <a:off x="656717" y="205786"/>
            <a:ext cx="8063871" cy="676276"/>
          </a:xfrm>
        </p:spPr>
        <p:txBody>
          <a:bodyPr/>
          <a:lstStyle/>
          <a:p>
            <a:r>
              <a:rPr kumimoji="1" lang="ja-JP" altLang="en-US" sz="3600" b="1" dirty="0">
                <a:latin typeface="Meiryo UI" panose="020B0604030504040204" pitchFamily="50" charset="-128"/>
                <a:ea typeface="Meiryo UI" panose="020B0604030504040204" pitchFamily="50" charset="-128"/>
              </a:rPr>
              <a:t>デジタル基盤機能 </a:t>
            </a:r>
            <a:r>
              <a:rPr kumimoji="1" lang="en-US" altLang="ja-JP" sz="3600" b="1"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a:t>
            </a:r>
            <a:r>
              <a:rPr lang="ja-JP" altLang="en-US" sz="3600" dirty="0">
                <a:latin typeface="Meiryo UI" panose="020B0604030504040204" pitchFamily="50" charset="-128"/>
                <a:ea typeface="Meiryo UI" panose="020B0604030504040204" pitchFamily="50" charset="-128"/>
              </a:rPr>
              <a:t>契約管理機能</a:t>
            </a:r>
            <a:endParaRPr lang="ja-JP" altLang="en-US" dirty="0"/>
          </a:p>
        </p:txBody>
      </p:sp>
      <p:sp>
        <p:nvSpPr>
          <p:cNvPr id="8" name="テキスト ボックス 7">
            <a:extLst>
              <a:ext uri="{FF2B5EF4-FFF2-40B4-BE49-F238E27FC236}">
                <a16:creationId xmlns:a16="http://schemas.microsoft.com/office/drawing/2014/main" id="{A2611F44-8C39-7B5D-AD5E-883A1F5867B4}"/>
              </a:ext>
            </a:extLst>
          </p:cNvPr>
          <p:cNvSpPr txBox="1"/>
          <p:nvPr/>
        </p:nvSpPr>
        <p:spPr>
          <a:xfrm>
            <a:off x="340874" y="1276438"/>
            <a:ext cx="115909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データ利用契約にかかる</a:t>
            </a:r>
            <a:r>
              <a:rPr kumimoji="1" lang="ja-JP" altLang="en-US" sz="24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時間やコストを削減。</a:t>
            </a:r>
            <a:r>
              <a:rPr kumimoji="1" lang="ja-JP" altLang="en-US" sz="240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認可機能へのインプットとなる。</a:t>
            </a:r>
            <a:endParaRPr kumimoji="1" lang="en-US" altLang="ja-JP" sz="240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C9A4B08F-4E57-6228-9C0F-B65C6BB58913}"/>
              </a:ext>
            </a:extLst>
          </p:cNvPr>
          <p:cNvSpPr txBox="1"/>
          <p:nvPr/>
        </p:nvSpPr>
        <p:spPr>
          <a:xfrm>
            <a:off x="648466" y="1989138"/>
            <a:ext cx="5244487"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契約管理とは</a:t>
            </a:r>
            <a:endParaRPr kumimoji="1" lang="en-US" altLang="ja-JP"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利用者と提供者の間でデータ取得に関する</a:t>
            </a:r>
            <a:endParaRPr lang="en-US" altLang="ja-JP" sz="1600" dirty="0">
              <a:solidFill>
                <a:srgbClr val="00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rgbClr val="C00000"/>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契約」を管理するサービス</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a:defRPr/>
            </a:pPr>
            <a:r>
              <a:rPr kumimoji="1" lang="ja-JP" altLang="en-US"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契約管理機能</a:t>
            </a:r>
            <a:endParaRPr kumimoji="1" lang="en-US" altLang="ja-JP"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・データ利用者とデータ提供者の間で</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　データの利用に関する契約の交渉・締結する機能</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メリット</a:t>
            </a:r>
            <a:endParaRPr kumimoji="1" lang="en-US" altLang="ja-JP"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データ利用者提供者ともに、契約にかかる時間や</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コストを削減し、迅速にデータを利用し始めることができる</a:t>
            </a:r>
          </a:p>
        </p:txBody>
      </p:sp>
      <p:sp>
        <p:nvSpPr>
          <p:cNvPr id="7" name="コンテンツ プレースホルダー 7">
            <a:extLst>
              <a:ext uri="{FF2B5EF4-FFF2-40B4-BE49-F238E27FC236}">
                <a16:creationId xmlns:a16="http://schemas.microsoft.com/office/drawing/2014/main" id="{6CB4EDB1-CF78-AE4C-921A-3553E7AA1AF8}"/>
              </a:ext>
            </a:extLst>
          </p:cNvPr>
          <p:cNvSpPr txBox="1">
            <a:spLocks/>
          </p:cNvSpPr>
          <p:nvPr/>
        </p:nvSpPr>
        <p:spPr bwMode="auto">
          <a:xfrm>
            <a:off x="708562" y="6524258"/>
            <a:ext cx="4285954" cy="230189"/>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8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出典：</a:t>
            </a:r>
            <a:r>
              <a:rPr lang="ja-JP" altLang="en-US" sz="800" dirty="0">
                <a:hlinkClick r:id="rId3"/>
              </a:rPr>
              <a:t>分野間データ連携基盤「</a:t>
            </a:r>
            <a:r>
              <a:rPr lang="en-US" altLang="ja-JP" sz="800" dirty="0">
                <a:hlinkClick r:id="rId3"/>
              </a:rPr>
              <a:t>CADDE</a:t>
            </a:r>
            <a:r>
              <a:rPr lang="ja-JP" altLang="en-US" sz="800" dirty="0">
                <a:hlinkClick r:id="rId3"/>
              </a:rPr>
              <a:t>」に係る主要機能の外部仕様書</a:t>
            </a:r>
            <a:r>
              <a:rPr lang="ja-JP" altLang="en-US" sz="800" dirty="0">
                <a:solidFill>
                  <a:schemeClr val="tx2"/>
                </a:solidFill>
              </a:rPr>
              <a:t>を参考に</a:t>
            </a:r>
            <a:r>
              <a:rPr lang="en-US" altLang="ja-JP" sz="800" dirty="0">
                <a:solidFill>
                  <a:schemeClr val="tx2"/>
                </a:solidFill>
              </a:rPr>
              <a:t>IPA</a:t>
            </a:r>
            <a:r>
              <a:rPr lang="ja-JP" altLang="en-US" sz="800" dirty="0">
                <a:solidFill>
                  <a:schemeClr val="tx2"/>
                </a:solidFill>
              </a:rPr>
              <a:t>で作成</a:t>
            </a:r>
            <a:endParaRPr kumimoji="1" lang="ja-JP" altLang="en-US" sz="8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endParaRPr>
          </a:p>
        </p:txBody>
      </p:sp>
      <p:sp>
        <p:nvSpPr>
          <p:cNvPr id="38" name="正方形/長方形 37">
            <a:extLst>
              <a:ext uri="{FF2B5EF4-FFF2-40B4-BE49-F238E27FC236}">
                <a16:creationId xmlns:a16="http://schemas.microsoft.com/office/drawing/2014/main" id="{88BA8ADD-80AD-C933-5DD4-499564D1B1AD}"/>
              </a:ext>
            </a:extLst>
          </p:cNvPr>
          <p:cNvSpPr/>
          <p:nvPr/>
        </p:nvSpPr>
        <p:spPr>
          <a:xfrm>
            <a:off x="6102306" y="1989138"/>
            <a:ext cx="5765975" cy="4373825"/>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スライド番号プレースホルダー 3">
            <a:extLst>
              <a:ext uri="{FF2B5EF4-FFF2-40B4-BE49-F238E27FC236}">
                <a16:creationId xmlns:a16="http://schemas.microsoft.com/office/drawing/2014/main" id="{104313E7-CE64-388F-F4B0-F9C9D0297254}"/>
              </a:ext>
            </a:extLst>
          </p:cNvPr>
          <p:cNvSpPr txBox="1">
            <a:spLocks/>
          </p:cNvSpPr>
          <p:nvPr/>
        </p:nvSpPr>
        <p:spPr bwMode="auto">
          <a:xfrm>
            <a:off x="11663059" y="5135908"/>
            <a:ext cx="493808" cy="233848"/>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marL="0" algn="r" defTabSz="914400" rtl="0" eaLnBrk="1" latinLnBrk="0" hangingPunct="1">
              <a:defRPr kumimoji="1" sz="1100" kern="1200">
                <a:solidFill>
                  <a:schemeClr val="bg1"/>
                </a:solidFill>
                <a:latin typeface="Meiryo UI" panose="020B0604030504040204" pitchFamily="34" charset="-128"/>
                <a:ea typeface="Meiryo UI" panose="020B0604030504040204" pitchFamily="34"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DBFB1F43-6F2E-4538-AABB-23AEDF146290}" type="slidenum">
              <a:rPr lang="ja-JP" altLang="en-US" smtClean="0">
                <a:solidFill>
                  <a:srgbClr val="FFFFFF"/>
                </a:solidFill>
              </a:rPr>
              <a:pPr>
                <a:defRPr/>
              </a:pPr>
              <a:t>45</a:t>
            </a:fld>
            <a:endParaRPr lang="ja-JP" altLang="en-US">
              <a:solidFill>
                <a:srgbClr val="FFFFFF"/>
              </a:solidFill>
            </a:endParaRPr>
          </a:p>
        </p:txBody>
      </p:sp>
      <p:sp>
        <p:nvSpPr>
          <p:cNvPr id="26" name="四角形: 角を丸くする 25">
            <a:extLst>
              <a:ext uri="{FF2B5EF4-FFF2-40B4-BE49-F238E27FC236}">
                <a16:creationId xmlns:a16="http://schemas.microsoft.com/office/drawing/2014/main" id="{E2D3A7B7-9BA4-96E2-5ABF-1CB724EEE244}"/>
              </a:ext>
            </a:extLst>
          </p:cNvPr>
          <p:cNvSpPr/>
          <p:nvPr/>
        </p:nvSpPr>
        <p:spPr>
          <a:xfrm>
            <a:off x="8249817" y="2540014"/>
            <a:ext cx="1933574" cy="3687220"/>
          </a:xfrm>
          <a:prstGeom prst="roundRect">
            <a:avLst>
              <a:gd name="adj" fmla="val 4935"/>
            </a:avLst>
          </a:prstGeom>
          <a:solidFill>
            <a:srgbClr val="7F9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dirty="0">
                <a:solidFill>
                  <a:schemeClr val="bg1"/>
                </a:solidFill>
              </a:rPr>
              <a:t>デジタル基盤</a:t>
            </a:r>
            <a:endParaRPr kumimoji="1" lang="ja-JP" altLang="en-US" dirty="0">
              <a:solidFill>
                <a:schemeClr val="bg1"/>
              </a:solidFill>
            </a:endParaRPr>
          </a:p>
        </p:txBody>
      </p:sp>
      <p:sp>
        <p:nvSpPr>
          <p:cNvPr id="31" name="四角形: 角を丸くする 30">
            <a:extLst>
              <a:ext uri="{FF2B5EF4-FFF2-40B4-BE49-F238E27FC236}">
                <a16:creationId xmlns:a16="http://schemas.microsoft.com/office/drawing/2014/main" id="{7DA4713E-2D90-4416-F131-2D03D4FC4823}"/>
              </a:ext>
            </a:extLst>
          </p:cNvPr>
          <p:cNvSpPr/>
          <p:nvPr/>
        </p:nvSpPr>
        <p:spPr bwMode="auto">
          <a:xfrm>
            <a:off x="8419762" y="2939240"/>
            <a:ext cx="1543826" cy="430254"/>
          </a:xfrm>
          <a:prstGeom prst="roundRect">
            <a:avLst/>
          </a:prstGeom>
          <a:solidFill>
            <a:schemeClr val="bg1"/>
          </a:solidFill>
          <a:ln w="12700">
            <a:solidFill>
              <a:srgbClr val="002060"/>
            </a:solidFill>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契約管理</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矢印: 左 32">
            <a:extLst>
              <a:ext uri="{FF2B5EF4-FFF2-40B4-BE49-F238E27FC236}">
                <a16:creationId xmlns:a16="http://schemas.microsoft.com/office/drawing/2014/main" id="{71C67E4A-6FB3-3CC3-CD69-273E1213A577}"/>
              </a:ext>
            </a:extLst>
          </p:cNvPr>
          <p:cNvSpPr/>
          <p:nvPr/>
        </p:nvSpPr>
        <p:spPr>
          <a:xfrm flipH="1">
            <a:off x="7143068" y="2955566"/>
            <a:ext cx="1362167" cy="413928"/>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FFFF"/>
                </a:solidFill>
                <a:latin typeface="Meiryo UI"/>
                <a:ea typeface="Meiryo UI"/>
              </a:rPr>
              <a:t>利用条件提示</a:t>
            </a:r>
            <a:endParaRPr kumimoji="1" lang="ja-JP" altLang="en-US" sz="12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35" name="矢印: 右 34">
            <a:extLst>
              <a:ext uri="{FF2B5EF4-FFF2-40B4-BE49-F238E27FC236}">
                <a16:creationId xmlns:a16="http://schemas.microsoft.com/office/drawing/2014/main" id="{E0BBE68B-9B7F-2B9B-FFF2-9A5F1F759138}"/>
              </a:ext>
            </a:extLst>
          </p:cNvPr>
          <p:cNvSpPr/>
          <p:nvPr/>
        </p:nvSpPr>
        <p:spPr>
          <a:xfrm>
            <a:off x="9976300" y="2949370"/>
            <a:ext cx="956365" cy="43462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FFFF"/>
                </a:solidFill>
                <a:effectLst/>
                <a:uLnTx/>
                <a:uFillTx/>
                <a:latin typeface="Meiryo UI"/>
                <a:ea typeface="Meiryo UI"/>
                <a:cs typeface="+mn-cs"/>
              </a:rPr>
              <a:t>条件確認</a:t>
            </a:r>
          </a:p>
        </p:txBody>
      </p:sp>
      <p:sp>
        <p:nvSpPr>
          <p:cNvPr id="36" name="テキスト ボックス 35">
            <a:extLst>
              <a:ext uri="{FF2B5EF4-FFF2-40B4-BE49-F238E27FC236}">
                <a16:creationId xmlns:a16="http://schemas.microsoft.com/office/drawing/2014/main" id="{323C77FD-80FA-4E94-A4E3-89349E7891AC}"/>
              </a:ext>
            </a:extLst>
          </p:cNvPr>
          <p:cNvSpPr txBox="1"/>
          <p:nvPr/>
        </p:nvSpPr>
        <p:spPr>
          <a:xfrm>
            <a:off x="10620872" y="3500476"/>
            <a:ext cx="1205970" cy="276999"/>
          </a:xfrm>
          <a:prstGeom prst="rect">
            <a:avLst/>
          </a:prstGeom>
          <a:noFill/>
          <a:ln>
            <a:noFill/>
          </a:ln>
        </p:spPr>
        <p:txBody>
          <a:bodyPr wrap="square" rtlCol="0">
            <a:spAutoFit/>
          </a:bodyPr>
          <a:lstStyle/>
          <a:p>
            <a:pPr marL="0" marR="0" lvl="0" indent="0" defTabSz="914423"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データ利用者</a:t>
            </a:r>
          </a:p>
        </p:txBody>
      </p:sp>
      <p:cxnSp>
        <p:nvCxnSpPr>
          <p:cNvPr id="40" name="直線コネクタ 39">
            <a:extLst>
              <a:ext uri="{FF2B5EF4-FFF2-40B4-BE49-F238E27FC236}">
                <a16:creationId xmlns:a16="http://schemas.microsoft.com/office/drawing/2014/main" id="{1081E116-5DDC-E5C1-4A24-17B705889F82}"/>
              </a:ext>
            </a:extLst>
          </p:cNvPr>
          <p:cNvCxnSpPr>
            <a:cxnSpLocks/>
          </p:cNvCxnSpPr>
          <p:nvPr/>
        </p:nvCxnSpPr>
        <p:spPr>
          <a:xfrm>
            <a:off x="6215915" y="4032496"/>
            <a:ext cx="5570407"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2C594EB0-B5BA-9B72-3999-69E549B065AA}"/>
              </a:ext>
            </a:extLst>
          </p:cNvPr>
          <p:cNvSpPr txBox="1"/>
          <p:nvPr/>
        </p:nvSpPr>
        <p:spPr>
          <a:xfrm>
            <a:off x="6098745" y="2359506"/>
            <a:ext cx="1950212" cy="400110"/>
          </a:xfrm>
          <a:prstGeom prst="rect">
            <a:avLst/>
          </a:prstGeom>
          <a:noFill/>
          <a:ln>
            <a:noFill/>
          </a:ln>
        </p:spPr>
        <p:txBody>
          <a:bodyPr wrap="square" rtlCol="0">
            <a:spAutoFit/>
          </a:bodyPr>
          <a:lstStyle/>
          <a:p>
            <a:pPr marL="0" marR="0" lvl="0" indent="0" defTabSz="914423"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契約交渉時</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7" name="テキスト ボックス 46">
            <a:extLst>
              <a:ext uri="{FF2B5EF4-FFF2-40B4-BE49-F238E27FC236}">
                <a16:creationId xmlns:a16="http://schemas.microsoft.com/office/drawing/2014/main" id="{C23683FE-C2B3-76EE-64CA-B6121E6F0691}"/>
              </a:ext>
            </a:extLst>
          </p:cNvPr>
          <p:cNvSpPr txBox="1"/>
          <p:nvPr/>
        </p:nvSpPr>
        <p:spPr>
          <a:xfrm>
            <a:off x="6221642" y="3494512"/>
            <a:ext cx="1489933" cy="276999"/>
          </a:xfrm>
          <a:prstGeom prst="rect">
            <a:avLst/>
          </a:prstGeom>
          <a:noFill/>
          <a:ln>
            <a:noFill/>
          </a:ln>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データ提供者</a:t>
            </a:r>
          </a:p>
        </p:txBody>
      </p:sp>
      <p:pic>
        <p:nvPicPr>
          <p:cNvPr id="48" name="グラフィックス 47" descr="オフィス ワーカー (男性) 単色塗りつぶし">
            <a:extLst>
              <a:ext uri="{FF2B5EF4-FFF2-40B4-BE49-F238E27FC236}">
                <a16:creationId xmlns:a16="http://schemas.microsoft.com/office/drawing/2014/main" id="{619648AA-CBBE-927B-4711-BB5781563C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01811" y="2839451"/>
            <a:ext cx="703532" cy="690276"/>
          </a:xfrm>
          <a:prstGeom prst="rect">
            <a:avLst/>
          </a:prstGeom>
        </p:spPr>
      </p:pic>
      <p:sp>
        <p:nvSpPr>
          <p:cNvPr id="49" name="四角形: 角を丸くする 48">
            <a:extLst>
              <a:ext uri="{FF2B5EF4-FFF2-40B4-BE49-F238E27FC236}">
                <a16:creationId xmlns:a16="http://schemas.microsoft.com/office/drawing/2014/main" id="{06322AB3-CBD0-A82A-421E-DEAD4EDB4D5D}"/>
              </a:ext>
            </a:extLst>
          </p:cNvPr>
          <p:cNvSpPr/>
          <p:nvPr/>
        </p:nvSpPr>
        <p:spPr bwMode="auto">
          <a:xfrm>
            <a:off x="8419762" y="4718517"/>
            <a:ext cx="1543826" cy="430254"/>
          </a:xfrm>
          <a:prstGeom prst="roundRect">
            <a:avLst/>
          </a:prstGeom>
          <a:solidFill>
            <a:schemeClr val="bg1"/>
          </a:solidFill>
          <a:ln w="12700">
            <a:solidFill>
              <a:srgbClr val="002060"/>
            </a:solidFill>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契約管理</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0" name="矢印: 左 49">
            <a:extLst>
              <a:ext uri="{FF2B5EF4-FFF2-40B4-BE49-F238E27FC236}">
                <a16:creationId xmlns:a16="http://schemas.microsoft.com/office/drawing/2014/main" id="{5D09BFAE-87B6-4AA7-EC1F-F5178962C17B}"/>
              </a:ext>
            </a:extLst>
          </p:cNvPr>
          <p:cNvSpPr/>
          <p:nvPr/>
        </p:nvSpPr>
        <p:spPr>
          <a:xfrm flipH="1">
            <a:off x="7143068" y="4734843"/>
            <a:ext cx="1362167" cy="413928"/>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FFFF"/>
                </a:solidFill>
                <a:latin typeface="Meiryo UI"/>
                <a:ea typeface="Meiryo UI"/>
              </a:rPr>
              <a:t>契約条件登録</a:t>
            </a:r>
            <a:endParaRPr kumimoji="1" lang="ja-JP" altLang="en-US" sz="12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51" name="矢印: 右 50">
            <a:extLst>
              <a:ext uri="{FF2B5EF4-FFF2-40B4-BE49-F238E27FC236}">
                <a16:creationId xmlns:a16="http://schemas.microsoft.com/office/drawing/2014/main" id="{CA64A2E1-1F8A-F163-8767-D203D34A886E}"/>
              </a:ext>
            </a:extLst>
          </p:cNvPr>
          <p:cNvSpPr/>
          <p:nvPr/>
        </p:nvSpPr>
        <p:spPr>
          <a:xfrm>
            <a:off x="9976300" y="4728647"/>
            <a:ext cx="956365" cy="43462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FFFF"/>
                </a:solidFill>
                <a:effectLst/>
                <a:uLnTx/>
                <a:uFillTx/>
                <a:latin typeface="Meiryo UI"/>
                <a:ea typeface="Meiryo UI"/>
                <a:cs typeface="+mn-cs"/>
              </a:rPr>
              <a:t>契約承認</a:t>
            </a:r>
          </a:p>
        </p:txBody>
      </p:sp>
      <p:sp>
        <p:nvSpPr>
          <p:cNvPr id="52" name="テキスト ボックス 51">
            <a:extLst>
              <a:ext uri="{FF2B5EF4-FFF2-40B4-BE49-F238E27FC236}">
                <a16:creationId xmlns:a16="http://schemas.microsoft.com/office/drawing/2014/main" id="{6CBE0ADE-1072-6726-9D27-1A24B1C8704A}"/>
              </a:ext>
            </a:extLst>
          </p:cNvPr>
          <p:cNvSpPr txBox="1"/>
          <p:nvPr/>
        </p:nvSpPr>
        <p:spPr>
          <a:xfrm>
            <a:off x="10607014" y="5269957"/>
            <a:ext cx="1124374" cy="276999"/>
          </a:xfrm>
          <a:prstGeom prst="rect">
            <a:avLst/>
          </a:prstGeom>
          <a:noFill/>
          <a:ln>
            <a:noFill/>
          </a:ln>
        </p:spPr>
        <p:txBody>
          <a:bodyPr wrap="square" rtlCol="0">
            <a:spAutoFit/>
          </a:bodyPr>
          <a:lstStyle/>
          <a:p>
            <a:pPr marL="0" marR="0" lvl="0" indent="0" defTabSz="914423"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データ利用者</a:t>
            </a:r>
          </a:p>
        </p:txBody>
      </p:sp>
      <p:sp>
        <p:nvSpPr>
          <p:cNvPr id="54" name="テキスト ボックス 53">
            <a:extLst>
              <a:ext uri="{FF2B5EF4-FFF2-40B4-BE49-F238E27FC236}">
                <a16:creationId xmlns:a16="http://schemas.microsoft.com/office/drawing/2014/main" id="{DA35BD52-82B0-CA60-6A92-551CA80CEACE}"/>
              </a:ext>
            </a:extLst>
          </p:cNvPr>
          <p:cNvSpPr txBox="1"/>
          <p:nvPr/>
        </p:nvSpPr>
        <p:spPr>
          <a:xfrm>
            <a:off x="6221642" y="5273789"/>
            <a:ext cx="1489933" cy="276999"/>
          </a:xfrm>
          <a:prstGeom prst="rect">
            <a:avLst/>
          </a:prstGeom>
          <a:noFill/>
          <a:ln>
            <a:noFill/>
          </a:ln>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データ提供者</a:t>
            </a:r>
          </a:p>
        </p:txBody>
      </p:sp>
      <p:pic>
        <p:nvPicPr>
          <p:cNvPr id="55" name="グラフィックス 54" descr="オフィス ワーカー (男性) 単色塗りつぶし">
            <a:extLst>
              <a:ext uri="{FF2B5EF4-FFF2-40B4-BE49-F238E27FC236}">
                <a16:creationId xmlns:a16="http://schemas.microsoft.com/office/drawing/2014/main" id="{041F4000-2BD9-5137-5185-932AF7D891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01811" y="4618728"/>
            <a:ext cx="703532" cy="690276"/>
          </a:xfrm>
          <a:prstGeom prst="rect">
            <a:avLst/>
          </a:prstGeom>
        </p:spPr>
      </p:pic>
      <p:sp>
        <p:nvSpPr>
          <p:cNvPr id="56" name="テキスト ボックス 55">
            <a:extLst>
              <a:ext uri="{FF2B5EF4-FFF2-40B4-BE49-F238E27FC236}">
                <a16:creationId xmlns:a16="http://schemas.microsoft.com/office/drawing/2014/main" id="{0C9D469E-1826-96E1-5A1F-DAB320AF4305}"/>
              </a:ext>
            </a:extLst>
          </p:cNvPr>
          <p:cNvSpPr txBox="1"/>
          <p:nvPr/>
        </p:nvSpPr>
        <p:spPr>
          <a:xfrm>
            <a:off x="6090535" y="4128071"/>
            <a:ext cx="1950212" cy="400110"/>
          </a:xfrm>
          <a:prstGeom prst="rect">
            <a:avLst/>
          </a:prstGeom>
          <a:noFill/>
          <a:ln>
            <a:noFill/>
          </a:ln>
        </p:spPr>
        <p:txBody>
          <a:bodyPr wrap="square" rtlCol="0">
            <a:spAutoFit/>
          </a:bodyPr>
          <a:lstStyle/>
          <a:p>
            <a:pPr marL="0" marR="0" lvl="0" indent="0" defTabSz="914423"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契約締結時</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7" name="四角形: メモ 56">
            <a:extLst>
              <a:ext uri="{FF2B5EF4-FFF2-40B4-BE49-F238E27FC236}">
                <a16:creationId xmlns:a16="http://schemas.microsoft.com/office/drawing/2014/main" id="{510F078E-13AD-1C39-89DF-078DEB36A1A7}"/>
              </a:ext>
            </a:extLst>
          </p:cNvPr>
          <p:cNvSpPr/>
          <p:nvPr/>
        </p:nvSpPr>
        <p:spPr bwMode="auto">
          <a:xfrm>
            <a:off x="8687298" y="3556085"/>
            <a:ext cx="1008753" cy="354775"/>
          </a:xfrm>
          <a:prstGeom prst="foldedCorner">
            <a:avLst/>
          </a:prstGeom>
          <a:solidFill>
            <a:schemeClr val="bg1"/>
          </a:solidFill>
          <a:ln w="12700">
            <a:solidFill>
              <a:srgbClr val="002060"/>
            </a:solid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利用条件</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8" name="四角形: メモ 57">
            <a:extLst>
              <a:ext uri="{FF2B5EF4-FFF2-40B4-BE49-F238E27FC236}">
                <a16:creationId xmlns:a16="http://schemas.microsoft.com/office/drawing/2014/main" id="{E4A7B540-86F9-0AD8-F9FF-F9F80249B42B}"/>
              </a:ext>
            </a:extLst>
          </p:cNvPr>
          <p:cNvSpPr/>
          <p:nvPr/>
        </p:nvSpPr>
        <p:spPr bwMode="auto">
          <a:xfrm>
            <a:off x="8686866" y="5348343"/>
            <a:ext cx="1008753" cy="325566"/>
          </a:xfrm>
          <a:prstGeom prst="foldedCorner">
            <a:avLst/>
          </a:prstGeom>
          <a:solidFill>
            <a:schemeClr val="bg1"/>
          </a:solidFill>
          <a:ln w="12700">
            <a:solidFill>
              <a:srgbClr val="002060"/>
            </a:solid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契約条件</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59" name="直線コネクタ 58">
            <a:extLst>
              <a:ext uri="{FF2B5EF4-FFF2-40B4-BE49-F238E27FC236}">
                <a16:creationId xmlns:a16="http://schemas.microsoft.com/office/drawing/2014/main" id="{AF51AC77-B508-853F-5335-85C72DB30FD0}"/>
              </a:ext>
            </a:extLst>
          </p:cNvPr>
          <p:cNvCxnSpPr>
            <a:cxnSpLocks/>
            <a:stCxn id="31" idx="2"/>
            <a:endCxn id="57" idx="0"/>
          </p:cNvCxnSpPr>
          <p:nvPr/>
        </p:nvCxnSpPr>
        <p:spPr>
          <a:xfrm>
            <a:off x="9191675" y="3369494"/>
            <a:ext cx="0" cy="186591"/>
          </a:xfrm>
          <a:prstGeom prst="line">
            <a:avLst/>
          </a:prstGeom>
          <a:ln w="19050">
            <a:solidFill>
              <a:srgbClr val="24235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D125D99D-DEC3-8A67-3F97-5A43012112C0}"/>
              </a:ext>
            </a:extLst>
          </p:cNvPr>
          <p:cNvCxnSpPr>
            <a:cxnSpLocks/>
            <a:stCxn id="49" idx="2"/>
            <a:endCxn id="58" idx="0"/>
          </p:cNvCxnSpPr>
          <p:nvPr/>
        </p:nvCxnSpPr>
        <p:spPr>
          <a:xfrm flipH="1">
            <a:off x="9191243" y="5148771"/>
            <a:ext cx="432" cy="199572"/>
          </a:xfrm>
          <a:prstGeom prst="line">
            <a:avLst/>
          </a:prstGeom>
          <a:ln w="19050">
            <a:solidFill>
              <a:srgbClr val="24235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テキスト ボックス 68">
            <a:extLst>
              <a:ext uri="{FF2B5EF4-FFF2-40B4-BE49-F238E27FC236}">
                <a16:creationId xmlns:a16="http://schemas.microsoft.com/office/drawing/2014/main" id="{84F0E9E6-D15E-162A-3105-8DED5799E4F9}"/>
              </a:ext>
            </a:extLst>
          </p:cNvPr>
          <p:cNvSpPr txBox="1"/>
          <p:nvPr/>
        </p:nvSpPr>
        <p:spPr>
          <a:xfrm>
            <a:off x="8473655" y="5676658"/>
            <a:ext cx="1489933" cy="276999"/>
          </a:xfrm>
          <a:prstGeom prst="rect">
            <a:avLst/>
          </a:prstGeom>
          <a:noFill/>
          <a:ln>
            <a:noFill/>
          </a:ln>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認可情報</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正方形/長方形 1">
            <a:extLst>
              <a:ext uri="{FF2B5EF4-FFF2-40B4-BE49-F238E27FC236}">
                <a16:creationId xmlns:a16="http://schemas.microsoft.com/office/drawing/2014/main" id="{AD3B3EE2-6A9D-433A-276B-1AB8BD0237EF}"/>
              </a:ext>
            </a:extLst>
          </p:cNvPr>
          <p:cNvSpPr/>
          <p:nvPr/>
        </p:nvSpPr>
        <p:spPr>
          <a:xfrm>
            <a:off x="6108612" y="1990478"/>
            <a:ext cx="5765974" cy="301920"/>
          </a:xfrm>
          <a:prstGeom prst="rect">
            <a:avLst/>
          </a:prstGeom>
          <a:solidFill>
            <a:srgbClr val="7F9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bg1"/>
                </a:solidFill>
                <a:effectLst/>
                <a:uLnTx/>
                <a:uFillTx/>
                <a:latin typeface="Meiryo UI"/>
                <a:ea typeface="Meiryo UI"/>
                <a:cs typeface="+mn-cs"/>
              </a:rPr>
              <a:t>契約管理</a:t>
            </a:r>
            <a:endParaRPr kumimoji="1" lang="en-US" altLang="ja-JP" sz="2000" b="1" i="0" u="none" strike="noStrike" kern="1200" cap="none" spc="0" normalizeH="0" baseline="0" noProof="0" dirty="0">
              <a:ln>
                <a:noFill/>
              </a:ln>
              <a:solidFill>
                <a:schemeClr val="bg1"/>
              </a:solidFill>
              <a:effectLst/>
              <a:uLnTx/>
              <a:uFillTx/>
              <a:latin typeface="Meiryo UI"/>
              <a:ea typeface="Meiryo UI"/>
              <a:cs typeface="+mn-cs"/>
            </a:endParaRPr>
          </a:p>
        </p:txBody>
      </p:sp>
      <p:pic>
        <p:nvPicPr>
          <p:cNvPr id="3" name="グラフィックス 2" descr="オフィス ワーカー (女性) 単色塗りつぶし">
            <a:extLst>
              <a:ext uri="{FF2B5EF4-FFF2-40B4-BE49-F238E27FC236}">
                <a16:creationId xmlns:a16="http://schemas.microsoft.com/office/drawing/2014/main" id="{7DD8C430-EB95-FB60-DFBA-958EAA2507E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53553" y="2868941"/>
            <a:ext cx="631296" cy="631296"/>
          </a:xfrm>
          <a:prstGeom prst="rect">
            <a:avLst/>
          </a:prstGeom>
        </p:spPr>
      </p:pic>
      <p:pic>
        <p:nvPicPr>
          <p:cNvPr id="5" name="グラフィックス 4" descr="オフィス ワーカー (女性) 単色塗りつぶし">
            <a:extLst>
              <a:ext uri="{FF2B5EF4-FFF2-40B4-BE49-F238E27FC236}">
                <a16:creationId xmlns:a16="http://schemas.microsoft.com/office/drawing/2014/main" id="{1A1B442F-1710-2301-54ED-053D77D552D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28556" y="4677071"/>
            <a:ext cx="631296" cy="631296"/>
          </a:xfrm>
          <a:prstGeom prst="rect">
            <a:avLst/>
          </a:prstGeom>
        </p:spPr>
      </p:pic>
    </p:spTree>
    <p:extLst>
      <p:ext uri="{BB962C8B-B14F-4D97-AF65-F5344CB8AC3E}">
        <p14:creationId xmlns:p14="http://schemas.microsoft.com/office/powerpoint/2010/main" val="1326996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092C7B4-E102-7977-B7B3-D91DAA2F93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srgbClr val="FFFFFF"/>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1" lang="ja-JP" altLang="en-US" sz="1100" b="0" i="0" u="none" strike="noStrike" kern="1200" cap="none" spc="0" normalizeH="0" baseline="0" noProof="0">
              <a:ln>
                <a:noFill/>
              </a:ln>
              <a:solidFill>
                <a:srgbClr val="FFFFFF"/>
              </a:solidFill>
              <a:effectLst/>
              <a:uLnTx/>
              <a:uFillTx/>
              <a:latin typeface="Meiryo UI" panose="020B0604030504040204" pitchFamily="34" charset="-128"/>
              <a:ea typeface="Meiryo UI" panose="020B0604030504040204" pitchFamily="34" charset="-128"/>
              <a:cs typeface="+mn-cs"/>
            </a:endParaRPr>
          </a:p>
        </p:txBody>
      </p:sp>
      <p:sp>
        <p:nvSpPr>
          <p:cNvPr id="12" name="タイトル 4">
            <a:extLst>
              <a:ext uri="{FF2B5EF4-FFF2-40B4-BE49-F238E27FC236}">
                <a16:creationId xmlns:a16="http://schemas.microsoft.com/office/drawing/2014/main" id="{B91E765E-D9DE-E3E7-C351-550149925945}"/>
              </a:ext>
            </a:extLst>
          </p:cNvPr>
          <p:cNvSpPr>
            <a:spLocks noGrp="1"/>
          </p:cNvSpPr>
          <p:nvPr>
            <p:ph type="title"/>
          </p:nvPr>
        </p:nvSpPr>
        <p:spPr>
          <a:xfrm>
            <a:off x="694553" y="199480"/>
            <a:ext cx="8063871" cy="676276"/>
          </a:xfrm>
        </p:spPr>
        <p:txBody>
          <a:bodyPr/>
          <a:lstStyle/>
          <a:p>
            <a:r>
              <a:rPr kumimoji="1" lang="ja-JP" altLang="en-US" sz="3600" b="1" dirty="0">
                <a:latin typeface="Meiryo UI" panose="020B0604030504040204" pitchFamily="50" charset="-128"/>
                <a:ea typeface="Meiryo UI" panose="020B0604030504040204" pitchFamily="50" charset="-128"/>
              </a:rPr>
              <a:t>デジタル基盤機能 </a:t>
            </a:r>
            <a:r>
              <a:rPr kumimoji="1" lang="en-US" altLang="ja-JP" sz="3600" b="1" dirty="0">
                <a:latin typeface="Meiryo UI" panose="020B0604030504040204" pitchFamily="50" charset="-128"/>
                <a:ea typeface="Meiryo UI" panose="020B0604030504040204" pitchFamily="50" charset="-128"/>
              </a:rPr>
              <a:t>- </a:t>
            </a:r>
            <a:r>
              <a:rPr lang="ja-JP" altLang="en-US" sz="3600" dirty="0">
                <a:latin typeface="Meiryo UI" panose="020B0604030504040204" pitchFamily="50" charset="-128"/>
                <a:ea typeface="Meiryo UI" panose="020B0604030504040204" pitchFamily="50" charset="-128"/>
              </a:rPr>
              <a:t>認証・認可機能</a:t>
            </a:r>
            <a:endParaRPr lang="ja-JP" altLang="en-US" dirty="0"/>
          </a:p>
        </p:txBody>
      </p:sp>
      <p:sp>
        <p:nvSpPr>
          <p:cNvPr id="8" name="テキスト ボックス 7">
            <a:extLst>
              <a:ext uri="{FF2B5EF4-FFF2-40B4-BE49-F238E27FC236}">
                <a16:creationId xmlns:a16="http://schemas.microsoft.com/office/drawing/2014/main" id="{A2611F44-8C39-7B5D-AD5E-883A1F5867B4}"/>
              </a:ext>
            </a:extLst>
          </p:cNvPr>
          <p:cNvSpPr txBox="1"/>
          <p:nvPr/>
        </p:nvSpPr>
        <p:spPr>
          <a:xfrm>
            <a:off x="344293" y="1307968"/>
            <a:ext cx="115909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認証と認可機能で、</a:t>
            </a:r>
            <a:r>
              <a:rPr kumimoji="1" lang="ja-JP" altLang="en-US" sz="24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特定の相手だけに、契約した条件でデータ連携が可能</a:t>
            </a:r>
            <a:endParaRPr kumimoji="1" lang="en-US" altLang="ja-JP" sz="24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C9A4B08F-4E57-6228-9C0F-B65C6BB58913}"/>
              </a:ext>
            </a:extLst>
          </p:cNvPr>
          <p:cNvSpPr txBox="1"/>
          <p:nvPr/>
        </p:nvSpPr>
        <p:spPr>
          <a:xfrm>
            <a:off x="668931" y="1989138"/>
            <a:ext cx="5296304"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．認証とは</a:t>
            </a:r>
            <a:endParaRPr kumimoji="1" lang="en-US" altLang="ja-JP"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データ利用者が本人であることを確かめる</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rgbClr val="000000"/>
                </a:solidFill>
                <a:latin typeface="Meiryo UI" panose="020B0604030504040204" pitchFamily="50" charset="-128"/>
                <a:ea typeface="Meiryo UI" panose="020B0604030504040204" pitchFamily="50" charset="-128"/>
              </a:rPr>
              <a:t>　・事前に「</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利用者情報」を登録し管理する</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rgbClr val="000000"/>
                </a:solidFill>
                <a:latin typeface="Meiryo UI" panose="020B0604030504040204" pitchFamily="50" charset="-128"/>
                <a:ea typeface="Meiryo UI" panose="020B0604030504040204" pitchFamily="50" charset="-128"/>
              </a:rPr>
              <a:t>　・利用者が本人である場合、各種機能やデータの利用できる</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．認可とは</a:t>
            </a:r>
            <a:endParaRPr kumimoji="1" lang="en-US" altLang="ja-JP"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契約条件に基づき、データ利用者の利用を許可する</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・契約締結時 ：データ利用者の</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契約</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条件を登録</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・データ連携時：データ提供側の機能で利用者が契約条件を</a:t>
            </a:r>
            <a:endPar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満たしている場合、データ利用を許可</a:t>
            </a:r>
            <a:endPar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a:defRPr/>
            </a:pPr>
            <a:r>
              <a:rPr kumimoji="1" lang="ja-JP" altLang="en-US"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メリット</a:t>
            </a:r>
            <a:endParaRPr kumimoji="1" lang="en-US" altLang="ja-JP"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データ提供者は特定の相手とのみ契約した条件でデータ連携ができる</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コンテンツ プレースホルダー 7">
            <a:extLst>
              <a:ext uri="{FF2B5EF4-FFF2-40B4-BE49-F238E27FC236}">
                <a16:creationId xmlns:a16="http://schemas.microsoft.com/office/drawing/2014/main" id="{39FFDEAE-DF09-73E8-8B35-59D4B8D1E94A}"/>
              </a:ext>
            </a:extLst>
          </p:cNvPr>
          <p:cNvSpPr txBox="1">
            <a:spLocks/>
          </p:cNvSpPr>
          <p:nvPr/>
        </p:nvSpPr>
        <p:spPr bwMode="auto">
          <a:xfrm>
            <a:off x="708562" y="6524258"/>
            <a:ext cx="4304872" cy="230189"/>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8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出典：</a:t>
            </a:r>
            <a:r>
              <a:rPr lang="ja-JP" altLang="en-US" sz="800" dirty="0">
                <a:hlinkClick r:id="rId3"/>
              </a:rPr>
              <a:t>分野間データ連携基盤「</a:t>
            </a:r>
            <a:r>
              <a:rPr lang="en-US" altLang="ja-JP" sz="800" dirty="0">
                <a:hlinkClick r:id="rId3"/>
              </a:rPr>
              <a:t>CADDE</a:t>
            </a:r>
            <a:r>
              <a:rPr lang="ja-JP" altLang="en-US" sz="800" dirty="0">
                <a:hlinkClick r:id="rId3"/>
              </a:rPr>
              <a:t>」に係る主要機能の外部仕様書</a:t>
            </a:r>
            <a:r>
              <a:rPr lang="ja-JP" altLang="en-US" sz="800" dirty="0">
                <a:solidFill>
                  <a:schemeClr val="tx2"/>
                </a:solidFill>
              </a:rPr>
              <a:t>を参考に</a:t>
            </a:r>
            <a:r>
              <a:rPr lang="en-US" altLang="ja-JP" sz="800" dirty="0">
                <a:solidFill>
                  <a:schemeClr val="tx2"/>
                </a:solidFill>
              </a:rPr>
              <a:t>IPA</a:t>
            </a:r>
            <a:r>
              <a:rPr lang="ja-JP" altLang="en-US" sz="800" dirty="0">
                <a:solidFill>
                  <a:schemeClr val="tx2"/>
                </a:solidFill>
              </a:rPr>
              <a:t>で作成</a:t>
            </a:r>
            <a:endParaRPr kumimoji="1" lang="ja-JP" altLang="en-US" sz="800" b="0" i="0" u="none" strike="noStrike" kern="0" cap="none" spc="0" normalizeH="0" baseline="0" noProof="0" dirty="0">
              <a:ln>
                <a:noFill/>
              </a:ln>
              <a:solidFill>
                <a:schemeClr val="tx2"/>
              </a:solidFill>
              <a:effectLst/>
              <a:uLnTx/>
              <a:uFillTx/>
              <a:latin typeface="Meiryo UI" panose="020B0604030504040204" pitchFamily="34" charset="-128"/>
              <a:ea typeface="Meiryo UI" panose="020B0604030504040204" pitchFamily="34" charset="-128"/>
              <a:cs typeface="+mn-cs"/>
            </a:endParaRPr>
          </a:p>
        </p:txBody>
      </p:sp>
      <p:sp>
        <p:nvSpPr>
          <p:cNvPr id="34" name="正方形/長方形 33">
            <a:extLst>
              <a:ext uri="{FF2B5EF4-FFF2-40B4-BE49-F238E27FC236}">
                <a16:creationId xmlns:a16="http://schemas.microsoft.com/office/drawing/2014/main" id="{CC7AC641-5938-8A7F-A719-7ECCAF9F4EFD}"/>
              </a:ext>
            </a:extLst>
          </p:cNvPr>
          <p:cNvSpPr/>
          <p:nvPr/>
        </p:nvSpPr>
        <p:spPr>
          <a:xfrm>
            <a:off x="6096000" y="1762713"/>
            <a:ext cx="5765975" cy="213872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11978EE6-3D1C-1AEC-4C97-910170D6E166}"/>
              </a:ext>
            </a:extLst>
          </p:cNvPr>
          <p:cNvSpPr/>
          <p:nvPr/>
        </p:nvSpPr>
        <p:spPr>
          <a:xfrm>
            <a:off x="6102306" y="1769269"/>
            <a:ext cx="5765974" cy="301920"/>
          </a:xfrm>
          <a:prstGeom prst="rect">
            <a:avLst/>
          </a:prstGeom>
          <a:solidFill>
            <a:srgbClr val="7F9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1.</a:t>
            </a:r>
            <a:r>
              <a:rPr kumimoji="1" lang="ja-JP" altLang="en-US" sz="2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認証</a:t>
            </a:r>
            <a:endParaRPr kumimoji="1" lang="en-US" altLang="ja-JP" sz="2000" b="0" i="0" u="none" strike="noStrike" kern="1200" cap="none" spc="0" normalizeH="0" baseline="0" noProof="0" dirty="0">
              <a:ln>
                <a:noFill/>
              </a:ln>
              <a:solidFill>
                <a:schemeClr val="bg1"/>
              </a:solidFill>
              <a:effectLst/>
              <a:uLnTx/>
              <a:uFillTx/>
              <a:latin typeface="Meiryo UI"/>
              <a:ea typeface="Meiryo UI"/>
              <a:cs typeface="+mn-cs"/>
            </a:endParaRPr>
          </a:p>
        </p:txBody>
      </p:sp>
      <p:sp>
        <p:nvSpPr>
          <p:cNvPr id="14" name="四角形: 角を丸くする 13">
            <a:extLst>
              <a:ext uri="{FF2B5EF4-FFF2-40B4-BE49-F238E27FC236}">
                <a16:creationId xmlns:a16="http://schemas.microsoft.com/office/drawing/2014/main" id="{4EAFD49A-3F55-2FB1-9472-CDBCF3145F50}"/>
              </a:ext>
            </a:extLst>
          </p:cNvPr>
          <p:cNvSpPr/>
          <p:nvPr/>
        </p:nvSpPr>
        <p:spPr>
          <a:xfrm>
            <a:off x="8124175" y="2201357"/>
            <a:ext cx="1933574" cy="1624076"/>
          </a:xfrm>
          <a:prstGeom prst="roundRect">
            <a:avLst>
              <a:gd name="adj" fmla="val 493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dirty="0">
                <a:solidFill>
                  <a:schemeClr val="bg1"/>
                </a:solidFill>
              </a:rPr>
              <a:t>認証サービス</a:t>
            </a:r>
          </a:p>
        </p:txBody>
      </p:sp>
      <p:sp>
        <p:nvSpPr>
          <p:cNvPr id="15" name="四角形: 角を丸くする 14">
            <a:extLst>
              <a:ext uri="{FF2B5EF4-FFF2-40B4-BE49-F238E27FC236}">
                <a16:creationId xmlns:a16="http://schemas.microsoft.com/office/drawing/2014/main" id="{CB2F0529-C5AE-F656-EE74-C1A4EE7583A8}"/>
              </a:ext>
            </a:extLst>
          </p:cNvPr>
          <p:cNvSpPr/>
          <p:nvPr/>
        </p:nvSpPr>
        <p:spPr bwMode="auto">
          <a:xfrm>
            <a:off x="8294120" y="3249164"/>
            <a:ext cx="1543826" cy="430254"/>
          </a:xfrm>
          <a:prstGeom prst="roundRect">
            <a:avLst/>
          </a:prstGeom>
          <a:solidFill>
            <a:schemeClr val="bg1"/>
          </a:solidFill>
          <a:ln w="12700">
            <a:solidFill>
              <a:srgbClr val="002060"/>
            </a:solidFill>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データ利用者</a:t>
            </a:r>
            <a:r>
              <a:rPr lang="ja-JP" altLang="en-US" sz="1400" b="1" dirty="0">
                <a:solidFill>
                  <a:prstClr val="black"/>
                </a:solidFill>
                <a:latin typeface="Meiryo UI" panose="020B0604030504040204" pitchFamily="50" charset="-128"/>
                <a:ea typeface="Meiryo UI" panose="020B0604030504040204" pitchFamily="50" charset="-128"/>
              </a:rPr>
              <a:t>認証</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矢印: 左 17">
            <a:extLst>
              <a:ext uri="{FF2B5EF4-FFF2-40B4-BE49-F238E27FC236}">
                <a16:creationId xmlns:a16="http://schemas.microsoft.com/office/drawing/2014/main" id="{1217263B-29EF-4AB8-8446-5B782B3F9CB9}"/>
              </a:ext>
            </a:extLst>
          </p:cNvPr>
          <p:cNvSpPr/>
          <p:nvPr/>
        </p:nvSpPr>
        <p:spPr>
          <a:xfrm>
            <a:off x="9647914" y="2653554"/>
            <a:ext cx="1336493" cy="413928"/>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FFFF"/>
                </a:solidFill>
                <a:effectLst/>
                <a:uLnTx/>
                <a:uFillTx/>
                <a:latin typeface="Meiryo UI"/>
                <a:ea typeface="Meiryo UI"/>
                <a:cs typeface="+mn-cs"/>
              </a:rPr>
              <a:t>利用者登録</a:t>
            </a:r>
          </a:p>
        </p:txBody>
      </p:sp>
      <p:sp>
        <p:nvSpPr>
          <p:cNvPr id="19" name="テキスト ボックス 18">
            <a:extLst>
              <a:ext uri="{FF2B5EF4-FFF2-40B4-BE49-F238E27FC236}">
                <a16:creationId xmlns:a16="http://schemas.microsoft.com/office/drawing/2014/main" id="{5FCE6B58-2D98-A229-E409-E435C2CA226B}"/>
              </a:ext>
            </a:extLst>
          </p:cNvPr>
          <p:cNvSpPr txBox="1"/>
          <p:nvPr/>
        </p:nvSpPr>
        <p:spPr>
          <a:xfrm>
            <a:off x="6110915" y="2139009"/>
            <a:ext cx="1524546" cy="338554"/>
          </a:xfrm>
          <a:prstGeom prst="rect">
            <a:avLst/>
          </a:prstGeom>
          <a:noFill/>
          <a:ln>
            <a:noFill/>
          </a:ln>
        </p:spPr>
        <p:txBody>
          <a:bodyPr wrap="square" rtlCol="0">
            <a:spAutoFit/>
          </a:bodyPr>
          <a:lstStyle/>
          <a:p>
            <a:pPr marL="0" marR="0" lvl="0" indent="0" defTabSz="914423"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事前</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0" name="グラフィックス 19" descr="ノート PC 単色塗りつぶし">
            <a:extLst>
              <a:ext uri="{FF2B5EF4-FFF2-40B4-BE49-F238E27FC236}">
                <a16:creationId xmlns:a16="http://schemas.microsoft.com/office/drawing/2014/main" id="{50D30F46-2EF8-DDC8-4BD5-BFD44AE0AE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75091" y="2536128"/>
            <a:ext cx="630611" cy="630611"/>
          </a:xfrm>
          <a:prstGeom prst="rect">
            <a:avLst/>
          </a:prstGeom>
        </p:spPr>
      </p:pic>
      <p:sp>
        <p:nvSpPr>
          <p:cNvPr id="21" name="矢印: 左右 20">
            <a:extLst>
              <a:ext uri="{FF2B5EF4-FFF2-40B4-BE49-F238E27FC236}">
                <a16:creationId xmlns:a16="http://schemas.microsoft.com/office/drawing/2014/main" id="{ED2C2966-8F2A-82DF-0B8A-BE5A1E0282AB}"/>
              </a:ext>
            </a:extLst>
          </p:cNvPr>
          <p:cNvSpPr/>
          <p:nvPr/>
        </p:nvSpPr>
        <p:spPr>
          <a:xfrm>
            <a:off x="9817353" y="3228521"/>
            <a:ext cx="1229607" cy="434622"/>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FFFF"/>
                </a:solidFill>
                <a:effectLst/>
                <a:uLnTx/>
                <a:uFillTx/>
                <a:latin typeface="Meiryo UI"/>
                <a:ea typeface="Meiryo UI"/>
                <a:cs typeface="+mn-cs"/>
              </a:rPr>
              <a:t>認証</a:t>
            </a:r>
          </a:p>
        </p:txBody>
      </p:sp>
      <p:sp>
        <p:nvSpPr>
          <p:cNvPr id="22" name="テキスト ボックス 21">
            <a:extLst>
              <a:ext uri="{FF2B5EF4-FFF2-40B4-BE49-F238E27FC236}">
                <a16:creationId xmlns:a16="http://schemas.microsoft.com/office/drawing/2014/main" id="{44CEF97A-D7C5-CDE4-7BDE-56728AE64F2D}"/>
              </a:ext>
            </a:extLst>
          </p:cNvPr>
          <p:cNvSpPr txBox="1"/>
          <p:nvPr/>
        </p:nvSpPr>
        <p:spPr>
          <a:xfrm>
            <a:off x="6096000" y="3188766"/>
            <a:ext cx="2020928" cy="338554"/>
          </a:xfrm>
          <a:prstGeom prst="rect">
            <a:avLst/>
          </a:prstGeom>
          <a:noFill/>
          <a:ln>
            <a:noFill/>
          </a:ln>
        </p:spPr>
        <p:txBody>
          <a:bodyPr wrap="square" rtlCol="0">
            <a:spAutoFit/>
          </a:bodyPr>
          <a:lstStyle/>
          <a:p>
            <a:pPr marL="0" marR="0" lvl="0" indent="0" defTabSz="914423"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機能・データ利用時</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テキスト ボックス 22">
            <a:extLst>
              <a:ext uri="{FF2B5EF4-FFF2-40B4-BE49-F238E27FC236}">
                <a16:creationId xmlns:a16="http://schemas.microsoft.com/office/drawing/2014/main" id="{34030026-51DB-3D2D-997A-9A27ADC5F678}"/>
              </a:ext>
            </a:extLst>
          </p:cNvPr>
          <p:cNvSpPr txBox="1"/>
          <p:nvPr/>
        </p:nvSpPr>
        <p:spPr>
          <a:xfrm>
            <a:off x="10816046" y="3582555"/>
            <a:ext cx="1059112" cy="276999"/>
          </a:xfrm>
          <a:prstGeom prst="rect">
            <a:avLst/>
          </a:prstGeom>
          <a:noFill/>
          <a:ln>
            <a:noFill/>
          </a:ln>
        </p:spPr>
        <p:txBody>
          <a:bodyPr wrap="square" rtlCol="0">
            <a:spAutoFit/>
          </a:bodyPr>
          <a:lstStyle/>
          <a:p>
            <a:pPr marL="0" marR="0" lvl="0" indent="0" defTabSz="914423"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データ利用者</a:t>
            </a:r>
          </a:p>
        </p:txBody>
      </p:sp>
      <p:sp>
        <p:nvSpPr>
          <p:cNvPr id="24" name="正方形/長方形 23">
            <a:extLst>
              <a:ext uri="{FF2B5EF4-FFF2-40B4-BE49-F238E27FC236}">
                <a16:creationId xmlns:a16="http://schemas.microsoft.com/office/drawing/2014/main" id="{975E9855-4D47-4C15-62EB-63382E59FC75}"/>
              </a:ext>
            </a:extLst>
          </p:cNvPr>
          <p:cNvSpPr/>
          <p:nvPr/>
        </p:nvSpPr>
        <p:spPr>
          <a:xfrm>
            <a:off x="6096000" y="4028158"/>
            <a:ext cx="5765975" cy="267765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正方形/長方形 25">
            <a:extLst>
              <a:ext uri="{FF2B5EF4-FFF2-40B4-BE49-F238E27FC236}">
                <a16:creationId xmlns:a16="http://schemas.microsoft.com/office/drawing/2014/main" id="{189ECAB9-E112-F6C6-D858-DC98F1350EB9}"/>
              </a:ext>
            </a:extLst>
          </p:cNvPr>
          <p:cNvSpPr/>
          <p:nvPr/>
        </p:nvSpPr>
        <p:spPr>
          <a:xfrm>
            <a:off x="6102306" y="4034108"/>
            <a:ext cx="5765974" cy="301920"/>
          </a:xfrm>
          <a:prstGeom prst="rect">
            <a:avLst/>
          </a:prstGeom>
          <a:solidFill>
            <a:srgbClr val="7F9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2.</a:t>
            </a:r>
            <a:r>
              <a:rPr lang="ja-JP" altLang="en-US" sz="2000" b="1" dirty="0">
                <a:solidFill>
                  <a:schemeClr val="bg1"/>
                </a:solidFill>
                <a:latin typeface="Meiryo UI" panose="020B0604030504040204" pitchFamily="50" charset="-128"/>
                <a:ea typeface="Meiryo UI" panose="020B0604030504040204" pitchFamily="50" charset="-128"/>
              </a:rPr>
              <a:t>認可</a:t>
            </a:r>
            <a:endParaRPr kumimoji="1" lang="en-US" altLang="ja-JP" sz="2000" b="0" i="0" u="none" strike="noStrike" kern="1200" cap="none" spc="0" normalizeH="0" baseline="0" noProof="0" dirty="0">
              <a:ln>
                <a:noFill/>
              </a:ln>
              <a:solidFill>
                <a:schemeClr val="bg1"/>
              </a:solidFill>
              <a:effectLst/>
              <a:uLnTx/>
              <a:uFillTx/>
              <a:latin typeface="Meiryo UI"/>
              <a:ea typeface="Meiryo UI"/>
              <a:cs typeface="+mn-cs"/>
            </a:endParaRPr>
          </a:p>
        </p:txBody>
      </p:sp>
      <p:sp>
        <p:nvSpPr>
          <p:cNvPr id="27" name="四角形: 角を丸くする 26">
            <a:extLst>
              <a:ext uri="{FF2B5EF4-FFF2-40B4-BE49-F238E27FC236}">
                <a16:creationId xmlns:a16="http://schemas.microsoft.com/office/drawing/2014/main" id="{CFE2A53E-DD09-9475-5EBE-5345ED80EE53}"/>
              </a:ext>
            </a:extLst>
          </p:cNvPr>
          <p:cNvSpPr/>
          <p:nvPr/>
        </p:nvSpPr>
        <p:spPr>
          <a:xfrm>
            <a:off x="8124175" y="4422120"/>
            <a:ext cx="1933574" cy="2102138"/>
          </a:xfrm>
          <a:prstGeom prst="roundRect">
            <a:avLst>
              <a:gd name="adj" fmla="val 4935"/>
            </a:avLst>
          </a:prstGeom>
          <a:solidFill>
            <a:srgbClr val="7F9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dirty="0">
                <a:solidFill>
                  <a:schemeClr val="bg1"/>
                </a:solidFill>
              </a:rPr>
              <a:t>デジタル基盤</a:t>
            </a:r>
            <a:endParaRPr kumimoji="1" lang="ja-JP" altLang="en-US" dirty="0">
              <a:solidFill>
                <a:schemeClr val="bg1"/>
              </a:solidFill>
            </a:endParaRPr>
          </a:p>
        </p:txBody>
      </p:sp>
      <p:sp>
        <p:nvSpPr>
          <p:cNvPr id="28" name="四角形: 角を丸くする 27">
            <a:extLst>
              <a:ext uri="{FF2B5EF4-FFF2-40B4-BE49-F238E27FC236}">
                <a16:creationId xmlns:a16="http://schemas.microsoft.com/office/drawing/2014/main" id="{8382327F-CA71-E3B5-9131-B9E9DA875E6C}"/>
              </a:ext>
            </a:extLst>
          </p:cNvPr>
          <p:cNvSpPr/>
          <p:nvPr/>
        </p:nvSpPr>
        <p:spPr bwMode="auto">
          <a:xfrm>
            <a:off x="8273528" y="5836567"/>
            <a:ext cx="1543826" cy="430254"/>
          </a:xfrm>
          <a:prstGeom prst="roundRect">
            <a:avLst/>
          </a:prstGeom>
          <a:solidFill>
            <a:schemeClr val="bg1"/>
          </a:solidFill>
          <a:ln w="12700">
            <a:solidFill>
              <a:srgbClr val="002060"/>
            </a:solidFill>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データ利用の</a:t>
            </a:r>
            <a:r>
              <a:rPr lang="ja-JP" altLang="en-US" sz="1400" b="1" dirty="0">
                <a:solidFill>
                  <a:prstClr val="black"/>
                </a:solidFill>
                <a:latin typeface="Meiryo UI" panose="020B0604030504040204" pitchFamily="50" charset="-128"/>
                <a:ea typeface="Meiryo UI" panose="020B0604030504040204" pitchFamily="50" charset="-128"/>
              </a:rPr>
              <a:t>認可</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1" name="テキスト ボックス 30">
            <a:extLst>
              <a:ext uri="{FF2B5EF4-FFF2-40B4-BE49-F238E27FC236}">
                <a16:creationId xmlns:a16="http://schemas.microsoft.com/office/drawing/2014/main" id="{95293581-A456-6112-2605-104B0160B952}"/>
              </a:ext>
            </a:extLst>
          </p:cNvPr>
          <p:cNvSpPr txBox="1"/>
          <p:nvPr/>
        </p:nvSpPr>
        <p:spPr>
          <a:xfrm>
            <a:off x="6108944" y="4326200"/>
            <a:ext cx="1752102" cy="338554"/>
          </a:xfrm>
          <a:prstGeom prst="rect">
            <a:avLst/>
          </a:prstGeom>
          <a:noFill/>
          <a:ln>
            <a:noFill/>
          </a:ln>
        </p:spPr>
        <p:txBody>
          <a:bodyPr wrap="square" rtlCol="0">
            <a:spAutoFit/>
          </a:bodyPr>
          <a:lstStyle/>
          <a:p>
            <a:pPr marL="0" marR="0" lvl="0" indent="0" defTabSz="914423"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契約締結時</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矢印: 右 32">
            <a:extLst>
              <a:ext uri="{FF2B5EF4-FFF2-40B4-BE49-F238E27FC236}">
                <a16:creationId xmlns:a16="http://schemas.microsoft.com/office/drawing/2014/main" id="{D907EA25-2938-25B7-80AD-3208BDF992E4}"/>
              </a:ext>
            </a:extLst>
          </p:cNvPr>
          <p:cNvSpPr/>
          <p:nvPr/>
        </p:nvSpPr>
        <p:spPr>
          <a:xfrm>
            <a:off x="9824196" y="5848662"/>
            <a:ext cx="956365" cy="43462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FFFF"/>
                </a:solidFill>
                <a:effectLst/>
                <a:uLnTx/>
                <a:uFillTx/>
                <a:latin typeface="Meiryo UI"/>
                <a:ea typeface="Meiryo UI"/>
                <a:cs typeface="+mn-cs"/>
              </a:rPr>
              <a:t>データ利用</a:t>
            </a:r>
          </a:p>
        </p:txBody>
      </p:sp>
      <p:sp>
        <p:nvSpPr>
          <p:cNvPr id="36" name="テキスト ボックス 35">
            <a:extLst>
              <a:ext uri="{FF2B5EF4-FFF2-40B4-BE49-F238E27FC236}">
                <a16:creationId xmlns:a16="http://schemas.microsoft.com/office/drawing/2014/main" id="{FC32494F-6C21-E6AA-1243-ECBD85E39430}"/>
              </a:ext>
            </a:extLst>
          </p:cNvPr>
          <p:cNvSpPr txBox="1"/>
          <p:nvPr/>
        </p:nvSpPr>
        <p:spPr>
          <a:xfrm>
            <a:off x="10493282" y="6331732"/>
            <a:ext cx="1059112" cy="276999"/>
          </a:xfrm>
          <a:prstGeom prst="rect">
            <a:avLst/>
          </a:prstGeom>
          <a:noFill/>
          <a:ln>
            <a:noFill/>
          </a:ln>
        </p:spPr>
        <p:txBody>
          <a:bodyPr wrap="square" rtlCol="0">
            <a:spAutoFit/>
          </a:bodyPr>
          <a:lstStyle/>
          <a:p>
            <a:pPr marL="0" marR="0" lvl="0" indent="0" defTabSz="914423"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データ利用者</a:t>
            </a:r>
          </a:p>
        </p:txBody>
      </p:sp>
      <p:sp>
        <p:nvSpPr>
          <p:cNvPr id="38" name="テキスト ボックス 37">
            <a:extLst>
              <a:ext uri="{FF2B5EF4-FFF2-40B4-BE49-F238E27FC236}">
                <a16:creationId xmlns:a16="http://schemas.microsoft.com/office/drawing/2014/main" id="{0EA0D8B9-F08B-CE2F-EC3F-CDAA140AF857}"/>
              </a:ext>
            </a:extLst>
          </p:cNvPr>
          <p:cNvSpPr txBox="1"/>
          <p:nvPr/>
        </p:nvSpPr>
        <p:spPr>
          <a:xfrm>
            <a:off x="6135458" y="6404398"/>
            <a:ext cx="1489933" cy="276999"/>
          </a:xfrm>
          <a:prstGeom prst="rect">
            <a:avLst/>
          </a:prstGeom>
          <a:noFill/>
          <a:ln>
            <a:noFill/>
          </a:ln>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データ提供側の機能</a:t>
            </a:r>
          </a:p>
        </p:txBody>
      </p:sp>
      <p:sp>
        <p:nvSpPr>
          <p:cNvPr id="40" name="矢印: 左 39">
            <a:extLst>
              <a:ext uri="{FF2B5EF4-FFF2-40B4-BE49-F238E27FC236}">
                <a16:creationId xmlns:a16="http://schemas.microsoft.com/office/drawing/2014/main" id="{FB920D3F-1DCE-FE32-4A51-A05C77DF79D8}"/>
              </a:ext>
            </a:extLst>
          </p:cNvPr>
          <p:cNvSpPr/>
          <p:nvPr/>
        </p:nvSpPr>
        <p:spPr>
          <a:xfrm flipH="1">
            <a:off x="7247820" y="5871670"/>
            <a:ext cx="1033115" cy="413928"/>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FFFF"/>
                </a:solidFill>
                <a:effectLst/>
                <a:uLnTx/>
                <a:uFillTx/>
                <a:latin typeface="Meiryo UI"/>
                <a:ea typeface="Meiryo UI"/>
                <a:cs typeface="+mn-cs"/>
              </a:rPr>
              <a:t>許可</a:t>
            </a:r>
          </a:p>
        </p:txBody>
      </p:sp>
      <p:cxnSp>
        <p:nvCxnSpPr>
          <p:cNvPr id="42" name="直線コネクタ 41">
            <a:extLst>
              <a:ext uri="{FF2B5EF4-FFF2-40B4-BE49-F238E27FC236}">
                <a16:creationId xmlns:a16="http://schemas.microsoft.com/office/drawing/2014/main" id="{5C906E71-3E31-4DC5-D342-04781B766C00}"/>
              </a:ext>
            </a:extLst>
          </p:cNvPr>
          <p:cNvCxnSpPr>
            <a:cxnSpLocks/>
          </p:cNvCxnSpPr>
          <p:nvPr/>
        </p:nvCxnSpPr>
        <p:spPr>
          <a:xfrm flipV="1">
            <a:off x="6127478" y="3173160"/>
            <a:ext cx="5678241" cy="308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95C25AB4-56F9-FBE9-5751-F0FB7FDECA8D}"/>
              </a:ext>
            </a:extLst>
          </p:cNvPr>
          <p:cNvCxnSpPr>
            <a:cxnSpLocks/>
          </p:cNvCxnSpPr>
          <p:nvPr/>
        </p:nvCxnSpPr>
        <p:spPr>
          <a:xfrm>
            <a:off x="6235312" y="5452621"/>
            <a:ext cx="5570407"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810331AB-5855-69E3-028E-8C77573BB831}"/>
              </a:ext>
            </a:extLst>
          </p:cNvPr>
          <p:cNvSpPr txBox="1"/>
          <p:nvPr/>
        </p:nvSpPr>
        <p:spPr>
          <a:xfrm>
            <a:off x="6096000" y="5461992"/>
            <a:ext cx="1962985" cy="338554"/>
          </a:xfrm>
          <a:prstGeom prst="rect">
            <a:avLst/>
          </a:prstGeom>
          <a:noFill/>
          <a:ln>
            <a:noFill/>
          </a:ln>
        </p:spPr>
        <p:txBody>
          <a:bodyPr wrap="square" rtlCol="0">
            <a:spAutoFit/>
          </a:bodyPr>
          <a:lstStyle/>
          <a:p>
            <a:pPr marL="0" marR="0" lvl="0" indent="0" defTabSz="914423"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データ連携時</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60" name="直線コネクタ 59">
            <a:extLst>
              <a:ext uri="{FF2B5EF4-FFF2-40B4-BE49-F238E27FC236}">
                <a16:creationId xmlns:a16="http://schemas.microsoft.com/office/drawing/2014/main" id="{5643006A-3181-64B0-5FA8-7104C9384286}"/>
              </a:ext>
            </a:extLst>
          </p:cNvPr>
          <p:cNvCxnSpPr>
            <a:cxnSpLocks/>
            <a:endCxn id="1039" idx="1"/>
          </p:cNvCxnSpPr>
          <p:nvPr/>
        </p:nvCxnSpPr>
        <p:spPr>
          <a:xfrm flipV="1">
            <a:off x="7208581" y="5016068"/>
            <a:ext cx="1409576" cy="925393"/>
          </a:xfrm>
          <a:prstGeom prst="line">
            <a:avLst/>
          </a:prstGeom>
          <a:ln w="19050">
            <a:solidFill>
              <a:srgbClr val="24235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24" name="テキスト ボックス 1023">
            <a:extLst>
              <a:ext uri="{FF2B5EF4-FFF2-40B4-BE49-F238E27FC236}">
                <a16:creationId xmlns:a16="http://schemas.microsoft.com/office/drawing/2014/main" id="{9E99BB08-F631-7A33-3D26-07E79FB595AD}"/>
              </a:ext>
            </a:extLst>
          </p:cNvPr>
          <p:cNvSpPr txBox="1"/>
          <p:nvPr/>
        </p:nvSpPr>
        <p:spPr>
          <a:xfrm>
            <a:off x="7642788" y="5578362"/>
            <a:ext cx="556064" cy="276999"/>
          </a:xfrm>
          <a:prstGeom prst="rect">
            <a:avLst/>
          </a:prstGeom>
          <a:noFill/>
          <a:ln>
            <a:noFill/>
          </a:ln>
        </p:spPr>
        <p:txBody>
          <a:bodyPr wrap="square" rtlCol="0">
            <a:spAutoFit/>
          </a:bodyPr>
          <a:lstStyle/>
          <a:p>
            <a:pPr marL="0" marR="0" lvl="0" indent="0" defTabSz="914423"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参照</a:t>
            </a:r>
          </a:p>
        </p:txBody>
      </p:sp>
      <p:sp>
        <p:nvSpPr>
          <p:cNvPr id="1028" name="四角形: 角を丸くする 1027">
            <a:extLst>
              <a:ext uri="{FF2B5EF4-FFF2-40B4-BE49-F238E27FC236}">
                <a16:creationId xmlns:a16="http://schemas.microsoft.com/office/drawing/2014/main" id="{FC035A82-E6DB-DAC0-A2D7-1DC58CB894CC}"/>
              </a:ext>
            </a:extLst>
          </p:cNvPr>
          <p:cNvSpPr/>
          <p:nvPr/>
        </p:nvSpPr>
        <p:spPr>
          <a:xfrm>
            <a:off x="6448693" y="5792472"/>
            <a:ext cx="799127" cy="557614"/>
          </a:xfrm>
          <a:prstGeom prst="roundRect">
            <a:avLst>
              <a:gd name="adj" fmla="val 4935"/>
            </a:avLst>
          </a:prstGeom>
          <a:solidFill>
            <a:srgbClr val="7F99E5"/>
          </a:solid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600" dirty="0">
                <a:solidFill>
                  <a:schemeClr val="bg1"/>
                </a:solidFill>
              </a:rPr>
              <a:t>認可機能</a:t>
            </a:r>
          </a:p>
        </p:txBody>
      </p:sp>
      <p:cxnSp>
        <p:nvCxnSpPr>
          <p:cNvPr id="1030" name="コネクタ: 曲線 1029">
            <a:extLst>
              <a:ext uri="{FF2B5EF4-FFF2-40B4-BE49-F238E27FC236}">
                <a16:creationId xmlns:a16="http://schemas.microsoft.com/office/drawing/2014/main" id="{CBC23CD5-71E2-0263-886B-34C5FACF2B3E}"/>
              </a:ext>
            </a:extLst>
          </p:cNvPr>
          <p:cNvCxnSpPr>
            <a:cxnSpLocks/>
            <a:stCxn id="15" idx="1"/>
            <a:endCxn id="1043" idx="1"/>
          </p:cNvCxnSpPr>
          <p:nvPr/>
        </p:nvCxnSpPr>
        <p:spPr>
          <a:xfrm rot="10800000" flipH="1">
            <a:off x="8294119" y="2871605"/>
            <a:ext cx="222863" cy="592687"/>
          </a:xfrm>
          <a:prstGeom prst="curvedConnector3">
            <a:avLst>
              <a:gd name="adj1" fmla="val -102574"/>
            </a:avLst>
          </a:prstGeom>
          <a:ln>
            <a:tailEnd type="triangle"/>
          </a:ln>
        </p:spPr>
        <p:style>
          <a:lnRef idx="1">
            <a:schemeClr val="accent1"/>
          </a:lnRef>
          <a:fillRef idx="0">
            <a:schemeClr val="accent1"/>
          </a:fillRef>
          <a:effectRef idx="0">
            <a:schemeClr val="accent1"/>
          </a:effectRef>
          <a:fontRef idx="minor">
            <a:schemeClr val="tx1"/>
          </a:fontRef>
        </p:style>
      </p:cxnSp>
      <p:sp>
        <p:nvSpPr>
          <p:cNvPr id="1036" name="テキスト ボックス 1035">
            <a:extLst>
              <a:ext uri="{FF2B5EF4-FFF2-40B4-BE49-F238E27FC236}">
                <a16:creationId xmlns:a16="http://schemas.microsoft.com/office/drawing/2014/main" id="{4BE53766-248F-CA55-67D1-13789CB8AD0E}"/>
              </a:ext>
            </a:extLst>
          </p:cNvPr>
          <p:cNvSpPr txBox="1"/>
          <p:nvPr/>
        </p:nvSpPr>
        <p:spPr>
          <a:xfrm>
            <a:off x="7667665" y="2792967"/>
            <a:ext cx="556064" cy="276999"/>
          </a:xfrm>
          <a:prstGeom prst="rect">
            <a:avLst/>
          </a:prstGeom>
          <a:noFill/>
          <a:ln>
            <a:noFill/>
          </a:ln>
        </p:spPr>
        <p:txBody>
          <a:bodyPr wrap="square" rtlCol="0">
            <a:spAutoFit/>
          </a:bodyPr>
          <a:lstStyle/>
          <a:p>
            <a:pPr marL="0" marR="0" lvl="0" indent="0" defTabSz="914423"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参照</a:t>
            </a:r>
          </a:p>
        </p:txBody>
      </p:sp>
      <p:sp>
        <p:nvSpPr>
          <p:cNvPr id="1039" name="四角形: メモ 1038">
            <a:extLst>
              <a:ext uri="{FF2B5EF4-FFF2-40B4-BE49-F238E27FC236}">
                <a16:creationId xmlns:a16="http://schemas.microsoft.com/office/drawing/2014/main" id="{88303B76-7528-4F83-3816-02D571E10386}"/>
              </a:ext>
            </a:extLst>
          </p:cNvPr>
          <p:cNvSpPr/>
          <p:nvPr/>
        </p:nvSpPr>
        <p:spPr bwMode="auto">
          <a:xfrm>
            <a:off x="8618157" y="4853285"/>
            <a:ext cx="1008753" cy="325566"/>
          </a:xfrm>
          <a:prstGeom prst="foldedCorner">
            <a:avLst/>
          </a:prstGeom>
          <a:solidFill>
            <a:schemeClr val="bg1"/>
          </a:solidFill>
          <a:ln w="12700">
            <a:solidFill>
              <a:srgbClr val="002060"/>
            </a:solid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契約条件</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40" name="テキスト ボックス 1039">
            <a:extLst>
              <a:ext uri="{FF2B5EF4-FFF2-40B4-BE49-F238E27FC236}">
                <a16:creationId xmlns:a16="http://schemas.microsoft.com/office/drawing/2014/main" id="{03049AAC-3A79-3C25-82C9-12F21626A344}"/>
              </a:ext>
            </a:extLst>
          </p:cNvPr>
          <p:cNvSpPr txBox="1"/>
          <p:nvPr/>
        </p:nvSpPr>
        <p:spPr>
          <a:xfrm>
            <a:off x="8371570" y="5170536"/>
            <a:ext cx="1489933" cy="276999"/>
          </a:xfrm>
          <a:prstGeom prst="rect">
            <a:avLst/>
          </a:prstGeom>
          <a:noFill/>
          <a:ln>
            <a:noFill/>
          </a:ln>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認可情報</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42" name="テキスト ボックス 1041">
            <a:extLst>
              <a:ext uri="{FF2B5EF4-FFF2-40B4-BE49-F238E27FC236}">
                <a16:creationId xmlns:a16="http://schemas.microsoft.com/office/drawing/2014/main" id="{05A87E51-C3B1-D1F0-7A59-409CE1F71A63}"/>
              </a:ext>
            </a:extLst>
          </p:cNvPr>
          <p:cNvSpPr txBox="1"/>
          <p:nvPr/>
        </p:nvSpPr>
        <p:spPr>
          <a:xfrm>
            <a:off x="6171047" y="4714785"/>
            <a:ext cx="1752102" cy="276999"/>
          </a:xfrm>
          <a:prstGeom prst="rect">
            <a:avLst/>
          </a:prstGeom>
          <a:noFill/>
          <a:ln>
            <a:noFill/>
          </a:ln>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1" lang="en-US" altLang="ja-JP"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契約管理機能を参照</a:t>
            </a:r>
          </a:p>
        </p:txBody>
      </p:sp>
      <p:sp>
        <p:nvSpPr>
          <p:cNvPr id="1043" name="四角形: メモ 1042">
            <a:extLst>
              <a:ext uri="{FF2B5EF4-FFF2-40B4-BE49-F238E27FC236}">
                <a16:creationId xmlns:a16="http://schemas.microsoft.com/office/drawing/2014/main" id="{BE35FA17-43B9-2A5B-395A-D26C9CFA9EEC}"/>
              </a:ext>
            </a:extLst>
          </p:cNvPr>
          <p:cNvSpPr/>
          <p:nvPr/>
        </p:nvSpPr>
        <p:spPr bwMode="auto">
          <a:xfrm>
            <a:off x="8516983" y="2708821"/>
            <a:ext cx="1130931" cy="325566"/>
          </a:xfrm>
          <a:prstGeom prst="foldedCorner">
            <a:avLst/>
          </a:prstGeom>
          <a:solidFill>
            <a:schemeClr val="bg1"/>
          </a:solidFill>
          <a:ln w="12700">
            <a:solidFill>
              <a:srgbClr val="002060"/>
            </a:solid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利用者情報</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グラフィックス 1" descr="オフィス ワーカー (女性) 単色塗りつぶし">
            <a:extLst>
              <a:ext uri="{FF2B5EF4-FFF2-40B4-BE49-F238E27FC236}">
                <a16:creationId xmlns:a16="http://schemas.microsoft.com/office/drawing/2014/main" id="{6DDC5EF1-59E1-49E7-5E2A-5724BC5435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78038" y="3160634"/>
            <a:ext cx="475929" cy="475929"/>
          </a:xfrm>
          <a:prstGeom prst="rect">
            <a:avLst/>
          </a:prstGeom>
        </p:spPr>
      </p:pic>
      <p:pic>
        <p:nvPicPr>
          <p:cNvPr id="3" name="グラフィックス 2" descr="オフィス ワーカー (女性) 単色塗りつぶし">
            <a:extLst>
              <a:ext uri="{FF2B5EF4-FFF2-40B4-BE49-F238E27FC236}">
                <a16:creationId xmlns:a16="http://schemas.microsoft.com/office/drawing/2014/main" id="{E4B7A44D-97E2-B755-D167-0A3FE432523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46442" y="5848662"/>
            <a:ext cx="475929" cy="475929"/>
          </a:xfrm>
          <a:prstGeom prst="rect">
            <a:avLst/>
          </a:prstGeom>
        </p:spPr>
      </p:pic>
    </p:spTree>
    <p:extLst>
      <p:ext uri="{BB962C8B-B14F-4D97-AF65-F5344CB8AC3E}">
        <p14:creationId xmlns:p14="http://schemas.microsoft.com/office/powerpoint/2010/main" val="39084352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092C7B4-E102-7977-B7B3-D91DAA2F93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srgbClr val="FFFFFF"/>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1" lang="ja-JP" altLang="en-US" sz="1100" b="0" i="0" u="none" strike="noStrike" kern="1200" cap="none" spc="0" normalizeH="0" baseline="0" noProof="0">
              <a:ln>
                <a:noFill/>
              </a:ln>
              <a:solidFill>
                <a:srgbClr val="FFFFFF"/>
              </a:solidFill>
              <a:effectLst/>
              <a:uLnTx/>
              <a:uFillTx/>
              <a:latin typeface="Meiryo UI" panose="020B0604030504040204" pitchFamily="34" charset="-128"/>
              <a:ea typeface="Meiryo UI" panose="020B0604030504040204" pitchFamily="34" charset="-128"/>
              <a:cs typeface="+mn-cs"/>
            </a:endParaRPr>
          </a:p>
        </p:txBody>
      </p:sp>
      <p:sp>
        <p:nvSpPr>
          <p:cNvPr id="12" name="タイトル 4">
            <a:extLst>
              <a:ext uri="{FF2B5EF4-FFF2-40B4-BE49-F238E27FC236}">
                <a16:creationId xmlns:a16="http://schemas.microsoft.com/office/drawing/2014/main" id="{B91E765E-D9DE-E3E7-C351-550149925945}"/>
              </a:ext>
            </a:extLst>
          </p:cNvPr>
          <p:cNvSpPr>
            <a:spLocks noGrp="1"/>
          </p:cNvSpPr>
          <p:nvPr>
            <p:ph type="title"/>
          </p:nvPr>
        </p:nvSpPr>
        <p:spPr>
          <a:xfrm>
            <a:off x="669329" y="199480"/>
            <a:ext cx="8063871" cy="676276"/>
          </a:xfrm>
        </p:spPr>
        <p:txBody>
          <a:bodyPr/>
          <a:lstStyle/>
          <a:p>
            <a:r>
              <a:rPr kumimoji="1" lang="ja-JP" altLang="en-US" sz="3600" b="1" dirty="0">
                <a:latin typeface="Meiryo UI" panose="020B0604030504040204" pitchFamily="50" charset="-128"/>
                <a:ea typeface="Meiryo UI" panose="020B0604030504040204" pitchFamily="50" charset="-128"/>
              </a:rPr>
              <a:t>デジタル基盤機能 </a:t>
            </a:r>
            <a:r>
              <a:rPr kumimoji="1" lang="en-US" altLang="ja-JP" sz="3600" b="1" dirty="0">
                <a:latin typeface="Meiryo UI" panose="020B0604030504040204" pitchFamily="50" charset="-128"/>
                <a:ea typeface="Meiryo UI" panose="020B0604030504040204" pitchFamily="50" charset="-128"/>
              </a:rPr>
              <a:t>- </a:t>
            </a:r>
            <a:r>
              <a:rPr lang="ja-JP" altLang="en-US" sz="3600" dirty="0">
                <a:latin typeface="Meiryo UI" panose="020B0604030504040204" pitchFamily="50" charset="-128"/>
                <a:ea typeface="Meiryo UI" panose="020B0604030504040204" pitchFamily="50" charset="-128"/>
              </a:rPr>
              <a:t>来歴管理機能</a:t>
            </a:r>
            <a:endParaRPr lang="ja-JP" altLang="en-US" dirty="0"/>
          </a:p>
        </p:txBody>
      </p:sp>
      <p:sp>
        <p:nvSpPr>
          <p:cNvPr id="8" name="テキスト ボックス 7">
            <a:extLst>
              <a:ext uri="{FF2B5EF4-FFF2-40B4-BE49-F238E27FC236}">
                <a16:creationId xmlns:a16="http://schemas.microsoft.com/office/drawing/2014/main" id="{A2611F44-8C39-7B5D-AD5E-883A1F5867B4}"/>
              </a:ext>
            </a:extLst>
          </p:cNvPr>
          <p:cNvSpPr txBox="1"/>
          <p:nvPr/>
        </p:nvSpPr>
        <p:spPr>
          <a:xfrm>
            <a:off x="340875" y="1282744"/>
            <a:ext cx="115909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データ連携の履歴を記録することで、</a:t>
            </a:r>
            <a:r>
              <a:rPr kumimoji="1" lang="ja-JP" altLang="en-US" sz="24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データの信憑性向上</a:t>
            </a:r>
            <a:endParaRPr kumimoji="1" lang="en-US" altLang="ja-JP" sz="24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C9A4B08F-4E57-6228-9C0F-B65C6BB58913}"/>
              </a:ext>
            </a:extLst>
          </p:cNvPr>
          <p:cNvSpPr txBox="1"/>
          <p:nvPr/>
        </p:nvSpPr>
        <p:spPr>
          <a:xfrm>
            <a:off x="656213" y="1985515"/>
            <a:ext cx="5244487" cy="4216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来歴管理とは</a:t>
            </a:r>
            <a:endParaRPr lang="en-US" altLang="ja-JP" sz="2000" b="1" dirty="0">
              <a:solidFill>
                <a:srgbClr val="00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・データ改ざん等がされていないことを担保</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する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・データ連携における、データの登録、交換、加工、取得といったデータに関するプロセスの履歴を管理する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a:defRPr/>
            </a:pPr>
            <a:r>
              <a:rPr kumimoji="1" lang="ja-JP" altLang="en-US"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来歴管理機能</a:t>
            </a:r>
            <a:endParaRPr kumimoji="1" lang="en-US" altLang="ja-JP"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lang="en-US" altLang="ja-JP" sz="1600" dirty="0">
                <a:solidFill>
                  <a:srgbClr val="000000"/>
                </a:solidFill>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履歴の記録</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・カタログ登録時：原本情報を記録する</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rgbClr val="000000"/>
                </a:solidFill>
                <a:latin typeface="Meiryo UI" panose="020B0604030504040204" pitchFamily="50" charset="-128"/>
                <a:ea typeface="Meiryo UI" panose="020B0604030504040204" pitchFamily="50" charset="-128"/>
              </a:rPr>
              <a:t>　・データ取得時  ：データの送受信履歴を記録する</a:t>
            </a:r>
            <a:endParaRPr lang="en-US" altLang="ja-JP" sz="1600" dirty="0">
              <a:solidFill>
                <a:srgbClr val="00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・データ加工時  ：データ加工履歴を記録する</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dirty="0">
                <a:solidFill>
                  <a:srgbClr val="000000"/>
                </a:solidFill>
                <a:latin typeface="Meiryo UI" panose="020B0604030504040204" pitchFamily="50" charset="-128"/>
                <a:ea typeface="Meiryo UI" panose="020B0604030504040204" pitchFamily="50" charset="-128"/>
              </a:rPr>
              <a:t>2)</a:t>
            </a:r>
            <a:r>
              <a:rPr lang="ja-JP" altLang="en-US" sz="1600" dirty="0">
                <a:solidFill>
                  <a:srgbClr val="000000"/>
                </a:solidFill>
                <a:latin typeface="Meiryo UI" panose="020B0604030504040204" pitchFamily="50" charset="-128"/>
                <a:ea typeface="Meiryo UI" panose="020B0604030504040204" pitchFamily="50" charset="-128"/>
              </a:rPr>
              <a:t>履歴</a:t>
            </a: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来歴</a:t>
            </a: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の検索・閲覧</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rgbClr val="000000"/>
                </a:solidFill>
                <a:latin typeface="Meiryo UI" panose="020B0604030504040204" pitchFamily="50" charset="-128"/>
                <a:ea typeface="Meiryo UI" panose="020B0604030504040204" pitchFamily="50" charset="-128"/>
              </a:rPr>
              <a:t>　確認したい対象データについて、一連の履歴を確認できる</a:t>
            </a:r>
            <a:endParaRPr lang="en-US" altLang="ja-JP" sz="1600" dirty="0">
              <a:solidFill>
                <a:srgbClr val="00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メリット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データ利用者およびデータ提供者の双方にとって、</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データ連携における信頼性</a:t>
            </a:r>
            <a:r>
              <a:rPr lang="ja-JP" altLang="en-US" sz="1600" dirty="0">
                <a:solidFill>
                  <a:srgbClr val="000000"/>
                </a:solidFill>
                <a:latin typeface="Meiryo UI" panose="020B0604030504040204" pitchFamily="50" charset="-128"/>
                <a:ea typeface="Meiryo UI" panose="020B0604030504040204" pitchFamily="50" charset="-128"/>
              </a:rPr>
              <a:t>が</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向上</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 name="コンテンツ プレースホルダー 7">
            <a:extLst>
              <a:ext uri="{FF2B5EF4-FFF2-40B4-BE49-F238E27FC236}">
                <a16:creationId xmlns:a16="http://schemas.microsoft.com/office/drawing/2014/main" id="{D6E49BE8-EFDB-F341-7E61-D8491E82C47B}"/>
              </a:ext>
            </a:extLst>
          </p:cNvPr>
          <p:cNvSpPr txBox="1">
            <a:spLocks/>
          </p:cNvSpPr>
          <p:nvPr/>
        </p:nvSpPr>
        <p:spPr bwMode="auto">
          <a:xfrm>
            <a:off x="708561" y="6524258"/>
            <a:ext cx="4254423" cy="230189"/>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8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出典：</a:t>
            </a:r>
            <a:r>
              <a:rPr lang="ja-JP" altLang="en-US" sz="800" dirty="0">
                <a:hlinkClick r:id="rId3"/>
              </a:rPr>
              <a:t>分野間データ連携基盤「</a:t>
            </a:r>
            <a:r>
              <a:rPr lang="en-US" altLang="ja-JP" sz="800" dirty="0">
                <a:hlinkClick r:id="rId3"/>
              </a:rPr>
              <a:t>CADDE</a:t>
            </a:r>
            <a:r>
              <a:rPr lang="ja-JP" altLang="en-US" sz="800" dirty="0">
                <a:hlinkClick r:id="rId3"/>
              </a:rPr>
              <a:t>」に係る主要機能の外部仕様書</a:t>
            </a:r>
            <a:r>
              <a:rPr lang="ja-JP" altLang="en-US" sz="800" dirty="0">
                <a:solidFill>
                  <a:schemeClr val="tx2"/>
                </a:solidFill>
              </a:rPr>
              <a:t>を参考に</a:t>
            </a:r>
            <a:r>
              <a:rPr lang="en-US" altLang="ja-JP" sz="800" dirty="0">
                <a:solidFill>
                  <a:schemeClr val="tx2"/>
                </a:solidFill>
              </a:rPr>
              <a:t>IPA</a:t>
            </a:r>
            <a:r>
              <a:rPr lang="ja-JP" altLang="en-US" sz="800" dirty="0">
                <a:solidFill>
                  <a:schemeClr val="tx2"/>
                </a:solidFill>
              </a:rPr>
              <a:t>で作成</a:t>
            </a:r>
            <a:endParaRPr kumimoji="1" lang="ja-JP" altLang="en-US" sz="8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endParaRPr>
          </a:p>
        </p:txBody>
      </p:sp>
      <p:sp>
        <p:nvSpPr>
          <p:cNvPr id="5" name="四角形: 角を丸くする 4">
            <a:extLst>
              <a:ext uri="{FF2B5EF4-FFF2-40B4-BE49-F238E27FC236}">
                <a16:creationId xmlns:a16="http://schemas.microsoft.com/office/drawing/2014/main" id="{6E204A62-2666-A6FF-63A9-933E17936F41}"/>
              </a:ext>
            </a:extLst>
          </p:cNvPr>
          <p:cNvSpPr/>
          <p:nvPr/>
        </p:nvSpPr>
        <p:spPr>
          <a:xfrm>
            <a:off x="7066700" y="3429001"/>
            <a:ext cx="3443189" cy="1376092"/>
          </a:xfrm>
          <a:prstGeom prst="roundRect">
            <a:avLst>
              <a:gd name="adj" fmla="val 4935"/>
            </a:avLst>
          </a:prstGeom>
          <a:solidFill>
            <a:srgbClr val="7F9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dirty="0">
                <a:solidFill>
                  <a:schemeClr val="bg1"/>
                </a:solidFill>
              </a:rPr>
              <a:t>デジタル基盤</a:t>
            </a:r>
          </a:p>
        </p:txBody>
      </p:sp>
      <p:sp>
        <p:nvSpPr>
          <p:cNvPr id="6" name="四角形: 角を丸くする 5">
            <a:extLst>
              <a:ext uri="{FF2B5EF4-FFF2-40B4-BE49-F238E27FC236}">
                <a16:creationId xmlns:a16="http://schemas.microsoft.com/office/drawing/2014/main" id="{A31570DC-B844-98C4-4992-4C64B3CD0AED}"/>
              </a:ext>
            </a:extLst>
          </p:cNvPr>
          <p:cNvSpPr/>
          <p:nvPr/>
        </p:nvSpPr>
        <p:spPr bwMode="auto">
          <a:xfrm>
            <a:off x="7362370" y="3952658"/>
            <a:ext cx="750754" cy="549663"/>
          </a:xfrm>
          <a:prstGeom prst="roundRect">
            <a:avLst/>
          </a:prstGeom>
          <a:solidFill>
            <a:schemeClr val="bg1"/>
          </a:solidFill>
          <a:ln w="12700">
            <a:solidFill>
              <a:srgbClr val="002060"/>
            </a:solidFill>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登録</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1" dirty="0">
                <a:solidFill>
                  <a:prstClr val="black"/>
                </a:solidFill>
                <a:latin typeface="Meiryo UI" panose="020B0604030504040204" pitchFamily="50" charset="-128"/>
                <a:ea typeface="Meiryo UI" panose="020B0604030504040204" pitchFamily="50" charset="-128"/>
              </a:rPr>
              <a:t>記録</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 name="正方形/長方形 31">
            <a:extLst>
              <a:ext uri="{FF2B5EF4-FFF2-40B4-BE49-F238E27FC236}">
                <a16:creationId xmlns:a16="http://schemas.microsoft.com/office/drawing/2014/main" id="{F273AFCE-0A6C-D263-336E-C59F0658A5E7}"/>
              </a:ext>
            </a:extLst>
          </p:cNvPr>
          <p:cNvSpPr/>
          <p:nvPr/>
        </p:nvSpPr>
        <p:spPr>
          <a:xfrm>
            <a:off x="6096000" y="1989138"/>
            <a:ext cx="5765975" cy="4373825"/>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四角形: 角を丸くする 12">
            <a:extLst>
              <a:ext uri="{FF2B5EF4-FFF2-40B4-BE49-F238E27FC236}">
                <a16:creationId xmlns:a16="http://schemas.microsoft.com/office/drawing/2014/main" id="{A5F1EDD0-237C-7BA8-3C4D-1F9D8134C83A}"/>
              </a:ext>
            </a:extLst>
          </p:cNvPr>
          <p:cNvSpPr/>
          <p:nvPr/>
        </p:nvSpPr>
        <p:spPr bwMode="auto">
          <a:xfrm>
            <a:off x="9480766" y="3952658"/>
            <a:ext cx="750754" cy="549663"/>
          </a:xfrm>
          <a:prstGeom prst="roundRect">
            <a:avLst/>
          </a:prstGeom>
          <a:solidFill>
            <a:schemeClr val="bg1"/>
          </a:solidFill>
          <a:ln w="12700">
            <a:solidFill>
              <a:srgbClr val="002060"/>
            </a:solidFill>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1" dirty="0">
                <a:solidFill>
                  <a:prstClr val="black"/>
                </a:solidFill>
                <a:latin typeface="Meiryo UI" panose="020B0604030504040204" pitchFamily="50" charset="-128"/>
                <a:ea typeface="Meiryo UI" panose="020B0604030504040204" pitchFamily="50" charset="-128"/>
              </a:rPr>
              <a:t>加工</a:t>
            </a:r>
            <a:endParaRPr lang="en-US" altLang="ja-JP" sz="1400" b="1" dirty="0">
              <a:solidFill>
                <a:prstClr val="black"/>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記録</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四角形: 角を丸くする 13">
            <a:extLst>
              <a:ext uri="{FF2B5EF4-FFF2-40B4-BE49-F238E27FC236}">
                <a16:creationId xmlns:a16="http://schemas.microsoft.com/office/drawing/2014/main" id="{E27B5CE9-5D67-F496-C9C3-9C77B408F4BA}"/>
              </a:ext>
            </a:extLst>
          </p:cNvPr>
          <p:cNvSpPr/>
          <p:nvPr/>
        </p:nvSpPr>
        <p:spPr bwMode="auto">
          <a:xfrm>
            <a:off x="8421568" y="3952658"/>
            <a:ext cx="750754" cy="549663"/>
          </a:xfrm>
          <a:prstGeom prst="roundRect">
            <a:avLst/>
          </a:prstGeom>
          <a:solidFill>
            <a:schemeClr val="bg1"/>
          </a:solidFill>
          <a:ln w="12700">
            <a:solidFill>
              <a:srgbClr val="002060"/>
            </a:solidFill>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1" dirty="0">
                <a:solidFill>
                  <a:prstClr val="black"/>
                </a:solidFill>
                <a:latin typeface="Meiryo UI" panose="020B0604030504040204" pitchFamily="50" charset="-128"/>
                <a:ea typeface="Meiryo UI" panose="020B0604030504040204" pitchFamily="50" charset="-128"/>
              </a:rPr>
              <a:t>取得</a:t>
            </a:r>
            <a:endParaRPr lang="en-US" altLang="ja-JP" sz="1400" b="1" dirty="0">
              <a:solidFill>
                <a:prstClr val="black"/>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記録</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5" name="直線コネクタ 14">
            <a:extLst>
              <a:ext uri="{FF2B5EF4-FFF2-40B4-BE49-F238E27FC236}">
                <a16:creationId xmlns:a16="http://schemas.microsoft.com/office/drawing/2014/main" id="{EEADAE99-FE93-65F7-2BB3-35A41F54B3D2}"/>
              </a:ext>
            </a:extLst>
          </p:cNvPr>
          <p:cNvCxnSpPr>
            <a:cxnSpLocks/>
            <a:stCxn id="6" idx="3"/>
            <a:endCxn id="14" idx="1"/>
          </p:cNvCxnSpPr>
          <p:nvPr/>
        </p:nvCxnSpPr>
        <p:spPr>
          <a:xfrm>
            <a:off x="8113124" y="4227490"/>
            <a:ext cx="308444" cy="0"/>
          </a:xfrm>
          <a:prstGeom prst="line">
            <a:avLst/>
          </a:prstGeom>
          <a:ln w="19050">
            <a:solidFill>
              <a:srgbClr val="24235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DF53EC42-9ACE-702B-D117-E4E4E9057BD9}"/>
              </a:ext>
            </a:extLst>
          </p:cNvPr>
          <p:cNvCxnSpPr>
            <a:cxnSpLocks/>
            <a:stCxn id="14" idx="3"/>
            <a:endCxn id="13" idx="1"/>
          </p:cNvCxnSpPr>
          <p:nvPr/>
        </p:nvCxnSpPr>
        <p:spPr>
          <a:xfrm>
            <a:off x="9172322" y="4227490"/>
            <a:ext cx="308444" cy="0"/>
          </a:xfrm>
          <a:prstGeom prst="line">
            <a:avLst/>
          </a:prstGeom>
          <a:ln w="19050">
            <a:solidFill>
              <a:srgbClr val="24235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3" name="グラフィックス 22" descr="ノート PC 単色塗りつぶし">
            <a:extLst>
              <a:ext uri="{FF2B5EF4-FFF2-40B4-BE49-F238E27FC236}">
                <a16:creationId xmlns:a16="http://schemas.microsoft.com/office/drawing/2014/main" id="{A91A0E18-5920-7B23-421E-AFBF070A23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26126" y="5420630"/>
            <a:ext cx="750754" cy="750754"/>
          </a:xfrm>
          <a:prstGeom prst="rect">
            <a:avLst/>
          </a:prstGeom>
        </p:spPr>
      </p:pic>
      <p:sp>
        <p:nvSpPr>
          <p:cNvPr id="24" name="右大かっこ 23">
            <a:extLst>
              <a:ext uri="{FF2B5EF4-FFF2-40B4-BE49-F238E27FC236}">
                <a16:creationId xmlns:a16="http://schemas.microsoft.com/office/drawing/2014/main" id="{E87F76F1-180D-2379-953C-F36797705497}"/>
              </a:ext>
            </a:extLst>
          </p:cNvPr>
          <p:cNvSpPr/>
          <p:nvPr/>
        </p:nvSpPr>
        <p:spPr>
          <a:xfrm rot="5400000">
            <a:off x="8647836" y="3312478"/>
            <a:ext cx="298217" cy="2869150"/>
          </a:xfrm>
          <a:prstGeom prst="rightBracket">
            <a:avLst/>
          </a:prstGeom>
          <a:ln w="38100">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cxnSp>
        <p:nvCxnSpPr>
          <p:cNvPr id="25" name="直線コネクタ 24">
            <a:extLst>
              <a:ext uri="{FF2B5EF4-FFF2-40B4-BE49-F238E27FC236}">
                <a16:creationId xmlns:a16="http://schemas.microsoft.com/office/drawing/2014/main" id="{FD396BC7-34E8-E1C5-5BDA-9A30440FCF5C}"/>
              </a:ext>
            </a:extLst>
          </p:cNvPr>
          <p:cNvCxnSpPr>
            <a:cxnSpLocks/>
          </p:cNvCxnSpPr>
          <p:nvPr/>
        </p:nvCxnSpPr>
        <p:spPr>
          <a:xfrm>
            <a:off x="8914311" y="4896161"/>
            <a:ext cx="0" cy="701274"/>
          </a:xfrm>
          <a:prstGeom prst="line">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77F69E6E-5089-541E-9BD2-77D12F6623C1}"/>
              </a:ext>
            </a:extLst>
          </p:cNvPr>
          <p:cNvSpPr txBox="1"/>
          <p:nvPr/>
        </p:nvSpPr>
        <p:spPr>
          <a:xfrm>
            <a:off x="9269680" y="5595952"/>
            <a:ext cx="2437326" cy="400110"/>
          </a:xfrm>
          <a:prstGeom prst="rect">
            <a:avLst/>
          </a:prstGeom>
          <a:noFill/>
          <a:ln>
            <a:noFill/>
          </a:ln>
        </p:spPr>
        <p:txBody>
          <a:bodyPr wrap="square" rtlCol="0">
            <a:spAutoFit/>
          </a:bodyPr>
          <a:lstStyle/>
          <a:p>
            <a:pPr marL="0" marR="0" lvl="0" indent="0" defTabSz="914423"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履歴の検索・閲覧</a:t>
            </a:r>
          </a:p>
        </p:txBody>
      </p:sp>
      <p:sp>
        <p:nvSpPr>
          <p:cNvPr id="34" name="円柱 33">
            <a:extLst>
              <a:ext uri="{FF2B5EF4-FFF2-40B4-BE49-F238E27FC236}">
                <a16:creationId xmlns:a16="http://schemas.microsoft.com/office/drawing/2014/main" id="{3B46C6F8-F4E9-513E-BBE5-023C518211D1}"/>
              </a:ext>
            </a:extLst>
          </p:cNvPr>
          <p:cNvSpPr/>
          <p:nvPr/>
        </p:nvSpPr>
        <p:spPr>
          <a:xfrm>
            <a:off x="7434846" y="2626088"/>
            <a:ext cx="626925" cy="436880"/>
          </a:xfrm>
          <a:prstGeom prst="ca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i="0" u="none" strike="noStrike" kern="1200" cap="none" spc="0" normalizeH="0" baseline="0" noProof="0" dirty="0">
                <a:ln>
                  <a:noFill/>
                </a:ln>
                <a:solidFill>
                  <a:srgbClr val="FFFFFF"/>
                </a:solidFill>
                <a:effectLst/>
                <a:uLnTx/>
                <a:uFillTx/>
                <a:latin typeface="Meiryo UI"/>
                <a:ea typeface="Meiryo UI"/>
                <a:cs typeface="+mn-cs"/>
              </a:rPr>
              <a:t>データ</a:t>
            </a:r>
            <a:endParaRPr kumimoji="1" lang="en-US" altLang="ja-JP" sz="1000" i="0" u="none" strike="noStrike" kern="1200" cap="none" spc="0" normalizeH="0" baseline="0" noProof="0" dirty="0">
              <a:ln>
                <a:noFill/>
              </a:ln>
              <a:solidFill>
                <a:srgbClr val="FFFFFF"/>
              </a:solidFill>
              <a:effectLst/>
              <a:uLnTx/>
              <a:uFillTx/>
              <a:latin typeface="Meiryo UI"/>
              <a:ea typeface="Meiryo UI"/>
              <a:cs typeface="+mn-cs"/>
            </a:endParaRPr>
          </a:p>
        </p:txBody>
      </p:sp>
      <p:cxnSp>
        <p:nvCxnSpPr>
          <p:cNvPr id="35" name="直線コネクタ 34">
            <a:extLst>
              <a:ext uri="{FF2B5EF4-FFF2-40B4-BE49-F238E27FC236}">
                <a16:creationId xmlns:a16="http://schemas.microsoft.com/office/drawing/2014/main" id="{EC80246B-6A15-2192-9A58-FDDB7B7AEE6A}"/>
              </a:ext>
            </a:extLst>
          </p:cNvPr>
          <p:cNvCxnSpPr>
            <a:cxnSpLocks/>
            <a:stCxn id="34" idx="3"/>
            <a:endCxn id="6" idx="0"/>
          </p:cNvCxnSpPr>
          <p:nvPr/>
        </p:nvCxnSpPr>
        <p:spPr>
          <a:xfrm flipH="1">
            <a:off x="7737747" y="3062968"/>
            <a:ext cx="10562" cy="889690"/>
          </a:xfrm>
          <a:prstGeom prst="line">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530E1646-C751-6CE2-D379-010A21468E33}"/>
              </a:ext>
            </a:extLst>
          </p:cNvPr>
          <p:cNvCxnSpPr>
            <a:cxnSpLocks/>
            <a:stCxn id="14" idx="0"/>
          </p:cNvCxnSpPr>
          <p:nvPr/>
        </p:nvCxnSpPr>
        <p:spPr>
          <a:xfrm flipV="1">
            <a:off x="8796945" y="3022660"/>
            <a:ext cx="10563" cy="929998"/>
          </a:xfrm>
          <a:prstGeom prst="line">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B6F82520-78AE-E68D-CF09-2BC59D025716}"/>
              </a:ext>
            </a:extLst>
          </p:cNvPr>
          <p:cNvCxnSpPr>
            <a:cxnSpLocks/>
            <a:stCxn id="49" idx="3"/>
            <a:endCxn id="13" idx="0"/>
          </p:cNvCxnSpPr>
          <p:nvPr/>
        </p:nvCxnSpPr>
        <p:spPr>
          <a:xfrm flipH="1">
            <a:off x="9856143" y="3062968"/>
            <a:ext cx="732084" cy="889690"/>
          </a:xfrm>
          <a:prstGeom prst="line">
            <a:avLst/>
          </a:prstGeom>
          <a:ln w="381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円柱 46">
            <a:extLst>
              <a:ext uri="{FF2B5EF4-FFF2-40B4-BE49-F238E27FC236}">
                <a16:creationId xmlns:a16="http://schemas.microsoft.com/office/drawing/2014/main" id="{BD182C9F-D56A-8283-543F-AF850AFF9D8B}"/>
              </a:ext>
            </a:extLst>
          </p:cNvPr>
          <p:cNvSpPr/>
          <p:nvPr/>
        </p:nvSpPr>
        <p:spPr>
          <a:xfrm>
            <a:off x="8483481" y="2618994"/>
            <a:ext cx="626925" cy="436880"/>
          </a:xfrm>
          <a:prstGeom prst="ca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i="0" u="none" strike="noStrike" kern="1200" cap="none" spc="0" normalizeH="0" baseline="0" noProof="0" dirty="0">
                <a:ln>
                  <a:noFill/>
                </a:ln>
                <a:solidFill>
                  <a:srgbClr val="FFFFFF"/>
                </a:solidFill>
                <a:effectLst/>
                <a:uLnTx/>
                <a:uFillTx/>
                <a:latin typeface="Meiryo UI"/>
                <a:ea typeface="Meiryo UI"/>
                <a:cs typeface="+mn-cs"/>
              </a:rPr>
              <a:t>データ</a:t>
            </a:r>
            <a:endParaRPr kumimoji="1" lang="en-US" altLang="ja-JP" sz="100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49" name="円柱 48">
            <a:extLst>
              <a:ext uri="{FF2B5EF4-FFF2-40B4-BE49-F238E27FC236}">
                <a16:creationId xmlns:a16="http://schemas.microsoft.com/office/drawing/2014/main" id="{D47EF4B4-93BC-E41F-4BE6-96D27DAE04A4}"/>
              </a:ext>
            </a:extLst>
          </p:cNvPr>
          <p:cNvSpPr/>
          <p:nvPr/>
        </p:nvSpPr>
        <p:spPr>
          <a:xfrm>
            <a:off x="10274764" y="2626088"/>
            <a:ext cx="626925" cy="436880"/>
          </a:xfrm>
          <a:prstGeom prst="can">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i="0" u="none" strike="noStrike" kern="1200" cap="none" spc="0" normalizeH="0" baseline="0" noProof="0" dirty="0">
                <a:ln>
                  <a:noFill/>
                </a:ln>
                <a:solidFill>
                  <a:srgbClr val="FFFFFF"/>
                </a:solidFill>
                <a:effectLst/>
                <a:uLnTx/>
                <a:uFillTx/>
                <a:latin typeface="Meiryo UI"/>
                <a:ea typeface="Meiryo UI"/>
                <a:cs typeface="+mn-cs"/>
              </a:rPr>
              <a:t>データ</a:t>
            </a:r>
            <a:endParaRPr kumimoji="1" lang="en-US" altLang="ja-JP" sz="100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51" name="テキスト ボックス 50">
            <a:extLst>
              <a:ext uri="{FF2B5EF4-FFF2-40B4-BE49-F238E27FC236}">
                <a16:creationId xmlns:a16="http://schemas.microsoft.com/office/drawing/2014/main" id="{D16A39C6-0C9F-CBC8-AFBE-96F8AB980FA4}"/>
              </a:ext>
            </a:extLst>
          </p:cNvPr>
          <p:cNvSpPr txBox="1"/>
          <p:nvPr/>
        </p:nvSpPr>
        <p:spPr>
          <a:xfrm>
            <a:off x="6380432" y="3036851"/>
            <a:ext cx="1609978" cy="400110"/>
          </a:xfrm>
          <a:prstGeom prst="rect">
            <a:avLst/>
          </a:prstGeom>
          <a:noFill/>
          <a:ln>
            <a:noFill/>
          </a:ln>
        </p:spPr>
        <p:txBody>
          <a:bodyPr wrap="square" rtlCol="0">
            <a:spAutoFit/>
          </a:bodyPr>
          <a:lstStyle/>
          <a:p>
            <a:pPr marL="0" marR="0" lvl="0" indent="0" defTabSz="914423"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データ登録</a:t>
            </a:r>
          </a:p>
        </p:txBody>
      </p:sp>
      <p:sp>
        <p:nvSpPr>
          <p:cNvPr id="52" name="テキスト ボックス 51">
            <a:extLst>
              <a:ext uri="{FF2B5EF4-FFF2-40B4-BE49-F238E27FC236}">
                <a16:creationId xmlns:a16="http://schemas.microsoft.com/office/drawing/2014/main" id="{8DF9D390-E813-01BF-C3DC-5AABD65CFDCD}"/>
              </a:ext>
            </a:extLst>
          </p:cNvPr>
          <p:cNvSpPr txBox="1"/>
          <p:nvPr/>
        </p:nvSpPr>
        <p:spPr>
          <a:xfrm>
            <a:off x="10581179" y="3062636"/>
            <a:ext cx="1346865" cy="400110"/>
          </a:xfrm>
          <a:prstGeom prst="rect">
            <a:avLst/>
          </a:prstGeom>
          <a:noFill/>
          <a:ln>
            <a:noFill/>
          </a:ln>
        </p:spPr>
        <p:txBody>
          <a:bodyPr wrap="square" rtlCol="0">
            <a:spAutoFit/>
          </a:bodyPr>
          <a:lstStyle/>
          <a:p>
            <a:pPr marL="0" marR="0" lvl="0" indent="0" defTabSz="914423"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データ加工</a:t>
            </a:r>
          </a:p>
        </p:txBody>
      </p:sp>
      <p:sp>
        <p:nvSpPr>
          <p:cNvPr id="53" name="テキスト ボックス 52">
            <a:extLst>
              <a:ext uri="{FF2B5EF4-FFF2-40B4-BE49-F238E27FC236}">
                <a16:creationId xmlns:a16="http://schemas.microsoft.com/office/drawing/2014/main" id="{C6682F16-CB04-F886-D389-B32EC195E5CC}"/>
              </a:ext>
            </a:extLst>
          </p:cNvPr>
          <p:cNvSpPr txBox="1"/>
          <p:nvPr/>
        </p:nvSpPr>
        <p:spPr>
          <a:xfrm>
            <a:off x="8850810" y="3062636"/>
            <a:ext cx="1609978" cy="400110"/>
          </a:xfrm>
          <a:prstGeom prst="rect">
            <a:avLst/>
          </a:prstGeom>
          <a:noFill/>
          <a:ln>
            <a:noFill/>
          </a:ln>
        </p:spPr>
        <p:txBody>
          <a:bodyPr wrap="square" rtlCol="0">
            <a:spAutoFit/>
          </a:bodyPr>
          <a:lstStyle/>
          <a:p>
            <a:pPr marL="0" marR="0" lvl="0" indent="0" defTabSz="914423"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データ取得</a:t>
            </a:r>
          </a:p>
        </p:txBody>
      </p:sp>
      <p:sp>
        <p:nvSpPr>
          <p:cNvPr id="54" name="正方形/長方形 53">
            <a:extLst>
              <a:ext uri="{FF2B5EF4-FFF2-40B4-BE49-F238E27FC236}">
                <a16:creationId xmlns:a16="http://schemas.microsoft.com/office/drawing/2014/main" id="{6A059D35-B20B-175A-870E-2A8F9BD48BFC}"/>
              </a:ext>
            </a:extLst>
          </p:cNvPr>
          <p:cNvSpPr/>
          <p:nvPr/>
        </p:nvSpPr>
        <p:spPr>
          <a:xfrm>
            <a:off x="6102306" y="1990478"/>
            <a:ext cx="5765974" cy="301920"/>
          </a:xfrm>
          <a:prstGeom prst="rect">
            <a:avLst/>
          </a:prstGeom>
          <a:solidFill>
            <a:srgbClr val="7F9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来歴管理</a:t>
            </a:r>
            <a:endParaRPr kumimoji="1" lang="en-US" altLang="ja-JP" sz="2000" b="0" i="0" u="none" strike="noStrike" kern="1200" cap="none" spc="0" normalizeH="0" baseline="0" noProof="0" dirty="0">
              <a:ln>
                <a:noFill/>
              </a:ln>
              <a:solidFill>
                <a:schemeClr val="bg1"/>
              </a:solidFill>
              <a:effectLst/>
              <a:uLnTx/>
              <a:uFillTx/>
              <a:latin typeface="Meiryo UI"/>
              <a:ea typeface="Meiryo UI"/>
              <a:cs typeface="+mn-cs"/>
            </a:endParaRPr>
          </a:p>
        </p:txBody>
      </p:sp>
    </p:spTree>
    <p:extLst>
      <p:ext uri="{BB962C8B-B14F-4D97-AF65-F5344CB8AC3E}">
        <p14:creationId xmlns:p14="http://schemas.microsoft.com/office/powerpoint/2010/main" val="29967284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092C7B4-E102-7977-B7B3-D91DAA2F93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srgbClr val="FFFFFF"/>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1" lang="ja-JP" altLang="en-US" sz="1100" b="0" i="0" u="none" strike="noStrike" kern="1200" cap="none" spc="0" normalizeH="0" baseline="0" noProof="0">
              <a:ln>
                <a:noFill/>
              </a:ln>
              <a:solidFill>
                <a:srgbClr val="FFFFFF"/>
              </a:solidFill>
              <a:effectLst/>
              <a:uLnTx/>
              <a:uFillTx/>
              <a:latin typeface="Meiryo UI" panose="020B0604030504040204" pitchFamily="34" charset="-128"/>
              <a:ea typeface="Meiryo UI" panose="020B0604030504040204" pitchFamily="34" charset="-128"/>
              <a:cs typeface="+mn-cs"/>
            </a:endParaRPr>
          </a:p>
        </p:txBody>
      </p:sp>
      <p:sp>
        <p:nvSpPr>
          <p:cNvPr id="12" name="タイトル 4">
            <a:extLst>
              <a:ext uri="{FF2B5EF4-FFF2-40B4-BE49-F238E27FC236}">
                <a16:creationId xmlns:a16="http://schemas.microsoft.com/office/drawing/2014/main" id="{B91E765E-D9DE-E3E7-C351-550149925945}"/>
              </a:ext>
            </a:extLst>
          </p:cNvPr>
          <p:cNvSpPr>
            <a:spLocks noGrp="1"/>
          </p:cNvSpPr>
          <p:nvPr>
            <p:ph type="title"/>
          </p:nvPr>
        </p:nvSpPr>
        <p:spPr>
          <a:xfrm>
            <a:off x="656717" y="199480"/>
            <a:ext cx="8063871" cy="676276"/>
          </a:xfrm>
        </p:spPr>
        <p:txBody>
          <a:bodyPr/>
          <a:lstStyle/>
          <a:p>
            <a:r>
              <a:rPr kumimoji="1" lang="ja-JP" altLang="en-US" sz="3600" b="1" dirty="0">
                <a:latin typeface="Meiryo UI" panose="020B0604030504040204" pitchFamily="50" charset="-128"/>
                <a:ea typeface="Meiryo UI" panose="020B0604030504040204" pitchFamily="50" charset="-128"/>
              </a:rPr>
              <a:t>参考：国内のデジタル基盤 </a:t>
            </a:r>
            <a:r>
              <a:rPr kumimoji="1" lang="en-US" altLang="ja-JP" sz="3600" b="1" dirty="0">
                <a:latin typeface="Meiryo UI" panose="020B0604030504040204" pitchFamily="50" charset="-128"/>
                <a:ea typeface="Meiryo UI" panose="020B0604030504040204" pitchFamily="50" charset="-128"/>
              </a:rPr>
              <a:t>- DATA-EX</a:t>
            </a:r>
            <a:endParaRPr lang="ja-JP" altLang="en-US" dirty="0"/>
          </a:p>
        </p:txBody>
      </p:sp>
      <p:sp>
        <p:nvSpPr>
          <p:cNvPr id="8" name="テキスト ボックス 7">
            <a:extLst>
              <a:ext uri="{FF2B5EF4-FFF2-40B4-BE49-F238E27FC236}">
                <a16:creationId xmlns:a16="http://schemas.microsoft.com/office/drawing/2014/main" id="{A2611F44-8C39-7B5D-AD5E-883A1F5867B4}"/>
              </a:ext>
            </a:extLst>
          </p:cNvPr>
          <p:cNvSpPr txBox="1"/>
          <p:nvPr/>
        </p:nvSpPr>
        <p:spPr>
          <a:xfrm>
            <a:off x="340876" y="1276438"/>
            <a:ext cx="117985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DATA-EX</a:t>
            </a:r>
            <a:r>
              <a:rPr kumimoji="1" lang="ja-JP" altLang="en-US"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2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は</a:t>
            </a:r>
            <a:r>
              <a:rPr kumimoji="1" lang="ja-JP" altLang="en-US" sz="2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分野を超えたデータ連携を実現するために、</a:t>
            </a:r>
            <a:r>
              <a:rPr kumimoji="1" lang="en-US" altLang="ja-JP" sz="2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DSA</a:t>
            </a:r>
            <a:r>
              <a:rPr kumimoji="1" lang="ja-JP" altLang="en-US" sz="2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が行う取組の総称</a:t>
            </a: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ブランド名</a:t>
            </a: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p:txBody>
      </p:sp>
      <p:sp>
        <p:nvSpPr>
          <p:cNvPr id="9" name="テキスト ボックス 8">
            <a:extLst>
              <a:ext uri="{FF2B5EF4-FFF2-40B4-BE49-F238E27FC236}">
                <a16:creationId xmlns:a16="http://schemas.microsoft.com/office/drawing/2014/main" id="{C9A4B08F-4E57-6228-9C0F-B65C6BB58913}"/>
              </a:ext>
            </a:extLst>
          </p:cNvPr>
          <p:cNvSpPr txBox="1"/>
          <p:nvPr/>
        </p:nvSpPr>
        <p:spPr>
          <a:xfrm>
            <a:off x="667666" y="1989138"/>
            <a:ext cx="5428334"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課題解決の取組</a:t>
            </a:r>
            <a:r>
              <a:rPr kumimoji="1" lang="en-US" altLang="ja-JP"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分野を超えたデータ連携に関わる</a:t>
            </a:r>
            <a:r>
              <a:rPr kumimoji="1" lang="ja-JP" altLang="en-US" sz="20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基盤構築</a:t>
            </a:r>
            <a:endParaRPr kumimoji="1" lang="en-US" altLang="ja-JP" sz="20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・分野横断検索等</a:t>
            </a: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データ連携サービスポータル</a:t>
            </a: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の提供</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rgbClr val="000000"/>
                </a:solidFill>
                <a:latin typeface="Meiryo UI" panose="020B0604030504040204" pitchFamily="50" charset="-128"/>
                <a:ea typeface="Meiryo UI" panose="020B0604030504040204" pitchFamily="50" charset="-128"/>
              </a:rPr>
              <a:t>　・</a:t>
            </a:r>
            <a:r>
              <a:rPr lang="en-US" altLang="ja-JP" sz="1600" dirty="0">
                <a:solidFill>
                  <a:srgbClr val="000000"/>
                </a:solidFill>
                <a:latin typeface="Meiryo UI" panose="020B0604030504040204" pitchFamily="50" charset="-128"/>
                <a:ea typeface="Meiryo UI" panose="020B0604030504040204" pitchFamily="50" charset="-128"/>
              </a:rPr>
              <a:t>IT</a:t>
            </a:r>
            <a:r>
              <a:rPr lang="ja-JP" altLang="en-US" sz="1600" dirty="0">
                <a:solidFill>
                  <a:srgbClr val="000000"/>
                </a:solidFill>
                <a:latin typeface="Meiryo UI" panose="020B0604030504040204" pitchFamily="50" charset="-128"/>
                <a:ea typeface="Meiryo UI" panose="020B0604030504040204" pitchFamily="50" charset="-128"/>
              </a:rPr>
              <a:t>基準</a:t>
            </a: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運用基準の策定</a:t>
            </a:r>
            <a:endParaRPr lang="en-US" altLang="ja-JP" sz="1600" dirty="0">
              <a:solidFill>
                <a:srgbClr val="00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・国際標準化の促進</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分野を超えた</a:t>
            </a:r>
            <a:r>
              <a:rPr kumimoji="1" lang="ja-JP" altLang="en-US" sz="20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データ利活用サービスの創出</a:t>
            </a:r>
            <a:endParaRPr kumimoji="1" lang="en-US" altLang="ja-JP" sz="20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rgbClr val="000000"/>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ベストプラクティス共有</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rgbClr val="000000"/>
                </a:solidFill>
                <a:latin typeface="Meiryo UI" panose="020B0604030504040204" pitchFamily="50" charset="-128"/>
                <a:ea typeface="Meiryo UI" panose="020B0604030504040204" pitchFamily="50" charset="-128"/>
              </a:rPr>
              <a:t>　・マッチングの実施</a:t>
            </a:r>
            <a:endParaRPr lang="en-US" altLang="ja-JP" sz="1600" dirty="0">
              <a:solidFill>
                <a:srgbClr val="00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・各種実証</a:t>
            </a: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調査研究等</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dirty="0">
                <a:solidFill>
                  <a:srgbClr val="000000"/>
                </a:solidFill>
                <a:latin typeface="Meiryo UI" panose="020B0604030504040204" pitchFamily="50" charset="-128"/>
                <a:ea typeface="Meiryo UI" panose="020B0604030504040204" pitchFamily="50" charset="-128"/>
              </a:rPr>
              <a:t>3)</a:t>
            </a:r>
            <a:r>
              <a:rPr kumimoji="1"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分野を超えたデータ連携に関わる</a:t>
            </a:r>
            <a:r>
              <a:rPr kumimoji="1" lang="ja-JP" altLang="en-US" sz="20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社会実装支援</a:t>
            </a:r>
            <a:endParaRPr kumimoji="1" lang="en-US" altLang="ja-JP" sz="20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rgbClr val="000000"/>
                </a:solidFill>
                <a:latin typeface="Meiryo UI" panose="020B0604030504040204" pitchFamily="50" charset="-128"/>
                <a:ea typeface="Meiryo UI" panose="020B0604030504040204" pitchFamily="50" charset="-128"/>
              </a:rPr>
              <a:t>　・テストベッド</a:t>
            </a:r>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レジストリの提供</a:t>
            </a:r>
            <a:endParaRPr lang="en-US" altLang="ja-JP" sz="1600" dirty="0">
              <a:solidFill>
                <a:srgbClr val="00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・開発支援ツール提供</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rgbClr val="000000"/>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人材育成</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 name="コンテンツ プレースホルダー 7">
            <a:extLst>
              <a:ext uri="{FF2B5EF4-FFF2-40B4-BE49-F238E27FC236}">
                <a16:creationId xmlns:a16="http://schemas.microsoft.com/office/drawing/2014/main" id="{DDB0BDA2-782B-2CE6-4837-ADEE2F006056}"/>
              </a:ext>
            </a:extLst>
          </p:cNvPr>
          <p:cNvSpPr txBox="1">
            <a:spLocks/>
          </p:cNvSpPr>
          <p:nvPr/>
        </p:nvSpPr>
        <p:spPr bwMode="auto">
          <a:xfrm>
            <a:off x="599433" y="6543425"/>
            <a:ext cx="5095072" cy="230189"/>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8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出典：</a:t>
            </a:r>
            <a:r>
              <a:rPr kumimoji="1" lang="ja-JP" altLang="en-US" sz="800" b="0" i="0" u="none" strike="noStrike" kern="1200" cap="none" spc="0" normalizeH="0" baseline="0" noProof="0" dirty="0">
                <a:ln>
                  <a:noFill/>
                </a:ln>
                <a:solidFill>
                  <a:srgbClr val="000066"/>
                </a:solidFill>
                <a:effectLst/>
                <a:uLnTx/>
                <a:uFillTx/>
                <a:latin typeface="Meiryo UI" panose="020B0604030504040204" pitchFamily="34" charset="-128"/>
                <a:ea typeface="Meiryo UI" panose="020B0604030504040204" pitchFamily="34" charset="-128"/>
                <a:cs typeface="+mn-cs"/>
                <a:hlinkClick r:id="rId3"/>
              </a:rPr>
              <a:t>「</a:t>
            </a:r>
            <a:r>
              <a:rPr kumimoji="1" lang="en-US" altLang="ja-JP" sz="800" b="0" i="0" u="none" strike="noStrike" kern="1200" cap="none" spc="0" normalizeH="0" baseline="0" noProof="0" dirty="0">
                <a:ln>
                  <a:noFill/>
                </a:ln>
                <a:solidFill>
                  <a:srgbClr val="000066"/>
                </a:solidFill>
                <a:effectLst/>
                <a:uLnTx/>
                <a:uFillTx/>
                <a:latin typeface="Meiryo UI" panose="020B0604030504040204" pitchFamily="34" charset="-128"/>
                <a:ea typeface="Meiryo UI" panose="020B0604030504040204" pitchFamily="34" charset="-128"/>
                <a:cs typeface="+mn-cs"/>
                <a:hlinkClick r:id="rId3"/>
              </a:rPr>
              <a:t>DATA-EX</a:t>
            </a:r>
            <a:r>
              <a:rPr kumimoji="1" lang="ja-JP" altLang="en-US" sz="800" b="0" i="0" u="none" strike="noStrike" kern="1200" cap="none" spc="0" normalizeH="0" baseline="0" noProof="0" dirty="0">
                <a:ln>
                  <a:noFill/>
                </a:ln>
                <a:solidFill>
                  <a:srgbClr val="000066"/>
                </a:solidFill>
                <a:effectLst/>
                <a:uLnTx/>
                <a:uFillTx/>
                <a:latin typeface="Meiryo UI" panose="020B0604030504040204" pitchFamily="34" charset="-128"/>
                <a:ea typeface="Meiryo UI" panose="020B0604030504040204" pitchFamily="34" charset="-128"/>
                <a:cs typeface="+mn-cs"/>
                <a:hlinkClick r:id="rId3"/>
              </a:rPr>
              <a:t>」の取り組み </a:t>
            </a:r>
            <a:r>
              <a:rPr kumimoji="1" lang="en-US" altLang="ja-JP" sz="800" b="0" i="0" u="none" strike="noStrike" kern="1200" cap="none" spc="0" normalizeH="0" baseline="0" noProof="0" dirty="0">
                <a:ln>
                  <a:noFill/>
                </a:ln>
                <a:solidFill>
                  <a:srgbClr val="000066"/>
                </a:solidFill>
                <a:effectLst/>
                <a:uLnTx/>
                <a:uFillTx/>
                <a:latin typeface="Meiryo UI" panose="020B0604030504040204" pitchFamily="34" charset="-128"/>
                <a:ea typeface="Meiryo UI" panose="020B0604030504040204" pitchFamily="34" charset="-128"/>
                <a:cs typeface="+mn-cs"/>
                <a:hlinkClick r:id="rId3"/>
              </a:rPr>
              <a:t>| </a:t>
            </a:r>
            <a:r>
              <a:rPr kumimoji="1" lang="ja-JP" altLang="en-US" sz="800" b="0" i="0" u="none" strike="noStrike" kern="1200" cap="none" spc="0" normalizeH="0" baseline="0" noProof="0" dirty="0">
                <a:ln>
                  <a:noFill/>
                </a:ln>
                <a:solidFill>
                  <a:srgbClr val="000066"/>
                </a:solidFill>
                <a:effectLst/>
                <a:uLnTx/>
                <a:uFillTx/>
                <a:latin typeface="Meiryo UI" panose="020B0604030504040204" pitchFamily="34" charset="-128"/>
                <a:ea typeface="Meiryo UI" panose="020B0604030504040204" pitchFamily="34" charset="-128"/>
                <a:cs typeface="+mn-cs"/>
                <a:hlinkClick r:id="rId3"/>
              </a:rPr>
              <a:t>一般社団法人データ社会推進協議会</a:t>
            </a:r>
            <a:r>
              <a:rPr kumimoji="1" lang="en-US" altLang="ja-JP" sz="800" b="0" i="0" u="none" strike="noStrike" kern="1200" cap="none" spc="0" normalizeH="0" baseline="0" noProof="0" dirty="0">
                <a:ln>
                  <a:noFill/>
                </a:ln>
                <a:solidFill>
                  <a:srgbClr val="000066"/>
                </a:solidFill>
                <a:effectLst/>
                <a:uLnTx/>
                <a:uFillTx/>
                <a:latin typeface="Meiryo UI" panose="020B0604030504040204" pitchFamily="34" charset="-128"/>
                <a:ea typeface="Meiryo UI" panose="020B0604030504040204" pitchFamily="34" charset="-128"/>
                <a:cs typeface="+mn-cs"/>
                <a:hlinkClick r:id="rId3"/>
              </a:rPr>
              <a:t>(DSA) (data-society-alliance.org)</a:t>
            </a:r>
            <a:endParaRPr kumimoji="1" lang="ja-JP" altLang="en-US" sz="8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endParaRPr>
          </a:p>
        </p:txBody>
      </p:sp>
      <p:pic>
        <p:nvPicPr>
          <p:cNvPr id="10" name="図 9">
            <a:extLst>
              <a:ext uri="{FF2B5EF4-FFF2-40B4-BE49-F238E27FC236}">
                <a16:creationId xmlns:a16="http://schemas.microsoft.com/office/drawing/2014/main" id="{C453E9B1-BC7B-18AA-B6EF-35D95AF37E21}"/>
              </a:ext>
            </a:extLst>
          </p:cNvPr>
          <p:cNvPicPr>
            <a:picLocks noChangeAspect="1"/>
          </p:cNvPicPr>
          <p:nvPr/>
        </p:nvPicPr>
        <p:blipFill>
          <a:blip r:embed="rId4"/>
          <a:stretch>
            <a:fillRect/>
          </a:stretch>
        </p:blipFill>
        <p:spPr>
          <a:xfrm>
            <a:off x="6334369" y="2459200"/>
            <a:ext cx="5306155" cy="2642508"/>
          </a:xfrm>
          <a:prstGeom prst="rect">
            <a:avLst/>
          </a:prstGeom>
        </p:spPr>
      </p:pic>
      <p:pic>
        <p:nvPicPr>
          <p:cNvPr id="13" name="図 12">
            <a:extLst>
              <a:ext uri="{FF2B5EF4-FFF2-40B4-BE49-F238E27FC236}">
                <a16:creationId xmlns:a16="http://schemas.microsoft.com/office/drawing/2014/main" id="{478DF021-3955-0051-46B3-F366C40AD02D}"/>
              </a:ext>
            </a:extLst>
          </p:cNvPr>
          <p:cNvPicPr>
            <a:picLocks noChangeAspect="1"/>
          </p:cNvPicPr>
          <p:nvPr/>
        </p:nvPicPr>
        <p:blipFill>
          <a:blip r:embed="rId5"/>
          <a:stretch>
            <a:fillRect/>
          </a:stretch>
        </p:blipFill>
        <p:spPr>
          <a:xfrm>
            <a:off x="6334369" y="1989138"/>
            <a:ext cx="1322441" cy="470062"/>
          </a:xfrm>
          <a:prstGeom prst="rect">
            <a:avLst/>
          </a:prstGeom>
        </p:spPr>
      </p:pic>
    </p:spTree>
    <p:extLst>
      <p:ext uri="{BB962C8B-B14F-4D97-AF65-F5344CB8AC3E}">
        <p14:creationId xmlns:p14="http://schemas.microsoft.com/office/powerpoint/2010/main" val="14463964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プレースホルダー 8">
            <a:extLst>
              <a:ext uri="{FF2B5EF4-FFF2-40B4-BE49-F238E27FC236}">
                <a16:creationId xmlns:a16="http://schemas.microsoft.com/office/drawing/2014/main" id="{E3CCF5C8-8D4A-ACDB-D004-796CE3169C1A}"/>
              </a:ext>
            </a:extLst>
          </p:cNvPr>
          <p:cNvSpPr>
            <a:spLocks noGrp="1"/>
          </p:cNvSpPr>
          <p:nvPr>
            <p:ph type="body" idx="1"/>
          </p:nvPr>
        </p:nvSpPr>
        <p:spPr/>
        <p:txBody>
          <a:bodyPr/>
          <a:lstStyle/>
          <a:p>
            <a:r>
              <a:rPr lang="ja-JP" altLang="en-US" dirty="0"/>
              <a:t>コネクタ</a:t>
            </a:r>
          </a:p>
        </p:txBody>
      </p:sp>
      <p:sp>
        <p:nvSpPr>
          <p:cNvPr id="2" name="スライド番号プレースホルダー 1">
            <a:extLst>
              <a:ext uri="{FF2B5EF4-FFF2-40B4-BE49-F238E27FC236}">
                <a16:creationId xmlns:a16="http://schemas.microsoft.com/office/drawing/2014/main" id="{5F5C04A6-7DCA-A2D4-D45D-62C3D827491C}"/>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49</a:t>
            </a:fld>
            <a:endParaRPr lang="ja-JP" altLang="en-US"/>
          </a:p>
        </p:txBody>
      </p:sp>
    </p:spTree>
    <p:extLst>
      <p:ext uri="{BB962C8B-B14F-4D97-AF65-F5344CB8AC3E}">
        <p14:creationId xmlns:p14="http://schemas.microsoft.com/office/powerpoint/2010/main" val="321422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プレースホルダー 8">
            <a:extLst>
              <a:ext uri="{FF2B5EF4-FFF2-40B4-BE49-F238E27FC236}">
                <a16:creationId xmlns:a16="http://schemas.microsoft.com/office/drawing/2014/main" id="{E3CCF5C8-8D4A-ACDB-D004-796CE3169C1A}"/>
              </a:ext>
            </a:extLst>
          </p:cNvPr>
          <p:cNvSpPr>
            <a:spLocks noGrp="1"/>
          </p:cNvSpPr>
          <p:nvPr>
            <p:ph type="body" idx="1"/>
          </p:nvPr>
        </p:nvSpPr>
        <p:spPr/>
        <p:txBody>
          <a:bodyPr/>
          <a:lstStyle/>
          <a:p>
            <a:r>
              <a:rPr lang="ja-JP" altLang="en-US" dirty="0"/>
              <a:t>背景</a:t>
            </a:r>
          </a:p>
        </p:txBody>
      </p:sp>
      <p:sp>
        <p:nvSpPr>
          <p:cNvPr id="2" name="スライド番号プレースホルダー 1">
            <a:extLst>
              <a:ext uri="{FF2B5EF4-FFF2-40B4-BE49-F238E27FC236}">
                <a16:creationId xmlns:a16="http://schemas.microsoft.com/office/drawing/2014/main" id="{5F5C04A6-7DCA-A2D4-D45D-62C3D827491C}"/>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5</a:t>
            </a:fld>
            <a:endParaRPr lang="ja-JP" altLang="en-US"/>
          </a:p>
        </p:txBody>
      </p:sp>
    </p:spTree>
    <p:extLst>
      <p:ext uri="{BB962C8B-B14F-4D97-AF65-F5344CB8AC3E}">
        <p14:creationId xmlns:p14="http://schemas.microsoft.com/office/powerpoint/2010/main" val="38766024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F0BA6621-91E7-18A9-019E-18AD8E765758}"/>
              </a:ext>
            </a:extLst>
          </p:cNvPr>
          <p:cNvSpPr>
            <a:spLocks noGrp="1"/>
          </p:cNvSpPr>
          <p:nvPr>
            <p:ph type="title"/>
          </p:nvPr>
        </p:nvSpPr>
        <p:spPr>
          <a:xfrm>
            <a:off x="653825" y="225470"/>
            <a:ext cx="10467054" cy="676276"/>
          </a:xfrm>
        </p:spPr>
        <p:txBody>
          <a:bodyPr>
            <a:normAutofit/>
          </a:bodyPr>
          <a:lstStyle/>
          <a:p>
            <a:r>
              <a:rPr lang="ja-JP" altLang="en-US" dirty="0"/>
              <a:t>コネクタとは</a:t>
            </a:r>
            <a:endParaRPr kumimoji="1" lang="ja-JP" altLang="en-US" sz="2400" dirty="0"/>
          </a:p>
        </p:txBody>
      </p:sp>
      <p:sp>
        <p:nvSpPr>
          <p:cNvPr id="9" name="正方形/長方形 8">
            <a:extLst>
              <a:ext uri="{FF2B5EF4-FFF2-40B4-BE49-F238E27FC236}">
                <a16:creationId xmlns:a16="http://schemas.microsoft.com/office/drawing/2014/main" id="{DD6DCDFE-AA7D-620F-5BB6-041A56B70434}"/>
              </a:ext>
            </a:extLst>
          </p:cNvPr>
          <p:cNvSpPr/>
          <p:nvPr/>
        </p:nvSpPr>
        <p:spPr>
          <a:xfrm>
            <a:off x="11278162" y="1343133"/>
            <a:ext cx="45719" cy="4457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a:ea typeface="Meiryo UI"/>
              <a:cs typeface="+mn-cs"/>
            </a:endParaRPr>
          </a:p>
        </p:txBody>
      </p:sp>
      <p:sp>
        <p:nvSpPr>
          <p:cNvPr id="34" name="コンテンツ プレースホルダー 4">
            <a:extLst>
              <a:ext uri="{FF2B5EF4-FFF2-40B4-BE49-F238E27FC236}">
                <a16:creationId xmlns:a16="http://schemas.microsoft.com/office/drawing/2014/main" id="{DA5480CC-5E88-9067-692B-4CBCE83E4E9B}"/>
              </a:ext>
            </a:extLst>
          </p:cNvPr>
          <p:cNvSpPr txBox="1">
            <a:spLocks/>
          </p:cNvSpPr>
          <p:nvPr/>
        </p:nvSpPr>
        <p:spPr bwMode="auto">
          <a:xfrm>
            <a:off x="338646" y="1276402"/>
            <a:ext cx="11239714" cy="962398"/>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24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デジタル基盤の中で、データ連携の機能</a:t>
            </a:r>
            <a:r>
              <a:rPr lang="ja-JP" altLang="en-US" sz="2400" kern="0" dirty="0">
                <a:solidFill>
                  <a:srgbClr val="000000"/>
                </a:solidFill>
              </a:rPr>
              <a:t>が</a:t>
            </a:r>
            <a:r>
              <a:rPr kumimoji="1" lang="ja-JP" altLang="en-US" sz="2400" b="1" i="0" u="none" strike="noStrike" kern="0" cap="none" spc="0" normalizeH="0" baseline="0" noProof="0" dirty="0">
                <a:ln>
                  <a:noFill/>
                </a:ln>
                <a:solidFill>
                  <a:srgbClr val="C00000"/>
                </a:solidFill>
                <a:effectLst/>
                <a:uLnTx/>
                <a:uFillTx/>
                <a:latin typeface="Meiryo UI" panose="020B0604030504040204" pitchFamily="34" charset="-128"/>
                <a:ea typeface="Meiryo UI" panose="020B0604030504040204" pitchFamily="34" charset="-128"/>
                <a:cs typeface="+mn-cs"/>
              </a:rPr>
              <a:t>コネクタ</a:t>
            </a:r>
            <a:endParaRPr kumimoji="1" lang="en-US" altLang="ja-JP" sz="24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24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コネクタを利用することで</a:t>
            </a:r>
            <a:r>
              <a:rPr kumimoji="1" lang="ja-JP" altLang="en-US" sz="2400" b="1" i="0" u="none" strike="noStrike" kern="0" cap="none" spc="0" normalizeH="0" baseline="0" noProof="0" dirty="0">
                <a:ln>
                  <a:noFill/>
                </a:ln>
                <a:solidFill>
                  <a:srgbClr val="C00000"/>
                </a:solidFill>
                <a:effectLst/>
                <a:uLnTx/>
                <a:uFillTx/>
                <a:latin typeface="Meiryo UI" panose="020B0604030504040204" pitchFamily="34" charset="-128"/>
                <a:ea typeface="Meiryo UI" panose="020B0604030504040204" pitchFamily="34" charset="-128"/>
                <a:cs typeface="+mn-cs"/>
              </a:rPr>
              <a:t>提供者と利用者と繋がり、データ連携が可能となる</a:t>
            </a:r>
            <a:endParaRPr kumimoji="1" lang="ja-JP" altLang="en-US" sz="14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endParaRPr kumimoji="1" lang="en-US" altLang="ja-JP" sz="1400" b="0" i="0" u="none" strike="noStrike" kern="0" cap="none" spc="0" normalizeH="0" baseline="0" noProof="0" dirty="0">
              <a:ln>
                <a:noFill/>
              </a:ln>
              <a:solidFill>
                <a:srgbClr val="000066"/>
              </a:solidFill>
              <a:effectLst/>
              <a:uLnTx/>
              <a:uFillTx/>
              <a:latin typeface="Meiryo UI" panose="020B0604030504040204" pitchFamily="34" charset="-128"/>
              <a:ea typeface="Meiryo UI" panose="020B0604030504040204" pitchFamily="34" charset="-128"/>
              <a:cs typeface="+mn-cs"/>
            </a:endParaRPr>
          </a:p>
        </p:txBody>
      </p:sp>
      <p:sp>
        <p:nvSpPr>
          <p:cNvPr id="10" name="スライド番号プレースホルダー 1">
            <a:extLst>
              <a:ext uri="{FF2B5EF4-FFF2-40B4-BE49-F238E27FC236}">
                <a16:creationId xmlns:a16="http://schemas.microsoft.com/office/drawing/2014/main" id="{52D881A8-C847-6E86-BFBA-CD08B1D6FF05}"/>
              </a:ext>
            </a:extLst>
          </p:cNvPr>
          <p:cNvSpPr txBox="1">
            <a:spLocks/>
          </p:cNvSpPr>
          <p:nvPr/>
        </p:nvSpPr>
        <p:spPr bwMode="auto">
          <a:xfrm>
            <a:off x="11578856" y="6454032"/>
            <a:ext cx="493808" cy="233848"/>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marL="0" algn="r" defTabSz="914400" rtl="0" eaLnBrk="1" latinLnBrk="0" hangingPunct="1">
              <a:defRPr kumimoji="1" sz="1100" kern="1200">
                <a:solidFill>
                  <a:schemeClr val="bg1"/>
                </a:solidFill>
                <a:latin typeface="Meiryo UI" panose="020B0604030504040204" pitchFamily="34" charset="-128"/>
                <a:ea typeface="Meiryo UI" panose="020B0604030504040204" pitchFamily="34"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BFB1F43-6F2E-4538-AABB-23AEDF146290}" type="slidenum">
              <a:rPr lang="ja-JP" altLang="en-US" smtClean="0"/>
              <a:pPr/>
              <a:t>50</a:t>
            </a:fld>
            <a:endParaRPr lang="ja-JP" altLang="en-US"/>
          </a:p>
        </p:txBody>
      </p:sp>
      <p:sp>
        <p:nvSpPr>
          <p:cNvPr id="4" name="テキスト ボックス 3">
            <a:extLst>
              <a:ext uri="{FF2B5EF4-FFF2-40B4-BE49-F238E27FC236}">
                <a16:creationId xmlns:a16="http://schemas.microsoft.com/office/drawing/2014/main" id="{CB23A5B3-001C-6D93-DE67-C07547E3885A}"/>
              </a:ext>
            </a:extLst>
          </p:cNvPr>
          <p:cNvSpPr txBox="1"/>
          <p:nvPr/>
        </p:nvSpPr>
        <p:spPr>
          <a:xfrm>
            <a:off x="4213461" y="2577247"/>
            <a:ext cx="3765077" cy="400110"/>
          </a:xfrm>
          <a:prstGeom prst="rect">
            <a:avLst/>
          </a:prstGeom>
          <a:noFill/>
          <a:ln>
            <a:noFill/>
          </a:ln>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デジタル基盤（プラットフォーム）</a:t>
            </a:r>
          </a:p>
        </p:txBody>
      </p:sp>
      <p:sp>
        <p:nvSpPr>
          <p:cNvPr id="30" name="矢印: 五方向 29">
            <a:extLst>
              <a:ext uri="{FF2B5EF4-FFF2-40B4-BE49-F238E27FC236}">
                <a16:creationId xmlns:a16="http://schemas.microsoft.com/office/drawing/2014/main" id="{BC8AF07C-90AF-CDB9-1B7B-157D108CDB04}"/>
              </a:ext>
            </a:extLst>
          </p:cNvPr>
          <p:cNvSpPr/>
          <p:nvPr/>
        </p:nvSpPr>
        <p:spPr>
          <a:xfrm rot="5400000">
            <a:off x="9769236" y="2638504"/>
            <a:ext cx="491059" cy="2305643"/>
          </a:xfrm>
          <a:prstGeom prst="homePlate">
            <a:avLst>
              <a:gd name="adj" fmla="val 12370"/>
            </a:avLst>
          </a:prstGeom>
          <a:solidFill>
            <a:schemeClr val="tx1">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データ検索</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正方形/長方形 32">
            <a:extLst>
              <a:ext uri="{FF2B5EF4-FFF2-40B4-BE49-F238E27FC236}">
                <a16:creationId xmlns:a16="http://schemas.microsoft.com/office/drawing/2014/main" id="{15CC90D1-72A9-604E-95F7-C25BE12D0EBC}"/>
              </a:ext>
            </a:extLst>
          </p:cNvPr>
          <p:cNvSpPr/>
          <p:nvPr/>
        </p:nvSpPr>
        <p:spPr>
          <a:xfrm>
            <a:off x="4359204" y="3098967"/>
            <a:ext cx="3464065" cy="400111"/>
          </a:xfrm>
          <a:prstGeom prst="rect">
            <a:avLst/>
          </a:prstGeom>
          <a:solidFill>
            <a:srgbClr val="242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Meiryo UI"/>
                <a:ea typeface="Meiryo UI"/>
                <a:cs typeface="+mn-cs"/>
              </a:rPr>
              <a:t>データカタログ作成支援機能</a:t>
            </a:r>
          </a:p>
        </p:txBody>
      </p:sp>
      <p:sp>
        <p:nvSpPr>
          <p:cNvPr id="37" name="正方形/長方形 36">
            <a:extLst>
              <a:ext uri="{FF2B5EF4-FFF2-40B4-BE49-F238E27FC236}">
                <a16:creationId xmlns:a16="http://schemas.microsoft.com/office/drawing/2014/main" id="{59352721-4039-188C-3880-694915052FDF}"/>
              </a:ext>
            </a:extLst>
          </p:cNvPr>
          <p:cNvSpPr/>
          <p:nvPr/>
        </p:nvSpPr>
        <p:spPr>
          <a:xfrm>
            <a:off x="4358378" y="3563534"/>
            <a:ext cx="3464065" cy="400111"/>
          </a:xfrm>
          <a:prstGeom prst="rect">
            <a:avLst/>
          </a:prstGeom>
          <a:solidFill>
            <a:srgbClr val="242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Meiryo UI"/>
                <a:ea typeface="Meiryo UI"/>
                <a:cs typeface="+mn-cs"/>
              </a:rPr>
              <a:t>データカタログ検索機能</a:t>
            </a:r>
          </a:p>
        </p:txBody>
      </p:sp>
      <p:sp>
        <p:nvSpPr>
          <p:cNvPr id="38" name="正方形/長方形 37">
            <a:extLst>
              <a:ext uri="{FF2B5EF4-FFF2-40B4-BE49-F238E27FC236}">
                <a16:creationId xmlns:a16="http://schemas.microsoft.com/office/drawing/2014/main" id="{F64EACCC-B918-C62D-DD16-E6986978A2C6}"/>
              </a:ext>
            </a:extLst>
          </p:cNvPr>
          <p:cNvSpPr/>
          <p:nvPr/>
        </p:nvSpPr>
        <p:spPr>
          <a:xfrm>
            <a:off x="4358377" y="4987724"/>
            <a:ext cx="3464065" cy="400111"/>
          </a:xfrm>
          <a:prstGeom prst="rect">
            <a:avLst/>
          </a:prstGeom>
          <a:solidFill>
            <a:srgbClr val="242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Meiryo UI"/>
                <a:ea typeface="Meiryo UI"/>
                <a:cs typeface="+mn-cs"/>
              </a:rPr>
              <a:t>認証・認可機能</a:t>
            </a:r>
          </a:p>
        </p:txBody>
      </p:sp>
      <p:sp>
        <p:nvSpPr>
          <p:cNvPr id="39" name="正方形/長方形 38">
            <a:extLst>
              <a:ext uri="{FF2B5EF4-FFF2-40B4-BE49-F238E27FC236}">
                <a16:creationId xmlns:a16="http://schemas.microsoft.com/office/drawing/2014/main" id="{285E883E-9DAB-3C87-1C3B-C11B5CAED854}"/>
              </a:ext>
            </a:extLst>
          </p:cNvPr>
          <p:cNvSpPr/>
          <p:nvPr/>
        </p:nvSpPr>
        <p:spPr>
          <a:xfrm>
            <a:off x="4358378" y="4290035"/>
            <a:ext cx="3464065" cy="400111"/>
          </a:xfrm>
          <a:prstGeom prst="rect">
            <a:avLst/>
          </a:prstGeom>
          <a:solidFill>
            <a:srgbClr val="242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Meiryo UI"/>
                <a:ea typeface="Meiryo UI"/>
                <a:cs typeface="+mn-cs"/>
              </a:rPr>
              <a:t>契約管理機能</a:t>
            </a:r>
          </a:p>
        </p:txBody>
      </p:sp>
      <p:sp>
        <p:nvSpPr>
          <p:cNvPr id="40" name="正方形/長方形 39">
            <a:extLst>
              <a:ext uri="{FF2B5EF4-FFF2-40B4-BE49-F238E27FC236}">
                <a16:creationId xmlns:a16="http://schemas.microsoft.com/office/drawing/2014/main" id="{E8E2B1AD-0E6C-0687-FB00-182C233BE844}"/>
              </a:ext>
            </a:extLst>
          </p:cNvPr>
          <p:cNvSpPr/>
          <p:nvPr/>
        </p:nvSpPr>
        <p:spPr>
          <a:xfrm>
            <a:off x="4347768" y="5616717"/>
            <a:ext cx="3464065" cy="400111"/>
          </a:xfrm>
          <a:prstGeom prst="rect">
            <a:avLst/>
          </a:prstGeom>
          <a:solidFill>
            <a:srgbClr val="242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Meiryo UI"/>
                <a:ea typeface="Meiryo UI"/>
                <a:cs typeface="+mn-cs"/>
              </a:rPr>
              <a:t>来歴管理機能</a:t>
            </a:r>
          </a:p>
        </p:txBody>
      </p:sp>
      <p:grpSp>
        <p:nvGrpSpPr>
          <p:cNvPr id="41" name="グループ化 40">
            <a:extLst>
              <a:ext uri="{FF2B5EF4-FFF2-40B4-BE49-F238E27FC236}">
                <a16:creationId xmlns:a16="http://schemas.microsoft.com/office/drawing/2014/main" id="{6120420C-BB1B-C363-BD19-E816C954FA45}"/>
              </a:ext>
            </a:extLst>
          </p:cNvPr>
          <p:cNvGrpSpPr/>
          <p:nvPr/>
        </p:nvGrpSpPr>
        <p:grpSpPr>
          <a:xfrm>
            <a:off x="991075" y="2176313"/>
            <a:ext cx="2512563" cy="914400"/>
            <a:chOff x="8511709" y="2088903"/>
            <a:chExt cx="2512563" cy="914400"/>
          </a:xfrm>
        </p:grpSpPr>
        <p:sp>
          <p:nvSpPr>
            <p:cNvPr id="42" name="テキスト ボックス 41">
              <a:extLst>
                <a:ext uri="{FF2B5EF4-FFF2-40B4-BE49-F238E27FC236}">
                  <a16:creationId xmlns:a16="http://schemas.microsoft.com/office/drawing/2014/main" id="{B486B63B-93FE-18FC-FD14-026D1F1BA4B4}"/>
                </a:ext>
              </a:extLst>
            </p:cNvPr>
            <p:cNvSpPr txBox="1"/>
            <p:nvPr/>
          </p:nvSpPr>
          <p:spPr>
            <a:xfrm>
              <a:off x="9087766" y="2568165"/>
              <a:ext cx="1936506" cy="369332"/>
            </a:xfrm>
            <a:prstGeom prst="rect">
              <a:avLst/>
            </a:prstGeom>
            <a:noFill/>
            <a:ln>
              <a:noFill/>
            </a:ln>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データ提供者</a:t>
              </a:r>
            </a:p>
          </p:txBody>
        </p:sp>
        <p:pic>
          <p:nvPicPr>
            <p:cNvPr id="43" name="グラフィックス 42" descr="オフィス ワーカー (男性) 単色塗りつぶし">
              <a:extLst>
                <a:ext uri="{FF2B5EF4-FFF2-40B4-BE49-F238E27FC236}">
                  <a16:creationId xmlns:a16="http://schemas.microsoft.com/office/drawing/2014/main" id="{A5FF8375-DBB8-5D0B-0250-589EF8CE17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11709" y="2088903"/>
              <a:ext cx="914400" cy="914400"/>
            </a:xfrm>
            <a:prstGeom prst="rect">
              <a:avLst/>
            </a:prstGeom>
          </p:spPr>
        </p:pic>
      </p:grpSp>
      <p:sp>
        <p:nvSpPr>
          <p:cNvPr id="45" name="テキスト ボックス 44">
            <a:extLst>
              <a:ext uri="{FF2B5EF4-FFF2-40B4-BE49-F238E27FC236}">
                <a16:creationId xmlns:a16="http://schemas.microsoft.com/office/drawing/2014/main" id="{0927A135-E126-AC3A-61B1-BEA29147A37C}"/>
              </a:ext>
            </a:extLst>
          </p:cNvPr>
          <p:cNvSpPr txBox="1"/>
          <p:nvPr/>
        </p:nvSpPr>
        <p:spPr>
          <a:xfrm>
            <a:off x="9588144" y="2675625"/>
            <a:ext cx="1541030" cy="369332"/>
          </a:xfrm>
          <a:prstGeom prst="rect">
            <a:avLst/>
          </a:prstGeom>
          <a:noFill/>
          <a:ln>
            <a:noFill/>
          </a:ln>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データ利用者</a:t>
            </a:r>
          </a:p>
        </p:txBody>
      </p:sp>
      <p:sp>
        <p:nvSpPr>
          <p:cNvPr id="47" name="矢印: 五方向 46">
            <a:extLst>
              <a:ext uri="{FF2B5EF4-FFF2-40B4-BE49-F238E27FC236}">
                <a16:creationId xmlns:a16="http://schemas.microsoft.com/office/drawing/2014/main" id="{1020BC8D-A95C-4466-92B3-FAC0BEA6574F}"/>
              </a:ext>
            </a:extLst>
          </p:cNvPr>
          <p:cNvSpPr/>
          <p:nvPr/>
        </p:nvSpPr>
        <p:spPr>
          <a:xfrm rot="5400000">
            <a:off x="9782007" y="3363780"/>
            <a:ext cx="491059" cy="2305643"/>
          </a:xfrm>
          <a:prstGeom prst="homePlate">
            <a:avLst>
              <a:gd name="adj" fmla="val 12370"/>
            </a:avLst>
          </a:prstGeom>
          <a:solidFill>
            <a:schemeClr val="tx1">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データ利用契約</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8" name="矢印: 五方向 47">
            <a:extLst>
              <a:ext uri="{FF2B5EF4-FFF2-40B4-BE49-F238E27FC236}">
                <a16:creationId xmlns:a16="http://schemas.microsoft.com/office/drawing/2014/main" id="{1A9E0CD3-96C0-DDE5-EBA3-78BB35136CA5}"/>
              </a:ext>
            </a:extLst>
          </p:cNvPr>
          <p:cNvSpPr/>
          <p:nvPr/>
        </p:nvSpPr>
        <p:spPr>
          <a:xfrm rot="5400000">
            <a:off x="9769287" y="4049952"/>
            <a:ext cx="491058" cy="2305643"/>
          </a:xfrm>
          <a:prstGeom prst="homePlate">
            <a:avLst>
              <a:gd name="adj" fmla="val 12370"/>
            </a:avLst>
          </a:prstGeom>
          <a:solidFill>
            <a:schemeClr val="tx1">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データ利用</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9" name="矢印: 五方向 48">
            <a:extLst>
              <a:ext uri="{FF2B5EF4-FFF2-40B4-BE49-F238E27FC236}">
                <a16:creationId xmlns:a16="http://schemas.microsoft.com/office/drawing/2014/main" id="{79A2788C-3895-ADAE-CA22-F1BC5AD44696}"/>
              </a:ext>
            </a:extLst>
          </p:cNvPr>
          <p:cNvSpPr/>
          <p:nvPr/>
        </p:nvSpPr>
        <p:spPr>
          <a:xfrm rot="5400000">
            <a:off x="9769236" y="4685894"/>
            <a:ext cx="491059" cy="2305643"/>
          </a:xfrm>
          <a:prstGeom prst="homePlate">
            <a:avLst>
              <a:gd name="adj" fmla="val 12370"/>
            </a:avLst>
          </a:prstGeom>
          <a:solidFill>
            <a:schemeClr val="tx1">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来歴確認</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0" name="矢印: 五方向 49">
            <a:extLst>
              <a:ext uri="{FF2B5EF4-FFF2-40B4-BE49-F238E27FC236}">
                <a16:creationId xmlns:a16="http://schemas.microsoft.com/office/drawing/2014/main" id="{FEDDB2C1-ABDB-4ABC-DABE-CD4DD691DFE8}"/>
              </a:ext>
            </a:extLst>
          </p:cNvPr>
          <p:cNvSpPr/>
          <p:nvPr/>
        </p:nvSpPr>
        <p:spPr>
          <a:xfrm rot="5400000">
            <a:off x="1894706" y="2179454"/>
            <a:ext cx="491059" cy="2305643"/>
          </a:xfrm>
          <a:prstGeom prst="homePlate">
            <a:avLst>
              <a:gd name="adj" fmla="val 12370"/>
            </a:avLst>
          </a:prstGeom>
          <a:solidFill>
            <a:schemeClr val="tx1">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データ準備・公開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1" name="矢印: 五方向 50">
            <a:extLst>
              <a:ext uri="{FF2B5EF4-FFF2-40B4-BE49-F238E27FC236}">
                <a16:creationId xmlns:a16="http://schemas.microsoft.com/office/drawing/2014/main" id="{F7E3F832-8837-DEF8-4B72-6E6BBB595DBE}"/>
              </a:ext>
            </a:extLst>
          </p:cNvPr>
          <p:cNvSpPr/>
          <p:nvPr/>
        </p:nvSpPr>
        <p:spPr>
          <a:xfrm rot="5400000">
            <a:off x="1898367" y="3369367"/>
            <a:ext cx="491059" cy="2305643"/>
          </a:xfrm>
          <a:prstGeom prst="homePlate">
            <a:avLst>
              <a:gd name="adj" fmla="val 12370"/>
            </a:avLst>
          </a:prstGeom>
          <a:solidFill>
            <a:schemeClr val="tx1">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データ利用契約</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2" name="矢印: 五方向 51">
            <a:extLst>
              <a:ext uri="{FF2B5EF4-FFF2-40B4-BE49-F238E27FC236}">
                <a16:creationId xmlns:a16="http://schemas.microsoft.com/office/drawing/2014/main" id="{32765B94-0D07-506F-6C3D-5D0CF79D456A}"/>
              </a:ext>
            </a:extLst>
          </p:cNvPr>
          <p:cNvSpPr/>
          <p:nvPr/>
        </p:nvSpPr>
        <p:spPr>
          <a:xfrm rot="5400000">
            <a:off x="1889540" y="4067524"/>
            <a:ext cx="491059" cy="2305643"/>
          </a:xfrm>
          <a:prstGeom prst="homePlate">
            <a:avLst>
              <a:gd name="adj" fmla="val 12370"/>
            </a:avLst>
          </a:prstGeom>
          <a:solidFill>
            <a:schemeClr val="tx1">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データ提供</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3" name="矢印: 五方向 52">
            <a:extLst>
              <a:ext uri="{FF2B5EF4-FFF2-40B4-BE49-F238E27FC236}">
                <a16:creationId xmlns:a16="http://schemas.microsoft.com/office/drawing/2014/main" id="{F9F2142F-EB1E-357A-348B-E7FA9B7209A0}"/>
              </a:ext>
            </a:extLst>
          </p:cNvPr>
          <p:cNvSpPr/>
          <p:nvPr/>
        </p:nvSpPr>
        <p:spPr>
          <a:xfrm rot="5400000">
            <a:off x="1889539" y="4702446"/>
            <a:ext cx="491059" cy="2305643"/>
          </a:xfrm>
          <a:prstGeom prst="homePlate">
            <a:avLst>
              <a:gd name="adj" fmla="val 12370"/>
            </a:avLst>
          </a:prstGeom>
          <a:solidFill>
            <a:schemeClr val="tx1">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来歴登録・確認</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54" name="直線コネクタ 53">
            <a:extLst>
              <a:ext uri="{FF2B5EF4-FFF2-40B4-BE49-F238E27FC236}">
                <a16:creationId xmlns:a16="http://schemas.microsoft.com/office/drawing/2014/main" id="{4115DBE2-3FA7-87D4-6D0F-B7755551CD21}"/>
              </a:ext>
            </a:extLst>
          </p:cNvPr>
          <p:cNvCxnSpPr>
            <a:cxnSpLocks/>
            <a:stCxn id="50" idx="0"/>
            <a:endCxn id="33" idx="1"/>
          </p:cNvCxnSpPr>
          <p:nvPr/>
        </p:nvCxnSpPr>
        <p:spPr>
          <a:xfrm flipV="1">
            <a:off x="3293057" y="3299023"/>
            <a:ext cx="1066147" cy="2881"/>
          </a:xfrm>
          <a:prstGeom prst="line">
            <a:avLst/>
          </a:prstGeom>
          <a:ln w="28575">
            <a:solidFill>
              <a:srgbClr val="24235C"/>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C15D3104-23BF-A30D-4EC5-5D026DA326A0}"/>
              </a:ext>
            </a:extLst>
          </p:cNvPr>
          <p:cNvCxnSpPr>
            <a:cxnSpLocks/>
            <a:stCxn id="37" idx="3"/>
            <a:endCxn id="30" idx="2"/>
          </p:cNvCxnSpPr>
          <p:nvPr/>
        </p:nvCxnSpPr>
        <p:spPr>
          <a:xfrm flipV="1">
            <a:off x="7822443" y="3760954"/>
            <a:ext cx="1039501" cy="2636"/>
          </a:xfrm>
          <a:prstGeom prst="line">
            <a:avLst/>
          </a:prstGeom>
          <a:ln w="28575">
            <a:solidFill>
              <a:srgbClr val="24235C"/>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41C8159B-F7A3-B3C2-B651-1E7A2FA42E88}"/>
              </a:ext>
            </a:extLst>
          </p:cNvPr>
          <p:cNvCxnSpPr>
            <a:cxnSpLocks/>
            <a:stCxn id="51" idx="0"/>
            <a:endCxn id="39" idx="1"/>
          </p:cNvCxnSpPr>
          <p:nvPr/>
        </p:nvCxnSpPr>
        <p:spPr>
          <a:xfrm flipV="1">
            <a:off x="3296718" y="4490091"/>
            <a:ext cx="1061660" cy="1726"/>
          </a:xfrm>
          <a:prstGeom prst="line">
            <a:avLst/>
          </a:prstGeom>
          <a:ln w="28575">
            <a:solidFill>
              <a:srgbClr val="24235C"/>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50C47D9F-9394-A138-8C40-BBBC66C11FA5}"/>
              </a:ext>
            </a:extLst>
          </p:cNvPr>
          <p:cNvCxnSpPr>
            <a:cxnSpLocks/>
            <a:stCxn id="39" idx="3"/>
            <a:endCxn id="47" idx="2"/>
          </p:cNvCxnSpPr>
          <p:nvPr/>
        </p:nvCxnSpPr>
        <p:spPr>
          <a:xfrm flipV="1">
            <a:off x="7822443" y="4486230"/>
            <a:ext cx="1052272" cy="3861"/>
          </a:xfrm>
          <a:prstGeom prst="line">
            <a:avLst/>
          </a:prstGeom>
          <a:ln w="28575">
            <a:solidFill>
              <a:srgbClr val="24235C"/>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96BB4C3B-8114-7D45-6C5F-27642314B8ED}"/>
              </a:ext>
            </a:extLst>
          </p:cNvPr>
          <p:cNvCxnSpPr>
            <a:cxnSpLocks/>
            <a:stCxn id="52" idx="0"/>
            <a:endCxn id="38" idx="1"/>
          </p:cNvCxnSpPr>
          <p:nvPr/>
        </p:nvCxnSpPr>
        <p:spPr>
          <a:xfrm flipV="1">
            <a:off x="3287891" y="5187780"/>
            <a:ext cx="1070486" cy="2194"/>
          </a:xfrm>
          <a:prstGeom prst="line">
            <a:avLst/>
          </a:prstGeom>
          <a:ln w="28575">
            <a:solidFill>
              <a:srgbClr val="24235C"/>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AD820EBF-8797-E64C-78E6-227AABAB8D97}"/>
              </a:ext>
            </a:extLst>
          </p:cNvPr>
          <p:cNvCxnSpPr>
            <a:cxnSpLocks/>
            <a:stCxn id="38" idx="3"/>
            <a:endCxn id="48" idx="2"/>
          </p:cNvCxnSpPr>
          <p:nvPr/>
        </p:nvCxnSpPr>
        <p:spPr>
          <a:xfrm flipV="1">
            <a:off x="7822442" y="5172402"/>
            <a:ext cx="1039553" cy="15378"/>
          </a:xfrm>
          <a:prstGeom prst="line">
            <a:avLst/>
          </a:prstGeom>
          <a:ln w="28575">
            <a:solidFill>
              <a:srgbClr val="24235C"/>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77A25B41-9054-EFA5-2F88-6A782AEACB78}"/>
              </a:ext>
            </a:extLst>
          </p:cNvPr>
          <p:cNvCxnSpPr>
            <a:cxnSpLocks/>
            <a:stCxn id="53" idx="0"/>
            <a:endCxn id="40" idx="1"/>
          </p:cNvCxnSpPr>
          <p:nvPr/>
        </p:nvCxnSpPr>
        <p:spPr>
          <a:xfrm flipV="1">
            <a:off x="3287890" y="5816773"/>
            <a:ext cx="1059878" cy="8123"/>
          </a:xfrm>
          <a:prstGeom prst="line">
            <a:avLst/>
          </a:prstGeom>
          <a:ln w="28575">
            <a:solidFill>
              <a:srgbClr val="24235C"/>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8B341DC1-697B-6AB5-7568-B36889E2C920}"/>
              </a:ext>
            </a:extLst>
          </p:cNvPr>
          <p:cNvCxnSpPr>
            <a:cxnSpLocks/>
            <a:stCxn id="40" idx="3"/>
            <a:endCxn id="49" idx="2"/>
          </p:cNvCxnSpPr>
          <p:nvPr/>
        </p:nvCxnSpPr>
        <p:spPr>
          <a:xfrm flipV="1">
            <a:off x="7811833" y="5808344"/>
            <a:ext cx="1050111" cy="8429"/>
          </a:xfrm>
          <a:prstGeom prst="line">
            <a:avLst/>
          </a:prstGeom>
          <a:ln w="28575">
            <a:solidFill>
              <a:srgbClr val="24235C"/>
            </a:solidFill>
          </a:ln>
        </p:spPr>
        <p:style>
          <a:lnRef idx="1">
            <a:schemeClr val="accent1"/>
          </a:lnRef>
          <a:fillRef idx="0">
            <a:schemeClr val="accent1"/>
          </a:fillRef>
          <a:effectRef idx="0">
            <a:schemeClr val="accent1"/>
          </a:effectRef>
          <a:fontRef idx="minor">
            <a:schemeClr val="tx1"/>
          </a:fontRef>
        </p:style>
      </p:cxnSp>
      <p:sp>
        <p:nvSpPr>
          <p:cNvPr id="62" name="正方形/長方形 61">
            <a:extLst>
              <a:ext uri="{FF2B5EF4-FFF2-40B4-BE49-F238E27FC236}">
                <a16:creationId xmlns:a16="http://schemas.microsoft.com/office/drawing/2014/main" id="{86C46BA5-3A95-8AA0-9645-099AD143E78A}"/>
              </a:ext>
            </a:extLst>
          </p:cNvPr>
          <p:cNvSpPr/>
          <p:nvPr/>
        </p:nvSpPr>
        <p:spPr>
          <a:xfrm>
            <a:off x="3586610" y="3542420"/>
            <a:ext cx="480651" cy="26102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Meiryo UI"/>
                <a:ea typeface="Meiryo UI"/>
                <a:cs typeface="+mn-cs"/>
              </a:rPr>
              <a:t>デ｜タ連携機能</a:t>
            </a:r>
          </a:p>
        </p:txBody>
      </p:sp>
      <p:sp>
        <p:nvSpPr>
          <p:cNvPr id="63" name="正方形/長方形 62">
            <a:extLst>
              <a:ext uri="{FF2B5EF4-FFF2-40B4-BE49-F238E27FC236}">
                <a16:creationId xmlns:a16="http://schemas.microsoft.com/office/drawing/2014/main" id="{E6B5DB2D-FAD7-3A07-6BBE-C6EA83E7B8C2}"/>
              </a:ext>
            </a:extLst>
          </p:cNvPr>
          <p:cNvSpPr/>
          <p:nvPr/>
        </p:nvSpPr>
        <p:spPr>
          <a:xfrm>
            <a:off x="8102949" y="3499077"/>
            <a:ext cx="480651" cy="26102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Meiryo UI"/>
                <a:ea typeface="Meiryo UI"/>
                <a:cs typeface="+mn-cs"/>
              </a:rPr>
              <a:t>デ｜タ連携機能</a:t>
            </a:r>
          </a:p>
        </p:txBody>
      </p:sp>
      <p:sp>
        <p:nvSpPr>
          <p:cNvPr id="65" name="正方形/長方形 64">
            <a:extLst>
              <a:ext uri="{FF2B5EF4-FFF2-40B4-BE49-F238E27FC236}">
                <a16:creationId xmlns:a16="http://schemas.microsoft.com/office/drawing/2014/main" id="{0544516C-FEC9-83C0-A458-B27C0DF4ECFC}"/>
              </a:ext>
            </a:extLst>
          </p:cNvPr>
          <p:cNvSpPr/>
          <p:nvPr/>
        </p:nvSpPr>
        <p:spPr>
          <a:xfrm>
            <a:off x="5128600" y="6196381"/>
            <a:ext cx="1951616" cy="51330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コネクタ</a:t>
            </a:r>
          </a:p>
        </p:txBody>
      </p:sp>
      <p:sp>
        <p:nvSpPr>
          <p:cNvPr id="67" name="二等辺三角形 66">
            <a:extLst>
              <a:ext uri="{FF2B5EF4-FFF2-40B4-BE49-F238E27FC236}">
                <a16:creationId xmlns:a16="http://schemas.microsoft.com/office/drawing/2014/main" id="{44912E67-EE9F-1D22-E55C-5A145A2F24BE}"/>
              </a:ext>
            </a:extLst>
          </p:cNvPr>
          <p:cNvSpPr/>
          <p:nvPr/>
        </p:nvSpPr>
        <p:spPr>
          <a:xfrm rot="4913618">
            <a:off x="7259317" y="5737753"/>
            <a:ext cx="242394" cy="1190963"/>
          </a:xfrm>
          <a:prstGeom prst="triangle">
            <a:avLst>
              <a:gd name="adj"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a:extLst>
              <a:ext uri="{FF2B5EF4-FFF2-40B4-BE49-F238E27FC236}">
                <a16:creationId xmlns:a16="http://schemas.microsoft.com/office/drawing/2014/main" id="{2DEA6186-16F3-4A41-0312-994FDB94186F}"/>
              </a:ext>
            </a:extLst>
          </p:cNvPr>
          <p:cNvSpPr/>
          <p:nvPr/>
        </p:nvSpPr>
        <p:spPr>
          <a:xfrm flipV="1">
            <a:off x="3486694" y="3447576"/>
            <a:ext cx="698762" cy="281987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a:extLst>
              <a:ext uri="{FF2B5EF4-FFF2-40B4-BE49-F238E27FC236}">
                <a16:creationId xmlns:a16="http://schemas.microsoft.com/office/drawing/2014/main" id="{39D29EB2-8C83-B2C8-543A-BE39E1639F78}"/>
              </a:ext>
            </a:extLst>
          </p:cNvPr>
          <p:cNvSpPr/>
          <p:nvPr/>
        </p:nvSpPr>
        <p:spPr>
          <a:xfrm flipV="1">
            <a:off x="7983852" y="3429000"/>
            <a:ext cx="698762" cy="281987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二等辺三角形 72">
            <a:extLst>
              <a:ext uri="{FF2B5EF4-FFF2-40B4-BE49-F238E27FC236}">
                <a16:creationId xmlns:a16="http://schemas.microsoft.com/office/drawing/2014/main" id="{FBD9D280-7875-7A8C-A9CF-A28A3B0B3561}"/>
              </a:ext>
            </a:extLst>
          </p:cNvPr>
          <p:cNvSpPr/>
          <p:nvPr/>
        </p:nvSpPr>
        <p:spPr>
          <a:xfrm rot="16686382" flipH="1">
            <a:off x="4637214" y="5728193"/>
            <a:ext cx="242394" cy="1190963"/>
          </a:xfrm>
          <a:prstGeom prst="triangle">
            <a:avLst>
              <a:gd name="adj"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グラフィックス 1" descr="オフィス ワーカー (女性) 単色塗りつぶし">
            <a:extLst>
              <a:ext uri="{FF2B5EF4-FFF2-40B4-BE49-F238E27FC236}">
                <a16:creationId xmlns:a16="http://schemas.microsoft.com/office/drawing/2014/main" id="{5C1FADA0-B6B7-6D9D-7548-079A6C1D2F0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61953" y="2183559"/>
            <a:ext cx="944031" cy="944031"/>
          </a:xfrm>
          <a:prstGeom prst="rect">
            <a:avLst/>
          </a:prstGeom>
        </p:spPr>
      </p:pic>
    </p:spTree>
    <p:extLst>
      <p:ext uri="{BB962C8B-B14F-4D97-AF65-F5344CB8AC3E}">
        <p14:creationId xmlns:p14="http://schemas.microsoft.com/office/powerpoint/2010/main" val="15222960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092C7B4-E102-7977-B7B3-D91DAA2F93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srgbClr val="FFFFFF"/>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1" lang="ja-JP" altLang="en-US" sz="1100" b="0" i="0" u="none" strike="noStrike" kern="1200" cap="none" spc="0" normalizeH="0" baseline="0" noProof="0">
              <a:ln>
                <a:noFill/>
              </a:ln>
              <a:solidFill>
                <a:srgbClr val="FFFFFF"/>
              </a:solidFill>
              <a:effectLst/>
              <a:uLnTx/>
              <a:uFillTx/>
              <a:latin typeface="Meiryo UI" panose="020B0604030504040204" pitchFamily="34" charset="-128"/>
              <a:ea typeface="Meiryo UI" panose="020B0604030504040204" pitchFamily="34" charset="-128"/>
              <a:cs typeface="+mn-cs"/>
            </a:endParaRPr>
          </a:p>
        </p:txBody>
      </p:sp>
      <p:sp>
        <p:nvSpPr>
          <p:cNvPr id="5" name="タイトル 4">
            <a:extLst>
              <a:ext uri="{FF2B5EF4-FFF2-40B4-BE49-F238E27FC236}">
                <a16:creationId xmlns:a16="http://schemas.microsoft.com/office/drawing/2014/main" id="{F0BA6621-91E7-18A9-019E-18AD8E765758}"/>
              </a:ext>
            </a:extLst>
          </p:cNvPr>
          <p:cNvSpPr>
            <a:spLocks noGrp="1"/>
          </p:cNvSpPr>
          <p:nvPr>
            <p:ph type="title"/>
          </p:nvPr>
        </p:nvSpPr>
        <p:spPr>
          <a:xfrm>
            <a:off x="658813" y="213919"/>
            <a:ext cx="9654254" cy="676276"/>
          </a:xfrm>
        </p:spPr>
        <p:txBody>
          <a:bodyPr/>
          <a:lstStyle/>
          <a:p>
            <a:r>
              <a:rPr kumimoji="1" lang="ja-JP" altLang="en-US" dirty="0"/>
              <a:t>参考：コネクタとは</a:t>
            </a:r>
            <a:endParaRPr kumimoji="1" lang="ja-JP" altLang="en-US" sz="3200" dirty="0"/>
          </a:p>
        </p:txBody>
      </p:sp>
      <p:sp>
        <p:nvSpPr>
          <p:cNvPr id="13" name="コンテンツ プレースホルダー 4">
            <a:extLst>
              <a:ext uri="{FF2B5EF4-FFF2-40B4-BE49-F238E27FC236}">
                <a16:creationId xmlns:a16="http://schemas.microsoft.com/office/drawing/2014/main" id="{8DA747EF-BAB3-006B-72B8-A3F669A00CD1}"/>
              </a:ext>
            </a:extLst>
          </p:cNvPr>
          <p:cNvSpPr>
            <a:spLocks noGrp="1"/>
          </p:cNvSpPr>
          <p:nvPr>
            <p:ph idx="1"/>
          </p:nvPr>
        </p:nvSpPr>
        <p:spPr>
          <a:xfrm>
            <a:off x="334962" y="1279827"/>
            <a:ext cx="11737701" cy="1396697"/>
          </a:xfrm>
        </p:spPr>
        <p:txBody>
          <a:bodyPr/>
          <a:lstStyle/>
          <a:p>
            <a:pPr marL="0" indent="0">
              <a:buNone/>
            </a:pPr>
            <a:r>
              <a:rPr lang="ja-JP" altLang="en-US" sz="2400" dirty="0">
                <a:solidFill>
                  <a:schemeClr val="tx2"/>
                </a:solidFill>
              </a:rPr>
              <a:t>・コネクタは　　</a:t>
            </a:r>
            <a:r>
              <a:rPr lang="ja-JP" altLang="en-US" sz="2400" b="1" dirty="0">
                <a:solidFill>
                  <a:srgbClr val="C00000"/>
                </a:solidFill>
              </a:rPr>
              <a:t>コンセント</a:t>
            </a:r>
            <a:r>
              <a:rPr lang="ja-JP" altLang="en-US" sz="2400" dirty="0">
                <a:solidFill>
                  <a:schemeClr val="tx2"/>
                </a:solidFill>
              </a:rPr>
              <a:t>のようなもの</a:t>
            </a:r>
            <a:endParaRPr lang="en-US" altLang="ja-JP" sz="2400" dirty="0">
              <a:solidFill>
                <a:schemeClr val="tx2"/>
              </a:solidFill>
            </a:endParaRPr>
          </a:p>
          <a:p>
            <a:pPr marL="0" indent="0">
              <a:buNone/>
            </a:pPr>
            <a:r>
              <a:rPr lang="ja-JP" altLang="en-US" sz="2400" dirty="0">
                <a:solidFill>
                  <a:schemeClr val="tx2"/>
                </a:solidFill>
              </a:rPr>
              <a:t>・「家電」があらかじめ用意された共通の「コンセント」を利用し、「電気」を受け取れるように</a:t>
            </a:r>
            <a:endParaRPr lang="en-US" altLang="ja-JP" sz="2400" dirty="0">
              <a:solidFill>
                <a:schemeClr val="tx2"/>
              </a:solidFill>
            </a:endParaRPr>
          </a:p>
          <a:p>
            <a:pPr marL="0" indent="0">
              <a:buNone/>
            </a:pPr>
            <a:r>
              <a:rPr lang="ja-JP" altLang="en-US" sz="2400" dirty="0">
                <a:solidFill>
                  <a:schemeClr val="tx2"/>
                </a:solidFill>
              </a:rPr>
              <a:t> 「アプリ」はあらかじめ用意された共通の「コネクタ」　を利用し、「データ」を受け取れるようになる</a:t>
            </a:r>
            <a:endParaRPr lang="en-US" altLang="ja-JP" sz="2400" b="1" dirty="0">
              <a:solidFill>
                <a:srgbClr val="C00000"/>
              </a:solidFill>
            </a:endParaRPr>
          </a:p>
        </p:txBody>
      </p:sp>
      <p:pic>
        <p:nvPicPr>
          <p:cNvPr id="3" name="グラフィックス 2" descr="プラグを挿す/抜く 単色塗りつぶし">
            <a:extLst>
              <a:ext uri="{FF2B5EF4-FFF2-40B4-BE49-F238E27FC236}">
                <a16:creationId xmlns:a16="http://schemas.microsoft.com/office/drawing/2014/main" id="{0B22FE29-265B-626C-C31A-05FF6764CD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18424" y="1290991"/>
            <a:ext cx="412311" cy="412311"/>
          </a:xfrm>
          <a:prstGeom prst="rect">
            <a:avLst/>
          </a:prstGeom>
        </p:spPr>
      </p:pic>
      <p:pic>
        <p:nvPicPr>
          <p:cNvPr id="9" name="図 8">
            <a:extLst>
              <a:ext uri="{FF2B5EF4-FFF2-40B4-BE49-F238E27FC236}">
                <a16:creationId xmlns:a16="http://schemas.microsoft.com/office/drawing/2014/main" id="{A6444692-4137-D9E3-2425-4C7D2FDFD73C}"/>
              </a:ext>
            </a:extLst>
          </p:cNvPr>
          <p:cNvPicPr>
            <a:picLocks noChangeAspect="1"/>
          </p:cNvPicPr>
          <p:nvPr/>
        </p:nvPicPr>
        <p:blipFill>
          <a:blip r:embed="rId5"/>
          <a:stretch>
            <a:fillRect/>
          </a:stretch>
        </p:blipFill>
        <p:spPr>
          <a:xfrm>
            <a:off x="2003842" y="3629103"/>
            <a:ext cx="774259" cy="1316850"/>
          </a:xfrm>
          <a:prstGeom prst="rect">
            <a:avLst/>
          </a:prstGeom>
        </p:spPr>
      </p:pic>
      <p:pic>
        <p:nvPicPr>
          <p:cNvPr id="10" name="図 9">
            <a:extLst>
              <a:ext uri="{FF2B5EF4-FFF2-40B4-BE49-F238E27FC236}">
                <a16:creationId xmlns:a16="http://schemas.microsoft.com/office/drawing/2014/main" id="{190568C5-D999-1A0F-2197-865CEF285FA0}"/>
              </a:ext>
            </a:extLst>
          </p:cNvPr>
          <p:cNvPicPr>
            <a:picLocks noChangeAspect="1"/>
          </p:cNvPicPr>
          <p:nvPr/>
        </p:nvPicPr>
        <p:blipFill>
          <a:blip r:embed="rId6"/>
          <a:stretch>
            <a:fillRect/>
          </a:stretch>
        </p:blipFill>
        <p:spPr>
          <a:xfrm>
            <a:off x="3681932" y="3590925"/>
            <a:ext cx="1566808" cy="2645893"/>
          </a:xfrm>
          <a:prstGeom prst="rect">
            <a:avLst/>
          </a:prstGeom>
        </p:spPr>
      </p:pic>
      <p:pic>
        <p:nvPicPr>
          <p:cNvPr id="11" name="図 10">
            <a:extLst>
              <a:ext uri="{FF2B5EF4-FFF2-40B4-BE49-F238E27FC236}">
                <a16:creationId xmlns:a16="http://schemas.microsoft.com/office/drawing/2014/main" id="{73D9C2E5-7996-32E2-6B50-6AF9D4AD2379}"/>
              </a:ext>
            </a:extLst>
          </p:cNvPr>
          <p:cNvPicPr>
            <a:picLocks noChangeAspect="1"/>
          </p:cNvPicPr>
          <p:nvPr/>
        </p:nvPicPr>
        <p:blipFill>
          <a:blip r:embed="rId7"/>
          <a:stretch>
            <a:fillRect/>
          </a:stretch>
        </p:blipFill>
        <p:spPr>
          <a:xfrm>
            <a:off x="1878935" y="5476825"/>
            <a:ext cx="883997" cy="652329"/>
          </a:xfrm>
          <a:prstGeom prst="rect">
            <a:avLst/>
          </a:prstGeom>
        </p:spPr>
      </p:pic>
      <p:pic>
        <p:nvPicPr>
          <p:cNvPr id="12" name="図 11">
            <a:extLst>
              <a:ext uri="{FF2B5EF4-FFF2-40B4-BE49-F238E27FC236}">
                <a16:creationId xmlns:a16="http://schemas.microsoft.com/office/drawing/2014/main" id="{D8D34D95-CD90-2EC8-5E2F-465754E836E5}"/>
              </a:ext>
            </a:extLst>
          </p:cNvPr>
          <p:cNvPicPr>
            <a:picLocks noChangeAspect="1"/>
          </p:cNvPicPr>
          <p:nvPr/>
        </p:nvPicPr>
        <p:blipFill>
          <a:blip r:embed="rId8"/>
          <a:stretch>
            <a:fillRect/>
          </a:stretch>
        </p:blipFill>
        <p:spPr>
          <a:xfrm>
            <a:off x="909190" y="4567512"/>
            <a:ext cx="759556" cy="1017033"/>
          </a:xfrm>
          <a:prstGeom prst="rect">
            <a:avLst/>
          </a:prstGeom>
        </p:spPr>
      </p:pic>
      <p:sp>
        <p:nvSpPr>
          <p:cNvPr id="15" name="コンテンツ プレースホルダー 4">
            <a:extLst>
              <a:ext uri="{FF2B5EF4-FFF2-40B4-BE49-F238E27FC236}">
                <a16:creationId xmlns:a16="http://schemas.microsoft.com/office/drawing/2014/main" id="{8E7F60B0-BE6B-C52D-E54B-5EFCF7440DBE}"/>
              </a:ext>
            </a:extLst>
          </p:cNvPr>
          <p:cNvSpPr txBox="1">
            <a:spLocks/>
          </p:cNvSpPr>
          <p:nvPr/>
        </p:nvSpPr>
        <p:spPr bwMode="auto">
          <a:xfrm>
            <a:off x="1808312" y="2752726"/>
            <a:ext cx="2586401" cy="706339"/>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ctr"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3600" b="1"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コンセント</a:t>
            </a:r>
            <a:endParaRPr kumimoji="1" lang="ja-JP" altLang="en-US" sz="36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endParaRPr>
          </a:p>
        </p:txBody>
      </p:sp>
      <p:sp>
        <p:nvSpPr>
          <p:cNvPr id="16" name="正方形/長方形 15">
            <a:extLst>
              <a:ext uri="{FF2B5EF4-FFF2-40B4-BE49-F238E27FC236}">
                <a16:creationId xmlns:a16="http://schemas.microsoft.com/office/drawing/2014/main" id="{6E5CA0B7-C031-0FB4-C52A-A49C0CCF9CBE}"/>
              </a:ext>
            </a:extLst>
          </p:cNvPr>
          <p:cNvSpPr/>
          <p:nvPr/>
        </p:nvSpPr>
        <p:spPr>
          <a:xfrm>
            <a:off x="323850" y="2752726"/>
            <a:ext cx="5555326" cy="3796978"/>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8" name="図 17">
            <a:extLst>
              <a:ext uri="{FF2B5EF4-FFF2-40B4-BE49-F238E27FC236}">
                <a16:creationId xmlns:a16="http://schemas.microsoft.com/office/drawing/2014/main" id="{98DD9CFE-4275-1497-8C26-15EF0C8060D0}"/>
              </a:ext>
            </a:extLst>
          </p:cNvPr>
          <p:cNvPicPr>
            <a:picLocks noChangeAspect="1"/>
          </p:cNvPicPr>
          <p:nvPr/>
        </p:nvPicPr>
        <p:blipFill>
          <a:blip r:embed="rId6"/>
          <a:stretch>
            <a:fillRect/>
          </a:stretch>
        </p:blipFill>
        <p:spPr>
          <a:xfrm>
            <a:off x="9700112" y="3590925"/>
            <a:ext cx="1566808" cy="2645893"/>
          </a:xfrm>
          <a:prstGeom prst="rect">
            <a:avLst/>
          </a:prstGeom>
        </p:spPr>
      </p:pic>
      <p:sp>
        <p:nvSpPr>
          <p:cNvPr id="21" name="コンテンツ プレースホルダー 4">
            <a:extLst>
              <a:ext uri="{FF2B5EF4-FFF2-40B4-BE49-F238E27FC236}">
                <a16:creationId xmlns:a16="http://schemas.microsoft.com/office/drawing/2014/main" id="{99A9E3A7-3C5A-89FC-242D-B108F66832FA}"/>
              </a:ext>
            </a:extLst>
          </p:cNvPr>
          <p:cNvSpPr txBox="1">
            <a:spLocks/>
          </p:cNvSpPr>
          <p:nvPr/>
        </p:nvSpPr>
        <p:spPr bwMode="auto">
          <a:xfrm>
            <a:off x="7826492" y="2752726"/>
            <a:ext cx="2586401" cy="706339"/>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ctr"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3600" b="1"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コネクタ</a:t>
            </a:r>
            <a:endParaRPr kumimoji="1" lang="ja-JP" altLang="en-US" sz="36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endParaRPr>
          </a:p>
        </p:txBody>
      </p:sp>
      <p:sp>
        <p:nvSpPr>
          <p:cNvPr id="22" name="正方形/長方形 21">
            <a:extLst>
              <a:ext uri="{FF2B5EF4-FFF2-40B4-BE49-F238E27FC236}">
                <a16:creationId xmlns:a16="http://schemas.microsoft.com/office/drawing/2014/main" id="{9C14D06A-4E25-1E4F-D04C-D5A496FF5B07}"/>
              </a:ext>
            </a:extLst>
          </p:cNvPr>
          <p:cNvSpPr/>
          <p:nvPr/>
        </p:nvSpPr>
        <p:spPr>
          <a:xfrm>
            <a:off x="6342030" y="2752726"/>
            <a:ext cx="5555326" cy="3796978"/>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正方形/長方形 31">
            <a:extLst>
              <a:ext uri="{FF2B5EF4-FFF2-40B4-BE49-F238E27FC236}">
                <a16:creationId xmlns:a16="http://schemas.microsoft.com/office/drawing/2014/main" id="{9232B136-EC1D-C5C6-9C11-14727E9F9C93}"/>
              </a:ext>
            </a:extLst>
          </p:cNvPr>
          <p:cNvSpPr/>
          <p:nvPr/>
        </p:nvSpPr>
        <p:spPr>
          <a:xfrm>
            <a:off x="6736730" y="4803706"/>
            <a:ext cx="973426" cy="502619"/>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アプリ</a:t>
            </a:r>
            <a:endParaRPr kumimoji="0" lang="en-US" altLang="ja-JP"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T</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24" name="正方形/長方形 31">
            <a:extLst>
              <a:ext uri="{FF2B5EF4-FFF2-40B4-BE49-F238E27FC236}">
                <a16:creationId xmlns:a16="http://schemas.microsoft.com/office/drawing/2014/main" id="{2AB7EC6F-5B09-EA1D-7B43-B7E29DB7FD82}"/>
              </a:ext>
            </a:extLst>
          </p:cNvPr>
          <p:cNvSpPr/>
          <p:nvPr/>
        </p:nvSpPr>
        <p:spPr>
          <a:xfrm>
            <a:off x="7877672" y="4015205"/>
            <a:ext cx="973426" cy="502619"/>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アプリ</a:t>
            </a:r>
            <a:endParaRPr kumimoji="0" lang="en-US" altLang="ja-JP"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N</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25" name="正方形/長方形 31">
            <a:extLst>
              <a:ext uri="{FF2B5EF4-FFF2-40B4-BE49-F238E27FC236}">
                <a16:creationId xmlns:a16="http://schemas.microsoft.com/office/drawing/2014/main" id="{5305A07E-B185-41F8-F80F-9F6BBC5800FD}"/>
              </a:ext>
            </a:extLst>
          </p:cNvPr>
          <p:cNvSpPr/>
          <p:nvPr/>
        </p:nvSpPr>
        <p:spPr>
          <a:xfrm>
            <a:off x="7826217" y="5510045"/>
            <a:ext cx="973426" cy="502619"/>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アプリ</a:t>
            </a:r>
            <a:endParaRPr kumimoji="0" lang="en-US" altLang="ja-JP"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kern="0" dirty="0">
                <a:solidFill>
                  <a:srgbClr val="000000"/>
                </a:solidFill>
                <a:latin typeface="メイリオ"/>
                <a:ea typeface="メイリオ"/>
                <a:cs typeface="Meiryo UI" panose="020B0604030504040204" pitchFamily="50" charset="-128"/>
              </a:rPr>
              <a:t>S</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cxnSp>
        <p:nvCxnSpPr>
          <p:cNvPr id="26" name="直線コネクタ 25">
            <a:extLst>
              <a:ext uri="{FF2B5EF4-FFF2-40B4-BE49-F238E27FC236}">
                <a16:creationId xmlns:a16="http://schemas.microsoft.com/office/drawing/2014/main" id="{BCBA5858-6F27-583C-9688-FE351EF6C50F}"/>
              </a:ext>
            </a:extLst>
          </p:cNvPr>
          <p:cNvCxnSpPr>
            <a:cxnSpLocks/>
            <a:stCxn id="9" idx="3"/>
          </p:cNvCxnSpPr>
          <p:nvPr/>
        </p:nvCxnSpPr>
        <p:spPr>
          <a:xfrm>
            <a:off x="2778101" y="4287528"/>
            <a:ext cx="1054164" cy="0"/>
          </a:xfrm>
          <a:prstGeom prst="line">
            <a:avLst/>
          </a:prstGeom>
          <a:ln w="19050">
            <a:solidFill>
              <a:srgbClr val="24235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CA2FA44B-D20A-2038-BC83-4C126266ED36}"/>
              </a:ext>
            </a:extLst>
          </p:cNvPr>
          <p:cNvCxnSpPr>
            <a:cxnSpLocks/>
            <a:stCxn id="12" idx="3"/>
          </p:cNvCxnSpPr>
          <p:nvPr/>
        </p:nvCxnSpPr>
        <p:spPr>
          <a:xfrm flipV="1">
            <a:off x="1668746" y="5076028"/>
            <a:ext cx="2163519" cy="1"/>
          </a:xfrm>
          <a:prstGeom prst="line">
            <a:avLst/>
          </a:prstGeom>
          <a:ln w="19050">
            <a:solidFill>
              <a:srgbClr val="24235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BD09533F-B8EF-341C-8A1D-3A53E41E1321}"/>
              </a:ext>
            </a:extLst>
          </p:cNvPr>
          <p:cNvCxnSpPr>
            <a:cxnSpLocks/>
          </p:cNvCxnSpPr>
          <p:nvPr/>
        </p:nvCxnSpPr>
        <p:spPr>
          <a:xfrm>
            <a:off x="2762932" y="5783415"/>
            <a:ext cx="1054164" cy="0"/>
          </a:xfrm>
          <a:prstGeom prst="line">
            <a:avLst/>
          </a:prstGeom>
          <a:ln w="19050">
            <a:solidFill>
              <a:srgbClr val="24235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E44FBD33-AF54-8A17-9236-FA391B3FD9BB}"/>
              </a:ext>
            </a:extLst>
          </p:cNvPr>
          <p:cNvCxnSpPr>
            <a:cxnSpLocks/>
          </p:cNvCxnSpPr>
          <p:nvPr/>
        </p:nvCxnSpPr>
        <p:spPr>
          <a:xfrm>
            <a:off x="8827239" y="4266515"/>
            <a:ext cx="1054164" cy="0"/>
          </a:xfrm>
          <a:prstGeom prst="line">
            <a:avLst/>
          </a:prstGeom>
          <a:ln w="19050">
            <a:solidFill>
              <a:srgbClr val="24235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E1EFDBEB-C5D1-DA97-ABC5-F2AE513CAECB}"/>
              </a:ext>
            </a:extLst>
          </p:cNvPr>
          <p:cNvCxnSpPr>
            <a:cxnSpLocks/>
          </p:cNvCxnSpPr>
          <p:nvPr/>
        </p:nvCxnSpPr>
        <p:spPr>
          <a:xfrm flipV="1">
            <a:off x="7717884" y="5055015"/>
            <a:ext cx="2148350" cy="1"/>
          </a:xfrm>
          <a:prstGeom prst="line">
            <a:avLst/>
          </a:prstGeom>
          <a:ln w="19050">
            <a:solidFill>
              <a:srgbClr val="24235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90ED7AC5-E5C2-DB72-B05F-1FD49B827F06}"/>
              </a:ext>
            </a:extLst>
          </p:cNvPr>
          <p:cNvCxnSpPr>
            <a:cxnSpLocks/>
          </p:cNvCxnSpPr>
          <p:nvPr/>
        </p:nvCxnSpPr>
        <p:spPr>
          <a:xfrm>
            <a:off x="8812070" y="5762402"/>
            <a:ext cx="1054164" cy="0"/>
          </a:xfrm>
          <a:prstGeom prst="line">
            <a:avLst/>
          </a:prstGeom>
          <a:ln w="19050">
            <a:solidFill>
              <a:srgbClr val="24235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正方形/長方形 39">
            <a:extLst>
              <a:ext uri="{FF2B5EF4-FFF2-40B4-BE49-F238E27FC236}">
                <a16:creationId xmlns:a16="http://schemas.microsoft.com/office/drawing/2014/main" id="{3AABA3C3-D54B-7E2A-D436-26840E601DFF}"/>
              </a:ext>
            </a:extLst>
          </p:cNvPr>
          <p:cNvSpPr/>
          <p:nvPr/>
        </p:nvSpPr>
        <p:spPr>
          <a:xfrm>
            <a:off x="9728732" y="3590925"/>
            <a:ext cx="1434568" cy="26102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b="1" dirty="0">
              <a:solidFill>
                <a:srgbClr val="FFFFFF"/>
              </a:solidFill>
              <a:latin typeface="Meiryo UI"/>
              <a:ea typeface="Meiryo U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b="1" dirty="0">
                <a:solidFill>
                  <a:srgbClr val="FFFFFF"/>
                </a:solidFill>
                <a:latin typeface="Meiryo UI"/>
                <a:ea typeface="Meiryo UI"/>
              </a:rPr>
              <a:t>コネクタ</a:t>
            </a:r>
            <a:endParaRPr kumimoji="1" lang="ja-JP" altLang="en-US" sz="1800" b="1"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41" name="テキスト ボックス 40">
            <a:extLst>
              <a:ext uri="{FF2B5EF4-FFF2-40B4-BE49-F238E27FC236}">
                <a16:creationId xmlns:a16="http://schemas.microsoft.com/office/drawing/2014/main" id="{9176B508-173D-A42F-1E25-6DFC570BE7CD}"/>
              </a:ext>
            </a:extLst>
          </p:cNvPr>
          <p:cNvSpPr txBox="1"/>
          <p:nvPr/>
        </p:nvSpPr>
        <p:spPr>
          <a:xfrm>
            <a:off x="8850438" y="3856930"/>
            <a:ext cx="850335" cy="400110"/>
          </a:xfrm>
          <a:prstGeom prst="rect">
            <a:avLst/>
          </a:prstGeom>
          <a:noFill/>
          <a:ln>
            <a:noFill/>
          </a:ln>
        </p:spPr>
        <p:txBody>
          <a:bodyPr wrap="square" rtlCol="0">
            <a:spAutoFit/>
          </a:bodyPr>
          <a:lstStyle/>
          <a:p>
            <a:pPr marL="0" marR="0" lvl="0" indent="0" defTabSz="914423"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a:t>
            </a:r>
          </a:p>
        </p:txBody>
      </p:sp>
      <p:sp>
        <p:nvSpPr>
          <p:cNvPr id="42" name="テキスト ボックス 41">
            <a:extLst>
              <a:ext uri="{FF2B5EF4-FFF2-40B4-BE49-F238E27FC236}">
                <a16:creationId xmlns:a16="http://schemas.microsoft.com/office/drawing/2014/main" id="{8EE2C156-77C7-9A29-CBA1-84EADE69E485}"/>
              </a:ext>
            </a:extLst>
          </p:cNvPr>
          <p:cNvSpPr txBox="1"/>
          <p:nvPr/>
        </p:nvSpPr>
        <p:spPr>
          <a:xfrm>
            <a:off x="8878728" y="5366525"/>
            <a:ext cx="850335" cy="400110"/>
          </a:xfrm>
          <a:prstGeom prst="rect">
            <a:avLst/>
          </a:prstGeom>
          <a:noFill/>
          <a:ln>
            <a:noFill/>
          </a:ln>
        </p:spPr>
        <p:txBody>
          <a:bodyPr wrap="square" rtlCol="0">
            <a:spAutoFit/>
          </a:bodyPr>
          <a:lstStyle/>
          <a:p>
            <a:pPr marL="0" marR="0" lvl="0" indent="0" defTabSz="914423"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a:t>
            </a:r>
          </a:p>
        </p:txBody>
      </p:sp>
      <p:sp>
        <p:nvSpPr>
          <p:cNvPr id="43" name="テキスト ボックス 42">
            <a:extLst>
              <a:ext uri="{FF2B5EF4-FFF2-40B4-BE49-F238E27FC236}">
                <a16:creationId xmlns:a16="http://schemas.microsoft.com/office/drawing/2014/main" id="{11DFE2F7-1AFC-FFF3-AFF2-8501AABCA7B9}"/>
              </a:ext>
            </a:extLst>
          </p:cNvPr>
          <p:cNvSpPr txBox="1"/>
          <p:nvPr/>
        </p:nvSpPr>
        <p:spPr>
          <a:xfrm>
            <a:off x="8303254" y="4657871"/>
            <a:ext cx="850335" cy="400110"/>
          </a:xfrm>
          <a:prstGeom prst="rect">
            <a:avLst/>
          </a:prstGeom>
          <a:noFill/>
          <a:ln>
            <a:noFill/>
          </a:ln>
        </p:spPr>
        <p:txBody>
          <a:bodyPr wrap="square" rtlCol="0">
            <a:spAutoFit/>
          </a:bodyPr>
          <a:lstStyle/>
          <a:p>
            <a:pPr marL="0" marR="0" lvl="0" indent="0" defTabSz="914423"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a:t>
            </a:r>
          </a:p>
        </p:txBody>
      </p:sp>
      <p:sp>
        <p:nvSpPr>
          <p:cNvPr id="44" name="テキスト ボックス 43">
            <a:extLst>
              <a:ext uri="{FF2B5EF4-FFF2-40B4-BE49-F238E27FC236}">
                <a16:creationId xmlns:a16="http://schemas.microsoft.com/office/drawing/2014/main" id="{7B4885F1-6B7B-5244-8436-2086CC52CCBF}"/>
              </a:ext>
            </a:extLst>
          </p:cNvPr>
          <p:cNvSpPr txBox="1"/>
          <p:nvPr/>
        </p:nvSpPr>
        <p:spPr>
          <a:xfrm>
            <a:off x="2849043" y="3871664"/>
            <a:ext cx="850335" cy="400110"/>
          </a:xfrm>
          <a:prstGeom prst="rect">
            <a:avLst/>
          </a:prstGeom>
          <a:noFill/>
          <a:ln>
            <a:noFill/>
          </a:ln>
        </p:spPr>
        <p:txBody>
          <a:bodyPr wrap="square" rtlCol="0">
            <a:spAutoFit/>
          </a:bodyPr>
          <a:lstStyle/>
          <a:p>
            <a:pPr marL="0" marR="0" lvl="0" indent="0" defTabSz="914423"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電気</a:t>
            </a:r>
          </a:p>
        </p:txBody>
      </p:sp>
      <p:sp>
        <p:nvSpPr>
          <p:cNvPr id="45" name="テキスト ボックス 44">
            <a:extLst>
              <a:ext uri="{FF2B5EF4-FFF2-40B4-BE49-F238E27FC236}">
                <a16:creationId xmlns:a16="http://schemas.microsoft.com/office/drawing/2014/main" id="{6D6A7BEC-23B5-7B18-1E7A-D6B6C3ECA413}"/>
              </a:ext>
            </a:extLst>
          </p:cNvPr>
          <p:cNvSpPr txBox="1"/>
          <p:nvPr/>
        </p:nvSpPr>
        <p:spPr>
          <a:xfrm>
            <a:off x="2877333" y="5381259"/>
            <a:ext cx="850335" cy="400110"/>
          </a:xfrm>
          <a:prstGeom prst="rect">
            <a:avLst/>
          </a:prstGeom>
          <a:noFill/>
          <a:ln>
            <a:noFill/>
          </a:ln>
        </p:spPr>
        <p:txBody>
          <a:bodyPr wrap="square" rtlCol="0">
            <a:spAutoFit/>
          </a:bodyPr>
          <a:lstStyle/>
          <a:p>
            <a:pPr marL="0" marR="0" lvl="0" indent="0" defTabSz="914423"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電気</a:t>
            </a:r>
          </a:p>
        </p:txBody>
      </p:sp>
      <p:sp>
        <p:nvSpPr>
          <p:cNvPr id="46" name="テキスト ボックス 45">
            <a:extLst>
              <a:ext uri="{FF2B5EF4-FFF2-40B4-BE49-F238E27FC236}">
                <a16:creationId xmlns:a16="http://schemas.microsoft.com/office/drawing/2014/main" id="{9352B71F-169B-4782-288C-4F504BB9B0A5}"/>
              </a:ext>
            </a:extLst>
          </p:cNvPr>
          <p:cNvSpPr txBox="1"/>
          <p:nvPr/>
        </p:nvSpPr>
        <p:spPr>
          <a:xfrm>
            <a:off x="2301859" y="4672605"/>
            <a:ext cx="850335" cy="400110"/>
          </a:xfrm>
          <a:prstGeom prst="rect">
            <a:avLst/>
          </a:prstGeom>
          <a:noFill/>
          <a:ln>
            <a:noFill/>
          </a:ln>
        </p:spPr>
        <p:txBody>
          <a:bodyPr wrap="square" rtlCol="0">
            <a:spAutoFit/>
          </a:bodyPr>
          <a:lstStyle/>
          <a:p>
            <a:pPr marL="0" marR="0" lvl="0" indent="0" defTabSz="914423"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電気</a:t>
            </a:r>
          </a:p>
        </p:txBody>
      </p:sp>
    </p:spTree>
    <p:extLst>
      <p:ext uri="{BB962C8B-B14F-4D97-AF65-F5344CB8AC3E}">
        <p14:creationId xmlns:p14="http://schemas.microsoft.com/office/powerpoint/2010/main" val="36691635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092C7B4-E102-7977-B7B3-D91DAA2F93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srgbClr val="FFFFFF"/>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1" lang="ja-JP" altLang="en-US" sz="1100" b="0" i="0" u="none" strike="noStrike" kern="1200" cap="none" spc="0" normalizeH="0" baseline="0" noProof="0">
              <a:ln>
                <a:noFill/>
              </a:ln>
              <a:solidFill>
                <a:srgbClr val="FFFFFF"/>
              </a:solidFill>
              <a:effectLst/>
              <a:uLnTx/>
              <a:uFillTx/>
              <a:latin typeface="Meiryo UI" panose="020B0604030504040204" pitchFamily="34" charset="-128"/>
              <a:ea typeface="Meiryo UI" panose="020B0604030504040204" pitchFamily="34" charset="-128"/>
              <a:cs typeface="+mn-cs"/>
            </a:endParaRPr>
          </a:p>
        </p:txBody>
      </p:sp>
      <p:sp>
        <p:nvSpPr>
          <p:cNvPr id="5" name="タイトル 4">
            <a:extLst>
              <a:ext uri="{FF2B5EF4-FFF2-40B4-BE49-F238E27FC236}">
                <a16:creationId xmlns:a16="http://schemas.microsoft.com/office/drawing/2014/main" id="{F0BA6621-91E7-18A9-019E-18AD8E765758}"/>
              </a:ext>
            </a:extLst>
          </p:cNvPr>
          <p:cNvSpPr>
            <a:spLocks noGrp="1"/>
          </p:cNvSpPr>
          <p:nvPr>
            <p:ph type="title"/>
          </p:nvPr>
        </p:nvSpPr>
        <p:spPr>
          <a:xfrm>
            <a:off x="658813" y="219162"/>
            <a:ext cx="9654254" cy="676276"/>
          </a:xfrm>
        </p:spPr>
        <p:txBody>
          <a:bodyPr/>
          <a:lstStyle/>
          <a:p>
            <a:r>
              <a:rPr kumimoji="1" lang="ja-JP" altLang="en-US" dirty="0"/>
              <a:t>コネクタのメリット</a:t>
            </a:r>
            <a:endParaRPr kumimoji="1" lang="ja-JP" altLang="en-US" sz="3200" dirty="0"/>
          </a:p>
        </p:txBody>
      </p:sp>
      <p:sp>
        <p:nvSpPr>
          <p:cNvPr id="9" name="コンテンツ プレースホルダー 4">
            <a:extLst>
              <a:ext uri="{FF2B5EF4-FFF2-40B4-BE49-F238E27FC236}">
                <a16:creationId xmlns:a16="http://schemas.microsoft.com/office/drawing/2014/main" id="{8C73DF41-ACAF-7226-A91B-B10B57B4DBC5}"/>
              </a:ext>
            </a:extLst>
          </p:cNvPr>
          <p:cNvSpPr txBox="1">
            <a:spLocks/>
          </p:cNvSpPr>
          <p:nvPr/>
        </p:nvSpPr>
        <p:spPr bwMode="auto">
          <a:xfrm>
            <a:off x="334963" y="1268413"/>
            <a:ext cx="11353408" cy="842959"/>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24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データ連携のアプリを開発する際、提供されたコネクタを利用することで</a:t>
            </a:r>
            <a:endParaRPr kumimoji="1" lang="en-US" altLang="ja-JP" sz="24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24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個別の設計や開発</a:t>
            </a:r>
            <a:r>
              <a:rPr lang="ja-JP" altLang="en-US" sz="2400" kern="0" dirty="0">
                <a:solidFill>
                  <a:srgbClr val="000000"/>
                </a:solidFill>
              </a:rPr>
              <a:t>にかかる</a:t>
            </a:r>
            <a:r>
              <a:rPr kumimoji="1" lang="ja-JP" altLang="en-US" sz="2400" b="1" i="0" u="none" strike="noStrike" kern="0" cap="none" spc="0" normalizeH="0" baseline="0" noProof="0" dirty="0">
                <a:ln>
                  <a:noFill/>
                </a:ln>
                <a:solidFill>
                  <a:srgbClr val="C00000"/>
                </a:solidFill>
                <a:effectLst/>
                <a:uLnTx/>
                <a:uFillTx/>
                <a:latin typeface="Meiryo UI" panose="020B0604030504040204" pitchFamily="34" charset="-128"/>
                <a:ea typeface="Meiryo UI" panose="020B0604030504040204" pitchFamily="34" charset="-128"/>
                <a:cs typeface="+mn-cs"/>
              </a:rPr>
              <a:t>コスト</a:t>
            </a:r>
            <a:r>
              <a:rPr lang="ja-JP" altLang="en-US" sz="2400" b="1" kern="0" dirty="0">
                <a:solidFill>
                  <a:srgbClr val="C00000"/>
                </a:solidFill>
              </a:rPr>
              <a:t>や</a:t>
            </a:r>
            <a:r>
              <a:rPr kumimoji="1" lang="ja-JP" altLang="en-US" sz="2400" b="1" i="0" u="none" strike="noStrike" kern="0" cap="none" spc="0" normalizeH="0" baseline="0" noProof="0" dirty="0">
                <a:ln>
                  <a:noFill/>
                </a:ln>
                <a:solidFill>
                  <a:srgbClr val="C00000"/>
                </a:solidFill>
                <a:effectLst/>
                <a:uLnTx/>
                <a:uFillTx/>
                <a:latin typeface="Meiryo UI" panose="020B0604030504040204" pitchFamily="34" charset="-128"/>
                <a:ea typeface="Meiryo UI" panose="020B0604030504040204" pitchFamily="34" charset="-128"/>
                <a:cs typeface="+mn-cs"/>
              </a:rPr>
              <a:t>時間を削減</a:t>
            </a:r>
            <a:r>
              <a:rPr lang="ja-JP" altLang="en-US" sz="2400" kern="0" dirty="0">
                <a:solidFill>
                  <a:srgbClr val="000000"/>
                </a:solidFill>
              </a:rPr>
              <a:t>できる</a:t>
            </a:r>
            <a:endParaRPr kumimoji="1" lang="en-US" altLang="ja-JP" sz="24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endParaRPr>
          </a:p>
        </p:txBody>
      </p:sp>
      <p:sp>
        <p:nvSpPr>
          <p:cNvPr id="7" name="正方形/長方形 6">
            <a:extLst>
              <a:ext uri="{FF2B5EF4-FFF2-40B4-BE49-F238E27FC236}">
                <a16:creationId xmlns:a16="http://schemas.microsoft.com/office/drawing/2014/main" id="{2C6C7CB2-D182-84F1-B3F3-F62364A0F8B0}"/>
              </a:ext>
            </a:extLst>
          </p:cNvPr>
          <p:cNvSpPr/>
          <p:nvPr/>
        </p:nvSpPr>
        <p:spPr>
          <a:xfrm>
            <a:off x="334964" y="2484347"/>
            <a:ext cx="5544212" cy="3789131"/>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A981E8D8-D007-C4F5-265D-F205476CD4FA}"/>
              </a:ext>
            </a:extLst>
          </p:cNvPr>
          <p:cNvSpPr/>
          <p:nvPr/>
        </p:nvSpPr>
        <p:spPr>
          <a:xfrm>
            <a:off x="341269" y="2486478"/>
            <a:ext cx="5537907" cy="39561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2000" b="1" dirty="0">
                <a:solidFill>
                  <a:schemeClr val="bg1"/>
                </a:solidFill>
                <a:latin typeface="Meiryo UI" panose="020B0604030504040204" pitchFamily="50" charset="-128"/>
                <a:ea typeface="Meiryo UI" panose="020B0604030504040204" pitchFamily="50" charset="-128"/>
              </a:rPr>
              <a:t>コネクタを利用しない場合</a:t>
            </a:r>
            <a:endParaRPr kumimoji="1" lang="en-US" altLang="ja-JP" sz="2000" b="0" i="0" u="none" strike="noStrike" kern="1200" cap="none" spc="0" normalizeH="0" baseline="0" noProof="0" dirty="0">
              <a:ln>
                <a:noFill/>
              </a:ln>
              <a:solidFill>
                <a:schemeClr val="bg1"/>
              </a:solidFill>
              <a:effectLst/>
              <a:uLnTx/>
              <a:uFillTx/>
              <a:latin typeface="Meiryo UI"/>
              <a:ea typeface="Meiryo UI"/>
              <a:cs typeface="+mn-cs"/>
            </a:endParaRPr>
          </a:p>
        </p:txBody>
      </p:sp>
      <p:sp>
        <p:nvSpPr>
          <p:cNvPr id="10" name="コンテンツ プレースホルダー 4">
            <a:extLst>
              <a:ext uri="{FF2B5EF4-FFF2-40B4-BE49-F238E27FC236}">
                <a16:creationId xmlns:a16="http://schemas.microsoft.com/office/drawing/2014/main" id="{3F48CB70-3BE7-247B-8EEC-C870A98640A2}"/>
              </a:ext>
            </a:extLst>
          </p:cNvPr>
          <p:cNvSpPr txBox="1">
            <a:spLocks/>
          </p:cNvSpPr>
          <p:nvPr/>
        </p:nvSpPr>
        <p:spPr bwMode="auto">
          <a:xfrm>
            <a:off x="509286" y="3043639"/>
            <a:ext cx="5369889" cy="770722"/>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indent="0">
              <a:buNone/>
              <a:defRPr/>
            </a:pPr>
            <a:r>
              <a:rPr lang="ja-JP" altLang="en-US" sz="2000" kern="0" dirty="0">
                <a:solidFill>
                  <a:srgbClr val="000000"/>
                </a:solidFill>
              </a:rPr>
              <a:t>・相手を特定したデータを転送の</a:t>
            </a:r>
            <a:r>
              <a:rPr kumimoji="1" lang="ja-JP" altLang="en-US" sz="20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設計、開発が必要</a:t>
            </a:r>
            <a:endParaRPr lang="en-US" altLang="ja-JP" sz="2000" kern="0" dirty="0">
              <a:solidFill>
                <a:srgbClr val="000000"/>
              </a:solidFill>
            </a:endParaRPr>
          </a:p>
        </p:txBody>
      </p:sp>
      <p:sp>
        <p:nvSpPr>
          <p:cNvPr id="16" name="正方形/長方形 15">
            <a:extLst>
              <a:ext uri="{FF2B5EF4-FFF2-40B4-BE49-F238E27FC236}">
                <a16:creationId xmlns:a16="http://schemas.microsoft.com/office/drawing/2014/main" id="{33BFE34A-462D-33F1-5080-986CC4AA62A0}"/>
              </a:ext>
            </a:extLst>
          </p:cNvPr>
          <p:cNvSpPr/>
          <p:nvPr/>
        </p:nvSpPr>
        <p:spPr>
          <a:xfrm>
            <a:off x="6096001" y="2484347"/>
            <a:ext cx="5544212" cy="3789131"/>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a:extLst>
              <a:ext uri="{FF2B5EF4-FFF2-40B4-BE49-F238E27FC236}">
                <a16:creationId xmlns:a16="http://schemas.microsoft.com/office/drawing/2014/main" id="{B5D95D4C-8243-A845-F85B-2AB2A50192D7}"/>
              </a:ext>
            </a:extLst>
          </p:cNvPr>
          <p:cNvSpPr/>
          <p:nvPr/>
        </p:nvSpPr>
        <p:spPr>
          <a:xfrm>
            <a:off x="6102306" y="2486478"/>
            <a:ext cx="5537907" cy="395617"/>
          </a:xfrm>
          <a:prstGeom prst="rect">
            <a:avLst/>
          </a:prstGeom>
          <a:solidFill>
            <a:srgbClr val="7F9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2000" b="1" dirty="0">
                <a:solidFill>
                  <a:schemeClr val="bg1"/>
                </a:solidFill>
                <a:latin typeface="Meiryo UI" panose="020B0604030504040204" pitchFamily="50" charset="-128"/>
                <a:ea typeface="Meiryo UI" panose="020B0604030504040204" pitchFamily="50" charset="-128"/>
              </a:rPr>
              <a:t>コネクタを利用する場合</a:t>
            </a:r>
            <a:endParaRPr kumimoji="1" lang="en-US" altLang="ja-JP" sz="2000" b="0" i="0" u="none" strike="noStrike" kern="1200" cap="none" spc="0" normalizeH="0" baseline="0" noProof="0" dirty="0">
              <a:ln>
                <a:noFill/>
              </a:ln>
              <a:solidFill>
                <a:schemeClr val="bg1"/>
              </a:solidFill>
              <a:effectLst/>
              <a:uLnTx/>
              <a:uFillTx/>
              <a:latin typeface="Meiryo UI"/>
              <a:ea typeface="Meiryo UI"/>
              <a:cs typeface="+mn-cs"/>
            </a:endParaRPr>
          </a:p>
        </p:txBody>
      </p:sp>
      <p:sp>
        <p:nvSpPr>
          <p:cNvPr id="19" name="コンテンツ プレースホルダー 4">
            <a:extLst>
              <a:ext uri="{FF2B5EF4-FFF2-40B4-BE49-F238E27FC236}">
                <a16:creationId xmlns:a16="http://schemas.microsoft.com/office/drawing/2014/main" id="{3FEF7937-B27F-F266-EFF1-B610A79F769A}"/>
              </a:ext>
            </a:extLst>
          </p:cNvPr>
          <p:cNvSpPr txBox="1">
            <a:spLocks/>
          </p:cNvSpPr>
          <p:nvPr/>
        </p:nvSpPr>
        <p:spPr bwMode="auto">
          <a:xfrm>
            <a:off x="6096000" y="3033491"/>
            <a:ext cx="5369889" cy="770722"/>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lang="ja-JP" altLang="en-US" sz="2000" kern="0" dirty="0">
                <a:solidFill>
                  <a:srgbClr val="000000"/>
                </a:solidFill>
              </a:rPr>
              <a:t>・コネクタを利用することでコストや時間を削減</a:t>
            </a:r>
            <a:endParaRPr lang="en-US" altLang="ja-JP" sz="2000" kern="0" dirty="0">
              <a:solidFill>
                <a:srgbClr val="000000"/>
              </a:solidFill>
            </a:endParaRPr>
          </a:p>
        </p:txBody>
      </p:sp>
      <p:pic>
        <p:nvPicPr>
          <p:cNvPr id="59" name="グラフィックス 58" descr="プログラマー男性 単色塗りつぶし">
            <a:extLst>
              <a:ext uri="{FF2B5EF4-FFF2-40B4-BE49-F238E27FC236}">
                <a16:creationId xmlns:a16="http://schemas.microsoft.com/office/drawing/2014/main" id="{415EBAA7-3EBD-7274-4DE2-DA7FB640B7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5653" y="4569926"/>
            <a:ext cx="910103" cy="910103"/>
          </a:xfrm>
          <a:prstGeom prst="rect">
            <a:avLst/>
          </a:prstGeom>
        </p:spPr>
      </p:pic>
      <p:sp>
        <p:nvSpPr>
          <p:cNvPr id="2" name="正方形/長方形 1">
            <a:extLst>
              <a:ext uri="{FF2B5EF4-FFF2-40B4-BE49-F238E27FC236}">
                <a16:creationId xmlns:a16="http://schemas.microsoft.com/office/drawing/2014/main" id="{9B0069DF-1DAB-2D06-75FC-27B6523FBD2F}"/>
              </a:ext>
            </a:extLst>
          </p:cNvPr>
          <p:cNvSpPr/>
          <p:nvPr/>
        </p:nvSpPr>
        <p:spPr>
          <a:xfrm>
            <a:off x="2685327" y="3512820"/>
            <a:ext cx="941793" cy="39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正方形/長方形 2">
            <a:extLst>
              <a:ext uri="{FF2B5EF4-FFF2-40B4-BE49-F238E27FC236}">
                <a16:creationId xmlns:a16="http://schemas.microsoft.com/office/drawing/2014/main" id="{33798ADF-B9D6-24F0-8528-918D68F677F4}"/>
              </a:ext>
            </a:extLst>
          </p:cNvPr>
          <p:cNvSpPr/>
          <p:nvPr/>
        </p:nvSpPr>
        <p:spPr>
          <a:xfrm>
            <a:off x="1234734" y="4599332"/>
            <a:ext cx="1979894" cy="396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C00000"/>
                </a:solidFill>
              </a:rPr>
              <a:t>個別の設計・開発</a:t>
            </a:r>
          </a:p>
        </p:txBody>
      </p:sp>
      <p:sp>
        <p:nvSpPr>
          <p:cNvPr id="13" name="正方形/長方形 12">
            <a:extLst>
              <a:ext uri="{FF2B5EF4-FFF2-40B4-BE49-F238E27FC236}">
                <a16:creationId xmlns:a16="http://schemas.microsoft.com/office/drawing/2014/main" id="{506A97A8-0AE1-A00D-BEB4-896C31024BA5}"/>
              </a:ext>
            </a:extLst>
          </p:cNvPr>
          <p:cNvSpPr/>
          <p:nvPr/>
        </p:nvSpPr>
        <p:spPr>
          <a:xfrm>
            <a:off x="7230452" y="4477870"/>
            <a:ext cx="1826790" cy="496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7F99E5"/>
                </a:solidFill>
              </a:rPr>
              <a:t>提供されている</a:t>
            </a:r>
            <a:endParaRPr lang="en-US" altLang="ja-JP" dirty="0">
              <a:solidFill>
                <a:srgbClr val="7F99E5"/>
              </a:solidFill>
            </a:endParaRPr>
          </a:p>
          <a:p>
            <a:pPr algn="ctr"/>
            <a:r>
              <a:rPr lang="ja-JP" altLang="en-US" dirty="0">
                <a:solidFill>
                  <a:srgbClr val="7F99E5"/>
                </a:solidFill>
              </a:rPr>
              <a:t>コネクタを利用</a:t>
            </a:r>
            <a:endParaRPr kumimoji="1" lang="ja-JP" altLang="en-US" dirty="0">
              <a:solidFill>
                <a:srgbClr val="7F99E5"/>
              </a:solidFill>
            </a:endParaRPr>
          </a:p>
        </p:txBody>
      </p:sp>
      <p:sp>
        <p:nvSpPr>
          <p:cNvPr id="6" name="正方形/長方形 5">
            <a:extLst>
              <a:ext uri="{FF2B5EF4-FFF2-40B4-BE49-F238E27FC236}">
                <a16:creationId xmlns:a16="http://schemas.microsoft.com/office/drawing/2014/main" id="{142EE368-A3E3-3A2F-4CB5-E244920792D6}"/>
              </a:ext>
            </a:extLst>
          </p:cNvPr>
          <p:cNvSpPr/>
          <p:nvPr/>
        </p:nvSpPr>
        <p:spPr>
          <a:xfrm>
            <a:off x="3288135" y="3587732"/>
            <a:ext cx="1826790" cy="261020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b="1" dirty="0">
                <a:solidFill>
                  <a:schemeClr val="tx2"/>
                </a:solidFill>
                <a:latin typeface="Meiryo UI"/>
                <a:ea typeface="Meiryo UI"/>
              </a:rPr>
              <a:t>アプリ</a:t>
            </a:r>
            <a:endParaRPr lang="en-US" altLang="ja-JP" b="1" dirty="0">
              <a:solidFill>
                <a:schemeClr val="tx2"/>
              </a:solidFill>
              <a:latin typeface="Meiryo UI"/>
              <a:ea typeface="Meiryo UI"/>
            </a:endParaRPr>
          </a:p>
        </p:txBody>
      </p:sp>
      <p:sp>
        <p:nvSpPr>
          <p:cNvPr id="14" name="正方形/長方形 31">
            <a:extLst>
              <a:ext uri="{FF2B5EF4-FFF2-40B4-BE49-F238E27FC236}">
                <a16:creationId xmlns:a16="http://schemas.microsoft.com/office/drawing/2014/main" id="{B69A820C-C936-6158-6E9C-52E6BA615B01}"/>
              </a:ext>
            </a:extLst>
          </p:cNvPr>
          <p:cNvSpPr/>
          <p:nvPr/>
        </p:nvSpPr>
        <p:spPr>
          <a:xfrm>
            <a:off x="3527245" y="4537642"/>
            <a:ext cx="1348569" cy="396240"/>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認証・認可機能</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15" name="正方形/長方形 31">
            <a:extLst>
              <a:ext uri="{FF2B5EF4-FFF2-40B4-BE49-F238E27FC236}">
                <a16:creationId xmlns:a16="http://schemas.microsoft.com/office/drawing/2014/main" id="{EBE4143D-6680-39CD-D9C6-FF1E79AD0800}"/>
              </a:ext>
            </a:extLst>
          </p:cNvPr>
          <p:cNvSpPr/>
          <p:nvPr/>
        </p:nvSpPr>
        <p:spPr>
          <a:xfrm>
            <a:off x="3527244" y="3977572"/>
            <a:ext cx="1348569" cy="396240"/>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前処理</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22" name="正方形/長方形 31">
            <a:extLst>
              <a:ext uri="{FF2B5EF4-FFF2-40B4-BE49-F238E27FC236}">
                <a16:creationId xmlns:a16="http://schemas.microsoft.com/office/drawing/2014/main" id="{D0D76629-3631-FEBC-55B5-E6713547D8B4}"/>
              </a:ext>
            </a:extLst>
          </p:cNvPr>
          <p:cNvSpPr/>
          <p:nvPr/>
        </p:nvSpPr>
        <p:spPr>
          <a:xfrm>
            <a:off x="3527243" y="5140483"/>
            <a:ext cx="1348569" cy="396240"/>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データ連携機能</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23" name="正方形/長方形 31">
            <a:extLst>
              <a:ext uri="{FF2B5EF4-FFF2-40B4-BE49-F238E27FC236}">
                <a16:creationId xmlns:a16="http://schemas.microsoft.com/office/drawing/2014/main" id="{BA57B7FE-63D2-5327-4ADC-DFBDBE7C0185}"/>
              </a:ext>
            </a:extLst>
          </p:cNvPr>
          <p:cNvSpPr/>
          <p:nvPr/>
        </p:nvSpPr>
        <p:spPr>
          <a:xfrm>
            <a:off x="3527243" y="5709999"/>
            <a:ext cx="1348569" cy="396240"/>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後処理</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cxnSp>
        <p:nvCxnSpPr>
          <p:cNvPr id="25" name="直線矢印コネクタ 24">
            <a:extLst>
              <a:ext uri="{FF2B5EF4-FFF2-40B4-BE49-F238E27FC236}">
                <a16:creationId xmlns:a16="http://schemas.microsoft.com/office/drawing/2014/main" id="{5120B145-0EB0-1E47-4CC1-076CC87565A6}"/>
              </a:ext>
            </a:extLst>
          </p:cNvPr>
          <p:cNvCxnSpPr>
            <a:cxnSpLocks/>
            <a:stCxn id="59" idx="3"/>
            <a:endCxn id="32" idx="2"/>
          </p:cNvCxnSpPr>
          <p:nvPr/>
        </p:nvCxnSpPr>
        <p:spPr>
          <a:xfrm>
            <a:off x="1305756" y="5024978"/>
            <a:ext cx="2074475" cy="39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右大かっこ 31">
            <a:extLst>
              <a:ext uri="{FF2B5EF4-FFF2-40B4-BE49-F238E27FC236}">
                <a16:creationId xmlns:a16="http://schemas.microsoft.com/office/drawing/2014/main" id="{FEE3434E-C15B-A568-47A1-A041B278CE81}"/>
              </a:ext>
            </a:extLst>
          </p:cNvPr>
          <p:cNvSpPr/>
          <p:nvPr/>
        </p:nvSpPr>
        <p:spPr>
          <a:xfrm flipH="1">
            <a:off x="3380231" y="4537023"/>
            <a:ext cx="178802" cy="983825"/>
          </a:xfrm>
          <a:prstGeom prst="righ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pic>
        <p:nvPicPr>
          <p:cNvPr id="38" name="グラフィックス 37" descr="プログラマー男性 単色塗りつぶし">
            <a:extLst>
              <a:ext uri="{FF2B5EF4-FFF2-40B4-BE49-F238E27FC236}">
                <a16:creationId xmlns:a16="http://schemas.microsoft.com/office/drawing/2014/main" id="{74399ED3-A577-075B-52BF-3E62F11DAE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6672" y="4569926"/>
            <a:ext cx="910103" cy="910103"/>
          </a:xfrm>
          <a:prstGeom prst="rect">
            <a:avLst/>
          </a:prstGeom>
        </p:spPr>
      </p:pic>
      <p:sp>
        <p:nvSpPr>
          <p:cNvPr id="39" name="正方形/長方形 38">
            <a:extLst>
              <a:ext uri="{FF2B5EF4-FFF2-40B4-BE49-F238E27FC236}">
                <a16:creationId xmlns:a16="http://schemas.microsoft.com/office/drawing/2014/main" id="{E36A4BD1-1B43-38A4-A1DC-B4DAB8F15AE8}"/>
              </a:ext>
            </a:extLst>
          </p:cNvPr>
          <p:cNvSpPr/>
          <p:nvPr/>
        </p:nvSpPr>
        <p:spPr>
          <a:xfrm>
            <a:off x="8586346" y="3512820"/>
            <a:ext cx="941793" cy="39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正方形/長方形 39">
            <a:extLst>
              <a:ext uri="{FF2B5EF4-FFF2-40B4-BE49-F238E27FC236}">
                <a16:creationId xmlns:a16="http://schemas.microsoft.com/office/drawing/2014/main" id="{27DC980F-A1A0-4925-CD47-4FFDAFE39D43}"/>
              </a:ext>
            </a:extLst>
          </p:cNvPr>
          <p:cNvSpPr/>
          <p:nvPr/>
        </p:nvSpPr>
        <p:spPr>
          <a:xfrm>
            <a:off x="7135753" y="4599332"/>
            <a:ext cx="1979894" cy="396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C00000"/>
              </a:solidFill>
            </a:endParaRPr>
          </a:p>
        </p:txBody>
      </p:sp>
      <p:sp>
        <p:nvSpPr>
          <p:cNvPr id="41" name="正方形/長方形 40">
            <a:extLst>
              <a:ext uri="{FF2B5EF4-FFF2-40B4-BE49-F238E27FC236}">
                <a16:creationId xmlns:a16="http://schemas.microsoft.com/office/drawing/2014/main" id="{195D9E81-7FCD-F95D-1216-4CFA8721A0B8}"/>
              </a:ext>
            </a:extLst>
          </p:cNvPr>
          <p:cNvSpPr/>
          <p:nvPr/>
        </p:nvSpPr>
        <p:spPr>
          <a:xfrm>
            <a:off x="9189154" y="3587732"/>
            <a:ext cx="1826790" cy="261020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b="1" dirty="0">
                <a:solidFill>
                  <a:schemeClr val="tx2"/>
                </a:solidFill>
                <a:latin typeface="Meiryo UI"/>
                <a:ea typeface="Meiryo UI"/>
              </a:rPr>
              <a:t>アプリ</a:t>
            </a:r>
            <a:endParaRPr lang="en-US" altLang="ja-JP" b="1" dirty="0">
              <a:solidFill>
                <a:schemeClr val="tx2"/>
              </a:solidFill>
              <a:latin typeface="Meiryo UI"/>
              <a:ea typeface="Meiryo UI"/>
            </a:endParaRPr>
          </a:p>
        </p:txBody>
      </p:sp>
      <p:sp>
        <p:nvSpPr>
          <p:cNvPr id="43" name="正方形/長方形 31">
            <a:extLst>
              <a:ext uri="{FF2B5EF4-FFF2-40B4-BE49-F238E27FC236}">
                <a16:creationId xmlns:a16="http://schemas.microsoft.com/office/drawing/2014/main" id="{6AB8D3A6-5BAC-AFF0-2EF5-3783081E159B}"/>
              </a:ext>
            </a:extLst>
          </p:cNvPr>
          <p:cNvSpPr/>
          <p:nvPr/>
        </p:nvSpPr>
        <p:spPr>
          <a:xfrm>
            <a:off x="9428263" y="3977572"/>
            <a:ext cx="1348569" cy="396240"/>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前処理</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45" name="正方形/長方形 31">
            <a:extLst>
              <a:ext uri="{FF2B5EF4-FFF2-40B4-BE49-F238E27FC236}">
                <a16:creationId xmlns:a16="http://schemas.microsoft.com/office/drawing/2014/main" id="{2BEC5C78-47E0-AAAE-C203-43D091907135}"/>
              </a:ext>
            </a:extLst>
          </p:cNvPr>
          <p:cNvSpPr/>
          <p:nvPr/>
        </p:nvSpPr>
        <p:spPr>
          <a:xfrm>
            <a:off x="9428262" y="5709999"/>
            <a:ext cx="1348569" cy="396240"/>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後処理</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cxnSp>
        <p:nvCxnSpPr>
          <p:cNvPr id="46" name="直線矢印コネクタ 45">
            <a:extLst>
              <a:ext uri="{FF2B5EF4-FFF2-40B4-BE49-F238E27FC236}">
                <a16:creationId xmlns:a16="http://schemas.microsoft.com/office/drawing/2014/main" id="{F984B035-B9CB-A0A5-9A78-90E7D9EAC6A9}"/>
              </a:ext>
            </a:extLst>
          </p:cNvPr>
          <p:cNvCxnSpPr>
            <a:cxnSpLocks/>
            <a:stCxn id="38" idx="3"/>
            <a:endCxn id="47" idx="2"/>
          </p:cNvCxnSpPr>
          <p:nvPr/>
        </p:nvCxnSpPr>
        <p:spPr>
          <a:xfrm>
            <a:off x="7206775" y="5024978"/>
            <a:ext cx="2074475" cy="39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7" name="右大かっこ 46">
            <a:extLst>
              <a:ext uri="{FF2B5EF4-FFF2-40B4-BE49-F238E27FC236}">
                <a16:creationId xmlns:a16="http://schemas.microsoft.com/office/drawing/2014/main" id="{A0370A17-AA36-625F-60B3-E78C5727DE04}"/>
              </a:ext>
            </a:extLst>
          </p:cNvPr>
          <p:cNvSpPr/>
          <p:nvPr/>
        </p:nvSpPr>
        <p:spPr>
          <a:xfrm flipH="1">
            <a:off x="9281250" y="4537023"/>
            <a:ext cx="178802" cy="983825"/>
          </a:xfrm>
          <a:prstGeom prst="righ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48" name="正方形/長方形 47">
            <a:extLst>
              <a:ext uri="{FF2B5EF4-FFF2-40B4-BE49-F238E27FC236}">
                <a16:creationId xmlns:a16="http://schemas.microsoft.com/office/drawing/2014/main" id="{76F785C0-9E83-8383-933A-870A02343B30}"/>
              </a:ext>
            </a:extLst>
          </p:cNvPr>
          <p:cNvSpPr/>
          <p:nvPr/>
        </p:nvSpPr>
        <p:spPr>
          <a:xfrm>
            <a:off x="9460053" y="4537022"/>
            <a:ext cx="1362586" cy="983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kumimoji="1" lang="en-US" altLang="ja-JP" sz="1400" b="1" i="0" u="none" strike="noStrike" kern="1200" cap="none" spc="0" normalizeH="0" baseline="0" noProof="0" dirty="0">
                <a:ln>
                  <a:noFill/>
                </a:ln>
                <a:solidFill>
                  <a:srgbClr val="FFFFFF"/>
                </a:solidFill>
                <a:effectLst/>
                <a:uLnTx/>
                <a:uFillTx/>
                <a:latin typeface="Meiryo UI"/>
                <a:ea typeface="Meiryo UI"/>
                <a:cs typeface="+mn-cs"/>
              </a:rPr>
              <a:t>(</a:t>
            </a:r>
            <a:r>
              <a:rPr lang="ja-JP" altLang="en-US" sz="1400" b="1" dirty="0">
                <a:solidFill>
                  <a:srgbClr val="FFFFFF"/>
                </a:solidFill>
                <a:latin typeface="Meiryo UI"/>
                <a:ea typeface="Meiryo UI"/>
              </a:rPr>
              <a:t>提供</a:t>
            </a:r>
            <a:r>
              <a:rPr kumimoji="1" lang="ja-JP" altLang="en-US" sz="1400" b="1" i="0" u="none" strike="noStrike" kern="1200" cap="none" spc="0" normalizeH="0" baseline="0" noProof="0" dirty="0">
                <a:ln>
                  <a:noFill/>
                </a:ln>
                <a:solidFill>
                  <a:srgbClr val="FFFFFF"/>
                </a:solidFill>
                <a:effectLst/>
                <a:uLnTx/>
                <a:uFillTx/>
                <a:latin typeface="Meiryo UI"/>
                <a:ea typeface="Meiryo UI"/>
                <a:cs typeface="+mn-cs"/>
              </a:rPr>
              <a:t>された</a:t>
            </a:r>
            <a:r>
              <a:rPr kumimoji="1" lang="en-US" altLang="ja-JP" sz="1400" b="1" i="0" u="none" strike="noStrike" kern="1200" cap="none" spc="0" normalizeH="0" baseline="0" noProof="0" dirty="0">
                <a:ln>
                  <a:noFill/>
                </a:ln>
                <a:solidFill>
                  <a:srgbClr val="FFFFFF"/>
                </a:solidFill>
                <a:effectLst/>
                <a:uLnTx/>
                <a:uFillTx/>
                <a:latin typeface="Meiryo UI"/>
                <a:ea typeface="Meiryo UI"/>
                <a:cs typeface="+mn-cs"/>
              </a:rPr>
              <a:t>)</a:t>
            </a:r>
            <a:endParaRPr lang="en-US" altLang="ja-JP" sz="1400" b="1" dirty="0">
              <a:solidFill>
                <a:srgbClr val="FFFFFF"/>
              </a:solidFill>
              <a:latin typeface="Meiryo UI"/>
              <a:ea typeface="Meiryo U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b="1" dirty="0">
                <a:solidFill>
                  <a:srgbClr val="FFFFFF"/>
                </a:solidFill>
                <a:latin typeface="Meiryo UI"/>
                <a:ea typeface="Meiryo UI"/>
              </a:rPr>
              <a:t>コネクタ</a:t>
            </a:r>
            <a:endParaRPr lang="en-US" altLang="ja-JP" b="1" dirty="0">
              <a:solidFill>
                <a:srgbClr val="FFFFFF"/>
              </a:solidFill>
              <a:latin typeface="Meiryo UI"/>
              <a:ea typeface="Meiryo UI"/>
            </a:endParaRPr>
          </a:p>
        </p:txBody>
      </p:sp>
    </p:spTree>
    <p:extLst>
      <p:ext uri="{BB962C8B-B14F-4D97-AF65-F5344CB8AC3E}">
        <p14:creationId xmlns:p14="http://schemas.microsoft.com/office/powerpoint/2010/main" val="13381075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092C7B4-E102-7977-B7B3-D91DAA2F93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srgbClr val="FFFFFF"/>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1" lang="ja-JP" altLang="en-US" sz="1100" b="0" i="0" u="none" strike="noStrike" kern="1200" cap="none" spc="0" normalizeH="0" baseline="0" noProof="0">
              <a:ln>
                <a:noFill/>
              </a:ln>
              <a:solidFill>
                <a:srgbClr val="FFFFFF"/>
              </a:solidFill>
              <a:effectLst/>
              <a:uLnTx/>
              <a:uFillTx/>
              <a:latin typeface="Meiryo UI" panose="020B0604030504040204" pitchFamily="34" charset="-128"/>
              <a:ea typeface="Meiryo UI" panose="020B0604030504040204" pitchFamily="34" charset="-128"/>
              <a:cs typeface="+mn-cs"/>
            </a:endParaRPr>
          </a:p>
        </p:txBody>
      </p:sp>
      <p:sp>
        <p:nvSpPr>
          <p:cNvPr id="5" name="タイトル 4">
            <a:extLst>
              <a:ext uri="{FF2B5EF4-FFF2-40B4-BE49-F238E27FC236}">
                <a16:creationId xmlns:a16="http://schemas.microsoft.com/office/drawing/2014/main" id="{F0BA6621-91E7-18A9-019E-18AD8E765758}"/>
              </a:ext>
            </a:extLst>
          </p:cNvPr>
          <p:cNvSpPr>
            <a:spLocks noGrp="1"/>
          </p:cNvSpPr>
          <p:nvPr>
            <p:ph type="title"/>
          </p:nvPr>
        </p:nvSpPr>
        <p:spPr>
          <a:xfrm>
            <a:off x="658813" y="214464"/>
            <a:ext cx="10467054" cy="676276"/>
          </a:xfrm>
        </p:spPr>
        <p:txBody>
          <a:bodyPr/>
          <a:lstStyle/>
          <a:p>
            <a:r>
              <a:rPr lang="ja-JP" altLang="en-US" dirty="0"/>
              <a:t>従来型のデータ管理</a:t>
            </a:r>
            <a:r>
              <a:rPr kumimoji="1" lang="ja-JP" altLang="en-US" dirty="0"/>
              <a:t>とデータスペースの違い</a:t>
            </a:r>
            <a:endParaRPr kumimoji="1" lang="ja-JP" altLang="en-US" sz="2400" dirty="0"/>
          </a:p>
        </p:txBody>
      </p:sp>
      <p:sp>
        <p:nvSpPr>
          <p:cNvPr id="11" name="コンテンツ プレースホルダー 4">
            <a:extLst>
              <a:ext uri="{FF2B5EF4-FFF2-40B4-BE49-F238E27FC236}">
                <a16:creationId xmlns:a16="http://schemas.microsoft.com/office/drawing/2014/main" id="{E948261D-7CD9-A36B-15BE-BD3A01E3E55A}"/>
              </a:ext>
            </a:extLst>
          </p:cNvPr>
          <p:cNvSpPr txBox="1">
            <a:spLocks/>
          </p:cNvSpPr>
          <p:nvPr/>
        </p:nvSpPr>
        <p:spPr bwMode="auto">
          <a:xfrm>
            <a:off x="334963" y="1246985"/>
            <a:ext cx="11239714" cy="452184"/>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24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従来型のデータ管理とデータスペースを比較すると以下の違いがある</a:t>
            </a:r>
            <a:endParaRPr kumimoji="1" lang="en-US" altLang="ja-JP" sz="24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endParaRPr>
          </a:p>
        </p:txBody>
      </p:sp>
      <p:cxnSp>
        <p:nvCxnSpPr>
          <p:cNvPr id="31" name="直線矢印コネクタ 30">
            <a:extLst>
              <a:ext uri="{FF2B5EF4-FFF2-40B4-BE49-F238E27FC236}">
                <a16:creationId xmlns:a16="http://schemas.microsoft.com/office/drawing/2014/main" id="{A9145858-76D5-6C43-1AA6-ADDEA2116CC5}"/>
              </a:ext>
            </a:extLst>
          </p:cNvPr>
          <p:cNvCxnSpPr>
            <a:cxnSpLocks/>
          </p:cNvCxnSpPr>
          <p:nvPr/>
        </p:nvCxnSpPr>
        <p:spPr>
          <a:xfrm>
            <a:off x="10157911" y="4858835"/>
            <a:ext cx="0" cy="1320797"/>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723BAA38-5CF8-C743-83B0-DC2EAA39C4C2}"/>
              </a:ext>
            </a:extLst>
          </p:cNvPr>
          <p:cNvCxnSpPr>
            <a:cxnSpLocks/>
          </p:cNvCxnSpPr>
          <p:nvPr/>
        </p:nvCxnSpPr>
        <p:spPr>
          <a:xfrm>
            <a:off x="9504330" y="4858835"/>
            <a:ext cx="0" cy="1291537"/>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22F9F38A-638D-127E-91D1-BA5D04C8B188}"/>
              </a:ext>
            </a:extLst>
          </p:cNvPr>
          <p:cNvCxnSpPr>
            <a:cxnSpLocks/>
          </p:cNvCxnSpPr>
          <p:nvPr/>
        </p:nvCxnSpPr>
        <p:spPr>
          <a:xfrm>
            <a:off x="9625741" y="4891600"/>
            <a:ext cx="448203" cy="1270174"/>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31BAF9BD-8D11-9D9D-4BF1-0453C0391AB6}"/>
              </a:ext>
            </a:extLst>
          </p:cNvPr>
          <p:cNvCxnSpPr>
            <a:cxnSpLocks/>
          </p:cNvCxnSpPr>
          <p:nvPr/>
        </p:nvCxnSpPr>
        <p:spPr>
          <a:xfrm flipH="1">
            <a:off x="9625741" y="4916696"/>
            <a:ext cx="448202" cy="1233676"/>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DAA67143-B92A-3B00-ACF4-AEA687480C13}"/>
              </a:ext>
            </a:extLst>
          </p:cNvPr>
          <p:cNvCxnSpPr>
            <a:cxnSpLocks/>
            <a:stCxn id="111" idx="3"/>
            <a:endCxn id="110" idx="1"/>
          </p:cNvCxnSpPr>
          <p:nvPr/>
        </p:nvCxnSpPr>
        <p:spPr>
          <a:xfrm flipV="1">
            <a:off x="9587249" y="4731280"/>
            <a:ext cx="496974" cy="1155"/>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A776D571-6B56-79CB-2F88-C810E12CE082}"/>
              </a:ext>
            </a:extLst>
          </p:cNvPr>
          <p:cNvCxnSpPr>
            <a:cxnSpLocks/>
            <a:stCxn id="121" idx="3"/>
            <a:endCxn id="120" idx="1"/>
          </p:cNvCxnSpPr>
          <p:nvPr/>
        </p:nvCxnSpPr>
        <p:spPr>
          <a:xfrm flipV="1">
            <a:off x="9606138" y="6297663"/>
            <a:ext cx="497668" cy="596"/>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7" name="円柱 56">
            <a:extLst>
              <a:ext uri="{FF2B5EF4-FFF2-40B4-BE49-F238E27FC236}">
                <a16:creationId xmlns:a16="http://schemas.microsoft.com/office/drawing/2014/main" id="{C9E860CF-C3EF-BE28-0A24-73108EEDE8BA}"/>
              </a:ext>
            </a:extLst>
          </p:cNvPr>
          <p:cNvSpPr/>
          <p:nvPr/>
        </p:nvSpPr>
        <p:spPr>
          <a:xfrm>
            <a:off x="1491541" y="4371397"/>
            <a:ext cx="1112362" cy="951989"/>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データ</a:t>
            </a:r>
            <a:endParaRPr kumimoji="1" lang="en-US" altLang="ja-JP" sz="1400" b="1" dirty="0"/>
          </a:p>
          <a:p>
            <a:pPr algn="ctr"/>
            <a:r>
              <a:rPr lang="en-US" altLang="ja-JP" sz="1400" b="1" dirty="0"/>
              <a:t>(</a:t>
            </a:r>
            <a:r>
              <a:rPr lang="ja-JP" altLang="en-US" sz="1400" b="1" dirty="0"/>
              <a:t>一元管理</a:t>
            </a:r>
            <a:r>
              <a:rPr lang="en-US" altLang="ja-JP" sz="1400" b="1" dirty="0"/>
              <a:t>)</a:t>
            </a:r>
            <a:endParaRPr kumimoji="1" lang="ja-JP" altLang="en-US" sz="1400" b="1" dirty="0"/>
          </a:p>
        </p:txBody>
      </p:sp>
      <p:sp>
        <p:nvSpPr>
          <p:cNvPr id="58" name="正方形/長方形 57">
            <a:extLst>
              <a:ext uri="{FF2B5EF4-FFF2-40B4-BE49-F238E27FC236}">
                <a16:creationId xmlns:a16="http://schemas.microsoft.com/office/drawing/2014/main" id="{B2E7F91E-4C70-E0D6-05AF-C4824438DDF1}"/>
              </a:ext>
            </a:extLst>
          </p:cNvPr>
          <p:cNvSpPr/>
          <p:nvPr/>
        </p:nvSpPr>
        <p:spPr>
          <a:xfrm>
            <a:off x="571877" y="3703362"/>
            <a:ext cx="933033" cy="373787"/>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企業</a:t>
            </a:r>
            <a:endParaRPr kumimoji="1" lang="en-US" altLang="ja-JP" sz="1400" dirty="0">
              <a:solidFill>
                <a:schemeClr val="tx1"/>
              </a:solidFill>
            </a:endParaRPr>
          </a:p>
        </p:txBody>
      </p:sp>
      <p:sp>
        <p:nvSpPr>
          <p:cNvPr id="59" name="正方形/長方形 58">
            <a:extLst>
              <a:ext uri="{FF2B5EF4-FFF2-40B4-BE49-F238E27FC236}">
                <a16:creationId xmlns:a16="http://schemas.microsoft.com/office/drawing/2014/main" id="{7141FFBF-FDD6-9F24-173D-36F3FE943850}"/>
              </a:ext>
            </a:extLst>
          </p:cNvPr>
          <p:cNvSpPr/>
          <p:nvPr/>
        </p:nvSpPr>
        <p:spPr>
          <a:xfrm>
            <a:off x="1578767" y="3703762"/>
            <a:ext cx="933033" cy="373787"/>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ユーザ</a:t>
            </a:r>
            <a:endParaRPr kumimoji="1" lang="en-US" altLang="ja-JP" sz="1400" dirty="0">
              <a:solidFill>
                <a:schemeClr val="tx1"/>
              </a:solidFill>
            </a:endParaRPr>
          </a:p>
        </p:txBody>
      </p:sp>
      <p:sp>
        <p:nvSpPr>
          <p:cNvPr id="60" name="正方形/長方形 59">
            <a:extLst>
              <a:ext uri="{FF2B5EF4-FFF2-40B4-BE49-F238E27FC236}">
                <a16:creationId xmlns:a16="http://schemas.microsoft.com/office/drawing/2014/main" id="{EBCCF3FD-0972-5906-5A6F-C3CAE491C522}"/>
              </a:ext>
            </a:extLst>
          </p:cNvPr>
          <p:cNvSpPr/>
          <p:nvPr/>
        </p:nvSpPr>
        <p:spPr>
          <a:xfrm>
            <a:off x="2582993" y="3701392"/>
            <a:ext cx="933033" cy="373787"/>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企業</a:t>
            </a:r>
            <a:endParaRPr kumimoji="1" lang="en-US" altLang="ja-JP" sz="1400" dirty="0">
              <a:solidFill>
                <a:schemeClr val="tx1"/>
              </a:solidFill>
            </a:endParaRPr>
          </a:p>
        </p:txBody>
      </p:sp>
      <p:sp>
        <p:nvSpPr>
          <p:cNvPr id="61" name="正方形/長方形 60">
            <a:extLst>
              <a:ext uri="{FF2B5EF4-FFF2-40B4-BE49-F238E27FC236}">
                <a16:creationId xmlns:a16="http://schemas.microsoft.com/office/drawing/2014/main" id="{EC986E24-80DE-178C-B3B1-6BED27CC956B}"/>
              </a:ext>
            </a:extLst>
          </p:cNvPr>
          <p:cNvSpPr/>
          <p:nvPr/>
        </p:nvSpPr>
        <p:spPr>
          <a:xfrm>
            <a:off x="571877" y="5980342"/>
            <a:ext cx="933033" cy="373787"/>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企業</a:t>
            </a:r>
            <a:endParaRPr kumimoji="1" lang="en-US" altLang="ja-JP" sz="1400" dirty="0">
              <a:solidFill>
                <a:schemeClr val="tx1"/>
              </a:solidFill>
            </a:endParaRPr>
          </a:p>
        </p:txBody>
      </p:sp>
      <p:sp>
        <p:nvSpPr>
          <p:cNvPr id="62" name="正方形/長方形 61">
            <a:extLst>
              <a:ext uri="{FF2B5EF4-FFF2-40B4-BE49-F238E27FC236}">
                <a16:creationId xmlns:a16="http://schemas.microsoft.com/office/drawing/2014/main" id="{61726F8C-4495-8049-41E2-12F1E5BDE823}"/>
              </a:ext>
            </a:extLst>
          </p:cNvPr>
          <p:cNvSpPr/>
          <p:nvPr/>
        </p:nvSpPr>
        <p:spPr>
          <a:xfrm>
            <a:off x="1582593" y="5980341"/>
            <a:ext cx="933033" cy="373787"/>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企業</a:t>
            </a:r>
            <a:endParaRPr kumimoji="1" lang="en-US" altLang="ja-JP" sz="1400" dirty="0">
              <a:solidFill>
                <a:schemeClr val="tx1"/>
              </a:solidFill>
            </a:endParaRPr>
          </a:p>
        </p:txBody>
      </p:sp>
      <p:sp>
        <p:nvSpPr>
          <p:cNvPr id="66" name="正方形/長方形 65">
            <a:extLst>
              <a:ext uri="{FF2B5EF4-FFF2-40B4-BE49-F238E27FC236}">
                <a16:creationId xmlns:a16="http://schemas.microsoft.com/office/drawing/2014/main" id="{9053CDBC-FE7D-CBE4-CC7B-C4B71EEE4BDF}"/>
              </a:ext>
            </a:extLst>
          </p:cNvPr>
          <p:cNvSpPr/>
          <p:nvPr/>
        </p:nvSpPr>
        <p:spPr>
          <a:xfrm>
            <a:off x="2584073" y="5980341"/>
            <a:ext cx="933033" cy="373787"/>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ユーザ</a:t>
            </a:r>
            <a:endParaRPr kumimoji="1" lang="en-US" altLang="ja-JP" sz="1400" dirty="0">
              <a:solidFill>
                <a:schemeClr val="tx1"/>
              </a:solidFill>
            </a:endParaRPr>
          </a:p>
        </p:txBody>
      </p:sp>
      <p:cxnSp>
        <p:nvCxnSpPr>
          <p:cNvPr id="68" name="コネクタ: カギ線 67">
            <a:extLst>
              <a:ext uri="{FF2B5EF4-FFF2-40B4-BE49-F238E27FC236}">
                <a16:creationId xmlns:a16="http://schemas.microsoft.com/office/drawing/2014/main" id="{1CA5E0C8-BF5C-DEA8-6265-B34051955570}"/>
              </a:ext>
            </a:extLst>
          </p:cNvPr>
          <p:cNvCxnSpPr>
            <a:stCxn id="58" idx="2"/>
            <a:endCxn id="57" idx="2"/>
          </p:cNvCxnSpPr>
          <p:nvPr/>
        </p:nvCxnSpPr>
        <p:spPr>
          <a:xfrm rot="16200000" flipH="1">
            <a:off x="879846" y="4235696"/>
            <a:ext cx="770243" cy="453147"/>
          </a:xfrm>
          <a:prstGeom prst="bentConnector2">
            <a:avLst/>
          </a:prstGeom>
          <a:ln w="28575">
            <a:solidFill>
              <a:srgbClr val="24235C"/>
            </a:solidFill>
            <a:tailEnd type="triangle"/>
          </a:ln>
        </p:spPr>
        <p:style>
          <a:lnRef idx="1">
            <a:schemeClr val="accent1"/>
          </a:lnRef>
          <a:fillRef idx="0">
            <a:schemeClr val="accent1"/>
          </a:fillRef>
          <a:effectRef idx="0">
            <a:schemeClr val="accent1"/>
          </a:effectRef>
          <a:fontRef idx="minor">
            <a:schemeClr val="tx1"/>
          </a:fontRef>
        </p:style>
      </p:cxnSp>
      <p:cxnSp>
        <p:nvCxnSpPr>
          <p:cNvPr id="69" name="コネクタ: カギ線 68">
            <a:extLst>
              <a:ext uri="{FF2B5EF4-FFF2-40B4-BE49-F238E27FC236}">
                <a16:creationId xmlns:a16="http://schemas.microsoft.com/office/drawing/2014/main" id="{5CAF4064-CC0F-4107-6CB5-1331FD19162F}"/>
              </a:ext>
            </a:extLst>
          </p:cNvPr>
          <p:cNvCxnSpPr>
            <a:cxnSpLocks/>
            <a:stCxn id="60" idx="2"/>
            <a:endCxn id="57" idx="4"/>
          </p:cNvCxnSpPr>
          <p:nvPr/>
        </p:nvCxnSpPr>
        <p:spPr>
          <a:xfrm rot="5400000">
            <a:off x="2440601" y="4238482"/>
            <a:ext cx="772213" cy="445607"/>
          </a:xfrm>
          <a:prstGeom prst="bentConnector2">
            <a:avLst/>
          </a:prstGeom>
          <a:ln w="28575">
            <a:solidFill>
              <a:srgbClr val="24235C"/>
            </a:solidFill>
            <a:tailEnd type="triangle"/>
          </a:ln>
        </p:spPr>
        <p:style>
          <a:lnRef idx="1">
            <a:schemeClr val="accent1"/>
          </a:lnRef>
          <a:fillRef idx="0">
            <a:schemeClr val="accent1"/>
          </a:fillRef>
          <a:effectRef idx="0">
            <a:schemeClr val="accent1"/>
          </a:effectRef>
          <a:fontRef idx="minor">
            <a:schemeClr val="tx1"/>
          </a:fontRef>
        </p:style>
      </p:cxnSp>
      <p:cxnSp>
        <p:nvCxnSpPr>
          <p:cNvPr id="70" name="コネクタ: カギ線 69">
            <a:extLst>
              <a:ext uri="{FF2B5EF4-FFF2-40B4-BE49-F238E27FC236}">
                <a16:creationId xmlns:a16="http://schemas.microsoft.com/office/drawing/2014/main" id="{BFE5C73D-1C5E-A0A4-C316-4F527D4CA770}"/>
              </a:ext>
            </a:extLst>
          </p:cNvPr>
          <p:cNvCxnSpPr>
            <a:cxnSpLocks/>
            <a:stCxn id="61" idx="0"/>
          </p:cNvCxnSpPr>
          <p:nvPr/>
        </p:nvCxnSpPr>
        <p:spPr>
          <a:xfrm rot="5400000" flipH="1" flipV="1">
            <a:off x="771244" y="5260046"/>
            <a:ext cx="987446" cy="453146"/>
          </a:xfrm>
          <a:prstGeom prst="bentConnector3">
            <a:avLst>
              <a:gd name="adj1" fmla="val 99510"/>
            </a:avLst>
          </a:prstGeom>
          <a:ln w="28575">
            <a:solidFill>
              <a:srgbClr val="24235C"/>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a:extLst>
              <a:ext uri="{FF2B5EF4-FFF2-40B4-BE49-F238E27FC236}">
                <a16:creationId xmlns:a16="http://schemas.microsoft.com/office/drawing/2014/main" id="{FB467174-ACF3-04A3-70B7-0FF4F6DAFEEA}"/>
              </a:ext>
            </a:extLst>
          </p:cNvPr>
          <p:cNvCxnSpPr>
            <a:stCxn id="59" idx="2"/>
            <a:endCxn id="57" idx="1"/>
          </p:cNvCxnSpPr>
          <p:nvPr/>
        </p:nvCxnSpPr>
        <p:spPr>
          <a:xfrm>
            <a:off x="2045284" y="4077549"/>
            <a:ext cx="2438" cy="293848"/>
          </a:xfrm>
          <a:prstGeom prst="straightConnector1">
            <a:avLst/>
          </a:prstGeom>
          <a:ln w="28575">
            <a:solidFill>
              <a:srgbClr val="24235C"/>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矢印コネクタ 72">
            <a:extLst>
              <a:ext uri="{FF2B5EF4-FFF2-40B4-BE49-F238E27FC236}">
                <a16:creationId xmlns:a16="http://schemas.microsoft.com/office/drawing/2014/main" id="{7BBA6233-6766-8CFF-7700-664A5CA3C77E}"/>
              </a:ext>
            </a:extLst>
          </p:cNvPr>
          <p:cNvCxnSpPr>
            <a:cxnSpLocks/>
            <a:stCxn id="62" idx="0"/>
            <a:endCxn id="57" idx="3"/>
          </p:cNvCxnSpPr>
          <p:nvPr/>
        </p:nvCxnSpPr>
        <p:spPr>
          <a:xfrm flipH="1" flipV="1">
            <a:off x="2047722" y="5323386"/>
            <a:ext cx="1388" cy="656955"/>
          </a:xfrm>
          <a:prstGeom prst="straightConnector1">
            <a:avLst/>
          </a:prstGeom>
          <a:ln w="28575">
            <a:solidFill>
              <a:srgbClr val="24235C"/>
            </a:solidFill>
            <a:tailEnd type="triangle"/>
          </a:ln>
        </p:spPr>
        <p:style>
          <a:lnRef idx="1">
            <a:schemeClr val="accent1"/>
          </a:lnRef>
          <a:fillRef idx="0">
            <a:schemeClr val="accent1"/>
          </a:fillRef>
          <a:effectRef idx="0">
            <a:schemeClr val="accent1"/>
          </a:effectRef>
          <a:fontRef idx="minor">
            <a:schemeClr val="tx1"/>
          </a:fontRef>
        </p:style>
      </p:cxnSp>
      <p:cxnSp>
        <p:nvCxnSpPr>
          <p:cNvPr id="76" name="コネクタ: カギ線 75">
            <a:extLst>
              <a:ext uri="{FF2B5EF4-FFF2-40B4-BE49-F238E27FC236}">
                <a16:creationId xmlns:a16="http://schemas.microsoft.com/office/drawing/2014/main" id="{AF20458F-B9D1-B93C-9FBF-F8AB51BF0086}"/>
              </a:ext>
            </a:extLst>
          </p:cNvPr>
          <p:cNvCxnSpPr>
            <a:cxnSpLocks/>
          </p:cNvCxnSpPr>
          <p:nvPr/>
        </p:nvCxnSpPr>
        <p:spPr>
          <a:xfrm rot="16200000" flipV="1">
            <a:off x="2350421" y="5289225"/>
            <a:ext cx="952236" cy="429996"/>
          </a:xfrm>
          <a:prstGeom prst="bentConnector3">
            <a:avLst>
              <a:gd name="adj1" fmla="val 100390"/>
            </a:avLst>
          </a:prstGeom>
          <a:ln w="28575">
            <a:solidFill>
              <a:srgbClr val="24235C"/>
            </a:solidFill>
            <a:tailEnd type="triangle"/>
          </a:ln>
        </p:spPr>
        <p:style>
          <a:lnRef idx="1">
            <a:schemeClr val="accent1"/>
          </a:lnRef>
          <a:fillRef idx="0">
            <a:schemeClr val="accent1"/>
          </a:fillRef>
          <a:effectRef idx="0">
            <a:schemeClr val="accent1"/>
          </a:effectRef>
          <a:fontRef idx="minor">
            <a:schemeClr val="tx1"/>
          </a:fontRef>
        </p:style>
      </p:cxnSp>
      <p:sp>
        <p:nvSpPr>
          <p:cNvPr id="77" name="正方形/長方形 76">
            <a:extLst>
              <a:ext uri="{FF2B5EF4-FFF2-40B4-BE49-F238E27FC236}">
                <a16:creationId xmlns:a16="http://schemas.microsoft.com/office/drawing/2014/main" id="{DE6305E8-3B62-3232-4AA5-E60F3E961103}"/>
              </a:ext>
            </a:extLst>
          </p:cNvPr>
          <p:cNvSpPr/>
          <p:nvPr/>
        </p:nvSpPr>
        <p:spPr>
          <a:xfrm>
            <a:off x="231485" y="1744034"/>
            <a:ext cx="3708000" cy="4829546"/>
          </a:xfrm>
          <a:prstGeom prst="rect">
            <a:avLst/>
          </a:prstGeom>
          <a:noFill/>
          <a:ln w="19050">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a:extLst>
              <a:ext uri="{FF2B5EF4-FFF2-40B4-BE49-F238E27FC236}">
                <a16:creationId xmlns:a16="http://schemas.microsoft.com/office/drawing/2014/main" id="{44044FC6-FE58-0A0A-4174-FE87934DE2C0}"/>
              </a:ext>
            </a:extLst>
          </p:cNvPr>
          <p:cNvSpPr/>
          <p:nvPr/>
        </p:nvSpPr>
        <p:spPr>
          <a:xfrm>
            <a:off x="4289893" y="5251879"/>
            <a:ext cx="1023374" cy="1114569"/>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400" dirty="0">
                <a:solidFill>
                  <a:schemeClr val="tx1"/>
                </a:solidFill>
              </a:rPr>
              <a:t>EDI</a:t>
            </a:r>
            <a:endParaRPr kumimoji="1" lang="en-US" altLang="ja-JP" sz="1400" dirty="0">
              <a:solidFill>
                <a:schemeClr val="tx1"/>
              </a:solidFill>
            </a:endParaRPr>
          </a:p>
        </p:txBody>
      </p:sp>
      <p:sp>
        <p:nvSpPr>
          <p:cNvPr id="81" name="正方形/長方形 80">
            <a:extLst>
              <a:ext uri="{FF2B5EF4-FFF2-40B4-BE49-F238E27FC236}">
                <a16:creationId xmlns:a16="http://schemas.microsoft.com/office/drawing/2014/main" id="{E9C735AE-868F-3F2B-527C-E89E66F01040}"/>
              </a:ext>
            </a:extLst>
          </p:cNvPr>
          <p:cNvSpPr/>
          <p:nvPr/>
        </p:nvSpPr>
        <p:spPr>
          <a:xfrm>
            <a:off x="4289315" y="3639823"/>
            <a:ext cx="1023384" cy="1071908"/>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400" dirty="0">
                <a:solidFill>
                  <a:schemeClr val="tx1"/>
                </a:solidFill>
              </a:rPr>
              <a:t>クラウド</a:t>
            </a:r>
            <a:endParaRPr kumimoji="1" lang="en-US" altLang="ja-JP" sz="1400" dirty="0">
              <a:solidFill>
                <a:schemeClr val="tx1"/>
              </a:solidFill>
            </a:endParaRPr>
          </a:p>
        </p:txBody>
      </p:sp>
      <p:cxnSp>
        <p:nvCxnSpPr>
          <p:cNvPr id="82" name="直線矢印コネクタ 81">
            <a:extLst>
              <a:ext uri="{FF2B5EF4-FFF2-40B4-BE49-F238E27FC236}">
                <a16:creationId xmlns:a16="http://schemas.microsoft.com/office/drawing/2014/main" id="{5101C3F6-12CF-3992-3D30-BC5729E625AD}"/>
              </a:ext>
            </a:extLst>
          </p:cNvPr>
          <p:cNvCxnSpPr>
            <a:cxnSpLocks/>
            <a:stCxn id="93" idx="2"/>
          </p:cNvCxnSpPr>
          <p:nvPr/>
        </p:nvCxnSpPr>
        <p:spPr>
          <a:xfrm flipH="1">
            <a:off x="6189486" y="4786391"/>
            <a:ext cx="512687" cy="412225"/>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3" name="正方形/長方形 82">
            <a:extLst>
              <a:ext uri="{FF2B5EF4-FFF2-40B4-BE49-F238E27FC236}">
                <a16:creationId xmlns:a16="http://schemas.microsoft.com/office/drawing/2014/main" id="{D86C92BB-7712-D2CD-B141-1942CE095C25}"/>
              </a:ext>
            </a:extLst>
          </p:cNvPr>
          <p:cNvSpPr/>
          <p:nvPr/>
        </p:nvSpPr>
        <p:spPr>
          <a:xfrm>
            <a:off x="6585871" y="3652565"/>
            <a:ext cx="1023384" cy="1071908"/>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400" dirty="0">
                <a:solidFill>
                  <a:schemeClr val="tx1"/>
                </a:solidFill>
              </a:rPr>
              <a:t>販売管理</a:t>
            </a:r>
            <a:endParaRPr lang="en-US" altLang="ja-JP" sz="1400" dirty="0">
              <a:solidFill>
                <a:schemeClr val="tx1"/>
              </a:solidFill>
            </a:endParaRPr>
          </a:p>
          <a:p>
            <a:pPr algn="ctr"/>
            <a:r>
              <a:rPr lang="ja-JP" altLang="en-US" sz="1400" dirty="0">
                <a:solidFill>
                  <a:schemeClr val="tx1"/>
                </a:solidFill>
              </a:rPr>
              <a:t>システム</a:t>
            </a:r>
            <a:endParaRPr kumimoji="1" lang="en-US" altLang="ja-JP" sz="1400" dirty="0">
              <a:solidFill>
                <a:schemeClr val="tx1"/>
              </a:solidFill>
            </a:endParaRPr>
          </a:p>
        </p:txBody>
      </p:sp>
      <p:sp>
        <p:nvSpPr>
          <p:cNvPr id="84" name="正方形/長方形 83">
            <a:extLst>
              <a:ext uri="{FF2B5EF4-FFF2-40B4-BE49-F238E27FC236}">
                <a16:creationId xmlns:a16="http://schemas.microsoft.com/office/drawing/2014/main" id="{4EE9E95E-3223-EF38-F5B4-D49DA8C39AE0}"/>
              </a:ext>
            </a:extLst>
          </p:cNvPr>
          <p:cNvSpPr/>
          <p:nvPr/>
        </p:nvSpPr>
        <p:spPr>
          <a:xfrm>
            <a:off x="6606933" y="5251879"/>
            <a:ext cx="1023384" cy="111457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400" dirty="0">
                <a:solidFill>
                  <a:schemeClr val="tx1"/>
                </a:solidFill>
              </a:rPr>
              <a:t>会計管理</a:t>
            </a:r>
            <a:endParaRPr lang="en-US" altLang="ja-JP" sz="1400" dirty="0">
              <a:solidFill>
                <a:schemeClr val="tx1"/>
              </a:solidFill>
            </a:endParaRPr>
          </a:p>
          <a:p>
            <a:pPr algn="ctr"/>
            <a:r>
              <a:rPr lang="ja-JP" altLang="en-US" sz="1400" dirty="0">
                <a:solidFill>
                  <a:schemeClr val="tx1"/>
                </a:solidFill>
              </a:rPr>
              <a:t>システム</a:t>
            </a:r>
            <a:endParaRPr kumimoji="1" lang="en-US" altLang="ja-JP" sz="1400" dirty="0">
              <a:solidFill>
                <a:schemeClr val="tx1"/>
              </a:solidFill>
            </a:endParaRPr>
          </a:p>
        </p:txBody>
      </p:sp>
      <p:cxnSp>
        <p:nvCxnSpPr>
          <p:cNvPr id="85" name="直線矢印コネクタ 84">
            <a:extLst>
              <a:ext uri="{FF2B5EF4-FFF2-40B4-BE49-F238E27FC236}">
                <a16:creationId xmlns:a16="http://schemas.microsoft.com/office/drawing/2014/main" id="{A448BC0D-221A-1554-A9C3-9D16FDE214B1}"/>
              </a:ext>
            </a:extLst>
          </p:cNvPr>
          <p:cNvCxnSpPr>
            <a:cxnSpLocks/>
          </p:cNvCxnSpPr>
          <p:nvPr/>
        </p:nvCxnSpPr>
        <p:spPr>
          <a:xfrm flipH="1" flipV="1">
            <a:off x="6191808" y="5436673"/>
            <a:ext cx="442585" cy="716342"/>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直線矢印コネクタ 85">
            <a:extLst>
              <a:ext uri="{FF2B5EF4-FFF2-40B4-BE49-F238E27FC236}">
                <a16:creationId xmlns:a16="http://schemas.microsoft.com/office/drawing/2014/main" id="{01F0A81C-F863-8319-E942-983E9275DE55}"/>
              </a:ext>
            </a:extLst>
          </p:cNvPr>
          <p:cNvCxnSpPr>
            <a:cxnSpLocks/>
          </p:cNvCxnSpPr>
          <p:nvPr/>
        </p:nvCxnSpPr>
        <p:spPr>
          <a:xfrm flipH="1" flipV="1">
            <a:off x="5134212" y="4791094"/>
            <a:ext cx="486197" cy="416758"/>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7" name="直線矢印コネクタ 86">
            <a:extLst>
              <a:ext uri="{FF2B5EF4-FFF2-40B4-BE49-F238E27FC236}">
                <a16:creationId xmlns:a16="http://schemas.microsoft.com/office/drawing/2014/main" id="{87434470-BE52-E873-C41E-F283BF04FA6D}"/>
              </a:ext>
            </a:extLst>
          </p:cNvPr>
          <p:cNvCxnSpPr>
            <a:cxnSpLocks/>
          </p:cNvCxnSpPr>
          <p:nvPr/>
        </p:nvCxnSpPr>
        <p:spPr>
          <a:xfrm flipH="1">
            <a:off x="5134211" y="5436673"/>
            <a:ext cx="486198" cy="723224"/>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8" name="円柱 87">
            <a:extLst>
              <a:ext uri="{FF2B5EF4-FFF2-40B4-BE49-F238E27FC236}">
                <a16:creationId xmlns:a16="http://schemas.microsoft.com/office/drawing/2014/main" id="{EBF7A238-DBDA-FAAF-1A76-1A0F6D5F67CF}"/>
              </a:ext>
            </a:extLst>
          </p:cNvPr>
          <p:cNvSpPr/>
          <p:nvPr/>
        </p:nvSpPr>
        <p:spPr>
          <a:xfrm>
            <a:off x="4484616" y="4109805"/>
            <a:ext cx="679312" cy="50661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データ</a:t>
            </a:r>
            <a:endParaRPr kumimoji="1" lang="en-US" altLang="ja-JP" sz="1400" b="1" dirty="0"/>
          </a:p>
        </p:txBody>
      </p:sp>
      <p:sp>
        <p:nvSpPr>
          <p:cNvPr id="89" name="正方形/長方形 88">
            <a:extLst>
              <a:ext uri="{FF2B5EF4-FFF2-40B4-BE49-F238E27FC236}">
                <a16:creationId xmlns:a16="http://schemas.microsoft.com/office/drawing/2014/main" id="{040B2950-1EA4-1C25-0D77-C7E28C2E478B}"/>
              </a:ext>
            </a:extLst>
          </p:cNvPr>
          <p:cNvSpPr/>
          <p:nvPr/>
        </p:nvSpPr>
        <p:spPr>
          <a:xfrm>
            <a:off x="4476495" y="4535983"/>
            <a:ext cx="1307312" cy="255111"/>
          </a:xfrm>
          <a:prstGeom prst="rect">
            <a:avLst/>
          </a:prstGeom>
          <a:solidFill>
            <a:srgbClr val="ECB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2"/>
                </a:solidFill>
              </a:rPr>
              <a:t>データ連携機能</a:t>
            </a:r>
            <a:endParaRPr kumimoji="1" lang="en-US" altLang="ja-JP" sz="1400" dirty="0">
              <a:solidFill>
                <a:schemeClr val="tx2"/>
              </a:solidFill>
            </a:endParaRPr>
          </a:p>
        </p:txBody>
      </p:sp>
      <p:pic>
        <p:nvPicPr>
          <p:cNvPr id="90" name="グラフィックス 89" descr="歯車 1 つ 単色塗りつぶし">
            <a:extLst>
              <a:ext uri="{FF2B5EF4-FFF2-40B4-BE49-F238E27FC236}">
                <a16:creationId xmlns:a16="http://schemas.microsoft.com/office/drawing/2014/main" id="{90884AF2-84B8-6A15-2526-2E79EFBB85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58250" y="4901125"/>
            <a:ext cx="914400" cy="914400"/>
          </a:xfrm>
          <a:prstGeom prst="rect">
            <a:avLst/>
          </a:prstGeom>
        </p:spPr>
      </p:pic>
      <p:sp>
        <p:nvSpPr>
          <p:cNvPr id="91" name="コンテンツ プレースホルダー 4">
            <a:extLst>
              <a:ext uri="{FF2B5EF4-FFF2-40B4-BE49-F238E27FC236}">
                <a16:creationId xmlns:a16="http://schemas.microsoft.com/office/drawing/2014/main" id="{C7C0A76E-C137-5B3D-62EA-7899F90F8688}"/>
              </a:ext>
            </a:extLst>
          </p:cNvPr>
          <p:cNvSpPr txBox="1">
            <a:spLocks/>
          </p:cNvSpPr>
          <p:nvPr/>
        </p:nvSpPr>
        <p:spPr bwMode="auto">
          <a:xfrm>
            <a:off x="5003406" y="4769991"/>
            <a:ext cx="1797031" cy="254458"/>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indent="0" algn="ctr">
              <a:buNone/>
            </a:pPr>
            <a:r>
              <a:rPr lang="en-US" altLang="ja-JP" sz="1600" b="1" kern="0" dirty="0">
                <a:solidFill>
                  <a:schemeClr val="tx2"/>
                </a:solidFill>
              </a:rPr>
              <a:t>EAI</a:t>
            </a:r>
          </a:p>
        </p:txBody>
      </p:sp>
      <p:sp>
        <p:nvSpPr>
          <p:cNvPr id="92" name="円柱 91">
            <a:extLst>
              <a:ext uri="{FF2B5EF4-FFF2-40B4-BE49-F238E27FC236}">
                <a16:creationId xmlns:a16="http://schemas.microsoft.com/office/drawing/2014/main" id="{7E099CE6-A89A-E9EE-9F0F-DF5547FD2C77}"/>
              </a:ext>
            </a:extLst>
          </p:cNvPr>
          <p:cNvSpPr/>
          <p:nvPr/>
        </p:nvSpPr>
        <p:spPr>
          <a:xfrm>
            <a:off x="6762338" y="4142983"/>
            <a:ext cx="679312" cy="50661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データ</a:t>
            </a:r>
            <a:endParaRPr kumimoji="1" lang="en-US" altLang="ja-JP" sz="1400" b="1" dirty="0"/>
          </a:p>
        </p:txBody>
      </p:sp>
      <p:sp>
        <p:nvSpPr>
          <p:cNvPr id="93" name="正方形/長方形 92">
            <a:extLst>
              <a:ext uri="{FF2B5EF4-FFF2-40B4-BE49-F238E27FC236}">
                <a16:creationId xmlns:a16="http://schemas.microsoft.com/office/drawing/2014/main" id="{9D7D5222-B0B5-25B6-9CBF-2DAA9D4AF4A6}"/>
              </a:ext>
            </a:extLst>
          </p:cNvPr>
          <p:cNvSpPr/>
          <p:nvPr/>
        </p:nvSpPr>
        <p:spPr>
          <a:xfrm>
            <a:off x="6003859" y="4531280"/>
            <a:ext cx="1396627" cy="255111"/>
          </a:xfrm>
          <a:prstGeom prst="rect">
            <a:avLst/>
          </a:prstGeom>
          <a:solidFill>
            <a:srgbClr val="ECB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2"/>
                </a:solidFill>
              </a:rPr>
              <a:t>データ連携</a:t>
            </a:r>
            <a:r>
              <a:rPr lang="ja-JP" altLang="en-US" sz="1400" dirty="0">
                <a:solidFill>
                  <a:schemeClr val="tx2"/>
                </a:solidFill>
              </a:rPr>
              <a:t>機能</a:t>
            </a:r>
            <a:endParaRPr kumimoji="1" lang="en-US" altLang="ja-JP" sz="1400" dirty="0">
              <a:solidFill>
                <a:schemeClr val="tx2"/>
              </a:solidFill>
            </a:endParaRPr>
          </a:p>
        </p:txBody>
      </p:sp>
      <p:sp>
        <p:nvSpPr>
          <p:cNvPr id="94" name="円柱 93">
            <a:extLst>
              <a:ext uri="{FF2B5EF4-FFF2-40B4-BE49-F238E27FC236}">
                <a16:creationId xmlns:a16="http://schemas.microsoft.com/office/drawing/2014/main" id="{4E14E6DF-E6C7-0B68-1628-9AE14C214DEF}"/>
              </a:ext>
            </a:extLst>
          </p:cNvPr>
          <p:cNvSpPr/>
          <p:nvPr/>
        </p:nvSpPr>
        <p:spPr>
          <a:xfrm>
            <a:off x="4476494" y="5753677"/>
            <a:ext cx="679312" cy="50661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データ</a:t>
            </a:r>
            <a:endParaRPr kumimoji="1" lang="en-US" altLang="ja-JP" sz="1400" b="1" dirty="0"/>
          </a:p>
        </p:txBody>
      </p:sp>
      <p:sp>
        <p:nvSpPr>
          <p:cNvPr id="95" name="正方形/長方形 94">
            <a:extLst>
              <a:ext uri="{FF2B5EF4-FFF2-40B4-BE49-F238E27FC236}">
                <a16:creationId xmlns:a16="http://schemas.microsoft.com/office/drawing/2014/main" id="{DC236FF9-B2F8-AAB0-B04F-D517C43BAF6F}"/>
              </a:ext>
            </a:extLst>
          </p:cNvPr>
          <p:cNvSpPr/>
          <p:nvPr/>
        </p:nvSpPr>
        <p:spPr>
          <a:xfrm>
            <a:off x="4476494" y="6159897"/>
            <a:ext cx="1307311" cy="255111"/>
          </a:xfrm>
          <a:prstGeom prst="rect">
            <a:avLst/>
          </a:prstGeom>
          <a:solidFill>
            <a:srgbClr val="ECB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2"/>
                </a:solidFill>
              </a:rPr>
              <a:t>データ連携</a:t>
            </a:r>
            <a:r>
              <a:rPr lang="ja-JP" altLang="en-US" sz="1400" dirty="0">
                <a:solidFill>
                  <a:schemeClr val="tx2"/>
                </a:solidFill>
              </a:rPr>
              <a:t>機能</a:t>
            </a:r>
            <a:endParaRPr kumimoji="1" lang="en-US" altLang="ja-JP" sz="1400" dirty="0">
              <a:solidFill>
                <a:schemeClr val="tx2"/>
              </a:solidFill>
            </a:endParaRPr>
          </a:p>
        </p:txBody>
      </p:sp>
      <p:sp>
        <p:nvSpPr>
          <p:cNvPr id="97" name="円柱 96">
            <a:extLst>
              <a:ext uri="{FF2B5EF4-FFF2-40B4-BE49-F238E27FC236}">
                <a16:creationId xmlns:a16="http://schemas.microsoft.com/office/drawing/2014/main" id="{A1B17E29-244B-688E-4E11-6B440B031A3F}"/>
              </a:ext>
            </a:extLst>
          </p:cNvPr>
          <p:cNvSpPr/>
          <p:nvPr/>
        </p:nvSpPr>
        <p:spPr>
          <a:xfrm>
            <a:off x="6780268" y="5758841"/>
            <a:ext cx="679312" cy="50661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データ</a:t>
            </a:r>
            <a:endParaRPr kumimoji="1" lang="en-US" altLang="ja-JP" sz="1400" b="1" dirty="0"/>
          </a:p>
        </p:txBody>
      </p:sp>
      <p:sp>
        <p:nvSpPr>
          <p:cNvPr id="98" name="正方形/長方形 97">
            <a:extLst>
              <a:ext uri="{FF2B5EF4-FFF2-40B4-BE49-F238E27FC236}">
                <a16:creationId xmlns:a16="http://schemas.microsoft.com/office/drawing/2014/main" id="{18F1F0D1-1D49-1B05-204D-B9658AF8CAF1}"/>
              </a:ext>
            </a:extLst>
          </p:cNvPr>
          <p:cNvSpPr/>
          <p:nvPr/>
        </p:nvSpPr>
        <p:spPr>
          <a:xfrm>
            <a:off x="6013982" y="6153015"/>
            <a:ext cx="1354021" cy="255111"/>
          </a:xfrm>
          <a:prstGeom prst="rect">
            <a:avLst/>
          </a:prstGeom>
          <a:solidFill>
            <a:srgbClr val="ECB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2"/>
                </a:solidFill>
              </a:rPr>
              <a:t>データ連携機能</a:t>
            </a:r>
            <a:endParaRPr kumimoji="1" lang="en-US" altLang="ja-JP" sz="1400" dirty="0">
              <a:solidFill>
                <a:schemeClr val="tx2"/>
              </a:solidFill>
            </a:endParaRPr>
          </a:p>
        </p:txBody>
      </p:sp>
      <p:sp>
        <p:nvSpPr>
          <p:cNvPr id="99" name="正方形/長方形 98">
            <a:extLst>
              <a:ext uri="{FF2B5EF4-FFF2-40B4-BE49-F238E27FC236}">
                <a16:creationId xmlns:a16="http://schemas.microsoft.com/office/drawing/2014/main" id="{1DD3E5BF-6342-27DF-46A5-F5A2CA594D49}"/>
              </a:ext>
            </a:extLst>
          </p:cNvPr>
          <p:cNvSpPr/>
          <p:nvPr/>
        </p:nvSpPr>
        <p:spPr>
          <a:xfrm>
            <a:off x="4115736" y="1744034"/>
            <a:ext cx="3708000" cy="4829546"/>
          </a:xfrm>
          <a:prstGeom prst="rect">
            <a:avLst/>
          </a:prstGeom>
          <a:noFill/>
          <a:ln w="19050">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99">
            <a:extLst>
              <a:ext uri="{FF2B5EF4-FFF2-40B4-BE49-F238E27FC236}">
                <a16:creationId xmlns:a16="http://schemas.microsoft.com/office/drawing/2014/main" id="{712B5553-40D8-DDFC-3339-75017547DF40}"/>
              </a:ext>
            </a:extLst>
          </p:cNvPr>
          <p:cNvSpPr/>
          <p:nvPr/>
        </p:nvSpPr>
        <p:spPr>
          <a:xfrm>
            <a:off x="8012106" y="1744234"/>
            <a:ext cx="3708000" cy="4829546"/>
          </a:xfrm>
          <a:prstGeom prst="rect">
            <a:avLst/>
          </a:prstGeom>
          <a:noFill/>
          <a:ln w="19050">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1" name="グループ化 100">
            <a:extLst>
              <a:ext uri="{FF2B5EF4-FFF2-40B4-BE49-F238E27FC236}">
                <a16:creationId xmlns:a16="http://schemas.microsoft.com/office/drawing/2014/main" id="{97947CDC-A5CE-A612-68AE-71443C1F59A9}"/>
              </a:ext>
            </a:extLst>
          </p:cNvPr>
          <p:cNvGrpSpPr/>
          <p:nvPr/>
        </p:nvGrpSpPr>
        <p:grpSpPr>
          <a:xfrm>
            <a:off x="8331112" y="3664587"/>
            <a:ext cx="1023384" cy="1071908"/>
            <a:chOff x="7814512" y="3358250"/>
            <a:chExt cx="1023384" cy="1071908"/>
          </a:xfrm>
          <a:solidFill>
            <a:schemeClr val="bg1"/>
          </a:solidFill>
        </p:grpSpPr>
        <p:sp>
          <p:nvSpPr>
            <p:cNvPr id="105" name="正方形/長方形 104">
              <a:extLst>
                <a:ext uri="{FF2B5EF4-FFF2-40B4-BE49-F238E27FC236}">
                  <a16:creationId xmlns:a16="http://schemas.microsoft.com/office/drawing/2014/main" id="{D1A5B409-561F-2A3D-699D-CB0150612E49}"/>
                </a:ext>
              </a:extLst>
            </p:cNvPr>
            <p:cNvSpPr/>
            <p:nvPr/>
          </p:nvSpPr>
          <p:spPr>
            <a:xfrm>
              <a:off x="7814512" y="3358250"/>
              <a:ext cx="1023384" cy="1071908"/>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400" dirty="0">
                  <a:solidFill>
                    <a:schemeClr val="tx1"/>
                  </a:solidFill>
                </a:rPr>
                <a:t>企業</a:t>
              </a:r>
              <a:endParaRPr kumimoji="1" lang="en-US" altLang="ja-JP" sz="1400" dirty="0">
                <a:solidFill>
                  <a:schemeClr val="tx1"/>
                </a:solidFill>
              </a:endParaRPr>
            </a:p>
          </p:txBody>
        </p:sp>
        <p:sp>
          <p:nvSpPr>
            <p:cNvPr id="106" name="円柱 105">
              <a:extLst>
                <a:ext uri="{FF2B5EF4-FFF2-40B4-BE49-F238E27FC236}">
                  <a16:creationId xmlns:a16="http://schemas.microsoft.com/office/drawing/2014/main" id="{20B6A6EF-BB1C-4252-E14D-7DAE13AA938D}"/>
                </a:ext>
              </a:extLst>
            </p:cNvPr>
            <p:cNvSpPr/>
            <p:nvPr/>
          </p:nvSpPr>
          <p:spPr>
            <a:xfrm>
              <a:off x="8000288" y="3828232"/>
              <a:ext cx="679312" cy="506616"/>
            </a:xfrm>
            <a:prstGeom prst="can">
              <a:avLst/>
            </a:prstGeom>
            <a:solidFill>
              <a:srgbClr val="2423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データ</a:t>
              </a:r>
              <a:endParaRPr kumimoji="1" lang="en-US" altLang="ja-JP" sz="1400" b="1" dirty="0"/>
            </a:p>
          </p:txBody>
        </p:sp>
      </p:grpSp>
      <p:sp>
        <p:nvSpPr>
          <p:cNvPr id="107" name="正方形/長方形 106">
            <a:extLst>
              <a:ext uri="{FF2B5EF4-FFF2-40B4-BE49-F238E27FC236}">
                <a16:creationId xmlns:a16="http://schemas.microsoft.com/office/drawing/2014/main" id="{CDDA2DD5-411C-45D3-281B-247C62A64E5F}"/>
              </a:ext>
            </a:extLst>
          </p:cNvPr>
          <p:cNvSpPr/>
          <p:nvPr/>
        </p:nvSpPr>
        <p:spPr>
          <a:xfrm>
            <a:off x="10283784" y="3659372"/>
            <a:ext cx="1023384" cy="1071908"/>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400" dirty="0">
                <a:solidFill>
                  <a:schemeClr val="tx1"/>
                </a:solidFill>
              </a:rPr>
              <a:t>ユーザ</a:t>
            </a:r>
            <a:endParaRPr kumimoji="1" lang="en-US" altLang="ja-JP" sz="1400" dirty="0">
              <a:solidFill>
                <a:schemeClr val="tx1"/>
              </a:solidFill>
            </a:endParaRPr>
          </a:p>
        </p:txBody>
      </p:sp>
      <p:sp>
        <p:nvSpPr>
          <p:cNvPr id="109" name="円柱 108">
            <a:extLst>
              <a:ext uri="{FF2B5EF4-FFF2-40B4-BE49-F238E27FC236}">
                <a16:creationId xmlns:a16="http://schemas.microsoft.com/office/drawing/2014/main" id="{9563E9F7-F2C6-6578-FFA1-B1EB5A0D563D}"/>
              </a:ext>
            </a:extLst>
          </p:cNvPr>
          <p:cNvSpPr/>
          <p:nvPr/>
        </p:nvSpPr>
        <p:spPr>
          <a:xfrm>
            <a:off x="10469560" y="4129354"/>
            <a:ext cx="679312" cy="50661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データ</a:t>
            </a:r>
            <a:endParaRPr kumimoji="1" lang="en-US" altLang="ja-JP" sz="1400" b="1" dirty="0"/>
          </a:p>
        </p:txBody>
      </p:sp>
      <p:sp>
        <p:nvSpPr>
          <p:cNvPr id="110" name="正方形/長方形 109">
            <a:extLst>
              <a:ext uri="{FF2B5EF4-FFF2-40B4-BE49-F238E27FC236}">
                <a16:creationId xmlns:a16="http://schemas.microsoft.com/office/drawing/2014/main" id="{641916EA-450D-912C-C581-316BC071EB6E}"/>
              </a:ext>
            </a:extLst>
          </p:cNvPr>
          <p:cNvSpPr/>
          <p:nvPr/>
        </p:nvSpPr>
        <p:spPr>
          <a:xfrm>
            <a:off x="10084223" y="4603724"/>
            <a:ext cx="943013" cy="255111"/>
          </a:xfrm>
          <a:prstGeom prst="rect">
            <a:avLst/>
          </a:prstGeom>
          <a:solidFill>
            <a:srgbClr val="ECB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2"/>
                </a:solidFill>
              </a:rPr>
              <a:t>コネクタ</a:t>
            </a:r>
            <a:endParaRPr kumimoji="1" lang="en-US" altLang="ja-JP" sz="1400" dirty="0">
              <a:solidFill>
                <a:schemeClr val="tx2"/>
              </a:solidFill>
            </a:endParaRPr>
          </a:p>
        </p:txBody>
      </p:sp>
      <p:sp>
        <p:nvSpPr>
          <p:cNvPr id="111" name="正方形/長方形 110">
            <a:extLst>
              <a:ext uri="{FF2B5EF4-FFF2-40B4-BE49-F238E27FC236}">
                <a16:creationId xmlns:a16="http://schemas.microsoft.com/office/drawing/2014/main" id="{72ED3054-5656-246E-7182-DFA5EBF78396}"/>
              </a:ext>
            </a:extLst>
          </p:cNvPr>
          <p:cNvSpPr/>
          <p:nvPr/>
        </p:nvSpPr>
        <p:spPr>
          <a:xfrm>
            <a:off x="8644236" y="4604879"/>
            <a:ext cx="943013" cy="255111"/>
          </a:xfrm>
          <a:prstGeom prst="rect">
            <a:avLst/>
          </a:prstGeom>
          <a:solidFill>
            <a:srgbClr val="ECB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2"/>
                </a:solidFill>
              </a:rPr>
              <a:t>コネクタ</a:t>
            </a:r>
            <a:endParaRPr kumimoji="1" lang="en-US" altLang="ja-JP" sz="1400" dirty="0">
              <a:solidFill>
                <a:schemeClr val="tx2"/>
              </a:solidFill>
            </a:endParaRPr>
          </a:p>
        </p:txBody>
      </p:sp>
      <p:grpSp>
        <p:nvGrpSpPr>
          <p:cNvPr id="113" name="グループ化 112">
            <a:extLst>
              <a:ext uri="{FF2B5EF4-FFF2-40B4-BE49-F238E27FC236}">
                <a16:creationId xmlns:a16="http://schemas.microsoft.com/office/drawing/2014/main" id="{2AD7F98D-BE93-CBC1-7F4D-07CCE810ABAE}"/>
              </a:ext>
            </a:extLst>
          </p:cNvPr>
          <p:cNvGrpSpPr/>
          <p:nvPr/>
        </p:nvGrpSpPr>
        <p:grpSpPr>
          <a:xfrm>
            <a:off x="8320833" y="5272212"/>
            <a:ext cx="1023384" cy="1071908"/>
            <a:chOff x="7814512" y="3358250"/>
            <a:chExt cx="1023384" cy="1071908"/>
          </a:xfrm>
          <a:solidFill>
            <a:schemeClr val="bg1"/>
          </a:solidFill>
        </p:grpSpPr>
        <p:sp>
          <p:nvSpPr>
            <p:cNvPr id="114" name="正方形/長方形 113">
              <a:extLst>
                <a:ext uri="{FF2B5EF4-FFF2-40B4-BE49-F238E27FC236}">
                  <a16:creationId xmlns:a16="http://schemas.microsoft.com/office/drawing/2014/main" id="{7559563F-A938-324D-4614-8F709ED41B82}"/>
                </a:ext>
              </a:extLst>
            </p:cNvPr>
            <p:cNvSpPr/>
            <p:nvPr/>
          </p:nvSpPr>
          <p:spPr>
            <a:xfrm>
              <a:off x="7814512" y="3358250"/>
              <a:ext cx="1023384" cy="1071908"/>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400" dirty="0">
                  <a:solidFill>
                    <a:schemeClr val="tx1"/>
                  </a:solidFill>
                </a:rPr>
                <a:t>企業</a:t>
              </a:r>
              <a:endParaRPr kumimoji="1" lang="en-US" altLang="ja-JP" sz="1400" dirty="0">
                <a:solidFill>
                  <a:schemeClr val="tx1"/>
                </a:solidFill>
              </a:endParaRPr>
            </a:p>
          </p:txBody>
        </p:sp>
        <p:sp>
          <p:nvSpPr>
            <p:cNvPr id="115" name="円柱 114">
              <a:extLst>
                <a:ext uri="{FF2B5EF4-FFF2-40B4-BE49-F238E27FC236}">
                  <a16:creationId xmlns:a16="http://schemas.microsoft.com/office/drawing/2014/main" id="{F68B98FC-8C35-FAF1-62BF-4220C71171AD}"/>
                </a:ext>
              </a:extLst>
            </p:cNvPr>
            <p:cNvSpPr/>
            <p:nvPr/>
          </p:nvSpPr>
          <p:spPr>
            <a:xfrm>
              <a:off x="8000288" y="3828232"/>
              <a:ext cx="679312" cy="506616"/>
            </a:xfrm>
            <a:prstGeom prst="can">
              <a:avLst/>
            </a:prstGeom>
            <a:solidFill>
              <a:srgbClr val="2423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データ</a:t>
              </a:r>
              <a:endParaRPr kumimoji="1" lang="en-US" altLang="ja-JP" sz="1400" b="1" dirty="0"/>
            </a:p>
          </p:txBody>
        </p:sp>
      </p:grpSp>
      <p:grpSp>
        <p:nvGrpSpPr>
          <p:cNvPr id="116" name="グループ化 115">
            <a:extLst>
              <a:ext uri="{FF2B5EF4-FFF2-40B4-BE49-F238E27FC236}">
                <a16:creationId xmlns:a16="http://schemas.microsoft.com/office/drawing/2014/main" id="{13B0963C-4BC1-8C89-A383-ABC4DD113FE4}"/>
              </a:ext>
            </a:extLst>
          </p:cNvPr>
          <p:cNvGrpSpPr/>
          <p:nvPr/>
        </p:nvGrpSpPr>
        <p:grpSpPr>
          <a:xfrm>
            <a:off x="10297524" y="5285015"/>
            <a:ext cx="1023384" cy="1071908"/>
            <a:chOff x="7814512" y="3358250"/>
            <a:chExt cx="1023384" cy="1071908"/>
          </a:xfrm>
          <a:solidFill>
            <a:schemeClr val="bg1"/>
          </a:solidFill>
        </p:grpSpPr>
        <p:sp>
          <p:nvSpPr>
            <p:cNvPr id="118" name="正方形/長方形 117">
              <a:extLst>
                <a:ext uri="{FF2B5EF4-FFF2-40B4-BE49-F238E27FC236}">
                  <a16:creationId xmlns:a16="http://schemas.microsoft.com/office/drawing/2014/main" id="{718915E5-01EA-279E-66F9-131F6E3600D7}"/>
                </a:ext>
              </a:extLst>
            </p:cNvPr>
            <p:cNvSpPr/>
            <p:nvPr/>
          </p:nvSpPr>
          <p:spPr>
            <a:xfrm>
              <a:off x="7814512" y="3358250"/>
              <a:ext cx="1023384" cy="1071908"/>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400" dirty="0">
                  <a:solidFill>
                    <a:schemeClr val="tx1"/>
                  </a:solidFill>
                </a:rPr>
                <a:t>企業</a:t>
              </a:r>
              <a:endParaRPr kumimoji="1" lang="en-US" altLang="ja-JP" sz="1400" dirty="0">
                <a:solidFill>
                  <a:schemeClr val="tx1"/>
                </a:solidFill>
              </a:endParaRPr>
            </a:p>
          </p:txBody>
        </p:sp>
        <p:sp>
          <p:nvSpPr>
            <p:cNvPr id="119" name="円柱 118">
              <a:extLst>
                <a:ext uri="{FF2B5EF4-FFF2-40B4-BE49-F238E27FC236}">
                  <a16:creationId xmlns:a16="http://schemas.microsoft.com/office/drawing/2014/main" id="{65AC9A60-21CE-C32F-01F5-3115B14FCB91}"/>
                </a:ext>
              </a:extLst>
            </p:cNvPr>
            <p:cNvSpPr/>
            <p:nvPr/>
          </p:nvSpPr>
          <p:spPr>
            <a:xfrm>
              <a:off x="8000288" y="3828232"/>
              <a:ext cx="679312" cy="506616"/>
            </a:xfrm>
            <a:prstGeom prst="can">
              <a:avLst/>
            </a:prstGeom>
            <a:solidFill>
              <a:srgbClr val="2423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データ</a:t>
              </a:r>
              <a:endParaRPr kumimoji="1" lang="en-US" altLang="ja-JP" sz="1400" b="1" dirty="0"/>
            </a:p>
          </p:txBody>
        </p:sp>
      </p:grpSp>
      <p:sp>
        <p:nvSpPr>
          <p:cNvPr id="120" name="正方形/長方形 119">
            <a:extLst>
              <a:ext uri="{FF2B5EF4-FFF2-40B4-BE49-F238E27FC236}">
                <a16:creationId xmlns:a16="http://schemas.microsoft.com/office/drawing/2014/main" id="{C16F1B2B-8D90-DD09-93B6-A576A0DBE09B}"/>
              </a:ext>
            </a:extLst>
          </p:cNvPr>
          <p:cNvSpPr/>
          <p:nvPr/>
        </p:nvSpPr>
        <p:spPr>
          <a:xfrm>
            <a:off x="10103806" y="6170107"/>
            <a:ext cx="943013" cy="255111"/>
          </a:xfrm>
          <a:prstGeom prst="rect">
            <a:avLst/>
          </a:prstGeom>
          <a:solidFill>
            <a:srgbClr val="ECB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2"/>
                </a:solidFill>
              </a:rPr>
              <a:t>コネクタ</a:t>
            </a:r>
            <a:endParaRPr kumimoji="1" lang="en-US" altLang="ja-JP" sz="1400" dirty="0">
              <a:solidFill>
                <a:schemeClr val="tx2"/>
              </a:solidFill>
            </a:endParaRPr>
          </a:p>
        </p:txBody>
      </p:sp>
      <p:sp>
        <p:nvSpPr>
          <p:cNvPr id="121" name="正方形/長方形 120">
            <a:extLst>
              <a:ext uri="{FF2B5EF4-FFF2-40B4-BE49-F238E27FC236}">
                <a16:creationId xmlns:a16="http://schemas.microsoft.com/office/drawing/2014/main" id="{EEC1161B-E2D1-72C5-5B68-04674E5366B0}"/>
              </a:ext>
            </a:extLst>
          </p:cNvPr>
          <p:cNvSpPr/>
          <p:nvPr/>
        </p:nvSpPr>
        <p:spPr>
          <a:xfrm>
            <a:off x="8663125" y="6170703"/>
            <a:ext cx="943013" cy="255111"/>
          </a:xfrm>
          <a:prstGeom prst="rect">
            <a:avLst/>
          </a:prstGeom>
          <a:solidFill>
            <a:srgbClr val="ECB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2"/>
                </a:solidFill>
              </a:rPr>
              <a:t>コネクタ</a:t>
            </a:r>
            <a:endParaRPr kumimoji="1" lang="en-US" altLang="ja-JP" sz="1400" dirty="0">
              <a:solidFill>
                <a:schemeClr val="tx2"/>
              </a:solidFill>
            </a:endParaRPr>
          </a:p>
        </p:txBody>
      </p:sp>
      <p:sp>
        <p:nvSpPr>
          <p:cNvPr id="122" name="コンテンツ プレースホルダー 4">
            <a:extLst>
              <a:ext uri="{FF2B5EF4-FFF2-40B4-BE49-F238E27FC236}">
                <a16:creationId xmlns:a16="http://schemas.microsoft.com/office/drawing/2014/main" id="{3FACBA54-2186-3B5F-C070-5923194FB480}"/>
              </a:ext>
            </a:extLst>
          </p:cNvPr>
          <p:cNvSpPr txBox="1">
            <a:spLocks/>
          </p:cNvSpPr>
          <p:nvPr/>
        </p:nvSpPr>
        <p:spPr bwMode="auto">
          <a:xfrm>
            <a:off x="4115736" y="6602155"/>
            <a:ext cx="6818964" cy="248927"/>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indent="0">
              <a:buNone/>
            </a:pPr>
            <a:r>
              <a:rPr lang="en-US" altLang="ja-JP" sz="1000" kern="0" dirty="0">
                <a:solidFill>
                  <a:schemeClr val="tx2"/>
                </a:solidFill>
              </a:rPr>
              <a:t>*2:</a:t>
            </a:r>
            <a:r>
              <a:rPr lang="ja-JP" altLang="en-US" sz="1000" kern="0" dirty="0">
                <a:solidFill>
                  <a:schemeClr val="tx2"/>
                </a:solidFill>
              </a:rPr>
              <a:t>企業内で業務に使用される複数のシステムを連携させ、データやプロセスの効率的な統合をはかる仕組みおよびそのシステムを指す</a:t>
            </a:r>
            <a:endParaRPr lang="en-US" altLang="ja-JP" sz="1000" kern="0" dirty="0">
              <a:solidFill>
                <a:schemeClr val="tx2"/>
              </a:solidFill>
            </a:endParaRPr>
          </a:p>
        </p:txBody>
      </p:sp>
      <p:sp>
        <p:nvSpPr>
          <p:cNvPr id="2" name="正方形/長方形 1">
            <a:extLst>
              <a:ext uri="{FF2B5EF4-FFF2-40B4-BE49-F238E27FC236}">
                <a16:creationId xmlns:a16="http://schemas.microsoft.com/office/drawing/2014/main" id="{53A53CE4-0659-1724-7E0D-428701A4BABA}"/>
              </a:ext>
            </a:extLst>
          </p:cNvPr>
          <p:cNvSpPr/>
          <p:nvPr/>
        </p:nvSpPr>
        <p:spPr>
          <a:xfrm>
            <a:off x="243723" y="1752683"/>
            <a:ext cx="3695480" cy="395617"/>
          </a:xfrm>
          <a:prstGeom prst="rect">
            <a:avLst/>
          </a:prstGeom>
          <a:solidFill>
            <a:srgbClr val="7F9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プラットフォーマー型</a:t>
            </a:r>
            <a:endParaRPr kumimoji="1" lang="en-US" altLang="ja-JP" sz="2000" b="0" i="0" u="none" strike="noStrike" kern="1200" cap="none" spc="0" normalizeH="0" baseline="0" noProof="0" dirty="0">
              <a:ln>
                <a:noFill/>
              </a:ln>
              <a:solidFill>
                <a:schemeClr val="bg1"/>
              </a:solidFill>
              <a:effectLst/>
              <a:uLnTx/>
              <a:uFillTx/>
              <a:latin typeface="Meiryo UI"/>
              <a:ea typeface="Meiryo UI"/>
              <a:cs typeface="+mn-cs"/>
            </a:endParaRPr>
          </a:p>
        </p:txBody>
      </p:sp>
      <p:sp>
        <p:nvSpPr>
          <p:cNvPr id="3" name="正方形/長方形 2">
            <a:extLst>
              <a:ext uri="{FF2B5EF4-FFF2-40B4-BE49-F238E27FC236}">
                <a16:creationId xmlns:a16="http://schemas.microsoft.com/office/drawing/2014/main" id="{0BD3C3E2-8948-3832-12C2-8663C89619A1}"/>
              </a:ext>
            </a:extLst>
          </p:cNvPr>
          <p:cNvSpPr/>
          <p:nvPr/>
        </p:nvSpPr>
        <p:spPr>
          <a:xfrm>
            <a:off x="4127869" y="1750331"/>
            <a:ext cx="3695480" cy="395617"/>
          </a:xfrm>
          <a:prstGeom prst="rect">
            <a:avLst/>
          </a:prstGeom>
          <a:solidFill>
            <a:srgbClr val="7F9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Wingdings" pitchFamily="2" charset="2"/>
              <a:buNone/>
            </a:pPr>
            <a:r>
              <a:rPr lang="en-US" altLang="ja-JP" sz="2000" b="1" kern="0" dirty="0">
                <a:solidFill>
                  <a:schemeClr val="bg1"/>
                </a:solidFill>
              </a:rPr>
              <a:t>EAI</a:t>
            </a:r>
            <a:r>
              <a:rPr lang="en-US" altLang="ja-JP" sz="1000" b="1" kern="0" dirty="0">
                <a:solidFill>
                  <a:schemeClr val="bg1"/>
                </a:solidFill>
              </a:rPr>
              <a:t>*2</a:t>
            </a:r>
            <a:r>
              <a:rPr lang="ja-JP" altLang="en-US" sz="1000" b="1" kern="0" dirty="0">
                <a:solidFill>
                  <a:schemeClr val="bg1"/>
                </a:solidFill>
              </a:rPr>
              <a:t>（</a:t>
            </a:r>
            <a:r>
              <a:rPr lang="en-US" altLang="ja-JP" sz="1000" b="1" kern="0" dirty="0">
                <a:solidFill>
                  <a:schemeClr val="bg1"/>
                </a:solidFill>
              </a:rPr>
              <a:t>Enterprise Application Integration</a:t>
            </a:r>
            <a:r>
              <a:rPr lang="ja-JP" altLang="en-US" sz="1000" b="1" kern="0" dirty="0">
                <a:solidFill>
                  <a:schemeClr val="bg1"/>
                </a:solidFill>
              </a:rPr>
              <a:t>）</a:t>
            </a:r>
            <a:endParaRPr lang="en-US" altLang="ja-JP" sz="1000" b="1" kern="0" dirty="0">
              <a:solidFill>
                <a:schemeClr val="bg1"/>
              </a:solidFill>
            </a:endParaRPr>
          </a:p>
        </p:txBody>
      </p:sp>
      <p:sp>
        <p:nvSpPr>
          <p:cNvPr id="6" name="正方形/長方形 5">
            <a:extLst>
              <a:ext uri="{FF2B5EF4-FFF2-40B4-BE49-F238E27FC236}">
                <a16:creationId xmlns:a16="http://schemas.microsoft.com/office/drawing/2014/main" id="{A7B12673-6B56-ACC5-25FB-6C1D0CDB0A2D}"/>
              </a:ext>
            </a:extLst>
          </p:cNvPr>
          <p:cNvSpPr/>
          <p:nvPr/>
        </p:nvSpPr>
        <p:spPr>
          <a:xfrm>
            <a:off x="8019095" y="1756478"/>
            <a:ext cx="3695480" cy="395617"/>
          </a:xfrm>
          <a:prstGeom prst="rect">
            <a:avLst/>
          </a:prstGeom>
          <a:solidFill>
            <a:srgbClr val="7F9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Wingdings" pitchFamily="2" charset="2"/>
              <a:buNone/>
            </a:pPr>
            <a:r>
              <a:rPr lang="ja-JP" altLang="en-US" sz="2000" b="1" kern="0" dirty="0">
                <a:solidFill>
                  <a:schemeClr val="bg1"/>
                </a:solidFill>
              </a:rPr>
              <a:t>データスペース</a:t>
            </a:r>
            <a:endParaRPr lang="en-US" altLang="ja-JP" sz="1000" b="1" kern="0" dirty="0">
              <a:solidFill>
                <a:schemeClr val="bg1"/>
              </a:solidFill>
            </a:endParaRPr>
          </a:p>
        </p:txBody>
      </p:sp>
      <p:graphicFrame>
        <p:nvGraphicFramePr>
          <p:cNvPr id="7" name="表 7">
            <a:extLst>
              <a:ext uri="{FF2B5EF4-FFF2-40B4-BE49-F238E27FC236}">
                <a16:creationId xmlns:a16="http://schemas.microsoft.com/office/drawing/2014/main" id="{46CB68D5-5B96-DE1F-FC8B-6CBB5C02C6BB}"/>
              </a:ext>
            </a:extLst>
          </p:cNvPr>
          <p:cNvGraphicFramePr>
            <a:graphicFrameLocks noGrp="1"/>
          </p:cNvGraphicFramePr>
          <p:nvPr>
            <p:extLst>
              <p:ext uri="{D42A27DB-BD31-4B8C-83A1-F6EECF244321}">
                <p14:modId xmlns:p14="http://schemas.microsoft.com/office/powerpoint/2010/main" val="3410264842"/>
              </p:ext>
            </p:extLst>
          </p:nvPr>
        </p:nvGraphicFramePr>
        <p:xfrm>
          <a:off x="372360" y="2249359"/>
          <a:ext cx="3426250" cy="1280160"/>
        </p:xfrm>
        <a:graphic>
          <a:graphicData uri="http://schemas.openxmlformats.org/drawingml/2006/table">
            <a:tbl>
              <a:tblPr firstRow="1" bandRow="1">
                <a:tableStyleId>{69CF1AB2-1976-4502-BF36-3FF5EA218861}</a:tableStyleId>
              </a:tblPr>
              <a:tblGrid>
                <a:gridCol w="1185984">
                  <a:extLst>
                    <a:ext uri="{9D8B030D-6E8A-4147-A177-3AD203B41FA5}">
                      <a16:colId xmlns:a16="http://schemas.microsoft.com/office/drawing/2014/main" val="2428629435"/>
                    </a:ext>
                  </a:extLst>
                </a:gridCol>
                <a:gridCol w="2240266">
                  <a:extLst>
                    <a:ext uri="{9D8B030D-6E8A-4147-A177-3AD203B41FA5}">
                      <a16:colId xmlns:a16="http://schemas.microsoft.com/office/drawing/2014/main" val="3377763331"/>
                    </a:ext>
                  </a:extLst>
                </a:gridCol>
              </a:tblGrid>
              <a:tr h="249580">
                <a:tc>
                  <a:txBody>
                    <a:bodyPr/>
                    <a:lstStyle/>
                    <a:p>
                      <a:r>
                        <a:rPr kumimoji="1" lang="ja-JP" altLang="en-US" sz="1200" b="0" dirty="0">
                          <a:solidFill>
                            <a:schemeClr val="bg1"/>
                          </a:solidFill>
                        </a:rPr>
                        <a:t>データ管理方法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kumimoji="1" lang="ja-JP" altLang="en-US" sz="1200" b="0" dirty="0">
                          <a:solidFill>
                            <a:schemeClr val="tx2"/>
                          </a:solidFill>
                        </a:rPr>
                        <a:t>集中型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4837654"/>
                  </a:ext>
                </a:extLst>
              </a:tr>
              <a:tr h="249580">
                <a:tc>
                  <a:txBody>
                    <a:bodyPr/>
                    <a:lstStyle/>
                    <a:p>
                      <a:r>
                        <a:rPr kumimoji="1" lang="ja-JP" altLang="en-US" sz="1200" b="0" dirty="0">
                          <a:solidFill>
                            <a:schemeClr val="bg1"/>
                          </a:solidFill>
                        </a:rPr>
                        <a:t>特徴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lang="ja-JP" altLang="en-US" sz="1200" kern="0" dirty="0">
                          <a:solidFill>
                            <a:schemeClr val="tx2"/>
                          </a:solidFill>
                        </a:rPr>
                        <a:t>プラットフォーマーがデータを保持し、データを扱うことができる</a:t>
                      </a:r>
                      <a:endParaRPr kumimoji="1" lang="ja-JP" altLang="en-US" sz="1200"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2124448"/>
                  </a:ext>
                </a:extLst>
              </a:tr>
              <a:tr h="249580">
                <a:tc>
                  <a:txBody>
                    <a:bodyPr/>
                    <a:lstStyle/>
                    <a:p>
                      <a:r>
                        <a:rPr kumimoji="1" lang="ja-JP" altLang="en-US" sz="1200" b="0" dirty="0">
                          <a:solidFill>
                            <a:schemeClr val="bg1"/>
                          </a:solidFill>
                        </a:rPr>
                        <a:t>データ主権</a:t>
                      </a:r>
                      <a:r>
                        <a:rPr lang="en-US" altLang="ja-JP" sz="800" kern="0" dirty="0">
                          <a:solidFill>
                            <a:schemeClr val="bg1"/>
                          </a:solidFill>
                        </a:rPr>
                        <a:t>*1</a:t>
                      </a:r>
                      <a:endParaRPr kumimoji="1" lang="ja-JP" altLang="en-US" sz="8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2"/>
                          </a:solidFill>
                        </a:rPr>
                        <a:t>× </a:t>
                      </a:r>
                      <a:r>
                        <a:rPr kumimoji="1" lang="ja-JP" altLang="en-US" sz="1200" b="0" dirty="0">
                          <a:solidFill>
                            <a:schemeClr val="tx2"/>
                          </a:solidFill>
                        </a:rPr>
                        <a:t>なし</a:t>
                      </a:r>
                      <a:endParaRPr lang="en-US" altLang="ja-JP" sz="1200" kern="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9997256"/>
                  </a:ext>
                </a:extLst>
              </a:tr>
              <a:tr h="249580">
                <a:tc>
                  <a:txBody>
                    <a:bodyPr/>
                    <a:lstStyle/>
                    <a:p>
                      <a:r>
                        <a:rPr kumimoji="1" lang="ja-JP" altLang="en-US" sz="1200" b="0" dirty="0">
                          <a:solidFill>
                            <a:schemeClr val="bg1"/>
                          </a:solidFill>
                        </a:rPr>
                        <a:t>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lang="en-US" altLang="ja-JP" sz="1200" kern="0" dirty="0">
                          <a:solidFill>
                            <a:schemeClr val="tx2"/>
                          </a:solidFill>
                        </a:rPr>
                        <a:t>Google</a:t>
                      </a:r>
                      <a:endParaRPr kumimoji="1" lang="ja-JP" altLang="en-US" sz="1200"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7116199"/>
                  </a:ext>
                </a:extLst>
              </a:tr>
            </a:tbl>
          </a:graphicData>
        </a:graphic>
      </p:graphicFrame>
      <p:sp>
        <p:nvSpPr>
          <p:cNvPr id="8" name="コンテンツ プレースホルダー 4">
            <a:extLst>
              <a:ext uri="{FF2B5EF4-FFF2-40B4-BE49-F238E27FC236}">
                <a16:creationId xmlns:a16="http://schemas.microsoft.com/office/drawing/2014/main" id="{D385AA3B-6136-CC4F-7073-0440F7938143}"/>
              </a:ext>
            </a:extLst>
          </p:cNvPr>
          <p:cNvSpPr txBox="1">
            <a:spLocks/>
          </p:cNvSpPr>
          <p:nvPr/>
        </p:nvSpPr>
        <p:spPr bwMode="auto">
          <a:xfrm>
            <a:off x="119336" y="6586296"/>
            <a:ext cx="6818964" cy="248927"/>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indent="0">
              <a:buNone/>
            </a:pPr>
            <a:r>
              <a:rPr lang="en-US" altLang="ja-JP" sz="1000" kern="0" dirty="0">
                <a:solidFill>
                  <a:schemeClr val="tx2"/>
                </a:solidFill>
              </a:rPr>
              <a:t>*1:</a:t>
            </a:r>
            <a:r>
              <a:rPr lang="ja-JP" altLang="en-US" sz="1000" kern="0" dirty="0">
                <a:solidFill>
                  <a:schemeClr val="tx2"/>
                </a:solidFill>
              </a:rPr>
              <a:t>データ提供元が自身のデータの取り扱いに関与できるか否か</a:t>
            </a:r>
            <a:endParaRPr lang="en-US" altLang="ja-JP" sz="1000" kern="0" dirty="0">
              <a:solidFill>
                <a:schemeClr val="tx2"/>
              </a:solidFill>
            </a:endParaRPr>
          </a:p>
        </p:txBody>
      </p:sp>
      <p:graphicFrame>
        <p:nvGraphicFramePr>
          <p:cNvPr id="9" name="表 7">
            <a:extLst>
              <a:ext uri="{FF2B5EF4-FFF2-40B4-BE49-F238E27FC236}">
                <a16:creationId xmlns:a16="http://schemas.microsoft.com/office/drawing/2014/main" id="{8CB17843-4E52-F5B1-A144-91D6A12C6120}"/>
              </a:ext>
            </a:extLst>
          </p:cNvPr>
          <p:cNvGraphicFramePr>
            <a:graphicFrameLocks noGrp="1"/>
          </p:cNvGraphicFramePr>
          <p:nvPr>
            <p:extLst>
              <p:ext uri="{D42A27DB-BD31-4B8C-83A1-F6EECF244321}">
                <p14:modId xmlns:p14="http://schemas.microsoft.com/office/powerpoint/2010/main" val="2151040256"/>
              </p:ext>
            </p:extLst>
          </p:nvPr>
        </p:nvGraphicFramePr>
        <p:xfrm>
          <a:off x="4262671" y="2253934"/>
          <a:ext cx="3426250" cy="1280160"/>
        </p:xfrm>
        <a:graphic>
          <a:graphicData uri="http://schemas.openxmlformats.org/drawingml/2006/table">
            <a:tbl>
              <a:tblPr firstRow="1" bandRow="1">
                <a:tableStyleId>{69CF1AB2-1976-4502-BF36-3FF5EA218861}</a:tableStyleId>
              </a:tblPr>
              <a:tblGrid>
                <a:gridCol w="1185984">
                  <a:extLst>
                    <a:ext uri="{9D8B030D-6E8A-4147-A177-3AD203B41FA5}">
                      <a16:colId xmlns:a16="http://schemas.microsoft.com/office/drawing/2014/main" val="2428629435"/>
                    </a:ext>
                  </a:extLst>
                </a:gridCol>
                <a:gridCol w="2240266">
                  <a:extLst>
                    <a:ext uri="{9D8B030D-6E8A-4147-A177-3AD203B41FA5}">
                      <a16:colId xmlns:a16="http://schemas.microsoft.com/office/drawing/2014/main" val="3377763331"/>
                    </a:ext>
                  </a:extLst>
                </a:gridCol>
              </a:tblGrid>
              <a:tr h="249580">
                <a:tc>
                  <a:txBody>
                    <a:bodyPr/>
                    <a:lstStyle/>
                    <a:p>
                      <a:r>
                        <a:rPr kumimoji="1" lang="ja-JP" altLang="en-US" sz="1200" b="0" dirty="0">
                          <a:solidFill>
                            <a:schemeClr val="bg1"/>
                          </a:solidFill>
                        </a:rPr>
                        <a:t>データ管理方法</a:t>
                      </a:r>
                    </a:p>
                  </a:txBody>
                  <a:tcPr>
                    <a:solidFill>
                      <a:schemeClr val="bg1">
                        <a:lumMod val="50000"/>
                      </a:schemeClr>
                    </a:solidFill>
                  </a:tcPr>
                </a:tc>
                <a:tc>
                  <a:txBody>
                    <a:bodyPr/>
                    <a:lstStyle/>
                    <a:p>
                      <a:r>
                        <a:rPr kumimoji="1" lang="ja-JP" altLang="en-US" sz="1200" b="0" dirty="0">
                          <a:solidFill>
                            <a:schemeClr val="tx2"/>
                          </a:solidFill>
                        </a:rPr>
                        <a:t>分散型</a:t>
                      </a:r>
                    </a:p>
                  </a:txBody>
                  <a:tcPr/>
                </a:tc>
                <a:extLst>
                  <a:ext uri="{0D108BD9-81ED-4DB2-BD59-A6C34878D82A}">
                    <a16:rowId xmlns:a16="http://schemas.microsoft.com/office/drawing/2014/main" val="3944837654"/>
                  </a:ext>
                </a:extLst>
              </a:tr>
              <a:tr h="249580">
                <a:tc>
                  <a:txBody>
                    <a:bodyPr/>
                    <a:lstStyle/>
                    <a:p>
                      <a:r>
                        <a:rPr kumimoji="1" lang="ja-JP" altLang="en-US" sz="1200" b="0" dirty="0">
                          <a:solidFill>
                            <a:schemeClr val="bg1"/>
                          </a:solidFill>
                        </a:rPr>
                        <a:t>特徴</a:t>
                      </a:r>
                    </a:p>
                  </a:txBody>
                  <a:tcPr>
                    <a:solidFill>
                      <a:schemeClr val="bg1">
                        <a:lumMod val="50000"/>
                      </a:schemeClr>
                    </a:solidFill>
                  </a:tcPr>
                </a:tc>
                <a:tc>
                  <a:txBody>
                    <a:bodyPr/>
                    <a:lstStyle/>
                    <a:p>
                      <a:r>
                        <a:rPr lang="ja-JP" altLang="en-US" sz="1200" kern="0" dirty="0">
                          <a:solidFill>
                            <a:schemeClr val="tx2"/>
                          </a:solidFill>
                        </a:rPr>
                        <a:t>企業内のシステム間データを連携させる仕組み</a:t>
                      </a:r>
                      <a:endParaRPr kumimoji="1" lang="ja-JP" altLang="en-US" sz="1200" b="0" dirty="0">
                        <a:solidFill>
                          <a:schemeClr val="tx2"/>
                        </a:solidFill>
                      </a:endParaRPr>
                    </a:p>
                  </a:txBody>
                  <a:tcPr/>
                </a:tc>
                <a:extLst>
                  <a:ext uri="{0D108BD9-81ED-4DB2-BD59-A6C34878D82A}">
                    <a16:rowId xmlns:a16="http://schemas.microsoft.com/office/drawing/2014/main" val="3412124448"/>
                  </a:ext>
                </a:extLst>
              </a:tr>
              <a:tr h="249580">
                <a:tc>
                  <a:txBody>
                    <a:bodyPr/>
                    <a:lstStyle/>
                    <a:p>
                      <a:r>
                        <a:rPr kumimoji="1" lang="ja-JP" altLang="en-US" sz="1200" b="0" dirty="0">
                          <a:solidFill>
                            <a:schemeClr val="bg1"/>
                          </a:solidFill>
                        </a:rPr>
                        <a:t>データ主権</a:t>
                      </a:r>
                      <a:r>
                        <a:rPr lang="en-US" altLang="ja-JP" sz="800" kern="0" dirty="0">
                          <a:solidFill>
                            <a:schemeClr val="bg1"/>
                          </a:solidFill>
                        </a:rPr>
                        <a:t>*1</a:t>
                      </a:r>
                      <a:endParaRPr kumimoji="1" lang="ja-JP" altLang="en-US" sz="800" b="0" dirty="0">
                        <a:solidFill>
                          <a:schemeClr val="bg1"/>
                        </a:solidFill>
                      </a:endParaRPr>
                    </a:p>
                  </a:txBody>
                  <a:tcPr>
                    <a:solidFill>
                      <a:schemeClr val="bg1">
                        <a:lumMod val="50000"/>
                      </a:schemeClr>
                    </a:solidFill>
                  </a:tcPr>
                </a:tc>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2"/>
                          </a:solidFill>
                        </a:rPr>
                        <a:t>× </a:t>
                      </a:r>
                      <a:r>
                        <a:rPr kumimoji="1" lang="ja-JP" altLang="en-US" sz="1200" b="0" dirty="0">
                          <a:solidFill>
                            <a:schemeClr val="tx2"/>
                          </a:solidFill>
                        </a:rPr>
                        <a:t>なし</a:t>
                      </a:r>
                      <a:endParaRPr lang="en-US" altLang="ja-JP" sz="1200" kern="0" dirty="0">
                        <a:solidFill>
                          <a:schemeClr val="tx2"/>
                        </a:solidFill>
                      </a:endParaRPr>
                    </a:p>
                  </a:txBody>
                  <a:tcPr/>
                </a:tc>
                <a:extLst>
                  <a:ext uri="{0D108BD9-81ED-4DB2-BD59-A6C34878D82A}">
                    <a16:rowId xmlns:a16="http://schemas.microsoft.com/office/drawing/2014/main" val="1999997256"/>
                  </a:ext>
                </a:extLst>
              </a:tr>
              <a:tr h="249580">
                <a:tc>
                  <a:txBody>
                    <a:bodyPr/>
                    <a:lstStyle/>
                    <a:p>
                      <a:r>
                        <a:rPr kumimoji="1" lang="ja-JP" altLang="en-US" sz="1200" b="0" dirty="0">
                          <a:solidFill>
                            <a:schemeClr val="bg1"/>
                          </a:solidFill>
                        </a:rPr>
                        <a:t>例</a:t>
                      </a:r>
                    </a:p>
                  </a:txBody>
                  <a:tcPr>
                    <a:solidFill>
                      <a:schemeClr val="bg1">
                        <a:lumMod val="50000"/>
                      </a:schemeClr>
                    </a:solidFill>
                  </a:tcPr>
                </a:tc>
                <a:tc>
                  <a:txBody>
                    <a:bodyPr/>
                    <a:lstStyle/>
                    <a:p>
                      <a:r>
                        <a:rPr lang="en-US" altLang="ja-JP" sz="1200" kern="0" dirty="0">
                          <a:solidFill>
                            <a:schemeClr val="tx2"/>
                          </a:solidFill>
                        </a:rPr>
                        <a:t>Data Spider</a:t>
                      </a:r>
                      <a:endParaRPr kumimoji="1" lang="ja-JP" altLang="en-US" sz="1200" b="0" dirty="0">
                        <a:solidFill>
                          <a:schemeClr val="tx2"/>
                        </a:solidFill>
                      </a:endParaRPr>
                    </a:p>
                  </a:txBody>
                  <a:tcPr/>
                </a:tc>
                <a:extLst>
                  <a:ext uri="{0D108BD9-81ED-4DB2-BD59-A6C34878D82A}">
                    <a16:rowId xmlns:a16="http://schemas.microsoft.com/office/drawing/2014/main" val="3347116199"/>
                  </a:ext>
                </a:extLst>
              </a:tr>
            </a:tbl>
          </a:graphicData>
        </a:graphic>
      </p:graphicFrame>
      <p:graphicFrame>
        <p:nvGraphicFramePr>
          <p:cNvPr id="12" name="表 7">
            <a:extLst>
              <a:ext uri="{FF2B5EF4-FFF2-40B4-BE49-F238E27FC236}">
                <a16:creationId xmlns:a16="http://schemas.microsoft.com/office/drawing/2014/main" id="{661F750B-A269-94E5-2078-CB424F40246C}"/>
              </a:ext>
            </a:extLst>
          </p:cNvPr>
          <p:cNvGraphicFramePr>
            <a:graphicFrameLocks noGrp="1"/>
          </p:cNvGraphicFramePr>
          <p:nvPr>
            <p:extLst>
              <p:ext uri="{D42A27DB-BD31-4B8C-83A1-F6EECF244321}">
                <p14:modId xmlns:p14="http://schemas.microsoft.com/office/powerpoint/2010/main" val="3764070439"/>
              </p:ext>
            </p:extLst>
          </p:nvPr>
        </p:nvGraphicFramePr>
        <p:xfrm>
          <a:off x="8129050" y="2251399"/>
          <a:ext cx="3426250" cy="1280160"/>
        </p:xfrm>
        <a:graphic>
          <a:graphicData uri="http://schemas.openxmlformats.org/drawingml/2006/table">
            <a:tbl>
              <a:tblPr firstRow="1" bandRow="1">
                <a:tableStyleId>{69CF1AB2-1976-4502-BF36-3FF5EA218861}</a:tableStyleId>
              </a:tblPr>
              <a:tblGrid>
                <a:gridCol w="1185984">
                  <a:extLst>
                    <a:ext uri="{9D8B030D-6E8A-4147-A177-3AD203B41FA5}">
                      <a16:colId xmlns:a16="http://schemas.microsoft.com/office/drawing/2014/main" val="2428629435"/>
                    </a:ext>
                  </a:extLst>
                </a:gridCol>
                <a:gridCol w="2240266">
                  <a:extLst>
                    <a:ext uri="{9D8B030D-6E8A-4147-A177-3AD203B41FA5}">
                      <a16:colId xmlns:a16="http://schemas.microsoft.com/office/drawing/2014/main" val="3377763331"/>
                    </a:ext>
                  </a:extLst>
                </a:gridCol>
              </a:tblGrid>
              <a:tr h="249580">
                <a:tc>
                  <a:txBody>
                    <a:bodyPr/>
                    <a:lstStyle/>
                    <a:p>
                      <a:r>
                        <a:rPr kumimoji="1" lang="ja-JP" altLang="en-US" sz="1200" b="0" dirty="0">
                          <a:solidFill>
                            <a:schemeClr val="bg1"/>
                          </a:solidFill>
                        </a:rPr>
                        <a:t>データ管理方法</a:t>
                      </a:r>
                    </a:p>
                  </a:txBody>
                  <a:tcPr>
                    <a:solidFill>
                      <a:schemeClr val="bg1">
                        <a:lumMod val="50000"/>
                      </a:schemeClr>
                    </a:solidFill>
                  </a:tcPr>
                </a:tc>
                <a:tc>
                  <a:txBody>
                    <a:bodyPr/>
                    <a:lstStyle/>
                    <a:p>
                      <a:r>
                        <a:rPr kumimoji="1" lang="ja-JP" altLang="en-US" sz="1200" b="0" dirty="0">
                          <a:solidFill>
                            <a:schemeClr val="tx2"/>
                          </a:solidFill>
                        </a:rPr>
                        <a:t>分散型</a:t>
                      </a:r>
                    </a:p>
                  </a:txBody>
                  <a:tcPr/>
                </a:tc>
                <a:extLst>
                  <a:ext uri="{0D108BD9-81ED-4DB2-BD59-A6C34878D82A}">
                    <a16:rowId xmlns:a16="http://schemas.microsoft.com/office/drawing/2014/main" val="3944837654"/>
                  </a:ext>
                </a:extLst>
              </a:tr>
              <a:tr h="249580">
                <a:tc>
                  <a:txBody>
                    <a:bodyPr/>
                    <a:lstStyle/>
                    <a:p>
                      <a:r>
                        <a:rPr kumimoji="1" lang="ja-JP" altLang="en-US" sz="1200" b="0" dirty="0">
                          <a:solidFill>
                            <a:schemeClr val="bg1"/>
                          </a:solidFill>
                        </a:rPr>
                        <a:t>特徴</a:t>
                      </a:r>
                    </a:p>
                  </a:txBody>
                  <a:tcPr>
                    <a:solidFill>
                      <a:schemeClr val="bg1">
                        <a:lumMod val="50000"/>
                      </a:schemeClr>
                    </a:solidFill>
                  </a:tcPr>
                </a:tc>
                <a:tc>
                  <a:txBody>
                    <a:bodyPr/>
                    <a:lstStyle/>
                    <a:p>
                      <a:r>
                        <a:rPr kumimoji="1" lang="ja-JP" altLang="en-US" sz="12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異なる組織・国間でも、信頼性を確保しデータを共有できる</a:t>
                      </a:r>
                      <a:endParaRPr kumimoji="1" lang="ja-JP" altLang="en-US" sz="1200" b="0" dirty="0">
                        <a:solidFill>
                          <a:schemeClr val="tx2"/>
                        </a:solidFill>
                      </a:endParaRPr>
                    </a:p>
                  </a:txBody>
                  <a:tcPr/>
                </a:tc>
                <a:extLst>
                  <a:ext uri="{0D108BD9-81ED-4DB2-BD59-A6C34878D82A}">
                    <a16:rowId xmlns:a16="http://schemas.microsoft.com/office/drawing/2014/main" val="3412124448"/>
                  </a:ext>
                </a:extLst>
              </a:tr>
              <a:tr h="249580">
                <a:tc>
                  <a:txBody>
                    <a:bodyPr/>
                    <a:lstStyle/>
                    <a:p>
                      <a:r>
                        <a:rPr kumimoji="1" lang="ja-JP" altLang="en-US" sz="1200" b="0" dirty="0">
                          <a:solidFill>
                            <a:schemeClr val="bg1"/>
                          </a:solidFill>
                        </a:rPr>
                        <a:t>データ主権</a:t>
                      </a:r>
                      <a:r>
                        <a:rPr lang="en-US" altLang="ja-JP" sz="800" kern="0" dirty="0">
                          <a:solidFill>
                            <a:schemeClr val="bg1"/>
                          </a:solidFill>
                        </a:rPr>
                        <a:t>*1</a:t>
                      </a:r>
                      <a:endParaRPr kumimoji="1" lang="ja-JP" altLang="en-US" sz="800" b="0" dirty="0">
                        <a:solidFill>
                          <a:schemeClr val="bg1"/>
                        </a:solidFill>
                      </a:endParaRPr>
                    </a:p>
                  </a:txBody>
                  <a:tcPr>
                    <a:solidFill>
                      <a:schemeClr val="bg1">
                        <a:lumMod val="50000"/>
                      </a:schemeClr>
                    </a:solidFill>
                  </a:tcPr>
                </a:tc>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kumimoji="1" lang="ja-JP" altLang="en-US" sz="1200" b="0" kern="0" dirty="0">
                          <a:solidFill>
                            <a:schemeClr val="tx2"/>
                          </a:solidFill>
                        </a:rPr>
                        <a:t>〇 あり</a:t>
                      </a:r>
                      <a:endParaRPr lang="en-US" altLang="ja-JP" sz="1200" kern="0" dirty="0">
                        <a:solidFill>
                          <a:schemeClr val="tx2"/>
                        </a:solidFill>
                      </a:endParaRPr>
                    </a:p>
                  </a:txBody>
                  <a:tcPr/>
                </a:tc>
                <a:extLst>
                  <a:ext uri="{0D108BD9-81ED-4DB2-BD59-A6C34878D82A}">
                    <a16:rowId xmlns:a16="http://schemas.microsoft.com/office/drawing/2014/main" val="1999997256"/>
                  </a:ext>
                </a:extLst>
              </a:tr>
              <a:tr h="249580">
                <a:tc>
                  <a:txBody>
                    <a:bodyPr/>
                    <a:lstStyle/>
                    <a:p>
                      <a:r>
                        <a:rPr kumimoji="1" lang="ja-JP" altLang="en-US" sz="1200" b="0" dirty="0">
                          <a:solidFill>
                            <a:schemeClr val="bg1"/>
                          </a:solidFill>
                        </a:rPr>
                        <a:t>例</a:t>
                      </a:r>
                    </a:p>
                  </a:txBody>
                  <a:tcPr>
                    <a:solidFill>
                      <a:schemeClr val="bg1">
                        <a:lumMod val="50000"/>
                      </a:schemeClr>
                    </a:solidFill>
                  </a:tcPr>
                </a:tc>
                <a:tc>
                  <a:txBody>
                    <a:bodyPr/>
                    <a:lstStyle/>
                    <a:p>
                      <a:r>
                        <a:rPr kumimoji="1" lang="en-US" altLang="ja-JP" sz="1200" b="0" dirty="0">
                          <a:solidFill>
                            <a:schemeClr val="tx2"/>
                          </a:solidFill>
                        </a:rPr>
                        <a:t>Catena-X</a:t>
                      </a:r>
                      <a:endParaRPr kumimoji="1" lang="ja-JP" altLang="en-US" sz="1200" b="0" dirty="0">
                        <a:solidFill>
                          <a:schemeClr val="tx2"/>
                        </a:solidFill>
                      </a:endParaRPr>
                    </a:p>
                  </a:txBody>
                  <a:tcPr/>
                </a:tc>
                <a:extLst>
                  <a:ext uri="{0D108BD9-81ED-4DB2-BD59-A6C34878D82A}">
                    <a16:rowId xmlns:a16="http://schemas.microsoft.com/office/drawing/2014/main" val="3347116199"/>
                  </a:ext>
                </a:extLst>
              </a:tr>
            </a:tbl>
          </a:graphicData>
        </a:graphic>
      </p:graphicFrame>
    </p:spTree>
    <p:extLst>
      <p:ext uri="{BB962C8B-B14F-4D97-AF65-F5344CB8AC3E}">
        <p14:creationId xmlns:p14="http://schemas.microsoft.com/office/powerpoint/2010/main" val="18518555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B3EA7A9F-2ECD-2BF3-9902-D7313F938FC6}"/>
              </a:ext>
            </a:extLst>
          </p:cNvPr>
          <p:cNvSpPr>
            <a:spLocks noGrp="1"/>
          </p:cNvSpPr>
          <p:nvPr>
            <p:ph type="sldNum" sz="quarter" idx="12"/>
          </p:nvPr>
        </p:nvSpPr>
        <p:spPr/>
        <p:txBody>
          <a:bodyPr/>
          <a:lstStyle/>
          <a:p>
            <a:fld id="{DBFB1F43-6F2E-4538-AABB-23AEDF146290}" type="slidenum">
              <a:rPr lang="ja-JP" altLang="en-US" smtClean="0"/>
              <a:pPr/>
              <a:t>54</a:t>
            </a:fld>
            <a:endParaRPr lang="ja-JP" altLang="en-US"/>
          </a:p>
        </p:txBody>
      </p:sp>
      <p:sp>
        <p:nvSpPr>
          <p:cNvPr id="6" name="テキスト ボックス 5">
            <a:extLst>
              <a:ext uri="{FF2B5EF4-FFF2-40B4-BE49-F238E27FC236}">
                <a16:creationId xmlns:a16="http://schemas.microsoft.com/office/drawing/2014/main" id="{71B9F4FA-DADC-2CB8-F689-7A68457809BB}"/>
              </a:ext>
            </a:extLst>
          </p:cNvPr>
          <p:cNvSpPr txBox="1"/>
          <p:nvPr/>
        </p:nvSpPr>
        <p:spPr>
          <a:xfrm>
            <a:off x="3979817" y="1287083"/>
            <a:ext cx="6096000" cy="461665"/>
          </a:xfrm>
          <a:prstGeom prst="rect">
            <a:avLst/>
          </a:prstGeom>
          <a:noFill/>
        </p:spPr>
        <p:txBody>
          <a:bodyPr wrap="square">
            <a:spAutoFit/>
          </a:bodyPr>
          <a:lstStyle/>
          <a:p>
            <a:r>
              <a:rPr kumimoji="1" lang="en-US" altLang="ja-JP" sz="2400" noProof="1">
                <a:solidFill>
                  <a:schemeClr val="tx2"/>
                </a:solidFill>
              </a:rPr>
              <a:t>【</a:t>
            </a:r>
            <a:r>
              <a:rPr kumimoji="1" lang="ja-JP" altLang="en-US" sz="2400" noProof="1">
                <a:solidFill>
                  <a:schemeClr val="tx2"/>
                </a:solidFill>
              </a:rPr>
              <a:t>データスペース関連　問い合わせ先</a:t>
            </a:r>
            <a:r>
              <a:rPr kumimoji="1" lang="en-US" altLang="ja-JP" sz="2400" noProof="1">
                <a:solidFill>
                  <a:schemeClr val="tx2"/>
                </a:solidFill>
              </a:rPr>
              <a:t>】</a:t>
            </a:r>
            <a:endParaRPr lang="ja-JP" altLang="en-US" sz="2400" dirty="0">
              <a:solidFill>
                <a:schemeClr val="tx2"/>
              </a:solidFill>
            </a:endParaRPr>
          </a:p>
        </p:txBody>
      </p:sp>
      <p:sp>
        <p:nvSpPr>
          <p:cNvPr id="8" name="テキスト ボックス 7">
            <a:extLst>
              <a:ext uri="{FF2B5EF4-FFF2-40B4-BE49-F238E27FC236}">
                <a16:creationId xmlns:a16="http://schemas.microsoft.com/office/drawing/2014/main" id="{5B2DB6F7-CFD9-CFDB-0C68-882FEFFACE6F}"/>
              </a:ext>
            </a:extLst>
          </p:cNvPr>
          <p:cNvSpPr txBox="1"/>
          <p:nvPr/>
        </p:nvSpPr>
        <p:spPr>
          <a:xfrm>
            <a:off x="3979817" y="1827535"/>
            <a:ext cx="7960649" cy="400110"/>
          </a:xfrm>
          <a:prstGeom prst="rect">
            <a:avLst/>
          </a:prstGeom>
          <a:noFill/>
        </p:spPr>
        <p:txBody>
          <a:bodyPr wrap="square">
            <a:spAutoFit/>
          </a:bodyPr>
          <a:lstStyle/>
          <a:p>
            <a:r>
              <a:rPr lang="ja-JP" altLang="en-US" sz="2000" b="0" i="0" dirty="0">
                <a:solidFill>
                  <a:srgbClr val="222222"/>
                </a:solidFill>
                <a:effectLst/>
                <a:latin typeface="+mn-ea"/>
              </a:rPr>
              <a:t>データスペースによる</a:t>
            </a:r>
            <a:r>
              <a:rPr lang="ja-JP" altLang="en-US" sz="2000" dirty="0">
                <a:solidFill>
                  <a:srgbClr val="222222"/>
                </a:solidFill>
                <a:latin typeface="+mn-ea"/>
              </a:rPr>
              <a:t>相談</a:t>
            </a:r>
            <a:r>
              <a:rPr lang="ja-JP" altLang="en-US" sz="2000" b="0" i="0" dirty="0">
                <a:solidFill>
                  <a:srgbClr val="222222"/>
                </a:solidFill>
                <a:effectLst/>
                <a:latin typeface="+mn-ea"/>
              </a:rPr>
              <a:t>をご希望される方は、下記までお問い合わせください</a:t>
            </a:r>
            <a:endParaRPr lang="ja-JP" altLang="en-US" sz="2000" dirty="0">
              <a:latin typeface="+mn-ea"/>
            </a:endParaRPr>
          </a:p>
        </p:txBody>
      </p:sp>
      <p:pic>
        <p:nvPicPr>
          <p:cNvPr id="10" name="図 9">
            <a:extLst>
              <a:ext uri="{FF2B5EF4-FFF2-40B4-BE49-F238E27FC236}">
                <a16:creationId xmlns:a16="http://schemas.microsoft.com/office/drawing/2014/main" id="{C2E8B73A-63CF-60FC-50FE-7D3790D6D999}"/>
              </a:ext>
            </a:extLst>
          </p:cNvPr>
          <p:cNvPicPr>
            <a:picLocks noChangeAspect="1"/>
          </p:cNvPicPr>
          <p:nvPr/>
        </p:nvPicPr>
        <p:blipFill>
          <a:blip r:embed="rId3"/>
          <a:stretch>
            <a:fillRect/>
          </a:stretch>
        </p:blipFill>
        <p:spPr>
          <a:xfrm>
            <a:off x="4876401" y="3965406"/>
            <a:ext cx="2421656" cy="475383"/>
          </a:xfrm>
          <a:prstGeom prst="rect">
            <a:avLst/>
          </a:prstGeom>
        </p:spPr>
      </p:pic>
      <p:sp>
        <p:nvSpPr>
          <p:cNvPr id="12" name="テキスト ボックス 11">
            <a:extLst>
              <a:ext uri="{FF2B5EF4-FFF2-40B4-BE49-F238E27FC236}">
                <a16:creationId xmlns:a16="http://schemas.microsoft.com/office/drawing/2014/main" id="{EC1574C7-EE10-8522-4F3B-88F669E586E3}"/>
              </a:ext>
            </a:extLst>
          </p:cNvPr>
          <p:cNvSpPr txBox="1"/>
          <p:nvPr/>
        </p:nvSpPr>
        <p:spPr>
          <a:xfrm>
            <a:off x="4859384" y="3614856"/>
            <a:ext cx="6096000" cy="2000548"/>
          </a:xfrm>
          <a:prstGeom prst="rect">
            <a:avLst/>
          </a:prstGeom>
          <a:noFill/>
        </p:spPr>
        <p:txBody>
          <a:bodyPr wrap="square">
            <a:spAutoFit/>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2"/>
                </a:solidFill>
              </a:rPr>
              <a:t>担当</a:t>
            </a:r>
            <a:endParaRPr kumimoji="1" lang="en-US" altLang="ja-JP" sz="1800" dirty="0">
              <a:solidFill>
                <a:schemeClr val="tx2"/>
              </a:solidFill>
            </a:endParaRPr>
          </a:p>
          <a:p>
            <a:endParaRPr kumimoji="1" lang="en-US" altLang="ja-JP" sz="1800" dirty="0">
              <a:solidFill>
                <a:schemeClr val="tx2"/>
              </a:solidFill>
            </a:endParaRPr>
          </a:p>
          <a:p>
            <a:endParaRPr kumimoji="1" lang="en-US" altLang="ja-JP" sz="1600" dirty="0">
              <a:solidFill>
                <a:schemeClr val="tx2"/>
              </a:solidFill>
            </a:endParaRPr>
          </a:p>
          <a:p>
            <a:r>
              <a:rPr kumimoji="1" lang="ja-JP" altLang="ja-JP" sz="1800" kern="1200" dirty="0">
                <a:solidFill>
                  <a:schemeClr val="tx2"/>
                </a:solidFill>
                <a:effectLst/>
                <a:latin typeface="+mn-lt"/>
                <a:ea typeface="+mn-ea"/>
                <a:cs typeface="+mn-cs"/>
              </a:rPr>
              <a:t>デジタル基盤センター デジタルエンジニアリング部</a:t>
            </a:r>
            <a:endParaRPr kumimoji="1" lang="en-US" altLang="ja-JP" sz="1800" kern="1200" dirty="0">
              <a:solidFill>
                <a:schemeClr val="tx2"/>
              </a:solidFill>
              <a:effectLst/>
              <a:latin typeface="+mn-lt"/>
              <a:ea typeface="+mn-ea"/>
              <a:cs typeface="+mn-cs"/>
            </a:endParaRPr>
          </a:p>
          <a:p>
            <a:endParaRPr kumimoji="1" lang="en-US" altLang="ja-JP" sz="1800" kern="1200" dirty="0">
              <a:solidFill>
                <a:schemeClr val="tx2"/>
              </a:solidFill>
              <a:effectLst/>
              <a:latin typeface="+mn-lt"/>
              <a:ea typeface="+mn-ea"/>
              <a:cs typeface="+mn-cs"/>
            </a:endParaRPr>
          </a:p>
          <a:p>
            <a:pPr marL="0" marR="0" lvl="0" indent="0" algn="l" defTabSz="914395"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2"/>
                </a:solidFill>
              </a:rPr>
              <a:t>お問い合わせページ</a:t>
            </a:r>
            <a:endParaRPr kumimoji="1" lang="en-US" altLang="ja-JP" sz="1800" dirty="0">
              <a:solidFill>
                <a:schemeClr val="tx2"/>
              </a:solidFill>
            </a:endParaRPr>
          </a:p>
          <a:p>
            <a:pPr marL="0" marR="0" lvl="0" indent="0" algn="l" defTabSz="914395" rtl="0" eaLnBrk="1" fontAlgn="auto" latinLnBrk="0" hangingPunct="1">
              <a:lnSpc>
                <a:spcPct val="100000"/>
              </a:lnSpc>
              <a:spcBef>
                <a:spcPts val="0"/>
              </a:spcBef>
              <a:spcAft>
                <a:spcPts val="0"/>
              </a:spcAft>
              <a:buClrTx/>
              <a:buSzTx/>
              <a:buFontTx/>
              <a:buNone/>
              <a:tabLst/>
              <a:defRPr/>
            </a:pPr>
            <a:r>
              <a:rPr kumimoji="1" lang="en-US" altLang="ja-JP" sz="1800" dirty="0">
                <a:solidFill>
                  <a:schemeClr val="tx2"/>
                </a:solidFill>
                <a:hlinkClick r:id="rId4">
                  <a:extLst>
                    <a:ext uri="{A12FA001-AC4F-418D-AE19-62706E023703}">
                      <ahyp:hlinkClr xmlns:ahyp="http://schemas.microsoft.com/office/drawing/2018/hyperlinkcolor" val="tx"/>
                    </a:ext>
                  </a:extLst>
                </a:hlinkClick>
              </a:rPr>
              <a:t>https://www.ipa.go.jp/contact.html</a:t>
            </a:r>
            <a:endParaRPr kumimoji="1" lang="ja-JP" altLang="en-US" sz="1800" dirty="0">
              <a:solidFill>
                <a:schemeClr val="tx2"/>
              </a:solidFill>
            </a:endParaRPr>
          </a:p>
        </p:txBody>
      </p:sp>
    </p:spTree>
    <p:extLst>
      <p:ext uri="{BB962C8B-B14F-4D97-AF65-F5344CB8AC3E}">
        <p14:creationId xmlns:p14="http://schemas.microsoft.com/office/powerpoint/2010/main" val="900972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C0A07CD-6CAC-2635-9316-488A159BFBF7}"/>
              </a:ext>
            </a:extLst>
          </p:cNvPr>
          <p:cNvSpPr>
            <a:spLocks noGrp="1"/>
          </p:cNvSpPr>
          <p:nvPr>
            <p:ph type="title"/>
          </p:nvPr>
        </p:nvSpPr>
        <p:spPr>
          <a:xfrm>
            <a:off x="656453" y="229934"/>
            <a:ext cx="8063871" cy="676276"/>
          </a:xfrm>
        </p:spPr>
        <p:txBody>
          <a:bodyPr/>
          <a:lstStyle/>
          <a:p>
            <a:r>
              <a:rPr lang="ja-JP" altLang="en-US" noProof="1"/>
              <a:t>海外のデータスペースの取組</a:t>
            </a:r>
            <a:endParaRPr lang="ja-JP" altLang="en-US" dirty="0"/>
          </a:p>
        </p:txBody>
      </p:sp>
      <p:pic>
        <p:nvPicPr>
          <p:cNvPr id="8" name="グラフィックス 7" descr="a.b.">
            <a:extLst>
              <a:ext uri="{FF2B5EF4-FFF2-40B4-BE49-F238E27FC236}">
                <a16:creationId xmlns:a16="http://schemas.microsoft.com/office/drawing/2014/main" id="{A81AACFE-CD88-CB9C-F4CB-36DAB5AD21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09930" y="2530074"/>
            <a:ext cx="2414452" cy="2414452"/>
          </a:xfrm>
          <a:prstGeom prst="rect">
            <a:avLst/>
          </a:prstGeom>
        </p:spPr>
      </p:pic>
      <p:pic>
        <p:nvPicPr>
          <p:cNvPr id="9" name="グラフィックス 8" descr="北米 単色塗りつぶし">
            <a:extLst>
              <a:ext uri="{FF2B5EF4-FFF2-40B4-BE49-F238E27FC236}">
                <a16:creationId xmlns:a16="http://schemas.microsoft.com/office/drawing/2014/main" id="{A15CFB67-E98D-A5E7-4935-D4B3C12D72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24382" y="2272846"/>
            <a:ext cx="2671680" cy="2671680"/>
          </a:xfrm>
          <a:prstGeom prst="rect">
            <a:avLst/>
          </a:prstGeom>
        </p:spPr>
      </p:pic>
      <p:pic>
        <p:nvPicPr>
          <p:cNvPr id="10" name="グラフィックス 9" descr="欧州 単色塗りつぶし">
            <a:extLst>
              <a:ext uri="{FF2B5EF4-FFF2-40B4-BE49-F238E27FC236}">
                <a16:creationId xmlns:a16="http://schemas.microsoft.com/office/drawing/2014/main" id="{310B8F81-C91C-1F9F-F7E8-FF86FCBE9AE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38838" y="2704530"/>
            <a:ext cx="1394437" cy="1394437"/>
          </a:xfrm>
          <a:prstGeom prst="rect">
            <a:avLst/>
          </a:prstGeom>
        </p:spPr>
      </p:pic>
      <p:pic>
        <p:nvPicPr>
          <p:cNvPr id="11" name="グラフィックス 10" descr="何年も">
            <a:extLst>
              <a:ext uri="{FF2B5EF4-FFF2-40B4-BE49-F238E27FC236}">
                <a16:creationId xmlns:a16="http://schemas.microsoft.com/office/drawing/2014/main" id="{45DFD898-AE30-2801-1259-079C3EA6F68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02307" y="4673322"/>
            <a:ext cx="914400" cy="914400"/>
          </a:xfrm>
          <a:prstGeom prst="rect">
            <a:avLst/>
          </a:prstGeom>
        </p:spPr>
      </p:pic>
      <p:pic>
        <p:nvPicPr>
          <p:cNvPr id="12" name="グラフィックス 11" descr="南米 単色塗りつぶし">
            <a:extLst>
              <a:ext uri="{FF2B5EF4-FFF2-40B4-BE49-F238E27FC236}">
                <a16:creationId xmlns:a16="http://schemas.microsoft.com/office/drawing/2014/main" id="{85FCF3D5-FDEF-221F-866B-B6A5D23A77B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441236" y="4315650"/>
            <a:ext cx="1304336" cy="1304336"/>
          </a:xfrm>
          <a:prstGeom prst="rect">
            <a:avLst/>
          </a:prstGeom>
        </p:spPr>
      </p:pic>
      <p:pic>
        <p:nvPicPr>
          <p:cNvPr id="13" name="グラフィックス 12" descr="ファミリー">
            <a:extLst>
              <a:ext uri="{FF2B5EF4-FFF2-40B4-BE49-F238E27FC236}">
                <a16:creationId xmlns:a16="http://schemas.microsoft.com/office/drawing/2014/main" id="{2E7B64E9-3049-5BBA-D89F-26DCB5F2316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173903" y="3762524"/>
            <a:ext cx="1394438" cy="1394438"/>
          </a:xfrm>
          <a:prstGeom prst="rect">
            <a:avLst/>
          </a:prstGeom>
        </p:spPr>
      </p:pic>
      <p:sp>
        <p:nvSpPr>
          <p:cNvPr id="20" name="テキスト ボックス 19">
            <a:extLst>
              <a:ext uri="{FF2B5EF4-FFF2-40B4-BE49-F238E27FC236}">
                <a16:creationId xmlns:a16="http://schemas.microsoft.com/office/drawing/2014/main" id="{D85D9A22-0FB3-C8FE-EE2C-DA8E891563FE}"/>
              </a:ext>
            </a:extLst>
          </p:cNvPr>
          <p:cNvSpPr txBox="1"/>
          <p:nvPr/>
        </p:nvSpPr>
        <p:spPr>
          <a:xfrm>
            <a:off x="345385" y="1265133"/>
            <a:ext cx="1131775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222222"/>
                </a:solidFill>
                <a:effectLst/>
                <a:uLnTx/>
                <a:uFillTx/>
                <a:latin typeface="Meiryo UI"/>
                <a:ea typeface="Meiryo UI"/>
                <a:cs typeface="+mn-cs"/>
              </a:rPr>
              <a:t>■</a:t>
            </a:r>
            <a:r>
              <a:rPr kumimoji="1" lang="en-US" altLang="ja-JP" sz="2400" b="0" i="0" u="none" strike="noStrike" kern="1200" cap="none" spc="0" normalizeH="0" baseline="0" noProof="0" dirty="0">
                <a:ln>
                  <a:noFill/>
                </a:ln>
                <a:solidFill>
                  <a:srgbClr val="222222"/>
                </a:solidFill>
                <a:effectLst/>
                <a:uLnTx/>
                <a:uFillTx/>
                <a:latin typeface="Meiryo UI"/>
                <a:ea typeface="Meiryo UI"/>
                <a:cs typeface="+mn-cs"/>
              </a:rPr>
              <a:t>EU</a:t>
            </a:r>
            <a:r>
              <a:rPr kumimoji="1" lang="ja-JP" altLang="en-US" sz="2400" b="0" i="0" u="none" strike="noStrike" kern="1200" cap="none" spc="0" normalizeH="0" baseline="0" noProof="0" dirty="0">
                <a:ln>
                  <a:noFill/>
                </a:ln>
                <a:solidFill>
                  <a:srgbClr val="222222"/>
                </a:solidFill>
                <a:effectLst/>
                <a:uLnTx/>
                <a:uFillTx/>
                <a:latin typeface="Meiryo UI"/>
                <a:ea typeface="Meiryo UI"/>
                <a:cs typeface="+mn-cs"/>
              </a:rPr>
              <a:t>・米国・中国はデジタル競争力強化のため、「データ」を活用しビジネスを展開</a:t>
            </a:r>
            <a:endParaRPr kumimoji="1" lang="ja-JP" altLang="en-US" sz="24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1" name="テキスト ボックス 20">
            <a:extLst>
              <a:ext uri="{FF2B5EF4-FFF2-40B4-BE49-F238E27FC236}">
                <a16:creationId xmlns:a16="http://schemas.microsoft.com/office/drawing/2014/main" id="{22785538-D616-DE07-96BB-175DA63B8F98}"/>
              </a:ext>
            </a:extLst>
          </p:cNvPr>
          <p:cNvSpPr txBox="1"/>
          <p:nvPr/>
        </p:nvSpPr>
        <p:spPr>
          <a:xfrm>
            <a:off x="9044365" y="3517918"/>
            <a:ext cx="2490080" cy="1785104"/>
          </a:xfrm>
          <a:prstGeom prst="rect">
            <a:avLst/>
          </a:prstGeom>
          <a:noFill/>
          <a:ln>
            <a:solidFill>
              <a:srgbClr val="7F99E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1">
                <a:ln>
                  <a:noFill/>
                </a:ln>
                <a:solidFill>
                  <a:prstClr val="black"/>
                </a:solidFill>
                <a:effectLst/>
                <a:uLnTx/>
                <a:uFillTx/>
                <a:latin typeface="Meiryo UI"/>
                <a:ea typeface="Meiryo UI"/>
                <a:cs typeface="+mn-cs"/>
              </a:rPr>
              <a:t>【</a:t>
            </a:r>
            <a:r>
              <a:rPr kumimoji="1" lang="ja-JP" altLang="en-US" sz="1600" b="1" i="0" u="none" strike="noStrike" kern="1200" cap="none" spc="0" normalizeH="0" baseline="0" noProof="1">
                <a:ln>
                  <a:noFill/>
                </a:ln>
                <a:solidFill>
                  <a:prstClr val="black"/>
                </a:solidFill>
                <a:effectLst/>
                <a:uLnTx/>
                <a:uFillTx/>
                <a:latin typeface="Meiryo UI"/>
                <a:ea typeface="Meiryo UI"/>
                <a:cs typeface="+mn-cs"/>
              </a:rPr>
              <a:t>データ収集</a:t>
            </a:r>
            <a:r>
              <a:rPr kumimoji="1" lang="en-US" altLang="ja-JP" sz="1600" b="1" i="0" u="none" strike="noStrike" kern="1200" cap="none" spc="0" normalizeH="0" baseline="0" noProof="1">
                <a:ln>
                  <a:noFill/>
                </a:ln>
                <a:solidFill>
                  <a:prstClr val="black"/>
                </a:solidFill>
                <a:effectLst/>
                <a:uLnTx/>
                <a:uFillTx/>
                <a:latin typeface="Meiryo UI"/>
                <a:ea typeface="Meiryo UI"/>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　プラットフォーム企業単体で</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　個人の膨大なデータを収集</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1">
                <a:ln>
                  <a:noFill/>
                </a:ln>
                <a:solidFill>
                  <a:prstClr val="black"/>
                </a:solidFill>
                <a:effectLst/>
                <a:uLnTx/>
                <a:uFillTx/>
                <a:latin typeface="Meiryo UI"/>
                <a:ea typeface="Meiryo UI"/>
                <a:cs typeface="+mn-cs"/>
              </a:rPr>
              <a:t>【</a:t>
            </a:r>
            <a:r>
              <a:rPr kumimoji="1" lang="ja-JP" altLang="en-US" sz="1600" b="1" i="0" u="none" strike="noStrike" kern="1200" cap="none" spc="0" normalizeH="0" baseline="0" noProof="1">
                <a:ln>
                  <a:noFill/>
                </a:ln>
                <a:solidFill>
                  <a:prstClr val="black"/>
                </a:solidFill>
                <a:effectLst/>
                <a:uLnTx/>
                <a:uFillTx/>
                <a:latin typeface="Meiryo UI"/>
                <a:ea typeface="Meiryo UI"/>
                <a:cs typeface="+mn-cs"/>
              </a:rPr>
              <a:t>活動</a:t>
            </a:r>
            <a:r>
              <a:rPr kumimoji="1" lang="en-US" altLang="ja-JP" sz="1600" b="1" i="0" u="none" strike="noStrike" kern="1200" cap="none" spc="0" normalizeH="0" baseline="0" noProof="1">
                <a:ln>
                  <a:noFill/>
                </a:ln>
                <a:solidFill>
                  <a:prstClr val="black"/>
                </a:solidFill>
                <a:effectLst/>
                <a:uLnTx/>
                <a:uFillTx/>
                <a:latin typeface="Meiryo UI"/>
                <a:ea typeface="Meiryo UI"/>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　単体企業で収集した</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　ビックデータを活用し</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　サービスを展開</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p:txBody>
      </p:sp>
      <p:sp>
        <p:nvSpPr>
          <p:cNvPr id="24" name="テキスト ボックス 23">
            <a:extLst>
              <a:ext uri="{FF2B5EF4-FFF2-40B4-BE49-F238E27FC236}">
                <a16:creationId xmlns:a16="http://schemas.microsoft.com/office/drawing/2014/main" id="{4FE11640-983C-36FF-A176-2A77D0117218}"/>
              </a:ext>
            </a:extLst>
          </p:cNvPr>
          <p:cNvSpPr txBox="1"/>
          <p:nvPr/>
        </p:nvSpPr>
        <p:spPr>
          <a:xfrm>
            <a:off x="8862762" y="2156163"/>
            <a:ext cx="2866949" cy="369332"/>
          </a:xfrm>
          <a:prstGeom prst="rect">
            <a:avLst/>
          </a:prstGeom>
          <a:solidFill>
            <a:srgbClr val="7F99E5"/>
          </a:solidFill>
          <a:ln w="19050">
            <a:solidFill>
              <a:srgbClr val="7F99E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a:ea typeface="Meiryo UI"/>
                <a:cs typeface="+mn-cs"/>
              </a:rPr>
              <a:t>米国・中国</a:t>
            </a:r>
          </a:p>
        </p:txBody>
      </p:sp>
      <p:sp>
        <p:nvSpPr>
          <p:cNvPr id="25" name="テキスト ボックス 24">
            <a:extLst>
              <a:ext uri="{FF2B5EF4-FFF2-40B4-BE49-F238E27FC236}">
                <a16:creationId xmlns:a16="http://schemas.microsoft.com/office/drawing/2014/main" id="{9AA8CA85-8F93-8E14-660C-DDF8BDFF8DF0}"/>
              </a:ext>
            </a:extLst>
          </p:cNvPr>
          <p:cNvSpPr txBox="1"/>
          <p:nvPr/>
        </p:nvSpPr>
        <p:spPr>
          <a:xfrm>
            <a:off x="325848" y="2044949"/>
            <a:ext cx="2866949" cy="369332"/>
          </a:xfrm>
          <a:prstGeom prst="rect">
            <a:avLst/>
          </a:prstGeom>
          <a:solidFill>
            <a:srgbClr val="7F99E5"/>
          </a:solidFill>
          <a:ln w="19050">
            <a:solidFill>
              <a:srgbClr val="7F99E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Meiryo UI"/>
                <a:ea typeface="Meiryo UI"/>
                <a:cs typeface="+mn-cs"/>
              </a:rPr>
              <a:t>EU</a:t>
            </a: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pic>
        <p:nvPicPr>
          <p:cNvPr id="26" name="図 25">
            <a:extLst>
              <a:ext uri="{FF2B5EF4-FFF2-40B4-BE49-F238E27FC236}">
                <a16:creationId xmlns:a16="http://schemas.microsoft.com/office/drawing/2014/main" id="{D3D8D618-9326-C396-2F5F-6B5900908534}"/>
              </a:ext>
            </a:extLst>
          </p:cNvPr>
          <p:cNvPicPr>
            <a:picLocks noChangeAspect="1"/>
          </p:cNvPicPr>
          <p:nvPr/>
        </p:nvPicPr>
        <p:blipFill>
          <a:blip r:embed="rId15"/>
          <a:stretch>
            <a:fillRect/>
          </a:stretch>
        </p:blipFill>
        <p:spPr>
          <a:xfrm>
            <a:off x="6303402" y="4330264"/>
            <a:ext cx="1384143" cy="490659"/>
          </a:xfrm>
          <a:prstGeom prst="rect">
            <a:avLst/>
          </a:prstGeom>
        </p:spPr>
      </p:pic>
      <p:pic>
        <p:nvPicPr>
          <p:cNvPr id="28" name="図 27">
            <a:extLst>
              <a:ext uri="{FF2B5EF4-FFF2-40B4-BE49-F238E27FC236}">
                <a16:creationId xmlns:a16="http://schemas.microsoft.com/office/drawing/2014/main" id="{F4FBDD7E-B5E9-555F-10B3-77241627FF68}"/>
              </a:ext>
            </a:extLst>
          </p:cNvPr>
          <p:cNvPicPr>
            <a:picLocks noChangeAspect="1"/>
          </p:cNvPicPr>
          <p:nvPr/>
        </p:nvPicPr>
        <p:blipFill>
          <a:blip r:embed="rId16"/>
          <a:stretch>
            <a:fillRect/>
          </a:stretch>
        </p:blipFill>
        <p:spPr>
          <a:xfrm>
            <a:off x="3329644" y="2453804"/>
            <a:ext cx="1554224" cy="370779"/>
          </a:xfrm>
          <a:prstGeom prst="rect">
            <a:avLst/>
          </a:prstGeom>
        </p:spPr>
      </p:pic>
      <p:sp>
        <p:nvSpPr>
          <p:cNvPr id="32" name="スライド番号プレースホルダー 3">
            <a:extLst>
              <a:ext uri="{FF2B5EF4-FFF2-40B4-BE49-F238E27FC236}">
                <a16:creationId xmlns:a16="http://schemas.microsoft.com/office/drawing/2014/main" id="{7BF4D9DD-D91C-5459-644D-2DA382728FC5}"/>
              </a:ext>
            </a:extLst>
          </p:cNvPr>
          <p:cNvSpPr>
            <a:spLocks noGrp="1"/>
          </p:cNvSpPr>
          <p:nvPr>
            <p:ph type="sldNum" sz="quarter" idx="12"/>
          </p:nvPr>
        </p:nvSpPr>
        <p:spPr>
          <a:xfrm>
            <a:off x="9227864" y="6454031"/>
            <a:ext cx="2844800" cy="28733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2" name="テキスト ボックス 1">
            <a:extLst>
              <a:ext uri="{FF2B5EF4-FFF2-40B4-BE49-F238E27FC236}">
                <a16:creationId xmlns:a16="http://schemas.microsoft.com/office/drawing/2014/main" id="{22BD21E3-51A0-4628-C55D-862A196A5B8A}"/>
              </a:ext>
            </a:extLst>
          </p:cNvPr>
          <p:cNvSpPr txBox="1"/>
          <p:nvPr/>
        </p:nvSpPr>
        <p:spPr>
          <a:xfrm>
            <a:off x="497917" y="5400173"/>
            <a:ext cx="2459259" cy="646331"/>
          </a:xfrm>
          <a:prstGeom prst="rect">
            <a:avLst/>
          </a:prstGeom>
          <a:noFill/>
          <a:ln w="19050">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1">
                <a:ln>
                  <a:noFill/>
                </a:ln>
                <a:solidFill>
                  <a:prstClr val="black"/>
                </a:solidFill>
                <a:effectLst/>
                <a:uLnTx/>
                <a:uFillTx/>
                <a:latin typeface="Meiryo UI"/>
                <a:ea typeface="Meiryo UI"/>
                <a:cs typeface="+mn-cs"/>
              </a:rPr>
              <a:t>EU</a:t>
            </a:r>
            <a:r>
              <a:rPr kumimoji="1" lang="ja-JP" altLang="en-US" sz="1800" b="1" i="0" u="none" strike="noStrike" kern="1200" cap="none" spc="0" normalizeH="0" baseline="0" noProof="1">
                <a:ln>
                  <a:noFill/>
                </a:ln>
                <a:solidFill>
                  <a:prstClr val="black"/>
                </a:solidFill>
                <a:effectLst/>
                <a:uLnTx/>
                <a:uFillTx/>
                <a:latin typeface="Meiryo UI"/>
                <a:ea typeface="Meiryo UI"/>
                <a:cs typeface="+mn-cs"/>
              </a:rPr>
              <a:t>主導による</a:t>
            </a:r>
            <a:endParaRPr kumimoji="1" lang="en-US" altLang="ja-JP" sz="1800" b="1"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1">
                <a:ln>
                  <a:noFill/>
                </a:ln>
                <a:solidFill>
                  <a:prstClr val="black"/>
                </a:solidFill>
                <a:effectLst/>
                <a:uLnTx/>
                <a:uFillTx/>
                <a:latin typeface="Meiryo UI"/>
                <a:ea typeface="Meiryo UI"/>
                <a:cs typeface="+mn-cs"/>
              </a:rPr>
              <a:t>国際的な標準化</a:t>
            </a:r>
            <a:endParaRPr kumimoji="1" lang="en-US" altLang="ja-JP" sz="1800" b="1" i="0" u="none" strike="noStrike" kern="1200" cap="none" spc="0" normalizeH="0" baseline="0" noProof="1">
              <a:ln>
                <a:noFill/>
              </a:ln>
              <a:solidFill>
                <a:prstClr val="black"/>
              </a:solidFill>
              <a:effectLst/>
              <a:uLnTx/>
              <a:uFillTx/>
              <a:latin typeface="Meiryo UI"/>
              <a:ea typeface="Meiryo UI"/>
              <a:cs typeface="+mn-cs"/>
            </a:endParaRPr>
          </a:p>
        </p:txBody>
      </p:sp>
      <p:sp>
        <p:nvSpPr>
          <p:cNvPr id="3" name="テキスト ボックス 2">
            <a:extLst>
              <a:ext uri="{FF2B5EF4-FFF2-40B4-BE49-F238E27FC236}">
                <a16:creationId xmlns:a16="http://schemas.microsoft.com/office/drawing/2014/main" id="{27B1F496-32E7-E2DE-BE81-6920BF8749BE}"/>
              </a:ext>
            </a:extLst>
          </p:cNvPr>
          <p:cNvSpPr txBox="1"/>
          <p:nvPr/>
        </p:nvSpPr>
        <p:spPr>
          <a:xfrm>
            <a:off x="9066606" y="5508877"/>
            <a:ext cx="2459260" cy="646331"/>
          </a:xfrm>
          <a:prstGeom prst="rect">
            <a:avLst/>
          </a:prstGeom>
          <a:noFill/>
          <a:ln w="19050">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1">
                <a:ln>
                  <a:noFill/>
                </a:ln>
                <a:solidFill>
                  <a:prstClr val="black"/>
                </a:solidFill>
                <a:effectLst/>
                <a:uLnTx/>
                <a:uFillTx/>
                <a:latin typeface="Meiryo UI"/>
                <a:ea typeface="Meiryo UI"/>
                <a:cs typeface="+mn-cs"/>
              </a:rPr>
              <a:t>単体企業による</a:t>
            </a:r>
            <a:endParaRPr kumimoji="1" lang="en-US" altLang="ja-JP" sz="1800" b="1"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1">
                <a:ln>
                  <a:noFill/>
                </a:ln>
                <a:solidFill>
                  <a:prstClr val="black"/>
                </a:solidFill>
                <a:effectLst/>
                <a:uLnTx/>
                <a:uFillTx/>
                <a:latin typeface="Meiryo UI"/>
                <a:ea typeface="Meiryo UI"/>
                <a:cs typeface="+mn-cs"/>
              </a:rPr>
              <a:t>デファクトスタンダード化</a:t>
            </a:r>
            <a:endParaRPr kumimoji="1" lang="en-US" altLang="ja-JP" sz="1800" b="1" i="0" u="none" strike="noStrike" kern="1200" cap="none" spc="0" normalizeH="0" baseline="0" noProof="1">
              <a:ln>
                <a:noFill/>
              </a:ln>
              <a:solidFill>
                <a:prstClr val="black"/>
              </a:solidFill>
              <a:effectLst/>
              <a:uLnTx/>
              <a:uFillTx/>
              <a:latin typeface="Meiryo UI"/>
              <a:ea typeface="Meiryo UI"/>
              <a:cs typeface="+mn-cs"/>
            </a:endParaRPr>
          </a:p>
        </p:txBody>
      </p:sp>
      <p:sp>
        <p:nvSpPr>
          <p:cNvPr id="4" name="正方形/長方形 3">
            <a:extLst>
              <a:ext uri="{FF2B5EF4-FFF2-40B4-BE49-F238E27FC236}">
                <a16:creationId xmlns:a16="http://schemas.microsoft.com/office/drawing/2014/main" id="{7F8D7821-CFF4-A91D-A7B2-F08A2D5939DD}"/>
              </a:ext>
            </a:extLst>
          </p:cNvPr>
          <p:cNvSpPr/>
          <p:nvPr/>
        </p:nvSpPr>
        <p:spPr>
          <a:xfrm>
            <a:off x="325849" y="2414281"/>
            <a:ext cx="2866949" cy="3769951"/>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1">
                <a:ln>
                  <a:noFill/>
                </a:ln>
                <a:solidFill>
                  <a:srgbClr val="7F99E5"/>
                </a:solidFill>
                <a:effectLst/>
                <a:uLnTx/>
                <a:uFillTx/>
                <a:latin typeface="Meiryo UI"/>
                <a:ea typeface="Meiryo UI"/>
                <a:cs typeface="+mn-cs"/>
              </a:rPr>
              <a:t>社会の</a:t>
            </a:r>
            <a:endParaRPr kumimoji="1" lang="en-US" altLang="ja-JP" sz="1800" b="1" i="0" u="none" strike="noStrike" kern="1200" cap="none" spc="0" normalizeH="0" baseline="0" noProof="1">
              <a:ln>
                <a:noFill/>
              </a:ln>
              <a:solidFill>
                <a:srgbClr val="7F99E5"/>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1">
                <a:ln>
                  <a:noFill/>
                </a:ln>
                <a:solidFill>
                  <a:prstClr val="black"/>
                </a:solidFill>
                <a:effectLst/>
                <a:uLnTx/>
                <a:uFillTx/>
                <a:latin typeface="Meiryo UI"/>
                <a:ea typeface="Meiryo UI"/>
                <a:cs typeface="+mn-cs"/>
              </a:rPr>
              <a:t>経済活動データ集積型</a:t>
            </a:r>
            <a:endParaRPr kumimoji="1" lang="en-US" altLang="ja-JP" sz="1800" b="1"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1">
                <a:ln>
                  <a:noFill/>
                </a:ln>
                <a:solidFill>
                  <a:prstClr val="black"/>
                </a:solidFill>
                <a:effectLst/>
                <a:uLnTx/>
                <a:uFillTx/>
                <a:latin typeface="Meiryo UI"/>
                <a:ea typeface="Meiryo UI"/>
                <a:cs typeface="+mn-cs"/>
              </a:rPr>
              <a:t>データスペース</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1">
              <a:ln>
                <a:noFill/>
              </a:ln>
              <a:solidFill>
                <a:prstClr val="black"/>
              </a:solidFill>
              <a:effectLst/>
              <a:uLnTx/>
              <a:uFillTx/>
              <a:latin typeface="Meiryo UI"/>
              <a:ea typeface="Meiryo UI"/>
              <a:cs typeface="+mn-cs"/>
            </a:endParaRPr>
          </a:p>
        </p:txBody>
      </p:sp>
      <p:sp>
        <p:nvSpPr>
          <p:cNvPr id="19" name="正方形/長方形 18">
            <a:extLst>
              <a:ext uri="{FF2B5EF4-FFF2-40B4-BE49-F238E27FC236}">
                <a16:creationId xmlns:a16="http://schemas.microsoft.com/office/drawing/2014/main" id="{99D1C608-ED13-8E8E-204E-854B4D301945}"/>
              </a:ext>
            </a:extLst>
          </p:cNvPr>
          <p:cNvSpPr/>
          <p:nvPr/>
        </p:nvSpPr>
        <p:spPr>
          <a:xfrm>
            <a:off x="8862764" y="2525495"/>
            <a:ext cx="2866949" cy="3769951"/>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1">
                <a:ln>
                  <a:noFill/>
                </a:ln>
                <a:solidFill>
                  <a:srgbClr val="7F99E5"/>
                </a:solidFill>
                <a:effectLst/>
                <a:uLnTx/>
                <a:uFillTx/>
                <a:latin typeface="Meiryo UI"/>
                <a:ea typeface="Meiryo UI"/>
                <a:cs typeface="+mn-cs"/>
              </a:rPr>
              <a:t>個人の</a:t>
            </a:r>
            <a:endParaRPr kumimoji="1" lang="en-US" altLang="ja-JP" sz="1800" b="1" i="0" u="none" strike="noStrike" kern="1200" cap="none" spc="0" normalizeH="0" baseline="0" noProof="1">
              <a:ln>
                <a:noFill/>
              </a:ln>
              <a:solidFill>
                <a:srgbClr val="7F99E5"/>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1">
                <a:ln>
                  <a:noFill/>
                </a:ln>
                <a:solidFill>
                  <a:prstClr val="black"/>
                </a:solidFill>
                <a:effectLst/>
                <a:uLnTx/>
                <a:uFillTx/>
                <a:latin typeface="Meiryo UI"/>
                <a:ea typeface="Meiryo UI"/>
                <a:cs typeface="+mn-cs"/>
              </a:rPr>
              <a:t>経済活動データ集積型</a:t>
            </a:r>
            <a:endParaRPr kumimoji="1" lang="en-US" altLang="ja-JP" sz="1800" b="1"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1">
                <a:ln>
                  <a:noFill/>
                </a:ln>
                <a:solidFill>
                  <a:prstClr val="black"/>
                </a:solidFill>
                <a:effectLst/>
                <a:uLnTx/>
                <a:uFillTx/>
                <a:latin typeface="Meiryo UI"/>
                <a:ea typeface="Meiryo UI"/>
                <a:cs typeface="+mn-cs"/>
              </a:rPr>
              <a:t>データスペース</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1">
              <a:ln>
                <a:noFill/>
              </a:ln>
              <a:solidFill>
                <a:prstClr val="black"/>
              </a:solidFill>
              <a:effectLst/>
              <a:uLnTx/>
              <a:uFillTx/>
              <a:latin typeface="Meiryo UI"/>
              <a:ea typeface="Meiryo UI"/>
              <a:cs typeface="+mn-cs"/>
            </a:endParaRPr>
          </a:p>
        </p:txBody>
      </p:sp>
      <p:pic>
        <p:nvPicPr>
          <p:cNvPr id="29" name="図 28">
            <a:extLst>
              <a:ext uri="{FF2B5EF4-FFF2-40B4-BE49-F238E27FC236}">
                <a16:creationId xmlns:a16="http://schemas.microsoft.com/office/drawing/2014/main" id="{20018FC2-2C83-539B-B134-CCB77EA5E2D8}"/>
              </a:ext>
            </a:extLst>
          </p:cNvPr>
          <p:cNvPicPr>
            <a:picLocks noChangeAspect="1"/>
          </p:cNvPicPr>
          <p:nvPr/>
        </p:nvPicPr>
        <p:blipFill rotWithShape="1">
          <a:blip r:embed="rId17"/>
          <a:srcRect t="7334" r="17916" b="21566"/>
          <a:stretch/>
        </p:blipFill>
        <p:spPr>
          <a:xfrm>
            <a:off x="3216768" y="3088269"/>
            <a:ext cx="559770" cy="370779"/>
          </a:xfrm>
          <a:prstGeom prst="rect">
            <a:avLst/>
          </a:prstGeom>
        </p:spPr>
      </p:pic>
      <p:pic>
        <p:nvPicPr>
          <p:cNvPr id="31" name="図 30">
            <a:extLst>
              <a:ext uri="{FF2B5EF4-FFF2-40B4-BE49-F238E27FC236}">
                <a16:creationId xmlns:a16="http://schemas.microsoft.com/office/drawing/2014/main" id="{AAFDC0F5-8BF4-906D-3D1D-0795218AC32C}"/>
              </a:ext>
            </a:extLst>
          </p:cNvPr>
          <p:cNvPicPr>
            <a:picLocks noChangeAspect="1"/>
          </p:cNvPicPr>
          <p:nvPr/>
        </p:nvPicPr>
        <p:blipFill rotWithShape="1">
          <a:blip r:embed="rId18"/>
          <a:srcRect l="11477" t="11574" r="4783" b="13045"/>
          <a:stretch/>
        </p:blipFill>
        <p:spPr>
          <a:xfrm>
            <a:off x="7554208" y="3805166"/>
            <a:ext cx="567982" cy="338769"/>
          </a:xfrm>
          <a:prstGeom prst="rect">
            <a:avLst/>
          </a:prstGeom>
        </p:spPr>
      </p:pic>
      <p:pic>
        <p:nvPicPr>
          <p:cNvPr id="27" name="図 26">
            <a:extLst>
              <a:ext uri="{FF2B5EF4-FFF2-40B4-BE49-F238E27FC236}">
                <a16:creationId xmlns:a16="http://schemas.microsoft.com/office/drawing/2014/main" id="{96C7C846-67BA-0ED1-6E95-4B7D509B2462}"/>
              </a:ext>
            </a:extLst>
          </p:cNvPr>
          <p:cNvPicPr>
            <a:picLocks noChangeAspect="1"/>
          </p:cNvPicPr>
          <p:nvPr/>
        </p:nvPicPr>
        <p:blipFill>
          <a:blip r:embed="rId19"/>
          <a:stretch>
            <a:fillRect/>
          </a:stretch>
        </p:blipFill>
        <p:spPr>
          <a:xfrm>
            <a:off x="3326189" y="1939392"/>
            <a:ext cx="960284" cy="528312"/>
          </a:xfrm>
          <a:prstGeom prst="rect">
            <a:avLst/>
          </a:prstGeom>
        </p:spPr>
      </p:pic>
      <p:pic>
        <p:nvPicPr>
          <p:cNvPr id="34" name="図 33">
            <a:extLst>
              <a:ext uri="{FF2B5EF4-FFF2-40B4-BE49-F238E27FC236}">
                <a16:creationId xmlns:a16="http://schemas.microsoft.com/office/drawing/2014/main" id="{7C5B961A-4377-8D6F-A484-65E3F0F52278}"/>
              </a:ext>
            </a:extLst>
          </p:cNvPr>
          <p:cNvPicPr>
            <a:picLocks noChangeAspect="1"/>
          </p:cNvPicPr>
          <p:nvPr/>
        </p:nvPicPr>
        <p:blipFill rotWithShape="1">
          <a:blip r:embed="rId20"/>
          <a:srcRect l="7999" t="9998" r="9698" b="7894"/>
          <a:stretch/>
        </p:blipFill>
        <p:spPr>
          <a:xfrm>
            <a:off x="4860193" y="3611227"/>
            <a:ext cx="533150" cy="344163"/>
          </a:xfrm>
          <a:prstGeom prst="rect">
            <a:avLst/>
          </a:prstGeom>
        </p:spPr>
      </p:pic>
      <p:pic>
        <p:nvPicPr>
          <p:cNvPr id="43" name="Picture 6">
            <a:extLst>
              <a:ext uri="{FF2B5EF4-FFF2-40B4-BE49-F238E27FC236}">
                <a16:creationId xmlns:a16="http://schemas.microsoft.com/office/drawing/2014/main" id="{3D15C77F-DDA2-DEE5-8CD9-31043B15193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335590" y="4170053"/>
            <a:ext cx="643094" cy="22005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アリババ、中国の家電小売大手Suningに出資へ--46.3億ドル - CNET Japan">
            <a:extLst>
              <a:ext uri="{FF2B5EF4-FFF2-40B4-BE49-F238E27FC236}">
                <a16:creationId xmlns:a16="http://schemas.microsoft.com/office/drawing/2014/main" id="{999783BF-B49E-04D1-5F4E-9AD4E95ABEDB}"/>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a:stretch/>
        </p:blipFill>
        <p:spPr bwMode="auto">
          <a:xfrm>
            <a:off x="5414679" y="4385605"/>
            <a:ext cx="466138" cy="22583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8">
            <a:extLst>
              <a:ext uri="{FF2B5EF4-FFF2-40B4-BE49-F238E27FC236}">
                <a16:creationId xmlns:a16="http://schemas.microsoft.com/office/drawing/2014/main" id="{9055F3BD-50B2-774B-0576-5B589BDB6C8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300531" y="4641423"/>
            <a:ext cx="609192" cy="81832"/>
          </a:xfrm>
          <a:prstGeom prst="rect">
            <a:avLst/>
          </a:prstGeom>
          <a:noFill/>
          <a:extLst>
            <a:ext uri="{909E8E84-426E-40DD-AFC4-6F175D3DCCD1}">
              <a14:hiddenFill xmlns:a14="http://schemas.microsoft.com/office/drawing/2010/main">
                <a:solidFill>
                  <a:srgbClr val="FFFFFF"/>
                </a:solidFill>
              </a14:hiddenFill>
            </a:ext>
          </a:extLst>
        </p:spPr>
      </p:pic>
      <p:sp>
        <p:nvSpPr>
          <p:cNvPr id="46" name="テキスト ボックス 45">
            <a:extLst>
              <a:ext uri="{FF2B5EF4-FFF2-40B4-BE49-F238E27FC236}">
                <a16:creationId xmlns:a16="http://schemas.microsoft.com/office/drawing/2014/main" id="{2650914A-F117-0120-125E-31272B79BC77}"/>
              </a:ext>
            </a:extLst>
          </p:cNvPr>
          <p:cNvSpPr txBox="1"/>
          <p:nvPr/>
        </p:nvSpPr>
        <p:spPr>
          <a:xfrm>
            <a:off x="488555" y="3437712"/>
            <a:ext cx="2490080" cy="1785104"/>
          </a:xfrm>
          <a:prstGeom prst="rect">
            <a:avLst/>
          </a:prstGeom>
          <a:noFill/>
          <a:ln>
            <a:solidFill>
              <a:srgbClr val="7F99E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1">
                <a:ln>
                  <a:noFill/>
                </a:ln>
                <a:solidFill>
                  <a:prstClr val="black"/>
                </a:solidFill>
                <a:effectLst/>
                <a:uLnTx/>
                <a:uFillTx/>
                <a:latin typeface="Meiryo UI"/>
                <a:ea typeface="Meiryo UI"/>
                <a:cs typeface="+mn-cs"/>
              </a:rPr>
              <a:t>【</a:t>
            </a:r>
            <a:r>
              <a:rPr kumimoji="1" lang="ja-JP" altLang="en-US" sz="1600" b="1" i="0" u="none" strike="noStrike" kern="1200" cap="none" spc="0" normalizeH="0" baseline="0" noProof="1">
                <a:ln>
                  <a:noFill/>
                </a:ln>
                <a:solidFill>
                  <a:prstClr val="black"/>
                </a:solidFill>
                <a:effectLst/>
                <a:uLnTx/>
                <a:uFillTx/>
                <a:latin typeface="Meiryo UI"/>
                <a:ea typeface="Meiryo UI"/>
                <a:cs typeface="+mn-cs"/>
              </a:rPr>
              <a:t>データ収集</a:t>
            </a:r>
            <a:r>
              <a:rPr kumimoji="1" lang="en-US" altLang="ja-JP" sz="1600" b="1" i="0" u="none" strike="noStrike" kern="1200" cap="none" spc="0" normalizeH="0" baseline="0" noProof="1">
                <a:ln>
                  <a:noFill/>
                </a:ln>
                <a:solidFill>
                  <a:prstClr val="black"/>
                </a:solidFill>
                <a:effectLst/>
                <a:uLnTx/>
                <a:uFillTx/>
                <a:latin typeface="Meiryo UI"/>
                <a:ea typeface="Meiryo UI"/>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　データの基盤、ルールを整備し、</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　社会の膨大なデータを収集</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1">
                <a:ln>
                  <a:noFill/>
                </a:ln>
                <a:solidFill>
                  <a:prstClr val="black"/>
                </a:solidFill>
                <a:effectLst/>
                <a:uLnTx/>
                <a:uFillTx/>
                <a:latin typeface="Meiryo UI"/>
                <a:ea typeface="Meiryo UI"/>
                <a:cs typeface="+mn-cs"/>
              </a:rPr>
              <a:t>【</a:t>
            </a:r>
            <a:r>
              <a:rPr kumimoji="1" lang="ja-JP" altLang="en-US" sz="1600" b="1" i="0" u="none" strike="noStrike" kern="1200" cap="none" spc="0" normalizeH="0" baseline="0" noProof="1">
                <a:ln>
                  <a:noFill/>
                </a:ln>
                <a:solidFill>
                  <a:prstClr val="black"/>
                </a:solidFill>
                <a:effectLst/>
                <a:uLnTx/>
                <a:uFillTx/>
                <a:latin typeface="Meiryo UI"/>
                <a:ea typeface="Meiryo UI"/>
                <a:cs typeface="+mn-cs"/>
              </a:rPr>
              <a:t>活動</a:t>
            </a:r>
            <a:r>
              <a:rPr kumimoji="1" lang="en-US" altLang="ja-JP" sz="1600" b="1" i="0" u="none" strike="noStrike" kern="1200" cap="none" spc="0" normalizeH="0" baseline="0" noProof="1">
                <a:ln>
                  <a:noFill/>
                </a:ln>
                <a:solidFill>
                  <a:prstClr val="black"/>
                </a:solidFill>
                <a:effectLst/>
                <a:uLnTx/>
                <a:uFillTx/>
                <a:latin typeface="Meiryo UI"/>
                <a:ea typeface="Meiryo UI"/>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　国、組織を超えたデータ連携が</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　安全に素早く可能となり、</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1">
                <a:ln>
                  <a:noFill/>
                </a:ln>
                <a:solidFill>
                  <a:prstClr val="black"/>
                </a:solidFill>
                <a:effectLst/>
                <a:uLnTx/>
                <a:uFillTx/>
                <a:latin typeface="Meiryo UI"/>
                <a:ea typeface="Meiryo UI"/>
                <a:cs typeface="+mn-cs"/>
              </a:rPr>
              <a:t>　企業のデータ活用が急進</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697070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C0A07CD-6CAC-2635-9316-488A159BFBF7}"/>
              </a:ext>
            </a:extLst>
          </p:cNvPr>
          <p:cNvSpPr>
            <a:spLocks noGrp="1"/>
          </p:cNvSpPr>
          <p:nvPr>
            <p:ph type="title"/>
          </p:nvPr>
        </p:nvSpPr>
        <p:spPr>
          <a:xfrm>
            <a:off x="656453" y="233875"/>
            <a:ext cx="9321393" cy="676276"/>
          </a:xfrm>
        </p:spPr>
        <p:txBody>
          <a:bodyPr/>
          <a:lstStyle/>
          <a:p>
            <a:r>
              <a:rPr lang="en-US" altLang="ja-JP" noProof="1"/>
              <a:t>EU</a:t>
            </a:r>
            <a:r>
              <a:rPr lang="ja-JP" altLang="en-US" noProof="1"/>
              <a:t>と日本のデータスペースアプローチ　　</a:t>
            </a:r>
            <a:endParaRPr lang="ja-JP" altLang="en-US" dirty="0"/>
          </a:p>
        </p:txBody>
      </p:sp>
      <p:sp>
        <p:nvSpPr>
          <p:cNvPr id="2" name="スライド番号プレースホルダー 3">
            <a:extLst>
              <a:ext uri="{FF2B5EF4-FFF2-40B4-BE49-F238E27FC236}">
                <a16:creationId xmlns:a16="http://schemas.microsoft.com/office/drawing/2014/main" id="{B38FCFC9-0538-9E90-0CD3-70FBE2BF0BB3}"/>
              </a:ext>
            </a:extLst>
          </p:cNvPr>
          <p:cNvSpPr>
            <a:spLocks noGrp="1"/>
          </p:cNvSpPr>
          <p:nvPr>
            <p:ph type="sldNum" sz="quarter" idx="12"/>
          </p:nvPr>
        </p:nvSpPr>
        <p:spPr>
          <a:xfrm>
            <a:off x="9227864" y="6454031"/>
            <a:ext cx="2844800" cy="28733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1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pic>
        <p:nvPicPr>
          <p:cNvPr id="9" name="図 8" descr="グラフ, じょうごグラフ&#10;&#10;自動的に生成された説明">
            <a:extLst>
              <a:ext uri="{FF2B5EF4-FFF2-40B4-BE49-F238E27FC236}">
                <a16:creationId xmlns:a16="http://schemas.microsoft.com/office/drawing/2014/main" id="{C4DE9C50-2089-13F1-0AF5-62C413534DCC}"/>
              </a:ext>
            </a:extLst>
          </p:cNvPr>
          <p:cNvPicPr>
            <a:picLocks noChangeAspect="1"/>
          </p:cNvPicPr>
          <p:nvPr/>
        </p:nvPicPr>
        <p:blipFill rotWithShape="1">
          <a:blip r:embed="rId3"/>
          <a:srcRect t="13531" b="1009"/>
          <a:stretch/>
        </p:blipFill>
        <p:spPr>
          <a:xfrm>
            <a:off x="1617047" y="3418013"/>
            <a:ext cx="6368917" cy="3202369"/>
          </a:xfrm>
          <a:prstGeom prst="rect">
            <a:avLst/>
          </a:prstGeom>
        </p:spPr>
      </p:pic>
      <p:sp>
        <p:nvSpPr>
          <p:cNvPr id="6" name="正方形/長方形 5">
            <a:extLst>
              <a:ext uri="{FF2B5EF4-FFF2-40B4-BE49-F238E27FC236}">
                <a16:creationId xmlns:a16="http://schemas.microsoft.com/office/drawing/2014/main" id="{E10109AB-9504-5319-BA3A-9DC49BA6EC1D}"/>
              </a:ext>
            </a:extLst>
          </p:cNvPr>
          <p:cNvSpPr/>
          <p:nvPr/>
        </p:nvSpPr>
        <p:spPr>
          <a:xfrm>
            <a:off x="2084716" y="4243015"/>
            <a:ext cx="403639" cy="3462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a:ea typeface="Meiryo UI"/>
                <a:cs typeface="+mn-cs"/>
              </a:rPr>
              <a:t>①</a:t>
            </a:r>
          </a:p>
        </p:txBody>
      </p:sp>
      <p:sp>
        <p:nvSpPr>
          <p:cNvPr id="8" name="正方形/長方形 7">
            <a:extLst>
              <a:ext uri="{FF2B5EF4-FFF2-40B4-BE49-F238E27FC236}">
                <a16:creationId xmlns:a16="http://schemas.microsoft.com/office/drawing/2014/main" id="{9D54F3ED-F70D-28F3-A765-DFBF9E3DE2DE}"/>
              </a:ext>
            </a:extLst>
          </p:cNvPr>
          <p:cNvSpPr/>
          <p:nvPr/>
        </p:nvSpPr>
        <p:spPr>
          <a:xfrm>
            <a:off x="3498153" y="5521128"/>
            <a:ext cx="403639" cy="3462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②</a:t>
            </a:r>
          </a:p>
        </p:txBody>
      </p:sp>
      <p:sp>
        <p:nvSpPr>
          <p:cNvPr id="10" name="正方形/長方形 9">
            <a:extLst>
              <a:ext uri="{FF2B5EF4-FFF2-40B4-BE49-F238E27FC236}">
                <a16:creationId xmlns:a16="http://schemas.microsoft.com/office/drawing/2014/main" id="{2AD56DC1-3A3B-3451-F990-E965CC68B96D}"/>
              </a:ext>
            </a:extLst>
          </p:cNvPr>
          <p:cNvSpPr/>
          <p:nvPr/>
        </p:nvSpPr>
        <p:spPr>
          <a:xfrm>
            <a:off x="3546878" y="4019063"/>
            <a:ext cx="403639" cy="343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②</a:t>
            </a:r>
          </a:p>
        </p:txBody>
      </p:sp>
      <p:sp>
        <p:nvSpPr>
          <p:cNvPr id="11" name="正方形/長方形 10">
            <a:extLst>
              <a:ext uri="{FF2B5EF4-FFF2-40B4-BE49-F238E27FC236}">
                <a16:creationId xmlns:a16="http://schemas.microsoft.com/office/drawing/2014/main" id="{6DFBA9FD-C2C4-DB83-8F40-FEC391D51F65}"/>
              </a:ext>
            </a:extLst>
          </p:cNvPr>
          <p:cNvSpPr/>
          <p:nvPr/>
        </p:nvSpPr>
        <p:spPr>
          <a:xfrm>
            <a:off x="5862445" y="4200265"/>
            <a:ext cx="403639" cy="3462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③</a:t>
            </a:r>
          </a:p>
        </p:txBody>
      </p:sp>
      <p:sp>
        <p:nvSpPr>
          <p:cNvPr id="12" name="正方形/長方形 11">
            <a:extLst>
              <a:ext uri="{FF2B5EF4-FFF2-40B4-BE49-F238E27FC236}">
                <a16:creationId xmlns:a16="http://schemas.microsoft.com/office/drawing/2014/main" id="{BE967A23-CC80-4E9A-381D-A6FB724B4F8E}"/>
              </a:ext>
            </a:extLst>
          </p:cNvPr>
          <p:cNvSpPr/>
          <p:nvPr/>
        </p:nvSpPr>
        <p:spPr>
          <a:xfrm>
            <a:off x="6280122" y="4757461"/>
            <a:ext cx="724035" cy="25376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a:ea typeface="Meiryo UI"/>
                <a:cs typeface="+mn-cs"/>
              </a:rPr>
              <a:t>啓蒙</a:t>
            </a:r>
          </a:p>
        </p:txBody>
      </p:sp>
      <p:sp>
        <p:nvSpPr>
          <p:cNvPr id="13" name="正方形/長方形 12">
            <a:extLst>
              <a:ext uri="{FF2B5EF4-FFF2-40B4-BE49-F238E27FC236}">
                <a16:creationId xmlns:a16="http://schemas.microsoft.com/office/drawing/2014/main" id="{78F44E29-F095-E474-6C94-ABA2C8FA9107}"/>
              </a:ext>
            </a:extLst>
          </p:cNvPr>
          <p:cNvSpPr/>
          <p:nvPr/>
        </p:nvSpPr>
        <p:spPr>
          <a:xfrm>
            <a:off x="3803092" y="4028939"/>
            <a:ext cx="724035" cy="25211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a:ea typeface="Meiryo UI"/>
                <a:cs typeface="+mn-cs"/>
              </a:rPr>
              <a:t>標準化</a:t>
            </a:r>
          </a:p>
        </p:txBody>
      </p:sp>
      <p:sp>
        <p:nvSpPr>
          <p:cNvPr id="14" name="正方形/長方形 13">
            <a:extLst>
              <a:ext uri="{FF2B5EF4-FFF2-40B4-BE49-F238E27FC236}">
                <a16:creationId xmlns:a16="http://schemas.microsoft.com/office/drawing/2014/main" id="{78BFB096-E312-3EB1-63A9-927F16D09D30}"/>
              </a:ext>
            </a:extLst>
          </p:cNvPr>
          <p:cNvSpPr/>
          <p:nvPr/>
        </p:nvSpPr>
        <p:spPr>
          <a:xfrm>
            <a:off x="3785728" y="5598555"/>
            <a:ext cx="724035" cy="25376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a:ea typeface="Meiryo UI"/>
                <a:cs typeface="+mn-cs"/>
              </a:rPr>
              <a:t>実証</a:t>
            </a:r>
          </a:p>
        </p:txBody>
      </p:sp>
      <p:sp>
        <p:nvSpPr>
          <p:cNvPr id="15" name="正方形/長方形 14">
            <a:extLst>
              <a:ext uri="{FF2B5EF4-FFF2-40B4-BE49-F238E27FC236}">
                <a16:creationId xmlns:a16="http://schemas.microsoft.com/office/drawing/2014/main" id="{4E93A12F-3D81-DC50-8542-6EF9E0976E84}"/>
              </a:ext>
            </a:extLst>
          </p:cNvPr>
          <p:cNvSpPr/>
          <p:nvPr/>
        </p:nvSpPr>
        <p:spPr>
          <a:xfrm>
            <a:off x="5862445" y="5310361"/>
            <a:ext cx="403639" cy="3462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③</a:t>
            </a:r>
          </a:p>
        </p:txBody>
      </p:sp>
      <p:sp>
        <p:nvSpPr>
          <p:cNvPr id="16" name="正方形/長方形 15">
            <a:extLst>
              <a:ext uri="{FF2B5EF4-FFF2-40B4-BE49-F238E27FC236}">
                <a16:creationId xmlns:a16="http://schemas.microsoft.com/office/drawing/2014/main" id="{BCFAAC0E-6BF3-B603-CB35-B92E2F1F941B}"/>
              </a:ext>
            </a:extLst>
          </p:cNvPr>
          <p:cNvSpPr/>
          <p:nvPr/>
        </p:nvSpPr>
        <p:spPr>
          <a:xfrm>
            <a:off x="2073958" y="4503696"/>
            <a:ext cx="724035" cy="25376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a:ea typeface="Meiryo UI"/>
                <a:cs typeface="+mn-cs"/>
              </a:rPr>
              <a:t>収束</a:t>
            </a:r>
          </a:p>
        </p:txBody>
      </p:sp>
      <p:sp>
        <p:nvSpPr>
          <p:cNvPr id="17" name="テキスト ボックス 16">
            <a:extLst>
              <a:ext uri="{FF2B5EF4-FFF2-40B4-BE49-F238E27FC236}">
                <a16:creationId xmlns:a16="http://schemas.microsoft.com/office/drawing/2014/main" id="{D735248E-F8CE-1DF0-C061-6807BF9FEA93}"/>
              </a:ext>
            </a:extLst>
          </p:cNvPr>
          <p:cNvSpPr txBox="1"/>
          <p:nvPr/>
        </p:nvSpPr>
        <p:spPr>
          <a:xfrm>
            <a:off x="8650976" y="3707463"/>
            <a:ext cx="3283759" cy="2677656"/>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凡例</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①収束フェーズ</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複数のユースケース</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取組</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を一つにまとめる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②標準化・実証</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デジタル基盤の整備や実証実験を進める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③展開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データスペースの採用が進む</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④啓蒙フェーズ</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データスペースの認知が広まり、</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ユーザ間での信頼が確立する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正方形/長方形 17">
            <a:extLst>
              <a:ext uri="{FF2B5EF4-FFF2-40B4-BE49-F238E27FC236}">
                <a16:creationId xmlns:a16="http://schemas.microsoft.com/office/drawing/2014/main" id="{29334022-07D7-CEE3-EE7E-E753D6FAF053}"/>
              </a:ext>
            </a:extLst>
          </p:cNvPr>
          <p:cNvSpPr/>
          <p:nvPr/>
        </p:nvSpPr>
        <p:spPr>
          <a:xfrm>
            <a:off x="5862445" y="4718874"/>
            <a:ext cx="403639" cy="3462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a:ea typeface="Meiryo UI"/>
                <a:cs typeface="+mn-cs"/>
              </a:rPr>
              <a:t>④</a:t>
            </a:r>
          </a:p>
        </p:txBody>
      </p:sp>
      <p:sp>
        <p:nvSpPr>
          <p:cNvPr id="25" name="テキスト ボックス 24">
            <a:extLst>
              <a:ext uri="{FF2B5EF4-FFF2-40B4-BE49-F238E27FC236}">
                <a16:creationId xmlns:a16="http://schemas.microsoft.com/office/drawing/2014/main" id="{24A1741A-A9C2-AF28-DC93-453BBD87F3F5}"/>
              </a:ext>
            </a:extLst>
          </p:cNvPr>
          <p:cNvSpPr txBox="1"/>
          <p:nvPr/>
        </p:nvSpPr>
        <p:spPr>
          <a:xfrm>
            <a:off x="1010309" y="1836032"/>
            <a:ext cx="9121053" cy="830997"/>
          </a:xfrm>
          <a:prstGeom prst="rect">
            <a:avLst/>
          </a:prstGeom>
          <a:solidFill>
            <a:srgbClr val="EEBCBC"/>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a:t>
            </a:r>
            <a:r>
              <a:rPr kumimoji="1" lang="en-US" altLang="ja-JP" sz="16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(1)</a:t>
            </a:r>
            <a:r>
              <a:rPr kumimoji="1" lang="ja-JP" altLang="en-US" sz="1600" b="0" i="0" u="none" strike="noStrike" kern="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企業内や分野内のデータ連携</a:t>
            </a:r>
            <a:r>
              <a:rPr kumimoji="1" lang="ja-JP" altLang="en-US" sz="16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にとどまる</a:t>
            </a:r>
            <a:endPar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　　　　　　　　</a:t>
            </a:r>
            <a:r>
              <a:rPr kumimoji="1" lang="en-US" altLang="ja-JP" sz="16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(2)</a:t>
            </a:r>
            <a:r>
              <a:rPr kumimoji="1" lang="ja-JP" altLang="en-US" sz="16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個々の</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特定目的のユースケース</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取組</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をしているが、</a:t>
            </a:r>
            <a:r>
              <a:rPr kumimoji="1" lang="ja-JP" altLang="en-US" sz="16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デジタル基盤の整備</a:t>
            </a:r>
            <a:r>
              <a:rPr lang="ja-JP" altLang="en-US" sz="1600" dirty="0">
                <a:solidFill>
                  <a:srgbClr val="C00000"/>
                </a:solidFill>
                <a:latin typeface="Meiryo UI" panose="020B0604030504040204" pitchFamily="50" charset="-128"/>
                <a:ea typeface="Meiryo UI" panose="020B0604030504040204" pitchFamily="50" charset="-128"/>
              </a:rPr>
              <a:t>は始まったばかり</a:t>
            </a:r>
            <a:endParaRPr kumimoji="1" lang="en-US" altLang="ja-JP" sz="16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a:t>
            </a:r>
            <a:r>
              <a:rPr kumimoji="1" lang="en-US" altLang="ja-JP" sz="160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(3)</a:t>
            </a:r>
            <a:r>
              <a:rPr kumimoji="1" lang="ja-JP" altLang="en-US"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世界のデータスペースの動きを認知し、</a:t>
            </a:r>
            <a:r>
              <a:rPr kumimoji="1" lang="ja-JP" altLang="en-US" sz="16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これから始まる</a:t>
            </a:r>
            <a:endParaRPr kumimoji="1" lang="en-US" altLang="ja-JP" sz="16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endParaRPr>
          </a:p>
        </p:txBody>
      </p:sp>
      <p:sp>
        <p:nvSpPr>
          <p:cNvPr id="26" name="テキスト ボックス 25">
            <a:extLst>
              <a:ext uri="{FF2B5EF4-FFF2-40B4-BE49-F238E27FC236}">
                <a16:creationId xmlns:a16="http://schemas.microsoft.com/office/drawing/2014/main" id="{789F3143-24EE-9F34-4414-0432AB579143}"/>
              </a:ext>
            </a:extLst>
          </p:cNvPr>
          <p:cNvSpPr txBox="1"/>
          <p:nvPr/>
        </p:nvSpPr>
        <p:spPr>
          <a:xfrm>
            <a:off x="2507203" y="2777656"/>
            <a:ext cx="7624159" cy="830997"/>
          </a:xfrm>
          <a:prstGeom prst="rect">
            <a:avLst/>
          </a:prstGeom>
          <a:solidFill>
            <a:schemeClr val="accent1">
              <a:lumMod val="20000"/>
              <a:lumOff val="80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a:t>
            </a:r>
            <a:r>
              <a:rPr kumimoji="1" lang="en-US" altLang="ja-JP" sz="16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(1)</a:t>
            </a:r>
            <a:r>
              <a:rPr kumimoji="1" lang="ja-JP" altLang="en-US" sz="1600" b="0" i="0" u="none" strike="noStrike" kern="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分野を横断したデータ連携</a:t>
            </a:r>
            <a:r>
              <a:rPr kumimoji="1"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の事例がいくつも存在する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a:t>
            </a:r>
            <a:r>
              <a:rPr kumimoji="1" lang="en-US" altLang="ja-JP" sz="16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(2)</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Gaia-X</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などによる</a:t>
            </a:r>
            <a:r>
              <a:rPr kumimoji="1" lang="ja-JP" altLang="en-US" sz="16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デジタル基盤が既に存在</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する</a:t>
            </a:r>
            <a:endPar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a:t>
            </a:r>
            <a:r>
              <a:rPr kumimoji="1" lang="en-US" altLang="ja-JP" sz="16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(3)</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世界に向けて、</a:t>
            </a:r>
            <a:r>
              <a:rPr kumimoji="1" lang="ja-JP" altLang="en-US" sz="16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デジタル基盤や参照モデルなどを発表</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している</a:t>
            </a:r>
            <a:endParaRPr kumimoji="1" lang="en-US" altLang="ja-JP" sz="16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endParaRPr>
          </a:p>
        </p:txBody>
      </p:sp>
      <p:sp>
        <p:nvSpPr>
          <p:cNvPr id="27" name="正方形/長方形 26">
            <a:extLst>
              <a:ext uri="{FF2B5EF4-FFF2-40B4-BE49-F238E27FC236}">
                <a16:creationId xmlns:a16="http://schemas.microsoft.com/office/drawing/2014/main" id="{D7C2923C-BFBB-CC37-7873-1EB9D2E33907}"/>
              </a:ext>
            </a:extLst>
          </p:cNvPr>
          <p:cNvSpPr/>
          <p:nvPr/>
        </p:nvSpPr>
        <p:spPr>
          <a:xfrm>
            <a:off x="1540762" y="6262335"/>
            <a:ext cx="966441" cy="31361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lumMod val="60000"/>
                    <a:lumOff val="40000"/>
                  </a:prstClr>
                </a:solidFill>
                <a:effectLst/>
                <a:uLnTx/>
                <a:uFillTx/>
                <a:latin typeface="Meiryo UI"/>
                <a:ea typeface="Meiryo UI"/>
                <a:cs typeface="+mn-cs"/>
              </a:rPr>
              <a:t>2021</a:t>
            </a:r>
            <a:r>
              <a:rPr kumimoji="1" lang="ja-JP" altLang="en-US" sz="1400" b="0" i="0" u="none" strike="noStrike" kern="1200" cap="none" spc="0" normalizeH="0" baseline="0" noProof="0" dirty="0">
                <a:ln>
                  <a:noFill/>
                </a:ln>
                <a:solidFill>
                  <a:prstClr val="black">
                    <a:lumMod val="60000"/>
                    <a:lumOff val="40000"/>
                  </a:prstClr>
                </a:solidFill>
                <a:effectLst/>
                <a:uLnTx/>
                <a:uFillTx/>
                <a:latin typeface="Meiryo UI"/>
                <a:ea typeface="Meiryo UI"/>
                <a:cs typeface="+mn-cs"/>
              </a:rPr>
              <a:t>年</a:t>
            </a:r>
          </a:p>
        </p:txBody>
      </p:sp>
      <p:sp>
        <p:nvSpPr>
          <p:cNvPr id="28" name="正方形/長方形 27">
            <a:extLst>
              <a:ext uri="{FF2B5EF4-FFF2-40B4-BE49-F238E27FC236}">
                <a16:creationId xmlns:a16="http://schemas.microsoft.com/office/drawing/2014/main" id="{A591B6E1-E491-82D9-6939-CB526997A0E0}"/>
              </a:ext>
            </a:extLst>
          </p:cNvPr>
          <p:cNvSpPr/>
          <p:nvPr/>
        </p:nvSpPr>
        <p:spPr>
          <a:xfrm>
            <a:off x="7563180" y="6281512"/>
            <a:ext cx="966441" cy="31361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lumMod val="60000"/>
                    <a:lumOff val="40000"/>
                  </a:prstClr>
                </a:solidFill>
                <a:effectLst/>
                <a:uLnTx/>
                <a:uFillTx/>
                <a:latin typeface="Meiryo UI"/>
                <a:ea typeface="Meiryo UI"/>
                <a:cs typeface="+mn-cs"/>
              </a:rPr>
              <a:t>2031</a:t>
            </a:r>
            <a:r>
              <a:rPr kumimoji="1" lang="ja-JP" altLang="en-US" sz="1400" b="0" i="0" u="none" strike="noStrike" kern="1200" cap="none" spc="0" normalizeH="0" baseline="0" noProof="0" dirty="0">
                <a:ln>
                  <a:noFill/>
                </a:ln>
                <a:solidFill>
                  <a:prstClr val="black">
                    <a:lumMod val="60000"/>
                    <a:lumOff val="40000"/>
                  </a:prstClr>
                </a:solidFill>
                <a:effectLst/>
                <a:uLnTx/>
                <a:uFillTx/>
                <a:latin typeface="Meiryo UI"/>
                <a:ea typeface="Meiryo UI"/>
                <a:cs typeface="+mn-cs"/>
              </a:rPr>
              <a:t>年</a:t>
            </a:r>
          </a:p>
        </p:txBody>
      </p:sp>
      <p:pic>
        <p:nvPicPr>
          <p:cNvPr id="1028" name="Picture 4">
            <a:extLst>
              <a:ext uri="{FF2B5EF4-FFF2-40B4-BE49-F238E27FC236}">
                <a16:creationId xmlns:a16="http://schemas.microsoft.com/office/drawing/2014/main" id="{1C72D6A5-C8F4-34D5-79BF-C4BE0D8F11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1122" y="1976052"/>
            <a:ext cx="895075" cy="597910"/>
          </a:xfrm>
          <a:prstGeom prst="rect">
            <a:avLst/>
          </a:prstGeom>
          <a:noFill/>
          <a:extLst>
            <a:ext uri="{909E8E84-426E-40DD-AFC4-6F175D3DCCD1}">
              <a14:hiddenFill xmlns:a14="http://schemas.microsoft.com/office/drawing/2010/main">
                <a:solidFill>
                  <a:srgbClr val="FFFFFF"/>
                </a:solidFill>
              </a14:hiddenFill>
            </a:ext>
          </a:extLst>
        </p:spPr>
      </p:pic>
      <p:sp>
        <p:nvSpPr>
          <p:cNvPr id="4" name="矢印: 下 3">
            <a:extLst>
              <a:ext uri="{FF2B5EF4-FFF2-40B4-BE49-F238E27FC236}">
                <a16:creationId xmlns:a16="http://schemas.microsoft.com/office/drawing/2014/main" id="{5AF39F08-5462-E77A-0283-3ED91C939BFC}"/>
              </a:ext>
            </a:extLst>
          </p:cNvPr>
          <p:cNvSpPr/>
          <p:nvPr/>
        </p:nvSpPr>
        <p:spPr>
          <a:xfrm>
            <a:off x="1651557" y="2667029"/>
            <a:ext cx="347472" cy="2360234"/>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7" name="矢印: 下 6">
            <a:extLst>
              <a:ext uri="{FF2B5EF4-FFF2-40B4-BE49-F238E27FC236}">
                <a16:creationId xmlns:a16="http://schemas.microsoft.com/office/drawing/2014/main" id="{E58A8E65-E7D8-E35F-E449-569F38EFC29F}"/>
              </a:ext>
            </a:extLst>
          </p:cNvPr>
          <p:cNvSpPr/>
          <p:nvPr/>
        </p:nvSpPr>
        <p:spPr>
          <a:xfrm>
            <a:off x="3318619" y="3604067"/>
            <a:ext cx="347472" cy="1436541"/>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3" name="テキスト ボックス 2">
            <a:extLst>
              <a:ext uri="{FF2B5EF4-FFF2-40B4-BE49-F238E27FC236}">
                <a16:creationId xmlns:a16="http://schemas.microsoft.com/office/drawing/2014/main" id="{9E5628BB-EF01-DE4B-DD7E-BCA54C30CCC1}"/>
              </a:ext>
            </a:extLst>
          </p:cNvPr>
          <p:cNvSpPr txBox="1"/>
          <p:nvPr/>
        </p:nvSpPr>
        <p:spPr>
          <a:xfrm>
            <a:off x="340905" y="1275968"/>
            <a:ext cx="990799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222222"/>
                </a:solidFill>
                <a:effectLst/>
                <a:uLnTx/>
                <a:uFillTx/>
                <a:latin typeface="Meiryo UI"/>
                <a:ea typeface="Meiryo UI"/>
                <a:cs typeface="+mn-cs"/>
              </a:rPr>
              <a:t>■</a:t>
            </a:r>
            <a:r>
              <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EU</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は体系的に取組をすすめていて、日本よりはるかにスピードがはやい</a:t>
            </a:r>
            <a:endParaRPr kumimoji="1" lang="en-US" altLang="ja-JP" sz="24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endParaRPr>
          </a:p>
        </p:txBody>
      </p:sp>
      <p:pic>
        <p:nvPicPr>
          <p:cNvPr id="1026" name="Picture 2" descr="EU 旗 欧州連合 vector de Stock | Adobe Stock">
            <a:extLst>
              <a:ext uri="{FF2B5EF4-FFF2-40B4-BE49-F238E27FC236}">
                <a16:creationId xmlns:a16="http://schemas.microsoft.com/office/drawing/2014/main" id="{A31E41C1-828C-2C38-0624-2D02A16EE614}"/>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5556" b="90000" l="5709" r="92265">
                        <a14:foregroundMark x1="8471" y1="11389" x2="8471" y2="11389"/>
                        <a14:foregroundMark x1="45488" y1="6111" x2="45488" y2="6111"/>
                        <a14:foregroundMark x1="92449" y1="53333" x2="92449" y2="53333"/>
                        <a14:foregroundMark x1="5709" y1="89722" x2="5709" y2="89722"/>
                      </a14:backgroundRemoval>
                    </a14:imgEffect>
                  </a14:imgLayer>
                </a14:imgProps>
              </a:ext>
              <a:ext uri="{28A0092B-C50C-407E-A947-70E740481C1C}">
                <a14:useLocalDpi xmlns:a14="http://schemas.microsoft.com/office/drawing/2010/main" val="0"/>
              </a:ext>
            </a:extLst>
          </a:blip>
          <a:srcRect/>
          <a:stretch>
            <a:fillRect/>
          </a:stretch>
        </p:blipFill>
        <p:spPr bwMode="auto">
          <a:xfrm>
            <a:off x="2624210" y="2870284"/>
            <a:ext cx="1033756" cy="685363"/>
          </a:xfrm>
          <a:prstGeom prst="rect">
            <a:avLst/>
          </a:prstGeom>
          <a:noFill/>
          <a:extLst>
            <a:ext uri="{909E8E84-426E-40DD-AFC4-6F175D3DCCD1}">
              <a14:hiddenFill xmlns:a14="http://schemas.microsoft.com/office/drawing/2010/main">
                <a:solidFill>
                  <a:srgbClr val="FFFFFF"/>
                </a:solidFill>
              </a14:hiddenFill>
            </a:ext>
          </a:extLst>
        </p:spPr>
      </p:pic>
      <p:sp>
        <p:nvSpPr>
          <p:cNvPr id="24" name="楕円 23">
            <a:extLst>
              <a:ext uri="{FF2B5EF4-FFF2-40B4-BE49-F238E27FC236}">
                <a16:creationId xmlns:a16="http://schemas.microsoft.com/office/drawing/2014/main" id="{926F5383-D266-05CE-4CCA-D8FA0898AD06}"/>
              </a:ext>
            </a:extLst>
          </p:cNvPr>
          <p:cNvSpPr/>
          <p:nvPr/>
        </p:nvSpPr>
        <p:spPr>
          <a:xfrm>
            <a:off x="168579" y="3760748"/>
            <a:ext cx="1372183" cy="5861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29" name="テキスト ボックス 28">
            <a:extLst>
              <a:ext uri="{FF2B5EF4-FFF2-40B4-BE49-F238E27FC236}">
                <a16:creationId xmlns:a16="http://schemas.microsoft.com/office/drawing/2014/main" id="{491448A4-F205-4772-D29C-D12E51FC20B0}"/>
              </a:ext>
            </a:extLst>
          </p:cNvPr>
          <p:cNvSpPr txBox="1"/>
          <p:nvPr/>
        </p:nvSpPr>
        <p:spPr>
          <a:xfrm>
            <a:off x="514539" y="3842905"/>
            <a:ext cx="106898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ユースケース</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実証実験</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a:t>
            </a:r>
          </a:p>
        </p:txBody>
      </p:sp>
      <p:sp>
        <p:nvSpPr>
          <p:cNvPr id="30" name="楕円 29">
            <a:extLst>
              <a:ext uri="{FF2B5EF4-FFF2-40B4-BE49-F238E27FC236}">
                <a16:creationId xmlns:a16="http://schemas.microsoft.com/office/drawing/2014/main" id="{B226BE4A-E72E-90C1-6786-380541D0E9A6}"/>
              </a:ext>
            </a:extLst>
          </p:cNvPr>
          <p:cNvSpPr/>
          <p:nvPr/>
        </p:nvSpPr>
        <p:spPr>
          <a:xfrm>
            <a:off x="181975" y="4378993"/>
            <a:ext cx="1437684" cy="5861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31" name="テキスト ボックス 30">
            <a:extLst>
              <a:ext uri="{FF2B5EF4-FFF2-40B4-BE49-F238E27FC236}">
                <a16:creationId xmlns:a16="http://schemas.microsoft.com/office/drawing/2014/main" id="{CB24339E-E988-CB6F-5268-C6483F95012E}"/>
              </a:ext>
            </a:extLst>
          </p:cNvPr>
          <p:cNvSpPr txBox="1"/>
          <p:nvPr/>
        </p:nvSpPr>
        <p:spPr>
          <a:xfrm>
            <a:off x="576353" y="4487414"/>
            <a:ext cx="106898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ユースケース</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企業</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B</a:t>
            </a:r>
          </a:p>
        </p:txBody>
      </p:sp>
      <p:sp>
        <p:nvSpPr>
          <p:cNvPr id="32" name="楕円 31">
            <a:extLst>
              <a:ext uri="{FF2B5EF4-FFF2-40B4-BE49-F238E27FC236}">
                <a16:creationId xmlns:a16="http://schemas.microsoft.com/office/drawing/2014/main" id="{BB5A2EF8-34DE-7816-BFAE-9110C8F5DCAC}"/>
              </a:ext>
            </a:extLst>
          </p:cNvPr>
          <p:cNvSpPr/>
          <p:nvPr/>
        </p:nvSpPr>
        <p:spPr>
          <a:xfrm>
            <a:off x="149333" y="5040609"/>
            <a:ext cx="1390051" cy="5861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33" name="テキスト ボックス 32">
            <a:extLst>
              <a:ext uri="{FF2B5EF4-FFF2-40B4-BE49-F238E27FC236}">
                <a16:creationId xmlns:a16="http://schemas.microsoft.com/office/drawing/2014/main" id="{9FF28C77-782B-41BF-CE77-7FF789A25BCE}"/>
              </a:ext>
            </a:extLst>
          </p:cNvPr>
          <p:cNvSpPr txBox="1"/>
          <p:nvPr/>
        </p:nvSpPr>
        <p:spPr>
          <a:xfrm>
            <a:off x="496078" y="5149030"/>
            <a:ext cx="106898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ユースケース</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実証実験</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a:t>
            </a:r>
          </a:p>
        </p:txBody>
      </p:sp>
      <p:sp>
        <p:nvSpPr>
          <p:cNvPr id="37" name="正方形/長方形 36">
            <a:extLst>
              <a:ext uri="{FF2B5EF4-FFF2-40B4-BE49-F238E27FC236}">
                <a16:creationId xmlns:a16="http://schemas.microsoft.com/office/drawing/2014/main" id="{DA337AE6-B720-F4B3-3335-876B63AE7A12}"/>
              </a:ext>
            </a:extLst>
          </p:cNvPr>
          <p:cNvSpPr/>
          <p:nvPr/>
        </p:nvSpPr>
        <p:spPr>
          <a:xfrm>
            <a:off x="6266466" y="4209300"/>
            <a:ext cx="724035" cy="25376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a:ea typeface="Meiryo UI"/>
                <a:cs typeface="+mn-cs"/>
              </a:rPr>
              <a:t>展開</a:t>
            </a:r>
          </a:p>
        </p:txBody>
      </p:sp>
      <p:sp>
        <p:nvSpPr>
          <p:cNvPr id="38" name="正方形/長方形 37">
            <a:extLst>
              <a:ext uri="{FF2B5EF4-FFF2-40B4-BE49-F238E27FC236}">
                <a16:creationId xmlns:a16="http://schemas.microsoft.com/office/drawing/2014/main" id="{CC82172B-C2B8-FDF6-3054-7AD51509C656}"/>
              </a:ext>
            </a:extLst>
          </p:cNvPr>
          <p:cNvSpPr/>
          <p:nvPr/>
        </p:nvSpPr>
        <p:spPr>
          <a:xfrm>
            <a:off x="6276552" y="5395503"/>
            <a:ext cx="724035" cy="25376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a:ea typeface="Meiryo UI"/>
                <a:cs typeface="+mn-cs"/>
              </a:rPr>
              <a:t>展開</a:t>
            </a:r>
          </a:p>
        </p:txBody>
      </p:sp>
      <p:sp>
        <p:nvSpPr>
          <p:cNvPr id="39" name="矢印: 山形 38">
            <a:extLst>
              <a:ext uri="{FF2B5EF4-FFF2-40B4-BE49-F238E27FC236}">
                <a16:creationId xmlns:a16="http://schemas.microsoft.com/office/drawing/2014/main" id="{1E57BEF0-AF2E-1CCC-D44A-1A443C7F4EAF}"/>
              </a:ext>
            </a:extLst>
          </p:cNvPr>
          <p:cNvSpPr/>
          <p:nvPr/>
        </p:nvSpPr>
        <p:spPr>
          <a:xfrm>
            <a:off x="3443986" y="5027263"/>
            <a:ext cx="4784967" cy="313616"/>
          </a:xfrm>
          <a:prstGeom prst="chevron">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a:ea typeface="Meiryo UI"/>
                <a:cs typeface="+mn-cs"/>
              </a:rPr>
              <a:t>様々なフィールドへ展開</a:t>
            </a:r>
          </a:p>
        </p:txBody>
      </p:sp>
      <p:sp>
        <p:nvSpPr>
          <p:cNvPr id="40" name="矢印: 山形 39">
            <a:extLst>
              <a:ext uri="{FF2B5EF4-FFF2-40B4-BE49-F238E27FC236}">
                <a16:creationId xmlns:a16="http://schemas.microsoft.com/office/drawing/2014/main" id="{EF758F07-CAAA-0271-ED7A-8F849E235377}"/>
              </a:ext>
            </a:extLst>
          </p:cNvPr>
          <p:cNvSpPr/>
          <p:nvPr/>
        </p:nvSpPr>
        <p:spPr>
          <a:xfrm>
            <a:off x="1660740" y="5027263"/>
            <a:ext cx="1876664" cy="313616"/>
          </a:xfrm>
          <a:prstGeom prst="chevron">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a:ea typeface="Meiryo UI"/>
                <a:cs typeface="+mn-cs"/>
              </a:rPr>
              <a:t>デジタル基盤づくり</a:t>
            </a:r>
          </a:p>
        </p:txBody>
      </p:sp>
      <p:pic>
        <p:nvPicPr>
          <p:cNvPr id="42" name="グラフィックス 41" descr="都市 枠線">
            <a:extLst>
              <a:ext uri="{FF2B5EF4-FFF2-40B4-BE49-F238E27FC236}">
                <a16:creationId xmlns:a16="http://schemas.microsoft.com/office/drawing/2014/main" id="{D986BC02-33E7-AAD0-D7F8-81ED1ED3B27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7481" y="4531265"/>
            <a:ext cx="361500" cy="361500"/>
          </a:xfrm>
          <a:prstGeom prst="rect">
            <a:avLst/>
          </a:prstGeom>
        </p:spPr>
      </p:pic>
      <p:pic>
        <p:nvPicPr>
          <p:cNvPr id="44" name="グラフィックス 43" descr="石油掘削装置 枠線">
            <a:extLst>
              <a:ext uri="{FF2B5EF4-FFF2-40B4-BE49-F238E27FC236}">
                <a16:creationId xmlns:a16="http://schemas.microsoft.com/office/drawing/2014/main" id="{C9C44343-1CB5-8684-E9FC-A134AD8EBC0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3071" y="3862533"/>
            <a:ext cx="343629" cy="343629"/>
          </a:xfrm>
          <a:prstGeom prst="rect">
            <a:avLst/>
          </a:prstGeom>
        </p:spPr>
      </p:pic>
      <p:pic>
        <p:nvPicPr>
          <p:cNvPr id="46" name="グラフィックス 45" descr="人と循環 枠線">
            <a:extLst>
              <a:ext uri="{FF2B5EF4-FFF2-40B4-BE49-F238E27FC236}">
                <a16:creationId xmlns:a16="http://schemas.microsoft.com/office/drawing/2014/main" id="{CE230114-54F0-4B1E-EFD9-7F2BBBD1C13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58198" y="5114384"/>
            <a:ext cx="400110" cy="400110"/>
          </a:xfrm>
          <a:prstGeom prst="rect">
            <a:avLst/>
          </a:prstGeom>
        </p:spPr>
      </p:pic>
      <p:sp>
        <p:nvSpPr>
          <p:cNvPr id="47" name="四角形: 角を丸くする 46">
            <a:extLst>
              <a:ext uri="{FF2B5EF4-FFF2-40B4-BE49-F238E27FC236}">
                <a16:creationId xmlns:a16="http://schemas.microsoft.com/office/drawing/2014/main" id="{DD00789B-74D0-2D84-3BD4-B845B2A9873F}"/>
              </a:ext>
            </a:extLst>
          </p:cNvPr>
          <p:cNvSpPr/>
          <p:nvPr/>
        </p:nvSpPr>
        <p:spPr>
          <a:xfrm>
            <a:off x="170975" y="3377005"/>
            <a:ext cx="1437684" cy="272665"/>
          </a:xfrm>
          <a:prstGeom prst="roundRec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a:ea typeface="Meiryo UI"/>
                <a:cs typeface="+mn-cs"/>
              </a:rPr>
              <a:t>個々の取組</a:t>
            </a:r>
          </a:p>
        </p:txBody>
      </p:sp>
      <p:sp>
        <p:nvSpPr>
          <p:cNvPr id="21" name="テキスト ボックス 20">
            <a:extLst>
              <a:ext uri="{FF2B5EF4-FFF2-40B4-BE49-F238E27FC236}">
                <a16:creationId xmlns:a16="http://schemas.microsoft.com/office/drawing/2014/main" id="{B602D9DE-9873-B31E-2C56-4D51EC94BB8A}"/>
              </a:ext>
            </a:extLst>
          </p:cNvPr>
          <p:cNvSpPr txBox="1"/>
          <p:nvPr/>
        </p:nvSpPr>
        <p:spPr>
          <a:xfrm>
            <a:off x="1641477" y="6585187"/>
            <a:ext cx="3461746" cy="215444"/>
          </a:xfrm>
          <a:prstGeom prst="rect">
            <a:avLst/>
          </a:prstGeom>
          <a:noFill/>
        </p:spPr>
        <p:txBody>
          <a:bodyPr wrap="square">
            <a:spAutoFit/>
          </a:bodyPr>
          <a:lstStyle/>
          <a:p>
            <a:r>
              <a:rPr lang="ja-JP" altLang="en-US" sz="800" dirty="0">
                <a:hlinkClick r:id="rId13"/>
              </a:rPr>
              <a:t>Position PaperDesign-Principles-for-Data-Spaces</a:t>
            </a:r>
            <a:r>
              <a:rPr lang="ja-JP" altLang="en-US" sz="800" dirty="0"/>
              <a:t>を参考に作成</a:t>
            </a:r>
          </a:p>
        </p:txBody>
      </p:sp>
    </p:spTree>
    <p:extLst>
      <p:ext uri="{BB962C8B-B14F-4D97-AF65-F5344CB8AC3E}">
        <p14:creationId xmlns:p14="http://schemas.microsoft.com/office/powerpoint/2010/main" val="868692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C0A07CD-6CAC-2635-9316-488A159BFBF7}"/>
              </a:ext>
            </a:extLst>
          </p:cNvPr>
          <p:cNvSpPr>
            <a:spLocks noGrp="1"/>
          </p:cNvSpPr>
          <p:nvPr>
            <p:ph type="title"/>
          </p:nvPr>
        </p:nvSpPr>
        <p:spPr>
          <a:xfrm>
            <a:off x="656453" y="233875"/>
            <a:ext cx="11006682" cy="676276"/>
          </a:xfrm>
        </p:spPr>
        <p:txBody>
          <a:bodyPr/>
          <a:lstStyle/>
          <a:p>
            <a:r>
              <a:rPr lang="ja-JP" altLang="en-US" noProof="1"/>
              <a:t>参考：</a:t>
            </a:r>
            <a:r>
              <a:rPr lang="en-US" altLang="ja-JP" noProof="1"/>
              <a:t>EU</a:t>
            </a:r>
            <a:r>
              <a:rPr lang="ja-JP" altLang="en-US" noProof="1"/>
              <a:t>のデータスペース関連予算規模・事例数</a:t>
            </a:r>
            <a:endParaRPr lang="ja-JP" altLang="en-US" dirty="0"/>
          </a:p>
        </p:txBody>
      </p:sp>
      <p:sp>
        <p:nvSpPr>
          <p:cNvPr id="2" name="スライド番号プレースホルダー 3">
            <a:extLst>
              <a:ext uri="{FF2B5EF4-FFF2-40B4-BE49-F238E27FC236}">
                <a16:creationId xmlns:a16="http://schemas.microsoft.com/office/drawing/2014/main" id="{B38FCFC9-0538-9E90-0CD3-70FBE2BF0BB3}"/>
              </a:ext>
            </a:extLst>
          </p:cNvPr>
          <p:cNvSpPr>
            <a:spLocks noGrp="1"/>
          </p:cNvSpPr>
          <p:nvPr>
            <p:ph type="sldNum" sz="quarter" idx="12"/>
          </p:nvPr>
        </p:nvSpPr>
        <p:spPr>
          <a:xfrm>
            <a:off x="9227864" y="6454031"/>
            <a:ext cx="2844800" cy="28733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pic>
        <p:nvPicPr>
          <p:cNvPr id="1026" name="Picture 2" descr="EU 旗 欧州連合 vector de Stock | Adobe Stock">
            <a:extLst>
              <a:ext uri="{FF2B5EF4-FFF2-40B4-BE49-F238E27FC236}">
                <a16:creationId xmlns:a16="http://schemas.microsoft.com/office/drawing/2014/main" id="{A31E41C1-828C-2C38-0624-2D02A16EE61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556" b="90000" l="5709" r="92265">
                        <a14:foregroundMark x1="8471" y1="11389" x2="8471" y2="11389"/>
                        <a14:foregroundMark x1="45488" y1="6111" x2="45488" y2="6111"/>
                        <a14:foregroundMark x1="92449" y1="53333" x2="92449" y2="53333"/>
                        <a14:foregroundMark x1="5709" y1="89722" x2="5709" y2="89722"/>
                      </a14:backgroundRemoval>
                    </a14:imgEffect>
                  </a14:imgLayer>
                </a14:imgProps>
              </a:ext>
              <a:ext uri="{28A0092B-C50C-407E-A947-70E740481C1C}">
                <a14:useLocalDpi xmlns:a14="http://schemas.microsoft.com/office/drawing/2010/main" val="0"/>
              </a:ext>
            </a:extLst>
          </a:blip>
          <a:srcRect/>
          <a:stretch>
            <a:fillRect/>
          </a:stretch>
        </p:blipFill>
        <p:spPr bwMode="auto">
          <a:xfrm>
            <a:off x="5305994" y="2389546"/>
            <a:ext cx="1046766" cy="693988"/>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a:extLst>
              <a:ext uri="{FF2B5EF4-FFF2-40B4-BE49-F238E27FC236}">
                <a16:creationId xmlns:a16="http://schemas.microsoft.com/office/drawing/2014/main" id="{943708E3-9273-583C-4D95-251BFD6D6EFD}"/>
              </a:ext>
            </a:extLst>
          </p:cNvPr>
          <p:cNvSpPr txBox="1"/>
          <p:nvPr/>
        </p:nvSpPr>
        <p:spPr>
          <a:xfrm>
            <a:off x="658813" y="2517780"/>
            <a:ext cx="445505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3200" b="1" dirty="0">
                <a:solidFill>
                  <a:prstClr val="black"/>
                </a:solidFill>
                <a:latin typeface="Meiryo UI" panose="020B0604030504040204" pitchFamily="50" charset="-128"/>
                <a:ea typeface="Meiryo UI" panose="020B0604030504040204" pitchFamily="50" charset="-128"/>
              </a:rPr>
              <a:t>予算</a:t>
            </a: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額　</a:t>
            </a:r>
            <a:endParaRPr kumimoji="1" lang="en-US" altLang="ja-JP"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テキスト ボックス 20">
            <a:extLst>
              <a:ext uri="{FF2B5EF4-FFF2-40B4-BE49-F238E27FC236}">
                <a16:creationId xmlns:a16="http://schemas.microsoft.com/office/drawing/2014/main" id="{419D30B4-8D2A-3BD3-57FF-47718D419313}"/>
              </a:ext>
            </a:extLst>
          </p:cNvPr>
          <p:cNvSpPr txBox="1"/>
          <p:nvPr/>
        </p:nvSpPr>
        <p:spPr>
          <a:xfrm>
            <a:off x="6347748" y="1852168"/>
            <a:ext cx="467585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事例が急拡大</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2" name="正方形/長方形 21">
            <a:extLst>
              <a:ext uri="{FF2B5EF4-FFF2-40B4-BE49-F238E27FC236}">
                <a16:creationId xmlns:a16="http://schemas.microsoft.com/office/drawing/2014/main" id="{9F963F35-A991-D395-CD9A-55462FA9E301}"/>
              </a:ext>
            </a:extLst>
          </p:cNvPr>
          <p:cNvSpPr/>
          <p:nvPr/>
        </p:nvSpPr>
        <p:spPr>
          <a:xfrm>
            <a:off x="641213" y="2286815"/>
            <a:ext cx="4472654" cy="3251969"/>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pic>
        <p:nvPicPr>
          <p:cNvPr id="36" name="グラフィックス 35" descr="硬貨 枠線">
            <a:extLst>
              <a:ext uri="{FF2B5EF4-FFF2-40B4-BE49-F238E27FC236}">
                <a16:creationId xmlns:a16="http://schemas.microsoft.com/office/drawing/2014/main" id="{BE8CB09D-F5C8-D036-4D5D-B389396EA6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9247" y="2460170"/>
            <a:ext cx="780067" cy="780067"/>
          </a:xfrm>
          <a:prstGeom prst="rect">
            <a:avLst/>
          </a:prstGeom>
        </p:spPr>
      </p:pic>
      <p:sp>
        <p:nvSpPr>
          <p:cNvPr id="37" name="テキスト ボックス 36">
            <a:extLst>
              <a:ext uri="{FF2B5EF4-FFF2-40B4-BE49-F238E27FC236}">
                <a16:creationId xmlns:a16="http://schemas.microsoft.com/office/drawing/2014/main" id="{7042AC94-990A-8DE7-07A8-78EF362816C6}"/>
              </a:ext>
            </a:extLst>
          </p:cNvPr>
          <p:cNvSpPr txBox="1"/>
          <p:nvPr/>
        </p:nvSpPr>
        <p:spPr>
          <a:xfrm>
            <a:off x="641213" y="3265966"/>
            <a:ext cx="447265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総額約</a:t>
            </a:r>
            <a:r>
              <a:rPr kumimoji="1" lang="en-US" altLang="ja-JP" sz="44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 13.4</a:t>
            </a:r>
            <a:r>
              <a:rPr kumimoji="1" lang="ja-JP" altLang="en-US" sz="40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億</a:t>
            </a:r>
            <a:r>
              <a:rPr kumimoji="1" lang="ja-JP" altLang="en-US" sz="36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ユーロ</a:t>
            </a:r>
            <a:endParaRPr kumimoji="1" lang="en-US" altLang="ja-JP" sz="36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　　</a:t>
            </a:r>
            <a:r>
              <a:rPr kumimoji="1" lang="en-US" altLang="ja-JP" sz="40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a:t>
            </a:r>
            <a:r>
              <a:rPr kumimoji="1" lang="ja-JP" altLang="en-US" sz="24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約</a:t>
            </a:r>
            <a:r>
              <a:rPr lang="en-US" altLang="ja-JP" sz="4000" dirty="0">
                <a:solidFill>
                  <a:srgbClr val="C00000"/>
                </a:solidFill>
                <a:latin typeface="Meiryo UI" panose="020B0604030504040204" pitchFamily="50" charset="-128"/>
                <a:ea typeface="Meiryo UI" panose="020B0604030504040204" pitchFamily="50" charset="-128"/>
              </a:rPr>
              <a:t>2,300</a:t>
            </a:r>
            <a:r>
              <a:rPr lang="ja-JP" altLang="en-US" sz="4000" dirty="0">
                <a:solidFill>
                  <a:srgbClr val="C00000"/>
                </a:solidFill>
                <a:latin typeface="Meiryo UI" panose="020B0604030504040204" pitchFamily="50" charset="-128"/>
                <a:ea typeface="Meiryo UI" panose="020B0604030504040204" pitchFamily="50" charset="-128"/>
              </a:rPr>
              <a:t>億</a:t>
            </a:r>
            <a:r>
              <a:rPr kumimoji="1" lang="ja-JP" altLang="en-US" sz="40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円</a:t>
            </a:r>
            <a:r>
              <a:rPr kumimoji="1" lang="en-US" altLang="ja-JP" sz="10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a:t>
            </a:r>
            <a:r>
              <a:rPr kumimoji="1" lang="en-US" altLang="ja-JP" sz="40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a:t>
            </a:r>
          </a:p>
        </p:txBody>
      </p:sp>
      <p:sp>
        <p:nvSpPr>
          <p:cNvPr id="38" name="テキスト ボックス 37">
            <a:extLst>
              <a:ext uri="{FF2B5EF4-FFF2-40B4-BE49-F238E27FC236}">
                <a16:creationId xmlns:a16="http://schemas.microsoft.com/office/drawing/2014/main" id="{0C79FA49-118A-4544-95E2-3107B1B1E22F}"/>
              </a:ext>
            </a:extLst>
          </p:cNvPr>
          <p:cNvSpPr txBox="1"/>
          <p:nvPr/>
        </p:nvSpPr>
        <p:spPr>
          <a:xfrm>
            <a:off x="3232843" y="5129710"/>
            <a:ext cx="188224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※1</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ユーロ＝</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170</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円で換算</a:t>
            </a:r>
          </a:p>
        </p:txBody>
      </p:sp>
      <p:sp>
        <p:nvSpPr>
          <p:cNvPr id="41" name="テキスト ボックス 40">
            <a:extLst>
              <a:ext uri="{FF2B5EF4-FFF2-40B4-BE49-F238E27FC236}">
                <a16:creationId xmlns:a16="http://schemas.microsoft.com/office/drawing/2014/main" id="{5571FCFF-2AE6-15C9-D10C-0CE3960A86FF}"/>
              </a:ext>
            </a:extLst>
          </p:cNvPr>
          <p:cNvSpPr txBox="1"/>
          <p:nvPr/>
        </p:nvSpPr>
        <p:spPr>
          <a:xfrm>
            <a:off x="1501139" y="4618854"/>
            <a:ext cx="331110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2010</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(14</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年間</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42" name="正方形/長方形 41">
            <a:extLst>
              <a:ext uri="{FF2B5EF4-FFF2-40B4-BE49-F238E27FC236}">
                <a16:creationId xmlns:a16="http://schemas.microsoft.com/office/drawing/2014/main" id="{74A88B3B-E5C6-3455-E753-010F02A12779}"/>
              </a:ext>
            </a:extLst>
          </p:cNvPr>
          <p:cNvSpPr/>
          <p:nvPr/>
        </p:nvSpPr>
        <p:spPr>
          <a:xfrm>
            <a:off x="6449348" y="2302798"/>
            <a:ext cx="4472654" cy="3251969"/>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43" name="テキスト ボックス 42">
            <a:extLst>
              <a:ext uri="{FF2B5EF4-FFF2-40B4-BE49-F238E27FC236}">
                <a16:creationId xmlns:a16="http://schemas.microsoft.com/office/drawing/2014/main" id="{210053EF-6B34-3D00-0D52-84B15C129802}"/>
              </a:ext>
            </a:extLst>
          </p:cNvPr>
          <p:cNvSpPr txBox="1"/>
          <p:nvPr/>
        </p:nvSpPr>
        <p:spPr>
          <a:xfrm>
            <a:off x="625171" y="1899959"/>
            <a:ext cx="467585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巨額資金の投入</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4" name="テキスト ボックス 43">
            <a:extLst>
              <a:ext uri="{FF2B5EF4-FFF2-40B4-BE49-F238E27FC236}">
                <a16:creationId xmlns:a16="http://schemas.microsoft.com/office/drawing/2014/main" id="{870D8AC2-0A36-41E5-DF44-0727266B7A54}"/>
              </a:ext>
            </a:extLst>
          </p:cNvPr>
          <p:cNvSpPr txBox="1"/>
          <p:nvPr/>
        </p:nvSpPr>
        <p:spPr>
          <a:xfrm>
            <a:off x="6449348" y="2548251"/>
            <a:ext cx="447265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事例</a:t>
            </a:r>
            <a:endParaRPr kumimoji="1" lang="en-US" altLang="ja-JP"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8" name="テキスト ボックス 47">
            <a:extLst>
              <a:ext uri="{FF2B5EF4-FFF2-40B4-BE49-F238E27FC236}">
                <a16:creationId xmlns:a16="http://schemas.microsoft.com/office/drawing/2014/main" id="{50490066-50AF-8735-DDAC-B1E2AC60C131}"/>
              </a:ext>
            </a:extLst>
          </p:cNvPr>
          <p:cNvSpPr txBox="1"/>
          <p:nvPr/>
        </p:nvSpPr>
        <p:spPr>
          <a:xfrm>
            <a:off x="6426023" y="3429000"/>
            <a:ext cx="447265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約</a:t>
            </a:r>
            <a:r>
              <a:rPr lang="en-US" altLang="ja-JP" sz="4400" b="1" dirty="0">
                <a:solidFill>
                  <a:srgbClr val="C00000"/>
                </a:solidFill>
                <a:latin typeface="Meiryo UI" panose="020B0604030504040204" pitchFamily="50" charset="-128"/>
                <a:ea typeface="Meiryo UI" panose="020B0604030504040204" pitchFamily="50" charset="-128"/>
              </a:rPr>
              <a:t> 145 </a:t>
            </a:r>
            <a:r>
              <a:rPr kumimoji="1" lang="ja-JP" altLang="en-US" sz="40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件</a:t>
            </a:r>
            <a:endParaRPr kumimoji="1" lang="en-US" altLang="ja-JP" sz="40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endParaRPr>
          </a:p>
        </p:txBody>
      </p:sp>
      <p:sp>
        <p:nvSpPr>
          <p:cNvPr id="50" name="テキスト ボックス 49">
            <a:extLst>
              <a:ext uri="{FF2B5EF4-FFF2-40B4-BE49-F238E27FC236}">
                <a16:creationId xmlns:a16="http://schemas.microsoft.com/office/drawing/2014/main" id="{5E5E2EEF-7A35-DF1D-E1C4-C77A94B8C2E2}"/>
              </a:ext>
            </a:extLst>
          </p:cNvPr>
          <p:cNvSpPr txBox="1"/>
          <p:nvPr/>
        </p:nvSpPr>
        <p:spPr>
          <a:xfrm>
            <a:off x="9357360" y="4059625"/>
            <a:ext cx="166624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54" name="グラフィックス 53" descr="都市 枠線">
            <a:extLst>
              <a:ext uri="{FF2B5EF4-FFF2-40B4-BE49-F238E27FC236}">
                <a16:creationId xmlns:a16="http://schemas.microsoft.com/office/drawing/2014/main" id="{E5561CA6-9477-DDAF-1A95-DD6B963C7F3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03527" y="2384342"/>
            <a:ext cx="914400" cy="914400"/>
          </a:xfrm>
          <a:prstGeom prst="rect">
            <a:avLst/>
          </a:prstGeom>
        </p:spPr>
      </p:pic>
      <p:sp>
        <p:nvSpPr>
          <p:cNvPr id="3" name="テキスト ボックス 2">
            <a:extLst>
              <a:ext uri="{FF2B5EF4-FFF2-40B4-BE49-F238E27FC236}">
                <a16:creationId xmlns:a16="http://schemas.microsoft.com/office/drawing/2014/main" id="{94233B37-C6B6-2128-C237-726E83328576}"/>
              </a:ext>
            </a:extLst>
          </p:cNvPr>
          <p:cNvSpPr txBox="1"/>
          <p:nvPr/>
        </p:nvSpPr>
        <p:spPr>
          <a:xfrm>
            <a:off x="345385" y="1272753"/>
            <a:ext cx="1131775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222222"/>
                </a:solidFill>
                <a:effectLst/>
                <a:uLnTx/>
                <a:uFillTx/>
                <a:latin typeface="Meiryo UI"/>
                <a:ea typeface="Meiryo UI"/>
                <a:cs typeface="+mn-cs"/>
              </a:rPr>
              <a:t>■官民問わず</a:t>
            </a:r>
            <a:r>
              <a:rPr kumimoji="1" lang="ja-JP" altLang="en-US" sz="2400" i="0" u="none" strike="noStrike" kern="1200" cap="none" spc="0" normalizeH="0" baseline="0" noProof="0" dirty="0">
                <a:ln>
                  <a:noFill/>
                </a:ln>
                <a:solidFill>
                  <a:srgbClr val="C00000"/>
                </a:solidFill>
                <a:effectLst/>
                <a:uLnTx/>
                <a:uFillTx/>
                <a:latin typeface="Meiryo UI"/>
                <a:ea typeface="Meiryo UI"/>
                <a:cs typeface="+mn-cs"/>
              </a:rPr>
              <a:t>巨額資金</a:t>
            </a:r>
            <a:r>
              <a:rPr kumimoji="1" lang="ja-JP" altLang="en-US" sz="2400" i="0" u="none" strike="noStrike" kern="1200" cap="none" spc="0" normalizeH="0" baseline="0" noProof="0" dirty="0">
                <a:ln>
                  <a:noFill/>
                </a:ln>
                <a:solidFill>
                  <a:srgbClr val="222222"/>
                </a:solidFill>
                <a:effectLst/>
                <a:uLnTx/>
                <a:uFillTx/>
                <a:latin typeface="Meiryo UI"/>
                <a:ea typeface="Meiryo UI"/>
                <a:cs typeface="+mn-cs"/>
              </a:rPr>
              <a:t>が投入され、</a:t>
            </a:r>
            <a:r>
              <a:rPr kumimoji="1" lang="ja-JP" altLang="en-US" sz="2400" i="0" u="none" strike="noStrike" kern="1200" cap="none" spc="0" normalizeH="0" baseline="0" noProof="0" dirty="0">
                <a:ln>
                  <a:noFill/>
                </a:ln>
                <a:solidFill>
                  <a:srgbClr val="C00000"/>
                </a:solidFill>
                <a:effectLst/>
                <a:uLnTx/>
                <a:uFillTx/>
                <a:latin typeface="Meiryo UI"/>
                <a:ea typeface="Meiryo UI"/>
                <a:cs typeface="+mn-cs"/>
              </a:rPr>
              <a:t>大規模</a:t>
            </a:r>
            <a:r>
              <a:rPr kumimoji="1" lang="ja-JP" altLang="en-US" sz="2400" i="0" u="none" strike="noStrike" kern="1200" cap="none" spc="0" normalizeH="0" baseline="0" noProof="0" dirty="0">
                <a:ln>
                  <a:noFill/>
                </a:ln>
                <a:solidFill>
                  <a:srgbClr val="222222"/>
                </a:solidFill>
                <a:effectLst/>
                <a:uLnTx/>
                <a:uFillTx/>
                <a:latin typeface="Meiryo UI"/>
                <a:ea typeface="Meiryo UI"/>
                <a:cs typeface="+mn-cs"/>
              </a:rPr>
              <a:t>なデータスペースの整備が</a:t>
            </a:r>
            <a:r>
              <a:rPr kumimoji="1" lang="ja-JP" altLang="en-US" sz="2400" i="0" u="none" strike="noStrike" kern="1200" cap="none" spc="0" normalizeH="0" baseline="0" noProof="0" dirty="0">
                <a:ln>
                  <a:noFill/>
                </a:ln>
                <a:solidFill>
                  <a:srgbClr val="C00000"/>
                </a:solidFill>
                <a:effectLst/>
                <a:uLnTx/>
                <a:uFillTx/>
                <a:latin typeface="Meiryo UI"/>
                <a:ea typeface="Meiryo UI"/>
                <a:cs typeface="+mn-cs"/>
              </a:rPr>
              <a:t>急速</a:t>
            </a:r>
            <a:r>
              <a:rPr kumimoji="1" lang="ja-JP" altLang="en-US" sz="2400" i="0" u="none" strike="noStrike" kern="1200" cap="none" spc="0" normalizeH="0" baseline="0" noProof="0" dirty="0">
                <a:ln>
                  <a:noFill/>
                </a:ln>
                <a:solidFill>
                  <a:srgbClr val="222222"/>
                </a:solidFill>
                <a:effectLst/>
                <a:uLnTx/>
                <a:uFillTx/>
                <a:latin typeface="Meiryo UI"/>
                <a:ea typeface="Meiryo UI"/>
                <a:cs typeface="+mn-cs"/>
              </a:rPr>
              <a:t>に進む</a:t>
            </a:r>
            <a:endParaRPr kumimoji="1" lang="ja-JP" altLang="en-US" sz="240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 name="テキスト ボックス 3">
            <a:extLst>
              <a:ext uri="{FF2B5EF4-FFF2-40B4-BE49-F238E27FC236}">
                <a16:creationId xmlns:a16="http://schemas.microsoft.com/office/drawing/2014/main" id="{0F953A66-0011-7EEC-DB9B-11A5F4BAE3E0}"/>
              </a:ext>
            </a:extLst>
          </p:cNvPr>
          <p:cNvSpPr txBox="1"/>
          <p:nvPr/>
        </p:nvSpPr>
        <p:spPr>
          <a:xfrm>
            <a:off x="6449348" y="5595032"/>
            <a:ext cx="2873442" cy="215444"/>
          </a:xfrm>
          <a:prstGeom prst="rect">
            <a:avLst/>
          </a:prstGeom>
          <a:noFill/>
        </p:spPr>
        <p:txBody>
          <a:bodyPr wrap="square">
            <a:spAutoFit/>
          </a:bodyPr>
          <a:lstStyle/>
          <a:p>
            <a:r>
              <a:rPr lang="ja-JP" altLang="en-US" sz="800" dirty="0"/>
              <a:t>出典：</a:t>
            </a:r>
            <a:r>
              <a:rPr lang="en-US" altLang="ja-JP" sz="800" dirty="0">
                <a:hlinkClick r:id="rId9"/>
              </a:rPr>
              <a:t>The-Data-Spaces-Radar</a:t>
            </a:r>
            <a:endParaRPr lang="ja-JP" altLang="en-US" sz="800" dirty="0"/>
          </a:p>
        </p:txBody>
      </p:sp>
      <p:sp>
        <p:nvSpPr>
          <p:cNvPr id="9" name="テキスト ボックス 8">
            <a:extLst>
              <a:ext uri="{FF2B5EF4-FFF2-40B4-BE49-F238E27FC236}">
                <a16:creationId xmlns:a16="http://schemas.microsoft.com/office/drawing/2014/main" id="{83638B10-C7EB-3416-EE6E-735472E63A42}"/>
              </a:ext>
            </a:extLst>
          </p:cNvPr>
          <p:cNvSpPr txBox="1"/>
          <p:nvPr/>
        </p:nvSpPr>
        <p:spPr>
          <a:xfrm>
            <a:off x="658813" y="5608460"/>
            <a:ext cx="3400421" cy="338554"/>
          </a:xfrm>
          <a:prstGeom prst="rect">
            <a:avLst/>
          </a:prstGeom>
          <a:noFill/>
        </p:spPr>
        <p:txBody>
          <a:bodyPr wrap="square">
            <a:spAutoFit/>
          </a:bodyPr>
          <a:lstStyle/>
          <a:p>
            <a:r>
              <a:rPr lang="en-US" altLang="ja-JP" sz="800" dirty="0">
                <a:hlinkClick r:id="rId10"/>
              </a:rPr>
              <a:t>EUR-Lex</a:t>
            </a:r>
            <a:r>
              <a:rPr lang="ja-JP" altLang="en-US" sz="800" dirty="0"/>
              <a:t>などを元に</a:t>
            </a:r>
            <a:r>
              <a:rPr kumimoji="1" lang="en-US" altLang="ja-JP" sz="800" b="0" i="0" u="none" strike="noStrike" kern="1200" cap="none" spc="0" normalizeH="0" baseline="0" noProof="0" dirty="0">
                <a:ln>
                  <a:noFill/>
                </a:ln>
                <a:solidFill>
                  <a:prstClr val="black"/>
                </a:solidFill>
                <a:effectLst/>
                <a:uLnTx/>
                <a:uFillTx/>
                <a:latin typeface="Meiryo UI"/>
                <a:ea typeface="Meiryo UI"/>
                <a:cs typeface="+mn-cs"/>
              </a:rPr>
              <a:t>IPA</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で算出　</a:t>
            </a:r>
          </a:p>
          <a:p>
            <a:endParaRPr lang="ja-JP" altLang="en-US" sz="800" dirty="0"/>
          </a:p>
        </p:txBody>
      </p:sp>
    </p:spTree>
    <p:extLst>
      <p:ext uri="{BB962C8B-B14F-4D97-AF65-F5344CB8AC3E}">
        <p14:creationId xmlns:p14="http://schemas.microsoft.com/office/powerpoint/2010/main" val="3734297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プレースホルダー 8">
            <a:extLst>
              <a:ext uri="{FF2B5EF4-FFF2-40B4-BE49-F238E27FC236}">
                <a16:creationId xmlns:a16="http://schemas.microsoft.com/office/drawing/2014/main" id="{E3CCF5C8-8D4A-ACDB-D004-796CE3169C1A}"/>
              </a:ext>
            </a:extLst>
          </p:cNvPr>
          <p:cNvSpPr>
            <a:spLocks noGrp="1"/>
          </p:cNvSpPr>
          <p:nvPr>
            <p:ph type="body" idx="1"/>
          </p:nvPr>
        </p:nvSpPr>
        <p:spPr/>
        <p:txBody>
          <a:bodyPr/>
          <a:lstStyle/>
          <a:p>
            <a:r>
              <a:rPr lang="ja-JP" altLang="en-US" dirty="0"/>
              <a:t>データスペースとは</a:t>
            </a:r>
          </a:p>
        </p:txBody>
      </p:sp>
      <p:sp>
        <p:nvSpPr>
          <p:cNvPr id="2" name="スライド番号プレースホルダー 1">
            <a:extLst>
              <a:ext uri="{FF2B5EF4-FFF2-40B4-BE49-F238E27FC236}">
                <a16:creationId xmlns:a16="http://schemas.microsoft.com/office/drawing/2014/main" id="{5F5C04A6-7DCA-A2D4-D45D-62C3D827491C}"/>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9</a:t>
            </a:fld>
            <a:endParaRPr lang="ja-JP" altLang="en-US"/>
          </a:p>
        </p:txBody>
      </p:sp>
    </p:spTree>
    <p:extLst>
      <p:ext uri="{BB962C8B-B14F-4D97-AF65-F5344CB8AC3E}">
        <p14:creationId xmlns:p14="http://schemas.microsoft.com/office/powerpoint/2010/main" val="1281740209"/>
      </p:ext>
    </p:extLst>
  </p:cSld>
  <p:clrMapOvr>
    <a:masterClrMapping/>
  </p:clrMapOvr>
</p:sld>
</file>

<file path=ppt/theme/theme1.xml><?xml version="1.0" encoding="utf-8"?>
<a:theme xmlns:a="http://schemas.openxmlformats.org/drawingml/2006/main" name="IPA2004">
  <a:themeElements>
    <a:clrScheme name="IPA2023">
      <a:dk1>
        <a:srgbClr val="24235C"/>
      </a:dk1>
      <a:lt1>
        <a:srgbClr val="FFFFFF"/>
      </a:lt1>
      <a:dk2>
        <a:srgbClr val="000000"/>
      </a:dk2>
      <a:lt2>
        <a:srgbClr val="808080"/>
      </a:lt2>
      <a:accent1>
        <a:srgbClr val="24235C"/>
      </a:accent1>
      <a:accent2>
        <a:srgbClr val="FF0000"/>
      </a:accent2>
      <a:accent3>
        <a:srgbClr val="FFC000"/>
      </a:accent3>
      <a:accent4>
        <a:srgbClr val="FFFF00"/>
      </a:accent4>
      <a:accent5>
        <a:srgbClr val="00B050"/>
      </a:accent5>
      <a:accent6>
        <a:srgbClr val="0066FF"/>
      </a:accent6>
      <a:hlink>
        <a:srgbClr val="0066FF"/>
      </a:hlink>
      <a:folHlink>
        <a:srgbClr val="C00000"/>
      </a:folHlink>
    </a:clrScheme>
    <a:fontScheme name="IPA">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lnRef>
        <a:fillRef idx="1">
          <a:schemeClr val="lt1"/>
        </a:fillRef>
        <a:effectRef idx="0">
          <a:schemeClr val="accent1"/>
        </a:effectRef>
        <a:fontRef idx="minor">
          <a:schemeClr val="dk1"/>
        </a:fontRef>
      </a:style>
    </a:spDef>
  </a:objectDefaults>
  <a:extraClrSchemeLst>
    <a:extraClrScheme>
      <a:clrScheme name="IPA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A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A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A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A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A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A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A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A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A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A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A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E746DE13-5209-4467-86BE-12B5E6CAEC1B}" vid="{FD8A97E5-9FF1-4310-BE27-C8B51DCC8A82}"/>
    </a:ext>
  </a:extLst>
</a:theme>
</file>

<file path=ppt/theme/theme2.xml><?xml version="1.0" encoding="utf-8"?>
<a:theme xmlns:a="http://schemas.openxmlformats.org/drawingml/2006/main" name="1_IPA200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PA">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PA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A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A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A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A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A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A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A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A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A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A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A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30805データスペース全体像整理" id="{C9731D2C-B3D4-47EF-863D-2210CC0D4301}" vid="{BE3E8DF1-C807-4C62-B961-66EBA7C07041}"/>
    </a:ext>
  </a:extLst>
</a:theme>
</file>

<file path=ppt/theme/theme3.xml><?xml version="1.0" encoding="utf-8"?>
<a:theme xmlns:a="http://schemas.openxmlformats.org/drawingml/2006/main" name="2_IPA2004">
  <a:themeElements>
    <a:clrScheme name="IPA2023">
      <a:dk1>
        <a:srgbClr val="24235C"/>
      </a:dk1>
      <a:lt1>
        <a:srgbClr val="FFFFFF"/>
      </a:lt1>
      <a:dk2>
        <a:srgbClr val="000000"/>
      </a:dk2>
      <a:lt2>
        <a:srgbClr val="808080"/>
      </a:lt2>
      <a:accent1>
        <a:srgbClr val="24235C"/>
      </a:accent1>
      <a:accent2>
        <a:srgbClr val="FF0000"/>
      </a:accent2>
      <a:accent3>
        <a:srgbClr val="FFC000"/>
      </a:accent3>
      <a:accent4>
        <a:srgbClr val="FFFF00"/>
      </a:accent4>
      <a:accent5>
        <a:srgbClr val="00B050"/>
      </a:accent5>
      <a:accent6>
        <a:srgbClr val="0066FF"/>
      </a:accent6>
      <a:hlink>
        <a:srgbClr val="0066FF"/>
      </a:hlink>
      <a:folHlink>
        <a:srgbClr val="C00000"/>
      </a:folHlink>
    </a:clrScheme>
    <a:fontScheme name="IPA">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PA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A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A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A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A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A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A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A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A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A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A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A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30805データスペース全体像整理" id="{C9731D2C-B3D4-47EF-863D-2210CC0D4301}" vid="{BE3E8DF1-C807-4C62-B961-66EBA7C07041}"/>
    </a:ext>
  </a:extLst>
</a:theme>
</file>

<file path=ppt/theme/theme4.xml><?xml version="1.0" encoding="utf-8"?>
<a:theme xmlns:a="http://schemas.openxmlformats.org/drawingml/2006/main" name="3_IPA200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PA">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PA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A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A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A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A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A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A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A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A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A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A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A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075B02A6-4DEF-C246-BE24-F9E800A8C82F}" vid="{1679C46A-7B30-8D4D-90A5-BF53D5C35884}"/>
    </a:ext>
  </a:extLst>
</a:theme>
</file>

<file path=ppt/theme/theme5.xml><?xml version="1.0" encoding="utf-8"?>
<a:theme xmlns:a="http://schemas.openxmlformats.org/drawingml/2006/main" name="4_IPA2004">
  <a:themeElements>
    <a:clrScheme name="IPA2023">
      <a:dk1>
        <a:srgbClr val="24235C"/>
      </a:dk1>
      <a:lt1>
        <a:srgbClr val="FFFFFF"/>
      </a:lt1>
      <a:dk2>
        <a:srgbClr val="000000"/>
      </a:dk2>
      <a:lt2>
        <a:srgbClr val="808080"/>
      </a:lt2>
      <a:accent1>
        <a:srgbClr val="24235C"/>
      </a:accent1>
      <a:accent2>
        <a:srgbClr val="FF0000"/>
      </a:accent2>
      <a:accent3>
        <a:srgbClr val="FFC000"/>
      </a:accent3>
      <a:accent4>
        <a:srgbClr val="FFFF00"/>
      </a:accent4>
      <a:accent5>
        <a:srgbClr val="00B050"/>
      </a:accent5>
      <a:accent6>
        <a:srgbClr val="0066FF"/>
      </a:accent6>
      <a:hlink>
        <a:srgbClr val="0066FF"/>
      </a:hlink>
      <a:folHlink>
        <a:srgbClr val="C00000"/>
      </a:folHlink>
    </a:clrScheme>
    <a:fontScheme name="IPA">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PA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A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A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A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A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A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A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A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A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A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A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A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30805データスペース全体像整理" id="{C9731D2C-B3D4-47EF-863D-2210CC0D4301}" vid="{BE3E8DF1-C807-4C62-B961-66EBA7C07041}"/>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データスペース入門編</Template>
  <TotalTime>0</TotalTime>
  <Words>11711</Words>
  <PresentationFormat>ワイド画面</PresentationFormat>
  <Paragraphs>1620</Paragraphs>
  <Slides>54</Slides>
  <Notes>54</Notes>
  <HiddenSlides>0</HiddenSlides>
  <MMClips>0</MMClips>
  <ScaleCrop>false</ScaleCrop>
  <HeadingPairs>
    <vt:vector size="6" baseType="variant">
      <vt:variant>
        <vt:lpstr>使用されているフォント</vt:lpstr>
      </vt:variant>
      <vt:variant>
        <vt:i4>10</vt:i4>
      </vt:variant>
      <vt:variant>
        <vt:lpstr>テーマ</vt:lpstr>
      </vt:variant>
      <vt:variant>
        <vt:i4>5</vt:i4>
      </vt:variant>
      <vt:variant>
        <vt:lpstr>スライド タイトル</vt:lpstr>
      </vt:variant>
      <vt:variant>
        <vt:i4>54</vt:i4>
      </vt:variant>
    </vt:vector>
  </HeadingPairs>
  <TitlesOfParts>
    <vt:vector size="69" baseType="lpstr">
      <vt:lpstr>FujitsuInfinityPro-Regular</vt:lpstr>
      <vt:lpstr>Meiryo UI</vt:lpstr>
      <vt:lpstr>MeiryoUI</vt:lpstr>
      <vt:lpstr>Noto Sans JP</vt:lpstr>
      <vt:lpstr>Söhne</vt:lpstr>
      <vt:lpstr>ヒラギノ角ゴ Pro W3</vt:lpstr>
      <vt:lpstr>メイリオ</vt:lpstr>
      <vt:lpstr>游ゴシック</vt:lpstr>
      <vt:lpstr>Arial</vt:lpstr>
      <vt:lpstr>Wingdings</vt:lpstr>
      <vt:lpstr>IPA2004</vt:lpstr>
      <vt:lpstr>1_IPA2004</vt:lpstr>
      <vt:lpstr>2_IPA2004</vt:lpstr>
      <vt:lpstr>3_IPA2004</vt:lpstr>
      <vt:lpstr>4_IPA2004</vt:lpstr>
      <vt:lpstr>PowerPoint プレゼンテーション</vt:lpstr>
      <vt:lpstr>本資料について</vt:lpstr>
      <vt:lpstr>目次</vt:lpstr>
      <vt:lpstr>第１部　概要編</vt:lpstr>
      <vt:lpstr>PowerPoint プレゼンテーション</vt:lpstr>
      <vt:lpstr>海外のデータスペースの取組</vt:lpstr>
      <vt:lpstr>EUと日本のデータスペースアプローチ　　</vt:lpstr>
      <vt:lpstr>参考：EUのデータスペース関連予算規模・事例数</vt:lpstr>
      <vt:lpstr>PowerPoint プレゼンテーション</vt:lpstr>
      <vt:lpstr>データスペースとは</vt:lpstr>
      <vt:lpstr>データスペースのメリット　</vt:lpstr>
      <vt:lpstr>データスペースが持つ攻めと守りの側面</vt:lpstr>
      <vt:lpstr>データ活用の課題とデータスペースによる実現　</vt:lpstr>
      <vt:lpstr>データスペースのデータ連携イメージ</vt:lpstr>
      <vt:lpstr>データスペースの特徴</vt:lpstr>
      <vt:lpstr>データスペースにはデジタル基盤が必要</vt:lpstr>
      <vt:lpstr>データスペースを支えるデジタル基盤とは</vt:lpstr>
      <vt:lpstr>デジタル基盤を利用したデータスペースの共通化　</vt:lpstr>
      <vt:lpstr>参考：データスペースを構成するアーキテクチャ全体像　</vt:lpstr>
      <vt:lpstr>データスペースの対象領域</vt:lpstr>
      <vt:lpstr>グローバルな視点の重要性</vt:lpstr>
      <vt:lpstr>データスペースは、キラーコンテンツがあると進めやすい</vt:lpstr>
      <vt:lpstr>参考：キラーコンテンツ技術(例)</vt:lpstr>
      <vt:lpstr>データ連携による新たなビジネスの創出</vt:lpstr>
      <vt:lpstr>PowerPoint プレゼンテーション</vt:lpstr>
      <vt:lpstr>EUのデータスペース構築の役割分担</vt:lpstr>
      <vt:lpstr>EUデータスペース支援体制</vt:lpstr>
      <vt:lpstr>国内のデータスペース構築の役割分担</vt:lpstr>
      <vt:lpstr>国内データスペース支援体制</vt:lpstr>
      <vt:lpstr>PowerPoint プレゼンテーション</vt:lpstr>
      <vt:lpstr>国内事例① スーパーシティ構想(大阪府)</vt:lpstr>
      <vt:lpstr>国内事例① スーパーシティ構想(大阪府) 全体像</vt:lpstr>
      <vt:lpstr>国内事例② マーケティング最適化(札幌市)</vt:lpstr>
      <vt:lpstr>国内事例② マーケティング最適化(札幌市) 全体像</vt:lpstr>
      <vt:lpstr>国内事例③ 追跡可能なデータ収集(自治体・民間企業)</vt:lpstr>
      <vt:lpstr>国内事例③ 追跡可能なデータ収集(自治体・民間企業) 全体像</vt:lpstr>
      <vt:lpstr>海外事例　Catena-X (自動車関連分野)</vt:lpstr>
      <vt:lpstr>想定ケース①　マーケティングの強化</vt:lpstr>
      <vt:lpstr>想定ケース②　貿易の生産・運輸のトータル計画</vt:lpstr>
      <vt:lpstr>第２部　技術編</vt:lpstr>
      <vt:lpstr>PowerPoint プレゼンテーション</vt:lpstr>
      <vt:lpstr>デジタル基盤(プラットフォーム)とは</vt:lpstr>
      <vt:lpstr>デジタル基盤(プラットフォーム)とは</vt:lpstr>
      <vt:lpstr>デジタル基盤機能 - データカタログ機能</vt:lpstr>
      <vt:lpstr>デジタル基盤機能 - 契約管理機能</vt:lpstr>
      <vt:lpstr>デジタル基盤機能 - 認証・認可機能</vt:lpstr>
      <vt:lpstr>デジタル基盤機能 - 来歴管理機能</vt:lpstr>
      <vt:lpstr>参考：国内のデジタル基盤 - DATA-EX</vt:lpstr>
      <vt:lpstr>PowerPoint プレゼンテーション</vt:lpstr>
      <vt:lpstr>コネクタとは</vt:lpstr>
      <vt:lpstr>参考：コネクタとは</vt:lpstr>
      <vt:lpstr>コネクタのメリット</vt:lpstr>
      <vt:lpstr>従来型のデータ管理とデータスペースの違い</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dcterms:created xsi:type="dcterms:W3CDTF">2024-06-20T07:46:57Z</dcterms:created>
  <dcterms:modified xsi:type="dcterms:W3CDTF">2025-04-01T08:10:27Z</dcterms:modified>
</cp:coreProperties>
</file>