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95" r:id="rId3"/>
    <p:sldMasterId id="2147483707" r:id="rId4"/>
    <p:sldMasterId id="2147483723" r:id="rId5"/>
  </p:sldMasterIdLst>
  <p:notesMasterIdLst>
    <p:notesMasterId r:id="rId24"/>
  </p:notesMasterIdLst>
  <p:sldIdLst>
    <p:sldId id="256" r:id="rId6"/>
    <p:sldId id="2147376873" r:id="rId7"/>
    <p:sldId id="2924" r:id="rId8"/>
    <p:sldId id="2147376745" r:id="rId9"/>
    <p:sldId id="2147376770" r:id="rId10"/>
    <p:sldId id="2147376786" r:id="rId11"/>
    <p:sldId id="2147376763" r:id="rId12"/>
    <p:sldId id="2147376805" r:id="rId13"/>
    <p:sldId id="279" r:id="rId14"/>
    <p:sldId id="2931" r:id="rId15"/>
    <p:sldId id="2147376790" r:id="rId16"/>
    <p:sldId id="2147376740" r:id="rId17"/>
    <p:sldId id="2147376751" r:id="rId18"/>
    <p:sldId id="2147376789" r:id="rId19"/>
    <p:sldId id="2147376841" r:id="rId20"/>
    <p:sldId id="2147376865" r:id="rId21"/>
    <p:sldId id="2147376839" r:id="rId22"/>
    <p:sldId id="2147376877" r:id="rId2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11" userDrawn="1">
          <p15:clr>
            <a:srgbClr val="A4A3A4"/>
          </p15:clr>
        </p15:guide>
        <p15:guide id="2" orient="horz" pos="1230" userDrawn="1">
          <p15:clr>
            <a:srgbClr val="A4A3A4"/>
          </p15:clr>
        </p15:guide>
        <p15:guide id="3" pos="415" userDrawn="1">
          <p15:clr>
            <a:srgbClr val="A4A3A4"/>
          </p15:clr>
        </p15:guide>
        <p15:guide id="4" pos="3840" userDrawn="1">
          <p15:clr>
            <a:srgbClr val="A4A3A4"/>
          </p15:clr>
        </p15:guide>
        <p15:guide id="5" orient="horz" pos="1502" userDrawn="1">
          <p15:clr>
            <a:srgbClr val="A4A3A4"/>
          </p15:clr>
        </p15:guide>
        <p15:guide id="6" orient="horz" pos="2364" userDrawn="1">
          <p15:clr>
            <a:srgbClr val="A4A3A4"/>
          </p15:clr>
        </p15:guide>
        <p15:guide id="7" pos="57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2FDE0D-C34E-C9B3-0FD2-9F880F14E9ED}" name="土屋 文靖" initials="土屋" userId="S::f-tsuchi@ipa.go.jp::d80c3185-b49a-4179-95b4-3c32861043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F99E5"/>
    <a:srgbClr val="24235C"/>
    <a:srgbClr val="9190D5"/>
    <a:srgbClr val="171742"/>
    <a:srgbClr val="3F6EC3"/>
    <a:srgbClr val="FFFFCC"/>
    <a:srgbClr val="5B9BD5"/>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197" autoAdjust="0"/>
  </p:normalViewPr>
  <p:slideViewPr>
    <p:cSldViewPr snapToGrid="0">
      <p:cViewPr varScale="1">
        <p:scale>
          <a:sx n="79" d="100"/>
          <a:sy n="79" d="100"/>
        </p:scale>
        <p:origin x="1752" y="108"/>
      </p:cViewPr>
      <p:guideLst>
        <p:guide pos="211"/>
        <p:guide orient="horz" pos="1230"/>
        <p:guide pos="415"/>
        <p:guide pos="3840"/>
        <p:guide orient="horz" pos="1502"/>
        <p:guide orient="horz" pos="2364"/>
        <p:guide pos="57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0" tIns="45714" rIns="91430"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30" tIns="45714" rIns="91430" bIns="45714" rtlCol="0"/>
          <a:lstStyle>
            <a:lvl1pPr algn="r">
              <a:defRPr sz="1200"/>
            </a:lvl1pPr>
          </a:lstStyle>
          <a:p>
            <a:fld id="{A0B70AD0-0B19-4E45-9096-808A6B714750}" type="datetimeFigureOut">
              <a:rPr kumimoji="1" lang="ja-JP" altLang="en-US" smtClean="0"/>
              <a:t>2025/4/1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0" tIns="45714" rIns="91430" bIns="45714"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0" tIns="45714" rIns="91430"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0" tIns="45714" rIns="91430"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0" tIns="45714" rIns="91430" bIns="45714" rtlCol="0" anchor="b"/>
          <a:lstStyle>
            <a:lvl1pPr algn="r">
              <a:defRPr sz="1200"/>
            </a:lvl1pPr>
          </a:lstStyle>
          <a:p>
            <a:fld id="{730E8A71-E6BE-F24E-92B0-7AD55539A2AD}" type="slidenum">
              <a:rPr kumimoji="1" lang="ja-JP" altLang="en-US" smtClean="0"/>
              <a:t>‹#›</a:t>
            </a:fld>
            <a:endParaRPr kumimoji="1" lang="ja-JP" altLang="en-US"/>
          </a:p>
        </p:txBody>
      </p:sp>
    </p:spTree>
    <p:extLst>
      <p:ext uri="{BB962C8B-B14F-4D97-AF65-F5344CB8AC3E}">
        <p14:creationId xmlns:p14="http://schemas.microsoft.com/office/powerpoint/2010/main" val="1215056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a:t>
            </a:fld>
            <a:endParaRPr kumimoji="1" lang="ja-JP" altLang="en-US"/>
          </a:p>
        </p:txBody>
      </p:sp>
    </p:spTree>
    <p:extLst>
      <p:ext uri="{BB962C8B-B14F-4D97-AF65-F5344CB8AC3E}">
        <p14:creationId xmlns:p14="http://schemas.microsoft.com/office/powerpoint/2010/main" val="238476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1">
                <a:solidFill>
                  <a:srgbClr val="000000"/>
                </a:solidFill>
                <a:latin typeface="Meiryo UI" panose="020B0604030504040204" pitchFamily="50" charset="-128"/>
                <a:ea typeface="Meiryo UI" panose="020B0604030504040204" pitchFamily="50" charset="-128"/>
              </a:rPr>
              <a:t>デジタル基盤とは、</a:t>
            </a:r>
            <a:r>
              <a:rPr lang="en-US" altLang="ja-JP" sz="1200" noProof="1">
                <a:solidFill>
                  <a:srgbClr val="000000"/>
                </a:solidFill>
                <a:latin typeface="Meiryo UI" panose="020B0604030504040204" pitchFamily="50" charset="-128"/>
                <a:ea typeface="Meiryo UI" panose="020B0604030504040204" pitchFamily="50" charset="-128"/>
              </a:rPr>
              <a:t>データスペース</a:t>
            </a:r>
            <a:r>
              <a:rPr lang="ja-JP" altLang="en-US" sz="1200" noProof="1">
                <a:solidFill>
                  <a:srgbClr val="000000"/>
                </a:solidFill>
                <a:latin typeface="Meiryo UI" panose="020B0604030504040204" pitchFamily="50" charset="-128"/>
                <a:ea typeface="Meiryo UI" panose="020B0604030504040204" pitchFamily="50" charset="-128"/>
              </a:rPr>
              <a:t>の基となるものです。</a:t>
            </a:r>
            <a:endParaRPr lang="en-US" altLang="ja-JP" sz="1200" noProof="1">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1">
                <a:solidFill>
                  <a:srgbClr val="000000"/>
                </a:solidFill>
                <a:latin typeface="Meiryo UI" panose="020B0604030504040204" pitchFamily="50" charset="-128"/>
                <a:ea typeface="Meiryo UI" panose="020B0604030504040204" pitchFamily="50" charset="-128"/>
              </a:rPr>
              <a:t>デジタル基盤は、共通のサービスやツール、共通</a:t>
            </a:r>
            <a:r>
              <a:rPr lang="en-US" altLang="ja-JP" sz="1200" noProof="1">
                <a:solidFill>
                  <a:srgbClr val="000000"/>
                </a:solidFill>
                <a:latin typeface="Meiryo UI" panose="020B0604030504040204" pitchFamily="50" charset="-128"/>
                <a:ea typeface="Meiryo UI" panose="020B0604030504040204" pitchFamily="50" charset="-128"/>
              </a:rPr>
              <a:t>機能</a:t>
            </a:r>
            <a:r>
              <a:rPr lang="ja-JP" altLang="en-US" sz="1200" noProof="1">
                <a:solidFill>
                  <a:srgbClr val="000000"/>
                </a:solidFill>
                <a:latin typeface="Meiryo UI" panose="020B0604030504040204" pitchFamily="50" charset="-128"/>
                <a:ea typeface="Meiryo UI" panose="020B0604030504040204" pitchFamily="50" charset="-128"/>
              </a:rPr>
              <a:t>、参照モデルなどがあります。</a:t>
            </a:r>
            <a:endParaRPr lang="en-US" altLang="ja-JP" sz="1200" noProof="1">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noProof="1">
                <a:solidFill>
                  <a:srgbClr val="000000"/>
                </a:solidFill>
                <a:latin typeface="Meiryo UI" panose="020B0604030504040204" pitchFamily="50" charset="-128"/>
                <a:ea typeface="Meiryo UI" panose="020B0604030504040204" pitchFamily="50" charset="-128"/>
              </a:rPr>
              <a:t>DATA-EX</a:t>
            </a:r>
            <a:r>
              <a:rPr lang="ja-JP" altLang="en-US" sz="1200" noProof="1">
                <a:solidFill>
                  <a:srgbClr val="000000"/>
                </a:solidFill>
                <a:latin typeface="Meiryo UI" panose="020B0604030504040204" pitchFamily="50" charset="-128"/>
                <a:ea typeface="Meiryo UI" panose="020B0604030504040204" pitchFamily="50" charset="-128"/>
              </a:rPr>
              <a:t>、デジタル庁などで一部のサービスが提供されており、今後も整備を進めていく予定です。</a:t>
            </a:r>
            <a:endParaRPr lang="en-US" altLang="ja-JP" sz="1200" noProof="1">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1">
                <a:solidFill>
                  <a:srgbClr val="000000"/>
                </a:solidFill>
                <a:latin typeface="Meiryo UI" panose="020B0604030504040204" pitchFamily="50" charset="-128"/>
                <a:ea typeface="Meiryo UI" panose="020B0604030504040204" pitchFamily="50" charset="-128"/>
              </a:rPr>
              <a:t>安定したビルディングブロックを活用することで、サービス全体の品質を向上させ、迅速に最新サービスを提供できるようになります。</a:t>
            </a:r>
            <a:endParaRPr lang="en-US" altLang="ja-JP" sz="1200" noProof="1">
              <a:solidFill>
                <a:srgbClr val="00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10</a:t>
            </a:fld>
            <a:endParaRPr kumimoji="1" lang="ja-JP" altLang="en-US"/>
          </a:p>
        </p:txBody>
      </p:sp>
    </p:spTree>
    <p:extLst>
      <p:ext uri="{BB962C8B-B14F-4D97-AF65-F5344CB8AC3E}">
        <p14:creationId xmlns:p14="http://schemas.microsoft.com/office/powerpoint/2010/main" val="3013466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rgbClr val="000000"/>
                </a:solidFill>
                <a:latin typeface="Meiryo UI" panose="020B0604030504040204" pitchFamily="50" charset="-128"/>
                <a:ea typeface="Meiryo UI" panose="020B0604030504040204" pitchFamily="50" charset="-128"/>
              </a:rPr>
              <a:t>従来型のデータ管理</a:t>
            </a:r>
            <a:r>
              <a:rPr kumimoji="1" lang="ja-JP" altLang="en-US" dirty="0">
                <a:solidFill>
                  <a:srgbClr val="000000"/>
                </a:solidFill>
                <a:latin typeface="Meiryo UI" panose="020B0604030504040204" pitchFamily="50" charset="-128"/>
                <a:ea typeface="Meiryo UI" panose="020B0604030504040204" pitchFamily="50" charset="-128"/>
              </a:rPr>
              <a:t>とデータスペースの違いをみてみると</a:t>
            </a:r>
            <a:endParaRPr kumimoji="1" lang="en-US" altLang="ja-JP" dirty="0">
              <a:solidFill>
                <a:srgbClr val="000000"/>
              </a:solidFill>
              <a:latin typeface="Meiryo UI" panose="020B0604030504040204" pitchFamily="50" charset="-128"/>
              <a:ea typeface="Meiryo UI" panose="020B0604030504040204" pitchFamily="50" charset="-128"/>
            </a:endParaRPr>
          </a:p>
          <a:p>
            <a:r>
              <a:rPr kumimoji="1" lang="ja-JP" altLang="en-US" dirty="0">
                <a:solidFill>
                  <a:srgbClr val="000000"/>
                </a:solidFill>
                <a:latin typeface="Meiryo UI" panose="020B0604030504040204" pitchFamily="50" charset="-128"/>
                <a:ea typeface="Meiryo UI" panose="020B0604030504040204" pitchFamily="50" charset="-128"/>
              </a:rPr>
              <a:t>従来の</a:t>
            </a:r>
            <a:r>
              <a:rPr kumimoji="1" lang="en-US" altLang="ja-JP" dirty="0">
                <a:solidFill>
                  <a:srgbClr val="000000"/>
                </a:solidFill>
                <a:latin typeface="Meiryo UI" panose="020B0604030504040204" pitchFamily="50" charset="-128"/>
                <a:ea typeface="Meiryo UI" panose="020B0604030504040204" pitchFamily="50" charset="-128"/>
              </a:rPr>
              <a:t>Google</a:t>
            </a:r>
            <a:r>
              <a:rPr kumimoji="1" lang="ja-JP" altLang="en-US" dirty="0">
                <a:solidFill>
                  <a:srgbClr val="000000"/>
                </a:solidFill>
                <a:latin typeface="Meiryo UI" panose="020B0604030504040204" pitchFamily="50" charset="-128"/>
                <a:ea typeface="Meiryo UI" panose="020B0604030504040204" pitchFamily="50" charset="-128"/>
              </a:rPr>
              <a:t>のようなプラットフォーマー型はプラットフォーマーがデータを一元管理しており、</a:t>
            </a:r>
            <a:endParaRPr kumimoji="1" lang="en-US" altLang="ja-JP" dirty="0">
              <a:solidFill>
                <a:srgbClr val="000000"/>
              </a:solidFill>
              <a:latin typeface="Meiryo UI" panose="020B0604030504040204" pitchFamily="50" charset="-128"/>
              <a:ea typeface="Meiryo UI" panose="020B0604030504040204" pitchFamily="50" charset="-128"/>
            </a:endParaRPr>
          </a:p>
          <a:p>
            <a:r>
              <a:rPr kumimoji="1" lang="ja-JP" altLang="en-US" dirty="0">
                <a:solidFill>
                  <a:srgbClr val="000000"/>
                </a:solidFill>
                <a:latin typeface="Meiryo UI" panose="020B0604030504040204" pitchFamily="50" charset="-128"/>
                <a:ea typeface="Meiryo UI" panose="020B0604030504040204" pitchFamily="50" charset="-128"/>
              </a:rPr>
              <a:t>データの提供元である企業や個人は自身のデータがどのように利用されているか関与できません。つまり、データ提供元にデータ主権が無い状態です。</a:t>
            </a:r>
            <a:endParaRPr kumimoji="1" lang="en-US" altLang="ja-JP" dirty="0">
              <a:solidFill>
                <a:srgbClr val="000000"/>
              </a:solidFill>
              <a:latin typeface="Meiryo UI" panose="020B0604030504040204" pitchFamily="50" charset="-128"/>
              <a:ea typeface="Meiryo UI" panose="020B0604030504040204" pitchFamily="50" charset="-128"/>
            </a:endParaRPr>
          </a:p>
          <a:p>
            <a:r>
              <a:rPr kumimoji="1" lang="ja-JP" altLang="en-US" dirty="0">
                <a:solidFill>
                  <a:srgbClr val="000000"/>
                </a:solidFill>
                <a:latin typeface="Meiryo UI" panose="020B0604030504040204" pitchFamily="50" charset="-128"/>
                <a:ea typeface="Meiryo UI" panose="020B0604030504040204" pitchFamily="50" charset="-128"/>
              </a:rPr>
              <a:t>また、従来の</a:t>
            </a:r>
            <a:r>
              <a:rPr kumimoji="1" lang="en-US" altLang="ja-JP" dirty="0">
                <a:solidFill>
                  <a:srgbClr val="000000"/>
                </a:solidFill>
                <a:latin typeface="Meiryo UI" panose="020B0604030504040204" pitchFamily="50" charset="-128"/>
                <a:ea typeface="Meiryo UI" panose="020B0604030504040204" pitchFamily="50" charset="-128"/>
              </a:rPr>
              <a:t>EAI</a:t>
            </a:r>
            <a:r>
              <a:rPr kumimoji="1" lang="ja-JP" altLang="en-US" dirty="0">
                <a:solidFill>
                  <a:srgbClr val="000000"/>
                </a:solidFill>
                <a:latin typeface="Meiryo UI" panose="020B0604030504040204" pitchFamily="50" charset="-128"/>
                <a:ea typeface="Meiryo UI" panose="020B0604030504040204" pitchFamily="50" charset="-128"/>
              </a:rPr>
              <a:t>はデータは分散型ではありますが、プラットフォーマー型と同様、データ提供元にはデータ主権はありません。</a:t>
            </a:r>
            <a:endParaRPr kumimoji="1" lang="en-US" altLang="ja-JP" dirty="0">
              <a:solidFill>
                <a:srgbClr val="000000"/>
              </a:solidFill>
              <a:latin typeface="Meiryo UI" panose="020B0604030504040204" pitchFamily="50" charset="-128"/>
              <a:ea typeface="Meiryo UI" panose="020B0604030504040204" pitchFamily="50" charset="-128"/>
            </a:endParaRPr>
          </a:p>
          <a:p>
            <a:endParaRPr kumimoji="1" lang="en-US" altLang="ja-JP" dirty="0">
              <a:solidFill>
                <a:srgbClr val="000000"/>
              </a:solidFill>
              <a:latin typeface="Meiryo UI" panose="020B0604030504040204" pitchFamily="50" charset="-128"/>
              <a:ea typeface="Meiryo UI" panose="020B0604030504040204" pitchFamily="50" charset="-128"/>
            </a:endParaRPr>
          </a:p>
          <a:p>
            <a:r>
              <a:rPr kumimoji="1" lang="ja-JP" altLang="en-US" dirty="0">
                <a:solidFill>
                  <a:srgbClr val="000000"/>
                </a:solidFill>
                <a:latin typeface="Meiryo UI" panose="020B0604030504040204" pitchFamily="50" charset="-128"/>
                <a:ea typeface="Meiryo UI" panose="020B0604030504040204" pitchFamily="50" charset="-128"/>
              </a:rPr>
              <a:t>データスペースはデータが分散型であり、データ提供元にデータ主権がある状態です。</a:t>
            </a:r>
            <a:endParaRPr kumimoji="1" lang="en-US" altLang="ja-JP" dirty="0">
              <a:solidFill>
                <a:srgbClr val="000000"/>
              </a:solidFill>
              <a:latin typeface="Meiryo UI" panose="020B0604030504040204" pitchFamily="50" charset="-128"/>
              <a:ea typeface="Meiryo UI" panose="020B0604030504040204" pitchFamily="50" charset="-128"/>
            </a:endParaRPr>
          </a:p>
          <a:p>
            <a:endParaRPr kumimoji="1" lang="en-US" altLang="ja-JP" dirty="0">
              <a:solidFill>
                <a:srgbClr val="000000"/>
              </a:solidFill>
              <a:latin typeface="Meiryo UI" panose="020B0604030504040204" pitchFamily="50" charset="-128"/>
              <a:ea typeface="Meiryo UI" panose="020B0604030504040204" pitchFamily="50" charset="-128"/>
            </a:endParaRPr>
          </a:p>
          <a:p>
            <a:r>
              <a:rPr kumimoji="1" lang="ja-JP" altLang="en-US" dirty="0">
                <a:solidFill>
                  <a:srgbClr val="000000"/>
                </a:solidFill>
                <a:latin typeface="Meiryo UI" panose="020B0604030504040204" pitchFamily="50" charset="-128"/>
                <a:ea typeface="Meiryo UI" panose="020B0604030504040204" pitchFamily="50" charset="-128"/>
              </a:rPr>
              <a:t>補足ですが、データスペースや多くのプラットフォーマー型ではグラフ技術を採用し、</a:t>
            </a:r>
            <a:endParaRPr kumimoji="1" lang="en-US" altLang="ja-JP" dirty="0">
              <a:solidFill>
                <a:srgbClr val="000000"/>
              </a:solidFill>
              <a:latin typeface="Meiryo UI" panose="020B0604030504040204" pitchFamily="50" charset="-128"/>
              <a:ea typeface="Meiryo UI" panose="020B0604030504040204" pitchFamily="50" charset="-128"/>
            </a:endParaRPr>
          </a:p>
          <a:p>
            <a:r>
              <a:rPr kumimoji="1" lang="ja-JP" altLang="en-US" dirty="0">
                <a:solidFill>
                  <a:srgbClr val="000000"/>
                </a:solidFill>
                <a:latin typeface="Meiryo UI" panose="020B0604030504040204" pitchFamily="50" charset="-128"/>
                <a:ea typeface="Meiryo UI" panose="020B0604030504040204" pitchFamily="50" charset="-128"/>
              </a:rPr>
              <a:t>ファイル単位のアクセスだけでなく、データ単位のアクセスも可能にしています。</a:t>
            </a:r>
            <a:endParaRPr kumimoji="1" lang="en-US" altLang="ja-JP" dirty="0">
              <a:solidFill>
                <a:srgbClr val="000000"/>
              </a:solidFill>
              <a:latin typeface="Meiryo UI" panose="020B0604030504040204" pitchFamily="50" charset="-128"/>
              <a:ea typeface="Meiryo UI" panose="020B0604030504040204" pitchFamily="50" charset="-128"/>
            </a:endParaRPr>
          </a:p>
          <a:p>
            <a:endParaRPr kumimoji="1" lang="en-US" altLang="ja-JP" dirty="0">
              <a:solidFill>
                <a:srgbClr val="00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11</a:t>
            </a:fld>
            <a:endParaRPr kumimoji="1" lang="ja-JP" altLang="en-US"/>
          </a:p>
        </p:txBody>
      </p:sp>
    </p:spTree>
    <p:extLst>
      <p:ext uri="{BB962C8B-B14F-4D97-AF65-F5344CB8AC3E}">
        <p14:creationId xmlns:p14="http://schemas.microsoft.com/office/powerpoint/2010/main" val="3383083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rgbClr val="000000"/>
                </a:solidFill>
                <a:latin typeface="Meiryo UI" panose="020B0604030504040204" pitchFamily="50" charset="-128"/>
                <a:ea typeface="Meiryo UI" panose="020B0604030504040204" pitchFamily="50" charset="-128"/>
              </a:rPr>
              <a:t>データスペース推進のための組織体制として、</a:t>
            </a:r>
            <a:r>
              <a:rPr kumimoji="1" lang="en-US" altLang="ja-JP" sz="1200" dirty="0">
                <a:solidFill>
                  <a:srgbClr val="000000"/>
                </a:solidFill>
                <a:latin typeface="Meiryo UI" panose="020B0604030504040204" pitchFamily="50" charset="-128"/>
                <a:ea typeface="Meiryo UI" panose="020B0604030504040204" pitchFamily="50" charset="-128"/>
              </a:rPr>
              <a:t>EU</a:t>
            </a:r>
            <a:r>
              <a:rPr kumimoji="1" lang="ja-JP" altLang="en-US" sz="1200" dirty="0">
                <a:solidFill>
                  <a:srgbClr val="000000"/>
                </a:solidFill>
                <a:latin typeface="Meiryo UI" panose="020B0604030504040204" pitchFamily="50" charset="-128"/>
                <a:ea typeface="Meiryo UI" panose="020B0604030504040204" pitchFamily="50" charset="-128"/>
              </a:rPr>
              <a:t>では</a:t>
            </a:r>
            <a:endParaRPr kumimoji="1" lang="en-US" altLang="ja-JP" sz="1200" dirty="0">
              <a:solidFill>
                <a:srgbClr val="000000"/>
              </a:solidFill>
              <a:latin typeface="Meiryo UI" panose="020B0604030504040204" pitchFamily="50" charset="-128"/>
              <a:ea typeface="Meiryo UI" panose="020B0604030504040204" pitchFamily="50" charset="-128"/>
            </a:endParaRPr>
          </a:p>
          <a:p>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EC</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IDSA</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Gaia-X</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a:t>
            </a:r>
            <a:r>
              <a:rPr lang="ja-JP" altLang="en-US" sz="1200" dirty="0">
                <a:solidFill>
                  <a:srgbClr val="000000"/>
                </a:solidFill>
                <a:latin typeface="Meiryo UI" panose="020B0604030504040204" pitchFamily="50" charset="-128"/>
                <a:ea typeface="Meiryo UI" panose="020B0604030504040204" pitchFamily="50" charset="-128"/>
              </a:rPr>
              <a:t>各組織</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で設計方針を参照し、データスペース間の接続手順を統一しています。</a:t>
            </a:r>
            <a:endParaRPr kumimoji="1" lang="en-US" altLang="ja-JP" sz="1200" dirty="0">
              <a:solidFill>
                <a:srgbClr val="000000"/>
              </a:solidFill>
              <a:latin typeface="Meiryo UI" panose="020B0604030504040204" pitchFamily="50" charset="-128"/>
              <a:ea typeface="Meiryo UI" panose="020B0604030504040204" pitchFamily="50" charset="-128"/>
            </a:endParaRPr>
          </a:p>
          <a:p>
            <a:r>
              <a:rPr kumimoji="1" lang="ja-JP" altLang="en-US" sz="1200" dirty="0">
                <a:solidFill>
                  <a:srgbClr val="000000"/>
                </a:solidFill>
                <a:latin typeface="Meiryo UI" panose="020B0604030504040204" pitchFamily="50" charset="-128"/>
                <a:ea typeface="Meiryo UI" panose="020B0604030504040204" pitchFamily="50" charset="-128"/>
              </a:rPr>
              <a:t>　・「</a:t>
            </a:r>
            <a:r>
              <a:rPr kumimoji="1" lang="en-US" altLang="ja-JP" sz="1200" dirty="0">
                <a:solidFill>
                  <a:srgbClr val="000000"/>
                </a:solidFill>
                <a:latin typeface="Meiryo UI" panose="020B0604030504040204" pitchFamily="50" charset="-128"/>
                <a:ea typeface="Meiryo UI" panose="020B0604030504040204" pitchFamily="50" charset="-128"/>
              </a:rPr>
              <a:t>EC(</a:t>
            </a:r>
            <a:r>
              <a:rPr kumimoji="1" lang="ja-JP" altLang="en-US" sz="1200" dirty="0">
                <a:solidFill>
                  <a:srgbClr val="000000"/>
                </a:solidFill>
                <a:latin typeface="Meiryo UI" panose="020B0604030504040204" pitchFamily="50" charset="-128"/>
                <a:ea typeface="Meiryo UI" panose="020B0604030504040204" pitchFamily="50" charset="-128"/>
              </a:rPr>
              <a:t>欧州委員会</a:t>
            </a:r>
            <a:r>
              <a:rPr kumimoji="1" lang="en-US" altLang="ja-JP" sz="1200" dirty="0">
                <a:solidFill>
                  <a:srgbClr val="000000"/>
                </a:solidFill>
                <a:latin typeface="Meiryo UI" panose="020B0604030504040204" pitchFamily="50" charset="-128"/>
                <a:ea typeface="Meiryo UI" panose="020B0604030504040204" pitchFamily="50" charset="-128"/>
              </a:rPr>
              <a:t>)</a:t>
            </a:r>
            <a:r>
              <a:rPr kumimoji="1" lang="ja-JP" altLang="en-US" sz="1200" dirty="0">
                <a:solidFill>
                  <a:srgbClr val="000000"/>
                </a:solidFill>
                <a:latin typeface="Meiryo UI" panose="020B0604030504040204" pitchFamily="50" charset="-128"/>
                <a:ea typeface="Meiryo UI" panose="020B0604030504040204" pitchFamily="50" charset="-128"/>
              </a:rPr>
              <a:t>」は</a:t>
            </a:r>
            <a:r>
              <a:rPr lang="ja-JP" altLang="en-US" sz="1200" b="0" i="0" dirty="0">
                <a:solidFill>
                  <a:srgbClr val="000000"/>
                </a:solidFill>
                <a:effectLst/>
                <a:latin typeface="Meiryo UI" panose="020B0604030504040204" pitchFamily="50" charset="-128"/>
                <a:ea typeface="Meiryo UI" panose="020B0604030504040204" pitchFamily="50" charset="-128"/>
              </a:rPr>
              <a:t>欧州連合（</a:t>
            </a:r>
            <a:r>
              <a:rPr lang="en-US" altLang="ja-JP" sz="1200" b="0" i="0" dirty="0">
                <a:solidFill>
                  <a:srgbClr val="000000"/>
                </a:solidFill>
                <a:effectLst/>
                <a:latin typeface="Meiryo UI" panose="020B0604030504040204" pitchFamily="50" charset="-128"/>
                <a:ea typeface="Meiryo UI" panose="020B0604030504040204" pitchFamily="50" charset="-128"/>
              </a:rPr>
              <a:t>EU</a:t>
            </a:r>
            <a:r>
              <a:rPr lang="ja-JP" altLang="en-US" sz="1200" b="0" i="0" dirty="0">
                <a:solidFill>
                  <a:srgbClr val="000000"/>
                </a:solidFill>
                <a:effectLst/>
                <a:latin typeface="Meiryo UI" panose="020B0604030504040204" pitchFamily="50" charset="-128"/>
                <a:ea typeface="Meiryo UI" panose="020B0604030504040204" pitchFamily="50" charset="-128"/>
              </a:rPr>
              <a:t>）の行政機関で、</a:t>
            </a:r>
            <a:r>
              <a:rPr lang="en-US" altLang="ja-JP" sz="1200" b="0" i="0" dirty="0">
                <a:solidFill>
                  <a:srgbClr val="000000"/>
                </a:solidFill>
                <a:effectLst/>
                <a:latin typeface="Meiryo UI" panose="020B0604030504040204" pitchFamily="50" charset="-128"/>
                <a:ea typeface="Meiryo UI" panose="020B0604030504040204" pitchFamily="50" charset="-128"/>
              </a:rPr>
              <a:t>EU</a:t>
            </a:r>
            <a:r>
              <a:rPr lang="ja-JP" altLang="en-US" sz="1200" b="0" i="0" dirty="0">
                <a:solidFill>
                  <a:srgbClr val="000000"/>
                </a:solidFill>
                <a:effectLst/>
                <a:latin typeface="Meiryo UI" panose="020B0604030504040204" pitchFamily="50" charset="-128"/>
                <a:ea typeface="Meiryo UI" panose="020B0604030504040204" pitchFamily="50" charset="-128"/>
              </a:rPr>
              <a:t>の政策や法律の執行、予算の管理などの任務を担当しています。</a:t>
            </a:r>
            <a:endParaRPr lang="en-US" altLang="ja-JP" sz="1200" b="0" i="0" dirty="0">
              <a:solidFill>
                <a:srgbClr val="000000"/>
              </a:solidFill>
              <a:effectLst/>
              <a:latin typeface="Meiryo UI" panose="020B0604030504040204" pitchFamily="50" charset="-128"/>
              <a:ea typeface="Meiryo UI" panose="020B0604030504040204" pitchFamily="50" charset="-128"/>
            </a:endParaRPr>
          </a:p>
          <a:p>
            <a:r>
              <a:rPr kumimoji="1" lang="ja-JP" altLang="en-US" sz="1200" dirty="0">
                <a:solidFill>
                  <a:srgbClr val="000000"/>
                </a:solidFill>
                <a:latin typeface="Meiryo UI" panose="020B0604030504040204" pitchFamily="50" charset="-128"/>
                <a:ea typeface="Meiryo UI" panose="020B0604030504040204" pitchFamily="50" charset="-128"/>
              </a:rPr>
              <a:t>　・</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a:t>
            </a:r>
            <a:r>
              <a:rPr kumimoji="1" lang="en-US" altLang="ja-JP" sz="1200" dirty="0">
                <a:solidFill>
                  <a:srgbClr val="000000"/>
                </a:solidFill>
                <a:latin typeface="Meiryo UI" panose="020B0604030504040204" pitchFamily="50" charset="-128"/>
                <a:ea typeface="Meiryo UI" panose="020B0604030504040204" pitchFamily="50" charset="-128"/>
              </a:rPr>
              <a:t>IDSA</a:t>
            </a:r>
            <a:r>
              <a:rPr kumimoji="1" lang="ja-JP" altLang="en-US" sz="1200" dirty="0">
                <a:solidFill>
                  <a:srgbClr val="000000"/>
                </a:solidFill>
                <a:latin typeface="Meiryo UI" panose="020B0604030504040204" pitchFamily="50" charset="-128"/>
                <a:ea typeface="Meiryo UI" panose="020B0604030504040204" pitchFamily="50" charset="-128"/>
              </a:rPr>
              <a:t>」は</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国際的にデータスペースを推進する組織です。</a:t>
            </a:r>
            <a:endParaRPr kumimoji="1" lang="en-US" altLang="ja-JP" sz="1200" dirty="0">
              <a:solidFill>
                <a:srgbClr val="000000"/>
              </a:solidFill>
              <a:latin typeface="Meiryo UI" panose="020B0604030504040204" pitchFamily="50" charset="-128"/>
              <a:ea typeface="Meiryo UI" panose="020B0604030504040204" pitchFamily="50" charset="-128"/>
            </a:endParaRPr>
          </a:p>
          <a:p>
            <a:pPr algn="l"/>
            <a:r>
              <a:rPr kumimoji="1" lang="ja-JP" altLang="en-US" sz="1200" dirty="0">
                <a:solidFill>
                  <a:srgbClr val="000000"/>
                </a:solidFill>
                <a:latin typeface="Meiryo UI" panose="020B0604030504040204" pitchFamily="50" charset="-128"/>
                <a:ea typeface="Meiryo UI" panose="020B0604030504040204" pitchFamily="50" charset="-128"/>
              </a:rPr>
              <a:t>　・「</a:t>
            </a:r>
            <a:r>
              <a:rPr kumimoji="1" lang="en-US" altLang="ja-JP" sz="1200" dirty="0">
                <a:solidFill>
                  <a:srgbClr val="000000"/>
                </a:solidFill>
                <a:latin typeface="Meiryo UI" panose="020B0604030504040204" pitchFamily="50" charset="-128"/>
                <a:ea typeface="Meiryo UI" panose="020B0604030504040204" pitchFamily="50" charset="-128"/>
              </a:rPr>
              <a:t>Gaia-X</a:t>
            </a:r>
            <a:r>
              <a:rPr kumimoji="1" lang="ja-JP" altLang="en-US" sz="1200" dirty="0">
                <a:solidFill>
                  <a:srgbClr val="000000"/>
                </a:solidFill>
                <a:latin typeface="Meiryo UI" panose="020B0604030504040204" pitchFamily="50" charset="-128"/>
                <a:ea typeface="Meiryo UI" panose="020B0604030504040204" pitchFamily="50" charset="-128"/>
              </a:rPr>
              <a:t>」は</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 ヨーロッパのデータ基盤構築プロジェクトであり、自律分散型の企業間データ連携の仕組み・フレームワークを構築することを目的としています。	</a:t>
            </a:r>
          </a:p>
          <a:p>
            <a:pPr algn="l"/>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　・「</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DSSC</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」はレイヤ横断で</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データスペース参加者の支援を行う組織です。詳細は次のページで紹介します。</a:t>
            </a:r>
            <a:endParaRPr kumimoji="1" lang="en-US" altLang="ja-JP" sz="1200" dirty="0">
              <a:solidFill>
                <a:srgbClr val="000000"/>
              </a:solidFill>
              <a:latin typeface="Meiryo UI" panose="020B0604030504040204" pitchFamily="50" charset="-128"/>
              <a:ea typeface="Meiryo UI" panose="020B0604030504040204" pitchFamily="50" charset="-128"/>
            </a:endParaRPr>
          </a:p>
          <a:p>
            <a:r>
              <a:rPr kumimoji="1" lang="ja-JP" altLang="en-US" sz="1200" dirty="0">
                <a:solidFill>
                  <a:srgbClr val="000000"/>
                </a:solidFill>
                <a:latin typeface="Meiryo UI" panose="020B0604030504040204" pitchFamily="50" charset="-128"/>
                <a:ea typeface="Meiryo UI" panose="020B0604030504040204" pitchFamily="50" charset="-128"/>
              </a:rPr>
              <a:t>ビジョン</a:t>
            </a:r>
            <a:r>
              <a:rPr kumimoji="1" lang="en-US" altLang="ja-JP" sz="1200" dirty="0">
                <a:solidFill>
                  <a:srgbClr val="000000"/>
                </a:solidFill>
                <a:latin typeface="Meiryo UI" panose="020B0604030504040204" pitchFamily="50" charset="-128"/>
                <a:ea typeface="Meiryo UI" panose="020B0604030504040204" pitchFamily="50" charset="-128"/>
              </a:rPr>
              <a:t>/</a:t>
            </a:r>
            <a:r>
              <a:rPr kumimoji="1" lang="ja-JP" altLang="en-US" sz="1200" dirty="0">
                <a:solidFill>
                  <a:srgbClr val="000000"/>
                </a:solidFill>
                <a:latin typeface="Meiryo UI" panose="020B0604030504040204" pitchFamily="50" charset="-128"/>
                <a:ea typeface="Meiryo UI" panose="020B0604030504040204" pitchFamily="50" charset="-128"/>
              </a:rPr>
              <a:t>企画の標準化、ルール策定においては</a:t>
            </a:r>
          </a:p>
          <a:p>
            <a:r>
              <a:rPr kumimoji="1" lang="ja-JP" altLang="en-US" sz="1200" dirty="0">
                <a:solidFill>
                  <a:srgbClr val="000000"/>
                </a:solidFill>
                <a:latin typeface="Meiryo UI" panose="020B0604030504040204" pitchFamily="50" charset="-128"/>
                <a:ea typeface="Meiryo UI" panose="020B0604030504040204" pitchFamily="50" charset="-128"/>
              </a:rPr>
              <a:t>　まず、 </a:t>
            </a:r>
            <a:r>
              <a:rPr kumimoji="1" lang="en-US" altLang="ja-JP" sz="1200" dirty="0">
                <a:solidFill>
                  <a:srgbClr val="000000"/>
                </a:solidFill>
                <a:latin typeface="Meiryo UI" panose="020B0604030504040204" pitchFamily="50" charset="-128"/>
                <a:ea typeface="Meiryo UI" panose="020B0604030504040204" pitchFamily="50" charset="-128"/>
              </a:rPr>
              <a:t>EC</a:t>
            </a:r>
            <a:r>
              <a:rPr kumimoji="1" lang="ja-JP" altLang="en-US" sz="1200" dirty="0">
                <a:solidFill>
                  <a:srgbClr val="000000"/>
                </a:solidFill>
                <a:latin typeface="Meiryo UI" panose="020B0604030504040204" pitchFamily="50" charset="-128"/>
                <a:ea typeface="Meiryo UI" panose="020B0604030504040204" pitchFamily="50" charset="-128"/>
              </a:rPr>
              <a:t>が政策戦略として欧州データ戦略を発表しました。</a:t>
            </a:r>
            <a:endParaRPr kumimoji="1" lang="en-US" altLang="ja-JP" sz="120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000000"/>
                </a:solidFill>
                <a:latin typeface="Meiryo UI" panose="020B0604030504040204" pitchFamily="50" charset="-128"/>
                <a:ea typeface="Meiryo UI" panose="020B0604030504040204" pitchFamily="50" charset="-128"/>
              </a:rPr>
              <a:t>　それを受け、</a:t>
            </a:r>
            <a:r>
              <a:rPr kumimoji="1" lang="en-US" altLang="ja-JP" sz="1200" dirty="0">
                <a:solidFill>
                  <a:srgbClr val="000000"/>
                </a:solidFill>
                <a:latin typeface="Meiryo UI" panose="020B0604030504040204" pitchFamily="50" charset="-128"/>
                <a:ea typeface="Meiryo UI" panose="020B0604030504040204" pitchFamily="50" charset="-128"/>
              </a:rPr>
              <a:t>IDSA</a:t>
            </a:r>
            <a:r>
              <a:rPr kumimoji="1" lang="ja-JP" altLang="en-US" sz="1200" dirty="0">
                <a:solidFill>
                  <a:srgbClr val="000000"/>
                </a:solidFill>
                <a:latin typeface="Meiryo UI" panose="020B0604030504040204" pitchFamily="50" charset="-128"/>
                <a:ea typeface="Meiryo UI" panose="020B0604030504040204" pitchFamily="50" charset="-128"/>
              </a:rPr>
              <a:t>が技術仕様の</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リファレンス・アーキテクチャ</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(RA)</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を策定しました。</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そのリファレンス・アーキテクチャ</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(RA)</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を元に</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Gaia-X</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a:t>
            </a:r>
            <a:r>
              <a:rPr lang="en-US" altLang="ja-JP" sz="1200" b="0" i="0" dirty="0">
                <a:solidFill>
                  <a:srgbClr val="000000"/>
                </a:solidFill>
                <a:effectLst/>
                <a:latin typeface="Meiryo UI" panose="020B0604030504040204" pitchFamily="50" charset="-128"/>
                <a:ea typeface="Meiryo UI" panose="020B0604030504040204" pitchFamily="50" charset="-128"/>
              </a:rPr>
              <a:t>Reference Framework(RF)</a:t>
            </a:r>
            <a:r>
              <a:rPr lang="ja-JP" altLang="en-US" sz="1200" b="0" i="0" dirty="0">
                <a:solidFill>
                  <a:srgbClr val="000000"/>
                </a:solidFill>
                <a:effectLst/>
                <a:latin typeface="Meiryo UI" panose="020B0604030504040204" pitchFamily="50" charset="-128"/>
                <a:ea typeface="Meiryo UI" panose="020B0604030504040204" pitchFamily="50" charset="-128"/>
              </a:rPr>
              <a:t>を策定しています。</a:t>
            </a:r>
            <a:endParaRPr kumimoji="1" lang="en-US" altLang="ja-JP" sz="1200" b="0" i="0"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000000"/>
                </a:solidFill>
                <a:latin typeface="Meiryo UI" panose="020B0604030504040204" pitchFamily="50" charset="-128"/>
                <a:ea typeface="Meiryo UI" panose="020B0604030504040204" pitchFamily="50" charset="-128"/>
              </a:rPr>
              <a:t>データスペースのサービス設計は</a:t>
            </a:r>
            <a:endParaRPr kumimoji="1" lang="en-US" altLang="ja-JP" sz="1200" dirty="0">
              <a:solidFill>
                <a:srgbClr val="000000"/>
              </a:solidFill>
              <a:latin typeface="Meiryo UI" panose="020B0604030504040204" pitchFamily="50" charset="-128"/>
              <a:ea typeface="Meiryo UI" panose="020B0604030504040204" pitchFamily="50" charset="-128"/>
            </a:endParaRPr>
          </a:p>
          <a:p>
            <a:r>
              <a:rPr kumimoji="1" lang="ja-JP" altLang="en-US" sz="1200" dirty="0">
                <a:solidFill>
                  <a:srgbClr val="000000"/>
                </a:solidFill>
                <a:latin typeface="Meiryo UI" panose="020B0604030504040204" pitchFamily="50" charset="-128"/>
                <a:ea typeface="Meiryo UI" panose="020B0604030504040204" pitchFamily="50" charset="-128"/>
              </a:rPr>
              <a:t>　まず、欧州委員会</a:t>
            </a:r>
            <a:r>
              <a:rPr kumimoji="1" lang="en-US" altLang="ja-JP" sz="1200" dirty="0">
                <a:solidFill>
                  <a:srgbClr val="000000"/>
                </a:solidFill>
                <a:latin typeface="Meiryo UI" panose="020B0604030504040204" pitchFamily="50" charset="-128"/>
                <a:ea typeface="Meiryo UI" panose="020B0604030504040204" pitchFamily="50" charset="-128"/>
              </a:rPr>
              <a:t>(EC)</a:t>
            </a:r>
            <a:r>
              <a:rPr kumimoji="1" lang="ja-JP" altLang="en-US" sz="1200" dirty="0">
                <a:solidFill>
                  <a:srgbClr val="000000"/>
                </a:solidFill>
                <a:latin typeface="Meiryo UI" panose="020B0604030504040204" pitchFamily="50" charset="-128"/>
                <a:ea typeface="Meiryo UI" panose="020B0604030504040204" pitchFamily="50" charset="-128"/>
              </a:rPr>
              <a:t>がデータスペースの基本パーツを作成し、</a:t>
            </a:r>
            <a:endParaRPr kumimoji="1" lang="en-US" altLang="ja-JP" sz="120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000000"/>
                </a:solidFill>
                <a:latin typeface="Meiryo UI" panose="020B0604030504040204" pitchFamily="50" charset="-128"/>
                <a:ea typeface="Meiryo UI" panose="020B0604030504040204" pitchFamily="50" charset="-128"/>
              </a:rPr>
              <a:t>　</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a:t>
            </a:r>
            <a:r>
              <a:rPr kumimoji="1" lang="en-US" altLang="ja-JP" sz="1200" dirty="0">
                <a:solidFill>
                  <a:srgbClr val="000000"/>
                </a:solidFill>
                <a:latin typeface="Meiryo UI" panose="020B0604030504040204" pitchFamily="50" charset="-128"/>
                <a:ea typeface="Meiryo UI" panose="020B0604030504040204" pitchFamily="50" charset="-128"/>
              </a:rPr>
              <a:t>IDSA</a:t>
            </a:r>
            <a:r>
              <a:rPr kumimoji="1" lang="ja-JP" altLang="en-US" sz="1200" dirty="0">
                <a:solidFill>
                  <a:srgbClr val="000000"/>
                </a:solidFill>
                <a:latin typeface="Meiryo UI" panose="020B0604030504040204" pitchFamily="50" charset="-128"/>
                <a:ea typeface="Meiryo UI" panose="020B0604030504040204" pitchFamily="50" charset="-128"/>
              </a:rPr>
              <a:t>」が「</a:t>
            </a:r>
            <a:r>
              <a:rPr kumimoji="1" lang="en-US" altLang="ja-JP" sz="1200" dirty="0">
                <a:solidFill>
                  <a:srgbClr val="000000"/>
                </a:solidFill>
                <a:latin typeface="Meiryo UI" panose="020B0604030504040204" pitchFamily="50" charset="-128"/>
                <a:ea typeface="Meiryo UI" panose="020B0604030504040204" pitchFamily="50" charset="-128"/>
              </a:rPr>
              <a:t>IDS</a:t>
            </a:r>
            <a:r>
              <a:rPr kumimoji="1" lang="ja-JP" altLang="en-US" sz="1200" dirty="0">
                <a:solidFill>
                  <a:srgbClr val="000000"/>
                </a:solidFill>
                <a:latin typeface="Meiryo UI" panose="020B0604030504040204" pitchFamily="50" charset="-128"/>
                <a:ea typeface="Meiryo UI" panose="020B0604030504040204" pitchFamily="50" charset="-128"/>
              </a:rPr>
              <a:t>コネクタ」を作成しました</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。コネクタはデータスペース間でのデータ連携を行う仕組みです。後半のスライドで解説します。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その「</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IDS</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コネクタ」のコア技術を元に</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Gaia-X</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では</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Eclipse</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コネクタを開発し、</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Catena-X</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や</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Omega-X</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等のデータスペースで使用されています。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また、基盤となるオープンソースを提供している</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FIWARE</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もデータスペース実現に大きく貢献しています。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12</a:t>
            </a:fld>
            <a:endParaRPr kumimoji="1" lang="ja-JP" altLang="en-US"/>
          </a:p>
        </p:txBody>
      </p:sp>
    </p:spTree>
    <p:extLst>
      <p:ext uri="{BB962C8B-B14F-4D97-AF65-F5344CB8AC3E}">
        <p14:creationId xmlns:p14="http://schemas.microsoft.com/office/powerpoint/2010/main" val="3038333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rgbClr val="000000"/>
                </a:solidFill>
                <a:latin typeface="Meiryo UI" panose="020B0604030504040204" pitchFamily="50" charset="-128"/>
                <a:ea typeface="Meiryo UI" panose="020B0604030504040204" pitchFamily="50" charset="-128"/>
              </a:rPr>
              <a:t>国内では</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関係府省庁、</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DSA</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IPA</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が「</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One Team</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」でデータスぺースの推進をしていきます。</a:t>
            </a:r>
            <a:endParaRPr kumimoji="1" lang="ja-JP" altLang="en-US" dirty="0">
              <a:solidFill>
                <a:srgbClr val="00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13</a:t>
            </a:fld>
            <a:endParaRPr kumimoji="1" lang="ja-JP" altLang="en-US"/>
          </a:p>
        </p:txBody>
      </p:sp>
    </p:spTree>
    <p:extLst>
      <p:ext uri="{BB962C8B-B14F-4D97-AF65-F5344CB8AC3E}">
        <p14:creationId xmlns:p14="http://schemas.microsoft.com/office/powerpoint/2010/main" val="1390291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rgbClr val="000000"/>
                </a:solidFill>
                <a:latin typeface="Meiryo UI" panose="020B0604030504040204" pitchFamily="50" charset="-128"/>
                <a:ea typeface="Meiryo UI" panose="020B0604030504040204" pitchFamily="50" charset="-128"/>
              </a:rPr>
              <a:t>データスペースの対象領域ですが、こちらの表にあるように</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社会の幅広い分野でデータスペースが推進されています。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各分野で、単独若しくは複数のプロジェクトが進められており、機能や地域を限定したデータスペースも多いです。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eiryo UI" panose="020B0604030504040204" pitchFamily="50" charset="-128"/>
                <a:ea typeface="Meiryo UI" panose="020B0604030504040204" pitchFamily="50" charset="-128"/>
              </a:rPr>
              <a:t>日本は、データスペースと呼ばないことがほとんどですが、</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準公共プロジェクトなどデータスペースに類似の取り組みが数多く行われています。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rgbClr val="00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14</a:t>
            </a:fld>
            <a:endParaRPr kumimoji="1" lang="ja-JP" altLang="en-US"/>
          </a:p>
        </p:txBody>
      </p:sp>
    </p:spTree>
    <p:extLst>
      <p:ext uri="{BB962C8B-B14F-4D97-AF65-F5344CB8AC3E}">
        <p14:creationId xmlns:p14="http://schemas.microsoft.com/office/powerpoint/2010/main" val="2497817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solidFill>
                  <a:srgbClr val="000000"/>
                </a:solidFill>
                <a:latin typeface="Meiryo UI" panose="020B0604030504040204" pitchFamily="50" charset="-128"/>
                <a:ea typeface="Meiryo UI" panose="020B0604030504040204" pitchFamily="50" charset="-128"/>
              </a:rPr>
              <a:t>1</a:t>
            </a:r>
            <a:r>
              <a:rPr kumimoji="1" lang="ja-JP" altLang="en-US" sz="1200" dirty="0">
                <a:solidFill>
                  <a:srgbClr val="000000"/>
                </a:solidFill>
                <a:latin typeface="Meiryo UI" panose="020B0604030504040204" pitchFamily="50" charset="-128"/>
                <a:ea typeface="Meiryo UI" panose="020B0604030504040204" pitchFamily="50" charset="-128"/>
              </a:rPr>
              <a:t>つ目の国内事例は大阪府のスーパーシティ構成です。</a:t>
            </a:r>
            <a:endParaRPr kumimoji="1" lang="en-US" altLang="ja-JP" sz="1200" dirty="0">
              <a:solidFill>
                <a:srgbClr val="000000"/>
              </a:solidFill>
              <a:latin typeface="Meiryo UI" panose="020B0604030504040204" pitchFamily="50" charset="-128"/>
              <a:ea typeface="Meiryo UI" panose="020B0604030504040204" pitchFamily="50" charset="-128"/>
            </a:endParaRPr>
          </a:p>
          <a:p>
            <a:r>
              <a:rPr kumimoji="1" lang="ja-JP" altLang="en-US" sz="1200" dirty="0">
                <a:solidFill>
                  <a:srgbClr val="000000"/>
                </a:solidFill>
                <a:latin typeface="Meiryo UI" panose="020B0604030504040204" pitchFamily="50" charset="-128"/>
                <a:ea typeface="Meiryo UI" panose="020B0604030504040204" pitchFamily="50" charset="-128"/>
              </a:rPr>
              <a:t>本事例のデータスペースとして着眼点は、</a:t>
            </a:r>
            <a:endParaRPr kumimoji="1" lang="en-US" altLang="ja-JP" sz="1200" dirty="0">
              <a:solidFill>
                <a:srgbClr val="000000"/>
              </a:solidFill>
              <a:latin typeface="Meiryo UI" panose="020B0604030504040204" pitchFamily="50" charset="-128"/>
              <a:ea typeface="Meiryo UI" panose="020B0604030504040204" pitchFamily="50" charset="-128"/>
            </a:endParaRPr>
          </a:p>
          <a:p>
            <a:r>
              <a:rPr kumimoji="1" lang="ja-JP" altLang="en-US" sz="1200" dirty="0">
                <a:solidFill>
                  <a:srgbClr val="000000"/>
                </a:solidFill>
                <a:latin typeface="Meiryo UI" panose="020B0604030504040204" pitchFamily="50" charset="-128"/>
                <a:ea typeface="Meiryo UI" panose="020B0604030504040204" pitchFamily="50" charset="-128"/>
              </a:rPr>
              <a:t>　大阪府内の行政デジタル格差を解消する産学官連携デジタル基盤を構築したことと</a:t>
            </a:r>
            <a:endParaRPr kumimoji="1" lang="en-US" altLang="ja-JP" sz="1200" dirty="0">
              <a:solidFill>
                <a:srgbClr val="000000"/>
              </a:solidFill>
              <a:latin typeface="Meiryo UI" panose="020B0604030504040204" pitchFamily="50" charset="-128"/>
              <a:ea typeface="Meiryo UI" panose="020B0604030504040204" pitchFamily="50" charset="-128"/>
            </a:endParaRPr>
          </a:p>
          <a:p>
            <a:r>
              <a:rPr kumimoji="1" lang="ja-JP" altLang="en-US" sz="1200" dirty="0">
                <a:solidFill>
                  <a:srgbClr val="000000"/>
                </a:solidFill>
                <a:latin typeface="Meiryo UI" panose="020B0604030504040204" pitchFamily="50" charset="-128"/>
                <a:ea typeface="Meiryo UI" panose="020B0604030504040204" pitchFamily="50" charset="-128"/>
              </a:rPr>
              <a:t>　カタログの利用により大阪府のオープンデータを活用したサービス提供が可能となったことです。</a:t>
            </a:r>
            <a:endParaRPr kumimoji="1" lang="en-US" altLang="ja-JP" sz="1200" dirty="0">
              <a:solidFill>
                <a:srgbClr val="000000"/>
              </a:solidFill>
              <a:latin typeface="Meiryo UI" panose="020B0604030504040204" pitchFamily="50" charset="-128"/>
              <a:ea typeface="Meiryo UI" panose="020B0604030504040204" pitchFamily="50" charset="-128"/>
            </a:endParaRPr>
          </a:p>
          <a:p>
            <a:endParaRPr kumimoji="1" lang="en-US" altLang="ja-JP" sz="120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背景としては、大阪府内の市町村間での財政・人材・ノウハウ等の制約からデータ利活用に対する取組格差が存在したところ、</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年度より大阪府が主体となり、</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ID</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共有を可能にするルール等を作成し、デジタル基盤の構築とサービスの提供を開始し、</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必要な人に、必要なタイミングで、多様なデジタルサービスを提供できるよう環境整備を</a:t>
            </a:r>
            <a:r>
              <a:rPr lang="ja-JP" altLang="en-US" sz="1200" kern="0" dirty="0">
                <a:solidFill>
                  <a:srgbClr val="000000"/>
                </a:solidFill>
                <a:latin typeface="Meiryo UI" panose="020B0604030504040204" pitchFamily="50" charset="-128"/>
                <a:ea typeface="Meiryo UI" panose="020B0604030504040204" pitchFamily="50" charset="-128"/>
              </a:rPr>
              <a:t>実施しました。</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効果としては、大阪府のデジタル基盤の整備したことで、今までバラバラだったり分断されたデータやサービスを大阪府内の</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43</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市町村にて共同利用可能となりました。</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また、</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ID</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共有化によりサービス同士の連携が可能になり、パーソナライズされたサービスを提供可能となり、パーソナライズされたサービスが提供可能となるだけでなく、</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業務のデジタル化が進むことで業務効率が向上しました。</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15</a:t>
            </a:fld>
            <a:endParaRPr kumimoji="1" lang="ja-JP" altLang="en-US"/>
          </a:p>
        </p:txBody>
      </p:sp>
    </p:spTree>
    <p:extLst>
      <p:ext uri="{BB962C8B-B14F-4D97-AF65-F5344CB8AC3E}">
        <p14:creationId xmlns:p14="http://schemas.microsoft.com/office/powerpoint/2010/main" val="1562822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solidFill>
                  <a:srgbClr val="000000"/>
                </a:solidFill>
                <a:latin typeface="Meiryo UI" panose="020B0604030504040204" pitchFamily="50" charset="-128"/>
                <a:ea typeface="Meiryo UI" panose="020B0604030504040204" pitchFamily="50" charset="-128"/>
              </a:rPr>
              <a:t>2</a:t>
            </a:r>
            <a:r>
              <a:rPr kumimoji="1" lang="ja-JP" altLang="en-US" sz="1200" dirty="0">
                <a:solidFill>
                  <a:srgbClr val="000000"/>
                </a:solidFill>
                <a:latin typeface="Meiryo UI" panose="020B0604030504040204" pitchFamily="50" charset="-128"/>
                <a:ea typeface="Meiryo UI" panose="020B0604030504040204" pitchFamily="50" charset="-128"/>
              </a:rPr>
              <a:t>つ目の国内事例は札幌市マーケティング最適化です。</a:t>
            </a:r>
            <a:endParaRPr kumimoji="1" lang="en-US" altLang="ja-JP" sz="1200" dirty="0">
              <a:solidFill>
                <a:srgbClr val="000000"/>
              </a:solidFill>
              <a:latin typeface="Meiryo UI" panose="020B0604030504040204" pitchFamily="50" charset="-128"/>
              <a:ea typeface="Meiryo UI" panose="020B0604030504040204" pitchFamily="50" charset="-128"/>
            </a:endParaRPr>
          </a:p>
          <a:p>
            <a:r>
              <a:rPr kumimoji="1" lang="ja-JP" altLang="en-US" sz="1200" dirty="0">
                <a:solidFill>
                  <a:srgbClr val="000000"/>
                </a:solidFill>
                <a:latin typeface="Meiryo UI" panose="020B0604030504040204" pitchFamily="50" charset="-128"/>
                <a:ea typeface="Meiryo UI" panose="020B0604030504040204" pitchFamily="50" charset="-128"/>
              </a:rPr>
              <a:t>本事例のデータスペースとして着眼点は</a:t>
            </a:r>
            <a:endParaRPr kumimoji="1" lang="en-US" altLang="ja-JP" sz="1200" dirty="0">
              <a:solidFill>
                <a:srgbClr val="000000"/>
              </a:solidFill>
              <a:latin typeface="Meiryo UI" panose="020B0604030504040204" pitchFamily="50" charset="-128"/>
              <a:ea typeface="Meiryo UI" panose="020B0604030504040204" pitchFamily="50" charset="-128"/>
            </a:endParaRPr>
          </a:p>
          <a:p>
            <a:r>
              <a:rPr kumimoji="1" lang="ja-JP" altLang="en-US" sz="1200" dirty="0">
                <a:solidFill>
                  <a:srgbClr val="000000"/>
                </a:solidFill>
                <a:latin typeface="Meiryo UI" panose="020B0604030504040204" pitchFamily="50" charset="-128"/>
                <a:ea typeface="Meiryo UI" panose="020B0604030504040204" pitchFamily="50" charset="-128"/>
              </a:rPr>
              <a:t>　大阪府と同様、デジタル基盤を構築していることと</a:t>
            </a:r>
            <a:endParaRPr kumimoji="1" lang="en-US" altLang="ja-JP" sz="1200" dirty="0">
              <a:solidFill>
                <a:srgbClr val="000000"/>
              </a:solidFill>
              <a:latin typeface="Meiryo UI" panose="020B0604030504040204" pitchFamily="50" charset="-128"/>
              <a:ea typeface="Meiryo UI" panose="020B0604030504040204" pitchFamily="50" charset="-128"/>
            </a:endParaRPr>
          </a:p>
          <a:p>
            <a:r>
              <a:rPr kumimoji="1" lang="ja-JP" altLang="en-US" sz="1200" dirty="0">
                <a:solidFill>
                  <a:srgbClr val="000000"/>
                </a:solidFill>
                <a:latin typeface="Meiryo UI" panose="020B0604030504040204" pitchFamily="50" charset="-128"/>
                <a:ea typeface="Meiryo UI" panose="020B0604030504040204" pitchFamily="50" charset="-128"/>
              </a:rPr>
              <a:t>　札幌市のオープンデータと他社提供のオープンデータを組み合わせて新しいビジネスを創出する可能性があることです。</a:t>
            </a:r>
            <a:endParaRPr kumimoji="1" lang="en-US" altLang="ja-JP" sz="1200" dirty="0">
              <a:solidFill>
                <a:srgbClr val="000000"/>
              </a:solidFill>
              <a:latin typeface="Meiryo UI" panose="020B0604030504040204" pitchFamily="50" charset="-128"/>
              <a:ea typeface="Meiryo UI" panose="020B0604030504040204" pitchFamily="50" charset="-128"/>
            </a:endParaRPr>
          </a:p>
          <a:p>
            <a:endParaRPr kumimoji="1" lang="en-US" altLang="ja-JP" sz="1200" dirty="0">
              <a:solidFill>
                <a:srgbClr val="000000"/>
              </a:solidFill>
              <a:latin typeface="Meiryo UI" panose="020B0604030504040204" pitchFamily="50" charset="-128"/>
              <a:ea typeface="Meiryo UI" panose="020B0604030504040204" pitchFamily="50" charset="-128"/>
            </a:endParaRPr>
          </a:p>
          <a:p>
            <a:r>
              <a:rPr kumimoji="1" lang="ja-JP" altLang="en-US" sz="1200" dirty="0">
                <a:solidFill>
                  <a:srgbClr val="000000"/>
                </a:solidFill>
                <a:latin typeface="Meiryo UI" panose="020B0604030504040204" pitchFamily="50" charset="-128"/>
                <a:ea typeface="Meiryo UI" panose="020B0604030504040204" pitchFamily="50" charset="-128"/>
              </a:rPr>
              <a:t>背景として、札幌市では</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札幌圏域の官民データを協調して利活用する官民連携デジタル基盤を構築しており、データ利活用の本格的な推進を検討していました。</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そこで札幌市では、不動産ディベロッパーや飲食店が札幌市以外の</a:t>
            </a:r>
            <a:r>
              <a:rPr lang="ja-JP" altLang="en-US" sz="1200" kern="0" dirty="0">
                <a:solidFill>
                  <a:srgbClr val="000000"/>
                </a:solidFill>
                <a:latin typeface="Meiryo UI" panose="020B0604030504040204" pitchFamily="50" charset="-128"/>
                <a:ea typeface="Meiryo UI" panose="020B0604030504040204" pitchFamily="50" charset="-128"/>
              </a:rPr>
              <a:t>「</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気象データ」や「イベントデータ」などの外部データを組み合わせ、マーケティングや業務の最適化を確認するとともに、</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札幌市デジタル基盤に</a:t>
            </a: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CADDE</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コネクタを接続した実証実験を実施しました。</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その効果としては、マーケティングや業務の最適化の実現するとともに、</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利用時にコネクタを利用することで、データ連携用インターフェイス機能の個別開発が不要となりました。</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endParaRPr kumimoji="1" lang="ja-JP" altLang="en-US" sz="1200" dirty="0">
              <a:solidFill>
                <a:srgbClr val="00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16</a:t>
            </a:fld>
            <a:endParaRPr kumimoji="1" lang="ja-JP" altLang="en-US"/>
          </a:p>
        </p:txBody>
      </p:sp>
    </p:spTree>
    <p:extLst>
      <p:ext uri="{BB962C8B-B14F-4D97-AF65-F5344CB8AC3E}">
        <p14:creationId xmlns:p14="http://schemas.microsoft.com/office/powerpoint/2010/main" val="257451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rgbClr val="000000"/>
                </a:solidFill>
                <a:latin typeface="Meiryo UI" panose="020B0604030504040204" pitchFamily="50" charset="-128"/>
                <a:ea typeface="Meiryo UI" panose="020B0604030504040204" pitchFamily="50" charset="-128"/>
              </a:rPr>
              <a:t>実際の事例ではありませんが、今後、データスペースを活用した場合の想定ケースを紹介します。</a:t>
            </a:r>
            <a:endParaRPr kumimoji="1" lang="en-US" altLang="ja-JP" dirty="0">
              <a:solidFill>
                <a:srgbClr val="000000"/>
              </a:solidFill>
              <a:latin typeface="Meiryo UI" panose="020B0604030504040204" pitchFamily="50" charset="-128"/>
              <a:ea typeface="Meiryo UI" panose="020B0604030504040204" pitchFamily="50" charset="-128"/>
            </a:endParaRPr>
          </a:p>
          <a:p>
            <a:r>
              <a:rPr kumimoji="1" lang="en-US" altLang="ja-JP" dirty="0">
                <a:solidFill>
                  <a:srgbClr val="000000"/>
                </a:solidFill>
                <a:latin typeface="Meiryo UI" panose="020B0604030504040204" pitchFamily="50" charset="-128"/>
                <a:ea typeface="Meiryo UI" panose="020B0604030504040204" pitchFamily="50" charset="-128"/>
              </a:rPr>
              <a:t>1</a:t>
            </a:r>
            <a:r>
              <a:rPr kumimoji="1" lang="ja-JP" altLang="en-US" dirty="0">
                <a:solidFill>
                  <a:srgbClr val="000000"/>
                </a:solidFill>
                <a:latin typeface="Meiryo UI" panose="020B0604030504040204" pitchFamily="50" charset="-128"/>
                <a:ea typeface="Meiryo UI" panose="020B0604030504040204" pitchFamily="50" charset="-128"/>
              </a:rPr>
              <a:t>つ目の想定ケースは</a:t>
            </a:r>
            <a:r>
              <a:rPr lang="ja-JP" altLang="en-US" dirty="0">
                <a:solidFill>
                  <a:srgbClr val="000000"/>
                </a:solidFill>
                <a:latin typeface="Meiryo UI" panose="020B0604030504040204" pitchFamily="50" charset="-128"/>
                <a:ea typeface="Meiryo UI" panose="020B0604030504040204" pitchFamily="50" charset="-128"/>
              </a:rPr>
              <a:t>マーケティングの強化です。</a:t>
            </a:r>
            <a:endParaRPr lang="en-US" altLang="ja-JP" dirty="0">
              <a:solidFill>
                <a:srgbClr val="000000"/>
              </a:solidFill>
              <a:latin typeface="Meiryo UI" panose="020B0604030504040204" pitchFamily="50" charset="-128"/>
              <a:ea typeface="Meiryo UI" panose="020B0604030504040204" pitchFamily="50" charset="-128"/>
            </a:endParaRPr>
          </a:p>
          <a:p>
            <a:endParaRPr kumimoji="1" lang="en-US" altLang="ja-JP" dirty="0">
              <a:solidFill>
                <a:srgbClr val="000000"/>
              </a:solidFill>
              <a:latin typeface="Meiryo UI" panose="020B0604030504040204" pitchFamily="50" charset="-128"/>
              <a:ea typeface="Meiryo UI" panose="020B0604030504040204" pitchFamily="50" charset="-128"/>
            </a:endParaRPr>
          </a:p>
          <a:p>
            <a:r>
              <a:rPr kumimoji="1" lang="ja-JP" altLang="en-US" dirty="0">
                <a:solidFill>
                  <a:srgbClr val="000000"/>
                </a:solidFill>
                <a:latin typeface="Meiryo UI" panose="020B0604030504040204" pitchFamily="50" charset="-128"/>
                <a:ea typeface="Meiryo UI" panose="020B0604030504040204" pitchFamily="50" charset="-128"/>
              </a:rPr>
              <a:t>製造業者と販売店舗のデータが連携されることで、</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消費者ニーズを把握し、マーケティング戦略の改善につなげることができます。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信頼性が確保されるため、販売店舗はデータの提供ができ、製造業者は入手ができる状態になります。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この取組の目的は、従来、製造元がキャッチアップできなかった消費情報データを元にマーケティング戦略の改善につなげることです。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従来は提供先が不明のため、提供を拒否していた店舗側も信頼性が確保できるため、データを提供できます。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この効果としては、製造元は消費者のニーズがキャッチアップでき、マーケティング戦略の改善につながります。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また、販売店舗は価値を見出せていなかったデータがビジネス価値価値を生むことにあります。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endParaRPr kumimoji="1" lang="ja-JP" altLang="en-US" dirty="0">
              <a:solidFill>
                <a:srgbClr val="00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17</a:t>
            </a:fld>
            <a:endParaRPr kumimoji="1" lang="ja-JP" altLang="en-US"/>
          </a:p>
        </p:txBody>
      </p:sp>
    </p:spTree>
    <p:extLst>
      <p:ext uri="{BB962C8B-B14F-4D97-AF65-F5344CB8AC3E}">
        <p14:creationId xmlns:p14="http://schemas.microsoft.com/office/powerpoint/2010/main" val="863414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rgbClr val="000000"/>
                </a:solidFill>
                <a:latin typeface="Meiryo UI" panose="020B0604030504040204" pitchFamily="50" charset="-128"/>
                <a:ea typeface="Meiryo UI" panose="020B0604030504040204" pitchFamily="50" charset="-128"/>
              </a:rPr>
              <a:t>データスペースに関連したお問い合わせがある場合は、</a:t>
            </a:r>
            <a:endParaRPr kumimoji="1" lang="en-US" altLang="ja-JP" dirty="0">
              <a:solidFill>
                <a:srgbClr val="000000"/>
              </a:solidFill>
              <a:latin typeface="Meiryo UI" panose="020B0604030504040204" pitchFamily="50" charset="-128"/>
              <a:ea typeface="Meiryo UI" panose="020B0604030504040204" pitchFamily="50" charset="-128"/>
            </a:endParaRPr>
          </a:p>
          <a:p>
            <a:r>
              <a:rPr kumimoji="1" lang="en-US" altLang="ja-JP" dirty="0">
                <a:solidFill>
                  <a:srgbClr val="000000"/>
                </a:solidFill>
                <a:latin typeface="Meiryo UI" panose="020B0604030504040204" pitchFamily="50" charset="-128"/>
                <a:ea typeface="Meiryo UI" panose="020B0604030504040204" pitchFamily="50" charset="-128"/>
              </a:rPr>
              <a:t>IPA</a:t>
            </a:r>
            <a:r>
              <a:rPr kumimoji="1" lang="ja-JP" altLang="en-US" dirty="0">
                <a:solidFill>
                  <a:srgbClr val="000000"/>
                </a:solidFill>
                <a:latin typeface="Meiryo UI" panose="020B0604030504040204" pitchFamily="50" charset="-128"/>
                <a:ea typeface="Meiryo UI" panose="020B0604030504040204" pitchFamily="50" charset="-128"/>
              </a:rPr>
              <a:t>のお問い合わせページよりご連絡ください。</a:t>
            </a: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18</a:t>
            </a:fld>
            <a:endParaRPr kumimoji="1" lang="ja-JP" altLang="en-US"/>
          </a:p>
        </p:txBody>
      </p:sp>
    </p:spTree>
    <p:extLst>
      <p:ext uri="{BB962C8B-B14F-4D97-AF65-F5344CB8AC3E}">
        <p14:creationId xmlns:p14="http://schemas.microsoft.com/office/powerpoint/2010/main" val="91339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rgbClr val="000000"/>
                </a:solidFill>
                <a:latin typeface="Meiryo UI" panose="020B0604030504040204" pitchFamily="50" charset="-128"/>
                <a:ea typeface="Meiryo UI" panose="020B0604030504040204" pitchFamily="50" charset="-128"/>
              </a:rPr>
              <a:t>データスペース入門の想定読者は、</a:t>
            </a:r>
            <a:r>
              <a:rPr lang="ja-JP" altLang="en-US" sz="1200" dirty="0">
                <a:solidFill>
                  <a:srgbClr val="000000"/>
                </a:solidFill>
                <a:latin typeface="Meiryo UI" panose="020B0604030504040204" pitchFamily="50" charset="-128"/>
                <a:ea typeface="Meiryo UI" panose="020B0604030504040204" pitchFamily="50" charset="-128"/>
              </a:rPr>
              <a:t>初めて「データスペース」について知りたい方です。</a:t>
            </a:r>
            <a:endParaRPr lang="en-US" altLang="ja-JP" sz="1200" dirty="0">
              <a:solidFill>
                <a:srgbClr val="000000"/>
              </a:solidFill>
              <a:latin typeface="Meiryo UI" panose="020B0604030504040204" pitchFamily="50" charset="-128"/>
              <a:ea typeface="Meiryo UI" panose="020B0604030504040204" pitchFamily="50" charset="-128"/>
            </a:endParaRPr>
          </a:p>
          <a:p>
            <a:r>
              <a:rPr kumimoji="1" lang="ja-JP" altLang="en-US" sz="1200" dirty="0">
                <a:solidFill>
                  <a:srgbClr val="000000"/>
                </a:solidFill>
                <a:latin typeface="Meiryo UI" panose="020B0604030504040204" pitchFamily="50" charset="-128"/>
                <a:ea typeface="Meiryo UI" panose="020B0604030504040204" pitchFamily="50" charset="-128"/>
              </a:rPr>
              <a:t>目的は</a:t>
            </a:r>
            <a:r>
              <a:rPr lang="ja-JP" altLang="en-US" sz="1200" dirty="0">
                <a:solidFill>
                  <a:srgbClr val="000000"/>
                </a:solidFill>
                <a:latin typeface="Meiryo UI" panose="020B0604030504040204" pitchFamily="50" charset="-128"/>
                <a:ea typeface="Meiryo UI" panose="020B0604030504040204" pitchFamily="50" charset="-128"/>
              </a:rPr>
              <a:t>データスペースとは何か、データスペース推進のための組織体制、事例、データスペースを実現する技術等を把握することです。</a:t>
            </a:r>
            <a:endParaRPr kumimoji="1" lang="ja-JP" altLang="en-US" sz="1200" dirty="0">
              <a:solidFill>
                <a:srgbClr val="00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a:t>
            </a:fld>
            <a:endParaRPr kumimoji="1" lang="ja-JP" altLang="en-US"/>
          </a:p>
        </p:txBody>
      </p:sp>
    </p:spTree>
    <p:extLst>
      <p:ext uri="{BB962C8B-B14F-4D97-AF65-F5344CB8AC3E}">
        <p14:creationId xmlns:p14="http://schemas.microsoft.com/office/powerpoint/2010/main" val="90582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EU</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・米国・中国では、デジタル競争力強化のため、「データ」を活用しビジネスを展開しています。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r>
              <a:rPr kumimoji="1" lang="ja-JP" altLang="en-US" dirty="0">
                <a:solidFill>
                  <a:srgbClr val="000000"/>
                </a:solidFill>
                <a:latin typeface="Meiryo UI" panose="020B0604030504040204" pitchFamily="50" charset="-128"/>
                <a:ea typeface="Meiryo UI" panose="020B0604030504040204" pitchFamily="50" charset="-128"/>
              </a:rPr>
              <a:t>米国や中国では単体企業で収集したビックデータを活用し、サービスを展開しています。その結果、サービスのデファクトスタンダード化が進んでいます。</a:t>
            </a:r>
            <a:endParaRPr kumimoji="1" lang="en-US" altLang="ja-JP"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Meiryo UI" panose="020B0604030504040204" pitchFamily="50" charset="-128"/>
                <a:ea typeface="Meiryo UI" panose="020B0604030504040204" pitchFamily="50" charset="-128"/>
              </a:rPr>
              <a:t>一方、</a:t>
            </a:r>
            <a:r>
              <a:rPr kumimoji="1" lang="en-US" altLang="ja-JP" dirty="0">
                <a:solidFill>
                  <a:srgbClr val="000000"/>
                </a:solidFill>
                <a:latin typeface="Meiryo UI" panose="020B0604030504040204" pitchFamily="50" charset="-128"/>
                <a:ea typeface="Meiryo UI" panose="020B0604030504040204" pitchFamily="50" charset="-128"/>
              </a:rPr>
              <a:t>EU</a:t>
            </a:r>
            <a:r>
              <a:rPr kumimoji="1" lang="ja-JP" altLang="en-US" dirty="0">
                <a:solidFill>
                  <a:srgbClr val="000000"/>
                </a:solidFill>
                <a:latin typeface="Meiryo UI" panose="020B0604030504040204" pitchFamily="50" charset="-128"/>
                <a:ea typeface="Meiryo UI" panose="020B0604030504040204" pitchFamily="50" charset="-128"/>
              </a:rPr>
              <a:t>では</a:t>
            </a:r>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国、組織を超えたデータ連携を実現するため、データの基盤、ルールを整備し、社会の膨大なデータを収集し、</a:t>
            </a:r>
            <a:r>
              <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EU</a:t>
            </a:r>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主導による国際的な標準化が進んでいます。</a:t>
            </a:r>
            <a:endPar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a:t>
            </a:fld>
            <a:endParaRPr kumimoji="1" lang="ja-JP" altLang="en-US"/>
          </a:p>
        </p:txBody>
      </p:sp>
    </p:spTree>
    <p:extLst>
      <p:ext uri="{BB962C8B-B14F-4D97-AF65-F5344CB8AC3E}">
        <p14:creationId xmlns:p14="http://schemas.microsoft.com/office/powerpoint/2010/main" val="323779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rgbClr val="000000"/>
                </a:solidFill>
                <a:latin typeface="Meiryo UI" panose="020B0604030504040204" pitchFamily="50" charset="-128"/>
                <a:ea typeface="Meiryo UI" panose="020B0604030504040204" pitchFamily="50" charset="-128"/>
              </a:rPr>
              <a:t>データスペースとは</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デジタル社会で不可欠なデータに注目した概念で、異なる組織・国間</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エコシステム</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、異業種間でも、信頼性を確保しデータを共有できる標準化された仕組みです。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また、「多種多様」で「信頼性のある」大量のデータが安心して利用できます。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a:t>
            </a:fld>
            <a:endParaRPr kumimoji="1" lang="ja-JP" altLang="en-US"/>
          </a:p>
        </p:txBody>
      </p:sp>
    </p:spTree>
    <p:extLst>
      <p:ext uri="{BB962C8B-B14F-4D97-AF65-F5344CB8AC3E}">
        <p14:creationId xmlns:p14="http://schemas.microsoft.com/office/powerpoint/2010/main" val="371576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rgbClr val="000000"/>
                </a:solidFill>
                <a:latin typeface="Meiryo UI" panose="020B0604030504040204" pitchFamily="50" charset="-128"/>
                <a:ea typeface="Meiryo UI" panose="020B0604030504040204" pitchFamily="50" charset="-128"/>
              </a:rPr>
              <a:t>データスペースのメリットは</a:t>
            </a:r>
            <a:endParaRPr kumimoji="1" lang="en-US" altLang="ja-JP" dirty="0">
              <a:solidFill>
                <a:srgbClr val="000000"/>
              </a:solidFill>
              <a:latin typeface="Meiryo UI" panose="020B0604030504040204" pitchFamily="50" charset="-128"/>
              <a:ea typeface="Meiryo UI" panose="020B0604030504040204" pitchFamily="50" charset="-128"/>
            </a:endParaRPr>
          </a:p>
          <a:p>
            <a:r>
              <a:rPr kumimoji="1" lang="ja-JP" altLang="en-US" dirty="0">
                <a:solidFill>
                  <a:srgbClr val="000000"/>
                </a:solidFill>
                <a:latin typeface="Meiryo UI" panose="020B0604030504040204" pitchFamily="50" charset="-128"/>
                <a:ea typeface="Meiryo UI" panose="020B0604030504040204" pitchFamily="50" charset="-128"/>
              </a:rPr>
              <a:t>大きく分けてビジネス上のメリットと社会的なメリットがあります。</a:t>
            </a:r>
            <a:endParaRPr kumimoji="1" lang="en-US" altLang="ja-JP" dirty="0">
              <a:solidFill>
                <a:srgbClr val="000000"/>
              </a:solidFill>
              <a:latin typeface="Meiryo UI" panose="020B0604030504040204" pitchFamily="50" charset="-128"/>
              <a:ea typeface="Meiryo UI" panose="020B0604030504040204" pitchFamily="50" charset="-128"/>
            </a:endParaRPr>
          </a:p>
          <a:p>
            <a:endParaRPr kumimoji="1" lang="en-US" altLang="ja-JP"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Meiryo UI" panose="020B0604030504040204" pitchFamily="50" charset="-128"/>
                <a:ea typeface="Meiryo UI" panose="020B0604030504040204" pitchFamily="50" charset="-128"/>
              </a:rPr>
              <a:t>ビジネス上のメリットは</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データドリブン経営</a:t>
            </a:r>
            <a:r>
              <a:rPr lang="ja-JP" altLang="en-US" sz="1200" dirty="0">
                <a:solidFill>
                  <a:srgbClr val="000000"/>
                </a:solidFill>
                <a:latin typeface="Meiryo UI" panose="020B0604030504040204" pitchFamily="50" charset="-128"/>
                <a:ea typeface="Meiryo UI" panose="020B0604030504040204" pitchFamily="50" charset="-128"/>
              </a:rPr>
              <a:t>の実現に向け</a:t>
            </a:r>
            <a:endParaRPr lang="en-US" altLang="ja-JP" sz="120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例えば、②の「</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新ビジネス展開</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」では異なる研究者、組織、産業部門間での協力と情報共有が実現できます。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endParaRPr kumimoji="1" lang="en-US" altLang="ja-JP" dirty="0">
              <a:solidFill>
                <a:srgbClr val="000000"/>
              </a:solidFill>
              <a:latin typeface="Meiryo UI" panose="020B0604030504040204" pitchFamily="50" charset="-128"/>
              <a:ea typeface="Meiryo UI" panose="020B0604030504040204" pitchFamily="50" charset="-128"/>
            </a:endParaRPr>
          </a:p>
          <a:p>
            <a:r>
              <a:rPr kumimoji="1" lang="ja-JP" altLang="en-US" dirty="0">
                <a:solidFill>
                  <a:srgbClr val="000000"/>
                </a:solidFill>
                <a:latin typeface="Meiryo UI" panose="020B0604030504040204" pitchFamily="50" charset="-128"/>
                <a:ea typeface="Meiryo UI" panose="020B0604030504040204" pitchFamily="50" charset="-128"/>
              </a:rPr>
              <a:t>一方、社会的なメリットは</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プライバシーが守られた、誰もがより良い暮らしができる社会の実現に向け</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例えば、③の「</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安心・安全な社会</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」では防災の観点から、交通、電気ガス水道通信のインフラ、自治体の避難情報などの連携が可能となり、迅速な避難誘導が実現できます。</a:t>
            </a:r>
            <a:endParaRPr kumimoji="1" lang="en-US" altLang="ja-JP" dirty="0">
              <a:solidFill>
                <a:srgbClr val="000000"/>
              </a:solidFill>
              <a:latin typeface="Meiryo UI" panose="020B0604030504040204" pitchFamily="50" charset="-128"/>
              <a:ea typeface="Meiryo UI" panose="020B0604030504040204" pitchFamily="50" charset="-128"/>
            </a:endParaRPr>
          </a:p>
          <a:p>
            <a:endParaRPr kumimoji="1" lang="ja-JP" altLang="en-US" dirty="0">
              <a:solidFill>
                <a:srgbClr val="00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5</a:t>
            </a:fld>
            <a:endParaRPr kumimoji="1" lang="ja-JP" altLang="en-US"/>
          </a:p>
        </p:txBody>
      </p:sp>
    </p:spTree>
    <p:extLst>
      <p:ext uri="{BB962C8B-B14F-4D97-AF65-F5344CB8AC3E}">
        <p14:creationId xmlns:p14="http://schemas.microsoft.com/office/powerpoint/2010/main" val="3165962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rgbClr val="000000"/>
                </a:solidFill>
                <a:latin typeface="Meiryo UI" panose="020B0604030504040204" pitchFamily="50" charset="-128"/>
                <a:ea typeface="Meiryo UI" panose="020B0604030504040204" pitchFamily="50" charset="-128"/>
              </a:rPr>
              <a:t>データスペースには</a:t>
            </a:r>
            <a:endParaRPr kumimoji="1" lang="en-US" altLang="ja-JP" sz="1200" dirty="0">
              <a:solidFill>
                <a:srgbClr val="000000"/>
              </a:solidFill>
              <a:latin typeface="Meiryo UI" panose="020B0604030504040204" pitchFamily="50" charset="-128"/>
              <a:ea typeface="Meiryo UI" panose="020B0604030504040204" pitchFamily="50" charset="-128"/>
            </a:endParaRPr>
          </a:p>
          <a:p>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積極的にデータ共有した方が良い理由</a:t>
            </a:r>
            <a:r>
              <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攻めの観点</a:t>
            </a:r>
            <a:r>
              <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と、データ共有せざるを得ない理由</a:t>
            </a:r>
            <a:r>
              <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守りの観点</a:t>
            </a:r>
            <a:r>
              <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があります。</a:t>
            </a:r>
            <a:endPar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endParaRPr>
          </a:p>
          <a:p>
            <a:endPar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endParaRPr>
          </a:p>
          <a:p>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攻めの観点は</a:t>
            </a:r>
            <a:endPar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競争力強化</a:t>
            </a:r>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のため、データ連携を積極的にビジネスに生かします。</a:t>
            </a:r>
            <a:endPar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異業種のデータを活用した「新ビジネス展開」や、新たな視点で分析し、「課題解決」などがあげられます。</a:t>
            </a:r>
            <a:endPar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守りの観点は</a:t>
            </a:r>
            <a:endPar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義務化や必然性</a:t>
            </a:r>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のため、規制対応や国際ルールに従う必要があるということです。</a:t>
            </a:r>
            <a:endPar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ルールに準拠する必要性がある「規制対応」や日本以外がデータスペースを利用していくことを防ぐ「孤立防止」などがあげられます。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また、データを共有するにあたり、共有しても問題ないのか？といった心配事もありますが、</a:t>
            </a:r>
            <a:endPar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データスペースはデータ主権が守られているため心配する必要がありません。</a:t>
            </a:r>
            <a:endParaRPr kumimoji="1" lang="en-US" altLang="ja-JP"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rgbClr val="000000"/>
                </a:solidFill>
                <a:effectLst/>
                <a:uLnTx/>
                <a:uFillTx/>
                <a:latin typeface="Meiryo UI" panose="020B0604030504040204" pitchFamily="50" charset="-128"/>
                <a:ea typeface="Meiryo UI" panose="020B0604030504040204" pitchFamily="50" charset="-128"/>
                <a:cs typeface="+mn-cs"/>
              </a:rPr>
              <a:t>データ主権とは</a:t>
            </a:r>
            <a:r>
              <a:rPr lang="ja-JP" altLang="en-US" sz="1200" b="0" dirty="0">
                <a:solidFill>
                  <a:srgbClr val="000000"/>
                </a:solidFill>
                <a:latin typeface="Meiryo UI" panose="020B0604030504040204" pitchFamily="50" charset="-128"/>
                <a:ea typeface="Meiryo UI" panose="020B0604030504040204" pitchFamily="50" charset="-128"/>
              </a:rPr>
              <a:t>データ提供元</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が提供先や期間などを決定することです。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①：データはデータ提供者が管理し、どこか中央にデータを預けるといったことはありません。</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②：データはデータ提供者が選んだ特定の利用者のみに公開できます。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6</a:t>
            </a:fld>
            <a:endParaRPr kumimoji="1" lang="ja-JP" altLang="en-US"/>
          </a:p>
        </p:txBody>
      </p:sp>
    </p:spTree>
    <p:extLst>
      <p:ext uri="{BB962C8B-B14F-4D97-AF65-F5344CB8AC3E}">
        <p14:creationId xmlns:p14="http://schemas.microsoft.com/office/powerpoint/2010/main" val="266008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1">
                <a:solidFill>
                  <a:srgbClr val="000000"/>
                </a:solidFill>
                <a:latin typeface="Meiryo UI" panose="020B0604030504040204" pitchFamily="50" charset="-128"/>
                <a:ea typeface="Meiryo UI" panose="020B0604030504040204" pitchFamily="50" charset="-128"/>
              </a:rPr>
              <a:t>データスペースの特徴は赤い部分になります。</a:t>
            </a:r>
            <a:endParaRPr kumimoji="1" lang="en-US" altLang="ja-JP" noProof="1">
              <a:solidFill>
                <a:srgbClr val="000000"/>
              </a:solidFill>
              <a:latin typeface="Meiryo UI" panose="020B0604030504040204" pitchFamily="50" charset="-128"/>
              <a:ea typeface="Meiryo UI" panose="020B0604030504040204" pitchFamily="50" charset="-128"/>
            </a:endParaRPr>
          </a:p>
          <a:p>
            <a:r>
              <a:rPr kumimoji="1" lang="ja-JP" altLang="en-US" noProof="1">
                <a:solidFill>
                  <a:srgbClr val="000000"/>
                </a:solidFill>
                <a:latin typeface="Meiryo UI" panose="020B0604030504040204" pitchFamily="50" charset="-128"/>
                <a:ea typeface="Meiryo UI" panose="020B0604030504040204" pitchFamily="50" charset="-128"/>
              </a:rPr>
              <a:t>特に、重要な特徴は「相互運用性」で、異なる相手でもデータ連携が可能となります。</a:t>
            </a:r>
            <a:endParaRPr kumimoji="1" lang="en-US" altLang="ja-JP" noProof="1">
              <a:solidFill>
                <a:srgbClr val="000000"/>
              </a:solidFill>
              <a:latin typeface="Meiryo UI" panose="020B0604030504040204" pitchFamily="50" charset="-128"/>
              <a:ea typeface="Meiryo UI" panose="020B0604030504040204" pitchFamily="50" charset="-128"/>
            </a:endParaRPr>
          </a:p>
          <a:p>
            <a:r>
              <a:rPr kumimoji="1" lang="ja-JP" altLang="en-US" noProof="1">
                <a:solidFill>
                  <a:srgbClr val="000000"/>
                </a:solidFill>
                <a:latin typeface="Meiryo UI" panose="020B0604030504040204" pitchFamily="50" charset="-128"/>
                <a:ea typeface="Meiryo UI" panose="020B0604030504040204" pitchFamily="50" charset="-128"/>
              </a:rPr>
              <a:t>また、「データ主権」も重要な特徴で、データ提供元のデータの権利を守ります。</a:t>
            </a:r>
            <a:endParaRPr kumimoji="1" lang="en-US" altLang="ja-JP" noProof="1">
              <a:solidFill>
                <a:srgbClr val="000000"/>
              </a:solidFill>
              <a:latin typeface="Meiryo UI" panose="020B0604030504040204" pitchFamily="50" charset="-128"/>
              <a:ea typeface="Meiryo UI" panose="020B0604030504040204" pitchFamily="50" charset="-128"/>
            </a:endParaRPr>
          </a:p>
          <a:p>
            <a:endParaRPr kumimoji="1" lang="en-US" altLang="ja-JP" noProof="1">
              <a:solidFill>
                <a:srgbClr val="000000"/>
              </a:solidFill>
              <a:latin typeface="Meiryo UI" panose="020B0604030504040204" pitchFamily="50" charset="-128"/>
              <a:ea typeface="Meiryo UI" panose="020B0604030504040204" pitchFamily="50" charset="-128"/>
            </a:endParaRPr>
          </a:p>
          <a:p>
            <a:r>
              <a:rPr kumimoji="1" lang="ja-JP" altLang="en-US" noProof="1">
                <a:solidFill>
                  <a:srgbClr val="000000"/>
                </a:solidFill>
                <a:latin typeface="Meiryo UI" panose="020B0604030504040204" pitchFamily="50" charset="-128"/>
                <a:ea typeface="Meiryo UI" panose="020B0604030504040204" pitchFamily="50" charset="-128"/>
              </a:rPr>
              <a:t>他の特徴として「分散サービスとデータ」は、各データは提供元で保持されます。</a:t>
            </a:r>
            <a:endParaRPr kumimoji="1" lang="en-US" altLang="ja-JP" noProof="1">
              <a:solidFill>
                <a:srgbClr val="000000"/>
              </a:solidFill>
              <a:latin typeface="Meiryo UI" panose="020B0604030504040204" pitchFamily="50" charset="-128"/>
              <a:ea typeface="Meiryo UI" panose="020B0604030504040204" pitchFamily="50" charset="-128"/>
            </a:endParaRPr>
          </a:p>
          <a:p>
            <a:r>
              <a:rPr kumimoji="1" lang="ja-JP" altLang="en-US" noProof="1">
                <a:solidFill>
                  <a:srgbClr val="000000"/>
                </a:solidFill>
                <a:latin typeface="Meiryo UI" panose="020B0604030504040204" pitchFamily="50" charset="-128"/>
                <a:ea typeface="Meiryo UI" panose="020B0604030504040204" pitchFamily="50" charset="-128"/>
              </a:rPr>
              <a:t>「ビルディングブロック」は</a:t>
            </a:r>
            <a:r>
              <a:rPr kumimoji="1" lang="ja-JP" altLang="en-US" sz="1200" b="0" i="0" u="none" strike="noStrike" kern="1200" cap="none" spc="0" normalizeH="0" baseline="0" noProof="1">
                <a:ln>
                  <a:noFill/>
                </a:ln>
                <a:solidFill>
                  <a:srgbClr val="000000"/>
                </a:solidFill>
                <a:effectLst/>
                <a:uLnTx/>
                <a:uFillTx/>
                <a:latin typeface="Meiryo UI"/>
                <a:ea typeface="Meiryo UI"/>
                <a:cs typeface="+mn-cs"/>
              </a:rPr>
              <a:t>共通サービス・ツール　共通機能の利用が可能となります。</a:t>
            </a:r>
            <a:endParaRPr kumimoji="1" lang="en-US" altLang="ja-JP" sz="1200" b="0" i="0" u="none" strike="noStrike" kern="1200" cap="none" spc="0" normalizeH="0" baseline="0" noProof="1">
              <a:ln>
                <a:noFill/>
              </a:ln>
              <a:solidFill>
                <a:srgbClr val="000000"/>
              </a:solidFill>
              <a:effectLst/>
              <a:uLnTx/>
              <a:uFillTx/>
              <a:latin typeface="Meiryo UI"/>
              <a:ea typeface="Meiryo UI"/>
              <a:cs typeface="+mn-cs"/>
            </a:endParaRPr>
          </a:p>
          <a:p>
            <a:r>
              <a:rPr kumimoji="1" lang="ja-JP" altLang="en-US" sz="1200" b="0" i="0" u="none" strike="noStrike" kern="1200" cap="none" spc="0" normalizeH="0" baseline="0" noProof="1">
                <a:ln>
                  <a:noFill/>
                </a:ln>
                <a:solidFill>
                  <a:srgbClr val="000000"/>
                </a:solidFill>
                <a:effectLst/>
                <a:uLnTx/>
                <a:uFillTx/>
                <a:latin typeface="Meiryo UI"/>
                <a:ea typeface="Meiryo UI"/>
                <a:cs typeface="+mn-cs"/>
              </a:rPr>
              <a:t>「公平性」は誰でも利用できることです。</a:t>
            </a:r>
            <a:endParaRPr kumimoji="1" lang="en-US" altLang="ja-JP" sz="1200" b="0" i="0" u="none" strike="noStrike" kern="1200" cap="none" spc="0" normalizeH="0" baseline="0" noProof="1">
              <a:ln>
                <a:noFill/>
              </a:ln>
              <a:solidFill>
                <a:srgbClr val="000000"/>
              </a:solidFill>
              <a:effectLst/>
              <a:uLnTx/>
              <a:uFillTx/>
              <a:latin typeface="Meiryo UI"/>
              <a:ea typeface="Meiryo UI"/>
              <a:cs typeface="+mn-cs"/>
            </a:endParaRPr>
          </a:p>
          <a:p>
            <a:r>
              <a:rPr kumimoji="1" lang="ja-JP" altLang="en-US" sz="1200" b="0" i="0" u="none" strike="noStrike" kern="1200" cap="none" spc="0" normalizeH="0" baseline="0" noProof="1">
                <a:ln>
                  <a:noFill/>
                </a:ln>
                <a:solidFill>
                  <a:srgbClr val="000000"/>
                </a:solidFill>
                <a:effectLst/>
                <a:uLnTx/>
                <a:uFillTx/>
                <a:latin typeface="Meiryo UI"/>
                <a:ea typeface="Meiryo UI"/>
                <a:cs typeface="+mn-cs"/>
              </a:rPr>
              <a:t>「トラスト」は相手の信頼性を確保します。</a:t>
            </a:r>
            <a:endParaRPr kumimoji="1" lang="en-US" altLang="ja-JP" sz="1200" b="0" i="0" u="none" strike="noStrike" kern="1200" cap="none" spc="0" normalizeH="0" baseline="0" noProof="1">
              <a:ln>
                <a:noFill/>
              </a:ln>
              <a:solidFill>
                <a:srgbClr val="000000"/>
              </a:solidFill>
              <a:effectLst/>
              <a:uLnTx/>
              <a:uFillTx/>
              <a:latin typeface="Meiryo UI"/>
              <a:ea typeface="Meiryo UI"/>
              <a:cs typeface="+mn-cs"/>
            </a:endParaRPr>
          </a:p>
          <a:p>
            <a:r>
              <a:rPr kumimoji="1" lang="ja-JP" altLang="en-US" sz="1200" b="0" i="0" u="none" strike="noStrike" kern="1200" cap="none" spc="0" normalizeH="0" baseline="0" noProof="1">
                <a:ln>
                  <a:noFill/>
                </a:ln>
                <a:solidFill>
                  <a:srgbClr val="000000"/>
                </a:solidFill>
                <a:effectLst/>
                <a:uLnTx/>
                <a:uFillTx/>
                <a:latin typeface="Meiryo UI"/>
                <a:ea typeface="Meiryo UI"/>
                <a:cs typeface="+mn-cs"/>
              </a:rPr>
              <a:t>「機械加工可能」はコネクタで受け取ったデータをコンピュータで利用可能にします。</a:t>
            </a:r>
            <a:endParaRPr kumimoji="1" lang="en-US" altLang="ja-JP" noProof="1">
              <a:solidFill>
                <a:srgbClr val="00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7</a:t>
            </a:fld>
            <a:endParaRPr kumimoji="1" lang="ja-JP" altLang="en-US"/>
          </a:p>
        </p:txBody>
      </p:sp>
    </p:spTree>
    <p:extLst>
      <p:ext uri="{BB962C8B-B14F-4D97-AF65-F5344CB8AC3E}">
        <p14:creationId xmlns:p14="http://schemas.microsoft.com/office/powerpoint/2010/main" val="119241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rgbClr val="000000"/>
                </a:solidFill>
                <a:latin typeface="Meiryo UI" panose="020B0604030504040204" pitchFamily="50" charset="-128"/>
                <a:ea typeface="Meiryo UI" panose="020B0604030504040204" pitchFamily="50" charset="-128"/>
              </a:rPr>
              <a:t>コネクタはコンセントのようなものです。</a:t>
            </a:r>
            <a:endParaRPr kumimoji="1" lang="en-US" altLang="ja-JP" dirty="0">
              <a:solidFill>
                <a:srgbClr val="000000"/>
              </a:solidFill>
              <a:latin typeface="Meiryo UI" panose="020B0604030504040204" pitchFamily="50" charset="-128"/>
              <a:ea typeface="Meiryo UI" panose="020B0604030504040204" pitchFamily="50" charset="-128"/>
            </a:endParaRPr>
          </a:p>
          <a:p>
            <a:r>
              <a:rPr kumimoji="1" lang="ja-JP" altLang="en-US" dirty="0">
                <a:solidFill>
                  <a:srgbClr val="000000"/>
                </a:solidFill>
                <a:latin typeface="Meiryo UI" panose="020B0604030504040204" pitchFamily="50" charset="-128"/>
                <a:ea typeface="Meiryo UI" panose="020B0604030504040204" pitchFamily="50" charset="-128"/>
              </a:rPr>
              <a:t>家電はコンセントが共通で用意されているため、個別に電気を受け入れるための検討や開発する必要がありません。</a:t>
            </a:r>
            <a:endParaRPr kumimoji="1" lang="en-US" altLang="ja-JP" dirty="0">
              <a:solidFill>
                <a:srgbClr val="000000"/>
              </a:solidFill>
              <a:latin typeface="Meiryo UI" panose="020B0604030504040204" pitchFamily="50" charset="-128"/>
              <a:ea typeface="Meiryo UI" panose="020B0604030504040204" pitchFamily="50" charset="-128"/>
            </a:endParaRPr>
          </a:p>
          <a:p>
            <a:r>
              <a:rPr kumimoji="1" lang="ja-JP" altLang="en-US" dirty="0">
                <a:solidFill>
                  <a:srgbClr val="000000"/>
                </a:solidFill>
                <a:latin typeface="Meiryo UI" panose="020B0604030504040204" pitchFamily="50" charset="-128"/>
                <a:ea typeface="Meiryo UI" panose="020B0604030504040204" pitchFamily="50" charset="-128"/>
              </a:rPr>
              <a:t>同様に、データ連携もコネクタが共通で用意されているため、個々のアプリケーションごとにデータを受け入れるための検討や開発する必要がありません。</a:t>
            </a: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8</a:t>
            </a:fld>
            <a:endParaRPr kumimoji="1" lang="ja-JP" altLang="en-US"/>
          </a:p>
        </p:txBody>
      </p:sp>
    </p:spTree>
    <p:extLst>
      <p:ext uri="{BB962C8B-B14F-4D97-AF65-F5344CB8AC3E}">
        <p14:creationId xmlns:p14="http://schemas.microsoft.com/office/powerpoint/2010/main" val="383923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データ連携のアプリケーションを開発する際、</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提供されたコネクタを利用することで、個別の設計や開発</a:t>
            </a:r>
            <a:r>
              <a:rPr lang="ja-JP" altLang="en-US" sz="1200" b="0" kern="0" dirty="0">
                <a:solidFill>
                  <a:srgbClr val="000000"/>
                </a:solidFill>
                <a:latin typeface="Meiryo UI" panose="020B0604030504040204" pitchFamily="50" charset="-128"/>
                <a:ea typeface="Meiryo UI" panose="020B0604030504040204" pitchFamily="50" charset="-128"/>
              </a:rPr>
              <a:t>にかかる</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コスト</a:t>
            </a:r>
            <a:r>
              <a:rPr lang="ja-JP" altLang="en-US" sz="1200" b="0" kern="0" dirty="0">
                <a:solidFill>
                  <a:srgbClr val="000000"/>
                </a:solidFill>
                <a:latin typeface="Meiryo UI" panose="020B0604030504040204" pitchFamily="50" charset="-128"/>
                <a:ea typeface="Meiryo UI" panose="020B0604030504040204" pitchFamily="50" charset="-128"/>
              </a:rPr>
              <a:t>や</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時間を削減</a:t>
            </a:r>
            <a:r>
              <a:rPr lang="ja-JP" altLang="en-US" sz="1200" b="0" kern="0" dirty="0">
                <a:solidFill>
                  <a:srgbClr val="000000"/>
                </a:solidFill>
                <a:latin typeface="Meiryo UI" panose="020B0604030504040204" pitchFamily="50" charset="-128"/>
                <a:ea typeface="Meiryo UI" panose="020B0604030504040204" pitchFamily="50" charset="-128"/>
              </a:rPr>
              <a:t>できます。</a:t>
            </a:r>
            <a:endParaRPr lang="en-US" altLang="ja-JP" sz="1200" b="0" kern="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また、安定したコネクタを利用することで、自らその機能を作ることが無くなるため、</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バグを作りこむリスクを低減することができ、最新の技術の利用も容易になります。</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9</a:t>
            </a:fld>
            <a:endParaRPr kumimoji="1" lang="ja-JP" altLang="en-US"/>
          </a:p>
        </p:txBody>
      </p:sp>
    </p:spTree>
    <p:extLst>
      <p:ext uri="{BB962C8B-B14F-4D97-AF65-F5344CB8AC3E}">
        <p14:creationId xmlns:p14="http://schemas.microsoft.com/office/powerpoint/2010/main" val="2518355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dirty="0"/>
              <a:t>タイトルを入力タイトルを入力</a:t>
            </a:r>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637596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英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dirty="0"/>
              <a:t>タイトルを入力タイトルを入力</a:t>
            </a:r>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
        <p:nvSpPr>
          <p:cNvPr id="2" name="テキスト ボックス 1">
            <a:extLst>
              <a:ext uri="{FF2B5EF4-FFF2-40B4-BE49-F238E27FC236}">
                <a16:creationId xmlns:a16="http://schemas.microsoft.com/office/drawing/2014/main" id="{FE89257F-065A-CC1F-20FC-2619191F6A29}"/>
              </a:ext>
            </a:extLst>
          </p:cNvPr>
          <p:cNvSpPr txBox="1"/>
          <p:nvPr userDrawn="1"/>
        </p:nvSpPr>
        <p:spPr>
          <a:xfrm>
            <a:off x="1836766" y="5550195"/>
            <a:ext cx="2820003" cy="707886"/>
          </a:xfrm>
          <a:prstGeom prst="rect">
            <a:avLst/>
          </a:prstGeom>
          <a:solidFill>
            <a:schemeClr val="bg1"/>
          </a:solidFill>
        </p:spPr>
        <p:txBody>
          <a:bodyPr wrap="none" rtlCol="0">
            <a:spAutoFit/>
          </a:bodyPr>
          <a:lstStyle/>
          <a:p>
            <a:r>
              <a:rPr kumimoji="1" lang="en-US" altLang="ja-JP" sz="2000" dirty="0">
                <a:solidFill>
                  <a:srgbClr val="FF0000"/>
                </a:solidFill>
              </a:rPr>
              <a:t>I</a:t>
            </a:r>
            <a:r>
              <a:rPr kumimoji="1" lang="en-US" altLang="ja-JP" sz="2000" dirty="0"/>
              <a:t>T </a:t>
            </a:r>
            <a:r>
              <a:rPr kumimoji="1" lang="en-US" altLang="ja-JP" sz="2000" dirty="0">
                <a:solidFill>
                  <a:srgbClr val="FF0000"/>
                </a:solidFill>
              </a:rPr>
              <a:t>P</a:t>
            </a:r>
            <a:r>
              <a:rPr kumimoji="1" lang="en-US" altLang="ja-JP" sz="2000" dirty="0"/>
              <a:t>romotion </a:t>
            </a:r>
            <a:r>
              <a:rPr kumimoji="1" lang="en-US" altLang="ja-JP" sz="2000" dirty="0">
                <a:solidFill>
                  <a:srgbClr val="FF0000"/>
                </a:solidFill>
              </a:rPr>
              <a:t>A</a:t>
            </a:r>
            <a:r>
              <a:rPr kumimoji="1" lang="en-US" altLang="ja-JP" sz="2000" dirty="0"/>
              <a:t>gency</a:t>
            </a:r>
          </a:p>
          <a:p>
            <a:r>
              <a:rPr kumimoji="1" lang="en-US" altLang="ja-JP" sz="2000" dirty="0"/>
              <a:t>Japan</a:t>
            </a:r>
            <a:endParaRPr kumimoji="1" lang="ja-JP" altLang="en-US" sz="2000" dirty="0"/>
          </a:p>
        </p:txBody>
      </p:sp>
    </p:spTree>
    <p:extLst>
      <p:ext uri="{BB962C8B-B14F-4D97-AF65-F5344CB8AC3E}">
        <p14:creationId xmlns:p14="http://schemas.microsoft.com/office/powerpoint/2010/main" val="5472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英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2275281"/>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pic>
        <p:nvPicPr>
          <p:cNvPr id="4" name="図 3">
            <a:extLst>
              <a:ext uri="{FF2B5EF4-FFF2-40B4-BE49-F238E27FC236}">
                <a16:creationId xmlns:a16="http://schemas.microsoft.com/office/drawing/2014/main" id="{08FE7004-1166-843D-D74D-637CCA1726A1}"/>
              </a:ext>
            </a:extLst>
          </p:cNvPr>
          <p:cNvPicPr>
            <a:picLocks noChangeAspect="1"/>
          </p:cNvPicPr>
          <p:nvPr userDrawn="1"/>
        </p:nvPicPr>
        <p:blipFill>
          <a:blip r:embed="rId2"/>
          <a:stretch>
            <a:fillRect/>
          </a:stretch>
        </p:blipFill>
        <p:spPr>
          <a:xfrm>
            <a:off x="10907778" y="198169"/>
            <a:ext cx="1103588" cy="1071129"/>
          </a:xfrm>
          <a:prstGeom prst="rect">
            <a:avLst/>
          </a:prstGeom>
        </p:spPr>
      </p:pic>
      <p:sp>
        <p:nvSpPr>
          <p:cNvPr id="5" name="テキスト ボックス 4">
            <a:extLst>
              <a:ext uri="{FF2B5EF4-FFF2-40B4-BE49-F238E27FC236}">
                <a16:creationId xmlns:a16="http://schemas.microsoft.com/office/drawing/2014/main" id="{155BE7BE-AC6F-AC4D-2AE2-AFFCFC174341}"/>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3416135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英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none">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pic>
        <p:nvPicPr>
          <p:cNvPr id="4" name="図 3">
            <a:extLst>
              <a:ext uri="{FF2B5EF4-FFF2-40B4-BE49-F238E27FC236}">
                <a16:creationId xmlns:a16="http://schemas.microsoft.com/office/drawing/2014/main" id="{7C5628AD-BDB4-30A0-FFC4-3FD4F0921D10}"/>
              </a:ext>
            </a:extLst>
          </p:cNvPr>
          <p:cNvPicPr>
            <a:picLocks noChangeAspect="1"/>
          </p:cNvPicPr>
          <p:nvPr userDrawn="1"/>
        </p:nvPicPr>
        <p:blipFill>
          <a:blip r:embed="rId4"/>
          <a:stretch>
            <a:fillRect/>
          </a:stretch>
        </p:blipFill>
        <p:spPr>
          <a:xfrm>
            <a:off x="10907778" y="198169"/>
            <a:ext cx="1103588" cy="1071129"/>
          </a:xfrm>
          <a:prstGeom prst="rect">
            <a:avLst/>
          </a:prstGeom>
        </p:spPr>
      </p:pic>
      <p:sp>
        <p:nvSpPr>
          <p:cNvPr id="5" name="テキスト ボックス 4">
            <a:extLst>
              <a:ext uri="{FF2B5EF4-FFF2-40B4-BE49-F238E27FC236}">
                <a16:creationId xmlns:a16="http://schemas.microsoft.com/office/drawing/2014/main" id="{69239AF4-16FB-E342-07EE-CC8E2A947BD2}"/>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1149362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英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pic>
        <p:nvPicPr>
          <p:cNvPr id="3" name="図 2">
            <a:extLst>
              <a:ext uri="{FF2B5EF4-FFF2-40B4-BE49-F238E27FC236}">
                <a16:creationId xmlns:a16="http://schemas.microsoft.com/office/drawing/2014/main" id="{1BD3330A-9C45-4DC1-28EE-A3B922DF7F32}"/>
              </a:ext>
            </a:extLst>
          </p:cNvPr>
          <p:cNvPicPr>
            <a:picLocks noChangeAspect="1"/>
          </p:cNvPicPr>
          <p:nvPr userDrawn="1"/>
        </p:nvPicPr>
        <p:blipFill>
          <a:blip r:embed="rId2"/>
          <a:stretch>
            <a:fillRect/>
          </a:stretch>
        </p:blipFill>
        <p:spPr>
          <a:xfrm>
            <a:off x="10907778" y="198169"/>
            <a:ext cx="1103588" cy="1071129"/>
          </a:xfrm>
          <a:prstGeom prst="rect">
            <a:avLst/>
          </a:prstGeom>
        </p:spPr>
      </p:pic>
      <p:sp>
        <p:nvSpPr>
          <p:cNvPr id="4" name="テキスト ボックス 3">
            <a:extLst>
              <a:ext uri="{FF2B5EF4-FFF2-40B4-BE49-F238E27FC236}">
                <a16:creationId xmlns:a16="http://schemas.microsoft.com/office/drawing/2014/main" id="{2956109B-20D1-FAA9-E859-BA66CD24B725}"/>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165976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全白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237197"/>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93641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3439014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240015385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294690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7200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20"/>
            <a:ext cx="10265549" cy="2222118"/>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2587759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210799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424137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847342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640443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10;&#10;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46414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2025/4/1</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4255698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4163456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2145013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  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  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97425329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09663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none">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198570508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4060615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736017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83657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3246620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93413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  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143907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2025/4/1</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2910957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3151456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2025/4/1</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2814251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986E7FBC-4CD7-D345-A0F0-52C622A6F2E9}" type="datetime1">
              <a:rPr lang="ja-JP" altLang="en-US" smtClean="0"/>
              <a:t>2025/4/1</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119002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395143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41213" y="4373037"/>
            <a:ext cx="10266565" cy="1362075"/>
          </a:xfrm>
        </p:spPr>
        <p:txBody>
          <a:bodyPr anchor="t"/>
          <a:lstStyle>
            <a:lvl1pPr algn="l">
              <a:defRPr sz="4000" b="1" cap="all">
                <a:latin typeface="Meiryo UI" panose="020B0604030504040204" pitchFamily="34" charset="-128"/>
                <a:ea typeface="Meiryo UI" panose="020B0604030504040204" pitchFamily="34" charset="-128"/>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641213" y="2872847"/>
            <a:ext cx="10266565" cy="1500187"/>
          </a:xfrm>
        </p:spPr>
        <p:txBody>
          <a:bodyPr anchor="b"/>
          <a:lstStyle>
            <a:lvl1pPr marL="0" indent="0">
              <a:buNone/>
              <a:defRPr sz="20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sp>
        <p:nvSpPr>
          <p:cNvPr id="4"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431EA7E4-FDE3-3041-8856-5979033DB303}" type="datetime1">
              <a:rPr lang="ja-JP" altLang="en-US" smtClean="0"/>
              <a:pPr/>
              <a:t>2025/4/1</a:t>
            </a:fld>
            <a:endParaRPr lang="ja-JP" altLang="en-US"/>
          </a:p>
        </p:txBody>
      </p:sp>
      <p:sp>
        <p:nvSpPr>
          <p:cNvPr id="5"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6"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142998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5"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14A47CAC-1C34-4E49-9BE6-EAE6FCEB2024}" type="datetime1">
              <a:rPr lang="ja-JP" altLang="en-US" smtClean="0"/>
              <a:pPr/>
              <a:t>2025/4/1</a:t>
            </a:fld>
            <a:endParaRPr lang="ja-JP" altLang="en-US"/>
          </a:p>
        </p:txBody>
      </p:sp>
      <p:sp>
        <p:nvSpPr>
          <p:cNvPr id="6"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86273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97EA84A3-1D0C-0749-B94A-C843FE53A7B3}" type="datetime1">
              <a:rPr lang="ja-JP" altLang="en-US" smtClean="0"/>
              <a:t>2025/4/1</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2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2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8670389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3"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D31929FE-337A-A94E-9275-11A6C3A3B5EC}" type="datetime1">
              <a:rPr lang="ja-JP" altLang="en-US" smtClean="0"/>
              <a:pPr/>
              <a:t>2025/4/1</a:t>
            </a:fld>
            <a:endParaRPr lang="ja-JP" altLang="en-US"/>
          </a:p>
        </p:txBody>
      </p:sp>
      <p:sp>
        <p:nvSpPr>
          <p:cNvPr id="4"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95645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10A7C1D4-3D66-D048-8804-739B927DAA39}" type="datetime1">
              <a:rPr lang="ja-JP" altLang="en-US" smtClean="0"/>
              <a:pPr/>
              <a:t>2025/4/1</a:t>
            </a:fld>
            <a:endParaRPr lang="ja-JP" altLang="en-US"/>
          </a:p>
        </p:txBody>
      </p:sp>
      <p:sp>
        <p:nvSpPr>
          <p:cNvPr id="3"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655015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8909C-8621-ABA6-183D-463C7012AF76}"/>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33A82078-6839-1A03-5E74-80B4B6BBBCDE}"/>
              </a:ext>
            </a:extLst>
          </p:cNvPr>
          <p:cNvSpPr>
            <a:spLocks noGrp="1"/>
          </p:cNvSpPr>
          <p:nvPr>
            <p:ph type="dt" sz="half" idx="10"/>
          </p:nvPr>
        </p:nvSpPr>
        <p:spPr/>
        <p:txBody>
          <a:bodyPr/>
          <a:lstStyle/>
          <a:p>
            <a:fld id="{EAF7B99B-EE61-554D-ADDE-1BE8873B1F62}" type="datetime1">
              <a:rPr lang="ja-JP" altLang="en-US" smtClean="0"/>
              <a:t>2025/4/1</a:t>
            </a:fld>
            <a:endParaRPr lang="ja-JP" altLang="en-US"/>
          </a:p>
        </p:txBody>
      </p:sp>
      <p:sp>
        <p:nvSpPr>
          <p:cNvPr id="4" name="フッター プレースホルダー 3">
            <a:extLst>
              <a:ext uri="{FF2B5EF4-FFF2-40B4-BE49-F238E27FC236}">
                <a16:creationId xmlns:a16="http://schemas.microsoft.com/office/drawing/2014/main" id="{EDB42A8C-73A3-5190-B295-1FB7B134C5D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7E1B04D9-1260-ED19-8055-A4C8F0465ABD}"/>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コンテンツ プレースホルダー 2">
            <a:extLst>
              <a:ext uri="{FF2B5EF4-FFF2-40B4-BE49-F238E27FC236}">
                <a16:creationId xmlns:a16="http://schemas.microsoft.com/office/drawing/2014/main" id="{49DB83D1-A824-C593-83C4-654268DFF3CE}"/>
              </a:ext>
            </a:extLst>
          </p:cNvPr>
          <p:cNvSpPr>
            <a:spLocks noGrp="1"/>
          </p:cNvSpPr>
          <p:nvPr>
            <p:ph idx="1" hasCustomPrompt="1"/>
          </p:nvPr>
        </p:nvSpPr>
        <p:spPr>
          <a:xfrm>
            <a:off x="4991101" y="1409518"/>
            <a:ext cx="5916678" cy="4691063"/>
          </a:xfrm>
        </p:spPr>
        <p:txBody>
          <a:bodyPr/>
          <a:lstStyle>
            <a:lvl1pPr marL="0" indent="0">
              <a:buNone/>
              <a:defRPr baseline="0">
                <a:solidFill>
                  <a:srgbClr val="24235C"/>
                </a:solidFill>
                <a:latin typeface="Meiryo UI" panose="020B0604030504040204" pitchFamily="34" charset="-128"/>
                <a:ea typeface="Meiryo UI" panose="020B0604030504040204" pitchFamily="34" charset="-128"/>
              </a:defRPr>
            </a:lvl1pPr>
          </a:lstStyle>
          <a:p>
            <a:r>
              <a:rPr kumimoji="1" lang="ja-JP" altLang="en-US"/>
              <a:t>テキストを入力</a:t>
            </a:r>
          </a:p>
        </p:txBody>
      </p:sp>
      <p:sp>
        <p:nvSpPr>
          <p:cNvPr id="7" name="テキスト プレースホルダー 3">
            <a:extLst>
              <a:ext uri="{FF2B5EF4-FFF2-40B4-BE49-F238E27FC236}">
                <a16:creationId xmlns:a16="http://schemas.microsoft.com/office/drawing/2014/main" id="{83557190-D0A6-F172-F598-C588F9829EF0}"/>
              </a:ext>
            </a:extLst>
          </p:cNvPr>
          <p:cNvSpPr>
            <a:spLocks noGrp="1"/>
          </p:cNvSpPr>
          <p:nvPr>
            <p:ph type="body" sz="half" idx="2" hasCustomPrompt="1"/>
          </p:nvPr>
        </p:nvSpPr>
        <p:spPr>
          <a:xfrm>
            <a:off x="641212" y="1409519"/>
            <a:ext cx="4102237" cy="4691063"/>
          </a:xfrm>
        </p:spPr>
        <p:txBody>
          <a:bodyPr/>
          <a:lstStyle>
            <a:lvl1pPr marL="0" indent="0">
              <a:buNone/>
              <a:defRPr baseline="0">
                <a:solidFill>
                  <a:srgbClr val="24235C"/>
                </a:solidFill>
                <a:latin typeface="Meiryo UI" panose="020B0604030504040204" pitchFamily="34" charset="-128"/>
                <a:ea typeface="Meiryo UI" panose="020B0604030504040204" pitchFamily="34" charset="-128"/>
              </a:defRPr>
            </a:lvl1pPr>
          </a:lstStyle>
          <a:p>
            <a:r>
              <a:rPr kumimoji="1" lang="ja-JP" altLang="en-US"/>
              <a:t>テキストを入力</a:t>
            </a:r>
          </a:p>
        </p:txBody>
      </p:sp>
    </p:spTree>
    <p:extLst>
      <p:ext uri="{BB962C8B-B14F-4D97-AF65-F5344CB8AC3E}">
        <p14:creationId xmlns:p14="http://schemas.microsoft.com/office/powerpoint/2010/main" val="2053816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7B23F0F-09AA-941E-F922-22034250DF33}"/>
              </a:ext>
            </a:extLst>
          </p:cNvPr>
          <p:cNvSpPr>
            <a:spLocks noGrp="1"/>
          </p:cNvSpPr>
          <p:nvPr>
            <p:ph type="dt" sz="half" idx="10"/>
          </p:nvPr>
        </p:nvSpPr>
        <p:spPr/>
        <p:txBody>
          <a:bodyPr/>
          <a:lstStyle/>
          <a:p>
            <a:fld id="{C8B6247D-9A13-D548-B67B-9A012379A535}" type="datetime1">
              <a:rPr lang="ja-JP" altLang="en-US" smtClean="0"/>
              <a:t>2025/4/1</a:t>
            </a:fld>
            <a:endParaRPr lang="ja-JP" altLang="en-US"/>
          </a:p>
        </p:txBody>
      </p:sp>
      <p:sp>
        <p:nvSpPr>
          <p:cNvPr id="4" name="フッター プレースホルダー 3">
            <a:extLst>
              <a:ext uri="{FF2B5EF4-FFF2-40B4-BE49-F238E27FC236}">
                <a16:creationId xmlns:a16="http://schemas.microsoft.com/office/drawing/2014/main" id="{80176F45-0B73-F10B-10B1-6CF95AB3486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04A7E5BE-AF6C-B910-24C6-C89F2F75800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タイトル 1">
            <a:extLst>
              <a:ext uri="{FF2B5EF4-FFF2-40B4-BE49-F238E27FC236}">
                <a16:creationId xmlns:a16="http://schemas.microsoft.com/office/drawing/2014/main" id="{76087650-A42E-F9E5-E21F-1147D4F86C96}"/>
              </a:ext>
            </a:extLst>
          </p:cNvPr>
          <p:cNvSpPr txBox="1">
            <a:spLocks/>
          </p:cNvSpPr>
          <p:nvPr userDrawn="1"/>
        </p:nvSpPr>
        <p:spPr bwMode="auto">
          <a:xfrm>
            <a:off x="641213" y="4895850"/>
            <a:ext cx="1026656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000" b="1" baseline="0">
                <a:solidFill>
                  <a:srgbClr val="140858"/>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a:solidFill>
                  <a:srgbClr val="24235C"/>
                </a:solidFill>
                <a:latin typeface="Meiryo UI" panose="020B0604030504040204" pitchFamily="34" charset="-128"/>
                <a:ea typeface="Meiryo UI" panose="020B0604030504040204" pitchFamily="34" charset="-128"/>
              </a:rPr>
              <a:t>マスター タイトルの書式設定</a:t>
            </a:r>
          </a:p>
        </p:txBody>
      </p:sp>
      <p:sp>
        <p:nvSpPr>
          <p:cNvPr id="7" name="図プレースホルダ 2">
            <a:extLst>
              <a:ext uri="{FF2B5EF4-FFF2-40B4-BE49-F238E27FC236}">
                <a16:creationId xmlns:a16="http://schemas.microsoft.com/office/drawing/2014/main" id="{D272A2FB-7CDA-9CEC-0125-D93A6FD493AF}"/>
              </a:ext>
            </a:extLst>
          </p:cNvPr>
          <p:cNvSpPr>
            <a:spLocks noGrp="1"/>
          </p:cNvSpPr>
          <p:nvPr>
            <p:ph type="pic" idx="1"/>
          </p:nvPr>
        </p:nvSpPr>
        <p:spPr>
          <a:xfrm>
            <a:off x="641213" y="1287051"/>
            <a:ext cx="10266565" cy="3535773"/>
          </a:xfrm>
        </p:spPr>
        <p:txBody>
          <a:bodyPr/>
          <a:lstStyle>
            <a:lvl1pPr marL="0" indent="0">
              <a:buNone/>
              <a:defRPr sz="3200" baseline="0">
                <a:solidFill>
                  <a:srgbClr val="24235C"/>
                </a:solidFill>
                <a:latin typeface="Meiryo UI" panose="020B0604030504040204" pitchFamily="34" charset="-128"/>
                <a:ea typeface="Meiryo UI" panose="020B0604030504040204" pitchFamily="34" charset="-128"/>
              </a:defRPr>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r>
              <a:rPr lang="ja-JP" altLang="en-US" noProof="0"/>
              <a:t>アイコンをクリックして図を追加</a:t>
            </a:r>
          </a:p>
        </p:txBody>
      </p:sp>
      <p:sp>
        <p:nvSpPr>
          <p:cNvPr id="8" name="テキスト プレースホルダ 3">
            <a:extLst>
              <a:ext uri="{FF2B5EF4-FFF2-40B4-BE49-F238E27FC236}">
                <a16:creationId xmlns:a16="http://schemas.microsoft.com/office/drawing/2014/main" id="{54AFDCB3-9209-E735-B6CF-1BF7EB7F8727}"/>
              </a:ext>
            </a:extLst>
          </p:cNvPr>
          <p:cNvSpPr>
            <a:spLocks noGrp="1"/>
          </p:cNvSpPr>
          <p:nvPr>
            <p:ph type="body" sz="half" idx="2"/>
          </p:nvPr>
        </p:nvSpPr>
        <p:spPr>
          <a:xfrm>
            <a:off x="641213" y="5462588"/>
            <a:ext cx="10266565" cy="804862"/>
          </a:xfrm>
        </p:spPr>
        <p:txBody>
          <a:bodyPr/>
          <a:lstStyle>
            <a:lvl1pPr marL="0" indent="0">
              <a:buNone/>
              <a:defRPr sz="1400" baseline="0">
                <a:solidFill>
                  <a:srgbClr val="24235C"/>
                </a:solidFill>
                <a:latin typeface="Meiryo UI" panose="020B0604030504040204" pitchFamily="34" charset="-128"/>
                <a:ea typeface="Meiryo UI" panose="020B0604030504040204" pitchFamily="34" charset="-128"/>
              </a:defRPr>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756430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6D918-E540-AC2A-C0D6-CA0ACA8BF951}"/>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7D5DF95E-0A0E-799E-7888-00961DB21750}"/>
              </a:ext>
            </a:extLst>
          </p:cNvPr>
          <p:cNvSpPr>
            <a:spLocks noGrp="1"/>
          </p:cNvSpPr>
          <p:nvPr>
            <p:ph type="dt" sz="half" idx="10"/>
          </p:nvPr>
        </p:nvSpPr>
        <p:spPr/>
        <p:txBody>
          <a:bodyPr/>
          <a:lstStyle/>
          <a:p>
            <a:fld id="{5FFD0F5D-8CE1-BF4C-9966-32C322FB19D7}" type="datetime1">
              <a:rPr lang="ja-JP" altLang="en-US" smtClean="0"/>
              <a:t>2025/4/1</a:t>
            </a:fld>
            <a:endParaRPr lang="ja-JP" altLang="en-US"/>
          </a:p>
        </p:txBody>
      </p:sp>
      <p:sp>
        <p:nvSpPr>
          <p:cNvPr id="4" name="フッター プレースホルダー 3">
            <a:extLst>
              <a:ext uri="{FF2B5EF4-FFF2-40B4-BE49-F238E27FC236}">
                <a16:creationId xmlns:a16="http://schemas.microsoft.com/office/drawing/2014/main" id="{8D5F24FB-9EA2-BF39-C3EF-6FC07B24117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82D60226-15B9-2A74-FE70-526B03C8D01B}"/>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縦書きテキスト プレースホルダー 2">
            <a:extLst>
              <a:ext uri="{FF2B5EF4-FFF2-40B4-BE49-F238E27FC236}">
                <a16:creationId xmlns:a16="http://schemas.microsoft.com/office/drawing/2014/main" id="{68FCDCC6-B4D2-858A-660F-B5AA74C357A4}"/>
              </a:ext>
            </a:extLst>
          </p:cNvPr>
          <p:cNvSpPr>
            <a:spLocks noGrp="1"/>
          </p:cNvSpPr>
          <p:nvPr>
            <p:ph type="body" orient="vert" idx="1"/>
          </p:nvPr>
        </p:nvSpPr>
        <p:spPr>
          <a:xfrm>
            <a:off x="641213" y="1579381"/>
            <a:ext cx="10266565" cy="4351338"/>
          </a:xfrm>
        </p:spPr>
        <p:txBody>
          <a:bodyPr vert="eaVert"/>
          <a:lstStyle>
            <a:lvl1pPr>
              <a:defRPr baseline="0">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3337893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F83F9A-E336-2687-2870-E876CF38A617}"/>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345073AF-1FE6-3A84-2A43-4FC20E255AFA}"/>
              </a:ext>
            </a:extLst>
          </p:cNvPr>
          <p:cNvSpPr>
            <a:spLocks noGrp="1"/>
          </p:cNvSpPr>
          <p:nvPr>
            <p:ph type="dt" sz="half" idx="10"/>
          </p:nvPr>
        </p:nvSpPr>
        <p:spPr/>
        <p:txBody>
          <a:bodyPr/>
          <a:lstStyle/>
          <a:p>
            <a:fld id="{5B93FB17-366F-F040-9FCD-8C845C1EB05C}" type="datetime1">
              <a:rPr lang="ja-JP" altLang="en-US" smtClean="0"/>
              <a:t>2025/4/1</a:t>
            </a:fld>
            <a:endParaRPr lang="ja-JP" altLang="en-US"/>
          </a:p>
        </p:txBody>
      </p:sp>
      <p:sp>
        <p:nvSpPr>
          <p:cNvPr id="4" name="フッター プレースホルダー 3">
            <a:extLst>
              <a:ext uri="{FF2B5EF4-FFF2-40B4-BE49-F238E27FC236}">
                <a16:creationId xmlns:a16="http://schemas.microsoft.com/office/drawing/2014/main" id="{A2C31FF9-CBC6-87B3-4A27-E466CD1D32C3}"/>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970D26B1-D3AB-CFBC-4382-9AA6D565230F}"/>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縦書きタイトル 1">
            <a:extLst>
              <a:ext uri="{FF2B5EF4-FFF2-40B4-BE49-F238E27FC236}">
                <a16:creationId xmlns:a16="http://schemas.microsoft.com/office/drawing/2014/main" id="{7785F06B-55EC-DA97-FC0C-F297A878E521}"/>
              </a:ext>
            </a:extLst>
          </p:cNvPr>
          <p:cNvSpPr txBox="1">
            <a:spLocks/>
          </p:cNvSpPr>
          <p:nvPr userDrawn="1"/>
        </p:nvSpPr>
        <p:spPr bwMode="auto">
          <a:xfrm>
            <a:off x="8724900" y="1345915"/>
            <a:ext cx="2628900" cy="48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bg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a:t>マスター タイトルの書式設定</a:t>
            </a:r>
          </a:p>
        </p:txBody>
      </p:sp>
      <p:sp>
        <p:nvSpPr>
          <p:cNvPr id="8" name="縦書きタイトル 1">
            <a:extLst>
              <a:ext uri="{FF2B5EF4-FFF2-40B4-BE49-F238E27FC236}">
                <a16:creationId xmlns:a16="http://schemas.microsoft.com/office/drawing/2014/main" id="{D5F9B07B-F440-2F33-E048-F5F0E9DA2113}"/>
              </a:ext>
            </a:extLst>
          </p:cNvPr>
          <p:cNvSpPr txBox="1">
            <a:spLocks/>
          </p:cNvSpPr>
          <p:nvPr userDrawn="1"/>
        </p:nvSpPr>
        <p:spPr bwMode="auto">
          <a:xfrm>
            <a:off x="8724900" y="1345915"/>
            <a:ext cx="2182878" cy="48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bg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baseline="0">
                <a:solidFill>
                  <a:srgbClr val="24235C"/>
                </a:solidFill>
                <a:latin typeface="Meiryo UI" panose="020B0604030504040204" pitchFamily="34" charset="-128"/>
                <a:ea typeface="Meiryo UI" panose="020B0604030504040204" pitchFamily="34" charset="-128"/>
              </a:rPr>
              <a:t>マスター タイトルの書式設定</a:t>
            </a:r>
          </a:p>
        </p:txBody>
      </p:sp>
      <p:sp>
        <p:nvSpPr>
          <p:cNvPr id="9" name="縦書きテキスト プレースホルダー 2">
            <a:extLst>
              <a:ext uri="{FF2B5EF4-FFF2-40B4-BE49-F238E27FC236}">
                <a16:creationId xmlns:a16="http://schemas.microsoft.com/office/drawing/2014/main" id="{D7964AC2-FF7B-65D6-85E1-270E8AD36F89}"/>
              </a:ext>
            </a:extLst>
          </p:cNvPr>
          <p:cNvSpPr>
            <a:spLocks noGrp="1"/>
          </p:cNvSpPr>
          <p:nvPr>
            <p:ph type="body" orient="vert" idx="1"/>
          </p:nvPr>
        </p:nvSpPr>
        <p:spPr>
          <a:xfrm>
            <a:off x="641213" y="1345915"/>
            <a:ext cx="7734300" cy="4831048"/>
          </a:xfrm>
        </p:spPr>
        <p:txBody>
          <a:bodyPr vert="eaVert"/>
          <a:lstStyle>
            <a:lvl1pPr>
              <a:defRPr baseline="0">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baseline="0">
                <a:solidFill>
                  <a:srgbClr val="000000"/>
                </a:solidFill>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262809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
        <p:nvSpPr>
          <p:cNvPr id="9" name="日付プレースホルダー 2">
            <a:extLst>
              <a:ext uri="{FF2B5EF4-FFF2-40B4-BE49-F238E27FC236}">
                <a16:creationId xmlns:a16="http://schemas.microsoft.com/office/drawing/2014/main" id="{3C3E7E20-5C1C-354E-7378-4AB2E12EFDC1}"/>
              </a:ext>
            </a:extLst>
          </p:cNvPr>
          <p:cNvSpPr>
            <a:spLocks noGrp="1"/>
          </p:cNvSpPr>
          <p:nvPr>
            <p:ph type="dt" sz="half" idx="10"/>
          </p:nvPr>
        </p:nvSpPr>
        <p:spPr>
          <a:xfrm>
            <a:off x="263352" y="6465078"/>
            <a:ext cx="2844800" cy="287337"/>
          </a:xfrm>
        </p:spPr>
        <p:txBody>
          <a:bodyPr/>
          <a:lstStyle>
            <a:lvl1pPr>
              <a:defRPr baseline="0">
                <a:solidFill>
                  <a:srgbClr val="000066"/>
                </a:solidFill>
              </a:defRPr>
            </a:lvl1pPr>
          </a:lstStyle>
          <a:p>
            <a:fld id="{5B93FB17-366F-F040-9FCD-8C845C1EB05C}" type="datetime1">
              <a:rPr lang="ja-JP" altLang="en-US" smtClean="0"/>
              <a:pPr/>
              <a:t>2025/4/1</a:t>
            </a:fld>
            <a:endParaRPr lang="ja-JP" altLang="en-US"/>
          </a:p>
        </p:txBody>
      </p:sp>
      <p:sp>
        <p:nvSpPr>
          <p:cNvPr id="10" name="フッター プレースホルダー 3">
            <a:extLst>
              <a:ext uri="{FF2B5EF4-FFF2-40B4-BE49-F238E27FC236}">
                <a16:creationId xmlns:a16="http://schemas.microsoft.com/office/drawing/2014/main" id="{219C1246-4C3B-080D-9F9F-CAD707FA11EA}"/>
              </a:ext>
            </a:extLst>
          </p:cNvPr>
          <p:cNvSpPr>
            <a:spLocks noGrp="1"/>
          </p:cNvSpPr>
          <p:nvPr>
            <p:ph type="ftr" sz="quarter" idx="11"/>
          </p:nvPr>
        </p:nvSpPr>
        <p:spPr>
          <a:xfrm>
            <a:off x="4165600" y="6458932"/>
            <a:ext cx="3860800" cy="287337"/>
          </a:xfrm>
        </p:spPr>
        <p:txBody>
          <a:bodyPr/>
          <a:lstStyle/>
          <a:p>
            <a:endParaRPr lang="ja-JP" altLang="en-US"/>
          </a:p>
        </p:txBody>
      </p:sp>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85873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248597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18485417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102321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  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  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2020684665"/>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86805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17147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071115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053262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15880420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8632584"/>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  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699421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1444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77273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2346758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裏表紙　横空白">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11493794" y="6454032"/>
            <a:ext cx="578869" cy="265746"/>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10;&#10;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317248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jpe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5.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4"/>
            <a:ext cx="10265549" cy="2330484"/>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96276205"/>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3" r:id="rId5"/>
    <p:sldLayoutId id="2147483667" r:id="rId6"/>
    <p:sldLayoutId id="2147483668" r:id="rId7"/>
    <p:sldLayoutId id="2147483669" r:id="rId8"/>
    <p:sldLayoutId id="2147483678" r:id="rId9"/>
    <p:sldLayoutId id="2147483683" r:id="rId10"/>
    <p:sldLayoutId id="2147483680" r:id="rId11"/>
    <p:sldLayoutId id="2147483682" r:id="rId12"/>
    <p:sldLayoutId id="2147483681" r:id="rId13"/>
    <p:sldLayoutId id="2147483679" r:id="rId14"/>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0614369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735" r:id="rId11"/>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  自動的に生成された説明">
            <a:extLst>
              <a:ext uri="{FF2B5EF4-FFF2-40B4-BE49-F238E27FC236}">
                <a16:creationId xmlns:a16="http://schemas.microsoft.com/office/drawing/2014/main" id="{5B1F687F-9DF2-447C-A7A0-650AE4A4075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49346972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1" name="Rectangle 5"/>
          <p:cNvSpPr>
            <a:spLocks noGrp="1" noChangeArrowheads="1"/>
          </p:cNvSpPr>
          <p:nvPr>
            <p:ph type="dt" sz="half" idx="2"/>
          </p:nvPr>
        </p:nvSpPr>
        <p:spPr bwMode="auto">
          <a:xfrm>
            <a:off x="263352" y="6465078"/>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solidFill>
                  <a:srgbClr val="24235C"/>
                </a:solidFill>
                <a:latin typeface="Meiryo UI" panose="020B0604030504040204" pitchFamily="34" charset="-128"/>
                <a:ea typeface="Meiryo UI" panose="020B0604030504040204" pitchFamily="34" charset="-128"/>
              </a:defRPr>
            </a:lvl1pPr>
          </a:lstStyle>
          <a:p>
            <a:fld id="{E6769CAD-3DEF-194C-95A9-C4E7EF363A4A}" type="datetime1">
              <a:rPr lang="ja-JP" altLang="en-US" smtClean="0"/>
              <a:pPr/>
              <a:t>2025/4/1</a:t>
            </a:fld>
            <a:endParaRPr lang="ja-JP" altLang="en-US"/>
          </a:p>
        </p:txBody>
      </p:sp>
      <p:sp>
        <p:nvSpPr>
          <p:cNvPr id="4102" name="Rectangle 6"/>
          <p:cNvSpPr>
            <a:spLocks noGrp="1" noChangeArrowheads="1"/>
          </p:cNvSpPr>
          <p:nvPr>
            <p:ph type="ftr" sz="quarter" idx="3"/>
          </p:nvPr>
        </p:nvSpPr>
        <p:spPr bwMode="auto">
          <a:xfrm>
            <a:off x="4165600" y="6458932"/>
            <a:ext cx="3860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rgbClr val="24235C"/>
                </a:solidFill>
                <a:latin typeface="Meiryo UI" panose="020B0604030504040204" pitchFamily="34" charset="-128"/>
                <a:ea typeface="Meiryo UI" panose="020B0604030504040204" pitchFamily="34" charset="-128"/>
              </a:defRPr>
            </a:lvl1pPr>
          </a:lstStyle>
          <a:p>
            <a:endParaRPr lang="ja-JP" altLang="en-US"/>
          </a:p>
        </p:txBody>
      </p:sp>
      <p:sp>
        <p:nvSpPr>
          <p:cNvPr id="4103" name="Rectangle 7"/>
          <p:cNvSpPr>
            <a:spLocks noGrp="1" noChangeArrowheads="1"/>
          </p:cNvSpPr>
          <p:nvPr>
            <p:ph type="sldNum" sz="quarter" idx="4"/>
          </p:nvPr>
        </p:nvSpPr>
        <p:spPr bwMode="auto">
          <a:xfrm>
            <a:off x="9227864" y="6454031"/>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5141064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7" r:id="rId8"/>
    <p:sldLayoutId id="2147483718" r:id="rId9"/>
    <p:sldLayoutId id="2147483719" r:id="rId10"/>
    <p:sldLayoutId id="2147483720" r:id="rId11"/>
    <p:sldLayoutId id="2147483721" r:id="rId12"/>
    <p:sldLayoutId id="2147483722" r:id="rId13"/>
  </p:sldLayoutIdLst>
  <p:hf hdr="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  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5833249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51.png"/><Relationship Id="rId7" Type="http://schemas.openxmlformats.org/officeDocument/2006/relationships/image" Target="../media/image94.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93.png"/><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34.png"/><Relationship Id="rId9" Type="http://schemas.openxmlformats.org/officeDocument/2006/relationships/image" Target="../media/image96.png"/></Relationships>
</file>

<file path=ppt/slides/_rels/slide1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99.svg"/></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02.png"/><Relationship Id="rId5" Type="http://schemas.openxmlformats.org/officeDocument/2006/relationships/image" Target="../media/image10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4.png"/><Relationship Id="rId7" Type="http://schemas.openxmlformats.org/officeDocument/2006/relationships/image" Target="../media/image81.svg"/><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image" Target="../media/image80.png"/><Relationship Id="rId5" Type="http://schemas.openxmlformats.org/officeDocument/2006/relationships/image" Target="../media/image106.svg"/><Relationship Id="rId4" Type="http://schemas.openxmlformats.org/officeDocument/2006/relationships/image" Target="../media/image105.png"/><Relationship Id="rId9" Type="http://schemas.openxmlformats.org/officeDocument/2006/relationships/image" Target="../media/image53.sv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4.png"/><Relationship Id="rId7" Type="http://schemas.openxmlformats.org/officeDocument/2006/relationships/image" Target="../media/image81.sv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80.png"/><Relationship Id="rId5" Type="http://schemas.openxmlformats.org/officeDocument/2006/relationships/image" Target="../media/image106.svg"/><Relationship Id="rId4" Type="http://schemas.openxmlformats.org/officeDocument/2006/relationships/image" Target="../media/image105.png"/><Relationship Id="rId9" Type="http://schemas.openxmlformats.org/officeDocument/2006/relationships/image" Target="../media/image53.svg"/></Relationships>
</file>

<file path=ppt/slides/_rels/slide17.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svg"/><Relationship Id="rId2" Type="http://schemas.openxmlformats.org/officeDocument/2006/relationships/notesSlide" Target="../notesSlides/notesSlide17.xml"/><Relationship Id="rId16" Type="http://schemas.openxmlformats.org/officeDocument/2006/relationships/image" Target="../media/image120.svg"/><Relationship Id="rId1" Type="http://schemas.openxmlformats.org/officeDocument/2006/relationships/slideLayout" Target="../slideLayouts/slideLayout20.xml"/><Relationship Id="rId6" Type="http://schemas.openxmlformats.org/officeDocument/2006/relationships/image" Target="../media/image110.sv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 Id="rId14" Type="http://schemas.openxmlformats.org/officeDocument/2006/relationships/image" Target="../media/image118.svg"/></Relationships>
</file>

<file path=ppt/slides/_rels/slide1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39.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18" Type="http://schemas.openxmlformats.org/officeDocument/2006/relationships/image" Target="../media/image49.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sv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notesSlide" Target="../notesSlides/notesSlide4.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43.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19" Type="http://schemas.openxmlformats.org/officeDocument/2006/relationships/image" Target="../media/image50.sv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 Id="rId22" Type="http://schemas.openxmlformats.org/officeDocument/2006/relationships/image" Target="../media/image53.svg"/></Relationships>
</file>

<file path=ppt/slides/_rels/slide5.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17" Type="http://schemas.openxmlformats.org/officeDocument/2006/relationships/image" Target="../media/image68.png"/><Relationship Id="rId2" Type="http://schemas.openxmlformats.org/officeDocument/2006/relationships/notesSlide" Target="../notesSlides/notesSlide5.xml"/><Relationship Id="rId16" Type="http://schemas.openxmlformats.org/officeDocument/2006/relationships/image" Target="../media/image67.svg"/><Relationship Id="rId20" Type="http://schemas.openxmlformats.org/officeDocument/2006/relationships/image" Target="../media/image71.svg"/><Relationship Id="rId1" Type="http://schemas.openxmlformats.org/officeDocument/2006/relationships/slideLayout" Target="../slideLayouts/slideLayout43.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svg"/><Relationship Id="rId19" Type="http://schemas.openxmlformats.org/officeDocument/2006/relationships/image" Target="../media/image70.pn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5.svg"/></Relationships>
</file>

<file path=ppt/slides/_rels/slide6.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80.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53.sv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75.svg"/><Relationship Id="rId11" Type="http://schemas.openxmlformats.org/officeDocument/2006/relationships/image" Target="../media/image52.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 Id="rId14" Type="http://schemas.openxmlformats.org/officeDocument/2006/relationships/image" Target="../media/image81.svg"/></Relationships>
</file>

<file path=ppt/slides/_rels/slide7.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83.svg"/><Relationship Id="rId5" Type="http://schemas.openxmlformats.org/officeDocument/2006/relationships/image" Target="../media/image82.png"/><Relationship Id="rId10" Type="http://schemas.openxmlformats.org/officeDocument/2006/relationships/image" Target="../media/image53.svg"/><Relationship Id="rId4" Type="http://schemas.openxmlformats.org/officeDocument/2006/relationships/image" Target="../media/image81.svg"/><Relationship Id="rId9"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9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180344F-FC3E-5DF9-FD88-B5D266C17941}"/>
              </a:ext>
            </a:extLst>
          </p:cNvPr>
          <p:cNvSpPr/>
          <p:nvPr/>
        </p:nvSpPr>
        <p:spPr>
          <a:xfrm>
            <a:off x="-2" y="0"/>
            <a:ext cx="12192000" cy="686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　デジタル基盤センター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　デジタルエンジニアリング部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　データスペースグループ</a:t>
            </a:r>
          </a:p>
        </p:txBody>
      </p:sp>
      <p:pic>
        <p:nvPicPr>
          <p:cNvPr id="11" name="図 10">
            <a:extLst>
              <a:ext uri="{FF2B5EF4-FFF2-40B4-BE49-F238E27FC236}">
                <a16:creationId xmlns:a16="http://schemas.microsoft.com/office/drawing/2014/main" id="{EC83236F-41F0-A93E-DA95-088C2012BDED}"/>
              </a:ext>
            </a:extLst>
          </p:cNvPr>
          <p:cNvPicPr>
            <a:picLocks noChangeAspect="1"/>
          </p:cNvPicPr>
          <p:nvPr/>
        </p:nvPicPr>
        <p:blipFill rotWithShape="1">
          <a:blip r:embed="rId3"/>
          <a:srcRect l="4660" t="19301" r="2883" b="6567"/>
          <a:stretch/>
        </p:blipFill>
        <p:spPr>
          <a:xfrm>
            <a:off x="1028713" y="156361"/>
            <a:ext cx="10134573" cy="5083187"/>
          </a:xfrm>
          <a:prstGeom prst="rect">
            <a:avLst/>
          </a:prstGeom>
        </p:spPr>
      </p:pic>
      <p:sp>
        <p:nvSpPr>
          <p:cNvPr id="19" name="正方形/長方形 18">
            <a:extLst>
              <a:ext uri="{FF2B5EF4-FFF2-40B4-BE49-F238E27FC236}">
                <a16:creationId xmlns:a16="http://schemas.microsoft.com/office/drawing/2014/main" id="{A7F0071B-15AE-3449-3A1C-37A29540F51D}"/>
              </a:ext>
            </a:extLst>
          </p:cNvPr>
          <p:cNvSpPr/>
          <p:nvPr/>
        </p:nvSpPr>
        <p:spPr>
          <a:xfrm>
            <a:off x="38329" y="-119276"/>
            <a:ext cx="12192000" cy="686733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 name="テキスト ボックス 3">
            <a:extLst>
              <a:ext uri="{FF2B5EF4-FFF2-40B4-BE49-F238E27FC236}">
                <a16:creationId xmlns:a16="http://schemas.microsoft.com/office/drawing/2014/main" id="{1C20087B-FD24-DBC9-3013-C05B5588237A}"/>
              </a:ext>
            </a:extLst>
          </p:cNvPr>
          <p:cNvSpPr txBox="1"/>
          <p:nvPr/>
        </p:nvSpPr>
        <p:spPr>
          <a:xfrm>
            <a:off x="10875660" y="1229090"/>
            <a:ext cx="12556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本資料の</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掲載サイト</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3" name="図 12" descr="図形&#10;&#10;中程度の精度で自動的に生成された説明">
            <a:extLst>
              <a:ext uri="{FF2B5EF4-FFF2-40B4-BE49-F238E27FC236}">
                <a16:creationId xmlns:a16="http://schemas.microsoft.com/office/drawing/2014/main" id="{A5295D25-89CB-0C53-3B4B-1C553CB24B1C}"/>
              </a:ext>
            </a:extLst>
          </p:cNvPr>
          <p:cNvPicPr>
            <a:picLocks noChangeAspect="1"/>
          </p:cNvPicPr>
          <p:nvPr/>
        </p:nvPicPr>
        <p:blipFill>
          <a:blip r:embed="rId4"/>
          <a:stretch>
            <a:fillRect/>
          </a:stretch>
        </p:blipFill>
        <p:spPr>
          <a:xfrm>
            <a:off x="7911315" y="5261516"/>
            <a:ext cx="4111145" cy="529120"/>
          </a:xfrm>
          <a:prstGeom prst="rect">
            <a:avLst/>
          </a:prstGeom>
        </p:spPr>
      </p:pic>
      <p:sp>
        <p:nvSpPr>
          <p:cNvPr id="15" name="テキスト ボックス 14">
            <a:extLst>
              <a:ext uri="{FF2B5EF4-FFF2-40B4-BE49-F238E27FC236}">
                <a16:creationId xmlns:a16="http://schemas.microsoft.com/office/drawing/2014/main" id="{BA526060-0587-3251-B838-C103AEAB4BC1}"/>
              </a:ext>
            </a:extLst>
          </p:cNvPr>
          <p:cNvSpPr txBox="1"/>
          <p:nvPr/>
        </p:nvSpPr>
        <p:spPr>
          <a:xfrm>
            <a:off x="9380718" y="5831702"/>
            <a:ext cx="2750587" cy="923330"/>
          </a:xfrm>
          <a:prstGeom prst="rect">
            <a:avLst/>
          </a:prstGeom>
          <a:noFill/>
        </p:spPr>
        <p:txBody>
          <a:bodyPr wrap="square">
            <a:spAutoFit/>
          </a:bodyPr>
          <a:lstStyle/>
          <a:p>
            <a:r>
              <a:rPr lang="ja-JP" altLang="en-US" dirty="0"/>
              <a:t>　</a:t>
            </a:r>
            <a:r>
              <a:rPr lang="ja-JP" altLang="en-US" dirty="0">
                <a:solidFill>
                  <a:schemeClr val="tx2"/>
                </a:solidFill>
              </a:rPr>
              <a:t>デジタル基盤センター</a:t>
            </a:r>
          </a:p>
          <a:p>
            <a:r>
              <a:rPr lang="ja-JP" altLang="en-US" dirty="0">
                <a:solidFill>
                  <a:schemeClr val="tx2"/>
                </a:solidFill>
              </a:rPr>
              <a:t>　デジタルエンジニアリング部</a:t>
            </a:r>
          </a:p>
          <a:p>
            <a:r>
              <a:rPr lang="ja-JP" altLang="en-US" dirty="0">
                <a:solidFill>
                  <a:schemeClr val="tx2"/>
                </a:solidFill>
              </a:rPr>
              <a:t>　データスペースグループ</a:t>
            </a:r>
          </a:p>
        </p:txBody>
      </p:sp>
      <p:sp>
        <p:nvSpPr>
          <p:cNvPr id="18" name="正方形/長方形 17">
            <a:extLst>
              <a:ext uri="{FF2B5EF4-FFF2-40B4-BE49-F238E27FC236}">
                <a16:creationId xmlns:a16="http://schemas.microsoft.com/office/drawing/2014/main" id="{209B5E01-7FEF-D944-86F7-CE94C7BBAF23}"/>
              </a:ext>
            </a:extLst>
          </p:cNvPr>
          <p:cNvSpPr/>
          <p:nvPr/>
        </p:nvSpPr>
        <p:spPr>
          <a:xfrm>
            <a:off x="2827824" y="1952979"/>
            <a:ext cx="6553202" cy="1858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0" b="1" dirty="0">
                <a:solidFill>
                  <a:schemeClr val="tx2"/>
                </a:solidFill>
                <a:latin typeface="Meiryo UI"/>
                <a:ea typeface="Meiryo UI"/>
              </a:rPr>
              <a:t>データスペース入門</a:t>
            </a:r>
            <a:endParaRPr lang="en-US" altLang="ja-JP" sz="6000" b="1" dirty="0">
              <a:solidFill>
                <a:schemeClr val="tx2"/>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chemeClr val="tx2"/>
                </a:solidFill>
                <a:effectLst/>
                <a:uLnTx/>
                <a:uFillTx/>
                <a:latin typeface="Meiryo UI"/>
                <a:ea typeface="Meiryo UI"/>
                <a:cs typeface="+mn-cs"/>
              </a:rPr>
              <a:t>ショート版</a:t>
            </a:r>
            <a:endParaRPr kumimoji="1" lang="ja-JP" altLang="en-US" sz="18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0" name="テキスト ボックス 19">
            <a:extLst>
              <a:ext uri="{FF2B5EF4-FFF2-40B4-BE49-F238E27FC236}">
                <a16:creationId xmlns:a16="http://schemas.microsoft.com/office/drawing/2014/main" id="{B3A9AD2F-0795-1697-106E-A36A8E27CEFA}"/>
              </a:ext>
            </a:extLst>
          </p:cNvPr>
          <p:cNvSpPr txBox="1"/>
          <p:nvPr/>
        </p:nvSpPr>
        <p:spPr>
          <a:xfrm>
            <a:off x="4548255" y="4161833"/>
            <a:ext cx="3095486" cy="369332"/>
          </a:xfrm>
          <a:prstGeom prst="rect">
            <a:avLst/>
          </a:prstGeom>
          <a:noFill/>
        </p:spPr>
        <p:txBody>
          <a:bodyPr wrap="square">
            <a:spAutoFit/>
          </a:bodyPr>
          <a:lstStyle/>
          <a:p>
            <a:pPr algn="ctr"/>
            <a:r>
              <a:rPr lang="ja-JP" altLang="en-US" dirty="0"/>
              <a:t>公開日</a:t>
            </a:r>
            <a:r>
              <a:rPr lang="en-US" altLang="ja-JP" dirty="0"/>
              <a:t>: 2023</a:t>
            </a:r>
            <a:r>
              <a:rPr lang="ja-JP" altLang="en-US" dirty="0"/>
              <a:t>年</a:t>
            </a:r>
            <a:r>
              <a:rPr lang="en-US" altLang="ja-JP" dirty="0"/>
              <a:t>1</a:t>
            </a:r>
            <a:r>
              <a:rPr lang="ja-JP" altLang="en-US" dirty="0"/>
              <a:t>月</a:t>
            </a:r>
            <a:r>
              <a:rPr lang="en-US" altLang="ja-JP" dirty="0"/>
              <a:t>30</a:t>
            </a:r>
            <a:r>
              <a:rPr lang="ja-JP" altLang="en-US" dirty="0"/>
              <a:t>日</a:t>
            </a:r>
          </a:p>
        </p:txBody>
      </p:sp>
      <p:pic>
        <p:nvPicPr>
          <p:cNvPr id="5" name="図 4" descr="QR コード&#10;&#10;自動的に生成された説明">
            <a:extLst>
              <a:ext uri="{FF2B5EF4-FFF2-40B4-BE49-F238E27FC236}">
                <a16:creationId xmlns:a16="http://schemas.microsoft.com/office/drawing/2014/main" id="{80DDB5A5-B0C6-B0CF-9EE8-EE0DB6CAD3B6}"/>
              </a:ext>
            </a:extLst>
          </p:cNvPr>
          <p:cNvPicPr>
            <a:picLocks noChangeAspect="1"/>
          </p:cNvPicPr>
          <p:nvPr/>
        </p:nvPicPr>
        <p:blipFill>
          <a:blip r:embed="rId5"/>
          <a:stretch>
            <a:fillRect/>
          </a:stretch>
        </p:blipFill>
        <p:spPr>
          <a:xfrm>
            <a:off x="11008584" y="214272"/>
            <a:ext cx="1013876" cy="1013876"/>
          </a:xfrm>
          <a:prstGeom prst="rect">
            <a:avLst/>
          </a:prstGeom>
        </p:spPr>
      </p:pic>
    </p:spTree>
    <p:extLst>
      <p:ext uri="{BB962C8B-B14F-4D97-AF65-F5344CB8AC3E}">
        <p14:creationId xmlns:p14="http://schemas.microsoft.com/office/powerpoint/2010/main" val="361966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コンテンツ プレースホルダー 25">
            <a:extLst>
              <a:ext uri="{FF2B5EF4-FFF2-40B4-BE49-F238E27FC236}">
                <a16:creationId xmlns:a16="http://schemas.microsoft.com/office/drawing/2014/main" id="{29281649-31EB-4A2F-1076-8C955A8F0CAA}"/>
              </a:ext>
            </a:extLst>
          </p:cNvPr>
          <p:cNvSpPr>
            <a:spLocks noGrp="1"/>
          </p:cNvSpPr>
          <p:nvPr>
            <p:ph idx="1"/>
          </p:nvPr>
        </p:nvSpPr>
        <p:spPr>
          <a:xfrm>
            <a:off x="287384" y="1162099"/>
            <a:ext cx="11846560" cy="676276"/>
          </a:xfrm>
        </p:spPr>
        <p:txBody>
          <a:bodyPr/>
          <a:lstStyle/>
          <a:p>
            <a:pPr marL="0" indent="0">
              <a:buNone/>
            </a:pPr>
            <a:r>
              <a:rPr lang="ja-JP" altLang="en-US" sz="1800" noProof="1">
                <a:solidFill>
                  <a:schemeClr val="tx2"/>
                </a:solidFill>
              </a:rPr>
              <a:t>■デジタル基盤ではコネクタ以外にも</a:t>
            </a:r>
            <a:r>
              <a:rPr lang="en-US" altLang="ja-JP" sz="1800" noProof="1">
                <a:solidFill>
                  <a:schemeClr val="tx2"/>
                </a:solidFill>
              </a:rPr>
              <a:t>データスペース</a:t>
            </a:r>
            <a:r>
              <a:rPr lang="ja-JP" altLang="en-US" sz="1800" noProof="1">
                <a:solidFill>
                  <a:schemeClr val="tx2"/>
                </a:solidFill>
              </a:rPr>
              <a:t>の基となる共通のサービス、ツール、</a:t>
            </a:r>
            <a:r>
              <a:rPr lang="en-US" altLang="ja-JP" sz="1800" noProof="1">
                <a:solidFill>
                  <a:schemeClr val="tx2"/>
                </a:solidFill>
              </a:rPr>
              <a:t>機能</a:t>
            </a:r>
            <a:r>
              <a:rPr lang="ja-JP" altLang="en-US" sz="1800" noProof="1">
                <a:solidFill>
                  <a:schemeClr val="tx2"/>
                </a:solidFill>
              </a:rPr>
              <a:t>、参照モデルなど</a:t>
            </a:r>
            <a:r>
              <a:rPr lang="ja-JP" altLang="en-US" sz="1800" dirty="0">
                <a:solidFill>
                  <a:schemeClr val="tx2"/>
                </a:solidFill>
              </a:rPr>
              <a:t>を提供</a:t>
            </a:r>
            <a:endParaRPr lang="en-US" altLang="ja-JP" sz="1800" dirty="0">
              <a:solidFill>
                <a:schemeClr val="tx2"/>
              </a:solidFill>
            </a:endParaRPr>
          </a:p>
        </p:txBody>
      </p:sp>
      <p:sp>
        <p:nvSpPr>
          <p:cNvPr id="3" name="スライド番号プレースホルダー 2">
            <a:extLst>
              <a:ext uri="{FF2B5EF4-FFF2-40B4-BE49-F238E27FC236}">
                <a16:creationId xmlns:a16="http://schemas.microsoft.com/office/drawing/2014/main" id="{F5E1ACB1-0B80-3E6F-4C64-7FB3D4D723E6}"/>
              </a:ext>
            </a:extLst>
          </p:cNvPr>
          <p:cNvSpPr>
            <a:spLocks noGrp="1"/>
          </p:cNvSpPr>
          <p:nvPr>
            <p:ph type="sldNum" sz="quarter" idx="12"/>
          </p:nvPr>
        </p:nvSpPr>
        <p:spPr>
          <a:xfrm>
            <a:off x="11578856" y="6454032"/>
            <a:ext cx="493808" cy="2338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4" name="タイトル 3">
            <a:extLst>
              <a:ext uri="{FF2B5EF4-FFF2-40B4-BE49-F238E27FC236}">
                <a16:creationId xmlns:a16="http://schemas.microsoft.com/office/drawing/2014/main" id="{840AA2D8-8B35-1A98-FA51-6FA9E7C67966}"/>
              </a:ext>
            </a:extLst>
          </p:cNvPr>
          <p:cNvSpPr>
            <a:spLocks noGrp="1"/>
          </p:cNvSpPr>
          <p:nvPr>
            <p:ph type="title"/>
          </p:nvPr>
        </p:nvSpPr>
        <p:spPr>
          <a:xfrm>
            <a:off x="656590" y="215265"/>
            <a:ext cx="9125090" cy="676275"/>
          </a:xfrm>
        </p:spPr>
        <p:txBody>
          <a:bodyPr/>
          <a:lstStyle/>
          <a:p>
            <a:r>
              <a:rPr lang="ja-JP" altLang="en-US" noProof="1"/>
              <a:t>参考：データスペースを支える</a:t>
            </a:r>
            <a:r>
              <a:rPr lang="en-US" altLang="ja-JP" noProof="1"/>
              <a:t>デジタル</a:t>
            </a:r>
            <a:r>
              <a:rPr lang="ja-JP" altLang="en-US" noProof="1"/>
              <a:t>基盤</a:t>
            </a:r>
            <a:endParaRPr lang="en-US" altLang="ja-JP" noProof="1"/>
          </a:p>
        </p:txBody>
      </p:sp>
      <p:sp>
        <p:nvSpPr>
          <p:cNvPr id="5" name="正方形/長方形 4">
            <a:extLst>
              <a:ext uri="{FF2B5EF4-FFF2-40B4-BE49-F238E27FC236}">
                <a16:creationId xmlns:a16="http://schemas.microsoft.com/office/drawing/2014/main" id="{6D7F1B25-93DA-1E22-8921-3C92D04D63BF}"/>
              </a:ext>
            </a:extLst>
          </p:cNvPr>
          <p:cNvSpPr/>
          <p:nvPr/>
        </p:nvSpPr>
        <p:spPr>
          <a:xfrm>
            <a:off x="3783670" y="1937791"/>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a:t>
            </a: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共通サービス</a:t>
            </a: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、ツール</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6" name="正方形/長方形 5">
            <a:extLst>
              <a:ext uri="{FF2B5EF4-FFF2-40B4-BE49-F238E27FC236}">
                <a16:creationId xmlns:a16="http://schemas.microsoft.com/office/drawing/2014/main" id="{847C790F-1596-8620-620C-2FD0CE512A7E}"/>
              </a:ext>
            </a:extLst>
          </p:cNvPr>
          <p:cNvSpPr/>
          <p:nvPr/>
        </p:nvSpPr>
        <p:spPr>
          <a:xfrm>
            <a:off x="3783670" y="3216120"/>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a:t>
            </a: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参照モデル</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7" name="正方形/長方形 6">
            <a:extLst>
              <a:ext uri="{FF2B5EF4-FFF2-40B4-BE49-F238E27FC236}">
                <a16:creationId xmlns:a16="http://schemas.microsoft.com/office/drawing/2014/main" id="{BF38A5FE-1B4E-500E-8205-A6514AD73416}"/>
              </a:ext>
            </a:extLst>
          </p:cNvPr>
          <p:cNvSpPr/>
          <p:nvPr/>
        </p:nvSpPr>
        <p:spPr>
          <a:xfrm>
            <a:off x="3783670" y="2576955"/>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a:t>
            </a: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共通</a:t>
            </a: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機能</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A6346237-3E11-C62C-D349-569D9F57E4E4}"/>
              </a:ext>
            </a:extLst>
          </p:cNvPr>
          <p:cNvSpPr txBox="1"/>
          <p:nvPr/>
        </p:nvSpPr>
        <p:spPr>
          <a:xfrm>
            <a:off x="9235552" y="3073183"/>
            <a:ext cx="114524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・規則</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a:t>
            </a:r>
            <a:r>
              <a:rPr kumimoji="1" lang="en-US" altLang="ja-JP" sz="1400" b="0" i="0" u="none" strike="noStrike" kern="1200" cap="none" spc="0" normalizeH="0" baseline="0" noProof="1">
                <a:ln>
                  <a:noFill/>
                </a:ln>
                <a:solidFill>
                  <a:srgbClr val="24235C"/>
                </a:solidFill>
                <a:effectLst/>
                <a:uLnTx/>
                <a:uFillTx/>
                <a:latin typeface="Meiryo UI"/>
                <a:ea typeface="Meiryo UI"/>
                <a:cs typeface="+mn-cs"/>
              </a:rPr>
              <a:t>ルール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・標準</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a:t>
            </a:r>
            <a:r>
              <a:rPr kumimoji="1" lang="en-US" altLang="ja-JP" sz="1400" b="0" i="0" u="none" strike="noStrike" kern="1200" cap="none" spc="0" normalizeH="0" baseline="0" noProof="1">
                <a:ln>
                  <a:noFill/>
                </a:ln>
                <a:solidFill>
                  <a:srgbClr val="24235C"/>
                </a:solidFill>
                <a:effectLst/>
                <a:uLnTx/>
                <a:uFillTx/>
                <a:latin typeface="Meiryo UI"/>
                <a:ea typeface="Meiryo UI"/>
                <a:cs typeface="+mn-cs"/>
              </a:rPr>
              <a:t>データ</a:t>
            </a: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モデル</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p:txBody>
      </p:sp>
      <p:pic>
        <p:nvPicPr>
          <p:cNvPr id="21" name="図 20" descr="図形  低い精度で自動的に生成された説明">
            <a:extLst>
              <a:ext uri="{FF2B5EF4-FFF2-40B4-BE49-F238E27FC236}">
                <a16:creationId xmlns:a16="http://schemas.microsoft.com/office/drawing/2014/main" id="{52BDE41D-C0BA-0C4B-76DE-FF2F371B014D}"/>
              </a:ext>
            </a:extLst>
          </p:cNvPr>
          <p:cNvPicPr>
            <a:picLocks noChangeAspect="1"/>
          </p:cNvPicPr>
          <p:nvPr/>
        </p:nvPicPr>
        <p:blipFill>
          <a:blip r:embed="rId3">
            <a:lum bright="70000" contrast="-70000"/>
          </a:blip>
          <a:stretch>
            <a:fillRect/>
          </a:stretch>
        </p:blipFill>
        <p:spPr>
          <a:xfrm>
            <a:off x="3836267" y="3190746"/>
            <a:ext cx="751057" cy="602327"/>
          </a:xfrm>
          <a:prstGeom prst="rect">
            <a:avLst/>
          </a:prstGeom>
        </p:spPr>
      </p:pic>
      <p:pic>
        <p:nvPicPr>
          <p:cNvPr id="23" name="図 22" descr="図形  低い精度で自動的に生成された説明">
            <a:extLst>
              <a:ext uri="{FF2B5EF4-FFF2-40B4-BE49-F238E27FC236}">
                <a16:creationId xmlns:a16="http://schemas.microsoft.com/office/drawing/2014/main" id="{60C64601-927F-7521-BAD6-AA7609AD86E8}"/>
              </a:ext>
            </a:extLst>
          </p:cNvPr>
          <p:cNvPicPr>
            <a:picLocks noChangeAspect="1"/>
          </p:cNvPicPr>
          <p:nvPr/>
        </p:nvPicPr>
        <p:blipFill>
          <a:blip r:embed="rId4">
            <a:lum bright="70000" contrast="-70000"/>
          </a:blip>
          <a:stretch>
            <a:fillRect/>
          </a:stretch>
        </p:blipFill>
        <p:spPr>
          <a:xfrm>
            <a:off x="3822339" y="2568227"/>
            <a:ext cx="609732" cy="488989"/>
          </a:xfrm>
          <a:prstGeom prst="rect">
            <a:avLst/>
          </a:prstGeom>
        </p:spPr>
      </p:pic>
      <p:pic>
        <p:nvPicPr>
          <p:cNvPr id="24" name="コンテンツ プレースホルダー 14" descr="図形  低い精度で自動的に生成された説明">
            <a:extLst>
              <a:ext uri="{FF2B5EF4-FFF2-40B4-BE49-F238E27FC236}">
                <a16:creationId xmlns:a16="http://schemas.microsoft.com/office/drawing/2014/main" id="{1D166EB2-C12F-0AD3-3888-02A0880FA4B6}"/>
              </a:ext>
            </a:extLst>
          </p:cNvPr>
          <p:cNvPicPr>
            <a:picLocks noChangeAspect="1"/>
          </p:cNvPicPr>
          <p:nvPr/>
        </p:nvPicPr>
        <p:blipFill>
          <a:blip r:embed="rId5">
            <a:lum bright="70000" contrast="-70000"/>
          </a:blip>
          <a:stretch>
            <a:fillRect/>
          </a:stretch>
        </p:blipFill>
        <p:spPr bwMode="auto">
          <a:xfrm>
            <a:off x="3994702" y="2093925"/>
            <a:ext cx="437369" cy="350758"/>
          </a:xfrm>
          <a:prstGeom prst="rect">
            <a:avLst/>
          </a:prstGeom>
          <a:solidFill>
            <a:schemeClr val="bg1">
              <a:alpha val="0"/>
            </a:schemeClr>
          </a:solidFill>
          <a:ln>
            <a:noFill/>
          </a:ln>
        </p:spPr>
      </p:pic>
      <p:sp>
        <p:nvSpPr>
          <p:cNvPr id="2" name="正方形/長方形 1">
            <a:extLst>
              <a:ext uri="{FF2B5EF4-FFF2-40B4-BE49-F238E27FC236}">
                <a16:creationId xmlns:a16="http://schemas.microsoft.com/office/drawing/2014/main" id="{AA783788-CA41-BB69-25FD-549B5DDD7E44}"/>
              </a:ext>
            </a:extLst>
          </p:cNvPr>
          <p:cNvSpPr/>
          <p:nvPr/>
        </p:nvSpPr>
        <p:spPr>
          <a:xfrm>
            <a:off x="47473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データカタログ</a:t>
            </a:r>
            <a:endParaRPr kumimoji="0" lang="ja-JP" altLang="en-US"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4" name="正方形/長方形 13">
            <a:extLst>
              <a:ext uri="{FF2B5EF4-FFF2-40B4-BE49-F238E27FC236}">
                <a16:creationId xmlns:a16="http://schemas.microsoft.com/office/drawing/2014/main" id="{A9314793-22DC-F38C-2AE6-E20F1F5578BD}"/>
              </a:ext>
            </a:extLst>
          </p:cNvPr>
          <p:cNvSpPr/>
          <p:nvPr/>
        </p:nvSpPr>
        <p:spPr>
          <a:xfrm>
            <a:off x="47473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データ辞書</a:t>
            </a:r>
            <a:endParaRPr kumimoji="0" lang="ja-JP" altLang="en-US"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222D5F12-459A-104C-E787-7C4E00BF0BB9}"/>
              </a:ext>
            </a:extLst>
          </p:cNvPr>
          <p:cNvSpPr/>
          <p:nvPr/>
        </p:nvSpPr>
        <p:spPr>
          <a:xfrm>
            <a:off x="240767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IDサービス</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6" name="正方形/長方形 15">
            <a:extLst>
              <a:ext uri="{FF2B5EF4-FFF2-40B4-BE49-F238E27FC236}">
                <a16:creationId xmlns:a16="http://schemas.microsoft.com/office/drawing/2014/main" id="{E25EC744-E074-B041-225A-3FA7E66CC1B9}"/>
              </a:ext>
            </a:extLst>
          </p:cNvPr>
          <p:cNvSpPr/>
          <p:nvPr/>
        </p:nvSpPr>
        <p:spPr>
          <a:xfrm>
            <a:off x="240767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アクセス制御</a:t>
            </a:r>
          </a:p>
        </p:txBody>
      </p:sp>
      <p:sp>
        <p:nvSpPr>
          <p:cNvPr id="17" name="正方形/長方形 16">
            <a:extLst>
              <a:ext uri="{FF2B5EF4-FFF2-40B4-BE49-F238E27FC236}">
                <a16:creationId xmlns:a16="http://schemas.microsoft.com/office/drawing/2014/main" id="{E0BC051C-C90B-AA01-0F3A-D5E5D417D274}"/>
              </a:ext>
            </a:extLst>
          </p:cNvPr>
          <p:cNvSpPr/>
          <p:nvPr/>
        </p:nvSpPr>
        <p:spPr>
          <a:xfrm>
            <a:off x="434061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コネクタ</a:t>
            </a:r>
          </a:p>
        </p:txBody>
      </p:sp>
      <p:sp>
        <p:nvSpPr>
          <p:cNvPr id="18" name="正方形/長方形 17">
            <a:extLst>
              <a:ext uri="{FF2B5EF4-FFF2-40B4-BE49-F238E27FC236}">
                <a16:creationId xmlns:a16="http://schemas.microsoft.com/office/drawing/2014/main" id="{4E55AB8B-09CE-45F7-F427-01D1106D1E9F}"/>
              </a:ext>
            </a:extLst>
          </p:cNvPr>
          <p:cNvSpPr/>
          <p:nvPr/>
        </p:nvSpPr>
        <p:spPr>
          <a:xfrm>
            <a:off x="240767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ログ管理</a:t>
            </a:r>
          </a:p>
        </p:txBody>
      </p:sp>
      <p:sp>
        <p:nvSpPr>
          <p:cNvPr id="19" name="正方形/長方形 18">
            <a:extLst>
              <a:ext uri="{FF2B5EF4-FFF2-40B4-BE49-F238E27FC236}">
                <a16:creationId xmlns:a16="http://schemas.microsoft.com/office/drawing/2014/main" id="{1960C497-F2A2-C7C2-34A7-C4E76B5F22D5}"/>
              </a:ext>
            </a:extLst>
          </p:cNvPr>
          <p:cNvSpPr/>
          <p:nvPr/>
        </p:nvSpPr>
        <p:spPr>
          <a:xfrm>
            <a:off x="434061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デリバリー</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p:txBody>
      </p:sp>
      <p:sp>
        <p:nvSpPr>
          <p:cNvPr id="20" name="正方形/長方形 19">
            <a:extLst>
              <a:ext uri="{FF2B5EF4-FFF2-40B4-BE49-F238E27FC236}">
                <a16:creationId xmlns:a16="http://schemas.microsoft.com/office/drawing/2014/main" id="{2D760BB8-591C-5BC1-402E-6E0C7C1370D0}"/>
              </a:ext>
            </a:extLst>
          </p:cNvPr>
          <p:cNvSpPr/>
          <p:nvPr/>
        </p:nvSpPr>
        <p:spPr>
          <a:xfrm>
            <a:off x="627355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AI/分析</a:t>
            </a:r>
          </a:p>
        </p:txBody>
      </p:sp>
      <p:sp>
        <p:nvSpPr>
          <p:cNvPr id="22" name="正方形/長方形 21">
            <a:extLst>
              <a:ext uri="{FF2B5EF4-FFF2-40B4-BE49-F238E27FC236}">
                <a16:creationId xmlns:a16="http://schemas.microsoft.com/office/drawing/2014/main" id="{B05A88DC-0881-17D0-5136-11B90705E43A}"/>
              </a:ext>
            </a:extLst>
          </p:cNvPr>
          <p:cNvSpPr/>
          <p:nvPr/>
        </p:nvSpPr>
        <p:spPr>
          <a:xfrm>
            <a:off x="47473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マーケットプレイス</a:t>
            </a:r>
          </a:p>
        </p:txBody>
      </p:sp>
      <p:sp>
        <p:nvSpPr>
          <p:cNvPr id="25" name="正方形/長方形 24">
            <a:extLst>
              <a:ext uri="{FF2B5EF4-FFF2-40B4-BE49-F238E27FC236}">
                <a16:creationId xmlns:a16="http://schemas.microsoft.com/office/drawing/2014/main" id="{3B9804FE-41CC-E9FA-A37D-5F71D8711BF4}"/>
              </a:ext>
            </a:extLst>
          </p:cNvPr>
          <p:cNvSpPr/>
          <p:nvPr/>
        </p:nvSpPr>
        <p:spPr>
          <a:xfrm>
            <a:off x="47473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ベース・</a:t>
            </a: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レジストリ</a:t>
            </a:r>
          </a:p>
        </p:txBody>
      </p:sp>
      <p:sp>
        <p:nvSpPr>
          <p:cNvPr id="27" name="正方形/長方形 26">
            <a:extLst>
              <a:ext uri="{FF2B5EF4-FFF2-40B4-BE49-F238E27FC236}">
                <a16:creationId xmlns:a16="http://schemas.microsoft.com/office/drawing/2014/main" id="{C2547618-C1CA-FEF0-FE0E-F26FB16AA59E}"/>
              </a:ext>
            </a:extLst>
          </p:cNvPr>
          <p:cNvSpPr/>
          <p:nvPr/>
        </p:nvSpPr>
        <p:spPr>
          <a:xfrm>
            <a:off x="434061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ブローカ</a:t>
            </a:r>
          </a:p>
        </p:txBody>
      </p:sp>
      <p:sp>
        <p:nvSpPr>
          <p:cNvPr id="28" name="正方形/長方形 27">
            <a:extLst>
              <a:ext uri="{FF2B5EF4-FFF2-40B4-BE49-F238E27FC236}">
                <a16:creationId xmlns:a16="http://schemas.microsoft.com/office/drawing/2014/main" id="{F2FAE192-7FE5-4A19-922A-B314304AC197}"/>
              </a:ext>
            </a:extLst>
          </p:cNvPr>
          <p:cNvSpPr/>
          <p:nvPr/>
        </p:nvSpPr>
        <p:spPr>
          <a:xfrm>
            <a:off x="6273559" y="551746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可視化</a:t>
            </a:r>
          </a:p>
        </p:txBody>
      </p:sp>
      <p:sp>
        <p:nvSpPr>
          <p:cNvPr id="29" name="正方形/長方形 28">
            <a:extLst>
              <a:ext uri="{FF2B5EF4-FFF2-40B4-BE49-F238E27FC236}">
                <a16:creationId xmlns:a16="http://schemas.microsoft.com/office/drawing/2014/main" id="{0BE17F79-8BDB-2D9A-25E7-A4DF64D14545}"/>
              </a:ext>
            </a:extLst>
          </p:cNvPr>
          <p:cNvSpPr/>
          <p:nvPr/>
        </p:nvSpPr>
        <p:spPr>
          <a:xfrm>
            <a:off x="434061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データ管理</a:t>
            </a:r>
          </a:p>
        </p:txBody>
      </p:sp>
      <p:sp>
        <p:nvSpPr>
          <p:cNvPr id="30" name="正方形/長方形 29">
            <a:extLst>
              <a:ext uri="{FF2B5EF4-FFF2-40B4-BE49-F238E27FC236}">
                <a16:creationId xmlns:a16="http://schemas.microsoft.com/office/drawing/2014/main" id="{C5FA19A0-284E-42A9-B96F-08938D46A22E}"/>
              </a:ext>
            </a:extLst>
          </p:cNvPr>
          <p:cNvSpPr/>
          <p:nvPr/>
        </p:nvSpPr>
        <p:spPr>
          <a:xfrm>
            <a:off x="820649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OSSカタログ</a:t>
            </a:r>
          </a:p>
        </p:txBody>
      </p:sp>
      <p:sp>
        <p:nvSpPr>
          <p:cNvPr id="31" name="正方形/長方形 30">
            <a:extLst>
              <a:ext uri="{FF2B5EF4-FFF2-40B4-BE49-F238E27FC236}">
                <a16:creationId xmlns:a16="http://schemas.microsoft.com/office/drawing/2014/main" id="{E685EEF4-BF79-F57D-A71A-004A960C4B72}"/>
              </a:ext>
            </a:extLst>
          </p:cNvPr>
          <p:cNvSpPr/>
          <p:nvPr/>
        </p:nvSpPr>
        <p:spPr>
          <a:xfrm>
            <a:off x="6273559" y="5942646"/>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ナレッジベース</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32" name="正方形/長方形 31">
            <a:extLst>
              <a:ext uri="{FF2B5EF4-FFF2-40B4-BE49-F238E27FC236}">
                <a16:creationId xmlns:a16="http://schemas.microsoft.com/office/drawing/2014/main" id="{1541C95D-B6CE-A94A-5533-A91D1E6B5374}"/>
              </a:ext>
            </a:extLst>
          </p:cNvPr>
          <p:cNvSpPr/>
          <p:nvPr/>
        </p:nvSpPr>
        <p:spPr>
          <a:xfrm>
            <a:off x="8206499" y="5942646"/>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テスト</a:t>
            </a: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データ</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33" name="正方形/長方形 32">
            <a:extLst>
              <a:ext uri="{FF2B5EF4-FFF2-40B4-BE49-F238E27FC236}">
                <a16:creationId xmlns:a16="http://schemas.microsoft.com/office/drawing/2014/main" id="{129508C4-E67A-D8EC-650E-459C8E024AC9}"/>
              </a:ext>
            </a:extLst>
          </p:cNvPr>
          <p:cNvSpPr/>
          <p:nvPr/>
        </p:nvSpPr>
        <p:spPr>
          <a:xfrm>
            <a:off x="240767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課金管理</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03F9E6D2-22A0-2196-AD89-3208150A38C0}"/>
              </a:ext>
            </a:extLst>
          </p:cNvPr>
          <p:cNvSpPr txBox="1"/>
          <p:nvPr/>
        </p:nvSpPr>
        <p:spPr>
          <a:xfrm>
            <a:off x="444376" y="4694802"/>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①データ検索</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6860216E-8C9D-4F78-F1CA-C653F5EEF2B0}"/>
              </a:ext>
            </a:extLst>
          </p:cNvPr>
          <p:cNvSpPr txBox="1"/>
          <p:nvPr/>
        </p:nvSpPr>
        <p:spPr>
          <a:xfrm>
            <a:off x="2369351" y="4695684"/>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②認証・認可</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FE1AD20E-6FB3-8F8B-729E-9CDBA7ACFC70}"/>
              </a:ext>
            </a:extLst>
          </p:cNvPr>
          <p:cNvSpPr txBox="1"/>
          <p:nvPr/>
        </p:nvSpPr>
        <p:spPr>
          <a:xfrm>
            <a:off x="4294326" y="4691920"/>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③データ連携</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E8828762-C9AC-9548-1D0B-E8D78EB8BB80}"/>
              </a:ext>
            </a:extLst>
          </p:cNvPr>
          <p:cNvSpPr txBox="1"/>
          <p:nvPr/>
        </p:nvSpPr>
        <p:spPr>
          <a:xfrm>
            <a:off x="6219301" y="4691920"/>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④データ活用</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6C6B1923-D281-930F-D7A9-209C59845DA2}"/>
              </a:ext>
            </a:extLst>
          </p:cNvPr>
          <p:cNvSpPr txBox="1"/>
          <p:nvPr/>
        </p:nvSpPr>
        <p:spPr>
          <a:xfrm>
            <a:off x="8144276" y="4705943"/>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⑤開発環境</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cxnSp>
        <p:nvCxnSpPr>
          <p:cNvPr id="41" name="直線コネクタ 40">
            <a:extLst>
              <a:ext uri="{FF2B5EF4-FFF2-40B4-BE49-F238E27FC236}">
                <a16:creationId xmlns:a16="http://schemas.microsoft.com/office/drawing/2014/main" id="{B863D8B8-EA25-ACA4-1F94-0095DEC5AC40}"/>
              </a:ext>
            </a:extLst>
          </p:cNvPr>
          <p:cNvCxnSpPr>
            <a:cxnSpLocks/>
            <a:stCxn id="10" idx="3"/>
          </p:cNvCxnSpPr>
          <p:nvPr/>
        </p:nvCxnSpPr>
        <p:spPr>
          <a:xfrm flipV="1">
            <a:off x="3159069" y="1937791"/>
            <a:ext cx="624601" cy="95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B6B04A1-22E1-4811-C96A-AD73D711812F}"/>
              </a:ext>
            </a:extLst>
          </p:cNvPr>
          <p:cNvCxnSpPr>
            <a:cxnSpLocks/>
          </p:cNvCxnSpPr>
          <p:nvPr/>
        </p:nvCxnSpPr>
        <p:spPr>
          <a:xfrm flipV="1">
            <a:off x="1976846" y="3758475"/>
            <a:ext cx="1786692" cy="46659"/>
          </a:xfrm>
          <a:prstGeom prst="line">
            <a:avLst/>
          </a:prstGeom>
        </p:spPr>
        <p:style>
          <a:lnRef idx="1">
            <a:schemeClr val="accent1"/>
          </a:lnRef>
          <a:fillRef idx="0">
            <a:schemeClr val="accent1"/>
          </a:fillRef>
          <a:effectRef idx="0">
            <a:schemeClr val="accent1"/>
          </a:effectRef>
          <a:fontRef idx="minor">
            <a:schemeClr val="tx1"/>
          </a:fontRef>
        </p:style>
      </p:cxnSp>
      <p:sp>
        <p:nvSpPr>
          <p:cNvPr id="50" name="コンテンツ プレースホルダー 25">
            <a:extLst>
              <a:ext uri="{FF2B5EF4-FFF2-40B4-BE49-F238E27FC236}">
                <a16:creationId xmlns:a16="http://schemas.microsoft.com/office/drawing/2014/main" id="{83619473-6D49-D83B-75F5-D914BE9D00DF}"/>
              </a:ext>
            </a:extLst>
          </p:cNvPr>
          <p:cNvSpPr txBox="1">
            <a:spLocks/>
          </p:cNvSpPr>
          <p:nvPr/>
        </p:nvSpPr>
        <p:spPr bwMode="auto">
          <a:xfrm>
            <a:off x="345439" y="4258075"/>
            <a:ext cx="7683864" cy="425260"/>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8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■共通サービス、ツールと共通機能群</a:t>
            </a:r>
            <a:r>
              <a:rPr kumimoji="1" lang="en-US" altLang="ja-JP" sz="18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a:t>
            </a:r>
            <a:r>
              <a:rPr kumimoji="1" lang="ja-JP" altLang="en-US" sz="18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ビルディングブロック</a:t>
            </a:r>
            <a:r>
              <a:rPr kumimoji="1" lang="en-US" altLang="ja-JP" sz="18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a:t>
            </a:r>
            <a:r>
              <a:rPr kumimoji="1" lang="ja-JP" altLang="en-US" sz="18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例</a:t>
            </a:r>
            <a:endParaRPr kumimoji="1" lang="en-US" altLang="ja-JP" sz="18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endParaRPr>
          </a:p>
        </p:txBody>
      </p:sp>
      <p:sp>
        <p:nvSpPr>
          <p:cNvPr id="51" name="正方形/長方形 50">
            <a:extLst>
              <a:ext uri="{FF2B5EF4-FFF2-40B4-BE49-F238E27FC236}">
                <a16:creationId xmlns:a16="http://schemas.microsoft.com/office/drawing/2014/main" id="{93DF4F4B-CAED-37CB-6183-7DD2D81FB82A}"/>
              </a:ext>
            </a:extLst>
          </p:cNvPr>
          <p:cNvSpPr/>
          <p:nvPr/>
        </p:nvSpPr>
        <p:spPr>
          <a:xfrm>
            <a:off x="7942730" y="3112319"/>
            <a:ext cx="1221687" cy="749956"/>
          </a:xfrm>
          <a:prstGeom prst="rect">
            <a:avLst/>
          </a:prstGeom>
          <a:solidFill>
            <a:srgbClr val="7F99E5"/>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GIF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データモデル</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ガイドブック</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p:txBody>
      </p:sp>
      <p:sp>
        <p:nvSpPr>
          <p:cNvPr id="52" name="矢印: 右 51">
            <a:extLst>
              <a:ext uri="{FF2B5EF4-FFF2-40B4-BE49-F238E27FC236}">
                <a16:creationId xmlns:a16="http://schemas.microsoft.com/office/drawing/2014/main" id="{687AE70E-47E3-2E92-BB7D-F5F7FAE41E59}"/>
              </a:ext>
            </a:extLst>
          </p:cNvPr>
          <p:cNvSpPr/>
          <p:nvPr/>
        </p:nvSpPr>
        <p:spPr>
          <a:xfrm>
            <a:off x="7145787" y="3223496"/>
            <a:ext cx="729941"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53" name="矢印: 右 52">
            <a:extLst>
              <a:ext uri="{FF2B5EF4-FFF2-40B4-BE49-F238E27FC236}">
                <a16:creationId xmlns:a16="http://schemas.microsoft.com/office/drawing/2014/main" id="{3983B23D-28F5-E2C0-F111-D38D786FCF8C}"/>
              </a:ext>
            </a:extLst>
          </p:cNvPr>
          <p:cNvSpPr/>
          <p:nvPr/>
        </p:nvSpPr>
        <p:spPr>
          <a:xfrm>
            <a:off x="7128453" y="2331624"/>
            <a:ext cx="729941"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54" name="正方形/長方形 53">
            <a:extLst>
              <a:ext uri="{FF2B5EF4-FFF2-40B4-BE49-F238E27FC236}">
                <a16:creationId xmlns:a16="http://schemas.microsoft.com/office/drawing/2014/main" id="{653793B2-E6B5-13AE-3AE7-CA674A89870C}"/>
              </a:ext>
            </a:extLst>
          </p:cNvPr>
          <p:cNvSpPr/>
          <p:nvPr/>
        </p:nvSpPr>
        <p:spPr>
          <a:xfrm>
            <a:off x="10404116" y="2040236"/>
            <a:ext cx="1270651" cy="579054"/>
          </a:xfrm>
          <a:prstGeom prst="rect">
            <a:avLst/>
          </a:prstGeom>
          <a:no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24235C"/>
                </a:solidFill>
                <a:effectLst/>
                <a:uLnTx/>
                <a:uFillTx/>
                <a:latin typeface="Meiryo UI"/>
                <a:ea typeface="Meiryo UI"/>
                <a:cs typeface="+mn-cs"/>
              </a:rPr>
              <a:t>整備を加速することが必要</a:t>
            </a:r>
            <a:endParaRPr kumimoji="0" lang="en-US" altLang="ja-JP" sz="1600" b="0" i="0" u="none" strike="noStrike" kern="0" cap="none" spc="0" normalizeH="0" baseline="0" noProof="1">
              <a:ln>
                <a:noFill/>
              </a:ln>
              <a:solidFill>
                <a:srgbClr val="24235C"/>
              </a:solidFill>
              <a:effectLst/>
              <a:uLnTx/>
              <a:uFillTx/>
              <a:latin typeface="Meiryo UI"/>
              <a:ea typeface="Meiryo UI"/>
              <a:cs typeface="+mn-cs"/>
            </a:endParaRPr>
          </a:p>
        </p:txBody>
      </p:sp>
      <p:pic>
        <p:nvPicPr>
          <p:cNvPr id="1026" name="Picture 2" descr="データ基盤／Data Infrastructure – 越塚研究室 / Koshizuka-Laboratory">
            <a:extLst>
              <a:ext uri="{FF2B5EF4-FFF2-40B4-BE49-F238E27FC236}">
                <a16:creationId xmlns:a16="http://schemas.microsoft.com/office/drawing/2014/main" id="{77EAAFEA-0508-AC39-DEE5-CD86D8C899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8006" y="2205914"/>
            <a:ext cx="557655" cy="548463"/>
          </a:xfrm>
          <a:prstGeom prst="rect">
            <a:avLst/>
          </a:prstGeom>
          <a:noFill/>
          <a:extLst>
            <a:ext uri="{909E8E84-426E-40DD-AFC4-6F175D3DCCD1}">
              <a14:hiddenFill xmlns:a14="http://schemas.microsoft.com/office/drawing/2010/main">
                <a:solidFill>
                  <a:srgbClr val="FFFFFF"/>
                </a:solidFill>
              </a14:hiddenFill>
            </a:ext>
          </a:extLst>
        </p:spPr>
      </p:pic>
      <p:sp>
        <p:nvSpPr>
          <p:cNvPr id="9" name="右中かっこ 8">
            <a:extLst>
              <a:ext uri="{FF2B5EF4-FFF2-40B4-BE49-F238E27FC236}">
                <a16:creationId xmlns:a16="http://schemas.microsoft.com/office/drawing/2014/main" id="{74E4F748-2C1C-879D-1A06-4E268CE01AC7}"/>
              </a:ext>
            </a:extLst>
          </p:cNvPr>
          <p:cNvSpPr/>
          <p:nvPr/>
        </p:nvSpPr>
        <p:spPr>
          <a:xfrm>
            <a:off x="6959600" y="1934464"/>
            <a:ext cx="186187" cy="11227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24235C"/>
              </a:solidFill>
              <a:effectLst/>
              <a:uLnTx/>
              <a:uFillTx/>
              <a:latin typeface="Meiryo UI"/>
              <a:ea typeface="Meiryo UI"/>
              <a:cs typeface="+mn-cs"/>
            </a:endParaRPr>
          </a:p>
        </p:txBody>
      </p:sp>
      <p:pic>
        <p:nvPicPr>
          <p:cNvPr id="11" name="図 10">
            <a:extLst>
              <a:ext uri="{FF2B5EF4-FFF2-40B4-BE49-F238E27FC236}">
                <a16:creationId xmlns:a16="http://schemas.microsoft.com/office/drawing/2014/main" id="{BE9596B7-6029-268D-4FA4-FA853F2D0CE5}"/>
              </a:ext>
            </a:extLst>
          </p:cNvPr>
          <p:cNvPicPr>
            <a:picLocks noChangeAspect="1"/>
          </p:cNvPicPr>
          <p:nvPr/>
        </p:nvPicPr>
        <p:blipFill>
          <a:blip r:embed="rId7"/>
          <a:stretch>
            <a:fillRect/>
          </a:stretch>
        </p:blipFill>
        <p:spPr>
          <a:xfrm>
            <a:off x="8903508" y="2268710"/>
            <a:ext cx="1128506" cy="415265"/>
          </a:xfrm>
          <a:prstGeom prst="rect">
            <a:avLst/>
          </a:prstGeom>
        </p:spPr>
      </p:pic>
      <p:pic>
        <p:nvPicPr>
          <p:cNvPr id="12" name="図 11">
            <a:extLst>
              <a:ext uri="{FF2B5EF4-FFF2-40B4-BE49-F238E27FC236}">
                <a16:creationId xmlns:a16="http://schemas.microsoft.com/office/drawing/2014/main" id="{97D95DD1-336E-E608-B310-90465D1436E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82423" y="3050578"/>
            <a:ext cx="1516723" cy="1600398"/>
          </a:xfrm>
          <a:prstGeom prst="rect">
            <a:avLst/>
          </a:prstGeom>
        </p:spPr>
      </p:pic>
      <p:sp>
        <p:nvSpPr>
          <p:cNvPr id="39" name="正方形/長方形 38">
            <a:extLst>
              <a:ext uri="{FF2B5EF4-FFF2-40B4-BE49-F238E27FC236}">
                <a16:creationId xmlns:a16="http://schemas.microsoft.com/office/drawing/2014/main" id="{54A0A129-F8B2-683B-299E-8BFCB283331D}"/>
              </a:ext>
            </a:extLst>
          </p:cNvPr>
          <p:cNvSpPr/>
          <p:nvPr/>
        </p:nvSpPr>
        <p:spPr>
          <a:xfrm>
            <a:off x="7872295" y="1759995"/>
            <a:ext cx="4032321" cy="1114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40" name="正方形/長方形 39">
            <a:extLst>
              <a:ext uri="{FF2B5EF4-FFF2-40B4-BE49-F238E27FC236}">
                <a16:creationId xmlns:a16="http://schemas.microsoft.com/office/drawing/2014/main" id="{0EF5992D-CDFD-CD4F-8E6F-08A7ACB104B0}"/>
              </a:ext>
            </a:extLst>
          </p:cNvPr>
          <p:cNvSpPr/>
          <p:nvPr/>
        </p:nvSpPr>
        <p:spPr>
          <a:xfrm>
            <a:off x="7858393" y="2962607"/>
            <a:ext cx="4046223" cy="1600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pic>
        <p:nvPicPr>
          <p:cNvPr id="42" name="図 41">
            <a:extLst>
              <a:ext uri="{FF2B5EF4-FFF2-40B4-BE49-F238E27FC236}">
                <a16:creationId xmlns:a16="http://schemas.microsoft.com/office/drawing/2014/main" id="{311DB067-A611-5C68-7813-98FFF5974500}"/>
              </a:ext>
            </a:extLst>
          </p:cNvPr>
          <p:cNvPicPr>
            <a:picLocks noChangeAspect="1"/>
          </p:cNvPicPr>
          <p:nvPr/>
        </p:nvPicPr>
        <p:blipFill>
          <a:blip r:embed="rId9"/>
          <a:stretch>
            <a:fillRect/>
          </a:stretch>
        </p:blipFill>
        <p:spPr>
          <a:xfrm>
            <a:off x="8098006" y="1846162"/>
            <a:ext cx="1752069" cy="274237"/>
          </a:xfrm>
          <a:prstGeom prst="rect">
            <a:avLst/>
          </a:prstGeom>
        </p:spPr>
      </p:pic>
      <p:pic>
        <p:nvPicPr>
          <p:cNvPr id="10" name="図 9">
            <a:extLst>
              <a:ext uri="{FF2B5EF4-FFF2-40B4-BE49-F238E27FC236}">
                <a16:creationId xmlns:a16="http://schemas.microsoft.com/office/drawing/2014/main" id="{D4E74362-BDE8-E77A-D9CB-672F9CF23237}"/>
              </a:ext>
            </a:extLst>
          </p:cNvPr>
          <p:cNvPicPr>
            <a:picLocks noChangeAspect="1"/>
          </p:cNvPicPr>
          <p:nvPr/>
        </p:nvPicPr>
        <p:blipFill>
          <a:blip r:embed="rId10"/>
          <a:stretch>
            <a:fillRect/>
          </a:stretch>
        </p:blipFill>
        <p:spPr>
          <a:xfrm>
            <a:off x="340764" y="1976210"/>
            <a:ext cx="2818305" cy="1830940"/>
          </a:xfrm>
          <a:prstGeom prst="rect">
            <a:avLst/>
          </a:prstGeom>
        </p:spPr>
      </p:pic>
      <p:sp>
        <p:nvSpPr>
          <p:cNvPr id="8" name="正方形/長方形 7">
            <a:extLst>
              <a:ext uri="{FF2B5EF4-FFF2-40B4-BE49-F238E27FC236}">
                <a16:creationId xmlns:a16="http://schemas.microsoft.com/office/drawing/2014/main" id="{86C6465C-243C-A355-C3B1-E8429338720F}"/>
              </a:ext>
            </a:extLst>
          </p:cNvPr>
          <p:cNvSpPr/>
          <p:nvPr/>
        </p:nvSpPr>
        <p:spPr>
          <a:xfrm>
            <a:off x="8206499" y="5517468"/>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テストベッド</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49" name="正方形/長方形 48">
            <a:extLst>
              <a:ext uri="{FF2B5EF4-FFF2-40B4-BE49-F238E27FC236}">
                <a16:creationId xmlns:a16="http://schemas.microsoft.com/office/drawing/2014/main" id="{FA679E5D-7796-ECD9-D04F-0827C36D3574}"/>
              </a:ext>
            </a:extLst>
          </p:cNvPr>
          <p:cNvSpPr/>
          <p:nvPr/>
        </p:nvSpPr>
        <p:spPr>
          <a:xfrm>
            <a:off x="10139441" y="5078268"/>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ナレッジ</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p:txBody>
      </p:sp>
      <p:sp>
        <p:nvSpPr>
          <p:cNvPr id="56" name="テキスト ボックス 55">
            <a:extLst>
              <a:ext uri="{FF2B5EF4-FFF2-40B4-BE49-F238E27FC236}">
                <a16:creationId xmlns:a16="http://schemas.microsoft.com/office/drawing/2014/main" id="{DDCF6A32-61D6-46CD-E025-6BFBE34F6420}"/>
              </a:ext>
            </a:extLst>
          </p:cNvPr>
          <p:cNvSpPr txBox="1"/>
          <p:nvPr/>
        </p:nvSpPr>
        <p:spPr>
          <a:xfrm>
            <a:off x="10069249" y="4691920"/>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⑥ガイドライン</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57" name="正方形/長方形 56">
            <a:extLst>
              <a:ext uri="{FF2B5EF4-FFF2-40B4-BE49-F238E27FC236}">
                <a16:creationId xmlns:a16="http://schemas.microsoft.com/office/drawing/2014/main" id="{9924836A-2DB1-E382-8F80-DC7717C98E71}"/>
              </a:ext>
            </a:extLst>
          </p:cNvPr>
          <p:cNvSpPr/>
          <p:nvPr/>
        </p:nvSpPr>
        <p:spPr>
          <a:xfrm>
            <a:off x="10139441" y="550344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教材</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Tree>
    <p:extLst>
      <p:ext uri="{BB962C8B-B14F-4D97-AF65-F5344CB8AC3E}">
        <p14:creationId xmlns:p14="http://schemas.microsoft.com/office/powerpoint/2010/main" val="1586838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8813" y="214464"/>
            <a:ext cx="10467054" cy="676276"/>
          </a:xfrm>
        </p:spPr>
        <p:txBody>
          <a:bodyPr/>
          <a:lstStyle/>
          <a:p>
            <a:r>
              <a:rPr lang="ja-JP" altLang="en-US" dirty="0"/>
              <a:t>従来型のデータ管理</a:t>
            </a:r>
            <a:r>
              <a:rPr kumimoji="1" lang="ja-JP" altLang="en-US" dirty="0"/>
              <a:t>とデータスペースの違い</a:t>
            </a:r>
            <a:endParaRPr kumimoji="1" lang="ja-JP" altLang="en-US" sz="2400" dirty="0"/>
          </a:p>
        </p:txBody>
      </p:sp>
      <p:sp>
        <p:nvSpPr>
          <p:cNvPr id="11" name="コンテンツ プレースホルダー 4">
            <a:extLst>
              <a:ext uri="{FF2B5EF4-FFF2-40B4-BE49-F238E27FC236}">
                <a16:creationId xmlns:a16="http://schemas.microsoft.com/office/drawing/2014/main" id="{E948261D-7CD9-A36B-15BE-BD3A01E3E55A}"/>
              </a:ext>
            </a:extLst>
          </p:cNvPr>
          <p:cNvSpPr txBox="1">
            <a:spLocks/>
          </p:cNvSpPr>
          <p:nvPr/>
        </p:nvSpPr>
        <p:spPr bwMode="auto">
          <a:xfrm>
            <a:off x="334963" y="1246985"/>
            <a:ext cx="11239714" cy="452184"/>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従来型のデータ管理とデータスペースを比較すると以下の違いがある</a:t>
            </a:r>
            <a:endParaRPr kumimoji="1" lang="en-US" altLang="ja-JP"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cxnSp>
        <p:nvCxnSpPr>
          <p:cNvPr id="31" name="直線矢印コネクタ 30">
            <a:extLst>
              <a:ext uri="{FF2B5EF4-FFF2-40B4-BE49-F238E27FC236}">
                <a16:creationId xmlns:a16="http://schemas.microsoft.com/office/drawing/2014/main" id="{A9145858-76D5-6C43-1AA6-ADDEA2116CC5}"/>
              </a:ext>
            </a:extLst>
          </p:cNvPr>
          <p:cNvCxnSpPr>
            <a:cxnSpLocks/>
          </p:cNvCxnSpPr>
          <p:nvPr/>
        </p:nvCxnSpPr>
        <p:spPr>
          <a:xfrm>
            <a:off x="10157911" y="4858835"/>
            <a:ext cx="0" cy="1320797"/>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723BAA38-5CF8-C743-83B0-DC2EAA39C4C2}"/>
              </a:ext>
            </a:extLst>
          </p:cNvPr>
          <p:cNvCxnSpPr>
            <a:cxnSpLocks/>
          </p:cNvCxnSpPr>
          <p:nvPr/>
        </p:nvCxnSpPr>
        <p:spPr>
          <a:xfrm>
            <a:off x="9504330" y="4858835"/>
            <a:ext cx="0" cy="1291537"/>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22F9F38A-638D-127E-91D1-BA5D04C8B188}"/>
              </a:ext>
            </a:extLst>
          </p:cNvPr>
          <p:cNvCxnSpPr>
            <a:cxnSpLocks/>
          </p:cNvCxnSpPr>
          <p:nvPr/>
        </p:nvCxnSpPr>
        <p:spPr>
          <a:xfrm>
            <a:off x="9625741" y="4891600"/>
            <a:ext cx="448203" cy="1270174"/>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31BAF9BD-8D11-9D9D-4BF1-0453C0391AB6}"/>
              </a:ext>
            </a:extLst>
          </p:cNvPr>
          <p:cNvCxnSpPr>
            <a:cxnSpLocks/>
          </p:cNvCxnSpPr>
          <p:nvPr/>
        </p:nvCxnSpPr>
        <p:spPr>
          <a:xfrm flipH="1">
            <a:off x="9625741" y="4916696"/>
            <a:ext cx="448202" cy="1233676"/>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DAA67143-B92A-3B00-ACF4-AEA687480C13}"/>
              </a:ext>
            </a:extLst>
          </p:cNvPr>
          <p:cNvCxnSpPr>
            <a:cxnSpLocks/>
            <a:stCxn id="111" idx="3"/>
            <a:endCxn id="110" idx="1"/>
          </p:cNvCxnSpPr>
          <p:nvPr/>
        </p:nvCxnSpPr>
        <p:spPr>
          <a:xfrm flipV="1">
            <a:off x="9587249" y="4731280"/>
            <a:ext cx="496974" cy="1155"/>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A776D571-6B56-79CB-2F88-C810E12CE082}"/>
              </a:ext>
            </a:extLst>
          </p:cNvPr>
          <p:cNvCxnSpPr>
            <a:cxnSpLocks/>
            <a:stCxn id="121" idx="3"/>
            <a:endCxn id="120" idx="1"/>
          </p:cNvCxnSpPr>
          <p:nvPr/>
        </p:nvCxnSpPr>
        <p:spPr>
          <a:xfrm flipV="1">
            <a:off x="9606138" y="6297663"/>
            <a:ext cx="497668" cy="596"/>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円柱 56">
            <a:extLst>
              <a:ext uri="{FF2B5EF4-FFF2-40B4-BE49-F238E27FC236}">
                <a16:creationId xmlns:a16="http://schemas.microsoft.com/office/drawing/2014/main" id="{C9E860CF-C3EF-BE28-0A24-73108EEDE8BA}"/>
              </a:ext>
            </a:extLst>
          </p:cNvPr>
          <p:cNvSpPr/>
          <p:nvPr/>
        </p:nvSpPr>
        <p:spPr>
          <a:xfrm>
            <a:off x="1491541" y="4371397"/>
            <a:ext cx="1112362" cy="95198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データ</a:t>
            </a:r>
            <a:endParaRPr kumimoji="1" lang="en-US" altLang="ja-JP" sz="1400" b="1" dirty="0"/>
          </a:p>
          <a:p>
            <a:pPr algn="ctr"/>
            <a:r>
              <a:rPr lang="en-US" altLang="ja-JP" sz="1400" b="1" dirty="0"/>
              <a:t>(</a:t>
            </a:r>
            <a:r>
              <a:rPr lang="ja-JP" altLang="en-US" sz="1400" b="1" dirty="0"/>
              <a:t>一元管理</a:t>
            </a:r>
            <a:r>
              <a:rPr lang="en-US" altLang="ja-JP" sz="1400" b="1" dirty="0"/>
              <a:t>)</a:t>
            </a:r>
            <a:endParaRPr kumimoji="1" lang="ja-JP" altLang="en-US" sz="1400" b="1" dirty="0"/>
          </a:p>
        </p:txBody>
      </p:sp>
      <p:sp>
        <p:nvSpPr>
          <p:cNvPr id="58" name="正方形/長方形 57">
            <a:extLst>
              <a:ext uri="{FF2B5EF4-FFF2-40B4-BE49-F238E27FC236}">
                <a16:creationId xmlns:a16="http://schemas.microsoft.com/office/drawing/2014/main" id="{B2E7F91E-4C70-E0D6-05AF-C4824438DDF1}"/>
              </a:ext>
            </a:extLst>
          </p:cNvPr>
          <p:cNvSpPr/>
          <p:nvPr/>
        </p:nvSpPr>
        <p:spPr>
          <a:xfrm>
            <a:off x="571877" y="3703362"/>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企業</a:t>
            </a:r>
            <a:endParaRPr kumimoji="1" lang="en-US" altLang="ja-JP" sz="1400" dirty="0">
              <a:solidFill>
                <a:schemeClr val="tx1"/>
              </a:solidFill>
            </a:endParaRPr>
          </a:p>
        </p:txBody>
      </p:sp>
      <p:sp>
        <p:nvSpPr>
          <p:cNvPr id="59" name="正方形/長方形 58">
            <a:extLst>
              <a:ext uri="{FF2B5EF4-FFF2-40B4-BE49-F238E27FC236}">
                <a16:creationId xmlns:a16="http://schemas.microsoft.com/office/drawing/2014/main" id="{7141FFBF-FDD6-9F24-173D-36F3FE943850}"/>
              </a:ext>
            </a:extLst>
          </p:cNvPr>
          <p:cNvSpPr/>
          <p:nvPr/>
        </p:nvSpPr>
        <p:spPr>
          <a:xfrm>
            <a:off x="1578767" y="3703762"/>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ユーザ</a:t>
            </a:r>
            <a:endParaRPr kumimoji="1" lang="en-US" altLang="ja-JP" sz="1400" dirty="0">
              <a:solidFill>
                <a:schemeClr val="tx1"/>
              </a:solidFill>
            </a:endParaRPr>
          </a:p>
        </p:txBody>
      </p:sp>
      <p:sp>
        <p:nvSpPr>
          <p:cNvPr id="60" name="正方形/長方形 59">
            <a:extLst>
              <a:ext uri="{FF2B5EF4-FFF2-40B4-BE49-F238E27FC236}">
                <a16:creationId xmlns:a16="http://schemas.microsoft.com/office/drawing/2014/main" id="{EBCCF3FD-0972-5906-5A6F-C3CAE491C522}"/>
              </a:ext>
            </a:extLst>
          </p:cNvPr>
          <p:cNvSpPr/>
          <p:nvPr/>
        </p:nvSpPr>
        <p:spPr>
          <a:xfrm>
            <a:off x="2582993" y="3701392"/>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企業</a:t>
            </a:r>
            <a:endParaRPr kumimoji="1" lang="en-US" altLang="ja-JP" sz="1400" dirty="0">
              <a:solidFill>
                <a:schemeClr val="tx1"/>
              </a:solidFill>
            </a:endParaRPr>
          </a:p>
        </p:txBody>
      </p:sp>
      <p:sp>
        <p:nvSpPr>
          <p:cNvPr id="61" name="正方形/長方形 60">
            <a:extLst>
              <a:ext uri="{FF2B5EF4-FFF2-40B4-BE49-F238E27FC236}">
                <a16:creationId xmlns:a16="http://schemas.microsoft.com/office/drawing/2014/main" id="{EC986E24-80DE-178C-B3B1-6BED27CC956B}"/>
              </a:ext>
            </a:extLst>
          </p:cNvPr>
          <p:cNvSpPr/>
          <p:nvPr/>
        </p:nvSpPr>
        <p:spPr>
          <a:xfrm>
            <a:off x="571877" y="5980342"/>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企業</a:t>
            </a:r>
            <a:endParaRPr kumimoji="1" lang="en-US" altLang="ja-JP" sz="1400" dirty="0">
              <a:solidFill>
                <a:schemeClr val="tx1"/>
              </a:solidFill>
            </a:endParaRPr>
          </a:p>
        </p:txBody>
      </p:sp>
      <p:sp>
        <p:nvSpPr>
          <p:cNvPr id="62" name="正方形/長方形 61">
            <a:extLst>
              <a:ext uri="{FF2B5EF4-FFF2-40B4-BE49-F238E27FC236}">
                <a16:creationId xmlns:a16="http://schemas.microsoft.com/office/drawing/2014/main" id="{61726F8C-4495-8049-41E2-12F1E5BDE823}"/>
              </a:ext>
            </a:extLst>
          </p:cNvPr>
          <p:cNvSpPr/>
          <p:nvPr/>
        </p:nvSpPr>
        <p:spPr>
          <a:xfrm>
            <a:off x="1582593" y="5980341"/>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企業</a:t>
            </a:r>
            <a:endParaRPr kumimoji="1" lang="en-US" altLang="ja-JP" sz="1400" dirty="0">
              <a:solidFill>
                <a:schemeClr val="tx1"/>
              </a:solidFill>
            </a:endParaRPr>
          </a:p>
        </p:txBody>
      </p:sp>
      <p:sp>
        <p:nvSpPr>
          <p:cNvPr id="66" name="正方形/長方形 65">
            <a:extLst>
              <a:ext uri="{FF2B5EF4-FFF2-40B4-BE49-F238E27FC236}">
                <a16:creationId xmlns:a16="http://schemas.microsoft.com/office/drawing/2014/main" id="{9053CDBC-FE7D-CBE4-CC7B-C4B71EEE4BDF}"/>
              </a:ext>
            </a:extLst>
          </p:cNvPr>
          <p:cNvSpPr/>
          <p:nvPr/>
        </p:nvSpPr>
        <p:spPr>
          <a:xfrm>
            <a:off x="2584073" y="5980341"/>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ユーザ</a:t>
            </a:r>
            <a:endParaRPr kumimoji="1" lang="en-US" altLang="ja-JP" sz="1400" dirty="0">
              <a:solidFill>
                <a:schemeClr val="tx1"/>
              </a:solidFill>
            </a:endParaRPr>
          </a:p>
        </p:txBody>
      </p:sp>
      <p:cxnSp>
        <p:nvCxnSpPr>
          <p:cNvPr id="68" name="コネクタ: カギ線 67">
            <a:extLst>
              <a:ext uri="{FF2B5EF4-FFF2-40B4-BE49-F238E27FC236}">
                <a16:creationId xmlns:a16="http://schemas.microsoft.com/office/drawing/2014/main" id="{1CA5E0C8-BF5C-DEA8-6265-B34051955570}"/>
              </a:ext>
            </a:extLst>
          </p:cNvPr>
          <p:cNvCxnSpPr>
            <a:stCxn id="58" idx="2"/>
            <a:endCxn id="57" idx="2"/>
          </p:cNvCxnSpPr>
          <p:nvPr/>
        </p:nvCxnSpPr>
        <p:spPr>
          <a:xfrm rot="16200000" flipH="1">
            <a:off x="879846" y="4235696"/>
            <a:ext cx="770243" cy="453147"/>
          </a:xfrm>
          <a:prstGeom prst="bentConnector2">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69" name="コネクタ: カギ線 68">
            <a:extLst>
              <a:ext uri="{FF2B5EF4-FFF2-40B4-BE49-F238E27FC236}">
                <a16:creationId xmlns:a16="http://schemas.microsoft.com/office/drawing/2014/main" id="{5CAF4064-CC0F-4107-6CB5-1331FD19162F}"/>
              </a:ext>
            </a:extLst>
          </p:cNvPr>
          <p:cNvCxnSpPr>
            <a:cxnSpLocks/>
            <a:stCxn id="60" idx="2"/>
            <a:endCxn id="57" idx="4"/>
          </p:cNvCxnSpPr>
          <p:nvPr/>
        </p:nvCxnSpPr>
        <p:spPr>
          <a:xfrm rot="5400000">
            <a:off x="2440601" y="4238482"/>
            <a:ext cx="772213" cy="445607"/>
          </a:xfrm>
          <a:prstGeom prst="bentConnector2">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コネクタ: カギ線 69">
            <a:extLst>
              <a:ext uri="{FF2B5EF4-FFF2-40B4-BE49-F238E27FC236}">
                <a16:creationId xmlns:a16="http://schemas.microsoft.com/office/drawing/2014/main" id="{BFE5C73D-1C5E-A0A4-C316-4F527D4CA770}"/>
              </a:ext>
            </a:extLst>
          </p:cNvPr>
          <p:cNvCxnSpPr>
            <a:cxnSpLocks/>
            <a:stCxn id="61" idx="0"/>
          </p:cNvCxnSpPr>
          <p:nvPr/>
        </p:nvCxnSpPr>
        <p:spPr>
          <a:xfrm rot="5400000" flipH="1" flipV="1">
            <a:off x="771244" y="5260046"/>
            <a:ext cx="987446" cy="453146"/>
          </a:xfrm>
          <a:prstGeom prst="bentConnector3">
            <a:avLst>
              <a:gd name="adj1" fmla="val 99510"/>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FB467174-ACF3-04A3-70B7-0FF4F6DAFEEA}"/>
              </a:ext>
            </a:extLst>
          </p:cNvPr>
          <p:cNvCxnSpPr>
            <a:stCxn id="59" idx="2"/>
            <a:endCxn id="57" idx="1"/>
          </p:cNvCxnSpPr>
          <p:nvPr/>
        </p:nvCxnSpPr>
        <p:spPr>
          <a:xfrm>
            <a:off x="2045284" y="4077549"/>
            <a:ext cx="2438" cy="293848"/>
          </a:xfrm>
          <a:prstGeom prst="straightConnector1">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7BBA6233-6766-8CFF-7700-664A5CA3C77E}"/>
              </a:ext>
            </a:extLst>
          </p:cNvPr>
          <p:cNvCxnSpPr>
            <a:cxnSpLocks/>
            <a:stCxn id="62" idx="0"/>
            <a:endCxn id="57" idx="3"/>
          </p:cNvCxnSpPr>
          <p:nvPr/>
        </p:nvCxnSpPr>
        <p:spPr>
          <a:xfrm flipH="1" flipV="1">
            <a:off x="2047722" y="5323386"/>
            <a:ext cx="1388" cy="656955"/>
          </a:xfrm>
          <a:prstGeom prst="straightConnector1">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コネクタ: カギ線 75">
            <a:extLst>
              <a:ext uri="{FF2B5EF4-FFF2-40B4-BE49-F238E27FC236}">
                <a16:creationId xmlns:a16="http://schemas.microsoft.com/office/drawing/2014/main" id="{AF20458F-B9D1-B93C-9FBF-F8AB51BF0086}"/>
              </a:ext>
            </a:extLst>
          </p:cNvPr>
          <p:cNvCxnSpPr>
            <a:cxnSpLocks/>
          </p:cNvCxnSpPr>
          <p:nvPr/>
        </p:nvCxnSpPr>
        <p:spPr>
          <a:xfrm rot="16200000" flipV="1">
            <a:off x="2350421" y="5289225"/>
            <a:ext cx="952236" cy="429996"/>
          </a:xfrm>
          <a:prstGeom prst="bentConnector3">
            <a:avLst>
              <a:gd name="adj1" fmla="val 100390"/>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DE6305E8-3B62-3232-4AA5-E60F3E961103}"/>
              </a:ext>
            </a:extLst>
          </p:cNvPr>
          <p:cNvSpPr/>
          <p:nvPr/>
        </p:nvSpPr>
        <p:spPr>
          <a:xfrm>
            <a:off x="231485" y="1744034"/>
            <a:ext cx="3708000" cy="4829546"/>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44044FC6-FE58-0A0A-4174-FE87934DE2C0}"/>
              </a:ext>
            </a:extLst>
          </p:cNvPr>
          <p:cNvSpPr/>
          <p:nvPr/>
        </p:nvSpPr>
        <p:spPr>
          <a:xfrm>
            <a:off x="4289893" y="5251879"/>
            <a:ext cx="1023374" cy="111456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a:solidFill>
                  <a:schemeClr val="tx1"/>
                </a:solidFill>
              </a:rPr>
              <a:t>EDI</a:t>
            </a:r>
            <a:endParaRPr kumimoji="1" lang="en-US" altLang="ja-JP" sz="1400" dirty="0">
              <a:solidFill>
                <a:schemeClr val="tx1"/>
              </a:solidFill>
            </a:endParaRPr>
          </a:p>
        </p:txBody>
      </p:sp>
      <p:sp>
        <p:nvSpPr>
          <p:cNvPr id="81" name="正方形/長方形 80">
            <a:extLst>
              <a:ext uri="{FF2B5EF4-FFF2-40B4-BE49-F238E27FC236}">
                <a16:creationId xmlns:a16="http://schemas.microsoft.com/office/drawing/2014/main" id="{E9C735AE-868F-3F2B-527C-E89E66F01040}"/>
              </a:ext>
            </a:extLst>
          </p:cNvPr>
          <p:cNvSpPr/>
          <p:nvPr/>
        </p:nvSpPr>
        <p:spPr>
          <a:xfrm>
            <a:off x="4289315" y="3639823"/>
            <a:ext cx="1023384" cy="107190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クラウド</a:t>
            </a:r>
            <a:endParaRPr kumimoji="1" lang="en-US" altLang="ja-JP" sz="1400" dirty="0">
              <a:solidFill>
                <a:schemeClr val="tx1"/>
              </a:solidFill>
            </a:endParaRPr>
          </a:p>
        </p:txBody>
      </p:sp>
      <p:cxnSp>
        <p:nvCxnSpPr>
          <p:cNvPr id="82" name="直線矢印コネクタ 81">
            <a:extLst>
              <a:ext uri="{FF2B5EF4-FFF2-40B4-BE49-F238E27FC236}">
                <a16:creationId xmlns:a16="http://schemas.microsoft.com/office/drawing/2014/main" id="{5101C3F6-12CF-3992-3D30-BC5729E625AD}"/>
              </a:ext>
            </a:extLst>
          </p:cNvPr>
          <p:cNvCxnSpPr>
            <a:cxnSpLocks/>
            <a:stCxn id="93" idx="2"/>
          </p:cNvCxnSpPr>
          <p:nvPr/>
        </p:nvCxnSpPr>
        <p:spPr>
          <a:xfrm flipH="1">
            <a:off x="6189486" y="4786391"/>
            <a:ext cx="512687" cy="412225"/>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正方形/長方形 82">
            <a:extLst>
              <a:ext uri="{FF2B5EF4-FFF2-40B4-BE49-F238E27FC236}">
                <a16:creationId xmlns:a16="http://schemas.microsoft.com/office/drawing/2014/main" id="{D86C92BB-7712-D2CD-B141-1942CE095C25}"/>
              </a:ext>
            </a:extLst>
          </p:cNvPr>
          <p:cNvSpPr/>
          <p:nvPr/>
        </p:nvSpPr>
        <p:spPr>
          <a:xfrm>
            <a:off x="6585871" y="3652565"/>
            <a:ext cx="1023384" cy="107190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販売管理</a:t>
            </a:r>
            <a:endParaRPr lang="en-US" altLang="ja-JP" sz="1400" dirty="0">
              <a:solidFill>
                <a:schemeClr val="tx1"/>
              </a:solidFill>
            </a:endParaRPr>
          </a:p>
          <a:p>
            <a:pPr algn="ctr"/>
            <a:r>
              <a:rPr lang="ja-JP" altLang="en-US" sz="1400" dirty="0">
                <a:solidFill>
                  <a:schemeClr val="tx1"/>
                </a:solidFill>
              </a:rPr>
              <a:t>システム</a:t>
            </a:r>
            <a:endParaRPr kumimoji="1" lang="en-US" altLang="ja-JP" sz="1400" dirty="0">
              <a:solidFill>
                <a:schemeClr val="tx1"/>
              </a:solidFill>
            </a:endParaRPr>
          </a:p>
        </p:txBody>
      </p:sp>
      <p:sp>
        <p:nvSpPr>
          <p:cNvPr id="84" name="正方形/長方形 83">
            <a:extLst>
              <a:ext uri="{FF2B5EF4-FFF2-40B4-BE49-F238E27FC236}">
                <a16:creationId xmlns:a16="http://schemas.microsoft.com/office/drawing/2014/main" id="{4EE9E95E-3223-EF38-F5B4-D49DA8C39AE0}"/>
              </a:ext>
            </a:extLst>
          </p:cNvPr>
          <p:cNvSpPr/>
          <p:nvPr/>
        </p:nvSpPr>
        <p:spPr>
          <a:xfrm>
            <a:off x="6606933" y="5251879"/>
            <a:ext cx="1023384" cy="111457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会計管理</a:t>
            </a:r>
            <a:endParaRPr lang="en-US" altLang="ja-JP" sz="1400" dirty="0">
              <a:solidFill>
                <a:schemeClr val="tx1"/>
              </a:solidFill>
            </a:endParaRPr>
          </a:p>
          <a:p>
            <a:pPr algn="ctr"/>
            <a:r>
              <a:rPr lang="ja-JP" altLang="en-US" sz="1400" dirty="0">
                <a:solidFill>
                  <a:schemeClr val="tx1"/>
                </a:solidFill>
              </a:rPr>
              <a:t>システム</a:t>
            </a:r>
            <a:endParaRPr kumimoji="1" lang="en-US" altLang="ja-JP" sz="1400" dirty="0">
              <a:solidFill>
                <a:schemeClr val="tx1"/>
              </a:solidFill>
            </a:endParaRPr>
          </a:p>
        </p:txBody>
      </p:sp>
      <p:cxnSp>
        <p:nvCxnSpPr>
          <p:cNvPr id="85" name="直線矢印コネクタ 84">
            <a:extLst>
              <a:ext uri="{FF2B5EF4-FFF2-40B4-BE49-F238E27FC236}">
                <a16:creationId xmlns:a16="http://schemas.microsoft.com/office/drawing/2014/main" id="{A448BC0D-221A-1554-A9C3-9D16FDE214B1}"/>
              </a:ext>
            </a:extLst>
          </p:cNvPr>
          <p:cNvCxnSpPr>
            <a:cxnSpLocks/>
          </p:cNvCxnSpPr>
          <p:nvPr/>
        </p:nvCxnSpPr>
        <p:spPr>
          <a:xfrm flipH="1" flipV="1">
            <a:off x="6191808" y="5436673"/>
            <a:ext cx="442585" cy="716342"/>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01F0A81C-F863-8319-E942-983E9275DE55}"/>
              </a:ext>
            </a:extLst>
          </p:cNvPr>
          <p:cNvCxnSpPr>
            <a:cxnSpLocks/>
          </p:cNvCxnSpPr>
          <p:nvPr/>
        </p:nvCxnSpPr>
        <p:spPr>
          <a:xfrm flipH="1" flipV="1">
            <a:off x="5134212" y="4791094"/>
            <a:ext cx="486197" cy="416758"/>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87434470-BE52-E873-C41E-F283BF04FA6D}"/>
              </a:ext>
            </a:extLst>
          </p:cNvPr>
          <p:cNvCxnSpPr>
            <a:cxnSpLocks/>
          </p:cNvCxnSpPr>
          <p:nvPr/>
        </p:nvCxnSpPr>
        <p:spPr>
          <a:xfrm flipH="1">
            <a:off x="5134211" y="5436673"/>
            <a:ext cx="486198" cy="723224"/>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円柱 87">
            <a:extLst>
              <a:ext uri="{FF2B5EF4-FFF2-40B4-BE49-F238E27FC236}">
                <a16:creationId xmlns:a16="http://schemas.microsoft.com/office/drawing/2014/main" id="{EBF7A238-DBDA-FAAF-1A76-1A0F6D5F67CF}"/>
              </a:ext>
            </a:extLst>
          </p:cNvPr>
          <p:cNvSpPr/>
          <p:nvPr/>
        </p:nvSpPr>
        <p:spPr>
          <a:xfrm>
            <a:off x="4484616" y="4109805"/>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89" name="正方形/長方形 88">
            <a:extLst>
              <a:ext uri="{FF2B5EF4-FFF2-40B4-BE49-F238E27FC236}">
                <a16:creationId xmlns:a16="http://schemas.microsoft.com/office/drawing/2014/main" id="{040B2950-1EA4-1C25-0D77-C7E28C2E478B}"/>
              </a:ext>
            </a:extLst>
          </p:cNvPr>
          <p:cNvSpPr/>
          <p:nvPr/>
        </p:nvSpPr>
        <p:spPr>
          <a:xfrm>
            <a:off x="4476495" y="4535983"/>
            <a:ext cx="1307312"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データ連携機能</a:t>
            </a:r>
            <a:endParaRPr kumimoji="1" lang="en-US" altLang="ja-JP" sz="1400" dirty="0">
              <a:solidFill>
                <a:schemeClr val="tx2"/>
              </a:solidFill>
            </a:endParaRPr>
          </a:p>
        </p:txBody>
      </p:sp>
      <p:pic>
        <p:nvPicPr>
          <p:cNvPr id="90" name="グラフィックス 89" descr="歯車 1 つ 単色塗りつぶし">
            <a:extLst>
              <a:ext uri="{FF2B5EF4-FFF2-40B4-BE49-F238E27FC236}">
                <a16:creationId xmlns:a16="http://schemas.microsoft.com/office/drawing/2014/main" id="{90884AF2-84B8-6A15-2526-2E79EFBB85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8250" y="4901125"/>
            <a:ext cx="914400" cy="914400"/>
          </a:xfrm>
          <a:prstGeom prst="rect">
            <a:avLst/>
          </a:prstGeom>
        </p:spPr>
      </p:pic>
      <p:sp>
        <p:nvSpPr>
          <p:cNvPr id="91" name="コンテンツ プレースホルダー 4">
            <a:extLst>
              <a:ext uri="{FF2B5EF4-FFF2-40B4-BE49-F238E27FC236}">
                <a16:creationId xmlns:a16="http://schemas.microsoft.com/office/drawing/2014/main" id="{C7C0A76E-C137-5B3D-62EA-7899F90F8688}"/>
              </a:ext>
            </a:extLst>
          </p:cNvPr>
          <p:cNvSpPr txBox="1">
            <a:spLocks/>
          </p:cNvSpPr>
          <p:nvPr/>
        </p:nvSpPr>
        <p:spPr bwMode="auto">
          <a:xfrm>
            <a:off x="5003406" y="4769991"/>
            <a:ext cx="1797031" cy="254458"/>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lgn="ctr">
              <a:buNone/>
            </a:pPr>
            <a:r>
              <a:rPr lang="en-US" altLang="ja-JP" sz="1600" b="1" kern="0" dirty="0">
                <a:solidFill>
                  <a:schemeClr val="tx2"/>
                </a:solidFill>
              </a:rPr>
              <a:t>EAI</a:t>
            </a:r>
          </a:p>
        </p:txBody>
      </p:sp>
      <p:sp>
        <p:nvSpPr>
          <p:cNvPr id="92" name="円柱 91">
            <a:extLst>
              <a:ext uri="{FF2B5EF4-FFF2-40B4-BE49-F238E27FC236}">
                <a16:creationId xmlns:a16="http://schemas.microsoft.com/office/drawing/2014/main" id="{7E099CE6-A89A-E9EE-9F0F-DF5547FD2C77}"/>
              </a:ext>
            </a:extLst>
          </p:cNvPr>
          <p:cNvSpPr/>
          <p:nvPr/>
        </p:nvSpPr>
        <p:spPr>
          <a:xfrm>
            <a:off x="6762338" y="4142983"/>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93" name="正方形/長方形 92">
            <a:extLst>
              <a:ext uri="{FF2B5EF4-FFF2-40B4-BE49-F238E27FC236}">
                <a16:creationId xmlns:a16="http://schemas.microsoft.com/office/drawing/2014/main" id="{9D7D5222-B0B5-25B6-9CBF-2DAA9D4AF4A6}"/>
              </a:ext>
            </a:extLst>
          </p:cNvPr>
          <p:cNvSpPr/>
          <p:nvPr/>
        </p:nvSpPr>
        <p:spPr>
          <a:xfrm>
            <a:off x="6003859" y="4531280"/>
            <a:ext cx="1396627"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データ連携</a:t>
            </a:r>
            <a:r>
              <a:rPr lang="ja-JP" altLang="en-US" sz="1400" dirty="0">
                <a:solidFill>
                  <a:schemeClr val="tx2"/>
                </a:solidFill>
              </a:rPr>
              <a:t>機能</a:t>
            </a:r>
            <a:endParaRPr kumimoji="1" lang="en-US" altLang="ja-JP" sz="1400" dirty="0">
              <a:solidFill>
                <a:schemeClr val="tx2"/>
              </a:solidFill>
            </a:endParaRPr>
          </a:p>
        </p:txBody>
      </p:sp>
      <p:sp>
        <p:nvSpPr>
          <p:cNvPr id="94" name="円柱 93">
            <a:extLst>
              <a:ext uri="{FF2B5EF4-FFF2-40B4-BE49-F238E27FC236}">
                <a16:creationId xmlns:a16="http://schemas.microsoft.com/office/drawing/2014/main" id="{4E14E6DF-E6C7-0B68-1628-9AE14C214DEF}"/>
              </a:ext>
            </a:extLst>
          </p:cNvPr>
          <p:cNvSpPr/>
          <p:nvPr/>
        </p:nvSpPr>
        <p:spPr>
          <a:xfrm>
            <a:off x="4476494" y="5753677"/>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95" name="正方形/長方形 94">
            <a:extLst>
              <a:ext uri="{FF2B5EF4-FFF2-40B4-BE49-F238E27FC236}">
                <a16:creationId xmlns:a16="http://schemas.microsoft.com/office/drawing/2014/main" id="{DC236FF9-B2F8-AAB0-B04F-D517C43BAF6F}"/>
              </a:ext>
            </a:extLst>
          </p:cNvPr>
          <p:cNvSpPr/>
          <p:nvPr/>
        </p:nvSpPr>
        <p:spPr>
          <a:xfrm>
            <a:off x="4476494" y="6159897"/>
            <a:ext cx="1307311"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データ連携</a:t>
            </a:r>
            <a:r>
              <a:rPr lang="ja-JP" altLang="en-US" sz="1400" dirty="0">
                <a:solidFill>
                  <a:schemeClr val="tx2"/>
                </a:solidFill>
              </a:rPr>
              <a:t>機能</a:t>
            </a:r>
            <a:endParaRPr kumimoji="1" lang="en-US" altLang="ja-JP" sz="1400" dirty="0">
              <a:solidFill>
                <a:schemeClr val="tx2"/>
              </a:solidFill>
            </a:endParaRPr>
          </a:p>
        </p:txBody>
      </p:sp>
      <p:sp>
        <p:nvSpPr>
          <p:cNvPr id="97" name="円柱 96">
            <a:extLst>
              <a:ext uri="{FF2B5EF4-FFF2-40B4-BE49-F238E27FC236}">
                <a16:creationId xmlns:a16="http://schemas.microsoft.com/office/drawing/2014/main" id="{A1B17E29-244B-688E-4E11-6B440B031A3F}"/>
              </a:ext>
            </a:extLst>
          </p:cNvPr>
          <p:cNvSpPr/>
          <p:nvPr/>
        </p:nvSpPr>
        <p:spPr>
          <a:xfrm>
            <a:off x="6780268" y="5758841"/>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98" name="正方形/長方形 97">
            <a:extLst>
              <a:ext uri="{FF2B5EF4-FFF2-40B4-BE49-F238E27FC236}">
                <a16:creationId xmlns:a16="http://schemas.microsoft.com/office/drawing/2014/main" id="{18F1F0D1-1D49-1B05-204D-B9658AF8CAF1}"/>
              </a:ext>
            </a:extLst>
          </p:cNvPr>
          <p:cNvSpPr/>
          <p:nvPr/>
        </p:nvSpPr>
        <p:spPr>
          <a:xfrm>
            <a:off x="6013982" y="6153015"/>
            <a:ext cx="1354021"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データ連携機能</a:t>
            </a:r>
            <a:endParaRPr kumimoji="1" lang="en-US" altLang="ja-JP" sz="1400" dirty="0">
              <a:solidFill>
                <a:schemeClr val="tx2"/>
              </a:solidFill>
            </a:endParaRPr>
          </a:p>
        </p:txBody>
      </p:sp>
      <p:sp>
        <p:nvSpPr>
          <p:cNvPr id="99" name="正方形/長方形 98">
            <a:extLst>
              <a:ext uri="{FF2B5EF4-FFF2-40B4-BE49-F238E27FC236}">
                <a16:creationId xmlns:a16="http://schemas.microsoft.com/office/drawing/2014/main" id="{1DD3E5BF-6342-27DF-46A5-F5A2CA594D49}"/>
              </a:ext>
            </a:extLst>
          </p:cNvPr>
          <p:cNvSpPr/>
          <p:nvPr/>
        </p:nvSpPr>
        <p:spPr>
          <a:xfrm>
            <a:off x="4115736" y="1744034"/>
            <a:ext cx="3708000" cy="4829546"/>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712B5553-40D8-DDFC-3339-75017547DF40}"/>
              </a:ext>
            </a:extLst>
          </p:cNvPr>
          <p:cNvSpPr/>
          <p:nvPr/>
        </p:nvSpPr>
        <p:spPr>
          <a:xfrm>
            <a:off x="8012106" y="1744234"/>
            <a:ext cx="3708000" cy="4829546"/>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1" name="グループ化 100">
            <a:extLst>
              <a:ext uri="{FF2B5EF4-FFF2-40B4-BE49-F238E27FC236}">
                <a16:creationId xmlns:a16="http://schemas.microsoft.com/office/drawing/2014/main" id="{97947CDC-A5CE-A612-68AE-71443C1F59A9}"/>
              </a:ext>
            </a:extLst>
          </p:cNvPr>
          <p:cNvGrpSpPr/>
          <p:nvPr/>
        </p:nvGrpSpPr>
        <p:grpSpPr>
          <a:xfrm>
            <a:off x="8331112" y="3664587"/>
            <a:ext cx="1023384" cy="1071908"/>
            <a:chOff x="7814512" y="3358250"/>
            <a:chExt cx="1023384" cy="1071908"/>
          </a:xfrm>
          <a:solidFill>
            <a:schemeClr val="bg1"/>
          </a:solidFill>
        </p:grpSpPr>
        <p:sp>
          <p:nvSpPr>
            <p:cNvPr id="105" name="正方形/長方形 104">
              <a:extLst>
                <a:ext uri="{FF2B5EF4-FFF2-40B4-BE49-F238E27FC236}">
                  <a16:creationId xmlns:a16="http://schemas.microsoft.com/office/drawing/2014/main" id="{D1A5B409-561F-2A3D-699D-CB0150612E49}"/>
                </a:ext>
              </a:extLst>
            </p:cNvPr>
            <p:cNvSpPr/>
            <p:nvPr/>
          </p:nvSpPr>
          <p:spPr>
            <a:xfrm>
              <a:off x="7814512" y="3358250"/>
              <a:ext cx="1023384" cy="107190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企業</a:t>
              </a:r>
              <a:endParaRPr kumimoji="1" lang="en-US" altLang="ja-JP" sz="1400" dirty="0">
                <a:solidFill>
                  <a:schemeClr val="tx1"/>
                </a:solidFill>
              </a:endParaRPr>
            </a:p>
          </p:txBody>
        </p:sp>
        <p:sp>
          <p:nvSpPr>
            <p:cNvPr id="106" name="円柱 105">
              <a:extLst>
                <a:ext uri="{FF2B5EF4-FFF2-40B4-BE49-F238E27FC236}">
                  <a16:creationId xmlns:a16="http://schemas.microsoft.com/office/drawing/2014/main" id="{20B6A6EF-BB1C-4252-E14D-7DAE13AA938D}"/>
                </a:ext>
              </a:extLst>
            </p:cNvPr>
            <p:cNvSpPr/>
            <p:nvPr/>
          </p:nvSpPr>
          <p:spPr>
            <a:xfrm>
              <a:off x="8000288" y="3828232"/>
              <a:ext cx="679312" cy="506616"/>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grpSp>
      <p:sp>
        <p:nvSpPr>
          <p:cNvPr id="107" name="正方形/長方形 106">
            <a:extLst>
              <a:ext uri="{FF2B5EF4-FFF2-40B4-BE49-F238E27FC236}">
                <a16:creationId xmlns:a16="http://schemas.microsoft.com/office/drawing/2014/main" id="{CDDA2DD5-411C-45D3-281B-247C62A64E5F}"/>
              </a:ext>
            </a:extLst>
          </p:cNvPr>
          <p:cNvSpPr/>
          <p:nvPr/>
        </p:nvSpPr>
        <p:spPr>
          <a:xfrm>
            <a:off x="10283784" y="3659372"/>
            <a:ext cx="1023384" cy="107190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ユーザ</a:t>
            </a:r>
            <a:endParaRPr kumimoji="1" lang="en-US" altLang="ja-JP" sz="1400" dirty="0">
              <a:solidFill>
                <a:schemeClr val="tx1"/>
              </a:solidFill>
            </a:endParaRPr>
          </a:p>
        </p:txBody>
      </p:sp>
      <p:sp>
        <p:nvSpPr>
          <p:cNvPr id="109" name="円柱 108">
            <a:extLst>
              <a:ext uri="{FF2B5EF4-FFF2-40B4-BE49-F238E27FC236}">
                <a16:creationId xmlns:a16="http://schemas.microsoft.com/office/drawing/2014/main" id="{9563E9F7-F2C6-6578-FFA1-B1EB5A0D563D}"/>
              </a:ext>
            </a:extLst>
          </p:cNvPr>
          <p:cNvSpPr/>
          <p:nvPr/>
        </p:nvSpPr>
        <p:spPr>
          <a:xfrm>
            <a:off x="10469560" y="4129354"/>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110" name="正方形/長方形 109">
            <a:extLst>
              <a:ext uri="{FF2B5EF4-FFF2-40B4-BE49-F238E27FC236}">
                <a16:creationId xmlns:a16="http://schemas.microsoft.com/office/drawing/2014/main" id="{641916EA-450D-912C-C581-316BC071EB6E}"/>
              </a:ext>
            </a:extLst>
          </p:cNvPr>
          <p:cNvSpPr/>
          <p:nvPr/>
        </p:nvSpPr>
        <p:spPr>
          <a:xfrm>
            <a:off x="10084223" y="4603724"/>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コネクタ</a:t>
            </a:r>
            <a:endParaRPr kumimoji="1" lang="en-US" altLang="ja-JP" sz="1400" dirty="0">
              <a:solidFill>
                <a:schemeClr val="tx2"/>
              </a:solidFill>
            </a:endParaRPr>
          </a:p>
        </p:txBody>
      </p:sp>
      <p:sp>
        <p:nvSpPr>
          <p:cNvPr id="111" name="正方形/長方形 110">
            <a:extLst>
              <a:ext uri="{FF2B5EF4-FFF2-40B4-BE49-F238E27FC236}">
                <a16:creationId xmlns:a16="http://schemas.microsoft.com/office/drawing/2014/main" id="{72ED3054-5656-246E-7182-DFA5EBF78396}"/>
              </a:ext>
            </a:extLst>
          </p:cNvPr>
          <p:cNvSpPr/>
          <p:nvPr/>
        </p:nvSpPr>
        <p:spPr>
          <a:xfrm>
            <a:off x="8644236" y="4604879"/>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コネクタ</a:t>
            </a:r>
            <a:endParaRPr kumimoji="1" lang="en-US" altLang="ja-JP" sz="1400" dirty="0">
              <a:solidFill>
                <a:schemeClr val="tx2"/>
              </a:solidFill>
            </a:endParaRPr>
          </a:p>
        </p:txBody>
      </p:sp>
      <p:grpSp>
        <p:nvGrpSpPr>
          <p:cNvPr id="113" name="グループ化 112">
            <a:extLst>
              <a:ext uri="{FF2B5EF4-FFF2-40B4-BE49-F238E27FC236}">
                <a16:creationId xmlns:a16="http://schemas.microsoft.com/office/drawing/2014/main" id="{2AD7F98D-BE93-CBC1-7F4D-07CCE810ABAE}"/>
              </a:ext>
            </a:extLst>
          </p:cNvPr>
          <p:cNvGrpSpPr/>
          <p:nvPr/>
        </p:nvGrpSpPr>
        <p:grpSpPr>
          <a:xfrm>
            <a:off x="8320833" y="5272212"/>
            <a:ext cx="1023384" cy="1071908"/>
            <a:chOff x="7814512" y="3358250"/>
            <a:chExt cx="1023384" cy="1071908"/>
          </a:xfrm>
          <a:solidFill>
            <a:schemeClr val="bg1"/>
          </a:solidFill>
        </p:grpSpPr>
        <p:sp>
          <p:nvSpPr>
            <p:cNvPr id="114" name="正方形/長方形 113">
              <a:extLst>
                <a:ext uri="{FF2B5EF4-FFF2-40B4-BE49-F238E27FC236}">
                  <a16:creationId xmlns:a16="http://schemas.microsoft.com/office/drawing/2014/main" id="{7559563F-A938-324D-4614-8F709ED41B82}"/>
                </a:ext>
              </a:extLst>
            </p:cNvPr>
            <p:cNvSpPr/>
            <p:nvPr/>
          </p:nvSpPr>
          <p:spPr>
            <a:xfrm>
              <a:off x="7814512" y="3358250"/>
              <a:ext cx="1023384" cy="107190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企業</a:t>
              </a:r>
              <a:endParaRPr kumimoji="1" lang="en-US" altLang="ja-JP" sz="1400" dirty="0">
                <a:solidFill>
                  <a:schemeClr val="tx1"/>
                </a:solidFill>
              </a:endParaRPr>
            </a:p>
          </p:txBody>
        </p:sp>
        <p:sp>
          <p:nvSpPr>
            <p:cNvPr id="115" name="円柱 114">
              <a:extLst>
                <a:ext uri="{FF2B5EF4-FFF2-40B4-BE49-F238E27FC236}">
                  <a16:creationId xmlns:a16="http://schemas.microsoft.com/office/drawing/2014/main" id="{F68B98FC-8C35-FAF1-62BF-4220C71171AD}"/>
                </a:ext>
              </a:extLst>
            </p:cNvPr>
            <p:cNvSpPr/>
            <p:nvPr/>
          </p:nvSpPr>
          <p:spPr>
            <a:xfrm>
              <a:off x="8000288" y="3828232"/>
              <a:ext cx="679312" cy="506616"/>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grpSp>
      <p:grpSp>
        <p:nvGrpSpPr>
          <p:cNvPr id="116" name="グループ化 115">
            <a:extLst>
              <a:ext uri="{FF2B5EF4-FFF2-40B4-BE49-F238E27FC236}">
                <a16:creationId xmlns:a16="http://schemas.microsoft.com/office/drawing/2014/main" id="{13B0963C-4BC1-8C89-A383-ABC4DD113FE4}"/>
              </a:ext>
            </a:extLst>
          </p:cNvPr>
          <p:cNvGrpSpPr/>
          <p:nvPr/>
        </p:nvGrpSpPr>
        <p:grpSpPr>
          <a:xfrm>
            <a:off x="10297524" y="5285015"/>
            <a:ext cx="1023384" cy="1071908"/>
            <a:chOff x="7814512" y="3358250"/>
            <a:chExt cx="1023384" cy="1071908"/>
          </a:xfrm>
          <a:solidFill>
            <a:schemeClr val="bg1"/>
          </a:solidFill>
        </p:grpSpPr>
        <p:sp>
          <p:nvSpPr>
            <p:cNvPr id="118" name="正方形/長方形 117">
              <a:extLst>
                <a:ext uri="{FF2B5EF4-FFF2-40B4-BE49-F238E27FC236}">
                  <a16:creationId xmlns:a16="http://schemas.microsoft.com/office/drawing/2014/main" id="{718915E5-01EA-279E-66F9-131F6E3600D7}"/>
                </a:ext>
              </a:extLst>
            </p:cNvPr>
            <p:cNvSpPr/>
            <p:nvPr/>
          </p:nvSpPr>
          <p:spPr>
            <a:xfrm>
              <a:off x="7814512" y="3358250"/>
              <a:ext cx="1023384" cy="107190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企業</a:t>
              </a:r>
              <a:endParaRPr kumimoji="1" lang="en-US" altLang="ja-JP" sz="1400" dirty="0">
                <a:solidFill>
                  <a:schemeClr val="tx1"/>
                </a:solidFill>
              </a:endParaRPr>
            </a:p>
          </p:txBody>
        </p:sp>
        <p:sp>
          <p:nvSpPr>
            <p:cNvPr id="119" name="円柱 118">
              <a:extLst>
                <a:ext uri="{FF2B5EF4-FFF2-40B4-BE49-F238E27FC236}">
                  <a16:creationId xmlns:a16="http://schemas.microsoft.com/office/drawing/2014/main" id="{65AC9A60-21CE-C32F-01F5-3115B14FCB91}"/>
                </a:ext>
              </a:extLst>
            </p:cNvPr>
            <p:cNvSpPr/>
            <p:nvPr/>
          </p:nvSpPr>
          <p:spPr>
            <a:xfrm>
              <a:off x="8000288" y="3828232"/>
              <a:ext cx="679312" cy="506616"/>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grpSp>
      <p:sp>
        <p:nvSpPr>
          <p:cNvPr id="120" name="正方形/長方形 119">
            <a:extLst>
              <a:ext uri="{FF2B5EF4-FFF2-40B4-BE49-F238E27FC236}">
                <a16:creationId xmlns:a16="http://schemas.microsoft.com/office/drawing/2014/main" id="{C16F1B2B-8D90-DD09-93B6-A576A0DBE09B}"/>
              </a:ext>
            </a:extLst>
          </p:cNvPr>
          <p:cNvSpPr/>
          <p:nvPr/>
        </p:nvSpPr>
        <p:spPr>
          <a:xfrm>
            <a:off x="10103806" y="6170107"/>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コネクタ</a:t>
            </a:r>
            <a:endParaRPr kumimoji="1" lang="en-US" altLang="ja-JP" sz="1400" dirty="0">
              <a:solidFill>
                <a:schemeClr val="tx2"/>
              </a:solidFill>
            </a:endParaRPr>
          </a:p>
        </p:txBody>
      </p:sp>
      <p:sp>
        <p:nvSpPr>
          <p:cNvPr id="121" name="正方形/長方形 120">
            <a:extLst>
              <a:ext uri="{FF2B5EF4-FFF2-40B4-BE49-F238E27FC236}">
                <a16:creationId xmlns:a16="http://schemas.microsoft.com/office/drawing/2014/main" id="{EEC1161B-E2D1-72C5-5B68-04674E5366B0}"/>
              </a:ext>
            </a:extLst>
          </p:cNvPr>
          <p:cNvSpPr/>
          <p:nvPr/>
        </p:nvSpPr>
        <p:spPr>
          <a:xfrm>
            <a:off x="8663125" y="6170703"/>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コネクタ</a:t>
            </a:r>
            <a:endParaRPr kumimoji="1" lang="en-US" altLang="ja-JP" sz="1400" dirty="0">
              <a:solidFill>
                <a:schemeClr val="tx2"/>
              </a:solidFill>
            </a:endParaRPr>
          </a:p>
        </p:txBody>
      </p:sp>
      <p:sp>
        <p:nvSpPr>
          <p:cNvPr id="122" name="コンテンツ プレースホルダー 4">
            <a:extLst>
              <a:ext uri="{FF2B5EF4-FFF2-40B4-BE49-F238E27FC236}">
                <a16:creationId xmlns:a16="http://schemas.microsoft.com/office/drawing/2014/main" id="{3FACBA54-2186-3B5F-C070-5923194FB480}"/>
              </a:ext>
            </a:extLst>
          </p:cNvPr>
          <p:cNvSpPr txBox="1">
            <a:spLocks/>
          </p:cNvSpPr>
          <p:nvPr/>
        </p:nvSpPr>
        <p:spPr bwMode="auto">
          <a:xfrm>
            <a:off x="4115736" y="6602155"/>
            <a:ext cx="6818964" cy="248927"/>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pPr>
            <a:r>
              <a:rPr lang="en-US" altLang="ja-JP" sz="1000" kern="0" dirty="0">
                <a:solidFill>
                  <a:schemeClr val="tx2"/>
                </a:solidFill>
              </a:rPr>
              <a:t>*2:</a:t>
            </a:r>
            <a:r>
              <a:rPr lang="ja-JP" altLang="en-US" sz="1000" kern="0" dirty="0">
                <a:solidFill>
                  <a:schemeClr val="tx2"/>
                </a:solidFill>
              </a:rPr>
              <a:t>企業内で業務に使用される複数のシステムを連携させ、データやプロセスの効率的な統合をはかる仕組みおよびそのシステムを指す</a:t>
            </a:r>
            <a:endParaRPr lang="en-US" altLang="ja-JP" sz="1000" kern="0" dirty="0">
              <a:solidFill>
                <a:schemeClr val="tx2"/>
              </a:solidFill>
            </a:endParaRPr>
          </a:p>
        </p:txBody>
      </p:sp>
      <p:sp>
        <p:nvSpPr>
          <p:cNvPr id="2" name="正方形/長方形 1">
            <a:extLst>
              <a:ext uri="{FF2B5EF4-FFF2-40B4-BE49-F238E27FC236}">
                <a16:creationId xmlns:a16="http://schemas.microsoft.com/office/drawing/2014/main" id="{53A53CE4-0659-1724-7E0D-428701A4BABA}"/>
              </a:ext>
            </a:extLst>
          </p:cNvPr>
          <p:cNvSpPr/>
          <p:nvPr/>
        </p:nvSpPr>
        <p:spPr>
          <a:xfrm>
            <a:off x="243723" y="1752683"/>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プラットフォーマー型</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3" name="正方形/長方形 2">
            <a:extLst>
              <a:ext uri="{FF2B5EF4-FFF2-40B4-BE49-F238E27FC236}">
                <a16:creationId xmlns:a16="http://schemas.microsoft.com/office/drawing/2014/main" id="{0BD3C3E2-8948-3832-12C2-8663C89619A1}"/>
              </a:ext>
            </a:extLst>
          </p:cNvPr>
          <p:cNvSpPr/>
          <p:nvPr/>
        </p:nvSpPr>
        <p:spPr>
          <a:xfrm>
            <a:off x="4127869" y="1750331"/>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itchFamily="2" charset="2"/>
              <a:buNone/>
            </a:pPr>
            <a:r>
              <a:rPr lang="en-US" altLang="ja-JP" sz="2000" b="1" kern="0" dirty="0">
                <a:solidFill>
                  <a:schemeClr val="bg1"/>
                </a:solidFill>
              </a:rPr>
              <a:t>EAI</a:t>
            </a:r>
            <a:r>
              <a:rPr lang="en-US" altLang="ja-JP" sz="1000" b="1" kern="0" dirty="0">
                <a:solidFill>
                  <a:schemeClr val="bg1"/>
                </a:solidFill>
              </a:rPr>
              <a:t>*2</a:t>
            </a:r>
            <a:r>
              <a:rPr lang="ja-JP" altLang="en-US" sz="1000" b="1" kern="0" dirty="0">
                <a:solidFill>
                  <a:schemeClr val="bg1"/>
                </a:solidFill>
              </a:rPr>
              <a:t>（</a:t>
            </a:r>
            <a:r>
              <a:rPr lang="en-US" altLang="ja-JP" sz="1000" b="1" kern="0" dirty="0">
                <a:solidFill>
                  <a:schemeClr val="bg1"/>
                </a:solidFill>
              </a:rPr>
              <a:t>Enterprise Application Integration</a:t>
            </a:r>
            <a:r>
              <a:rPr lang="ja-JP" altLang="en-US" sz="1000" b="1" kern="0" dirty="0">
                <a:solidFill>
                  <a:schemeClr val="bg1"/>
                </a:solidFill>
              </a:rPr>
              <a:t>）</a:t>
            </a:r>
            <a:endParaRPr lang="en-US" altLang="ja-JP" sz="1000" b="1" kern="0" dirty="0">
              <a:solidFill>
                <a:schemeClr val="bg1"/>
              </a:solidFill>
            </a:endParaRPr>
          </a:p>
        </p:txBody>
      </p:sp>
      <p:sp>
        <p:nvSpPr>
          <p:cNvPr id="6" name="正方形/長方形 5">
            <a:extLst>
              <a:ext uri="{FF2B5EF4-FFF2-40B4-BE49-F238E27FC236}">
                <a16:creationId xmlns:a16="http://schemas.microsoft.com/office/drawing/2014/main" id="{A7B12673-6B56-ACC5-25FB-6C1D0CDB0A2D}"/>
              </a:ext>
            </a:extLst>
          </p:cNvPr>
          <p:cNvSpPr/>
          <p:nvPr/>
        </p:nvSpPr>
        <p:spPr>
          <a:xfrm>
            <a:off x="8019095" y="1756478"/>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itchFamily="2" charset="2"/>
              <a:buNone/>
            </a:pPr>
            <a:r>
              <a:rPr lang="ja-JP" altLang="en-US" sz="2000" b="1" kern="0" dirty="0">
                <a:solidFill>
                  <a:schemeClr val="bg1"/>
                </a:solidFill>
              </a:rPr>
              <a:t>データスペース</a:t>
            </a:r>
            <a:endParaRPr lang="en-US" altLang="ja-JP" sz="1000" b="1" kern="0" dirty="0">
              <a:solidFill>
                <a:schemeClr val="bg1"/>
              </a:solidFill>
            </a:endParaRPr>
          </a:p>
        </p:txBody>
      </p:sp>
      <p:graphicFrame>
        <p:nvGraphicFramePr>
          <p:cNvPr id="7" name="表 7">
            <a:extLst>
              <a:ext uri="{FF2B5EF4-FFF2-40B4-BE49-F238E27FC236}">
                <a16:creationId xmlns:a16="http://schemas.microsoft.com/office/drawing/2014/main" id="{46CB68D5-5B96-DE1F-FC8B-6CBB5C02C6BB}"/>
              </a:ext>
            </a:extLst>
          </p:cNvPr>
          <p:cNvGraphicFramePr>
            <a:graphicFrameLocks noGrp="1"/>
          </p:cNvGraphicFramePr>
          <p:nvPr/>
        </p:nvGraphicFramePr>
        <p:xfrm>
          <a:off x="372360" y="2249359"/>
          <a:ext cx="3426250" cy="1280160"/>
        </p:xfrm>
        <a:graphic>
          <a:graphicData uri="http://schemas.openxmlformats.org/drawingml/2006/table">
            <a:tbl>
              <a:tblPr firstRow="1" bandRow="1">
                <a:tableStyleId>{69CF1AB2-1976-4502-BF36-3FF5EA218861}</a:tableStyleId>
              </a:tblPr>
              <a:tblGrid>
                <a:gridCol w="1185984">
                  <a:extLst>
                    <a:ext uri="{9D8B030D-6E8A-4147-A177-3AD203B41FA5}">
                      <a16:colId xmlns:a16="http://schemas.microsoft.com/office/drawing/2014/main" val="2428629435"/>
                    </a:ext>
                  </a:extLst>
                </a:gridCol>
                <a:gridCol w="2240266">
                  <a:extLst>
                    <a:ext uri="{9D8B030D-6E8A-4147-A177-3AD203B41FA5}">
                      <a16:colId xmlns:a16="http://schemas.microsoft.com/office/drawing/2014/main" val="3377763331"/>
                    </a:ext>
                  </a:extLst>
                </a:gridCol>
              </a:tblGrid>
              <a:tr h="249580">
                <a:tc>
                  <a:txBody>
                    <a:bodyPr/>
                    <a:lstStyle/>
                    <a:p>
                      <a:r>
                        <a:rPr kumimoji="1" lang="ja-JP" altLang="en-US" sz="1200" b="0" dirty="0">
                          <a:solidFill>
                            <a:schemeClr val="bg1"/>
                          </a:solidFill>
                        </a:rPr>
                        <a:t>データ管理方法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200" b="0" dirty="0">
                          <a:solidFill>
                            <a:schemeClr val="tx2"/>
                          </a:solidFill>
                        </a:rPr>
                        <a:t>集中型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4837654"/>
                  </a:ext>
                </a:extLst>
              </a:tr>
              <a:tr h="249580">
                <a:tc>
                  <a:txBody>
                    <a:bodyPr/>
                    <a:lstStyle/>
                    <a:p>
                      <a:r>
                        <a:rPr kumimoji="1" lang="ja-JP" altLang="en-US" sz="1200" b="0" dirty="0">
                          <a:solidFill>
                            <a:schemeClr val="bg1"/>
                          </a:solidFill>
                        </a:rPr>
                        <a:t>特徴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ja-JP" altLang="en-US" sz="1200" kern="0" dirty="0">
                          <a:solidFill>
                            <a:schemeClr val="tx2"/>
                          </a:solidFill>
                        </a:rPr>
                        <a:t>プラットフォーマーがデータを保持し、データを扱うことができる</a:t>
                      </a:r>
                      <a:endParaRPr kumimoji="1" lang="ja-JP" altLang="en-US" sz="12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124448"/>
                  </a:ext>
                </a:extLst>
              </a:tr>
              <a:tr h="249580">
                <a:tc>
                  <a:txBody>
                    <a:bodyPr/>
                    <a:lstStyle/>
                    <a:p>
                      <a:r>
                        <a:rPr kumimoji="1" lang="ja-JP" altLang="en-US" sz="1200" b="0" dirty="0">
                          <a:solidFill>
                            <a:schemeClr val="bg1"/>
                          </a:solidFill>
                        </a:rPr>
                        <a:t>データ主権</a:t>
                      </a:r>
                      <a:r>
                        <a:rPr lang="en-US" altLang="ja-JP" sz="800" kern="0" dirty="0">
                          <a:solidFill>
                            <a:schemeClr val="bg1"/>
                          </a:solidFill>
                        </a:rPr>
                        <a:t>*1</a:t>
                      </a:r>
                      <a:endParaRPr kumimoji="1" lang="ja-JP" altLang="en-US" sz="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2"/>
                          </a:solidFill>
                        </a:rPr>
                        <a:t>× </a:t>
                      </a:r>
                      <a:r>
                        <a:rPr kumimoji="1" lang="ja-JP" altLang="en-US" sz="1200" b="0" dirty="0">
                          <a:solidFill>
                            <a:schemeClr val="tx2"/>
                          </a:solidFill>
                        </a:rPr>
                        <a:t>なし</a:t>
                      </a:r>
                      <a:endParaRPr lang="en-US" altLang="ja-JP" sz="1200" kern="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997256"/>
                  </a:ext>
                </a:extLst>
              </a:tr>
              <a:tr h="249580">
                <a:tc>
                  <a:txBody>
                    <a:bodyPr/>
                    <a:lstStyle/>
                    <a:p>
                      <a:r>
                        <a:rPr kumimoji="1" lang="ja-JP" altLang="en-US" sz="1200" b="0" dirty="0">
                          <a:solidFill>
                            <a:schemeClr val="bg1"/>
                          </a:solidFill>
                        </a:rPr>
                        <a:t>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altLang="ja-JP" sz="1200" kern="0" dirty="0">
                          <a:solidFill>
                            <a:schemeClr val="tx2"/>
                          </a:solidFill>
                        </a:rPr>
                        <a:t>Google</a:t>
                      </a:r>
                      <a:endParaRPr kumimoji="1" lang="ja-JP" altLang="en-US" sz="12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116199"/>
                  </a:ext>
                </a:extLst>
              </a:tr>
            </a:tbl>
          </a:graphicData>
        </a:graphic>
      </p:graphicFrame>
      <p:sp>
        <p:nvSpPr>
          <p:cNvPr id="8" name="コンテンツ プレースホルダー 4">
            <a:extLst>
              <a:ext uri="{FF2B5EF4-FFF2-40B4-BE49-F238E27FC236}">
                <a16:creationId xmlns:a16="http://schemas.microsoft.com/office/drawing/2014/main" id="{D385AA3B-6136-CC4F-7073-0440F7938143}"/>
              </a:ext>
            </a:extLst>
          </p:cNvPr>
          <p:cNvSpPr txBox="1">
            <a:spLocks/>
          </p:cNvSpPr>
          <p:nvPr/>
        </p:nvSpPr>
        <p:spPr bwMode="auto">
          <a:xfrm>
            <a:off x="119336" y="6586296"/>
            <a:ext cx="6818964" cy="248927"/>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pPr>
            <a:r>
              <a:rPr lang="en-US" altLang="ja-JP" sz="1000" kern="0" dirty="0">
                <a:solidFill>
                  <a:schemeClr val="tx2"/>
                </a:solidFill>
              </a:rPr>
              <a:t>*1:</a:t>
            </a:r>
            <a:r>
              <a:rPr lang="ja-JP" altLang="en-US" sz="1000" kern="0" dirty="0">
                <a:solidFill>
                  <a:schemeClr val="tx2"/>
                </a:solidFill>
              </a:rPr>
              <a:t>データ提供元が自身のデータの取り扱いに関与できるか否か</a:t>
            </a:r>
            <a:endParaRPr lang="en-US" altLang="ja-JP" sz="1000" kern="0" dirty="0">
              <a:solidFill>
                <a:schemeClr val="tx2"/>
              </a:solidFill>
            </a:endParaRPr>
          </a:p>
        </p:txBody>
      </p:sp>
      <p:graphicFrame>
        <p:nvGraphicFramePr>
          <p:cNvPr id="9" name="表 7">
            <a:extLst>
              <a:ext uri="{FF2B5EF4-FFF2-40B4-BE49-F238E27FC236}">
                <a16:creationId xmlns:a16="http://schemas.microsoft.com/office/drawing/2014/main" id="{8CB17843-4E52-F5B1-A144-91D6A12C6120}"/>
              </a:ext>
            </a:extLst>
          </p:cNvPr>
          <p:cNvGraphicFramePr>
            <a:graphicFrameLocks noGrp="1"/>
          </p:cNvGraphicFramePr>
          <p:nvPr/>
        </p:nvGraphicFramePr>
        <p:xfrm>
          <a:off x="4262671" y="2253934"/>
          <a:ext cx="3426250" cy="1280160"/>
        </p:xfrm>
        <a:graphic>
          <a:graphicData uri="http://schemas.openxmlformats.org/drawingml/2006/table">
            <a:tbl>
              <a:tblPr firstRow="1" bandRow="1">
                <a:tableStyleId>{69CF1AB2-1976-4502-BF36-3FF5EA218861}</a:tableStyleId>
              </a:tblPr>
              <a:tblGrid>
                <a:gridCol w="1185984">
                  <a:extLst>
                    <a:ext uri="{9D8B030D-6E8A-4147-A177-3AD203B41FA5}">
                      <a16:colId xmlns:a16="http://schemas.microsoft.com/office/drawing/2014/main" val="2428629435"/>
                    </a:ext>
                  </a:extLst>
                </a:gridCol>
                <a:gridCol w="2240266">
                  <a:extLst>
                    <a:ext uri="{9D8B030D-6E8A-4147-A177-3AD203B41FA5}">
                      <a16:colId xmlns:a16="http://schemas.microsoft.com/office/drawing/2014/main" val="3377763331"/>
                    </a:ext>
                  </a:extLst>
                </a:gridCol>
              </a:tblGrid>
              <a:tr h="249580">
                <a:tc>
                  <a:txBody>
                    <a:bodyPr/>
                    <a:lstStyle/>
                    <a:p>
                      <a:r>
                        <a:rPr kumimoji="1" lang="ja-JP" altLang="en-US" sz="1200" b="0" dirty="0">
                          <a:solidFill>
                            <a:schemeClr val="bg1"/>
                          </a:solidFill>
                        </a:rPr>
                        <a:t>データ管理方法</a:t>
                      </a:r>
                    </a:p>
                  </a:txBody>
                  <a:tcPr>
                    <a:solidFill>
                      <a:schemeClr val="bg1">
                        <a:lumMod val="50000"/>
                      </a:schemeClr>
                    </a:solidFill>
                  </a:tcPr>
                </a:tc>
                <a:tc>
                  <a:txBody>
                    <a:bodyPr/>
                    <a:lstStyle/>
                    <a:p>
                      <a:r>
                        <a:rPr kumimoji="1" lang="ja-JP" altLang="en-US" sz="1200" b="0" dirty="0">
                          <a:solidFill>
                            <a:schemeClr val="tx2"/>
                          </a:solidFill>
                        </a:rPr>
                        <a:t>分散型</a:t>
                      </a:r>
                    </a:p>
                  </a:txBody>
                  <a:tcPr/>
                </a:tc>
                <a:extLst>
                  <a:ext uri="{0D108BD9-81ED-4DB2-BD59-A6C34878D82A}">
                    <a16:rowId xmlns:a16="http://schemas.microsoft.com/office/drawing/2014/main" val="3944837654"/>
                  </a:ext>
                </a:extLst>
              </a:tr>
              <a:tr h="249580">
                <a:tc>
                  <a:txBody>
                    <a:bodyPr/>
                    <a:lstStyle/>
                    <a:p>
                      <a:r>
                        <a:rPr kumimoji="1" lang="ja-JP" altLang="en-US" sz="1200" b="0" dirty="0">
                          <a:solidFill>
                            <a:schemeClr val="bg1"/>
                          </a:solidFill>
                        </a:rPr>
                        <a:t>特徴</a:t>
                      </a:r>
                    </a:p>
                  </a:txBody>
                  <a:tcPr>
                    <a:solidFill>
                      <a:schemeClr val="bg1">
                        <a:lumMod val="50000"/>
                      </a:schemeClr>
                    </a:solidFill>
                  </a:tcPr>
                </a:tc>
                <a:tc>
                  <a:txBody>
                    <a:bodyPr/>
                    <a:lstStyle/>
                    <a:p>
                      <a:r>
                        <a:rPr lang="ja-JP" altLang="en-US" sz="1200" kern="0" dirty="0">
                          <a:solidFill>
                            <a:schemeClr val="tx2"/>
                          </a:solidFill>
                        </a:rPr>
                        <a:t>企業内のシステム間データを連携させる仕組み</a:t>
                      </a:r>
                      <a:endParaRPr kumimoji="1" lang="ja-JP" altLang="en-US" sz="1200" b="0" dirty="0">
                        <a:solidFill>
                          <a:schemeClr val="tx2"/>
                        </a:solidFill>
                      </a:endParaRPr>
                    </a:p>
                  </a:txBody>
                  <a:tcPr/>
                </a:tc>
                <a:extLst>
                  <a:ext uri="{0D108BD9-81ED-4DB2-BD59-A6C34878D82A}">
                    <a16:rowId xmlns:a16="http://schemas.microsoft.com/office/drawing/2014/main" val="3412124448"/>
                  </a:ext>
                </a:extLst>
              </a:tr>
              <a:tr h="249580">
                <a:tc>
                  <a:txBody>
                    <a:bodyPr/>
                    <a:lstStyle/>
                    <a:p>
                      <a:r>
                        <a:rPr kumimoji="1" lang="ja-JP" altLang="en-US" sz="1200" b="0" dirty="0">
                          <a:solidFill>
                            <a:schemeClr val="bg1"/>
                          </a:solidFill>
                        </a:rPr>
                        <a:t>データ主権</a:t>
                      </a:r>
                      <a:r>
                        <a:rPr lang="en-US" altLang="ja-JP" sz="800" kern="0" dirty="0">
                          <a:solidFill>
                            <a:schemeClr val="bg1"/>
                          </a:solidFill>
                        </a:rPr>
                        <a:t>*1</a:t>
                      </a:r>
                      <a:endParaRPr kumimoji="1" lang="ja-JP" altLang="en-US" sz="800" b="0" dirty="0">
                        <a:solidFill>
                          <a:schemeClr val="bg1"/>
                        </a:solidFill>
                      </a:endParaRPr>
                    </a:p>
                  </a:txBody>
                  <a:tcPr>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2"/>
                          </a:solidFill>
                        </a:rPr>
                        <a:t>× </a:t>
                      </a:r>
                      <a:r>
                        <a:rPr kumimoji="1" lang="ja-JP" altLang="en-US" sz="1200" b="0" dirty="0">
                          <a:solidFill>
                            <a:schemeClr val="tx2"/>
                          </a:solidFill>
                        </a:rPr>
                        <a:t>なし</a:t>
                      </a:r>
                      <a:endParaRPr lang="en-US" altLang="ja-JP" sz="1200" kern="0" dirty="0">
                        <a:solidFill>
                          <a:schemeClr val="tx2"/>
                        </a:solidFill>
                      </a:endParaRPr>
                    </a:p>
                  </a:txBody>
                  <a:tcPr/>
                </a:tc>
                <a:extLst>
                  <a:ext uri="{0D108BD9-81ED-4DB2-BD59-A6C34878D82A}">
                    <a16:rowId xmlns:a16="http://schemas.microsoft.com/office/drawing/2014/main" val="1999997256"/>
                  </a:ext>
                </a:extLst>
              </a:tr>
              <a:tr h="249580">
                <a:tc>
                  <a:txBody>
                    <a:bodyPr/>
                    <a:lstStyle/>
                    <a:p>
                      <a:r>
                        <a:rPr kumimoji="1" lang="ja-JP" altLang="en-US" sz="1200" b="0" dirty="0">
                          <a:solidFill>
                            <a:schemeClr val="bg1"/>
                          </a:solidFill>
                        </a:rPr>
                        <a:t>例</a:t>
                      </a:r>
                    </a:p>
                  </a:txBody>
                  <a:tcPr>
                    <a:solidFill>
                      <a:schemeClr val="bg1">
                        <a:lumMod val="50000"/>
                      </a:schemeClr>
                    </a:solidFill>
                  </a:tcPr>
                </a:tc>
                <a:tc>
                  <a:txBody>
                    <a:bodyPr/>
                    <a:lstStyle/>
                    <a:p>
                      <a:r>
                        <a:rPr lang="en-US" altLang="ja-JP" sz="1200" kern="0" dirty="0">
                          <a:solidFill>
                            <a:schemeClr val="tx2"/>
                          </a:solidFill>
                        </a:rPr>
                        <a:t>Data Spider</a:t>
                      </a:r>
                      <a:endParaRPr kumimoji="1" lang="ja-JP" altLang="en-US" sz="1200" b="0" dirty="0">
                        <a:solidFill>
                          <a:schemeClr val="tx2"/>
                        </a:solidFill>
                      </a:endParaRPr>
                    </a:p>
                  </a:txBody>
                  <a:tcPr/>
                </a:tc>
                <a:extLst>
                  <a:ext uri="{0D108BD9-81ED-4DB2-BD59-A6C34878D82A}">
                    <a16:rowId xmlns:a16="http://schemas.microsoft.com/office/drawing/2014/main" val="3347116199"/>
                  </a:ext>
                </a:extLst>
              </a:tr>
            </a:tbl>
          </a:graphicData>
        </a:graphic>
      </p:graphicFrame>
      <p:graphicFrame>
        <p:nvGraphicFramePr>
          <p:cNvPr id="12" name="表 7">
            <a:extLst>
              <a:ext uri="{FF2B5EF4-FFF2-40B4-BE49-F238E27FC236}">
                <a16:creationId xmlns:a16="http://schemas.microsoft.com/office/drawing/2014/main" id="{661F750B-A269-94E5-2078-CB424F40246C}"/>
              </a:ext>
            </a:extLst>
          </p:cNvPr>
          <p:cNvGraphicFramePr>
            <a:graphicFrameLocks noGrp="1"/>
          </p:cNvGraphicFramePr>
          <p:nvPr/>
        </p:nvGraphicFramePr>
        <p:xfrm>
          <a:off x="8129050" y="2251399"/>
          <a:ext cx="3426250" cy="1280160"/>
        </p:xfrm>
        <a:graphic>
          <a:graphicData uri="http://schemas.openxmlformats.org/drawingml/2006/table">
            <a:tbl>
              <a:tblPr firstRow="1" bandRow="1">
                <a:tableStyleId>{69CF1AB2-1976-4502-BF36-3FF5EA218861}</a:tableStyleId>
              </a:tblPr>
              <a:tblGrid>
                <a:gridCol w="1185984">
                  <a:extLst>
                    <a:ext uri="{9D8B030D-6E8A-4147-A177-3AD203B41FA5}">
                      <a16:colId xmlns:a16="http://schemas.microsoft.com/office/drawing/2014/main" val="2428629435"/>
                    </a:ext>
                  </a:extLst>
                </a:gridCol>
                <a:gridCol w="2240266">
                  <a:extLst>
                    <a:ext uri="{9D8B030D-6E8A-4147-A177-3AD203B41FA5}">
                      <a16:colId xmlns:a16="http://schemas.microsoft.com/office/drawing/2014/main" val="3377763331"/>
                    </a:ext>
                  </a:extLst>
                </a:gridCol>
              </a:tblGrid>
              <a:tr h="249580">
                <a:tc>
                  <a:txBody>
                    <a:bodyPr/>
                    <a:lstStyle/>
                    <a:p>
                      <a:r>
                        <a:rPr kumimoji="1" lang="ja-JP" altLang="en-US" sz="1200" b="0" dirty="0">
                          <a:solidFill>
                            <a:schemeClr val="bg1"/>
                          </a:solidFill>
                        </a:rPr>
                        <a:t>データ管理方法</a:t>
                      </a:r>
                    </a:p>
                  </a:txBody>
                  <a:tcPr>
                    <a:solidFill>
                      <a:schemeClr val="bg1">
                        <a:lumMod val="50000"/>
                      </a:schemeClr>
                    </a:solidFill>
                  </a:tcPr>
                </a:tc>
                <a:tc>
                  <a:txBody>
                    <a:bodyPr/>
                    <a:lstStyle/>
                    <a:p>
                      <a:r>
                        <a:rPr kumimoji="1" lang="ja-JP" altLang="en-US" sz="1200" b="0" dirty="0">
                          <a:solidFill>
                            <a:schemeClr val="tx2"/>
                          </a:solidFill>
                        </a:rPr>
                        <a:t>分散型</a:t>
                      </a:r>
                    </a:p>
                  </a:txBody>
                  <a:tcPr/>
                </a:tc>
                <a:extLst>
                  <a:ext uri="{0D108BD9-81ED-4DB2-BD59-A6C34878D82A}">
                    <a16:rowId xmlns:a16="http://schemas.microsoft.com/office/drawing/2014/main" val="3944837654"/>
                  </a:ext>
                </a:extLst>
              </a:tr>
              <a:tr h="249580">
                <a:tc>
                  <a:txBody>
                    <a:bodyPr/>
                    <a:lstStyle/>
                    <a:p>
                      <a:r>
                        <a:rPr kumimoji="1" lang="ja-JP" altLang="en-US" sz="1200" b="0" dirty="0">
                          <a:solidFill>
                            <a:schemeClr val="bg1"/>
                          </a:solidFill>
                        </a:rPr>
                        <a:t>特徴</a:t>
                      </a:r>
                    </a:p>
                  </a:txBody>
                  <a:tcPr>
                    <a:solidFill>
                      <a:schemeClr val="bg1">
                        <a:lumMod val="50000"/>
                      </a:schemeClr>
                    </a:solidFill>
                  </a:tcPr>
                </a:tc>
                <a:tc>
                  <a:txBody>
                    <a:bodyPr/>
                    <a:lstStyle/>
                    <a:p>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異なる組織・国間でも、信頼性を確保しデータを共有できる</a:t>
                      </a:r>
                      <a:endParaRPr kumimoji="1" lang="ja-JP" altLang="en-US" sz="1200" b="0" dirty="0">
                        <a:solidFill>
                          <a:schemeClr val="tx2"/>
                        </a:solidFill>
                      </a:endParaRPr>
                    </a:p>
                  </a:txBody>
                  <a:tcPr/>
                </a:tc>
                <a:extLst>
                  <a:ext uri="{0D108BD9-81ED-4DB2-BD59-A6C34878D82A}">
                    <a16:rowId xmlns:a16="http://schemas.microsoft.com/office/drawing/2014/main" val="3412124448"/>
                  </a:ext>
                </a:extLst>
              </a:tr>
              <a:tr h="249580">
                <a:tc>
                  <a:txBody>
                    <a:bodyPr/>
                    <a:lstStyle/>
                    <a:p>
                      <a:r>
                        <a:rPr kumimoji="1" lang="ja-JP" altLang="en-US" sz="1200" b="0" dirty="0">
                          <a:solidFill>
                            <a:schemeClr val="bg1"/>
                          </a:solidFill>
                        </a:rPr>
                        <a:t>データ主権</a:t>
                      </a:r>
                      <a:r>
                        <a:rPr lang="en-US" altLang="ja-JP" sz="800" kern="0" dirty="0">
                          <a:solidFill>
                            <a:schemeClr val="bg1"/>
                          </a:solidFill>
                        </a:rPr>
                        <a:t>*1</a:t>
                      </a:r>
                      <a:endParaRPr kumimoji="1" lang="ja-JP" altLang="en-US" sz="800" b="0" dirty="0">
                        <a:solidFill>
                          <a:schemeClr val="bg1"/>
                        </a:solidFill>
                      </a:endParaRPr>
                    </a:p>
                  </a:txBody>
                  <a:tcPr>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200" b="0" kern="0" dirty="0">
                          <a:solidFill>
                            <a:schemeClr val="tx2"/>
                          </a:solidFill>
                        </a:rPr>
                        <a:t>〇 あり</a:t>
                      </a:r>
                      <a:endParaRPr lang="en-US" altLang="ja-JP" sz="1200" kern="0" dirty="0">
                        <a:solidFill>
                          <a:schemeClr val="tx2"/>
                        </a:solidFill>
                      </a:endParaRPr>
                    </a:p>
                  </a:txBody>
                  <a:tcPr/>
                </a:tc>
                <a:extLst>
                  <a:ext uri="{0D108BD9-81ED-4DB2-BD59-A6C34878D82A}">
                    <a16:rowId xmlns:a16="http://schemas.microsoft.com/office/drawing/2014/main" val="1999997256"/>
                  </a:ext>
                </a:extLst>
              </a:tr>
              <a:tr h="249580">
                <a:tc>
                  <a:txBody>
                    <a:bodyPr/>
                    <a:lstStyle/>
                    <a:p>
                      <a:r>
                        <a:rPr kumimoji="1" lang="ja-JP" altLang="en-US" sz="1200" b="0" dirty="0">
                          <a:solidFill>
                            <a:schemeClr val="bg1"/>
                          </a:solidFill>
                        </a:rPr>
                        <a:t>例</a:t>
                      </a:r>
                    </a:p>
                  </a:txBody>
                  <a:tcPr>
                    <a:solidFill>
                      <a:schemeClr val="bg1">
                        <a:lumMod val="50000"/>
                      </a:schemeClr>
                    </a:solidFill>
                  </a:tcPr>
                </a:tc>
                <a:tc>
                  <a:txBody>
                    <a:bodyPr/>
                    <a:lstStyle/>
                    <a:p>
                      <a:r>
                        <a:rPr kumimoji="1" lang="en-US" altLang="ja-JP" sz="1200" b="0" dirty="0">
                          <a:solidFill>
                            <a:schemeClr val="tx2"/>
                          </a:solidFill>
                        </a:rPr>
                        <a:t>Catena-X</a:t>
                      </a:r>
                      <a:endParaRPr kumimoji="1" lang="ja-JP" altLang="en-US" sz="1200" b="0" dirty="0">
                        <a:solidFill>
                          <a:schemeClr val="tx2"/>
                        </a:solidFill>
                      </a:endParaRPr>
                    </a:p>
                  </a:txBody>
                  <a:tcPr/>
                </a:tc>
                <a:extLst>
                  <a:ext uri="{0D108BD9-81ED-4DB2-BD59-A6C34878D82A}">
                    <a16:rowId xmlns:a16="http://schemas.microsoft.com/office/drawing/2014/main" val="3347116199"/>
                  </a:ext>
                </a:extLst>
              </a:tr>
            </a:tbl>
          </a:graphicData>
        </a:graphic>
      </p:graphicFrame>
    </p:spTree>
    <p:extLst>
      <p:ext uri="{BB962C8B-B14F-4D97-AF65-F5344CB8AC3E}">
        <p14:creationId xmlns:p14="http://schemas.microsoft.com/office/powerpoint/2010/main" val="185185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D576674-00F0-FA9E-0657-D164D5E8037D}"/>
              </a:ext>
            </a:extLst>
          </p:cNvPr>
          <p:cNvSpPr/>
          <p:nvPr/>
        </p:nvSpPr>
        <p:spPr>
          <a:xfrm>
            <a:off x="1842403" y="6201684"/>
            <a:ext cx="3202857" cy="516784"/>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フレームワーク、プラットフォーム</a:t>
            </a:r>
            <a:endParaRPr kumimoji="1"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タイトル 3">
            <a:extLst>
              <a:ext uri="{FF2B5EF4-FFF2-40B4-BE49-F238E27FC236}">
                <a16:creationId xmlns:a16="http://schemas.microsoft.com/office/drawing/2014/main" id="{C328A940-AE4C-39BC-F4E2-83B46E2822C3}"/>
              </a:ext>
            </a:extLst>
          </p:cNvPr>
          <p:cNvSpPr>
            <a:spLocks noGrp="1"/>
          </p:cNvSpPr>
          <p:nvPr>
            <p:ph type="title"/>
          </p:nvPr>
        </p:nvSpPr>
        <p:spPr>
          <a:xfrm>
            <a:off x="656453" y="212899"/>
            <a:ext cx="8063871" cy="676276"/>
          </a:xfrm>
        </p:spPr>
        <p:txBody>
          <a:bodyPr/>
          <a:lstStyle/>
          <a:p>
            <a:r>
              <a:rPr kumimoji="1" lang="en-US" altLang="ja-JP" dirty="0"/>
              <a:t>EU</a:t>
            </a:r>
            <a:r>
              <a:rPr kumimoji="1" lang="ja-JP" altLang="en-US" dirty="0"/>
              <a:t>のデータスペース構築の役割分担</a:t>
            </a:r>
          </a:p>
        </p:txBody>
      </p:sp>
      <p:sp>
        <p:nvSpPr>
          <p:cNvPr id="55" name="テキスト ボックス 54">
            <a:extLst>
              <a:ext uri="{FF2B5EF4-FFF2-40B4-BE49-F238E27FC236}">
                <a16:creationId xmlns:a16="http://schemas.microsoft.com/office/drawing/2014/main" id="{7C7FB0DE-AF73-6848-C6FB-D7D18828C220}"/>
              </a:ext>
            </a:extLst>
          </p:cNvPr>
          <p:cNvSpPr txBox="1"/>
          <p:nvPr/>
        </p:nvSpPr>
        <p:spPr>
          <a:xfrm>
            <a:off x="6249869" y="4433336"/>
            <a:ext cx="5771177" cy="707886"/>
          </a:xfrm>
          <a:prstGeom prst="rect">
            <a:avLst/>
          </a:prstGeom>
          <a:noFill/>
          <a:ln w="38100">
            <a:solidFill>
              <a:srgbClr val="3F6EC3"/>
            </a:solidFill>
          </a:ln>
        </p:spPr>
        <p:txBody>
          <a:bodyPr wrap="square" rtlCol="0">
            <a:spAutoFit/>
          </a:bodyPr>
          <a:lstStyle/>
          <a:p>
            <a:pPr>
              <a:defRPr/>
            </a:pPr>
            <a:r>
              <a:rPr kumimoji="1" lang="en-US" altLang="ja-JP" sz="2000" b="1" i="0" u="none" strike="noStrike" kern="1200" cap="none" spc="0" normalizeH="0" baseline="0" noProof="0" dirty="0">
                <a:ln>
                  <a:noFill/>
                </a:ln>
                <a:effectLst/>
                <a:uLnTx/>
                <a:uFillTx/>
                <a:latin typeface="+mj-lt"/>
                <a:ea typeface="Meiryo UI"/>
                <a:cs typeface="+mn-cs"/>
              </a:rPr>
              <a:t>           IDSA</a:t>
            </a:r>
            <a:r>
              <a:rPr lang="ja-JP" altLang="en-US" sz="2000" b="1" dirty="0">
                <a:latin typeface="+mj-lt"/>
                <a:ea typeface="Meiryo UI"/>
              </a:rPr>
              <a:t> </a:t>
            </a:r>
            <a:r>
              <a:rPr kumimoji="1" lang="ja-JP" altLang="en-US" sz="1600" b="0" i="0" u="none" strike="noStrike" kern="1200" cap="none" spc="0" normalizeH="0" baseline="0" noProof="0" dirty="0">
                <a:ln>
                  <a:noFill/>
                </a:ln>
                <a:effectLst/>
                <a:uLnTx/>
                <a:uFillTx/>
                <a:latin typeface="Meiryo UI"/>
                <a:ea typeface="Meiryo UI"/>
                <a:cs typeface="+mn-cs"/>
              </a:rPr>
              <a:t>技術仕様リファレンス・アーキテクチャ</a:t>
            </a:r>
            <a:r>
              <a:rPr kumimoji="1" lang="en-US" altLang="ja-JP" sz="1600" b="0" i="0" u="none" strike="noStrike" kern="1200" cap="none" spc="0" normalizeH="0" baseline="0" noProof="0" dirty="0">
                <a:ln>
                  <a:noFill/>
                </a:ln>
                <a:effectLst/>
                <a:uLnTx/>
                <a:uFillTx/>
                <a:latin typeface="Meiryo UI"/>
                <a:ea typeface="Meiryo UI"/>
                <a:cs typeface="+mn-cs"/>
              </a:rPr>
              <a:t>(RA)</a:t>
            </a:r>
            <a:r>
              <a:rPr kumimoji="1" lang="ja-JP" altLang="en-US" sz="1600" b="0" i="0" u="none" strike="noStrike" kern="1200" cap="none" spc="0" normalizeH="0" baseline="0" noProof="0" dirty="0">
                <a:ln>
                  <a:noFill/>
                </a:ln>
                <a:effectLst/>
                <a:uLnTx/>
                <a:uFillTx/>
                <a:latin typeface="Meiryo UI"/>
                <a:ea typeface="Meiryo UI"/>
                <a:cs typeface="+mn-cs"/>
              </a:rPr>
              <a:t>を策定</a:t>
            </a:r>
            <a:endParaRPr kumimoji="1" lang="en-US" altLang="ja-JP" sz="1600" b="0" i="0" u="none" strike="noStrike" kern="1200" cap="none" spc="0" normalizeH="0" baseline="0" noProof="0" dirty="0">
              <a:ln>
                <a:noFill/>
              </a:ln>
              <a:effectLst/>
              <a:uLnTx/>
              <a:uFillTx/>
              <a:latin typeface="Meiryo UI"/>
              <a:ea typeface="Meiryo UI"/>
              <a:cs typeface="+mn-cs"/>
            </a:endParaRPr>
          </a:p>
          <a:p>
            <a:pPr>
              <a:defRPr/>
            </a:pPr>
            <a:r>
              <a:rPr kumimoji="1" lang="en-US" altLang="ja-JP" sz="2000" b="1" i="0" u="none" strike="noStrike" kern="1200" cap="none" spc="0" normalizeH="0" baseline="0" noProof="0" dirty="0">
                <a:ln>
                  <a:noFill/>
                </a:ln>
                <a:effectLst/>
                <a:uLnTx/>
                <a:uFillTx/>
                <a:latin typeface="+mj-lt"/>
                <a:ea typeface="Meiryo UI"/>
                <a:cs typeface="+mn-cs"/>
              </a:rPr>
              <a:t>           Gaia-X</a:t>
            </a:r>
            <a:r>
              <a:rPr lang="ja-JP" altLang="en-US" sz="1600" dirty="0">
                <a:latin typeface="Meiryo UI"/>
                <a:ea typeface="Meiryo UI"/>
              </a:rPr>
              <a:t>　</a:t>
            </a:r>
            <a:r>
              <a:rPr kumimoji="1" lang="en-US" altLang="ja-JP" sz="1600" b="0" i="0" u="none" strike="noStrike" kern="1200" cap="none" spc="0" normalizeH="0" baseline="0" noProof="0" dirty="0">
                <a:ln>
                  <a:noFill/>
                </a:ln>
                <a:effectLst/>
                <a:uLnTx/>
                <a:uFillTx/>
                <a:latin typeface="Meiryo UI"/>
                <a:ea typeface="Meiryo UI"/>
                <a:cs typeface="+mn-cs"/>
              </a:rPr>
              <a:t>IDSA</a:t>
            </a:r>
            <a:r>
              <a:rPr kumimoji="1" lang="ja-JP" altLang="en-US" sz="1600" b="0" i="0" u="none" strike="noStrike" kern="1200" cap="none" spc="0" normalizeH="0" baseline="0" noProof="0" dirty="0">
                <a:ln>
                  <a:noFill/>
                </a:ln>
                <a:effectLst/>
                <a:uLnTx/>
                <a:uFillTx/>
                <a:latin typeface="Meiryo UI"/>
                <a:ea typeface="Meiryo UI"/>
                <a:cs typeface="+mn-cs"/>
              </a:rPr>
              <a:t>の</a:t>
            </a:r>
            <a:r>
              <a:rPr kumimoji="1" lang="en-US" altLang="ja-JP" sz="1600" b="0" i="0" u="none" strike="noStrike" kern="1200" cap="none" spc="0" normalizeH="0" baseline="0" noProof="0" dirty="0">
                <a:ln>
                  <a:noFill/>
                </a:ln>
                <a:effectLst/>
                <a:uLnTx/>
                <a:uFillTx/>
                <a:latin typeface="Meiryo UI"/>
                <a:ea typeface="Meiryo UI"/>
                <a:cs typeface="+mn-cs"/>
              </a:rPr>
              <a:t>RA</a:t>
            </a:r>
            <a:r>
              <a:rPr kumimoji="1" lang="ja-JP" altLang="en-US" sz="1600" b="0" i="0" u="none" strike="noStrike" kern="1200" cap="none" spc="0" normalizeH="0" baseline="0" noProof="0" dirty="0">
                <a:ln>
                  <a:noFill/>
                </a:ln>
                <a:effectLst/>
                <a:uLnTx/>
                <a:uFillTx/>
                <a:latin typeface="Meiryo UI"/>
                <a:ea typeface="Meiryo UI"/>
                <a:cs typeface="+mn-cs"/>
              </a:rPr>
              <a:t>を参照し、</a:t>
            </a:r>
            <a:r>
              <a:rPr kumimoji="1" lang="en-US" altLang="ja-JP" sz="1600" b="0" i="0" u="none" strike="noStrike" kern="1200" cap="none" spc="0" normalizeH="0" baseline="0" noProof="0" dirty="0">
                <a:ln>
                  <a:noFill/>
                </a:ln>
                <a:effectLst/>
                <a:uLnTx/>
                <a:uFillTx/>
                <a:latin typeface="Meiryo UI"/>
                <a:ea typeface="Meiryo UI"/>
                <a:cs typeface="+mn-cs"/>
              </a:rPr>
              <a:t>Gaia-X</a:t>
            </a:r>
            <a:r>
              <a:rPr kumimoji="1" lang="ja-JP" altLang="en-US" sz="1600" b="0" i="0" u="none" strike="noStrike" kern="1200" cap="none" spc="0" normalizeH="0" baseline="0" noProof="0" dirty="0">
                <a:ln>
                  <a:noFill/>
                </a:ln>
                <a:effectLst/>
                <a:uLnTx/>
                <a:uFillTx/>
                <a:latin typeface="Meiryo UI"/>
                <a:ea typeface="Meiryo UI"/>
                <a:cs typeface="+mn-cs"/>
              </a:rPr>
              <a:t>の</a:t>
            </a:r>
            <a:r>
              <a:rPr kumimoji="1" lang="en-US" altLang="ja-JP" sz="1600" b="0" i="0" u="none" strike="noStrike" kern="1200" cap="none" spc="0" normalizeH="0" baseline="0" noProof="0" dirty="0">
                <a:ln>
                  <a:noFill/>
                </a:ln>
                <a:effectLst/>
                <a:uLnTx/>
                <a:uFillTx/>
                <a:latin typeface="Meiryo UI"/>
                <a:ea typeface="Meiryo UI"/>
                <a:cs typeface="+mn-cs"/>
              </a:rPr>
              <a:t>RF</a:t>
            </a:r>
            <a:r>
              <a:rPr kumimoji="1" lang="ja-JP" altLang="en-US" sz="1600" b="0" i="0" u="none" strike="noStrike" kern="1200" cap="none" spc="0" normalizeH="0" baseline="0" noProof="0" dirty="0">
                <a:ln>
                  <a:noFill/>
                </a:ln>
                <a:effectLst/>
                <a:uLnTx/>
                <a:uFillTx/>
                <a:latin typeface="Meiryo UI"/>
                <a:ea typeface="Meiryo UI"/>
                <a:cs typeface="+mn-cs"/>
              </a:rPr>
              <a:t>を策定</a:t>
            </a:r>
            <a:endParaRPr kumimoji="1" lang="en-US" altLang="ja-JP" sz="1600" b="0" i="0" u="none" strike="noStrike" kern="1200" cap="none" spc="0" normalizeH="0" baseline="0" noProof="0" dirty="0">
              <a:ln>
                <a:noFill/>
              </a:ln>
              <a:effectLst/>
              <a:uLnTx/>
              <a:uFillTx/>
              <a:latin typeface="Meiryo UI"/>
              <a:ea typeface="Meiryo UI"/>
              <a:cs typeface="+mn-cs"/>
            </a:endParaRPr>
          </a:p>
        </p:txBody>
      </p:sp>
      <p:sp>
        <p:nvSpPr>
          <p:cNvPr id="157" name="正方形/長方形 156">
            <a:extLst>
              <a:ext uri="{FF2B5EF4-FFF2-40B4-BE49-F238E27FC236}">
                <a16:creationId xmlns:a16="http://schemas.microsoft.com/office/drawing/2014/main" id="{88E2800E-58A6-4F9C-7E92-D57E76D2BF14}"/>
              </a:ext>
            </a:extLst>
          </p:cNvPr>
          <p:cNvSpPr/>
          <p:nvPr/>
        </p:nvSpPr>
        <p:spPr>
          <a:xfrm>
            <a:off x="341242" y="2292418"/>
            <a:ext cx="1454837" cy="48269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a:ea typeface="Meiryo UI"/>
                <a:cs typeface="+mn-cs"/>
              </a:rPr>
              <a:t>政策戦略</a:t>
            </a:r>
          </a:p>
        </p:txBody>
      </p:sp>
      <p:sp>
        <p:nvSpPr>
          <p:cNvPr id="158" name="正方形/長方形 157">
            <a:extLst>
              <a:ext uri="{FF2B5EF4-FFF2-40B4-BE49-F238E27FC236}">
                <a16:creationId xmlns:a16="http://schemas.microsoft.com/office/drawing/2014/main" id="{EB90EC17-2114-4A60-5BCD-A13495D6A67B}"/>
              </a:ext>
            </a:extLst>
          </p:cNvPr>
          <p:cNvSpPr/>
          <p:nvPr/>
        </p:nvSpPr>
        <p:spPr>
          <a:xfrm>
            <a:off x="1842403" y="2271306"/>
            <a:ext cx="3202857" cy="48269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159" name="正方形/長方形 158">
            <a:extLst>
              <a:ext uri="{FF2B5EF4-FFF2-40B4-BE49-F238E27FC236}">
                <a16:creationId xmlns:a16="http://schemas.microsoft.com/office/drawing/2014/main" id="{3B8B7854-77D8-BF6A-7E9F-F29829066EFB}"/>
              </a:ext>
            </a:extLst>
          </p:cNvPr>
          <p:cNvSpPr/>
          <p:nvPr/>
        </p:nvSpPr>
        <p:spPr>
          <a:xfrm>
            <a:off x="341242" y="2857069"/>
            <a:ext cx="1454837" cy="1620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a:ea typeface="Meiryo UI"/>
                <a:cs typeface="+mn-cs"/>
              </a:rPr>
              <a:t>Vision</a:t>
            </a:r>
            <a:r>
              <a:rPr kumimoji="1" lang="ja-JP" altLang="en-US" sz="1400" b="1" i="0" u="none" strike="noStrike" kern="1200" cap="none" spc="0" normalizeH="0" baseline="0" noProof="0" dirty="0">
                <a:ln>
                  <a:noFill/>
                </a:ln>
                <a:solidFill>
                  <a:srgbClr val="000000"/>
                </a:solidFill>
                <a:effectLst/>
                <a:uLnTx/>
                <a:uFillTx/>
                <a:latin typeface="Meiryo UI"/>
                <a:ea typeface="Meiryo UI"/>
                <a:cs typeface="+mn-cs"/>
              </a:rPr>
              <a:t>／企画</a:t>
            </a:r>
            <a:endParaRPr kumimoji="1" lang="en-US" altLang="ja-JP" sz="1400"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a:ea typeface="Meiryo UI"/>
                <a:cs typeface="+mn-cs"/>
              </a:rPr>
              <a:t>標準化、</a:t>
            </a:r>
            <a:endParaRPr kumimoji="1" lang="en-US" altLang="ja-JP" sz="14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a:ea typeface="Meiryo UI"/>
                <a:cs typeface="+mn-cs"/>
              </a:rPr>
              <a:t>ルール策定</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160" name="正方形/長方形 159">
            <a:extLst>
              <a:ext uri="{FF2B5EF4-FFF2-40B4-BE49-F238E27FC236}">
                <a16:creationId xmlns:a16="http://schemas.microsoft.com/office/drawing/2014/main" id="{CB8A8B0B-70E6-0049-2D7B-53173728E2EA}"/>
              </a:ext>
            </a:extLst>
          </p:cNvPr>
          <p:cNvSpPr/>
          <p:nvPr/>
        </p:nvSpPr>
        <p:spPr>
          <a:xfrm>
            <a:off x="1842403" y="2835957"/>
            <a:ext cx="3202857" cy="162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161" name="正方形/長方形 160">
            <a:extLst>
              <a:ext uri="{FF2B5EF4-FFF2-40B4-BE49-F238E27FC236}">
                <a16:creationId xmlns:a16="http://schemas.microsoft.com/office/drawing/2014/main" id="{16F6497F-29F2-C4F6-EDB0-5037CB9893AD}"/>
              </a:ext>
            </a:extLst>
          </p:cNvPr>
          <p:cNvSpPr/>
          <p:nvPr/>
        </p:nvSpPr>
        <p:spPr>
          <a:xfrm>
            <a:off x="342108" y="4532936"/>
            <a:ext cx="1462558" cy="1620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a:ea typeface="Meiryo UI"/>
                <a:cs typeface="+mn-cs"/>
              </a:rPr>
              <a:t>データスペース</a:t>
            </a:r>
            <a:endParaRPr kumimoji="1" lang="en-US" altLang="ja-JP" sz="1400"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a:ea typeface="Meiryo UI"/>
                <a:cs typeface="+mn-cs"/>
              </a:rPr>
              <a:t>サービス設計</a:t>
            </a:r>
            <a:endParaRPr kumimoji="1" lang="ja-JP" altLang="en-US" sz="14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38" name="正方形/長方形 37">
            <a:extLst>
              <a:ext uri="{FF2B5EF4-FFF2-40B4-BE49-F238E27FC236}">
                <a16:creationId xmlns:a16="http://schemas.microsoft.com/office/drawing/2014/main" id="{55A9CF2F-C37F-2F73-5929-1FB7264F64F5}"/>
              </a:ext>
            </a:extLst>
          </p:cNvPr>
          <p:cNvSpPr/>
          <p:nvPr/>
        </p:nvSpPr>
        <p:spPr>
          <a:xfrm>
            <a:off x="5050328" y="2266862"/>
            <a:ext cx="882218" cy="445595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Meiryo UI"/>
                <a:ea typeface="Meiryo UI"/>
                <a:cs typeface="+mn-cs"/>
              </a:rPr>
              <a:t>DSSC</a:t>
            </a:r>
          </a:p>
        </p:txBody>
      </p:sp>
      <p:sp>
        <p:nvSpPr>
          <p:cNvPr id="72" name="正方形/長方形 71">
            <a:extLst>
              <a:ext uri="{FF2B5EF4-FFF2-40B4-BE49-F238E27FC236}">
                <a16:creationId xmlns:a16="http://schemas.microsoft.com/office/drawing/2014/main" id="{1D5BE5AB-179B-5D8D-19A3-0CDA647F5B7C}"/>
              </a:ext>
            </a:extLst>
          </p:cNvPr>
          <p:cNvSpPr/>
          <p:nvPr/>
        </p:nvSpPr>
        <p:spPr>
          <a:xfrm>
            <a:off x="2165550" y="3160768"/>
            <a:ext cx="2879124" cy="1296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73" name="正方形/長方形 72">
            <a:extLst>
              <a:ext uri="{FF2B5EF4-FFF2-40B4-BE49-F238E27FC236}">
                <a16:creationId xmlns:a16="http://schemas.microsoft.com/office/drawing/2014/main" id="{E2FA6411-0D0F-FAAB-9F0C-CB508455748F}"/>
              </a:ext>
            </a:extLst>
          </p:cNvPr>
          <p:cNvSpPr/>
          <p:nvPr/>
        </p:nvSpPr>
        <p:spPr>
          <a:xfrm>
            <a:off x="2497155" y="3556812"/>
            <a:ext cx="2547519"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77" name="正方形/長方形 76">
            <a:extLst>
              <a:ext uri="{FF2B5EF4-FFF2-40B4-BE49-F238E27FC236}">
                <a16:creationId xmlns:a16="http://schemas.microsoft.com/office/drawing/2014/main" id="{E04CA277-46C8-08FA-6920-40CD710F585A}"/>
              </a:ext>
            </a:extLst>
          </p:cNvPr>
          <p:cNvSpPr/>
          <p:nvPr/>
        </p:nvSpPr>
        <p:spPr>
          <a:xfrm>
            <a:off x="2581010" y="2805103"/>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EC</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78" name="正方形/長方形 77">
            <a:extLst>
              <a:ext uri="{FF2B5EF4-FFF2-40B4-BE49-F238E27FC236}">
                <a16:creationId xmlns:a16="http://schemas.microsoft.com/office/drawing/2014/main" id="{0C37ABF3-60D2-254F-E72C-047E76639532}"/>
              </a:ext>
            </a:extLst>
          </p:cNvPr>
          <p:cNvSpPr/>
          <p:nvPr/>
        </p:nvSpPr>
        <p:spPr>
          <a:xfrm>
            <a:off x="2581010" y="3155634"/>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IDSA</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0" name="正方形/長方形 79">
            <a:extLst>
              <a:ext uri="{FF2B5EF4-FFF2-40B4-BE49-F238E27FC236}">
                <a16:creationId xmlns:a16="http://schemas.microsoft.com/office/drawing/2014/main" id="{15180033-89DD-1D19-B1FC-981793F3EF0D}"/>
              </a:ext>
            </a:extLst>
          </p:cNvPr>
          <p:cNvSpPr/>
          <p:nvPr/>
        </p:nvSpPr>
        <p:spPr>
          <a:xfrm>
            <a:off x="2586368" y="3652695"/>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Gaia-X</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1" name="正方形/長方形 80">
            <a:extLst>
              <a:ext uri="{FF2B5EF4-FFF2-40B4-BE49-F238E27FC236}">
                <a16:creationId xmlns:a16="http://schemas.microsoft.com/office/drawing/2014/main" id="{A42C12DD-C8E0-A15D-C5BB-7240A641AB7F}"/>
              </a:ext>
            </a:extLst>
          </p:cNvPr>
          <p:cNvSpPr/>
          <p:nvPr/>
        </p:nvSpPr>
        <p:spPr>
          <a:xfrm>
            <a:off x="2581010" y="2318444"/>
            <a:ext cx="1140254" cy="363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EC</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2" name="正方形/長方形 81">
            <a:extLst>
              <a:ext uri="{FF2B5EF4-FFF2-40B4-BE49-F238E27FC236}">
                <a16:creationId xmlns:a16="http://schemas.microsoft.com/office/drawing/2014/main" id="{3EE461C6-D815-CB1D-964F-5FEB95B464EB}"/>
              </a:ext>
            </a:extLst>
          </p:cNvPr>
          <p:cNvSpPr/>
          <p:nvPr/>
        </p:nvSpPr>
        <p:spPr>
          <a:xfrm>
            <a:off x="1842403" y="4542479"/>
            <a:ext cx="3202857" cy="162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3" name="正方形/長方形 82">
            <a:extLst>
              <a:ext uri="{FF2B5EF4-FFF2-40B4-BE49-F238E27FC236}">
                <a16:creationId xmlns:a16="http://schemas.microsoft.com/office/drawing/2014/main" id="{88EC619B-DFFC-FC6B-AF0C-1CEC1DD61456}"/>
              </a:ext>
            </a:extLst>
          </p:cNvPr>
          <p:cNvSpPr/>
          <p:nvPr/>
        </p:nvSpPr>
        <p:spPr>
          <a:xfrm>
            <a:off x="2165550" y="4859344"/>
            <a:ext cx="2886856" cy="1296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4" name="正方形/長方形 83">
            <a:extLst>
              <a:ext uri="{FF2B5EF4-FFF2-40B4-BE49-F238E27FC236}">
                <a16:creationId xmlns:a16="http://schemas.microsoft.com/office/drawing/2014/main" id="{47A06E21-B42A-F58F-5361-7AC6DE46453D}"/>
              </a:ext>
            </a:extLst>
          </p:cNvPr>
          <p:cNvSpPr/>
          <p:nvPr/>
        </p:nvSpPr>
        <p:spPr>
          <a:xfrm>
            <a:off x="2409622" y="5279716"/>
            <a:ext cx="2635052" cy="88096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5" name="正方形/長方形 84">
            <a:extLst>
              <a:ext uri="{FF2B5EF4-FFF2-40B4-BE49-F238E27FC236}">
                <a16:creationId xmlns:a16="http://schemas.microsoft.com/office/drawing/2014/main" id="{B07DED99-2C0C-49B0-D24C-D5F9B1501FDB}"/>
              </a:ext>
            </a:extLst>
          </p:cNvPr>
          <p:cNvSpPr/>
          <p:nvPr/>
        </p:nvSpPr>
        <p:spPr>
          <a:xfrm>
            <a:off x="2520292" y="4562486"/>
            <a:ext cx="1140254" cy="259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EC</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6" name="正方形/長方形 85">
            <a:extLst>
              <a:ext uri="{FF2B5EF4-FFF2-40B4-BE49-F238E27FC236}">
                <a16:creationId xmlns:a16="http://schemas.microsoft.com/office/drawing/2014/main" id="{3BC4F05D-D641-9539-C87F-0D91B16CD661}"/>
              </a:ext>
            </a:extLst>
          </p:cNvPr>
          <p:cNvSpPr/>
          <p:nvPr/>
        </p:nvSpPr>
        <p:spPr>
          <a:xfrm>
            <a:off x="2520292" y="4882537"/>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IDSA</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7" name="正方形/長方形 86">
            <a:extLst>
              <a:ext uri="{FF2B5EF4-FFF2-40B4-BE49-F238E27FC236}">
                <a16:creationId xmlns:a16="http://schemas.microsoft.com/office/drawing/2014/main" id="{07E041EB-8E76-C77A-7CD8-075ADB625060}"/>
              </a:ext>
            </a:extLst>
          </p:cNvPr>
          <p:cNvSpPr/>
          <p:nvPr/>
        </p:nvSpPr>
        <p:spPr>
          <a:xfrm>
            <a:off x="2520292" y="5346544"/>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Gaia-X</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8" name="正方形/長方形 87">
            <a:extLst>
              <a:ext uri="{FF2B5EF4-FFF2-40B4-BE49-F238E27FC236}">
                <a16:creationId xmlns:a16="http://schemas.microsoft.com/office/drawing/2014/main" id="{7198D6C6-F436-7B3E-5C8A-3E183EBD95D8}"/>
              </a:ext>
            </a:extLst>
          </p:cNvPr>
          <p:cNvSpPr/>
          <p:nvPr/>
        </p:nvSpPr>
        <p:spPr>
          <a:xfrm>
            <a:off x="341242" y="1953019"/>
            <a:ext cx="1454837" cy="28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eiryo UI"/>
                <a:ea typeface="Meiryo UI"/>
                <a:cs typeface="+mn-cs"/>
              </a:rPr>
              <a:t>機能レイヤ</a:t>
            </a:r>
          </a:p>
        </p:txBody>
      </p:sp>
      <p:sp>
        <p:nvSpPr>
          <p:cNvPr id="89" name="正方形/長方形 88">
            <a:extLst>
              <a:ext uri="{FF2B5EF4-FFF2-40B4-BE49-F238E27FC236}">
                <a16:creationId xmlns:a16="http://schemas.microsoft.com/office/drawing/2014/main" id="{6BCC1529-7A70-9218-75B4-86984C883F6A}"/>
              </a:ext>
            </a:extLst>
          </p:cNvPr>
          <p:cNvSpPr/>
          <p:nvPr/>
        </p:nvSpPr>
        <p:spPr>
          <a:xfrm>
            <a:off x="1842403" y="1948841"/>
            <a:ext cx="4076912" cy="28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eiryo UI"/>
                <a:ea typeface="Meiryo UI"/>
                <a:cs typeface="+mn-cs"/>
              </a:rPr>
              <a:t>組織</a:t>
            </a:r>
          </a:p>
        </p:txBody>
      </p:sp>
      <p:sp>
        <p:nvSpPr>
          <p:cNvPr id="90" name="テキスト ボックス 89">
            <a:extLst>
              <a:ext uri="{FF2B5EF4-FFF2-40B4-BE49-F238E27FC236}">
                <a16:creationId xmlns:a16="http://schemas.microsoft.com/office/drawing/2014/main" id="{1A6A6BE9-9CF6-1979-44E1-513FAB6C2AEF}"/>
              </a:ext>
            </a:extLst>
          </p:cNvPr>
          <p:cNvSpPr txBox="1"/>
          <p:nvPr/>
        </p:nvSpPr>
        <p:spPr>
          <a:xfrm>
            <a:off x="6256605" y="5260821"/>
            <a:ext cx="5771177" cy="1261884"/>
          </a:xfrm>
          <a:prstGeom prst="rect">
            <a:avLst/>
          </a:prstGeom>
          <a:noFill/>
          <a:ln w="38100">
            <a:solidFill>
              <a:srgbClr val="3F6E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j-lt"/>
                <a:ea typeface="Meiryo UI"/>
                <a:cs typeface="+mn-cs"/>
              </a:rPr>
              <a:t>欧州委員会（</a:t>
            </a:r>
            <a:r>
              <a:rPr kumimoji="1" lang="en-US" altLang="ja-JP" sz="2000" b="1" i="0" u="none" strike="noStrike" kern="1200" cap="none" spc="0" normalizeH="0" baseline="0" noProof="0" dirty="0">
                <a:ln>
                  <a:noFill/>
                </a:ln>
                <a:effectLst/>
                <a:uLnTx/>
                <a:uFillTx/>
                <a:latin typeface="+mj-lt"/>
                <a:ea typeface="Meiryo UI"/>
                <a:cs typeface="+mn-cs"/>
              </a:rPr>
              <a:t>EC</a:t>
            </a:r>
            <a:r>
              <a:rPr kumimoji="1" lang="ja-JP" altLang="en-US" sz="2000" b="1" i="0" u="none" strike="noStrike" kern="1200" cap="none" spc="0" normalizeH="0" baseline="0" noProof="0" dirty="0">
                <a:ln>
                  <a:noFill/>
                </a:ln>
                <a:effectLst/>
                <a:uLnTx/>
                <a:uFillTx/>
                <a:latin typeface="+mj-lt"/>
                <a:ea typeface="Meiryo UI"/>
                <a:cs typeface="+mn-cs"/>
              </a:rPr>
              <a:t>）</a:t>
            </a:r>
            <a:r>
              <a:rPr lang="ja-JP" altLang="en-US" sz="2000" dirty="0">
                <a:latin typeface="+mj-lt"/>
                <a:ea typeface="Meiryo UI"/>
              </a:rPr>
              <a:t>　</a:t>
            </a:r>
            <a:r>
              <a:rPr lang="ja-JP" altLang="en-US" sz="1600" dirty="0">
                <a:latin typeface="+mj-lt"/>
                <a:ea typeface="Meiryo UI"/>
              </a:rPr>
              <a:t>データスペースの</a:t>
            </a:r>
            <a:r>
              <a:rPr kumimoji="1" lang="ja-JP" altLang="en-US" sz="1600" b="0" i="0" u="none" strike="noStrike" kern="1200" cap="none" spc="0" normalizeH="0" baseline="0" noProof="0" dirty="0">
                <a:ln>
                  <a:noFill/>
                </a:ln>
                <a:effectLst/>
                <a:uLnTx/>
                <a:uFillTx/>
                <a:latin typeface="+mj-lt"/>
                <a:ea typeface="Meiryo UI"/>
                <a:cs typeface="+mn-cs"/>
              </a:rPr>
              <a:t>基本パーツを作成</a:t>
            </a:r>
            <a:endParaRPr kumimoji="1" lang="en-US" altLang="ja-JP" sz="1600" b="0" i="0" u="none" strike="noStrike" kern="1200" cap="none" spc="0" normalizeH="0" baseline="0" noProof="0" dirty="0">
              <a:ln>
                <a:noFill/>
              </a:ln>
              <a:effectLst/>
              <a:uLnTx/>
              <a:uFillTx/>
              <a:latin typeface="+mj-lt"/>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mj-lt"/>
                <a:ea typeface="Meiryo UI"/>
                <a:cs typeface="+mn-cs"/>
              </a:rPr>
              <a:t>IDSA</a:t>
            </a:r>
            <a:r>
              <a:rPr kumimoji="1" lang="ja-JP" altLang="en-US" sz="2000" b="1" i="0" u="none" strike="noStrike" kern="1200" cap="none" spc="0" normalizeH="0" baseline="0" noProof="0" dirty="0">
                <a:ln>
                  <a:noFill/>
                </a:ln>
                <a:effectLst/>
                <a:uLnTx/>
                <a:uFillTx/>
                <a:latin typeface="+mj-lt"/>
                <a:ea typeface="Meiryo UI"/>
                <a:cs typeface="+mn-cs"/>
              </a:rPr>
              <a:t>　　</a:t>
            </a:r>
            <a:r>
              <a:rPr lang="ja-JP" altLang="en-US" sz="1600" dirty="0">
                <a:latin typeface="+mj-lt"/>
                <a:ea typeface="Meiryo UI"/>
              </a:rPr>
              <a:t> </a:t>
            </a:r>
            <a:r>
              <a:rPr kumimoji="1" lang="en-US" altLang="ja-JP" sz="1600" b="0" i="0" u="none" strike="noStrike" kern="1200" cap="none" spc="0" normalizeH="0" baseline="0" noProof="0" dirty="0">
                <a:ln>
                  <a:noFill/>
                </a:ln>
                <a:effectLst/>
                <a:uLnTx/>
                <a:uFillTx/>
                <a:latin typeface="+mj-lt"/>
                <a:ea typeface="Meiryo UI"/>
                <a:cs typeface="+mn-cs"/>
              </a:rPr>
              <a:t>IDS</a:t>
            </a:r>
            <a:r>
              <a:rPr kumimoji="1" lang="ja-JP" altLang="en-US" sz="1600" b="0" i="0" u="none" strike="noStrike" kern="1200" cap="none" spc="0" normalizeH="0" baseline="0" noProof="0" dirty="0">
                <a:ln>
                  <a:noFill/>
                </a:ln>
                <a:effectLst/>
                <a:uLnTx/>
                <a:uFillTx/>
                <a:latin typeface="+mj-lt"/>
                <a:ea typeface="Meiryo UI"/>
                <a:cs typeface="+mn-cs"/>
              </a:rPr>
              <a:t>コネクタ</a:t>
            </a:r>
            <a:r>
              <a:rPr kumimoji="1" lang="en-US" altLang="ja-JP" sz="1200" b="0" i="0" u="none" strike="noStrike" kern="1200" cap="none" spc="0" normalizeH="0" baseline="0" noProof="0" dirty="0">
                <a:ln>
                  <a:noFill/>
                </a:ln>
                <a:effectLst/>
                <a:uLnTx/>
                <a:uFillTx/>
                <a:latin typeface="+mj-lt"/>
                <a:ea typeface="Meiryo UI"/>
                <a:cs typeface="+mn-cs"/>
              </a:rPr>
              <a:t>※</a:t>
            </a:r>
            <a:r>
              <a:rPr kumimoji="1" lang="ja-JP" altLang="en-US" sz="1600" b="0" i="0" u="none" strike="noStrike" kern="1200" cap="none" spc="0" normalizeH="0" baseline="0" noProof="0" dirty="0">
                <a:ln>
                  <a:noFill/>
                </a:ln>
                <a:effectLst/>
                <a:uLnTx/>
                <a:uFillTx/>
                <a:latin typeface="+mj-lt"/>
                <a:ea typeface="Meiryo UI"/>
                <a:cs typeface="+mn-cs"/>
              </a:rPr>
              <a:t>を作成</a:t>
            </a:r>
            <a:endParaRPr kumimoji="1" lang="en-US" altLang="ja-JP" sz="1600" b="0" i="0" u="none" strike="noStrike" kern="1200" cap="none" spc="0" normalizeH="0" baseline="0" noProof="0" dirty="0">
              <a:ln>
                <a:noFill/>
              </a:ln>
              <a:effectLst/>
              <a:uLnTx/>
              <a:uFillTx/>
              <a:latin typeface="+mj-lt"/>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mj-lt"/>
                <a:ea typeface="Meiryo UI"/>
                <a:cs typeface="+mn-cs"/>
              </a:rPr>
              <a:t>Gaia-X</a:t>
            </a:r>
            <a:r>
              <a:rPr lang="ja-JP" altLang="en-US" sz="2000" b="1" dirty="0">
                <a:latin typeface="+mj-lt"/>
                <a:ea typeface="Meiryo UI"/>
              </a:rPr>
              <a:t> </a:t>
            </a:r>
            <a:r>
              <a:rPr kumimoji="1" lang="en-US" altLang="ja-JP" sz="1600" b="0" i="0" u="none" strike="noStrike" kern="1200" cap="none" spc="0" normalizeH="0" baseline="0" noProof="0" dirty="0">
                <a:ln>
                  <a:noFill/>
                </a:ln>
                <a:effectLst/>
                <a:uLnTx/>
                <a:uFillTx/>
                <a:latin typeface="+mj-lt"/>
                <a:ea typeface="Meiryo UI"/>
                <a:cs typeface="+mn-cs"/>
              </a:rPr>
              <a:t>IDS</a:t>
            </a:r>
            <a:r>
              <a:rPr kumimoji="1" lang="ja-JP" altLang="en-US" sz="1600" b="0" i="0" u="none" strike="noStrike" kern="1200" cap="none" spc="0" normalizeH="0" baseline="0" noProof="0" dirty="0">
                <a:ln>
                  <a:noFill/>
                </a:ln>
                <a:effectLst/>
                <a:uLnTx/>
                <a:uFillTx/>
                <a:latin typeface="+mj-lt"/>
                <a:ea typeface="Meiryo UI"/>
                <a:cs typeface="+mn-cs"/>
              </a:rPr>
              <a:t>コネクタをコア技術に</a:t>
            </a:r>
            <a:r>
              <a:rPr kumimoji="1" lang="en-US" altLang="ja-JP" sz="1600" b="0" i="0" u="none" strike="noStrike" kern="1200" cap="none" spc="0" normalizeH="0" baseline="0" noProof="0" dirty="0">
                <a:ln>
                  <a:noFill/>
                </a:ln>
                <a:effectLst/>
                <a:uLnTx/>
                <a:uFillTx/>
                <a:latin typeface="+mj-lt"/>
                <a:ea typeface="Meiryo UI"/>
                <a:cs typeface="+mn-cs"/>
              </a:rPr>
              <a:t>Eclipse</a:t>
            </a:r>
            <a:r>
              <a:rPr kumimoji="1" lang="ja-JP" altLang="en-US" sz="1600" b="0" i="0" u="none" strike="noStrike" kern="1200" cap="none" spc="0" normalizeH="0" baseline="0" noProof="0" dirty="0">
                <a:ln>
                  <a:noFill/>
                </a:ln>
                <a:effectLst/>
                <a:uLnTx/>
                <a:uFillTx/>
                <a:latin typeface="+mj-lt"/>
                <a:ea typeface="Meiryo UI"/>
                <a:cs typeface="+mn-cs"/>
              </a:rPr>
              <a:t>コネクタを開発し、</a:t>
            </a:r>
            <a:endParaRPr kumimoji="1" lang="en-US" altLang="ja-JP" sz="1600" b="0" i="0" u="none" strike="noStrike" kern="1200" cap="none" spc="0" normalizeH="0" baseline="0" noProof="0" dirty="0">
              <a:ln>
                <a:noFill/>
              </a:ln>
              <a:effectLst/>
              <a:uLnTx/>
              <a:uFillTx/>
              <a:latin typeface="+mj-lt"/>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j-lt"/>
                <a:ea typeface="Meiryo UI"/>
              </a:rPr>
              <a:t>　　　　　　　 </a:t>
            </a:r>
            <a:r>
              <a:rPr lang="en-US" altLang="ja-JP" sz="1600" dirty="0">
                <a:latin typeface="+mj-lt"/>
                <a:ea typeface="Meiryo UI"/>
              </a:rPr>
              <a:t> </a:t>
            </a:r>
            <a:r>
              <a:rPr kumimoji="1" lang="en-US" altLang="ja-JP" sz="1600" b="0" i="0" u="none" strike="noStrike" kern="1200" cap="none" spc="0" normalizeH="0" baseline="0" noProof="0" dirty="0">
                <a:ln>
                  <a:noFill/>
                </a:ln>
                <a:effectLst/>
                <a:uLnTx/>
                <a:uFillTx/>
                <a:latin typeface="+mj-lt"/>
                <a:ea typeface="Meiryo UI"/>
                <a:cs typeface="+mn-cs"/>
              </a:rPr>
              <a:t>Catena-X</a:t>
            </a:r>
            <a:r>
              <a:rPr kumimoji="1" lang="ja-JP" altLang="en-US" sz="1600" b="0" i="0" u="none" strike="noStrike" kern="1200" cap="none" spc="0" normalizeH="0" baseline="0" noProof="0" dirty="0">
                <a:ln>
                  <a:noFill/>
                </a:ln>
                <a:effectLst/>
                <a:uLnTx/>
                <a:uFillTx/>
                <a:latin typeface="+mj-lt"/>
                <a:ea typeface="Meiryo UI"/>
                <a:cs typeface="+mn-cs"/>
              </a:rPr>
              <a:t>等のデータスペースで使用</a:t>
            </a:r>
            <a:endParaRPr kumimoji="1" lang="en-US" altLang="ja-JP" sz="1600" b="0" i="0" u="none" strike="noStrike" kern="1200" cap="none" spc="0" normalizeH="0" baseline="0" noProof="0" dirty="0">
              <a:ln>
                <a:noFill/>
              </a:ln>
              <a:effectLst/>
              <a:uLnTx/>
              <a:uFillTx/>
              <a:latin typeface="+mj-lt"/>
              <a:ea typeface="Meiryo UI"/>
              <a:cs typeface="+mn-cs"/>
            </a:endParaRPr>
          </a:p>
        </p:txBody>
      </p:sp>
      <p:sp>
        <p:nvSpPr>
          <p:cNvPr id="91" name="テキスト ボックス 90">
            <a:extLst>
              <a:ext uri="{FF2B5EF4-FFF2-40B4-BE49-F238E27FC236}">
                <a16:creationId xmlns:a16="http://schemas.microsoft.com/office/drawing/2014/main" id="{2858FA87-E1B0-BFDE-BE2E-BCC8D6E43F52}"/>
              </a:ext>
            </a:extLst>
          </p:cNvPr>
          <p:cNvSpPr txBox="1"/>
          <p:nvPr/>
        </p:nvSpPr>
        <p:spPr>
          <a:xfrm>
            <a:off x="338594" y="1271937"/>
            <a:ext cx="11680082"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en-US" altLang="ja-JP" sz="2400" b="0" i="0" u="none" strike="noStrike" kern="1200" cap="none" spc="0" normalizeH="0" baseline="0" noProof="0" dirty="0">
                <a:ln>
                  <a:noFill/>
                </a:ln>
                <a:solidFill>
                  <a:srgbClr val="222222"/>
                </a:solidFill>
                <a:effectLst/>
                <a:uLnTx/>
                <a:uFillTx/>
                <a:latin typeface="Meiryo UI"/>
                <a:ea typeface="Meiryo UI"/>
                <a:cs typeface="+mn-cs"/>
              </a:rPr>
              <a:t>EC</a:t>
            </a: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en-US" altLang="ja-JP" sz="2400" b="0" i="0" u="none" strike="noStrike" kern="1200" cap="none" spc="0" normalizeH="0" baseline="0" noProof="0" dirty="0">
                <a:ln>
                  <a:noFill/>
                </a:ln>
                <a:solidFill>
                  <a:srgbClr val="222222"/>
                </a:solidFill>
                <a:effectLst/>
                <a:uLnTx/>
                <a:uFillTx/>
                <a:latin typeface="Meiryo UI"/>
                <a:ea typeface="Meiryo UI"/>
                <a:cs typeface="+mn-cs"/>
              </a:rPr>
              <a:t>IDSA</a:t>
            </a: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en-US" altLang="ja-JP" sz="2400" b="0" i="0" u="none" strike="noStrike" kern="1200" cap="none" spc="0" normalizeH="0" baseline="0" noProof="0" dirty="0">
                <a:ln>
                  <a:noFill/>
                </a:ln>
                <a:solidFill>
                  <a:srgbClr val="222222"/>
                </a:solidFill>
                <a:effectLst/>
                <a:uLnTx/>
                <a:uFillTx/>
                <a:latin typeface="Meiryo UI"/>
                <a:ea typeface="Meiryo UI"/>
                <a:cs typeface="+mn-cs"/>
              </a:rPr>
              <a:t>Gaia-X</a:t>
            </a: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の</a:t>
            </a:r>
            <a:r>
              <a:rPr lang="ja-JP" altLang="en-US" sz="2400" dirty="0">
                <a:solidFill>
                  <a:srgbClr val="222222"/>
                </a:solidFill>
                <a:latin typeface="Meiryo UI"/>
                <a:ea typeface="Meiryo UI"/>
              </a:rPr>
              <a:t>各組織</a:t>
            </a:r>
            <a:r>
              <a:rPr kumimoji="1" lang="ja-JP" altLang="en-US" sz="2400" b="0" i="0" u="none" strike="noStrike" kern="1200" cap="none" spc="0" normalizeH="0" baseline="0" noProof="0" dirty="0">
                <a:ln>
                  <a:noFill/>
                </a:ln>
                <a:effectLst/>
                <a:uLnTx/>
                <a:uFillTx/>
                <a:latin typeface="Meiryo UI"/>
                <a:ea typeface="Meiryo UI"/>
                <a:cs typeface="+mn-cs"/>
              </a:rPr>
              <a:t>で設計方針を参照し、データスペース間の接続手順を統一</a:t>
            </a:r>
            <a:endParaRPr kumimoji="1" lang="en-US" altLang="ja-JP" sz="2400" b="0" i="0" u="none" strike="noStrike" kern="1200" cap="none" spc="0" normalizeH="0" baseline="0" noProof="0" dirty="0">
              <a:ln>
                <a:noFill/>
              </a:ln>
              <a:effectLst/>
              <a:uLnTx/>
              <a:uFillTx/>
              <a:latin typeface="Meiryo UI"/>
              <a:ea typeface="Meiryo UI"/>
              <a:cs typeface="+mn-cs"/>
            </a:endParaRPr>
          </a:p>
        </p:txBody>
      </p:sp>
      <p:sp>
        <p:nvSpPr>
          <p:cNvPr id="11" name="正方形/長方形 10">
            <a:extLst>
              <a:ext uri="{FF2B5EF4-FFF2-40B4-BE49-F238E27FC236}">
                <a16:creationId xmlns:a16="http://schemas.microsoft.com/office/drawing/2014/main" id="{41BDBA24-1A8A-3FBD-0319-D64E1C519953}"/>
              </a:ext>
            </a:extLst>
          </p:cNvPr>
          <p:cNvSpPr/>
          <p:nvPr/>
        </p:nvSpPr>
        <p:spPr>
          <a:xfrm>
            <a:off x="2945671" y="5886216"/>
            <a:ext cx="2107028" cy="2722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Catena-X</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Omega-X</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など</a:t>
            </a:r>
          </a:p>
        </p:txBody>
      </p:sp>
      <p:cxnSp>
        <p:nvCxnSpPr>
          <p:cNvPr id="13" name="直線矢印コネクタ 12">
            <a:extLst>
              <a:ext uri="{FF2B5EF4-FFF2-40B4-BE49-F238E27FC236}">
                <a16:creationId xmlns:a16="http://schemas.microsoft.com/office/drawing/2014/main" id="{8C95D96D-A138-8104-3B7C-D962CD8BD25A}"/>
              </a:ext>
            </a:extLst>
          </p:cNvPr>
          <p:cNvCxnSpPr>
            <a:cxnSpLocks/>
            <a:stCxn id="55" idx="1"/>
            <a:endCxn id="15" idx="2"/>
          </p:cNvCxnSpPr>
          <p:nvPr/>
        </p:nvCxnSpPr>
        <p:spPr>
          <a:xfrm flipH="1" flipV="1">
            <a:off x="5317944" y="3892039"/>
            <a:ext cx="931925" cy="89524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16588E50-D155-66EC-50DE-ED08F50F6498}"/>
              </a:ext>
            </a:extLst>
          </p:cNvPr>
          <p:cNvCxnSpPr>
            <a:cxnSpLocks/>
            <a:stCxn id="90" idx="1"/>
            <a:endCxn id="16" idx="2"/>
          </p:cNvCxnSpPr>
          <p:nvPr/>
        </p:nvCxnSpPr>
        <p:spPr>
          <a:xfrm flipH="1" flipV="1">
            <a:off x="5288746" y="5349300"/>
            <a:ext cx="967859" cy="542463"/>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右大かっこ 14">
            <a:extLst>
              <a:ext uri="{FF2B5EF4-FFF2-40B4-BE49-F238E27FC236}">
                <a16:creationId xmlns:a16="http://schemas.microsoft.com/office/drawing/2014/main" id="{18BA3398-5B94-B6F2-EDAF-122235C96D88}"/>
              </a:ext>
            </a:extLst>
          </p:cNvPr>
          <p:cNvSpPr/>
          <p:nvPr/>
        </p:nvSpPr>
        <p:spPr>
          <a:xfrm>
            <a:off x="5019727" y="3328121"/>
            <a:ext cx="298217" cy="1127836"/>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23" name="直線矢印コネクタ 22">
            <a:extLst>
              <a:ext uri="{FF2B5EF4-FFF2-40B4-BE49-F238E27FC236}">
                <a16:creationId xmlns:a16="http://schemas.microsoft.com/office/drawing/2014/main" id="{FD3FE112-6A51-3CEB-CFB8-37B9AC1D876D}"/>
              </a:ext>
            </a:extLst>
          </p:cNvPr>
          <p:cNvCxnSpPr>
            <a:cxnSpLocks/>
            <a:stCxn id="2" idx="1"/>
            <a:endCxn id="158" idx="3"/>
          </p:cNvCxnSpPr>
          <p:nvPr/>
        </p:nvCxnSpPr>
        <p:spPr>
          <a:xfrm flipH="1" flipV="1">
            <a:off x="5045260" y="2512652"/>
            <a:ext cx="1214196" cy="1114669"/>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8B953EF3-6312-B410-6378-080DFD7F2883}"/>
              </a:ext>
            </a:extLst>
          </p:cNvPr>
          <p:cNvCxnSpPr>
            <a:cxnSpLocks/>
            <a:stCxn id="2" idx="1"/>
          </p:cNvCxnSpPr>
          <p:nvPr/>
        </p:nvCxnSpPr>
        <p:spPr>
          <a:xfrm flipH="1" flipV="1">
            <a:off x="4814281" y="3012693"/>
            <a:ext cx="1445175" cy="614628"/>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47" name="グループ化 46">
            <a:extLst>
              <a:ext uri="{FF2B5EF4-FFF2-40B4-BE49-F238E27FC236}">
                <a16:creationId xmlns:a16="http://schemas.microsoft.com/office/drawing/2014/main" id="{CBE976F2-5D32-0531-0400-339A76EAD874}"/>
              </a:ext>
            </a:extLst>
          </p:cNvPr>
          <p:cNvGrpSpPr/>
          <p:nvPr/>
        </p:nvGrpSpPr>
        <p:grpSpPr>
          <a:xfrm>
            <a:off x="3696577" y="3086080"/>
            <a:ext cx="653166" cy="282996"/>
            <a:chOff x="7867898" y="2971076"/>
            <a:chExt cx="1433583" cy="350030"/>
          </a:xfrm>
        </p:grpSpPr>
        <p:sp>
          <p:nvSpPr>
            <p:cNvPr id="35" name="矢印: 下 34">
              <a:extLst>
                <a:ext uri="{FF2B5EF4-FFF2-40B4-BE49-F238E27FC236}">
                  <a16:creationId xmlns:a16="http://schemas.microsoft.com/office/drawing/2014/main" id="{703DE95C-FDA6-8568-7BE0-B6963BA36EE3}"/>
                </a:ext>
              </a:extLst>
            </p:cNvPr>
            <p:cNvSpPr/>
            <p:nvPr/>
          </p:nvSpPr>
          <p:spPr>
            <a:xfrm>
              <a:off x="7867898" y="2971076"/>
              <a:ext cx="1433583"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3" name="正方形/長方形 42">
              <a:extLst>
                <a:ext uri="{FF2B5EF4-FFF2-40B4-BE49-F238E27FC236}">
                  <a16:creationId xmlns:a16="http://schemas.microsoft.com/office/drawing/2014/main" id="{CB91DD26-FC33-D18D-263A-255358B2AEB9}"/>
                </a:ext>
              </a:extLst>
            </p:cNvPr>
            <p:cNvSpPr/>
            <p:nvPr/>
          </p:nvSpPr>
          <p:spPr>
            <a:xfrm>
              <a:off x="8219147" y="2980658"/>
              <a:ext cx="731086" cy="273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参照</a:t>
              </a:r>
            </a:p>
          </p:txBody>
        </p:sp>
      </p:grpSp>
      <p:sp>
        <p:nvSpPr>
          <p:cNvPr id="16" name="右大かっこ 15">
            <a:extLst>
              <a:ext uri="{FF2B5EF4-FFF2-40B4-BE49-F238E27FC236}">
                <a16:creationId xmlns:a16="http://schemas.microsoft.com/office/drawing/2014/main" id="{5F84DA77-7324-075D-5B35-E9A74750ECDA}"/>
              </a:ext>
            </a:extLst>
          </p:cNvPr>
          <p:cNvSpPr/>
          <p:nvPr/>
        </p:nvSpPr>
        <p:spPr>
          <a:xfrm>
            <a:off x="5012073" y="4537916"/>
            <a:ext cx="276673" cy="1622768"/>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7" name="グループ化 6">
            <a:extLst>
              <a:ext uri="{FF2B5EF4-FFF2-40B4-BE49-F238E27FC236}">
                <a16:creationId xmlns:a16="http://schemas.microsoft.com/office/drawing/2014/main" id="{4AE74617-996A-E1F6-ABCC-65A4A3FEADCA}"/>
              </a:ext>
            </a:extLst>
          </p:cNvPr>
          <p:cNvGrpSpPr/>
          <p:nvPr/>
        </p:nvGrpSpPr>
        <p:grpSpPr>
          <a:xfrm>
            <a:off x="3703263" y="3471846"/>
            <a:ext cx="653166" cy="282996"/>
            <a:chOff x="7867898" y="2971076"/>
            <a:chExt cx="1433583" cy="350030"/>
          </a:xfrm>
        </p:grpSpPr>
        <p:sp>
          <p:nvSpPr>
            <p:cNvPr id="9" name="矢印: 下 8">
              <a:extLst>
                <a:ext uri="{FF2B5EF4-FFF2-40B4-BE49-F238E27FC236}">
                  <a16:creationId xmlns:a16="http://schemas.microsoft.com/office/drawing/2014/main" id="{D0C35747-E143-E6D4-5594-390E70426C54}"/>
                </a:ext>
              </a:extLst>
            </p:cNvPr>
            <p:cNvSpPr/>
            <p:nvPr/>
          </p:nvSpPr>
          <p:spPr>
            <a:xfrm>
              <a:off x="7867898" y="2971076"/>
              <a:ext cx="1433583"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EA46E376-62FD-698A-705F-1044621EF577}"/>
                </a:ext>
              </a:extLst>
            </p:cNvPr>
            <p:cNvSpPr/>
            <p:nvPr/>
          </p:nvSpPr>
          <p:spPr>
            <a:xfrm>
              <a:off x="8219147" y="2980658"/>
              <a:ext cx="731086" cy="273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参照</a:t>
              </a:r>
            </a:p>
          </p:txBody>
        </p:sp>
      </p:grpSp>
      <p:grpSp>
        <p:nvGrpSpPr>
          <p:cNvPr id="25" name="グループ化 24">
            <a:extLst>
              <a:ext uri="{FF2B5EF4-FFF2-40B4-BE49-F238E27FC236}">
                <a16:creationId xmlns:a16="http://schemas.microsoft.com/office/drawing/2014/main" id="{27CB68E1-C303-6F69-EF44-E4DF9377B4F2}"/>
              </a:ext>
            </a:extLst>
          </p:cNvPr>
          <p:cNvGrpSpPr/>
          <p:nvPr/>
        </p:nvGrpSpPr>
        <p:grpSpPr>
          <a:xfrm>
            <a:off x="3623225" y="4772922"/>
            <a:ext cx="653166" cy="282996"/>
            <a:chOff x="7867898" y="2971076"/>
            <a:chExt cx="1433583" cy="350030"/>
          </a:xfrm>
        </p:grpSpPr>
        <p:sp>
          <p:nvSpPr>
            <p:cNvPr id="26" name="矢印: 下 25">
              <a:extLst>
                <a:ext uri="{FF2B5EF4-FFF2-40B4-BE49-F238E27FC236}">
                  <a16:creationId xmlns:a16="http://schemas.microsoft.com/office/drawing/2014/main" id="{9A14A0E5-6708-5D32-8CB1-DCBCAA860CA7}"/>
                </a:ext>
              </a:extLst>
            </p:cNvPr>
            <p:cNvSpPr/>
            <p:nvPr/>
          </p:nvSpPr>
          <p:spPr>
            <a:xfrm>
              <a:off x="7867898" y="2971076"/>
              <a:ext cx="1433583"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7" name="正方形/長方形 26">
              <a:extLst>
                <a:ext uri="{FF2B5EF4-FFF2-40B4-BE49-F238E27FC236}">
                  <a16:creationId xmlns:a16="http://schemas.microsoft.com/office/drawing/2014/main" id="{B3CA44C9-5945-A7AA-66AF-E7A4EB212099}"/>
                </a:ext>
              </a:extLst>
            </p:cNvPr>
            <p:cNvSpPr/>
            <p:nvPr/>
          </p:nvSpPr>
          <p:spPr>
            <a:xfrm>
              <a:off x="8219146" y="2980658"/>
              <a:ext cx="731086" cy="273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参照</a:t>
              </a:r>
            </a:p>
          </p:txBody>
        </p:sp>
      </p:grpSp>
      <p:grpSp>
        <p:nvGrpSpPr>
          <p:cNvPr id="28" name="グループ化 27">
            <a:extLst>
              <a:ext uri="{FF2B5EF4-FFF2-40B4-BE49-F238E27FC236}">
                <a16:creationId xmlns:a16="http://schemas.microsoft.com/office/drawing/2014/main" id="{D18BF2D8-BFFD-F4FF-95F7-51D6173673AA}"/>
              </a:ext>
            </a:extLst>
          </p:cNvPr>
          <p:cNvGrpSpPr/>
          <p:nvPr/>
        </p:nvGrpSpPr>
        <p:grpSpPr>
          <a:xfrm>
            <a:off x="3629832" y="5254320"/>
            <a:ext cx="653166" cy="282996"/>
            <a:chOff x="7867898" y="2971076"/>
            <a:chExt cx="1433583" cy="350030"/>
          </a:xfrm>
        </p:grpSpPr>
        <p:sp>
          <p:nvSpPr>
            <p:cNvPr id="29" name="矢印: 下 28">
              <a:extLst>
                <a:ext uri="{FF2B5EF4-FFF2-40B4-BE49-F238E27FC236}">
                  <a16:creationId xmlns:a16="http://schemas.microsoft.com/office/drawing/2014/main" id="{247484F2-55F2-3F55-F7D9-BA149E5D6ACB}"/>
                </a:ext>
              </a:extLst>
            </p:cNvPr>
            <p:cNvSpPr/>
            <p:nvPr/>
          </p:nvSpPr>
          <p:spPr>
            <a:xfrm>
              <a:off x="7867898" y="2971076"/>
              <a:ext cx="1433583"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0" name="正方形/長方形 29">
              <a:extLst>
                <a:ext uri="{FF2B5EF4-FFF2-40B4-BE49-F238E27FC236}">
                  <a16:creationId xmlns:a16="http://schemas.microsoft.com/office/drawing/2014/main" id="{7A4D90BD-B42D-4DC6-0B7D-C2ED593BC7DB}"/>
                </a:ext>
              </a:extLst>
            </p:cNvPr>
            <p:cNvSpPr/>
            <p:nvPr/>
          </p:nvSpPr>
          <p:spPr>
            <a:xfrm>
              <a:off x="8219147" y="2980658"/>
              <a:ext cx="731086" cy="273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参照</a:t>
              </a:r>
            </a:p>
          </p:txBody>
        </p:sp>
      </p:grpSp>
      <p:sp>
        <p:nvSpPr>
          <p:cNvPr id="17" name="正方形/長方形 16">
            <a:extLst>
              <a:ext uri="{FF2B5EF4-FFF2-40B4-BE49-F238E27FC236}">
                <a16:creationId xmlns:a16="http://schemas.microsoft.com/office/drawing/2014/main" id="{8E7FB4B2-B36C-FEDA-9081-0563B398D9D9}"/>
              </a:ext>
            </a:extLst>
          </p:cNvPr>
          <p:cNvSpPr/>
          <p:nvPr/>
        </p:nvSpPr>
        <p:spPr>
          <a:xfrm>
            <a:off x="334963" y="6208803"/>
            <a:ext cx="1462558" cy="51678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a:ea typeface="Meiryo UI"/>
                <a:cs typeface="+mn-cs"/>
              </a:rPr>
              <a:t>デジタル基盤</a:t>
            </a:r>
          </a:p>
        </p:txBody>
      </p:sp>
      <p:sp>
        <p:nvSpPr>
          <p:cNvPr id="2" name="テキスト ボックス 1">
            <a:extLst>
              <a:ext uri="{FF2B5EF4-FFF2-40B4-BE49-F238E27FC236}">
                <a16:creationId xmlns:a16="http://schemas.microsoft.com/office/drawing/2014/main" id="{8689696E-D3DB-19C9-680D-9EB3676DCF6D}"/>
              </a:ext>
            </a:extLst>
          </p:cNvPr>
          <p:cNvSpPr txBox="1"/>
          <p:nvPr/>
        </p:nvSpPr>
        <p:spPr>
          <a:xfrm>
            <a:off x="6259456" y="2934823"/>
            <a:ext cx="5753260" cy="1384995"/>
          </a:xfrm>
          <a:prstGeom prst="rect">
            <a:avLst/>
          </a:prstGeom>
          <a:noFill/>
          <a:ln w="38100">
            <a:solidFill>
              <a:srgbClr val="3F6E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j-lt"/>
                <a:ea typeface="Meiryo UI"/>
                <a:cs typeface="+mn-cs"/>
              </a:rPr>
              <a:t>      欧州委員会（</a:t>
            </a:r>
            <a:r>
              <a:rPr kumimoji="1" lang="en-US" altLang="ja-JP" sz="2000" b="1" i="0" u="none" strike="noStrike" kern="1200" cap="none" spc="0" normalizeH="0" baseline="0" noProof="0" dirty="0">
                <a:ln>
                  <a:noFill/>
                </a:ln>
                <a:effectLst/>
                <a:uLnTx/>
                <a:uFillTx/>
                <a:latin typeface="+mj-lt"/>
                <a:ea typeface="Meiryo UI"/>
                <a:cs typeface="+mn-cs"/>
              </a:rPr>
              <a:t>EC</a:t>
            </a:r>
            <a:r>
              <a:rPr kumimoji="1" lang="ja-JP" altLang="en-US" sz="2000" b="1" i="0" u="none" strike="noStrike" kern="1200" cap="none" spc="0" normalizeH="0" baseline="0" noProof="0" dirty="0">
                <a:ln>
                  <a:noFill/>
                </a:ln>
                <a:effectLst/>
                <a:uLnTx/>
                <a:uFillTx/>
                <a:latin typeface="+mj-lt"/>
                <a:ea typeface="Meiryo UI"/>
                <a:cs typeface="+mn-cs"/>
              </a:rPr>
              <a:t>）</a:t>
            </a:r>
            <a:endParaRPr kumimoji="1" lang="en-US" altLang="ja-JP" sz="2000" b="1" i="0" u="none" strike="noStrike" kern="1200" cap="none" spc="0" normalizeH="0" baseline="0" noProof="0" dirty="0">
              <a:ln>
                <a:noFill/>
              </a:ln>
              <a:effectLst/>
              <a:uLnTx/>
              <a:uFillTx/>
              <a:latin typeface="+mj-lt"/>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a:t>
            </a:r>
            <a:r>
              <a:rPr kumimoji="1" lang="en-US" altLang="ja-JP" sz="1600" b="0" i="0" u="none" strike="noStrike" kern="1200" cap="none" spc="0" normalizeH="0" baseline="0" noProof="0" dirty="0">
                <a:ln>
                  <a:noFill/>
                </a:ln>
                <a:effectLst/>
                <a:uLnTx/>
                <a:uFillTx/>
                <a:latin typeface="+mn-ea"/>
                <a:cs typeface="+mn-cs"/>
              </a:rPr>
              <a:t>2018</a:t>
            </a:r>
            <a:r>
              <a:rPr kumimoji="1" lang="ja-JP" altLang="en-US" sz="1600" b="0" i="0" u="none" strike="noStrike" kern="1200" cap="none" spc="0" normalizeH="0" baseline="0" noProof="0" dirty="0">
                <a:ln>
                  <a:noFill/>
                </a:ln>
                <a:effectLst/>
                <a:uLnTx/>
                <a:uFillTx/>
                <a:latin typeface="+mn-ea"/>
                <a:cs typeface="+mn-cs"/>
              </a:rPr>
              <a:t>年　一般データ保護規則（</a:t>
            </a:r>
            <a:r>
              <a:rPr kumimoji="1" lang="en-US" altLang="ja-JP" sz="1600" b="0" i="0" u="none" strike="noStrike" kern="1200" cap="none" spc="0" normalizeH="0" baseline="0" noProof="0" dirty="0">
                <a:ln>
                  <a:noFill/>
                </a:ln>
                <a:effectLst/>
                <a:uLnTx/>
                <a:uFillTx/>
                <a:latin typeface="+mn-ea"/>
                <a:cs typeface="+mn-cs"/>
              </a:rPr>
              <a:t>GDPR</a:t>
            </a:r>
            <a:r>
              <a:rPr kumimoji="1" lang="ja-JP" altLang="en-US" sz="1600" b="0" i="0" u="none" strike="noStrike" kern="1200" cap="none" spc="0" normalizeH="0" baseline="0" noProof="0" dirty="0">
                <a:ln>
                  <a:noFill/>
                </a:ln>
                <a:effectLst/>
                <a:uLnTx/>
                <a:uFillTx/>
                <a:latin typeface="+mn-ea"/>
                <a:cs typeface="+mn-cs"/>
              </a:rPr>
              <a:t>）施行</a:t>
            </a:r>
            <a:endParaRPr kumimoji="1" lang="en-US" altLang="ja-JP" sz="16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a:t>
            </a:r>
            <a:r>
              <a:rPr kumimoji="1" lang="en-US" altLang="ja-JP" sz="1600" b="0" i="0" u="none" strike="noStrike" kern="1200" cap="none" spc="0" normalizeH="0" baseline="0" noProof="0" dirty="0">
                <a:ln>
                  <a:noFill/>
                </a:ln>
                <a:effectLst/>
                <a:uLnTx/>
                <a:uFillTx/>
                <a:latin typeface="+mn-ea"/>
                <a:cs typeface="+mn-cs"/>
              </a:rPr>
              <a:t>2020</a:t>
            </a:r>
            <a:r>
              <a:rPr kumimoji="1" lang="ja-JP" altLang="en-US" sz="1600" b="0" i="0" u="none" strike="noStrike" kern="1200" cap="none" spc="0" normalizeH="0" baseline="0" noProof="0" dirty="0">
                <a:ln>
                  <a:noFill/>
                </a:ln>
                <a:effectLst/>
                <a:uLnTx/>
                <a:uFillTx/>
                <a:latin typeface="+mn-ea"/>
                <a:cs typeface="+mn-cs"/>
              </a:rPr>
              <a:t>年　「欧州データ戦略」を発表</a:t>
            </a:r>
            <a:endParaRPr kumimoji="1" lang="en-US" altLang="ja-JP" sz="16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「欧州データスペース（</a:t>
            </a:r>
            <a:r>
              <a:rPr kumimoji="1" lang="en-US" altLang="ja-JP" sz="1600" b="0" i="0" u="none" strike="noStrike" kern="1200" cap="none" spc="0" normalizeH="0" baseline="0" noProof="0" dirty="0">
                <a:ln>
                  <a:noFill/>
                </a:ln>
                <a:effectLst/>
                <a:uLnTx/>
                <a:uFillTx/>
                <a:latin typeface="+mn-ea"/>
                <a:cs typeface="+mn-cs"/>
              </a:rPr>
              <a:t>European Data Spaces</a:t>
            </a:r>
            <a:r>
              <a:rPr kumimoji="1" lang="ja-JP" altLang="en-US" sz="1600" b="0" i="0" u="none" strike="noStrike" kern="1200" cap="none" spc="0" normalizeH="0" baseline="0" noProof="0" dirty="0">
                <a:ln>
                  <a:noFill/>
                </a:ln>
                <a:effectLst/>
                <a:uLnTx/>
                <a:uFillTx/>
                <a:latin typeface="+mn-ea"/>
                <a:cs typeface="+mn-cs"/>
              </a:rPr>
              <a:t>）」の</a:t>
            </a:r>
            <a:endParaRPr kumimoji="1" lang="en-US" altLang="ja-JP" sz="16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n-ea"/>
              </a:rPr>
              <a:t>    </a:t>
            </a:r>
            <a:r>
              <a:rPr kumimoji="1" lang="ja-JP" altLang="en-US" sz="1600" b="0" i="0" u="none" strike="noStrike" kern="1200" cap="none" spc="0" normalizeH="0" baseline="0" noProof="0" dirty="0">
                <a:ln>
                  <a:noFill/>
                </a:ln>
                <a:effectLst/>
                <a:uLnTx/>
                <a:uFillTx/>
                <a:latin typeface="+mn-ea"/>
                <a:cs typeface="+mn-cs"/>
              </a:rPr>
              <a:t>構築により、産業用データの有効活用を通じて</a:t>
            </a:r>
            <a:r>
              <a:rPr kumimoji="1" lang="en-US" altLang="ja-JP" sz="1600" b="0" i="0" u="none" strike="noStrike" kern="1200" cap="none" spc="0" normalizeH="0" baseline="0" noProof="0" dirty="0">
                <a:ln>
                  <a:noFill/>
                </a:ln>
                <a:effectLst/>
                <a:uLnTx/>
                <a:uFillTx/>
                <a:latin typeface="+mn-ea"/>
                <a:cs typeface="+mn-cs"/>
              </a:rPr>
              <a:t>EU</a:t>
            </a:r>
            <a:r>
              <a:rPr kumimoji="1" lang="ja-JP" altLang="en-US" sz="1600" b="0" i="0" u="none" strike="noStrike" kern="1200" cap="none" spc="0" normalizeH="0" baseline="0" noProof="0" dirty="0">
                <a:ln>
                  <a:noFill/>
                </a:ln>
                <a:effectLst/>
                <a:uLnTx/>
                <a:uFillTx/>
                <a:latin typeface="+mn-ea"/>
                <a:cs typeface="+mn-cs"/>
              </a:rPr>
              <a:t>発展を目指す</a:t>
            </a:r>
            <a:endParaRPr kumimoji="1" lang="en-US" altLang="ja-JP" sz="1600" b="0" i="0" u="none" strike="noStrike" kern="1200" cap="none" spc="0" normalizeH="0" baseline="0" noProof="0" dirty="0">
              <a:ln>
                <a:noFill/>
              </a:ln>
              <a:effectLst/>
              <a:uLnTx/>
              <a:uFillTx/>
              <a:latin typeface="+mn-ea"/>
              <a:cs typeface="+mn-cs"/>
            </a:endParaRPr>
          </a:p>
        </p:txBody>
      </p:sp>
      <p:sp>
        <p:nvSpPr>
          <p:cNvPr id="33" name="テキスト ボックス 32">
            <a:extLst>
              <a:ext uri="{FF2B5EF4-FFF2-40B4-BE49-F238E27FC236}">
                <a16:creationId xmlns:a16="http://schemas.microsoft.com/office/drawing/2014/main" id="{5839268B-804C-6879-2705-15F6AD5A04A8}"/>
              </a:ext>
            </a:extLst>
          </p:cNvPr>
          <p:cNvSpPr txBox="1"/>
          <p:nvPr/>
        </p:nvSpPr>
        <p:spPr>
          <a:xfrm>
            <a:off x="7293360" y="6549380"/>
            <a:ext cx="428549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j-lt"/>
                <a:ea typeface="Meiryo UI"/>
                <a:cs typeface="+mn-cs"/>
              </a:rPr>
              <a:t>※</a:t>
            </a:r>
            <a:r>
              <a:rPr kumimoji="1" lang="ja-JP" altLang="en-US" sz="1200" b="0" i="0" u="none" strike="noStrike" kern="1200" cap="none" spc="0" normalizeH="0" baseline="0" noProof="0" dirty="0">
                <a:ln>
                  <a:noFill/>
                </a:ln>
                <a:effectLst/>
                <a:uLnTx/>
                <a:uFillTx/>
                <a:latin typeface="+mj-lt"/>
                <a:ea typeface="Meiryo UI"/>
                <a:cs typeface="+mn-cs"/>
              </a:rPr>
              <a:t>コネクタ：データスペース間でデータ連携を行う仕組み</a:t>
            </a:r>
          </a:p>
        </p:txBody>
      </p:sp>
      <p:sp>
        <p:nvSpPr>
          <p:cNvPr id="34" name="スライド番号プレースホルダー 1">
            <a:extLst>
              <a:ext uri="{FF2B5EF4-FFF2-40B4-BE49-F238E27FC236}">
                <a16:creationId xmlns:a16="http://schemas.microsoft.com/office/drawing/2014/main" id="{7881A36D-F29F-9460-4EED-BC5745AF7CB1}"/>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12</a:t>
            </a:fld>
            <a:endParaRPr lang="ja-JP" altLang="en-US" dirty="0"/>
          </a:p>
        </p:txBody>
      </p:sp>
      <p:sp>
        <p:nvSpPr>
          <p:cNvPr id="45" name="テキスト ボックス 44">
            <a:extLst>
              <a:ext uri="{FF2B5EF4-FFF2-40B4-BE49-F238E27FC236}">
                <a16:creationId xmlns:a16="http://schemas.microsoft.com/office/drawing/2014/main" id="{D383C008-FFA3-7DC3-806F-0BB10B7EA321}"/>
              </a:ext>
            </a:extLst>
          </p:cNvPr>
          <p:cNvSpPr txBox="1"/>
          <p:nvPr/>
        </p:nvSpPr>
        <p:spPr>
          <a:xfrm>
            <a:off x="6259456" y="1926871"/>
            <a:ext cx="5729215" cy="892552"/>
          </a:xfrm>
          <a:prstGeom prst="rect">
            <a:avLst/>
          </a:prstGeom>
          <a:noFill/>
          <a:ln w="38100">
            <a:solidFill>
              <a:srgbClr val="3F6E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mj-lt"/>
                <a:ea typeface="Meiryo UI"/>
                <a:cs typeface="+mn-cs"/>
              </a:rPr>
              <a:t>     DSSC</a:t>
            </a:r>
            <a:r>
              <a:rPr kumimoji="1" lang="en-US" altLang="ja-JP" sz="1600" b="1" i="0" u="none" strike="noStrike" kern="1200" cap="none" spc="0" normalizeH="0" baseline="0" noProof="0" dirty="0">
                <a:ln>
                  <a:noFill/>
                </a:ln>
                <a:effectLst/>
                <a:uLnTx/>
                <a:uFillTx/>
                <a:latin typeface="+mj-lt"/>
                <a:ea typeface="Meiryo UI"/>
                <a:cs typeface="+mn-cs"/>
              </a:rPr>
              <a:t>(</a:t>
            </a:r>
            <a:r>
              <a:rPr kumimoji="1" lang="en-US" altLang="ja-JP" sz="1600" b="1" i="0" u="none" strike="noStrike" kern="1200" cap="none" spc="0" normalizeH="0" baseline="0" noProof="0" dirty="0">
                <a:ln>
                  <a:noFill/>
                </a:ln>
                <a:effectLst/>
                <a:uLnTx/>
                <a:uFillTx/>
                <a:latin typeface="Meiryo UI"/>
                <a:ea typeface="Meiryo UI"/>
                <a:cs typeface="+mn-cs"/>
              </a:rPr>
              <a:t>Data Spaces Support Centre</a:t>
            </a:r>
            <a:r>
              <a:rPr kumimoji="1" lang="en-US" altLang="ja-JP" sz="1600" b="1" i="0" u="none" strike="noStrike" kern="1200" cap="none" spc="0" normalizeH="0" baseline="0" noProof="0" dirty="0">
                <a:ln>
                  <a:noFill/>
                </a:ln>
                <a:effectLst/>
                <a:uLnTx/>
                <a:uFillTx/>
                <a:latin typeface="+mj-lt"/>
                <a:ea typeface="Meiryo 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eiryo UI"/>
              </a:rPr>
              <a:t>  </a:t>
            </a:r>
            <a:r>
              <a:rPr kumimoji="1" lang="ja-JP" altLang="en-US" sz="1600" b="0" i="0" u="none" strike="noStrike" kern="1200" cap="none" spc="0" normalizeH="0" baseline="0" noProof="0" dirty="0">
                <a:ln>
                  <a:noFill/>
                </a:ln>
                <a:effectLst/>
                <a:uLnTx/>
                <a:uFillTx/>
                <a:latin typeface="Meiryo UI"/>
                <a:ea typeface="Meiryo UI"/>
                <a:cs typeface="+mn-cs"/>
              </a:rPr>
              <a:t>レイヤ縦断でデータスペース参加者の支援を行う組織</a:t>
            </a:r>
            <a:endParaRPr kumimoji="1" lang="en-US" altLang="ja-JP" sz="1600" b="0" i="0" u="none" strike="noStrike" kern="1200" cap="none" spc="0" normalizeH="0" baseline="0" noProof="0" dirty="0">
              <a:ln>
                <a:noFill/>
              </a:ln>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cs typeface="+mn-cs"/>
              </a:rPr>
              <a:t>（</a:t>
            </a:r>
            <a:r>
              <a:rPr kumimoji="1" lang="en-US" altLang="ja-JP" sz="1600" b="0" i="0" u="none" strike="noStrike" kern="1200" cap="none" spc="0" normalizeH="0" baseline="0" noProof="0" dirty="0">
                <a:ln>
                  <a:noFill/>
                </a:ln>
                <a:effectLst/>
                <a:uLnTx/>
                <a:uFillTx/>
                <a:latin typeface="Meiryo UI"/>
                <a:ea typeface="Meiryo UI"/>
                <a:cs typeface="+mn-cs"/>
              </a:rPr>
              <a:t>EU</a:t>
            </a:r>
            <a:r>
              <a:rPr kumimoji="1" lang="ja-JP" altLang="en-US" sz="1600" b="0" i="0" u="none" strike="noStrike" kern="1200" cap="none" spc="0" normalizeH="0" baseline="0" noProof="0" dirty="0">
                <a:ln>
                  <a:noFill/>
                </a:ln>
                <a:effectLst/>
                <a:uLnTx/>
                <a:uFillTx/>
                <a:latin typeface="Meiryo UI"/>
                <a:ea typeface="Meiryo UI"/>
                <a:cs typeface="+mn-cs"/>
              </a:rPr>
              <a:t>、</a:t>
            </a:r>
            <a:r>
              <a:rPr kumimoji="1" lang="en-US" altLang="ja-JP" sz="1600" b="0" i="0" u="none" strike="noStrike" kern="1200" cap="none" spc="0" normalizeH="0" baseline="0" noProof="0" dirty="0">
                <a:ln>
                  <a:noFill/>
                </a:ln>
                <a:effectLst/>
                <a:uLnTx/>
                <a:uFillTx/>
                <a:latin typeface="Meiryo UI"/>
                <a:ea typeface="Meiryo UI"/>
                <a:cs typeface="+mn-cs"/>
              </a:rPr>
              <a:t>ISDA</a:t>
            </a:r>
            <a:r>
              <a:rPr kumimoji="1" lang="ja-JP" altLang="en-US" sz="1600" b="0" i="0" u="none" strike="noStrike" kern="1200" cap="none" spc="0" normalizeH="0" baseline="0" noProof="0" dirty="0">
                <a:ln>
                  <a:noFill/>
                </a:ln>
                <a:effectLst/>
                <a:uLnTx/>
                <a:uFillTx/>
                <a:latin typeface="Meiryo UI"/>
                <a:ea typeface="Meiryo UI"/>
                <a:cs typeface="+mn-cs"/>
              </a:rPr>
              <a:t>、</a:t>
            </a:r>
            <a:r>
              <a:rPr kumimoji="1" lang="en-US" altLang="ja-JP" sz="1600" b="0" i="0" u="none" strike="noStrike" kern="1200" cap="none" spc="0" normalizeH="0" baseline="0" noProof="0" dirty="0">
                <a:ln>
                  <a:noFill/>
                </a:ln>
                <a:effectLst/>
                <a:uLnTx/>
                <a:uFillTx/>
                <a:latin typeface="Meiryo UI"/>
                <a:ea typeface="Meiryo UI"/>
                <a:cs typeface="+mn-cs"/>
              </a:rPr>
              <a:t>Gaia-X</a:t>
            </a:r>
            <a:r>
              <a:rPr kumimoji="1" lang="ja-JP" altLang="en-US" sz="1600" b="0" i="0" u="none" strike="noStrike" kern="1200" cap="none" spc="0" normalizeH="0" baseline="0" noProof="0" dirty="0">
                <a:ln>
                  <a:noFill/>
                </a:ln>
                <a:effectLst/>
                <a:uLnTx/>
                <a:uFillTx/>
                <a:latin typeface="Meiryo UI"/>
                <a:ea typeface="Meiryo UI"/>
                <a:cs typeface="+mn-cs"/>
              </a:rPr>
              <a:t> 、</a:t>
            </a:r>
            <a:r>
              <a:rPr kumimoji="1" lang="en-US" altLang="ja-JP" sz="1600" b="0" i="0" u="none" strike="noStrike" kern="1200" cap="none" spc="0" normalizeH="0" baseline="0" noProof="0" dirty="0">
                <a:ln>
                  <a:noFill/>
                </a:ln>
                <a:effectLst/>
                <a:uLnTx/>
                <a:uFillTx/>
                <a:latin typeface="Meiryo UI"/>
                <a:ea typeface="Meiryo UI"/>
                <a:cs typeface="+mn-cs"/>
              </a:rPr>
              <a:t>FIWARE</a:t>
            </a:r>
            <a:r>
              <a:rPr kumimoji="1" lang="ja-JP" altLang="en-US" sz="1600" b="0" i="0" u="none" strike="noStrike" kern="1200" cap="none" spc="0" normalizeH="0" baseline="0" noProof="0" dirty="0">
                <a:ln>
                  <a:noFill/>
                </a:ln>
                <a:effectLst/>
                <a:uLnTx/>
                <a:uFillTx/>
                <a:latin typeface="Meiryo UI"/>
                <a:ea typeface="Meiryo UI"/>
                <a:cs typeface="+mn-cs"/>
              </a:rPr>
              <a:t>が共同出資</a:t>
            </a:r>
            <a:r>
              <a:rPr kumimoji="1" lang="en-US" altLang="ja-JP" sz="1600" b="0" i="0" u="none" strike="noStrike" kern="1200" cap="none" spc="0" normalizeH="0" baseline="0" noProof="0" dirty="0">
                <a:ln>
                  <a:noFill/>
                </a:ln>
                <a:effectLst/>
                <a:uLnTx/>
                <a:uFillTx/>
                <a:latin typeface="Meiryo UI"/>
                <a:ea typeface="Meiryo UI"/>
                <a:cs typeface="+mn-cs"/>
              </a:rPr>
              <a:t>) </a:t>
            </a:r>
            <a:endParaRPr kumimoji="1" lang="en-US" altLang="ja-JP" sz="1600" b="0" i="0" u="none" strike="noStrike" kern="1200" cap="none" spc="0" normalizeH="0" baseline="0" noProof="0" dirty="0">
              <a:ln>
                <a:noFill/>
              </a:ln>
              <a:effectLst/>
              <a:uLnTx/>
              <a:uFillTx/>
              <a:latin typeface="+mn-ea"/>
              <a:cs typeface="+mn-cs"/>
            </a:endParaRPr>
          </a:p>
        </p:txBody>
      </p:sp>
      <p:cxnSp>
        <p:nvCxnSpPr>
          <p:cNvPr id="46" name="直線矢印コネクタ 45">
            <a:extLst>
              <a:ext uri="{FF2B5EF4-FFF2-40B4-BE49-F238E27FC236}">
                <a16:creationId xmlns:a16="http://schemas.microsoft.com/office/drawing/2014/main" id="{AFE8C9CE-E6C9-3DC8-C3BD-888244B5DAC1}"/>
              </a:ext>
            </a:extLst>
          </p:cNvPr>
          <p:cNvCxnSpPr>
            <a:cxnSpLocks/>
            <a:stCxn id="45" idx="1"/>
          </p:cNvCxnSpPr>
          <p:nvPr/>
        </p:nvCxnSpPr>
        <p:spPr>
          <a:xfrm flipH="1">
            <a:off x="5932544" y="2373147"/>
            <a:ext cx="326912" cy="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0" name="グループ化 59">
            <a:extLst>
              <a:ext uri="{FF2B5EF4-FFF2-40B4-BE49-F238E27FC236}">
                <a16:creationId xmlns:a16="http://schemas.microsoft.com/office/drawing/2014/main" id="{EDB5CB2C-D043-CAD0-2BF7-0CC794BBF2D8}"/>
              </a:ext>
            </a:extLst>
          </p:cNvPr>
          <p:cNvGrpSpPr/>
          <p:nvPr/>
        </p:nvGrpSpPr>
        <p:grpSpPr>
          <a:xfrm>
            <a:off x="3301568" y="5636646"/>
            <a:ext cx="1406039" cy="282996"/>
            <a:chOff x="7381133" y="2971076"/>
            <a:chExt cx="3086004" cy="350030"/>
          </a:xfrm>
        </p:grpSpPr>
        <p:sp>
          <p:nvSpPr>
            <p:cNvPr id="61" name="矢印: 下 60">
              <a:extLst>
                <a:ext uri="{FF2B5EF4-FFF2-40B4-BE49-F238E27FC236}">
                  <a16:creationId xmlns:a16="http://schemas.microsoft.com/office/drawing/2014/main" id="{444F9D05-2C69-8D7F-04C3-31FA3DC0A54A}"/>
                </a:ext>
              </a:extLst>
            </p:cNvPr>
            <p:cNvSpPr/>
            <p:nvPr/>
          </p:nvSpPr>
          <p:spPr>
            <a:xfrm>
              <a:off x="7381133" y="2971076"/>
              <a:ext cx="3086004"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2" name="正方形/長方形 61">
              <a:extLst>
                <a:ext uri="{FF2B5EF4-FFF2-40B4-BE49-F238E27FC236}">
                  <a16:creationId xmlns:a16="http://schemas.microsoft.com/office/drawing/2014/main" id="{39BCE75C-295E-F124-9AC7-0CC835037543}"/>
                </a:ext>
              </a:extLst>
            </p:cNvPr>
            <p:cNvSpPr/>
            <p:nvPr/>
          </p:nvSpPr>
          <p:spPr>
            <a:xfrm>
              <a:off x="8219144" y="2980659"/>
              <a:ext cx="1455823" cy="336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コネクタ使用</a:t>
              </a:r>
            </a:p>
          </p:txBody>
        </p:sp>
      </p:grpSp>
      <p:pic>
        <p:nvPicPr>
          <p:cNvPr id="76" name="Picture 2" descr="EU 旗 欧州連合 vector de Stock | Adobe Stock">
            <a:extLst>
              <a:ext uri="{FF2B5EF4-FFF2-40B4-BE49-F238E27FC236}">
                <a16:creationId xmlns:a16="http://schemas.microsoft.com/office/drawing/2014/main" id="{7D0B79A8-CDC3-4A4C-A1E4-E9AB88A469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556" b="90000" l="5709" r="92265">
                        <a14:foregroundMark x1="8471" y1="11389" x2="8471" y2="11389"/>
                        <a14:foregroundMark x1="45488" y1="6111" x2="45488" y2="6111"/>
                        <a14:foregroundMark x1="92449" y1="53333" x2="92449" y2="53333"/>
                        <a14:foregroundMark x1="5709" y1="89722" x2="5709" y2="89722"/>
                      </a14:backgroundRemoval>
                    </a14:imgEffect>
                  </a14:imgLayer>
                </a14:imgProps>
              </a:ext>
              <a:ext uri="{28A0092B-C50C-407E-A947-70E740481C1C}">
                <a14:useLocalDpi xmlns:a14="http://schemas.microsoft.com/office/drawing/2010/main" val="0"/>
              </a:ext>
            </a:extLst>
          </a:blip>
          <a:srcRect/>
          <a:stretch>
            <a:fillRect/>
          </a:stretch>
        </p:blipFill>
        <p:spPr bwMode="auto">
          <a:xfrm>
            <a:off x="6316425" y="2998117"/>
            <a:ext cx="514869" cy="341349"/>
          </a:xfrm>
          <a:prstGeom prst="rect">
            <a:avLst/>
          </a:prstGeom>
          <a:noFill/>
          <a:extLst>
            <a:ext uri="{909E8E84-426E-40DD-AFC4-6F175D3DCCD1}">
              <a14:hiddenFill xmlns:a14="http://schemas.microsoft.com/office/drawing/2010/main">
                <a:solidFill>
                  <a:srgbClr val="FFFFFF"/>
                </a:solidFill>
              </a14:hiddenFill>
            </a:ext>
          </a:extLst>
        </p:spPr>
      </p:pic>
      <p:pic>
        <p:nvPicPr>
          <p:cNvPr id="92" name="図 91">
            <a:extLst>
              <a:ext uri="{FF2B5EF4-FFF2-40B4-BE49-F238E27FC236}">
                <a16:creationId xmlns:a16="http://schemas.microsoft.com/office/drawing/2014/main" id="{F99836FB-28D1-56EE-340A-B69CF494D1FB}"/>
              </a:ext>
            </a:extLst>
          </p:cNvPr>
          <p:cNvPicPr>
            <a:picLocks noChangeAspect="1"/>
          </p:cNvPicPr>
          <p:nvPr/>
        </p:nvPicPr>
        <p:blipFill>
          <a:blip r:embed="rId5"/>
          <a:stretch>
            <a:fillRect/>
          </a:stretch>
        </p:blipFill>
        <p:spPr>
          <a:xfrm>
            <a:off x="6362850" y="1993975"/>
            <a:ext cx="376258" cy="299638"/>
          </a:xfrm>
          <a:prstGeom prst="rect">
            <a:avLst/>
          </a:prstGeom>
        </p:spPr>
      </p:pic>
      <p:pic>
        <p:nvPicPr>
          <p:cNvPr id="94" name="図 93">
            <a:extLst>
              <a:ext uri="{FF2B5EF4-FFF2-40B4-BE49-F238E27FC236}">
                <a16:creationId xmlns:a16="http://schemas.microsoft.com/office/drawing/2014/main" id="{1A80DF2C-F41E-4C3F-5049-85163DBC7619}"/>
              </a:ext>
            </a:extLst>
          </p:cNvPr>
          <p:cNvPicPr>
            <a:picLocks noChangeAspect="1"/>
          </p:cNvPicPr>
          <p:nvPr/>
        </p:nvPicPr>
        <p:blipFill>
          <a:blip r:embed="rId6"/>
          <a:stretch>
            <a:fillRect/>
          </a:stretch>
        </p:blipFill>
        <p:spPr>
          <a:xfrm>
            <a:off x="6322499" y="4494837"/>
            <a:ext cx="914119" cy="305852"/>
          </a:xfrm>
          <a:prstGeom prst="rect">
            <a:avLst/>
          </a:prstGeom>
        </p:spPr>
      </p:pic>
      <p:pic>
        <p:nvPicPr>
          <p:cNvPr id="96" name="図 95">
            <a:extLst>
              <a:ext uri="{FF2B5EF4-FFF2-40B4-BE49-F238E27FC236}">
                <a16:creationId xmlns:a16="http://schemas.microsoft.com/office/drawing/2014/main" id="{8023A6B2-F37D-4C4A-0011-E817EFC40FB0}"/>
              </a:ext>
            </a:extLst>
          </p:cNvPr>
          <p:cNvPicPr>
            <a:picLocks noChangeAspect="1"/>
          </p:cNvPicPr>
          <p:nvPr/>
        </p:nvPicPr>
        <p:blipFill>
          <a:blip r:embed="rId7"/>
          <a:stretch>
            <a:fillRect/>
          </a:stretch>
        </p:blipFill>
        <p:spPr>
          <a:xfrm>
            <a:off x="6697648" y="4765185"/>
            <a:ext cx="534321" cy="305852"/>
          </a:xfrm>
          <a:prstGeom prst="rect">
            <a:avLst/>
          </a:prstGeom>
        </p:spPr>
      </p:pic>
    </p:spTree>
    <p:extLst>
      <p:ext uri="{BB962C8B-B14F-4D97-AF65-F5344CB8AC3E}">
        <p14:creationId xmlns:p14="http://schemas.microsoft.com/office/powerpoint/2010/main" val="17454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69638B4-CACF-DB43-1D49-D802E224F441}"/>
              </a:ext>
            </a:extLst>
          </p:cNvPr>
          <p:cNvSpPr>
            <a:spLocks noGrp="1"/>
          </p:cNvSpPr>
          <p:nvPr>
            <p:ph type="title"/>
          </p:nvPr>
        </p:nvSpPr>
        <p:spPr>
          <a:xfrm>
            <a:off x="671342" y="215139"/>
            <a:ext cx="10004278" cy="676276"/>
          </a:xfrm>
        </p:spPr>
        <p:txBody>
          <a:bodyPr/>
          <a:lstStyle/>
          <a:p>
            <a:r>
              <a:rPr kumimoji="1" lang="ja-JP" altLang="en-US" noProof="1"/>
              <a:t>国内のデータスペース構築の役割分担</a:t>
            </a:r>
            <a:endParaRPr kumimoji="1" lang="ja-JP" altLang="en-US" dirty="0"/>
          </a:p>
        </p:txBody>
      </p:sp>
      <p:sp>
        <p:nvSpPr>
          <p:cNvPr id="14" name="テキスト ボックス 13">
            <a:extLst>
              <a:ext uri="{FF2B5EF4-FFF2-40B4-BE49-F238E27FC236}">
                <a16:creationId xmlns:a16="http://schemas.microsoft.com/office/drawing/2014/main" id="{BF77850E-A799-8D33-94D4-957EE1DDABC4}"/>
              </a:ext>
            </a:extLst>
          </p:cNvPr>
          <p:cNvSpPr txBox="1"/>
          <p:nvPr/>
        </p:nvSpPr>
        <p:spPr>
          <a:xfrm>
            <a:off x="7220243" y="3327487"/>
            <a:ext cx="4125865" cy="2616101"/>
          </a:xfrm>
          <a:prstGeom prst="rect">
            <a:avLst/>
          </a:prstGeom>
          <a:noFill/>
          <a:ln w="38100">
            <a:solidFill>
              <a:srgbClr val="3F6E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1">
                <a:ln>
                  <a:noFill/>
                </a:ln>
                <a:solidFill>
                  <a:prstClr val="black"/>
                </a:solidFill>
                <a:effectLst/>
                <a:uLnTx/>
                <a:uFillTx/>
                <a:latin typeface="Meiryo UI"/>
                <a:ea typeface="Meiryo UI"/>
                <a:cs typeface="+mn-cs"/>
              </a:rPr>
              <a:t>One</a:t>
            </a:r>
            <a:r>
              <a:rPr kumimoji="1" lang="ja-JP" altLang="en-US" sz="2000" b="1" i="0" u="none" strike="noStrike" kern="1200" cap="none" spc="0" normalizeH="0" baseline="0" noProof="1">
                <a:ln>
                  <a:noFill/>
                </a:ln>
                <a:solidFill>
                  <a:prstClr val="black"/>
                </a:solidFill>
                <a:effectLst/>
                <a:uLnTx/>
                <a:uFillTx/>
                <a:latin typeface="Meiryo UI"/>
                <a:ea typeface="Meiryo UI"/>
                <a:cs typeface="+mn-cs"/>
              </a:rPr>
              <a:t> </a:t>
            </a:r>
            <a:r>
              <a:rPr kumimoji="1" lang="en-US" altLang="ja-JP" sz="2000" b="1" i="0" u="none" strike="noStrike" kern="1200" cap="none" spc="0" normalizeH="0" baseline="0" noProof="1">
                <a:ln>
                  <a:noFill/>
                </a:ln>
                <a:solidFill>
                  <a:prstClr val="black"/>
                </a:solidFill>
                <a:effectLst/>
                <a:uLnTx/>
                <a:uFillTx/>
                <a:latin typeface="Meiryo UI"/>
                <a:ea typeface="Meiryo UI"/>
                <a:cs typeface="+mn-cs"/>
              </a:rPr>
              <a:t>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1">
                <a:ln>
                  <a:noFill/>
                </a:ln>
                <a:solidFill>
                  <a:prstClr val="black"/>
                </a:solidFill>
                <a:effectLst/>
                <a:uLnTx/>
                <a:uFillTx/>
                <a:latin typeface="Meiryo UI"/>
                <a:ea typeface="Meiryo UI"/>
                <a:cs typeface="+mn-cs"/>
              </a:rPr>
              <a:t>・経済産業省</a:t>
            </a:r>
            <a:endParaRPr kumimoji="1" lang="en-US" altLang="ja-JP" sz="16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noProof="1">
                <a:solidFill>
                  <a:prstClr val="black"/>
                </a:solidFill>
                <a:latin typeface="Meiryo UI"/>
                <a:ea typeface="Meiryo UI"/>
              </a:rPr>
              <a:t>・デジタル庁</a:t>
            </a:r>
            <a:endParaRPr lang="en-US" altLang="ja-JP" sz="1600" noProof="1">
              <a:solidFill>
                <a:prstClr val="black"/>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noProof="1">
                <a:solidFill>
                  <a:prstClr val="black"/>
                </a:solidFill>
                <a:latin typeface="Meiryo UI"/>
                <a:ea typeface="Meiryo UI"/>
              </a:rPr>
              <a:t>・関係府省</a:t>
            </a:r>
            <a:endParaRPr lang="en-US" altLang="ja-JP" sz="1600" noProof="1">
              <a:solidFill>
                <a:prstClr val="black"/>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noProof="1">
                <a:solidFill>
                  <a:prstClr val="black"/>
                </a:solidFill>
                <a:latin typeface="Meiryo UI"/>
                <a:ea typeface="Meiryo UI"/>
              </a:rPr>
              <a:t>・情報処理推進機構（</a:t>
            </a:r>
            <a:r>
              <a:rPr lang="en-US" altLang="ja-JP" sz="1600" noProof="1">
                <a:solidFill>
                  <a:prstClr val="black"/>
                </a:solidFill>
                <a:latin typeface="Meiryo UI"/>
                <a:ea typeface="Meiryo UI"/>
              </a:rPr>
              <a:t>IPA)</a:t>
            </a:r>
            <a:r>
              <a:rPr lang="en-US" altLang="ja-JP" sz="1200" noProof="1">
                <a:solidFill>
                  <a:prstClr val="black"/>
                </a:solidFill>
                <a:latin typeface="Meiryo UI"/>
                <a:ea typeface="Meiryo UI"/>
              </a:rPr>
              <a:t> ※</a:t>
            </a:r>
          </a:p>
          <a:p>
            <a:pPr>
              <a:defRPr/>
            </a:pPr>
            <a:r>
              <a:rPr kumimoji="1" lang="ja-JP" altLang="en-US" sz="1600" b="0" i="0" u="none" strike="noStrike" kern="1200" cap="none" spc="0" normalizeH="0" baseline="0" noProof="1">
                <a:ln>
                  <a:noFill/>
                </a:ln>
                <a:solidFill>
                  <a:prstClr val="black"/>
                </a:solidFill>
                <a:effectLst/>
                <a:uLnTx/>
                <a:uFillTx/>
                <a:latin typeface="Meiryo UI"/>
                <a:ea typeface="Meiryo UI"/>
                <a:cs typeface="+mn-cs"/>
              </a:rPr>
              <a:t>・国立印刷局</a:t>
            </a:r>
            <a:r>
              <a:rPr lang="en-US" altLang="ja-JP" sz="1200" noProof="1">
                <a:solidFill>
                  <a:prstClr val="black"/>
                </a:solidFill>
                <a:latin typeface="Meiryo UI"/>
                <a:ea typeface="Meiryo UI"/>
              </a:rPr>
              <a:t>※</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a:p>
            <a:pPr>
              <a:defRPr/>
            </a:pPr>
            <a:r>
              <a:rPr lang="ja-JP" altLang="en-US" sz="1600" noProof="1">
                <a:solidFill>
                  <a:prstClr val="black"/>
                </a:solidFill>
                <a:latin typeface="Meiryo UI"/>
                <a:ea typeface="Meiryo UI"/>
              </a:rPr>
              <a:t>・地方公共団体情報システム機構（</a:t>
            </a:r>
            <a:r>
              <a:rPr lang="en-US" altLang="ja-JP" sz="1600" noProof="1">
                <a:solidFill>
                  <a:prstClr val="black"/>
                </a:solidFill>
                <a:latin typeface="Meiryo UI"/>
                <a:ea typeface="Meiryo UI"/>
              </a:rPr>
              <a:t>J-LIS</a:t>
            </a:r>
            <a:r>
              <a:rPr lang="ja-JP" altLang="en-US" sz="1600" noProof="1">
                <a:solidFill>
                  <a:prstClr val="black"/>
                </a:solidFill>
                <a:latin typeface="Meiryo UI"/>
                <a:ea typeface="Meiryo UI"/>
              </a:rPr>
              <a:t>）</a:t>
            </a:r>
            <a:r>
              <a:rPr lang="en-US" altLang="ja-JP" sz="1200" noProof="1">
                <a:solidFill>
                  <a:prstClr val="black"/>
                </a:solidFill>
                <a:latin typeface="Meiryo UI"/>
                <a:ea typeface="Meiryo UI"/>
              </a:rPr>
              <a:t>※</a:t>
            </a:r>
          </a:p>
          <a:p>
            <a:pPr>
              <a:defRPr/>
            </a:pPr>
            <a:r>
              <a:rPr lang="ja-JP" altLang="en-US" sz="1600" noProof="1">
                <a:solidFill>
                  <a:prstClr val="black"/>
                </a:solidFill>
                <a:latin typeface="Meiryo UI"/>
                <a:ea typeface="Meiryo UI"/>
              </a:rPr>
              <a:t>・情報通信研究機構（</a:t>
            </a:r>
            <a:r>
              <a:rPr lang="en-US" altLang="ja-JP" sz="1600" noProof="1">
                <a:solidFill>
                  <a:prstClr val="black"/>
                </a:solidFill>
                <a:latin typeface="Meiryo UI"/>
                <a:ea typeface="Meiryo UI"/>
              </a:rPr>
              <a:t>NICT</a:t>
            </a:r>
            <a:r>
              <a:rPr lang="ja-JP" altLang="en-US" sz="1600" noProof="1">
                <a:solidFill>
                  <a:prstClr val="black"/>
                </a:solidFill>
                <a:latin typeface="Meiryo UI"/>
                <a:ea typeface="Meiryo UI"/>
              </a:rPr>
              <a:t>）</a:t>
            </a:r>
            <a:r>
              <a:rPr lang="en-US" altLang="ja-JP" sz="1200" noProof="1">
                <a:solidFill>
                  <a:prstClr val="black"/>
                </a:solidFill>
                <a:latin typeface="Meiryo UI"/>
                <a:ea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cs typeface="+mn-cs"/>
              </a:rPr>
              <a:t>・データ社会推進協議会（</a:t>
            </a:r>
            <a:r>
              <a:rPr kumimoji="1" lang="en-US" altLang="ja-JP" sz="1600" b="0" i="0" u="none" strike="noStrike" kern="1200" cap="none" spc="0" normalizeH="0" baseline="0" noProof="0" dirty="0">
                <a:ln>
                  <a:noFill/>
                </a:ln>
                <a:effectLst/>
                <a:uLnTx/>
                <a:uFillTx/>
                <a:latin typeface="Meiryo UI"/>
                <a:ea typeface="Meiryo UI"/>
                <a:cs typeface="+mn-cs"/>
              </a:rPr>
              <a:t>DSA</a:t>
            </a:r>
            <a:r>
              <a:rPr kumimoji="1" lang="ja-JP" altLang="en-US" sz="1600" b="0" i="0" u="none" strike="noStrike" kern="1200" cap="none" spc="0" normalizeH="0" baseline="0" noProof="0" dirty="0">
                <a:ln>
                  <a:noFill/>
                </a:ln>
                <a:effectLst/>
                <a:uLnTx/>
                <a:uFillTx/>
                <a:latin typeface="Meiryo UI"/>
                <a:ea typeface="Meiryo UI"/>
                <a:cs typeface="+mn-cs"/>
              </a:rPr>
              <a:t>）</a:t>
            </a:r>
            <a:endParaRPr kumimoji="1" lang="en-US" altLang="ja-JP" sz="1600" b="0" i="0" u="none" strike="noStrike" kern="1200" cap="none" spc="0" normalizeH="0" baseline="0" noProof="0" dirty="0">
              <a:ln>
                <a:noFill/>
              </a:ln>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a:ea typeface="Meiryo UI"/>
              </a:rPr>
              <a:t>　　・・・</a:t>
            </a:r>
            <a:endParaRPr kumimoji="1" lang="en-US" altLang="ja-JP" sz="1600" b="0" i="0" u="none" strike="noStrike" kern="1200" cap="none" spc="0" normalizeH="0" baseline="0" noProof="0" dirty="0">
              <a:ln>
                <a:noFill/>
              </a:ln>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7C14561E-BA65-F004-DEF3-9F2F6778F678}"/>
              </a:ext>
            </a:extLst>
          </p:cNvPr>
          <p:cNvSpPr txBox="1"/>
          <p:nvPr/>
        </p:nvSpPr>
        <p:spPr>
          <a:xfrm>
            <a:off x="327834" y="1274565"/>
            <a:ext cx="11584608"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a:ea typeface="Meiryo UI"/>
                <a:cs typeface="+mn-cs"/>
              </a:rPr>
              <a:t>■関係府省庁、</a:t>
            </a:r>
            <a:r>
              <a:rPr kumimoji="1" lang="en-US" altLang="ja-JP" sz="2400" b="0" i="0" u="none" strike="noStrike" kern="1200" cap="none" spc="0" normalizeH="0" baseline="0" noProof="0" dirty="0">
                <a:ln>
                  <a:noFill/>
                </a:ln>
                <a:effectLst/>
                <a:uLnTx/>
                <a:uFillTx/>
                <a:latin typeface="Meiryo UI"/>
                <a:ea typeface="Meiryo UI"/>
                <a:cs typeface="+mn-cs"/>
              </a:rPr>
              <a:t>DSA</a:t>
            </a:r>
            <a:r>
              <a:rPr kumimoji="1" lang="ja-JP" altLang="en-US" sz="2400" b="0" i="0" u="none" strike="noStrike" kern="1200" cap="none" spc="0" normalizeH="0" baseline="0" noProof="0" dirty="0">
                <a:ln>
                  <a:noFill/>
                </a:ln>
                <a:effectLst/>
                <a:uLnTx/>
                <a:uFillTx/>
                <a:latin typeface="Meiryo UI"/>
                <a:ea typeface="Meiryo UI"/>
                <a:cs typeface="+mn-cs"/>
              </a:rPr>
              <a:t>、</a:t>
            </a:r>
            <a:r>
              <a:rPr kumimoji="1" lang="en-US" altLang="ja-JP" sz="2400" b="0" i="0" u="none" strike="noStrike" kern="1200" cap="none" spc="0" normalizeH="0" baseline="0" noProof="0" dirty="0">
                <a:ln>
                  <a:noFill/>
                </a:ln>
                <a:effectLst/>
                <a:uLnTx/>
                <a:uFillTx/>
                <a:latin typeface="Meiryo UI"/>
                <a:ea typeface="Meiryo UI"/>
                <a:cs typeface="+mn-cs"/>
              </a:rPr>
              <a:t>IPA</a:t>
            </a:r>
            <a:r>
              <a:rPr kumimoji="1" lang="ja-JP" altLang="en-US" sz="2400" b="0" i="0" u="none" strike="noStrike" kern="1200" cap="none" spc="0" normalizeH="0" baseline="0" noProof="0" dirty="0">
                <a:ln>
                  <a:noFill/>
                </a:ln>
                <a:effectLst/>
                <a:uLnTx/>
                <a:uFillTx/>
                <a:latin typeface="Meiryo UI"/>
                <a:ea typeface="Meiryo UI"/>
                <a:cs typeface="+mn-cs"/>
              </a:rPr>
              <a:t>が「</a:t>
            </a:r>
            <a:r>
              <a:rPr kumimoji="1" lang="en-US" altLang="ja-JP" sz="2400" b="0" i="0" u="none" strike="noStrike" kern="1200" cap="none" spc="0" normalizeH="0" baseline="0" noProof="0" dirty="0">
                <a:ln>
                  <a:noFill/>
                </a:ln>
                <a:effectLst/>
                <a:uLnTx/>
                <a:uFillTx/>
                <a:latin typeface="Meiryo UI"/>
                <a:ea typeface="Meiryo UI"/>
                <a:cs typeface="+mn-cs"/>
              </a:rPr>
              <a:t>One Team</a:t>
            </a:r>
            <a:r>
              <a:rPr kumimoji="1" lang="ja-JP" altLang="en-US" sz="2400" b="0" i="0" u="none" strike="noStrike" kern="1200" cap="none" spc="0" normalizeH="0" baseline="0" noProof="0" dirty="0">
                <a:ln>
                  <a:noFill/>
                </a:ln>
                <a:effectLst/>
                <a:uLnTx/>
                <a:uFillTx/>
                <a:latin typeface="Meiryo UI"/>
                <a:ea typeface="Meiryo UI"/>
                <a:cs typeface="+mn-cs"/>
              </a:rPr>
              <a:t>」でデータスぺースの推進をする</a:t>
            </a:r>
          </a:p>
        </p:txBody>
      </p:sp>
      <p:sp>
        <p:nvSpPr>
          <p:cNvPr id="117" name="正方形/長方形 116">
            <a:extLst>
              <a:ext uri="{FF2B5EF4-FFF2-40B4-BE49-F238E27FC236}">
                <a16:creationId xmlns:a16="http://schemas.microsoft.com/office/drawing/2014/main" id="{F9D58460-2694-8D4B-B7C6-9F4D0BB643D9}"/>
              </a:ext>
            </a:extLst>
          </p:cNvPr>
          <p:cNvSpPr/>
          <p:nvPr/>
        </p:nvSpPr>
        <p:spPr>
          <a:xfrm>
            <a:off x="774167" y="3700721"/>
            <a:ext cx="5321833" cy="2047207"/>
          </a:xfrm>
          <a:prstGeom prst="rect">
            <a:avLst/>
          </a:prstGeom>
          <a:solidFill>
            <a:srgbClr val="FFFFFF">
              <a:lumMod val="85000"/>
            </a:srgbClr>
          </a:solidFill>
          <a:ln w="25400" cap="flat" cmpd="sng" algn="ctr">
            <a:solidFill>
              <a:srgbClr val="24235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0" cap="none" spc="0" normalizeH="0" baseline="0" noProof="0" dirty="0">
              <a:ln>
                <a:noFill/>
              </a:ln>
              <a:solidFill>
                <a:srgbClr val="000000"/>
              </a:solidFill>
              <a:effectLst/>
              <a:uLnTx/>
              <a:uFillTx/>
              <a:latin typeface="Meiryo UI"/>
              <a:ea typeface="Meiryo UI"/>
              <a:cs typeface="+mn-cs"/>
            </a:endParaRPr>
          </a:p>
        </p:txBody>
      </p:sp>
      <p:sp>
        <p:nvSpPr>
          <p:cNvPr id="118" name="正方形/長方形 117">
            <a:extLst>
              <a:ext uri="{FF2B5EF4-FFF2-40B4-BE49-F238E27FC236}">
                <a16:creationId xmlns:a16="http://schemas.microsoft.com/office/drawing/2014/main" id="{A3198B0D-EB95-B1AF-3D20-33D40A1D56F8}"/>
              </a:ext>
            </a:extLst>
          </p:cNvPr>
          <p:cNvSpPr/>
          <p:nvPr/>
        </p:nvSpPr>
        <p:spPr>
          <a:xfrm>
            <a:off x="1375774" y="2363941"/>
            <a:ext cx="3832517"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24235C"/>
                </a:solidFill>
                <a:effectLst/>
                <a:uLnTx/>
                <a:uFillTx/>
                <a:latin typeface="Meiryo UI"/>
                <a:ea typeface="Meiryo UI"/>
                <a:cs typeface="+mn-cs"/>
              </a:rPr>
              <a:t>法的なルール、組織</a:t>
            </a:r>
          </a:p>
        </p:txBody>
      </p:sp>
      <p:sp>
        <p:nvSpPr>
          <p:cNvPr id="119" name="正方形/長方形 118">
            <a:extLst>
              <a:ext uri="{FF2B5EF4-FFF2-40B4-BE49-F238E27FC236}">
                <a16:creationId xmlns:a16="http://schemas.microsoft.com/office/drawing/2014/main" id="{64946DA1-9AE5-4B2A-53D1-2F7005596CC4}"/>
              </a:ext>
            </a:extLst>
          </p:cNvPr>
          <p:cNvSpPr/>
          <p:nvPr/>
        </p:nvSpPr>
        <p:spPr>
          <a:xfrm>
            <a:off x="1384739" y="5841858"/>
            <a:ext cx="3832517" cy="400110"/>
          </a:xfrm>
          <a:prstGeom prst="rect">
            <a:avLst/>
          </a:prstGeom>
          <a:solidFill>
            <a:srgbClr val="7F99E5"/>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データ</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0" name="正方形/長方形 119">
            <a:extLst>
              <a:ext uri="{FF2B5EF4-FFF2-40B4-BE49-F238E27FC236}">
                <a16:creationId xmlns:a16="http://schemas.microsoft.com/office/drawing/2014/main" id="{9A1464B6-B11C-6FAE-425E-0F772B0EE6B0}"/>
              </a:ext>
            </a:extLst>
          </p:cNvPr>
          <p:cNvSpPr/>
          <p:nvPr/>
        </p:nvSpPr>
        <p:spPr>
          <a:xfrm>
            <a:off x="845892" y="3755681"/>
            <a:ext cx="5168436" cy="350514"/>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1">
                <a:ln>
                  <a:noFill/>
                </a:ln>
                <a:solidFill>
                  <a:srgbClr val="24235C"/>
                </a:solidFill>
                <a:effectLst/>
                <a:uLnTx/>
                <a:uFillTx/>
                <a:latin typeface="Meiryo UI"/>
                <a:ea typeface="Meiryo UI"/>
                <a:cs typeface="+mn-cs"/>
              </a:rPr>
              <a:t>デジタル</a:t>
            </a:r>
            <a:r>
              <a:rPr kumimoji="0" lang="ja-JP" altLang="en-US" sz="2000" b="0" i="0" u="none" strike="noStrike" kern="0" cap="none" spc="0" normalizeH="0" baseline="0" noProof="1">
                <a:ln>
                  <a:noFill/>
                </a:ln>
                <a:solidFill>
                  <a:srgbClr val="24235C"/>
                </a:solidFill>
                <a:effectLst/>
                <a:uLnTx/>
                <a:uFillTx/>
                <a:latin typeface="Meiryo UI"/>
                <a:ea typeface="Meiryo UI"/>
                <a:cs typeface="+mn-cs"/>
              </a:rPr>
              <a:t>基盤</a:t>
            </a:r>
            <a:r>
              <a:rPr kumimoji="0" lang="en-US" altLang="ja-JP" sz="2000" b="0" i="0" u="none" strike="noStrike" kern="0" cap="none" spc="0" normalizeH="0" baseline="0" noProof="1">
                <a:ln>
                  <a:noFill/>
                </a:ln>
                <a:solidFill>
                  <a:srgbClr val="24235C"/>
                </a:solidFill>
                <a:effectLst/>
                <a:uLnTx/>
                <a:uFillTx/>
                <a:latin typeface="Meiryo UI"/>
                <a:ea typeface="Meiryo UI"/>
                <a:cs typeface="+mn-cs"/>
              </a:rPr>
              <a:t>(</a:t>
            </a:r>
            <a:r>
              <a:rPr kumimoji="0" lang="ja-JP" altLang="en-US" sz="2000" b="0" i="0" u="none" strike="noStrike" kern="0" cap="none" spc="0" normalizeH="0" baseline="0" noProof="1">
                <a:ln>
                  <a:noFill/>
                </a:ln>
                <a:solidFill>
                  <a:srgbClr val="24235C"/>
                </a:solidFill>
                <a:effectLst/>
                <a:uLnTx/>
                <a:uFillTx/>
                <a:latin typeface="Meiryo UI"/>
                <a:ea typeface="Meiryo UI"/>
                <a:cs typeface="+mn-cs"/>
              </a:rPr>
              <a:t>フレームワーク、プラットフォーム</a:t>
            </a:r>
            <a:r>
              <a:rPr kumimoji="0" lang="en-US" altLang="ja-JP" sz="2000" b="0" i="0" u="none" strike="noStrike" kern="0" cap="none" spc="0" normalizeH="0" baseline="0" noProof="1">
                <a:ln>
                  <a:noFill/>
                </a:ln>
                <a:solidFill>
                  <a:srgbClr val="24235C"/>
                </a:solidFill>
                <a:effectLst/>
                <a:uLnTx/>
                <a:uFillTx/>
                <a:latin typeface="Meiryo UI"/>
                <a:ea typeface="Meiryo UI"/>
                <a:cs typeface="+mn-cs"/>
              </a:rPr>
              <a:t>)</a:t>
            </a:r>
          </a:p>
        </p:txBody>
      </p:sp>
      <p:sp>
        <p:nvSpPr>
          <p:cNvPr id="121" name="正方形/長方形 120">
            <a:extLst>
              <a:ext uri="{FF2B5EF4-FFF2-40B4-BE49-F238E27FC236}">
                <a16:creationId xmlns:a16="http://schemas.microsoft.com/office/drawing/2014/main" id="{D42B5C85-FF09-B975-67EA-485E219301CB}"/>
              </a:ext>
            </a:extLst>
          </p:cNvPr>
          <p:cNvSpPr/>
          <p:nvPr/>
        </p:nvSpPr>
        <p:spPr>
          <a:xfrm>
            <a:off x="1375774" y="1923428"/>
            <a:ext cx="3832517"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24235C"/>
                </a:solidFill>
                <a:effectLst/>
                <a:uLnTx/>
                <a:uFillTx/>
                <a:latin typeface="Meiryo UI"/>
                <a:ea typeface="Meiryo UI"/>
                <a:cs typeface="+mn-cs"/>
              </a:rPr>
              <a:t>政策戦略</a:t>
            </a:r>
            <a:endParaRPr kumimoji="0" lang="ja-JP" altLang="en-US" sz="1800" b="0" i="0" u="none" strike="noStrike" kern="0" cap="none" spc="0" normalizeH="0" baseline="0" noProof="0" dirty="0">
              <a:ln>
                <a:noFill/>
              </a:ln>
              <a:solidFill>
                <a:srgbClr val="24235C"/>
              </a:solidFill>
              <a:effectLst/>
              <a:uLnTx/>
              <a:uFillTx/>
              <a:latin typeface="Meiryo UI"/>
              <a:ea typeface="Meiryo UI"/>
              <a:cs typeface="+mn-cs"/>
            </a:endParaRPr>
          </a:p>
        </p:txBody>
      </p:sp>
      <p:sp>
        <p:nvSpPr>
          <p:cNvPr id="128" name="テキスト ボックス 127">
            <a:extLst>
              <a:ext uri="{FF2B5EF4-FFF2-40B4-BE49-F238E27FC236}">
                <a16:creationId xmlns:a16="http://schemas.microsoft.com/office/drawing/2014/main" id="{21A25065-54F1-0361-0EEE-D8C978897A85}"/>
              </a:ext>
            </a:extLst>
          </p:cNvPr>
          <p:cNvSpPr txBox="1"/>
          <p:nvPr/>
        </p:nvSpPr>
        <p:spPr>
          <a:xfrm>
            <a:off x="3451915" y="1985373"/>
            <a:ext cx="101502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ビジョン、スコープ</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p:txBody>
      </p:sp>
      <p:sp>
        <p:nvSpPr>
          <p:cNvPr id="129" name="正方形/長方形 128">
            <a:extLst>
              <a:ext uri="{FF2B5EF4-FFF2-40B4-BE49-F238E27FC236}">
                <a16:creationId xmlns:a16="http://schemas.microsoft.com/office/drawing/2014/main" id="{2430A3A8-F296-250F-6EA9-CF6F149F4CEF}"/>
              </a:ext>
            </a:extLst>
          </p:cNvPr>
          <p:cNvSpPr/>
          <p:nvPr/>
        </p:nvSpPr>
        <p:spPr>
          <a:xfrm>
            <a:off x="1375774" y="3237347"/>
            <a:ext cx="3832517" cy="349546"/>
          </a:xfrm>
          <a:prstGeom prst="rect">
            <a:avLst/>
          </a:prstGeom>
          <a:solidFill>
            <a:srgbClr val="7F99E5"/>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データスペース</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30" name="正方形/長方形 129">
            <a:extLst>
              <a:ext uri="{FF2B5EF4-FFF2-40B4-BE49-F238E27FC236}">
                <a16:creationId xmlns:a16="http://schemas.microsoft.com/office/drawing/2014/main" id="{0F247F9B-6577-24D2-D077-EA7F3BA3E8B1}"/>
              </a:ext>
            </a:extLst>
          </p:cNvPr>
          <p:cNvSpPr/>
          <p:nvPr/>
        </p:nvSpPr>
        <p:spPr>
          <a:xfrm>
            <a:off x="1384739" y="6377824"/>
            <a:ext cx="3832517"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24235C"/>
                </a:solidFill>
                <a:effectLst/>
                <a:uLnTx/>
                <a:uFillTx/>
                <a:latin typeface="Meiryo UI"/>
                <a:ea typeface="Meiryo UI"/>
                <a:cs typeface="+mn-cs"/>
              </a:rPr>
              <a:t>アセット </a:t>
            </a:r>
            <a:r>
              <a:rPr kumimoji="0" lang="en-US" altLang="ja-JP" sz="1800" b="0" i="0" u="none" strike="noStrike" kern="0" cap="none" spc="0" normalizeH="0" baseline="0" noProof="1">
                <a:ln>
                  <a:noFill/>
                </a:ln>
                <a:solidFill>
                  <a:srgbClr val="24235C"/>
                </a:solidFill>
                <a:effectLst/>
                <a:uLnTx/>
                <a:uFillTx/>
                <a:latin typeface="Meiryo UI"/>
                <a:ea typeface="Meiryo UI"/>
                <a:cs typeface="+mn-cs"/>
              </a:rPr>
              <a:t>(</a:t>
            </a:r>
            <a:r>
              <a:rPr kumimoji="0" lang="ja-JP" altLang="en-US" sz="1800" b="0" i="0" u="none" strike="noStrike" kern="0" cap="none" spc="0" normalizeH="0" baseline="0" noProof="1">
                <a:ln>
                  <a:noFill/>
                </a:ln>
                <a:solidFill>
                  <a:srgbClr val="24235C"/>
                </a:solidFill>
                <a:effectLst/>
                <a:uLnTx/>
                <a:uFillTx/>
                <a:latin typeface="Meiryo UI"/>
                <a:ea typeface="Meiryo UI"/>
                <a:cs typeface="+mn-cs"/>
              </a:rPr>
              <a:t>機器・システム</a:t>
            </a:r>
            <a:r>
              <a:rPr kumimoji="0" lang="en-US" altLang="ja-JP" sz="1800" b="0" i="0" u="none" strike="noStrike" kern="0" cap="none" spc="0" normalizeH="0" baseline="0" noProof="1">
                <a:ln>
                  <a:noFill/>
                </a:ln>
                <a:solidFill>
                  <a:srgbClr val="24235C"/>
                </a:solidFill>
                <a:effectLst/>
                <a:uLnTx/>
                <a:uFillTx/>
                <a:latin typeface="Meiryo UI"/>
                <a:ea typeface="Meiryo UI"/>
                <a:cs typeface="+mn-cs"/>
              </a:rPr>
              <a:t>)</a:t>
            </a:r>
            <a:endParaRPr kumimoji="0" lang="ja-JP" altLang="en-US" sz="1800" b="0" i="0" u="none" strike="noStrike" kern="0" cap="none" spc="0" normalizeH="0" baseline="0" noProof="0" dirty="0">
              <a:ln>
                <a:noFill/>
              </a:ln>
              <a:solidFill>
                <a:srgbClr val="24235C"/>
              </a:solidFill>
              <a:effectLst/>
              <a:uLnTx/>
              <a:uFillTx/>
              <a:latin typeface="Meiryo UI"/>
              <a:ea typeface="Meiryo UI"/>
              <a:cs typeface="+mn-cs"/>
            </a:endParaRPr>
          </a:p>
        </p:txBody>
      </p:sp>
      <p:sp>
        <p:nvSpPr>
          <p:cNvPr id="131" name="テキスト ボックス 130">
            <a:extLst>
              <a:ext uri="{FF2B5EF4-FFF2-40B4-BE49-F238E27FC236}">
                <a16:creationId xmlns:a16="http://schemas.microsoft.com/office/drawing/2014/main" id="{B2474CE9-77F3-4B29-7868-ACAA26C26240}"/>
              </a:ext>
            </a:extLst>
          </p:cNvPr>
          <p:cNvSpPr txBox="1"/>
          <p:nvPr/>
        </p:nvSpPr>
        <p:spPr>
          <a:xfrm>
            <a:off x="3649257" y="6357474"/>
            <a:ext cx="13949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1">
                <a:ln>
                  <a:noFill/>
                </a:ln>
                <a:solidFill>
                  <a:srgbClr val="24235C"/>
                </a:solidFill>
                <a:effectLst/>
                <a:uLnTx/>
                <a:uFillTx/>
                <a:latin typeface="Meiryo UI"/>
                <a:ea typeface="Meiryo UI"/>
                <a:cs typeface="+mn-cs"/>
              </a:rPr>
              <a:t>IoT</a:t>
            </a: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センサー、</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ハードウェア、ネットワーク</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p:txBody>
      </p:sp>
      <p:sp>
        <p:nvSpPr>
          <p:cNvPr id="132" name="テキスト ボックス 131">
            <a:extLst>
              <a:ext uri="{FF2B5EF4-FFF2-40B4-BE49-F238E27FC236}">
                <a16:creationId xmlns:a16="http://schemas.microsoft.com/office/drawing/2014/main" id="{ADA8E128-BAA4-06F8-D3BA-84EA43C5540C}"/>
              </a:ext>
            </a:extLst>
          </p:cNvPr>
          <p:cNvSpPr txBox="1"/>
          <p:nvPr/>
        </p:nvSpPr>
        <p:spPr>
          <a:xfrm>
            <a:off x="3841989" y="5841274"/>
            <a:ext cx="102303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ベース・レジストリ</a:t>
            </a:r>
            <a:endParaRPr kumimoji="0" lang="en-US" altLang="ja-JP" sz="10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オープンデータ</a:t>
            </a:r>
            <a:endParaRPr kumimoji="0" lang="en-US" altLang="ja-JP" sz="1000" b="0" i="0" u="none" strike="noStrike" kern="0" cap="none" spc="0" normalizeH="0" baseline="0" noProof="1">
              <a:ln>
                <a:noFill/>
              </a:ln>
              <a:solidFill>
                <a:srgbClr val="FFFFFF"/>
              </a:solidFill>
              <a:effectLst/>
              <a:uLnTx/>
              <a:uFillTx/>
              <a:latin typeface="Meiryo UI"/>
              <a:ea typeface="Meiryo UI"/>
              <a:cs typeface="+mn-cs"/>
            </a:endParaRPr>
          </a:p>
        </p:txBody>
      </p:sp>
      <p:sp>
        <p:nvSpPr>
          <p:cNvPr id="133" name="正方形/長方形 132">
            <a:extLst>
              <a:ext uri="{FF2B5EF4-FFF2-40B4-BE49-F238E27FC236}">
                <a16:creationId xmlns:a16="http://schemas.microsoft.com/office/drawing/2014/main" id="{3FF14090-0305-4E3E-2CC1-F788D04F634E}"/>
              </a:ext>
            </a:extLst>
          </p:cNvPr>
          <p:cNvSpPr/>
          <p:nvPr/>
        </p:nvSpPr>
        <p:spPr>
          <a:xfrm>
            <a:off x="1375774" y="2804454"/>
            <a:ext cx="3832517"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24235C"/>
                </a:solidFill>
                <a:effectLst/>
                <a:uLnTx/>
                <a:uFillTx/>
                <a:latin typeface="Meiryo UI"/>
                <a:ea typeface="Meiryo UI"/>
                <a:cs typeface="+mn-cs"/>
              </a:rPr>
              <a:t>ビジネス、機能</a:t>
            </a:r>
          </a:p>
        </p:txBody>
      </p:sp>
      <p:sp>
        <p:nvSpPr>
          <p:cNvPr id="134" name="テキスト ボックス 133">
            <a:extLst>
              <a:ext uri="{FF2B5EF4-FFF2-40B4-BE49-F238E27FC236}">
                <a16:creationId xmlns:a16="http://schemas.microsoft.com/office/drawing/2014/main" id="{E857CC29-2DC5-361D-05AE-1BAD991909F3}"/>
              </a:ext>
            </a:extLst>
          </p:cNvPr>
          <p:cNvSpPr txBox="1"/>
          <p:nvPr/>
        </p:nvSpPr>
        <p:spPr>
          <a:xfrm>
            <a:off x="3433013" y="2785104"/>
            <a:ext cx="129234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データスペースを使った</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サービス、ソリューション</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p:txBody>
      </p:sp>
      <p:sp>
        <p:nvSpPr>
          <p:cNvPr id="135" name="テキスト ボックス 134">
            <a:extLst>
              <a:ext uri="{FF2B5EF4-FFF2-40B4-BE49-F238E27FC236}">
                <a16:creationId xmlns:a16="http://schemas.microsoft.com/office/drawing/2014/main" id="{2AE0E146-D62C-99A4-3CD6-D09421B4451B}"/>
              </a:ext>
            </a:extLst>
          </p:cNvPr>
          <p:cNvSpPr txBox="1"/>
          <p:nvPr/>
        </p:nvSpPr>
        <p:spPr>
          <a:xfrm>
            <a:off x="3445488" y="2342672"/>
            <a:ext cx="13805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法律、規則、実施機関</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運営組織</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p:txBody>
      </p:sp>
      <p:sp>
        <p:nvSpPr>
          <p:cNvPr id="136" name="テキスト ボックス 135">
            <a:extLst>
              <a:ext uri="{FF2B5EF4-FFF2-40B4-BE49-F238E27FC236}">
                <a16:creationId xmlns:a16="http://schemas.microsoft.com/office/drawing/2014/main" id="{EB67CE35-AE78-CFB1-9071-CCB1B7BC5702}"/>
              </a:ext>
            </a:extLst>
          </p:cNvPr>
          <p:cNvSpPr txBox="1"/>
          <p:nvPr/>
        </p:nvSpPr>
        <p:spPr>
          <a:xfrm>
            <a:off x="3029974" y="3206203"/>
            <a:ext cx="182293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noProof="1">
                <a:solidFill>
                  <a:srgbClr val="FFFFFF"/>
                </a:solidFill>
                <a:latin typeface="Meiryo UI"/>
                <a:ea typeface="Meiryo UI"/>
              </a:rPr>
              <a:t>業界・分野横断の</a:t>
            </a: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データスペース</a:t>
            </a:r>
            <a:endParaRPr kumimoji="1" lang="en-US" altLang="ja-JP" sz="1000" b="0" i="0" u="none" strike="noStrike" kern="1200" cap="none" spc="0" normalizeH="0" baseline="0" noProof="1">
              <a:ln>
                <a:noFill/>
              </a:ln>
              <a:solidFill>
                <a:srgbClr val="FFFFFF"/>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noProof="1">
                <a:solidFill>
                  <a:srgbClr val="FFFFFF"/>
                </a:solidFill>
                <a:latin typeface="Meiryo UI"/>
                <a:ea typeface="Meiryo UI"/>
              </a:rPr>
              <a:t>業界</a:t>
            </a: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・分野ごとのデータスペース</a:t>
            </a:r>
            <a:endParaRPr kumimoji="1" lang="en-US" altLang="ja-JP" sz="10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37" name="正方形/長方形 136">
            <a:extLst>
              <a:ext uri="{FF2B5EF4-FFF2-40B4-BE49-F238E27FC236}">
                <a16:creationId xmlns:a16="http://schemas.microsoft.com/office/drawing/2014/main" id="{470A83AE-04BA-5B97-ADF5-6522AF1A2D7E}"/>
              </a:ext>
            </a:extLst>
          </p:cNvPr>
          <p:cNvSpPr/>
          <p:nvPr/>
        </p:nvSpPr>
        <p:spPr>
          <a:xfrm>
            <a:off x="4081277" y="4162881"/>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開発環境</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p:txBody>
      </p:sp>
      <p:sp>
        <p:nvSpPr>
          <p:cNvPr id="138" name="正方形/長方形 137">
            <a:extLst>
              <a:ext uri="{FF2B5EF4-FFF2-40B4-BE49-F238E27FC236}">
                <a16:creationId xmlns:a16="http://schemas.microsoft.com/office/drawing/2014/main" id="{C4406964-4A59-0664-FF07-1C6AAAB0BEFB}"/>
              </a:ext>
            </a:extLst>
          </p:cNvPr>
          <p:cNvSpPr/>
          <p:nvPr/>
        </p:nvSpPr>
        <p:spPr>
          <a:xfrm>
            <a:off x="4081276" y="4662387"/>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データ活用</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p:txBody>
      </p:sp>
      <p:sp>
        <p:nvSpPr>
          <p:cNvPr id="139" name="正方形/長方形 138">
            <a:extLst>
              <a:ext uri="{FF2B5EF4-FFF2-40B4-BE49-F238E27FC236}">
                <a16:creationId xmlns:a16="http://schemas.microsoft.com/office/drawing/2014/main" id="{4D636689-1D19-2753-B0AB-AEA0840E97A5}"/>
              </a:ext>
            </a:extLst>
          </p:cNvPr>
          <p:cNvSpPr/>
          <p:nvPr/>
        </p:nvSpPr>
        <p:spPr>
          <a:xfrm>
            <a:off x="4081275" y="5164194"/>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ガイドライン</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p:txBody>
      </p:sp>
      <p:sp>
        <p:nvSpPr>
          <p:cNvPr id="122" name="正方形/長方形 121">
            <a:extLst>
              <a:ext uri="{FF2B5EF4-FFF2-40B4-BE49-F238E27FC236}">
                <a16:creationId xmlns:a16="http://schemas.microsoft.com/office/drawing/2014/main" id="{6E92939D-0CFD-B840-485E-BC81EC6E2038}"/>
              </a:ext>
            </a:extLst>
          </p:cNvPr>
          <p:cNvSpPr/>
          <p:nvPr/>
        </p:nvSpPr>
        <p:spPr>
          <a:xfrm>
            <a:off x="891680" y="4168187"/>
            <a:ext cx="3026505"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共通サービス</a:t>
            </a: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・ツール</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p:txBody>
      </p:sp>
      <p:sp>
        <p:nvSpPr>
          <p:cNvPr id="124" name="正方形/長方形 123">
            <a:extLst>
              <a:ext uri="{FF2B5EF4-FFF2-40B4-BE49-F238E27FC236}">
                <a16:creationId xmlns:a16="http://schemas.microsoft.com/office/drawing/2014/main" id="{3D6665EE-396B-9430-0D2A-8F5C2B192C3A}"/>
              </a:ext>
            </a:extLst>
          </p:cNvPr>
          <p:cNvSpPr/>
          <p:nvPr/>
        </p:nvSpPr>
        <p:spPr>
          <a:xfrm>
            <a:off x="891680" y="4662387"/>
            <a:ext cx="303493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共通機能</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5" name="テキスト ボックス 124">
            <a:extLst>
              <a:ext uri="{FF2B5EF4-FFF2-40B4-BE49-F238E27FC236}">
                <a16:creationId xmlns:a16="http://schemas.microsoft.com/office/drawing/2014/main" id="{ADDB5E0E-3FCD-F030-E51F-C88A4A90120F}"/>
              </a:ext>
            </a:extLst>
          </p:cNvPr>
          <p:cNvSpPr txBox="1"/>
          <p:nvPr/>
        </p:nvSpPr>
        <p:spPr>
          <a:xfrm>
            <a:off x="3086920" y="4637105"/>
            <a:ext cx="8611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1">
                <a:ln>
                  <a:noFill/>
                </a:ln>
                <a:solidFill>
                  <a:srgbClr val="FFFFFF"/>
                </a:solidFill>
                <a:effectLst/>
                <a:uLnTx/>
                <a:uFillTx/>
                <a:latin typeface="Meiryo UI"/>
                <a:ea typeface="Meiryo UI"/>
                <a:cs typeface="+mn-cs"/>
              </a:rPr>
              <a:t>コネクタ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1">
                <a:ln>
                  <a:noFill/>
                </a:ln>
                <a:solidFill>
                  <a:srgbClr val="FFFFFF"/>
                </a:solidFill>
                <a:effectLst/>
                <a:uLnTx/>
                <a:uFillTx/>
                <a:latin typeface="Meiryo UI"/>
                <a:ea typeface="Meiryo UI"/>
                <a:cs typeface="+mn-cs"/>
              </a:rPr>
              <a:t>アクセス制御</a:t>
            </a:r>
          </a:p>
        </p:txBody>
      </p:sp>
      <p:sp>
        <p:nvSpPr>
          <p:cNvPr id="126" name="テキスト ボックス 125">
            <a:extLst>
              <a:ext uri="{FF2B5EF4-FFF2-40B4-BE49-F238E27FC236}">
                <a16:creationId xmlns:a16="http://schemas.microsoft.com/office/drawing/2014/main" id="{472061A6-AF1B-1ED2-ECAF-5D1E6796A1F1}"/>
              </a:ext>
            </a:extLst>
          </p:cNvPr>
          <p:cNvSpPr txBox="1"/>
          <p:nvPr/>
        </p:nvSpPr>
        <p:spPr>
          <a:xfrm>
            <a:off x="3060122" y="4152893"/>
            <a:ext cx="85311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データ</a:t>
            </a:r>
            <a:r>
              <a:rPr kumimoji="0" lang="en-US" altLang="ja-JP" sz="1000" b="0" i="0" u="none" strike="noStrike" kern="0" cap="none" spc="0" normalizeH="0" baseline="0" noProof="1">
                <a:ln>
                  <a:noFill/>
                </a:ln>
                <a:solidFill>
                  <a:srgbClr val="FFFFFF"/>
                </a:solidFill>
                <a:effectLst/>
                <a:uLnTx/>
                <a:uFillTx/>
                <a:latin typeface="Meiryo UI"/>
                <a:ea typeface="Meiryo UI"/>
                <a:cs typeface="+mn-cs"/>
              </a:rPr>
              <a:t>カタログ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辞書、</a:t>
            </a:r>
            <a:r>
              <a:rPr kumimoji="0" lang="en-US" altLang="ja-JP" sz="1000" b="0" i="0" u="none" strike="noStrike" kern="0" cap="none" spc="0" normalizeH="0" baseline="0" noProof="1">
                <a:ln>
                  <a:noFill/>
                </a:ln>
                <a:solidFill>
                  <a:srgbClr val="FFFFFF"/>
                </a:solidFill>
                <a:effectLst/>
                <a:uLnTx/>
                <a:uFillTx/>
                <a:latin typeface="Meiryo UI"/>
                <a:ea typeface="Meiryo UI"/>
                <a:cs typeface="+mn-cs"/>
              </a:rPr>
              <a:t>ID</a:t>
            </a:r>
          </a:p>
        </p:txBody>
      </p:sp>
      <p:sp>
        <p:nvSpPr>
          <p:cNvPr id="123" name="正方形/長方形 122">
            <a:extLst>
              <a:ext uri="{FF2B5EF4-FFF2-40B4-BE49-F238E27FC236}">
                <a16:creationId xmlns:a16="http://schemas.microsoft.com/office/drawing/2014/main" id="{646802E9-0C48-232A-E97C-A03140A49844}"/>
              </a:ext>
            </a:extLst>
          </p:cNvPr>
          <p:cNvSpPr/>
          <p:nvPr/>
        </p:nvSpPr>
        <p:spPr>
          <a:xfrm>
            <a:off x="891680" y="5167741"/>
            <a:ext cx="303493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参照</a:t>
            </a: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モデル</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7" name="テキスト ボックス 126">
            <a:extLst>
              <a:ext uri="{FF2B5EF4-FFF2-40B4-BE49-F238E27FC236}">
                <a16:creationId xmlns:a16="http://schemas.microsoft.com/office/drawing/2014/main" id="{C268B4E7-A3AD-5BC7-DEF4-69DE24EE07DD}"/>
              </a:ext>
            </a:extLst>
          </p:cNvPr>
          <p:cNvSpPr txBox="1"/>
          <p:nvPr/>
        </p:nvSpPr>
        <p:spPr>
          <a:xfrm>
            <a:off x="2879121" y="5162420"/>
            <a:ext cx="11272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技術的なルール</a:t>
            </a:r>
            <a:endParaRPr kumimoji="0" lang="en-US" altLang="ja-JP" sz="10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データモデル、語彙</a:t>
            </a:r>
            <a:endParaRPr kumimoji="0" lang="en-US" altLang="ja-JP" sz="1000" b="0" i="0" u="none" strike="noStrike" kern="0" cap="none" spc="0" normalizeH="0" baseline="0" noProof="1">
              <a:ln>
                <a:noFill/>
              </a:ln>
              <a:solidFill>
                <a:srgbClr val="FFFFFF"/>
              </a:solidFill>
              <a:effectLst/>
              <a:uLnTx/>
              <a:uFillTx/>
              <a:latin typeface="Meiryo UI"/>
              <a:ea typeface="Meiryo UI"/>
              <a:cs typeface="+mn-cs"/>
            </a:endParaRPr>
          </a:p>
        </p:txBody>
      </p:sp>
      <p:sp>
        <p:nvSpPr>
          <p:cNvPr id="3" name="スライド番号プレースホルダー 1">
            <a:extLst>
              <a:ext uri="{FF2B5EF4-FFF2-40B4-BE49-F238E27FC236}">
                <a16:creationId xmlns:a16="http://schemas.microsoft.com/office/drawing/2014/main" id="{105D8E46-7435-6992-42B8-408318BF49E8}"/>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13</a:t>
            </a:fld>
            <a:endParaRPr lang="ja-JP" altLang="en-US" dirty="0"/>
          </a:p>
        </p:txBody>
      </p:sp>
      <p:sp>
        <p:nvSpPr>
          <p:cNvPr id="2" name="テキスト ボックス 1">
            <a:extLst>
              <a:ext uri="{FF2B5EF4-FFF2-40B4-BE49-F238E27FC236}">
                <a16:creationId xmlns:a16="http://schemas.microsoft.com/office/drawing/2014/main" id="{8001F525-BED1-959E-E8C0-8D667A818D74}"/>
              </a:ext>
            </a:extLst>
          </p:cNvPr>
          <p:cNvSpPr txBox="1"/>
          <p:nvPr/>
        </p:nvSpPr>
        <p:spPr>
          <a:xfrm>
            <a:off x="7220243" y="6041329"/>
            <a:ext cx="3881191" cy="276999"/>
          </a:xfrm>
          <a:prstGeom prst="rect">
            <a:avLst/>
          </a:prstGeom>
          <a:noFill/>
        </p:spPr>
        <p:txBody>
          <a:bodyPr wrap="none" rtlCol="0">
            <a:spAutoFit/>
          </a:bodyPr>
          <a:lstStyle/>
          <a:p>
            <a:r>
              <a:rPr kumimoji="1" lang="en-US" altLang="ja-JP" sz="1200" dirty="0"/>
              <a:t>※</a:t>
            </a:r>
            <a:r>
              <a:rPr kumimoji="1" lang="ja-JP" altLang="en-US" sz="1200" dirty="0"/>
              <a:t>デジタル社会の実現に向けた重点計画で連携強化と記載</a:t>
            </a:r>
          </a:p>
        </p:txBody>
      </p:sp>
      <p:cxnSp>
        <p:nvCxnSpPr>
          <p:cNvPr id="5" name="直線コネクタ 4">
            <a:extLst>
              <a:ext uri="{FF2B5EF4-FFF2-40B4-BE49-F238E27FC236}">
                <a16:creationId xmlns:a16="http://schemas.microsoft.com/office/drawing/2014/main" id="{9B8429F3-9F55-C97B-F444-05755BD69F09}"/>
              </a:ext>
            </a:extLst>
          </p:cNvPr>
          <p:cNvCxnSpPr/>
          <p:nvPr/>
        </p:nvCxnSpPr>
        <p:spPr>
          <a:xfrm>
            <a:off x="5235394" y="1923428"/>
            <a:ext cx="2002987" cy="1404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55D61D50-9FAC-F11C-D2F7-EDA23ACE0BBE}"/>
              </a:ext>
            </a:extLst>
          </p:cNvPr>
          <p:cNvCxnSpPr>
            <a:cxnSpLocks/>
          </p:cNvCxnSpPr>
          <p:nvPr/>
        </p:nvCxnSpPr>
        <p:spPr>
          <a:xfrm flipV="1">
            <a:off x="5217256" y="5943588"/>
            <a:ext cx="2002987" cy="7837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51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56453" y="207074"/>
            <a:ext cx="8063871" cy="676276"/>
          </a:xfrm>
        </p:spPr>
        <p:txBody>
          <a:bodyPr/>
          <a:lstStyle/>
          <a:p>
            <a:r>
              <a:rPr lang="ja-JP" altLang="en-US" dirty="0"/>
              <a:t>データスペースの対象領域</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graphicFrame>
        <p:nvGraphicFramePr>
          <p:cNvPr id="10" name="表 9">
            <a:extLst>
              <a:ext uri="{FF2B5EF4-FFF2-40B4-BE49-F238E27FC236}">
                <a16:creationId xmlns:a16="http://schemas.microsoft.com/office/drawing/2014/main" id="{FEA45388-31FA-2D72-41D6-32A25BAB5BDF}"/>
              </a:ext>
            </a:extLst>
          </p:cNvPr>
          <p:cNvGraphicFramePr>
            <a:graphicFrameLocks noGrp="1"/>
          </p:cNvGraphicFramePr>
          <p:nvPr>
            <p:extLst>
              <p:ext uri="{D42A27DB-BD31-4B8C-83A1-F6EECF244321}">
                <p14:modId xmlns:p14="http://schemas.microsoft.com/office/powerpoint/2010/main" val="168843438"/>
              </p:ext>
            </p:extLst>
          </p:nvPr>
        </p:nvGraphicFramePr>
        <p:xfrm>
          <a:off x="5715000" y="1514759"/>
          <a:ext cx="6212265" cy="4821330"/>
        </p:xfrm>
        <a:graphic>
          <a:graphicData uri="http://schemas.openxmlformats.org/drawingml/2006/table">
            <a:tbl>
              <a:tblPr/>
              <a:tblGrid>
                <a:gridCol w="2479249">
                  <a:extLst>
                    <a:ext uri="{9D8B030D-6E8A-4147-A177-3AD203B41FA5}">
                      <a16:colId xmlns:a16="http://schemas.microsoft.com/office/drawing/2014/main" val="2062081457"/>
                    </a:ext>
                  </a:extLst>
                </a:gridCol>
                <a:gridCol w="1858107">
                  <a:extLst>
                    <a:ext uri="{9D8B030D-6E8A-4147-A177-3AD203B41FA5}">
                      <a16:colId xmlns:a16="http://schemas.microsoft.com/office/drawing/2014/main" val="2495105063"/>
                    </a:ext>
                  </a:extLst>
                </a:gridCol>
                <a:gridCol w="1874909">
                  <a:extLst>
                    <a:ext uri="{9D8B030D-6E8A-4147-A177-3AD203B41FA5}">
                      <a16:colId xmlns:a16="http://schemas.microsoft.com/office/drawing/2014/main" val="3863403908"/>
                    </a:ext>
                  </a:extLst>
                </a:gridCol>
              </a:tblGrid>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u="none" strike="noStrike" dirty="0">
                          <a:solidFill>
                            <a:schemeClr val="bg1"/>
                          </a:solidFill>
                          <a:effectLst/>
                          <a:latin typeface="+mn-ea"/>
                          <a:ea typeface="+mn-ea"/>
                        </a:rPr>
                        <a:t>日本標準産業　大分類　</a:t>
                      </a:r>
                      <a:endParaRPr lang="ja-JP" altLang="en-US" sz="1200" b="0" i="0" u="none" strike="noStrike" dirty="0">
                        <a:solidFill>
                          <a:schemeClr val="bg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u="none" strike="noStrike" dirty="0">
                          <a:solidFill>
                            <a:schemeClr val="bg1"/>
                          </a:solidFill>
                          <a:effectLst/>
                          <a:latin typeface="+mn-ea"/>
                          <a:ea typeface="+mn-ea"/>
                        </a:rPr>
                        <a:t>EU</a:t>
                      </a:r>
                      <a:endParaRPr lang="ja-JP" altLang="en-US" sz="1200" b="0" i="0" u="none" strike="noStrike" dirty="0">
                        <a:solidFill>
                          <a:schemeClr val="bg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i="0" u="none" strike="noStrike" dirty="0">
                          <a:solidFill>
                            <a:schemeClr val="bg1"/>
                          </a:solidFill>
                          <a:effectLst/>
                          <a:latin typeface="+mn-ea"/>
                          <a:ea typeface="+mn-ea"/>
                        </a:rPr>
                        <a:t>日本</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41667929"/>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A </a:t>
                      </a:r>
                      <a:r>
                        <a:rPr lang="ja-JP" altLang="en-US" sz="1200" u="none" strike="noStrike" dirty="0">
                          <a:effectLst/>
                          <a:latin typeface="+mn-ea"/>
                          <a:ea typeface="+mn-ea"/>
                        </a:rPr>
                        <a:t>農業，林業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農業</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u="none" strike="noStrike" kern="1200" dirty="0">
                          <a:solidFill>
                            <a:schemeClr val="tx1"/>
                          </a:solidFill>
                          <a:effectLst/>
                          <a:latin typeface="+mn-ea"/>
                          <a:ea typeface="Meiryo UI"/>
                          <a:cs typeface="+mn-cs"/>
                        </a:rPr>
                        <a:t>準公共（農業）</a:t>
                      </a:r>
                      <a:endParaRPr kumimoji="1" lang="ja-JP" altLang="en-US"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5863906"/>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B </a:t>
                      </a:r>
                      <a:r>
                        <a:rPr lang="ja-JP" altLang="en-US" sz="1200" u="none" strike="noStrike" dirty="0">
                          <a:effectLst/>
                          <a:latin typeface="+mn-ea"/>
                          <a:ea typeface="+mn-ea"/>
                        </a:rPr>
                        <a:t>漁業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漁業</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993578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zh-TW" sz="1200" u="none" strike="noStrike" dirty="0">
                          <a:effectLst/>
                          <a:latin typeface="+mn-ea"/>
                          <a:ea typeface="+mn-ea"/>
                        </a:rPr>
                        <a:t>C </a:t>
                      </a:r>
                      <a:r>
                        <a:rPr lang="zh-TW" altLang="en-US" sz="1200" u="none" strike="noStrike" dirty="0">
                          <a:effectLst/>
                          <a:latin typeface="+mn-ea"/>
                          <a:ea typeface="+mn-ea"/>
                        </a:rPr>
                        <a:t>鉱業，採石業，砂利採取業 </a:t>
                      </a:r>
                      <a:endParaRPr lang="zh-TW"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2892669"/>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D </a:t>
                      </a:r>
                      <a:r>
                        <a:rPr lang="ja-JP" altLang="en-US" sz="1200" u="none" strike="noStrike" dirty="0">
                          <a:effectLst/>
                          <a:latin typeface="+mn-ea"/>
                          <a:ea typeface="+mn-ea"/>
                        </a:rPr>
                        <a:t>建設業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建設</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スマートビル、地下埋設物</a:t>
                      </a:r>
                      <a:endParaRPr lang="en-US" altLang="ja-JP" sz="1200" b="0" u="none" strike="noStrike" dirty="0">
                        <a:solidFill>
                          <a:schemeClr val="tx1"/>
                        </a:solidFill>
                        <a:effectLst/>
                        <a:latin typeface="+mn-ea"/>
                        <a:ea typeface="+mn-ea"/>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n-ea"/>
                          <a:ea typeface="Meiryo UI"/>
                          <a:cs typeface="+mn-cs"/>
                        </a:rPr>
                        <a:t>国土交通</a:t>
                      </a:r>
                      <a:r>
                        <a:rPr kumimoji="1" lang="en-US" altLang="ja-JP" sz="1200" b="0" i="0" u="none" strike="noStrike" kern="1200" dirty="0">
                          <a:solidFill>
                            <a:schemeClr val="tx1"/>
                          </a:solidFill>
                          <a:effectLst/>
                          <a:latin typeface="+mn-ea"/>
                          <a:ea typeface="Meiryo UI"/>
                          <a:cs typeface="+mn-cs"/>
                        </a:rPr>
                        <a:t>PF</a:t>
                      </a:r>
                      <a:endParaRPr kumimoji="1" lang="ja-JP" altLang="en-US"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8843352"/>
                  </a:ext>
                </a:extLst>
              </a:tr>
              <a:tr h="258030">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solidFill>
                            <a:schemeClr val="tx1"/>
                          </a:solidFill>
                          <a:effectLst/>
                          <a:latin typeface="+mn-ea"/>
                          <a:ea typeface="+mn-ea"/>
                        </a:rPr>
                        <a:t>E </a:t>
                      </a:r>
                      <a:r>
                        <a:rPr lang="ja-JP" altLang="en-US" sz="1200" u="none" strike="noStrike" dirty="0">
                          <a:solidFill>
                            <a:schemeClr val="tx1"/>
                          </a:solidFill>
                          <a:effectLst/>
                          <a:latin typeface="+mn-ea"/>
                          <a:ea typeface="+mn-ea"/>
                        </a:rPr>
                        <a:t>製造業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産業・工業、</a:t>
                      </a:r>
                      <a:r>
                        <a:rPr lang="ja-JP" altLang="en-US" sz="1200" b="0" i="0" u="none" strike="noStrike" dirty="0">
                          <a:solidFill>
                            <a:schemeClr val="tx1"/>
                          </a:solidFill>
                          <a:effectLst/>
                          <a:latin typeface="+mn-ea"/>
                          <a:ea typeface="+mn-ea"/>
                        </a:rPr>
                        <a:t>モビリティ</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企業間取引、蓄電池</a:t>
                      </a:r>
                      <a:endParaRPr lang="en-US" altLang="ja-JP" sz="1200" b="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782994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F </a:t>
                      </a:r>
                      <a:r>
                        <a:rPr lang="ja-JP" altLang="en-US" sz="1200" u="none" strike="noStrike" dirty="0">
                          <a:effectLst/>
                          <a:latin typeface="+mn-ea"/>
                          <a:ea typeface="+mn-ea"/>
                        </a:rPr>
                        <a:t>電気・ガス・熱供給・水道業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エネルギ</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i="0" u="none" strike="noStrike" dirty="0">
                          <a:solidFill>
                            <a:schemeClr val="tx1"/>
                          </a:solidFill>
                          <a:effectLst/>
                          <a:latin typeface="+mn-ea"/>
                          <a:ea typeface="+mn-ea"/>
                        </a:rPr>
                        <a:t>水道</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6875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G </a:t>
                      </a:r>
                      <a:r>
                        <a:rPr lang="ja-JP" altLang="en-US" sz="1200" u="none" strike="noStrike" dirty="0">
                          <a:effectLst/>
                          <a:latin typeface="+mn-ea"/>
                          <a:ea typeface="+mn-ea"/>
                        </a:rPr>
                        <a:t>情報通信業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メディア</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95078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zh-TW" sz="1200" u="none" strike="noStrike" dirty="0">
                          <a:effectLst/>
                          <a:latin typeface="+mn-ea"/>
                          <a:ea typeface="+mn-ea"/>
                        </a:rPr>
                        <a:t>H </a:t>
                      </a:r>
                      <a:r>
                        <a:rPr lang="zh-TW" altLang="en-US" sz="1200" u="none" strike="noStrike" dirty="0">
                          <a:effectLst/>
                          <a:latin typeface="+mn-ea"/>
                          <a:ea typeface="+mn-ea"/>
                        </a:rPr>
                        <a:t>運輸業，郵便業</a:t>
                      </a:r>
                      <a:endParaRPr lang="zh-TW"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en-US" altLang="ja-JP" sz="1200" b="0" u="none" strike="noStrike" kern="1200" dirty="0">
                          <a:solidFill>
                            <a:schemeClr val="tx1"/>
                          </a:solidFill>
                          <a:effectLst/>
                          <a:latin typeface="+mn-ea"/>
                          <a:ea typeface="Meiryo UI"/>
                          <a:cs typeface="+mn-cs"/>
                        </a:rPr>
                        <a:t>EDS</a:t>
                      </a:r>
                      <a:r>
                        <a:rPr kumimoji="1" lang="ja-JP" altLang="en-US" sz="1200" b="0" u="none" strike="noStrike" kern="1200" dirty="0">
                          <a:solidFill>
                            <a:schemeClr val="tx1"/>
                          </a:solidFill>
                          <a:effectLst/>
                          <a:latin typeface="+mn-ea"/>
                          <a:ea typeface="Meiryo UI"/>
                          <a:cs typeface="+mn-cs"/>
                        </a:rPr>
                        <a:t>鉄道、モビリティ、</a:t>
                      </a:r>
                      <a:endParaRPr kumimoji="1" lang="en-US" altLang="ja-JP" sz="1200" b="0" u="none" strike="noStrike" kern="1200" dirty="0">
                        <a:solidFill>
                          <a:schemeClr val="tx1"/>
                        </a:solidFill>
                        <a:effectLst/>
                        <a:latin typeface="+mn-ea"/>
                        <a:ea typeface="Meiryo UI"/>
                        <a:cs typeface="+mn-cs"/>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u="none" strike="noStrike" kern="1200" dirty="0">
                          <a:solidFill>
                            <a:schemeClr val="tx1"/>
                          </a:solidFill>
                          <a:effectLst/>
                          <a:latin typeface="+mn-ea"/>
                          <a:ea typeface="Meiryo UI"/>
                          <a:cs typeface="+mn-cs"/>
                        </a:rPr>
                        <a:t>航空、</a:t>
                      </a:r>
                      <a:r>
                        <a:rPr lang="ja-JP" altLang="en-US" sz="1200" b="0" u="none" strike="noStrike" dirty="0">
                          <a:solidFill>
                            <a:schemeClr val="tx1"/>
                          </a:solidFill>
                          <a:effectLst/>
                          <a:latin typeface="+mn-ea"/>
                          <a:ea typeface="+mn-ea"/>
                        </a:rPr>
                        <a:t>海運</a:t>
                      </a:r>
                      <a:endParaRPr lang="en-US" altLang="ja-JP" sz="1200" b="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自律移動ロボット</a:t>
                      </a:r>
                      <a:endParaRPr lang="en-US" altLang="ja-JP" sz="1200" b="0" u="none" strike="noStrike" dirty="0">
                        <a:solidFill>
                          <a:schemeClr val="tx1"/>
                        </a:solidFill>
                        <a:effectLst/>
                        <a:latin typeface="+mn-ea"/>
                        <a:ea typeface="+mn-ea"/>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u="none" strike="noStrike" kern="1200" dirty="0">
                          <a:solidFill>
                            <a:schemeClr val="tx1"/>
                          </a:solidFill>
                          <a:effectLst/>
                          <a:latin typeface="+mn-ea"/>
                          <a:ea typeface="Meiryo UI"/>
                          <a:cs typeface="+mn-cs"/>
                        </a:rPr>
                        <a:t>モビリティ（サービス）</a:t>
                      </a:r>
                      <a:endParaRPr kumimoji="1" lang="ja-JP" altLang="en-US"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095561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I </a:t>
                      </a:r>
                      <a:r>
                        <a:rPr lang="ja-JP" altLang="en-US" sz="1200" u="none" strike="noStrike" dirty="0">
                          <a:effectLst/>
                          <a:latin typeface="+mn-ea"/>
                          <a:ea typeface="+mn-ea"/>
                        </a:rPr>
                        <a:t>卸売業，小売業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165544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zh-TW" sz="1200" u="none" strike="noStrike" dirty="0">
                          <a:effectLst/>
                          <a:latin typeface="+mn-ea"/>
                          <a:ea typeface="+mn-ea"/>
                        </a:rPr>
                        <a:t>J </a:t>
                      </a:r>
                      <a:r>
                        <a:rPr lang="zh-TW" altLang="en-US" sz="1200" u="none" strike="noStrike" dirty="0">
                          <a:effectLst/>
                          <a:latin typeface="+mn-ea"/>
                          <a:ea typeface="+mn-ea"/>
                        </a:rPr>
                        <a:t>金融業，保険業 </a:t>
                      </a:r>
                      <a:endParaRPr lang="zh-TW"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金融</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金融</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274829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zh-TW" sz="1200" u="none" strike="noStrike" dirty="0">
                          <a:effectLst/>
                          <a:latin typeface="+mn-ea"/>
                          <a:ea typeface="+mn-ea"/>
                        </a:rPr>
                        <a:t>K </a:t>
                      </a:r>
                      <a:r>
                        <a:rPr lang="zh-TW" altLang="en-US" sz="1200" u="none" strike="noStrike" dirty="0">
                          <a:effectLst/>
                          <a:latin typeface="+mn-ea"/>
                          <a:ea typeface="+mn-ea"/>
                        </a:rPr>
                        <a:t>不動産業，物品賃貸業 </a:t>
                      </a:r>
                      <a:endParaRPr lang="zh-TW"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n-ea"/>
                          <a:ea typeface="Meiryo UI"/>
                          <a:cs typeface="+mn-cs"/>
                        </a:rPr>
                        <a:t>国土交通</a:t>
                      </a:r>
                      <a:r>
                        <a:rPr kumimoji="1" lang="en-US" altLang="ja-JP" sz="1200" b="0" i="0" u="none" strike="noStrike" kern="1200" dirty="0">
                          <a:solidFill>
                            <a:schemeClr val="tx1"/>
                          </a:solidFill>
                          <a:effectLst/>
                          <a:latin typeface="+mn-ea"/>
                          <a:ea typeface="Meiryo UI"/>
                          <a:cs typeface="+mn-cs"/>
                        </a:rPr>
                        <a:t>PF</a:t>
                      </a:r>
                      <a:endParaRPr kumimoji="1" lang="ja-JP" altLang="en-US"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984573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L </a:t>
                      </a:r>
                      <a:r>
                        <a:rPr lang="ja-JP" altLang="en-US" sz="1200" u="none" strike="noStrike" dirty="0">
                          <a:effectLst/>
                          <a:latin typeface="+mn-ea"/>
                          <a:ea typeface="+mn-ea"/>
                        </a:rPr>
                        <a:t>学術研究，専門・技術サービス業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i="0" u="none" strike="noStrike" dirty="0">
                          <a:solidFill>
                            <a:schemeClr val="tx1"/>
                          </a:solidFill>
                          <a:effectLst/>
                          <a:latin typeface="+mn-ea"/>
                          <a:ea typeface="+mn-ea"/>
                        </a:rPr>
                        <a:t>文化遺産</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1837920"/>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M </a:t>
                      </a:r>
                      <a:r>
                        <a:rPr lang="ja-JP" altLang="en-US" sz="1200" u="none" strike="noStrike" dirty="0">
                          <a:effectLst/>
                          <a:latin typeface="+mn-ea"/>
                          <a:ea typeface="+mn-ea"/>
                        </a:rPr>
                        <a:t>宿泊業，飲食サービス業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ツーリズム</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7847578"/>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N </a:t>
                      </a:r>
                      <a:r>
                        <a:rPr lang="ja-JP" altLang="en-US" sz="1200" u="none" strike="noStrike" dirty="0">
                          <a:effectLst/>
                          <a:latin typeface="+mn-ea"/>
                          <a:ea typeface="+mn-ea"/>
                        </a:rPr>
                        <a:t>生活関連サービス業，娯楽業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ツーリズム</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ap="flat" cmpd="sng" algn="ctr">
                      <a:solidFill>
                        <a:srgbClr val="2423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897397"/>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O </a:t>
                      </a:r>
                      <a:r>
                        <a:rPr lang="ja-JP" altLang="en-US" sz="1200" u="none" strike="noStrike" dirty="0">
                          <a:effectLst/>
                          <a:latin typeface="+mn-ea"/>
                          <a:ea typeface="+mn-ea"/>
                        </a:rPr>
                        <a:t>教育，学習支援業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i="0" u="none" strike="noStrike" dirty="0">
                          <a:solidFill>
                            <a:schemeClr val="tx1"/>
                          </a:solidFill>
                          <a:effectLst/>
                          <a:latin typeface="+mn-ea"/>
                          <a:ea typeface="+mn-ea"/>
                        </a:rPr>
                        <a:t>スキル</a:t>
                      </a: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準公共（教育）</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7920954"/>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P </a:t>
                      </a:r>
                      <a:r>
                        <a:rPr lang="ja-JP" altLang="en-US" sz="1200" u="none" strike="noStrike" dirty="0">
                          <a:effectLst/>
                          <a:latin typeface="+mn-ea"/>
                          <a:ea typeface="+mn-ea"/>
                        </a:rPr>
                        <a:t>医療，福祉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ヘルス</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準公共（医療）</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6120504"/>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Q </a:t>
                      </a:r>
                      <a:r>
                        <a:rPr lang="ja-JP" altLang="en-US" sz="1200" u="none" strike="noStrike" dirty="0">
                          <a:effectLst/>
                          <a:latin typeface="+mn-ea"/>
                          <a:ea typeface="+mn-ea"/>
                        </a:rPr>
                        <a:t>複合サービス事業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スマートコミュニティ</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準公共（スマートシティ）</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3301497"/>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R </a:t>
                      </a:r>
                      <a:r>
                        <a:rPr lang="ja-JP" altLang="en-US" sz="1200" u="none" strike="noStrike" dirty="0">
                          <a:effectLst/>
                          <a:latin typeface="+mn-ea"/>
                          <a:ea typeface="+mn-ea"/>
                        </a:rPr>
                        <a:t>サービス業（他に分類されないもの）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ap="flat" cmpd="sng" algn="ctr">
                      <a:solidFill>
                        <a:srgbClr val="24235C"/>
                      </a:solidFill>
                      <a:prstDash val="solid"/>
                      <a:round/>
                      <a:headEnd type="none" w="med" len="med"/>
                      <a:tailEnd type="none" w="med" len="med"/>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541548"/>
                  </a:ext>
                </a:extLst>
              </a:tr>
              <a:tr h="317998">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S </a:t>
                      </a:r>
                      <a:r>
                        <a:rPr lang="ja-JP" altLang="en-US" sz="1200" u="none" strike="noStrike" dirty="0">
                          <a:effectLst/>
                          <a:latin typeface="+mn-ea"/>
                          <a:ea typeface="+mn-ea"/>
                        </a:rPr>
                        <a:t>公務（他に分類されるものを除く）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行政、</a:t>
                      </a:r>
                      <a:endParaRPr lang="en-US" altLang="ja-JP" sz="1200" b="0" u="none" strike="noStrike" dirty="0">
                        <a:solidFill>
                          <a:schemeClr val="tx1"/>
                        </a:solidFill>
                        <a:effectLst/>
                        <a:latin typeface="+mn-ea"/>
                        <a:ea typeface="+mn-ea"/>
                      </a:endParaRPr>
                    </a:p>
                    <a:p>
                      <a:pPr algn="l" fontAlgn="b"/>
                      <a:r>
                        <a:rPr lang="ja-JP" altLang="en-US" sz="1200" b="0" u="none" strike="noStrike" dirty="0">
                          <a:solidFill>
                            <a:schemeClr val="tx1"/>
                          </a:solidFill>
                          <a:effectLst/>
                          <a:latin typeface="+mn-ea"/>
                          <a:ea typeface="+mn-ea"/>
                        </a:rPr>
                        <a:t>行政</a:t>
                      </a:r>
                      <a:r>
                        <a:rPr lang="en-US" altLang="ja-JP" sz="1200" b="0" u="none" strike="noStrike" dirty="0">
                          <a:solidFill>
                            <a:schemeClr val="tx1"/>
                          </a:solidFill>
                          <a:effectLst/>
                          <a:latin typeface="+mn-ea"/>
                          <a:ea typeface="+mn-ea"/>
                        </a:rPr>
                        <a:t>(</a:t>
                      </a:r>
                      <a:r>
                        <a:rPr lang="ja-JP" altLang="en-US" sz="1200" b="0" u="none" strike="noStrike" dirty="0">
                          <a:solidFill>
                            <a:schemeClr val="tx1"/>
                          </a:solidFill>
                          <a:effectLst/>
                          <a:latin typeface="+mn-ea"/>
                          <a:ea typeface="+mn-ea"/>
                        </a:rPr>
                        <a:t>法、調達、安全</a:t>
                      </a:r>
                      <a:r>
                        <a:rPr lang="en-US" altLang="ja-JP" sz="1200" b="0" u="none" strike="noStrike" dirty="0">
                          <a:solidFill>
                            <a:schemeClr val="tx1"/>
                          </a:solidFill>
                          <a:effectLst/>
                          <a:latin typeface="+mn-ea"/>
                          <a:ea typeface="+mn-ea"/>
                        </a:rPr>
                        <a:t>)</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公的個人認証</a:t>
                      </a:r>
                      <a:endParaRPr lang="en-US" altLang="ja-JP" sz="1200" b="0" u="none" strike="noStrike" dirty="0">
                        <a:solidFill>
                          <a:schemeClr val="tx1"/>
                        </a:solidFill>
                        <a:effectLst/>
                        <a:latin typeface="+mn-ea"/>
                        <a:ea typeface="+mn-ea"/>
                      </a:endParaRPr>
                    </a:p>
                    <a:p>
                      <a:pPr algn="l" fontAlgn="b"/>
                      <a:r>
                        <a:rPr kumimoji="1" lang="ja-JP" altLang="en-US" sz="1200" b="0" u="none" strike="noStrike" kern="1200" dirty="0">
                          <a:solidFill>
                            <a:schemeClr val="tx1"/>
                          </a:solidFill>
                          <a:effectLst/>
                          <a:latin typeface="+mn-ea"/>
                          <a:ea typeface="Meiryo UI"/>
                          <a:cs typeface="+mn-cs"/>
                        </a:rPr>
                        <a:t>公共サービスメッシュ</a:t>
                      </a:r>
                      <a:endParaRPr kumimoji="1" lang="en-US" altLang="ja-JP" sz="1200" b="0" u="none" strike="noStrike" kern="1200" dirty="0">
                        <a:solidFill>
                          <a:schemeClr val="tx1"/>
                        </a:solidFill>
                        <a:effectLst/>
                        <a:latin typeface="+mn-ea"/>
                        <a:ea typeface="Meiryo UI"/>
                        <a:cs typeface="+mn-cs"/>
                      </a:endParaRPr>
                    </a:p>
                    <a:p>
                      <a:pPr algn="l" fontAlgn="b"/>
                      <a:r>
                        <a:rPr kumimoji="1" lang="ja-JP" altLang="en-US" sz="1200" b="0" i="0" u="none" strike="noStrike" kern="1200" dirty="0">
                          <a:solidFill>
                            <a:schemeClr val="tx1"/>
                          </a:solidFill>
                          <a:effectLst/>
                          <a:latin typeface="+mn-ea"/>
                          <a:ea typeface="Meiryo UI"/>
                          <a:cs typeface="+mn-cs"/>
                        </a:rPr>
                        <a:t>準公共（防災）</a:t>
                      </a:r>
                      <a:endParaRPr kumimoji="1" lang="en-US" altLang="ja-JP"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3270023"/>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T </a:t>
                      </a:r>
                      <a:r>
                        <a:rPr lang="ja-JP" altLang="en-US" sz="1200" u="none" strike="noStrike" dirty="0">
                          <a:effectLst/>
                          <a:latin typeface="+mn-ea"/>
                          <a:ea typeface="+mn-ea"/>
                        </a:rPr>
                        <a:t>分類不能の産業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グリーンディール</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CFP</a:t>
                      </a:r>
                      <a:r>
                        <a:rPr lang="ja-JP" altLang="en-US" sz="1200" b="0" u="none" strike="noStrike" dirty="0">
                          <a:solidFill>
                            <a:schemeClr val="tx1"/>
                          </a:solidFill>
                          <a:effectLst/>
                          <a:latin typeface="+mn-ea"/>
                          <a:ea typeface="+mn-ea"/>
                        </a:rPr>
                        <a:t>　カーボンフットプリント</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135855"/>
                  </a:ext>
                </a:extLst>
              </a:tr>
            </a:tbl>
          </a:graphicData>
        </a:graphic>
      </p:graphicFrame>
      <p:sp>
        <p:nvSpPr>
          <p:cNvPr id="13" name="テキスト ボックス 12">
            <a:extLst>
              <a:ext uri="{FF2B5EF4-FFF2-40B4-BE49-F238E27FC236}">
                <a16:creationId xmlns:a16="http://schemas.microsoft.com/office/drawing/2014/main" id="{931B9DAD-D4B8-0209-DF96-99B9AFABCA92}"/>
              </a:ext>
            </a:extLst>
          </p:cNvPr>
          <p:cNvSpPr txBox="1"/>
          <p:nvPr/>
        </p:nvSpPr>
        <p:spPr>
          <a:xfrm>
            <a:off x="332565" y="1280191"/>
            <a:ext cx="538243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■社会の幅広い分野でデータスペースが</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anose="020B0604030504040204" pitchFamily="50" charset="-128"/>
                <a:ea typeface="Meiryo UI" panose="020B0604030504040204"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推進されている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anose="020B0604030504040204" pitchFamily="50" charset="-128"/>
                <a:ea typeface="Meiryo UI" panose="020B0604030504040204" pitchFamily="50" charset="-128"/>
              </a:rPr>
              <a:t>■日本は、データスペースと呼んでいないが、</a:t>
            </a:r>
            <a:endParaRPr lang="en-US" altLang="ja-JP" sz="2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準公共プロジェクトなどデータスペースに</a:t>
            </a:r>
            <a:endParaRPr lang="en-US" altLang="ja-JP" sz="2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類似の取り組みが数多く行われている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C1A0445D-811D-7474-D868-48BC772669EC}"/>
              </a:ext>
            </a:extLst>
          </p:cNvPr>
          <p:cNvSpPr txBox="1"/>
          <p:nvPr/>
        </p:nvSpPr>
        <p:spPr>
          <a:xfrm>
            <a:off x="7567749" y="6336089"/>
            <a:ext cx="378822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1">
                <a:ln>
                  <a:noFill/>
                </a:ln>
                <a:solidFill>
                  <a:prstClr val="black"/>
                </a:solidFill>
                <a:effectLst/>
                <a:uLnTx/>
                <a:uFillTx/>
                <a:latin typeface="Meiryo UI"/>
                <a:ea typeface="Meiryo UI"/>
                <a:cs typeface="+mn-cs"/>
              </a:rPr>
              <a:t>EDS:</a:t>
            </a:r>
            <a:r>
              <a:rPr lang="ja-JP" altLang="en-US" sz="1100" noProof="1">
                <a:solidFill>
                  <a:prstClr val="black"/>
                </a:solidFill>
                <a:latin typeface="Meiryo UI"/>
                <a:ea typeface="Meiryo UI"/>
              </a:rPr>
              <a:t>欧州のデータ戦略で推進される</a:t>
            </a:r>
            <a:r>
              <a:rPr kumimoji="1" lang="en-US" altLang="ja-JP" sz="1100" b="0" i="0" u="none" strike="noStrike" kern="1200" cap="none" spc="0" normalizeH="0" baseline="0" noProof="1">
                <a:ln>
                  <a:noFill/>
                </a:ln>
                <a:solidFill>
                  <a:prstClr val="black"/>
                </a:solidFill>
                <a:effectLst/>
                <a:uLnTx/>
                <a:uFillTx/>
                <a:latin typeface="Meiryo UI"/>
                <a:ea typeface="Meiryo UI"/>
                <a:cs typeface="+mn-cs"/>
              </a:rPr>
              <a:t>Europe</a:t>
            </a:r>
            <a:r>
              <a:rPr kumimoji="1" lang="ja-JP" altLang="en-US" sz="1100" b="0" i="0" u="none" strike="noStrike" kern="1200" cap="none" spc="0" normalizeH="0" baseline="0" noProof="1">
                <a:ln>
                  <a:noFill/>
                </a:ln>
                <a:solidFill>
                  <a:prstClr val="black"/>
                </a:solidFill>
                <a:effectLst/>
                <a:uLnTx/>
                <a:uFillTx/>
                <a:latin typeface="Meiryo UI"/>
                <a:ea typeface="Meiryo UI"/>
                <a:cs typeface="+mn-cs"/>
              </a:rPr>
              <a:t> </a:t>
            </a:r>
            <a:r>
              <a:rPr kumimoji="1" lang="en-US" altLang="ja-JP" sz="1100" b="0" i="0" u="none" strike="noStrike" kern="1200" cap="none" spc="0" normalizeH="0" baseline="0" noProof="1">
                <a:ln>
                  <a:noFill/>
                </a:ln>
                <a:solidFill>
                  <a:prstClr val="black"/>
                </a:solidFill>
                <a:effectLst/>
                <a:uLnTx/>
                <a:uFillTx/>
                <a:latin typeface="Meiryo UI"/>
                <a:ea typeface="Meiryo UI"/>
                <a:cs typeface="+mn-cs"/>
              </a:rPr>
              <a:t>Data</a:t>
            </a:r>
            <a:r>
              <a:rPr kumimoji="1" lang="ja-JP" altLang="en-US" sz="1100" b="0" i="0" u="none" strike="noStrike" kern="1200" cap="none" spc="0" normalizeH="0" baseline="0" noProof="1">
                <a:ln>
                  <a:noFill/>
                </a:ln>
                <a:solidFill>
                  <a:prstClr val="black"/>
                </a:solidFill>
                <a:effectLst/>
                <a:uLnTx/>
                <a:uFillTx/>
                <a:latin typeface="Meiryo UI"/>
                <a:ea typeface="Meiryo UI"/>
                <a:cs typeface="+mn-cs"/>
              </a:rPr>
              <a:t> </a:t>
            </a:r>
            <a:r>
              <a:rPr kumimoji="1" lang="en-US" altLang="ja-JP" sz="1100" b="0" i="0" u="none" strike="noStrike" kern="1200" cap="none" spc="0" normalizeH="0" baseline="0" noProof="1">
                <a:ln>
                  <a:noFill/>
                </a:ln>
                <a:solidFill>
                  <a:prstClr val="black"/>
                </a:solidFill>
                <a:effectLst/>
                <a:uLnTx/>
                <a:uFillTx/>
                <a:latin typeface="Meiryo UI"/>
                <a:ea typeface="Meiryo UI"/>
                <a:cs typeface="+mn-cs"/>
              </a:rPr>
              <a:t>Space</a:t>
            </a:r>
            <a:endParaRPr kumimoji="1"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5F75FECF-DC2B-4E52-31D3-3017C6B9B692}"/>
              </a:ext>
            </a:extLst>
          </p:cNvPr>
          <p:cNvSpPr txBox="1"/>
          <p:nvPr/>
        </p:nvSpPr>
        <p:spPr>
          <a:xfrm>
            <a:off x="567023" y="2318017"/>
            <a:ext cx="491937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各分野で、単独もしくは複数のプロジェクトが進められており、機能や地域を限定したデータスペースも多い。</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98154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58813" y="233702"/>
            <a:ext cx="10732181" cy="676276"/>
          </a:xfrm>
        </p:spPr>
        <p:txBody>
          <a:bodyPr/>
          <a:lstStyle/>
          <a:p>
            <a:r>
              <a:rPr kumimoji="1" lang="ja-JP" altLang="en-US" dirty="0"/>
              <a:t>国内事例① スーパーシティ構想</a:t>
            </a:r>
            <a:r>
              <a:rPr kumimoji="1" lang="en-US" altLang="ja-JP" sz="2800" dirty="0"/>
              <a:t>(</a:t>
            </a:r>
            <a:r>
              <a:rPr kumimoji="1" lang="ja-JP" altLang="en-US" sz="2800" dirty="0"/>
              <a:t>大阪府</a:t>
            </a:r>
            <a:r>
              <a:rPr kumimoji="1" lang="en-US" altLang="ja-JP" sz="2800" dirty="0"/>
              <a:t>)</a:t>
            </a:r>
            <a:endParaRPr kumimoji="1" lang="ja-JP" altLang="en-US" sz="2800" dirty="0"/>
          </a:p>
        </p:txBody>
      </p:sp>
      <p:sp>
        <p:nvSpPr>
          <p:cNvPr id="19" name="コンテンツ プレースホルダー 6">
            <a:extLst>
              <a:ext uri="{FF2B5EF4-FFF2-40B4-BE49-F238E27FC236}">
                <a16:creationId xmlns:a16="http://schemas.microsoft.com/office/drawing/2014/main" id="{E5751161-951E-E6C5-D3AC-CBB2E1FD6477}"/>
              </a:ext>
            </a:extLst>
          </p:cNvPr>
          <p:cNvSpPr txBox="1">
            <a:spLocks/>
          </p:cNvSpPr>
          <p:nvPr/>
        </p:nvSpPr>
        <p:spPr bwMode="auto">
          <a:xfrm>
            <a:off x="335845" y="2349501"/>
            <a:ext cx="5602376" cy="4391867"/>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背景</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b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b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大阪府内の市町村間での財政・人材・ノウハウ等の制約から</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データ利活用に対する取組格差が存在した。</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全ての府民が先進的なデジタルサービスを享受できる社会を目指す</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取組</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2022</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年度より大阪府が主体となり、</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ID</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共有を可能にする</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ルール等を作成</a:t>
            </a:r>
            <a:endParaRPr lang="en-US" altLang="ja-JP" sz="1600" kern="0" dirty="0">
              <a:solidFill>
                <a:prstClr val="black"/>
              </a:solidFill>
              <a:latin typeface="MeiryoUI"/>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・デジタル基盤の構築とサービスの提供を開始。</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・必要な人に、必要なタイミングで、多様なデジタルサービスを</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提供できるよう環境整備を</a:t>
            </a:r>
            <a:r>
              <a:rPr lang="ja-JP" altLang="en-US" sz="1600" kern="0" dirty="0">
                <a:solidFill>
                  <a:prstClr val="black"/>
                </a:solidFill>
                <a:latin typeface="MeiryoUI"/>
              </a:rPr>
              <a:t>実施</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8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効果</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・大阪府のデジタル基盤の整備</a:t>
            </a:r>
            <a:endParaRPr lang="en-US" altLang="ja-JP" sz="1600" kern="0" dirty="0">
              <a:solidFill>
                <a:prstClr val="black"/>
              </a:solidFill>
              <a:latin typeface="MeiryoUI"/>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→今までバラバラだったり分断されたデータやサービスを</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大阪府内の</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43</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市町村にて共同利用可能</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ID</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共有化</a:t>
            </a:r>
            <a:endParaRPr lang="en-US" altLang="ja-JP" sz="1600" kern="0" dirty="0">
              <a:solidFill>
                <a:prstClr val="black"/>
              </a:solidFill>
              <a:latin typeface="MeiryoUI"/>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→サービス同士の連携が可能になり、</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パーソナライズされたサービスを提供可能</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業務のデジタル化が進むことで業務効率が向上</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EA27780E-257C-5A6F-B551-ADC74B87007F}"/>
              </a:ext>
            </a:extLst>
          </p:cNvPr>
          <p:cNvSpPr/>
          <p:nvPr/>
        </p:nvSpPr>
        <p:spPr>
          <a:xfrm>
            <a:off x="6116196" y="2667911"/>
            <a:ext cx="5739959" cy="1046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ビジネス的なメリット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①ビジネススピードの向上</a:t>
            </a:r>
            <a:endParaRPr kumimoji="1" lang="ja-JP" altLang="en-US" sz="1000" b="0"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②新ビジネス展開</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③マーケティング</a:t>
            </a:r>
            <a:r>
              <a:rPr kumimoji="1" lang="ja-JP" altLang="en-US" sz="1000" b="1" i="0" u="none" strike="noStrike" kern="1200" cap="none" spc="0" normalizeH="0" baseline="0" noProof="0" dirty="0">
                <a:ln>
                  <a:noFill/>
                </a:ln>
                <a:solidFill>
                  <a:prstClr val="white">
                    <a:lumMod val="65000"/>
                  </a:prstClr>
                </a:solidFill>
                <a:effectLst/>
                <a:uLnTx/>
                <a:uFillTx/>
                <a:latin typeface="Söhne"/>
                <a:ea typeface="Meiryo UI"/>
                <a:cs typeface="+mn-cs"/>
              </a:rPr>
              <a:t>戦略の「改善」、「問題の早期発見」</a:t>
            </a:r>
            <a:endParaRPr kumimoji="1" lang="en-US" altLang="ja-JP" sz="1000" b="0"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④自組織データが「ビジネス価値」を持つ</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⑤データセキュリティの向上、サイバー攻撃対策</a:t>
            </a:r>
          </a:p>
        </p:txBody>
      </p:sp>
      <p:pic>
        <p:nvPicPr>
          <p:cNvPr id="53" name="図 52">
            <a:extLst>
              <a:ext uri="{FF2B5EF4-FFF2-40B4-BE49-F238E27FC236}">
                <a16:creationId xmlns:a16="http://schemas.microsoft.com/office/drawing/2014/main" id="{3DFF7F4F-68DD-4011-A831-5142818106DD}"/>
              </a:ext>
            </a:extLst>
          </p:cNvPr>
          <p:cNvPicPr>
            <a:picLocks noChangeAspect="1"/>
          </p:cNvPicPr>
          <p:nvPr/>
        </p:nvPicPr>
        <p:blipFill>
          <a:blip r:embed="rId3"/>
          <a:stretch>
            <a:fillRect/>
          </a:stretch>
        </p:blipFill>
        <p:spPr>
          <a:xfrm>
            <a:off x="6380771" y="4310393"/>
            <a:ext cx="4896988" cy="2233853"/>
          </a:xfrm>
          <a:prstGeom prst="rect">
            <a:avLst/>
          </a:prstGeom>
        </p:spPr>
      </p:pic>
      <p:sp>
        <p:nvSpPr>
          <p:cNvPr id="54" name="四角形: 角を丸くする 53">
            <a:extLst>
              <a:ext uri="{FF2B5EF4-FFF2-40B4-BE49-F238E27FC236}">
                <a16:creationId xmlns:a16="http://schemas.microsoft.com/office/drawing/2014/main" id="{6D15E403-98DD-CD1B-4639-0892F76E2293}"/>
              </a:ext>
            </a:extLst>
          </p:cNvPr>
          <p:cNvSpPr/>
          <p:nvPr/>
        </p:nvSpPr>
        <p:spPr>
          <a:xfrm>
            <a:off x="7616965" y="4249380"/>
            <a:ext cx="2558881" cy="597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5" name="四角形: 角を丸くする 54">
            <a:extLst>
              <a:ext uri="{FF2B5EF4-FFF2-40B4-BE49-F238E27FC236}">
                <a16:creationId xmlns:a16="http://schemas.microsoft.com/office/drawing/2014/main" id="{F2D90C51-9C83-86EC-B4DF-9CA90F7F10E3}"/>
              </a:ext>
            </a:extLst>
          </p:cNvPr>
          <p:cNvSpPr/>
          <p:nvPr/>
        </p:nvSpPr>
        <p:spPr>
          <a:xfrm>
            <a:off x="7518473" y="4913532"/>
            <a:ext cx="972896" cy="4792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正方形/長方形 55">
            <a:extLst>
              <a:ext uri="{FF2B5EF4-FFF2-40B4-BE49-F238E27FC236}">
                <a16:creationId xmlns:a16="http://schemas.microsoft.com/office/drawing/2014/main" id="{268B046A-CEF1-0251-F750-E51ABE3765F0}"/>
              </a:ext>
            </a:extLst>
          </p:cNvPr>
          <p:cNvSpPr/>
          <p:nvPr/>
        </p:nvSpPr>
        <p:spPr>
          <a:xfrm>
            <a:off x="6114631" y="4169328"/>
            <a:ext cx="5739959" cy="2483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7" name="テキスト ボックス 56">
            <a:extLst>
              <a:ext uri="{FF2B5EF4-FFF2-40B4-BE49-F238E27FC236}">
                <a16:creationId xmlns:a16="http://schemas.microsoft.com/office/drawing/2014/main" id="{0FAA2AB7-B284-38CB-FF02-04E9785F09C0}"/>
              </a:ext>
            </a:extLst>
          </p:cNvPr>
          <p:cNvSpPr txBox="1"/>
          <p:nvPr/>
        </p:nvSpPr>
        <p:spPr>
          <a:xfrm>
            <a:off x="6114631" y="3832259"/>
            <a:ext cx="27302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本事例のフォーカスポイント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2369D2B5-B7A2-699A-11D4-B8CDC23492B1}"/>
              </a:ext>
            </a:extLst>
          </p:cNvPr>
          <p:cNvSpPr txBox="1"/>
          <p:nvPr/>
        </p:nvSpPr>
        <p:spPr>
          <a:xfrm>
            <a:off x="6096000" y="2351535"/>
            <a:ext cx="18790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期待されるメリット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9" name="コンテンツ プレースホルダー 6">
            <a:extLst>
              <a:ext uri="{FF2B5EF4-FFF2-40B4-BE49-F238E27FC236}">
                <a16:creationId xmlns:a16="http://schemas.microsoft.com/office/drawing/2014/main" id="{B1E1E90B-FD76-579F-EF57-01D1887DB3A8}"/>
              </a:ext>
            </a:extLst>
          </p:cNvPr>
          <p:cNvSpPr txBox="1">
            <a:spLocks/>
          </p:cNvSpPr>
          <p:nvPr/>
        </p:nvSpPr>
        <p:spPr bwMode="auto">
          <a:xfrm>
            <a:off x="9106163" y="2667911"/>
            <a:ext cx="2749992" cy="1050120"/>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社会的なメリット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①持続可能な社会　</a:t>
            </a:r>
            <a:endParaRPr kumimoji="1" lang="en-US" altLang="ja-JP" sz="10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②知識社会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③安心・安全な社会</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④平等で格差の少ない社会</a:t>
            </a:r>
          </a:p>
        </p:txBody>
      </p:sp>
      <p:sp>
        <p:nvSpPr>
          <p:cNvPr id="14" name="四角形: 角を丸くする 13">
            <a:extLst>
              <a:ext uri="{FF2B5EF4-FFF2-40B4-BE49-F238E27FC236}">
                <a16:creationId xmlns:a16="http://schemas.microsoft.com/office/drawing/2014/main" id="{E64BE31B-C8F9-6A85-A9F3-4062A52934F7}"/>
              </a:ext>
            </a:extLst>
          </p:cNvPr>
          <p:cNvSpPr/>
          <p:nvPr/>
        </p:nvSpPr>
        <p:spPr>
          <a:xfrm>
            <a:off x="335845" y="1282606"/>
            <a:ext cx="11520310" cy="978575"/>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24235C"/>
                </a:solidFill>
              </a:rPr>
              <a:t>　　</a:t>
            </a:r>
            <a:r>
              <a:rPr kumimoji="1" lang="ja-JP" altLang="en-US" sz="2400" b="1" dirty="0">
                <a:solidFill>
                  <a:srgbClr val="24235C"/>
                </a:solidFill>
              </a:rPr>
              <a:t>データスペースの着眼点</a:t>
            </a:r>
            <a:endParaRPr kumimoji="1" lang="en-US" altLang="ja-JP" sz="2400" b="1" dirty="0">
              <a:solidFill>
                <a:srgbClr val="24235C"/>
              </a:solidFill>
            </a:endParaRPr>
          </a:p>
          <a:p>
            <a:r>
              <a:rPr kumimoji="1" lang="ja-JP" altLang="en-US" sz="2000" dirty="0"/>
              <a:t>　　　　・大阪府内の行政デジタル格差を解消する産学官連携</a:t>
            </a:r>
            <a:r>
              <a:rPr kumimoji="1" lang="ja-JP" altLang="en-US" sz="2000" dirty="0">
                <a:solidFill>
                  <a:srgbClr val="C00000"/>
                </a:solidFill>
              </a:rPr>
              <a:t>デジタル基盤を構築</a:t>
            </a:r>
          </a:p>
          <a:p>
            <a:r>
              <a:rPr kumimoji="1" lang="ja-JP" altLang="en-US" sz="2000" dirty="0"/>
              <a:t>　　　　・カタログの利用により大阪府の</a:t>
            </a:r>
            <a:r>
              <a:rPr kumimoji="1" lang="ja-JP" altLang="en-US" sz="2000" dirty="0">
                <a:solidFill>
                  <a:srgbClr val="C00000"/>
                </a:solidFill>
              </a:rPr>
              <a:t>オープンデータを活用したサービス提供</a:t>
            </a:r>
            <a:r>
              <a:rPr kumimoji="1" lang="ja-JP" altLang="en-US" sz="2000" dirty="0"/>
              <a:t>が可能</a:t>
            </a:r>
          </a:p>
        </p:txBody>
      </p:sp>
      <p:pic>
        <p:nvPicPr>
          <p:cNvPr id="10" name="グラフィックス 9" descr="右向き指示マーク 単色塗りつぶし">
            <a:extLst>
              <a:ext uri="{FF2B5EF4-FFF2-40B4-BE49-F238E27FC236}">
                <a16:creationId xmlns:a16="http://schemas.microsoft.com/office/drawing/2014/main" id="{17626D7A-A4E8-301F-56B5-61CF113F95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153974">
            <a:off x="401760" y="1369552"/>
            <a:ext cx="514104" cy="514104"/>
          </a:xfrm>
          <a:prstGeom prst="rect">
            <a:avLst/>
          </a:prstGeom>
        </p:spPr>
      </p:pic>
      <p:grpSp>
        <p:nvGrpSpPr>
          <p:cNvPr id="3" name="グループ化 2">
            <a:extLst>
              <a:ext uri="{FF2B5EF4-FFF2-40B4-BE49-F238E27FC236}">
                <a16:creationId xmlns:a16="http://schemas.microsoft.com/office/drawing/2014/main" id="{FD435191-5697-AE7B-32F1-AE5B60E8A8BF}"/>
              </a:ext>
            </a:extLst>
          </p:cNvPr>
          <p:cNvGrpSpPr/>
          <p:nvPr/>
        </p:nvGrpSpPr>
        <p:grpSpPr>
          <a:xfrm>
            <a:off x="6591675" y="4692482"/>
            <a:ext cx="448459" cy="443102"/>
            <a:chOff x="5253553" y="3550319"/>
            <a:chExt cx="529152" cy="563880"/>
          </a:xfrm>
        </p:grpSpPr>
        <p:sp>
          <p:nvSpPr>
            <p:cNvPr id="6" name="正方形/長方形 5">
              <a:extLst>
                <a:ext uri="{FF2B5EF4-FFF2-40B4-BE49-F238E27FC236}">
                  <a16:creationId xmlns:a16="http://schemas.microsoft.com/office/drawing/2014/main" id="{E350FFEF-0017-3C98-02C3-89044FC8868E}"/>
                </a:ext>
              </a:extLst>
            </p:cNvPr>
            <p:cNvSpPr/>
            <p:nvPr/>
          </p:nvSpPr>
          <p:spPr>
            <a:xfrm>
              <a:off x="5257131" y="3550319"/>
              <a:ext cx="512342"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グラフィックス 6" descr="オフィス ワーカー (男性) 単色塗りつぶし">
              <a:extLst>
                <a:ext uri="{FF2B5EF4-FFF2-40B4-BE49-F238E27FC236}">
                  <a16:creationId xmlns:a16="http://schemas.microsoft.com/office/drawing/2014/main" id="{25178185-90AE-A439-FDDF-CBA7883D27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3553" y="3567683"/>
              <a:ext cx="529152" cy="529152"/>
            </a:xfrm>
            <a:prstGeom prst="rect">
              <a:avLst/>
            </a:prstGeom>
          </p:spPr>
        </p:pic>
      </p:grpSp>
      <p:grpSp>
        <p:nvGrpSpPr>
          <p:cNvPr id="8" name="グループ化 7">
            <a:extLst>
              <a:ext uri="{FF2B5EF4-FFF2-40B4-BE49-F238E27FC236}">
                <a16:creationId xmlns:a16="http://schemas.microsoft.com/office/drawing/2014/main" id="{9AAA9598-2697-4237-55C9-B94E0B61ECED}"/>
              </a:ext>
            </a:extLst>
          </p:cNvPr>
          <p:cNvGrpSpPr/>
          <p:nvPr/>
        </p:nvGrpSpPr>
        <p:grpSpPr>
          <a:xfrm>
            <a:off x="10670628" y="4717559"/>
            <a:ext cx="434212" cy="443102"/>
            <a:chOff x="9484786" y="1476340"/>
            <a:chExt cx="434212" cy="443102"/>
          </a:xfrm>
        </p:grpSpPr>
        <p:sp>
          <p:nvSpPr>
            <p:cNvPr id="11" name="正方形/長方形 10">
              <a:extLst>
                <a:ext uri="{FF2B5EF4-FFF2-40B4-BE49-F238E27FC236}">
                  <a16:creationId xmlns:a16="http://schemas.microsoft.com/office/drawing/2014/main" id="{F32007DC-DDEE-A3AC-954E-EDFBD45B3AE0}"/>
                </a:ext>
              </a:extLst>
            </p:cNvPr>
            <p:cNvSpPr/>
            <p:nvPr/>
          </p:nvSpPr>
          <p:spPr>
            <a:xfrm>
              <a:off x="9484786" y="1476340"/>
              <a:ext cx="434212" cy="443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グラフィックス 11" descr="オフィス ワーカー (女性) 単色塗りつぶし">
              <a:extLst>
                <a:ext uri="{FF2B5EF4-FFF2-40B4-BE49-F238E27FC236}">
                  <a16:creationId xmlns:a16="http://schemas.microsoft.com/office/drawing/2014/main" id="{A6D9F686-E458-7EB8-9709-28C077F372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84786" y="1485230"/>
              <a:ext cx="434212" cy="434212"/>
            </a:xfrm>
            <a:prstGeom prst="rect">
              <a:avLst/>
            </a:prstGeom>
          </p:spPr>
        </p:pic>
      </p:grpSp>
    </p:spTree>
    <p:extLst>
      <p:ext uri="{BB962C8B-B14F-4D97-AF65-F5344CB8AC3E}">
        <p14:creationId xmlns:p14="http://schemas.microsoft.com/office/powerpoint/2010/main" val="2560742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58813" y="233702"/>
            <a:ext cx="10732181" cy="676276"/>
          </a:xfrm>
        </p:spPr>
        <p:txBody>
          <a:bodyPr/>
          <a:lstStyle/>
          <a:p>
            <a:r>
              <a:rPr kumimoji="1" lang="ja-JP" altLang="en-US" dirty="0"/>
              <a:t>国内事例② マーケティング最適化</a:t>
            </a:r>
            <a:r>
              <a:rPr kumimoji="1" lang="en-US" altLang="ja-JP" sz="2800" dirty="0"/>
              <a:t>(</a:t>
            </a:r>
            <a:r>
              <a:rPr lang="ja-JP" altLang="en-US" sz="2800" dirty="0"/>
              <a:t>札幌市</a:t>
            </a:r>
            <a:r>
              <a:rPr kumimoji="1" lang="en-US" altLang="ja-JP" sz="2800" dirty="0"/>
              <a:t>)</a:t>
            </a:r>
            <a:endParaRPr kumimoji="1" lang="ja-JP" altLang="en-US" sz="2800" dirty="0"/>
          </a:p>
        </p:txBody>
      </p:sp>
      <p:sp>
        <p:nvSpPr>
          <p:cNvPr id="19" name="コンテンツ プレースホルダー 6">
            <a:extLst>
              <a:ext uri="{FF2B5EF4-FFF2-40B4-BE49-F238E27FC236}">
                <a16:creationId xmlns:a16="http://schemas.microsoft.com/office/drawing/2014/main" id="{E5751161-951E-E6C5-D3AC-CBB2E1FD6477}"/>
              </a:ext>
            </a:extLst>
          </p:cNvPr>
          <p:cNvSpPr txBox="1">
            <a:spLocks/>
          </p:cNvSpPr>
          <p:nvPr/>
        </p:nvSpPr>
        <p:spPr bwMode="auto">
          <a:xfrm>
            <a:off x="335845" y="2349501"/>
            <a:ext cx="5602376" cy="4391867"/>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背景</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b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b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札幌圏域の官民データを協調して利活用する</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官民連携デジタル基盤を構築しており、</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データ利活用の本格的な推進を検討</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取組</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・不動産ディベロッパーや飲食店が札幌市以外の</a:t>
            </a:r>
            <a:r>
              <a:rPr lang="ja-JP" altLang="en-US" sz="1600" kern="0" dirty="0">
                <a:solidFill>
                  <a:prstClr val="black"/>
                </a:solidFill>
                <a:latin typeface="MeiryoUI"/>
              </a:rPr>
              <a:t>「</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気象データ」や</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「イベントデータ」などの外部データを組み合わせ、マーケティングや</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業務の最適化を確認。</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・札幌市デジタル基盤に</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CADDE</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コネクタを接続した実証実験を実施</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効果</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・マーケティングや業務の最適化の実現</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・外部データ利用時にコネクタを利用することで</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データ連携用インターフェイス機能の個別開発が不要</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EA27780E-257C-5A6F-B551-ADC74B87007F}"/>
              </a:ext>
            </a:extLst>
          </p:cNvPr>
          <p:cNvSpPr/>
          <p:nvPr/>
        </p:nvSpPr>
        <p:spPr>
          <a:xfrm>
            <a:off x="6116196" y="2667911"/>
            <a:ext cx="5739959" cy="1046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ビジネス的なメリット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a:t>
            </a: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①ビジネススピードの向上</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　②新ビジネス展開</a:t>
            </a: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　③マーケティング</a:t>
            </a:r>
            <a:r>
              <a:rPr kumimoji="1" lang="ja-JP" altLang="en-US" sz="1000" b="1" i="0" u="none" strike="noStrike" kern="1200" cap="none" spc="0" normalizeH="0" baseline="0" noProof="0" dirty="0">
                <a:ln>
                  <a:noFill/>
                </a:ln>
                <a:solidFill>
                  <a:schemeClr val="tx1"/>
                </a:solidFill>
                <a:effectLst/>
                <a:uLnTx/>
                <a:uFillTx/>
                <a:latin typeface="Söhne"/>
                <a:ea typeface="Meiryo UI"/>
                <a:cs typeface="+mn-cs"/>
              </a:rPr>
              <a:t>戦略の「改善」、「問題の早期発見」</a:t>
            </a: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④自組織データが「ビジネス価値」を持つ</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⑤データセキュリティの向上、サイバー攻撃対策</a:t>
            </a:r>
          </a:p>
        </p:txBody>
      </p:sp>
      <p:pic>
        <p:nvPicPr>
          <p:cNvPr id="53" name="図 52">
            <a:extLst>
              <a:ext uri="{FF2B5EF4-FFF2-40B4-BE49-F238E27FC236}">
                <a16:creationId xmlns:a16="http://schemas.microsoft.com/office/drawing/2014/main" id="{3DFF7F4F-68DD-4011-A831-5142818106DD}"/>
              </a:ext>
            </a:extLst>
          </p:cNvPr>
          <p:cNvPicPr>
            <a:picLocks noChangeAspect="1"/>
          </p:cNvPicPr>
          <p:nvPr/>
        </p:nvPicPr>
        <p:blipFill>
          <a:blip r:embed="rId3"/>
          <a:stretch>
            <a:fillRect/>
          </a:stretch>
        </p:blipFill>
        <p:spPr>
          <a:xfrm>
            <a:off x="6380771" y="4310393"/>
            <a:ext cx="4896988" cy="2233853"/>
          </a:xfrm>
          <a:prstGeom prst="rect">
            <a:avLst/>
          </a:prstGeom>
        </p:spPr>
      </p:pic>
      <p:sp>
        <p:nvSpPr>
          <p:cNvPr id="54" name="四角形: 角を丸くする 53">
            <a:extLst>
              <a:ext uri="{FF2B5EF4-FFF2-40B4-BE49-F238E27FC236}">
                <a16:creationId xmlns:a16="http://schemas.microsoft.com/office/drawing/2014/main" id="{6D15E403-98DD-CD1B-4639-0892F76E2293}"/>
              </a:ext>
            </a:extLst>
          </p:cNvPr>
          <p:cNvSpPr/>
          <p:nvPr/>
        </p:nvSpPr>
        <p:spPr>
          <a:xfrm>
            <a:off x="7616965" y="4249380"/>
            <a:ext cx="2558881" cy="597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5" name="四角形: 角を丸くする 54">
            <a:extLst>
              <a:ext uri="{FF2B5EF4-FFF2-40B4-BE49-F238E27FC236}">
                <a16:creationId xmlns:a16="http://schemas.microsoft.com/office/drawing/2014/main" id="{F2D90C51-9C83-86EC-B4DF-9CA90F7F10E3}"/>
              </a:ext>
            </a:extLst>
          </p:cNvPr>
          <p:cNvSpPr/>
          <p:nvPr/>
        </p:nvSpPr>
        <p:spPr>
          <a:xfrm>
            <a:off x="7518473" y="4913532"/>
            <a:ext cx="972896" cy="4792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正方形/長方形 55">
            <a:extLst>
              <a:ext uri="{FF2B5EF4-FFF2-40B4-BE49-F238E27FC236}">
                <a16:creationId xmlns:a16="http://schemas.microsoft.com/office/drawing/2014/main" id="{268B046A-CEF1-0251-F750-E51ABE3765F0}"/>
              </a:ext>
            </a:extLst>
          </p:cNvPr>
          <p:cNvSpPr/>
          <p:nvPr/>
        </p:nvSpPr>
        <p:spPr>
          <a:xfrm>
            <a:off x="6114631" y="4169328"/>
            <a:ext cx="5739959" cy="2483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7" name="テキスト ボックス 56">
            <a:extLst>
              <a:ext uri="{FF2B5EF4-FFF2-40B4-BE49-F238E27FC236}">
                <a16:creationId xmlns:a16="http://schemas.microsoft.com/office/drawing/2014/main" id="{0FAA2AB7-B284-38CB-FF02-04E9785F09C0}"/>
              </a:ext>
            </a:extLst>
          </p:cNvPr>
          <p:cNvSpPr txBox="1"/>
          <p:nvPr/>
        </p:nvSpPr>
        <p:spPr>
          <a:xfrm>
            <a:off x="6114631" y="3832259"/>
            <a:ext cx="27302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本事例のフォーカスポイント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2369D2B5-B7A2-699A-11D4-B8CDC23492B1}"/>
              </a:ext>
            </a:extLst>
          </p:cNvPr>
          <p:cNvSpPr txBox="1"/>
          <p:nvPr/>
        </p:nvSpPr>
        <p:spPr>
          <a:xfrm>
            <a:off x="6096000" y="2351535"/>
            <a:ext cx="18790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期待されるメリット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9" name="コンテンツ プレースホルダー 6">
            <a:extLst>
              <a:ext uri="{FF2B5EF4-FFF2-40B4-BE49-F238E27FC236}">
                <a16:creationId xmlns:a16="http://schemas.microsoft.com/office/drawing/2014/main" id="{B1E1E90B-FD76-579F-EF57-01D1887DB3A8}"/>
              </a:ext>
            </a:extLst>
          </p:cNvPr>
          <p:cNvSpPr txBox="1">
            <a:spLocks/>
          </p:cNvSpPr>
          <p:nvPr/>
        </p:nvSpPr>
        <p:spPr bwMode="auto">
          <a:xfrm>
            <a:off x="9106163" y="2667911"/>
            <a:ext cx="2749992" cy="1050120"/>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社会的なメリット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bg1">
                    <a:lumMod val="75000"/>
                  </a:schemeClr>
                </a:solidFill>
                <a:effectLst/>
                <a:uLnTx/>
                <a:uFillTx/>
                <a:latin typeface="Meiryo UI"/>
                <a:ea typeface="Meiryo UI"/>
                <a:cs typeface="+mn-cs"/>
              </a:rPr>
              <a:t>①持続可能な社会　</a:t>
            </a:r>
            <a:endParaRPr kumimoji="1" lang="en-US" altLang="ja-JP" sz="1000" b="1" i="0" u="none" strike="noStrike" kern="1200" cap="none" spc="0" normalizeH="0" baseline="0" noProof="0" dirty="0">
              <a:ln>
                <a:noFill/>
              </a:ln>
              <a:solidFill>
                <a:schemeClr val="bg1">
                  <a:lumMod val="75000"/>
                </a:schemeClr>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②知識社会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bg1">
                    <a:lumMod val="75000"/>
                  </a:schemeClr>
                </a:solidFill>
                <a:effectLst/>
                <a:uLnTx/>
                <a:uFillTx/>
                <a:latin typeface="Meiryo UI"/>
                <a:ea typeface="Meiryo UI"/>
                <a:cs typeface="+mn-cs"/>
              </a:rPr>
              <a:t>③安心・安全な社会</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bg1">
                    <a:lumMod val="75000"/>
                  </a:schemeClr>
                </a:solidFill>
                <a:effectLst/>
                <a:uLnTx/>
                <a:uFillTx/>
                <a:latin typeface="Meiryo UI"/>
                <a:ea typeface="Meiryo UI"/>
                <a:cs typeface="+mn-cs"/>
              </a:rPr>
              <a:t>④平等で格差の少ない社会</a:t>
            </a:r>
          </a:p>
        </p:txBody>
      </p:sp>
      <p:sp>
        <p:nvSpPr>
          <p:cNvPr id="14" name="四角形: 角を丸くする 13">
            <a:extLst>
              <a:ext uri="{FF2B5EF4-FFF2-40B4-BE49-F238E27FC236}">
                <a16:creationId xmlns:a16="http://schemas.microsoft.com/office/drawing/2014/main" id="{E64BE31B-C8F9-6A85-A9F3-4062A52934F7}"/>
              </a:ext>
            </a:extLst>
          </p:cNvPr>
          <p:cNvSpPr/>
          <p:nvPr/>
        </p:nvSpPr>
        <p:spPr>
          <a:xfrm>
            <a:off x="335845" y="1282606"/>
            <a:ext cx="11520310" cy="978575"/>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24235C"/>
                </a:solidFill>
              </a:rPr>
              <a:t>　　</a:t>
            </a:r>
            <a:r>
              <a:rPr kumimoji="1" lang="ja-JP" altLang="en-US" sz="2400" b="1" dirty="0">
                <a:solidFill>
                  <a:srgbClr val="24235C"/>
                </a:solidFill>
              </a:rPr>
              <a:t>データスペースの着眼点</a:t>
            </a:r>
            <a:endParaRPr kumimoji="1" lang="en-US" altLang="ja-JP" sz="2400" b="1" dirty="0">
              <a:solidFill>
                <a:srgbClr val="24235C"/>
              </a:solidFill>
            </a:endParaRPr>
          </a:p>
          <a:p>
            <a:r>
              <a:rPr kumimoji="1" lang="ja-JP" altLang="en-US" sz="2000" dirty="0"/>
              <a:t>　　　　・課題解決の実証実験結果を反映した官民連携</a:t>
            </a:r>
            <a:r>
              <a:rPr kumimoji="1" lang="ja-JP" altLang="en-US" sz="2000" dirty="0">
                <a:solidFill>
                  <a:srgbClr val="C00000"/>
                </a:solidFill>
              </a:rPr>
              <a:t>デジタル基盤を構築</a:t>
            </a:r>
          </a:p>
          <a:p>
            <a:r>
              <a:rPr kumimoji="1" lang="ja-JP" altLang="en-US" sz="2000" dirty="0"/>
              <a:t>　　　　・</a:t>
            </a:r>
            <a:r>
              <a:rPr kumimoji="1" lang="ja-JP" altLang="en-US" sz="2000" dirty="0">
                <a:solidFill>
                  <a:srgbClr val="C00000"/>
                </a:solidFill>
              </a:rPr>
              <a:t>札幌市のオープンデータと他社提供のオープンデータを組み合わせ</a:t>
            </a:r>
            <a:r>
              <a:rPr kumimoji="1" lang="ja-JP" altLang="en-US" sz="2000" dirty="0">
                <a:solidFill>
                  <a:schemeClr val="bg1"/>
                </a:solidFill>
              </a:rPr>
              <a:t>て</a:t>
            </a:r>
            <a:r>
              <a:rPr kumimoji="1" lang="ja-JP" altLang="en-US" sz="2000" dirty="0"/>
              <a:t>新ビジネスを創出の可能性</a:t>
            </a:r>
          </a:p>
        </p:txBody>
      </p:sp>
      <p:pic>
        <p:nvPicPr>
          <p:cNvPr id="10" name="グラフィックス 9" descr="右向き指示マーク 単色塗りつぶし">
            <a:extLst>
              <a:ext uri="{FF2B5EF4-FFF2-40B4-BE49-F238E27FC236}">
                <a16:creationId xmlns:a16="http://schemas.microsoft.com/office/drawing/2014/main" id="{17626D7A-A4E8-301F-56B5-61CF113F95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153974">
            <a:off x="401760" y="1369552"/>
            <a:ext cx="514104" cy="514104"/>
          </a:xfrm>
          <a:prstGeom prst="rect">
            <a:avLst/>
          </a:prstGeom>
        </p:spPr>
      </p:pic>
      <p:sp>
        <p:nvSpPr>
          <p:cNvPr id="3" name="四角形: 角を丸くする 2">
            <a:extLst>
              <a:ext uri="{FF2B5EF4-FFF2-40B4-BE49-F238E27FC236}">
                <a16:creationId xmlns:a16="http://schemas.microsoft.com/office/drawing/2014/main" id="{39DD5B3B-9DCC-BE5C-4570-A121B7055243}"/>
              </a:ext>
            </a:extLst>
          </p:cNvPr>
          <p:cNvSpPr/>
          <p:nvPr/>
        </p:nvSpPr>
        <p:spPr>
          <a:xfrm>
            <a:off x="7533120" y="5459531"/>
            <a:ext cx="2844800" cy="66379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6" name="グループ化 5">
            <a:extLst>
              <a:ext uri="{FF2B5EF4-FFF2-40B4-BE49-F238E27FC236}">
                <a16:creationId xmlns:a16="http://schemas.microsoft.com/office/drawing/2014/main" id="{12437819-78AB-A91D-9075-51A860A2A628}"/>
              </a:ext>
            </a:extLst>
          </p:cNvPr>
          <p:cNvGrpSpPr/>
          <p:nvPr/>
        </p:nvGrpSpPr>
        <p:grpSpPr>
          <a:xfrm>
            <a:off x="6591675" y="4692482"/>
            <a:ext cx="448459" cy="443102"/>
            <a:chOff x="5253553" y="3550319"/>
            <a:chExt cx="529152" cy="563880"/>
          </a:xfrm>
        </p:grpSpPr>
        <p:sp>
          <p:nvSpPr>
            <p:cNvPr id="7" name="正方形/長方形 6">
              <a:extLst>
                <a:ext uri="{FF2B5EF4-FFF2-40B4-BE49-F238E27FC236}">
                  <a16:creationId xmlns:a16="http://schemas.microsoft.com/office/drawing/2014/main" id="{9795A4F2-375D-1580-D8F4-7DF470773905}"/>
                </a:ext>
              </a:extLst>
            </p:cNvPr>
            <p:cNvSpPr/>
            <p:nvPr/>
          </p:nvSpPr>
          <p:spPr>
            <a:xfrm>
              <a:off x="5257131" y="3550319"/>
              <a:ext cx="512342"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グラフィックス 7" descr="オフィス ワーカー (男性) 単色塗りつぶし">
              <a:extLst>
                <a:ext uri="{FF2B5EF4-FFF2-40B4-BE49-F238E27FC236}">
                  <a16:creationId xmlns:a16="http://schemas.microsoft.com/office/drawing/2014/main" id="{49112AFF-EDB0-50A6-8DCA-408571B9D1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3553" y="3567683"/>
              <a:ext cx="529152" cy="529152"/>
            </a:xfrm>
            <a:prstGeom prst="rect">
              <a:avLst/>
            </a:prstGeom>
          </p:spPr>
        </p:pic>
      </p:grpSp>
      <p:grpSp>
        <p:nvGrpSpPr>
          <p:cNvPr id="11" name="グループ化 10">
            <a:extLst>
              <a:ext uri="{FF2B5EF4-FFF2-40B4-BE49-F238E27FC236}">
                <a16:creationId xmlns:a16="http://schemas.microsoft.com/office/drawing/2014/main" id="{C94B2491-C994-A903-4E4D-BC36200C06E7}"/>
              </a:ext>
            </a:extLst>
          </p:cNvPr>
          <p:cNvGrpSpPr/>
          <p:nvPr/>
        </p:nvGrpSpPr>
        <p:grpSpPr>
          <a:xfrm>
            <a:off x="10670628" y="4717559"/>
            <a:ext cx="434212" cy="443102"/>
            <a:chOff x="9484786" y="1476340"/>
            <a:chExt cx="434212" cy="443102"/>
          </a:xfrm>
        </p:grpSpPr>
        <p:sp>
          <p:nvSpPr>
            <p:cNvPr id="12" name="正方形/長方形 11">
              <a:extLst>
                <a:ext uri="{FF2B5EF4-FFF2-40B4-BE49-F238E27FC236}">
                  <a16:creationId xmlns:a16="http://schemas.microsoft.com/office/drawing/2014/main" id="{4210A528-3222-5AA8-3DB5-F8CC95928D16}"/>
                </a:ext>
              </a:extLst>
            </p:cNvPr>
            <p:cNvSpPr/>
            <p:nvPr/>
          </p:nvSpPr>
          <p:spPr>
            <a:xfrm>
              <a:off x="9484786" y="1476340"/>
              <a:ext cx="434212" cy="443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グラフィックス 12" descr="オフィス ワーカー (女性) 単色塗りつぶし">
              <a:extLst>
                <a:ext uri="{FF2B5EF4-FFF2-40B4-BE49-F238E27FC236}">
                  <a16:creationId xmlns:a16="http://schemas.microsoft.com/office/drawing/2014/main" id="{FA826744-10CF-26F2-4AC7-3930755983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84786" y="1485230"/>
              <a:ext cx="434212" cy="434212"/>
            </a:xfrm>
            <a:prstGeom prst="rect">
              <a:avLst/>
            </a:prstGeom>
          </p:spPr>
        </p:pic>
      </p:grpSp>
    </p:spTree>
    <p:extLst>
      <p:ext uri="{BB962C8B-B14F-4D97-AF65-F5344CB8AC3E}">
        <p14:creationId xmlns:p14="http://schemas.microsoft.com/office/powerpoint/2010/main" val="23434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a:extLst>
              <a:ext uri="{FF2B5EF4-FFF2-40B4-BE49-F238E27FC236}">
                <a16:creationId xmlns:a16="http://schemas.microsoft.com/office/drawing/2014/main" id="{7ED7F608-32DC-B07E-4BB8-CE1C2CD8FFE0}"/>
              </a:ext>
            </a:extLst>
          </p:cNvPr>
          <p:cNvSpPr/>
          <p:nvPr/>
        </p:nvSpPr>
        <p:spPr>
          <a:xfrm>
            <a:off x="6810458" y="1989138"/>
            <a:ext cx="5038429" cy="2268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64073" y="229934"/>
            <a:ext cx="8063871" cy="676276"/>
          </a:xfrm>
        </p:spPr>
        <p:txBody>
          <a:bodyPr/>
          <a:lstStyle/>
          <a:p>
            <a:r>
              <a:rPr lang="ja-JP" altLang="en-US" dirty="0"/>
              <a:t>想定ケース　マーケティングの強化</a:t>
            </a:r>
          </a:p>
        </p:txBody>
      </p:sp>
      <p:sp>
        <p:nvSpPr>
          <p:cNvPr id="3" name="テキスト ボックス 2">
            <a:extLst>
              <a:ext uri="{FF2B5EF4-FFF2-40B4-BE49-F238E27FC236}">
                <a16:creationId xmlns:a16="http://schemas.microsoft.com/office/drawing/2014/main" id="{09309347-78AB-1C27-E31F-EB3DEF87313E}"/>
              </a:ext>
            </a:extLst>
          </p:cNvPr>
          <p:cNvSpPr txBox="1"/>
          <p:nvPr/>
        </p:nvSpPr>
        <p:spPr>
          <a:xfrm>
            <a:off x="342583" y="1276555"/>
            <a:ext cx="78087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927E25AE-A74B-86ED-5D08-1158F29CAB45}"/>
              </a:ext>
            </a:extLst>
          </p:cNvPr>
          <p:cNvSpPr txBox="1"/>
          <p:nvPr/>
        </p:nvSpPr>
        <p:spPr>
          <a:xfrm>
            <a:off x="341729" y="2006947"/>
            <a:ext cx="5622729"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FujitsuInfinityPro-Regular"/>
                <a:ea typeface="Meiryo UI"/>
                <a:cs typeface="+mn-cs"/>
              </a:rPr>
              <a:t>・従来、製造元がキャッチアップできなかった消費情報データを元に</a:t>
            </a:r>
            <a:endParaRPr kumimoji="1" lang="en-US" altLang="ja-JP" sz="1400" b="0" i="0" u="none" strike="noStrike" kern="1200" cap="none" spc="0" normalizeH="0" baseline="0" noProof="0" dirty="0">
              <a:ln>
                <a:noFill/>
              </a:ln>
              <a:solidFill>
                <a:srgbClr val="000000"/>
              </a:solidFill>
              <a:effectLst/>
              <a:uLnTx/>
              <a:uFillTx/>
              <a:latin typeface="FujitsuInfinityPro-Regular"/>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FujitsuInfinityPro-Regular"/>
                <a:ea typeface="Meiryo UI"/>
                <a:cs typeface="+mn-cs"/>
              </a:rPr>
              <a:t>　マーケティング戦略の改善につなげたい</a:t>
            </a:r>
            <a:endParaRPr kumimoji="1" lang="en-US" altLang="ja-JP" sz="1400" b="0" i="0" u="none" strike="noStrike" kern="1200" cap="none" spc="0" normalizeH="0" baseline="0" noProof="0" dirty="0">
              <a:ln>
                <a:noFill/>
              </a:ln>
              <a:solidFill>
                <a:srgbClr val="000000"/>
              </a:solidFill>
              <a:effectLst/>
              <a:uLnTx/>
              <a:uFillTx/>
              <a:latin typeface="FujitsuInfinityPro-Regular"/>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・従来、提供先が不明のため、提供を拒否していた店舗側も</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信頼性が確保できるため、データを提供できる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・製造元：消費者のニーズがキャッチアップできる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→マーケティング戦略の改善につながる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・販売店舗：価値を見出せていなかったデータがビジネス価値価値を生む</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3" name="グラフィックス 12" descr="生産 枠線">
            <a:extLst>
              <a:ext uri="{FF2B5EF4-FFF2-40B4-BE49-F238E27FC236}">
                <a16:creationId xmlns:a16="http://schemas.microsoft.com/office/drawing/2014/main" id="{1B928B74-1984-414E-5042-FD0A658026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7346" y="2288322"/>
            <a:ext cx="522313" cy="522313"/>
          </a:xfrm>
          <a:prstGeom prst="rect">
            <a:avLst/>
          </a:prstGeom>
        </p:spPr>
      </p:pic>
      <p:pic>
        <p:nvPicPr>
          <p:cNvPr id="15" name="グラフィックス 14" descr="男性のプロフィール 枠線">
            <a:extLst>
              <a:ext uri="{FF2B5EF4-FFF2-40B4-BE49-F238E27FC236}">
                <a16:creationId xmlns:a16="http://schemas.microsoft.com/office/drawing/2014/main" id="{A7398B6D-F1F4-4E01-FE73-DD44D7F7ED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3565" y="2352949"/>
            <a:ext cx="461665" cy="461665"/>
          </a:xfrm>
          <a:prstGeom prst="rect">
            <a:avLst/>
          </a:prstGeom>
        </p:spPr>
      </p:pic>
      <p:pic>
        <p:nvPicPr>
          <p:cNvPr id="17" name="グラフィックス 16" descr="女性のプロフィール 枠線">
            <a:extLst>
              <a:ext uri="{FF2B5EF4-FFF2-40B4-BE49-F238E27FC236}">
                <a16:creationId xmlns:a16="http://schemas.microsoft.com/office/drawing/2014/main" id="{CD2FE1DE-92E9-20ED-80B1-6EC50E83EE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9180" y="2499981"/>
            <a:ext cx="461665" cy="461665"/>
          </a:xfrm>
          <a:prstGeom prst="rect">
            <a:avLst/>
          </a:prstGeom>
        </p:spPr>
      </p:pic>
      <p:pic>
        <p:nvPicPr>
          <p:cNvPr id="19" name="グラフィックス 18" descr="オフィス ワーカー (男性) 枠線">
            <a:extLst>
              <a:ext uri="{FF2B5EF4-FFF2-40B4-BE49-F238E27FC236}">
                <a16:creationId xmlns:a16="http://schemas.microsoft.com/office/drawing/2014/main" id="{337A5FDC-1176-3CBA-749A-4D26746444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34151" y="2437468"/>
            <a:ext cx="475813" cy="475813"/>
          </a:xfrm>
          <a:prstGeom prst="rect">
            <a:avLst/>
          </a:prstGeom>
        </p:spPr>
      </p:pic>
      <p:pic>
        <p:nvPicPr>
          <p:cNvPr id="21" name="グラフィックス 20" descr="食品用の袋 枠線">
            <a:extLst>
              <a:ext uri="{FF2B5EF4-FFF2-40B4-BE49-F238E27FC236}">
                <a16:creationId xmlns:a16="http://schemas.microsoft.com/office/drawing/2014/main" id="{E2F14149-E3A9-C714-2C2D-519DC0991F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72007" y="2420123"/>
            <a:ext cx="352756" cy="352756"/>
          </a:xfrm>
          <a:prstGeom prst="rect">
            <a:avLst/>
          </a:prstGeom>
        </p:spPr>
      </p:pic>
      <p:pic>
        <p:nvPicPr>
          <p:cNvPr id="23" name="グラフィックス 22" descr="倉庫 枠線">
            <a:extLst>
              <a:ext uri="{FF2B5EF4-FFF2-40B4-BE49-F238E27FC236}">
                <a16:creationId xmlns:a16="http://schemas.microsoft.com/office/drawing/2014/main" id="{672FE23E-033B-2A40-938B-932DE59BFD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41110" y="2280983"/>
            <a:ext cx="536721" cy="536721"/>
          </a:xfrm>
          <a:prstGeom prst="rect">
            <a:avLst/>
          </a:prstGeom>
        </p:spPr>
      </p:pic>
      <p:pic>
        <p:nvPicPr>
          <p:cNvPr id="25" name="グラフィックス 24" descr="農産物 枠線">
            <a:extLst>
              <a:ext uri="{FF2B5EF4-FFF2-40B4-BE49-F238E27FC236}">
                <a16:creationId xmlns:a16="http://schemas.microsoft.com/office/drawing/2014/main" id="{709F2AC0-6900-C958-C396-7B33255956B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31081" y="2486347"/>
            <a:ext cx="352756" cy="352756"/>
          </a:xfrm>
          <a:prstGeom prst="rect">
            <a:avLst/>
          </a:prstGeom>
        </p:spPr>
      </p:pic>
      <p:cxnSp>
        <p:nvCxnSpPr>
          <p:cNvPr id="27" name="直線矢印コネクタ 26">
            <a:extLst>
              <a:ext uri="{FF2B5EF4-FFF2-40B4-BE49-F238E27FC236}">
                <a16:creationId xmlns:a16="http://schemas.microsoft.com/office/drawing/2014/main" id="{6191F1F8-B611-9F8D-D12F-774B15837AB3}"/>
              </a:ext>
            </a:extLst>
          </p:cNvPr>
          <p:cNvCxnSpPr>
            <a:cxnSpLocks/>
            <a:stCxn id="13" idx="3"/>
            <a:endCxn id="23" idx="1"/>
          </p:cNvCxnSpPr>
          <p:nvPr/>
        </p:nvCxnSpPr>
        <p:spPr>
          <a:xfrm flipV="1">
            <a:off x="7699659" y="2549344"/>
            <a:ext cx="541451" cy="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51729344-15E6-20DE-ECC7-B2E5A6F49CCB}"/>
              </a:ext>
            </a:extLst>
          </p:cNvPr>
          <p:cNvCxnSpPr/>
          <p:nvPr/>
        </p:nvCxnSpPr>
        <p:spPr>
          <a:xfrm flipV="1">
            <a:off x="8874629" y="2534431"/>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08371D24-7244-3616-73BD-6A0A3A42A797}"/>
              </a:ext>
            </a:extLst>
          </p:cNvPr>
          <p:cNvCxnSpPr/>
          <p:nvPr/>
        </p:nvCxnSpPr>
        <p:spPr>
          <a:xfrm flipV="1">
            <a:off x="9912725" y="2527663"/>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214BC9FC-04A1-FDC6-D439-6FFEEA7C687F}"/>
              </a:ext>
            </a:extLst>
          </p:cNvPr>
          <p:cNvSpPr txBox="1"/>
          <p:nvPr/>
        </p:nvSpPr>
        <p:spPr>
          <a:xfrm>
            <a:off x="7015167" y="2753862"/>
            <a:ext cx="10047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0C81491A-AFB4-E83C-C1C5-CE588A97D5EB}"/>
              </a:ext>
            </a:extLst>
          </p:cNvPr>
          <p:cNvSpPr txBox="1"/>
          <p:nvPr/>
        </p:nvSpPr>
        <p:spPr>
          <a:xfrm>
            <a:off x="8253369" y="2781273"/>
            <a:ext cx="5785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427834AA-9F3B-B978-A682-DDEE7CE68748}"/>
              </a:ext>
            </a:extLst>
          </p:cNvPr>
          <p:cNvSpPr txBox="1"/>
          <p:nvPr/>
        </p:nvSpPr>
        <p:spPr>
          <a:xfrm>
            <a:off x="8961778" y="2784715"/>
            <a:ext cx="14730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多数の販売店舗</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3" name="グラフィックス 32" descr="農産物 枠線">
            <a:extLst>
              <a:ext uri="{FF2B5EF4-FFF2-40B4-BE49-F238E27FC236}">
                <a16:creationId xmlns:a16="http://schemas.microsoft.com/office/drawing/2014/main" id="{ECBD24BE-94AB-E027-568D-8B979F6689D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402125" y="2251818"/>
            <a:ext cx="361789" cy="361789"/>
          </a:xfrm>
          <a:prstGeom prst="rect">
            <a:avLst/>
          </a:prstGeom>
        </p:spPr>
      </p:pic>
      <p:pic>
        <p:nvPicPr>
          <p:cNvPr id="35" name="グラフィックス 34" descr="農産物 枠線">
            <a:extLst>
              <a:ext uri="{FF2B5EF4-FFF2-40B4-BE49-F238E27FC236}">
                <a16:creationId xmlns:a16="http://schemas.microsoft.com/office/drawing/2014/main" id="{F0B7F6FB-4B7C-7886-DA24-CC9A248FE64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99060" y="2468451"/>
            <a:ext cx="352756" cy="352756"/>
          </a:xfrm>
          <a:prstGeom prst="rect">
            <a:avLst/>
          </a:prstGeom>
        </p:spPr>
      </p:pic>
      <p:cxnSp>
        <p:nvCxnSpPr>
          <p:cNvPr id="37" name="コネクタ: 曲線 36">
            <a:extLst>
              <a:ext uri="{FF2B5EF4-FFF2-40B4-BE49-F238E27FC236}">
                <a16:creationId xmlns:a16="http://schemas.microsoft.com/office/drawing/2014/main" id="{FE19BD7A-D7CE-428E-9B41-6B1CB3F2F46F}"/>
              </a:ext>
            </a:extLst>
          </p:cNvPr>
          <p:cNvCxnSpPr>
            <a:cxnSpLocks/>
            <a:stCxn id="32" idx="2"/>
            <a:endCxn id="30" idx="2"/>
          </p:cNvCxnSpPr>
          <p:nvPr/>
        </p:nvCxnSpPr>
        <p:spPr>
          <a:xfrm rot="5400000" flipH="1">
            <a:off x="8592495" y="1986701"/>
            <a:ext cx="30853" cy="2180730"/>
          </a:xfrm>
          <a:prstGeom prst="curvedConnector3">
            <a:avLst>
              <a:gd name="adj1" fmla="val -740933"/>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E43EBFF5-EA11-0465-D8E4-FCFC2C30BC64}"/>
              </a:ext>
            </a:extLst>
          </p:cNvPr>
          <p:cNvSpPr txBox="1"/>
          <p:nvPr/>
        </p:nvSpPr>
        <p:spPr>
          <a:xfrm>
            <a:off x="8334558" y="3527651"/>
            <a:ext cx="14947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直接つながっていない</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信頼性が低い</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0B3D1A5F-D070-3553-A58F-AC0E31151984}"/>
              </a:ext>
            </a:extLst>
          </p:cNvPr>
          <p:cNvSpPr txBox="1"/>
          <p:nvPr/>
        </p:nvSpPr>
        <p:spPr>
          <a:xfrm>
            <a:off x="6810458" y="1989138"/>
            <a:ext cx="18729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従来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9" name="テキスト ボックス 58">
            <a:extLst>
              <a:ext uri="{FF2B5EF4-FFF2-40B4-BE49-F238E27FC236}">
                <a16:creationId xmlns:a16="http://schemas.microsoft.com/office/drawing/2014/main" id="{989C099F-8A99-6035-795E-45C8F779B47B}"/>
              </a:ext>
            </a:extLst>
          </p:cNvPr>
          <p:cNvSpPr txBox="1"/>
          <p:nvPr/>
        </p:nvSpPr>
        <p:spPr>
          <a:xfrm>
            <a:off x="6833165" y="4405603"/>
            <a:ext cx="18729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データスペース</a:t>
            </a:r>
            <a:r>
              <a:rPr kumimoji="1" lang="en-US"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p>
        </p:txBody>
      </p:sp>
      <p:sp>
        <p:nvSpPr>
          <p:cNvPr id="65" name="乗算記号 64">
            <a:extLst>
              <a:ext uri="{FF2B5EF4-FFF2-40B4-BE49-F238E27FC236}">
                <a16:creationId xmlns:a16="http://schemas.microsoft.com/office/drawing/2014/main" id="{71CAD11B-D5A6-A35A-B367-C4E666B1176C}"/>
              </a:ext>
            </a:extLst>
          </p:cNvPr>
          <p:cNvSpPr/>
          <p:nvPr/>
        </p:nvSpPr>
        <p:spPr>
          <a:xfrm>
            <a:off x="8451521" y="3166427"/>
            <a:ext cx="380441" cy="326109"/>
          </a:xfrm>
          <a:prstGeom prst="mathMultiply">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78" name="正方形/長方形 77">
            <a:extLst>
              <a:ext uri="{FF2B5EF4-FFF2-40B4-BE49-F238E27FC236}">
                <a16:creationId xmlns:a16="http://schemas.microsoft.com/office/drawing/2014/main" id="{09FAB21A-5EA5-63FD-7D88-07A95E309E53}"/>
              </a:ext>
            </a:extLst>
          </p:cNvPr>
          <p:cNvSpPr/>
          <p:nvPr/>
        </p:nvSpPr>
        <p:spPr>
          <a:xfrm>
            <a:off x="6819341" y="4393488"/>
            <a:ext cx="5038429" cy="2268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 name="正方形/長方形 5">
            <a:extLst>
              <a:ext uri="{FF2B5EF4-FFF2-40B4-BE49-F238E27FC236}">
                <a16:creationId xmlns:a16="http://schemas.microsoft.com/office/drawing/2014/main" id="{CD02142E-4CD0-BBAC-A194-6FB9F55339C1}"/>
              </a:ext>
            </a:extLst>
          </p:cNvPr>
          <p:cNvSpPr/>
          <p:nvPr/>
        </p:nvSpPr>
        <p:spPr>
          <a:xfrm>
            <a:off x="342583" y="5620163"/>
            <a:ext cx="5883023" cy="1046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ビジネス的なメリット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①ビジネススピードの向上</a:t>
            </a:r>
            <a:endParaRPr kumimoji="1" lang="ja-JP" altLang="en-US" sz="1000" b="0"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②新ビジネス展開</a:t>
            </a:r>
            <a:endParaRPr kumimoji="1" lang="en-US" altLang="ja-JP" sz="1000" b="0"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③マーケティング</a:t>
            </a:r>
            <a:r>
              <a:rPr kumimoji="1" lang="ja-JP" altLang="en-US" sz="1000" b="1" i="0" u="none" strike="noStrike" kern="1200" cap="none" spc="0" normalizeH="0" baseline="0" noProof="0" dirty="0">
                <a:ln>
                  <a:noFill/>
                </a:ln>
                <a:solidFill>
                  <a:prstClr val="black"/>
                </a:solidFill>
                <a:effectLst/>
                <a:uLnTx/>
                <a:uFillTx/>
                <a:latin typeface="Söhne"/>
                <a:ea typeface="Meiryo UI"/>
                <a:cs typeface="+mn-cs"/>
              </a:rPr>
              <a:t>戦略の「改善」、「問題の早期発見」</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④自組織データが「ビジネス価値」を持つ</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⑤データセキュリティの向上、サイバー攻撃対策</a:t>
            </a:r>
          </a:p>
        </p:txBody>
      </p:sp>
      <p:sp>
        <p:nvSpPr>
          <p:cNvPr id="9" name="コンテンツ プレースホルダー 6">
            <a:extLst>
              <a:ext uri="{FF2B5EF4-FFF2-40B4-BE49-F238E27FC236}">
                <a16:creationId xmlns:a16="http://schemas.microsoft.com/office/drawing/2014/main" id="{57ACAE76-C160-4A4D-A440-BF0631197207}"/>
              </a:ext>
            </a:extLst>
          </p:cNvPr>
          <p:cNvSpPr txBox="1">
            <a:spLocks/>
          </p:cNvSpPr>
          <p:nvPr/>
        </p:nvSpPr>
        <p:spPr bwMode="auto">
          <a:xfrm>
            <a:off x="3590721" y="5648388"/>
            <a:ext cx="2800513" cy="1084744"/>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社会的なメリット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①持続可能な社会　</a:t>
            </a:r>
            <a:endParaRPr kumimoji="1" lang="en-US" altLang="ja-JP" sz="1000" b="1"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②知識社会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③安心・安全な社会</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④平等で格差の少ない社会</a:t>
            </a:r>
          </a:p>
        </p:txBody>
      </p:sp>
      <p:sp>
        <p:nvSpPr>
          <p:cNvPr id="5" name="テキスト ボックス 4">
            <a:extLst>
              <a:ext uri="{FF2B5EF4-FFF2-40B4-BE49-F238E27FC236}">
                <a16:creationId xmlns:a16="http://schemas.microsoft.com/office/drawing/2014/main" id="{E304F2AC-04B3-CF24-14E4-D927CF5E6792}"/>
              </a:ext>
            </a:extLst>
          </p:cNvPr>
          <p:cNvSpPr txBox="1"/>
          <p:nvPr/>
        </p:nvSpPr>
        <p:spPr>
          <a:xfrm>
            <a:off x="342583" y="5258843"/>
            <a:ext cx="18790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期待されるメリット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pic>
        <p:nvPicPr>
          <p:cNvPr id="22" name="グラフィックス 21" descr="生産 枠線">
            <a:extLst>
              <a:ext uri="{FF2B5EF4-FFF2-40B4-BE49-F238E27FC236}">
                <a16:creationId xmlns:a16="http://schemas.microsoft.com/office/drawing/2014/main" id="{47398B0B-D2B5-53F0-74A8-DEC2D1CB40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1040" y="4714021"/>
            <a:ext cx="522313" cy="522313"/>
          </a:xfrm>
          <a:prstGeom prst="rect">
            <a:avLst/>
          </a:prstGeom>
        </p:spPr>
      </p:pic>
      <p:pic>
        <p:nvPicPr>
          <p:cNvPr id="24" name="グラフィックス 23" descr="男性のプロフィール 枠線">
            <a:extLst>
              <a:ext uri="{FF2B5EF4-FFF2-40B4-BE49-F238E27FC236}">
                <a16:creationId xmlns:a16="http://schemas.microsoft.com/office/drawing/2014/main" id="{399B1EA2-8F1E-9EFA-919F-15F81C364A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7259" y="4778648"/>
            <a:ext cx="461665" cy="461665"/>
          </a:xfrm>
          <a:prstGeom prst="rect">
            <a:avLst/>
          </a:prstGeom>
        </p:spPr>
      </p:pic>
      <p:pic>
        <p:nvPicPr>
          <p:cNvPr id="26" name="グラフィックス 25" descr="女性のプロフィール 枠線">
            <a:extLst>
              <a:ext uri="{FF2B5EF4-FFF2-40B4-BE49-F238E27FC236}">
                <a16:creationId xmlns:a16="http://schemas.microsoft.com/office/drawing/2014/main" id="{FE19D189-FCEE-80E7-40D4-7A90EE2138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2874" y="4925680"/>
            <a:ext cx="461665" cy="461665"/>
          </a:xfrm>
          <a:prstGeom prst="rect">
            <a:avLst/>
          </a:prstGeom>
        </p:spPr>
      </p:pic>
      <p:pic>
        <p:nvPicPr>
          <p:cNvPr id="36" name="グラフィックス 35" descr="オフィス ワーカー (男性) 枠線">
            <a:extLst>
              <a:ext uri="{FF2B5EF4-FFF2-40B4-BE49-F238E27FC236}">
                <a16:creationId xmlns:a16="http://schemas.microsoft.com/office/drawing/2014/main" id="{E25A0C7F-3A2B-18D3-48E5-FBD246DB46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27845" y="4863167"/>
            <a:ext cx="475813" cy="475813"/>
          </a:xfrm>
          <a:prstGeom prst="rect">
            <a:avLst/>
          </a:prstGeom>
        </p:spPr>
      </p:pic>
      <p:pic>
        <p:nvPicPr>
          <p:cNvPr id="38" name="グラフィックス 37" descr="食品用の袋 枠線">
            <a:extLst>
              <a:ext uri="{FF2B5EF4-FFF2-40B4-BE49-F238E27FC236}">
                <a16:creationId xmlns:a16="http://schemas.microsoft.com/office/drawing/2014/main" id="{BD1159EE-91C7-E8AF-141E-2594F14C42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65701" y="4845822"/>
            <a:ext cx="352756" cy="352756"/>
          </a:xfrm>
          <a:prstGeom prst="rect">
            <a:avLst/>
          </a:prstGeom>
        </p:spPr>
      </p:pic>
      <p:pic>
        <p:nvPicPr>
          <p:cNvPr id="60" name="グラフィックス 59" descr="倉庫 枠線">
            <a:extLst>
              <a:ext uri="{FF2B5EF4-FFF2-40B4-BE49-F238E27FC236}">
                <a16:creationId xmlns:a16="http://schemas.microsoft.com/office/drawing/2014/main" id="{2D557DD4-62A9-A35F-84FB-BC954F4F1AE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34804" y="4706682"/>
            <a:ext cx="536721" cy="536721"/>
          </a:xfrm>
          <a:prstGeom prst="rect">
            <a:avLst/>
          </a:prstGeom>
        </p:spPr>
      </p:pic>
      <p:pic>
        <p:nvPicPr>
          <p:cNvPr id="61" name="グラフィックス 60" descr="農産物 枠線">
            <a:extLst>
              <a:ext uri="{FF2B5EF4-FFF2-40B4-BE49-F238E27FC236}">
                <a16:creationId xmlns:a16="http://schemas.microsoft.com/office/drawing/2014/main" id="{AEF15591-043A-1747-6774-582BFE5B743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24775" y="4912046"/>
            <a:ext cx="352756" cy="352756"/>
          </a:xfrm>
          <a:prstGeom prst="rect">
            <a:avLst/>
          </a:prstGeom>
        </p:spPr>
      </p:pic>
      <p:cxnSp>
        <p:nvCxnSpPr>
          <p:cNvPr id="62" name="直線矢印コネクタ 61">
            <a:extLst>
              <a:ext uri="{FF2B5EF4-FFF2-40B4-BE49-F238E27FC236}">
                <a16:creationId xmlns:a16="http://schemas.microsoft.com/office/drawing/2014/main" id="{EE33CAB6-DB9E-94D6-9728-ECF4AEF17C5A}"/>
              </a:ext>
            </a:extLst>
          </p:cNvPr>
          <p:cNvCxnSpPr>
            <a:cxnSpLocks/>
            <a:stCxn id="22" idx="3"/>
            <a:endCxn id="60" idx="1"/>
          </p:cNvCxnSpPr>
          <p:nvPr/>
        </p:nvCxnSpPr>
        <p:spPr>
          <a:xfrm flipV="1">
            <a:off x="7693353" y="4975043"/>
            <a:ext cx="541451" cy="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直線矢印コネクタ 62">
            <a:extLst>
              <a:ext uri="{FF2B5EF4-FFF2-40B4-BE49-F238E27FC236}">
                <a16:creationId xmlns:a16="http://schemas.microsoft.com/office/drawing/2014/main" id="{42C85E89-D251-F55B-3BC0-1AE399358191}"/>
              </a:ext>
            </a:extLst>
          </p:cNvPr>
          <p:cNvCxnSpPr/>
          <p:nvPr/>
        </p:nvCxnSpPr>
        <p:spPr>
          <a:xfrm flipV="1">
            <a:off x="8868323" y="4960130"/>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F268BCC7-96DB-E2AF-6FEB-272B712C8F24}"/>
              </a:ext>
            </a:extLst>
          </p:cNvPr>
          <p:cNvCxnSpPr/>
          <p:nvPr/>
        </p:nvCxnSpPr>
        <p:spPr>
          <a:xfrm flipV="1">
            <a:off x="9906419" y="4953362"/>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9" name="グラフィックス 68" descr="農産物 枠線">
            <a:extLst>
              <a:ext uri="{FF2B5EF4-FFF2-40B4-BE49-F238E27FC236}">
                <a16:creationId xmlns:a16="http://schemas.microsoft.com/office/drawing/2014/main" id="{0A30D844-82CC-0C1B-78F9-38D9EED745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395819" y="4677517"/>
            <a:ext cx="361789" cy="361789"/>
          </a:xfrm>
          <a:prstGeom prst="rect">
            <a:avLst/>
          </a:prstGeom>
        </p:spPr>
      </p:pic>
      <p:pic>
        <p:nvPicPr>
          <p:cNvPr id="70" name="グラフィックス 69" descr="農産物 枠線">
            <a:extLst>
              <a:ext uri="{FF2B5EF4-FFF2-40B4-BE49-F238E27FC236}">
                <a16:creationId xmlns:a16="http://schemas.microsoft.com/office/drawing/2014/main" id="{4AD18D71-28DF-6441-6C25-19D2387E1E0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92754" y="4894150"/>
            <a:ext cx="352756" cy="352756"/>
          </a:xfrm>
          <a:prstGeom prst="rect">
            <a:avLst/>
          </a:prstGeom>
        </p:spPr>
      </p:pic>
      <p:sp>
        <p:nvSpPr>
          <p:cNvPr id="75" name="吹き出し: 四角形 74">
            <a:extLst>
              <a:ext uri="{FF2B5EF4-FFF2-40B4-BE49-F238E27FC236}">
                <a16:creationId xmlns:a16="http://schemas.microsoft.com/office/drawing/2014/main" id="{33B92A60-4F49-1113-7F06-46ECE53D53D8}"/>
              </a:ext>
            </a:extLst>
          </p:cNvPr>
          <p:cNvSpPr/>
          <p:nvPr/>
        </p:nvSpPr>
        <p:spPr>
          <a:xfrm>
            <a:off x="6995898" y="3611848"/>
            <a:ext cx="1320588"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消費者ニーズが</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不明確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吹き出し: 四角形 75">
            <a:extLst>
              <a:ext uri="{FF2B5EF4-FFF2-40B4-BE49-F238E27FC236}">
                <a16:creationId xmlns:a16="http://schemas.microsoft.com/office/drawing/2014/main" id="{1042CCAA-2C0D-82B8-E144-852FA018EA4C}"/>
              </a:ext>
            </a:extLst>
          </p:cNvPr>
          <p:cNvSpPr/>
          <p:nvPr/>
        </p:nvSpPr>
        <p:spPr>
          <a:xfrm>
            <a:off x="9745552" y="3611848"/>
            <a:ext cx="1845255"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不明な相手にデータを提供したくない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9" name="吹き出し: 四角形 78">
            <a:extLst>
              <a:ext uri="{FF2B5EF4-FFF2-40B4-BE49-F238E27FC236}">
                <a16:creationId xmlns:a16="http://schemas.microsoft.com/office/drawing/2014/main" id="{164D2C13-6401-0495-7A9A-6D83DD2DC850}"/>
              </a:ext>
            </a:extLst>
          </p:cNvPr>
          <p:cNvSpPr/>
          <p:nvPr/>
        </p:nvSpPr>
        <p:spPr>
          <a:xfrm>
            <a:off x="7008861" y="6007155"/>
            <a:ext cx="1320588"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消費者ニーズの見える化</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0" name="吹き出し: 四角形 79">
            <a:extLst>
              <a:ext uri="{FF2B5EF4-FFF2-40B4-BE49-F238E27FC236}">
                <a16:creationId xmlns:a16="http://schemas.microsoft.com/office/drawing/2014/main" id="{F0FAA03C-1910-8486-13FC-0898755382FA}"/>
              </a:ext>
            </a:extLst>
          </p:cNvPr>
          <p:cNvSpPr/>
          <p:nvPr/>
        </p:nvSpPr>
        <p:spPr>
          <a:xfrm>
            <a:off x="9758515" y="6007155"/>
            <a:ext cx="1845255"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信頼できる相手に</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データを販売・提供</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1" name="テキスト ボックス 80">
            <a:extLst>
              <a:ext uri="{FF2B5EF4-FFF2-40B4-BE49-F238E27FC236}">
                <a16:creationId xmlns:a16="http://schemas.microsoft.com/office/drawing/2014/main" id="{49EC076F-EF73-9836-F597-3275DDB010CF}"/>
              </a:ext>
            </a:extLst>
          </p:cNvPr>
          <p:cNvSpPr txBox="1"/>
          <p:nvPr/>
        </p:nvSpPr>
        <p:spPr>
          <a:xfrm>
            <a:off x="8377496" y="5857788"/>
            <a:ext cx="14947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信頼性が高い</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→消費者ニーズを</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キャッチアップ</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四角形: 角を丸くする 81">
            <a:extLst>
              <a:ext uri="{FF2B5EF4-FFF2-40B4-BE49-F238E27FC236}">
                <a16:creationId xmlns:a16="http://schemas.microsoft.com/office/drawing/2014/main" id="{EB749338-2D13-4F4D-C75E-26426FD083FA}"/>
              </a:ext>
            </a:extLst>
          </p:cNvPr>
          <p:cNvSpPr/>
          <p:nvPr/>
        </p:nvSpPr>
        <p:spPr>
          <a:xfrm>
            <a:off x="328577" y="1240573"/>
            <a:ext cx="11520310" cy="672176"/>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■消費者ニーズを把握し、マーケティング戦略の改善につなげる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信頼性が確保される</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ため、データの提供・入手ができる状態になる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3" name="テキスト ボックス 82">
            <a:extLst>
              <a:ext uri="{FF2B5EF4-FFF2-40B4-BE49-F238E27FC236}">
                <a16:creationId xmlns:a16="http://schemas.microsoft.com/office/drawing/2014/main" id="{7335A55F-1DF1-13A4-83BF-252FCCCF6433}"/>
              </a:ext>
            </a:extLst>
          </p:cNvPr>
          <p:cNvSpPr txBox="1"/>
          <p:nvPr/>
        </p:nvSpPr>
        <p:spPr>
          <a:xfrm>
            <a:off x="7009073" y="5170186"/>
            <a:ext cx="10047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4" name="テキスト ボックス 83">
            <a:extLst>
              <a:ext uri="{FF2B5EF4-FFF2-40B4-BE49-F238E27FC236}">
                <a16:creationId xmlns:a16="http://schemas.microsoft.com/office/drawing/2014/main" id="{FE9003EB-2AE7-D3D4-F307-C9A20B8FD77E}"/>
              </a:ext>
            </a:extLst>
          </p:cNvPr>
          <p:cNvSpPr txBox="1"/>
          <p:nvPr/>
        </p:nvSpPr>
        <p:spPr>
          <a:xfrm>
            <a:off x="8247275" y="5197597"/>
            <a:ext cx="5785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5" name="テキスト ボックス 84">
            <a:extLst>
              <a:ext uri="{FF2B5EF4-FFF2-40B4-BE49-F238E27FC236}">
                <a16:creationId xmlns:a16="http://schemas.microsoft.com/office/drawing/2014/main" id="{9771D203-4750-7248-7C33-184406D36880}"/>
              </a:ext>
            </a:extLst>
          </p:cNvPr>
          <p:cNvSpPr txBox="1"/>
          <p:nvPr/>
        </p:nvSpPr>
        <p:spPr>
          <a:xfrm>
            <a:off x="8955684" y="5201039"/>
            <a:ext cx="14730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多数の販売店舗</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6" name="コネクタ: 曲線 85">
            <a:extLst>
              <a:ext uri="{FF2B5EF4-FFF2-40B4-BE49-F238E27FC236}">
                <a16:creationId xmlns:a16="http://schemas.microsoft.com/office/drawing/2014/main" id="{0546E97B-22DF-90B8-5337-1BE126F0CD85}"/>
              </a:ext>
            </a:extLst>
          </p:cNvPr>
          <p:cNvCxnSpPr>
            <a:cxnSpLocks/>
            <a:stCxn id="85" idx="2"/>
            <a:endCxn id="83" idx="2"/>
          </p:cNvCxnSpPr>
          <p:nvPr/>
        </p:nvCxnSpPr>
        <p:spPr>
          <a:xfrm rot="5400000" flipH="1">
            <a:off x="8586401" y="4403025"/>
            <a:ext cx="30853" cy="2180730"/>
          </a:xfrm>
          <a:prstGeom prst="curvedConnector3">
            <a:avLst>
              <a:gd name="adj1" fmla="val -740933"/>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73" name="円: 塗りつぶしなし 72">
            <a:extLst>
              <a:ext uri="{FF2B5EF4-FFF2-40B4-BE49-F238E27FC236}">
                <a16:creationId xmlns:a16="http://schemas.microsoft.com/office/drawing/2014/main" id="{5188CBF8-EE75-AEB9-8A40-17031220E2D5}"/>
              </a:ext>
            </a:extLst>
          </p:cNvPr>
          <p:cNvSpPr/>
          <p:nvPr/>
        </p:nvSpPr>
        <p:spPr>
          <a:xfrm>
            <a:off x="8451521" y="5509707"/>
            <a:ext cx="330587" cy="298937"/>
          </a:xfrm>
          <a:prstGeom prst="donut">
            <a:avLst>
              <a:gd name="adj" fmla="val 11796"/>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 name="スライド番号プレースホルダー 1">
            <a:extLst>
              <a:ext uri="{FF2B5EF4-FFF2-40B4-BE49-F238E27FC236}">
                <a16:creationId xmlns:a16="http://schemas.microsoft.com/office/drawing/2014/main" id="{6882971E-2376-457C-5508-4E99D2DBE2B4}"/>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17</a:t>
            </a:fld>
            <a:endParaRPr lang="ja-JP" altLang="en-US"/>
          </a:p>
        </p:txBody>
      </p:sp>
    </p:spTree>
    <p:extLst>
      <p:ext uri="{BB962C8B-B14F-4D97-AF65-F5344CB8AC3E}">
        <p14:creationId xmlns:p14="http://schemas.microsoft.com/office/powerpoint/2010/main" val="28014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3EA7A9F-2ECD-2BF3-9902-D7313F938FC6}"/>
              </a:ext>
            </a:extLst>
          </p:cNvPr>
          <p:cNvSpPr>
            <a:spLocks noGrp="1"/>
          </p:cNvSpPr>
          <p:nvPr>
            <p:ph type="sldNum" sz="quarter" idx="12"/>
          </p:nvPr>
        </p:nvSpPr>
        <p:spPr/>
        <p:txBody>
          <a:bodyPr/>
          <a:lstStyle/>
          <a:p>
            <a:fld id="{DBFB1F43-6F2E-4538-AABB-23AEDF146290}" type="slidenum">
              <a:rPr lang="ja-JP" altLang="en-US" smtClean="0"/>
              <a:pPr/>
              <a:t>18</a:t>
            </a:fld>
            <a:endParaRPr lang="ja-JP" altLang="en-US"/>
          </a:p>
        </p:txBody>
      </p:sp>
      <p:sp>
        <p:nvSpPr>
          <p:cNvPr id="6" name="テキスト ボックス 5">
            <a:extLst>
              <a:ext uri="{FF2B5EF4-FFF2-40B4-BE49-F238E27FC236}">
                <a16:creationId xmlns:a16="http://schemas.microsoft.com/office/drawing/2014/main" id="{71B9F4FA-DADC-2CB8-F689-7A68457809BB}"/>
              </a:ext>
            </a:extLst>
          </p:cNvPr>
          <p:cNvSpPr txBox="1"/>
          <p:nvPr/>
        </p:nvSpPr>
        <p:spPr>
          <a:xfrm>
            <a:off x="3979817" y="1287083"/>
            <a:ext cx="6096000" cy="461665"/>
          </a:xfrm>
          <a:prstGeom prst="rect">
            <a:avLst/>
          </a:prstGeom>
          <a:noFill/>
        </p:spPr>
        <p:txBody>
          <a:bodyPr wrap="square">
            <a:spAutoFit/>
          </a:bodyPr>
          <a:lstStyle/>
          <a:p>
            <a:r>
              <a:rPr kumimoji="1" lang="en-US" altLang="ja-JP" sz="2400" noProof="1">
                <a:solidFill>
                  <a:schemeClr val="tx2"/>
                </a:solidFill>
              </a:rPr>
              <a:t>【</a:t>
            </a:r>
            <a:r>
              <a:rPr kumimoji="1" lang="ja-JP" altLang="en-US" sz="2400" noProof="1">
                <a:solidFill>
                  <a:schemeClr val="tx2"/>
                </a:solidFill>
              </a:rPr>
              <a:t>データスペース関連　問い合わせ先</a:t>
            </a:r>
            <a:r>
              <a:rPr kumimoji="1" lang="en-US" altLang="ja-JP" sz="2400" noProof="1">
                <a:solidFill>
                  <a:schemeClr val="tx2"/>
                </a:solidFill>
              </a:rPr>
              <a:t>】</a:t>
            </a:r>
            <a:endParaRPr lang="ja-JP" altLang="en-US" sz="2400" dirty="0">
              <a:solidFill>
                <a:schemeClr val="tx2"/>
              </a:solidFill>
            </a:endParaRPr>
          </a:p>
        </p:txBody>
      </p:sp>
      <p:sp>
        <p:nvSpPr>
          <p:cNvPr id="8" name="テキスト ボックス 7">
            <a:extLst>
              <a:ext uri="{FF2B5EF4-FFF2-40B4-BE49-F238E27FC236}">
                <a16:creationId xmlns:a16="http://schemas.microsoft.com/office/drawing/2014/main" id="{5B2DB6F7-CFD9-CFDB-0C68-882FEFFACE6F}"/>
              </a:ext>
            </a:extLst>
          </p:cNvPr>
          <p:cNvSpPr txBox="1"/>
          <p:nvPr/>
        </p:nvSpPr>
        <p:spPr>
          <a:xfrm>
            <a:off x="3979817" y="1827535"/>
            <a:ext cx="7960649" cy="400110"/>
          </a:xfrm>
          <a:prstGeom prst="rect">
            <a:avLst/>
          </a:prstGeom>
          <a:noFill/>
        </p:spPr>
        <p:txBody>
          <a:bodyPr wrap="square">
            <a:spAutoFit/>
          </a:bodyPr>
          <a:lstStyle/>
          <a:p>
            <a:r>
              <a:rPr lang="ja-JP" altLang="en-US" sz="2000" b="0" i="0" dirty="0">
                <a:solidFill>
                  <a:srgbClr val="222222"/>
                </a:solidFill>
                <a:effectLst/>
                <a:latin typeface="+mn-ea"/>
              </a:rPr>
              <a:t>データスペースによる</a:t>
            </a:r>
            <a:r>
              <a:rPr lang="ja-JP" altLang="en-US" sz="2000" dirty="0">
                <a:solidFill>
                  <a:srgbClr val="222222"/>
                </a:solidFill>
                <a:latin typeface="+mn-ea"/>
              </a:rPr>
              <a:t>相談</a:t>
            </a:r>
            <a:r>
              <a:rPr lang="ja-JP" altLang="en-US" sz="2000" b="0" i="0" dirty="0">
                <a:solidFill>
                  <a:srgbClr val="222222"/>
                </a:solidFill>
                <a:effectLst/>
                <a:latin typeface="+mn-ea"/>
              </a:rPr>
              <a:t>をご希望される方は、下記までお問い合わせください</a:t>
            </a:r>
            <a:endParaRPr lang="ja-JP" altLang="en-US" sz="2000" dirty="0">
              <a:latin typeface="+mn-ea"/>
            </a:endParaRPr>
          </a:p>
        </p:txBody>
      </p:sp>
      <p:pic>
        <p:nvPicPr>
          <p:cNvPr id="10" name="図 9">
            <a:extLst>
              <a:ext uri="{FF2B5EF4-FFF2-40B4-BE49-F238E27FC236}">
                <a16:creationId xmlns:a16="http://schemas.microsoft.com/office/drawing/2014/main" id="{C2E8B73A-63CF-60FC-50FE-7D3790D6D999}"/>
              </a:ext>
            </a:extLst>
          </p:cNvPr>
          <p:cNvPicPr>
            <a:picLocks noChangeAspect="1"/>
          </p:cNvPicPr>
          <p:nvPr/>
        </p:nvPicPr>
        <p:blipFill>
          <a:blip r:embed="rId3"/>
          <a:stretch>
            <a:fillRect/>
          </a:stretch>
        </p:blipFill>
        <p:spPr>
          <a:xfrm>
            <a:off x="4876401" y="3965406"/>
            <a:ext cx="2421656" cy="475383"/>
          </a:xfrm>
          <a:prstGeom prst="rect">
            <a:avLst/>
          </a:prstGeom>
        </p:spPr>
      </p:pic>
      <p:sp>
        <p:nvSpPr>
          <p:cNvPr id="12" name="テキスト ボックス 11">
            <a:extLst>
              <a:ext uri="{FF2B5EF4-FFF2-40B4-BE49-F238E27FC236}">
                <a16:creationId xmlns:a16="http://schemas.microsoft.com/office/drawing/2014/main" id="{EC1574C7-EE10-8522-4F3B-88F669E586E3}"/>
              </a:ext>
            </a:extLst>
          </p:cNvPr>
          <p:cNvSpPr txBox="1"/>
          <p:nvPr/>
        </p:nvSpPr>
        <p:spPr>
          <a:xfrm>
            <a:off x="4859384" y="3614856"/>
            <a:ext cx="6096000" cy="1723549"/>
          </a:xfrm>
          <a:prstGeom prst="rect">
            <a:avLst/>
          </a:prstGeom>
          <a:noFill/>
        </p:spPr>
        <p:txBody>
          <a:bodyPr wrap="square">
            <a:spAutoFit/>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2"/>
                </a:solidFill>
              </a:rPr>
              <a:t>担当</a:t>
            </a:r>
            <a:endParaRPr kumimoji="1" lang="en-US" altLang="ja-JP" sz="1800" dirty="0">
              <a:solidFill>
                <a:schemeClr val="tx2"/>
              </a:solidFill>
            </a:endParaRPr>
          </a:p>
          <a:p>
            <a:endParaRPr kumimoji="1" lang="en-US" altLang="ja-JP" sz="1800" dirty="0">
              <a:solidFill>
                <a:schemeClr val="tx2"/>
              </a:solidFill>
            </a:endParaRPr>
          </a:p>
          <a:p>
            <a:endParaRPr kumimoji="1" lang="en-US" altLang="ja-JP" sz="1600" dirty="0">
              <a:solidFill>
                <a:schemeClr val="tx2"/>
              </a:solidFill>
            </a:endParaRPr>
          </a:p>
          <a:p>
            <a:r>
              <a:rPr kumimoji="1" lang="ja-JP" altLang="ja-JP" sz="1800" kern="1200" dirty="0">
                <a:solidFill>
                  <a:schemeClr val="tx2"/>
                </a:solidFill>
                <a:effectLst/>
                <a:latin typeface="+mn-lt"/>
                <a:ea typeface="+mn-ea"/>
                <a:cs typeface="+mn-cs"/>
              </a:rPr>
              <a:t>デジタル基盤センター デジタルエンジニアリング部</a:t>
            </a:r>
            <a:endParaRPr kumimoji="1" lang="en-US" altLang="ja-JP" sz="1800" kern="1200" dirty="0">
              <a:solidFill>
                <a:schemeClr val="tx2"/>
              </a:solidFill>
              <a:effectLst/>
              <a:latin typeface="+mn-lt"/>
              <a:ea typeface="+mn-ea"/>
              <a:cs typeface="+mn-cs"/>
            </a:endParaRPr>
          </a:p>
          <a:p>
            <a:r>
              <a:rPr lang="ja-JP" altLang="en-US" dirty="0">
                <a:solidFill>
                  <a:schemeClr val="tx2"/>
                </a:solidFill>
              </a:rPr>
              <a:t>データスペースグループ</a:t>
            </a:r>
            <a:endParaRPr kumimoji="1" lang="en-US" altLang="ja-JP" sz="1800" kern="1200" dirty="0">
              <a:solidFill>
                <a:schemeClr val="tx2"/>
              </a:solidFill>
              <a:effectLst/>
              <a:latin typeface="+mn-lt"/>
              <a:ea typeface="+mn-ea"/>
              <a:cs typeface="+mn-cs"/>
            </a:endParaRPr>
          </a:p>
          <a:p>
            <a:r>
              <a:rPr kumimoji="1" lang="en-US" altLang="ja-JP" sz="1800" kern="1200" dirty="0">
                <a:solidFill>
                  <a:schemeClr val="tx2"/>
                </a:solidFill>
                <a:effectLst/>
                <a:latin typeface="+mn-lt"/>
                <a:ea typeface="+mn-ea"/>
                <a:cs typeface="+mn-cs"/>
              </a:rPr>
              <a:t>E-mail</a:t>
            </a:r>
            <a:r>
              <a:rPr kumimoji="1" lang="ja-JP" altLang="en-US" sz="1800" kern="1200" dirty="0">
                <a:solidFill>
                  <a:schemeClr val="tx2"/>
                </a:solidFill>
                <a:effectLst/>
                <a:latin typeface="+mn-lt"/>
                <a:ea typeface="+mn-ea"/>
                <a:cs typeface="+mn-cs"/>
              </a:rPr>
              <a:t>   </a:t>
            </a:r>
            <a:r>
              <a:rPr kumimoji="1" lang="en-US" altLang="ja-JP" sz="1800" kern="1200" dirty="0">
                <a:solidFill>
                  <a:schemeClr val="tx2"/>
                </a:solidFill>
                <a:effectLst/>
                <a:latin typeface="+mn-lt"/>
                <a:ea typeface="+mn-ea"/>
                <a:cs typeface="+mn-cs"/>
              </a:rPr>
              <a:t>disc-info@ipa.go.jp</a:t>
            </a:r>
          </a:p>
        </p:txBody>
      </p:sp>
    </p:spTree>
    <p:extLst>
      <p:ext uri="{BB962C8B-B14F-4D97-AF65-F5344CB8AC3E}">
        <p14:creationId xmlns:p14="http://schemas.microsoft.com/office/powerpoint/2010/main" val="90097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0A07CD-6CAC-2635-9316-488A159BFBF7}"/>
              </a:ext>
            </a:extLst>
          </p:cNvPr>
          <p:cNvSpPr>
            <a:spLocks noGrp="1"/>
          </p:cNvSpPr>
          <p:nvPr>
            <p:ph type="title"/>
          </p:nvPr>
        </p:nvSpPr>
        <p:spPr>
          <a:xfrm>
            <a:off x="656453" y="229934"/>
            <a:ext cx="8063871" cy="676276"/>
          </a:xfrm>
        </p:spPr>
        <p:txBody>
          <a:bodyPr/>
          <a:lstStyle/>
          <a:p>
            <a:r>
              <a:rPr lang="ja-JP" altLang="en-US" noProof="1"/>
              <a:t>本資料について</a:t>
            </a:r>
            <a:endParaRPr lang="ja-JP" altLang="en-US" dirty="0"/>
          </a:p>
        </p:txBody>
      </p:sp>
      <p:sp>
        <p:nvSpPr>
          <p:cNvPr id="32" name="スライド番号プレースホルダー 3">
            <a:extLst>
              <a:ext uri="{FF2B5EF4-FFF2-40B4-BE49-F238E27FC236}">
                <a16:creationId xmlns:a16="http://schemas.microsoft.com/office/drawing/2014/main" id="{7BF4D9DD-D91C-5459-644D-2DA382728FC5}"/>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55071A0B-FA15-E09D-322B-5E1C05389136}"/>
              </a:ext>
            </a:extLst>
          </p:cNvPr>
          <p:cNvSpPr/>
          <p:nvPr/>
        </p:nvSpPr>
        <p:spPr>
          <a:xfrm>
            <a:off x="334963" y="1287968"/>
            <a:ext cx="11529377" cy="2431435"/>
          </a:xfrm>
          <a:prstGeom prst="rect">
            <a:avLst/>
          </a:prstGeom>
        </p:spPr>
        <p:txBody>
          <a:bodyPr wrap="square">
            <a:spAutoFit/>
          </a:bodyPr>
          <a:lstStyle/>
          <a:p>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想定読者</a:t>
            </a:r>
            <a:r>
              <a:rPr lang="en-US" altLang="ja-JP" sz="2800" b="1" dirty="0">
                <a:latin typeface="Meiryo UI" panose="020B0604030504040204" pitchFamily="50" charset="-128"/>
                <a:ea typeface="Meiryo UI" panose="020B0604030504040204" pitchFamily="50" charset="-128"/>
              </a:rPr>
              <a:t>】</a:t>
            </a:r>
          </a:p>
          <a:p>
            <a:r>
              <a:rPr lang="ja-JP" altLang="en-US" sz="2400" dirty="0">
                <a:latin typeface="Meiryo UI" panose="020B0604030504040204" pitchFamily="50" charset="-128"/>
                <a:ea typeface="Meiryo UI" panose="020B0604030504040204" pitchFamily="50" charset="-128"/>
              </a:rPr>
              <a:t>　　　初めて「データスペース」について知りたい方向け</a:t>
            </a:r>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目的</a:t>
            </a:r>
            <a:r>
              <a:rPr lang="en-US" altLang="ja-JP" sz="2800" b="1" dirty="0">
                <a:latin typeface="Meiryo UI" panose="020B0604030504040204" pitchFamily="50" charset="-128"/>
                <a:ea typeface="Meiryo UI" panose="020B0604030504040204" pitchFamily="50" charset="-128"/>
              </a:rPr>
              <a:t>】</a:t>
            </a:r>
          </a:p>
          <a:p>
            <a:r>
              <a:rPr lang="ja-JP" altLang="en-US" sz="2400" dirty="0">
                <a:latin typeface="Meiryo UI" panose="020B0604030504040204" pitchFamily="50" charset="-128"/>
                <a:ea typeface="Meiryo UI" panose="020B0604030504040204" pitchFamily="50" charset="-128"/>
              </a:rPr>
              <a:t>　　　データスペースとは何か、</a:t>
            </a:r>
            <a:r>
              <a:rPr lang="ja-JP" altLang="en-US" sz="2400" dirty="0"/>
              <a:t>データスペース推進のための組織体制</a:t>
            </a:r>
            <a:r>
              <a:rPr lang="ja-JP" altLang="en-US" sz="2400" dirty="0">
                <a:latin typeface="Meiryo UI" panose="020B0604030504040204" pitchFamily="50" charset="-128"/>
                <a:ea typeface="Meiryo UI" panose="020B0604030504040204" pitchFamily="50" charset="-128"/>
              </a:rPr>
              <a:t>、事例、等を</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把握</a:t>
            </a:r>
            <a:r>
              <a:rPr lang="ja-JP" altLang="en-US" sz="2400">
                <a:latin typeface="Meiryo UI" panose="020B0604030504040204" pitchFamily="50" charset="-128"/>
                <a:ea typeface="Meiryo UI" panose="020B0604030504040204" pitchFamily="50" charset="-128"/>
              </a:rPr>
              <a:t>することです。</a:t>
            </a:r>
            <a:endParaRPr lang="en-US" altLang="ja-JP" sz="24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5CAB80A2-70AD-3BE1-4D09-56F906E6B853}"/>
              </a:ext>
            </a:extLst>
          </p:cNvPr>
          <p:cNvPicPr>
            <a:picLocks noChangeAspect="1"/>
          </p:cNvPicPr>
          <p:nvPr/>
        </p:nvPicPr>
        <p:blipFill>
          <a:blip r:embed="rId3"/>
          <a:stretch>
            <a:fillRect/>
          </a:stretch>
        </p:blipFill>
        <p:spPr>
          <a:xfrm>
            <a:off x="742703" y="1783252"/>
            <a:ext cx="212679" cy="314943"/>
          </a:xfrm>
          <a:prstGeom prst="rect">
            <a:avLst/>
          </a:prstGeom>
        </p:spPr>
      </p:pic>
    </p:spTree>
    <p:extLst>
      <p:ext uri="{BB962C8B-B14F-4D97-AF65-F5344CB8AC3E}">
        <p14:creationId xmlns:p14="http://schemas.microsoft.com/office/powerpoint/2010/main" val="31729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0A07CD-6CAC-2635-9316-488A159BFBF7}"/>
              </a:ext>
            </a:extLst>
          </p:cNvPr>
          <p:cNvSpPr>
            <a:spLocks noGrp="1"/>
          </p:cNvSpPr>
          <p:nvPr>
            <p:ph type="title"/>
          </p:nvPr>
        </p:nvSpPr>
        <p:spPr>
          <a:xfrm>
            <a:off x="656453" y="229934"/>
            <a:ext cx="8063871" cy="676276"/>
          </a:xfrm>
        </p:spPr>
        <p:txBody>
          <a:bodyPr/>
          <a:lstStyle/>
          <a:p>
            <a:r>
              <a:rPr lang="ja-JP" altLang="en-US" noProof="1"/>
              <a:t>背景：海外のデータスペースの取組</a:t>
            </a:r>
            <a:endParaRPr lang="ja-JP" altLang="en-US" dirty="0"/>
          </a:p>
        </p:txBody>
      </p:sp>
      <p:pic>
        <p:nvPicPr>
          <p:cNvPr id="8" name="グラフィックス 7" descr="a.b.">
            <a:extLst>
              <a:ext uri="{FF2B5EF4-FFF2-40B4-BE49-F238E27FC236}">
                <a16:creationId xmlns:a16="http://schemas.microsoft.com/office/drawing/2014/main" id="{A81AACFE-CD88-CB9C-F4CB-36DAB5AD21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9930" y="2530074"/>
            <a:ext cx="2414452" cy="2414452"/>
          </a:xfrm>
          <a:prstGeom prst="rect">
            <a:avLst/>
          </a:prstGeom>
        </p:spPr>
      </p:pic>
      <p:pic>
        <p:nvPicPr>
          <p:cNvPr id="9" name="グラフィックス 8" descr="北米 単色塗りつぶし">
            <a:extLst>
              <a:ext uri="{FF2B5EF4-FFF2-40B4-BE49-F238E27FC236}">
                <a16:creationId xmlns:a16="http://schemas.microsoft.com/office/drawing/2014/main" id="{A15CFB67-E98D-A5E7-4935-D4B3C12D72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24382" y="2272846"/>
            <a:ext cx="2671680" cy="2671680"/>
          </a:xfrm>
          <a:prstGeom prst="rect">
            <a:avLst/>
          </a:prstGeom>
        </p:spPr>
      </p:pic>
      <p:pic>
        <p:nvPicPr>
          <p:cNvPr id="10" name="グラフィックス 9" descr="欧州 単色塗りつぶし">
            <a:extLst>
              <a:ext uri="{FF2B5EF4-FFF2-40B4-BE49-F238E27FC236}">
                <a16:creationId xmlns:a16="http://schemas.microsoft.com/office/drawing/2014/main" id="{310B8F81-C91C-1F9F-F7E8-FF86FCBE9A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8838" y="2704530"/>
            <a:ext cx="1394437" cy="1394437"/>
          </a:xfrm>
          <a:prstGeom prst="rect">
            <a:avLst/>
          </a:prstGeom>
        </p:spPr>
      </p:pic>
      <p:pic>
        <p:nvPicPr>
          <p:cNvPr id="11" name="グラフィックス 10" descr="何年も">
            <a:extLst>
              <a:ext uri="{FF2B5EF4-FFF2-40B4-BE49-F238E27FC236}">
                <a16:creationId xmlns:a16="http://schemas.microsoft.com/office/drawing/2014/main" id="{45DFD898-AE30-2801-1259-079C3EA6F6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02307" y="4673322"/>
            <a:ext cx="914400" cy="914400"/>
          </a:xfrm>
          <a:prstGeom prst="rect">
            <a:avLst/>
          </a:prstGeom>
        </p:spPr>
      </p:pic>
      <p:pic>
        <p:nvPicPr>
          <p:cNvPr id="12" name="グラフィックス 11" descr="南米 単色塗りつぶし">
            <a:extLst>
              <a:ext uri="{FF2B5EF4-FFF2-40B4-BE49-F238E27FC236}">
                <a16:creationId xmlns:a16="http://schemas.microsoft.com/office/drawing/2014/main" id="{85FCF3D5-FDEF-221F-866B-B6A5D23A77B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41236" y="4315650"/>
            <a:ext cx="1304336" cy="1304336"/>
          </a:xfrm>
          <a:prstGeom prst="rect">
            <a:avLst/>
          </a:prstGeom>
        </p:spPr>
      </p:pic>
      <p:pic>
        <p:nvPicPr>
          <p:cNvPr id="13" name="グラフィックス 12" descr="ファミリー">
            <a:extLst>
              <a:ext uri="{FF2B5EF4-FFF2-40B4-BE49-F238E27FC236}">
                <a16:creationId xmlns:a16="http://schemas.microsoft.com/office/drawing/2014/main" id="{2E7B64E9-3049-5BBA-D89F-26DCB5F231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73903" y="3762524"/>
            <a:ext cx="1394438" cy="1394438"/>
          </a:xfrm>
          <a:prstGeom prst="rect">
            <a:avLst/>
          </a:prstGeom>
        </p:spPr>
      </p:pic>
      <p:sp>
        <p:nvSpPr>
          <p:cNvPr id="20" name="テキスト ボックス 19">
            <a:extLst>
              <a:ext uri="{FF2B5EF4-FFF2-40B4-BE49-F238E27FC236}">
                <a16:creationId xmlns:a16="http://schemas.microsoft.com/office/drawing/2014/main" id="{D85D9A22-0FB3-C8FE-EE2C-DA8E891563FE}"/>
              </a:ext>
            </a:extLst>
          </p:cNvPr>
          <p:cNvSpPr txBox="1"/>
          <p:nvPr/>
        </p:nvSpPr>
        <p:spPr>
          <a:xfrm>
            <a:off x="345385" y="1265133"/>
            <a:ext cx="1131775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222222"/>
                </a:solidFill>
                <a:effectLst/>
                <a:uLnTx/>
                <a:uFillTx/>
                <a:latin typeface="Meiryo UI"/>
                <a:ea typeface="Meiryo UI"/>
                <a:cs typeface="+mn-cs"/>
              </a:rPr>
              <a:t>■</a:t>
            </a:r>
            <a:r>
              <a:rPr lang="en-US" altLang="ja-JP" dirty="0">
                <a:solidFill>
                  <a:schemeClr val="tx1"/>
                </a:solidFill>
              </a:rPr>
              <a:t> EU</a:t>
            </a:r>
            <a:r>
              <a:rPr lang="ja-JP" altLang="en-US" dirty="0">
                <a:solidFill>
                  <a:schemeClr val="tx1"/>
                </a:solidFill>
              </a:rPr>
              <a:t>・米国・中国はデータ連携の手法を巡って野心的に取り組むことで、競争力・影響力を高めている</a:t>
            </a:r>
            <a:br>
              <a:rPr lang="ja-JP" altLang="en-US" dirty="0">
                <a:solidFill>
                  <a:schemeClr val="tx1"/>
                </a:solidFill>
              </a:rPr>
            </a:br>
            <a:r>
              <a:rPr lang="ja-JP" altLang="en-US" dirty="0">
                <a:solidFill>
                  <a:schemeClr val="tx1"/>
                </a:solidFill>
              </a:rPr>
              <a:t>　　→日本国内の産業において、対策が必須</a:t>
            </a:r>
            <a:endParaRPr kumimoji="1" lang="ja-JP" altLang="en-US"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テキスト ボックス 20">
            <a:extLst>
              <a:ext uri="{FF2B5EF4-FFF2-40B4-BE49-F238E27FC236}">
                <a16:creationId xmlns:a16="http://schemas.microsoft.com/office/drawing/2014/main" id="{22785538-D616-DE07-96BB-175DA63B8F98}"/>
              </a:ext>
            </a:extLst>
          </p:cNvPr>
          <p:cNvSpPr txBox="1"/>
          <p:nvPr/>
        </p:nvSpPr>
        <p:spPr>
          <a:xfrm>
            <a:off x="9044365" y="3517918"/>
            <a:ext cx="2490080" cy="1785104"/>
          </a:xfrm>
          <a:prstGeom prst="rect">
            <a:avLst/>
          </a:prstGeom>
          <a:noFill/>
          <a:ln>
            <a:solidFill>
              <a:srgbClr val="7F99E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1">
                <a:ln>
                  <a:noFill/>
                </a:ln>
                <a:solidFill>
                  <a:prstClr val="black"/>
                </a:solidFill>
                <a:effectLst/>
                <a:uLnTx/>
                <a:uFillTx/>
                <a:latin typeface="Meiryo UI"/>
                <a:ea typeface="Meiryo UI"/>
                <a:cs typeface="+mn-cs"/>
              </a:rPr>
              <a:t>データ収集</a:t>
            </a: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プラットフォーム企業単体で</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個人の膨大なデータを収集</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1">
                <a:ln>
                  <a:noFill/>
                </a:ln>
                <a:solidFill>
                  <a:prstClr val="black"/>
                </a:solidFill>
                <a:effectLst/>
                <a:uLnTx/>
                <a:uFillTx/>
                <a:latin typeface="Meiryo UI"/>
                <a:ea typeface="Meiryo UI"/>
                <a:cs typeface="+mn-cs"/>
              </a:rPr>
              <a:t>活動</a:t>
            </a: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単体企業で収集した</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ビックデータを活用し</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サービスを展開</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24" name="テキスト ボックス 23">
            <a:extLst>
              <a:ext uri="{FF2B5EF4-FFF2-40B4-BE49-F238E27FC236}">
                <a16:creationId xmlns:a16="http://schemas.microsoft.com/office/drawing/2014/main" id="{4FE11640-983C-36FF-A176-2A77D0117218}"/>
              </a:ext>
            </a:extLst>
          </p:cNvPr>
          <p:cNvSpPr txBox="1"/>
          <p:nvPr/>
        </p:nvSpPr>
        <p:spPr>
          <a:xfrm>
            <a:off x="8862762" y="2156163"/>
            <a:ext cx="2866949" cy="369332"/>
          </a:xfrm>
          <a:prstGeom prst="rect">
            <a:avLst/>
          </a:prstGeom>
          <a:solidFill>
            <a:srgbClr val="7F99E5"/>
          </a:solidFill>
          <a:ln w="19050">
            <a:solidFill>
              <a:srgbClr val="7F99E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米国・中国</a:t>
            </a:r>
          </a:p>
        </p:txBody>
      </p:sp>
      <p:sp>
        <p:nvSpPr>
          <p:cNvPr id="25" name="テキスト ボックス 24">
            <a:extLst>
              <a:ext uri="{FF2B5EF4-FFF2-40B4-BE49-F238E27FC236}">
                <a16:creationId xmlns:a16="http://schemas.microsoft.com/office/drawing/2014/main" id="{9AA8CA85-8F93-8E14-660C-DDF8BDFF8DF0}"/>
              </a:ext>
            </a:extLst>
          </p:cNvPr>
          <p:cNvSpPr txBox="1"/>
          <p:nvPr/>
        </p:nvSpPr>
        <p:spPr>
          <a:xfrm>
            <a:off x="325848" y="2044949"/>
            <a:ext cx="2866949" cy="369332"/>
          </a:xfrm>
          <a:prstGeom prst="rect">
            <a:avLst/>
          </a:prstGeom>
          <a:solidFill>
            <a:srgbClr val="7F99E5"/>
          </a:solidFill>
          <a:ln w="19050">
            <a:solidFill>
              <a:srgbClr val="7F99E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Meiryo UI"/>
                <a:ea typeface="Meiryo UI"/>
                <a:cs typeface="+mn-cs"/>
              </a:rPr>
              <a:t>EU</a:t>
            </a: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26" name="図 25">
            <a:extLst>
              <a:ext uri="{FF2B5EF4-FFF2-40B4-BE49-F238E27FC236}">
                <a16:creationId xmlns:a16="http://schemas.microsoft.com/office/drawing/2014/main" id="{D3D8D618-9326-C396-2F5F-6B5900908534}"/>
              </a:ext>
            </a:extLst>
          </p:cNvPr>
          <p:cNvPicPr>
            <a:picLocks noChangeAspect="1"/>
          </p:cNvPicPr>
          <p:nvPr/>
        </p:nvPicPr>
        <p:blipFill>
          <a:blip r:embed="rId15"/>
          <a:stretch>
            <a:fillRect/>
          </a:stretch>
        </p:blipFill>
        <p:spPr>
          <a:xfrm>
            <a:off x="6303402" y="4330264"/>
            <a:ext cx="1384143" cy="490659"/>
          </a:xfrm>
          <a:prstGeom prst="rect">
            <a:avLst/>
          </a:prstGeom>
        </p:spPr>
      </p:pic>
      <p:pic>
        <p:nvPicPr>
          <p:cNvPr id="28" name="図 27">
            <a:extLst>
              <a:ext uri="{FF2B5EF4-FFF2-40B4-BE49-F238E27FC236}">
                <a16:creationId xmlns:a16="http://schemas.microsoft.com/office/drawing/2014/main" id="{F4FBDD7E-B5E9-555F-10B3-77241627FF68}"/>
              </a:ext>
            </a:extLst>
          </p:cNvPr>
          <p:cNvPicPr>
            <a:picLocks noChangeAspect="1"/>
          </p:cNvPicPr>
          <p:nvPr/>
        </p:nvPicPr>
        <p:blipFill>
          <a:blip r:embed="rId16"/>
          <a:stretch>
            <a:fillRect/>
          </a:stretch>
        </p:blipFill>
        <p:spPr>
          <a:xfrm>
            <a:off x="3329644" y="2453804"/>
            <a:ext cx="1554224" cy="370779"/>
          </a:xfrm>
          <a:prstGeom prst="rect">
            <a:avLst/>
          </a:prstGeom>
        </p:spPr>
      </p:pic>
      <p:sp>
        <p:nvSpPr>
          <p:cNvPr id="32" name="スライド番号プレースホルダー 3">
            <a:extLst>
              <a:ext uri="{FF2B5EF4-FFF2-40B4-BE49-F238E27FC236}">
                <a16:creationId xmlns:a16="http://schemas.microsoft.com/office/drawing/2014/main" id="{7BF4D9DD-D91C-5459-644D-2DA382728FC5}"/>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22BD21E3-51A0-4628-C55D-862A196A5B8A}"/>
              </a:ext>
            </a:extLst>
          </p:cNvPr>
          <p:cNvSpPr txBox="1"/>
          <p:nvPr/>
        </p:nvSpPr>
        <p:spPr>
          <a:xfrm>
            <a:off x="497917" y="5400173"/>
            <a:ext cx="2459259" cy="646331"/>
          </a:xfrm>
          <a:prstGeom prst="rect">
            <a:avLst/>
          </a:prstGeom>
          <a:noFill/>
          <a:ln w="1905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1">
                <a:ln>
                  <a:noFill/>
                </a:ln>
                <a:solidFill>
                  <a:prstClr val="black"/>
                </a:solidFill>
                <a:effectLst/>
                <a:uLnTx/>
                <a:uFillTx/>
                <a:latin typeface="Meiryo UI"/>
                <a:ea typeface="Meiryo UI"/>
                <a:cs typeface="+mn-cs"/>
              </a:rPr>
              <a:t>EU</a:t>
            </a: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主導による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国際的な標準化</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3" name="テキスト ボックス 2">
            <a:extLst>
              <a:ext uri="{FF2B5EF4-FFF2-40B4-BE49-F238E27FC236}">
                <a16:creationId xmlns:a16="http://schemas.microsoft.com/office/drawing/2014/main" id="{27B1F496-32E7-E2DE-BE81-6920BF8749BE}"/>
              </a:ext>
            </a:extLst>
          </p:cNvPr>
          <p:cNvSpPr txBox="1"/>
          <p:nvPr/>
        </p:nvSpPr>
        <p:spPr>
          <a:xfrm>
            <a:off x="9066606" y="5508877"/>
            <a:ext cx="2459260" cy="646331"/>
          </a:xfrm>
          <a:prstGeom prst="rect">
            <a:avLst/>
          </a:prstGeom>
          <a:noFill/>
          <a:ln w="1905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単体企業による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デファクトスタンダード化</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4" name="正方形/長方形 3">
            <a:extLst>
              <a:ext uri="{FF2B5EF4-FFF2-40B4-BE49-F238E27FC236}">
                <a16:creationId xmlns:a16="http://schemas.microsoft.com/office/drawing/2014/main" id="{7F8D7821-CFF4-A91D-A7B2-F08A2D5939DD}"/>
              </a:ext>
            </a:extLst>
          </p:cNvPr>
          <p:cNvSpPr/>
          <p:nvPr/>
        </p:nvSpPr>
        <p:spPr>
          <a:xfrm>
            <a:off x="325849" y="2414281"/>
            <a:ext cx="2866949" cy="376995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srgbClr val="7F99E5"/>
                </a:solidFill>
                <a:effectLst/>
                <a:uLnTx/>
                <a:uFillTx/>
                <a:latin typeface="Meiryo UI"/>
                <a:ea typeface="Meiryo UI"/>
                <a:cs typeface="+mn-cs"/>
              </a:rPr>
              <a:t>社会の</a:t>
            </a:r>
            <a:endParaRPr kumimoji="1" lang="en-US" altLang="ja-JP" sz="1800" b="1" i="0" u="none" strike="noStrike" kern="1200" cap="none" spc="0" normalizeH="0" baseline="0" noProof="1">
              <a:ln>
                <a:noFill/>
              </a:ln>
              <a:solidFill>
                <a:srgbClr val="7F99E5"/>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経済活動データ集積型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1">
                <a:ln>
                  <a:noFill/>
                </a:ln>
                <a:solidFill>
                  <a:prstClr val="black"/>
                </a:solidFill>
                <a:effectLst/>
                <a:uLnTx/>
                <a:uFillTx/>
                <a:latin typeface="Meiryo UI"/>
                <a:ea typeface="Meiryo UI"/>
                <a:cs typeface="+mn-cs"/>
              </a:rPr>
              <a:t>データスペース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1">
              <a:ln>
                <a:noFill/>
              </a:ln>
              <a:solidFill>
                <a:prstClr val="black"/>
              </a:solidFill>
              <a:effectLst/>
              <a:uLnTx/>
              <a:uFillTx/>
              <a:latin typeface="Meiryo UI"/>
              <a:ea typeface="Meiryo UI"/>
              <a:cs typeface="+mn-cs"/>
            </a:endParaRPr>
          </a:p>
        </p:txBody>
      </p:sp>
      <p:sp>
        <p:nvSpPr>
          <p:cNvPr id="19" name="正方形/長方形 18">
            <a:extLst>
              <a:ext uri="{FF2B5EF4-FFF2-40B4-BE49-F238E27FC236}">
                <a16:creationId xmlns:a16="http://schemas.microsoft.com/office/drawing/2014/main" id="{99D1C608-ED13-8E8E-204E-854B4D301945}"/>
              </a:ext>
            </a:extLst>
          </p:cNvPr>
          <p:cNvSpPr/>
          <p:nvPr/>
        </p:nvSpPr>
        <p:spPr>
          <a:xfrm>
            <a:off x="8862764" y="2525495"/>
            <a:ext cx="2866949" cy="376995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srgbClr val="7F99E5"/>
                </a:solidFill>
                <a:effectLst/>
                <a:uLnTx/>
                <a:uFillTx/>
                <a:latin typeface="Meiryo UI"/>
                <a:ea typeface="Meiryo UI"/>
                <a:cs typeface="+mn-cs"/>
              </a:rPr>
              <a:t>個人の</a:t>
            </a:r>
            <a:endParaRPr kumimoji="1" lang="en-US" altLang="ja-JP" sz="1800" b="1" i="0" u="none" strike="noStrike" kern="1200" cap="none" spc="0" normalizeH="0" baseline="0" noProof="1">
              <a:ln>
                <a:noFill/>
              </a:ln>
              <a:solidFill>
                <a:srgbClr val="7F99E5"/>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経済活動データ集積型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1">
                <a:ln>
                  <a:noFill/>
                </a:ln>
                <a:solidFill>
                  <a:prstClr val="black"/>
                </a:solidFill>
                <a:effectLst/>
                <a:uLnTx/>
                <a:uFillTx/>
                <a:latin typeface="Meiryo UI"/>
                <a:ea typeface="Meiryo UI"/>
                <a:cs typeface="+mn-cs"/>
              </a:rPr>
              <a:t>データスペース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1">
              <a:ln>
                <a:noFill/>
              </a:ln>
              <a:solidFill>
                <a:prstClr val="black"/>
              </a:solidFill>
              <a:effectLst/>
              <a:uLnTx/>
              <a:uFillTx/>
              <a:latin typeface="Meiryo UI"/>
              <a:ea typeface="Meiryo UI"/>
              <a:cs typeface="+mn-cs"/>
            </a:endParaRPr>
          </a:p>
        </p:txBody>
      </p:sp>
      <p:pic>
        <p:nvPicPr>
          <p:cNvPr id="29" name="図 28">
            <a:extLst>
              <a:ext uri="{FF2B5EF4-FFF2-40B4-BE49-F238E27FC236}">
                <a16:creationId xmlns:a16="http://schemas.microsoft.com/office/drawing/2014/main" id="{20018FC2-2C83-539B-B134-CCB77EA5E2D8}"/>
              </a:ext>
            </a:extLst>
          </p:cNvPr>
          <p:cNvPicPr>
            <a:picLocks noChangeAspect="1"/>
          </p:cNvPicPr>
          <p:nvPr/>
        </p:nvPicPr>
        <p:blipFill rotWithShape="1">
          <a:blip r:embed="rId17"/>
          <a:srcRect t="7334" r="17916" b="21566"/>
          <a:stretch/>
        </p:blipFill>
        <p:spPr>
          <a:xfrm>
            <a:off x="3216768" y="3088269"/>
            <a:ext cx="559770" cy="370779"/>
          </a:xfrm>
          <a:prstGeom prst="rect">
            <a:avLst/>
          </a:prstGeom>
        </p:spPr>
      </p:pic>
      <p:pic>
        <p:nvPicPr>
          <p:cNvPr id="31" name="図 30">
            <a:extLst>
              <a:ext uri="{FF2B5EF4-FFF2-40B4-BE49-F238E27FC236}">
                <a16:creationId xmlns:a16="http://schemas.microsoft.com/office/drawing/2014/main" id="{AAFDC0F5-8BF4-906D-3D1D-0795218AC32C}"/>
              </a:ext>
            </a:extLst>
          </p:cNvPr>
          <p:cNvPicPr>
            <a:picLocks noChangeAspect="1"/>
          </p:cNvPicPr>
          <p:nvPr/>
        </p:nvPicPr>
        <p:blipFill rotWithShape="1">
          <a:blip r:embed="rId18"/>
          <a:srcRect l="11477" t="11574" r="4783" b="13045"/>
          <a:stretch/>
        </p:blipFill>
        <p:spPr>
          <a:xfrm>
            <a:off x="7554208" y="3805166"/>
            <a:ext cx="567982" cy="338769"/>
          </a:xfrm>
          <a:prstGeom prst="rect">
            <a:avLst/>
          </a:prstGeom>
        </p:spPr>
      </p:pic>
      <p:pic>
        <p:nvPicPr>
          <p:cNvPr id="27" name="図 26">
            <a:extLst>
              <a:ext uri="{FF2B5EF4-FFF2-40B4-BE49-F238E27FC236}">
                <a16:creationId xmlns:a16="http://schemas.microsoft.com/office/drawing/2014/main" id="{96C7C846-67BA-0ED1-6E95-4B7D509B2462}"/>
              </a:ext>
            </a:extLst>
          </p:cNvPr>
          <p:cNvPicPr>
            <a:picLocks noChangeAspect="1"/>
          </p:cNvPicPr>
          <p:nvPr/>
        </p:nvPicPr>
        <p:blipFill>
          <a:blip r:embed="rId19"/>
          <a:stretch>
            <a:fillRect/>
          </a:stretch>
        </p:blipFill>
        <p:spPr>
          <a:xfrm>
            <a:off x="3326189" y="1939392"/>
            <a:ext cx="960284" cy="528312"/>
          </a:xfrm>
          <a:prstGeom prst="rect">
            <a:avLst/>
          </a:prstGeom>
        </p:spPr>
      </p:pic>
      <p:pic>
        <p:nvPicPr>
          <p:cNvPr id="34" name="図 33">
            <a:extLst>
              <a:ext uri="{FF2B5EF4-FFF2-40B4-BE49-F238E27FC236}">
                <a16:creationId xmlns:a16="http://schemas.microsoft.com/office/drawing/2014/main" id="{7C5B961A-4377-8D6F-A484-65E3F0F52278}"/>
              </a:ext>
            </a:extLst>
          </p:cNvPr>
          <p:cNvPicPr>
            <a:picLocks noChangeAspect="1"/>
          </p:cNvPicPr>
          <p:nvPr/>
        </p:nvPicPr>
        <p:blipFill rotWithShape="1">
          <a:blip r:embed="rId20"/>
          <a:srcRect l="7999" t="9998" r="9698" b="7894"/>
          <a:stretch/>
        </p:blipFill>
        <p:spPr>
          <a:xfrm>
            <a:off x="4860193" y="3611227"/>
            <a:ext cx="533150" cy="344163"/>
          </a:xfrm>
          <a:prstGeom prst="rect">
            <a:avLst/>
          </a:prstGeom>
        </p:spPr>
      </p:pic>
      <p:pic>
        <p:nvPicPr>
          <p:cNvPr id="43" name="Picture 6">
            <a:extLst>
              <a:ext uri="{FF2B5EF4-FFF2-40B4-BE49-F238E27FC236}">
                <a16:creationId xmlns:a16="http://schemas.microsoft.com/office/drawing/2014/main" id="{3D15C77F-DDA2-DEE5-8CD9-31043B15193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5590" y="4170053"/>
            <a:ext cx="643094" cy="22005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アリババ、中国の家電小売大手Suningに出資へ--46.3億ドル - CNET Japan">
            <a:extLst>
              <a:ext uri="{FF2B5EF4-FFF2-40B4-BE49-F238E27FC236}">
                <a16:creationId xmlns:a16="http://schemas.microsoft.com/office/drawing/2014/main" id="{999783BF-B49E-04D1-5F4E-9AD4E95ABEDB}"/>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1071" t="30848" r="19471" b="30744"/>
          <a:stretch/>
        </p:blipFill>
        <p:spPr bwMode="auto">
          <a:xfrm>
            <a:off x="5414679" y="4385605"/>
            <a:ext cx="466138" cy="2258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a:extLst>
              <a:ext uri="{FF2B5EF4-FFF2-40B4-BE49-F238E27FC236}">
                <a16:creationId xmlns:a16="http://schemas.microsoft.com/office/drawing/2014/main" id="{9055F3BD-50B2-774B-0576-5B589BDB6C8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00531" y="4641423"/>
            <a:ext cx="609192" cy="81832"/>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a:extLst>
              <a:ext uri="{FF2B5EF4-FFF2-40B4-BE49-F238E27FC236}">
                <a16:creationId xmlns:a16="http://schemas.microsoft.com/office/drawing/2014/main" id="{2650914A-F117-0120-125E-31272B79BC77}"/>
              </a:ext>
            </a:extLst>
          </p:cNvPr>
          <p:cNvSpPr txBox="1"/>
          <p:nvPr/>
        </p:nvSpPr>
        <p:spPr>
          <a:xfrm>
            <a:off x="488555" y="3437712"/>
            <a:ext cx="2490080" cy="1785104"/>
          </a:xfrm>
          <a:prstGeom prst="rect">
            <a:avLst/>
          </a:prstGeom>
          <a:noFill/>
          <a:ln>
            <a:solidFill>
              <a:srgbClr val="7F99E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1">
                <a:ln>
                  <a:noFill/>
                </a:ln>
                <a:solidFill>
                  <a:prstClr val="black"/>
                </a:solidFill>
                <a:effectLst/>
                <a:uLnTx/>
                <a:uFillTx/>
                <a:latin typeface="Meiryo UI"/>
                <a:ea typeface="Meiryo UI"/>
                <a:cs typeface="+mn-cs"/>
              </a:rPr>
              <a:t>データ収集</a:t>
            </a: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データの基盤、ルールを整備し、</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社会の膨大なデータを収集</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1">
                <a:ln>
                  <a:noFill/>
                </a:ln>
                <a:solidFill>
                  <a:prstClr val="black"/>
                </a:solidFill>
                <a:effectLst/>
                <a:uLnTx/>
                <a:uFillTx/>
                <a:latin typeface="Meiryo UI"/>
                <a:ea typeface="Meiryo UI"/>
                <a:cs typeface="+mn-cs"/>
              </a:rPr>
              <a:t>活動</a:t>
            </a: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国、組織を超えたデータ連携が</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安全に素早く可能となり、</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企業のデータ活用が急進</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69707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56453" y="222314"/>
            <a:ext cx="8063871" cy="676276"/>
          </a:xfrm>
        </p:spPr>
        <p:txBody>
          <a:bodyPr/>
          <a:lstStyle/>
          <a:p>
            <a:r>
              <a:rPr lang="ja-JP" altLang="en-US" dirty="0"/>
              <a:t>データスペースとは</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テキスト ボックス 4">
            <a:extLst>
              <a:ext uri="{FF2B5EF4-FFF2-40B4-BE49-F238E27FC236}">
                <a16:creationId xmlns:a16="http://schemas.microsoft.com/office/drawing/2014/main" id="{8EAC1B4D-8F24-240E-20EA-4A0A581074D0}"/>
              </a:ext>
            </a:extLst>
          </p:cNvPr>
          <p:cNvSpPr txBox="1"/>
          <p:nvPr/>
        </p:nvSpPr>
        <p:spPr>
          <a:xfrm>
            <a:off x="340525" y="1268141"/>
            <a:ext cx="116903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・デジタル社会で不可欠なデータに注目した概念</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・異なる組織・国間</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エコシステム</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、異業種間でも、信頼性を確保しデータを共有できる標準化された仕組み</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・「多種多様」で「信頼性のある」大量のデータが安心して利用できる</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356C6240-37AC-F615-C401-6A563FC1632B}"/>
              </a:ext>
            </a:extLst>
          </p:cNvPr>
          <p:cNvSpPr txBox="1"/>
          <p:nvPr/>
        </p:nvSpPr>
        <p:spPr>
          <a:xfrm>
            <a:off x="631609" y="2381301"/>
            <a:ext cx="30706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　イメージ図</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フローチャート: 磁気ディスク 35">
            <a:extLst>
              <a:ext uri="{FF2B5EF4-FFF2-40B4-BE49-F238E27FC236}">
                <a16:creationId xmlns:a16="http://schemas.microsoft.com/office/drawing/2014/main" id="{AF838E85-E27D-8283-B1F1-52361BFE3B6A}"/>
              </a:ext>
            </a:extLst>
          </p:cNvPr>
          <p:cNvSpPr/>
          <p:nvPr/>
        </p:nvSpPr>
        <p:spPr>
          <a:xfrm>
            <a:off x="3810184" y="3842556"/>
            <a:ext cx="594205" cy="581910"/>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1" name="楕円 40">
            <a:extLst>
              <a:ext uri="{FF2B5EF4-FFF2-40B4-BE49-F238E27FC236}">
                <a16:creationId xmlns:a16="http://schemas.microsoft.com/office/drawing/2014/main" id="{81CB1322-C63F-39F9-D6E3-301DCDED07E7}"/>
              </a:ext>
            </a:extLst>
          </p:cNvPr>
          <p:cNvSpPr/>
          <p:nvPr/>
        </p:nvSpPr>
        <p:spPr>
          <a:xfrm>
            <a:off x="2499482" y="3481903"/>
            <a:ext cx="5336738" cy="3045250"/>
          </a:xfrm>
          <a:prstGeom prst="ellipse">
            <a:avLst/>
          </a:prstGeom>
          <a:solidFill>
            <a:srgbClr val="7F99E5"/>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30" name="楕円 29">
            <a:extLst>
              <a:ext uri="{FF2B5EF4-FFF2-40B4-BE49-F238E27FC236}">
                <a16:creationId xmlns:a16="http://schemas.microsoft.com/office/drawing/2014/main" id="{957BE049-C210-FC1F-5675-0B7177981C91}"/>
              </a:ext>
            </a:extLst>
          </p:cNvPr>
          <p:cNvSpPr/>
          <p:nvPr/>
        </p:nvSpPr>
        <p:spPr>
          <a:xfrm>
            <a:off x="2513360" y="3059879"/>
            <a:ext cx="5336738" cy="2809357"/>
          </a:xfrm>
          <a:prstGeom prst="ellipse">
            <a:avLst/>
          </a:prstGeom>
          <a:solidFill>
            <a:schemeClr val="bg1"/>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7" name="楕円 6">
            <a:extLst>
              <a:ext uri="{FF2B5EF4-FFF2-40B4-BE49-F238E27FC236}">
                <a16:creationId xmlns:a16="http://schemas.microsoft.com/office/drawing/2014/main" id="{D2E2BE69-63AC-ACDF-5868-8A5B301D07F0}"/>
              </a:ext>
            </a:extLst>
          </p:cNvPr>
          <p:cNvSpPr/>
          <p:nvPr/>
        </p:nvSpPr>
        <p:spPr>
          <a:xfrm>
            <a:off x="6001090" y="4536172"/>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4" name="楕円 13">
            <a:extLst>
              <a:ext uri="{FF2B5EF4-FFF2-40B4-BE49-F238E27FC236}">
                <a16:creationId xmlns:a16="http://schemas.microsoft.com/office/drawing/2014/main" id="{5F22D05A-5245-D66C-7DCA-D96AB7A23573}"/>
              </a:ext>
            </a:extLst>
          </p:cNvPr>
          <p:cNvSpPr/>
          <p:nvPr/>
        </p:nvSpPr>
        <p:spPr>
          <a:xfrm>
            <a:off x="3174481" y="3583002"/>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8" name="テキスト ボックス 17">
            <a:extLst>
              <a:ext uri="{FF2B5EF4-FFF2-40B4-BE49-F238E27FC236}">
                <a16:creationId xmlns:a16="http://schemas.microsoft.com/office/drawing/2014/main" id="{36B99109-B8AF-7C06-2499-135ADE971A2C}"/>
              </a:ext>
            </a:extLst>
          </p:cNvPr>
          <p:cNvSpPr txBox="1"/>
          <p:nvPr/>
        </p:nvSpPr>
        <p:spPr>
          <a:xfrm>
            <a:off x="3132065" y="3691423"/>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製造業界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C2542D9E-DA8D-BBC0-D9F3-E09BFAA30439}"/>
              </a:ext>
            </a:extLst>
          </p:cNvPr>
          <p:cNvSpPr txBox="1"/>
          <p:nvPr/>
        </p:nvSpPr>
        <p:spPr>
          <a:xfrm>
            <a:off x="5973359" y="4642444"/>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金融業界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楕円 19">
            <a:extLst>
              <a:ext uri="{FF2B5EF4-FFF2-40B4-BE49-F238E27FC236}">
                <a16:creationId xmlns:a16="http://schemas.microsoft.com/office/drawing/2014/main" id="{68B5A19B-8F25-C0B5-DFDC-39878AAFA088}"/>
              </a:ext>
            </a:extLst>
          </p:cNvPr>
          <p:cNvSpPr/>
          <p:nvPr/>
        </p:nvSpPr>
        <p:spPr>
          <a:xfrm>
            <a:off x="6032471" y="3496391"/>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21" name="テキスト ボックス 20">
            <a:extLst>
              <a:ext uri="{FF2B5EF4-FFF2-40B4-BE49-F238E27FC236}">
                <a16:creationId xmlns:a16="http://schemas.microsoft.com/office/drawing/2014/main" id="{59C6A626-83F4-C19F-6A97-2C8A069DB05F}"/>
              </a:ext>
            </a:extLst>
          </p:cNvPr>
          <p:cNvSpPr txBox="1"/>
          <p:nvPr/>
        </p:nvSpPr>
        <p:spPr>
          <a:xfrm>
            <a:off x="6004740" y="3602663"/>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エネルギー業界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楕円 21">
            <a:extLst>
              <a:ext uri="{FF2B5EF4-FFF2-40B4-BE49-F238E27FC236}">
                <a16:creationId xmlns:a16="http://schemas.microsoft.com/office/drawing/2014/main" id="{FA449DBE-FDCF-7983-30E3-CC21F1D13BDE}"/>
              </a:ext>
            </a:extLst>
          </p:cNvPr>
          <p:cNvSpPr/>
          <p:nvPr/>
        </p:nvSpPr>
        <p:spPr>
          <a:xfrm>
            <a:off x="3391970" y="4618385"/>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23" name="テキスト ボックス 22">
            <a:extLst>
              <a:ext uri="{FF2B5EF4-FFF2-40B4-BE49-F238E27FC236}">
                <a16:creationId xmlns:a16="http://schemas.microsoft.com/office/drawing/2014/main" id="{08A0933D-B4CB-9799-A096-3BC5BEA1E884}"/>
              </a:ext>
            </a:extLst>
          </p:cNvPr>
          <p:cNvSpPr txBox="1"/>
          <p:nvPr/>
        </p:nvSpPr>
        <p:spPr>
          <a:xfrm>
            <a:off x="3364239" y="4724657"/>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流通業界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A780E404-3457-D4BB-F5D9-1ECC25C0A66D}"/>
              </a:ext>
            </a:extLst>
          </p:cNvPr>
          <p:cNvSpPr txBox="1"/>
          <p:nvPr/>
        </p:nvSpPr>
        <p:spPr>
          <a:xfrm>
            <a:off x="4290918" y="3586553"/>
            <a:ext cx="16889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業界・分野横断</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クロスドメイン</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a:extLst>
              <a:ext uri="{FF2B5EF4-FFF2-40B4-BE49-F238E27FC236}">
                <a16:creationId xmlns:a16="http://schemas.microsoft.com/office/drawing/2014/main" id="{E330B45C-6787-5885-F799-B4A63B05F042}"/>
              </a:ext>
            </a:extLst>
          </p:cNvPr>
          <p:cNvSpPr/>
          <p:nvPr/>
        </p:nvSpPr>
        <p:spPr>
          <a:xfrm>
            <a:off x="4114725" y="5786159"/>
            <a:ext cx="2149700" cy="691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a:ea typeface="Meiryo UI"/>
                <a:cs typeface="+mn-cs"/>
              </a:rPr>
              <a:t>デジタル基盤　</a:t>
            </a:r>
            <a:endParaRPr kumimoji="1" lang="en-US" altLang="ja-JP" sz="18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2" name="フローチャート: 磁気ディスク 41">
            <a:extLst>
              <a:ext uri="{FF2B5EF4-FFF2-40B4-BE49-F238E27FC236}">
                <a16:creationId xmlns:a16="http://schemas.microsoft.com/office/drawing/2014/main" id="{6EC5FAB1-05CA-6430-CD2E-DC874D9F7C9C}"/>
              </a:ext>
            </a:extLst>
          </p:cNvPr>
          <p:cNvSpPr/>
          <p:nvPr/>
        </p:nvSpPr>
        <p:spPr>
          <a:xfrm>
            <a:off x="3370316" y="4090307"/>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3" name="フローチャート: 磁気ディスク 42">
            <a:extLst>
              <a:ext uri="{FF2B5EF4-FFF2-40B4-BE49-F238E27FC236}">
                <a16:creationId xmlns:a16="http://schemas.microsoft.com/office/drawing/2014/main" id="{B6D7B1E0-002F-662C-47AE-52BC41695BAE}"/>
              </a:ext>
            </a:extLst>
          </p:cNvPr>
          <p:cNvSpPr/>
          <p:nvPr/>
        </p:nvSpPr>
        <p:spPr>
          <a:xfrm>
            <a:off x="3629090" y="5061553"/>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5" name="フローチャート: 磁気ディスク 44">
            <a:extLst>
              <a:ext uri="{FF2B5EF4-FFF2-40B4-BE49-F238E27FC236}">
                <a16:creationId xmlns:a16="http://schemas.microsoft.com/office/drawing/2014/main" id="{B71BFCB6-A3A0-51B4-7200-D318418B1802}"/>
              </a:ext>
            </a:extLst>
          </p:cNvPr>
          <p:cNvSpPr/>
          <p:nvPr/>
        </p:nvSpPr>
        <p:spPr>
          <a:xfrm>
            <a:off x="6285260" y="4021612"/>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6" name="フローチャート: 磁気ディスク 45">
            <a:extLst>
              <a:ext uri="{FF2B5EF4-FFF2-40B4-BE49-F238E27FC236}">
                <a16:creationId xmlns:a16="http://schemas.microsoft.com/office/drawing/2014/main" id="{7054A64E-E502-90E2-1791-68756EAE5198}"/>
              </a:ext>
            </a:extLst>
          </p:cNvPr>
          <p:cNvSpPr/>
          <p:nvPr/>
        </p:nvSpPr>
        <p:spPr>
          <a:xfrm>
            <a:off x="6248325" y="5018380"/>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8" name="楕円 47">
            <a:extLst>
              <a:ext uri="{FF2B5EF4-FFF2-40B4-BE49-F238E27FC236}">
                <a16:creationId xmlns:a16="http://schemas.microsoft.com/office/drawing/2014/main" id="{0BC901D7-3FE6-D8E8-09D3-C7A493752E8D}"/>
              </a:ext>
            </a:extLst>
          </p:cNvPr>
          <p:cNvSpPr/>
          <p:nvPr/>
        </p:nvSpPr>
        <p:spPr>
          <a:xfrm>
            <a:off x="4680757" y="4727442"/>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49" name="テキスト ボックス 48">
            <a:extLst>
              <a:ext uri="{FF2B5EF4-FFF2-40B4-BE49-F238E27FC236}">
                <a16:creationId xmlns:a16="http://schemas.microsoft.com/office/drawing/2014/main" id="{A8437992-E859-D989-CA89-C4A03F96EC42}"/>
              </a:ext>
            </a:extLst>
          </p:cNvPr>
          <p:cNvSpPr txBox="1"/>
          <p:nvPr/>
        </p:nvSpPr>
        <p:spPr>
          <a:xfrm>
            <a:off x="4653026" y="4833714"/>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行政分野</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フローチャート: 磁気ディスク 50">
            <a:extLst>
              <a:ext uri="{FF2B5EF4-FFF2-40B4-BE49-F238E27FC236}">
                <a16:creationId xmlns:a16="http://schemas.microsoft.com/office/drawing/2014/main" id="{5E42B23B-9223-63E9-8DF1-CFA53126CCD4}"/>
              </a:ext>
            </a:extLst>
          </p:cNvPr>
          <p:cNvSpPr/>
          <p:nvPr/>
        </p:nvSpPr>
        <p:spPr>
          <a:xfrm>
            <a:off x="4942576" y="5204268"/>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pic>
        <p:nvPicPr>
          <p:cNvPr id="53" name="図 52" descr="図形  低い精度で自動的に生成された説明">
            <a:extLst>
              <a:ext uri="{FF2B5EF4-FFF2-40B4-BE49-F238E27FC236}">
                <a16:creationId xmlns:a16="http://schemas.microsoft.com/office/drawing/2014/main" id="{CC08D0DA-125E-6FB8-3E8A-ADA93A00D547}"/>
              </a:ext>
            </a:extLst>
          </p:cNvPr>
          <p:cNvPicPr>
            <a:picLocks noChangeAspect="1"/>
          </p:cNvPicPr>
          <p:nvPr/>
        </p:nvPicPr>
        <p:blipFill>
          <a:blip r:embed="rId3">
            <a:duotone>
              <a:prstClr val="black"/>
              <a:schemeClr val="tx1">
                <a:tint val="45000"/>
                <a:satMod val="400000"/>
              </a:schemeClr>
            </a:duotone>
          </a:blip>
          <a:stretch>
            <a:fillRect/>
          </a:stretch>
        </p:blipFill>
        <p:spPr>
          <a:xfrm>
            <a:off x="3129539" y="5513219"/>
            <a:ext cx="538609" cy="565344"/>
          </a:xfrm>
          <a:prstGeom prst="rect">
            <a:avLst/>
          </a:prstGeom>
        </p:spPr>
      </p:pic>
      <p:sp>
        <p:nvSpPr>
          <p:cNvPr id="56" name="テキスト ボックス 55">
            <a:extLst>
              <a:ext uri="{FF2B5EF4-FFF2-40B4-BE49-F238E27FC236}">
                <a16:creationId xmlns:a16="http://schemas.microsoft.com/office/drawing/2014/main" id="{4443B8D4-AFFF-4A1B-3213-05329D575D77}"/>
              </a:ext>
            </a:extLst>
          </p:cNvPr>
          <p:cNvSpPr txBox="1"/>
          <p:nvPr/>
        </p:nvSpPr>
        <p:spPr>
          <a:xfrm>
            <a:off x="3447174" y="5800194"/>
            <a:ext cx="10601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共通サービス共通機能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7B24AC99-8192-BD01-DC1F-070E8A15A6E0}"/>
              </a:ext>
            </a:extLst>
          </p:cNvPr>
          <p:cNvSpPr txBox="1"/>
          <p:nvPr/>
        </p:nvSpPr>
        <p:spPr>
          <a:xfrm>
            <a:off x="6264425" y="5827025"/>
            <a:ext cx="9748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参照モデル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a:extLst>
              <a:ext uri="{FF2B5EF4-FFF2-40B4-BE49-F238E27FC236}">
                <a16:creationId xmlns:a16="http://schemas.microsoft.com/office/drawing/2014/main" id="{A16736BB-E10C-3B94-C585-3EDD1EF41028}"/>
              </a:ext>
            </a:extLst>
          </p:cNvPr>
          <p:cNvSpPr txBox="1"/>
          <p:nvPr/>
        </p:nvSpPr>
        <p:spPr>
          <a:xfrm>
            <a:off x="8685112" y="4939294"/>
            <a:ext cx="1405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データ分析</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9" name="グラフィックス 8" descr="ロボット 枠線">
            <a:extLst>
              <a:ext uri="{FF2B5EF4-FFF2-40B4-BE49-F238E27FC236}">
                <a16:creationId xmlns:a16="http://schemas.microsoft.com/office/drawing/2014/main" id="{7F9507AF-2E15-0183-00C9-4278F9E0F7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73943" y="3652550"/>
            <a:ext cx="914400" cy="914400"/>
          </a:xfrm>
          <a:prstGeom prst="rect">
            <a:avLst/>
          </a:prstGeom>
        </p:spPr>
      </p:pic>
      <p:sp>
        <p:nvSpPr>
          <p:cNvPr id="10" name="テキスト ボックス 9">
            <a:extLst>
              <a:ext uri="{FF2B5EF4-FFF2-40B4-BE49-F238E27FC236}">
                <a16:creationId xmlns:a16="http://schemas.microsoft.com/office/drawing/2014/main" id="{E9971730-7F36-6CB6-E0E0-8F177E062C0B}"/>
              </a:ext>
            </a:extLst>
          </p:cNvPr>
          <p:cNvSpPr txBox="1"/>
          <p:nvPr/>
        </p:nvSpPr>
        <p:spPr>
          <a:xfrm>
            <a:off x="8540166" y="3384315"/>
            <a:ext cx="1405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矢印: 右 11">
            <a:extLst>
              <a:ext uri="{FF2B5EF4-FFF2-40B4-BE49-F238E27FC236}">
                <a16:creationId xmlns:a16="http://schemas.microsoft.com/office/drawing/2014/main" id="{279C416D-A502-A42D-87AF-2A9EA4B438CD}"/>
              </a:ext>
            </a:extLst>
          </p:cNvPr>
          <p:cNvSpPr/>
          <p:nvPr/>
        </p:nvSpPr>
        <p:spPr>
          <a:xfrm rot="1123428">
            <a:off x="7692999" y="4781900"/>
            <a:ext cx="1170992"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データ利用</a:t>
            </a:r>
          </a:p>
        </p:txBody>
      </p:sp>
      <p:sp>
        <p:nvSpPr>
          <p:cNvPr id="13" name="矢印: 右 12">
            <a:extLst>
              <a:ext uri="{FF2B5EF4-FFF2-40B4-BE49-F238E27FC236}">
                <a16:creationId xmlns:a16="http://schemas.microsoft.com/office/drawing/2014/main" id="{29EAF105-1BC9-76A7-62BD-EA3C98FAAE48}"/>
              </a:ext>
            </a:extLst>
          </p:cNvPr>
          <p:cNvSpPr/>
          <p:nvPr/>
        </p:nvSpPr>
        <p:spPr>
          <a:xfrm>
            <a:off x="7582676" y="3636458"/>
            <a:ext cx="1253207"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データ利用</a:t>
            </a:r>
          </a:p>
        </p:txBody>
      </p:sp>
      <p:pic>
        <p:nvPicPr>
          <p:cNvPr id="24" name="グラフィックス 23" descr="都市 単色塗りつぶし">
            <a:extLst>
              <a:ext uri="{FF2B5EF4-FFF2-40B4-BE49-F238E27FC236}">
                <a16:creationId xmlns:a16="http://schemas.microsoft.com/office/drawing/2014/main" id="{F434F706-E6B5-B0E8-8E79-996B8E2BC2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4069" y="5291989"/>
            <a:ext cx="810352" cy="810352"/>
          </a:xfrm>
          <a:prstGeom prst="rect">
            <a:avLst/>
          </a:prstGeom>
        </p:spPr>
      </p:pic>
      <p:sp>
        <p:nvSpPr>
          <p:cNvPr id="25" name="テキスト ボックス 24">
            <a:extLst>
              <a:ext uri="{FF2B5EF4-FFF2-40B4-BE49-F238E27FC236}">
                <a16:creationId xmlns:a16="http://schemas.microsoft.com/office/drawing/2014/main" id="{533E9657-A32C-D090-C7C7-75CC4652B512}"/>
              </a:ext>
            </a:extLst>
          </p:cNvPr>
          <p:cNvSpPr txBox="1"/>
          <p:nvPr/>
        </p:nvSpPr>
        <p:spPr>
          <a:xfrm>
            <a:off x="9779442" y="4939294"/>
            <a:ext cx="1405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p>
        </p:txBody>
      </p:sp>
      <p:sp>
        <p:nvSpPr>
          <p:cNvPr id="26" name="矢印: 右 25">
            <a:extLst>
              <a:ext uri="{FF2B5EF4-FFF2-40B4-BE49-F238E27FC236}">
                <a16:creationId xmlns:a16="http://schemas.microsoft.com/office/drawing/2014/main" id="{70D1C92A-5B39-AEA2-B144-CCD473FEBBBE}"/>
              </a:ext>
            </a:extLst>
          </p:cNvPr>
          <p:cNvSpPr/>
          <p:nvPr/>
        </p:nvSpPr>
        <p:spPr>
          <a:xfrm>
            <a:off x="7145224" y="5536531"/>
            <a:ext cx="1690660" cy="401368"/>
          </a:xfrm>
          <a:prstGeom prst="rightArrow">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デジタル基盤の利用</a:t>
            </a:r>
          </a:p>
        </p:txBody>
      </p:sp>
      <p:pic>
        <p:nvPicPr>
          <p:cNvPr id="29" name="グラフィックス 28" descr="工場 枠線">
            <a:extLst>
              <a:ext uri="{FF2B5EF4-FFF2-40B4-BE49-F238E27FC236}">
                <a16:creationId xmlns:a16="http://schemas.microsoft.com/office/drawing/2014/main" id="{02ED62B2-B2DB-0CFF-5A42-E1EE9968FA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07536" y="3201946"/>
            <a:ext cx="463444" cy="463444"/>
          </a:xfrm>
          <a:prstGeom prst="rect">
            <a:avLst/>
          </a:prstGeom>
        </p:spPr>
      </p:pic>
      <p:pic>
        <p:nvPicPr>
          <p:cNvPr id="32" name="グラフィックス 31" descr="風力タービン 枠線">
            <a:extLst>
              <a:ext uri="{FF2B5EF4-FFF2-40B4-BE49-F238E27FC236}">
                <a16:creationId xmlns:a16="http://schemas.microsoft.com/office/drawing/2014/main" id="{02BBE8CF-90AA-A538-9997-A60533E86E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08460" y="3711526"/>
            <a:ext cx="422332" cy="422332"/>
          </a:xfrm>
          <a:prstGeom prst="rect">
            <a:avLst/>
          </a:prstGeom>
        </p:spPr>
      </p:pic>
      <p:pic>
        <p:nvPicPr>
          <p:cNvPr id="38" name="グラフィックス 37" descr="ギリシャ神殿 枠線">
            <a:extLst>
              <a:ext uri="{FF2B5EF4-FFF2-40B4-BE49-F238E27FC236}">
                <a16:creationId xmlns:a16="http://schemas.microsoft.com/office/drawing/2014/main" id="{245B3BBB-D886-367A-6D4A-5ADEA47FBD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94747" y="4233064"/>
            <a:ext cx="553967" cy="553967"/>
          </a:xfrm>
          <a:prstGeom prst="rect">
            <a:avLst/>
          </a:prstGeom>
        </p:spPr>
      </p:pic>
      <p:pic>
        <p:nvPicPr>
          <p:cNvPr id="44" name="グラフィックス 43" descr="トラック 枠線">
            <a:extLst>
              <a:ext uri="{FF2B5EF4-FFF2-40B4-BE49-F238E27FC236}">
                <a16:creationId xmlns:a16="http://schemas.microsoft.com/office/drawing/2014/main" id="{D7FEFF29-CCF1-3F90-7AC7-5714B622E29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2809203" y="4552626"/>
            <a:ext cx="535192" cy="586175"/>
          </a:xfrm>
          <a:prstGeom prst="rect">
            <a:avLst/>
          </a:prstGeom>
        </p:spPr>
      </p:pic>
      <p:pic>
        <p:nvPicPr>
          <p:cNvPr id="50" name="グラフィックス 49" descr="慈善 枠線">
            <a:extLst>
              <a:ext uri="{FF2B5EF4-FFF2-40B4-BE49-F238E27FC236}">
                <a16:creationId xmlns:a16="http://schemas.microsoft.com/office/drawing/2014/main" id="{4A096378-3AA3-1E57-5FA5-217EFEEAE68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28740" y="4359781"/>
            <a:ext cx="475413" cy="475413"/>
          </a:xfrm>
          <a:prstGeom prst="rect">
            <a:avLst/>
          </a:prstGeom>
        </p:spPr>
      </p:pic>
      <p:pic>
        <p:nvPicPr>
          <p:cNvPr id="58" name="グラフィックス 57" descr="口コミ 枠線">
            <a:extLst>
              <a:ext uri="{FF2B5EF4-FFF2-40B4-BE49-F238E27FC236}">
                <a16:creationId xmlns:a16="http://schemas.microsoft.com/office/drawing/2014/main" id="{B4536C64-D549-463C-B871-0127F51F320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114069" y="3759925"/>
            <a:ext cx="807134" cy="807134"/>
          </a:xfrm>
          <a:prstGeom prst="rect">
            <a:avLst/>
          </a:prstGeom>
        </p:spPr>
      </p:pic>
      <p:sp>
        <p:nvSpPr>
          <p:cNvPr id="59" name="テキスト ボックス 58">
            <a:extLst>
              <a:ext uri="{FF2B5EF4-FFF2-40B4-BE49-F238E27FC236}">
                <a16:creationId xmlns:a16="http://schemas.microsoft.com/office/drawing/2014/main" id="{760ADAEA-175C-3254-AC15-107088A0F62D}"/>
              </a:ext>
            </a:extLst>
          </p:cNvPr>
          <p:cNvSpPr txBox="1"/>
          <p:nvPr/>
        </p:nvSpPr>
        <p:spPr>
          <a:xfrm>
            <a:off x="9751989" y="3389199"/>
            <a:ext cx="1405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スマートシティ</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テキスト ボックス 59">
            <a:extLst>
              <a:ext uri="{FF2B5EF4-FFF2-40B4-BE49-F238E27FC236}">
                <a16:creationId xmlns:a16="http://schemas.microsoft.com/office/drawing/2014/main" id="{17BA2DB5-5CB8-7B3C-484D-78217D84EE30}"/>
              </a:ext>
            </a:extLst>
          </p:cNvPr>
          <p:cNvSpPr txBox="1"/>
          <p:nvPr/>
        </p:nvSpPr>
        <p:spPr>
          <a:xfrm>
            <a:off x="4350480" y="3119760"/>
            <a:ext cx="168896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テキスト ボックス 70">
            <a:extLst>
              <a:ext uri="{FF2B5EF4-FFF2-40B4-BE49-F238E27FC236}">
                <a16:creationId xmlns:a16="http://schemas.microsoft.com/office/drawing/2014/main" id="{60534318-68B5-0DF7-891A-89F377E77D15}"/>
              </a:ext>
            </a:extLst>
          </p:cNvPr>
          <p:cNvSpPr txBox="1"/>
          <p:nvPr/>
        </p:nvSpPr>
        <p:spPr>
          <a:xfrm>
            <a:off x="4301921" y="2616391"/>
            <a:ext cx="1758562" cy="369332"/>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データ提供元</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a:extLst>
              <a:ext uri="{FF2B5EF4-FFF2-40B4-BE49-F238E27FC236}">
                <a16:creationId xmlns:a16="http://schemas.microsoft.com/office/drawing/2014/main" id="{81131276-B669-9BD9-0D2E-48867EA029A6}"/>
              </a:ext>
            </a:extLst>
          </p:cNvPr>
          <p:cNvSpPr txBox="1"/>
          <p:nvPr/>
        </p:nvSpPr>
        <p:spPr>
          <a:xfrm>
            <a:off x="6615775" y="6391124"/>
            <a:ext cx="22816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データは中央に持たずに提供元で保持</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楕円 5">
            <a:extLst>
              <a:ext uri="{FF2B5EF4-FFF2-40B4-BE49-F238E27FC236}">
                <a16:creationId xmlns:a16="http://schemas.microsoft.com/office/drawing/2014/main" id="{4910F964-D535-EB3B-A0B1-E805DC6E21FF}"/>
              </a:ext>
            </a:extLst>
          </p:cNvPr>
          <p:cNvSpPr/>
          <p:nvPr/>
        </p:nvSpPr>
        <p:spPr>
          <a:xfrm>
            <a:off x="1353469" y="3223296"/>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BEC5DDD0-6292-CCF2-5EFA-C27E98F81049}"/>
              </a:ext>
            </a:extLst>
          </p:cNvPr>
          <p:cNvSpPr txBox="1"/>
          <p:nvPr/>
        </p:nvSpPr>
        <p:spPr>
          <a:xfrm>
            <a:off x="1311053" y="3331717"/>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楕円 10">
            <a:extLst>
              <a:ext uri="{FF2B5EF4-FFF2-40B4-BE49-F238E27FC236}">
                <a16:creationId xmlns:a16="http://schemas.microsoft.com/office/drawing/2014/main" id="{9D995E26-220B-1498-C156-54EC6735CB06}"/>
              </a:ext>
            </a:extLst>
          </p:cNvPr>
          <p:cNvSpPr/>
          <p:nvPr/>
        </p:nvSpPr>
        <p:spPr>
          <a:xfrm>
            <a:off x="1274082" y="3903274"/>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AAD7AEF1-2137-D423-D25D-D7AE96DBAE90}"/>
              </a:ext>
            </a:extLst>
          </p:cNvPr>
          <p:cNvSpPr txBox="1"/>
          <p:nvPr/>
        </p:nvSpPr>
        <p:spPr>
          <a:xfrm>
            <a:off x="1231666" y="4011695"/>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米国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楕円 15">
            <a:extLst>
              <a:ext uri="{FF2B5EF4-FFF2-40B4-BE49-F238E27FC236}">
                <a16:creationId xmlns:a16="http://schemas.microsoft.com/office/drawing/2014/main" id="{B7FFD626-097F-A139-57FF-7F2F2B65E1B6}"/>
              </a:ext>
            </a:extLst>
          </p:cNvPr>
          <p:cNvSpPr/>
          <p:nvPr/>
        </p:nvSpPr>
        <p:spPr>
          <a:xfrm>
            <a:off x="1292667" y="4604572"/>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7" name="テキスト ボックス 16">
            <a:extLst>
              <a:ext uri="{FF2B5EF4-FFF2-40B4-BE49-F238E27FC236}">
                <a16:creationId xmlns:a16="http://schemas.microsoft.com/office/drawing/2014/main" id="{E3C6048C-2AF1-C161-9017-705F8B7200CC}"/>
              </a:ext>
            </a:extLst>
          </p:cNvPr>
          <p:cNvSpPr txBox="1"/>
          <p:nvPr/>
        </p:nvSpPr>
        <p:spPr>
          <a:xfrm>
            <a:off x="1275769" y="4695279"/>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インド</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7" name="直線コネクタ 26">
            <a:extLst>
              <a:ext uri="{FF2B5EF4-FFF2-40B4-BE49-F238E27FC236}">
                <a16:creationId xmlns:a16="http://schemas.microsoft.com/office/drawing/2014/main" id="{B7C2D57A-BEBE-D8C1-3447-C3E3502C217F}"/>
              </a:ext>
            </a:extLst>
          </p:cNvPr>
          <p:cNvCxnSpPr>
            <a:cxnSpLocks/>
            <a:endCxn id="8" idx="3"/>
          </p:cNvCxnSpPr>
          <p:nvPr/>
        </p:nvCxnSpPr>
        <p:spPr>
          <a:xfrm flipH="1" flipV="1">
            <a:off x="2380037" y="3531772"/>
            <a:ext cx="409589" cy="31078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17C3C86-600D-321D-EF02-8B5A003F9827}"/>
              </a:ext>
            </a:extLst>
          </p:cNvPr>
          <p:cNvCxnSpPr>
            <a:cxnSpLocks/>
            <a:endCxn id="15" idx="3"/>
          </p:cNvCxnSpPr>
          <p:nvPr/>
        </p:nvCxnSpPr>
        <p:spPr>
          <a:xfrm flipH="1">
            <a:off x="2300650" y="4211750"/>
            <a:ext cx="22654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DB244FA-3518-C3F4-B07B-6D75AA5678AE}"/>
              </a:ext>
            </a:extLst>
          </p:cNvPr>
          <p:cNvCxnSpPr>
            <a:cxnSpLocks/>
          </p:cNvCxnSpPr>
          <p:nvPr/>
        </p:nvCxnSpPr>
        <p:spPr>
          <a:xfrm flipH="1">
            <a:off x="2242109" y="4612624"/>
            <a:ext cx="280154" cy="15589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1E4B1CAE-E76F-EC7E-2ADB-2CA347B7FDD8}"/>
              </a:ext>
            </a:extLst>
          </p:cNvPr>
          <p:cNvSpPr txBox="1"/>
          <p:nvPr/>
        </p:nvSpPr>
        <p:spPr>
          <a:xfrm>
            <a:off x="764498" y="2890319"/>
            <a:ext cx="213916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国際展開・協力</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9E5C47E6-A6A9-1CEE-1961-D0928F1806F7}"/>
              </a:ext>
            </a:extLst>
          </p:cNvPr>
          <p:cNvSpPr txBox="1"/>
          <p:nvPr/>
        </p:nvSpPr>
        <p:spPr>
          <a:xfrm>
            <a:off x="8910651" y="2616984"/>
            <a:ext cx="2116743" cy="369332"/>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データ利用先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7" name="楕円 46">
            <a:extLst>
              <a:ext uri="{FF2B5EF4-FFF2-40B4-BE49-F238E27FC236}">
                <a16:creationId xmlns:a16="http://schemas.microsoft.com/office/drawing/2014/main" id="{58843015-BB37-E665-9D86-D74DE1458315}"/>
              </a:ext>
            </a:extLst>
          </p:cNvPr>
          <p:cNvSpPr/>
          <p:nvPr/>
        </p:nvSpPr>
        <p:spPr>
          <a:xfrm>
            <a:off x="1333636" y="5262791"/>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52" name="テキスト ボックス 51">
            <a:extLst>
              <a:ext uri="{FF2B5EF4-FFF2-40B4-BE49-F238E27FC236}">
                <a16:creationId xmlns:a16="http://schemas.microsoft.com/office/drawing/2014/main" id="{527B4DB5-3026-E8E6-8E14-7D59F3203CE3}"/>
              </a:ext>
            </a:extLst>
          </p:cNvPr>
          <p:cNvSpPr txBox="1"/>
          <p:nvPr/>
        </p:nvSpPr>
        <p:spPr>
          <a:xfrm>
            <a:off x="1316738" y="5353498"/>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ASEAN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4" name="直線コネクタ 53">
            <a:extLst>
              <a:ext uri="{FF2B5EF4-FFF2-40B4-BE49-F238E27FC236}">
                <a16:creationId xmlns:a16="http://schemas.microsoft.com/office/drawing/2014/main" id="{516E2508-FFF4-7A3D-B2EF-FC077565EAF0}"/>
              </a:ext>
            </a:extLst>
          </p:cNvPr>
          <p:cNvCxnSpPr>
            <a:cxnSpLocks/>
          </p:cNvCxnSpPr>
          <p:nvPr/>
        </p:nvCxnSpPr>
        <p:spPr>
          <a:xfrm flipH="1">
            <a:off x="2190376" y="4658157"/>
            <a:ext cx="338849" cy="72535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027E2740-182D-4371-5733-2182E06A560E}"/>
              </a:ext>
            </a:extLst>
          </p:cNvPr>
          <p:cNvSpPr txBox="1"/>
          <p:nvPr/>
        </p:nvSpPr>
        <p:spPr>
          <a:xfrm>
            <a:off x="2775477" y="3957086"/>
            <a:ext cx="5478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IoT</a:t>
            </a:r>
          </a:p>
        </p:txBody>
      </p:sp>
      <p:sp>
        <p:nvSpPr>
          <p:cNvPr id="55" name="テキスト ボックス 54">
            <a:extLst>
              <a:ext uri="{FF2B5EF4-FFF2-40B4-BE49-F238E27FC236}">
                <a16:creationId xmlns:a16="http://schemas.microsoft.com/office/drawing/2014/main" id="{34030096-877B-43F3-04C2-A9CFE33C2D34}"/>
              </a:ext>
            </a:extLst>
          </p:cNvPr>
          <p:cNvSpPr txBox="1"/>
          <p:nvPr/>
        </p:nvSpPr>
        <p:spPr>
          <a:xfrm>
            <a:off x="623225" y="6021792"/>
            <a:ext cx="2426392" cy="738664"/>
          </a:xfrm>
          <a:prstGeom prst="rect">
            <a:avLst/>
          </a:prstGeom>
          <a:noFill/>
          <a:ln w="28575">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DFFT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Free</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Flow</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With</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Trust)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信頼性のある自由なデータ流通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7" name="図 36" descr="図形  低い精度で自動的に生成された説明">
            <a:extLst>
              <a:ext uri="{FF2B5EF4-FFF2-40B4-BE49-F238E27FC236}">
                <a16:creationId xmlns:a16="http://schemas.microsoft.com/office/drawing/2014/main" id="{46BE51A3-62BA-1860-F7A3-2BC99A03011E}"/>
              </a:ext>
            </a:extLst>
          </p:cNvPr>
          <p:cNvPicPr>
            <a:picLocks noChangeAspect="1"/>
          </p:cNvPicPr>
          <p:nvPr/>
        </p:nvPicPr>
        <p:blipFill>
          <a:blip r:embed="rId20"/>
          <a:stretch>
            <a:fillRect/>
          </a:stretch>
        </p:blipFill>
        <p:spPr>
          <a:xfrm>
            <a:off x="5950423" y="5759076"/>
            <a:ext cx="595803" cy="477818"/>
          </a:xfrm>
          <a:prstGeom prst="rect">
            <a:avLst/>
          </a:prstGeom>
        </p:spPr>
      </p:pic>
      <p:pic>
        <p:nvPicPr>
          <p:cNvPr id="61" name="グラフィックス 60" descr="オフィス ワーカー (女性) 単色塗りつぶし">
            <a:extLst>
              <a:ext uri="{FF2B5EF4-FFF2-40B4-BE49-F238E27FC236}">
                <a16:creationId xmlns:a16="http://schemas.microsoft.com/office/drawing/2014/main" id="{16386227-9AF2-0E59-D88D-E52F3655996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965828" y="5233824"/>
            <a:ext cx="887908" cy="887908"/>
          </a:xfrm>
          <a:prstGeom prst="rect">
            <a:avLst/>
          </a:prstGeom>
        </p:spPr>
      </p:pic>
    </p:spTree>
    <p:extLst>
      <p:ext uri="{BB962C8B-B14F-4D97-AF65-F5344CB8AC3E}">
        <p14:creationId xmlns:p14="http://schemas.microsoft.com/office/powerpoint/2010/main" val="99816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41213" y="313754"/>
            <a:ext cx="10008202" cy="676276"/>
          </a:xfrm>
        </p:spPr>
        <p:txBody>
          <a:bodyPr/>
          <a:lstStyle/>
          <a:p>
            <a:r>
              <a:rPr lang="ja-JP" altLang="en-US" dirty="0"/>
              <a:t>データスペースのメリット　</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テキスト ボックス 8">
            <a:extLst>
              <a:ext uri="{FF2B5EF4-FFF2-40B4-BE49-F238E27FC236}">
                <a16:creationId xmlns:a16="http://schemas.microsoft.com/office/drawing/2014/main" id="{39EBF09D-1D97-C9E2-2EB9-5D8359209FE7}"/>
              </a:ext>
            </a:extLst>
          </p:cNvPr>
          <p:cNvSpPr txBox="1"/>
          <p:nvPr/>
        </p:nvSpPr>
        <p:spPr>
          <a:xfrm>
            <a:off x="339922" y="1275538"/>
            <a:ext cx="10752431" cy="584775"/>
          </a:xfrm>
          <a:prstGeom prst="rect">
            <a:avLst/>
          </a:prstGeom>
          <a:noFill/>
        </p:spPr>
        <p:txBody>
          <a:bodyPr wrap="none" rtlCol="0">
            <a:spAutoFit/>
          </a:bodyPr>
          <a:lstStyle/>
          <a:p>
            <a:pPr>
              <a:defRPr/>
            </a:pPr>
            <a:r>
              <a:rPr kumimoji="1" lang="ja-JP" altLang="en-US" sz="1600" b="0" i="0" u="none" strike="noStrike" kern="1200" cap="none" spc="0" normalizeH="0" baseline="0" noProof="0" dirty="0">
                <a:ln>
                  <a:noFill/>
                </a:ln>
                <a:solidFill>
                  <a:srgbClr val="222222"/>
                </a:solidFill>
                <a:effectLst/>
                <a:uLnTx/>
                <a:uFillTx/>
                <a:latin typeface="Meiryo UI"/>
                <a:ea typeface="Meiryo UI"/>
                <a:cs typeface="+mn-cs"/>
              </a:rPr>
              <a:t>■</a:t>
            </a:r>
            <a:r>
              <a:rPr lang="ja-JP" altLang="en-US" sz="1600" dirty="0">
                <a:solidFill>
                  <a:schemeClr val="tx1"/>
                </a:solidFill>
              </a:rPr>
              <a:t>データスペースが広まると、データドリブン経営による経済発展と、社会課題の解決を両立する「</a:t>
            </a:r>
            <a:r>
              <a:rPr lang="en-US" altLang="ja-JP" sz="1600" dirty="0">
                <a:solidFill>
                  <a:schemeClr val="tx1"/>
                </a:solidFill>
              </a:rPr>
              <a:t>Society 5.0</a:t>
            </a:r>
            <a:r>
              <a:rPr lang="ja-JP" altLang="en-US" sz="1600" dirty="0">
                <a:solidFill>
                  <a:schemeClr val="tx1"/>
                </a:solidFill>
              </a:rPr>
              <a:t>」の実現に貢献できる</a:t>
            </a:r>
            <a:endParaRPr kumimoji="1" lang="ja-JP" altLang="en-US" sz="1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1">
              <a:ln>
                <a:noFill/>
              </a:ln>
              <a:solidFill>
                <a:prstClr val="black"/>
              </a:solidFill>
              <a:effectLst/>
              <a:uLnTx/>
              <a:uFillTx/>
              <a:latin typeface="Meiryo UI"/>
              <a:ea typeface="Meiryo UI"/>
              <a:cs typeface="+mn-cs"/>
            </a:endParaRPr>
          </a:p>
        </p:txBody>
      </p:sp>
      <p:sp>
        <p:nvSpPr>
          <p:cNvPr id="3" name="テキスト ボックス 2">
            <a:extLst>
              <a:ext uri="{FF2B5EF4-FFF2-40B4-BE49-F238E27FC236}">
                <a16:creationId xmlns:a16="http://schemas.microsoft.com/office/drawing/2014/main" id="{4841CB54-BD75-F857-E56A-DF91F9623F75}"/>
              </a:ext>
            </a:extLst>
          </p:cNvPr>
          <p:cNvSpPr txBox="1"/>
          <p:nvPr/>
        </p:nvSpPr>
        <p:spPr>
          <a:xfrm>
            <a:off x="563320" y="1844951"/>
            <a:ext cx="5203449" cy="400110"/>
          </a:xfrm>
          <a:prstGeom prst="rect">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ビジネス上のメリット</a:t>
            </a:r>
            <a:endPar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CC038BED-3056-E56C-B598-6A7FD85F1FD1}"/>
              </a:ext>
            </a:extLst>
          </p:cNvPr>
          <p:cNvSpPr txBox="1"/>
          <p:nvPr/>
        </p:nvSpPr>
        <p:spPr>
          <a:xfrm>
            <a:off x="5882365" y="1850112"/>
            <a:ext cx="5706169" cy="400110"/>
          </a:xfrm>
          <a:prstGeom prst="rect">
            <a:avLst/>
          </a:prstGeom>
          <a:solidFill>
            <a:srgbClr val="24235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社会的なメリット</a:t>
            </a:r>
            <a:endPar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CE9F2FDE-06FF-0DCD-66EB-D25A40F076BB}"/>
              </a:ext>
            </a:extLst>
          </p:cNvPr>
          <p:cNvSpPr/>
          <p:nvPr/>
        </p:nvSpPr>
        <p:spPr>
          <a:xfrm>
            <a:off x="5882365" y="2245060"/>
            <a:ext cx="5706169" cy="4407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プライバシーが守られた、</a:t>
            </a:r>
            <a:r>
              <a:rPr kumimoji="1" lang="ja-JP" altLang="en-US" sz="1400" b="0" i="0" u="none" strike="noStrike" kern="1200" cap="none" spc="0" normalizeH="0" baseline="0" noProof="0" dirty="0">
                <a:ln>
                  <a:noFill/>
                </a:ln>
                <a:solidFill>
                  <a:srgbClr val="C00000"/>
                </a:solidFill>
                <a:effectLst/>
                <a:uLnTx/>
                <a:uFillTx/>
                <a:latin typeface="Meiryo UI"/>
                <a:ea typeface="Meiryo UI"/>
                <a:cs typeface="+mn-cs"/>
              </a:rPr>
              <a:t>誰もがより良い暮らしができる社会</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の実現へ</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①持続可能な社会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環境へ配慮した社会の実現が可能となる　</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374151"/>
                </a:solidFill>
                <a:effectLst/>
                <a:uLnTx/>
                <a:uFillTx/>
                <a:latin typeface="Söhne"/>
                <a:ea typeface="Meiryo UI"/>
                <a:cs typeface="+mn-cs"/>
              </a:rPr>
              <a:t>　　　　　　エネルギー消費データを分析して、</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効率的にエネルギー資源の活用</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理由：石油、ガス、風力など横断した資源ごとのデータ採取が可能になるため</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②知識社会</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、ビッグデータ、ロボティクス、</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IoT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などの技術を活用した豊かで便利な社会を実現</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00" b="0" i="0" u="none" strike="noStrike" kern="1200" cap="none" spc="0" normalizeH="0" baseline="0" noProof="0" dirty="0">
                <a:ln>
                  <a:noFill/>
                </a:ln>
                <a:solidFill>
                  <a:srgbClr val="374151"/>
                </a:solidFill>
                <a:effectLst/>
                <a:uLnTx/>
                <a:uFillTx/>
                <a:latin typeface="Söhne"/>
                <a:ea typeface="Meiryo UI"/>
                <a:cs typeface="+mn-cs"/>
              </a:rPr>
              <a:t>交通データを利用して交通システムを最適化することで、渋滞を減少させ、移動時間を短縮</a:t>
            </a:r>
            <a:endParaRPr kumimoji="1" lang="en-US" altLang="ja-JP" sz="1000" b="0" i="0" u="none" strike="noStrike" kern="1200" cap="none" spc="0" normalizeH="0" baseline="0" noProof="0" dirty="0">
              <a:ln>
                <a:noFill/>
              </a:ln>
              <a:solidFill>
                <a:srgbClr val="374151"/>
              </a:solidFill>
              <a:effectLst/>
              <a:uLnTx/>
              <a:uFillTx/>
              <a:latin typeface="Söhne"/>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374151"/>
                </a:solidFill>
                <a:effectLst/>
                <a:uLnTx/>
                <a:uFillTx/>
                <a:latin typeface="Söhne"/>
                <a:ea typeface="Meiryo UI"/>
                <a:cs typeface="+mn-cs"/>
              </a:rPr>
              <a:t>　　　　　　　・既存の気象データと</a:t>
            </a:r>
            <a:r>
              <a:rPr kumimoji="1" lang="en-US" altLang="ja-JP" sz="1000" b="0" i="0" u="none" strike="noStrike" kern="1200" cap="none" spc="0" normalizeH="0" baseline="0" noProof="0" dirty="0">
                <a:ln>
                  <a:noFill/>
                </a:ln>
                <a:solidFill>
                  <a:srgbClr val="374151"/>
                </a:solidFill>
                <a:effectLst/>
                <a:uLnTx/>
                <a:uFillTx/>
                <a:latin typeface="Söhne"/>
                <a:ea typeface="Meiryo UI"/>
                <a:cs typeface="+mn-cs"/>
              </a:rPr>
              <a:t>IoT</a:t>
            </a:r>
            <a:r>
              <a:rPr kumimoji="1" lang="ja-JP" altLang="en-US" sz="1000" b="0" i="0" u="none" strike="noStrike" kern="1200" cap="none" spc="0" normalizeH="0" baseline="0" noProof="0" dirty="0">
                <a:ln>
                  <a:noFill/>
                </a:ln>
                <a:solidFill>
                  <a:srgbClr val="374151"/>
                </a:solidFill>
                <a:effectLst/>
                <a:uLnTx/>
                <a:uFillTx/>
                <a:latin typeface="Söhne"/>
                <a:ea typeface="Meiryo UI"/>
                <a:cs typeface="+mn-cs"/>
              </a:rPr>
              <a:t>データと組み合わせるなどで、より精度の高い気象予測</a:t>
            </a:r>
            <a:endParaRPr kumimoji="1" lang="en-US" altLang="ja-JP" sz="1000" b="0" i="0" u="none" strike="noStrike" kern="1200" cap="none" spc="0" normalizeH="0" baseline="0" noProof="0" dirty="0">
              <a:ln>
                <a:noFill/>
              </a:ln>
              <a:solidFill>
                <a:srgbClr val="374151"/>
              </a:solidFill>
              <a:effectLst/>
              <a:uLnTx/>
              <a:uFillTx/>
              <a:latin typeface="Söhne"/>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理由：多種多様なデータを大量に利用することが可能となるため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③安心・安全な社会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・予測</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将来の出来事</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自然災害、健康危機など</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を予測し、リスクを軽減</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理由：センサー、カメラといった</a:t>
            </a: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IoT</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などからの情報を分析活用できるため</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・防災</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迅速な避難誘導を実現</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理由：交通、電気ガス水道通信のインフラ、自治体の避難情報などの連携が可能となるため</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④平等で格差の少ない社会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教育</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研究データ、教育統計、学習方法など</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ビジネス</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データを活用したビジネス</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の機会が平等に与えられる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理由：デジタル基盤を利用することで誰でもデータを活用することが可能となるため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9A298798-CCFE-C1B0-FE23-BDF272C07A80}"/>
              </a:ext>
            </a:extLst>
          </p:cNvPr>
          <p:cNvSpPr/>
          <p:nvPr/>
        </p:nvSpPr>
        <p:spPr>
          <a:xfrm>
            <a:off x="563321" y="2245059"/>
            <a:ext cx="5203449" cy="4430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srgbClr val="C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uLnTx/>
                <a:uFillTx/>
                <a:latin typeface="Meiryo UI"/>
                <a:ea typeface="Meiryo UI"/>
                <a:cs typeface="+mn-cs"/>
              </a:rPr>
              <a:t>データドリブン経営</a:t>
            </a:r>
            <a:r>
              <a:rPr lang="ja-JP" altLang="en-US" sz="1400" dirty="0">
                <a:solidFill>
                  <a:prstClr val="black"/>
                </a:solidFill>
                <a:latin typeface="Meiryo UI"/>
                <a:ea typeface="Meiryo UI"/>
              </a:rPr>
              <a:t>の実現へ</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①ビジネススピードの向上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データを活用した新しいビジネスを誰でも簡単にスピーディーに開始できる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理由：共通のツール、サービス、データなどが利用できるため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②新ビジネス展開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様々な専門知識を持つ人が共同して問題に取り組むことができる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理由：異なる研究者、組織、産業部門間での協力と情報共有ができるため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③マーケティング</a:t>
            </a:r>
            <a:r>
              <a:rPr kumimoji="1" lang="ja-JP" altLang="en-US" sz="1600" b="1" i="0" u="none" strike="noStrike" kern="1200" cap="none" spc="0" normalizeH="0" baseline="0" noProof="0" dirty="0">
                <a:ln>
                  <a:noFill/>
                </a:ln>
                <a:solidFill>
                  <a:prstClr val="black"/>
                </a:solidFill>
                <a:effectLst/>
                <a:uLnTx/>
                <a:uFillTx/>
                <a:latin typeface="Söhne"/>
                <a:ea typeface="Meiryo UI"/>
                <a:cs typeface="+mn-cs"/>
              </a:rPr>
              <a:t>戦略の「改善」、「問題の早期発見」</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schemeClr val="tx1"/>
                </a:solidFill>
                <a:effectLst/>
                <a:uLnTx/>
                <a:uFillTx/>
                <a:latin typeface="Söhne"/>
                <a:ea typeface="Meiryo UI"/>
                <a:cs typeface="+mn-cs"/>
              </a:rPr>
              <a:t>高度なデータ分析で新パターンやトレンドを発見し、有益な情報を提供</a:t>
            </a:r>
            <a:endParaRPr kumimoji="1" lang="en-US" altLang="ja-JP" sz="1200" b="0" i="0" u="none" strike="noStrike" kern="1200" cap="none" spc="0" normalizeH="0" baseline="0" noProof="0" dirty="0">
              <a:ln>
                <a:noFill/>
              </a:ln>
              <a:solidFill>
                <a:schemeClr val="tx1"/>
              </a:solidFill>
              <a:effectLst/>
              <a:uLnTx/>
              <a:uFillTx/>
              <a:latin typeface="Söhne"/>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理由：消費者情報、流通情報など分野を超えたデータの利用ができるため</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④自組織データが「ビジネス価値」を持つ　</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今まで価値を見出せていなかったデータでもビジネス価値が生まれる</a:t>
            </a:r>
            <a:endParaRPr kumimoji="1" lang="en-US" altLang="ja-JP" sz="1200" b="0" i="0" u="none" strike="noStrike" kern="1200" cap="none" spc="0" normalizeH="0" baseline="0" noProof="0" dirty="0">
              <a:ln>
                <a:noFill/>
              </a:ln>
              <a:solidFill>
                <a:srgbClr val="374151"/>
              </a:solidFill>
              <a:effectLst/>
              <a:uLnTx/>
              <a:uFillTx/>
              <a:latin typeface="Söhne"/>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理由：異なる組織へのデータ展開が容易なため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⑤データセキュリティの向上、サイバー攻撃対策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機密性</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信頼できる相手とデータのやり取りができる</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完全性</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データの改ざん防止ができる</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を確保することができる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理由：セキュリティ向上のための、組織、ツール提供、仕組みが備わっているため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8" name="グラフィックス 17" descr="速度計: 低速 枠線">
            <a:extLst>
              <a:ext uri="{FF2B5EF4-FFF2-40B4-BE49-F238E27FC236}">
                <a16:creationId xmlns:a16="http://schemas.microsoft.com/office/drawing/2014/main" id="{CB707AA4-94C6-1896-4820-C2C3D8555A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237" y="2735397"/>
            <a:ext cx="400110" cy="400110"/>
          </a:xfrm>
          <a:prstGeom prst="rect">
            <a:avLst/>
          </a:prstGeom>
        </p:spPr>
      </p:pic>
      <p:pic>
        <p:nvPicPr>
          <p:cNvPr id="19" name="グラフィックス 18" descr="チェックマークの付いた盾 枠線">
            <a:extLst>
              <a:ext uri="{FF2B5EF4-FFF2-40B4-BE49-F238E27FC236}">
                <a16:creationId xmlns:a16="http://schemas.microsoft.com/office/drawing/2014/main" id="{FAAA6E5E-00FD-D6F6-2B9E-3D7D684F61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237" y="5638964"/>
            <a:ext cx="400109" cy="400109"/>
          </a:xfrm>
          <a:prstGeom prst="rect">
            <a:avLst/>
          </a:prstGeom>
        </p:spPr>
      </p:pic>
      <p:pic>
        <p:nvPicPr>
          <p:cNvPr id="21" name="グラフィックス 20" descr="握手 枠線">
            <a:extLst>
              <a:ext uri="{FF2B5EF4-FFF2-40B4-BE49-F238E27FC236}">
                <a16:creationId xmlns:a16="http://schemas.microsoft.com/office/drawing/2014/main" id="{8BCA4952-A5DA-FE5B-889C-34768E92EC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5237" y="3479061"/>
            <a:ext cx="400110" cy="400110"/>
          </a:xfrm>
          <a:prstGeom prst="rect">
            <a:avLst/>
          </a:prstGeom>
        </p:spPr>
      </p:pic>
      <p:pic>
        <p:nvPicPr>
          <p:cNvPr id="24" name="グラフィックス 23" descr="チェック マーク 枠線">
            <a:extLst>
              <a:ext uri="{FF2B5EF4-FFF2-40B4-BE49-F238E27FC236}">
                <a16:creationId xmlns:a16="http://schemas.microsoft.com/office/drawing/2014/main" id="{2CB3F593-58A5-7047-D0F3-D6A14309BD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5237" y="4222725"/>
            <a:ext cx="329020" cy="329020"/>
          </a:xfrm>
          <a:prstGeom prst="rect">
            <a:avLst/>
          </a:prstGeom>
        </p:spPr>
      </p:pic>
      <p:pic>
        <p:nvPicPr>
          <p:cNvPr id="25" name="グラフィックス 24" descr="リサイクル 枠線">
            <a:extLst>
              <a:ext uri="{FF2B5EF4-FFF2-40B4-BE49-F238E27FC236}">
                <a16:creationId xmlns:a16="http://schemas.microsoft.com/office/drawing/2014/main" id="{80512EF6-D8C2-2B5E-7D11-D53B27182C7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40821" y="2855400"/>
            <a:ext cx="385451" cy="385451"/>
          </a:xfrm>
          <a:prstGeom prst="rect">
            <a:avLst/>
          </a:prstGeom>
        </p:spPr>
      </p:pic>
      <p:pic>
        <p:nvPicPr>
          <p:cNvPr id="26" name="グラフィックス 25" descr="科学思想 枠線">
            <a:extLst>
              <a:ext uri="{FF2B5EF4-FFF2-40B4-BE49-F238E27FC236}">
                <a16:creationId xmlns:a16="http://schemas.microsoft.com/office/drawing/2014/main" id="{7508F9EC-A96A-2594-8495-E94A406058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40821" y="3781437"/>
            <a:ext cx="385451" cy="385451"/>
          </a:xfrm>
          <a:prstGeom prst="rect">
            <a:avLst/>
          </a:prstGeom>
        </p:spPr>
      </p:pic>
      <p:pic>
        <p:nvPicPr>
          <p:cNvPr id="27" name="グラフィックス 26" descr="裁きの天秤 枠線">
            <a:extLst>
              <a:ext uri="{FF2B5EF4-FFF2-40B4-BE49-F238E27FC236}">
                <a16:creationId xmlns:a16="http://schemas.microsoft.com/office/drawing/2014/main" id="{6DB8193C-E119-E57C-9E67-2059EFEF39D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40821" y="5582462"/>
            <a:ext cx="329020" cy="329020"/>
          </a:xfrm>
          <a:prstGeom prst="rect">
            <a:avLst/>
          </a:prstGeom>
        </p:spPr>
      </p:pic>
      <p:pic>
        <p:nvPicPr>
          <p:cNvPr id="28" name="グラフィックス 27" descr="硬貨 枠線">
            <a:extLst>
              <a:ext uri="{FF2B5EF4-FFF2-40B4-BE49-F238E27FC236}">
                <a16:creationId xmlns:a16="http://schemas.microsoft.com/office/drawing/2014/main" id="{00464C85-2D44-6A94-79C8-989790AA946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5237" y="4895299"/>
            <a:ext cx="400110" cy="400110"/>
          </a:xfrm>
          <a:prstGeom prst="rect">
            <a:avLst/>
          </a:prstGeom>
        </p:spPr>
      </p:pic>
      <p:pic>
        <p:nvPicPr>
          <p:cNvPr id="29" name="グラフィックス 28" descr="キラキラしたハート 枠線">
            <a:extLst>
              <a:ext uri="{FF2B5EF4-FFF2-40B4-BE49-F238E27FC236}">
                <a16:creationId xmlns:a16="http://schemas.microsoft.com/office/drawing/2014/main" id="{8BE4EA2A-AEED-7D18-AAD3-F37B3A96647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940821" y="4707474"/>
            <a:ext cx="334403" cy="334403"/>
          </a:xfrm>
          <a:prstGeom prst="rect">
            <a:avLst/>
          </a:prstGeom>
        </p:spPr>
      </p:pic>
    </p:spTree>
    <p:extLst>
      <p:ext uri="{BB962C8B-B14F-4D97-AF65-F5344CB8AC3E}">
        <p14:creationId xmlns:p14="http://schemas.microsoft.com/office/powerpoint/2010/main" val="154090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64073" y="214694"/>
            <a:ext cx="10008202" cy="676276"/>
          </a:xfrm>
        </p:spPr>
        <p:txBody>
          <a:bodyPr/>
          <a:lstStyle/>
          <a:p>
            <a:r>
              <a:rPr lang="ja-JP" altLang="en-US" dirty="0"/>
              <a:t>データスペースが持つ攻めと守りの側面</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テキスト ボックス 8">
            <a:extLst>
              <a:ext uri="{FF2B5EF4-FFF2-40B4-BE49-F238E27FC236}">
                <a16:creationId xmlns:a16="http://schemas.microsoft.com/office/drawing/2014/main" id="{6F8DBBCE-C1A8-EA01-84A0-57B8C0AFA900}"/>
              </a:ext>
            </a:extLst>
          </p:cNvPr>
          <p:cNvSpPr txBox="1"/>
          <p:nvPr/>
        </p:nvSpPr>
        <p:spPr>
          <a:xfrm>
            <a:off x="339922" y="1275538"/>
            <a:ext cx="112245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積極的に共有した方が良い理由</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攻めの観点</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と、共有せざるを得ない理由</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守りの観点</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p>
        </p:txBody>
      </p:sp>
      <p:sp>
        <p:nvSpPr>
          <p:cNvPr id="5" name="テキスト ボックス 4">
            <a:extLst>
              <a:ext uri="{FF2B5EF4-FFF2-40B4-BE49-F238E27FC236}">
                <a16:creationId xmlns:a16="http://schemas.microsoft.com/office/drawing/2014/main" id="{638BC291-22CB-E40E-1B6E-D0DE7F0D2AF9}"/>
              </a:ext>
            </a:extLst>
          </p:cNvPr>
          <p:cNvSpPr txBox="1"/>
          <p:nvPr/>
        </p:nvSpPr>
        <p:spPr>
          <a:xfrm>
            <a:off x="425749" y="1856376"/>
            <a:ext cx="35610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攻め</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の観点</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054EBD67-B26F-2F03-7EBA-99B8CE0DA006}"/>
              </a:ext>
            </a:extLst>
          </p:cNvPr>
          <p:cNvSpPr txBox="1"/>
          <p:nvPr/>
        </p:nvSpPr>
        <p:spPr>
          <a:xfrm>
            <a:off x="397806" y="4349095"/>
            <a:ext cx="35610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守り</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の観点</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F2EAE2CD-0B53-796A-AB63-B65D7F196367}"/>
              </a:ext>
            </a:extLst>
          </p:cNvPr>
          <p:cNvSpPr/>
          <p:nvPr/>
        </p:nvSpPr>
        <p:spPr>
          <a:xfrm>
            <a:off x="518878" y="4733958"/>
            <a:ext cx="5040000" cy="19364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1">
                <a:ln>
                  <a:noFill/>
                </a:ln>
                <a:solidFill>
                  <a:srgbClr val="C00000"/>
                </a:solidFill>
                <a:effectLst/>
                <a:uLnTx/>
                <a:uFillTx/>
                <a:latin typeface="Meiryo UI"/>
                <a:ea typeface="Meiryo UI"/>
                <a:cs typeface="+mn-cs"/>
              </a:rPr>
              <a:t>義務化や必然性</a:t>
            </a: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のため、規制対応や国際ルールに従う必要がある</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a:t>
            </a: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88662031-93FA-FC7F-D5BE-F068186006B3}"/>
              </a:ext>
            </a:extLst>
          </p:cNvPr>
          <p:cNvSpPr/>
          <p:nvPr/>
        </p:nvSpPr>
        <p:spPr>
          <a:xfrm>
            <a:off x="518878" y="2256180"/>
            <a:ext cx="5040000" cy="19364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1">
                <a:ln>
                  <a:noFill/>
                </a:ln>
                <a:solidFill>
                  <a:srgbClr val="C00000"/>
                </a:solidFill>
                <a:effectLst/>
                <a:uLnTx/>
                <a:uFillTx/>
                <a:latin typeface="Meiryo UI"/>
                <a:ea typeface="Meiryo UI"/>
                <a:cs typeface="+mn-cs"/>
              </a:rPr>
              <a:t>競争力強化</a:t>
            </a: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のため、データ連携を積極的にビジネスに生かす</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p>
        </p:txBody>
      </p:sp>
      <p:sp>
        <p:nvSpPr>
          <p:cNvPr id="23" name="楕円 22">
            <a:extLst>
              <a:ext uri="{FF2B5EF4-FFF2-40B4-BE49-F238E27FC236}">
                <a16:creationId xmlns:a16="http://schemas.microsoft.com/office/drawing/2014/main" id="{05EDCEEF-4E7F-3BE5-F625-675458CA4F9C}"/>
              </a:ext>
            </a:extLst>
          </p:cNvPr>
          <p:cNvSpPr/>
          <p:nvPr/>
        </p:nvSpPr>
        <p:spPr>
          <a:xfrm>
            <a:off x="968795" y="2723344"/>
            <a:ext cx="2104302" cy="1184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4" name="テキスト ボックス 23">
            <a:extLst>
              <a:ext uri="{FF2B5EF4-FFF2-40B4-BE49-F238E27FC236}">
                <a16:creationId xmlns:a16="http://schemas.microsoft.com/office/drawing/2014/main" id="{54776725-900C-B430-0EAE-705E8323E9AE}"/>
              </a:ext>
            </a:extLst>
          </p:cNvPr>
          <p:cNvSpPr txBox="1"/>
          <p:nvPr/>
        </p:nvSpPr>
        <p:spPr>
          <a:xfrm>
            <a:off x="1236733" y="2875177"/>
            <a:ext cx="16257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新ビジネス展開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C047A2A1-E556-2FB9-A4A5-E6C7E71BCFE6}"/>
              </a:ext>
            </a:extLst>
          </p:cNvPr>
          <p:cNvSpPr txBox="1"/>
          <p:nvPr/>
        </p:nvSpPr>
        <p:spPr>
          <a:xfrm>
            <a:off x="1164297" y="3259745"/>
            <a:ext cx="18229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異業種のデータを活用</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26" name="楕円 25">
            <a:extLst>
              <a:ext uri="{FF2B5EF4-FFF2-40B4-BE49-F238E27FC236}">
                <a16:creationId xmlns:a16="http://schemas.microsoft.com/office/drawing/2014/main" id="{38BA0049-FD64-5336-D8F0-3A2DBB72CD63}"/>
              </a:ext>
            </a:extLst>
          </p:cNvPr>
          <p:cNvSpPr/>
          <p:nvPr/>
        </p:nvSpPr>
        <p:spPr>
          <a:xfrm>
            <a:off x="3173994" y="2723344"/>
            <a:ext cx="2104302" cy="1184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7" name="テキスト ボックス 26">
            <a:extLst>
              <a:ext uri="{FF2B5EF4-FFF2-40B4-BE49-F238E27FC236}">
                <a16:creationId xmlns:a16="http://schemas.microsoft.com/office/drawing/2014/main" id="{24715984-6569-9684-5F11-59C376E4FF35}"/>
              </a:ext>
            </a:extLst>
          </p:cNvPr>
          <p:cNvSpPr txBox="1"/>
          <p:nvPr/>
        </p:nvSpPr>
        <p:spPr>
          <a:xfrm>
            <a:off x="3672147" y="2892314"/>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課題解決</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28" name="テキスト ボックス 27">
            <a:extLst>
              <a:ext uri="{FF2B5EF4-FFF2-40B4-BE49-F238E27FC236}">
                <a16:creationId xmlns:a16="http://schemas.microsoft.com/office/drawing/2014/main" id="{95A15A0F-D35F-19FE-CC52-A5F4A2F9B970}"/>
              </a:ext>
            </a:extLst>
          </p:cNvPr>
          <p:cNvSpPr txBox="1"/>
          <p:nvPr/>
        </p:nvSpPr>
        <p:spPr>
          <a:xfrm>
            <a:off x="3439534" y="3259744"/>
            <a:ext cx="152317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新たな視点で分析</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29" name="楕円 28">
            <a:extLst>
              <a:ext uri="{FF2B5EF4-FFF2-40B4-BE49-F238E27FC236}">
                <a16:creationId xmlns:a16="http://schemas.microsoft.com/office/drawing/2014/main" id="{3633CBDD-F1F2-1939-387E-E982B53787E4}"/>
              </a:ext>
            </a:extLst>
          </p:cNvPr>
          <p:cNvSpPr/>
          <p:nvPr/>
        </p:nvSpPr>
        <p:spPr>
          <a:xfrm>
            <a:off x="997465" y="5170558"/>
            <a:ext cx="2104302" cy="118411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0" name="テキスト ボックス 29">
            <a:extLst>
              <a:ext uri="{FF2B5EF4-FFF2-40B4-BE49-F238E27FC236}">
                <a16:creationId xmlns:a16="http://schemas.microsoft.com/office/drawing/2014/main" id="{B4FE42A3-F2FF-E738-9720-2528A78F778D}"/>
              </a:ext>
            </a:extLst>
          </p:cNvPr>
          <p:cNvSpPr txBox="1"/>
          <p:nvPr/>
        </p:nvSpPr>
        <p:spPr>
          <a:xfrm>
            <a:off x="1495618" y="5271459"/>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規制対応</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31" name="テキスト ボックス 30">
            <a:extLst>
              <a:ext uri="{FF2B5EF4-FFF2-40B4-BE49-F238E27FC236}">
                <a16:creationId xmlns:a16="http://schemas.microsoft.com/office/drawing/2014/main" id="{224A7AC5-14B0-5746-B1BB-AED3B2095037}"/>
              </a:ext>
            </a:extLst>
          </p:cNvPr>
          <p:cNvSpPr txBox="1"/>
          <p:nvPr/>
        </p:nvSpPr>
        <p:spPr>
          <a:xfrm>
            <a:off x="1344134" y="5684884"/>
            <a:ext cx="141096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ルールに準拠する</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必要性</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32" name="楕円 31">
            <a:extLst>
              <a:ext uri="{FF2B5EF4-FFF2-40B4-BE49-F238E27FC236}">
                <a16:creationId xmlns:a16="http://schemas.microsoft.com/office/drawing/2014/main" id="{24600A16-FB9F-087B-5598-5F9B2F7BFBA4}"/>
              </a:ext>
            </a:extLst>
          </p:cNvPr>
          <p:cNvSpPr/>
          <p:nvPr/>
        </p:nvSpPr>
        <p:spPr>
          <a:xfrm>
            <a:off x="3202664" y="5170558"/>
            <a:ext cx="2104302" cy="118411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3" name="テキスト ボックス 32">
            <a:extLst>
              <a:ext uri="{FF2B5EF4-FFF2-40B4-BE49-F238E27FC236}">
                <a16:creationId xmlns:a16="http://schemas.microsoft.com/office/drawing/2014/main" id="{E3308001-C065-C34E-C4F6-5AC8E99AA114}"/>
              </a:ext>
            </a:extLst>
          </p:cNvPr>
          <p:cNvSpPr txBox="1"/>
          <p:nvPr/>
        </p:nvSpPr>
        <p:spPr>
          <a:xfrm>
            <a:off x="3700167" y="5267988"/>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孤立防止</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F67AC31C-1261-2811-A616-1B150F776D8B}"/>
              </a:ext>
            </a:extLst>
          </p:cNvPr>
          <p:cNvSpPr txBox="1"/>
          <p:nvPr/>
        </p:nvSpPr>
        <p:spPr>
          <a:xfrm>
            <a:off x="3434956" y="5605322"/>
            <a:ext cx="166103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日本以外が</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データスペースを利用</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35" name="四角形: 角を丸くする 34">
            <a:extLst>
              <a:ext uri="{FF2B5EF4-FFF2-40B4-BE49-F238E27FC236}">
                <a16:creationId xmlns:a16="http://schemas.microsoft.com/office/drawing/2014/main" id="{EC819816-F41A-4368-3FC0-F477B3ADFEAA}"/>
              </a:ext>
            </a:extLst>
          </p:cNvPr>
          <p:cNvSpPr/>
          <p:nvPr/>
        </p:nvSpPr>
        <p:spPr>
          <a:xfrm>
            <a:off x="6056381" y="2243499"/>
            <a:ext cx="5192678" cy="4377925"/>
          </a:xfrm>
          <a:prstGeom prst="roundRect">
            <a:avLst>
              <a:gd name="adj" fmla="val 27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6" name="テキスト ボックス 35">
            <a:extLst>
              <a:ext uri="{FF2B5EF4-FFF2-40B4-BE49-F238E27FC236}">
                <a16:creationId xmlns:a16="http://schemas.microsoft.com/office/drawing/2014/main" id="{07C5DADF-5345-6E53-9E6E-91E8407DC51F}"/>
              </a:ext>
            </a:extLst>
          </p:cNvPr>
          <p:cNvSpPr txBox="1"/>
          <p:nvPr/>
        </p:nvSpPr>
        <p:spPr>
          <a:xfrm>
            <a:off x="5939158" y="1818276"/>
            <a:ext cx="54621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データ主権</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8" name="直線コネクタ 37">
            <a:extLst>
              <a:ext uri="{FF2B5EF4-FFF2-40B4-BE49-F238E27FC236}">
                <a16:creationId xmlns:a16="http://schemas.microsoft.com/office/drawing/2014/main" id="{8B4B9387-9EE8-D256-2D09-ECB02E0E912E}"/>
              </a:ext>
            </a:extLst>
          </p:cNvPr>
          <p:cNvCxnSpPr/>
          <p:nvPr/>
        </p:nvCxnSpPr>
        <p:spPr>
          <a:xfrm>
            <a:off x="5795751" y="1703810"/>
            <a:ext cx="0" cy="5037558"/>
          </a:xfrm>
          <a:prstGeom prst="line">
            <a:avLst/>
          </a:prstGeom>
        </p:spPr>
        <p:style>
          <a:lnRef idx="1">
            <a:schemeClr val="dk1"/>
          </a:lnRef>
          <a:fillRef idx="0">
            <a:schemeClr val="dk1"/>
          </a:fillRef>
          <a:effectRef idx="0">
            <a:schemeClr val="dk1"/>
          </a:effectRef>
          <a:fontRef idx="minor">
            <a:schemeClr val="tx1"/>
          </a:fontRef>
        </p:style>
      </p:cxnSp>
      <p:pic>
        <p:nvPicPr>
          <p:cNvPr id="40" name="グラフィックス 39" descr="剣 枠線">
            <a:extLst>
              <a:ext uri="{FF2B5EF4-FFF2-40B4-BE49-F238E27FC236}">
                <a16:creationId xmlns:a16="http://schemas.microsoft.com/office/drawing/2014/main" id="{9218FFE5-4B7A-1F88-5CA0-894B3E3154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3131" y="1837283"/>
            <a:ext cx="406217" cy="406217"/>
          </a:xfrm>
          <a:prstGeom prst="rect">
            <a:avLst/>
          </a:prstGeom>
        </p:spPr>
      </p:pic>
      <p:pic>
        <p:nvPicPr>
          <p:cNvPr id="42" name="グラフィックス 41" descr="中世の甲冑 枠線">
            <a:extLst>
              <a:ext uri="{FF2B5EF4-FFF2-40B4-BE49-F238E27FC236}">
                <a16:creationId xmlns:a16="http://schemas.microsoft.com/office/drawing/2014/main" id="{8D658F64-4DFB-5174-45A3-51DE3CA605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5672" y="4339179"/>
            <a:ext cx="419941" cy="419941"/>
          </a:xfrm>
          <a:prstGeom prst="rect">
            <a:avLst/>
          </a:prstGeom>
        </p:spPr>
      </p:pic>
      <p:pic>
        <p:nvPicPr>
          <p:cNvPr id="44" name="グラフィックス 43" descr="ユーザー 単色塗りつぶし">
            <a:extLst>
              <a:ext uri="{FF2B5EF4-FFF2-40B4-BE49-F238E27FC236}">
                <a16:creationId xmlns:a16="http://schemas.microsoft.com/office/drawing/2014/main" id="{1B3BA89D-DECB-8D0C-A98E-980848E4EB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34415" y="4020785"/>
            <a:ext cx="482837" cy="482837"/>
          </a:xfrm>
          <a:prstGeom prst="rect">
            <a:avLst/>
          </a:prstGeom>
        </p:spPr>
      </p:pic>
      <p:sp>
        <p:nvSpPr>
          <p:cNvPr id="46" name="テキスト ボックス 45">
            <a:extLst>
              <a:ext uri="{FF2B5EF4-FFF2-40B4-BE49-F238E27FC236}">
                <a16:creationId xmlns:a16="http://schemas.microsoft.com/office/drawing/2014/main" id="{3AADFA1A-7916-C5A2-6BD7-AD584140496E}"/>
              </a:ext>
            </a:extLst>
          </p:cNvPr>
          <p:cNvSpPr txBox="1"/>
          <p:nvPr/>
        </p:nvSpPr>
        <p:spPr>
          <a:xfrm>
            <a:off x="6254858" y="3532580"/>
            <a:ext cx="340990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1">
                <a:ln>
                  <a:noFill/>
                </a:ln>
                <a:solidFill>
                  <a:prstClr val="black"/>
                </a:solidFill>
                <a:effectLst/>
                <a:uLnTx/>
                <a:uFillTx/>
                <a:latin typeface="Meiryo UI"/>
                <a:ea typeface="Meiryo UI"/>
                <a:cs typeface="+mn-cs"/>
              </a:rPr>
              <a:t>①データはデータ提供元のもの</a:t>
            </a:r>
            <a:endParaRPr kumimoji="1" lang="en-US" altLang="ja-JP" sz="2000" b="1" i="0" u="none" strike="noStrike" kern="1200" cap="none" spc="0" normalizeH="0" baseline="0" noProof="1">
              <a:ln>
                <a:noFill/>
              </a:ln>
              <a:solidFill>
                <a:prstClr val="black"/>
              </a:solidFill>
              <a:effectLst/>
              <a:uLnTx/>
              <a:uFillTx/>
              <a:latin typeface="Meiryo UI"/>
              <a:ea typeface="Meiryo UI"/>
              <a:cs typeface="+mn-cs"/>
            </a:endParaRPr>
          </a:p>
        </p:txBody>
      </p:sp>
      <p:sp>
        <p:nvSpPr>
          <p:cNvPr id="62" name="テキスト ボックス 61">
            <a:extLst>
              <a:ext uri="{FF2B5EF4-FFF2-40B4-BE49-F238E27FC236}">
                <a16:creationId xmlns:a16="http://schemas.microsoft.com/office/drawing/2014/main" id="{E0853869-F840-AC82-A053-538A0A349ACA}"/>
              </a:ext>
            </a:extLst>
          </p:cNvPr>
          <p:cNvSpPr txBox="1"/>
          <p:nvPr/>
        </p:nvSpPr>
        <p:spPr>
          <a:xfrm>
            <a:off x="6326209" y="5144354"/>
            <a:ext cx="376417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1">
                <a:ln>
                  <a:noFill/>
                </a:ln>
                <a:solidFill>
                  <a:prstClr val="black"/>
                </a:solidFill>
                <a:effectLst/>
                <a:uLnTx/>
                <a:uFillTx/>
                <a:latin typeface="Meiryo UI"/>
                <a:ea typeface="Meiryo UI"/>
                <a:cs typeface="+mn-cs"/>
              </a:rPr>
              <a:t>②特定の利用者のみに公開できる</a:t>
            </a:r>
            <a:endParaRPr kumimoji="1" lang="en-US" altLang="ja-JP" sz="2000" b="1" i="0" u="none" strike="noStrike" kern="1200" cap="none" spc="0" normalizeH="0" baseline="0" noProof="1">
              <a:ln>
                <a:noFill/>
              </a:ln>
              <a:solidFill>
                <a:prstClr val="black"/>
              </a:solidFill>
              <a:effectLst/>
              <a:uLnTx/>
              <a:uFillTx/>
              <a:latin typeface="Meiryo UI"/>
              <a:ea typeface="Meiryo UI"/>
              <a:cs typeface="+mn-cs"/>
            </a:endParaRPr>
          </a:p>
        </p:txBody>
      </p:sp>
      <p:cxnSp>
        <p:nvCxnSpPr>
          <p:cNvPr id="63" name="直線矢印コネクタ 62">
            <a:extLst>
              <a:ext uri="{FF2B5EF4-FFF2-40B4-BE49-F238E27FC236}">
                <a16:creationId xmlns:a16="http://schemas.microsoft.com/office/drawing/2014/main" id="{A282A3BA-0630-35D8-DFFA-80E2052F8DDF}"/>
              </a:ext>
            </a:extLst>
          </p:cNvPr>
          <p:cNvCxnSpPr>
            <a:cxnSpLocks/>
          </p:cNvCxnSpPr>
          <p:nvPr/>
        </p:nvCxnSpPr>
        <p:spPr>
          <a:xfrm flipV="1">
            <a:off x="7421813" y="5685109"/>
            <a:ext cx="1870157" cy="3797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30FAFF99-77EC-C995-AF4E-BCD50DCBDD85}"/>
              </a:ext>
            </a:extLst>
          </p:cNvPr>
          <p:cNvCxnSpPr>
            <a:cxnSpLocks/>
          </p:cNvCxnSpPr>
          <p:nvPr/>
        </p:nvCxnSpPr>
        <p:spPr>
          <a:xfrm>
            <a:off x="7731020" y="6131636"/>
            <a:ext cx="2101466"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65" name="円: 塗りつぶしなし 64">
            <a:extLst>
              <a:ext uri="{FF2B5EF4-FFF2-40B4-BE49-F238E27FC236}">
                <a16:creationId xmlns:a16="http://schemas.microsoft.com/office/drawing/2014/main" id="{73D2F77F-16D1-F0A7-B175-1217366DFE83}"/>
              </a:ext>
            </a:extLst>
          </p:cNvPr>
          <p:cNvSpPr/>
          <p:nvPr/>
        </p:nvSpPr>
        <p:spPr>
          <a:xfrm>
            <a:off x="8316499" y="5685109"/>
            <a:ext cx="330587" cy="298937"/>
          </a:xfrm>
          <a:prstGeom prst="donut">
            <a:avLst>
              <a:gd name="adj" fmla="val 117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6" name="乗算記号 65">
            <a:extLst>
              <a:ext uri="{FF2B5EF4-FFF2-40B4-BE49-F238E27FC236}">
                <a16:creationId xmlns:a16="http://schemas.microsoft.com/office/drawing/2014/main" id="{4F700A6A-3E02-6B7C-3C0D-7BA41B40E9CA}"/>
              </a:ext>
            </a:extLst>
          </p:cNvPr>
          <p:cNvSpPr/>
          <p:nvPr/>
        </p:nvSpPr>
        <p:spPr>
          <a:xfrm>
            <a:off x="8802533" y="5956946"/>
            <a:ext cx="385069" cy="349380"/>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pic>
        <p:nvPicPr>
          <p:cNvPr id="67" name="グラフィックス 66" descr="男性のプロフィール 単色塗りつぶし">
            <a:extLst>
              <a:ext uri="{FF2B5EF4-FFF2-40B4-BE49-F238E27FC236}">
                <a16:creationId xmlns:a16="http://schemas.microsoft.com/office/drawing/2014/main" id="{44D1447B-92ED-5B99-32E4-B2BC80F482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36112" y="5883388"/>
            <a:ext cx="540516" cy="540516"/>
          </a:xfrm>
          <a:prstGeom prst="rect">
            <a:avLst/>
          </a:prstGeom>
        </p:spPr>
      </p:pic>
      <p:sp>
        <p:nvSpPr>
          <p:cNvPr id="68" name="フローチャート: 磁気ディスク 67">
            <a:extLst>
              <a:ext uri="{FF2B5EF4-FFF2-40B4-BE49-F238E27FC236}">
                <a16:creationId xmlns:a16="http://schemas.microsoft.com/office/drawing/2014/main" id="{64B4308E-E72D-E52C-95E7-A637013E4019}"/>
              </a:ext>
            </a:extLst>
          </p:cNvPr>
          <p:cNvSpPr/>
          <p:nvPr/>
        </p:nvSpPr>
        <p:spPr>
          <a:xfrm>
            <a:off x="6757790" y="4452027"/>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pic>
        <p:nvPicPr>
          <p:cNvPr id="69" name="グラフィックス 68" descr="ユーザー 単色塗りつぶし">
            <a:extLst>
              <a:ext uri="{FF2B5EF4-FFF2-40B4-BE49-F238E27FC236}">
                <a16:creationId xmlns:a16="http://schemas.microsoft.com/office/drawing/2014/main" id="{CB40D823-EC69-47AB-C4E1-5B7F34E1C2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18422" y="4020785"/>
            <a:ext cx="482837" cy="482837"/>
          </a:xfrm>
          <a:prstGeom prst="rect">
            <a:avLst/>
          </a:prstGeom>
        </p:spPr>
      </p:pic>
      <p:sp>
        <p:nvSpPr>
          <p:cNvPr id="70" name="フローチャート: 磁気ディスク 69">
            <a:extLst>
              <a:ext uri="{FF2B5EF4-FFF2-40B4-BE49-F238E27FC236}">
                <a16:creationId xmlns:a16="http://schemas.microsoft.com/office/drawing/2014/main" id="{E18AA33F-F99E-BC39-07BF-3681AD49F0E6}"/>
              </a:ext>
            </a:extLst>
          </p:cNvPr>
          <p:cNvSpPr/>
          <p:nvPr/>
        </p:nvSpPr>
        <p:spPr>
          <a:xfrm>
            <a:off x="7538743" y="4452027"/>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71" name="楕円 70">
            <a:extLst>
              <a:ext uri="{FF2B5EF4-FFF2-40B4-BE49-F238E27FC236}">
                <a16:creationId xmlns:a16="http://schemas.microsoft.com/office/drawing/2014/main" id="{64441D5D-B998-02CE-3A60-A9BA448DDC02}"/>
              </a:ext>
            </a:extLst>
          </p:cNvPr>
          <p:cNvSpPr/>
          <p:nvPr/>
        </p:nvSpPr>
        <p:spPr>
          <a:xfrm>
            <a:off x="9042149" y="3855719"/>
            <a:ext cx="1979778" cy="11154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76" name="テキスト ボックス 75">
            <a:extLst>
              <a:ext uri="{FF2B5EF4-FFF2-40B4-BE49-F238E27FC236}">
                <a16:creationId xmlns:a16="http://schemas.microsoft.com/office/drawing/2014/main" id="{30833DC1-899B-1DA3-4FE0-5CDE348CC60A}"/>
              </a:ext>
            </a:extLst>
          </p:cNvPr>
          <p:cNvSpPr txBox="1"/>
          <p:nvPr/>
        </p:nvSpPr>
        <p:spPr>
          <a:xfrm>
            <a:off x="9299940" y="3946723"/>
            <a:ext cx="15808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データスペース</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79" name="フローチャート: 磁気ディスク 78">
            <a:extLst>
              <a:ext uri="{FF2B5EF4-FFF2-40B4-BE49-F238E27FC236}">
                <a16:creationId xmlns:a16="http://schemas.microsoft.com/office/drawing/2014/main" id="{5C9D42F3-81D4-E4C8-0FFA-F73F7F91D084}"/>
              </a:ext>
            </a:extLst>
          </p:cNvPr>
          <p:cNvSpPr/>
          <p:nvPr/>
        </p:nvSpPr>
        <p:spPr>
          <a:xfrm>
            <a:off x="9713512" y="4358758"/>
            <a:ext cx="637052" cy="482836"/>
          </a:xfrm>
          <a:prstGeom prst="flowChartMagneticDisk">
            <a:avLst/>
          </a:prstGeom>
          <a:solidFill>
            <a:schemeClr val="bg1">
              <a:lumMod val="75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データ</a:t>
            </a:r>
          </a:p>
        </p:txBody>
      </p:sp>
      <p:sp>
        <p:nvSpPr>
          <p:cNvPr id="75" name="乗算記号 74">
            <a:extLst>
              <a:ext uri="{FF2B5EF4-FFF2-40B4-BE49-F238E27FC236}">
                <a16:creationId xmlns:a16="http://schemas.microsoft.com/office/drawing/2014/main" id="{A6E36D2A-77CE-5377-C931-529CBDB4118B}"/>
              </a:ext>
            </a:extLst>
          </p:cNvPr>
          <p:cNvSpPr/>
          <p:nvPr/>
        </p:nvSpPr>
        <p:spPr>
          <a:xfrm>
            <a:off x="8815017" y="3826734"/>
            <a:ext cx="385069" cy="349380"/>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80" name="円: 塗りつぶしなし 79">
            <a:extLst>
              <a:ext uri="{FF2B5EF4-FFF2-40B4-BE49-F238E27FC236}">
                <a16:creationId xmlns:a16="http://schemas.microsoft.com/office/drawing/2014/main" id="{8D678592-B829-9A89-102F-17634219B91E}"/>
              </a:ext>
            </a:extLst>
          </p:cNvPr>
          <p:cNvSpPr/>
          <p:nvPr/>
        </p:nvSpPr>
        <p:spPr>
          <a:xfrm>
            <a:off x="6568589" y="3867738"/>
            <a:ext cx="330587" cy="298937"/>
          </a:xfrm>
          <a:prstGeom prst="donut">
            <a:avLst>
              <a:gd name="adj" fmla="val 117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81" name="テキスト ボックス 80">
            <a:extLst>
              <a:ext uri="{FF2B5EF4-FFF2-40B4-BE49-F238E27FC236}">
                <a16:creationId xmlns:a16="http://schemas.microsoft.com/office/drawing/2014/main" id="{4DE896AE-508E-C079-7DEE-32EB2AD76594}"/>
              </a:ext>
            </a:extLst>
          </p:cNvPr>
          <p:cNvSpPr txBox="1"/>
          <p:nvPr/>
        </p:nvSpPr>
        <p:spPr>
          <a:xfrm>
            <a:off x="6484056" y="4924898"/>
            <a:ext cx="21691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prstClr val="black"/>
                </a:solidFill>
                <a:effectLst/>
                <a:uLnTx/>
                <a:uFillTx/>
                <a:latin typeface="Meiryo UI"/>
                <a:ea typeface="Meiryo UI"/>
                <a:cs typeface="+mn-cs"/>
              </a:rPr>
              <a:t>データは</a:t>
            </a:r>
            <a:r>
              <a:rPr lang="ja-JP" altLang="en-US" sz="1200" noProof="1">
                <a:solidFill>
                  <a:prstClr val="black"/>
                </a:solidFill>
                <a:latin typeface="Meiryo UI"/>
                <a:ea typeface="Meiryo UI"/>
              </a:rPr>
              <a:t>データ提供元</a:t>
            </a:r>
            <a:r>
              <a:rPr kumimoji="1" lang="ja-JP" altLang="en-US" sz="1200" b="0" i="0" u="none" strike="noStrike" kern="1200" cap="none" spc="0" normalizeH="0" baseline="0" noProof="1">
                <a:ln>
                  <a:noFill/>
                </a:ln>
                <a:solidFill>
                  <a:prstClr val="black"/>
                </a:solidFill>
                <a:effectLst/>
                <a:uLnTx/>
                <a:uFillTx/>
                <a:latin typeface="Meiryo UI"/>
                <a:ea typeface="Meiryo UI"/>
                <a:cs typeface="+mn-cs"/>
              </a:rPr>
              <a:t>が管理する</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82" name="テキスト ボックス 81">
            <a:extLst>
              <a:ext uri="{FF2B5EF4-FFF2-40B4-BE49-F238E27FC236}">
                <a16:creationId xmlns:a16="http://schemas.microsoft.com/office/drawing/2014/main" id="{72452717-7A6C-5E0E-39EC-56831AA783B5}"/>
              </a:ext>
            </a:extLst>
          </p:cNvPr>
          <p:cNvSpPr txBox="1"/>
          <p:nvPr/>
        </p:nvSpPr>
        <p:spPr>
          <a:xfrm>
            <a:off x="9248811" y="4943933"/>
            <a:ext cx="17796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prstClr val="black"/>
                </a:solidFill>
                <a:effectLst/>
                <a:uLnTx/>
                <a:uFillTx/>
                <a:latin typeface="Meiryo UI"/>
                <a:ea typeface="Meiryo UI"/>
                <a:cs typeface="+mn-cs"/>
              </a:rPr>
              <a:t>データは中央で管理しない</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83" name="テキスト ボックス 82">
            <a:extLst>
              <a:ext uri="{FF2B5EF4-FFF2-40B4-BE49-F238E27FC236}">
                <a16:creationId xmlns:a16="http://schemas.microsoft.com/office/drawing/2014/main" id="{8811A84A-4FDC-A8A2-81CA-14463592535B}"/>
              </a:ext>
            </a:extLst>
          </p:cNvPr>
          <p:cNvSpPr txBox="1"/>
          <p:nvPr/>
        </p:nvSpPr>
        <p:spPr>
          <a:xfrm>
            <a:off x="9765418" y="5516236"/>
            <a:ext cx="492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prstClr val="black"/>
                </a:solidFill>
                <a:effectLst/>
                <a:uLnTx/>
                <a:uFillTx/>
                <a:latin typeface="Meiryo UI"/>
                <a:ea typeface="Meiryo UI"/>
                <a:cs typeface="+mn-cs"/>
              </a:rPr>
              <a:t>許可</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84" name="テキスト ボックス 83">
            <a:extLst>
              <a:ext uri="{FF2B5EF4-FFF2-40B4-BE49-F238E27FC236}">
                <a16:creationId xmlns:a16="http://schemas.microsoft.com/office/drawing/2014/main" id="{5AFC4829-F393-5F49-750C-7BF577078287}"/>
              </a:ext>
            </a:extLst>
          </p:cNvPr>
          <p:cNvSpPr txBox="1"/>
          <p:nvPr/>
        </p:nvSpPr>
        <p:spPr>
          <a:xfrm>
            <a:off x="10452055" y="6081812"/>
            <a:ext cx="41069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1">
                <a:ln>
                  <a:noFill/>
                </a:ln>
                <a:solidFill>
                  <a:prstClr val="black"/>
                </a:solidFill>
                <a:effectLst/>
                <a:uLnTx/>
                <a:uFillTx/>
                <a:latin typeface="Meiryo UI"/>
                <a:ea typeface="Meiryo UI"/>
                <a:cs typeface="+mn-cs"/>
              </a:rPr>
              <a:t>NG</a:t>
            </a:r>
          </a:p>
        </p:txBody>
      </p:sp>
      <p:sp>
        <p:nvSpPr>
          <p:cNvPr id="3" name="テキスト ボックス 2">
            <a:extLst>
              <a:ext uri="{FF2B5EF4-FFF2-40B4-BE49-F238E27FC236}">
                <a16:creationId xmlns:a16="http://schemas.microsoft.com/office/drawing/2014/main" id="{879490F7-5EF3-4A3F-2529-965A3E4BE766}"/>
              </a:ext>
            </a:extLst>
          </p:cNvPr>
          <p:cNvSpPr txBox="1"/>
          <p:nvPr/>
        </p:nvSpPr>
        <p:spPr>
          <a:xfrm>
            <a:off x="6056381" y="2227976"/>
            <a:ext cx="5207311" cy="1015663"/>
          </a:xfrm>
          <a:prstGeom prst="rect">
            <a:avLst/>
          </a:prstGeom>
          <a:noFill/>
        </p:spPr>
        <p:txBody>
          <a:bodyPr wrap="square" rtlCol="0">
            <a:spAutoFit/>
          </a:bodyPr>
          <a:lstStyle/>
          <a:p>
            <a:pPr>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・データを共有しても大丈夫な理由は、</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データスペースには「データ主権」があるため</a:t>
            </a:r>
            <a:endParaRPr kumimoji="1" lang="en-US" altLang="ja-JP"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lang="ja-JP" altLang="en-US" sz="2000" b="1" dirty="0">
                <a:solidFill>
                  <a:srgbClr val="C00000"/>
                </a:solidFill>
                <a:latin typeface="Meiryo UI" panose="020B0604030504040204" pitchFamily="50" charset="-128"/>
                <a:ea typeface="Meiryo UI" panose="020B0604030504040204" pitchFamily="50" charset="-128"/>
              </a:rPr>
              <a:t>データ提供元</a:t>
            </a:r>
            <a:r>
              <a:rPr kumimoji="1" lang="ja-JP" altLang="en-US"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が</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提供先や期間などを</a:t>
            </a:r>
            <a:r>
              <a:rPr kumimoji="1" lang="ja-JP" altLang="en-US"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決定する</a:t>
            </a:r>
            <a:endParaRPr kumimoji="1" lang="en-US" altLang="ja-JP" sz="20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1E5868D0-C315-2B3F-390B-06C91F3CE2DE}"/>
              </a:ext>
            </a:extLst>
          </p:cNvPr>
          <p:cNvSpPr txBox="1"/>
          <p:nvPr/>
        </p:nvSpPr>
        <p:spPr>
          <a:xfrm>
            <a:off x="949864" y="6344426"/>
            <a:ext cx="262625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ヒラギノ角ゴ Pro W3"/>
                <a:ea typeface="Meiryo UI"/>
                <a:cs typeface="+mn-cs"/>
              </a:rPr>
              <a:t>EU </a:t>
            </a:r>
            <a:r>
              <a:rPr kumimoji="1" lang="ja-JP" altLang="en-US" sz="1200" b="0" i="0" u="none" strike="noStrike" kern="1200" cap="none" spc="0" normalizeH="0" baseline="0" noProof="0" dirty="0">
                <a:ln>
                  <a:noFill/>
                </a:ln>
                <a:solidFill>
                  <a:srgbClr val="000000"/>
                </a:solidFill>
                <a:effectLst/>
                <a:uLnTx/>
                <a:uFillTx/>
                <a:latin typeface="ヒラギノ角ゴ Pro W3"/>
                <a:ea typeface="Meiryo UI"/>
                <a:cs typeface="+mn-cs"/>
              </a:rPr>
              <a:t>一般データ保護規則（</a:t>
            </a:r>
            <a:r>
              <a:rPr kumimoji="1" lang="en-US" altLang="ja-JP" sz="1200" b="0" i="0" u="none" strike="noStrike" kern="1200" cap="none" spc="0" normalizeH="0" baseline="0" noProof="0" dirty="0">
                <a:ln>
                  <a:noFill/>
                </a:ln>
                <a:solidFill>
                  <a:srgbClr val="000000"/>
                </a:solidFill>
                <a:effectLst/>
                <a:uLnTx/>
                <a:uFillTx/>
                <a:latin typeface="ヒラギノ角ゴ Pro W3"/>
                <a:ea typeface="Meiryo UI"/>
                <a:cs typeface="+mn-cs"/>
              </a:rPr>
              <a:t>GDPR</a:t>
            </a:r>
            <a:r>
              <a:rPr kumimoji="1" lang="ja-JP" altLang="en-US" sz="1200" b="0" i="0" u="none" strike="noStrike" kern="1200" cap="none" spc="0" normalizeH="0" baseline="0" noProof="0" dirty="0">
                <a:ln>
                  <a:noFill/>
                </a:ln>
                <a:solidFill>
                  <a:srgbClr val="000000"/>
                </a:solidFill>
                <a:effectLst/>
                <a:uLnTx/>
                <a:uFillTx/>
                <a:latin typeface="ヒラギノ角ゴ Pro W3"/>
                <a:ea typeface="Meiryo UI"/>
                <a:cs typeface="+mn-cs"/>
              </a:rPr>
              <a:t>）など</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7" name="グラフィックス 6" descr="オフィス ワーカー (女性) 単色塗りつぶし">
            <a:extLst>
              <a:ext uri="{FF2B5EF4-FFF2-40B4-BE49-F238E27FC236}">
                <a16:creationId xmlns:a16="http://schemas.microsoft.com/office/drawing/2014/main" id="{DAD6B814-83E2-7DA1-FA03-1142C68CDC9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66534" y="5489417"/>
            <a:ext cx="584251" cy="584251"/>
          </a:xfrm>
          <a:prstGeom prst="rect">
            <a:avLst/>
          </a:prstGeom>
        </p:spPr>
      </p:pic>
      <p:pic>
        <p:nvPicPr>
          <p:cNvPr id="13" name="グラフィックス 12" descr="オフィス ワーカー (男性) 単色塗りつぶし">
            <a:extLst>
              <a:ext uri="{FF2B5EF4-FFF2-40B4-BE49-F238E27FC236}">
                <a16:creationId xmlns:a16="http://schemas.microsoft.com/office/drawing/2014/main" id="{32B4D763-5346-25E1-37AD-D5D0B994F8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59250" y="5715286"/>
            <a:ext cx="645803" cy="645803"/>
          </a:xfrm>
          <a:prstGeom prst="rect">
            <a:avLst/>
          </a:prstGeom>
        </p:spPr>
      </p:pic>
    </p:spTree>
    <p:extLst>
      <p:ext uri="{BB962C8B-B14F-4D97-AF65-F5344CB8AC3E}">
        <p14:creationId xmlns:p14="http://schemas.microsoft.com/office/powerpoint/2010/main" val="2717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四角形: 角を丸くする 149">
            <a:extLst>
              <a:ext uri="{FF2B5EF4-FFF2-40B4-BE49-F238E27FC236}">
                <a16:creationId xmlns:a16="http://schemas.microsoft.com/office/drawing/2014/main" id="{75C120E8-AEF1-4538-D7E3-2720EEAF0D13}"/>
              </a:ext>
            </a:extLst>
          </p:cNvPr>
          <p:cNvSpPr/>
          <p:nvPr/>
        </p:nvSpPr>
        <p:spPr>
          <a:xfrm>
            <a:off x="491657" y="3833250"/>
            <a:ext cx="4330336" cy="2867013"/>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49" name="四角形: 角を丸くする 148">
            <a:extLst>
              <a:ext uri="{FF2B5EF4-FFF2-40B4-BE49-F238E27FC236}">
                <a16:creationId xmlns:a16="http://schemas.microsoft.com/office/drawing/2014/main" id="{1867D4DF-9EC6-B96D-784F-23FD5CFE0151}"/>
              </a:ext>
            </a:extLst>
          </p:cNvPr>
          <p:cNvSpPr/>
          <p:nvPr/>
        </p:nvSpPr>
        <p:spPr>
          <a:xfrm>
            <a:off x="699107" y="3563630"/>
            <a:ext cx="4330335" cy="2892989"/>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66" name="四角形: 角を丸くする 65">
            <a:extLst>
              <a:ext uri="{FF2B5EF4-FFF2-40B4-BE49-F238E27FC236}">
                <a16:creationId xmlns:a16="http://schemas.microsoft.com/office/drawing/2014/main" id="{67E205B1-A359-EB5F-39A1-32A52505CD4D}"/>
              </a:ext>
            </a:extLst>
          </p:cNvPr>
          <p:cNvSpPr/>
          <p:nvPr/>
        </p:nvSpPr>
        <p:spPr>
          <a:xfrm>
            <a:off x="889633" y="3254479"/>
            <a:ext cx="4330335" cy="2892989"/>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78" name="正方形/長方形 31">
            <a:extLst>
              <a:ext uri="{FF2B5EF4-FFF2-40B4-BE49-F238E27FC236}">
                <a16:creationId xmlns:a16="http://schemas.microsoft.com/office/drawing/2014/main" id="{B86CCA94-BADD-D255-7D1D-3432A28A574F}"/>
              </a:ext>
            </a:extLst>
          </p:cNvPr>
          <p:cNvSpPr/>
          <p:nvPr/>
        </p:nvSpPr>
        <p:spPr>
          <a:xfrm>
            <a:off x="3321370" y="3413564"/>
            <a:ext cx="1655971" cy="746644"/>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 データ</a:t>
            </a:r>
            <a:endParaRPr kumimoji="0" lang="en-US" altLang="ja-JP"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 カタログ</a:t>
            </a:r>
            <a:endParaRPr kumimoji="0" lang="en-US" altLang="ja-JP"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 </a:t>
            </a:r>
            <a:endParaRPr kumimoji="0" lang="en-US" sz="1200" b="0"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4" name="タイトル 3">
            <a:extLst>
              <a:ext uri="{FF2B5EF4-FFF2-40B4-BE49-F238E27FC236}">
                <a16:creationId xmlns:a16="http://schemas.microsoft.com/office/drawing/2014/main" id="{F29741AB-8504-021B-A94F-0008977CFCFA}"/>
              </a:ext>
            </a:extLst>
          </p:cNvPr>
          <p:cNvSpPr>
            <a:spLocks noGrp="1"/>
          </p:cNvSpPr>
          <p:nvPr>
            <p:ph type="title"/>
          </p:nvPr>
        </p:nvSpPr>
        <p:spPr>
          <a:xfrm>
            <a:off x="656453" y="214694"/>
            <a:ext cx="9858235" cy="676276"/>
          </a:xfrm>
        </p:spPr>
        <p:txBody>
          <a:bodyPr/>
          <a:lstStyle/>
          <a:p>
            <a:r>
              <a:rPr kumimoji="1" lang="ja-JP" altLang="en-US" noProof="1"/>
              <a:t>「データスペースの特徴」と「データ連携イメージ」</a:t>
            </a:r>
            <a:endParaRPr kumimoji="1" lang="ja-JP" altLang="en-US" dirty="0"/>
          </a:p>
        </p:txBody>
      </p:sp>
      <p:pic>
        <p:nvPicPr>
          <p:cNvPr id="16" name="グラフィックス 15" descr="オフィス ワーカー (男性) 単色塗りつぶし">
            <a:extLst>
              <a:ext uri="{FF2B5EF4-FFF2-40B4-BE49-F238E27FC236}">
                <a16:creationId xmlns:a16="http://schemas.microsoft.com/office/drawing/2014/main" id="{F8136EFE-0FA5-7EDA-7B4E-50073CC070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001" y="3069231"/>
            <a:ext cx="914400" cy="914400"/>
          </a:xfrm>
          <a:prstGeom prst="rect">
            <a:avLst/>
          </a:prstGeom>
        </p:spPr>
      </p:pic>
      <p:sp>
        <p:nvSpPr>
          <p:cNvPr id="22" name="テキスト ボックス 21">
            <a:extLst>
              <a:ext uri="{FF2B5EF4-FFF2-40B4-BE49-F238E27FC236}">
                <a16:creationId xmlns:a16="http://schemas.microsoft.com/office/drawing/2014/main" id="{AA61F4CD-7BA0-E01E-9803-D85E4F2F29BA}"/>
              </a:ext>
            </a:extLst>
          </p:cNvPr>
          <p:cNvSpPr txBox="1"/>
          <p:nvPr/>
        </p:nvSpPr>
        <p:spPr>
          <a:xfrm>
            <a:off x="769870" y="2766490"/>
            <a:ext cx="14157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24235C"/>
                </a:solidFill>
                <a:effectLst/>
                <a:uLnTx/>
                <a:uFillTx/>
                <a:latin typeface="Meiryo UI"/>
                <a:ea typeface="Meiryo UI"/>
                <a:cs typeface="+mn-cs"/>
              </a:rPr>
              <a:t>データ</a:t>
            </a: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提供元</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23" name="テキスト ボックス 22">
            <a:extLst>
              <a:ext uri="{FF2B5EF4-FFF2-40B4-BE49-F238E27FC236}">
                <a16:creationId xmlns:a16="http://schemas.microsoft.com/office/drawing/2014/main" id="{E99E7DA4-B80E-CF5A-73CD-5EA26E76B588}"/>
              </a:ext>
            </a:extLst>
          </p:cNvPr>
          <p:cNvSpPr txBox="1"/>
          <p:nvPr/>
        </p:nvSpPr>
        <p:spPr>
          <a:xfrm>
            <a:off x="10297783" y="2743878"/>
            <a:ext cx="14221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24235C"/>
                </a:solidFill>
                <a:effectLst/>
                <a:uLnTx/>
                <a:uFillTx/>
                <a:latin typeface="Meiryo UI"/>
                <a:ea typeface="Meiryo UI"/>
                <a:cs typeface="+mn-cs"/>
              </a:rPr>
              <a:t>データ</a:t>
            </a: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利用者</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26" name="正方形/長方形 31">
            <a:extLst>
              <a:ext uri="{FF2B5EF4-FFF2-40B4-BE49-F238E27FC236}">
                <a16:creationId xmlns:a16="http://schemas.microsoft.com/office/drawing/2014/main" id="{8F10FC43-F6EA-68BE-6260-4F6E86D3FAF3}"/>
              </a:ext>
            </a:extLst>
          </p:cNvPr>
          <p:cNvSpPr/>
          <p:nvPr/>
        </p:nvSpPr>
        <p:spPr>
          <a:xfrm>
            <a:off x="3383046" y="4619233"/>
            <a:ext cx="1594296" cy="1426923"/>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コネクタ</a:t>
            </a:r>
            <a:endParaRPr kumimoji="0" 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45" name="正方形/長方形 31">
            <a:extLst>
              <a:ext uri="{FF2B5EF4-FFF2-40B4-BE49-F238E27FC236}">
                <a16:creationId xmlns:a16="http://schemas.microsoft.com/office/drawing/2014/main" id="{780C6A22-AB30-70B1-8198-2635791B31AA}"/>
              </a:ext>
            </a:extLst>
          </p:cNvPr>
          <p:cNvSpPr/>
          <p:nvPr/>
        </p:nvSpPr>
        <p:spPr>
          <a:xfrm>
            <a:off x="3622302" y="5038348"/>
            <a:ext cx="1202503" cy="318673"/>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認証・認可</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47" name="正方形/長方形 31">
            <a:extLst>
              <a:ext uri="{FF2B5EF4-FFF2-40B4-BE49-F238E27FC236}">
                <a16:creationId xmlns:a16="http://schemas.microsoft.com/office/drawing/2014/main" id="{DF4A2B1C-5E72-266C-9F92-1B1D8695A3CE}"/>
              </a:ext>
            </a:extLst>
          </p:cNvPr>
          <p:cNvSpPr/>
          <p:nvPr/>
        </p:nvSpPr>
        <p:spPr>
          <a:xfrm>
            <a:off x="3622302" y="5494066"/>
            <a:ext cx="1202503" cy="277918"/>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データ提供</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62" name="フローチャート: 磁気ディスク 61">
            <a:extLst>
              <a:ext uri="{FF2B5EF4-FFF2-40B4-BE49-F238E27FC236}">
                <a16:creationId xmlns:a16="http://schemas.microsoft.com/office/drawing/2014/main" id="{E8611922-7903-7A49-EADA-78A6F73A0A8E}"/>
              </a:ext>
            </a:extLst>
          </p:cNvPr>
          <p:cNvSpPr/>
          <p:nvPr/>
        </p:nvSpPr>
        <p:spPr>
          <a:xfrm>
            <a:off x="2259495" y="5221304"/>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FFFF"/>
                </a:solidFill>
                <a:effectLst/>
                <a:uLnTx/>
                <a:uFillTx/>
                <a:latin typeface="Meiryo UI"/>
                <a:ea typeface="Meiryo UI"/>
                <a:cs typeface="+mn-cs"/>
              </a:rPr>
              <a:t>データ</a:t>
            </a:r>
          </a:p>
        </p:txBody>
      </p:sp>
      <p:sp>
        <p:nvSpPr>
          <p:cNvPr id="72" name="フローチャート: 磁気ディスク 71">
            <a:extLst>
              <a:ext uri="{FF2B5EF4-FFF2-40B4-BE49-F238E27FC236}">
                <a16:creationId xmlns:a16="http://schemas.microsoft.com/office/drawing/2014/main" id="{C9E227A8-988C-5D64-F253-E364C7F0DE59}"/>
              </a:ext>
            </a:extLst>
          </p:cNvPr>
          <p:cNvSpPr/>
          <p:nvPr/>
        </p:nvSpPr>
        <p:spPr>
          <a:xfrm>
            <a:off x="1866830" y="4795300"/>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FFFF"/>
                </a:solidFill>
                <a:effectLst/>
                <a:uLnTx/>
                <a:uFillTx/>
                <a:latin typeface="Meiryo UI"/>
                <a:ea typeface="Meiryo UI"/>
                <a:cs typeface="+mn-cs"/>
              </a:rPr>
              <a:t>データ</a:t>
            </a:r>
          </a:p>
        </p:txBody>
      </p:sp>
      <p:sp>
        <p:nvSpPr>
          <p:cNvPr id="73" name="フローチャート: 磁気ディスク 72">
            <a:extLst>
              <a:ext uri="{FF2B5EF4-FFF2-40B4-BE49-F238E27FC236}">
                <a16:creationId xmlns:a16="http://schemas.microsoft.com/office/drawing/2014/main" id="{1BF6F51C-8ED8-7C7F-199A-BDE9C1864829}"/>
              </a:ext>
            </a:extLst>
          </p:cNvPr>
          <p:cNvSpPr/>
          <p:nvPr/>
        </p:nvSpPr>
        <p:spPr>
          <a:xfrm>
            <a:off x="1346104" y="5185909"/>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FFFF"/>
                </a:solidFill>
                <a:effectLst/>
                <a:uLnTx/>
                <a:uFillTx/>
                <a:latin typeface="Meiryo UI"/>
                <a:ea typeface="Meiryo UI"/>
                <a:cs typeface="+mn-cs"/>
              </a:rPr>
              <a:t>データ</a:t>
            </a:r>
          </a:p>
        </p:txBody>
      </p:sp>
      <p:sp>
        <p:nvSpPr>
          <p:cNvPr id="94" name="四角形: 角を丸くする 93">
            <a:extLst>
              <a:ext uri="{FF2B5EF4-FFF2-40B4-BE49-F238E27FC236}">
                <a16:creationId xmlns:a16="http://schemas.microsoft.com/office/drawing/2014/main" id="{25F66D85-CC85-5B68-4D16-A4CE083F8EA9}"/>
              </a:ext>
            </a:extLst>
          </p:cNvPr>
          <p:cNvSpPr/>
          <p:nvPr/>
        </p:nvSpPr>
        <p:spPr>
          <a:xfrm>
            <a:off x="7397014" y="3254479"/>
            <a:ext cx="4007586" cy="3179199"/>
          </a:xfrm>
          <a:prstGeom prst="roundRect">
            <a:avLst>
              <a:gd name="adj" fmla="val 469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14" name="正方形/長方形 31">
            <a:extLst>
              <a:ext uri="{FF2B5EF4-FFF2-40B4-BE49-F238E27FC236}">
                <a16:creationId xmlns:a16="http://schemas.microsoft.com/office/drawing/2014/main" id="{BE1A2C39-342B-6474-17CC-BAEB63FFCF20}"/>
              </a:ext>
            </a:extLst>
          </p:cNvPr>
          <p:cNvSpPr/>
          <p:nvPr/>
        </p:nvSpPr>
        <p:spPr>
          <a:xfrm>
            <a:off x="7868724" y="4606258"/>
            <a:ext cx="1594296" cy="1386043"/>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コネクタ</a:t>
            </a:r>
            <a:endParaRPr kumimoji="0" 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115" name="正方形/長方形 31">
            <a:extLst>
              <a:ext uri="{FF2B5EF4-FFF2-40B4-BE49-F238E27FC236}">
                <a16:creationId xmlns:a16="http://schemas.microsoft.com/office/drawing/2014/main" id="{6B1DC0DA-76FB-7728-400C-CF0D9F6006CC}"/>
              </a:ext>
            </a:extLst>
          </p:cNvPr>
          <p:cNvSpPr/>
          <p:nvPr/>
        </p:nvSpPr>
        <p:spPr>
          <a:xfrm>
            <a:off x="8107980" y="5025373"/>
            <a:ext cx="1202503" cy="318673"/>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認証・認可</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16" name="正方形/長方形 31">
            <a:extLst>
              <a:ext uri="{FF2B5EF4-FFF2-40B4-BE49-F238E27FC236}">
                <a16:creationId xmlns:a16="http://schemas.microsoft.com/office/drawing/2014/main" id="{53A5D95A-6214-0ECA-68CD-F371865DF492}"/>
              </a:ext>
            </a:extLst>
          </p:cNvPr>
          <p:cNvSpPr/>
          <p:nvPr/>
        </p:nvSpPr>
        <p:spPr>
          <a:xfrm>
            <a:off x="8107980" y="5481091"/>
            <a:ext cx="1202503" cy="277918"/>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データ取得</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13" name="矢印: 左右 112">
            <a:extLst>
              <a:ext uri="{FF2B5EF4-FFF2-40B4-BE49-F238E27FC236}">
                <a16:creationId xmlns:a16="http://schemas.microsoft.com/office/drawing/2014/main" id="{90D023A1-1A75-6F8D-FDBB-143788E18397}"/>
              </a:ext>
            </a:extLst>
          </p:cNvPr>
          <p:cNvSpPr/>
          <p:nvPr/>
        </p:nvSpPr>
        <p:spPr>
          <a:xfrm>
            <a:off x="4824804" y="4927172"/>
            <a:ext cx="3283176" cy="47394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1">
                <a:ln>
                  <a:noFill/>
                </a:ln>
                <a:solidFill>
                  <a:srgbClr val="FFFFFF"/>
                </a:solidFill>
                <a:effectLst/>
                <a:uLnTx/>
                <a:uFillTx/>
                <a:latin typeface="Meiryo UI"/>
                <a:ea typeface="Meiryo UI"/>
                <a:cs typeface="+mn-cs"/>
              </a:rPr>
              <a:t>②利用者の認証・認可</a:t>
            </a:r>
            <a:endParaRPr kumimoji="1" lang="en-US" altLang="ja-JP" sz="16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21" name="正方形/長方形 120">
            <a:extLst>
              <a:ext uri="{FF2B5EF4-FFF2-40B4-BE49-F238E27FC236}">
                <a16:creationId xmlns:a16="http://schemas.microsoft.com/office/drawing/2014/main" id="{618BB8EF-52C7-0029-7DB5-C87B9148759D}"/>
              </a:ext>
            </a:extLst>
          </p:cNvPr>
          <p:cNvSpPr/>
          <p:nvPr/>
        </p:nvSpPr>
        <p:spPr>
          <a:xfrm>
            <a:off x="3727108" y="1840350"/>
            <a:ext cx="5112092" cy="1131590"/>
          </a:xfrm>
          <a:prstGeom prst="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22" name="テキスト ボックス 121">
            <a:extLst>
              <a:ext uri="{FF2B5EF4-FFF2-40B4-BE49-F238E27FC236}">
                <a16:creationId xmlns:a16="http://schemas.microsoft.com/office/drawing/2014/main" id="{9502A646-DF1B-2664-6314-ED5343DC88BA}"/>
              </a:ext>
            </a:extLst>
          </p:cNvPr>
          <p:cNvSpPr txBox="1"/>
          <p:nvPr/>
        </p:nvSpPr>
        <p:spPr>
          <a:xfrm>
            <a:off x="3807671" y="1987169"/>
            <a:ext cx="13773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デジタル基盤</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123" name="正方形/長方形 31">
            <a:extLst>
              <a:ext uri="{FF2B5EF4-FFF2-40B4-BE49-F238E27FC236}">
                <a16:creationId xmlns:a16="http://schemas.microsoft.com/office/drawing/2014/main" id="{D352FF65-B0FB-5D9F-EC5A-E32A0DE1312D}"/>
              </a:ext>
            </a:extLst>
          </p:cNvPr>
          <p:cNvSpPr/>
          <p:nvPr/>
        </p:nvSpPr>
        <p:spPr>
          <a:xfrm>
            <a:off x="5521286" y="2309569"/>
            <a:ext cx="1202503"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データカタログ</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横断検索</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05" name="矢印: 左 104">
            <a:extLst>
              <a:ext uri="{FF2B5EF4-FFF2-40B4-BE49-F238E27FC236}">
                <a16:creationId xmlns:a16="http://schemas.microsoft.com/office/drawing/2014/main" id="{D81210D8-3009-3DE8-9AD0-B17D6B9E48C2}"/>
              </a:ext>
            </a:extLst>
          </p:cNvPr>
          <p:cNvSpPr/>
          <p:nvPr/>
        </p:nvSpPr>
        <p:spPr>
          <a:xfrm rot="1763469">
            <a:off x="6577775" y="2896426"/>
            <a:ext cx="1706668" cy="43462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FFFF"/>
                </a:solidFill>
                <a:effectLst/>
                <a:uLnTx/>
                <a:uFillTx/>
                <a:latin typeface="Meiryo UI"/>
                <a:ea typeface="Meiryo UI"/>
                <a:cs typeface="+mn-cs"/>
              </a:rPr>
              <a:t>①データを探す</a:t>
            </a:r>
          </a:p>
        </p:txBody>
      </p:sp>
      <p:sp>
        <p:nvSpPr>
          <p:cNvPr id="126" name="楕円 125">
            <a:extLst>
              <a:ext uri="{FF2B5EF4-FFF2-40B4-BE49-F238E27FC236}">
                <a16:creationId xmlns:a16="http://schemas.microsoft.com/office/drawing/2014/main" id="{88402F35-DC1E-3C8D-6CCB-7C236E9C62E9}"/>
              </a:ext>
            </a:extLst>
          </p:cNvPr>
          <p:cNvSpPr/>
          <p:nvPr/>
        </p:nvSpPr>
        <p:spPr>
          <a:xfrm>
            <a:off x="1104900" y="4660473"/>
            <a:ext cx="2075001" cy="11189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cxnSp>
        <p:nvCxnSpPr>
          <p:cNvPr id="127" name="直線コネクタ 126">
            <a:extLst>
              <a:ext uri="{FF2B5EF4-FFF2-40B4-BE49-F238E27FC236}">
                <a16:creationId xmlns:a16="http://schemas.microsoft.com/office/drawing/2014/main" id="{F83D5D95-2B35-30E7-E17F-CB1D7487E8D2}"/>
              </a:ext>
            </a:extLst>
          </p:cNvPr>
          <p:cNvCxnSpPr>
            <a:cxnSpLocks/>
            <a:stCxn id="47" idx="1"/>
            <a:endCxn id="126" idx="5"/>
          </p:cNvCxnSpPr>
          <p:nvPr/>
        </p:nvCxnSpPr>
        <p:spPr>
          <a:xfrm flipH="1" flipV="1">
            <a:off x="2876024" y="5615586"/>
            <a:ext cx="746278" cy="174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3" name="正方形/長方形 31">
            <a:extLst>
              <a:ext uri="{FF2B5EF4-FFF2-40B4-BE49-F238E27FC236}">
                <a16:creationId xmlns:a16="http://schemas.microsoft.com/office/drawing/2014/main" id="{6D7AA117-ED7C-95DE-8BD1-AED8E4B78EF3}"/>
              </a:ext>
            </a:extLst>
          </p:cNvPr>
          <p:cNvSpPr/>
          <p:nvPr/>
        </p:nvSpPr>
        <p:spPr>
          <a:xfrm>
            <a:off x="9835647" y="4775517"/>
            <a:ext cx="1416038"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アプリケーション</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で利用</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34" name="正方形/長方形 31">
            <a:extLst>
              <a:ext uri="{FF2B5EF4-FFF2-40B4-BE49-F238E27FC236}">
                <a16:creationId xmlns:a16="http://schemas.microsoft.com/office/drawing/2014/main" id="{4F4708AE-D968-5D5D-EA6D-CFA5F68295CA}"/>
              </a:ext>
            </a:extLst>
          </p:cNvPr>
          <p:cNvSpPr/>
          <p:nvPr/>
        </p:nvSpPr>
        <p:spPr>
          <a:xfrm>
            <a:off x="9864976" y="5474291"/>
            <a:ext cx="1416038"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データ分析</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で利用</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135" name="直線コネクタ 134">
            <a:extLst>
              <a:ext uri="{FF2B5EF4-FFF2-40B4-BE49-F238E27FC236}">
                <a16:creationId xmlns:a16="http://schemas.microsoft.com/office/drawing/2014/main" id="{E1F81B03-C588-E1AA-BDA2-805EF2E81B97}"/>
              </a:ext>
            </a:extLst>
          </p:cNvPr>
          <p:cNvCxnSpPr>
            <a:cxnSpLocks/>
            <a:stCxn id="133" idx="1"/>
            <a:endCxn id="116" idx="3"/>
          </p:cNvCxnSpPr>
          <p:nvPr/>
        </p:nvCxnSpPr>
        <p:spPr>
          <a:xfrm flipH="1">
            <a:off x="9310483" y="5026827"/>
            <a:ext cx="525164" cy="5932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D2D54924-7E73-FF2A-2072-F80AE09C414A}"/>
              </a:ext>
            </a:extLst>
          </p:cNvPr>
          <p:cNvCxnSpPr>
            <a:cxnSpLocks/>
            <a:stCxn id="134" idx="1"/>
            <a:endCxn id="116" idx="3"/>
          </p:cNvCxnSpPr>
          <p:nvPr/>
        </p:nvCxnSpPr>
        <p:spPr>
          <a:xfrm flipH="1" flipV="1">
            <a:off x="9310483" y="5620050"/>
            <a:ext cx="554493" cy="10555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2" name="テキスト ボックス 141">
            <a:extLst>
              <a:ext uri="{FF2B5EF4-FFF2-40B4-BE49-F238E27FC236}">
                <a16:creationId xmlns:a16="http://schemas.microsoft.com/office/drawing/2014/main" id="{FABF52E0-10A8-65E4-6613-ABC4CF58CCD2}"/>
              </a:ext>
            </a:extLst>
          </p:cNvPr>
          <p:cNvSpPr txBox="1"/>
          <p:nvPr/>
        </p:nvSpPr>
        <p:spPr>
          <a:xfrm>
            <a:off x="2252521" y="3589606"/>
            <a:ext cx="11063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カタログサイト</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の公開</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p:txBody>
      </p:sp>
      <p:sp>
        <p:nvSpPr>
          <p:cNvPr id="153" name="フリーフォーム: 図形 152">
            <a:extLst>
              <a:ext uri="{FF2B5EF4-FFF2-40B4-BE49-F238E27FC236}">
                <a16:creationId xmlns:a16="http://schemas.microsoft.com/office/drawing/2014/main" id="{26AC981A-4370-44E5-BC83-2C8A5AD1D3A3}"/>
              </a:ext>
            </a:extLst>
          </p:cNvPr>
          <p:cNvSpPr/>
          <p:nvPr/>
        </p:nvSpPr>
        <p:spPr>
          <a:xfrm>
            <a:off x="10177342" y="2088464"/>
            <a:ext cx="1663066"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sz="1800" b="1" i="0" u="none" strike="noStrike" kern="1200" cap="none" spc="0" normalizeH="0" baseline="0" noProof="1">
                <a:ln>
                  <a:noFill/>
                </a:ln>
                <a:solidFill>
                  <a:srgbClr val="FFFFFF"/>
                </a:solidFill>
                <a:effectLst/>
                <a:uLnTx/>
                <a:uFillTx/>
                <a:latin typeface="Meiryo UI"/>
                <a:ea typeface="Meiryo UI"/>
                <a:cs typeface="+mn-cs"/>
              </a:rPr>
              <a:t>公平性</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誰でも利用できる</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54" name="フリーフォーム: 図形 153">
            <a:extLst>
              <a:ext uri="{FF2B5EF4-FFF2-40B4-BE49-F238E27FC236}">
                <a16:creationId xmlns:a16="http://schemas.microsoft.com/office/drawing/2014/main" id="{8CA6FF97-B9DB-FF4D-FDB2-FE51968A00A9}"/>
              </a:ext>
            </a:extLst>
          </p:cNvPr>
          <p:cNvSpPr/>
          <p:nvPr/>
        </p:nvSpPr>
        <p:spPr>
          <a:xfrm>
            <a:off x="5526499" y="4425881"/>
            <a:ext cx="1663066"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altLang="ja-JP" sz="1800" b="1" i="0" u="none" strike="noStrike" kern="1200" cap="none" spc="0" normalizeH="0" baseline="0" noProof="1">
                <a:ln>
                  <a:noFill/>
                </a:ln>
                <a:solidFill>
                  <a:srgbClr val="FFFFFF"/>
                </a:solidFill>
                <a:effectLst/>
                <a:uLnTx/>
                <a:uFillTx/>
                <a:latin typeface="Meiryo UI"/>
                <a:ea typeface="Meiryo UI"/>
                <a:cs typeface="+mn-cs"/>
              </a:rPr>
              <a:t>トラスト</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相手の信頼性の確保</a:t>
            </a:r>
          </a:p>
        </p:txBody>
      </p:sp>
      <p:sp>
        <p:nvSpPr>
          <p:cNvPr id="155" name="フリーフォーム: 図形 154">
            <a:extLst>
              <a:ext uri="{FF2B5EF4-FFF2-40B4-BE49-F238E27FC236}">
                <a16:creationId xmlns:a16="http://schemas.microsoft.com/office/drawing/2014/main" id="{F2B73D98-AC2A-FCC0-B686-8225D78104B0}"/>
              </a:ext>
            </a:extLst>
          </p:cNvPr>
          <p:cNvSpPr/>
          <p:nvPr/>
        </p:nvSpPr>
        <p:spPr>
          <a:xfrm>
            <a:off x="605753" y="1886049"/>
            <a:ext cx="1663066" cy="805124"/>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1">
                <a:ln>
                  <a:noFill/>
                </a:ln>
                <a:solidFill>
                  <a:srgbClr val="FFFFFF"/>
                </a:solidFill>
                <a:effectLst/>
                <a:uLnTx/>
                <a:uFillTx/>
                <a:latin typeface="Meiryo UI"/>
                <a:ea typeface="Meiryo UI"/>
                <a:cs typeface="+mn-cs"/>
              </a:rPr>
              <a:t>データ</a:t>
            </a:r>
            <a:r>
              <a:rPr kumimoji="1" lang="en-US" sz="1800" b="1" i="0" u="none" strike="noStrike" kern="1200" cap="none" spc="0" normalizeH="0" baseline="0" noProof="1">
                <a:ln>
                  <a:noFill/>
                </a:ln>
                <a:solidFill>
                  <a:srgbClr val="FFFFFF"/>
                </a:solidFill>
                <a:effectLst/>
                <a:uLnTx/>
                <a:uFillTx/>
                <a:latin typeface="Meiryo UI"/>
                <a:ea typeface="Meiryo UI"/>
                <a:cs typeface="+mn-cs"/>
              </a:rPr>
              <a:t>主権</a:t>
            </a:r>
          </a:p>
          <a:p>
            <a:pPr marL="0" marR="0" lvl="0" indent="0" algn="ctr" defTabSz="444500" rtl="0" eaLnBrk="1" fontAlgn="auto" latinLnBrk="0" hangingPunct="1">
              <a:lnSpc>
                <a:spcPct val="90000"/>
              </a:lnSpc>
              <a:spcBef>
                <a:spcPct val="0"/>
              </a:spcBef>
              <a:spcAft>
                <a:spcPct val="35000"/>
              </a:spcAft>
              <a:buClrTx/>
              <a:buSzTx/>
              <a:buFontTx/>
              <a:buNone/>
              <a:tabLst/>
              <a:defRPr/>
            </a:pPr>
            <a:r>
              <a:rPr lang="en-US" altLang="ja-JP" sz="1000" b="1" noProof="1">
                <a:solidFill>
                  <a:srgbClr val="FFFFFF"/>
                </a:solidFill>
                <a:latin typeface="Meiryo UI"/>
                <a:ea typeface="Meiryo UI"/>
              </a:rPr>
              <a:t>(</a:t>
            </a:r>
            <a:r>
              <a:rPr lang="ja-JP" altLang="en-US" sz="1000" b="1" noProof="1">
                <a:solidFill>
                  <a:srgbClr val="FFFFFF"/>
                </a:solidFill>
                <a:latin typeface="Meiryo UI"/>
                <a:ea typeface="Meiryo UI"/>
              </a:rPr>
              <a:t>データソブリン</a:t>
            </a:r>
            <a:r>
              <a:rPr lang="en-US" altLang="ja-JP" sz="1000" b="1" noProof="1">
                <a:solidFill>
                  <a:srgbClr val="FFFFFF"/>
                </a:solidFill>
                <a:latin typeface="Meiryo UI"/>
                <a:ea typeface="Meiryo UI"/>
              </a:rPr>
              <a:t>)</a:t>
            </a:r>
            <a:endParaRPr kumimoji="1" lang="en-US" sz="1000" b="1" i="0" u="none" strike="noStrike" kern="1200" cap="none" spc="0" normalizeH="0" baseline="0" noProof="1">
              <a:ln>
                <a:noFill/>
              </a:ln>
              <a:solidFill>
                <a:srgbClr val="FFFFFF"/>
              </a:solidFill>
              <a:effectLst/>
              <a:uLnTx/>
              <a:uFillTx/>
              <a:latin typeface="Meiryo UI"/>
              <a:ea typeface="Meiryo UI"/>
              <a:cs typeface="+mn-cs"/>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データの権利</a:t>
            </a:r>
            <a:endParaRPr kumimoji="1" lang="en-US"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56" name="フリーフォーム: 図形 155">
            <a:extLst>
              <a:ext uri="{FF2B5EF4-FFF2-40B4-BE49-F238E27FC236}">
                <a16:creationId xmlns:a16="http://schemas.microsoft.com/office/drawing/2014/main" id="{44464948-1C65-E9DE-910C-F9EE47211261}"/>
              </a:ext>
            </a:extLst>
          </p:cNvPr>
          <p:cNvSpPr/>
          <p:nvPr/>
        </p:nvSpPr>
        <p:spPr>
          <a:xfrm>
            <a:off x="5536396" y="5813055"/>
            <a:ext cx="1663066" cy="779526"/>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sz="1800" b="1" i="0" u="none" strike="noStrike" kern="1200" cap="none" spc="0" normalizeH="0" baseline="0" noProof="1">
                <a:ln>
                  <a:noFill/>
                </a:ln>
                <a:solidFill>
                  <a:srgbClr val="FFFFFF"/>
                </a:solidFill>
                <a:effectLst/>
                <a:uLnTx/>
                <a:uFillTx/>
                <a:latin typeface="Meiryo UI"/>
                <a:ea typeface="Meiryo UI"/>
                <a:cs typeface="+mn-cs"/>
              </a:rPr>
              <a:t>相互運用性</a:t>
            </a:r>
          </a:p>
          <a:p>
            <a:pPr marL="0" marR="0" lvl="0" indent="0" algn="ctr" defTabSz="444500" rtl="0" eaLnBrk="1" fontAlgn="auto" latinLnBrk="0" hangingPunct="1">
              <a:lnSpc>
                <a:spcPct val="90000"/>
              </a:lnSpc>
              <a:spcBef>
                <a:spcPct val="0"/>
              </a:spcBef>
              <a:spcAft>
                <a:spcPct val="35000"/>
              </a:spcAft>
              <a:buClrTx/>
              <a:buSzTx/>
              <a:buFontTx/>
              <a:buNone/>
              <a:tabLst/>
              <a:defRPr/>
            </a:pPr>
            <a:r>
              <a:rPr lang="en-US" altLang="ja-JP" sz="1000" b="1" noProof="1">
                <a:solidFill>
                  <a:srgbClr val="FFFFFF"/>
                </a:solidFill>
                <a:latin typeface="Meiryo UI"/>
                <a:ea typeface="Meiryo UI"/>
              </a:rPr>
              <a:t>(</a:t>
            </a:r>
            <a:r>
              <a:rPr lang="ja-JP" altLang="en-US" sz="1000" b="1" noProof="1">
                <a:solidFill>
                  <a:srgbClr val="FFFFFF"/>
                </a:solidFill>
                <a:latin typeface="Meiryo UI"/>
                <a:ea typeface="Meiryo UI"/>
              </a:rPr>
              <a:t>インターオペラビリティ</a:t>
            </a:r>
            <a:r>
              <a:rPr lang="en-US" altLang="ja-JP" sz="1000" b="1" noProof="1">
                <a:solidFill>
                  <a:srgbClr val="FFFFFF"/>
                </a:solidFill>
                <a:latin typeface="Meiryo UI"/>
                <a:ea typeface="Meiryo UI"/>
              </a:rPr>
              <a:t>)</a:t>
            </a:r>
            <a:endParaRPr kumimoji="1" lang="en-US" sz="1000" b="1" i="0" u="none" strike="noStrike" kern="1200" cap="none" spc="0" normalizeH="0" baseline="0" noProof="1">
              <a:ln>
                <a:noFill/>
              </a:ln>
              <a:solidFill>
                <a:srgbClr val="FFFFFF"/>
              </a:solidFill>
              <a:effectLst/>
              <a:uLnTx/>
              <a:uFillTx/>
              <a:latin typeface="Meiryo UI"/>
              <a:ea typeface="Meiryo UI"/>
              <a:cs typeface="+mn-cs"/>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100" b="0" i="0" u="none" strike="noStrike" kern="1200" cap="none" spc="0" normalizeH="0" baseline="0" noProof="1">
                <a:ln>
                  <a:noFill/>
                </a:ln>
                <a:solidFill>
                  <a:srgbClr val="FFFFFF"/>
                </a:solidFill>
                <a:effectLst/>
                <a:uLnTx/>
                <a:uFillTx/>
                <a:latin typeface="Meiryo UI"/>
                <a:ea typeface="Meiryo UI"/>
                <a:cs typeface="+mn-cs"/>
              </a:rPr>
              <a:t>異なる相手でも交換可能</a:t>
            </a:r>
            <a:endParaRPr kumimoji="1" lang="en-US" sz="11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57" name="フリーフォーム: 図形 156">
            <a:extLst>
              <a:ext uri="{FF2B5EF4-FFF2-40B4-BE49-F238E27FC236}">
                <a16:creationId xmlns:a16="http://schemas.microsoft.com/office/drawing/2014/main" id="{FFF4A87E-87E8-63E1-AD8F-34DE5B80DC6C}"/>
              </a:ext>
            </a:extLst>
          </p:cNvPr>
          <p:cNvSpPr/>
          <p:nvPr/>
        </p:nvSpPr>
        <p:spPr>
          <a:xfrm>
            <a:off x="1059333" y="4204792"/>
            <a:ext cx="2206555"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sz="1800" b="1" i="0" u="none" strike="noStrike" kern="1200" cap="none" spc="0" normalizeH="0" baseline="0" noProof="1">
                <a:ln>
                  <a:noFill/>
                </a:ln>
                <a:solidFill>
                  <a:srgbClr val="FFFFFF"/>
                </a:solidFill>
                <a:effectLst/>
                <a:uLnTx/>
                <a:uFillTx/>
                <a:latin typeface="Meiryo UI"/>
                <a:ea typeface="Meiryo UI"/>
                <a:cs typeface="+mn-cs"/>
              </a:rPr>
              <a:t>分散サービスとデータ</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各データは提供元で保持</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58" name="フリーフォーム: 図形 157">
            <a:extLst>
              <a:ext uri="{FF2B5EF4-FFF2-40B4-BE49-F238E27FC236}">
                <a16:creationId xmlns:a16="http://schemas.microsoft.com/office/drawing/2014/main" id="{87C9EF88-0868-CE5F-E9A7-CC5772985E47}"/>
              </a:ext>
            </a:extLst>
          </p:cNvPr>
          <p:cNvSpPr/>
          <p:nvPr/>
        </p:nvSpPr>
        <p:spPr>
          <a:xfrm>
            <a:off x="7786507" y="2587666"/>
            <a:ext cx="2367089"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sz="1800" b="1" i="0" u="none" strike="noStrike" kern="1200" cap="none" spc="0" normalizeH="0" baseline="0" noProof="1">
                <a:ln>
                  <a:noFill/>
                </a:ln>
                <a:solidFill>
                  <a:srgbClr val="FFFFFF"/>
                </a:solidFill>
                <a:effectLst/>
                <a:uLnTx/>
                <a:uFillTx/>
                <a:latin typeface="Meiryo UI"/>
                <a:ea typeface="Meiryo UI"/>
                <a:cs typeface="+mn-cs"/>
              </a:rPr>
              <a:t>ビルディングブロック</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共通サービス・ツール　共通機能</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59" name="フリーフォーム: 図形 158">
            <a:extLst>
              <a:ext uri="{FF2B5EF4-FFF2-40B4-BE49-F238E27FC236}">
                <a16:creationId xmlns:a16="http://schemas.microsoft.com/office/drawing/2014/main" id="{1F76EE59-5C6E-C004-E9FC-7D189E2FE99F}"/>
              </a:ext>
            </a:extLst>
          </p:cNvPr>
          <p:cNvSpPr/>
          <p:nvPr/>
        </p:nvSpPr>
        <p:spPr>
          <a:xfrm>
            <a:off x="9779448" y="4156472"/>
            <a:ext cx="1663066"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altLang="ja-JP" sz="1800" b="1" i="0" u="none" strike="noStrike" kern="1200" cap="none" spc="0" normalizeH="0" baseline="0" noProof="1">
                <a:ln>
                  <a:noFill/>
                </a:ln>
                <a:solidFill>
                  <a:srgbClr val="FFFFFF"/>
                </a:solidFill>
                <a:effectLst/>
                <a:uLnTx/>
                <a:uFillTx/>
                <a:latin typeface="Meiryo UI"/>
                <a:ea typeface="Meiryo UI"/>
                <a:cs typeface="+mn-cs"/>
              </a:rPr>
              <a:t>機械加工可能</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コンピュータで利用可能</a:t>
            </a:r>
            <a:endParaRPr kumimoji="1" lang="en-US" altLang="ja-JP"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2" name="テキスト ボックス 1">
            <a:extLst>
              <a:ext uri="{FF2B5EF4-FFF2-40B4-BE49-F238E27FC236}">
                <a16:creationId xmlns:a16="http://schemas.microsoft.com/office/drawing/2014/main" id="{FA67302B-9C83-CB70-71A5-52CCF45BBFD6}"/>
              </a:ext>
            </a:extLst>
          </p:cNvPr>
          <p:cNvSpPr txBox="1"/>
          <p:nvPr/>
        </p:nvSpPr>
        <p:spPr>
          <a:xfrm>
            <a:off x="7007032" y="2076547"/>
            <a:ext cx="1800493"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共通利用される</a:t>
            </a:r>
            <a:endParaRPr kumimoji="0" lang="en-US" altLang="ja-JP"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ツール・サービス群</a:t>
            </a:r>
            <a:endParaRPr kumimoji="0" lang="en-US" altLang="ja-JP"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3" name="テキスト ボックス 2">
            <a:extLst>
              <a:ext uri="{FF2B5EF4-FFF2-40B4-BE49-F238E27FC236}">
                <a16:creationId xmlns:a16="http://schemas.microsoft.com/office/drawing/2014/main" id="{4627F547-02F7-57FD-EFA7-C13BB0AC0F8E}"/>
              </a:ext>
            </a:extLst>
          </p:cNvPr>
          <p:cNvSpPr txBox="1"/>
          <p:nvPr/>
        </p:nvSpPr>
        <p:spPr>
          <a:xfrm>
            <a:off x="959345" y="5834355"/>
            <a:ext cx="186461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A</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業界データスペース</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A9895B8D-6887-C20D-E521-79C4A9E55E79}"/>
              </a:ext>
            </a:extLst>
          </p:cNvPr>
          <p:cNvSpPr txBox="1"/>
          <p:nvPr/>
        </p:nvSpPr>
        <p:spPr>
          <a:xfrm>
            <a:off x="722045" y="6125934"/>
            <a:ext cx="18630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B</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業界データスペース</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6" name="テキスト ボックス 5">
            <a:extLst>
              <a:ext uri="{FF2B5EF4-FFF2-40B4-BE49-F238E27FC236}">
                <a16:creationId xmlns:a16="http://schemas.microsoft.com/office/drawing/2014/main" id="{85AE6071-AC86-1060-F877-E5EADD2A5C38}"/>
              </a:ext>
            </a:extLst>
          </p:cNvPr>
          <p:cNvSpPr txBox="1"/>
          <p:nvPr/>
        </p:nvSpPr>
        <p:spPr>
          <a:xfrm>
            <a:off x="491657" y="6418156"/>
            <a:ext cx="18630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C</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業界データスペース</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7" name="テキスト ボックス 6">
            <a:extLst>
              <a:ext uri="{FF2B5EF4-FFF2-40B4-BE49-F238E27FC236}">
                <a16:creationId xmlns:a16="http://schemas.microsoft.com/office/drawing/2014/main" id="{D8FE5DAB-0928-05EC-96A4-85C765BAA9FA}"/>
              </a:ext>
            </a:extLst>
          </p:cNvPr>
          <p:cNvSpPr txBox="1"/>
          <p:nvPr/>
        </p:nvSpPr>
        <p:spPr>
          <a:xfrm>
            <a:off x="7489198" y="6101055"/>
            <a:ext cx="73289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X</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8" name="正方形/長方形 31">
            <a:extLst>
              <a:ext uri="{FF2B5EF4-FFF2-40B4-BE49-F238E27FC236}">
                <a16:creationId xmlns:a16="http://schemas.microsoft.com/office/drawing/2014/main" id="{5E6B03EB-8F2E-FF62-6538-40338D6A956B}"/>
              </a:ext>
            </a:extLst>
          </p:cNvPr>
          <p:cNvSpPr/>
          <p:nvPr/>
        </p:nvSpPr>
        <p:spPr>
          <a:xfrm>
            <a:off x="3781605" y="4257505"/>
            <a:ext cx="1202503" cy="223617"/>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契約</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9" name="正方形/長方形 31">
            <a:extLst>
              <a:ext uri="{FF2B5EF4-FFF2-40B4-BE49-F238E27FC236}">
                <a16:creationId xmlns:a16="http://schemas.microsoft.com/office/drawing/2014/main" id="{BE1513D7-632D-A346-8646-F508BD714EBE}"/>
              </a:ext>
            </a:extLst>
          </p:cNvPr>
          <p:cNvSpPr/>
          <p:nvPr/>
        </p:nvSpPr>
        <p:spPr>
          <a:xfrm>
            <a:off x="7605022" y="4257562"/>
            <a:ext cx="1202503" cy="223617"/>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契約</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11" name="直線コネクタ 10">
            <a:extLst>
              <a:ext uri="{FF2B5EF4-FFF2-40B4-BE49-F238E27FC236}">
                <a16:creationId xmlns:a16="http://schemas.microsoft.com/office/drawing/2014/main" id="{6DA0B25C-6341-385A-681B-CFDD8EA3F717}"/>
              </a:ext>
            </a:extLst>
          </p:cNvPr>
          <p:cNvCxnSpPr>
            <a:cxnSpLocks/>
            <a:stCxn id="8" idx="3"/>
            <a:endCxn id="9" idx="1"/>
          </p:cNvCxnSpPr>
          <p:nvPr/>
        </p:nvCxnSpPr>
        <p:spPr>
          <a:xfrm>
            <a:off x="4984108" y="4369314"/>
            <a:ext cx="2620914" cy="5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グラフィックス 12" descr="開いた本 枠線">
            <a:extLst>
              <a:ext uri="{FF2B5EF4-FFF2-40B4-BE49-F238E27FC236}">
                <a16:creationId xmlns:a16="http://schemas.microsoft.com/office/drawing/2014/main" id="{A240FBFC-BC29-5530-8160-D675856EF9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32470" y="1845919"/>
            <a:ext cx="527063" cy="527063"/>
          </a:xfrm>
          <a:prstGeom prst="rect">
            <a:avLst/>
          </a:prstGeom>
        </p:spPr>
      </p:pic>
      <p:pic>
        <p:nvPicPr>
          <p:cNvPr id="14" name="グラフィックス 13" descr="開いた本 枠線">
            <a:extLst>
              <a:ext uri="{FF2B5EF4-FFF2-40B4-BE49-F238E27FC236}">
                <a16:creationId xmlns:a16="http://schemas.microsoft.com/office/drawing/2014/main" id="{595AE3DB-F7D8-B2E8-A229-B881A4418B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4488" y="3624166"/>
            <a:ext cx="527063" cy="527063"/>
          </a:xfrm>
          <a:prstGeom prst="rect">
            <a:avLst/>
          </a:prstGeom>
        </p:spPr>
      </p:pic>
      <p:sp>
        <p:nvSpPr>
          <p:cNvPr id="12" name="スライド番号プレースホルダー 3">
            <a:extLst>
              <a:ext uri="{FF2B5EF4-FFF2-40B4-BE49-F238E27FC236}">
                <a16:creationId xmlns:a16="http://schemas.microsoft.com/office/drawing/2014/main" id="{D86ED944-76B2-6EB5-E762-70DFC1AA4382}"/>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10" name="テキスト ボックス 9">
            <a:extLst>
              <a:ext uri="{FF2B5EF4-FFF2-40B4-BE49-F238E27FC236}">
                <a16:creationId xmlns:a16="http://schemas.microsoft.com/office/drawing/2014/main" id="{9509CDCA-C6C9-C494-08CE-609C48618643}"/>
              </a:ext>
            </a:extLst>
          </p:cNvPr>
          <p:cNvSpPr txBox="1"/>
          <p:nvPr/>
        </p:nvSpPr>
        <p:spPr>
          <a:xfrm>
            <a:off x="332302" y="1053863"/>
            <a:ext cx="9026830" cy="830997"/>
          </a:xfrm>
          <a:prstGeom prst="rect">
            <a:avLst/>
          </a:prstGeom>
          <a:noFill/>
        </p:spPr>
        <p:txBody>
          <a:bodyPr wrap="none" rtlCol="0">
            <a:spAutoFit/>
          </a:bodyPr>
          <a:lstStyle/>
          <a:p>
            <a:pPr>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lang="ja-JP" altLang="en-US" sz="2400" noProof="1">
                <a:solidFill>
                  <a:prstClr val="black"/>
                </a:solidFill>
              </a:rPr>
              <a:t>「相互運用性」や</a:t>
            </a:r>
            <a:r>
              <a:rPr lang="ja-JP" altLang="en-US" sz="2400" dirty="0">
                <a:solidFill>
                  <a:srgbClr val="222222"/>
                </a:solidFill>
                <a:latin typeface="Meiryo UI"/>
                <a:ea typeface="Meiryo UI"/>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データ主権」がデータスペースの特徴の中で特に重要</a:t>
            </a:r>
            <a:endParaRPr kumimoji="1" lang="ja-JP" altLang="en-US" sz="2400" dirty="0">
              <a:solidFill>
                <a:schemeClr val="tx1"/>
              </a:solidFill>
            </a:endParaRPr>
          </a:p>
          <a:p>
            <a:pPr lvl="0">
              <a:defRPr/>
            </a:pPr>
            <a:endParaRPr kumimoji="1" lang="en-US" altLang="ja-JP" sz="2400" b="0" i="0" u="none" strike="noStrike" kern="1200" cap="none" spc="0" normalizeH="0" baseline="0" noProof="1">
              <a:ln>
                <a:noFill/>
              </a:ln>
              <a:solidFill>
                <a:prstClr val="black"/>
              </a:solidFill>
              <a:effectLst/>
              <a:uLnTx/>
              <a:uFillTx/>
              <a:latin typeface="Meiryo UI"/>
              <a:ea typeface="Meiryo UI"/>
              <a:cs typeface="+mn-cs"/>
            </a:endParaRPr>
          </a:p>
        </p:txBody>
      </p:sp>
      <p:sp>
        <p:nvSpPr>
          <p:cNvPr id="15" name="矢印: 左 14">
            <a:extLst>
              <a:ext uri="{FF2B5EF4-FFF2-40B4-BE49-F238E27FC236}">
                <a16:creationId xmlns:a16="http://schemas.microsoft.com/office/drawing/2014/main" id="{F36C0B90-1217-6AC7-8750-FFB32EBA07D8}"/>
              </a:ext>
            </a:extLst>
          </p:cNvPr>
          <p:cNvSpPr/>
          <p:nvPr/>
        </p:nvSpPr>
        <p:spPr>
          <a:xfrm rot="19185772">
            <a:off x="4239460" y="2885464"/>
            <a:ext cx="1489297" cy="43462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FFFF"/>
                </a:solidFill>
                <a:effectLst/>
                <a:uLnTx/>
                <a:uFillTx/>
                <a:latin typeface="Meiryo UI"/>
                <a:ea typeface="Meiryo UI"/>
                <a:cs typeface="+mn-cs"/>
              </a:rPr>
              <a:t>①対象データ検索</a:t>
            </a:r>
          </a:p>
        </p:txBody>
      </p:sp>
      <p:sp>
        <p:nvSpPr>
          <p:cNvPr id="17" name="矢印: 右 16">
            <a:extLst>
              <a:ext uri="{FF2B5EF4-FFF2-40B4-BE49-F238E27FC236}">
                <a16:creationId xmlns:a16="http://schemas.microsoft.com/office/drawing/2014/main" id="{A492B9AD-8D1D-5358-66BF-65C0FC1A3AAB}"/>
              </a:ext>
            </a:extLst>
          </p:cNvPr>
          <p:cNvSpPr/>
          <p:nvPr/>
        </p:nvSpPr>
        <p:spPr>
          <a:xfrm>
            <a:off x="4923565" y="5418899"/>
            <a:ext cx="3099504" cy="4536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1">
                <a:ln>
                  <a:noFill/>
                </a:ln>
                <a:solidFill>
                  <a:srgbClr val="FFFFFF"/>
                </a:solidFill>
                <a:effectLst/>
                <a:uLnTx/>
                <a:uFillTx/>
                <a:latin typeface="Meiryo UI"/>
                <a:ea typeface="Meiryo UI"/>
                <a:cs typeface="+mn-cs"/>
              </a:rPr>
              <a:t>③データ転送</a:t>
            </a:r>
            <a:r>
              <a:rPr kumimoji="1" lang="en-US" altLang="ja-JP" sz="1600" b="0" i="0" u="none" strike="noStrike" kern="1200" cap="none" spc="0" normalizeH="0" baseline="0" noProof="1">
                <a:ln>
                  <a:noFill/>
                </a:ln>
                <a:solidFill>
                  <a:srgbClr val="FFFFFF"/>
                </a:solidFill>
                <a:effectLst/>
                <a:uLnTx/>
                <a:uFillTx/>
                <a:latin typeface="Meiryo UI"/>
                <a:ea typeface="Meiryo UI"/>
                <a:cs typeface="+mn-cs"/>
              </a:rPr>
              <a:t>/</a:t>
            </a:r>
            <a:r>
              <a:rPr kumimoji="1" lang="ja-JP" altLang="en-US" sz="1600" b="0" i="0" u="none" strike="noStrike" kern="1200" cap="none" spc="0" normalizeH="0" baseline="0" noProof="1">
                <a:ln>
                  <a:noFill/>
                </a:ln>
                <a:solidFill>
                  <a:srgbClr val="FFFFFF"/>
                </a:solidFill>
                <a:effectLst/>
                <a:uLnTx/>
                <a:uFillTx/>
                <a:latin typeface="Meiryo UI"/>
                <a:ea typeface="Meiryo UI"/>
                <a:cs typeface="+mn-cs"/>
              </a:rPr>
              <a:t>アクセス</a:t>
            </a:r>
            <a:endParaRPr kumimoji="1" lang="en-US" altLang="ja-JP" sz="1600" b="0" i="0" u="none" strike="noStrike" kern="1200" cap="none" spc="0" normalizeH="0" baseline="0" noProof="1">
              <a:ln>
                <a:noFill/>
              </a:ln>
              <a:solidFill>
                <a:srgbClr val="FFFFFF"/>
              </a:solidFill>
              <a:effectLst/>
              <a:uLnTx/>
              <a:uFillTx/>
              <a:latin typeface="Meiryo UI"/>
              <a:ea typeface="Meiryo UI"/>
              <a:cs typeface="+mn-cs"/>
            </a:endParaRPr>
          </a:p>
        </p:txBody>
      </p:sp>
      <p:pic>
        <p:nvPicPr>
          <p:cNvPr id="18" name="グラフィックス 17" descr="オフィス ワーカー (女性) 単色塗りつぶし">
            <a:extLst>
              <a:ext uri="{FF2B5EF4-FFF2-40B4-BE49-F238E27FC236}">
                <a16:creationId xmlns:a16="http://schemas.microsoft.com/office/drawing/2014/main" id="{3DE4A88D-3AF9-F3D1-A54D-A0D381BE25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43666" y="3065570"/>
            <a:ext cx="914400" cy="914400"/>
          </a:xfrm>
          <a:prstGeom prst="rect">
            <a:avLst/>
          </a:prstGeom>
        </p:spPr>
      </p:pic>
      <p:sp>
        <p:nvSpPr>
          <p:cNvPr id="19" name="テキスト ボックス 18">
            <a:extLst>
              <a:ext uri="{FF2B5EF4-FFF2-40B4-BE49-F238E27FC236}">
                <a16:creationId xmlns:a16="http://schemas.microsoft.com/office/drawing/2014/main" id="{2F97D737-16EF-85B7-A4FB-0D9D21478BBE}"/>
              </a:ext>
            </a:extLst>
          </p:cNvPr>
          <p:cNvSpPr txBox="1"/>
          <p:nvPr/>
        </p:nvSpPr>
        <p:spPr>
          <a:xfrm>
            <a:off x="332301" y="1411543"/>
            <a:ext cx="118596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■データスペースの</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連携は</a:t>
            </a:r>
            <a:r>
              <a:rPr lang="ja-JP" altLang="en-US" sz="2400" noProof="1">
                <a:solidFill>
                  <a:prstClr val="black"/>
                </a:solidFill>
                <a:latin typeface="Meiryo UI"/>
                <a:ea typeface="Meiryo UI"/>
              </a:rPr>
              <a:t>主に</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3</a:t>
            </a:r>
            <a:r>
              <a:rPr lang="ja-JP" altLang="en-US" sz="2400" noProof="1">
                <a:solidFill>
                  <a:prstClr val="black"/>
                </a:solidFill>
                <a:latin typeface="Meiryo UI"/>
                <a:ea typeface="Meiryo UI"/>
              </a:rPr>
              <a:t>ステップ </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①データを探す　②認証・認可　③データ転送</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アクセス　</a:t>
            </a:r>
            <a:endParaRPr kumimoji="1" lang="en-US" altLang="ja-JP" sz="2400" b="0" i="0" u="none" strike="noStrike" kern="1200" cap="none" spc="0" normalizeH="0" baseline="0" noProof="1">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29336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3825" y="225470"/>
            <a:ext cx="10467054" cy="676276"/>
          </a:xfrm>
        </p:spPr>
        <p:txBody>
          <a:bodyPr>
            <a:normAutofit/>
          </a:bodyPr>
          <a:lstStyle/>
          <a:p>
            <a:r>
              <a:rPr lang="ja-JP" altLang="en-US" dirty="0"/>
              <a:t>データ連携を実現する「コネクタ」</a:t>
            </a:r>
            <a:endParaRPr kumimoji="1" lang="ja-JP" altLang="en-US" sz="2400" dirty="0"/>
          </a:p>
        </p:txBody>
      </p:sp>
      <p:sp>
        <p:nvSpPr>
          <p:cNvPr id="9" name="正方形/長方形 8">
            <a:extLst>
              <a:ext uri="{FF2B5EF4-FFF2-40B4-BE49-F238E27FC236}">
                <a16:creationId xmlns:a16="http://schemas.microsoft.com/office/drawing/2014/main" id="{DD6DCDFE-AA7D-620F-5BB6-041A56B70434}"/>
              </a:ext>
            </a:extLst>
          </p:cNvPr>
          <p:cNvSpPr/>
          <p:nvPr/>
        </p:nvSpPr>
        <p:spPr>
          <a:xfrm>
            <a:off x="11278162" y="1343133"/>
            <a:ext cx="45719" cy="4457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34" name="コンテンツ プレースホルダー 4">
            <a:extLst>
              <a:ext uri="{FF2B5EF4-FFF2-40B4-BE49-F238E27FC236}">
                <a16:creationId xmlns:a16="http://schemas.microsoft.com/office/drawing/2014/main" id="{DA5480CC-5E88-9067-692B-4CBCE83E4E9B}"/>
              </a:ext>
            </a:extLst>
          </p:cNvPr>
          <p:cNvSpPr txBox="1">
            <a:spLocks/>
          </p:cNvSpPr>
          <p:nvPr/>
        </p:nvSpPr>
        <p:spPr bwMode="auto">
          <a:xfrm>
            <a:off x="338646" y="1276402"/>
            <a:ext cx="11239714" cy="962398"/>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■コネクタを利用することで</a:t>
            </a:r>
            <a:r>
              <a:rPr kumimoji="1" lang="ja-JP" altLang="en-US" sz="24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提供者と利用者と繋がり、データ連携が可能となる</a:t>
            </a:r>
            <a:endParaRPr kumimoji="1" lang="ja-JP" altLang="en-US" sz="1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1400" b="0" i="0" u="none" strike="noStrike" kern="0" cap="none" spc="0" normalizeH="0" baseline="0" noProof="0" dirty="0">
              <a:ln>
                <a:noFill/>
              </a:ln>
              <a:solidFill>
                <a:srgbClr val="000066"/>
              </a:solidFill>
              <a:effectLst/>
              <a:uLnTx/>
              <a:uFillTx/>
              <a:latin typeface="Meiryo UI" panose="020B0604030504040204" pitchFamily="34" charset="-128"/>
              <a:ea typeface="Meiryo UI" panose="020B0604030504040204" pitchFamily="34" charset="-128"/>
              <a:cs typeface="+mn-cs"/>
            </a:endParaRPr>
          </a:p>
        </p:txBody>
      </p:sp>
      <p:sp>
        <p:nvSpPr>
          <p:cNvPr id="10" name="スライド番号プレースホルダー 1">
            <a:extLst>
              <a:ext uri="{FF2B5EF4-FFF2-40B4-BE49-F238E27FC236}">
                <a16:creationId xmlns:a16="http://schemas.microsoft.com/office/drawing/2014/main" id="{52D881A8-C847-6E86-BFBA-CD08B1D6FF05}"/>
              </a:ext>
            </a:extLst>
          </p:cNvPr>
          <p:cNvSpPr txBox="1">
            <a:spLocks/>
          </p:cNvSpPr>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100" kern="1200">
                <a:solidFill>
                  <a:schemeClr val="bg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smtClean="0"/>
              <a:pPr/>
              <a:t>8</a:t>
            </a:fld>
            <a:endParaRPr lang="ja-JP" altLang="en-US"/>
          </a:p>
        </p:txBody>
      </p:sp>
      <p:pic>
        <p:nvPicPr>
          <p:cNvPr id="6" name="図 5">
            <a:extLst>
              <a:ext uri="{FF2B5EF4-FFF2-40B4-BE49-F238E27FC236}">
                <a16:creationId xmlns:a16="http://schemas.microsoft.com/office/drawing/2014/main" id="{CEF80CAC-3D42-CC05-5430-08CFE0DDB8AA}"/>
              </a:ext>
            </a:extLst>
          </p:cNvPr>
          <p:cNvPicPr>
            <a:picLocks noChangeAspect="1"/>
          </p:cNvPicPr>
          <p:nvPr/>
        </p:nvPicPr>
        <p:blipFill>
          <a:blip r:embed="rId3"/>
          <a:stretch>
            <a:fillRect/>
          </a:stretch>
        </p:blipFill>
        <p:spPr>
          <a:xfrm>
            <a:off x="2003842" y="3854883"/>
            <a:ext cx="774259" cy="1316850"/>
          </a:xfrm>
          <a:prstGeom prst="rect">
            <a:avLst/>
          </a:prstGeom>
        </p:spPr>
      </p:pic>
      <p:pic>
        <p:nvPicPr>
          <p:cNvPr id="7" name="図 6">
            <a:extLst>
              <a:ext uri="{FF2B5EF4-FFF2-40B4-BE49-F238E27FC236}">
                <a16:creationId xmlns:a16="http://schemas.microsoft.com/office/drawing/2014/main" id="{14575A6C-58A9-3617-45D5-9951FED3CF81}"/>
              </a:ext>
            </a:extLst>
          </p:cNvPr>
          <p:cNvPicPr>
            <a:picLocks noChangeAspect="1"/>
          </p:cNvPicPr>
          <p:nvPr/>
        </p:nvPicPr>
        <p:blipFill>
          <a:blip r:embed="rId4"/>
          <a:stretch>
            <a:fillRect/>
          </a:stretch>
        </p:blipFill>
        <p:spPr>
          <a:xfrm>
            <a:off x="3681932" y="3816705"/>
            <a:ext cx="1566808" cy="2645893"/>
          </a:xfrm>
          <a:prstGeom prst="rect">
            <a:avLst/>
          </a:prstGeom>
        </p:spPr>
      </p:pic>
      <p:pic>
        <p:nvPicPr>
          <p:cNvPr id="8" name="図 7">
            <a:extLst>
              <a:ext uri="{FF2B5EF4-FFF2-40B4-BE49-F238E27FC236}">
                <a16:creationId xmlns:a16="http://schemas.microsoft.com/office/drawing/2014/main" id="{13351940-DBC2-C3E4-14A0-FD8750BDD627}"/>
              </a:ext>
            </a:extLst>
          </p:cNvPr>
          <p:cNvPicPr>
            <a:picLocks noChangeAspect="1"/>
          </p:cNvPicPr>
          <p:nvPr/>
        </p:nvPicPr>
        <p:blipFill>
          <a:blip r:embed="rId5"/>
          <a:stretch>
            <a:fillRect/>
          </a:stretch>
        </p:blipFill>
        <p:spPr>
          <a:xfrm>
            <a:off x="1878935" y="5702605"/>
            <a:ext cx="883997" cy="652329"/>
          </a:xfrm>
          <a:prstGeom prst="rect">
            <a:avLst/>
          </a:prstGeom>
        </p:spPr>
      </p:pic>
      <p:pic>
        <p:nvPicPr>
          <p:cNvPr id="11" name="図 10">
            <a:extLst>
              <a:ext uri="{FF2B5EF4-FFF2-40B4-BE49-F238E27FC236}">
                <a16:creationId xmlns:a16="http://schemas.microsoft.com/office/drawing/2014/main" id="{D63414E6-6D64-85DA-0850-C853860E7068}"/>
              </a:ext>
            </a:extLst>
          </p:cNvPr>
          <p:cNvPicPr>
            <a:picLocks noChangeAspect="1"/>
          </p:cNvPicPr>
          <p:nvPr/>
        </p:nvPicPr>
        <p:blipFill>
          <a:blip r:embed="rId6"/>
          <a:stretch>
            <a:fillRect/>
          </a:stretch>
        </p:blipFill>
        <p:spPr>
          <a:xfrm>
            <a:off x="909190" y="4793292"/>
            <a:ext cx="759556" cy="1017033"/>
          </a:xfrm>
          <a:prstGeom prst="rect">
            <a:avLst/>
          </a:prstGeom>
        </p:spPr>
      </p:pic>
      <p:sp>
        <p:nvSpPr>
          <p:cNvPr id="12" name="コンテンツ プレースホルダー 4">
            <a:extLst>
              <a:ext uri="{FF2B5EF4-FFF2-40B4-BE49-F238E27FC236}">
                <a16:creationId xmlns:a16="http://schemas.microsoft.com/office/drawing/2014/main" id="{2F38E2E1-BB38-2B0F-9483-49902EB9E9F6}"/>
              </a:ext>
            </a:extLst>
          </p:cNvPr>
          <p:cNvSpPr txBox="1">
            <a:spLocks/>
          </p:cNvSpPr>
          <p:nvPr/>
        </p:nvSpPr>
        <p:spPr bwMode="auto">
          <a:xfrm>
            <a:off x="1808312" y="2978506"/>
            <a:ext cx="2586401" cy="70633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3600" b="1"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コンセント</a:t>
            </a:r>
            <a:endParaRPr kumimoji="1" lang="ja-JP" altLang="en-US" sz="3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13" name="正方形/長方形 12">
            <a:extLst>
              <a:ext uri="{FF2B5EF4-FFF2-40B4-BE49-F238E27FC236}">
                <a16:creationId xmlns:a16="http://schemas.microsoft.com/office/drawing/2014/main" id="{DE30DE16-861B-AB6A-D73D-D21FF62A4551}"/>
              </a:ext>
            </a:extLst>
          </p:cNvPr>
          <p:cNvSpPr/>
          <p:nvPr/>
        </p:nvSpPr>
        <p:spPr>
          <a:xfrm>
            <a:off x="323850" y="2978506"/>
            <a:ext cx="5555326" cy="379697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9DC92F6B-72A6-69F8-796F-25D8D6F12984}"/>
              </a:ext>
            </a:extLst>
          </p:cNvPr>
          <p:cNvPicPr>
            <a:picLocks noChangeAspect="1"/>
          </p:cNvPicPr>
          <p:nvPr/>
        </p:nvPicPr>
        <p:blipFill>
          <a:blip r:embed="rId4"/>
          <a:stretch>
            <a:fillRect/>
          </a:stretch>
        </p:blipFill>
        <p:spPr>
          <a:xfrm>
            <a:off x="9700112" y="3816705"/>
            <a:ext cx="1566808" cy="2645893"/>
          </a:xfrm>
          <a:prstGeom prst="rect">
            <a:avLst/>
          </a:prstGeom>
        </p:spPr>
      </p:pic>
      <p:sp>
        <p:nvSpPr>
          <p:cNvPr id="15" name="コンテンツ プレースホルダー 4">
            <a:extLst>
              <a:ext uri="{FF2B5EF4-FFF2-40B4-BE49-F238E27FC236}">
                <a16:creationId xmlns:a16="http://schemas.microsoft.com/office/drawing/2014/main" id="{B49C46FB-F721-C819-D937-2D34A6F2E9EF}"/>
              </a:ext>
            </a:extLst>
          </p:cNvPr>
          <p:cNvSpPr txBox="1">
            <a:spLocks/>
          </p:cNvSpPr>
          <p:nvPr/>
        </p:nvSpPr>
        <p:spPr bwMode="auto">
          <a:xfrm>
            <a:off x="7826492" y="2978506"/>
            <a:ext cx="2586401" cy="70633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3600" b="1"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コネクタ</a:t>
            </a:r>
            <a:endParaRPr kumimoji="1" lang="ja-JP" altLang="en-US" sz="3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16" name="正方形/長方形 15">
            <a:extLst>
              <a:ext uri="{FF2B5EF4-FFF2-40B4-BE49-F238E27FC236}">
                <a16:creationId xmlns:a16="http://schemas.microsoft.com/office/drawing/2014/main" id="{001577A2-012F-CE80-F67D-2AD715F3E11C}"/>
              </a:ext>
            </a:extLst>
          </p:cNvPr>
          <p:cNvSpPr/>
          <p:nvPr/>
        </p:nvSpPr>
        <p:spPr>
          <a:xfrm>
            <a:off x="6342030" y="2978506"/>
            <a:ext cx="5555326" cy="379697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31">
            <a:extLst>
              <a:ext uri="{FF2B5EF4-FFF2-40B4-BE49-F238E27FC236}">
                <a16:creationId xmlns:a16="http://schemas.microsoft.com/office/drawing/2014/main" id="{D16E356E-6E61-8E61-B9D6-F9D3AF987970}"/>
              </a:ext>
            </a:extLst>
          </p:cNvPr>
          <p:cNvSpPr/>
          <p:nvPr/>
        </p:nvSpPr>
        <p:spPr>
          <a:xfrm>
            <a:off x="6736730" y="5029486"/>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アプリ</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T</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8" name="正方形/長方形 31">
            <a:extLst>
              <a:ext uri="{FF2B5EF4-FFF2-40B4-BE49-F238E27FC236}">
                <a16:creationId xmlns:a16="http://schemas.microsoft.com/office/drawing/2014/main" id="{49BCF048-107B-582A-49EE-4D720048AE98}"/>
              </a:ext>
            </a:extLst>
          </p:cNvPr>
          <p:cNvSpPr/>
          <p:nvPr/>
        </p:nvSpPr>
        <p:spPr>
          <a:xfrm>
            <a:off x="7877672" y="4240985"/>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アプリ</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N</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9" name="正方形/長方形 31">
            <a:extLst>
              <a:ext uri="{FF2B5EF4-FFF2-40B4-BE49-F238E27FC236}">
                <a16:creationId xmlns:a16="http://schemas.microsoft.com/office/drawing/2014/main" id="{F3C27ECC-B8D9-F86D-9F59-A92E61EAFF7D}"/>
              </a:ext>
            </a:extLst>
          </p:cNvPr>
          <p:cNvSpPr/>
          <p:nvPr/>
        </p:nvSpPr>
        <p:spPr>
          <a:xfrm>
            <a:off x="7826217" y="5735825"/>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アプリ</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kern="0" dirty="0">
                <a:solidFill>
                  <a:srgbClr val="000000"/>
                </a:solidFill>
                <a:latin typeface="メイリオ"/>
                <a:ea typeface="メイリオ"/>
                <a:cs typeface="Meiryo UI" panose="020B0604030504040204" pitchFamily="50" charset="-128"/>
              </a:rPr>
              <a:t>S</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20" name="直線コネクタ 19">
            <a:extLst>
              <a:ext uri="{FF2B5EF4-FFF2-40B4-BE49-F238E27FC236}">
                <a16:creationId xmlns:a16="http://schemas.microsoft.com/office/drawing/2014/main" id="{F1ECA36C-51F7-C1D1-DBDC-1677E065091D}"/>
              </a:ext>
            </a:extLst>
          </p:cNvPr>
          <p:cNvCxnSpPr>
            <a:cxnSpLocks/>
            <a:stCxn id="6" idx="3"/>
          </p:cNvCxnSpPr>
          <p:nvPr/>
        </p:nvCxnSpPr>
        <p:spPr>
          <a:xfrm>
            <a:off x="2778101" y="4513308"/>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59D3CB9-DA70-F994-8FA6-00E8604F1D20}"/>
              </a:ext>
            </a:extLst>
          </p:cNvPr>
          <p:cNvCxnSpPr>
            <a:cxnSpLocks/>
            <a:stCxn id="11" idx="3"/>
          </p:cNvCxnSpPr>
          <p:nvPr/>
        </p:nvCxnSpPr>
        <p:spPr>
          <a:xfrm flipV="1">
            <a:off x="1668746" y="5301808"/>
            <a:ext cx="2163519" cy="1"/>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502A6FB-8ADA-10A4-C15D-52110141FB99}"/>
              </a:ext>
            </a:extLst>
          </p:cNvPr>
          <p:cNvCxnSpPr>
            <a:cxnSpLocks/>
          </p:cNvCxnSpPr>
          <p:nvPr/>
        </p:nvCxnSpPr>
        <p:spPr>
          <a:xfrm>
            <a:off x="2762932" y="6009195"/>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2AB49A2-E886-D7BF-20CC-DE996E6F2F25}"/>
              </a:ext>
            </a:extLst>
          </p:cNvPr>
          <p:cNvCxnSpPr>
            <a:cxnSpLocks/>
          </p:cNvCxnSpPr>
          <p:nvPr/>
        </p:nvCxnSpPr>
        <p:spPr>
          <a:xfrm>
            <a:off x="8827239" y="4492295"/>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F5C9E26-0246-C515-FC80-EDAD84C63C75}"/>
              </a:ext>
            </a:extLst>
          </p:cNvPr>
          <p:cNvCxnSpPr>
            <a:cxnSpLocks/>
          </p:cNvCxnSpPr>
          <p:nvPr/>
        </p:nvCxnSpPr>
        <p:spPr>
          <a:xfrm flipV="1">
            <a:off x="7717884" y="5280795"/>
            <a:ext cx="2148350" cy="1"/>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AEEC9F8-6BA4-297D-848C-A73498E62D43}"/>
              </a:ext>
            </a:extLst>
          </p:cNvPr>
          <p:cNvCxnSpPr>
            <a:cxnSpLocks/>
          </p:cNvCxnSpPr>
          <p:nvPr/>
        </p:nvCxnSpPr>
        <p:spPr>
          <a:xfrm>
            <a:off x="8812070" y="5988182"/>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66BB25D0-9374-97D5-E69C-0D098095C495}"/>
              </a:ext>
            </a:extLst>
          </p:cNvPr>
          <p:cNvSpPr/>
          <p:nvPr/>
        </p:nvSpPr>
        <p:spPr>
          <a:xfrm>
            <a:off x="9728732" y="3816705"/>
            <a:ext cx="1434568" cy="26102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b="1" dirty="0">
              <a:solidFill>
                <a:srgbClr val="FFFFFF"/>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rgbClr val="FFFFFF"/>
                </a:solidFill>
                <a:latin typeface="Meiryo UI"/>
                <a:ea typeface="Meiryo UI"/>
              </a:rPr>
              <a:t>コネクタ</a:t>
            </a:r>
            <a:endParaRPr kumimoji="1" lang="ja-JP" altLang="en-US" sz="1800" b="1"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27" name="テキスト ボックス 26">
            <a:extLst>
              <a:ext uri="{FF2B5EF4-FFF2-40B4-BE49-F238E27FC236}">
                <a16:creationId xmlns:a16="http://schemas.microsoft.com/office/drawing/2014/main" id="{3F79FBF0-AEB4-D8FF-6ECB-003E6AF05CCF}"/>
              </a:ext>
            </a:extLst>
          </p:cNvPr>
          <p:cNvSpPr txBox="1"/>
          <p:nvPr/>
        </p:nvSpPr>
        <p:spPr>
          <a:xfrm>
            <a:off x="8850438" y="4082710"/>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p>
        </p:txBody>
      </p:sp>
      <p:sp>
        <p:nvSpPr>
          <p:cNvPr id="28" name="テキスト ボックス 27">
            <a:extLst>
              <a:ext uri="{FF2B5EF4-FFF2-40B4-BE49-F238E27FC236}">
                <a16:creationId xmlns:a16="http://schemas.microsoft.com/office/drawing/2014/main" id="{6590B75F-3583-AA64-5E26-14A4849C710F}"/>
              </a:ext>
            </a:extLst>
          </p:cNvPr>
          <p:cNvSpPr txBox="1"/>
          <p:nvPr/>
        </p:nvSpPr>
        <p:spPr>
          <a:xfrm>
            <a:off x="8878728" y="5592305"/>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p>
        </p:txBody>
      </p:sp>
      <p:sp>
        <p:nvSpPr>
          <p:cNvPr id="29" name="テキスト ボックス 28">
            <a:extLst>
              <a:ext uri="{FF2B5EF4-FFF2-40B4-BE49-F238E27FC236}">
                <a16:creationId xmlns:a16="http://schemas.microsoft.com/office/drawing/2014/main" id="{40327909-D006-0536-9050-9EA47279CEBB}"/>
              </a:ext>
            </a:extLst>
          </p:cNvPr>
          <p:cNvSpPr txBox="1"/>
          <p:nvPr/>
        </p:nvSpPr>
        <p:spPr>
          <a:xfrm>
            <a:off x="8303254" y="4883651"/>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p>
        </p:txBody>
      </p:sp>
      <p:sp>
        <p:nvSpPr>
          <p:cNvPr id="31" name="テキスト ボックス 30">
            <a:extLst>
              <a:ext uri="{FF2B5EF4-FFF2-40B4-BE49-F238E27FC236}">
                <a16:creationId xmlns:a16="http://schemas.microsoft.com/office/drawing/2014/main" id="{E8AFC824-F214-AEB5-6852-1658D489D6F3}"/>
              </a:ext>
            </a:extLst>
          </p:cNvPr>
          <p:cNvSpPr txBox="1"/>
          <p:nvPr/>
        </p:nvSpPr>
        <p:spPr>
          <a:xfrm>
            <a:off x="2849043" y="4097444"/>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a:t>
            </a:r>
          </a:p>
        </p:txBody>
      </p:sp>
      <p:sp>
        <p:nvSpPr>
          <p:cNvPr id="32" name="テキスト ボックス 31">
            <a:extLst>
              <a:ext uri="{FF2B5EF4-FFF2-40B4-BE49-F238E27FC236}">
                <a16:creationId xmlns:a16="http://schemas.microsoft.com/office/drawing/2014/main" id="{48694168-A7DD-38F1-308E-5B06D85DDE30}"/>
              </a:ext>
            </a:extLst>
          </p:cNvPr>
          <p:cNvSpPr txBox="1"/>
          <p:nvPr/>
        </p:nvSpPr>
        <p:spPr>
          <a:xfrm>
            <a:off x="2877333" y="5607039"/>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a:t>
            </a:r>
          </a:p>
        </p:txBody>
      </p:sp>
      <p:sp>
        <p:nvSpPr>
          <p:cNvPr id="35" name="テキスト ボックス 34">
            <a:extLst>
              <a:ext uri="{FF2B5EF4-FFF2-40B4-BE49-F238E27FC236}">
                <a16:creationId xmlns:a16="http://schemas.microsoft.com/office/drawing/2014/main" id="{1D1E93DD-97C5-D72D-42F2-D979362BA524}"/>
              </a:ext>
            </a:extLst>
          </p:cNvPr>
          <p:cNvSpPr txBox="1"/>
          <p:nvPr/>
        </p:nvSpPr>
        <p:spPr>
          <a:xfrm>
            <a:off x="2301859" y="4898385"/>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a:t>
            </a:r>
          </a:p>
        </p:txBody>
      </p:sp>
      <p:sp>
        <p:nvSpPr>
          <p:cNvPr id="91" name="コンテンツ プレースホルダー 4">
            <a:extLst>
              <a:ext uri="{FF2B5EF4-FFF2-40B4-BE49-F238E27FC236}">
                <a16:creationId xmlns:a16="http://schemas.microsoft.com/office/drawing/2014/main" id="{79B5E892-AE67-52CE-19A5-A610219C9CC7}"/>
              </a:ext>
            </a:extLst>
          </p:cNvPr>
          <p:cNvSpPr>
            <a:spLocks noGrp="1"/>
          </p:cNvSpPr>
          <p:nvPr>
            <p:ph idx="1"/>
          </p:nvPr>
        </p:nvSpPr>
        <p:spPr>
          <a:xfrm>
            <a:off x="334963" y="1624131"/>
            <a:ext cx="11737701" cy="896358"/>
          </a:xfrm>
        </p:spPr>
        <p:txBody>
          <a:bodyPr/>
          <a:lstStyle/>
          <a:p>
            <a:pPr marL="0" indent="0">
              <a:buNone/>
            </a:pPr>
            <a:r>
              <a:rPr lang="ja-JP" altLang="en-US" sz="2400" dirty="0">
                <a:solidFill>
                  <a:schemeClr val="tx2"/>
                </a:solidFill>
              </a:rPr>
              <a:t>■コネクタは「コンセント</a:t>
            </a:r>
            <a:r>
              <a:rPr lang="ja-JP" altLang="en-US" sz="2400" dirty="0">
                <a:solidFill>
                  <a:schemeClr val="tx1"/>
                </a:solidFill>
              </a:rPr>
              <a:t>」</a:t>
            </a:r>
            <a:r>
              <a:rPr lang="ja-JP" altLang="en-US" sz="2400" dirty="0">
                <a:solidFill>
                  <a:schemeClr val="tx2"/>
                </a:solidFill>
              </a:rPr>
              <a:t>のようなもの</a:t>
            </a:r>
            <a:endParaRPr lang="en-US" altLang="ja-JP" sz="2400" dirty="0">
              <a:solidFill>
                <a:schemeClr val="tx2"/>
              </a:solidFill>
            </a:endParaRPr>
          </a:p>
          <a:p>
            <a:pPr marL="0" indent="0">
              <a:buNone/>
            </a:pPr>
            <a:r>
              <a:rPr lang="ja-JP" altLang="en-US" sz="2400" dirty="0">
                <a:solidFill>
                  <a:schemeClr val="tx2"/>
                </a:solidFill>
              </a:rPr>
              <a:t>　 「家電」があらかじめ用意された共通の「コンセント」を利用し、「電気」を受け取れるように</a:t>
            </a:r>
            <a:endParaRPr lang="en-US" altLang="ja-JP" sz="2400" dirty="0">
              <a:solidFill>
                <a:schemeClr val="tx2"/>
              </a:solidFill>
            </a:endParaRPr>
          </a:p>
          <a:p>
            <a:pPr marL="0" indent="0">
              <a:buNone/>
            </a:pPr>
            <a:r>
              <a:rPr lang="ja-JP" altLang="en-US" sz="2400" dirty="0">
                <a:solidFill>
                  <a:schemeClr val="tx2"/>
                </a:solidFill>
              </a:rPr>
              <a:t> 　「アプリ」はあらかじめ用意された共通の「コネクタ」　を利用し、「データ」を受け取れる</a:t>
            </a:r>
            <a:endParaRPr lang="en-US" altLang="ja-JP" sz="2400" b="1" dirty="0">
              <a:solidFill>
                <a:srgbClr val="C00000"/>
              </a:solidFill>
            </a:endParaRPr>
          </a:p>
        </p:txBody>
      </p:sp>
    </p:spTree>
    <p:extLst>
      <p:ext uri="{BB962C8B-B14F-4D97-AF65-F5344CB8AC3E}">
        <p14:creationId xmlns:p14="http://schemas.microsoft.com/office/powerpoint/2010/main" val="152229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8813" y="219162"/>
            <a:ext cx="9654254" cy="676276"/>
          </a:xfrm>
        </p:spPr>
        <p:txBody>
          <a:bodyPr/>
          <a:lstStyle/>
          <a:p>
            <a:r>
              <a:rPr kumimoji="1" lang="ja-JP" altLang="en-US" dirty="0"/>
              <a:t>コネクタを活用するメリット</a:t>
            </a:r>
            <a:endParaRPr kumimoji="1" lang="ja-JP" altLang="en-US" sz="3200" dirty="0"/>
          </a:p>
        </p:txBody>
      </p:sp>
      <p:sp>
        <p:nvSpPr>
          <p:cNvPr id="9" name="コンテンツ プレースホルダー 4">
            <a:extLst>
              <a:ext uri="{FF2B5EF4-FFF2-40B4-BE49-F238E27FC236}">
                <a16:creationId xmlns:a16="http://schemas.microsoft.com/office/drawing/2014/main" id="{8C73DF41-ACAF-7226-A91B-B10B57B4DBC5}"/>
              </a:ext>
            </a:extLst>
          </p:cNvPr>
          <p:cNvSpPr txBox="1">
            <a:spLocks/>
          </p:cNvSpPr>
          <p:nvPr/>
        </p:nvSpPr>
        <p:spPr bwMode="auto">
          <a:xfrm>
            <a:off x="334963" y="1268413"/>
            <a:ext cx="11353408" cy="84295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データ連携のアプリを開発する際、提供されたコネクタを利用することで</a:t>
            </a:r>
            <a:endParaRPr kumimoji="1" lang="en-US" altLang="ja-JP"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個別の設計や開発</a:t>
            </a:r>
            <a:r>
              <a:rPr lang="ja-JP" altLang="en-US" sz="2400" kern="0" dirty="0">
                <a:solidFill>
                  <a:srgbClr val="000000"/>
                </a:solidFill>
              </a:rPr>
              <a:t>にかかる</a:t>
            </a:r>
            <a:r>
              <a:rPr kumimoji="1" lang="ja-JP" altLang="en-US" sz="24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コスト</a:t>
            </a:r>
            <a:r>
              <a:rPr lang="ja-JP" altLang="en-US" sz="2400" b="1" kern="0" dirty="0">
                <a:solidFill>
                  <a:srgbClr val="C00000"/>
                </a:solidFill>
              </a:rPr>
              <a:t>や</a:t>
            </a:r>
            <a:r>
              <a:rPr kumimoji="1" lang="ja-JP" altLang="en-US" sz="24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時間を削減</a:t>
            </a:r>
            <a:r>
              <a:rPr lang="ja-JP" altLang="en-US" sz="2400" kern="0" dirty="0">
                <a:solidFill>
                  <a:srgbClr val="000000"/>
                </a:solidFill>
              </a:rPr>
              <a:t>できる</a:t>
            </a:r>
            <a:endParaRPr kumimoji="1" lang="en-US" altLang="ja-JP"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7" name="正方形/長方形 6">
            <a:extLst>
              <a:ext uri="{FF2B5EF4-FFF2-40B4-BE49-F238E27FC236}">
                <a16:creationId xmlns:a16="http://schemas.microsoft.com/office/drawing/2014/main" id="{2C6C7CB2-D182-84F1-B3F3-F62364A0F8B0}"/>
              </a:ext>
            </a:extLst>
          </p:cNvPr>
          <p:cNvSpPr/>
          <p:nvPr/>
        </p:nvSpPr>
        <p:spPr>
          <a:xfrm>
            <a:off x="334964" y="2484347"/>
            <a:ext cx="5544212" cy="378913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A981E8D8-D007-C4F5-265D-F205476CD4FA}"/>
              </a:ext>
            </a:extLst>
          </p:cNvPr>
          <p:cNvSpPr/>
          <p:nvPr/>
        </p:nvSpPr>
        <p:spPr>
          <a:xfrm>
            <a:off x="341269" y="2486478"/>
            <a:ext cx="5537907" cy="3956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コネクタを利用しない場合</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10" name="コンテンツ プレースホルダー 4">
            <a:extLst>
              <a:ext uri="{FF2B5EF4-FFF2-40B4-BE49-F238E27FC236}">
                <a16:creationId xmlns:a16="http://schemas.microsoft.com/office/drawing/2014/main" id="{3F48CB70-3BE7-247B-8EEC-C870A98640A2}"/>
              </a:ext>
            </a:extLst>
          </p:cNvPr>
          <p:cNvSpPr txBox="1">
            <a:spLocks/>
          </p:cNvSpPr>
          <p:nvPr/>
        </p:nvSpPr>
        <p:spPr bwMode="auto">
          <a:xfrm>
            <a:off x="509286" y="3043639"/>
            <a:ext cx="5369889" cy="770722"/>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defRPr/>
            </a:pPr>
            <a:r>
              <a:rPr lang="ja-JP" altLang="en-US" sz="2000" kern="0" dirty="0">
                <a:solidFill>
                  <a:srgbClr val="000000"/>
                </a:solidFill>
              </a:rPr>
              <a:t>・相手を特定したデータを転送の</a:t>
            </a:r>
            <a:r>
              <a:rPr kumimoji="1" lang="ja-JP" altLang="en-US" sz="20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設計、開発が必要</a:t>
            </a:r>
            <a:endParaRPr lang="en-US" altLang="ja-JP" sz="2000" kern="0" dirty="0">
              <a:solidFill>
                <a:srgbClr val="000000"/>
              </a:solidFill>
            </a:endParaRPr>
          </a:p>
        </p:txBody>
      </p:sp>
      <p:sp>
        <p:nvSpPr>
          <p:cNvPr id="16" name="正方形/長方形 15">
            <a:extLst>
              <a:ext uri="{FF2B5EF4-FFF2-40B4-BE49-F238E27FC236}">
                <a16:creationId xmlns:a16="http://schemas.microsoft.com/office/drawing/2014/main" id="{33BFE34A-462D-33F1-5080-986CC4AA62A0}"/>
              </a:ext>
            </a:extLst>
          </p:cNvPr>
          <p:cNvSpPr/>
          <p:nvPr/>
        </p:nvSpPr>
        <p:spPr>
          <a:xfrm>
            <a:off x="6096001" y="2484347"/>
            <a:ext cx="5544212" cy="378913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B5D95D4C-8243-A845-F85B-2AB2A50192D7}"/>
              </a:ext>
            </a:extLst>
          </p:cNvPr>
          <p:cNvSpPr/>
          <p:nvPr/>
        </p:nvSpPr>
        <p:spPr>
          <a:xfrm>
            <a:off x="6102306" y="2486478"/>
            <a:ext cx="5537907"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コネクタを利用する場合</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19" name="コンテンツ プレースホルダー 4">
            <a:extLst>
              <a:ext uri="{FF2B5EF4-FFF2-40B4-BE49-F238E27FC236}">
                <a16:creationId xmlns:a16="http://schemas.microsoft.com/office/drawing/2014/main" id="{3FEF7937-B27F-F266-EFF1-B610A79F769A}"/>
              </a:ext>
            </a:extLst>
          </p:cNvPr>
          <p:cNvSpPr txBox="1">
            <a:spLocks/>
          </p:cNvSpPr>
          <p:nvPr/>
        </p:nvSpPr>
        <p:spPr bwMode="auto">
          <a:xfrm>
            <a:off x="6096000" y="3033491"/>
            <a:ext cx="5369889" cy="770722"/>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ja-JP" altLang="en-US" sz="2000" kern="0" dirty="0">
                <a:solidFill>
                  <a:srgbClr val="000000"/>
                </a:solidFill>
              </a:rPr>
              <a:t>・コネクタを利用することでコストや時間を削減</a:t>
            </a:r>
            <a:endParaRPr lang="en-US" altLang="ja-JP" sz="2000" kern="0" dirty="0">
              <a:solidFill>
                <a:srgbClr val="000000"/>
              </a:solidFill>
            </a:endParaRPr>
          </a:p>
        </p:txBody>
      </p:sp>
      <p:pic>
        <p:nvPicPr>
          <p:cNvPr id="59" name="グラフィックス 58" descr="プログラマー男性 単色塗りつぶし">
            <a:extLst>
              <a:ext uri="{FF2B5EF4-FFF2-40B4-BE49-F238E27FC236}">
                <a16:creationId xmlns:a16="http://schemas.microsoft.com/office/drawing/2014/main" id="{415EBAA7-3EBD-7274-4DE2-DA7FB640B7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653" y="4569926"/>
            <a:ext cx="910103" cy="910103"/>
          </a:xfrm>
          <a:prstGeom prst="rect">
            <a:avLst/>
          </a:prstGeom>
        </p:spPr>
      </p:pic>
      <p:sp>
        <p:nvSpPr>
          <p:cNvPr id="2" name="正方形/長方形 1">
            <a:extLst>
              <a:ext uri="{FF2B5EF4-FFF2-40B4-BE49-F238E27FC236}">
                <a16:creationId xmlns:a16="http://schemas.microsoft.com/office/drawing/2014/main" id="{9B0069DF-1DAB-2D06-75FC-27B6523FBD2F}"/>
              </a:ext>
            </a:extLst>
          </p:cNvPr>
          <p:cNvSpPr/>
          <p:nvPr/>
        </p:nvSpPr>
        <p:spPr>
          <a:xfrm>
            <a:off x="2685327" y="3512820"/>
            <a:ext cx="941793" cy="39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33798ADF-B9D6-24F0-8528-918D68F677F4}"/>
              </a:ext>
            </a:extLst>
          </p:cNvPr>
          <p:cNvSpPr/>
          <p:nvPr/>
        </p:nvSpPr>
        <p:spPr>
          <a:xfrm>
            <a:off x="1234734" y="4599332"/>
            <a:ext cx="1979894" cy="39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rPr>
              <a:t>個別の設計・開発</a:t>
            </a:r>
          </a:p>
        </p:txBody>
      </p:sp>
      <p:sp>
        <p:nvSpPr>
          <p:cNvPr id="13" name="正方形/長方形 12">
            <a:extLst>
              <a:ext uri="{FF2B5EF4-FFF2-40B4-BE49-F238E27FC236}">
                <a16:creationId xmlns:a16="http://schemas.microsoft.com/office/drawing/2014/main" id="{506A97A8-0AE1-A00D-BEB4-896C31024BA5}"/>
              </a:ext>
            </a:extLst>
          </p:cNvPr>
          <p:cNvSpPr/>
          <p:nvPr/>
        </p:nvSpPr>
        <p:spPr>
          <a:xfrm>
            <a:off x="7230452" y="4477870"/>
            <a:ext cx="1826790" cy="496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F99E5"/>
                </a:solidFill>
              </a:rPr>
              <a:t>提供されている</a:t>
            </a:r>
            <a:endParaRPr lang="en-US" altLang="ja-JP" dirty="0">
              <a:solidFill>
                <a:srgbClr val="7F99E5"/>
              </a:solidFill>
            </a:endParaRPr>
          </a:p>
          <a:p>
            <a:pPr algn="ctr"/>
            <a:r>
              <a:rPr lang="ja-JP" altLang="en-US" dirty="0">
                <a:solidFill>
                  <a:srgbClr val="7F99E5"/>
                </a:solidFill>
              </a:rPr>
              <a:t>コネクタを利用</a:t>
            </a:r>
            <a:endParaRPr kumimoji="1" lang="ja-JP" altLang="en-US" dirty="0">
              <a:solidFill>
                <a:srgbClr val="7F99E5"/>
              </a:solidFill>
            </a:endParaRPr>
          </a:p>
        </p:txBody>
      </p:sp>
      <p:sp>
        <p:nvSpPr>
          <p:cNvPr id="6" name="正方形/長方形 5">
            <a:extLst>
              <a:ext uri="{FF2B5EF4-FFF2-40B4-BE49-F238E27FC236}">
                <a16:creationId xmlns:a16="http://schemas.microsoft.com/office/drawing/2014/main" id="{142EE368-A3E3-3A2F-4CB5-E244920792D6}"/>
              </a:ext>
            </a:extLst>
          </p:cNvPr>
          <p:cNvSpPr/>
          <p:nvPr/>
        </p:nvSpPr>
        <p:spPr>
          <a:xfrm>
            <a:off x="3288135" y="3587732"/>
            <a:ext cx="1826790" cy="2610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chemeClr val="tx2"/>
                </a:solidFill>
                <a:latin typeface="Meiryo UI"/>
                <a:ea typeface="Meiryo UI"/>
              </a:rPr>
              <a:t>アプリ</a:t>
            </a:r>
            <a:endParaRPr lang="en-US" altLang="ja-JP" b="1" dirty="0">
              <a:solidFill>
                <a:schemeClr val="tx2"/>
              </a:solidFill>
              <a:latin typeface="Meiryo UI"/>
              <a:ea typeface="Meiryo UI"/>
            </a:endParaRPr>
          </a:p>
        </p:txBody>
      </p:sp>
      <p:sp>
        <p:nvSpPr>
          <p:cNvPr id="14" name="正方形/長方形 31">
            <a:extLst>
              <a:ext uri="{FF2B5EF4-FFF2-40B4-BE49-F238E27FC236}">
                <a16:creationId xmlns:a16="http://schemas.microsoft.com/office/drawing/2014/main" id="{B69A820C-C936-6158-6E9C-52E6BA615B01}"/>
              </a:ext>
            </a:extLst>
          </p:cNvPr>
          <p:cNvSpPr/>
          <p:nvPr/>
        </p:nvSpPr>
        <p:spPr>
          <a:xfrm>
            <a:off x="3527245" y="453764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認証・認可機能</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5" name="正方形/長方形 31">
            <a:extLst>
              <a:ext uri="{FF2B5EF4-FFF2-40B4-BE49-F238E27FC236}">
                <a16:creationId xmlns:a16="http://schemas.microsoft.com/office/drawing/2014/main" id="{EBE4143D-6680-39CD-D9C6-FF1E79AD0800}"/>
              </a:ext>
            </a:extLst>
          </p:cNvPr>
          <p:cNvSpPr/>
          <p:nvPr/>
        </p:nvSpPr>
        <p:spPr>
          <a:xfrm>
            <a:off x="3527244" y="397757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前処理</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2" name="正方形/長方形 31">
            <a:extLst>
              <a:ext uri="{FF2B5EF4-FFF2-40B4-BE49-F238E27FC236}">
                <a16:creationId xmlns:a16="http://schemas.microsoft.com/office/drawing/2014/main" id="{D0D76629-3631-FEBC-55B5-E6713547D8B4}"/>
              </a:ext>
            </a:extLst>
          </p:cNvPr>
          <p:cNvSpPr/>
          <p:nvPr/>
        </p:nvSpPr>
        <p:spPr>
          <a:xfrm>
            <a:off x="3527243" y="5140483"/>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データ連携機能</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3" name="正方形/長方形 31">
            <a:extLst>
              <a:ext uri="{FF2B5EF4-FFF2-40B4-BE49-F238E27FC236}">
                <a16:creationId xmlns:a16="http://schemas.microsoft.com/office/drawing/2014/main" id="{BA57B7FE-63D2-5327-4ADC-DFBDBE7C0185}"/>
              </a:ext>
            </a:extLst>
          </p:cNvPr>
          <p:cNvSpPr/>
          <p:nvPr/>
        </p:nvSpPr>
        <p:spPr>
          <a:xfrm>
            <a:off x="3527243" y="5709999"/>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後処理</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25" name="直線矢印コネクタ 24">
            <a:extLst>
              <a:ext uri="{FF2B5EF4-FFF2-40B4-BE49-F238E27FC236}">
                <a16:creationId xmlns:a16="http://schemas.microsoft.com/office/drawing/2014/main" id="{5120B145-0EB0-1E47-4CC1-076CC87565A6}"/>
              </a:ext>
            </a:extLst>
          </p:cNvPr>
          <p:cNvCxnSpPr>
            <a:cxnSpLocks/>
            <a:stCxn id="59" idx="3"/>
            <a:endCxn id="32" idx="2"/>
          </p:cNvCxnSpPr>
          <p:nvPr/>
        </p:nvCxnSpPr>
        <p:spPr>
          <a:xfrm>
            <a:off x="1305756" y="5024978"/>
            <a:ext cx="2074475" cy="39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右大かっこ 31">
            <a:extLst>
              <a:ext uri="{FF2B5EF4-FFF2-40B4-BE49-F238E27FC236}">
                <a16:creationId xmlns:a16="http://schemas.microsoft.com/office/drawing/2014/main" id="{FEE3434E-C15B-A568-47A1-A041B278CE81}"/>
              </a:ext>
            </a:extLst>
          </p:cNvPr>
          <p:cNvSpPr/>
          <p:nvPr/>
        </p:nvSpPr>
        <p:spPr>
          <a:xfrm flipH="1">
            <a:off x="3380231" y="4537023"/>
            <a:ext cx="178802" cy="983825"/>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38" name="グラフィックス 37" descr="プログラマー男性 単色塗りつぶし">
            <a:extLst>
              <a:ext uri="{FF2B5EF4-FFF2-40B4-BE49-F238E27FC236}">
                <a16:creationId xmlns:a16="http://schemas.microsoft.com/office/drawing/2014/main" id="{74399ED3-A577-075B-52BF-3E62F11DAE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6672" y="4569926"/>
            <a:ext cx="910103" cy="910103"/>
          </a:xfrm>
          <a:prstGeom prst="rect">
            <a:avLst/>
          </a:prstGeom>
        </p:spPr>
      </p:pic>
      <p:sp>
        <p:nvSpPr>
          <p:cNvPr id="39" name="正方形/長方形 38">
            <a:extLst>
              <a:ext uri="{FF2B5EF4-FFF2-40B4-BE49-F238E27FC236}">
                <a16:creationId xmlns:a16="http://schemas.microsoft.com/office/drawing/2014/main" id="{E36A4BD1-1B43-38A4-A1DC-B4DAB8F15AE8}"/>
              </a:ext>
            </a:extLst>
          </p:cNvPr>
          <p:cNvSpPr/>
          <p:nvPr/>
        </p:nvSpPr>
        <p:spPr>
          <a:xfrm>
            <a:off x="8586346" y="3512820"/>
            <a:ext cx="941793" cy="39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extLst>
              <a:ext uri="{FF2B5EF4-FFF2-40B4-BE49-F238E27FC236}">
                <a16:creationId xmlns:a16="http://schemas.microsoft.com/office/drawing/2014/main" id="{27DC980F-A1A0-4925-CD47-4FFDAFE39D43}"/>
              </a:ext>
            </a:extLst>
          </p:cNvPr>
          <p:cNvSpPr/>
          <p:nvPr/>
        </p:nvSpPr>
        <p:spPr>
          <a:xfrm>
            <a:off x="7135753" y="4599332"/>
            <a:ext cx="1979894" cy="39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41" name="正方形/長方形 40">
            <a:extLst>
              <a:ext uri="{FF2B5EF4-FFF2-40B4-BE49-F238E27FC236}">
                <a16:creationId xmlns:a16="http://schemas.microsoft.com/office/drawing/2014/main" id="{195D9E81-7FCD-F95D-1216-4CFA8721A0B8}"/>
              </a:ext>
            </a:extLst>
          </p:cNvPr>
          <p:cNvSpPr/>
          <p:nvPr/>
        </p:nvSpPr>
        <p:spPr>
          <a:xfrm>
            <a:off x="9189154" y="3587732"/>
            <a:ext cx="1826790" cy="2610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chemeClr val="tx2"/>
                </a:solidFill>
                <a:latin typeface="Meiryo UI"/>
                <a:ea typeface="Meiryo UI"/>
              </a:rPr>
              <a:t>アプリ</a:t>
            </a:r>
            <a:endParaRPr lang="en-US" altLang="ja-JP" b="1" dirty="0">
              <a:solidFill>
                <a:schemeClr val="tx2"/>
              </a:solidFill>
              <a:latin typeface="Meiryo UI"/>
              <a:ea typeface="Meiryo UI"/>
            </a:endParaRPr>
          </a:p>
        </p:txBody>
      </p:sp>
      <p:sp>
        <p:nvSpPr>
          <p:cNvPr id="43" name="正方形/長方形 31">
            <a:extLst>
              <a:ext uri="{FF2B5EF4-FFF2-40B4-BE49-F238E27FC236}">
                <a16:creationId xmlns:a16="http://schemas.microsoft.com/office/drawing/2014/main" id="{6AB8D3A6-5BAC-AFF0-2EF5-3783081E159B}"/>
              </a:ext>
            </a:extLst>
          </p:cNvPr>
          <p:cNvSpPr/>
          <p:nvPr/>
        </p:nvSpPr>
        <p:spPr>
          <a:xfrm>
            <a:off x="9428263" y="397757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前処理</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45" name="正方形/長方形 31">
            <a:extLst>
              <a:ext uri="{FF2B5EF4-FFF2-40B4-BE49-F238E27FC236}">
                <a16:creationId xmlns:a16="http://schemas.microsoft.com/office/drawing/2014/main" id="{2BEC5C78-47E0-AAAE-C203-43D091907135}"/>
              </a:ext>
            </a:extLst>
          </p:cNvPr>
          <p:cNvSpPr/>
          <p:nvPr/>
        </p:nvSpPr>
        <p:spPr>
          <a:xfrm>
            <a:off x="9428262" y="5709999"/>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後処理</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46" name="直線矢印コネクタ 45">
            <a:extLst>
              <a:ext uri="{FF2B5EF4-FFF2-40B4-BE49-F238E27FC236}">
                <a16:creationId xmlns:a16="http://schemas.microsoft.com/office/drawing/2014/main" id="{F984B035-B9CB-A0A5-9A78-90E7D9EAC6A9}"/>
              </a:ext>
            </a:extLst>
          </p:cNvPr>
          <p:cNvCxnSpPr>
            <a:cxnSpLocks/>
            <a:stCxn id="38" idx="3"/>
            <a:endCxn id="47" idx="2"/>
          </p:cNvCxnSpPr>
          <p:nvPr/>
        </p:nvCxnSpPr>
        <p:spPr>
          <a:xfrm>
            <a:off x="7206775" y="5024978"/>
            <a:ext cx="2074475" cy="39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右大かっこ 46">
            <a:extLst>
              <a:ext uri="{FF2B5EF4-FFF2-40B4-BE49-F238E27FC236}">
                <a16:creationId xmlns:a16="http://schemas.microsoft.com/office/drawing/2014/main" id="{A0370A17-AA36-625F-60B3-E78C5727DE04}"/>
              </a:ext>
            </a:extLst>
          </p:cNvPr>
          <p:cNvSpPr/>
          <p:nvPr/>
        </p:nvSpPr>
        <p:spPr>
          <a:xfrm flipH="1">
            <a:off x="9281250" y="4537023"/>
            <a:ext cx="178802" cy="983825"/>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48" name="正方形/長方形 47">
            <a:extLst>
              <a:ext uri="{FF2B5EF4-FFF2-40B4-BE49-F238E27FC236}">
                <a16:creationId xmlns:a16="http://schemas.microsoft.com/office/drawing/2014/main" id="{76F785C0-9E83-8383-933A-870A02343B30}"/>
              </a:ext>
            </a:extLst>
          </p:cNvPr>
          <p:cNvSpPr/>
          <p:nvPr/>
        </p:nvSpPr>
        <p:spPr>
          <a:xfrm>
            <a:off x="9460053" y="4537022"/>
            <a:ext cx="1362586" cy="98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kumimoji="1" lang="en-US" altLang="ja-JP" sz="1400" b="1" i="0" u="none" strike="noStrike" kern="1200" cap="none" spc="0" normalizeH="0" baseline="0" noProof="0" dirty="0">
                <a:ln>
                  <a:noFill/>
                </a:ln>
                <a:solidFill>
                  <a:srgbClr val="FFFFFF"/>
                </a:solidFill>
                <a:effectLst/>
                <a:uLnTx/>
                <a:uFillTx/>
                <a:latin typeface="Meiryo UI"/>
                <a:ea typeface="Meiryo UI"/>
                <a:cs typeface="+mn-cs"/>
              </a:rPr>
              <a:t>(</a:t>
            </a:r>
            <a:r>
              <a:rPr lang="ja-JP" altLang="en-US" sz="1400" b="1" dirty="0">
                <a:solidFill>
                  <a:srgbClr val="FFFFFF"/>
                </a:solidFill>
                <a:latin typeface="Meiryo UI"/>
                <a:ea typeface="Meiryo UI"/>
              </a:rPr>
              <a:t>提供</a:t>
            </a:r>
            <a:r>
              <a:rPr kumimoji="1" lang="ja-JP" altLang="en-US" sz="1400" b="1" i="0" u="none" strike="noStrike" kern="1200" cap="none" spc="0" normalizeH="0" baseline="0" noProof="0" dirty="0">
                <a:ln>
                  <a:noFill/>
                </a:ln>
                <a:solidFill>
                  <a:srgbClr val="FFFFFF"/>
                </a:solidFill>
                <a:effectLst/>
                <a:uLnTx/>
                <a:uFillTx/>
                <a:latin typeface="Meiryo UI"/>
                <a:ea typeface="Meiryo UI"/>
                <a:cs typeface="+mn-cs"/>
              </a:rPr>
              <a:t>された</a:t>
            </a:r>
            <a:r>
              <a:rPr kumimoji="1" lang="en-US" altLang="ja-JP" sz="1400" b="1" i="0" u="none" strike="noStrike" kern="1200" cap="none" spc="0" normalizeH="0" baseline="0" noProof="0" dirty="0">
                <a:ln>
                  <a:noFill/>
                </a:ln>
                <a:solidFill>
                  <a:srgbClr val="FFFFFF"/>
                </a:solidFill>
                <a:effectLst/>
                <a:uLnTx/>
                <a:uFillTx/>
                <a:latin typeface="Meiryo UI"/>
                <a:ea typeface="Meiryo UI"/>
                <a:cs typeface="+mn-cs"/>
              </a:rPr>
              <a:t>)</a:t>
            </a:r>
            <a:endParaRPr lang="en-US" altLang="ja-JP" sz="1400" b="1" dirty="0">
              <a:solidFill>
                <a:srgbClr val="FFFFFF"/>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rgbClr val="FFFFFF"/>
                </a:solidFill>
                <a:latin typeface="Meiryo UI"/>
                <a:ea typeface="Meiryo UI"/>
              </a:rPr>
              <a:t>コネクタ</a:t>
            </a:r>
            <a:endParaRPr lang="en-US" altLang="ja-JP" b="1" dirty="0">
              <a:solidFill>
                <a:srgbClr val="FFFFFF"/>
              </a:solidFill>
              <a:latin typeface="Meiryo UI"/>
              <a:ea typeface="Meiryo UI"/>
            </a:endParaRPr>
          </a:p>
        </p:txBody>
      </p:sp>
    </p:spTree>
    <p:extLst>
      <p:ext uri="{BB962C8B-B14F-4D97-AF65-F5344CB8AC3E}">
        <p14:creationId xmlns:p14="http://schemas.microsoft.com/office/powerpoint/2010/main" val="1338107595"/>
      </p:ext>
    </p:extLst>
  </p:cSld>
  <p:clrMapOvr>
    <a:masterClrMapping/>
  </p:clrMapOvr>
</p:sld>
</file>

<file path=ppt/theme/theme1.xml><?xml version="1.0" encoding="utf-8"?>
<a:theme xmlns:a="http://schemas.openxmlformats.org/drawingml/2006/main" name="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lnRef>
        <a:fillRef idx="1">
          <a:schemeClr val="lt1"/>
        </a:fillRef>
        <a:effectRef idx="0">
          <a:schemeClr val="accent1"/>
        </a:effectRef>
        <a:fontRef idx="minor">
          <a:schemeClr val="dk1"/>
        </a:fontRef>
      </a:style>
    </a:spDef>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E746DE13-5209-4467-86BE-12B5E6CAEC1B}" vid="{FD8A97E5-9FF1-4310-BE27-C8B51DCC8A82}"/>
    </a:ext>
  </a:extLst>
</a:theme>
</file>

<file path=ppt/theme/theme2.xml><?xml version="1.0" encoding="utf-8"?>
<a:theme xmlns:a="http://schemas.openxmlformats.org/drawingml/2006/main" name="1_IPA20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3.xml><?xml version="1.0" encoding="utf-8"?>
<a:theme xmlns:a="http://schemas.openxmlformats.org/drawingml/2006/main" name="2_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4.xml><?xml version="1.0" encoding="utf-8"?>
<a:theme xmlns:a="http://schemas.openxmlformats.org/drawingml/2006/main" name="3_IPA20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075B02A6-4DEF-C246-BE24-F9E800A8C82F}" vid="{1679C46A-7B30-8D4D-90A5-BF53D5C35884}"/>
    </a:ext>
  </a:extLst>
</a:theme>
</file>

<file path=ppt/theme/theme5.xml><?xml version="1.0" encoding="utf-8"?>
<a:theme xmlns:a="http://schemas.openxmlformats.org/drawingml/2006/main" name="4_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データスペース入門編</Template>
  <TotalTime>3256</TotalTime>
  <Words>5552</Words>
  <PresentationFormat>ワイド画面</PresentationFormat>
  <Paragraphs>817</Paragraphs>
  <Slides>18</Slides>
  <Notes>18</Notes>
  <HiddenSlides>0</HiddenSlides>
  <MMClips>0</MMClips>
  <ScaleCrop>false</ScaleCrop>
  <HeadingPairs>
    <vt:vector size="6" baseType="variant">
      <vt:variant>
        <vt:lpstr>使用されているフォント</vt:lpstr>
      </vt:variant>
      <vt:variant>
        <vt:i4>9</vt:i4>
      </vt:variant>
      <vt:variant>
        <vt:lpstr>テーマ</vt:lpstr>
      </vt:variant>
      <vt:variant>
        <vt:i4>5</vt:i4>
      </vt:variant>
      <vt:variant>
        <vt:lpstr>スライド タイトル</vt:lpstr>
      </vt:variant>
      <vt:variant>
        <vt:i4>18</vt:i4>
      </vt:variant>
    </vt:vector>
  </HeadingPairs>
  <TitlesOfParts>
    <vt:vector size="32" baseType="lpstr">
      <vt:lpstr>FujitsuInfinityPro-Regular</vt:lpstr>
      <vt:lpstr>Meiryo UI</vt:lpstr>
      <vt:lpstr>MeiryoUI</vt:lpstr>
      <vt:lpstr>Söhne</vt:lpstr>
      <vt:lpstr>ヒラギノ角ゴ Pro W3</vt:lpstr>
      <vt:lpstr>メイリオ</vt:lpstr>
      <vt:lpstr>游ゴシック</vt:lpstr>
      <vt:lpstr>Arial</vt:lpstr>
      <vt:lpstr>Wingdings</vt:lpstr>
      <vt:lpstr>IPA2004</vt:lpstr>
      <vt:lpstr>1_IPA2004</vt:lpstr>
      <vt:lpstr>2_IPA2004</vt:lpstr>
      <vt:lpstr>3_IPA2004</vt:lpstr>
      <vt:lpstr>4_IPA2004</vt:lpstr>
      <vt:lpstr>PowerPoint プレゼンテーション</vt:lpstr>
      <vt:lpstr>本資料について</vt:lpstr>
      <vt:lpstr>背景：海外のデータスペースの取組</vt:lpstr>
      <vt:lpstr>データスペースとは</vt:lpstr>
      <vt:lpstr>データスペースのメリット　</vt:lpstr>
      <vt:lpstr>データスペースが持つ攻めと守りの側面</vt:lpstr>
      <vt:lpstr>「データスペースの特徴」と「データ連携イメージ」</vt:lpstr>
      <vt:lpstr>データ連携を実現する「コネクタ」</vt:lpstr>
      <vt:lpstr>コネクタを活用するメリット</vt:lpstr>
      <vt:lpstr>参考：データスペースを支えるデジタル基盤</vt:lpstr>
      <vt:lpstr>従来型のデータ管理とデータスペースの違い</vt:lpstr>
      <vt:lpstr>EUのデータスペース構築の役割分担</vt:lpstr>
      <vt:lpstr>国内のデータスペース構築の役割分担</vt:lpstr>
      <vt:lpstr>データスペースの対象領域</vt:lpstr>
      <vt:lpstr>国内事例① スーパーシティ構想(大阪府)</vt:lpstr>
      <vt:lpstr>国内事例② マーケティング最適化(札幌市)</vt:lpstr>
      <vt:lpstr>想定ケース　マーケティングの強化</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2025-04-01T09:01:51Z</cp:lastPrinted>
  <dcterms:created xsi:type="dcterms:W3CDTF">2023-10-02T05:48:01Z</dcterms:created>
  <dcterms:modified xsi:type="dcterms:W3CDTF">2025-04-01T09:02:34Z</dcterms:modified>
</cp:coreProperties>
</file>