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2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Lst>
  <p:notesMasterIdLst>
    <p:notesMasterId r:id="rId287"/>
  </p:notesMasterIdLst>
  <p:handoutMasterIdLst>
    <p:handoutMasterId r:id="rId288"/>
  </p:handoutMasterIdLst>
  <p:sldIdLst>
    <p:sldId id="1081" r:id="rId2"/>
    <p:sldId id="1082" r:id="rId3"/>
    <p:sldId id="558" r:id="rId4"/>
    <p:sldId id="1083" r:id="rId5"/>
    <p:sldId id="563" r:id="rId6"/>
    <p:sldId id="1070" r:id="rId7"/>
    <p:sldId id="562" r:id="rId8"/>
    <p:sldId id="1306" r:id="rId9"/>
    <p:sldId id="571" r:id="rId10"/>
    <p:sldId id="566" r:id="rId11"/>
    <p:sldId id="564" r:id="rId12"/>
    <p:sldId id="1442" r:id="rId13"/>
    <p:sldId id="1069" r:id="rId14"/>
    <p:sldId id="570" r:id="rId15"/>
    <p:sldId id="500" r:id="rId16"/>
    <p:sldId id="302" r:id="rId17"/>
    <p:sldId id="1085" r:id="rId18"/>
    <p:sldId id="1086" r:id="rId19"/>
    <p:sldId id="1087" r:id="rId20"/>
    <p:sldId id="1088" r:id="rId21"/>
    <p:sldId id="1090" r:id="rId22"/>
    <p:sldId id="1091" r:id="rId23"/>
    <p:sldId id="1092" r:id="rId24"/>
    <p:sldId id="1093" r:id="rId25"/>
    <p:sldId id="1094" r:id="rId26"/>
    <p:sldId id="1333" r:id="rId27"/>
    <p:sldId id="1096" r:id="rId28"/>
    <p:sldId id="1334" r:id="rId29"/>
    <p:sldId id="1099" r:id="rId30"/>
    <p:sldId id="1335" r:id="rId31"/>
    <p:sldId id="1101" r:id="rId32"/>
    <p:sldId id="1336" r:id="rId33"/>
    <p:sldId id="1441" r:id="rId34"/>
    <p:sldId id="1097" r:id="rId35"/>
    <p:sldId id="1337" r:id="rId36"/>
    <p:sldId id="1105" r:id="rId37"/>
    <p:sldId id="1106" r:id="rId38"/>
    <p:sldId id="1107" r:id="rId39"/>
    <p:sldId id="1108" r:id="rId40"/>
    <p:sldId id="1338" r:id="rId41"/>
    <p:sldId id="1110" r:id="rId42"/>
    <p:sldId id="1111" r:id="rId43"/>
    <p:sldId id="501" r:id="rId44"/>
    <p:sldId id="1343" r:id="rId45"/>
    <p:sldId id="1133" r:id="rId46"/>
    <p:sldId id="1134" r:id="rId47"/>
    <p:sldId id="1136" r:id="rId48"/>
    <p:sldId id="1142" r:id="rId49"/>
    <p:sldId id="1137" r:id="rId50"/>
    <p:sldId id="1135" r:id="rId51"/>
    <p:sldId id="1344" r:id="rId52"/>
    <p:sldId id="1145" r:id="rId53"/>
    <p:sldId id="1146" r:id="rId54"/>
    <p:sldId id="1147" r:id="rId55"/>
    <p:sldId id="1148" r:id="rId56"/>
    <p:sldId id="1154" r:id="rId57"/>
    <p:sldId id="1149" r:id="rId58"/>
    <p:sldId id="1345" r:id="rId59"/>
    <p:sldId id="1160" r:id="rId60"/>
    <p:sldId id="1161" r:id="rId61"/>
    <p:sldId id="1162" r:id="rId62"/>
    <p:sldId id="1346" r:id="rId63"/>
    <p:sldId id="1165" r:id="rId64"/>
    <p:sldId id="1166" r:id="rId65"/>
    <p:sldId id="1347" r:id="rId66"/>
    <p:sldId id="1168" r:id="rId67"/>
    <p:sldId id="1169" r:id="rId68"/>
    <p:sldId id="502" r:id="rId69"/>
    <p:sldId id="1348" r:id="rId70"/>
    <p:sldId id="1171" r:id="rId71"/>
    <p:sldId id="1172" r:id="rId72"/>
    <p:sldId id="1173" r:id="rId73"/>
    <p:sldId id="1307" r:id="rId74"/>
    <p:sldId id="1308" r:id="rId75"/>
    <p:sldId id="1309" r:id="rId76"/>
    <p:sldId id="1310" r:id="rId77"/>
    <p:sldId id="1311" r:id="rId78"/>
    <p:sldId id="1312" r:id="rId79"/>
    <p:sldId id="1313" r:id="rId80"/>
    <p:sldId id="1314" r:id="rId81"/>
    <p:sldId id="1315" r:id="rId82"/>
    <p:sldId id="1316" r:id="rId83"/>
    <p:sldId id="1317" r:id="rId84"/>
    <p:sldId id="1318" r:id="rId85"/>
    <p:sldId id="1319" r:id="rId86"/>
    <p:sldId id="1320" r:id="rId87"/>
    <p:sldId id="1174" r:id="rId88"/>
    <p:sldId id="1349" r:id="rId89"/>
    <p:sldId id="1176" r:id="rId90"/>
    <p:sldId id="1177" r:id="rId91"/>
    <p:sldId id="1445" r:id="rId92"/>
    <p:sldId id="1321" r:id="rId93"/>
    <p:sldId id="1322" r:id="rId94"/>
    <p:sldId id="1323" r:id="rId95"/>
    <p:sldId id="1324" r:id="rId96"/>
    <p:sldId id="1325" r:id="rId97"/>
    <p:sldId id="1326" r:id="rId98"/>
    <p:sldId id="1327" r:id="rId99"/>
    <p:sldId id="1328" r:id="rId100"/>
    <p:sldId id="1329" r:id="rId101"/>
    <p:sldId id="1330" r:id="rId102"/>
    <p:sldId id="1331" r:id="rId103"/>
    <p:sldId id="1332" r:id="rId104"/>
    <p:sldId id="1179" r:id="rId105"/>
    <p:sldId id="1350" r:id="rId106"/>
    <p:sldId id="1181" r:id="rId107"/>
    <p:sldId id="1182" r:id="rId108"/>
    <p:sldId id="1183" r:id="rId109"/>
    <p:sldId id="1443" r:id="rId110"/>
    <p:sldId id="1184" r:id="rId111"/>
    <p:sldId id="1351" r:id="rId112"/>
    <p:sldId id="1186" r:id="rId113"/>
    <p:sldId id="1187" r:id="rId114"/>
    <p:sldId id="1188" r:id="rId115"/>
    <p:sldId id="1189" r:id="rId116"/>
    <p:sldId id="1190" r:id="rId117"/>
    <p:sldId id="1196" r:id="rId118"/>
    <p:sldId id="1352" r:id="rId119"/>
    <p:sldId id="1203" r:id="rId120"/>
    <p:sldId id="1204" r:id="rId121"/>
    <p:sldId id="1444" r:id="rId122"/>
    <p:sldId id="1206" r:id="rId123"/>
    <p:sldId id="1353" r:id="rId124"/>
    <p:sldId id="1243" r:id="rId125"/>
    <p:sldId id="1244" r:id="rId126"/>
    <p:sldId id="1245" r:id="rId127"/>
    <p:sldId id="1246" r:id="rId128"/>
    <p:sldId id="1354" r:id="rId129"/>
    <p:sldId id="1238" r:id="rId130"/>
    <p:sldId id="1239" r:id="rId131"/>
    <p:sldId id="1240" r:id="rId132"/>
    <p:sldId id="1241" r:id="rId133"/>
    <p:sldId id="1355" r:id="rId134"/>
    <p:sldId id="1233" r:id="rId135"/>
    <p:sldId id="1234" r:id="rId136"/>
    <p:sldId id="1376" r:id="rId137"/>
    <p:sldId id="1377" r:id="rId138"/>
    <p:sldId id="1378" r:id="rId139"/>
    <p:sldId id="1379" r:id="rId140"/>
    <p:sldId id="1380" r:id="rId141"/>
    <p:sldId id="1381" r:id="rId142"/>
    <p:sldId id="1382" r:id="rId143"/>
    <p:sldId id="1339" r:id="rId144"/>
    <p:sldId id="1340" r:id="rId145"/>
    <p:sldId id="1341" r:id="rId146"/>
    <p:sldId id="1342" r:id="rId147"/>
    <p:sldId id="1383" r:id="rId148"/>
    <p:sldId id="1384" r:id="rId149"/>
    <p:sldId id="1385" r:id="rId150"/>
    <p:sldId id="1386" r:id="rId151"/>
    <p:sldId id="1236" r:id="rId152"/>
    <p:sldId id="1356" r:id="rId153"/>
    <p:sldId id="1228" r:id="rId154"/>
    <p:sldId id="1229" r:id="rId155"/>
    <p:sldId id="1387" r:id="rId156"/>
    <p:sldId id="1388" r:id="rId157"/>
    <p:sldId id="1389" r:id="rId158"/>
    <p:sldId id="1390" r:id="rId159"/>
    <p:sldId id="1391" r:id="rId160"/>
    <p:sldId id="1392" r:id="rId161"/>
    <p:sldId id="1393" r:id="rId162"/>
    <p:sldId id="1394" r:id="rId163"/>
    <p:sldId id="1395" r:id="rId164"/>
    <p:sldId id="1396" r:id="rId165"/>
    <p:sldId id="1397" r:id="rId166"/>
    <p:sldId id="1398" r:id="rId167"/>
    <p:sldId id="1399" r:id="rId168"/>
    <p:sldId id="1400" r:id="rId169"/>
    <p:sldId id="1401" r:id="rId170"/>
    <p:sldId id="1231" r:id="rId171"/>
    <p:sldId id="1222" r:id="rId172"/>
    <p:sldId id="1223" r:id="rId173"/>
    <p:sldId id="1224" r:id="rId174"/>
    <p:sldId id="1402" r:id="rId175"/>
    <p:sldId id="1403" r:id="rId176"/>
    <p:sldId id="1404" r:id="rId177"/>
    <p:sldId id="1405" r:id="rId178"/>
    <p:sldId id="1406" r:id="rId179"/>
    <p:sldId id="1407" r:id="rId180"/>
    <p:sldId id="1408" r:id="rId181"/>
    <p:sldId id="1409" r:id="rId182"/>
    <p:sldId id="1410" r:id="rId183"/>
    <p:sldId id="1411" r:id="rId184"/>
    <p:sldId id="1412" r:id="rId185"/>
    <p:sldId id="1413" r:id="rId186"/>
    <p:sldId id="1226" r:id="rId187"/>
    <p:sldId id="1357" r:id="rId188"/>
    <p:sldId id="1218" r:id="rId189"/>
    <p:sldId id="1219" r:id="rId190"/>
    <p:sldId id="1225" r:id="rId191"/>
    <p:sldId id="1414" r:id="rId192"/>
    <p:sldId id="1415" r:id="rId193"/>
    <p:sldId id="1416" r:id="rId194"/>
    <p:sldId id="1417" r:id="rId195"/>
    <p:sldId id="1418" r:id="rId196"/>
    <p:sldId id="1419" r:id="rId197"/>
    <p:sldId id="1420" r:id="rId198"/>
    <p:sldId id="1421" r:id="rId199"/>
    <p:sldId id="1422" r:id="rId200"/>
    <p:sldId id="1423" r:id="rId201"/>
    <p:sldId id="1424" r:id="rId202"/>
    <p:sldId id="1221" r:id="rId203"/>
    <p:sldId id="1358" r:id="rId204"/>
    <p:sldId id="1213" r:id="rId205"/>
    <p:sldId id="1214" r:id="rId206"/>
    <p:sldId id="1425" r:id="rId207"/>
    <p:sldId id="1426" r:id="rId208"/>
    <p:sldId id="1427" r:id="rId209"/>
    <p:sldId id="1428" r:id="rId210"/>
    <p:sldId id="1429" r:id="rId211"/>
    <p:sldId id="1430" r:id="rId212"/>
    <p:sldId id="1431" r:id="rId213"/>
    <p:sldId id="1432" r:id="rId214"/>
    <p:sldId id="1216" r:id="rId215"/>
    <p:sldId id="1359" r:id="rId216"/>
    <p:sldId id="1208" r:id="rId217"/>
    <p:sldId id="1209" r:id="rId218"/>
    <p:sldId id="1433" r:id="rId219"/>
    <p:sldId id="1434" r:id="rId220"/>
    <p:sldId id="1435" r:id="rId221"/>
    <p:sldId id="1436" r:id="rId222"/>
    <p:sldId id="1437" r:id="rId223"/>
    <p:sldId id="1438" r:id="rId224"/>
    <p:sldId id="1439" r:id="rId225"/>
    <p:sldId id="1440" r:id="rId226"/>
    <p:sldId id="1211" r:id="rId227"/>
    <p:sldId id="503" r:id="rId228"/>
    <p:sldId id="1446" r:id="rId229"/>
    <p:sldId id="1447" r:id="rId230"/>
    <p:sldId id="1448" r:id="rId231"/>
    <p:sldId id="1360" r:id="rId232"/>
    <p:sldId id="1248" r:id="rId233"/>
    <p:sldId id="1249" r:id="rId234"/>
    <p:sldId id="1361" r:id="rId235"/>
    <p:sldId id="1254" r:id="rId236"/>
    <p:sldId id="1255" r:id="rId237"/>
    <p:sldId id="1362" r:id="rId238"/>
    <p:sldId id="1257" r:id="rId239"/>
    <p:sldId id="1258" r:id="rId240"/>
    <p:sldId id="1449" r:id="rId241"/>
    <p:sldId id="1450" r:id="rId242"/>
    <p:sldId id="1451" r:id="rId243"/>
    <p:sldId id="1363" r:id="rId244"/>
    <p:sldId id="1263" r:id="rId245"/>
    <p:sldId id="1264" r:id="rId246"/>
    <p:sldId id="1364" r:id="rId247"/>
    <p:sldId id="1266" r:id="rId248"/>
    <p:sldId id="1267" r:id="rId249"/>
    <p:sldId id="1365" r:id="rId250"/>
    <p:sldId id="1269" r:id="rId251"/>
    <p:sldId id="1270" r:id="rId252"/>
    <p:sldId id="1366" r:id="rId253"/>
    <p:sldId id="1367" r:id="rId254"/>
    <p:sldId id="1274" r:id="rId255"/>
    <p:sldId id="1368" r:id="rId256"/>
    <p:sldId id="1276" r:id="rId257"/>
    <p:sldId id="1277" r:id="rId258"/>
    <p:sldId id="1278" r:id="rId259"/>
    <p:sldId id="1084" r:id="rId260"/>
    <p:sldId id="1369" r:id="rId261"/>
    <p:sldId id="1370" r:id="rId262"/>
    <p:sldId id="1371" r:id="rId263"/>
    <p:sldId id="1284" r:id="rId264"/>
    <p:sldId id="1452" r:id="rId265"/>
    <p:sldId id="1286" r:id="rId266"/>
    <p:sldId id="1287" r:id="rId267"/>
    <p:sldId id="1290" r:id="rId268"/>
    <p:sldId id="1291" r:id="rId269"/>
    <p:sldId id="1288" r:id="rId270"/>
    <p:sldId id="1289" r:id="rId271"/>
    <p:sldId id="1292" r:id="rId272"/>
    <p:sldId id="1372" r:id="rId273"/>
    <p:sldId id="1453" r:id="rId274"/>
    <p:sldId id="1295" r:id="rId275"/>
    <p:sldId id="1296" r:id="rId276"/>
    <p:sldId id="1297" r:id="rId277"/>
    <p:sldId id="1298" r:id="rId278"/>
    <p:sldId id="1299" r:id="rId279"/>
    <p:sldId id="1300" r:id="rId280"/>
    <p:sldId id="1373" r:id="rId281"/>
    <p:sldId id="1303" r:id="rId282"/>
    <p:sldId id="1374" r:id="rId283"/>
    <p:sldId id="1305" r:id="rId284"/>
    <p:sldId id="1071" r:id="rId285"/>
    <p:sldId id="1072" r:id="rId286"/>
  </p:sldIdLst>
  <p:sldSz cx="13120688" cy="7380288"/>
  <p:notesSz cx="6735763" cy="9866313"/>
  <p:defaultTextStyle>
    <a:defPPr>
      <a:defRPr lang="ja-JP"/>
    </a:defPPr>
    <a:lvl1pPr marL="0" algn="l" defTabSz="971913" rtl="0" eaLnBrk="1" latinLnBrk="0" hangingPunct="1">
      <a:defRPr kumimoji="1" sz="1914" kern="1200">
        <a:solidFill>
          <a:schemeClr val="tx1"/>
        </a:solidFill>
        <a:latin typeface="+mn-lt"/>
        <a:ea typeface="+mn-ea"/>
        <a:cs typeface="+mn-cs"/>
      </a:defRPr>
    </a:lvl1pPr>
    <a:lvl2pPr marL="485957" algn="l" defTabSz="971913" rtl="0" eaLnBrk="1" latinLnBrk="0" hangingPunct="1">
      <a:defRPr kumimoji="1" sz="1914" kern="1200">
        <a:solidFill>
          <a:schemeClr val="tx1"/>
        </a:solidFill>
        <a:latin typeface="+mn-lt"/>
        <a:ea typeface="+mn-ea"/>
        <a:cs typeface="+mn-cs"/>
      </a:defRPr>
    </a:lvl2pPr>
    <a:lvl3pPr marL="971913" algn="l" defTabSz="971913" rtl="0" eaLnBrk="1" latinLnBrk="0" hangingPunct="1">
      <a:defRPr kumimoji="1" sz="1914" kern="1200">
        <a:solidFill>
          <a:schemeClr val="tx1"/>
        </a:solidFill>
        <a:latin typeface="+mn-lt"/>
        <a:ea typeface="+mn-ea"/>
        <a:cs typeface="+mn-cs"/>
      </a:defRPr>
    </a:lvl3pPr>
    <a:lvl4pPr marL="1457871" algn="l" defTabSz="971913" rtl="0" eaLnBrk="1" latinLnBrk="0" hangingPunct="1">
      <a:defRPr kumimoji="1" sz="1914" kern="1200">
        <a:solidFill>
          <a:schemeClr val="tx1"/>
        </a:solidFill>
        <a:latin typeface="+mn-lt"/>
        <a:ea typeface="+mn-ea"/>
        <a:cs typeface="+mn-cs"/>
      </a:defRPr>
    </a:lvl4pPr>
    <a:lvl5pPr marL="1943828" algn="l" defTabSz="971913" rtl="0" eaLnBrk="1" latinLnBrk="0" hangingPunct="1">
      <a:defRPr kumimoji="1" sz="1914" kern="1200">
        <a:solidFill>
          <a:schemeClr val="tx1"/>
        </a:solidFill>
        <a:latin typeface="+mn-lt"/>
        <a:ea typeface="+mn-ea"/>
        <a:cs typeface="+mn-cs"/>
      </a:defRPr>
    </a:lvl5pPr>
    <a:lvl6pPr marL="2429784" algn="l" defTabSz="971913" rtl="0" eaLnBrk="1" latinLnBrk="0" hangingPunct="1">
      <a:defRPr kumimoji="1" sz="1914" kern="1200">
        <a:solidFill>
          <a:schemeClr val="tx1"/>
        </a:solidFill>
        <a:latin typeface="+mn-lt"/>
        <a:ea typeface="+mn-ea"/>
        <a:cs typeface="+mn-cs"/>
      </a:defRPr>
    </a:lvl6pPr>
    <a:lvl7pPr marL="2915741" algn="l" defTabSz="971913" rtl="0" eaLnBrk="1" latinLnBrk="0" hangingPunct="1">
      <a:defRPr kumimoji="1" sz="1914" kern="1200">
        <a:solidFill>
          <a:schemeClr val="tx1"/>
        </a:solidFill>
        <a:latin typeface="+mn-lt"/>
        <a:ea typeface="+mn-ea"/>
        <a:cs typeface="+mn-cs"/>
      </a:defRPr>
    </a:lvl7pPr>
    <a:lvl8pPr marL="3401698" algn="l" defTabSz="971913" rtl="0" eaLnBrk="1" latinLnBrk="0" hangingPunct="1">
      <a:defRPr kumimoji="1" sz="1914" kern="1200">
        <a:solidFill>
          <a:schemeClr val="tx1"/>
        </a:solidFill>
        <a:latin typeface="+mn-lt"/>
        <a:ea typeface="+mn-ea"/>
        <a:cs typeface="+mn-cs"/>
      </a:defRPr>
    </a:lvl8pPr>
    <a:lvl9pPr marL="3887655" algn="l" defTabSz="971913" rtl="0" eaLnBrk="1" latinLnBrk="0" hangingPunct="1">
      <a:defRPr kumimoji="1" sz="19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5" userDrawn="1">
          <p15:clr>
            <a:srgbClr val="A4A3A4"/>
          </p15:clr>
        </p15:guide>
        <p15:guide id="2" pos="413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FF0000"/>
    <a:srgbClr val="D9E3F3"/>
    <a:srgbClr val="C3E7EF"/>
    <a:srgbClr val="B4C7E7"/>
    <a:srgbClr val="C5D4ED"/>
    <a:srgbClr val="CCCCFF"/>
    <a:srgbClr val="99CC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8407" autoAdjust="0"/>
  </p:normalViewPr>
  <p:slideViewPr>
    <p:cSldViewPr>
      <p:cViewPr varScale="1">
        <p:scale>
          <a:sx n="59" d="100"/>
          <a:sy n="59" d="100"/>
        </p:scale>
        <p:origin x="888" y="72"/>
      </p:cViewPr>
      <p:guideLst>
        <p:guide orient="horz" pos="2325"/>
        <p:guide pos="4133"/>
      </p:guideLst>
    </p:cSldViewPr>
  </p:slideViewPr>
  <p:outlineViewPr>
    <p:cViewPr>
      <p:scale>
        <a:sx n="33" d="100"/>
        <a:sy n="33" d="100"/>
      </p:scale>
      <p:origin x="0" y="-68334"/>
    </p:cViewPr>
  </p:outlineViewPr>
  <p:notesTextViewPr>
    <p:cViewPr>
      <p:scale>
        <a:sx n="1" d="1"/>
        <a:sy n="1" d="1"/>
      </p:scale>
      <p:origin x="0" y="0"/>
    </p:cViewPr>
  </p:notesTextViewPr>
  <p:sorterViewPr>
    <p:cViewPr>
      <p:scale>
        <a:sx n="75" d="100"/>
        <a:sy n="75" d="100"/>
      </p:scale>
      <p:origin x="0" y="-1314"/>
    </p:cViewPr>
  </p:sorterViewPr>
  <p:notesViewPr>
    <p:cSldViewPr>
      <p:cViewPr varScale="1">
        <p:scale>
          <a:sx n="63" d="100"/>
          <a:sy n="63" d="100"/>
        </p:scale>
        <p:origin x="2034"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notesMaster" Target="notesMasters/notes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charts/_rels/chart1.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oleObject" Target="file:///\\ikc-nasa\06%20&#29987;&#12503;&#12521;&#37096;&#65288;&#12467;&#12493;&#12452;&#12531;&#65289;\&#12467;&#12493;&#12452;&#12531;G\2021&#24180;&#24230;\020_&#32068;&#36796;&#12415;IoT&#21205;&#21521;&#35519;&#26619;\10%20&#12450;&#12531;&#12465;&#12540;&#12488;&#32080;&#26524;\&#32701;&#40165;&#12481;&#12455;&#12483;&#12463;\&#32013;&#21697;20220330\6_&#21336;&#32020;&#38598;&#35336;&#12539;&#12463;&#12525;&#12473;&#38598;&#35336;&#12487;&#12540;&#12479;&#12539;&#23550;&#27604;&#34920;&#12398;&#22259;&#31034;&#21450;&#12403;&#22259;&#31034;&#21270;&#12487;&#12540;&#12479;\&#12304;&#25955;&#24067;&#22259;(&#25552;&#20986;&#29992;)&#12305;&#32068;&#36796;&#12415;IoT&#21205;&#21521;&#35519;&#26619;.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N=807</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5495186757191777"/>
          <c:y val="0.75289108729134191"/>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1430294557298876"/>
          <c:y val="2.1408097301532245E-2"/>
          <c:w val="0.85134144232923858"/>
          <c:h val="0.83383041719072892"/>
        </c:manualLayout>
      </c:layout>
      <c:scatterChart>
        <c:scatterStyle val="lineMarker"/>
        <c:varyColors val="0"/>
        <c:ser>
          <c:idx val="0"/>
          <c:order val="0"/>
          <c:tx>
            <c:strRef>
              <c:f>'Q18強み×現在 (2)'!$E$4:$Z$4</c:f>
              <c:strCache>
                <c:ptCount val="22"/>
                <c:pt idx="0">
                  <c:v>デバイス</c:v>
                </c:pt>
                <c:pt idx="1">
                  <c:v>センサ</c:v>
                </c:pt>
                <c:pt idx="2">
                  <c:v>アクチュエータ</c:v>
                </c:pt>
                <c:pt idx="3">
                  <c:v>画像・音声</c:v>
                </c:pt>
                <c:pt idx="4">
                  <c:v>無線通信</c:v>
                </c:pt>
                <c:pt idx="5">
                  <c:v>リアルタイム</c:v>
                </c:pt>
                <c:pt idx="6">
                  <c:v>クラウド</c:v>
                </c:pt>
                <c:pt idx="7">
                  <c:v>エッジ</c:v>
                </c:pt>
                <c:pt idx="8">
                  <c:v>IoT </c:v>
                </c:pt>
                <c:pt idx="9">
                  <c:v>更新技術</c:v>
                </c:pt>
                <c:pt idx="10">
                  <c:v>モデリング技術</c:v>
                </c:pt>
                <c:pt idx="11">
                  <c:v>シミュレーション</c:v>
                </c:pt>
                <c:pt idx="12">
                  <c:v>制御系</c:v>
                </c:pt>
                <c:pt idx="13">
                  <c:v>AI</c:v>
                </c:pt>
                <c:pt idx="14">
                  <c:v>ビッグデータ</c:v>
                </c:pt>
                <c:pt idx="15">
                  <c:v>セーフティ</c:v>
                </c:pt>
                <c:pt idx="16">
                  <c:v>ヒューマンIF</c:v>
                </c:pt>
                <c:pt idx="17">
                  <c:v>要求</c:v>
                </c:pt>
                <c:pt idx="18">
                  <c:v>設計・実装</c:v>
                </c:pt>
                <c:pt idx="19">
                  <c:v>評価・検証</c:v>
                </c:pt>
                <c:pt idx="20">
                  <c:v>運用・保守</c:v>
                </c:pt>
                <c:pt idx="21">
                  <c:v>その他</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layout>
                <c:manualLayout>
                  <c:x val="-0.11360081686081631"/>
                  <c:y val="-1.0212524187605055E-2"/>
                </c:manualLayout>
              </c:layout>
              <c:tx>
                <c:rich>
                  <a:bodyPr/>
                  <a:lstStyle/>
                  <a:p>
                    <a:fld id="{C0A4A619-98C3-4E00-96BB-8057D32D3F9A}"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7381-4BF3-AAFD-6D481FA5D555}"/>
                </c:ext>
              </c:extLst>
            </c:dLbl>
            <c:dLbl>
              <c:idx val="1"/>
              <c:layout>
                <c:manualLayout>
                  <c:x val="-0.10204229249122886"/>
                  <c:y val="-7.4761209797749875E-2"/>
                </c:manualLayout>
              </c:layout>
              <c:tx>
                <c:rich>
                  <a:bodyPr/>
                  <a:lstStyle/>
                  <a:p>
                    <a:fld id="{A9ADD4EE-DF35-4A27-AFB8-9296D71AA456}"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7381-4BF3-AAFD-6D481FA5D555}"/>
                </c:ext>
              </c:extLst>
            </c:dLbl>
            <c:dLbl>
              <c:idx val="2"/>
              <c:layout>
                <c:manualLayout>
                  <c:x val="-1.3712334654505515E-2"/>
                  <c:y val="5.6641471622902076E-2"/>
                </c:manualLayout>
              </c:layout>
              <c:tx>
                <c:rich>
                  <a:bodyPr/>
                  <a:lstStyle/>
                  <a:p>
                    <a:fld id="{C3BE75BA-942D-4776-B40F-1F6C02CEF10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7381-4BF3-AAFD-6D481FA5D555}"/>
                </c:ext>
              </c:extLst>
            </c:dLbl>
            <c:dLbl>
              <c:idx val="3"/>
              <c:layout>
                <c:manualLayout>
                  <c:x val="0.13065770217164746"/>
                  <c:y val="-7.9072139872428254E-3"/>
                </c:manualLayout>
              </c:layout>
              <c:tx>
                <c:rich>
                  <a:bodyPr/>
                  <a:lstStyle/>
                  <a:p>
                    <a:fld id="{46A31238-BA57-4EB1-AC96-DB44B4299F6B}"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7381-4BF3-AAFD-6D481FA5D555}"/>
                </c:ext>
              </c:extLst>
            </c:dLbl>
            <c:dLbl>
              <c:idx val="4"/>
              <c:tx>
                <c:rich>
                  <a:bodyPr/>
                  <a:lstStyle/>
                  <a:p>
                    <a:fld id="{2CAFCC1F-9CF8-4A77-A00A-B93B3BD7BB0F}"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381-4BF3-AAFD-6D481FA5D555}"/>
                </c:ext>
              </c:extLst>
            </c:dLbl>
            <c:dLbl>
              <c:idx val="5"/>
              <c:layout>
                <c:manualLayout>
                  <c:x val="0.11015373725059481"/>
                  <c:y val="-9.9128338615587998E-4"/>
                </c:manualLayout>
              </c:layout>
              <c:tx>
                <c:rich>
                  <a:bodyPr/>
                  <a:lstStyle/>
                  <a:p>
                    <a:fld id="{72BC9975-96AE-482A-BAE1-B8858A44A5C4}"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7381-4BF3-AAFD-6D481FA5D555}"/>
                </c:ext>
              </c:extLst>
            </c:dLbl>
            <c:dLbl>
              <c:idx val="6"/>
              <c:tx>
                <c:rich>
                  <a:bodyPr/>
                  <a:lstStyle/>
                  <a:p>
                    <a:fld id="{D0F2C04C-30B1-4003-96EA-55139F1B72A4}"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381-4BF3-AAFD-6D481FA5D555}"/>
                </c:ext>
              </c:extLst>
            </c:dLbl>
            <c:dLbl>
              <c:idx val="7"/>
              <c:layout>
                <c:manualLayout>
                  <c:x val="-7.3560732253361683E-2"/>
                  <c:y val="1.4171948642938248E-2"/>
                </c:manualLayout>
              </c:layout>
              <c:tx>
                <c:rich>
                  <a:bodyPr/>
                  <a:lstStyle/>
                  <a:p>
                    <a:fld id="{74F27AEF-F650-4F53-ABAE-CB616CCE336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7381-4BF3-AAFD-6D481FA5D555}"/>
                </c:ext>
              </c:extLst>
            </c:dLbl>
            <c:dLbl>
              <c:idx val="8"/>
              <c:tx>
                <c:rich>
                  <a:bodyPr/>
                  <a:lstStyle/>
                  <a:p>
                    <a:fld id="{93AF9F95-FA8F-49EB-81A5-62667FFA772A}"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381-4BF3-AAFD-6D481FA5D555}"/>
                </c:ext>
              </c:extLst>
            </c:dLbl>
            <c:dLbl>
              <c:idx val="9"/>
              <c:layout>
                <c:manualLayout>
                  <c:x val="-5.7970994137591061E-2"/>
                  <c:y val="-2.4709964977697386E-2"/>
                </c:manualLayout>
              </c:layout>
              <c:tx>
                <c:rich>
                  <a:bodyPr/>
                  <a:lstStyle/>
                  <a:p>
                    <a:fld id="{AF534D28-8403-4A27-94B2-A55C75A2C86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7381-4BF3-AAFD-6D481FA5D555}"/>
                </c:ext>
              </c:extLst>
            </c:dLbl>
            <c:dLbl>
              <c:idx val="10"/>
              <c:layout>
                <c:manualLayout>
                  <c:x val="-0.13739132633140166"/>
                  <c:y val="-2.4044385389778943E-2"/>
                </c:manualLayout>
              </c:layout>
              <c:tx>
                <c:rich>
                  <a:bodyPr/>
                  <a:lstStyle/>
                  <a:p>
                    <a:fld id="{9078533F-DF3B-4D2B-A6BB-432E36C92392}"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7381-4BF3-AAFD-6D481FA5D555}"/>
                </c:ext>
              </c:extLst>
            </c:dLbl>
            <c:dLbl>
              <c:idx val="11"/>
              <c:layout>
                <c:manualLayout>
                  <c:x val="-5.0305480102360446E-2"/>
                  <c:y val="6.5862712424351336E-2"/>
                </c:manualLayout>
              </c:layout>
              <c:tx>
                <c:rich>
                  <a:bodyPr/>
                  <a:lstStyle/>
                  <a:p>
                    <a:fld id="{D0DA2F01-90E9-4D48-A483-D791E6A94BA0}"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381-4BF3-AAFD-6D481FA5D555}"/>
                </c:ext>
              </c:extLst>
            </c:dLbl>
            <c:dLbl>
              <c:idx val="12"/>
              <c:layout>
                <c:manualLayout>
                  <c:x val="6.5997747172026736E-2"/>
                  <c:y val="5.9246472149311492E-3"/>
                </c:manualLayout>
              </c:layout>
              <c:tx>
                <c:rich>
                  <a:bodyPr/>
                  <a:lstStyle/>
                  <a:p>
                    <a:fld id="{3680DE93-46C0-4051-AF4B-7EB5445212EA}"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7381-4BF3-AAFD-6D481FA5D555}"/>
                </c:ext>
              </c:extLst>
            </c:dLbl>
            <c:dLbl>
              <c:idx val="13"/>
              <c:tx>
                <c:rich>
                  <a:bodyPr/>
                  <a:lstStyle/>
                  <a:p>
                    <a:fld id="{EFCD531E-CFBD-40EC-937A-18EAF685319A}"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7381-4BF3-AAFD-6D481FA5D555}"/>
                </c:ext>
              </c:extLst>
            </c:dLbl>
            <c:dLbl>
              <c:idx val="14"/>
              <c:layout>
                <c:manualLayout>
                  <c:x val="-7.8858389256089234E-2"/>
                  <c:y val="-3.3265626191228206E-2"/>
                </c:manualLayout>
              </c:layout>
              <c:tx>
                <c:rich>
                  <a:bodyPr/>
                  <a:lstStyle/>
                  <a:p>
                    <a:fld id="{0EEB73BF-B00A-4A47-8189-74924C6158A8}"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7381-4BF3-AAFD-6D481FA5D555}"/>
                </c:ext>
              </c:extLst>
            </c:dLbl>
            <c:dLbl>
              <c:idx val="15"/>
              <c:layout>
                <c:manualLayout>
                  <c:x val="-0.11752065326393203"/>
                  <c:y val="-4.7097487393402096E-2"/>
                </c:manualLayout>
              </c:layout>
              <c:tx>
                <c:rich>
                  <a:bodyPr/>
                  <a:lstStyle/>
                  <a:p>
                    <a:fld id="{DAE03F8C-F856-4920-A2A2-F573506307D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7381-4BF3-AAFD-6D481FA5D555}"/>
                </c:ext>
              </c:extLst>
            </c:dLbl>
            <c:dLbl>
              <c:idx val="16"/>
              <c:layout>
                <c:manualLayout>
                  <c:x val="3.885833307584053E-2"/>
                  <c:y val="-9.9128338615587998E-4"/>
                </c:manualLayout>
              </c:layout>
              <c:tx>
                <c:rich>
                  <a:bodyPr/>
                  <a:lstStyle/>
                  <a:p>
                    <a:fld id="{9930BD19-F300-4DC3-8B61-784DE7D33FC5}"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7381-4BF3-AAFD-6D481FA5D555}"/>
                </c:ext>
              </c:extLst>
            </c:dLbl>
            <c:dLbl>
              <c:idx val="17"/>
              <c:layout>
                <c:manualLayout>
                  <c:x val="-5.0836102551425996E-2"/>
                  <c:y val="-3.0864256788676318E-2"/>
                </c:manualLayout>
              </c:layout>
              <c:tx>
                <c:rich>
                  <a:bodyPr/>
                  <a:lstStyle/>
                  <a:p>
                    <a:fld id="{B2CA2AA2-B457-441D-A1D6-73396CD6F7C7}"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7381-4BF3-AAFD-6D481FA5D555}"/>
                </c:ext>
              </c:extLst>
            </c:dLbl>
            <c:dLbl>
              <c:idx val="18"/>
              <c:tx>
                <c:rich>
                  <a:bodyPr/>
                  <a:lstStyle/>
                  <a:p>
                    <a:fld id="{A9D7E12B-88A9-499B-86AB-781F4474317B}"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7381-4BF3-AAFD-6D481FA5D555}"/>
                </c:ext>
              </c:extLst>
            </c:dLbl>
            <c:dLbl>
              <c:idx val="19"/>
              <c:layout>
                <c:manualLayout>
                  <c:x val="-8.4726837585709994E-3"/>
                  <c:y val="1.7451198216742722E-2"/>
                </c:manualLayout>
              </c:layout>
              <c:tx>
                <c:rich>
                  <a:bodyPr/>
                  <a:lstStyle/>
                  <a:p>
                    <a:fld id="{AAA7FACA-B034-4F82-88B2-BF383CC01EF4}"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7381-4BF3-AAFD-6D481FA5D555}"/>
                </c:ext>
              </c:extLst>
            </c:dLbl>
            <c:dLbl>
              <c:idx val="20"/>
              <c:layout>
                <c:manualLayout>
                  <c:x val="-4.9052379654884728E-3"/>
                  <c:y val="-3.0960315990865888E-2"/>
                </c:manualLayout>
              </c:layout>
              <c:tx>
                <c:rich>
                  <a:bodyPr/>
                  <a:lstStyle/>
                  <a:p>
                    <a:fld id="{3B865735-BA2C-4CAD-B2D9-D6FDABC7D24E}"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7381-4BF3-AAFD-6D481FA5D555}"/>
                </c:ext>
              </c:extLst>
            </c:dLbl>
            <c:dLbl>
              <c:idx val="21"/>
              <c:tx>
                <c:rich>
                  <a:bodyPr/>
                  <a:lstStyle/>
                  <a:p>
                    <a:fld id="{1C6FEF14-198B-43F8-9D54-719754A18E52}"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7381-4BF3-AAFD-6D481FA5D5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'Q18強み×現在 (2)'!$E$8:$Z$8</c:f>
              <c:numCache>
                <c:formatCode>0.00</c:formatCode>
                <c:ptCount val="22"/>
                <c:pt idx="0">
                  <c:v>0.20804195804195805</c:v>
                </c:pt>
                <c:pt idx="1">
                  <c:v>0.20979020979020979</c:v>
                </c:pt>
                <c:pt idx="2">
                  <c:v>6.4685314685314688E-2</c:v>
                </c:pt>
                <c:pt idx="3">
                  <c:v>0.17832167832167833</c:v>
                </c:pt>
                <c:pt idx="4">
                  <c:v>0.25524475524475526</c:v>
                </c:pt>
                <c:pt idx="5">
                  <c:v>0.13111888111888112</c:v>
                </c:pt>
                <c:pt idx="6">
                  <c:v>0.20804195804195805</c:v>
                </c:pt>
                <c:pt idx="7">
                  <c:v>8.9160839160839167E-2</c:v>
                </c:pt>
                <c:pt idx="8">
                  <c:v>0.2062937062937063</c:v>
                </c:pt>
                <c:pt idx="9">
                  <c:v>3.8461538461538464E-2</c:v>
                </c:pt>
                <c:pt idx="10">
                  <c:v>9.6153846153846159E-2</c:v>
                </c:pt>
                <c:pt idx="11">
                  <c:v>0.10139860139860139</c:v>
                </c:pt>
                <c:pt idx="12">
                  <c:v>0.11188811188811189</c:v>
                </c:pt>
                <c:pt idx="13">
                  <c:v>0.11538461538461539</c:v>
                </c:pt>
                <c:pt idx="14">
                  <c:v>8.0419580419580416E-2</c:v>
                </c:pt>
                <c:pt idx="15">
                  <c:v>0.10664335664335664</c:v>
                </c:pt>
                <c:pt idx="16">
                  <c:v>0.14335664335664336</c:v>
                </c:pt>
                <c:pt idx="17">
                  <c:v>0.24825174825174826</c:v>
                </c:pt>
                <c:pt idx="18">
                  <c:v>0.51048951048951052</c:v>
                </c:pt>
                <c:pt idx="19">
                  <c:v>0.26398601398601401</c:v>
                </c:pt>
                <c:pt idx="20">
                  <c:v>0.30069930069930068</c:v>
                </c:pt>
                <c:pt idx="21">
                  <c:v>2.097902097902098E-2</c:v>
                </c:pt>
              </c:numCache>
            </c:numRef>
          </c:xVal>
          <c:yVal>
            <c:numRef>
              <c:f>'Q18強み×現在 (2)'!$E$9:$Z$9</c:f>
              <c:numCache>
                <c:formatCode>0.00</c:formatCode>
                <c:ptCount val="22"/>
                <c:pt idx="0">
                  <c:v>0.2899628252788104</c:v>
                </c:pt>
                <c:pt idx="1">
                  <c:v>0.29491945477075587</c:v>
                </c:pt>
                <c:pt idx="2">
                  <c:v>9.7893432465923177E-2</c:v>
                </c:pt>
                <c:pt idx="3">
                  <c:v>0.25526641883519208</c:v>
                </c:pt>
                <c:pt idx="4">
                  <c:v>0.39281288723667906</c:v>
                </c:pt>
                <c:pt idx="5">
                  <c:v>0.19206939281288724</c:v>
                </c:pt>
                <c:pt idx="6">
                  <c:v>0.41511771995043373</c:v>
                </c:pt>
                <c:pt idx="7">
                  <c:v>0.16728624535315986</c:v>
                </c:pt>
                <c:pt idx="8">
                  <c:v>0.34076827757125155</c:v>
                </c:pt>
                <c:pt idx="9">
                  <c:v>7.8066914498141265E-2</c:v>
                </c:pt>
                <c:pt idx="10">
                  <c:v>0.17596034696406443</c:v>
                </c:pt>
                <c:pt idx="11">
                  <c:v>0.1697645600991326</c:v>
                </c:pt>
                <c:pt idx="12">
                  <c:v>0.16604708798017348</c:v>
                </c:pt>
                <c:pt idx="13">
                  <c:v>0.29863692688971499</c:v>
                </c:pt>
                <c:pt idx="14">
                  <c:v>0.22676579925650558</c:v>
                </c:pt>
                <c:pt idx="15">
                  <c:v>0.26146220570012391</c:v>
                </c:pt>
                <c:pt idx="16">
                  <c:v>0.22924411400247832</c:v>
                </c:pt>
                <c:pt idx="17">
                  <c:v>0.32094175960346966</c:v>
                </c:pt>
                <c:pt idx="18">
                  <c:v>0.57620817843866168</c:v>
                </c:pt>
                <c:pt idx="19">
                  <c:v>0.36555142503097893</c:v>
                </c:pt>
                <c:pt idx="20">
                  <c:v>0.39405204460966542</c:v>
                </c:pt>
                <c:pt idx="21">
                  <c:v>2.2304832713754646E-2</c:v>
                </c:pt>
              </c:numCache>
            </c:numRef>
          </c:yVal>
          <c:smooth val="0"/>
          <c:extLst>
            <c:ext xmlns:c15="http://schemas.microsoft.com/office/drawing/2012/chart" uri="{02D57815-91ED-43cb-92C2-25804820EDAC}">
              <c15:datalabelsRange>
                <c15:f>'Q18強み×現在 (2)'!$E$4:$Z$4</c15:f>
                <c15:dlblRangeCache>
                  <c:ptCount val="22"/>
                  <c:pt idx="0">
                    <c:v>デバイス</c:v>
                  </c:pt>
                  <c:pt idx="1">
                    <c:v>センサ</c:v>
                  </c:pt>
                  <c:pt idx="2">
                    <c:v>アクチュエータ</c:v>
                  </c:pt>
                  <c:pt idx="3">
                    <c:v>画像・音声</c:v>
                  </c:pt>
                  <c:pt idx="4">
                    <c:v>無線通信</c:v>
                  </c:pt>
                  <c:pt idx="5">
                    <c:v>リアルタイム</c:v>
                  </c:pt>
                  <c:pt idx="6">
                    <c:v>クラウド</c:v>
                  </c:pt>
                  <c:pt idx="7">
                    <c:v>エッジ</c:v>
                  </c:pt>
                  <c:pt idx="8">
                    <c:v>IoT </c:v>
                  </c:pt>
                  <c:pt idx="9">
                    <c:v>更新技術</c:v>
                  </c:pt>
                  <c:pt idx="10">
                    <c:v>モデリング技術</c:v>
                  </c:pt>
                  <c:pt idx="11">
                    <c:v>シミュレーション</c:v>
                  </c:pt>
                  <c:pt idx="12">
                    <c:v>制御系</c:v>
                  </c:pt>
                  <c:pt idx="13">
                    <c:v>AI</c:v>
                  </c:pt>
                  <c:pt idx="14">
                    <c:v>ビッグデータ</c:v>
                  </c:pt>
                  <c:pt idx="15">
                    <c:v>セーフティ</c:v>
                  </c:pt>
                  <c:pt idx="16">
                    <c:v>ヒューマンIF</c:v>
                  </c:pt>
                  <c:pt idx="17">
                    <c:v>要求</c:v>
                  </c:pt>
                  <c:pt idx="18">
                    <c:v>設計・実装</c:v>
                  </c:pt>
                  <c:pt idx="19">
                    <c:v>評価・検証</c:v>
                  </c:pt>
                  <c:pt idx="20">
                    <c:v>運用・保守</c:v>
                  </c:pt>
                  <c:pt idx="21">
                    <c:v>その他</c:v>
                  </c:pt>
                </c15:dlblRangeCache>
              </c15:datalabelsRange>
            </c:ext>
            <c:ext xmlns:c16="http://schemas.microsoft.com/office/drawing/2014/chart" uri="{C3380CC4-5D6E-409C-BE32-E72D297353CC}">
              <c16:uniqueId val="{00000016-7381-4BF3-AAFD-6D481FA5D555}"/>
            </c:ext>
          </c:extLst>
        </c:ser>
        <c:ser>
          <c:idx val="1"/>
          <c:order val="1"/>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'Q18強み×現在 (2)'!$E$10</c:f>
              <c:numCache>
                <c:formatCode>General</c:formatCode>
                <c:ptCount val="1"/>
              </c:numCache>
            </c:numRef>
          </c:yVal>
          <c:smooth val="0"/>
          <c:extLst>
            <c:ext xmlns:c16="http://schemas.microsoft.com/office/drawing/2014/chart" uri="{C3380CC4-5D6E-409C-BE32-E72D297353CC}">
              <c16:uniqueId val="{00000017-7381-4BF3-AAFD-6D481FA5D555}"/>
            </c:ext>
          </c:extLst>
        </c:ser>
        <c:dLbls>
          <c:dLblPos val="t"/>
          <c:showLegendKey val="0"/>
          <c:showVal val="1"/>
          <c:showCatName val="0"/>
          <c:showSerName val="0"/>
          <c:showPercent val="0"/>
          <c:showBubbleSize val="0"/>
        </c:dLbls>
        <c:axId val="624279208"/>
        <c:axId val="624280848"/>
      </c:scatterChart>
      <c:valAx>
        <c:axId val="624279208"/>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自社が強みとしている技術</a:t>
                </a:r>
              </a:p>
            </c:rich>
          </c:tx>
          <c:layout>
            <c:manualLayout>
              <c:xMode val="edge"/>
              <c:yMode val="edge"/>
              <c:x val="0.43598710101489618"/>
              <c:y val="0.932735277777777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valAx>
      <c:valAx>
        <c:axId val="62428084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事業を推進するために特に重要な技術</a:t>
                </a:r>
              </a:p>
            </c:rich>
          </c:tx>
          <c:layout>
            <c:manualLayout>
              <c:xMode val="edge"/>
              <c:yMode val="edge"/>
              <c:x val="1.6071764649702104E-3"/>
              <c:y val="0.2730719730160741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N=837</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582309408277331"/>
          <c:y val="0.78071540285703855"/>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ysClr val="windowText" lastClr="000000"/>
              </a:solidFill>
              <a:latin typeface="+mn-lt"/>
              <a:ea typeface="+mn-ea"/>
              <a:cs typeface="+mn-cs"/>
            </a:defRPr>
          </a:pPr>
          <a:endParaRPr lang="ja-JP"/>
        </a:p>
      </c:txPr>
    </c:title>
    <c:autoTitleDeleted val="0"/>
    <c:plotArea>
      <c:layout>
        <c:manualLayout>
          <c:layoutTarget val="inner"/>
          <c:xMode val="edge"/>
          <c:yMode val="edge"/>
          <c:x val="0.11787039393368398"/>
          <c:y val="2.3599699579013696E-2"/>
          <c:w val="0.85134144232923858"/>
          <c:h val="0.83383041719072892"/>
        </c:manualLayout>
      </c:layout>
      <c:scatterChart>
        <c:scatterStyle val="lineMarker"/>
        <c:varyColors val="0"/>
        <c:ser>
          <c:idx val="0"/>
          <c:order val="0"/>
          <c:tx>
            <c:strRef>
              <c:f>'Q18強み×将来 (2)'!$E$4:$Z$4</c:f>
              <c:strCache>
                <c:ptCount val="22"/>
                <c:pt idx="0">
                  <c:v>デバイス</c:v>
                </c:pt>
                <c:pt idx="1">
                  <c:v>センサ</c:v>
                </c:pt>
                <c:pt idx="2">
                  <c:v>アクチュエータ</c:v>
                </c:pt>
                <c:pt idx="3">
                  <c:v>画像・音声</c:v>
                </c:pt>
                <c:pt idx="4">
                  <c:v>無線通信</c:v>
                </c:pt>
                <c:pt idx="5">
                  <c:v>リアルタイム</c:v>
                </c:pt>
                <c:pt idx="6">
                  <c:v>クラウド</c:v>
                </c:pt>
                <c:pt idx="7">
                  <c:v>エッジ</c:v>
                </c:pt>
                <c:pt idx="8">
                  <c:v>IoT </c:v>
                </c:pt>
                <c:pt idx="9">
                  <c:v>更新技術</c:v>
                </c:pt>
                <c:pt idx="10">
                  <c:v>モデリング技術</c:v>
                </c:pt>
                <c:pt idx="11">
                  <c:v>シミュレーション</c:v>
                </c:pt>
                <c:pt idx="12">
                  <c:v>制御系</c:v>
                </c:pt>
                <c:pt idx="13">
                  <c:v>AI</c:v>
                </c:pt>
                <c:pt idx="14">
                  <c:v>ビッグデータ</c:v>
                </c:pt>
                <c:pt idx="15">
                  <c:v>セーフティ</c:v>
                </c:pt>
                <c:pt idx="16">
                  <c:v>ヒューマンIF</c:v>
                </c:pt>
                <c:pt idx="17">
                  <c:v>要求</c:v>
                </c:pt>
                <c:pt idx="18">
                  <c:v>設計・実装</c:v>
                </c:pt>
                <c:pt idx="19">
                  <c:v>評価・検証</c:v>
                </c:pt>
                <c:pt idx="20">
                  <c:v>運用・保守</c:v>
                </c:pt>
                <c:pt idx="21">
                  <c:v>その他</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layout>
                <c:manualLayout>
                  <c:x val="-2.4972120551577683E-2"/>
                  <c:y val="0.14300536471193839"/>
                </c:manualLayout>
              </c:layout>
              <c:tx>
                <c:rich>
                  <a:bodyPr/>
                  <a:lstStyle/>
                  <a:p>
                    <a:fld id="{BB229A04-2DD3-4C03-9602-5E16085F1A3E}"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BA4-430F-A49C-EB407B1313C8}"/>
                </c:ext>
              </c:extLst>
            </c:dLbl>
            <c:dLbl>
              <c:idx val="1"/>
              <c:tx>
                <c:rich>
                  <a:bodyPr/>
                  <a:lstStyle/>
                  <a:p>
                    <a:fld id="{7374664D-B9D8-46FE-BAF6-27B326395A10}"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BA4-430F-A49C-EB407B1313C8}"/>
                </c:ext>
              </c:extLst>
            </c:dLbl>
            <c:dLbl>
              <c:idx val="2"/>
              <c:layout>
                <c:manualLayout>
                  <c:x val="-7.13489158616505E-2"/>
                  <c:y val="2.2983005042990085E-2"/>
                </c:manualLayout>
              </c:layout>
              <c:tx>
                <c:rich>
                  <a:bodyPr/>
                  <a:lstStyle/>
                  <a:p>
                    <a:fld id="{CAAC3EEB-0B20-48FC-9380-17F10B3B9D35}"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EBA4-430F-A49C-EB407B1313C8}"/>
                </c:ext>
              </c:extLst>
            </c:dLbl>
            <c:dLbl>
              <c:idx val="3"/>
              <c:layout>
                <c:manualLayout>
                  <c:x val="-7.4916361654733046E-2"/>
                  <c:y val="-2.809033949698788E-2"/>
                </c:manualLayout>
              </c:layout>
              <c:tx>
                <c:rich>
                  <a:bodyPr/>
                  <a:lstStyle/>
                  <a:p>
                    <a:fld id="{0524921D-5DD0-44C5-8247-BD13D228641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EBA4-430F-A49C-EB407B1313C8}"/>
                </c:ext>
              </c:extLst>
            </c:dLbl>
            <c:dLbl>
              <c:idx val="4"/>
              <c:tx>
                <c:rich>
                  <a:bodyPr/>
                  <a:lstStyle/>
                  <a:p>
                    <a:fld id="{F77C04D4-B588-419C-86FD-F9BB818FC4A0}"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EBA4-430F-A49C-EB407B1313C8}"/>
                </c:ext>
              </c:extLst>
            </c:dLbl>
            <c:dLbl>
              <c:idx val="5"/>
              <c:layout>
                <c:manualLayout>
                  <c:x val="-2.4972120551577714E-2"/>
                  <c:y val="0.125129694122946"/>
                </c:manualLayout>
              </c:layout>
              <c:tx>
                <c:rich>
                  <a:bodyPr/>
                  <a:lstStyle/>
                  <a:p>
                    <a:fld id="{7777CEAF-E1C4-4A6B-83AF-7427CAAF8E08}"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BA4-430F-A49C-EB407B1313C8}"/>
                </c:ext>
              </c:extLst>
            </c:dLbl>
            <c:dLbl>
              <c:idx val="6"/>
              <c:tx>
                <c:rich>
                  <a:bodyPr/>
                  <a:lstStyle/>
                  <a:p>
                    <a:fld id="{379A574F-C87A-46BB-A304-F88F2BBB2A86}"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BA4-430F-A49C-EB407B1313C8}"/>
                </c:ext>
              </c:extLst>
            </c:dLbl>
            <c:dLbl>
              <c:idx val="7"/>
              <c:layout>
                <c:manualLayout>
                  <c:x val="-9.4537313516686941E-2"/>
                  <c:y val="-8.9378352944961437E-2"/>
                </c:manualLayout>
              </c:layout>
              <c:tx>
                <c:rich>
                  <a:bodyPr/>
                  <a:lstStyle/>
                  <a:p>
                    <a:fld id="{56BC9FD3-04D1-4194-B1A5-AAAE6D42B9C2}"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EBA4-430F-A49C-EB407B1313C8}"/>
                </c:ext>
              </c:extLst>
            </c:dLbl>
            <c:dLbl>
              <c:idx val="8"/>
              <c:tx>
                <c:rich>
                  <a:bodyPr/>
                  <a:lstStyle/>
                  <a:p>
                    <a:fld id="{014B3EA2-B61A-4570-B7DB-8FE39DD74985}"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EBA4-430F-A49C-EB407B1313C8}"/>
                </c:ext>
              </c:extLst>
            </c:dLbl>
            <c:dLbl>
              <c:idx val="9"/>
              <c:layout>
                <c:manualLayout>
                  <c:x val="-5.7079132689320432E-2"/>
                  <c:y val="-2.809033949698788E-2"/>
                </c:manualLayout>
              </c:layout>
              <c:tx>
                <c:rich>
                  <a:bodyPr/>
                  <a:lstStyle/>
                  <a:p>
                    <a:fld id="{14848D31-A557-4846-8A3F-81D54378D70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BA4-430F-A49C-EB407B1313C8}"/>
                </c:ext>
              </c:extLst>
            </c:dLbl>
            <c:dLbl>
              <c:idx val="10"/>
              <c:layout>
                <c:manualLayout>
                  <c:x val="-0.14626527751638357"/>
                  <c:y val="-0.15066636639293507"/>
                </c:manualLayout>
              </c:layout>
              <c:tx>
                <c:rich>
                  <a:bodyPr/>
                  <a:lstStyle/>
                  <a:p>
                    <a:fld id="{B5905D58-9886-422C-81BA-C59A7BBFDB30}"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EBA4-430F-A49C-EB407B1313C8}"/>
                </c:ext>
              </c:extLst>
            </c:dLbl>
            <c:dLbl>
              <c:idx val="11"/>
              <c:tx>
                <c:rich>
                  <a:bodyPr/>
                  <a:lstStyle/>
                  <a:p>
                    <a:fld id="{5C316CCF-318D-40B8-95C2-628EB5562351}"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EBA4-430F-A49C-EB407B1313C8}"/>
                </c:ext>
              </c:extLst>
            </c:dLbl>
            <c:dLbl>
              <c:idx val="12"/>
              <c:layout>
                <c:manualLayout>
                  <c:x val="-4.4593072413531609E-2"/>
                  <c:y val="7.9163684036965845E-2"/>
                </c:manualLayout>
              </c:layout>
              <c:tx>
                <c:rich>
                  <a:bodyPr/>
                  <a:lstStyle/>
                  <a:p>
                    <a:fld id="{8BF0EDD1-564A-4307-BFF6-CB3AFB0BE2F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EBA4-430F-A49C-EB407B1313C8}"/>
                </c:ext>
              </c:extLst>
            </c:dLbl>
            <c:dLbl>
              <c:idx val="13"/>
              <c:tx>
                <c:rich>
                  <a:bodyPr/>
                  <a:lstStyle/>
                  <a:p>
                    <a:fld id="{C416842B-1B48-482A-B57A-D89B8B450EC2}"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EBA4-430F-A49C-EB407B1313C8}"/>
                </c:ext>
              </c:extLst>
            </c:dLbl>
            <c:dLbl>
              <c:idx val="14"/>
              <c:tx>
                <c:rich>
                  <a:bodyPr/>
                  <a:lstStyle/>
                  <a:p>
                    <a:fld id="{C6064164-1A61-47D5-AC31-3CD62427D417}"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EBA4-430F-A49C-EB407B1313C8}"/>
                </c:ext>
              </c:extLst>
            </c:dLbl>
            <c:dLbl>
              <c:idx val="15"/>
              <c:tx>
                <c:rich>
                  <a:bodyPr/>
                  <a:lstStyle/>
                  <a:p>
                    <a:fld id="{B63347B0-87F2-45EB-B4EB-6C1673392B32}"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EBA4-430F-A49C-EB407B1313C8}"/>
                </c:ext>
              </c:extLst>
            </c:dLbl>
            <c:dLbl>
              <c:idx val="16"/>
              <c:layout>
                <c:manualLayout>
                  <c:x val="-3.5674457930825261E-3"/>
                  <c:y val="6.8949015128970254E-2"/>
                </c:manualLayout>
              </c:layout>
              <c:tx>
                <c:rich>
                  <a:bodyPr/>
                  <a:lstStyle/>
                  <a:p>
                    <a:fld id="{4ED998A8-063C-474C-A4F5-0FFC6683D80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EBA4-430F-A49C-EB407B1313C8}"/>
                </c:ext>
              </c:extLst>
            </c:dLbl>
            <c:dLbl>
              <c:idx val="17"/>
              <c:layout>
                <c:manualLayout>
                  <c:x val="-2.1404674758495158E-2"/>
                  <c:y val="0.11491502521495033"/>
                </c:manualLayout>
              </c:layout>
              <c:tx>
                <c:rich>
                  <a:bodyPr/>
                  <a:lstStyle/>
                  <a:p>
                    <a:fld id="{DDC029AC-A370-4E30-B764-D5BF4D89734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EBA4-430F-A49C-EB407B1313C8}"/>
                </c:ext>
              </c:extLst>
            </c:dLbl>
            <c:dLbl>
              <c:idx val="18"/>
              <c:tx>
                <c:rich>
                  <a:bodyPr/>
                  <a:lstStyle/>
                  <a:p>
                    <a:fld id="{543135BC-5721-491E-9A16-B4C208D5A42B}"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EBA4-430F-A49C-EB407B1313C8}"/>
                </c:ext>
              </c:extLst>
            </c:dLbl>
            <c:dLbl>
              <c:idx val="19"/>
              <c:layout>
                <c:manualLayout>
                  <c:x val="2.1404674758495092E-2"/>
                  <c:y val="4.8519677312978973E-2"/>
                </c:manualLayout>
              </c:layout>
              <c:tx>
                <c:rich>
                  <a:bodyPr/>
                  <a:lstStyle/>
                  <a:p>
                    <a:fld id="{B983F44B-02DD-4FFB-8060-9298E4C0BB7E}"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EBA4-430F-A49C-EB407B1313C8}"/>
                </c:ext>
              </c:extLst>
            </c:dLbl>
            <c:dLbl>
              <c:idx val="20"/>
              <c:layout>
                <c:manualLayout>
                  <c:x val="4.2809349516990183E-2"/>
                  <c:y val="0"/>
                </c:manualLayout>
              </c:layout>
              <c:tx>
                <c:rich>
                  <a:bodyPr/>
                  <a:lstStyle/>
                  <a:p>
                    <a:fld id="{180B0C92-FF97-4ABE-900B-747160CCC0B7}"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BA4-430F-A49C-EB407B1313C8}"/>
                </c:ext>
              </c:extLst>
            </c:dLbl>
            <c:dLbl>
              <c:idx val="21"/>
              <c:tx>
                <c:rich>
                  <a:bodyPr/>
                  <a:lstStyle/>
                  <a:p>
                    <a:fld id="{3EB90AF2-087B-4EAA-B147-22ACE0B7BCCB}"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EBA4-430F-A49C-EB407B1313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'Q18強み×将来 (2)'!$E$8:$Z$8</c:f>
              <c:numCache>
                <c:formatCode>0.00</c:formatCode>
                <c:ptCount val="22"/>
                <c:pt idx="0">
                  <c:v>0.20804195804195805</c:v>
                </c:pt>
                <c:pt idx="1">
                  <c:v>0.20979020979020979</c:v>
                </c:pt>
                <c:pt idx="2">
                  <c:v>6.4685314685314688E-2</c:v>
                </c:pt>
                <c:pt idx="3">
                  <c:v>0.17832167832167833</c:v>
                </c:pt>
                <c:pt idx="4">
                  <c:v>0.25524475524475526</c:v>
                </c:pt>
                <c:pt idx="5">
                  <c:v>0.13111888111888112</c:v>
                </c:pt>
                <c:pt idx="6">
                  <c:v>0.20804195804195805</c:v>
                </c:pt>
                <c:pt idx="7">
                  <c:v>8.9160839160839167E-2</c:v>
                </c:pt>
                <c:pt idx="8">
                  <c:v>0.2062937062937063</c:v>
                </c:pt>
                <c:pt idx="9">
                  <c:v>3.8461538461538464E-2</c:v>
                </c:pt>
                <c:pt idx="10">
                  <c:v>9.6153846153846159E-2</c:v>
                </c:pt>
                <c:pt idx="11">
                  <c:v>0.10139860139860139</c:v>
                </c:pt>
                <c:pt idx="12">
                  <c:v>0.11188811188811189</c:v>
                </c:pt>
                <c:pt idx="13">
                  <c:v>0.11538461538461539</c:v>
                </c:pt>
                <c:pt idx="14">
                  <c:v>8.0419580419580416E-2</c:v>
                </c:pt>
                <c:pt idx="15">
                  <c:v>0.10664335664335664</c:v>
                </c:pt>
                <c:pt idx="16">
                  <c:v>0.14335664335664336</c:v>
                </c:pt>
                <c:pt idx="17">
                  <c:v>0.24825174825174826</c:v>
                </c:pt>
                <c:pt idx="18">
                  <c:v>0.51048951048951052</c:v>
                </c:pt>
                <c:pt idx="19">
                  <c:v>0.26398601398601401</c:v>
                </c:pt>
                <c:pt idx="20">
                  <c:v>0.30069930069930068</c:v>
                </c:pt>
                <c:pt idx="21">
                  <c:v>2.097902097902098E-2</c:v>
                </c:pt>
              </c:numCache>
            </c:numRef>
          </c:xVal>
          <c:yVal>
            <c:numRef>
              <c:f>'Q18強み×将来 (2)'!$E$9:$Z$9</c:f>
              <c:numCache>
                <c:formatCode>0.00</c:formatCode>
                <c:ptCount val="22"/>
                <c:pt idx="0">
                  <c:v>0.19559585492227979</c:v>
                </c:pt>
                <c:pt idx="1">
                  <c:v>0.2422279792746114</c:v>
                </c:pt>
                <c:pt idx="2">
                  <c:v>0.15155440414507773</c:v>
                </c:pt>
                <c:pt idx="3">
                  <c:v>0.32642487046632124</c:v>
                </c:pt>
                <c:pt idx="4">
                  <c:v>0.2655440414507772</c:v>
                </c:pt>
                <c:pt idx="5">
                  <c:v>0.17875647668393782</c:v>
                </c:pt>
                <c:pt idx="6">
                  <c:v>0.39637305699481867</c:v>
                </c:pt>
                <c:pt idx="7">
                  <c:v>0.17227979274611399</c:v>
                </c:pt>
                <c:pt idx="8">
                  <c:v>0.32253886010362692</c:v>
                </c:pt>
                <c:pt idx="9">
                  <c:v>0.16062176165803108</c:v>
                </c:pt>
                <c:pt idx="10">
                  <c:v>0.18652849740932642</c:v>
                </c:pt>
                <c:pt idx="11">
                  <c:v>0.22538860103626943</c:v>
                </c:pt>
                <c:pt idx="12">
                  <c:v>0.18523316062176165</c:v>
                </c:pt>
                <c:pt idx="13">
                  <c:v>0.47668393782383417</c:v>
                </c:pt>
                <c:pt idx="14">
                  <c:v>0.3950777202072539</c:v>
                </c:pt>
                <c:pt idx="15">
                  <c:v>0.29274611398963729</c:v>
                </c:pt>
                <c:pt idx="16">
                  <c:v>0.19948186528497408</c:v>
                </c:pt>
                <c:pt idx="17">
                  <c:v>0.211139896373057</c:v>
                </c:pt>
                <c:pt idx="18">
                  <c:v>0.23704663212435234</c:v>
                </c:pt>
                <c:pt idx="19">
                  <c:v>0.21243523316062177</c:v>
                </c:pt>
                <c:pt idx="20">
                  <c:v>0.22927461139896374</c:v>
                </c:pt>
                <c:pt idx="21">
                  <c:v>6.4766839378238336E-2</c:v>
                </c:pt>
              </c:numCache>
            </c:numRef>
          </c:yVal>
          <c:smooth val="0"/>
          <c:extLst>
            <c:ext xmlns:c15="http://schemas.microsoft.com/office/drawing/2012/chart" uri="{02D57815-91ED-43cb-92C2-25804820EDAC}">
              <c15:datalabelsRange>
                <c15:f>'Q18強み×将来 (2)'!$E$4:$Z$4</c15:f>
                <c15:dlblRangeCache>
                  <c:ptCount val="22"/>
                  <c:pt idx="0">
                    <c:v>デバイス</c:v>
                  </c:pt>
                  <c:pt idx="1">
                    <c:v>センサ</c:v>
                  </c:pt>
                  <c:pt idx="2">
                    <c:v>アクチュエータ</c:v>
                  </c:pt>
                  <c:pt idx="3">
                    <c:v>画像・音声</c:v>
                  </c:pt>
                  <c:pt idx="4">
                    <c:v>無線通信</c:v>
                  </c:pt>
                  <c:pt idx="5">
                    <c:v>リアルタイム</c:v>
                  </c:pt>
                  <c:pt idx="6">
                    <c:v>クラウド</c:v>
                  </c:pt>
                  <c:pt idx="7">
                    <c:v>エッジ</c:v>
                  </c:pt>
                  <c:pt idx="8">
                    <c:v>IoT </c:v>
                  </c:pt>
                  <c:pt idx="9">
                    <c:v>更新技術</c:v>
                  </c:pt>
                  <c:pt idx="10">
                    <c:v>モデリング技術</c:v>
                  </c:pt>
                  <c:pt idx="11">
                    <c:v>シミュレーション</c:v>
                  </c:pt>
                  <c:pt idx="12">
                    <c:v>制御系</c:v>
                  </c:pt>
                  <c:pt idx="13">
                    <c:v>AI</c:v>
                  </c:pt>
                  <c:pt idx="14">
                    <c:v>ビッグデータ</c:v>
                  </c:pt>
                  <c:pt idx="15">
                    <c:v>セーフティ</c:v>
                  </c:pt>
                  <c:pt idx="16">
                    <c:v>ヒューマンIF</c:v>
                  </c:pt>
                  <c:pt idx="17">
                    <c:v>要求</c:v>
                  </c:pt>
                  <c:pt idx="18">
                    <c:v>設計・実装</c:v>
                  </c:pt>
                  <c:pt idx="19">
                    <c:v>評価・検証</c:v>
                  </c:pt>
                  <c:pt idx="20">
                    <c:v>運用・保守</c:v>
                  </c:pt>
                  <c:pt idx="21">
                    <c:v>その他</c:v>
                  </c:pt>
                </c15:dlblRangeCache>
              </c15:datalabelsRange>
            </c:ext>
            <c:ext xmlns:c16="http://schemas.microsoft.com/office/drawing/2014/chart" uri="{C3380CC4-5D6E-409C-BE32-E72D297353CC}">
              <c16:uniqueId val="{00000016-EBA4-430F-A49C-EB407B1313C8}"/>
            </c:ext>
          </c:extLst>
        </c:ser>
        <c:dLbls>
          <c:dLblPos val="r"/>
          <c:showLegendKey val="0"/>
          <c:showVal val="1"/>
          <c:showCatName val="0"/>
          <c:showSerName val="0"/>
          <c:showPercent val="0"/>
          <c:showBubbleSize val="0"/>
        </c:dLbls>
        <c:axId val="624279208"/>
        <c:axId val="624280848"/>
      </c:scatterChart>
      <c:valAx>
        <c:axId val="624279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自社が強みとしている技術</a:t>
                </a:r>
              </a:p>
            </c:rich>
          </c:tx>
          <c:layout>
            <c:manualLayout>
              <c:xMode val="edge"/>
              <c:yMode val="edge"/>
              <c:x val="0.45739179162381977"/>
              <c:y val="0.93273522020535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valAx>
      <c:valAx>
        <c:axId val="62428084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将来、強化／新たに獲得したい技術</a:t>
                </a:r>
              </a:p>
            </c:rich>
          </c:tx>
          <c:layout>
            <c:manualLayout>
              <c:xMode val="edge"/>
              <c:yMode val="edge"/>
              <c:x val="3.3908998377654644E-3"/>
              <c:y val="0.2504958176379875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N=951</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2688056360025508"/>
          <c:y val="0.720134158013689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787039393368398"/>
          <c:y val="2.3599699579013696E-2"/>
          <c:w val="0.85134144232923858"/>
          <c:h val="0.83383041719072892"/>
        </c:manualLayout>
      </c:layout>
      <c:scatterChart>
        <c:scatterStyle val="lineMarker"/>
        <c:varyColors val="0"/>
        <c:ser>
          <c:idx val="0"/>
          <c:order val="0"/>
          <c:tx>
            <c:strRef>
              <c:f>'Q18現在×将来 (2)'!$E$4:$Z$4</c:f>
              <c:strCache>
                <c:ptCount val="22"/>
                <c:pt idx="0">
                  <c:v>デバイス</c:v>
                </c:pt>
                <c:pt idx="1">
                  <c:v>センサ</c:v>
                </c:pt>
                <c:pt idx="2">
                  <c:v>アクチュエータ</c:v>
                </c:pt>
                <c:pt idx="3">
                  <c:v>画像・音声</c:v>
                </c:pt>
                <c:pt idx="4">
                  <c:v>無線通信</c:v>
                </c:pt>
                <c:pt idx="5">
                  <c:v>リアルタイム</c:v>
                </c:pt>
                <c:pt idx="6">
                  <c:v>クラウド</c:v>
                </c:pt>
                <c:pt idx="7">
                  <c:v>エッジ</c:v>
                </c:pt>
                <c:pt idx="8">
                  <c:v>IoT </c:v>
                </c:pt>
                <c:pt idx="9">
                  <c:v>更新技術</c:v>
                </c:pt>
                <c:pt idx="10">
                  <c:v>モデリング技術</c:v>
                </c:pt>
                <c:pt idx="11">
                  <c:v>シミュレーション</c:v>
                </c:pt>
                <c:pt idx="12">
                  <c:v>制御系</c:v>
                </c:pt>
                <c:pt idx="13">
                  <c:v>AI</c:v>
                </c:pt>
                <c:pt idx="14">
                  <c:v>ビッグデータ</c:v>
                </c:pt>
                <c:pt idx="15">
                  <c:v>セーフティ</c:v>
                </c:pt>
                <c:pt idx="16">
                  <c:v>ヒューマンIF</c:v>
                </c:pt>
                <c:pt idx="17">
                  <c:v>要求</c:v>
                </c:pt>
                <c:pt idx="18">
                  <c:v>設計・実装</c:v>
                </c:pt>
                <c:pt idx="19">
                  <c:v>評価・検証</c:v>
                </c:pt>
                <c:pt idx="20">
                  <c:v>運用・保守</c:v>
                </c:pt>
                <c:pt idx="21">
                  <c:v>その他</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tx>
                <c:rich>
                  <a:bodyPr/>
                  <a:lstStyle/>
                  <a:p>
                    <a:fld id="{34D6AA28-2A62-4BB6-88A4-B326F4A26339}" type="CELLRANGE">
                      <a:rPr lang="en-US" altLang="ja-JP"/>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2EF-4E1C-BD8C-EDE01B4CD8FB}"/>
                </c:ext>
              </c:extLst>
            </c:dLbl>
            <c:dLbl>
              <c:idx val="1"/>
              <c:tx>
                <c:rich>
                  <a:bodyPr/>
                  <a:lstStyle/>
                  <a:p>
                    <a:fld id="{8047A5BD-3436-405E-B379-6AB0B96DEFF6}"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42EF-4E1C-BD8C-EDE01B4CD8FB}"/>
                </c:ext>
              </c:extLst>
            </c:dLbl>
            <c:dLbl>
              <c:idx val="2"/>
              <c:tx>
                <c:rich>
                  <a:bodyPr/>
                  <a:lstStyle/>
                  <a:p>
                    <a:fld id="{351C2473-0792-4FBF-A21A-625C5DCBC1E4}"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42EF-4E1C-BD8C-EDE01B4CD8FB}"/>
                </c:ext>
              </c:extLst>
            </c:dLbl>
            <c:dLbl>
              <c:idx val="3"/>
              <c:layout>
                <c:manualLayout>
                  <c:x val="-9.4091382792551623E-2"/>
                  <c:y val="8.7590785886061742E-3"/>
                </c:manualLayout>
              </c:layout>
              <c:tx>
                <c:rich>
                  <a:bodyPr/>
                  <a:lstStyle/>
                  <a:p>
                    <a:fld id="{910AB0C9-CD7D-49D0-9081-4396E56F83F0}"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2EF-4E1C-BD8C-EDE01B4CD8FB}"/>
                </c:ext>
              </c:extLst>
            </c:dLbl>
            <c:dLbl>
              <c:idx val="4"/>
              <c:layout>
                <c:manualLayout>
                  <c:x val="-6.2430301378945509E-3"/>
                  <c:y val="-4.0092575463882701E-3"/>
                </c:manualLayout>
              </c:layout>
              <c:tx>
                <c:rich>
                  <a:bodyPr/>
                  <a:lstStyle/>
                  <a:p>
                    <a:fld id="{B06156F1-7BCA-4E2B-AFE7-DA6848838B6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2EF-4E1C-BD8C-EDE01B4CD8FB}"/>
                </c:ext>
              </c:extLst>
            </c:dLbl>
            <c:dLbl>
              <c:idx val="5"/>
              <c:layout>
                <c:manualLayout>
                  <c:x val="2.2751315320072921E-2"/>
                  <c:y val="9.5583764306568855E-2"/>
                </c:manualLayout>
              </c:layout>
              <c:tx>
                <c:rich>
                  <a:bodyPr/>
                  <a:lstStyle/>
                  <a:p>
                    <a:fld id="{95AA62F8-EBC8-48D3-83FD-34FAB89D01F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42EF-4E1C-BD8C-EDE01B4CD8FB}"/>
                </c:ext>
              </c:extLst>
            </c:dLbl>
            <c:dLbl>
              <c:idx val="6"/>
              <c:tx>
                <c:rich>
                  <a:bodyPr/>
                  <a:lstStyle/>
                  <a:p>
                    <a:fld id="{F3715380-21C3-4D18-A2C7-5EFBD49EEBC5}"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2EF-4E1C-BD8C-EDE01B4CD8FB}"/>
                </c:ext>
              </c:extLst>
            </c:dLbl>
            <c:dLbl>
              <c:idx val="7"/>
              <c:layout>
                <c:manualLayout>
                  <c:x val="-2.7183936943288849E-2"/>
                  <c:y val="5.4725088674586295E-2"/>
                </c:manualLayout>
              </c:layout>
              <c:tx>
                <c:rich>
                  <a:bodyPr/>
                  <a:lstStyle/>
                  <a:p>
                    <a:fld id="{6580EB14-268A-4906-89DF-BDA377F82AEE}"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2EF-4E1C-BD8C-EDE01B4CD8FB}"/>
                </c:ext>
              </c:extLst>
            </c:dLbl>
            <c:dLbl>
              <c:idx val="8"/>
              <c:tx>
                <c:rich>
                  <a:bodyPr/>
                  <a:lstStyle/>
                  <a:p>
                    <a:fld id="{B69737B9-88E8-44B8-A1DD-0A9D64896659}"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2EF-4E1C-BD8C-EDE01B4CD8FB}"/>
                </c:ext>
              </c:extLst>
            </c:dLbl>
            <c:dLbl>
              <c:idx val="9"/>
              <c:layout>
                <c:manualLayout>
                  <c:x val="-8.6510560482251253E-2"/>
                  <c:y val="-2.4438595362379453E-2"/>
                </c:manualLayout>
              </c:layout>
              <c:tx>
                <c:rich>
                  <a:bodyPr/>
                  <a:lstStyle/>
                  <a:p>
                    <a:fld id="{B5DF9821-E0B1-4A87-B4EE-928A8B031605}"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42EF-4E1C-BD8C-EDE01B4CD8FB}"/>
                </c:ext>
              </c:extLst>
            </c:dLbl>
            <c:dLbl>
              <c:idx val="10"/>
              <c:layout>
                <c:manualLayout>
                  <c:x val="-0.22301002536538228"/>
                  <c:y val="-0.12913895166933428"/>
                </c:manualLayout>
              </c:layout>
              <c:tx>
                <c:rich>
                  <a:bodyPr/>
                  <a:lstStyle/>
                  <a:p>
                    <a:fld id="{1ED50677-0705-4C23-89D0-7B70BEDA3A6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42EF-4E1C-BD8C-EDE01B4CD8FB}"/>
                </c:ext>
              </c:extLst>
            </c:dLbl>
            <c:dLbl>
              <c:idx val="11"/>
              <c:layout>
                <c:manualLayout>
                  <c:x val="-3.6035696930030309E-2"/>
                  <c:y val="-3.4653264270375142E-2"/>
                </c:manualLayout>
              </c:layout>
              <c:tx>
                <c:rich>
                  <a:bodyPr/>
                  <a:lstStyle/>
                  <a:p>
                    <a:fld id="{B1746334-CEB9-4783-879F-E69E1515FCB9}"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2EF-4E1C-BD8C-EDE01B4CD8FB}"/>
                </c:ext>
              </c:extLst>
            </c:dLbl>
            <c:dLbl>
              <c:idx val="12"/>
              <c:layout>
                <c:manualLayout>
                  <c:x val="-0.11059081958555828"/>
                  <c:y val="-2.6992262589378355E-2"/>
                </c:manualLayout>
              </c:layout>
              <c:tx>
                <c:rich>
                  <a:bodyPr/>
                  <a:lstStyle/>
                  <a:p>
                    <a:fld id="{33C69567-E365-4953-A3F5-DB85D601B988}"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42EF-4E1C-BD8C-EDE01B4CD8FB}"/>
                </c:ext>
              </c:extLst>
            </c:dLbl>
            <c:dLbl>
              <c:idx val="13"/>
              <c:tx>
                <c:rich>
                  <a:bodyPr/>
                  <a:lstStyle/>
                  <a:p>
                    <a:fld id="{7E1A0792-BD12-49D7-A283-F0D2D25416E9}"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42EF-4E1C-BD8C-EDE01B4CD8FB}"/>
                </c:ext>
              </c:extLst>
            </c:dLbl>
            <c:dLbl>
              <c:idx val="14"/>
              <c:layout>
                <c:manualLayout>
                  <c:x val="-5.5669991601052821E-2"/>
                  <c:y val="-2.69922625893784E-2"/>
                </c:manualLayout>
              </c:layout>
              <c:tx>
                <c:rich>
                  <a:bodyPr/>
                  <a:lstStyle/>
                  <a:p>
                    <a:fld id="{7EB1BFD1-C551-4D97-B16B-BF7491BC7C71}"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42EF-4E1C-BD8C-EDE01B4CD8FB}"/>
                </c:ext>
              </c:extLst>
            </c:dLbl>
            <c:dLbl>
              <c:idx val="15"/>
              <c:tx>
                <c:rich>
                  <a:bodyPr/>
                  <a:lstStyle/>
                  <a:p>
                    <a:fld id="{F48F6F34-1794-4B2E-A681-8E9BF2C34A06}"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42EF-4E1C-BD8C-EDE01B4CD8FB}"/>
                </c:ext>
              </c:extLst>
            </c:dLbl>
            <c:dLbl>
              <c:idx val="16"/>
              <c:tx>
                <c:rich>
                  <a:bodyPr/>
                  <a:lstStyle/>
                  <a:p>
                    <a:fld id="{10CABA06-FACB-4333-8CC6-D2DB1FE48A42}" type="CELLRANGE">
                      <a:rPr lang="en-US" altLang="ja-JP"/>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42EF-4E1C-BD8C-EDE01B4CD8FB}"/>
                </c:ext>
              </c:extLst>
            </c:dLbl>
            <c:dLbl>
              <c:idx val="17"/>
              <c:tx>
                <c:rich>
                  <a:bodyPr/>
                  <a:lstStyle/>
                  <a:p>
                    <a:fld id="{7A738A59-0A0A-4CA8-A0E8-D80F30C5CA2F}"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42EF-4E1C-BD8C-EDE01B4CD8FB}"/>
                </c:ext>
              </c:extLst>
            </c:dLbl>
            <c:dLbl>
              <c:idx val="18"/>
              <c:tx>
                <c:rich>
                  <a:bodyPr/>
                  <a:lstStyle/>
                  <a:p>
                    <a:fld id="{48B224BA-9055-4BC2-B325-8F7B30AF9BF0}"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42EF-4E1C-BD8C-EDE01B4CD8FB}"/>
                </c:ext>
              </c:extLst>
            </c:dLbl>
            <c:dLbl>
              <c:idx val="19"/>
              <c:layout>
                <c:manualLayout>
                  <c:x val="1.2931990999924156E-2"/>
                  <c:y val="8.2815428171574265E-2"/>
                </c:manualLayout>
              </c:layout>
              <c:tx>
                <c:rich>
                  <a:bodyPr/>
                  <a:lstStyle/>
                  <a:p>
                    <a:fld id="{B0D5BC2A-1466-4E28-8B95-EC7D9B96F8E1}"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42EF-4E1C-BD8C-EDE01B4CD8FB}"/>
                </c:ext>
              </c:extLst>
            </c:dLbl>
            <c:dLbl>
              <c:idx val="20"/>
              <c:layout>
                <c:manualLayout>
                  <c:x val="-6.6889608620298666E-3"/>
                  <c:y val="1.3866413042604017E-2"/>
                </c:manualLayout>
              </c:layout>
              <c:tx>
                <c:rich>
                  <a:bodyPr/>
                  <a:lstStyle/>
                  <a:p>
                    <a:fld id="{AAC2D956-7F5E-4308-B712-A3CA8307B476}"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42EF-4E1C-BD8C-EDE01B4CD8FB}"/>
                </c:ext>
              </c:extLst>
            </c:dLbl>
            <c:dLbl>
              <c:idx val="21"/>
              <c:tx>
                <c:rich>
                  <a:bodyPr/>
                  <a:lstStyle/>
                  <a:p>
                    <a:fld id="{A6820D43-A42A-4AD1-BEB5-DF187AFE6B53}"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42EF-4E1C-BD8C-EDE01B4CD8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'Q18現在×将来 (2)'!$E$8:$Z$8</c:f>
              <c:numCache>
                <c:formatCode>0.00</c:formatCode>
                <c:ptCount val="22"/>
                <c:pt idx="0">
                  <c:v>0.2899628252788104</c:v>
                </c:pt>
                <c:pt idx="1">
                  <c:v>0.29491945477075587</c:v>
                </c:pt>
                <c:pt idx="2">
                  <c:v>9.7893432465923177E-2</c:v>
                </c:pt>
                <c:pt idx="3">
                  <c:v>0.25526641883519208</c:v>
                </c:pt>
                <c:pt idx="4">
                  <c:v>0.39281288723667906</c:v>
                </c:pt>
                <c:pt idx="5">
                  <c:v>0.19206939281288724</c:v>
                </c:pt>
                <c:pt idx="6">
                  <c:v>0.41511771995043373</c:v>
                </c:pt>
                <c:pt idx="7">
                  <c:v>0.16728624535315986</c:v>
                </c:pt>
                <c:pt idx="8">
                  <c:v>0.34076827757125155</c:v>
                </c:pt>
                <c:pt idx="9">
                  <c:v>7.8066914498141265E-2</c:v>
                </c:pt>
                <c:pt idx="10">
                  <c:v>0.17596034696406443</c:v>
                </c:pt>
                <c:pt idx="11">
                  <c:v>0.1697645600991326</c:v>
                </c:pt>
                <c:pt idx="12">
                  <c:v>0.16604708798017348</c:v>
                </c:pt>
                <c:pt idx="13">
                  <c:v>0.29863692688971499</c:v>
                </c:pt>
                <c:pt idx="14">
                  <c:v>0.22676579925650558</c:v>
                </c:pt>
                <c:pt idx="15">
                  <c:v>0.26146220570012391</c:v>
                </c:pt>
                <c:pt idx="16">
                  <c:v>0.22924411400247832</c:v>
                </c:pt>
                <c:pt idx="17">
                  <c:v>0.32094175960346966</c:v>
                </c:pt>
                <c:pt idx="18">
                  <c:v>0.57620817843866168</c:v>
                </c:pt>
                <c:pt idx="19">
                  <c:v>0.36555142503097893</c:v>
                </c:pt>
                <c:pt idx="20">
                  <c:v>0.39405204460966542</c:v>
                </c:pt>
                <c:pt idx="21">
                  <c:v>2.2304832713754646E-2</c:v>
                </c:pt>
              </c:numCache>
            </c:numRef>
          </c:xVal>
          <c:yVal>
            <c:numRef>
              <c:f>'Q18現在×将来 (2)'!$E$9:$Z$9</c:f>
              <c:numCache>
                <c:formatCode>0.00</c:formatCode>
                <c:ptCount val="22"/>
                <c:pt idx="0">
                  <c:v>0.19559585492227979</c:v>
                </c:pt>
                <c:pt idx="1">
                  <c:v>0.2422279792746114</c:v>
                </c:pt>
                <c:pt idx="2">
                  <c:v>0.15155440414507773</c:v>
                </c:pt>
                <c:pt idx="3">
                  <c:v>0.32642487046632124</c:v>
                </c:pt>
                <c:pt idx="4">
                  <c:v>0.2655440414507772</c:v>
                </c:pt>
                <c:pt idx="5">
                  <c:v>0.17875647668393782</c:v>
                </c:pt>
                <c:pt idx="6">
                  <c:v>0.39637305699481867</c:v>
                </c:pt>
                <c:pt idx="7">
                  <c:v>0.17227979274611399</c:v>
                </c:pt>
                <c:pt idx="8">
                  <c:v>0.32253886010362692</c:v>
                </c:pt>
                <c:pt idx="9">
                  <c:v>0.16062176165803108</c:v>
                </c:pt>
                <c:pt idx="10">
                  <c:v>0.18652849740932642</c:v>
                </c:pt>
                <c:pt idx="11">
                  <c:v>0.22538860103626943</c:v>
                </c:pt>
                <c:pt idx="12">
                  <c:v>0.18523316062176165</c:v>
                </c:pt>
                <c:pt idx="13">
                  <c:v>0.47668393782383417</c:v>
                </c:pt>
                <c:pt idx="14">
                  <c:v>0.3950777202072539</c:v>
                </c:pt>
                <c:pt idx="15">
                  <c:v>0.29274611398963729</c:v>
                </c:pt>
                <c:pt idx="16">
                  <c:v>0.19948186528497408</c:v>
                </c:pt>
                <c:pt idx="17">
                  <c:v>0.211139896373057</c:v>
                </c:pt>
                <c:pt idx="18">
                  <c:v>0.23704663212435234</c:v>
                </c:pt>
                <c:pt idx="19">
                  <c:v>0.21243523316062177</c:v>
                </c:pt>
                <c:pt idx="20">
                  <c:v>0.22927461139896374</c:v>
                </c:pt>
                <c:pt idx="21">
                  <c:v>6.4766839378238336E-2</c:v>
                </c:pt>
              </c:numCache>
            </c:numRef>
          </c:yVal>
          <c:smooth val="0"/>
          <c:extLst>
            <c:ext xmlns:c15="http://schemas.microsoft.com/office/drawing/2012/chart" uri="{02D57815-91ED-43cb-92C2-25804820EDAC}">
              <c15:datalabelsRange>
                <c15:f>'Q18現在×将来 (2)'!$E$4:$Z$4</c15:f>
                <c15:dlblRangeCache>
                  <c:ptCount val="22"/>
                  <c:pt idx="0">
                    <c:v>デバイス</c:v>
                  </c:pt>
                  <c:pt idx="1">
                    <c:v>センサ</c:v>
                  </c:pt>
                  <c:pt idx="2">
                    <c:v>アクチュエータ</c:v>
                  </c:pt>
                  <c:pt idx="3">
                    <c:v>画像・音声</c:v>
                  </c:pt>
                  <c:pt idx="4">
                    <c:v>無線通信</c:v>
                  </c:pt>
                  <c:pt idx="5">
                    <c:v>リアルタイム</c:v>
                  </c:pt>
                  <c:pt idx="6">
                    <c:v>クラウド</c:v>
                  </c:pt>
                  <c:pt idx="7">
                    <c:v>エッジ</c:v>
                  </c:pt>
                  <c:pt idx="8">
                    <c:v>IoT </c:v>
                  </c:pt>
                  <c:pt idx="9">
                    <c:v>更新技術</c:v>
                  </c:pt>
                  <c:pt idx="10">
                    <c:v>モデリング技術</c:v>
                  </c:pt>
                  <c:pt idx="11">
                    <c:v>シミュレーション</c:v>
                  </c:pt>
                  <c:pt idx="12">
                    <c:v>制御系</c:v>
                  </c:pt>
                  <c:pt idx="13">
                    <c:v>AI</c:v>
                  </c:pt>
                  <c:pt idx="14">
                    <c:v>ビッグデータ</c:v>
                  </c:pt>
                  <c:pt idx="15">
                    <c:v>セーフティ</c:v>
                  </c:pt>
                  <c:pt idx="16">
                    <c:v>ヒューマンIF</c:v>
                  </c:pt>
                  <c:pt idx="17">
                    <c:v>要求</c:v>
                  </c:pt>
                  <c:pt idx="18">
                    <c:v>設計・実装</c:v>
                  </c:pt>
                  <c:pt idx="19">
                    <c:v>評価・検証</c:v>
                  </c:pt>
                  <c:pt idx="20">
                    <c:v>運用・保守</c:v>
                  </c:pt>
                  <c:pt idx="21">
                    <c:v>その他</c:v>
                  </c:pt>
                </c15:dlblRangeCache>
              </c15:datalabelsRange>
            </c:ext>
            <c:ext xmlns:c16="http://schemas.microsoft.com/office/drawing/2014/chart" uri="{C3380CC4-5D6E-409C-BE32-E72D297353CC}">
              <c16:uniqueId val="{00000016-42EF-4E1C-BD8C-EDE01B4CD8FB}"/>
            </c:ext>
          </c:extLst>
        </c:ser>
        <c:dLbls>
          <c:dLblPos val="b"/>
          <c:showLegendKey val="0"/>
          <c:showVal val="1"/>
          <c:showCatName val="0"/>
          <c:showSerName val="0"/>
          <c:showPercent val="0"/>
          <c:showBubbleSize val="0"/>
        </c:dLbls>
        <c:axId val="624279208"/>
        <c:axId val="624280848"/>
      </c:scatterChart>
      <c:valAx>
        <c:axId val="624279208"/>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事業を推進するために特に重要な技術</a:t>
                </a:r>
              </a:p>
            </c:rich>
          </c:tx>
          <c:layout>
            <c:manualLayout>
              <c:xMode val="edge"/>
              <c:yMode val="edge"/>
              <c:x val="0.39139402860136469"/>
              <c:y val="0.945503534918885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valAx>
      <c:valAx>
        <c:axId val="624280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将来、強化／新たに獲得したい技術</a:t>
                </a:r>
              </a:p>
            </c:rich>
          </c:tx>
          <c:layout>
            <c:manualLayout>
              <c:xMode val="edge"/>
              <c:yMode val="edge"/>
              <c:x val="1.6071766906991761E-3"/>
              <c:y val="0.2504958176379875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N=894</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3401545518642028"/>
          <c:y val="0.7265730375756462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787039393368398"/>
          <c:y val="2.3599699579013696E-2"/>
          <c:w val="0.85134144232923858"/>
          <c:h val="0.83383041719072892"/>
        </c:manualLayout>
      </c:layout>
      <c:scatterChart>
        <c:scatterStyle val="lineMarker"/>
        <c:varyColors val="0"/>
        <c:ser>
          <c:idx val="0"/>
          <c:order val="0"/>
          <c:tx>
            <c:strRef>
              <c:f>'Q19得意×現在 (2)'!$E$7:$M$7</c:f>
              <c:strCache>
                <c:ptCount val="9"/>
                <c:pt idx="0">
                  <c:v>専用ハードウェア</c:v>
                </c:pt>
                <c:pt idx="1">
                  <c:v>汎用シングルボード</c:v>
                </c:pt>
                <c:pt idx="2">
                  <c:v>産業用PC</c:v>
                </c:pt>
                <c:pt idx="3">
                  <c:v>民生用PC</c:v>
                </c:pt>
                <c:pt idx="4">
                  <c:v>タブレット</c:v>
                </c:pt>
                <c:pt idx="5">
                  <c:v>スマートフォン</c:v>
                </c:pt>
                <c:pt idx="6">
                  <c:v>エッジサーバー／フォグサーバー</c:v>
                </c:pt>
                <c:pt idx="7">
                  <c:v>クラウド</c:v>
                </c:pt>
                <c:pt idx="8">
                  <c:v>その他</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tx>
                <c:rich>
                  <a:bodyPr/>
                  <a:lstStyle/>
                  <a:p>
                    <a:fld id="{DD00CFA8-D006-4269-8787-3E830D14642A}" type="CELLRANGE">
                      <a:rPr lang="en-US" altLang="ja-JP"/>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C9C-497C-BF83-DCF132A0E1AB}"/>
                </c:ext>
              </c:extLst>
            </c:dLbl>
            <c:dLbl>
              <c:idx val="1"/>
              <c:tx>
                <c:rich>
                  <a:bodyPr/>
                  <a:lstStyle/>
                  <a:p>
                    <a:fld id="{9445AAA5-DE6D-4526-BD32-9381475E7974}"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C9C-497C-BF83-DCF132A0E1AB}"/>
                </c:ext>
              </c:extLst>
            </c:dLbl>
            <c:dLbl>
              <c:idx val="2"/>
              <c:tx>
                <c:rich>
                  <a:bodyPr/>
                  <a:lstStyle/>
                  <a:p>
                    <a:fld id="{DF153C01-8699-42F0-9EA7-4B3160608BE1}" type="CELLRANGE">
                      <a:rPr lang="en-US" altLang="ja-JP"/>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C9C-497C-BF83-DCF132A0E1AB}"/>
                </c:ext>
              </c:extLst>
            </c:dLbl>
            <c:dLbl>
              <c:idx val="3"/>
              <c:tx>
                <c:rich>
                  <a:bodyPr/>
                  <a:lstStyle/>
                  <a:p>
                    <a:fld id="{AB4ECF20-A24F-4F06-8033-CCC53A54B4C4}" type="CELLRANGE">
                      <a:rPr lang="en-US" altLang="ja-JP"/>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C9C-497C-BF83-DCF132A0E1AB}"/>
                </c:ext>
              </c:extLst>
            </c:dLbl>
            <c:dLbl>
              <c:idx val="4"/>
              <c:layout>
                <c:manualLayout>
                  <c:x val="-4.6702359851347061E-2"/>
                  <c:y val="-3.209959704337615E-2"/>
                </c:manualLayout>
              </c:layout>
              <c:tx>
                <c:rich>
                  <a:bodyPr/>
                  <a:lstStyle/>
                  <a:p>
                    <a:fld id="{BEDADDAD-EEC2-4DBB-A6B6-2330A8A6E93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CC9C-497C-BF83-DCF132A0E1AB}"/>
                </c:ext>
              </c:extLst>
            </c:dLbl>
            <c:dLbl>
              <c:idx val="5"/>
              <c:tx>
                <c:rich>
                  <a:bodyPr/>
                  <a:lstStyle/>
                  <a:p>
                    <a:fld id="{41781CFF-E67C-46DB-ACBB-71BAF343D00D}"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C9C-497C-BF83-DCF132A0E1AB}"/>
                </c:ext>
              </c:extLst>
            </c:dLbl>
            <c:dLbl>
              <c:idx val="6"/>
              <c:layout>
                <c:manualLayout>
                  <c:x val="-0.10907904729011449"/>
                  <c:y val="-9.1842813646634505E-2"/>
                </c:manualLayout>
              </c:layout>
              <c:tx>
                <c:rich>
                  <a:bodyPr/>
                  <a:lstStyle/>
                  <a:p>
                    <a:fld id="{0F55CBD6-9C07-4783-BFC6-2ADC9ACB2A98}"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1648613864024801"/>
                      <c:h val="8.3555923152662206E-2"/>
                    </c:manualLayout>
                  </c15:layout>
                  <c15:dlblFieldTable/>
                  <c15:showDataLabelsRange val="1"/>
                </c:ext>
                <c:ext xmlns:c16="http://schemas.microsoft.com/office/drawing/2014/chart" uri="{C3380CC4-5D6E-409C-BE32-E72D297353CC}">
                  <c16:uniqueId val="{00000006-CC9C-497C-BF83-DCF132A0E1AB}"/>
                </c:ext>
              </c:extLst>
            </c:dLbl>
            <c:dLbl>
              <c:idx val="7"/>
              <c:tx>
                <c:rich>
                  <a:bodyPr/>
                  <a:lstStyle/>
                  <a:p>
                    <a:fld id="{F2190DB5-5408-49F3-B3AF-8C8C84FEDDA2}" type="CELLRANGE">
                      <a:rPr lang="ja-JP" altLang="en-US"/>
                      <a:pPr/>
                      <a:t>[CELLRANGE]</a:t>
                    </a:fld>
                    <a:endParaRPr lang="ja-JP" alt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C9C-497C-BF83-DCF132A0E1AB}"/>
                </c:ext>
              </c:extLst>
            </c:dLbl>
            <c:dLbl>
              <c:idx val="8"/>
              <c:layout>
                <c:manualLayout>
                  <c:x val="-5.4091747964168562E-3"/>
                  <c:y val="6.2054113616071349E-3"/>
                </c:manualLayout>
              </c:layout>
              <c:tx>
                <c:rich>
                  <a:bodyPr/>
                  <a:lstStyle/>
                  <a:p>
                    <a:fld id="{9D3445F3-5A39-4920-8AEA-C377745E427B}"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CC9C-497C-BF83-DCF132A0E1A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'Q19得意×現在 (2)'!$E$8:$M$8</c:f>
              <c:numCache>
                <c:formatCode>0.00</c:formatCode>
                <c:ptCount val="9"/>
                <c:pt idx="0">
                  <c:v>0.41312056737588654</c:v>
                </c:pt>
                <c:pt idx="1">
                  <c:v>0.19148936170212766</c:v>
                </c:pt>
                <c:pt idx="2">
                  <c:v>0.25886524822695034</c:v>
                </c:pt>
                <c:pt idx="3">
                  <c:v>0.47340425531914893</c:v>
                </c:pt>
                <c:pt idx="4">
                  <c:v>0.19858156028368795</c:v>
                </c:pt>
                <c:pt idx="5">
                  <c:v>0.21631205673758866</c:v>
                </c:pt>
                <c:pt idx="6">
                  <c:v>6.9148936170212769E-2</c:v>
                </c:pt>
                <c:pt idx="7">
                  <c:v>0.26950354609929078</c:v>
                </c:pt>
                <c:pt idx="8">
                  <c:v>3.0141843971631204E-2</c:v>
                </c:pt>
              </c:numCache>
            </c:numRef>
          </c:xVal>
          <c:yVal>
            <c:numRef>
              <c:f>'Q19得意×現在 (2)'!$E$9:$M$9</c:f>
              <c:numCache>
                <c:formatCode>0.00</c:formatCode>
                <c:ptCount val="9"/>
                <c:pt idx="0">
                  <c:v>0.41433370660694291</c:v>
                </c:pt>
                <c:pt idx="1">
                  <c:v>0.23180291153415453</c:v>
                </c:pt>
                <c:pt idx="2">
                  <c:v>0.32810750279955209</c:v>
                </c:pt>
                <c:pt idx="3">
                  <c:v>0.57558790593505038</c:v>
                </c:pt>
                <c:pt idx="4">
                  <c:v>0.48152295632698766</c:v>
                </c:pt>
                <c:pt idx="5">
                  <c:v>0.44568868980963045</c:v>
                </c:pt>
                <c:pt idx="6">
                  <c:v>0.1276595744680851</c:v>
                </c:pt>
                <c:pt idx="7">
                  <c:v>0.5207166853303471</c:v>
                </c:pt>
                <c:pt idx="8">
                  <c:v>2.2396416573348264E-2</c:v>
                </c:pt>
              </c:numCache>
            </c:numRef>
          </c:yVal>
          <c:smooth val="0"/>
          <c:extLst>
            <c:ext xmlns:c15="http://schemas.microsoft.com/office/drawing/2012/chart" uri="{02D57815-91ED-43cb-92C2-25804820EDAC}">
              <c15:datalabelsRange>
                <c15:f>'Q19得意×現在 (2)'!$E$7:$M$7</c15:f>
                <c15:dlblRangeCache>
                  <c:ptCount val="9"/>
                  <c:pt idx="0">
                    <c:v>専用ハードウェア</c:v>
                  </c:pt>
                  <c:pt idx="1">
                    <c:v>汎用シングルボード</c:v>
                  </c:pt>
                  <c:pt idx="2">
                    <c:v>産業用PC</c:v>
                  </c:pt>
                  <c:pt idx="3">
                    <c:v>民生用PC</c:v>
                  </c:pt>
                  <c:pt idx="4">
                    <c:v>タブレット</c:v>
                  </c:pt>
                  <c:pt idx="5">
                    <c:v>スマートフォン</c:v>
                  </c:pt>
                  <c:pt idx="6">
                    <c:v>エッジサーバー／フォグサーバー</c:v>
                  </c:pt>
                  <c:pt idx="7">
                    <c:v>クラウド</c:v>
                  </c:pt>
                  <c:pt idx="8">
                    <c:v>その他</c:v>
                  </c:pt>
                </c15:dlblRangeCache>
              </c15:datalabelsRange>
            </c:ext>
            <c:ext xmlns:c16="http://schemas.microsoft.com/office/drawing/2014/chart" uri="{C3380CC4-5D6E-409C-BE32-E72D297353CC}">
              <c16:uniqueId val="{00000009-CC9C-497C-BF83-DCF132A0E1AB}"/>
            </c:ext>
          </c:extLst>
        </c:ser>
        <c:dLbls>
          <c:dLblPos val="b"/>
          <c:showLegendKey val="0"/>
          <c:showVal val="1"/>
          <c:showCatName val="0"/>
          <c:showSerName val="0"/>
          <c:showPercent val="0"/>
          <c:showBubbleSize val="0"/>
        </c:dLbls>
        <c:axId val="624279208"/>
        <c:axId val="624280848"/>
      </c:scatterChart>
      <c:valAx>
        <c:axId val="624279208"/>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得意とするプラットフォーム</a:t>
                </a:r>
              </a:p>
            </c:rich>
          </c:tx>
          <c:layout>
            <c:manualLayout>
              <c:xMode val="edge"/>
              <c:yMode val="edge"/>
              <c:x val="0.45739179162381977"/>
              <c:y val="0.93273522020535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valAx>
      <c:valAx>
        <c:axId val="62428084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使用しているプラットフォーム</a:t>
                </a:r>
              </a:p>
            </c:rich>
          </c:tx>
          <c:layout>
            <c:manualLayout>
              <c:xMode val="edge"/>
              <c:yMode val="edge"/>
              <c:x val="1.6071766906991761E-3"/>
              <c:y val="0.2504958176379875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N=749</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4115034677258516"/>
          <c:y val="0.7535350254821624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787039393368398"/>
          <c:y val="2.3599699579013696E-2"/>
          <c:w val="0.85134144232923858"/>
          <c:h val="0.83383041719072892"/>
        </c:manualLayout>
      </c:layout>
      <c:scatterChart>
        <c:scatterStyle val="lineMarker"/>
        <c:varyColors val="0"/>
        <c:ser>
          <c:idx val="0"/>
          <c:order val="0"/>
          <c:tx>
            <c:strRef>
              <c:f>'Q19得意×将来 (2)'!$E$7:$M$7</c:f>
              <c:strCache>
                <c:ptCount val="9"/>
                <c:pt idx="0">
                  <c:v>専用ハードウェア</c:v>
                </c:pt>
                <c:pt idx="1">
                  <c:v>汎用シングルボード</c:v>
                </c:pt>
                <c:pt idx="2">
                  <c:v>産業用PC</c:v>
                </c:pt>
                <c:pt idx="3">
                  <c:v>民生用PC</c:v>
                </c:pt>
                <c:pt idx="4">
                  <c:v>タブレット</c:v>
                </c:pt>
                <c:pt idx="5">
                  <c:v>スマートフォン</c:v>
                </c:pt>
                <c:pt idx="6">
                  <c:v>エッジサーバー／フォグサーバー</c:v>
                </c:pt>
                <c:pt idx="7">
                  <c:v>クラウド</c:v>
                </c:pt>
                <c:pt idx="8">
                  <c:v>その他</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tx>
                <c:rich>
                  <a:bodyPr/>
                  <a:lstStyle/>
                  <a:p>
                    <a:fld id="{824A88C2-1573-4159-8EEA-6BA10CB89960}" type="CELLRANGE">
                      <a:rPr lang="en-US" altLang="ja-JP"/>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21F-453B-AC6D-707FABFD5E0C}"/>
                </c:ext>
              </c:extLst>
            </c:dLbl>
            <c:dLbl>
              <c:idx val="1"/>
              <c:layout>
                <c:manualLayout>
                  <c:x val="-6.8142709067773047E-2"/>
                  <c:y val="5.3081296296296293E-2"/>
                </c:manualLayout>
              </c:layout>
              <c:tx>
                <c:rich>
                  <a:bodyPr/>
                  <a:lstStyle/>
                  <a:p>
                    <a:fld id="{FF6EB706-8465-44AD-82AD-3E44E030EF38}"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21F-453B-AC6D-707FABFD5E0C}"/>
                </c:ext>
              </c:extLst>
            </c:dLbl>
            <c:dLbl>
              <c:idx val="2"/>
              <c:layout>
                <c:manualLayout>
                  <c:x val="-6.608763556996267E-3"/>
                  <c:y val="-1.642008026960301E-2"/>
                </c:manualLayout>
              </c:layout>
              <c:tx>
                <c:rich>
                  <a:bodyPr/>
                  <a:lstStyle/>
                  <a:p>
                    <a:fld id="{EBEC6014-DBC1-4107-BAD1-C95F9570E3D3}"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21F-453B-AC6D-707FABFD5E0C}"/>
                </c:ext>
              </c:extLst>
            </c:dLbl>
            <c:dLbl>
              <c:idx val="3"/>
              <c:tx>
                <c:rich>
                  <a:bodyPr/>
                  <a:lstStyle/>
                  <a:p>
                    <a:fld id="{CB2E01DC-B17C-42D0-BAE3-58A50E4669D1}" type="CELLRANGE">
                      <a:rPr lang="en-US" altLang="ja-JP"/>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21F-453B-AC6D-707FABFD5E0C}"/>
                </c:ext>
              </c:extLst>
            </c:dLbl>
            <c:dLbl>
              <c:idx val="4"/>
              <c:layout>
                <c:manualLayout>
                  <c:x val="-5.2053528540970916E-2"/>
                  <c:y val="2.1884928135380555E-2"/>
                </c:manualLayout>
              </c:layout>
              <c:tx>
                <c:rich>
                  <a:bodyPr/>
                  <a:lstStyle/>
                  <a:p>
                    <a:fld id="{7E70FF0A-F42F-4255-8CFA-5E9A788A43F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21F-453B-AC6D-707FABFD5E0C}"/>
                </c:ext>
              </c:extLst>
            </c:dLbl>
            <c:dLbl>
              <c:idx val="5"/>
              <c:tx>
                <c:rich>
                  <a:bodyPr/>
                  <a:lstStyle/>
                  <a:p>
                    <a:fld id="{36BFD497-0150-4AB0-AB5B-DD8C3EE00208}"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21F-453B-AC6D-707FABFD5E0C}"/>
                </c:ext>
              </c:extLst>
            </c:dLbl>
            <c:dLbl>
              <c:idx val="6"/>
              <c:tx>
                <c:rich>
                  <a:bodyPr/>
                  <a:lstStyle/>
                  <a:p>
                    <a:fld id="{0828802B-D5D9-42C3-A0A2-AB74DEA09A4E}"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21F-453B-AC6D-707FABFD5E0C}"/>
                </c:ext>
              </c:extLst>
            </c:dLbl>
            <c:dLbl>
              <c:idx val="7"/>
              <c:layout>
                <c:manualLayout>
                  <c:x val="-1.4711219476568622E-2"/>
                  <c:y val="2.1884928135380545E-2"/>
                </c:manualLayout>
              </c:layout>
              <c:tx>
                <c:rich>
                  <a:bodyPr/>
                  <a:lstStyle/>
                  <a:p>
                    <a:fld id="{C96F4532-F3B0-4F51-80B0-E71380F5978F}"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21F-453B-AC6D-707FABFD5E0C}"/>
                </c:ext>
              </c:extLst>
            </c:dLbl>
            <c:dLbl>
              <c:idx val="8"/>
              <c:tx>
                <c:rich>
                  <a:bodyPr/>
                  <a:lstStyle/>
                  <a:p>
                    <a:fld id="{368E245D-A436-422D-835C-F57113EDF24E}"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421F-453B-AC6D-707FABFD5E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'Q19得意×将来 (2)'!$E$8:$M$8</c:f>
              <c:numCache>
                <c:formatCode>0.00</c:formatCode>
                <c:ptCount val="9"/>
                <c:pt idx="0">
                  <c:v>0.41312056737588654</c:v>
                </c:pt>
                <c:pt idx="1">
                  <c:v>0.19148936170212766</c:v>
                </c:pt>
                <c:pt idx="2">
                  <c:v>0.25886524822695034</c:v>
                </c:pt>
                <c:pt idx="3">
                  <c:v>0.47340425531914893</c:v>
                </c:pt>
                <c:pt idx="4">
                  <c:v>0.19858156028368795</c:v>
                </c:pt>
                <c:pt idx="5">
                  <c:v>0.21631205673758866</c:v>
                </c:pt>
                <c:pt idx="6">
                  <c:v>6.9148936170212769E-2</c:v>
                </c:pt>
                <c:pt idx="7">
                  <c:v>0.26950354609929078</c:v>
                </c:pt>
                <c:pt idx="8">
                  <c:v>3.0141843971631204E-2</c:v>
                </c:pt>
              </c:numCache>
            </c:numRef>
          </c:xVal>
          <c:yVal>
            <c:numRef>
              <c:f>'Q19得意×将来 (2)'!$E$9:$M$9</c:f>
              <c:numCache>
                <c:formatCode>0.00</c:formatCode>
                <c:ptCount val="9"/>
                <c:pt idx="0">
                  <c:v>0.2992248062015504</c:v>
                </c:pt>
                <c:pt idx="1">
                  <c:v>0.22170542635658916</c:v>
                </c:pt>
                <c:pt idx="2">
                  <c:v>0.22790697674418606</c:v>
                </c:pt>
                <c:pt idx="3">
                  <c:v>0.34263565891472869</c:v>
                </c:pt>
                <c:pt idx="4">
                  <c:v>0.42325581395348838</c:v>
                </c:pt>
                <c:pt idx="5">
                  <c:v>0.46511627906976744</c:v>
                </c:pt>
                <c:pt idx="6">
                  <c:v>0.21240310077519381</c:v>
                </c:pt>
                <c:pt idx="7">
                  <c:v>0.59534883720930232</c:v>
                </c:pt>
                <c:pt idx="8">
                  <c:v>5.5813953488372092E-2</c:v>
                </c:pt>
              </c:numCache>
            </c:numRef>
          </c:yVal>
          <c:smooth val="0"/>
          <c:extLst>
            <c:ext xmlns:c15="http://schemas.microsoft.com/office/drawing/2012/chart" uri="{02D57815-91ED-43cb-92C2-25804820EDAC}">
              <c15:datalabelsRange>
                <c15:f>'Q19得意×将来 (2)'!$E$7:$M$7</c15:f>
                <c15:dlblRangeCache>
                  <c:ptCount val="9"/>
                  <c:pt idx="0">
                    <c:v>専用ハードウェア</c:v>
                  </c:pt>
                  <c:pt idx="1">
                    <c:v>汎用シングルボード</c:v>
                  </c:pt>
                  <c:pt idx="2">
                    <c:v>産業用PC</c:v>
                  </c:pt>
                  <c:pt idx="3">
                    <c:v>民生用PC</c:v>
                  </c:pt>
                  <c:pt idx="4">
                    <c:v>タブレット</c:v>
                  </c:pt>
                  <c:pt idx="5">
                    <c:v>スマートフォン</c:v>
                  </c:pt>
                  <c:pt idx="6">
                    <c:v>エッジサーバー／フォグサーバー</c:v>
                  </c:pt>
                  <c:pt idx="7">
                    <c:v>クラウド</c:v>
                  </c:pt>
                  <c:pt idx="8">
                    <c:v>その他</c:v>
                  </c:pt>
                </c15:dlblRangeCache>
              </c15:datalabelsRange>
            </c:ext>
            <c:ext xmlns:c16="http://schemas.microsoft.com/office/drawing/2014/chart" uri="{C3380CC4-5D6E-409C-BE32-E72D297353CC}">
              <c16:uniqueId val="{00000009-421F-453B-AC6D-707FABFD5E0C}"/>
            </c:ext>
          </c:extLst>
        </c:ser>
        <c:dLbls>
          <c:dLblPos val="t"/>
          <c:showLegendKey val="0"/>
          <c:showVal val="1"/>
          <c:showCatName val="0"/>
          <c:showSerName val="0"/>
          <c:showPercent val="0"/>
          <c:showBubbleSize val="0"/>
        </c:dLbls>
        <c:axId val="624279208"/>
        <c:axId val="624280848"/>
      </c:scatterChart>
      <c:valAx>
        <c:axId val="624279208"/>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得意とするプラットフォーム</a:t>
                </a:r>
              </a:p>
            </c:rich>
          </c:tx>
          <c:layout>
            <c:manualLayout>
              <c:xMode val="edge"/>
              <c:yMode val="edge"/>
              <c:x val="0.45739179162381977"/>
              <c:y val="0.93273522020535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valAx>
      <c:valAx>
        <c:axId val="62428084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将来のプラットフォーム</a:t>
                </a:r>
              </a:p>
            </c:rich>
          </c:tx>
          <c:layout>
            <c:manualLayout>
              <c:xMode val="edge"/>
              <c:yMode val="edge"/>
              <c:x val="1.6071766906991761E-3"/>
              <c:y val="0.2504958176379875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N=943</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1974567201408999"/>
          <c:y val="0.6936216634431822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787039393368398"/>
          <c:y val="2.3599699579013696E-2"/>
          <c:w val="0.85134144232923858"/>
          <c:h val="0.83383041719072892"/>
        </c:manualLayout>
      </c:layout>
      <c:scatterChart>
        <c:scatterStyle val="lineMarker"/>
        <c:varyColors val="0"/>
        <c:ser>
          <c:idx val="0"/>
          <c:order val="0"/>
          <c:tx>
            <c:strRef>
              <c:f>'Q19現在×将来 (2)'!$E$7:$M$7</c:f>
              <c:strCache>
                <c:ptCount val="9"/>
                <c:pt idx="0">
                  <c:v>専用ハードウェア</c:v>
                </c:pt>
                <c:pt idx="1">
                  <c:v>汎用シングルボード</c:v>
                </c:pt>
                <c:pt idx="2">
                  <c:v>産業用PC</c:v>
                </c:pt>
                <c:pt idx="3">
                  <c:v>民生用PC</c:v>
                </c:pt>
                <c:pt idx="4">
                  <c:v>タブレット</c:v>
                </c:pt>
                <c:pt idx="5">
                  <c:v>スマートフォン</c:v>
                </c:pt>
                <c:pt idx="6">
                  <c:v>エッジサーバー／フォグサーバー</c:v>
                </c:pt>
                <c:pt idx="7">
                  <c:v>クラウド</c:v>
                </c:pt>
                <c:pt idx="8">
                  <c:v>その他</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tx>
                <c:rich>
                  <a:bodyPr/>
                  <a:lstStyle/>
                  <a:p>
                    <a:fld id="{4963C06B-FEF5-4E2D-8C9C-F92866B7AD0A}"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28B-4171-A89F-371718D73964}"/>
                </c:ext>
              </c:extLst>
            </c:dLbl>
            <c:dLbl>
              <c:idx val="1"/>
              <c:layout>
                <c:manualLayout>
                  <c:x val="-0.1038171669985983"/>
                  <c:y val="-3.8640925925926009E-2"/>
                </c:manualLayout>
              </c:layout>
              <c:tx>
                <c:rich>
                  <a:bodyPr/>
                  <a:lstStyle/>
                  <a:p>
                    <a:fld id="{637BE4F0-9814-4B40-B830-85312B2AD7EC}"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28B-4171-A89F-371718D73964}"/>
                </c:ext>
              </c:extLst>
            </c:dLbl>
            <c:dLbl>
              <c:idx val="2"/>
              <c:tx>
                <c:rich>
                  <a:bodyPr/>
                  <a:lstStyle/>
                  <a:p>
                    <a:fld id="{A06C874A-BB0C-40FC-9C80-333664852CB1}" type="CELLRANGE">
                      <a:rPr lang="en-US" altLang="ja-JP"/>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28B-4171-A89F-371718D73964}"/>
                </c:ext>
              </c:extLst>
            </c:dLbl>
            <c:dLbl>
              <c:idx val="3"/>
              <c:tx>
                <c:rich>
                  <a:bodyPr/>
                  <a:lstStyle/>
                  <a:p>
                    <a:fld id="{097ACDC6-4BCF-447A-9E22-0DFFD3BB397F}" type="CELLRANGE">
                      <a:rPr lang="en-US" altLang="ja-JP"/>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28B-4171-A89F-371718D73964}"/>
                </c:ext>
              </c:extLst>
            </c:dLbl>
            <c:dLbl>
              <c:idx val="4"/>
              <c:layout>
                <c:manualLayout>
                  <c:x val="-0.10556521543720887"/>
                  <c:y val="-8.0668518518518511E-3"/>
                </c:manualLayout>
              </c:layout>
              <c:tx>
                <c:rich>
                  <a:bodyPr/>
                  <a:lstStyle/>
                  <a:p>
                    <a:fld id="{84046602-38B5-4527-92D8-80C247CA11CD}"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C28B-4171-A89F-371718D73964}"/>
                </c:ext>
              </c:extLst>
            </c:dLbl>
            <c:dLbl>
              <c:idx val="5"/>
              <c:tx>
                <c:rich>
                  <a:bodyPr/>
                  <a:lstStyle/>
                  <a:p>
                    <a:fld id="{0E260A10-BB9D-4762-B1C1-7BD38048DC76}"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28B-4171-A89F-371718D73964}"/>
                </c:ext>
              </c:extLst>
            </c:dLbl>
            <c:dLbl>
              <c:idx val="6"/>
              <c:layout>
                <c:manualLayout>
                  <c:x val="-0.15857745992241506"/>
                  <c:y val="-3.7300370370370373E-2"/>
                </c:manualLayout>
              </c:layout>
              <c:tx>
                <c:rich>
                  <a:bodyPr/>
                  <a:lstStyle/>
                  <a:p>
                    <a:fld id="{A90E09B4-EE5E-42A7-A4F4-AB3FAEF2FB98}" type="CELLRANGE">
                      <a:rPr lang="ja-JP"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2272912412183247"/>
                      <c:h val="7.6952592592592586E-2"/>
                    </c:manualLayout>
                  </c15:layout>
                  <c15:dlblFieldTable/>
                  <c15:showDataLabelsRange val="1"/>
                </c:ext>
                <c:ext xmlns:c16="http://schemas.microsoft.com/office/drawing/2014/chart" uri="{C3380CC4-5D6E-409C-BE32-E72D297353CC}">
                  <c16:uniqueId val="{00000006-C28B-4171-A89F-371718D73964}"/>
                </c:ext>
              </c:extLst>
            </c:dLbl>
            <c:dLbl>
              <c:idx val="7"/>
              <c:tx>
                <c:rich>
                  <a:bodyPr/>
                  <a:lstStyle/>
                  <a:p>
                    <a:fld id="{011BC85B-818D-4893-9D5E-CD217D9F7D3C}"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28B-4171-A89F-371718D73964}"/>
                </c:ext>
              </c:extLst>
            </c:dLbl>
            <c:dLbl>
              <c:idx val="8"/>
              <c:tx>
                <c:rich>
                  <a:bodyPr/>
                  <a:lstStyle/>
                  <a:p>
                    <a:fld id="{C2481A8F-99DD-4E55-AEF5-4BFD2C4553A9}"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28B-4171-A89F-371718D7396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'Q19現在×将来 (2)'!$E$8:$M$8</c:f>
              <c:numCache>
                <c:formatCode>0.00</c:formatCode>
                <c:ptCount val="9"/>
                <c:pt idx="0">
                  <c:v>0.41433370660694291</c:v>
                </c:pt>
                <c:pt idx="1">
                  <c:v>0.23180291153415453</c:v>
                </c:pt>
                <c:pt idx="2">
                  <c:v>0.32810750279955209</c:v>
                </c:pt>
                <c:pt idx="3">
                  <c:v>0.57558790593505038</c:v>
                </c:pt>
                <c:pt idx="4">
                  <c:v>0.48152295632698766</c:v>
                </c:pt>
                <c:pt idx="5">
                  <c:v>0.44568868980963045</c:v>
                </c:pt>
                <c:pt idx="6">
                  <c:v>0.1276595744680851</c:v>
                </c:pt>
                <c:pt idx="7">
                  <c:v>0.5207166853303471</c:v>
                </c:pt>
                <c:pt idx="8">
                  <c:v>2.2396416573348264E-2</c:v>
                </c:pt>
              </c:numCache>
            </c:numRef>
          </c:xVal>
          <c:yVal>
            <c:numRef>
              <c:f>'Q19現在×将来 (2)'!$E$9:$M$9</c:f>
              <c:numCache>
                <c:formatCode>0.00</c:formatCode>
                <c:ptCount val="9"/>
                <c:pt idx="0">
                  <c:v>0.2992248062015504</c:v>
                </c:pt>
                <c:pt idx="1">
                  <c:v>0.22170542635658916</c:v>
                </c:pt>
                <c:pt idx="2">
                  <c:v>0.22790697674418606</c:v>
                </c:pt>
                <c:pt idx="3">
                  <c:v>0.34263565891472869</c:v>
                </c:pt>
                <c:pt idx="4">
                  <c:v>0.42325581395348838</c:v>
                </c:pt>
                <c:pt idx="5">
                  <c:v>0.46511627906976744</c:v>
                </c:pt>
                <c:pt idx="6">
                  <c:v>0.21240310077519381</c:v>
                </c:pt>
                <c:pt idx="7">
                  <c:v>0.59534883720930232</c:v>
                </c:pt>
                <c:pt idx="8">
                  <c:v>5.5813953488372092E-2</c:v>
                </c:pt>
              </c:numCache>
            </c:numRef>
          </c:yVal>
          <c:smooth val="0"/>
          <c:extLst>
            <c:ext xmlns:c15="http://schemas.microsoft.com/office/drawing/2012/chart" uri="{02D57815-91ED-43cb-92C2-25804820EDAC}">
              <c15:datalabelsRange>
                <c15:f>'Q19現在×将来 (2)'!$E$7:$M$7</c15:f>
                <c15:dlblRangeCache>
                  <c:ptCount val="9"/>
                  <c:pt idx="0">
                    <c:v>専用ハードウェア</c:v>
                  </c:pt>
                  <c:pt idx="1">
                    <c:v>汎用シングルボード</c:v>
                  </c:pt>
                  <c:pt idx="2">
                    <c:v>産業用PC</c:v>
                  </c:pt>
                  <c:pt idx="3">
                    <c:v>民生用PC</c:v>
                  </c:pt>
                  <c:pt idx="4">
                    <c:v>タブレット</c:v>
                  </c:pt>
                  <c:pt idx="5">
                    <c:v>スマートフォン</c:v>
                  </c:pt>
                  <c:pt idx="6">
                    <c:v>エッジサーバー／フォグサーバー</c:v>
                  </c:pt>
                  <c:pt idx="7">
                    <c:v>クラウド</c:v>
                  </c:pt>
                  <c:pt idx="8">
                    <c:v>その他</c:v>
                  </c:pt>
                </c15:dlblRangeCache>
              </c15:datalabelsRange>
            </c:ext>
            <c:ext xmlns:c16="http://schemas.microsoft.com/office/drawing/2014/chart" uri="{C3380CC4-5D6E-409C-BE32-E72D297353CC}">
              <c16:uniqueId val="{00000009-C28B-4171-A89F-371718D73964}"/>
            </c:ext>
          </c:extLst>
        </c:ser>
        <c:dLbls>
          <c:dLblPos val="t"/>
          <c:showLegendKey val="0"/>
          <c:showVal val="1"/>
          <c:showCatName val="0"/>
          <c:showSerName val="0"/>
          <c:showPercent val="0"/>
          <c:showBubbleSize val="0"/>
        </c:dLbls>
        <c:axId val="624279208"/>
        <c:axId val="624280848"/>
      </c:scatterChart>
      <c:valAx>
        <c:axId val="624279208"/>
        <c:scaling>
          <c:orientation val="minMax"/>
          <c:max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使用しているプラットフォーム</a:t>
                </a:r>
              </a:p>
            </c:rich>
          </c:tx>
          <c:layout>
            <c:manualLayout>
              <c:xMode val="edge"/>
              <c:yMode val="edge"/>
              <c:x val="0.45739179162381977"/>
              <c:y val="0.93273522020535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majorUnit val="0.2"/>
      </c:valAx>
      <c:valAx>
        <c:axId val="624280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将来のプラットフォーム</a:t>
                </a:r>
              </a:p>
            </c:rich>
          </c:tx>
          <c:layout>
            <c:manualLayout>
              <c:xMode val="edge"/>
              <c:yMode val="edge"/>
              <c:x val="1.6071766906991761E-3"/>
              <c:y val="0.2504958176379875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N=943</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5542012994491523"/>
          <c:y val="0.7328407357997429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965409820869276"/>
          <c:y val="2.146924100291556E-2"/>
          <c:w val="0.85134144232923858"/>
          <c:h val="0.83383041719072892"/>
        </c:manualLayout>
      </c:layout>
      <c:scatterChart>
        <c:scatterStyle val="lineMarker"/>
        <c:varyColors val="0"/>
        <c:ser>
          <c:idx val="0"/>
          <c:order val="0"/>
          <c:tx>
            <c:strRef>
              <c:f>'Q25現在人材×将来人材 (2)'!$E$14:$S$14</c:f>
              <c:strCache>
                <c:ptCount val="15"/>
                <c:pt idx="0">
                  <c:v>ビジネスデザイン</c:v>
                </c:pt>
                <c:pt idx="1">
                  <c:v>複数分野</c:v>
                </c:pt>
                <c:pt idx="2">
                  <c:v>システムアーキテクト</c:v>
                </c:pt>
                <c:pt idx="3">
                  <c:v>専門技術者</c:v>
                </c:pt>
                <c:pt idx="4">
                  <c:v>プロマネ</c:v>
                </c:pt>
                <c:pt idx="5">
                  <c:v>設計技術者</c:v>
                </c:pt>
                <c:pt idx="6">
                  <c:v>実装・検証技術者</c:v>
                </c:pt>
                <c:pt idx="7">
                  <c:v>運用・サポート</c:v>
                </c:pt>
                <c:pt idx="8">
                  <c:v>品質管理技術者</c:v>
                </c:pt>
                <c:pt idx="9">
                  <c:v>製品・サービス企画</c:v>
                </c:pt>
                <c:pt idx="10">
                  <c:v>デジタルマーケティング</c:v>
                </c:pt>
                <c:pt idx="11">
                  <c:v>グローバル人材</c:v>
                </c:pt>
                <c:pt idx="12">
                  <c:v>研究者</c:v>
                </c:pt>
                <c:pt idx="13">
                  <c:v>その他</c:v>
                </c:pt>
                <c:pt idx="14">
                  <c:v>不足なし</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tx>
                <c:rich>
                  <a:bodyPr/>
                  <a:lstStyle/>
                  <a:p>
                    <a:fld id="{71353F82-49D1-4024-89EF-B18F2AD18864}" type="CELLRANGE">
                      <a:rPr lang="en-US" altLang="ja-JP"/>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E09-46D1-9C9A-B0464A79B176}"/>
                </c:ext>
              </c:extLst>
            </c:dLbl>
            <c:dLbl>
              <c:idx val="1"/>
              <c:tx>
                <c:rich>
                  <a:bodyPr/>
                  <a:lstStyle/>
                  <a:p>
                    <a:fld id="{B8DCE17E-299B-45D8-97AE-DD9AEF6DC7AF}"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E09-46D1-9C9A-B0464A79B176}"/>
                </c:ext>
              </c:extLst>
            </c:dLbl>
            <c:dLbl>
              <c:idx val="2"/>
              <c:layout>
                <c:manualLayout>
                  <c:x val="-0.14131102228389564"/>
                  <c:y val="-3.3937222222222244E-2"/>
                </c:manualLayout>
              </c:layout>
              <c:tx>
                <c:rich>
                  <a:bodyPr/>
                  <a:lstStyle/>
                  <a:p>
                    <a:fld id="{C382793D-46BC-4335-AE23-2FA3E1061161}"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E09-46D1-9C9A-B0464A79B176}"/>
                </c:ext>
              </c:extLst>
            </c:dLbl>
            <c:dLbl>
              <c:idx val="3"/>
              <c:layout>
                <c:manualLayout>
                  <c:x val="3.3890735034283997E-2"/>
                  <c:y val="-1.2770555555555556E-2"/>
                </c:manualLayout>
              </c:layout>
              <c:tx>
                <c:rich>
                  <a:bodyPr/>
                  <a:lstStyle/>
                  <a:p>
                    <a:fld id="{35833AFE-446E-4DF8-94CE-80D475AFFA24}"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E09-46D1-9C9A-B0464A79B176}"/>
                </c:ext>
              </c:extLst>
            </c:dLbl>
            <c:dLbl>
              <c:idx val="4"/>
              <c:layout>
                <c:manualLayout>
                  <c:x val="1.9241875633783299E-2"/>
                  <c:y val="-8.0668518518518095E-3"/>
                </c:manualLayout>
              </c:layout>
              <c:tx>
                <c:rich>
                  <a:bodyPr/>
                  <a:lstStyle/>
                  <a:p>
                    <a:fld id="{73E50451-4D2F-42D5-B162-1F772CC2E3E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DE09-46D1-9C9A-B0464A79B176}"/>
                </c:ext>
              </c:extLst>
            </c:dLbl>
            <c:dLbl>
              <c:idx val="5"/>
              <c:layout>
                <c:manualLayout>
                  <c:x val="-5.5295409792779152E-2"/>
                  <c:y val="3.1039213722680897E-2"/>
                </c:manualLayout>
              </c:layout>
              <c:tx>
                <c:rich>
                  <a:bodyPr/>
                  <a:lstStyle/>
                  <a:p>
                    <a:fld id="{9D6A7155-DB71-4646-94CF-F7D446FB698B}"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E09-46D1-9C9A-B0464A79B176}"/>
                </c:ext>
              </c:extLst>
            </c:dLbl>
            <c:dLbl>
              <c:idx val="6"/>
              <c:layout>
                <c:manualLayout>
                  <c:x val="4.4147141689396256E-2"/>
                  <c:y val="1.5451666666666581E-2"/>
                </c:manualLayout>
              </c:layout>
              <c:tx>
                <c:rich>
                  <a:bodyPr/>
                  <a:lstStyle/>
                  <a:p>
                    <a:fld id="{9795A06E-0ECC-4DE0-B81C-861F637259EB}"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DE09-46D1-9C9A-B0464A79B176}"/>
                </c:ext>
              </c:extLst>
            </c:dLbl>
            <c:dLbl>
              <c:idx val="7"/>
              <c:layout>
                <c:manualLayout>
                  <c:x val="3.2182855473501117E-2"/>
                  <c:y val="2.4648160794194764E-2"/>
                </c:manualLayout>
              </c:layout>
              <c:tx>
                <c:rich>
                  <a:bodyPr/>
                  <a:lstStyle/>
                  <a:p>
                    <a:fld id="{12AC926D-AC3C-47C3-B5DF-D9EE2961023E}"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E09-46D1-9C9A-B0464A79B176}"/>
                </c:ext>
              </c:extLst>
            </c:dLbl>
            <c:dLbl>
              <c:idx val="8"/>
              <c:layout>
                <c:manualLayout>
                  <c:x val="-7.1348915861650514E-2"/>
                  <c:y val="7.790693519824593E-2"/>
                </c:manualLayout>
              </c:layout>
              <c:tx>
                <c:rich>
                  <a:bodyPr/>
                  <a:lstStyle/>
                  <a:p>
                    <a:fld id="{08C218A9-E226-4468-A594-A5FB0F63005A}" type="CELLRANGE">
                      <a:rPr lang="zh-TW"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E09-46D1-9C9A-B0464A79B176}"/>
                </c:ext>
              </c:extLst>
            </c:dLbl>
            <c:dLbl>
              <c:idx val="9"/>
              <c:layout>
                <c:manualLayout>
                  <c:x val="6.4700123877448404E-2"/>
                  <c:y val="-1.0418703703703789E-2"/>
                </c:manualLayout>
              </c:layout>
              <c:tx>
                <c:rich>
                  <a:bodyPr/>
                  <a:lstStyle/>
                  <a:p>
                    <a:fld id="{AA40EC23-D55A-4FCF-A993-E67600CD2EE7}"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E09-46D1-9C9A-B0464A79B176}"/>
                </c:ext>
              </c:extLst>
            </c:dLbl>
            <c:dLbl>
              <c:idx val="10"/>
              <c:layout>
                <c:manualLayout>
                  <c:x val="-0.18605564091832236"/>
                  <c:y val="-0.12234605656098616"/>
                </c:manualLayout>
              </c:layout>
              <c:tx>
                <c:rich>
                  <a:bodyPr/>
                  <a:lstStyle/>
                  <a:p>
                    <a:fld id="{39828881-13F4-4F30-A19F-D91EE4CE2F1E}"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E09-46D1-9C9A-B0464A79B176}"/>
                </c:ext>
              </c:extLst>
            </c:dLbl>
            <c:dLbl>
              <c:idx val="11"/>
              <c:tx>
                <c:rich>
                  <a:bodyPr/>
                  <a:lstStyle/>
                  <a:p>
                    <a:fld id="{69647186-8133-4EBC-BB30-51464317BA7B}"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DE09-46D1-9C9A-B0464A79B176}"/>
                </c:ext>
              </c:extLst>
            </c:dLbl>
            <c:dLbl>
              <c:idx val="12"/>
              <c:tx>
                <c:rich>
                  <a:bodyPr/>
                  <a:lstStyle/>
                  <a:p>
                    <a:fld id="{F3CF42D2-2168-4DAB-8209-DD52D6B4C03D}"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E09-46D1-9C9A-B0464A79B176}"/>
                </c:ext>
              </c:extLst>
            </c:dLbl>
            <c:dLbl>
              <c:idx val="13"/>
              <c:layout>
                <c:manualLayout>
                  <c:x val="-8.9244150933856181E-2"/>
                  <c:y val="-3.0740964586018289E-2"/>
                </c:manualLayout>
              </c:layout>
              <c:tx>
                <c:rich>
                  <a:bodyPr/>
                  <a:lstStyle/>
                  <a:p>
                    <a:fld id="{02E292A6-7152-4308-A7B5-10A44EA281B9}"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DE09-46D1-9C9A-B0464A79B176}"/>
                </c:ext>
              </c:extLst>
            </c:dLbl>
            <c:dLbl>
              <c:idx val="14"/>
              <c:layout>
                <c:manualLayout>
                  <c:x val="-9.3828318777967226E-2"/>
                  <c:y val="-3.3937222222222223E-2"/>
                </c:manualLayout>
              </c:layout>
              <c:tx>
                <c:rich>
                  <a:bodyPr/>
                  <a:lstStyle/>
                  <a:p>
                    <a:fld id="{16060E57-A527-43DD-9F9C-741B594A41FF}"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E09-46D1-9C9A-B0464A79B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'Q25現在人材×将来人材 (2)'!$E$15:$S$15</c:f>
              <c:numCache>
                <c:formatCode>0.00</c:formatCode>
                <c:ptCount val="15"/>
                <c:pt idx="0">
                  <c:v>0.14524147727272727</c:v>
                </c:pt>
                <c:pt idx="1">
                  <c:v>9.375E-2</c:v>
                </c:pt>
                <c:pt idx="2">
                  <c:v>0.12251420454545454</c:v>
                </c:pt>
                <c:pt idx="3">
                  <c:v>0.11257102272727272</c:v>
                </c:pt>
                <c:pt idx="4">
                  <c:v>0.10653409090909091</c:v>
                </c:pt>
                <c:pt idx="5">
                  <c:v>0.10262784090909091</c:v>
                </c:pt>
                <c:pt idx="6">
                  <c:v>4.6164772727272728E-2</c:v>
                </c:pt>
                <c:pt idx="7">
                  <c:v>3.6221590909090912E-2</c:v>
                </c:pt>
                <c:pt idx="8">
                  <c:v>3.0184659090909092E-2</c:v>
                </c:pt>
                <c:pt idx="9">
                  <c:v>5.9303977272727272E-2</c:v>
                </c:pt>
                <c:pt idx="10">
                  <c:v>3.480113636363636E-2</c:v>
                </c:pt>
                <c:pt idx="11">
                  <c:v>1.740056818181818E-2</c:v>
                </c:pt>
                <c:pt idx="12">
                  <c:v>8.8778409090909099E-3</c:v>
                </c:pt>
                <c:pt idx="13">
                  <c:v>2.4857954545454545E-3</c:v>
                </c:pt>
                <c:pt idx="14">
                  <c:v>8.1321022727272721E-2</c:v>
                </c:pt>
              </c:numCache>
            </c:numRef>
          </c:xVal>
          <c:yVal>
            <c:numRef>
              <c:f>'Q25現在人材×将来人材 (2)'!$E$16:$S$16</c:f>
              <c:numCache>
                <c:formatCode>0.00</c:formatCode>
                <c:ptCount val="15"/>
                <c:pt idx="0">
                  <c:v>0.15457875457875458</c:v>
                </c:pt>
                <c:pt idx="1">
                  <c:v>0.10659340659340659</c:v>
                </c:pt>
                <c:pt idx="2">
                  <c:v>0.1227106227106227</c:v>
                </c:pt>
                <c:pt idx="3">
                  <c:v>0.10915750915750916</c:v>
                </c:pt>
                <c:pt idx="4">
                  <c:v>9.5604395604395598E-2</c:v>
                </c:pt>
                <c:pt idx="5">
                  <c:v>9.0109890109890109E-2</c:v>
                </c:pt>
                <c:pt idx="6">
                  <c:v>4.4322344322344324E-2</c:v>
                </c:pt>
                <c:pt idx="7">
                  <c:v>3.2600732600732603E-2</c:v>
                </c:pt>
                <c:pt idx="8">
                  <c:v>3.0402930402930402E-2</c:v>
                </c:pt>
                <c:pt idx="9">
                  <c:v>5.3113553113553112E-2</c:v>
                </c:pt>
                <c:pt idx="10">
                  <c:v>3.2967032967032968E-2</c:v>
                </c:pt>
                <c:pt idx="11">
                  <c:v>3.0769230769230771E-2</c:v>
                </c:pt>
                <c:pt idx="12">
                  <c:v>1.5018315018315019E-2</c:v>
                </c:pt>
                <c:pt idx="13">
                  <c:v>2.9304029304029304E-3</c:v>
                </c:pt>
                <c:pt idx="14">
                  <c:v>7.9120879120879117E-2</c:v>
                </c:pt>
              </c:numCache>
            </c:numRef>
          </c:yVal>
          <c:smooth val="0"/>
          <c:extLst>
            <c:ext xmlns:c15="http://schemas.microsoft.com/office/drawing/2012/chart" uri="{02D57815-91ED-43cb-92C2-25804820EDAC}">
              <c15:datalabelsRange>
                <c15:f>'Q25現在人材×将来人材 (2)'!$E$14:$S$14</c15:f>
                <c15:dlblRangeCache>
                  <c:ptCount val="15"/>
                  <c:pt idx="0">
                    <c:v>ビジネスデザイン</c:v>
                  </c:pt>
                  <c:pt idx="1">
                    <c:v>複数分野</c:v>
                  </c:pt>
                  <c:pt idx="2">
                    <c:v>システムアーキテクト</c:v>
                  </c:pt>
                  <c:pt idx="3">
                    <c:v>専門技術者</c:v>
                  </c:pt>
                  <c:pt idx="4">
                    <c:v>プロマネ</c:v>
                  </c:pt>
                  <c:pt idx="5">
                    <c:v>設計技術者</c:v>
                  </c:pt>
                  <c:pt idx="6">
                    <c:v>実装・検証技術者</c:v>
                  </c:pt>
                  <c:pt idx="7">
                    <c:v>運用・サポート</c:v>
                  </c:pt>
                  <c:pt idx="8">
                    <c:v>品質管理技術者</c:v>
                  </c:pt>
                  <c:pt idx="9">
                    <c:v>製品・サービス企画</c:v>
                  </c:pt>
                  <c:pt idx="10">
                    <c:v>デジタルマーケティング</c:v>
                  </c:pt>
                  <c:pt idx="11">
                    <c:v>グローバル人材</c:v>
                  </c:pt>
                  <c:pt idx="12">
                    <c:v>研究者</c:v>
                  </c:pt>
                  <c:pt idx="13">
                    <c:v>その他</c:v>
                  </c:pt>
                  <c:pt idx="14">
                    <c:v>不足なし</c:v>
                  </c:pt>
                </c15:dlblRangeCache>
              </c15:datalabelsRange>
            </c:ext>
            <c:ext xmlns:c16="http://schemas.microsoft.com/office/drawing/2014/chart" uri="{C3380CC4-5D6E-409C-BE32-E72D297353CC}">
              <c16:uniqueId val="{0000000F-DE09-46D1-9C9A-B0464A79B176}"/>
            </c:ext>
          </c:extLst>
        </c:ser>
        <c:dLbls>
          <c:dLblPos val="t"/>
          <c:showLegendKey val="0"/>
          <c:showVal val="1"/>
          <c:showCatName val="0"/>
          <c:showSerName val="0"/>
          <c:showPercent val="0"/>
          <c:showBubbleSize val="0"/>
        </c:dLbls>
        <c:axId val="624279208"/>
        <c:axId val="624280848"/>
      </c:scatterChart>
      <c:valAx>
        <c:axId val="624279208"/>
        <c:scaling>
          <c:orientation val="minMax"/>
          <c:max val="0.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現在不足している人材</a:t>
                </a:r>
              </a:p>
            </c:rich>
          </c:tx>
          <c:layout>
            <c:manualLayout>
              <c:xMode val="edge"/>
              <c:yMode val="edge"/>
              <c:x val="0.45739179162381977"/>
              <c:y val="0.93273522020535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valAx>
      <c:valAx>
        <c:axId val="624280848"/>
        <c:scaling>
          <c:orientation val="minMax"/>
          <c:max val="0.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将来不足している人材</a:t>
                </a:r>
              </a:p>
            </c:rich>
          </c:tx>
          <c:layout>
            <c:manualLayout>
              <c:xMode val="edge"/>
              <c:yMode val="edge"/>
              <c:x val="1.6071766906991761E-3"/>
              <c:y val="0.2504958176379875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majorUnit val="5.000000000000001E-2"/>
        <c:minorUnit val="1.0000000000000002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100">
                <a:solidFill>
                  <a:sysClr val="windowText" lastClr="000000"/>
                </a:solidFill>
                <a:latin typeface="Meiryo UI" panose="020B0604030504040204" pitchFamily="50" charset="-128"/>
                <a:ea typeface="Meiryo UI" panose="020B0604030504040204" pitchFamily="50" charset="-128"/>
              </a:rPr>
              <a:t>N=841</a:t>
            </a:r>
            <a:endParaRPr lang="ja-JP" altLang="en-US" sz="1100">
              <a:solidFill>
                <a:sysClr val="windowText" lastClr="000000"/>
              </a:solidFill>
              <a:latin typeface="Meiryo UI" panose="020B0604030504040204" pitchFamily="50" charset="-128"/>
              <a:ea typeface="Meiryo UI" panose="020B0604030504040204" pitchFamily="50" charset="-128"/>
            </a:endParaRPr>
          </a:p>
        </c:rich>
      </c:tx>
      <c:layout>
        <c:manualLayout>
          <c:xMode val="edge"/>
          <c:yMode val="edge"/>
          <c:x val="0.85363652694215508"/>
          <c:y val="0.7703592403380873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787039186712134"/>
          <c:y val="2.3599663825535556E-2"/>
          <c:w val="0.85134144232923858"/>
          <c:h val="0.83383041719072892"/>
        </c:manualLayout>
      </c:layout>
      <c:scatterChart>
        <c:scatterStyle val="lineMarker"/>
        <c:varyColors val="0"/>
        <c:ser>
          <c:idx val="0"/>
          <c:order val="0"/>
          <c:tx>
            <c:strRef>
              <c:f>'Q26現在×今後 (2)'!$E$4:$W$4</c:f>
              <c:strCache>
                <c:ptCount val="19"/>
                <c:pt idx="0">
                  <c:v>スキル明確化</c:v>
                </c:pt>
                <c:pt idx="1">
                  <c:v>大学等との連携</c:v>
                </c:pt>
                <c:pt idx="2">
                  <c:v>研究機関等との連携</c:v>
                </c:pt>
                <c:pt idx="3">
                  <c:v>中途採用</c:v>
                </c:pt>
                <c:pt idx="4">
                  <c:v>外注・技術者派遣</c:v>
                </c:pt>
                <c:pt idx="5">
                  <c:v>再教育・スキルチェンジ</c:v>
                </c:pt>
                <c:pt idx="6">
                  <c:v>外部教育・研修</c:v>
                </c:pt>
                <c:pt idx="7">
                  <c:v>多分野人材</c:v>
                </c:pt>
                <c:pt idx="8">
                  <c:v>未就労人材</c:v>
                </c:pt>
                <c:pt idx="9">
                  <c:v>短時間就労者</c:v>
                </c:pt>
                <c:pt idx="10">
                  <c:v>副業・副業者</c:v>
                </c:pt>
                <c:pt idx="11">
                  <c:v>海外人材</c:v>
                </c:pt>
                <c:pt idx="12">
                  <c:v>公的制度</c:v>
                </c:pt>
                <c:pt idx="13">
                  <c:v>自動化等</c:v>
                </c:pt>
                <c:pt idx="14">
                  <c:v>テレワーク</c:v>
                </c:pt>
                <c:pt idx="15">
                  <c:v>遠隔操作等</c:v>
                </c:pt>
                <c:pt idx="16">
                  <c:v>標準プラットフォーム等</c:v>
                </c:pt>
                <c:pt idx="17">
                  <c:v>ノーコード開発等</c:v>
                </c:pt>
                <c:pt idx="18">
                  <c:v>その他</c:v>
                </c:pt>
              </c:strCache>
            </c:strRef>
          </c:tx>
          <c:spPr>
            <a:ln w="25400" cap="rnd">
              <a:noFill/>
              <a:round/>
            </a:ln>
            <a:effectLst/>
          </c:spPr>
          <c:marker>
            <c:symbol val="circle"/>
            <c:size val="5"/>
            <c:spPr>
              <a:solidFill>
                <a:schemeClr val="accent1"/>
              </a:solidFill>
              <a:ln w="63500">
                <a:solidFill>
                  <a:schemeClr val="accent1"/>
                </a:solidFill>
              </a:ln>
              <a:effectLst/>
            </c:spPr>
          </c:marker>
          <c:dLbls>
            <c:dLbl>
              <c:idx val="0"/>
              <c:layout>
                <c:manualLayout>
                  <c:x val="-0.10665779580414958"/>
                  <c:y val="-2.2930224263188456E-2"/>
                </c:manualLayout>
              </c:layout>
              <c:tx>
                <c:rich>
                  <a:bodyPr/>
                  <a:lstStyle/>
                  <a:p>
                    <a:fld id="{AA026174-7340-43F3-A2ED-4586001113E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8A9-4009-9F0C-ECCA030D8B37}"/>
                </c:ext>
              </c:extLst>
            </c:dLbl>
            <c:dLbl>
              <c:idx val="1"/>
              <c:tx>
                <c:rich>
                  <a:bodyPr/>
                  <a:lstStyle/>
                  <a:p>
                    <a:fld id="{CB68DE88-EC9F-4C92-AE9D-20D96A15950C}"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C8A9-4009-9F0C-ECCA030D8B37}"/>
                </c:ext>
              </c:extLst>
            </c:dLbl>
            <c:dLbl>
              <c:idx val="2"/>
              <c:layout>
                <c:manualLayout>
                  <c:x val="-0.19175922715068205"/>
                  <c:y val="-0.10718826617516676"/>
                </c:manualLayout>
              </c:layout>
              <c:tx>
                <c:rich>
                  <a:bodyPr/>
                  <a:lstStyle/>
                  <a:p>
                    <a:fld id="{A67386FD-0FE2-45E5-95F4-41658E3B2768}"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8A9-4009-9F0C-ECCA030D8B37}"/>
                </c:ext>
              </c:extLst>
            </c:dLbl>
            <c:dLbl>
              <c:idx val="3"/>
              <c:tx>
                <c:rich>
                  <a:bodyPr/>
                  <a:lstStyle/>
                  <a:p>
                    <a:fld id="{E5C5ADC5-E93C-4EE2-9340-2C510CDEB625}"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8A9-4009-9F0C-ECCA030D8B37}"/>
                </c:ext>
              </c:extLst>
            </c:dLbl>
            <c:dLbl>
              <c:idx val="4"/>
              <c:tx>
                <c:rich>
                  <a:bodyPr/>
                  <a:lstStyle/>
                  <a:p>
                    <a:fld id="{22346091-49E1-4FD0-A635-294873255443}"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8A9-4009-9F0C-ECCA030D8B37}"/>
                </c:ext>
              </c:extLst>
            </c:dLbl>
            <c:dLbl>
              <c:idx val="5"/>
              <c:layout>
                <c:manualLayout>
                  <c:x val="-6.0111470056133905E-3"/>
                  <c:y val="1.2763888888888889E-2"/>
                </c:manualLayout>
              </c:layout>
              <c:tx>
                <c:rich>
                  <a:bodyPr/>
                  <a:lstStyle/>
                  <a:p>
                    <a:fld id="{CE74D66D-6854-488A-9C53-4AE52763AF16}"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8A9-4009-9F0C-ECCA030D8B37}"/>
                </c:ext>
              </c:extLst>
            </c:dLbl>
            <c:dLbl>
              <c:idx val="6"/>
              <c:layout>
                <c:manualLayout>
                  <c:x val="-1.3377923602997815E-3"/>
                  <c:y val="3.4616319444444443E-3"/>
                </c:manualLayout>
              </c:layout>
              <c:tx>
                <c:rich>
                  <a:bodyPr/>
                  <a:lstStyle/>
                  <a:p>
                    <a:fld id="{0A4DC733-1728-47C0-BB57-79889FE5637A}"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8A9-4009-9F0C-ECCA030D8B37}"/>
                </c:ext>
              </c:extLst>
            </c:dLbl>
            <c:dLbl>
              <c:idx val="7"/>
              <c:layout>
                <c:manualLayout>
                  <c:x val="-0.16231880638303225"/>
                  <c:y val="1.3180365127659464E-2"/>
                </c:manualLayout>
              </c:layout>
              <c:tx>
                <c:rich>
                  <a:bodyPr/>
                  <a:lstStyle/>
                  <a:p>
                    <a:fld id="{8EF797FF-A823-48B8-8A40-7397AD7E5DD7}"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C8A9-4009-9F0C-ECCA030D8B37}"/>
                </c:ext>
              </c:extLst>
            </c:dLbl>
            <c:dLbl>
              <c:idx val="8"/>
              <c:layout>
                <c:manualLayout>
                  <c:x val="-0.13021178973583905"/>
                  <c:y val="-0.19545859579723926"/>
                </c:manualLayout>
              </c:layout>
              <c:tx>
                <c:rich>
                  <a:bodyPr/>
                  <a:lstStyle/>
                  <a:p>
                    <a:fld id="{59FE43D4-129E-4415-BD7B-E61B75F0A6DF}"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C8A9-4009-9F0C-ECCA030D8B37}"/>
                </c:ext>
              </c:extLst>
            </c:dLbl>
            <c:dLbl>
              <c:idx val="9"/>
              <c:layout>
                <c:manualLayout>
                  <c:x val="0.20602002348615628"/>
                  <c:y val="8.5401543909355157E-2"/>
                </c:manualLayout>
              </c:layout>
              <c:tx>
                <c:rich>
                  <a:bodyPr/>
                  <a:lstStyle/>
                  <a:p>
                    <a:fld id="{22A1C507-B8A0-4FE3-BB58-BD59CD0C1EF5}" type="CELLRANGE">
                      <a:rPr lang="zh-TW" altLang="en-US"/>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8A9-4009-9F0C-ECCA030D8B37}"/>
                </c:ext>
              </c:extLst>
            </c:dLbl>
            <c:dLbl>
              <c:idx val="10"/>
              <c:layout>
                <c:manualLayout>
                  <c:x val="-0.15741356772859996"/>
                  <c:y val="5.8725520833333253E-2"/>
                </c:manualLayout>
              </c:layout>
              <c:tx>
                <c:rich>
                  <a:bodyPr/>
                  <a:lstStyle/>
                  <a:p>
                    <a:fld id="{61F2F86F-002A-4159-B614-F99FC5589EEB}"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C8A9-4009-9F0C-ECCA030D8B37}"/>
                </c:ext>
              </c:extLst>
            </c:dLbl>
            <c:dLbl>
              <c:idx val="11"/>
              <c:layout>
                <c:manualLayout>
                  <c:x val="0.2541805484569461"/>
                  <c:y val="7.1619335625180821E-3"/>
                </c:manualLayout>
              </c:layout>
              <c:tx>
                <c:rich>
                  <a:bodyPr/>
                  <a:lstStyle/>
                  <a:p>
                    <a:fld id="{F9B5238D-6993-4BF2-B0C7-CC93DFE45FED}"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8A9-4009-9F0C-ECCA030D8B37}"/>
                </c:ext>
              </c:extLst>
            </c:dLbl>
            <c:dLbl>
              <c:idx val="12"/>
              <c:layout>
                <c:manualLayout>
                  <c:x val="0.16142694480949901"/>
                  <c:y val="0.15962886654609795"/>
                </c:manualLayout>
              </c:layout>
              <c:tx>
                <c:rich>
                  <a:bodyPr/>
                  <a:lstStyle/>
                  <a:p>
                    <a:fld id="{B81ED377-5C26-4FA9-B24B-8813CC7031CC}"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C8A9-4009-9F0C-ECCA030D8B37}"/>
                </c:ext>
              </c:extLst>
            </c:dLbl>
            <c:dLbl>
              <c:idx val="13"/>
              <c:tx>
                <c:rich>
                  <a:bodyPr/>
                  <a:lstStyle/>
                  <a:p>
                    <a:fld id="{B578E1B9-DACE-4C21-B17D-91F1421AB38B}" type="CELLRANGE">
                      <a:rPr lang="ja-JP" altLang="en-US"/>
                      <a:pPr/>
                      <a:t>[CELLRANGE]</a:t>
                    </a:fld>
                    <a:endParaRPr lang="ja-JP" alt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8A9-4009-9F0C-ECCA030D8B37}"/>
                </c:ext>
              </c:extLst>
            </c:dLbl>
            <c:dLbl>
              <c:idx val="14"/>
              <c:layout>
                <c:manualLayout>
                  <c:x val="-6.2742110571452929E-3"/>
                  <c:y val="1.4485937500000001E-2"/>
                </c:manualLayout>
              </c:layout>
              <c:tx>
                <c:rich>
                  <a:bodyPr/>
                  <a:lstStyle/>
                  <a:p>
                    <a:fld id="{0BABFB73-ABDB-470C-9DEC-636CAE8892C1}"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C8A9-4009-9F0C-ECCA030D8B37}"/>
                </c:ext>
              </c:extLst>
            </c:dLbl>
            <c:dLbl>
              <c:idx val="15"/>
              <c:layout>
                <c:manualLayout>
                  <c:x val="9.4537326794513266E-2"/>
                  <c:y val="-7.694965277777778E-3"/>
                </c:manualLayout>
              </c:layout>
              <c:tx>
                <c:rich>
                  <a:bodyPr/>
                  <a:lstStyle/>
                  <a:p>
                    <a:fld id="{28FCD978-1499-4074-8843-2F2AAF7AA6AE}"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C8A9-4009-9F0C-ECCA030D8B37}"/>
                </c:ext>
              </c:extLst>
            </c:dLbl>
            <c:dLbl>
              <c:idx val="16"/>
              <c:layout>
                <c:manualLayout>
                  <c:x val="-8.3210684810642338E-2"/>
                  <c:y val="0.16682065972222221"/>
                </c:manualLayout>
              </c:layout>
              <c:tx>
                <c:rich>
                  <a:bodyPr/>
                  <a:lstStyle/>
                  <a:p>
                    <a:fld id="{1AC1D4A5-90C6-4B19-8E4D-89DB64BB7B94}"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C8A9-4009-9F0C-ECCA030D8B37}"/>
                </c:ext>
              </c:extLst>
            </c:dLbl>
            <c:dLbl>
              <c:idx val="17"/>
              <c:layout>
                <c:manualLayout>
                  <c:x val="-0.20444149872632336"/>
                  <c:y val="-2.8948655828329763E-2"/>
                </c:manualLayout>
              </c:layout>
              <c:tx>
                <c:rich>
                  <a:bodyPr/>
                  <a:lstStyle/>
                  <a:p>
                    <a:fld id="{7CE52E30-A4E8-494E-A70F-4CAB0D91ED5B}"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C8A9-4009-9F0C-ECCA030D8B37}"/>
                </c:ext>
              </c:extLst>
            </c:dLbl>
            <c:dLbl>
              <c:idx val="18"/>
              <c:layout>
                <c:manualLayout>
                  <c:x val="-5.4091755561388941E-3"/>
                  <c:y val="7.8713541666666671E-3"/>
                </c:manualLayout>
              </c:layout>
              <c:tx>
                <c:rich>
                  <a:bodyPr/>
                  <a:lstStyle/>
                  <a:p>
                    <a:fld id="{B5E57743-0FF4-4EA8-A6C1-EF364BE131FA}" type="CELLRANGE">
                      <a:rPr lang="en-US" altLang="ja-JP"/>
                      <a:pPr/>
                      <a:t>[CELLRANGE]</a:t>
                    </a:fld>
                    <a:endParaRPr lang="ja-JP"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C8A9-4009-9F0C-ECCA030D8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'Q26現在×今後 (2)'!$E$8:$W$8</c:f>
              <c:numCache>
                <c:formatCode>0.0</c:formatCode>
                <c:ptCount val="19"/>
                <c:pt idx="0">
                  <c:v>0.50839328537170259</c:v>
                </c:pt>
                <c:pt idx="1">
                  <c:v>0.3920863309352518</c:v>
                </c:pt>
                <c:pt idx="2">
                  <c:v>0.21462829736211031</c:v>
                </c:pt>
                <c:pt idx="3">
                  <c:v>0.6235011990407674</c:v>
                </c:pt>
                <c:pt idx="4">
                  <c:v>0.54916067146282976</c:v>
                </c:pt>
                <c:pt idx="5">
                  <c:v>0.54556354916067151</c:v>
                </c:pt>
                <c:pt idx="6">
                  <c:v>0.32134292565947242</c:v>
                </c:pt>
                <c:pt idx="7">
                  <c:v>0.18944844124700239</c:v>
                </c:pt>
                <c:pt idx="8">
                  <c:v>0.26019184652278177</c:v>
                </c:pt>
                <c:pt idx="9">
                  <c:v>0.25179856115107913</c:v>
                </c:pt>
                <c:pt idx="10">
                  <c:v>0.18225419664268586</c:v>
                </c:pt>
                <c:pt idx="11">
                  <c:v>0.23261390887290168</c:v>
                </c:pt>
                <c:pt idx="12">
                  <c:v>0.23501199040767387</c:v>
                </c:pt>
                <c:pt idx="13">
                  <c:v>0.30935251798561153</c:v>
                </c:pt>
                <c:pt idx="14">
                  <c:v>0.52517985611510787</c:v>
                </c:pt>
                <c:pt idx="15">
                  <c:v>0.30815347721822545</c:v>
                </c:pt>
                <c:pt idx="16">
                  <c:v>0.22541966426858512</c:v>
                </c:pt>
                <c:pt idx="17">
                  <c:v>0.22781774580335731</c:v>
                </c:pt>
                <c:pt idx="18">
                  <c:v>4.7961630695443645E-2</c:v>
                </c:pt>
              </c:numCache>
            </c:numRef>
          </c:xVal>
          <c:yVal>
            <c:numRef>
              <c:f>'Q26現在×今後 (2)'!$E$9:$W$9</c:f>
              <c:numCache>
                <c:formatCode>0.0</c:formatCode>
                <c:ptCount val="19"/>
                <c:pt idx="0">
                  <c:v>0.46065989847715738</c:v>
                </c:pt>
                <c:pt idx="1">
                  <c:v>0.38197969543147209</c:v>
                </c:pt>
                <c:pt idx="2">
                  <c:v>0.24111675126903553</c:v>
                </c:pt>
                <c:pt idx="3">
                  <c:v>0.53172588832487311</c:v>
                </c:pt>
                <c:pt idx="4">
                  <c:v>0.39467005076142131</c:v>
                </c:pt>
                <c:pt idx="5">
                  <c:v>0.46700507614213199</c:v>
                </c:pt>
                <c:pt idx="6">
                  <c:v>0.28172588832487311</c:v>
                </c:pt>
                <c:pt idx="7">
                  <c:v>0.21192893401015228</c:v>
                </c:pt>
                <c:pt idx="8">
                  <c:v>0.25634517766497461</c:v>
                </c:pt>
                <c:pt idx="9">
                  <c:v>0.20558375634517767</c:v>
                </c:pt>
                <c:pt idx="10">
                  <c:v>0.19543147208121828</c:v>
                </c:pt>
                <c:pt idx="11">
                  <c:v>0.21446700507614214</c:v>
                </c:pt>
                <c:pt idx="12">
                  <c:v>0.20304568527918782</c:v>
                </c:pt>
                <c:pt idx="13">
                  <c:v>0.3350253807106599</c:v>
                </c:pt>
                <c:pt idx="14">
                  <c:v>0.32614213197969544</c:v>
                </c:pt>
                <c:pt idx="15">
                  <c:v>0.24238578680203046</c:v>
                </c:pt>
                <c:pt idx="16">
                  <c:v>0.2068527918781726</c:v>
                </c:pt>
                <c:pt idx="17">
                  <c:v>0.22715736040609136</c:v>
                </c:pt>
                <c:pt idx="18">
                  <c:v>3.0456852791878174E-2</c:v>
                </c:pt>
              </c:numCache>
            </c:numRef>
          </c:yVal>
          <c:smooth val="0"/>
          <c:extLst>
            <c:ext xmlns:c15="http://schemas.microsoft.com/office/drawing/2012/chart" uri="{02D57815-91ED-43cb-92C2-25804820EDAC}">
              <c15:datalabelsRange>
                <c15:f>'Q26現在×今後 (2)'!$E$4:$W$4</c15:f>
                <c15:dlblRangeCache>
                  <c:ptCount val="19"/>
                  <c:pt idx="0">
                    <c:v>スキル明確化</c:v>
                  </c:pt>
                  <c:pt idx="1">
                    <c:v>大学等との連携</c:v>
                  </c:pt>
                  <c:pt idx="2">
                    <c:v>研究機関等との連携</c:v>
                  </c:pt>
                  <c:pt idx="3">
                    <c:v>中途採用</c:v>
                  </c:pt>
                  <c:pt idx="4">
                    <c:v>外注・技術者派遣</c:v>
                  </c:pt>
                  <c:pt idx="5">
                    <c:v>再教育・スキルチェンジ</c:v>
                  </c:pt>
                  <c:pt idx="6">
                    <c:v>外部教育・研修</c:v>
                  </c:pt>
                  <c:pt idx="7">
                    <c:v>多分野人材</c:v>
                  </c:pt>
                  <c:pt idx="8">
                    <c:v>未就労人材</c:v>
                  </c:pt>
                  <c:pt idx="9">
                    <c:v>短時間就労者</c:v>
                  </c:pt>
                  <c:pt idx="10">
                    <c:v>副業・副業者</c:v>
                  </c:pt>
                  <c:pt idx="11">
                    <c:v>海外人材</c:v>
                  </c:pt>
                  <c:pt idx="12">
                    <c:v>公的制度</c:v>
                  </c:pt>
                  <c:pt idx="13">
                    <c:v>自動化等</c:v>
                  </c:pt>
                  <c:pt idx="14">
                    <c:v>テレワーク</c:v>
                  </c:pt>
                  <c:pt idx="15">
                    <c:v>遠隔操作等</c:v>
                  </c:pt>
                  <c:pt idx="16">
                    <c:v>標準プラットフォーム等</c:v>
                  </c:pt>
                  <c:pt idx="17">
                    <c:v>ノーコード開発等</c:v>
                  </c:pt>
                  <c:pt idx="18">
                    <c:v>その他</c:v>
                  </c:pt>
                </c15:dlblRangeCache>
              </c15:datalabelsRange>
            </c:ext>
            <c:ext xmlns:c16="http://schemas.microsoft.com/office/drawing/2014/chart" uri="{C3380CC4-5D6E-409C-BE32-E72D297353CC}">
              <c16:uniqueId val="{00000013-C8A9-4009-9F0C-ECCA030D8B37}"/>
            </c:ext>
          </c:extLst>
        </c:ser>
        <c:dLbls>
          <c:dLblPos val="t"/>
          <c:showLegendKey val="0"/>
          <c:showVal val="1"/>
          <c:showCatName val="0"/>
          <c:showSerName val="0"/>
          <c:showPercent val="0"/>
          <c:showBubbleSize val="0"/>
        </c:dLbls>
        <c:axId val="624279208"/>
        <c:axId val="624280848"/>
      </c:scatterChart>
      <c:valAx>
        <c:axId val="6242792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人材不足への取り組み（現在）</a:t>
                </a:r>
              </a:p>
            </c:rich>
          </c:tx>
          <c:layout>
            <c:manualLayout>
              <c:xMode val="edge"/>
              <c:yMode val="edge"/>
              <c:x val="0.45739179162381977"/>
              <c:y val="0.932735220205357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80848"/>
        <c:crosses val="autoZero"/>
        <c:crossBetween val="midCat"/>
      </c:valAx>
      <c:valAx>
        <c:axId val="624280848"/>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r>
                  <a:rPr lang="ja-JP" altLang="en-US" sz="1100" b="1">
                    <a:solidFill>
                      <a:sysClr val="windowText" lastClr="000000"/>
                    </a:solidFill>
                    <a:latin typeface="Meiryo UI" panose="020B0604030504040204" pitchFamily="50" charset="-128"/>
                    <a:ea typeface="Meiryo UI" panose="020B0604030504040204" pitchFamily="50" charset="-128"/>
                  </a:rPr>
                  <a:t>人材不足への取り組み（今後）</a:t>
                </a:r>
              </a:p>
            </c:rich>
          </c:tx>
          <c:layout>
            <c:manualLayout>
              <c:xMode val="edge"/>
              <c:yMode val="edge"/>
              <c:x val="1.6071766906991761E-3"/>
              <c:y val="0.25049581763798751"/>
            </c:manualLayout>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n-lt"/>
                  <a:ea typeface="+mn-ea"/>
                  <a:cs typeface="+mn-cs"/>
                </a:defRPr>
              </a:pPr>
              <a:endParaRPr lang="ja-JP"/>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6242792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0.11667</cdr:x>
      <cdr:y>0.0268</cdr:y>
    </cdr:from>
    <cdr:to>
      <cdr:x>0.96378</cdr:x>
      <cdr:y>0.85362</cdr:y>
    </cdr:to>
    <cdr:cxnSp macro="">
      <cdr:nvCxnSpPr>
        <cdr:cNvPr id="2" name="直線コネクタ 1">
          <a:extLst xmlns:a="http://schemas.openxmlformats.org/drawingml/2006/main">
            <a:ext uri="{FF2B5EF4-FFF2-40B4-BE49-F238E27FC236}">
              <a16:creationId xmlns:a16="http://schemas.microsoft.com/office/drawing/2014/main" id="{B3A68814-20B9-4CD6-8B0D-C92EF4555EFC}"/>
            </a:ext>
          </a:extLst>
        </cdr:cNvPr>
        <cdr:cNvCxnSpPr/>
      </cdr:nvCxnSpPr>
      <cdr:spPr>
        <a:xfrm xmlns:a="http://schemas.openxmlformats.org/drawingml/2006/main" flipV="1">
          <a:off x="833439" y="146051"/>
          <a:ext cx="6051549" cy="4505720"/>
        </a:xfrm>
        <a:prstGeom xmlns:a="http://schemas.openxmlformats.org/drawingml/2006/main" prst="line">
          <a:avLst/>
        </a:prstGeom>
        <a:ln xmlns:a="http://schemas.openxmlformats.org/drawingml/2006/main" w="19050">
          <a:solidFill>
            <a:schemeClr val="accent3"/>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0.11568</cdr:x>
      <cdr:y>0.0235</cdr:y>
    </cdr:from>
    <cdr:to>
      <cdr:x>0.96184</cdr:x>
      <cdr:y>0.84706</cdr:y>
    </cdr:to>
    <cdr:cxnSp macro="">
      <cdr:nvCxnSpPr>
        <cdr:cNvPr id="2" name="直線コネクタ 1">
          <a:extLst xmlns:a="http://schemas.openxmlformats.org/drawingml/2006/main">
            <a:ext uri="{FF2B5EF4-FFF2-40B4-BE49-F238E27FC236}">
              <a16:creationId xmlns:a16="http://schemas.microsoft.com/office/drawing/2014/main" id="{4A926F52-7465-4F77-9D17-5DC74E7580E6}"/>
            </a:ext>
          </a:extLst>
        </cdr:cNvPr>
        <cdr:cNvCxnSpPr/>
      </cdr:nvCxnSpPr>
      <cdr:spPr>
        <a:xfrm xmlns:a="http://schemas.openxmlformats.org/drawingml/2006/main" flipV="1">
          <a:off x="823666" y="116869"/>
          <a:ext cx="6024562" cy="4095749"/>
        </a:xfrm>
        <a:prstGeom xmlns:a="http://schemas.openxmlformats.org/drawingml/2006/main" prst="line">
          <a:avLst/>
        </a:prstGeom>
        <a:ln xmlns:a="http://schemas.openxmlformats.org/drawingml/2006/main" w="19050">
          <a:solidFill>
            <a:schemeClr val="accent3"/>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0.11538</cdr:x>
      <cdr:y>0.02484</cdr:y>
    </cdr:from>
    <cdr:to>
      <cdr:x>0.967</cdr:x>
      <cdr:y>0.85482</cdr:y>
    </cdr:to>
    <cdr:cxnSp macro="">
      <cdr:nvCxnSpPr>
        <cdr:cNvPr id="2" name="直線コネクタ 1">
          <a:extLst xmlns:a="http://schemas.openxmlformats.org/drawingml/2006/main">
            <a:ext uri="{FF2B5EF4-FFF2-40B4-BE49-F238E27FC236}">
              <a16:creationId xmlns:a16="http://schemas.microsoft.com/office/drawing/2014/main" id="{A8FC46D0-B1CC-4C20-85D6-EEA7F2059CBE}"/>
            </a:ext>
          </a:extLst>
        </cdr:cNvPr>
        <cdr:cNvCxnSpPr/>
      </cdr:nvCxnSpPr>
      <cdr:spPr>
        <a:xfrm xmlns:a="http://schemas.openxmlformats.org/drawingml/2006/main" flipV="1">
          <a:off x="821533" y="134145"/>
          <a:ext cx="6063454" cy="4481907"/>
        </a:xfrm>
        <a:prstGeom xmlns:a="http://schemas.openxmlformats.org/drawingml/2006/main" prst="line">
          <a:avLst/>
        </a:prstGeom>
        <a:ln xmlns:a="http://schemas.openxmlformats.org/drawingml/2006/main" w="19050">
          <a:solidFill>
            <a:schemeClr val="accent3"/>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0.11706</cdr:x>
      <cdr:y>0.02925</cdr:y>
    </cdr:from>
    <cdr:to>
      <cdr:x>0.96366</cdr:x>
      <cdr:y>0.85703</cdr:y>
    </cdr:to>
    <cdr:cxnSp macro="">
      <cdr:nvCxnSpPr>
        <cdr:cNvPr id="2" name="直線コネクタ 1">
          <a:extLst xmlns:a="http://schemas.openxmlformats.org/drawingml/2006/main">
            <a:ext uri="{FF2B5EF4-FFF2-40B4-BE49-F238E27FC236}">
              <a16:creationId xmlns:a16="http://schemas.microsoft.com/office/drawing/2014/main" id="{A8FC46D0-B1CC-4C20-85D6-EEA7F2059CBE}"/>
            </a:ext>
          </a:extLst>
        </cdr:cNvPr>
        <cdr:cNvCxnSpPr/>
      </cdr:nvCxnSpPr>
      <cdr:spPr>
        <a:xfrm xmlns:a="http://schemas.openxmlformats.org/drawingml/2006/main" flipV="1">
          <a:off x="833439" y="157958"/>
          <a:ext cx="6027735" cy="4470001"/>
        </a:xfrm>
        <a:prstGeom xmlns:a="http://schemas.openxmlformats.org/drawingml/2006/main" prst="line">
          <a:avLst/>
        </a:prstGeom>
        <a:ln xmlns:a="http://schemas.openxmlformats.org/drawingml/2006/main" w="19050">
          <a:solidFill>
            <a:schemeClr val="accent3"/>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0.1204</cdr:x>
      <cdr:y>0.02264</cdr:y>
    </cdr:from>
    <cdr:to>
      <cdr:x>0.97202</cdr:x>
      <cdr:y>0.85262</cdr:y>
    </cdr:to>
    <cdr:cxnSp macro="">
      <cdr:nvCxnSpPr>
        <cdr:cNvPr id="2" name="直線コネクタ 1">
          <a:extLst xmlns:a="http://schemas.openxmlformats.org/drawingml/2006/main">
            <a:ext uri="{FF2B5EF4-FFF2-40B4-BE49-F238E27FC236}">
              <a16:creationId xmlns:a16="http://schemas.microsoft.com/office/drawing/2014/main" id="{A8FC46D0-B1CC-4C20-85D6-EEA7F2059CBE}"/>
            </a:ext>
          </a:extLst>
        </cdr:cNvPr>
        <cdr:cNvCxnSpPr/>
      </cdr:nvCxnSpPr>
      <cdr:spPr>
        <a:xfrm xmlns:a="http://schemas.openxmlformats.org/drawingml/2006/main" flipV="1">
          <a:off x="857252" y="122239"/>
          <a:ext cx="6063454" cy="4481907"/>
        </a:xfrm>
        <a:prstGeom xmlns:a="http://schemas.openxmlformats.org/drawingml/2006/main" prst="line">
          <a:avLst/>
        </a:prstGeom>
        <a:ln xmlns:a="http://schemas.openxmlformats.org/drawingml/2006/main" w="19050">
          <a:solidFill>
            <a:schemeClr val="accent3"/>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0.12716</cdr:x>
      <cdr:y>0.02087</cdr:y>
    </cdr:from>
    <cdr:to>
      <cdr:x>0.97332</cdr:x>
      <cdr:y>0.84769</cdr:y>
    </cdr:to>
    <cdr:cxnSp macro="">
      <cdr:nvCxnSpPr>
        <cdr:cNvPr id="2" name="直線コネクタ 1">
          <a:extLst xmlns:a="http://schemas.openxmlformats.org/drawingml/2006/main">
            <a:ext uri="{FF2B5EF4-FFF2-40B4-BE49-F238E27FC236}">
              <a16:creationId xmlns:a16="http://schemas.microsoft.com/office/drawing/2014/main" id="{0B6F004A-6974-4675-9120-94BFE1A9616C}"/>
            </a:ext>
          </a:extLst>
        </cdr:cNvPr>
        <cdr:cNvCxnSpPr/>
      </cdr:nvCxnSpPr>
      <cdr:spPr>
        <a:xfrm xmlns:a="http://schemas.openxmlformats.org/drawingml/2006/main" flipV="1">
          <a:off x="905391" y="120200"/>
          <a:ext cx="6024562" cy="4762500"/>
        </a:xfrm>
        <a:prstGeom xmlns:a="http://schemas.openxmlformats.org/drawingml/2006/main" prst="line">
          <a:avLst/>
        </a:prstGeom>
        <a:ln xmlns:a="http://schemas.openxmlformats.org/drawingml/2006/main" w="19050">
          <a:solidFill>
            <a:schemeClr val="accent3"/>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4EA9F77-285C-4AF6-AA76-CB4428270EC5}"/>
              </a:ext>
            </a:extLst>
          </p:cNvPr>
          <p:cNvSpPr>
            <a:spLocks noGrp="1"/>
          </p:cNvSpPr>
          <p:nvPr>
            <p:ph type="hdr" sz="quarter"/>
          </p:nvPr>
        </p:nvSpPr>
        <p:spPr>
          <a:xfrm>
            <a:off x="1" y="0"/>
            <a:ext cx="2918621" cy="494813"/>
          </a:xfrm>
          <a:prstGeom prst="rect">
            <a:avLst/>
          </a:prstGeom>
        </p:spPr>
        <p:txBody>
          <a:bodyPr vert="horz" lIns="90644" tIns="45322" rIns="90644" bIns="45322"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5B070EC4-FBBD-458A-8A36-E00E2727D399}"/>
              </a:ext>
            </a:extLst>
          </p:cNvPr>
          <p:cNvSpPr>
            <a:spLocks noGrp="1"/>
          </p:cNvSpPr>
          <p:nvPr>
            <p:ph type="dt" sz="quarter" idx="1"/>
          </p:nvPr>
        </p:nvSpPr>
        <p:spPr>
          <a:xfrm>
            <a:off x="3815572" y="0"/>
            <a:ext cx="2918621" cy="494813"/>
          </a:xfrm>
          <a:prstGeom prst="rect">
            <a:avLst/>
          </a:prstGeom>
        </p:spPr>
        <p:txBody>
          <a:bodyPr vert="horz" lIns="90644" tIns="45322" rIns="90644" bIns="45322" rtlCol="0"/>
          <a:lstStyle>
            <a:lvl1pPr algn="r">
              <a:defRPr sz="1200"/>
            </a:lvl1pPr>
          </a:lstStyle>
          <a:p>
            <a:fld id="{ECEF41B8-6814-4A55-A490-13E9650E0A32}" type="datetimeFigureOut">
              <a:rPr kumimoji="1" lang="ja-JP" altLang="en-US" smtClean="0"/>
              <a:t>2022/5/10</a:t>
            </a:fld>
            <a:endParaRPr kumimoji="1" lang="ja-JP" altLang="en-US" dirty="0"/>
          </a:p>
        </p:txBody>
      </p:sp>
      <p:sp>
        <p:nvSpPr>
          <p:cNvPr id="4" name="フッター プレースホルダー 3">
            <a:extLst>
              <a:ext uri="{FF2B5EF4-FFF2-40B4-BE49-F238E27FC236}">
                <a16:creationId xmlns:a16="http://schemas.microsoft.com/office/drawing/2014/main" id="{36AB492C-7470-48B5-A072-7CCAEF00DD33}"/>
              </a:ext>
            </a:extLst>
          </p:cNvPr>
          <p:cNvSpPr>
            <a:spLocks noGrp="1"/>
          </p:cNvSpPr>
          <p:nvPr>
            <p:ph type="ftr" sz="quarter" idx="2"/>
          </p:nvPr>
        </p:nvSpPr>
        <p:spPr>
          <a:xfrm>
            <a:off x="1" y="9371501"/>
            <a:ext cx="2918621" cy="494813"/>
          </a:xfrm>
          <a:prstGeom prst="rect">
            <a:avLst/>
          </a:prstGeom>
        </p:spPr>
        <p:txBody>
          <a:bodyPr vert="horz" lIns="90644" tIns="45322" rIns="90644" bIns="45322"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5821BF9-3E69-4973-A65B-099EE187E0A7}"/>
              </a:ext>
            </a:extLst>
          </p:cNvPr>
          <p:cNvSpPr>
            <a:spLocks noGrp="1"/>
          </p:cNvSpPr>
          <p:nvPr>
            <p:ph type="sldNum" sz="quarter" idx="3"/>
          </p:nvPr>
        </p:nvSpPr>
        <p:spPr>
          <a:xfrm>
            <a:off x="3815572" y="9371501"/>
            <a:ext cx="2918621" cy="494813"/>
          </a:xfrm>
          <a:prstGeom prst="rect">
            <a:avLst/>
          </a:prstGeom>
        </p:spPr>
        <p:txBody>
          <a:bodyPr vert="horz" lIns="90644" tIns="45322" rIns="90644" bIns="45322" rtlCol="0" anchor="b"/>
          <a:lstStyle>
            <a:lvl1pPr algn="r">
              <a:defRPr sz="1200"/>
            </a:lvl1pPr>
          </a:lstStyle>
          <a:p>
            <a:fld id="{734BBE6E-B995-4A35-BB11-50C6E977FBE5}" type="slidenum">
              <a:rPr kumimoji="1" lang="ja-JP" altLang="en-US" smtClean="0"/>
              <a:t>‹#›</a:t>
            </a:fld>
            <a:endParaRPr kumimoji="1" lang="ja-JP" altLang="en-US" dirty="0"/>
          </a:p>
        </p:txBody>
      </p:sp>
    </p:spTree>
    <p:extLst>
      <p:ext uri="{BB962C8B-B14F-4D97-AF65-F5344CB8AC3E}">
        <p14:creationId xmlns:p14="http://schemas.microsoft.com/office/powerpoint/2010/main" val="19444662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21" cy="493237"/>
          </a:xfrm>
          <a:prstGeom prst="rect">
            <a:avLst/>
          </a:prstGeom>
        </p:spPr>
        <p:txBody>
          <a:bodyPr vert="horz" lIns="90644" tIns="45322" rIns="90644" bIns="45322"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572" y="0"/>
            <a:ext cx="2918621" cy="493237"/>
          </a:xfrm>
          <a:prstGeom prst="rect">
            <a:avLst/>
          </a:prstGeom>
        </p:spPr>
        <p:txBody>
          <a:bodyPr vert="horz" lIns="90644" tIns="45322" rIns="90644" bIns="45322" rtlCol="0"/>
          <a:lstStyle>
            <a:lvl1pPr algn="r">
              <a:defRPr sz="1200"/>
            </a:lvl1pPr>
          </a:lstStyle>
          <a:p>
            <a:fld id="{D7785109-EB95-411E-9E48-37F13240F61F}" type="datetimeFigureOut">
              <a:rPr kumimoji="1" lang="ja-JP" altLang="en-US" smtClean="0"/>
              <a:t>2022/5/10</a:t>
            </a:fld>
            <a:endParaRPr kumimoji="1" lang="ja-JP" altLang="en-US" dirty="0"/>
          </a:p>
        </p:txBody>
      </p:sp>
      <p:sp>
        <p:nvSpPr>
          <p:cNvPr id="4" name="スライド イメージ プレースホルダー 3"/>
          <p:cNvSpPr>
            <a:spLocks noGrp="1" noRot="1" noChangeAspect="1"/>
          </p:cNvSpPr>
          <p:nvPr>
            <p:ph type="sldImg" idx="2"/>
          </p:nvPr>
        </p:nvSpPr>
        <p:spPr>
          <a:xfrm>
            <a:off x="82550" y="741363"/>
            <a:ext cx="6570663" cy="3697287"/>
          </a:xfrm>
          <a:prstGeom prst="rect">
            <a:avLst/>
          </a:prstGeom>
          <a:noFill/>
          <a:ln w="12700">
            <a:solidFill>
              <a:prstClr val="black"/>
            </a:solidFill>
          </a:ln>
        </p:spPr>
        <p:txBody>
          <a:bodyPr vert="horz" lIns="90644" tIns="45322" rIns="90644" bIns="45322" rtlCol="0" anchor="ctr"/>
          <a:lstStyle/>
          <a:p>
            <a:endParaRPr lang="ja-JP" altLang="en-US" dirty="0"/>
          </a:p>
        </p:txBody>
      </p:sp>
      <p:sp>
        <p:nvSpPr>
          <p:cNvPr id="5" name="ノート プレースホルダー 4"/>
          <p:cNvSpPr>
            <a:spLocks noGrp="1"/>
          </p:cNvSpPr>
          <p:nvPr>
            <p:ph type="body" sz="quarter" idx="3"/>
          </p:nvPr>
        </p:nvSpPr>
        <p:spPr>
          <a:xfrm>
            <a:off x="673891" y="4686538"/>
            <a:ext cx="5387982" cy="4439132"/>
          </a:xfrm>
          <a:prstGeom prst="rect">
            <a:avLst/>
          </a:prstGeom>
        </p:spPr>
        <p:txBody>
          <a:bodyPr vert="horz" lIns="90644" tIns="45322" rIns="90644" bIns="453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501"/>
            <a:ext cx="2918621" cy="493236"/>
          </a:xfrm>
          <a:prstGeom prst="rect">
            <a:avLst/>
          </a:prstGeom>
        </p:spPr>
        <p:txBody>
          <a:bodyPr vert="horz" lIns="90644" tIns="45322" rIns="90644" bIns="45322"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572" y="9371501"/>
            <a:ext cx="2918621" cy="493236"/>
          </a:xfrm>
          <a:prstGeom prst="rect">
            <a:avLst/>
          </a:prstGeom>
        </p:spPr>
        <p:txBody>
          <a:bodyPr vert="horz" lIns="90644" tIns="45322" rIns="90644" bIns="45322" rtlCol="0" anchor="b"/>
          <a:lstStyle>
            <a:lvl1pPr algn="r">
              <a:defRPr sz="1200"/>
            </a:lvl1pPr>
          </a:lstStyle>
          <a:p>
            <a:fld id="{2A57B424-EC2B-45B0-9308-920F15BB750B}" type="slidenum">
              <a:rPr kumimoji="1" lang="ja-JP" altLang="en-US" smtClean="0"/>
              <a:t>‹#›</a:t>
            </a:fld>
            <a:endParaRPr kumimoji="1" lang="ja-JP" altLang="en-US" dirty="0"/>
          </a:p>
        </p:txBody>
      </p:sp>
    </p:spTree>
    <p:extLst>
      <p:ext uri="{BB962C8B-B14F-4D97-AF65-F5344CB8AC3E}">
        <p14:creationId xmlns:p14="http://schemas.microsoft.com/office/powerpoint/2010/main" val="3589480465"/>
      </p:ext>
    </p:extLst>
  </p:cSld>
  <p:clrMap bg1="lt1" tx1="dk1" bg2="lt2" tx2="dk2" accent1="accent1" accent2="accent2" accent3="accent3" accent4="accent4" accent5="accent5" accent6="accent6" hlink="hlink" folHlink="folHlink"/>
  <p:hf sldNum="0" hdr="0" ftr="0" dt="0"/>
  <p:notesStyle>
    <a:lvl1pPr marL="0" algn="l" defTabSz="971913" rtl="0" eaLnBrk="1" latinLnBrk="0" hangingPunct="1">
      <a:defRPr kumimoji="1" sz="1275" kern="1200">
        <a:solidFill>
          <a:schemeClr val="tx1"/>
        </a:solidFill>
        <a:latin typeface="+mn-lt"/>
        <a:ea typeface="+mn-ea"/>
        <a:cs typeface="+mn-cs"/>
      </a:defRPr>
    </a:lvl1pPr>
    <a:lvl2pPr marL="485957" algn="l" defTabSz="971913" rtl="0" eaLnBrk="1" latinLnBrk="0" hangingPunct="1">
      <a:defRPr kumimoji="1" sz="1275" kern="1200">
        <a:solidFill>
          <a:schemeClr val="tx1"/>
        </a:solidFill>
        <a:latin typeface="+mn-lt"/>
        <a:ea typeface="+mn-ea"/>
        <a:cs typeface="+mn-cs"/>
      </a:defRPr>
    </a:lvl2pPr>
    <a:lvl3pPr marL="971913" algn="l" defTabSz="971913" rtl="0" eaLnBrk="1" latinLnBrk="0" hangingPunct="1">
      <a:defRPr kumimoji="1" sz="1275" kern="1200">
        <a:solidFill>
          <a:schemeClr val="tx1"/>
        </a:solidFill>
        <a:latin typeface="+mn-lt"/>
        <a:ea typeface="+mn-ea"/>
        <a:cs typeface="+mn-cs"/>
      </a:defRPr>
    </a:lvl3pPr>
    <a:lvl4pPr marL="1457871" algn="l" defTabSz="971913" rtl="0" eaLnBrk="1" latinLnBrk="0" hangingPunct="1">
      <a:defRPr kumimoji="1" sz="1275" kern="1200">
        <a:solidFill>
          <a:schemeClr val="tx1"/>
        </a:solidFill>
        <a:latin typeface="+mn-lt"/>
        <a:ea typeface="+mn-ea"/>
        <a:cs typeface="+mn-cs"/>
      </a:defRPr>
    </a:lvl4pPr>
    <a:lvl5pPr marL="1943828" algn="l" defTabSz="971913" rtl="0" eaLnBrk="1" latinLnBrk="0" hangingPunct="1">
      <a:defRPr kumimoji="1" sz="1275" kern="1200">
        <a:solidFill>
          <a:schemeClr val="tx1"/>
        </a:solidFill>
        <a:latin typeface="+mn-lt"/>
        <a:ea typeface="+mn-ea"/>
        <a:cs typeface="+mn-cs"/>
      </a:defRPr>
    </a:lvl5pPr>
    <a:lvl6pPr marL="2429784" algn="l" defTabSz="971913" rtl="0" eaLnBrk="1" latinLnBrk="0" hangingPunct="1">
      <a:defRPr kumimoji="1" sz="1275" kern="1200">
        <a:solidFill>
          <a:schemeClr val="tx1"/>
        </a:solidFill>
        <a:latin typeface="+mn-lt"/>
        <a:ea typeface="+mn-ea"/>
        <a:cs typeface="+mn-cs"/>
      </a:defRPr>
    </a:lvl6pPr>
    <a:lvl7pPr marL="2915741" algn="l" defTabSz="971913" rtl="0" eaLnBrk="1" latinLnBrk="0" hangingPunct="1">
      <a:defRPr kumimoji="1" sz="1275" kern="1200">
        <a:solidFill>
          <a:schemeClr val="tx1"/>
        </a:solidFill>
        <a:latin typeface="+mn-lt"/>
        <a:ea typeface="+mn-ea"/>
        <a:cs typeface="+mn-cs"/>
      </a:defRPr>
    </a:lvl7pPr>
    <a:lvl8pPr marL="3401698" algn="l" defTabSz="971913" rtl="0" eaLnBrk="1" latinLnBrk="0" hangingPunct="1">
      <a:defRPr kumimoji="1" sz="1275" kern="1200">
        <a:solidFill>
          <a:schemeClr val="tx1"/>
        </a:solidFill>
        <a:latin typeface="+mn-lt"/>
        <a:ea typeface="+mn-ea"/>
        <a:cs typeface="+mn-cs"/>
      </a:defRPr>
    </a:lvl8pPr>
    <a:lvl9pPr marL="3887655" algn="l" defTabSz="971913" rtl="0" eaLnBrk="1" latinLnBrk="0" hangingPunct="1">
      <a:defRPr kumimoji="1" sz="12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1679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従業員数について産業構造の位置づけ別に比較したところ、産業構造によって傾向に差がみられた。</a:t>
            </a:r>
            <a:endParaRPr kumimoji="1" lang="en-US" altLang="ja-JP" dirty="0"/>
          </a:p>
          <a:p>
            <a:r>
              <a:rPr kumimoji="1" lang="ja-JP" altLang="en-US" dirty="0"/>
              <a:t>ユーザー企業では</a:t>
            </a:r>
            <a:r>
              <a:rPr kumimoji="1" lang="en-US" altLang="ja-JP" dirty="0"/>
              <a:t>20</a:t>
            </a:r>
            <a:r>
              <a:rPr kumimoji="1" lang="ja-JP" altLang="en-US" dirty="0"/>
              <a:t>人以下の企業は</a:t>
            </a:r>
            <a:r>
              <a:rPr kumimoji="1" lang="en-US" altLang="ja-JP" dirty="0"/>
              <a:t>4</a:t>
            </a:r>
            <a:r>
              <a:rPr kumimoji="1" lang="ja-JP" altLang="en-US" dirty="0"/>
              <a:t>割以下にとどまるが、メーカー企業、サブシステム提供企業、サービス提供企業、その他では</a:t>
            </a:r>
            <a:r>
              <a:rPr kumimoji="1" lang="en-US" altLang="ja-JP" dirty="0"/>
              <a:t>20</a:t>
            </a:r>
            <a:r>
              <a:rPr kumimoji="1" lang="ja-JP" altLang="en-US" dirty="0"/>
              <a:t>人以下が過半数を占めている。</a:t>
            </a:r>
            <a:endParaRPr kumimoji="1" lang="en-US" altLang="ja-JP" dirty="0"/>
          </a:p>
          <a:p>
            <a:r>
              <a:rPr kumimoji="1" lang="ja-JP" altLang="en-US" dirty="0"/>
              <a:t>比較的ユーザー企業は従業員規模が大きい傾向がみられる。</a:t>
            </a:r>
            <a:endParaRPr kumimoji="1" lang="en-US" altLang="ja-JP" dirty="0"/>
          </a:p>
        </p:txBody>
      </p:sp>
    </p:spTree>
    <p:extLst>
      <p:ext uri="{BB962C8B-B14F-4D97-AF65-F5344CB8AC3E}">
        <p14:creationId xmlns:p14="http://schemas.microsoft.com/office/powerpoint/2010/main" val="2768738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の状況について産業構造の位置づけ別に比較したところ、全体的にメーカー企業およびサブシステム提供企業は、ユーザー企業およびサービス提供企業に比べて、</a:t>
            </a:r>
            <a:r>
              <a:rPr kumimoji="1" lang="en-US" altLang="ja-JP" dirty="0"/>
              <a:t>『</a:t>
            </a:r>
            <a:r>
              <a:rPr kumimoji="1" lang="ja-JP" altLang="en-US" dirty="0"/>
              <a:t>大きい／活発／高い</a:t>
            </a:r>
            <a:r>
              <a:rPr kumimoji="1" lang="en-US" altLang="ja-JP" dirty="0"/>
              <a:t>』</a:t>
            </a:r>
            <a:r>
              <a:rPr kumimoji="1" lang="ja-JP" altLang="en-US" dirty="0"/>
              <a:t>（「非常に大きい」＋「大きい」、「非常に活発」＋「活発」、「非常に高い」＋「高い」）の割合が高くなっている。</a:t>
            </a:r>
            <a:endParaRPr kumimoji="1" lang="en-US" altLang="ja-JP" dirty="0"/>
          </a:p>
        </p:txBody>
      </p:sp>
    </p:spTree>
    <p:extLst>
      <p:ext uri="{BB962C8B-B14F-4D97-AF65-F5344CB8AC3E}">
        <p14:creationId xmlns:p14="http://schemas.microsoft.com/office/powerpoint/2010/main" val="37594748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の状況について従業員数別に比較したところ、従業員規模が大きくなるほど、事業への影響は大きく、より活発に取り組んでおり、必要性も高いと認識している傾向がみられた。</a:t>
            </a:r>
            <a:endParaRPr kumimoji="1" lang="en-US" altLang="ja-JP" dirty="0"/>
          </a:p>
        </p:txBody>
      </p:sp>
    </p:spTree>
    <p:extLst>
      <p:ext uri="{BB962C8B-B14F-4D97-AF65-F5344CB8AC3E}">
        <p14:creationId xmlns:p14="http://schemas.microsoft.com/office/powerpoint/2010/main" val="13364660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の状況について事業分野別に比較したところ、事業への影響および必要性については「大きい」・「高い」が最も高くなっている。</a:t>
            </a:r>
            <a:endParaRPr kumimoji="1" lang="en-US" altLang="ja-JP" dirty="0"/>
          </a:p>
          <a:p>
            <a:r>
              <a:rPr kumimoji="1" lang="ja-JP" altLang="en-US" dirty="0"/>
              <a:t>取り組みについては、「健康／介護／スポーツ」、「移動／交通」、「防犯／防災」は「活発」が最も高く、そのほかの事業分野では「あまり活発ではない」が最も高くなっている。</a:t>
            </a:r>
            <a:endParaRPr kumimoji="1" lang="en-US" altLang="ja-JP" dirty="0"/>
          </a:p>
        </p:txBody>
      </p:sp>
    </p:spTree>
    <p:extLst>
      <p:ext uri="{BB962C8B-B14F-4D97-AF65-F5344CB8AC3E}">
        <p14:creationId xmlns:p14="http://schemas.microsoft.com/office/powerpoint/2010/main" val="3164747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の状況について提供製品・サービス別に比較したところ、全体的に傾向の差はみられなかった。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42666878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の状況</a:t>
            </a:r>
            <a:r>
              <a:rPr kumimoji="1" lang="en-US" altLang="ja-JP" dirty="0"/>
              <a:t>【</a:t>
            </a:r>
            <a:r>
              <a:rPr kumimoji="1" lang="ja-JP" altLang="en-US" dirty="0"/>
              <a:t>事業への影響</a:t>
            </a:r>
            <a:r>
              <a:rPr kumimoji="1" lang="en-US" altLang="ja-JP" dirty="0"/>
              <a:t>】</a:t>
            </a:r>
            <a:r>
              <a:rPr kumimoji="1" lang="ja-JP" altLang="en-US" dirty="0"/>
              <a:t>について経年比較したところ、</a:t>
            </a:r>
            <a:r>
              <a:rPr kumimoji="1" lang="en-US" altLang="ja-JP" dirty="0"/>
              <a:t>2021</a:t>
            </a:r>
            <a:r>
              <a:rPr kumimoji="1" lang="ja-JP" altLang="en-US" dirty="0"/>
              <a:t>年度は、</a:t>
            </a:r>
            <a:r>
              <a:rPr kumimoji="1" lang="en-US" altLang="ja-JP" dirty="0"/>
              <a:t>2020</a:t>
            </a:r>
            <a:r>
              <a:rPr kumimoji="1" lang="ja-JP" altLang="en-US" dirty="0"/>
              <a:t>年度以前に比べて、「非常に大きい」、「大きい」の割合が高くなっている。</a:t>
            </a:r>
            <a:endParaRPr kumimoji="1" lang="en-US" altLang="ja-JP" dirty="0"/>
          </a:p>
          <a:p>
            <a:r>
              <a:rPr kumimoji="1" lang="en-US" altLang="ja-JP" dirty="0"/>
              <a:t>DX</a:t>
            </a:r>
            <a:r>
              <a:rPr kumimoji="1" lang="ja-JP" altLang="en-US" dirty="0"/>
              <a:t>の影響に関する認識が強くなってきている傾向がみられる。</a:t>
            </a:r>
            <a:endParaRPr kumimoji="1" lang="en-US" altLang="ja-JP" dirty="0"/>
          </a:p>
        </p:txBody>
      </p:sp>
    </p:spTree>
    <p:extLst>
      <p:ext uri="{BB962C8B-B14F-4D97-AF65-F5344CB8AC3E}">
        <p14:creationId xmlns:p14="http://schemas.microsoft.com/office/powerpoint/2010/main" val="14474876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DX</a:t>
            </a:r>
            <a:r>
              <a:rPr kumimoji="1" lang="ja-JP" altLang="en-US" dirty="0"/>
              <a:t>の状況</a:t>
            </a:r>
            <a:r>
              <a:rPr kumimoji="1" lang="en-US" altLang="ja-JP" dirty="0"/>
              <a:t>【</a:t>
            </a:r>
            <a:r>
              <a:rPr kumimoji="1" lang="ja-JP" altLang="en-US" dirty="0"/>
              <a:t>取り組み</a:t>
            </a:r>
            <a:r>
              <a:rPr kumimoji="1" lang="en-US" altLang="ja-JP" dirty="0"/>
              <a:t>】</a:t>
            </a:r>
            <a:r>
              <a:rPr kumimoji="1" lang="ja-JP" altLang="en-US" dirty="0"/>
              <a:t>について経年比較したところ、</a:t>
            </a:r>
            <a:r>
              <a:rPr kumimoji="1" lang="en-US" altLang="ja-JP" dirty="0"/>
              <a:t>2021</a:t>
            </a:r>
            <a:r>
              <a:rPr kumimoji="1" lang="ja-JP" altLang="en-US" dirty="0"/>
              <a:t>年度は、</a:t>
            </a:r>
            <a:r>
              <a:rPr kumimoji="1" lang="en-US" altLang="ja-JP" dirty="0"/>
              <a:t>2020</a:t>
            </a:r>
            <a:r>
              <a:rPr kumimoji="1" lang="ja-JP" altLang="en-US" dirty="0"/>
              <a:t>年度以前に比べて、「非常に活発」、「活発」の割合が高くなっている。</a:t>
            </a:r>
            <a:endParaRPr kumimoji="1" lang="en-US" altLang="ja-JP" dirty="0"/>
          </a:p>
          <a:p>
            <a:r>
              <a:rPr kumimoji="1" lang="en-US" altLang="ja-JP" dirty="0"/>
              <a:t>DX</a:t>
            </a:r>
            <a:r>
              <a:rPr kumimoji="1" lang="ja-JP" altLang="en-US" dirty="0"/>
              <a:t>に取り組みはじめている企業が増加してきている状況がうかがえる。</a:t>
            </a:r>
            <a:endParaRPr kumimoji="1" lang="en-US" altLang="ja-JP" dirty="0"/>
          </a:p>
        </p:txBody>
      </p:sp>
    </p:spTree>
    <p:extLst>
      <p:ext uri="{BB962C8B-B14F-4D97-AF65-F5344CB8AC3E}">
        <p14:creationId xmlns:p14="http://schemas.microsoft.com/office/powerpoint/2010/main" val="8405460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製造分野向け</a:t>
            </a:r>
            <a:r>
              <a:rPr kumimoji="1" lang="en-US" altLang="ja-JP" dirty="0"/>
              <a:t>DX</a:t>
            </a:r>
            <a:r>
              <a:rPr kumimoji="1" lang="ja-JP" altLang="en-US" dirty="0"/>
              <a:t>の事業への影響について、</a:t>
            </a:r>
            <a:r>
              <a:rPr kumimoji="1" lang="ja-JP" altLang="en-US" sz="1275" b="0" i="0" u="none" strike="noStrike" kern="1200" dirty="0">
                <a:solidFill>
                  <a:schemeClr val="tx1"/>
                </a:solidFill>
                <a:effectLst/>
                <a:latin typeface="+mn-lt"/>
                <a:ea typeface="+mn-ea"/>
                <a:cs typeface="+mn-cs"/>
              </a:rPr>
              <a:t>「大きい」が</a:t>
            </a:r>
            <a:r>
              <a:rPr kumimoji="1" lang="en-US" altLang="ja-JP" sz="1275" b="0" i="0" u="none" strike="noStrike" kern="1200" dirty="0">
                <a:solidFill>
                  <a:schemeClr val="tx1"/>
                </a:solidFill>
                <a:effectLst/>
                <a:latin typeface="+mn-lt"/>
                <a:ea typeface="+mn-ea"/>
                <a:cs typeface="+mn-cs"/>
              </a:rPr>
              <a:t>30</a:t>
            </a:r>
            <a:r>
              <a:rPr kumimoji="1" lang="ja-JP" altLang="en-US" sz="1275" b="0" i="0" u="none" strike="noStrike" kern="1200" dirty="0">
                <a:solidFill>
                  <a:schemeClr val="tx1"/>
                </a:solidFill>
                <a:effectLst/>
                <a:latin typeface="+mn-lt"/>
                <a:ea typeface="+mn-ea"/>
                <a:cs typeface="+mn-cs"/>
              </a:rPr>
              <a:t>％と最も高く、次いで「わからない」が</a:t>
            </a:r>
            <a:r>
              <a:rPr kumimoji="1" lang="en-US" altLang="ja-JP" sz="1275" b="0" i="0" u="none" strike="noStrike" kern="1200" dirty="0">
                <a:solidFill>
                  <a:schemeClr val="tx1"/>
                </a:solidFill>
                <a:effectLst/>
                <a:latin typeface="+mn-lt"/>
                <a:ea typeface="+mn-ea"/>
                <a:cs typeface="+mn-cs"/>
              </a:rPr>
              <a:t>22</a:t>
            </a:r>
            <a:r>
              <a:rPr kumimoji="1" lang="ja-JP" altLang="en-US" sz="1275" b="0" i="0" u="none" strike="noStrike" kern="1200" dirty="0">
                <a:solidFill>
                  <a:schemeClr val="tx1"/>
                </a:solidFill>
                <a:effectLst/>
                <a:latin typeface="+mn-lt"/>
                <a:ea typeface="+mn-ea"/>
                <a:cs typeface="+mn-cs"/>
              </a:rPr>
              <a:t>％、「小さい」が</a:t>
            </a:r>
            <a:r>
              <a:rPr kumimoji="1" lang="en-US" altLang="ja-JP" sz="1275" b="0" i="0" u="none" strike="noStrike" kern="1200" dirty="0">
                <a:solidFill>
                  <a:schemeClr val="tx1"/>
                </a:solidFill>
                <a:effectLst/>
                <a:latin typeface="+mn-lt"/>
                <a:ea typeface="+mn-ea"/>
                <a:cs typeface="+mn-cs"/>
              </a:rPr>
              <a:t>21</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lang="en-US" altLang="ja-JP" dirty="0"/>
          </a:p>
          <a:p>
            <a:r>
              <a:rPr kumimoji="1" lang="ja-JP" altLang="en-US" dirty="0"/>
              <a:t>取り組みについて、</a:t>
            </a:r>
            <a:r>
              <a:rPr kumimoji="1" lang="ja-JP" altLang="en-US" sz="1275" b="0" i="0" u="none" strike="noStrike" kern="1200" dirty="0">
                <a:solidFill>
                  <a:schemeClr val="tx1"/>
                </a:solidFill>
                <a:effectLst/>
                <a:latin typeface="+mn-lt"/>
                <a:ea typeface="+mn-ea"/>
                <a:cs typeface="+mn-cs"/>
              </a:rPr>
              <a:t>「あまり活発ではない」が</a:t>
            </a:r>
            <a:r>
              <a:rPr kumimoji="1" lang="en-US" altLang="ja-JP" sz="1275" b="0" i="0" u="none" strike="noStrike" kern="1200" dirty="0">
                <a:solidFill>
                  <a:schemeClr val="tx1"/>
                </a:solidFill>
                <a:effectLst/>
                <a:latin typeface="+mn-lt"/>
                <a:ea typeface="+mn-ea"/>
                <a:cs typeface="+mn-cs"/>
              </a:rPr>
              <a:t>35</a:t>
            </a:r>
            <a:r>
              <a:rPr kumimoji="1" lang="ja-JP" altLang="en-US" sz="1275" b="0" i="0" u="none" strike="noStrike" kern="1200" dirty="0">
                <a:solidFill>
                  <a:schemeClr val="tx1"/>
                </a:solidFill>
                <a:effectLst/>
                <a:latin typeface="+mn-lt"/>
                <a:ea typeface="+mn-ea"/>
                <a:cs typeface="+mn-cs"/>
              </a:rPr>
              <a:t>％と最も高く、次いで「活発」、「取り組んでいない」が同率で</a:t>
            </a:r>
            <a:r>
              <a:rPr kumimoji="1" lang="en-US" altLang="ja-JP" sz="1275" b="0" i="0" u="none" strike="noStrike" kern="1200" dirty="0">
                <a:solidFill>
                  <a:schemeClr val="tx1"/>
                </a:solidFill>
                <a:effectLst/>
                <a:latin typeface="+mn-lt"/>
                <a:ea typeface="+mn-ea"/>
                <a:cs typeface="+mn-cs"/>
              </a:rPr>
              <a:t>20</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28219194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製造分野向け</a:t>
            </a:r>
            <a:r>
              <a:rPr kumimoji="1" lang="en-US" altLang="ja-JP" dirty="0"/>
              <a:t>DX</a:t>
            </a:r>
            <a:r>
              <a:rPr kumimoji="1" lang="ja-JP" altLang="en-US" dirty="0"/>
              <a:t>の状況について産業構造の位置づけ別に比較したところ、全体的に、メーカー企業およびサブシステム提供企業は、ユーザー企業およびサービス提供企業に比べて、</a:t>
            </a:r>
            <a:r>
              <a:rPr kumimoji="1" lang="en-US" altLang="ja-JP" dirty="0"/>
              <a:t>『</a:t>
            </a:r>
            <a:r>
              <a:rPr kumimoji="1" lang="ja-JP" altLang="en-US" dirty="0"/>
              <a:t>大きい／活発／高い</a:t>
            </a:r>
            <a:r>
              <a:rPr kumimoji="1" lang="en-US" altLang="ja-JP" dirty="0"/>
              <a:t>』</a:t>
            </a:r>
            <a:r>
              <a:rPr kumimoji="1" lang="ja-JP" altLang="en-US" dirty="0"/>
              <a:t>（「非常に大きい」＋「大きい」、「非常に活発」＋「活発」、「非常に高い」＋「高い」）と回答する割合が高い傾向がみられる。</a:t>
            </a:r>
            <a:endParaRPr kumimoji="1" lang="en-US" altLang="ja-JP" dirty="0"/>
          </a:p>
        </p:txBody>
      </p:sp>
    </p:spTree>
    <p:extLst>
      <p:ext uri="{BB962C8B-B14F-4D97-AF65-F5344CB8AC3E}">
        <p14:creationId xmlns:p14="http://schemas.microsoft.com/office/powerpoint/2010/main" val="21766020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製造分野向け</a:t>
            </a:r>
            <a:r>
              <a:rPr kumimoji="1" lang="en-US" altLang="ja-JP" dirty="0"/>
              <a:t>DX</a:t>
            </a:r>
            <a:r>
              <a:rPr kumimoji="1" lang="ja-JP" altLang="en-US" dirty="0"/>
              <a:t>の状況について従業員数別に比較したところ、従業員規模が大きくなるほど、事業への影響は大きく、より活発に取り組んでおり、必要性も高いと認識している傾向がみられた。</a:t>
            </a:r>
            <a:endParaRPr kumimoji="1" lang="en-US" altLang="ja-JP" dirty="0"/>
          </a:p>
          <a:p>
            <a:r>
              <a:rPr kumimoji="1" lang="ja-JP" altLang="en-US" dirty="0"/>
              <a:t>ただし、実施している取り組みについては、いずれの従業員規模でも、「非常に活発」、「活発」を合わせて</a:t>
            </a:r>
            <a:r>
              <a:rPr kumimoji="1" lang="en-US" altLang="ja-JP" dirty="0"/>
              <a:t>40%</a:t>
            </a:r>
            <a:r>
              <a:rPr kumimoji="1" lang="ja-JP" altLang="en-US" dirty="0"/>
              <a:t>未満にとどまっている。</a:t>
            </a:r>
            <a:endParaRPr kumimoji="1" lang="en-US" altLang="ja-JP" dirty="0"/>
          </a:p>
        </p:txBody>
      </p:sp>
    </p:spTree>
    <p:extLst>
      <p:ext uri="{BB962C8B-B14F-4D97-AF65-F5344CB8AC3E}">
        <p14:creationId xmlns:p14="http://schemas.microsoft.com/office/powerpoint/2010/main" val="5694231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製造分野向け</a:t>
            </a:r>
            <a:r>
              <a:rPr kumimoji="1" lang="en-US" altLang="ja-JP" dirty="0"/>
              <a:t>DX</a:t>
            </a:r>
            <a:r>
              <a:rPr kumimoji="1" lang="ja-JP" altLang="en-US" dirty="0"/>
              <a:t>の状況について事業分野別に比較したところ、事業への影響および必要性については、その他の事業を除いてすべての事業分野で「大きい」・「高い」が最も高くなっている。</a:t>
            </a:r>
            <a:endParaRPr kumimoji="1" lang="en-US" altLang="ja-JP" dirty="0"/>
          </a:p>
          <a:p>
            <a:r>
              <a:rPr kumimoji="1" lang="ja-JP" altLang="en-US" dirty="0"/>
              <a:t>取り組みについては、「防犯／防災」を除いてすべての事業分野で「あまり活発ではない」が最も高くなっている。</a:t>
            </a:r>
            <a:endParaRPr kumimoji="1" lang="en-US" altLang="ja-JP" dirty="0"/>
          </a:p>
        </p:txBody>
      </p:sp>
    </p:spTree>
    <p:extLst>
      <p:ext uri="{BB962C8B-B14F-4D97-AF65-F5344CB8AC3E}">
        <p14:creationId xmlns:p14="http://schemas.microsoft.com/office/powerpoint/2010/main" val="3565655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従業員数について経年比較したところ、</a:t>
            </a:r>
            <a:r>
              <a:rPr kumimoji="1" lang="en-US" altLang="ja-JP" dirty="0"/>
              <a:t>2021</a:t>
            </a:r>
            <a:r>
              <a:rPr kumimoji="1" lang="ja-JP" altLang="en-US" dirty="0"/>
              <a:t>年度は「</a:t>
            </a:r>
            <a:r>
              <a:rPr kumimoji="1" lang="en-US" altLang="ja-JP" dirty="0"/>
              <a:t>1</a:t>
            </a:r>
            <a:r>
              <a:rPr kumimoji="1" lang="ja-JP" altLang="en-US" dirty="0"/>
              <a:t>～</a:t>
            </a:r>
            <a:r>
              <a:rPr kumimoji="1" lang="en-US" altLang="ja-JP" dirty="0"/>
              <a:t>5</a:t>
            </a:r>
            <a:r>
              <a:rPr kumimoji="1" lang="ja-JP" altLang="en-US" dirty="0"/>
              <a:t>人」が</a:t>
            </a:r>
            <a:r>
              <a:rPr kumimoji="1" lang="en-US" altLang="ja-JP" dirty="0"/>
              <a:t>26</a:t>
            </a:r>
            <a:r>
              <a:rPr kumimoji="1" lang="ja-JP" altLang="en-US" dirty="0"/>
              <a:t>％と、</a:t>
            </a:r>
            <a:r>
              <a:rPr kumimoji="1" lang="en-US" altLang="ja-JP" dirty="0"/>
              <a:t>2020</a:t>
            </a:r>
            <a:r>
              <a:rPr kumimoji="1" lang="ja-JP" altLang="en-US" dirty="0"/>
              <a:t>年度以前と比べて高くなっている。</a:t>
            </a:r>
            <a:endParaRPr kumimoji="1" lang="en-US" altLang="ja-JP" dirty="0"/>
          </a:p>
          <a:p>
            <a:r>
              <a:rPr kumimoji="1" lang="en-US" altLang="ja-JP" dirty="0"/>
              <a:t>2021</a:t>
            </a:r>
            <a:r>
              <a:rPr kumimoji="1" lang="ja-JP" altLang="en-US" dirty="0"/>
              <a:t>年度は、比較的、従業員規模が小さな企業が多くなっていることがわかる。</a:t>
            </a:r>
            <a:endParaRPr kumimoji="1" lang="en-US" altLang="ja-JP" dirty="0"/>
          </a:p>
        </p:txBody>
      </p:sp>
    </p:spTree>
    <p:extLst>
      <p:ext uri="{BB962C8B-B14F-4D97-AF65-F5344CB8AC3E}">
        <p14:creationId xmlns:p14="http://schemas.microsoft.com/office/powerpoint/2010/main" val="32419984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製造分野向け</a:t>
            </a:r>
            <a:r>
              <a:rPr kumimoji="1" lang="en-US" altLang="ja-JP" dirty="0"/>
              <a:t>DX</a:t>
            </a:r>
            <a:r>
              <a:rPr kumimoji="1" lang="ja-JP" altLang="en-US" dirty="0"/>
              <a:t>の状況について提供製品・サービス別に比較したところ、全体的に傾向の差はみられなかった。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13337233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現在の</a:t>
            </a:r>
            <a:r>
              <a:rPr kumimoji="1" lang="en-US" altLang="ja-JP" dirty="0"/>
              <a:t>DX</a:t>
            </a:r>
            <a:r>
              <a:rPr kumimoji="1" lang="ja-JP" altLang="en-US" dirty="0"/>
              <a:t>のスコープについて、「当てはまる」の回答は製品・サービスが</a:t>
            </a:r>
            <a:r>
              <a:rPr kumimoji="1" lang="en-US" altLang="ja-JP" dirty="0"/>
              <a:t>40</a:t>
            </a:r>
            <a:r>
              <a:rPr kumimoji="1" lang="ja-JP" altLang="en-US" dirty="0"/>
              <a:t>％で最も高く、次いで企業が</a:t>
            </a:r>
            <a:r>
              <a:rPr kumimoji="1" lang="en-US" altLang="ja-JP" dirty="0"/>
              <a:t>27</a:t>
            </a:r>
            <a:r>
              <a:rPr kumimoji="1" lang="ja-JP" altLang="en-US" dirty="0"/>
              <a:t>％、業界が</a:t>
            </a:r>
            <a:r>
              <a:rPr kumimoji="1" lang="en-US" altLang="ja-JP" dirty="0"/>
              <a:t>20</a:t>
            </a:r>
            <a:r>
              <a:rPr kumimoji="1" lang="ja-JP" altLang="en-US" dirty="0"/>
              <a:t>％となっている。一方で、「当てはまらない」の回答は地域が</a:t>
            </a:r>
            <a:r>
              <a:rPr kumimoji="1" lang="en-US" altLang="ja-JP" dirty="0"/>
              <a:t>21</a:t>
            </a:r>
            <a:r>
              <a:rPr kumimoji="1" lang="ja-JP" altLang="en-US" dirty="0"/>
              <a:t>％、社会が</a:t>
            </a:r>
            <a:r>
              <a:rPr kumimoji="1" lang="en-US" altLang="ja-JP" dirty="0"/>
              <a:t>18</a:t>
            </a:r>
            <a:r>
              <a:rPr kumimoji="1" lang="ja-JP" altLang="en-US" dirty="0"/>
              <a:t>％と高く、「当てはまる」を上回っている。</a:t>
            </a:r>
            <a:endParaRPr kumimoji="1" lang="en-US" altLang="ja-JP" dirty="0"/>
          </a:p>
        </p:txBody>
      </p:sp>
    </p:spTree>
    <p:extLst>
      <p:ext uri="{BB962C8B-B14F-4D97-AF65-F5344CB8AC3E}">
        <p14:creationId xmlns:p14="http://schemas.microsoft.com/office/powerpoint/2010/main" val="20769901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について産業構造の位置づけ別に比較したところ、製品・サービスでは、メーカー企業がほかの企業に比べて、</a:t>
            </a:r>
            <a:r>
              <a:rPr kumimoji="1" lang="en-US" altLang="ja-JP" dirty="0"/>
              <a:t>『</a:t>
            </a:r>
            <a:r>
              <a:rPr kumimoji="1" lang="ja-JP" altLang="en-US" dirty="0"/>
              <a:t>当てはまる</a:t>
            </a:r>
            <a:r>
              <a:rPr kumimoji="1" lang="en-US" altLang="ja-JP" dirty="0"/>
              <a:t>』</a:t>
            </a:r>
            <a:r>
              <a:rPr kumimoji="1" lang="ja-JP" altLang="en-US" dirty="0"/>
              <a:t>（「当てはまる」＋「やや当てはまる」）と回答する割合が高い。業界では、サブシステム提供企業が、ほかの企業に比べて、当てはまると回答する割合が高くなっている。</a:t>
            </a:r>
            <a:endParaRPr kumimoji="1" lang="en-US" altLang="ja-JP" dirty="0"/>
          </a:p>
        </p:txBody>
      </p:sp>
    </p:spTree>
    <p:extLst>
      <p:ext uri="{BB962C8B-B14F-4D97-AF65-F5344CB8AC3E}">
        <p14:creationId xmlns:p14="http://schemas.microsoft.com/office/powerpoint/2010/main" val="8224291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a:t>
            </a:r>
            <a:r>
              <a:rPr kumimoji="1" lang="ja-JP" altLang="en-US" dirty="0"/>
              <a:t>現在</a:t>
            </a:r>
            <a:r>
              <a:rPr kumimoji="1" lang="en-US" altLang="ja-JP" dirty="0"/>
              <a:t>】</a:t>
            </a:r>
            <a:r>
              <a:rPr kumimoji="1" lang="ja-JP" altLang="en-US" dirty="0"/>
              <a:t>について従業員数別に比較したところ、全体的に各項目によって傾向の差はみられなかった。</a:t>
            </a:r>
            <a:endParaRPr kumimoji="1" lang="en-US" altLang="ja-JP" dirty="0"/>
          </a:p>
          <a:p>
            <a:r>
              <a:rPr kumimoji="1" lang="ja-JP" altLang="en-US" dirty="0"/>
              <a:t>ただし、「企業」については、従業員規模が大きくなるほど、</a:t>
            </a:r>
            <a:r>
              <a:rPr kumimoji="1" lang="en-US" altLang="ja-JP" dirty="0"/>
              <a:t>『</a:t>
            </a:r>
            <a:r>
              <a:rPr kumimoji="1" lang="ja-JP" altLang="en-US" dirty="0"/>
              <a:t>当てはまる</a:t>
            </a:r>
            <a:r>
              <a:rPr kumimoji="1" lang="en-US" altLang="ja-JP" dirty="0"/>
              <a:t>』</a:t>
            </a:r>
            <a:r>
              <a:rPr kumimoji="1" lang="ja-JP" altLang="en-US" dirty="0"/>
              <a:t>（「当てはまる」＋「やや当てはまる」）割合が大きくなっている。</a:t>
            </a:r>
            <a:endParaRPr kumimoji="1" lang="en-US" altLang="ja-JP" dirty="0"/>
          </a:p>
          <a:p>
            <a:endParaRPr kumimoji="1" lang="en-US" altLang="ja-JP" dirty="0"/>
          </a:p>
        </p:txBody>
      </p:sp>
    </p:spTree>
    <p:extLst>
      <p:ext uri="{BB962C8B-B14F-4D97-AF65-F5344CB8AC3E}">
        <p14:creationId xmlns:p14="http://schemas.microsoft.com/office/powerpoint/2010/main" val="42446135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a:t>
            </a:r>
            <a:r>
              <a:rPr kumimoji="1" lang="ja-JP" altLang="en-US" dirty="0"/>
              <a:t>現在</a:t>
            </a:r>
            <a:r>
              <a:rPr kumimoji="1" lang="en-US" altLang="ja-JP" dirty="0"/>
              <a:t>】</a:t>
            </a:r>
            <a:r>
              <a:rPr kumimoji="1" lang="ja-JP" altLang="en-US" dirty="0"/>
              <a:t>について事業分野別に比較したところ、全体的に傾向の差はみられなかった。</a:t>
            </a:r>
            <a:endParaRPr kumimoji="1" lang="en-US" altLang="ja-JP" dirty="0"/>
          </a:p>
          <a:p>
            <a:r>
              <a:rPr kumimoji="1" lang="ja-JP" altLang="en-US" dirty="0"/>
              <a:t>「製品・サービス」、「業界」、「企業」では「当てはまる」、「やや当てはまる」が最も高くなっており、「社会」、「地域」では「あまり当てはまらない」が最も高くなっている事業分野が多くなった。</a:t>
            </a:r>
            <a:endParaRPr kumimoji="1" lang="en-US" altLang="ja-JP" dirty="0"/>
          </a:p>
        </p:txBody>
      </p:sp>
    </p:spTree>
    <p:extLst>
      <p:ext uri="{BB962C8B-B14F-4D97-AF65-F5344CB8AC3E}">
        <p14:creationId xmlns:p14="http://schemas.microsoft.com/office/powerpoint/2010/main" val="816866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a:t>
            </a:r>
            <a:r>
              <a:rPr kumimoji="1" lang="ja-JP" altLang="en-US" dirty="0"/>
              <a:t>現在</a:t>
            </a:r>
            <a:r>
              <a:rPr kumimoji="1" lang="en-US" altLang="ja-JP" dirty="0"/>
              <a:t>】</a:t>
            </a:r>
            <a:r>
              <a:rPr kumimoji="1" lang="ja-JP" altLang="en-US" dirty="0"/>
              <a:t>について提供製品・サービス別に比較したところ、企業では</a:t>
            </a:r>
            <a:r>
              <a:rPr kumimoji="1" lang="en-US" altLang="ja-JP" dirty="0"/>
              <a:t>B2B</a:t>
            </a:r>
            <a:r>
              <a:rPr kumimoji="1" lang="ja-JP" altLang="en-US" dirty="0" err="1"/>
              <a:t>のほう</a:t>
            </a:r>
            <a:r>
              <a:rPr kumimoji="1" lang="ja-JP" altLang="en-US" dirty="0"/>
              <a:t>が</a:t>
            </a:r>
            <a:r>
              <a:rPr kumimoji="1" lang="en-US" altLang="ja-JP" dirty="0"/>
              <a:t>B2C</a:t>
            </a:r>
            <a:r>
              <a:rPr kumimoji="1" lang="ja-JP" altLang="en-US" dirty="0"/>
              <a:t>よりも、</a:t>
            </a:r>
            <a:r>
              <a:rPr kumimoji="1" lang="en-US" altLang="ja-JP" dirty="0"/>
              <a:t>『</a:t>
            </a:r>
            <a:r>
              <a:rPr kumimoji="1" lang="ja-JP" altLang="en-US" dirty="0"/>
              <a:t>当てはまる</a:t>
            </a:r>
            <a:r>
              <a:rPr kumimoji="1" lang="en-US" altLang="ja-JP" dirty="0"/>
              <a:t>』</a:t>
            </a:r>
            <a:r>
              <a:rPr kumimoji="1" lang="ja-JP" altLang="en-US" dirty="0"/>
              <a:t>（「当てはまる」＋「やや当てはまる」）の割合が高くなっている。</a:t>
            </a:r>
            <a:endParaRPr kumimoji="1" lang="en-US" altLang="ja-JP" dirty="0"/>
          </a:p>
        </p:txBody>
      </p:sp>
    </p:spTree>
    <p:extLst>
      <p:ext uri="{BB962C8B-B14F-4D97-AF65-F5344CB8AC3E}">
        <p14:creationId xmlns:p14="http://schemas.microsoft.com/office/powerpoint/2010/main" val="39962897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年後の</a:t>
            </a:r>
            <a:r>
              <a:rPr kumimoji="1" lang="en-US" altLang="ja-JP" dirty="0"/>
              <a:t>DX</a:t>
            </a:r>
            <a:r>
              <a:rPr kumimoji="1" lang="ja-JP" altLang="en-US" dirty="0"/>
              <a:t>のスコープについて、「その他」を除くすべてのスコープで「当てはまる」の回答が「当てはまらない」の回答を上回っている。</a:t>
            </a:r>
            <a:endParaRPr kumimoji="1" lang="en-US" altLang="ja-JP" dirty="0"/>
          </a:p>
        </p:txBody>
      </p:sp>
    </p:spTree>
    <p:extLst>
      <p:ext uri="{BB962C8B-B14F-4D97-AF65-F5344CB8AC3E}">
        <p14:creationId xmlns:p14="http://schemas.microsoft.com/office/powerpoint/2010/main" val="38136145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【5</a:t>
            </a:r>
            <a:r>
              <a:rPr kumimoji="1" lang="ja-JP" altLang="en-US" dirty="0"/>
              <a:t>年後</a:t>
            </a:r>
            <a:r>
              <a:rPr kumimoji="1" lang="en-US" altLang="ja-JP" dirty="0"/>
              <a:t>】</a:t>
            </a:r>
            <a:r>
              <a:rPr kumimoji="1" lang="ja-JP" altLang="en-US" dirty="0"/>
              <a:t>について産業構造の位置づけ別に比較したところ、全体的に傾向の差がみられた。</a:t>
            </a:r>
            <a:endParaRPr kumimoji="1" lang="en-US" altLang="ja-JP" dirty="0"/>
          </a:p>
          <a:p>
            <a:r>
              <a:rPr kumimoji="1" lang="ja-JP" altLang="en-US" dirty="0"/>
              <a:t>「製品・サービス」では、メーカー企業がほかの企業に比べて</a:t>
            </a:r>
            <a:r>
              <a:rPr kumimoji="1" lang="en-US" altLang="ja-JP" dirty="0"/>
              <a:t>『</a:t>
            </a:r>
            <a:r>
              <a:rPr kumimoji="1" lang="ja-JP" altLang="en-US" dirty="0"/>
              <a:t>当てはまる</a:t>
            </a:r>
            <a:r>
              <a:rPr kumimoji="1" lang="en-US" altLang="ja-JP" dirty="0"/>
              <a:t>』</a:t>
            </a:r>
            <a:r>
              <a:rPr kumimoji="1" lang="ja-JP" altLang="en-US" dirty="0"/>
              <a:t>（「当てはまる」＋「やや当てはまる」）と回答した割合が高い。また、ユーザー企業は、「その他」を除くすべての項目で、ほかの企業よりも</a:t>
            </a:r>
            <a:r>
              <a:rPr kumimoji="1" lang="en-US" altLang="ja-JP" dirty="0"/>
              <a:t>『</a:t>
            </a:r>
            <a:r>
              <a:rPr kumimoji="1" lang="ja-JP" altLang="en-US" dirty="0"/>
              <a:t>当てはまる</a:t>
            </a:r>
            <a:r>
              <a:rPr kumimoji="1" lang="en-US" altLang="ja-JP" dirty="0"/>
              <a:t>』</a:t>
            </a:r>
            <a:r>
              <a:rPr kumimoji="1" lang="ja-JP" altLang="en-US" dirty="0"/>
              <a:t>と回答した割合が、ほかの企業よりも低くなっている。</a:t>
            </a:r>
            <a:endParaRPr kumimoji="1" lang="en-US" altLang="ja-JP" dirty="0"/>
          </a:p>
        </p:txBody>
      </p:sp>
    </p:spTree>
    <p:extLst>
      <p:ext uri="{BB962C8B-B14F-4D97-AF65-F5344CB8AC3E}">
        <p14:creationId xmlns:p14="http://schemas.microsoft.com/office/powerpoint/2010/main" val="20676124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【5</a:t>
            </a:r>
            <a:r>
              <a:rPr kumimoji="1" lang="ja-JP" altLang="en-US" dirty="0"/>
              <a:t>年後</a:t>
            </a:r>
            <a:r>
              <a:rPr kumimoji="1" lang="en-US" altLang="ja-JP" dirty="0"/>
              <a:t>】</a:t>
            </a:r>
            <a:r>
              <a:rPr kumimoji="1" lang="ja-JP" altLang="en-US" dirty="0"/>
              <a:t>について従業員数別に比較したところ、全体的に各項目によって傾向の差はみられなかった。</a:t>
            </a:r>
            <a:endParaRPr kumimoji="1" lang="en-US" altLang="ja-JP" dirty="0"/>
          </a:p>
          <a:p>
            <a:r>
              <a:rPr kumimoji="1" lang="ja-JP" altLang="en-US" dirty="0"/>
              <a:t>ただし、「企業」については、従業員規模が大きくなるほど、</a:t>
            </a:r>
            <a:r>
              <a:rPr kumimoji="1" lang="en-US" altLang="ja-JP" dirty="0"/>
              <a:t>『</a:t>
            </a:r>
            <a:r>
              <a:rPr kumimoji="1" lang="ja-JP" altLang="en-US" dirty="0"/>
              <a:t>当てはまる</a:t>
            </a:r>
            <a:r>
              <a:rPr kumimoji="1" lang="en-US" altLang="ja-JP" dirty="0"/>
              <a:t>』</a:t>
            </a:r>
            <a:r>
              <a:rPr kumimoji="1" lang="ja-JP" altLang="en-US" dirty="0"/>
              <a:t>（「当てはまる」＋「やや当てはまる」）割合が大きくなっている。</a:t>
            </a:r>
            <a:endParaRPr kumimoji="1" lang="en-US" altLang="ja-JP" dirty="0"/>
          </a:p>
          <a:p>
            <a:endParaRPr kumimoji="1" lang="en-US" altLang="ja-JP" dirty="0"/>
          </a:p>
        </p:txBody>
      </p:sp>
    </p:spTree>
    <p:extLst>
      <p:ext uri="{BB962C8B-B14F-4D97-AF65-F5344CB8AC3E}">
        <p14:creationId xmlns:p14="http://schemas.microsoft.com/office/powerpoint/2010/main" val="16281532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【5</a:t>
            </a:r>
            <a:r>
              <a:rPr kumimoji="1" lang="ja-JP" altLang="en-US" dirty="0"/>
              <a:t>年後</a:t>
            </a:r>
            <a:r>
              <a:rPr kumimoji="1" lang="en-US" altLang="ja-JP" dirty="0"/>
              <a:t>】</a:t>
            </a:r>
            <a:r>
              <a:rPr kumimoji="1" lang="ja-JP" altLang="en-US" dirty="0"/>
              <a:t>について事業分野別に比較したところ、全体的に「当てはまる」「やや当てはまる」の割合が多くなっているが、「社会」、「地域」においては「あまり当てはまらない」の割合が高くなっている事業分野もみられた。</a:t>
            </a:r>
            <a:endParaRPr kumimoji="1" lang="en-US" altLang="ja-JP" dirty="0"/>
          </a:p>
          <a:p>
            <a:r>
              <a:rPr kumimoji="1" lang="ja-JP" altLang="en-US" dirty="0"/>
              <a:t>特に「地域」においては、「病院／医療」、「建築／土木」、「工場／プラント」、「移動／交通」、「流通／物流」と、「あまり当てはまらない」が最も高くなっている事業分野が複数みられる。</a:t>
            </a:r>
            <a:endParaRPr kumimoji="1" lang="en-US" altLang="ja-JP" dirty="0"/>
          </a:p>
        </p:txBody>
      </p:sp>
    </p:spTree>
    <p:extLst>
      <p:ext uri="{BB962C8B-B14F-4D97-AF65-F5344CB8AC3E}">
        <p14:creationId xmlns:p14="http://schemas.microsoft.com/office/powerpoint/2010/main" val="184025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売上高について産業構造の位置づけ別に比較したところ、全体的に傾向に差がみられた。</a:t>
            </a:r>
            <a:endParaRPr kumimoji="1" lang="en-US" altLang="ja-JP" dirty="0"/>
          </a:p>
          <a:p>
            <a:r>
              <a:rPr kumimoji="1" lang="ja-JP" altLang="en-US" dirty="0"/>
              <a:t>ユーザー企業では「</a:t>
            </a:r>
            <a:r>
              <a:rPr kumimoji="1" lang="en-US" altLang="ja-JP" dirty="0"/>
              <a:t>2</a:t>
            </a:r>
            <a:r>
              <a:rPr kumimoji="1" lang="ja-JP" altLang="en-US" dirty="0"/>
              <a:t>億円未満」が約</a:t>
            </a:r>
            <a:r>
              <a:rPr kumimoji="1" lang="en-US" altLang="ja-JP" dirty="0"/>
              <a:t>3</a:t>
            </a:r>
            <a:r>
              <a:rPr kumimoji="1" lang="ja-JP" altLang="en-US" dirty="0"/>
              <a:t>割だが、メーカー企業、サブシステム提供企業、サービス提供企業、その他では</a:t>
            </a:r>
            <a:r>
              <a:rPr kumimoji="1" lang="en-US" altLang="ja-JP" dirty="0"/>
              <a:t>5</a:t>
            </a:r>
            <a:r>
              <a:rPr kumimoji="1" lang="ja-JP" altLang="en-US" dirty="0"/>
              <a:t>割前後となっている。</a:t>
            </a:r>
            <a:endParaRPr kumimoji="1" lang="en-US" altLang="ja-JP" dirty="0"/>
          </a:p>
          <a:p>
            <a:r>
              <a:rPr kumimoji="1" lang="ja-JP" altLang="en-US" dirty="0"/>
              <a:t>ユーザー企業は比較的売上高が高い企業が多くなっている。</a:t>
            </a:r>
            <a:endParaRPr kumimoji="1" lang="en-US" altLang="ja-JP" dirty="0"/>
          </a:p>
        </p:txBody>
      </p:sp>
    </p:spTree>
    <p:extLst>
      <p:ext uri="{BB962C8B-B14F-4D97-AF65-F5344CB8AC3E}">
        <p14:creationId xmlns:p14="http://schemas.microsoft.com/office/powerpoint/2010/main" val="24134469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取り組んでいる</a:t>
            </a:r>
            <a:r>
              <a:rPr kumimoji="1" lang="en-US" altLang="ja-JP" dirty="0"/>
              <a:t>DX</a:t>
            </a:r>
            <a:r>
              <a:rPr kumimoji="1" lang="ja-JP" altLang="en-US" dirty="0"/>
              <a:t>のスコープ</a:t>
            </a:r>
            <a:r>
              <a:rPr kumimoji="1" lang="en-US" altLang="ja-JP" dirty="0"/>
              <a:t>【5</a:t>
            </a:r>
            <a:r>
              <a:rPr kumimoji="1" lang="ja-JP" altLang="en-US" dirty="0"/>
              <a:t>年後</a:t>
            </a:r>
            <a:r>
              <a:rPr kumimoji="1" lang="en-US" altLang="ja-JP" dirty="0"/>
              <a:t>】</a:t>
            </a:r>
            <a:r>
              <a:rPr kumimoji="1" lang="ja-JP" altLang="en-US" dirty="0"/>
              <a:t>について提供製品・サービス別に比較したところ、企業では</a:t>
            </a:r>
            <a:r>
              <a:rPr kumimoji="1" lang="en-US" altLang="ja-JP" dirty="0"/>
              <a:t>B2B</a:t>
            </a:r>
            <a:r>
              <a:rPr kumimoji="1" lang="ja-JP" altLang="en-US" dirty="0" err="1"/>
              <a:t>のほう</a:t>
            </a:r>
            <a:r>
              <a:rPr kumimoji="1" lang="ja-JP" altLang="en-US" dirty="0"/>
              <a:t>が</a:t>
            </a:r>
            <a:r>
              <a:rPr kumimoji="1" lang="en-US" altLang="ja-JP" dirty="0"/>
              <a:t>B2C</a:t>
            </a:r>
            <a:r>
              <a:rPr kumimoji="1" lang="ja-JP" altLang="en-US" dirty="0"/>
              <a:t>よりも</a:t>
            </a:r>
            <a:r>
              <a:rPr kumimoji="1" lang="en-US" altLang="ja-JP" dirty="0"/>
              <a:t>『</a:t>
            </a:r>
            <a:r>
              <a:rPr kumimoji="1" lang="ja-JP" altLang="en-US" dirty="0"/>
              <a:t>当てはまる</a:t>
            </a:r>
            <a:r>
              <a:rPr kumimoji="1" lang="en-US" altLang="ja-JP" dirty="0"/>
              <a:t>』</a:t>
            </a:r>
            <a:r>
              <a:rPr kumimoji="1" lang="ja-JP" altLang="en-US" dirty="0"/>
              <a:t>（「当てはまる」＋「やや当てはまる」）と回答した割合が高く、地域では</a:t>
            </a:r>
            <a:r>
              <a:rPr kumimoji="1" lang="en-US" altLang="ja-JP" dirty="0"/>
              <a:t>B2C</a:t>
            </a:r>
            <a:r>
              <a:rPr kumimoji="1" lang="ja-JP" altLang="en-US" dirty="0" err="1"/>
              <a:t>のほう</a:t>
            </a:r>
            <a:r>
              <a:rPr kumimoji="1" lang="ja-JP" altLang="en-US" dirty="0"/>
              <a:t>が</a:t>
            </a:r>
            <a:r>
              <a:rPr kumimoji="1" lang="en-US" altLang="ja-JP" dirty="0"/>
              <a:t>B2B</a:t>
            </a:r>
            <a:r>
              <a:rPr kumimoji="1" lang="ja-JP" altLang="en-US" dirty="0"/>
              <a:t>よりも</a:t>
            </a:r>
            <a:r>
              <a:rPr kumimoji="1" lang="en-US" altLang="ja-JP" dirty="0"/>
              <a:t>『</a:t>
            </a:r>
            <a:r>
              <a:rPr kumimoji="1" lang="ja-JP" altLang="en-US" dirty="0"/>
              <a:t>当てはまる</a:t>
            </a:r>
            <a:r>
              <a:rPr kumimoji="1" lang="en-US" altLang="ja-JP" dirty="0"/>
              <a:t>』</a:t>
            </a:r>
            <a:r>
              <a:rPr kumimoji="1" lang="ja-JP" altLang="en-US" dirty="0"/>
              <a:t>と回答した割合が高くなっている。</a:t>
            </a:r>
            <a:endParaRPr kumimoji="1" lang="en-US" altLang="ja-JP" dirty="0"/>
          </a:p>
        </p:txBody>
      </p:sp>
    </p:spTree>
    <p:extLst>
      <p:ext uri="{BB962C8B-B14F-4D97-AF65-F5344CB8AC3E}">
        <p14:creationId xmlns:p14="http://schemas.microsoft.com/office/powerpoint/2010/main" val="19752659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sz="1275" b="0" i="0" u="none" strike="noStrike" kern="1200" dirty="0">
                <a:solidFill>
                  <a:schemeClr val="tx1"/>
                </a:solidFill>
                <a:effectLst/>
                <a:latin typeface="+mn-lt"/>
                <a:ea typeface="+mn-ea"/>
                <a:cs typeface="+mn-cs"/>
              </a:rPr>
              <a:t>DX</a:t>
            </a:r>
            <a:r>
              <a:rPr kumimoji="1" lang="ja-JP" altLang="en-US" sz="1275" b="0" i="0" u="none" strike="noStrike" kern="1200" dirty="0">
                <a:solidFill>
                  <a:schemeClr val="tx1"/>
                </a:solidFill>
                <a:effectLst/>
                <a:latin typeface="+mn-lt"/>
                <a:ea typeface="+mn-ea"/>
                <a:cs typeface="+mn-cs"/>
              </a:rPr>
              <a:t>の目標について、「重点目標として設定している」の回答は、「業務効率化による生産性の向上」、「顧客ごとに特化した製品・サービスの提供」が</a:t>
            </a:r>
            <a:r>
              <a:rPr kumimoji="1" lang="en-US" altLang="ja-JP" sz="1275" b="0" i="0" u="none" strike="noStrike" kern="1200" dirty="0">
                <a:solidFill>
                  <a:schemeClr val="tx1"/>
                </a:solidFill>
                <a:effectLst/>
                <a:latin typeface="+mn-lt"/>
                <a:ea typeface="+mn-ea"/>
                <a:cs typeface="+mn-cs"/>
              </a:rPr>
              <a:t>15</a:t>
            </a:r>
            <a:r>
              <a:rPr kumimoji="1" lang="ja-JP" altLang="en-US" sz="1275" b="0" i="0" u="none" strike="noStrike" kern="1200" dirty="0">
                <a:solidFill>
                  <a:schemeClr val="tx1"/>
                </a:solidFill>
                <a:effectLst/>
                <a:latin typeface="+mn-lt"/>
                <a:ea typeface="+mn-ea"/>
                <a:cs typeface="+mn-cs"/>
              </a:rPr>
              <a:t>％で最も高く、次いで「収入の創出、生産性、付加価値の向上」が</a:t>
            </a:r>
            <a:r>
              <a:rPr kumimoji="1" lang="en-US" altLang="ja-JP" sz="1275" b="0" i="0" u="none" strike="noStrike" kern="1200" dirty="0">
                <a:solidFill>
                  <a:schemeClr val="tx1"/>
                </a:solidFill>
                <a:effectLst/>
                <a:latin typeface="+mn-lt"/>
                <a:ea typeface="+mn-ea"/>
                <a:cs typeface="+mn-cs"/>
              </a:rPr>
              <a:t>12</a:t>
            </a:r>
            <a:r>
              <a:rPr kumimoji="1" lang="ja-JP" altLang="en-US" sz="1275" b="0" i="0" u="none" strike="noStrike" kern="1200" dirty="0">
                <a:solidFill>
                  <a:schemeClr val="tx1"/>
                </a:solidFill>
                <a:effectLst/>
                <a:latin typeface="+mn-lt"/>
                <a:ea typeface="+mn-ea"/>
                <a:cs typeface="+mn-cs"/>
              </a:rPr>
              <a:t>％となっている。</a:t>
            </a:r>
          </a:p>
        </p:txBody>
      </p:sp>
    </p:spTree>
    <p:extLst>
      <p:ext uri="{BB962C8B-B14F-4D97-AF65-F5344CB8AC3E}">
        <p14:creationId xmlns:p14="http://schemas.microsoft.com/office/powerpoint/2010/main" val="703041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目標と実施の難易度</a:t>
            </a:r>
            <a:r>
              <a:rPr kumimoji="1" lang="en-US" altLang="ja-JP" dirty="0"/>
              <a:t>【</a:t>
            </a:r>
            <a:r>
              <a:rPr kumimoji="1" lang="ja-JP" altLang="en-US" dirty="0"/>
              <a:t>設定状況</a:t>
            </a:r>
            <a:r>
              <a:rPr kumimoji="1" lang="en-US" altLang="ja-JP" dirty="0"/>
              <a:t>】</a:t>
            </a:r>
            <a:r>
              <a:rPr kumimoji="1" lang="ja-JP" altLang="en-US" dirty="0"/>
              <a:t>について産業構造の位置づけ別に比較したところ、全体的に、メーカー企業はほかの企業に比べて、</a:t>
            </a:r>
            <a:r>
              <a:rPr kumimoji="1" lang="en-US" altLang="ja-JP" dirty="0"/>
              <a:t>『</a:t>
            </a:r>
            <a:r>
              <a:rPr kumimoji="1" lang="ja-JP" altLang="en-US" dirty="0"/>
              <a:t>設定している</a:t>
            </a:r>
            <a:r>
              <a:rPr kumimoji="1" lang="en-US" altLang="ja-JP" dirty="0"/>
              <a:t>』</a:t>
            </a:r>
            <a:r>
              <a:rPr kumimoji="1" lang="ja-JP" altLang="en-US" dirty="0"/>
              <a:t>（「重点目標として設定している」＋「設定している」）と回答した割合が高い傾向がみられる。</a:t>
            </a:r>
            <a:endParaRPr kumimoji="1" lang="en-US" altLang="ja-JP" dirty="0"/>
          </a:p>
        </p:txBody>
      </p:sp>
    </p:spTree>
    <p:extLst>
      <p:ext uri="{BB962C8B-B14F-4D97-AF65-F5344CB8AC3E}">
        <p14:creationId xmlns:p14="http://schemas.microsoft.com/office/powerpoint/2010/main" val="37993796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目標と実施の難易度</a:t>
            </a:r>
            <a:r>
              <a:rPr kumimoji="1" lang="en-US" altLang="ja-JP" dirty="0"/>
              <a:t>【</a:t>
            </a:r>
            <a:r>
              <a:rPr kumimoji="1" lang="ja-JP" altLang="en-US" dirty="0"/>
              <a:t>設定状況</a:t>
            </a:r>
            <a:r>
              <a:rPr kumimoji="1" lang="en-US" altLang="ja-JP" dirty="0"/>
              <a:t>】</a:t>
            </a:r>
            <a:r>
              <a:rPr kumimoji="1" lang="ja-JP" altLang="en-US" dirty="0"/>
              <a:t>について従業員数別に比較したところ、一部の項目では傾向に差がみられた。</a:t>
            </a:r>
            <a:endParaRPr kumimoji="1" lang="en-US" altLang="ja-JP" dirty="0"/>
          </a:p>
          <a:p>
            <a:r>
              <a:rPr kumimoji="1" lang="ja-JP" altLang="en-US" dirty="0"/>
              <a:t>「業務効率化による生産性の向上」では、従業員規模が大きくなるほど、</a:t>
            </a:r>
            <a:r>
              <a:rPr kumimoji="1" lang="en-US" altLang="ja-JP" dirty="0"/>
              <a:t>『</a:t>
            </a:r>
            <a:r>
              <a:rPr kumimoji="1" lang="ja-JP" altLang="en-US" dirty="0"/>
              <a:t>設定している</a:t>
            </a:r>
            <a:r>
              <a:rPr kumimoji="1" lang="en-US" altLang="ja-JP" dirty="0"/>
              <a:t>』</a:t>
            </a:r>
            <a:r>
              <a:rPr kumimoji="1" lang="ja-JP" altLang="en-US" dirty="0"/>
              <a:t>（「重点目標として設定している」＋「設定している」）割合が高くなる傾向が出ている。</a:t>
            </a:r>
            <a:endParaRPr kumimoji="1" lang="en-US" altLang="ja-JP" dirty="0"/>
          </a:p>
        </p:txBody>
      </p:sp>
    </p:spTree>
    <p:extLst>
      <p:ext uri="{BB962C8B-B14F-4D97-AF65-F5344CB8AC3E}">
        <p14:creationId xmlns:p14="http://schemas.microsoft.com/office/powerpoint/2010/main" val="34010640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顧客ごとに特化した製品・サービスの提供</a:t>
            </a:r>
            <a:r>
              <a:rPr kumimoji="1" lang="en-US" altLang="ja-JP" dirty="0"/>
              <a:t>】</a:t>
            </a:r>
            <a:r>
              <a:rPr kumimoji="1" lang="ja-JP" altLang="en-US" dirty="0"/>
              <a:t>について事業分野別に比較したところ、全体的に「特にしていない」の回答が最も高くなったが、「健康／介護／スポーツ」、「農林水産」では「設定している」の回答が最も高くなった。</a:t>
            </a:r>
            <a:endParaRPr kumimoji="1" lang="en-US" altLang="ja-JP" dirty="0"/>
          </a:p>
        </p:txBody>
      </p:sp>
    </p:spTree>
    <p:extLst>
      <p:ext uri="{BB962C8B-B14F-4D97-AF65-F5344CB8AC3E}">
        <p14:creationId xmlns:p14="http://schemas.microsoft.com/office/powerpoint/2010/main" val="33231925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インフラ整備による製品・サービスの価値向上</a:t>
            </a:r>
            <a:r>
              <a:rPr kumimoji="1" lang="en-US" altLang="ja-JP" dirty="0"/>
              <a:t>】</a:t>
            </a:r>
            <a:r>
              <a:rPr kumimoji="1" lang="ja-JP" altLang="en-US" dirty="0"/>
              <a:t>について事業分野別に比較したところ、全体的に「特にしていない」の回答が最も高くなったが、「建築／土木」、「防犯／防災」では「設定を検討している」の回答が最も高くなった。</a:t>
            </a:r>
          </a:p>
        </p:txBody>
      </p:sp>
    </p:spTree>
    <p:extLst>
      <p:ext uri="{BB962C8B-B14F-4D97-AF65-F5344CB8AC3E}">
        <p14:creationId xmlns:p14="http://schemas.microsoft.com/office/powerpoint/2010/main" val="20122693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収入の創出、生産性、付加価値の向上</a:t>
            </a:r>
            <a:r>
              <a:rPr kumimoji="1" lang="en-US" altLang="ja-JP" dirty="0"/>
              <a:t>】</a:t>
            </a:r>
            <a:r>
              <a:rPr kumimoji="1" lang="ja-JP" altLang="en-US" dirty="0"/>
              <a:t>について事業分野別に比較したところ、全体的に「特にしていない」、「設定を検討している」の回答が高くなっているが、「健康／介護／スポーツ」では「重点目標として設定している」の回答が最も高くなっており、「農林水産」では「設定している」と「特にしていない」が同率で最も高くなっている。</a:t>
            </a:r>
          </a:p>
        </p:txBody>
      </p:sp>
    </p:spTree>
    <p:extLst>
      <p:ext uri="{BB962C8B-B14F-4D97-AF65-F5344CB8AC3E}">
        <p14:creationId xmlns:p14="http://schemas.microsoft.com/office/powerpoint/2010/main" val="9257424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革新的なビジネスモデルの実装</a:t>
            </a:r>
            <a:r>
              <a:rPr kumimoji="1" lang="en-US" altLang="ja-JP" dirty="0"/>
              <a:t>】</a:t>
            </a:r>
            <a:r>
              <a:rPr kumimoji="1" lang="ja-JP" altLang="en-US" dirty="0"/>
              <a:t>について事業分野別に比較したところ、全体的に「特にしていない」の回答が最も高くなっているが、「建築／土木」、「防犯／防災」では「設定を検討している」の回答が最も高くなった。</a:t>
            </a:r>
          </a:p>
        </p:txBody>
      </p:sp>
    </p:spTree>
    <p:extLst>
      <p:ext uri="{BB962C8B-B14F-4D97-AF65-F5344CB8AC3E}">
        <p14:creationId xmlns:p14="http://schemas.microsoft.com/office/powerpoint/2010/main" val="18450245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業務効率化による生産性の向上</a:t>
            </a:r>
            <a:r>
              <a:rPr kumimoji="1" lang="en-US" altLang="ja-JP" dirty="0"/>
              <a:t>】</a:t>
            </a:r>
            <a:r>
              <a:rPr kumimoji="1" lang="ja-JP" altLang="en-US" dirty="0"/>
              <a:t>について事業分野別に比較したところ、全体的に「設定を検討している」の回答が最も高くなっているが、「住宅／生活」（同率）、「移動／交通」、「流通／物流」では「設定している」の回答が最も高くなった。</a:t>
            </a:r>
          </a:p>
        </p:txBody>
      </p:sp>
    </p:spTree>
    <p:extLst>
      <p:ext uri="{BB962C8B-B14F-4D97-AF65-F5344CB8AC3E}">
        <p14:creationId xmlns:p14="http://schemas.microsoft.com/office/powerpoint/2010/main" val="11678388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企業文化や組織マインドの根本的変革</a:t>
            </a:r>
            <a:r>
              <a:rPr kumimoji="1" lang="en-US" altLang="ja-JP" dirty="0"/>
              <a:t>】</a:t>
            </a:r>
            <a:r>
              <a:rPr kumimoji="1" lang="ja-JP" altLang="en-US" dirty="0"/>
              <a:t>について事業分野別に比較したところ、全体的に「特にしていない」の回答が最も高くなっているが、「健康／介護／スポーツ」、「農林水産」では「設定を検討している」の回答が最も高くなった。</a:t>
            </a:r>
          </a:p>
        </p:txBody>
      </p:sp>
    </p:spTree>
    <p:extLst>
      <p:ext uri="{BB962C8B-B14F-4D97-AF65-F5344CB8AC3E}">
        <p14:creationId xmlns:p14="http://schemas.microsoft.com/office/powerpoint/2010/main" val="372306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売上高について従業員数別に比較したところ、従業員</a:t>
            </a:r>
            <a:r>
              <a:rPr kumimoji="1" lang="en-US" altLang="ja-JP" dirty="0"/>
              <a:t>20</a:t>
            </a:r>
            <a:r>
              <a:rPr kumimoji="1" lang="ja-JP" altLang="en-US" dirty="0"/>
              <a:t>人以下では「</a:t>
            </a:r>
            <a:r>
              <a:rPr kumimoji="1" lang="en-US" altLang="ja-JP" dirty="0"/>
              <a:t>2</a:t>
            </a:r>
            <a:r>
              <a:rPr kumimoji="1" lang="ja-JP" altLang="en-US" dirty="0"/>
              <a:t>億円未満」が</a:t>
            </a:r>
            <a:r>
              <a:rPr kumimoji="1" lang="en-US" altLang="ja-JP" dirty="0"/>
              <a:t>81</a:t>
            </a:r>
            <a:r>
              <a:rPr kumimoji="1" lang="ja-JP" altLang="en-US" dirty="0"/>
              <a:t>％と</a:t>
            </a:r>
            <a:r>
              <a:rPr kumimoji="1" lang="en-US" altLang="ja-JP" dirty="0"/>
              <a:t>8</a:t>
            </a:r>
            <a:r>
              <a:rPr kumimoji="1" lang="ja-JP" altLang="en-US" dirty="0"/>
              <a:t>割以上を占めている。</a:t>
            </a:r>
            <a:endParaRPr kumimoji="1" lang="en-US" altLang="ja-JP" dirty="0"/>
          </a:p>
          <a:p>
            <a:r>
              <a:rPr kumimoji="1" lang="ja-JP" altLang="en-US" dirty="0"/>
              <a:t>従業員規模が大きくなるにしたがって売上規模も大きくなる傾向がみられる。</a:t>
            </a:r>
            <a:endParaRPr kumimoji="1" lang="en-US" altLang="ja-JP" dirty="0"/>
          </a:p>
        </p:txBody>
      </p:sp>
    </p:spTree>
    <p:extLst>
      <p:ext uri="{BB962C8B-B14F-4D97-AF65-F5344CB8AC3E}">
        <p14:creationId xmlns:p14="http://schemas.microsoft.com/office/powerpoint/2010/main" val="1330111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顧客中心主義の企業文化の定着</a:t>
            </a:r>
            <a:r>
              <a:rPr kumimoji="1" lang="en-US" altLang="ja-JP" dirty="0"/>
              <a:t>】</a:t>
            </a:r>
            <a:r>
              <a:rPr kumimoji="1" lang="ja-JP" altLang="en-US" dirty="0"/>
              <a:t>について事業分野別に比較したところ、全体的に「特にしていない」の回答が最も高くなった。</a:t>
            </a:r>
            <a:endParaRPr kumimoji="1" lang="en-US" altLang="ja-JP" dirty="0"/>
          </a:p>
        </p:txBody>
      </p:sp>
    </p:spTree>
    <p:extLst>
      <p:ext uri="{BB962C8B-B14F-4D97-AF65-F5344CB8AC3E}">
        <p14:creationId xmlns:p14="http://schemas.microsoft.com/office/powerpoint/2010/main" val="24407249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産業におけるより革新的で協調的な文化の発展の促進</a:t>
            </a:r>
            <a:r>
              <a:rPr kumimoji="1" lang="en-US" altLang="ja-JP" dirty="0"/>
              <a:t>】</a:t>
            </a:r>
            <a:r>
              <a:rPr kumimoji="1" lang="ja-JP" altLang="en-US" dirty="0"/>
              <a:t>について事業分野別に比較したところ、全体的に「特にしていない」の回答が最も高くなった。</a:t>
            </a:r>
            <a:endParaRPr kumimoji="1" lang="en-US" altLang="ja-JP" dirty="0"/>
          </a:p>
        </p:txBody>
      </p:sp>
    </p:spTree>
    <p:extLst>
      <p:ext uri="{BB962C8B-B14F-4D97-AF65-F5344CB8AC3E}">
        <p14:creationId xmlns:p14="http://schemas.microsoft.com/office/powerpoint/2010/main" val="4445462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デジタル技術を活用した地域の活性化</a:t>
            </a:r>
            <a:r>
              <a:rPr kumimoji="1" lang="en-US" altLang="ja-JP" dirty="0"/>
              <a:t>】</a:t>
            </a:r>
            <a:r>
              <a:rPr kumimoji="1" lang="ja-JP" altLang="en-US" dirty="0"/>
              <a:t>について事業分野別に比較したところ、全体的に「特にしていない」の回答が最も高くなった。</a:t>
            </a:r>
            <a:endParaRPr kumimoji="1" lang="en-US" altLang="ja-JP" dirty="0"/>
          </a:p>
        </p:txBody>
      </p:sp>
    </p:spTree>
    <p:extLst>
      <p:ext uri="{BB962C8B-B14F-4D97-AF65-F5344CB8AC3E}">
        <p14:creationId xmlns:p14="http://schemas.microsoft.com/office/powerpoint/2010/main" val="374586407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規制の枠組みと技術基準の改善</a:t>
            </a:r>
            <a:r>
              <a:rPr kumimoji="1" lang="en-US" altLang="ja-JP" dirty="0"/>
              <a:t>】</a:t>
            </a:r>
            <a:r>
              <a:rPr kumimoji="1" lang="ja-JP" altLang="en-US" dirty="0"/>
              <a:t>について事業分野別に比較したところ、全体的に「特にしていない」の回答が最も高くなった。</a:t>
            </a:r>
            <a:endParaRPr kumimoji="1" lang="en-US" altLang="ja-JP" dirty="0"/>
          </a:p>
        </p:txBody>
      </p:sp>
    </p:spTree>
    <p:extLst>
      <p:ext uri="{BB962C8B-B14F-4D97-AF65-F5344CB8AC3E}">
        <p14:creationId xmlns:p14="http://schemas.microsoft.com/office/powerpoint/2010/main" val="7606862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デジタルサービスの接続性と品質の向上</a:t>
            </a:r>
            <a:r>
              <a:rPr kumimoji="1" lang="en-US" altLang="ja-JP" dirty="0"/>
              <a:t>】</a:t>
            </a:r>
            <a:r>
              <a:rPr kumimoji="1" lang="ja-JP" altLang="en-US" dirty="0"/>
              <a:t>について事業分野別に比較したところ、全体的に「設定を検討している」、「特にしていない」の回答が高くなった。</a:t>
            </a:r>
            <a:endParaRPr kumimoji="1" lang="en-US" altLang="ja-JP" dirty="0"/>
          </a:p>
        </p:txBody>
      </p:sp>
    </p:spTree>
    <p:extLst>
      <p:ext uri="{BB962C8B-B14F-4D97-AF65-F5344CB8AC3E}">
        <p14:creationId xmlns:p14="http://schemas.microsoft.com/office/powerpoint/2010/main" val="36346278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デジタルデータの保護・透明性・自律性・信頼の強化</a:t>
            </a:r>
            <a:r>
              <a:rPr kumimoji="1" lang="en-US" altLang="ja-JP" dirty="0"/>
              <a:t>】</a:t>
            </a:r>
            <a:r>
              <a:rPr kumimoji="1" lang="ja-JP" altLang="en-US" dirty="0"/>
              <a:t>について事業分野別に比較したところ、全体的に「設定を検討している」、「特にしていない」の回答が高くなった。</a:t>
            </a:r>
            <a:endParaRPr kumimoji="1" lang="en-US" altLang="ja-JP" dirty="0"/>
          </a:p>
          <a:p>
            <a:endParaRPr kumimoji="1" lang="en-US" altLang="ja-JP" dirty="0"/>
          </a:p>
        </p:txBody>
      </p:sp>
    </p:spTree>
    <p:extLst>
      <p:ext uri="{BB962C8B-B14F-4D97-AF65-F5344CB8AC3E}">
        <p14:creationId xmlns:p14="http://schemas.microsoft.com/office/powerpoint/2010/main" val="14534622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教育システムを変更して新しいスキルと将来の方向性を提供</a:t>
            </a:r>
            <a:r>
              <a:rPr kumimoji="1" lang="en-US" altLang="ja-JP" dirty="0"/>
              <a:t>】</a:t>
            </a:r>
            <a:r>
              <a:rPr kumimoji="1" lang="ja-JP" altLang="en-US" dirty="0"/>
              <a:t>について事業分野別に比較したところ、全体的に「特にしていない」の回答が最も高くなった。</a:t>
            </a:r>
            <a:endParaRPr kumimoji="1" lang="en-US" altLang="ja-JP" dirty="0"/>
          </a:p>
        </p:txBody>
      </p:sp>
    </p:spTree>
    <p:extLst>
      <p:ext uri="{BB962C8B-B14F-4D97-AF65-F5344CB8AC3E}">
        <p14:creationId xmlns:p14="http://schemas.microsoft.com/office/powerpoint/2010/main" val="12967749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社会におけるより革新的で協調的な文化の発展の促進</a:t>
            </a:r>
            <a:r>
              <a:rPr kumimoji="1" lang="en-US" altLang="ja-JP" dirty="0"/>
              <a:t>】</a:t>
            </a:r>
            <a:r>
              <a:rPr kumimoji="1" lang="ja-JP" altLang="en-US" dirty="0"/>
              <a:t>について事業分野別に比較したところ、全体的に「特にしていない」の回答が最も高くなった。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37865930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について事業分野別に比較したところ、全体的に「わからない」の回答が最も高くなった。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8819795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目標と実施の難易度</a:t>
            </a:r>
            <a:r>
              <a:rPr kumimoji="1" lang="en-US" altLang="ja-JP" dirty="0"/>
              <a:t>【</a:t>
            </a:r>
            <a:r>
              <a:rPr kumimoji="1" lang="ja-JP" altLang="en-US" dirty="0"/>
              <a:t>設定状況</a:t>
            </a:r>
            <a:r>
              <a:rPr kumimoji="1" lang="en-US" altLang="ja-JP" dirty="0"/>
              <a:t>】</a:t>
            </a:r>
            <a:r>
              <a:rPr kumimoji="1" lang="ja-JP" altLang="en-US" dirty="0"/>
              <a:t>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79703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売上高について地域別に比較したところ、全体的に「</a:t>
            </a:r>
            <a:r>
              <a:rPr kumimoji="1" lang="en-US" altLang="ja-JP" dirty="0"/>
              <a:t>2</a:t>
            </a:r>
            <a:r>
              <a:rPr kumimoji="1" lang="ja-JP" altLang="en-US" dirty="0"/>
              <a:t>億円未満」の割合が</a:t>
            </a:r>
            <a:r>
              <a:rPr kumimoji="1" lang="en-US" altLang="ja-JP" dirty="0"/>
              <a:t>5</a:t>
            </a:r>
            <a:r>
              <a:rPr kumimoji="1" lang="ja-JP" altLang="en-US" dirty="0"/>
              <a:t>割前後となっている。</a:t>
            </a:r>
            <a:endParaRPr kumimoji="1" lang="en-US" altLang="ja-JP" dirty="0"/>
          </a:p>
          <a:p>
            <a:r>
              <a:rPr kumimoji="1" lang="ja-JP" altLang="en-US" dirty="0"/>
              <a:t>「</a:t>
            </a:r>
            <a:r>
              <a:rPr kumimoji="1" lang="en-US" altLang="ja-JP" dirty="0"/>
              <a:t>2</a:t>
            </a:r>
            <a:r>
              <a:rPr kumimoji="1" lang="ja-JP" altLang="en-US" dirty="0"/>
              <a:t>億円以上</a:t>
            </a:r>
            <a:r>
              <a:rPr kumimoji="1" lang="en-US" altLang="ja-JP" dirty="0"/>
              <a:t>5</a:t>
            </a:r>
            <a:r>
              <a:rPr kumimoji="1" lang="ja-JP" altLang="en-US" dirty="0"/>
              <a:t>億円未満」を含めるとすべての地域で</a:t>
            </a:r>
            <a:r>
              <a:rPr kumimoji="1" lang="en-US" altLang="ja-JP" dirty="0"/>
              <a:t>5</a:t>
            </a:r>
            <a:r>
              <a:rPr kumimoji="1" lang="ja-JP" altLang="en-US" dirty="0"/>
              <a:t>割を超える。</a:t>
            </a:r>
            <a:endParaRPr kumimoji="1" lang="en-US" altLang="ja-JP" dirty="0"/>
          </a:p>
        </p:txBody>
      </p:sp>
    </p:spTree>
    <p:extLst>
      <p:ext uri="{BB962C8B-B14F-4D97-AF65-F5344CB8AC3E}">
        <p14:creationId xmlns:p14="http://schemas.microsoft.com/office/powerpoint/2010/main" val="29997897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実施の難易度について、「比較的容易である」の回答は、</a:t>
            </a:r>
            <a:r>
              <a:rPr kumimoji="1" lang="en-US" altLang="ja-JP" sz="1275" b="0" i="0" u="none" strike="noStrike" kern="1200" dirty="0">
                <a:solidFill>
                  <a:schemeClr val="tx1"/>
                </a:solidFill>
                <a:effectLst/>
                <a:latin typeface="+mn-lt"/>
                <a:ea typeface="+mn-ea"/>
                <a:cs typeface="+mn-cs"/>
              </a:rPr>
              <a:t>E.</a:t>
            </a:r>
            <a:r>
              <a:rPr kumimoji="1" lang="ja-JP" altLang="en-US" sz="1275" b="0" i="0" u="none" strike="noStrike" kern="1200" dirty="0">
                <a:solidFill>
                  <a:schemeClr val="tx1"/>
                </a:solidFill>
                <a:effectLst/>
                <a:latin typeface="+mn-lt"/>
                <a:ea typeface="+mn-ea"/>
                <a:cs typeface="+mn-cs"/>
              </a:rPr>
              <a:t>業務効率化による生産性の向上が</a:t>
            </a:r>
            <a:r>
              <a:rPr kumimoji="1" lang="en-US" altLang="ja-JP" sz="1275" b="0" i="0" u="none" strike="noStrike" kern="1200" dirty="0">
                <a:solidFill>
                  <a:schemeClr val="tx1"/>
                </a:solidFill>
                <a:effectLst/>
                <a:latin typeface="+mn-lt"/>
                <a:ea typeface="+mn-ea"/>
                <a:cs typeface="+mn-cs"/>
              </a:rPr>
              <a:t>25</a:t>
            </a:r>
            <a:r>
              <a:rPr kumimoji="1" lang="ja-JP" altLang="en-US" sz="1275" b="0" i="0" u="none" strike="noStrike" kern="1200" dirty="0">
                <a:solidFill>
                  <a:schemeClr val="tx1"/>
                </a:solidFill>
                <a:effectLst/>
                <a:latin typeface="+mn-lt"/>
                <a:ea typeface="+mn-ea"/>
                <a:cs typeface="+mn-cs"/>
              </a:rPr>
              <a:t>％で最も高く、次いで</a:t>
            </a:r>
            <a:r>
              <a:rPr kumimoji="1" lang="en-US" altLang="ja-JP" sz="1275" b="0" i="0" u="none" strike="noStrike" kern="1200" dirty="0">
                <a:solidFill>
                  <a:schemeClr val="tx1"/>
                </a:solidFill>
                <a:effectLst/>
                <a:latin typeface="+mn-lt"/>
                <a:ea typeface="+mn-ea"/>
                <a:cs typeface="+mn-cs"/>
              </a:rPr>
              <a:t>A.</a:t>
            </a:r>
            <a:r>
              <a:rPr kumimoji="1" lang="ja-JP" altLang="en-US" sz="1275" b="0" i="0" u="none" strike="noStrike" kern="1200" dirty="0">
                <a:solidFill>
                  <a:schemeClr val="tx1"/>
                </a:solidFill>
                <a:effectLst/>
                <a:latin typeface="+mn-lt"/>
                <a:ea typeface="+mn-ea"/>
                <a:cs typeface="+mn-cs"/>
              </a:rPr>
              <a:t>顧客ごとに特化した製品・サービスの提供が</a:t>
            </a:r>
            <a:r>
              <a:rPr kumimoji="1" lang="en-US" altLang="ja-JP" sz="1275" b="0" i="0" u="none" strike="noStrike" kern="1200" dirty="0">
                <a:solidFill>
                  <a:schemeClr val="tx1"/>
                </a:solidFill>
                <a:effectLst/>
                <a:latin typeface="+mn-lt"/>
                <a:ea typeface="+mn-ea"/>
                <a:cs typeface="+mn-cs"/>
              </a:rPr>
              <a:t>23</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B.</a:t>
            </a:r>
            <a:r>
              <a:rPr kumimoji="1" lang="ja-JP" altLang="en-US" sz="1275" b="0" i="0" u="none" strike="noStrike" kern="1200" dirty="0">
                <a:solidFill>
                  <a:schemeClr val="tx1"/>
                </a:solidFill>
                <a:effectLst/>
                <a:latin typeface="+mn-lt"/>
                <a:ea typeface="+mn-ea"/>
                <a:cs typeface="+mn-cs"/>
              </a:rPr>
              <a:t>インフラ整備による製品・サービスの価値向上が</a:t>
            </a:r>
            <a:r>
              <a:rPr kumimoji="1" lang="en-US" altLang="ja-JP" sz="1275" b="0" i="0" u="none" strike="noStrike" kern="1200" dirty="0">
                <a:solidFill>
                  <a:schemeClr val="tx1"/>
                </a:solidFill>
                <a:effectLst/>
                <a:latin typeface="+mn-lt"/>
                <a:ea typeface="+mn-ea"/>
                <a:cs typeface="+mn-cs"/>
              </a:rPr>
              <a:t>22</a:t>
            </a:r>
            <a:r>
              <a:rPr kumimoji="1" lang="ja-JP" altLang="en-US" sz="1275" b="0" i="0" u="none" strike="noStrike" kern="1200" dirty="0">
                <a:solidFill>
                  <a:schemeClr val="tx1"/>
                </a:solidFill>
                <a:effectLst/>
                <a:latin typeface="+mn-lt"/>
                <a:ea typeface="+mn-ea"/>
                <a:cs typeface="+mn-cs"/>
              </a:rPr>
              <a:t>％となっている。一方で、「困難である」の回答は、</a:t>
            </a:r>
            <a:r>
              <a:rPr kumimoji="1" lang="en-US" altLang="ja-JP" sz="1275" b="0" i="0" u="none" strike="noStrike" kern="1200" dirty="0">
                <a:solidFill>
                  <a:schemeClr val="tx1"/>
                </a:solidFill>
                <a:effectLst/>
                <a:latin typeface="+mn-lt"/>
                <a:ea typeface="+mn-ea"/>
                <a:cs typeface="+mn-cs"/>
              </a:rPr>
              <a:t>D.</a:t>
            </a:r>
            <a:r>
              <a:rPr kumimoji="1" lang="ja-JP" altLang="en-US" sz="1275" b="0" i="0" u="none" strike="noStrike" kern="1200" dirty="0">
                <a:solidFill>
                  <a:schemeClr val="tx1"/>
                </a:solidFill>
                <a:effectLst/>
                <a:latin typeface="+mn-lt"/>
                <a:ea typeface="+mn-ea"/>
                <a:cs typeface="+mn-cs"/>
              </a:rPr>
              <a:t>革新的なビジネスモデルの実装が</a:t>
            </a:r>
            <a:r>
              <a:rPr kumimoji="1" lang="en-US" altLang="ja-JP" sz="1275" b="0" i="0" u="none" strike="noStrike" kern="1200" dirty="0">
                <a:solidFill>
                  <a:schemeClr val="tx1"/>
                </a:solidFill>
                <a:effectLst/>
                <a:latin typeface="+mn-lt"/>
                <a:ea typeface="+mn-ea"/>
                <a:cs typeface="+mn-cs"/>
              </a:rPr>
              <a:t>30</a:t>
            </a:r>
            <a:r>
              <a:rPr kumimoji="1" lang="ja-JP" altLang="en-US" sz="1275" b="0" i="0" u="none" strike="noStrike" kern="1200" dirty="0">
                <a:solidFill>
                  <a:schemeClr val="tx1"/>
                </a:solidFill>
                <a:effectLst/>
                <a:latin typeface="+mn-lt"/>
                <a:ea typeface="+mn-ea"/>
                <a:cs typeface="+mn-cs"/>
              </a:rPr>
              <a:t>％で他の目標より高くなっている。</a:t>
            </a:r>
          </a:p>
        </p:txBody>
      </p:sp>
    </p:spTree>
    <p:extLst>
      <p:ext uri="{BB962C8B-B14F-4D97-AF65-F5344CB8AC3E}">
        <p14:creationId xmlns:p14="http://schemas.microsoft.com/office/powerpoint/2010/main" val="197777635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目標と実施の難易度</a:t>
            </a:r>
            <a:r>
              <a:rPr kumimoji="1" lang="en-US" altLang="ja-JP" dirty="0"/>
              <a:t>【</a:t>
            </a:r>
            <a:r>
              <a:rPr kumimoji="1" lang="ja-JP" altLang="en-US" dirty="0"/>
              <a:t>実施の難易度</a:t>
            </a:r>
            <a:r>
              <a:rPr kumimoji="1" lang="en-US" altLang="ja-JP" dirty="0"/>
              <a:t>】</a:t>
            </a:r>
            <a:r>
              <a:rPr kumimoji="1" lang="ja-JP" altLang="en-US" dirty="0"/>
              <a:t>について産業構造の位置づけ別に比較したところ、全体的に、ユーザー企業はほかの企業に比べて、</a:t>
            </a:r>
            <a:r>
              <a:rPr kumimoji="1" lang="en-US" altLang="ja-JP" dirty="0"/>
              <a:t>『</a:t>
            </a:r>
            <a:r>
              <a:rPr kumimoji="1" lang="ja-JP" altLang="en-US" dirty="0"/>
              <a:t>容易である</a:t>
            </a:r>
            <a:r>
              <a:rPr kumimoji="1" lang="en-US" altLang="ja-JP" dirty="0"/>
              <a:t>』</a:t>
            </a:r>
            <a:r>
              <a:rPr kumimoji="1" lang="ja-JP" altLang="en-US" dirty="0"/>
              <a:t>（「容易である」＋「比較的容易である」）と回答する割合が小さい傾向がみられた。</a:t>
            </a:r>
            <a:endParaRPr kumimoji="1" lang="en-US" altLang="ja-JP" dirty="0"/>
          </a:p>
        </p:txBody>
      </p:sp>
    </p:spTree>
    <p:extLst>
      <p:ext uri="{BB962C8B-B14F-4D97-AF65-F5344CB8AC3E}">
        <p14:creationId xmlns:p14="http://schemas.microsoft.com/office/powerpoint/2010/main" val="12819861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目標と実施の難易度</a:t>
            </a:r>
            <a:r>
              <a:rPr kumimoji="1" lang="en-US" altLang="ja-JP" dirty="0"/>
              <a:t>【</a:t>
            </a:r>
            <a:r>
              <a:rPr kumimoji="1" lang="ja-JP" altLang="en-US" dirty="0"/>
              <a:t>実施の難易度</a:t>
            </a:r>
            <a:r>
              <a:rPr kumimoji="1" lang="en-US" altLang="ja-JP" dirty="0"/>
              <a:t>】</a:t>
            </a:r>
            <a:r>
              <a:rPr kumimoji="1" lang="ja-JP" altLang="en-US" dirty="0"/>
              <a:t>について従業員数別に比較したところ、一部の項目に傾向の差がみられた。</a:t>
            </a:r>
            <a:endParaRPr kumimoji="1" lang="en-US" altLang="ja-JP" dirty="0"/>
          </a:p>
          <a:p>
            <a:r>
              <a:rPr kumimoji="1" lang="ja-JP" altLang="en-US" dirty="0"/>
              <a:t>「顧客ごとに特化した製品・サービスの提供」については、従業員規模が大きくなるほど、</a:t>
            </a:r>
            <a:r>
              <a:rPr kumimoji="1" lang="en-US" altLang="ja-JP" dirty="0"/>
              <a:t>『</a:t>
            </a:r>
            <a:r>
              <a:rPr kumimoji="1" lang="ja-JP" altLang="en-US" dirty="0"/>
              <a:t>容易である</a:t>
            </a:r>
            <a:r>
              <a:rPr kumimoji="1" lang="en-US" altLang="ja-JP" dirty="0"/>
              <a:t>』</a:t>
            </a:r>
            <a:r>
              <a:rPr kumimoji="1" lang="ja-JP" altLang="en-US" dirty="0"/>
              <a:t>（「容易である」＋「比較的容易である」）と回答する割合が低くなる傾向がみられる。</a:t>
            </a:r>
            <a:endParaRPr kumimoji="1" lang="en-US" altLang="ja-JP" dirty="0"/>
          </a:p>
        </p:txBody>
      </p:sp>
    </p:spTree>
    <p:extLst>
      <p:ext uri="{BB962C8B-B14F-4D97-AF65-F5344CB8AC3E}">
        <p14:creationId xmlns:p14="http://schemas.microsoft.com/office/powerpoint/2010/main" val="9914191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顧客ごとに特化した製品・サービスの提供</a:t>
            </a:r>
            <a:r>
              <a:rPr kumimoji="1" lang="en-US" altLang="ja-JP" dirty="0"/>
              <a:t>】</a:t>
            </a:r>
            <a:r>
              <a:rPr kumimoji="1" lang="ja-JP" altLang="en-US" dirty="0"/>
              <a:t>について事業分野別に比較したところ、全体的に「比較的容易である」、「比較的困難である」の回答が最も高くなった。特に「農林水産」では「比較的容易である」が</a:t>
            </a:r>
            <a:r>
              <a:rPr kumimoji="1" lang="en-US" altLang="ja-JP" dirty="0"/>
              <a:t>4</a:t>
            </a:r>
            <a:r>
              <a:rPr kumimoji="1" lang="ja-JP" altLang="en-US" dirty="0"/>
              <a:t>割半ばを上回り、他の事業分野より高くなった。</a:t>
            </a:r>
            <a:endParaRPr kumimoji="1" lang="en-US" altLang="ja-JP" dirty="0"/>
          </a:p>
        </p:txBody>
      </p:sp>
    </p:spTree>
    <p:extLst>
      <p:ext uri="{BB962C8B-B14F-4D97-AF65-F5344CB8AC3E}">
        <p14:creationId xmlns:p14="http://schemas.microsoft.com/office/powerpoint/2010/main" val="187981375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インフラ整備による製品・サービスの価値向上</a:t>
            </a:r>
            <a:r>
              <a:rPr kumimoji="1" lang="en-US" altLang="ja-JP" dirty="0"/>
              <a:t>】</a:t>
            </a:r>
            <a:r>
              <a:rPr kumimoji="1" lang="ja-JP" altLang="en-US" dirty="0"/>
              <a:t>について事業分野別に比較したところ、全体的に「比較的困難である」の回答が最も高くなったが、「農林水産」、「建築／土木」では「比較的容易である」の回答が最も高くなった。</a:t>
            </a:r>
            <a:endParaRPr kumimoji="1" lang="en-US" altLang="ja-JP" dirty="0"/>
          </a:p>
        </p:txBody>
      </p:sp>
    </p:spTree>
    <p:extLst>
      <p:ext uri="{BB962C8B-B14F-4D97-AF65-F5344CB8AC3E}">
        <p14:creationId xmlns:p14="http://schemas.microsoft.com/office/powerpoint/2010/main" val="21684945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収入の創出、生産性、付加価値の向上</a:t>
            </a:r>
            <a:r>
              <a:rPr kumimoji="1" lang="en-US" altLang="ja-JP" dirty="0"/>
              <a:t>】</a:t>
            </a:r>
            <a:r>
              <a:rPr kumimoji="1" lang="ja-JP" altLang="en-US" dirty="0"/>
              <a:t>について事業分野別に比較したところ、全体的に「比較的困難である」の回答が最も高くなった。</a:t>
            </a:r>
            <a:endParaRPr kumimoji="1" lang="en-US" altLang="ja-JP" dirty="0"/>
          </a:p>
        </p:txBody>
      </p:sp>
    </p:spTree>
    <p:extLst>
      <p:ext uri="{BB962C8B-B14F-4D97-AF65-F5344CB8AC3E}">
        <p14:creationId xmlns:p14="http://schemas.microsoft.com/office/powerpoint/2010/main" val="276815172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革新的なビジネスモデルの実装</a:t>
            </a:r>
            <a:r>
              <a:rPr kumimoji="1" lang="en-US" altLang="ja-JP" dirty="0"/>
              <a:t>】</a:t>
            </a:r>
            <a:r>
              <a:rPr kumimoji="1" lang="ja-JP" altLang="en-US" dirty="0"/>
              <a:t>について事業分野別に比較したところ、全体的に</a:t>
            </a:r>
            <a:r>
              <a:rPr kumimoji="1" lang="en-US" altLang="ja-JP" dirty="0"/>
              <a:t>『</a:t>
            </a:r>
            <a:r>
              <a:rPr kumimoji="1" lang="ja-JP" altLang="en-US" dirty="0"/>
              <a:t>困難である</a:t>
            </a:r>
            <a:r>
              <a:rPr kumimoji="1" lang="en-US" altLang="ja-JP" dirty="0"/>
              <a:t>』</a:t>
            </a:r>
            <a:r>
              <a:rPr kumimoji="1" lang="ja-JP" altLang="en-US" dirty="0"/>
              <a:t>（「比較的困難である」</a:t>
            </a:r>
            <a:r>
              <a:rPr kumimoji="1" lang="en-US" altLang="ja-JP" dirty="0"/>
              <a:t>+</a:t>
            </a:r>
            <a:r>
              <a:rPr kumimoji="1" lang="ja-JP" altLang="en-US" dirty="0"/>
              <a:t>「困難である」）の回答が高くなっており、</a:t>
            </a:r>
            <a:r>
              <a:rPr kumimoji="1" lang="en-US" altLang="ja-JP" dirty="0"/>
              <a:t>『</a:t>
            </a:r>
            <a:r>
              <a:rPr kumimoji="1" lang="ja-JP" altLang="en-US" dirty="0"/>
              <a:t>容易である</a:t>
            </a:r>
            <a:r>
              <a:rPr kumimoji="1" lang="en-US" altLang="ja-JP" dirty="0"/>
              <a:t>』</a:t>
            </a:r>
            <a:r>
              <a:rPr kumimoji="1" lang="ja-JP" altLang="en-US" dirty="0"/>
              <a:t>（「容易である」</a:t>
            </a:r>
            <a:r>
              <a:rPr kumimoji="1" lang="en-US" altLang="ja-JP" dirty="0"/>
              <a:t>+</a:t>
            </a:r>
            <a:r>
              <a:rPr kumimoji="1" lang="ja-JP" altLang="en-US" dirty="0"/>
              <a:t>「比較的容易である」）の回答を大きく上回った。</a:t>
            </a:r>
            <a:endParaRPr kumimoji="1" lang="en-US" altLang="ja-JP" dirty="0"/>
          </a:p>
        </p:txBody>
      </p:sp>
    </p:spTree>
    <p:extLst>
      <p:ext uri="{BB962C8B-B14F-4D97-AF65-F5344CB8AC3E}">
        <p14:creationId xmlns:p14="http://schemas.microsoft.com/office/powerpoint/2010/main" val="8429679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業務効率化による生産性の向上</a:t>
            </a:r>
            <a:r>
              <a:rPr kumimoji="1" lang="en-US" altLang="ja-JP" dirty="0"/>
              <a:t>】</a:t>
            </a:r>
            <a:r>
              <a:rPr kumimoji="1" lang="ja-JP" altLang="en-US" dirty="0"/>
              <a:t>について事業分野別に比較したところ、全体的に「比較的困難である」の回答が最も高くなった。</a:t>
            </a:r>
            <a:endParaRPr kumimoji="1" lang="en-US" altLang="ja-JP" dirty="0"/>
          </a:p>
        </p:txBody>
      </p:sp>
    </p:spTree>
    <p:extLst>
      <p:ext uri="{BB962C8B-B14F-4D97-AF65-F5344CB8AC3E}">
        <p14:creationId xmlns:p14="http://schemas.microsoft.com/office/powerpoint/2010/main" val="36733853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企業文化や組織マインドの根本的変革</a:t>
            </a:r>
            <a:r>
              <a:rPr kumimoji="1" lang="en-US" altLang="ja-JP" dirty="0"/>
              <a:t>】</a:t>
            </a:r>
            <a:r>
              <a:rPr kumimoji="1" lang="ja-JP" altLang="en-US" dirty="0"/>
              <a:t>について事業分野別に比較したところ、全体的に「比較的困難である」の回答が最も高くなった。</a:t>
            </a:r>
            <a:endParaRPr kumimoji="1" lang="en-US" altLang="ja-JP" dirty="0"/>
          </a:p>
        </p:txBody>
      </p:sp>
    </p:spTree>
    <p:extLst>
      <p:ext uri="{BB962C8B-B14F-4D97-AF65-F5344CB8AC3E}">
        <p14:creationId xmlns:p14="http://schemas.microsoft.com/office/powerpoint/2010/main" val="13393971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顧客中心主義の企業文化の定着</a:t>
            </a:r>
            <a:r>
              <a:rPr kumimoji="1" lang="en-US" altLang="ja-JP" dirty="0"/>
              <a:t>】</a:t>
            </a:r>
            <a:r>
              <a:rPr kumimoji="1" lang="ja-JP" altLang="en-US" dirty="0"/>
              <a:t>について事業分野別に比較したところ、割合の高い回答が「比較的容易である」、「比較的困難である」、「わからない」で分かれた。</a:t>
            </a:r>
            <a:endParaRPr kumimoji="1" lang="en-US" altLang="ja-JP" dirty="0"/>
          </a:p>
        </p:txBody>
      </p:sp>
    </p:spTree>
    <p:extLst>
      <p:ext uri="{BB962C8B-B14F-4D97-AF65-F5344CB8AC3E}">
        <p14:creationId xmlns:p14="http://schemas.microsoft.com/office/powerpoint/2010/main" val="595464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売上高について経年比較したところ、</a:t>
            </a:r>
            <a:r>
              <a:rPr kumimoji="1" lang="en-US" altLang="ja-JP" dirty="0"/>
              <a:t>2021</a:t>
            </a:r>
            <a:r>
              <a:rPr kumimoji="1" lang="ja-JP" altLang="en-US" dirty="0"/>
              <a:t>年度は「</a:t>
            </a:r>
            <a:r>
              <a:rPr kumimoji="1" lang="en-US" altLang="ja-JP" dirty="0"/>
              <a:t>2</a:t>
            </a:r>
            <a:r>
              <a:rPr kumimoji="1" lang="ja-JP" altLang="en-US" dirty="0"/>
              <a:t>億円未満」が</a:t>
            </a:r>
            <a:r>
              <a:rPr kumimoji="1" lang="en-US" altLang="ja-JP" dirty="0"/>
              <a:t>50</a:t>
            </a:r>
            <a:r>
              <a:rPr kumimoji="1" lang="ja-JP" altLang="en-US" dirty="0"/>
              <a:t>％となっており、</a:t>
            </a:r>
            <a:r>
              <a:rPr kumimoji="1" lang="en-US" altLang="ja-JP" dirty="0"/>
              <a:t>2020</a:t>
            </a:r>
            <a:r>
              <a:rPr kumimoji="1" lang="ja-JP" altLang="en-US" dirty="0"/>
              <a:t>年度以前の</a:t>
            </a:r>
            <a:r>
              <a:rPr kumimoji="1" lang="en-US" altLang="ja-JP" dirty="0"/>
              <a:t>3</a:t>
            </a:r>
            <a:r>
              <a:rPr kumimoji="1" lang="ja-JP" altLang="en-US" dirty="0"/>
              <a:t>割前後に比べて多くなっている。</a:t>
            </a:r>
            <a:endParaRPr kumimoji="1" lang="en-US" altLang="ja-JP" dirty="0"/>
          </a:p>
        </p:txBody>
      </p:sp>
    </p:spTree>
    <p:extLst>
      <p:ext uri="{BB962C8B-B14F-4D97-AF65-F5344CB8AC3E}">
        <p14:creationId xmlns:p14="http://schemas.microsoft.com/office/powerpoint/2010/main" val="33474260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産業におけるより革新的で協調的な文化の発展の促進</a:t>
            </a:r>
            <a:r>
              <a:rPr kumimoji="1" lang="en-US" altLang="ja-JP" dirty="0"/>
              <a:t>】</a:t>
            </a:r>
            <a:r>
              <a:rPr kumimoji="1" lang="ja-JP" altLang="en-US" dirty="0"/>
              <a:t>について事業分野別に比較したところ、全体的に「比較的困難である」、「わからない」の回答が最も高くなったが、「住宅／生活」では「困難である」が最も高くなった。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320091783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デジタル技術を活用した地域の活性化</a:t>
            </a:r>
            <a:r>
              <a:rPr kumimoji="1" lang="en-US" altLang="ja-JP" dirty="0"/>
              <a:t>】</a:t>
            </a:r>
            <a:r>
              <a:rPr kumimoji="1" lang="ja-JP" altLang="en-US" dirty="0"/>
              <a:t>について事業分野別に比較したところ、全体的に「比較的困難である」、「わからない」の回答が最も高くなった。</a:t>
            </a:r>
            <a:endParaRPr kumimoji="1" lang="en-US" altLang="ja-JP" dirty="0"/>
          </a:p>
        </p:txBody>
      </p:sp>
    </p:spTree>
    <p:extLst>
      <p:ext uri="{BB962C8B-B14F-4D97-AF65-F5344CB8AC3E}">
        <p14:creationId xmlns:p14="http://schemas.microsoft.com/office/powerpoint/2010/main" val="398094212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規制の枠組みと技術基準の改善</a:t>
            </a:r>
            <a:r>
              <a:rPr kumimoji="1" lang="en-US" altLang="ja-JP" dirty="0"/>
              <a:t>】</a:t>
            </a:r>
            <a:r>
              <a:rPr kumimoji="1" lang="ja-JP" altLang="en-US" dirty="0"/>
              <a:t>について事業分野別に比較したところ、全体的に「比較的困難である」の回答が最も高くなっているが、「工場／プラント」、「その他の事業」では「わからない」の回答が最も高くなった。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1961255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デジタルサービスの接続性と品質の向上</a:t>
            </a:r>
            <a:r>
              <a:rPr kumimoji="1" lang="en-US" altLang="ja-JP" dirty="0"/>
              <a:t>】</a:t>
            </a:r>
            <a:r>
              <a:rPr kumimoji="1" lang="ja-JP" altLang="en-US" dirty="0"/>
              <a:t>について事業分野別に比較したところ、全体的に「比較的困難である」の回答が最も高くなっているが、「防犯／防災」</a:t>
            </a:r>
            <a:r>
              <a:rPr kumimoji="1" lang="ja-JP" altLang="en-US"/>
              <a:t>では「比較的容易である」、</a:t>
            </a:r>
            <a:r>
              <a:rPr kumimoji="1" lang="ja-JP" altLang="en-US" dirty="0"/>
              <a:t>「その他の事業」では「わからない」の回答が最も高くなった。</a:t>
            </a:r>
            <a:endParaRPr kumimoji="1" lang="en-US" altLang="ja-JP" dirty="0"/>
          </a:p>
        </p:txBody>
      </p:sp>
    </p:spTree>
    <p:extLst>
      <p:ext uri="{BB962C8B-B14F-4D97-AF65-F5344CB8AC3E}">
        <p14:creationId xmlns:p14="http://schemas.microsoft.com/office/powerpoint/2010/main" val="38596987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デジタルデータの保護・透明性・自律性・信頼の強化</a:t>
            </a:r>
            <a:r>
              <a:rPr kumimoji="1" lang="en-US" altLang="ja-JP" dirty="0"/>
              <a:t>】</a:t>
            </a:r>
            <a:r>
              <a:rPr kumimoji="1" lang="ja-JP" altLang="en-US" dirty="0"/>
              <a:t>について事業分野別に比較したところ、全体的に「比較的困難である」の回答が最も高くなっているが、「防犯／防災」では「比較的容易である」、「その他の事業」では「わからない」の回答が最も高くなった。</a:t>
            </a:r>
            <a:endParaRPr kumimoji="1" lang="en-US" altLang="ja-JP" dirty="0"/>
          </a:p>
        </p:txBody>
      </p:sp>
    </p:spTree>
    <p:extLst>
      <p:ext uri="{BB962C8B-B14F-4D97-AF65-F5344CB8AC3E}">
        <p14:creationId xmlns:p14="http://schemas.microsoft.com/office/powerpoint/2010/main" val="16912139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教育システムを変更して新しいスキルと将来の方向性を提供</a:t>
            </a:r>
            <a:r>
              <a:rPr kumimoji="1" lang="en-US" altLang="ja-JP" dirty="0"/>
              <a:t>】</a:t>
            </a:r>
            <a:r>
              <a:rPr kumimoji="1" lang="ja-JP" altLang="en-US" dirty="0"/>
              <a:t>について事業分野別に比較したところ、全体的に「比較的困難である」の回答が最も高くなっているが、「その他の事業」では「わからない」の回答が最も高くなった。</a:t>
            </a:r>
            <a:endParaRPr kumimoji="1" lang="en-US" altLang="ja-JP" dirty="0"/>
          </a:p>
        </p:txBody>
      </p:sp>
    </p:spTree>
    <p:extLst>
      <p:ext uri="{BB962C8B-B14F-4D97-AF65-F5344CB8AC3E}">
        <p14:creationId xmlns:p14="http://schemas.microsoft.com/office/powerpoint/2010/main" val="8089299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社会におけるより革新的で協調的な文化の発展の促進</a:t>
            </a:r>
            <a:r>
              <a:rPr kumimoji="1" lang="en-US" altLang="ja-JP" dirty="0"/>
              <a:t>】</a:t>
            </a:r>
            <a:r>
              <a:rPr kumimoji="1" lang="ja-JP" altLang="en-US" dirty="0"/>
              <a:t>について事業分野別に比較したところ、全体的に「比較的困難である」の回答が最も高くなっているが、「病院／医療」、「工場／プラント」、「オフィス／店舗」、「その他の事業」では「わからない」の回答が最も高くなった。</a:t>
            </a:r>
            <a:endParaRPr kumimoji="1" lang="en-US" altLang="ja-JP" dirty="0"/>
          </a:p>
        </p:txBody>
      </p:sp>
    </p:spTree>
    <p:extLst>
      <p:ext uri="{BB962C8B-B14F-4D97-AF65-F5344CB8AC3E}">
        <p14:creationId xmlns:p14="http://schemas.microsoft.com/office/powerpoint/2010/main" val="7255541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について事業分野別に比較したところ、全体的に「わからない」の回答が最も高くなった。</a:t>
            </a:r>
            <a:endParaRPr kumimoji="1" lang="en-US" altLang="ja-JP" dirty="0"/>
          </a:p>
        </p:txBody>
      </p:sp>
    </p:spTree>
    <p:extLst>
      <p:ext uri="{BB962C8B-B14F-4D97-AF65-F5344CB8AC3E}">
        <p14:creationId xmlns:p14="http://schemas.microsoft.com/office/powerpoint/2010/main" val="262443818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目標と実施の難易度</a:t>
            </a:r>
            <a:r>
              <a:rPr kumimoji="1" lang="en-US" altLang="ja-JP" dirty="0"/>
              <a:t>【</a:t>
            </a:r>
            <a:r>
              <a:rPr kumimoji="1" lang="ja-JP" altLang="en-US" dirty="0"/>
              <a:t>実施の難易度</a:t>
            </a:r>
            <a:r>
              <a:rPr kumimoji="1" lang="en-US" altLang="ja-JP" dirty="0"/>
              <a:t>】</a:t>
            </a:r>
            <a:r>
              <a:rPr kumimoji="1" lang="ja-JP" altLang="en-US" dirty="0"/>
              <a:t>について提供製品・サービス別に比較したところ、全体的に大きな傾向の差はみられなかった。</a:t>
            </a:r>
            <a:endParaRPr kumimoji="1" lang="en-US" altLang="ja-JP" dirty="0"/>
          </a:p>
          <a:p>
            <a:r>
              <a:rPr kumimoji="1" lang="ja-JP" altLang="en-US" dirty="0"/>
              <a:t>ただし、顧客ごとに特化した製品・サービスの提供、教育システムを変更して新しいスキルと将来の方向性を提供では、</a:t>
            </a:r>
            <a:r>
              <a:rPr kumimoji="1" lang="en-US" altLang="ja-JP" dirty="0"/>
              <a:t>B2C</a:t>
            </a:r>
            <a:r>
              <a:rPr kumimoji="1" lang="ja-JP" altLang="en-US" dirty="0" err="1"/>
              <a:t>のほう</a:t>
            </a:r>
            <a:r>
              <a:rPr kumimoji="1" lang="ja-JP" altLang="en-US" dirty="0"/>
              <a:t>が</a:t>
            </a:r>
            <a:r>
              <a:rPr kumimoji="1" lang="en-US" altLang="ja-JP" dirty="0"/>
              <a:t>B2B</a:t>
            </a:r>
            <a:r>
              <a:rPr kumimoji="1" lang="ja-JP" altLang="en-US" dirty="0"/>
              <a:t>よりも、</a:t>
            </a:r>
            <a:r>
              <a:rPr kumimoji="1" lang="en-US" altLang="ja-JP" dirty="0"/>
              <a:t>『</a:t>
            </a:r>
            <a:r>
              <a:rPr kumimoji="1" lang="ja-JP" altLang="en-US" dirty="0"/>
              <a:t>容易である</a:t>
            </a:r>
            <a:r>
              <a:rPr kumimoji="1" lang="en-US" altLang="ja-JP" dirty="0"/>
              <a:t>』</a:t>
            </a:r>
            <a:r>
              <a:rPr kumimoji="1" lang="ja-JP" altLang="en-US" dirty="0"/>
              <a:t>（「容易である」＋「比較的容易である」）と回答した割合が高くなっている。</a:t>
            </a:r>
            <a:endParaRPr kumimoji="1" lang="en-US" altLang="ja-JP" dirty="0"/>
          </a:p>
        </p:txBody>
      </p:sp>
    </p:spTree>
    <p:extLst>
      <p:ext uri="{BB962C8B-B14F-4D97-AF65-F5344CB8AC3E}">
        <p14:creationId xmlns:p14="http://schemas.microsoft.com/office/powerpoint/2010/main" val="246712880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sz="1275" b="0" i="0" u="none" strike="noStrike" kern="1200" dirty="0">
                <a:solidFill>
                  <a:schemeClr val="tx1"/>
                </a:solidFill>
                <a:effectLst/>
                <a:latin typeface="+mn-lt"/>
                <a:ea typeface="+mn-ea"/>
                <a:cs typeface="+mn-cs"/>
              </a:rPr>
              <a:t>DX</a:t>
            </a:r>
            <a:r>
              <a:rPr kumimoji="1" lang="ja-JP" altLang="en-US" sz="1275" b="0" i="0" u="none" strike="noStrike" kern="1200" dirty="0">
                <a:solidFill>
                  <a:schemeClr val="tx1"/>
                </a:solidFill>
                <a:effectLst/>
                <a:latin typeface="+mn-lt"/>
                <a:ea typeface="+mn-ea"/>
                <a:cs typeface="+mn-cs"/>
              </a:rPr>
              <a:t>の取り組みについて、「実施中」の回答は、</a:t>
            </a:r>
            <a:r>
              <a:rPr kumimoji="1" lang="en-US" altLang="ja-JP" sz="1275" b="0" i="0" u="none" strike="noStrike" kern="1200" dirty="0">
                <a:solidFill>
                  <a:schemeClr val="tx1"/>
                </a:solidFill>
                <a:effectLst/>
                <a:latin typeface="+mn-lt"/>
                <a:ea typeface="+mn-ea"/>
                <a:cs typeface="+mn-cs"/>
              </a:rPr>
              <a:t>B.</a:t>
            </a:r>
            <a:r>
              <a:rPr kumimoji="1" lang="ja-JP" altLang="en-US" sz="1275" b="0" i="0" u="none" strike="noStrike" kern="1200" dirty="0">
                <a:solidFill>
                  <a:schemeClr val="tx1"/>
                </a:solidFill>
                <a:effectLst/>
                <a:latin typeface="+mn-lt"/>
                <a:ea typeface="+mn-ea"/>
                <a:cs typeface="+mn-cs"/>
              </a:rPr>
              <a:t>経営トップのコミットメントが</a:t>
            </a:r>
            <a:r>
              <a:rPr kumimoji="1" lang="en-US" altLang="ja-JP" sz="1275" b="0" i="0" u="none" strike="noStrike" kern="1200" dirty="0">
                <a:solidFill>
                  <a:schemeClr val="tx1"/>
                </a:solidFill>
                <a:effectLst/>
                <a:latin typeface="+mn-lt"/>
                <a:ea typeface="+mn-ea"/>
                <a:cs typeface="+mn-cs"/>
              </a:rPr>
              <a:t>33</a:t>
            </a:r>
            <a:r>
              <a:rPr kumimoji="1" lang="ja-JP" altLang="en-US" sz="1275" b="0" i="0" u="none" strike="noStrike" kern="1200" dirty="0">
                <a:solidFill>
                  <a:schemeClr val="tx1"/>
                </a:solidFill>
                <a:effectLst/>
                <a:latin typeface="+mn-lt"/>
                <a:ea typeface="+mn-ea"/>
                <a:cs typeface="+mn-cs"/>
              </a:rPr>
              <a:t>％で最も高く、次いで</a:t>
            </a:r>
            <a:r>
              <a:rPr kumimoji="1" lang="en-US" altLang="ja-JP" sz="1275" b="0" i="0" u="none" strike="noStrike" kern="1200" dirty="0">
                <a:solidFill>
                  <a:schemeClr val="tx1"/>
                </a:solidFill>
                <a:effectLst/>
                <a:latin typeface="+mn-lt"/>
                <a:ea typeface="+mn-ea"/>
                <a:cs typeface="+mn-cs"/>
              </a:rPr>
              <a:t>A.</a:t>
            </a:r>
            <a:r>
              <a:rPr kumimoji="1" lang="ja-JP" altLang="en-US" sz="1275" b="0" i="0" u="none" strike="noStrike" kern="1200" dirty="0">
                <a:solidFill>
                  <a:schemeClr val="tx1"/>
                </a:solidFill>
                <a:effectLst/>
                <a:latin typeface="+mn-lt"/>
                <a:ea typeface="+mn-ea"/>
                <a:cs typeface="+mn-cs"/>
              </a:rPr>
              <a:t>社内外でのビジョン共有が</a:t>
            </a:r>
            <a:r>
              <a:rPr kumimoji="1" lang="en-US" altLang="ja-JP" sz="1275" b="0" i="0" u="none" strike="noStrike" kern="1200" dirty="0">
                <a:solidFill>
                  <a:schemeClr val="tx1"/>
                </a:solidFill>
                <a:effectLst/>
                <a:latin typeface="+mn-lt"/>
                <a:ea typeface="+mn-ea"/>
                <a:cs typeface="+mn-cs"/>
              </a:rPr>
              <a:t>27</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D.</a:t>
            </a:r>
            <a:r>
              <a:rPr kumimoji="1" lang="ja-JP" altLang="en-US" sz="1275" b="0" i="0" u="none" strike="noStrike" kern="1200" dirty="0">
                <a:solidFill>
                  <a:schemeClr val="tx1"/>
                </a:solidFill>
                <a:effectLst/>
                <a:latin typeface="+mn-lt"/>
                <a:ea typeface="+mn-ea"/>
                <a:cs typeface="+mn-cs"/>
              </a:rPr>
              <a:t>経営・事業部門・</a:t>
            </a:r>
            <a:r>
              <a:rPr kumimoji="1" lang="en-US" altLang="ja-JP" sz="1275" b="0" i="0" u="none" strike="noStrike" kern="1200" dirty="0">
                <a:solidFill>
                  <a:schemeClr val="tx1"/>
                </a:solidFill>
                <a:effectLst/>
                <a:latin typeface="+mn-lt"/>
                <a:ea typeface="+mn-ea"/>
                <a:cs typeface="+mn-cs"/>
              </a:rPr>
              <a:t>IT</a:t>
            </a:r>
            <a:r>
              <a:rPr kumimoji="1" lang="ja-JP" altLang="en-US" sz="1275" b="0" i="0" u="none" strike="noStrike" kern="1200" dirty="0">
                <a:solidFill>
                  <a:schemeClr val="tx1"/>
                </a:solidFill>
                <a:effectLst/>
                <a:latin typeface="+mn-lt"/>
                <a:ea typeface="+mn-ea"/>
                <a:cs typeface="+mn-cs"/>
              </a:rPr>
              <a:t>部門が相互に協力する体制の構築が</a:t>
            </a:r>
            <a:r>
              <a:rPr kumimoji="1" lang="en-US" altLang="ja-JP" sz="1275" b="0" i="0" u="none" strike="noStrike" kern="1200" dirty="0">
                <a:solidFill>
                  <a:schemeClr val="tx1"/>
                </a:solidFill>
                <a:effectLst/>
                <a:latin typeface="+mn-lt"/>
                <a:ea typeface="+mn-ea"/>
                <a:cs typeface="+mn-cs"/>
              </a:rPr>
              <a:t>25</a:t>
            </a:r>
            <a:r>
              <a:rPr kumimoji="1" lang="ja-JP" altLang="en-US" sz="1275" b="0" i="0" u="none" strike="noStrike" kern="1200" dirty="0">
                <a:solidFill>
                  <a:schemeClr val="tx1"/>
                </a:solidFill>
                <a:effectLst/>
                <a:latin typeface="+mn-lt"/>
                <a:ea typeface="+mn-ea"/>
                <a:cs typeface="+mn-cs"/>
              </a:rPr>
              <a:t>％となっている。一方で、「していない」の回答は</a:t>
            </a:r>
            <a:r>
              <a:rPr kumimoji="1" lang="en-US" altLang="ja-JP" sz="1275" b="0" i="0" u="none" strike="noStrike" kern="1200" dirty="0">
                <a:solidFill>
                  <a:schemeClr val="tx1"/>
                </a:solidFill>
                <a:effectLst/>
                <a:latin typeface="+mn-lt"/>
                <a:ea typeface="+mn-ea"/>
                <a:cs typeface="+mn-cs"/>
              </a:rPr>
              <a:t>J.</a:t>
            </a:r>
            <a:r>
              <a:rPr kumimoji="1" lang="ja-JP" altLang="en-US" sz="1275" b="0" i="0" u="none" strike="noStrike" kern="1200" dirty="0">
                <a:solidFill>
                  <a:schemeClr val="tx1"/>
                </a:solidFill>
                <a:effectLst/>
                <a:latin typeface="+mn-lt"/>
                <a:ea typeface="+mn-ea"/>
                <a:cs typeface="+mn-cs"/>
              </a:rPr>
              <a:t>技術的負債への対応が</a:t>
            </a:r>
            <a:r>
              <a:rPr kumimoji="1" lang="en-US" altLang="ja-JP" sz="1275" b="0" i="0" u="none" strike="noStrike" kern="1200" dirty="0">
                <a:solidFill>
                  <a:schemeClr val="tx1"/>
                </a:solidFill>
                <a:effectLst/>
                <a:latin typeface="+mn-lt"/>
                <a:ea typeface="+mn-ea"/>
                <a:cs typeface="+mn-cs"/>
              </a:rPr>
              <a:t>45</a:t>
            </a:r>
            <a:r>
              <a:rPr kumimoji="1" lang="ja-JP" altLang="en-US" sz="1275" b="0" i="0" u="none" strike="noStrike" kern="1200" dirty="0">
                <a:solidFill>
                  <a:schemeClr val="tx1"/>
                </a:solidFill>
                <a:effectLst/>
                <a:latin typeface="+mn-lt"/>
                <a:ea typeface="+mn-ea"/>
                <a:cs typeface="+mn-cs"/>
              </a:rPr>
              <a:t>％で最も高くなっている。</a:t>
            </a:r>
          </a:p>
          <a:p>
            <a:endParaRPr kumimoji="1" lang="ja-JP" altLang="en-US" sz="1275"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1605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N</a:t>
            </a:r>
            <a:r>
              <a:rPr kumimoji="1" lang="ja-JP" altLang="en-US" dirty="0"/>
              <a:t>は、「位置づけ（</a:t>
            </a:r>
            <a:r>
              <a:rPr kumimoji="1" lang="en-US" altLang="ja-JP" dirty="0"/>
              <a:t>A.B.C.D.E</a:t>
            </a:r>
            <a:r>
              <a:rPr kumimoji="1" lang="ja-JP" altLang="en-US" dirty="0"/>
              <a:t>）」の何れかを選択した企業数で、各項目の％は、</a:t>
            </a:r>
            <a:r>
              <a:rPr kumimoji="1" lang="en-US" altLang="ja-JP" dirty="0"/>
              <a:t>N</a:t>
            </a:r>
            <a:r>
              <a:rPr kumimoji="1" lang="ja-JP" altLang="en-US" dirty="0"/>
              <a:t>を母数とした割合を示している。</a:t>
            </a:r>
          </a:p>
          <a:p>
            <a:r>
              <a:rPr kumimoji="1" lang="ja-JP" altLang="en-US" dirty="0"/>
              <a:t>現在の産業構造の位置づけについて、</a:t>
            </a:r>
            <a:r>
              <a:rPr kumimoji="1" lang="ja-JP" altLang="en-US" sz="1275" b="0" i="0" u="none" strike="noStrike" kern="1200" dirty="0">
                <a:solidFill>
                  <a:schemeClr val="tx1"/>
                </a:solidFill>
                <a:effectLst/>
                <a:latin typeface="+mn-lt"/>
                <a:ea typeface="+mn-ea"/>
                <a:cs typeface="+mn-cs"/>
              </a:rPr>
              <a:t>「サービス提供企業」が</a:t>
            </a:r>
            <a:r>
              <a:rPr kumimoji="1" lang="en-US" altLang="ja-JP" sz="1275" b="0" i="0" u="none" strike="noStrike" kern="1200" dirty="0">
                <a:solidFill>
                  <a:schemeClr val="tx1"/>
                </a:solidFill>
                <a:effectLst/>
                <a:latin typeface="+mn-lt"/>
                <a:ea typeface="+mn-ea"/>
                <a:cs typeface="+mn-cs"/>
              </a:rPr>
              <a:t>46</a:t>
            </a:r>
            <a:r>
              <a:rPr kumimoji="1" lang="ja-JP" altLang="en-US" sz="1275" b="0" i="0" u="none" strike="noStrike" kern="1200" dirty="0">
                <a:solidFill>
                  <a:schemeClr val="tx1"/>
                </a:solidFill>
                <a:effectLst/>
                <a:latin typeface="+mn-lt"/>
                <a:ea typeface="+mn-ea"/>
                <a:cs typeface="+mn-cs"/>
              </a:rPr>
              <a:t>％と最も高く、次いで「サブシステム提供企業」が</a:t>
            </a:r>
            <a:r>
              <a:rPr kumimoji="1" lang="en-US" altLang="ja-JP" sz="1275" b="0" i="0" u="none" strike="noStrike" kern="1200" dirty="0">
                <a:solidFill>
                  <a:schemeClr val="tx1"/>
                </a:solidFill>
                <a:effectLst/>
                <a:latin typeface="+mn-lt"/>
                <a:ea typeface="+mn-ea"/>
                <a:cs typeface="+mn-cs"/>
              </a:rPr>
              <a:t>36</a:t>
            </a:r>
            <a:r>
              <a:rPr kumimoji="1" lang="ja-JP" altLang="en-US" sz="1275" b="0" i="0" u="none" strike="noStrike" kern="1200" dirty="0">
                <a:solidFill>
                  <a:schemeClr val="tx1"/>
                </a:solidFill>
                <a:effectLst/>
                <a:latin typeface="+mn-lt"/>
                <a:ea typeface="+mn-ea"/>
                <a:cs typeface="+mn-cs"/>
              </a:rPr>
              <a:t>％、「メーカー企業」が</a:t>
            </a:r>
            <a:r>
              <a:rPr kumimoji="1" lang="en-US" altLang="ja-JP" sz="1275" b="0" i="0" u="none" strike="noStrike" kern="1200" dirty="0">
                <a:solidFill>
                  <a:schemeClr val="tx1"/>
                </a:solidFill>
                <a:effectLst/>
                <a:latin typeface="+mn-lt"/>
                <a:ea typeface="+mn-ea"/>
                <a:cs typeface="+mn-cs"/>
              </a:rPr>
              <a:t>34</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12346764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実際の取り組みと難易度</a:t>
            </a:r>
            <a:r>
              <a:rPr kumimoji="1" lang="en-US" altLang="ja-JP" dirty="0"/>
              <a:t>【</a:t>
            </a:r>
            <a:r>
              <a:rPr kumimoji="1" lang="ja-JP" altLang="en-US" dirty="0"/>
              <a:t>取り組み</a:t>
            </a:r>
            <a:r>
              <a:rPr kumimoji="1" lang="en-US" altLang="ja-JP" dirty="0"/>
              <a:t>】</a:t>
            </a:r>
            <a:r>
              <a:rPr kumimoji="1" lang="ja-JP" altLang="en-US" dirty="0"/>
              <a:t>について産業構造の位置づけ別に比較したところ、経営トップのコミットメント、社内外でのビジョン共有、経営・事業部門・</a:t>
            </a:r>
            <a:r>
              <a:rPr kumimoji="1" lang="en-US" altLang="ja-JP" dirty="0"/>
              <a:t>IT</a:t>
            </a:r>
            <a:r>
              <a:rPr kumimoji="1" lang="ja-JP" altLang="en-US" dirty="0"/>
              <a:t>部門が相互に協力する体制の構築、失敗から学び、継続的に挑戦する仕組みの構築では、メーカー企業がほかの企業に比べて、「実施中」と回答する割合が高くなっている。</a:t>
            </a:r>
            <a:endParaRPr kumimoji="1" lang="en-US" altLang="ja-JP" dirty="0"/>
          </a:p>
        </p:txBody>
      </p:sp>
    </p:spTree>
    <p:extLst>
      <p:ext uri="{BB962C8B-B14F-4D97-AF65-F5344CB8AC3E}">
        <p14:creationId xmlns:p14="http://schemas.microsoft.com/office/powerpoint/2010/main" val="405701488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実際の取り組みと難易度</a:t>
            </a:r>
            <a:r>
              <a:rPr kumimoji="1" lang="en-US" altLang="ja-JP" dirty="0"/>
              <a:t>【</a:t>
            </a:r>
            <a:r>
              <a:rPr kumimoji="1" lang="ja-JP" altLang="en-US" dirty="0"/>
              <a:t>取り組み</a:t>
            </a:r>
            <a:r>
              <a:rPr kumimoji="1" lang="en-US" altLang="ja-JP" dirty="0"/>
              <a:t>】</a:t>
            </a:r>
            <a:r>
              <a:rPr kumimoji="1" lang="ja-JP" altLang="en-US" dirty="0"/>
              <a:t>について従業員数別に比較したところ、全体的に傾向に差がみられた。</a:t>
            </a:r>
            <a:endParaRPr kumimoji="1" lang="en-US" altLang="ja-JP" dirty="0"/>
          </a:p>
          <a:p>
            <a:r>
              <a:rPr kumimoji="1" lang="ja-JP" altLang="en-US" dirty="0"/>
              <a:t>例えば、「経営トップのコミットメント」や「社内外でのビジョン共有」について、従業員規模が大きくなるほど、「実施中」の割合が高くなる傾向がみられる。</a:t>
            </a:r>
            <a:endParaRPr kumimoji="1" lang="en-US" altLang="ja-JP" dirty="0"/>
          </a:p>
        </p:txBody>
      </p:sp>
    </p:spTree>
    <p:extLst>
      <p:ext uri="{BB962C8B-B14F-4D97-AF65-F5344CB8AC3E}">
        <p14:creationId xmlns:p14="http://schemas.microsoft.com/office/powerpoint/2010/main" val="2164013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社内外でのビジョン共有</a:t>
            </a:r>
            <a:r>
              <a:rPr kumimoji="1" lang="en-US" altLang="ja-JP" dirty="0"/>
              <a:t>】</a:t>
            </a:r>
            <a:r>
              <a:rPr kumimoji="1" lang="ja-JP" altLang="en-US" dirty="0"/>
              <a:t>について事業分野別に比較したところ、全体的に「実施中」の回答が最も高くなっているが、「病院／医療」（同率）では「検討中」、「その他の事業」では「していない」の回答が最も高くなった。</a:t>
            </a:r>
            <a:endParaRPr kumimoji="1" lang="en-US" altLang="ja-JP" dirty="0"/>
          </a:p>
        </p:txBody>
      </p:sp>
    </p:spTree>
    <p:extLst>
      <p:ext uri="{BB962C8B-B14F-4D97-AF65-F5344CB8AC3E}">
        <p14:creationId xmlns:p14="http://schemas.microsoft.com/office/powerpoint/2010/main" val="277555613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経営トップのコミットメント</a:t>
            </a:r>
            <a:r>
              <a:rPr kumimoji="1" lang="en-US" altLang="ja-JP" dirty="0"/>
              <a:t>】</a:t>
            </a:r>
            <a:r>
              <a:rPr kumimoji="1" lang="ja-JP" altLang="en-US" dirty="0"/>
              <a:t>について事業分野別に比較したところ、全体的に「実施中」の回答が最も高くなった。</a:t>
            </a:r>
            <a:endParaRPr kumimoji="1" lang="en-US" altLang="ja-JP" dirty="0"/>
          </a:p>
        </p:txBody>
      </p:sp>
    </p:spTree>
    <p:extLst>
      <p:ext uri="{BB962C8B-B14F-4D97-AF65-F5344CB8AC3E}">
        <p14:creationId xmlns:p14="http://schemas.microsoft.com/office/powerpoint/2010/main" val="203542769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失敗から学び、継続的に挑戦する仕組みの構築</a:t>
            </a:r>
            <a:r>
              <a:rPr kumimoji="1" lang="en-US" altLang="ja-JP" dirty="0"/>
              <a:t>】</a:t>
            </a:r>
            <a:r>
              <a:rPr kumimoji="1" lang="ja-JP" altLang="en-US" dirty="0"/>
              <a:t>について事業分野別に比較したところ、全体的に「実施中」の回答が最も高くなったが、「病院／医療」、「流通・物流」、「その他の事業」では「していない」が最も高くなった。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50086886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経営・事業部門・</a:t>
            </a:r>
            <a:r>
              <a:rPr kumimoji="1" lang="en-US" altLang="ja-JP" dirty="0"/>
              <a:t>IT</a:t>
            </a:r>
            <a:r>
              <a:rPr kumimoji="1" lang="ja-JP" altLang="en-US" dirty="0"/>
              <a:t>部門が相互に協力する体制の構築</a:t>
            </a:r>
            <a:r>
              <a:rPr kumimoji="1" lang="en-US" altLang="ja-JP" dirty="0"/>
              <a:t>】</a:t>
            </a:r>
            <a:r>
              <a:rPr kumimoji="1" lang="ja-JP" altLang="en-US" dirty="0"/>
              <a:t>について事業分野別に比較したところ、全体的に「実施中」、「していない」の回答が最も高くなったが、「オフィス／店舗」では「検討中」が最も高くなった。</a:t>
            </a:r>
            <a:endParaRPr kumimoji="1" lang="en-US" altLang="ja-JP" dirty="0"/>
          </a:p>
        </p:txBody>
      </p:sp>
    </p:spTree>
    <p:extLst>
      <p:ext uri="{BB962C8B-B14F-4D97-AF65-F5344CB8AC3E}">
        <p14:creationId xmlns:p14="http://schemas.microsoft.com/office/powerpoint/2010/main" val="330970231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外部との連携に向けた取り組み</a:t>
            </a:r>
            <a:r>
              <a:rPr kumimoji="1" lang="en-US" altLang="ja-JP" dirty="0"/>
              <a:t>】</a:t>
            </a:r>
            <a:r>
              <a:rPr kumimoji="1" lang="ja-JP" altLang="en-US" dirty="0"/>
              <a:t>について事業分野別に比較したところ、全体的に「検討中」、「していない」の回答が最も高くなっているが、「農林水産」、「建築／土木」では「実施中」が最も高くなった。</a:t>
            </a:r>
            <a:endParaRPr kumimoji="1" lang="en-US" altLang="ja-JP" dirty="0"/>
          </a:p>
        </p:txBody>
      </p:sp>
    </p:spTree>
    <p:extLst>
      <p:ext uri="{BB962C8B-B14F-4D97-AF65-F5344CB8AC3E}">
        <p14:creationId xmlns:p14="http://schemas.microsoft.com/office/powerpoint/2010/main" val="39483096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事業部門における</a:t>
            </a:r>
            <a:r>
              <a:rPr kumimoji="1" lang="en-US" altLang="ja-JP" dirty="0"/>
              <a:t>DX</a:t>
            </a:r>
            <a:r>
              <a:rPr kumimoji="1" lang="ja-JP" altLang="en-US" dirty="0"/>
              <a:t>を担う人材の育成・確保</a:t>
            </a:r>
            <a:r>
              <a:rPr kumimoji="1" lang="en-US" altLang="ja-JP" dirty="0"/>
              <a:t>】</a:t>
            </a:r>
            <a:r>
              <a:rPr kumimoji="1" lang="ja-JP" altLang="en-US" dirty="0"/>
              <a:t>について事業分野別に比較したところ、全体的に「検討中」、「していない」の回答が最も高くなった。</a:t>
            </a:r>
            <a:endParaRPr kumimoji="1" lang="en-US" altLang="ja-JP" dirty="0"/>
          </a:p>
        </p:txBody>
      </p:sp>
    </p:spTree>
    <p:extLst>
      <p:ext uri="{BB962C8B-B14F-4D97-AF65-F5344CB8AC3E}">
        <p14:creationId xmlns:p14="http://schemas.microsoft.com/office/powerpoint/2010/main" val="427173896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デジタル技術やデータ活用に精通した人材の育成・確保</a:t>
            </a:r>
            <a:r>
              <a:rPr kumimoji="1" lang="en-US" altLang="ja-JP" dirty="0"/>
              <a:t>】</a:t>
            </a:r>
            <a:r>
              <a:rPr kumimoji="1" lang="ja-JP" altLang="en-US" dirty="0"/>
              <a:t>について事業分野別に比較したところ、全体的に「検討中」、「していない」の回答が最も高くなっているが、「健康／介護／スポーツ」、「農林水産」では「実施中」が最も高くなった。</a:t>
            </a:r>
            <a:endParaRPr kumimoji="1" lang="en-US" altLang="ja-JP" dirty="0"/>
          </a:p>
        </p:txBody>
      </p:sp>
    </p:spTree>
    <p:extLst>
      <p:ext uri="{BB962C8B-B14F-4D97-AF65-F5344CB8AC3E}">
        <p14:creationId xmlns:p14="http://schemas.microsoft.com/office/powerpoint/2010/main" val="183523051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「業務に精通した人材」と「技術に精通した人材」を融合する仕組み</a:t>
            </a:r>
            <a:r>
              <a:rPr kumimoji="1" lang="en-US" altLang="ja-JP" dirty="0"/>
              <a:t>】</a:t>
            </a:r>
            <a:r>
              <a:rPr kumimoji="1" lang="ja-JP" altLang="en-US" dirty="0"/>
              <a:t>について事業分野別に比較したところ、全体的に「していない」の回答が最も高くなった。</a:t>
            </a:r>
            <a:endParaRPr kumimoji="1" lang="en-US" altLang="ja-JP" dirty="0"/>
          </a:p>
        </p:txBody>
      </p:sp>
    </p:spTree>
    <p:extLst>
      <p:ext uri="{BB962C8B-B14F-4D97-AF65-F5344CB8AC3E}">
        <p14:creationId xmlns:p14="http://schemas.microsoft.com/office/powerpoint/2010/main" val="1196853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産業構造の位置づけ</a:t>
            </a:r>
            <a:r>
              <a:rPr kumimoji="1" lang="en-US" altLang="ja-JP" dirty="0"/>
              <a:t>【</a:t>
            </a:r>
            <a:r>
              <a:rPr kumimoji="1" lang="ja-JP" altLang="en-US" dirty="0"/>
              <a:t>現在・すべて</a:t>
            </a:r>
            <a:r>
              <a:rPr kumimoji="1" lang="en-US" altLang="ja-JP" dirty="0"/>
              <a:t>】</a:t>
            </a:r>
            <a:r>
              <a:rPr kumimoji="1" lang="ja-JP" altLang="en-US" dirty="0"/>
              <a:t>について従業員数別に比較したところ、ユーザー企業では</a:t>
            </a:r>
            <a:r>
              <a:rPr kumimoji="1" lang="en-US" altLang="ja-JP" dirty="0"/>
              <a:t>101</a:t>
            </a:r>
            <a:r>
              <a:rPr kumimoji="1" lang="ja-JP" altLang="en-US" dirty="0"/>
              <a:t>人以上が最も高く</a:t>
            </a:r>
            <a:r>
              <a:rPr kumimoji="1" lang="en-US" altLang="ja-JP" dirty="0"/>
              <a:t>5</a:t>
            </a:r>
            <a:r>
              <a:rPr kumimoji="1" lang="ja-JP" altLang="en-US" dirty="0"/>
              <a:t>割を超えている。</a:t>
            </a:r>
            <a:endParaRPr kumimoji="1" lang="en-US" altLang="ja-JP" dirty="0"/>
          </a:p>
          <a:p>
            <a:r>
              <a:rPr kumimoji="1" lang="ja-JP" altLang="en-US" dirty="0"/>
              <a:t>メーカー企業では</a:t>
            </a:r>
            <a:r>
              <a:rPr kumimoji="1" lang="en-US" altLang="ja-JP" dirty="0"/>
              <a:t>20</a:t>
            </a:r>
            <a:r>
              <a:rPr kumimoji="1" lang="ja-JP" altLang="en-US" dirty="0"/>
              <a:t>人以下と</a:t>
            </a:r>
            <a:r>
              <a:rPr kumimoji="1" lang="en-US" altLang="ja-JP" dirty="0"/>
              <a:t>101</a:t>
            </a:r>
            <a:r>
              <a:rPr kumimoji="1" lang="ja-JP" altLang="en-US" dirty="0"/>
              <a:t>人以上がいずれも</a:t>
            </a:r>
            <a:r>
              <a:rPr kumimoji="1" lang="en-US" altLang="ja-JP" dirty="0"/>
              <a:t>35</a:t>
            </a:r>
            <a:r>
              <a:rPr kumimoji="1" lang="ja-JP" altLang="en-US" dirty="0"/>
              <a:t>％、サブシステム提供企業では</a:t>
            </a:r>
            <a:r>
              <a:rPr kumimoji="1" lang="en-US" altLang="ja-JP" dirty="0"/>
              <a:t>20</a:t>
            </a:r>
            <a:r>
              <a:rPr kumimoji="1" lang="ja-JP" altLang="en-US" dirty="0"/>
              <a:t>人以下が</a:t>
            </a:r>
            <a:r>
              <a:rPr kumimoji="1" lang="en-US" altLang="ja-JP" dirty="0"/>
              <a:t>38</a:t>
            </a:r>
            <a:r>
              <a:rPr kumimoji="1" lang="ja-JP" altLang="en-US" dirty="0"/>
              <a:t>％、サービス提供企業では</a:t>
            </a:r>
            <a:r>
              <a:rPr kumimoji="1" lang="en-US" altLang="ja-JP" dirty="0"/>
              <a:t>20</a:t>
            </a:r>
            <a:r>
              <a:rPr kumimoji="1" lang="ja-JP" altLang="en-US" dirty="0"/>
              <a:t>人以下が</a:t>
            </a:r>
            <a:r>
              <a:rPr kumimoji="1" lang="en-US" altLang="ja-JP" dirty="0"/>
              <a:t>48</a:t>
            </a:r>
            <a:r>
              <a:rPr kumimoji="1" lang="ja-JP" altLang="en-US" dirty="0"/>
              <a:t>％で最も高くなっている。</a:t>
            </a:r>
            <a:endParaRPr kumimoji="1" lang="en-US" altLang="ja-JP" dirty="0"/>
          </a:p>
        </p:txBody>
      </p:sp>
    </p:spTree>
    <p:extLst>
      <p:ext uri="{BB962C8B-B14F-4D97-AF65-F5344CB8AC3E}">
        <p14:creationId xmlns:p14="http://schemas.microsoft.com/office/powerpoint/2010/main" val="161879998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【DX</a:t>
            </a:r>
            <a:r>
              <a:rPr kumimoji="1" lang="ja-JP" altLang="en-US" dirty="0"/>
              <a:t>の取り組みの事業（現場レベル）までの落とし込み</a:t>
            </a:r>
            <a:r>
              <a:rPr kumimoji="1" lang="en-US" altLang="ja-JP" dirty="0"/>
              <a:t>】</a:t>
            </a:r>
            <a:r>
              <a:rPr kumimoji="1" lang="ja-JP" altLang="en-US" dirty="0"/>
              <a:t>について事業分野別に比較したところ、全体的に「していない」の回答が最も高くなっているが、「農林水産」では「実施中」、「建築／土木」、「防犯／防災」では「検討中」が最も高くなった。</a:t>
            </a:r>
            <a:endParaRPr kumimoji="1" lang="en-US" altLang="ja-JP" dirty="0"/>
          </a:p>
        </p:txBody>
      </p:sp>
    </p:spTree>
    <p:extLst>
      <p:ext uri="{BB962C8B-B14F-4D97-AF65-F5344CB8AC3E}">
        <p14:creationId xmlns:p14="http://schemas.microsoft.com/office/powerpoint/2010/main" val="332183839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技術的負債への対応</a:t>
            </a:r>
            <a:r>
              <a:rPr kumimoji="1" lang="en-US" altLang="ja-JP" dirty="0"/>
              <a:t>】</a:t>
            </a:r>
            <a:r>
              <a:rPr kumimoji="1" lang="ja-JP" altLang="en-US" dirty="0"/>
              <a:t>について事業分野別に比較したところ、全体的に「していない」の回答が最も高くなっているが、「住宅／生活」では「検討中」が最も高くなった。</a:t>
            </a:r>
            <a:endParaRPr kumimoji="1" lang="en-US" altLang="ja-JP" dirty="0"/>
          </a:p>
        </p:txBody>
      </p:sp>
    </p:spTree>
    <p:extLst>
      <p:ext uri="{BB962C8B-B14F-4D97-AF65-F5344CB8AC3E}">
        <p14:creationId xmlns:p14="http://schemas.microsoft.com/office/powerpoint/2010/main" val="213624890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既存技術への依存からの脱却</a:t>
            </a:r>
            <a:r>
              <a:rPr kumimoji="1" lang="en-US" altLang="ja-JP" dirty="0"/>
              <a:t>】</a:t>
            </a:r>
            <a:r>
              <a:rPr kumimoji="1" lang="ja-JP" altLang="en-US" dirty="0"/>
              <a:t>について事業分野別に比較したところ、全体的に「していない」の回答が最も高くなっているが、「住宅／生活」、「農林水産」（同率）、「オフィス／店舗」、「防犯／防災」では「検討中」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49263337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について事業分野別に比較したところ、全体的に「わからない」の回答が最も高くなった。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384521395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実際の取り組みと難易度</a:t>
            </a:r>
            <a:r>
              <a:rPr kumimoji="1" lang="en-US" altLang="ja-JP" dirty="0"/>
              <a:t>【</a:t>
            </a:r>
            <a:r>
              <a:rPr kumimoji="1" lang="ja-JP" altLang="en-US" dirty="0"/>
              <a:t>取り組み</a:t>
            </a:r>
            <a:r>
              <a:rPr kumimoji="1" lang="en-US" altLang="ja-JP" dirty="0"/>
              <a:t>】</a:t>
            </a:r>
            <a:r>
              <a:rPr kumimoji="1" lang="ja-JP" altLang="en-US" dirty="0"/>
              <a:t>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266140321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実際の取り組みと難易度</a:t>
            </a:r>
            <a:r>
              <a:rPr kumimoji="1" lang="en-US" altLang="ja-JP" dirty="0"/>
              <a:t>【</a:t>
            </a:r>
            <a:r>
              <a:rPr kumimoji="1" lang="ja-JP" altLang="en-US" dirty="0"/>
              <a:t>難易度</a:t>
            </a:r>
            <a:r>
              <a:rPr kumimoji="1" lang="en-US" altLang="ja-JP" dirty="0"/>
              <a:t>】</a:t>
            </a:r>
            <a:r>
              <a:rPr kumimoji="1" lang="ja-JP" altLang="en-US" sz="1275" b="0" i="0" u="none" strike="noStrike" kern="1200" dirty="0">
                <a:solidFill>
                  <a:schemeClr val="tx1"/>
                </a:solidFill>
                <a:effectLst/>
                <a:latin typeface="+mn-lt"/>
                <a:ea typeface="+mn-ea"/>
                <a:cs typeface="+mn-cs"/>
              </a:rPr>
              <a:t>について、「容易である」の回答は、</a:t>
            </a:r>
            <a:r>
              <a:rPr kumimoji="1" lang="en-US" altLang="ja-JP" sz="1275" b="0" i="0" u="none" strike="noStrike" kern="1200" dirty="0">
                <a:solidFill>
                  <a:schemeClr val="tx1"/>
                </a:solidFill>
                <a:effectLst/>
                <a:latin typeface="+mn-lt"/>
                <a:ea typeface="+mn-ea"/>
                <a:cs typeface="+mn-cs"/>
              </a:rPr>
              <a:t>B.</a:t>
            </a:r>
            <a:r>
              <a:rPr kumimoji="1" lang="ja-JP" altLang="en-US" sz="1275" b="0" i="0" u="none" strike="noStrike" kern="1200" dirty="0">
                <a:solidFill>
                  <a:schemeClr val="tx1"/>
                </a:solidFill>
                <a:effectLst/>
                <a:latin typeface="+mn-lt"/>
                <a:ea typeface="+mn-ea"/>
                <a:cs typeface="+mn-cs"/>
              </a:rPr>
              <a:t>経営トップのコミットメントが</a:t>
            </a:r>
            <a:r>
              <a:rPr kumimoji="1" lang="en-US" altLang="ja-JP" sz="1275" b="0" i="0" u="none" strike="noStrike" kern="1200" dirty="0">
                <a:solidFill>
                  <a:schemeClr val="tx1"/>
                </a:solidFill>
                <a:effectLst/>
                <a:latin typeface="+mn-lt"/>
                <a:ea typeface="+mn-ea"/>
                <a:cs typeface="+mn-cs"/>
              </a:rPr>
              <a:t>17</a:t>
            </a:r>
            <a:r>
              <a:rPr kumimoji="1" lang="ja-JP" altLang="en-US" sz="1275" b="0" i="0" u="none" strike="noStrike" kern="1200" dirty="0">
                <a:solidFill>
                  <a:schemeClr val="tx1"/>
                </a:solidFill>
                <a:effectLst/>
                <a:latin typeface="+mn-lt"/>
                <a:ea typeface="+mn-ea"/>
                <a:cs typeface="+mn-cs"/>
              </a:rPr>
              <a:t>％で最も高く、次いで</a:t>
            </a:r>
            <a:r>
              <a:rPr kumimoji="1" lang="en-US" altLang="ja-JP" sz="1275" b="0" i="0" u="none" strike="noStrike" kern="1200" dirty="0">
                <a:solidFill>
                  <a:schemeClr val="tx1"/>
                </a:solidFill>
                <a:effectLst/>
                <a:latin typeface="+mn-lt"/>
                <a:ea typeface="+mn-ea"/>
                <a:cs typeface="+mn-cs"/>
              </a:rPr>
              <a:t>A.</a:t>
            </a:r>
            <a:r>
              <a:rPr kumimoji="1" lang="ja-JP" altLang="en-US" sz="1275" b="0" i="0" u="none" strike="noStrike" kern="1200" dirty="0">
                <a:solidFill>
                  <a:schemeClr val="tx1"/>
                </a:solidFill>
                <a:effectLst/>
                <a:latin typeface="+mn-lt"/>
                <a:ea typeface="+mn-ea"/>
                <a:cs typeface="+mn-cs"/>
              </a:rPr>
              <a:t>社内外でのビジョン共有が</a:t>
            </a:r>
            <a:r>
              <a:rPr kumimoji="1" lang="en-US" altLang="ja-JP" sz="1275" b="0" i="0" u="none" strike="noStrike" kern="1200" dirty="0">
                <a:solidFill>
                  <a:schemeClr val="tx1"/>
                </a:solidFill>
                <a:effectLst/>
                <a:latin typeface="+mn-lt"/>
                <a:ea typeface="+mn-ea"/>
                <a:cs typeface="+mn-cs"/>
              </a:rPr>
              <a:t>9</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D.</a:t>
            </a:r>
            <a:r>
              <a:rPr kumimoji="1" lang="ja-JP" altLang="en-US" sz="1275" b="0" i="0" u="none" strike="noStrike" kern="1200" dirty="0">
                <a:solidFill>
                  <a:schemeClr val="tx1"/>
                </a:solidFill>
                <a:effectLst/>
                <a:latin typeface="+mn-lt"/>
                <a:ea typeface="+mn-ea"/>
                <a:cs typeface="+mn-cs"/>
              </a:rPr>
              <a:t>経営・事業部門・</a:t>
            </a:r>
            <a:r>
              <a:rPr kumimoji="1" lang="en-US" altLang="ja-JP" sz="1275" b="0" i="0" u="none" strike="noStrike" kern="1200" dirty="0">
                <a:solidFill>
                  <a:schemeClr val="tx1"/>
                </a:solidFill>
                <a:effectLst/>
                <a:latin typeface="+mn-lt"/>
                <a:ea typeface="+mn-ea"/>
                <a:cs typeface="+mn-cs"/>
              </a:rPr>
              <a:t>IT</a:t>
            </a:r>
            <a:r>
              <a:rPr kumimoji="1" lang="ja-JP" altLang="en-US" sz="1275" b="0" i="0" u="none" strike="noStrike" kern="1200" dirty="0">
                <a:solidFill>
                  <a:schemeClr val="tx1"/>
                </a:solidFill>
                <a:effectLst/>
                <a:latin typeface="+mn-lt"/>
                <a:ea typeface="+mn-ea"/>
                <a:cs typeface="+mn-cs"/>
              </a:rPr>
              <a:t>部門が相互に協力する体制の構築が</a:t>
            </a:r>
            <a:r>
              <a:rPr kumimoji="1" lang="en-US" altLang="ja-JP" sz="1275" b="0" i="0" u="none" strike="noStrike" kern="1200" dirty="0">
                <a:solidFill>
                  <a:schemeClr val="tx1"/>
                </a:solidFill>
                <a:effectLst/>
                <a:latin typeface="+mn-lt"/>
                <a:ea typeface="+mn-ea"/>
                <a:cs typeface="+mn-cs"/>
              </a:rPr>
              <a:t>8</a:t>
            </a:r>
            <a:r>
              <a:rPr kumimoji="1" lang="ja-JP" altLang="en-US" sz="1275" b="0" i="0" u="none" strike="noStrike" kern="1200" dirty="0">
                <a:solidFill>
                  <a:schemeClr val="tx1"/>
                </a:solidFill>
                <a:effectLst/>
                <a:latin typeface="+mn-lt"/>
                <a:ea typeface="+mn-ea"/>
                <a:cs typeface="+mn-cs"/>
              </a:rPr>
              <a:t>％となっている。一方で、「困難である」の回答は、</a:t>
            </a:r>
            <a:r>
              <a:rPr kumimoji="1" lang="en-US" altLang="ja-JP" sz="1275" b="0" i="0" u="none" strike="noStrike" kern="1200" dirty="0">
                <a:solidFill>
                  <a:schemeClr val="tx1"/>
                </a:solidFill>
                <a:effectLst/>
                <a:latin typeface="+mn-lt"/>
                <a:ea typeface="+mn-ea"/>
                <a:cs typeface="+mn-cs"/>
              </a:rPr>
              <a:t>F.</a:t>
            </a:r>
            <a:r>
              <a:rPr kumimoji="1" lang="ja-JP" altLang="en-US" sz="1275" b="0" i="0" u="none" strike="noStrike" kern="1200" dirty="0">
                <a:solidFill>
                  <a:schemeClr val="tx1"/>
                </a:solidFill>
                <a:effectLst/>
                <a:latin typeface="+mn-lt"/>
                <a:ea typeface="+mn-ea"/>
                <a:cs typeface="+mn-cs"/>
              </a:rPr>
              <a:t>事業部門における</a:t>
            </a:r>
            <a:r>
              <a:rPr kumimoji="1" lang="en-US" altLang="ja-JP" sz="1275" b="0" i="0" u="none" strike="noStrike" kern="1200" dirty="0">
                <a:solidFill>
                  <a:schemeClr val="tx1"/>
                </a:solidFill>
                <a:effectLst/>
                <a:latin typeface="+mn-lt"/>
                <a:ea typeface="+mn-ea"/>
                <a:cs typeface="+mn-cs"/>
              </a:rPr>
              <a:t>DX</a:t>
            </a:r>
            <a:r>
              <a:rPr kumimoji="1" lang="ja-JP" altLang="en-US" sz="1275" b="0" i="0" u="none" strike="noStrike" kern="1200" dirty="0">
                <a:solidFill>
                  <a:schemeClr val="tx1"/>
                </a:solidFill>
                <a:effectLst/>
                <a:latin typeface="+mn-lt"/>
                <a:ea typeface="+mn-ea"/>
                <a:cs typeface="+mn-cs"/>
              </a:rPr>
              <a:t>を担う人材の育成・確保および</a:t>
            </a:r>
            <a:r>
              <a:rPr kumimoji="1" lang="en-US" altLang="ja-JP" sz="1275" b="0" i="0" u="none" strike="noStrike" kern="1200" dirty="0">
                <a:solidFill>
                  <a:schemeClr val="tx1"/>
                </a:solidFill>
                <a:effectLst/>
                <a:latin typeface="+mn-lt"/>
                <a:ea typeface="+mn-ea"/>
                <a:cs typeface="+mn-cs"/>
              </a:rPr>
              <a:t>G.</a:t>
            </a:r>
            <a:r>
              <a:rPr kumimoji="1" lang="ja-JP" altLang="en-US" sz="1275" b="0" i="0" u="none" strike="noStrike" kern="1200" dirty="0">
                <a:solidFill>
                  <a:schemeClr val="tx1"/>
                </a:solidFill>
                <a:effectLst/>
                <a:latin typeface="+mn-lt"/>
                <a:ea typeface="+mn-ea"/>
                <a:cs typeface="+mn-cs"/>
              </a:rPr>
              <a:t>デジタル技術やデータ活用に精通した人材の育成・確保が</a:t>
            </a:r>
            <a:r>
              <a:rPr kumimoji="1" lang="en-US" altLang="ja-JP" sz="1275" b="0" i="0" u="none" strike="noStrike" kern="1200" dirty="0">
                <a:solidFill>
                  <a:schemeClr val="tx1"/>
                </a:solidFill>
                <a:effectLst/>
                <a:latin typeface="+mn-lt"/>
                <a:ea typeface="+mn-ea"/>
                <a:cs typeface="+mn-cs"/>
              </a:rPr>
              <a:t>30</a:t>
            </a:r>
            <a:r>
              <a:rPr kumimoji="1" lang="ja-JP" altLang="en-US" sz="1275" b="0" i="0" u="none" strike="noStrike" kern="1200" dirty="0">
                <a:solidFill>
                  <a:schemeClr val="tx1"/>
                </a:solidFill>
                <a:effectLst/>
                <a:latin typeface="+mn-lt"/>
                <a:ea typeface="+mn-ea"/>
                <a:cs typeface="+mn-cs"/>
              </a:rPr>
              <a:t>％で最も高くなっている。</a:t>
            </a:r>
          </a:p>
          <a:p>
            <a:endParaRPr kumimoji="1" lang="ja-JP" altLang="en-US" sz="1275"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802918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実際の取り組みと難易度</a:t>
            </a:r>
            <a:r>
              <a:rPr kumimoji="1" lang="en-US" altLang="ja-JP" dirty="0"/>
              <a:t>【</a:t>
            </a:r>
            <a:r>
              <a:rPr kumimoji="1" lang="ja-JP" altLang="en-US" dirty="0"/>
              <a:t>難易度</a:t>
            </a:r>
            <a:r>
              <a:rPr kumimoji="1" lang="en-US" altLang="ja-JP" dirty="0"/>
              <a:t>】</a:t>
            </a:r>
            <a:r>
              <a:rPr kumimoji="1" lang="ja-JP" altLang="en-US" dirty="0"/>
              <a:t>について産業構造の位置づけ別に比較したところ、全体的にユーザー企業は</a:t>
            </a:r>
            <a:r>
              <a:rPr kumimoji="1" lang="en-US" altLang="ja-JP" dirty="0"/>
              <a:t>『</a:t>
            </a:r>
            <a:r>
              <a:rPr kumimoji="1" lang="ja-JP" altLang="en-US" dirty="0"/>
              <a:t>容易である</a:t>
            </a:r>
            <a:r>
              <a:rPr kumimoji="1" lang="en-US" altLang="ja-JP" dirty="0"/>
              <a:t>』</a:t>
            </a:r>
            <a:r>
              <a:rPr kumimoji="1" lang="ja-JP" altLang="en-US" dirty="0"/>
              <a:t>（「容易である」＋「比較的容易である」）と回答する割合が低く、メーカー企業は高くなっている傾向がみられる。</a:t>
            </a:r>
            <a:endParaRPr kumimoji="1" lang="en-US" altLang="ja-JP" dirty="0"/>
          </a:p>
        </p:txBody>
      </p:sp>
    </p:spTree>
    <p:extLst>
      <p:ext uri="{BB962C8B-B14F-4D97-AF65-F5344CB8AC3E}">
        <p14:creationId xmlns:p14="http://schemas.microsoft.com/office/powerpoint/2010/main" val="88837269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実際の取り組みと難易度</a:t>
            </a:r>
            <a:r>
              <a:rPr kumimoji="1" lang="en-US" altLang="ja-JP" dirty="0"/>
              <a:t>【</a:t>
            </a:r>
            <a:r>
              <a:rPr kumimoji="1" lang="ja-JP" altLang="en-US" dirty="0"/>
              <a:t>難易度</a:t>
            </a:r>
            <a:r>
              <a:rPr kumimoji="1" lang="en-US" altLang="ja-JP" dirty="0"/>
              <a:t>】</a:t>
            </a:r>
            <a:r>
              <a:rPr kumimoji="1" lang="ja-JP" altLang="en-US" dirty="0"/>
              <a:t>について従業員数別に比較したところ、全体的に傾向の差はみられなかった、</a:t>
            </a:r>
            <a:endParaRPr kumimoji="1" lang="en-US" altLang="ja-JP" dirty="0"/>
          </a:p>
          <a:p>
            <a:endParaRPr kumimoji="1" lang="en-US" altLang="ja-JP" dirty="0"/>
          </a:p>
        </p:txBody>
      </p:sp>
    </p:spTree>
    <p:extLst>
      <p:ext uri="{BB962C8B-B14F-4D97-AF65-F5344CB8AC3E}">
        <p14:creationId xmlns:p14="http://schemas.microsoft.com/office/powerpoint/2010/main" val="14436110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社内外でのビジョン共有</a:t>
            </a:r>
            <a:r>
              <a:rPr kumimoji="1" lang="en-US" altLang="ja-JP" dirty="0"/>
              <a:t>】</a:t>
            </a:r>
            <a:r>
              <a:rPr kumimoji="1" lang="ja-JP" altLang="en-US" dirty="0"/>
              <a:t>について事業分野別に比較したところ、全体的に「比較的容易である」の回答が最も高くなっているが、「建築／土木」では「比較的容易である」と「比較的困難である」が同率となり、「農林水産」、「オフィス／店舗」では「比較的困難である」が最も高くなった。</a:t>
            </a:r>
            <a:endParaRPr kumimoji="1" lang="en-US" altLang="ja-JP" dirty="0"/>
          </a:p>
        </p:txBody>
      </p:sp>
    </p:spTree>
    <p:extLst>
      <p:ext uri="{BB962C8B-B14F-4D97-AF65-F5344CB8AC3E}">
        <p14:creationId xmlns:p14="http://schemas.microsoft.com/office/powerpoint/2010/main" val="371331633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経営トップのコミットメント</a:t>
            </a:r>
            <a:r>
              <a:rPr kumimoji="1" lang="en-US" altLang="ja-JP" dirty="0"/>
              <a:t>】</a:t>
            </a:r>
            <a:r>
              <a:rPr kumimoji="1" lang="ja-JP" altLang="en-US" dirty="0"/>
              <a:t>について事業分野別に比較したところ、全体的に「比較的容易である」の回答が最も高くなっているが、「移動／交通」では「比較的困難である」も同率で最も高くなった。</a:t>
            </a:r>
            <a:endParaRPr kumimoji="1" lang="en-US" altLang="ja-JP" dirty="0"/>
          </a:p>
        </p:txBody>
      </p:sp>
    </p:spTree>
    <p:extLst>
      <p:ext uri="{BB962C8B-B14F-4D97-AF65-F5344CB8AC3E}">
        <p14:creationId xmlns:p14="http://schemas.microsoft.com/office/powerpoint/2010/main" val="1815653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N</a:t>
            </a:r>
            <a:r>
              <a:rPr kumimoji="1" lang="ja-JP" altLang="en-US" dirty="0"/>
              <a:t>は、「主要な位置づけ」の数で、</a:t>
            </a:r>
            <a:r>
              <a:rPr kumimoji="1" lang="en-US" altLang="ja-JP" dirty="0"/>
              <a:t>N</a:t>
            </a:r>
            <a:r>
              <a:rPr kumimoji="1" lang="ja-JP" altLang="en-US" dirty="0"/>
              <a:t>を母数とした％を示している。</a:t>
            </a:r>
            <a:endParaRPr kumimoji="1" lang="en-US" altLang="ja-JP" dirty="0"/>
          </a:p>
          <a:p>
            <a:r>
              <a:rPr kumimoji="1" lang="ja-JP" altLang="en-US" dirty="0"/>
              <a:t>現在の主要な産業構造の位置づけについて、</a:t>
            </a:r>
            <a:r>
              <a:rPr kumimoji="1" lang="ja-JP" altLang="en-US" sz="1275" b="0" i="0" u="none" strike="noStrike" kern="1200" dirty="0">
                <a:solidFill>
                  <a:schemeClr val="tx1"/>
                </a:solidFill>
                <a:effectLst/>
                <a:latin typeface="+mn-lt"/>
                <a:ea typeface="+mn-ea"/>
                <a:cs typeface="+mn-cs"/>
              </a:rPr>
              <a:t>「サービス提供企業」が</a:t>
            </a:r>
            <a:r>
              <a:rPr kumimoji="1" lang="en-US" altLang="ja-JP" sz="1275" b="0" i="0" u="none" strike="noStrike" kern="1200" dirty="0">
                <a:solidFill>
                  <a:schemeClr val="tx1"/>
                </a:solidFill>
                <a:effectLst/>
                <a:latin typeface="+mn-lt"/>
                <a:ea typeface="+mn-ea"/>
                <a:cs typeface="+mn-cs"/>
              </a:rPr>
              <a:t>33</a:t>
            </a:r>
            <a:r>
              <a:rPr kumimoji="1" lang="ja-JP" altLang="en-US" sz="1275" b="0" i="0" u="none" strike="noStrike" kern="1200" dirty="0">
                <a:solidFill>
                  <a:schemeClr val="tx1"/>
                </a:solidFill>
                <a:effectLst/>
                <a:latin typeface="+mn-lt"/>
                <a:ea typeface="+mn-ea"/>
                <a:cs typeface="+mn-cs"/>
              </a:rPr>
              <a:t>％と最も高く、次いで「ユーザー企業」が</a:t>
            </a:r>
            <a:r>
              <a:rPr kumimoji="1" lang="en-US" altLang="ja-JP" sz="1275" b="0" i="0" u="none" strike="noStrike" kern="1200" dirty="0">
                <a:solidFill>
                  <a:schemeClr val="tx1"/>
                </a:solidFill>
                <a:effectLst/>
                <a:latin typeface="+mn-lt"/>
                <a:ea typeface="+mn-ea"/>
                <a:cs typeface="+mn-cs"/>
              </a:rPr>
              <a:t>24</a:t>
            </a:r>
            <a:r>
              <a:rPr kumimoji="1" lang="ja-JP" altLang="en-US" sz="1275" b="0" i="0" u="none" strike="noStrike" kern="1200" dirty="0">
                <a:solidFill>
                  <a:schemeClr val="tx1"/>
                </a:solidFill>
                <a:effectLst/>
                <a:latin typeface="+mn-lt"/>
                <a:ea typeface="+mn-ea"/>
                <a:cs typeface="+mn-cs"/>
              </a:rPr>
              <a:t>％、「メーカー企業」、「サブシステム提供企業」が</a:t>
            </a:r>
            <a:r>
              <a:rPr kumimoji="1" lang="en-US" altLang="ja-JP" sz="1275" b="0" i="0" u="none" strike="noStrike" kern="1200" dirty="0">
                <a:solidFill>
                  <a:schemeClr val="tx1"/>
                </a:solidFill>
                <a:effectLst/>
                <a:latin typeface="+mn-lt"/>
                <a:ea typeface="+mn-ea"/>
                <a:cs typeface="+mn-cs"/>
              </a:rPr>
              <a:t>18</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417621313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失敗から学び、継続的に挑戦する仕組みの構築</a:t>
            </a:r>
            <a:r>
              <a:rPr kumimoji="1" lang="en-US" altLang="ja-JP" dirty="0"/>
              <a:t>】</a:t>
            </a:r>
            <a:r>
              <a:rPr kumimoji="1" lang="ja-JP" altLang="en-US" dirty="0"/>
              <a:t>について事業分野別に比較したところ、全体的に「比較的容易である」の回答が最も高くなっているが、「工場／プラント」、「オフィス／店舗」では「比較的困難である」が最も高くなった。</a:t>
            </a:r>
            <a:endParaRPr kumimoji="1" lang="en-US" altLang="ja-JP" dirty="0"/>
          </a:p>
        </p:txBody>
      </p:sp>
    </p:spTree>
    <p:extLst>
      <p:ext uri="{BB962C8B-B14F-4D97-AF65-F5344CB8AC3E}">
        <p14:creationId xmlns:p14="http://schemas.microsoft.com/office/powerpoint/2010/main" val="15059542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経営・事業部門・</a:t>
            </a:r>
            <a:r>
              <a:rPr kumimoji="1" lang="en-US" altLang="ja-JP" dirty="0"/>
              <a:t>IT</a:t>
            </a:r>
            <a:r>
              <a:rPr kumimoji="1" lang="ja-JP" altLang="en-US" dirty="0"/>
              <a:t>部門が相互に協力する体制の構築</a:t>
            </a:r>
            <a:r>
              <a:rPr kumimoji="1" lang="en-US" altLang="ja-JP" dirty="0"/>
              <a:t>】</a:t>
            </a:r>
            <a:r>
              <a:rPr kumimoji="1" lang="ja-JP" altLang="en-US" dirty="0"/>
              <a:t>について事業分野別に比較したところ、全体的に「比較的容易である」の回答が最も高くなっているが、「病院／医療」、「健康／介護／スポーツ」、「オフィス／店舗」では「比較的困難である」が最も高くなった。</a:t>
            </a:r>
            <a:endParaRPr kumimoji="1" lang="en-US" altLang="ja-JP" dirty="0"/>
          </a:p>
        </p:txBody>
      </p:sp>
    </p:spTree>
    <p:extLst>
      <p:ext uri="{BB962C8B-B14F-4D97-AF65-F5344CB8AC3E}">
        <p14:creationId xmlns:p14="http://schemas.microsoft.com/office/powerpoint/2010/main" val="119751716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外部との連携に向けた取り組み</a:t>
            </a:r>
            <a:r>
              <a:rPr kumimoji="1" lang="en-US" altLang="ja-JP" dirty="0"/>
              <a:t>】</a:t>
            </a:r>
            <a:r>
              <a:rPr kumimoji="1" lang="ja-JP" altLang="en-US" dirty="0"/>
              <a:t>について事業分野別に比較したところ、全体的に「比較的困難である」の回答が最も高くなっているが、「農林水産」、「流通／物流」、「防犯／防災」（同率）では「比較的容易である」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197335974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事業部門における</a:t>
            </a:r>
            <a:r>
              <a:rPr kumimoji="1" lang="en-US" altLang="ja-JP" dirty="0"/>
              <a:t>DX</a:t>
            </a:r>
            <a:r>
              <a:rPr kumimoji="1" lang="ja-JP" altLang="en-US" dirty="0"/>
              <a:t>を担う人材の育成・確保</a:t>
            </a:r>
            <a:r>
              <a:rPr kumimoji="1" lang="en-US" altLang="ja-JP" dirty="0"/>
              <a:t>】</a:t>
            </a:r>
            <a:r>
              <a:rPr kumimoji="1" lang="ja-JP" altLang="en-US" dirty="0"/>
              <a:t>について事業分野別に比較したところ、全体的に「比較的困難である」の回答が最も高くなっているが、「その他の事業」では「困難である」が最も高くなった。</a:t>
            </a:r>
            <a:endParaRPr kumimoji="1" lang="en-US" altLang="ja-JP" dirty="0"/>
          </a:p>
        </p:txBody>
      </p:sp>
    </p:spTree>
    <p:extLst>
      <p:ext uri="{BB962C8B-B14F-4D97-AF65-F5344CB8AC3E}">
        <p14:creationId xmlns:p14="http://schemas.microsoft.com/office/powerpoint/2010/main" val="347970452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デジタル技術やデータ活用に精通した人材の育成・確保</a:t>
            </a:r>
            <a:r>
              <a:rPr kumimoji="1" lang="en-US" altLang="ja-JP" dirty="0"/>
              <a:t>】</a:t>
            </a:r>
            <a:r>
              <a:rPr kumimoji="1" lang="ja-JP" altLang="en-US" dirty="0"/>
              <a:t>について事業分野別に比較したところ、全体的に「比較的困難である」の回答が最も高くなっているが、「その他の事業」では「困難である」が最も高くなった。</a:t>
            </a:r>
            <a:endParaRPr kumimoji="1" lang="en-US" altLang="ja-JP" dirty="0"/>
          </a:p>
        </p:txBody>
      </p:sp>
    </p:spTree>
    <p:extLst>
      <p:ext uri="{BB962C8B-B14F-4D97-AF65-F5344CB8AC3E}">
        <p14:creationId xmlns:p14="http://schemas.microsoft.com/office/powerpoint/2010/main" val="58415333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「業務に精通した人材」と「技術に精通した人材」を融合する仕組み</a:t>
            </a:r>
            <a:r>
              <a:rPr kumimoji="1" lang="en-US" altLang="ja-JP" dirty="0"/>
              <a:t>】</a:t>
            </a:r>
            <a:r>
              <a:rPr kumimoji="1" lang="ja-JP" altLang="en-US" dirty="0"/>
              <a:t>について事業分野別に比較したところ、全体的に「比較的困難である」の回答が最も高くなっているが、「その他の事業」では「困難である」も同率で最も高くなった。</a:t>
            </a:r>
            <a:endParaRPr kumimoji="1" lang="en-US" altLang="ja-JP" dirty="0"/>
          </a:p>
        </p:txBody>
      </p:sp>
    </p:spTree>
    <p:extLst>
      <p:ext uri="{BB962C8B-B14F-4D97-AF65-F5344CB8AC3E}">
        <p14:creationId xmlns:p14="http://schemas.microsoft.com/office/powerpoint/2010/main" val="6387208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【DX</a:t>
            </a:r>
            <a:r>
              <a:rPr kumimoji="1" lang="ja-JP" altLang="en-US" dirty="0"/>
              <a:t>の取り組みの事業（現場レベル）までの落とし込み</a:t>
            </a:r>
            <a:r>
              <a:rPr kumimoji="1" lang="en-US" altLang="ja-JP" dirty="0"/>
              <a:t>】</a:t>
            </a:r>
            <a:r>
              <a:rPr kumimoji="1" lang="ja-JP" altLang="en-US" dirty="0"/>
              <a:t>について事業分野別に比較したところ、全体的に「比較的困難である」の回答が最も高くなっているが、「健康／介護／スポーツ」、「農林水産」（同率）では「比較的容易である」が最も高くなった。</a:t>
            </a:r>
            <a:endParaRPr kumimoji="1" lang="en-US" altLang="ja-JP" dirty="0"/>
          </a:p>
        </p:txBody>
      </p:sp>
    </p:spTree>
    <p:extLst>
      <p:ext uri="{BB962C8B-B14F-4D97-AF65-F5344CB8AC3E}">
        <p14:creationId xmlns:p14="http://schemas.microsoft.com/office/powerpoint/2010/main" val="284278268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技術的負債への対応</a:t>
            </a:r>
            <a:r>
              <a:rPr kumimoji="1" lang="en-US" altLang="ja-JP" dirty="0"/>
              <a:t>】</a:t>
            </a:r>
            <a:r>
              <a:rPr kumimoji="1" lang="ja-JP" altLang="en-US" dirty="0"/>
              <a:t>について事業分野別に比較したところ、全体的に「比較的困難である」の回答が最も高くなっているが、「健康／介護／スポーツ」、「移動／交通」、「その他の事業」では「わからない」が最も高くなった。</a:t>
            </a:r>
            <a:endParaRPr kumimoji="1" lang="en-US" altLang="ja-JP" dirty="0"/>
          </a:p>
        </p:txBody>
      </p:sp>
    </p:spTree>
    <p:extLst>
      <p:ext uri="{BB962C8B-B14F-4D97-AF65-F5344CB8AC3E}">
        <p14:creationId xmlns:p14="http://schemas.microsoft.com/office/powerpoint/2010/main" val="112443350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既存技術への依存からの脱却</a:t>
            </a:r>
            <a:r>
              <a:rPr kumimoji="1" lang="en-US" altLang="ja-JP" dirty="0"/>
              <a:t>】</a:t>
            </a:r>
            <a:r>
              <a:rPr kumimoji="1" lang="ja-JP" altLang="en-US" dirty="0"/>
              <a:t>について事業分野別に比較したところ、全体的に「比較的困難である」の回答が最も高くなっているが、「健康／介護／スポーツ」、「その他の事業」（同率）では「わからない」が最も高くなった。</a:t>
            </a:r>
            <a:endParaRPr kumimoji="1" lang="en-US" altLang="ja-JP" dirty="0"/>
          </a:p>
        </p:txBody>
      </p:sp>
    </p:spTree>
    <p:extLst>
      <p:ext uri="{BB962C8B-B14F-4D97-AF65-F5344CB8AC3E}">
        <p14:creationId xmlns:p14="http://schemas.microsoft.com/office/powerpoint/2010/main" val="1640834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について事業分野別に比較したところ、全体的に「わからない」の回答が最も高くなった。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650744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産業構造の位置づけ</a:t>
            </a:r>
            <a:r>
              <a:rPr kumimoji="1" lang="en-US" altLang="ja-JP" dirty="0">
                <a:latin typeface="+mn-ea"/>
                <a:ea typeface="+mn-ea"/>
              </a:rPr>
              <a:t>【</a:t>
            </a:r>
            <a:r>
              <a:rPr kumimoji="1" lang="ja-JP" altLang="en-US" dirty="0"/>
              <a:t>現在・主要</a:t>
            </a:r>
            <a:r>
              <a:rPr kumimoji="1" lang="en-US" altLang="ja-JP" dirty="0">
                <a:latin typeface="+mn-ea"/>
                <a:ea typeface="+mn-ea"/>
              </a:rPr>
              <a:t>】</a:t>
            </a:r>
            <a:r>
              <a:rPr kumimoji="1" lang="ja-JP" altLang="en-US" dirty="0"/>
              <a:t>について経年比較したところ、</a:t>
            </a:r>
            <a:r>
              <a:rPr kumimoji="1" lang="en-US" altLang="ja-JP" dirty="0"/>
              <a:t>2021</a:t>
            </a:r>
            <a:r>
              <a:rPr kumimoji="1" lang="ja-JP" altLang="en-US" dirty="0"/>
              <a:t>年度は</a:t>
            </a:r>
            <a:r>
              <a:rPr kumimoji="1" lang="en-US" altLang="ja-JP" dirty="0"/>
              <a:t>2020</a:t>
            </a:r>
            <a:r>
              <a:rPr kumimoji="1" lang="ja-JP" altLang="en-US" dirty="0"/>
              <a:t>年度に比べて、サービス提供企業の割合が</a:t>
            </a:r>
            <a:r>
              <a:rPr kumimoji="1" lang="en-US" altLang="ja-JP" dirty="0"/>
              <a:t>10</a:t>
            </a:r>
            <a:r>
              <a:rPr kumimoji="1" lang="ja-JP" altLang="en-US" dirty="0"/>
              <a:t>ポイント以上高くなっている。</a:t>
            </a:r>
            <a:endParaRPr kumimoji="1" lang="en-US" altLang="ja-JP" dirty="0"/>
          </a:p>
          <a:p>
            <a:r>
              <a:rPr kumimoji="1" lang="en-US" altLang="ja-JP" dirty="0"/>
              <a:t>2019</a:t>
            </a:r>
            <a:r>
              <a:rPr kumimoji="1" lang="ja-JP" altLang="en-US" dirty="0"/>
              <a:t>年度の位置づけは、「</a:t>
            </a:r>
            <a:r>
              <a:rPr kumimoji="1" lang="en-US" altLang="ja-JP" dirty="0"/>
              <a:t>C.</a:t>
            </a:r>
            <a:r>
              <a:rPr kumimoji="1" lang="ja-JP" altLang="en-US" dirty="0"/>
              <a:t>系列ソフトウェア企業、</a:t>
            </a:r>
            <a:r>
              <a:rPr kumimoji="1" lang="en-US" altLang="ja-JP" dirty="0"/>
              <a:t>D.</a:t>
            </a:r>
            <a:r>
              <a:rPr kumimoji="1" lang="ja-JP" altLang="en-US" dirty="0"/>
              <a:t>受託ソフトウェア企業、</a:t>
            </a:r>
            <a:r>
              <a:rPr kumimoji="1" lang="en-US" altLang="ja-JP" dirty="0"/>
              <a:t>E.</a:t>
            </a:r>
            <a:r>
              <a:rPr kumimoji="1" lang="ja-JP" altLang="en-US" dirty="0"/>
              <a:t>独立系ソフトウェア企業」をまとめた数値となっている。</a:t>
            </a:r>
            <a:endParaRPr kumimoji="1" lang="en-US" altLang="ja-JP" dirty="0"/>
          </a:p>
          <a:p>
            <a:r>
              <a:rPr kumimoji="1" lang="ja-JP" altLang="en-US" dirty="0"/>
              <a:t>なお、それぞれの位置づけの定義については、定義を各年度で見直しをしている。</a:t>
            </a:r>
            <a:endParaRPr kumimoji="1" lang="en-US" altLang="ja-JP" dirty="0"/>
          </a:p>
        </p:txBody>
      </p:sp>
    </p:spTree>
    <p:extLst>
      <p:ext uri="{BB962C8B-B14F-4D97-AF65-F5344CB8AC3E}">
        <p14:creationId xmlns:p14="http://schemas.microsoft.com/office/powerpoint/2010/main" val="222489354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実際の取り組みと難易度</a:t>
            </a:r>
            <a:r>
              <a:rPr kumimoji="1" lang="en-US" altLang="ja-JP" dirty="0"/>
              <a:t>【</a:t>
            </a:r>
            <a:r>
              <a:rPr kumimoji="1" lang="ja-JP" altLang="en-US" dirty="0"/>
              <a:t>難易度</a:t>
            </a:r>
            <a:r>
              <a:rPr kumimoji="1" lang="en-US" altLang="ja-JP" dirty="0"/>
              <a:t>】</a:t>
            </a:r>
            <a:r>
              <a:rPr kumimoji="1" lang="ja-JP" altLang="en-US" dirty="0"/>
              <a:t>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152514375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現在の</a:t>
            </a:r>
            <a:r>
              <a:rPr kumimoji="1" lang="en-US" altLang="ja-JP" dirty="0"/>
              <a:t>DX</a:t>
            </a:r>
            <a:r>
              <a:rPr kumimoji="1" lang="ja-JP" altLang="en-US" dirty="0"/>
              <a:t>の方向性について、「当てはまる」と回答したのは、</a:t>
            </a:r>
            <a:r>
              <a:rPr kumimoji="1" lang="en-US" altLang="ja-JP" dirty="0"/>
              <a:t>DX</a:t>
            </a:r>
            <a:r>
              <a:rPr kumimoji="1" lang="ja-JP" altLang="en-US" dirty="0"/>
              <a:t>（デジタル産業の企業類型）では、企業の変革を共に推進するパートナーが</a:t>
            </a:r>
            <a:r>
              <a:rPr kumimoji="1" lang="en-US" altLang="ja-JP" dirty="0"/>
              <a:t>13</a:t>
            </a:r>
            <a:r>
              <a:rPr kumimoji="1" lang="ja-JP" altLang="en-US" dirty="0"/>
              <a:t>％で最も高く、製造分野</a:t>
            </a:r>
            <a:r>
              <a:rPr kumimoji="1" lang="en-US" altLang="ja-JP" dirty="0"/>
              <a:t>DX</a:t>
            </a:r>
            <a:r>
              <a:rPr kumimoji="1" lang="ja-JP" altLang="en-US" dirty="0"/>
              <a:t>（目指す姿）では、スマートサービスの提供主体が</a:t>
            </a:r>
            <a:r>
              <a:rPr kumimoji="1" lang="en-US" altLang="ja-JP" dirty="0"/>
              <a:t>8</a:t>
            </a:r>
            <a:r>
              <a:rPr kumimoji="1" lang="ja-JP" altLang="en-US" dirty="0"/>
              <a:t>％で最も高くなっている。</a:t>
            </a:r>
            <a:endParaRPr kumimoji="1" lang="en-US" altLang="ja-JP" dirty="0"/>
          </a:p>
        </p:txBody>
      </p:sp>
    </p:spTree>
    <p:extLst>
      <p:ext uri="{BB962C8B-B14F-4D97-AF65-F5344CB8AC3E}">
        <p14:creationId xmlns:p14="http://schemas.microsoft.com/office/powerpoint/2010/main" val="108855620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目指している</a:t>
            </a:r>
            <a:r>
              <a:rPr kumimoji="1" lang="en-US" altLang="ja-JP" dirty="0"/>
              <a:t>DX</a:t>
            </a:r>
            <a:r>
              <a:rPr kumimoji="1" lang="ja-JP" altLang="en-US" dirty="0"/>
              <a:t>の類型</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について産業構造の位置づけ別に比較したところ、全体的にユーザー企業はほかの企業に比べて、</a:t>
            </a:r>
            <a:r>
              <a:rPr kumimoji="1" lang="en-US" altLang="ja-JP" dirty="0"/>
              <a:t>『</a:t>
            </a:r>
            <a:r>
              <a:rPr kumimoji="1" lang="ja-JP" altLang="en-US" dirty="0"/>
              <a:t>当てはまる</a:t>
            </a:r>
            <a:r>
              <a:rPr kumimoji="1" lang="en-US" altLang="ja-JP" dirty="0"/>
              <a:t>』</a:t>
            </a:r>
            <a:r>
              <a:rPr kumimoji="1" lang="ja-JP" altLang="en-US" dirty="0"/>
              <a:t>（「当てはまる」＋「やや当てはまる」）と回答する割合が低い傾向がみられる。</a:t>
            </a:r>
            <a:endParaRPr kumimoji="1" lang="en-US" altLang="ja-JP" dirty="0"/>
          </a:p>
          <a:p>
            <a:r>
              <a:rPr kumimoji="1" lang="ja-JP" altLang="en-US" dirty="0"/>
              <a:t>ただし、スマートファクトリーの推進主体、スマートプロダクトの提供主体では、ユーザー企業よりもサービス提供企業のほうが当てはまると回答する割合が低くなっている。</a:t>
            </a:r>
            <a:endParaRPr kumimoji="1" lang="en-US" altLang="ja-JP" dirty="0"/>
          </a:p>
        </p:txBody>
      </p:sp>
    </p:spTree>
    <p:extLst>
      <p:ext uri="{BB962C8B-B14F-4D97-AF65-F5344CB8AC3E}">
        <p14:creationId xmlns:p14="http://schemas.microsoft.com/office/powerpoint/2010/main" val="15912829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目指している</a:t>
            </a:r>
            <a:r>
              <a:rPr kumimoji="1" lang="en-US" altLang="ja-JP" dirty="0"/>
              <a:t>DX</a:t>
            </a:r>
            <a:r>
              <a:rPr kumimoji="1" lang="ja-JP" altLang="en-US" dirty="0"/>
              <a:t>の類型</a:t>
            </a:r>
            <a:r>
              <a:rPr kumimoji="1" lang="en-US" altLang="ja-JP" dirty="0"/>
              <a:t>【</a:t>
            </a:r>
            <a:r>
              <a:rPr kumimoji="1" lang="ja-JP" altLang="en-US" dirty="0"/>
              <a:t>現在</a:t>
            </a:r>
            <a:r>
              <a:rPr kumimoji="1" lang="en-US" altLang="ja-JP" dirty="0"/>
              <a:t>】</a:t>
            </a:r>
            <a:r>
              <a:rPr kumimoji="1" lang="ja-JP" altLang="en-US" dirty="0"/>
              <a:t>について従業員数別に比較したところ、「スマートファクトリーの推進主体」では、従業員規模が大きくなるほど、</a:t>
            </a:r>
            <a:r>
              <a:rPr kumimoji="1" lang="en-US" altLang="ja-JP" dirty="0"/>
              <a:t>『</a:t>
            </a:r>
            <a:r>
              <a:rPr kumimoji="1" lang="ja-JP" altLang="en-US" dirty="0"/>
              <a:t>当てはまる</a:t>
            </a:r>
            <a:r>
              <a:rPr kumimoji="1" lang="en-US" altLang="ja-JP" dirty="0"/>
              <a:t>』</a:t>
            </a:r>
            <a:r>
              <a:rPr kumimoji="1" lang="ja-JP" altLang="en-US" dirty="0"/>
              <a:t>（「当てはまる」＋「やや当てはまる」）割合が高くなる傾向がみられた。</a:t>
            </a:r>
            <a:endParaRPr kumimoji="1" lang="en-US" altLang="ja-JP" dirty="0"/>
          </a:p>
        </p:txBody>
      </p:sp>
    </p:spTree>
    <p:extLst>
      <p:ext uri="{BB962C8B-B14F-4D97-AF65-F5344CB8AC3E}">
        <p14:creationId xmlns:p14="http://schemas.microsoft.com/office/powerpoint/2010/main" val="236779623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企業の変革を共に推進するパートナー</a:t>
            </a:r>
            <a:r>
              <a:rPr kumimoji="1" lang="en-US" altLang="ja-JP" dirty="0"/>
              <a:t>】</a:t>
            </a:r>
            <a:r>
              <a:rPr kumimoji="1" lang="ja-JP" altLang="en-US" dirty="0"/>
              <a:t>について事業分野別に比較したところ、全体的に「やや当てはまる」の回答が最も高くなっているが、「住宅／生活」では「あまり当てはまらない」、「建築／土木」では「当てはまる」、「あまり当てはまらない」、「その他の事業」では「当てはまらない」が最も高くなった。</a:t>
            </a:r>
            <a:endParaRPr kumimoji="1" lang="en-US" altLang="ja-JP" dirty="0"/>
          </a:p>
        </p:txBody>
      </p:sp>
    </p:spTree>
    <p:extLst>
      <p:ext uri="{BB962C8B-B14F-4D97-AF65-F5344CB8AC3E}">
        <p14:creationId xmlns:p14="http://schemas.microsoft.com/office/powerpoint/2010/main" val="205358927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【DX</a:t>
            </a:r>
            <a:r>
              <a:rPr kumimoji="1" lang="ja-JP" altLang="en-US" dirty="0"/>
              <a:t>に必要な技術・ノウハウの提供主体</a:t>
            </a:r>
            <a:r>
              <a:rPr kumimoji="1" lang="en-US" altLang="ja-JP" dirty="0"/>
              <a:t>】</a:t>
            </a:r>
            <a:r>
              <a:rPr kumimoji="1" lang="ja-JP" altLang="en-US" dirty="0"/>
              <a:t>について事業分野別に比較したところ、全体的に「やや当てはまる」の回答が最も高くなっているが、「その他の事業」では「当てはまらない」が最も高くなった。</a:t>
            </a:r>
            <a:endParaRPr kumimoji="1" lang="en-US" altLang="ja-JP" dirty="0"/>
          </a:p>
        </p:txBody>
      </p:sp>
    </p:spTree>
    <p:extLst>
      <p:ext uri="{BB962C8B-B14F-4D97-AF65-F5344CB8AC3E}">
        <p14:creationId xmlns:p14="http://schemas.microsoft.com/office/powerpoint/2010/main" val="34423374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共通プラットフォームの提供主体</a:t>
            </a:r>
            <a:r>
              <a:rPr kumimoji="1" lang="en-US" altLang="ja-JP" dirty="0"/>
              <a:t>】</a:t>
            </a:r>
            <a:r>
              <a:rPr kumimoji="1" lang="ja-JP" altLang="en-US" dirty="0"/>
              <a:t>について事業分野別に比較したところ、全体的に</a:t>
            </a:r>
            <a:r>
              <a:rPr kumimoji="1" lang="en-US" altLang="ja-JP" dirty="0"/>
              <a:t>『</a:t>
            </a:r>
            <a:r>
              <a:rPr kumimoji="1" lang="ja-JP" altLang="en-US" dirty="0"/>
              <a:t>当てはまらない</a:t>
            </a:r>
            <a:r>
              <a:rPr kumimoji="1" lang="en-US" altLang="ja-JP" dirty="0"/>
              <a:t>』</a:t>
            </a:r>
            <a:r>
              <a:rPr kumimoji="1" lang="ja-JP" altLang="en-US" dirty="0"/>
              <a:t>（「あまり当てはまらない」</a:t>
            </a:r>
            <a:r>
              <a:rPr kumimoji="1" lang="en-US" altLang="ja-JP" dirty="0"/>
              <a:t>+</a:t>
            </a:r>
            <a:r>
              <a:rPr kumimoji="1" lang="ja-JP" altLang="en-US" dirty="0"/>
              <a:t>「当てはまらない」）の回答が高く、</a:t>
            </a:r>
            <a:r>
              <a:rPr kumimoji="1" lang="en-US" altLang="ja-JP" dirty="0"/>
              <a:t>『</a:t>
            </a:r>
            <a:r>
              <a:rPr kumimoji="1" lang="ja-JP" altLang="en-US" dirty="0"/>
              <a:t>当てはまる</a:t>
            </a:r>
            <a:r>
              <a:rPr kumimoji="1" lang="en-US" altLang="ja-JP" dirty="0"/>
              <a:t>』</a:t>
            </a:r>
            <a:r>
              <a:rPr kumimoji="1" lang="ja-JP" altLang="en-US" dirty="0"/>
              <a:t>（「当てはまる」</a:t>
            </a:r>
            <a:r>
              <a:rPr kumimoji="1" lang="en-US" altLang="ja-JP" dirty="0"/>
              <a:t>+</a:t>
            </a:r>
            <a:r>
              <a:rPr kumimoji="1" lang="ja-JP" altLang="en-US" dirty="0"/>
              <a:t>「やや当てはまる」）の回答を大きく上回った。</a:t>
            </a:r>
            <a:endParaRPr kumimoji="1" lang="en-US" altLang="ja-JP" dirty="0"/>
          </a:p>
        </p:txBody>
      </p:sp>
    </p:spTree>
    <p:extLst>
      <p:ext uri="{BB962C8B-B14F-4D97-AF65-F5344CB8AC3E}">
        <p14:creationId xmlns:p14="http://schemas.microsoft.com/office/powerpoint/2010/main" val="324200943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新ビジネス・サービスの提供主体</a:t>
            </a:r>
            <a:r>
              <a:rPr kumimoji="1" lang="en-US" altLang="ja-JP" dirty="0"/>
              <a:t>】</a:t>
            </a:r>
            <a:r>
              <a:rPr kumimoji="1" lang="ja-JP" altLang="en-US" dirty="0"/>
              <a:t>について事業分野別に比較したところ、全体的に「やや当てはまる」の回答が最も高くなっているが、「農林水産」では「当てはまる」、「工場／プラント」、「防犯／防災」では「あまり当てはまらない」、「その他の事業」では「当てはまらない」が最も高くなった。</a:t>
            </a:r>
            <a:endParaRPr kumimoji="1" lang="en-US" altLang="ja-JP" dirty="0"/>
          </a:p>
        </p:txBody>
      </p:sp>
    </p:spTree>
    <p:extLst>
      <p:ext uri="{BB962C8B-B14F-4D97-AF65-F5344CB8AC3E}">
        <p14:creationId xmlns:p14="http://schemas.microsoft.com/office/powerpoint/2010/main" val="225675057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スマートファクトリーの推進主体</a:t>
            </a:r>
            <a:r>
              <a:rPr kumimoji="1" lang="en-US" altLang="ja-JP" dirty="0"/>
              <a:t>】</a:t>
            </a:r>
            <a:r>
              <a:rPr kumimoji="1" lang="ja-JP" altLang="en-US" dirty="0"/>
              <a:t>について事業分野別に比較したところ、割合の高い回答が「やや当てはまる」、「あまり当てはまらない」、「当てはまらない」で分かれた。</a:t>
            </a:r>
            <a:endParaRPr kumimoji="1" lang="en-US" altLang="ja-JP" dirty="0"/>
          </a:p>
        </p:txBody>
      </p:sp>
    </p:spTree>
    <p:extLst>
      <p:ext uri="{BB962C8B-B14F-4D97-AF65-F5344CB8AC3E}">
        <p14:creationId xmlns:p14="http://schemas.microsoft.com/office/powerpoint/2010/main" val="63512716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スマートプロダクトの提供主体</a:t>
            </a:r>
            <a:r>
              <a:rPr kumimoji="1" lang="en-US" altLang="ja-JP" dirty="0"/>
              <a:t>】</a:t>
            </a:r>
            <a:r>
              <a:rPr kumimoji="1" lang="ja-JP" altLang="en-US" dirty="0"/>
              <a:t>について事業分野別に比較したところ、割合の高い回答が「やや当てはまる」、「あまり当てはまらない」、「当てはまらない」で分かれた。</a:t>
            </a:r>
            <a:endParaRPr kumimoji="1" lang="en-US" altLang="ja-JP" dirty="0"/>
          </a:p>
          <a:p>
            <a:endParaRPr kumimoji="1" lang="en-US" altLang="ja-JP" dirty="0"/>
          </a:p>
        </p:txBody>
      </p:sp>
    </p:spTree>
    <p:extLst>
      <p:ext uri="{BB962C8B-B14F-4D97-AF65-F5344CB8AC3E}">
        <p14:creationId xmlns:p14="http://schemas.microsoft.com/office/powerpoint/2010/main" val="189776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09769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N</a:t>
            </a:r>
            <a:r>
              <a:rPr kumimoji="1" lang="ja-JP" altLang="en-US" dirty="0"/>
              <a:t>は、「位置づけ（</a:t>
            </a:r>
            <a:r>
              <a:rPr kumimoji="1" lang="en-US" altLang="ja-JP" dirty="0"/>
              <a:t>A.B.C.D.E</a:t>
            </a:r>
            <a:r>
              <a:rPr kumimoji="1" lang="ja-JP" altLang="en-US" dirty="0"/>
              <a:t>）」の何れかを選択した企業数で、各項目の％は、</a:t>
            </a:r>
            <a:r>
              <a:rPr kumimoji="1" lang="en-US" altLang="ja-JP" dirty="0"/>
              <a:t>N</a:t>
            </a:r>
            <a:r>
              <a:rPr kumimoji="1" lang="ja-JP" altLang="en-US" dirty="0"/>
              <a:t>を母数とした割合を示している。</a:t>
            </a:r>
            <a:endParaRPr kumimoji="1" lang="en-US" altLang="ja-JP" dirty="0"/>
          </a:p>
          <a:p>
            <a:r>
              <a:rPr kumimoji="1" lang="en-US" altLang="ja-JP" dirty="0"/>
              <a:t>5</a:t>
            </a:r>
            <a:r>
              <a:rPr kumimoji="1" lang="ja-JP" altLang="en-US" dirty="0"/>
              <a:t>年後の産業構造の位置づけについて、</a:t>
            </a:r>
            <a:r>
              <a:rPr kumimoji="1" lang="ja-JP" altLang="en-US" sz="1275" b="0" i="0" u="none" strike="noStrike" kern="1200" dirty="0">
                <a:solidFill>
                  <a:schemeClr val="tx1"/>
                </a:solidFill>
                <a:effectLst/>
                <a:latin typeface="+mn-lt"/>
                <a:ea typeface="+mn-ea"/>
                <a:cs typeface="+mn-cs"/>
              </a:rPr>
              <a:t>「サービス提供企業」が</a:t>
            </a:r>
            <a:r>
              <a:rPr kumimoji="1" lang="en-US" altLang="ja-JP" sz="1275" b="0" i="0" u="none" strike="noStrike" kern="1200" dirty="0">
                <a:solidFill>
                  <a:schemeClr val="tx1"/>
                </a:solidFill>
                <a:effectLst/>
                <a:latin typeface="+mn-lt"/>
                <a:ea typeface="+mn-ea"/>
                <a:cs typeface="+mn-cs"/>
              </a:rPr>
              <a:t>48</a:t>
            </a:r>
            <a:r>
              <a:rPr kumimoji="1" lang="ja-JP" altLang="en-US" sz="1275" b="0" i="0" u="none" strike="noStrike" kern="1200" dirty="0">
                <a:solidFill>
                  <a:schemeClr val="tx1"/>
                </a:solidFill>
                <a:effectLst/>
                <a:latin typeface="+mn-lt"/>
                <a:ea typeface="+mn-ea"/>
                <a:cs typeface="+mn-cs"/>
              </a:rPr>
              <a:t>％と最も高く、次いで「メーカー企業」が</a:t>
            </a:r>
            <a:r>
              <a:rPr kumimoji="1" lang="en-US" altLang="ja-JP" sz="1275" b="0" i="0" u="none" strike="noStrike" kern="1200" dirty="0">
                <a:solidFill>
                  <a:schemeClr val="tx1"/>
                </a:solidFill>
                <a:effectLst/>
                <a:latin typeface="+mn-lt"/>
                <a:ea typeface="+mn-ea"/>
                <a:cs typeface="+mn-cs"/>
              </a:rPr>
              <a:t>41</a:t>
            </a:r>
            <a:r>
              <a:rPr kumimoji="1" lang="ja-JP" altLang="en-US" sz="1275" b="0" i="0" u="none" strike="noStrike" kern="1200" dirty="0">
                <a:solidFill>
                  <a:schemeClr val="tx1"/>
                </a:solidFill>
                <a:effectLst/>
                <a:latin typeface="+mn-lt"/>
                <a:ea typeface="+mn-ea"/>
                <a:cs typeface="+mn-cs"/>
              </a:rPr>
              <a:t>％、「サブシステム提供企業」が</a:t>
            </a:r>
            <a:r>
              <a:rPr kumimoji="1" lang="en-US" altLang="ja-JP" sz="1275" b="0" i="0" u="none" strike="noStrike" kern="1200" dirty="0">
                <a:solidFill>
                  <a:schemeClr val="tx1"/>
                </a:solidFill>
                <a:effectLst/>
                <a:latin typeface="+mn-lt"/>
                <a:ea typeface="+mn-ea"/>
                <a:cs typeface="+mn-cs"/>
              </a:rPr>
              <a:t>39</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173818318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スマートサービスの提供主体</a:t>
            </a:r>
            <a:r>
              <a:rPr kumimoji="1" lang="en-US" altLang="ja-JP" dirty="0"/>
              <a:t>】</a:t>
            </a:r>
            <a:r>
              <a:rPr kumimoji="1" lang="ja-JP" altLang="en-US" dirty="0"/>
              <a:t>について事業分野別に比較したところ、全体的に「やや当てはまる」の回答が最も高くなっているが、「病院／医療」（同率）、「防犯／防災」では「あまり当てはまらない」、「その他の事業」では「当てはまらない」が最も高くなった。</a:t>
            </a:r>
            <a:endParaRPr kumimoji="1" lang="en-US" altLang="ja-JP" dirty="0"/>
          </a:p>
        </p:txBody>
      </p:sp>
    </p:spTree>
    <p:extLst>
      <p:ext uri="{BB962C8B-B14F-4D97-AF65-F5344CB8AC3E}">
        <p14:creationId xmlns:p14="http://schemas.microsoft.com/office/powerpoint/2010/main" val="220157427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について事業分野別に比較したところ、全体的に「わからない」の回答が最も高くなった。</a:t>
            </a:r>
            <a:endParaRPr kumimoji="1" lang="en-US" altLang="ja-JP" dirty="0"/>
          </a:p>
        </p:txBody>
      </p:sp>
    </p:spTree>
    <p:extLst>
      <p:ext uri="{BB962C8B-B14F-4D97-AF65-F5344CB8AC3E}">
        <p14:creationId xmlns:p14="http://schemas.microsoft.com/office/powerpoint/2010/main" val="6653703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目指している</a:t>
            </a:r>
            <a:r>
              <a:rPr kumimoji="1" lang="en-US" altLang="ja-JP" dirty="0"/>
              <a:t>DX</a:t>
            </a:r>
            <a:r>
              <a:rPr kumimoji="1" lang="ja-JP" altLang="en-US" dirty="0"/>
              <a:t>の類型</a:t>
            </a:r>
            <a:r>
              <a:rPr kumimoji="1" lang="en-US" altLang="ja-JP" dirty="0"/>
              <a:t>【</a:t>
            </a:r>
            <a:r>
              <a:rPr kumimoji="1" lang="ja-JP" altLang="en-US" dirty="0"/>
              <a:t>現在</a:t>
            </a:r>
            <a:r>
              <a:rPr kumimoji="1" lang="en-US" altLang="ja-JP" dirty="0"/>
              <a:t>】</a:t>
            </a:r>
            <a:r>
              <a:rPr kumimoji="1" lang="ja-JP" altLang="en-US" dirty="0"/>
              <a:t>について提供製品・サービス別に比較したところ、全体的に</a:t>
            </a:r>
            <a:r>
              <a:rPr kumimoji="1" lang="en-US" altLang="ja-JP" dirty="0"/>
              <a:t>B2B</a:t>
            </a:r>
            <a:r>
              <a:rPr kumimoji="1" lang="ja-JP" altLang="en-US" dirty="0" err="1"/>
              <a:t>のほう</a:t>
            </a:r>
            <a:r>
              <a:rPr kumimoji="1" lang="ja-JP" altLang="en-US" dirty="0"/>
              <a:t>が</a:t>
            </a:r>
            <a:r>
              <a:rPr kumimoji="1" lang="en-US" altLang="ja-JP" dirty="0"/>
              <a:t>B2C</a:t>
            </a:r>
            <a:r>
              <a:rPr kumimoji="1" lang="ja-JP" altLang="en-US" dirty="0"/>
              <a:t>よりも、</a:t>
            </a:r>
            <a:r>
              <a:rPr kumimoji="1" lang="en-US" altLang="ja-JP" dirty="0"/>
              <a:t>『</a:t>
            </a:r>
            <a:r>
              <a:rPr kumimoji="1" lang="ja-JP" altLang="en-US" dirty="0"/>
              <a:t>当てはまる</a:t>
            </a:r>
            <a:r>
              <a:rPr kumimoji="1" lang="en-US" altLang="ja-JP" dirty="0"/>
              <a:t>』</a:t>
            </a:r>
            <a:r>
              <a:rPr kumimoji="1" lang="ja-JP" altLang="en-US" dirty="0"/>
              <a:t>（「当てはまる」＋「やや当てはまる」）と回答する割合が高い傾向がみられる。特に、企業の変革を共に推進するパートナーについては、</a:t>
            </a:r>
            <a:r>
              <a:rPr kumimoji="1" lang="en-US" altLang="ja-JP" dirty="0"/>
              <a:t>10</a:t>
            </a:r>
            <a:r>
              <a:rPr kumimoji="1" lang="ja-JP" altLang="en-US" dirty="0"/>
              <a:t>ポイント以上と大きな差がついている。</a:t>
            </a:r>
            <a:endParaRPr kumimoji="1" lang="en-US" altLang="ja-JP" dirty="0"/>
          </a:p>
        </p:txBody>
      </p:sp>
    </p:spTree>
    <p:extLst>
      <p:ext uri="{BB962C8B-B14F-4D97-AF65-F5344CB8AC3E}">
        <p14:creationId xmlns:p14="http://schemas.microsoft.com/office/powerpoint/2010/main" val="223200092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年後の</a:t>
            </a:r>
            <a:r>
              <a:rPr kumimoji="1" lang="en-US" altLang="ja-JP" dirty="0"/>
              <a:t>DX</a:t>
            </a:r>
            <a:r>
              <a:rPr kumimoji="1" lang="ja-JP" altLang="en-US" dirty="0"/>
              <a:t>の方向性について、</a:t>
            </a:r>
            <a:r>
              <a:rPr kumimoji="1" lang="en-US" altLang="ja-JP" dirty="0"/>
              <a:t>DX</a:t>
            </a:r>
            <a:r>
              <a:rPr kumimoji="1" lang="ja-JP" altLang="en-US" dirty="0"/>
              <a:t>では、共通プラットフォームの提供主体および新ビジネス・サービスの提供主体、製造分野</a:t>
            </a:r>
            <a:r>
              <a:rPr kumimoji="1" lang="en-US" altLang="ja-JP" dirty="0"/>
              <a:t>DX</a:t>
            </a:r>
            <a:r>
              <a:rPr kumimoji="1" lang="ja-JP" altLang="en-US" dirty="0"/>
              <a:t>では、すべての類型で「どちらともいえない」の回答が最も高くなっている。</a:t>
            </a:r>
          </a:p>
        </p:txBody>
      </p:sp>
    </p:spTree>
    <p:extLst>
      <p:ext uri="{BB962C8B-B14F-4D97-AF65-F5344CB8AC3E}">
        <p14:creationId xmlns:p14="http://schemas.microsoft.com/office/powerpoint/2010/main" val="324976664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目指している</a:t>
            </a:r>
            <a:r>
              <a:rPr kumimoji="1" lang="en-US" altLang="ja-JP" dirty="0"/>
              <a:t>DX</a:t>
            </a:r>
            <a:r>
              <a:rPr kumimoji="1" lang="ja-JP" altLang="en-US" dirty="0"/>
              <a:t>の類型</a:t>
            </a:r>
            <a:r>
              <a:rPr kumimoji="1" lang="en-US" altLang="ja-JP" dirty="0"/>
              <a:t>【5</a:t>
            </a:r>
            <a:r>
              <a:rPr kumimoji="1" lang="ja-JP" altLang="en-US" dirty="0"/>
              <a:t>年後</a:t>
            </a:r>
            <a:r>
              <a:rPr kumimoji="1" lang="en-US" altLang="ja-JP" dirty="0"/>
              <a:t>】</a:t>
            </a:r>
            <a:r>
              <a:rPr kumimoji="1" lang="ja-JP" altLang="en-US" dirty="0"/>
              <a:t>について産業構造の位置づけ別に比較したところ、全体的にユーザー企業はほかの企業に比べて、</a:t>
            </a:r>
            <a:r>
              <a:rPr kumimoji="1" lang="en-US" altLang="ja-JP" dirty="0"/>
              <a:t>『</a:t>
            </a:r>
            <a:r>
              <a:rPr kumimoji="1" lang="ja-JP" altLang="en-US" dirty="0"/>
              <a:t>当てはまる</a:t>
            </a:r>
            <a:r>
              <a:rPr kumimoji="1" lang="en-US" altLang="ja-JP" dirty="0"/>
              <a:t>』</a:t>
            </a:r>
            <a:r>
              <a:rPr kumimoji="1" lang="ja-JP" altLang="en-US" dirty="0"/>
              <a:t>（「当てはまる」＋「やや当てはまる」）と回答する割合が低い傾向がみられる。</a:t>
            </a:r>
            <a:endParaRPr kumimoji="1" lang="en-US" altLang="ja-JP" dirty="0"/>
          </a:p>
          <a:p>
            <a:r>
              <a:rPr kumimoji="1" lang="ja-JP" altLang="en-US" dirty="0"/>
              <a:t>ただし、スマートファクトリーの推進主体、スマートプロダクトの提供主体では、ユーザー企業よりもサービス提供企業のほうが、当てはまると回答する割合が低くなっている。</a:t>
            </a:r>
            <a:endParaRPr kumimoji="1" lang="en-US" altLang="ja-JP" dirty="0"/>
          </a:p>
        </p:txBody>
      </p:sp>
    </p:spTree>
    <p:extLst>
      <p:ext uri="{BB962C8B-B14F-4D97-AF65-F5344CB8AC3E}">
        <p14:creationId xmlns:p14="http://schemas.microsoft.com/office/powerpoint/2010/main" val="395717718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目指している</a:t>
            </a:r>
            <a:r>
              <a:rPr kumimoji="1" lang="en-US" altLang="ja-JP" dirty="0"/>
              <a:t>DX</a:t>
            </a:r>
            <a:r>
              <a:rPr kumimoji="1" lang="ja-JP" altLang="en-US" dirty="0"/>
              <a:t>の類型</a:t>
            </a:r>
            <a:r>
              <a:rPr kumimoji="1" lang="en-US" altLang="ja-JP" dirty="0"/>
              <a:t>【5</a:t>
            </a:r>
            <a:r>
              <a:rPr kumimoji="1" lang="ja-JP" altLang="en-US" dirty="0"/>
              <a:t>年後</a:t>
            </a:r>
            <a:r>
              <a:rPr kumimoji="1" lang="en-US" altLang="ja-JP" dirty="0"/>
              <a:t>】</a:t>
            </a:r>
            <a:r>
              <a:rPr kumimoji="1" lang="ja-JP" altLang="en-US" dirty="0"/>
              <a:t>について従業員数別に比較したところ、「</a:t>
            </a:r>
            <a:r>
              <a:rPr kumimoji="1" lang="en-US" altLang="ja-JP" dirty="0"/>
              <a:t>DX</a:t>
            </a:r>
            <a:r>
              <a:rPr kumimoji="1" lang="ja-JP" altLang="en-US" dirty="0"/>
              <a:t>に必要な技術・ノウハウの提供主体」、「スマートファクトリーの推進主体」では、従業員規模が大きくなるほど、</a:t>
            </a:r>
            <a:r>
              <a:rPr kumimoji="1" lang="en-US" altLang="ja-JP" dirty="0"/>
              <a:t>『</a:t>
            </a:r>
            <a:r>
              <a:rPr kumimoji="1" lang="ja-JP" altLang="en-US" dirty="0"/>
              <a:t>当てはまる</a:t>
            </a:r>
            <a:r>
              <a:rPr kumimoji="1" lang="en-US" altLang="ja-JP" dirty="0"/>
              <a:t>』</a:t>
            </a:r>
            <a:r>
              <a:rPr kumimoji="1" lang="ja-JP" altLang="en-US" dirty="0"/>
              <a:t>（「当てはまる」＋「やや当てはまる」）割合が高くなる傾向がみられた。</a:t>
            </a:r>
            <a:endParaRPr kumimoji="1" lang="en-US" altLang="ja-JP" dirty="0"/>
          </a:p>
        </p:txBody>
      </p:sp>
    </p:spTree>
    <p:extLst>
      <p:ext uri="{BB962C8B-B14F-4D97-AF65-F5344CB8AC3E}">
        <p14:creationId xmlns:p14="http://schemas.microsoft.com/office/powerpoint/2010/main" val="309719838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企業の変革を共に推進するパートナー</a:t>
            </a:r>
            <a:r>
              <a:rPr kumimoji="1" lang="en-US" altLang="ja-JP" dirty="0"/>
              <a:t>】</a:t>
            </a:r>
            <a:r>
              <a:rPr kumimoji="1" lang="ja-JP" altLang="en-US" dirty="0"/>
              <a:t>について事業分野別に比較したところ、全体的に</a:t>
            </a:r>
            <a:r>
              <a:rPr kumimoji="1" lang="en-US" altLang="ja-JP" dirty="0"/>
              <a:t>『</a:t>
            </a:r>
            <a:r>
              <a:rPr kumimoji="1" lang="ja-JP" altLang="en-US" dirty="0"/>
              <a:t>当てはまる</a:t>
            </a:r>
            <a:r>
              <a:rPr kumimoji="1" lang="en-US" altLang="ja-JP" dirty="0"/>
              <a:t>』</a:t>
            </a:r>
            <a:r>
              <a:rPr kumimoji="1" lang="ja-JP" altLang="en-US" dirty="0"/>
              <a:t>（「当てはまる」</a:t>
            </a:r>
            <a:r>
              <a:rPr kumimoji="1" lang="en-US" altLang="ja-JP" dirty="0"/>
              <a:t>+</a:t>
            </a:r>
            <a:r>
              <a:rPr kumimoji="1" lang="ja-JP" altLang="en-US" dirty="0"/>
              <a:t>「やや当てはまる」）の回答が高く、</a:t>
            </a:r>
            <a:r>
              <a:rPr kumimoji="1" lang="en-US" altLang="ja-JP" dirty="0"/>
              <a:t>『</a:t>
            </a:r>
            <a:r>
              <a:rPr kumimoji="1" lang="ja-JP" altLang="en-US" dirty="0"/>
              <a:t>当てはまらない</a:t>
            </a:r>
            <a:r>
              <a:rPr kumimoji="1" lang="en-US" altLang="ja-JP" dirty="0"/>
              <a:t>』</a:t>
            </a:r>
            <a:r>
              <a:rPr kumimoji="1" lang="ja-JP" altLang="en-US" dirty="0"/>
              <a:t>（「あまり当てはまらない」</a:t>
            </a:r>
            <a:r>
              <a:rPr kumimoji="1" lang="en-US" altLang="ja-JP" dirty="0"/>
              <a:t>+</a:t>
            </a:r>
            <a:r>
              <a:rPr kumimoji="1" lang="ja-JP" altLang="en-US" dirty="0"/>
              <a:t>「当てはまらない」）の回答を大きく上回った。</a:t>
            </a:r>
            <a:endParaRPr kumimoji="1" lang="en-US" altLang="ja-JP" dirty="0"/>
          </a:p>
        </p:txBody>
      </p:sp>
    </p:spTree>
    <p:extLst>
      <p:ext uri="{BB962C8B-B14F-4D97-AF65-F5344CB8AC3E}">
        <p14:creationId xmlns:p14="http://schemas.microsoft.com/office/powerpoint/2010/main" val="405147114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【DX </a:t>
            </a:r>
            <a:r>
              <a:rPr kumimoji="1" lang="ja-JP" altLang="en-US" dirty="0"/>
              <a:t>に必要な技術・ノウハウの提供主体</a:t>
            </a:r>
            <a:r>
              <a:rPr kumimoji="1" lang="en-US" altLang="ja-JP" dirty="0"/>
              <a:t>】</a:t>
            </a:r>
            <a:r>
              <a:rPr kumimoji="1" lang="ja-JP" altLang="en-US" dirty="0"/>
              <a:t>について事業分野別に比較したところ、全体的に</a:t>
            </a:r>
            <a:r>
              <a:rPr kumimoji="1" lang="en-US" altLang="ja-JP" dirty="0"/>
              <a:t>『</a:t>
            </a:r>
            <a:r>
              <a:rPr kumimoji="1" lang="ja-JP" altLang="en-US" dirty="0"/>
              <a:t>当てはまる</a:t>
            </a:r>
            <a:r>
              <a:rPr kumimoji="1" lang="en-US" altLang="ja-JP" dirty="0"/>
              <a:t>』</a:t>
            </a:r>
            <a:r>
              <a:rPr kumimoji="1" lang="ja-JP" altLang="en-US" dirty="0"/>
              <a:t>（「当てはまる」</a:t>
            </a:r>
            <a:r>
              <a:rPr kumimoji="1" lang="en-US" altLang="ja-JP" dirty="0"/>
              <a:t>+</a:t>
            </a:r>
            <a:r>
              <a:rPr kumimoji="1" lang="ja-JP" altLang="en-US" dirty="0"/>
              <a:t>「やや当てはまる」）の回答が高く、</a:t>
            </a:r>
            <a:r>
              <a:rPr kumimoji="1" lang="en-US" altLang="ja-JP" dirty="0"/>
              <a:t>『</a:t>
            </a:r>
            <a:r>
              <a:rPr kumimoji="1" lang="ja-JP" altLang="en-US" dirty="0"/>
              <a:t>当てはまらない</a:t>
            </a:r>
            <a:r>
              <a:rPr kumimoji="1" lang="en-US" altLang="ja-JP" dirty="0"/>
              <a:t>』</a:t>
            </a:r>
            <a:r>
              <a:rPr kumimoji="1" lang="ja-JP" altLang="en-US" dirty="0"/>
              <a:t>（「あまり当てはまらない」</a:t>
            </a:r>
            <a:r>
              <a:rPr kumimoji="1" lang="en-US" altLang="ja-JP" dirty="0"/>
              <a:t>+</a:t>
            </a:r>
            <a:r>
              <a:rPr kumimoji="1" lang="ja-JP" altLang="en-US" dirty="0"/>
              <a:t>「当てはまらない」）の回答を大きく上回った。</a:t>
            </a:r>
            <a:endParaRPr kumimoji="1" lang="en-US" altLang="ja-JP" dirty="0"/>
          </a:p>
        </p:txBody>
      </p:sp>
    </p:spTree>
    <p:extLst>
      <p:ext uri="{BB962C8B-B14F-4D97-AF65-F5344CB8AC3E}">
        <p14:creationId xmlns:p14="http://schemas.microsoft.com/office/powerpoint/2010/main" val="391869894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共通プラットフォームの提供主体</a:t>
            </a:r>
            <a:r>
              <a:rPr kumimoji="1" lang="en-US" altLang="ja-JP" dirty="0"/>
              <a:t>】</a:t>
            </a:r>
            <a:r>
              <a:rPr kumimoji="1" lang="ja-JP" altLang="en-US" dirty="0"/>
              <a:t>について事業分野別に比較したところ、全体的に「あまり当てはまらない」の回答が高くなっているが、「農林水産」では「当てはまる」、「その他の事業」では「当てはまらない」が最も高くなった。</a:t>
            </a:r>
            <a:endParaRPr kumimoji="1" lang="en-US" altLang="ja-JP" dirty="0"/>
          </a:p>
        </p:txBody>
      </p:sp>
    </p:spTree>
    <p:extLst>
      <p:ext uri="{BB962C8B-B14F-4D97-AF65-F5344CB8AC3E}">
        <p14:creationId xmlns:p14="http://schemas.microsoft.com/office/powerpoint/2010/main" val="22647853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新ビジネス・サービスの提供主体</a:t>
            </a:r>
            <a:r>
              <a:rPr kumimoji="1" lang="en-US" altLang="ja-JP" dirty="0"/>
              <a:t>】</a:t>
            </a:r>
            <a:r>
              <a:rPr kumimoji="1" lang="ja-JP" altLang="en-US" dirty="0"/>
              <a:t>について事業分野別に比較したところ、全体的に「やや当てはまる」の回答が高くなっているが、「農林水産」では「当てはまる」、「その他の事業」では「わからない」が最も高くなった。</a:t>
            </a:r>
            <a:endParaRPr kumimoji="1" lang="en-US" altLang="ja-JP" dirty="0"/>
          </a:p>
        </p:txBody>
      </p:sp>
    </p:spTree>
    <p:extLst>
      <p:ext uri="{BB962C8B-B14F-4D97-AF65-F5344CB8AC3E}">
        <p14:creationId xmlns:p14="http://schemas.microsoft.com/office/powerpoint/2010/main" val="1514494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産業構造の位置づけ</a:t>
            </a:r>
            <a:r>
              <a:rPr kumimoji="1" lang="en-US" altLang="ja-JP" dirty="0"/>
              <a:t>【5</a:t>
            </a:r>
            <a:r>
              <a:rPr kumimoji="1" lang="ja-JP" altLang="en-US" dirty="0"/>
              <a:t>年後・すべて</a:t>
            </a:r>
            <a:r>
              <a:rPr kumimoji="1" lang="en-US" altLang="ja-JP" dirty="0"/>
              <a:t>】</a:t>
            </a:r>
            <a:r>
              <a:rPr kumimoji="1" lang="ja-JP" altLang="en-US" dirty="0"/>
              <a:t>について従業員数別に比較したところ、ユーザー企業は</a:t>
            </a:r>
            <a:r>
              <a:rPr kumimoji="1" lang="en-US" altLang="ja-JP" dirty="0"/>
              <a:t>101</a:t>
            </a:r>
            <a:r>
              <a:rPr kumimoji="1" lang="ja-JP" altLang="en-US" dirty="0"/>
              <a:t>人以上が</a:t>
            </a:r>
            <a:r>
              <a:rPr kumimoji="1" lang="en-US" altLang="ja-JP" dirty="0"/>
              <a:t>54</a:t>
            </a:r>
            <a:r>
              <a:rPr kumimoji="1" lang="ja-JP" altLang="en-US" dirty="0"/>
              <a:t>％、サービス提供企業は</a:t>
            </a:r>
            <a:r>
              <a:rPr kumimoji="1" lang="en-US" altLang="ja-JP" dirty="0"/>
              <a:t>20</a:t>
            </a:r>
            <a:r>
              <a:rPr kumimoji="1" lang="ja-JP" altLang="en-US" dirty="0"/>
              <a:t>人以下が</a:t>
            </a:r>
            <a:r>
              <a:rPr kumimoji="1" lang="en-US" altLang="ja-JP" dirty="0"/>
              <a:t>50</a:t>
            </a:r>
            <a:r>
              <a:rPr kumimoji="1" lang="ja-JP" altLang="en-US" dirty="0"/>
              <a:t>％で最も高く、</a:t>
            </a:r>
            <a:r>
              <a:rPr kumimoji="1" lang="en-US" altLang="ja-JP" dirty="0"/>
              <a:t>50</a:t>
            </a:r>
            <a:r>
              <a:rPr kumimoji="1" lang="ja-JP" altLang="en-US" dirty="0"/>
              <a:t>％以上を占めている。</a:t>
            </a:r>
            <a:endParaRPr kumimoji="1" lang="en-US" altLang="ja-JP" dirty="0"/>
          </a:p>
          <a:p>
            <a:r>
              <a:rPr kumimoji="1" lang="ja-JP" altLang="en-US" dirty="0"/>
              <a:t>メーカー企業では</a:t>
            </a:r>
            <a:r>
              <a:rPr kumimoji="1" lang="en-US" altLang="ja-JP" dirty="0"/>
              <a:t>101</a:t>
            </a:r>
            <a:r>
              <a:rPr kumimoji="1" lang="ja-JP" altLang="en-US" dirty="0"/>
              <a:t>人以上が</a:t>
            </a:r>
            <a:r>
              <a:rPr kumimoji="1" lang="en-US" altLang="ja-JP" dirty="0"/>
              <a:t>43</a:t>
            </a:r>
            <a:r>
              <a:rPr kumimoji="1" lang="ja-JP" altLang="en-US" dirty="0"/>
              <a:t>％、サブシステム提供企業では</a:t>
            </a:r>
            <a:r>
              <a:rPr kumimoji="1" lang="en-US" altLang="ja-JP" dirty="0"/>
              <a:t>20</a:t>
            </a:r>
            <a:r>
              <a:rPr kumimoji="1" lang="ja-JP" altLang="en-US" dirty="0"/>
              <a:t>人以下が</a:t>
            </a:r>
            <a:r>
              <a:rPr kumimoji="1" lang="en-US" altLang="ja-JP" dirty="0"/>
              <a:t>42</a:t>
            </a:r>
            <a:r>
              <a:rPr kumimoji="1" lang="ja-JP" altLang="en-US" dirty="0"/>
              <a:t>％で最も高くなった。</a:t>
            </a:r>
            <a:endParaRPr kumimoji="1" lang="en-US" altLang="ja-JP" dirty="0"/>
          </a:p>
        </p:txBody>
      </p:sp>
    </p:spTree>
    <p:extLst>
      <p:ext uri="{BB962C8B-B14F-4D97-AF65-F5344CB8AC3E}">
        <p14:creationId xmlns:p14="http://schemas.microsoft.com/office/powerpoint/2010/main" val="300833808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スマートファクトリーの推進主体</a:t>
            </a:r>
            <a:r>
              <a:rPr kumimoji="1" lang="en-US" altLang="ja-JP" dirty="0"/>
              <a:t>】</a:t>
            </a:r>
            <a:r>
              <a:rPr kumimoji="1" lang="ja-JP" altLang="en-US" dirty="0"/>
              <a:t>について事業分野別に比較したところ、割合の高い回答が「やや当てはまる」、「あまり当てはまらない」、「当てはまらない」、「わからない」で分かれた。</a:t>
            </a:r>
            <a:endParaRPr kumimoji="1" lang="en-US" altLang="ja-JP" dirty="0"/>
          </a:p>
        </p:txBody>
      </p:sp>
    </p:spTree>
    <p:extLst>
      <p:ext uri="{BB962C8B-B14F-4D97-AF65-F5344CB8AC3E}">
        <p14:creationId xmlns:p14="http://schemas.microsoft.com/office/powerpoint/2010/main" val="5951198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スマートプロダクトの提供主体</a:t>
            </a:r>
            <a:r>
              <a:rPr kumimoji="1" lang="en-US" altLang="ja-JP" dirty="0"/>
              <a:t>】</a:t>
            </a:r>
            <a:r>
              <a:rPr kumimoji="1" lang="ja-JP" altLang="en-US" dirty="0"/>
              <a:t>について事業分野別に比較したところ、全体的に「やや当てはまる」の回答が高くなっているが、「その他の事業」では「わからない」が最も高くなった。</a:t>
            </a:r>
            <a:endParaRPr kumimoji="1" lang="en-US" altLang="ja-JP" dirty="0"/>
          </a:p>
        </p:txBody>
      </p:sp>
    </p:spTree>
    <p:extLst>
      <p:ext uri="{BB962C8B-B14F-4D97-AF65-F5344CB8AC3E}">
        <p14:creationId xmlns:p14="http://schemas.microsoft.com/office/powerpoint/2010/main" val="45596191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スマートサービスの提供主体</a:t>
            </a:r>
            <a:r>
              <a:rPr kumimoji="1" lang="en-US" altLang="ja-JP" dirty="0"/>
              <a:t>】</a:t>
            </a:r>
            <a:r>
              <a:rPr kumimoji="1" lang="ja-JP" altLang="en-US" dirty="0"/>
              <a:t>について事業分野別に比較したところ、全体的に「やや当てはまる」の回答が高くなっているが、「農林水産」、「建築／土木」では「当てはまる」、「オフィス／店舗」、「その他の事業」では「わからない」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352848013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について事業分野別に比較したところ、全体的に「わからない」の回答が</a:t>
            </a:r>
            <a:r>
              <a:rPr kumimoji="1" lang="ja-JP" altLang="en-US"/>
              <a:t>高くなった。</a:t>
            </a:r>
            <a:endParaRPr kumimoji="1" lang="en-US" altLang="ja-JP" dirty="0"/>
          </a:p>
        </p:txBody>
      </p:sp>
    </p:spTree>
    <p:extLst>
      <p:ext uri="{BB962C8B-B14F-4D97-AF65-F5344CB8AC3E}">
        <p14:creationId xmlns:p14="http://schemas.microsoft.com/office/powerpoint/2010/main" val="77898624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目指している</a:t>
            </a:r>
            <a:r>
              <a:rPr kumimoji="1" lang="en-US" altLang="ja-JP" dirty="0"/>
              <a:t>DX</a:t>
            </a:r>
            <a:r>
              <a:rPr kumimoji="1" lang="ja-JP" altLang="en-US" dirty="0"/>
              <a:t>の類型</a:t>
            </a:r>
            <a:r>
              <a:rPr kumimoji="1" lang="en-US" altLang="ja-JP" dirty="0"/>
              <a:t>【5</a:t>
            </a:r>
            <a:r>
              <a:rPr kumimoji="1" lang="ja-JP" altLang="en-US" dirty="0"/>
              <a:t>年後</a:t>
            </a:r>
            <a:r>
              <a:rPr kumimoji="1" lang="en-US" altLang="ja-JP" dirty="0"/>
              <a:t>】</a:t>
            </a:r>
            <a:r>
              <a:rPr kumimoji="1" lang="ja-JP" altLang="en-US" dirty="0"/>
              <a:t>について提供製品・サービス別に比較したところ、全体的に、</a:t>
            </a:r>
            <a:r>
              <a:rPr kumimoji="1" lang="en-US" altLang="ja-JP" dirty="0"/>
              <a:t>B2B</a:t>
            </a:r>
            <a:r>
              <a:rPr kumimoji="1" lang="ja-JP" altLang="en-US" dirty="0" err="1"/>
              <a:t>のほう</a:t>
            </a:r>
            <a:r>
              <a:rPr kumimoji="1" lang="ja-JP" altLang="en-US" dirty="0"/>
              <a:t>が</a:t>
            </a:r>
            <a:r>
              <a:rPr kumimoji="1" lang="en-US" altLang="ja-JP" dirty="0"/>
              <a:t>B2C</a:t>
            </a:r>
            <a:r>
              <a:rPr kumimoji="1" lang="ja-JP" altLang="en-US" dirty="0"/>
              <a:t>よりも、</a:t>
            </a:r>
            <a:r>
              <a:rPr kumimoji="1" lang="en-US" altLang="ja-JP" dirty="0"/>
              <a:t>『</a:t>
            </a:r>
            <a:r>
              <a:rPr kumimoji="1" lang="ja-JP" altLang="en-US" dirty="0"/>
              <a:t>当てはまる</a:t>
            </a:r>
            <a:r>
              <a:rPr kumimoji="1" lang="en-US" altLang="ja-JP" dirty="0"/>
              <a:t>』</a:t>
            </a:r>
            <a:r>
              <a:rPr kumimoji="1" lang="ja-JP" altLang="en-US" dirty="0"/>
              <a:t>（「当てはまる」＋「やや当てはまる」）と回答する割合が高くなっている。特に、「企業の変革を共に推進するパートナー」、「</a:t>
            </a:r>
            <a:r>
              <a:rPr kumimoji="1" lang="en-US" altLang="ja-JP" dirty="0"/>
              <a:t>DX</a:t>
            </a:r>
            <a:r>
              <a:rPr kumimoji="1" lang="ja-JP" altLang="en-US" dirty="0"/>
              <a:t>に必要な技術・ノウハウの提供主体」では、</a:t>
            </a:r>
            <a:r>
              <a:rPr kumimoji="1" lang="en-US" altLang="ja-JP" dirty="0"/>
              <a:t>10</a:t>
            </a:r>
            <a:r>
              <a:rPr kumimoji="1" lang="ja-JP" altLang="en-US" dirty="0"/>
              <a:t>ポイント以上と大きな差がついている。</a:t>
            </a:r>
            <a:endParaRPr kumimoji="1" lang="en-US" altLang="ja-JP" dirty="0"/>
          </a:p>
        </p:txBody>
      </p:sp>
    </p:spTree>
    <p:extLst>
      <p:ext uri="{BB962C8B-B14F-4D97-AF65-F5344CB8AC3E}">
        <p14:creationId xmlns:p14="http://schemas.microsoft.com/office/powerpoint/2010/main" val="109113006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技術動向について、「自社が強みとしている技術」</a:t>
            </a:r>
            <a:r>
              <a:rPr kumimoji="1" lang="en-US" altLang="ja-JP" dirty="0"/>
              <a:t>×</a:t>
            </a:r>
            <a:r>
              <a:rPr kumimoji="1" lang="ja-JP" altLang="en-US" dirty="0"/>
              <a:t>「事業を推進するために特に重要な技術」の散布図を作成したところ、「設計・実装技術」は、強みであり、かつ、現在重要な技術と認識している傾向が強くみられた。</a:t>
            </a:r>
            <a:endParaRPr kumimoji="1" lang="en-US" altLang="ja-JP" dirty="0"/>
          </a:p>
        </p:txBody>
      </p:sp>
    </p:spTree>
    <p:extLst>
      <p:ext uri="{BB962C8B-B14F-4D97-AF65-F5344CB8AC3E}">
        <p14:creationId xmlns:p14="http://schemas.microsoft.com/office/powerpoint/2010/main" val="278752717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技術動向について、「自社が強みとしている技術」</a:t>
            </a:r>
            <a:r>
              <a:rPr kumimoji="1" lang="en-US" altLang="ja-JP" dirty="0"/>
              <a:t>×</a:t>
            </a:r>
            <a:r>
              <a:rPr kumimoji="1" lang="ja-JP" altLang="en-US" dirty="0"/>
              <a:t>「将来、強化／新たに獲得したい技術」の散布図を作成したところ、「設計・実装技術」が強みと認識している傾向が強く、「</a:t>
            </a:r>
            <a:r>
              <a:rPr kumimoji="1" lang="en-US" altLang="ja-JP" dirty="0"/>
              <a:t>AI</a:t>
            </a:r>
            <a:r>
              <a:rPr kumimoji="1" lang="ja-JP" altLang="en-US" dirty="0"/>
              <a:t>（機械学習、ディープラーニング等）技術」は将来獲得したい技術として認識している傾向が強くみられた。</a:t>
            </a:r>
            <a:endParaRPr kumimoji="1" lang="en-US" altLang="ja-JP" dirty="0"/>
          </a:p>
        </p:txBody>
      </p:sp>
    </p:spTree>
    <p:extLst>
      <p:ext uri="{BB962C8B-B14F-4D97-AF65-F5344CB8AC3E}">
        <p14:creationId xmlns:p14="http://schemas.microsoft.com/office/powerpoint/2010/main" val="254067173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技術動向について、「事業を推進するために特に重要な技術」</a:t>
            </a:r>
            <a:r>
              <a:rPr kumimoji="1" lang="en-US" altLang="ja-JP" dirty="0"/>
              <a:t>×</a:t>
            </a:r>
            <a:r>
              <a:rPr kumimoji="1" lang="ja-JP" altLang="en-US" dirty="0"/>
              <a:t>「将来、強化／新たに獲得したい技術」の散布図を作成したところ、「クラウド技術」は、現在重要と認識しており、かつ、将来獲得したいと考えている傾向がみられる。</a:t>
            </a:r>
            <a:endParaRPr kumimoji="1" lang="en-US" altLang="ja-JP" dirty="0"/>
          </a:p>
        </p:txBody>
      </p:sp>
    </p:spTree>
    <p:extLst>
      <p:ext uri="{BB962C8B-B14F-4D97-AF65-F5344CB8AC3E}">
        <p14:creationId xmlns:p14="http://schemas.microsoft.com/office/powerpoint/2010/main" val="69807518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現在、事業を推進するために特に重要な技術について、</a:t>
            </a:r>
            <a:r>
              <a:rPr kumimoji="1" lang="ja-JP" altLang="en-US" sz="1275" b="0" i="0" u="none" strike="noStrike" kern="1200" dirty="0">
                <a:solidFill>
                  <a:schemeClr val="tx1"/>
                </a:solidFill>
                <a:effectLst/>
                <a:latin typeface="+mn-lt"/>
                <a:ea typeface="+mn-ea"/>
                <a:cs typeface="+mn-cs"/>
              </a:rPr>
              <a:t>「設計・実装技術」が</a:t>
            </a:r>
            <a:r>
              <a:rPr kumimoji="1" lang="en-US" altLang="ja-JP" sz="1275" b="0" i="0" u="none" strike="noStrike" kern="1200" dirty="0">
                <a:solidFill>
                  <a:schemeClr val="tx1"/>
                </a:solidFill>
                <a:effectLst/>
                <a:latin typeface="+mn-lt"/>
                <a:ea typeface="+mn-ea"/>
                <a:cs typeface="+mn-cs"/>
              </a:rPr>
              <a:t>58</a:t>
            </a:r>
            <a:r>
              <a:rPr kumimoji="1" lang="ja-JP" altLang="en-US" sz="1275" b="0" i="0" u="none" strike="noStrike" kern="1200" dirty="0">
                <a:solidFill>
                  <a:schemeClr val="tx1"/>
                </a:solidFill>
                <a:effectLst/>
                <a:latin typeface="+mn-lt"/>
                <a:ea typeface="+mn-ea"/>
                <a:cs typeface="+mn-cs"/>
              </a:rPr>
              <a:t>％と最も高く、次いで「クラウド技術」が</a:t>
            </a:r>
            <a:r>
              <a:rPr kumimoji="1" lang="en-US" altLang="ja-JP" sz="1275" b="0" i="0" u="none" strike="noStrike" kern="1200" dirty="0">
                <a:solidFill>
                  <a:schemeClr val="tx1"/>
                </a:solidFill>
                <a:effectLst/>
                <a:latin typeface="+mn-lt"/>
                <a:ea typeface="+mn-ea"/>
                <a:cs typeface="+mn-cs"/>
              </a:rPr>
              <a:t>42</a:t>
            </a:r>
            <a:r>
              <a:rPr kumimoji="1" lang="ja-JP" altLang="en-US" sz="1275" b="0" i="0" u="none" strike="noStrike" kern="1200" dirty="0">
                <a:solidFill>
                  <a:schemeClr val="tx1"/>
                </a:solidFill>
                <a:effectLst/>
                <a:latin typeface="+mn-lt"/>
                <a:ea typeface="+mn-ea"/>
                <a:cs typeface="+mn-cs"/>
              </a:rPr>
              <a:t>％、「運用・保守技術」が</a:t>
            </a:r>
            <a:r>
              <a:rPr kumimoji="1" lang="en-US" altLang="ja-JP" sz="1275" b="0" i="0" u="none" strike="noStrike" kern="1200" dirty="0">
                <a:solidFill>
                  <a:schemeClr val="tx1"/>
                </a:solidFill>
                <a:effectLst/>
                <a:latin typeface="+mn-lt"/>
                <a:ea typeface="+mn-ea"/>
                <a:cs typeface="+mn-cs"/>
              </a:rPr>
              <a:t>39</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lang="en-US" altLang="ja-JP" dirty="0"/>
          </a:p>
        </p:txBody>
      </p:sp>
    </p:spTree>
    <p:extLst>
      <p:ext uri="{BB962C8B-B14F-4D97-AF65-F5344CB8AC3E}">
        <p14:creationId xmlns:p14="http://schemas.microsoft.com/office/powerpoint/2010/main" val="284613903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技術動向</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について産業構造の位置づけ別に比較したところ、全体的に項目によって傾向に差がみられた。</a:t>
            </a:r>
            <a:endParaRPr kumimoji="1" lang="en-US" altLang="ja-JP" dirty="0"/>
          </a:p>
          <a:p>
            <a:r>
              <a:rPr kumimoji="1" lang="ja-JP" altLang="en-US" dirty="0"/>
              <a:t>いずれの産業構造でも「設計・実装技術」が最も高いが、ユーザー企業、サービス提供企業は「運用・保守技術」が、メーカー企業、サブシステム提供企業は「無線通信・ネットワーク技術」が</a:t>
            </a:r>
            <a:r>
              <a:rPr kumimoji="1" lang="en-US" altLang="ja-JP" dirty="0"/>
              <a:t>2</a:t>
            </a:r>
            <a:r>
              <a:rPr kumimoji="1" lang="ja-JP" altLang="en-US" dirty="0"/>
              <a:t>番目に高くなっている。</a:t>
            </a:r>
            <a:endParaRPr kumimoji="1" lang="en-US" altLang="ja-JP" dirty="0"/>
          </a:p>
        </p:txBody>
      </p:sp>
    </p:spTree>
    <p:extLst>
      <p:ext uri="{BB962C8B-B14F-4D97-AF65-F5344CB8AC3E}">
        <p14:creationId xmlns:p14="http://schemas.microsoft.com/office/powerpoint/2010/main" val="2280489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N</a:t>
            </a:r>
            <a:r>
              <a:rPr kumimoji="1" lang="ja-JP" altLang="en-US" dirty="0"/>
              <a:t>は、「主要な位置づけ」の数で、</a:t>
            </a:r>
            <a:r>
              <a:rPr kumimoji="1" lang="en-US" altLang="ja-JP" dirty="0"/>
              <a:t>N</a:t>
            </a:r>
            <a:r>
              <a:rPr kumimoji="1" lang="ja-JP" altLang="en-US" dirty="0"/>
              <a:t>を母数とした％を示している。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年後の主要な産業構造の位置づけについて、</a:t>
            </a:r>
            <a:r>
              <a:rPr kumimoji="1" lang="ja-JP" altLang="en-US" sz="1275" b="0" i="0" u="none" strike="noStrike" kern="1200" dirty="0">
                <a:solidFill>
                  <a:schemeClr val="tx1"/>
                </a:solidFill>
                <a:effectLst/>
                <a:latin typeface="+mn-lt"/>
                <a:ea typeface="+mn-ea"/>
                <a:cs typeface="+mn-cs"/>
              </a:rPr>
              <a:t>「サービス提供企業」が</a:t>
            </a:r>
            <a:r>
              <a:rPr kumimoji="1" lang="en-US" altLang="ja-JP" sz="1275" b="0" i="0" u="none" strike="noStrike" kern="1200" dirty="0">
                <a:solidFill>
                  <a:schemeClr val="tx1"/>
                </a:solidFill>
                <a:effectLst/>
                <a:latin typeface="+mn-lt"/>
                <a:ea typeface="+mn-ea"/>
                <a:cs typeface="+mn-cs"/>
              </a:rPr>
              <a:t>30</a:t>
            </a:r>
            <a:r>
              <a:rPr kumimoji="1" lang="ja-JP" altLang="en-US" sz="1275" b="0" i="0" u="none" strike="noStrike" kern="1200" dirty="0">
                <a:solidFill>
                  <a:schemeClr val="tx1"/>
                </a:solidFill>
                <a:effectLst/>
                <a:latin typeface="+mn-lt"/>
                <a:ea typeface="+mn-ea"/>
                <a:cs typeface="+mn-cs"/>
              </a:rPr>
              <a:t>％と最も高く、次いで「メーカー企業」が</a:t>
            </a:r>
            <a:r>
              <a:rPr kumimoji="1" lang="en-US" altLang="ja-JP" sz="1275" b="0" i="0" u="none" strike="noStrike" kern="1200" dirty="0">
                <a:solidFill>
                  <a:schemeClr val="tx1"/>
                </a:solidFill>
                <a:effectLst/>
                <a:latin typeface="+mn-lt"/>
                <a:ea typeface="+mn-ea"/>
                <a:cs typeface="+mn-cs"/>
              </a:rPr>
              <a:t>26</a:t>
            </a:r>
            <a:r>
              <a:rPr kumimoji="1" lang="ja-JP" altLang="en-US" sz="1275" b="0" i="0" u="none" strike="noStrike" kern="1200" dirty="0">
                <a:solidFill>
                  <a:schemeClr val="tx1"/>
                </a:solidFill>
                <a:effectLst/>
                <a:latin typeface="+mn-lt"/>
                <a:ea typeface="+mn-ea"/>
                <a:cs typeface="+mn-cs"/>
              </a:rPr>
              <a:t>％、「ユーザー企業」が</a:t>
            </a:r>
            <a:r>
              <a:rPr kumimoji="1" lang="en-US" altLang="ja-JP" sz="1275" b="0" i="0" u="none" strike="noStrike" kern="1200" dirty="0">
                <a:solidFill>
                  <a:schemeClr val="tx1"/>
                </a:solidFill>
                <a:effectLst/>
                <a:latin typeface="+mn-lt"/>
                <a:ea typeface="+mn-ea"/>
                <a:cs typeface="+mn-cs"/>
              </a:rPr>
              <a:t>22</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7517045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技術動向</a:t>
            </a:r>
            <a:r>
              <a:rPr kumimoji="1" lang="en-US" altLang="ja-JP" dirty="0"/>
              <a:t>【</a:t>
            </a:r>
            <a:r>
              <a:rPr kumimoji="1" lang="ja-JP" altLang="en-US" dirty="0"/>
              <a:t>現在</a:t>
            </a:r>
            <a:r>
              <a:rPr kumimoji="1" lang="en-US" altLang="ja-JP" dirty="0"/>
              <a:t>】</a:t>
            </a:r>
            <a:r>
              <a:rPr kumimoji="1" lang="ja-JP" altLang="en-US" dirty="0"/>
              <a:t>について</a:t>
            </a:r>
            <a:r>
              <a:rPr kumimoji="1" lang="en-US" altLang="ja-JP" dirty="0"/>
              <a:t>DX</a:t>
            </a:r>
            <a:r>
              <a:rPr kumimoji="1" lang="ja-JP" altLang="en-US" dirty="0"/>
              <a:t>の取り組み状況別に比較したところ、全体的に、</a:t>
            </a:r>
            <a:r>
              <a:rPr kumimoji="1" lang="en-US" altLang="ja-JP" dirty="0"/>
              <a:t>DX</a:t>
            </a:r>
            <a:r>
              <a:rPr kumimoji="1" lang="ja-JP" altLang="en-US" dirty="0"/>
              <a:t>取り組み有りの企業のほうが</a:t>
            </a:r>
            <a:r>
              <a:rPr kumimoji="1" lang="en-US" altLang="ja-JP" dirty="0"/>
              <a:t>DX</a:t>
            </a:r>
            <a:r>
              <a:rPr kumimoji="1" lang="ja-JP" altLang="en-US" dirty="0"/>
              <a:t>取り組み無しの企業よりも、割合が高い傾向がみられる。</a:t>
            </a:r>
            <a:endParaRPr kumimoji="1" lang="en-US" altLang="ja-JP" dirty="0"/>
          </a:p>
          <a:p>
            <a:r>
              <a:rPr kumimoji="1" lang="ja-JP" altLang="en-US" dirty="0"/>
              <a:t>ただし、「設計・実装技術」では、</a:t>
            </a:r>
            <a:r>
              <a:rPr kumimoji="1" lang="en-US" altLang="ja-JP" dirty="0"/>
              <a:t>DX</a:t>
            </a:r>
            <a:r>
              <a:rPr kumimoji="1" lang="ja-JP" altLang="en-US" dirty="0"/>
              <a:t>取り組み無しのほうが割合が高くなっている。</a:t>
            </a:r>
            <a:endParaRPr kumimoji="1" lang="en-US" altLang="ja-JP" dirty="0"/>
          </a:p>
        </p:txBody>
      </p:sp>
    </p:spTree>
    <p:extLst>
      <p:ext uri="{BB962C8B-B14F-4D97-AF65-F5344CB8AC3E}">
        <p14:creationId xmlns:p14="http://schemas.microsoft.com/office/powerpoint/2010/main" val="421908720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自社が強みとしている技術</a:t>
            </a:r>
            <a:r>
              <a:rPr lang="ja-JP" altLang="en-US" dirty="0"/>
              <a:t> について、</a:t>
            </a:r>
            <a:r>
              <a:rPr kumimoji="1" lang="ja-JP" altLang="en-US" sz="1275" b="0" i="0" u="none" strike="noStrike" kern="1200" dirty="0">
                <a:solidFill>
                  <a:schemeClr val="tx1"/>
                </a:solidFill>
                <a:effectLst/>
                <a:latin typeface="+mn-lt"/>
                <a:ea typeface="+mn-ea"/>
                <a:cs typeface="+mn-cs"/>
              </a:rPr>
              <a:t>「設計・実装技術」が</a:t>
            </a:r>
            <a:r>
              <a:rPr kumimoji="1" lang="en-US" altLang="ja-JP" sz="1275" b="0" i="0" u="none" strike="noStrike" kern="1200" dirty="0">
                <a:solidFill>
                  <a:schemeClr val="tx1"/>
                </a:solidFill>
                <a:effectLst/>
                <a:latin typeface="+mn-lt"/>
                <a:ea typeface="+mn-ea"/>
                <a:cs typeface="+mn-cs"/>
              </a:rPr>
              <a:t>36</a:t>
            </a:r>
            <a:r>
              <a:rPr kumimoji="1" lang="ja-JP" altLang="en-US" sz="1275" b="0" i="0" u="none" strike="noStrike" kern="1200" dirty="0">
                <a:solidFill>
                  <a:schemeClr val="tx1"/>
                </a:solidFill>
                <a:effectLst/>
                <a:latin typeface="+mn-lt"/>
                <a:ea typeface="+mn-ea"/>
                <a:cs typeface="+mn-cs"/>
              </a:rPr>
              <a:t>％と最も高く、次いで「運用・保守技術」が</a:t>
            </a:r>
            <a:r>
              <a:rPr kumimoji="1" lang="en-US" altLang="ja-JP" sz="1275" b="0" i="0" u="none" strike="noStrike" kern="1200" dirty="0">
                <a:solidFill>
                  <a:schemeClr val="tx1"/>
                </a:solidFill>
                <a:effectLst/>
                <a:latin typeface="+mn-lt"/>
                <a:ea typeface="+mn-ea"/>
                <a:cs typeface="+mn-cs"/>
              </a:rPr>
              <a:t>21</a:t>
            </a:r>
            <a:r>
              <a:rPr kumimoji="1" lang="ja-JP" altLang="en-US" sz="1275" b="0" i="0" u="none" strike="noStrike" kern="1200" dirty="0">
                <a:solidFill>
                  <a:schemeClr val="tx1"/>
                </a:solidFill>
                <a:effectLst/>
                <a:latin typeface="+mn-lt"/>
                <a:ea typeface="+mn-ea"/>
                <a:cs typeface="+mn-cs"/>
              </a:rPr>
              <a:t>％、「評価・検証技術」が</a:t>
            </a:r>
            <a:r>
              <a:rPr kumimoji="1" lang="en-US" altLang="ja-JP" sz="1275" b="0" i="0" u="none" strike="noStrike" kern="1200" dirty="0">
                <a:solidFill>
                  <a:schemeClr val="tx1"/>
                </a:solidFill>
                <a:effectLst/>
                <a:latin typeface="+mn-lt"/>
                <a:ea typeface="+mn-ea"/>
                <a:cs typeface="+mn-cs"/>
              </a:rPr>
              <a:t>19</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304314346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技術動向</a:t>
            </a:r>
            <a:r>
              <a:rPr kumimoji="1" lang="en-US" altLang="ja-JP" dirty="0"/>
              <a:t>【</a:t>
            </a:r>
            <a:r>
              <a:rPr kumimoji="1" lang="ja-JP" altLang="en-US" dirty="0"/>
              <a:t>強み</a:t>
            </a:r>
            <a:r>
              <a:rPr kumimoji="1" lang="en-US" altLang="ja-JP" dirty="0"/>
              <a:t>】</a:t>
            </a:r>
            <a:r>
              <a:rPr kumimoji="1" lang="ja-JP" altLang="en-US" dirty="0"/>
              <a:t>について産業構造の位置づけ別に比較したところ、全体的に項目によって傾向に差がみられた。</a:t>
            </a:r>
            <a:endParaRPr kumimoji="1" lang="en-US" altLang="ja-JP" dirty="0"/>
          </a:p>
          <a:p>
            <a:r>
              <a:rPr kumimoji="1" lang="ja-JP" altLang="en-US" dirty="0"/>
              <a:t>いずれの産業構造でも「設計・実装技術」が最も高いが、ユーザー企業、サービス提供企業は「運用・保守技術」が、サブシステム提供企業は「無線通信・ネットワーク技術」が、メーカー企業は「センサ技術」が</a:t>
            </a:r>
            <a:r>
              <a:rPr kumimoji="1" lang="en-US" altLang="ja-JP" dirty="0"/>
              <a:t>2</a:t>
            </a:r>
            <a:r>
              <a:rPr kumimoji="1" lang="ja-JP" altLang="en-US" dirty="0"/>
              <a:t>番目に高くなっている。</a:t>
            </a:r>
            <a:endParaRPr kumimoji="1" lang="en-US" altLang="ja-JP" dirty="0"/>
          </a:p>
        </p:txBody>
      </p:sp>
    </p:spTree>
    <p:extLst>
      <p:ext uri="{BB962C8B-B14F-4D97-AF65-F5344CB8AC3E}">
        <p14:creationId xmlns:p14="http://schemas.microsoft.com/office/powerpoint/2010/main" val="15832543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技術動向</a:t>
            </a:r>
            <a:r>
              <a:rPr kumimoji="1" lang="en-US" altLang="ja-JP" dirty="0"/>
              <a:t>【</a:t>
            </a:r>
            <a:r>
              <a:rPr kumimoji="1" lang="ja-JP" altLang="en-US" dirty="0"/>
              <a:t>強み</a:t>
            </a:r>
            <a:r>
              <a:rPr kumimoji="1" lang="en-US" altLang="ja-JP" dirty="0"/>
              <a:t>】</a:t>
            </a:r>
            <a:r>
              <a:rPr kumimoji="1" lang="ja-JP" altLang="en-US" dirty="0"/>
              <a:t>について</a:t>
            </a:r>
            <a:r>
              <a:rPr kumimoji="1" lang="en-US" altLang="ja-JP" dirty="0"/>
              <a:t>DX</a:t>
            </a:r>
            <a:r>
              <a:rPr kumimoji="1" lang="ja-JP" altLang="en-US" dirty="0"/>
              <a:t>の取り組み状況別に比較したところ、すべての項目で、</a:t>
            </a:r>
            <a:r>
              <a:rPr kumimoji="1" lang="en-US" altLang="ja-JP" dirty="0"/>
              <a:t>DX</a:t>
            </a:r>
            <a:r>
              <a:rPr kumimoji="1" lang="ja-JP" altLang="en-US" dirty="0"/>
              <a:t>取り組み有りのほうが</a:t>
            </a:r>
            <a:r>
              <a:rPr kumimoji="1" lang="en-US" altLang="ja-JP" dirty="0"/>
              <a:t>DX</a:t>
            </a:r>
            <a:r>
              <a:rPr kumimoji="1" lang="ja-JP" altLang="en-US" dirty="0"/>
              <a:t>取り組み無しよりも割合が高くなった。</a:t>
            </a:r>
            <a:endParaRPr kumimoji="1" lang="en-US" altLang="ja-JP" dirty="0"/>
          </a:p>
        </p:txBody>
      </p:sp>
    </p:spTree>
    <p:extLst>
      <p:ext uri="{BB962C8B-B14F-4D97-AF65-F5344CB8AC3E}">
        <p14:creationId xmlns:p14="http://schemas.microsoft.com/office/powerpoint/2010/main" val="3769560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将来、強化／新たに獲得したい技術について、</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AI</a:t>
            </a:r>
            <a:r>
              <a:rPr kumimoji="1" lang="ja-JP" altLang="en-US" sz="1275" b="0" i="0" u="none" strike="noStrike" kern="1200" dirty="0">
                <a:solidFill>
                  <a:schemeClr val="tx1"/>
                </a:solidFill>
                <a:effectLst/>
                <a:latin typeface="+mn-lt"/>
                <a:ea typeface="+mn-ea"/>
                <a:cs typeface="+mn-cs"/>
              </a:rPr>
              <a:t>（機械学習、ディープラーニング等）技術」が</a:t>
            </a:r>
            <a:r>
              <a:rPr kumimoji="1" lang="en-US" altLang="ja-JP" sz="1275" b="0" i="0" u="none" strike="noStrike" kern="1200" dirty="0">
                <a:solidFill>
                  <a:schemeClr val="tx1"/>
                </a:solidFill>
                <a:effectLst/>
                <a:latin typeface="+mn-lt"/>
                <a:ea typeface="+mn-ea"/>
                <a:cs typeface="+mn-cs"/>
              </a:rPr>
              <a:t>46</a:t>
            </a:r>
            <a:r>
              <a:rPr kumimoji="1" lang="ja-JP" altLang="en-US" sz="1275" b="0" i="0" u="none" strike="noStrike" kern="1200" dirty="0">
                <a:solidFill>
                  <a:schemeClr val="tx1"/>
                </a:solidFill>
                <a:effectLst/>
                <a:latin typeface="+mn-lt"/>
                <a:ea typeface="+mn-ea"/>
                <a:cs typeface="+mn-cs"/>
              </a:rPr>
              <a:t>％と最も高く、次いで「クラウド技術」が</a:t>
            </a:r>
            <a:r>
              <a:rPr kumimoji="1" lang="en-US" altLang="ja-JP" sz="1275" b="0" i="0" u="none" strike="noStrike" kern="1200" dirty="0">
                <a:solidFill>
                  <a:schemeClr val="tx1"/>
                </a:solidFill>
                <a:effectLst/>
                <a:latin typeface="+mn-lt"/>
                <a:ea typeface="+mn-ea"/>
                <a:cs typeface="+mn-cs"/>
              </a:rPr>
              <a:t>38</a:t>
            </a:r>
            <a:r>
              <a:rPr kumimoji="1" lang="ja-JP" altLang="en-US" sz="1275" b="0" i="0" u="none" strike="noStrike" kern="1200" dirty="0">
                <a:solidFill>
                  <a:schemeClr val="tx1"/>
                </a:solidFill>
                <a:effectLst/>
                <a:latin typeface="+mn-lt"/>
                <a:ea typeface="+mn-ea"/>
                <a:cs typeface="+mn-cs"/>
              </a:rPr>
              <a:t>％および「ビッグデータの収集・分析・解析技術」が</a:t>
            </a:r>
            <a:r>
              <a:rPr kumimoji="1" lang="en-US" altLang="ja-JP" sz="1275" b="0" i="0" u="none" strike="noStrike" kern="1200" dirty="0">
                <a:solidFill>
                  <a:schemeClr val="tx1"/>
                </a:solidFill>
                <a:effectLst/>
                <a:latin typeface="+mn-lt"/>
                <a:ea typeface="+mn-ea"/>
                <a:cs typeface="+mn-cs"/>
              </a:rPr>
              <a:t>38</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230796846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技術動向</a:t>
            </a:r>
            <a:r>
              <a:rPr kumimoji="1" lang="en-US" altLang="ja-JP" dirty="0"/>
              <a:t>【</a:t>
            </a:r>
            <a:r>
              <a:rPr kumimoji="1" lang="ja-JP" altLang="en-US" dirty="0"/>
              <a:t>将来</a:t>
            </a:r>
            <a:r>
              <a:rPr kumimoji="1" lang="en-US" altLang="ja-JP" dirty="0"/>
              <a:t>】</a:t>
            </a:r>
            <a:r>
              <a:rPr kumimoji="1" lang="ja-JP" altLang="en-US" dirty="0"/>
              <a:t>について産業構造の位置づけ別に比較したところ、全体的に項目によって傾向に差がみられた。</a:t>
            </a:r>
            <a:endParaRPr kumimoji="1" lang="en-US" altLang="ja-JP" dirty="0"/>
          </a:p>
          <a:p>
            <a:r>
              <a:rPr kumimoji="1" lang="ja-JP" altLang="en-US" dirty="0"/>
              <a:t>いずれの産業構造でも「</a:t>
            </a:r>
            <a:r>
              <a:rPr kumimoji="1" lang="en-US" altLang="ja-JP" dirty="0"/>
              <a:t>AI</a:t>
            </a:r>
            <a:r>
              <a:rPr kumimoji="1" lang="ja-JP" altLang="en-US" dirty="0"/>
              <a:t>（機械学習、ディープラーニング等）技術」が最も高い項目となっている。</a:t>
            </a:r>
            <a:endParaRPr kumimoji="1" lang="en-US" altLang="ja-JP" dirty="0"/>
          </a:p>
          <a:p>
            <a:r>
              <a:rPr kumimoji="1" lang="ja-JP" altLang="en-US" dirty="0"/>
              <a:t>ユーザー企業、メーカー企業、サービス提供企業では「ビッグデータの収集・分析・解析技術」が、サブシステム提供企業では「クラウド技術」が</a:t>
            </a:r>
            <a:r>
              <a:rPr kumimoji="1" lang="en-US" altLang="ja-JP" dirty="0"/>
              <a:t>2</a:t>
            </a:r>
            <a:r>
              <a:rPr kumimoji="1" lang="ja-JP" altLang="en-US" dirty="0"/>
              <a:t>番目に高くなっている。</a:t>
            </a:r>
            <a:endParaRPr kumimoji="1" lang="en-US" altLang="ja-JP" dirty="0"/>
          </a:p>
        </p:txBody>
      </p:sp>
    </p:spTree>
    <p:extLst>
      <p:ext uri="{BB962C8B-B14F-4D97-AF65-F5344CB8AC3E}">
        <p14:creationId xmlns:p14="http://schemas.microsoft.com/office/powerpoint/2010/main" val="127902245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技術動向</a:t>
            </a:r>
            <a:r>
              <a:rPr kumimoji="1" lang="en-US" altLang="ja-JP" dirty="0"/>
              <a:t>【</a:t>
            </a:r>
            <a:r>
              <a:rPr kumimoji="1" lang="ja-JP" altLang="en-US" dirty="0"/>
              <a:t>将来</a:t>
            </a:r>
            <a:r>
              <a:rPr kumimoji="1" lang="en-US" altLang="ja-JP" dirty="0"/>
              <a:t>】</a:t>
            </a:r>
            <a:r>
              <a:rPr kumimoji="1" lang="ja-JP" altLang="en-US" dirty="0"/>
              <a:t>について</a:t>
            </a:r>
            <a:r>
              <a:rPr kumimoji="1" lang="en-US" altLang="ja-JP" dirty="0"/>
              <a:t>DX</a:t>
            </a:r>
            <a:r>
              <a:rPr kumimoji="1" lang="ja-JP" altLang="en-US" dirty="0"/>
              <a:t>の取り組み状況別に比較したところ、全体的に大きな傾向の差はみられなかった。</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ビッグデータの収集・分析・解析技術については、</a:t>
            </a:r>
            <a:r>
              <a:rPr kumimoji="1" lang="en-US" altLang="ja-JP" dirty="0"/>
              <a:t>DX</a:t>
            </a:r>
            <a:r>
              <a:rPr kumimoji="1" lang="ja-JP" altLang="en-US" dirty="0"/>
              <a:t>取り組み有りのほうが</a:t>
            </a:r>
            <a:r>
              <a:rPr kumimoji="1" lang="en-US" altLang="ja-JP" dirty="0"/>
              <a:t>DX</a:t>
            </a:r>
            <a:r>
              <a:rPr kumimoji="1" lang="ja-JP" altLang="en-US" dirty="0"/>
              <a:t>取り組み無しよりも</a:t>
            </a:r>
            <a:r>
              <a:rPr kumimoji="1" lang="en-US" altLang="ja-JP" dirty="0"/>
              <a:t>10</a:t>
            </a:r>
            <a:r>
              <a:rPr kumimoji="1" lang="ja-JP" altLang="en-US" dirty="0"/>
              <a:t>ポイント以上高くなっている。</a:t>
            </a:r>
            <a:endParaRPr kumimoji="1" lang="en-US" altLang="ja-JP" dirty="0"/>
          </a:p>
        </p:txBody>
      </p:sp>
    </p:spTree>
    <p:extLst>
      <p:ext uri="{BB962C8B-B14F-4D97-AF65-F5344CB8AC3E}">
        <p14:creationId xmlns:p14="http://schemas.microsoft.com/office/powerpoint/2010/main" val="353604479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プラットフォーム動向について、「得意とするプラットフォーム」</a:t>
            </a:r>
            <a:r>
              <a:rPr kumimoji="1" lang="en-US" altLang="ja-JP" dirty="0"/>
              <a:t>×</a:t>
            </a:r>
            <a:r>
              <a:rPr kumimoji="1" lang="ja-JP" altLang="en-US" dirty="0"/>
              <a:t>「使用しているプラットフォーム」の散布図を作成したところ、「民生用</a:t>
            </a:r>
            <a:r>
              <a:rPr kumimoji="1" lang="en-US" altLang="ja-JP" dirty="0"/>
              <a:t>PC</a:t>
            </a:r>
            <a:r>
              <a:rPr kumimoji="1" lang="ja-JP" altLang="en-US" dirty="0"/>
              <a:t>」は、得意としており、かつ、現在使用しているプラットフォームである傾向が強くみられた。</a:t>
            </a:r>
            <a:endParaRPr kumimoji="1" lang="en-US" altLang="ja-JP" dirty="0"/>
          </a:p>
          <a:p>
            <a:endParaRPr kumimoji="1" lang="en-US" altLang="ja-JP" dirty="0"/>
          </a:p>
        </p:txBody>
      </p:sp>
    </p:spTree>
    <p:extLst>
      <p:ext uri="{BB962C8B-B14F-4D97-AF65-F5344CB8AC3E}">
        <p14:creationId xmlns:p14="http://schemas.microsoft.com/office/powerpoint/2010/main" val="134465194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プラットフォーム動向について、「得意とするプラットフォーム」</a:t>
            </a:r>
            <a:r>
              <a:rPr kumimoji="1" lang="en-US" altLang="ja-JP" dirty="0"/>
              <a:t>×</a:t>
            </a:r>
            <a:r>
              <a:rPr kumimoji="1" lang="ja-JP" altLang="en-US" dirty="0"/>
              <a:t>「将来のプラットフォーム」の散布図を作成したところ、「クラウド」、「民生用</a:t>
            </a:r>
            <a:r>
              <a:rPr kumimoji="1" lang="en-US" altLang="ja-JP" dirty="0"/>
              <a:t>PC</a:t>
            </a:r>
            <a:r>
              <a:rPr kumimoji="1" lang="ja-JP" altLang="en-US" dirty="0"/>
              <a:t>」は、得意としており、かつ、将来使用したいプラットフォームである傾向が比較的強くみられた。</a:t>
            </a:r>
            <a:endParaRPr kumimoji="1" lang="en-US" altLang="ja-JP" dirty="0"/>
          </a:p>
        </p:txBody>
      </p:sp>
    </p:spTree>
    <p:extLst>
      <p:ext uri="{BB962C8B-B14F-4D97-AF65-F5344CB8AC3E}">
        <p14:creationId xmlns:p14="http://schemas.microsoft.com/office/powerpoint/2010/main" val="405209148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プラットフォーム動向について、「使用しているプラットフォーム」</a:t>
            </a:r>
            <a:r>
              <a:rPr kumimoji="1" lang="en-US" altLang="ja-JP" dirty="0"/>
              <a:t>×</a:t>
            </a:r>
            <a:r>
              <a:rPr kumimoji="1" lang="ja-JP" altLang="en-US" dirty="0"/>
              <a:t>「将来のプラットフォーム」の散布図を作成したところ、「クラウド」は、現在使用しており、かつ、将来使用したいプラットフォームである傾向が比較的強くみられた。</a:t>
            </a:r>
            <a:endParaRPr kumimoji="1" lang="en-US" altLang="ja-JP" dirty="0"/>
          </a:p>
          <a:p>
            <a:endParaRPr kumimoji="1" lang="en-US" altLang="ja-JP" dirty="0"/>
          </a:p>
        </p:txBody>
      </p:sp>
    </p:spTree>
    <p:extLst>
      <p:ext uri="{BB962C8B-B14F-4D97-AF65-F5344CB8AC3E}">
        <p14:creationId xmlns:p14="http://schemas.microsoft.com/office/powerpoint/2010/main" val="3878317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産業構造の位置づけ</a:t>
            </a:r>
            <a:r>
              <a:rPr kumimoji="1" lang="en-US" altLang="ja-JP" dirty="0">
                <a:latin typeface="+mn-ea"/>
                <a:ea typeface="+mn-ea"/>
              </a:rPr>
              <a:t>【</a:t>
            </a:r>
            <a:r>
              <a:rPr kumimoji="1" lang="ja-JP" altLang="en-US" dirty="0"/>
              <a:t>現在</a:t>
            </a:r>
            <a:r>
              <a:rPr kumimoji="1" lang="en-US" altLang="ja-JP" dirty="0"/>
              <a:t>/5</a:t>
            </a:r>
            <a:r>
              <a:rPr kumimoji="1" lang="ja-JP" altLang="en-US" dirty="0"/>
              <a:t>年後・主要</a:t>
            </a:r>
            <a:r>
              <a:rPr kumimoji="1" lang="en-US" altLang="ja-JP" dirty="0">
                <a:latin typeface="+mn-ea"/>
                <a:ea typeface="+mn-ea"/>
              </a:rPr>
              <a:t>】</a:t>
            </a:r>
            <a:r>
              <a:rPr kumimoji="1" lang="ja-JP" altLang="en-US" dirty="0"/>
              <a:t>について、現在よりも</a:t>
            </a:r>
            <a:r>
              <a:rPr kumimoji="1" lang="en-US" altLang="ja-JP" dirty="0"/>
              <a:t>5</a:t>
            </a:r>
            <a:r>
              <a:rPr kumimoji="1" lang="ja-JP" altLang="en-US" dirty="0"/>
              <a:t>年後のほうが「メーカー企業」の割合が多くなっている。そのほかの産業構造については、現在と</a:t>
            </a:r>
            <a:r>
              <a:rPr kumimoji="1" lang="en-US" altLang="ja-JP" dirty="0"/>
              <a:t>5</a:t>
            </a:r>
            <a:r>
              <a:rPr kumimoji="1" lang="ja-JP" altLang="en-US" dirty="0"/>
              <a:t>年後で全体的に近い傾向がみられる。</a:t>
            </a:r>
            <a:endParaRPr kumimoji="1" lang="en-US" altLang="ja-JP" dirty="0"/>
          </a:p>
        </p:txBody>
      </p:sp>
    </p:spTree>
    <p:extLst>
      <p:ext uri="{BB962C8B-B14F-4D97-AF65-F5344CB8AC3E}">
        <p14:creationId xmlns:p14="http://schemas.microsoft.com/office/powerpoint/2010/main" val="68391201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現在使用しているプラットフォームについて、「民生用</a:t>
            </a:r>
            <a:r>
              <a:rPr kumimoji="1" lang="en-US" altLang="ja-JP" sz="1275" b="0" i="0" u="none" strike="noStrike" kern="1200" dirty="0">
                <a:solidFill>
                  <a:schemeClr val="tx1"/>
                </a:solidFill>
                <a:effectLst/>
                <a:latin typeface="+mn-lt"/>
                <a:ea typeface="+mn-ea"/>
                <a:cs typeface="+mn-cs"/>
              </a:rPr>
              <a:t>PC</a:t>
            </a:r>
            <a:r>
              <a:rPr kumimoji="1" lang="ja-JP" altLang="en-US" sz="1275" b="0" i="0" u="none" strike="noStrike" kern="1200" dirty="0">
                <a:solidFill>
                  <a:schemeClr val="tx1"/>
                </a:solidFill>
                <a:effectLst/>
                <a:latin typeface="+mn-lt"/>
                <a:ea typeface="+mn-ea"/>
                <a:cs typeface="+mn-cs"/>
              </a:rPr>
              <a:t>」が</a:t>
            </a:r>
            <a:r>
              <a:rPr kumimoji="1" lang="en-US" altLang="ja-JP" sz="1275" b="0" i="0" u="none" strike="noStrike" kern="1200" dirty="0">
                <a:solidFill>
                  <a:schemeClr val="tx1"/>
                </a:solidFill>
                <a:effectLst/>
                <a:latin typeface="+mn-lt"/>
                <a:ea typeface="+mn-ea"/>
                <a:cs typeface="+mn-cs"/>
              </a:rPr>
              <a:t>58</a:t>
            </a:r>
            <a:r>
              <a:rPr kumimoji="1" lang="ja-JP" altLang="en-US" sz="1275" b="0" i="0" u="none" strike="noStrike" kern="1200" dirty="0">
                <a:solidFill>
                  <a:schemeClr val="tx1"/>
                </a:solidFill>
                <a:effectLst/>
                <a:latin typeface="+mn-lt"/>
                <a:ea typeface="+mn-ea"/>
                <a:cs typeface="+mn-cs"/>
              </a:rPr>
              <a:t>％と最も高く、次いで「クラウド」が</a:t>
            </a:r>
            <a:r>
              <a:rPr kumimoji="1" lang="en-US" altLang="ja-JP" sz="1275" b="0" i="0" u="none" strike="noStrike" kern="1200" dirty="0">
                <a:solidFill>
                  <a:schemeClr val="tx1"/>
                </a:solidFill>
                <a:effectLst/>
                <a:latin typeface="+mn-lt"/>
                <a:ea typeface="+mn-ea"/>
                <a:cs typeface="+mn-cs"/>
              </a:rPr>
              <a:t>52</a:t>
            </a:r>
            <a:r>
              <a:rPr kumimoji="1" lang="ja-JP" altLang="en-US" sz="1275" b="0" i="0" u="none" strike="noStrike" kern="1200" dirty="0">
                <a:solidFill>
                  <a:schemeClr val="tx1"/>
                </a:solidFill>
                <a:effectLst/>
                <a:latin typeface="+mn-lt"/>
                <a:ea typeface="+mn-ea"/>
                <a:cs typeface="+mn-cs"/>
              </a:rPr>
              <a:t>％、「タブレット」が</a:t>
            </a:r>
            <a:r>
              <a:rPr kumimoji="1" lang="en-US" altLang="ja-JP" sz="1275" b="0" i="0" u="none" strike="noStrike" kern="1200" dirty="0">
                <a:solidFill>
                  <a:schemeClr val="tx1"/>
                </a:solidFill>
                <a:effectLst/>
                <a:latin typeface="+mn-lt"/>
                <a:ea typeface="+mn-ea"/>
                <a:cs typeface="+mn-cs"/>
              </a:rPr>
              <a:t>48</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282407265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プラットフォーム動向</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について産業構造の位置づけ別に比較したところ、全体的に傾向の差がみられた。</a:t>
            </a:r>
            <a:endParaRPr kumimoji="1" lang="en-US" altLang="ja-JP" dirty="0"/>
          </a:p>
          <a:p>
            <a:r>
              <a:rPr kumimoji="1" lang="ja-JP" altLang="en-US" dirty="0"/>
              <a:t>ユーザー企業では「民生用</a:t>
            </a:r>
            <a:r>
              <a:rPr kumimoji="1" lang="en-US" altLang="ja-JP" dirty="0"/>
              <a:t>PC</a:t>
            </a:r>
            <a:r>
              <a:rPr kumimoji="1" lang="ja-JP" altLang="en-US" dirty="0"/>
              <a:t>」が最も高く、次いで「タブレット」が高くなっている。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メーカー企業では「専用ハードウェア」が最も高く、次いで「民生用</a:t>
            </a:r>
            <a:r>
              <a:rPr kumimoji="1" lang="en-US" altLang="ja-JP" dirty="0"/>
              <a:t>PC</a:t>
            </a:r>
            <a:r>
              <a:rPr kumimoji="1" lang="ja-JP" altLang="en-US" dirty="0"/>
              <a:t>」が高くなっている。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サブシステム提供企業では「民生用</a:t>
            </a:r>
            <a:r>
              <a:rPr kumimoji="1" lang="en-US" altLang="ja-JP" dirty="0"/>
              <a:t>PC</a:t>
            </a:r>
            <a:r>
              <a:rPr kumimoji="1" lang="ja-JP" altLang="en-US" dirty="0"/>
              <a:t>」が最も高く、次いで「クラウド」が高くなっている。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サービス提供企業では「クラウド」が最も高く、次いで「民生用</a:t>
            </a:r>
            <a:r>
              <a:rPr kumimoji="1" lang="en-US" altLang="ja-JP" dirty="0"/>
              <a:t>PC</a:t>
            </a:r>
            <a:r>
              <a:rPr kumimoji="1" lang="ja-JP" altLang="en-US" dirty="0"/>
              <a:t>」が高くなっている。</a:t>
            </a:r>
            <a:endParaRPr kumimoji="1" lang="en-US" altLang="ja-JP" dirty="0"/>
          </a:p>
        </p:txBody>
      </p:sp>
    </p:spTree>
    <p:extLst>
      <p:ext uri="{BB962C8B-B14F-4D97-AF65-F5344CB8AC3E}">
        <p14:creationId xmlns:p14="http://schemas.microsoft.com/office/powerpoint/2010/main" val="350552520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プラットフォーム動向</a:t>
            </a:r>
            <a:r>
              <a:rPr kumimoji="1" lang="en-US" altLang="ja-JP" dirty="0"/>
              <a:t>【</a:t>
            </a:r>
            <a:r>
              <a:rPr kumimoji="1" lang="ja-JP" altLang="en-US" dirty="0"/>
              <a:t>現在</a:t>
            </a:r>
            <a:r>
              <a:rPr kumimoji="1" lang="en-US" altLang="ja-JP" dirty="0"/>
              <a:t>】</a:t>
            </a:r>
            <a:r>
              <a:rPr kumimoji="1" lang="ja-JP" altLang="en-US" dirty="0"/>
              <a:t>について</a:t>
            </a:r>
            <a:r>
              <a:rPr kumimoji="1" lang="en-US" altLang="ja-JP" dirty="0"/>
              <a:t>DX</a:t>
            </a:r>
            <a:r>
              <a:rPr kumimoji="1" lang="ja-JP" altLang="en-US" dirty="0"/>
              <a:t>の取り組み状況別に比較したところ、全体的に、</a:t>
            </a:r>
            <a:r>
              <a:rPr kumimoji="1" lang="en-US" altLang="ja-JP" dirty="0"/>
              <a:t>DX</a:t>
            </a:r>
            <a:r>
              <a:rPr kumimoji="1" lang="ja-JP" altLang="en-US" dirty="0"/>
              <a:t>取り組み有りのほうが</a:t>
            </a:r>
            <a:r>
              <a:rPr kumimoji="1" lang="en-US" altLang="ja-JP" dirty="0"/>
              <a:t>DX</a:t>
            </a:r>
            <a:r>
              <a:rPr kumimoji="1" lang="ja-JP" altLang="en-US" dirty="0"/>
              <a:t>取り組み無しよりも割合が高くなっている。特に「クラウド」、「タブレット」、「スマートフォン」では</a:t>
            </a:r>
            <a:r>
              <a:rPr kumimoji="1" lang="en-US" altLang="ja-JP" dirty="0"/>
              <a:t>10</a:t>
            </a:r>
            <a:r>
              <a:rPr kumimoji="1" lang="ja-JP" altLang="en-US" dirty="0"/>
              <a:t>ポイント以上と大きな差がついている。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ただし、「民生用</a:t>
            </a:r>
            <a:r>
              <a:rPr kumimoji="1" lang="en-US" altLang="ja-JP" dirty="0"/>
              <a:t>PC</a:t>
            </a:r>
            <a:r>
              <a:rPr kumimoji="1" lang="ja-JP" altLang="en-US" dirty="0"/>
              <a:t>」については、</a:t>
            </a:r>
            <a:r>
              <a:rPr kumimoji="1" lang="en-US" altLang="ja-JP" dirty="0"/>
              <a:t>DX</a:t>
            </a:r>
            <a:r>
              <a:rPr kumimoji="1" lang="ja-JP" altLang="en-US" dirty="0"/>
              <a:t>取り組み無しのほうが割合が高くなっている。</a:t>
            </a:r>
            <a:endParaRPr kumimoji="1" lang="en-US" altLang="ja-JP" dirty="0"/>
          </a:p>
        </p:txBody>
      </p:sp>
    </p:spTree>
    <p:extLst>
      <p:ext uri="{BB962C8B-B14F-4D97-AF65-F5344CB8AC3E}">
        <p14:creationId xmlns:p14="http://schemas.microsoft.com/office/powerpoint/2010/main" val="379709548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得意とするプラットフォーム</a:t>
            </a:r>
            <a:r>
              <a:rPr lang="ja-JP" altLang="en-US" dirty="0"/>
              <a:t>について、</a:t>
            </a:r>
            <a:r>
              <a:rPr kumimoji="1" lang="ja-JP" altLang="en-US" sz="1275" b="0" i="0" u="none" strike="noStrike" kern="1200" dirty="0">
                <a:solidFill>
                  <a:schemeClr val="tx1"/>
                </a:solidFill>
                <a:effectLst/>
                <a:latin typeface="+mn-lt"/>
                <a:ea typeface="+mn-ea"/>
                <a:cs typeface="+mn-cs"/>
              </a:rPr>
              <a:t>「民生用</a:t>
            </a:r>
            <a:r>
              <a:rPr kumimoji="1" lang="en-US" altLang="ja-JP" sz="1275" b="0" i="0" u="none" strike="noStrike" kern="1200" dirty="0">
                <a:solidFill>
                  <a:schemeClr val="tx1"/>
                </a:solidFill>
                <a:effectLst/>
                <a:latin typeface="+mn-lt"/>
                <a:ea typeface="+mn-ea"/>
                <a:cs typeface="+mn-cs"/>
              </a:rPr>
              <a:t>PC</a:t>
            </a:r>
            <a:r>
              <a:rPr kumimoji="1" lang="ja-JP" altLang="en-US" sz="1275" b="0" i="0" u="none" strike="noStrike" kern="1200" dirty="0">
                <a:solidFill>
                  <a:schemeClr val="tx1"/>
                </a:solidFill>
                <a:effectLst/>
                <a:latin typeface="+mn-lt"/>
                <a:ea typeface="+mn-ea"/>
                <a:cs typeface="+mn-cs"/>
              </a:rPr>
              <a:t>」が</a:t>
            </a:r>
            <a:r>
              <a:rPr kumimoji="1" lang="en-US" altLang="ja-JP" sz="1275" b="0" i="0" u="none" strike="noStrike" kern="1200" dirty="0">
                <a:solidFill>
                  <a:schemeClr val="tx1"/>
                </a:solidFill>
                <a:effectLst/>
                <a:latin typeface="+mn-lt"/>
                <a:ea typeface="+mn-ea"/>
                <a:cs typeface="+mn-cs"/>
              </a:rPr>
              <a:t>41</a:t>
            </a:r>
            <a:r>
              <a:rPr kumimoji="1" lang="ja-JP" altLang="en-US" sz="1275" b="0" i="0" u="none" strike="noStrike" kern="1200" dirty="0">
                <a:solidFill>
                  <a:schemeClr val="tx1"/>
                </a:solidFill>
                <a:effectLst/>
                <a:latin typeface="+mn-lt"/>
                <a:ea typeface="+mn-ea"/>
                <a:cs typeface="+mn-cs"/>
              </a:rPr>
              <a:t>％と最も高く、次いで「専用ハードウェア」が</a:t>
            </a:r>
            <a:r>
              <a:rPr kumimoji="1" lang="en-US" altLang="ja-JP" sz="1275" b="0" i="0" u="none" strike="noStrike" kern="1200" dirty="0">
                <a:solidFill>
                  <a:schemeClr val="tx1"/>
                </a:solidFill>
                <a:effectLst/>
                <a:latin typeface="+mn-lt"/>
                <a:ea typeface="+mn-ea"/>
                <a:cs typeface="+mn-cs"/>
              </a:rPr>
              <a:t>36</a:t>
            </a:r>
            <a:r>
              <a:rPr kumimoji="1" lang="ja-JP" altLang="en-US" sz="1275" b="0" i="0" u="none" strike="noStrike" kern="1200" dirty="0">
                <a:solidFill>
                  <a:schemeClr val="tx1"/>
                </a:solidFill>
                <a:effectLst/>
                <a:latin typeface="+mn-lt"/>
                <a:ea typeface="+mn-ea"/>
                <a:cs typeface="+mn-cs"/>
              </a:rPr>
              <a:t>％、「クラウド」が</a:t>
            </a:r>
            <a:r>
              <a:rPr kumimoji="1" lang="en-US" altLang="ja-JP" sz="1275" b="0" i="0" u="none" strike="noStrike" kern="1200" dirty="0">
                <a:solidFill>
                  <a:schemeClr val="tx1"/>
                </a:solidFill>
                <a:effectLst/>
                <a:latin typeface="+mn-lt"/>
                <a:ea typeface="+mn-ea"/>
                <a:cs typeface="+mn-cs"/>
              </a:rPr>
              <a:t>24</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133545056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プラットフォーム動向</a:t>
            </a:r>
            <a:r>
              <a:rPr kumimoji="1" lang="en-US" altLang="ja-JP" dirty="0"/>
              <a:t>【</a:t>
            </a:r>
            <a:r>
              <a:rPr kumimoji="1" lang="ja-JP" altLang="en-US" dirty="0"/>
              <a:t>得意</a:t>
            </a:r>
            <a:r>
              <a:rPr kumimoji="1" lang="en-US" altLang="ja-JP" dirty="0"/>
              <a:t>】</a:t>
            </a:r>
            <a:r>
              <a:rPr kumimoji="1" lang="ja-JP" altLang="en-US" dirty="0"/>
              <a:t>について産業構造の位置づけ別に比較したところ、全体的に傾向の差がみられた。</a:t>
            </a:r>
            <a:endParaRPr kumimoji="1" lang="en-US" altLang="ja-JP" dirty="0"/>
          </a:p>
          <a:p>
            <a:r>
              <a:rPr kumimoji="1" lang="ja-JP" altLang="en-US" dirty="0"/>
              <a:t>ユーザー企業では「民生用</a:t>
            </a:r>
            <a:r>
              <a:rPr kumimoji="1" lang="en-US" altLang="ja-JP" dirty="0"/>
              <a:t>PC</a:t>
            </a:r>
            <a:r>
              <a:rPr kumimoji="1" lang="ja-JP" altLang="en-US" dirty="0"/>
              <a:t>」が最も高く、次いで「専用ハードウェア」が高くなっている。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メーカー企業、サブシステム提供企業では「専用ハードウェア」が最も高く、次いで「民生用</a:t>
            </a:r>
            <a:r>
              <a:rPr kumimoji="1" lang="en-US" altLang="ja-JP" dirty="0"/>
              <a:t>PC</a:t>
            </a:r>
            <a:r>
              <a:rPr kumimoji="1" lang="ja-JP" altLang="en-US" dirty="0"/>
              <a:t>」が高くなっている。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サービス提供企業では「民生用</a:t>
            </a:r>
            <a:r>
              <a:rPr kumimoji="1" lang="en-US" altLang="ja-JP" dirty="0"/>
              <a:t>PC</a:t>
            </a:r>
            <a:r>
              <a:rPr kumimoji="1" lang="ja-JP" altLang="en-US" dirty="0"/>
              <a:t>」が最も高く、次いで「クラウド」が高くなっている。</a:t>
            </a:r>
            <a:endParaRPr kumimoji="1" lang="en-US" altLang="ja-JP" dirty="0"/>
          </a:p>
        </p:txBody>
      </p:sp>
    </p:spTree>
    <p:extLst>
      <p:ext uri="{BB962C8B-B14F-4D97-AF65-F5344CB8AC3E}">
        <p14:creationId xmlns:p14="http://schemas.microsoft.com/office/powerpoint/2010/main" val="123040490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プラットフォーム動向</a:t>
            </a:r>
            <a:r>
              <a:rPr kumimoji="1" lang="en-US" altLang="ja-JP" dirty="0"/>
              <a:t>【</a:t>
            </a:r>
            <a:r>
              <a:rPr kumimoji="1" lang="ja-JP" altLang="en-US" dirty="0"/>
              <a:t>得意</a:t>
            </a:r>
            <a:r>
              <a:rPr kumimoji="1" lang="en-US" altLang="ja-JP" dirty="0"/>
              <a:t>】</a:t>
            </a:r>
            <a:r>
              <a:rPr kumimoji="1" lang="ja-JP" altLang="en-US" dirty="0"/>
              <a:t>について</a:t>
            </a:r>
            <a:r>
              <a:rPr kumimoji="1" lang="en-US" altLang="ja-JP" dirty="0"/>
              <a:t>DX</a:t>
            </a:r>
            <a:r>
              <a:rPr kumimoji="1" lang="ja-JP" altLang="en-US" dirty="0"/>
              <a:t>の取り組み状況別に比較したところ、全体的に、</a:t>
            </a:r>
            <a:r>
              <a:rPr kumimoji="1" lang="en-US" altLang="ja-JP" dirty="0"/>
              <a:t>DX</a:t>
            </a:r>
            <a:r>
              <a:rPr kumimoji="1" lang="ja-JP" altLang="en-US" dirty="0"/>
              <a:t>取り組み有りのほうが</a:t>
            </a:r>
            <a:r>
              <a:rPr kumimoji="1" lang="en-US" altLang="ja-JP" dirty="0"/>
              <a:t>DX</a:t>
            </a:r>
            <a:r>
              <a:rPr kumimoji="1" lang="ja-JP" altLang="en-US" dirty="0"/>
              <a:t>取り組み無しよりも割合が高くなっている。特に「クラウド」では</a:t>
            </a:r>
            <a:r>
              <a:rPr kumimoji="1" lang="en-US" altLang="ja-JP" dirty="0"/>
              <a:t>20</a:t>
            </a:r>
            <a:r>
              <a:rPr kumimoji="1" lang="ja-JP" altLang="en-US" dirty="0"/>
              <a:t>ポイントと大きな差がついている。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一方、「民生用</a:t>
            </a:r>
            <a:r>
              <a:rPr kumimoji="1" lang="en-US" altLang="ja-JP" dirty="0"/>
              <a:t>PC</a:t>
            </a:r>
            <a:r>
              <a:rPr kumimoji="1" lang="ja-JP" altLang="en-US" dirty="0"/>
              <a:t>」では</a:t>
            </a:r>
            <a:r>
              <a:rPr kumimoji="1" lang="en-US" altLang="ja-JP" dirty="0"/>
              <a:t>DX</a:t>
            </a:r>
            <a:r>
              <a:rPr kumimoji="1" lang="ja-JP" altLang="en-US" dirty="0"/>
              <a:t>取り組み無しのほうが割合が高くなっている。</a:t>
            </a:r>
            <a:endParaRPr kumimoji="1" lang="en-US" altLang="ja-JP" dirty="0"/>
          </a:p>
        </p:txBody>
      </p:sp>
    </p:spTree>
    <p:extLst>
      <p:ext uri="{BB962C8B-B14F-4D97-AF65-F5344CB8AC3E}">
        <p14:creationId xmlns:p14="http://schemas.microsoft.com/office/powerpoint/2010/main" val="247887852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将来のプラットフォームについて、「クラウド」が</a:t>
            </a:r>
            <a:r>
              <a:rPr kumimoji="1" lang="en-US" altLang="ja-JP" sz="1275" b="0" i="0" u="none" strike="noStrike" kern="1200" dirty="0">
                <a:solidFill>
                  <a:schemeClr val="tx1"/>
                </a:solidFill>
                <a:effectLst/>
                <a:latin typeface="+mn-lt"/>
                <a:ea typeface="+mn-ea"/>
                <a:cs typeface="+mn-cs"/>
              </a:rPr>
              <a:t>60</a:t>
            </a:r>
            <a:r>
              <a:rPr kumimoji="1" lang="ja-JP" altLang="en-US" sz="1275" b="0" i="0" u="none" strike="noStrike" kern="1200" dirty="0">
                <a:solidFill>
                  <a:schemeClr val="tx1"/>
                </a:solidFill>
                <a:effectLst/>
                <a:latin typeface="+mn-lt"/>
                <a:ea typeface="+mn-ea"/>
                <a:cs typeface="+mn-cs"/>
              </a:rPr>
              <a:t>％と最も高く、次いで「スマートフォン」が</a:t>
            </a:r>
            <a:r>
              <a:rPr kumimoji="1" lang="en-US" altLang="ja-JP" sz="1275" b="0" i="0" u="none" strike="noStrike" kern="1200" dirty="0">
                <a:solidFill>
                  <a:schemeClr val="tx1"/>
                </a:solidFill>
                <a:effectLst/>
                <a:latin typeface="+mn-lt"/>
                <a:ea typeface="+mn-ea"/>
                <a:cs typeface="+mn-cs"/>
              </a:rPr>
              <a:t>47</a:t>
            </a:r>
            <a:r>
              <a:rPr kumimoji="1" lang="ja-JP" altLang="en-US" sz="1275" b="0" i="0" u="none" strike="noStrike" kern="1200" dirty="0">
                <a:solidFill>
                  <a:schemeClr val="tx1"/>
                </a:solidFill>
                <a:effectLst/>
                <a:latin typeface="+mn-lt"/>
                <a:ea typeface="+mn-ea"/>
                <a:cs typeface="+mn-cs"/>
              </a:rPr>
              <a:t>％、「タブレット」が</a:t>
            </a:r>
            <a:r>
              <a:rPr kumimoji="1" lang="en-US" altLang="ja-JP" sz="1275" b="0" i="0" u="none" strike="noStrike" kern="1200" dirty="0">
                <a:solidFill>
                  <a:schemeClr val="tx1"/>
                </a:solidFill>
                <a:effectLst/>
                <a:latin typeface="+mn-lt"/>
                <a:ea typeface="+mn-ea"/>
                <a:cs typeface="+mn-cs"/>
              </a:rPr>
              <a:t>42</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243830377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プラットフォーム動向</a:t>
            </a:r>
            <a:r>
              <a:rPr kumimoji="1" lang="en-US" altLang="ja-JP" dirty="0"/>
              <a:t>【</a:t>
            </a:r>
            <a:r>
              <a:rPr kumimoji="1" lang="ja-JP" altLang="en-US" dirty="0"/>
              <a:t>将来</a:t>
            </a:r>
            <a:r>
              <a:rPr kumimoji="1" lang="en-US" altLang="ja-JP" dirty="0"/>
              <a:t>】</a:t>
            </a:r>
            <a:r>
              <a:rPr kumimoji="1" lang="ja-JP" altLang="en-US" dirty="0"/>
              <a:t>について産業構造の位置づけ別に比較したところ、全体的に傾向の差がみられた。</a:t>
            </a:r>
            <a:endParaRPr kumimoji="1" lang="en-US" altLang="ja-JP" dirty="0"/>
          </a:p>
          <a:p>
            <a:r>
              <a:rPr kumimoji="1" lang="ja-JP" altLang="en-US" dirty="0"/>
              <a:t>ユーザー企業、サブシステム提供企業、サービス提供企業では「クラウド」が最も高く、次いで「スマートフォン」が高くなっている。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メーカー企業では「クラウド」が最も高く、次いで「タブレット」が高くなっている。</a:t>
            </a:r>
            <a:endParaRPr kumimoji="1" lang="en-US" altLang="ja-JP" dirty="0"/>
          </a:p>
        </p:txBody>
      </p:sp>
    </p:spTree>
    <p:extLst>
      <p:ext uri="{BB962C8B-B14F-4D97-AF65-F5344CB8AC3E}">
        <p14:creationId xmlns:p14="http://schemas.microsoft.com/office/powerpoint/2010/main" val="3441668442"/>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プラットフォーム動向</a:t>
            </a:r>
            <a:r>
              <a:rPr kumimoji="1" lang="en-US" altLang="ja-JP" dirty="0"/>
              <a:t>【</a:t>
            </a:r>
            <a:r>
              <a:rPr kumimoji="1" lang="ja-JP" altLang="en-US" dirty="0"/>
              <a:t>将来</a:t>
            </a:r>
            <a:r>
              <a:rPr kumimoji="1" lang="en-US" altLang="ja-JP" dirty="0"/>
              <a:t>】</a:t>
            </a:r>
            <a:r>
              <a:rPr kumimoji="1" lang="ja-JP" altLang="en-US" dirty="0"/>
              <a:t>について</a:t>
            </a:r>
            <a:r>
              <a:rPr kumimoji="1" lang="en-US" altLang="ja-JP" dirty="0"/>
              <a:t>DX</a:t>
            </a:r>
            <a:r>
              <a:rPr kumimoji="1" lang="ja-JP" altLang="en-US" dirty="0"/>
              <a:t>の取り組み状況別に比較したところ、全体的に、</a:t>
            </a:r>
            <a:r>
              <a:rPr kumimoji="1" lang="en-US" altLang="ja-JP" dirty="0"/>
              <a:t>DX</a:t>
            </a:r>
            <a:r>
              <a:rPr kumimoji="1" lang="ja-JP" altLang="en-US" dirty="0"/>
              <a:t>取り組み有りのほうが</a:t>
            </a:r>
            <a:r>
              <a:rPr kumimoji="1" lang="en-US" altLang="ja-JP" dirty="0"/>
              <a:t>DX</a:t>
            </a:r>
            <a:r>
              <a:rPr kumimoji="1" lang="ja-JP" altLang="en-US" dirty="0"/>
              <a:t>取り組み無しよりも割合が高くなっている。特に「クラウド」では</a:t>
            </a:r>
            <a:r>
              <a:rPr kumimoji="1" lang="en-US" altLang="ja-JP" dirty="0"/>
              <a:t>10</a:t>
            </a:r>
            <a:r>
              <a:rPr kumimoji="1" lang="ja-JP" altLang="en-US" dirty="0"/>
              <a:t>ポイント以上と大きな差がついている。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一方、「民生用</a:t>
            </a:r>
            <a:r>
              <a:rPr kumimoji="1" lang="en-US" altLang="ja-JP" dirty="0"/>
              <a:t>PC</a:t>
            </a:r>
            <a:r>
              <a:rPr kumimoji="1" lang="ja-JP" altLang="en-US" dirty="0"/>
              <a:t>」では</a:t>
            </a:r>
            <a:r>
              <a:rPr kumimoji="1" lang="en-US" altLang="ja-JP" dirty="0"/>
              <a:t>DX</a:t>
            </a:r>
            <a:r>
              <a:rPr kumimoji="1" lang="ja-JP" altLang="en-US" dirty="0"/>
              <a:t>取り組み無しのほうが割合が高くなっている。</a:t>
            </a:r>
            <a:endParaRPr kumimoji="1" lang="en-US" altLang="ja-JP" dirty="0"/>
          </a:p>
        </p:txBody>
      </p:sp>
    </p:spTree>
    <p:extLst>
      <p:ext uri="{BB962C8B-B14F-4D97-AF65-F5344CB8AC3E}">
        <p14:creationId xmlns:p14="http://schemas.microsoft.com/office/powerpoint/2010/main" val="39606574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仮想化技術の取り組み</a:t>
            </a:r>
            <a:r>
              <a:rPr lang="ja-JP" altLang="en-US" dirty="0"/>
              <a:t>について、全体では、</a:t>
            </a:r>
            <a:r>
              <a:rPr kumimoji="1" lang="ja-JP" altLang="en-US" sz="1275" b="0" i="0" u="none" strike="noStrike" kern="1200" dirty="0">
                <a:solidFill>
                  <a:schemeClr val="tx1"/>
                </a:solidFill>
                <a:effectLst/>
                <a:latin typeface="+mn-lt"/>
                <a:ea typeface="+mn-ea"/>
                <a:cs typeface="+mn-cs"/>
              </a:rPr>
              <a:t>「していない」が</a:t>
            </a:r>
            <a:r>
              <a:rPr kumimoji="1" lang="en-US" altLang="ja-JP" sz="1275" b="0" i="0" u="none" strike="noStrike" kern="1200" dirty="0">
                <a:solidFill>
                  <a:schemeClr val="tx1"/>
                </a:solidFill>
                <a:effectLst/>
                <a:latin typeface="+mn-lt"/>
                <a:ea typeface="+mn-ea"/>
                <a:cs typeface="+mn-cs"/>
              </a:rPr>
              <a:t>56</a:t>
            </a:r>
            <a:r>
              <a:rPr kumimoji="1" lang="ja-JP" altLang="en-US" sz="1275" b="0" i="0" u="none" strike="noStrike" kern="1200" dirty="0">
                <a:solidFill>
                  <a:schemeClr val="tx1"/>
                </a:solidFill>
                <a:effectLst/>
                <a:latin typeface="+mn-lt"/>
                <a:ea typeface="+mn-ea"/>
                <a:cs typeface="+mn-cs"/>
              </a:rPr>
              <a:t>％と最も高く、次いで「わからない」が</a:t>
            </a:r>
            <a:r>
              <a:rPr kumimoji="1" lang="en-US" altLang="ja-JP" sz="1275" b="0" i="0" u="none" strike="noStrike" kern="1200" dirty="0">
                <a:solidFill>
                  <a:schemeClr val="tx1"/>
                </a:solidFill>
                <a:effectLst/>
                <a:latin typeface="+mn-lt"/>
                <a:ea typeface="+mn-ea"/>
                <a:cs typeface="+mn-cs"/>
              </a:rPr>
              <a:t>17</a:t>
            </a:r>
            <a:r>
              <a:rPr kumimoji="1" lang="ja-JP" altLang="en-US" sz="1275" b="0" i="0" u="none" strike="noStrike" kern="1200" dirty="0">
                <a:solidFill>
                  <a:schemeClr val="tx1"/>
                </a:solidFill>
                <a:effectLst/>
                <a:latin typeface="+mn-lt"/>
                <a:ea typeface="+mn-ea"/>
                <a:cs typeface="+mn-cs"/>
              </a:rPr>
              <a:t>％、「検討中」が</a:t>
            </a:r>
            <a:r>
              <a:rPr kumimoji="1" lang="en-US" altLang="ja-JP" sz="1275" b="0" i="0" u="none" strike="noStrike" kern="1200" dirty="0">
                <a:solidFill>
                  <a:schemeClr val="tx1"/>
                </a:solidFill>
                <a:effectLst/>
                <a:latin typeface="+mn-lt"/>
                <a:ea typeface="+mn-ea"/>
                <a:cs typeface="+mn-cs"/>
              </a:rPr>
              <a:t>14</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r>
              <a:rPr kumimoji="1" lang="ja-JP" altLang="en-US" dirty="0"/>
              <a:t>産業構造の位置づけ別にみると、「実施中」はユーザー企業がやや低く、「検討中」はメーカー企業、サブシステム提供企業がやや高く、「していない」はサービス提供企業がやや高くなっている。また、ユーザー企業は「わからない」割合も高くなっている。</a:t>
            </a:r>
            <a:endParaRPr kumimoji="1" lang="en-US" altLang="ja-JP" dirty="0"/>
          </a:p>
        </p:txBody>
      </p:sp>
    </p:spTree>
    <p:extLst>
      <p:ext uri="{BB962C8B-B14F-4D97-AF65-F5344CB8AC3E}">
        <p14:creationId xmlns:p14="http://schemas.microsoft.com/office/powerpoint/2010/main" val="2146309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産業構造の位置づけ</a:t>
            </a:r>
            <a:r>
              <a:rPr kumimoji="1" lang="en-US" altLang="ja-JP" dirty="0"/>
              <a:t>【</a:t>
            </a:r>
            <a:r>
              <a:rPr kumimoji="1" lang="ja-JP" altLang="en-US" dirty="0"/>
              <a:t>現在</a:t>
            </a:r>
            <a:r>
              <a:rPr kumimoji="1" lang="en-US" altLang="ja-JP" dirty="0"/>
              <a:t>/5</a:t>
            </a:r>
            <a:r>
              <a:rPr kumimoji="1" lang="ja-JP" altLang="en-US" dirty="0"/>
              <a:t>年後・主要</a:t>
            </a:r>
            <a:r>
              <a:rPr kumimoji="1" lang="en-US" altLang="ja-JP" dirty="0"/>
              <a:t>】</a:t>
            </a:r>
            <a:r>
              <a:rPr kumimoji="1" lang="ja-JP" altLang="en-US" dirty="0"/>
              <a:t>について従業員数別に比較したところ、現在と</a:t>
            </a:r>
            <a:r>
              <a:rPr kumimoji="1" lang="en-US" altLang="ja-JP" dirty="0"/>
              <a:t>5</a:t>
            </a:r>
            <a:r>
              <a:rPr kumimoji="1" lang="ja-JP" altLang="en-US" dirty="0"/>
              <a:t>年後で従業員数別に傾向の差はみられなかった。</a:t>
            </a:r>
            <a:endParaRPr kumimoji="1" lang="en-US" altLang="ja-JP" dirty="0"/>
          </a:p>
        </p:txBody>
      </p:sp>
    </p:spTree>
    <p:extLst>
      <p:ext uri="{BB962C8B-B14F-4D97-AF65-F5344CB8AC3E}">
        <p14:creationId xmlns:p14="http://schemas.microsoft.com/office/powerpoint/2010/main" val="6584576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仮想化技術の活用分野について、</a:t>
            </a:r>
            <a:r>
              <a:rPr kumimoji="1" lang="ja-JP" altLang="en-US" sz="1275" b="0" i="0" u="none" strike="noStrike" kern="1200" dirty="0">
                <a:solidFill>
                  <a:schemeClr val="tx1"/>
                </a:solidFill>
                <a:effectLst/>
                <a:latin typeface="+mn-lt"/>
                <a:ea typeface="+mn-ea"/>
                <a:cs typeface="+mn-cs"/>
              </a:rPr>
              <a:t>「工場／プラント」が</a:t>
            </a:r>
            <a:r>
              <a:rPr kumimoji="1" lang="en-US" altLang="ja-JP" sz="1275" b="0" i="0" u="none" strike="noStrike" kern="1200" dirty="0">
                <a:solidFill>
                  <a:schemeClr val="tx1"/>
                </a:solidFill>
                <a:effectLst/>
                <a:latin typeface="+mn-lt"/>
                <a:ea typeface="+mn-ea"/>
                <a:cs typeface="+mn-cs"/>
              </a:rPr>
              <a:t>45</a:t>
            </a:r>
            <a:r>
              <a:rPr kumimoji="1" lang="ja-JP" altLang="en-US" sz="1275" b="0" i="0" u="none" strike="noStrike" kern="1200" dirty="0">
                <a:solidFill>
                  <a:schemeClr val="tx1"/>
                </a:solidFill>
                <a:effectLst/>
                <a:latin typeface="+mn-lt"/>
                <a:ea typeface="+mn-ea"/>
                <a:cs typeface="+mn-cs"/>
              </a:rPr>
              <a:t>％と最も高く、次いで「オフィス／店舗」が</a:t>
            </a:r>
            <a:r>
              <a:rPr kumimoji="1" lang="en-US" altLang="ja-JP" sz="1275" b="0" i="0" u="none" strike="noStrike" kern="1200" dirty="0">
                <a:solidFill>
                  <a:schemeClr val="tx1"/>
                </a:solidFill>
                <a:effectLst/>
                <a:latin typeface="+mn-lt"/>
                <a:ea typeface="+mn-ea"/>
                <a:cs typeface="+mn-cs"/>
              </a:rPr>
              <a:t>30</a:t>
            </a:r>
            <a:r>
              <a:rPr kumimoji="1" lang="ja-JP" altLang="en-US" sz="1275" b="0" i="0" u="none" strike="noStrike" kern="1200" dirty="0">
                <a:solidFill>
                  <a:schemeClr val="tx1"/>
                </a:solidFill>
                <a:effectLst/>
                <a:latin typeface="+mn-lt"/>
                <a:ea typeface="+mn-ea"/>
                <a:cs typeface="+mn-cs"/>
              </a:rPr>
              <a:t>％、「流通／物流」が</a:t>
            </a:r>
            <a:r>
              <a:rPr kumimoji="1" lang="en-US" altLang="ja-JP" sz="1275" b="0" i="0" u="none" strike="noStrike" kern="1200" dirty="0">
                <a:solidFill>
                  <a:schemeClr val="tx1"/>
                </a:solidFill>
                <a:effectLst/>
                <a:latin typeface="+mn-lt"/>
                <a:ea typeface="+mn-ea"/>
                <a:cs typeface="+mn-cs"/>
              </a:rPr>
              <a:t>20</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154472662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仮想化技術の活用分野について産業構造の位置づけ別に比較したところ、すべての産業構造で「工場／プラント」が最も高く、次いで「オフィス／店舗」が高くなっている。</a:t>
            </a:r>
            <a:endParaRPr kumimoji="1" lang="en-US" altLang="ja-JP" dirty="0"/>
          </a:p>
        </p:txBody>
      </p:sp>
    </p:spTree>
    <p:extLst>
      <p:ext uri="{BB962C8B-B14F-4D97-AF65-F5344CB8AC3E}">
        <p14:creationId xmlns:p14="http://schemas.microsoft.com/office/powerpoint/2010/main" val="26379458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仮想化技術の目的について、「開発コストの削減（試作での物理的なコストの削減）」が</a:t>
            </a:r>
            <a:r>
              <a:rPr kumimoji="1" lang="en-US" altLang="ja-JP" sz="1275" b="0" i="0" u="none" strike="noStrike" kern="1200" dirty="0">
                <a:solidFill>
                  <a:schemeClr val="tx1"/>
                </a:solidFill>
                <a:effectLst/>
                <a:latin typeface="+mn-lt"/>
                <a:ea typeface="+mn-ea"/>
                <a:cs typeface="+mn-cs"/>
              </a:rPr>
              <a:t>62</a:t>
            </a:r>
            <a:r>
              <a:rPr kumimoji="1" lang="ja-JP" altLang="en-US" sz="1275" b="0" i="0" u="none" strike="noStrike" kern="1200" dirty="0">
                <a:solidFill>
                  <a:schemeClr val="tx1"/>
                </a:solidFill>
                <a:effectLst/>
                <a:latin typeface="+mn-lt"/>
                <a:ea typeface="+mn-ea"/>
                <a:cs typeface="+mn-cs"/>
              </a:rPr>
              <a:t>％と最も高く、次いで「開発期間の短縮（開発でのリードタイムの確保）」が</a:t>
            </a:r>
            <a:r>
              <a:rPr kumimoji="1" lang="en-US" altLang="ja-JP" sz="1275" b="0" i="0" u="none" strike="noStrike" kern="1200" dirty="0">
                <a:solidFill>
                  <a:schemeClr val="tx1"/>
                </a:solidFill>
                <a:effectLst/>
                <a:latin typeface="+mn-lt"/>
                <a:ea typeface="+mn-ea"/>
                <a:cs typeface="+mn-cs"/>
              </a:rPr>
              <a:t>54</a:t>
            </a:r>
            <a:r>
              <a:rPr kumimoji="1" lang="ja-JP" altLang="en-US" sz="1275" b="0" i="0" u="none" strike="noStrike" kern="1200" dirty="0">
                <a:solidFill>
                  <a:schemeClr val="tx1"/>
                </a:solidFill>
                <a:effectLst/>
                <a:latin typeface="+mn-lt"/>
                <a:ea typeface="+mn-ea"/>
                <a:cs typeface="+mn-cs"/>
              </a:rPr>
              <a:t>％、「品質改善に必要なコストの削減」が</a:t>
            </a:r>
            <a:r>
              <a:rPr kumimoji="1" lang="en-US" altLang="ja-JP" sz="1275" b="0" i="0" u="none" strike="noStrike" kern="1200" dirty="0">
                <a:solidFill>
                  <a:schemeClr val="tx1"/>
                </a:solidFill>
                <a:effectLst/>
                <a:latin typeface="+mn-lt"/>
                <a:ea typeface="+mn-ea"/>
                <a:cs typeface="+mn-cs"/>
              </a:rPr>
              <a:t>34</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317884090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仮想化技術の活用分野</a:t>
            </a:r>
            <a:r>
              <a:rPr kumimoji="1" lang="en-US" altLang="ja-JP" dirty="0"/>
              <a:t>【</a:t>
            </a:r>
            <a:r>
              <a:rPr kumimoji="1" lang="ja-JP" altLang="en-US" dirty="0"/>
              <a:t>目的</a:t>
            </a:r>
            <a:r>
              <a:rPr kumimoji="1" lang="en-US" altLang="ja-JP" dirty="0"/>
              <a:t>】</a:t>
            </a:r>
            <a:r>
              <a:rPr kumimoji="1" lang="ja-JP" altLang="en-US" dirty="0"/>
              <a:t>について産業構造の位置づけ別に比較したところ、すべての産業構造で「開発コストの削減（試作での物理的なコストの削減）」が最も高く、次いで「開発期間の短縮（開発でのリードタイムの確保）」が高くなっている。</a:t>
            </a:r>
            <a:endParaRPr kumimoji="1" lang="en-US" altLang="ja-JP" dirty="0"/>
          </a:p>
          <a:p>
            <a:endParaRPr kumimoji="1" lang="en-US" altLang="ja-JP" dirty="0"/>
          </a:p>
        </p:txBody>
      </p:sp>
    </p:spTree>
    <p:extLst>
      <p:ext uri="{BB962C8B-B14F-4D97-AF65-F5344CB8AC3E}">
        <p14:creationId xmlns:p14="http://schemas.microsoft.com/office/powerpoint/2010/main" val="420790622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仮想化技術の活用分野</a:t>
            </a:r>
            <a:r>
              <a:rPr kumimoji="1" lang="en-US" altLang="ja-JP" dirty="0"/>
              <a:t>【</a:t>
            </a:r>
            <a:r>
              <a:rPr kumimoji="1" lang="ja-JP" altLang="en-US" dirty="0"/>
              <a:t>難易度</a:t>
            </a:r>
            <a:r>
              <a:rPr kumimoji="1" lang="en-US" altLang="ja-JP" dirty="0"/>
              <a:t>】</a:t>
            </a:r>
            <a:r>
              <a:rPr kumimoji="1" lang="ja-JP" altLang="en-US" dirty="0"/>
              <a:t>について、項目によって傾向に差がみられた。</a:t>
            </a:r>
            <a:endParaRPr kumimoji="1" lang="en-US" altLang="ja-JP" dirty="0"/>
          </a:p>
          <a:p>
            <a:r>
              <a:rPr kumimoji="1" lang="ja-JP" altLang="en-US" dirty="0"/>
              <a:t>「オペレーションの標準化」では約</a:t>
            </a:r>
            <a:r>
              <a:rPr kumimoji="1" lang="en-US" altLang="ja-JP" dirty="0"/>
              <a:t>6</a:t>
            </a:r>
            <a:r>
              <a:rPr kumimoji="1" lang="ja-JP" altLang="en-US" dirty="0"/>
              <a:t>割が</a:t>
            </a:r>
            <a:r>
              <a:rPr kumimoji="1" lang="en-US" altLang="ja-JP" dirty="0"/>
              <a:t>『</a:t>
            </a:r>
            <a:r>
              <a:rPr kumimoji="1" lang="ja-JP" altLang="en-US" dirty="0"/>
              <a:t>容易である</a:t>
            </a:r>
            <a:r>
              <a:rPr kumimoji="1" lang="en-US" altLang="ja-JP" dirty="0"/>
              <a:t>』</a:t>
            </a:r>
            <a:r>
              <a:rPr kumimoji="1" lang="ja-JP" altLang="en-US" dirty="0"/>
              <a:t>（「容易である」＋「比較的容易である」）と回答している。</a:t>
            </a:r>
            <a:endParaRPr kumimoji="1" lang="en-US" altLang="ja-JP" dirty="0"/>
          </a:p>
          <a:p>
            <a:r>
              <a:rPr kumimoji="1" lang="ja-JP" altLang="en-US" dirty="0"/>
              <a:t>一方、「熟練技能の伝承」では約</a:t>
            </a:r>
            <a:r>
              <a:rPr kumimoji="1" lang="en-US" altLang="ja-JP" dirty="0"/>
              <a:t>7</a:t>
            </a:r>
            <a:r>
              <a:rPr kumimoji="1" lang="ja-JP" altLang="en-US" dirty="0"/>
              <a:t>割が、「不具合発生時の影響範囲の特定」、「製造スケジューリングの最適化」では約</a:t>
            </a:r>
            <a:r>
              <a:rPr kumimoji="1" lang="en-US" altLang="ja-JP" dirty="0"/>
              <a:t>6</a:t>
            </a:r>
            <a:r>
              <a:rPr kumimoji="1" lang="ja-JP" altLang="en-US" dirty="0"/>
              <a:t>割が</a:t>
            </a:r>
            <a:r>
              <a:rPr kumimoji="1" lang="en-US" altLang="ja-JP" dirty="0"/>
              <a:t>『</a:t>
            </a:r>
            <a:r>
              <a:rPr kumimoji="1" lang="ja-JP" altLang="en-US" dirty="0"/>
              <a:t>困難である</a:t>
            </a:r>
            <a:r>
              <a:rPr kumimoji="1" lang="en-US" altLang="ja-JP" dirty="0"/>
              <a:t>』</a:t>
            </a:r>
            <a:r>
              <a:rPr kumimoji="1" lang="ja-JP" altLang="en-US" dirty="0"/>
              <a:t>（「困難である」＋「比較的困難である」）と回答している。</a:t>
            </a:r>
            <a:endParaRPr kumimoji="1" lang="en-US" altLang="ja-JP" dirty="0"/>
          </a:p>
        </p:txBody>
      </p:sp>
    </p:spTree>
    <p:extLst>
      <p:ext uri="{BB962C8B-B14F-4D97-AF65-F5344CB8AC3E}">
        <p14:creationId xmlns:p14="http://schemas.microsoft.com/office/powerpoint/2010/main" val="286710475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仮想化技術の活用分野</a:t>
            </a:r>
            <a:r>
              <a:rPr kumimoji="1" lang="en-US" altLang="ja-JP" dirty="0"/>
              <a:t>【</a:t>
            </a:r>
            <a:r>
              <a:rPr kumimoji="1" lang="ja-JP" altLang="en-US" dirty="0"/>
              <a:t>難易度</a:t>
            </a:r>
            <a:r>
              <a:rPr kumimoji="1" lang="en-US" altLang="ja-JP" dirty="0"/>
              <a:t>】</a:t>
            </a:r>
            <a:r>
              <a:rPr kumimoji="1" lang="ja-JP" altLang="en-US" dirty="0"/>
              <a:t>について産業構造の位置づけ別に比較したところ、全体的に傾向の差がみられた。（ただし、サンプル数が少ない項目も多く、参考程度と考えたい）</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ユーザー企業はほかの企業に比べて、</a:t>
            </a:r>
            <a:r>
              <a:rPr kumimoji="1" lang="en-US" altLang="ja-JP" dirty="0"/>
              <a:t>『</a:t>
            </a:r>
            <a:r>
              <a:rPr kumimoji="1" lang="ja-JP" altLang="en-US" dirty="0"/>
              <a:t>容易である</a:t>
            </a:r>
            <a:r>
              <a:rPr kumimoji="1" lang="en-US" altLang="ja-JP" dirty="0"/>
              <a:t>』</a:t>
            </a:r>
            <a:r>
              <a:rPr kumimoji="1" lang="ja-JP" altLang="en-US" dirty="0"/>
              <a:t>（「容易である」＋「比較的容易である」）と回答する割合が低い傾向がみられる。</a:t>
            </a:r>
            <a:endParaRPr kumimoji="1" lang="en-US" altLang="ja-JP" dirty="0"/>
          </a:p>
        </p:txBody>
      </p:sp>
    </p:spTree>
    <p:extLst>
      <p:ext uri="{BB962C8B-B14F-4D97-AF65-F5344CB8AC3E}">
        <p14:creationId xmlns:p14="http://schemas.microsoft.com/office/powerpoint/2010/main" val="26351774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組込み</a:t>
            </a:r>
            <a:r>
              <a:rPr kumimoji="1" lang="en-US" altLang="ja-JP" dirty="0"/>
              <a:t>IoT </a:t>
            </a:r>
            <a:r>
              <a:rPr kumimoji="1" lang="ja-JP" altLang="en-US" dirty="0"/>
              <a:t>技術者の人数について、全体では、</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1</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5</a:t>
            </a:r>
            <a:r>
              <a:rPr kumimoji="1" lang="ja-JP" altLang="en-US" sz="1275" b="0" i="0" u="none" strike="noStrike" kern="1200" dirty="0">
                <a:solidFill>
                  <a:schemeClr val="tx1"/>
                </a:solidFill>
                <a:effectLst/>
                <a:latin typeface="+mn-lt"/>
                <a:ea typeface="+mn-ea"/>
                <a:cs typeface="+mn-cs"/>
              </a:rPr>
              <a:t>人」が</a:t>
            </a:r>
            <a:r>
              <a:rPr kumimoji="1" lang="en-US" altLang="ja-JP" sz="1275" b="0" i="0" u="none" strike="noStrike" kern="1200" dirty="0">
                <a:solidFill>
                  <a:schemeClr val="tx1"/>
                </a:solidFill>
                <a:effectLst/>
                <a:latin typeface="+mn-lt"/>
                <a:ea typeface="+mn-ea"/>
                <a:cs typeface="+mn-cs"/>
              </a:rPr>
              <a:t>50</a:t>
            </a:r>
            <a:r>
              <a:rPr kumimoji="1" lang="ja-JP" altLang="en-US" sz="1275" b="0" i="0" u="none" strike="noStrike" kern="1200" dirty="0">
                <a:solidFill>
                  <a:schemeClr val="tx1"/>
                </a:solidFill>
                <a:effectLst/>
                <a:latin typeface="+mn-lt"/>
                <a:ea typeface="+mn-ea"/>
                <a:cs typeface="+mn-cs"/>
              </a:rPr>
              <a:t>％と最も高く、次いで「いない／なし」が</a:t>
            </a:r>
            <a:r>
              <a:rPr kumimoji="1" lang="en-US" altLang="ja-JP" sz="1275" b="0" i="0" u="none" strike="noStrike" kern="1200" dirty="0">
                <a:solidFill>
                  <a:schemeClr val="tx1"/>
                </a:solidFill>
                <a:effectLst/>
                <a:latin typeface="+mn-lt"/>
                <a:ea typeface="+mn-ea"/>
                <a:cs typeface="+mn-cs"/>
              </a:rPr>
              <a:t>23</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6</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9</a:t>
            </a:r>
            <a:r>
              <a:rPr kumimoji="1" lang="ja-JP" altLang="en-US" sz="1275" b="0" i="0" u="none" strike="noStrike" kern="1200" dirty="0">
                <a:solidFill>
                  <a:schemeClr val="tx1"/>
                </a:solidFill>
                <a:effectLst/>
                <a:latin typeface="+mn-lt"/>
                <a:ea typeface="+mn-ea"/>
                <a:cs typeface="+mn-cs"/>
              </a:rPr>
              <a:t>人」が</a:t>
            </a:r>
            <a:r>
              <a:rPr kumimoji="1" lang="en-US" altLang="ja-JP" sz="1275" b="0" i="0" u="none" strike="noStrike" kern="1200" dirty="0">
                <a:solidFill>
                  <a:schemeClr val="tx1"/>
                </a:solidFill>
                <a:effectLst/>
                <a:latin typeface="+mn-lt"/>
                <a:ea typeface="+mn-ea"/>
                <a:cs typeface="+mn-cs"/>
              </a:rPr>
              <a:t>11</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r>
              <a:rPr kumimoji="1" lang="ja-JP" altLang="en-US" dirty="0"/>
              <a:t>産業構造の位置づけ別にみても、その他を除くすべての産業構造で、全体同様「</a:t>
            </a:r>
            <a:r>
              <a:rPr kumimoji="1" lang="en-US" altLang="ja-JP" dirty="0"/>
              <a:t>1</a:t>
            </a:r>
            <a:r>
              <a:rPr kumimoji="1" lang="ja-JP" altLang="en-US" dirty="0"/>
              <a:t>～</a:t>
            </a:r>
            <a:r>
              <a:rPr kumimoji="1" lang="en-US" altLang="ja-JP" dirty="0"/>
              <a:t>5</a:t>
            </a:r>
            <a:r>
              <a:rPr kumimoji="1" lang="ja-JP" altLang="en-US" dirty="0"/>
              <a:t>人」が最も高く、</a:t>
            </a:r>
            <a:r>
              <a:rPr kumimoji="1" lang="en-US" altLang="ja-JP" dirty="0"/>
              <a:t>4</a:t>
            </a:r>
            <a:r>
              <a:rPr kumimoji="1" lang="ja-JP" altLang="en-US" dirty="0"/>
              <a:t>割半ばから</a:t>
            </a:r>
            <a:r>
              <a:rPr kumimoji="1" lang="en-US" altLang="ja-JP" dirty="0"/>
              <a:t>6</a:t>
            </a:r>
            <a:r>
              <a:rPr kumimoji="1" lang="ja-JP" altLang="en-US" dirty="0"/>
              <a:t>割弱を占めている。</a:t>
            </a:r>
            <a:endParaRPr kumimoji="1" lang="en-US" altLang="ja-JP" dirty="0"/>
          </a:p>
        </p:txBody>
      </p:sp>
    </p:spTree>
    <p:extLst>
      <p:ext uri="{BB962C8B-B14F-4D97-AF65-F5344CB8AC3E}">
        <p14:creationId xmlns:p14="http://schemas.microsoft.com/office/powerpoint/2010/main" val="343660433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不足している組込み</a:t>
            </a:r>
            <a:r>
              <a:rPr kumimoji="1" lang="en-US" altLang="ja-JP" dirty="0"/>
              <a:t>IoT</a:t>
            </a:r>
            <a:r>
              <a:rPr kumimoji="1" lang="ja-JP" altLang="en-US" dirty="0"/>
              <a:t>技術者の人数について、全体では、</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1</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5</a:t>
            </a:r>
            <a:r>
              <a:rPr kumimoji="1" lang="ja-JP" altLang="en-US" sz="1275" b="0" i="0" u="none" strike="noStrike" kern="1200" dirty="0">
                <a:solidFill>
                  <a:schemeClr val="tx1"/>
                </a:solidFill>
                <a:effectLst/>
                <a:latin typeface="+mn-lt"/>
                <a:ea typeface="+mn-ea"/>
                <a:cs typeface="+mn-cs"/>
              </a:rPr>
              <a:t>人」が</a:t>
            </a:r>
            <a:r>
              <a:rPr kumimoji="1" lang="en-US" altLang="ja-JP" sz="1275" b="0" i="0" u="none" strike="noStrike" kern="1200" dirty="0">
                <a:solidFill>
                  <a:schemeClr val="tx1"/>
                </a:solidFill>
                <a:effectLst/>
                <a:latin typeface="+mn-lt"/>
                <a:ea typeface="+mn-ea"/>
                <a:cs typeface="+mn-cs"/>
              </a:rPr>
              <a:t>51</a:t>
            </a:r>
            <a:r>
              <a:rPr kumimoji="1" lang="ja-JP" altLang="en-US" sz="1275" b="0" i="0" u="none" strike="noStrike" kern="1200" dirty="0">
                <a:solidFill>
                  <a:schemeClr val="tx1"/>
                </a:solidFill>
                <a:effectLst/>
                <a:latin typeface="+mn-lt"/>
                <a:ea typeface="+mn-ea"/>
                <a:cs typeface="+mn-cs"/>
              </a:rPr>
              <a:t>％と最も高く、次いで「いない／なし」が</a:t>
            </a:r>
            <a:r>
              <a:rPr kumimoji="1" lang="en-US" altLang="ja-JP" sz="1275" b="0" i="0" u="none" strike="noStrike" kern="1200" dirty="0">
                <a:solidFill>
                  <a:schemeClr val="tx1"/>
                </a:solidFill>
                <a:effectLst/>
                <a:latin typeface="+mn-lt"/>
                <a:ea typeface="+mn-ea"/>
                <a:cs typeface="+mn-cs"/>
              </a:rPr>
              <a:t>27</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6</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9</a:t>
            </a:r>
            <a:r>
              <a:rPr kumimoji="1" lang="ja-JP" altLang="en-US" sz="1275" b="0" i="0" u="none" strike="noStrike" kern="1200" dirty="0">
                <a:solidFill>
                  <a:schemeClr val="tx1"/>
                </a:solidFill>
                <a:effectLst/>
                <a:latin typeface="+mn-lt"/>
                <a:ea typeface="+mn-ea"/>
                <a:cs typeface="+mn-cs"/>
              </a:rPr>
              <a:t>人」が</a:t>
            </a:r>
            <a:r>
              <a:rPr kumimoji="1" lang="en-US" altLang="ja-JP" sz="1275" b="0" i="0" u="none" strike="noStrike" kern="1200" dirty="0">
                <a:solidFill>
                  <a:schemeClr val="tx1"/>
                </a:solidFill>
                <a:effectLst/>
                <a:latin typeface="+mn-lt"/>
                <a:ea typeface="+mn-ea"/>
                <a:cs typeface="+mn-cs"/>
              </a:rPr>
              <a:t>10</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r>
              <a:rPr kumimoji="1" lang="ja-JP" altLang="en-US" dirty="0"/>
              <a:t>産業構造の位置づけ別にみると、その他を除くすべての産業構造で全体同様「</a:t>
            </a:r>
            <a:r>
              <a:rPr kumimoji="1" lang="en-US" altLang="ja-JP" dirty="0"/>
              <a:t>1</a:t>
            </a:r>
            <a:r>
              <a:rPr kumimoji="1" lang="ja-JP" altLang="en-US" dirty="0"/>
              <a:t>～</a:t>
            </a:r>
            <a:r>
              <a:rPr kumimoji="1" lang="en-US" altLang="ja-JP" dirty="0"/>
              <a:t>5</a:t>
            </a:r>
            <a:r>
              <a:rPr kumimoji="1" lang="ja-JP" altLang="en-US" dirty="0"/>
              <a:t>人」が最も高く、特に</a:t>
            </a:r>
            <a:r>
              <a:rPr kumimoji="1" lang="en-US" altLang="ja-JP" dirty="0"/>
              <a:t>B.</a:t>
            </a:r>
            <a:r>
              <a:rPr kumimoji="1" lang="ja-JP" altLang="en-US" dirty="0"/>
              <a:t>メーカー企業では</a:t>
            </a:r>
            <a:r>
              <a:rPr kumimoji="1" lang="en-US" altLang="ja-JP" dirty="0"/>
              <a:t>6</a:t>
            </a:r>
            <a:r>
              <a:rPr kumimoji="1" lang="ja-JP" altLang="en-US" dirty="0"/>
              <a:t>割半ばを占めている。</a:t>
            </a:r>
            <a:endParaRPr kumimoji="1" lang="en-US" altLang="ja-JP" dirty="0"/>
          </a:p>
        </p:txBody>
      </p:sp>
    </p:spTree>
    <p:extLst>
      <p:ext uri="{BB962C8B-B14F-4D97-AF65-F5344CB8AC3E}">
        <p14:creationId xmlns:p14="http://schemas.microsoft.com/office/powerpoint/2010/main" val="123192451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今後必要とされる新しい技術をキャッチアップできる／できそうな技術者の割合について、</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1</a:t>
            </a:r>
            <a:r>
              <a:rPr kumimoji="1" lang="ja-JP" altLang="en-US" sz="1275" b="0" i="0" u="none" strike="noStrike" kern="1200" dirty="0">
                <a:solidFill>
                  <a:schemeClr val="tx1"/>
                </a:solidFill>
                <a:effectLst/>
                <a:latin typeface="+mn-lt"/>
                <a:ea typeface="+mn-ea"/>
                <a:cs typeface="+mn-cs"/>
              </a:rPr>
              <a:t>割程度」が</a:t>
            </a:r>
            <a:r>
              <a:rPr kumimoji="1" lang="en-US" altLang="ja-JP" sz="1275" b="0" i="0" u="none" strike="noStrike" kern="1200" dirty="0">
                <a:solidFill>
                  <a:schemeClr val="tx1"/>
                </a:solidFill>
                <a:effectLst/>
                <a:latin typeface="+mn-lt"/>
                <a:ea typeface="+mn-ea"/>
                <a:cs typeface="+mn-cs"/>
              </a:rPr>
              <a:t>22</a:t>
            </a:r>
            <a:r>
              <a:rPr kumimoji="1" lang="ja-JP" altLang="en-US" sz="1275" b="0" i="0" u="none" strike="noStrike" kern="1200" dirty="0">
                <a:solidFill>
                  <a:schemeClr val="tx1"/>
                </a:solidFill>
                <a:effectLst/>
                <a:latin typeface="+mn-lt"/>
                <a:ea typeface="+mn-ea"/>
                <a:cs typeface="+mn-cs"/>
              </a:rPr>
              <a:t>％と最も高く、次いで「ほとんどいない」が</a:t>
            </a:r>
            <a:r>
              <a:rPr kumimoji="1" lang="en-US" altLang="ja-JP" sz="1275" b="0" i="0" u="none" strike="noStrike" kern="1200" dirty="0">
                <a:solidFill>
                  <a:schemeClr val="tx1"/>
                </a:solidFill>
                <a:effectLst/>
                <a:latin typeface="+mn-lt"/>
                <a:ea typeface="+mn-ea"/>
                <a:cs typeface="+mn-cs"/>
              </a:rPr>
              <a:t>20</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2</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3</a:t>
            </a:r>
            <a:r>
              <a:rPr kumimoji="1" lang="ja-JP" altLang="en-US" sz="1275" b="0" i="0" u="none" strike="noStrike" kern="1200" dirty="0">
                <a:solidFill>
                  <a:schemeClr val="tx1"/>
                </a:solidFill>
                <a:effectLst/>
                <a:latin typeface="+mn-lt"/>
                <a:ea typeface="+mn-ea"/>
                <a:cs typeface="+mn-cs"/>
              </a:rPr>
              <a:t>割程度」が</a:t>
            </a:r>
            <a:r>
              <a:rPr kumimoji="1" lang="en-US" altLang="ja-JP" sz="1275" b="0" i="0" u="none" strike="noStrike" kern="1200" dirty="0">
                <a:solidFill>
                  <a:schemeClr val="tx1"/>
                </a:solidFill>
                <a:effectLst/>
                <a:latin typeface="+mn-lt"/>
                <a:ea typeface="+mn-ea"/>
                <a:cs typeface="+mn-cs"/>
              </a:rPr>
              <a:t>17</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r>
              <a:rPr kumimoji="1" lang="ja-JP" altLang="en-US" dirty="0"/>
              <a:t>レガシーな技術しか扱えない技術者の人数の割合について、「ほとんどいない」が</a:t>
            </a:r>
            <a:r>
              <a:rPr kumimoji="1" lang="en-US" altLang="ja-JP" dirty="0"/>
              <a:t>28</a:t>
            </a:r>
            <a:r>
              <a:rPr kumimoji="1" lang="ja-JP" altLang="en-US" dirty="0"/>
              <a:t>％と最も高く、次いで「半分程度」が</a:t>
            </a:r>
            <a:r>
              <a:rPr kumimoji="1" lang="en-US" altLang="ja-JP" dirty="0"/>
              <a:t>19</a:t>
            </a:r>
            <a:r>
              <a:rPr kumimoji="1" lang="ja-JP" altLang="en-US" dirty="0"/>
              <a:t>％、「</a:t>
            </a:r>
            <a:r>
              <a:rPr kumimoji="1" lang="en-US" altLang="ja-JP" dirty="0"/>
              <a:t>1</a:t>
            </a:r>
            <a:r>
              <a:rPr kumimoji="1" lang="ja-JP" altLang="en-US" dirty="0"/>
              <a:t>割程度」が</a:t>
            </a:r>
            <a:r>
              <a:rPr kumimoji="1" lang="en-US" altLang="ja-JP" dirty="0"/>
              <a:t>16</a:t>
            </a:r>
            <a:r>
              <a:rPr kumimoji="1" lang="ja-JP" altLang="en-US" dirty="0"/>
              <a:t>％となっている。</a:t>
            </a:r>
          </a:p>
          <a:p>
            <a:endParaRPr kumimoji="1" lang="en-US" altLang="ja-JP" dirty="0"/>
          </a:p>
        </p:txBody>
      </p:sp>
    </p:spTree>
    <p:extLst>
      <p:ext uri="{BB962C8B-B14F-4D97-AF65-F5344CB8AC3E}">
        <p14:creationId xmlns:p14="http://schemas.microsoft.com/office/powerpoint/2010/main" val="190080118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技術変化と技術者について産業構造の位置づけ別に比較したところ、今後必要とされる新しい技術をキャッチアップできる／できそうな技術者では、ユーザー企業は「ほとんどいない」と回答した割合が、ほかの企業に比べて</a:t>
            </a:r>
            <a:r>
              <a:rPr kumimoji="1" lang="en-US" altLang="ja-JP" dirty="0"/>
              <a:t>2</a:t>
            </a:r>
            <a:r>
              <a:rPr kumimoji="1" lang="ja-JP" altLang="en-US" dirty="0"/>
              <a:t>倍以上と高くなっている。</a:t>
            </a:r>
            <a:endParaRPr kumimoji="1" lang="en-US" altLang="ja-JP" dirty="0"/>
          </a:p>
          <a:p>
            <a:r>
              <a:rPr kumimoji="1" lang="ja-JP" altLang="en-US" dirty="0"/>
              <a:t>レガシーな技術しか扱えない技術者では、メーカー企業は「半分程度」の割合が、ほかの企業に比べて約</a:t>
            </a:r>
            <a:r>
              <a:rPr kumimoji="1" lang="en-US" altLang="ja-JP" dirty="0"/>
              <a:t>10</a:t>
            </a:r>
            <a:r>
              <a:rPr kumimoji="1" lang="ja-JP" altLang="en-US" dirty="0"/>
              <a:t>ポイント高くなっている。</a:t>
            </a:r>
            <a:endParaRPr kumimoji="1" lang="en-US" altLang="ja-JP" dirty="0"/>
          </a:p>
        </p:txBody>
      </p:sp>
    </p:spTree>
    <p:extLst>
      <p:ext uri="{BB962C8B-B14F-4D97-AF65-F5344CB8AC3E}">
        <p14:creationId xmlns:p14="http://schemas.microsoft.com/office/powerpoint/2010/main" val="1867417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N</a:t>
            </a:r>
            <a:r>
              <a:rPr kumimoji="1" lang="ja-JP" altLang="en-US" dirty="0"/>
              <a:t>は、事業分野、開発機器、提供製品・サービスの何れかを選択した企業数で、各項目の％は、</a:t>
            </a:r>
            <a:r>
              <a:rPr kumimoji="1" lang="en-US" altLang="ja-JP" dirty="0"/>
              <a:t>N</a:t>
            </a:r>
            <a:r>
              <a:rPr kumimoji="1" lang="ja-JP" altLang="en-US" dirty="0"/>
              <a:t>を母数とした割合としている。</a:t>
            </a:r>
          </a:p>
          <a:p>
            <a:r>
              <a:rPr kumimoji="1" lang="ja-JP" altLang="en-US" dirty="0"/>
              <a:t>現在の事業分野について、</a:t>
            </a:r>
            <a:r>
              <a:rPr kumimoji="1" lang="ja-JP" altLang="en-US" sz="1275" b="0" i="0" u="none" strike="noStrike" kern="1200" dirty="0">
                <a:solidFill>
                  <a:schemeClr val="tx1"/>
                </a:solidFill>
                <a:effectLst/>
                <a:latin typeface="+mn-lt"/>
                <a:ea typeface="+mn-ea"/>
                <a:cs typeface="+mn-cs"/>
              </a:rPr>
              <a:t>「工場／プラント」が</a:t>
            </a:r>
            <a:r>
              <a:rPr kumimoji="1" lang="en-US" altLang="ja-JP" sz="1275" b="0" i="0" u="none" strike="noStrike" kern="1200" dirty="0">
                <a:solidFill>
                  <a:schemeClr val="tx1"/>
                </a:solidFill>
                <a:effectLst/>
                <a:latin typeface="+mn-lt"/>
                <a:ea typeface="+mn-ea"/>
                <a:cs typeface="+mn-cs"/>
              </a:rPr>
              <a:t>35</a:t>
            </a:r>
            <a:r>
              <a:rPr kumimoji="1" lang="ja-JP" altLang="en-US" sz="1275" b="0" i="0" u="none" strike="noStrike" kern="1200" dirty="0">
                <a:solidFill>
                  <a:schemeClr val="tx1"/>
                </a:solidFill>
                <a:effectLst/>
                <a:latin typeface="+mn-lt"/>
                <a:ea typeface="+mn-ea"/>
                <a:cs typeface="+mn-cs"/>
              </a:rPr>
              <a:t>％と最も高く、次いで「その他の事業」が</a:t>
            </a:r>
            <a:r>
              <a:rPr kumimoji="1" lang="en-US" altLang="ja-JP" sz="1275" b="0" i="0" u="none" strike="noStrike" kern="1200" dirty="0">
                <a:solidFill>
                  <a:schemeClr val="tx1"/>
                </a:solidFill>
                <a:effectLst/>
                <a:latin typeface="+mn-lt"/>
                <a:ea typeface="+mn-ea"/>
                <a:cs typeface="+mn-cs"/>
              </a:rPr>
              <a:t>33</a:t>
            </a:r>
            <a:r>
              <a:rPr kumimoji="1" lang="ja-JP" altLang="en-US" sz="1275" b="0" i="0" u="none" strike="noStrike" kern="1200" dirty="0">
                <a:solidFill>
                  <a:schemeClr val="tx1"/>
                </a:solidFill>
                <a:effectLst/>
                <a:latin typeface="+mn-lt"/>
                <a:ea typeface="+mn-ea"/>
                <a:cs typeface="+mn-cs"/>
              </a:rPr>
              <a:t>％、「オフィス／店舗」が</a:t>
            </a:r>
            <a:r>
              <a:rPr kumimoji="1" lang="en-US" altLang="ja-JP" sz="1275" b="0" i="0" u="none" strike="noStrike" kern="1200" dirty="0">
                <a:solidFill>
                  <a:schemeClr val="tx1"/>
                </a:solidFill>
                <a:effectLst/>
                <a:latin typeface="+mn-lt"/>
                <a:ea typeface="+mn-ea"/>
                <a:cs typeface="+mn-cs"/>
              </a:rPr>
              <a:t>24</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現在の開発機器について、選択肢として「情報通信機器」を追加しており、</a:t>
            </a:r>
            <a:r>
              <a:rPr kumimoji="1" lang="ja-JP" altLang="en-US" sz="1275" b="0" i="0" u="none" strike="noStrike" kern="1200" dirty="0">
                <a:solidFill>
                  <a:schemeClr val="tx1"/>
                </a:solidFill>
                <a:effectLst/>
                <a:latin typeface="+mn-lt"/>
                <a:ea typeface="+mn-ea"/>
                <a:cs typeface="+mn-cs"/>
              </a:rPr>
              <a:t>「情報通信機器」が</a:t>
            </a:r>
            <a:r>
              <a:rPr kumimoji="1" lang="en-US" altLang="ja-JP" sz="1275" b="0" i="0" u="none" strike="noStrike" kern="1200" dirty="0">
                <a:solidFill>
                  <a:schemeClr val="tx1"/>
                </a:solidFill>
                <a:effectLst/>
                <a:latin typeface="+mn-lt"/>
                <a:ea typeface="+mn-ea"/>
                <a:cs typeface="+mn-cs"/>
              </a:rPr>
              <a:t>32</a:t>
            </a:r>
            <a:r>
              <a:rPr kumimoji="1" lang="ja-JP" altLang="en-US" sz="1275" b="0" i="0" u="none" strike="noStrike" kern="1200" dirty="0">
                <a:solidFill>
                  <a:schemeClr val="tx1"/>
                </a:solidFill>
                <a:effectLst/>
                <a:latin typeface="+mn-lt"/>
                <a:ea typeface="+mn-ea"/>
                <a:cs typeface="+mn-cs"/>
              </a:rPr>
              <a:t>％と最も高く、次いで「その他の開発機器」が</a:t>
            </a:r>
            <a:r>
              <a:rPr kumimoji="1" lang="en-US" altLang="ja-JP" sz="1275" b="0" i="0" u="none" strike="noStrike" kern="1200" dirty="0">
                <a:solidFill>
                  <a:schemeClr val="tx1"/>
                </a:solidFill>
                <a:effectLst/>
                <a:latin typeface="+mn-lt"/>
                <a:ea typeface="+mn-ea"/>
                <a:cs typeface="+mn-cs"/>
              </a:rPr>
              <a:t>22</a:t>
            </a:r>
            <a:r>
              <a:rPr kumimoji="1" lang="ja-JP" altLang="en-US" sz="1275" b="0" i="0" u="none" strike="noStrike" kern="1200" dirty="0">
                <a:solidFill>
                  <a:schemeClr val="tx1"/>
                </a:solidFill>
                <a:effectLst/>
                <a:latin typeface="+mn-lt"/>
                <a:ea typeface="+mn-ea"/>
                <a:cs typeface="+mn-cs"/>
              </a:rPr>
              <a:t>％、「工業制御／</a:t>
            </a:r>
            <a:r>
              <a:rPr kumimoji="1" lang="en-US" altLang="ja-JP" sz="1275" b="0" i="0" u="none" strike="noStrike" kern="1200" dirty="0">
                <a:solidFill>
                  <a:schemeClr val="tx1"/>
                </a:solidFill>
                <a:effectLst/>
                <a:latin typeface="+mn-lt"/>
                <a:ea typeface="+mn-ea"/>
                <a:cs typeface="+mn-cs"/>
              </a:rPr>
              <a:t>FA</a:t>
            </a:r>
            <a:r>
              <a:rPr kumimoji="1" lang="ja-JP" altLang="en-US" sz="1275" b="0" i="0" u="none" strike="noStrike" kern="1200" dirty="0">
                <a:solidFill>
                  <a:schemeClr val="tx1"/>
                </a:solidFill>
                <a:effectLst/>
                <a:latin typeface="+mn-lt"/>
                <a:ea typeface="+mn-ea"/>
                <a:cs typeface="+mn-cs"/>
              </a:rPr>
              <a:t>機器／産業機器」が</a:t>
            </a:r>
            <a:r>
              <a:rPr kumimoji="1" lang="en-US" altLang="ja-JP" sz="1275" b="0" i="0" u="none" strike="noStrike" kern="1200" dirty="0">
                <a:solidFill>
                  <a:schemeClr val="tx1"/>
                </a:solidFill>
                <a:effectLst/>
                <a:latin typeface="+mn-lt"/>
                <a:ea typeface="+mn-ea"/>
                <a:cs typeface="+mn-cs"/>
              </a:rPr>
              <a:t>20</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現在の提供製品・サービスについて、選択肢として「開発支援・運用管理」を追加しており、</a:t>
            </a:r>
            <a:r>
              <a:rPr kumimoji="1" lang="ja-JP" altLang="en-US" sz="1275" b="0" i="0" u="none" strike="noStrike" kern="1200" dirty="0">
                <a:solidFill>
                  <a:schemeClr val="tx1"/>
                </a:solidFill>
                <a:effectLst/>
                <a:latin typeface="+mn-lt"/>
                <a:ea typeface="+mn-ea"/>
                <a:cs typeface="+mn-cs"/>
              </a:rPr>
              <a:t>ソフトウェア製品開発」が</a:t>
            </a:r>
            <a:r>
              <a:rPr kumimoji="1" lang="en-US" altLang="ja-JP" sz="1275" b="0" i="0" u="none" strike="noStrike" kern="1200" dirty="0">
                <a:solidFill>
                  <a:schemeClr val="tx1"/>
                </a:solidFill>
                <a:effectLst/>
                <a:latin typeface="+mn-lt"/>
                <a:ea typeface="+mn-ea"/>
                <a:cs typeface="+mn-cs"/>
              </a:rPr>
              <a:t>47</a:t>
            </a:r>
            <a:r>
              <a:rPr kumimoji="1" lang="ja-JP" altLang="en-US" sz="1275" b="0" i="0" u="none" strike="noStrike" kern="1200" dirty="0">
                <a:solidFill>
                  <a:schemeClr val="tx1"/>
                </a:solidFill>
                <a:effectLst/>
                <a:latin typeface="+mn-lt"/>
                <a:ea typeface="+mn-ea"/>
                <a:cs typeface="+mn-cs"/>
              </a:rPr>
              <a:t>％と最も高く、次いで「受託開発・人材派遣」が</a:t>
            </a:r>
            <a:r>
              <a:rPr kumimoji="1" lang="en-US" altLang="ja-JP" sz="1275" b="0" i="0" u="none" strike="noStrike" kern="1200" dirty="0">
                <a:solidFill>
                  <a:schemeClr val="tx1"/>
                </a:solidFill>
                <a:effectLst/>
                <a:latin typeface="+mn-lt"/>
                <a:ea typeface="+mn-ea"/>
                <a:cs typeface="+mn-cs"/>
              </a:rPr>
              <a:t>45</a:t>
            </a:r>
            <a:r>
              <a:rPr kumimoji="1" lang="ja-JP" altLang="en-US" sz="1275" b="0" i="0" u="none" strike="noStrike" kern="1200" dirty="0">
                <a:solidFill>
                  <a:schemeClr val="tx1"/>
                </a:solidFill>
                <a:effectLst/>
                <a:latin typeface="+mn-lt"/>
                <a:ea typeface="+mn-ea"/>
                <a:cs typeface="+mn-cs"/>
              </a:rPr>
              <a:t>％、「開発支援・運用管理」が</a:t>
            </a:r>
            <a:r>
              <a:rPr kumimoji="1" lang="en-US" altLang="ja-JP" sz="1275" b="0" i="0" u="none" strike="noStrike" kern="1200" dirty="0">
                <a:solidFill>
                  <a:schemeClr val="tx1"/>
                </a:solidFill>
                <a:effectLst/>
                <a:latin typeface="+mn-lt"/>
                <a:ea typeface="+mn-ea"/>
                <a:cs typeface="+mn-cs"/>
              </a:rPr>
              <a:t>27</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なお、その他以外は、降順ソートしている。</a:t>
            </a:r>
            <a:endParaRPr kumimoji="1" lang="en-US" altLang="ja-JP" dirty="0"/>
          </a:p>
        </p:txBody>
      </p:sp>
    </p:spTree>
    <p:extLst>
      <p:ext uri="{BB962C8B-B14F-4D97-AF65-F5344CB8AC3E}">
        <p14:creationId xmlns:p14="http://schemas.microsoft.com/office/powerpoint/2010/main" val="2911911520"/>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「現在不足している人材」</a:t>
            </a:r>
            <a:r>
              <a:rPr kumimoji="1" lang="en-US" altLang="ja-JP" dirty="0"/>
              <a:t>×</a:t>
            </a:r>
            <a:r>
              <a:rPr kumimoji="1" lang="ja-JP" altLang="en-US" dirty="0"/>
              <a:t>「将来不足が想定される人材」の散布図を作成したところ、「ビジネスをデザインできる人材」は、現在不足しており、かつ、将来も不足が想定される人材として認識している傾向が強くみられた。</a:t>
            </a:r>
            <a:endParaRPr kumimoji="1" lang="en-US" altLang="ja-JP" dirty="0"/>
          </a:p>
          <a:p>
            <a:endParaRPr kumimoji="1" lang="en-US" altLang="ja-JP" dirty="0"/>
          </a:p>
        </p:txBody>
      </p:sp>
    </p:spTree>
    <p:extLst>
      <p:ext uri="{BB962C8B-B14F-4D97-AF65-F5344CB8AC3E}">
        <p14:creationId xmlns:p14="http://schemas.microsoft.com/office/powerpoint/2010/main" val="388314290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現在不足している</a:t>
            </a:r>
            <a:r>
              <a:rPr kumimoji="1" lang="ja-JP" altLang="en-US" sz="1275" b="0" i="0" u="none" strike="noStrike" kern="1200" baseline="0" dirty="0">
                <a:solidFill>
                  <a:schemeClr val="tx1"/>
                </a:solidFill>
                <a:latin typeface="+mn-lt"/>
                <a:ea typeface="+mn-ea"/>
                <a:cs typeface="+mn-cs"/>
              </a:rPr>
              <a:t>人材の</a:t>
            </a:r>
            <a:r>
              <a:rPr kumimoji="1" lang="en-US" altLang="ja-JP" sz="1275" b="0" i="0" u="none" strike="noStrike" kern="1200" baseline="0" dirty="0">
                <a:solidFill>
                  <a:schemeClr val="tx1"/>
                </a:solidFill>
                <a:latin typeface="+mn-lt"/>
                <a:ea typeface="+mn-ea"/>
                <a:cs typeface="+mn-cs"/>
              </a:rPr>
              <a:t>1</a:t>
            </a:r>
            <a:r>
              <a:rPr kumimoji="1" lang="ja-JP" altLang="en-US" sz="1275" b="0" i="0" u="none" strike="noStrike" kern="1200" baseline="0" dirty="0">
                <a:solidFill>
                  <a:schemeClr val="tx1"/>
                </a:solidFill>
                <a:latin typeface="+mn-lt"/>
                <a:ea typeface="+mn-ea"/>
                <a:cs typeface="+mn-cs"/>
              </a:rPr>
              <a:t>番目に選択された割合は、「ビジネスをデザインできる人材」が</a:t>
            </a:r>
            <a:r>
              <a:rPr kumimoji="1" lang="en-US" altLang="ja-JP" sz="1275" b="0" i="0" u="none" strike="noStrike" kern="1200" baseline="0" dirty="0">
                <a:solidFill>
                  <a:schemeClr val="tx1"/>
                </a:solidFill>
                <a:latin typeface="+mn-lt"/>
                <a:ea typeface="+mn-ea"/>
                <a:cs typeface="+mn-cs"/>
              </a:rPr>
              <a:t>27</a:t>
            </a:r>
            <a:r>
              <a:rPr kumimoji="1" lang="ja-JP" altLang="en-US" sz="1275" b="0" i="0" u="none" strike="noStrike" kern="1200" baseline="0" dirty="0">
                <a:solidFill>
                  <a:schemeClr val="tx1"/>
                </a:solidFill>
                <a:latin typeface="+mn-lt"/>
                <a:ea typeface="+mn-ea"/>
                <a:cs typeface="+mn-cs"/>
              </a:rPr>
              <a:t>％で最も高く、次いで「プロジェクトマネージャおよび専門技術」が</a:t>
            </a:r>
            <a:r>
              <a:rPr kumimoji="1" lang="en-US" altLang="ja-JP" sz="1275" b="0" i="0" u="none" strike="noStrike" kern="1200" baseline="0" dirty="0">
                <a:solidFill>
                  <a:schemeClr val="tx1"/>
                </a:solidFill>
                <a:latin typeface="+mn-lt"/>
                <a:ea typeface="+mn-ea"/>
                <a:cs typeface="+mn-cs"/>
              </a:rPr>
              <a:t>12</a:t>
            </a:r>
            <a:r>
              <a:rPr kumimoji="1" lang="ja-JP" altLang="en-US" sz="1275" b="0" i="0" u="none" strike="noStrike" kern="1200" baseline="0" dirty="0">
                <a:solidFill>
                  <a:schemeClr val="tx1"/>
                </a:solidFill>
                <a:latin typeface="+mn-lt"/>
                <a:ea typeface="+mn-ea"/>
                <a:cs typeface="+mn-cs"/>
              </a:rPr>
              <a:t>％となっている。一方で、「不足していない／不足しない」の回答は</a:t>
            </a:r>
            <a:r>
              <a:rPr kumimoji="1" lang="en-US" altLang="ja-JP" sz="1275" b="0" i="0" u="none" strike="noStrike" kern="1200" baseline="0" dirty="0">
                <a:solidFill>
                  <a:schemeClr val="tx1"/>
                </a:solidFill>
                <a:latin typeface="+mn-lt"/>
                <a:ea typeface="+mn-ea"/>
                <a:cs typeface="+mn-cs"/>
              </a:rPr>
              <a:t>9</a:t>
            </a:r>
            <a:r>
              <a:rPr kumimoji="1" lang="ja-JP" altLang="en-US" sz="1275" b="0" i="0" u="none" strike="noStrike" kern="1200" baseline="0" dirty="0">
                <a:solidFill>
                  <a:schemeClr val="tx1"/>
                </a:solidFill>
                <a:latin typeface="+mn-lt"/>
                <a:ea typeface="+mn-ea"/>
                <a:cs typeface="+mn-cs"/>
              </a:rPr>
              <a:t>％であった。</a:t>
            </a:r>
          </a:p>
          <a:p>
            <a:endParaRPr kumimoji="1" lang="en-US" altLang="ja-JP" dirty="0"/>
          </a:p>
        </p:txBody>
      </p:sp>
    </p:spTree>
    <p:extLst>
      <p:ext uri="{BB962C8B-B14F-4D97-AF65-F5344CB8AC3E}">
        <p14:creationId xmlns:p14="http://schemas.microsoft.com/office/powerpoint/2010/main" val="411769504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現在不足している人材</a:t>
            </a:r>
            <a:r>
              <a:rPr kumimoji="1" lang="en-US" altLang="ja-JP" dirty="0"/>
              <a:t>【</a:t>
            </a:r>
            <a:r>
              <a:rPr kumimoji="1" lang="ja-JP" altLang="en-US" dirty="0"/>
              <a:t>人材</a:t>
            </a:r>
            <a:r>
              <a:rPr kumimoji="1" lang="en-US" altLang="ja-JP" dirty="0"/>
              <a:t>】</a:t>
            </a:r>
            <a:r>
              <a:rPr kumimoji="1" lang="ja-JP" altLang="en-US" dirty="0"/>
              <a:t>について産業構造の位置づけ別に比較したところ、全体的に傾向の差がみられた。</a:t>
            </a:r>
            <a:endParaRPr kumimoji="1" lang="en-US" altLang="ja-JP" dirty="0"/>
          </a:p>
          <a:p>
            <a:r>
              <a:rPr kumimoji="1" lang="ja-JP" altLang="en-US" dirty="0"/>
              <a:t>いずれの産業構造でも、「ビジネスをデザインできる人材」が最も高くなっている。ユーザー企業、メーカー企業、サブシステム提供企業では「システム全体を俯瞰して思考できる人材」が、サービス提供企業では「プロジェクトマネージャ」が、</a:t>
            </a:r>
            <a:r>
              <a:rPr kumimoji="1" lang="en-US" altLang="ja-JP" dirty="0"/>
              <a:t>2</a:t>
            </a:r>
            <a:r>
              <a:rPr kumimoji="1" lang="ja-JP" altLang="en-US" dirty="0"/>
              <a:t>番目に高くなっている。</a:t>
            </a:r>
            <a:endParaRPr kumimoji="1" lang="en-US" altLang="ja-JP" dirty="0"/>
          </a:p>
        </p:txBody>
      </p:sp>
    </p:spTree>
    <p:extLst>
      <p:ext uri="{BB962C8B-B14F-4D97-AF65-F5344CB8AC3E}">
        <p14:creationId xmlns:p14="http://schemas.microsoft.com/office/powerpoint/2010/main" val="29312843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現在不足している人材</a:t>
            </a:r>
            <a:r>
              <a:rPr kumimoji="1" lang="en-US" altLang="ja-JP" dirty="0"/>
              <a:t>【</a:t>
            </a:r>
            <a:r>
              <a:rPr kumimoji="1" lang="ja-JP" altLang="en-US" dirty="0"/>
              <a:t>人材</a:t>
            </a:r>
            <a:r>
              <a:rPr kumimoji="1" lang="en-US" altLang="ja-JP" dirty="0"/>
              <a:t>】</a:t>
            </a:r>
            <a:r>
              <a:rPr kumimoji="1" lang="ja-JP" altLang="en-US" dirty="0"/>
              <a:t>について</a:t>
            </a:r>
            <a:r>
              <a:rPr kumimoji="1" lang="en-US" altLang="ja-JP" dirty="0"/>
              <a:t>DX</a:t>
            </a:r>
            <a:r>
              <a:rPr kumimoji="1" lang="ja-JP" altLang="en-US" dirty="0"/>
              <a:t>の取り組み状況別に比較したところ、「専門技術者」、「システム全体を俯瞰して思考できる人材」では</a:t>
            </a:r>
            <a:r>
              <a:rPr kumimoji="1" lang="en-US" altLang="ja-JP" dirty="0"/>
              <a:t>DX</a:t>
            </a:r>
            <a:r>
              <a:rPr kumimoji="1" lang="ja-JP" altLang="en-US" dirty="0"/>
              <a:t>取り組み有りのほうが</a:t>
            </a:r>
            <a:r>
              <a:rPr kumimoji="1" lang="en-US" altLang="ja-JP" dirty="0"/>
              <a:t>DX</a:t>
            </a:r>
            <a:r>
              <a:rPr kumimoji="1" lang="ja-JP" altLang="en-US" dirty="0"/>
              <a:t>取り組み無しよりも、全体の回答母数に対して回答割合が高く、「設計技術者」では</a:t>
            </a:r>
            <a:r>
              <a:rPr kumimoji="1" lang="en-US" altLang="ja-JP" dirty="0"/>
              <a:t>DX</a:t>
            </a:r>
            <a:r>
              <a:rPr kumimoji="1" lang="ja-JP" altLang="en-US" dirty="0"/>
              <a:t>取り組み無しのほうが</a:t>
            </a:r>
            <a:r>
              <a:rPr kumimoji="1" lang="en-US" altLang="ja-JP" dirty="0"/>
              <a:t>DX</a:t>
            </a:r>
            <a:r>
              <a:rPr kumimoji="1" lang="ja-JP" altLang="en-US" dirty="0"/>
              <a:t>取り組み有りよりも高くなっている。そのほかの項目ではおおむね同程度の割合となっている。</a:t>
            </a:r>
            <a:endParaRPr kumimoji="1" lang="en-US" altLang="ja-JP" dirty="0"/>
          </a:p>
        </p:txBody>
      </p:sp>
    </p:spTree>
    <p:extLst>
      <p:ext uri="{BB962C8B-B14F-4D97-AF65-F5344CB8AC3E}">
        <p14:creationId xmlns:p14="http://schemas.microsoft.com/office/powerpoint/2010/main" val="304602513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現在不足している人材の人数について、すべての項目で「</a:t>
            </a:r>
            <a:r>
              <a:rPr kumimoji="1" lang="en-US" altLang="ja-JP" dirty="0"/>
              <a:t>1</a:t>
            </a:r>
            <a:r>
              <a:rPr kumimoji="1" lang="ja-JP" altLang="en-US" dirty="0"/>
              <a:t>～</a:t>
            </a:r>
            <a:r>
              <a:rPr kumimoji="1" lang="en-US" altLang="ja-JP" dirty="0"/>
              <a:t>5</a:t>
            </a:r>
            <a:r>
              <a:rPr kumimoji="1" lang="ja-JP" altLang="en-US" dirty="0"/>
              <a:t>人」の回答が最も高くなっており、「品質管理技術者」が</a:t>
            </a:r>
            <a:r>
              <a:rPr kumimoji="1" lang="en-US" altLang="ja-JP" dirty="0"/>
              <a:t>97</a:t>
            </a:r>
            <a:r>
              <a:rPr kumimoji="1" lang="ja-JP" altLang="en-US" dirty="0"/>
              <a:t>％、「製品・サービスの企画ができる人材」、「運用技術者、顧客サポート技術者」が</a:t>
            </a:r>
            <a:r>
              <a:rPr kumimoji="1" lang="en-US" altLang="ja-JP" dirty="0"/>
              <a:t>94</a:t>
            </a:r>
            <a:r>
              <a:rPr kumimoji="1" lang="ja-JP" altLang="en-US" dirty="0"/>
              <a:t>％の順となっている。</a:t>
            </a:r>
          </a:p>
        </p:txBody>
      </p:sp>
    </p:spTree>
    <p:extLst>
      <p:ext uri="{BB962C8B-B14F-4D97-AF65-F5344CB8AC3E}">
        <p14:creationId xmlns:p14="http://schemas.microsoft.com/office/powerpoint/2010/main" val="244318510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将来不足が想定される</a:t>
            </a:r>
            <a:r>
              <a:rPr kumimoji="1" lang="ja-JP" altLang="en-US" sz="1275" b="0" i="0" u="none" strike="noStrike" kern="1200" baseline="0" dirty="0">
                <a:solidFill>
                  <a:schemeClr val="tx1"/>
                </a:solidFill>
                <a:latin typeface="+mn-lt"/>
                <a:ea typeface="+mn-ea"/>
                <a:cs typeface="+mn-cs"/>
              </a:rPr>
              <a:t>人材の</a:t>
            </a:r>
            <a:r>
              <a:rPr kumimoji="1" lang="en-US" altLang="ja-JP" sz="1275" b="0" i="0" u="none" strike="noStrike" kern="1200" baseline="0" dirty="0">
                <a:solidFill>
                  <a:schemeClr val="tx1"/>
                </a:solidFill>
                <a:latin typeface="+mn-lt"/>
                <a:ea typeface="+mn-ea"/>
                <a:cs typeface="+mn-cs"/>
              </a:rPr>
              <a:t>1</a:t>
            </a:r>
            <a:r>
              <a:rPr kumimoji="1" lang="ja-JP" altLang="en-US" sz="1275" b="0" i="0" u="none" strike="noStrike" kern="1200" baseline="0" dirty="0">
                <a:solidFill>
                  <a:schemeClr val="tx1"/>
                </a:solidFill>
                <a:latin typeface="+mn-lt"/>
                <a:ea typeface="+mn-ea"/>
                <a:cs typeface="+mn-cs"/>
              </a:rPr>
              <a:t>番目に選択された割合は、「ビジネスをデザインできる人材」が</a:t>
            </a:r>
            <a:r>
              <a:rPr kumimoji="1" lang="en-US" altLang="ja-JP" sz="1275" b="0" i="0" u="none" strike="noStrike" kern="1200" baseline="0" dirty="0">
                <a:solidFill>
                  <a:schemeClr val="tx1"/>
                </a:solidFill>
                <a:latin typeface="+mn-lt"/>
                <a:ea typeface="+mn-ea"/>
                <a:cs typeface="+mn-cs"/>
              </a:rPr>
              <a:t>30</a:t>
            </a:r>
            <a:r>
              <a:rPr kumimoji="1" lang="ja-JP" altLang="en-US" sz="1275" b="0" i="0" u="none" strike="noStrike" kern="1200" baseline="0" dirty="0">
                <a:solidFill>
                  <a:schemeClr val="tx1"/>
                </a:solidFill>
                <a:latin typeface="+mn-lt"/>
                <a:ea typeface="+mn-ea"/>
                <a:cs typeface="+mn-cs"/>
              </a:rPr>
              <a:t>％で最も高く、次いで「専門技術」、「システム全体を俯瞰して思考できる人材」が</a:t>
            </a:r>
            <a:r>
              <a:rPr kumimoji="1" lang="en-US" altLang="ja-JP" sz="1275" b="0" i="0" u="none" strike="noStrike" kern="1200" baseline="0" dirty="0">
                <a:solidFill>
                  <a:schemeClr val="tx1"/>
                </a:solidFill>
                <a:latin typeface="+mn-lt"/>
                <a:ea typeface="+mn-ea"/>
                <a:cs typeface="+mn-cs"/>
              </a:rPr>
              <a:t>11</a:t>
            </a:r>
            <a:r>
              <a:rPr kumimoji="1" lang="ja-JP" altLang="en-US" sz="1275" b="0" i="0" u="none" strike="noStrike" kern="1200" baseline="0" dirty="0">
                <a:solidFill>
                  <a:schemeClr val="tx1"/>
                </a:solidFill>
                <a:latin typeface="+mn-lt"/>
                <a:ea typeface="+mn-ea"/>
                <a:cs typeface="+mn-cs"/>
              </a:rPr>
              <a:t>％となっている。一方で、「不足していない／不足しない」の回答は</a:t>
            </a:r>
            <a:r>
              <a:rPr kumimoji="1" lang="en-US" altLang="ja-JP" sz="1275" b="0" i="0" u="none" strike="noStrike" kern="1200" baseline="0" dirty="0">
                <a:solidFill>
                  <a:schemeClr val="tx1"/>
                </a:solidFill>
                <a:latin typeface="+mn-lt"/>
                <a:ea typeface="+mn-ea"/>
                <a:cs typeface="+mn-cs"/>
              </a:rPr>
              <a:t>8</a:t>
            </a:r>
            <a:r>
              <a:rPr kumimoji="1" lang="ja-JP" altLang="en-US" sz="1275" b="0" i="0" u="none" strike="noStrike" kern="1200" baseline="0" dirty="0">
                <a:solidFill>
                  <a:schemeClr val="tx1"/>
                </a:solidFill>
                <a:latin typeface="+mn-lt"/>
                <a:ea typeface="+mn-ea"/>
                <a:cs typeface="+mn-cs"/>
              </a:rPr>
              <a:t>％であった。</a:t>
            </a:r>
          </a:p>
        </p:txBody>
      </p:sp>
    </p:spTree>
    <p:extLst>
      <p:ext uri="{BB962C8B-B14F-4D97-AF65-F5344CB8AC3E}">
        <p14:creationId xmlns:p14="http://schemas.microsoft.com/office/powerpoint/2010/main" val="94978890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将来に不足が想定される人材</a:t>
            </a:r>
            <a:r>
              <a:rPr kumimoji="1" lang="en-US" altLang="ja-JP" dirty="0"/>
              <a:t>【</a:t>
            </a:r>
            <a:r>
              <a:rPr kumimoji="1" lang="ja-JP" altLang="en-US" dirty="0"/>
              <a:t>人材</a:t>
            </a:r>
            <a:r>
              <a:rPr kumimoji="1" lang="en-US" altLang="ja-JP" dirty="0"/>
              <a:t>】</a:t>
            </a:r>
            <a:r>
              <a:rPr kumimoji="1" lang="ja-JP" altLang="en-US" dirty="0"/>
              <a:t>について産業構造の位置づけ別に比較したところ、全体的に傾向の差がみられた。</a:t>
            </a:r>
            <a:endParaRPr kumimoji="1" lang="en-US" altLang="ja-JP" dirty="0"/>
          </a:p>
          <a:p>
            <a:r>
              <a:rPr kumimoji="1" lang="ja-JP" altLang="en-US" dirty="0"/>
              <a:t>いずれの産業構造でも、「ビジネスをデザインできる人材」が最も高くなっている。ユーザー企業、メーカー企業、サブシステム提供企業では「システム全体を俯瞰して思考できる人材」が、サービス提供企業では「プロジェクトマネージャ」が</a:t>
            </a:r>
            <a:r>
              <a:rPr kumimoji="1" lang="en-US" altLang="ja-JP" dirty="0"/>
              <a:t>2</a:t>
            </a:r>
            <a:r>
              <a:rPr kumimoji="1" lang="ja-JP" altLang="en-US" dirty="0"/>
              <a:t>番目に高くなっている。</a:t>
            </a:r>
            <a:endParaRPr kumimoji="1" lang="en-US" altLang="ja-JP" dirty="0"/>
          </a:p>
        </p:txBody>
      </p:sp>
    </p:spTree>
    <p:extLst>
      <p:ext uri="{BB962C8B-B14F-4D97-AF65-F5344CB8AC3E}">
        <p14:creationId xmlns:p14="http://schemas.microsoft.com/office/powerpoint/2010/main" val="287788942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将来に不足が想定される人材</a:t>
            </a:r>
            <a:r>
              <a:rPr kumimoji="1" lang="en-US" altLang="ja-JP" dirty="0"/>
              <a:t>【</a:t>
            </a:r>
            <a:r>
              <a:rPr kumimoji="1" lang="ja-JP" altLang="en-US" dirty="0"/>
              <a:t>人材</a:t>
            </a:r>
            <a:r>
              <a:rPr kumimoji="1" lang="en-US" altLang="ja-JP" dirty="0"/>
              <a:t>】</a:t>
            </a:r>
            <a:r>
              <a:rPr kumimoji="1" lang="ja-JP" altLang="en-US" dirty="0"/>
              <a:t>について</a:t>
            </a:r>
            <a:r>
              <a:rPr kumimoji="1" lang="en-US" altLang="ja-JP" dirty="0"/>
              <a:t>DX</a:t>
            </a:r>
            <a:r>
              <a:rPr kumimoji="1" lang="ja-JP" altLang="en-US" dirty="0"/>
              <a:t>の取り組み状況別に比較したところ、「ビジネスをデザインできる人材」、「専門技術者」、「システム全体を俯瞰して思考できる人材」では</a:t>
            </a:r>
            <a:r>
              <a:rPr kumimoji="1" lang="en-US" altLang="ja-JP" dirty="0"/>
              <a:t>DX</a:t>
            </a:r>
            <a:r>
              <a:rPr kumimoji="1" lang="ja-JP" altLang="en-US" dirty="0"/>
              <a:t>取り組み有りのほうが</a:t>
            </a:r>
            <a:r>
              <a:rPr kumimoji="1" lang="en-US" altLang="ja-JP" dirty="0"/>
              <a:t>DX</a:t>
            </a:r>
            <a:r>
              <a:rPr kumimoji="1" lang="ja-JP" altLang="en-US" dirty="0"/>
              <a:t>取り組み無しよりも回答する割合が高く、「プロジェクトマネージャ」、「設計技術者」では</a:t>
            </a:r>
            <a:r>
              <a:rPr kumimoji="1" lang="en-US" altLang="ja-JP" dirty="0"/>
              <a:t>DX</a:t>
            </a:r>
            <a:r>
              <a:rPr kumimoji="1" lang="ja-JP" altLang="en-US" dirty="0"/>
              <a:t>取り組み無しのほうが</a:t>
            </a:r>
            <a:r>
              <a:rPr kumimoji="1" lang="en-US" altLang="ja-JP" dirty="0"/>
              <a:t>DX</a:t>
            </a:r>
            <a:r>
              <a:rPr kumimoji="1" lang="ja-JP" altLang="en-US" dirty="0"/>
              <a:t>取り組み有りよりも高くなっている。そのほかの項目ではおおむね同程度の割合となっている。</a:t>
            </a:r>
            <a:endParaRPr kumimoji="1" lang="en-US" altLang="ja-JP" dirty="0"/>
          </a:p>
        </p:txBody>
      </p:sp>
    </p:spTree>
    <p:extLst>
      <p:ext uri="{BB962C8B-B14F-4D97-AF65-F5344CB8AC3E}">
        <p14:creationId xmlns:p14="http://schemas.microsoft.com/office/powerpoint/2010/main" val="388130350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将来に不足が想定される人材の人数について、すべての不足人材で「</a:t>
            </a:r>
            <a:r>
              <a:rPr kumimoji="1" lang="en-US" altLang="ja-JP" dirty="0"/>
              <a:t>1</a:t>
            </a:r>
            <a:r>
              <a:rPr kumimoji="1" lang="ja-JP" altLang="en-US" dirty="0"/>
              <a:t>～</a:t>
            </a:r>
            <a:r>
              <a:rPr kumimoji="1" lang="en-US" altLang="ja-JP" dirty="0"/>
              <a:t>5</a:t>
            </a:r>
            <a:r>
              <a:rPr kumimoji="1" lang="ja-JP" altLang="en-US" dirty="0"/>
              <a:t>人」の回答が最も高くなっており、「品質管理技術者」が</a:t>
            </a:r>
            <a:r>
              <a:rPr kumimoji="1" lang="en-US" altLang="ja-JP" dirty="0"/>
              <a:t>92</a:t>
            </a:r>
            <a:r>
              <a:rPr kumimoji="1" lang="ja-JP" altLang="en-US" dirty="0"/>
              <a:t>％、「ビジネスをデザインできる人材」が</a:t>
            </a:r>
            <a:r>
              <a:rPr kumimoji="1" lang="en-US" altLang="ja-JP" dirty="0"/>
              <a:t>90</a:t>
            </a:r>
            <a:r>
              <a:rPr kumimoji="1" lang="ja-JP" altLang="en-US" dirty="0"/>
              <a:t>％、「製品・サービスの企画ができる人材」が</a:t>
            </a:r>
            <a:r>
              <a:rPr kumimoji="1" lang="en-US" altLang="ja-JP" dirty="0"/>
              <a:t>89</a:t>
            </a:r>
            <a:r>
              <a:rPr kumimoji="1" lang="ja-JP" altLang="en-US" dirty="0"/>
              <a:t>％の順となっている。</a:t>
            </a:r>
            <a:endParaRPr kumimoji="1" lang="en-US" altLang="ja-JP" dirty="0"/>
          </a:p>
        </p:txBody>
      </p:sp>
    </p:spTree>
    <p:extLst>
      <p:ext uri="{BB962C8B-B14F-4D97-AF65-F5344CB8AC3E}">
        <p14:creationId xmlns:p14="http://schemas.microsoft.com/office/powerpoint/2010/main" val="257610797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人材不足への取り組みについて、「現在」</a:t>
            </a:r>
            <a:r>
              <a:rPr kumimoji="1" lang="en-US" altLang="ja-JP" dirty="0"/>
              <a:t>×</a:t>
            </a:r>
            <a:r>
              <a:rPr kumimoji="1" lang="ja-JP" altLang="en-US" dirty="0"/>
              <a:t>「今後」の取り組みで散布図を作成したところ、「中途採用」は、現在・今後いずれも取り組んでいく意向が強くみられた。</a:t>
            </a:r>
            <a:endParaRPr kumimoji="1" lang="en-US" altLang="ja-JP" dirty="0"/>
          </a:p>
        </p:txBody>
      </p:sp>
    </p:spTree>
    <p:extLst>
      <p:ext uri="{BB962C8B-B14F-4D97-AF65-F5344CB8AC3E}">
        <p14:creationId xmlns:p14="http://schemas.microsoft.com/office/powerpoint/2010/main" val="1788818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事業分野、開発機器、提供製品・サービス</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について産業構造の位置づけ別に比較したところ、各項目によって傾向に差がみられた。</a:t>
            </a:r>
            <a:endParaRPr kumimoji="1" lang="en-US" altLang="ja-JP" dirty="0"/>
          </a:p>
          <a:p>
            <a:r>
              <a:rPr kumimoji="1" lang="ja-JP" altLang="en-US" dirty="0"/>
              <a:t>ユーザー企業、メーカー企業、サブシステム提供企業では、最も高い割合の項目は同様となったが、ユーザー企業に比べて、メーカー企業、サブシステム提供企業は、主な提供製品・サービスにおける「ソフトウェア製品開発」の割合が</a:t>
            </a:r>
            <a:r>
              <a:rPr kumimoji="1" lang="en-US" altLang="ja-JP" dirty="0"/>
              <a:t>3</a:t>
            </a:r>
            <a:r>
              <a:rPr kumimoji="1" lang="ja-JP" altLang="en-US" dirty="0"/>
              <a:t>倍以上と高くなっている。</a:t>
            </a:r>
            <a:endParaRPr kumimoji="1" lang="en-US" altLang="ja-JP" dirty="0"/>
          </a:p>
          <a:p>
            <a:r>
              <a:rPr kumimoji="1" lang="ja-JP" altLang="en-US" dirty="0"/>
              <a:t>サービス提供企業については、他の産業構造と比べて、主な事業分野と主な提供製品・サービスは、最も高い割合の項目が異なっている。</a:t>
            </a:r>
            <a:endParaRPr kumimoji="1" lang="en-US" altLang="ja-JP" dirty="0"/>
          </a:p>
        </p:txBody>
      </p:sp>
    </p:spTree>
    <p:extLst>
      <p:ext uri="{BB962C8B-B14F-4D97-AF65-F5344CB8AC3E}">
        <p14:creationId xmlns:p14="http://schemas.microsoft.com/office/powerpoint/2010/main" val="13117787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N</a:t>
            </a:r>
            <a:r>
              <a:rPr kumimoji="1" lang="ja-JP" altLang="en-US" dirty="0"/>
              <a:t>は、「現在の取り組み」で何れかを選択した企業数、各項目の％は、</a:t>
            </a:r>
            <a:r>
              <a:rPr kumimoji="1" lang="en-US" altLang="ja-JP" dirty="0"/>
              <a:t>N</a:t>
            </a:r>
            <a:r>
              <a:rPr kumimoji="1" lang="ja-JP" altLang="en-US" dirty="0"/>
              <a:t>を母数とした割合、その他以外は、降順にソートしている（第</a:t>
            </a:r>
            <a:r>
              <a:rPr kumimoji="1" lang="en-US" altLang="ja-JP" dirty="0"/>
              <a:t>1</a:t>
            </a:r>
            <a:r>
              <a:rPr kumimoji="1" lang="ja-JP" altLang="en-US" dirty="0"/>
              <a:t>キー：実施中</a:t>
            </a:r>
            <a:r>
              <a:rPr kumimoji="1" lang="en-US" altLang="ja-JP" dirty="0"/>
              <a:t>[</a:t>
            </a:r>
            <a:r>
              <a:rPr kumimoji="1" lang="ja-JP" altLang="en-US" dirty="0"/>
              <a:t>％</a:t>
            </a:r>
            <a:r>
              <a:rPr kumimoji="1" lang="en-US" altLang="ja-JP" dirty="0"/>
              <a:t>]</a:t>
            </a:r>
            <a:r>
              <a:rPr kumimoji="1" lang="ja-JP" altLang="en-US" dirty="0"/>
              <a:t>、第</a:t>
            </a:r>
            <a:r>
              <a:rPr kumimoji="1" lang="en-US" altLang="ja-JP" dirty="0"/>
              <a:t>2</a:t>
            </a:r>
            <a:r>
              <a:rPr kumimoji="1" lang="ja-JP" altLang="en-US" dirty="0"/>
              <a:t>キー：実施準備中</a:t>
            </a:r>
            <a:r>
              <a:rPr kumimoji="1" lang="en-US" altLang="ja-JP" dirty="0"/>
              <a:t>[</a:t>
            </a:r>
            <a:r>
              <a:rPr kumimoji="1" lang="ja-JP" altLang="en-US" dirty="0"/>
              <a:t>％</a:t>
            </a:r>
            <a:r>
              <a:rPr kumimoji="1" lang="en-US" altLang="ja-JP" dirty="0"/>
              <a:t>]</a:t>
            </a:r>
            <a:r>
              <a:rPr kumimoji="1" lang="ja-JP" altLang="en-US" dirty="0"/>
              <a:t>）。</a:t>
            </a:r>
            <a:endParaRPr kumimoji="1" lang="en-US" altLang="ja-JP" dirty="0"/>
          </a:p>
          <a:p>
            <a:r>
              <a:rPr kumimoji="1" lang="ja-JP" altLang="en-US" dirty="0"/>
              <a:t>人材不足への取り組み</a:t>
            </a:r>
            <a:r>
              <a:rPr kumimoji="1" lang="en-US" altLang="ja-JP" dirty="0"/>
              <a:t>【</a:t>
            </a:r>
            <a:r>
              <a:rPr kumimoji="1" lang="ja-JP" altLang="en-US" dirty="0"/>
              <a:t>現在</a:t>
            </a:r>
            <a:r>
              <a:rPr kumimoji="1" lang="en-US" altLang="ja-JP" dirty="0"/>
              <a:t>】</a:t>
            </a:r>
            <a:r>
              <a:rPr kumimoji="1" lang="ja-JP" altLang="en-US" dirty="0"/>
              <a:t>について、実施中では「中途採用／ヘッドハンティングの活用」、「テレワークの活用」が同率で最も高くなっている。</a:t>
            </a:r>
            <a:endParaRPr kumimoji="1" lang="en-US" altLang="ja-JP" dirty="0"/>
          </a:p>
          <a:p>
            <a:r>
              <a:rPr kumimoji="1" lang="ja-JP" altLang="en-US" dirty="0"/>
              <a:t>実施準備中では「不足人材に求めるスキルの明確化」が最も高く、次いで「今いる人材の再教育、スキルチェンジの強化」が高くなっている。</a:t>
            </a:r>
            <a:endParaRPr kumimoji="1" lang="en-US" altLang="ja-JP" dirty="0"/>
          </a:p>
        </p:txBody>
      </p:sp>
    </p:spTree>
    <p:extLst>
      <p:ext uri="{BB962C8B-B14F-4D97-AF65-F5344CB8AC3E}">
        <p14:creationId xmlns:p14="http://schemas.microsoft.com/office/powerpoint/2010/main" val="254831862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人材不足への取り組み</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について産業構造の位置づけ別に比較したところ、全体的に大きな傾向の差はみられなかった。</a:t>
            </a:r>
            <a:endParaRPr kumimoji="1" lang="en-US" altLang="ja-JP" dirty="0"/>
          </a:p>
        </p:txBody>
      </p:sp>
    </p:spTree>
    <p:extLst>
      <p:ext uri="{BB962C8B-B14F-4D97-AF65-F5344CB8AC3E}">
        <p14:creationId xmlns:p14="http://schemas.microsoft.com/office/powerpoint/2010/main" val="170395987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各位置づけ毎の</a:t>
            </a:r>
            <a:r>
              <a:rPr kumimoji="1" lang="en-US" altLang="ja-JP" dirty="0"/>
              <a:t>N</a:t>
            </a:r>
            <a:r>
              <a:rPr kumimoji="1" lang="ja-JP" altLang="en-US" dirty="0"/>
              <a:t>は、何れかを選択した企業数、各項目の％は、各位置づけ毎の</a:t>
            </a:r>
            <a:r>
              <a:rPr kumimoji="1" lang="en-US" altLang="ja-JP" dirty="0"/>
              <a:t>N</a:t>
            </a:r>
            <a:r>
              <a:rPr kumimoji="1" lang="ja-JP" altLang="en-US" dirty="0"/>
              <a:t>を母数とした割合、項目の並びは単純集計グラフと同じ順番としている。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人材不足への取り組み</a:t>
            </a:r>
            <a:r>
              <a:rPr kumimoji="1" lang="en-US" altLang="ja-JP" dirty="0"/>
              <a:t>【</a:t>
            </a:r>
            <a:r>
              <a:rPr kumimoji="1" lang="ja-JP" altLang="en-US" dirty="0"/>
              <a:t>現在</a:t>
            </a:r>
            <a:r>
              <a:rPr kumimoji="1" lang="en-US" altLang="ja-JP" dirty="0"/>
              <a:t>】</a:t>
            </a:r>
            <a:r>
              <a:rPr kumimoji="1" lang="ja-JP" altLang="en-US" dirty="0"/>
              <a:t>について</a:t>
            </a:r>
            <a:r>
              <a:rPr kumimoji="1" lang="en-US" altLang="ja-JP" dirty="0"/>
              <a:t>DX</a:t>
            </a:r>
            <a:r>
              <a:rPr kumimoji="1" lang="ja-JP" altLang="en-US" dirty="0"/>
              <a:t>の取り組み状況別に比較したところ、全体的に</a:t>
            </a:r>
            <a:r>
              <a:rPr kumimoji="1" lang="en-US" altLang="ja-JP" dirty="0"/>
              <a:t>DX</a:t>
            </a:r>
            <a:r>
              <a:rPr kumimoji="1" lang="ja-JP" altLang="en-US" dirty="0"/>
              <a:t>取り組み有りのほうが</a:t>
            </a:r>
            <a:r>
              <a:rPr kumimoji="1" lang="en-US" altLang="ja-JP" dirty="0"/>
              <a:t>DX</a:t>
            </a:r>
            <a:r>
              <a:rPr kumimoji="1" lang="ja-JP" altLang="en-US" dirty="0"/>
              <a:t>取り組み無しよりも割合が高くなっている。</a:t>
            </a:r>
            <a:endParaRPr kumimoji="1" lang="en-US" altLang="ja-JP" dirty="0"/>
          </a:p>
        </p:txBody>
      </p:sp>
    </p:spTree>
    <p:extLst>
      <p:ext uri="{BB962C8B-B14F-4D97-AF65-F5344CB8AC3E}">
        <p14:creationId xmlns:p14="http://schemas.microsoft.com/office/powerpoint/2010/main" val="408916869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N</a:t>
            </a:r>
            <a:r>
              <a:rPr kumimoji="1" lang="ja-JP" altLang="en-US" dirty="0"/>
              <a:t>は、「今後の取り組み」で何れかを選択した企業数、各項目の％は、</a:t>
            </a:r>
            <a:r>
              <a:rPr kumimoji="1" lang="en-US" altLang="ja-JP" dirty="0"/>
              <a:t>N</a:t>
            </a:r>
            <a:r>
              <a:rPr kumimoji="1" lang="ja-JP" altLang="en-US" dirty="0"/>
              <a:t>を母数とした割合、その他以外は、降順にソートしている（第</a:t>
            </a:r>
            <a:r>
              <a:rPr kumimoji="1" lang="en-US" altLang="ja-JP" dirty="0"/>
              <a:t>1</a:t>
            </a:r>
            <a:r>
              <a:rPr kumimoji="1" lang="ja-JP" altLang="en-US" dirty="0"/>
              <a:t>キー：取組みを予定</a:t>
            </a:r>
            <a:r>
              <a:rPr kumimoji="1" lang="en-US" altLang="ja-JP" dirty="0"/>
              <a:t>[</a:t>
            </a:r>
            <a:r>
              <a:rPr kumimoji="1" lang="ja-JP" altLang="en-US" dirty="0"/>
              <a:t>％</a:t>
            </a:r>
            <a:r>
              <a:rPr kumimoji="1" lang="en-US" altLang="ja-JP" dirty="0"/>
              <a:t>]</a:t>
            </a:r>
            <a:r>
              <a:rPr kumimoji="1" lang="ja-JP" altLang="en-US" dirty="0"/>
              <a:t>、第</a:t>
            </a:r>
            <a:r>
              <a:rPr kumimoji="1" lang="en-US" altLang="ja-JP" dirty="0"/>
              <a:t>2</a:t>
            </a:r>
            <a:r>
              <a:rPr kumimoji="1" lang="ja-JP" altLang="en-US" dirty="0"/>
              <a:t>キー：取組みを検討</a:t>
            </a:r>
            <a:r>
              <a:rPr kumimoji="1" lang="en-US" altLang="ja-JP" dirty="0"/>
              <a:t>[</a:t>
            </a:r>
            <a:r>
              <a:rPr kumimoji="1" lang="ja-JP" altLang="en-US" dirty="0"/>
              <a:t>％</a:t>
            </a:r>
            <a:r>
              <a:rPr kumimoji="1" lang="en-US" altLang="ja-JP" dirty="0"/>
              <a:t>]</a:t>
            </a:r>
            <a:r>
              <a:rPr kumimoji="1" lang="ja-JP" altLang="en-US" dirty="0"/>
              <a:t>）。</a:t>
            </a:r>
          </a:p>
          <a:p>
            <a:r>
              <a:rPr kumimoji="1" lang="ja-JP" altLang="en-US" dirty="0"/>
              <a:t>人材不足への取り組み</a:t>
            </a:r>
            <a:r>
              <a:rPr kumimoji="1" lang="en-US" altLang="ja-JP" dirty="0"/>
              <a:t>【</a:t>
            </a:r>
            <a:r>
              <a:rPr kumimoji="1" lang="ja-JP" altLang="en-US" dirty="0"/>
              <a:t>今後</a:t>
            </a:r>
            <a:r>
              <a:rPr kumimoji="1" lang="en-US" altLang="ja-JP" dirty="0"/>
              <a:t>】</a:t>
            </a:r>
            <a:r>
              <a:rPr kumimoji="1" lang="ja-JP" altLang="en-US" dirty="0"/>
              <a:t>について、「取組みを予定」では「中途採用／ヘッドハンティングの活用」が最も高く、次いで「今いる人材の再教育、スキルチェンジの強化」が高くなっている。</a:t>
            </a:r>
            <a:endParaRPr kumimoji="1" lang="en-US" altLang="ja-JP" dirty="0"/>
          </a:p>
          <a:p>
            <a:r>
              <a:rPr kumimoji="1" lang="ja-JP" altLang="en-US" dirty="0"/>
              <a:t>「取組みを検討」では「不足人材に求めるスキルの明確化」が最も高く、次いで「中途採用／ヘッドハンティングの活用」、「今いる人材の再教育、スキルチェンジの強化」が高くなっている。</a:t>
            </a:r>
            <a:endParaRPr kumimoji="1" lang="en-US" altLang="ja-JP" dirty="0"/>
          </a:p>
          <a:p>
            <a:endParaRPr kumimoji="1" lang="en-US" altLang="ja-JP" dirty="0"/>
          </a:p>
        </p:txBody>
      </p:sp>
    </p:spTree>
    <p:extLst>
      <p:ext uri="{BB962C8B-B14F-4D97-AF65-F5344CB8AC3E}">
        <p14:creationId xmlns:p14="http://schemas.microsoft.com/office/powerpoint/2010/main" val="19396766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人材不足への取り組み</a:t>
            </a:r>
            <a:r>
              <a:rPr kumimoji="1" lang="en-US" altLang="ja-JP" dirty="0"/>
              <a:t>【</a:t>
            </a:r>
            <a:r>
              <a:rPr kumimoji="1" lang="ja-JP" altLang="en-US" dirty="0"/>
              <a:t>今後</a:t>
            </a:r>
            <a:r>
              <a:rPr kumimoji="1" lang="en-US" altLang="ja-JP" dirty="0"/>
              <a:t>】</a:t>
            </a:r>
            <a:r>
              <a:rPr kumimoji="1" lang="ja-JP" altLang="en-US" dirty="0"/>
              <a:t>について産業構造の位置づけ別に比較したところ、全体的に大きな傾向の差はみられなかった。</a:t>
            </a:r>
            <a:endParaRPr kumimoji="1" lang="en-US" altLang="ja-JP" dirty="0"/>
          </a:p>
        </p:txBody>
      </p:sp>
    </p:spTree>
    <p:extLst>
      <p:ext uri="{BB962C8B-B14F-4D97-AF65-F5344CB8AC3E}">
        <p14:creationId xmlns:p14="http://schemas.microsoft.com/office/powerpoint/2010/main" val="405817342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人材不足への取り組み</a:t>
            </a:r>
            <a:r>
              <a:rPr kumimoji="1" lang="en-US" altLang="ja-JP" dirty="0"/>
              <a:t>【</a:t>
            </a:r>
            <a:r>
              <a:rPr kumimoji="1" lang="ja-JP" altLang="en-US" dirty="0"/>
              <a:t>今後</a:t>
            </a:r>
            <a:r>
              <a:rPr kumimoji="1" lang="en-US" altLang="ja-JP" dirty="0"/>
              <a:t>】</a:t>
            </a:r>
            <a:r>
              <a:rPr kumimoji="1" lang="ja-JP" altLang="en-US" dirty="0"/>
              <a:t>について</a:t>
            </a:r>
            <a:r>
              <a:rPr kumimoji="1" lang="en-US" altLang="ja-JP" dirty="0"/>
              <a:t>DX</a:t>
            </a:r>
            <a:r>
              <a:rPr kumimoji="1" lang="ja-JP" altLang="en-US" dirty="0"/>
              <a:t>の取り組み状況別に比較したところ、すべての項目で、</a:t>
            </a:r>
            <a:r>
              <a:rPr kumimoji="1" lang="en-US" altLang="ja-JP" dirty="0"/>
              <a:t>DX</a:t>
            </a:r>
            <a:r>
              <a:rPr kumimoji="1" lang="ja-JP" altLang="en-US" dirty="0"/>
              <a:t>取り組み有りのほうが</a:t>
            </a:r>
            <a:r>
              <a:rPr kumimoji="1" lang="en-US" altLang="ja-JP" dirty="0"/>
              <a:t>DX</a:t>
            </a:r>
            <a:r>
              <a:rPr kumimoji="1" lang="ja-JP" altLang="en-US" dirty="0"/>
              <a:t>取り組み無しよりも割合が高くなっている。</a:t>
            </a:r>
            <a:endParaRPr kumimoji="1" lang="en-US" altLang="ja-JP" dirty="0"/>
          </a:p>
          <a:p>
            <a:endParaRPr kumimoji="1" lang="en-US" altLang="ja-JP" dirty="0"/>
          </a:p>
        </p:txBody>
      </p:sp>
    </p:spTree>
    <p:extLst>
      <p:ext uri="{BB962C8B-B14F-4D97-AF65-F5344CB8AC3E}">
        <p14:creationId xmlns:p14="http://schemas.microsoft.com/office/powerpoint/2010/main" val="396658181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N</a:t>
            </a:r>
            <a:r>
              <a:rPr kumimoji="1" lang="ja-JP" altLang="en-US" dirty="0"/>
              <a:t>は、何れかを選択した企業数、各項目の％は、</a:t>
            </a:r>
            <a:r>
              <a:rPr kumimoji="1" lang="en-US" altLang="ja-JP" dirty="0"/>
              <a:t>N</a:t>
            </a:r>
            <a:r>
              <a:rPr kumimoji="1" lang="ja-JP" altLang="en-US" dirty="0"/>
              <a:t>を母数とした割合、その他以外は、降順にソートしている（第</a:t>
            </a:r>
            <a:r>
              <a:rPr kumimoji="1" lang="en-US" altLang="ja-JP" dirty="0"/>
              <a:t>1</a:t>
            </a:r>
            <a:r>
              <a:rPr kumimoji="1" lang="ja-JP" altLang="en-US" dirty="0"/>
              <a:t>キー：</a:t>
            </a:r>
            <a:r>
              <a:rPr kumimoji="1" lang="en-US" altLang="ja-JP" dirty="0"/>
              <a:t>1</a:t>
            </a:r>
            <a:r>
              <a:rPr kumimoji="1" lang="ja-JP" altLang="en-US" dirty="0"/>
              <a:t>番目</a:t>
            </a:r>
            <a:r>
              <a:rPr kumimoji="1" lang="en-US" altLang="ja-JP" dirty="0"/>
              <a:t>[</a:t>
            </a:r>
            <a:r>
              <a:rPr kumimoji="1" lang="ja-JP" altLang="en-US" dirty="0"/>
              <a:t>％</a:t>
            </a:r>
            <a:r>
              <a:rPr kumimoji="1" lang="en-US" altLang="ja-JP" dirty="0"/>
              <a:t>]</a:t>
            </a:r>
            <a:r>
              <a:rPr kumimoji="1" lang="ja-JP" altLang="en-US" dirty="0"/>
              <a:t>、第</a:t>
            </a:r>
            <a:r>
              <a:rPr kumimoji="1" lang="en-US" altLang="ja-JP" dirty="0"/>
              <a:t>2</a:t>
            </a:r>
            <a:r>
              <a:rPr kumimoji="1" lang="ja-JP" altLang="en-US" dirty="0"/>
              <a:t>キー：</a:t>
            </a:r>
            <a:r>
              <a:rPr kumimoji="1" lang="en-US" altLang="ja-JP" dirty="0"/>
              <a:t>2</a:t>
            </a:r>
            <a:r>
              <a:rPr kumimoji="1" lang="ja-JP" altLang="en-US" dirty="0"/>
              <a:t>番目</a:t>
            </a:r>
            <a:r>
              <a:rPr kumimoji="1" lang="en-US" altLang="ja-JP" dirty="0"/>
              <a:t>[</a:t>
            </a:r>
            <a:r>
              <a:rPr kumimoji="1" lang="ja-JP" altLang="en-US" dirty="0"/>
              <a:t>％</a:t>
            </a:r>
            <a:r>
              <a:rPr kumimoji="1" lang="en-US" altLang="ja-JP" dirty="0"/>
              <a:t>]</a:t>
            </a:r>
            <a:r>
              <a:rPr kumimoji="1" lang="ja-JP" altLang="en-US" dirty="0"/>
              <a:t>）。</a:t>
            </a:r>
          </a:p>
          <a:p>
            <a:r>
              <a:rPr kumimoji="1" lang="ja-JP" altLang="en-US" dirty="0"/>
              <a:t>人材不足解消の課題の</a:t>
            </a:r>
            <a:r>
              <a:rPr kumimoji="1" lang="en-US" altLang="ja-JP" sz="1275" b="0" i="0" u="none" strike="noStrike" kern="1200" baseline="0" dirty="0">
                <a:solidFill>
                  <a:schemeClr val="tx1"/>
                </a:solidFill>
                <a:latin typeface="+mn-lt"/>
                <a:ea typeface="+mn-ea"/>
                <a:cs typeface="+mn-cs"/>
              </a:rPr>
              <a:t>1</a:t>
            </a:r>
            <a:r>
              <a:rPr kumimoji="1" lang="ja-JP" altLang="en-US" sz="1275" b="0" i="0" u="none" strike="noStrike" kern="1200" baseline="0" dirty="0">
                <a:solidFill>
                  <a:schemeClr val="tx1"/>
                </a:solidFill>
                <a:latin typeface="+mn-lt"/>
                <a:ea typeface="+mn-ea"/>
                <a:cs typeface="+mn-cs"/>
              </a:rPr>
              <a:t>番目に選択された割合は、「事業に合わせたスキルの明確化が困難」が</a:t>
            </a:r>
            <a:r>
              <a:rPr kumimoji="1" lang="en-US" altLang="ja-JP" sz="1275" b="0" i="0" u="none" strike="noStrike" kern="1200" baseline="0" dirty="0">
                <a:solidFill>
                  <a:schemeClr val="tx1"/>
                </a:solidFill>
                <a:latin typeface="+mn-lt"/>
                <a:ea typeface="+mn-ea"/>
                <a:cs typeface="+mn-cs"/>
              </a:rPr>
              <a:t>25</a:t>
            </a:r>
            <a:r>
              <a:rPr kumimoji="1" lang="ja-JP" altLang="en-US" sz="1275" b="0" i="0" u="none" strike="noStrike" kern="1200" baseline="0" dirty="0">
                <a:solidFill>
                  <a:schemeClr val="tx1"/>
                </a:solidFill>
                <a:latin typeface="+mn-lt"/>
                <a:ea typeface="+mn-ea"/>
                <a:cs typeface="+mn-cs"/>
              </a:rPr>
              <a:t>％で最も高く、次いで「リクルート関連企業の費用」が</a:t>
            </a:r>
            <a:r>
              <a:rPr kumimoji="1" lang="en-US" altLang="ja-JP" sz="1275" b="0" i="0" u="none" strike="noStrike" kern="1200" baseline="0" dirty="0">
                <a:solidFill>
                  <a:schemeClr val="tx1"/>
                </a:solidFill>
                <a:latin typeface="+mn-lt"/>
                <a:ea typeface="+mn-ea"/>
                <a:cs typeface="+mn-cs"/>
              </a:rPr>
              <a:t>16</a:t>
            </a:r>
            <a:r>
              <a:rPr kumimoji="1" lang="ja-JP" altLang="en-US" sz="1275" b="0" i="0" u="none" strike="noStrike" kern="1200" baseline="0" dirty="0">
                <a:solidFill>
                  <a:schemeClr val="tx1"/>
                </a:solidFill>
                <a:latin typeface="+mn-lt"/>
                <a:ea typeface="+mn-ea"/>
                <a:cs typeface="+mn-cs"/>
              </a:rPr>
              <a:t>％、「業務内容と収入等の雇用条件とのミスマッチ」が</a:t>
            </a:r>
            <a:r>
              <a:rPr kumimoji="1" lang="en-US" altLang="ja-JP" sz="1275" b="0" i="0" u="none" strike="noStrike" kern="1200" baseline="0" dirty="0">
                <a:solidFill>
                  <a:schemeClr val="tx1"/>
                </a:solidFill>
                <a:latin typeface="+mn-lt"/>
                <a:ea typeface="+mn-ea"/>
                <a:cs typeface="+mn-cs"/>
              </a:rPr>
              <a:t>14</a:t>
            </a:r>
            <a:r>
              <a:rPr kumimoji="1" lang="ja-JP" altLang="en-US" sz="1275" b="0" i="0" u="none" strike="noStrike" kern="1200" baseline="0" dirty="0">
                <a:solidFill>
                  <a:schemeClr val="tx1"/>
                </a:solidFill>
                <a:latin typeface="+mn-lt"/>
                <a:ea typeface="+mn-ea"/>
                <a:cs typeface="+mn-cs"/>
              </a:rPr>
              <a:t>％となっている。</a:t>
            </a:r>
            <a:endParaRPr kumimoji="1" lang="en-US" altLang="ja-JP" dirty="0"/>
          </a:p>
        </p:txBody>
      </p:sp>
    </p:spTree>
    <p:extLst>
      <p:ext uri="{BB962C8B-B14F-4D97-AF65-F5344CB8AC3E}">
        <p14:creationId xmlns:p14="http://schemas.microsoft.com/office/powerpoint/2010/main" val="84428428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人材不足の課題について産業構造の位置づけ別に比較したところ、全体的に傾向の差がみられた。</a:t>
            </a:r>
            <a:endParaRPr kumimoji="1" lang="en-US" altLang="ja-JP" dirty="0"/>
          </a:p>
          <a:p>
            <a:r>
              <a:rPr kumimoji="1" lang="ja-JP" altLang="en-US" dirty="0"/>
              <a:t>ユーザー企業、メーカー企業、サブシステム提供企業では「事業に合わせたスキルの明確化が困難」が最も高く、次いで「業務内容と収入等の雇用条件とのミスマッチ」が高くなっている。</a:t>
            </a:r>
            <a:endParaRPr kumimoji="1" lang="en-US" altLang="ja-JP" dirty="0"/>
          </a:p>
          <a:p>
            <a:r>
              <a:rPr kumimoji="1" lang="ja-JP" altLang="en-US" dirty="0"/>
              <a:t>サービス提供企業では、「リクルート関連企業の費用」が最も高く、次いで「事業に合わせたスキルの明確化が困難」が高くなっている。</a:t>
            </a:r>
            <a:endParaRPr kumimoji="1" lang="en-US" altLang="ja-JP" dirty="0"/>
          </a:p>
        </p:txBody>
      </p:sp>
    </p:spTree>
    <p:extLst>
      <p:ext uri="{BB962C8B-B14F-4D97-AF65-F5344CB8AC3E}">
        <p14:creationId xmlns:p14="http://schemas.microsoft.com/office/powerpoint/2010/main" val="290844755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N</a:t>
            </a:r>
            <a:r>
              <a:rPr kumimoji="1" lang="ja-JP" altLang="en-US" dirty="0"/>
              <a:t>は、何れかを選択した企業数、各項目の％は、</a:t>
            </a:r>
            <a:r>
              <a:rPr kumimoji="1" lang="en-US" altLang="ja-JP" dirty="0"/>
              <a:t>N</a:t>
            </a:r>
            <a:r>
              <a:rPr kumimoji="1" lang="ja-JP" altLang="en-US" dirty="0"/>
              <a:t>を母数とした割合、その他以外は、降順にソートしている（第</a:t>
            </a:r>
            <a:r>
              <a:rPr kumimoji="1" lang="en-US" altLang="ja-JP" dirty="0"/>
              <a:t>1</a:t>
            </a:r>
            <a:r>
              <a:rPr kumimoji="1" lang="ja-JP" altLang="en-US" dirty="0"/>
              <a:t>キー：</a:t>
            </a:r>
            <a:r>
              <a:rPr kumimoji="1" lang="en-US" altLang="ja-JP" dirty="0"/>
              <a:t>1</a:t>
            </a:r>
            <a:r>
              <a:rPr kumimoji="1" lang="ja-JP" altLang="en-US" dirty="0"/>
              <a:t>番目</a:t>
            </a:r>
            <a:r>
              <a:rPr kumimoji="1" lang="en-US" altLang="ja-JP" dirty="0"/>
              <a:t>[</a:t>
            </a:r>
            <a:r>
              <a:rPr kumimoji="1" lang="ja-JP" altLang="en-US" dirty="0"/>
              <a:t>％</a:t>
            </a:r>
            <a:r>
              <a:rPr kumimoji="1" lang="en-US" altLang="ja-JP" dirty="0"/>
              <a:t>]</a:t>
            </a:r>
            <a:r>
              <a:rPr kumimoji="1" lang="ja-JP" altLang="en-US" dirty="0"/>
              <a:t>、第</a:t>
            </a:r>
            <a:r>
              <a:rPr kumimoji="1" lang="en-US" altLang="ja-JP" dirty="0"/>
              <a:t>2</a:t>
            </a:r>
            <a:r>
              <a:rPr kumimoji="1" lang="ja-JP" altLang="en-US" dirty="0"/>
              <a:t>キー：</a:t>
            </a:r>
            <a:r>
              <a:rPr kumimoji="1" lang="en-US" altLang="ja-JP" dirty="0"/>
              <a:t>2</a:t>
            </a:r>
            <a:r>
              <a:rPr kumimoji="1" lang="ja-JP" altLang="en-US" dirty="0"/>
              <a:t>番目</a:t>
            </a:r>
            <a:r>
              <a:rPr kumimoji="1" lang="en-US" altLang="ja-JP" dirty="0"/>
              <a:t>[</a:t>
            </a:r>
            <a:r>
              <a:rPr kumimoji="1" lang="ja-JP" altLang="en-US" dirty="0"/>
              <a:t>％</a:t>
            </a:r>
            <a:r>
              <a:rPr kumimoji="1" lang="en-US" altLang="ja-JP" dirty="0"/>
              <a:t>]</a:t>
            </a:r>
            <a:r>
              <a:rPr kumimoji="1" lang="ja-JP" altLang="en-US" dirty="0"/>
              <a:t>）。</a:t>
            </a:r>
          </a:p>
          <a:p>
            <a:r>
              <a:rPr kumimoji="1" lang="ja-JP" altLang="en-US" dirty="0"/>
              <a:t>人材不足解消の課題の解決策として</a:t>
            </a:r>
            <a:r>
              <a:rPr kumimoji="1" lang="en-US" altLang="ja-JP" sz="1275" b="0" i="0" u="none" strike="noStrike" kern="1200" baseline="0" dirty="0">
                <a:solidFill>
                  <a:schemeClr val="tx1"/>
                </a:solidFill>
                <a:latin typeface="+mn-lt"/>
                <a:ea typeface="+mn-ea"/>
                <a:cs typeface="+mn-cs"/>
              </a:rPr>
              <a:t>1</a:t>
            </a:r>
            <a:r>
              <a:rPr kumimoji="1" lang="ja-JP" altLang="en-US" sz="1275" b="0" i="0" u="none" strike="noStrike" kern="1200" baseline="0" dirty="0">
                <a:solidFill>
                  <a:schemeClr val="tx1"/>
                </a:solidFill>
                <a:latin typeface="+mn-lt"/>
                <a:ea typeface="+mn-ea"/>
                <a:cs typeface="+mn-cs"/>
              </a:rPr>
              <a:t>番目に選択された割合は、「職場環境の改善」が</a:t>
            </a:r>
            <a:r>
              <a:rPr kumimoji="1" lang="en-US" altLang="ja-JP" sz="1275" b="0" i="0" u="none" strike="noStrike" kern="1200" baseline="0" dirty="0">
                <a:solidFill>
                  <a:schemeClr val="tx1"/>
                </a:solidFill>
                <a:latin typeface="+mn-lt"/>
                <a:ea typeface="+mn-ea"/>
                <a:cs typeface="+mn-cs"/>
              </a:rPr>
              <a:t>23</a:t>
            </a:r>
            <a:r>
              <a:rPr kumimoji="1" lang="ja-JP" altLang="en-US" sz="1275" b="0" i="0" u="none" strike="noStrike" kern="1200" baseline="0" dirty="0">
                <a:solidFill>
                  <a:schemeClr val="tx1"/>
                </a:solidFill>
                <a:latin typeface="+mn-lt"/>
                <a:ea typeface="+mn-ea"/>
                <a:cs typeface="+mn-cs"/>
              </a:rPr>
              <a:t>％で最も高く、次いで「雇用条件の緩和」が</a:t>
            </a:r>
            <a:r>
              <a:rPr kumimoji="1" lang="en-US" altLang="ja-JP" sz="1275" b="0" i="0" u="none" strike="noStrike" kern="1200" baseline="0" dirty="0">
                <a:solidFill>
                  <a:schemeClr val="tx1"/>
                </a:solidFill>
                <a:latin typeface="+mn-lt"/>
                <a:ea typeface="+mn-ea"/>
                <a:cs typeface="+mn-cs"/>
              </a:rPr>
              <a:t>21</a:t>
            </a:r>
            <a:r>
              <a:rPr kumimoji="1" lang="ja-JP" altLang="en-US" sz="1275" b="0" i="0" u="none" strike="noStrike" kern="1200" baseline="0" dirty="0">
                <a:solidFill>
                  <a:schemeClr val="tx1"/>
                </a:solidFill>
                <a:latin typeface="+mn-lt"/>
                <a:ea typeface="+mn-ea"/>
                <a:cs typeface="+mn-cs"/>
              </a:rPr>
              <a:t>％、「産官学交流の場の構築」が</a:t>
            </a:r>
            <a:r>
              <a:rPr kumimoji="1" lang="en-US" altLang="ja-JP" sz="1275" b="0" i="0" u="none" strike="noStrike" kern="1200" baseline="0" dirty="0">
                <a:solidFill>
                  <a:schemeClr val="tx1"/>
                </a:solidFill>
                <a:latin typeface="+mn-lt"/>
                <a:ea typeface="+mn-ea"/>
                <a:cs typeface="+mn-cs"/>
              </a:rPr>
              <a:t>10</a:t>
            </a:r>
            <a:r>
              <a:rPr kumimoji="1" lang="ja-JP" altLang="en-US" sz="1275" b="0" i="0" u="none" strike="noStrike" kern="1200" baseline="0" dirty="0">
                <a:solidFill>
                  <a:schemeClr val="tx1"/>
                </a:solidFill>
                <a:latin typeface="+mn-lt"/>
                <a:ea typeface="+mn-ea"/>
                <a:cs typeface="+mn-cs"/>
              </a:rPr>
              <a:t>％となっている。</a:t>
            </a:r>
            <a:endParaRPr kumimoji="1" lang="en-US" altLang="ja-JP" dirty="0"/>
          </a:p>
        </p:txBody>
      </p:sp>
    </p:spTree>
    <p:extLst>
      <p:ext uri="{BB962C8B-B14F-4D97-AF65-F5344CB8AC3E}">
        <p14:creationId xmlns:p14="http://schemas.microsoft.com/office/powerpoint/2010/main" val="286592392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人材不足解消の課題の解決策について産業構造の位置づけ別に比較したところ、全体的に傾向の差がみられた。</a:t>
            </a:r>
            <a:endParaRPr kumimoji="1" lang="en-US" altLang="ja-JP" dirty="0"/>
          </a:p>
          <a:p>
            <a:r>
              <a:rPr kumimoji="1" lang="ja-JP" altLang="en-US" dirty="0"/>
              <a:t>いずれの産業構造でも「職場環境の改善」が最も高く、次いで「雇用条件の緩和」が高くなっている。</a:t>
            </a:r>
            <a:endParaRPr kumimoji="1" lang="en-US" altLang="ja-JP" dirty="0"/>
          </a:p>
        </p:txBody>
      </p:sp>
    </p:spTree>
    <p:extLst>
      <p:ext uri="{BB962C8B-B14F-4D97-AF65-F5344CB8AC3E}">
        <p14:creationId xmlns:p14="http://schemas.microsoft.com/office/powerpoint/2010/main" val="1639281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事業分野、開発機器、提供製品・サービス</a:t>
            </a:r>
            <a:r>
              <a:rPr kumimoji="1" lang="en-US" altLang="ja-JP" dirty="0"/>
              <a:t>【</a:t>
            </a:r>
            <a:r>
              <a:rPr kumimoji="1" lang="ja-JP" altLang="en-US" dirty="0"/>
              <a:t>現在</a:t>
            </a:r>
            <a:r>
              <a:rPr kumimoji="1" lang="en-US" altLang="ja-JP" dirty="0"/>
              <a:t>】</a:t>
            </a:r>
            <a:r>
              <a:rPr kumimoji="1" lang="ja-JP" altLang="en-US" dirty="0"/>
              <a:t>について従業員数別に比較したところ、全体的に傾向に差はみられなかった。</a:t>
            </a:r>
            <a:endParaRPr kumimoji="1" lang="en-US" altLang="ja-JP" dirty="0"/>
          </a:p>
        </p:txBody>
      </p:sp>
    </p:spTree>
    <p:extLst>
      <p:ext uri="{BB962C8B-B14F-4D97-AF65-F5344CB8AC3E}">
        <p14:creationId xmlns:p14="http://schemas.microsoft.com/office/powerpoint/2010/main" val="3954958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事業分野</a:t>
            </a:r>
            <a:r>
              <a:rPr kumimoji="1" lang="en-US" altLang="ja-JP" dirty="0"/>
              <a:t>【</a:t>
            </a:r>
            <a:r>
              <a:rPr kumimoji="1" lang="ja-JP" altLang="en-US" dirty="0"/>
              <a:t>現在</a:t>
            </a:r>
            <a:r>
              <a:rPr kumimoji="1" lang="en-US" altLang="ja-JP" dirty="0"/>
              <a:t>】</a:t>
            </a:r>
            <a:r>
              <a:rPr kumimoji="1" lang="ja-JP" altLang="en-US" dirty="0"/>
              <a:t>について地域別に比較したところ、それぞれの地域で事業分野の構成に大きな違いはみられなかった。</a:t>
            </a:r>
            <a:endParaRPr kumimoji="1" lang="en-US" altLang="ja-JP" dirty="0"/>
          </a:p>
          <a:p>
            <a:r>
              <a:rPr kumimoji="1" lang="ja-JP" altLang="en-US" dirty="0"/>
              <a:t>基本的にすべての地域で「工場／プラント」が最も高い割合となったが、北海道・東北は「オフィス／店舗」が最も高くなっている。</a:t>
            </a:r>
            <a:endParaRPr kumimoji="1" lang="en-US" altLang="ja-JP" dirty="0"/>
          </a:p>
        </p:txBody>
      </p:sp>
    </p:spTree>
    <p:extLst>
      <p:ext uri="{BB962C8B-B14F-4D97-AF65-F5344CB8AC3E}">
        <p14:creationId xmlns:p14="http://schemas.microsoft.com/office/powerpoint/2010/main" val="816030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主な位置づけの集計対象を「メーカー企業」、「サブシステム提供企業」、「サービス提供企業」とし、</a:t>
            </a:r>
            <a:r>
              <a:rPr kumimoji="1" lang="en-US" altLang="ja-JP" dirty="0"/>
              <a:t>N</a:t>
            </a:r>
            <a:r>
              <a:rPr kumimoji="1" lang="ja-JP" altLang="en-US" dirty="0"/>
              <a:t>は、事情分野、開発機器、提供製品・サービスの何れかを選択した企業数で、各項目の％は、</a:t>
            </a:r>
            <a:r>
              <a:rPr kumimoji="1" lang="en-US" altLang="ja-JP" dirty="0"/>
              <a:t>N</a:t>
            </a:r>
            <a:r>
              <a:rPr kumimoji="1" lang="ja-JP" altLang="en-US" dirty="0"/>
              <a:t>を母数とした割合としている。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事業分野、開発機器、提供製品・サービス</a:t>
            </a:r>
            <a:r>
              <a:rPr kumimoji="1" lang="en-US" altLang="ja-JP" dirty="0"/>
              <a:t>【</a:t>
            </a:r>
            <a:r>
              <a:rPr kumimoji="1" lang="ja-JP" altLang="en-US" dirty="0"/>
              <a:t>現在</a:t>
            </a:r>
            <a:r>
              <a:rPr kumimoji="1" lang="en-US" altLang="ja-JP" dirty="0"/>
              <a:t>】</a:t>
            </a:r>
            <a:r>
              <a:rPr kumimoji="1" lang="ja-JP" altLang="en-US" dirty="0"/>
              <a:t>について経年比較したところ、全体的に傾向の差はみられなかった。</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追加した選択肢について、開発機器の「情報通信機器」と提供製品・サービスの「開発支援・人材派遣」は</a:t>
            </a:r>
            <a:r>
              <a:rPr kumimoji="1" lang="en-US" altLang="ja-JP" dirty="0"/>
              <a:t>30%</a:t>
            </a:r>
            <a:r>
              <a:rPr kumimoji="1" lang="ja-JP" altLang="en-US" dirty="0"/>
              <a:t>以上を占めており、いずれも「その他」は減少している。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一方で、事業分野における「その他の事業」の割合は、</a:t>
            </a:r>
            <a:r>
              <a:rPr kumimoji="1" lang="en-US" altLang="ja-JP" dirty="0"/>
              <a:t>2021</a:t>
            </a:r>
            <a:r>
              <a:rPr kumimoji="1" lang="ja-JP" altLang="en-US" dirty="0"/>
              <a:t>年度は</a:t>
            </a:r>
            <a:r>
              <a:rPr kumimoji="1" lang="en-US" altLang="ja-JP" dirty="0"/>
              <a:t>31</a:t>
            </a:r>
            <a:r>
              <a:rPr kumimoji="1" lang="ja-JP" altLang="en-US" dirty="0"/>
              <a:t>％と</a:t>
            </a:r>
            <a:r>
              <a:rPr kumimoji="1" lang="en-US" altLang="ja-JP" dirty="0"/>
              <a:t>2020</a:t>
            </a:r>
            <a:r>
              <a:rPr kumimoji="1" lang="ja-JP" altLang="en-US" dirty="0"/>
              <a:t>年度に比べて</a:t>
            </a:r>
            <a:r>
              <a:rPr kumimoji="1" lang="en-US" altLang="ja-JP" dirty="0"/>
              <a:t>20</a:t>
            </a:r>
            <a:r>
              <a:rPr kumimoji="1" lang="ja-JP" altLang="en-US" dirty="0"/>
              <a:t>ポイント高くなっている。</a:t>
            </a:r>
            <a:endParaRPr kumimoji="1" lang="en-US" altLang="ja-JP" dirty="0"/>
          </a:p>
        </p:txBody>
      </p:sp>
    </p:spTree>
    <p:extLst>
      <p:ext uri="{BB962C8B-B14F-4D97-AF65-F5344CB8AC3E}">
        <p14:creationId xmlns:p14="http://schemas.microsoft.com/office/powerpoint/2010/main" val="4125573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2545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年後の事業分野について、</a:t>
            </a:r>
            <a:r>
              <a:rPr kumimoji="1" lang="ja-JP" altLang="en-US" sz="1275" b="0" i="0" u="none" strike="noStrike" kern="1200" dirty="0">
                <a:solidFill>
                  <a:schemeClr val="tx1"/>
                </a:solidFill>
                <a:effectLst/>
                <a:latin typeface="+mn-lt"/>
                <a:ea typeface="+mn-ea"/>
                <a:cs typeface="+mn-cs"/>
              </a:rPr>
              <a:t>「工場／プラント」が</a:t>
            </a:r>
            <a:r>
              <a:rPr kumimoji="1" lang="en-US" altLang="ja-JP" sz="1275" b="0" i="0" u="none" strike="noStrike" kern="1200" dirty="0">
                <a:solidFill>
                  <a:schemeClr val="tx1"/>
                </a:solidFill>
                <a:effectLst/>
                <a:latin typeface="+mn-lt"/>
                <a:ea typeface="+mn-ea"/>
                <a:cs typeface="+mn-cs"/>
              </a:rPr>
              <a:t>36</a:t>
            </a:r>
            <a:r>
              <a:rPr kumimoji="1" lang="ja-JP" altLang="en-US" sz="1275" b="0" i="0" u="none" strike="noStrike" kern="1200" dirty="0">
                <a:solidFill>
                  <a:schemeClr val="tx1"/>
                </a:solidFill>
                <a:effectLst/>
                <a:latin typeface="+mn-lt"/>
                <a:ea typeface="+mn-ea"/>
                <a:cs typeface="+mn-cs"/>
              </a:rPr>
              <a:t>％と最も高く、次いで「その他の事業」が</a:t>
            </a:r>
            <a:r>
              <a:rPr kumimoji="1" lang="en-US" altLang="ja-JP" sz="1275" b="0" i="0" u="none" strike="noStrike" kern="1200" dirty="0">
                <a:solidFill>
                  <a:schemeClr val="tx1"/>
                </a:solidFill>
                <a:effectLst/>
                <a:latin typeface="+mn-lt"/>
                <a:ea typeface="+mn-ea"/>
                <a:cs typeface="+mn-cs"/>
              </a:rPr>
              <a:t>32</a:t>
            </a:r>
            <a:r>
              <a:rPr kumimoji="1" lang="ja-JP" altLang="en-US" sz="1275" b="0" i="0" u="none" strike="noStrike" kern="1200" dirty="0">
                <a:solidFill>
                  <a:schemeClr val="tx1"/>
                </a:solidFill>
                <a:effectLst/>
                <a:latin typeface="+mn-lt"/>
                <a:ea typeface="+mn-ea"/>
                <a:cs typeface="+mn-cs"/>
              </a:rPr>
              <a:t>％、「オフィス／店舗」が</a:t>
            </a:r>
            <a:r>
              <a:rPr kumimoji="1" lang="en-US" altLang="ja-JP" sz="1275" b="0" i="0" u="none" strike="noStrike" kern="1200" dirty="0">
                <a:solidFill>
                  <a:schemeClr val="tx1"/>
                </a:solidFill>
                <a:effectLst/>
                <a:latin typeface="+mn-lt"/>
                <a:ea typeface="+mn-ea"/>
                <a:cs typeface="+mn-cs"/>
              </a:rPr>
              <a:t>25</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年後の開発機器について、</a:t>
            </a:r>
            <a:r>
              <a:rPr kumimoji="1" lang="ja-JP" altLang="en-US" sz="1275" b="0" i="0" u="none" strike="noStrike" kern="1200" dirty="0">
                <a:solidFill>
                  <a:schemeClr val="tx1"/>
                </a:solidFill>
                <a:effectLst/>
                <a:latin typeface="+mn-lt"/>
                <a:ea typeface="+mn-ea"/>
                <a:cs typeface="+mn-cs"/>
              </a:rPr>
              <a:t>「情報通信機器」が</a:t>
            </a:r>
            <a:r>
              <a:rPr kumimoji="1" lang="en-US" altLang="ja-JP" sz="1275" b="0" i="0" u="none" strike="noStrike" kern="1200" dirty="0">
                <a:solidFill>
                  <a:schemeClr val="tx1"/>
                </a:solidFill>
                <a:effectLst/>
                <a:latin typeface="+mn-lt"/>
                <a:ea typeface="+mn-ea"/>
                <a:cs typeface="+mn-cs"/>
              </a:rPr>
              <a:t>32</a:t>
            </a:r>
            <a:r>
              <a:rPr kumimoji="1" lang="ja-JP" altLang="en-US" sz="1275" b="0" i="0" u="none" strike="noStrike" kern="1200" dirty="0">
                <a:solidFill>
                  <a:schemeClr val="tx1"/>
                </a:solidFill>
                <a:effectLst/>
                <a:latin typeface="+mn-lt"/>
                <a:ea typeface="+mn-ea"/>
                <a:cs typeface="+mn-cs"/>
              </a:rPr>
              <a:t>％と最も高く、次いで「工業制御／</a:t>
            </a:r>
            <a:r>
              <a:rPr kumimoji="1" lang="en-US" altLang="ja-JP" sz="1275" b="0" i="0" u="none" strike="noStrike" kern="1200" dirty="0">
                <a:solidFill>
                  <a:schemeClr val="tx1"/>
                </a:solidFill>
                <a:effectLst/>
                <a:latin typeface="+mn-lt"/>
                <a:ea typeface="+mn-ea"/>
                <a:cs typeface="+mn-cs"/>
              </a:rPr>
              <a:t>FA</a:t>
            </a:r>
            <a:r>
              <a:rPr kumimoji="1" lang="ja-JP" altLang="en-US" sz="1275" b="0" i="0" u="none" strike="noStrike" kern="1200" dirty="0">
                <a:solidFill>
                  <a:schemeClr val="tx1"/>
                </a:solidFill>
                <a:effectLst/>
                <a:latin typeface="+mn-lt"/>
                <a:ea typeface="+mn-ea"/>
                <a:cs typeface="+mn-cs"/>
              </a:rPr>
              <a:t>機器／産業機器」、「その他の開発機器」が</a:t>
            </a:r>
            <a:r>
              <a:rPr kumimoji="1" lang="en-US" altLang="ja-JP" sz="1275" b="0" i="0" u="none" strike="noStrike" kern="1200" dirty="0">
                <a:solidFill>
                  <a:schemeClr val="tx1"/>
                </a:solidFill>
                <a:effectLst/>
                <a:latin typeface="+mn-lt"/>
                <a:ea typeface="+mn-ea"/>
                <a:cs typeface="+mn-cs"/>
              </a:rPr>
              <a:t>21</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年後の提供製品・サービスについて、</a:t>
            </a:r>
            <a:r>
              <a:rPr kumimoji="1" lang="ja-JP" altLang="en-US" sz="1275" b="0" i="0" u="none" strike="noStrike" kern="1200" dirty="0">
                <a:solidFill>
                  <a:schemeClr val="tx1"/>
                </a:solidFill>
                <a:effectLst/>
                <a:latin typeface="+mn-lt"/>
                <a:ea typeface="+mn-ea"/>
                <a:cs typeface="+mn-cs"/>
              </a:rPr>
              <a:t>「ソフトウェア製品開発」が</a:t>
            </a:r>
            <a:r>
              <a:rPr kumimoji="1" lang="en-US" altLang="ja-JP" sz="1275" b="0" i="0" u="none" strike="noStrike" kern="1200" dirty="0">
                <a:solidFill>
                  <a:schemeClr val="tx1"/>
                </a:solidFill>
                <a:effectLst/>
                <a:latin typeface="+mn-lt"/>
                <a:ea typeface="+mn-ea"/>
                <a:cs typeface="+mn-cs"/>
              </a:rPr>
              <a:t>50</a:t>
            </a:r>
            <a:r>
              <a:rPr kumimoji="1" lang="ja-JP" altLang="en-US" sz="1275" b="0" i="0" u="none" strike="noStrike" kern="1200" dirty="0">
                <a:solidFill>
                  <a:schemeClr val="tx1"/>
                </a:solidFill>
                <a:effectLst/>
                <a:latin typeface="+mn-lt"/>
                <a:ea typeface="+mn-ea"/>
                <a:cs typeface="+mn-cs"/>
              </a:rPr>
              <a:t>％と最も高く、次いで「受託開発・人材派遣」が</a:t>
            </a:r>
            <a:r>
              <a:rPr kumimoji="1" lang="en-US" altLang="ja-JP" sz="1275" b="0" i="0" u="none" strike="noStrike" kern="1200" dirty="0">
                <a:solidFill>
                  <a:schemeClr val="tx1"/>
                </a:solidFill>
                <a:effectLst/>
                <a:latin typeface="+mn-lt"/>
                <a:ea typeface="+mn-ea"/>
                <a:cs typeface="+mn-cs"/>
              </a:rPr>
              <a:t>43</a:t>
            </a:r>
            <a:r>
              <a:rPr kumimoji="1" lang="ja-JP" altLang="en-US" sz="1275" b="0" i="0" u="none" strike="noStrike" kern="1200" dirty="0">
                <a:solidFill>
                  <a:schemeClr val="tx1"/>
                </a:solidFill>
                <a:effectLst/>
                <a:latin typeface="+mn-lt"/>
                <a:ea typeface="+mn-ea"/>
                <a:cs typeface="+mn-cs"/>
              </a:rPr>
              <a:t>％、「開発支援・運用管理」が</a:t>
            </a:r>
            <a:r>
              <a:rPr kumimoji="1" lang="en-US" altLang="ja-JP" sz="1275" b="0" i="0" u="none" strike="noStrike" kern="1200" dirty="0">
                <a:solidFill>
                  <a:schemeClr val="tx1"/>
                </a:solidFill>
                <a:effectLst/>
                <a:latin typeface="+mn-lt"/>
                <a:ea typeface="+mn-ea"/>
                <a:cs typeface="+mn-cs"/>
              </a:rPr>
              <a:t>34</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endParaRPr kumimoji="1" lang="en-US" altLang="ja-JP" dirty="0"/>
          </a:p>
        </p:txBody>
      </p:sp>
    </p:spTree>
    <p:extLst>
      <p:ext uri="{BB962C8B-B14F-4D97-AF65-F5344CB8AC3E}">
        <p14:creationId xmlns:p14="http://schemas.microsoft.com/office/powerpoint/2010/main" val="318289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事業分野、開発機器、提供製品・サービス</a:t>
            </a:r>
            <a:r>
              <a:rPr kumimoji="1" lang="en-US" altLang="ja-JP" dirty="0"/>
              <a:t>【5</a:t>
            </a:r>
            <a:r>
              <a:rPr kumimoji="1" lang="ja-JP" altLang="en-US" dirty="0"/>
              <a:t>年後</a:t>
            </a:r>
            <a:r>
              <a:rPr kumimoji="1" lang="en-US" altLang="ja-JP" dirty="0"/>
              <a:t>】</a:t>
            </a:r>
            <a:r>
              <a:rPr kumimoji="1" lang="ja-JP" altLang="en-US" dirty="0"/>
              <a:t>について産業構造の位置づけ別に比較したところ、各項目によって傾向に差がみられた。</a:t>
            </a:r>
            <a:endParaRPr kumimoji="1" lang="en-US" altLang="ja-JP" dirty="0"/>
          </a:p>
          <a:p>
            <a:r>
              <a:rPr kumimoji="1" lang="ja-JP" altLang="en-US" dirty="0"/>
              <a:t>ユーザー企業、メーカー企業、サブシステム提供企業では、割合が上位の項目は同様の傾向がみられるが、ユーザー企業に比べて、メーカー企業、サブシステム提供企業は、主な提供製品・サービスにおける「ソフトウェア製品開発」の割合が</a:t>
            </a:r>
            <a:r>
              <a:rPr kumimoji="1" lang="en-US" altLang="ja-JP" dirty="0"/>
              <a:t>3</a:t>
            </a:r>
            <a:r>
              <a:rPr kumimoji="1" lang="ja-JP" altLang="en-US" dirty="0"/>
              <a:t>倍以上と高くなっている。</a:t>
            </a:r>
            <a:endParaRPr kumimoji="1" lang="en-US" altLang="ja-JP" dirty="0"/>
          </a:p>
          <a:p>
            <a:r>
              <a:rPr kumimoji="1" lang="ja-JP" altLang="en-US" dirty="0"/>
              <a:t>最も高い割合の項目をみると、主な開発機器ではメーカー企業が他の産業構造と異なり、主な事業分野と主な提供製品・サービスではサービス提供企業が他の産業構造と異なっている。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en-US" altLang="ja-JP" dirty="0"/>
          </a:p>
        </p:txBody>
      </p:sp>
    </p:spTree>
    <p:extLst>
      <p:ext uri="{BB962C8B-B14F-4D97-AF65-F5344CB8AC3E}">
        <p14:creationId xmlns:p14="http://schemas.microsoft.com/office/powerpoint/2010/main" val="2356393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事業分野、開発機器、提供製品・サービス</a:t>
            </a:r>
            <a:r>
              <a:rPr kumimoji="1" lang="en-US" altLang="ja-JP" dirty="0"/>
              <a:t>【5</a:t>
            </a:r>
            <a:r>
              <a:rPr kumimoji="1" lang="ja-JP" altLang="en-US" dirty="0"/>
              <a:t>年後</a:t>
            </a:r>
            <a:r>
              <a:rPr kumimoji="1" lang="en-US" altLang="ja-JP" dirty="0"/>
              <a:t>】</a:t>
            </a:r>
            <a:r>
              <a:rPr kumimoji="1" lang="ja-JP" altLang="en-US" dirty="0"/>
              <a:t>について従業員数別に比較したところ、全体的に傾向に差はみられなかった。</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3874397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現在の取引形態について、</a:t>
            </a:r>
            <a:r>
              <a:rPr kumimoji="1" lang="ja-JP" altLang="en-US" sz="1275" b="0" i="0" u="none" strike="noStrike" kern="1200" dirty="0">
                <a:solidFill>
                  <a:schemeClr val="tx1"/>
                </a:solidFill>
                <a:effectLst/>
                <a:latin typeface="+mn-lt"/>
                <a:ea typeface="+mn-ea"/>
                <a:cs typeface="+mn-cs"/>
              </a:rPr>
              <a:t>「水平分業型の事業が中心」が</a:t>
            </a:r>
            <a:r>
              <a:rPr kumimoji="1" lang="en-US" altLang="ja-JP" sz="1275" b="0" i="0" u="none" strike="noStrike" kern="1200" dirty="0">
                <a:solidFill>
                  <a:schemeClr val="tx1"/>
                </a:solidFill>
                <a:effectLst/>
                <a:latin typeface="+mn-lt"/>
                <a:ea typeface="+mn-ea"/>
                <a:cs typeface="+mn-cs"/>
              </a:rPr>
              <a:t>32</a:t>
            </a:r>
            <a:r>
              <a:rPr kumimoji="1" lang="ja-JP" altLang="en-US" sz="1275" b="0" i="0" u="none" strike="noStrike" kern="1200" dirty="0">
                <a:solidFill>
                  <a:schemeClr val="tx1"/>
                </a:solidFill>
                <a:effectLst/>
                <a:latin typeface="+mn-lt"/>
                <a:ea typeface="+mn-ea"/>
                <a:cs typeface="+mn-cs"/>
              </a:rPr>
              <a:t>％と最も高く、次いで「垂直統合型の事業が中心」が</a:t>
            </a:r>
            <a:r>
              <a:rPr kumimoji="1" lang="en-US" altLang="ja-JP" sz="1275" b="0" i="0" u="none" strike="noStrike" kern="1200" dirty="0">
                <a:solidFill>
                  <a:schemeClr val="tx1"/>
                </a:solidFill>
                <a:effectLst/>
                <a:latin typeface="+mn-lt"/>
                <a:ea typeface="+mn-ea"/>
                <a:cs typeface="+mn-cs"/>
              </a:rPr>
              <a:t>21</a:t>
            </a:r>
            <a:r>
              <a:rPr kumimoji="1" lang="ja-JP" altLang="en-US" sz="1275" b="0" i="0" u="none" strike="noStrike" kern="1200" dirty="0">
                <a:solidFill>
                  <a:schemeClr val="tx1"/>
                </a:solidFill>
                <a:effectLst/>
                <a:latin typeface="+mn-lt"/>
                <a:ea typeface="+mn-ea"/>
                <a:cs typeface="+mn-cs"/>
              </a:rPr>
              <a:t>％、「どちらかというと垂直統合型の事業が多い」が</a:t>
            </a:r>
            <a:r>
              <a:rPr kumimoji="1" lang="en-US" altLang="ja-JP" sz="1275" b="0" i="0" u="none" strike="noStrike" kern="1200" dirty="0">
                <a:solidFill>
                  <a:schemeClr val="tx1"/>
                </a:solidFill>
                <a:effectLst/>
                <a:latin typeface="+mn-lt"/>
                <a:ea typeface="+mn-ea"/>
                <a:cs typeface="+mn-cs"/>
              </a:rPr>
              <a:t>20</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r>
              <a:rPr kumimoji="1" lang="en-US" altLang="ja-JP" dirty="0"/>
              <a:t>5</a:t>
            </a:r>
            <a:r>
              <a:rPr kumimoji="1" lang="ja-JP" altLang="en-US" dirty="0"/>
              <a:t>年後の取引形態について、</a:t>
            </a:r>
            <a:r>
              <a:rPr kumimoji="1" lang="ja-JP" altLang="en-US" sz="1275" b="0" i="0" u="none" strike="noStrike" kern="1200" dirty="0">
                <a:solidFill>
                  <a:schemeClr val="tx1"/>
                </a:solidFill>
                <a:effectLst/>
                <a:latin typeface="+mn-lt"/>
                <a:ea typeface="+mn-ea"/>
                <a:cs typeface="+mn-cs"/>
              </a:rPr>
              <a:t>「水平分業型の事業が中心」が</a:t>
            </a:r>
            <a:r>
              <a:rPr kumimoji="1" lang="en-US" altLang="ja-JP" sz="1275" b="0" i="0" u="none" strike="noStrike" kern="1200" dirty="0">
                <a:solidFill>
                  <a:schemeClr val="tx1"/>
                </a:solidFill>
                <a:effectLst/>
                <a:latin typeface="+mn-lt"/>
                <a:ea typeface="+mn-ea"/>
                <a:cs typeface="+mn-cs"/>
              </a:rPr>
              <a:t>31</a:t>
            </a:r>
            <a:r>
              <a:rPr kumimoji="1" lang="ja-JP" altLang="en-US" sz="1275" b="0" i="0" u="none" strike="noStrike" kern="1200" dirty="0">
                <a:solidFill>
                  <a:schemeClr val="tx1"/>
                </a:solidFill>
                <a:effectLst/>
                <a:latin typeface="+mn-lt"/>
                <a:ea typeface="+mn-ea"/>
                <a:cs typeface="+mn-cs"/>
              </a:rPr>
              <a:t>％と最も高く、次いで「垂直・水平ほぼ半々」が</a:t>
            </a:r>
            <a:r>
              <a:rPr kumimoji="1" lang="en-US" altLang="ja-JP" sz="1275" b="0" i="0" u="none" strike="noStrike" kern="1200" dirty="0">
                <a:solidFill>
                  <a:schemeClr val="tx1"/>
                </a:solidFill>
                <a:effectLst/>
                <a:latin typeface="+mn-lt"/>
                <a:ea typeface="+mn-ea"/>
                <a:cs typeface="+mn-cs"/>
              </a:rPr>
              <a:t>18</a:t>
            </a:r>
            <a:r>
              <a:rPr kumimoji="1" lang="ja-JP" altLang="en-US" sz="1275" b="0" i="0" u="none" strike="noStrike" kern="1200" dirty="0">
                <a:solidFill>
                  <a:schemeClr val="tx1"/>
                </a:solidFill>
                <a:effectLst/>
                <a:latin typeface="+mn-lt"/>
                <a:ea typeface="+mn-ea"/>
                <a:cs typeface="+mn-cs"/>
              </a:rPr>
              <a:t>％、「どちらかというと垂直統合型の事業が多い」が</a:t>
            </a:r>
            <a:r>
              <a:rPr kumimoji="1" lang="en-US" altLang="ja-JP" sz="1275" b="0" i="0" u="none" strike="noStrike" kern="1200" dirty="0">
                <a:solidFill>
                  <a:schemeClr val="tx1"/>
                </a:solidFill>
                <a:effectLst/>
                <a:latin typeface="+mn-lt"/>
                <a:ea typeface="+mn-ea"/>
                <a:cs typeface="+mn-cs"/>
              </a:rPr>
              <a:t>16</a:t>
            </a:r>
            <a:r>
              <a:rPr kumimoji="1" lang="ja-JP" altLang="en-US" sz="1275" b="0" i="0" u="none" strike="noStrike" kern="1200" dirty="0">
                <a:solidFill>
                  <a:schemeClr val="tx1"/>
                </a:solidFill>
                <a:effectLst/>
                <a:latin typeface="+mn-lt"/>
                <a:ea typeface="+mn-ea"/>
                <a:cs typeface="+mn-cs"/>
              </a:rPr>
              <a:t>％となっており、「垂直統合型」が「垂直・水平」の事業に移行している。</a:t>
            </a:r>
            <a:r>
              <a:rPr lang="ja-JP" altLang="en-US" dirty="0"/>
              <a:t> </a:t>
            </a:r>
            <a:endParaRPr kumimoji="1" lang="en-US" altLang="ja-JP" dirty="0"/>
          </a:p>
          <a:p>
            <a:r>
              <a:rPr kumimoji="1" lang="ja-JP" altLang="en-US" dirty="0"/>
              <a:t>なお、「垂直統合型」は、企業系列等の特定の企業との取り引き、「水平分業型」は、不特定多数の企業との取り引きのことである。</a:t>
            </a:r>
            <a:endParaRPr kumimoji="1" lang="en-US" altLang="ja-JP" dirty="0"/>
          </a:p>
          <a:p>
            <a:endParaRPr kumimoji="1" lang="en-US" altLang="ja-JP" dirty="0"/>
          </a:p>
        </p:txBody>
      </p:sp>
    </p:spTree>
    <p:extLst>
      <p:ext uri="{BB962C8B-B14F-4D97-AF65-F5344CB8AC3E}">
        <p14:creationId xmlns:p14="http://schemas.microsoft.com/office/powerpoint/2010/main" val="3627538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取引形態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について産業構造の位置づけ別に比較したところ、現在におけるサービス提供企業を除いて、全体的に</a:t>
            </a:r>
            <a:r>
              <a:rPr kumimoji="1" lang="en-US" altLang="ja-JP" dirty="0"/>
              <a:t>『</a:t>
            </a:r>
            <a:r>
              <a:rPr kumimoji="1" lang="ja-JP" altLang="en-US" dirty="0"/>
              <a:t>垂直統合型</a:t>
            </a:r>
            <a:r>
              <a:rPr kumimoji="1" lang="en-US" altLang="ja-JP" dirty="0"/>
              <a:t>』</a:t>
            </a:r>
            <a:r>
              <a:rPr kumimoji="1" lang="ja-JP" altLang="en-US" dirty="0"/>
              <a:t>（「垂直統合型の事業が中心」＋「どちらかというと垂直統合型の事業が多い」）よりも</a:t>
            </a:r>
            <a:r>
              <a:rPr kumimoji="1" lang="en-US" altLang="ja-JP" dirty="0"/>
              <a:t>『</a:t>
            </a:r>
            <a:r>
              <a:rPr kumimoji="1" lang="ja-JP" altLang="en-US" dirty="0"/>
              <a:t>水平分業型</a:t>
            </a:r>
            <a:r>
              <a:rPr kumimoji="1" lang="en-US" altLang="ja-JP" dirty="0"/>
              <a:t>』</a:t>
            </a:r>
            <a:r>
              <a:rPr kumimoji="1" lang="ja-JP" altLang="en-US" dirty="0"/>
              <a:t>（「水平分業型の事業が中心」＋「どちらかというと水平分業型の事業が多い」）のほうが高い傾向がみられる。</a:t>
            </a:r>
            <a:endParaRPr kumimoji="1" lang="en-US" altLang="ja-JP" dirty="0"/>
          </a:p>
          <a:p>
            <a:r>
              <a:rPr kumimoji="1" lang="ja-JP" altLang="en-US" dirty="0"/>
              <a:t>また、すべての産業構造において、垂直統合型の事業は、現在よりも</a:t>
            </a:r>
            <a:r>
              <a:rPr kumimoji="1" lang="en-US" altLang="ja-JP" dirty="0"/>
              <a:t>5</a:t>
            </a:r>
            <a:r>
              <a:rPr kumimoji="1" lang="ja-JP" altLang="en-US" dirty="0"/>
              <a:t>年後に減らしていきたい意向を示している。</a:t>
            </a:r>
            <a:endParaRPr kumimoji="1" lang="en-US" altLang="ja-JP" dirty="0"/>
          </a:p>
        </p:txBody>
      </p:sp>
    </p:spTree>
    <p:extLst>
      <p:ext uri="{BB962C8B-B14F-4D97-AF65-F5344CB8AC3E}">
        <p14:creationId xmlns:p14="http://schemas.microsoft.com/office/powerpoint/2010/main" val="3282290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取引形態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について従業員数別に比較したところ、各従業員規模いずれも、現在は、垂直統合型の事業と水平分業型の事業がおおむね近い割合となっている。</a:t>
            </a:r>
            <a:endParaRPr kumimoji="1" lang="en-US" altLang="ja-JP" dirty="0"/>
          </a:p>
          <a:p>
            <a:r>
              <a:rPr kumimoji="1" lang="ja-JP" altLang="en-US" dirty="0"/>
              <a:t>一方で、各従業員規模いずれも、</a:t>
            </a:r>
            <a:r>
              <a:rPr kumimoji="1" lang="en-US" altLang="ja-JP" dirty="0"/>
              <a:t>5</a:t>
            </a:r>
            <a:r>
              <a:rPr kumimoji="1" lang="ja-JP" altLang="en-US" dirty="0"/>
              <a:t>年後は垂直統合型の事業が占める割合を減らしていきたいと考えている傾向がみられる。</a:t>
            </a:r>
            <a:endParaRPr kumimoji="1" lang="en-US" altLang="ja-JP" dirty="0"/>
          </a:p>
        </p:txBody>
      </p:sp>
    </p:spTree>
    <p:extLst>
      <p:ext uri="{BB962C8B-B14F-4D97-AF65-F5344CB8AC3E}">
        <p14:creationId xmlns:p14="http://schemas.microsoft.com/office/powerpoint/2010/main" val="208959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取引形態</a:t>
            </a:r>
            <a:r>
              <a:rPr kumimoji="1" lang="en-US" altLang="ja-JP" dirty="0"/>
              <a:t>【</a:t>
            </a:r>
            <a:r>
              <a:rPr kumimoji="1" lang="ja-JP" altLang="en-US" dirty="0"/>
              <a:t>現在</a:t>
            </a:r>
            <a:r>
              <a:rPr kumimoji="1" lang="en-US" altLang="ja-JP" dirty="0"/>
              <a:t>】</a:t>
            </a:r>
            <a:r>
              <a:rPr kumimoji="1" lang="ja-JP" altLang="en-US" dirty="0"/>
              <a:t>について事業分野別に比較したところ、いずれの事業分野においても「水平分業型の事業が中心」が最も高くなった。</a:t>
            </a:r>
          </a:p>
          <a:p>
            <a:endParaRPr kumimoji="1" lang="en-US" altLang="ja-JP" dirty="0"/>
          </a:p>
          <a:p>
            <a:endParaRPr kumimoji="1" lang="en-US" altLang="ja-JP" dirty="0"/>
          </a:p>
        </p:txBody>
      </p:sp>
    </p:spTree>
    <p:extLst>
      <p:ext uri="{BB962C8B-B14F-4D97-AF65-F5344CB8AC3E}">
        <p14:creationId xmlns:p14="http://schemas.microsoft.com/office/powerpoint/2010/main" val="3908743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取引形態</a:t>
            </a:r>
            <a:r>
              <a:rPr kumimoji="1" lang="en-US" altLang="ja-JP" dirty="0"/>
              <a:t>【</a:t>
            </a:r>
            <a:r>
              <a:rPr kumimoji="1" lang="ja-JP" altLang="en-US" dirty="0"/>
              <a:t>現在</a:t>
            </a:r>
            <a:r>
              <a:rPr kumimoji="1" lang="en-US" altLang="ja-JP" dirty="0"/>
              <a:t>】</a:t>
            </a:r>
            <a:r>
              <a:rPr kumimoji="1" lang="ja-JP" altLang="en-US" dirty="0"/>
              <a:t>について事業分野別に比較したところ、全体的に「水平分業型の事業が中心」が最も高くなっているが、「建築／土木」、「移動／交通」では「垂直・水平ほぼ半々」が最も高くなった。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89892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取引形態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について提供製品・サービス別に比較したところ、</a:t>
            </a:r>
            <a:r>
              <a:rPr kumimoji="1" lang="en-US" altLang="ja-JP" dirty="0"/>
              <a:t>B2C</a:t>
            </a:r>
            <a:r>
              <a:rPr kumimoji="1" lang="ja-JP" altLang="en-US" dirty="0" err="1"/>
              <a:t>、</a:t>
            </a:r>
            <a:r>
              <a:rPr kumimoji="1" lang="en-US" altLang="ja-JP" dirty="0"/>
              <a:t>B2B</a:t>
            </a:r>
            <a:r>
              <a:rPr kumimoji="1" lang="ja-JP" altLang="en-US" dirty="0"/>
              <a:t>どちらも垂直統合型よりも水平分業型の事業のほうが多くなっており、現在よりも</a:t>
            </a:r>
            <a:r>
              <a:rPr kumimoji="1" lang="en-US" altLang="ja-JP" dirty="0"/>
              <a:t>5</a:t>
            </a:r>
            <a:r>
              <a:rPr kumimoji="1" lang="ja-JP" altLang="en-US" dirty="0"/>
              <a:t>年後には垂直統合型の事業を減らしていきたい意向がみられる。</a:t>
            </a:r>
            <a:endParaRPr kumimoji="1" lang="en-US" altLang="ja-JP" dirty="0"/>
          </a:p>
        </p:txBody>
      </p:sp>
    </p:spTree>
    <p:extLst>
      <p:ext uri="{BB962C8B-B14F-4D97-AF65-F5344CB8AC3E}">
        <p14:creationId xmlns:p14="http://schemas.microsoft.com/office/powerpoint/2010/main" val="1653423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取引形態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について地域別に比較したところ、全体的に傾向の差はみられなかった。</a:t>
            </a:r>
            <a:endParaRPr kumimoji="1" lang="en-US" altLang="ja-JP" dirty="0"/>
          </a:p>
          <a:p>
            <a:r>
              <a:rPr kumimoji="1" lang="ja-JP" altLang="en-US" dirty="0"/>
              <a:t>なお、地域については、省庁における各地域経済産業局の管轄区域（都道府県）の分類に従っている。</a:t>
            </a:r>
          </a:p>
          <a:p>
            <a:r>
              <a:rPr kumimoji="1" lang="ja-JP" altLang="en-US" dirty="0"/>
              <a:t>但し、北海道と東北各県は「北海道・東北」、中国・四国各県は「中国・四国」、九州各県と沖縄県は「九州・沖縄」としてそれぞれまとめて集計し、関東は「関東（東京を除く）」と「東京」に分けて集計した。</a:t>
            </a:r>
          </a:p>
          <a:p>
            <a:endParaRPr kumimoji="1" lang="en-US" altLang="ja-JP" dirty="0"/>
          </a:p>
          <a:p>
            <a:endParaRPr kumimoji="1" lang="en-US" altLang="ja-JP" dirty="0"/>
          </a:p>
        </p:txBody>
      </p:sp>
    </p:spTree>
    <p:extLst>
      <p:ext uri="{BB962C8B-B14F-4D97-AF65-F5344CB8AC3E}">
        <p14:creationId xmlns:p14="http://schemas.microsoft.com/office/powerpoint/2010/main" val="236026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82369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現在の事業形態について、</a:t>
            </a:r>
            <a:r>
              <a:rPr kumimoji="1" lang="ja-JP" altLang="en-US" sz="1275" b="0" i="0" u="none" strike="noStrike" kern="1200" dirty="0">
                <a:solidFill>
                  <a:schemeClr val="tx1"/>
                </a:solidFill>
                <a:effectLst/>
                <a:latin typeface="+mn-lt"/>
                <a:ea typeface="+mn-ea"/>
                <a:cs typeface="+mn-cs"/>
              </a:rPr>
              <a:t>「プロダクト提供型の事業が中心」が</a:t>
            </a:r>
            <a:r>
              <a:rPr kumimoji="1" lang="en-US" altLang="ja-JP" sz="1275" b="0" i="0" u="none" strike="noStrike" kern="1200" dirty="0">
                <a:solidFill>
                  <a:schemeClr val="tx1"/>
                </a:solidFill>
                <a:effectLst/>
                <a:latin typeface="+mn-lt"/>
                <a:ea typeface="+mn-ea"/>
                <a:cs typeface="+mn-cs"/>
              </a:rPr>
              <a:t>28</a:t>
            </a:r>
            <a:r>
              <a:rPr kumimoji="1" lang="ja-JP" altLang="en-US" sz="1275" b="0" i="0" u="none" strike="noStrike" kern="1200" dirty="0">
                <a:solidFill>
                  <a:schemeClr val="tx1"/>
                </a:solidFill>
                <a:effectLst/>
                <a:latin typeface="+mn-lt"/>
                <a:ea typeface="+mn-ea"/>
                <a:cs typeface="+mn-cs"/>
              </a:rPr>
              <a:t>％と最も高く、次いで「サービス提供型の事業が中心」が</a:t>
            </a:r>
            <a:r>
              <a:rPr kumimoji="1" lang="en-US" altLang="ja-JP" sz="1275" b="0" i="0" u="none" strike="noStrike" kern="1200" dirty="0">
                <a:solidFill>
                  <a:schemeClr val="tx1"/>
                </a:solidFill>
                <a:effectLst/>
                <a:latin typeface="+mn-lt"/>
                <a:ea typeface="+mn-ea"/>
                <a:cs typeface="+mn-cs"/>
              </a:rPr>
              <a:t>23</a:t>
            </a:r>
            <a:r>
              <a:rPr kumimoji="1" lang="ja-JP" altLang="en-US" sz="1275" b="0" i="0" u="none" strike="noStrike" kern="1200" dirty="0">
                <a:solidFill>
                  <a:schemeClr val="tx1"/>
                </a:solidFill>
                <a:effectLst/>
                <a:latin typeface="+mn-lt"/>
                <a:ea typeface="+mn-ea"/>
                <a:cs typeface="+mn-cs"/>
              </a:rPr>
              <a:t>％、「どちらかというとプロダクト提供型の事業が多い」が</a:t>
            </a:r>
            <a:r>
              <a:rPr kumimoji="1" lang="en-US" altLang="ja-JP" sz="1275" b="0" i="0" u="none" strike="noStrike" kern="1200" dirty="0">
                <a:solidFill>
                  <a:schemeClr val="tx1"/>
                </a:solidFill>
                <a:effectLst/>
                <a:latin typeface="+mn-lt"/>
                <a:ea typeface="+mn-ea"/>
                <a:cs typeface="+mn-cs"/>
              </a:rPr>
              <a:t>17</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年後の事業形態について、</a:t>
            </a:r>
            <a:r>
              <a:rPr kumimoji="1" lang="ja-JP" altLang="en-US" sz="1275" b="0" i="0" u="none" strike="noStrike" kern="1200" dirty="0">
                <a:solidFill>
                  <a:schemeClr val="tx1"/>
                </a:solidFill>
                <a:effectLst/>
                <a:latin typeface="+mn-lt"/>
                <a:ea typeface="+mn-ea"/>
                <a:cs typeface="+mn-cs"/>
              </a:rPr>
              <a:t>「プロダクト・サービスほぼ半々」が</a:t>
            </a:r>
            <a:r>
              <a:rPr kumimoji="1" lang="en-US" altLang="ja-JP" sz="1275" b="0" i="0" u="none" strike="noStrike" kern="1200" dirty="0">
                <a:solidFill>
                  <a:schemeClr val="tx1"/>
                </a:solidFill>
                <a:effectLst/>
                <a:latin typeface="+mn-lt"/>
                <a:ea typeface="+mn-ea"/>
                <a:cs typeface="+mn-cs"/>
              </a:rPr>
              <a:t>22</a:t>
            </a:r>
            <a:r>
              <a:rPr kumimoji="1" lang="ja-JP" altLang="en-US" sz="1275" b="0" i="0" u="none" strike="noStrike" kern="1200" dirty="0">
                <a:solidFill>
                  <a:schemeClr val="tx1"/>
                </a:solidFill>
                <a:effectLst/>
                <a:latin typeface="+mn-lt"/>
                <a:ea typeface="+mn-ea"/>
                <a:cs typeface="+mn-cs"/>
              </a:rPr>
              <a:t>％と最も高く、次いで「プロダクト提供型の事業が中心」が</a:t>
            </a:r>
            <a:r>
              <a:rPr kumimoji="1" lang="en-US" altLang="ja-JP" sz="1275" b="0" i="0" u="none" strike="noStrike" kern="1200" dirty="0">
                <a:solidFill>
                  <a:schemeClr val="tx1"/>
                </a:solidFill>
                <a:effectLst/>
                <a:latin typeface="+mn-lt"/>
                <a:ea typeface="+mn-ea"/>
                <a:cs typeface="+mn-cs"/>
              </a:rPr>
              <a:t>20</a:t>
            </a:r>
            <a:r>
              <a:rPr kumimoji="1" lang="ja-JP" altLang="en-US" sz="1275" b="0" i="0" u="none" strike="noStrike" kern="1200" dirty="0">
                <a:solidFill>
                  <a:schemeClr val="tx1"/>
                </a:solidFill>
                <a:effectLst/>
                <a:latin typeface="+mn-lt"/>
                <a:ea typeface="+mn-ea"/>
                <a:cs typeface="+mn-cs"/>
              </a:rPr>
              <a:t>％、「サービス提供型の事業が中心」が</a:t>
            </a:r>
            <a:r>
              <a:rPr kumimoji="1" lang="en-US" altLang="ja-JP" sz="1275" b="0" i="0" u="none" strike="noStrike" kern="1200" dirty="0">
                <a:solidFill>
                  <a:schemeClr val="tx1"/>
                </a:solidFill>
                <a:effectLst/>
                <a:latin typeface="+mn-lt"/>
                <a:ea typeface="+mn-ea"/>
                <a:cs typeface="+mn-cs"/>
              </a:rPr>
              <a:t>19</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endParaRPr kumimoji="1" lang="en-US" altLang="ja-JP" dirty="0"/>
          </a:p>
        </p:txBody>
      </p:sp>
    </p:spTree>
    <p:extLst>
      <p:ext uri="{BB962C8B-B14F-4D97-AF65-F5344CB8AC3E}">
        <p14:creationId xmlns:p14="http://schemas.microsoft.com/office/powerpoint/2010/main" val="1757928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事業形態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について産業構造の位置づけ別に比較したところ、メーカー企業とサブシステム提供企業は似た傾向がみられた。</a:t>
            </a:r>
            <a:endParaRPr kumimoji="1" lang="en-US" altLang="ja-JP" dirty="0"/>
          </a:p>
          <a:p>
            <a:r>
              <a:rPr kumimoji="1" lang="ja-JP" altLang="en-US" dirty="0"/>
              <a:t>ユーザー企業では、「プロダクト提供型の事業が中心」が他の産業構造に比べて多くなっており、サービス提供企業では、「サービス提供型の事業が中心」が多くなっている。</a:t>
            </a:r>
            <a:endParaRPr kumimoji="1" lang="en-US" altLang="ja-JP" dirty="0"/>
          </a:p>
          <a:p>
            <a:r>
              <a:rPr kumimoji="1" lang="ja-JP" altLang="en-US" dirty="0"/>
              <a:t>いずれの産業構造でも現在よりも</a:t>
            </a:r>
            <a:r>
              <a:rPr kumimoji="1" lang="en-US" altLang="ja-JP" dirty="0"/>
              <a:t>5</a:t>
            </a:r>
            <a:r>
              <a:rPr kumimoji="1" lang="ja-JP" altLang="en-US" dirty="0"/>
              <a:t>年後のほうがプロダクト提供型の事業を減らしていきたい意向がみられた。</a:t>
            </a:r>
            <a:endParaRPr kumimoji="1" lang="en-US" altLang="ja-JP" dirty="0"/>
          </a:p>
        </p:txBody>
      </p:sp>
    </p:spTree>
    <p:extLst>
      <p:ext uri="{BB962C8B-B14F-4D97-AF65-F5344CB8AC3E}">
        <p14:creationId xmlns:p14="http://schemas.microsoft.com/office/powerpoint/2010/main" val="3251818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事業形態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について従業員数別に比較したところ、各従業員規模いずれも、プロダクト提供型の事業を、現在よりも</a:t>
            </a:r>
            <a:r>
              <a:rPr kumimoji="1" lang="en-US" altLang="ja-JP" dirty="0"/>
              <a:t>5</a:t>
            </a:r>
            <a:r>
              <a:rPr kumimoji="1" lang="ja-JP" altLang="en-US" dirty="0"/>
              <a:t>年後は減らしていきたいと考えている傾向がみられた。</a:t>
            </a:r>
            <a:endParaRPr kumimoji="1" lang="en-US" altLang="ja-JP" dirty="0"/>
          </a:p>
          <a:p>
            <a:r>
              <a:rPr kumimoji="1" lang="ja-JP" altLang="en-US" dirty="0"/>
              <a:t>特に</a:t>
            </a:r>
            <a:r>
              <a:rPr kumimoji="1" lang="en-US" altLang="ja-JP" dirty="0"/>
              <a:t>101</a:t>
            </a:r>
            <a:r>
              <a:rPr kumimoji="1" lang="ja-JP" altLang="en-US" dirty="0"/>
              <a:t>人以上においては、現在は「プロダクト提供型の事業が中心」、「どちらかというとプロダクト提供型の事業が多い」を合わせて</a:t>
            </a:r>
            <a:r>
              <a:rPr kumimoji="1" lang="en-US" altLang="ja-JP" dirty="0"/>
              <a:t>50</a:t>
            </a:r>
            <a:r>
              <a:rPr kumimoji="1" lang="ja-JP" altLang="en-US" dirty="0"/>
              <a:t>％をこえているが、</a:t>
            </a:r>
            <a:r>
              <a:rPr kumimoji="1" lang="en-US" altLang="ja-JP" dirty="0"/>
              <a:t>5</a:t>
            </a:r>
            <a:r>
              <a:rPr kumimoji="1" lang="ja-JP" altLang="en-US" dirty="0"/>
              <a:t>年後は約</a:t>
            </a:r>
            <a:r>
              <a:rPr kumimoji="1" lang="en-US" altLang="ja-JP" dirty="0"/>
              <a:t>40</a:t>
            </a:r>
            <a:r>
              <a:rPr kumimoji="1" lang="ja-JP" altLang="en-US" dirty="0"/>
              <a:t>％となっており、</a:t>
            </a:r>
            <a:r>
              <a:rPr kumimoji="1" lang="en-US" altLang="ja-JP" dirty="0"/>
              <a:t>10</a:t>
            </a:r>
            <a:r>
              <a:rPr kumimoji="1" lang="ja-JP" altLang="en-US" dirty="0"/>
              <a:t>ポイント以上の差がついている。</a:t>
            </a:r>
            <a:endParaRPr kumimoji="1" lang="en-US" altLang="ja-JP" dirty="0"/>
          </a:p>
        </p:txBody>
      </p:sp>
    </p:spTree>
    <p:extLst>
      <p:ext uri="{BB962C8B-B14F-4D97-AF65-F5344CB8AC3E}">
        <p14:creationId xmlns:p14="http://schemas.microsoft.com/office/powerpoint/2010/main" val="3670063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事業形態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について地域別に比較したところ、全体的に大きな傾向の差はみられなかった。</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各地域いずれも、現在はプロダクト提供型の事業が中心・多くなっているが、</a:t>
            </a:r>
            <a:r>
              <a:rPr kumimoji="1" lang="en-US" altLang="ja-JP" dirty="0"/>
              <a:t>5</a:t>
            </a:r>
            <a:r>
              <a:rPr kumimoji="1" lang="ja-JP" altLang="en-US" dirty="0"/>
              <a:t>年後にはプロダクト提供型事業の割合を減らしていきたいと考えている傾向がみられる。</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ただし、中国・四国については、現在</a:t>
            </a:r>
            <a:r>
              <a:rPr kumimoji="1" lang="en-US" altLang="ja-JP" dirty="0"/>
              <a:t>/5</a:t>
            </a:r>
            <a:r>
              <a:rPr kumimoji="1" lang="ja-JP" altLang="en-US" dirty="0"/>
              <a:t>年後でプロダクト提供型事業の割合にほとんど変化がない結果となった。</a:t>
            </a:r>
            <a:endParaRPr kumimoji="1" lang="en-US" altLang="ja-JP" dirty="0"/>
          </a:p>
          <a:p>
            <a:endParaRPr kumimoji="1" lang="en-US" altLang="ja-JP" dirty="0"/>
          </a:p>
        </p:txBody>
      </p:sp>
    </p:spTree>
    <p:extLst>
      <p:ext uri="{BB962C8B-B14F-4D97-AF65-F5344CB8AC3E}">
        <p14:creationId xmlns:p14="http://schemas.microsoft.com/office/powerpoint/2010/main" val="900423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事業形態</a:t>
            </a:r>
            <a:r>
              <a:rPr kumimoji="1" lang="en-US" altLang="ja-JP" dirty="0"/>
              <a:t>【</a:t>
            </a:r>
            <a:r>
              <a:rPr kumimoji="1" lang="ja-JP" altLang="en-US" dirty="0"/>
              <a:t>現在</a:t>
            </a:r>
            <a:r>
              <a:rPr kumimoji="1" lang="en-US" altLang="ja-JP" dirty="0"/>
              <a:t>】</a:t>
            </a:r>
            <a:r>
              <a:rPr kumimoji="1" lang="ja-JP" altLang="en-US" dirty="0"/>
              <a:t>について事業分野別に比較したところ、全体的に「プロダクト提供型の事業が中心」が最も高い事業分野が多いが、「オフィス／店舗」、「移動／交通」、「流通／物流」、「その他の事業」では「サービス提供型の事業が中心」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3108462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ja-JP" altLang="en-US" dirty="0"/>
              <a:t>事業形態</a:t>
            </a:r>
            <a:r>
              <a:rPr kumimoji="1" lang="en-US" altLang="ja-JP" dirty="0"/>
              <a:t>【5</a:t>
            </a:r>
            <a:r>
              <a:rPr kumimoji="1" lang="ja-JP" altLang="en-US" dirty="0"/>
              <a:t>年後</a:t>
            </a:r>
            <a:r>
              <a:rPr kumimoji="1" lang="en-US" altLang="ja-JP" dirty="0"/>
              <a:t>】</a:t>
            </a:r>
            <a:r>
              <a:rPr kumimoji="1" lang="ja-JP" altLang="en-US" dirty="0"/>
              <a:t>について事業分野別に比較したところ、全体的に「プロダクト・サービスほぼ半々」が最も高い事業分野が多いが、「その他の事業」では「サービス提供型の事業が中心」が最も高くなった。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520447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事業形態</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について提供製品・サービス別に比較したところ、</a:t>
            </a:r>
            <a:r>
              <a:rPr kumimoji="1" lang="en-US" altLang="ja-JP" dirty="0"/>
              <a:t>B2C</a:t>
            </a:r>
            <a:r>
              <a:rPr kumimoji="1" lang="ja-JP" altLang="en-US" dirty="0"/>
              <a:t>は</a:t>
            </a:r>
            <a:r>
              <a:rPr kumimoji="1" lang="en-US" altLang="ja-JP" dirty="0"/>
              <a:t>B2B</a:t>
            </a:r>
            <a:r>
              <a:rPr kumimoji="1" lang="ja-JP" altLang="en-US" dirty="0"/>
              <a:t>よりも「プロダクト・サービスほぼ半々」の割合が高く、</a:t>
            </a:r>
            <a:r>
              <a:rPr kumimoji="1" lang="en-US" altLang="ja-JP" dirty="0"/>
              <a:t>『</a:t>
            </a:r>
            <a:r>
              <a:rPr kumimoji="1" lang="ja-JP" altLang="en-US" dirty="0"/>
              <a:t>サービス提供型の事業</a:t>
            </a:r>
            <a:r>
              <a:rPr kumimoji="1" lang="en-US" altLang="ja-JP" dirty="0"/>
              <a:t>』</a:t>
            </a:r>
            <a:r>
              <a:rPr kumimoji="1" lang="ja-JP" altLang="en-US" dirty="0"/>
              <a:t>（「サービス提供型の事業が中心」＋「どちらかというとサービス提供型の事業が多い」）が低い傾向がみられる。</a:t>
            </a:r>
            <a:endParaRPr kumimoji="1" lang="en-US" altLang="ja-JP" dirty="0"/>
          </a:p>
        </p:txBody>
      </p:sp>
    </p:spTree>
    <p:extLst>
      <p:ext uri="{BB962C8B-B14F-4D97-AF65-F5344CB8AC3E}">
        <p14:creationId xmlns:p14="http://schemas.microsoft.com/office/powerpoint/2010/main" val="3746752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現在の製品・サービスの提供先について、</a:t>
            </a:r>
            <a:r>
              <a:rPr kumimoji="1" lang="ja-JP" altLang="en-US" sz="1275" b="0" i="0" u="none" strike="noStrike" kern="1200" dirty="0">
                <a:solidFill>
                  <a:schemeClr val="tx1"/>
                </a:solidFill>
                <a:effectLst/>
                <a:latin typeface="+mn-lt"/>
                <a:ea typeface="+mn-ea"/>
                <a:cs typeface="+mn-cs"/>
              </a:rPr>
              <a:t>「ビジネスユーザへの提供（</a:t>
            </a:r>
            <a:r>
              <a:rPr kumimoji="1" lang="en-US" altLang="ja-JP" sz="1275" b="0" i="0" u="none" strike="noStrike" kern="1200" dirty="0">
                <a:solidFill>
                  <a:schemeClr val="tx1"/>
                </a:solidFill>
                <a:effectLst/>
                <a:latin typeface="+mn-lt"/>
                <a:ea typeface="+mn-ea"/>
                <a:cs typeface="+mn-cs"/>
              </a:rPr>
              <a:t>B2B</a:t>
            </a:r>
            <a:r>
              <a:rPr kumimoji="1" lang="ja-JP" altLang="en-US" sz="1275" b="0" i="0" u="none" strike="noStrike" kern="1200" dirty="0">
                <a:solidFill>
                  <a:schemeClr val="tx1"/>
                </a:solidFill>
                <a:effectLst/>
                <a:latin typeface="+mn-lt"/>
                <a:ea typeface="+mn-ea"/>
                <a:cs typeface="+mn-cs"/>
              </a:rPr>
              <a:t>）が中心」が</a:t>
            </a:r>
            <a:r>
              <a:rPr kumimoji="1" lang="en-US" altLang="ja-JP" sz="1275" b="0" i="0" u="none" strike="noStrike" kern="1200" dirty="0">
                <a:solidFill>
                  <a:schemeClr val="tx1"/>
                </a:solidFill>
                <a:effectLst/>
                <a:latin typeface="+mn-lt"/>
                <a:ea typeface="+mn-ea"/>
                <a:cs typeface="+mn-cs"/>
              </a:rPr>
              <a:t>61</a:t>
            </a:r>
            <a:r>
              <a:rPr kumimoji="1" lang="ja-JP" altLang="en-US" sz="1275" b="0" i="0" u="none" strike="noStrike" kern="1200" dirty="0">
                <a:solidFill>
                  <a:schemeClr val="tx1"/>
                </a:solidFill>
                <a:effectLst/>
                <a:latin typeface="+mn-lt"/>
                <a:ea typeface="+mn-ea"/>
                <a:cs typeface="+mn-cs"/>
              </a:rPr>
              <a:t>％と最も高く、次いで「どちらかというとビジネスユーザへの提供（</a:t>
            </a:r>
            <a:r>
              <a:rPr kumimoji="1" lang="en-US" altLang="ja-JP" sz="1275" b="0" i="0" u="none" strike="noStrike" kern="1200" dirty="0">
                <a:solidFill>
                  <a:schemeClr val="tx1"/>
                </a:solidFill>
                <a:effectLst/>
                <a:latin typeface="+mn-lt"/>
                <a:ea typeface="+mn-ea"/>
                <a:cs typeface="+mn-cs"/>
              </a:rPr>
              <a:t>B2B</a:t>
            </a:r>
            <a:r>
              <a:rPr kumimoji="1" lang="ja-JP" altLang="en-US" sz="1275" b="0" i="0" u="none" strike="noStrike" kern="1200" dirty="0">
                <a:solidFill>
                  <a:schemeClr val="tx1"/>
                </a:solidFill>
                <a:effectLst/>
                <a:latin typeface="+mn-lt"/>
                <a:ea typeface="+mn-ea"/>
                <a:cs typeface="+mn-cs"/>
              </a:rPr>
              <a:t>）が多い」が</a:t>
            </a:r>
            <a:r>
              <a:rPr kumimoji="1" lang="en-US" altLang="ja-JP" sz="1275" b="0" i="0" u="none" strike="noStrike" kern="1200" dirty="0">
                <a:solidFill>
                  <a:schemeClr val="tx1"/>
                </a:solidFill>
                <a:effectLst/>
                <a:latin typeface="+mn-lt"/>
                <a:ea typeface="+mn-ea"/>
                <a:cs typeface="+mn-cs"/>
              </a:rPr>
              <a:t>14</a:t>
            </a:r>
            <a:r>
              <a:rPr kumimoji="1" lang="ja-JP" altLang="en-US" sz="1275" b="0" i="0" u="none" strike="noStrike" kern="1200" dirty="0">
                <a:solidFill>
                  <a:schemeClr val="tx1"/>
                </a:solidFill>
                <a:effectLst/>
                <a:latin typeface="+mn-lt"/>
                <a:ea typeface="+mn-ea"/>
                <a:cs typeface="+mn-cs"/>
              </a:rPr>
              <a:t>％、「エンドユーザへの提供（</a:t>
            </a:r>
            <a:r>
              <a:rPr kumimoji="1" lang="en-US" altLang="ja-JP" sz="1275" b="0" i="0" u="none" strike="noStrike" kern="1200" dirty="0">
                <a:solidFill>
                  <a:schemeClr val="tx1"/>
                </a:solidFill>
                <a:effectLst/>
                <a:latin typeface="+mn-lt"/>
                <a:ea typeface="+mn-ea"/>
                <a:cs typeface="+mn-cs"/>
              </a:rPr>
              <a:t>B2C</a:t>
            </a:r>
            <a:r>
              <a:rPr kumimoji="1" lang="ja-JP" altLang="en-US" sz="1275" b="0" i="0" u="none" strike="noStrike" kern="1200" dirty="0">
                <a:solidFill>
                  <a:schemeClr val="tx1"/>
                </a:solidFill>
                <a:effectLst/>
                <a:latin typeface="+mn-lt"/>
                <a:ea typeface="+mn-ea"/>
                <a:cs typeface="+mn-cs"/>
              </a:rPr>
              <a:t>）が中心」が</a:t>
            </a:r>
            <a:r>
              <a:rPr kumimoji="1" lang="en-US" altLang="ja-JP" sz="1275" b="0" i="0" u="none" strike="noStrike" kern="1200" dirty="0">
                <a:solidFill>
                  <a:schemeClr val="tx1"/>
                </a:solidFill>
                <a:effectLst/>
                <a:latin typeface="+mn-lt"/>
                <a:ea typeface="+mn-ea"/>
                <a:cs typeface="+mn-cs"/>
              </a:rPr>
              <a:t>9</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年後の製品・サービスの提供先について、</a:t>
            </a:r>
            <a:r>
              <a:rPr kumimoji="1" lang="ja-JP" altLang="en-US" sz="1275" b="0" i="0" u="none" strike="noStrike" kern="1200" dirty="0">
                <a:solidFill>
                  <a:schemeClr val="tx1"/>
                </a:solidFill>
                <a:effectLst/>
                <a:latin typeface="+mn-lt"/>
                <a:ea typeface="+mn-ea"/>
                <a:cs typeface="+mn-cs"/>
              </a:rPr>
              <a:t>「ビジネスユーザへの提供（</a:t>
            </a:r>
            <a:r>
              <a:rPr kumimoji="1" lang="en-US" altLang="ja-JP" sz="1275" b="0" i="0" u="none" strike="noStrike" kern="1200" dirty="0">
                <a:solidFill>
                  <a:schemeClr val="tx1"/>
                </a:solidFill>
                <a:effectLst/>
                <a:latin typeface="+mn-lt"/>
                <a:ea typeface="+mn-ea"/>
                <a:cs typeface="+mn-cs"/>
              </a:rPr>
              <a:t>B2B</a:t>
            </a:r>
            <a:r>
              <a:rPr kumimoji="1" lang="ja-JP" altLang="en-US" sz="1275" b="0" i="0" u="none" strike="noStrike" kern="1200" dirty="0">
                <a:solidFill>
                  <a:schemeClr val="tx1"/>
                </a:solidFill>
                <a:effectLst/>
                <a:latin typeface="+mn-lt"/>
                <a:ea typeface="+mn-ea"/>
                <a:cs typeface="+mn-cs"/>
              </a:rPr>
              <a:t>）が中心」が</a:t>
            </a:r>
            <a:r>
              <a:rPr kumimoji="1" lang="en-US" altLang="ja-JP" sz="1275" b="0" i="0" u="none" strike="noStrike" kern="1200" dirty="0">
                <a:solidFill>
                  <a:schemeClr val="tx1"/>
                </a:solidFill>
                <a:effectLst/>
                <a:latin typeface="+mn-lt"/>
                <a:ea typeface="+mn-ea"/>
                <a:cs typeface="+mn-cs"/>
              </a:rPr>
              <a:t>49</a:t>
            </a:r>
            <a:r>
              <a:rPr kumimoji="1" lang="ja-JP" altLang="en-US" sz="1275" b="0" i="0" u="none" strike="noStrike" kern="1200" dirty="0">
                <a:solidFill>
                  <a:schemeClr val="tx1"/>
                </a:solidFill>
                <a:effectLst/>
                <a:latin typeface="+mn-lt"/>
                <a:ea typeface="+mn-ea"/>
                <a:cs typeface="+mn-cs"/>
              </a:rPr>
              <a:t>％と最も高く、次いで「どちらかというとビジネスユーザへの提供（</a:t>
            </a:r>
            <a:r>
              <a:rPr kumimoji="1" lang="en-US" altLang="ja-JP" sz="1275" b="0" i="0" u="none" strike="noStrike" kern="1200" dirty="0">
                <a:solidFill>
                  <a:schemeClr val="tx1"/>
                </a:solidFill>
                <a:effectLst/>
                <a:latin typeface="+mn-lt"/>
                <a:ea typeface="+mn-ea"/>
                <a:cs typeface="+mn-cs"/>
              </a:rPr>
              <a:t>B2B</a:t>
            </a:r>
            <a:r>
              <a:rPr kumimoji="1" lang="ja-JP" altLang="en-US" sz="1275" b="0" i="0" u="none" strike="noStrike" kern="1200" dirty="0">
                <a:solidFill>
                  <a:schemeClr val="tx1"/>
                </a:solidFill>
                <a:effectLst/>
                <a:latin typeface="+mn-lt"/>
                <a:ea typeface="+mn-ea"/>
                <a:cs typeface="+mn-cs"/>
              </a:rPr>
              <a:t>）が多い」が</a:t>
            </a:r>
            <a:r>
              <a:rPr kumimoji="1" lang="en-US" altLang="ja-JP" sz="1275" b="0" i="0" u="none" strike="noStrike" kern="1200" dirty="0">
                <a:solidFill>
                  <a:schemeClr val="tx1"/>
                </a:solidFill>
                <a:effectLst/>
                <a:latin typeface="+mn-lt"/>
                <a:ea typeface="+mn-ea"/>
                <a:cs typeface="+mn-cs"/>
              </a:rPr>
              <a:t>16</a:t>
            </a:r>
            <a:r>
              <a:rPr kumimoji="1" lang="ja-JP" altLang="en-US" sz="1275" b="0" i="0" u="none" strike="noStrike" kern="1200" dirty="0">
                <a:solidFill>
                  <a:schemeClr val="tx1"/>
                </a:solidFill>
                <a:effectLst/>
                <a:latin typeface="+mn-lt"/>
                <a:ea typeface="+mn-ea"/>
                <a:cs typeface="+mn-cs"/>
              </a:rPr>
              <a:t>％、「エンドユーザ（</a:t>
            </a:r>
            <a:r>
              <a:rPr kumimoji="1" lang="en-US" altLang="ja-JP" sz="1275" b="0" i="0" u="none" strike="noStrike" kern="1200" dirty="0">
                <a:solidFill>
                  <a:schemeClr val="tx1"/>
                </a:solidFill>
                <a:effectLst/>
                <a:latin typeface="+mn-lt"/>
                <a:ea typeface="+mn-ea"/>
                <a:cs typeface="+mn-cs"/>
              </a:rPr>
              <a:t>B2C</a:t>
            </a:r>
            <a:r>
              <a:rPr kumimoji="1" lang="ja-JP" altLang="en-US" sz="1275" b="0" i="0" u="none" strike="noStrike" kern="1200" dirty="0">
                <a:solidFill>
                  <a:schemeClr val="tx1"/>
                </a:solidFill>
                <a:effectLst/>
                <a:latin typeface="+mn-lt"/>
                <a:ea typeface="+mn-ea"/>
                <a:cs typeface="+mn-cs"/>
              </a:rPr>
              <a:t>）・ビジネスユーザ（</a:t>
            </a:r>
            <a:r>
              <a:rPr kumimoji="1" lang="en-US" altLang="ja-JP" sz="1275" b="0" i="0" u="none" strike="noStrike" kern="1200" dirty="0">
                <a:solidFill>
                  <a:schemeClr val="tx1"/>
                </a:solidFill>
                <a:effectLst/>
                <a:latin typeface="+mn-lt"/>
                <a:ea typeface="+mn-ea"/>
                <a:cs typeface="+mn-cs"/>
              </a:rPr>
              <a:t>B2B</a:t>
            </a:r>
            <a:r>
              <a:rPr kumimoji="1" lang="ja-JP" altLang="en-US" sz="1275" b="0" i="0" u="none" strike="noStrike" kern="1200" dirty="0">
                <a:solidFill>
                  <a:schemeClr val="tx1"/>
                </a:solidFill>
                <a:effectLst/>
                <a:latin typeface="+mn-lt"/>
                <a:ea typeface="+mn-ea"/>
                <a:cs typeface="+mn-cs"/>
              </a:rPr>
              <a:t>）ほぼ半々」が</a:t>
            </a:r>
            <a:r>
              <a:rPr kumimoji="1" lang="en-US" altLang="ja-JP" sz="1275" b="0" i="0" u="none" strike="noStrike" kern="1200" dirty="0">
                <a:solidFill>
                  <a:schemeClr val="tx1"/>
                </a:solidFill>
                <a:effectLst/>
                <a:latin typeface="+mn-lt"/>
                <a:ea typeface="+mn-ea"/>
                <a:cs typeface="+mn-cs"/>
              </a:rPr>
              <a:t>14</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a:p>
            <a:endParaRPr kumimoji="1" lang="en-US" altLang="ja-JP" dirty="0"/>
          </a:p>
        </p:txBody>
      </p:sp>
    </p:spTree>
    <p:extLst>
      <p:ext uri="{BB962C8B-B14F-4D97-AF65-F5344CB8AC3E}">
        <p14:creationId xmlns:p14="http://schemas.microsoft.com/office/powerpoint/2010/main" val="3141048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製品・サービスの提供先</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について産業構造の位置づけ別に比較したところ、全体的に傾向の差はみられなかった。</a:t>
            </a:r>
            <a:endParaRPr kumimoji="1" lang="en-US" altLang="ja-JP" dirty="0"/>
          </a:p>
        </p:txBody>
      </p:sp>
    </p:spTree>
    <p:extLst>
      <p:ext uri="{BB962C8B-B14F-4D97-AF65-F5344CB8AC3E}">
        <p14:creationId xmlns:p14="http://schemas.microsoft.com/office/powerpoint/2010/main" val="1316321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製品・サービスの提供先</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について従業員数別に比較したところ、従業員規模が増加するほどエンドユーザへの提供の割合が少なく、ビジネスユーザへの提供の割合が高い傾向がみられた。</a:t>
            </a:r>
            <a:endParaRPr kumimoji="1" lang="en-US" altLang="ja-JP" dirty="0"/>
          </a:p>
          <a:p>
            <a:r>
              <a:rPr kumimoji="1" lang="ja-JP" altLang="en-US" dirty="0"/>
              <a:t>また、各従業員規模いずれも、</a:t>
            </a:r>
            <a:r>
              <a:rPr kumimoji="1" lang="en-US" altLang="ja-JP" dirty="0"/>
              <a:t>5</a:t>
            </a:r>
            <a:r>
              <a:rPr kumimoji="1" lang="ja-JP" altLang="en-US" dirty="0"/>
              <a:t>年後には現在よりもビジネスユーザへの提供の割合を減らしていきたい意向がみられる。</a:t>
            </a:r>
            <a:endParaRPr kumimoji="1" lang="en-US" altLang="ja-JP" dirty="0"/>
          </a:p>
        </p:txBody>
      </p:sp>
    </p:spTree>
    <p:extLst>
      <p:ext uri="{BB962C8B-B14F-4D97-AF65-F5344CB8AC3E}">
        <p14:creationId xmlns:p14="http://schemas.microsoft.com/office/powerpoint/2010/main" val="252468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地域については、省庁における各地域経済産業局の管轄区域（都道府県）の分類に従っている。</a:t>
            </a:r>
          </a:p>
          <a:p>
            <a:r>
              <a:rPr kumimoji="1" lang="ja-JP" altLang="en-US" dirty="0"/>
              <a:t>但し、北海道と東北各県は「北海道・東北」、中国・四国各県は「中国・四国」、九州各県と沖縄県は「九州・沖縄」としてそれぞれまとめて集計し、関東は「関東（東京を除く）」と「東京」に分けて集計した。</a:t>
            </a:r>
          </a:p>
          <a:p>
            <a:endParaRPr kumimoji="1" lang="ja-JP" altLang="en-US" dirty="0"/>
          </a:p>
        </p:txBody>
      </p:sp>
    </p:spTree>
    <p:extLst>
      <p:ext uri="{BB962C8B-B14F-4D97-AF65-F5344CB8AC3E}">
        <p14:creationId xmlns:p14="http://schemas.microsoft.com/office/powerpoint/2010/main" val="3325159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製品・サービスの提供先</a:t>
            </a:r>
            <a:r>
              <a:rPr kumimoji="1" lang="en-US" altLang="ja-JP" dirty="0"/>
              <a:t>【</a:t>
            </a:r>
            <a:r>
              <a:rPr kumimoji="1" lang="ja-JP" altLang="en-US" dirty="0"/>
              <a:t>現在</a:t>
            </a:r>
            <a:r>
              <a:rPr kumimoji="1" lang="en-US" altLang="ja-JP" dirty="0"/>
              <a:t>/5</a:t>
            </a:r>
            <a:r>
              <a:rPr kumimoji="1" lang="ja-JP" altLang="en-US" dirty="0"/>
              <a:t>年後</a:t>
            </a:r>
            <a:r>
              <a:rPr kumimoji="1" lang="en-US" altLang="ja-JP" dirty="0"/>
              <a:t>】</a:t>
            </a:r>
            <a:r>
              <a:rPr kumimoji="1" lang="ja-JP" altLang="en-US" dirty="0"/>
              <a:t>について地域別に比較したところ、全体的に傾向の差はみられなかった。</a:t>
            </a:r>
            <a:endParaRPr kumimoji="1" lang="en-US" altLang="ja-JP" dirty="0"/>
          </a:p>
          <a:p>
            <a:r>
              <a:rPr kumimoji="1" lang="ja-JP" altLang="en-US" dirty="0"/>
              <a:t>各地域いずれも、エンドユーザへの提供よりもビジネスユーザへの提供の割合が高く、現在では「ビジネスユーザへの提供（</a:t>
            </a:r>
            <a:r>
              <a:rPr kumimoji="1" lang="en-US" altLang="ja-JP" dirty="0"/>
              <a:t>B2B</a:t>
            </a:r>
            <a:r>
              <a:rPr kumimoji="1" lang="ja-JP" altLang="en-US" dirty="0"/>
              <a:t>）が中心」が</a:t>
            </a:r>
            <a:r>
              <a:rPr kumimoji="1" lang="en-US" altLang="ja-JP" dirty="0"/>
              <a:t>5</a:t>
            </a:r>
            <a:r>
              <a:rPr kumimoji="1" lang="ja-JP" altLang="en-US" dirty="0"/>
              <a:t>～</a:t>
            </a:r>
            <a:r>
              <a:rPr kumimoji="1" lang="en-US" altLang="ja-JP" dirty="0"/>
              <a:t>6</a:t>
            </a:r>
            <a:r>
              <a:rPr kumimoji="1" lang="ja-JP" altLang="en-US" dirty="0"/>
              <a:t>割半ばとなっている。また、各地域いずれも、</a:t>
            </a:r>
            <a:r>
              <a:rPr kumimoji="1" lang="en-US" altLang="ja-JP" dirty="0"/>
              <a:t>5</a:t>
            </a:r>
            <a:r>
              <a:rPr kumimoji="1" lang="ja-JP" altLang="en-US" dirty="0"/>
              <a:t>年後には、現在よりもビジネスユーザへの提供の割合を減らしていきたい意向がみられる。</a:t>
            </a:r>
            <a:endParaRPr kumimoji="1" lang="en-US" altLang="ja-JP" dirty="0"/>
          </a:p>
        </p:txBody>
      </p:sp>
    </p:spTree>
    <p:extLst>
      <p:ext uri="{BB962C8B-B14F-4D97-AF65-F5344CB8AC3E}">
        <p14:creationId xmlns:p14="http://schemas.microsoft.com/office/powerpoint/2010/main" val="3944560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現在の開発スタイルについて、すべての開発スタイルで「ほとんどない（約</a:t>
            </a:r>
            <a:r>
              <a:rPr kumimoji="1" lang="en-US" altLang="ja-JP" dirty="0"/>
              <a:t>1</a:t>
            </a:r>
            <a:r>
              <a:rPr kumimoji="1" lang="ja-JP" altLang="en-US" dirty="0"/>
              <a:t>割未満）」が最も高くなっており、特に「ノーコード／ローコード開発」（</a:t>
            </a:r>
            <a:r>
              <a:rPr kumimoji="1" lang="en-US" altLang="ja-JP" dirty="0"/>
              <a:t>62</a:t>
            </a:r>
            <a:r>
              <a:rPr kumimoji="1" lang="ja-JP" altLang="en-US" dirty="0"/>
              <a:t>％）、「</a:t>
            </a:r>
            <a:r>
              <a:rPr kumimoji="1" lang="en-US" altLang="ja-JP" dirty="0"/>
              <a:t>DevOps</a:t>
            </a:r>
            <a:r>
              <a:rPr kumimoji="1" lang="ja-JP" altLang="en-US" dirty="0"/>
              <a:t>を導入した開発」（</a:t>
            </a:r>
            <a:r>
              <a:rPr kumimoji="1" lang="en-US" altLang="ja-JP" dirty="0"/>
              <a:t>53</a:t>
            </a:r>
            <a:r>
              <a:rPr kumimoji="1" lang="ja-JP" altLang="en-US" dirty="0"/>
              <a:t>％）では半数を超えている。</a:t>
            </a:r>
          </a:p>
          <a:p>
            <a:r>
              <a:rPr kumimoji="1" lang="ja-JP" altLang="en-US" dirty="0"/>
              <a:t>		</a:t>
            </a:r>
          </a:p>
          <a:p>
            <a:endParaRPr kumimoji="1" lang="en-US" altLang="ja-JP" dirty="0"/>
          </a:p>
          <a:p>
            <a:endParaRPr kumimoji="1" lang="en-US" altLang="ja-JP" dirty="0"/>
          </a:p>
        </p:txBody>
      </p:sp>
    </p:spTree>
    <p:extLst>
      <p:ext uri="{BB962C8B-B14F-4D97-AF65-F5344CB8AC3E}">
        <p14:creationId xmlns:p14="http://schemas.microsoft.com/office/powerpoint/2010/main" val="18243630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開発スタイル</a:t>
            </a:r>
            <a:r>
              <a:rPr kumimoji="1" lang="en-US" altLang="ja-JP" dirty="0"/>
              <a:t>【</a:t>
            </a:r>
            <a:r>
              <a:rPr kumimoji="1" lang="ja-JP" altLang="en-US" dirty="0"/>
              <a:t>現在</a:t>
            </a:r>
            <a:r>
              <a:rPr kumimoji="1" lang="en-US" altLang="ja-JP" dirty="0"/>
              <a:t>】</a:t>
            </a:r>
            <a:r>
              <a:rPr kumimoji="1" lang="ja-JP" altLang="en-US" dirty="0"/>
              <a:t>について産業構造の位置づけ別に比較したところ、「ノーコード／ローコード開発」を除くすべての項目で、ユーザー企業はほかの企業よりも「ほとんどない（約</a:t>
            </a:r>
            <a:r>
              <a:rPr kumimoji="1" lang="en-US" altLang="ja-JP" dirty="0"/>
              <a:t>1</a:t>
            </a:r>
            <a:r>
              <a:rPr kumimoji="1" lang="ja-JP" altLang="en-US" dirty="0"/>
              <a:t>割未満）」の割合が高くなっている。</a:t>
            </a:r>
            <a:endParaRPr kumimoji="1" lang="en-US" altLang="ja-JP" dirty="0"/>
          </a:p>
        </p:txBody>
      </p:sp>
    </p:spTree>
    <p:extLst>
      <p:ext uri="{BB962C8B-B14F-4D97-AF65-F5344CB8AC3E}">
        <p14:creationId xmlns:p14="http://schemas.microsoft.com/office/powerpoint/2010/main" val="2943493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開発スタイル</a:t>
            </a:r>
            <a:r>
              <a:rPr kumimoji="1" lang="en-US" altLang="ja-JP" dirty="0"/>
              <a:t>【</a:t>
            </a:r>
            <a:r>
              <a:rPr kumimoji="1" lang="ja-JP" altLang="en-US" dirty="0"/>
              <a:t>現在</a:t>
            </a:r>
            <a:r>
              <a:rPr kumimoji="1" lang="en-US" altLang="ja-JP" dirty="0"/>
              <a:t>】</a:t>
            </a:r>
            <a:r>
              <a:rPr kumimoji="1" lang="ja-JP" altLang="en-US" dirty="0"/>
              <a:t>について従業員数別に比較したところ、各開発スタイルによって傾向に差がみられた。</a:t>
            </a:r>
            <a:endParaRPr kumimoji="1" lang="en-US" altLang="ja-JP" dirty="0"/>
          </a:p>
          <a:p>
            <a:r>
              <a:rPr kumimoji="1" lang="ja-JP" altLang="en-US" dirty="0"/>
              <a:t>「ソフトウェアファースト開発」、「標準プラットフォームを利用した開発」は、従業員規模が大きいほど、重要と回答する割合が低くなっている。</a:t>
            </a:r>
            <a:endParaRPr kumimoji="1" lang="en-US" altLang="ja-JP" dirty="0"/>
          </a:p>
        </p:txBody>
      </p:sp>
    </p:spTree>
    <p:extLst>
      <p:ext uri="{BB962C8B-B14F-4D97-AF65-F5344CB8AC3E}">
        <p14:creationId xmlns:p14="http://schemas.microsoft.com/office/powerpoint/2010/main" val="2992740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年後の開発スタイルについて、「ほぼ半々（約</a:t>
            </a:r>
            <a:r>
              <a:rPr kumimoji="1" lang="en-US" altLang="ja-JP" dirty="0"/>
              <a:t>4</a:t>
            </a:r>
            <a:r>
              <a:rPr kumimoji="1" lang="ja-JP" altLang="en-US" dirty="0"/>
              <a:t>割以上</a:t>
            </a:r>
            <a:r>
              <a:rPr kumimoji="1" lang="en-US" altLang="ja-JP" dirty="0"/>
              <a:t>6</a:t>
            </a:r>
            <a:r>
              <a:rPr kumimoji="1" lang="ja-JP" altLang="en-US" dirty="0"/>
              <a:t>割未満）」になっている</a:t>
            </a:r>
            <a:r>
              <a:rPr kumimoji="1" lang="en-US" altLang="ja-JP" dirty="0"/>
              <a:t>/</a:t>
            </a:r>
            <a:r>
              <a:rPr kumimoji="1" lang="ja-JP" altLang="en-US" dirty="0" err="1"/>
              <a:t>したいの</a:t>
            </a:r>
            <a:r>
              <a:rPr kumimoji="1" lang="ja-JP" altLang="en-US" dirty="0"/>
              <a:t>回答では、</a:t>
            </a:r>
            <a:r>
              <a:rPr kumimoji="1" lang="en-US" altLang="ja-JP" dirty="0"/>
              <a:t>E.</a:t>
            </a:r>
            <a:r>
              <a:rPr kumimoji="1" lang="ja-JP" altLang="en-US" dirty="0"/>
              <a:t>派生・再利用開発および</a:t>
            </a:r>
            <a:r>
              <a:rPr kumimoji="1" lang="en-US" altLang="ja-JP" dirty="0"/>
              <a:t>F.</a:t>
            </a:r>
            <a:r>
              <a:rPr kumimoji="1" lang="ja-JP" altLang="en-US" dirty="0"/>
              <a:t>新規開発（派生・再利用開発以外のもの）が</a:t>
            </a:r>
            <a:r>
              <a:rPr kumimoji="1" lang="en-US" altLang="ja-JP" dirty="0"/>
              <a:t>19</a:t>
            </a:r>
            <a:r>
              <a:rPr kumimoji="1" lang="ja-JP" altLang="en-US" dirty="0"/>
              <a:t>％と最も高くなっている。</a:t>
            </a:r>
          </a:p>
          <a:p>
            <a:endParaRPr kumimoji="1" lang="ja-JP" altLang="en-US" dirty="0"/>
          </a:p>
          <a:p>
            <a:endParaRPr kumimoji="1" lang="en-US" altLang="ja-JP" dirty="0"/>
          </a:p>
        </p:txBody>
      </p:sp>
    </p:spTree>
    <p:extLst>
      <p:ext uri="{BB962C8B-B14F-4D97-AF65-F5344CB8AC3E}">
        <p14:creationId xmlns:p14="http://schemas.microsoft.com/office/powerpoint/2010/main" val="1743693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開発スタイル</a:t>
            </a:r>
            <a:r>
              <a:rPr kumimoji="1" lang="en-US" altLang="ja-JP" dirty="0"/>
              <a:t>【5</a:t>
            </a:r>
            <a:r>
              <a:rPr kumimoji="1" lang="ja-JP" altLang="en-US" dirty="0"/>
              <a:t>年後</a:t>
            </a:r>
            <a:r>
              <a:rPr kumimoji="1" lang="en-US" altLang="ja-JP" dirty="0"/>
              <a:t>】</a:t>
            </a:r>
            <a:r>
              <a:rPr kumimoji="1" lang="ja-JP" altLang="en-US" dirty="0"/>
              <a:t>について産業構造の位置づけ別に比較したところ、全体的にユーザー企業とその他の企業で傾向の差がみられた。</a:t>
            </a:r>
            <a:endParaRPr kumimoji="1" lang="en-US" altLang="ja-JP" dirty="0"/>
          </a:p>
          <a:p>
            <a:r>
              <a:rPr kumimoji="1" lang="ja-JP" altLang="en-US" dirty="0"/>
              <a:t>ユーザー企業では、開発スタイルとして</a:t>
            </a:r>
            <a:r>
              <a:rPr kumimoji="1" lang="en-US" altLang="ja-JP" dirty="0"/>
              <a:t>『</a:t>
            </a:r>
            <a:r>
              <a:rPr kumimoji="1" lang="ja-JP" altLang="en-US" dirty="0"/>
              <a:t>当てはまる</a:t>
            </a:r>
            <a:r>
              <a:rPr kumimoji="1" lang="en-US" altLang="ja-JP" dirty="0"/>
              <a:t>』</a:t>
            </a:r>
            <a:r>
              <a:rPr kumimoji="1" lang="ja-JP" altLang="en-US" dirty="0"/>
              <a:t>（「ほぼすべて」＋「どちらかというと多い」）という回答割合が小さく、その他の企業の</a:t>
            </a:r>
            <a:r>
              <a:rPr kumimoji="1" lang="en-US" altLang="ja-JP" dirty="0"/>
              <a:t>2</a:t>
            </a:r>
            <a:r>
              <a:rPr kumimoji="1" lang="ja-JP" altLang="en-US" dirty="0"/>
              <a:t>分の</a:t>
            </a:r>
            <a:r>
              <a:rPr kumimoji="1" lang="en-US" altLang="ja-JP" dirty="0"/>
              <a:t>1</a:t>
            </a:r>
            <a:r>
              <a:rPr kumimoji="1" lang="ja-JP" altLang="en-US" dirty="0"/>
              <a:t>程度にとどまっている傾向がある。</a:t>
            </a:r>
            <a:endParaRPr kumimoji="1" lang="en-US" altLang="ja-JP" dirty="0"/>
          </a:p>
        </p:txBody>
      </p:sp>
    </p:spTree>
    <p:extLst>
      <p:ext uri="{BB962C8B-B14F-4D97-AF65-F5344CB8AC3E}">
        <p14:creationId xmlns:p14="http://schemas.microsoft.com/office/powerpoint/2010/main" val="1595857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開発スタイル</a:t>
            </a:r>
            <a:r>
              <a:rPr kumimoji="1" lang="en-US" altLang="ja-JP" dirty="0"/>
              <a:t>【5</a:t>
            </a:r>
            <a:r>
              <a:rPr kumimoji="1" lang="ja-JP" altLang="en-US" dirty="0"/>
              <a:t>年後</a:t>
            </a:r>
            <a:r>
              <a:rPr kumimoji="1" lang="en-US" altLang="ja-JP" dirty="0"/>
              <a:t>】</a:t>
            </a:r>
            <a:r>
              <a:rPr kumimoji="1" lang="ja-JP" altLang="en-US" dirty="0"/>
              <a:t>について従業員数別に比較したところ、各開発スタイルによって傾向に差がみられた。</a:t>
            </a:r>
            <a:endParaRPr kumimoji="1" lang="en-US" altLang="ja-JP" dirty="0"/>
          </a:p>
          <a:p>
            <a:r>
              <a:rPr kumimoji="1" lang="ja-JP" altLang="en-US" dirty="0"/>
              <a:t>「ソフトウェアファースト開発」は、開発スタイル</a:t>
            </a:r>
            <a:r>
              <a:rPr kumimoji="1" lang="en-US" altLang="ja-JP" dirty="0"/>
              <a:t>【</a:t>
            </a:r>
            <a:r>
              <a:rPr kumimoji="1" lang="ja-JP" altLang="en-US" dirty="0"/>
              <a:t>現在</a:t>
            </a:r>
            <a:r>
              <a:rPr kumimoji="1" lang="en-US" altLang="ja-JP" dirty="0"/>
              <a:t>】</a:t>
            </a:r>
            <a:r>
              <a:rPr kumimoji="1" lang="ja-JP" altLang="en-US" dirty="0"/>
              <a:t>と同様に、従業員規模が大きいほど、重要と回答する割合が低くなっている。</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369505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システムの要件の変化について、「当てはまる」と回答したのは</a:t>
            </a:r>
            <a:r>
              <a:rPr kumimoji="1" lang="en-US" altLang="ja-JP" dirty="0"/>
              <a:t>F.</a:t>
            </a:r>
            <a:r>
              <a:rPr kumimoji="1" lang="ja-JP" altLang="en-US" dirty="0"/>
              <a:t>セキュリティ／プライバシー保護の強化が</a:t>
            </a:r>
            <a:r>
              <a:rPr kumimoji="1" lang="en-US" altLang="ja-JP" dirty="0"/>
              <a:t>34</a:t>
            </a:r>
            <a:r>
              <a:rPr kumimoji="1" lang="ja-JP" altLang="en-US" dirty="0"/>
              <a:t>％で最も高く、次いで</a:t>
            </a:r>
            <a:r>
              <a:rPr kumimoji="1" lang="en-US" altLang="ja-JP" dirty="0"/>
              <a:t>A.</a:t>
            </a:r>
            <a:r>
              <a:rPr kumimoji="1" lang="ja-JP" altLang="en-US" dirty="0"/>
              <a:t>適用技術の複雑化・高度化および</a:t>
            </a:r>
            <a:r>
              <a:rPr kumimoji="1" lang="en-US" altLang="ja-JP" dirty="0"/>
              <a:t>E.</a:t>
            </a:r>
            <a:r>
              <a:rPr kumimoji="1" lang="ja-JP" altLang="en-US" dirty="0"/>
              <a:t>安全性の向上（機能安全への対応等）が</a:t>
            </a:r>
            <a:r>
              <a:rPr kumimoji="1" lang="en-US" altLang="ja-JP" dirty="0"/>
              <a:t>28</a:t>
            </a:r>
            <a:r>
              <a:rPr kumimoji="1" lang="ja-JP" altLang="en-US" dirty="0"/>
              <a:t>％となっている。			</a:t>
            </a:r>
          </a:p>
          <a:p>
            <a:endParaRPr kumimoji="1" lang="en-US" altLang="ja-JP" dirty="0"/>
          </a:p>
        </p:txBody>
      </p:sp>
    </p:spTree>
    <p:extLst>
      <p:ext uri="{BB962C8B-B14F-4D97-AF65-F5344CB8AC3E}">
        <p14:creationId xmlns:p14="http://schemas.microsoft.com/office/powerpoint/2010/main" val="1103944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システムに関わる要件の変化について産業構造の位置づけ別に比較したところ、全体的にユーザー企業はその他の企業に比べて、</a:t>
            </a:r>
            <a:r>
              <a:rPr kumimoji="1" lang="en-US" altLang="ja-JP" dirty="0"/>
              <a:t>『</a:t>
            </a:r>
            <a:r>
              <a:rPr kumimoji="1" lang="ja-JP" altLang="en-US" dirty="0"/>
              <a:t>当てはまる</a:t>
            </a:r>
            <a:r>
              <a:rPr kumimoji="1" lang="en-US" altLang="ja-JP" dirty="0"/>
              <a:t>』</a:t>
            </a:r>
            <a:r>
              <a:rPr kumimoji="1" lang="ja-JP" altLang="en-US" dirty="0"/>
              <a:t>（「当てはまる」＋「やや当てはまる」）割合が小さくなっている。</a:t>
            </a:r>
            <a:endParaRPr kumimoji="1" lang="en-US" altLang="ja-JP" dirty="0"/>
          </a:p>
        </p:txBody>
      </p:sp>
    </p:spTree>
    <p:extLst>
      <p:ext uri="{BB962C8B-B14F-4D97-AF65-F5344CB8AC3E}">
        <p14:creationId xmlns:p14="http://schemas.microsoft.com/office/powerpoint/2010/main" val="28670642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システムに関わる要件の変化について従業員数別に比較したところ、各項目で傾向に差がみられた。</a:t>
            </a:r>
            <a:endParaRPr kumimoji="1" lang="en-US" altLang="ja-JP" dirty="0"/>
          </a:p>
          <a:p>
            <a:r>
              <a:rPr kumimoji="1" lang="ja-JP" altLang="en-US" dirty="0"/>
              <a:t>「セキュリティ、プライバシー保護の強化」、「安全性の向上、機能安全への対応等」、「対応すべき規格等の増加」は、従業員規模が大きくなるほど「当てはまる」割合が高くなる傾向があらわれている。</a:t>
            </a:r>
            <a:endParaRPr kumimoji="1" lang="en-US" altLang="ja-JP" dirty="0"/>
          </a:p>
        </p:txBody>
      </p:sp>
    </p:spTree>
    <p:extLst>
      <p:ext uri="{BB962C8B-B14F-4D97-AF65-F5344CB8AC3E}">
        <p14:creationId xmlns:p14="http://schemas.microsoft.com/office/powerpoint/2010/main" val="1600187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地域については、省庁における各地域経済産業局の管轄区域（都道府県）の分類に従っている。</a:t>
            </a:r>
          </a:p>
          <a:p>
            <a:r>
              <a:rPr kumimoji="1" lang="ja-JP" altLang="en-US" dirty="0"/>
              <a:t>但し、北海道と東北各県は「北海道・東北」、中国・四国各県は「中国・四国」、九州各県と沖縄県は「九州・沖縄」としてそれぞれまとめて集計し、関東は「関東（東京を除く）」と「東京」に分けて集計した。</a:t>
            </a:r>
          </a:p>
          <a:p>
            <a:r>
              <a:rPr kumimoji="1" lang="ja-JP" altLang="en-US" dirty="0"/>
              <a:t>地域について、産業構造の位置づけ別で比較したところ、全体的に傾向に差はみられなかった。</a:t>
            </a:r>
            <a:endParaRPr kumimoji="1" lang="en-US" altLang="ja-JP" dirty="0"/>
          </a:p>
          <a:p>
            <a:r>
              <a:rPr kumimoji="1" lang="ja-JP" altLang="en-US" dirty="0"/>
              <a:t>いずれの位置づけにおいても、東京が約</a:t>
            </a:r>
            <a:r>
              <a:rPr kumimoji="1" lang="en-US" altLang="ja-JP" dirty="0"/>
              <a:t>25</a:t>
            </a:r>
            <a:r>
              <a:rPr kumimoji="1" lang="ja-JP" altLang="en-US" dirty="0"/>
              <a:t>～</a:t>
            </a:r>
            <a:r>
              <a:rPr kumimoji="1" lang="en-US" altLang="ja-JP" dirty="0"/>
              <a:t>30</a:t>
            </a:r>
            <a:r>
              <a:rPr kumimoji="1" lang="ja-JP" altLang="en-US" dirty="0"/>
              <a:t>％で最も高く、「関東（除く東京）」を含めると約</a:t>
            </a:r>
            <a:r>
              <a:rPr kumimoji="1" lang="en-US" altLang="ja-JP" dirty="0"/>
              <a:t>50</a:t>
            </a:r>
            <a:r>
              <a:rPr kumimoji="1" lang="ja-JP" altLang="en-US" dirty="0"/>
              <a:t>％を占めている。</a:t>
            </a:r>
            <a:endParaRPr kumimoji="1" lang="en-US" altLang="ja-JP" dirty="0"/>
          </a:p>
        </p:txBody>
      </p:sp>
    </p:spTree>
    <p:extLst>
      <p:ext uri="{BB962C8B-B14F-4D97-AF65-F5344CB8AC3E}">
        <p14:creationId xmlns:p14="http://schemas.microsoft.com/office/powerpoint/2010/main" val="11911432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適用技術の複雑化・高度化</a:t>
            </a:r>
            <a:r>
              <a:rPr kumimoji="1" lang="en-US" altLang="ja-JP" dirty="0"/>
              <a:t>】</a:t>
            </a:r>
            <a:r>
              <a:rPr kumimoji="1" lang="ja-JP" altLang="en-US" dirty="0"/>
              <a:t>について事業分野別に比較したところ、全体的に</a:t>
            </a:r>
            <a:r>
              <a:rPr kumimoji="1" lang="en-US" altLang="ja-JP" dirty="0"/>
              <a:t>『</a:t>
            </a:r>
            <a:r>
              <a:rPr kumimoji="1" lang="ja-JP" altLang="en-US" dirty="0"/>
              <a:t>当てはまる</a:t>
            </a:r>
            <a:r>
              <a:rPr kumimoji="1" lang="en-US" altLang="ja-JP" dirty="0"/>
              <a:t>』</a:t>
            </a:r>
            <a:r>
              <a:rPr kumimoji="1" lang="ja-JP" altLang="en-US" dirty="0"/>
              <a:t>（「当てはまる」</a:t>
            </a:r>
            <a:r>
              <a:rPr kumimoji="1" lang="en-US" altLang="ja-JP" dirty="0"/>
              <a:t>+</a:t>
            </a:r>
            <a:r>
              <a:rPr kumimoji="1" lang="ja-JP" altLang="en-US" dirty="0"/>
              <a:t>「やや当てはまる」）の回答が高くなっており、</a:t>
            </a:r>
            <a:r>
              <a:rPr kumimoji="1" lang="en-US" altLang="ja-JP" dirty="0"/>
              <a:t>『</a:t>
            </a:r>
            <a:r>
              <a:rPr kumimoji="1" lang="ja-JP" altLang="en-US" dirty="0"/>
              <a:t>当てはまらない</a:t>
            </a:r>
            <a:r>
              <a:rPr kumimoji="1" lang="en-US" altLang="ja-JP" dirty="0"/>
              <a:t>』</a:t>
            </a:r>
            <a:r>
              <a:rPr kumimoji="1" lang="ja-JP" altLang="en-US" dirty="0"/>
              <a:t>（「あまり当てはまらない」</a:t>
            </a:r>
            <a:r>
              <a:rPr kumimoji="1" lang="en-US" altLang="ja-JP" dirty="0"/>
              <a:t>+</a:t>
            </a:r>
            <a:r>
              <a:rPr kumimoji="1" lang="ja-JP" altLang="en-US" dirty="0"/>
              <a:t>「当てはまらない」）の回答を大きく上回った。</a:t>
            </a:r>
            <a:endParaRPr kumimoji="1" lang="en-US" altLang="ja-JP" dirty="0"/>
          </a:p>
          <a:p>
            <a:endParaRPr kumimoji="1" lang="en-US" altLang="ja-JP" dirty="0"/>
          </a:p>
        </p:txBody>
      </p:sp>
    </p:spTree>
    <p:extLst>
      <p:ext uri="{BB962C8B-B14F-4D97-AF65-F5344CB8AC3E}">
        <p14:creationId xmlns:p14="http://schemas.microsoft.com/office/powerpoint/2010/main" val="3406305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部品の増加・プラットフォームの増加</a:t>
            </a:r>
            <a:r>
              <a:rPr kumimoji="1" lang="en-US" altLang="ja-JP" dirty="0"/>
              <a:t>】</a:t>
            </a:r>
            <a:r>
              <a:rPr kumimoji="1" lang="ja-JP" altLang="en-US" dirty="0"/>
              <a:t>について事業分野別に比較したところ、全体的に「やや当てはまる」の回答が最も高くなった。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1971223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つながる対象が増加</a:t>
            </a:r>
            <a:r>
              <a:rPr kumimoji="1" lang="en-US" altLang="ja-JP" dirty="0"/>
              <a:t>】</a:t>
            </a:r>
            <a:r>
              <a:rPr kumimoji="1" lang="ja-JP" altLang="en-US" dirty="0"/>
              <a:t>について事業分野別に比較したところ、全体的に「やや当てはまる」の回答が最も高くなった。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1457929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利用形態・利用方法の多様化</a:t>
            </a:r>
            <a:r>
              <a:rPr kumimoji="1" lang="en-US" altLang="ja-JP" dirty="0"/>
              <a:t>】</a:t>
            </a:r>
            <a:r>
              <a:rPr kumimoji="1" lang="ja-JP" altLang="en-US" dirty="0"/>
              <a:t>について事業分野別に比較したところ、全体的に「やや当てはまる」が最も高く、次いで「当てはまる」が高い事業分野が多いが、「工場／プラント」、「移動／交通」では、「あまり当てはまらない」が「当てはまる」を上回った。</a:t>
            </a:r>
            <a:endParaRPr kumimoji="1" lang="en-US" altLang="ja-JP" dirty="0"/>
          </a:p>
          <a:p>
            <a:endParaRPr kumimoji="1" lang="en-US" altLang="ja-JP" dirty="0"/>
          </a:p>
        </p:txBody>
      </p:sp>
    </p:spTree>
    <p:extLst>
      <p:ext uri="{BB962C8B-B14F-4D97-AF65-F5344CB8AC3E}">
        <p14:creationId xmlns:p14="http://schemas.microsoft.com/office/powerpoint/2010/main" val="25532851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安全性の向上（機能安全への対応等）</a:t>
            </a:r>
            <a:r>
              <a:rPr kumimoji="1" lang="en-US" altLang="ja-JP" dirty="0"/>
              <a:t>】</a:t>
            </a:r>
            <a:r>
              <a:rPr kumimoji="1" lang="ja-JP" altLang="en-US" dirty="0"/>
              <a:t>について事業分野別に比較したところ、全体的に「当てはまる」「やや当てはまる」の回答が高くなったが、「農林水産」では「あまり当てはまらない」が「やや当てはまる」を上回った。</a:t>
            </a:r>
            <a:endParaRPr kumimoji="1" lang="en-US" altLang="ja-JP" dirty="0"/>
          </a:p>
          <a:p>
            <a:endParaRPr kumimoji="1" lang="en-US" altLang="ja-JP" dirty="0"/>
          </a:p>
        </p:txBody>
      </p:sp>
    </p:spTree>
    <p:extLst>
      <p:ext uri="{BB962C8B-B14F-4D97-AF65-F5344CB8AC3E}">
        <p14:creationId xmlns:p14="http://schemas.microsoft.com/office/powerpoint/2010/main" val="3298715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セキュリティ／プライバシー保護の強化</a:t>
            </a:r>
            <a:r>
              <a:rPr kumimoji="1" lang="en-US" altLang="ja-JP" dirty="0"/>
              <a:t>】</a:t>
            </a:r>
            <a:r>
              <a:rPr kumimoji="1" lang="ja-JP" altLang="en-US" dirty="0"/>
              <a:t>について事業分野別に比較したところ、全体的に</a:t>
            </a:r>
            <a:r>
              <a:rPr kumimoji="1" lang="en-US" altLang="ja-JP" dirty="0"/>
              <a:t>『</a:t>
            </a:r>
            <a:r>
              <a:rPr kumimoji="1" lang="ja-JP" altLang="en-US" dirty="0"/>
              <a:t>当てはまる</a:t>
            </a:r>
            <a:r>
              <a:rPr kumimoji="1" lang="en-US" altLang="ja-JP" dirty="0"/>
              <a:t>』</a:t>
            </a:r>
            <a:r>
              <a:rPr kumimoji="1" lang="ja-JP" altLang="en-US" dirty="0"/>
              <a:t>（「当てはまる」</a:t>
            </a:r>
            <a:r>
              <a:rPr kumimoji="1" lang="en-US" altLang="ja-JP" dirty="0"/>
              <a:t>+</a:t>
            </a:r>
            <a:r>
              <a:rPr kumimoji="1" lang="ja-JP" altLang="en-US" dirty="0"/>
              <a:t>「やや当てはまる」）の回答が高くなっており、</a:t>
            </a:r>
            <a:r>
              <a:rPr kumimoji="1" lang="en-US" altLang="ja-JP" dirty="0"/>
              <a:t>『</a:t>
            </a:r>
            <a:r>
              <a:rPr kumimoji="1" lang="ja-JP" altLang="en-US" dirty="0"/>
              <a:t>当てはまらない</a:t>
            </a:r>
            <a:r>
              <a:rPr kumimoji="1" lang="en-US" altLang="ja-JP" dirty="0"/>
              <a:t>』</a:t>
            </a:r>
            <a:r>
              <a:rPr kumimoji="1" lang="ja-JP" altLang="en-US" dirty="0"/>
              <a:t>（「あまり当てはまらない」</a:t>
            </a:r>
            <a:r>
              <a:rPr kumimoji="1" lang="en-US" altLang="ja-JP" dirty="0"/>
              <a:t>+</a:t>
            </a:r>
            <a:r>
              <a:rPr kumimoji="1" lang="ja-JP" altLang="en-US" dirty="0"/>
              <a:t>「当てはまらない」）の回答を大きく上回った。</a:t>
            </a:r>
            <a:endParaRPr kumimoji="1" lang="en-US" altLang="ja-JP" dirty="0"/>
          </a:p>
          <a:p>
            <a:endParaRPr kumimoji="1" lang="en-US" altLang="ja-JP" dirty="0"/>
          </a:p>
        </p:txBody>
      </p:sp>
    </p:spTree>
    <p:extLst>
      <p:ext uri="{BB962C8B-B14F-4D97-AF65-F5344CB8AC3E}">
        <p14:creationId xmlns:p14="http://schemas.microsoft.com/office/powerpoint/2010/main" val="2958465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仕向地・出荷先の拡大</a:t>
            </a:r>
            <a:r>
              <a:rPr kumimoji="1" lang="en-US" altLang="ja-JP" dirty="0"/>
              <a:t>】</a:t>
            </a:r>
            <a:r>
              <a:rPr kumimoji="1" lang="ja-JP" altLang="en-US" dirty="0"/>
              <a:t>について事業分野別に比較したところ、全体的に「あまり当てはまらない」が最も高くなったが、「健康／介護／スポーツ」では「やや当てはまる」も同率で最も高くなった。</a:t>
            </a:r>
            <a:endParaRPr kumimoji="1" lang="en-US" altLang="ja-JP" dirty="0"/>
          </a:p>
          <a:p>
            <a:endParaRPr kumimoji="1" lang="en-US" altLang="ja-JP" dirty="0"/>
          </a:p>
        </p:txBody>
      </p:sp>
    </p:spTree>
    <p:extLst>
      <p:ext uri="{BB962C8B-B14F-4D97-AF65-F5344CB8AC3E}">
        <p14:creationId xmlns:p14="http://schemas.microsoft.com/office/powerpoint/2010/main" val="13838068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対応すべき規格等の増加</a:t>
            </a:r>
            <a:r>
              <a:rPr kumimoji="1" lang="en-US" altLang="ja-JP" dirty="0"/>
              <a:t>】</a:t>
            </a:r>
            <a:r>
              <a:rPr kumimoji="1" lang="ja-JP" altLang="en-US" dirty="0"/>
              <a:t>について事業分野別に比較したところ、全体的に「やや当てはまる」が最も高く、次いで「あまり当てはまらない」が高くなった事業分野が多い。</a:t>
            </a:r>
            <a:endParaRPr kumimoji="1" lang="en-US" altLang="ja-JP" dirty="0"/>
          </a:p>
          <a:p>
            <a:endParaRPr kumimoji="1" lang="en-US" altLang="ja-JP" dirty="0"/>
          </a:p>
        </p:txBody>
      </p:sp>
    </p:spTree>
    <p:extLst>
      <p:ext uri="{BB962C8B-B14F-4D97-AF65-F5344CB8AC3E}">
        <p14:creationId xmlns:p14="http://schemas.microsoft.com/office/powerpoint/2010/main" val="13675582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開発・製造データの企業間共有への対応・強化</a:t>
            </a:r>
            <a:r>
              <a:rPr kumimoji="1" lang="en-US" altLang="ja-JP" dirty="0"/>
              <a:t>】</a:t>
            </a:r>
            <a:r>
              <a:rPr kumimoji="1" lang="ja-JP" altLang="en-US" dirty="0"/>
              <a:t>について事業分野別に比較したところ、全体的に、「やや当てはまる」が最も高い事業分野と「あまり当てはまらない」が最も高い事業分野で回答が分かれた。</a:t>
            </a:r>
            <a:endParaRPr kumimoji="1" lang="en-US" altLang="ja-JP" dirty="0"/>
          </a:p>
          <a:p>
            <a:endParaRPr kumimoji="1" lang="en-US" altLang="ja-JP" dirty="0"/>
          </a:p>
        </p:txBody>
      </p:sp>
    </p:spTree>
    <p:extLst>
      <p:ext uri="{BB962C8B-B14F-4D97-AF65-F5344CB8AC3E}">
        <p14:creationId xmlns:p14="http://schemas.microsoft.com/office/powerpoint/2010/main" val="20911054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システムオブシステムズへの対応・強化</a:t>
            </a:r>
            <a:r>
              <a:rPr kumimoji="1" lang="en-US" altLang="ja-JP" dirty="0"/>
              <a:t>】</a:t>
            </a:r>
            <a:r>
              <a:rPr kumimoji="1" lang="ja-JP" altLang="en-US" dirty="0"/>
              <a:t>について事業分野別に比較したところ、全体的に「あまり当てはまらない」が最も高くなったが、「健康／介護／スポーツ」では「やや当てはまる」が最も高くなった。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4147100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地域について経年比較したところ、全体的に大きな差はみられなかった。</a:t>
            </a:r>
            <a:endParaRPr kumimoji="1" lang="en-US" altLang="ja-JP" dirty="0"/>
          </a:p>
          <a:p>
            <a:r>
              <a:rPr kumimoji="1" lang="ja-JP" altLang="en-US" dirty="0"/>
              <a:t>すべての年度をとおして、関東が</a:t>
            </a:r>
            <a:r>
              <a:rPr kumimoji="1" lang="en-US" altLang="ja-JP" dirty="0"/>
              <a:t>5</a:t>
            </a:r>
            <a:r>
              <a:rPr kumimoji="1" lang="ja-JP" altLang="en-US" dirty="0"/>
              <a:t>割前後で最も高くなっている。</a:t>
            </a:r>
            <a:endParaRPr kumimoji="1" lang="en-US" altLang="ja-JP" dirty="0"/>
          </a:p>
        </p:txBody>
      </p:sp>
    </p:spTree>
    <p:extLst>
      <p:ext uri="{BB962C8B-B14F-4D97-AF65-F5344CB8AC3E}">
        <p14:creationId xmlns:p14="http://schemas.microsoft.com/office/powerpoint/2010/main" val="3800894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市場投入までの時間短縮</a:t>
            </a:r>
            <a:r>
              <a:rPr kumimoji="1" lang="en-US" altLang="ja-JP" dirty="0"/>
              <a:t>】</a:t>
            </a:r>
            <a:r>
              <a:rPr kumimoji="1" lang="ja-JP" altLang="en-US" dirty="0"/>
              <a:t>について事業分野別に比較したところ、全体的に「やや当てはまる」が最も高くなった。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34524899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出荷後・運用中の更新の迅速化（</a:t>
            </a:r>
            <a:r>
              <a:rPr kumimoji="1" lang="en-US" altLang="ja-JP" dirty="0"/>
              <a:t>OTA</a:t>
            </a:r>
            <a:r>
              <a:rPr kumimoji="1" lang="ja-JP" altLang="en-US" dirty="0"/>
              <a:t>など）</a:t>
            </a:r>
            <a:r>
              <a:rPr kumimoji="1" lang="en-US" altLang="ja-JP" dirty="0"/>
              <a:t>】</a:t>
            </a:r>
            <a:r>
              <a:rPr kumimoji="1" lang="ja-JP" altLang="en-US" dirty="0"/>
              <a:t>について事業分野別に比較したところ、全体的に「やや当てはまる」が最も高くなった。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8202720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運用時データの収集・活用拡大</a:t>
            </a:r>
            <a:r>
              <a:rPr kumimoji="1" lang="en-US" altLang="ja-JP" dirty="0"/>
              <a:t>】</a:t>
            </a:r>
            <a:r>
              <a:rPr kumimoji="1" lang="ja-JP" altLang="en-US" dirty="0"/>
              <a:t>について事業分野別に比較したところ、全体的に「やや当てはまる」の回答が最も高くなったが、「防犯／防災」では「あまり当てはまらない」も同率で最も高くなった。</a:t>
            </a:r>
            <a:endParaRPr kumimoji="1" lang="en-US" altLang="ja-JP" dirty="0"/>
          </a:p>
          <a:p>
            <a:endParaRPr kumimoji="1" lang="en-US" altLang="ja-JP" dirty="0"/>
          </a:p>
        </p:txBody>
      </p:sp>
    </p:spTree>
    <p:extLst>
      <p:ext uri="{BB962C8B-B14F-4D97-AF65-F5344CB8AC3E}">
        <p14:creationId xmlns:p14="http://schemas.microsoft.com/office/powerpoint/2010/main" val="14581578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アジャイルガバナンスへの対応・強化</a:t>
            </a:r>
            <a:r>
              <a:rPr kumimoji="1" lang="en-US" altLang="ja-JP" dirty="0"/>
              <a:t>】</a:t>
            </a:r>
            <a:r>
              <a:rPr kumimoji="1" lang="ja-JP" altLang="en-US" dirty="0"/>
              <a:t>について事業分野別に比較したところ、全体的に</a:t>
            </a:r>
            <a:r>
              <a:rPr kumimoji="1" lang="en-US" altLang="ja-JP" dirty="0"/>
              <a:t>『</a:t>
            </a:r>
            <a:r>
              <a:rPr kumimoji="1" lang="ja-JP" altLang="en-US" dirty="0"/>
              <a:t>当てはまらない</a:t>
            </a:r>
            <a:r>
              <a:rPr kumimoji="1" lang="en-US" altLang="ja-JP" dirty="0"/>
              <a:t>』</a:t>
            </a:r>
            <a:r>
              <a:rPr kumimoji="1" lang="ja-JP" altLang="en-US" dirty="0"/>
              <a:t>（「あまり当てはまらない」</a:t>
            </a:r>
            <a:r>
              <a:rPr kumimoji="1" lang="en-US" altLang="ja-JP" dirty="0"/>
              <a:t>+</a:t>
            </a:r>
            <a:r>
              <a:rPr kumimoji="1" lang="ja-JP" altLang="en-US" dirty="0"/>
              <a:t>「当てはまらない」）の回答が高く、</a:t>
            </a:r>
            <a:r>
              <a:rPr kumimoji="1" lang="en-US" altLang="ja-JP" dirty="0"/>
              <a:t>『</a:t>
            </a:r>
            <a:r>
              <a:rPr kumimoji="1" lang="ja-JP" altLang="en-US" dirty="0"/>
              <a:t>当てはまる</a:t>
            </a:r>
            <a:r>
              <a:rPr kumimoji="1" lang="en-US" altLang="ja-JP" dirty="0"/>
              <a:t>』</a:t>
            </a:r>
            <a:r>
              <a:rPr kumimoji="1" lang="ja-JP" altLang="en-US" dirty="0"/>
              <a:t>（「当てはまる」</a:t>
            </a:r>
            <a:r>
              <a:rPr kumimoji="1" lang="en-US" altLang="ja-JP" dirty="0"/>
              <a:t>+</a:t>
            </a:r>
            <a:r>
              <a:rPr kumimoji="1" lang="ja-JP" altLang="en-US" dirty="0"/>
              <a:t>「やや当てはまる」）の回答を大きく上回った。</a:t>
            </a:r>
            <a:endParaRPr kumimoji="1" lang="en-US" altLang="ja-JP" dirty="0"/>
          </a:p>
          <a:p>
            <a:endParaRPr kumimoji="1" lang="en-US" altLang="ja-JP" dirty="0"/>
          </a:p>
        </p:txBody>
      </p:sp>
    </p:spTree>
    <p:extLst>
      <p:ext uri="{BB962C8B-B14F-4D97-AF65-F5344CB8AC3E}">
        <p14:creationId xmlns:p14="http://schemas.microsoft.com/office/powerpoint/2010/main" val="20667887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について事業分野別に比較したところ、全体的に「どちらともいえない」の回答が最も高くなった。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25929224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システムに関わる要件の変化について提供製品・サービス別に比較したところ、全体的に傾向の差はみられなかった。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1426504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システム要件変化への対応について、「重要と思う」と回答したのは、</a:t>
            </a:r>
            <a:r>
              <a:rPr kumimoji="1" lang="en-US" altLang="ja-JP" dirty="0"/>
              <a:t>I.</a:t>
            </a:r>
            <a:r>
              <a:rPr kumimoji="1" lang="ja-JP" altLang="en-US" dirty="0"/>
              <a:t>技術者の教育・訓練、スキルの向上が</a:t>
            </a:r>
            <a:r>
              <a:rPr kumimoji="1" lang="en-US" altLang="ja-JP" dirty="0"/>
              <a:t>57</a:t>
            </a:r>
            <a:r>
              <a:rPr kumimoji="1" lang="ja-JP" altLang="en-US" dirty="0"/>
              <a:t>％と最も高く、次いで</a:t>
            </a:r>
            <a:r>
              <a:rPr kumimoji="1" lang="en-US" altLang="ja-JP" dirty="0"/>
              <a:t>L.</a:t>
            </a:r>
            <a:r>
              <a:rPr kumimoji="1" lang="ja-JP" altLang="en-US" dirty="0"/>
              <a:t>クラウドサービスの活用が</a:t>
            </a:r>
            <a:r>
              <a:rPr kumimoji="1" lang="en-US" altLang="ja-JP" dirty="0"/>
              <a:t>38</a:t>
            </a:r>
            <a:r>
              <a:rPr kumimoji="1" lang="ja-JP" altLang="en-US" dirty="0"/>
              <a:t>％、</a:t>
            </a:r>
            <a:r>
              <a:rPr kumimoji="1" lang="en-US" altLang="ja-JP" dirty="0"/>
              <a:t>H.</a:t>
            </a:r>
            <a:r>
              <a:rPr kumimoji="1" lang="ja-JP" altLang="en-US" dirty="0"/>
              <a:t>新たな開発技術（</a:t>
            </a:r>
            <a:r>
              <a:rPr kumimoji="1" lang="en-US" altLang="ja-JP" dirty="0"/>
              <a:t>AI</a:t>
            </a:r>
            <a:r>
              <a:rPr kumimoji="1" lang="ja-JP" altLang="en-US" dirty="0"/>
              <a:t>等）の導入が</a:t>
            </a:r>
            <a:r>
              <a:rPr kumimoji="1" lang="en-US" altLang="ja-JP" dirty="0"/>
              <a:t>27</a:t>
            </a:r>
            <a:r>
              <a:rPr kumimoji="1" lang="ja-JP" altLang="en-US" dirty="0"/>
              <a:t>％となっている。			</a:t>
            </a:r>
          </a:p>
          <a:p>
            <a:endParaRPr kumimoji="1" lang="en-US" altLang="ja-JP" dirty="0"/>
          </a:p>
        </p:txBody>
      </p:sp>
    </p:spTree>
    <p:extLst>
      <p:ext uri="{BB962C8B-B14F-4D97-AF65-F5344CB8AC3E}">
        <p14:creationId xmlns:p14="http://schemas.microsoft.com/office/powerpoint/2010/main" val="24881091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要件の変化への対応について産業構造の位置づけ別に比較したところ、全体的にユーザー企業はその他の企業に比べて、</a:t>
            </a:r>
            <a:r>
              <a:rPr kumimoji="1" lang="en-US" altLang="ja-JP" dirty="0"/>
              <a:t>『</a:t>
            </a:r>
            <a:r>
              <a:rPr kumimoji="1" lang="ja-JP" altLang="en-US" dirty="0"/>
              <a:t>重要と思う</a:t>
            </a:r>
            <a:r>
              <a:rPr kumimoji="1" lang="en-US" altLang="ja-JP" dirty="0"/>
              <a:t>』</a:t>
            </a:r>
            <a:r>
              <a:rPr kumimoji="1" lang="ja-JP" altLang="en-US" dirty="0"/>
              <a:t>（「重要と思う」＋「やや重要と思う」）と認識している割合が小さくなっている。</a:t>
            </a:r>
            <a:endParaRPr kumimoji="1" lang="en-US" altLang="ja-JP" dirty="0"/>
          </a:p>
          <a:p>
            <a:r>
              <a:rPr kumimoji="1" lang="ja-JP" altLang="en-US" dirty="0"/>
              <a:t>ただし、「外部の専門企業への委託」では、ユーザー企業よりもサービス提供企業のほうが</a:t>
            </a:r>
            <a:r>
              <a:rPr kumimoji="1" lang="en-US" altLang="ja-JP" dirty="0"/>
              <a:t>『</a:t>
            </a:r>
            <a:r>
              <a:rPr kumimoji="1" lang="ja-JP" altLang="en-US" dirty="0"/>
              <a:t>重要と思う</a:t>
            </a:r>
            <a:r>
              <a:rPr kumimoji="1" lang="en-US" altLang="ja-JP" dirty="0"/>
              <a:t>』</a:t>
            </a:r>
            <a:r>
              <a:rPr kumimoji="1" lang="ja-JP" altLang="en-US" dirty="0"/>
              <a:t>割合が低くなっている。また、「その他」ではユーザー企業よりもメーカー企業、サービス提供企業のほうが</a:t>
            </a:r>
            <a:r>
              <a:rPr kumimoji="1" lang="en-US" altLang="ja-JP" dirty="0"/>
              <a:t>『</a:t>
            </a:r>
            <a:r>
              <a:rPr kumimoji="1" lang="ja-JP" altLang="en-US" dirty="0"/>
              <a:t>重要と思う</a:t>
            </a:r>
            <a:r>
              <a:rPr kumimoji="1" lang="en-US" altLang="ja-JP" dirty="0"/>
              <a:t>』</a:t>
            </a:r>
            <a:r>
              <a:rPr kumimoji="1" lang="ja-JP" altLang="en-US" dirty="0"/>
              <a:t>割合が低い。</a:t>
            </a:r>
            <a:endParaRPr kumimoji="1" lang="en-US" altLang="ja-JP" dirty="0"/>
          </a:p>
        </p:txBody>
      </p:sp>
    </p:spTree>
    <p:extLst>
      <p:ext uri="{BB962C8B-B14F-4D97-AF65-F5344CB8AC3E}">
        <p14:creationId xmlns:p14="http://schemas.microsoft.com/office/powerpoint/2010/main" val="9360073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要件の変化への対応について従業員数別に比較したところ、各対応によって傾向に差がみられた。</a:t>
            </a:r>
            <a:endParaRPr kumimoji="1" lang="en-US" altLang="ja-JP" dirty="0"/>
          </a:p>
          <a:p>
            <a:r>
              <a:rPr kumimoji="1" lang="ja-JP" altLang="en-US" dirty="0"/>
              <a:t>「クラウドサービスの活用」は従業員規模が大きくなるほど「重要と思う」割合が高くなっていく傾向が顕著にみられる。</a:t>
            </a:r>
            <a:endParaRPr kumimoji="1" lang="en-US" altLang="ja-JP" dirty="0"/>
          </a:p>
        </p:txBody>
      </p:sp>
    </p:spTree>
    <p:extLst>
      <p:ext uri="{BB962C8B-B14F-4D97-AF65-F5344CB8AC3E}">
        <p14:creationId xmlns:p14="http://schemas.microsoft.com/office/powerpoint/2010/main" val="8905518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アーキテクチャの見直し</a:t>
            </a:r>
            <a:r>
              <a:rPr kumimoji="1" lang="en-US" altLang="ja-JP" dirty="0"/>
              <a:t>】</a:t>
            </a:r>
            <a:r>
              <a:rPr kumimoji="1" lang="ja-JP" altLang="en-US" dirty="0"/>
              <a:t>について事業分野別に比較したところ、全体的に</a:t>
            </a:r>
            <a:r>
              <a:rPr kumimoji="1" lang="en-US" altLang="ja-JP" dirty="0"/>
              <a:t>『</a:t>
            </a:r>
            <a:r>
              <a:rPr kumimoji="1" lang="ja-JP" altLang="en-US" dirty="0"/>
              <a:t>重要と思う</a:t>
            </a:r>
            <a:r>
              <a:rPr kumimoji="1" lang="en-US" altLang="ja-JP" dirty="0"/>
              <a:t>』</a:t>
            </a:r>
            <a:r>
              <a:rPr kumimoji="1" lang="ja-JP" altLang="en-US" dirty="0"/>
              <a:t>（「重要と思う」</a:t>
            </a:r>
            <a:r>
              <a:rPr kumimoji="1" lang="en-US" altLang="ja-JP" dirty="0"/>
              <a:t>+</a:t>
            </a:r>
            <a:r>
              <a:rPr kumimoji="1" lang="ja-JP" altLang="en-US" dirty="0"/>
              <a:t>「やや重要と思う」）の回答が高くなっており、</a:t>
            </a:r>
            <a:r>
              <a:rPr kumimoji="1" lang="en-US" altLang="ja-JP" dirty="0"/>
              <a:t>『</a:t>
            </a:r>
            <a:r>
              <a:rPr kumimoji="1" lang="ja-JP" altLang="en-US" dirty="0"/>
              <a:t>重要と思わない</a:t>
            </a:r>
            <a:r>
              <a:rPr kumimoji="1" lang="en-US" altLang="ja-JP" dirty="0"/>
              <a:t>』</a:t>
            </a:r>
            <a:r>
              <a:rPr kumimoji="1" lang="ja-JP" altLang="en-US" dirty="0"/>
              <a:t>（「あまり重要と思わない」</a:t>
            </a:r>
            <a:r>
              <a:rPr kumimoji="1" lang="en-US" altLang="ja-JP" dirty="0"/>
              <a:t>+</a:t>
            </a:r>
            <a:r>
              <a:rPr kumimoji="1" lang="ja-JP" altLang="en-US" dirty="0"/>
              <a:t>「重要と思わない」）の回答を大きく上回った。</a:t>
            </a:r>
            <a:endParaRPr kumimoji="1" lang="en-US" altLang="ja-JP" dirty="0"/>
          </a:p>
        </p:txBody>
      </p:sp>
    </p:spTree>
    <p:extLst>
      <p:ext uri="{BB962C8B-B14F-4D97-AF65-F5344CB8AC3E}">
        <p14:creationId xmlns:p14="http://schemas.microsoft.com/office/powerpoint/2010/main" val="142873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回答者の立場が会社全体か事業部門全体かについて、産業構造の位置づけ別に比較したところ、すべての産業構造で「会社全体」が</a:t>
            </a:r>
            <a:r>
              <a:rPr kumimoji="1" lang="en-US" altLang="ja-JP" dirty="0"/>
              <a:t>9</a:t>
            </a:r>
            <a:r>
              <a:rPr kumimoji="1" lang="ja-JP" altLang="en-US" dirty="0"/>
              <a:t>割以上となった。</a:t>
            </a:r>
            <a:endParaRPr kumimoji="1" lang="en-US" altLang="ja-JP" dirty="0"/>
          </a:p>
        </p:txBody>
      </p:sp>
    </p:spTree>
    <p:extLst>
      <p:ext uri="{BB962C8B-B14F-4D97-AF65-F5344CB8AC3E}">
        <p14:creationId xmlns:p14="http://schemas.microsoft.com/office/powerpoint/2010/main" val="25483383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ソフトウェア・プラットフォームの導入</a:t>
            </a:r>
            <a:r>
              <a:rPr kumimoji="1" lang="en-US" altLang="ja-JP" dirty="0"/>
              <a:t>】</a:t>
            </a:r>
            <a:r>
              <a:rPr kumimoji="1" lang="ja-JP" altLang="en-US" dirty="0"/>
              <a:t>について事業分野別に比較したところ、全体的に</a:t>
            </a:r>
            <a:r>
              <a:rPr kumimoji="1" lang="en-US" altLang="ja-JP" dirty="0"/>
              <a:t>『</a:t>
            </a:r>
            <a:r>
              <a:rPr kumimoji="1" lang="ja-JP" altLang="en-US" dirty="0"/>
              <a:t>重要と思う</a:t>
            </a:r>
            <a:r>
              <a:rPr kumimoji="1" lang="en-US" altLang="ja-JP" dirty="0"/>
              <a:t>』</a:t>
            </a:r>
            <a:r>
              <a:rPr kumimoji="1" lang="ja-JP" altLang="en-US" dirty="0"/>
              <a:t>（「重要と思う」</a:t>
            </a:r>
            <a:r>
              <a:rPr kumimoji="1" lang="en-US" altLang="ja-JP" dirty="0"/>
              <a:t>+</a:t>
            </a:r>
            <a:r>
              <a:rPr kumimoji="1" lang="ja-JP" altLang="en-US" dirty="0"/>
              <a:t>「やや重要と思う」）の回答が高くなっており、</a:t>
            </a:r>
            <a:r>
              <a:rPr kumimoji="1" lang="en-US" altLang="ja-JP" dirty="0"/>
              <a:t>『</a:t>
            </a:r>
            <a:r>
              <a:rPr kumimoji="1" lang="ja-JP" altLang="en-US" dirty="0"/>
              <a:t>重要と思わない</a:t>
            </a:r>
            <a:r>
              <a:rPr kumimoji="1" lang="en-US" altLang="ja-JP" dirty="0"/>
              <a:t>』</a:t>
            </a:r>
            <a:r>
              <a:rPr kumimoji="1" lang="ja-JP" altLang="en-US" dirty="0"/>
              <a:t>（「あまり重要と思わない」</a:t>
            </a:r>
            <a:r>
              <a:rPr kumimoji="1" lang="en-US" altLang="ja-JP" dirty="0"/>
              <a:t>+</a:t>
            </a:r>
            <a:r>
              <a:rPr kumimoji="1" lang="ja-JP" altLang="en-US" dirty="0"/>
              <a:t>「重要と思わない」）の回答を大きく上回った。</a:t>
            </a:r>
            <a:endParaRPr kumimoji="1" lang="en-US" altLang="ja-JP" dirty="0"/>
          </a:p>
        </p:txBody>
      </p:sp>
    </p:spTree>
    <p:extLst>
      <p:ext uri="{BB962C8B-B14F-4D97-AF65-F5344CB8AC3E}">
        <p14:creationId xmlns:p14="http://schemas.microsoft.com/office/powerpoint/2010/main" val="17316406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ハードウェアの高機能・高性能化</a:t>
            </a:r>
            <a:r>
              <a:rPr kumimoji="1" lang="en-US" altLang="ja-JP" dirty="0"/>
              <a:t>】</a:t>
            </a:r>
            <a:r>
              <a:rPr kumimoji="1" lang="ja-JP" altLang="en-US" dirty="0"/>
              <a:t>について事業分野別に比較したところ、全体的に</a:t>
            </a:r>
            <a:r>
              <a:rPr kumimoji="1" lang="en-US" altLang="ja-JP" dirty="0"/>
              <a:t>『</a:t>
            </a:r>
            <a:r>
              <a:rPr kumimoji="1" lang="ja-JP" altLang="en-US" dirty="0"/>
              <a:t>重要と思う</a:t>
            </a:r>
            <a:r>
              <a:rPr kumimoji="1" lang="en-US" altLang="ja-JP" dirty="0"/>
              <a:t>』</a:t>
            </a:r>
            <a:r>
              <a:rPr kumimoji="1" lang="ja-JP" altLang="en-US" dirty="0"/>
              <a:t>（「重要と思う」</a:t>
            </a:r>
            <a:r>
              <a:rPr kumimoji="1" lang="en-US" altLang="ja-JP" dirty="0"/>
              <a:t>+</a:t>
            </a:r>
            <a:r>
              <a:rPr kumimoji="1" lang="ja-JP" altLang="en-US" dirty="0"/>
              <a:t>「やや重要と思う」）の回答が高くなっており、</a:t>
            </a:r>
            <a:r>
              <a:rPr kumimoji="1" lang="en-US" altLang="ja-JP" dirty="0"/>
              <a:t>『</a:t>
            </a:r>
            <a:r>
              <a:rPr kumimoji="1" lang="ja-JP" altLang="en-US" dirty="0"/>
              <a:t>重要と思わない</a:t>
            </a:r>
            <a:r>
              <a:rPr kumimoji="1" lang="en-US" altLang="ja-JP" dirty="0"/>
              <a:t>』</a:t>
            </a:r>
            <a:r>
              <a:rPr kumimoji="1" lang="ja-JP" altLang="en-US" dirty="0"/>
              <a:t>（「あまり重要と思わない」</a:t>
            </a:r>
            <a:r>
              <a:rPr kumimoji="1" lang="en-US" altLang="ja-JP" dirty="0"/>
              <a:t>+</a:t>
            </a:r>
            <a:r>
              <a:rPr kumimoji="1" lang="ja-JP" altLang="en-US" dirty="0"/>
              <a:t>「重要と思わない」）の回答を大きく上回った。</a:t>
            </a:r>
            <a:endParaRPr kumimoji="1" lang="en-US" altLang="ja-JP" dirty="0"/>
          </a:p>
        </p:txBody>
      </p:sp>
    </p:spTree>
    <p:extLst>
      <p:ext uri="{BB962C8B-B14F-4D97-AF65-F5344CB8AC3E}">
        <p14:creationId xmlns:p14="http://schemas.microsoft.com/office/powerpoint/2010/main" val="34295339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プロダクトライン設計の導入</a:t>
            </a:r>
            <a:r>
              <a:rPr kumimoji="1" lang="en-US" altLang="ja-JP" dirty="0"/>
              <a:t>】</a:t>
            </a:r>
            <a:r>
              <a:rPr kumimoji="1" lang="ja-JP" altLang="en-US" dirty="0"/>
              <a:t>について事業分野別に比較したところ、全体的に「どちらともいえない」の回答が最も高くなっているが、「農林水産」では「やや重要と思う」の回答が最も高くなった。</a:t>
            </a:r>
            <a:endParaRPr kumimoji="1" lang="en-US" altLang="ja-JP" dirty="0"/>
          </a:p>
        </p:txBody>
      </p:sp>
    </p:spTree>
    <p:extLst>
      <p:ext uri="{BB962C8B-B14F-4D97-AF65-F5344CB8AC3E}">
        <p14:creationId xmlns:p14="http://schemas.microsoft.com/office/powerpoint/2010/main" val="37443596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モデルベース開発の導入</a:t>
            </a:r>
            <a:r>
              <a:rPr kumimoji="1" lang="en-US" altLang="ja-JP" dirty="0"/>
              <a:t>】</a:t>
            </a:r>
            <a:r>
              <a:rPr kumimoji="1" lang="ja-JP" altLang="en-US" dirty="0"/>
              <a:t>について事業分野別に比較したところ、全体的に「どちらともいえない」の回答が最も高くなっているが、「健康／介護／スポーツ」では「やや重要と思う」が、「その他の事業」では「わからない」の回答が最も高くなった。</a:t>
            </a:r>
          </a:p>
        </p:txBody>
      </p:sp>
    </p:spTree>
    <p:extLst>
      <p:ext uri="{BB962C8B-B14F-4D97-AF65-F5344CB8AC3E}">
        <p14:creationId xmlns:p14="http://schemas.microsoft.com/office/powerpoint/2010/main" val="112451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アジャイル開発の採用</a:t>
            </a:r>
            <a:r>
              <a:rPr kumimoji="1" lang="en-US" altLang="ja-JP" dirty="0"/>
              <a:t>】</a:t>
            </a:r>
            <a:r>
              <a:rPr kumimoji="1" lang="ja-JP" altLang="en-US" dirty="0"/>
              <a:t>について事業分野別に比較したところ、「やや重要と思う」が最も高い事業分野と「どちらともいえない」が最も高い事業分野で回答が分かれた。</a:t>
            </a:r>
            <a:endParaRPr kumimoji="1" lang="en-US" altLang="ja-JP" dirty="0"/>
          </a:p>
        </p:txBody>
      </p:sp>
    </p:spTree>
    <p:extLst>
      <p:ext uri="{BB962C8B-B14F-4D97-AF65-F5344CB8AC3E}">
        <p14:creationId xmlns:p14="http://schemas.microsoft.com/office/powerpoint/2010/main" val="12520837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【DevOps</a:t>
            </a:r>
            <a:r>
              <a:rPr kumimoji="1" lang="ja-JP" altLang="en-US" dirty="0"/>
              <a:t>の採用</a:t>
            </a:r>
            <a:r>
              <a:rPr kumimoji="1" lang="en-US" altLang="ja-JP" dirty="0"/>
              <a:t>】</a:t>
            </a:r>
            <a:r>
              <a:rPr kumimoji="1" lang="ja-JP" altLang="en-US" dirty="0"/>
              <a:t>について事業分野別に比較したところ、全体的に「どちらともいえない」の回答が最も高くなっているが、「その他の事業」では「わからない」の回答が最も高くなった。</a:t>
            </a:r>
            <a:endParaRPr kumimoji="1" lang="en-US" altLang="ja-JP" dirty="0"/>
          </a:p>
        </p:txBody>
      </p:sp>
    </p:spTree>
    <p:extLst>
      <p:ext uri="{BB962C8B-B14F-4D97-AF65-F5344CB8AC3E}">
        <p14:creationId xmlns:p14="http://schemas.microsoft.com/office/powerpoint/2010/main" val="32237290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新たな開発技術（</a:t>
            </a:r>
            <a:r>
              <a:rPr kumimoji="1" lang="en-US" altLang="ja-JP" dirty="0"/>
              <a:t>AI</a:t>
            </a:r>
            <a:r>
              <a:rPr kumimoji="1" lang="ja-JP" altLang="en-US" dirty="0"/>
              <a:t>等）の導入</a:t>
            </a:r>
            <a:r>
              <a:rPr kumimoji="1" lang="en-US" altLang="ja-JP" dirty="0"/>
              <a:t>】</a:t>
            </a:r>
            <a:r>
              <a:rPr kumimoji="1" lang="ja-JP" altLang="en-US" dirty="0"/>
              <a:t>について事業分野別に比較したところ、全体的に</a:t>
            </a:r>
            <a:r>
              <a:rPr kumimoji="1" lang="en-US" altLang="ja-JP" dirty="0"/>
              <a:t>『</a:t>
            </a:r>
            <a:r>
              <a:rPr kumimoji="1" lang="ja-JP" altLang="en-US" dirty="0"/>
              <a:t>重要と思う</a:t>
            </a:r>
            <a:r>
              <a:rPr kumimoji="1" lang="en-US" altLang="ja-JP" dirty="0"/>
              <a:t>』</a:t>
            </a:r>
            <a:r>
              <a:rPr kumimoji="1" lang="ja-JP" altLang="en-US" dirty="0"/>
              <a:t>（「重要と思う」</a:t>
            </a:r>
            <a:r>
              <a:rPr kumimoji="1" lang="en-US" altLang="ja-JP" dirty="0"/>
              <a:t>+</a:t>
            </a:r>
            <a:r>
              <a:rPr kumimoji="1" lang="ja-JP" altLang="en-US" dirty="0"/>
              <a:t>「やや重要と思う」）の回答が高くなっており、</a:t>
            </a:r>
            <a:r>
              <a:rPr kumimoji="1" lang="en-US" altLang="ja-JP" dirty="0"/>
              <a:t>『</a:t>
            </a:r>
            <a:r>
              <a:rPr kumimoji="1" lang="ja-JP" altLang="en-US" dirty="0"/>
              <a:t>重要と思わない</a:t>
            </a:r>
            <a:r>
              <a:rPr kumimoji="1" lang="en-US" altLang="ja-JP" dirty="0"/>
              <a:t>』</a:t>
            </a:r>
            <a:r>
              <a:rPr kumimoji="1" lang="ja-JP" altLang="en-US" dirty="0"/>
              <a:t>（「あまり重要と思わない」</a:t>
            </a:r>
            <a:r>
              <a:rPr kumimoji="1" lang="en-US" altLang="ja-JP" dirty="0"/>
              <a:t>+</a:t>
            </a:r>
            <a:r>
              <a:rPr kumimoji="1" lang="ja-JP" altLang="en-US" dirty="0"/>
              <a:t>「重要と思わない」）の回答を大きく上回った。</a:t>
            </a:r>
          </a:p>
        </p:txBody>
      </p:sp>
    </p:spTree>
    <p:extLst>
      <p:ext uri="{BB962C8B-B14F-4D97-AF65-F5344CB8AC3E}">
        <p14:creationId xmlns:p14="http://schemas.microsoft.com/office/powerpoint/2010/main" val="8189064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技術者の教育・訓練、スキルの向上</a:t>
            </a:r>
            <a:r>
              <a:rPr kumimoji="1" lang="en-US" altLang="ja-JP" dirty="0"/>
              <a:t>】</a:t>
            </a:r>
            <a:r>
              <a:rPr kumimoji="1" lang="ja-JP" altLang="en-US" dirty="0"/>
              <a:t>について事業分野別に比較したところ、全体的に「重要と思う」の回答が最も高くなっており、すべての事業分野で半数を超えた。</a:t>
            </a:r>
          </a:p>
        </p:txBody>
      </p:sp>
    </p:spTree>
    <p:extLst>
      <p:ext uri="{BB962C8B-B14F-4D97-AF65-F5344CB8AC3E}">
        <p14:creationId xmlns:p14="http://schemas.microsoft.com/office/powerpoint/2010/main" val="5011217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外部の専門企業への委託</a:t>
            </a:r>
            <a:r>
              <a:rPr kumimoji="1" lang="en-US" altLang="ja-JP" dirty="0"/>
              <a:t>】</a:t>
            </a:r>
            <a:r>
              <a:rPr kumimoji="1" lang="ja-JP" altLang="en-US" dirty="0"/>
              <a:t>について事業分野別に比較したところ、「やや重要と思う」が最も高い事業分野と「どちらともいえない」が最も高い事業分野で回答が分かれた。</a:t>
            </a:r>
            <a:endParaRPr kumimoji="1" lang="en-US" altLang="ja-JP" dirty="0"/>
          </a:p>
        </p:txBody>
      </p:sp>
    </p:spTree>
    <p:extLst>
      <p:ext uri="{BB962C8B-B14F-4D97-AF65-F5344CB8AC3E}">
        <p14:creationId xmlns:p14="http://schemas.microsoft.com/office/powerpoint/2010/main" val="9217587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デジタルツイン・仮想環境の活用</a:t>
            </a:r>
            <a:r>
              <a:rPr kumimoji="1" lang="en-US" altLang="ja-JP" dirty="0"/>
              <a:t>】</a:t>
            </a:r>
            <a:r>
              <a:rPr kumimoji="1" lang="ja-JP" altLang="en-US" dirty="0"/>
              <a:t>について事業分野別に比較したところ、全体的に「どちらともいえない」の回答が最も高い事業分野が多いが、「健康／介護／スポーツ」、「農林水産」、「建築／土木」では「やや重要と思う」の回答が最も高くなった。</a:t>
            </a:r>
            <a:endParaRPr kumimoji="1" lang="en-US" altLang="ja-JP" dirty="0"/>
          </a:p>
        </p:txBody>
      </p:sp>
    </p:spTree>
    <p:extLst>
      <p:ext uri="{BB962C8B-B14F-4D97-AF65-F5344CB8AC3E}">
        <p14:creationId xmlns:p14="http://schemas.microsoft.com/office/powerpoint/2010/main" val="137544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従業員数について、</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1</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5</a:t>
            </a:r>
            <a:r>
              <a:rPr kumimoji="1" lang="ja-JP" altLang="en-US" sz="1275" b="0" i="0" u="none" strike="noStrike" kern="1200" dirty="0">
                <a:solidFill>
                  <a:schemeClr val="tx1"/>
                </a:solidFill>
                <a:effectLst/>
                <a:latin typeface="+mn-lt"/>
                <a:ea typeface="+mn-ea"/>
                <a:cs typeface="+mn-cs"/>
              </a:rPr>
              <a:t>人」が</a:t>
            </a:r>
            <a:r>
              <a:rPr kumimoji="1" lang="en-US" altLang="ja-JP" sz="1275" b="0" i="0" u="none" strike="noStrike" kern="1200" dirty="0">
                <a:solidFill>
                  <a:schemeClr val="tx1"/>
                </a:solidFill>
                <a:effectLst/>
                <a:latin typeface="+mn-lt"/>
                <a:ea typeface="+mn-ea"/>
                <a:cs typeface="+mn-cs"/>
              </a:rPr>
              <a:t>25</a:t>
            </a:r>
            <a:r>
              <a:rPr kumimoji="1" lang="ja-JP" altLang="en-US" sz="1275" b="0" i="0" u="none" strike="noStrike" kern="1200" dirty="0">
                <a:solidFill>
                  <a:schemeClr val="tx1"/>
                </a:solidFill>
                <a:effectLst/>
                <a:latin typeface="+mn-lt"/>
                <a:ea typeface="+mn-ea"/>
                <a:cs typeface="+mn-cs"/>
              </a:rPr>
              <a:t>％と最も高く、次いで「</a:t>
            </a:r>
            <a:r>
              <a:rPr kumimoji="1" lang="en-US" altLang="ja-JP" sz="1275" b="0" i="0" u="none" strike="noStrike" kern="1200" dirty="0">
                <a:solidFill>
                  <a:schemeClr val="tx1"/>
                </a:solidFill>
                <a:effectLst/>
                <a:latin typeface="+mn-lt"/>
                <a:ea typeface="+mn-ea"/>
                <a:cs typeface="+mn-cs"/>
              </a:rPr>
              <a:t>11</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20</a:t>
            </a:r>
            <a:r>
              <a:rPr kumimoji="1" lang="ja-JP" altLang="en-US" sz="1275" b="0" i="0" u="none" strike="noStrike" kern="1200" dirty="0">
                <a:solidFill>
                  <a:schemeClr val="tx1"/>
                </a:solidFill>
                <a:effectLst/>
                <a:latin typeface="+mn-lt"/>
                <a:ea typeface="+mn-ea"/>
                <a:cs typeface="+mn-cs"/>
              </a:rPr>
              <a:t>人」が</a:t>
            </a:r>
            <a:r>
              <a:rPr kumimoji="1" lang="en-US" altLang="ja-JP" sz="1275" b="0" i="0" u="none" strike="noStrike" kern="1200" dirty="0">
                <a:solidFill>
                  <a:schemeClr val="tx1"/>
                </a:solidFill>
                <a:effectLst/>
                <a:latin typeface="+mn-lt"/>
                <a:ea typeface="+mn-ea"/>
                <a:cs typeface="+mn-cs"/>
              </a:rPr>
              <a:t>15</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6</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10</a:t>
            </a:r>
            <a:r>
              <a:rPr kumimoji="1" lang="ja-JP" altLang="en-US" sz="1275" b="0" i="0" u="none" strike="noStrike" kern="1200" dirty="0">
                <a:solidFill>
                  <a:schemeClr val="tx1"/>
                </a:solidFill>
                <a:effectLst/>
                <a:latin typeface="+mn-lt"/>
                <a:ea typeface="+mn-ea"/>
                <a:cs typeface="+mn-cs"/>
              </a:rPr>
              <a:t>人」、「</a:t>
            </a:r>
            <a:r>
              <a:rPr kumimoji="1" lang="en-US" altLang="ja-JP" sz="1275" b="0" i="0" u="none" strike="noStrike" kern="1200" dirty="0">
                <a:solidFill>
                  <a:schemeClr val="tx1"/>
                </a:solidFill>
                <a:effectLst/>
                <a:latin typeface="+mn-lt"/>
                <a:ea typeface="+mn-ea"/>
                <a:cs typeface="+mn-cs"/>
              </a:rPr>
              <a:t>51</a:t>
            </a:r>
            <a:r>
              <a:rPr kumimoji="1" lang="ja-JP" altLang="en-US" sz="1275" b="0" i="0" u="none" strike="noStrike" kern="1200" dirty="0">
                <a:solidFill>
                  <a:schemeClr val="tx1"/>
                </a:solidFill>
                <a:effectLst/>
                <a:latin typeface="+mn-lt"/>
                <a:ea typeface="+mn-ea"/>
                <a:cs typeface="+mn-cs"/>
              </a:rPr>
              <a:t>～</a:t>
            </a:r>
            <a:r>
              <a:rPr kumimoji="1" lang="en-US" altLang="ja-JP" sz="1275" b="0" i="0" u="none" strike="noStrike" kern="1200" dirty="0">
                <a:solidFill>
                  <a:schemeClr val="tx1"/>
                </a:solidFill>
                <a:effectLst/>
                <a:latin typeface="+mn-lt"/>
                <a:ea typeface="+mn-ea"/>
                <a:cs typeface="+mn-cs"/>
              </a:rPr>
              <a:t>100</a:t>
            </a:r>
            <a:r>
              <a:rPr kumimoji="1" lang="ja-JP" altLang="en-US" sz="1275" b="0" i="0" u="none" strike="noStrike" kern="1200" dirty="0">
                <a:solidFill>
                  <a:schemeClr val="tx1"/>
                </a:solidFill>
                <a:effectLst/>
                <a:latin typeface="+mn-lt"/>
                <a:ea typeface="+mn-ea"/>
                <a:cs typeface="+mn-cs"/>
              </a:rPr>
              <a:t>人」が</a:t>
            </a:r>
            <a:r>
              <a:rPr kumimoji="1" lang="en-US" altLang="ja-JP" sz="1275" b="0" i="0" u="none" strike="noStrike" kern="1200" dirty="0">
                <a:solidFill>
                  <a:schemeClr val="tx1"/>
                </a:solidFill>
                <a:effectLst/>
                <a:latin typeface="+mn-lt"/>
                <a:ea typeface="+mn-ea"/>
                <a:cs typeface="+mn-cs"/>
              </a:rPr>
              <a:t>13</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kumimoji="1" lang="en-US" altLang="ja-JP" dirty="0"/>
          </a:p>
        </p:txBody>
      </p:sp>
    </p:spTree>
    <p:extLst>
      <p:ext uri="{BB962C8B-B14F-4D97-AF65-F5344CB8AC3E}">
        <p14:creationId xmlns:p14="http://schemas.microsoft.com/office/powerpoint/2010/main" val="28342543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クラウドサービスの活用</a:t>
            </a:r>
            <a:r>
              <a:rPr kumimoji="1" lang="en-US" altLang="ja-JP" dirty="0"/>
              <a:t>】</a:t>
            </a:r>
            <a:r>
              <a:rPr kumimoji="1" lang="ja-JP" altLang="en-US" dirty="0"/>
              <a:t>について事業分野別に比較したところ、全体的に「重要と思う」の回答が最も高くなった。</a:t>
            </a:r>
            <a:endParaRPr kumimoji="1" lang="en-US" altLang="ja-JP" dirty="0"/>
          </a:p>
        </p:txBody>
      </p:sp>
    </p:spTree>
    <p:extLst>
      <p:ext uri="{BB962C8B-B14F-4D97-AF65-F5344CB8AC3E}">
        <p14:creationId xmlns:p14="http://schemas.microsoft.com/office/powerpoint/2010/main" val="25394417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pPr marL="0" marR="0" lvl="0" indent="0" algn="l" defTabSz="971913"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その他</a:t>
            </a:r>
            <a:r>
              <a:rPr kumimoji="1" lang="en-US" altLang="ja-JP" dirty="0"/>
              <a:t>】</a:t>
            </a:r>
            <a:r>
              <a:rPr kumimoji="1" lang="ja-JP" altLang="en-US" dirty="0"/>
              <a:t>について事業分野別に比較したところ、全体的に「わからない」の回答が最も高くなった。</a:t>
            </a:r>
            <a:endParaRPr kumimoji="1" lang="en-US" altLang="ja-JP" dirty="0"/>
          </a:p>
          <a:p>
            <a:endParaRPr kumimoji="1" lang="en-US" altLang="ja-JP" dirty="0"/>
          </a:p>
        </p:txBody>
      </p:sp>
    </p:spTree>
    <p:extLst>
      <p:ext uri="{BB962C8B-B14F-4D97-AF65-F5344CB8AC3E}">
        <p14:creationId xmlns:p14="http://schemas.microsoft.com/office/powerpoint/2010/main" val="42153947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要件の変化への対応について提供製品・サービス別に比較したところ、全体的に傾向の差はみられなかった。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6567504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sz="1275" b="0" i="0" u="none" strike="noStrike" kern="1200" dirty="0">
                <a:solidFill>
                  <a:schemeClr val="tx1"/>
                </a:solidFill>
                <a:effectLst/>
                <a:latin typeface="+mn-lt"/>
                <a:ea typeface="+mn-ea"/>
                <a:cs typeface="+mn-cs"/>
              </a:rPr>
              <a:t>競争優位性について、</a:t>
            </a:r>
            <a:r>
              <a:rPr kumimoji="1" lang="en-US" altLang="ja-JP" sz="1275" b="0" i="0" u="none" strike="noStrike" kern="1200" dirty="0">
                <a:solidFill>
                  <a:schemeClr val="tx1"/>
                </a:solidFill>
                <a:effectLst/>
                <a:latin typeface="+mn-lt"/>
                <a:ea typeface="+mn-ea"/>
                <a:cs typeface="+mn-cs"/>
              </a:rPr>
              <a:t>D.</a:t>
            </a:r>
            <a:r>
              <a:rPr kumimoji="1" lang="ja-JP" altLang="en-US" sz="1275" b="0" i="0" u="none" strike="noStrike" kern="1200" dirty="0">
                <a:solidFill>
                  <a:schemeClr val="tx1"/>
                </a:solidFill>
                <a:effectLst/>
                <a:latin typeface="+mn-lt"/>
                <a:ea typeface="+mn-ea"/>
                <a:cs typeface="+mn-cs"/>
              </a:rPr>
              <a:t>商品企画力・マーケティング力（</a:t>
            </a:r>
            <a:r>
              <a:rPr kumimoji="1" lang="en-US" altLang="ja-JP" sz="1275" b="0" i="0" u="none" strike="noStrike" kern="1200" dirty="0">
                <a:solidFill>
                  <a:schemeClr val="tx1"/>
                </a:solidFill>
                <a:effectLst/>
                <a:latin typeface="+mn-lt"/>
                <a:ea typeface="+mn-ea"/>
                <a:cs typeface="+mn-cs"/>
              </a:rPr>
              <a:t>49</a:t>
            </a:r>
            <a:r>
              <a:rPr kumimoji="1" lang="ja-JP" altLang="en-US" sz="1275" b="0" i="0" u="none" strike="noStrike" kern="1200" dirty="0">
                <a:solidFill>
                  <a:schemeClr val="tx1"/>
                </a:solidFill>
                <a:effectLst/>
                <a:latin typeface="+mn-lt"/>
                <a:ea typeface="+mn-ea"/>
                <a:cs typeface="+mn-cs"/>
              </a:rPr>
              <a:t>％）および</a:t>
            </a:r>
            <a:r>
              <a:rPr kumimoji="1" lang="en-US" altLang="ja-JP" sz="1275" b="0" i="0" u="none" strike="noStrike" kern="1200" dirty="0">
                <a:solidFill>
                  <a:schemeClr val="tx1"/>
                </a:solidFill>
                <a:effectLst/>
                <a:latin typeface="+mn-lt"/>
                <a:ea typeface="+mn-ea"/>
                <a:cs typeface="+mn-cs"/>
              </a:rPr>
              <a:t>E.</a:t>
            </a:r>
            <a:r>
              <a:rPr kumimoji="1" lang="ja-JP" altLang="en-US" sz="1275" b="0" i="0" u="none" strike="noStrike" kern="1200" dirty="0">
                <a:solidFill>
                  <a:schemeClr val="tx1"/>
                </a:solidFill>
                <a:effectLst/>
                <a:latin typeface="+mn-lt"/>
                <a:ea typeface="+mn-ea"/>
                <a:cs typeface="+mn-cs"/>
              </a:rPr>
              <a:t>生産自動化・省力化（</a:t>
            </a:r>
            <a:r>
              <a:rPr kumimoji="1" lang="en-US" altLang="ja-JP" sz="1275" b="0" i="0" u="none" strike="noStrike" kern="1200" dirty="0">
                <a:solidFill>
                  <a:schemeClr val="tx1"/>
                </a:solidFill>
                <a:effectLst/>
                <a:latin typeface="+mn-lt"/>
                <a:ea typeface="+mn-ea"/>
                <a:cs typeface="+mn-cs"/>
              </a:rPr>
              <a:t>48</a:t>
            </a:r>
            <a:r>
              <a:rPr kumimoji="1" lang="ja-JP" altLang="en-US" sz="1275" b="0" i="0" u="none" strike="noStrike" kern="1200" dirty="0">
                <a:solidFill>
                  <a:schemeClr val="tx1"/>
                </a:solidFill>
                <a:effectLst/>
                <a:latin typeface="+mn-lt"/>
                <a:ea typeface="+mn-ea"/>
                <a:cs typeface="+mn-cs"/>
              </a:rPr>
              <a:t>％）では「劣位（他社と比べて劣っている）」の回答が高くなっており、「同等（他社と同程度）」の回答を上回った。</a:t>
            </a:r>
          </a:p>
        </p:txBody>
      </p:sp>
    </p:spTree>
    <p:extLst>
      <p:ext uri="{BB962C8B-B14F-4D97-AF65-F5344CB8AC3E}">
        <p14:creationId xmlns:p14="http://schemas.microsoft.com/office/powerpoint/2010/main" val="40702160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競争優位性について産業構造の位置づけ別に比較したところ、ユーザー企業はほかの企業に比べて「優位（他社と比べて優れている）」と回答する割合が小さい傾向がみられる。</a:t>
            </a:r>
            <a:endParaRPr kumimoji="1" lang="en-US" altLang="ja-JP" dirty="0"/>
          </a:p>
          <a:p>
            <a:r>
              <a:rPr kumimoji="1" lang="ja-JP" altLang="en-US" dirty="0"/>
              <a:t>ただし、「商品企画力・マーケティング力」、「生産自動化・省力化」では異なる傾向がみられ、メーカー企業がほかの企業に比べて「優位（他社と比べて優れている）」と回答する割合が高く、ほかの企業は同程度で並んでいる。</a:t>
            </a:r>
            <a:endParaRPr kumimoji="1" lang="en-US" altLang="ja-JP" dirty="0"/>
          </a:p>
        </p:txBody>
      </p:sp>
    </p:spTree>
    <p:extLst>
      <p:ext uri="{BB962C8B-B14F-4D97-AF65-F5344CB8AC3E}">
        <p14:creationId xmlns:p14="http://schemas.microsoft.com/office/powerpoint/2010/main" val="38735388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競争優位性について従業員数別に比較したところ、項目によって傾向の差がみられた。</a:t>
            </a:r>
            <a:endParaRPr kumimoji="1" lang="en-US" altLang="ja-JP" dirty="0"/>
          </a:p>
          <a:p>
            <a:r>
              <a:rPr kumimoji="1" lang="en-US" altLang="ja-JP" dirty="0"/>
              <a:t>20</a:t>
            </a:r>
            <a:r>
              <a:rPr kumimoji="1" lang="ja-JP" altLang="en-US" dirty="0"/>
              <a:t>人以下では、「優位（他社と比べて優れている）」と回答した割合が</a:t>
            </a:r>
            <a:r>
              <a:rPr kumimoji="1" lang="en-US" altLang="ja-JP" dirty="0"/>
              <a:t>4</a:t>
            </a:r>
            <a:r>
              <a:rPr kumimoji="1" lang="ja-JP" altLang="en-US" dirty="0"/>
              <a:t>割前後となっている項目が多い。（「商品企画力・マーケティング力」、「生産自動化・省力化」、「その他」以外の</a:t>
            </a:r>
            <a:r>
              <a:rPr kumimoji="1" lang="en-US" altLang="ja-JP" dirty="0"/>
              <a:t>5</a:t>
            </a:r>
            <a:r>
              <a:rPr kumimoji="1" lang="ja-JP" altLang="en-US" dirty="0"/>
              <a:t>項目）</a:t>
            </a:r>
            <a:endParaRPr kumimoji="1" lang="en-US" altLang="ja-JP" dirty="0"/>
          </a:p>
        </p:txBody>
      </p:sp>
    </p:spTree>
    <p:extLst>
      <p:ext uri="{BB962C8B-B14F-4D97-AF65-F5344CB8AC3E}">
        <p14:creationId xmlns:p14="http://schemas.microsoft.com/office/powerpoint/2010/main" val="36614419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競争優位性について事業分野別に比較したところ、全体的に大きな傾向の差はみられなかった。</a:t>
            </a:r>
            <a:endParaRPr kumimoji="1" lang="en-US" altLang="ja-JP" dirty="0"/>
          </a:p>
        </p:txBody>
      </p:sp>
    </p:spTree>
    <p:extLst>
      <p:ext uri="{BB962C8B-B14F-4D97-AF65-F5344CB8AC3E}">
        <p14:creationId xmlns:p14="http://schemas.microsoft.com/office/powerpoint/2010/main" val="1130788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競争優位性について事業分野別に比較したところ、全体的に大きな傾向の差はみられなかった。</a:t>
            </a:r>
            <a:endParaRPr kumimoji="1" lang="en-US" altLang="ja-JP" dirty="0"/>
          </a:p>
        </p:txBody>
      </p:sp>
    </p:spTree>
    <p:extLst>
      <p:ext uri="{BB962C8B-B14F-4D97-AF65-F5344CB8AC3E}">
        <p14:creationId xmlns:p14="http://schemas.microsoft.com/office/powerpoint/2010/main" val="33057364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ja-JP" altLang="en-US" dirty="0"/>
              <a:t>競争優位性について提供製品・サービス別に比較したところ、全体的に傾向の差はみられなかった。</a:t>
            </a:r>
            <a:endParaRPr kumimoji="1" lang="en-US" altLang="ja-JP" dirty="0"/>
          </a:p>
        </p:txBody>
      </p:sp>
    </p:spTree>
    <p:extLst>
      <p:ext uri="{BB962C8B-B14F-4D97-AF65-F5344CB8AC3E}">
        <p14:creationId xmlns:p14="http://schemas.microsoft.com/office/powerpoint/2010/main" val="1257158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2550" y="741363"/>
            <a:ext cx="6570663" cy="3697287"/>
          </a:xfrm>
        </p:spPr>
      </p:sp>
      <p:sp>
        <p:nvSpPr>
          <p:cNvPr id="3" name="ノート プレースホルダー 2"/>
          <p:cNvSpPr>
            <a:spLocks noGrp="1"/>
          </p:cNvSpPr>
          <p:nvPr>
            <p:ph type="body" idx="1"/>
          </p:nvPr>
        </p:nvSpPr>
        <p:spPr/>
        <p:txBody>
          <a:bodyPr/>
          <a:lstStyle/>
          <a:p>
            <a:r>
              <a:rPr kumimoji="1" lang="en-US" altLang="ja-JP" dirty="0"/>
              <a:t>DX</a:t>
            </a:r>
            <a:r>
              <a:rPr kumimoji="1" lang="ja-JP" altLang="en-US" dirty="0"/>
              <a:t>全般の事業への影響について、</a:t>
            </a:r>
            <a:r>
              <a:rPr kumimoji="1" lang="ja-JP" altLang="en-US" sz="1275" b="0" i="0" u="none" strike="noStrike" kern="1200" dirty="0">
                <a:solidFill>
                  <a:schemeClr val="tx1"/>
                </a:solidFill>
                <a:effectLst/>
                <a:latin typeface="+mn-lt"/>
                <a:ea typeface="+mn-ea"/>
                <a:cs typeface="+mn-cs"/>
              </a:rPr>
              <a:t>「大きい」が</a:t>
            </a:r>
            <a:r>
              <a:rPr kumimoji="1" lang="en-US" altLang="ja-JP" sz="1275" b="0" i="0" u="none" strike="noStrike" kern="1200" dirty="0">
                <a:solidFill>
                  <a:schemeClr val="tx1"/>
                </a:solidFill>
                <a:effectLst/>
                <a:latin typeface="+mn-lt"/>
                <a:ea typeface="+mn-ea"/>
                <a:cs typeface="+mn-cs"/>
              </a:rPr>
              <a:t>36</a:t>
            </a:r>
            <a:r>
              <a:rPr kumimoji="1" lang="ja-JP" altLang="en-US" sz="1275" b="0" i="0" u="none" strike="noStrike" kern="1200" dirty="0">
                <a:solidFill>
                  <a:schemeClr val="tx1"/>
                </a:solidFill>
                <a:effectLst/>
                <a:latin typeface="+mn-lt"/>
                <a:ea typeface="+mn-ea"/>
                <a:cs typeface="+mn-cs"/>
              </a:rPr>
              <a:t>％と最も高く、次いで「小さい」が</a:t>
            </a:r>
            <a:r>
              <a:rPr kumimoji="1" lang="en-US" altLang="ja-JP" sz="1275" b="0" i="0" u="none" strike="noStrike" kern="1200" dirty="0">
                <a:solidFill>
                  <a:schemeClr val="tx1"/>
                </a:solidFill>
                <a:effectLst/>
                <a:latin typeface="+mn-lt"/>
                <a:ea typeface="+mn-ea"/>
                <a:cs typeface="+mn-cs"/>
              </a:rPr>
              <a:t>25</a:t>
            </a:r>
            <a:r>
              <a:rPr kumimoji="1" lang="ja-JP" altLang="en-US" sz="1275" b="0" i="0" u="none" strike="noStrike" kern="1200" dirty="0">
                <a:solidFill>
                  <a:schemeClr val="tx1"/>
                </a:solidFill>
                <a:effectLst/>
                <a:latin typeface="+mn-lt"/>
                <a:ea typeface="+mn-ea"/>
                <a:cs typeface="+mn-cs"/>
              </a:rPr>
              <a:t>％、「わからない」が</a:t>
            </a:r>
            <a:r>
              <a:rPr kumimoji="1" lang="en-US" altLang="ja-JP" sz="1275" b="0" i="0" u="none" strike="noStrike" kern="1200" dirty="0">
                <a:solidFill>
                  <a:schemeClr val="tx1"/>
                </a:solidFill>
                <a:effectLst/>
                <a:latin typeface="+mn-lt"/>
                <a:ea typeface="+mn-ea"/>
                <a:cs typeface="+mn-cs"/>
              </a:rPr>
              <a:t>19</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lang="en-US" altLang="ja-JP" dirty="0"/>
          </a:p>
          <a:p>
            <a:r>
              <a:rPr kumimoji="1" lang="ja-JP" altLang="en-US" dirty="0"/>
              <a:t>取り組みについて、</a:t>
            </a:r>
            <a:r>
              <a:rPr kumimoji="1" lang="ja-JP" altLang="en-US" sz="1275" b="0" i="0" u="none" strike="noStrike" kern="1200" dirty="0">
                <a:solidFill>
                  <a:schemeClr val="tx1"/>
                </a:solidFill>
                <a:effectLst/>
                <a:latin typeface="+mn-lt"/>
                <a:ea typeface="+mn-ea"/>
                <a:cs typeface="+mn-cs"/>
              </a:rPr>
              <a:t>「あまり活発ではない」が</a:t>
            </a:r>
            <a:r>
              <a:rPr kumimoji="1" lang="en-US" altLang="ja-JP" sz="1275" b="0" i="0" u="none" strike="noStrike" kern="1200" dirty="0">
                <a:solidFill>
                  <a:schemeClr val="tx1"/>
                </a:solidFill>
                <a:effectLst/>
                <a:latin typeface="+mn-lt"/>
                <a:ea typeface="+mn-ea"/>
                <a:cs typeface="+mn-cs"/>
              </a:rPr>
              <a:t>39</a:t>
            </a:r>
            <a:r>
              <a:rPr kumimoji="1" lang="ja-JP" altLang="en-US" sz="1275" b="0" i="0" u="none" strike="noStrike" kern="1200" dirty="0">
                <a:solidFill>
                  <a:schemeClr val="tx1"/>
                </a:solidFill>
                <a:effectLst/>
                <a:latin typeface="+mn-lt"/>
                <a:ea typeface="+mn-ea"/>
                <a:cs typeface="+mn-cs"/>
              </a:rPr>
              <a:t>％と最も高く、次いで「活発」が</a:t>
            </a:r>
            <a:r>
              <a:rPr kumimoji="1" lang="en-US" altLang="ja-JP" sz="1275" b="0" i="0" u="none" strike="noStrike" kern="1200" dirty="0">
                <a:solidFill>
                  <a:schemeClr val="tx1"/>
                </a:solidFill>
                <a:effectLst/>
                <a:latin typeface="+mn-lt"/>
                <a:ea typeface="+mn-ea"/>
                <a:cs typeface="+mn-cs"/>
              </a:rPr>
              <a:t>29</a:t>
            </a:r>
            <a:r>
              <a:rPr kumimoji="1" lang="ja-JP" altLang="en-US" sz="1275" b="0" i="0" u="none" strike="noStrike" kern="1200" dirty="0">
                <a:solidFill>
                  <a:schemeClr val="tx1"/>
                </a:solidFill>
                <a:effectLst/>
                <a:latin typeface="+mn-lt"/>
                <a:ea typeface="+mn-ea"/>
                <a:cs typeface="+mn-cs"/>
              </a:rPr>
              <a:t>％、「あまり活発ではない」、「取り組んでいない」が同率で</a:t>
            </a:r>
            <a:r>
              <a:rPr kumimoji="1" lang="en-US" altLang="ja-JP" sz="1275" b="0" i="0" u="none" strike="noStrike" kern="1200" dirty="0">
                <a:solidFill>
                  <a:schemeClr val="tx1"/>
                </a:solidFill>
                <a:effectLst/>
                <a:latin typeface="+mn-lt"/>
                <a:ea typeface="+mn-ea"/>
                <a:cs typeface="+mn-cs"/>
              </a:rPr>
              <a:t>13</a:t>
            </a:r>
            <a:r>
              <a:rPr kumimoji="1" lang="ja-JP" altLang="en-US" sz="1275" b="0" i="0" u="none" strike="noStrike" kern="1200" dirty="0">
                <a:solidFill>
                  <a:schemeClr val="tx1"/>
                </a:solidFill>
                <a:effectLst/>
                <a:latin typeface="+mn-lt"/>
                <a:ea typeface="+mn-ea"/>
                <a:cs typeface="+mn-cs"/>
              </a:rPr>
              <a:t>％となっている。</a:t>
            </a:r>
            <a:r>
              <a:rPr lang="ja-JP" altLang="en-US" dirty="0"/>
              <a:t> </a:t>
            </a:r>
            <a:endParaRPr lang="en-US" altLang="ja-JP" dirty="0"/>
          </a:p>
          <a:p>
            <a:endParaRPr kumimoji="1" lang="en-US" altLang="ja-JP" dirty="0"/>
          </a:p>
        </p:txBody>
      </p:sp>
    </p:spTree>
    <p:extLst>
      <p:ext uri="{BB962C8B-B14F-4D97-AF65-F5344CB8AC3E}">
        <p14:creationId xmlns:p14="http://schemas.microsoft.com/office/powerpoint/2010/main" val="1015401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bg>
      <p:bgRef idx="1001">
        <a:schemeClr val="bg1"/>
      </p:bgRef>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6560344" y="280179"/>
            <a:ext cx="5888365" cy="38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defRPr/>
            </a:pPr>
            <a:endParaRPr lang="ja-JP" altLang="ja-JP" sz="1897"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0CD565B-20D2-4352-8DDC-394DF2AFE5C0}"/>
              </a:ext>
            </a:extLst>
          </p:cNvPr>
          <p:cNvSpPr/>
          <p:nvPr userDrawn="1"/>
        </p:nvSpPr>
        <p:spPr>
          <a:xfrm>
            <a:off x="1673195" y="6930832"/>
            <a:ext cx="10429890" cy="338554"/>
          </a:xfrm>
          <a:prstGeom prst="rect">
            <a:avLst/>
          </a:prstGeom>
        </p:spPr>
        <p:txBody>
          <a:bodyPr wrap="square">
            <a:spAutoFit/>
          </a:bodyPr>
          <a:lstStyle/>
          <a:p>
            <a:r>
              <a:rPr lang="en-US" altLang="ja-JP" sz="1600" dirty="0"/>
              <a:t>Copyright © 2022 Information-technology Promotion Agency, Japan</a:t>
            </a:r>
            <a:r>
              <a:rPr lang="ja-JP" altLang="en-US" sz="1600" dirty="0"/>
              <a:t>（</a:t>
            </a:r>
            <a:r>
              <a:rPr lang="en-US" altLang="ja-JP" sz="1600" dirty="0"/>
              <a:t>IPA</a:t>
            </a:r>
            <a:r>
              <a:rPr lang="ja-JP" altLang="en-US" sz="1600" dirty="0"/>
              <a:t>）</a:t>
            </a:r>
          </a:p>
        </p:txBody>
      </p:sp>
    </p:spTree>
    <p:extLst>
      <p:ext uri="{BB962C8B-B14F-4D97-AF65-F5344CB8AC3E}">
        <p14:creationId xmlns:p14="http://schemas.microsoft.com/office/powerpoint/2010/main" val="32912713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4.技術の高度化に関する取り組み">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E938B-4068-47FD-A91A-2D8EF137991D}"/>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DCE0D316-A7AB-4F57-BB66-E3530E93DA70}"/>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Tree>
    <p:extLst>
      <p:ext uri="{BB962C8B-B14F-4D97-AF65-F5344CB8AC3E}">
        <p14:creationId xmlns:p14="http://schemas.microsoft.com/office/powerpoint/2010/main" val="1311485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322BB41-4C7D-4439-80E5-FBC47EEF3FC0}"/>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115F7466-CED8-49A0-9713-0AFDDC558A01}"/>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Tree>
    <p:extLst>
      <p:ext uri="{BB962C8B-B14F-4D97-AF65-F5344CB8AC3E}">
        <p14:creationId xmlns:p14="http://schemas.microsoft.com/office/powerpoint/2010/main" val="10078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章タイトル等">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A74DF07-8AA9-4EE2-A04C-B93AA4E35EED}"/>
              </a:ext>
            </a:extLst>
          </p:cNvPr>
          <p:cNvSpPr txBox="1"/>
          <p:nvPr userDrawn="1"/>
        </p:nvSpPr>
        <p:spPr>
          <a:xfrm>
            <a:off x="0" y="7074520"/>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5" name="テキスト ボックス 4">
            <a:extLst>
              <a:ext uri="{FF2B5EF4-FFF2-40B4-BE49-F238E27FC236}">
                <a16:creationId xmlns:a16="http://schemas.microsoft.com/office/drawing/2014/main" id="{E0907E48-31AF-4E81-BEEC-50C76965C2B3}"/>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
        <p:nvSpPr>
          <p:cNvPr id="2" name="タイトル 1">
            <a:extLst>
              <a:ext uri="{FF2B5EF4-FFF2-40B4-BE49-F238E27FC236}">
                <a16:creationId xmlns:a16="http://schemas.microsoft.com/office/drawing/2014/main" id="{75E4C3B0-04C6-42F2-BDE5-577072C0F7DC}"/>
              </a:ext>
            </a:extLst>
          </p:cNvPr>
          <p:cNvSpPr>
            <a:spLocks noGrp="1"/>
          </p:cNvSpPr>
          <p:nvPr>
            <p:ph type="title"/>
          </p:nvPr>
        </p:nvSpPr>
        <p:spPr>
          <a:xfrm>
            <a:off x="2023840" y="3366108"/>
            <a:ext cx="11317288" cy="648072"/>
          </a:xfrm>
          <a:prstGeom prst="rect">
            <a:avLst/>
          </a:prstGeom>
        </p:spPr>
        <p:txBody>
          <a:bodyPr/>
          <a:lstStyle>
            <a:lvl1pPr>
              <a:defRPr sz="4000">
                <a:solidFill>
                  <a:schemeClr val="tx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422617735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調査の概要">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5A29DBF-0719-424D-9E2F-516542CB6B33}"/>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10C013AE-1F68-4446-8373-F461FF2562FF}"/>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Tree>
    <p:extLst>
      <p:ext uri="{BB962C8B-B14F-4D97-AF65-F5344CB8AC3E}">
        <p14:creationId xmlns:p14="http://schemas.microsoft.com/office/powerpoint/2010/main" val="117091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企業活動の状況">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B888EE-9ED8-44A7-8A61-AC9AE82AE66F}"/>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28C27ECC-459C-4CC8-AD34-2A0B56DBBA1D}"/>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
        <p:nvSpPr>
          <p:cNvPr id="4" name="タイトル 6">
            <a:extLst>
              <a:ext uri="{FF2B5EF4-FFF2-40B4-BE49-F238E27FC236}">
                <a16:creationId xmlns:a16="http://schemas.microsoft.com/office/drawing/2014/main" id="{EFB0BF51-CA0E-4B91-B409-A2EBE60AE26E}"/>
              </a:ext>
            </a:extLst>
          </p:cNvPr>
          <p:cNvSpPr>
            <a:spLocks noGrp="1"/>
          </p:cNvSpPr>
          <p:nvPr>
            <p:ph type="title"/>
          </p:nvPr>
        </p:nvSpPr>
        <p:spPr>
          <a:xfrm>
            <a:off x="151632" y="161752"/>
            <a:ext cx="7848872" cy="720080"/>
          </a:xfrm>
          <a:prstGeom prst="rect">
            <a:avLst/>
          </a:prstGeom>
        </p:spPr>
        <p:txBody>
          <a:bodyPr/>
          <a:lstStyle>
            <a:lvl1pPr>
              <a:defRPr sz="2000">
                <a:solidFill>
                  <a:schemeClr val="tx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604744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事業環境変化">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929122A-552E-4AE6-808A-684A7FB733CA}"/>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085DDC8A-60E1-402C-9A09-182A645FFC96}"/>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
        <p:nvSpPr>
          <p:cNvPr id="4" name="タイトル 6">
            <a:extLst>
              <a:ext uri="{FF2B5EF4-FFF2-40B4-BE49-F238E27FC236}">
                <a16:creationId xmlns:a16="http://schemas.microsoft.com/office/drawing/2014/main" id="{E7DDFEC3-A437-414E-9BE0-4F7E43987D02}"/>
              </a:ext>
            </a:extLst>
          </p:cNvPr>
          <p:cNvSpPr>
            <a:spLocks noGrp="1"/>
          </p:cNvSpPr>
          <p:nvPr>
            <p:ph type="title"/>
          </p:nvPr>
        </p:nvSpPr>
        <p:spPr>
          <a:xfrm>
            <a:off x="151632" y="161752"/>
            <a:ext cx="7848872" cy="720080"/>
          </a:xfrm>
          <a:prstGeom prst="rect">
            <a:avLst/>
          </a:prstGeom>
        </p:spPr>
        <p:txBody>
          <a:bodyPr/>
          <a:lstStyle>
            <a:lvl1pPr>
              <a:defRPr sz="2000">
                <a:solidFill>
                  <a:schemeClr val="tx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089106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新技術へ向けた変革">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9FFA8FD-F67B-4011-9045-3AE45C30A35C}"/>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65EF9A26-12CA-42BD-8A07-3FB2437BE0EF}"/>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
        <p:nvSpPr>
          <p:cNvPr id="4" name="タイトル 6">
            <a:extLst>
              <a:ext uri="{FF2B5EF4-FFF2-40B4-BE49-F238E27FC236}">
                <a16:creationId xmlns:a16="http://schemas.microsoft.com/office/drawing/2014/main" id="{2D50E717-F217-4413-9888-4DBC1E8C6137}"/>
              </a:ext>
            </a:extLst>
          </p:cNvPr>
          <p:cNvSpPr>
            <a:spLocks noGrp="1"/>
          </p:cNvSpPr>
          <p:nvPr>
            <p:ph type="title"/>
          </p:nvPr>
        </p:nvSpPr>
        <p:spPr>
          <a:xfrm>
            <a:off x="151632" y="161752"/>
            <a:ext cx="7848872" cy="720080"/>
          </a:xfrm>
          <a:prstGeom prst="rect">
            <a:avLst/>
          </a:prstGeom>
        </p:spPr>
        <p:txBody>
          <a:bodyPr/>
          <a:lstStyle>
            <a:lvl1pPr>
              <a:defRPr sz="2000">
                <a:solidFill>
                  <a:schemeClr val="tx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081689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技術の高度化に関する取り組み">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E938B-4068-47FD-A91A-2D8EF137991D}"/>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DCE0D316-A7AB-4F57-BB66-E3530E93DA70}"/>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
        <p:nvSpPr>
          <p:cNvPr id="4" name="タイトル 6">
            <a:extLst>
              <a:ext uri="{FF2B5EF4-FFF2-40B4-BE49-F238E27FC236}">
                <a16:creationId xmlns:a16="http://schemas.microsoft.com/office/drawing/2014/main" id="{EE79B8A9-7FF5-4A3C-8921-917584501554}"/>
              </a:ext>
            </a:extLst>
          </p:cNvPr>
          <p:cNvSpPr>
            <a:spLocks noGrp="1"/>
          </p:cNvSpPr>
          <p:nvPr>
            <p:ph type="title"/>
          </p:nvPr>
        </p:nvSpPr>
        <p:spPr>
          <a:xfrm>
            <a:off x="151632" y="161752"/>
            <a:ext cx="7848872" cy="720080"/>
          </a:xfrm>
          <a:prstGeom prst="rect">
            <a:avLst/>
          </a:prstGeom>
        </p:spPr>
        <p:txBody>
          <a:bodyPr/>
          <a:lstStyle>
            <a:lvl1pPr>
              <a:defRPr sz="2000">
                <a:solidFill>
                  <a:schemeClr val="tx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47723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組込み/IoTシステムに係る「人材」育成に関する取り組み">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2BF9542-57B9-4568-A9BD-8C03BF48BB04}"/>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02FF14CA-2A13-41AF-9293-9F6452F12718}"/>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
        <p:nvSpPr>
          <p:cNvPr id="4" name="タイトル 6">
            <a:extLst>
              <a:ext uri="{FF2B5EF4-FFF2-40B4-BE49-F238E27FC236}">
                <a16:creationId xmlns:a16="http://schemas.microsoft.com/office/drawing/2014/main" id="{89D41A26-724E-4A4D-8912-9FDFC9562FFF}"/>
              </a:ext>
            </a:extLst>
          </p:cNvPr>
          <p:cNvSpPr>
            <a:spLocks noGrp="1"/>
          </p:cNvSpPr>
          <p:nvPr>
            <p:ph type="title"/>
          </p:nvPr>
        </p:nvSpPr>
        <p:spPr>
          <a:xfrm>
            <a:off x="151632" y="161752"/>
            <a:ext cx="7848872" cy="720080"/>
          </a:xfrm>
          <a:prstGeom prst="rect">
            <a:avLst/>
          </a:prstGeom>
        </p:spPr>
        <p:txBody>
          <a:bodyPr/>
          <a:lstStyle>
            <a:lvl1pPr>
              <a:defRPr sz="2000">
                <a:solidFill>
                  <a:schemeClr val="tx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67310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その他">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E938B-4068-47FD-A91A-2D8EF137991D}"/>
              </a:ext>
            </a:extLst>
          </p:cNvPr>
          <p:cNvSpPr txBox="1"/>
          <p:nvPr userDrawn="1"/>
        </p:nvSpPr>
        <p:spPr>
          <a:xfrm>
            <a:off x="0" y="7149457"/>
            <a:ext cx="1086033" cy="230832"/>
          </a:xfrm>
          <a:prstGeom prst="rect">
            <a:avLst/>
          </a:prstGeom>
          <a:noFill/>
        </p:spPr>
        <p:txBody>
          <a:bodyPr wrap="square" rtlCol="0">
            <a:spAutoFit/>
          </a:bodyPr>
          <a:lstStyle/>
          <a:p>
            <a:pPr marL="0" marR="0" indent="0" algn="l" defTabSz="914336" rtl="0" eaLnBrk="1" fontAlgn="base" latinLnBrk="0" hangingPunct="1">
              <a:lnSpc>
                <a:spcPct val="100000"/>
              </a:lnSpc>
              <a:spcBef>
                <a:spcPct val="0"/>
              </a:spcBef>
              <a:spcAft>
                <a:spcPct val="0"/>
              </a:spcAft>
              <a:buClrTx/>
              <a:buSzTx/>
              <a:buFontTx/>
              <a:buNone/>
              <a:tabLst/>
              <a:defRPr/>
            </a:pPr>
            <a:r>
              <a:rPr lang="en-US" altLang="ja-JP" sz="900" dirty="0"/>
              <a:t>Ⓒ2022 IPA</a:t>
            </a:r>
            <a:endParaRPr kumimoji="1" lang="ja-JP" altLang="en-US" sz="900" dirty="0"/>
          </a:p>
        </p:txBody>
      </p:sp>
      <p:sp>
        <p:nvSpPr>
          <p:cNvPr id="3" name="テキスト ボックス 2">
            <a:extLst>
              <a:ext uri="{FF2B5EF4-FFF2-40B4-BE49-F238E27FC236}">
                <a16:creationId xmlns:a16="http://schemas.microsoft.com/office/drawing/2014/main" id="{DCE0D316-A7AB-4F57-BB66-E3530E93DA70}"/>
              </a:ext>
            </a:extLst>
          </p:cNvPr>
          <p:cNvSpPr txBox="1"/>
          <p:nvPr userDrawn="1"/>
        </p:nvSpPr>
        <p:spPr>
          <a:xfrm>
            <a:off x="12171515" y="7041735"/>
            <a:ext cx="934541" cy="338554"/>
          </a:xfrm>
          <a:prstGeom prst="rect">
            <a:avLst/>
          </a:prstGeom>
          <a:noFill/>
        </p:spPr>
        <p:txBody>
          <a:bodyPr wrap="square" rtlCol="0">
            <a:spAutoFit/>
          </a:bodyPr>
          <a:lstStyle/>
          <a:p>
            <a:pPr marL="0" marR="0" indent="0" algn="ctr" defTabSz="914336" rtl="0" eaLnBrk="1" fontAlgn="base" latinLnBrk="0" hangingPunct="1">
              <a:lnSpc>
                <a:spcPct val="100000"/>
              </a:lnSpc>
              <a:spcBef>
                <a:spcPct val="0"/>
              </a:spcBef>
              <a:spcAft>
                <a:spcPct val="0"/>
              </a:spcAft>
              <a:buClrTx/>
              <a:buSzTx/>
              <a:buFontTx/>
              <a:buNone/>
              <a:tabLst/>
              <a:defRPr/>
            </a:pPr>
            <a:fld id="{50074D08-A32D-4B52-AFC7-1EE5C3CAF417}" type="slidenum">
              <a:rPr lang="en-US" altLang="ja-JP" sz="1600" smtClean="0"/>
              <a:pPr marL="0" marR="0" indent="0" algn="ctr" defTabSz="914336" rtl="0" eaLnBrk="1" fontAlgn="base" latinLnBrk="0" hangingPunct="1">
                <a:lnSpc>
                  <a:spcPct val="100000"/>
                </a:lnSpc>
                <a:spcBef>
                  <a:spcPct val="0"/>
                </a:spcBef>
                <a:spcAft>
                  <a:spcPct val="0"/>
                </a:spcAft>
                <a:buClrTx/>
                <a:buSzTx/>
                <a:buFontTx/>
                <a:buNone/>
                <a:tabLst/>
                <a:defRPr/>
              </a:pPr>
              <a:t>‹#›</a:t>
            </a:fld>
            <a:endParaRPr kumimoji="1" lang="ja-JP" altLang="en-US" sz="1600" dirty="0"/>
          </a:p>
        </p:txBody>
      </p:sp>
    </p:spTree>
    <p:extLst>
      <p:ext uri="{BB962C8B-B14F-4D97-AF65-F5344CB8AC3E}">
        <p14:creationId xmlns:p14="http://schemas.microsoft.com/office/powerpoint/2010/main" val="334359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4" r:id="rId4"/>
    <p:sldLayoutId id="2147483664" r:id="rId5"/>
    <p:sldLayoutId id="2147483665" r:id="rId6"/>
    <p:sldLayoutId id="2147483672" r:id="rId7"/>
    <p:sldLayoutId id="2147483670" r:id="rId8"/>
    <p:sldLayoutId id="2147483682" r:id="rId9"/>
    <p:sldLayoutId id="2147483683" r:id="rId10"/>
    <p:sldLayoutId id="2147483684" r:id="rId11"/>
  </p:sldLayoutIdLst>
  <p:hf hdr="0" ftr="0" dt="0"/>
  <p:txStyles>
    <p:titleStyle>
      <a:lvl1pPr algn="l" rtl="0" eaLnBrk="1" fontAlgn="base" hangingPunct="1">
        <a:spcBef>
          <a:spcPct val="0"/>
        </a:spcBef>
        <a:spcAft>
          <a:spcPct val="0"/>
        </a:spcAft>
        <a:defRPr kumimoji="1" sz="3793">
          <a:solidFill>
            <a:srgbClr val="000066"/>
          </a:solidFill>
          <a:latin typeface="IPA Pゴシック" panose="020B0500000000000000" pitchFamily="50" charset="-128"/>
          <a:ea typeface="IPA Pゴシック" panose="020B0500000000000000" pitchFamily="50" charset="-128"/>
          <a:cs typeface="+mj-cs"/>
        </a:defRPr>
      </a:lvl1pPr>
      <a:lvl2pPr algn="l" rtl="0" eaLnBrk="1" fontAlgn="base" hangingPunct="1">
        <a:spcBef>
          <a:spcPct val="0"/>
        </a:spcBef>
        <a:spcAft>
          <a:spcPct val="0"/>
        </a:spcAft>
        <a:defRPr kumimoji="1" sz="3793">
          <a:solidFill>
            <a:srgbClr val="000066"/>
          </a:solidFill>
          <a:latin typeface="Arial" charset="0"/>
          <a:ea typeface="ＭＳ Ｐゴシック" charset="-128"/>
        </a:defRPr>
      </a:lvl2pPr>
      <a:lvl3pPr algn="l" rtl="0" eaLnBrk="1" fontAlgn="base" hangingPunct="1">
        <a:spcBef>
          <a:spcPct val="0"/>
        </a:spcBef>
        <a:spcAft>
          <a:spcPct val="0"/>
        </a:spcAft>
        <a:defRPr kumimoji="1" sz="3793">
          <a:solidFill>
            <a:srgbClr val="000066"/>
          </a:solidFill>
          <a:latin typeface="Arial" charset="0"/>
          <a:ea typeface="ＭＳ Ｐゴシック" charset="-128"/>
        </a:defRPr>
      </a:lvl3pPr>
      <a:lvl4pPr algn="l" rtl="0" eaLnBrk="1" fontAlgn="base" hangingPunct="1">
        <a:spcBef>
          <a:spcPct val="0"/>
        </a:spcBef>
        <a:spcAft>
          <a:spcPct val="0"/>
        </a:spcAft>
        <a:defRPr kumimoji="1" sz="3793">
          <a:solidFill>
            <a:srgbClr val="000066"/>
          </a:solidFill>
          <a:latin typeface="Arial" charset="0"/>
          <a:ea typeface="ＭＳ Ｐゴシック" charset="-128"/>
        </a:defRPr>
      </a:lvl4pPr>
      <a:lvl5pPr algn="l" rtl="0" eaLnBrk="1" fontAlgn="base" hangingPunct="1">
        <a:spcBef>
          <a:spcPct val="0"/>
        </a:spcBef>
        <a:spcAft>
          <a:spcPct val="0"/>
        </a:spcAft>
        <a:defRPr kumimoji="1" sz="3793">
          <a:solidFill>
            <a:srgbClr val="000066"/>
          </a:solidFill>
          <a:latin typeface="Arial" charset="0"/>
          <a:ea typeface="ＭＳ Ｐゴシック" charset="-128"/>
        </a:defRPr>
      </a:lvl5pPr>
      <a:lvl6pPr marL="481716" algn="l" rtl="0" eaLnBrk="1" fontAlgn="base" hangingPunct="1">
        <a:spcBef>
          <a:spcPct val="0"/>
        </a:spcBef>
        <a:spcAft>
          <a:spcPct val="0"/>
        </a:spcAft>
        <a:defRPr kumimoji="1" sz="3793">
          <a:solidFill>
            <a:srgbClr val="003399"/>
          </a:solidFill>
          <a:latin typeface="Arial" charset="0"/>
          <a:ea typeface="ＭＳ Ｐゴシック" charset="-128"/>
        </a:defRPr>
      </a:lvl6pPr>
      <a:lvl7pPr marL="963430" algn="l" rtl="0" eaLnBrk="1" fontAlgn="base" hangingPunct="1">
        <a:spcBef>
          <a:spcPct val="0"/>
        </a:spcBef>
        <a:spcAft>
          <a:spcPct val="0"/>
        </a:spcAft>
        <a:defRPr kumimoji="1" sz="3793">
          <a:solidFill>
            <a:srgbClr val="003399"/>
          </a:solidFill>
          <a:latin typeface="Arial" charset="0"/>
          <a:ea typeface="ＭＳ Ｐゴシック" charset="-128"/>
        </a:defRPr>
      </a:lvl7pPr>
      <a:lvl8pPr marL="1445144" algn="l" rtl="0" eaLnBrk="1" fontAlgn="base" hangingPunct="1">
        <a:spcBef>
          <a:spcPct val="0"/>
        </a:spcBef>
        <a:spcAft>
          <a:spcPct val="0"/>
        </a:spcAft>
        <a:defRPr kumimoji="1" sz="3793">
          <a:solidFill>
            <a:srgbClr val="003399"/>
          </a:solidFill>
          <a:latin typeface="Arial" charset="0"/>
          <a:ea typeface="ＭＳ Ｐゴシック" charset="-128"/>
        </a:defRPr>
      </a:lvl8pPr>
      <a:lvl9pPr marL="1926860" algn="l" rtl="0" eaLnBrk="1" fontAlgn="base" hangingPunct="1">
        <a:spcBef>
          <a:spcPct val="0"/>
        </a:spcBef>
        <a:spcAft>
          <a:spcPct val="0"/>
        </a:spcAft>
        <a:defRPr kumimoji="1" sz="3793">
          <a:solidFill>
            <a:srgbClr val="003399"/>
          </a:solidFill>
          <a:latin typeface="Arial" charset="0"/>
          <a:ea typeface="ＭＳ Ｐゴシック" charset="-128"/>
        </a:defRPr>
      </a:lvl9pPr>
    </p:titleStyle>
    <p:bodyStyle>
      <a:lvl1pPr marL="361287" indent="-361287" algn="l" rtl="0" eaLnBrk="1" fontAlgn="base" hangingPunct="1">
        <a:spcBef>
          <a:spcPct val="20000"/>
        </a:spcBef>
        <a:spcAft>
          <a:spcPct val="0"/>
        </a:spcAft>
        <a:buClr>
          <a:srgbClr val="000066"/>
        </a:buClr>
        <a:buFont typeface="Wingdings" pitchFamily="2" charset="2"/>
        <a:buChar char="s"/>
        <a:defRPr kumimoji="1" sz="3372">
          <a:solidFill>
            <a:srgbClr val="000066"/>
          </a:solidFill>
          <a:latin typeface="IPA Pゴシック" panose="020B0500000000000000" pitchFamily="50" charset="-128"/>
          <a:ea typeface="IPA Pゴシック" panose="020B0500000000000000" pitchFamily="50" charset="-128"/>
          <a:cs typeface="+mn-cs"/>
        </a:defRPr>
      </a:lvl1pPr>
      <a:lvl2pPr marL="782788" indent="-301072" algn="l" rtl="0" eaLnBrk="1" fontAlgn="base" hangingPunct="1">
        <a:spcBef>
          <a:spcPct val="20000"/>
        </a:spcBef>
        <a:spcAft>
          <a:spcPct val="0"/>
        </a:spcAft>
        <a:buClr>
          <a:srgbClr val="FF0000"/>
        </a:buClr>
        <a:buFont typeface="Arial" charset="0"/>
        <a:buChar char="•"/>
        <a:defRPr kumimoji="1" sz="2950">
          <a:solidFill>
            <a:schemeClr val="tx1"/>
          </a:solidFill>
          <a:latin typeface="IPA Pゴシック" panose="020B0500000000000000" pitchFamily="50" charset="-128"/>
          <a:ea typeface="IPA Pゴシック" panose="020B0500000000000000" pitchFamily="50" charset="-128"/>
        </a:defRPr>
      </a:lvl2pPr>
      <a:lvl3pPr marL="1204287" indent="-240858" algn="l" rtl="0" eaLnBrk="1" fontAlgn="base" hangingPunct="1">
        <a:spcBef>
          <a:spcPct val="20000"/>
        </a:spcBef>
        <a:spcAft>
          <a:spcPct val="0"/>
        </a:spcAft>
        <a:buClr>
          <a:srgbClr val="000066"/>
        </a:buClr>
        <a:buFont typeface="Arial" charset="0"/>
        <a:buChar char="•"/>
        <a:defRPr kumimoji="1" sz="2528">
          <a:solidFill>
            <a:schemeClr val="tx1"/>
          </a:solidFill>
          <a:latin typeface="IPA Pゴシック" panose="020B0500000000000000" pitchFamily="50" charset="-128"/>
          <a:ea typeface="IPA Pゴシック" panose="020B0500000000000000" pitchFamily="50" charset="-128"/>
        </a:defRPr>
      </a:lvl3pPr>
      <a:lvl4pPr marL="1686002" indent="-240858" algn="l" rtl="0" eaLnBrk="1" fontAlgn="base" hangingPunct="1">
        <a:spcBef>
          <a:spcPct val="20000"/>
        </a:spcBef>
        <a:spcAft>
          <a:spcPct val="0"/>
        </a:spcAft>
        <a:buClr>
          <a:srgbClr val="FF0000"/>
        </a:buClr>
        <a:buFont typeface="Arial" charset="0"/>
        <a:buChar char="•"/>
        <a:defRPr kumimoji="1" sz="2108">
          <a:solidFill>
            <a:schemeClr val="tx1"/>
          </a:solidFill>
          <a:latin typeface="IPA Pゴシック" panose="020B0500000000000000" pitchFamily="50" charset="-128"/>
          <a:ea typeface="IPA Pゴシック" panose="020B0500000000000000" pitchFamily="50" charset="-128"/>
        </a:defRPr>
      </a:lvl4pPr>
      <a:lvl5pPr marL="2167717" indent="-240858" algn="l" rtl="0" eaLnBrk="1" fontAlgn="base" hangingPunct="1">
        <a:spcBef>
          <a:spcPct val="20000"/>
        </a:spcBef>
        <a:spcAft>
          <a:spcPct val="0"/>
        </a:spcAft>
        <a:buClr>
          <a:srgbClr val="000066"/>
        </a:buClr>
        <a:buFont typeface="Arial" charset="0"/>
        <a:buChar char="»"/>
        <a:defRPr kumimoji="1" sz="2108">
          <a:solidFill>
            <a:schemeClr val="tx1"/>
          </a:solidFill>
          <a:latin typeface="IPA Pゴシック" panose="020B0500000000000000" pitchFamily="50" charset="-128"/>
          <a:ea typeface="IPA Pゴシック" panose="020B0500000000000000" pitchFamily="50" charset="-128"/>
        </a:defRPr>
      </a:lvl5pPr>
      <a:lvl6pPr marL="2649432" indent="-240858" algn="l" rtl="0" eaLnBrk="1" fontAlgn="base" hangingPunct="1">
        <a:spcBef>
          <a:spcPct val="20000"/>
        </a:spcBef>
        <a:spcAft>
          <a:spcPct val="0"/>
        </a:spcAft>
        <a:buClr>
          <a:schemeClr val="accent2"/>
        </a:buClr>
        <a:buFont typeface="Arial" charset="0"/>
        <a:buChar char="»"/>
        <a:defRPr kumimoji="1" sz="2108">
          <a:solidFill>
            <a:schemeClr val="tx1"/>
          </a:solidFill>
          <a:latin typeface="+mn-lt"/>
          <a:ea typeface="+mn-ea"/>
        </a:defRPr>
      </a:lvl6pPr>
      <a:lvl7pPr marL="3131147" indent="-240858" algn="l" rtl="0" eaLnBrk="1" fontAlgn="base" hangingPunct="1">
        <a:spcBef>
          <a:spcPct val="20000"/>
        </a:spcBef>
        <a:spcAft>
          <a:spcPct val="0"/>
        </a:spcAft>
        <a:buClr>
          <a:schemeClr val="accent2"/>
        </a:buClr>
        <a:buFont typeface="Arial" charset="0"/>
        <a:buChar char="»"/>
        <a:defRPr kumimoji="1" sz="2108">
          <a:solidFill>
            <a:schemeClr val="tx1"/>
          </a:solidFill>
          <a:latin typeface="+mn-lt"/>
          <a:ea typeface="+mn-ea"/>
        </a:defRPr>
      </a:lvl7pPr>
      <a:lvl8pPr marL="3612862" indent="-240858" algn="l" rtl="0" eaLnBrk="1" fontAlgn="base" hangingPunct="1">
        <a:spcBef>
          <a:spcPct val="20000"/>
        </a:spcBef>
        <a:spcAft>
          <a:spcPct val="0"/>
        </a:spcAft>
        <a:buClr>
          <a:schemeClr val="accent2"/>
        </a:buClr>
        <a:buFont typeface="Arial" charset="0"/>
        <a:buChar char="»"/>
        <a:defRPr kumimoji="1" sz="2108">
          <a:solidFill>
            <a:schemeClr val="tx1"/>
          </a:solidFill>
          <a:latin typeface="+mn-lt"/>
          <a:ea typeface="+mn-ea"/>
        </a:defRPr>
      </a:lvl8pPr>
      <a:lvl9pPr marL="4094577" indent="-240858" algn="l" rtl="0" eaLnBrk="1" fontAlgn="base" hangingPunct="1">
        <a:spcBef>
          <a:spcPct val="20000"/>
        </a:spcBef>
        <a:spcAft>
          <a:spcPct val="0"/>
        </a:spcAft>
        <a:buClr>
          <a:schemeClr val="accent2"/>
        </a:buClr>
        <a:buFont typeface="Arial" charset="0"/>
        <a:buChar char="»"/>
        <a:defRPr kumimoji="1" sz="2108">
          <a:solidFill>
            <a:schemeClr val="tx1"/>
          </a:solidFill>
          <a:latin typeface="+mn-lt"/>
          <a:ea typeface="+mn-ea"/>
        </a:defRPr>
      </a:lvl9pPr>
    </p:bodyStyle>
    <p:otherStyle>
      <a:defPPr>
        <a:defRPr lang="ja-JP"/>
      </a:defPPr>
      <a:lvl1pPr marL="0" algn="l" defTabSz="963430" rtl="0" eaLnBrk="1" latinLnBrk="0" hangingPunct="1">
        <a:defRPr kumimoji="1" sz="1897" kern="1200">
          <a:solidFill>
            <a:schemeClr val="tx1"/>
          </a:solidFill>
          <a:latin typeface="+mn-lt"/>
          <a:ea typeface="+mn-ea"/>
          <a:cs typeface="+mn-cs"/>
        </a:defRPr>
      </a:lvl1pPr>
      <a:lvl2pPr marL="481716" algn="l" defTabSz="963430" rtl="0" eaLnBrk="1" latinLnBrk="0" hangingPunct="1">
        <a:defRPr kumimoji="1" sz="1897" kern="1200">
          <a:solidFill>
            <a:schemeClr val="tx1"/>
          </a:solidFill>
          <a:latin typeface="+mn-lt"/>
          <a:ea typeface="+mn-ea"/>
          <a:cs typeface="+mn-cs"/>
        </a:defRPr>
      </a:lvl2pPr>
      <a:lvl3pPr marL="963430" algn="l" defTabSz="963430" rtl="0" eaLnBrk="1" latinLnBrk="0" hangingPunct="1">
        <a:defRPr kumimoji="1" sz="1897" kern="1200">
          <a:solidFill>
            <a:schemeClr val="tx1"/>
          </a:solidFill>
          <a:latin typeface="+mn-lt"/>
          <a:ea typeface="+mn-ea"/>
          <a:cs typeface="+mn-cs"/>
        </a:defRPr>
      </a:lvl3pPr>
      <a:lvl4pPr marL="1445144" algn="l" defTabSz="963430" rtl="0" eaLnBrk="1" latinLnBrk="0" hangingPunct="1">
        <a:defRPr kumimoji="1" sz="1897" kern="1200">
          <a:solidFill>
            <a:schemeClr val="tx1"/>
          </a:solidFill>
          <a:latin typeface="+mn-lt"/>
          <a:ea typeface="+mn-ea"/>
          <a:cs typeface="+mn-cs"/>
        </a:defRPr>
      </a:lvl4pPr>
      <a:lvl5pPr marL="1926860" algn="l" defTabSz="963430" rtl="0" eaLnBrk="1" latinLnBrk="0" hangingPunct="1">
        <a:defRPr kumimoji="1" sz="1897" kern="1200">
          <a:solidFill>
            <a:schemeClr val="tx1"/>
          </a:solidFill>
          <a:latin typeface="+mn-lt"/>
          <a:ea typeface="+mn-ea"/>
          <a:cs typeface="+mn-cs"/>
        </a:defRPr>
      </a:lvl5pPr>
      <a:lvl6pPr marL="2408576" algn="l" defTabSz="963430" rtl="0" eaLnBrk="1" latinLnBrk="0" hangingPunct="1">
        <a:defRPr kumimoji="1" sz="1897" kern="1200">
          <a:solidFill>
            <a:schemeClr val="tx1"/>
          </a:solidFill>
          <a:latin typeface="+mn-lt"/>
          <a:ea typeface="+mn-ea"/>
          <a:cs typeface="+mn-cs"/>
        </a:defRPr>
      </a:lvl6pPr>
      <a:lvl7pPr marL="2890291" algn="l" defTabSz="963430" rtl="0" eaLnBrk="1" latinLnBrk="0" hangingPunct="1">
        <a:defRPr kumimoji="1" sz="1897" kern="1200">
          <a:solidFill>
            <a:schemeClr val="tx1"/>
          </a:solidFill>
          <a:latin typeface="+mn-lt"/>
          <a:ea typeface="+mn-ea"/>
          <a:cs typeface="+mn-cs"/>
        </a:defRPr>
      </a:lvl7pPr>
      <a:lvl8pPr marL="3372003" algn="l" defTabSz="963430" rtl="0" eaLnBrk="1" latinLnBrk="0" hangingPunct="1">
        <a:defRPr kumimoji="1" sz="1897" kern="1200">
          <a:solidFill>
            <a:schemeClr val="tx1"/>
          </a:solidFill>
          <a:latin typeface="+mn-lt"/>
          <a:ea typeface="+mn-ea"/>
          <a:cs typeface="+mn-cs"/>
        </a:defRPr>
      </a:lvl8pPr>
      <a:lvl9pPr marL="3853719" algn="l" defTabSz="963430" rtl="0" eaLnBrk="1" latinLnBrk="0" hangingPunct="1">
        <a:defRPr kumimoji="1" sz="18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image" Target="../media/image155.emf"/><Relationship Id="rId5" Type="http://schemas.openxmlformats.org/officeDocument/2006/relationships/image" Target="../media/image154.emf"/><Relationship Id="rId4" Type="http://schemas.openxmlformats.org/officeDocument/2006/relationships/image" Target="../media/image153.emf"/></Relationships>
</file>

<file path=ppt/slides/_rels/slide109.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image" Target="../media/image159.emf"/><Relationship Id="rId5" Type="http://schemas.openxmlformats.org/officeDocument/2006/relationships/image" Target="../media/image158.emf"/><Relationship Id="rId4" Type="http://schemas.openxmlformats.org/officeDocument/2006/relationships/image" Target="../media/image157.emf"/></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1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image" Target="../media/image165.png"/><Relationship Id="rId4" Type="http://schemas.openxmlformats.org/officeDocument/2006/relationships/image" Target="../media/image164.png"/></Relationships>
</file>

<file path=ppt/slides/_rels/slide1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1.xml"/><Relationship Id="rId1" Type="http://schemas.openxmlformats.org/officeDocument/2006/relationships/slideLayout" Target="../slideLayouts/slideLayout6.xml"/><Relationship Id="rId5" Type="http://schemas.openxmlformats.org/officeDocument/2006/relationships/image" Target="../media/image168.png"/><Relationship Id="rId4" Type="http://schemas.openxmlformats.org/officeDocument/2006/relationships/image" Target="../media/image167.png"/></Relationships>
</file>

<file path=ppt/slides/_rels/slide114.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171.emf"/><Relationship Id="rId4" Type="http://schemas.openxmlformats.org/officeDocument/2006/relationships/image" Target="../media/image170.emf"/></Relationships>
</file>

<file path=ppt/slides/_rels/slide11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3.xml"/><Relationship Id="rId1" Type="http://schemas.openxmlformats.org/officeDocument/2006/relationships/slideLayout" Target="../slideLayouts/slideLayout6.xml"/><Relationship Id="rId5" Type="http://schemas.openxmlformats.org/officeDocument/2006/relationships/image" Target="../media/image174.png"/><Relationship Id="rId4" Type="http://schemas.openxmlformats.org/officeDocument/2006/relationships/image" Target="../media/image173.png"/></Relationships>
</file>

<file path=ppt/slides/_rels/slide1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178.png"/></Relationships>
</file>

<file path=ppt/slides/_rels/slide1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7.xml"/><Relationship Id="rId1" Type="http://schemas.openxmlformats.org/officeDocument/2006/relationships/slideLayout" Target="../slideLayouts/slideLayout6.xml"/><Relationship Id="rId5" Type="http://schemas.openxmlformats.org/officeDocument/2006/relationships/image" Target="../media/image181.png"/><Relationship Id="rId4" Type="http://schemas.openxmlformats.org/officeDocument/2006/relationships/image" Target="../media/image1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183.png"/></Relationships>
</file>

<file path=ppt/slides/_rels/slide121.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notesSlide" Target="../notesSlides/notesSlide109.xml"/><Relationship Id="rId1" Type="http://schemas.openxmlformats.org/officeDocument/2006/relationships/slideLayout" Target="../slideLayouts/slideLayout6.xml"/><Relationship Id="rId5" Type="http://schemas.openxmlformats.org/officeDocument/2006/relationships/image" Target="../media/image187.emf"/><Relationship Id="rId4" Type="http://schemas.openxmlformats.org/officeDocument/2006/relationships/image" Target="../media/image186.emf"/></Relationships>
</file>

<file path=ppt/slides/_rels/slide12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89.png"/></Relationships>
</file>

<file path=ppt/slides/_rels/slide12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8" Type="http://schemas.openxmlformats.org/officeDocument/2006/relationships/image" Target="../media/image199.emf"/><Relationship Id="rId3" Type="http://schemas.openxmlformats.org/officeDocument/2006/relationships/image" Target="../media/image194.emf"/><Relationship Id="rId7" Type="http://schemas.openxmlformats.org/officeDocument/2006/relationships/image" Target="../media/image198.emf"/><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197.emf"/><Relationship Id="rId5" Type="http://schemas.openxmlformats.org/officeDocument/2006/relationships/image" Target="../media/image196.emf"/><Relationship Id="rId4" Type="http://schemas.openxmlformats.org/officeDocument/2006/relationships/image" Target="../media/image195.emf"/></Relationships>
</file>

<file path=ppt/slides/_rels/slide1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8" Type="http://schemas.openxmlformats.org/officeDocument/2006/relationships/image" Target="../media/image209.emf"/><Relationship Id="rId3" Type="http://schemas.openxmlformats.org/officeDocument/2006/relationships/image" Target="../media/image204.emf"/><Relationship Id="rId7" Type="http://schemas.openxmlformats.org/officeDocument/2006/relationships/image" Target="../media/image208.emf"/><Relationship Id="rId2" Type="http://schemas.openxmlformats.org/officeDocument/2006/relationships/notesSlide" Target="../notesSlides/notesSlide119.xml"/><Relationship Id="rId1" Type="http://schemas.openxmlformats.org/officeDocument/2006/relationships/slideLayout" Target="../slideLayouts/slideLayout6.xml"/><Relationship Id="rId6" Type="http://schemas.openxmlformats.org/officeDocument/2006/relationships/image" Target="../media/image207.emf"/><Relationship Id="rId5" Type="http://schemas.openxmlformats.org/officeDocument/2006/relationships/image" Target="../media/image206.emf"/><Relationship Id="rId4" Type="http://schemas.openxmlformats.org/officeDocument/2006/relationships/image" Target="../media/image205.emf"/></Relationships>
</file>

<file path=ppt/slides/_rels/slide13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258.emf"/><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259.emf"/><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260.emf"/><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262.emf"/><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268.emf"/><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70.emf"/><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272.emf"/><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277.emf"/><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92.xml"/><Relationship Id="rId1" Type="http://schemas.openxmlformats.org/officeDocument/2006/relationships/slideLayout" Target="../slideLayouts/slideLayout6.xml"/><Relationship Id="rId4" Type="http://schemas.openxmlformats.org/officeDocument/2006/relationships/image" Target="../media/image283.png"/></Relationships>
</file>

<file path=ppt/slides/_rels/slide20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93.xml"/><Relationship Id="rId1" Type="http://schemas.openxmlformats.org/officeDocument/2006/relationships/slideLayout" Target="../slideLayouts/slideLayout6.xml"/><Relationship Id="rId4" Type="http://schemas.openxmlformats.org/officeDocument/2006/relationships/image" Target="../media/image285.png"/></Relationships>
</file>

<file path=ppt/slides/_rels/slide206.xml.rels><?xml version="1.0" encoding="UTF-8" standalone="yes"?>
<Relationships xmlns="http://schemas.openxmlformats.org/package/2006/relationships"><Relationship Id="rId3" Type="http://schemas.openxmlformats.org/officeDocument/2006/relationships/image" Target="../media/image286.emf"/><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89.emf"/><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290.emf"/><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292.emf"/><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93.emf"/><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02.xml"/><Relationship Id="rId1" Type="http://schemas.openxmlformats.org/officeDocument/2006/relationships/slideLayout" Target="../slideLayouts/slideLayout6.xml"/><Relationship Id="rId4" Type="http://schemas.openxmlformats.org/officeDocument/2006/relationships/image" Target="../media/image295.png"/></Relationships>
</file>

<file path=ppt/slides/_rels/slide215.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04.xml"/><Relationship Id="rId1" Type="http://schemas.openxmlformats.org/officeDocument/2006/relationships/slideLayout" Target="../slideLayouts/slideLayout6.xml"/><Relationship Id="rId4" Type="http://schemas.openxmlformats.org/officeDocument/2006/relationships/image" Target="../media/image298.png"/></Relationships>
</file>

<file path=ppt/slides/_rels/slide21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05.xml"/><Relationship Id="rId1" Type="http://schemas.openxmlformats.org/officeDocument/2006/relationships/slideLayout" Target="../slideLayouts/slideLayout6.xml"/><Relationship Id="rId4" Type="http://schemas.openxmlformats.org/officeDocument/2006/relationships/image" Target="../media/image300.png"/></Relationships>
</file>

<file path=ppt/slides/_rels/slide218.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302.emf"/><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image" Target="../media/image303.emf"/><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304.emf"/><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305.emf"/><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306.emf"/><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307.emf"/><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308.emf"/><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14.xml"/><Relationship Id="rId1" Type="http://schemas.openxmlformats.org/officeDocument/2006/relationships/slideLayout" Target="../slideLayouts/slideLayout6.xml"/><Relationship Id="rId4" Type="http://schemas.openxmlformats.org/officeDocument/2006/relationships/image" Target="../media/image310.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46.xml"/><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47.xml"/><Relationship Id="rId1" Type="http://schemas.openxmlformats.org/officeDocument/2006/relationships/slideLayout" Target="../slideLayouts/slideLayout8.xml"/></Relationships>
</file>

<file path=ppt/slides/_rels/slide262.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48.xml"/><Relationship Id="rId1" Type="http://schemas.openxmlformats.org/officeDocument/2006/relationships/slideLayout" Target="../slideLayouts/slideLayout8.xml"/></Relationships>
</file>

<file path=ppt/slides/_rels/slide263.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49.xml"/><Relationship Id="rId1" Type="http://schemas.openxmlformats.org/officeDocument/2006/relationships/slideLayout" Target="../slideLayouts/slideLayout8.xml"/></Relationships>
</file>

<file path=ppt/slides/_rels/slide26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0.xml"/><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51.xml"/><Relationship Id="rId1" Type="http://schemas.openxmlformats.org/officeDocument/2006/relationships/slideLayout" Target="../slideLayouts/slideLayout8.xml"/></Relationships>
</file>

<file path=ppt/slides/_rels/slide266.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52.xml"/><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253.xml"/><Relationship Id="rId1" Type="http://schemas.openxmlformats.org/officeDocument/2006/relationships/slideLayout" Target="../slideLayouts/slideLayout8.xml"/></Relationships>
</file>

<file path=ppt/slides/_rels/slide268.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54.xml"/><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5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256.xml"/><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57.xml"/><Relationship Id="rId1" Type="http://schemas.openxmlformats.org/officeDocument/2006/relationships/slideLayout" Target="../slideLayouts/slideLayout8.xml"/></Relationships>
</file>

<file path=ppt/slides/_rels/slide272.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58.xml"/><Relationship Id="rId1" Type="http://schemas.openxmlformats.org/officeDocument/2006/relationships/slideLayout" Target="../slideLayouts/slideLayout8.xml"/></Relationships>
</file>

<file path=ppt/slides/_rels/slide27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9.xml"/><Relationship Id="rId1" Type="http://schemas.openxmlformats.org/officeDocument/2006/relationships/slideLayout" Target="../slideLayouts/slideLayout8.xml"/></Relationships>
</file>

<file path=ppt/slides/_rels/slide27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60.xml"/><Relationship Id="rId1" Type="http://schemas.openxmlformats.org/officeDocument/2006/relationships/slideLayout" Target="../slideLayouts/slideLayout8.xml"/></Relationships>
</file>

<file path=ppt/slides/_rels/slide27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61.xml"/><Relationship Id="rId1" Type="http://schemas.openxmlformats.org/officeDocument/2006/relationships/slideLayout" Target="../slideLayouts/slideLayout8.xml"/></Relationships>
</file>

<file path=ppt/slides/_rels/slide27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62.xml"/><Relationship Id="rId1" Type="http://schemas.openxmlformats.org/officeDocument/2006/relationships/slideLayout" Target="../slideLayouts/slideLayout8.xml"/></Relationships>
</file>

<file path=ppt/slides/_rels/slide277.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263.xml"/><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264.xml"/><Relationship Id="rId1" Type="http://schemas.openxmlformats.org/officeDocument/2006/relationships/slideLayout" Target="../slideLayouts/slideLayout8.xml"/></Relationships>
</file>

<file path=ppt/slides/_rels/slide279.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6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66.xml"/><Relationship Id="rId1" Type="http://schemas.openxmlformats.org/officeDocument/2006/relationships/slideLayout" Target="../slideLayouts/slideLayout8.xml"/></Relationships>
</file>

<file path=ppt/slides/_rels/slide281.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267.xml"/><Relationship Id="rId1" Type="http://schemas.openxmlformats.org/officeDocument/2006/relationships/slideLayout" Target="../slideLayouts/slideLayout8.xml"/></Relationships>
</file>

<file path=ppt/slides/_rels/slide282.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68.xml"/><Relationship Id="rId1" Type="http://schemas.openxmlformats.org/officeDocument/2006/relationships/slideLayout" Target="../slideLayouts/slideLayout8.xml"/></Relationships>
</file>

<file path=ppt/slides/_rels/slide28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69.xml"/><Relationship Id="rId1" Type="http://schemas.openxmlformats.org/officeDocument/2006/relationships/slideLayout" Target="../slideLayouts/slideLayout8.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creativecommons.org/licenses/by/4.0/legalcode.j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7.png"/><Relationship Id="rId7"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447776" y="1413871"/>
            <a:ext cx="10153128" cy="3338539"/>
          </a:xfrm>
          <a:prstGeom prst="rect">
            <a:avLst/>
          </a:prstGeom>
        </p:spPr>
        <p:txBody>
          <a:bodyPr/>
          <a:lstStyle/>
          <a:p>
            <a:pPr algn="ctr">
              <a:lnSpc>
                <a:spcPts val="5268"/>
              </a:lnSpc>
              <a:spcBef>
                <a:spcPts val="1264"/>
              </a:spcBef>
              <a:spcAft>
                <a:spcPts val="1264"/>
              </a:spcAft>
            </a:pPr>
            <a:r>
              <a:rPr lang="ja-JP" altLang="en-US" sz="2400" dirty="0">
                <a:solidFill>
                  <a:prstClr val="black"/>
                </a:solidFill>
                <a:latin typeface="Meiryo UI" panose="020B0604030504040204" pitchFamily="50" charset="-128"/>
                <a:ea typeface="Meiryo UI" panose="020B0604030504040204" pitchFamily="50" charset="-128"/>
              </a:rPr>
              <a:t>「</a:t>
            </a:r>
            <a:r>
              <a:rPr lang="en-US" altLang="ja-JP" sz="2400" dirty="0">
                <a:solidFill>
                  <a:prstClr val="black"/>
                </a:solidFill>
                <a:latin typeface="Meiryo UI" panose="020B0604030504040204" pitchFamily="50" charset="-128"/>
                <a:ea typeface="Meiryo UI" panose="020B0604030504040204" pitchFamily="50" charset="-128"/>
              </a:rPr>
              <a:t>2021</a:t>
            </a:r>
            <a:r>
              <a:rPr lang="ja-JP" altLang="en-US" sz="2400" dirty="0">
                <a:solidFill>
                  <a:prstClr val="black"/>
                </a:solidFill>
                <a:latin typeface="Meiryo UI" panose="020B0604030504040204" pitchFamily="50" charset="-128"/>
                <a:ea typeface="Meiryo UI" panose="020B0604030504040204" pitchFamily="50" charset="-128"/>
              </a:rPr>
              <a:t>年度組込み</a:t>
            </a:r>
            <a:r>
              <a:rPr lang="en-US" altLang="ja-JP" sz="2400" dirty="0">
                <a:solidFill>
                  <a:prstClr val="black"/>
                </a:solidFill>
                <a:latin typeface="Meiryo UI" panose="020B0604030504040204" pitchFamily="50" charset="-128"/>
                <a:ea typeface="Meiryo UI" panose="020B0604030504040204" pitchFamily="50" charset="-128"/>
              </a:rPr>
              <a:t>/IoT</a:t>
            </a:r>
            <a:r>
              <a:rPr lang="ja-JP" altLang="en-US" sz="2400" dirty="0">
                <a:solidFill>
                  <a:prstClr val="black"/>
                </a:solidFill>
                <a:latin typeface="Meiryo UI" panose="020B0604030504040204" pitchFamily="50" charset="-128"/>
                <a:ea typeface="Meiryo UI" panose="020B0604030504040204" pitchFamily="50" charset="-128"/>
              </a:rPr>
              <a:t>産業の動向把握等に関する調査」事業</a:t>
            </a:r>
            <a:br>
              <a:rPr lang="en-US" altLang="ja-JP" sz="2800" dirty="0">
                <a:solidFill>
                  <a:prstClr val="black"/>
                </a:solidFill>
                <a:latin typeface="Meiryo UI" panose="020B0604030504040204" pitchFamily="50" charset="-128"/>
                <a:ea typeface="Meiryo UI" panose="020B0604030504040204" pitchFamily="50" charset="-128"/>
              </a:rPr>
            </a:br>
            <a:r>
              <a:rPr lang="ja-JP" altLang="en-US" sz="4400" dirty="0">
                <a:solidFill>
                  <a:prstClr val="black"/>
                </a:solidFill>
                <a:latin typeface="Meiryo UI" panose="020B0604030504040204" pitchFamily="50" charset="-128"/>
                <a:ea typeface="Meiryo UI" panose="020B0604030504040204" pitchFamily="50" charset="-128"/>
              </a:rPr>
              <a:t>組込み</a:t>
            </a:r>
            <a:r>
              <a:rPr lang="en-US" altLang="ja-JP" sz="4400" dirty="0">
                <a:solidFill>
                  <a:prstClr val="black"/>
                </a:solidFill>
                <a:latin typeface="Meiryo UI" panose="020B0604030504040204" pitchFamily="50" charset="-128"/>
                <a:ea typeface="Meiryo UI" panose="020B0604030504040204" pitchFamily="50" charset="-128"/>
              </a:rPr>
              <a:t>/IoT</a:t>
            </a:r>
            <a:r>
              <a:rPr lang="ja-JP" altLang="en-US" sz="4400" dirty="0">
                <a:solidFill>
                  <a:prstClr val="black"/>
                </a:solidFill>
                <a:latin typeface="Meiryo UI" panose="020B0604030504040204" pitchFamily="50" charset="-128"/>
                <a:ea typeface="Meiryo UI" panose="020B0604030504040204" pitchFamily="50" charset="-128"/>
              </a:rPr>
              <a:t>に関する動向調査</a:t>
            </a:r>
            <a:br>
              <a:rPr lang="en-US" altLang="ja-JP" sz="3372" dirty="0">
                <a:solidFill>
                  <a:prstClr val="black"/>
                </a:solidFill>
                <a:latin typeface="Meiryo UI" panose="020B0604030504040204" pitchFamily="50" charset="-128"/>
                <a:ea typeface="Meiryo UI" panose="020B0604030504040204" pitchFamily="50" charset="-128"/>
              </a:rPr>
            </a:br>
            <a:r>
              <a:rPr lang="ja-JP" altLang="en-US" sz="3372" dirty="0">
                <a:solidFill>
                  <a:prstClr val="black"/>
                </a:solidFill>
                <a:latin typeface="Meiryo UI" panose="020B0604030504040204" pitchFamily="50" charset="-128"/>
                <a:ea typeface="Meiryo UI" panose="020B0604030504040204" pitchFamily="50" charset="-128"/>
              </a:rPr>
              <a:t>調査結果</a:t>
            </a:r>
            <a:endParaRPr lang="ja-JP" altLang="en-US" sz="3372" dirty="0">
              <a:solidFill>
                <a:schemeClr val="tx1"/>
              </a:solidFill>
              <a:latin typeface="Meiryo UI" panose="020B0604030504040204" pitchFamily="50" charset="-128"/>
              <a:ea typeface="Meiryo UI" panose="020B0604030504040204" pitchFamily="50" charset="-128"/>
            </a:endParaRPr>
          </a:p>
        </p:txBody>
      </p:sp>
      <p:sp>
        <p:nvSpPr>
          <p:cNvPr id="3" name="サブタイトル 2"/>
          <p:cNvSpPr>
            <a:spLocks noGrp="1"/>
          </p:cNvSpPr>
          <p:nvPr>
            <p:ph type="subTitle" idx="4294967295"/>
          </p:nvPr>
        </p:nvSpPr>
        <p:spPr>
          <a:xfrm>
            <a:off x="1447776" y="5058298"/>
            <a:ext cx="10153128" cy="1591009"/>
          </a:xfrm>
          <a:prstGeom prst="rect">
            <a:avLst/>
          </a:prstGeom>
        </p:spPr>
        <p:txBody>
          <a:bodyPr/>
          <a:lstStyle/>
          <a:p>
            <a:pPr marL="0" indent="0" algn="ctr">
              <a:buNone/>
            </a:pPr>
            <a:r>
              <a:rPr lang="ja-JP" altLang="en-US" sz="2000" dirty="0">
                <a:solidFill>
                  <a:schemeClr val="bg1"/>
                </a:solidFill>
                <a:latin typeface="Meiryo UI" panose="020B0604030504040204" pitchFamily="50" charset="-128"/>
                <a:ea typeface="Meiryo UI" panose="020B0604030504040204" pitchFamily="50" charset="-128"/>
              </a:rPr>
              <a:t>改版</a:t>
            </a:r>
            <a:r>
              <a:rPr lang="en-US" altLang="ja-JP" sz="2000" dirty="0">
                <a:solidFill>
                  <a:schemeClr val="bg1"/>
                </a:solidFill>
                <a:latin typeface="Meiryo UI" panose="020B0604030504040204" pitchFamily="50" charset="-128"/>
                <a:ea typeface="Meiryo UI" panose="020B0604030504040204" pitchFamily="50" charset="-128"/>
              </a:rPr>
              <a:t>2022</a:t>
            </a:r>
            <a:r>
              <a:rPr lang="ja-JP" altLang="en-US" sz="2000" dirty="0">
                <a:solidFill>
                  <a:schemeClr val="bg1"/>
                </a:solidFill>
                <a:latin typeface="Meiryo UI" panose="020B0604030504040204" pitchFamily="50" charset="-128"/>
                <a:ea typeface="Meiryo UI" panose="020B0604030504040204" pitchFamily="50" charset="-128"/>
              </a:rPr>
              <a:t>年●月●日</a:t>
            </a:r>
            <a:endParaRPr lang="en-US" altLang="ja-JP" sz="2000" dirty="0">
              <a:solidFill>
                <a:schemeClr val="bg1"/>
              </a:solidFill>
              <a:latin typeface="Meiryo UI" panose="020B0604030504040204" pitchFamily="50" charset="-128"/>
              <a:ea typeface="Meiryo UI" panose="020B0604030504040204" pitchFamily="50" charset="-128"/>
            </a:endParaRPr>
          </a:p>
          <a:p>
            <a:pPr marL="0" indent="0" algn="ctr">
              <a:buNone/>
            </a:pPr>
            <a:r>
              <a:rPr lang="en-US" altLang="ja-JP" sz="2000" dirty="0">
                <a:solidFill>
                  <a:schemeClr val="tx1"/>
                </a:solidFill>
                <a:latin typeface="Meiryo UI" panose="020B0604030504040204" pitchFamily="50" charset="-128"/>
                <a:ea typeface="Meiryo UI" panose="020B0604030504040204" pitchFamily="50" charset="-128"/>
              </a:rPr>
              <a:t>2022</a:t>
            </a:r>
            <a:r>
              <a:rPr lang="ja-JP" altLang="en-US" sz="2000" dirty="0">
                <a:solidFill>
                  <a:schemeClr val="tx1"/>
                </a:solidFill>
                <a:latin typeface="Meiryo UI" panose="020B0604030504040204" pitchFamily="50" charset="-128"/>
                <a:ea typeface="Meiryo UI" panose="020B0604030504040204" pitchFamily="50" charset="-128"/>
              </a:rPr>
              <a:t>年</a:t>
            </a:r>
            <a:r>
              <a:rPr lang="en-US" altLang="ja-JP" sz="2000" dirty="0">
                <a:solidFill>
                  <a:schemeClr val="tx1"/>
                </a:solidFill>
                <a:latin typeface="Meiryo UI" panose="020B0604030504040204" pitchFamily="50" charset="-128"/>
                <a:ea typeface="Meiryo UI" panose="020B0604030504040204" pitchFamily="50" charset="-128"/>
              </a:rPr>
              <a:t>5</a:t>
            </a:r>
            <a:r>
              <a:rPr lang="ja-JP" altLang="en-US" sz="2000" dirty="0">
                <a:solidFill>
                  <a:schemeClr val="tx1"/>
                </a:solidFill>
                <a:latin typeface="Meiryo UI" panose="020B0604030504040204" pitchFamily="50" charset="-128"/>
                <a:ea typeface="Meiryo UI" panose="020B0604030504040204" pitchFamily="50" charset="-128"/>
              </a:rPr>
              <a:t>月</a:t>
            </a:r>
            <a:r>
              <a:rPr lang="en-US" altLang="ja-JP" sz="2000" dirty="0">
                <a:solidFill>
                  <a:schemeClr val="tx1"/>
                </a:solidFill>
                <a:latin typeface="Meiryo UI" panose="020B0604030504040204" pitchFamily="50" charset="-128"/>
                <a:ea typeface="Meiryo UI" panose="020B0604030504040204" pitchFamily="50" charset="-128"/>
              </a:rPr>
              <a:t>10</a:t>
            </a:r>
            <a:r>
              <a:rPr lang="ja-JP" altLang="en-US" sz="2000" dirty="0">
                <a:solidFill>
                  <a:schemeClr val="tx1"/>
                </a:solidFill>
                <a:latin typeface="Meiryo UI" panose="020B0604030504040204" pitchFamily="50" charset="-128"/>
                <a:ea typeface="Meiryo UI" panose="020B0604030504040204" pitchFamily="50" charset="-128"/>
              </a:rPr>
              <a:t>日</a:t>
            </a:r>
            <a:endParaRPr lang="en-US" altLang="ja-JP" sz="2000" dirty="0">
              <a:solidFill>
                <a:schemeClr val="tx1"/>
              </a:solidFill>
              <a:latin typeface="Meiryo UI" panose="020B0604030504040204" pitchFamily="50" charset="-128"/>
              <a:ea typeface="Meiryo UI" panose="020B0604030504040204" pitchFamily="50" charset="-128"/>
            </a:endParaRPr>
          </a:p>
          <a:p>
            <a:pPr marL="0" indent="0" algn="ctr">
              <a:buNone/>
            </a:pPr>
            <a:r>
              <a:rPr lang="zh-TW" altLang="en-US" sz="2800" dirty="0">
                <a:solidFill>
                  <a:schemeClr val="tx1"/>
                </a:solidFill>
                <a:latin typeface="Meiryo UI" panose="020B0604030504040204" pitchFamily="50" charset="-128"/>
                <a:ea typeface="Meiryo UI" panose="020B0604030504040204" pitchFamily="50" charset="-128"/>
              </a:rPr>
              <a:t>独立行政法人情報処理推進機構（</a:t>
            </a:r>
            <a:r>
              <a:rPr lang="en-US" altLang="zh-TW" sz="2800" dirty="0">
                <a:solidFill>
                  <a:schemeClr val="tx1"/>
                </a:solidFill>
                <a:latin typeface="Meiryo UI" panose="020B0604030504040204" pitchFamily="50" charset="-128"/>
                <a:ea typeface="Meiryo UI" panose="020B0604030504040204" pitchFamily="50" charset="-128"/>
              </a:rPr>
              <a:t>IPA</a:t>
            </a:r>
            <a:r>
              <a:rPr lang="zh-TW" altLang="en-US" sz="2800" dirty="0">
                <a:solidFill>
                  <a:schemeClr val="tx1"/>
                </a:solidFill>
                <a:latin typeface="Meiryo UI" panose="020B0604030504040204" pitchFamily="50" charset="-128"/>
                <a:ea typeface="Meiryo UI" panose="020B0604030504040204" pitchFamily="50" charset="-128"/>
              </a:rPr>
              <a:t>）</a:t>
            </a:r>
          </a:p>
          <a:p>
            <a:pPr marL="0" indent="0" algn="ctr">
              <a:buNone/>
            </a:pPr>
            <a:endParaRPr lang="ja-JP" altLang="en-US" sz="2528" dirty="0">
              <a:solidFill>
                <a:schemeClr val="tx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E7E8C56D-E40C-4018-B24A-207329C4F7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35809" y="305768"/>
            <a:ext cx="1152525" cy="646430"/>
          </a:xfrm>
          <a:prstGeom prst="rect">
            <a:avLst/>
          </a:prstGeom>
          <a:noFill/>
          <a:ln>
            <a:noFill/>
          </a:ln>
        </p:spPr>
      </p:pic>
    </p:spTree>
    <p:extLst>
      <p:ext uri="{BB962C8B-B14F-4D97-AF65-F5344CB8AC3E}">
        <p14:creationId xmlns:p14="http://schemas.microsoft.com/office/powerpoint/2010/main" val="385646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951832" y="1241872"/>
            <a:ext cx="9105231" cy="834646"/>
          </a:xfrm>
          <a:prstGeom prst="rect">
            <a:avLst/>
          </a:prstGeom>
          <a:solidFill>
            <a:srgbClr val="FFFF99"/>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686" dirty="0">
                <a:solidFill>
                  <a:schemeClr val="tx1"/>
                </a:solidFill>
                <a:latin typeface="+mn-ea"/>
              </a:rPr>
              <a:t>　今回</a:t>
            </a:r>
            <a:r>
              <a:rPr lang="en-US" altLang="ja-JP" sz="1686" dirty="0">
                <a:solidFill>
                  <a:schemeClr val="tx1"/>
                </a:solidFill>
                <a:latin typeface="+mn-ea"/>
              </a:rPr>
              <a:t>2021</a:t>
            </a:r>
            <a:r>
              <a:rPr lang="ja-JP" altLang="en-US" sz="1686" dirty="0">
                <a:solidFill>
                  <a:schemeClr val="tx1"/>
                </a:solidFill>
                <a:latin typeface="+mn-ea"/>
              </a:rPr>
              <a:t>年度の回収件数：</a:t>
            </a:r>
            <a:r>
              <a:rPr lang="en-US" altLang="ja-JP" sz="1686" dirty="0">
                <a:solidFill>
                  <a:schemeClr val="tx1"/>
                </a:solidFill>
                <a:latin typeface="+mn-ea"/>
              </a:rPr>
              <a:t>1,108</a:t>
            </a:r>
            <a:r>
              <a:rPr lang="ja-JP" altLang="en-US" sz="1686" dirty="0">
                <a:solidFill>
                  <a:schemeClr val="tx1"/>
                </a:solidFill>
                <a:latin typeface="+mn-ea"/>
              </a:rPr>
              <a:t>件</a:t>
            </a:r>
            <a:endParaRPr lang="en-US" altLang="ja-JP" sz="1265" dirty="0">
              <a:solidFill>
                <a:schemeClr val="tx1"/>
              </a:solidFill>
              <a:latin typeface="+mn-ea"/>
            </a:endParaRPr>
          </a:p>
        </p:txBody>
      </p:sp>
      <p:sp>
        <p:nvSpPr>
          <p:cNvPr id="6" name="正方形/長方形 5"/>
          <p:cNvSpPr/>
          <p:nvPr/>
        </p:nvSpPr>
        <p:spPr>
          <a:xfrm>
            <a:off x="1951832" y="2076520"/>
            <a:ext cx="9105231" cy="4628659"/>
          </a:xfrm>
          <a:prstGeom prst="rect">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endParaRPr lang="en-US" altLang="ja-JP" sz="1475" dirty="0">
              <a:solidFill>
                <a:schemeClr val="tx1"/>
              </a:solidFill>
              <a:latin typeface="Meiryo UI" panose="020B0604030504040204" pitchFamily="50" charset="-128"/>
              <a:ea typeface="Meiryo UI" panose="020B0604030504040204" pitchFamily="50" charset="-128"/>
            </a:endParaRPr>
          </a:p>
        </p:txBody>
      </p:sp>
      <p:sp>
        <p:nvSpPr>
          <p:cNvPr id="9" name="タイトル 9">
            <a:extLst>
              <a:ext uri="{FF2B5EF4-FFF2-40B4-BE49-F238E27FC236}">
                <a16:creationId xmlns:a16="http://schemas.microsoft.com/office/drawing/2014/main" id="{461AEBDA-D21F-4673-93E7-0D921FD4C479}"/>
              </a:ext>
            </a:extLst>
          </p:cNvPr>
          <p:cNvSpPr txBox="1">
            <a:spLocks/>
          </p:cNvSpPr>
          <p:nvPr/>
        </p:nvSpPr>
        <p:spPr>
          <a:xfrm>
            <a:off x="1951833" y="449785"/>
            <a:ext cx="9105231" cy="607293"/>
          </a:xfrm>
          <a:prstGeom prst="rect">
            <a:avLst/>
          </a:prstGeom>
          <a:solidFill>
            <a:schemeClr val="accent1">
              <a:lumMod val="20000"/>
              <a:lumOff val="80000"/>
            </a:schemeClr>
          </a:solidFill>
          <a:ln>
            <a:solidFill>
              <a:schemeClr val="bg1">
                <a:lumMod val="65000"/>
              </a:schemeClr>
            </a:solidFill>
          </a:ln>
        </p:spPr>
        <p:txBody>
          <a:bodyPr vert="horz" lIns="96364" tIns="48182" rIns="96364" bIns="48182" rtlCol="0" anchor="ctr">
            <a:no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r>
              <a:rPr lang="en-US" altLang="ja-JP" sz="2528" dirty="0">
                <a:latin typeface="+mj-ea"/>
                <a:ea typeface="+mj-ea"/>
              </a:rPr>
              <a:t>Ⅲ.</a:t>
            </a:r>
            <a:r>
              <a:rPr lang="ja-JP" altLang="en-US" sz="2528" dirty="0">
                <a:latin typeface="+mj-ea"/>
                <a:ea typeface="+mj-ea"/>
              </a:rPr>
              <a:t>調査票の回収状況、回収率の経年比較</a:t>
            </a:r>
          </a:p>
        </p:txBody>
      </p:sp>
      <p:pic>
        <p:nvPicPr>
          <p:cNvPr id="2" name="図 1">
            <a:extLst>
              <a:ext uri="{FF2B5EF4-FFF2-40B4-BE49-F238E27FC236}">
                <a16:creationId xmlns:a16="http://schemas.microsoft.com/office/drawing/2014/main" id="{1C5F1FB6-D19F-4B41-9A9C-92696256DEEA}"/>
              </a:ext>
            </a:extLst>
          </p:cNvPr>
          <p:cNvPicPr>
            <a:picLocks noChangeAspect="1"/>
          </p:cNvPicPr>
          <p:nvPr/>
        </p:nvPicPr>
        <p:blipFill>
          <a:blip r:embed="rId3"/>
          <a:stretch>
            <a:fillRect/>
          </a:stretch>
        </p:blipFill>
        <p:spPr>
          <a:xfrm>
            <a:off x="3604014" y="2485120"/>
            <a:ext cx="5912659" cy="3653296"/>
          </a:xfrm>
          <a:prstGeom prst="rect">
            <a:avLst/>
          </a:prstGeom>
        </p:spPr>
      </p:pic>
    </p:spTree>
    <p:extLst>
      <p:ext uri="{BB962C8B-B14F-4D97-AF65-F5344CB8AC3E}">
        <p14:creationId xmlns:p14="http://schemas.microsoft.com/office/powerpoint/2010/main" val="18291385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598F5170-E03A-4CDF-A578-09A58BFBF6E6}"/>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C82CF031-C6EE-47E5-9CFC-BCD3AFC5D10F}"/>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989669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03A5D918-71E0-4340-9BDD-F824672041F3}"/>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288C1845-1478-45C8-99B2-D2941795AE23}"/>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30381032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83DBED7-6E1C-4807-8061-2031FF9E2E61}"/>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307ED8D6-3B95-45F7-A72F-C697726E8F0A}"/>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38992488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ED54612-0701-462C-9B77-39DAFC777C7A}"/>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71560E3F-A73D-4776-9343-6FB8CF9D5FB2}"/>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31145243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1D62F67F-5C64-4B94-BF0B-080905103FD8}"/>
              </a:ext>
            </a:extLst>
          </p:cNvPr>
          <p:cNvSpPr>
            <a:spLocks noGrp="1"/>
          </p:cNvSpPr>
          <p:nvPr>
            <p:ph type="title"/>
          </p:nvPr>
        </p:nvSpPr>
        <p:spPr/>
        <p:txBody>
          <a:bodyPr/>
          <a:lstStyle/>
          <a:p>
            <a:r>
              <a:rPr lang="en-US" altLang="ja-JP" b="1" dirty="0"/>
              <a:t>Q11.</a:t>
            </a:r>
            <a:r>
              <a:rPr lang="ja-JP" altLang="en-US" b="1" dirty="0"/>
              <a:t>要件の変化への対応（提供製品・サービス別）</a:t>
            </a:r>
            <a:endParaRPr kumimoji="1" lang="ja-JP" altLang="en-US" dirty="0"/>
          </a:p>
        </p:txBody>
      </p:sp>
      <p:pic>
        <p:nvPicPr>
          <p:cNvPr id="2" name="図 1">
            <a:extLst>
              <a:ext uri="{FF2B5EF4-FFF2-40B4-BE49-F238E27FC236}">
                <a16:creationId xmlns:a16="http://schemas.microsoft.com/office/drawing/2014/main" id="{BFBC8A9A-61B7-4592-94B9-4E656B7A2A26}"/>
              </a:ext>
            </a:extLst>
          </p:cNvPr>
          <p:cNvPicPr>
            <a:picLocks noChangeAspect="1"/>
          </p:cNvPicPr>
          <p:nvPr/>
        </p:nvPicPr>
        <p:blipFill>
          <a:blip r:embed="rId3"/>
          <a:stretch>
            <a:fillRect/>
          </a:stretch>
        </p:blipFill>
        <p:spPr>
          <a:xfrm>
            <a:off x="3097320" y="1011390"/>
            <a:ext cx="7445253" cy="6214560"/>
          </a:xfrm>
          <a:prstGeom prst="rect">
            <a:avLst/>
          </a:prstGeom>
        </p:spPr>
      </p:pic>
    </p:spTree>
    <p:extLst>
      <p:ext uri="{BB962C8B-B14F-4D97-AF65-F5344CB8AC3E}">
        <p14:creationId xmlns:p14="http://schemas.microsoft.com/office/powerpoint/2010/main" val="29269822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14D026FB-7945-4B2B-B5FF-D4F15A318F00}"/>
              </a:ext>
            </a:extLst>
          </p:cNvPr>
          <p:cNvPicPr>
            <a:picLocks noChangeAspect="1"/>
          </p:cNvPicPr>
          <p:nvPr/>
        </p:nvPicPr>
        <p:blipFill>
          <a:blip r:embed="rId3"/>
          <a:stretch>
            <a:fillRect/>
          </a:stretch>
        </p:blipFill>
        <p:spPr>
          <a:xfrm>
            <a:off x="1336148" y="1108588"/>
            <a:ext cx="10448392" cy="6017792"/>
          </a:xfrm>
          <a:prstGeom prst="rect">
            <a:avLst/>
          </a:prstGeom>
        </p:spPr>
      </p:pic>
      <p:sp>
        <p:nvSpPr>
          <p:cNvPr id="3" name="タイトル 2">
            <a:extLst>
              <a:ext uri="{FF2B5EF4-FFF2-40B4-BE49-F238E27FC236}">
                <a16:creationId xmlns:a16="http://schemas.microsoft.com/office/drawing/2014/main" id="{5E9E58E3-6DCC-437B-B0A5-DA22757595A0}"/>
              </a:ext>
            </a:extLst>
          </p:cNvPr>
          <p:cNvSpPr>
            <a:spLocks noGrp="1"/>
          </p:cNvSpPr>
          <p:nvPr>
            <p:ph type="title"/>
          </p:nvPr>
        </p:nvSpPr>
        <p:spPr/>
        <p:txBody>
          <a:bodyPr/>
          <a:lstStyle/>
          <a:p>
            <a:r>
              <a:rPr lang="en-US" altLang="ja-JP" b="1" dirty="0"/>
              <a:t>Q12.</a:t>
            </a:r>
            <a:r>
              <a:rPr lang="ja-JP" altLang="en-US" b="1" dirty="0"/>
              <a:t>競争優位性</a:t>
            </a:r>
            <a:endParaRPr kumimoji="1" lang="ja-JP" altLang="en-US" dirty="0"/>
          </a:p>
        </p:txBody>
      </p:sp>
    </p:spTree>
    <p:extLst>
      <p:ext uri="{BB962C8B-B14F-4D97-AF65-F5344CB8AC3E}">
        <p14:creationId xmlns:p14="http://schemas.microsoft.com/office/powerpoint/2010/main" val="8430258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128296" y="241743"/>
            <a:ext cx="6840760"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6F44BB5D-DDDA-4741-9DDA-98018BA5F056}"/>
              </a:ext>
            </a:extLst>
          </p:cNvPr>
          <p:cNvPicPr>
            <a:picLocks noChangeAspect="1"/>
          </p:cNvPicPr>
          <p:nvPr/>
        </p:nvPicPr>
        <p:blipFill>
          <a:blip r:embed="rId3"/>
          <a:stretch>
            <a:fillRect/>
          </a:stretch>
        </p:blipFill>
        <p:spPr>
          <a:xfrm>
            <a:off x="1332571" y="1093023"/>
            <a:ext cx="10455546" cy="5194242"/>
          </a:xfrm>
          <a:prstGeom prst="rect">
            <a:avLst/>
          </a:prstGeom>
        </p:spPr>
      </p:pic>
      <p:sp>
        <p:nvSpPr>
          <p:cNvPr id="5" name="タイトル 4">
            <a:extLst>
              <a:ext uri="{FF2B5EF4-FFF2-40B4-BE49-F238E27FC236}">
                <a16:creationId xmlns:a16="http://schemas.microsoft.com/office/drawing/2014/main" id="{81E2E55F-AF5C-455E-B96E-52453B95953A}"/>
              </a:ext>
            </a:extLst>
          </p:cNvPr>
          <p:cNvSpPr>
            <a:spLocks noGrp="1"/>
          </p:cNvSpPr>
          <p:nvPr>
            <p:ph type="title"/>
          </p:nvPr>
        </p:nvSpPr>
        <p:spPr/>
        <p:txBody>
          <a:bodyPr/>
          <a:lstStyle/>
          <a:p>
            <a:r>
              <a:rPr lang="en-US" altLang="ja-JP" b="1" dirty="0"/>
              <a:t>Q12.</a:t>
            </a:r>
            <a:r>
              <a:rPr lang="ja-JP" altLang="en-US" b="1" dirty="0"/>
              <a:t>競争優位性（産業構造の位置づけ別）</a:t>
            </a:r>
            <a:endParaRPr kumimoji="1" lang="ja-JP" altLang="en-US" dirty="0"/>
          </a:p>
        </p:txBody>
      </p:sp>
    </p:spTree>
    <p:extLst>
      <p:ext uri="{BB962C8B-B14F-4D97-AF65-F5344CB8AC3E}">
        <p14:creationId xmlns:p14="http://schemas.microsoft.com/office/powerpoint/2010/main" val="39674394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7B2C807D-688C-4622-9E47-2773DE123CC3}"/>
              </a:ext>
            </a:extLst>
          </p:cNvPr>
          <p:cNvPicPr>
            <a:picLocks noChangeAspect="1"/>
          </p:cNvPicPr>
          <p:nvPr/>
        </p:nvPicPr>
        <p:blipFill>
          <a:blip r:embed="rId3"/>
          <a:stretch>
            <a:fillRect/>
          </a:stretch>
        </p:blipFill>
        <p:spPr>
          <a:xfrm>
            <a:off x="1338667" y="888155"/>
            <a:ext cx="10443353" cy="5224725"/>
          </a:xfrm>
          <a:prstGeom prst="rect">
            <a:avLst/>
          </a:prstGeom>
        </p:spPr>
      </p:pic>
      <p:sp>
        <p:nvSpPr>
          <p:cNvPr id="3" name="タイトル 2">
            <a:extLst>
              <a:ext uri="{FF2B5EF4-FFF2-40B4-BE49-F238E27FC236}">
                <a16:creationId xmlns:a16="http://schemas.microsoft.com/office/drawing/2014/main" id="{CD943C37-CE63-4B06-9E77-C5FAC529E426}"/>
              </a:ext>
            </a:extLst>
          </p:cNvPr>
          <p:cNvSpPr>
            <a:spLocks noGrp="1"/>
          </p:cNvSpPr>
          <p:nvPr>
            <p:ph type="title"/>
          </p:nvPr>
        </p:nvSpPr>
        <p:spPr/>
        <p:txBody>
          <a:bodyPr/>
          <a:lstStyle/>
          <a:p>
            <a:r>
              <a:rPr lang="en-US" altLang="ja-JP" b="1" dirty="0"/>
              <a:t>Q12.</a:t>
            </a:r>
            <a:r>
              <a:rPr lang="ja-JP" altLang="en-US" b="1" dirty="0"/>
              <a:t>競争優位性（従業員数別）</a:t>
            </a:r>
            <a:endParaRPr kumimoji="1" lang="ja-JP" altLang="en-US" dirty="0"/>
          </a:p>
        </p:txBody>
      </p:sp>
    </p:spTree>
    <p:extLst>
      <p:ext uri="{BB962C8B-B14F-4D97-AF65-F5344CB8AC3E}">
        <p14:creationId xmlns:p14="http://schemas.microsoft.com/office/powerpoint/2010/main" val="35844558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552232" y="224506"/>
            <a:ext cx="7776864"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15" name="図 14">
            <a:extLst>
              <a:ext uri="{FF2B5EF4-FFF2-40B4-BE49-F238E27FC236}">
                <a16:creationId xmlns:a16="http://schemas.microsoft.com/office/drawing/2014/main" id="{7F6B7625-F384-4EE1-BC94-0FE86B88AEF5}"/>
              </a:ext>
            </a:extLst>
          </p:cNvPr>
          <p:cNvPicPr>
            <a:picLocks noChangeAspect="1"/>
          </p:cNvPicPr>
          <p:nvPr/>
        </p:nvPicPr>
        <p:blipFill>
          <a:blip r:embed="rId3"/>
          <a:stretch>
            <a:fillRect/>
          </a:stretch>
        </p:blipFill>
        <p:spPr>
          <a:xfrm>
            <a:off x="805745" y="850226"/>
            <a:ext cx="5538577" cy="2658049"/>
          </a:xfrm>
          <a:prstGeom prst="rect">
            <a:avLst/>
          </a:prstGeom>
        </p:spPr>
      </p:pic>
      <p:pic>
        <p:nvPicPr>
          <p:cNvPr id="16" name="図 15">
            <a:extLst>
              <a:ext uri="{FF2B5EF4-FFF2-40B4-BE49-F238E27FC236}">
                <a16:creationId xmlns:a16="http://schemas.microsoft.com/office/drawing/2014/main" id="{4F4D3339-19DE-4E3A-8649-E6E56864BC61}"/>
              </a:ext>
            </a:extLst>
          </p:cNvPr>
          <p:cNvPicPr>
            <a:picLocks noChangeAspect="1"/>
          </p:cNvPicPr>
          <p:nvPr/>
        </p:nvPicPr>
        <p:blipFill>
          <a:blip r:embed="rId4"/>
          <a:stretch>
            <a:fillRect/>
          </a:stretch>
        </p:blipFill>
        <p:spPr>
          <a:xfrm>
            <a:off x="6776368" y="3834160"/>
            <a:ext cx="5551594" cy="2664296"/>
          </a:xfrm>
          <a:prstGeom prst="rect">
            <a:avLst/>
          </a:prstGeom>
        </p:spPr>
      </p:pic>
      <p:pic>
        <p:nvPicPr>
          <p:cNvPr id="18" name="図 17">
            <a:extLst>
              <a:ext uri="{FF2B5EF4-FFF2-40B4-BE49-F238E27FC236}">
                <a16:creationId xmlns:a16="http://schemas.microsoft.com/office/drawing/2014/main" id="{66BF75B0-790B-4EF9-85E9-844FE491F5DC}"/>
              </a:ext>
            </a:extLst>
          </p:cNvPr>
          <p:cNvPicPr>
            <a:picLocks noChangeAspect="1"/>
          </p:cNvPicPr>
          <p:nvPr/>
        </p:nvPicPr>
        <p:blipFill>
          <a:blip r:embed="rId5"/>
          <a:stretch>
            <a:fillRect/>
          </a:stretch>
        </p:blipFill>
        <p:spPr>
          <a:xfrm>
            <a:off x="6776367" y="881831"/>
            <a:ext cx="5538577" cy="2658049"/>
          </a:xfrm>
          <a:prstGeom prst="rect">
            <a:avLst/>
          </a:prstGeom>
        </p:spPr>
      </p:pic>
      <p:pic>
        <p:nvPicPr>
          <p:cNvPr id="22" name="図 21">
            <a:extLst>
              <a:ext uri="{FF2B5EF4-FFF2-40B4-BE49-F238E27FC236}">
                <a16:creationId xmlns:a16="http://schemas.microsoft.com/office/drawing/2014/main" id="{5EE6B47D-BDAA-4960-9C51-BD7F1E5544B2}"/>
              </a:ext>
            </a:extLst>
          </p:cNvPr>
          <p:cNvPicPr>
            <a:picLocks noChangeAspect="1"/>
          </p:cNvPicPr>
          <p:nvPr/>
        </p:nvPicPr>
        <p:blipFill>
          <a:blip r:embed="rId6"/>
          <a:stretch>
            <a:fillRect/>
          </a:stretch>
        </p:blipFill>
        <p:spPr>
          <a:xfrm>
            <a:off x="792726" y="3832776"/>
            <a:ext cx="5551594" cy="2664296"/>
          </a:xfrm>
          <a:prstGeom prst="rect">
            <a:avLst/>
          </a:prstGeom>
        </p:spPr>
      </p:pic>
      <p:sp>
        <p:nvSpPr>
          <p:cNvPr id="3" name="タイトル 2">
            <a:extLst>
              <a:ext uri="{FF2B5EF4-FFF2-40B4-BE49-F238E27FC236}">
                <a16:creationId xmlns:a16="http://schemas.microsoft.com/office/drawing/2014/main" id="{A78E9284-A09E-4843-BB69-BAC642EF34C4}"/>
              </a:ext>
            </a:extLst>
          </p:cNvPr>
          <p:cNvSpPr>
            <a:spLocks noGrp="1"/>
          </p:cNvSpPr>
          <p:nvPr>
            <p:ph type="title"/>
          </p:nvPr>
        </p:nvSpPr>
        <p:spPr>
          <a:xfrm>
            <a:off x="151632" y="106482"/>
            <a:ext cx="7848872" cy="720080"/>
          </a:xfrm>
        </p:spPr>
        <p:txBody>
          <a:bodyPr/>
          <a:lstStyle/>
          <a:p>
            <a:r>
              <a:rPr lang="en-US" altLang="ja-JP" b="1" dirty="0"/>
              <a:t>Q12.</a:t>
            </a:r>
            <a:r>
              <a:rPr lang="ja-JP" altLang="en-US" b="1" dirty="0"/>
              <a:t>競争優位性（事業分野別）（</a:t>
            </a:r>
            <a:r>
              <a:rPr lang="en-US" altLang="ja-JP" b="1" dirty="0"/>
              <a:t>1/2</a:t>
            </a:r>
            <a:r>
              <a:rPr lang="ja-JP" altLang="en-US" b="1" dirty="0"/>
              <a:t>）</a:t>
            </a:r>
            <a:endParaRPr kumimoji="1" lang="ja-JP" altLang="en-US" dirty="0"/>
          </a:p>
        </p:txBody>
      </p:sp>
    </p:spTree>
    <p:extLst>
      <p:ext uri="{BB962C8B-B14F-4D97-AF65-F5344CB8AC3E}">
        <p14:creationId xmlns:p14="http://schemas.microsoft.com/office/powerpoint/2010/main" val="4375239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552232" y="224506"/>
            <a:ext cx="7776864"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17" name="図 16">
            <a:extLst>
              <a:ext uri="{FF2B5EF4-FFF2-40B4-BE49-F238E27FC236}">
                <a16:creationId xmlns:a16="http://schemas.microsoft.com/office/drawing/2014/main" id="{704D34DA-65A7-461A-969B-BB59DF83E269}"/>
              </a:ext>
            </a:extLst>
          </p:cNvPr>
          <p:cNvPicPr>
            <a:picLocks noChangeAspect="1"/>
          </p:cNvPicPr>
          <p:nvPr/>
        </p:nvPicPr>
        <p:blipFill>
          <a:blip r:embed="rId3"/>
          <a:stretch>
            <a:fillRect/>
          </a:stretch>
        </p:blipFill>
        <p:spPr>
          <a:xfrm>
            <a:off x="797084" y="3901397"/>
            <a:ext cx="5526654" cy="2652327"/>
          </a:xfrm>
          <a:prstGeom prst="rect">
            <a:avLst/>
          </a:prstGeom>
        </p:spPr>
      </p:pic>
      <p:pic>
        <p:nvPicPr>
          <p:cNvPr id="19" name="図 18">
            <a:extLst>
              <a:ext uri="{FF2B5EF4-FFF2-40B4-BE49-F238E27FC236}">
                <a16:creationId xmlns:a16="http://schemas.microsoft.com/office/drawing/2014/main" id="{03F3F7FF-24C3-4464-B8B5-A05F640B7D15}"/>
              </a:ext>
            </a:extLst>
          </p:cNvPr>
          <p:cNvPicPr>
            <a:picLocks noChangeAspect="1"/>
          </p:cNvPicPr>
          <p:nvPr/>
        </p:nvPicPr>
        <p:blipFill>
          <a:blip r:embed="rId4"/>
          <a:stretch>
            <a:fillRect/>
          </a:stretch>
        </p:blipFill>
        <p:spPr>
          <a:xfrm>
            <a:off x="799704" y="826562"/>
            <a:ext cx="5537937" cy="2658048"/>
          </a:xfrm>
          <a:prstGeom prst="rect">
            <a:avLst/>
          </a:prstGeom>
        </p:spPr>
      </p:pic>
      <p:pic>
        <p:nvPicPr>
          <p:cNvPr id="20" name="図 19">
            <a:extLst>
              <a:ext uri="{FF2B5EF4-FFF2-40B4-BE49-F238E27FC236}">
                <a16:creationId xmlns:a16="http://schemas.microsoft.com/office/drawing/2014/main" id="{73F78895-1213-44CC-8C02-385BFC1F8647}"/>
              </a:ext>
            </a:extLst>
          </p:cNvPr>
          <p:cNvPicPr>
            <a:picLocks noChangeAspect="1"/>
          </p:cNvPicPr>
          <p:nvPr/>
        </p:nvPicPr>
        <p:blipFill>
          <a:blip r:embed="rId5"/>
          <a:stretch>
            <a:fillRect/>
          </a:stretch>
        </p:blipFill>
        <p:spPr>
          <a:xfrm>
            <a:off x="6810015" y="3895678"/>
            <a:ext cx="5538573" cy="2658047"/>
          </a:xfrm>
          <a:prstGeom prst="rect">
            <a:avLst/>
          </a:prstGeom>
        </p:spPr>
      </p:pic>
      <p:pic>
        <p:nvPicPr>
          <p:cNvPr id="23" name="図 22">
            <a:extLst>
              <a:ext uri="{FF2B5EF4-FFF2-40B4-BE49-F238E27FC236}">
                <a16:creationId xmlns:a16="http://schemas.microsoft.com/office/drawing/2014/main" id="{C35A63B8-4C22-4120-A8B4-EBCA837C47EE}"/>
              </a:ext>
            </a:extLst>
          </p:cNvPr>
          <p:cNvPicPr>
            <a:picLocks noChangeAspect="1"/>
          </p:cNvPicPr>
          <p:nvPr/>
        </p:nvPicPr>
        <p:blipFill>
          <a:blip r:embed="rId6"/>
          <a:stretch>
            <a:fillRect/>
          </a:stretch>
        </p:blipFill>
        <p:spPr>
          <a:xfrm>
            <a:off x="6783048" y="826562"/>
            <a:ext cx="5538575" cy="2658048"/>
          </a:xfrm>
          <a:prstGeom prst="rect">
            <a:avLst/>
          </a:prstGeom>
        </p:spPr>
      </p:pic>
      <p:sp>
        <p:nvSpPr>
          <p:cNvPr id="3" name="タイトル 2">
            <a:extLst>
              <a:ext uri="{FF2B5EF4-FFF2-40B4-BE49-F238E27FC236}">
                <a16:creationId xmlns:a16="http://schemas.microsoft.com/office/drawing/2014/main" id="{A78E9284-A09E-4843-BB69-BAC642EF34C4}"/>
              </a:ext>
            </a:extLst>
          </p:cNvPr>
          <p:cNvSpPr>
            <a:spLocks noGrp="1"/>
          </p:cNvSpPr>
          <p:nvPr>
            <p:ph type="title"/>
          </p:nvPr>
        </p:nvSpPr>
        <p:spPr>
          <a:xfrm>
            <a:off x="151632" y="106482"/>
            <a:ext cx="7848872" cy="720080"/>
          </a:xfrm>
        </p:spPr>
        <p:txBody>
          <a:bodyPr/>
          <a:lstStyle/>
          <a:p>
            <a:r>
              <a:rPr lang="en-US" altLang="ja-JP" b="1" dirty="0"/>
              <a:t>Q12.</a:t>
            </a:r>
            <a:r>
              <a:rPr lang="ja-JP" altLang="en-US" b="1" dirty="0"/>
              <a:t>競争優位性（事業分野別） （</a:t>
            </a:r>
            <a:r>
              <a:rPr lang="en-US" altLang="ja-JP" b="1" dirty="0"/>
              <a:t>2/2</a:t>
            </a:r>
            <a:r>
              <a:rPr lang="ja-JP" altLang="en-US" b="1" dirty="0"/>
              <a:t>）</a:t>
            </a:r>
            <a:endParaRPr kumimoji="1" lang="ja-JP" altLang="en-US" dirty="0"/>
          </a:p>
        </p:txBody>
      </p:sp>
    </p:spTree>
    <p:extLst>
      <p:ext uri="{BB962C8B-B14F-4D97-AF65-F5344CB8AC3E}">
        <p14:creationId xmlns:p14="http://schemas.microsoft.com/office/powerpoint/2010/main" val="376518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p:nvPr/>
        </p:nvSpPr>
        <p:spPr>
          <a:xfrm>
            <a:off x="5408217" y="3200037"/>
            <a:ext cx="5836205" cy="3658461"/>
          </a:xfrm>
          <a:prstGeom prst="rect">
            <a:avLst/>
          </a:prstGeom>
          <a:blipFill>
            <a:blip r:embed="rId3" cstate="print"/>
            <a:stretch>
              <a:fillRect/>
            </a:stretch>
          </a:blipFill>
        </p:spPr>
        <p:txBody>
          <a:bodyPr wrap="square" lIns="0" tIns="0" rIns="0" bIns="0" rtlCol="0"/>
          <a:lstStyle/>
          <a:p>
            <a:endParaRPr dirty="0"/>
          </a:p>
        </p:txBody>
      </p:sp>
      <p:sp>
        <p:nvSpPr>
          <p:cNvPr id="7" name="object 2">
            <a:extLst>
              <a:ext uri="{FF2B5EF4-FFF2-40B4-BE49-F238E27FC236}">
                <a16:creationId xmlns:a16="http://schemas.microsoft.com/office/drawing/2014/main" id="{4AC01DFC-7223-4951-AEC9-2EF46E6E9BCC}"/>
              </a:ext>
            </a:extLst>
          </p:cNvPr>
          <p:cNvSpPr txBox="1">
            <a:spLocks/>
          </p:cNvSpPr>
          <p:nvPr/>
        </p:nvSpPr>
        <p:spPr>
          <a:xfrm>
            <a:off x="8364101" y="2780068"/>
            <a:ext cx="2880320" cy="228909"/>
          </a:xfrm>
          <a:prstGeom prst="rect">
            <a:avLst/>
          </a:prstGeom>
        </p:spPr>
        <p:txBody>
          <a:bodyPr vert="horz" wrap="square" lIns="0" tIns="13335" rIns="0" bIns="0" rtlCol="0">
            <a:spAutoFit/>
          </a:bodyPr>
          <a:lstStyle>
            <a:lvl1pPr algn="l" rtl="0" eaLnBrk="1" fontAlgn="base" hangingPunct="1">
              <a:spcBef>
                <a:spcPct val="0"/>
              </a:spcBef>
              <a:spcAft>
                <a:spcPct val="0"/>
              </a:spcAft>
              <a:defRPr kumimoji="1" sz="3793">
                <a:solidFill>
                  <a:srgbClr val="000066"/>
                </a:solidFill>
                <a:latin typeface="IPA Pゴシック" panose="020B0500000000000000" pitchFamily="50" charset="-128"/>
                <a:ea typeface="IPA Pゴシック" panose="020B0500000000000000" pitchFamily="50" charset="-128"/>
                <a:cs typeface="+mj-cs"/>
              </a:defRPr>
            </a:lvl1pPr>
            <a:lvl2pPr algn="l" rtl="0" eaLnBrk="1" fontAlgn="base" hangingPunct="1">
              <a:spcBef>
                <a:spcPct val="0"/>
              </a:spcBef>
              <a:spcAft>
                <a:spcPct val="0"/>
              </a:spcAft>
              <a:defRPr kumimoji="1" sz="3793">
                <a:solidFill>
                  <a:srgbClr val="000066"/>
                </a:solidFill>
                <a:latin typeface="Arial" charset="0"/>
                <a:ea typeface="ＭＳ Ｐゴシック" charset="-128"/>
              </a:defRPr>
            </a:lvl2pPr>
            <a:lvl3pPr algn="l" rtl="0" eaLnBrk="1" fontAlgn="base" hangingPunct="1">
              <a:spcBef>
                <a:spcPct val="0"/>
              </a:spcBef>
              <a:spcAft>
                <a:spcPct val="0"/>
              </a:spcAft>
              <a:defRPr kumimoji="1" sz="3793">
                <a:solidFill>
                  <a:srgbClr val="000066"/>
                </a:solidFill>
                <a:latin typeface="Arial" charset="0"/>
                <a:ea typeface="ＭＳ Ｐゴシック" charset="-128"/>
              </a:defRPr>
            </a:lvl3pPr>
            <a:lvl4pPr algn="l" rtl="0" eaLnBrk="1" fontAlgn="base" hangingPunct="1">
              <a:spcBef>
                <a:spcPct val="0"/>
              </a:spcBef>
              <a:spcAft>
                <a:spcPct val="0"/>
              </a:spcAft>
              <a:defRPr kumimoji="1" sz="3793">
                <a:solidFill>
                  <a:srgbClr val="000066"/>
                </a:solidFill>
                <a:latin typeface="Arial" charset="0"/>
                <a:ea typeface="ＭＳ Ｐゴシック" charset="-128"/>
              </a:defRPr>
            </a:lvl4pPr>
            <a:lvl5pPr algn="l" rtl="0" eaLnBrk="1" fontAlgn="base" hangingPunct="1">
              <a:spcBef>
                <a:spcPct val="0"/>
              </a:spcBef>
              <a:spcAft>
                <a:spcPct val="0"/>
              </a:spcAft>
              <a:defRPr kumimoji="1" sz="3793">
                <a:solidFill>
                  <a:srgbClr val="000066"/>
                </a:solidFill>
                <a:latin typeface="Arial" charset="0"/>
                <a:ea typeface="ＭＳ Ｐゴシック" charset="-128"/>
              </a:defRPr>
            </a:lvl5pPr>
            <a:lvl6pPr marL="481759" algn="l" rtl="0" eaLnBrk="1" fontAlgn="base" hangingPunct="1">
              <a:spcBef>
                <a:spcPct val="0"/>
              </a:spcBef>
              <a:spcAft>
                <a:spcPct val="0"/>
              </a:spcAft>
              <a:defRPr kumimoji="1" sz="3793">
                <a:solidFill>
                  <a:srgbClr val="003399"/>
                </a:solidFill>
                <a:latin typeface="Arial" charset="0"/>
                <a:ea typeface="ＭＳ Ｐゴシック" charset="-128"/>
              </a:defRPr>
            </a:lvl6pPr>
            <a:lvl7pPr marL="963517" algn="l" rtl="0" eaLnBrk="1" fontAlgn="base" hangingPunct="1">
              <a:spcBef>
                <a:spcPct val="0"/>
              </a:spcBef>
              <a:spcAft>
                <a:spcPct val="0"/>
              </a:spcAft>
              <a:defRPr kumimoji="1" sz="3793">
                <a:solidFill>
                  <a:srgbClr val="003399"/>
                </a:solidFill>
                <a:latin typeface="Arial" charset="0"/>
                <a:ea typeface="ＭＳ Ｐゴシック" charset="-128"/>
              </a:defRPr>
            </a:lvl7pPr>
            <a:lvl8pPr marL="1445274" algn="l" rtl="0" eaLnBrk="1" fontAlgn="base" hangingPunct="1">
              <a:spcBef>
                <a:spcPct val="0"/>
              </a:spcBef>
              <a:spcAft>
                <a:spcPct val="0"/>
              </a:spcAft>
              <a:defRPr kumimoji="1" sz="3793">
                <a:solidFill>
                  <a:srgbClr val="003399"/>
                </a:solidFill>
                <a:latin typeface="Arial" charset="0"/>
                <a:ea typeface="ＭＳ Ｐゴシック" charset="-128"/>
              </a:defRPr>
            </a:lvl8pPr>
            <a:lvl9pPr marL="1927033" algn="l" rtl="0" eaLnBrk="1" fontAlgn="base" hangingPunct="1">
              <a:spcBef>
                <a:spcPct val="0"/>
              </a:spcBef>
              <a:spcAft>
                <a:spcPct val="0"/>
              </a:spcAft>
              <a:defRPr kumimoji="1" sz="3793">
                <a:solidFill>
                  <a:srgbClr val="003399"/>
                </a:solidFill>
                <a:latin typeface="Arial" charset="0"/>
                <a:ea typeface="ＭＳ Ｐゴシック" charset="-128"/>
              </a:defRPr>
            </a:lvl9pPr>
          </a:lstStyle>
          <a:p>
            <a:pPr marL="12699" defTabSz="914318">
              <a:spcBef>
                <a:spcPts val="105"/>
              </a:spcBef>
            </a:pPr>
            <a:r>
              <a:rPr lang="ja-JP" altLang="en-US" sz="1400" kern="0" dirty="0">
                <a:latin typeface="Meiryo UI" panose="020B0604030504040204" pitchFamily="50" charset="-128"/>
                <a:ea typeface="Meiryo UI" panose="020B0604030504040204" pitchFamily="50" charset="-128"/>
              </a:rPr>
              <a:t>＜参考＞経済産業局の</a:t>
            </a:r>
            <a:r>
              <a:rPr lang="ja-JP" altLang="en-US" sz="1400" kern="0" spc="-15" dirty="0">
                <a:latin typeface="Meiryo UI" panose="020B0604030504040204" pitchFamily="50" charset="-128"/>
                <a:ea typeface="Meiryo UI" panose="020B0604030504040204" pitchFamily="50" charset="-128"/>
              </a:rPr>
              <a:t>管</a:t>
            </a:r>
            <a:r>
              <a:rPr lang="ja-JP" altLang="en-US" sz="1400" kern="0" dirty="0">
                <a:latin typeface="Meiryo UI" panose="020B0604030504040204" pitchFamily="50" charset="-128"/>
                <a:ea typeface="Meiryo UI" panose="020B0604030504040204" pitchFamily="50" charset="-128"/>
              </a:rPr>
              <a:t>轄分類</a:t>
            </a:r>
          </a:p>
        </p:txBody>
      </p:sp>
      <p:sp>
        <p:nvSpPr>
          <p:cNvPr id="10" name="タイトル 9">
            <a:extLst>
              <a:ext uri="{FF2B5EF4-FFF2-40B4-BE49-F238E27FC236}">
                <a16:creationId xmlns:a16="http://schemas.microsoft.com/office/drawing/2014/main" id="{150351A0-8A9E-4296-A606-1EC7DCDC0D2B}"/>
              </a:ext>
            </a:extLst>
          </p:cNvPr>
          <p:cNvSpPr txBox="1">
            <a:spLocks/>
          </p:cNvSpPr>
          <p:nvPr/>
        </p:nvSpPr>
        <p:spPr>
          <a:xfrm>
            <a:off x="1951833" y="449785"/>
            <a:ext cx="9105231" cy="607293"/>
          </a:xfrm>
          <a:prstGeom prst="rect">
            <a:avLst/>
          </a:prstGeom>
          <a:solidFill>
            <a:schemeClr val="accent1">
              <a:lumMod val="20000"/>
              <a:lumOff val="80000"/>
            </a:schemeClr>
          </a:solidFill>
          <a:ln>
            <a:solidFill>
              <a:schemeClr val="bg1">
                <a:lumMod val="65000"/>
              </a:schemeClr>
            </a:solidFill>
          </a:ln>
        </p:spPr>
        <p:txBody>
          <a:bodyPr vert="horz" lIns="96364" tIns="48182" rIns="96364" bIns="48182" rtlCol="0" anchor="ctr">
            <a:no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r>
              <a:rPr lang="en-US" altLang="ja-JP" sz="2528" dirty="0">
                <a:latin typeface="+mj-ea"/>
                <a:ea typeface="+mj-ea"/>
              </a:rPr>
              <a:t>Ⅲ.</a:t>
            </a:r>
            <a:r>
              <a:rPr lang="ja-JP" altLang="en-US" sz="2528" dirty="0">
                <a:latin typeface="+mj-ea"/>
                <a:ea typeface="+mj-ea"/>
              </a:rPr>
              <a:t>調査票の回収状況（地域別）</a:t>
            </a:r>
          </a:p>
        </p:txBody>
      </p:sp>
      <p:pic>
        <p:nvPicPr>
          <p:cNvPr id="2" name="図 1">
            <a:extLst>
              <a:ext uri="{FF2B5EF4-FFF2-40B4-BE49-F238E27FC236}">
                <a16:creationId xmlns:a16="http://schemas.microsoft.com/office/drawing/2014/main" id="{F047D9DE-34EB-4023-B58E-28C059313FAD}"/>
              </a:ext>
            </a:extLst>
          </p:cNvPr>
          <p:cNvPicPr>
            <a:picLocks noChangeAspect="1"/>
          </p:cNvPicPr>
          <p:nvPr/>
        </p:nvPicPr>
        <p:blipFill>
          <a:blip r:embed="rId4"/>
          <a:stretch>
            <a:fillRect/>
          </a:stretch>
        </p:blipFill>
        <p:spPr>
          <a:xfrm>
            <a:off x="583680" y="1116005"/>
            <a:ext cx="7004911" cy="3785944"/>
          </a:xfrm>
          <a:prstGeom prst="rect">
            <a:avLst/>
          </a:prstGeom>
        </p:spPr>
      </p:pic>
    </p:spTree>
    <p:extLst>
      <p:ext uri="{BB962C8B-B14F-4D97-AF65-F5344CB8AC3E}">
        <p14:creationId xmlns:p14="http://schemas.microsoft.com/office/powerpoint/2010/main" val="1120730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19509CEE-C40B-4ADE-A8CD-AAB70F1D3056}"/>
              </a:ext>
            </a:extLst>
          </p:cNvPr>
          <p:cNvSpPr>
            <a:spLocks noGrp="1"/>
          </p:cNvSpPr>
          <p:nvPr>
            <p:ph type="title"/>
          </p:nvPr>
        </p:nvSpPr>
        <p:spPr/>
        <p:txBody>
          <a:bodyPr/>
          <a:lstStyle/>
          <a:p>
            <a:r>
              <a:rPr lang="en-US" altLang="ja-JP" b="1" dirty="0"/>
              <a:t>Q12.</a:t>
            </a:r>
            <a:r>
              <a:rPr lang="ja-JP" altLang="en-US" b="1" dirty="0"/>
              <a:t>競争優位性（提供製品・サービス別）</a:t>
            </a:r>
            <a:endParaRPr kumimoji="1" lang="ja-JP" altLang="en-US" dirty="0"/>
          </a:p>
        </p:txBody>
      </p:sp>
      <p:pic>
        <p:nvPicPr>
          <p:cNvPr id="2" name="図 1">
            <a:extLst>
              <a:ext uri="{FF2B5EF4-FFF2-40B4-BE49-F238E27FC236}">
                <a16:creationId xmlns:a16="http://schemas.microsoft.com/office/drawing/2014/main" id="{80F11032-22FB-40DE-A152-3A7622A51BD5}"/>
              </a:ext>
            </a:extLst>
          </p:cNvPr>
          <p:cNvPicPr>
            <a:picLocks noChangeAspect="1"/>
          </p:cNvPicPr>
          <p:nvPr/>
        </p:nvPicPr>
        <p:blipFill>
          <a:blip r:embed="rId3"/>
          <a:stretch>
            <a:fillRect/>
          </a:stretch>
        </p:blipFill>
        <p:spPr>
          <a:xfrm>
            <a:off x="1332571" y="1093023"/>
            <a:ext cx="10455546" cy="5194242"/>
          </a:xfrm>
          <a:prstGeom prst="rect">
            <a:avLst/>
          </a:prstGeom>
        </p:spPr>
      </p:pic>
    </p:spTree>
    <p:extLst>
      <p:ext uri="{BB962C8B-B14F-4D97-AF65-F5344CB8AC3E}">
        <p14:creationId xmlns:p14="http://schemas.microsoft.com/office/powerpoint/2010/main" val="21970073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6A1563A-2B4E-450E-B157-D649735FF3D6}"/>
              </a:ext>
            </a:extLst>
          </p:cNvPr>
          <p:cNvPicPr>
            <a:picLocks noChangeAspect="1"/>
          </p:cNvPicPr>
          <p:nvPr/>
        </p:nvPicPr>
        <p:blipFill>
          <a:blip r:embed="rId3"/>
          <a:stretch>
            <a:fillRect/>
          </a:stretch>
        </p:blipFill>
        <p:spPr>
          <a:xfrm>
            <a:off x="259739" y="1025848"/>
            <a:ext cx="12600000" cy="1814549"/>
          </a:xfrm>
          <a:prstGeom prst="rect">
            <a:avLst/>
          </a:prstGeom>
        </p:spPr>
      </p:pic>
      <p:pic>
        <p:nvPicPr>
          <p:cNvPr id="5" name="図 4">
            <a:extLst>
              <a:ext uri="{FF2B5EF4-FFF2-40B4-BE49-F238E27FC236}">
                <a16:creationId xmlns:a16="http://schemas.microsoft.com/office/drawing/2014/main" id="{03DC2D14-CAD2-46E1-A104-F22BBE81A302}"/>
              </a:ext>
            </a:extLst>
          </p:cNvPr>
          <p:cNvPicPr>
            <a:picLocks noChangeAspect="1"/>
          </p:cNvPicPr>
          <p:nvPr/>
        </p:nvPicPr>
        <p:blipFill>
          <a:blip r:embed="rId4"/>
          <a:stretch>
            <a:fillRect/>
          </a:stretch>
        </p:blipFill>
        <p:spPr>
          <a:xfrm>
            <a:off x="259739" y="3041755"/>
            <a:ext cx="12600000" cy="1805290"/>
          </a:xfrm>
          <a:prstGeom prst="rect">
            <a:avLst/>
          </a:prstGeom>
        </p:spPr>
      </p:pic>
      <p:sp>
        <p:nvSpPr>
          <p:cNvPr id="7" name="タイトル 6">
            <a:extLst>
              <a:ext uri="{FF2B5EF4-FFF2-40B4-BE49-F238E27FC236}">
                <a16:creationId xmlns:a16="http://schemas.microsoft.com/office/drawing/2014/main" id="{BD42D992-BB37-41D3-A8E8-42FFE2528E9B}"/>
              </a:ext>
            </a:extLst>
          </p:cNvPr>
          <p:cNvSpPr>
            <a:spLocks noGrp="1"/>
          </p:cNvSpPr>
          <p:nvPr>
            <p:ph type="title"/>
          </p:nvPr>
        </p:nvSpPr>
        <p:spPr/>
        <p:txBody>
          <a:bodyPr/>
          <a:lstStyle/>
          <a:p>
            <a:r>
              <a:rPr lang="en-US" altLang="ja-JP" b="1" dirty="0"/>
              <a:t>Q13-A.DX</a:t>
            </a:r>
            <a:r>
              <a:rPr lang="ja-JP" altLang="en-US" b="1" dirty="0"/>
              <a:t>の状況</a:t>
            </a:r>
            <a:r>
              <a:rPr lang="en-US" altLang="ja-JP" b="1" dirty="0"/>
              <a:t>【</a:t>
            </a:r>
            <a:r>
              <a:rPr lang="ja-JP" altLang="en-US" b="1" dirty="0"/>
              <a:t>事業への影響</a:t>
            </a:r>
            <a:r>
              <a:rPr lang="en-US" altLang="ja-JP" b="1" dirty="0"/>
              <a:t>/</a:t>
            </a:r>
            <a:r>
              <a:rPr lang="ja-JP" altLang="en-US" b="1" dirty="0"/>
              <a:t>取り組み</a:t>
            </a:r>
            <a:r>
              <a:rPr lang="en-US" altLang="ja-JP" b="1" dirty="0"/>
              <a:t>】</a:t>
            </a:r>
            <a:endParaRPr kumimoji="1" lang="ja-JP" altLang="en-US" dirty="0"/>
          </a:p>
        </p:txBody>
      </p:sp>
    </p:spTree>
    <p:extLst>
      <p:ext uri="{BB962C8B-B14F-4D97-AF65-F5344CB8AC3E}">
        <p14:creationId xmlns:p14="http://schemas.microsoft.com/office/powerpoint/2010/main" val="1535196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128296" y="241743"/>
            <a:ext cx="6840760"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61EDB873-E6BA-45EF-9839-056C0EF15C37}"/>
              </a:ext>
            </a:extLst>
          </p:cNvPr>
          <p:cNvPicPr>
            <a:picLocks noChangeAspect="1"/>
          </p:cNvPicPr>
          <p:nvPr/>
        </p:nvPicPr>
        <p:blipFill>
          <a:blip r:embed="rId3"/>
          <a:stretch>
            <a:fillRect/>
          </a:stretch>
        </p:blipFill>
        <p:spPr>
          <a:xfrm>
            <a:off x="2383880" y="867298"/>
            <a:ext cx="7857393" cy="1620000"/>
          </a:xfrm>
          <a:prstGeom prst="rect">
            <a:avLst/>
          </a:prstGeom>
        </p:spPr>
      </p:pic>
      <p:pic>
        <p:nvPicPr>
          <p:cNvPr id="5" name="図 4">
            <a:extLst>
              <a:ext uri="{FF2B5EF4-FFF2-40B4-BE49-F238E27FC236}">
                <a16:creationId xmlns:a16="http://schemas.microsoft.com/office/drawing/2014/main" id="{482E335F-4251-4383-BC52-EC35C0742DC7}"/>
              </a:ext>
            </a:extLst>
          </p:cNvPr>
          <p:cNvPicPr>
            <a:picLocks noChangeAspect="1"/>
          </p:cNvPicPr>
          <p:nvPr/>
        </p:nvPicPr>
        <p:blipFill>
          <a:blip r:embed="rId4"/>
          <a:stretch>
            <a:fillRect/>
          </a:stretch>
        </p:blipFill>
        <p:spPr>
          <a:xfrm>
            <a:off x="2388228" y="2883522"/>
            <a:ext cx="7849568" cy="1620000"/>
          </a:xfrm>
          <a:prstGeom prst="rect">
            <a:avLst/>
          </a:prstGeom>
        </p:spPr>
      </p:pic>
      <p:pic>
        <p:nvPicPr>
          <p:cNvPr id="8" name="図 7">
            <a:extLst>
              <a:ext uri="{FF2B5EF4-FFF2-40B4-BE49-F238E27FC236}">
                <a16:creationId xmlns:a16="http://schemas.microsoft.com/office/drawing/2014/main" id="{7B59813D-1E98-4D67-BA68-5A5F12F50E20}"/>
              </a:ext>
            </a:extLst>
          </p:cNvPr>
          <p:cNvPicPr>
            <a:picLocks noChangeAspect="1"/>
          </p:cNvPicPr>
          <p:nvPr/>
        </p:nvPicPr>
        <p:blipFill>
          <a:blip r:embed="rId5"/>
          <a:stretch>
            <a:fillRect/>
          </a:stretch>
        </p:blipFill>
        <p:spPr>
          <a:xfrm>
            <a:off x="2311755" y="4899746"/>
            <a:ext cx="7857393" cy="1620000"/>
          </a:xfrm>
          <a:prstGeom prst="rect">
            <a:avLst/>
          </a:prstGeom>
        </p:spPr>
      </p:pic>
      <p:sp>
        <p:nvSpPr>
          <p:cNvPr id="9" name="タイトル 8">
            <a:extLst>
              <a:ext uri="{FF2B5EF4-FFF2-40B4-BE49-F238E27FC236}">
                <a16:creationId xmlns:a16="http://schemas.microsoft.com/office/drawing/2014/main" id="{1273DA9F-ECE0-46DE-82A1-973AF4D7930E}"/>
              </a:ext>
            </a:extLst>
          </p:cNvPr>
          <p:cNvSpPr>
            <a:spLocks noGrp="1"/>
          </p:cNvSpPr>
          <p:nvPr>
            <p:ph type="title"/>
          </p:nvPr>
        </p:nvSpPr>
        <p:spPr/>
        <p:txBody>
          <a:bodyPr/>
          <a:lstStyle/>
          <a:p>
            <a:r>
              <a:rPr lang="en-US" altLang="ja-JP" b="1" dirty="0"/>
              <a:t>Q13-A.DX</a:t>
            </a:r>
            <a:r>
              <a:rPr lang="ja-JP" altLang="en-US" b="1" dirty="0"/>
              <a:t>の状況（産業構造の位置づけ別）</a:t>
            </a:r>
            <a:endParaRPr kumimoji="1" lang="ja-JP" altLang="en-US" dirty="0"/>
          </a:p>
        </p:txBody>
      </p:sp>
    </p:spTree>
    <p:extLst>
      <p:ext uri="{BB962C8B-B14F-4D97-AF65-F5344CB8AC3E}">
        <p14:creationId xmlns:p14="http://schemas.microsoft.com/office/powerpoint/2010/main" val="26708305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C14FB252-DF2E-4C81-9664-8A6844CED862}"/>
              </a:ext>
            </a:extLst>
          </p:cNvPr>
          <p:cNvPicPr>
            <a:picLocks noChangeAspect="1"/>
          </p:cNvPicPr>
          <p:nvPr/>
        </p:nvPicPr>
        <p:blipFill>
          <a:blip r:embed="rId3"/>
          <a:stretch>
            <a:fillRect/>
          </a:stretch>
        </p:blipFill>
        <p:spPr>
          <a:xfrm>
            <a:off x="2399989" y="1025848"/>
            <a:ext cx="7920000" cy="1632908"/>
          </a:xfrm>
          <a:prstGeom prst="rect">
            <a:avLst/>
          </a:prstGeom>
        </p:spPr>
      </p:pic>
      <p:pic>
        <p:nvPicPr>
          <p:cNvPr id="5" name="図 4">
            <a:extLst>
              <a:ext uri="{FF2B5EF4-FFF2-40B4-BE49-F238E27FC236}">
                <a16:creationId xmlns:a16="http://schemas.microsoft.com/office/drawing/2014/main" id="{2F79E9B7-FFE0-4687-9A24-9201B73BBD1B}"/>
              </a:ext>
            </a:extLst>
          </p:cNvPr>
          <p:cNvPicPr>
            <a:picLocks noChangeAspect="1"/>
          </p:cNvPicPr>
          <p:nvPr/>
        </p:nvPicPr>
        <p:blipFill>
          <a:blip r:embed="rId4"/>
          <a:stretch>
            <a:fillRect/>
          </a:stretch>
        </p:blipFill>
        <p:spPr>
          <a:xfrm>
            <a:off x="2406085" y="3054860"/>
            <a:ext cx="7920000" cy="1642433"/>
          </a:xfrm>
          <a:prstGeom prst="rect">
            <a:avLst/>
          </a:prstGeom>
        </p:spPr>
      </p:pic>
      <p:pic>
        <p:nvPicPr>
          <p:cNvPr id="8" name="図 7">
            <a:extLst>
              <a:ext uri="{FF2B5EF4-FFF2-40B4-BE49-F238E27FC236}">
                <a16:creationId xmlns:a16="http://schemas.microsoft.com/office/drawing/2014/main" id="{15F2971E-9CF2-4DFD-B063-FB0E1502D36D}"/>
              </a:ext>
            </a:extLst>
          </p:cNvPr>
          <p:cNvPicPr>
            <a:picLocks noChangeAspect="1"/>
          </p:cNvPicPr>
          <p:nvPr/>
        </p:nvPicPr>
        <p:blipFill>
          <a:blip r:embed="rId5"/>
          <a:stretch>
            <a:fillRect/>
          </a:stretch>
        </p:blipFill>
        <p:spPr>
          <a:xfrm>
            <a:off x="2399989" y="4986288"/>
            <a:ext cx="7920000" cy="1632908"/>
          </a:xfrm>
          <a:prstGeom prst="rect">
            <a:avLst/>
          </a:prstGeom>
        </p:spPr>
      </p:pic>
      <p:sp>
        <p:nvSpPr>
          <p:cNvPr id="3" name="タイトル 2">
            <a:extLst>
              <a:ext uri="{FF2B5EF4-FFF2-40B4-BE49-F238E27FC236}">
                <a16:creationId xmlns:a16="http://schemas.microsoft.com/office/drawing/2014/main" id="{C9FC32B5-7648-4758-B72A-EE4B0D8AE921}"/>
              </a:ext>
            </a:extLst>
          </p:cNvPr>
          <p:cNvSpPr>
            <a:spLocks noGrp="1"/>
          </p:cNvSpPr>
          <p:nvPr>
            <p:ph type="title"/>
          </p:nvPr>
        </p:nvSpPr>
        <p:spPr/>
        <p:txBody>
          <a:bodyPr/>
          <a:lstStyle/>
          <a:p>
            <a:r>
              <a:rPr lang="en-US" altLang="ja-JP" b="1" dirty="0"/>
              <a:t>Q13-A.DX</a:t>
            </a:r>
            <a:r>
              <a:rPr lang="ja-JP" altLang="en-US" b="1" dirty="0"/>
              <a:t>の状況（従業員数別）</a:t>
            </a:r>
            <a:endParaRPr kumimoji="1" lang="ja-JP" altLang="en-US" dirty="0"/>
          </a:p>
        </p:txBody>
      </p:sp>
    </p:spTree>
    <p:extLst>
      <p:ext uri="{BB962C8B-B14F-4D97-AF65-F5344CB8AC3E}">
        <p14:creationId xmlns:p14="http://schemas.microsoft.com/office/powerpoint/2010/main" val="22678234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10" name="図 9">
            <a:extLst>
              <a:ext uri="{FF2B5EF4-FFF2-40B4-BE49-F238E27FC236}">
                <a16:creationId xmlns:a16="http://schemas.microsoft.com/office/drawing/2014/main" id="{6A712540-8B52-4B69-A624-EE45C82A2F48}"/>
              </a:ext>
            </a:extLst>
          </p:cNvPr>
          <p:cNvPicPr>
            <a:picLocks noChangeAspect="1"/>
          </p:cNvPicPr>
          <p:nvPr/>
        </p:nvPicPr>
        <p:blipFill>
          <a:blip r:embed="rId3"/>
          <a:stretch>
            <a:fillRect/>
          </a:stretch>
        </p:blipFill>
        <p:spPr>
          <a:xfrm>
            <a:off x="75475" y="1898819"/>
            <a:ext cx="4320000" cy="3582650"/>
          </a:xfrm>
          <a:prstGeom prst="rect">
            <a:avLst/>
          </a:prstGeom>
        </p:spPr>
      </p:pic>
      <p:pic>
        <p:nvPicPr>
          <p:cNvPr id="11" name="図 10">
            <a:extLst>
              <a:ext uri="{FF2B5EF4-FFF2-40B4-BE49-F238E27FC236}">
                <a16:creationId xmlns:a16="http://schemas.microsoft.com/office/drawing/2014/main" id="{7A9D9C99-1D65-472A-A2FE-1F81CD252B74}"/>
              </a:ext>
            </a:extLst>
          </p:cNvPr>
          <p:cNvPicPr>
            <a:picLocks noChangeAspect="1"/>
          </p:cNvPicPr>
          <p:nvPr/>
        </p:nvPicPr>
        <p:blipFill>
          <a:blip r:embed="rId4"/>
          <a:stretch>
            <a:fillRect/>
          </a:stretch>
        </p:blipFill>
        <p:spPr>
          <a:xfrm>
            <a:off x="4427559" y="1898819"/>
            <a:ext cx="4320000" cy="3582650"/>
          </a:xfrm>
          <a:prstGeom prst="rect">
            <a:avLst/>
          </a:prstGeom>
        </p:spPr>
      </p:pic>
      <p:pic>
        <p:nvPicPr>
          <p:cNvPr id="12" name="図 11">
            <a:extLst>
              <a:ext uri="{FF2B5EF4-FFF2-40B4-BE49-F238E27FC236}">
                <a16:creationId xmlns:a16="http://schemas.microsoft.com/office/drawing/2014/main" id="{C9B38C41-46D5-45D8-96A3-86197BA66E5C}"/>
              </a:ext>
            </a:extLst>
          </p:cNvPr>
          <p:cNvPicPr>
            <a:picLocks noChangeAspect="1"/>
          </p:cNvPicPr>
          <p:nvPr/>
        </p:nvPicPr>
        <p:blipFill>
          <a:blip r:embed="rId5"/>
          <a:stretch>
            <a:fillRect/>
          </a:stretch>
        </p:blipFill>
        <p:spPr>
          <a:xfrm>
            <a:off x="8769905" y="1898819"/>
            <a:ext cx="4320000" cy="3582650"/>
          </a:xfrm>
          <a:prstGeom prst="rect">
            <a:avLst/>
          </a:prstGeom>
        </p:spPr>
      </p:pic>
      <p:sp>
        <p:nvSpPr>
          <p:cNvPr id="3" name="タイトル 2">
            <a:extLst>
              <a:ext uri="{FF2B5EF4-FFF2-40B4-BE49-F238E27FC236}">
                <a16:creationId xmlns:a16="http://schemas.microsoft.com/office/drawing/2014/main" id="{1BAECE95-D751-48B1-AE3E-FFC798A3683F}"/>
              </a:ext>
            </a:extLst>
          </p:cNvPr>
          <p:cNvSpPr>
            <a:spLocks noGrp="1"/>
          </p:cNvSpPr>
          <p:nvPr>
            <p:ph type="title"/>
          </p:nvPr>
        </p:nvSpPr>
        <p:spPr/>
        <p:txBody>
          <a:bodyPr/>
          <a:lstStyle/>
          <a:p>
            <a:r>
              <a:rPr lang="en-US" altLang="ja-JP" b="1" dirty="0"/>
              <a:t>Q13-A.DX</a:t>
            </a:r>
            <a:r>
              <a:rPr lang="ja-JP" altLang="en-US" b="1" dirty="0"/>
              <a:t>の状況（事業分野別）</a:t>
            </a:r>
            <a:endParaRPr kumimoji="1" lang="ja-JP" altLang="en-US" dirty="0"/>
          </a:p>
        </p:txBody>
      </p:sp>
    </p:spTree>
    <p:extLst>
      <p:ext uri="{BB962C8B-B14F-4D97-AF65-F5344CB8AC3E}">
        <p14:creationId xmlns:p14="http://schemas.microsoft.com/office/powerpoint/2010/main" val="40209057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D4F6F32D-B7FA-415A-AF0B-FE38826C33E2}"/>
              </a:ext>
            </a:extLst>
          </p:cNvPr>
          <p:cNvSpPr>
            <a:spLocks noGrp="1"/>
          </p:cNvSpPr>
          <p:nvPr>
            <p:ph type="title"/>
          </p:nvPr>
        </p:nvSpPr>
        <p:spPr/>
        <p:txBody>
          <a:bodyPr/>
          <a:lstStyle/>
          <a:p>
            <a:r>
              <a:rPr lang="en-US" altLang="ja-JP" b="1" dirty="0"/>
              <a:t>Q13-A.DX</a:t>
            </a:r>
            <a:r>
              <a:rPr lang="ja-JP" altLang="en-US" b="1" dirty="0"/>
              <a:t>の状況（提供製品・サービス別）</a:t>
            </a:r>
            <a:endParaRPr kumimoji="1" lang="ja-JP" altLang="en-US" dirty="0"/>
          </a:p>
        </p:txBody>
      </p:sp>
      <p:pic>
        <p:nvPicPr>
          <p:cNvPr id="2" name="図 1">
            <a:extLst>
              <a:ext uri="{FF2B5EF4-FFF2-40B4-BE49-F238E27FC236}">
                <a16:creationId xmlns:a16="http://schemas.microsoft.com/office/drawing/2014/main" id="{3F5F3BD5-9E95-4949-909E-8307410140E9}"/>
              </a:ext>
            </a:extLst>
          </p:cNvPr>
          <p:cNvPicPr>
            <a:picLocks noChangeAspect="1"/>
          </p:cNvPicPr>
          <p:nvPr/>
        </p:nvPicPr>
        <p:blipFill>
          <a:blip r:embed="rId3"/>
          <a:stretch>
            <a:fillRect/>
          </a:stretch>
        </p:blipFill>
        <p:spPr>
          <a:xfrm>
            <a:off x="2600344" y="1243319"/>
            <a:ext cx="7920000" cy="1632908"/>
          </a:xfrm>
          <a:prstGeom prst="rect">
            <a:avLst/>
          </a:prstGeom>
        </p:spPr>
      </p:pic>
      <p:pic>
        <p:nvPicPr>
          <p:cNvPr id="5" name="図 4">
            <a:extLst>
              <a:ext uri="{FF2B5EF4-FFF2-40B4-BE49-F238E27FC236}">
                <a16:creationId xmlns:a16="http://schemas.microsoft.com/office/drawing/2014/main" id="{1BEA21B4-613E-4851-AE0E-08F531D40FC7}"/>
              </a:ext>
            </a:extLst>
          </p:cNvPr>
          <p:cNvPicPr>
            <a:picLocks noChangeAspect="1"/>
          </p:cNvPicPr>
          <p:nvPr/>
        </p:nvPicPr>
        <p:blipFill>
          <a:blip r:embed="rId4"/>
          <a:stretch>
            <a:fillRect/>
          </a:stretch>
        </p:blipFill>
        <p:spPr>
          <a:xfrm>
            <a:off x="2595511" y="3068717"/>
            <a:ext cx="7920000" cy="1642433"/>
          </a:xfrm>
          <a:prstGeom prst="rect">
            <a:avLst/>
          </a:prstGeom>
        </p:spPr>
      </p:pic>
      <p:pic>
        <p:nvPicPr>
          <p:cNvPr id="8" name="図 7">
            <a:extLst>
              <a:ext uri="{FF2B5EF4-FFF2-40B4-BE49-F238E27FC236}">
                <a16:creationId xmlns:a16="http://schemas.microsoft.com/office/drawing/2014/main" id="{7C00F9F2-8B66-49CE-9BBE-697089A70804}"/>
              </a:ext>
            </a:extLst>
          </p:cNvPr>
          <p:cNvPicPr>
            <a:picLocks noChangeAspect="1"/>
          </p:cNvPicPr>
          <p:nvPr/>
        </p:nvPicPr>
        <p:blipFill>
          <a:blip r:embed="rId5"/>
          <a:stretch>
            <a:fillRect/>
          </a:stretch>
        </p:blipFill>
        <p:spPr>
          <a:xfrm>
            <a:off x="2594017" y="4950878"/>
            <a:ext cx="7920000" cy="1632908"/>
          </a:xfrm>
          <a:prstGeom prst="rect">
            <a:avLst/>
          </a:prstGeom>
        </p:spPr>
      </p:pic>
    </p:spTree>
    <p:extLst>
      <p:ext uri="{BB962C8B-B14F-4D97-AF65-F5344CB8AC3E}">
        <p14:creationId xmlns:p14="http://schemas.microsoft.com/office/powerpoint/2010/main" val="1643952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72312" y="241743"/>
            <a:ext cx="669674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80517D99-7AD9-4BD6-AEBA-6C15BE5AFDEC}"/>
              </a:ext>
            </a:extLst>
          </p:cNvPr>
          <p:cNvPicPr>
            <a:picLocks noChangeAspect="1"/>
          </p:cNvPicPr>
          <p:nvPr/>
        </p:nvPicPr>
        <p:blipFill>
          <a:blip r:embed="rId3"/>
          <a:stretch>
            <a:fillRect/>
          </a:stretch>
        </p:blipFill>
        <p:spPr>
          <a:xfrm>
            <a:off x="1567662" y="1601912"/>
            <a:ext cx="9985363" cy="2595797"/>
          </a:xfrm>
          <a:prstGeom prst="rect">
            <a:avLst/>
          </a:prstGeom>
        </p:spPr>
      </p:pic>
      <p:sp>
        <p:nvSpPr>
          <p:cNvPr id="3" name="タイトル 2">
            <a:extLst>
              <a:ext uri="{FF2B5EF4-FFF2-40B4-BE49-F238E27FC236}">
                <a16:creationId xmlns:a16="http://schemas.microsoft.com/office/drawing/2014/main" id="{929E2F9B-31B5-433B-81F2-9FB50A098CE4}"/>
              </a:ext>
            </a:extLst>
          </p:cNvPr>
          <p:cNvSpPr>
            <a:spLocks noGrp="1"/>
          </p:cNvSpPr>
          <p:nvPr>
            <p:ph type="title"/>
          </p:nvPr>
        </p:nvSpPr>
        <p:spPr/>
        <p:txBody>
          <a:bodyPr/>
          <a:lstStyle/>
          <a:p>
            <a:r>
              <a:rPr lang="en-US" altLang="ja-JP" b="1" dirty="0"/>
              <a:t>Q13-A.DX</a:t>
            </a:r>
            <a:r>
              <a:rPr lang="ja-JP" altLang="en-US" b="1" dirty="0"/>
              <a:t>の状況</a:t>
            </a:r>
            <a:r>
              <a:rPr lang="en-US" altLang="ja-JP" b="1" dirty="0"/>
              <a:t>【</a:t>
            </a:r>
            <a:r>
              <a:rPr lang="ja-JP" altLang="en-US" b="1" dirty="0"/>
              <a:t>事業への影響</a:t>
            </a:r>
            <a:r>
              <a:rPr lang="en-US" altLang="ja-JP" b="1" dirty="0"/>
              <a:t>】 </a:t>
            </a:r>
            <a:r>
              <a:rPr lang="ja-JP" altLang="en-US" b="1" dirty="0"/>
              <a:t>（経年比較）</a:t>
            </a:r>
            <a:endParaRPr kumimoji="1" lang="ja-JP" altLang="en-US" dirty="0"/>
          </a:p>
        </p:txBody>
      </p:sp>
    </p:spTree>
    <p:extLst>
      <p:ext uri="{BB962C8B-B14F-4D97-AF65-F5344CB8AC3E}">
        <p14:creationId xmlns:p14="http://schemas.microsoft.com/office/powerpoint/2010/main" val="18031223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72312" y="241743"/>
            <a:ext cx="669674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endParaRPr lang="en-US" altLang="ja-JP" sz="14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BD1C0306-19B0-4ED0-99F0-A14EE4F3F93D}"/>
              </a:ext>
            </a:extLst>
          </p:cNvPr>
          <p:cNvPicPr>
            <a:picLocks noChangeAspect="1"/>
          </p:cNvPicPr>
          <p:nvPr/>
        </p:nvPicPr>
        <p:blipFill>
          <a:blip r:embed="rId3"/>
          <a:stretch>
            <a:fillRect/>
          </a:stretch>
        </p:blipFill>
        <p:spPr>
          <a:xfrm>
            <a:off x="710189" y="1385888"/>
            <a:ext cx="11124245" cy="2880780"/>
          </a:xfrm>
          <a:prstGeom prst="rect">
            <a:avLst/>
          </a:prstGeom>
        </p:spPr>
      </p:pic>
      <p:sp>
        <p:nvSpPr>
          <p:cNvPr id="3" name="タイトル 2">
            <a:extLst>
              <a:ext uri="{FF2B5EF4-FFF2-40B4-BE49-F238E27FC236}">
                <a16:creationId xmlns:a16="http://schemas.microsoft.com/office/drawing/2014/main" id="{3C99B40F-1E4B-49B6-8C06-C8AE3635C27B}"/>
              </a:ext>
            </a:extLst>
          </p:cNvPr>
          <p:cNvSpPr>
            <a:spLocks noGrp="1"/>
          </p:cNvSpPr>
          <p:nvPr>
            <p:ph type="title"/>
          </p:nvPr>
        </p:nvSpPr>
        <p:spPr/>
        <p:txBody>
          <a:bodyPr/>
          <a:lstStyle/>
          <a:p>
            <a:r>
              <a:rPr lang="en-US" altLang="ja-JP" b="1" dirty="0"/>
              <a:t>Q13-A.DX</a:t>
            </a:r>
            <a:r>
              <a:rPr lang="ja-JP" altLang="en-US" b="1" dirty="0"/>
              <a:t>の状況</a:t>
            </a:r>
            <a:r>
              <a:rPr lang="en-US" altLang="ja-JP" b="1" dirty="0"/>
              <a:t>【</a:t>
            </a:r>
            <a:r>
              <a:rPr lang="ja-JP" altLang="en-US" b="1" dirty="0"/>
              <a:t>取り組み</a:t>
            </a:r>
            <a:r>
              <a:rPr lang="en-US" altLang="ja-JP" b="1" dirty="0"/>
              <a:t>】</a:t>
            </a:r>
            <a:r>
              <a:rPr lang="ja-JP" altLang="en-US" b="1" dirty="0"/>
              <a:t>（経年比較）</a:t>
            </a:r>
            <a:endParaRPr kumimoji="1" lang="ja-JP" altLang="en-US" dirty="0"/>
          </a:p>
        </p:txBody>
      </p:sp>
    </p:spTree>
    <p:extLst>
      <p:ext uri="{BB962C8B-B14F-4D97-AF65-F5344CB8AC3E}">
        <p14:creationId xmlns:p14="http://schemas.microsoft.com/office/powerpoint/2010/main" val="22981139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504560" y="241743"/>
            <a:ext cx="446449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6B69B25-0CE2-40E4-90AC-BF0FE039B5DA}"/>
              </a:ext>
            </a:extLst>
          </p:cNvPr>
          <p:cNvPicPr>
            <a:picLocks noChangeAspect="1"/>
          </p:cNvPicPr>
          <p:nvPr/>
        </p:nvPicPr>
        <p:blipFill>
          <a:blip r:embed="rId3"/>
          <a:stretch>
            <a:fillRect/>
          </a:stretch>
        </p:blipFill>
        <p:spPr>
          <a:xfrm>
            <a:off x="151632" y="1601912"/>
            <a:ext cx="12600000" cy="1815883"/>
          </a:xfrm>
          <a:prstGeom prst="rect">
            <a:avLst/>
          </a:prstGeom>
        </p:spPr>
      </p:pic>
      <p:pic>
        <p:nvPicPr>
          <p:cNvPr id="5" name="図 4">
            <a:extLst>
              <a:ext uri="{FF2B5EF4-FFF2-40B4-BE49-F238E27FC236}">
                <a16:creationId xmlns:a16="http://schemas.microsoft.com/office/drawing/2014/main" id="{B2D7CC78-FE0F-428D-AB0D-6EFFD6D46616}"/>
              </a:ext>
            </a:extLst>
          </p:cNvPr>
          <p:cNvPicPr>
            <a:picLocks noChangeAspect="1"/>
          </p:cNvPicPr>
          <p:nvPr/>
        </p:nvPicPr>
        <p:blipFill>
          <a:blip r:embed="rId4"/>
          <a:stretch>
            <a:fillRect/>
          </a:stretch>
        </p:blipFill>
        <p:spPr>
          <a:xfrm>
            <a:off x="151632" y="3618136"/>
            <a:ext cx="12600000" cy="1806617"/>
          </a:xfrm>
          <a:prstGeom prst="rect">
            <a:avLst/>
          </a:prstGeom>
        </p:spPr>
      </p:pic>
      <p:sp>
        <p:nvSpPr>
          <p:cNvPr id="3" name="タイトル 2">
            <a:extLst>
              <a:ext uri="{FF2B5EF4-FFF2-40B4-BE49-F238E27FC236}">
                <a16:creationId xmlns:a16="http://schemas.microsoft.com/office/drawing/2014/main" id="{972CB3FB-DC6D-4E5B-AE31-800BD1FD2657}"/>
              </a:ext>
            </a:extLst>
          </p:cNvPr>
          <p:cNvSpPr>
            <a:spLocks noGrp="1"/>
          </p:cNvSpPr>
          <p:nvPr>
            <p:ph type="title"/>
          </p:nvPr>
        </p:nvSpPr>
        <p:spPr/>
        <p:txBody>
          <a:bodyPr/>
          <a:lstStyle/>
          <a:p>
            <a:r>
              <a:rPr lang="en-US" altLang="ja-JP" b="1" dirty="0"/>
              <a:t>Q13-B.</a:t>
            </a:r>
            <a:r>
              <a:rPr lang="ja-JP" altLang="en-US" b="1" dirty="0"/>
              <a:t>製造分野向け</a:t>
            </a:r>
            <a:r>
              <a:rPr lang="en-US" altLang="ja-JP" b="1" dirty="0"/>
              <a:t>DX</a:t>
            </a:r>
            <a:r>
              <a:rPr lang="ja-JP" altLang="en-US" b="1" dirty="0"/>
              <a:t>の状況</a:t>
            </a:r>
            <a:r>
              <a:rPr lang="en-US" altLang="ja-JP" b="1" dirty="0"/>
              <a:t>【</a:t>
            </a:r>
            <a:r>
              <a:rPr lang="ja-JP" altLang="en-US" b="1" dirty="0"/>
              <a:t>事業への影響</a:t>
            </a:r>
            <a:r>
              <a:rPr lang="en-US" altLang="ja-JP" b="1" dirty="0"/>
              <a:t>/</a:t>
            </a:r>
            <a:r>
              <a:rPr lang="ja-JP" altLang="en-US" b="1" dirty="0"/>
              <a:t>取り組み</a:t>
            </a:r>
            <a:r>
              <a:rPr lang="en-US" altLang="ja-JP" b="1" dirty="0"/>
              <a:t>】</a:t>
            </a:r>
            <a:endParaRPr kumimoji="1" lang="ja-JP" altLang="en-US" dirty="0"/>
          </a:p>
        </p:txBody>
      </p:sp>
    </p:spTree>
    <p:extLst>
      <p:ext uri="{BB962C8B-B14F-4D97-AF65-F5344CB8AC3E}">
        <p14:creationId xmlns:p14="http://schemas.microsoft.com/office/powerpoint/2010/main" val="16091701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792592" y="241743"/>
            <a:ext cx="4176464"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E8EE875A-A43A-4DF8-8043-45CF6D31E4F5}"/>
              </a:ext>
            </a:extLst>
          </p:cNvPr>
          <p:cNvPicPr>
            <a:picLocks noChangeAspect="1"/>
          </p:cNvPicPr>
          <p:nvPr/>
        </p:nvPicPr>
        <p:blipFill>
          <a:blip r:embed="rId3"/>
          <a:stretch>
            <a:fillRect/>
          </a:stretch>
        </p:blipFill>
        <p:spPr>
          <a:xfrm>
            <a:off x="2527896" y="1114324"/>
            <a:ext cx="7857393" cy="1620000"/>
          </a:xfrm>
          <a:prstGeom prst="rect">
            <a:avLst/>
          </a:prstGeom>
        </p:spPr>
      </p:pic>
      <p:pic>
        <p:nvPicPr>
          <p:cNvPr id="5" name="図 4">
            <a:extLst>
              <a:ext uri="{FF2B5EF4-FFF2-40B4-BE49-F238E27FC236}">
                <a16:creationId xmlns:a16="http://schemas.microsoft.com/office/drawing/2014/main" id="{7922EA63-3358-430B-9365-7AFFCBFAAB94}"/>
              </a:ext>
            </a:extLst>
          </p:cNvPr>
          <p:cNvPicPr>
            <a:picLocks noChangeAspect="1"/>
          </p:cNvPicPr>
          <p:nvPr/>
        </p:nvPicPr>
        <p:blipFill>
          <a:blip r:embed="rId4"/>
          <a:stretch>
            <a:fillRect/>
          </a:stretch>
        </p:blipFill>
        <p:spPr>
          <a:xfrm>
            <a:off x="2527896" y="3028242"/>
            <a:ext cx="7849568" cy="1620000"/>
          </a:xfrm>
          <a:prstGeom prst="rect">
            <a:avLst/>
          </a:prstGeom>
        </p:spPr>
      </p:pic>
      <p:pic>
        <p:nvPicPr>
          <p:cNvPr id="8" name="図 7">
            <a:extLst>
              <a:ext uri="{FF2B5EF4-FFF2-40B4-BE49-F238E27FC236}">
                <a16:creationId xmlns:a16="http://schemas.microsoft.com/office/drawing/2014/main" id="{AEF3033F-4421-4285-B636-FF26C82C0EBD}"/>
              </a:ext>
            </a:extLst>
          </p:cNvPr>
          <p:cNvPicPr>
            <a:picLocks noChangeAspect="1"/>
          </p:cNvPicPr>
          <p:nvPr/>
        </p:nvPicPr>
        <p:blipFill>
          <a:blip r:embed="rId5"/>
          <a:stretch>
            <a:fillRect/>
          </a:stretch>
        </p:blipFill>
        <p:spPr>
          <a:xfrm>
            <a:off x="2527896" y="4988084"/>
            <a:ext cx="7857393" cy="1620000"/>
          </a:xfrm>
          <a:prstGeom prst="rect">
            <a:avLst/>
          </a:prstGeom>
        </p:spPr>
      </p:pic>
      <p:sp>
        <p:nvSpPr>
          <p:cNvPr id="9" name="タイトル 8">
            <a:extLst>
              <a:ext uri="{FF2B5EF4-FFF2-40B4-BE49-F238E27FC236}">
                <a16:creationId xmlns:a16="http://schemas.microsoft.com/office/drawing/2014/main" id="{6C20C25A-B24C-4AC0-B1F1-C99596C0E403}"/>
              </a:ext>
            </a:extLst>
          </p:cNvPr>
          <p:cNvSpPr>
            <a:spLocks noGrp="1"/>
          </p:cNvSpPr>
          <p:nvPr>
            <p:ph type="title"/>
          </p:nvPr>
        </p:nvSpPr>
        <p:spPr/>
        <p:txBody>
          <a:bodyPr/>
          <a:lstStyle/>
          <a:p>
            <a:r>
              <a:rPr lang="en-US" altLang="ja-JP" b="1" dirty="0"/>
              <a:t>Q13-B.</a:t>
            </a:r>
            <a:r>
              <a:rPr lang="ja-JP" altLang="en-US" b="1" dirty="0"/>
              <a:t>製造分野向け</a:t>
            </a:r>
            <a:r>
              <a:rPr lang="en-US" altLang="ja-JP" b="1" dirty="0"/>
              <a:t>DX</a:t>
            </a:r>
            <a:r>
              <a:rPr lang="ja-JP" altLang="en-US" b="1" dirty="0"/>
              <a:t>の状況（産業構造の位置づけ別）</a:t>
            </a:r>
            <a:endParaRPr kumimoji="1" lang="ja-JP" altLang="en-US" dirty="0"/>
          </a:p>
        </p:txBody>
      </p:sp>
    </p:spTree>
    <p:extLst>
      <p:ext uri="{BB962C8B-B14F-4D97-AF65-F5344CB8AC3E}">
        <p14:creationId xmlns:p14="http://schemas.microsoft.com/office/powerpoint/2010/main" val="71488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p:cNvSpPr txBox="1">
            <a:spLocks/>
          </p:cNvSpPr>
          <p:nvPr/>
        </p:nvSpPr>
        <p:spPr>
          <a:xfrm>
            <a:off x="1951831" y="407146"/>
            <a:ext cx="9105231" cy="607293"/>
          </a:xfrm>
          <a:prstGeom prst="rect">
            <a:avLst/>
          </a:prstGeom>
          <a:solidFill>
            <a:schemeClr val="accent1">
              <a:lumMod val="20000"/>
              <a:lumOff val="80000"/>
            </a:schemeClr>
          </a:solidFill>
          <a:ln>
            <a:solidFill>
              <a:schemeClr val="bg1">
                <a:lumMod val="65000"/>
              </a:schemeClr>
            </a:solidFill>
          </a:ln>
        </p:spPr>
        <p:txBody>
          <a:bodyPr vert="horz" lIns="96364" tIns="48182" rIns="96364" bIns="48182" rtlCol="0" anchor="ctr">
            <a:norm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r>
              <a:rPr lang="en-US" altLang="ja-JP" sz="2529" dirty="0">
                <a:latin typeface="+mj-ea"/>
                <a:ea typeface="+mj-ea"/>
              </a:rPr>
              <a:t>Ⅳ.</a:t>
            </a:r>
            <a:r>
              <a:rPr lang="ja-JP" altLang="en-US" sz="2529" dirty="0">
                <a:latin typeface="+mj-ea"/>
                <a:ea typeface="+mj-ea"/>
              </a:rPr>
              <a:t>調査項目</a:t>
            </a:r>
          </a:p>
        </p:txBody>
      </p:sp>
      <p:sp>
        <p:nvSpPr>
          <p:cNvPr id="6" name="テキスト ボックス 5">
            <a:extLst>
              <a:ext uri="{FF2B5EF4-FFF2-40B4-BE49-F238E27FC236}">
                <a16:creationId xmlns:a16="http://schemas.microsoft.com/office/drawing/2014/main" id="{EF2314D3-401E-4B3D-BE1B-CF10183AEE54}"/>
              </a:ext>
            </a:extLst>
          </p:cNvPr>
          <p:cNvSpPr txBox="1"/>
          <p:nvPr/>
        </p:nvSpPr>
        <p:spPr>
          <a:xfrm>
            <a:off x="4002377" y="1303331"/>
            <a:ext cx="7055570" cy="968132"/>
          </a:xfrm>
          <a:prstGeom prst="rect">
            <a:avLst/>
          </a:prstGeom>
          <a:solidFill>
            <a:schemeClr val="bg1"/>
          </a:solidFill>
          <a:ln w="12700">
            <a:solidFill>
              <a:schemeClr val="bg1">
                <a:lumMod val="50000"/>
              </a:schemeClr>
            </a:solidFill>
          </a:ln>
        </p:spPr>
        <p:txBody>
          <a:bodyPr wrap="none" rtlCol="0" anchor="ctr">
            <a:noAutofit/>
          </a:bodyPr>
          <a:lstStyle/>
          <a:p>
            <a:r>
              <a:rPr lang="en-US" altLang="ja-JP" sz="1100" dirty="0">
                <a:latin typeface="Meiryo UI" panose="020B0604030504040204" pitchFamily="50" charset="-128"/>
                <a:ea typeface="Meiryo UI" panose="020B0604030504040204" pitchFamily="50" charset="-128"/>
              </a:rPr>
              <a:t>Q1</a:t>
            </a:r>
            <a:r>
              <a:rPr lang="ja-JP" altLang="en-US" sz="1100" dirty="0">
                <a:latin typeface="Meiryo UI" panose="020B0604030504040204" pitchFamily="50" charset="-128"/>
                <a:ea typeface="Meiryo UI" panose="020B0604030504040204" pitchFamily="50" charset="-128"/>
              </a:rPr>
              <a:t>　企業プロフィール（社名／事業部門名／所在地／回答者連絡先）</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a:t>
            </a:r>
            <a:r>
              <a:rPr lang="ja-JP" altLang="en-US" sz="1100" dirty="0">
                <a:latin typeface="Meiryo UI" panose="020B0604030504040204" pitchFamily="50" charset="-128"/>
                <a:ea typeface="Meiryo UI" panose="020B0604030504040204" pitchFamily="50" charset="-128"/>
              </a:rPr>
              <a:t>　回答者の立場</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Q3</a:t>
            </a:r>
            <a:r>
              <a:rPr lang="ja-JP" altLang="en-US" sz="1100" dirty="0">
                <a:latin typeface="Meiryo UI" panose="020B0604030504040204" pitchFamily="50" charset="-128"/>
                <a:ea typeface="Meiryo UI" panose="020B0604030504040204" pitchFamily="50" charset="-128"/>
              </a:rPr>
              <a:t>　事業規模（従業員数／売上高）</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Q4</a:t>
            </a:r>
            <a:r>
              <a:rPr lang="ja-JP" altLang="en-US" sz="1100" dirty="0">
                <a:latin typeface="Meiryo UI" panose="020B0604030504040204" pitchFamily="50" charset="-128"/>
                <a:ea typeface="Meiryo UI" panose="020B0604030504040204" pitchFamily="50" charset="-128"/>
              </a:rPr>
              <a:t>　組込み</a:t>
            </a:r>
            <a:r>
              <a:rPr lang="en-US" altLang="ja-JP" sz="1100" dirty="0">
                <a:latin typeface="Meiryo UI" panose="020B0604030504040204" pitchFamily="50" charset="-128"/>
                <a:ea typeface="Meiryo UI" panose="020B0604030504040204" pitchFamily="50" charset="-128"/>
              </a:rPr>
              <a:t>/IoT</a:t>
            </a:r>
            <a:r>
              <a:rPr lang="ja-JP" altLang="en-US" sz="1100" dirty="0">
                <a:latin typeface="Meiryo UI" panose="020B0604030504040204" pitchFamily="50" charset="-128"/>
                <a:ea typeface="Meiryo UI" panose="020B0604030504040204" pitchFamily="50" charset="-128"/>
              </a:rPr>
              <a:t>産業での位置づけ（現在／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Q5</a:t>
            </a:r>
            <a:r>
              <a:rPr lang="ja-JP" altLang="en-US" sz="1100" dirty="0">
                <a:latin typeface="Meiryo UI" panose="020B0604030504040204" pitchFamily="50" charset="-128"/>
                <a:ea typeface="Meiryo UI" panose="020B0604030504040204" pitchFamily="50" charset="-128"/>
              </a:rPr>
              <a:t>　事業内容（事業分野／開発機器／提供製品・サービス）</a:t>
            </a:r>
          </a:p>
        </p:txBody>
      </p:sp>
      <p:sp>
        <p:nvSpPr>
          <p:cNvPr id="7" name="テキスト ボックス 6">
            <a:extLst>
              <a:ext uri="{FF2B5EF4-FFF2-40B4-BE49-F238E27FC236}">
                <a16:creationId xmlns:a16="http://schemas.microsoft.com/office/drawing/2014/main" id="{91B128A7-8DC8-4CD6-A573-433B6F6FFFFC}"/>
              </a:ext>
            </a:extLst>
          </p:cNvPr>
          <p:cNvSpPr txBox="1"/>
          <p:nvPr/>
        </p:nvSpPr>
        <p:spPr>
          <a:xfrm>
            <a:off x="1954733" y="1303329"/>
            <a:ext cx="2031149" cy="968134"/>
          </a:xfrm>
          <a:prstGeom prst="rect">
            <a:avLst/>
          </a:prstGeom>
          <a:solidFill>
            <a:schemeClr val="accent1">
              <a:lumMod val="60000"/>
              <a:lumOff val="4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sz="1600" dirty="0">
                <a:latin typeface="Meiryo UI" panose="020B0604030504040204" pitchFamily="50" charset="-128"/>
                <a:ea typeface="Meiryo UI" panose="020B0604030504040204" pitchFamily="50" charset="-128"/>
              </a:rPr>
              <a:t>企業活動の状況</a:t>
            </a:r>
          </a:p>
        </p:txBody>
      </p:sp>
      <p:sp>
        <p:nvSpPr>
          <p:cNvPr id="8" name="テキスト ボックス 7">
            <a:extLst>
              <a:ext uri="{FF2B5EF4-FFF2-40B4-BE49-F238E27FC236}">
                <a16:creationId xmlns:a16="http://schemas.microsoft.com/office/drawing/2014/main" id="{6BA41134-11A8-463A-B62B-05EA61F49812}"/>
              </a:ext>
            </a:extLst>
          </p:cNvPr>
          <p:cNvSpPr txBox="1"/>
          <p:nvPr/>
        </p:nvSpPr>
        <p:spPr>
          <a:xfrm>
            <a:off x="4002377" y="2279328"/>
            <a:ext cx="7055570" cy="796117"/>
          </a:xfrm>
          <a:prstGeom prst="rect">
            <a:avLst/>
          </a:prstGeom>
          <a:solidFill>
            <a:schemeClr val="bg1"/>
          </a:solidFill>
          <a:ln w="12700">
            <a:solidFill>
              <a:schemeClr val="bg1">
                <a:lumMod val="50000"/>
              </a:schemeClr>
            </a:solidFill>
          </a:ln>
        </p:spPr>
        <p:txBody>
          <a:bodyPr wrap="none" rtlCol="0" anchor="ctr">
            <a:noAutofit/>
          </a:bodyPr>
          <a:lstStyle/>
          <a:p>
            <a:r>
              <a:rPr lang="en-US" altLang="ja-JP" sz="1100" dirty="0">
                <a:latin typeface="Meiryo UI" panose="020B0604030504040204" pitchFamily="50" charset="-128"/>
                <a:ea typeface="Meiryo UI" panose="020B0604030504040204" pitchFamily="50" charset="-128"/>
              </a:rPr>
              <a:t>Q6</a:t>
            </a:r>
            <a:r>
              <a:rPr lang="ja-JP" altLang="en-US" sz="1100" dirty="0">
                <a:latin typeface="Meiryo UI" panose="020B0604030504040204" pitchFamily="50" charset="-128"/>
                <a:ea typeface="Meiryo UI" panose="020B0604030504040204" pitchFamily="50" charset="-128"/>
              </a:rPr>
              <a:t>　取引形態（現在／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Q7</a:t>
            </a:r>
            <a:r>
              <a:rPr lang="ja-JP" altLang="en-US" sz="1100" dirty="0">
                <a:latin typeface="Meiryo UI" panose="020B0604030504040204" pitchFamily="50" charset="-128"/>
                <a:ea typeface="Meiryo UI" panose="020B0604030504040204" pitchFamily="50" charset="-128"/>
              </a:rPr>
              <a:t>　事業形態（現在／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Q8</a:t>
            </a:r>
            <a:r>
              <a:rPr lang="ja-JP" altLang="en-US" sz="1100" dirty="0">
                <a:latin typeface="Meiryo UI" panose="020B0604030504040204" pitchFamily="50" charset="-128"/>
                <a:ea typeface="Meiryo UI" panose="020B0604030504040204" pitchFamily="50" charset="-128"/>
              </a:rPr>
              <a:t>　製品・サービスの提供先（現在／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Q9</a:t>
            </a:r>
            <a:r>
              <a:rPr lang="ja-JP" altLang="en-US" sz="1100" dirty="0">
                <a:latin typeface="Meiryo UI" panose="020B0604030504040204" pitchFamily="50" charset="-128"/>
                <a:ea typeface="Meiryo UI" panose="020B0604030504040204" pitchFamily="50" charset="-128"/>
              </a:rPr>
              <a:t>　開発スタイル（現在／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p>
        </p:txBody>
      </p:sp>
      <p:sp>
        <p:nvSpPr>
          <p:cNvPr id="9" name="テキスト ボックス 8">
            <a:extLst>
              <a:ext uri="{FF2B5EF4-FFF2-40B4-BE49-F238E27FC236}">
                <a16:creationId xmlns:a16="http://schemas.microsoft.com/office/drawing/2014/main" id="{16A41335-ED13-4D93-82DF-21EBAD810BD5}"/>
              </a:ext>
            </a:extLst>
          </p:cNvPr>
          <p:cNvSpPr txBox="1"/>
          <p:nvPr/>
        </p:nvSpPr>
        <p:spPr>
          <a:xfrm>
            <a:off x="4001947" y="3075537"/>
            <a:ext cx="7056000" cy="1502027"/>
          </a:xfrm>
          <a:prstGeom prst="rect">
            <a:avLst/>
          </a:prstGeom>
          <a:solidFill>
            <a:schemeClr val="bg1"/>
          </a:solidFill>
          <a:ln w="12700">
            <a:solidFill>
              <a:schemeClr val="bg1">
                <a:lumMod val="50000"/>
              </a:schemeClr>
            </a:solidFill>
          </a:ln>
        </p:spPr>
        <p:txBody>
          <a:bodyPr wrap="none" rtlCol="0" anchor="ctr">
            <a:noAutofit/>
          </a:bodyPr>
          <a:lstStyle/>
          <a:p>
            <a:r>
              <a:rPr lang="en-US" altLang="ja-JP" sz="1100" dirty="0">
                <a:latin typeface="Meiryo UI" panose="020B0604030504040204" pitchFamily="50" charset="-128"/>
                <a:ea typeface="Meiryo UI" panose="020B0604030504040204" pitchFamily="50" charset="-128"/>
              </a:rPr>
              <a:t>Q10</a:t>
            </a:r>
            <a:r>
              <a:rPr lang="ja-JP" altLang="en-US" sz="1100" dirty="0">
                <a:latin typeface="Meiryo UI" panose="020B0604030504040204" pitchFamily="50" charset="-128"/>
                <a:ea typeface="Meiryo UI" panose="020B0604030504040204" pitchFamily="50" charset="-128"/>
              </a:rPr>
              <a:t>　システムの要件の変化</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Q11</a:t>
            </a:r>
            <a:r>
              <a:rPr lang="ja-JP" altLang="en-US" sz="1100" dirty="0">
                <a:latin typeface="Meiryo UI" panose="020B0604030504040204" pitchFamily="50" charset="-128"/>
                <a:ea typeface="Meiryo UI" panose="020B0604030504040204" pitchFamily="50" charset="-128"/>
              </a:rPr>
              <a:t>　システムの要件の変化への対応</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Q12</a:t>
            </a:r>
            <a:r>
              <a:rPr lang="ja-JP" altLang="en-US" sz="1100" dirty="0">
                <a:latin typeface="Meiryo UI" panose="020B0604030504040204" pitchFamily="50" charset="-128"/>
                <a:ea typeface="Meiryo UI" panose="020B0604030504040204" pitchFamily="50" charset="-128"/>
              </a:rPr>
              <a:t>　競争優位性</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Q13</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の動きによる事業への影響・必要性・取り組み</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Q14</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のスコープ（範囲）（現在／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Q15</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の目標と難易度（現在／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Q16</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の取り組みと難易度（現在／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Q17</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の方向性（現在／</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年後）</a:t>
            </a:r>
            <a:endParaRPr lang="en-US" altLang="ja-JP" sz="11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114BDC9F-E50A-4C8D-A548-6A4679A5A36C}"/>
              </a:ext>
            </a:extLst>
          </p:cNvPr>
          <p:cNvSpPr txBox="1"/>
          <p:nvPr/>
        </p:nvSpPr>
        <p:spPr>
          <a:xfrm>
            <a:off x="1954733" y="2279329"/>
            <a:ext cx="2031149" cy="796116"/>
          </a:xfrm>
          <a:prstGeom prst="rect">
            <a:avLst/>
          </a:prstGeom>
          <a:solidFill>
            <a:schemeClr val="accent1">
              <a:lumMod val="60000"/>
              <a:lumOff val="4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sz="1600" dirty="0">
                <a:latin typeface="Meiryo UI" panose="020B0604030504040204" pitchFamily="50" charset="-128"/>
                <a:ea typeface="Meiryo UI" panose="020B0604030504040204" pitchFamily="50" charset="-128"/>
              </a:rPr>
              <a:t>事業環境の変化</a:t>
            </a:r>
          </a:p>
        </p:txBody>
      </p:sp>
      <p:sp>
        <p:nvSpPr>
          <p:cNvPr id="12" name="テキスト ボックス 11">
            <a:extLst>
              <a:ext uri="{FF2B5EF4-FFF2-40B4-BE49-F238E27FC236}">
                <a16:creationId xmlns:a16="http://schemas.microsoft.com/office/drawing/2014/main" id="{8BFD3234-7A8C-4DDC-9C3A-D526171F117F}"/>
              </a:ext>
            </a:extLst>
          </p:cNvPr>
          <p:cNvSpPr txBox="1"/>
          <p:nvPr/>
        </p:nvSpPr>
        <p:spPr>
          <a:xfrm>
            <a:off x="1950149" y="3083311"/>
            <a:ext cx="2035732" cy="1478703"/>
          </a:xfrm>
          <a:prstGeom prst="rect">
            <a:avLst/>
          </a:prstGeom>
          <a:solidFill>
            <a:schemeClr val="accent1">
              <a:lumMod val="60000"/>
              <a:lumOff val="4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sz="1600" dirty="0">
                <a:latin typeface="Meiryo UI" panose="020B0604030504040204" pitchFamily="50" charset="-128"/>
                <a:ea typeface="Meiryo UI" panose="020B0604030504040204" pitchFamily="50" charset="-128"/>
              </a:rPr>
              <a:t>新技術へ向けた変革</a:t>
            </a:r>
          </a:p>
        </p:txBody>
      </p:sp>
      <p:sp>
        <p:nvSpPr>
          <p:cNvPr id="13" name="テキスト ボックス 12">
            <a:extLst>
              <a:ext uri="{FF2B5EF4-FFF2-40B4-BE49-F238E27FC236}">
                <a16:creationId xmlns:a16="http://schemas.microsoft.com/office/drawing/2014/main" id="{AA2B01E4-EB7C-467D-AA72-EB6698CAA684}"/>
              </a:ext>
            </a:extLst>
          </p:cNvPr>
          <p:cNvSpPr txBox="1"/>
          <p:nvPr/>
        </p:nvSpPr>
        <p:spPr>
          <a:xfrm>
            <a:off x="4002378" y="4562015"/>
            <a:ext cx="7054815" cy="1000337"/>
          </a:xfrm>
          <a:prstGeom prst="rect">
            <a:avLst/>
          </a:prstGeom>
          <a:solidFill>
            <a:schemeClr val="bg1"/>
          </a:solidFill>
          <a:ln w="12700">
            <a:solidFill>
              <a:schemeClr val="bg1">
                <a:lumMod val="50000"/>
              </a:schemeClr>
            </a:solidFill>
          </a:ln>
        </p:spPr>
        <p:txBody>
          <a:bodyPr wrap="none" rtlCol="0" anchor="ctr">
            <a:noAutofit/>
          </a:bodyPr>
          <a:lstStyle/>
          <a:p>
            <a:r>
              <a:rPr lang="en-US" altLang="ja-JP" sz="1100" dirty="0">
                <a:latin typeface="Meiryo UI" panose="020B0604030504040204" pitchFamily="50" charset="-128"/>
                <a:ea typeface="Meiryo UI" panose="020B0604030504040204" pitchFamily="50" charset="-128"/>
              </a:rPr>
              <a:t>Q18</a:t>
            </a:r>
            <a:r>
              <a:rPr lang="ja-JP" altLang="en-US" sz="1100" dirty="0">
                <a:latin typeface="Meiryo UI" panose="020B0604030504040204" pitchFamily="50" charset="-128"/>
                <a:ea typeface="Meiryo UI" panose="020B0604030504040204" pitchFamily="50" charset="-128"/>
              </a:rPr>
              <a:t>　事業推進に重要な技術／自社の強みの技術／将来強化・新たに獲得したい技術</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Q19</a:t>
            </a:r>
            <a:r>
              <a:rPr lang="ja-JP" altLang="en-US" sz="1100" dirty="0">
                <a:latin typeface="Meiryo UI" panose="020B0604030504040204" pitchFamily="50" charset="-128"/>
                <a:ea typeface="Meiryo UI" panose="020B0604030504040204" pitchFamily="50" charset="-128"/>
              </a:rPr>
              <a:t>　使用しているプラットフォーム／得意とするプラットフォーム／将来のプラットフォーム</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Q20</a:t>
            </a:r>
            <a:r>
              <a:rPr lang="ja-JP" altLang="en-US" sz="1100" dirty="0">
                <a:latin typeface="Meiryo UI" panose="020B0604030504040204" pitchFamily="50" charset="-128"/>
                <a:ea typeface="Meiryo UI" panose="020B0604030504040204" pitchFamily="50" charset="-128"/>
              </a:rPr>
              <a:t>　仮想化技術の取り組み</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Q21</a:t>
            </a:r>
            <a:r>
              <a:rPr lang="ja-JP" altLang="en-US" sz="1100" dirty="0">
                <a:latin typeface="Meiryo UI" panose="020B0604030504040204" pitchFamily="50" charset="-128"/>
                <a:ea typeface="Meiryo UI" panose="020B0604030504040204" pitchFamily="50" charset="-128"/>
              </a:rPr>
              <a:t>　仮想化技術の活用分野</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Q22</a:t>
            </a:r>
            <a:r>
              <a:rPr lang="ja-JP" altLang="en-US" sz="1100" dirty="0">
                <a:latin typeface="Meiryo UI" panose="020B0604030504040204" pitchFamily="50" charset="-128"/>
                <a:ea typeface="Meiryo UI" panose="020B0604030504040204" pitchFamily="50" charset="-128"/>
              </a:rPr>
              <a:t>　仮想化技術の目的／難易度</a:t>
            </a:r>
          </a:p>
        </p:txBody>
      </p:sp>
      <p:sp>
        <p:nvSpPr>
          <p:cNvPr id="14" name="テキスト ボックス 13">
            <a:extLst>
              <a:ext uri="{FF2B5EF4-FFF2-40B4-BE49-F238E27FC236}">
                <a16:creationId xmlns:a16="http://schemas.microsoft.com/office/drawing/2014/main" id="{12E7853D-C701-40AE-BC1A-9C13D98C4C42}"/>
              </a:ext>
            </a:extLst>
          </p:cNvPr>
          <p:cNvSpPr txBox="1"/>
          <p:nvPr/>
        </p:nvSpPr>
        <p:spPr>
          <a:xfrm>
            <a:off x="1954733" y="4569881"/>
            <a:ext cx="2031149" cy="992471"/>
          </a:xfrm>
          <a:prstGeom prst="rect">
            <a:avLst/>
          </a:prstGeom>
          <a:solidFill>
            <a:schemeClr val="accent1">
              <a:lumMod val="60000"/>
              <a:lumOff val="4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sz="1600" dirty="0">
                <a:latin typeface="Meiryo UI" panose="020B0604030504040204" pitchFamily="50" charset="-128"/>
                <a:ea typeface="Meiryo UI" panose="020B0604030504040204" pitchFamily="50" charset="-128"/>
              </a:rPr>
              <a:t>技術の高度化に</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関する取り組み</a:t>
            </a:r>
          </a:p>
        </p:txBody>
      </p:sp>
      <p:sp>
        <p:nvSpPr>
          <p:cNvPr id="15" name="テキスト ボックス 14">
            <a:extLst>
              <a:ext uri="{FF2B5EF4-FFF2-40B4-BE49-F238E27FC236}">
                <a16:creationId xmlns:a16="http://schemas.microsoft.com/office/drawing/2014/main" id="{33E9A6D9-8464-4A59-B7FD-3632647DE906}"/>
              </a:ext>
            </a:extLst>
          </p:cNvPr>
          <p:cNvSpPr txBox="1"/>
          <p:nvPr/>
        </p:nvSpPr>
        <p:spPr>
          <a:xfrm>
            <a:off x="4004059" y="5570219"/>
            <a:ext cx="7053151" cy="1144261"/>
          </a:xfrm>
          <a:prstGeom prst="rect">
            <a:avLst/>
          </a:prstGeom>
          <a:solidFill>
            <a:schemeClr val="bg1"/>
          </a:solidFill>
          <a:ln w="12700">
            <a:solidFill>
              <a:schemeClr val="bg1">
                <a:lumMod val="50000"/>
              </a:schemeClr>
            </a:solidFill>
          </a:ln>
        </p:spPr>
        <p:txBody>
          <a:bodyPr wrap="none" rtlCol="0" anchor="ctr">
            <a:noAutofit/>
          </a:bodyPr>
          <a:lstStyle/>
          <a:p>
            <a:r>
              <a:rPr lang="en-US" altLang="ja-JP" sz="1100" dirty="0">
                <a:latin typeface="Meiryo UI" panose="020B0604030504040204" pitchFamily="50" charset="-128"/>
                <a:ea typeface="Meiryo UI" panose="020B0604030504040204" pitchFamily="50" charset="-128"/>
              </a:rPr>
              <a:t>Q23</a:t>
            </a:r>
            <a:r>
              <a:rPr lang="ja-JP" altLang="en-US" sz="1100" dirty="0">
                <a:latin typeface="Meiryo UI" panose="020B0604030504040204" pitchFamily="50" charset="-128"/>
                <a:ea typeface="Meiryo UI" panose="020B0604030504040204" pitchFamily="50" charset="-128"/>
              </a:rPr>
              <a:t>　技術者の人数／不足している人数</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Q24</a:t>
            </a:r>
            <a:r>
              <a:rPr lang="ja-JP" altLang="en-US" sz="1100" dirty="0">
                <a:latin typeface="Meiryo UI" panose="020B0604030504040204" pitchFamily="50" charset="-128"/>
                <a:ea typeface="Meiryo UI" panose="020B0604030504040204" pitchFamily="50" charset="-128"/>
              </a:rPr>
              <a:t>　技術変化と技術者</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Q25</a:t>
            </a:r>
            <a:r>
              <a:rPr lang="ja-JP" altLang="en-US" sz="1100" dirty="0">
                <a:latin typeface="Meiryo UI" panose="020B0604030504040204" pitchFamily="50" charset="-128"/>
                <a:ea typeface="Meiryo UI" panose="020B0604030504040204" pitchFamily="50" charset="-128"/>
              </a:rPr>
              <a:t>　不足している人材（現在／将来）</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Q26</a:t>
            </a:r>
            <a:r>
              <a:rPr lang="ja-JP" altLang="en-US" sz="1100" dirty="0">
                <a:latin typeface="Meiryo UI" panose="020B0604030504040204" pitchFamily="50" charset="-128"/>
                <a:ea typeface="Meiryo UI" panose="020B0604030504040204" pitchFamily="50" charset="-128"/>
              </a:rPr>
              <a:t>　人材不足への取り組み（現在／今後）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Q27</a:t>
            </a:r>
            <a:r>
              <a:rPr lang="ja-JP" altLang="en-US" sz="1100" dirty="0">
                <a:latin typeface="Meiryo UI" panose="020B0604030504040204" pitchFamily="50" charset="-128"/>
                <a:ea typeface="Meiryo UI" panose="020B0604030504040204" pitchFamily="50" charset="-128"/>
              </a:rPr>
              <a:t>　人材不足の課題</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Q28</a:t>
            </a:r>
            <a:r>
              <a:rPr lang="ja-JP" altLang="en-US" sz="1100" dirty="0">
                <a:latin typeface="Meiryo UI" panose="020B0604030504040204" pitchFamily="50" charset="-128"/>
                <a:ea typeface="Meiryo UI" panose="020B0604030504040204" pitchFamily="50" charset="-128"/>
              </a:rPr>
              <a:t>　人材不足の課題への解決策</a:t>
            </a:r>
          </a:p>
        </p:txBody>
      </p:sp>
      <p:sp>
        <p:nvSpPr>
          <p:cNvPr id="16" name="テキスト ボックス 15">
            <a:extLst>
              <a:ext uri="{FF2B5EF4-FFF2-40B4-BE49-F238E27FC236}">
                <a16:creationId xmlns:a16="http://schemas.microsoft.com/office/drawing/2014/main" id="{D981B76D-43EB-4DD2-A748-6179CD09A838}"/>
              </a:ext>
            </a:extLst>
          </p:cNvPr>
          <p:cNvSpPr txBox="1"/>
          <p:nvPr/>
        </p:nvSpPr>
        <p:spPr>
          <a:xfrm>
            <a:off x="1954733" y="5570219"/>
            <a:ext cx="2031149" cy="1144261"/>
          </a:xfrm>
          <a:prstGeom prst="rect">
            <a:avLst/>
          </a:prstGeom>
          <a:solidFill>
            <a:schemeClr val="accent1">
              <a:lumMod val="60000"/>
              <a:lumOff val="4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sz="1600" dirty="0">
                <a:latin typeface="Meiryo UI" panose="020B0604030504040204" pitchFamily="50" charset="-128"/>
                <a:ea typeface="Meiryo UI" panose="020B0604030504040204" pitchFamily="50" charset="-128"/>
              </a:rPr>
              <a:t>人材育成に</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関する取り組み</a:t>
            </a:r>
          </a:p>
        </p:txBody>
      </p:sp>
      <p:sp>
        <p:nvSpPr>
          <p:cNvPr id="17" name="テキスト ボックス 16">
            <a:extLst>
              <a:ext uri="{FF2B5EF4-FFF2-40B4-BE49-F238E27FC236}">
                <a16:creationId xmlns:a16="http://schemas.microsoft.com/office/drawing/2014/main" id="{A230F1F6-0701-41A5-83AF-AE0053123FCC}"/>
              </a:ext>
            </a:extLst>
          </p:cNvPr>
          <p:cNvSpPr txBox="1"/>
          <p:nvPr/>
        </p:nvSpPr>
        <p:spPr>
          <a:xfrm>
            <a:off x="1950149" y="6714480"/>
            <a:ext cx="2031149" cy="346719"/>
          </a:xfrm>
          <a:prstGeom prst="rect">
            <a:avLst/>
          </a:prstGeom>
          <a:solidFill>
            <a:schemeClr val="accent1">
              <a:lumMod val="60000"/>
              <a:lumOff val="40000"/>
            </a:schemeClr>
          </a:solidFill>
          <a:ln w="12700">
            <a:solidFill>
              <a:schemeClr val="bg1">
                <a:lumMod val="50000"/>
              </a:schemeClr>
            </a:solidFill>
          </a:ln>
        </p:spPr>
        <p:txBody>
          <a:bodyPr wrap="none" rtlCol="0" anchor="ctr">
            <a:noAutofit/>
          </a:bodyPr>
          <a:lstStyle>
            <a:defPPr>
              <a:defRPr lang="ja-JP"/>
            </a:defPPr>
            <a:lvl1pPr>
              <a:defRPr sz="900">
                <a:latin typeface="游ゴシック Medium" panose="020B0500000000000000" pitchFamily="50" charset="-128"/>
                <a:ea typeface="游ゴシック Medium" panose="020B0500000000000000" pitchFamily="50" charset="-128"/>
              </a:defRPr>
            </a:lvl1pPr>
          </a:lstStyle>
          <a:p>
            <a:r>
              <a:rPr lang="ja-JP" altLang="en-US" sz="1600" dirty="0">
                <a:latin typeface="Meiryo UI" panose="020B0604030504040204" pitchFamily="50" charset="-128"/>
                <a:ea typeface="Meiryo UI" panose="020B0604030504040204" pitchFamily="50" charset="-128"/>
              </a:rPr>
              <a:t>事業環境への改善</a:t>
            </a:r>
          </a:p>
        </p:txBody>
      </p:sp>
      <p:sp>
        <p:nvSpPr>
          <p:cNvPr id="18" name="テキスト ボックス 17">
            <a:extLst>
              <a:ext uri="{FF2B5EF4-FFF2-40B4-BE49-F238E27FC236}">
                <a16:creationId xmlns:a16="http://schemas.microsoft.com/office/drawing/2014/main" id="{A763F9BE-CC9D-45EF-AF88-B7492E954498}"/>
              </a:ext>
            </a:extLst>
          </p:cNvPr>
          <p:cNvSpPr txBox="1"/>
          <p:nvPr/>
        </p:nvSpPr>
        <p:spPr>
          <a:xfrm>
            <a:off x="4003911" y="6714480"/>
            <a:ext cx="7053151" cy="346719"/>
          </a:xfrm>
          <a:prstGeom prst="rect">
            <a:avLst/>
          </a:prstGeom>
          <a:solidFill>
            <a:schemeClr val="bg1"/>
          </a:solidFill>
          <a:ln w="12700">
            <a:solidFill>
              <a:schemeClr val="bg1">
                <a:lumMod val="50000"/>
              </a:schemeClr>
            </a:solidFill>
          </a:ln>
        </p:spPr>
        <p:txBody>
          <a:bodyPr wrap="none" rtlCol="0" anchor="ctr">
            <a:noAutofit/>
          </a:bodyPr>
          <a:lstStyle/>
          <a:p>
            <a:r>
              <a:rPr lang="en-US" altLang="ja-JP" sz="1100" dirty="0">
                <a:latin typeface="Meiryo UI" panose="020B0604030504040204" pitchFamily="50" charset="-128"/>
                <a:ea typeface="Meiryo UI" panose="020B0604030504040204" pitchFamily="50" charset="-128"/>
              </a:rPr>
              <a:t>Q29</a:t>
            </a:r>
            <a:r>
              <a:rPr lang="ja-JP" altLang="en-US" sz="1100" dirty="0">
                <a:latin typeface="Meiryo UI" panose="020B0604030504040204" pitchFamily="50" charset="-128"/>
                <a:ea typeface="Meiryo UI" panose="020B0604030504040204" pitchFamily="50" charset="-128"/>
              </a:rPr>
              <a:t>　今後調査に加えるべき項目、調査してほしい項目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自由記述</a:t>
            </a:r>
          </a:p>
        </p:txBody>
      </p:sp>
    </p:spTree>
    <p:extLst>
      <p:ext uri="{BB962C8B-B14F-4D97-AF65-F5344CB8AC3E}">
        <p14:creationId xmlns:p14="http://schemas.microsoft.com/office/powerpoint/2010/main" val="7086752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16528" y="241743"/>
            <a:ext cx="4752528"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1FBF461-F842-46B2-9BFE-73DA01EE1B14}"/>
              </a:ext>
            </a:extLst>
          </p:cNvPr>
          <p:cNvPicPr>
            <a:picLocks noChangeAspect="1"/>
          </p:cNvPicPr>
          <p:nvPr/>
        </p:nvPicPr>
        <p:blipFill>
          <a:blip r:embed="rId3"/>
          <a:stretch>
            <a:fillRect/>
          </a:stretch>
        </p:blipFill>
        <p:spPr>
          <a:xfrm>
            <a:off x="2377784" y="1063721"/>
            <a:ext cx="7920000" cy="1632908"/>
          </a:xfrm>
          <a:prstGeom prst="rect">
            <a:avLst/>
          </a:prstGeom>
        </p:spPr>
      </p:pic>
      <p:pic>
        <p:nvPicPr>
          <p:cNvPr id="5" name="図 4">
            <a:extLst>
              <a:ext uri="{FF2B5EF4-FFF2-40B4-BE49-F238E27FC236}">
                <a16:creationId xmlns:a16="http://schemas.microsoft.com/office/drawing/2014/main" id="{9563DAF6-716D-4176-9198-889168D77B76}"/>
              </a:ext>
            </a:extLst>
          </p:cNvPr>
          <p:cNvPicPr>
            <a:picLocks noChangeAspect="1"/>
          </p:cNvPicPr>
          <p:nvPr/>
        </p:nvPicPr>
        <p:blipFill>
          <a:blip r:embed="rId4"/>
          <a:stretch>
            <a:fillRect/>
          </a:stretch>
        </p:blipFill>
        <p:spPr>
          <a:xfrm>
            <a:off x="2383880" y="2868927"/>
            <a:ext cx="7920000" cy="1642433"/>
          </a:xfrm>
          <a:prstGeom prst="rect">
            <a:avLst/>
          </a:prstGeom>
        </p:spPr>
      </p:pic>
      <p:pic>
        <p:nvPicPr>
          <p:cNvPr id="8" name="図 7">
            <a:extLst>
              <a:ext uri="{FF2B5EF4-FFF2-40B4-BE49-F238E27FC236}">
                <a16:creationId xmlns:a16="http://schemas.microsoft.com/office/drawing/2014/main" id="{EB066301-143D-48AE-82B9-242EC9726FCF}"/>
              </a:ext>
            </a:extLst>
          </p:cNvPr>
          <p:cNvPicPr>
            <a:picLocks noChangeAspect="1"/>
          </p:cNvPicPr>
          <p:nvPr/>
        </p:nvPicPr>
        <p:blipFill>
          <a:blip r:embed="rId5"/>
          <a:stretch>
            <a:fillRect/>
          </a:stretch>
        </p:blipFill>
        <p:spPr>
          <a:xfrm>
            <a:off x="2377784" y="4680195"/>
            <a:ext cx="7920000" cy="1632908"/>
          </a:xfrm>
          <a:prstGeom prst="rect">
            <a:avLst/>
          </a:prstGeom>
        </p:spPr>
      </p:pic>
      <p:sp>
        <p:nvSpPr>
          <p:cNvPr id="3" name="タイトル 2">
            <a:extLst>
              <a:ext uri="{FF2B5EF4-FFF2-40B4-BE49-F238E27FC236}">
                <a16:creationId xmlns:a16="http://schemas.microsoft.com/office/drawing/2014/main" id="{4D2F1939-6101-4922-977E-16116230D666}"/>
              </a:ext>
            </a:extLst>
          </p:cNvPr>
          <p:cNvSpPr>
            <a:spLocks noGrp="1"/>
          </p:cNvSpPr>
          <p:nvPr>
            <p:ph type="title"/>
          </p:nvPr>
        </p:nvSpPr>
        <p:spPr/>
        <p:txBody>
          <a:bodyPr/>
          <a:lstStyle/>
          <a:p>
            <a:r>
              <a:rPr lang="en-US" altLang="ja-JP" b="1" dirty="0"/>
              <a:t>Q13-B.</a:t>
            </a:r>
            <a:r>
              <a:rPr lang="ja-JP" altLang="en-US" b="1" dirty="0"/>
              <a:t>製造分野向け</a:t>
            </a:r>
            <a:r>
              <a:rPr lang="en-US" altLang="ja-JP" b="1" dirty="0"/>
              <a:t>DX</a:t>
            </a:r>
            <a:r>
              <a:rPr lang="ja-JP" altLang="en-US" b="1" dirty="0"/>
              <a:t>の状況（従業員数別）</a:t>
            </a:r>
            <a:endParaRPr kumimoji="1" lang="ja-JP" altLang="en-US" dirty="0"/>
          </a:p>
        </p:txBody>
      </p:sp>
    </p:spTree>
    <p:extLst>
      <p:ext uri="{BB962C8B-B14F-4D97-AF65-F5344CB8AC3E}">
        <p14:creationId xmlns:p14="http://schemas.microsoft.com/office/powerpoint/2010/main" val="34543968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32B4453F-12F7-4563-B8C9-A25AE338D8C5}"/>
              </a:ext>
            </a:extLst>
          </p:cNvPr>
          <p:cNvPicPr>
            <a:picLocks noChangeAspect="1"/>
          </p:cNvPicPr>
          <p:nvPr/>
        </p:nvPicPr>
        <p:blipFill>
          <a:blip r:embed="rId3"/>
          <a:stretch>
            <a:fillRect/>
          </a:stretch>
        </p:blipFill>
        <p:spPr>
          <a:xfrm>
            <a:off x="32662" y="1723231"/>
            <a:ext cx="4320000" cy="3582651"/>
          </a:xfrm>
          <a:prstGeom prst="rect">
            <a:avLst/>
          </a:prstGeom>
        </p:spPr>
      </p:pic>
      <p:pic>
        <p:nvPicPr>
          <p:cNvPr id="5" name="図 4">
            <a:extLst>
              <a:ext uri="{FF2B5EF4-FFF2-40B4-BE49-F238E27FC236}">
                <a16:creationId xmlns:a16="http://schemas.microsoft.com/office/drawing/2014/main" id="{D042931A-6C8D-469A-B627-8AF831C488F0}"/>
              </a:ext>
            </a:extLst>
          </p:cNvPr>
          <p:cNvPicPr>
            <a:picLocks noChangeAspect="1"/>
          </p:cNvPicPr>
          <p:nvPr/>
        </p:nvPicPr>
        <p:blipFill>
          <a:blip r:embed="rId4"/>
          <a:stretch>
            <a:fillRect/>
          </a:stretch>
        </p:blipFill>
        <p:spPr>
          <a:xfrm>
            <a:off x="4384302" y="1723231"/>
            <a:ext cx="4320000" cy="3582651"/>
          </a:xfrm>
          <a:prstGeom prst="rect">
            <a:avLst/>
          </a:prstGeom>
        </p:spPr>
      </p:pic>
      <p:pic>
        <p:nvPicPr>
          <p:cNvPr id="8" name="図 7">
            <a:extLst>
              <a:ext uri="{FF2B5EF4-FFF2-40B4-BE49-F238E27FC236}">
                <a16:creationId xmlns:a16="http://schemas.microsoft.com/office/drawing/2014/main" id="{CFCDC24D-7B17-409C-B57E-AB6EC32C93EC}"/>
              </a:ext>
            </a:extLst>
          </p:cNvPr>
          <p:cNvPicPr>
            <a:picLocks noChangeAspect="1"/>
          </p:cNvPicPr>
          <p:nvPr/>
        </p:nvPicPr>
        <p:blipFill>
          <a:blip r:embed="rId5"/>
          <a:stretch>
            <a:fillRect/>
          </a:stretch>
        </p:blipFill>
        <p:spPr>
          <a:xfrm>
            <a:off x="8751540" y="1724566"/>
            <a:ext cx="4320000" cy="3582651"/>
          </a:xfrm>
          <a:prstGeom prst="rect">
            <a:avLst/>
          </a:prstGeom>
        </p:spPr>
      </p:pic>
      <p:sp>
        <p:nvSpPr>
          <p:cNvPr id="3" name="タイトル 2">
            <a:extLst>
              <a:ext uri="{FF2B5EF4-FFF2-40B4-BE49-F238E27FC236}">
                <a16:creationId xmlns:a16="http://schemas.microsoft.com/office/drawing/2014/main" id="{0FC43852-9809-43D1-9A09-14587C800A66}"/>
              </a:ext>
            </a:extLst>
          </p:cNvPr>
          <p:cNvSpPr>
            <a:spLocks noGrp="1"/>
          </p:cNvSpPr>
          <p:nvPr>
            <p:ph type="title"/>
          </p:nvPr>
        </p:nvSpPr>
        <p:spPr/>
        <p:txBody>
          <a:bodyPr/>
          <a:lstStyle/>
          <a:p>
            <a:r>
              <a:rPr lang="en-US" altLang="ja-JP" b="1" dirty="0"/>
              <a:t>Q13-B.</a:t>
            </a:r>
            <a:r>
              <a:rPr lang="ja-JP" altLang="en-US" b="1" dirty="0"/>
              <a:t>製造分野向け</a:t>
            </a:r>
            <a:r>
              <a:rPr lang="en-US" altLang="ja-JP" b="1" dirty="0"/>
              <a:t>DX</a:t>
            </a:r>
            <a:r>
              <a:rPr lang="ja-JP" altLang="en-US" b="1" dirty="0"/>
              <a:t>の状況（事業分野別）</a:t>
            </a:r>
            <a:endParaRPr kumimoji="1" lang="ja-JP" altLang="en-US" dirty="0"/>
          </a:p>
        </p:txBody>
      </p:sp>
    </p:spTree>
    <p:extLst>
      <p:ext uri="{BB962C8B-B14F-4D97-AF65-F5344CB8AC3E}">
        <p14:creationId xmlns:p14="http://schemas.microsoft.com/office/powerpoint/2010/main" val="2863250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2267CBEB-4A06-4603-B00B-35BF2ECEA93F}"/>
              </a:ext>
            </a:extLst>
          </p:cNvPr>
          <p:cNvSpPr>
            <a:spLocks noGrp="1"/>
          </p:cNvSpPr>
          <p:nvPr>
            <p:ph type="title"/>
          </p:nvPr>
        </p:nvSpPr>
        <p:spPr/>
        <p:txBody>
          <a:bodyPr/>
          <a:lstStyle/>
          <a:p>
            <a:r>
              <a:rPr lang="en-US" altLang="ja-JP" b="1" dirty="0"/>
              <a:t>Q13-B.</a:t>
            </a:r>
            <a:r>
              <a:rPr lang="ja-JP" altLang="en-US" b="1" dirty="0"/>
              <a:t>製造分野向け</a:t>
            </a:r>
            <a:r>
              <a:rPr lang="en-US" altLang="ja-JP" b="1" dirty="0"/>
              <a:t>DX</a:t>
            </a:r>
            <a:r>
              <a:rPr lang="ja-JP" altLang="en-US" b="1" dirty="0"/>
              <a:t>の状況（提供製品・サービス別）</a:t>
            </a:r>
            <a:endParaRPr kumimoji="1" lang="ja-JP" altLang="en-US" dirty="0"/>
          </a:p>
        </p:txBody>
      </p:sp>
      <p:pic>
        <p:nvPicPr>
          <p:cNvPr id="2" name="図 1">
            <a:extLst>
              <a:ext uri="{FF2B5EF4-FFF2-40B4-BE49-F238E27FC236}">
                <a16:creationId xmlns:a16="http://schemas.microsoft.com/office/drawing/2014/main" id="{14CE2B02-F0F2-463F-B24C-9F0FC6A5C937}"/>
              </a:ext>
            </a:extLst>
          </p:cNvPr>
          <p:cNvPicPr>
            <a:picLocks noChangeAspect="1"/>
          </p:cNvPicPr>
          <p:nvPr/>
        </p:nvPicPr>
        <p:blipFill>
          <a:blip r:embed="rId3"/>
          <a:stretch>
            <a:fillRect/>
          </a:stretch>
        </p:blipFill>
        <p:spPr>
          <a:xfrm>
            <a:off x="2406298" y="1313879"/>
            <a:ext cx="7920000" cy="1632908"/>
          </a:xfrm>
          <a:prstGeom prst="rect">
            <a:avLst/>
          </a:prstGeom>
        </p:spPr>
      </p:pic>
      <p:pic>
        <p:nvPicPr>
          <p:cNvPr id="5" name="図 4">
            <a:extLst>
              <a:ext uri="{FF2B5EF4-FFF2-40B4-BE49-F238E27FC236}">
                <a16:creationId xmlns:a16="http://schemas.microsoft.com/office/drawing/2014/main" id="{FD48A9FB-98FB-48F3-BCB8-D8A27D1E997E}"/>
              </a:ext>
            </a:extLst>
          </p:cNvPr>
          <p:cNvPicPr>
            <a:picLocks noChangeAspect="1"/>
          </p:cNvPicPr>
          <p:nvPr/>
        </p:nvPicPr>
        <p:blipFill>
          <a:blip r:embed="rId4"/>
          <a:stretch>
            <a:fillRect/>
          </a:stretch>
        </p:blipFill>
        <p:spPr>
          <a:xfrm>
            <a:off x="2406298" y="3001305"/>
            <a:ext cx="7920000" cy="1642433"/>
          </a:xfrm>
          <a:prstGeom prst="rect">
            <a:avLst/>
          </a:prstGeom>
        </p:spPr>
      </p:pic>
      <p:pic>
        <p:nvPicPr>
          <p:cNvPr id="8" name="図 7">
            <a:extLst>
              <a:ext uri="{FF2B5EF4-FFF2-40B4-BE49-F238E27FC236}">
                <a16:creationId xmlns:a16="http://schemas.microsoft.com/office/drawing/2014/main" id="{4E843E74-773F-44D0-8596-E5A8062D6C9B}"/>
              </a:ext>
            </a:extLst>
          </p:cNvPr>
          <p:cNvPicPr>
            <a:picLocks noChangeAspect="1"/>
          </p:cNvPicPr>
          <p:nvPr/>
        </p:nvPicPr>
        <p:blipFill>
          <a:blip r:embed="rId5"/>
          <a:stretch>
            <a:fillRect/>
          </a:stretch>
        </p:blipFill>
        <p:spPr>
          <a:xfrm>
            <a:off x="2383880" y="4698256"/>
            <a:ext cx="7920000" cy="1632908"/>
          </a:xfrm>
          <a:prstGeom prst="rect">
            <a:avLst/>
          </a:prstGeom>
        </p:spPr>
      </p:pic>
    </p:spTree>
    <p:extLst>
      <p:ext uri="{BB962C8B-B14F-4D97-AF65-F5344CB8AC3E}">
        <p14:creationId xmlns:p14="http://schemas.microsoft.com/office/powerpoint/2010/main" val="18887551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779BC5D8-CA2B-4530-9C9C-B77732EB2533}"/>
              </a:ext>
            </a:extLst>
          </p:cNvPr>
          <p:cNvPicPr>
            <a:picLocks noChangeAspect="1"/>
          </p:cNvPicPr>
          <p:nvPr/>
        </p:nvPicPr>
        <p:blipFill>
          <a:blip r:embed="rId3"/>
          <a:stretch>
            <a:fillRect/>
          </a:stretch>
        </p:blipFill>
        <p:spPr>
          <a:xfrm>
            <a:off x="871712" y="1601912"/>
            <a:ext cx="10919712" cy="4176464"/>
          </a:xfrm>
          <a:prstGeom prst="rect">
            <a:avLst/>
          </a:prstGeom>
        </p:spPr>
      </p:pic>
      <p:sp>
        <p:nvSpPr>
          <p:cNvPr id="3" name="タイトル 2">
            <a:extLst>
              <a:ext uri="{FF2B5EF4-FFF2-40B4-BE49-F238E27FC236}">
                <a16:creationId xmlns:a16="http://schemas.microsoft.com/office/drawing/2014/main" id="{5E569A73-FF9F-44CD-BA47-3A021D7252A6}"/>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a:t>
            </a:r>
            <a:r>
              <a:rPr lang="ja-JP" altLang="en-US" b="1" dirty="0"/>
              <a:t>現在</a:t>
            </a:r>
            <a:r>
              <a:rPr lang="en-US" altLang="ja-JP" b="1" dirty="0"/>
              <a:t>】</a:t>
            </a:r>
            <a:endParaRPr kumimoji="1" lang="ja-JP" altLang="en-US" dirty="0"/>
          </a:p>
        </p:txBody>
      </p:sp>
    </p:spTree>
    <p:extLst>
      <p:ext uri="{BB962C8B-B14F-4D97-AF65-F5344CB8AC3E}">
        <p14:creationId xmlns:p14="http://schemas.microsoft.com/office/powerpoint/2010/main" val="3473268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080624" y="276614"/>
            <a:ext cx="4030574"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5" name="図 4">
            <a:extLst>
              <a:ext uri="{FF2B5EF4-FFF2-40B4-BE49-F238E27FC236}">
                <a16:creationId xmlns:a16="http://schemas.microsoft.com/office/drawing/2014/main" id="{13D485ED-64BD-4541-AD39-9E766D12C06C}"/>
              </a:ext>
            </a:extLst>
          </p:cNvPr>
          <p:cNvPicPr>
            <a:picLocks noChangeAspect="1"/>
          </p:cNvPicPr>
          <p:nvPr/>
        </p:nvPicPr>
        <p:blipFill>
          <a:blip r:embed="rId3"/>
          <a:stretch>
            <a:fillRect/>
          </a:stretch>
        </p:blipFill>
        <p:spPr>
          <a:xfrm>
            <a:off x="5149792" y="749825"/>
            <a:ext cx="3600537" cy="6365010"/>
          </a:xfrm>
          <a:prstGeom prst="rect">
            <a:avLst/>
          </a:prstGeom>
        </p:spPr>
      </p:pic>
      <p:sp>
        <p:nvSpPr>
          <p:cNvPr id="8" name="タイトル 7">
            <a:extLst>
              <a:ext uri="{FF2B5EF4-FFF2-40B4-BE49-F238E27FC236}">
                <a16:creationId xmlns:a16="http://schemas.microsoft.com/office/drawing/2014/main" id="{F553538C-E2E6-41E3-8CCF-B21EAB97F1F7}"/>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a:t>
            </a:r>
            <a:r>
              <a:rPr lang="ja-JP" altLang="en-US" b="1" dirty="0"/>
              <a:t>現在</a:t>
            </a:r>
            <a:r>
              <a:rPr lang="en-US" altLang="ja-JP" b="1" dirty="0"/>
              <a:t>】 </a:t>
            </a:r>
            <a:r>
              <a:rPr lang="ja-JP" altLang="en-US" b="1" dirty="0"/>
              <a:t>（産業構造の位置づけ別）</a:t>
            </a:r>
            <a:endParaRPr kumimoji="1" lang="ja-JP" altLang="en-US" dirty="0"/>
          </a:p>
        </p:txBody>
      </p:sp>
    </p:spTree>
    <p:extLst>
      <p:ext uri="{BB962C8B-B14F-4D97-AF65-F5344CB8AC3E}">
        <p14:creationId xmlns:p14="http://schemas.microsoft.com/office/powerpoint/2010/main" val="25621630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936164A8-8A86-4974-8786-20BB1C7353A5}"/>
              </a:ext>
            </a:extLst>
          </p:cNvPr>
          <p:cNvPicPr>
            <a:picLocks noChangeAspect="1"/>
          </p:cNvPicPr>
          <p:nvPr/>
        </p:nvPicPr>
        <p:blipFill>
          <a:blip r:embed="rId3"/>
          <a:stretch>
            <a:fillRect/>
          </a:stretch>
        </p:blipFill>
        <p:spPr>
          <a:xfrm>
            <a:off x="4529525" y="1082742"/>
            <a:ext cx="4061637" cy="6049752"/>
          </a:xfrm>
          <a:prstGeom prst="rect">
            <a:avLst/>
          </a:prstGeom>
        </p:spPr>
      </p:pic>
      <p:sp>
        <p:nvSpPr>
          <p:cNvPr id="3" name="タイトル 2">
            <a:extLst>
              <a:ext uri="{FF2B5EF4-FFF2-40B4-BE49-F238E27FC236}">
                <a16:creationId xmlns:a16="http://schemas.microsoft.com/office/drawing/2014/main" id="{52673226-2F76-4B57-A92A-95D5E626CCB4}"/>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a:t>
            </a:r>
            <a:r>
              <a:rPr lang="ja-JP" altLang="en-US" b="1" dirty="0"/>
              <a:t>現在</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16375861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344320" y="106172"/>
            <a:ext cx="66247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12" name="図 11">
            <a:extLst>
              <a:ext uri="{FF2B5EF4-FFF2-40B4-BE49-F238E27FC236}">
                <a16:creationId xmlns:a16="http://schemas.microsoft.com/office/drawing/2014/main" id="{8068E3CD-BBA8-41F1-83EC-0A8629740647}"/>
              </a:ext>
            </a:extLst>
          </p:cNvPr>
          <p:cNvPicPr>
            <a:picLocks noChangeAspect="1"/>
          </p:cNvPicPr>
          <p:nvPr/>
        </p:nvPicPr>
        <p:blipFill>
          <a:blip r:embed="rId3"/>
          <a:stretch>
            <a:fillRect/>
          </a:stretch>
        </p:blipFill>
        <p:spPr>
          <a:xfrm>
            <a:off x="305884" y="629392"/>
            <a:ext cx="4114800" cy="3200400"/>
          </a:xfrm>
          <a:prstGeom prst="rect">
            <a:avLst/>
          </a:prstGeom>
        </p:spPr>
      </p:pic>
      <p:pic>
        <p:nvPicPr>
          <p:cNvPr id="13" name="図 12">
            <a:extLst>
              <a:ext uri="{FF2B5EF4-FFF2-40B4-BE49-F238E27FC236}">
                <a16:creationId xmlns:a16="http://schemas.microsoft.com/office/drawing/2014/main" id="{3ADFB074-604D-4D38-8443-DD115A67F25C}"/>
              </a:ext>
            </a:extLst>
          </p:cNvPr>
          <p:cNvPicPr>
            <a:picLocks noChangeAspect="1"/>
          </p:cNvPicPr>
          <p:nvPr/>
        </p:nvPicPr>
        <p:blipFill>
          <a:blip r:embed="rId4"/>
          <a:stretch>
            <a:fillRect/>
          </a:stretch>
        </p:blipFill>
        <p:spPr>
          <a:xfrm>
            <a:off x="309580" y="3898328"/>
            <a:ext cx="4114800" cy="3200400"/>
          </a:xfrm>
          <a:prstGeom prst="rect">
            <a:avLst/>
          </a:prstGeom>
        </p:spPr>
      </p:pic>
      <p:pic>
        <p:nvPicPr>
          <p:cNvPr id="14" name="図 13">
            <a:extLst>
              <a:ext uri="{FF2B5EF4-FFF2-40B4-BE49-F238E27FC236}">
                <a16:creationId xmlns:a16="http://schemas.microsoft.com/office/drawing/2014/main" id="{F118AB72-9BB5-4274-B732-2C1424D95943}"/>
              </a:ext>
            </a:extLst>
          </p:cNvPr>
          <p:cNvPicPr>
            <a:picLocks noChangeAspect="1"/>
          </p:cNvPicPr>
          <p:nvPr/>
        </p:nvPicPr>
        <p:blipFill>
          <a:blip r:embed="rId5"/>
          <a:stretch>
            <a:fillRect/>
          </a:stretch>
        </p:blipFill>
        <p:spPr>
          <a:xfrm>
            <a:off x="4515082" y="629392"/>
            <a:ext cx="4114800" cy="3200400"/>
          </a:xfrm>
          <a:prstGeom prst="rect">
            <a:avLst/>
          </a:prstGeom>
        </p:spPr>
      </p:pic>
      <p:pic>
        <p:nvPicPr>
          <p:cNvPr id="15" name="図 14">
            <a:extLst>
              <a:ext uri="{FF2B5EF4-FFF2-40B4-BE49-F238E27FC236}">
                <a16:creationId xmlns:a16="http://schemas.microsoft.com/office/drawing/2014/main" id="{0C87372F-DDD0-4FE1-AB6F-E87CB7819840}"/>
              </a:ext>
            </a:extLst>
          </p:cNvPr>
          <p:cNvPicPr>
            <a:picLocks noChangeAspect="1"/>
          </p:cNvPicPr>
          <p:nvPr/>
        </p:nvPicPr>
        <p:blipFill>
          <a:blip r:embed="rId6"/>
          <a:stretch>
            <a:fillRect/>
          </a:stretch>
        </p:blipFill>
        <p:spPr>
          <a:xfrm>
            <a:off x="4515082" y="3898328"/>
            <a:ext cx="4114800" cy="3200400"/>
          </a:xfrm>
          <a:prstGeom prst="rect">
            <a:avLst/>
          </a:prstGeom>
        </p:spPr>
      </p:pic>
      <p:pic>
        <p:nvPicPr>
          <p:cNvPr id="16" name="図 15">
            <a:extLst>
              <a:ext uri="{FF2B5EF4-FFF2-40B4-BE49-F238E27FC236}">
                <a16:creationId xmlns:a16="http://schemas.microsoft.com/office/drawing/2014/main" id="{2AE1A8CC-586C-46AB-93E6-DF4558021AF1}"/>
              </a:ext>
            </a:extLst>
          </p:cNvPr>
          <p:cNvPicPr>
            <a:picLocks noChangeAspect="1"/>
          </p:cNvPicPr>
          <p:nvPr/>
        </p:nvPicPr>
        <p:blipFill>
          <a:blip r:embed="rId7"/>
          <a:stretch>
            <a:fillRect/>
          </a:stretch>
        </p:blipFill>
        <p:spPr>
          <a:xfrm>
            <a:off x="8703368" y="617718"/>
            <a:ext cx="4114800" cy="3200400"/>
          </a:xfrm>
          <a:prstGeom prst="rect">
            <a:avLst/>
          </a:prstGeom>
        </p:spPr>
      </p:pic>
      <p:pic>
        <p:nvPicPr>
          <p:cNvPr id="17" name="図 16">
            <a:extLst>
              <a:ext uri="{FF2B5EF4-FFF2-40B4-BE49-F238E27FC236}">
                <a16:creationId xmlns:a16="http://schemas.microsoft.com/office/drawing/2014/main" id="{45958812-E28A-467D-827A-6CE5EB63208F}"/>
              </a:ext>
            </a:extLst>
          </p:cNvPr>
          <p:cNvPicPr>
            <a:picLocks noChangeAspect="1"/>
          </p:cNvPicPr>
          <p:nvPr/>
        </p:nvPicPr>
        <p:blipFill>
          <a:blip r:embed="rId8"/>
          <a:stretch>
            <a:fillRect/>
          </a:stretch>
        </p:blipFill>
        <p:spPr>
          <a:xfrm>
            <a:off x="8720584" y="3900966"/>
            <a:ext cx="4114800" cy="3200400"/>
          </a:xfrm>
          <a:prstGeom prst="rect">
            <a:avLst/>
          </a:prstGeom>
        </p:spPr>
      </p:pic>
      <p:sp>
        <p:nvSpPr>
          <p:cNvPr id="3" name="タイトル 2">
            <a:extLst>
              <a:ext uri="{FF2B5EF4-FFF2-40B4-BE49-F238E27FC236}">
                <a16:creationId xmlns:a16="http://schemas.microsoft.com/office/drawing/2014/main" id="{9393430E-C3BA-4892-A626-35245CB29D8D}"/>
              </a:ext>
            </a:extLst>
          </p:cNvPr>
          <p:cNvSpPr>
            <a:spLocks noGrp="1"/>
          </p:cNvSpPr>
          <p:nvPr>
            <p:ph type="title"/>
          </p:nvPr>
        </p:nvSpPr>
        <p:spPr>
          <a:xfrm>
            <a:off x="151632" y="200816"/>
            <a:ext cx="7848872" cy="720080"/>
          </a:xfrm>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3750500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32C862D7-95C1-407A-9761-0DD9CF936296}"/>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a:t>
            </a:r>
            <a:r>
              <a:rPr lang="ja-JP" altLang="en-US" b="1" dirty="0"/>
              <a:t>現在</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113194C1-3F95-4CBE-92DF-028762700FB6}"/>
              </a:ext>
            </a:extLst>
          </p:cNvPr>
          <p:cNvPicPr>
            <a:picLocks noChangeAspect="1"/>
          </p:cNvPicPr>
          <p:nvPr/>
        </p:nvPicPr>
        <p:blipFill>
          <a:blip r:embed="rId3"/>
          <a:stretch>
            <a:fillRect/>
          </a:stretch>
        </p:blipFill>
        <p:spPr>
          <a:xfrm>
            <a:off x="4383088" y="906954"/>
            <a:ext cx="4354511" cy="6473334"/>
          </a:xfrm>
          <a:prstGeom prst="rect">
            <a:avLst/>
          </a:prstGeom>
        </p:spPr>
      </p:pic>
    </p:spTree>
    <p:extLst>
      <p:ext uri="{BB962C8B-B14F-4D97-AF65-F5344CB8AC3E}">
        <p14:creationId xmlns:p14="http://schemas.microsoft.com/office/powerpoint/2010/main" val="8753688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83A14E48-AB84-48B8-8468-230F41899554}"/>
              </a:ext>
            </a:extLst>
          </p:cNvPr>
          <p:cNvPicPr>
            <a:picLocks noChangeAspect="1"/>
          </p:cNvPicPr>
          <p:nvPr/>
        </p:nvPicPr>
        <p:blipFill>
          <a:blip r:embed="rId3"/>
          <a:stretch>
            <a:fillRect/>
          </a:stretch>
        </p:blipFill>
        <p:spPr>
          <a:xfrm>
            <a:off x="367656" y="1241872"/>
            <a:ext cx="11861066" cy="4536504"/>
          </a:xfrm>
          <a:prstGeom prst="rect">
            <a:avLst/>
          </a:prstGeom>
        </p:spPr>
      </p:pic>
      <p:sp>
        <p:nvSpPr>
          <p:cNvPr id="3" name="タイトル 2">
            <a:extLst>
              <a:ext uri="{FF2B5EF4-FFF2-40B4-BE49-F238E27FC236}">
                <a16:creationId xmlns:a16="http://schemas.microsoft.com/office/drawing/2014/main" id="{5D4094E8-6B29-4BD8-B4B1-84940D81FC3C}"/>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【5</a:t>
            </a:r>
            <a:r>
              <a:rPr lang="ja-JP" altLang="en-US" b="1" dirty="0"/>
              <a:t>年後</a:t>
            </a:r>
            <a:r>
              <a:rPr lang="en-US" altLang="ja-JP" b="1" dirty="0"/>
              <a:t>】</a:t>
            </a:r>
            <a:endParaRPr kumimoji="1" lang="ja-JP" altLang="en-US" dirty="0"/>
          </a:p>
        </p:txBody>
      </p:sp>
    </p:spTree>
    <p:extLst>
      <p:ext uri="{BB962C8B-B14F-4D97-AF65-F5344CB8AC3E}">
        <p14:creationId xmlns:p14="http://schemas.microsoft.com/office/powerpoint/2010/main" val="3250387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008616" y="188035"/>
            <a:ext cx="518457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E1A5A511-9604-4A25-9B52-14E0FBD345F4}"/>
              </a:ext>
            </a:extLst>
          </p:cNvPr>
          <p:cNvPicPr>
            <a:picLocks noChangeAspect="1"/>
          </p:cNvPicPr>
          <p:nvPr/>
        </p:nvPicPr>
        <p:blipFill>
          <a:blip r:embed="rId3"/>
          <a:stretch>
            <a:fillRect/>
          </a:stretch>
        </p:blipFill>
        <p:spPr>
          <a:xfrm>
            <a:off x="4661232" y="600836"/>
            <a:ext cx="3798224" cy="6714480"/>
          </a:xfrm>
          <a:prstGeom prst="rect">
            <a:avLst/>
          </a:prstGeom>
        </p:spPr>
      </p:pic>
      <p:sp>
        <p:nvSpPr>
          <p:cNvPr id="5" name="タイトル 4">
            <a:extLst>
              <a:ext uri="{FF2B5EF4-FFF2-40B4-BE49-F238E27FC236}">
                <a16:creationId xmlns:a16="http://schemas.microsoft.com/office/drawing/2014/main" id="{3CD6020A-9F8A-40B2-A488-DED226776BD4}"/>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【5</a:t>
            </a:r>
            <a:r>
              <a:rPr lang="ja-JP" altLang="en-US" b="1" dirty="0"/>
              <a:t>年後</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2053795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3E640F81-4AD7-4803-9658-02E840FD33AB}"/>
              </a:ext>
            </a:extLst>
          </p:cNvPr>
          <p:cNvSpPr txBox="1">
            <a:spLocks/>
          </p:cNvSpPr>
          <p:nvPr/>
        </p:nvSpPr>
        <p:spPr>
          <a:xfrm>
            <a:off x="1951833" y="449785"/>
            <a:ext cx="9105231" cy="607293"/>
          </a:xfrm>
          <a:prstGeom prst="rect">
            <a:avLst/>
          </a:prstGeom>
          <a:solidFill>
            <a:schemeClr val="accent1">
              <a:lumMod val="20000"/>
              <a:lumOff val="80000"/>
            </a:schemeClr>
          </a:solidFill>
          <a:ln>
            <a:solidFill>
              <a:schemeClr val="bg1">
                <a:lumMod val="65000"/>
              </a:schemeClr>
            </a:solidFill>
          </a:ln>
        </p:spPr>
        <p:txBody>
          <a:bodyPr vert="horz" lIns="96364" tIns="48182" rIns="96364" bIns="48182" rtlCol="0" anchor="ctr">
            <a:no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r>
              <a:rPr lang="en-US" altLang="ja-JP" sz="2528" dirty="0">
                <a:latin typeface="+mj-ea"/>
                <a:ea typeface="+mj-ea"/>
              </a:rPr>
              <a:t>Ⅴ.</a:t>
            </a:r>
            <a:r>
              <a:rPr lang="ja-JP" altLang="en-US" sz="2528" dirty="0">
                <a:latin typeface="+mj-ea"/>
                <a:ea typeface="+mj-ea"/>
              </a:rPr>
              <a:t>集計結果一覧表（集計対象、クロス集計の軸）</a:t>
            </a:r>
          </a:p>
        </p:txBody>
      </p:sp>
      <p:pic>
        <p:nvPicPr>
          <p:cNvPr id="2" name="図 1">
            <a:extLst>
              <a:ext uri="{FF2B5EF4-FFF2-40B4-BE49-F238E27FC236}">
                <a16:creationId xmlns:a16="http://schemas.microsoft.com/office/drawing/2014/main" id="{D63FC90C-7A8F-4BDE-8E21-22070EC96AE9}"/>
              </a:ext>
            </a:extLst>
          </p:cNvPr>
          <p:cNvPicPr>
            <a:picLocks noChangeAspect="1"/>
          </p:cNvPicPr>
          <p:nvPr/>
        </p:nvPicPr>
        <p:blipFill>
          <a:blip r:embed="rId2"/>
          <a:stretch>
            <a:fillRect/>
          </a:stretch>
        </p:blipFill>
        <p:spPr>
          <a:xfrm>
            <a:off x="1015728" y="1172308"/>
            <a:ext cx="10729192" cy="5968759"/>
          </a:xfrm>
          <a:prstGeom prst="rect">
            <a:avLst/>
          </a:prstGeom>
        </p:spPr>
      </p:pic>
    </p:spTree>
    <p:extLst>
      <p:ext uri="{BB962C8B-B14F-4D97-AF65-F5344CB8AC3E}">
        <p14:creationId xmlns:p14="http://schemas.microsoft.com/office/powerpoint/2010/main" val="30439343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07718D9A-F96D-42FF-86F2-AA1D4AB912FC}"/>
              </a:ext>
            </a:extLst>
          </p:cNvPr>
          <p:cNvPicPr>
            <a:picLocks noChangeAspect="1"/>
          </p:cNvPicPr>
          <p:nvPr/>
        </p:nvPicPr>
        <p:blipFill>
          <a:blip r:embed="rId3"/>
          <a:stretch>
            <a:fillRect/>
          </a:stretch>
        </p:blipFill>
        <p:spPr>
          <a:xfrm>
            <a:off x="4499762" y="1069337"/>
            <a:ext cx="4121163" cy="6138416"/>
          </a:xfrm>
          <a:prstGeom prst="rect">
            <a:avLst/>
          </a:prstGeom>
        </p:spPr>
      </p:pic>
      <p:sp>
        <p:nvSpPr>
          <p:cNvPr id="3" name="タイトル 2">
            <a:extLst>
              <a:ext uri="{FF2B5EF4-FFF2-40B4-BE49-F238E27FC236}">
                <a16:creationId xmlns:a16="http://schemas.microsoft.com/office/drawing/2014/main" id="{9F122E9F-414F-4CAA-9511-CD3BF5F001BE}"/>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【5</a:t>
            </a:r>
            <a:r>
              <a:rPr lang="ja-JP" altLang="en-US" b="1" dirty="0"/>
              <a:t>年後</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8331905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51400" y="77853"/>
            <a:ext cx="669674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84CEA720-4950-4A4D-9AA4-4F012FC956CA}"/>
              </a:ext>
            </a:extLst>
          </p:cNvPr>
          <p:cNvPicPr>
            <a:picLocks noChangeAspect="1"/>
          </p:cNvPicPr>
          <p:nvPr/>
        </p:nvPicPr>
        <p:blipFill>
          <a:blip r:embed="rId3"/>
          <a:stretch>
            <a:fillRect/>
          </a:stretch>
        </p:blipFill>
        <p:spPr>
          <a:xfrm>
            <a:off x="37518" y="593438"/>
            <a:ext cx="4305300" cy="3200400"/>
          </a:xfrm>
          <a:prstGeom prst="rect">
            <a:avLst/>
          </a:prstGeom>
        </p:spPr>
      </p:pic>
      <p:pic>
        <p:nvPicPr>
          <p:cNvPr id="5" name="図 4">
            <a:extLst>
              <a:ext uri="{FF2B5EF4-FFF2-40B4-BE49-F238E27FC236}">
                <a16:creationId xmlns:a16="http://schemas.microsoft.com/office/drawing/2014/main" id="{3861E17A-694C-43B6-9E5B-98D4F1F08793}"/>
              </a:ext>
            </a:extLst>
          </p:cNvPr>
          <p:cNvPicPr>
            <a:picLocks noChangeAspect="1"/>
          </p:cNvPicPr>
          <p:nvPr/>
        </p:nvPicPr>
        <p:blipFill>
          <a:blip r:embed="rId4"/>
          <a:stretch>
            <a:fillRect/>
          </a:stretch>
        </p:blipFill>
        <p:spPr>
          <a:xfrm>
            <a:off x="37518" y="3873043"/>
            <a:ext cx="4305300" cy="3200400"/>
          </a:xfrm>
          <a:prstGeom prst="rect">
            <a:avLst/>
          </a:prstGeom>
        </p:spPr>
      </p:pic>
      <p:pic>
        <p:nvPicPr>
          <p:cNvPr id="8" name="図 7">
            <a:extLst>
              <a:ext uri="{FF2B5EF4-FFF2-40B4-BE49-F238E27FC236}">
                <a16:creationId xmlns:a16="http://schemas.microsoft.com/office/drawing/2014/main" id="{C1A75BF6-7FCF-49A1-8E5A-425B9058E793}"/>
              </a:ext>
            </a:extLst>
          </p:cNvPr>
          <p:cNvPicPr>
            <a:picLocks noChangeAspect="1"/>
          </p:cNvPicPr>
          <p:nvPr/>
        </p:nvPicPr>
        <p:blipFill>
          <a:blip r:embed="rId5"/>
          <a:stretch>
            <a:fillRect/>
          </a:stretch>
        </p:blipFill>
        <p:spPr>
          <a:xfrm>
            <a:off x="4402843" y="590631"/>
            <a:ext cx="4305300" cy="3200400"/>
          </a:xfrm>
          <a:prstGeom prst="rect">
            <a:avLst/>
          </a:prstGeom>
        </p:spPr>
      </p:pic>
      <p:pic>
        <p:nvPicPr>
          <p:cNvPr id="9" name="図 8">
            <a:extLst>
              <a:ext uri="{FF2B5EF4-FFF2-40B4-BE49-F238E27FC236}">
                <a16:creationId xmlns:a16="http://schemas.microsoft.com/office/drawing/2014/main" id="{0B5130A2-D79D-4EF9-8CEF-67163021D549}"/>
              </a:ext>
            </a:extLst>
          </p:cNvPr>
          <p:cNvPicPr>
            <a:picLocks noChangeAspect="1"/>
          </p:cNvPicPr>
          <p:nvPr/>
        </p:nvPicPr>
        <p:blipFill>
          <a:blip r:embed="rId6"/>
          <a:stretch>
            <a:fillRect/>
          </a:stretch>
        </p:blipFill>
        <p:spPr>
          <a:xfrm>
            <a:off x="4402843" y="3870236"/>
            <a:ext cx="4305300" cy="3200400"/>
          </a:xfrm>
          <a:prstGeom prst="rect">
            <a:avLst/>
          </a:prstGeom>
        </p:spPr>
      </p:pic>
      <p:pic>
        <p:nvPicPr>
          <p:cNvPr id="10" name="図 9">
            <a:extLst>
              <a:ext uri="{FF2B5EF4-FFF2-40B4-BE49-F238E27FC236}">
                <a16:creationId xmlns:a16="http://schemas.microsoft.com/office/drawing/2014/main" id="{2BA8EA1B-9F59-4B54-A329-298418D89280}"/>
              </a:ext>
            </a:extLst>
          </p:cNvPr>
          <p:cNvPicPr>
            <a:picLocks noChangeAspect="1"/>
          </p:cNvPicPr>
          <p:nvPr/>
        </p:nvPicPr>
        <p:blipFill>
          <a:blip r:embed="rId7"/>
          <a:stretch>
            <a:fillRect/>
          </a:stretch>
        </p:blipFill>
        <p:spPr>
          <a:xfrm>
            <a:off x="8764590" y="594987"/>
            <a:ext cx="4305300" cy="3200400"/>
          </a:xfrm>
          <a:prstGeom prst="rect">
            <a:avLst/>
          </a:prstGeom>
        </p:spPr>
      </p:pic>
      <p:pic>
        <p:nvPicPr>
          <p:cNvPr id="15" name="図 14">
            <a:extLst>
              <a:ext uri="{FF2B5EF4-FFF2-40B4-BE49-F238E27FC236}">
                <a16:creationId xmlns:a16="http://schemas.microsoft.com/office/drawing/2014/main" id="{7B7539E5-E6AA-4D11-80CE-E444730ED834}"/>
              </a:ext>
            </a:extLst>
          </p:cNvPr>
          <p:cNvPicPr>
            <a:picLocks noChangeAspect="1"/>
          </p:cNvPicPr>
          <p:nvPr/>
        </p:nvPicPr>
        <p:blipFill>
          <a:blip r:embed="rId8"/>
          <a:stretch>
            <a:fillRect/>
          </a:stretch>
        </p:blipFill>
        <p:spPr>
          <a:xfrm>
            <a:off x="8764590" y="3870236"/>
            <a:ext cx="4305300" cy="3200400"/>
          </a:xfrm>
          <a:prstGeom prst="rect">
            <a:avLst/>
          </a:prstGeom>
        </p:spPr>
      </p:pic>
      <p:sp>
        <p:nvSpPr>
          <p:cNvPr id="3" name="タイトル 2">
            <a:extLst>
              <a:ext uri="{FF2B5EF4-FFF2-40B4-BE49-F238E27FC236}">
                <a16:creationId xmlns:a16="http://schemas.microsoft.com/office/drawing/2014/main" id="{29C245EA-6AEC-433D-800A-148C6E78E47D}"/>
              </a:ext>
            </a:extLst>
          </p:cNvPr>
          <p:cNvSpPr>
            <a:spLocks noGrp="1"/>
          </p:cNvSpPr>
          <p:nvPr>
            <p:ph type="title"/>
          </p:nvPr>
        </p:nvSpPr>
        <p:spPr>
          <a:xfrm>
            <a:off x="139863" y="151386"/>
            <a:ext cx="7848872" cy="720080"/>
          </a:xfrm>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8974309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2A04480D-172F-4799-9F97-C2EA36B646C6}"/>
              </a:ext>
            </a:extLst>
          </p:cNvPr>
          <p:cNvSpPr>
            <a:spLocks noGrp="1"/>
          </p:cNvSpPr>
          <p:nvPr>
            <p:ph type="title"/>
          </p:nvPr>
        </p:nvSpPr>
        <p:spPr/>
        <p:txBody>
          <a:bodyPr/>
          <a:lstStyle/>
          <a:p>
            <a:r>
              <a:rPr lang="en-US" altLang="ja-JP" b="1" dirty="0"/>
              <a:t>Q14.</a:t>
            </a:r>
            <a:r>
              <a:rPr lang="ja-JP" altLang="en-US" b="1" dirty="0"/>
              <a:t>取り組んでいる</a:t>
            </a:r>
            <a:r>
              <a:rPr lang="en-US" altLang="ja-JP" b="1" dirty="0"/>
              <a:t>DX</a:t>
            </a:r>
            <a:r>
              <a:rPr lang="ja-JP" altLang="en-US" b="1" dirty="0"/>
              <a:t>のスコープ</a:t>
            </a:r>
            <a:r>
              <a:rPr lang="en-US" altLang="ja-JP" b="1" dirty="0"/>
              <a:t>【5</a:t>
            </a:r>
            <a:r>
              <a:rPr lang="ja-JP" altLang="en-US" b="1" dirty="0"/>
              <a:t>年後</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390498FA-E971-46DA-914B-3908E44FCD28}"/>
              </a:ext>
            </a:extLst>
          </p:cNvPr>
          <p:cNvPicPr>
            <a:picLocks noChangeAspect="1"/>
          </p:cNvPicPr>
          <p:nvPr/>
        </p:nvPicPr>
        <p:blipFill>
          <a:blip r:embed="rId3"/>
          <a:stretch>
            <a:fillRect/>
          </a:stretch>
        </p:blipFill>
        <p:spPr>
          <a:xfrm>
            <a:off x="4832152" y="980407"/>
            <a:ext cx="4269891" cy="6347539"/>
          </a:xfrm>
          <a:prstGeom prst="rect">
            <a:avLst/>
          </a:prstGeom>
        </p:spPr>
      </p:pic>
    </p:spTree>
    <p:extLst>
      <p:ext uri="{BB962C8B-B14F-4D97-AF65-F5344CB8AC3E}">
        <p14:creationId xmlns:p14="http://schemas.microsoft.com/office/powerpoint/2010/main" val="37323441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074D04C7-5A5F-4987-997A-C686038A9A23}"/>
              </a:ext>
            </a:extLst>
          </p:cNvPr>
          <p:cNvPicPr>
            <a:picLocks noChangeAspect="1"/>
          </p:cNvPicPr>
          <p:nvPr/>
        </p:nvPicPr>
        <p:blipFill>
          <a:blip r:embed="rId3"/>
          <a:stretch>
            <a:fillRect/>
          </a:stretch>
        </p:blipFill>
        <p:spPr>
          <a:xfrm>
            <a:off x="1951832" y="867298"/>
            <a:ext cx="9298655" cy="5596560"/>
          </a:xfrm>
          <a:prstGeom prst="rect">
            <a:avLst/>
          </a:prstGeom>
        </p:spPr>
      </p:pic>
      <p:sp>
        <p:nvSpPr>
          <p:cNvPr id="3" name="タイトル 2">
            <a:extLst>
              <a:ext uri="{FF2B5EF4-FFF2-40B4-BE49-F238E27FC236}">
                <a16:creationId xmlns:a16="http://schemas.microsoft.com/office/drawing/2014/main" id="{E7CB8274-A00C-41A0-9A92-C9015DC61194}"/>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endParaRPr kumimoji="1" lang="ja-JP" altLang="en-US" dirty="0"/>
          </a:p>
        </p:txBody>
      </p:sp>
    </p:spTree>
    <p:extLst>
      <p:ext uri="{BB962C8B-B14F-4D97-AF65-F5344CB8AC3E}">
        <p14:creationId xmlns:p14="http://schemas.microsoft.com/office/powerpoint/2010/main" val="39508532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792592" y="241743"/>
            <a:ext cx="4176464"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7899FBB2-EE7D-4AE3-87BB-A666FE41DF2A}"/>
              </a:ext>
            </a:extLst>
          </p:cNvPr>
          <p:cNvPicPr>
            <a:picLocks noChangeAspect="1"/>
          </p:cNvPicPr>
          <p:nvPr/>
        </p:nvPicPr>
        <p:blipFill>
          <a:blip r:embed="rId3"/>
          <a:stretch>
            <a:fillRect/>
          </a:stretch>
        </p:blipFill>
        <p:spPr>
          <a:xfrm>
            <a:off x="2290645" y="1005474"/>
            <a:ext cx="8539398" cy="6288479"/>
          </a:xfrm>
          <a:prstGeom prst="rect">
            <a:avLst/>
          </a:prstGeom>
        </p:spPr>
      </p:pic>
      <p:sp>
        <p:nvSpPr>
          <p:cNvPr id="5" name="タイトル 4">
            <a:extLst>
              <a:ext uri="{FF2B5EF4-FFF2-40B4-BE49-F238E27FC236}">
                <a16:creationId xmlns:a16="http://schemas.microsoft.com/office/drawing/2014/main" id="{A3933231-115F-4A16-A0EF-21D56C40496A}"/>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39729456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C79B3D82-99F4-41BF-91BD-B9FA48ED6E5D}"/>
              </a:ext>
            </a:extLst>
          </p:cNvPr>
          <p:cNvPicPr>
            <a:picLocks noChangeAspect="1"/>
          </p:cNvPicPr>
          <p:nvPr/>
        </p:nvPicPr>
        <p:blipFill>
          <a:blip r:embed="rId3"/>
          <a:stretch>
            <a:fillRect/>
          </a:stretch>
        </p:blipFill>
        <p:spPr>
          <a:xfrm>
            <a:off x="2220928" y="943334"/>
            <a:ext cx="8678832" cy="6297546"/>
          </a:xfrm>
          <a:prstGeom prst="rect">
            <a:avLst/>
          </a:prstGeom>
        </p:spPr>
      </p:pic>
      <p:sp>
        <p:nvSpPr>
          <p:cNvPr id="3" name="タイトル 2">
            <a:extLst>
              <a:ext uri="{FF2B5EF4-FFF2-40B4-BE49-F238E27FC236}">
                <a16:creationId xmlns:a16="http://schemas.microsoft.com/office/drawing/2014/main" id="{A3E95322-BDF7-4EBC-8708-06A92B408CB2}"/>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2270423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0B1F6C8B-5629-4633-A2D6-55AE3414CA79}"/>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1E295553-7CD8-4F3A-8569-D3688A7D5EA7}"/>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5320826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7DCE87A6-A6DD-4B08-87FA-3062BC66DA5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2F7035FF-31AA-45AB-8A5E-FA87809846EE}"/>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556558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62878F70-D115-4251-A68B-1B604D88095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2921B90-2ABD-4C07-8374-D613953C9D91}"/>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7044427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B71B511C-B727-44F2-A4E6-BA38E12B031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1A042ADB-0E66-4E5E-9B7D-06B9A5BAB0DC}"/>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360408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F0DDD-E83E-4B28-B119-AA629C124411}"/>
              </a:ext>
            </a:extLst>
          </p:cNvPr>
          <p:cNvSpPr>
            <a:spLocks noGrp="1"/>
          </p:cNvSpPr>
          <p:nvPr>
            <p:ph type="title"/>
          </p:nvPr>
        </p:nvSpPr>
        <p:spPr>
          <a:xfrm>
            <a:off x="2383880" y="3330105"/>
            <a:ext cx="11317288" cy="720080"/>
          </a:xfrm>
        </p:spPr>
        <p:txBody>
          <a:bodyPr/>
          <a:lstStyle/>
          <a:p>
            <a:r>
              <a:rPr lang="ja-JP" altLang="en-US" sz="3999" dirty="0"/>
              <a:t>調査結果</a:t>
            </a:r>
            <a:endParaRPr kumimoji="1" lang="ja-JP" altLang="en-US" dirty="0"/>
          </a:p>
        </p:txBody>
      </p:sp>
    </p:spTree>
    <p:extLst>
      <p:ext uri="{BB962C8B-B14F-4D97-AF65-F5344CB8AC3E}">
        <p14:creationId xmlns:p14="http://schemas.microsoft.com/office/powerpoint/2010/main" val="35555268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3C77F9CD-AF7E-4C91-8BF5-0A24673BD4DE}"/>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1F797E60-D536-4F70-92F5-A2EEB652E7AE}"/>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0151126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EEFDE425-2D82-4F29-BCE7-1B69CB291BB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D81FDF53-2076-4F2B-AD31-9AC5CCD745D6}"/>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7835893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C87B348C-DEAC-4B0E-A1AC-A579A4FF4A5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B007335E-5D75-44AB-BDDE-C5CDE90E2F4F}"/>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6770219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72DBE2B3-9336-401E-AC87-36DFE572629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AF7BAB05-9C2B-4984-A7A8-F65BAAF101AD}"/>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4806589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9A722292-9CFD-4931-B17D-B87B5844147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AA6EDE62-6290-4A5B-AF26-4B7F1F2AF6CC}"/>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9338933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1D8BF967-AA1B-48B1-BBB4-1B010F0C50F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C774D04-4283-4DEB-BF69-8BDF91FD8B2F}"/>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69684050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6D246194-D96A-4398-8413-E82866BA9182}"/>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CE330E9-7ED6-47CD-B136-ED9AC970143D}"/>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5812418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31CC2A72-D78E-4162-923E-8F35196996A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D5671378-63FF-4A59-91C8-34CE11BFC67B}"/>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5001730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58B696FF-E117-4BB8-8E31-83F1492540B2}"/>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BC303694-281D-4262-B11C-2CD3883A5C20}"/>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0563498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C858D6B3-6465-412D-A82D-DDFCF6E56BE7}"/>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3EBAD8E9-5EFF-4AC8-9CDB-C5B6DD9D0D94}"/>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766955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1C8A76-142C-41E9-94B3-6B58EE802E17}"/>
              </a:ext>
            </a:extLst>
          </p:cNvPr>
          <p:cNvSpPr>
            <a:spLocks noGrp="1"/>
          </p:cNvSpPr>
          <p:nvPr>
            <p:ph type="title"/>
          </p:nvPr>
        </p:nvSpPr>
        <p:spPr>
          <a:xfrm>
            <a:off x="2083816" y="3330104"/>
            <a:ext cx="11317288" cy="864095"/>
          </a:xfrm>
        </p:spPr>
        <p:txBody>
          <a:bodyPr/>
          <a:lstStyle/>
          <a:p>
            <a:r>
              <a:rPr kumimoji="1" lang="en-US" altLang="ja-JP" dirty="0"/>
              <a:t>1.</a:t>
            </a:r>
            <a:r>
              <a:rPr kumimoji="1" lang="ja-JP" altLang="en-US" dirty="0"/>
              <a:t>企業活動の状況</a:t>
            </a:r>
          </a:p>
        </p:txBody>
      </p:sp>
    </p:spTree>
    <p:extLst>
      <p:ext uri="{BB962C8B-B14F-4D97-AF65-F5344CB8AC3E}">
        <p14:creationId xmlns:p14="http://schemas.microsoft.com/office/powerpoint/2010/main" val="9171301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89560A42-593B-409D-99B0-1DF589D789C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04C8CBDF-343A-40F3-B08C-C1B147130945}"/>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6687736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A4BEA1B3-349C-4FFD-AA55-7EC6E2F5831E}"/>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設定状況</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17F0DB5C-4718-4E64-834E-CDB4716CF0DB}"/>
              </a:ext>
            </a:extLst>
          </p:cNvPr>
          <p:cNvPicPr>
            <a:picLocks noChangeAspect="1"/>
          </p:cNvPicPr>
          <p:nvPr/>
        </p:nvPicPr>
        <p:blipFill>
          <a:blip r:embed="rId3"/>
          <a:stretch>
            <a:fillRect/>
          </a:stretch>
        </p:blipFill>
        <p:spPr>
          <a:xfrm>
            <a:off x="2311872" y="930909"/>
            <a:ext cx="8752121" cy="6449379"/>
          </a:xfrm>
          <a:prstGeom prst="rect">
            <a:avLst/>
          </a:prstGeom>
        </p:spPr>
      </p:pic>
    </p:spTree>
    <p:extLst>
      <p:ext uri="{BB962C8B-B14F-4D97-AF65-F5344CB8AC3E}">
        <p14:creationId xmlns:p14="http://schemas.microsoft.com/office/powerpoint/2010/main" val="38542821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FE3B7A9-A9CD-43C4-B478-98429976C164}"/>
              </a:ext>
            </a:extLst>
          </p:cNvPr>
          <p:cNvPicPr>
            <a:picLocks noChangeAspect="1"/>
          </p:cNvPicPr>
          <p:nvPr/>
        </p:nvPicPr>
        <p:blipFill>
          <a:blip r:embed="rId3"/>
          <a:stretch>
            <a:fillRect/>
          </a:stretch>
        </p:blipFill>
        <p:spPr>
          <a:xfrm>
            <a:off x="1375768" y="867298"/>
            <a:ext cx="9874719" cy="5943274"/>
          </a:xfrm>
          <a:prstGeom prst="rect">
            <a:avLst/>
          </a:prstGeom>
        </p:spPr>
      </p:pic>
      <p:sp>
        <p:nvSpPr>
          <p:cNvPr id="3" name="タイトル 2">
            <a:extLst>
              <a:ext uri="{FF2B5EF4-FFF2-40B4-BE49-F238E27FC236}">
                <a16:creationId xmlns:a16="http://schemas.microsoft.com/office/drawing/2014/main" id="{A12E0920-207B-4EC6-A3E7-1B15642E3D8E}"/>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endParaRPr kumimoji="1" lang="ja-JP" altLang="en-US" dirty="0"/>
          </a:p>
        </p:txBody>
      </p:sp>
    </p:spTree>
    <p:extLst>
      <p:ext uri="{BB962C8B-B14F-4D97-AF65-F5344CB8AC3E}">
        <p14:creationId xmlns:p14="http://schemas.microsoft.com/office/powerpoint/2010/main" val="41178445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936608" y="241743"/>
            <a:ext cx="4032448"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7FEC7912-A11B-4B8A-AA27-00DF38E42ED0}"/>
              </a:ext>
            </a:extLst>
          </p:cNvPr>
          <p:cNvPicPr>
            <a:picLocks noChangeAspect="1"/>
          </p:cNvPicPr>
          <p:nvPr/>
        </p:nvPicPr>
        <p:blipFill>
          <a:blip r:embed="rId3"/>
          <a:stretch>
            <a:fillRect/>
          </a:stretch>
        </p:blipFill>
        <p:spPr>
          <a:xfrm>
            <a:off x="2253860" y="980407"/>
            <a:ext cx="8612968" cy="6340681"/>
          </a:xfrm>
          <a:prstGeom prst="rect">
            <a:avLst/>
          </a:prstGeom>
        </p:spPr>
      </p:pic>
      <p:sp>
        <p:nvSpPr>
          <p:cNvPr id="5" name="タイトル 4">
            <a:extLst>
              <a:ext uri="{FF2B5EF4-FFF2-40B4-BE49-F238E27FC236}">
                <a16:creationId xmlns:a16="http://schemas.microsoft.com/office/drawing/2014/main" id="{0596517F-F694-4904-BBF5-BBEC528EA6D9}"/>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 </a:t>
            </a:r>
            <a:r>
              <a:rPr lang="ja-JP" altLang="en-US" b="1" dirty="0"/>
              <a:t>（産業構造の位置づけ別）</a:t>
            </a:r>
            <a:endParaRPr kumimoji="1" lang="ja-JP" altLang="en-US" dirty="0"/>
          </a:p>
        </p:txBody>
      </p:sp>
    </p:spTree>
    <p:extLst>
      <p:ext uri="{BB962C8B-B14F-4D97-AF65-F5344CB8AC3E}">
        <p14:creationId xmlns:p14="http://schemas.microsoft.com/office/powerpoint/2010/main" val="20012260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914EA0C-7849-4474-BB7D-B850AE21806B}"/>
              </a:ext>
            </a:extLst>
          </p:cNvPr>
          <p:cNvPicPr>
            <a:picLocks noChangeAspect="1"/>
          </p:cNvPicPr>
          <p:nvPr/>
        </p:nvPicPr>
        <p:blipFill>
          <a:blip r:embed="rId3"/>
          <a:stretch>
            <a:fillRect/>
          </a:stretch>
        </p:blipFill>
        <p:spPr>
          <a:xfrm>
            <a:off x="2203860" y="918564"/>
            <a:ext cx="8712968" cy="6322316"/>
          </a:xfrm>
          <a:prstGeom prst="rect">
            <a:avLst/>
          </a:prstGeom>
        </p:spPr>
      </p:pic>
      <p:sp>
        <p:nvSpPr>
          <p:cNvPr id="3" name="タイトル 2">
            <a:extLst>
              <a:ext uri="{FF2B5EF4-FFF2-40B4-BE49-F238E27FC236}">
                <a16:creationId xmlns:a16="http://schemas.microsoft.com/office/drawing/2014/main" id="{A0E35884-8D5A-47D7-96B0-22F64CAFBC5E}"/>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4989644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5" name="図 4">
            <a:extLst>
              <a:ext uri="{FF2B5EF4-FFF2-40B4-BE49-F238E27FC236}">
                <a16:creationId xmlns:a16="http://schemas.microsoft.com/office/drawing/2014/main" id="{E05E3F32-7D03-4EAC-B524-9546155341E8}"/>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FFBEB51A-37FB-4797-BCF4-45BD05E25A33}"/>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0485908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0FBE783-DB2D-4946-B2A0-4C0C33F2A7F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F27C6EF4-6B0D-47A4-B697-AA944334DA46}"/>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5396219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FE9BB41E-2BB1-4A4E-A419-DB807E1C9A50}"/>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89069B98-571A-4777-A972-4C4C304E2C70}"/>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56017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3CBFA01A-9113-4DBE-8D83-1C838820E32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1A6B5226-1FF3-437A-866A-C75D012DE04C}"/>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0158760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B9AA25F3-311D-4E1B-B577-971F8C2A4B4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26516027-A962-40E1-8FBF-4EEAFD2209A3}"/>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074050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742920F-DA68-4478-85D1-21F0D552665E}"/>
              </a:ext>
            </a:extLst>
          </p:cNvPr>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5E815824-FAAF-4606-BF36-8215EC80031E}"/>
              </a:ext>
            </a:extLst>
          </p:cNvPr>
          <p:cNvPicPr>
            <a:picLocks noChangeAspect="1"/>
          </p:cNvPicPr>
          <p:nvPr/>
        </p:nvPicPr>
        <p:blipFill>
          <a:blip r:embed="rId3"/>
          <a:stretch>
            <a:fillRect/>
          </a:stretch>
        </p:blipFill>
        <p:spPr>
          <a:xfrm>
            <a:off x="1807816" y="1385888"/>
            <a:ext cx="9063557" cy="4015827"/>
          </a:xfrm>
          <a:prstGeom prst="rect">
            <a:avLst/>
          </a:prstGeom>
        </p:spPr>
      </p:pic>
      <p:sp>
        <p:nvSpPr>
          <p:cNvPr id="5" name="タイトル 4">
            <a:extLst>
              <a:ext uri="{FF2B5EF4-FFF2-40B4-BE49-F238E27FC236}">
                <a16:creationId xmlns:a16="http://schemas.microsoft.com/office/drawing/2014/main" id="{2A8788BE-39D2-4CB4-8DEA-173A0AAFEFF0}"/>
              </a:ext>
            </a:extLst>
          </p:cNvPr>
          <p:cNvSpPr>
            <a:spLocks noGrp="1"/>
          </p:cNvSpPr>
          <p:nvPr>
            <p:ph type="title"/>
          </p:nvPr>
        </p:nvSpPr>
        <p:spPr>
          <a:xfrm>
            <a:off x="151632" y="143313"/>
            <a:ext cx="7848872" cy="720080"/>
          </a:xfrm>
        </p:spPr>
        <p:txBody>
          <a:bodyPr/>
          <a:lstStyle/>
          <a:p>
            <a:r>
              <a:rPr lang="en-US" altLang="ja-JP" b="1" dirty="0"/>
              <a:t>Q1.</a:t>
            </a:r>
            <a:r>
              <a:rPr lang="ja-JP" altLang="en-US" b="1" dirty="0"/>
              <a:t>地域 （産業構造の位置づけ別）</a:t>
            </a:r>
            <a:endParaRPr kumimoji="1" lang="ja-JP" altLang="en-US" dirty="0"/>
          </a:p>
        </p:txBody>
      </p:sp>
    </p:spTree>
    <p:extLst>
      <p:ext uri="{BB962C8B-B14F-4D97-AF65-F5344CB8AC3E}">
        <p14:creationId xmlns:p14="http://schemas.microsoft.com/office/powerpoint/2010/main" val="13974971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A29F55B8-B58F-4586-BEDA-CE6C83037BE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605B953-B343-4BAC-8298-66B9A7AF57CD}"/>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40649219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E70585BF-305E-4E8E-8F86-C8722CEC77B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CF3BA249-DF83-4410-8EFE-2DAAB0F99FF2}"/>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77756704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FA64B4C-EF89-42A1-BE99-71C4B53EA1C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4A73D243-CA93-4D96-8B93-D6779EF4586B}"/>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5105569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8D9918AD-6D81-4786-9562-F1BD9E6D6A0C}"/>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36B63983-1275-4CF7-9A07-E82E29821091}"/>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5943502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9E62AE1-D201-4710-ABFE-7CD9FE94300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B96C5BAD-A87D-49FD-97D9-A912A3579A93}"/>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2289814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CEEA883-065D-4D09-978D-AD327E14B1C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137D6C66-5CD3-4A5E-9E1F-7D1CEAFFF205}"/>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6961188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56B871C1-DE3A-41BF-8A1A-8263FDE1F414}"/>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58DBEAEF-A116-404D-923F-A33DD35755AB}"/>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2426641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C6B0F767-1D34-4555-A183-88DB9F08A38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F3C16520-2FCB-41C0-A520-D5F4DA05DC47}"/>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3506407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B4217112-D3EB-4F6C-A6A7-5CFB7EE4707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A215C17B-FE16-4B8E-AF26-CFB27E896284}"/>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9925840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73289756-5A5B-44EF-AEED-925558C1A3D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055CC9E-2396-4D42-884F-0AD76CE625CE}"/>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426934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223CF09-8337-48A5-B466-B199B1B70D17}"/>
              </a:ext>
            </a:extLst>
          </p:cNvPr>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69E47FD7-4E63-4826-81A5-1272D1FA72CE}"/>
              </a:ext>
            </a:extLst>
          </p:cNvPr>
          <p:cNvPicPr>
            <a:picLocks noChangeAspect="1"/>
          </p:cNvPicPr>
          <p:nvPr/>
        </p:nvPicPr>
        <p:blipFill>
          <a:blip r:embed="rId3"/>
          <a:stretch>
            <a:fillRect/>
          </a:stretch>
        </p:blipFill>
        <p:spPr>
          <a:xfrm>
            <a:off x="1519784" y="1457896"/>
            <a:ext cx="9891299" cy="3848173"/>
          </a:xfrm>
          <a:prstGeom prst="rect">
            <a:avLst/>
          </a:prstGeom>
        </p:spPr>
      </p:pic>
      <p:sp>
        <p:nvSpPr>
          <p:cNvPr id="3" name="タイトル 2">
            <a:extLst>
              <a:ext uri="{FF2B5EF4-FFF2-40B4-BE49-F238E27FC236}">
                <a16:creationId xmlns:a16="http://schemas.microsoft.com/office/drawing/2014/main" id="{4167CF19-6E95-422D-AAC2-0C55B92629E0}"/>
              </a:ext>
            </a:extLst>
          </p:cNvPr>
          <p:cNvSpPr>
            <a:spLocks noGrp="1"/>
          </p:cNvSpPr>
          <p:nvPr>
            <p:ph type="title"/>
          </p:nvPr>
        </p:nvSpPr>
        <p:spPr>
          <a:xfrm>
            <a:off x="151632" y="133610"/>
            <a:ext cx="7848872" cy="720080"/>
          </a:xfrm>
        </p:spPr>
        <p:txBody>
          <a:bodyPr/>
          <a:lstStyle/>
          <a:p>
            <a:r>
              <a:rPr lang="en-US" altLang="ja-JP" b="1" dirty="0"/>
              <a:t>Q1.</a:t>
            </a:r>
            <a:r>
              <a:rPr lang="ja-JP" altLang="en-US" b="1" dirty="0"/>
              <a:t>地域 （経年比較）</a:t>
            </a:r>
            <a:endParaRPr kumimoji="1" lang="ja-JP" altLang="en-US" dirty="0"/>
          </a:p>
        </p:txBody>
      </p:sp>
    </p:spTree>
    <p:extLst>
      <p:ext uri="{BB962C8B-B14F-4D97-AF65-F5344CB8AC3E}">
        <p14:creationId xmlns:p14="http://schemas.microsoft.com/office/powerpoint/2010/main" val="511291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A80F8A0A-A9FA-4BCC-A017-2F65F71EC5B4}"/>
              </a:ext>
            </a:extLst>
          </p:cNvPr>
          <p:cNvSpPr>
            <a:spLocks noGrp="1"/>
          </p:cNvSpPr>
          <p:nvPr>
            <p:ph type="title"/>
          </p:nvPr>
        </p:nvSpPr>
        <p:spPr/>
        <p:txBody>
          <a:bodyPr/>
          <a:lstStyle/>
          <a:p>
            <a:r>
              <a:rPr lang="en-US" altLang="ja-JP" b="1" dirty="0"/>
              <a:t>Q15.</a:t>
            </a:r>
            <a:r>
              <a:rPr lang="ja-JP" altLang="en-US" b="1" dirty="0"/>
              <a:t> </a:t>
            </a:r>
            <a:r>
              <a:rPr lang="en-US" altLang="ja-JP" b="1" dirty="0"/>
              <a:t>DX</a:t>
            </a:r>
            <a:r>
              <a:rPr lang="ja-JP" altLang="en-US" b="1" dirty="0"/>
              <a:t>目標と実施の難易度</a:t>
            </a:r>
            <a:r>
              <a:rPr lang="en-US" altLang="ja-JP" b="1" dirty="0"/>
              <a:t>【</a:t>
            </a:r>
            <a:r>
              <a:rPr lang="ja-JP" altLang="en-US" b="1" dirty="0"/>
              <a:t>実施の難易度</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25540605-4E8F-4FC7-BD02-9CD17083FF38}"/>
              </a:ext>
            </a:extLst>
          </p:cNvPr>
          <p:cNvPicPr>
            <a:picLocks noChangeAspect="1"/>
          </p:cNvPicPr>
          <p:nvPr/>
        </p:nvPicPr>
        <p:blipFill>
          <a:blip r:embed="rId3"/>
          <a:stretch>
            <a:fillRect/>
          </a:stretch>
        </p:blipFill>
        <p:spPr>
          <a:xfrm>
            <a:off x="2184283" y="930908"/>
            <a:ext cx="8752121" cy="6449379"/>
          </a:xfrm>
          <a:prstGeom prst="rect">
            <a:avLst/>
          </a:prstGeom>
        </p:spPr>
      </p:pic>
    </p:spTree>
    <p:extLst>
      <p:ext uri="{BB962C8B-B14F-4D97-AF65-F5344CB8AC3E}">
        <p14:creationId xmlns:p14="http://schemas.microsoft.com/office/powerpoint/2010/main" val="31429015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5AF3DC03-A9EF-4623-865F-311FA9BA968E}"/>
              </a:ext>
            </a:extLst>
          </p:cNvPr>
          <p:cNvPicPr>
            <a:picLocks noChangeAspect="1"/>
          </p:cNvPicPr>
          <p:nvPr/>
        </p:nvPicPr>
        <p:blipFill>
          <a:blip r:embed="rId3"/>
          <a:stretch>
            <a:fillRect/>
          </a:stretch>
        </p:blipFill>
        <p:spPr>
          <a:xfrm>
            <a:off x="1294896" y="871750"/>
            <a:ext cx="10178169" cy="5698714"/>
          </a:xfrm>
          <a:prstGeom prst="rect">
            <a:avLst/>
          </a:prstGeom>
        </p:spPr>
      </p:pic>
      <p:sp>
        <p:nvSpPr>
          <p:cNvPr id="3" name="タイトル 2">
            <a:extLst>
              <a:ext uri="{FF2B5EF4-FFF2-40B4-BE49-F238E27FC236}">
                <a16:creationId xmlns:a16="http://schemas.microsoft.com/office/drawing/2014/main" id="{B53723B0-5606-4749-AB41-0E55A3F8C4B5}"/>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endParaRPr kumimoji="1" lang="ja-JP" altLang="en-US" dirty="0"/>
          </a:p>
        </p:txBody>
      </p:sp>
    </p:spTree>
    <p:extLst>
      <p:ext uri="{BB962C8B-B14F-4D97-AF65-F5344CB8AC3E}">
        <p14:creationId xmlns:p14="http://schemas.microsoft.com/office/powerpoint/2010/main" val="16444318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864600" y="170186"/>
            <a:ext cx="410445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4F78E3FD-A35E-42FD-9EDE-9E81CD22ECFB}"/>
              </a:ext>
            </a:extLst>
          </p:cNvPr>
          <p:cNvPicPr>
            <a:picLocks noChangeAspect="1"/>
          </p:cNvPicPr>
          <p:nvPr/>
        </p:nvPicPr>
        <p:blipFill>
          <a:blip r:embed="rId3"/>
          <a:stretch>
            <a:fillRect/>
          </a:stretch>
        </p:blipFill>
        <p:spPr>
          <a:xfrm>
            <a:off x="1672315" y="903825"/>
            <a:ext cx="9776057" cy="6442443"/>
          </a:xfrm>
          <a:prstGeom prst="rect">
            <a:avLst/>
          </a:prstGeom>
        </p:spPr>
      </p:pic>
      <p:sp>
        <p:nvSpPr>
          <p:cNvPr id="5" name="タイトル 4">
            <a:extLst>
              <a:ext uri="{FF2B5EF4-FFF2-40B4-BE49-F238E27FC236}">
                <a16:creationId xmlns:a16="http://schemas.microsoft.com/office/drawing/2014/main" id="{D2034B35-8542-4D70-B94E-5C070D40CD3A}"/>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171347878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AD220A9-0C09-4D67-9BE8-30ED30437752}"/>
              </a:ext>
            </a:extLst>
          </p:cNvPr>
          <p:cNvPicPr>
            <a:picLocks noChangeAspect="1"/>
          </p:cNvPicPr>
          <p:nvPr/>
        </p:nvPicPr>
        <p:blipFill>
          <a:blip r:embed="rId3"/>
          <a:stretch>
            <a:fillRect/>
          </a:stretch>
        </p:blipFill>
        <p:spPr>
          <a:xfrm>
            <a:off x="1631030" y="955898"/>
            <a:ext cx="9858627" cy="6424390"/>
          </a:xfrm>
          <a:prstGeom prst="rect">
            <a:avLst/>
          </a:prstGeom>
        </p:spPr>
      </p:pic>
      <p:sp>
        <p:nvSpPr>
          <p:cNvPr id="3" name="タイトル 2">
            <a:extLst>
              <a:ext uri="{FF2B5EF4-FFF2-40B4-BE49-F238E27FC236}">
                <a16:creationId xmlns:a16="http://schemas.microsoft.com/office/drawing/2014/main" id="{999F9EF0-FA5C-481B-BA5E-1F6B38710AD7}"/>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34124788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8" name="図 7">
            <a:extLst>
              <a:ext uri="{FF2B5EF4-FFF2-40B4-BE49-F238E27FC236}">
                <a16:creationId xmlns:a16="http://schemas.microsoft.com/office/drawing/2014/main" id="{70966DDF-8AAC-40DC-BD92-28024883CDF0}"/>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F69CD3F4-CDA5-45BA-80DB-5D50D160234A}"/>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8575689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DCA6D7AD-5A4C-4DB0-91B0-5D69C3A360C4}"/>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647BFC8-A5F9-4F15-AA62-7038C35A5C58}"/>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34027422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61179403-CA65-4319-A810-246B70718D04}"/>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A7F6201-036E-426B-B3A5-C3E971C35A75}"/>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22037426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511F4468-EF61-410C-BBE7-377D3EC0CC8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3537A82E-5534-48AD-B5BF-7A4206B3923B}"/>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40989876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58BFA5A3-618D-4309-BEA8-DE796D873E7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C27EE4E-F018-4B52-AA9D-588952ED2728}"/>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6174208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F79C5C12-C3DD-4CEF-9863-72A8E9123246}"/>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AF1C97A8-DFAB-4407-9491-8DBF10438829}"/>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38742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AB2E594-311D-4481-BAA8-01C5435FDCE8}"/>
              </a:ext>
            </a:extLst>
          </p:cNvPr>
          <p:cNvPicPr>
            <a:picLocks noChangeAspect="1"/>
          </p:cNvPicPr>
          <p:nvPr/>
        </p:nvPicPr>
        <p:blipFill>
          <a:blip r:embed="rId3"/>
          <a:stretch>
            <a:fillRect/>
          </a:stretch>
        </p:blipFill>
        <p:spPr>
          <a:xfrm>
            <a:off x="1807499" y="1532355"/>
            <a:ext cx="8497578" cy="4315578"/>
          </a:xfrm>
          <a:prstGeom prst="rect">
            <a:avLst/>
          </a:prstGeom>
        </p:spPr>
      </p:pic>
      <p:sp>
        <p:nvSpPr>
          <p:cNvPr id="5" name="タイトル 4">
            <a:extLst>
              <a:ext uri="{FF2B5EF4-FFF2-40B4-BE49-F238E27FC236}">
                <a16:creationId xmlns:a16="http://schemas.microsoft.com/office/drawing/2014/main" id="{7F7D88FB-5AE8-4F14-9A5B-C76572B7722D}"/>
              </a:ext>
            </a:extLst>
          </p:cNvPr>
          <p:cNvSpPr>
            <a:spLocks noGrp="1"/>
          </p:cNvSpPr>
          <p:nvPr>
            <p:ph type="title"/>
          </p:nvPr>
        </p:nvSpPr>
        <p:spPr>
          <a:xfrm>
            <a:off x="151632" y="143313"/>
            <a:ext cx="7848872" cy="720080"/>
          </a:xfrm>
        </p:spPr>
        <p:txBody>
          <a:bodyPr/>
          <a:lstStyle/>
          <a:p>
            <a:r>
              <a:rPr lang="en-US" altLang="ja-JP" b="1" dirty="0"/>
              <a:t>Q2.</a:t>
            </a:r>
            <a:r>
              <a:rPr lang="ja-JP" altLang="en-US" b="1" dirty="0"/>
              <a:t>回答者の立場 （産業構造の位置づけ別）</a:t>
            </a:r>
            <a:endParaRPr kumimoji="1" lang="ja-JP" altLang="en-US" dirty="0"/>
          </a:p>
        </p:txBody>
      </p:sp>
    </p:spTree>
    <p:extLst>
      <p:ext uri="{BB962C8B-B14F-4D97-AF65-F5344CB8AC3E}">
        <p14:creationId xmlns:p14="http://schemas.microsoft.com/office/powerpoint/2010/main" val="21241974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AD706A65-1725-47CB-9474-9690C5374A8E}"/>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F7048E5-FD60-464E-92FB-66DDC8AE6A33}"/>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7989131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A1020FAE-DC9E-4450-A06A-AEDF6C16A515}"/>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B6F384FD-318E-4EB1-9D80-C07D3ED59FFA}"/>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27670471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958EA913-27F6-4C48-A946-826AA75C434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3B5F3F3-6CE4-42C1-9D43-D747AEB621A6}"/>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31336288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68AD1C6A-634B-448C-8C92-83429D9872B0}"/>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14CA84ED-4301-490C-AF6F-1BE767076107}"/>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44946510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3E25FED0-4597-46E6-8B07-132EC54FE970}"/>
              </a:ext>
            </a:extLst>
          </p:cNvPr>
          <p:cNvPicPr>
            <a:picLocks noChangeAspect="1"/>
          </p:cNvPicPr>
          <p:nvPr/>
        </p:nvPicPr>
        <p:blipFill>
          <a:blip r:embed="rId3"/>
          <a:stretch>
            <a:fillRect/>
          </a:stretch>
        </p:blipFill>
        <p:spPr>
          <a:xfrm>
            <a:off x="2216944" y="1108869"/>
            <a:ext cx="8686800" cy="5162550"/>
          </a:xfrm>
          <a:prstGeom prst="rect">
            <a:avLst/>
          </a:prstGeom>
        </p:spPr>
      </p:pic>
      <p:sp>
        <p:nvSpPr>
          <p:cNvPr id="4" name="タイトル 3">
            <a:extLst>
              <a:ext uri="{FF2B5EF4-FFF2-40B4-BE49-F238E27FC236}">
                <a16:creationId xmlns:a16="http://schemas.microsoft.com/office/drawing/2014/main" id="{94A76B7D-CE23-41CB-AC04-FF0E950A4E0D}"/>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4572177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68456" y="241743"/>
            <a:ext cx="540060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508E913-60F7-43CF-8EAE-336D10331B15}"/>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85498C6-F485-4D05-8EC2-1AA1381C6364}"/>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2341581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11B0A711-2455-4DA9-9E98-16EE7A95AB14}"/>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取り組み</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F6878EB7-E84F-47E1-9D92-F3AE33053DFA}"/>
              </a:ext>
            </a:extLst>
          </p:cNvPr>
          <p:cNvPicPr>
            <a:picLocks noChangeAspect="1"/>
          </p:cNvPicPr>
          <p:nvPr/>
        </p:nvPicPr>
        <p:blipFill>
          <a:blip r:embed="rId3"/>
          <a:stretch>
            <a:fillRect/>
          </a:stretch>
        </p:blipFill>
        <p:spPr>
          <a:xfrm>
            <a:off x="1668057" y="932232"/>
            <a:ext cx="9784573" cy="6448055"/>
          </a:xfrm>
          <a:prstGeom prst="rect">
            <a:avLst/>
          </a:prstGeom>
        </p:spPr>
      </p:pic>
    </p:spTree>
    <p:extLst>
      <p:ext uri="{BB962C8B-B14F-4D97-AF65-F5344CB8AC3E}">
        <p14:creationId xmlns:p14="http://schemas.microsoft.com/office/powerpoint/2010/main" val="3886021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8D98594-3C56-4883-88E6-E9A746EC764E}"/>
              </a:ext>
            </a:extLst>
          </p:cNvPr>
          <p:cNvPicPr>
            <a:picLocks noChangeAspect="1"/>
          </p:cNvPicPr>
          <p:nvPr/>
        </p:nvPicPr>
        <p:blipFill>
          <a:blip r:embed="rId3"/>
          <a:stretch>
            <a:fillRect/>
          </a:stretch>
        </p:blipFill>
        <p:spPr>
          <a:xfrm>
            <a:off x="1318064" y="867298"/>
            <a:ext cx="10086830" cy="5847182"/>
          </a:xfrm>
          <a:prstGeom prst="rect">
            <a:avLst/>
          </a:prstGeom>
        </p:spPr>
      </p:pic>
      <p:sp>
        <p:nvSpPr>
          <p:cNvPr id="3" name="タイトル 2">
            <a:extLst>
              <a:ext uri="{FF2B5EF4-FFF2-40B4-BE49-F238E27FC236}">
                <a16:creationId xmlns:a16="http://schemas.microsoft.com/office/drawing/2014/main" id="{1CA6C7A3-8946-4563-BE5F-D68ABB42E561}"/>
              </a:ext>
            </a:extLst>
          </p:cNvPr>
          <p:cNvSpPr>
            <a:spLocks noGrp="1"/>
          </p:cNvSpPr>
          <p:nvPr>
            <p:ph type="title"/>
          </p:nvPr>
        </p:nvSpPr>
        <p:spPr/>
        <p:txBody>
          <a:bodyPr/>
          <a:lstStyle/>
          <a:p>
            <a:r>
              <a:rPr lang="en-US" altLang="ja-JP" b="1" dirty="0"/>
              <a:t>Q16.DX</a:t>
            </a:r>
            <a:r>
              <a:rPr lang="ja-JP" altLang="en-US" b="1" dirty="0"/>
              <a:t>への実際の取り組みと難易度</a:t>
            </a:r>
            <a:r>
              <a:rPr lang="en-US" altLang="ja-JP" b="1" dirty="0"/>
              <a:t>【</a:t>
            </a:r>
            <a:r>
              <a:rPr lang="ja-JP" altLang="en-US" b="1" dirty="0"/>
              <a:t>難易度</a:t>
            </a:r>
            <a:r>
              <a:rPr lang="en-US" altLang="ja-JP" b="1" dirty="0"/>
              <a:t>】</a:t>
            </a:r>
            <a:endParaRPr kumimoji="1" lang="ja-JP" altLang="en-US" dirty="0"/>
          </a:p>
        </p:txBody>
      </p:sp>
    </p:spTree>
    <p:extLst>
      <p:ext uri="{BB962C8B-B14F-4D97-AF65-F5344CB8AC3E}">
        <p14:creationId xmlns:p14="http://schemas.microsoft.com/office/powerpoint/2010/main" val="20938070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936608" y="139408"/>
            <a:ext cx="4032448"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403625CF-26BC-4D43-A77A-840A692762CD}"/>
              </a:ext>
            </a:extLst>
          </p:cNvPr>
          <p:cNvPicPr>
            <a:picLocks noChangeAspect="1"/>
          </p:cNvPicPr>
          <p:nvPr/>
        </p:nvPicPr>
        <p:blipFill>
          <a:blip r:embed="rId3"/>
          <a:stretch>
            <a:fillRect/>
          </a:stretch>
        </p:blipFill>
        <p:spPr>
          <a:xfrm>
            <a:off x="1807816" y="894031"/>
            <a:ext cx="9855353" cy="6486257"/>
          </a:xfrm>
          <a:prstGeom prst="rect">
            <a:avLst/>
          </a:prstGeom>
        </p:spPr>
      </p:pic>
      <p:sp>
        <p:nvSpPr>
          <p:cNvPr id="5" name="タイトル 4">
            <a:extLst>
              <a:ext uri="{FF2B5EF4-FFF2-40B4-BE49-F238E27FC236}">
                <a16:creationId xmlns:a16="http://schemas.microsoft.com/office/drawing/2014/main" id="{1B73355F-3248-49B3-BD8A-9BE51A12F73A}"/>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31071309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8527061-6CDA-4DB5-8AE1-E497213E05DC}"/>
              </a:ext>
            </a:extLst>
          </p:cNvPr>
          <p:cNvPicPr>
            <a:picLocks noChangeAspect="1"/>
          </p:cNvPicPr>
          <p:nvPr/>
        </p:nvPicPr>
        <p:blipFill>
          <a:blip r:embed="rId3"/>
          <a:stretch>
            <a:fillRect/>
          </a:stretch>
        </p:blipFill>
        <p:spPr>
          <a:xfrm>
            <a:off x="1712742" y="1000901"/>
            <a:ext cx="9695204" cy="6317896"/>
          </a:xfrm>
          <a:prstGeom prst="rect">
            <a:avLst/>
          </a:prstGeom>
        </p:spPr>
      </p:pic>
      <p:sp>
        <p:nvSpPr>
          <p:cNvPr id="3" name="タイトル 2">
            <a:extLst>
              <a:ext uri="{FF2B5EF4-FFF2-40B4-BE49-F238E27FC236}">
                <a16:creationId xmlns:a16="http://schemas.microsoft.com/office/drawing/2014/main" id="{E55E5B8A-BF26-4CF8-9F70-3A20BF14504D}"/>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79126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9A2D8D7-982D-4301-85C4-30519492397D}"/>
              </a:ext>
            </a:extLst>
          </p:cNvPr>
          <p:cNvPicPr>
            <a:picLocks noChangeAspect="1"/>
          </p:cNvPicPr>
          <p:nvPr/>
        </p:nvPicPr>
        <p:blipFill>
          <a:blip r:embed="rId3"/>
          <a:stretch>
            <a:fillRect/>
          </a:stretch>
        </p:blipFill>
        <p:spPr>
          <a:xfrm>
            <a:off x="1663800" y="1127269"/>
            <a:ext cx="9028230" cy="5600189"/>
          </a:xfrm>
          <a:prstGeom prst="rect">
            <a:avLst/>
          </a:prstGeom>
        </p:spPr>
      </p:pic>
      <p:sp>
        <p:nvSpPr>
          <p:cNvPr id="3" name="タイトル 2">
            <a:extLst>
              <a:ext uri="{FF2B5EF4-FFF2-40B4-BE49-F238E27FC236}">
                <a16:creationId xmlns:a16="http://schemas.microsoft.com/office/drawing/2014/main" id="{3E8EBAEC-0AD3-4A03-B322-7A59E48C2639}"/>
              </a:ext>
            </a:extLst>
          </p:cNvPr>
          <p:cNvSpPr>
            <a:spLocks noGrp="1"/>
          </p:cNvSpPr>
          <p:nvPr>
            <p:ph type="title"/>
          </p:nvPr>
        </p:nvSpPr>
        <p:spPr>
          <a:xfrm>
            <a:off x="156344" y="226036"/>
            <a:ext cx="7848872" cy="720080"/>
          </a:xfrm>
        </p:spPr>
        <p:txBody>
          <a:bodyPr/>
          <a:lstStyle/>
          <a:p>
            <a:r>
              <a:rPr lang="en-US" altLang="ja-JP" b="1" dirty="0"/>
              <a:t>Q3-A.</a:t>
            </a:r>
            <a:r>
              <a:rPr lang="ja-JP" altLang="en-US" b="1" dirty="0"/>
              <a:t>従業員数</a:t>
            </a:r>
            <a:endParaRPr kumimoji="1" lang="ja-JP" altLang="en-US" dirty="0"/>
          </a:p>
        </p:txBody>
      </p:sp>
    </p:spTree>
    <p:extLst>
      <p:ext uri="{BB962C8B-B14F-4D97-AF65-F5344CB8AC3E}">
        <p14:creationId xmlns:p14="http://schemas.microsoft.com/office/powerpoint/2010/main" val="123946140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9FE85D74-4E55-47B9-88DF-09AA4F4B9D0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8B152CAA-557A-4637-8746-29DC6F196B26}"/>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12481604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85216C5F-A1B0-431D-9567-A3A9EE816F6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825C5C58-973D-474A-A1AC-4144A5F964FA}"/>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2266432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1A349A5-3C5C-401C-8919-C399284A04E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88A2DF21-5315-4110-B541-139B11AE07FC}"/>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77879934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AC1CADC-AF46-4B4F-BE9B-6CA92A67BC1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FDA921C8-A938-46FF-9B7D-BC38CAC3E7C8}"/>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6405028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BA0D902-6155-404B-AD59-B46EF44E7AA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DCFFCDB-29C6-41C7-973D-F63EC57E8FCB}"/>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8108371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AAB870FA-A96C-4FCD-8C56-3A11158770B7}"/>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BE0D184-548A-4CC6-A805-0D91A197B06A}"/>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0922638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F4254990-85C5-458D-BD8F-6690482269F7}"/>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8273F733-893B-4E2B-BD93-BF5FCBE03AA2}"/>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1012847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72FD4D4E-9E52-4A47-B7BB-49F56E881E19}"/>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81CC09A9-3CE1-4591-8E13-F75EBA735431}"/>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1541602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CCC5928F-408A-4FF6-8E5C-7DB743B4A375}"/>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4BFBB61-A110-45F4-936F-A12F24578AAC}"/>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42857997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8B6C3C0-AB35-4D6F-9D60-874DF26DD769}"/>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CDAD109-0FAE-4965-85C6-3E466BB6DCB0}"/>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70128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12F9575-40F6-4E20-BB06-E333857FEE8F}"/>
              </a:ext>
            </a:extLst>
          </p:cNvPr>
          <p:cNvSpPr txBox="1"/>
          <p:nvPr/>
        </p:nvSpPr>
        <p:spPr>
          <a:xfrm>
            <a:off x="2275868" y="751840"/>
            <a:ext cx="8568952" cy="259686"/>
          </a:xfrm>
          <a:prstGeom prst="rect">
            <a:avLst/>
          </a:prstGeom>
          <a:noFill/>
        </p:spPr>
        <p:txBody>
          <a:bodyPr vert="horz" wrap="square" lIns="0" tIns="13335" rIns="0" bIns="0" rtlCol="0">
            <a:spAutoFit/>
          </a:bodyPr>
          <a:lstStyle/>
          <a:p>
            <a:pPr marL="12699">
              <a:spcBef>
                <a:spcPts val="105"/>
              </a:spcBef>
            </a:pPr>
            <a:r>
              <a:rPr lang="ja-JP" altLang="en-US" sz="1600" dirty="0">
                <a:latin typeface="+mn-ea"/>
                <a:cs typeface="Microsoft JhengHei"/>
              </a:rPr>
              <a:t>改版履歴</a:t>
            </a:r>
            <a:endParaRPr sz="1000" dirty="0">
              <a:solidFill>
                <a:srgbClr val="FF0000"/>
              </a:solidFill>
              <a:latin typeface="+mn-ea"/>
              <a:cs typeface="Microsoft JhengHei"/>
            </a:endParaRPr>
          </a:p>
        </p:txBody>
      </p:sp>
      <p:graphicFrame>
        <p:nvGraphicFramePr>
          <p:cNvPr id="3" name="表 3">
            <a:extLst>
              <a:ext uri="{FF2B5EF4-FFF2-40B4-BE49-F238E27FC236}">
                <a16:creationId xmlns:a16="http://schemas.microsoft.com/office/drawing/2014/main" id="{14941FEB-0287-46BD-A118-C00ED67E54B0}"/>
              </a:ext>
            </a:extLst>
          </p:cNvPr>
          <p:cNvGraphicFramePr>
            <a:graphicFrameLocks noGrp="1"/>
          </p:cNvGraphicFramePr>
          <p:nvPr>
            <p:extLst>
              <p:ext uri="{D42A27DB-BD31-4B8C-83A1-F6EECF244321}">
                <p14:modId xmlns:p14="http://schemas.microsoft.com/office/powerpoint/2010/main" val="3211605927"/>
              </p:ext>
            </p:extLst>
          </p:nvPr>
        </p:nvGraphicFramePr>
        <p:xfrm>
          <a:off x="1807816" y="1370276"/>
          <a:ext cx="9433048" cy="1098854"/>
        </p:xfrm>
        <a:graphic>
          <a:graphicData uri="http://schemas.openxmlformats.org/drawingml/2006/table">
            <a:tbl>
              <a:tblPr firstRow="1" bandRow="1">
                <a:tableStyleId>{5940675A-B579-460E-94D1-54222C63F5DA}</a:tableStyleId>
              </a:tblPr>
              <a:tblGrid>
                <a:gridCol w="1096866">
                  <a:extLst>
                    <a:ext uri="{9D8B030D-6E8A-4147-A177-3AD203B41FA5}">
                      <a16:colId xmlns:a16="http://schemas.microsoft.com/office/drawing/2014/main" val="3330151627"/>
                    </a:ext>
                  </a:extLst>
                </a:gridCol>
                <a:gridCol w="8336182">
                  <a:extLst>
                    <a:ext uri="{9D8B030D-6E8A-4147-A177-3AD203B41FA5}">
                      <a16:colId xmlns:a16="http://schemas.microsoft.com/office/drawing/2014/main" val="2606041889"/>
                    </a:ext>
                  </a:extLst>
                </a:gridCol>
              </a:tblGrid>
              <a:tr h="375652">
                <a:tc>
                  <a:txBody>
                    <a:bodyPr/>
                    <a:lstStyle/>
                    <a:p>
                      <a:pPr algn="ctr"/>
                      <a:r>
                        <a:rPr kumimoji="1" lang="ja-JP" altLang="en-US" sz="1400" dirty="0"/>
                        <a:t>改版年月日</a:t>
                      </a:r>
                    </a:p>
                  </a:txBody>
                  <a:tcPr/>
                </a:tc>
                <a:tc>
                  <a:txBody>
                    <a:bodyPr/>
                    <a:lstStyle/>
                    <a:p>
                      <a:pPr algn="ctr"/>
                      <a:r>
                        <a:rPr kumimoji="1" lang="ja-JP" altLang="en-US" sz="1400" dirty="0"/>
                        <a:t>改版内容</a:t>
                      </a:r>
                    </a:p>
                  </a:txBody>
                  <a:tcPr/>
                </a:tc>
                <a:extLst>
                  <a:ext uri="{0D108BD9-81ED-4DB2-BD59-A6C34878D82A}">
                    <a16:rowId xmlns:a16="http://schemas.microsoft.com/office/drawing/2014/main" val="3224171536"/>
                  </a:ext>
                </a:extLst>
              </a:tr>
              <a:tr h="723202">
                <a:tc>
                  <a:txBody>
                    <a:bodyPr/>
                    <a:lstStyle/>
                    <a:p>
                      <a:r>
                        <a:rPr kumimoji="1" lang="en-US" altLang="ja-JP" sz="1200" dirty="0"/>
                        <a:t>2022.5</a:t>
                      </a:r>
                      <a:r>
                        <a:rPr kumimoji="1" lang="en-US" altLang="ja-JP" sz="1200" dirty="0">
                          <a:latin typeface="+mn-ea"/>
                          <a:ea typeface="+mn-ea"/>
                        </a:rPr>
                        <a:t>.10</a:t>
                      </a:r>
                      <a:endParaRPr kumimoji="1" lang="ja-JP" altLang="en-US" sz="1200" dirty="0">
                        <a:latin typeface="+mn-ea"/>
                        <a:ea typeface="+mn-ea"/>
                      </a:endParaRPr>
                    </a:p>
                  </a:txBody>
                  <a:tcPr/>
                </a:tc>
                <a:tc>
                  <a:txBody>
                    <a:bodyPr/>
                    <a:lstStyle/>
                    <a:p>
                      <a:r>
                        <a:rPr kumimoji="1" lang="ja-JP" altLang="en-US" sz="1200" dirty="0"/>
                        <a:t>公開</a:t>
                      </a:r>
                    </a:p>
                  </a:txBody>
                  <a:tcPr/>
                </a:tc>
                <a:extLst>
                  <a:ext uri="{0D108BD9-81ED-4DB2-BD59-A6C34878D82A}">
                    <a16:rowId xmlns:a16="http://schemas.microsoft.com/office/drawing/2014/main" val="3820017284"/>
                  </a:ext>
                </a:extLst>
              </a:tr>
            </a:tbl>
          </a:graphicData>
        </a:graphic>
      </p:graphicFrame>
    </p:spTree>
    <p:extLst>
      <p:ext uri="{BB962C8B-B14F-4D97-AF65-F5344CB8AC3E}">
        <p14:creationId xmlns:p14="http://schemas.microsoft.com/office/powerpoint/2010/main" val="590302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7BD06C6-C09D-42B2-9031-41F8941E1E8D}"/>
              </a:ext>
            </a:extLst>
          </p:cNvPr>
          <p:cNvPicPr>
            <a:picLocks noChangeAspect="1"/>
          </p:cNvPicPr>
          <p:nvPr/>
        </p:nvPicPr>
        <p:blipFill>
          <a:blip r:embed="rId3"/>
          <a:stretch>
            <a:fillRect/>
          </a:stretch>
        </p:blipFill>
        <p:spPr>
          <a:xfrm>
            <a:off x="1303760" y="1241872"/>
            <a:ext cx="10144259" cy="4187162"/>
          </a:xfrm>
          <a:prstGeom prst="rect">
            <a:avLst/>
          </a:prstGeom>
        </p:spPr>
      </p:pic>
      <p:sp>
        <p:nvSpPr>
          <p:cNvPr id="5" name="タイトル 4">
            <a:extLst>
              <a:ext uri="{FF2B5EF4-FFF2-40B4-BE49-F238E27FC236}">
                <a16:creationId xmlns:a16="http://schemas.microsoft.com/office/drawing/2014/main" id="{C586B36F-B088-4BA5-92BC-17C362429334}"/>
              </a:ext>
            </a:extLst>
          </p:cNvPr>
          <p:cNvSpPr>
            <a:spLocks noGrp="1"/>
          </p:cNvSpPr>
          <p:nvPr>
            <p:ph type="title"/>
          </p:nvPr>
        </p:nvSpPr>
        <p:spPr>
          <a:xfrm>
            <a:off x="162732" y="241743"/>
            <a:ext cx="7848872" cy="720080"/>
          </a:xfrm>
        </p:spPr>
        <p:txBody>
          <a:bodyPr/>
          <a:lstStyle/>
          <a:p>
            <a:r>
              <a:rPr lang="en-US" altLang="ja-JP" b="1" dirty="0"/>
              <a:t>Q3-A.</a:t>
            </a:r>
            <a:r>
              <a:rPr lang="ja-JP" altLang="en-US" b="1" dirty="0"/>
              <a:t>従業員数（産業構造の位置づけ別） </a:t>
            </a:r>
            <a:endParaRPr kumimoji="1" lang="ja-JP" altLang="en-US" dirty="0"/>
          </a:p>
        </p:txBody>
      </p:sp>
    </p:spTree>
    <p:extLst>
      <p:ext uri="{BB962C8B-B14F-4D97-AF65-F5344CB8AC3E}">
        <p14:creationId xmlns:p14="http://schemas.microsoft.com/office/powerpoint/2010/main" val="3561397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5CEB7A02-3AFB-49EB-8349-A8FC592F72A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A96622E-CA49-4EAC-8414-376C39508C3E}"/>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3808722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ADBB41A-A6A8-41E1-81FD-54152D37A5EC}"/>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B60BC03-3B1C-48F5-A51A-CA783E47308C}"/>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07130054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7AE9C550-08AE-4AC7-9D8A-8AE4C3C165FB}"/>
              </a:ext>
            </a:extLst>
          </p:cNvPr>
          <p:cNvSpPr>
            <a:spLocks noGrp="1"/>
          </p:cNvSpPr>
          <p:nvPr>
            <p:ph type="title"/>
          </p:nvPr>
        </p:nvSpPr>
        <p:spPr/>
        <p:txBody>
          <a:bodyPr/>
          <a:lstStyle/>
          <a:p>
            <a:r>
              <a:rPr lang="en-US" altLang="ja-JP" b="1" dirty="0"/>
              <a:t>Q16.DX</a:t>
            </a:r>
            <a:r>
              <a:rPr lang="ja-JP" altLang="en-US" b="1" dirty="0"/>
              <a:t>実際の取り組みと難易度</a:t>
            </a:r>
            <a:r>
              <a:rPr lang="en-US" altLang="ja-JP" b="1" dirty="0"/>
              <a:t>【</a:t>
            </a:r>
            <a:r>
              <a:rPr lang="ja-JP" altLang="en-US" b="1" dirty="0"/>
              <a:t>難易度</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CF94DC7F-3F14-4356-96EE-A952DEB25805}"/>
              </a:ext>
            </a:extLst>
          </p:cNvPr>
          <p:cNvPicPr>
            <a:picLocks noChangeAspect="1"/>
          </p:cNvPicPr>
          <p:nvPr/>
        </p:nvPicPr>
        <p:blipFill>
          <a:blip r:embed="rId3"/>
          <a:stretch>
            <a:fillRect/>
          </a:stretch>
        </p:blipFill>
        <p:spPr>
          <a:xfrm>
            <a:off x="1669886" y="940230"/>
            <a:ext cx="9780916" cy="6440057"/>
          </a:xfrm>
          <a:prstGeom prst="rect">
            <a:avLst/>
          </a:prstGeom>
        </p:spPr>
      </p:pic>
    </p:spTree>
    <p:extLst>
      <p:ext uri="{BB962C8B-B14F-4D97-AF65-F5344CB8AC3E}">
        <p14:creationId xmlns:p14="http://schemas.microsoft.com/office/powerpoint/2010/main" val="81361809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BC1DD808-4734-4041-A60F-B10E18EEC0C8}"/>
              </a:ext>
            </a:extLst>
          </p:cNvPr>
          <p:cNvPicPr>
            <a:picLocks noChangeAspect="1"/>
          </p:cNvPicPr>
          <p:nvPr/>
        </p:nvPicPr>
        <p:blipFill>
          <a:blip r:embed="rId3"/>
          <a:stretch>
            <a:fillRect/>
          </a:stretch>
        </p:blipFill>
        <p:spPr>
          <a:xfrm>
            <a:off x="1087737" y="917422"/>
            <a:ext cx="10404706" cy="5956115"/>
          </a:xfrm>
          <a:prstGeom prst="rect">
            <a:avLst/>
          </a:prstGeom>
        </p:spPr>
      </p:pic>
      <p:sp>
        <p:nvSpPr>
          <p:cNvPr id="3" name="タイトル 2">
            <a:extLst>
              <a:ext uri="{FF2B5EF4-FFF2-40B4-BE49-F238E27FC236}">
                <a16:creationId xmlns:a16="http://schemas.microsoft.com/office/drawing/2014/main" id="{0B15EBE7-7193-46FB-B171-85240E582B94}"/>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endParaRPr kumimoji="1" lang="ja-JP" altLang="en-US" dirty="0"/>
          </a:p>
        </p:txBody>
      </p:sp>
    </p:spTree>
    <p:extLst>
      <p:ext uri="{BB962C8B-B14F-4D97-AF65-F5344CB8AC3E}">
        <p14:creationId xmlns:p14="http://schemas.microsoft.com/office/powerpoint/2010/main" val="349275299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163B2365-F8A4-497D-B6BF-3D197E986256}"/>
              </a:ext>
            </a:extLst>
          </p:cNvPr>
          <p:cNvPicPr>
            <a:picLocks noChangeAspect="1"/>
          </p:cNvPicPr>
          <p:nvPr/>
        </p:nvPicPr>
        <p:blipFill>
          <a:blip r:embed="rId3"/>
          <a:stretch>
            <a:fillRect/>
          </a:stretch>
        </p:blipFill>
        <p:spPr>
          <a:xfrm>
            <a:off x="295648" y="1211905"/>
            <a:ext cx="6120914" cy="4956478"/>
          </a:xfrm>
          <a:prstGeom prst="rect">
            <a:avLst/>
          </a:prstGeom>
        </p:spPr>
      </p:pic>
      <p:pic>
        <p:nvPicPr>
          <p:cNvPr id="5" name="図 4">
            <a:extLst>
              <a:ext uri="{FF2B5EF4-FFF2-40B4-BE49-F238E27FC236}">
                <a16:creationId xmlns:a16="http://schemas.microsoft.com/office/drawing/2014/main" id="{A264EBB7-E0D2-49CB-B6CA-1E6155535227}"/>
              </a:ext>
            </a:extLst>
          </p:cNvPr>
          <p:cNvPicPr>
            <a:picLocks noChangeAspect="1"/>
          </p:cNvPicPr>
          <p:nvPr/>
        </p:nvPicPr>
        <p:blipFill>
          <a:blip r:embed="rId4"/>
          <a:stretch>
            <a:fillRect/>
          </a:stretch>
        </p:blipFill>
        <p:spPr>
          <a:xfrm>
            <a:off x="6438695" y="1211639"/>
            <a:ext cx="6120914" cy="4919898"/>
          </a:xfrm>
          <a:prstGeom prst="rect">
            <a:avLst/>
          </a:prstGeom>
        </p:spPr>
      </p:pic>
      <p:sp>
        <p:nvSpPr>
          <p:cNvPr id="8" name="タイトル 7">
            <a:extLst>
              <a:ext uri="{FF2B5EF4-FFF2-40B4-BE49-F238E27FC236}">
                <a16:creationId xmlns:a16="http://schemas.microsoft.com/office/drawing/2014/main" id="{957F6E10-558A-40AC-8A9A-2F4A0C439BE9}"/>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160774024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B39B44A7-0656-4BC8-8253-CF0647AA28D2}"/>
              </a:ext>
            </a:extLst>
          </p:cNvPr>
          <p:cNvPicPr>
            <a:picLocks noChangeAspect="1"/>
          </p:cNvPicPr>
          <p:nvPr/>
        </p:nvPicPr>
        <p:blipFill>
          <a:blip r:embed="rId3"/>
          <a:stretch>
            <a:fillRect/>
          </a:stretch>
        </p:blipFill>
        <p:spPr>
          <a:xfrm>
            <a:off x="445526" y="1211905"/>
            <a:ext cx="6114818" cy="4956478"/>
          </a:xfrm>
          <a:prstGeom prst="rect">
            <a:avLst/>
          </a:prstGeom>
        </p:spPr>
      </p:pic>
      <p:pic>
        <p:nvPicPr>
          <p:cNvPr id="5" name="図 4">
            <a:extLst>
              <a:ext uri="{FF2B5EF4-FFF2-40B4-BE49-F238E27FC236}">
                <a16:creationId xmlns:a16="http://schemas.microsoft.com/office/drawing/2014/main" id="{E8CAAADA-BEB8-4770-B8FD-00E4DDCAC033}"/>
              </a:ext>
            </a:extLst>
          </p:cNvPr>
          <p:cNvPicPr>
            <a:picLocks noChangeAspect="1"/>
          </p:cNvPicPr>
          <p:nvPr/>
        </p:nvPicPr>
        <p:blipFill>
          <a:blip r:embed="rId4"/>
          <a:stretch>
            <a:fillRect/>
          </a:stretch>
        </p:blipFill>
        <p:spPr>
          <a:xfrm>
            <a:off x="6574420" y="1082742"/>
            <a:ext cx="6114818" cy="4925995"/>
          </a:xfrm>
          <a:prstGeom prst="rect">
            <a:avLst/>
          </a:prstGeom>
        </p:spPr>
      </p:pic>
      <p:sp>
        <p:nvSpPr>
          <p:cNvPr id="3" name="タイトル 2">
            <a:extLst>
              <a:ext uri="{FF2B5EF4-FFF2-40B4-BE49-F238E27FC236}">
                <a16:creationId xmlns:a16="http://schemas.microsoft.com/office/drawing/2014/main" id="{2B85A548-3D93-4659-A456-E2165BFA80DD}"/>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81804900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5" name="図 4">
            <a:extLst>
              <a:ext uri="{FF2B5EF4-FFF2-40B4-BE49-F238E27FC236}">
                <a16:creationId xmlns:a16="http://schemas.microsoft.com/office/drawing/2014/main" id="{FD2A94FC-C954-472A-A8D3-A4795845EFB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D7078049-0F1A-4F8B-B35D-9ED62100B52C}"/>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6895127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4D8D337-3110-46D3-AA4C-AC7EC275DCB0}"/>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BFC069AC-6502-44EF-99C1-60743C7C4233}"/>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8750068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C64B65E-0C08-40C1-9B3E-5373ABD07056}"/>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1C6A774F-55DC-43B1-837A-F93B76AB6297}"/>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6869647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DA3AD3C7-29E4-4100-AEDD-D770482C0514}"/>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5C85A270-B0A2-44D4-B519-1301EF11EEC6}"/>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76248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5" name="図 4">
            <a:extLst>
              <a:ext uri="{FF2B5EF4-FFF2-40B4-BE49-F238E27FC236}">
                <a16:creationId xmlns:a16="http://schemas.microsoft.com/office/drawing/2014/main" id="{533FF842-81ED-4F5A-828B-89C1A07A43BE}"/>
              </a:ext>
            </a:extLst>
          </p:cNvPr>
          <p:cNvPicPr>
            <a:picLocks noChangeAspect="1"/>
          </p:cNvPicPr>
          <p:nvPr/>
        </p:nvPicPr>
        <p:blipFill>
          <a:blip r:embed="rId3"/>
          <a:stretch>
            <a:fillRect/>
          </a:stretch>
        </p:blipFill>
        <p:spPr>
          <a:xfrm>
            <a:off x="1573852" y="1457896"/>
            <a:ext cx="9972984" cy="4072634"/>
          </a:xfrm>
          <a:prstGeom prst="rect">
            <a:avLst/>
          </a:prstGeom>
        </p:spPr>
      </p:pic>
      <p:sp>
        <p:nvSpPr>
          <p:cNvPr id="3" name="タイトル 2">
            <a:extLst>
              <a:ext uri="{FF2B5EF4-FFF2-40B4-BE49-F238E27FC236}">
                <a16:creationId xmlns:a16="http://schemas.microsoft.com/office/drawing/2014/main" id="{B4228C24-EE76-4252-B267-E880E04ADE98}"/>
              </a:ext>
            </a:extLst>
          </p:cNvPr>
          <p:cNvSpPr>
            <a:spLocks noGrp="1"/>
          </p:cNvSpPr>
          <p:nvPr>
            <p:ph type="title"/>
          </p:nvPr>
        </p:nvSpPr>
        <p:spPr>
          <a:xfrm>
            <a:off x="168031" y="218103"/>
            <a:ext cx="7848872" cy="720080"/>
          </a:xfrm>
        </p:spPr>
        <p:txBody>
          <a:bodyPr/>
          <a:lstStyle/>
          <a:p>
            <a:r>
              <a:rPr lang="en-US" altLang="ja-JP" b="1" dirty="0"/>
              <a:t>Q3-A.</a:t>
            </a:r>
            <a:r>
              <a:rPr lang="ja-JP" altLang="en-US" b="1" dirty="0"/>
              <a:t>従業員数（経年比較） </a:t>
            </a:r>
            <a:endParaRPr kumimoji="1" lang="ja-JP" altLang="en-US" dirty="0"/>
          </a:p>
        </p:txBody>
      </p:sp>
    </p:spTree>
    <p:extLst>
      <p:ext uri="{BB962C8B-B14F-4D97-AF65-F5344CB8AC3E}">
        <p14:creationId xmlns:p14="http://schemas.microsoft.com/office/powerpoint/2010/main" val="27324114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E224A1BB-3867-4A4B-BC7B-AA1D9F64C675}"/>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C7201E7-48DF-4BD9-9CEC-E49CFAE4D239}"/>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0226504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581C4231-7A34-4C42-83BF-272C1B12633E}"/>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4174CCDA-52DC-4355-9FAD-A9110BD64E16}"/>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62996146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B3556BC8-B579-49BD-BB77-2D136E77C5E0}"/>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A837F273-50F5-4F7C-BDC3-AE055871464D}"/>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96310879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B918921-AD66-4025-B9D4-96B8E0E41878}"/>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8BF97EE4-CB84-401F-9726-C042853CC1EF}"/>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1369471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CF433AA7-1AD3-4715-A9E3-EDF6620AD96C}"/>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a:t>
            </a:r>
            <a:r>
              <a:rPr lang="ja-JP" altLang="en-US" b="1" dirty="0"/>
              <a:t>現在</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D0D94B4B-22F0-4D14-A7CF-43948E7413CA}"/>
              </a:ext>
            </a:extLst>
          </p:cNvPr>
          <p:cNvPicPr>
            <a:picLocks noChangeAspect="1"/>
          </p:cNvPicPr>
          <p:nvPr/>
        </p:nvPicPr>
        <p:blipFill>
          <a:blip r:embed="rId3"/>
          <a:stretch>
            <a:fillRect/>
          </a:stretch>
        </p:blipFill>
        <p:spPr>
          <a:xfrm>
            <a:off x="336999" y="1211905"/>
            <a:ext cx="6120914" cy="4956478"/>
          </a:xfrm>
          <a:prstGeom prst="rect">
            <a:avLst/>
          </a:prstGeom>
        </p:spPr>
      </p:pic>
      <p:pic>
        <p:nvPicPr>
          <p:cNvPr id="5" name="図 4">
            <a:extLst>
              <a:ext uri="{FF2B5EF4-FFF2-40B4-BE49-F238E27FC236}">
                <a16:creationId xmlns:a16="http://schemas.microsoft.com/office/drawing/2014/main" id="{35D34311-430B-4B11-8E1C-113225F25840}"/>
              </a:ext>
            </a:extLst>
          </p:cNvPr>
          <p:cNvPicPr>
            <a:picLocks noChangeAspect="1"/>
          </p:cNvPicPr>
          <p:nvPr/>
        </p:nvPicPr>
        <p:blipFill>
          <a:blip r:embed="rId4"/>
          <a:stretch>
            <a:fillRect/>
          </a:stretch>
        </p:blipFill>
        <p:spPr>
          <a:xfrm>
            <a:off x="6477560" y="1230195"/>
            <a:ext cx="6120914" cy="4919898"/>
          </a:xfrm>
          <a:prstGeom prst="rect">
            <a:avLst/>
          </a:prstGeom>
        </p:spPr>
      </p:pic>
    </p:spTree>
    <p:extLst>
      <p:ext uri="{BB962C8B-B14F-4D97-AF65-F5344CB8AC3E}">
        <p14:creationId xmlns:p14="http://schemas.microsoft.com/office/powerpoint/2010/main" val="28999621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422B2DD6-1BC9-4DD3-A550-0E9AE68F7FB5}"/>
              </a:ext>
            </a:extLst>
          </p:cNvPr>
          <p:cNvPicPr>
            <a:picLocks noChangeAspect="1"/>
          </p:cNvPicPr>
          <p:nvPr/>
        </p:nvPicPr>
        <p:blipFill>
          <a:blip r:embed="rId3"/>
          <a:stretch>
            <a:fillRect/>
          </a:stretch>
        </p:blipFill>
        <p:spPr>
          <a:xfrm>
            <a:off x="1663800" y="867297"/>
            <a:ext cx="9827757" cy="5625845"/>
          </a:xfrm>
          <a:prstGeom prst="rect">
            <a:avLst/>
          </a:prstGeom>
        </p:spPr>
      </p:pic>
      <p:sp>
        <p:nvSpPr>
          <p:cNvPr id="3" name="タイトル 2">
            <a:extLst>
              <a:ext uri="{FF2B5EF4-FFF2-40B4-BE49-F238E27FC236}">
                <a16:creationId xmlns:a16="http://schemas.microsoft.com/office/drawing/2014/main" id="{E4B5494D-2D1C-493C-AE6A-085E9EEC2A40}"/>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endParaRPr kumimoji="1" lang="ja-JP" altLang="en-US" dirty="0"/>
          </a:p>
        </p:txBody>
      </p:sp>
    </p:spTree>
    <p:extLst>
      <p:ext uri="{BB962C8B-B14F-4D97-AF65-F5344CB8AC3E}">
        <p14:creationId xmlns:p14="http://schemas.microsoft.com/office/powerpoint/2010/main" val="16870622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0ABAA80D-6755-498C-A1F2-220FAE1D22C8}"/>
              </a:ext>
            </a:extLst>
          </p:cNvPr>
          <p:cNvPicPr>
            <a:picLocks noChangeAspect="1"/>
          </p:cNvPicPr>
          <p:nvPr/>
        </p:nvPicPr>
        <p:blipFill>
          <a:blip r:embed="rId3"/>
          <a:stretch>
            <a:fillRect/>
          </a:stretch>
        </p:blipFill>
        <p:spPr>
          <a:xfrm>
            <a:off x="439430" y="1211905"/>
            <a:ext cx="6120914" cy="4956478"/>
          </a:xfrm>
          <a:prstGeom prst="rect">
            <a:avLst/>
          </a:prstGeom>
        </p:spPr>
      </p:pic>
      <p:pic>
        <p:nvPicPr>
          <p:cNvPr id="5" name="図 4">
            <a:extLst>
              <a:ext uri="{FF2B5EF4-FFF2-40B4-BE49-F238E27FC236}">
                <a16:creationId xmlns:a16="http://schemas.microsoft.com/office/drawing/2014/main" id="{3C3D7658-5A2E-41DF-8698-093B4E011A6D}"/>
              </a:ext>
            </a:extLst>
          </p:cNvPr>
          <p:cNvPicPr>
            <a:picLocks noChangeAspect="1"/>
          </p:cNvPicPr>
          <p:nvPr/>
        </p:nvPicPr>
        <p:blipFill>
          <a:blip r:embed="rId4"/>
          <a:stretch>
            <a:fillRect/>
          </a:stretch>
        </p:blipFill>
        <p:spPr>
          <a:xfrm>
            <a:off x="6560344" y="1198137"/>
            <a:ext cx="6120914" cy="4919898"/>
          </a:xfrm>
          <a:prstGeom prst="rect">
            <a:avLst/>
          </a:prstGeom>
        </p:spPr>
      </p:pic>
      <p:sp>
        <p:nvSpPr>
          <p:cNvPr id="8" name="タイトル 7">
            <a:extLst>
              <a:ext uri="{FF2B5EF4-FFF2-40B4-BE49-F238E27FC236}">
                <a16:creationId xmlns:a16="http://schemas.microsoft.com/office/drawing/2014/main" id="{5C0C3436-FB6B-4BF5-B8A3-488BD677CF72}"/>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53718924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9E42F874-1FE1-48CB-B14F-CB72308E2FB8}"/>
              </a:ext>
            </a:extLst>
          </p:cNvPr>
          <p:cNvPicPr>
            <a:picLocks noChangeAspect="1"/>
          </p:cNvPicPr>
          <p:nvPr/>
        </p:nvPicPr>
        <p:blipFill>
          <a:blip r:embed="rId3"/>
          <a:stretch>
            <a:fillRect/>
          </a:stretch>
        </p:blipFill>
        <p:spPr>
          <a:xfrm>
            <a:off x="445526" y="1313880"/>
            <a:ext cx="6114818" cy="4993057"/>
          </a:xfrm>
          <a:prstGeom prst="rect">
            <a:avLst/>
          </a:prstGeom>
        </p:spPr>
      </p:pic>
      <p:pic>
        <p:nvPicPr>
          <p:cNvPr id="5" name="図 4">
            <a:extLst>
              <a:ext uri="{FF2B5EF4-FFF2-40B4-BE49-F238E27FC236}">
                <a16:creationId xmlns:a16="http://schemas.microsoft.com/office/drawing/2014/main" id="{EA909E18-EA2C-4E34-9D86-3ED1B2B217A4}"/>
              </a:ext>
            </a:extLst>
          </p:cNvPr>
          <p:cNvPicPr>
            <a:picLocks noChangeAspect="1"/>
          </p:cNvPicPr>
          <p:nvPr/>
        </p:nvPicPr>
        <p:blipFill>
          <a:blip r:embed="rId4"/>
          <a:stretch>
            <a:fillRect/>
          </a:stretch>
        </p:blipFill>
        <p:spPr>
          <a:xfrm>
            <a:off x="6344320" y="1227146"/>
            <a:ext cx="6114818" cy="4925995"/>
          </a:xfrm>
          <a:prstGeom prst="rect">
            <a:avLst/>
          </a:prstGeom>
        </p:spPr>
      </p:pic>
      <p:sp>
        <p:nvSpPr>
          <p:cNvPr id="3" name="タイトル 2">
            <a:extLst>
              <a:ext uri="{FF2B5EF4-FFF2-40B4-BE49-F238E27FC236}">
                <a16:creationId xmlns:a16="http://schemas.microsoft.com/office/drawing/2014/main" id="{214253BE-2CBF-442F-9E05-036797CE64A5}"/>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13170156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BCFA6B2-4561-4B49-A67F-E294F9704887}"/>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F8E61B71-7AE2-4EB5-AD9D-365080CD5D50}"/>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11850756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9440841-8E91-49D4-B7D8-4C081FDC5579}"/>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1C9B013-EF8A-4CF9-BCA2-8390687C1FA2}"/>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128752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5" name="図 4">
            <a:extLst>
              <a:ext uri="{FF2B5EF4-FFF2-40B4-BE49-F238E27FC236}">
                <a16:creationId xmlns:a16="http://schemas.microsoft.com/office/drawing/2014/main" id="{1A7AFCEA-ABDA-4D5E-AC8F-9767280A4767}"/>
              </a:ext>
            </a:extLst>
          </p:cNvPr>
          <p:cNvPicPr>
            <a:picLocks noChangeAspect="1"/>
          </p:cNvPicPr>
          <p:nvPr/>
        </p:nvPicPr>
        <p:blipFill>
          <a:blip r:embed="rId3"/>
          <a:stretch>
            <a:fillRect/>
          </a:stretch>
        </p:blipFill>
        <p:spPr>
          <a:xfrm>
            <a:off x="1020476" y="1362962"/>
            <a:ext cx="11079736" cy="3565892"/>
          </a:xfrm>
          <a:prstGeom prst="rect">
            <a:avLst/>
          </a:prstGeom>
        </p:spPr>
      </p:pic>
      <p:sp>
        <p:nvSpPr>
          <p:cNvPr id="8" name="タイトル 7">
            <a:extLst>
              <a:ext uri="{FF2B5EF4-FFF2-40B4-BE49-F238E27FC236}">
                <a16:creationId xmlns:a16="http://schemas.microsoft.com/office/drawing/2014/main" id="{56F26C89-D075-4EA1-AC8A-670B8C7C30BC}"/>
              </a:ext>
            </a:extLst>
          </p:cNvPr>
          <p:cNvSpPr>
            <a:spLocks noGrp="1"/>
          </p:cNvSpPr>
          <p:nvPr>
            <p:ph type="title"/>
          </p:nvPr>
        </p:nvSpPr>
        <p:spPr>
          <a:xfrm>
            <a:off x="151632" y="143313"/>
            <a:ext cx="7848872" cy="720080"/>
          </a:xfrm>
        </p:spPr>
        <p:txBody>
          <a:bodyPr/>
          <a:lstStyle/>
          <a:p>
            <a:r>
              <a:rPr lang="en-US" altLang="ja-JP" b="1" dirty="0"/>
              <a:t>Q3-B.</a:t>
            </a:r>
            <a:r>
              <a:rPr lang="ja-JP" altLang="en-US" b="1" dirty="0"/>
              <a:t>売上高（産業構造の位置づけ別） </a:t>
            </a:r>
            <a:endParaRPr kumimoji="1" lang="ja-JP" altLang="en-US" dirty="0"/>
          </a:p>
        </p:txBody>
      </p:sp>
    </p:spTree>
    <p:extLst>
      <p:ext uri="{BB962C8B-B14F-4D97-AF65-F5344CB8AC3E}">
        <p14:creationId xmlns:p14="http://schemas.microsoft.com/office/powerpoint/2010/main" val="190215739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8772BEF6-525E-4653-AD07-912F8167A02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5FC9301-57ED-4313-99B9-4C81DD2DDA3E}"/>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8060929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94A516B8-05F0-4BA0-9F97-288628C9977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01A994E9-1EE7-4B2F-B2BF-FD682D7070AD}"/>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30400425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B90F2F5-9261-4868-B3F5-C5547CBE93A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CB1767FC-7B18-4BDF-A570-27100F361B33}"/>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71421333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1D26CB27-2A4E-4099-BCBD-51C8A8973BBC}"/>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00B0DB3-5360-49C4-A77B-40D4EB3804FF}"/>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356347312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326CD87F-3FE0-4EA6-8C87-530942EE1837}"/>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6DEEA846-1449-48B5-BA50-95EE29CBFA3E}"/>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85975733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EF768A1-62AB-4BC4-971E-99E813776376}"/>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BFF690BE-3529-4039-8DBD-606173E0FD21}"/>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9462472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300052A8-F922-44C8-9B0B-D87A6B29E8F3}"/>
              </a:ext>
            </a:extLst>
          </p:cNvPr>
          <p:cNvSpPr>
            <a:spLocks noGrp="1"/>
          </p:cNvSpPr>
          <p:nvPr>
            <p:ph type="title"/>
          </p:nvPr>
        </p:nvSpPr>
        <p:spPr/>
        <p:txBody>
          <a:bodyPr/>
          <a:lstStyle/>
          <a:p>
            <a:r>
              <a:rPr lang="en-US" altLang="ja-JP" b="1" dirty="0"/>
              <a:t>Q17.</a:t>
            </a:r>
            <a:r>
              <a:rPr lang="ja-JP" altLang="en-US" b="1" dirty="0"/>
              <a:t>目指している</a:t>
            </a:r>
            <a:r>
              <a:rPr lang="en-US" altLang="ja-JP" b="1" dirty="0"/>
              <a:t>DX</a:t>
            </a:r>
            <a:r>
              <a:rPr lang="ja-JP" altLang="en-US" b="1" dirty="0"/>
              <a:t>の類型</a:t>
            </a:r>
            <a:r>
              <a:rPr lang="en-US" altLang="ja-JP" b="1" dirty="0"/>
              <a:t>【5</a:t>
            </a:r>
            <a:r>
              <a:rPr lang="ja-JP" altLang="en-US" b="1" dirty="0"/>
              <a:t>年後</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908F8DC3-789A-4193-981E-6E7E103F7569}"/>
              </a:ext>
            </a:extLst>
          </p:cNvPr>
          <p:cNvPicPr>
            <a:picLocks noChangeAspect="1"/>
          </p:cNvPicPr>
          <p:nvPr/>
        </p:nvPicPr>
        <p:blipFill>
          <a:blip r:embed="rId3"/>
          <a:stretch>
            <a:fillRect/>
          </a:stretch>
        </p:blipFill>
        <p:spPr>
          <a:xfrm>
            <a:off x="280906" y="1193615"/>
            <a:ext cx="6120914" cy="4993057"/>
          </a:xfrm>
          <a:prstGeom prst="rect">
            <a:avLst/>
          </a:prstGeom>
        </p:spPr>
      </p:pic>
      <p:pic>
        <p:nvPicPr>
          <p:cNvPr id="5" name="図 4">
            <a:extLst>
              <a:ext uri="{FF2B5EF4-FFF2-40B4-BE49-F238E27FC236}">
                <a16:creationId xmlns:a16="http://schemas.microsoft.com/office/drawing/2014/main" id="{5C5F1A42-ACDA-40F6-B865-E90D296A71BB}"/>
              </a:ext>
            </a:extLst>
          </p:cNvPr>
          <p:cNvPicPr>
            <a:picLocks noChangeAspect="1"/>
          </p:cNvPicPr>
          <p:nvPr/>
        </p:nvPicPr>
        <p:blipFill>
          <a:blip r:embed="rId4"/>
          <a:stretch>
            <a:fillRect/>
          </a:stretch>
        </p:blipFill>
        <p:spPr>
          <a:xfrm>
            <a:off x="6401820" y="1230195"/>
            <a:ext cx="6120914" cy="4919898"/>
          </a:xfrm>
          <a:prstGeom prst="rect">
            <a:avLst/>
          </a:prstGeom>
        </p:spPr>
      </p:pic>
    </p:spTree>
    <p:extLst>
      <p:ext uri="{BB962C8B-B14F-4D97-AF65-F5344CB8AC3E}">
        <p14:creationId xmlns:p14="http://schemas.microsoft.com/office/powerpoint/2010/main" val="270234864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95E924-E3BC-469E-B3B3-1903A26A4FDC}"/>
              </a:ext>
            </a:extLst>
          </p:cNvPr>
          <p:cNvSpPr>
            <a:spLocks noGrp="1"/>
          </p:cNvSpPr>
          <p:nvPr>
            <p:ph type="title"/>
          </p:nvPr>
        </p:nvSpPr>
        <p:spPr/>
        <p:txBody>
          <a:bodyPr/>
          <a:lstStyle/>
          <a:p>
            <a:r>
              <a:rPr lang="en-US" altLang="ja-JP" sz="3999" dirty="0"/>
              <a:t>4.</a:t>
            </a:r>
            <a:r>
              <a:rPr lang="ja-JP" altLang="en-US" sz="3999" dirty="0"/>
              <a:t>技術の高度化に関する取り組み</a:t>
            </a:r>
            <a:endParaRPr kumimoji="1" lang="ja-JP" altLang="en-US" dirty="0"/>
          </a:p>
        </p:txBody>
      </p:sp>
    </p:spTree>
    <p:extLst>
      <p:ext uri="{BB962C8B-B14F-4D97-AF65-F5344CB8AC3E}">
        <p14:creationId xmlns:p14="http://schemas.microsoft.com/office/powerpoint/2010/main" val="358030440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10" name="テキスト ボックス 9">
            <a:extLst>
              <a:ext uri="{FF2B5EF4-FFF2-40B4-BE49-F238E27FC236}">
                <a16:creationId xmlns:a16="http://schemas.microsoft.com/office/drawing/2014/main" id="{6E2F858C-83D2-4EAC-9D31-7578DD120D17}"/>
              </a:ext>
            </a:extLst>
          </p:cNvPr>
          <p:cNvSpPr txBox="1"/>
          <p:nvPr/>
        </p:nvSpPr>
        <p:spPr>
          <a:xfrm>
            <a:off x="1015728" y="6657646"/>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は、「自社が強みとしている技術」と「事業を推進するために特に重要な技術」の両方に回答した企業数</a:t>
            </a:r>
          </a:p>
        </p:txBody>
      </p:sp>
      <p:sp>
        <p:nvSpPr>
          <p:cNvPr id="3" name="タイトル 2">
            <a:extLst>
              <a:ext uri="{FF2B5EF4-FFF2-40B4-BE49-F238E27FC236}">
                <a16:creationId xmlns:a16="http://schemas.microsoft.com/office/drawing/2014/main" id="{CFA5D5A0-0D85-48FC-801D-1B3D2C1A7A0A}"/>
              </a:ext>
            </a:extLst>
          </p:cNvPr>
          <p:cNvSpPr>
            <a:spLocks noGrp="1"/>
          </p:cNvSpPr>
          <p:nvPr>
            <p:ph type="title"/>
          </p:nvPr>
        </p:nvSpPr>
        <p:spPr/>
        <p:txBody>
          <a:bodyPr/>
          <a:lstStyle/>
          <a:p>
            <a:r>
              <a:rPr lang="en-US" altLang="ja-JP" b="1" dirty="0"/>
              <a:t>Q18.</a:t>
            </a:r>
            <a:r>
              <a:rPr lang="ja-JP" altLang="en-US" b="1" dirty="0"/>
              <a:t>技術動向 散布図（強み</a:t>
            </a:r>
            <a:r>
              <a:rPr lang="en-US" altLang="ja-JP" b="1" dirty="0"/>
              <a:t>×</a:t>
            </a:r>
            <a:r>
              <a:rPr lang="ja-JP" altLang="en-US" b="1" dirty="0"/>
              <a:t>現在）</a:t>
            </a:r>
            <a:endParaRPr kumimoji="1" lang="ja-JP" altLang="en-US" dirty="0"/>
          </a:p>
        </p:txBody>
      </p:sp>
      <p:cxnSp>
        <p:nvCxnSpPr>
          <p:cNvPr id="8" name="直線コネクタ 7">
            <a:extLst>
              <a:ext uri="{FF2B5EF4-FFF2-40B4-BE49-F238E27FC236}">
                <a16:creationId xmlns:a16="http://schemas.microsoft.com/office/drawing/2014/main" id="{7E1E7698-97CE-4BE7-B9BE-E04745C23CF8}"/>
              </a:ext>
            </a:extLst>
          </p:cNvPr>
          <p:cNvCxnSpPr>
            <a:cxnSpLocks/>
          </p:cNvCxnSpPr>
          <p:nvPr/>
        </p:nvCxnSpPr>
        <p:spPr>
          <a:xfrm flipV="1">
            <a:off x="3824040" y="953840"/>
            <a:ext cx="6048672" cy="4752528"/>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3" name="グラフ 12">
            <a:extLst>
              <a:ext uri="{FF2B5EF4-FFF2-40B4-BE49-F238E27FC236}">
                <a16:creationId xmlns:a16="http://schemas.microsoft.com/office/drawing/2014/main" id="{7A91E595-6F6F-4F1A-AE48-11E2FE346849}"/>
              </a:ext>
            </a:extLst>
          </p:cNvPr>
          <p:cNvGraphicFramePr>
            <a:graphicFrameLocks/>
          </p:cNvGraphicFramePr>
          <p:nvPr/>
        </p:nvGraphicFramePr>
        <p:xfrm>
          <a:off x="3000374" y="856457"/>
          <a:ext cx="7119940" cy="56673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728812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9" name="テキスト ボックス 8">
            <a:extLst>
              <a:ext uri="{FF2B5EF4-FFF2-40B4-BE49-F238E27FC236}">
                <a16:creationId xmlns:a16="http://schemas.microsoft.com/office/drawing/2014/main" id="{5B45D139-B913-4604-BD6D-2B3DAF7356DE}"/>
              </a:ext>
            </a:extLst>
          </p:cNvPr>
          <p:cNvSpPr txBox="1"/>
          <p:nvPr/>
        </p:nvSpPr>
        <p:spPr>
          <a:xfrm>
            <a:off x="1015728" y="6657646"/>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は、「自社が強みとしている技術」と「将来、強化／新たに獲得したい技術」の両方に回答した企業数</a:t>
            </a:r>
          </a:p>
        </p:txBody>
      </p:sp>
      <p:sp>
        <p:nvSpPr>
          <p:cNvPr id="3" name="タイトル 2">
            <a:extLst>
              <a:ext uri="{FF2B5EF4-FFF2-40B4-BE49-F238E27FC236}">
                <a16:creationId xmlns:a16="http://schemas.microsoft.com/office/drawing/2014/main" id="{3A805E41-71FF-4701-8128-164DAF8253C0}"/>
              </a:ext>
            </a:extLst>
          </p:cNvPr>
          <p:cNvSpPr>
            <a:spLocks noGrp="1"/>
          </p:cNvSpPr>
          <p:nvPr>
            <p:ph type="title"/>
          </p:nvPr>
        </p:nvSpPr>
        <p:spPr/>
        <p:txBody>
          <a:bodyPr/>
          <a:lstStyle/>
          <a:p>
            <a:r>
              <a:rPr lang="en-US" altLang="ja-JP" b="1" dirty="0"/>
              <a:t>Q18.</a:t>
            </a:r>
            <a:r>
              <a:rPr lang="ja-JP" altLang="en-US" b="1" dirty="0"/>
              <a:t>技術動向 散布図（強み</a:t>
            </a:r>
            <a:r>
              <a:rPr lang="en-US" altLang="ja-JP" b="1" dirty="0"/>
              <a:t>×</a:t>
            </a:r>
            <a:r>
              <a:rPr lang="ja-JP" altLang="en-US" b="1" dirty="0"/>
              <a:t>将来）</a:t>
            </a:r>
            <a:endParaRPr kumimoji="1" lang="ja-JP" altLang="en-US" dirty="0"/>
          </a:p>
        </p:txBody>
      </p:sp>
      <p:graphicFrame>
        <p:nvGraphicFramePr>
          <p:cNvPr id="11" name="グラフ 10">
            <a:extLst>
              <a:ext uri="{FF2B5EF4-FFF2-40B4-BE49-F238E27FC236}">
                <a16:creationId xmlns:a16="http://schemas.microsoft.com/office/drawing/2014/main" id="{DEF94A27-A8AF-4E8F-97AF-E00295E20DFB}"/>
              </a:ext>
            </a:extLst>
          </p:cNvPr>
          <p:cNvGraphicFramePr>
            <a:graphicFrameLocks/>
          </p:cNvGraphicFramePr>
          <p:nvPr/>
        </p:nvGraphicFramePr>
        <p:xfrm>
          <a:off x="2988468" y="965399"/>
          <a:ext cx="7143752" cy="5449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4689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496448" y="241743"/>
            <a:ext cx="5472608" cy="738664"/>
          </a:xfrm>
          <a:prstGeom prst="rect">
            <a:avLst/>
          </a:prstGeom>
          <a:noFill/>
        </p:spPr>
        <p:txBody>
          <a:bodyPr wrap="square" rtlCol="0">
            <a:spAutoFit/>
          </a:bodyPr>
          <a:lstStyle/>
          <a:p>
            <a:r>
              <a:rPr lang="ja-JP" altLang="en-US" sz="1400" dirty="0"/>
              <a:t>集計対象：</a:t>
            </a:r>
            <a:endParaRPr lang="en-US" altLang="ja-JP" sz="1400" dirty="0"/>
          </a:p>
          <a:p>
            <a:r>
              <a:rPr lang="en-US" altLang="ja-JP" sz="1400" dirty="0"/>
              <a:t>A.</a:t>
            </a:r>
            <a:r>
              <a:rPr lang="ja-JP" altLang="en-US" sz="1400" dirty="0"/>
              <a:t>ユーザー企業、</a:t>
            </a:r>
            <a:r>
              <a:rPr lang="en-US" altLang="ja-JP" sz="1400" dirty="0"/>
              <a:t>B.</a:t>
            </a:r>
            <a:r>
              <a:rPr lang="ja-JP" altLang="en-US" sz="1400" dirty="0"/>
              <a:t>メーカー企業、</a:t>
            </a:r>
            <a:endParaRPr lang="en-US" altLang="ja-JP" sz="1400" dirty="0"/>
          </a:p>
          <a:p>
            <a:r>
              <a:rPr lang="en-US" altLang="ja-JP" sz="1400" dirty="0"/>
              <a:t>C.</a:t>
            </a:r>
            <a:r>
              <a:rPr lang="ja-JP" altLang="en-US" sz="1400" dirty="0"/>
              <a:t>サブシステム提供</a:t>
            </a:r>
            <a:r>
              <a:rPr lang="ja-JP" altLang="en-US" sz="1400" dirty="0">
                <a:latin typeface="Meiryo UI" panose="020B0604030504040204" pitchFamily="50" charset="-128"/>
              </a:rPr>
              <a:t>企業</a:t>
            </a:r>
            <a:r>
              <a:rPr lang="ja-JP" altLang="en-US" sz="1400" dirty="0"/>
              <a:t>、</a:t>
            </a:r>
            <a:r>
              <a:rPr lang="en-US" altLang="ja-JP" sz="1400" dirty="0"/>
              <a:t>D.</a:t>
            </a:r>
            <a:r>
              <a:rPr lang="ja-JP" altLang="en-US" sz="1400" dirty="0"/>
              <a:t>サービス提供企業、</a:t>
            </a:r>
            <a:r>
              <a:rPr lang="en-US" altLang="ja-JP" sz="1400" dirty="0"/>
              <a:t>E.</a:t>
            </a:r>
            <a:r>
              <a:rPr lang="ja-JP" altLang="en-US" sz="1400" dirty="0"/>
              <a:t>その他</a:t>
            </a:r>
          </a:p>
        </p:txBody>
      </p:sp>
      <p:pic>
        <p:nvPicPr>
          <p:cNvPr id="4" name="図 3">
            <a:extLst>
              <a:ext uri="{FF2B5EF4-FFF2-40B4-BE49-F238E27FC236}">
                <a16:creationId xmlns:a16="http://schemas.microsoft.com/office/drawing/2014/main" id="{639D3DB6-5F07-404E-836A-3AF6C2213625}"/>
              </a:ext>
            </a:extLst>
          </p:cNvPr>
          <p:cNvPicPr>
            <a:picLocks noChangeAspect="1"/>
          </p:cNvPicPr>
          <p:nvPr/>
        </p:nvPicPr>
        <p:blipFill>
          <a:blip r:embed="rId3"/>
          <a:stretch>
            <a:fillRect/>
          </a:stretch>
        </p:blipFill>
        <p:spPr>
          <a:xfrm>
            <a:off x="1231752" y="1745928"/>
            <a:ext cx="9649072" cy="3219381"/>
          </a:xfrm>
          <a:prstGeom prst="rect">
            <a:avLst/>
          </a:prstGeom>
        </p:spPr>
      </p:pic>
      <p:sp>
        <p:nvSpPr>
          <p:cNvPr id="3" name="タイトル 2">
            <a:extLst>
              <a:ext uri="{FF2B5EF4-FFF2-40B4-BE49-F238E27FC236}">
                <a16:creationId xmlns:a16="http://schemas.microsoft.com/office/drawing/2014/main" id="{369EE3DD-85B8-4875-B007-047502B23561}"/>
              </a:ext>
            </a:extLst>
          </p:cNvPr>
          <p:cNvSpPr>
            <a:spLocks noGrp="1"/>
          </p:cNvSpPr>
          <p:nvPr>
            <p:ph type="title"/>
          </p:nvPr>
        </p:nvSpPr>
        <p:spPr>
          <a:xfrm>
            <a:off x="174056" y="199813"/>
            <a:ext cx="7848872" cy="720080"/>
          </a:xfrm>
        </p:spPr>
        <p:txBody>
          <a:bodyPr/>
          <a:lstStyle/>
          <a:p>
            <a:r>
              <a:rPr lang="en-US" altLang="ja-JP" b="1" dirty="0"/>
              <a:t>Q3-B.</a:t>
            </a:r>
            <a:r>
              <a:rPr lang="ja-JP" altLang="en-US" b="1" dirty="0"/>
              <a:t>売上高（従業員数別） </a:t>
            </a:r>
            <a:endParaRPr kumimoji="1" lang="ja-JP" altLang="en-US" dirty="0"/>
          </a:p>
        </p:txBody>
      </p:sp>
    </p:spTree>
    <p:extLst>
      <p:ext uri="{BB962C8B-B14F-4D97-AF65-F5344CB8AC3E}">
        <p14:creationId xmlns:p14="http://schemas.microsoft.com/office/powerpoint/2010/main" val="413518219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8" name="テキスト ボックス 7">
            <a:extLst>
              <a:ext uri="{FF2B5EF4-FFF2-40B4-BE49-F238E27FC236}">
                <a16:creationId xmlns:a16="http://schemas.microsoft.com/office/drawing/2014/main" id="{5D689855-6D85-4C68-81C2-E49AAFF72E73}"/>
              </a:ext>
            </a:extLst>
          </p:cNvPr>
          <p:cNvSpPr txBox="1"/>
          <p:nvPr/>
        </p:nvSpPr>
        <p:spPr>
          <a:xfrm>
            <a:off x="1087735" y="6552312"/>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は、「事業を推進するために特に重要な技術」と「将来、強化／新たに獲得したい技術」の両方に回答した企業数</a:t>
            </a:r>
          </a:p>
        </p:txBody>
      </p:sp>
      <p:sp>
        <p:nvSpPr>
          <p:cNvPr id="3" name="タイトル 2">
            <a:extLst>
              <a:ext uri="{FF2B5EF4-FFF2-40B4-BE49-F238E27FC236}">
                <a16:creationId xmlns:a16="http://schemas.microsoft.com/office/drawing/2014/main" id="{78C5D2A3-2AAF-46B3-8C33-5C231D0F02AB}"/>
              </a:ext>
            </a:extLst>
          </p:cNvPr>
          <p:cNvSpPr>
            <a:spLocks noGrp="1"/>
          </p:cNvSpPr>
          <p:nvPr>
            <p:ph type="title"/>
          </p:nvPr>
        </p:nvSpPr>
        <p:spPr/>
        <p:txBody>
          <a:bodyPr/>
          <a:lstStyle/>
          <a:p>
            <a:r>
              <a:rPr lang="en-US" altLang="ja-JP" b="1" dirty="0"/>
              <a:t>Q18.</a:t>
            </a:r>
            <a:r>
              <a:rPr lang="ja-JP" altLang="en-US" b="1" dirty="0"/>
              <a:t>技術動向 散布図（現在</a:t>
            </a:r>
            <a:r>
              <a:rPr lang="en-US" altLang="ja-JP" b="1" dirty="0"/>
              <a:t>×</a:t>
            </a:r>
            <a:r>
              <a:rPr lang="ja-JP" altLang="en-US" b="1" dirty="0"/>
              <a:t>将来）</a:t>
            </a:r>
            <a:endParaRPr kumimoji="1" lang="ja-JP" altLang="en-US" dirty="0"/>
          </a:p>
        </p:txBody>
      </p:sp>
      <p:graphicFrame>
        <p:nvGraphicFramePr>
          <p:cNvPr id="7" name="グラフ 6">
            <a:extLst>
              <a:ext uri="{FF2B5EF4-FFF2-40B4-BE49-F238E27FC236}">
                <a16:creationId xmlns:a16="http://schemas.microsoft.com/office/drawing/2014/main" id="{D2B6BA04-D023-4C08-8C1B-0B1B372BACD4}"/>
              </a:ext>
            </a:extLst>
          </p:cNvPr>
          <p:cNvGraphicFramePr>
            <a:graphicFrameLocks/>
          </p:cNvGraphicFramePr>
          <p:nvPr>
            <p:extLst>
              <p:ext uri="{D42A27DB-BD31-4B8C-83A1-F6EECF244321}">
                <p14:modId xmlns:p14="http://schemas.microsoft.com/office/powerpoint/2010/main" val="1727404016"/>
              </p:ext>
            </p:extLst>
          </p:nvPr>
        </p:nvGraphicFramePr>
        <p:xfrm>
          <a:off x="3000374" y="1203524"/>
          <a:ext cx="7119940" cy="4973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588094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B5FF79A-18C5-42E5-9E17-95F3F6AC0D52}"/>
              </a:ext>
            </a:extLst>
          </p:cNvPr>
          <p:cNvPicPr>
            <a:picLocks noChangeAspect="1"/>
          </p:cNvPicPr>
          <p:nvPr/>
        </p:nvPicPr>
        <p:blipFill>
          <a:blip r:embed="rId3"/>
          <a:stretch>
            <a:fillRect/>
          </a:stretch>
        </p:blipFill>
        <p:spPr>
          <a:xfrm>
            <a:off x="1231752" y="867298"/>
            <a:ext cx="10119311" cy="5962624"/>
          </a:xfrm>
          <a:prstGeom prst="rect">
            <a:avLst/>
          </a:prstGeom>
        </p:spPr>
      </p:pic>
      <p:sp>
        <p:nvSpPr>
          <p:cNvPr id="3" name="タイトル 2">
            <a:extLst>
              <a:ext uri="{FF2B5EF4-FFF2-40B4-BE49-F238E27FC236}">
                <a16:creationId xmlns:a16="http://schemas.microsoft.com/office/drawing/2014/main" id="{B2B1ACAA-A41C-49B4-B514-4383BD31FC42}"/>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現在</a:t>
            </a:r>
            <a:r>
              <a:rPr lang="en-US" altLang="ja-JP" b="1" dirty="0"/>
              <a:t>】</a:t>
            </a:r>
            <a:endParaRPr kumimoji="1" lang="ja-JP" altLang="en-US" dirty="0"/>
          </a:p>
        </p:txBody>
      </p:sp>
    </p:spTree>
    <p:extLst>
      <p:ext uri="{BB962C8B-B14F-4D97-AF65-F5344CB8AC3E}">
        <p14:creationId xmlns:p14="http://schemas.microsoft.com/office/powerpoint/2010/main" val="392836100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704360" y="180188"/>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130DCC89-1A85-4FAA-B535-B6798F4B9052}"/>
              </a:ext>
            </a:extLst>
          </p:cNvPr>
          <p:cNvPicPr>
            <a:picLocks noChangeAspect="1"/>
          </p:cNvPicPr>
          <p:nvPr/>
        </p:nvPicPr>
        <p:blipFill>
          <a:blip r:embed="rId3"/>
          <a:stretch>
            <a:fillRect/>
          </a:stretch>
        </p:blipFill>
        <p:spPr>
          <a:xfrm>
            <a:off x="2627880" y="867298"/>
            <a:ext cx="7864928" cy="6375032"/>
          </a:xfrm>
          <a:prstGeom prst="rect">
            <a:avLst/>
          </a:prstGeom>
        </p:spPr>
      </p:pic>
      <p:sp>
        <p:nvSpPr>
          <p:cNvPr id="5" name="タイトル 4">
            <a:extLst>
              <a:ext uri="{FF2B5EF4-FFF2-40B4-BE49-F238E27FC236}">
                <a16:creationId xmlns:a16="http://schemas.microsoft.com/office/drawing/2014/main" id="{9ED73031-82C7-4976-B094-FC6266AC17E9}"/>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現在</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72606663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5" name="タイトル 4">
            <a:extLst>
              <a:ext uri="{FF2B5EF4-FFF2-40B4-BE49-F238E27FC236}">
                <a16:creationId xmlns:a16="http://schemas.microsoft.com/office/drawing/2014/main" id="{D62EF87C-6626-4B2E-AFC8-9C28B9101DA0}"/>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現在</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85589407-67BD-4921-B6E5-C0B2DF19297A}"/>
              </a:ext>
            </a:extLst>
          </p:cNvPr>
          <p:cNvPicPr>
            <a:picLocks noChangeAspect="1"/>
          </p:cNvPicPr>
          <p:nvPr/>
        </p:nvPicPr>
        <p:blipFill>
          <a:blip r:embed="rId3"/>
          <a:stretch>
            <a:fillRect/>
          </a:stretch>
        </p:blipFill>
        <p:spPr>
          <a:xfrm>
            <a:off x="2743920" y="961823"/>
            <a:ext cx="7848872" cy="6362018"/>
          </a:xfrm>
          <a:prstGeom prst="rect">
            <a:avLst/>
          </a:prstGeom>
        </p:spPr>
      </p:pic>
    </p:spTree>
    <p:extLst>
      <p:ext uri="{BB962C8B-B14F-4D97-AF65-F5344CB8AC3E}">
        <p14:creationId xmlns:p14="http://schemas.microsoft.com/office/powerpoint/2010/main" val="280791492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407C6CA-357C-4934-A75A-EE94BE7F6E2B}"/>
              </a:ext>
            </a:extLst>
          </p:cNvPr>
          <p:cNvPicPr>
            <a:picLocks noChangeAspect="1"/>
          </p:cNvPicPr>
          <p:nvPr/>
        </p:nvPicPr>
        <p:blipFill>
          <a:blip r:embed="rId3"/>
          <a:stretch>
            <a:fillRect/>
          </a:stretch>
        </p:blipFill>
        <p:spPr>
          <a:xfrm>
            <a:off x="1303760" y="764963"/>
            <a:ext cx="10302384" cy="6070497"/>
          </a:xfrm>
          <a:prstGeom prst="rect">
            <a:avLst/>
          </a:prstGeom>
        </p:spPr>
      </p:pic>
      <p:sp>
        <p:nvSpPr>
          <p:cNvPr id="3" name="タイトル 2">
            <a:extLst>
              <a:ext uri="{FF2B5EF4-FFF2-40B4-BE49-F238E27FC236}">
                <a16:creationId xmlns:a16="http://schemas.microsoft.com/office/drawing/2014/main" id="{BCF0431A-BCB6-4A4C-81AE-40DBD4D65613}"/>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強み</a:t>
            </a:r>
            <a:r>
              <a:rPr lang="en-US" altLang="ja-JP" b="1" dirty="0"/>
              <a:t>】</a:t>
            </a:r>
            <a:endParaRPr kumimoji="1" lang="ja-JP" altLang="en-US" dirty="0"/>
          </a:p>
        </p:txBody>
      </p:sp>
    </p:spTree>
    <p:extLst>
      <p:ext uri="{BB962C8B-B14F-4D97-AF65-F5344CB8AC3E}">
        <p14:creationId xmlns:p14="http://schemas.microsoft.com/office/powerpoint/2010/main" val="63587793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92392" y="166434"/>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7F1448A5-1579-4409-BE3D-D58FB50C07B4}"/>
              </a:ext>
            </a:extLst>
          </p:cNvPr>
          <p:cNvPicPr>
            <a:picLocks noChangeAspect="1"/>
          </p:cNvPicPr>
          <p:nvPr/>
        </p:nvPicPr>
        <p:blipFill>
          <a:blip r:embed="rId3"/>
          <a:stretch>
            <a:fillRect/>
          </a:stretch>
        </p:blipFill>
        <p:spPr>
          <a:xfrm>
            <a:off x="2519868" y="764963"/>
            <a:ext cx="8080952" cy="6550134"/>
          </a:xfrm>
          <a:prstGeom prst="rect">
            <a:avLst/>
          </a:prstGeom>
        </p:spPr>
      </p:pic>
      <p:sp>
        <p:nvSpPr>
          <p:cNvPr id="5" name="タイトル 4">
            <a:extLst>
              <a:ext uri="{FF2B5EF4-FFF2-40B4-BE49-F238E27FC236}">
                <a16:creationId xmlns:a16="http://schemas.microsoft.com/office/drawing/2014/main" id="{CE788E02-BD75-4266-A4B0-D61C5D1D93E3}"/>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強み</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5714793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CBF674DD-4383-4450-A9AD-42D2826A91A0}"/>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強み</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25A79879-21DA-4F28-9D4C-7296A3ACF1CF}"/>
              </a:ext>
            </a:extLst>
          </p:cNvPr>
          <p:cNvPicPr>
            <a:picLocks noChangeAspect="1"/>
          </p:cNvPicPr>
          <p:nvPr/>
        </p:nvPicPr>
        <p:blipFill>
          <a:blip r:embed="rId3"/>
          <a:stretch>
            <a:fillRect/>
          </a:stretch>
        </p:blipFill>
        <p:spPr>
          <a:xfrm>
            <a:off x="2635908" y="961823"/>
            <a:ext cx="7848872" cy="6362018"/>
          </a:xfrm>
          <a:prstGeom prst="rect">
            <a:avLst/>
          </a:prstGeom>
        </p:spPr>
      </p:pic>
    </p:spTree>
    <p:extLst>
      <p:ext uri="{BB962C8B-B14F-4D97-AF65-F5344CB8AC3E}">
        <p14:creationId xmlns:p14="http://schemas.microsoft.com/office/powerpoint/2010/main" val="400506917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C34834EB-185D-4F72-A7E2-6A0557810F4C}"/>
              </a:ext>
            </a:extLst>
          </p:cNvPr>
          <p:cNvPicPr>
            <a:picLocks noChangeAspect="1"/>
          </p:cNvPicPr>
          <p:nvPr/>
        </p:nvPicPr>
        <p:blipFill>
          <a:blip r:embed="rId3"/>
          <a:stretch>
            <a:fillRect/>
          </a:stretch>
        </p:blipFill>
        <p:spPr>
          <a:xfrm>
            <a:off x="1591792" y="1025848"/>
            <a:ext cx="10143139" cy="5976664"/>
          </a:xfrm>
          <a:prstGeom prst="rect">
            <a:avLst/>
          </a:prstGeom>
        </p:spPr>
      </p:pic>
      <p:sp>
        <p:nvSpPr>
          <p:cNvPr id="3" name="タイトル 2">
            <a:extLst>
              <a:ext uri="{FF2B5EF4-FFF2-40B4-BE49-F238E27FC236}">
                <a16:creationId xmlns:a16="http://schemas.microsoft.com/office/drawing/2014/main" id="{5106BF68-1C80-4498-9626-95B58D8797A7}"/>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将来</a:t>
            </a:r>
            <a:r>
              <a:rPr lang="en-US" altLang="ja-JP" b="1" dirty="0"/>
              <a:t>】</a:t>
            </a:r>
            <a:endParaRPr kumimoji="1" lang="ja-JP" altLang="en-US" dirty="0"/>
          </a:p>
        </p:txBody>
      </p:sp>
    </p:spTree>
    <p:extLst>
      <p:ext uri="{BB962C8B-B14F-4D97-AF65-F5344CB8AC3E}">
        <p14:creationId xmlns:p14="http://schemas.microsoft.com/office/powerpoint/2010/main" val="419020674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9F1964A8-2AD2-4DA9-BE8D-6235F482AEEF}"/>
              </a:ext>
            </a:extLst>
          </p:cNvPr>
          <p:cNvPicPr>
            <a:picLocks noChangeAspect="1"/>
          </p:cNvPicPr>
          <p:nvPr/>
        </p:nvPicPr>
        <p:blipFill>
          <a:blip r:embed="rId3"/>
          <a:stretch>
            <a:fillRect/>
          </a:stretch>
        </p:blipFill>
        <p:spPr>
          <a:xfrm>
            <a:off x="2671912" y="888521"/>
            <a:ext cx="8008944" cy="6491767"/>
          </a:xfrm>
          <a:prstGeom prst="rect">
            <a:avLst/>
          </a:prstGeom>
        </p:spPr>
      </p:pic>
      <p:sp>
        <p:nvSpPr>
          <p:cNvPr id="10" name="タイトル 9">
            <a:extLst>
              <a:ext uri="{FF2B5EF4-FFF2-40B4-BE49-F238E27FC236}">
                <a16:creationId xmlns:a16="http://schemas.microsoft.com/office/drawing/2014/main" id="{2EF39149-F2A9-4CD2-BC1C-122462184B25}"/>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将来</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167038035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0528E81B-F6E3-498A-AC47-D70436F726A3}"/>
              </a:ext>
            </a:extLst>
          </p:cNvPr>
          <p:cNvSpPr>
            <a:spLocks noGrp="1"/>
          </p:cNvSpPr>
          <p:nvPr>
            <p:ph type="title"/>
          </p:nvPr>
        </p:nvSpPr>
        <p:spPr/>
        <p:txBody>
          <a:bodyPr/>
          <a:lstStyle/>
          <a:p>
            <a:r>
              <a:rPr lang="en-US" altLang="ja-JP" b="1" dirty="0"/>
              <a:t>Q18.</a:t>
            </a:r>
            <a:r>
              <a:rPr lang="ja-JP" altLang="en-US" b="1" dirty="0"/>
              <a:t>技術動向</a:t>
            </a:r>
            <a:r>
              <a:rPr lang="en-US" altLang="ja-JP" b="1" dirty="0"/>
              <a:t>【</a:t>
            </a:r>
            <a:r>
              <a:rPr lang="ja-JP" altLang="en-US" b="1" dirty="0"/>
              <a:t>将来</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FEC50211-8DDF-49AD-9CFB-478A871B522A}"/>
              </a:ext>
            </a:extLst>
          </p:cNvPr>
          <p:cNvPicPr>
            <a:picLocks noChangeAspect="1"/>
          </p:cNvPicPr>
          <p:nvPr/>
        </p:nvPicPr>
        <p:blipFill>
          <a:blip r:embed="rId3"/>
          <a:stretch>
            <a:fillRect/>
          </a:stretch>
        </p:blipFill>
        <p:spPr>
          <a:xfrm>
            <a:off x="2555872" y="888521"/>
            <a:ext cx="8008944" cy="6491767"/>
          </a:xfrm>
          <a:prstGeom prst="rect">
            <a:avLst/>
          </a:prstGeom>
        </p:spPr>
      </p:pic>
    </p:spTree>
    <p:extLst>
      <p:ext uri="{BB962C8B-B14F-4D97-AF65-F5344CB8AC3E}">
        <p14:creationId xmlns:p14="http://schemas.microsoft.com/office/powerpoint/2010/main" val="4185605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78D7816A-2583-40DF-897E-0890550349AC}"/>
              </a:ext>
            </a:extLst>
          </p:cNvPr>
          <p:cNvPicPr>
            <a:picLocks noChangeAspect="1"/>
          </p:cNvPicPr>
          <p:nvPr/>
        </p:nvPicPr>
        <p:blipFill>
          <a:blip r:embed="rId3"/>
          <a:stretch>
            <a:fillRect/>
          </a:stretch>
        </p:blipFill>
        <p:spPr>
          <a:xfrm>
            <a:off x="2109350" y="1331649"/>
            <a:ext cx="8901987" cy="4716989"/>
          </a:xfrm>
          <a:prstGeom prst="rect">
            <a:avLst/>
          </a:prstGeom>
        </p:spPr>
      </p:pic>
      <p:sp>
        <p:nvSpPr>
          <p:cNvPr id="3" name="タイトル 2">
            <a:extLst>
              <a:ext uri="{FF2B5EF4-FFF2-40B4-BE49-F238E27FC236}">
                <a16:creationId xmlns:a16="http://schemas.microsoft.com/office/drawing/2014/main" id="{4F5CA1A8-6789-4FDC-B93F-088A21057097}"/>
              </a:ext>
            </a:extLst>
          </p:cNvPr>
          <p:cNvSpPr>
            <a:spLocks noGrp="1"/>
          </p:cNvSpPr>
          <p:nvPr>
            <p:ph type="title"/>
          </p:nvPr>
        </p:nvSpPr>
        <p:spPr>
          <a:xfrm>
            <a:off x="154530" y="210264"/>
            <a:ext cx="7848872" cy="720080"/>
          </a:xfrm>
        </p:spPr>
        <p:txBody>
          <a:bodyPr/>
          <a:lstStyle/>
          <a:p>
            <a:r>
              <a:rPr lang="en-US" altLang="ja-JP" b="1" dirty="0"/>
              <a:t>Q3-B.</a:t>
            </a:r>
            <a:r>
              <a:rPr lang="ja-JP" altLang="en-US" b="1" dirty="0"/>
              <a:t>売上高（地域別） </a:t>
            </a:r>
            <a:endParaRPr kumimoji="1" lang="ja-JP" altLang="en-US" dirty="0"/>
          </a:p>
        </p:txBody>
      </p:sp>
    </p:spTree>
    <p:extLst>
      <p:ext uri="{BB962C8B-B14F-4D97-AF65-F5344CB8AC3E}">
        <p14:creationId xmlns:p14="http://schemas.microsoft.com/office/powerpoint/2010/main" val="127665505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9" name="テキスト ボックス 8">
            <a:extLst>
              <a:ext uri="{FF2B5EF4-FFF2-40B4-BE49-F238E27FC236}">
                <a16:creationId xmlns:a16="http://schemas.microsoft.com/office/drawing/2014/main" id="{108A10EF-500E-436F-A6F8-CFDA2888E062}"/>
              </a:ext>
            </a:extLst>
          </p:cNvPr>
          <p:cNvSpPr txBox="1"/>
          <p:nvPr/>
        </p:nvSpPr>
        <p:spPr>
          <a:xfrm>
            <a:off x="1087735" y="6552312"/>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は、「得意とするプラットフォーム」と「使用しているプラットフォーム」の両方に回答した企業数</a:t>
            </a:r>
          </a:p>
        </p:txBody>
      </p:sp>
      <p:sp>
        <p:nvSpPr>
          <p:cNvPr id="3" name="タイトル 2">
            <a:extLst>
              <a:ext uri="{FF2B5EF4-FFF2-40B4-BE49-F238E27FC236}">
                <a16:creationId xmlns:a16="http://schemas.microsoft.com/office/drawing/2014/main" id="{6E0D236B-A9AB-4818-B5A4-CC9129CDEC8A}"/>
              </a:ext>
            </a:extLst>
          </p:cNvPr>
          <p:cNvSpPr>
            <a:spLocks noGrp="1"/>
          </p:cNvSpPr>
          <p:nvPr>
            <p:ph type="title"/>
          </p:nvPr>
        </p:nvSpPr>
        <p:spPr/>
        <p:txBody>
          <a:bodyPr/>
          <a:lstStyle/>
          <a:p>
            <a:r>
              <a:rPr lang="en-US" altLang="ja-JP" b="1" dirty="0"/>
              <a:t>Q19.</a:t>
            </a:r>
            <a:r>
              <a:rPr lang="ja-JP" altLang="en-US" b="1" dirty="0"/>
              <a:t>プラットフォーム動向 散布図（得意</a:t>
            </a:r>
            <a:r>
              <a:rPr lang="en-US" altLang="ja-JP" b="1" dirty="0"/>
              <a:t>×</a:t>
            </a:r>
            <a:r>
              <a:rPr lang="ja-JP" altLang="en-US" b="1" dirty="0"/>
              <a:t>現在）</a:t>
            </a:r>
            <a:endParaRPr kumimoji="1" lang="ja-JP" altLang="en-US" dirty="0"/>
          </a:p>
        </p:txBody>
      </p:sp>
      <p:graphicFrame>
        <p:nvGraphicFramePr>
          <p:cNvPr id="10" name="グラフ 9">
            <a:extLst>
              <a:ext uri="{FF2B5EF4-FFF2-40B4-BE49-F238E27FC236}">
                <a16:creationId xmlns:a16="http://schemas.microsoft.com/office/drawing/2014/main" id="{ED58DD2C-CD8A-4061-9902-1971F9149EFB}"/>
              </a:ext>
            </a:extLst>
          </p:cNvPr>
          <p:cNvGraphicFramePr>
            <a:graphicFrameLocks/>
          </p:cNvGraphicFramePr>
          <p:nvPr/>
        </p:nvGraphicFramePr>
        <p:xfrm>
          <a:off x="2845593" y="995164"/>
          <a:ext cx="7429502" cy="53899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109744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8" name="テキスト ボックス 7">
            <a:extLst>
              <a:ext uri="{FF2B5EF4-FFF2-40B4-BE49-F238E27FC236}">
                <a16:creationId xmlns:a16="http://schemas.microsoft.com/office/drawing/2014/main" id="{C1EA01A9-3C70-4081-AFD0-36A545C128B0}"/>
              </a:ext>
            </a:extLst>
          </p:cNvPr>
          <p:cNvSpPr txBox="1"/>
          <p:nvPr/>
        </p:nvSpPr>
        <p:spPr>
          <a:xfrm>
            <a:off x="1087735" y="6552312"/>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は、「得意とするプラットフォーム」と「将来のプラットフォーム」の両方に回答した企業数</a:t>
            </a:r>
          </a:p>
        </p:txBody>
      </p:sp>
      <p:sp>
        <p:nvSpPr>
          <p:cNvPr id="3" name="タイトル 2">
            <a:extLst>
              <a:ext uri="{FF2B5EF4-FFF2-40B4-BE49-F238E27FC236}">
                <a16:creationId xmlns:a16="http://schemas.microsoft.com/office/drawing/2014/main" id="{65D2820C-49FB-43EF-9AB4-00DB9F168BE9}"/>
              </a:ext>
            </a:extLst>
          </p:cNvPr>
          <p:cNvSpPr>
            <a:spLocks noGrp="1"/>
          </p:cNvSpPr>
          <p:nvPr>
            <p:ph type="title"/>
          </p:nvPr>
        </p:nvSpPr>
        <p:spPr/>
        <p:txBody>
          <a:bodyPr/>
          <a:lstStyle/>
          <a:p>
            <a:r>
              <a:rPr lang="en-US" altLang="ja-JP" b="1" dirty="0"/>
              <a:t>Q19.</a:t>
            </a:r>
            <a:r>
              <a:rPr lang="ja-JP" altLang="en-US" b="1" dirty="0"/>
              <a:t>プラットフォーム動向 散布図（得意</a:t>
            </a:r>
            <a:r>
              <a:rPr lang="en-US" altLang="ja-JP" b="1" dirty="0"/>
              <a:t>×</a:t>
            </a:r>
            <a:r>
              <a:rPr lang="ja-JP" altLang="en-US" b="1" dirty="0"/>
              <a:t>将来）</a:t>
            </a:r>
            <a:endParaRPr kumimoji="1" lang="ja-JP" altLang="en-US" dirty="0"/>
          </a:p>
        </p:txBody>
      </p:sp>
      <p:graphicFrame>
        <p:nvGraphicFramePr>
          <p:cNvPr id="9" name="グラフ 8">
            <a:extLst>
              <a:ext uri="{FF2B5EF4-FFF2-40B4-BE49-F238E27FC236}">
                <a16:creationId xmlns:a16="http://schemas.microsoft.com/office/drawing/2014/main" id="{0B9D47E3-0C93-4CD2-AD5F-1E521B6A43D0}"/>
              </a:ext>
            </a:extLst>
          </p:cNvPr>
          <p:cNvGraphicFramePr>
            <a:graphicFrameLocks/>
          </p:cNvGraphicFramePr>
          <p:nvPr/>
        </p:nvGraphicFramePr>
        <p:xfrm>
          <a:off x="3000374" y="990144"/>
          <a:ext cx="7119940"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328479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8" name="テキスト ボックス 7">
            <a:extLst>
              <a:ext uri="{FF2B5EF4-FFF2-40B4-BE49-F238E27FC236}">
                <a16:creationId xmlns:a16="http://schemas.microsoft.com/office/drawing/2014/main" id="{F493B89B-B756-46C9-9565-106245C22CA7}"/>
              </a:ext>
            </a:extLst>
          </p:cNvPr>
          <p:cNvSpPr txBox="1"/>
          <p:nvPr/>
        </p:nvSpPr>
        <p:spPr>
          <a:xfrm>
            <a:off x="1087735" y="6552312"/>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は、「使用しているプラットフォーム」と「将来のプラットフォーム」の両方に回答した企業数</a:t>
            </a:r>
          </a:p>
        </p:txBody>
      </p:sp>
      <p:sp>
        <p:nvSpPr>
          <p:cNvPr id="3" name="タイトル 2">
            <a:extLst>
              <a:ext uri="{FF2B5EF4-FFF2-40B4-BE49-F238E27FC236}">
                <a16:creationId xmlns:a16="http://schemas.microsoft.com/office/drawing/2014/main" id="{BB838564-99D3-4F76-9E67-8695ED653564}"/>
              </a:ext>
            </a:extLst>
          </p:cNvPr>
          <p:cNvSpPr>
            <a:spLocks noGrp="1"/>
          </p:cNvSpPr>
          <p:nvPr>
            <p:ph type="title"/>
          </p:nvPr>
        </p:nvSpPr>
        <p:spPr/>
        <p:txBody>
          <a:bodyPr/>
          <a:lstStyle/>
          <a:p>
            <a:r>
              <a:rPr lang="en-US" altLang="ja-JP" b="1" dirty="0"/>
              <a:t>Q19.</a:t>
            </a:r>
            <a:r>
              <a:rPr lang="ja-JP" altLang="en-US" b="1" dirty="0"/>
              <a:t>プラットフォーム動向 散布図（現在</a:t>
            </a:r>
            <a:r>
              <a:rPr lang="en-US" altLang="ja-JP" b="1" dirty="0"/>
              <a:t>×</a:t>
            </a:r>
            <a:r>
              <a:rPr lang="ja-JP" altLang="en-US" b="1" dirty="0"/>
              <a:t>将来）</a:t>
            </a:r>
            <a:endParaRPr kumimoji="1" lang="ja-JP" altLang="en-US" dirty="0"/>
          </a:p>
        </p:txBody>
      </p:sp>
      <p:graphicFrame>
        <p:nvGraphicFramePr>
          <p:cNvPr id="7" name="グラフ 6">
            <a:extLst>
              <a:ext uri="{FF2B5EF4-FFF2-40B4-BE49-F238E27FC236}">
                <a16:creationId xmlns:a16="http://schemas.microsoft.com/office/drawing/2014/main" id="{E13A7F87-55E8-4372-80EF-8B584E4A4313}"/>
              </a:ext>
            </a:extLst>
          </p:cNvPr>
          <p:cNvGraphicFramePr>
            <a:graphicFrameLocks/>
          </p:cNvGraphicFramePr>
          <p:nvPr/>
        </p:nvGraphicFramePr>
        <p:xfrm>
          <a:off x="3000374" y="990144"/>
          <a:ext cx="7119940"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90348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8B2DE9D7-7E63-4DD0-8661-9685B119421E}"/>
              </a:ext>
            </a:extLst>
          </p:cNvPr>
          <p:cNvPicPr>
            <a:picLocks noChangeAspect="1"/>
          </p:cNvPicPr>
          <p:nvPr/>
        </p:nvPicPr>
        <p:blipFill>
          <a:blip r:embed="rId3"/>
          <a:stretch>
            <a:fillRect/>
          </a:stretch>
        </p:blipFill>
        <p:spPr>
          <a:xfrm>
            <a:off x="1255604" y="1169864"/>
            <a:ext cx="10609480" cy="5040560"/>
          </a:xfrm>
          <a:prstGeom prst="rect">
            <a:avLst/>
          </a:prstGeom>
        </p:spPr>
      </p:pic>
      <p:sp>
        <p:nvSpPr>
          <p:cNvPr id="3" name="タイトル 2">
            <a:extLst>
              <a:ext uri="{FF2B5EF4-FFF2-40B4-BE49-F238E27FC236}">
                <a16:creationId xmlns:a16="http://schemas.microsoft.com/office/drawing/2014/main" id="{39BC0DAE-93D9-4917-B856-1F97DDF08497}"/>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現在</a:t>
            </a:r>
            <a:r>
              <a:rPr lang="en-US" altLang="ja-JP" b="1" dirty="0"/>
              <a:t>】</a:t>
            </a:r>
            <a:endParaRPr kumimoji="1" lang="ja-JP" altLang="en-US" dirty="0"/>
          </a:p>
        </p:txBody>
      </p:sp>
    </p:spTree>
    <p:extLst>
      <p:ext uri="{BB962C8B-B14F-4D97-AF65-F5344CB8AC3E}">
        <p14:creationId xmlns:p14="http://schemas.microsoft.com/office/powerpoint/2010/main" val="278908751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100286" y="241743"/>
            <a:ext cx="586877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876F7C96-D82D-4323-8197-E71B42107604}"/>
              </a:ext>
            </a:extLst>
          </p:cNvPr>
          <p:cNvPicPr>
            <a:picLocks noChangeAspect="1"/>
          </p:cNvPicPr>
          <p:nvPr/>
        </p:nvPicPr>
        <p:blipFill>
          <a:blip r:embed="rId3"/>
          <a:stretch>
            <a:fillRect/>
          </a:stretch>
        </p:blipFill>
        <p:spPr>
          <a:xfrm>
            <a:off x="3358342" y="898330"/>
            <a:ext cx="5868769" cy="6348091"/>
          </a:xfrm>
          <a:prstGeom prst="rect">
            <a:avLst/>
          </a:prstGeom>
        </p:spPr>
      </p:pic>
      <p:sp>
        <p:nvSpPr>
          <p:cNvPr id="5" name="タイトル 4">
            <a:extLst>
              <a:ext uri="{FF2B5EF4-FFF2-40B4-BE49-F238E27FC236}">
                <a16:creationId xmlns:a16="http://schemas.microsoft.com/office/drawing/2014/main" id="{2D6A7966-9337-4E7E-8077-D4785F56B942}"/>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現在</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426066705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901C2C69-419D-44E9-AB2B-FC20D3347B40}"/>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現在</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F6816762-AF36-4E29-BCC1-FF22DFCD7DF0}"/>
              </a:ext>
            </a:extLst>
          </p:cNvPr>
          <p:cNvPicPr>
            <a:picLocks noChangeAspect="1"/>
          </p:cNvPicPr>
          <p:nvPr/>
        </p:nvPicPr>
        <p:blipFill>
          <a:blip r:embed="rId3"/>
          <a:stretch>
            <a:fillRect/>
          </a:stretch>
        </p:blipFill>
        <p:spPr>
          <a:xfrm>
            <a:off x="3769975" y="990462"/>
            <a:ext cx="5580737" cy="6042093"/>
          </a:xfrm>
          <a:prstGeom prst="rect">
            <a:avLst/>
          </a:prstGeom>
        </p:spPr>
      </p:pic>
    </p:spTree>
    <p:extLst>
      <p:ext uri="{BB962C8B-B14F-4D97-AF65-F5344CB8AC3E}">
        <p14:creationId xmlns:p14="http://schemas.microsoft.com/office/powerpoint/2010/main" val="66222506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226A2A7D-066E-4654-8D1C-B83DFE7D4084}"/>
              </a:ext>
            </a:extLst>
          </p:cNvPr>
          <p:cNvPicPr>
            <a:picLocks noChangeAspect="1"/>
          </p:cNvPicPr>
          <p:nvPr/>
        </p:nvPicPr>
        <p:blipFill>
          <a:blip r:embed="rId3"/>
          <a:stretch>
            <a:fillRect/>
          </a:stretch>
        </p:blipFill>
        <p:spPr>
          <a:xfrm>
            <a:off x="1104040" y="1241872"/>
            <a:ext cx="11064172" cy="5256584"/>
          </a:xfrm>
          <a:prstGeom prst="rect">
            <a:avLst/>
          </a:prstGeom>
        </p:spPr>
      </p:pic>
      <p:sp>
        <p:nvSpPr>
          <p:cNvPr id="3" name="タイトル 2">
            <a:extLst>
              <a:ext uri="{FF2B5EF4-FFF2-40B4-BE49-F238E27FC236}">
                <a16:creationId xmlns:a16="http://schemas.microsoft.com/office/drawing/2014/main" id="{3BE80EC0-977C-47B4-8C61-786E2CC2D3B6}"/>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得意</a:t>
            </a:r>
            <a:r>
              <a:rPr lang="en-US" altLang="ja-JP" b="1" dirty="0"/>
              <a:t>】</a:t>
            </a:r>
            <a:endParaRPr kumimoji="1" lang="ja-JP" altLang="en-US" dirty="0"/>
          </a:p>
        </p:txBody>
      </p:sp>
    </p:spTree>
    <p:extLst>
      <p:ext uri="{BB962C8B-B14F-4D97-AF65-F5344CB8AC3E}">
        <p14:creationId xmlns:p14="http://schemas.microsoft.com/office/powerpoint/2010/main" val="40808952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064400" y="241743"/>
            <a:ext cx="590465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140F7488-0AA8-47EF-90DE-AD147B1BBDE7}"/>
              </a:ext>
            </a:extLst>
          </p:cNvPr>
          <p:cNvPicPr>
            <a:picLocks noChangeAspect="1"/>
          </p:cNvPicPr>
          <p:nvPr/>
        </p:nvPicPr>
        <p:blipFill>
          <a:blip r:embed="rId3"/>
          <a:stretch>
            <a:fillRect/>
          </a:stretch>
        </p:blipFill>
        <p:spPr>
          <a:xfrm>
            <a:off x="4112072" y="764963"/>
            <a:ext cx="5679975" cy="6330570"/>
          </a:xfrm>
          <a:prstGeom prst="rect">
            <a:avLst/>
          </a:prstGeom>
        </p:spPr>
      </p:pic>
      <p:sp>
        <p:nvSpPr>
          <p:cNvPr id="5" name="タイトル 4">
            <a:extLst>
              <a:ext uri="{FF2B5EF4-FFF2-40B4-BE49-F238E27FC236}">
                <a16:creationId xmlns:a16="http://schemas.microsoft.com/office/drawing/2014/main" id="{FF345C10-1D3C-4BE2-BADC-83E04E4987DE}"/>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得意</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42637818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D5A1CA1D-CBEE-40EC-B08B-3CACA4EA854D}"/>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得意</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850B7EC0-9AFB-4CE7-9DC4-892927323DEB}"/>
              </a:ext>
            </a:extLst>
          </p:cNvPr>
          <p:cNvPicPr>
            <a:picLocks noChangeAspect="1"/>
          </p:cNvPicPr>
          <p:nvPr/>
        </p:nvPicPr>
        <p:blipFill>
          <a:blip r:embed="rId3"/>
          <a:stretch>
            <a:fillRect/>
          </a:stretch>
        </p:blipFill>
        <p:spPr>
          <a:xfrm>
            <a:off x="3805979" y="950959"/>
            <a:ext cx="5508729" cy="6139709"/>
          </a:xfrm>
          <a:prstGeom prst="rect">
            <a:avLst/>
          </a:prstGeom>
        </p:spPr>
      </p:pic>
    </p:spTree>
    <p:extLst>
      <p:ext uri="{BB962C8B-B14F-4D97-AF65-F5344CB8AC3E}">
        <p14:creationId xmlns:p14="http://schemas.microsoft.com/office/powerpoint/2010/main" val="3140390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E9B672F-9D6A-4DD7-8A76-F474071F3F6A}"/>
              </a:ext>
            </a:extLst>
          </p:cNvPr>
          <p:cNvPicPr>
            <a:picLocks noChangeAspect="1"/>
          </p:cNvPicPr>
          <p:nvPr/>
        </p:nvPicPr>
        <p:blipFill>
          <a:blip r:embed="rId3"/>
          <a:stretch>
            <a:fillRect/>
          </a:stretch>
        </p:blipFill>
        <p:spPr>
          <a:xfrm>
            <a:off x="1104040" y="1313880"/>
            <a:ext cx="10457916" cy="4968552"/>
          </a:xfrm>
          <a:prstGeom prst="rect">
            <a:avLst/>
          </a:prstGeom>
        </p:spPr>
      </p:pic>
      <p:sp>
        <p:nvSpPr>
          <p:cNvPr id="3" name="タイトル 2">
            <a:extLst>
              <a:ext uri="{FF2B5EF4-FFF2-40B4-BE49-F238E27FC236}">
                <a16:creationId xmlns:a16="http://schemas.microsoft.com/office/drawing/2014/main" id="{043A0001-E6F5-4AA0-B09F-7DD1E47DAFE4}"/>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将来</a:t>
            </a:r>
            <a:r>
              <a:rPr lang="en-US" altLang="ja-JP" b="1" dirty="0"/>
              <a:t>】</a:t>
            </a:r>
            <a:endParaRPr kumimoji="1" lang="ja-JP" altLang="en-US" dirty="0"/>
          </a:p>
        </p:txBody>
      </p:sp>
    </p:spTree>
    <p:extLst>
      <p:ext uri="{BB962C8B-B14F-4D97-AF65-F5344CB8AC3E}">
        <p14:creationId xmlns:p14="http://schemas.microsoft.com/office/powerpoint/2010/main" val="163942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000504" y="241743"/>
            <a:ext cx="49685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5" name="図 4">
            <a:extLst>
              <a:ext uri="{FF2B5EF4-FFF2-40B4-BE49-F238E27FC236}">
                <a16:creationId xmlns:a16="http://schemas.microsoft.com/office/drawing/2014/main" id="{0F8B8D61-1C07-42D8-A994-522D31706260}"/>
              </a:ext>
            </a:extLst>
          </p:cNvPr>
          <p:cNvPicPr>
            <a:picLocks noChangeAspect="1"/>
          </p:cNvPicPr>
          <p:nvPr/>
        </p:nvPicPr>
        <p:blipFill>
          <a:blip r:embed="rId3"/>
          <a:stretch>
            <a:fillRect/>
          </a:stretch>
        </p:blipFill>
        <p:spPr>
          <a:xfrm>
            <a:off x="1936079" y="1025848"/>
            <a:ext cx="9248529" cy="4218951"/>
          </a:xfrm>
          <a:prstGeom prst="rect">
            <a:avLst/>
          </a:prstGeom>
        </p:spPr>
      </p:pic>
      <p:sp>
        <p:nvSpPr>
          <p:cNvPr id="3" name="タイトル 2">
            <a:extLst>
              <a:ext uri="{FF2B5EF4-FFF2-40B4-BE49-F238E27FC236}">
                <a16:creationId xmlns:a16="http://schemas.microsoft.com/office/drawing/2014/main" id="{4CCD429A-5552-4C7E-883C-470639E2F269}"/>
              </a:ext>
            </a:extLst>
          </p:cNvPr>
          <p:cNvSpPr>
            <a:spLocks noGrp="1"/>
          </p:cNvSpPr>
          <p:nvPr>
            <p:ph type="title"/>
          </p:nvPr>
        </p:nvSpPr>
        <p:spPr>
          <a:xfrm>
            <a:off x="151632" y="175326"/>
            <a:ext cx="7848872" cy="720080"/>
          </a:xfrm>
        </p:spPr>
        <p:txBody>
          <a:bodyPr/>
          <a:lstStyle/>
          <a:p>
            <a:r>
              <a:rPr lang="en-US" altLang="ja-JP" b="1" dirty="0"/>
              <a:t>Q3-B.</a:t>
            </a:r>
            <a:r>
              <a:rPr lang="ja-JP" altLang="en-US" b="1" dirty="0"/>
              <a:t>売上高（経年比較） </a:t>
            </a:r>
            <a:endParaRPr kumimoji="1" lang="ja-JP" altLang="en-US" dirty="0"/>
          </a:p>
        </p:txBody>
      </p:sp>
    </p:spTree>
    <p:extLst>
      <p:ext uri="{BB962C8B-B14F-4D97-AF65-F5344CB8AC3E}">
        <p14:creationId xmlns:p14="http://schemas.microsoft.com/office/powerpoint/2010/main" val="176087588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848376" y="241743"/>
            <a:ext cx="6120680"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27589ACC-C1A8-44CC-8B8F-A5E23D83712A}"/>
              </a:ext>
            </a:extLst>
          </p:cNvPr>
          <p:cNvPicPr>
            <a:picLocks noChangeAspect="1"/>
          </p:cNvPicPr>
          <p:nvPr/>
        </p:nvPicPr>
        <p:blipFill>
          <a:blip r:embed="rId3"/>
          <a:stretch>
            <a:fillRect/>
          </a:stretch>
        </p:blipFill>
        <p:spPr>
          <a:xfrm>
            <a:off x="3716028" y="859813"/>
            <a:ext cx="5688632" cy="6346539"/>
          </a:xfrm>
          <a:prstGeom prst="rect">
            <a:avLst/>
          </a:prstGeom>
        </p:spPr>
      </p:pic>
      <p:sp>
        <p:nvSpPr>
          <p:cNvPr id="5" name="タイトル 4">
            <a:extLst>
              <a:ext uri="{FF2B5EF4-FFF2-40B4-BE49-F238E27FC236}">
                <a16:creationId xmlns:a16="http://schemas.microsoft.com/office/drawing/2014/main" id="{A36FE124-ED47-461F-BE73-4D12479D4B1D}"/>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将来</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356972578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3DCB0401-E708-4313-99E1-A0D75BAF904E}"/>
              </a:ext>
            </a:extLst>
          </p:cNvPr>
          <p:cNvSpPr>
            <a:spLocks noGrp="1"/>
          </p:cNvSpPr>
          <p:nvPr>
            <p:ph type="title"/>
          </p:nvPr>
        </p:nvSpPr>
        <p:spPr/>
        <p:txBody>
          <a:bodyPr/>
          <a:lstStyle/>
          <a:p>
            <a:r>
              <a:rPr lang="en-US" altLang="ja-JP" b="1" dirty="0"/>
              <a:t>Q19.</a:t>
            </a:r>
            <a:r>
              <a:rPr lang="ja-JP" altLang="en-US" b="1" dirty="0"/>
              <a:t>プラットフォーム動向</a:t>
            </a:r>
            <a:r>
              <a:rPr lang="en-US" altLang="ja-JP" b="1" dirty="0"/>
              <a:t>【</a:t>
            </a:r>
            <a:r>
              <a:rPr lang="ja-JP" altLang="en-US" b="1" dirty="0"/>
              <a:t>将来</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23262820-800A-4A66-8399-B5BC262B22FD}"/>
              </a:ext>
            </a:extLst>
          </p:cNvPr>
          <p:cNvPicPr>
            <a:picLocks noChangeAspect="1"/>
          </p:cNvPicPr>
          <p:nvPr/>
        </p:nvPicPr>
        <p:blipFill>
          <a:blip r:embed="rId3"/>
          <a:stretch>
            <a:fillRect/>
          </a:stretch>
        </p:blipFill>
        <p:spPr>
          <a:xfrm>
            <a:off x="4040064" y="961823"/>
            <a:ext cx="5508387" cy="6139328"/>
          </a:xfrm>
          <a:prstGeom prst="rect">
            <a:avLst/>
          </a:prstGeom>
        </p:spPr>
      </p:pic>
    </p:spTree>
    <p:extLst>
      <p:ext uri="{BB962C8B-B14F-4D97-AF65-F5344CB8AC3E}">
        <p14:creationId xmlns:p14="http://schemas.microsoft.com/office/powerpoint/2010/main" val="353013928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20384" y="241743"/>
            <a:ext cx="604867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95F2DF3A-A435-4282-82C5-B13DA3AA37D2}"/>
              </a:ext>
            </a:extLst>
          </p:cNvPr>
          <p:cNvPicPr>
            <a:picLocks noChangeAspect="1"/>
          </p:cNvPicPr>
          <p:nvPr/>
        </p:nvPicPr>
        <p:blipFill>
          <a:blip r:embed="rId3"/>
          <a:stretch>
            <a:fillRect/>
          </a:stretch>
        </p:blipFill>
        <p:spPr>
          <a:xfrm>
            <a:off x="223640" y="1241872"/>
            <a:ext cx="12673408" cy="4481136"/>
          </a:xfrm>
          <a:prstGeom prst="rect">
            <a:avLst/>
          </a:prstGeom>
        </p:spPr>
      </p:pic>
      <p:sp>
        <p:nvSpPr>
          <p:cNvPr id="3" name="タイトル 2">
            <a:extLst>
              <a:ext uri="{FF2B5EF4-FFF2-40B4-BE49-F238E27FC236}">
                <a16:creationId xmlns:a16="http://schemas.microsoft.com/office/drawing/2014/main" id="{A98C5CFE-FCED-4590-9405-C5CD05DCAA18}"/>
              </a:ext>
            </a:extLst>
          </p:cNvPr>
          <p:cNvSpPr>
            <a:spLocks noGrp="1"/>
          </p:cNvSpPr>
          <p:nvPr>
            <p:ph type="title"/>
          </p:nvPr>
        </p:nvSpPr>
        <p:spPr/>
        <p:txBody>
          <a:bodyPr/>
          <a:lstStyle/>
          <a:p>
            <a:r>
              <a:rPr lang="en-US" altLang="ja-JP" b="1" dirty="0"/>
              <a:t>Q20.</a:t>
            </a:r>
            <a:r>
              <a:rPr lang="ja-JP" altLang="en-US" b="1" dirty="0"/>
              <a:t>仮想化技術の取り組み（産業構造の位置づけ別）</a:t>
            </a:r>
            <a:endParaRPr kumimoji="1" lang="ja-JP" altLang="en-US" dirty="0"/>
          </a:p>
        </p:txBody>
      </p:sp>
    </p:spTree>
    <p:extLst>
      <p:ext uri="{BB962C8B-B14F-4D97-AF65-F5344CB8AC3E}">
        <p14:creationId xmlns:p14="http://schemas.microsoft.com/office/powerpoint/2010/main" val="45610178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90691B1-83EC-4692-ABE3-96754A0DA6C0}"/>
              </a:ext>
            </a:extLst>
          </p:cNvPr>
          <p:cNvPicPr>
            <a:picLocks noChangeAspect="1"/>
          </p:cNvPicPr>
          <p:nvPr/>
        </p:nvPicPr>
        <p:blipFill>
          <a:blip r:embed="rId3"/>
          <a:stretch>
            <a:fillRect/>
          </a:stretch>
        </p:blipFill>
        <p:spPr>
          <a:xfrm>
            <a:off x="568512" y="867298"/>
            <a:ext cx="11799970" cy="5559150"/>
          </a:xfrm>
          <a:prstGeom prst="rect">
            <a:avLst/>
          </a:prstGeom>
        </p:spPr>
      </p:pic>
      <p:sp>
        <p:nvSpPr>
          <p:cNvPr id="4" name="タイトル 3">
            <a:extLst>
              <a:ext uri="{FF2B5EF4-FFF2-40B4-BE49-F238E27FC236}">
                <a16:creationId xmlns:a16="http://schemas.microsoft.com/office/drawing/2014/main" id="{14BFA2D4-F820-48FB-919C-0CFE1545D4D7}"/>
              </a:ext>
            </a:extLst>
          </p:cNvPr>
          <p:cNvSpPr>
            <a:spLocks noGrp="1"/>
          </p:cNvSpPr>
          <p:nvPr>
            <p:ph type="title"/>
          </p:nvPr>
        </p:nvSpPr>
        <p:spPr/>
        <p:txBody>
          <a:bodyPr/>
          <a:lstStyle/>
          <a:p>
            <a:r>
              <a:rPr lang="en-US" altLang="ja-JP" b="1" dirty="0"/>
              <a:t>Q21.</a:t>
            </a:r>
            <a:r>
              <a:rPr lang="ja-JP" altLang="en-US" b="1" dirty="0"/>
              <a:t>仮想化技術の活用分野</a:t>
            </a:r>
            <a:endParaRPr kumimoji="1" lang="ja-JP" altLang="en-US" dirty="0"/>
          </a:p>
        </p:txBody>
      </p:sp>
    </p:spTree>
    <p:extLst>
      <p:ext uri="{BB962C8B-B14F-4D97-AF65-F5344CB8AC3E}">
        <p14:creationId xmlns:p14="http://schemas.microsoft.com/office/powerpoint/2010/main" val="253017699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709670" y="205094"/>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3F75C51D-0298-452F-9FC1-6DC9D7A1BF02}"/>
              </a:ext>
            </a:extLst>
          </p:cNvPr>
          <p:cNvPicPr>
            <a:picLocks noChangeAspect="1"/>
          </p:cNvPicPr>
          <p:nvPr/>
        </p:nvPicPr>
        <p:blipFill>
          <a:blip r:embed="rId3"/>
          <a:stretch>
            <a:fillRect/>
          </a:stretch>
        </p:blipFill>
        <p:spPr>
          <a:xfrm>
            <a:off x="4688136" y="728314"/>
            <a:ext cx="4043069" cy="6651974"/>
          </a:xfrm>
          <a:prstGeom prst="rect">
            <a:avLst/>
          </a:prstGeom>
        </p:spPr>
      </p:pic>
      <p:sp>
        <p:nvSpPr>
          <p:cNvPr id="5" name="タイトル 4">
            <a:extLst>
              <a:ext uri="{FF2B5EF4-FFF2-40B4-BE49-F238E27FC236}">
                <a16:creationId xmlns:a16="http://schemas.microsoft.com/office/drawing/2014/main" id="{55E19939-01FE-49B4-9B85-7E8F25E139C4}"/>
              </a:ext>
            </a:extLst>
          </p:cNvPr>
          <p:cNvSpPr>
            <a:spLocks noGrp="1"/>
          </p:cNvSpPr>
          <p:nvPr>
            <p:ph type="title"/>
          </p:nvPr>
        </p:nvSpPr>
        <p:spPr/>
        <p:txBody>
          <a:bodyPr/>
          <a:lstStyle/>
          <a:p>
            <a:r>
              <a:rPr lang="en-US" altLang="ja-JP" b="1" dirty="0"/>
              <a:t>Q21.</a:t>
            </a:r>
            <a:r>
              <a:rPr lang="ja-JP" altLang="en-US" b="1" dirty="0"/>
              <a:t>仮想化技術の活用分野（産業構造の位置づけ別）</a:t>
            </a:r>
            <a:endParaRPr kumimoji="1" lang="ja-JP" altLang="en-US" dirty="0"/>
          </a:p>
        </p:txBody>
      </p:sp>
    </p:spTree>
    <p:extLst>
      <p:ext uri="{BB962C8B-B14F-4D97-AF65-F5344CB8AC3E}">
        <p14:creationId xmlns:p14="http://schemas.microsoft.com/office/powerpoint/2010/main" val="113231914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707DCB78-7C0D-4BC9-8435-E77599DAB0A0}"/>
              </a:ext>
            </a:extLst>
          </p:cNvPr>
          <p:cNvSpPr>
            <a:spLocks noGrp="1"/>
          </p:cNvSpPr>
          <p:nvPr>
            <p:ph type="title"/>
          </p:nvPr>
        </p:nvSpPr>
        <p:spPr/>
        <p:txBody>
          <a:bodyPr/>
          <a:lstStyle/>
          <a:p>
            <a:r>
              <a:rPr lang="en-US" altLang="ja-JP" b="1" dirty="0"/>
              <a:t>Q22.</a:t>
            </a:r>
            <a:r>
              <a:rPr lang="ja-JP" altLang="en-US" b="1" dirty="0"/>
              <a:t>仮想化技術の活用分野</a:t>
            </a:r>
            <a:r>
              <a:rPr lang="en-US" altLang="ja-JP" b="1" dirty="0"/>
              <a:t>【</a:t>
            </a:r>
            <a:r>
              <a:rPr lang="ja-JP" altLang="en-US" b="1" dirty="0"/>
              <a:t>目的</a:t>
            </a:r>
            <a:r>
              <a:rPr lang="en-US" altLang="ja-JP" b="1" dirty="0"/>
              <a:t>】</a:t>
            </a:r>
            <a:endParaRPr kumimoji="1" lang="ja-JP" altLang="en-US" dirty="0"/>
          </a:p>
        </p:txBody>
      </p:sp>
      <p:pic>
        <p:nvPicPr>
          <p:cNvPr id="2" name="図 1">
            <a:extLst>
              <a:ext uri="{FF2B5EF4-FFF2-40B4-BE49-F238E27FC236}">
                <a16:creationId xmlns:a16="http://schemas.microsoft.com/office/drawing/2014/main" id="{118BC03D-0903-4542-9D59-6856276C1490}"/>
              </a:ext>
            </a:extLst>
          </p:cNvPr>
          <p:cNvPicPr>
            <a:picLocks noChangeAspect="1"/>
          </p:cNvPicPr>
          <p:nvPr/>
        </p:nvPicPr>
        <p:blipFill>
          <a:blip r:embed="rId3"/>
          <a:stretch>
            <a:fillRect/>
          </a:stretch>
        </p:blipFill>
        <p:spPr>
          <a:xfrm>
            <a:off x="1286977" y="993623"/>
            <a:ext cx="10546734" cy="5490324"/>
          </a:xfrm>
          <a:prstGeom prst="rect">
            <a:avLst/>
          </a:prstGeom>
        </p:spPr>
      </p:pic>
    </p:spTree>
    <p:extLst>
      <p:ext uri="{BB962C8B-B14F-4D97-AF65-F5344CB8AC3E}">
        <p14:creationId xmlns:p14="http://schemas.microsoft.com/office/powerpoint/2010/main" val="364374350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064400" y="241743"/>
            <a:ext cx="590465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7DAB1AAB-2AD6-4865-B63A-28141F89C088}"/>
              </a:ext>
            </a:extLst>
          </p:cNvPr>
          <p:cNvPicPr>
            <a:picLocks noChangeAspect="1"/>
          </p:cNvPicPr>
          <p:nvPr/>
        </p:nvPicPr>
        <p:blipFill>
          <a:blip r:embed="rId3"/>
          <a:stretch>
            <a:fillRect/>
          </a:stretch>
        </p:blipFill>
        <p:spPr>
          <a:xfrm>
            <a:off x="1064798" y="793660"/>
            <a:ext cx="11263265" cy="6064836"/>
          </a:xfrm>
          <a:prstGeom prst="rect">
            <a:avLst/>
          </a:prstGeom>
        </p:spPr>
      </p:pic>
      <p:sp>
        <p:nvSpPr>
          <p:cNvPr id="5" name="タイトル 4">
            <a:extLst>
              <a:ext uri="{FF2B5EF4-FFF2-40B4-BE49-F238E27FC236}">
                <a16:creationId xmlns:a16="http://schemas.microsoft.com/office/drawing/2014/main" id="{E2AB5DBF-56B0-489C-ABBC-9B7DEF8A0DF5}"/>
              </a:ext>
            </a:extLst>
          </p:cNvPr>
          <p:cNvSpPr>
            <a:spLocks noGrp="1"/>
          </p:cNvSpPr>
          <p:nvPr>
            <p:ph type="title"/>
          </p:nvPr>
        </p:nvSpPr>
        <p:spPr/>
        <p:txBody>
          <a:bodyPr/>
          <a:lstStyle/>
          <a:p>
            <a:r>
              <a:rPr lang="en-US" altLang="ja-JP" b="1" dirty="0"/>
              <a:t>Q22.</a:t>
            </a:r>
            <a:r>
              <a:rPr lang="ja-JP" altLang="en-US" b="1" dirty="0"/>
              <a:t>仮想化技術の活用分野</a:t>
            </a:r>
            <a:r>
              <a:rPr lang="en-US" altLang="ja-JP" b="1" dirty="0"/>
              <a:t>【</a:t>
            </a:r>
            <a:r>
              <a:rPr lang="ja-JP" altLang="en-US" b="1" dirty="0"/>
              <a:t>目的</a:t>
            </a:r>
            <a:r>
              <a:rPr lang="en-US" altLang="ja-JP" b="1" dirty="0"/>
              <a:t>】 </a:t>
            </a:r>
            <a:r>
              <a:rPr lang="ja-JP" altLang="en-US" b="1" dirty="0"/>
              <a:t>（産業構造の位置づけ別）</a:t>
            </a:r>
            <a:endParaRPr kumimoji="1" lang="ja-JP" altLang="en-US" dirty="0"/>
          </a:p>
        </p:txBody>
      </p:sp>
    </p:spTree>
    <p:extLst>
      <p:ext uri="{BB962C8B-B14F-4D97-AF65-F5344CB8AC3E}">
        <p14:creationId xmlns:p14="http://schemas.microsoft.com/office/powerpoint/2010/main" val="428150498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AE1E97D-F4CD-4C4F-8DA4-D0AC6324971B}"/>
              </a:ext>
            </a:extLst>
          </p:cNvPr>
          <p:cNvPicPr>
            <a:picLocks noChangeAspect="1"/>
          </p:cNvPicPr>
          <p:nvPr/>
        </p:nvPicPr>
        <p:blipFill>
          <a:blip r:embed="rId3"/>
          <a:stretch>
            <a:fillRect/>
          </a:stretch>
        </p:blipFill>
        <p:spPr>
          <a:xfrm>
            <a:off x="2046229" y="1241872"/>
            <a:ext cx="9028230" cy="5176186"/>
          </a:xfrm>
          <a:prstGeom prst="rect">
            <a:avLst/>
          </a:prstGeom>
        </p:spPr>
      </p:pic>
      <p:sp>
        <p:nvSpPr>
          <p:cNvPr id="5" name="タイトル 4">
            <a:extLst>
              <a:ext uri="{FF2B5EF4-FFF2-40B4-BE49-F238E27FC236}">
                <a16:creationId xmlns:a16="http://schemas.microsoft.com/office/drawing/2014/main" id="{22B96D7B-2AB7-416A-87FD-576D749111A7}"/>
              </a:ext>
            </a:extLst>
          </p:cNvPr>
          <p:cNvSpPr>
            <a:spLocks noGrp="1"/>
          </p:cNvSpPr>
          <p:nvPr>
            <p:ph type="title"/>
          </p:nvPr>
        </p:nvSpPr>
        <p:spPr/>
        <p:txBody>
          <a:bodyPr/>
          <a:lstStyle/>
          <a:p>
            <a:r>
              <a:rPr lang="en-US" altLang="ja-JP" b="1" dirty="0"/>
              <a:t>Q22.</a:t>
            </a:r>
            <a:r>
              <a:rPr lang="ja-JP" altLang="en-US" b="1" dirty="0"/>
              <a:t>仮想化技術の活用分野</a:t>
            </a:r>
            <a:r>
              <a:rPr lang="en-US" altLang="ja-JP" b="1" dirty="0"/>
              <a:t>【</a:t>
            </a:r>
            <a:r>
              <a:rPr lang="ja-JP" altLang="en-US" b="1" dirty="0"/>
              <a:t>難易度</a:t>
            </a:r>
            <a:r>
              <a:rPr lang="en-US" altLang="ja-JP" b="1" dirty="0"/>
              <a:t>】</a:t>
            </a:r>
            <a:endParaRPr kumimoji="1" lang="ja-JP" altLang="en-US" dirty="0"/>
          </a:p>
        </p:txBody>
      </p:sp>
    </p:spTree>
    <p:extLst>
      <p:ext uri="{BB962C8B-B14F-4D97-AF65-F5344CB8AC3E}">
        <p14:creationId xmlns:p14="http://schemas.microsoft.com/office/powerpoint/2010/main" val="28689090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288040" y="211047"/>
            <a:ext cx="5832648"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EB39D51E-3673-41CE-BF49-570F47D4A630}"/>
              </a:ext>
            </a:extLst>
          </p:cNvPr>
          <p:cNvPicPr>
            <a:picLocks noChangeAspect="1"/>
          </p:cNvPicPr>
          <p:nvPr/>
        </p:nvPicPr>
        <p:blipFill>
          <a:blip r:embed="rId3"/>
          <a:stretch>
            <a:fillRect/>
          </a:stretch>
        </p:blipFill>
        <p:spPr>
          <a:xfrm>
            <a:off x="2126105" y="712459"/>
            <a:ext cx="8868477" cy="6667829"/>
          </a:xfrm>
          <a:prstGeom prst="rect">
            <a:avLst/>
          </a:prstGeom>
        </p:spPr>
      </p:pic>
      <p:sp>
        <p:nvSpPr>
          <p:cNvPr id="5" name="タイトル 4">
            <a:extLst>
              <a:ext uri="{FF2B5EF4-FFF2-40B4-BE49-F238E27FC236}">
                <a16:creationId xmlns:a16="http://schemas.microsoft.com/office/drawing/2014/main" id="{442A8F26-5A86-4A30-9B7D-6AABC1610429}"/>
              </a:ext>
            </a:extLst>
          </p:cNvPr>
          <p:cNvSpPr>
            <a:spLocks noGrp="1"/>
          </p:cNvSpPr>
          <p:nvPr>
            <p:ph type="title"/>
          </p:nvPr>
        </p:nvSpPr>
        <p:spPr/>
        <p:txBody>
          <a:bodyPr/>
          <a:lstStyle/>
          <a:p>
            <a:r>
              <a:rPr lang="en-US" altLang="ja-JP" b="1" dirty="0"/>
              <a:t>Q22.</a:t>
            </a:r>
            <a:r>
              <a:rPr lang="ja-JP" altLang="en-US" b="1" dirty="0"/>
              <a:t>仮想化技術の活用分野</a:t>
            </a:r>
            <a:r>
              <a:rPr lang="en-US" altLang="ja-JP" b="1" dirty="0"/>
              <a:t>【</a:t>
            </a:r>
            <a:r>
              <a:rPr lang="ja-JP" altLang="en-US" b="1" dirty="0"/>
              <a:t>難易度</a:t>
            </a:r>
            <a:r>
              <a:rPr lang="en-US" altLang="ja-JP" b="1" dirty="0"/>
              <a:t>】 </a:t>
            </a:r>
            <a:r>
              <a:rPr lang="ja-JP" altLang="en-US" b="1" dirty="0"/>
              <a:t>（産業構造の位置づけ別）</a:t>
            </a:r>
            <a:endParaRPr kumimoji="1" lang="ja-JP" altLang="en-US" dirty="0"/>
          </a:p>
        </p:txBody>
      </p:sp>
    </p:spTree>
    <p:extLst>
      <p:ext uri="{BB962C8B-B14F-4D97-AF65-F5344CB8AC3E}">
        <p14:creationId xmlns:p14="http://schemas.microsoft.com/office/powerpoint/2010/main" val="53554053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C6CB03-BC90-460D-BE2D-C2C3B3500BF1}"/>
              </a:ext>
            </a:extLst>
          </p:cNvPr>
          <p:cNvSpPr>
            <a:spLocks noGrp="1"/>
          </p:cNvSpPr>
          <p:nvPr>
            <p:ph type="title"/>
          </p:nvPr>
        </p:nvSpPr>
        <p:spPr/>
        <p:txBody>
          <a:bodyPr/>
          <a:lstStyle/>
          <a:p>
            <a:r>
              <a:rPr lang="en-US" altLang="ja-JP" sz="3999" dirty="0"/>
              <a:t>5.</a:t>
            </a:r>
            <a:r>
              <a:rPr lang="ja-JP" altLang="en-US" sz="3999" dirty="0"/>
              <a:t>組込み</a:t>
            </a:r>
            <a:r>
              <a:rPr lang="en-US" altLang="ja-JP" sz="3999" dirty="0"/>
              <a:t>/IoT</a:t>
            </a:r>
            <a:r>
              <a:rPr lang="ja-JP" altLang="en-US" sz="3999" dirty="0"/>
              <a:t>システムに係る</a:t>
            </a:r>
            <a:br>
              <a:rPr lang="en-US" altLang="ja-JP" sz="3999" dirty="0"/>
            </a:br>
            <a:r>
              <a:rPr lang="ja-JP" altLang="en-US" sz="3999" dirty="0"/>
              <a:t>　 「人材」育成に関する取り組み</a:t>
            </a:r>
            <a:endParaRPr kumimoji="1" lang="ja-JP" altLang="en-US" dirty="0"/>
          </a:p>
        </p:txBody>
      </p:sp>
    </p:spTree>
    <p:extLst>
      <p:ext uri="{BB962C8B-B14F-4D97-AF65-F5344CB8AC3E}">
        <p14:creationId xmlns:p14="http://schemas.microsoft.com/office/powerpoint/2010/main" val="293600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52DB8D3-DB9E-47C7-A059-5F6C50B639ED}"/>
              </a:ext>
            </a:extLst>
          </p:cNvPr>
          <p:cNvPicPr>
            <a:picLocks noChangeAspect="1"/>
          </p:cNvPicPr>
          <p:nvPr/>
        </p:nvPicPr>
        <p:blipFill>
          <a:blip r:embed="rId3"/>
          <a:stretch>
            <a:fillRect/>
          </a:stretch>
        </p:blipFill>
        <p:spPr>
          <a:xfrm>
            <a:off x="1555788" y="871883"/>
            <a:ext cx="10009112" cy="6009987"/>
          </a:xfrm>
          <a:prstGeom prst="rect">
            <a:avLst/>
          </a:prstGeom>
        </p:spPr>
      </p:pic>
      <p:sp>
        <p:nvSpPr>
          <p:cNvPr id="3" name="タイトル 2">
            <a:extLst>
              <a:ext uri="{FF2B5EF4-FFF2-40B4-BE49-F238E27FC236}">
                <a16:creationId xmlns:a16="http://schemas.microsoft.com/office/drawing/2014/main" id="{9C3275EC-F855-47C0-9733-39B02C8F62A6}"/>
              </a:ext>
            </a:extLst>
          </p:cNvPr>
          <p:cNvSpPr>
            <a:spLocks noGrp="1"/>
          </p:cNvSpPr>
          <p:nvPr>
            <p:ph type="title"/>
          </p:nvPr>
        </p:nvSpPr>
        <p:spPr>
          <a:xfrm>
            <a:off x="151632" y="168958"/>
            <a:ext cx="7848872" cy="720080"/>
          </a:xfrm>
        </p:spPr>
        <p:txBody>
          <a:bodyPr/>
          <a:lstStyle/>
          <a:p>
            <a:r>
              <a:rPr lang="en-US" altLang="ja-JP" b="1" dirty="0"/>
              <a:t>Q4.</a:t>
            </a:r>
            <a:r>
              <a:rPr lang="ja-JP" altLang="en-US" b="1" dirty="0"/>
              <a:t>産業構造の位置づけ</a:t>
            </a:r>
            <a:r>
              <a:rPr lang="en-US" altLang="ja-JP" b="1" dirty="0"/>
              <a:t>【</a:t>
            </a:r>
            <a:r>
              <a:rPr lang="ja-JP" altLang="en-US" b="1" dirty="0"/>
              <a:t>現在・すべて</a:t>
            </a:r>
            <a:r>
              <a:rPr lang="en-US" altLang="ja-JP" b="1" dirty="0"/>
              <a:t>】</a:t>
            </a:r>
            <a:endParaRPr kumimoji="1" lang="ja-JP" altLang="en-US" dirty="0"/>
          </a:p>
        </p:txBody>
      </p:sp>
    </p:spTree>
    <p:extLst>
      <p:ext uri="{BB962C8B-B14F-4D97-AF65-F5344CB8AC3E}">
        <p14:creationId xmlns:p14="http://schemas.microsoft.com/office/powerpoint/2010/main" val="368078942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20384" y="241743"/>
            <a:ext cx="604867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7B0E51D2-8BAE-4C96-A876-FC3EFA971184}"/>
              </a:ext>
            </a:extLst>
          </p:cNvPr>
          <p:cNvPicPr>
            <a:picLocks noChangeAspect="1"/>
          </p:cNvPicPr>
          <p:nvPr/>
        </p:nvPicPr>
        <p:blipFill>
          <a:blip r:embed="rId3"/>
          <a:stretch>
            <a:fillRect/>
          </a:stretch>
        </p:blipFill>
        <p:spPr>
          <a:xfrm>
            <a:off x="401951" y="1169864"/>
            <a:ext cx="12316786" cy="5429110"/>
          </a:xfrm>
          <a:prstGeom prst="rect">
            <a:avLst/>
          </a:prstGeom>
        </p:spPr>
      </p:pic>
      <p:sp>
        <p:nvSpPr>
          <p:cNvPr id="3" name="タイトル 2">
            <a:extLst>
              <a:ext uri="{FF2B5EF4-FFF2-40B4-BE49-F238E27FC236}">
                <a16:creationId xmlns:a16="http://schemas.microsoft.com/office/drawing/2014/main" id="{CA817369-A4AC-4C2E-8DAD-501028836BA6}"/>
              </a:ext>
            </a:extLst>
          </p:cNvPr>
          <p:cNvSpPr>
            <a:spLocks noGrp="1"/>
          </p:cNvSpPr>
          <p:nvPr>
            <p:ph type="title"/>
          </p:nvPr>
        </p:nvSpPr>
        <p:spPr/>
        <p:txBody>
          <a:bodyPr/>
          <a:lstStyle/>
          <a:p>
            <a:r>
              <a:rPr lang="en-US" altLang="ja-JP" b="1" dirty="0"/>
              <a:t>Q23.</a:t>
            </a:r>
            <a:r>
              <a:rPr lang="ja-JP" altLang="en-US" b="1" dirty="0"/>
              <a:t>技術者数</a:t>
            </a:r>
            <a:r>
              <a:rPr lang="en-US" altLang="ja-JP" b="1" dirty="0"/>
              <a:t>【</a:t>
            </a:r>
            <a:r>
              <a:rPr lang="ja-JP" altLang="en-US" b="1" dirty="0"/>
              <a:t>人数</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226543673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064400" y="241743"/>
            <a:ext cx="590465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8BA3C0A6-6E17-4DD5-8367-E13BD43C688D}"/>
              </a:ext>
            </a:extLst>
          </p:cNvPr>
          <p:cNvPicPr>
            <a:picLocks noChangeAspect="1"/>
          </p:cNvPicPr>
          <p:nvPr/>
        </p:nvPicPr>
        <p:blipFill>
          <a:blip r:embed="rId3"/>
          <a:stretch>
            <a:fillRect/>
          </a:stretch>
        </p:blipFill>
        <p:spPr>
          <a:xfrm>
            <a:off x="367656" y="1025848"/>
            <a:ext cx="12088745" cy="5328592"/>
          </a:xfrm>
          <a:prstGeom prst="rect">
            <a:avLst/>
          </a:prstGeom>
        </p:spPr>
      </p:pic>
      <p:sp>
        <p:nvSpPr>
          <p:cNvPr id="3" name="タイトル 2">
            <a:extLst>
              <a:ext uri="{FF2B5EF4-FFF2-40B4-BE49-F238E27FC236}">
                <a16:creationId xmlns:a16="http://schemas.microsoft.com/office/drawing/2014/main" id="{4AF83381-1E71-4864-A4E0-1AABB8EA1346}"/>
              </a:ext>
            </a:extLst>
          </p:cNvPr>
          <p:cNvSpPr>
            <a:spLocks noGrp="1"/>
          </p:cNvSpPr>
          <p:nvPr>
            <p:ph type="title"/>
          </p:nvPr>
        </p:nvSpPr>
        <p:spPr/>
        <p:txBody>
          <a:bodyPr/>
          <a:lstStyle/>
          <a:p>
            <a:r>
              <a:rPr lang="en-US" altLang="ja-JP" b="1" dirty="0"/>
              <a:t>Q23.</a:t>
            </a:r>
            <a:r>
              <a:rPr lang="ja-JP" altLang="en-US" b="1" dirty="0"/>
              <a:t>技術者数</a:t>
            </a:r>
            <a:r>
              <a:rPr lang="en-US" altLang="ja-JP" b="1" dirty="0"/>
              <a:t>【</a:t>
            </a:r>
            <a:r>
              <a:rPr lang="ja-JP" altLang="en-US" b="1" dirty="0"/>
              <a:t>不足人数</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298752051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6250129-D6FE-4EC6-BAB4-27B3A5645AAF}"/>
              </a:ext>
            </a:extLst>
          </p:cNvPr>
          <p:cNvPicPr>
            <a:picLocks noChangeAspect="1"/>
          </p:cNvPicPr>
          <p:nvPr/>
        </p:nvPicPr>
        <p:blipFill>
          <a:blip r:embed="rId3"/>
          <a:stretch>
            <a:fillRect/>
          </a:stretch>
        </p:blipFill>
        <p:spPr>
          <a:xfrm>
            <a:off x="1375769" y="1240474"/>
            <a:ext cx="10075192" cy="3708604"/>
          </a:xfrm>
          <a:prstGeom prst="rect">
            <a:avLst/>
          </a:prstGeom>
        </p:spPr>
      </p:pic>
      <p:sp>
        <p:nvSpPr>
          <p:cNvPr id="3" name="タイトル 2">
            <a:extLst>
              <a:ext uri="{FF2B5EF4-FFF2-40B4-BE49-F238E27FC236}">
                <a16:creationId xmlns:a16="http://schemas.microsoft.com/office/drawing/2014/main" id="{C34F7E31-5CF7-4FAC-8ADD-290D55091C1E}"/>
              </a:ext>
            </a:extLst>
          </p:cNvPr>
          <p:cNvSpPr>
            <a:spLocks noGrp="1"/>
          </p:cNvSpPr>
          <p:nvPr>
            <p:ph type="title"/>
          </p:nvPr>
        </p:nvSpPr>
        <p:spPr/>
        <p:txBody>
          <a:bodyPr/>
          <a:lstStyle/>
          <a:p>
            <a:r>
              <a:rPr lang="en-US" altLang="ja-JP" b="1" dirty="0"/>
              <a:t>Q24.</a:t>
            </a:r>
            <a:r>
              <a:rPr lang="ja-JP" altLang="en-US" b="1" dirty="0"/>
              <a:t>技術変化と技術者</a:t>
            </a:r>
            <a:endParaRPr kumimoji="1" lang="ja-JP" altLang="en-US" dirty="0"/>
          </a:p>
        </p:txBody>
      </p:sp>
    </p:spTree>
    <p:extLst>
      <p:ext uri="{BB962C8B-B14F-4D97-AF65-F5344CB8AC3E}">
        <p14:creationId xmlns:p14="http://schemas.microsoft.com/office/powerpoint/2010/main" val="247143820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8A89C765-8518-48C7-BF2D-56CF1BEB1B0B}"/>
              </a:ext>
            </a:extLst>
          </p:cNvPr>
          <p:cNvPicPr>
            <a:picLocks noChangeAspect="1"/>
          </p:cNvPicPr>
          <p:nvPr/>
        </p:nvPicPr>
        <p:blipFill>
          <a:blip r:embed="rId3"/>
          <a:stretch>
            <a:fillRect/>
          </a:stretch>
        </p:blipFill>
        <p:spPr>
          <a:xfrm>
            <a:off x="1898889" y="1385888"/>
            <a:ext cx="9322910" cy="5292481"/>
          </a:xfrm>
          <a:prstGeom prst="rect">
            <a:avLst/>
          </a:prstGeom>
        </p:spPr>
      </p:pic>
      <p:sp>
        <p:nvSpPr>
          <p:cNvPr id="5" name="タイトル 4">
            <a:extLst>
              <a:ext uri="{FF2B5EF4-FFF2-40B4-BE49-F238E27FC236}">
                <a16:creationId xmlns:a16="http://schemas.microsoft.com/office/drawing/2014/main" id="{5396E4C9-78FB-4207-9113-BA105DDCF350}"/>
              </a:ext>
            </a:extLst>
          </p:cNvPr>
          <p:cNvSpPr>
            <a:spLocks noGrp="1"/>
          </p:cNvSpPr>
          <p:nvPr>
            <p:ph type="title"/>
          </p:nvPr>
        </p:nvSpPr>
        <p:spPr/>
        <p:txBody>
          <a:bodyPr/>
          <a:lstStyle/>
          <a:p>
            <a:r>
              <a:rPr lang="en-US" altLang="ja-JP" b="1" dirty="0"/>
              <a:t>Q24.</a:t>
            </a:r>
            <a:r>
              <a:rPr lang="ja-JP" altLang="en-US" b="1" dirty="0"/>
              <a:t>技術変化と技術者（産業構造の位置づけ別）</a:t>
            </a:r>
            <a:endParaRPr kumimoji="1" lang="ja-JP" altLang="en-US" dirty="0"/>
          </a:p>
        </p:txBody>
      </p:sp>
    </p:spTree>
    <p:extLst>
      <p:ext uri="{BB962C8B-B14F-4D97-AF65-F5344CB8AC3E}">
        <p14:creationId xmlns:p14="http://schemas.microsoft.com/office/powerpoint/2010/main" val="375693320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8" name="テキスト ボックス 7">
            <a:extLst>
              <a:ext uri="{FF2B5EF4-FFF2-40B4-BE49-F238E27FC236}">
                <a16:creationId xmlns:a16="http://schemas.microsoft.com/office/drawing/2014/main" id="{4960D271-B9A6-44FE-9CF0-0FB5A8C80917}"/>
              </a:ext>
            </a:extLst>
          </p:cNvPr>
          <p:cNvSpPr txBox="1"/>
          <p:nvPr/>
        </p:nvSpPr>
        <p:spPr>
          <a:xfrm>
            <a:off x="1087735" y="6552312"/>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は、「現在不足している人材」と「将来不足が想定される人材」の両方に回答した企業数</a:t>
            </a:r>
          </a:p>
        </p:txBody>
      </p:sp>
      <p:sp>
        <p:nvSpPr>
          <p:cNvPr id="3" name="タイトル 2">
            <a:extLst>
              <a:ext uri="{FF2B5EF4-FFF2-40B4-BE49-F238E27FC236}">
                <a16:creationId xmlns:a16="http://schemas.microsoft.com/office/drawing/2014/main" id="{D14EEC5C-2385-4171-91C8-9509499C5E08}"/>
              </a:ext>
            </a:extLst>
          </p:cNvPr>
          <p:cNvSpPr>
            <a:spLocks noGrp="1"/>
          </p:cNvSpPr>
          <p:nvPr>
            <p:ph type="title"/>
          </p:nvPr>
        </p:nvSpPr>
        <p:spPr/>
        <p:txBody>
          <a:bodyPr/>
          <a:lstStyle/>
          <a:p>
            <a:r>
              <a:rPr lang="en-US" altLang="ja-JP" b="1" dirty="0"/>
              <a:t>Q25.</a:t>
            </a:r>
            <a:r>
              <a:rPr lang="ja-JP" altLang="en-US" b="1" dirty="0"/>
              <a:t>現在不足している人材</a:t>
            </a:r>
            <a:r>
              <a:rPr lang="en-US" altLang="ja-JP" b="1" dirty="0"/>
              <a:t>×</a:t>
            </a:r>
            <a:r>
              <a:rPr lang="ja-JP" altLang="en-US" b="1" dirty="0"/>
              <a:t>将来不足が想定される人材 散布図</a:t>
            </a:r>
            <a:endParaRPr kumimoji="1" lang="ja-JP" altLang="en-US" dirty="0"/>
          </a:p>
        </p:txBody>
      </p:sp>
      <p:graphicFrame>
        <p:nvGraphicFramePr>
          <p:cNvPr id="7" name="グラフ 6">
            <a:extLst>
              <a:ext uri="{FF2B5EF4-FFF2-40B4-BE49-F238E27FC236}">
                <a16:creationId xmlns:a16="http://schemas.microsoft.com/office/drawing/2014/main" id="{74E45C12-AE95-4E55-90BC-730099C47DCB}"/>
              </a:ext>
            </a:extLst>
          </p:cNvPr>
          <p:cNvGraphicFramePr>
            <a:graphicFrameLocks/>
          </p:cNvGraphicFramePr>
          <p:nvPr/>
        </p:nvGraphicFramePr>
        <p:xfrm>
          <a:off x="3000374" y="990144"/>
          <a:ext cx="7119940"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950428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72312" y="241743"/>
            <a:ext cx="669674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F71AD5F2-85AB-4786-958C-05C1FDB3031D}"/>
              </a:ext>
            </a:extLst>
          </p:cNvPr>
          <p:cNvSpPr>
            <a:spLocks noGrp="1"/>
          </p:cNvSpPr>
          <p:nvPr>
            <p:ph type="title"/>
          </p:nvPr>
        </p:nvSpPr>
        <p:spPr>
          <a:xfrm>
            <a:off x="168757" y="187747"/>
            <a:ext cx="7848872" cy="720080"/>
          </a:xfrm>
        </p:spPr>
        <p:txBody>
          <a:bodyPr/>
          <a:lstStyle/>
          <a:p>
            <a:r>
              <a:rPr lang="en-US" altLang="ja-JP" b="1" dirty="0"/>
              <a:t>Q25-A.</a:t>
            </a:r>
            <a:r>
              <a:rPr lang="ja-JP" altLang="en-US" b="1" dirty="0"/>
              <a:t>現在不足している人材</a:t>
            </a:r>
            <a:r>
              <a:rPr lang="en-US" altLang="ja-JP" b="1" dirty="0"/>
              <a:t>【</a:t>
            </a:r>
            <a:r>
              <a:rPr lang="ja-JP" altLang="en-US" b="1" dirty="0"/>
              <a:t>人材</a:t>
            </a:r>
            <a:r>
              <a:rPr lang="en-US" altLang="ja-JP" b="1" dirty="0"/>
              <a:t>】</a:t>
            </a:r>
            <a:endParaRPr kumimoji="1" lang="ja-JP" altLang="en-US" dirty="0"/>
          </a:p>
        </p:txBody>
      </p:sp>
      <p:pic>
        <p:nvPicPr>
          <p:cNvPr id="4" name="図 3">
            <a:extLst>
              <a:ext uri="{FF2B5EF4-FFF2-40B4-BE49-F238E27FC236}">
                <a16:creationId xmlns:a16="http://schemas.microsoft.com/office/drawing/2014/main" id="{54A250EF-03B1-43D0-BB7D-F25C2ECEEC67}"/>
              </a:ext>
            </a:extLst>
          </p:cNvPr>
          <p:cNvPicPr>
            <a:picLocks noChangeAspect="1"/>
          </p:cNvPicPr>
          <p:nvPr/>
        </p:nvPicPr>
        <p:blipFill>
          <a:blip r:embed="rId3"/>
          <a:stretch>
            <a:fillRect/>
          </a:stretch>
        </p:blipFill>
        <p:spPr>
          <a:xfrm>
            <a:off x="1807816" y="1169864"/>
            <a:ext cx="9253145" cy="5446821"/>
          </a:xfrm>
          <a:prstGeom prst="rect">
            <a:avLst/>
          </a:prstGeom>
        </p:spPr>
      </p:pic>
    </p:spTree>
    <p:extLst>
      <p:ext uri="{BB962C8B-B14F-4D97-AF65-F5344CB8AC3E}">
        <p14:creationId xmlns:p14="http://schemas.microsoft.com/office/powerpoint/2010/main" val="133307447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352432" y="170186"/>
            <a:ext cx="6636571"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
        <p:nvSpPr>
          <p:cNvPr id="5" name="タイトル 4">
            <a:extLst>
              <a:ext uri="{FF2B5EF4-FFF2-40B4-BE49-F238E27FC236}">
                <a16:creationId xmlns:a16="http://schemas.microsoft.com/office/drawing/2014/main" id="{2A1F4AB3-8FD3-418F-B609-655EF5EA07EC}"/>
              </a:ext>
            </a:extLst>
          </p:cNvPr>
          <p:cNvSpPr>
            <a:spLocks noGrp="1"/>
          </p:cNvSpPr>
          <p:nvPr>
            <p:ph type="title"/>
          </p:nvPr>
        </p:nvSpPr>
        <p:spPr>
          <a:xfrm>
            <a:off x="295648" y="202875"/>
            <a:ext cx="7848872" cy="720080"/>
          </a:xfrm>
        </p:spPr>
        <p:txBody>
          <a:bodyPr/>
          <a:lstStyle/>
          <a:p>
            <a:r>
              <a:rPr lang="en-US" altLang="ja-JP" b="1" dirty="0"/>
              <a:t>Q25-A.</a:t>
            </a:r>
            <a:r>
              <a:rPr lang="ja-JP" altLang="en-US" b="1" dirty="0"/>
              <a:t>現在不足している人材</a:t>
            </a:r>
            <a:r>
              <a:rPr lang="en-US" altLang="ja-JP" b="1" dirty="0"/>
              <a:t>【</a:t>
            </a:r>
            <a:r>
              <a:rPr lang="ja-JP" altLang="en-US" b="1" dirty="0"/>
              <a:t>人材</a:t>
            </a:r>
            <a:r>
              <a:rPr lang="en-US" altLang="ja-JP" b="1" dirty="0"/>
              <a:t>】</a:t>
            </a:r>
            <a:r>
              <a:rPr lang="ja-JP" altLang="en-US" b="1" dirty="0"/>
              <a:t>（産業構造の位置づけ別）</a:t>
            </a:r>
            <a:endParaRPr kumimoji="1" lang="ja-JP" altLang="en-US" dirty="0"/>
          </a:p>
        </p:txBody>
      </p:sp>
      <p:pic>
        <p:nvPicPr>
          <p:cNvPr id="8" name="図 7">
            <a:extLst>
              <a:ext uri="{FF2B5EF4-FFF2-40B4-BE49-F238E27FC236}">
                <a16:creationId xmlns:a16="http://schemas.microsoft.com/office/drawing/2014/main" id="{00CCF7D4-1A13-43A4-A271-0B96B8B95C07}"/>
              </a:ext>
            </a:extLst>
          </p:cNvPr>
          <p:cNvPicPr>
            <a:picLocks noChangeAspect="1"/>
          </p:cNvPicPr>
          <p:nvPr/>
        </p:nvPicPr>
        <p:blipFill>
          <a:blip r:embed="rId3"/>
          <a:stretch>
            <a:fillRect/>
          </a:stretch>
        </p:blipFill>
        <p:spPr>
          <a:xfrm>
            <a:off x="3938128" y="726095"/>
            <a:ext cx="5244432" cy="6661422"/>
          </a:xfrm>
          <a:prstGeom prst="rect">
            <a:avLst/>
          </a:prstGeom>
        </p:spPr>
      </p:pic>
    </p:spTree>
    <p:extLst>
      <p:ext uri="{BB962C8B-B14F-4D97-AF65-F5344CB8AC3E}">
        <p14:creationId xmlns:p14="http://schemas.microsoft.com/office/powerpoint/2010/main" val="293736125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4837BC27-7FF1-4FB2-B364-2C24FF827CAE}"/>
              </a:ext>
            </a:extLst>
          </p:cNvPr>
          <p:cNvSpPr>
            <a:spLocks noGrp="1"/>
          </p:cNvSpPr>
          <p:nvPr>
            <p:ph type="title"/>
          </p:nvPr>
        </p:nvSpPr>
        <p:spPr>
          <a:xfrm>
            <a:off x="151632" y="161752"/>
            <a:ext cx="7848872" cy="720080"/>
          </a:xfrm>
        </p:spPr>
        <p:txBody>
          <a:bodyPr/>
          <a:lstStyle/>
          <a:p>
            <a:r>
              <a:rPr lang="en-US" altLang="ja-JP" b="1" dirty="0"/>
              <a:t>Q25-A.</a:t>
            </a:r>
            <a:r>
              <a:rPr lang="ja-JP" altLang="en-US" b="1" dirty="0"/>
              <a:t>現在不足している人材</a:t>
            </a:r>
            <a:r>
              <a:rPr lang="en-US" altLang="ja-JP" b="1" dirty="0"/>
              <a:t>【</a:t>
            </a:r>
            <a:r>
              <a:rPr lang="ja-JP" altLang="en-US" b="1" dirty="0"/>
              <a:t>人材</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2BF472C6-88B6-4EE3-B580-0413F0D2C4FA}"/>
              </a:ext>
            </a:extLst>
          </p:cNvPr>
          <p:cNvPicPr>
            <a:picLocks noChangeAspect="1"/>
          </p:cNvPicPr>
          <p:nvPr/>
        </p:nvPicPr>
        <p:blipFill>
          <a:blip r:embed="rId3"/>
          <a:stretch>
            <a:fillRect/>
          </a:stretch>
        </p:blipFill>
        <p:spPr>
          <a:xfrm>
            <a:off x="4063632" y="980407"/>
            <a:ext cx="4993424" cy="6342594"/>
          </a:xfrm>
          <a:prstGeom prst="rect">
            <a:avLst/>
          </a:prstGeom>
        </p:spPr>
      </p:pic>
    </p:spTree>
    <p:extLst>
      <p:ext uri="{BB962C8B-B14F-4D97-AF65-F5344CB8AC3E}">
        <p14:creationId xmlns:p14="http://schemas.microsoft.com/office/powerpoint/2010/main" val="218898701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72312" y="241743"/>
            <a:ext cx="669674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4162BEF3-282B-483D-A6A7-645B8960A4B5}"/>
              </a:ext>
            </a:extLst>
          </p:cNvPr>
          <p:cNvSpPr>
            <a:spLocks noGrp="1"/>
          </p:cNvSpPr>
          <p:nvPr>
            <p:ph type="title"/>
          </p:nvPr>
        </p:nvSpPr>
        <p:spPr>
          <a:xfrm>
            <a:off x="173693" y="241743"/>
            <a:ext cx="7848872" cy="720080"/>
          </a:xfrm>
        </p:spPr>
        <p:txBody>
          <a:bodyPr/>
          <a:lstStyle/>
          <a:p>
            <a:r>
              <a:rPr lang="en-US" altLang="ja-JP" b="1" dirty="0"/>
              <a:t>Q25-A.</a:t>
            </a:r>
            <a:r>
              <a:rPr lang="ja-JP" altLang="en-US" b="1" dirty="0"/>
              <a:t>現在不足している人材</a:t>
            </a:r>
            <a:r>
              <a:rPr lang="en-US" altLang="ja-JP" b="1" dirty="0"/>
              <a:t>【</a:t>
            </a:r>
            <a:r>
              <a:rPr lang="ja-JP" altLang="en-US" b="1" dirty="0"/>
              <a:t>人数</a:t>
            </a:r>
            <a:r>
              <a:rPr lang="en-US" altLang="ja-JP" b="1" dirty="0"/>
              <a:t>】</a:t>
            </a:r>
            <a:endParaRPr kumimoji="1" lang="ja-JP" altLang="en-US" dirty="0"/>
          </a:p>
        </p:txBody>
      </p:sp>
      <p:pic>
        <p:nvPicPr>
          <p:cNvPr id="5" name="図 4">
            <a:extLst>
              <a:ext uri="{FF2B5EF4-FFF2-40B4-BE49-F238E27FC236}">
                <a16:creationId xmlns:a16="http://schemas.microsoft.com/office/drawing/2014/main" id="{063162A7-7421-4BBC-BA78-E88E2F130846}"/>
              </a:ext>
            </a:extLst>
          </p:cNvPr>
          <p:cNvPicPr>
            <a:picLocks noChangeAspect="1"/>
          </p:cNvPicPr>
          <p:nvPr/>
        </p:nvPicPr>
        <p:blipFill>
          <a:blip r:embed="rId3"/>
          <a:stretch>
            <a:fillRect/>
          </a:stretch>
        </p:blipFill>
        <p:spPr>
          <a:xfrm>
            <a:off x="1437496" y="996545"/>
            <a:ext cx="9669631" cy="5476764"/>
          </a:xfrm>
          <a:prstGeom prst="rect">
            <a:avLst/>
          </a:prstGeom>
        </p:spPr>
      </p:pic>
    </p:spTree>
    <p:extLst>
      <p:ext uri="{BB962C8B-B14F-4D97-AF65-F5344CB8AC3E}">
        <p14:creationId xmlns:p14="http://schemas.microsoft.com/office/powerpoint/2010/main" val="20359378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72312" y="241743"/>
            <a:ext cx="669674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F81BBACE-7AD6-441E-99B1-C1DA7FA8A84C}"/>
              </a:ext>
            </a:extLst>
          </p:cNvPr>
          <p:cNvSpPr>
            <a:spLocks noGrp="1"/>
          </p:cNvSpPr>
          <p:nvPr>
            <p:ph type="title"/>
          </p:nvPr>
        </p:nvSpPr>
        <p:spPr>
          <a:xfrm>
            <a:off x="218508" y="241743"/>
            <a:ext cx="7848872" cy="720080"/>
          </a:xfrm>
        </p:spPr>
        <p:txBody>
          <a:bodyPr/>
          <a:lstStyle/>
          <a:p>
            <a:r>
              <a:rPr lang="en-US" altLang="ja-JP" b="1" dirty="0"/>
              <a:t>Q25-B.</a:t>
            </a:r>
            <a:r>
              <a:rPr lang="ja-JP" altLang="en-US" b="1" dirty="0"/>
              <a:t>将来に不足が想定される人材</a:t>
            </a:r>
            <a:r>
              <a:rPr lang="en-US" altLang="ja-JP" b="1" dirty="0"/>
              <a:t>【</a:t>
            </a:r>
            <a:r>
              <a:rPr lang="ja-JP" altLang="en-US" b="1" dirty="0"/>
              <a:t>人材</a:t>
            </a:r>
            <a:r>
              <a:rPr lang="en-US" altLang="ja-JP" b="1" dirty="0"/>
              <a:t>】</a:t>
            </a:r>
            <a:endParaRPr kumimoji="1" lang="ja-JP" altLang="en-US" dirty="0"/>
          </a:p>
        </p:txBody>
      </p:sp>
      <p:pic>
        <p:nvPicPr>
          <p:cNvPr id="5" name="図 4">
            <a:extLst>
              <a:ext uri="{FF2B5EF4-FFF2-40B4-BE49-F238E27FC236}">
                <a16:creationId xmlns:a16="http://schemas.microsoft.com/office/drawing/2014/main" id="{65DC8269-1F43-4F32-A94A-EFCDA05ECF58}"/>
              </a:ext>
            </a:extLst>
          </p:cNvPr>
          <p:cNvPicPr>
            <a:picLocks noChangeAspect="1"/>
          </p:cNvPicPr>
          <p:nvPr/>
        </p:nvPicPr>
        <p:blipFill>
          <a:blip r:embed="rId3"/>
          <a:stretch>
            <a:fillRect/>
          </a:stretch>
        </p:blipFill>
        <p:spPr>
          <a:xfrm>
            <a:off x="2311872" y="1284637"/>
            <a:ext cx="8173025" cy="4811014"/>
          </a:xfrm>
          <a:prstGeom prst="rect">
            <a:avLst/>
          </a:prstGeom>
        </p:spPr>
      </p:pic>
    </p:spTree>
    <p:extLst>
      <p:ext uri="{BB962C8B-B14F-4D97-AF65-F5344CB8AC3E}">
        <p14:creationId xmlns:p14="http://schemas.microsoft.com/office/powerpoint/2010/main" val="193727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B64C20BB-A8CC-4048-873B-F6F330C5F42D}"/>
              </a:ext>
            </a:extLst>
          </p:cNvPr>
          <p:cNvPicPr>
            <a:picLocks noChangeAspect="1"/>
          </p:cNvPicPr>
          <p:nvPr/>
        </p:nvPicPr>
        <p:blipFill>
          <a:blip r:embed="rId3"/>
          <a:stretch>
            <a:fillRect/>
          </a:stretch>
        </p:blipFill>
        <p:spPr>
          <a:xfrm>
            <a:off x="2435694" y="884162"/>
            <a:ext cx="7848312" cy="5542285"/>
          </a:xfrm>
          <a:prstGeom prst="rect">
            <a:avLst/>
          </a:prstGeom>
        </p:spPr>
      </p:pic>
      <p:sp>
        <p:nvSpPr>
          <p:cNvPr id="3" name="タイトル 2">
            <a:extLst>
              <a:ext uri="{FF2B5EF4-FFF2-40B4-BE49-F238E27FC236}">
                <a16:creationId xmlns:a16="http://schemas.microsoft.com/office/drawing/2014/main" id="{BC89E5BD-0C0C-47B9-872C-1F45CB9977B9}"/>
              </a:ext>
            </a:extLst>
          </p:cNvPr>
          <p:cNvSpPr>
            <a:spLocks noGrp="1"/>
          </p:cNvSpPr>
          <p:nvPr>
            <p:ph type="title"/>
          </p:nvPr>
        </p:nvSpPr>
        <p:spPr>
          <a:xfrm>
            <a:off x="151632" y="196409"/>
            <a:ext cx="7848872" cy="720080"/>
          </a:xfrm>
        </p:spPr>
        <p:txBody>
          <a:bodyPr/>
          <a:lstStyle/>
          <a:p>
            <a:r>
              <a:rPr lang="en-US" altLang="ja-JP" b="1" dirty="0"/>
              <a:t>Q4.</a:t>
            </a:r>
            <a:r>
              <a:rPr lang="ja-JP" altLang="en-US" b="1" dirty="0"/>
              <a:t>産業構造の位置づけ</a:t>
            </a:r>
            <a:r>
              <a:rPr lang="en-US" altLang="ja-JP" b="1" dirty="0"/>
              <a:t>【</a:t>
            </a:r>
            <a:r>
              <a:rPr lang="ja-JP" altLang="en-US" b="1" dirty="0"/>
              <a:t>現在・すべて</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390327095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504560" y="172460"/>
            <a:ext cx="446449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
        <p:nvSpPr>
          <p:cNvPr id="5" name="タイトル 4">
            <a:extLst>
              <a:ext uri="{FF2B5EF4-FFF2-40B4-BE49-F238E27FC236}">
                <a16:creationId xmlns:a16="http://schemas.microsoft.com/office/drawing/2014/main" id="{CCE67FE5-97E6-4381-941D-E9AE35929364}"/>
              </a:ext>
            </a:extLst>
          </p:cNvPr>
          <p:cNvSpPr>
            <a:spLocks noGrp="1"/>
          </p:cNvSpPr>
          <p:nvPr>
            <p:ph type="title"/>
          </p:nvPr>
        </p:nvSpPr>
        <p:spPr>
          <a:xfrm>
            <a:off x="151632" y="192532"/>
            <a:ext cx="7848872" cy="720080"/>
          </a:xfrm>
        </p:spPr>
        <p:txBody>
          <a:bodyPr/>
          <a:lstStyle/>
          <a:p>
            <a:r>
              <a:rPr lang="en-US" altLang="ja-JP" b="1" dirty="0"/>
              <a:t>Q25-B.</a:t>
            </a:r>
            <a:r>
              <a:rPr lang="ja-JP" altLang="en-US" b="1" dirty="0"/>
              <a:t>将来に不足が想定される人材</a:t>
            </a:r>
            <a:r>
              <a:rPr lang="en-US" altLang="ja-JP" b="1" dirty="0"/>
              <a:t>【</a:t>
            </a:r>
            <a:r>
              <a:rPr lang="ja-JP" altLang="en-US" b="1" dirty="0"/>
              <a:t>人材</a:t>
            </a:r>
            <a:r>
              <a:rPr lang="en-US" altLang="ja-JP" b="1" dirty="0"/>
              <a:t>】</a:t>
            </a:r>
            <a:r>
              <a:rPr lang="ja-JP" altLang="en-US" b="1" dirty="0"/>
              <a:t>（産業構造の位置づけ別）</a:t>
            </a:r>
            <a:endParaRPr kumimoji="1" lang="ja-JP" altLang="en-US" dirty="0"/>
          </a:p>
        </p:txBody>
      </p:sp>
      <p:pic>
        <p:nvPicPr>
          <p:cNvPr id="8" name="図 7">
            <a:extLst>
              <a:ext uri="{FF2B5EF4-FFF2-40B4-BE49-F238E27FC236}">
                <a16:creationId xmlns:a16="http://schemas.microsoft.com/office/drawing/2014/main" id="{56839DAD-890A-4794-B9CD-C7AAE13A2AB8}"/>
              </a:ext>
            </a:extLst>
          </p:cNvPr>
          <p:cNvPicPr>
            <a:picLocks noChangeAspect="1"/>
          </p:cNvPicPr>
          <p:nvPr/>
        </p:nvPicPr>
        <p:blipFill>
          <a:blip r:embed="rId3"/>
          <a:stretch>
            <a:fillRect/>
          </a:stretch>
        </p:blipFill>
        <p:spPr>
          <a:xfrm>
            <a:off x="4041243" y="911124"/>
            <a:ext cx="5038202" cy="6399470"/>
          </a:xfrm>
          <a:prstGeom prst="rect">
            <a:avLst/>
          </a:prstGeom>
        </p:spPr>
      </p:pic>
    </p:spTree>
    <p:extLst>
      <p:ext uri="{BB962C8B-B14F-4D97-AF65-F5344CB8AC3E}">
        <p14:creationId xmlns:p14="http://schemas.microsoft.com/office/powerpoint/2010/main" val="79532583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44520" y="241743"/>
            <a:ext cx="482453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043297DC-3852-4C65-B4D0-A5CFBED7EA07}"/>
              </a:ext>
            </a:extLst>
          </p:cNvPr>
          <p:cNvSpPr>
            <a:spLocks noGrp="1"/>
          </p:cNvSpPr>
          <p:nvPr>
            <p:ph type="title"/>
          </p:nvPr>
        </p:nvSpPr>
        <p:spPr>
          <a:xfrm>
            <a:off x="151632" y="78318"/>
            <a:ext cx="7848872" cy="720080"/>
          </a:xfrm>
        </p:spPr>
        <p:txBody>
          <a:bodyPr/>
          <a:lstStyle/>
          <a:p>
            <a:r>
              <a:rPr lang="en-US" altLang="ja-JP" b="1" dirty="0"/>
              <a:t>Q25-B.</a:t>
            </a:r>
            <a:r>
              <a:rPr lang="ja-JP" altLang="en-US" b="1" dirty="0"/>
              <a:t>将来に不足が想定される人材</a:t>
            </a:r>
            <a:r>
              <a:rPr lang="en-US" altLang="ja-JP" b="1" dirty="0"/>
              <a:t>【</a:t>
            </a:r>
            <a:r>
              <a:rPr lang="ja-JP" altLang="en-US" b="1" dirty="0"/>
              <a:t>人材</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903A8B89-15FF-4029-A4D8-D0B0FBA11F4B}"/>
              </a:ext>
            </a:extLst>
          </p:cNvPr>
          <p:cNvPicPr>
            <a:picLocks noChangeAspect="1"/>
          </p:cNvPicPr>
          <p:nvPr/>
        </p:nvPicPr>
        <p:blipFill>
          <a:blip r:embed="rId3"/>
          <a:stretch>
            <a:fillRect/>
          </a:stretch>
        </p:blipFill>
        <p:spPr>
          <a:xfrm>
            <a:off x="4148076" y="1173896"/>
            <a:ext cx="4824536" cy="6128074"/>
          </a:xfrm>
          <a:prstGeom prst="rect">
            <a:avLst/>
          </a:prstGeom>
        </p:spPr>
      </p:pic>
    </p:spTree>
    <p:extLst>
      <p:ext uri="{BB962C8B-B14F-4D97-AF65-F5344CB8AC3E}">
        <p14:creationId xmlns:p14="http://schemas.microsoft.com/office/powerpoint/2010/main" val="182261198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72312" y="241743"/>
            <a:ext cx="669674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322FAEB4-7EC9-4030-A3A4-276A48515BC3}"/>
              </a:ext>
            </a:extLst>
          </p:cNvPr>
          <p:cNvSpPr>
            <a:spLocks noGrp="1"/>
          </p:cNvSpPr>
          <p:nvPr>
            <p:ph type="title"/>
          </p:nvPr>
        </p:nvSpPr>
        <p:spPr>
          <a:xfrm>
            <a:off x="173693" y="155012"/>
            <a:ext cx="7848872" cy="720080"/>
          </a:xfrm>
        </p:spPr>
        <p:txBody>
          <a:bodyPr/>
          <a:lstStyle/>
          <a:p>
            <a:r>
              <a:rPr lang="en-US" altLang="ja-JP" b="1" dirty="0"/>
              <a:t>Q25-B.</a:t>
            </a:r>
            <a:r>
              <a:rPr lang="ja-JP" altLang="en-US" b="1" dirty="0"/>
              <a:t>将来に不足が想定される人材</a:t>
            </a:r>
            <a:r>
              <a:rPr lang="en-US" altLang="ja-JP" b="1" dirty="0"/>
              <a:t>【</a:t>
            </a:r>
            <a:r>
              <a:rPr lang="ja-JP" altLang="en-US" b="1" dirty="0"/>
              <a:t>人数</a:t>
            </a:r>
            <a:r>
              <a:rPr lang="en-US" altLang="ja-JP" b="1" dirty="0"/>
              <a:t>】</a:t>
            </a:r>
            <a:endParaRPr kumimoji="1" lang="ja-JP" altLang="en-US" dirty="0"/>
          </a:p>
        </p:txBody>
      </p:sp>
      <p:pic>
        <p:nvPicPr>
          <p:cNvPr id="5" name="図 4">
            <a:extLst>
              <a:ext uri="{FF2B5EF4-FFF2-40B4-BE49-F238E27FC236}">
                <a16:creationId xmlns:a16="http://schemas.microsoft.com/office/drawing/2014/main" id="{8A81E53A-E67C-4F34-8988-F94910F47B48}"/>
              </a:ext>
            </a:extLst>
          </p:cNvPr>
          <p:cNvPicPr>
            <a:picLocks noChangeAspect="1"/>
          </p:cNvPicPr>
          <p:nvPr/>
        </p:nvPicPr>
        <p:blipFill>
          <a:blip r:embed="rId3"/>
          <a:stretch>
            <a:fillRect/>
          </a:stretch>
        </p:blipFill>
        <p:spPr>
          <a:xfrm>
            <a:off x="1519784" y="979293"/>
            <a:ext cx="9843324" cy="5575141"/>
          </a:xfrm>
          <a:prstGeom prst="rect">
            <a:avLst/>
          </a:prstGeom>
        </p:spPr>
      </p:pic>
    </p:spTree>
    <p:extLst>
      <p:ext uri="{BB962C8B-B14F-4D97-AF65-F5344CB8AC3E}">
        <p14:creationId xmlns:p14="http://schemas.microsoft.com/office/powerpoint/2010/main" val="413127131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8" name="テキスト ボックス 7">
            <a:extLst>
              <a:ext uri="{FF2B5EF4-FFF2-40B4-BE49-F238E27FC236}">
                <a16:creationId xmlns:a16="http://schemas.microsoft.com/office/drawing/2014/main" id="{1184089E-E662-43BD-8727-0D6CBC766346}"/>
              </a:ext>
            </a:extLst>
          </p:cNvPr>
          <p:cNvSpPr txBox="1"/>
          <p:nvPr/>
        </p:nvSpPr>
        <p:spPr>
          <a:xfrm>
            <a:off x="1087735" y="6552312"/>
            <a:ext cx="10945216"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指標値は、選択数の調査数全体に対する比率</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※N</a:t>
            </a:r>
            <a:r>
              <a:rPr lang="ja-JP" altLang="en-US" sz="1400" dirty="0">
                <a:latin typeface="Meiryo UI" panose="020B0604030504040204" pitchFamily="50" charset="-128"/>
                <a:ea typeface="Meiryo UI" panose="020B0604030504040204" pitchFamily="50" charset="-128"/>
              </a:rPr>
              <a:t>は、「人材不足への取り組み（現在）」と「人材不足への取り組み（今後）」の両方に回答した企業数</a:t>
            </a:r>
          </a:p>
        </p:txBody>
      </p:sp>
      <p:sp>
        <p:nvSpPr>
          <p:cNvPr id="3" name="タイトル 2">
            <a:extLst>
              <a:ext uri="{FF2B5EF4-FFF2-40B4-BE49-F238E27FC236}">
                <a16:creationId xmlns:a16="http://schemas.microsoft.com/office/drawing/2014/main" id="{39FB3498-B6FF-4354-872F-F8FAB6E2B003}"/>
              </a:ext>
            </a:extLst>
          </p:cNvPr>
          <p:cNvSpPr>
            <a:spLocks noGrp="1"/>
          </p:cNvSpPr>
          <p:nvPr>
            <p:ph type="title"/>
          </p:nvPr>
        </p:nvSpPr>
        <p:spPr>
          <a:xfrm>
            <a:off x="161280" y="210264"/>
            <a:ext cx="7848872" cy="720080"/>
          </a:xfrm>
        </p:spPr>
        <p:txBody>
          <a:bodyPr/>
          <a:lstStyle/>
          <a:p>
            <a:r>
              <a:rPr lang="en-US" altLang="ja-JP" b="1" dirty="0"/>
              <a:t>Q26.</a:t>
            </a:r>
            <a:r>
              <a:rPr lang="ja-JP" altLang="en-US" b="1" dirty="0"/>
              <a:t>人材不足への取り組み 散布図（現在</a:t>
            </a:r>
            <a:r>
              <a:rPr lang="en-US" altLang="ja-JP" b="1" dirty="0"/>
              <a:t>×</a:t>
            </a:r>
            <a:r>
              <a:rPr lang="ja-JP" altLang="en-US" b="1" dirty="0"/>
              <a:t>今後）</a:t>
            </a:r>
            <a:endParaRPr kumimoji="1" lang="ja-JP" altLang="en-US" dirty="0"/>
          </a:p>
        </p:txBody>
      </p:sp>
      <p:graphicFrame>
        <p:nvGraphicFramePr>
          <p:cNvPr id="7" name="グラフ 6">
            <a:extLst>
              <a:ext uri="{FF2B5EF4-FFF2-40B4-BE49-F238E27FC236}">
                <a16:creationId xmlns:a16="http://schemas.microsoft.com/office/drawing/2014/main" id="{9B2AC194-678F-40C9-B5EE-3AE6AFBCF3A6}"/>
              </a:ext>
            </a:extLst>
          </p:cNvPr>
          <p:cNvGraphicFramePr>
            <a:graphicFrameLocks/>
          </p:cNvGraphicFramePr>
          <p:nvPr>
            <p:extLst>
              <p:ext uri="{D42A27DB-BD31-4B8C-83A1-F6EECF244321}">
                <p14:modId xmlns:p14="http://schemas.microsoft.com/office/powerpoint/2010/main" val="4187444791"/>
              </p:ext>
            </p:extLst>
          </p:nvPr>
        </p:nvGraphicFramePr>
        <p:xfrm>
          <a:off x="3000374" y="810144"/>
          <a:ext cx="7119939" cy="57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492450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9825E2D2-B114-49C3-83E1-D4E7AF0A7FCE}"/>
              </a:ext>
            </a:extLst>
          </p:cNvPr>
          <p:cNvSpPr>
            <a:spLocks noGrp="1"/>
          </p:cNvSpPr>
          <p:nvPr>
            <p:ph type="title"/>
          </p:nvPr>
        </p:nvSpPr>
        <p:spPr>
          <a:xfrm>
            <a:off x="151632" y="131595"/>
            <a:ext cx="7848872" cy="720080"/>
          </a:xfrm>
        </p:spPr>
        <p:txBody>
          <a:bodyPr/>
          <a:lstStyle/>
          <a:p>
            <a:r>
              <a:rPr lang="en-US" altLang="ja-JP" b="1" dirty="0"/>
              <a:t>Q26.</a:t>
            </a:r>
            <a:r>
              <a:rPr lang="ja-JP" altLang="en-US" b="1" dirty="0"/>
              <a:t>人材不足への取り組み</a:t>
            </a:r>
            <a:r>
              <a:rPr lang="en-US" altLang="ja-JP" b="1" dirty="0"/>
              <a:t>【</a:t>
            </a:r>
            <a:r>
              <a:rPr lang="ja-JP" altLang="en-US" b="1" dirty="0"/>
              <a:t>現在</a:t>
            </a:r>
            <a:r>
              <a:rPr lang="en-US" altLang="ja-JP" b="1" dirty="0"/>
              <a:t>】</a:t>
            </a:r>
            <a:endParaRPr kumimoji="1" lang="ja-JP" altLang="en-US" dirty="0"/>
          </a:p>
        </p:txBody>
      </p:sp>
      <p:pic>
        <p:nvPicPr>
          <p:cNvPr id="5" name="図 4">
            <a:extLst>
              <a:ext uri="{FF2B5EF4-FFF2-40B4-BE49-F238E27FC236}">
                <a16:creationId xmlns:a16="http://schemas.microsoft.com/office/drawing/2014/main" id="{4EC9A4FC-20C9-41C0-8ADD-3A9F0A8619D2}"/>
              </a:ext>
            </a:extLst>
          </p:cNvPr>
          <p:cNvPicPr>
            <a:picLocks noChangeAspect="1"/>
          </p:cNvPicPr>
          <p:nvPr/>
        </p:nvPicPr>
        <p:blipFill>
          <a:blip r:embed="rId3"/>
          <a:stretch>
            <a:fillRect/>
          </a:stretch>
        </p:blipFill>
        <p:spPr>
          <a:xfrm>
            <a:off x="2383907" y="1169864"/>
            <a:ext cx="8352873" cy="5571201"/>
          </a:xfrm>
          <a:prstGeom prst="rect">
            <a:avLst/>
          </a:prstGeom>
        </p:spPr>
      </p:pic>
    </p:spTree>
    <p:extLst>
      <p:ext uri="{BB962C8B-B14F-4D97-AF65-F5344CB8AC3E}">
        <p14:creationId xmlns:p14="http://schemas.microsoft.com/office/powerpoint/2010/main" val="345755725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
        <p:nvSpPr>
          <p:cNvPr id="4" name="タイトル 3">
            <a:extLst>
              <a:ext uri="{FF2B5EF4-FFF2-40B4-BE49-F238E27FC236}">
                <a16:creationId xmlns:a16="http://schemas.microsoft.com/office/drawing/2014/main" id="{632630DB-F8D5-4F87-B6A2-F9E06B77DC40}"/>
              </a:ext>
            </a:extLst>
          </p:cNvPr>
          <p:cNvSpPr>
            <a:spLocks noGrp="1"/>
          </p:cNvSpPr>
          <p:nvPr>
            <p:ph type="title"/>
          </p:nvPr>
        </p:nvSpPr>
        <p:spPr>
          <a:xfrm>
            <a:off x="151632" y="132590"/>
            <a:ext cx="7848872" cy="720080"/>
          </a:xfrm>
        </p:spPr>
        <p:txBody>
          <a:bodyPr/>
          <a:lstStyle/>
          <a:p>
            <a:r>
              <a:rPr lang="en-US" altLang="ja-JP" b="1" dirty="0"/>
              <a:t>Q26.</a:t>
            </a:r>
            <a:r>
              <a:rPr lang="ja-JP" altLang="en-US" b="1" dirty="0"/>
              <a:t>人材不足への取り組み</a:t>
            </a:r>
            <a:r>
              <a:rPr lang="en-US" altLang="ja-JP" b="1" dirty="0"/>
              <a:t>【</a:t>
            </a:r>
            <a:r>
              <a:rPr lang="ja-JP" altLang="en-US" b="1" dirty="0"/>
              <a:t>現在</a:t>
            </a:r>
            <a:r>
              <a:rPr lang="en-US" altLang="ja-JP" b="1" dirty="0"/>
              <a:t>】</a:t>
            </a:r>
            <a:r>
              <a:rPr lang="ja-JP" altLang="en-US" b="1" dirty="0"/>
              <a:t>（産業構造の位置づけ別）</a:t>
            </a:r>
            <a:endParaRPr kumimoji="1" lang="ja-JP" altLang="en-US" dirty="0"/>
          </a:p>
        </p:txBody>
      </p:sp>
      <p:pic>
        <p:nvPicPr>
          <p:cNvPr id="2" name="図 1">
            <a:extLst>
              <a:ext uri="{FF2B5EF4-FFF2-40B4-BE49-F238E27FC236}">
                <a16:creationId xmlns:a16="http://schemas.microsoft.com/office/drawing/2014/main" id="{E10EBCB1-1011-4423-9C57-87D338B58F48}"/>
              </a:ext>
            </a:extLst>
          </p:cNvPr>
          <p:cNvPicPr>
            <a:picLocks noChangeAspect="1"/>
          </p:cNvPicPr>
          <p:nvPr/>
        </p:nvPicPr>
        <p:blipFill>
          <a:blip r:embed="rId3"/>
          <a:stretch>
            <a:fillRect/>
          </a:stretch>
        </p:blipFill>
        <p:spPr>
          <a:xfrm>
            <a:off x="1540485" y="1000538"/>
            <a:ext cx="10039717" cy="5523758"/>
          </a:xfrm>
          <a:prstGeom prst="rect">
            <a:avLst/>
          </a:prstGeom>
        </p:spPr>
      </p:pic>
    </p:spTree>
    <p:extLst>
      <p:ext uri="{BB962C8B-B14F-4D97-AF65-F5344CB8AC3E}">
        <p14:creationId xmlns:p14="http://schemas.microsoft.com/office/powerpoint/2010/main" val="314715110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6843554D-FAE9-4871-87EF-77A27AB6153F}"/>
              </a:ext>
            </a:extLst>
          </p:cNvPr>
          <p:cNvSpPr>
            <a:spLocks noGrp="1"/>
          </p:cNvSpPr>
          <p:nvPr>
            <p:ph type="title"/>
          </p:nvPr>
        </p:nvSpPr>
        <p:spPr>
          <a:xfrm>
            <a:off x="147272" y="112236"/>
            <a:ext cx="7848872" cy="720080"/>
          </a:xfrm>
        </p:spPr>
        <p:txBody>
          <a:bodyPr/>
          <a:lstStyle/>
          <a:p>
            <a:r>
              <a:rPr lang="en-US" altLang="ja-JP" b="1" dirty="0"/>
              <a:t>Q26.</a:t>
            </a:r>
            <a:r>
              <a:rPr lang="ja-JP" altLang="en-US" b="1" dirty="0"/>
              <a:t>人材不足への取り組み</a:t>
            </a:r>
            <a:r>
              <a:rPr lang="en-US" altLang="ja-JP" b="1" dirty="0"/>
              <a:t>【</a:t>
            </a:r>
            <a:r>
              <a:rPr lang="ja-JP" altLang="en-US" b="1" dirty="0"/>
              <a:t>現在</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89D41C8F-5457-4044-BDCE-95CD35CC4801}"/>
              </a:ext>
            </a:extLst>
          </p:cNvPr>
          <p:cNvPicPr>
            <a:picLocks noChangeAspect="1"/>
          </p:cNvPicPr>
          <p:nvPr/>
        </p:nvPicPr>
        <p:blipFill>
          <a:blip r:embed="rId3"/>
          <a:stretch>
            <a:fillRect/>
          </a:stretch>
        </p:blipFill>
        <p:spPr>
          <a:xfrm>
            <a:off x="3877987" y="980407"/>
            <a:ext cx="5364713" cy="6310485"/>
          </a:xfrm>
          <a:prstGeom prst="rect">
            <a:avLst/>
          </a:prstGeom>
        </p:spPr>
      </p:pic>
    </p:spTree>
    <p:extLst>
      <p:ext uri="{BB962C8B-B14F-4D97-AF65-F5344CB8AC3E}">
        <p14:creationId xmlns:p14="http://schemas.microsoft.com/office/powerpoint/2010/main" val="103617730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19A8C6CD-3AB5-481F-A9FD-95C48C96341E}"/>
              </a:ext>
            </a:extLst>
          </p:cNvPr>
          <p:cNvSpPr>
            <a:spLocks noGrp="1"/>
          </p:cNvSpPr>
          <p:nvPr>
            <p:ph type="title"/>
          </p:nvPr>
        </p:nvSpPr>
        <p:spPr>
          <a:xfrm>
            <a:off x="175508" y="161752"/>
            <a:ext cx="7848872" cy="720080"/>
          </a:xfrm>
        </p:spPr>
        <p:txBody>
          <a:bodyPr/>
          <a:lstStyle/>
          <a:p>
            <a:r>
              <a:rPr lang="en-US" altLang="ja-JP" b="1" dirty="0"/>
              <a:t>Q26.</a:t>
            </a:r>
            <a:r>
              <a:rPr lang="ja-JP" altLang="en-US" b="1" dirty="0"/>
              <a:t>人材不足への取り組み</a:t>
            </a:r>
            <a:r>
              <a:rPr lang="en-US" altLang="ja-JP" b="1" dirty="0"/>
              <a:t>【</a:t>
            </a:r>
            <a:r>
              <a:rPr lang="ja-JP" altLang="en-US" b="1" dirty="0"/>
              <a:t>今後</a:t>
            </a:r>
            <a:r>
              <a:rPr lang="en-US" altLang="ja-JP" b="1" dirty="0"/>
              <a:t>】</a:t>
            </a:r>
            <a:endParaRPr kumimoji="1" lang="ja-JP" altLang="en-US" dirty="0"/>
          </a:p>
        </p:txBody>
      </p:sp>
      <p:pic>
        <p:nvPicPr>
          <p:cNvPr id="5" name="図 4">
            <a:extLst>
              <a:ext uri="{FF2B5EF4-FFF2-40B4-BE49-F238E27FC236}">
                <a16:creationId xmlns:a16="http://schemas.microsoft.com/office/drawing/2014/main" id="{24F49D9B-7CE4-42BD-8956-2F5B314F745C}"/>
              </a:ext>
            </a:extLst>
          </p:cNvPr>
          <p:cNvPicPr>
            <a:picLocks noChangeAspect="1"/>
          </p:cNvPicPr>
          <p:nvPr/>
        </p:nvPicPr>
        <p:blipFill>
          <a:blip r:embed="rId3"/>
          <a:stretch>
            <a:fillRect/>
          </a:stretch>
        </p:blipFill>
        <p:spPr>
          <a:xfrm>
            <a:off x="2563927" y="1024613"/>
            <a:ext cx="7992833" cy="5331062"/>
          </a:xfrm>
          <a:prstGeom prst="rect">
            <a:avLst/>
          </a:prstGeom>
        </p:spPr>
      </p:pic>
    </p:spTree>
    <p:extLst>
      <p:ext uri="{BB962C8B-B14F-4D97-AF65-F5344CB8AC3E}">
        <p14:creationId xmlns:p14="http://schemas.microsoft.com/office/powerpoint/2010/main" val="406930341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
        <p:nvSpPr>
          <p:cNvPr id="4" name="タイトル 3">
            <a:extLst>
              <a:ext uri="{FF2B5EF4-FFF2-40B4-BE49-F238E27FC236}">
                <a16:creationId xmlns:a16="http://schemas.microsoft.com/office/drawing/2014/main" id="{24DBDE2C-4B3A-4D10-88B4-1ACCE4C7BD71}"/>
              </a:ext>
            </a:extLst>
          </p:cNvPr>
          <p:cNvSpPr>
            <a:spLocks noGrp="1"/>
          </p:cNvSpPr>
          <p:nvPr>
            <p:ph type="title"/>
          </p:nvPr>
        </p:nvSpPr>
        <p:spPr>
          <a:xfrm>
            <a:off x="161280" y="78318"/>
            <a:ext cx="7848872" cy="720080"/>
          </a:xfrm>
        </p:spPr>
        <p:txBody>
          <a:bodyPr/>
          <a:lstStyle/>
          <a:p>
            <a:r>
              <a:rPr lang="en-US" altLang="ja-JP" b="1" dirty="0"/>
              <a:t>Q26.</a:t>
            </a:r>
            <a:r>
              <a:rPr lang="ja-JP" altLang="en-US" b="1" dirty="0"/>
              <a:t>人材不足への取り組み</a:t>
            </a:r>
            <a:r>
              <a:rPr lang="en-US" altLang="ja-JP" b="1" dirty="0"/>
              <a:t>【</a:t>
            </a:r>
            <a:r>
              <a:rPr lang="ja-JP" altLang="en-US" b="1" dirty="0"/>
              <a:t>今後</a:t>
            </a:r>
            <a:r>
              <a:rPr lang="en-US" altLang="ja-JP" b="1" dirty="0"/>
              <a:t>】</a:t>
            </a:r>
            <a:r>
              <a:rPr lang="ja-JP" altLang="en-US" b="1" dirty="0"/>
              <a:t>（産業構造の位置づけ別）</a:t>
            </a:r>
            <a:endParaRPr kumimoji="1" lang="ja-JP" altLang="en-US" dirty="0"/>
          </a:p>
        </p:txBody>
      </p:sp>
      <p:pic>
        <p:nvPicPr>
          <p:cNvPr id="2" name="図 1">
            <a:extLst>
              <a:ext uri="{FF2B5EF4-FFF2-40B4-BE49-F238E27FC236}">
                <a16:creationId xmlns:a16="http://schemas.microsoft.com/office/drawing/2014/main" id="{B47F65B9-59C8-488B-88A3-27BCA37CB0E2}"/>
              </a:ext>
            </a:extLst>
          </p:cNvPr>
          <p:cNvPicPr>
            <a:picLocks noChangeAspect="1"/>
          </p:cNvPicPr>
          <p:nvPr/>
        </p:nvPicPr>
        <p:blipFill>
          <a:blip r:embed="rId3"/>
          <a:stretch>
            <a:fillRect/>
          </a:stretch>
        </p:blipFill>
        <p:spPr>
          <a:xfrm>
            <a:off x="1267756" y="1097856"/>
            <a:ext cx="10585176" cy="5828802"/>
          </a:xfrm>
          <a:prstGeom prst="rect">
            <a:avLst/>
          </a:prstGeom>
        </p:spPr>
      </p:pic>
    </p:spTree>
    <p:extLst>
      <p:ext uri="{BB962C8B-B14F-4D97-AF65-F5344CB8AC3E}">
        <p14:creationId xmlns:p14="http://schemas.microsoft.com/office/powerpoint/2010/main" val="179144899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C15CF3BA-5434-4193-B2BA-4021EA2B5AEC}"/>
              </a:ext>
            </a:extLst>
          </p:cNvPr>
          <p:cNvSpPr>
            <a:spLocks noGrp="1"/>
          </p:cNvSpPr>
          <p:nvPr>
            <p:ph type="title"/>
          </p:nvPr>
        </p:nvSpPr>
        <p:spPr>
          <a:xfrm>
            <a:off x="178411" y="241743"/>
            <a:ext cx="7848872" cy="720080"/>
          </a:xfrm>
        </p:spPr>
        <p:txBody>
          <a:bodyPr/>
          <a:lstStyle/>
          <a:p>
            <a:r>
              <a:rPr lang="en-US" altLang="ja-JP" b="1" dirty="0"/>
              <a:t>Q26.</a:t>
            </a:r>
            <a:r>
              <a:rPr lang="ja-JP" altLang="en-US" b="1" dirty="0"/>
              <a:t>人材不足への取り組み</a:t>
            </a:r>
            <a:r>
              <a:rPr lang="en-US" altLang="ja-JP" b="1" dirty="0"/>
              <a:t>【</a:t>
            </a:r>
            <a:r>
              <a:rPr lang="ja-JP" altLang="en-US" b="1" dirty="0"/>
              <a:t>今後</a:t>
            </a:r>
            <a:r>
              <a:rPr lang="en-US" altLang="ja-JP" b="1" dirty="0"/>
              <a:t>】</a:t>
            </a:r>
            <a:r>
              <a:rPr lang="ja-JP" altLang="en-US" b="1" dirty="0"/>
              <a:t>（</a:t>
            </a:r>
            <a:r>
              <a:rPr lang="en-US" altLang="ja-JP" b="1" dirty="0"/>
              <a:t>DX</a:t>
            </a:r>
            <a:r>
              <a:rPr lang="ja-JP" altLang="en-US" b="1" dirty="0"/>
              <a:t>の取り組み状況別）</a:t>
            </a:r>
            <a:endParaRPr kumimoji="1" lang="ja-JP" altLang="en-US" dirty="0"/>
          </a:p>
        </p:txBody>
      </p:sp>
      <p:pic>
        <p:nvPicPr>
          <p:cNvPr id="2" name="図 1">
            <a:extLst>
              <a:ext uri="{FF2B5EF4-FFF2-40B4-BE49-F238E27FC236}">
                <a16:creationId xmlns:a16="http://schemas.microsoft.com/office/drawing/2014/main" id="{C6824C34-0A83-41BF-9EA3-4FF47A6360FC}"/>
              </a:ext>
            </a:extLst>
          </p:cNvPr>
          <p:cNvPicPr>
            <a:picLocks noChangeAspect="1"/>
          </p:cNvPicPr>
          <p:nvPr/>
        </p:nvPicPr>
        <p:blipFill>
          <a:blip r:embed="rId3"/>
          <a:stretch>
            <a:fillRect/>
          </a:stretch>
        </p:blipFill>
        <p:spPr>
          <a:xfrm>
            <a:off x="3949995" y="997466"/>
            <a:ext cx="5220697" cy="6141079"/>
          </a:xfrm>
          <a:prstGeom prst="rect">
            <a:avLst/>
          </a:prstGeom>
        </p:spPr>
      </p:pic>
    </p:spTree>
    <p:extLst>
      <p:ext uri="{BB962C8B-B14F-4D97-AF65-F5344CB8AC3E}">
        <p14:creationId xmlns:p14="http://schemas.microsoft.com/office/powerpoint/2010/main" val="2274029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2D54D4A1-93D1-491F-AA5A-DDC86F72D70E}"/>
              </a:ext>
            </a:extLst>
          </p:cNvPr>
          <p:cNvSpPr>
            <a:spLocks noGrp="1"/>
          </p:cNvSpPr>
          <p:nvPr>
            <p:ph type="title"/>
          </p:nvPr>
        </p:nvSpPr>
        <p:spPr>
          <a:xfrm>
            <a:off x="179052" y="175326"/>
            <a:ext cx="7848872" cy="720080"/>
          </a:xfrm>
        </p:spPr>
        <p:txBody>
          <a:bodyPr/>
          <a:lstStyle/>
          <a:p>
            <a:r>
              <a:rPr lang="en-US" altLang="ja-JP" b="1" dirty="0"/>
              <a:t>Q4.</a:t>
            </a:r>
            <a:r>
              <a:rPr lang="ja-JP" altLang="en-US" b="1" dirty="0"/>
              <a:t>産業構造の位置づけ</a:t>
            </a:r>
            <a:r>
              <a:rPr lang="en-US" altLang="ja-JP" b="1" dirty="0"/>
              <a:t>【</a:t>
            </a:r>
            <a:r>
              <a:rPr lang="ja-JP" altLang="en-US" b="1" dirty="0"/>
              <a:t>現在・主要</a:t>
            </a:r>
            <a:r>
              <a:rPr lang="en-US" altLang="ja-JP" b="1" dirty="0"/>
              <a:t>】</a:t>
            </a:r>
            <a:endParaRPr kumimoji="1" lang="ja-JP" altLang="en-US" dirty="0"/>
          </a:p>
        </p:txBody>
      </p:sp>
      <p:pic>
        <p:nvPicPr>
          <p:cNvPr id="2" name="図 1">
            <a:extLst>
              <a:ext uri="{FF2B5EF4-FFF2-40B4-BE49-F238E27FC236}">
                <a16:creationId xmlns:a16="http://schemas.microsoft.com/office/drawing/2014/main" id="{5583E7A5-3B21-4014-8E9C-C237E19C17DE}"/>
              </a:ext>
            </a:extLst>
          </p:cNvPr>
          <p:cNvPicPr>
            <a:picLocks noChangeAspect="1"/>
          </p:cNvPicPr>
          <p:nvPr/>
        </p:nvPicPr>
        <p:blipFill>
          <a:blip r:embed="rId3"/>
          <a:stretch>
            <a:fillRect/>
          </a:stretch>
        </p:blipFill>
        <p:spPr>
          <a:xfrm>
            <a:off x="1519784" y="895406"/>
            <a:ext cx="9474687" cy="5796957"/>
          </a:xfrm>
          <a:prstGeom prst="rect">
            <a:avLst/>
          </a:prstGeom>
        </p:spPr>
      </p:pic>
    </p:spTree>
    <p:extLst>
      <p:ext uri="{BB962C8B-B14F-4D97-AF65-F5344CB8AC3E}">
        <p14:creationId xmlns:p14="http://schemas.microsoft.com/office/powerpoint/2010/main" val="250645334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89235E9A-D55B-4F94-A341-D5FE1FEE641A}"/>
              </a:ext>
            </a:extLst>
          </p:cNvPr>
          <p:cNvPicPr>
            <a:picLocks noChangeAspect="1"/>
          </p:cNvPicPr>
          <p:nvPr/>
        </p:nvPicPr>
        <p:blipFill>
          <a:blip r:embed="rId3"/>
          <a:stretch>
            <a:fillRect/>
          </a:stretch>
        </p:blipFill>
        <p:spPr>
          <a:xfrm>
            <a:off x="1160650" y="867298"/>
            <a:ext cx="10079308" cy="5933139"/>
          </a:xfrm>
          <a:prstGeom prst="rect">
            <a:avLst/>
          </a:prstGeom>
        </p:spPr>
      </p:pic>
      <p:sp>
        <p:nvSpPr>
          <p:cNvPr id="3" name="タイトル 2">
            <a:extLst>
              <a:ext uri="{FF2B5EF4-FFF2-40B4-BE49-F238E27FC236}">
                <a16:creationId xmlns:a16="http://schemas.microsoft.com/office/drawing/2014/main" id="{F1EA76D1-9224-419F-B2E8-42B7D2D910E6}"/>
              </a:ext>
            </a:extLst>
          </p:cNvPr>
          <p:cNvSpPr>
            <a:spLocks noGrp="1"/>
          </p:cNvSpPr>
          <p:nvPr>
            <p:ph type="title"/>
          </p:nvPr>
        </p:nvSpPr>
        <p:spPr>
          <a:xfrm>
            <a:off x="151632" y="143313"/>
            <a:ext cx="7848872" cy="720080"/>
          </a:xfrm>
        </p:spPr>
        <p:txBody>
          <a:bodyPr/>
          <a:lstStyle/>
          <a:p>
            <a:r>
              <a:rPr lang="en-US" altLang="ja-JP" b="1" dirty="0"/>
              <a:t>Q27.</a:t>
            </a:r>
            <a:r>
              <a:rPr lang="ja-JP" altLang="en-US" b="1" dirty="0"/>
              <a:t>人材不足の課題</a:t>
            </a:r>
            <a:endParaRPr kumimoji="1" lang="ja-JP" altLang="en-US" dirty="0"/>
          </a:p>
        </p:txBody>
      </p:sp>
    </p:spTree>
    <p:extLst>
      <p:ext uri="{BB962C8B-B14F-4D97-AF65-F5344CB8AC3E}">
        <p14:creationId xmlns:p14="http://schemas.microsoft.com/office/powerpoint/2010/main" val="227178201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
        <p:nvSpPr>
          <p:cNvPr id="4" name="タイトル 3">
            <a:extLst>
              <a:ext uri="{FF2B5EF4-FFF2-40B4-BE49-F238E27FC236}">
                <a16:creationId xmlns:a16="http://schemas.microsoft.com/office/drawing/2014/main" id="{674E72AD-7467-4177-8B07-04FBE09D5748}"/>
              </a:ext>
            </a:extLst>
          </p:cNvPr>
          <p:cNvSpPr>
            <a:spLocks noGrp="1"/>
          </p:cNvSpPr>
          <p:nvPr>
            <p:ph type="title"/>
          </p:nvPr>
        </p:nvSpPr>
        <p:spPr>
          <a:xfrm>
            <a:off x="173475" y="143313"/>
            <a:ext cx="7848872" cy="720080"/>
          </a:xfrm>
        </p:spPr>
        <p:txBody>
          <a:bodyPr/>
          <a:lstStyle/>
          <a:p>
            <a:r>
              <a:rPr lang="en-US" altLang="ja-JP" b="1" dirty="0"/>
              <a:t>Q27.</a:t>
            </a:r>
            <a:r>
              <a:rPr lang="ja-JP" altLang="en-US" b="1" dirty="0"/>
              <a:t>人材不足の課題（産業構造の位置づけ別）</a:t>
            </a:r>
            <a:endParaRPr kumimoji="1" lang="ja-JP" altLang="en-US" dirty="0"/>
          </a:p>
        </p:txBody>
      </p:sp>
      <p:pic>
        <p:nvPicPr>
          <p:cNvPr id="2" name="図 1">
            <a:extLst>
              <a:ext uri="{FF2B5EF4-FFF2-40B4-BE49-F238E27FC236}">
                <a16:creationId xmlns:a16="http://schemas.microsoft.com/office/drawing/2014/main" id="{5336A8FD-5177-4818-A691-36D8FA3E9F34}"/>
              </a:ext>
            </a:extLst>
          </p:cNvPr>
          <p:cNvPicPr>
            <a:picLocks noChangeAspect="1"/>
          </p:cNvPicPr>
          <p:nvPr/>
        </p:nvPicPr>
        <p:blipFill>
          <a:blip r:embed="rId3"/>
          <a:stretch>
            <a:fillRect/>
          </a:stretch>
        </p:blipFill>
        <p:spPr>
          <a:xfrm>
            <a:off x="4107245" y="574244"/>
            <a:ext cx="4906198" cy="6231800"/>
          </a:xfrm>
          <a:prstGeom prst="rect">
            <a:avLst/>
          </a:prstGeom>
        </p:spPr>
      </p:pic>
    </p:spTree>
    <p:extLst>
      <p:ext uri="{BB962C8B-B14F-4D97-AF65-F5344CB8AC3E}">
        <p14:creationId xmlns:p14="http://schemas.microsoft.com/office/powerpoint/2010/main" val="40029545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84E18223-0DF0-460E-9AC1-D31D685A9713}"/>
              </a:ext>
            </a:extLst>
          </p:cNvPr>
          <p:cNvPicPr>
            <a:picLocks noChangeAspect="1"/>
          </p:cNvPicPr>
          <p:nvPr/>
        </p:nvPicPr>
        <p:blipFill>
          <a:blip r:embed="rId3"/>
          <a:stretch>
            <a:fillRect/>
          </a:stretch>
        </p:blipFill>
        <p:spPr>
          <a:xfrm>
            <a:off x="968807" y="1241872"/>
            <a:ext cx="10462994" cy="5533715"/>
          </a:xfrm>
          <a:prstGeom prst="rect">
            <a:avLst/>
          </a:prstGeom>
        </p:spPr>
      </p:pic>
      <p:sp>
        <p:nvSpPr>
          <p:cNvPr id="3" name="タイトル 2">
            <a:extLst>
              <a:ext uri="{FF2B5EF4-FFF2-40B4-BE49-F238E27FC236}">
                <a16:creationId xmlns:a16="http://schemas.microsoft.com/office/drawing/2014/main" id="{BF001A51-339C-4A89-B669-D724FFFB19C6}"/>
              </a:ext>
            </a:extLst>
          </p:cNvPr>
          <p:cNvSpPr>
            <a:spLocks noGrp="1"/>
          </p:cNvSpPr>
          <p:nvPr>
            <p:ph type="title"/>
          </p:nvPr>
        </p:nvSpPr>
        <p:spPr>
          <a:xfrm>
            <a:off x="178048" y="143313"/>
            <a:ext cx="7848872" cy="720080"/>
          </a:xfrm>
        </p:spPr>
        <p:txBody>
          <a:bodyPr/>
          <a:lstStyle/>
          <a:p>
            <a:r>
              <a:rPr lang="en-US" altLang="ja-JP" b="1" dirty="0"/>
              <a:t>Q28.</a:t>
            </a:r>
            <a:r>
              <a:rPr lang="ja-JP" altLang="en-US" b="1" dirty="0"/>
              <a:t>課題の解決策</a:t>
            </a:r>
            <a:endParaRPr kumimoji="1" lang="ja-JP" altLang="en-US" dirty="0"/>
          </a:p>
        </p:txBody>
      </p:sp>
    </p:spTree>
    <p:extLst>
      <p:ext uri="{BB962C8B-B14F-4D97-AF65-F5344CB8AC3E}">
        <p14:creationId xmlns:p14="http://schemas.microsoft.com/office/powerpoint/2010/main" val="426572201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200304" y="241743"/>
            <a:ext cx="676875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
        <p:nvSpPr>
          <p:cNvPr id="4" name="タイトル 3">
            <a:extLst>
              <a:ext uri="{FF2B5EF4-FFF2-40B4-BE49-F238E27FC236}">
                <a16:creationId xmlns:a16="http://schemas.microsoft.com/office/drawing/2014/main" id="{7B1A2DE5-8391-4C06-8BB4-8924F239CB6F}"/>
              </a:ext>
            </a:extLst>
          </p:cNvPr>
          <p:cNvSpPr>
            <a:spLocks noGrp="1"/>
          </p:cNvSpPr>
          <p:nvPr>
            <p:ph type="title"/>
          </p:nvPr>
        </p:nvSpPr>
        <p:spPr>
          <a:xfrm>
            <a:off x="151632" y="143313"/>
            <a:ext cx="7848872" cy="720080"/>
          </a:xfrm>
        </p:spPr>
        <p:txBody>
          <a:bodyPr/>
          <a:lstStyle/>
          <a:p>
            <a:r>
              <a:rPr lang="en-US" altLang="ja-JP" b="1" dirty="0"/>
              <a:t>Q28.</a:t>
            </a:r>
            <a:r>
              <a:rPr lang="ja-JP" altLang="en-US" b="1" dirty="0"/>
              <a:t>課題の解決策（産業構造の位置づけ別）</a:t>
            </a:r>
            <a:endParaRPr kumimoji="1" lang="ja-JP" altLang="en-US" dirty="0"/>
          </a:p>
        </p:txBody>
      </p:sp>
      <p:pic>
        <p:nvPicPr>
          <p:cNvPr id="2" name="図 1">
            <a:extLst>
              <a:ext uri="{FF2B5EF4-FFF2-40B4-BE49-F238E27FC236}">
                <a16:creationId xmlns:a16="http://schemas.microsoft.com/office/drawing/2014/main" id="{30F8862C-1923-4772-86BF-62CB6B51B100}"/>
              </a:ext>
            </a:extLst>
          </p:cNvPr>
          <p:cNvPicPr>
            <a:picLocks noChangeAspect="1"/>
          </p:cNvPicPr>
          <p:nvPr/>
        </p:nvPicPr>
        <p:blipFill>
          <a:blip r:embed="rId3"/>
          <a:stretch>
            <a:fillRect/>
          </a:stretch>
        </p:blipFill>
        <p:spPr>
          <a:xfrm>
            <a:off x="4076068" y="580032"/>
            <a:ext cx="4976923" cy="6357746"/>
          </a:xfrm>
          <a:prstGeom prst="rect">
            <a:avLst/>
          </a:prstGeom>
        </p:spPr>
      </p:pic>
    </p:spTree>
    <p:extLst>
      <p:ext uri="{BB962C8B-B14F-4D97-AF65-F5344CB8AC3E}">
        <p14:creationId xmlns:p14="http://schemas.microsoft.com/office/powerpoint/2010/main" val="415630263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126AFB8-86D2-4D34-9F1C-DAF19FC5CE9D}"/>
              </a:ext>
            </a:extLst>
          </p:cNvPr>
          <p:cNvSpPr/>
          <p:nvPr/>
        </p:nvSpPr>
        <p:spPr>
          <a:xfrm>
            <a:off x="2095848" y="449785"/>
            <a:ext cx="9361040" cy="6490238"/>
          </a:xfrm>
          <a:prstGeom prst="rect">
            <a:avLst/>
          </a:prstGeom>
        </p:spPr>
        <p:txBody>
          <a:bodyPr wrap="square">
            <a:spAutoFit/>
          </a:bodyPr>
          <a:lstStyle/>
          <a:p>
            <a:r>
              <a:rPr lang="en-US" altLang="ja-JP" sz="2400" kern="100" dirty="0">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2021</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年度組込み</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/IoT</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産業の動向把握等に関する調査」事業</a:t>
            </a:r>
            <a:br>
              <a:rPr lang="ja-JP" altLang="en-US" sz="24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2400" kern="100" dirty="0">
                <a:latin typeface="メイリオ" panose="020B0604030504040204" pitchFamily="50" charset="-128"/>
                <a:ea typeface="メイリオ" panose="020B0604030504040204" pitchFamily="50" charset="-128"/>
                <a:cs typeface="Times New Roman" panose="02020603050405020304" pitchFamily="18" charset="0"/>
              </a:rPr>
              <a:t>組込み</a:t>
            </a:r>
            <a:r>
              <a:rPr lang="en-US" altLang="ja-JP" sz="2400" kern="100" dirty="0">
                <a:latin typeface="メイリオ" panose="020B0604030504040204" pitchFamily="50" charset="-128"/>
                <a:ea typeface="メイリオ" panose="020B0604030504040204" pitchFamily="50" charset="-128"/>
                <a:cs typeface="Times New Roman" panose="02020603050405020304" pitchFamily="18" charset="0"/>
              </a:rPr>
              <a:t>/IoT</a:t>
            </a:r>
            <a:r>
              <a:rPr lang="ja-JP" altLang="en-US" sz="2400" kern="100" dirty="0">
                <a:latin typeface="メイリオ" panose="020B0604030504040204" pitchFamily="50" charset="-128"/>
                <a:ea typeface="メイリオ" panose="020B0604030504040204" pitchFamily="50" charset="-128"/>
                <a:cs typeface="Times New Roman" panose="02020603050405020304" pitchFamily="18" charset="0"/>
              </a:rPr>
              <a:t>に関する動向調査 調査結果</a:t>
            </a:r>
            <a:endPar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a:spcBef>
                <a:spcPts val="1200"/>
              </a:spcBef>
            </a:pP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2022</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年</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 5</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月</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10</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日</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発行</a:t>
            </a:r>
            <a:endPar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endParaRPr>
          </a:p>
          <a:p>
            <a:pPr>
              <a:spcAft>
                <a:spcPts val="1200"/>
              </a:spcAft>
            </a:pP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編　者</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独立行政法人情報処理推進機構</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IPA</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社会基盤センター</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発行人</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800" kern="100" dirty="0">
                <a:latin typeface="メイリオ" panose="020B0604030504040204" pitchFamily="50" charset="-128"/>
                <a:ea typeface="メイリオ" panose="020B0604030504040204" pitchFamily="50" charset="-128"/>
                <a:cs typeface="Times New Roman" panose="02020603050405020304" pitchFamily="18" charset="0"/>
              </a:rPr>
              <a:t>高橋  伸子</a:t>
            </a:r>
            <a:endPar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発行所</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独立行政法人情報処理推進機構 </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(IPA)</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533352">
              <a:lnSpc>
                <a:spcPct val="150000"/>
              </a:lnSpc>
            </a:pP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113-6591</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533352">
              <a:lnSpc>
                <a:spcPct val="150000"/>
              </a:lnSpc>
            </a:pP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東京都文京区本駒込二丁目</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28</a:t>
            </a: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番</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8</a:t>
            </a: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号</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533352">
              <a:lnSpc>
                <a:spcPct val="150000"/>
              </a:lnSpc>
            </a:pP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文京グリーンコート センターオフィス</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533352">
              <a:lnSpc>
                <a:spcPct val="150000"/>
              </a:lnSpc>
            </a:pP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URL https://www.ipa.go.jp/ikc/index.html</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All Rights Reserved Copyright©2022 </a:t>
            </a:r>
            <a:r>
              <a:rPr lang="ja-JP" altLang="ja-JP" sz="1800" kern="100" dirty="0">
                <a:latin typeface="メイリオ" panose="020B0604030504040204" pitchFamily="50" charset="-128"/>
                <a:ea typeface="メイリオ" panose="020B0604030504040204" pitchFamily="50" charset="-128"/>
                <a:cs typeface="Times New Roman" panose="02020603050405020304" pitchFamily="18" charset="0"/>
              </a:rPr>
              <a:t>独立行政法人情報処理推進機構</a:t>
            </a:r>
            <a:r>
              <a:rPr lang="en-US" altLang="ja-JP" sz="1800" kern="100" dirty="0">
                <a:latin typeface="メイリオ" panose="020B0604030504040204" pitchFamily="50" charset="-128"/>
                <a:ea typeface="メイリオ" panose="020B0604030504040204" pitchFamily="50" charset="-128"/>
                <a:cs typeface="Times New Roman" panose="02020603050405020304" pitchFamily="18" charset="0"/>
              </a:rPr>
              <a:t>(IPA)</a:t>
            </a:r>
            <a:endPar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80478428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9878E1B-84C3-4B60-B26F-9F2425175D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84083" y="2898057"/>
            <a:ext cx="1152525" cy="646430"/>
          </a:xfrm>
          <a:prstGeom prst="rect">
            <a:avLst/>
          </a:prstGeom>
          <a:noFill/>
          <a:ln>
            <a:noFill/>
          </a:ln>
        </p:spPr>
      </p:pic>
    </p:spTree>
    <p:extLst>
      <p:ext uri="{BB962C8B-B14F-4D97-AF65-F5344CB8AC3E}">
        <p14:creationId xmlns:p14="http://schemas.microsoft.com/office/powerpoint/2010/main" val="220284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1DD4A60-988D-4238-823A-AC8E157CE4EC}"/>
              </a:ext>
            </a:extLst>
          </p:cNvPr>
          <p:cNvPicPr>
            <a:picLocks noChangeAspect="1"/>
          </p:cNvPicPr>
          <p:nvPr/>
        </p:nvPicPr>
        <p:blipFill>
          <a:blip r:embed="rId3"/>
          <a:stretch>
            <a:fillRect/>
          </a:stretch>
        </p:blipFill>
        <p:spPr>
          <a:xfrm>
            <a:off x="583680" y="1673920"/>
            <a:ext cx="11590497" cy="3183306"/>
          </a:xfrm>
          <a:prstGeom prst="rect">
            <a:avLst/>
          </a:prstGeom>
        </p:spPr>
      </p:pic>
      <p:sp>
        <p:nvSpPr>
          <p:cNvPr id="3" name="タイトル 2">
            <a:extLst>
              <a:ext uri="{FF2B5EF4-FFF2-40B4-BE49-F238E27FC236}">
                <a16:creationId xmlns:a16="http://schemas.microsoft.com/office/drawing/2014/main" id="{4C89DE79-A2E4-4FEC-A25E-F9478491F54C}"/>
              </a:ext>
            </a:extLst>
          </p:cNvPr>
          <p:cNvSpPr>
            <a:spLocks noGrp="1"/>
          </p:cNvSpPr>
          <p:nvPr>
            <p:ph type="title"/>
          </p:nvPr>
        </p:nvSpPr>
        <p:spPr>
          <a:xfrm>
            <a:off x="151632" y="143313"/>
            <a:ext cx="7848872" cy="720080"/>
          </a:xfrm>
        </p:spPr>
        <p:txBody>
          <a:bodyPr/>
          <a:lstStyle/>
          <a:p>
            <a:r>
              <a:rPr lang="en-US" altLang="ja-JP" b="1" dirty="0"/>
              <a:t>Q4.</a:t>
            </a:r>
            <a:r>
              <a:rPr lang="ja-JP" altLang="en-US" b="1" dirty="0"/>
              <a:t>産業構造の位置づけ</a:t>
            </a:r>
            <a:r>
              <a:rPr lang="en-US" altLang="ja-JP" b="1" dirty="0"/>
              <a:t>【</a:t>
            </a:r>
            <a:r>
              <a:rPr lang="ja-JP" altLang="en-US" b="1" dirty="0"/>
              <a:t>現在・主要</a:t>
            </a:r>
            <a:r>
              <a:rPr lang="en-US" altLang="ja-JP" b="1" dirty="0"/>
              <a:t>】</a:t>
            </a:r>
            <a:r>
              <a:rPr lang="ja-JP" altLang="en-US" b="1" dirty="0"/>
              <a:t>（経年比較）</a:t>
            </a:r>
            <a:endParaRPr kumimoji="1" lang="ja-JP" altLang="en-US" dirty="0"/>
          </a:p>
        </p:txBody>
      </p:sp>
    </p:spTree>
    <p:extLst>
      <p:ext uri="{BB962C8B-B14F-4D97-AF65-F5344CB8AC3E}">
        <p14:creationId xmlns:p14="http://schemas.microsoft.com/office/powerpoint/2010/main" val="255578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BA5EE1A-F9DB-4C22-B4DA-BFF33108BCB0}"/>
              </a:ext>
            </a:extLst>
          </p:cNvPr>
          <p:cNvSpPr txBox="1"/>
          <p:nvPr/>
        </p:nvSpPr>
        <p:spPr>
          <a:xfrm>
            <a:off x="1652356" y="1000607"/>
            <a:ext cx="9516500" cy="5447645"/>
          </a:xfrm>
          <a:prstGeom prst="rect">
            <a:avLst/>
          </a:prstGeom>
          <a:noFill/>
        </p:spPr>
        <p:txBody>
          <a:bodyPr wrap="square" rtlCol="0">
            <a:spAutoFit/>
          </a:bodyPr>
          <a:lstStyle/>
          <a:p>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本資料は、どなたでも以下の１）～</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6)</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に従って、複製、公衆送信、翻訳・変形等の翻案等、自由に利用できます。商用利用も可能です。コンテンツ利用に当たっては、本利用ルールに同意したものとみなします。</a:t>
            </a:r>
          </a:p>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）出典の記載について</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コンテンツを利用する際は出典を記載してください。出典の記載方法は以下のとおりです。</a:t>
            </a:r>
          </a:p>
          <a:p>
            <a:pPr marL="1200042" lvl="2"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出典：</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IPA</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2021</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年度組込み</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/IoT</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に関する動向調査」</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コンテンツを編集・加工等して利用する場合は、上記出典とは別に、編集・加工等を行ったことを記載してください。</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なお、編集・加工した情報を、あたかも</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IPA</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が作成したかのような態様で公表・利用してはいけません。</a:t>
            </a:r>
          </a:p>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2</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）第三者の権利を侵害しないようにしてください</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コンテンツの中には、第三者（</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IPA</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以外の者をいいます。以下同じ。）が著作権その他の権利を有している場合があります。第三者が著作権を有しているコンテンツや、第三者が著作権以外の権利を有しているコンテンツについては、特に権利処理済であることが明示されているものを除き、利用者の責任で当該第三者から利用の許諾を得てください。</a:t>
            </a:r>
          </a:p>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3</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）本利用ルールが適用されないコンテンツについて</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組織や特定の事業を表すシンボルマーク、ロゴ、キャラクターデザイン</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具体的かつ合理的な根拠の説明とともに、別の利用ルールの適用を明示しているコンテンツ</a:t>
            </a:r>
          </a:p>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4</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）準拠法と合意管轄について</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本利用ルールは、日本法に基づいて解釈されます。</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本利用ルールによるコンテンツの利用および本利用ルールに関する紛争については、当該紛争に係るコンテンツ又は利用ルールを公開している組織の所在地を管轄する地方裁判所を、第一審の専属的な合意管轄裁判所とします。</a:t>
            </a:r>
          </a:p>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5</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）免責について</a:t>
            </a:r>
          </a:p>
          <a:p>
            <a:pPr marL="742884" lvl="1" indent="-285725">
              <a:buFont typeface="Wingdings" panose="05000000000000000000" pitchFamily="2" charset="2"/>
              <a:buChar char="l"/>
            </a:pP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IPA</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は、利用者がコンテンツを用いて行う一切の行為（コンテンツを編集・加工等した情報を利用することを含む。）について何ら責任を負うものではありません。</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コンテンツは、予告なく変更、移転、削除等が行われることがあります。</a:t>
            </a:r>
          </a:p>
          <a:p>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6</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）その他</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本利用ルールは、著作権法上認められている引用などの利用について、制限するものではありません。</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本利用ルールは、政府標準利用規約（第</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2.0</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版）に準拠しています。本利用ルールは、今後変更される可能性があります。既に政府標準利用規約の以前の版に従ってコンテンツを利用している場合は、引き続きその条件が適用されます。</a:t>
            </a:r>
          </a:p>
          <a:p>
            <a:pPr marL="742884" lvl="1" indent="-285725">
              <a:buFont typeface="Wingdings" panose="05000000000000000000" pitchFamily="2" charset="2"/>
              <a:buChar char="l"/>
            </a:pP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本利用ルールは、クリエイティブ・コモンズ・ライセンスの表示</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4.0</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　国際（</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hlinkClick r:id="rId2"/>
              </a:rPr>
              <a:t>https://creativecommons.org/licenses/by/4.0/legalcode.ja</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）外部リンクに規定される著作権利用許諾条件。以下「</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CC BY</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」といいます。）と互換性があり、本利用ルールが適用されるコンテンツは</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rPr>
              <a:t>CC BY</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rPr>
              <a:t>に従うことでも利用することができます。</a:t>
            </a:r>
          </a:p>
        </p:txBody>
      </p:sp>
      <p:sp>
        <p:nvSpPr>
          <p:cNvPr id="4" name="タイトル 1">
            <a:extLst>
              <a:ext uri="{FF2B5EF4-FFF2-40B4-BE49-F238E27FC236}">
                <a16:creationId xmlns:a16="http://schemas.microsoft.com/office/drawing/2014/main" id="{976C380C-F4B2-4BD7-8EF0-7CA189CE83CE}"/>
              </a:ext>
            </a:extLst>
          </p:cNvPr>
          <p:cNvSpPr txBox="1">
            <a:spLocks/>
          </p:cNvSpPr>
          <p:nvPr/>
        </p:nvSpPr>
        <p:spPr>
          <a:xfrm>
            <a:off x="1613124" y="260648"/>
            <a:ext cx="9361040" cy="864096"/>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pPr defTabSz="914318">
              <a:defRPr/>
            </a:pPr>
            <a:r>
              <a:rPr lang="ja-JP" altLang="en-US" dirty="0">
                <a:solidFill>
                  <a:sysClr val="windowText" lastClr="000000"/>
                </a:solidFill>
                <a:latin typeface="Meiryo UI" panose="020B0604030504040204" pitchFamily="50" charset="-128"/>
                <a:ea typeface="Meiryo UI" panose="020B0604030504040204" pitchFamily="50" charset="-128"/>
              </a:rPr>
              <a:t>本資料の利用について</a:t>
            </a:r>
          </a:p>
        </p:txBody>
      </p:sp>
    </p:spTree>
    <p:extLst>
      <p:ext uri="{BB962C8B-B14F-4D97-AF65-F5344CB8AC3E}">
        <p14:creationId xmlns:p14="http://schemas.microsoft.com/office/powerpoint/2010/main" val="3204041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58C83F8C-D4E8-434D-AB3C-59B6419247DF}"/>
              </a:ext>
            </a:extLst>
          </p:cNvPr>
          <p:cNvPicPr>
            <a:picLocks noChangeAspect="1"/>
          </p:cNvPicPr>
          <p:nvPr/>
        </p:nvPicPr>
        <p:blipFill>
          <a:blip r:embed="rId3"/>
          <a:stretch>
            <a:fillRect/>
          </a:stretch>
        </p:blipFill>
        <p:spPr>
          <a:xfrm>
            <a:off x="1637573" y="1241872"/>
            <a:ext cx="9848989" cy="5544616"/>
          </a:xfrm>
          <a:prstGeom prst="rect">
            <a:avLst/>
          </a:prstGeom>
        </p:spPr>
      </p:pic>
      <p:sp>
        <p:nvSpPr>
          <p:cNvPr id="3" name="タイトル 2">
            <a:extLst>
              <a:ext uri="{FF2B5EF4-FFF2-40B4-BE49-F238E27FC236}">
                <a16:creationId xmlns:a16="http://schemas.microsoft.com/office/drawing/2014/main" id="{10828E23-702D-4B3A-B44E-48A4AEA76038}"/>
              </a:ext>
            </a:extLst>
          </p:cNvPr>
          <p:cNvSpPr>
            <a:spLocks noGrp="1"/>
          </p:cNvSpPr>
          <p:nvPr>
            <p:ph type="title"/>
          </p:nvPr>
        </p:nvSpPr>
        <p:spPr>
          <a:xfrm>
            <a:off x="151632" y="143313"/>
            <a:ext cx="7848872" cy="720080"/>
          </a:xfrm>
        </p:spPr>
        <p:txBody>
          <a:bodyPr/>
          <a:lstStyle/>
          <a:p>
            <a:r>
              <a:rPr lang="en-US" altLang="ja-JP" b="1" dirty="0"/>
              <a:t>Q4.</a:t>
            </a:r>
            <a:r>
              <a:rPr lang="ja-JP" altLang="en-US" b="1" dirty="0"/>
              <a:t>産業構造の位置づけ</a:t>
            </a:r>
            <a:r>
              <a:rPr lang="en-US" altLang="ja-JP" b="1" dirty="0"/>
              <a:t>【5</a:t>
            </a:r>
            <a:r>
              <a:rPr lang="ja-JP" altLang="en-US" b="1" dirty="0"/>
              <a:t>年後・すべて</a:t>
            </a:r>
            <a:r>
              <a:rPr lang="en-US" altLang="ja-JP" b="1" dirty="0"/>
              <a:t>】</a:t>
            </a:r>
            <a:endParaRPr kumimoji="1" lang="ja-JP" altLang="en-US" dirty="0"/>
          </a:p>
        </p:txBody>
      </p:sp>
    </p:spTree>
    <p:extLst>
      <p:ext uri="{BB962C8B-B14F-4D97-AF65-F5344CB8AC3E}">
        <p14:creationId xmlns:p14="http://schemas.microsoft.com/office/powerpoint/2010/main" val="3283797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C64293AA-6E60-4C61-A896-C4A06A9000F0}"/>
              </a:ext>
            </a:extLst>
          </p:cNvPr>
          <p:cNvPicPr>
            <a:picLocks noChangeAspect="1"/>
          </p:cNvPicPr>
          <p:nvPr/>
        </p:nvPicPr>
        <p:blipFill>
          <a:blip r:embed="rId3"/>
          <a:stretch>
            <a:fillRect/>
          </a:stretch>
        </p:blipFill>
        <p:spPr>
          <a:xfrm>
            <a:off x="1879824" y="961823"/>
            <a:ext cx="7992888" cy="5644381"/>
          </a:xfrm>
          <a:prstGeom prst="rect">
            <a:avLst/>
          </a:prstGeom>
        </p:spPr>
      </p:pic>
      <p:sp>
        <p:nvSpPr>
          <p:cNvPr id="3" name="タイトル 2">
            <a:extLst>
              <a:ext uri="{FF2B5EF4-FFF2-40B4-BE49-F238E27FC236}">
                <a16:creationId xmlns:a16="http://schemas.microsoft.com/office/drawing/2014/main" id="{F377B981-1883-467A-996B-7E4EBA79C98A}"/>
              </a:ext>
            </a:extLst>
          </p:cNvPr>
          <p:cNvSpPr>
            <a:spLocks noGrp="1"/>
          </p:cNvSpPr>
          <p:nvPr>
            <p:ph type="title"/>
          </p:nvPr>
        </p:nvSpPr>
        <p:spPr>
          <a:xfrm>
            <a:off x="151632" y="147218"/>
            <a:ext cx="7848872" cy="720080"/>
          </a:xfrm>
        </p:spPr>
        <p:txBody>
          <a:bodyPr/>
          <a:lstStyle/>
          <a:p>
            <a:r>
              <a:rPr lang="en-US" altLang="ja-JP" b="1" dirty="0"/>
              <a:t>Q4.</a:t>
            </a:r>
            <a:r>
              <a:rPr lang="ja-JP" altLang="en-US" b="1" dirty="0"/>
              <a:t>産業構造の位置づけ</a:t>
            </a:r>
            <a:r>
              <a:rPr lang="en-US" altLang="ja-JP" b="1" dirty="0"/>
              <a:t>【5</a:t>
            </a:r>
            <a:r>
              <a:rPr lang="ja-JP" altLang="en-US" b="1" dirty="0"/>
              <a:t>年後・すべて</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2653296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38C719B-4785-4A58-B8A0-C00F695A6C63}"/>
              </a:ext>
            </a:extLst>
          </p:cNvPr>
          <p:cNvPicPr>
            <a:picLocks noChangeAspect="1"/>
          </p:cNvPicPr>
          <p:nvPr/>
        </p:nvPicPr>
        <p:blipFill>
          <a:blip r:embed="rId3"/>
          <a:stretch>
            <a:fillRect/>
          </a:stretch>
        </p:blipFill>
        <p:spPr>
          <a:xfrm>
            <a:off x="1142740" y="1097856"/>
            <a:ext cx="9827096" cy="5593491"/>
          </a:xfrm>
          <a:prstGeom prst="rect">
            <a:avLst/>
          </a:prstGeom>
        </p:spPr>
      </p:pic>
      <p:sp>
        <p:nvSpPr>
          <p:cNvPr id="3" name="タイトル 2">
            <a:extLst>
              <a:ext uri="{FF2B5EF4-FFF2-40B4-BE49-F238E27FC236}">
                <a16:creationId xmlns:a16="http://schemas.microsoft.com/office/drawing/2014/main" id="{90F9DA6B-7893-434E-BC75-6B22961DBB99}"/>
              </a:ext>
            </a:extLst>
          </p:cNvPr>
          <p:cNvSpPr>
            <a:spLocks noGrp="1"/>
          </p:cNvSpPr>
          <p:nvPr>
            <p:ph type="title"/>
          </p:nvPr>
        </p:nvSpPr>
        <p:spPr>
          <a:xfrm>
            <a:off x="151632" y="143313"/>
            <a:ext cx="7848872" cy="720080"/>
          </a:xfrm>
        </p:spPr>
        <p:txBody>
          <a:bodyPr/>
          <a:lstStyle/>
          <a:p>
            <a:r>
              <a:rPr lang="en-US" altLang="ja-JP" b="1" dirty="0"/>
              <a:t>Q4.</a:t>
            </a:r>
            <a:r>
              <a:rPr lang="ja-JP" altLang="en-US" b="1" dirty="0"/>
              <a:t>産業構造の位置づけ</a:t>
            </a:r>
            <a:r>
              <a:rPr lang="en-US" altLang="ja-JP" b="1" dirty="0"/>
              <a:t>【5</a:t>
            </a:r>
            <a:r>
              <a:rPr lang="ja-JP" altLang="en-US" b="1" dirty="0"/>
              <a:t>年後・主要</a:t>
            </a:r>
            <a:r>
              <a:rPr lang="en-US" altLang="ja-JP" b="1" dirty="0"/>
              <a:t>】</a:t>
            </a:r>
            <a:endParaRPr kumimoji="1" lang="ja-JP" altLang="en-US" dirty="0"/>
          </a:p>
        </p:txBody>
      </p:sp>
    </p:spTree>
    <p:extLst>
      <p:ext uri="{BB962C8B-B14F-4D97-AF65-F5344CB8AC3E}">
        <p14:creationId xmlns:p14="http://schemas.microsoft.com/office/powerpoint/2010/main" val="3498845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2D54D4A1-93D1-491F-AA5A-DDC86F72D70E}"/>
              </a:ext>
            </a:extLst>
          </p:cNvPr>
          <p:cNvSpPr>
            <a:spLocks noGrp="1"/>
          </p:cNvSpPr>
          <p:nvPr>
            <p:ph type="title"/>
          </p:nvPr>
        </p:nvSpPr>
        <p:spPr>
          <a:xfrm>
            <a:off x="179052" y="175326"/>
            <a:ext cx="7848872" cy="720080"/>
          </a:xfrm>
        </p:spPr>
        <p:txBody>
          <a:bodyPr/>
          <a:lstStyle/>
          <a:p>
            <a:r>
              <a:rPr lang="en-US" altLang="ja-JP" b="1" dirty="0"/>
              <a:t>Q4.</a:t>
            </a:r>
            <a:r>
              <a:rPr lang="ja-JP" altLang="en-US" b="1" dirty="0"/>
              <a:t>産業構造の位置づけ</a:t>
            </a:r>
            <a:r>
              <a:rPr lang="en-US" altLang="ja-JP" b="1" dirty="0"/>
              <a:t>【</a:t>
            </a:r>
            <a:r>
              <a:rPr lang="ja-JP" altLang="en-US" b="1" dirty="0"/>
              <a:t>現在</a:t>
            </a:r>
            <a:r>
              <a:rPr lang="en-US" altLang="ja-JP" b="1" dirty="0"/>
              <a:t>/5</a:t>
            </a:r>
            <a:r>
              <a:rPr lang="ja-JP" altLang="en-US" b="1" dirty="0"/>
              <a:t>年後・主要</a:t>
            </a:r>
            <a:r>
              <a:rPr lang="en-US" altLang="ja-JP" b="1" dirty="0"/>
              <a:t>】</a:t>
            </a:r>
            <a:endParaRPr kumimoji="1" lang="ja-JP" altLang="en-US" dirty="0"/>
          </a:p>
        </p:txBody>
      </p:sp>
      <p:pic>
        <p:nvPicPr>
          <p:cNvPr id="4" name="図 3">
            <a:extLst>
              <a:ext uri="{FF2B5EF4-FFF2-40B4-BE49-F238E27FC236}">
                <a16:creationId xmlns:a16="http://schemas.microsoft.com/office/drawing/2014/main" id="{26090329-088D-4B01-8656-442467D997AA}"/>
              </a:ext>
            </a:extLst>
          </p:cNvPr>
          <p:cNvPicPr>
            <a:picLocks noChangeAspect="1"/>
          </p:cNvPicPr>
          <p:nvPr/>
        </p:nvPicPr>
        <p:blipFill>
          <a:blip r:embed="rId3"/>
          <a:stretch>
            <a:fillRect/>
          </a:stretch>
        </p:blipFill>
        <p:spPr>
          <a:xfrm>
            <a:off x="1752934" y="1601912"/>
            <a:ext cx="9614820" cy="3266012"/>
          </a:xfrm>
          <a:prstGeom prst="rect">
            <a:avLst/>
          </a:prstGeom>
        </p:spPr>
      </p:pic>
    </p:spTree>
    <p:extLst>
      <p:ext uri="{BB962C8B-B14F-4D97-AF65-F5344CB8AC3E}">
        <p14:creationId xmlns:p14="http://schemas.microsoft.com/office/powerpoint/2010/main" val="1164331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A6D088-49D0-47C6-AFE0-04CB147AE927}"/>
              </a:ext>
            </a:extLst>
          </p:cNvPr>
          <p:cNvPicPr>
            <a:picLocks noChangeAspect="1"/>
          </p:cNvPicPr>
          <p:nvPr/>
        </p:nvPicPr>
        <p:blipFill>
          <a:blip r:embed="rId3"/>
          <a:stretch>
            <a:fillRect/>
          </a:stretch>
        </p:blipFill>
        <p:spPr>
          <a:xfrm>
            <a:off x="1879824" y="5004963"/>
            <a:ext cx="9768650" cy="1440000"/>
          </a:xfrm>
          <a:prstGeom prst="rect">
            <a:avLst/>
          </a:prstGeom>
        </p:spPr>
      </p:pic>
      <p:sp>
        <p:nvSpPr>
          <p:cNvPr id="6" name="テキスト ボックス 5"/>
          <p:cNvSpPr txBox="1"/>
          <p:nvPr/>
        </p:nvSpPr>
        <p:spPr>
          <a:xfrm>
            <a:off x="8000504" y="241743"/>
            <a:ext cx="496855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5" name="図 4">
            <a:extLst>
              <a:ext uri="{FF2B5EF4-FFF2-40B4-BE49-F238E27FC236}">
                <a16:creationId xmlns:a16="http://schemas.microsoft.com/office/drawing/2014/main" id="{A02F9B7C-8948-49C7-8FB4-EADA32183352}"/>
              </a:ext>
            </a:extLst>
          </p:cNvPr>
          <p:cNvPicPr>
            <a:picLocks noChangeAspect="1"/>
          </p:cNvPicPr>
          <p:nvPr/>
        </p:nvPicPr>
        <p:blipFill>
          <a:blip r:embed="rId4"/>
          <a:stretch>
            <a:fillRect/>
          </a:stretch>
        </p:blipFill>
        <p:spPr>
          <a:xfrm>
            <a:off x="1649299" y="1654070"/>
            <a:ext cx="9720000" cy="1442510"/>
          </a:xfrm>
          <a:prstGeom prst="rect">
            <a:avLst/>
          </a:prstGeom>
        </p:spPr>
      </p:pic>
      <p:pic>
        <p:nvPicPr>
          <p:cNvPr id="8" name="図 7">
            <a:extLst>
              <a:ext uri="{FF2B5EF4-FFF2-40B4-BE49-F238E27FC236}">
                <a16:creationId xmlns:a16="http://schemas.microsoft.com/office/drawing/2014/main" id="{EF6DB70F-C7C9-4318-AC9B-D38A09800820}"/>
              </a:ext>
            </a:extLst>
          </p:cNvPr>
          <p:cNvPicPr>
            <a:picLocks noChangeAspect="1"/>
          </p:cNvPicPr>
          <p:nvPr/>
        </p:nvPicPr>
        <p:blipFill>
          <a:blip r:embed="rId5"/>
          <a:stretch>
            <a:fillRect/>
          </a:stretch>
        </p:blipFill>
        <p:spPr>
          <a:xfrm>
            <a:off x="1676018" y="3612063"/>
            <a:ext cx="9720000" cy="1432828"/>
          </a:xfrm>
          <a:prstGeom prst="rect">
            <a:avLst/>
          </a:prstGeom>
        </p:spPr>
      </p:pic>
      <p:sp>
        <p:nvSpPr>
          <p:cNvPr id="3" name="タイトル 2">
            <a:extLst>
              <a:ext uri="{FF2B5EF4-FFF2-40B4-BE49-F238E27FC236}">
                <a16:creationId xmlns:a16="http://schemas.microsoft.com/office/drawing/2014/main" id="{FCC0C3FE-F7B5-4887-AE19-166CAC72A1DE}"/>
              </a:ext>
            </a:extLst>
          </p:cNvPr>
          <p:cNvSpPr>
            <a:spLocks noGrp="1"/>
          </p:cNvSpPr>
          <p:nvPr>
            <p:ph type="title"/>
          </p:nvPr>
        </p:nvSpPr>
        <p:spPr>
          <a:xfrm>
            <a:off x="151632" y="158029"/>
            <a:ext cx="7848872" cy="720080"/>
          </a:xfrm>
        </p:spPr>
        <p:txBody>
          <a:bodyPr/>
          <a:lstStyle/>
          <a:p>
            <a:r>
              <a:rPr lang="en-US" altLang="ja-JP" b="1" dirty="0"/>
              <a:t>Q4.</a:t>
            </a:r>
            <a:r>
              <a:rPr lang="ja-JP" altLang="en-US" b="1" dirty="0"/>
              <a:t>産業構造の位置づけ</a:t>
            </a:r>
            <a:r>
              <a:rPr lang="en-US" altLang="ja-JP" b="1" dirty="0"/>
              <a:t>【</a:t>
            </a:r>
            <a:r>
              <a:rPr lang="ja-JP" altLang="en-US" b="1" dirty="0"/>
              <a:t>現在</a:t>
            </a:r>
            <a:r>
              <a:rPr lang="en-US" altLang="ja-JP" b="1" dirty="0"/>
              <a:t>/5</a:t>
            </a:r>
            <a:r>
              <a:rPr lang="ja-JP" altLang="en-US" b="1" dirty="0"/>
              <a:t>年後・主要</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195774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22142" y="241743"/>
            <a:ext cx="4646914"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4C9686A6-3AAB-4ADD-B8AA-94C706740C37}"/>
              </a:ext>
            </a:extLst>
          </p:cNvPr>
          <p:cNvSpPr>
            <a:spLocks noGrp="1"/>
          </p:cNvSpPr>
          <p:nvPr>
            <p:ph type="title"/>
          </p:nvPr>
        </p:nvSpPr>
        <p:spPr>
          <a:xfrm>
            <a:off x="151632" y="184908"/>
            <a:ext cx="7848872" cy="720080"/>
          </a:xfrm>
        </p:spPr>
        <p:txBody>
          <a:bodyPr/>
          <a:lstStyle/>
          <a:p>
            <a:r>
              <a:rPr lang="en-US" altLang="ja-JP" b="1" dirty="0"/>
              <a:t>Q5.</a:t>
            </a:r>
            <a:r>
              <a:rPr lang="ja-JP" altLang="en-US" b="1" dirty="0"/>
              <a:t>事業分野、開発機器、提供製品・サービス</a:t>
            </a:r>
            <a:r>
              <a:rPr lang="en-US" altLang="ja-JP" b="1" dirty="0"/>
              <a:t>【</a:t>
            </a:r>
            <a:r>
              <a:rPr lang="ja-JP" altLang="en-US" b="1" dirty="0"/>
              <a:t>現在</a:t>
            </a:r>
            <a:r>
              <a:rPr lang="en-US" altLang="ja-JP" b="1" dirty="0"/>
              <a:t>】</a:t>
            </a:r>
            <a:endParaRPr kumimoji="1" lang="ja-JP" altLang="en-US" b="1" dirty="0"/>
          </a:p>
        </p:txBody>
      </p:sp>
      <p:pic>
        <p:nvPicPr>
          <p:cNvPr id="5" name="図 4">
            <a:extLst>
              <a:ext uri="{FF2B5EF4-FFF2-40B4-BE49-F238E27FC236}">
                <a16:creationId xmlns:a16="http://schemas.microsoft.com/office/drawing/2014/main" id="{5110196B-1AF3-4406-9853-05CB0EA734C0}"/>
              </a:ext>
            </a:extLst>
          </p:cNvPr>
          <p:cNvPicPr>
            <a:picLocks noChangeAspect="1"/>
          </p:cNvPicPr>
          <p:nvPr/>
        </p:nvPicPr>
        <p:blipFill>
          <a:blip r:embed="rId3"/>
          <a:stretch>
            <a:fillRect/>
          </a:stretch>
        </p:blipFill>
        <p:spPr>
          <a:xfrm>
            <a:off x="6754967" y="1601912"/>
            <a:ext cx="5506271" cy="4661356"/>
          </a:xfrm>
          <a:prstGeom prst="rect">
            <a:avLst/>
          </a:prstGeom>
        </p:spPr>
      </p:pic>
      <p:pic>
        <p:nvPicPr>
          <p:cNvPr id="2" name="図 1">
            <a:extLst>
              <a:ext uri="{FF2B5EF4-FFF2-40B4-BE49-F238E27FC236}">
                <a16:creationId xmlns:a16="http://schemas.microsoft.com/office/drawing/2014/main" id="{DBED3D14-DED5-4D3E-8C33-12C902ED9644}"/>
              </a:ext>
            </a:extLst>
          </p:cNvPr>
          <p:cNvPicPr>
            <a:picLocks noChangeAspect="1"/>
          </p:cNvPicPr>
          <p:nvPr/>
        </p:nvPicPr>
        <p:blipFill>
          <a:blip r:embed="rId4"/>
          <a:stretch>
            <a:fillRect/>
          </a:stretch>
        </p:blipFill>
        <p:spPr>
          <a:xfrm>
            <a:off x="473270" y="764963"/>
            <a:ext cx="5563626" cy="3339689"/>
          </a:xfrm>
          <a:prstGeom prst="rect">
            <a:avLst/>
          </a:prstGeom>
        </p:spPr>
      </p:pic>
      <p:pic>
        <p:nvPicPr>
          <p:cNvPr id="4" name="図 3">
            <a:extLst>
              <a:ext uri="{FF2B5EF4-FFF2-40B4-BE49-F238E27FC236}">
                <a16:creationId xmlns:a16="http://schemas.microsoft.com/office/drawing/2014/main" id="{9A495A0B-2E26-4FE9-AC6B-2EA86B9090FA}"/>
              </a:ext>
            </a:extLst>
          </p:cNvPr>
          <p:cNvPicPr>
            <a:picLocks noChangeAspect="1"/>
          </p:cNvPicPr>
          <p:nvPr/>
        </p:nvPicPr>
        <p:blipFill>
          <a:blip r:embed="rId5"/>
          <a:stretch>
            <a:fillRect/>
          </a:stretch>
        </p:blipFill>
        <p:spPr>
          <a:xfrm>
            <a:off x="514302" y="4429212"/>
            <a:ext cx="5506271" cy="2208601"/>
          </a:xfrm>
          <a:prstGeom prst="rect">
            <a:avLst/>
          </a:prstGeom>
        </p:spPr>
      </p:pic>
    </p:spTree>
    <p:extLst>
      <p:ext uri="{BB962C8B-B14F-4D97-AF65-F5344CB8AC3E}">
        <p14:creationId xmlns:p14="http://schemas.microsoft.com/office/powerpoint/2010/main" val="3108203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B1113F3-3ADC-4FA5-9EB1-49706387195C}"/>
              </a:ext>
            </a:extLst>
          </p:cNvPr>
          <p:cNvSpPr>
            <a:spLocks noGrp="1"/>
          </p:cNvSpPr>
          <p:nvPr>
            <p:ph type="title"/>
          </p:nvPr>
        </p:nvSpPr>
        <p:spPr>
          <a:xfrm>
            <a:off x="159950" y="153669"/>
            <a:ext cx="8992682" cy="720080"/>
          </a:xfrm>
        </p:spPr>
        <p:txBody>
          <a:bodyPr/>
          <a:lstStyle/>
          <a:p>
            <a:r>
              <a:rPr lang="en-US" altLang="ja-JP" b="1" dirty="0"/>
              <a:t>Q5.</a:t>
            </a:r>
            <a:r>
              <a:rPr lang="ja-JP" altLang="en-US" b="1" dirty="0"/>
              <a:t>事業分野、開発機器、提供製品・サービス</a:t>
            </a:r>
            <a:r>
              <a:rPr lang="en-US" altLang="ja-JP" b="1" dirty="0"/>
              <a:t>【</a:t>
            </a:r>
            <a:r>
              <a:rPr lang="ja-JP" altLang="en-US" b="1" dirty="0"/>
              <a:t>現在</a:t>
            </a:r>
            <a:r>
              <a:rPr lang="en-US" altLang="ja-JP" b="1" dirty="0"/>
              <a:t>】</a:t>
            </a:r>
            <a:br>
              <a:rPr lang="en-US" altLang="ja-JP" b="1" dirty="0"/>
            </a:br>
            <a:r>
              <a:rPr lang="ja-JP" altLang="en-US" b="1" dirty="0"/>
              <a:t>（産業構造の位置づけ別）</a:t>
            </a:r>
            <a:endParaRPr kumimoji="1" lang="ja-JP" altLang="en-US" b="1" dirty="0"/>
          </a:p>
        </p:txBody>
      </p:sp>
      <p:sp>
        <p:nvSpPr>
          <p:cNvPr id="8" name="テキスト ボックス 7">
            <a:extLst>
              <a:ext uri="{FF2B5EF4-FFF2-40B4-BE49-F238E27FC236}">
                <a16:creationId xmlns:a16="http://schemas.microsoft.com/office/drawing/2014/main" id="{F1759E05-8626-4312-9366-22015D59C9F9}"/>
              </a:ext>
            </a:extLst>
          </p:cNvPr>
          <p:cNvSpPr txBox="1"/>
          <p:nvPr/>
        </p:nvSpPr>
        <p:spPr>
          <a:xfrm>
            <a:off x="8864600" y="241743"/>
            <a:ext cx="410445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cxnSp>
        <p:nvCxnSpPr>
          <p:cNvPr id="9" name="直線コネクタ 8">
            <a:extLst>
              <a:ext uri="{FF2B5EF4-FFF2-40B4-BE49-F238E27FC236}">
                <a16:creationId xmlns:a16="http://schemas.microsoft.com/office/drawing/2014/main" id="{BED69362-3B7A-4480-B180-5AB7D0C2E007}"/>
              </a:ext>
            </a:extLst>
          </p:cNvPr>
          <p:cNvCxnSpPr/>
          <p:nvPr/>
        </p:nvCxnSpPr>
        <p:spPr>
          <a:xfrm>
            <a:off x="924874" y="4213165"/>
            <a:ext cx="11233248" cy="0"/>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1BB62C2-4CA7-4C9F-9E61-DB17AAD16F33}"/>
              </a:ext>
            </a:extLst>
          </p:cNvPr>
          <p:cNvCxnSpPr>
            <a:cxnSpLocks/>
          </p:cNvCxnSpPr>
          <p:nvPr/>
        </p:nvCxnSpPr>
        <p:spPr>
          <a:xfrm flipV="1">
            <a:off x="6397482" y="1548869"/>
            <a:ext cx="0" cy="5328592"/>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B98BC738-5B4E-4011-94EA-08007BAD2118}"/>
              </a:ext>
            </a:extLst>
          </p:cNvPr>
          <p:cNvPicPr>
            <a:picLocks noChangeAspect="1"/>
          </p:cNvPicPr>
          <p:nvPr/>
        </p:nvPicPr>
        <p:blipFill>
          <a:blip r:embed="rId3"/>
          <a:stretch>
            <a:fillRect/>
          </a:stretch>
        </p:blipFill>
        <p:spPr>
          <a:xfrm>
            <a:off x="799704" y="1240861"/>
            <a:ext cx="5370034" cy="2880000"/>
          </a:xfrm>
          <a:prstGeom prst="rect">
            <a:avLst/>
          </a:prstGeom>
        </p:spPr>
      </p:pic>
      <p:pic>
        <p:nvPicPr>
          <p:cNvPr id="17" name="図 16">
            <a:extLst>
              <a:ext uri="{FF2B5EF4-FFF2-40B4-BE49-F238E27FC236}">
                <a16:creationId xmlns:a16="http://schemas.microsoft.com/office/drawing/2014/main" id="{4DCACD1D-71CB-4F86-8759-6D3D65C37F21}"/>
              </a:ext>
            </a:extLst>
          </p:cNvPr>
          <p:cNvPicPr>
            <a:picLocks noChangeAspect="1"/>
          </p:cNvPicPr>
          <p:nvPr/>
        </p:nvPicPr>
        <p:blipFill>
          <a:blip r:embed="rId4"/>
          <a:stretch>
            <a:fillRect/>
          </a:stretch>
        </p:blipFill>
        <p:spPr>
          <a:xfrm>
            <a:off x="799704" y="4446577"/>
            <a:ext cx="5469417" cy="2880000"/>
          </a:xfrm>
          <a:prstGeom prst="rect">
            <a:avLst/>
          </a:prstGeom>
        </p:spPr>
      </p:pic>
      <p:pic>
        <p:nvPicPr>
          <p:cNvPr id="18" name="図 17">
            <a:extLst>
              <a:ext uri="{FF2B5EF4-FFF2-40B4-BE49-F238E27FC236}">
                <a16:creationId xmlns:a16="http://schemas.microsoft.com/office/drawing/2014/main" id="{F654B664-967D-475A-8C54-EFBC2E81D564}"/>
              </a:ext>
            </a:extLst>
          </p:cNvPr>
          <p:cNvPicPr>
            <a:picLocks noChangeAspect="1"/>
          </p:cNvPicPr>
          <p:nvPr/>
        </p:nvPicPr>
        <p:blipFill>
          <a:blip r:embed="rId5"/>
          <a:stretch>
            <a:fillRect/>
          </a:stretch>
        </p:blipFill>
        <p:spPr>
          <a:xfrm>
            <a:off x="6541498" y="1236409"/>
            <a:ext cx="5551965" cy="2880000"/>
          </a:xfrm>
          <a:prstGeom prst="rect">
            <a:avLst/>
          </a:prstGeom>
        </p:spPr>
      </p:pic>
      <p:pic>
        <p:nvPicPr>
          <p:cNvPr id="19" name="図 18">
            <a:extLst>
              <a:ext uri="{FF2B5EF4-FFF2-40B4-BE49-F238E27FC236}">
                <a16:creationId xmlns:a16="http://schemas.microsoft.com/office/drawing/2014/main" id="{F0985508-7D6E-4D7D-93C4-ACCBE60A0F83}"/>
              </a:ext>
            </a:extLst>
          </p:cNvPr>
          <p:cNvPicPr>
            <a:picLocks noChangeAspect="1"/>
          </p:cNvPicPr>
          <p:nvPr/>
        </p:nvPicPr>
        <p:blipFill>
          <a:blip r:embed="rId6"/>
          <a:stretch>
            <a:fillRect/>
          </a:stretch>
        </p:blipFill>
        <p:spPr>
          <a:xfrm>
            <a:off x="6594242" y="4427728"/>
            <a:ext cx="5431409" cy="2880000"/>
          </a:xfrm>
          <a:prstGeom prst="rect">
            <a:avLst/>
          </a:prstGeom>
        </p:spPr>
      </p:pic>
      <p:sp>
        <p:nvSpPr>
          <p:cNvPr id="20" name="テキスト ボックス 19">
            <a:extLst>
              <a:ext uri="{FF2B5EF4-FFF2-40B4-BE49-F238E27FC236}">
                <a16:creationId xmlns:a16="http://schemas.microsoft.com/office/drawing/2014/main" id="{F7086945-2011-4C39-A432-58AA92F2517A}"/>
              </a:ext>
            </a:extLst>
          </p:cNvPr>
          <p:cNvSpPr txBox="1"/>
          <p:nvPr/>
        </p:nvSpPr>
        <p:spPr>
          <a:xfrm>
            <a:off x="2599904" y="992446"/>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p>
        </p:txBody>
      </p:sp>
      <p:sp>
        <p:nvSpPr>
          <p:cNvPr id="21" name="テキスト ボックス 20">
            <a:extLst>
              <a:ext uri="{FF2B5EF4-FFF2-40B4-BE49-F238E27FC236}">
                <a16:creationId xmlns:a16="http://schemas.microsoft.com/office/drawing/2014/main" id="{50EA98E0-60BC-4989-93B5-4A3428354497}"/>
              </a:ext>
            </a:extLst>
          </p:cNvPr>
          <p:cNvSpPr txBox="1"/>
          <p:nvPr/>
        </p:nvSpPr>
        <p:spPr>
          <a:xfrm>
            <a:off x="2463833" y="4219062"/>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p>
        </p:txBody>
      </p:sp>
      <p:sp>
        <p:nvSpPr>
          <p:cNvPr id="22" name="テキスト ボックス 21">
            <a:extLst>
              <a:ext uri="{FF2B5EF4-FFF2-40B4-BE49-F238E27FC236}">
                <a16:creationId xmlns:a16="http://schemas.microsoft.com/office/drawing/2014/main" id="{4AB9A8E8-73D5-4B06-84AA-02EF0F1FDD1B}"/>
              </a:ext>
            </a:extLst>
          </p:cNvPr>
          <p:cNvSpPr txBox="1"/>
          <p:nvPr/>
        </p:nvSpPr>
        <p:spPr>
          <a:xfrm>
            <a:off x="8288539" y="1031752"/>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p>
        </p:txBody>
      </p:sp>
      <p:sp>
        <p:nvSpPr>
          <p:cNvPr id="23" name="テキスト ボックス 22">
            <a:extLst>
              <a:ext uri="{FF2B5EF4-FFF2-40B4-BE49-F238E27FC236}">
                <a16:creationId xmlns:a16="http://schemas.microsoft.com/office/drawing/2014/main" id="{0E4622C4-1BE7-4481-B4EA-94542112FA68}"/>
              </a:ext>
            </a:extLst>
          </p:cNvPr>
          <p:cNvSpPr txBox="1"/>
          <p:nvPr/>
        </p:nvSpPr>
        <p:spPr>
          <a:xfrm>
            <a:off x="8289497" y="4212359"/>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Tree>
    <p:extLst>
      <p:ext uri="{BB962C8B-B14F-4D97-AF65-F5344CB8AC3E}">
        <p14:creationId xmlns:p14="http://schemas.microsoft.com/office/powerpoint/2010/main" val="713362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9A972B4-8CBE-4312-957B-31CFE9AC258E}"/>
              </a:ext>
            </a:extLst>
          </p:cNvPr>
          <p:cNvSpPr>
            <a:spLocks noGrp="1"/>
          </p:cNvSpPr>
          <p:nvPr>
            <p:ph type="title"/>
          </p:nvPr>
        </p:nvSpPr>
        <p:spPr>
          <a:xfrm>
            <a:off x="123648" y="143313"/>
            <a:ext cx="7848872" cy="720080"/>
          </a:xfrm>
        </p:spPr>
        <p:txBody>
          <a:bodyPr/>
          <a:lstStyle/>
          <a:p>
            <a:r>
              <a:rPr lang="en-US" altLang="ja-JP" b="1" dirty="0"/>
              <a:t>Q5.</a:t>
            </a:r>
            <a:r>
              <a:rPr lang="ja-JP" altLang="en-US" b="1" dirty="0"/>
              <a:t>事業分野、開発機器、提供製品・サービス</a:t>
            </a:r>
            <a:r>
              <a:rPr lang="en-US" altLang="ja-JP" b="1" dirty="0"/>
              <a:t>【</a:t>
            </a:r>
            <a:r>
              <a:rPr lang="ja-JP" altLang="en-US" b="1" dirty="0"/>
              <a:t>現在</a:t>
            </a:r>
            <a:r>
              <a:rPr lang="en-US" altLang="ja-JP" b="1" dirty="0"/>
              <a:t>】</a:t>
            </a:r>
            <a:r>
              <a:rPr lang="ja-JP" altLang="en-US" b="1" dirty="0"/>
              <a:t>（従業員数別）</a:t>
            </a:r>
            <a:endParaRPr kumimoji="1" lang="ja-JP" altLang="en-US" b="1" dirty="0"/>
          </a:p>
        </p:txBody>
      </p:sp>
      <p:pic>
        <p:nvPicPr>
          <p:cNvPr id="2" name="図 1">
            <a:extLst>
              <a:ext uri="{FF2B5EF4-FFF2-40B4-BE49-F238E27FC236}">
                <a16:creationId xmlns:a16="http://schemas.microsoft.com/office/drawing/2014/main" id="{7CE7B1D4-8D3D-488A-BC7F-52EA344B94B0}"/>
              </a:ext>
            </a:extLst>
          </p:cNvPr>
          <p:cNvPicPr>
            <a:picLocks noChangeAspect="1"/>
          </p:cNvPicPr>
          <p:nvPr/>
        </p:nvPicPr>
        <p:blipFill>
          <a:blip r:embed="rId3"/>
          <a:stretch>
            <a:fillRect/>
          </a:stretch>
        </p:blipFill>
        <p:spPr>
          <a:xfrm>
            <a:off x="7136408" y="1507390"/>
            <a:ext cx="5113547" cy="4904388"/>
          </a:xfrm>
          <a:prstGeom prst="rect">
            <a:avLst/>
          </a:prstGeom>
        </p:spPr>
      </p:pic>
      <p:sp>
        <p:nvSpPr>
          <p:cNvPr id="9" name="テキスト ボックス 8">
            <a:extLst>
              <a:ext uri="{FF2B5EF4-FFF2-40B4-BE49-F238E27FC236}">
                <a16:creationId xmlns:a16="http://schemas.microsoft.com/office/drawing/2014/main" id="{9C1F0DD8-7A19-47EC-9386-7C5E7745A278}"/>
              </a:ext>
            </a:extLst>
          </p:cNvPr>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5" name="図 4">
            <a:extLst>
              <a:ext uri="{FF2B5EF4-FFF2-40B4-BE49-F238E27FC236}">
                <a16:creationId xmlns:a16="http://schemas.microsoft.com/office/drawing/2014/main" id="{85B5C79D-9BB1-4D27-A67F-002404CD65BE}"/>
              </a:ext>
            </a:extLst>
          </p:cNvPr>
          <p:cNvPicPr>
            <a:picLocks noChangeAspect="1"/>
          </p:cNvPicPr>
          <p:nvPr/>
        </p:nvPicPr>
        <p:blipFill>
          <a:blip r:embed="rId4"/>
          <a:stretch>
            <a:fillRect/>
          </a:stretch>
        </p:blipFill>
        <p:spPr>
          <a:xfrm>
            <a:off x="242823" y="980407"/>
            <a:ext cx="6317521" cy="3163235"/>
          </a:xfrm>
          <a:prstGeom prst="rect">
            <a:avLst/>
          </a:prstGeom>
        </p:spPr>
      </p:pic>
      <p:pic>
        <p:nvPicPr>
          <p:cNvPr id="10" name="図 9">
            <a:extLst>
              <a:ext uri="{FF2B5EF4-FFF2-40B4-BE49-F238E27FC236}">
                <a16:creationId xmlns:a16="http://schemas.microsoft.com/office/drawing/2014/main" id="{5A0C9F81-95C3-43FD-80E6-AB143C3529DC}"/>
              </a:ext>
            </a:extLst>
          </p:cNvPr>
          <p:cNvPicPr>
            <a:picLocks noChangeAspect="1"/>
          </p:cNvPicPr>
          <p:nvPr/>
        </p:nvPicPr>
        <p:blipFill>
          <a:blip r:embed="rId5"/>
          <a:stretch>
            <a:fillRect/>
          </a:stretch>
        </p:blipFill>
        <p:spPr>
          <a:xfrm>
            <a:off x="123649" y="4326586"/>
            <a:ext cx="6436696" cy="2301439"/>
          </a:xfrm>
          <a:prstGeom prst="rect">
            <a:avLst/>
          </a:prstGeom>
        </p:spPr>
      </p:pic>
    </p:spTree>
    <p:extLst>
      <p:ext uri="{BB962C8B-B14F-4D97-AF65-F5344CB8AC3E}">
        <p14:creationId xmlns:p14="http://schemas.microsoft.com/office/powerpoint/2010/main" val="3014556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35D2C74-B142-454F-A8EB-60E5458C5640}"/>
              </a:ext>
            </a:extLst>
          </p:cNvPr>
          <p:cNvPicPr>
            <a:picLocks noChangeAspect="1"/>
          </p:cNvPicPr>
          <p:nvPr/>
        </p:nvPicPr>
        <p:blipFill>
          <a:blip r:embed="rId3"/>
          <a:stretch>
            <a:fillRect/>
          </a:stretch>
        </p:blipFill>
        <p:spPr>
          <a:xfrm>
            <a:off x="680242" y="1696579"/>
            <a:ext cx="11760203" cy="3987130"/>
          </a:xfrm>
          <a:prstGeom prst="rect">
            <a:avLst/>
          </a:prstGeom>
        </p:spPr>
      </p:pic>
      <p:sp>
        <p:nvSpPr>
          <p:cNvPr id="3" name="タイトル 2">
            <a:extLst>
              <a:ext uri="{FF2B5EF4-FFF2-40B4-BE49-F238E27FC236}">
                <a16:creationId xmlns:a16="http://schemas.microsoft.com/office/drawing/2014/main" id="{ADBD1C7E-C22E-4EE6-A048-DDDE6FE766B7}"/>
              </a:ext>
            </a:extLst>
          </p:cNvPr>
          <p:cNvSpPr>
            <a:spLocks noGrp="1"/>
          </p:cNvSpPr>
          <p:nvPr>
            <p:ph type="title"/>
          </p:nvPr>
        </p:nvSpPr>
        <p:spPr>
          <a:xfrm>
            <a:off x="151632" y="159487"/>
            <a:ext cx="7848872" cy="720080"/>
          </a:xfrm>
        </p:spPr>
        <p:txBody>
          <a:bodyPr/>
          <a:lstStyle/>
          <a:p>
            <a:r>
              <a:rPr lang="en-US" altLang="ja-JP" b="1" dirty="0"/>
              <a:t>Q5.</a:t>
            </a:r>
            <a:r>
              <a:rPr lang="ja-JP" altLang="en-US" b="1" dirty="0"/>
              <a:t>事業分野</a:t>
            </a:r>
            <a:r>
              <a:rPr lang="en-US" altLang="ja-JP" b="1" dirty="0"/>
              <a:t>【</a:t>
            </a:r>
            <a:r>
              <a:rPr lang="ja-JP" altLang="en-US" b="1" dirty="0"/>
              <a:t>現在</a:t>
            </a:r>
            <a:r>
              <a:rPr lang="en-US" altLang="ja-JP" b="1" dirty="0"/>
              <a:t>】</a:t>
            </a:r>
            <a:r>
              <a:rPr lang="ja-JP" altLang="en-US" b="1" dirty="0"/>
              <a:t>（地域別）</a:t>
            </a:r>
            <a:endParaRPr kumimoji="1" lang="ja-JP" altLang="en-US" b="1" dirty="0"/>
          </a:p>
        </p:txBody>
      </p:sp>
      <p:sp>
        <p:nvSpPr>
          <p:cNvPr id="5" name="テキスト ボックス 4">
            <a:extLst>
              <a:ext uri="{FF2B5EF4-FFF2-40B4-BE49-F238E27FC236}">
                <a16:creationId xmlns:a16="http://schemas.microsoft.com/office/drawing/2014/main" id="{0547B496-E504-49E0-9309-ED351781A0C4}"/>
              </a:ext>
            </a:extLst>
          </p:cNvPr>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Tree>
    <p:extLst>
      <p:ext uri="{BB962C8B-B14F-4D97-AF65-F5344CB8AC3E}">
        <p14:creationId xmlns:p14="http://schemas.microsoft.com/office/powerpoint/2010/main" val="365793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6AEF841-89BA-4D13-9671-8BF14BD91633}"/>
              </a:ext>
            </a:extLst>
          </p:cNvPr>
          <p:cNvPicPr>
            <a:picLocks noChangeAspect="1"/>
          </p:cNvPicPr>
          <p:nvPr/>
        </p:nvPicPr>
        <p:blipFill>
          <a:blip r:embed="rId3"/>
          <a:stretch>
            <a:fillRect/>
          </a:stretch>
        </p:blipFill>
        <p:spPr>
          <a:xfrm>
            <a:off x="6887111" y="1601912"/>
            <a:ext cx="5142938" cy="4619927"/>
          </a:xfrm>
          <a:prstGeom prst="rect">
            <a:avLst/>
          </a:prstGeom>
        </p:spPr>
      </p:pic>
      <p:sp>
        <p:nvSpPr>
          <p:cNvPr id="3" name="タイトル 2">
            <a:extLst>
              <a:ext uri="{FF2B5EF4-FFF2-40B4-BE49-F238E27FC236}">
                <a16:creationId xmlns:a16="http://schemas.microsoft.com/office/drawing/2014/main" id="{BDE74DA5-C6E2-4BC8-A68E-7A1B4596FBB8}"/>
              </a:ext>
            </a:extLst>
          </p:cNvPr>
          <p:cNvSpPr>
            <a:spLocks noGrp="1"/>
          </p:cNvSpPr>
          <p:nvPr>
            <p:ph type="title"/>
          </p:nvPr>
        </p:nvSpPr>
        <p:spPr>
          <a:xfrm>
            <a:off x="151632" y="143313"/>
            <a:ext cx="7848872" cy="720080"/>
          </a:xfrm>
        </p:spPr>
        <p:txBody>
          <a:bodyPr/>
          <a:lstStyle/>
          <a:p>
            <a:r>
              <a:rPr lang="en-US" altLang="ja-JP" b="1" dirty="0"/>
              <a:t>Q5.</a:t>
            </a:r>
            <a:r>
              <a:rPr lang="ja-JP" altLang="en-US" b="1" dirty="0"/>
              <a:t>事業分野、開発機器、提供製品・サービス</a:t>
            </a:r>
            <a:r>
              <a:rPr lang="en-US" altLang="ja-JP" b="1" dirty="0"/>
              <a:t>【</a:t>
            </a:r>
            <a:r>
              <a:rPr lang="ja-JP" altLang="en-US" b="1" dirty="0"/>
              <a:t>現在</a:t>
            </a:r>
            <a:r>
              <a:rPr lang="en-US" altLang="ja-JP" b="1" dirty="0"/>
              <a:t>】</a:t>
            </a:r>
            <a:r>
              <a:rPr lang="ja-JP" altLang="en-US" b="1" dirty="0"/>
              <a:t>（経年比較）</a:t>
            </a:r>
            <a:endParaRPr kumimoji="1" lang="ja-JP" altLang="en-US" b="1" dirty="0"/>
          </a:p>
        </p:txBody>
      </p:sp>
      <p:sp>
        <p:nvSpPr>
          <p:cNvPr id="5" name="テキスト ボックス 4">
            <a:extLst>
              <a:ext uri="{FF2B5EF4-FFF2-40B4-BE49-F238E27FC236}">
                <a16:creationId xmlns:a16="http://schemas.microsoft.com/office/drawing/2014/main" id="{89D72ABB-9079-40EA-800A-CB50C2FB9015}"/>
              </a:ext>
            </a:extLst>
          </p:cNvPr>
          <p:cNvSpPr txBox="1"/>
          <p:nvPr/>
        </p:nvSpPr>
        <p:spPr>
          <a:xfrm>
            <a:off x="8360544" y="24174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7" name="図 6">
            <a:extLst>
              <a:ext uri="{FF2B5EF4-FFF2-40B4-BE49-F238E27FC236}">
                <a16:creationId xmlns:a16="http://schemas.microsoft.com/office/drawing/2014/main" id="{92494130-0A58-4679-AA52-EEB6903C3642}"/>
              </a:ext>
            </a:extLst>
          </p:cNvPr>
          <p:cNvPicPr>
            <a:picLocks noChangeAspect="1"/>
          </p:cNvPicPr>
          <p:nvPr/>
        </p:nvPicPr>
        <p:blipFill>
          <a:blip r:embed="rId4"/>
          <a:stretch>
            <a:fillRect/>
          </a:stretch>
        </p:blipFill>
        <p:spPr>
          <a:xfrm>
            <a:off x="1110319" y="863393"/>
            <a:ext cx="4608512" cy="3574711"/>
          </a:xfrm>
          <a:prstGeom prst="rect">
            <a:avLst/>
          </a:prstGeom>
        </p:spPr>
      </p:pic>
      <p:pic>
        <p:nvPicPr>
          <p:cNvPr id="8" name="図 7">
            <a:extLst>
              <a:ext uri="{FF2B5EF4-FFF2-40B4-BE49-F238E27FC236}">
                <a16:creationId xmlns:a16="http://schemas.microsoft.com/office/drawing/2014/main" id="{0883D3CE-BC08-4C93-8B79-009458F0AC5D}"/>
              </a:ext>
            </a:extLst>
          </p:cNvPr>
          <p:cNvPicPr>
            <a:picLocks noChangeAspect="1"/>
          </p:cNvPicPr>
          <p:nvPr/>
        </p:nvPicPr>
        <p:blipFill>
          <a:blip r:embed="rId5"/>
          <a:stretch>
            <a:fillRect/>
          </a:stretch>
        </p:blipFill>
        <p:spPr>
          <a:xfrm>
            <a:off x="1110319" y="4438104"/>
            <a:ext cx="4608512" cy="2497692"/>
          </a:xfrm>
          <a:prstGeom prst="rect">
            <a:avLst/>
          </a:prstGeom>
        </p:spPr>
      </p:pic>
    </p:spTree>
    <p:extLst>
      <p:ext uri="{BB962C8B-B14F-4D97-AF65-F5344CB8AC3E}">
        <p14:creationId xmlns:p14="http://schemas.microsoft.com/office/powerpoint/2010/main" val="368924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2275868" y="751841"/>
            <a:ext cx="8568952" cy="4299254"/>
          </a:xfrm>
          <a:prstGeom prst="rect">
            <a:avLst/>
          </a:prstGeom>
          <a:noFill/>
        </p:spPr>
        <p:txBody>
          <a:bodyPr vert="horz" wrap="square" lIns="0" tIns="13335" rIns="0" bIns="0" rtlCol="0">
            <a:spAutoFit/>
          </a:bodyPr>
          <a:lstStyle/>
          <a:p>
            <a:pPr marL="12699">
              <a:spcBef>
                <a:spcPts val="105"/>
              </a:spcBef>
            </a:pPr>
            <a:r>
              <a:rPr sz="1800" dirty="0">
                <a:latin typeface="+mn-ea"/>
                <a:cs typeface="Microsoft JhengHei"/>
              </a:rPr>
              <a:t>＜</a:t>
            </a:r>
            <a:r>
              <a:rPr sz="1800" dirty="0" err="1">
                <a:latin typeface="+mn-ea"/>
                <a:cs typeface="Microsoft JhengHei"/>
              </a:rPr>
              <a:t>目次</a:t>
            </a:r>
            <a:r>
              <a:rPr sz="1800" dirty="0">
                <a:latin typeface="+mn-ea"/>
                <a:cs typeface="Microsoft JhengHei"/>
              </a:rPr>
              <a:t>＞</a:t>
            </a:r>
            <a:endParaRPr lang="en-US" altLang="ja-JP" sz="1800" dirty="0">
              <a:latin typeface="+mn-ea"/>
              <a:cs typeface="Microsoft JhengHei"/>
            </a:endParaRPr>
          </a:p>
          <a:p>
            <a:pPr marL="12699">
              <a:spcBef>
                <a:spcPts val="105"/>
              </a:spcBef>
              <a:tabLst>
                <a:tab pos="8077200" algn="l"/>
              </a:tabLst>
            </a:pPr>
            <a:endParaRPr lang="en-US" sz="1800" dirty="0">
              <a:latin typeface="+mn-ea"/>
              <a:cs typeface="Microsoft JhengHei"/>
            </a:endParaRPr>
          </a:p>
          <a:p>
            <a:pPr marL="12699">
              <a:spcBef>
                <a:spcPts val="105"/>
              </a:spcBef>
              <a:tabLst>
                <a:tab pos="8077200" algn="l"/>
              </a:tabLst>
            </a:pPr>
            <a:r>
              <a:rPr lang="ja-JP" altLang="en-US" sz="1800" dirty="0">
                <a:latin typeface="+mn-ea"/>
                <a:cs typeface="Microsoft JhengHei"/>
              </a:rPr>
              <a:t>■調査の概要 </a:t>
            </a:r>
            <a:r>
              <a:rPr lang="en-US" altLang="ja-JP" sz="1800" u="dotted" baseline="40000" dirty="0">
                <a:latin typeface="+mn-ea"/>
                <a:cs typeface="Microsoft JhengHei"/>
              </a:rPr>
              <a:t>	</a:t>
            </a:r>
            <a:r>
              <a:rPr lang="en-US" altLang="ja-JP" sz="1800" dirty="0">
                <a:latin typeface="+mn-ea"/>
                <a:cs typeface="Microsoft JhengHei"/>
              </a:rPr>
              <a:t> 4</a:t>
            </a:r>
            <a:r>
              <a:rPr lang="ja-JP" altLang="en-US" sz="1800" dirty="0">
                <a:latin typeface="+mn-ea"/>
                <a:cs typeface="Microsoft JhengHei"/>
              </a:rPr>
              <a:t> </a:t>
            </a:r>
            <a:endParaRPr lang="ja-JP" altLang="en-US" sz="1600" dirty="0">
              <a:latin typeface="+mn-ea"/>
              <a:cs typeface="Microsoft YaHei"/>
            </a:endParaRPr>
          </a:p>
          <a:p>
            <a:pPr marL="12699">
              <a:spcBef>
                <a:spcPts val="105"/>
              </a:spcBef>
              <a:tabLst>
                <a:tab pos="8077200" algn="l"/>
              </a:tabLst>
            </a:pPr>
            <a:endParaRPr lang="en-US" altLang="ja-JP" sz="1600" dirty="0">
              <a:latin typeface="+mn-ea"/>
              <a:cs typeface="Microsoft JhengHei"/>
            </a:endParaRPr>
          </a:p>
          <a:p>
            <a:pPr marL="12699">
              <a:spcBef>
                <a:spcPts val="5"/>
              </a:spcBef>
              <a:tabLst>
                <a:tab pos="8077200" algn="l"/>
              </a:tabLst>
            </a:pPr>
            <a:r>
              <a:rPr lang="ja-JP" altLang="en-US" sz="1800" dirty="0">
                <a:latin typeface="+mn-ea"/>
                <a:cs typeface="Microsoft JhengHei"/>
              </a:rPr>
              <a:t>■調査結果 </a:t>
            </a:r>
            <a:r>
              <a:rPr lang="en-US" altLang="ja-JP" sz="1800" u="dotted" baseline="40000" dirty="0">
                <a:latin typeface="+mn-ea"/>
                <a:cs typeface="Microsoft JhengHei"/>
              </a:rPr>
              <a:t>	</a:t>
            </a:r>
            <a:r>
              <a:rPr lang="en-US" altLang="ja-JP" sz="1800" dirty="0">
                <a:latin typeface="+mn-ea"/>
                <a:cs typeface="Microsoft JhengHei"/>
              </a:rPr>
              <a:t> 13</a:t>
            </a:r>
            <a:r>
              <a:rPr lang="ja-JP" altLang="en-US" sz="1000" dirty="0">
                <a:latin typeface="+mn-ea"/>
                <a:cs typeface="Microsoft JhengHei"/>
              </a:rPr>
              <a:t> </a:t>
            </a:r>
            <a:endParaRPr lang="ja-JP" altLang="en-US" sz="1600" dirty="0">
              <a:latin typeface="+mn-ea"/>
              <a:cs typeface="Microsoft YaHei"/>
            </a:endParaRPr>
          </a:p>
          <a:p>
            <a:pPr marL="12699">
              <a:tabLst>
                <a:tab pos="8077200" algn="l"/>
              </a:tabLst>
            </a:pPr>
            <a:endParaRPr lang="en-US" altLang="ja-JP" sz="1600" spc="-15" dirty="0">
              <a:latin typeface="+mj-lt"/>
              <a:cs typeface="Microsoft YaHei"/>
            </a:endParaRPr>
          </a:p>
          <a:p>
            <a:pPr marL="498656" lvl="1">
              <a:lnSpc>
                <a:spcPct val="150000"/>
              </a:lnSpc>
              <a:tabLst>
                <a:tab pos="8077200" algn="l"/>
              </a:tabLst>
            </a:pPr>
            <a:r>
              <a:rPr lang="en-US" altLang="ja-JP" sz="1600" spc="-15" dirty="0">
                <a:latin typeface="+mn-ea"/>
                <a:cs typeface="Microsoft YaHei"/>
              </a:rPr>
              <a:t>1.</a:t>
            </a:r>
            <a:r>
              <a:rPr lang="ja-JP" altLang="en-US" sz="1600" spc="-35" dirty="0">
                <a:latin typeface="+mn-ea"/>
                <a:cs typeface="Microsoft YaHei"/>
              </a:rPr>
              <a:t> </a:t>
            </a:r>
            <a:r>
              <a:rPr lang="ja-JP" altLang="en-US" sz="1600" dirty="0">
                <a:latin typeface="+mn-ea"/>
                <a:cs typeface="Microsoft JhengHei"/>
              </a:rPr>
              <a:t>企業活動の状況 </a:t>
            </a:r>
            <a:r>
              <a:rPr lang="ja-JP" altLang="en-US" sz="1600" spc="40" dirty="0">
                <a:latin typeface="+mn-ea"/>
                <a:cs typeface="Microsoft JhengHei"/>
              </a:rPr>
              <a:t> </a:t>
            </a:r>
            <a:r>
              <a:rPr lang="en-US" altLang="ja-JP" sz="1600" u="dotted" baseline="40000" dirty="0">
                <a:latin typeface="+mn-ea"/>
                <a:cs typeface="Microsoft JhengHei"/>
              </a:rPr>
              <a:t>	</a:t>
            </a:r>
            <a:r>
              <a:rPr lang="en-US" altLang="ja-JP" sz="1600" spc="40" dirty="0">
                <a:latin typeface="+mn-ea"/>
                <a:cs typeface="Microsoft JhengHei"/>
              </a:rPr>
              <a:t> </a:t>
            </a:r>
            <a:r>
              <a:rPr lang="en-US" altLang="ja-JP" sz="1600" dirty="0">
                <a:latin typeface="+mn-ea"/>
                <a:cs typeface="Microsoft JhengHei"/>
              </a:rPr>
              <a:t>14</a:t>
            </a:r>
            <a:endParaRPr lang="ja-JP" altLang="en-US" sz="1600" dirty="0">
              <a:latin typeface="+mn-ea"/>
              <a:cs typeface="Microsoft YaHei"/>
            </a:endParaRPr>
          </a:p>
          <a:p>
            <a:pPr marL="498656" lvl="1">
              <a:lnSpc>
                <a:spcPct val="150000"/>
              </a:lnSpc>
              <a:tabLst>
                <a:tab pos="8077200" algn="l"/>
              </a:tabLst>
            </a:pPr>
            <a:r>
              <a:rPr lang="en-US" altLang="zh-TW" sz="1600" spc="-15" dirty="0">
                <a:latin typeface="+mn-ea"/>
                <a:cs typeface="Microsoft YaHei"/>
              </a:rPr>
              <a:t>2.</a:t>
            </a:r>
            <a:r>
              <a:rPr lang="ja-JP" altLang="en-US" sz="1600" spc="-15" dirty="0">
                <a:latin typeface="+mn-ea"/>
                <a:cs typeface="Microsoft YaHei"/>
              </a:rPr>
              <a:t> </a:t>
            </a:r>
            <a:r>
              <a:rPr lang="zh-TW" altLang="en-US" sz="1600" spc="-15" dirty="0">
                <a:latin typeface="+mn-ea"/>
                <a:cs typeface="Microsoft YaHei"/>
              </a:rPr>
              <a:t>事業環境変化 </a:t>
            </a:r>
            <a:r>
              <a:rPr lang="en-US" altLang="ja-JP" sz="1600" u="dotted" baseline="40000" dirty="0">
                <a:latin typeface="+mn-ea"/>
                <a:cs typeface="Microsoft JhengHei"/>
              </a:rPr>
              <a:t>	</a:t>
            </a:r>
            <a:r>
              <a:rPr lang="en-US" altLang="zh-TW" sz="1600" spc="-15" dirty="0">
                <a:latin typeface="+mn-ea"/>
                <a:cs typeface="Microsoft YaHei"/>
              </a:rPr>
              <a:t> </a:t>
            </a:r>
            <a:r>
              <a:rPr lang="en-US" altLang="ja-JP" sz="1600" dirty="0">
                <a:latin typeface="+mn-ea"/>
                <a:cs typeface="Microsoft JhengHei"/>
              </a:rPr>
              <a:t>42</a:t>
            </a:r>
            <a:endParaRPr sz="1600" dirty="0">
              <a:latin typeface="+mn-ea"/>
              <a:cs typeface="Microsoft YaHei"/>
            </a:endParaRPr>
          </a:p>
          <a:p>
            <a:pPr marL="498656" lvl="1">
              <a:lnSpc>
                <a:spcPct val="150000"/>
              </a:lnSpc>
              <a:tabLst>
                <a:tab pos="8077200" algn="l"/>
              </a:tabLst>
            </a:pPr>
            <a:r>
              <a:rPr lang="en-US" altLang="ja-JP" sz="1600" spc="-15" dirty="0">
                <a:latin typeface="+mn-ea"/>
                <a:cs typeface="Microsoft YaHei"/>
              </a:rPr>
              <a:t>3. </a:t>
            </a:r>
            <a:r>
              <a:rPr lang="ja-JP" altLang="en-US" sz="1600" spc="-15" dirty="0">
                <a:latin typeface="+mn-ea"/>
                <a:cs typeface="Microsoft YaHei"/>
              </a:rPr>
              <a:t>新技術へ向けた変革 </a:t>
            </a:r>
            <a:r>
              <a:rPr lang="en-US" altLang="ja-JP" sz="1600" u="dotted" baseline="40000" dirty="0">
                <a:latin typeface="+mn-ea"/>
                <a:cs typeface="Microsoft JhengHei"/>
              </a:rPr>
              <a:t>	</a:t>
            </a:r>
            <a:r>
              <a:rPr lang="en-US" altLang="ja-JP" sz="1600" spc="-15" dirty="0">
                <a:latin typeface="+mn-ea"/>
                <a:cs typeface="Microsoft YaHei"/>
              </a:rPr>
              <a:t> </a:t>
            </a:r>
            <a:r>
              <a:rPr lang="en-US" altLang="ja-JP" sz="1600" dirty="0">
                <a:latin typeface="+mn-ea"/>
                <a:cs typeface="Microsoft JhengHei"/>
              </a:rPr>
              <a:t>67</a:t>
            </a:r>
            <a:endParaRPr sz="1600" dirty="0">
              <a:latin typeface="+mn-ea"/>
              <a:cs typeface="Microsoft YaHei"/>
            </a:endParaRPr>
          </a:p>
          <a:p>
            <a:pPr marL="498656" lvl="1">
              <a:lnSpc>
                <a:spcPct val="150000"/>
              </a:lnSpc>
              <a:tabLst>
                <a:tab pos="8077200" algn="l"/>
              </a:tabLst>
            </a:pPr>
            <a:r>
              <a:rPr lang="en-US" altLang="ja-JP" sz="1600" dirty="0">
                <a:latin typeface="+mn-ea"/>
              </a:rPr>
              <a:t>4.</a:t>
            </a:r>
            <a:r>
              <a:rPr lang="ja-JP" altLang="en-US" sz="1600" dirty="0">
                <a:latin typeface="+mn-ea"/>
              </a:rPr>
              <a:t> 技術の高度化に関する取り組み </a:t>
            </a:r>
            <a:r>
              <a:rPr lang="en-US" altLang="ja-JP" sz="1600" u="dotted" baseline="40000" dirty="0">
                <a:latin typeface="+mn-ea"/>
                <a:cs typeface="Microsoft JhengHei"/>
              </a:rPr>
              <a:t>	</a:t>
            </a:r>
            <a:r>
              <a:rPr lang="en-US" altLang="ja-JP" sz="1600" dirty="0">
                <a:latin typeface="+mn-ea"/>
              </a:rPr>
              <a:t> </a:t>
            </a:r>
            <a:r>
              <a:rPr lang="en-US" altLang="ja-JP" sz="1600" dirty="0">
                <a:latin typeface="+mn-ea"/>
                <a:cs typeface="Microsoft JhengHei"/>
              </a:rPr>
              <a:t>226</a:t>
            </a:r>
          </a:p>
          <a:p>
            <a:pPr marL="498656" lvl="1">
              <a:lnSpc>
                <a:spcPct val="150000"/>
              </a:lnSpc>
              <a:tabLst>
                <a:tab pos="8077200" algn="l"/>
              </a:tabLst>
            </a:pPr>
            <a:r>
              <a:rPr lang="en-US" altLang="ja-JP" sz="1600" dirty="0">
                <a:latin typeface="+mn-ea"/>
              </a:rPr>
              <a:t>5.</a:t>
            </a:r>
            <a:r>
              <a:rPr lang="ja-JP" altLang="en-US" sz="1600" dirty="0">
                <a:latin typeface="+mn-ea"/>
              </a:rPr>
              <a:t> 組込み</a:t>
            </a:r>
            <a:r>
              <a:rPr lang="en-US" altLang="ja-JP" sz="1600" dirty="0">
                <a:latin typeface="+mn-ea"/>
              </a:rPr>
              <a:t>/IoT</a:t>
            </a:r>
            <a:r>
              <a:rPr lang="ja-JP" altLang="en-US" sz="1600" dirty="0">
                <a:latin typeface="+mn-ea"/>
              </a:rPr>
              <a:t>システムに係る「人材」育成に関する取り組み </a:t>
            </a:r>
            <a:r>
              <a:rPr lang="en-US" altLang="ja-JP" sz="1600" u="dotted" baseline="40000" dirty="0">
                <a:latin typeface="+mn-ea"/>
                <a:cs typeface="Microsoft JhengHei"/>
              </a:rPr>
              <a:t>	</a:t>
            </a:r>
            <a:r>
              <a:rPr lang="en-US" altLang="ja-JP" sz="1600" dirty="0">
                <a:latin typeface="+mn-ea"/>
              </a:rPr>
              <a:t> 258</a:t>
            </a:r>
            <a:endParaRPr lang="ja-JP" altLang="en-US" sz="1600" dirty="0">
              <a:latin typeface="+mn-ea"/>
            </a:endParaRPr>
          </a:p>
          <a:p>
            <a:pPr marL="12699"/>
            <a:endParaRPr lang="en-US" altLang="ja-JP" sz="1400" dirty="0">
              <a:latin typeface="+mj-lt"/>
              <a:cs typeface="Microsoft JhengHei"/>
            </a:endParaRPr>
          </a:p>
          <a:p>
            <a:pPr marL="12699"/>
            <a:endParaRPr lang="en-US" altLang="ja-JP" sz="1400" dirty="0">
              <a:latin typeface="+mj-lt"/>
              <a:cs typeface="Microsoft JhengHei"/>
            </a:endParaRPr>
          </a:p>
          <a:p>
            <a:pPr marL="12699"/>
            <a:endParaRPr lang="en-US" altLang="ja-JP" sz="1400" dirty="0">
              <a:latin typeface="+mj-lt"/>
              <a:cs typeface="Microsoft JhengHei"/>
            </a:endParaRPr>
          </a:p>
          <a:p>
            <a:pPr>
              <a:tabLst>
                <a:tab pos="727010" algn="l"/>
              </a:tabLst>
            </a:pPr>
            <a:endParaRPr sz="1000" dirty="0">
              <a:solidFill>
                <a:srgbClr val="FF0000"/>
              </a:solidFill>
              <a:latin typeface="+mn-ea"/>
              <a:cs typeface="Microsoft JhengHei"/>
            </a:endParaRPr>
          </a:p>
        </p:txBody>
      </p:sp>
    </p:spTree>
    <p:extLst>
      <p:ext uri="{BB962C8B-B14F-4D97-AF65-F5344CB8AC3E}">
        <p14:creationId xmlns:p14="http://schemas.microsoft.com/office/powerpoint/2010/main" val="1025895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856488" y="241743"/>
            <a:ext cx="5112568"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3" name="タイトル 2">
            <a:extLst>
              <a:ext uri="{FF2B5EF4-FFF2-40B4-BE49-F238E27FC236}">
                <a16:creationId xmlns:a16="http://schemas.microsoft.com/office/drawing/2014/main" id="{6334036F-6947-4D73-AB66-6E8B9CAE532A}"/>
              </a:ext>
            </a:extLst>
          </p:cNvPr>
          <p:cNvSpPr>
            <a:spLocks noGrp="1"/>
          </p:cNvSpPr>
          <p:nvPr>
            <p:ph type="title"/>
          </p:nvPr>
        </p:nvSpPr>
        <p:spPr>
          <a:xfrm>
            <a:off x="151632" y="241743"/>
            <a:ext cx="7848872" cy="720080"/>
          </a:xfrm>
        </p:spPr>
        <p:txBody>
          <a:bodyPr/>
          <a:lstStyle/>
          <a:p>
            <a:r>
              <a:rPr lang="en-US" altLang="ja-JP" b="1" dirty="0"/>
              <a:t>Q5.</a:t>
            </a:r>
            <a:r>
              <a:rPr lang="ja-JP" altLang="en-US" b="1" dirty="0"/>
              <a:t>事業分野、開発機器、提供製品・サービス</a:t>
            </a:r>
            <a:r>
              <a:rPr lang="en-US" altLang="ja-JP" b="1" dirty="0"/>
              <a:t>【5</a:t>
            </a:r>
            <a:r>
              <a:rPr lang="ja-JP" altLang="en-US" b="1" dirty="0"/>
              <a:t>年後</a:t>
            </a:r>
            <a:r>
              <a:rPr lang="en-US" altLang="ja-JP" b="1" dirty="0"/>
              <a:t>】</a:t>
            </a:r>
            <a:endParaRPr kumimoji="1" lang="ja-JP" altLang="en-US" b="1" dirty="0"/>
          </a:p>
        </p:txBody>
      </p:sp>
      <p:pic>
        <p:nvPicPr>
          <p:cNvPr id="5" name="図 4">
            <a:extLst>
              <a:ext uri="{FF2B5EF4-FFF2-40B4-BE49-F238E27FC236}">
                <a16:creationId xmlns:a16="http://schemas.microsoft.com/office/drawing/2014/main" id="{6E31DD9F-1036-42D7-BF12-9A90164ADF37}"/>
              </a:ext>
            </a:extLst>
          </p:cNvPr>
          <p:cNvPicPr>
            <a:picLocks noChangeAspect="1"/>
          </p:cNvPicPr>
          <p:nvPr/>
        </p:nvPicPr>
        <p:blipFill>
          <a:blip r:embed="rId3"/>
          <a:stretch>
            <a:fillRect/>
          </a:stretch>
        </p:blipFill>
        <p:spPr>
          <a:xfrm>
            <a:off x="7008465" y="1733994"/>
            <a:ext cx="5499636" cy="4660708"/>
          </a:xfrm>
          <a:prstGeom prst="rect">
            <a:avLst/>
          </a:prstGeom>
        </p:spPr>
      </p:pic>
      <p:pic>
        <p:nvPicPr>
          <p:cNvPr id="2" name="図 1">
            <a:extLst>
              <a:ext uri="{FF2B5EF4-FFF2-40B4-BE49-F238E27FC236}">
                <a16:creationId xmlns:a16="http://schemas.microsoft.com/office/drawing/2014/main" id="{0AD16F2D-A05F-4CC7-8B48-EFEC1CCDDC25}"/>
              </a:ext>
            </a:extLst>
          </p:cNvPr>
          <p:cNvPicPr>
            <a:picLocks noChangeAspect="1"/>
          </p:cNvPicPr>
          <p:nvPr/>
        </p:nvPicPr>
        <p:blipFill>
          <a:blip r:embed="rId4"/>
          <a:stretch>
            <a:fillRect/>
          </a:stretch>
        </p:blipFill>
        <p:spPr>
          <a:xfrm>
            <a:off x="556855" y="1073647"/>
            <a:ext cx="5836376" cy="3501825"/>
          </a:xfrm>
          <a:prstGeom prst="rect">
            <a:avLst/>
          </a:prstGeom>
        </p:spPr>
      </p:pic>
      <p:pic>
        <p:nvPicPr>
          <p:cNvPr id="4" name="図 3">
            <a:extLst>
              <a:ext uri="{FF2B5EF4-FFF2-40B4-BE49-F238E27FC236}">
                <a16:creationId xmlns:a16="http://schemas.microsoft.com/office/drawing/2014/main" id="{A2736A7B-91CD-4D25-966C-F567D8A7FB61}"/>
              </a:ext>
            </a:extLst>
          </p:cNvPr>
          <p:cNvPicPr>
            <a:picLocks noChangeAspect="1"/>
          </p:cNvPicPr>
          <p:nvPr/>
        </p:nvPicPr>
        <p:blipFill>
          <a:blip r:embed="rId5"/>
          <a:stretch>
            <a:fillRect/>
          </a:stretch>
        </p:blipFill>
        <p:spPr>
          <a:xfrm>
            <a:off x="612587" y="4687296"/>
            <a:ext cx="5780644" cy="2315216"/>
          </a:xfrm>
          <a:prstGeom prst="rect">
            <a:avLst/>
          </a:prstGeom>
        </p:spPr>
      </p:pic>
    </p:spTree>
    <p:extLst>
      <p:ext uri="{BB962C8B-B14F-4D97-AF65-F5344CB8AC3E}">
        <p14:creationId xmlns:p14="http://schemas.microsoft.com/office/powerpoint/2010/main" val="1248365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387D009-B62E-47F3-B401-2742CE8C35ED}"/>
              </a:ext>
            </a:extLst>
          </p:cNvPr>
          <p:cNvSpPr>
            <a:spLocks noGrp="1"/>
          </p:cNvSpPr>
          <p:nvPr>
            <p:ph type="title"/>
          </p:nvPr>
        </p:nvSpPr>
        <p:spPr>
          <a:xfrm>
            <a:off x="133498" y="109456"/>
            <a:ext cx="7848872" cy="720080"/>
          </a:xfrm>
        </p:spPr>
        <p:txBody>
          <a:bodyPr/>
          <a:lstStyle/>
          <a:p>
            <a:r>
              <a:rPr lang="en-US" altLang="ja-JP" b="1" dirty="0"/>
              <a:t>Q5.</a:t>
            </a:r>
            <a:r>
              <a:rPr lang="ja-JP" altLang="en-US" b="1" dirty="0"/>
              <a:t>事業分野、開発機器、提供製品・サービス</a:t>
            </a:r>
            <a:r>
              <a:rPr lang="en-US" altLang="ja-JP" b="1" dirty="0"/>
              <a:t>【5</a:t>
            </a:r>
            <a:r>
              <a:rPr lang="ja-JP" altLang="en-US" b="1" dirty="0"/>
              <a:t>年後</a:t>
            </a:r>
            <a:r>
              <a:rPr lang="en-US" altLang="ja-JP" b="1" dirty="0"/>
              <a:t>】</a:t>
            </a:r>
            <a:br>
              <a:rPr lang="en-US" altLang="ja-JP" b="1" dirty="0"/>
            </a:br>
            <a:r>
              <a:rPr lang="ja-JP" altLang="en-US" b="1" dirty="0"/>
              <a:t>（産業構造の位置づけ別）</a:t>
            </a:r>
            <a:endParaRPr kumimoji="1" lang="ja-JP" altLang="en-US" b="1" dirty="0"/>
          </a:p>
        </p:txBody>
      </p:sp>
      <p:sp>
        <p:nvSpPr>
          <p:cNvPr id="8" name="テキスト ボックス 7">
            <a:extLst>
              <a:ext uri="{FF2B5EF4-FFF2-40B4-BE49-F238E27FC236}">
                <a16:creationId xmlns:a16="http://schemas.microsoft.com/office/drawing/2014/main" id="{8CACBB69-DFCE-4819-810E-73EEE4346819}"/>
              </a:ext>
            </a:extLst>
          </p:cNvPr>
          <p:cNvSpPr txBox="1"/>
          <p:nvPr/>
        </p:nvSpPr>
        <p:spPr>
          <a:xfrm>
            <a:off x="8378678" y="139683"/>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cxnSp>
        <p:nvCxnSpPr>
          <p:cNvPr id="9" name="直線コネクタ 8">
            <a:extLst>
              <a:ext uri="{FF2B5EF4-FFF2-40B4-BE49-F238E27FC236}">
                <a16:creationId xmlns:a16="http://schemas.microsoft.com/office/drawing/2014/main" id="{9E9A66B0-3D0F-4621-B6D3-3BCF74B5838D}"/>
              </a:ext>
            </a:extLst>
          </p:cNvPr>
          <p:cNvCxnSpPr/>
          <p:nvPr/>
        </p:nvCxnSpPr>
        <p:spPr>
          <a:xfrm>
            <a:off x="943720" y="4219062"/>
            <a:ext cx="11233248" cy="0"/>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97115C9C-162D-4136-9831-C3C804034908}"/>
              </a:ext>
            </a:extLst>
          </p:cNvPr>
          <p:cNvCxnSpPr>
            <a:cxnSpLocks/>
          </p:cNvCxnSpPr>
          <p:nvPr/>
        </p:nvCxnSpPr>
        <p:spPr>
          <a:xfrm flipV="1">
            <a:off x="6416328" y="1554766"/>
            <a:ext cx="0" cy="5328592"/>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FDA16531-514B-4B14-A5B0-53B61C3825FC}"/>
              </a:ext>
            </a:extLst>
          </p:cNvPr>
          <p:cNvPicPr>
            <a:picLocks noChangeAspect="1"/>
          </p:cNvPicPr>
          <p:nvPr/>
        </p:nvPicPr>
        <p:blipFill>
          <a:blip r:embed="rId3"/>
          <a:stretch>
            <a:fillRect/>
          </a:stretch>
        </p:blipFill>
        <p:spPr>
          <a:xfrm>
            <a:off x="833412" y="1287252"/>
            <a:ext cx="5415302" cy="2880000"/>
          </a:xfrm>
          <a:prstGeom prst="rect">
            <a:avLst/>
          </a:prstGeom>
        </p:spPr>
      </p:pic>
      <p:pic>
        <p:nvPicPr>
          <p:cNvPr id="15" name="図 14">
            <a:extLst>
              <a:ext uri="{FF2B5EF4-FFF2-40B4-BE49-F238E27FC236}">
                <a16:creationId xmlns:a16="http://schemas.microsoft.com/office/drawing/2014/main" id="{38FD89B2-2FDF-45CD-9DC0-49E37465D635}"/>
              </a:ext>
            </a:extLst>
          </p:cNvPr>
          <p:cNvPicPr>
            <a:picLocks noChangeAspect="1"/>
          </p:cNvPicPr>
          <p:nvPr/>
        </p:nvPicPr>
        <p:blipFill>
          <a:blip r:embed="rId4"/>
          <a:stretch>
            <a:fillRect/>
          </a:stretch>
        </p:blipFill>
        <p:spPr>
          <a:xfrm>
            <a:off x="797362" y="4460357"/>
            <a:ext cx="5456503" cy="2880000"/>
          </a:xfrm>
          <a:prstGeom prst="rect">
            <a:avLst/>
          </a:prstGeom>
        </p:spPr>
      </p:pic>
      <p:pic>
        <p:nvPicPr>
          <p:cNvPr id="16" name="図 15">
            <a:extLst>
              <a:ext uri="{FF2B5EF4-FFF2-40B4-BE49-F238E27FC236}">
                <a16:creationId xmlns:a16="http://schemas.microsoft.com/office/drawing/2014/main" id="{551B4FA2-CA08-489E-97C6-4407FA99B061}"/>
              </a:ext>
            </a:extLst>
          </p:cNvPr>
          <p:cNvPicPr>
            <a:picLocks noChangeAspect="1"/>
          </p:cNvPicPr>
          <p:nvPr/>
        </p:nvPicPr>
        <p:blipFill>
          <a:blip r:embed="rId5"/>
          <a:stretch>
            <a:fillRect/>
          </a:stretch>
        </p:blipFill>
        <p:spPr>
          <a:xfrm>
            <a:off x="6560344" y="1300223"/>
            <a:ext cx="5460405" cy="2880000"/>
          </a:xfrm>
          <a:prstGeom prst="rect">
            <a:avLst/>
          </a:prstGeom>
        </p:spPr>
      </p:pic>
      <p:pic>
        <p:nvPicPr>
          <p:cNvPr id="17" name="図 16">
            <a:extLst>
              <a:ext uri="{FF2B5EF4-FFF2-40B4-BE49-F238E27FC236}">
                <a16:creationId xmlns:a16="http://schemas.microsoft.com/office/drawing/2014/main" id="{35CE3B83-70FD-4EE5-ACE8-C84F98CF2FF0}"/>
              </a:ext>
            </a:extLst>
          </p:cNvPr>
          <p:cNvPicPr>
            <a:picLocks noChangeAspect="1"/>
          </p:cNvPicPr>
          <p:nvPr/>
        </p:nvPicPr>
        <p:blipFill>
          <a:blip r:embed="rId6"/>
          <a:stretch>
            <a:fillRect/>
          </a:stretch>
        </p:blipFill>
        <p:spPr>
          <a:xfrm>
            <a:off x="6531473" y="4455324"/>
            <a:ext cx="5444295" cy="2880000"/>
          </a:xfrm>
          <a:prstGeom prst="rect">
            <a:avLst/>
          </a:prstGeom>
        </p:spPr>
      </p:pic>
      <p:sp>
        <p:nvSpPr>
          <p:cNvPr id="18" name="テキスト ボックス 17">
            <a:extLst>
              <a:ext uri="{FF2B5EF4-FFF2-40B4-BE49-F238E27FC236}">
                <a16:creationId xmlns:a16="http://schemas.microsoft.com/office/drawing/2014/main" id="{09C5ABB7-9430-4B22-B1A2-63B093C7860D}"/>
              </a:ext>
            </a:extLst>
          </p:cNvPr>
          <p:cNvSpPr txBox="1"/>
          <p:nvPr/>
        </p:nvSpPr>
        <p:spPr>
          <a:xfrm>
            <a:off x="2599904" y="992446"/>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p>
        </p:txBody>
      </p:sp>
      <p:sp>
        <p:nvSpPr>
          <p:cNvPr id="20" name="テキスト ボックス 19">
            <a:extLst>
              <a:ext uri="{FF2B5EF4-FFF2-40B4-BE49-F238E27FC236}">
                <a16:creationId xmlns:a16="http://schemas.microsoft.com/office/drawing/2014/main" id="{199C260F-4C3E-4042-A139-F58008D2391A}"/>
              </a:ext>
            </a:extLst>
          </p:cNvPr>
          <p:cNvSpPr txBox="1"/>
          <p:nvPr/>
        </p:nvSpPr>
        <p:spPr>
          <a:xfrm>
            <a:off x="2463833" y="4219062"/>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p>
        </p:txBody>
      </p:sp>
      <p:sp>
        <p:nvSpPr>
          <p:cNvPr id="21" name="テキスト ボックス 20">
            <a:extLst>
              <a:ext uri="{FF2B5EF4-FFF2-40B4-BE49-F238E27FC236}">
                <a16:creationId xmlns:a16="http://schemas.microsoft.com/office/drawing/2014/main" id="{61E90A02-956E-4B84-B8B3-88E4B8149169}"/>
              </a:ext>
            </a:extLst>
          </p:cNvPr>
          <p:cNvSpPr txBox="1"/>
          <p:nvPr/>
        </p:nvSpPr>
        <p:spPr>
          <a:xfrm>
            <a:off x="8288539" y="1031752"/>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p>
        </p:txBody>
      </p:sp>
      <p:sp>
        <p:nvSpPr>
          <p:cNvPr id="22" name="テキスト ボックス 21">
            <a:extLst>
              <a:ext uri="{FF2B5EF4-FFF2-40B4-BE49-F238E27FC236}">
                <a16:creationId xmlns:a16="http://schemas.microsoft.com/office/drawing/2014/main" id="{339B6F65-D8C9-4997-B46E-7783EECB0904}"/>
              </a:ext>
            </a:extLst>
          </p:cNvPr>
          <p:cNvSpPr txBox="1"/>
          <p:nvPr/>
        </p:nvSpPr>
        <p:spPr>
          <a:xfrm>
            <a:off x="8288538" y="4213550"/>
            <a:ext cx="2232247" cy="307777"/>
          </a:xfrm>
          <a:prstGeom prst="rect">
            <a:avLst/>
          </a:prstGeom>
          <a:noFill/>
        </p:spPr>
        <p:txBody>
          <a:bodyPr wrap="square" rtlCol="0">
            <a:spAutoFit/>
          </a:bodyPr>
          <a:lstStyle/>
          <a:p>
            <a:pPr algn="ct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spTree>
    <p:extLst>
      <p:ext uri="{BB962C8B-B14F-4D97-AF65-F5344CB8AC3E}">
        <p14:creationId xmlns:p14="http://schemas.microsoft.com/office/powerpoint/2010/main" val="470950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512176" y="240085"/>
            <a:ext cx="4608512"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24CEA9B2-BAE5-497F-93EC-D46DE280C159}"/>
              </a:ext>
            </a:extLst>
          </p:cNvPr>
          <p:cNvSpPr>
            <a:spLocks noGrp="1"/>
          </p:cNvSpPr>
          <p:nvPr>
            <p:ph type="title"/>
          </p:nvPr>
        </p:nvSpPr>
        <p:spPr>
          <a:xfrm>
            <a:off x="151632" y="143313"/>
            <a:ext cx="8568952" cy="720080"/>
          </a:xfrm>
        </p:spPr>
        <p:txBody>
          <a:bodyPr/>
          <a:lstStyle/>
          <a:p>
            <a:r>
              <a:rPr lang="en-US" altLang="ja-JP" b="1" dirty="0"/>
              <a:t>Q5.</a:t>
            </a:r>
            <a:r>
              <a:rPr lang="ja-JP" altLang="en-US" b="1" dirty="0"/>
              <a:t>事業分野、開発機器、提供製品・サービス</a:t>
            </a:r>
            <a:r>
              <a:rPr lang="en-US" altLang="ja-JP" b="1" dirty="0"/>
              <a:t>【5</a:t>
            </a:r>
            <a:r>
              <a:rPr lang="ja-JP" altLang="en-US" b="1" dirty="0"/>
              <a:t>年後</a:t>
            </a:r>
            <a:r>
              <a:rPr lang="en-US" altLang="ja-JP" b="1" dirty="0"/>
              <a:t>】</a:t>
            </a:r>
            <a:r>
              <a:rPr lang="ja-JP" altLang="en-US" b="1" dirty="0"/>
              <a:t>（従業員数別）</a:t>
            </a:r>
            <a:endParaRPr kumimoji="1" lang="ja-JP" altLang="en-US" b="1" dirty="0"/>
          </a:p>
        </p:txBody>
      </p:sp>
      <p:pic>
        <p:nvPicPr>
          <p:cNvPr id="2" name="図 1">
            <a:extLst>
              <a:ext uri="{FF2B5EF4-FFF2-40B4-BE49-F238E27FC236}">
                <a16:creationId xmlns:a16="http://schemas.microsoft.com/office/drawing/2014/main" id="{06B39417-263B-4BD9-BF45-6FFBAADF4EE6}"/>
              </a:ext>
            </a:extLst>
          </p:cNvPr>
          <p:cNvPicPr>
            <a:picLocks noChangeAspect="1"/>
          </p:cNvPicPr>
          <p:nvPr/>
        </p:nvPicPr>
        <p:blipFill>
          <a:blip r:embed="rId3"/>
          <a:stretch>
            <a:fillRect/>
          </a:stretch>
        </p:blipFill>
        <p:spPr>
          <a:xfrm>
            <a:off x="6992392" y="1529904"/>
            <a:ext cx="5240899" cy="5026531"/>
          </a:xfrm>
          <a:prstGeom prst="rect">
            <a:avLst/>
          </a:prstGeom>
        </p:spPr>
      </p:pic>
      <p:pic>
        <p:nvPicPr>
          <p:cNvPr id="5" name="図 4">
            <a:extLst>
              <a:ext uri="{FF2B5EF4-FFF2-40B4-BE49-F238E27FC236}">
                <a16:creationId xmlns:a16="http://schemas.microsoft.com/office/drawing/2014/main" id="{9D92281D-6F39-44A8-8FE7-99048A622335}"/>
              </a:ext>
            </a:extLst>
          </p:cNvPr>
          <p:cNvPicPr>
            <a:picLocks noChangeAspect="1"/>
          </p:cNvPicPr>
          <p:nvPr/>
        </p:nvPicPr>
        <p:blipFill>
          <a:blip r:embed="rId4"/>
          <a:stretch>
            <a:fillRect/>
          </a:stretch>
        </p:blipFill>
        <p:spPr>
          <a:xfrm>
            <a:off x="439664" y="743561"/>
            <a:ext cx="6342459" cy="3175852"/>
          </a:xfrm>
          <a:prstGeom prst="rect">
            <a:avLst/>
          </a:prstGeom>
        </p:spPr>
      </p:pic>
      <p:pic>
        <p:nvPicPr>
          <p:cNvPr id="10" name="図 9">
            <a:extLst>
              <a:ext uri="{FF2B5EF4-FFF2-40B4-BE49-F238E27FC236}">
                <a16:creationId xmlns:a16="http://schemas.microsoft.com/office/drawing/2014/main" id="{49C5ADD8-4CCA-45C6-B91C-AD83F133883D}"/>
              </a:ext>
            </a:extLst>
          </p:cNvPr>
          <p:cNvPicPr>
            <a:picLocks noChangeAspect="1"/>
          </p:cNvPicPr>
          <p:nvPr/>
        </p:nvPicPr>
        <p:blipFill>
          <a:blip r:embed="rId5"/>
          <a:stretch>
            <a:fillRect/>
          </a:stretch>
        </p:blipFill>
        <p:spPr>
          <a:xfrm>
            <a:off x="370508" y="4194200"/>
            <a:ext cx="6516749" cy="2329228"/>
          </a:xfrm>
          <a:prstGeom prst="rect">
            <a:avLst/>
          </a:prstGeom>
        </p:spPr>
      </p:pic>
    </p:spTree>
    <p:extLst>
      <p:ext uri="{BB962C8B-B14F-4D97-AF65-F5344CB8AC3E}">
        <p14:creationId xmlns:p14="http://schemas.microsoft.com/office/powerpoint/2010/main" val="2797216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C4B01C-B9F1-4874-8810-7D138CF399FF}"/>
              </a:ext>
            </a:extLst>
          </p:cNvPr>
          <p:cNvSpPr>
            <a:spLocks noGrp="1"/>
          </p:cNvSpPr>
          <p:nvPr>
            <p:ph type="title"/>
          </p:nvPr>
        </p:nvSpPr>
        <p:spPr/>
        <p:txBody>
          <a:bodyPr/>
          <a:lstStyle/>
          <a:p>
            <a:r>
              <a:rPr lang="en-US" altLang="ja-JP" sz="3999" dirty="0"/>
              <a:t>2.</a:t>
            </a:r>
            <a:r>
              <a:rPr lang="ja-JP" altLang="en-US" sz="3999" dirty="0"/>
              <a:t>事業環境変化</a:t>
            </a:r>
            <a:endParaRPr kumimoji="1" lang="ja-JP" altLang="en-US" dirty="0"/>
          </a:p>
        </p:txBody>
      </p:sp>
    </p:spTree>
    <p:extLst>
      <p:ext uri="{BB962C8B-B14F-4D97-AF65-F5344CB8AC3E}">
        <p14:creationId xmlns:p14="http://schemas.microsoft.com/office/powerpoint/2010/main" val="4098507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D9641F8-AFBE-4E1B-8A55-7B38037FBF1D}"/>
              </a:ext>
            </a:extLst>
          </p:cNvPr>
          <p:cNvPicPr>
            <a:picLocks noChangeAspect="1"/>
          </p:cNvPicPr>
          <p:nvPr/>
        </p:nvPicPr>
        <p:blipFill>
          <a:blip r:embed="rId3"/>
          <a:stretch>
            <a:fillRect/>
          </a:stretch>
        </p:blipFill>
        <p:spPr>
          <a:xfrm>
            <a:off x="142568" y="1263808"/>
            <a:ext cx="12902506" cy="4068452"/>
          </a:xfrm>
          <a:prstGeom prst="rect">
            <a:avLst/>
          </a:prstGeom>
        </p:spPr>
      </p:pic>
      <p:sp>
        <p:nvSpPr>
          <p:cNvPr id="3" name="タイトル 2">
            <a:extLst>
              <a:ext uri="{FF2B5EF4-FFF2-40B4-BE49-F238E27FC236}">
                <a16:creationId xmlns:a16="http://schemas.microsoft.com/office/drawing/2014/main" id="{C9AFC2EE-F912-4F47-9E66-FBC4B948DC09}"/>
              </a:ext>
            </a:extLst>
          </p:cNvPr>
          <p:cNvSpPr>
            <a:spLocks noGrp="1"/>
          </p:cNvSpPr>
          <p:nvPr>
            <p:ph type="title"/>
          </p:nvPr>
        </p:nvSpPr>
        <p:spPr>
          <a:xfrm>
            <a:off x="151632" y="143313"/>
            <a:ext cx="7848872" cy="720080"/>
          </a:xfrm>
        </p:spPr>
        <p:txBody>
          <a:bodyPr/>
          <a:lstStyle/>
          <a:p>
            <a:r>
              <a:rPr lang="en-US" altLang="ja-JP" b="1" dirty="0"/>
              <a:t>Q6.</a:t>
            </a:r>
            <a:r>
              <a:rPr lang="ja-JP" altLang="en-US" b="1" dirty="0"/>
              <a:t>取引形態</a:t>
            </a:r>
            <a:r>
              <a:rPr lang="en-US" altLang="ja-JP" b="1" dirty="0"/>
              <a:t>【</a:t>
            </a:r>
            <a:r>
              <a:rPr lang="ja-JP" altLang="en-US" b="1" dirty="0"/>
              <a:t>現在</a:t>
            </a:r>
            <a:r>
              <a:rPr lang="en-US" altLang="ja-JP" b="1" dirty="0"/>
              <a:t>/5</a:t>
            </a:r>
            <a:r>
              <a:rPr lang="ja-JP" altLang="en-US" b="1" dirty="0"/>
              <a:t>年後</a:t>
            </a:r>
            <a:r>
              <a:rPr lang="en-US" altLang="ja-JP" b="1" dirty="0"/>
              <a:t>】</a:t>
            </a:r>
            <a:endParaRPr kumimoji="1" lang="ja-JP" altLang="en-US" dirty="0"/>
          </a:p>
        </p:txBody>
      </p:sp>
    </p:spTree>
    <p:extLst>
      <p:ext uri="{BB962C8B-B14F-4D97-AF65-F5344CB8AC3E}">
        <p14:creationId xmlns:p14="http://schemas.microsoft.com/office/powerpoint/2010/main" val="970005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560344" y="241743"/>
            <a:ext cx="640871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5" name="図 4">
            <a:extLst>
              <a:ext uri="{FF2B5EF4-FFF2-40B4-BE49-F238E27FC236}">
                <a16:creationId xmlns:a16="http://schemas.microsoft.com/office/drawing/2014/main" id="{5F503E80-91BE-40F7-A43F-C3724C721AE4}"/>
              </a:ext>
            </a:extLst>
          </p:cNvPr>
          <p:cNvPicPr>
            <a:picLocks noChangeAspect="1"/>
          </p:cNvPicPr>
          <p:nvPr/>
        </p:nvPicPr>
        <p:blipFill>
          <a:blip r:embed="rId3"/>
          <a:stretch>
            <a:fillRect/>
          </a:stretch>
        </p:blipFill>
        <p:spPr>
          <a:xfrm>
            <a:off x="3499887" y="6570464"/>
            <a:ext cx="6120914" cy="365792"/>
          </a:xfrm>
          <a:prstGeom prst="rect">
            <a:avLst/>
          </a:prstGeom>
        </p:spPr>
      </p:pic>
      <p:pic>
        <p:nvPicPr>
          <p:cNvPr id="8" name="図 7">
            <a:extLst>
              <a:ext uri="{FF2B5EF4-FFF2-40B4-BE49-F238E27FC236}">
                <a16:creationId xmlns:a16="http://schemas.microsoft.com/office/drawing/2014/main" id="{4805477D-197B-48E4-BDFC-365FAE657F46}"/>
              </a:ext>
            </a:extLst>
          </p:cNvPr>
          <p:cNvPicPr>
            <a:picLocks noChangeAspect="1"/>
          </p:cNvPicPr>
          <p:nvPr/>
        </p:nvPicPr>
        <p:blipFill>
          <a:blip r:embed="rId4"/>
          <a:stretch>
            <a:fillRect/>
          </a:stretch>
        </p:blipFill>
        <p:spPr>
          <a:xfrm>
            <a:off x="2383880" y="1154846"/>
            <a:ext cx="9111930" cy="1080000"/>
          </a:xfrm>
          <a:prstGeom prst="rect">
            <a:avLst/>
          </a:prstGeom>
        </p:spPr>
      </p:pic>
      <p:pic>
        <p:nvPicPr>
          <p:cNvPr id="9" name="図 8">
            <a:extLst>
              <a:ext uri="{FF2B5EF4-FFF2-40B4-BE49-F238E27FC236}">
                <a16:creationId xmlns:a16="http://schemas.microsoft.com/office/drawing/2014/main" id="{5BB46CF6-8C8D-4067-BB47-574BAC72DBEA}"/>
              </a:ext>
            </a:extLst>
          </p:cNvPr>
          <p:cNvPicPr>
            <a:picLocks noChangeAspect="1"/>
          </p:cNvPicPr>
          <p:nvPr/>
        </p:nvPicPr>
        <p:blipFill>
          <a:blip r:embed="rId5"/>
          <a:stretch>
            <a:fillRect/>
          </a:stretch>
        </p:blipFill>
        <p:spPr>
          <a:xfrm>
            <a:off x="2391657" y="2300172"/>
            <a:ext cx="9111930" cy="1080000"/>
          </a:xfrm>
          <a:prstGeom prst="rect">
            <a:avLst/>
          </a:prstGeom>
        </p:spPr>
      </p:pic>
      <p:pic>
        <p:nvPicPr>
          <p:cNvPr id="10" name="図 9">
            <a:extLst>
              <a:ext uri="{FF2B5EF4-FFF2-40B4-BE49-F238E27FC236}">
                <a16:creationId xmlns:a16="http://schemas.microsoft.com/office/drawing/2014/main" id="{BE2B1315-EB33-4AD0-80C3-72768874976E}"/>
              </a:ext>
            </a:extLst>
          </p:cNvPr>
          <p:cNvPicPr>
            <a:picLocks noChangeAspect="1"/>
          </p:cNvPicPr>
          <p:nvPr/>
        </p:nvPicPr>
        <p:blipFill>
          <a:blip r:embed="rId6"/>
          <a:stretch>
            <a:fillRect/>
          </a:stretch>
        </p:blipFill>
        <p:spPr>
          <a:xfrm>
            <a:off x="2353044" y="3547408"/>
            <a:ext cx="9189156" cy="1080000"/>
          </a:xfrm>
          <a:prstGeom prst="rect">
            <a:avLst/>
          </a:prstGeom>
        </p:spPr>
      </p:pic>
      <p:pic>
        <p:nvPicPr>
          <p:cNvPr id="11" name="図 10">
            <a:extLst>
              <a:ext uri="{FF2B5EF4-FFF2-40B4-BE49-F238E27FC236}">
                <a16:creationId xmlns:a16="http://schemas.microsoft.com/office/drawing/2014/main" id="{B5778EE7-344C-468F-AD13-513DEC0C4314}"/>
              </a:ext>
            </a:extLst>
          </p:cNvPr>
          <p:cNvPicPr>
            <a:picLocks noChangeAspect="1"/>
          </p:cNvPicPr>
          <p:nvPr/>
        </p:nvPicPr>
        <p:blipFill>
          <a:blip r:embed="rId7"/>
          <a:stretch>
            <a:fillRect/>
          </a:stretch>
        </p:blipFill>
        <p:spPr>
          <a:xfrm>
            <a:off x="2349418" y="4783228"/>
            <a:ext cx="9189156" cy="1080000"/>
          </a:xfrm>
          <a:prstGeom prst="rect">
            <a:avLst/>
          </a:prstGeom>
        </p:spPr>
      </p:pic>
      <p:grpSp>
        <p:nvGrpSpPr>
          <p:cNvPr id="18" name="グループ化 17">
            <a:extLst>
              <a:ext uri="{FF2B5EF4-FFF2-40B4-BE49-F238E27FC236}">
                <a16:creationId xmlns:a16="http://schemas.microsoft.com/office/drawing/2014/main" id="{BAA1DA98-B4B9-4886-A4B0-DC9E3BB571A3}"/>
              </a:ext>
            </a:extLst>
          </p:cNvPr>
          <p:cNvGrpSpPr/>
          <p:nvPr/>
        </p:nvGrpSpPr>
        <p:grpSpPr>
          <a:xfrm>
            <a:off x="1951832" y="1694520"/>
            <a:ext cx="6912768" cy="3947901"/>
            <a:chOff x="1951832" y="1694520"/>
            <a:chExt cx="6912768" cy="3947901"/>
          </a:xfrm>
        </p:grpSpPr>
        <p:sp>
          <p:nvSpPr>
            <p:cNvPr id="14" name="テキスト ボックス 13">
              <a:extLst>
                <a:ext uri="{FF2B5EF4-FFF2-40B4-BE49-F238E27FC236}">
                  <a16:creationId xmlns:a16="http://schemas.microsoft.com/office/drawing/2014/main" id="{1070A0F9-EC1B-4394-AFCE-B2AED6E24E17}"/>
                </a:ext>
              </a:extLst>
            </p:cNvPr>
            <p:cNvSpPr txBox="1"/>
            <p:nvPr/>
          </p:nvSpPr>
          <p:spPr>
            <a:xfrm>
              <a:off x="1951832" y="1694520"/>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A.</a:t>
              </a:r>
              <a:r>
                <a:rPr lang="ja-JP" altLang="en-US" sz="1400" dirty="0">
                  <a:latin typeface="+mj-lt"/>
                  <a:ea typeface="Meiryo UI" panose="020B0604030504040204" pitchFamily="50" charset="-128"/>
                </a:rPr>
                <a:t>ユーザー企業</a:t>
              </a:r>
            </a:p>
          </p:txBody>
        </p:sp>
        <p:sp>
          <p:nvSpPr>
            <p:cNvPr id="15" name="テキスト ボックス 14">
              <a:extLst>
                <a:ext uri="{FF2B5EF4-FFF2-40B4-BE49-F238E27FC236}">
                  <a16:creationId xmlns:a16="http://schemas.microsoft.com/office/drawing/2014/main" id="{39A75436-817A-49B4-A19E-419B3BC75F00}"/>
                </a:ext>
              </a:extLst>
            </p:cNvPr>
            <p:cNvSpPr txBox="1"/>
            <p:nvPr/>
          </p:nvSpPr>
          <p:spPr>
            <a:xfrm>
              <a:off x="1951832" y="2774188"/>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B.</a:t>
              </a:r>
              <a:r>
                <a:rPr lang="ja-JP" altLang="en-US" sz="1400" dirty="0">
                  <a:latin typeface="+mj-lt"/>
                  <a:ea typeface="Meiryo UI" panose="020B0604030504040204" pitchFamily="50" charset="-128"/>
                </a:rPr>
                <a:t>メーカー企業</a:t>
              </a:r>
            </a:p>
          </p:txBody>
        </p:sp>
        <p:sp>
          <p:nvSpPr>
            <p:cNvPr id="16" name="テキスト ボックス 15">
              <a:extLst>
                <a:ext uri="{FF2B5EF4-FFF2-40B4-BE49-F238E27FC236}">
                  <a16:creationId xmlns:a16="http://schemas.microsoft.com/office/drawing/2014/main" id="{0A5B8ACB-1FF5-4BA3-9D4D-53325DB5D564}"/>
                </a:ext>
              </a:extLst>
            </p:cNvPr>
            <p:cNvSpPr txBox="1"/>
            <p:nvPr/>
          </p:nvSpPr>
          <p:spPr>
            <a:xfrm>
              <a:off x="1951832" y="4066604"/>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C.</a:t>
              </a:r>
              <a:r>
                <a:rPr lang="ja-JP" altLang="en-US" sz="1400" dirty="0">
                  <a:latin typeface="+mj-lt"/>
                  <a:ea typeface="Meiryo UI" panose="020B0604030504040204" pitchFamily="50" charset="-128"/>
                </a:rPr>
                <a:t>サブシステム提供企業</a:t>
              </a:r>
            </a:p>
          </p:txBody>
        </p:sp>
        <p:sp>
          <p:nvSpPr>
            <p:cNvPr id="17" name="テキスト ボックス 16">
              <a:extLst>
                <a:ext uri="{FF2B5EF4-FFF2-40B4-BE49-F238E27FC236}">
                  <a16:creationId xmlns:a16="http://schemas.microsoft.com/office/drawing/2014/main" id="{7B967002-862D-45F0-B6A6-6327056CDDF2}"/>
                </a:ext>
              </a:extLst>
            </p:cNvPr>
            <p:cNvSpPr txBox="1"/>
            <p:nvPr/>
          </p:nvSpPr>
          <p:spPr>
            <a:xfrm>
              <a:off x="1951832" y="5334644"/>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D.</a:t>
              </a:r>
              <a:r>
                <a:rPr lang="ja-JP" altLang="en-US" sz="1400" dirty="0">
                  <a:latin typeface="+mj-lt"/>
                  <a:ea typeface="Meiryo UI" panose="020B0604030504040204" pitchFamily="50" charset="-128"/>
                </a:rPr>
                <a:t>サービス提供企業</a:t>
              </a:r>
            </a:p>
          </p:txBody>
        </p:sp>
      </p:grpSp>
      <p:sp>
        <p:nvSpPr>
          <p:cNvPr id="19" name="タイトル 18">
            <a:extLst>
              <a:ext uri="{FF2B5EF4-FFF2-40B4-BE49-F238E27FC236}">
                <a16:creationId xmlns:a16="http://schemas.microsoft.com/office/drawing/2014/main" id="{E9E3635C-FB7F-45E1-9587-B62E4A77006A}"/>
              </a:ext>
            </a:extLst>
          </p:cNvPr>
          <p:cNvSpPr>
            <a:spLocks noGrp="1"/>
          </p:cNvSpPr>
          <p:nvPr>
            <p:ph type="title"/>
          </p:nvPr>
        </p:nvSpPr>
        <p:spPr>
          <a:xfrm>
            <a:off x="151632" y="134269"/>
            <a:ext cx="7848872" cy="720080"/>
          </a:xfrm>
        </p:spPr>
        <p:txBody>
          <a:bodyPr/>
          <a:lstStyle/>
          <a:p>
            <a:r>
              <a:rPr lang="en-US" altLang="ja-JP" b="1" dirty="0"/>
              <a:t>Q6.</a:t>
            </a:r>
            <a:r>
              <a:rPr lang="ja-JP" altLang="en-US" b="1" dirty="0"/>
              <a:t>取引形態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1074039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55AC3F6-9CEF-4553-B269-BD31E9467C06}"/>
              </a:ext>
            </a:extLst>
          </p:cNvPr>
          <p:cNvPicPr>
            <a:picLocks noChangeAspect="1"/>
          </p:cNvPicPr>
          <p:nvPr/>
        </p:nvPicPr>
        <p:blipFill>
          <a:blip r:embed="rId3"/>
          <a:stretch>
            <a:fillRect/>
          </a:stretch>
        </p:blipFill>
        <p:spPr>
          <a:xfrm>
            <a:off x="1700344" y="1455545"/>
            <a:ext cx="9720000" cy="1442511"/>
          </a:xfrm>
          <a:prstGeom prst="rect">
            <a:avLst/>
          </a:prstGeom>
        </p:spPr>
      </p:pic>
      <p:pic>
        <p:nvPicPr>
          <p:cNvPr id="5" name="図 4">
            <a:extLst>
              <a:ext uri="{FF2B5EF4-FFF2-40B4-BE49-F238E27FC236}">
                <a16:creationId xmlns:a16="http://schemas.microsoft.com/office/drawing/2014/main" id="{6CAD9E12-2351-47AF-AF4A-51302791AEA6}"/>
              </a:ext>
            </a:extLst>
          </p:cNvPr>
          <p:cNvPicPr>
            <a:picLocks noChangeAspect="1"/>
          </p:cNvPicPr>
          <p:nvPr/>
        </p:nvPicPr>
        <p:blipFill>
          <a:blip r:embed="rId4"/>
          <a:stretch>
            <a:fillRect/>
          </a:stretch>
        </p:blipFill>
        <p:spPr>
          <a:xfrm>
            <a:off x="1700344" y="3258096"/>
            <a:ext cx="9720000" cy="1432828"/>
          </a:xfrm>
          <a:prstGeom prst="rect">
            <a:avLst/>
          </a:prstGeom>
        </p:spPr>
      </p:pic>
      <p:pic>
        <p:nvPicPr>
          <p:cNvPr id="8" name="図 7">
            <a:extLst>
              <a:ext uri="{FF2B5EF4-FFF2-40B4-BE49-F238E27FC236}">
                <a16:creationId xmlns:a16="http://schemas.microsoft.com/office/drawing/2014/main" id="{BF73CD79-BD57-48D5-93F3-D5F3D2299762}"/>
              </a:ext>
            </a:extLst>
          </p:cNvPr>
          <p:cNvPicPr>
            <a:picLocks noChangeAspect="1"/>
          </p:cNvPicPr>
          <p:nvPr/>
        </p:nvPicPr>
        <p:blipFill>
          <a:blip r:embed="rId5"/>
          <a:stretch>
            <a:fillRect/>
          </a:stretch>
        </p:blipFill>
        <p:spPr>
          <a:xfrm>
            <a:off x="2383880" y="5023550"/>
            <a:ext cx="9484690" cy="727412"/>
          </a:xfrm>
          <a:prstGeom prst="rect">
            <a:avLst/>
          </a:prstGeom>
        </p:spPr>
      </p:pic>
      <p:sp>
        <p:nvSpPr>
          <p:cNvPr id="3" name="タイトル 2">
            <a:extLst>
              <a:ext uri="{FF2B5EF4-FFF2-40B4-BE49-F238E27FC236}">
                <a16:creationId xmlns:a16="http://schemas.microsoft.com/office/drawing/2014/main" id="{46CE4950-7F4C-42A8-A513-A7F65A24D871}"/>
              </a:ext>
            </a:extLst>
          </p:cNvPr>
          <p:cNvSpPr>
            <a:spLocks noGrp="1"/>
          </p:cNvSpPr>
          <p:nvPr>
            <p:ph type="title"/>
          </p:nvPr>
        </p:nvSpPr>
        <p:spPr>
          <a:xfrm>
            <a:off x="151632" y="143313"/>
            <a:ext cx="7848872" cy="720080"/>
          </a:xfrm>
        </p:spPr>
        <p:txBody>
          <a:bodyPr/>
          <a:lstStyle/>
          <a:p>
            <a:r>
              <a:rPr lang="en-US" altLang="ja-JP" b="1" dirty="0"/>
              <a:t>Q6.</a:t>
            </a:r>
            <a:r>
              <a:rPr lang="ja-JP" altLang="en-US" b="1" dirty="0"/>
              <a:t>取引形態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749191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9" name="図 8">
            <a:extLst>
              <a:ext uri="{FF2B5EF4-FFF2-40B4-BE49-F238E27FC236}">
                <a16:creationId xmlns:a16="http://schemas.microsoft.com/office/drawing/2014/main" id="{9973794D-086B-4386-B8DD-06924BA906E5}"/>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0C8BE9EF-A042-41F6-98CD-4C9A80E37606}"/>
              </a:ext>
            </a:extLst>
          </p:cNvPr>
          <p:cNvSpPr>
            <a:spLocks noGrp="1"/>
          </p:cNvSpPr>
          <p:nvPr>
            <p:ph type="title"/>
          </p:nvPr>
        </p:nvSpPr>
        <p:spPr>
          <a:xfrm>
            <a:off x="151632" y="143313"/>
            <a:ext cx="7848872" cy="720080"/>
          </a:xfrm>
        </p:spPr>
        <p:txBody>
          <a:bodyPr/>
          <a:lstStyle/>
          <a:p>
            <a:r>
              <a:rPr lang="en-US" altLang="ja-JP" b="1" dirty="0"/>
              <a:t>Q6.</a:t>
            </a:r>
            <a:r>
              <a:rPr lang="ja-JP" altLang="en-US" b="1" dirty="0"/>
              <a:t>取引形態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260921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89F13A3-3DAD-4182-8366-E09965D12A8C}"/>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80428826-7674-4204-8118-C5A5010928AB}"/>
              </a:ext>
            </a:extLst>
          </p:cNvPr>
          <p:cNvSpPr>
            <a:spLocks noGrp="1"/>
          </p:cNvSpPr>
          <p:nvPr>
            <p:ph type="title"/>
          </p:nvPr>
        </p:nvSpPr>
        <p:spPr>
          <a:xfrm>
            <a:off x="151632" y="143313"/>
            <a:ext cx="7848872" cy="720080"/>
          </a:xfrm>
        </p:spPr>
        <p:txBody>
          <a:bodyPr/>
          <a:lstStyle/>
          <a:p>
            <a:r>
              <a:rPr lang="en-US" altLang="ja-JP" b="1" dirty="0"/>
              <a:t>Q6.</a:t>
            </a:r>
            <a:r>
              <a:rPr lang="ja-JP" altLang="en-US" b="1" dirty="0"/>
              <a:t>取引形態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563202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1B88E8BB-3B84-46BB-9CE7-2F0B1EAC45D0}"/>
              </a:ext>
            </a:extLst>
          </p:cNvPr>
          <p:cNvSpPr>
            <a:spLocks noGrp="1"/>
          </p:cNvSpPr>
          <p:nvPr>
            <p:ph type="title"/>
          </p:nvPr>
        </p:nvSpPr>
        <p:spPr>
          <a:xfrm>
            <a:off x="151632" y="143313"/>
            <a:ext cx="7848872" cy="720080"/>
          </a:xfrm>
        </p:spPr>
        <p:txBody>
          <a:bodyPr/>
          <a:lstStyle/>
          <a:p>
            <a:r>
              <a:rPr lang="en-US" altLang="ja-JP" b="1" dirty="0"/>
              <a:t>Q6.</a:t>
            </a:r>
            <a:r>
              <a:rPr lang="ja-JP" altLang="en-US" b="1" dirty="0"/>
              <a:t>取引形態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（提供製品・サービス別）</a:t>
            </a:r>
            <a:endParaRPr kumimoji="1" lang="ja-JP" altLang="en-US" dirty="0"/>
          </a:p>
        </p:txBody>
      </p:sp>
      <p:pic>
        <p:nvPicPr>
          <p:cNvPr id="2" name="図 1">
            <a:extLst>
              <a:ext uri="{FF2B5EF4-FFF2-40B4-BE49-F238E27FC236}">
                <a16:creationId xmlns:a16="http://schemas.microsoft.com/office/drawing/2014/main" id="{57EC7691-4E69-4C9C-B182-605EF1705CCF}"/>
              </a:ext>
            </a:extLst>
          </p:cNvPr>
          <p:cNvPicPr>
            <a:picLocks noChangeAspect="1"/>
          </p:cNvPicPr>
          <p:nvPr/>
        </p:nvPicPr>
        <p:blipFill>
          <a:blip r:embed="rId3"/>
          <a:stretch>
            <a:fillRect/>
          </a:stretch>
        </p:blipFill>
        <p:spPr>
          <a:xfrm>
            <a:off x="1604500" y="1353041"/>
            <a:ext cx="9911688" cy="4674206"/>
          </a:xfrm>
          <a:prstGeom prst="rect">
            <a:avLst/>
          </a:prstGeom>
        </p:spPr>
      </p:pic>
    </p:spTree>
    <p:extLst>
      <p:ext uri="{BB962C8B-B14F-4D97-AF65-F5344CB8AC3E}">
        <p14:creationId xmlns:p14="http://schemas.microsoft.com/office/powerpoint/2010/main" val="2621393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1E80BA-34DF-4146-B243-3EBD31F0F4A9}"/>
              </a:ext>
            </a:extLst>
          </p:cNvPr>
          <p:cNvSpPr>
            <a:spLocks noGrp="1"/>
          </p:cNvSpPr>
          <p:nvPr>
            <p:ph type="title"/>
          </p:nvPr>
        </p:nvSpPr>
        <p:spPr/>
        <p:txBody>
          <a:bodyPr/>
          <a:lstStyle/>
          <a:p>
            <a:r>
              <a:rPr lang="ja-JP" altLang="en-US" sz="3999" dirty="0"/>
              <a:t>調査の概要</a:t>
            </a:r>
            <a:endParaRPr kumimoji="1" lang="ja-JP" altLang="en-US" dirty="0"/>
          </a:p>
        </p:txBody>
      </p:sp>
    </p:spTree>
    <p:extLst>
      <p:ext uri="{BB962C8B-B14F-4D97-AF65-F5344CB8AC3E}">
        <p14:creationId xmlns:p14="http://schemas.microsoft.com/office/powerpoint/2010/main" val="1992002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FCD7ECC8-8CA4-4807-A85D-91464D8E9DE1}"/>
              </a:ext>
            </a:extLst>
          </p:cNvPr>
          <p:cNvPicPr>
            <a:picLocks noChangeAspect="1"/>
          </p:cNvPicPr>
          <p:nvPr/>
        </p:nvPicPr>
        <p:blipFill>
          <a:blip r:embed="rId3"/>
          <a:stretch>
            <a:fillRect/>
          </a:stretch>
        </p:blipFill>
        <p:spPr>
          <a:xfrm>
            <a:off x="2671912" y="6582630"/>
            <a:ext cx="8755190" cy="523219"/>
          </a:xfrm>
          <a:prstGeom prst="rect">
            <a:avLst/>
          </a:prstGeom>
        </p:spPr>
      </p:pic>
      <p:grpSp>
        <p:nvGrpSpPr>
          <p:cNvPr id="18" name="グループ化 17">
            <a:extLst>
              <a:ext uri="{FF2B5EF4-FFF2-40B4-BE49-F238E27FC236}">
                <a16:creationId xmlns:a16="http://schemas.microsoft.com/office/drawing/2014/main" id="{CA5DC381-EEAF-4587-9ADF-6C70075C8957}"/>
              </a:ext>
            </a:extLst>
          </p:cNvPr>
          <p:cNvGrpSpPr/>
          <p:nvPr/>
        </p:nvGrpSpPr>
        <p:grpSpPr>
          <a:xfrm>
            <a:off x="3824040" y="988275"/>
            <a:ext cx="6123444" cy="5403738"/>
            <a:chOff x="4037300" y="881832"/>
            <a:chExt cx="6123444" cy="5403738"/>
          </a:xfrm>
        </p:grpSpPr>
        <p:pic>
          <p:nvPicPr>
            <p:cNvPr id="5" name="図 4">
              <a:extLst>
                <a:ext uri="{FF2B5EF4-FFF2-40B4-BE49-F238E27FC236}">
                  <a16:creationId xmlns:a16="http://schemas.microsoft.com/office/drawing/2014/main" id="{4C4DC1ED-1C7D-4C44-B736-A23B80FDEDC6}"/>
                </a:ext>
              </a:extLst>
            </p:cNvPr>
            <p:cNvPicPr>
              <a:picLocks noChangeAspect="1"/>
            </p:cNvPicPr>
            <p:nvPr/>
          </p:nvPicPr>
          <p:blipFill>
            <a:blip r:embed="rId4"/>
            <a:stretch>
              <a:fillRect/>
            </a:stretch>
          </p:blipFill>
          <p:spPr>
            <a:xfrm>
              <a:off x="4039830" y="881832"/>
              <a:ext cx="6120914" cy="725487"/>
            </a:xfrm>
            <a:prstGeom prst="rect">
              <a:avLst/>
            </a:prstGeom>
          </p:spPr>
        </p:pic>
        <p:pic>
          <p:nvPicPr>
            <p:cNvPr id="8" name="図 7">
              <a:extLst>
                <a:ext uri="{FF2B5EF4-FFF2-40B4-BE49-F238E27FC236}">
                  <a16:creationId xmlns:a16="http://schemas.microsoft.com/office/drawing/2014/main" id="{386E09FA-E2FE-4903-A6CF-858DF08BC763}"/>
                </a:ext>
              </a:extLst>
            </p:cNvPr>
            <p:cNvPicPr>
              <a:picLocks noChangeAspect="1"/>
            </p:cNvPicPr>
            <p:nvPr/>
          </p:nvPicPr>
          <p:blipFill>
            <a:blip r:embed="rId5"/>
            <a:stretch>
              <a:fillRect/>
            </a:stretch>
          </p:blipFill>
          <p:spPr>
            <a:xfrm>
              <a:off x="4037300" y="1668513"/>
              <a:ext cx="6120914" cy="725487"/>
            </a:xfrm>
            <a:prstGeom prst="rect">
              <a:avLst/>
            </a:prstGeom>
          </p:spPr>
        </p:pic>
        <p:pic>
          <p:nvPicPr>
            <p:cNvPr id="9" name="図 8">
              <a:extLst>
                <a:ext uri="{FF2B5EF4-FFF2-40B4-BE49-F238E27FC236}">
                  <a16:creationId xmlns:a16="http://schemas.microsoft.com/office/drawing/2014/main" id="{23955401-170C-44C6-87E6-33D785429E8E}"/>
                </a:ext>
              </a:extLst>
            </p:cNvPr>
            <p:cNvPicPr>
              <a:picLocks noChangeAspect="1"/>
            </p:cNvPicPr>
            <p:nvPr/>
          </p:nvPicPr>
          <p:blipFill>
            <a:blip r:embed="rId6"/>
            <a:stretch>
              <a:fillRect/>
            </a:stretch>
          </p:blipFill>
          <p:spPr>
            <a:xfrm>
              <a:off x="4037300" y="2418315"/>
              <a:ext cx="6120914" cy="725487"/>
            </a:xfrm>
            <a:prstGeom prst="rect">
              <a:avLst/>
            </a:prstGeom>
          </p:spPr>
        </p:pic>
        <p:pic>
          <p:nvPicPr>
            <p:cNvPr id="10" name="図 9">
              <a:extLst>
                <a:ext uri="{FF2B5EF4-FFF2-40B4-BE49-F238E27FC236}">
                  <a16:creationId xmlns:a16="http://schemas.microsoft.com/office/drawing/2014/main" id="{3C9DEDF7-65B4-4F46-B9FC-430D6E26948E}"/>
                </a:ext>
              </a:extLst>
            </p:cNvPr>
            <p:cNvPicPr>
              <a:picLocks noChangeAspect="1"/>
            </p:cNvPicPr>
            <p:nvPr/>
          </p:nvPicPr>
          <p:blipFill>
            <a:blip r:embed="rId7"/>
            <a:stretch>
              <a:fillRect/>
            </a:stretch>
          </p:blipFill>
          <p:spPr>
            <a:xfrm>
              <a:off x="4037300" y="3128355"/>
              <a:ext cx="6120914" cy="725487"/>
            </a:xfrm>
            <a:prstGeom prst="rect">
              <a:avLst/>
            </a:prstGeom>
          </p:spPr>
        </p:pic>
        <p:pic>
          <p:nvPicPr>
            <p:cNvPr id="11" name="図 10">
              <a:extLst>
                <a:ext uri="{FF2B5EF4-FFF2-40B4-BE49-F238E27FC236}">
                  <a16:creationId xmlns:a16="http://schemas.microsoft.com/office/drawing/2014/main" id="{D5DE0A1F-F5B9-477D-A9B2-D73CA1FAE36D}"/>
                </a:ext>
              </a:extLst>
            </p:cNvPr>
            <p:cNvPicPr>
              <a:picLocks noChangeAspect="1"/>
            </p:cNvPicPr>
            <p:nvPr/>
          </p:nvPicPr>
          <p:blipFill>
            <a:blip r:embed="rId8"/>
            <a:stretch>
              <a:fillRect/>
            </a:stretch>
          </p:blipFill>
          <p:spPr>
            <a:xfrm>
              <a:off x="4037300" y="3938931"/>
              <a:ext cx="6120914" cy="725487"/>
            </a:xfrm>
            <a:prstGeom prst="rect">
              <a:avLst/>
            </a:prstGeom>
          </p:spPr>
        </p:pic>
        <p:pic>
          <p:nvPicPr>
            <p:cNvPr id="12" name="図 11">
              <a:extLst>
                <a:ext uri="{FF2B5EF4-FFF2-40B4-BE49-F238E27FC236}">
                  <a16:creationId xmlns:a16="http://schemas.microsoft.com/office/drawing/2014/main" id="{9DEB2F92-3BC0-4423-A65F-BD7D6D3B9BEA}"/>
                </a:ext>
              </a:extLst>
            </p:cNvPr>
            <p:cNvPicPr>
              <a:picLocks noChangeAspect="1"/>
            </p:cNvPicPr>
            <p:nvPr/>
          </p:nvPicPr>
          <p:blipFill>
            <a:blip r:embed="rId9"/>
            <a:stretch>
              <a:fillRect/>
            </a:stretch>
          </p:blipFill>
          <p:spPr>
            <a:xfrm>
              <a:off x="4037300" y="4749507"/>
              <a:ext cx="6120914" cy="725487"/>
            </a:xfrm>
            <a:prstGeom prst="rect">
              <a:avLst/>
            </a:prstGeom>
          </p:spPr>
        </p:pic>
        <p:pic>
          <p:nvPicPr>
            <p:cNvPr id="13" name="図 12">
              <a:extLst>
                <a:ext uri="{FF2B5EF4-FFF2-40B4-BE49-F238E27FC236}">
                  <a16:creationId xmlns:a16="http://schemas.microsoft.com/office/drawing/2014/main" id="{5634A387-43D7-4668-89A7-5D03265F6385}"/>
                </a:ext>
              </a:extLst>
            </p:cNvPr>
            <p:cNvPicPr>
              <a:picLocks noChangeAspect="1"/>
            </p:cNvPicPr>
            <p:nvPr/>
          </p:nvPicPr>
          <p:blipFill>
            <a:blip r:embed="rId10"/>
            <a:stretch>
              <a:fillRect/>
            </a:stretch>
          </p:blipFill>
          <p:spPr>
            <a:xfrm>
              <a:off x="4037300" y="5560083"/>
              <a:ext cx="6120914" cy="725487"/>
            </a:xfrm>
            <a:prstGeom prst="rect">
              <a:avLst/>
            </a:prstGeom>
          </p:spPr>
        </p:pic>
      </p:grpSp>
      <p:sp>
        <p:nvSpPr>
          <p:cNvPr id="21" name="テキスト ボックス 20">
            <a:extLst>
              <a:ext uri="{FF2B5EF4-FFF2-40B4-BE49-F238E27FC236}">
                <a16:creationId xmlns:a16="http://schemas.microsoft.com/office/drawing/2014/main" id="{30B8B444-83B0-472B-A374-8F338F946100}"/>
              </a:ext>
            </a:extLst>
          </p:cNvPr>
          <p:cNvSpPr txBox="1"/>
          <p:nvPr/>
        </p:nvSpPr>
        <p:spPr>
          <a:xfrm>
            <a:off x="3593122" y="1315317"/>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北海道・東北</a:t>
            </a:r>
            <a:endParaRPr lang="en-US" altLang="ja-JP" sz="1100" dirty="0">
              <a:latin typeface="+mj-lt"/>
              <a:ea typeface="Meiryo UI" panose="020B0604030504040204" pitchFamily="50" charset="-128"/>
            </a:endParaRPr>
          </a:p>
        </p:txBody>
      </p:sp>
      <p:sp>
        <p:nvSpPr>
          <p:cNvPr id="22" name="テキスト ボックス 21">
            <a:extLst>
              <a:ext uri="{FF2B5EF4-FFF2-40B4-BE49-F238E27FC236}">
                <a16:creationId xmlns:a16="http://schemas.microsoft.com/office/drawing/2014/main" id="{72020CEC-08F2-46F8-9A5D-6D40DA507F92}"/>
              </a:ext>
            </a:extLst>
          </p:cNvPr>
          <p:cNvSpPr txBox="1"/>
          <p:nvPr/>
        </p:nvSpPr>
        <p:spPr>
          <a:xfrm>
            <a:off x="3593122" y="2120186"/>
            <a:ext cx="1239029" cy="430887"/>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関東（東京以外）</a:t>
            </a:r>
            <a:endParaRPr lang="en-US" altLang="ja-JP" sz="1100" dirty="0">
              <a:latin typeface="+mj-lt"/>
              <a:ea typeface="Meiryo UI" panose="020B0604030504040204" pitchFamily="50" charset="-128"/>
            </a:endParaRPr>
          </a:p>
        </p:txBody>
      </p:sp>
      <p:sp>
        <p:nvSpPr>
          <p:cNvPr id="23" name="テキスト ボックス 22">
            <a:extLst>
              <a:ext uri="{FF2B5EF4-FFF2-40B4-BE49-F238E27FC236}">
                <a16:creationId xmlns:a16="http://schemas.microsoft.com/office/drawing/2014/main" id="{A9379FB6-5EAD-4D4C-820B-A0C1F239C161}"/>
              </a:ext>
            </a:extLst>
          </p:cNvPr>
          <p:cNvSpPr txBox="1"/>
          <p:nvPr/>
        </p:nvSpPr>
        <p:spPr>
          <a:xfrm>
            <a:off x="3593122" y="2888099"/>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東京</a:t>
            </a:r>
            <a:endParaRPr lang="en-US" altLang="ja-JP" sz="1100" dirty="0">
              <a:latin typeface="+mj-lt"/>
              <a:ea typeface="Meiryo UI" panose="020B0604030504040204" pitchFamily="50" charset="-128"/>
            </a:endParaRPr>
          </a:p>
        </p:txBody>
      </p:sp>
      <p:sp>
        <p:nvSpPr>
          <p:cNvPr id="24" name="テキスト ボックス 23">
            <a:extLst>
              <a:ext uri="{FF2B5EF4-FFF2-40B4-BE49-F238E27FC236}">
                <a16:creationId xmlns:a16="http://schemas.microsoft.com/office/drawing/2014/main" id="{08B739F8-B112-4C38-AA0C-104C8FAA1F0F}"/>
              </a:ext>
            </a:extLst>
          </p:cNvPr>
          <p:cNvSpPr txBox="1"/>
          <p:nvPr/>
        </p:nvSpPr>
        <p:spPr>
          <a:xfrm>
            <a:off x="3593122" y="3602662"/>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中部</a:t>
            </a:r>
            <a:endParaRPr lang="en-US" altLang="ja-JP" sz="1100" dirty="0">
              <a:latin typeface="+mj-lt"/>
              <a:ea typeface="Meiryo UI" panose="020B0604030504040204" pitchFamily="50" charset="-128"/>
            </a:endParaRPr>
          </a:p>
        </p:txBody>
      </p:sp>
      <p:sp>
        <p:nvSpPr>
          <p:cNvPr id="25" name="テキスト ボックス 24">
            <a:extLst>
              <a:ext uri="{FF2B5EF4-FFF2-40B4-BE49-F238E27FC236}">
                <a16:creationId xmlns:a16="http://schemas.microsoft.com/office/drawing/2014/main" id="{CF9489C5-A9D2-44E8-B460-20763309AB0E}"/>
              </a:ext>
            </a:extLst>
          </p:cNvPr>
          <p:cNvSpPr txBox="1"/>
          <p:nvPr/>
        </p:nvSpPr>
        <p:spPr>
          <a:xfrm>
            <a:off x="3593121" y="4368227"/>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近畿</a:t>
            </a:r>
            <a:endParaRPr lang="en-US" altLang="ja-JP" sz="1100" dirty="0">
              <a:latin typeface="+mj-lt"/>
              <a:ea typeface="Meiryo UI" panose="020B0604030504040204" pitchFamily="50" charset="-128"/>
            </a:endParaRPr>
          </a:p>
        </p:txBody>
      </p:sp>
      <p:sp>
        <p:nvSpPr>
          <p:cNvPr id="26" name="テキスト ボックス 25">
            <a:extLst>
              <a:ext uri="{FF2B5EF4-FFF2-40B4-BE49-F238E27FC236}">
                <a16:creationId xmlns:a16="http://schemas.microsoft.com/office/drawing/2014/main" id="{87010E5B-FA7F-448F-8BA9-E0ABD2CAF66B}"/>
              </a:ext>
            </a:extLst>
          </p:cNvPr>
          <p:cNvSpPr txBox="1"/>
          <p:nvPr/>
        </p:nvSpPr>
        <p:spPr>
          <a:xfrm>
            <a:off x="3593120" y="5196282"/>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中国・四国</a:t>
            </a:r>
            <a:endParaRPr lang="en-US" altLang="ja-JP" sz="1100" dirty="0">
              <a:latin typeface="+mj-lt"/>
              <a:ea typeface="Meiryo UI" panose="020B0604030504040204" pitchFamily="50" charset="-128"/>
            </a:endParaRPr>
          </a:p>
        </p:txBody>
      </p:sp>
      <p:sp>
        <p:nvSpPr>
          <p:cNvPr id="27" name="テキスト ボックス 26">
            <a:extLst>
              <a:ext uri="{FF2B5EF4-FFF2-40B4-BE49-F238E27FC236}">
                <a16:creationId xmlns:a16="http://schemas.microsoft.com/office/drawing/2014/main" id="{AFD45F6F-D32F-4942-AB01-B84C0BCB736E}"/>
              </a:ext>
            </a:extLst>
          </p:cNvPr>
          <p:cNvSpPr txBox="1"/>
          <p:nvPr/>
        </p:nvSpPr>
        <p:spPr>
          <a:xfrm>
            <a:off x="3593119" y="6007788"/>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九州・沖縄</a:t>
            </a:r>
            <a:endParaRPr lang="en-US" altLang="ja-JP" sz="1100" dirty="0">
              <a:latin typeface="+mj-lt"/>
              <a:ea typeface="Meiryo UI" panose="020B0604030504040204" pitchFamily="50" charset="-128"/>
            </a:endParaRPr>
          </a:p>
        </p:txBody>
      </p:sp>
      <p:sp>
        <p:nvSpPr>
          <p:cNvPr id="3" name="タイトル 2">
            <a:extLst>
              <a:ext uri="{FF2B5EF4-FFF2-40B4-BE49-F238E27FC236}">
                <a16:creationId xmlns:a16="http://schemas.microsoft.com/office/drawing/2014/main" id="{978A2FE8-046D-41F3-BDEE-A9CDE2C277E3}"/>
              </a:ext>
            </a:extLst>
          </p:cNvPr>
          <p:cNvSpPr>
            <a:spLocks noGrp="1"/>
          </p:cNvSpPr>
          <p:nvPr>
            <p:ph type="title"/>
          </p:nvPr>
        </p:nvSpPr>
        <p:spPr>
          <a:xfrm>
            <a:off x="151632" y="132473"/>
            <a:ext cx="7848872" cy="720080"/>
          </a:xfrm>
        </p:spPr>
        <p:txBody>
          <a:bodyPr/>
          <a:lstStyle/>
          <a:p>
            <a:r>
              <a:rPr lang="en-US" altLang="ja-JP" b="1" dirty="0"/>
              <a:t>Q6.</a:t>
            </a:r>
            <a:r>
              <a:rPr lang="ja-JP" altLang="en-US" b="1" dirty="0"/>
              <a:t>取引形態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（地域別）</a:t>
            </a:r>
            <a:endParaRPr kumimoji="1" lang="ja-JP" altLang="en-US" dirty="0"/>
          </a:p>
        </p:txBody>
      </p:sp>
    </p:spTree>
    <p:extLst>
      <p:ext uri="{BB962C8B-B14F-4D97-AF65-F5344CB8AC3E}">
        <p14:creationId xmlns:p14="http://schemas.microsoft.com/office/powerpoint/2010/main" val="1232415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1201FED2-E6C2-49D1-A7F0-6BDEF2F06238}"/>
              </a:ext>
            </a:extLst>
          </p:cNvPr>
          <p:cNvPicPr>
            <a:picLocks noChangeAspect="1"/>
          </p:cNvPicPr>
          <p:nvPr/>
        </p:nvPicPr>
        <p:blipFill>
          <a:blip r:embed="rId3"/>
          <a:stretch>
            <a:fillRect/>
          </a:stretch>
        </p:blipFill>
        <p:spPr>
          <a:xfrm>
            <a:off x="367654" y="1438732"/>
            <a:ext cx="12556509" cy="3979604"/>
          </a:xfrm>
          <a:prstGeom prst="rect">
            <a:avLst/>
          </a:prstGeom>
        </p:spPr>
      </p:pic>
      <p:sp>
        <p:nvSpPr>
          <p:cNvPr id="3" name="タイトル 2">
            <a:extLst>
              <a:ext uri="{FF2B5EF4-FFF2-40B4-BE49-F238E27FC236}">
                <a16:creationId xmlns:a16="http://schemas.microsoft.com/office/drawing/2014/main" id="{1DC85CD1-3295-4DFF-82EE-C5B65D0DEF62}"/>
              </a:ext>
            </a:extLst>
          </p:cNvPr>
          <p:cNvSpPr>
            <a:spLocks noGrp="1"/>
          </p:cNvSpPr>
          <p:nvPr>
            <p:ph type="title"/>
          </p:nvPr>
        </p:nvSpPr>
        <p:spPr>
          <a:xfrm>
            <a:off x="151632" y="143313"/>
            <a:ext cx="7848872" cy="720080"/>
          </a:xfrm>
        </p:spPr>
        <p:txBody>
          <a:bodyPr/>
          <a:lstStyle/>
          <a:p>
            <a:r>
              <a:rPr lang="en-US" altLang="ja-JP" b="1" dirty="0"/>
              <a:t>Q7.</a:t>
            </a:r>
            <a:r>
              <a:rPr lang="ja-JP" altLang="en-US" b="1" dirty="0"/>
              <a:t>事業形態</a:t>
            </a:r>
            <a:r>
              <a:rPr lang="en-US" altLang="ja-JP" b="1" dirty="0"/>
              <a:t>【</a:t>
            </a:r>
            <a:r>
              <a:rPr lang="ja-JP" altLang="en-US" b="1" dirty="0"/>
              <a:t>現在</a:t>
            </a:r>
            <a:r>
              <a:rPr lang="en-US" altLang="ja-JP" b="1" dirty="0"/>
              <a:t>/5</a:t>
            </a:r>
            <a:r>
              <a:rPr lang="ja-JP" altLang="en-US" b="1" dirty="0"/>
              <a:t>年後</a:t>
            </a:r>
            <a:r>
              <a:rPr lang="en-US" altLang="ja-JP" b="1" dirty="0"/>
              <a:t>】</a:t>
            </a:r>
            <a:endParaRPr kumimoji="1" lang="ja-JP" altLang="en-US" dirty="0"/>
          </a:p>
        </p:txBody>
      </p:sp>
    </p:spTree>
    <p:extLst>
      <p:ext uri="{BB962C8B-B14F-4D97-AF65-F5344CB8AC3E}">
        <p14:creationId xmlns:p14="http://schemas.microsoft.com/office/powerpoint/2010/main" val="2554491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D04E0B2-DFC4-42EA-A222-94BCD7B9C5B9}"/>
              </a:ext>
            </a:extLst>
          </p:cNvPr>
          <p:cNvPicPr>
            <a:picLocks noChangeAspect="1"/>
          </p:cNvPicPr>
          <p:nvPr/>
        </p:nvPicPr>
        <p:blipFill>
          <a:blip r:embed="rId3"/>
          <a:stretch>
            <a:fillRect/>
          </a:stretch>
        </p:blipFill>
        <p:spPr>
          <a:xfrm>
            <a:off x="2599904" y="1129994"/>
            <a:ext cx="9111930" cy="1080000"/>
          </a:xfrm>
          <a:prstGeom prst="rect">
            <a:avLst/>
          </a:prstGeom>
        </p:spPr>
      </p:pic>
      <p:pic>
        <p:nvPicPr>
          <p:cNvPr id="13" name="図 12">
            <a:extLst>
              <a:ext uri="{FF2B5EF4-FFF2-40B4-BE49-F238E27FC236}">
                <a16:creationId xmlns:a16="http://schemas.microsoft.com/office/drawing/2014/main" id="{A09793D7-5FF6-40B0-BC6B-EBD88A92AC1D}"/>
              </a:ext>
            </a:extLst>
          </p:cNvPr>
          <p:cNvPicPr>
            <a:picLocks noChangeAspect="1"/>
          </p:cNvPicPr>
          <p:nvPr/>
        </p:nvPicPr>
        <p:blipFill>
          <a:blip r:embed="rId4"/>
          <a:stretch>
            <a:fillRect/>
          </a:stretch>
        </p:blipFill>
        <p:spPr>
          <a:xfrm>
            <a:off x="2599904" y="2303024"/>
            <a:ext cx="9111930" cy="1080000"/>
          </a:xfrm>
          <a:prstGeom prst="rect">
            <a:avLst/>
          </a:prstGeom>
        </p:spPr>
      </p:pic>
      <p:pic>
        <p:nvPicPr>
          <p:cNvPr id="14" name="図 13">
            <a:extLst>
              <a:ext uri="{FF2B5EF4-FFF2-40B4-BE49-F238E27FC236}">
                <a16:creationId xmlns:a16="http://schemas.microsoft.com/office/drawing/2014/main" id="{014856CD-3A7D-476F-96DF-6784323333DA}"/>
              </a:ext>
            </a:extLst>
          </p:cNvPr>
          <p:cNvPicPr>
            <a:picLocks noChangeAspect="1"/>
          </p:cNvPicPr>
          <p:nvPr/>
        </p:nvPicPr>
        <p:blipFill>
          <a:blip r:embed="rId5"/>
          <a:stretch>
            <a:fillRect/>
          </a:stretch>
        </p:blipFill>
        <p:spPr>
          <a:xfrm>
            <a:off x="2522678" y="3590721"/>
            <a:ext cx="9189156" cy="1080000"/>
          </a:xfrm>
          <a:prstGeom prst="rect">
            <a:avLst/>
          </a:prstGeom>
        </p:spPr>
      </p:pic>
      <p:pic>
        <p:nvPicPr>
          <p:cNvPr id="15" name="図 14">
            <a:extLst>
              <a:ext uri="{FF2B5EF4-FFF2-40B4-BE49-F238E27FC236}">
                <a16:creationId xmlns:a16="http://schemas.microsoft.com/office/drawing/2014/main" id="{E0D4838D-5231-480C-BC38-F6F746D7CDB9}"/>
              </a:ext>
            </a:extLst>
          </p:cNvPr>
          <p:cNvPicPr>
            <a:picLocks noChangeAspect="1"/>
          </p:cNvPicPr>
          <p:nvPr/>
        </p:nvPicPr>
        <p:blipFill>
          <a:blip r:embed="rId6"/>
          <a:stretch>
            <a:fillRect/>
          </a:stretch>
        </p:blipFill>
        <p:spPr>
          <a:xfrm>
            <a:off x="2522678" y="4850264"/>
            <a:ext cx="9189156" cy="1080000"/>
          </a:xfrm>
          <a:prstGeom prst="rect">
            <a:avLst/>
          </a:prstGeom>
        </p:spPr>
      </p:pic>
      <p:sp>
        <p:nvSpPr>
          <p:cNvPr id="6" name="テキスト ボックス 5"/>
          <p:cNvSpPr txBox="1"/>
          <p:nvPr/>
        </p:nvSpPr>
        <p:spPr>
          <a:xfrm>
            <a:off x="6534549"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grpSp>
        <p:nvGrpSpPr>
          <p:cNvPr id="8" name="グループ化 7">
            <a:extLst>
              <a:ext uri="{FF2B5EF4-FFF2-40B4-BE49-F238E27FC236}">
                <a16:creationId xmlns:a16="http://schemas.microsoft.com/office/drawing/2014/main" id="{0D5A4A26-662B-46AB-A26A-E88FC86CA520}"/>
              </a:ext>
            </a:extLst>
          </p:cNvPr>
          <p:cNvGrpSpPr/>
          <p:nvPr/>
        </p:nvGrpSpPr>
        <p:grpSpPr>
          <a:xfrm>
            <a:off x="1951832" y="1694520"/>
            <a:ext cx="6912768" cy="3947901"/>
            <a:chOff x="1951832" y="1694520"/>
            <a:chExt cx="6912768" cy="3947901"/>
          </a:xfrm>
        </p:grpSpPr>
        <p:sp>
          <p:nvSpPr>
            <p:cNvPr id="9" name="テキスト ボックス 8">
              <a:extLst>
                <a:ext uri="{FF2B5EF4-FFF2-40B4-BE49-F238E27FC236}">
                  <a16:creationId xmlns:a16="http://schemas.microsoft.com/office/drawing/2014/main" id="{7D1CB72F-4EBC-4B1F-8AE1-A6EF82A95B31}"/>
                </a:ext>
              </a:extLst>
            </p:cNvPr>
            <p:cNvSpPr txBox="1"/>
            <p:nvPr/>
          </p:nvSpPr>
          <p:spPr>
            <a:xfrm>
              <a:off x="1951832" y="1694520"/>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A.</a:t>
              </a:r>
              <a:r>
                <a:rPr lang="ja-JP" altLang="en-US" sz="1400" dirty="0">
                  <a:latin typeface="+mj-lt"/>
                  <a:ea typeface="Meiryo UI" panose="020B0604030504040204" pitchFamily="50" charset="-128"/>
                </a:rPr>
                <a:t>ユーザー企業</a:t>
              </a:r>
            </a:p>
          </p:txBody>
        </p:sp>
        <p:sp>
          <p:nvSpPr>
            <p:cNvPr id="10" name="テキスト ボックス 9">
              <a:extLst>
                <a:ext uri="{FF2B5EF4-FFF2-40B4-BE49-F238E27FC236}">
                  <a16:creationId xmlns:a16="http://schemas.microsoft.com/office/drawing/2014/main" id="{279488F3-D900-4202-ABDC-8ACB2E848775}"/>
                </a:ext>
              </a:extLst>
            </p:cNvPr>
            <p:cNvSpPr txBox="1"/>
            <p:nvPr/>
          </p:nvSpPr>
          <p:spPr>
            <a:xfrm>
              <a:off x="1951832" y="2774188"/>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B.</a:t>
              </a:r>
              <a:r>
                <a:rPr lang="ja-JP" altLang="en-US" sz="1400" dirty="0">
                  <a:latin typeface="+mj-lt"/>
                  <a:ea typeface="Meiryo UI" panose="020B0604030504040204" pitchFamily="50" charset="-128"/>
                </a:rPr>
                <a:t>メーカー企業</a:t>
              </a:r>
            </a:p>
          </p:txBody>
        </p:sp>
        <p:sp>
          <p:nvSpPr>
            <p:cNvPr id="11" name="テキスト ボックス 10">
              <a:extLst>
                <a:ext uri="{FF2B5EF4-FFF2-40B4-BE49-F238E27FC236}">
                  <a16:creationId xmlns:a16="http://schemas.microsoft.com/office/drawing/2014/main" id="{4E93AC0C-CC2F-453B-B299-EF1E23334A0A}"/>
                </a:ext>
              </a:extLst>
            </p:cNvPr>
            <p:cNvSpPr txBox="1"/>
            <p:nvPr/>
          </p:nvSpPr>
          <p:spPr>
            <a:xfrm>
              <a:off x="1951832" y="4066604"/>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C.</a:t>
              </a:r>
              <a:r>
                <a:rPr lang="ja-JP" altLang="en-US" sz="1400" dirty="0">
                  <a:latin typeface="+mj-lt"/>
                  <a:ea typeface="Meiryo UI" panose="020B0604030504040204" pitchFamily="50" charset="-128"/>
                </a:rPr>
                <a:t>サブシステム提供企業</a:t>
              </a:r>
            </a:p>
          </p:txBody>
        </p:sp>
        <p:sp>
          <p:nvSpPr>
            <p:cNvPr id="12" name="テキスト ボックス 11">
              <a:extLst>
                <a:ext uri="{FF2B5EF4-FFF2-40B4-BE49-F238E27FC236}">
                  <a16:creationId xmlns:a16="http://schemas.microsoft.com/office/drawing/2014/main" id="{73F8866C-B63D-4BF4-8DA9-08675CB6F35E}"/>
                </a:ext>
              </a:extLst>
            </p:cNvPr>
            <p:cNvSpPr txBox="1"/>
            <p:nvPr/>
          </p:nvSpPr>
          <p:spPr>
            <a:xfrm>
              <a:off x="1951832" y="5334644"/>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D.</a:t>
              </a:r>
              <a:r>
                <a:rPr lang="ja-JP" altLang="en-US" sz="1400" dirty="0">
                  <a:latin typeface="+mj-lt"/>
                  <a:ea typeface="Meiryo UI" panose="020B0604030504040204" pitchFamily="50" charset="-128"/>
                </a:rPr>
                <a:t>サービス提供企業</a:t>
              </a:r>
            </a:p>
          </p:txBody>
        </p:sp>
      </p:grpSp>
      <p:pic>
        <p:nvPicPr>
          <p:cNvPr id="4" name="図 3">
            <a:extLst>
              <a:ext uri="{FF2B5EF4-FFF2-40B4-BE49-F238E27FC236}">
                <a16:creationId xmlns:a16="http://schemas.microsoft.com/office/drawing/2014/main" id="{61CF5348-55C6-4762-9685-E07D43B7C962}"/>
              </a:ext>
            </a:extLst>
          </p:cNvPr>
          <p:cNvPicPr>
            <a:picLocks noChangeAspect="1"/>
          </p:cNvPicPr>
          <p:nvPr/>
        </p:nvPicPr>
        <p:blipFill>
          <a:blip r:embed="rId7"/>
          <a:stretch>
            <a:fillRect/>
          </a:stretch>
        </p:blipFill>
        <p:spPr>
          <a:xfrm>
            <a:off x="3474092" y="6625201"/>
            <a:ext cx="6120914" cy="518205"/>
          </a:xfrm>
          <a:prstGeom prst="rect">
            <a:avLst/>
          </a:prstGeom>
        </p:spPr>
      </p:pic>
      <p:sp>
        <p:nvSpPr>
          <p:cNvPr id="16" name="タイトル 15">
            <a:extLst>
              <a:ext uri="{FF2B5EF4-FFF2-40B4-BE49-F238E27FC236}">
                <a16:creationId xmlns:a16="http://schemas.microsoft.com/office/drawing/2014/main" id="{88E9BE01-D872-47E5-8E98-66339BEC2D79}"/>
              </a:ext>
            </a:extLst>
          </p:cNvPr>
          <p:cNvSpPr>
            <a:spLocks noGrp="1"/>
          </p:cNvSpPr>
          <p:nvPr>
            <p:ph type="title"/>
          </p:nvPr>
        </p:nvSpPr>
        <p:spPr>
          <a:xfrm>
            <a:off x="151632" y="123210"/>
            <a:ext cx="7848872" cy="720080"/>
          </a:xfrm>
        </p:spPr>
        <p:txBody>
          <a:bodyPr/>
          <a:lstStyle/>
          <a:p>
            <a:r>
              <a:rPr lang="en-US" altLang="ja-JP" b="1" dirty="0"/>
              <a:t>Q7.</a:t>
            </a:r>
            <a:r>
              <a:rPr lang="ja-JP" altLang="en-US" b="1" dirty="0"/>
              <a:t>事業形態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2651988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8" name="図 7">
            <a:extLst>
              <a:ext uri="{FF2B5EF4-FFF2-40B4-BE49-F238E27FC236}">
                <a16:creationId xmlns:a16="http://schemas.microsoft.com/office/drawing/2014/main" id="{4B822779-8FDE-486B-8004-9B3277BFFE76}"/>
              </a:ext>
            </a:extLst>
          </p:cNvPr>
          <p:cNvPicPr>
            <a:picLocks noChangeAspect="1"/>
          </p:cNvPicPr>
          <p:nvPr/>
        </p:nvPicPr>
        <p:blipFill>
          <a:blip r:embed="rId3"/>
          <a:stretch>
            <a:fillRect/>
          </a:stretch>
        </p:blipFill>
        <p:spPr>
          <a:xfrm>
            <a:off x="1591792" y="5273057"/>
            <a:ext cx="10584799" cy="801240"/>
          </a:xfrm>
          <a:prstGeom prst="rect">
            <a:avLst/>
          </a:prstGeom>
        </p:spPr>
      </p:pic>
      <p:pic>
        <p:nvPicPr>
          <p:cNvPr id="4" name="図 3">
            <a:extLst>
              <a:ext uri="{FF2B5EF4-FFF2-40B4-BE49-F238E27FC236}">
                <a16:creationId xmlns:a16="http://schemas.microsoft.com/office/drawing/2014/main" id="{B1DC814F-28C3-4066-AB54-2D2217ACB010}"/>
              </a:ext>
            </a:extLst>
          </p:cNvPr>
          <p:cNvPicPr>
            <a:picLocks noChangeAspect="1"/>
          </p:cNvPicPr>
          <p:nvPr/>
        </p:nvPicPr>
        <p:blipFill>
          <a:blip r:embed="rId4"/>
          <a:stretch>
            <a:fillRect/>
          </a:stretch>
        </p:blipFill>
        <p:spPr>
          <a:xfrm>
            <a:off x="1700343" y="1600977"/>
            <a:ext cx="9720000" cy="1374741"/>
          </a:xfrm>
          <a:prstGeom prst="rect">
            <a:avLst/>
          </a:prstGeom>
        </p:spPr>
      </p:pic>
      <p:pic>
        <p:nvPicPr>
          <p:cNvPr id="5" name="図 4">
            <a:extLst>
              <a:ext uri="{FF2B5EF4-FFF2-40B4-BE49-F238E27FC236}">
                <a16:creationId xmlns:a16="http://schemas.microsoft.com/office/drawing/2014/main" id="{EEB8C65E-A012-45C3-B932-7CC3019E3932}"/>
              </a:ext>
            </a:extLst>
          </p:cNvPr>
          <p:cNvPicPr>
            <a:picLocks noChangeAspect="1"/>
          </p:cNvPicPr>
          <p:nvPr/>
        </p:nvPicPr>
        <p:blipFill>
          <a:blip r:embed="rId5"/>
          <a:stretch>
            <a:fillRect/>
          </a:stretch>
        </p:blipFill>
        <p:spPr>
          <a:xfrm>
            <a:off x="1700343" y="3440673"/>
            <a:ext cx="9720000" cy="1432828"/>
          </a:xfrm>
          <a:prstGeom prst="rect">
            <a:avLst/>
          </a:prstGeom>
        </p:spPr>
      </p:pic>
      <p:sp>
        <p:nvSpPr>
          <p:cNvPr id="3" name="タイトル 2">
            <a:extLst>
              <a:ext uri="{FF2B5EF4-FFF2-40B4-BE49-F238E27FC236}">
                <a16:creationId xmlns:a16="http://schemas.microsoft.com/office/drawing/2014/main" id="{185CD994-4B54-4C48-A594-64B8F34008F4}"/>
              </a:ext>
            </a:extLst>
          </p:cNvPr>
          <p:cNvSpPr>
            <a:spLocks noGrp="1"/>
          </p:cNvSpPr>
          <p:nvPr>
            <p:ph type="title"/>
          </p:nvPr>
        </p:nvSpPr>
        <p:spPr>
          <a:xfrm>
            <a:off x="151632" y="143313"/>
            <a:ext cx="7848872" cy="720080"/>
          </a:xfrm>
        </p:spPr>
        <p:txBody>
          <a:bodyPr/>
          <a:lstStyle/>
          <a:p>
            <a:r>
              <a:rPr lang="en-US" altLang="ja-JP" b="1" dirty="0"/>
              <a:t>Q7.</a:t>
            </a:r>
            <a:r>
              <a:rPr lang="ja-JP" altLang="en-US" b="1" dirty="0"/>
              <a:t>事業形態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3254335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83CDA985-F306-467D-A306-C0B6A4FF5C8F}"/>
              </a:ext>
            </a:extLst>
          </p:cNvPr>
          <p:cNvPicPr>
            <a:picLocks noChangeAspect="1"/>
          </p:cNvPicPr>
          <p:nvPr/>
        </p:nvPicPr>
        <p:blipFill>
          <a:blip r:embed="rId3"/>
          <a:stretch>
            <a:fillRect/>
          </a:stretch>
        </p:blipFill>
        <p:spPr>
          <a:xfrm>
            <a:off x="3104337" y="6583285"/>
            <a:ext cx="6912013" cy="523220"/>
          </a:xfrm>
          <a:prstGeom prst="rect">
            <a:avLst/>
          </a:prstGeom>
        </p:spPr>
      </p:pic>
      <p:pic>
        <p:nvPicPr>
          <p:cNvPr id="5" name="図 4">
            <a:extLst>
              <a:ext uri="{FF2B5EF4-FFF2-40B4-BE49-F238E27FC236}">
                <a16:creationId xmlns:a16="http://schemas.microsoft.com/office/drawing/2014/main" id="{C458F8BD-2299-427A-80AA-FAF5A9BDBEDC}"/>
              </a:ext>
            </a:extLst>
          </p:cNvPr>
          <p:cNvPicPr>
            <a:picLocks noChangeAspect="1"/>
          </p:cNvPicPr>
          <p:nvPr/>
        </p:nvPicPr>
        <p:blipFill>
          <a:blip r:embed="rId4"/>
          <a:stretch>
            <a:fillRect/>
          </a:stretch>
        </p:blipFill>
        <p:spPr>
          <a:xfrm>
            <a:off x="3752032" y="967821"/>
            <a:ext cx="6120914" cy="725487"/>
          </a:xfrm>
          <a:prstGeom prst="rect">
            <a:avLst/>
          </a:prstGeom>
        </p:spPr>
      </p:pic>
      <p:sp>
        <p:nvSpPr>
          <p:cNvPr id="8" name="テキスト ボックス 7">
            <a:extLst>
              <a:ext uri="{FF2B5EF4-FFF2-40B4-BE49-F238E27FC236}">
                <a16:creationId xmlns:a16="http://schemas.microsoft.com/office/drawing/2014/main" id="{F9F62FB7-B458-47DF-BD68-5FC2C6611E31}"/>
              </a:ext>
            </a:extLst>
          </p:cNvPr>
          <p:cNvSpPr txBox="1"/>
          <p:nvPr/>
        </p:nvSpPr>
        <p:spPr>
          <a:xfrm>
            <a:off x="3593122" y="1315317"/>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北海道・東北</a:t>
            </a:r>
            <a:endParaRPr lang="en-US" altLang="ja-JP" sz="1100" dirty="0">
              <a:latin typeface="+mj-lt"/>
              <a:ea typeface="Meiryo UI" panose="020B0604030504040204" pitchFamily="50" charset="-128"/>
            </a:endParaRPr>
          </a:p>
        </p:txBody>
      </p:sp>
      <p:sp>
        <p:nvSpPr>
          <p:cNvPr id="9" name="テキスト ボックス 8">
            <a:extLst>
              <a:ext uri="{FF2B5EF4-FFF2-40B4-BE49-F238E27FC236}">
                <a16:creationId xmlns:a16="http://schemas.microsoft.com/office/drawing/2014/main" id="{8CACC3C5-6A59-482D-AECE-584E907908F1}"/>
              </a:ext>
            </a:extLst>
          </p:cNvPr>
          <p:cNvSpPr txBox="1"/>
          <p:nvPr/>
        </p:nvSpPr>
        <p:spPr>
          <a:xfrm>
            <a:off x="3593122" y="2120186"/>
            <a:ext cx="1239029" cy="430887"/>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関東（東京以外）</a:t>
            </a:r>
            <a:endParaRPr lang="en-US" altLang="ja-JP" sz="1100" dirty="0">
              <a:latin typeface="+mj-lt"/>
              <a:ea typeface="Meiryo UI" panose="020B0604030504040204" pitchFamily="50" charset="-128"/>
            </a:endParaRPr>
          </a:p>
        </p:txBody>
      </p:sp>
      <p:sp>
        <p:nvSpPr>
          <p:cNvPr id="10" name="テキスト ボックス 9">
            <a:extLst>
              <a:ext uri="{FF2B5EF4-FFF2-40B4-BE49-F238E27FC236}">
                <a16:creationId xmlns:a16="http://schemas.microsoft.com/office/drawing/2014/main" id="{CA956AD7-6F25-4895-AD82-716E4F395C72}"/>
              </a:ext>
            </a:extLst>
          </p:cNvPr>
          <p:cNvSpPr txBox="1"/>
          <p:nvPr/>
        </p:nvSpPr>
        <p:spPr>
          <a:xfrm>
            <a:off x="3593122" y="2888099"/>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東京</a:t>
            </a:r>
            <a:endParaRPr lang="en-US" altLang="ja-JP" sz="1100" dirty="0">
              <a:latin typeface="+mj-lt"/>
              <a:ea typeface="Meiryo UI" panose="020B0604030504040204" pitchFamily="50" charset="-128"/>
            </a:endParaRPr>
          </a:p>
        </p:txBody>
      </p:sp>
      <p:sp>
        <p:nvSpPr>
          <p:cNvPr id="11" name="テキスト ボックス 10">
            <a:extLst>
              <a:ext uri="{FF2B5EF4-FFF2-40B4-BE49-F238E27FC236}">
                <a16:creationId xmlns:a16="http://schemas.microsoft.com/office/drawing/2014/main" id="{D0334BBC-1FEE-4588-B7B1-992B0FD57E99}"/>
              </a:ext>
            </a:extLst>
          </p:cNvPr>
          <p:cNvSpPr txBox="1"/>
          <p:nvPr/>
        </p:nvSpPr>
        <p:spPr>
          <a:xfrm>
            <a:off x="3593122" y="3602662"/>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中部</a:t>
            </a:r>
            <a:endParaRPr lang="en-US" altLang="ja-JP" sz="1100" dirty="0">
              <a:latin typeface="+mj-lt"/>
              <a:ea typeface="Meiryo UI" panose="020B0604030504040204" pitchFamily="50" charset="-128"/>
            </a:endParaRPr>
          </a:p>
        </p:txBody>
      </p:sp>
      <p:sp>
        <p:nvSpPr>
          <p:cNvPr id="12" name="テキスト ボックス 11">
            <a:extLst>
              <a:ext uri="{FF2B5EF4-FFF2-40B4-BE49-F238E27FC236}">
                <a16:creationId xmlns:a16="http://schemas.microsoft.com/office/drawing/2014/main" id="{F63D38C3-1005-4ED2-87DC-7E48199D6E0F}"/>
              </a:ext>
            </a:extLst>
          </p:cNvPr>
          <p:cNvSpPr txBox="1"/>
          <p:nvPr/>
        </p:nvSpPr>
        <p:spPr>
          <a:xfrm>
            <a:off x="3593121" y="4368227"/>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近畿</a:t>
            </a:r>
            <a:endParaRPr lang="en-US" altLang="ja-JP" sz="1100" dirty="0">
              <a:latin typeface="+mj-lt"/>
              <a:ea typeface="Meiryo UI" panose="020B0604030504040204" pitchFamily="50" charset="-128"/>
            </a:endParaRPr>
          </a:p>
        </p:txBody>
      </p:sp>
      <p:sp>
        <p:nvSpPr>
          <p:cNvPr id="13" name="テキスト ボックス 12">
            <a:extLst>
              <a:ext uri="{FF2B5EF4-FFF2-40B4-BE49-F238E27FC236}">
                <a16:creationId xmlns:a16="http://schemas.microsoft.com/office/drawing/2014/main" id="{1CA79D1F-0855-4A61-A426-F2025DD2CE4A}"/>
              </a:ext>
            </a:extLst>
          </p:cNvPr>
          <p:cNvSpPr txBox="1"/>
          <p:nvPr/>
        </p:nvSpPr>
        <p:spPr>
          <a:xfrm>
            <a:off x="3593120" y="5196282"/>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中国・四国</a:t>
            </a:r>
            <a:endParaRPr lang="en-US" altLang="ja-JP" sz="1100" dirty="0">
              <a:latin typeface="+mj-lt"/>
              <a:ea typeface="Meiryo UI" panose="020B0604030504040204" pitchFamily="50" charset="-128"/>
            </a:endParaRPr>
          </a:p>
        </p:txBody>
      </p:sp>
      <p:sp>
        <p:nvSpPr>
          <p:cNvPr id="14" name="テキスト ボックス 13">
            <a:extLst>
              <a:ext uri="{FF2B5EF4-FFF2-40B4-BE49-F238E27FC236}">
                <a16:creationId xmlns:a16="http://schemas.microsoft.com/office/drawing/2014/main" id="{5DB200B9-190B-499A-99CC-1EA7126035DA}"/>
              </a:ext>
            </a:extLst>
          </p:cNvPr>
          <p:cNvSpPr txBox="1"/>
          <p:nvPr/>
        </p:nvSpPr>
        <p:spPr>
          <a:xfrm>
            <a:off x="3593119" y="6007788"/>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九州・沖縄</a:t>
            </a:r>
            <a:endParaRPr lang="en-US" altLang="ja-JP" sz="1100" dirty="0">
              <a:latin typeface="+mj-lt"/>
              <a:ea typeface="Meiryo UI" panose="020B0604030504040204" pitchFamily="50" charset="-128"/>
            </a:endParaRPr>
          </a:p>
        </p:txBody>
      </p:sp>
      <p:pic>
        <p:nvPicPr>
          <p:cNvPr id="15" name="図 14">
            <a:extLst>
              <a:ext uri="{FF2B5EF4-FFF2-40B4-BE49-F238E27FC236}">
                <a16:creationId xmlns:a16="http://schemas.microsoft.com/office/drawing/2014/main" id="{927C6171-45E6-4267-ABDD-9F2D8CF21BE3}"/>
              </a:ext>
            </a:extLst>
          </p:cNvPr>
          <p:cNvPicPr>
            <a:picLocks noChangeAspect="1"/>
          </p:cNvPicPr>
          <p:nvPr/>
        </p:nvPicPr>
        <p:blipFill>
          <a:blip r:embed="rId5"/>
          <a:stretch>
            <a:fillRect/>
          </a:stretch>
        </p:blipFill>
        <p:spPr>
          <a:xfrm>
            <a:off x="3752032" y="1784028"/>
            <a:ext cx="6120914" cy="725487"/>
          </a:xfrm>
          <a:prstGeom prst="rect">
            <a:avLst/>
          </a:prstGeom>
        </p:spPr>
      </p:pic>
      <p:pic>
        <p:nvPicPr>
          <p:cNvPr id="16" name="図 15">
            <a:extLst>
              <a:ext uri="{FF2B5EF4-FFF2-40B4-BE49-F238E27FC236}">
                <a16:creationId xmlns:a16="http://schemas.microsoft.com/office/drawing/2014/main" id="{70BB23C6-B1C9-4EC6-999C-24FC890E5A18}"/>
              </a:ext>
            </a:extLst>
          </p:cNvPr>
          <p:cNvPicPr>
            <a:picLocks noChangeAspect="1"/>
          </p:cNvPicPr>
          <p:nvPr/>
        </p:nvPicPr>
        <p:blipFill>
          <a:blip r:embed="rId6"/>
          <a:stretch>
            <a:fillRect/>
          </a:stretch>
        </p:blipFill>
        <p:spPr>
          <a:xfrm>
            <a:off x="3752032" y="2562311"/>
            <a:ext cx="6120914" cy="725487"/>
          </a:xfrm>
          <a:prstGeom prst="rect">
            <a:avLst/>
          </a:prstGeom>
        </p:spPr>
      </p:pic>
      <p:pic>
        <p:nvPicPr>
          <p:cNvPr id="17" name="図 16">
            <a:extLst>
              <a:ext uri="{FF2B5EF4-FFF2-40B4-BE49-F238E27FC236}">
                <a16:creationId xmlns:a16="http://schemas.microsoft.com/office/drawing/2014/main" id="{247CC6CD-2B16-4DFD-9445-9B83F6EBBEF0}"/>
              </a:ext>
            </a:extLst>
          </p:cNvPr>
          <p:cNvPicPr>
            <a:picLocks noChangeAspect="1"/>
          </p:cNvPicPr>
          <p:nvPr/>
        </p:nvPicPr>
        <p:blipFill>
          <a:blip r:embed="rId7"/>
          <a:stretch>
            <a:fillRect/>
          </a:stretch>
        </p:blipFill>
        <p:spPr>
          <a:xfrm>
            <a:off x="3752032" y="3303638"/>
            <a:ext cx="6120914" cy="725487"/>
          </a:xfrm>
          <a:prstGeom prst="rect">
            <a:avLst/>
          </a:prstGeom>
        </p:spPr>
      </p:pic>
      <p:pic>
        <p:nvPicPr>
          <p:cNvPr id="18" name="図 17">
            <a:extLst>
              <a:ext uri="{FF2B5EF4-FFF2-40B4-BE49-F238E27FC236}">
                <a16:creationId xmlns:a16="http://schemas.microsoft.com/office/drawing/2014/main" id="{ABC66EBE-3C7D-42F7-8B56-B9B64A20AC8A}"/>
              </a:ext>
            </a:extLst>
          </p:cNvPr>
          <p:cNvPicPr>
            <a:picLocks noChangeAspect="1"/>
          </p:cNvPicPr>
          <p:nvPr/>
        </p:nvPicPr>
        <p:blipFill>
          <a:blip r:embed="rId8"/>
          <a:stretch>
            <a:fillRect/>
          </a:stretch>
        </p:blipFill>
        <p:spPr>
          <a:xfrm>
            <a:off x="3752032" y="4036936"/>
            <a:ext cx="6120914" cy="719390"/>
          </a:xfrm>
          <a:prstGeom prst="rect">
            <a:avLst/>
          </a:prstGeom>
        </p:spPr>
      </p:pic>
      <p:pic>
        <p:nvPicPr>
          <p:cNvPr id="19" name="図 18">
            <a:extLst>
              <a:ext uri="{FF2B5EF4-FFF2-40B4-BE49-F238E27FC236}">
                <a16:creationId xmlns:a16="http://schemas.microsoft.com/office/drawing/2014/main" id="{60DC835D-37CE-4D43-A82B-4EC86A9CCF93}"/>
              </a:ext>
            </a:extLst>
          </p:cNvPr>
          <p:cNvPicPr>
            <a:picLocks noChangeAspect="1"/>
          </p:cNvPicPr>
          <p:nvPr/>
        </p:nvPicPr>
        <p:blipFill>
          <a:blip r:embed="rId9"/>
          <a:stretch>
            <a:fillRect/>
          </a:stretch>
        </p:blipFill>
        <p:spPr>
          <a:xfrm>
            <a:off x="3752032" y="4836129"/>
            <a:ext cx="6120914" cy="719390"/>
          </a:xfrm>
          <a:prstGeom prst="rect">
            <a:avLst/>
          </a:prstGeom>
        </p:spPr>
      </p:pic>
      <p:pic>
        <p:nvPicPr>
          <p:cNvPr id="20" name="図 19">
            <a:extLst>
              <a:ext uri="{FF2B5EF4-FFF2-40B4-BE49-F238E27FC236}">
                <a16:creationId xmlns:a16="http://schemas.microsoft.com/office/drawing/2014/main" id="{3E563A97-F25A-44B8-A6C7-453F043ECEDC}"/>
              </a:ext>
            </a:extLst>
          </p:cNvPr>
          <p:cNvPicPr>
            <a:picLocks noChangeAspect="1"/>
          </p:cNvPicPr>
          <p:nvPr/>
        </p:nvPicPr>
        <p:blipFill>
          <a:blip r:embed="rId10"/>
          <a:stretch>
            <a:fillRect/>
          </a:stretch>
        </p:blipFill>
        <p:spPr>
          <a:xfrm>
            <a:off x="3752032" y="5652812"/>
            <a:ext cx="6120914" cy="725487"/>
          </a:xfrm>
          <a:prstGeom prst="rect">
            <a:avLst/>
          </a:prstGeom>
        </p:spPr>
      </p:pic>
      <p:sp>
        <p:nvSpPr>
          <p:cNvPr id="3" name="タイトル 2">
            <a:extLst>
              <a:ext uri="{FF2B5EF4-FFF2-40B4-BE49-F238E27FC236}">
                <a16:creationId xmlns:a16="http://schemas.microsoft.com/office/drawing/2014/main" id="{EDE3D3DE-0A39-459A-BB39-65C701008D4F}"/>
              </a:ext>
            </a:extLst>
          </p:cNvPr>
          <p:cNvSpPr>
            <a:spLocks noGrp="1"/>
          </p:cNvSpPr>
          <p:nvPr>
            <p:ph type="title"/>
          </p:nvPr>
        </p:nvSpPr>
        <p:spPr>
          <a:xfrm>
            <a:off x="150662" y="167938"/>
            <a:ext cx="7848872" cy="720080"/>
          </a:xfrm>
        </p:spPr>
        <p:txBody>
          <a:bodyPr/>
          <a:lstStyle/>
          <a:p>
            <a:r>
              <a:rPr lang="en-US" altLang="ja-JP" b="1" dirty="0"/>
              <a:t>Q7.</a:t>
            </a:r>
            <a:r>
              <a:rPr lang="ja-JP" altLang="en-US" b="1" dirty="0"/>
              <a:t>事業形態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（地域別）</a:t>
            </a:r>
            <a:endParaRPr kumimoji="1" lang="ja-JP" altLang="en-US" dirty="0"/>
          </a:p>
        </p:txBody>
      </p:sp>
    </p:spTree>
    <p:extLst>
      <p:ext uri="{BB962C8B-B14F-4D97-AF65-F5344CB8AC3E}">
        <p14:creationId xmlns:p14="http://schemas.microsoft.com/office/powerpoint/2010/main" val="3245230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B60A8926-A8C6-4608-B4F7-1774F35C1607}"/>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D687FA24-6FA3-441C-A803-2399A7A8C98B}"/>
              </a:ext>
            </a:extLst>
          </p:cNvPr>
          <p:cNvSpPr>
            <a:spLocks noGrp="1"/>
          </p:cNvSpPr>
          <p:nvPr>
            <p:ph type="title"/>
          </p:nvPr>
        </p:nvSpPr>
        <p:spPr>
          <a:xfrm>
            <a:off x="151632" y="143313"/>
            <a:ext cx="7848872" cy="720080"/>
          </a:xfrm>
        </p:spPr>
        <p:txBody>
          <a:bodyPr/>
          <a:lstStyle/>
          <a:p>
            <a:r>
              <a:rPr lang="en-US" altLang="ja-JP" b="1" dirty="0"/>
              <a:t>Q7.</a:t>
            </a:r>
            <a:r>
              <a:rPr lang="ja-JP" altLang="en-US" b="1" dirty="0"/>
              <a:t>事業形態</a:t>
            </a:r>
            <a:r>
              <a:rPr lang="en-US" altLang="ja-JP" b="1" dirty="0"/>
              <a:t>【</a:t>
            </a:r>
            <a:r>
              <a:rPr lang="ja-JP" altLang="en-US" b="1" dirty="0"/>
              <a:t>現在</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550212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530B0D5B-766E-4656-B19E-80567FF609D3}"/>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E8EBE8E5-F482-41CC-A6AB-41BFF121E1EE}"/>
              </a:ext>
            </a:extLst>
          </p:cNvPr>
          <p:cNvSpPr>
            <a:spLocks noGrp="1"/>
          </p:cNvSpPr>
          <p:nvPr>
            <p:ph type="title"/>
          </p:nvPr>
        </p:nvSpPr>
        <p:spPr>
          <a:xfrm>
            <a:off x="151632" y="143313"/>
            <a:ext cx="7848872" cy="720080"/>
          </a:xfrm>
        </p:spPr>
        <p:txBody>
          <a:bodyPr/>
          <a:lstStyle/>
          <a:p>
            <a:r>
              <a:rPr lang="en-US" altLang="ja-JP" b="1" dirty="0"/>
              <a:t>Q7.</a:t>
            </a:r>
            <a:r>
              <a:rPr lang="ja-JP" altLang="en-US" b="1" dirty="0"/>
              <a:t>事業形態</a:t>
            </a:r>
            <a:r>
              <a:rPr lang="en-US" altLang="ja-JP" b="1" dirty="0"/>
              <a:t>【5</a:t>
            </a:r>
            <a:r>
              <a:rPr lang="ja-JP" altLang="en-US" b="1" dirty="0"/>
              <a:t>年後</a:t>
            </a:r>
            <a:r>
              <a:rPr lang="en-US" altLang="ja-JP" b="1" dirty="0"/>
              <a:t>】</a:t>
            </a:r>
            <a:r>
              <a:rPr lang="ja-JP" altLang="en-US" b="1" dirty="0"/>
              <a:t>（事業分野別）</a:t>
            </a:r>
            <a:endParaRPr kumimoji="1" lang="ja-JP" altLang="en-US" dirty="0"/>
          </a:p>
        </p:txBody>
      </p:sp>
    </p:spTree>
    <p:extLst>
      <p:ext uri="{BB962C8B-B14F-4D97-AF65-F5344CB8AC3E}">
        <p14:creationId xmlns:p14="http://schemas.microsoft.com/office/powerpoint/2010/main" val="1384704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9AC55838-001D-4037-9812-339B280983C7}"/>
              </a:ext>
            </a:extLst>
          </p:cNvPr>
          <p:cNvSpPr>
            <a:spLocks noGrp="1"/>
          </p:cNvSpPr>
          <p:nvPr>
            <p:ph type="title"/>
          </p:nvPr>
        </p:nvSpPr>
        <p:spPr>
          <a:xfrm>
            <a:off x="168309" y="143313"/>
            <a:ext cx="7848872" cy="720080"/>
          </a:xfrm>
        </p:spPr>
        <p:txBody>
          <a:bodyPr/>
          <a:lstStyle/>
          <a:p>
            <a:r>
              <a:rPr lang="en-US" altLang="ja-JP" b="1" dirty="0"/>
              <a:t>Q7.</a:t>
            </a:r>
            <a:r>
              <a:rPr lang="ja-JP" altLang="en-US" b="1" dirty="0"/>
              <a:t>事業形態</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（提供製品・サービス別）</a:t>
            </a:r>
            <a:endParaRPr kumimoji="1" lang="ja-JP" altLang="en-US" dirty="0"/>
          </a:p>
        </p:txBody>
      </p:sp>
      <p:pic>
        <p:nvPicPr>
          <p:cNvPr id="3" name="図 2">
            <a:extLst>
              <a:ext uri="{FF2B5EF4-FFF2-40B4-BE49-F238E27FC236}">
                <a16:creationId xmlns:a16="http://schemas.microsoft.com/office/drawing/2014/main" id="{E9DFB621-3EC6-4A5B-8E2F-91D939496449}"/>
              </a:ext>
            </a:extLst>
          </p:cNvPr>
          <p:cNvPicPr>
            <a:picLocks noChangeAspect="1"/>
          </p:cNvPicPr>
          <p:nvPr/>
        </p:nvPicPr>
        <p:blipFill>
          <a:blip r:embed="rId3"/>
          <a:stretch>
            <a:fillRect/>
          </a:stretch>
        </p:blipFill>
        <p:spPr>
          <a:xfrm>
            <a:off x="767043" y="1385888"/>
            <a:ext cx="10578490" cy="4988660"/>
          </a:xfrm>
          <a:prstGeom prst="rect">
            <a:avLst/>
          </a:prstGeom>
        </p:spPr>
      </p:pic>
    </p:spTree>
    <p:extLst>
      <p:ext uri="{BB962C8B-B14F-4D97-AF65-F5344CB8AC3E}">
        <p14:creationId xmlns:p14="http://schemas.microsoft.com/office/powerpoint/2010/main" val="3232396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449B05E3-A351-4BB6-BE1D-378DD799BBB0}"/>
              </a:ext>
            </a:extLst>
          </p:cNvPr>
          <p:cNvPicPr>
            <a:picLocks noChangeAspect="1"/>
          </p:cNvPicPr>
          <p:nvPr/>
        </p:nvPicPr>
        <p:blipFill>
          <a:blip r:embed="rId3"/>
          <a:stretch>
            <a:fillRect/>
          </a:stretch>
        </p:blipFill>
        <p:spPr>
          <a:xfrm>
            <a:off x="371933" y="1457896"/>
            <a:ext cx="12376822" cy="4032448"/>
          </a:xfrm>
          <a:prstGeom prst="rect">
            <a:avLst/>
          </a:prstGeom>
        </p:spPr>
      </p:pic>
      <p:sp>
        <p:nvSpPr>
          <p:cNvPr id="3" name="タイトル 2">
            <a:extLst>
              <a:ext uri="{FF2B5EF4-FFF2-40B4-BE49-F238E27FC236}">
                <a16:creationId xmlns:a16="http://schemas.microsoft.com/office/drawing/2014/main" id="{9ACFFCA6-BF51-448B-B0C5-A6409685E401}"/>
              </a:ext>
            </a:extLst>
          </p:cNvPr>
          <p:cNvSpPr>
            <a:spLocks noGrp="1"/>
          </p:cNvSpPr>
          <p:nvPr>
            <p:ph type="title"/>
          </p:nvPr>
        </p:nvSpPr>
        <p:spPr>
          <a:xfrm>
            <a:off x="151632" y="143313"/>
            <a:ext cx="7848872" cy="720080"/>
          </a:xfrm>
        </p:spPr>
        <p:txBody>
          <a:bodyPr/>
          <a:lstStyle/>
          <a:p>
            <a:r>
              <a:rPr lang="en-US" altLang="ja-JP" b="1" dirty="0"/>
              <a:t>Q8.</a:t>
            </a:r>
            <a:r>
              <a:rPr lang="ja-JP" altLang="en-US" b="1" dirty="0"/>
              <a:t>製品・サービスの提供先</a:t>
            </a:r>
            <a:r>
              <a:rPr lang="en-US" altLang="ja-JP" b="1" dirty="0"/>
              <a:t>【</a:t>
            </a:r>
            <a:r>
              <a:rPr lang="ja-JP" altLang="en-US" b="1" dirty="0"/>
              <a:t>現在</a:t>
            </a:r>
            <a:r>
              <a:rPr lang="en-US" altLang="ja-JP" b="1" dirty="0"/>
              <a:t>/5</a:t>
            </a:r>
            <a:r>
              <a:rPr lang="ja-JP" altLang="en-US" b="1" dirty="0"/>
              <a:t>年後</a:t>
            </a:r>
            <a:r>
              <a:rPr lang="en-US" altLang="ja-JP" b="1" dirty="0"/>
              <a:t>】</a:t>
            </a:r>
            <a:endParaRPr kumimoji="1" lang="ja-JP" altLang="en-US" dirty="0"/>
          </a:p>
        </p:txBody>
      </p:sp>
    </p:spTree>
    <p:extLst>
      <p:ext uri="{BB962C8B-B14F-4D97-AF65-F5344CB8AC3E}">
        <p14:creationId xmlns:p14="http://schemas.microsoft.com/office/powerpoint/2010/main" val="697690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864600" y="241743"/>
            <a:ext cx="410445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grpSp>
        <p:nvGrpSpPr>
          <p:cNvPr id="8" name="グループ化 7">
            <a:extLst>
              <a:ext uri="{FF2B5EF4-FFF2-40B4-BE49-F238E27FC236}">
                <a16:creationId xmlns:a16="http://schemas.microsoft.com/office/drawing/2014/main" id="{B8659DE4-47D4-4132-A5BE-873437E3EE28}"/>
              </a:ext>
            </a:extLst>
          </p:cNvPr>
          <p:cNvGrpSpPr/>
          <p:nvPr/>
        </p:nvGrpSpPr>
        <p:grpSpPr>
          <a:xfrm>
            <a:off x="1951832" y="1694520"/>
            <a:ext cx="6912768" cy="3947901"/>
            <a:chOff x="1951832" y="1694520"/>
            <a:chExt cx="6912768" cy="3947901"/>
          </a:xfrm>
        </p:grpSpPr>
        <p:sp>
          <p:nvSpPr>
            <p:cNvPr id="9" name="テキスト ボックス 8">
              <a:extLst>
                <a:ext uri="{FF2B5EF4-FFF2-40B4-BE49-F238E27FC236}">
                  <a16:creationId xmlns:a16="http://schemas.microsoft.com/office/drawing/2014/main" id="{57214C05-6DD3-48B8-BEAB-61D35D4FDA38}"/>
                </a:ext>
              </a:extLst>
            </p:cNvPr>
            <p:cNvSpPr txBox="1"/>
            <p:nvPr/>
          </p:nvSpPr>
          <p:spPr>
            <a:xfrm>
              <a:off x="1951832" y="1694520"/>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A.</a:t>
              </a:r>
              <a:r>
                <a:rPr lang="ja-JP" altLang="en-US" sz="1400" dirty="0">
                  <a:latin typeface="+mj-lt"/>
                  <a:ea typeface="Meiryo UI" panose="020B0604030504040204" pitchFamily="50" charset="-128"/>
                </a:rPr>
                <a:t>ユーザー企業</a:t>
              </a:r>
            </a:p>
          </p:txBody>
        </p:sp>
        <p:sp>
          <p:nvSpPr>
            <p:cNvPr id="10" name="テキスト ボックス 9">
              <a:extLst>
                <a:ext uri="{FF2B5EF4-FFF2-40B4-BE49-F238E27FC236}">
                  <a16:creationId xmlns:a16="http://schemas.microsoft.com/office/drawing/2014/main" id="{8B9AF841-50F6-41CF-A263-ABDA91815760}"/>
                </a:ext>
              </a:extLst>
            </p:cNvPr>
            <p:cNvSpPr txBox="1"/>
            <p:nvPr/>
          </p:nvSpPr>
          <p:spPr>
            <a:xfrm>
              <a:off x="1951832" y="2774188"/>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B.</a:t>
              </a:r>
              <a:r>
                <a:rPr lang="ja-JP" altLang="en-US" sz="1400" dirty="0">
                  <a:latin typeface="+mj-lt"/>
                  <a:ea typeface="Meiryo UI" panose="020B0604030504040204" pitchFamily="50" charset="-128"/>
                </a:rPr>
                <a:t>メーカー企業</a:t>
              </a:r>
            </a:p>
          </p:txBody>
        </p:sp>
        <p:sp>
          <p:nvSpPr>
            <p:cNvPr id="11" name="テキスト ボックス 10">
              <a:extLst>
                <a:ext uri="{FF2B5EF4-FFF2-40B4-BE49-F238E27FC236}">
                  <a16:creationId xmlns:a16="http://schemas.microsoft.com/office/drawing/2014/main" id="{E4F5B776-2FB4-49BB-97B6-715277003B3E}"/>
                </a:ext>
              </a:extLst>
            </p:cNvPr>
            <p:cNvSpPr txBox="1"/>
            <p:nvPr/>
          </p:nvSpPr>
          <p:spPr>
            <a:xfrm>
              <a:off x="1951832" y="4066604"/>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C.</a:t>
              </a:r>
              <a:r>
                <a:rPr lang="ja-JP" altLang="en-US" sz="1400" dirty="0">
                  <a:latin typeface="+mj-lt"/>
                  <a:ea typeface="Meiryo UI" panose="020B0604030504040204" pitchFamily="50" charset="-128"/>
                </a:rPr>
                <a:t>サブシステム提供企業</a:t>
              </a:r>
            </a:p>
          </p:txBody>
        </p:sp>
        <p:sp>
          <p:nvSpPr>
            <p:cNvPr id="12" name="テキスト ボックス 11">
              <a:extLst>
                <a:ext uri="{FF2B5EF4-FFF2-40B4-BE49-F238E27FC236}">
                  <a16:creationId xmlns:a16="http://schemas.microsoft.com/office/drawing/2014/main" id="{085D3BE5-F04A-47FD-8B64-0228AFEB2792}"/>
                </a:ext>
              </a:extLst>
            </p:cNvPr>
            <p:cNvSpPr txBox="1"/>
            <p:nvPr/>
          </p:nvSpPr>
          <p:spPr>
            <a:xfrm>
              <a:off x="1951832" y="5334644"/>
              <a:ext cx="6912768" cy="307777"/>
            </a:xfrm>
            <a:prstGeom prst="rect">
              <a:avLst/>
            </a:prstGeom>
            <a:noFill/>
          </p:spPr>
          <p:txBody>
            <a:bodyPr wrap="square" rtlCol="0">
              <a:spAutoFit/>
            </a:bodyPr>
            <a:lstStyle/>
            <a:p>
              <a:r>
                <a:rPr lang="en-US" altLang="ja-JP" sz="1400" dirty="0">
                  <a:latin typeface="+mj-lt"/>
                  <a:ea typeface="Meiryo UI" panose="020B0604030504040204" pitchFamily="50" charset="-128"/>
                </a:rPr>
                <a:t>D.</a:t>
              </a:r>
              <a:r>
                <a:rPr lang="ja-JP" altLang="en-US" sz="1400" dirty="0">
                  <a:latin typeface="+mj-lt"/>
                  <a:ea typeface="Meiryo UI" panose="020B0604030504040204" pitchFamily="50" charset="-128"/>
                </a:rPr>
                <a:t>サービス提供企業</a:t>
              </a:r>
            </a:p>
          </p:txBody>
        </p:sp>
      </p:grpSp>
      <p:pic>
        <p:nvPicPr>
          <p:cNvPr id="4" name="図 3">
            <a:extLst>
              <a:ext uri="{FF2B5EF4-FFF2-40B4-BE49-F238E27FC236}">
                <a16:creationId xmlns:a16="http://schemas.microsoft.com/office/drawing/2014/main" id="{10589F09-64A1-4847-9D88-633A23AC541A}"/>
              </a:ext>
            </a:extLst>
          </p:cNvPr>
          <p:cNvPicPr>
            <a:picLocks noChangeAspect="1"/>
          </p:cNvPicPr>
          <p:nvPr/>
        </p:nvPicPr>
        <p:blipFill>
          <a:blip r:embed="rId3"/>
          <a:stretch>
            <a:fillRect/>
          </a:stretch>
        </p:blipFill>
        <p:spPr>
          <a:xfrm>
            <a:off x="3499887" y="6567443"/>
            <a:ext cx="6120914" cy="487722"/>
          </a:xfrm>
          <a:prstGeom prst="rect">
            <a:avLst/>
          </a:prstGeom>
        </p:spPr>
      </p:pic>
      <p:pic>
        <p:nvPicPr>
          <p:cNvPr id="5" name="図 4">
            <a:extLst>
              <a:ext uri="{FF2B5EF4-FFF2-40B4-BE49-F238E27FC236}">
                <a16:creationId xmlns:a16="http://schemas.microsoft.com/office/drawing/2014/main" id="{66DB7691-6AE5-4572-B77A-9814F494E4E6}"/>
              </a:ext>
            </a:extLst>
          </p:cNvPr>
          <p:cNvPicPr>
            <a:picLocks noChangeAspect="1"/>
          </p:cNvPicPr>
          <p:nvPr/>
        </p:nvPicPr>
        <p:blipFill>
          <a:blip r:embed="rId4"/>
          <a:stretch>
            <a:fillRect/>
          </a:stretch>
        </p:blipFill>
        <p:spPr>
          <a:xfrm>
            <a:off x="2887936" y="1197867"/>
            <a:ext cx="9111930" cy="1080000"/>
          </a:xfrm>
          <a:prstGeom prst="rect">
            <a:avLst/>
          </a:prstGeom>
        </p:spPr>
      </p:pic>
      <p:pic>
        <p:nvPicPr>
          <p:cNvPr id="13" name="図 12">
            <a:extLst>
              <a:ext uri="{FF2B5EF4-FFF2-40B4-BE49-F238E27FC236}">
                <a16:creationId xmlns:a16="http://schemas.microsoft.com/office/drawing/2014/main" id="{3286C8B9-4A15-4B06-BCDC-EA95D51C445C}"/>
              </a:ext>
            </a:extLst>
          </p:cNvPr>
          <p:cNvPicPr>
            <a:picLocks noChangeAspect="1"/>
          </p:cNvPicPr>
          <p:nvPr/>
        </p:nvPicPr>
        <p:blipFill>
          <a:blip r:embed="rId5"/>
          <a:stretch>
            <a:fillRect/>
          </a:stretch>
        </p:blipFill>
        <p:spPr>
          <a:xfrm>
            <a:off x="2821998" y="2346882"/>
            <a:ext cx="9189156" cy="1080000"/>
          </a:xfrm>
          <a:prstGeom prst="rect">
            <a:avLst/>
          </a:prstGeom>
        </p:spPr>
      </p:pic>
      <p:pic>
        <p:nvPicPr>
          <p:cNvPr id="14" name="図 13">
            <a:extLst>
              <a:ext uri="{FF2B5EF4-FFF2-40B4-BE49-F238E27FC236}">
                <a16:creationId xmlns:a16="http://schemas.microsoft.com/office/drawing/2014/main" id="{3B6A3FF5-4DFB-45AD-BFAB-2BEAD8828478}"/>
              </a:ext>
            </a:extLst>
          </p:cNvPr>
          <p:cNvPicPr>
            <a:picLocks noChangeAspect="1"/>
          </p:cNvPicPr>
          <p:nvPr/>
        </p:nvPicPr>
        <p:blipFill>
          <a:blip r:embed="rId6"/>
          <a:stretch>
            <a:fillRect/>
          </a:stretch>
        </p:blipFill>
        <p:spPr>
          <a:xfrm>
            <a:off x="2887936" y="3610191"/>
            <a:ext cx="9111930" cy="1080000"/>
          </a:xfrm>
          <a:prstGeom prst="rect">
            <a:avLst/>
          </a:prstGeom>
        </p:spPr>
      </p:pic>
      <p:pic>
        <p:nvPicPr>
          <p:cNvPr id="15" name="図 14">
            <a:extLst>
              <a:ext uri="{FF2B5EF4-FFF2-40B4-BE49-F238E27FC236}">
                <a16:creationId xmlns:a16="http://schemas.microsoft.com/office/drawing/2014/main" id="{E47F2FBC-079B-4825-9F80-71D5CD14E98E}"/>
              </a:ext>
            </a:extLst>
          </p:cNvPr>
          <p:cNvPicPr>
            <a:picLocks noChangeAspect="1"/>
          </p:cNvPicPr>
          <p:nvPr/>
        </p:nvPicPr>
        <p:blipFill>
          <a:blip r:embed="rId7"/>
          <a:stretch>
            <a:fillRect/>
          </a:stretch>
        </p:blipFill>
        <p:spPr>
          <a:xfrm>
            <a:off x="2887936" y="4888842"/>
            <a:ext cx="9111930" cy="1080000"/>
          </a:xfrm>
          <a:prstGeom prst="rect">
            <a:avLst/>
          </a:prstGeom>
        </p:spPr>
      </p:pic>
      <p:sp>
        <p:nvSpPr>
          <p:cNvPr id="16" name="タイトル 15">
            <a:extLst>
              <a:ext uri="{FF2B5EF4-FFF2-40B4-BE49-F238E27FC236}">
                <a16:creationId xmlns:a16="http://schemas.microsoft.com/office/drawing/2014/main" id="{8452E92D-0955-405A-8516-1429C1ED801D}"/>
              </a:ext>
            </a:extLst>
          </p:cNvPr>
          <p:cNvSpPr>
            <a:spLocks noGrp="1"/>
          </p:cNvSpPr>
          <p:nvPr>
            <p:ph type="title"/>
          </p:nvPr>
        </p:nvSpPr>
        <p:spPr>
          <a:xfrm>
            <a:off x="151632" y="155561"/>
            <a:ext cx="7848872" cy="720080"/>
          </a:xfrm>
        </p:spPr>
        <p:txBody>
          <a:bodyPr/>
          <a:lstStyle/>
          <a:p>
            <a:r>
              <a:rPr lang="en-US" altLang="ja-JP" b="1" dirty="0"/>
              <a:t>Q8.</a:t>
            </a:r>
            <a:r>
              <a:rPr lang="ja-JP" altLang="en-US" b="1" dirty="0"/>
              <a:t>製品・サービスの提供先</a:t>
            </a:r>
            <a:r>
              <a:rPr lang="en-US" altLang="ja-JP" b="1" dirty="0"/>
              <a:t>【</a:t>
            </a:r>
            <a:r>
              <a:rPr lang="ja-JP" altLang="en-US" b="1" dirty="0"/>
              <a:t>現在</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410767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A835B611-C4F4-4599-AD4F-607A12F094C0}"/>
              </a:ext>
            </a:extLst>
          </p:cNvPr>
          <p:cNvGraphicFramePr>
            <a:graphicFrameLocks noGrp="1"/>
          </p:cNvGraphicFramePr>
          <p:nvPr>
            <p:extLst>
              <p:ext uri="{D42A27DB-BD31-4B8C-83A1-F6EECF244321}">
                <p14:modId xmlns:p14="http://schemas.microsoft.com/office/powerpoint/2010/main" val="2896179207"/>
              </p:ext>
            </p:extLst>
          </p:nvPr>
        </p:nvGraphicFramePr>
        <p:xfrm>
          <a:off x="2203860" y="1660549"/>
          <a:ext cx="8784976" cy="5260181"/>
        </p:xfrm>
        <a:graphic>
          <a:graphicData uri="http://schemas.openxmlformats.org/drawingml/2006/table">
            <a:tbl>
              <a:tblPr firstRow="1" firstCol="1" bandRow="1"/>
              <a:tblGrid>
                <a:gridCol w="1203756">
                  <a:extLst>
                    <a:ext uri="{9D8B030D-6E8A-4147-A177-3AD203B41FA5}">
                      <a16:colId xmlns:a16="http://schemas.microsoft.com/office/drawing/2014/main" val="2779332706"/>
                    </a:ext>
                  </a:extLst>
                </a:gridCol>
                <a:gridCol w="7581220">
                  <a:extLst>
                    <a:ext uri="{9D8B030D-6E8A-4147-A177-3AD203B41FA5}">
                      <a16:colId xmlns:a16="http://schemas.microsoft.com/office/drawing/2014/main" val="3578298135"/>
                    </a:ext>
                  </a:extLst>
                </a:gridCol>
              </a:tblGrid>
              <a:tr h="401062">
                <a:tc>
                  <a:txBody>
                    <a:bodyPr/>
                    <a:lstStyle/>
                    <a:p>
                      <a:pPr>
                        <a:spcAft>
                          <a:spcPts val="0"/>
                        </a:spcAft>
                      </a:pPr>
                      <a:r>
                        <a:rPr lang="ja-JP" altLang="en-US" sz="1400" kern="100" dirty="0">
                          <a:effectLst/>
                          <a:latin typeface="+mn-ea"/>
                          <a:ea typeface="+mn-ea"/>
                          <a:cs typeface="Times New Roman" panose="02020603050405020304" pitchFamily="18" charset="0"/>
                        </a:rPr>
                        <a:t>調査</a:t>
                      </a:r>
                      <a:r>
                        <a:rPr lang="ja-JP" sz="1400" kern="100" dirty="0">
                          <a:effectLst/>
                          <a:latin typeface="+mn-ea"/>
                          <a:ea typeface="+mn-ea"/>
                          <a:cs typeface="Times New Roman" panose="02020603050405020304" pitchFamily="18" charset="0"/>
                        </a:rPr>
                        <a:t>期間</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en-US" sz="1400" kern="100" dirty="0">
                          <a:effectLst/>
                          <a:latin typeface="+mn-ea"/>
                          <a:ea typeface="+mn-ea"/>
                          <a:cs typeface="Times New Roman" panose="02020603050405020304" pitchFamily="18" charset="0"/>
                        </a:rPr>
                        <a:t>2022</a:t>
                      </a:r>
                      <a:r>
                        <a:rPr lang="ja-JP" sz="1400" kern="100" dirty="0">
                          <a:effectLst/>
                          <a:latin typeface="+mn-ea"/>
                          <a:ea typeface="+mn-ea"/>
                          <a:cs typeface="Times New Roman" panose="02020603050405020304" pitchFamily="18" charset="0"/>
                        </a:rPr>
                        <a:t>（令和</a:t>
                      </a:r>
                      <a:r>
                        <a:rPr lang="en-US" altLang="ja-JP" sz="1400" kern="100" dirty="0">
                          <a:effectLst/>
                          <a:latin typeface="+mn-ea"/>
                          <a:ea typeface="+mn-ea"/>
                          <a:cs typeface="Times New Roman" panose="02020603050405020304" pitchFamily="18" charset="0"/>
                        </a:rPr>
                        <a:t>4</a:t>
                      </a:r>
                      <a:r>
                        <a:rPr lang="ja-JP" sz="1400" kern="100" dirty="0">
                          <a:effectLst/>
                          <a:latin typeface="+mn-ea"/>
                          <a:ea typeface="+mn-ea"/>
                          <a:cs typeface="Times New Roman" panose="02020603050405020304" pitchFamily="18" charset="0"/>
                        </a:rPr>
                        <a:t>）年 </a:t>
                      </a:r>
                      <a:r>
                        <a:rPr lang="en-US" altLang="ja-JP" sz="1400" kern="100" dirty="0">
                          <a:effectLst/>
                          <a:latin typeface="+mn-ea"/>
                          <a:ea typeface="+mn-ea"/>
                          <a:cs typeface="Times New Roman" panose="02020603050405020304" pitchFamily="18" charset="0"/>
                        </a:rPr>
                        <a:t>1 </a:t>
                      </a:r>
                      <a:r>
                        <a:rPr lang="ja-JP" sz="1400" kern="100" dirty="0">
                          <a:effectLst/>
                          <a:latin typeface="+mn-ea"/>
                          <a:ea typeface="+mn-ea"/>
                          <a:cs typeface="Times New Roman" panose="02020603050405020304" pitchFamily="18" charset="0"/>
                        </a:rPr>
                        <a:t>月～</a:t>
                      </a:r>
                      <a:r>
                        <a:rPr lang="en-US" sz="1400" kern="100" dirty="0">
                          <a:effectLst/>
                          <a:latin typeface="+mn-ea"/>
                          <a:ea typeface="+mn-ea"/>
                          <a:cs typeface="Times New Roman" panose="02020603050405020304" pitchFamily="18" charset="0"/>
                        </a:rPr>
                        <a:t>2022</a:t>
                      </a:r>
                      <a:r>
                        <a:rPr lang="ja-JP" sz="1400" kern="100" dirty="0">
                          <a:effectLst/>
                          <a:latin typeface="+mn-ea"/>
                          <a:ea typeface="+mn-ea"/>
                          <a:cs typeface="Times New Roman" panose="02020603050405020304" pitchFamily="18" charset="0"/>
                        </a:rPr>
                        <a:t>（令和</a:t>
                      </a:r>
                      <a:r>
                        <a:rPr lang="en-US" altLang="ja-JP" sz="1400" kern="100" dirty="0">
                          <a:effectLst/>
                          <a:latin typeface="+mn-ea"/>
                          <a:ea typeface="+mn-ea"/>
                          <a:cs typeface="Times New Roman" panose="02020603050405020304" pitchFamily="18" charset="0"/>
                        </a:rPr>
                        <a:t>4</a:t>
                      </a:r>
                      <a:r>
                        <a:rPr lang="ja-JP" sz="1400" kern="100" dirty="0">
                          <a:effectLst/>
                          <a:latin typeface="+mn-ea"/>
                          <a:ea typeface="+mn-ea"/>
                          <a:cs typeface="Times New Roman" panose="02020603050405020304" pitchFamily="18" charset="0"/>
                        </a:rPr>
                        <a:t>）年 </a:t>
                      </a:r>
                      <a:r>
                        <a:rPr lang="en-US" altLang="ja-JP" sz="1400" kern="100" dirty="0">
                          <a:effectLst/>
                          <a:latin typeface="+mn-ea"/>
                          <a:ea typeface="+mn-ea"/>
                          <a:cs typeface="Times New Roman" panose="02020603050405020304" pitchFamily="18" charset="0"/>
                        </a:rPr>
                        <a:t>2</a:t>
                      </a:r>
                      <a:r>
                        <a:rPr lang="en-US" sz="1400" kern="100" dirty="0">
                          <a:effectLst/>
                          <a:latin typeface="+mn-ea"/>
                          <a:ea typeface="+mn-ea"/>
                          <a:cs typeface="Times New Roman" panose="02020603050405020304" pitchFamily="18" charset="0"/>
                        </a:rPr>
                        <a:t> </a:t>
                      </a:r>
                      <a:r>
                        <a:rPr lang="ja-JP" sz="1400" kern="100" dirty="0">
                          <a:effectLst/>
                          <a:latin typeface="+mn-ea"/>
                          <a:ea typeface="+mn-ea"/>
                          <a:cs typeface="Times New Roman" panose="02020603050405020304" pitchFamily="18" charset="0"/>
                        </a:rPr>
                        <a:t>月</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701718"/>
                  </a:ext>
                </a:extLst>
              </a:tr>
              <a:tr h="401062">
                <a:tc>
                  <a:txBody>
                    <a:bodyPr/>
                    <a:lstStyle/>
                    <a:p>
                      <a:pPr>
                        <a:spcAft>
                          <a:spcPts val="0"/>
                        </a:spcAft>
                      </a:pPr>
                      <a:r>
                        <a:rPr lang="ja-JP" altLang="en-US" sz="1400" kern="100" dirty="0">
                          <a:solidFill>
                            <a:srgbClr val="000000"/>
                          </a:solidFill>
                          <a:effectLst/>
                          <a:latin typeface="+mn-ea"/>
                          <a:ea typeface="+mn-ea"/>
                          <a:cs typeface="Times New Roman" panose="02020603050405020304" pitchFamily="18" charset="0"/>
                        </a:rPr>
                        <a:t>調査</a:t>
                      </a:r>
                      <a:r>
                        <a:rPr lang="ja-JP" sz="1400" kern="100" dirty="0">
                          <a:solidFill>
                            <a:srgbClr val="000000"/>
                          </a:solidFill>
                          <a:effectLst/>
                          <a:latin typeface="+mn-ea"/>
                          <a:ea typeface="+mn-ea"/>
                          <a:cs typeface="Times New Roman" panose="02020603050405020304" pitchFamily="18" charset="0"/>
                        </a:rPr>
                        <a:t>名称</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ja-JP" sz="1400" kern="100" dirty="0">
                          <a:effectLst/>
                          <a:latin typeface="+mn-ea"/>
                          <a:ea typeface="+mn-ea"/>
                          <a:cs typeface="Times New Roman" panose="02020603050405020304" pitchFamily="18" charset="0"/>
                        </a:rPr>
                        <a:t>「組込み</a:t>
                      </a:r>
                      <a:r>
                        <a:rPr lang="en-US" sz="1400" kern="100" dirty="0">
                          <a:effectLst/>
                          <a:latin typeface="+mn-ea"/>
                          <a:ea typeface="+mn-ea"/>
                          <a:cs typeface="Times New Roman" panose="02020603050405020304" pitchFamily="18" charset="0"/>
                        </a:rPr>
                        <a:t>/IoT</a:t>
                      </a:r>
                      <a:r>
                        <a:rPr lang="ja-JP" sz="1400" kern="100" dirty="0">
                          <a:effectLst/>
                          <a:latin typeface="+mn-ea"/>
                          <a:ea typeface="+mn-ea"/>
                          <a:cs typeface="Times New Roman" panose="02020603050405020304" pitchFamily="18" charset="0"/>
                        </a:rPr>
                        <a:t>産業の動向把握等に関する調査」</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958143"/>
                  </a:ext>
                </a:extLst>
              </a:tr>
              <a:tr h="1887484">
                <a:tc>
                  <a:txBody>
                    <a:bodyPr/>
                    <a:lstStyle/>
                    <a:p>
                      <a:pPr>
                        <a:spcAft>
                          <a:spcPts val="0"/>
                        </a:spcAft>
                      </a:pPr>
                      <a:r>
                        <a:rPr lang="ja-JP" sz="1400" kern="100" dirty="0">
                          <a:solidFill>
                            <a:srgbClr val="000000"/>
                          </a:solidFill>
                          <a:effectLst/>
                          <a:latin typeface="+mn-ea"/>
                          <a:ea typeface="+mn-ea"/>
                          <a:cs typeface="Times New Roman" panose="02020603050405020304" pitchFamily="18" charset="0"/>
                        </a:rPr>
                        <a:t>調査項目</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600"/>
                        </a:spcAft>
                      </a:pPr>
                      <a:r>
                        <a:rPr lang="ja-JP" sz="1400" kern="100" dirty="0">
                          <a:effectLst/>
                          <a:latin typeface="+mn-ea"/>
                          <a:ea typeface="+mn-ea"/>
                          <a:cs typeface="Times New Roman" panose="02020603050405020304" pitchFamily="18" charset="0"/>
                        </a:rPr>
                        <a:t>下記、</a:t>
                      </a:r>
                      <a:r>
                        <a:rPr lang="en-US" altLang="ja-JP" sz="1400" kern="100" dirty="0">
                          <a:effectLst/>
                          <a:latin typeface="+mn-ea"/>
                          <a:ea typeface="+mn-ea"/>
                          <a:cs typeface="Times New Roman" panose="02020603050405020304" pitchFamily="18" charset="0"/>
                        </a:rPr>
                        <a:t>5</a:t>
                      </a:r>
                      <a:r>
                        <a:rPr lang="ja-JP" sz="1400" kern="100" dirty="0">
                          <a:effectLst/>
                          <a:latin typeface="+mn-ea"/>
                          <a:ea typeface="+mn-ea"/>
                          <a:cs typeface="Times New Roman" panose="02020603050405020304" pitchFamily="18" charset="0"/>
                        </a:rPr>
                        <a:t>つの大分類に対して合計で </a:t>
                      </a:r>
                      <a:r>
                        <a:rPr lang="en-US" sz="1400" kern="100" dirty="0">
                          <a:effectLst/>
                          <a:latin typeface="+mn-ea"/>
                          <a:ea typeface="+mn-ea"/>
                          <a:cs typeface="Times New Roman" panose="02020603050405020304" pitchFamily="18" charset="0"/>
                        </a:rPr>
                        <a:t>28 </a:t>
                      </a:r>
                      <a:r>
                        <a:rPr lang="ja-JP" sz="1400" kern="100" dirty="0">
                          <a:effectLst/>
                          <a:latin typeface="+mn-ea"/>
                          <a:ea typeface="+mn-ea"/>
                          <a:cs typeface="Times New Roman" panose="02020603050405020304" pitchFamily="18" charset="0"/>
                        </a:rPr>
                        <a:t>の設問を設定した。</a:t>
                      </a:r>
                      <a:endParaRPr lang="ja-JP" sz="1600" kern="100" dirty="0">
                        <a:effectLst/>
                        <a:latin typeface="+mn-ea"/>
                        <a:ea typeface="+mn-ea"/>
                        <a:cs typeface="Times New Roman" panose="02020603050405020304" pitchFamily="18" charset="0"/>
                      </a:endParaRPr>
                    </a:p>
                    <a:p>
                      <a:pPr marL="393700" indent="-127000">
                        <a:spcAft>
                          <a:spcPts val="0"/>
                        </a:spcAft>
                      </a:pPr>
                      <a:r>
                        <a:rPr lang="en-US" sz="1400" kern="100" dirty="0">
                          <a:effectLst/>
                          <a:latin typeface="+mn-ea"/>
                          <a:ea typeface="+mn-ea"/>
                          <a:cs typeface="Times New Roman" panose="02020603050405020304" pitchFamily="18" charset="0"/>
                        </a:rPr>
                        <a:t>1. </a:t>
                      </a:r>
                      <a:r>
                        <a:rPr lang="ja-JP" sz="1400" kern="100" dirty="0">
                          <a:effectLst/>
                          <a:latin typeface="+mn-ea"/>
                          <a:ea typeface="+mn-ea"/>
                          <a:cs typeface="Times New Roman" panose="02020603050405020304" pitchFamily="18" charset="0"/>
                        </a:rPr>
                        <a:t>企業活動の状況</a:t>
                      </a:r>
                    </a:p>
                    <a:p>
                      <a:pPr marL="393700" indent="-127000">
                        <a:spcAft>
                          <a:spcPts val="0"/>
                        </a:spcAft>
                      </a:pPr>
                      <a:r>
                        <a:rPr lang="en-US" sz="1400" kern="100" dirty="0">
                          <a:effectLst/>
                          <a:latin typeface="+mn-ea"/>
                          <a:ea typeface="+mn-ea"/>
                          <a:cs typeface="Times New Roman" panose="02020603050405020304" pitchFamily="18" charset="0"/>
                        </a:rPr>
                        <a:t>2. </a:t>
                      </a:r>
                      <a:r>
                        <a:rPr lang="ja-JP" altLang="en-US" sz="1400" kern="100" dirty="0">
                          <a:effectLst/>
                          <a:latin typeface="+mn-ea"/>
                          <a:ea typeface="+mn-ea"/>
                          <a:cs typeface="Times New Roman" panose="02020603050405020304" pitchFamily="18" charset="0"/>
                        </a:rPr>
                        <a:t>事業環境の変化</a:t>
                      </a:r>
                      <a:endParaRPr lang="ja-JP" sz="1400" kern="100" dirty="0">
                        <a:effectLst/>
                        <a:latin typeface="+mn-ea"/>
                        <a:ea typeface="+mn-ea"/>
                        <a:cs typeface="Times New Roman" panose="02020603050405020304" pitchFamily="18" charset="0"/>
                      </a:endParaRPr>
                    </a:p>
                    <a:p>
                      <a:pPr marL="393700" indent="-127000">
                        <a:spcAft>
                          <a:spcPts val="0"/>
                        </a:spcAft>
                      </a:pPr>
                      <a:r>
                        <a:rPr lang="en-US" sz="1400" kern="100" dirty="0">
                          <a:effectLst/>
                          <a:latin typeface="+mn-ea"/>
                          <a:ea typeface="+mn-ea"/>
                          <a:cs typeface="Times New Roman" panose="02020603050405020304" pitchFamily="18" charset="0"/>
                        </a:rPr>
                        <a:t>3. </a:t>
                      </a:r>
                      <a:r>
                        <a:rPr lang="ja-JP" sz="1400" kern="100" dirty="0">
                          <a:effectLst/>
                          <a:latin typeface="+mn-ea"/>
                          <a:ea typeface="+mn-ea"/>
                          <a:cs typeface="Times New Roman" panose="02020603050405020304" pitchFamily="18" charset="0"/>
                        </a:rPr>
                        <a:t>新技術へ向けた変革</a:t>
                      </a:r>
                    </a:p>
                    <a:p>
                      <a:pPr marL="393700" indent="-127000">
                        <a:spcAft>
                          <a:spcPts val="0"/>
                        </a:spcAft>
                      </a:pPr>
                      <a:r>
                        <a:rPr lang="en-US" sz="1400" kern="100" dirty="0">
                          <a:effectLst/>
                          <a:latin typeface="+mn-ea"/>
                          <a:ea typeface="+mn-ea"/>
                          <a:cs typeface="Times New Roman" panose="02020603050405020304" pitchFamily="18" charset="0"/>
                        </a:rPr>
                        <a:t>4. </a:t>
                      </a:r>
                      <a:r>
                        <a:rPr lang="ja-JP" sz="1400" kern="100" dirty="0">
                          <a:effectLst/>
                          <a:latin typeface="+mn-ea"/>
                          <a:ea typeface="+mn-ea"/>
                          <a:cs typeface="Times New Roman" panose="02020603050405020304" pitchFamily="18" charset="0"/>
                        </a:rPr>
                        <a:t>技術の高度化に関する取り組み</a:t>
                      </a:r>
                    </a:p>
                    <a:p>
                      <a:pPr marL="393700" indent="-127000">
                        <a:spcAft>
                          <a:spcPts val="0"/>
                        </a:spcAft>
                      </a:pPr>
                      <a:r>
                        <a:rPr lang="en-US" sz="1400" kern="100" dirty="0">
                          <a:effectLst/>
                          <a:latin typeface="+mn-ea"/>
                          <a:ea typeface="+mn-ea"/>
                          <a:cs typeface="Times New Roman" panose="02020603050405020304" pitchFamily="18" charset="0"/>
                        </a:rPr>
                        <a:t>5. </a:t>
                      </a:r>
                      <a:r>
                        <a:rPr lang="ja-JP" altLang="en-US" sz="1400" dirty="0"/>
                        <a:t>組込み</a:t>
                      </a:r>
                      <a:r>
                        <a:rPr lang="en-US" altLang="ja-JP" sz="1400" dirty="0"/>
                        <a:t>/IoT</a:t>
                      </a:r>
                      <a:r>
                        <a:rPr lang="ja-JP" altLang="en-US" sz="1400" dirty="0"/>
                        <a:t>システムに係る「人材」育成に関する取り組み</a:t>
                      </a:r>
                      <a:endParaRPr lang="en-US" altLang="ja-JP" sz="14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569833"/>
                  </a:ext>
                </a:extLst>
              </a:tr>
              <a:tr h="509883">
                <a:tc>
                  <a:txBody>
                    <a:bodyPr/>
                    <a:lstStyle/>
                    <a:p>
                      <a:pPr>
                        <a:spcAft>
                          <a:spcPts val="0"/>
                        </a:spcAft>
                      </a:pPr>
                      <a:r>
                        <a:rPr lang="ja-JP" altLang="en-US" sz="1400" kern="100" dirty="0">
                          <a:solidFill>
                            <a:srgbClr val="000000"/>
                          </a:solidFill>
                          <a:effectLst/>
                          <a:latin typeface="+mn-ea"/>
                          <a:ea typeface="+mn-ea"/>
                          <a:cs typeface="Times New Roman" panose="02020603050405020304" pitchFamily="18" charset="0"/>
                        </a:rPr>
                        <a:t>調査委託先</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ja-JP" sz="1400" kern="100" dirty="0">
                          <a:effectLst/>
                          <a:latin typeface="+mn-ea"/>
                          <a:ea typeface="+mn-ea"/>
                          <a:cs typeface="Times New Roman" panose="02020603050405020304" pitchFamily="18" charset="0"/>
                        </a:rPr>
                        <a:t>株式会社 東京商工リサーチ</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84808"/>
                  </a:ext>
                </a:extLst>
              </a:tr>
              <a:tr h="752799">
                <a:tc>
                  <a:txBody>
                    <a:bodyPr/>
                    <a:lstStyle/>
                    <a:p>
                      <a:pPr>
                        <a:spcAft>
                          <a:spcPts val="0"/>
                        </a:spcAft>
                      </a:pPr>
                      <a:r>
                        <a:rPr lang="ja-JP" altLang="en-US" sz="1400" kern="100" dirty="0">
                          <a:solidFill>
                            <a:srgbClr val="000000"/>
                          </a:solidFill>
                          <a:effectLst/>
                          <a:latin typeface="+mn-ea"/>
                          <a:ea typeface="+mn-ea"/>
                          <a:cs typeface="Times New Roman" panose="02020603050405020304" pitchFamily="18" charset="0"/>
                        </a:rPr>
                        <a:t>委託内容</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spcAft>
                          <a:spcPts val="0"/>
                        </a:spcAft>
                      </a:pPr>
                      <a:r>
                        <a:rPr lang="ja-JP" sz="1400" kern="100" dirty="0">
                          <a:effectLst/>
                          <a:latin typeface="+mn-ea"/>
                          <a:ea typeface="+mn-ea"/>
                          <a:cs typeface="Times New Roman" panose="02020603050405020304" pitchFamily="18" charset="0"/>
                        </a:rPr>
                        <a:t>・調査票の設計</a:t>
                      </a:r>
                      <a:r>
                        <a:rPr lang="ja-JP" altLang="en-US" sz="1400" kern="100" dirty="0">
                          <a:effectLst/>
                          <a:latin typeface="+mn-ea"/>
                          <a:ea typeface="+mn-ea"/>
                          <a:cs typeface="Times New Roman" panose="02020603050405020304" pitchFamily="18" charset="0"/>
                        </a:rPr>
                        <a:t>および</a:t>
                      </a:r>
                      <a:r>
                        <a:rPr lang="ja-JP" sz="1400" kern="100" dirty="0">
                          <a:effectLst/>
                          <a:latin typeface="+mn-ea"/>
                          <a:ea typeface="+mn-ea"/>
                          <a:cs typeface="Times New Roman" panose="02020603050405020304" pitchFamily="18" charset="0"/>
                        </a:rPr>
                        <a:t>作成、配布、回収</a:t>
                      </a:r>
                      <a:r>
                        <a:rPr lang="ja-JP" altLang="en-US" sz="1400" kern="100" dirty="0">
                          <a:effectLst/>
                          <a:latin typeface="+mn-ea"/>
                          <a:ea typeface="+mn-ea"/>
                          <a:cs typeface="Times New Roman" panose="02020603050405020304" pitchFamily="18" charset="0"/>
                        </a:rPr>
                        <a:t>、集計</a:t>
                      </a:r>
                      <a:endParaRPr lang="ja-JP" sz="1600" kern="100" dirty="0">
                        <a:effectLst/>
                        <a:latin typeface="+mn-ea"/>
                        <a:ea typeface="+mn-ea"/>
                        <a:cs typeface="Times New Roman" panose="02020603050405020304" pitchFamily="18" charset="0"/>
                      </a:endParaRPr>
                    </a:p>
                    <a:p>
                      <a:pPr>
                        <a:spcAft>
                          <a:spcPts val="0"/>
                        </a:spcAft>
                      </a:pPr>
                      <a:r>
                        <a:rPr lang="ja-JP" sz="1400" kern="100" dirty="0">
                          <a:effectLst/>
                          <a:latin typeface="+mn-ea"/>
                          <a:ea typeface="+mn-ea"/>
                          <a:cs typeface="Times New Roman" panose="02020603050405020304" pitchFamily="18" charset="0"/>
                        </a:rPr>
                        <a:t>・電子版調査票の配布に関するホームページの構築、運用</a:t>
                      </a:r>
                      <a:endParaRPr lang="en-US" altLang="ja-JP" sz="1400" kern="100" dirty="0">
                        <a:effectLst/>
                        <a:latin typeface="+mn-ea"/>
                        <a:ea typeface="+mn-ea"/>
                        <a:cs typeface="Times New Roman" panose="02020603050405020304" pitchFamily="18" charset="0"/>
                      </a:endParaRPr>
                    </a:p>
                    <a:p>
                      <a:pPr>
                        <a:spcAft>
                          <a:spcPts val="0"/>
                        </a:spcAft>
                      </a:pPr>
                      <a:r>
                        <a:rPr lang="ja-JP" altLang="en-US" sz="1400" kern="100" dirty="0">
                          <a:effectLst/>
                          <a:latin typeface="+mn-ea"/>
                          <a:ea typeface="+mn-ea"/>
                          <a:cs typeface="Times New Roman" panose="02020603050405020304" pitchFamily="18" charset="0"/>
                        </a:rPr>
                        <a:t>・報告書作成</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917222"/>
                  </a:ext>
                </a:extLst>
              </a:tr>
              <a:tr h="1307891">
                <a:tc>
                  <a:txBody>
                    <a:bodyPr/>
                    <a:lstStyle/>
                    <a:p>
                      <a:pPr>
                        <a:spcAft>
                          <a:spcPts val="0"/>
                        </a:spcAft>
                      </a:pPr>
                      <a:r>
                        <a:rPr lang="ja-JP" sz="1400" kern="100" dirty="0">
                          <a:solidFill>
                            <a:srgbClr val="000000"/>
                          </a:solidFill>
                          <a:effectLst/>
                          <a:latin typeface="+mn-ea"/>
                          <a:ea typeface="+mn-ea"/>
                          <a:cs typeface="Times New Roman" panose="02020603050405020304" pitchFamily="18" charset="0"/>
                        </a:rPr>
                        <a:t>その他</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127000" indent="-127000">
                        <a:spcAft>
                          <a:spcPts val="0"/>
                        </a:spcAft>
                      </a:pPr>
                      <a:r>
                        <a:rPr lang="ja-JP" altLang="ja-JP" sz="1400" kern="100" dirty="0">
                          <a:effectLst/>
                          <a:latin typeface="+mn-ea"/>
                          <a:ea typeface="+mn-ea"/>
                          <a:cs typeface="Times New Roman" panose="02020603050405020304" pitchFamily="18" charset="0"/>
                        </a:rPr>
                        <a:t>・実数値等を回答することが必要な一部の設問を除き選択式の回答とした。</a:t>
                      </a:r>
                      <a:endParaRPr lang="ja-JP" altLang="ja-JP" sz="1600" kern="100" dirty="0">
                        <a:effectLst/>
                        <a:latin typeface="+mn-ea"/>
                        <a:ea typeface="+mn-ea"/>
                        <a:cs typeface="Times New Roman" panose="02020603050405020304" pitchFamily="18" charset="0"/>
                      </a:endParaRPr>
                    </a:p>
                    <a:p>
                      <a:pPr marL="127000" indent="-127000">
                        <a:spcAft>
                          <a:spcPts val="0"/>
                        </a:spcAft>
                      </a:pPr>
                      <a:r>
                        <a:rPr lang="ja-JP" altLang="ja-JP" sz="1400" kern="100" dirty="0">
                          <a:effectLst/>
                          <a:latin typeface="+mn-ea"/>
                          <a:ea typeface="+mn-ea"/>
                          <a:cs typeface="Times New Roman" panose="02020603050405020304" pitchFamily="18" charset="0"/>
                        </a:rPr>
                        <a:t>・回答に要する時間はアンケート調査票全体で概ね</a:t>
                      </a:r>
                      <a:r>
                        <a:rPr lang="en-US" altLang="ja-JP" sz="1400" kern="100" dirty="0">
                          <a:effectLst/>
                          <a:latin typeface="+mn-ea"/>
                          <a:ea typeface="+mn-ea"/>
                          <a:cs typeface="Times New Roman" panose="02020603050405020304" pitchFamily="18" charset="0"/>
                        </a:rPr>
                        <a:t> 20</a:t>
                      </a:r>
                      <a:r>
                        <a:rPr lang="ja-JP" altLang="ja-JP" sz="1400" kern="100" dirty="0">
                          <a:effectLst/>
                          <a:latin typeface="+mn-ea"/>
                          <a:ea typeface="+mn-ea"/>
                          <a:cs typeface="Times New Roman" panose="02020603050405020304" pitchFamily="18" charset="0"/>
                        </a:rPr>
                        <a:t>～</a:t>
                      </a:r>
                      <a:r>
                        <a:rPr lang="en-US" altLang="ja-JP" sz="1400" kern="100" dirty="0">
                          <a:effectLst/>
                          <a:latin typeface="+mn-ea"/>
                          <a:ea typeface="+mn-ea"/>
                          <a:cs typeface="Times New Roman" panose="02020603050405020304" pitchFamily="18" charset="0"/>
                        </a:rPr>
                        <a:t>30 </a:t>
                      </a:r>
                      <a:r>
                        <a:rPr lang="ja-JP" altLang="ja-JP" sz="1400" kern="100" dirty="0">
                          <a:effectLst/>
                          <a:latin typeface="+mn-ea"/>
                          <a:ea typeface="+mn-ea"/>
                          <a:cs typeface="Times New Roman" panose="02020603050405020304" pitchFamily="18" charset="0"/>
                        </a:rPr>
                        <a:t>分程度を想定した。</a:t>
                      </a:r>
                      <a:endParaRPr lang="ja-JP" altLang="ja-JP" sz="1600" kern="100" dirty="0">
                        <a:effectLst/>
                        <a:latin typeface="+mn-ea"/>
                        <a:ea typeface="+mn-ea"/>
                        <a:cs typeface="Times New Roman" panose="02020603050405020304" pitchFamily="18" charset="0"/>
                      </a:endParaRPr>
                    </a:p>
                    <a:p>
                      <a:pPr marL="127000" indent="-127000">
                        <a:spcAft>
                          <a:spcPts val="0"/>
                        </a:spcAft>
                      </a:pPr>
                      <a:r>
                        <a:rPr lang="ja-JP" sz="1400" kern="100" dirty="0">
                          <a:effectLst/>
                          <a:latin typeface="+mn-ea"/>
                          <a:ea typeface="+mn-ea"/>
                          <a:cs typeface="Times New Roman" panose="02020603050405020304" pitchFamily="18" charset="0"/>
                        </a:rPr>
                        <a:t>・同一企業であっても事業部門が異なる場合、回答も大きく異なる可能性があることから、</a:t>
                      </a:r>
                      <a:endParaRPr lang="ja-JP" sz="1600" kern="100" dirty="0">
                        <a:effectLst/>
                        <a:latin typeface="+mn-ea"/>
                        <a:ea typeface="+mn-ea"/>
                        <a:cs typeface="Times New Roman" panose="02020603050405020304" pitchFamily="18" charset="0"/>
                      </a:endParaRPr>
                    </a:p>
                    <a:p>
                      <a:pPr marL="133350">
                        <a:spcAft>
                          <a:spcPts val="0"/>
                        </a:spcAft>
                      </a:pPr>
                      <a:r>
                        <a:rPr lang="ja-JP" sz="1400" kern="100" dirty="0">
                          <a:effectLst/>
                          <a:latin typeface="+mn-ea"/>
                          <a:ea typeface="+mn-ea"/>
                          <a:cs typeface="Times New Roman" panose="02020603050405020304" pitchFamily="18" charset="0"/>
                        </a:rPr>
                        <a:t>配布・回収・集計は企業単位ではなく、事業部門単位とする。</a:t>
                      </a:r>
                      <a:endParaRPr lang="ja-JP" sz="1600" kern="100" dirty="0">
                        <a:effectLst/>
                        <a:latin typeface="+mn-ea"/>
                        <a:ea typeface="+mn-ea"/>
                        <a:cs typeface="Times New Roman" panose="02020603050405020304" pitchFamily="18" charset="0"/>
                      </a:endParaRPr>
                    </a:p>
                    <a:p>
                      <a:pPr marL="127000" indent="-127000">
                        <a:spcAft>
                          <a:spcPts val="0"/>
                        </a:spcAft>
                      </a:pPr>
                      <a:r>
                        <a:rPr lang="ja-JP" sz="1400" kern="100" dirty="0">
                          <a:effectLst/>
                          <a:latin typeface="+mn-ea"/>
                          <a:ea typeface="+mn-ea"/>
                          <a:cs typeface="Times New Roman" panose="02020603050405020304" pitchFamily="18" charset="0"/>
                        </a:rPr>
                        <a:t>・</a:t>
                      </a:r>
                      <a:r>
                        <a:rPr lang="en-US" sz="1400" kern="100" dirty="0">
                          <a:effectLst/>
                          <a:latin typeface="+mn-ea"/>
                          <a:ea typeface="+mn-ea"/>
                          <a:cs typeface="Times New Roman" panose="02020603050405020304" pitchFamily="18" charset="0"/>
                        </a:rPr>
                        <a:t>IPA</a:t>
                      </a:r>
                      <a:r>
                        <a:rPr lang="ja-JP" sz="1400" kern="100" dirty="0">
                          <a:effectLst/>
                          <a:latin typeface="+mn-ea"/>
                          <a:ea typeface="+mn-ea"/>
                          <a:cs typeface="Times New Roman" panose="02020603050405020304" pitchFamily="18" charset="0"/>
                        </a:rPr>
                        <a:t>の実施するヒアリング調査への協力の可否について確認を行う。</a:t>
                      </a:r>
                      <a:endParaRPr lang="ja-JP" sz="16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326877"/>
                  </a:ext>
                </a:extLst>
              </a:tr>
            </a:tbl>
          </a:graphicData>
        </a:graphic>
      </p:graphicFrame>
      <p:sp>
        <p:nvSpPr>
          <p:cNvPr id="4" name="正方形/長方形 3">
            <a:extLst>
              <a:ext uri="{FF2B5EF4-FFF2-40B4-BE49-F238E27FC236}">
                <a16:creationId xmlns:a16="http://schemas.microsoft.com/office/drawing/2014/main" id="{1F3E166F-714F-4DEC-8CA3-57277EDD824C}"/>
              </a:ext>
            </a:extLst>
          </p:cNvPr>
          <p:cNvSpPr/>
          <p:nvPr/>
        </p:nvSpPr>
        <p:spPr>
          <a:xfrm>
            <a:off x="2203860" y="487301"/>
            <a:ext cx="8856984" cy="1200329"/>
          </a:xfrm>
          <a:prstGeom prst="rect">
            <a:avLst/>
          </a:prstGeom>
        </p:spPr>
        <p:txBody>
          <a:bodyPr wrap="square">
            <a:spAutoFit/>
          </a:bodyPr>
          <a:lstStyle/>
          <a:p>
            <a:r>
              <a:rPr lang="ja-JP" altLang="en-US" sz="1800" dirty="0">
                <a:latin typeface="+mn-ea"/>
              </a:rPr>
              <a:t>　</a:t>
            </a:r>
            <a:r>
              <a:rPr lang="zh-TW" altLang="en-US" sz="1800" dirty="0">
                <a:latin typeface="+mn-ea"/>
              </a:rPr>
              <a:t>独立行政法人 情報処理推進機構（</a:t>
            </a:r>
            <a:r>
              <a:rPr lang="en-US" altLang="zh-TW" sz="1800" dirty="0">
                <a:latin typeface="+mn-ea"/>
              </a:rPr>
              <a:t>IPA</a:t>
            </a:r>
            <a:r>
              <a:rPr lang="zh-TW" altLang="en-US" sz="1800" dirty="0">
                <a:latin typeface="+mn-ea"/>
              </a:rPr>
              <a:t>）</a:t>
            </a:r>
            <a:r>
              <a:rPr lang="ja-JP" altLang="en-US" sz="1800" dirty="0">
                <a:latin typeface="+mn-ea"/>
              </a:rPr>
              <a:t>社会基盤センターは、</a:t>
            </a:r>
            <a:r>
              <a:rPr lang="ja-JP" altLang="ja-JP" sz="1800" kern="100" dirty="0">
                <a:latin typeface="+mn-ea"/>
                <a:cs typeface="Times New Roman" panose="02020603050405020304" pitchFamily="18" charset="0"/>
              </a:rPr>
              <a:t>組込み</a:t>
            </a:r>
            <a:r>
              <a:rPr lang="en-US" altLang="ja-JP" sz="1800" kern="100" dirty="0">
                <a:latin typeface="+mn-ea"/>
                <a:cs typeface="Times New Roman" panose="02020603050405020304" pitchFamily="18" charset="0"/>
              </a:rPr>
              <a:t>/IoT</a:t>
            </a:r>
            <a:r>
              <a:rPr lang="ja-JP" altLang="ja-JP" sz="1800" kern="100" dirty="0">
                <a:latin typeface="+mn-ea"/>
                <a:cs typeface="Times New Roman" panose="02020603050405020304" pitchFamily="18" charset="0"/>
              </a:rPr>
              <a:t>産業における</a:t>
            </a:r>
            <a:r>
              <a:rPr lang="ja-JP" altLang="en-US" sz="1800" kern="100" dirty="0">
                <a:latin typeface="+mn-ea"/>
                <a:cs typeface="Times New Roman" panose="02020603050405020304" pitchFamily="18" charset="0"/>
              </a:rPr>
              <a:t>企業活動や技術など</a:t>
            </a:r>
            <a:r>
              <a:rPr lang="ja-JP" altLang="ja-JP" sz="1800" kern="100" dirty="0">
                <a:latin typeface="+mn-ea"/>
                <a:cs typeface="Times New Roman" panose="02020603050405020304" pitchFamily="18" charset="0"/>
              </a:rPr>
              <a:t>の動向を把握し、より最新の組込み</a:t>
            </a:r>
            <a:r>
              <a:rPr lang="en-US" altLang="ja-JP" sz="1800" kern="100" dirty="0">
                <a:latin typeface="+mn-ea"/>
                <a:cs typeface="Times New Roman" panose="02020603050405020304" pitchFamily="18" charset="0"/>
              </a:rPr>
              <a:t>/IoT</a:t>
            </a:r>
            <a:r>
              <a:rPr lang="ja-JP" altLang="ja-JP" sz="1800" kern="100" dirty="0">
                <a:latin typeface="+mn-ea"/>
                <a:cs typeface="Times New Roman" panose="02020603050405020304" pitchFamily="18" charset="0"/>
              </a:rPr>
              <a:t>産業の実態を明らかにするために、</a:t>
            </a:r>
            <a:r>
              <a:rPr lang="ja-JP" altLang="en-US" sz="1800" kern="100" dirty="0">
                <a:latin typeface="+mn-ea"/>
                <a:cs typeface="Times New Roman" panose="02020603050405020304" pitchFamily="18" charset="0"/>
              </a:rPr>
              <a:t>下記の</a:t>
            </a:r>
            <a:r>
              <a:rPr lang="ja-JP" altLang="ja-JP" sz="1800" kern="100" dirty="0">
                <a:latin typeface="+mn-ea"/>
                <a:cs typeface="Times New Roman" panose="02020603050405020304" pitchFamily="18" charset="0"/>
              </a:rPr>
              <a:t>アンケート調査を行った。</a:t>
            </a:r>
            <a:endParaRPr lang="en-US" altLang="ja-JP" sz="1800" kern="100" dirty="0">
              <a:latin typeface="+mn-ea"/>
              <a:cs typeface="Times New Roman" panose="02020603050405020304" pitchFamily="18" charset="0"/>
            </a:endParaRPr>
          </a:p>
          <a:p>
            <a:r>
              <a:rPr lang="ja-JP" altLang="en-US" sz="1800" kern="100" dirty="0">
                <a:latin typeface="+mn-ea"/>
                <a:cs typeface="Times New Roman" panose="02020603050405020304" pitchFamily="18" charset="0"/>
              </a:rPr>
              <a:t>　本資料は、調査結果の集計データを提供する。</a:t>
            </a:r>
            <a:endParaRPr lang="ja-JP" altLang="ja-JP" sz="2000" kern="100" dirty="0">
              <a:latin typeface="+mn-ea"/>
              <a:cs typeface="Times New Roman" panose="02020603050405020304" pitchFamily="18" charset="0"/>
            </a:endParaRPr>
          </a:p>
        </p:txBody>
      </p:sp>
    </p:spTree>
    <p:extLst>
      <p:ext uri="{BB962C8B-B14F-4D97-AF65-F5344CB8AC3E}">
        <p14:creationId xmlns:p14="http://schemas.microsoft.com/office/powerpoint/2010/main" val="3854992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576568" y="241743"/>
            <a:ext cx="4392488"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8" name="図 7">
            <a:extLst>
              <a:ext uri="{FF2B5EF4-FFF2-40B4-BE49-F238E27FC236}">
                <a16:creationId xmlns:a16="http://schemas.microsoft.com/office/drawing/2014/main" id="{AF388BC6-80DA-415B-976D-E7A39E110FD0}"/>
              </a:ext>
            </a:extLst>
          </p:cNvPr>
          <p:cNvPicPr>
            <a:picLocks noChangeAspect="1"/>
          </p:cNvPicPr>
          <p:nvPr/>
        </p:nvPicPr>
        <p:blipFill>
          <a:blip r:embed="rId3"/>
          <a:stretch>
            <a:fillRect/>
          </a:stretch>
        </p:blipFill>
        <p:spPr>
          <a:xfrm>
            <a:off x="2529710" y="5089284"/>
            <a:ext cx="8890634" cy="672996"/>
          </a:xfrm>
          <a:prstGeom prst="rect">
            <a:avLst/>
          </a:prstGeom>
        </p:spPr>
      </p:pic>
      <p:pic>
        <p:nvPicPr>
          <p:cNvPr id="4" name="図 3">
            <a:extLst>
              <a:ext uri="{FF2B5EF4-FFF2-40B4-BE49-F238E27FC236}">
                <a16:creationId xmlns:a16="http://schemas.microsoft.com/office/drawing/2014/main" id="{A49C37B0-DB31-4DE7-A31B-D8F79E5BE1E3}"/>
              </a:ext>
            </a:extLst>
          </p:cNvPr>
          <p:cNvPicPr>
            <a:picLocks noChangeAspect="1"/>
          </p:cNvPicPr>
          <p:nvPr/>
        </p:nvPicPr>
        <p:blipFill>
          <a:blip r:embed="rId4"/>
          <a:stretch>
            <a:fillRect/>
          </a:stretch>
        </p:blipFill>
        <p:spPr>
          <a:xfrm>
            <a:off x="1700344" y="1566706"/>
            <a:ext cx="9720000" cy="1374741"/>
          </a:xfrm>
          <a:prstGeom prst="rect">
            <a:avLst/>
          </a:prstGeom>
        </p:spPr>
      </p:pic>
      <p:pic>
        <p:nvPicPr>
          <p:cNvPr id="5" name="図 4">
            <a:extLst>
              <a:ext uri="{FF2B5EF4-FFF2-40B4-BE49-F238E27FC236}">
                <a16:creationId xmlns:a16="http://schemas.microsoft.com/office/drawing/2014/main" id="{87B40643-502A-45F0-B5AA-2915008064E3}"/>
              </a:ext>
            </a:extLst>
          </p:cNvPr>
          <p:cNvPicPr>
            <a:picLocks noChangeAspect="1"/>
          </p:cNvPicPr>
          <p:nvPr/>
        </p:nvPicPr>
        <p:blipFill>
          <a:blip r:embed="rId5"/>
          <a:stretch>
            <a:fillRect/>
          </a:stretch>
        </p:blipFill>
        <p:spPr>
          <a:xfrm>
            <a:off x="1702806" y="3242219"/>
            <a:ext cx="9720000" cy="1432828"/>
          </a:xfrm>
          <a:prstGeom prst="rect">
            <a:avLst/>
          </a:prstGeom>
        </p:spPr>
      </p:pic>
      <p:sp>
        <p:nvSpPr>
          <p:cNvPr id="3" name="タイトル 2">
            <a:extLst>
              <a:ext uri="{FF2B5EF4-FFF2-40B4-BE49-F238E27FC236}">
                <a16:creationId xmlns:a16="http://schemas.microsoft.com/office/drawing/2014/main" id="{6A7F3F82-20ED-42FC-9E17-321DC881C9FE}"/>
              </a:ext>
            </a:extLst>
          </p:cNvPr>
          <p:cNvSpPr>
            <a:spLocks noGrp="1"/>
          </p:cNvSpPr>
          <p:nvPr>
            <p:ph type="title"/>
          </p:nvPr>
        </p:nvSpPr>
        <p:spPr>
          <a:xfrm>
            <a:off x="151632" y="143332"/>
            <a:ext cx="7848872" cy="720080"/>
          </a:xfrm>
        </p:spPr>
        <p:txBody>
          <a:bodyPr/>
          <a:lstStyle/>
          <a:p>
            <a:r>
              <a:rPr lang="en-US" altLang="ja-JP" b="1" dirty="0"/>
              <a:t>Q8.</a:t>
            </a:r>
            <a:r>
              <a:rPr lang="ja-JP" altLang="en-US" b="1" dirty="0"/>
              <a:t>製品・サービスの提供先</a:t>
            </a:r>
            <a:r>
              <a:rPr lang="en-US" altLang="ja-JP" b="1" dirty="0"/>
              <a:t>【</a:t>
            </a:r>
            <a:r>
              <a:rPr lang="ja-JP" altLang="en-US" b="1" dirty="0"/>
              <a:t>現在</a:t>
            </a:r>
            <a:r>
              <a:rPr lang="en-US" altLang="ja-JP" b="1" dirty="0"/>
              <a:t>/5</a:t>
            </a:r>
            <a:r>
              <a:rPr lang="ja-JP" altLang="en-US" b="1" dirty="0"/>
              <a:t>年後</a:t>
            </a:r>
            <a:r>
              <a:rPr lang="en-US" altLang="ja-JP" b="1" dirty="0"/>
              <a:t>】 </a:t>
            </a:r>
            <a:r>
              <a:rPr lang="ja-JP" altLang="en-US" b="1" dirty="0"/>
              <a:t>（従業員数別）</a:t>
            </a:r>
            <a:endParaRPr kumimoji="1" lang="ja-JP" altLang="en-US" dirty="0"/>
          </a:p>
        </p:txBody>
      </p:sp>
    </p:spTree>
    <p:extLst>
      <p:ext uri="{BB962C8B-B14F-4D97-AF65-F5344CB8AC3E}">
        <p14:creationId xmlns:p14="http://schemas.microsoft.com/office/powerpoint/2010/main" val="477672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AACD37F2-AD66-487E-A18D-329320BDAE72}"/>
              </a:ext>
            </a:extLst>
          </p:cNvPr>
          <p:cNvPicPr>
            <a:picLocks noChangeAspect="1"/>
          </p:cNvPicPr>
          <p:nvPr/>
        </p:nvPicPr>
        <p:blipFill>
          <a:blip r:embed="rId3"/>
          <a:stretch>
            <a:fillRect/>
          </a:stretch>
        </p:blipFill>
        <p:spPr>
          <a:xfrm>
            <a:off x="3499887" y="6708116"/>
            <a:ext cx="6120914" cy="463336"/>
          </a:xfrm>
          <a:prstGeom prst="rect">
            <a:avLst/>
          </a:prstGeom>
        </p:spPr>
      </p:pic>
      <p:sp>
        <p:nvSpPr>
          <p:cNvPr id="8" name="テキスト ボックス 7">
            <a:extLst>
              <a:ext uri="{FF2B5EF4-FFF2-40B4-BE49-F238E27FC236}">
                <a16:creationId xmlns:a16="http://schemas.microsoft.com/office/drawing/2014/main" id="{CC1ADDFA-D91F-4FC5-A705-E277BB625383}"/>
              </a:ext>
            </a:extLst>
          </p:cNvPr>
          <p:cNvSpPr txBox="1"/>
          <p:nvPr/>
        </p:nvSpPr>
        <p:spPr>
          <a:xfrm>
            <a:off x="3593122" y="1315317"/>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北海道・東北</a:t>
            </a:r>
            <a:endParaRPr lang="en-US" altLang="ja-JP" sz="1100" dirty="0">
              <a:latin typeface="+mj-lt"/>
              <a:ea typeface="Meiryo UI" panose="020B0604030504040204" pitchFamily="50" charset="-128"/>
            </a:endParaRPr>
          </a:p>
        </p:txBody>
      </p:sp>
      <p:sp>
        <p:nvSpPr>
          <p:cNvPr id="9" name="テキスト ボックス 8">
            <a:extLst>
              <a:ext uri="{FF2B5EF4-FFF2-40B4-BE49-F238E27FC236}">
                <a16:creationId xmlns:a16="http://schemas.microsoft.com/office/drawing/2014/main" id="{8A65EBAA-4570-48AA-93DD-A5968B681BC9}"/>
              </a:ext>
            </a:extLst>
          </p:cNvPr>
          <p:cNvSpPr txBox="1"/>
          <p:nvPr/>
        </p:nvSpPr>
        <p:spPr>
          <a:xfrm>
            <a:off x="3593122" y="2120186"/>
            <a:ext cx="1239029" cy="430887"/>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関東（東京以外）</a:t>
            </a:r>
            <a:endParaRPr lang="en-US" altLang="ja-JP" sz="1100" dirty="0">
              <a:latin typeface="+mj-lt"/>
              <a:ea typeface="Meiryo UI" panose="020B0604030504040204" pitchFamily="50" charset="-128"/>
            </a:endParaRPr>
          </a:p>
        </p:txBody>
      </p:sp>
      <p:sp>
        <p:nvSpPr>
          <p:cNvPr id="10" name="テキスト ボックス 9">
            <a:extLst>
              <a:ext uri="{FF2B5EF4-FFF2-40B4-BE49-F238E27FC236}">
                <a16:creationId xmlns:a16="http://schemas.microsoft.com/office/drawing/2014/main" id="{AD0AF001-74A8-493A-9BBD-456B3C0B33E3}"/>
              </a:ext>
            </a:extLst>
          </p:cNvPr>
          <p:cNvSpPr txBox="1"/>
          <p:nvPr/>
        </p:nvSpPr>
        <p:spPr>
          <a:xfrm>
            <a:off x="3593122" y="2888099"/>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東京</a:t>
            </a:r>
            <a:endParaRPr lang="en-US" altLang="ja-JP" sz="1100" dirty="0">
              <a:latin typeface="+mj-lt"/>
              <a:ea typeface="Meiryo UI" panose="020B0604030504040204" pitchFamily="50" charset="-128"/>
            </a:endParaRPr>
          </a:p>
        </p:txBody>
      </p:sp>
      <p:sp>
        <p:nvSpPr>
          <p:cNvPr id="11" name="テキスト ボックス 10">
            <a:extLst>
              <a:ext uri="{FF2B5EF4-FFF2-40B4-BE49-F238E27FC236}">
                <a16:creationId xmlns:a16="http://schemas.microsoft.com/office/drawing/2014/main" id="{C7614958-13F3-45DE-B174-A9C7CCC22734}"/>
              </a:ext>
            </a:extLst>
          </p:cNvPr>
          <p:cNvSpPr txBox="1"/>
          <p:nvPr/>
        </p:nvSpPr>
        <p:spPr>
          <a:xfrm>
            <a:off x="3593122" y="3602662"/>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中部</a:t>
            </a:r>
            <a:endParaRPr lang="en-US" altLang="ja-JP" sz="1100" dirty="0">
              <a:latin typeface="+mj-lt"/>
              <a:ea typeface="Meiryo UI" panose="020B0604030504040204" pitchFamily="50" charset="-128"/>
            </a:endParaRPr>
          </a:p>
        </p:txBody>
      </p:sp>
      <p:sp>
        <p:nvSpPr>
          <p:cNvPr id="12" name="テキスト ボックス 11">
            <a:extLst>
              <a:ext uri="{FF2B5EF4-FFF2-40B4-BE49-F238E27FC236}">
                <a16:creationId xmlns:a16="http://schemas.microsoft.com/office/drawing/2014/main" id="{111738ED-BF83-4C59-BB3A-7ACBBA4B3517}"/>
              </a:ext>
            </a:extLst>
          </p:cNvPr>
          <p:cNvSpPr txBox="1"/>
          <p:nvPr/>
        </p:nvSpPr>
        <p:spPr>
          <a:xfrm>
            <a:off x="3593121" y="4368227"/>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近畿</a:t>
            </a:r>
            <a:endParaRPr lang="en-US" altLang="ja-JP" sz="1100" dirty="0">
              <a:latin typeface="+mj-lt"/>
              <a:ea typeface="Meiryo UI" panose="020B0604030504040204" pitchFamily="50" charset="-128"/>
            </a:endParaRPr>
          </a:p>
        </p:txBody>
      </p:sp>
      <p:sp>
        <p:nvSpPr>
          <p:cNvPr id="13" name="テキスト ボックス 12">
            <a:extLst>
              <a:ext uri="{FF2B5EF4-FFF2-40B4-BE49-F238E27FC236}">
                <a16:creationId xmlns:a16="http://schemas.microsoft.com/office/drawing/2014/main" id="{5638812C-4FDA-4703-8F39-7CE4991A731F}"/>
              </a:ext>
            </a:extLst>
          </p:cNvPr>
          <p:cNvSpPr txBox="1"/>
          <p:nvPr/>
        </p:nvSpPr>
        <p:spPr>
          <a:xfrm>
            <a:off x="3593120" y="5196282"/>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中国・四国</a:t>
            </a:r>
            <a:endParaRPr lang="en-US" altLang="ja-JP" sz="1100" dirty="0">
              <a:latin typeface="+mj-lt"/>
              <a:ea typeface="Meiryo UI" panose="020B0604030504040204" pitchFamily="50" charset="-128"/>
            </a:endParaRPr>
          </a:p>
        </p:txBody>
      </p:sp>
      <p:sp>
        <p:nvSpPr>
          <p:cNvPr id="14" name="テキスト ボックス 13">
            <a:extLst>
              <a:ext uri="{FF2B5EF4-FFF2-40B4-BE49-F238E27FC236}">
                <a16:creationId xmlns:a16="http://schemas.microsoft.com/office/drawing/2014/main" id="{CCFD5FFA-7DDD-46E7-B82B-FF17CDDB89E3}"/>
              </a:ext>
            </a:extLst>
          </p:cNvPr>
          <p:cNvSpPr txBox="1"/>
          <p:nvPr/>
        </p:nvSpPr>
        <p:spPr>
          <a:xfrm>
            <a:off x="3593119" y="6007788"/>
            <a:ext cx="1239029" cy="261610"/>
          </a:xfrm>
          <a:prstGeom prst="rect">
            <a:avLst/>
          </a:prstGeom>
          <a:noFill/>
        </p:spPr>
        <p:txBody>
          <a:bodyPr wrap="square" rtlCol="0">
            <a:spAutoFit/>
          </a:bodyPr>
          <a:lstStyle/>
          <a:p>
            <a:pPr algn="ctr"/>
            <a:r>
              <a:rPr lang="ja-JP" altLang="en-US" sz="1100" dirty="0">
                <a:latin typeface="+mj-lt"/>
                <a:ea typeface="Meiryo UI" panose="020B0604030504040204" pitchFamily="50" charset="-128"/>
              </a:rPr>
              <a:t>九州・沖縄</a:t>
            </a:r>
            <a:endParaRPr lang="en-US" altLang="ja-JP" sz="1100" dirty="0">
              <a:latin typeface="+mj-lt"/>
              <a:ea typeface="Meiryo UI" panose="020B0604030504040204" pitchFamily="50" charset="-128"/>
            </a:endParaRPr>
          </a:p>
        </p:txBody>
      </p:sp>
      <p:pic>
        <p:nvPicPr>
          <p:cNvPr id="5" name="図 4">
            <a:extLst>
              <a:ext uri="{FF2B5EF4-FFF2-40B4-BE49-F238E27FC236}">
                <a16:creationId xmlns:a16="http://schemas.microsoft.com/office/drawing/2014/main" id="{9EAF3AA6-BA64-4504-A56C-7F3B652C2AD7}"/>
              </a:ext>
            </a:extLst>
          </p:cNvPr>
          <p:cNvPicPr>
            <a:picLocks noChangeAspect="1"/>
          </p:cNvPicPr>
          <p:nvPr/>
        </p:nvPicPr>
        <p:blipFill>
          <a:blip r:embed="rId4"/>
          <a:stretch>
            <a:fillRect/>
          </a:stretch>
        </p:blipFill>
        <p:spPr>
          <a:xfrm>
            <a:off x="3751798" y="1036956"/>
            <a:ext cx="6120914" cy="719390"/>
          </a:xfrm>
          <a:prstGeom prst="rect">
            <a:avLst/>
          </a:prstGeom>
        </p:spPr>
      </p:pic>
      <p:pic>
        <p:nvPicPr>
          <p:cNvPr id="15" name="図 14">
            <a:extLst>
              <a:ext uri="{FF2B5EF4-FFF2-40B4-BE49-F238E27FC236}">
                <a16:creationId xmlns:a16="http://schemas.microsoft.com/office/drawing/2014/main" id="{41F30A14-DBBA-4F66-B077-7F7EAE76EB61}"/>
              </a:ext>
            </a:extLst>
          </p:cNvPr>
          <p:cNvPicPr>
            <a:picLocks noChangeAspect="1"/>
          </p:cNvPicPr>
          <p:nvPr/>
        </p:nvPicPr>
        <p:blipFill>
          <a:blip r:embed="rId5"/>
          <a:stretch>
            <a:fillRect/>
          </a:stretch>
        </p:blipFill>
        <p:spPr>
          <a:xfrm>
            <a:off x="3751798" y="1801894"/>
            <a:ext cx="6120914" cy="725487"/>
          </a:xfrm>
          <a:prstGeom prst="rect">
            <a:avLst/>
          </a:prstGeom>
        </p:spPr>
      </p:pic>
      <p:pic>
        <p:nvPicPr>
          <p:cNvPr id="16" name="図 15">
            <a:extLst>
              <a:ext uri="{FF2B5EF4-FFF2-40B4-BE49-F238E27FC236}">
                <a16:creationId xmlns:a16="http://schemas.microsoft.com/office/drawing/2014/main" id="{999CEE62-5326-4712-9D70-957F91FE5424}"/>
              </a:ext>
            </a:extLst>
          </p:cNvPr>
          <p:cNvPicPr>
            <a:picLocks noChangeAspect="1"/>
          </p:cNvPicPr>
          <p:nvPr/>
        </p:nvPicPr>
        <p:blipFill>
          <a:blip r:embed="rId6"/>
          <a:stretch>
            <a:fillRect/>
          </a:stretch>
        </p:blipFill>
        <p:spPr>
          <a:xfrm>
            <a:off x="3751798" y="2570100"/>
            <a:ext cx="6120914" cy="725487"/>
          </a:xfrm>
          <a:prstGeom prst="rect">
            <a:avLst/>
          </a:prstGeom>
        </p:spPr>
      </p:pic>
      <p:pic>
        <p:nvPicPr>
          <p:cNvPr id="17" name="図 16">
            <a:extLst>
              <a:ext uri="{FF2B5EF4-FFF2-40B4-BE49-F238E27FC236}">
                <a16:creationId xmlns:a16="http://schemas.microsoft.com/office/drawing/2014/main" id="{44EF707E-CBA5-4CC4-BF98-2E1FD644CC68}"/>
              </a:ext>
            </a:extLst>
          </p:cNvPr>
          <p:cNvPicPr>
            <a:picLocks noChangeAspect="1"/>
          </p:cNvPicPr>
          <p:nvPr/>
        </p:nvPicPr>
        <p:blipFill>
          <a:blip r:embed="rId7"/>
          <a:stretch>
            <a:fillRect/>
          </a:stretch>
        </p:blipFill>
        <p:spPr>
          <a:xfrm>
            <a:off x="3753316" y="3311423"/>
            <a:ext cx="6120914" cy="725487"/>
          </a:xfrm>
          <a:prstGeom prst="rect">
            <a:avLst/>
          </a:prstGeom>
        </p:spPr>
      </p:pic>
      <p:pic>
        <p:nvPicPr>
          <p:cNvPr id="18" name="図 17">
            <a:extLst>
              <a:ext uri="{FF2B5EF4-FFF2-40B4-BE49-F238E27FC236}">
                <a16:creationId xmlns:a16="http://schemas.microsoft.com/office/drawing/2014/main" id="{41CECF15-E4AE-4D22-A7A5-9B0ABCA87422}"/>
              </a:ext>
            </a:extLst>
          </p:cNvPr>
          <p:cNvPicPr>
            <a:picLocks noChangeAspect="1"/>
          </p:cNvPicPr>
          <p:nvPr/>
        </p:nvPicPr>
        <p:blipFill>
          <a:blip r:embed="rId8"/>
          <a:stretch>
            <a:fillRect/>
          </a:stretch>
        </p:blipFill>
        <p:spPr>
          <a:xfrm>
            <a:off x="3751798" y="4079629"/>
            <a:ext cx="6120914" cy="725487"/>
          </a:xfrm>
          <a:prstGeom prst="rect">
            <a:avLst/>
          </a:prstGeom>
        </p:spPr>
      </p:pic>
      <p:pic>
        <p:nvPicPr>
          <p:cNvPr id="19" name="図 18">
            <a:extLst>
              <a:ext uri="{FF2B5EF4-FFF2-40B4-BE49-F238E27FC236}">
                <a16:creationId xmlns:a16="http://schemas.microsoft.com/office/drawing/2014/main" id="{86772759-8BB7-4EC6-BA20-FFC0D5AC83F7}"/>
              </a:ext>
            </a:extLst>
          </p:cNvPr>
          <p:cNvPicPr>
            <a:picLocks noChangeAspect="1"/>
          </p:cNvPicPr>
          <p:nvPr/>
        </p:nvPicPr>
        <p:blipFill>
          <a:blip r:embed="rId9"/>
          <a:stretch>
            <a:fillRect/>
          </a:stretch>
        </p:blipFill>
        <p:spPr>
          <a:xfrm>
            <a:off x="3751798" y="4866500"/>
            <a:ext cx="6120914" cy="725487"/>
          </a:xfrm>
          <a:prstGeom prst="rect">
            <a:avLst/>
          </a:prstGeom>
        </p:spPr>
      </p:pic>
      <p:pic>
        <p:nvPicPr>
          <p:cNvPr id="20" name="図 19">
            <a:extLst>
              <a:ext uri="{FF2B5EF4-FFF2-40B4-BE49-F238E27FC236}">
                <a16:creationId xmlns:a16="http://schemas.microsoft.com/office/drawing/2014/main" id="{BC9069F8-FE81-474F-A343-7556BCDFCEB4}"/>
              </a:ext>
            </a:extLst>
          </p:cNvPr>
          <p:cNvPicPr>
            <a:picLocks noChangeAspect="1"/>
          </p:cNvPicPr>
          <p:nvPr/>
        </p:nvPicPr>
        <p:blipFill>
          <a:blip r:embed="rId10"/>
          <a:stretch>
            <a:fillRect/>
          </a:stretch>
        </p:blipFill>
        <p:spPr>
          <a:xfrm>
            <a:off x="3751798" y="5670785"/>
            <a:ext cx="6120914" cy="725487"/>
          </a:xfrm>
          <a:prstGeom prst="rect">
            <a:avLst/>
          </a:prstGeom>
        </p:spPr>
      </p:pic>
      <p:sp>
        <p:nvSpPr>
          <p:cNvPr id="3" name="タイトル 2">
            <a:extLst>
              <a:ext uri="{FF2B5EF4-FFF2-40B4-BE49-F238E27FC236}">
                <a16:creationId xmlns:a16="http://schemas.microsoft.com/office/drawing/2014/main" id="{89FAE292-2ED1-4892-BF69-143127C9E728}"/>
              </a:ext>
            </a:extLst>
          </p:cNvPr>
          <p:cNvSpPr>
            <a:spLocks noGrp="1"/>
          </p:cNvSpPr>
          <p:nvPr>
            <p:ph type="title"/>
          </p:nvPr>
        </p:nvSpPr>
        <p:spPr>
          <a:xfrm>
            <a:off x="151632" y="133657"/>
            <a:ext cx="7848872" cy="720080"/>
          </a:xfrm>
        </p:spPr>
        <p:txBody>
          <a:bodyPr/>
          <a:lstStyle/>
          <a:p>
            <a:r>
              <a:rPr lang="en-US" altLang="ja-JP" b="1" dirty="0"/>
              <a:t>Q8.</a:t>
            </a:r>
            <a:r>
              <a:rPr lang="ja-JP" altLang="en-US" b="1" dirty="0"/>
              <a:t>製品・サービスの提供先</a:t>
            </a:r>
            <a:r>
              <a:rPr lang="en-US" altLang="ja-JP" b="1" dirty="0"/>
              <a:t>【</a:t>
            </a:r>
            <a:r>
              <a:rPr lang="ja-JP" altLang="en-US" b="1" dirty="0"/>
              <a:t>現在</a:t>
            </a:r>
            <a:r>
              <a:rPr lang="en-US" altLang="ja-JP" b="1" dirty="0"/>
              <a:t>/5</a:t>
            </a:r>
            <a:r>
              <a:rPr lang="ja-JP" altLang="en-US" b="1" dirty="0"/>
              <a:t>年後</a:t>
            </a:r>
            <a:r>
              <a:rPr lang="en-US" altLang="ja-JP" b="1" dirty="0"/>
              <a:t>】</a:t>
            </a:r>
            <a:r>
              <a:rPr lang="ja-JP" altLang="en-US" b="1" dirty="0"/>
              <a:t>（地域別）</a:t>
            </a:r>
            <a:endParaRPr kumimoji="1" lang="ja-JP" altLang="en-US" dirty="0"/>
          </a:p>
        </p:txBody>
      </p:sp>
    </p:spTree>
    <p:extLst>
      <p:ext uri="{BB962C8B-B14F-4D97-AF65-F5344CB8AC3E}">
        <p14:creationId xmlns:p14="http://schemas.microsoft.com/office/powerpoint/2010/main" val="25380549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30CC9EF2-793D-4E2D-9B9B-B7993FE1F5DC}"/>
              </a:ext>
            </a:extLst>
          </p:cNvPr>
          <p:cNvPicPr>
            <a:picLocks noChangeAspect="1"/>
          </p:cNvPicPr>
          <p:nvPr/>
        </p:nvPicPr>
        <p:blipFill>
          <a:blip r:embed="rId3"/>
          <a:stretch>
            <a:fillRect/>
          </a:stretch>
        </p:blipFill>
        <p:spPr>
          <a:xfrm>
            <a:off x="2350691" y="867297"/>
            <a:ext cx="8419306" cy="5991199"/>
          </a:xfrm>
          <a:prstGeom prst="rect">
            <a:avLst/>
          </a:prstGeom>
        </p:spPr>
      </p:pic>
      <p:sp>
        <p:nvSpPr>
          <p:cNvPr id="3" name="タイトル 2">
            <a:extLst>
              <a:ext uri="{FF2B5EF4-FFF2-40B4-BE49-F238E27FC236}">
                <a16:creationId xmlns:a16="http://schemas.microsoft.com/office/drawing/2014/main" id="{5D3198BA-D469-4B98-B30B-E9DE59070D7F}"/>
              </a:ext>
            </a:extLst>
          </p:cNvPr>
          <p:cNvSpPr>
            <a:spLocks noGrp="1"/>
          </p:cNvSpPr>
          <p:nvPr>
            <p:ph type="title"/>
          </p:nvPr>
        </p:nvSpPr>
        <p:spPr>
          <a:xfrm>
            <a:off x="151632" y="161752"/>
            <a:ext cx="7848872" cy="720080"/>
          </a:xfrm>
        </p:spPr>
        <p:txBody>
          <a:bodyPr/>
          <a:lstStyle/>
          <a:p>
            <a:r>
              <a:rPr lang="en-US" altLang="ja-JP" b="1" dirty="0"/>
              <a:t>Q9.</a:t>
            </a:r>
            <a:r>
              <a:rPr lang="ja-JP" altLang="en-US" b="1" dirty="0"/>
              <a:t>開発スタイル</a:t>
            </a:r>
            <a:r>
              <a:rPr lang="en-US" altLang="ja-JP" b="1" dirty="0"/>
              <a:t>【</a:t>
            </a:r>
            <a:r>
              <a:rPr lang="ja-JP" altLang="en-US" b="1" dirty="0"/>
              <a:t>現在</a:t>
            </a:r>
            <a:r>
              <a:rPr lang="en-US" altLang="ja-JP" b="1" dirty="0"/>
              <a:t>】</a:t>
            </a:r>
            <a:endParaRPr kumimoji="1" lang="ja-JP" altLang="en-US" dirty="0"/>
          </a:p>
        </p:txBody>
      </p:sp>
    </p:spTree>
    <p:extLst>
      <p:ext uri="{BB962C8B-B14F-4D97-AF65-F5344CB8AC3E}">
        <p14:creationId xmlns:p14="http://schemas.microsoft.com/office/powerpoint/2010/main" val="255834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576568" y="241743"/>
            <a:ext cx="4392488"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71631081-61F0-4972-AAED-C5B3C1BE6F78}"/>
              </a:ext>
            </a:extLst>
          </p:cNvPr>
          <p:cNvPicPr>
            <a:picLocks noChangeAspect="1"/>
          </p:cNvPicPr>
          <p:nvPr/>
        </p:nvPicPr>
        <p:blipFill rotWithShape="1">
          <a:blip r:embed="rId3"/>
          <a:srcRect b="4566"/>
          <a:stretch/>
        </p:blipFill>
        <p:spPr>
          <a:xfrm>
            <a:off x="1765454" y="990201"/>
            <a:ext cx="9589779" cy="5399885"/>
          </a:xfrm>
          <a:prstGeom prst="rect">
            <a:avLst/>
          </a:prstGeom>
        </p:spPr>
      </p:pic>
      <p:pic>
        <p:nvPicPr>
          <p:cNvPr id="8" name="図 7">
            <a:extLst>
              <a:ext uri="{FF2B5EF4-FFF2-40B4-BE49-F238E27FC236}">
                <a16:creationId xmlns:a16="http://schemas.microsoft.com/office/drawing/2014/main" id="{48D76FD9-F0B2-48C4-A3A8-F13AEC711AC4}"/>
              </a:ext>
            </a:extLst>
          </p:cNvPr>
          <p:cNvPicPr>
            <a:picLocks noChangeAspect="1"/>
          </p:cNvPicPr>
          <p:nvPr/>
        </p:nvPicPr>
        <p:blipFill rotWithShape="1">
          <a:blip r:embed="rId4"/>
          <a:srcRect t="85071"/>
          <a:stretch/>
        </p:blipFill>
        <p:spPr>
          <a:xfrm>
            <a:off x="2583310" y="6535290"/>
            <a:ext cx="7954068" cy="844998"/>
          </a:xfrm>
          <a:prstGeom prst="rect">
            <a:avLst/>
          </a:prstGeom>
        </p:spPr>
      </p:pic>
      <p:sp>
        <p:nvSpPr>
          <p:cNvPr id="5" name="タイトル 4">
            <a:extLst>
              <a:ext uri="{FF2B5EF4-FFF2-40B4-BE49-F238E27FC236}">
                <a16:creationId xmlns:a16="http://schemas.microsoft.com/office/drawing/2014/main" id="{F33E72BA-7C5D-40D3-A57E-67E7585712B4}"/>
              </a:ext>
            </a:extLst>
          </p:cNvPr>
          <p:cNvSpPr>
            <a:spLocks noGrp="1"/>
          </p:cNvSpPr>
          <p:nvPr>
            <p:ph type="title"/>
          </p:nvPr>
        </p:nvSpPr>
        <p:spPr>
          <a:xfrm>
            <a:off x="151632" y="176088"/>
            <a:ext cx="7848872" cy="720080"/>
          </a:xfrm>
        </p:spPr>
        <p:txBody>
          <a:bodyPr/>
          <a:lstStyle/>
          <a:p>
            <a:r>
              <a:rPr lang="en-US" altLang="ja-JP" b="1" dirty="0"/>
              <a:t>Q9.</a:t>
            </a:r>
            <a:r>
              <a:rPr lang="ja-JP" altLang="en-US" b="1" dirty="0"/>
              <a:t>開発スタイル</a:t>
            </a:r>
            <a:r>
              <a:rPr lang="en-US" altLang="ja-JP" b="1" dirty="0"/>
              <a:t>【</a:t>
            </a:r>
            <a:r>
              <a:rPr lang="ja-JP" altLang="en-US" b="1" dirty="0"/>
              <a:t>現在</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1602318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DDD706F-22F0-4EE8-B6C6-3E895A36C093}"/>
              </a:ext>
            </a:extLst>
          </p:cNvPr>
          <p:cNvPicPr>
            <a:picLocks noChangeAspect="1"/>
          </p:cNvPicPr>
          <p:nvPr/>
        </p:nvPicPr>
        <p:blipFill>
          <a:blip r:embed="rId3"/>
          <a:stretch>
            <a:fillRect/>
          </a:stretch>
        </p:blipFill>
        <p:spPr>
          <a:xfrm>
            <a:off x="4159303" y="748025"/>
            <a:ext cx="4802081" cy="6513567"/>
          </a:xfrm>
          <a:prstGeom prst="rect">
            <a:avLst/>
          </a:prstGeom>
        </p:spPr>
      </p:pic>
      <p:sp>
        <p:nvSpPr>
          <p:cNvPr id="3" name="タイトル 2">
            <a:extLst>
              <a:ext uri="{FF2B5EF4-FFF2-40B4-BE49-F238E27FC236}">
                <a16:creationId xmlns:a16="http://schemas.microsoft.com/office/drawing/2014/main" id="{6ED3E0F7-FDD8-4020-A801-498706BED36A}"/>
              </a:ext>
            </a:extLst>
          </p:cNvPr>
          <p:cNvSpPr>
            <a:spLocks noGrp="1"/>
          </p:cNvSpPr>
          <p:nvPr>
            <p:ph type="title"/>
          </p:nvPr>
        </p:nvSpPr>
        <p:spPr>
          <a:xfrm>
            <a:off x="151631" y="143937"/>
            <a:ext cx="7848872" cy="720080"/>
          </a:xfrm>
        </p:spPr>
        <p:txBody>
          <a:bodyPr/>
          <a:lstStyle/>
          <a:p>
            <a:r>
              <a:rPr lang="en-US" altLang="ja-JP" b="1" dirty="0"/>
              <a:t>Q9.</a:t>
            </a:r>
            <a:r>
              <a:rPr lang="ja-JP" altLang="en-US" b="1" dirty="0"/>
              <a:t>開発スタイル</a:t>
            </a:r>
            <a:r>
              <a:rPr lang="en-US" altLang="ja-JP" b="1" dirty="0"/>
              <a:t>【</a:t>
            </a:r>
            <a:r>
              <a:rPr lang="ja-JP" altLang="en-US" b="1" dirty="0"/>
              <a:t>現在</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4274040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8EA185FD-8F52-46FA-B6D1-A675E3CEAF77}"/>
              </a:ext>
            </a:extLst>
          </p:cNvPr>
          <p:cNvPicPr>
            <a:picLocks noChangeAspect="1"/>
          </p:cNvPicPr>
          <p:nvPr/>
        </p:nvPicPr>
        <p:blipFill>
          <a:blip r:embed="rId3"/>
          <a:stretch>
            <a:fillRect/>
          </a:stretch>
        </p:blipFill>
        <p:spPr>
          <a:xfrm>
            <a:off x="2350691" y="847820"/>
            <a:ext cx="8419306" cy="6163590"/>
          </a:xfrm>
          <a:prstGeom prst="rect">
            <a:avLst/>
          </a:prstGeom>
        </p:spPr>
      </p:pic>
      <p:sp>
        <p:nvSpPr>
          <p:cNvPr id="3" name="タイトル 2">
            <a:extLst>
              <a:ext uri="{FF2B5EF4-FFF2-40B4-BE49-F238E27FC236}">
                <a16:creationId xmlns:a16="http://schemas.microsoft.com/office/drawing/2014/main" id="{97AB6BA4-5B93-4051-8945-12F0F4673EAF}"/>
              </a:ext>
            </a:extLst>
          </p:cNvPr>
          <p:cNvSpPr>
            <a:spLocks noGrp="1"/>
          </p:cNvSpPr>
          <p:nvPr>
            <p:ph type="title"/>
          </p:nvPr>
        </p:nvSpPr>
        <p:spPr>
          <a:xfrm>
            <a:off x="128146" y="143313"/>
            <a:ext cx="7848872" cy="720080"/>
          </a:xfrm>
        </p:spPr>
        <p:txBody>
          <a:bodyPr/>
          <a:lstStyle/>
          <a:p>
            <a:r>
              <a:rPr lang="en-US" altLang="ja-JP" b="1" dirty="0"/>
              <a:t>Q9.</a:t>
            </a:r>
            <a:r>
              <a:rPr lang="ja-JP" altLang="en-US" b="1" dirty="0"/>
              <a:t>開発スタイル</a:t>
            </a:r>
            <a:r>
              <a:rPr lang="en-US" altLang="ja-JP" b="1" dirty="0"/>
              <a:t>【5</a:t>
            </a:r>
            <a:r>
              <a:rPr lang="ja-JP" altLang="en-US" b="1" dirty="0"/>
              <a:t>年後</a:t>
            </a:r>
            <a:r>
              <a:rPr lang="en-US" altLang="ja-JP" b="1" dirty="0"/>
              <a:t>】</a:t>
            </a:r>
            <a:endParaRPr kumimoji="1" lang="ja-JP" altLang="en-US" dirty="0"/>
          </a:p>
        </p:txBody>
      </p:sp>
    </p:spTree>
    <p:extLst>
      <p:ext uri="{BB962C8B-B14F-4D97-AF65-F5344CB8AC3E}">
        <p14:creationId xmlns:p14="http://schemas.microsoft.com/office/powerpoint/2010/main" val="21962889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064400" y="162438"/>
            <a:ext cx="5904656"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8" name="図 7">
            <a:extLst>
              <a:ext uri="{FF2B5EF4-FFF2-40B4-BE49-F238E27FC236}">
                <a16:creationId xmlns:a16="http://schemas.microsoft.com/office/drawing/2014/main" id="{2B5E0913-F938-4BB0-A390-4FC10512326B}"/>
              </a:ext>
            </a:extLst>
          </p:cNvPr>
          <p:cNvPicPr>
            <a:picLocks noChangeAspect="1"/>
          </p:cNvPicPr>
          <p:nvPr/>
        </p:nvPicPr>
        <p:blipFill rotWithShape="1">
          <a:blip r:embed="rId3"/>
          <a:srcRect t="85071"/>
          <a:stretch/>
        </p:blipFill>
        <p:spPr>
          <a:xfrm>
            <a:off x="2583310" y="6535290"/>
            <a:ext cx="7954068" cy="844998"/>
          </a:xfrm>
          <a:prstGeom prst="rect">
            <a:avLst/>
          </a:prstGeom>
        </p:spPr>
      </p:pic>
      <p:pic>
        <p:nvPicPr>
          <p:cNvPr id="4" name="図 3">
            <a:extLst>
              <a:ext uri="{FF2B5EF4-FFF2-40B4-BE49-F238E27FC236}">
                <a16:creationId xmlns:a16="http://schemas.microsoft.com/office/drawing/2014/main" id="{4EAEDC63-AAF8-4EA9-BCFA-175F1EF0FA6D}"/>
              </a:ext>
            </a:extLst>
          </p:cNvPr>
          <p:cNvPicPr>
            <a:picLocks noChangeAspect="1"/>
          </p:cNvPicPr>
          <p:nvPr/>
        </p:nvPicPr>
        <p:blipFill rotWithShape="1">
          <a:blip r:embed="rId4"/>
          <a:srcRect b="3876"/>
          <a:stretch/>
        </p:blipFill>
        <p:spPr>
          <a:xfrm>
            <a:off x="1591792" y="708688"/>
            <a:ext cx="10369152" cy="5880999"/>
          </a:xfrm>
          <a:prstGeom prst="rect">
            <a:avLst/>
          </a:prstGeom>
        </p:spPr>
      </p:pic>
      <p:sp>
        <p:nvSpPr>
          <p:cNvPr id="5" name="タイトル 4">
            <a:extLst>
              <a:ext uri="{FF2B5EF4-FFF2-40B4-BE49-F238E27FC236}">
                <a16:creationId xmlns:a16="http://schemas.microsoft.com/office/drawing/2014/main" id="{052BCEAC-BFB5-4319-9C07-E67908E05484}"/>
              </a:ext>
            </a:extLst>
          </p:cNvPr>
          <p:cNvSpPr>
            <a:spLocks noGrp="1"/>
          </p:cNvSpPr>
          <p:nvPr>
            <p:ph type="title"/>
          </p:nvPr>
        </p:nvSpPr>
        <p:spPr>
          <a:xfrm>
            <a:off x="151632" y="162438"/>
            <a:ext cx="7848872" cy="720080"/>
          </a:xfrm>
        </p:spPr>
        <p:txBody>
          <a:bodyPr/>
          <a:lstStyle/>
          <a:p>
            <a:r>
              <a:rPr lang="en-US" altLang="ja-JP" b="1" dirty="0"/>
              <a:t>Q9.</a:t>
            </a:r>
            <a:r>
              <a:rPr lang="ja-JP" altLang="en-US" b="1" dirty="0"/>
              <a:t>開発スタイル</a:t>
            </a:r>
            <a:r>
              <a:rPr lang="en-US" altLang="ja-JP" b="1" dirty="0"/>
              <a:t>【5</a:t>
            </a:r>
            <a:r>
              <a:rPr lang="ja-JP" altLang="en-US" b="1" dirty="0"/>
              <a:t>年後</a:t>
            </a:r>
            <a:r>
              <a:rPr lang="en-US" altLang="ja-JP" b="1" dirty="0"/>
              <a:t>】</a:t>
            </a:r>
            <a:r>
              <a:rPr lang="ja-JP" altLang="en-US" b="1" dirty="0"/>
              <a:t>（産業構造の位置づけ別）</a:t>
            </a:r>
            <a:endParaRPr kumimoji="1" lang="ja-JP" altLang="en-US" dirty="0"/>
          </a:p>
        </p:txBody>
      </p:sp>
    </p:spTree>
    <p:extLst>
      <p:ext uri="{BB962C8B-B14F-4D97-AF65-F5344CB8AC3E}">
        <p14:creationId xmlns:p14="http://schemas.microsoft.com/office/powerpoint/2010/main" val="3238547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049C147E-C8B1-46F2-AC1B-C7FA10730CFA}"/>
              </a:ext>
            </a:extLst>
          </p:cNvPr>
          <p:cNvPicPr>
            <a:picLocks noChangeAspect="1"/>
          </p:cNvPicPr>
          <p:nvPr/>
        </p:nvPicPr>
        <p:blipFill>
          <a:blip r:embed="rId3"/>
          <a:stretch>
            <a:fillRect/>
          </a:stretch>
        </p:blipFill>
        <p:spPr>
          <a:xfrm>
            <a:off x="4203372" y="764963"/>
            <a:ext cx="4713943" cy="6448088"/>
          </a:xfrm>
          <a:prstGeom prst="rect">
            <a:avLst/>
          </a:prstGeom>
        </p:spPr>
      </p:pic>
      <p:sp>
        <p:nvSpPr>
          <p:cNvPr id="3" name="タイトル 2">
            <a:extLst>
              <a:ext uri="{FF2B5EF4-FFF2-40B4-BE49-F238E27FC236}">
                <a16:creationId xmlns:a16="http://schemas.microsoft.com/office/drawing/2014/main" id="{1BA4ED28-525D-4880-A2C0-51A57AEE43B3}"/>
              </a:ext>
            </a:extLst>
          </p:cNvPr>
          <p:cNvSpPr>
            <a:spLocks noGrp="1"/>
          </p:cNvSpPr>
          <p:nvPr>
            <p:ph type="title"/>
          </p:nvPr>
        </p:nvSpPr>
        <p:spPr/>
        <p:txBody>
          <a:bodyPr/>
          <a:lstStyle/>
          <a:p>
            <a:r>
              <a:rPr lang="en-US" altLang="ja-JP" b="1" dirty="0"/>
              <a:t>Q9.</a:t>
            </a:r>
            <a:r>
              <a:rPr lang="ja-JP" altLang="en-US" b="1" dirty="0"/>
              <a:t>開発スタイル</a:t>
            </a:r>
            <a:r>
              <a:rPr lang="en-US" altLang="ja-JP" b="1" dirty="0"/>
              <a:t>【5</a:t>
            </a:r>
            <a:r>
              <a:rPr lang="ja-JP" altLang="en-US" b="1" dirty="0"/>
              <a:t>年後</a:t>
            </a:r>
            <a:r>
              <a:rPr lang="en-US" altLang="ja-JP" b="1" dirty="0"/>
              <a:t>】</a:t>
            </a:r>
            <a:r>
              <a:rPr lang="ja-JP" altLang="en-US" b="1" dirty="0"/>
              <a:t>（従業員数別）</a:t>
            </a:r>
            <a:endParaRPr kumimoji="1" lang="ja-JP" altLang="en-US" dirty="0"/>
          </a:p>
        </p:txBody>
      </p:sp>
    </p:spTree>
    <p:extLst>
      <p:ext uri="{BB962C8B-B14F-4D97-AF65-F5344CB8AC3E}">
        <p14:creationId xmlns:p14="http://schemas.microsoft.com/office/powerpoint/2010/main" val="2756977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A6DFF-2D27-4985-BF61-B7706DED933C}"/>
              </a:ext>
            </a:extLst>
          </p:cNvPr>
          <p:cNvSpPr>
            <a:spLocks noGrp="1"/>
          </p:cNvSpPr>
          <p:nvPr>
            <p:ph type="title"/>
          </p:nvPr>
        </p:nvSpPr>
        <p:spPr/>
        <p:txBody>
          <a:bodyPr/>
          <a:lstStyle/>
          <a:p>
            <a:r>
              <a:rPr lang="en-US" altLang="ja-JP" sz="3999" dirty="0"/>
              <a:t>3. </a:t>
            </a:r>
            <a:r>
              <a:rPr lang="ja-JP" altLang="en-US" sz="3999" dirty="0"/>
              <a:t>新技術へ向けた変革</a:t>
            </a:r>
            <a:endParaRPr kumimoji="1" lang="ja-JP" altLang="en-US" dirty="0"/>
          </a:p>
        </p:txBody>
      </p:sp>
    </p:spTree>
    <p:extLst>
      <p:ext uri="{BB962C8B-B14F-4D97-AF65-F5344CB8AC3E}">
        <p14:creationId xmlns:p14="http://schemas.microsoft.com/office/powerpoint/2010/main" val="455957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311B69B3-1EF6-4067-A714-52B93DDCBAB6}"/>
              </a:ext>
            </a:extLst>
          </p:cNvPr>
          <p:cNvPicPr>
            <a:picLocks noChangeAspect="1"/>
          </p:cNvPicPr>
          <p:nvPr/>
        </p:nvPicPr>
        <p:blipFill>
          <a:blip r:embed="rId3"/>
          <a:stretch>
            <a:fillRect/>
          </a:stretch>
        </p:blipFill>
        <p:spPr>
          <a:xfrm>
            <a:off x="1541248" y="867298"/>
            <a:ext cx="10038192" cy="6017130"/>
          </a:xfrm>
          <a:prstGeom prst="rect">
            <a:avLst/>
          </a:prstGeom>
        </p:spPr>
      </p:pic>
      <p:sp>
        <p:nvSpPr>
          <p:cNvPr id="3" name="タイトル 2">
            <a:extLst>
              <a:ext uri="{FF2B5EF4-FFF2-40B4-BE49-F238E27FC236}">
                <a16:creationId xmlns:a16="http://schemas.microsoft.com/office/drawing/2014/main" id="{6358C517-5219-4C2A-AEE1-C40EF7884FC6}"/>
              </a:ext>
            </a:extLst>
          </p:cNvPr>
          <p:cNvSpPr>
            <a:spLocks noGrp="1"/>
          </p:cNvSpPr>
          <p:nvPr>
            <p:ph type="title"/>
          </p:nvPr>
        </p:nvSpPr>
        <p:spPr/>
        <p:txBody>
          <a:bodyPr/>
          <a:lstStyle/>
          <a:p>
            <a:r>
              <a:rPr lang="en-US" altLang="ja-JP" b="1" dirty="0"/>
              <a:t>Q10.</a:t>
            </a:r>
            <a:r>
              <a:rPr lang="ja-JP" altLang="en-US" b="1" dirty="0"/>
              <a:t>システムに関わる要件の変化</a:t>
            </a:r>
            <a:endParaRPr kumimoji="1" lang="ja-JP" altLang="en-US" dirty="0"/>
          </a:p>
        </p:txBody>
      </p:sp>
    </p:spTree>
    <p:extLst>
      <p:ext uri="{BB962C8B-B14F-4D97-AF65-F5344CB8AC3E}">
        <p14:creationId xmlns:p14="http://schemas.microsoft.com/office/powerpoint/2010/main" val="310837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951834" y="1842046"/>
            <a:ext cx="9105231" cy="5152481"/>
          </a:xfrm>
          <a:prstGeom prst="rect">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spcBef>
                <a:spcPts val="632"/>
              </a:spcBef>
              <a:spcAft>
                <a:spcPts val="1265"/>
              </a:spcAft>
            </a:pPr>
            <a:endParaRPr lang="ja-JP" altLang="en-US" sz="2108" dirty="0">
              <a:solidFill>
                <a:schemeClr val="tx1"/>
              </a:solidFill>
              <a:latin typeface="Meiryo UI" panose="020B0604030504040204" pitchFamily="50" charset="-128"/>
              <a:ea typeface="Meiryo UI" panose="020B0604030504040204" pitchFamily="50" charset="-128"/>
              <a:cs typeface="+mj-cs"/>
            </a:endParaRPr>
          </a:p>
        </p:txBody>
      </p:sp>
      <p:sp>
        <p:nvSpPr>
          <p:cNvPr id="6" name="タイトル 9"/>
          <p:cNvSpPr txBox="1">
            <a:spLocks/>
          </p:cNvSpPr>
          <p:nvPr/>
        </p:nvSpPr>
        <p:spPr>
          <a:xfrm>
            <a:off x="1951833" y="449785"/>
            <a:ext cx="9105231" cy="607293"/>
          </a:xfrm>
          <a:prstGeom prst="rect">
            <a:avLst/>
          </a:prstGeom>
          <a:solidFill>
            <a:schemeClr val="accent1">
              <a:lumMod val="20000"/>
              <a:lumOff val="80000"/>
            </a:schemeClr>
          </a:solidFill>
          <a:ln>
            <a:solidFill>
              <a:schemeClr val="bg1">
                <a:lumMod val="65000"/>
              </a:schemeClr>
            </a:solidFill>
          </a:ln>
        </p:spPr>
        <p:txBody>
          <a:bodyPr vert="horz" lIns="96364" tIns="48182" rIns="96364" bIns="48182" rtlCol="0" anchor="ctr">
            <a:no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r>
              <a:rPr lang="en-US" altLang="ja-JP" sz="2528" dirty="0">
                <a:latin typeface="+mj-ea"/>
                <a:ea typeface="+mj-ea"/>
              </a:rPr>
              <a:t>Ⅰ.</a:t>
            </a:r>
            <a:r>
              <a:rPr lang="ja-JP" altLang="en-US" sz="2528" dirty="0">
                <a:latin typeface="+mj-ea"/>
                <a:ea typeface="+mj-ea"/>
              </a:rPr>
              <a:t>調査対象</a:t>
            </a:r>
          </a:p>
        </p:txBody>
      </p:sp>
      <p:sp>
        <p:nvSpPr>
          <p:cNvPr id="17" name="正方形/長方形 16"/>
          <p:cNvSpPr/>
          <p:nvPr/>
        </p:nvSpPr>
        <p:spPr>
          <a:xfrm>
            <a:off x="1951834" y="1160283"/>
            <a:ext cx="9105231" cy="917234"/>
          </a:xfrm>
          <a:prstGeom prst="rect">
            <a:avLst/>
          </a:prstGeom>
          <a:solidFill>
            <a:schemeClr val="accent5">
              <a:lumMod val="20000"/>
              <a:lumOff val="8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tabLst>
                <a:tab pos="1415153" algn="r"/>
                <a:tab pos="1515518" algn="l"/>
              </a:tabLst>
            </a:pPr>
            <a:r>
              <a:rPr lang="ja-JP" altLang="en-US" sz="1475" dirty="0">
                <a:solidFill>
                  <a:schemeClr val="tx1"/>
                </a:solidFill>
                <a:latin typeface="+mn-ea"/>
              </a:rPr>
              <a:t>調査対象は、組込み</a:t>
            </a:r>
            <a:r>
              <a:rPr lang="en-US" altLang="ja-JP" sz="1475" dirty="0">
                <a:solidFill>
                  <a:schemeClr val="tx1"/>
                </a:solidFill>
                <a:latin typeface="+mn-ea"/>
              </a:rPr>
              <a:t>/IoT</a:t>
            </a:r>
            <a:r>
              <a:rPr lang="ja-JP" altLang="en-US" sz="1475" dirty="0">
                <a:solidFill>
                  <a:schemeClr val="tx1"/>
                </a:solidFill>
                <a:latin typeface="+mn-ea"/>
              </a:rPr>
              <a:t>産業の実態をより深く調査するために、組込み</a:t>
            </a:r>
            <a:r>
              <a:rPr lang="en-US" altLang="ja-JP" sz="1475" dirty="0">
                <a:solidFill>
                  <a:schemeClr val="tx1"/>
                </a:solidFill>
                <a:latin typeface="+mn-ea"/>
              </a:rPr>
              <a:t>/IoT</a:t>
            </a:r>
            <a:r>
              <a:rPr lang="ja-JP" altLang="en-US" sz="1475" dirty="0">
                <a:solidFill>
                  <a:schemeClr val="tx1"/>
                </a:solidFill>
                <a:latin typeface="+mn-ea"/>
              </a:rPr>
              <a:t>関連産業に位置付けられるメーカー企業やメーカー企業にサブシステム、サービス等を提供する企業だけではなく、組込み</a:t>
            </a:r>
            <a:r>
              <a:rPr lang="en-US" altLang="ja-JP" sz="1475" dirty="0">
                <a:solidFill>
                  <a:schemeClr val="tx1"/>
                </a:solidFill>
                <a:latin typeface="+mn-ea"/>
              </a:rPr>
              <a:t>/IoT</a:t>
            </a:r>
            <a:r>
              <a:rPr lang="ja-JP" altLang="en-US" sz="1475" dirty="0">
                <a:solidFill>
                  <a:schemeClr val="tx1"/>
                </a:solidFill>
                <a:latin typeface="+mn-ea"/>
              </a:rPr>
              <a:t>製品や機器・設備・システム等を利用して、製品やサービスを顧客に提供する企業（組込み</a:t>
            </a:r>
            <a:r>
              <a:rPr lang="en-US" altLang="ja-JP" sz="1475" dirty="0">
                <a:solidFill>
                  <a:schemeClr val="tx1"/>
                </a:solidFill>
                <a:latin typeface="+mn-ea"/>
              </a:rPr>
              <a:t>/IoT</a:t>
            </a:r>
            <a:r>
              <a:rPr lang="ja-JP" altLang="en-US" sz="1475" dirty="0">
                <a:solidFill>
                  <a:schemeClr val="tx1"/>
                </a:solidFill>
                <a:latin typeface="+mn-ea"/>
              </a:rPr>
              <a:t>産業のユーザー企業）も含めている。</a:t>
            </a:r>
          </a:p>
        </p:txBody>
      </p:sp>
      <p:sp>
        <p:nvSpPr>
          <p:cNvPr id="115" name="テキスト ボックス 114"/>
          <p:cNvSpPr txBox="1"/>
          <p:nvPr/>
        </p:nvSpPr>
        <p:spPr>
          <a:xfrm>
            <a:off x="2698549" y="6570551"/>
            <a:ext cx="8029378" cy="319318"/>
          </a:xfrm>
          <a:prstGeom prst="rect">
            <a:avLst/>
          </a:prstGeom>
          <a:noFill/>
        </p:spPr>
        <p:txBody>
          <a:bodyPr wrap="none" rtlCol="0">
            <a:spAutoFit/>
          </a:bodyPr>
          <a:lstStyle/>
          <a:p>
            <a:r>
              <a:rPr lang="ja-JP" altLang="en-US" sz="1475" dirty="0">
                <a:latin typeface="Meiryo UI" panose="020B0604030504040204" pitchFamily="50" charset="-128"/>
                <a:ea typeface="Meiryo UI" panose="020B0604030504040204" pitchFamily="50" charset="-128"/>
              </a:rPr>
              <a:t>組込み</a:t>
            </a:r>
            <a:r>
              <a:rPr lang="en-US" altLang="ja-JP" sz="1475" dirty="0">
                <a:latin typeface="Meiryo UI" panose="020B0604030504040204" pitchFamily="50" charset="-128"/>
                <a:ea typeface="Meiryo UI" panose="020B0604030504040204" pitchFamily="50" charset="-128"/>
              </a:rPr>
              <a:t>/IoT</a:t>
            </a:r>
            <a:r>
              <a:rPr lang="ja-JP" altLang="en-US" sz="1475" dirty="0">
                <a:latin typeface="Meiryo UI" panose="020B0604030504040204" pitchFamily="50" charset="-128"/>
                <a:ea typeface="Meiryo UI" panose="020B0604030504040204" pitchFamily="50" charset="-128"/>
              </a:rPr>
              <a:t>産業の産業構造（出所：一般社団法人組込みイノベーション協議会の資料をもとに作成）</a:t>
            </a:r>
          </a:p>
        </p:txBody>
      </p:sp>
      <p:graphicFrame>
        <p:nvGraphicFramePr>
          <p:cNvPr id="8" name="表 7">
            <a:extLst>
              <a:ext uri="{FF2B5EF4-FFF2-40B4-BE49-F238E27FC236}">
                <a16:creationId xmlns:a16="http://schemas.microsoft.com/office/drawing/2014/main" id="{E8E9153A-42FD-4EBF-9976-FDD8D80EDBEC}"/>
              </a:ext>
            </a:extLst>
          </p:cNvPr>
          <p:cNvGraphicFramePr>
            <a:graphicFrameLocks noGrp="1"/>
          </p:cNvGraphicFramePr>
          <p:nvPr>
            <p:extLst>
              <p:ext uri="{D42A27DB-BD31-4B8C-83A1-F6EECF244321}">
                <p14:modId xmlns:p14="http://schemas.microsoft.com/office/powerpoint/2010/main" val="2505144853"/>
              </p:ext>
            </p:extLst>
          </p:nvPr>
        </p:nvGraphicFramePr>
        <p:xfrm>
          <a:off x="7438628" y="2218462"/>
          <a:ext cx="3442196" cy="3775750"/>
        </p:xfrm>
        <a:graphic>
          <a:graphicData uri="http://schemas.openxmlformats.org/drawingml/2006/table">
            <a:tbl>
              <a:tblPr>
                <a:tableStyleId>{5C22544A-7EE6-4342-B048-85BDC9FD1C3A}</a:tableStyleId>
              </a:tblPr>
              <a:tblGrid>
                <a:gridCol w="273844">
                  <a:extLst>
                    <a:ext uri="{9D8B030D-6E8A-4147-A177-3AD203B41FA5}">
                      <a16:colId xmlns:a16="http://schemas.microsoft.com/office/drawing/2014/main" val="3329314395"/>
                    </a:ext>
                  </a:extLst>
                </a:gridCol>
                <a:gridCol w="865594">
                  <a:extLst>
                    <a:ext uri="{9D8B030D-6E8A-4147-A177-3AD203B41FA5}">
                      <a16:colId xmlns:a16="http://schemas.microsoft.com/office/drawing/2014/main" val="59125496"/>
                    </a:ext>
                  </a:extLst>
                </a:gridCol>
                <a:gridCol w="2302758">
                  <a:extLst>
                    <a:ext uri="{9D8B030D-6E8A-4147-A177-3AD203B41FA5}">
                      <a16:colId xmlns:a16="http://schemas.microsoft.com/office/drawing/2014/main" val="3315587298"/>
                    </a:ext>
                  </a:extLst>
                </a:gridCol>
              </a:tblGrid>
              <a:tr h="953532">
                <a:tc>
                  <a:txBody>
                    <a:bodyPr/>
                    <a:lstStyle/>
                    <a:p>
                      <a:pPr algn="ctr" fontAlgn="ctr"/>
                      <a:r>
                        <a:rPr lang="ja-JP" altLang="en-US" sz="1200" dirty="0"/>
                        <a:t>Ⓐ</a:t>
                      </a:r>
                      <a:endPar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200" u="none" strike="noStrike" dirty="0">
                          <a:effectLst/>
                        </a:rPr>
                        <a:t>ユーザー企業</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ja-JP" altLang="en-US" sz="1200" u="none" strike="noStrike" dirty="0">
                          <a:effectLst/>
                        </a:rPr>
                        <a:t>他社の組込み</a:t>
                      </a:r>
                      <a:r>
                        <a:rPr lang="en-US" altLang="ja-JP" sz="1200" u="none" strike="noStrike" dirty="0">
                          <a:effectLst/>
                        </a:rPr>
                        <a:t>/IoT</a:t>
                      </a:r>
                      <a:r>
                        <a:rPr lang="ja-JP" altLang="en-US" sz="1200" u="none" strike="noStrike" dirty="0">
                          <a:effectLst/>
                        </a:rPr>
                        <a:t>関連の製品・サービス等を利用または調達をしている企業。</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6903544"/>
                  </a:ext>
                </a:extLst>
              </a:tr>
              <a:tr h="928016">
                <a:tc>
                  <a:txBody>
                    <a:bodyPr/>
                    <a:lstStyle/>
                    <a:p>
                      <a:pPr algn="ctr" fontAlgn="ctr"/>
                      <a:r>
                        <a:rPr lang="ja-JP" altLang="en-US" sz="1200" dirty="0"/>
                        <a:t>Ⓑ</a:t>
                      </a:r>
                      <a:endPar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200" u="none" strike="noStrike" dirty="0">
                          <a:effectLst/>
                        </a:rPr>
                        <a:t>メーカー企業</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ja-JP" altLang="en-US" sz="1200" u="none" strike="noStrike" dirty="0">
                          <a:effectLst/>
                        </a:rPr>
                        <a:t>組込み</a:t>
                      </a:r>
                      <a:r>
                        <a:rPr lang="en-US" altLang="ja-JP" sz="1200" u="none" strike="noStrike" dirty="0">
                          <a:effectLst/>
                        </a:rPr>
                        <a:t>/IoT</a:t>
                      </a:r>
                      <a:r>
                        <a:rPr lang="ja-JP" altLang="en-US" sz="1200" u="none" strike="noStrike" dirty="0">
                          <a:effectLst/>
                        </a:rPr>
                        <a:t>技術を用いたシステム（製品・サービス）を開発／提供している企業</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9038219"/>
                  </a:ext>
                </a:extLst>
              </a:tr>
              <a:tr h="928016">
                <a:tc>
                  <a:txBody>
                    <a:bodyPr/>
                    <a:lstStyle/>
                    <a:p>
                      <a:pPr algn="ctr" fontAlgn="ctr"/>
                      <a:r>
                        <a:rPr lang="ja-JP" altLang="en-US" sz="1200" dirty="0"/>
                        <a:t>Ⓒ</a:t>
                      </a:r>
                      <a:endPar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200" u="none" strike="noStrike">
                          <a:effectLst/>
                        </a:rPr>
                        <a:t>サブシステム提供企業</a:t>
                      </a:r>
                      <a:endPar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ja-JP" altLang="en-US" sz="1200" u="none" strike="noStrike" dirty="0">
                          <a:effectLst/>
                        </a:rPr>
                        <a:t>システム（製品・サービス）を構成するハードウェア</a:t>
                      </a:r>
                      <a:r>
                        <a:rPr lang="en-US" altLang="ja-JP" sz="1200" u="none" strike="noStrike" dirty="0">
                          <a:effectLst/>
                        </a:rPr>
                        <a:t>/</a:t>
                      </a:r>
                      <a:r>
                        <a:rPr lang="ja-JP" altLang="en-US" sz="1200" u="none" strike="noStrike" dirty="0">
                          <a:effectLst/>
                        </a:rPr>
                        <a:t>ソフトウェア部品・サブシステム・コンポーネントを開発・提供する企業。</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3085103"/>
                  </a:ext>
                </a:extLst>
              </a:tr>
              <a:tr h="966186">
                <a:tc>
                  <a:txBody>
                    <a:bodyPr/>
                    <a:lstStyle/>
                    <a:p>
                      <a:pPr algn="ctr" fontAlgn="ctr"/>
                      <a:r>
                        <a:rPr lang="ja-JP" altLang="en-US" sz="1200" dirty="0"/>
                        <a:t>Ⓓ</a:t>
                      </a:r>
                      <a:endParaRPr 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200" u="none" strike="noStrike">
                          <a:effectLst/>
                        </a:rPr>
                        <a:t>サービス提供企業</a:t>
                      </a:r>
                      <a:endParaRPr lang="ja-JP" altLang="en-US" sz="12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ja-JP" altLang="en-US" sz="1200" u="none" strike="noStrike" dirty="0">
                          <a:effectLst/>
                        </a:rPr>
                        <a:t>受託開発、人材派遣、教育研修、コンサルティング、クラウドサービス、システム管理・運用など、サービスを提供する企業。</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8198156"/>
                  </a:ext>
                </a:extLst>
              </a:tr>
            </a:tbl>
          </a:graphicData>
        </a:graphic>
      </p:graphicFrame>
      <p:pic>
        <p:nvPicPr>
          <p:cNvPr id="4" name="図 3">
            <a:extLst>
              <a:ext uri="{FF2B5EF4-FFF2-40B4-BE49-F238E27FC236}">
                <a16:creationId xmlns:a16="http://schemas.microsoft.com/office/drawing/2014/main" id="{BA67B5D2-B2BE-41E8-8893-A60868BA05C1}"/>
              </a:ext>
            </a:extLst>
          </p:cNvPr>
          <p:cNvPicPr>
            <a:picLocks noChangeAspect="1"/>
          </p:cNvPicPr>
          <p:nvPr/>
        </p:nvPicPr>
        <p:blipFill>
          <a:blip r:embed="rId2"/>
          <a:stretch>
            <a:fillRect/>
          </a:stretch>
        </p:blipFill>
        <p:spPr>
          <a:xfrm>
            <a:off x="2033444" y="2177084"/>
            <a:ext cx="5207343" cy="3947651"/>
          </a:xfrm>
          <a:prstGeom prst="rect">
            <a:avLst/>
          </a:prstGeom>
        </p:spPr>
      </p:pic>
    </p:spTree>
    <p:extLst>
      <p:ext uri="{BB962C8B-B14F-4D97-AF65-F5344CB8AC3E}">
        <p14:creationId xmlns:p14="http://schemas.microsoft.com/office/powerpoint/2010/main" val="26268866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92392" y="241743"/>
            <a:ext cx="597666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7A23C733-A6C7-41C2-BD8B-2B6419155ACE}"/>
              </a:ext>
            </a:extLst>
          </p:cNvPr>
          <p:cNvPicPr>
            <a:picLocks noChangeAspect="1"/>
          </p:cNvPicPr>
          <p:nvPr/>
        </p:nvPicPr>
        <p:blipFill>
          <a:blip r:embed="rId3"/>
          <a:stretch>
            <a:fillRect/>
          </a:stretch>
        </p:blipFill>
        <p:spPr>
          <a:xfrm>
            <a:off x="2686219" y="796759"/>
            <a:ext cx="7748249" cy="6487502"/>
          </a:xfrm>
          <a:prstGeom prst="rect">
            <a:avLst/>
          </a:prstGeom>
        </p:spPr>
      </p:pic>
      <p:sp>
        <p:nvSpPr>
          <p:cNvPr id="5" name="タイトル 4">
            <a:extLst>
              <a:ext uri="{FF2B5EF4-FFF2-40B4-BE49-F238E27FC236}">
                <a16:creationId xmlns:a16="http://schemas.microsoft.com/office/drawing/2014/main" id="{DB208432-27A7-495E-9BAD-43319F0A176D}"/>
              </a:ext>
            </a:extLst>
          </p:cNvPr>
          <p:cNvSpPr>
            <a:spLocks noGrp="1"/>
          </p:cNvSpPr>
          <p:nvPr>
            <p:ph type="title"/>
          </p:nvPr>
        </p:nvSpPr>
        <p:spPr/>
        <p:txBody>
          <a:bodyPr/>
          <a:lstStyle/>
          <a:p>
            <a:r>
              <a:rPr lang="en-US" altLang="ja-JP" b="1" dirty="0"/>
              <a:t>Q10.</a:t>
            </a:r>
            <a:r>
              <a:rPr lang="ja-JP" altLang="en-US" b="1" dirty="0"/>
              <a:t>システムに関わる要件の変化（産業構造の位置づけ別）</a:t>
            </a:r>
            <a:endParaRPr kumimoji="1" lang="ja-JP" altLang="en-US" dirty="0"/>
          </a:p>
        </p:txBody>
      </p:sp>
    </p:spTree>
    <p:extLst>
      <p:ext uri="{BB962C8B-B14F-4D97-AF65-F5344CB8AC3E}">
        <p14:creationId xmlns:p14="http://schemas.microsoft.com/office/powerpoint/2010/main" val="2596936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42D80C29-7269-4F05-A26E-EBF3356CFDA5}"/>
              </a:ext>
            </a:extLst>
          </p:cNvPr>
          <p:cNvPicPr>
            <a:picLocks noChangeAspect="1"/>
          </p:cNvPicPr>
          <p:nvPr/>
        </p:nvPicPr>
        <p:blipFill>
          <a:blip r:embed="rId3"/>
          <a:stretch>
            <a:fillRect/>
          </a:stretch>
        </p:blipFill>
        <p:spPr>
          <a:xfrm>
            <a:off x="2670648" y="712900"/>
            <a:ext cx="7779391" cy="6527980"/>
          </a:xfrm>
          <a:prstGeom prst="rect">
            <a:avLst/>
          </a:prstGeom>
        </p:spPr>
      </p:pic>
      <p:sp>
        <p:nvSpPr>
          <p:cNvPr id="3" name="タイトル 2">
            <a:extLst>
              <a:ext uri="{FF2B5EF4-FFF2-40B4-BE49-F238E27FC236}">
                <a16:creationId xmlns:a16="http://schemas.microsoft.com/office/drawing/2014/main" id="{0053773E-3441-456B-9888-15FDCCB95CC5}"/>
              </a:ext>
            </a:extLst>
          </p:cNvPr>
          <p:cNvSpPr>
            <a:spLocks noGrp="1"/>
          </p:cNvSpPr>
          <p:nvPr>
            <p:ph type="title"/>
          </p:nvPr>
        </p:nvSpPr>
        <p:spPr/>
        <p:txBody>
          <a:bodyPr/>
          <a:lstStyle/>
          <a:p>
            <a:r>
              <a:rPr lang="en-US" altLang="ja-JP" b="1" dirty="0"/>
              <a:t>Q10.</a:t>
            </a:r>
            <a:r>
              <a:rPr lang="ja-JP" altLang="en-US" b="1" dirty="0"/>
              <a:t>システムに関わる要件の変化（従業員数別）</a:t>
            </a:r>
            <a:endParaRPr kumimoji="1" lang="ja-JP" altLang="en-US" dirty="0"/>
          </a:p>
        </p:txBody>
      </p:sp>
    </p:spTree>
    <p:extLst>
      <p:ext uri="{BB962C8B-B14F-4D97-AF65-F5344CB8AC3E}">
        <p14:creationId xmlns:p14="http://schemas.microsoft.com/office/powerpoint/2010/main" val="2616357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9" name="図 8">
            <a:extLst>
              <a:ext uri="{FF2B5EF4-FFF2-40B4-BE49-F238E27FC236}">
                <a16:creationId xmlns:a16="http://schemas.microsoft.com/office/drawing/2014/main" id="{3D3E6DF9-70E9-4FA5-88EC-639DB9F73CE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4FECE1C7-F75A-4074-B00E-6AB44919106D}"/>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1122146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09FE569-FFC0-435E-A24F-57170E8F49AD}"/>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A5A22F3C-F163-430D-8CF3-06C719F286E4}"/>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4009260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30033025-F04D-4984-8A77-846E18926B98}"/>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87165341-875C-4422-9824-C5525805E842}"/>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3049748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B63BD78-5339-41D6-83A2-62D574EB4002}"/>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AD9AEA04-C356-4318-B2C3-302AEF057CB6}"/>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3181347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A7E21749-3E17-43DD-9EE2-7654BF4C3B5E}"/>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BA91A40F-6ABA-43AB-B8B8-BAF6244B73E9}"/>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2823387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27F0B22D-0B7A-413F-A297-153C64714CAA}"/>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47292A1-12D6-4581-AAE2-29D0122FB357}"/>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891079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D3F51455-EFFF-4CA5-A1FB-85755C1FC209}"/>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76AFC177-4564-4572-B974-02D1C0097192}"/>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25405865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8342D220-CC61-4012-904E-01A76CBED532}"/>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300B8C26-D456-4F6A-9CC5-EE75F68CF952}"/>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1006250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951834" y="1601911"/>
            <a:ext cx="9105231" cy="1836715"/>
          </a:xfrm>
          <a:prstGeom prst="rect">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r>
              <a:rPr lang="ja-JP" altLang="en-US" sz="1265" dirty="0">
                <a:solidFill>
                  <a:schemeClr val="tx1"/>
                </a:solidFill>
                <a:latin typeface="+mn-ea"/>
              </a:rPr>
              <a:t>＜送付先企業＞</a:t>
            </a:r>
            <a:endParaRPr lang="en-US" altLang="ja-JP" sz="1265" dirty="0">
              <a:solidFill>
                <a:schemeClr val="tx1"/>
              </a:solidFill>
              <a:latin typeface="+mn-ea"/>
            </a:endParaRPr>
          </a:p>
          <a:p>
            <a:r>
              <a:rPr lang="ja-JP" altLang="en-US" sz="1265" b="1" dirty="0">
                <a:solidFill>
                  <a:schemeClr val="tx1"/>
                </a:solidFill>
                <a:latin typeface="+mn-ea"/>
              </a:rPr>
              <a:t>○組込み</a:t>
            </a:r>
            <a:r>
              <a:rPr lang="en-US" altLang="ja-JP" sz="1265" b="1" dirty="0">
                <a:solidFill>
                  <a:schemeClr val="tx1"/>
                </a:solidFill>
                <a:latin typeface="+mn-ea"/>
              </a:rPr>
              <a:t>/IoT</a:t>
            </a:r>
            <a:r>
              <a:rPr lang="ja-JP" altLang="en-US" sz="1265" b="1" dirty="0">
                <a:solidFill>
                  <a:schemeClr val="tx1"/>
                </a:solidFill>
                <a:latin typeface="+mn-ea"/>
              </a:rPr>
              <a:t>関連の協会・団体に加盟している企業</a:t>
            </a:r>
            <a:endParaRPr lang="en-US" altLang="ja-JP" sz="1265" b="1" dirty="0">
              <a:solidFill>
                <a:schemeClr val="tx1"/>
              </a:solidFill>
              <a:latin typeface="+mn-ea"/>
            </a:endParaRPr>
          </a:p>
          <a:p>
            <a:r>
              <a:rPr lang="ja-JP" altLang="en-US" sz="1265" dirty="0">
                <a:solidFill>
                  <a:schemeClr val="tx1"/>
                </a:solidFill>
                <a:latin typeface="+mn-ea"/>
              </a:rPr>
              <a:t>一般社団法人　組込みシステム技術協会（</a:t>
            </a:r>
            <a:r>
              <a:rPr lang="en-US" altLang="ja-JP" sz="1265" dirty="0">
                <a:solidFill>
                  <a:schemeClr val="tx1"/>
                </a:solidFill>
                <a:latin typeface="+mn-ea"/>
              </a:rPr>
              <a:t>JASA</a:t>
            </a:r>
            <a:r>
              <a:rPr lang="ja-JP" altLang="en-US" sz="1265" dirty="0">
                <a:solidFill>
                  <a:schemeClr val="tx1"/>
                </a:solidFill>
                <a:latin typeface="+mn-ea"/>
              </a:rPr>
              <a:t>）</a:t>
            </a:r>
            <a:r>
              <a:rPr lang="en-US" altLang="ja-JP" sz="1265" dirty="0">
                <a:solidFill>
                  <a:schemeClr val="tx1"/>
                </a:solidFill>
                <a:latin typeface="+mn-ea"/>
              </a:rPr>
              <a:t>	</a:t>
            </a:r>
            <a:r>
              <a:rPr lang="ja-JP" altLang="en-US" sz="1265" dirty="0">
                <a:solidFill>
                  <a:schemeClr val="tx1"/>
                </a:solidFill>
                <a:latin typeface="+mn-ea"/>
              </a:rPr>
              <a:t>一般社団法人　スキルマネージメント協会（</a:t>
            </a:r>
            <a:r>
              <a:rPr lang="en-US" altLang="ja-JP" sz="1265" dirty="0">
                <a:solidFill>
                  <a:schemeClr val="tx1"/>
                </a:solidFill>
                <a:latin typeface="+mn-ea"/>
              </a:rPr>
              <a:t>SMA</a:t>
            </a:r>
            <a:r>
              <a:rPr lang="ja-JP" altLang="en-US" sz="1265" dirty="0">
                <a:solidFill>
                  <a:schemeClr val="tx1"/>
                </a:solidFill>
                <a:latin typeface="+mn-ea"/>
              </a:rPr>
              <a:t>）</a:t>
            </a:r>
          </a:p>
          <a:p>
            <a:r>
              <a:rPr lang="ja-JP" altLang="en-US" sz="1265" dirty="0">
                <a:solidFill>
                  <a:schemeClr val="tx1"/>
                </a:solidFill>
                <a:latin typeface="+mn-ea"/>
              </a:rPr>
              <a:t>一般社団法人　組込みイノベーション協議会（</a:t>
            </a:r>
            <a:r>
              <a:rPr lang="en-US" altLang="ja-JP" sz="1265" dirty="0">
                <a:solidFill>
                  <a:schemeClr val="tx1"/>
                </a:solidFill>
                <a:latin typeface="+mn-ea"/>
              </a:rPr>
              <a:t>EI</a:t>
            </a:r>
            <a:r>
              <a:rPr lang="ja-JP" altLang="en-US" sz="1265" dirty="0">
                <a:solidFill>
                  <a:schemeClr val="tx1"/>
                </a:solidFill>
                <a:latin typeface="+mn-ea"/>
              </a:rPr>
              <a:t>）</a:t>
            </a:r>
            <a:r>
              <a:rPr lang="en-US" altLang="ja-JP" sz="1265" dirty="0">
                <a:solidFill>
                  <a:schemeClr val="tx1"/>
                </a:solidFill>
                <a:latin typeface="+mn-ea"/>
              </a:rPr>
              <a:t>	</a:t>
            </a:r>
            <a:r>
              <a:rPr lang="ja-JP" altLang="en-US" sz="1265" dirty="0">
                <a:solidFill>
                  <a:schemeClr val="tx1"/>
                </a:solidFill>
                <a:latin typeface="+mn-ea"/>
              </a:rPr>
              <a:t>一般社団法人　重要生活機器連携セキュリティ協議会（</a:t>
            </a:r>
            <a:r>
              <a:rPr lang="en-US" altLang="ja-JP" sz="1265" dirty="0">
                <a:solidFill>
                  <a:schemeClr val="tx1"/>
                </a:solidFill>
                <a:latin typeface="+mn-ea"/>
              </a:rPr>
              <a:t>CCDS</a:t>
            </a:r>
            <a:r>
              <a:rPr lang="ja-JP" altLang="en-US" sz="1265" dirty="0">
                <a:solidFill>
                  <a:schemeClr val="tx1"/>
                </a:solidFill>
                <a:latin typeface="+mn-ea"/>
              </a:rPr>
              <a:t>）　等</a:t>
            </a:r>
            <a:endParaRPr lang="en-US" altLang="ja-JP" sz="1265" dirty="0">
              <a:solidFill>
                <a:schemeClr val="tx1"/>
              </a:solidFill>
              <a:latin typeface="+mn-ea"/>
            </a:endParaRPr>
          </a:p>
          <a:p>
            <a:r>
              <a:rPr lang="ja-JP" altLang="en-US" sz="1265" b="1" dirty="0">
                <a:solidFill>
                  <a:schemeClr val="tx1"/>
                </a:solidFill>
                <a:latin typeface="+mn-ea"/>
              </a:rPr>
              <a:t>○展示会の過去</a:t>
            </a:r>
            <a:r>
              <a:rPr lang="en-US" altLang="ja-JP" sz="1265" b="1" dirty="0">
                <a:solidFill>
                  <a:schemeClr val="tx1"/>
                </a:solidFill>
                <a:latin typeface="+mn-ea"/>
              </a:rPr>
              <a:t>3</a:t>
            </a:r>
            <a:r>
              <a:rPr lang="ja-JP" altLang="en-US" sz="1265" b="1" dirty="0">
                <a:solidFill>
                  <a:schemeClr val="tx1"/>
                </a:solidFill>
                <a:latin typeface="+mn-ea"/>
              </a:rPr>
              <a:t>年以内の出展企業</a:t>
            </a:r>
            <a:endParaRPr lang="en-US" altLang="ja-JP" sz="1265" b="1" dirty="0">
              <a:solidFill>
                <a:schemeClr val="tx1"/>
              </a:solidFill>
              <a:latin typeface="+mn-ea"/>
            </a:endParaRPr>
          </a:p>
          <a:p>
            <a:pPr>
              <a:tabLst>
                <a:tab pos="3859213" algn="l"/>
              </a:tabLst>
            </a:pPr>
            <a:r>
              <a:rPr lang="ja-JP" altLang="en-US" sz="1265" dirty="0">
                <a:solidFill>
                  <a:schemeClr val="tx1"/>
                </a:solidFill>
                <a:latin typeface="+mn-ea"/>
              </a:rPr>
              <a:t>組込み</a:t>
            </a:r>
            <a:r>
              <a:rPr lang="en-US" altLang="ja-JP" sz="1265" dirty="0">
                <a:solidFill>
                  <a:schemeClr val="tx1"/>
                </a:solidFill>
                <a:latin typeface="+mn-ea"/>
              </a:rPr>
              <a:t>/IoT</a:t>
            </a:r>
            <a:r>
              <a:rPr lang="ja-JP" altLang="en-US" sz="1265" dirty="0">
                <a:solidFill>
                  <a:schemeClr val="tx1"/>
                </a:solidFill>
                <a:latin typeface="+mn-ea"/>
              </a:rPr>
              <a:t>総合技術展（</a:t>
            </a:r>
            <a:r>
              <a:rPr lang="en-US" altLang="ja-JP" sz="1265" dirty="0">
                <a:solidFill>
                  <a:schemeClr val="tx1"/>
                </a:solidFill>
                <a:latin typeface="+mn-ea"/>
              </a:rPr>
              <a:t>ET</a:t>
            </a:r>
            <a:r>
              <a:rPr lang="ja-JP" altLang="en-US" sz="1265" dirty="0">
                <a:solidFill>
                  <a:schemeClr val="tx1"/>
                </a:solidFill>
                <a:latin typeface="+mn-ea"/>
              </a:rPr>
              <a:t>＆</a:t>
            </a:r>
            <a:r>
              <a:rPr lang="en-US" altLang="ja-JP" sz="1265" dirty="0">
                <a:solidFill>
                  <a:schemeClr val="tx1"/>
                </a:solidFill>
                <a:latin typeface="+mn-ea"/>
              </a:rPr>
              <a:t>IoT</a:t>
            </a:r>
            <a:r>
              <a:rPr lang="ja-JP" altLang="en-US" sz="1265" dirty="0">
                <a:solidFill>
                  <a:schemeClr val="tx1"/>
                </a:solidFill>
                <a:latin typeface="+mn-ea"/>
              </a:rPr>
              <a:t>）</a:t>
            </a:r>
            <a:r>
              <a:rPr lang="en-US" altLang="ja-JP" sz="1265" dirty="0">
                <a:solidFill>
                  <a:schemeClr val="tx1"/>
                </a:solidFill>
                <a:latin typeface="+mn-ea"/>
              </a:rPr>
              <a:t>	</a:t>
            </a:r>
            <a:r>
              <a:rPr lang="ja-JP" altLang="en-US" sz="1265" dirty="0">
                <a:solidFill>
                  <a:schemeClr val="tx1"/>
                </a:solidFill>
                <a:latin typeface="+mn-ea"/>
              </a:rPr>
              <a:t>スマート工場</a:t>
            </a:r>
            <a:r>
              <a:rPr lang="en-US" altLang="ja-JP" sz="1265" dirty="0">
                <a:solidFill>
                  <a:schemeClr val="tx1"/>
                </a:solidFill>
                <a:latin typeface="+mn-ea"/>
              </a:rPr>
              <a:t>EXPO</a:t>
            </a:r>
          </a:p>
          <a:p>
            <a:pPr>
              <a:tabLst>
                <a:tab pos="3859213" algn="l"/>
              </a:tabLst>
            </a:pPr>
            <a:r>
              <a:rPr lang="en-US" altLang="ja-JP" sz="1265" dirty="0">
                <a:solidFill>
                  <a:schemeClr val="tx1"/>
                </a:solidFill>
                <a:latin typeface="+mn-ea"/>
              </a:rPr>
              <a:t>IoT</a:t>
            </a:r>
            <a:r>
              <a:rPr lang="ja-JP" altLang="en-US" sz="1265" dirty="0">
                <a:solidFill>
                  <a:schemeClr val="tx1"/>
                </a:solidFill>
                <a:latin typeface="+mn-ea"/>
              </a:rPr>
              <a:t>＆</a:t>
            </a:r>
            <a:r>
              <a:rPr lang="en-US" altLang="ja-JP" sz="1265" dirty="0">
                <a:solidFill>
                  <a:schemeClr val="tx1"/>
                </a:solidFill>
                <a:latin typeface="+mn-ea"/>
              </a:rPr>
              <a:t>5G</a:t>
            </a:r>
            <a:r>
              <a:rPr lang="ja-JP" altLang="en-US" sz="1265" dirty="0">
                <a:solidFill>
                  <a:schemeClr val="tx1"/>
                </a:solidFill>
                <a:latin typeface="+mn-ea"/>
              </a:rPr>
              <a:t>ソリューション展</a:t>
            </a:r>
            <a:r>
              <a:rPr lang="en-US" altLang="ja-JP" sz="1265" dirty="0">
                <a:solidFill>
                  <a:schemeClr val="tx1"/>
                </a:solidFill>
                <a:latin typeface="+mn-ea"/>
              </a:rPr>
              <a:t>		</a:t>
            </a:r>
            <a:r>
              <a:rPr lang="ja-JP" altLang="en-US" sz="1265" dirty="0">
                <a:solidFill>
                  <a:schemeClr val="tx1"/>
                </a:solidFill>
                <a:latin typeface="+mn-ea"/>
              </a:rPr>
              <a:t>組込み／エッジコンピューティング展</a:t>
            </a:r>
            <a:endParaRPr lang="en-US" altLang="ja-JP" sz="1265" dirty="0">
              <a:solidFill>
                <a:schemeClr val="tx1"/>
              </a:solidFill>
              <a:latin typeface="+mn-ea"/>
            </a:endParaRPr>
          </a:p>
          <a:p>
            <a:r>
              <a:rPr lang="ja-JP" altLang="en-US" sz="1265" b="1" dirty="0">
                <a:solidFill>
                  <a:schemeClr val="tx1"/>
                </a:solidFill>
                <a:latin typeface="+mn-ea"/>
              </a:rPr>
              <a:t>○昨年度回答企業</a:t>
            </a:r>
            <a:endParaRPr lang="en-US" altLang="ja-JP" sz="1265" b="1" dirty="0">
              <a:solidFill>
                <a:schemeClr val="tx1"/>
              </a:solidFill>
              <a:latin typeface="+mn-ea"/>
            </a:endParaRPr>
          </a:p>
          <a:p>
            <a:r>
              <a:rPr lang="ja-JP" altLang="en-US" sz="1265" b="1" dirty="0">
                <a:solidFill>
                  <a:schemeClr val="tx1"/>
                </a:solidFill>
                <a:latin typeface="+mn-ea"/>
              </a:rPr>
              <a:t>○その他の組込み</a:t>
            </a:r>
            <a:r>
              <a:rPr lang="en-US" altLang="ja-JP" sz="1265" b="1" dirty="0">
                <a:solidFill>
                  <a:schemeClr val="tx1"/>
                </a:solidFill>
                <a:latin typeface="+mn-ea"/>
              </a:rPr>
              <a:t>/IoT</a:t>
            </a:r>
            <a:r>
              <a:rPr lang="ja-JP" altLang="en-US" sz="1265" b="1" dirty="0">
                <a:solidFill>
                  <a:schemeClr val="tx1"/>
                </a:solidFill>
                <a:latin typeface="+mn-ea"/>
              </a:rPr>
              <a:t>関連企業</a:t>
            </a:r>
            <a:endParaRPr lang="en-US" altLang="ja-JP" sz="1265" b="1" dirty="0">
              <a:solidFill>
                <a:schemeClr val="tx1"/>
              </a:solidFill>
              <a:latin typeface="+mn-ea"/>
            </a:endParaRPr>
          </a:p>
          <a:p>
            <a:pPr>
              <a:spcBef>
                <a:spcPts val="632"/>
              </a:spcBef>
              <a:spcAft>
                <a:spcPts val="1265"/>
              </a:spcAft>
            </a:pPr>
            <a:endParaRPr lang="ja-JP" altLang="en-US" sz="2108" dirty="0">
              <a:solidFill>
                <a:schemeClr val="tx1"/>
              </a:solidFill>
              <a:latin typeface="+mn-ea"/>
              <a:cs typeface="+mj-cs"/>
            </a:endParaRPr>
          </a:p>
        </p:txBody>
      </p:sp>
      <p:sp>
        <p:nvSpPr>
          <p:cNvPr id="8" name="正方形/長方形 7"/>
          <p:cNvSpPr/>
          <p:nvPr/>
        </p:nvSpPr>
        <p:spPr>
          <a:xfrm>
            <a:off x="1951834" y="1153483"/>
            <a:ext cx="9105231" cy="376421"/>
          </a:xfrm>
          <a:prstGeom prst="rect">
            <a:avLst/>
          </a:prstGeom>
          <a:solidFill>
            <a:srgbClr val="FFFF99"/>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686" dirty="0">
                <a:solidFill>
                  <a:schemeClr val="tx1"/>
                </a:solidFill>
                <a:latin typeface="+mn-ea"/>
              </a:rPr>
              <a:t>　    配布件数（郵送）</a:t>
            </a:r>
            <a:r>
              <a:rPr lang="en-US" altLang="ja-JP" sz="1686" dirty="0">
                <a:solidFill>
                  <a:schemeClr val="tx1"/>
                </a:solidFill>
                <a:latin typeface="+mn-ea"/>
              </a:rPr>
              <a:t>	     6,000</a:t>
            </a:r>
            <a:r>
              <a:rPr lang="ja-JP" altLang="en-US" sz="1686" dirty="0">
                <a:solidFill>
                  <a:schemeClr val="tx1"/>
                </a:solidFill>
                <a:latin typeface="+mn-ea"/>
              </a:rPr>
              <a:t>件</a:t>
            </a:r>
            <a:endParaRPr lang="en-US" altLang="ja-JP" sz="1265" dirty="0">
              <a:solidFill>
                <a:schemeClr val="tx1"/>
              </a:solidFill>
              <a:latin typeface="+mn-ea"/>
            </a:endParaRPr>
          </a:p>
        </p:txBody>
      </p:sp>
      <p:graphicFrame>
        <p:nvGraphicFramePr>
          <p:cNvPr id="14" name="表 13">
            <a:extLst>
              <a:ext uri="{FF2B5EF4-FFF2-40B4-BE49-F238E27FC236}">
                <a16:creationId xmlns:a16="http://schemas.microsoft.com/office/drawing/2014/main" id="{3BB687E5-D161-4461-BBED-70A8CAEDD41D}"/>
              </a:ext>
            </a:extLst>
          </p:cNvPr>
          <p:cNvGraphicFramePr>
            <a:graphicFrameLocks noGrp="1"/>
          </p:cNvGraphicFramePr>
          <p:nvPr/>
        </p:nvGraphicFramePr>
        <p:xfrm>
          <a:off x="2311872" y="3648479"/>
          <a:ext cx="4104456" cy="3570057"/>
        </p:xfrm>
        <a:graphic>
          <a:graphicData uri="http://schemas.openxmlformats.org/drawingml/2006/table">
            <a:tbl>
              <a:tblPr/>
              <a:tblGrid>
                <a:gridCol w="344340">
                  <a:extLst>
                    <a:ext uri="{9D8B030D-6E8A-4147-A177-3AD203B41FA5}">
                      <a16:colId xmlns:a16="http://schemas.microsoft.com/office/drawing/2014/main" val="2615611536"/>
                    </a:ext>
                  </a:extLst>
                </a:gridCol>
                <a:gridCol w="3040036">
                  <a:extLst>
                    <a:ext uri="{9D8B030D-6E8A-4147-A177-3AD203B41FA5}">
                      <a16:colId xmlns:a16="http://schemas.microsoft.com/office/drawing/2014/main" val="1878222951"/>
                    </a:ext>
                  </a:extLst>
                </a:gridCol>
                <a:gridCol w="720080">
                  <a:extLst>
                    <a:ext uri="{9D8B030D-6E8A-4147-A177-3AD203B41FA5}">
                      <a16:colId xmlns:a16="http://schemas.microsoft.com/office/drawing/2014/main" val="749747794"/>
                    </a:ext>
                  </a:extLst>
                </a:gridCol>
              </a:tblGrid>
              <a:tr h="267198">
                <a:tc gridSpan="2">
                  <a:txBody>
                    <a:bodyPr/>
                    <a:lstStyle/>
                    <a:p>
                      <a:pPr algn="l" fontAlgn="b"/>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情報通信業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8CBAD"/>
                    </a:solidFill>
                  </a:tcPr>
                </a:tc>
                <a:tc hMerge="1">
                  <a:txBody>
                    <a:bodyPr/>
                    <a:lstStyle/>
                    <a:p>
                      <a:endParaRPr kumimoji="1" lang="ja-JP" altLang="en-US"/>
                    </a:p>
                  </a:txBody>
                  <a:tcPr/>
                </a:tc>
                <a:tc>
                  <a:txBody>
                    <a:bodyPr/>
                    <a:lstStyle/>
                    <a:p>
                      <a:pPr algn="r" fontAlgn="b"/>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741414185"/>
                  </a:ext>
                </a:extLst>
              </a:tr>
              <a:tr h="192405">
                <a:tc>
                  <a:txBody>
                    <a:bodyPr/>
                    <a:lstStyle/>
                    <a:p>
                      <a:pPr algn="l" fontAlgn="t"/>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受託開発ソフトウェア業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1027051908"/>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組込みソフトウェア業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1197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88861107"/>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パッケージソフトウェア業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1470916775"/>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ゲームソフトウェア業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1647975109"/>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情報処理サービス業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588884328"/>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情報提供サービス業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3658577504"/>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その他の情報処理・提供サービス業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456421010"/>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a:solidFill>
                            <a:srgbClr val="000000"/>
                          </a:solidFill>
                          <a:effectLst/>
                          <a:latin typeface="Meiryo UI" panose="020B0604030504040204" pitchFamily="50" charset="-128"/>
                          <a:ea typeface="Meiryo UI" panose="020B0604030504040204" pitchFamily="50" charset="-128"/>
                        </a:rPr>
                        <a:t>通信業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rowSpan="4">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824894748"/>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放送業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vMerge="1">
                  <a:txBody>
                    <a:bodyPr/>
                    <a:lstStyle/>
                    <a:p>
                      <a:endParaRPr kumimoji="1" lang="ja-JP" altLang="en-US"/>
                    </a:p>
                  </a:txBody>
                  <a:tcPr/>
                </a:tc>
                <a:extLst>
                  <a:ext uri="{0D108BD9-81ED-4DB2-BD59-A6C34878D82A}">
                    <a16:rowId xmlns:a16="http://schemas.microsoft.com/office/drawing/2014/main" val="2216003753"/>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インターネット附随サービス業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vMerge="1">
                  <a:txBody>
                    <a:bodyPr/>
                    <a:lstStyle/>
                    <a:p>
                      <a:endParaRPr kumimoji="1" lang="ja-JP" altLang="en-US"/>
                    </a:p>
                  </a:txBody>
                  <a:tcPr/>
                </a:tc>
                <a:extLst>
                  <a:ext uri="{0D108BD9-81ED-4DB2-BD59-A6C34878D82A}">
                    <a16:rowId xmlns:a16="http://schemas.microsoft.com/office/drawing/2014/main" val="386033167"/>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映像・音声・文字情報制作業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vMerge="1">
                  <a:txBody>
                    <a:bodyPr/>
                    <a:lstStyle/>
                    <a:p>
                      <a:endParaRPr kumimoji="1" lang="ja-JP" altLang="en-US"/>
                    </a:p>
                  </a:txBody>
                  <a:tcPr/>
                </a:tc>
                <a:extLst>
                  <a:ext uri="{0D108BD9-81ED-4DB2-BD59-A6C34878D82A}">
                    <a16:rowId xmlns:a16="http://schemas.microsoft.com/office/drawing/2014/main" val="1840933427"/>
                  </a:ext>
                </a:extLst>
              </a:tr>
              <a:tr h="267198">
                <a:tc gridSpan="2">
                  <a:txBody>
                    <a:bodyPr/>
                    <a:lstStyle/>
                    <a:p>
                      <a:pPr algn="l" fontAlgn="b"/>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製造業</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8CBAD"/>
                    </a:solidFill>
                  </a:tcPr>
                </a:tc>
                <a:tc hMerge="1">
                  <a:txBody>
                    <a:bodyPr/>
                    <a:lstStyle/>
                    <a:p>
                      <a:endParaRPr kumimoji="1" lang="ja-JP" altLang="en-US"/>
                    </a:p>
                  </a:txBody>
                  <a:tcPr/>
                </a:tc>
                <a:tc>
                  <a:txBody>
                    <a:bodyPr/>
                    <a:lstStyle/>
                    <a:p>
                      <a:pPr algn="r" fontAlgn="b"/>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653318981"/>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グループ</a:t>
                      </a:r>
                      <a:r>
                        <a:rPr lang="en-US" sz="1200" b="0" i="0" u="none" strike="noStrike" dirty="0">
                          <a:solidFill>
                            <a:srgbClr val="000000"/>
                          </a:solidFill>
                          <a:effectLst/>
                          <a:latin typeface="Meiryo UI" panose="020B0604030504040204" pitchFamily="50" charset="-128"/>
                          <a:ea typeface="Meiryo UI" panose="020B0604030504040204" pitchFamily="50" charset="-128"/>
                        </a:rPr>
                        <a:t>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3989435759"/>
                  </a:ext>
                </a:extLst>
              </a:tr>
              <a:tr h="192405">
                <a:tc>
                  <a:txBody>
                    <a:bodyPr/>
                    <a:lstStyle/>
                    <a:p>
                      <a:pPr algn="l" fontAlgn="t"/>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l" fontAlgn="b"/>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グループ</a:t>
                      </a:r>
                      <a:r>
                        <a:rPr lang="en-US" sz="1200" b="0" i="0" u="none" strike="noStrike" dirty="0">
                          <a:solidFill>
                            <a:srgbClr val="000000"/>
                          </a:solidFill>
                          <a:effectLst/>
                          <a:latin typeface="Meiryo UI" panose="020B0604030504040204" pitchFamily="50" charset="-128"/>
                          <a:ea typeface="Meiryo UI" panose="020B0604030504040204" pitchFamily="50" charset="-128"/>
                        </a:rPr>
                        <a:t>B</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altLang="ja-JP" sz="1200" b="0" i="0" u="none" strike="noStrike">
                          <a:solidFill>
                            <a:srgbClr val="000000"/>
                          </a:solidFill>
                          <a:effectLst/>
                          <a:latin typeface="Meiryo UI" panose="020B0604030504040204" pitchFamily="50" charset="-128"/>
                          <a:ea typeface="Meiryo UI" panose="020B0604030504040204" pitchFamily="50" charset="-128"/>
                        </a:rPr>
                        <a:t>1725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3745809"/>
                  </a:ext>
                </a:extLst>
              </a:tr>
              <a:tr h="267198">
                <a:tc gridSpan="2">
                  <a:txBody>
                    <a:bodyPr/>
                    <a:lstStyle/>
                    <a:p>
                      <a:pPr algn="l" fontAlgn="b"/>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上記以外</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kumimoji="1" lang="ja-JP" altLang="en-US"/>
                    </a:p>
                  </a:txBody>
                  <a:tcPr/>
                </a:tc>
                <a:tc>
                  <a:txBody>
                    <a:bodyPr/>
                    <a:lstStyle/>
                    <a:p>
                      <a:pPr algn="r" fontAlgn="b"/>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403540177"/>
                  </a:ext>
                </a:extLst>
              </a:tr>
              <a:tr h="267198">
                <a:tc gridSpan="2">
                  <a:txBody>
                    <a:bodyPr/>
                    <a:lstStyle/>
                    <a:p>
                      <a:pPr algn="l" fontAlgn="b"/>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合計</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hMerge="1">
                  <a:txBody>
                    <a:bodyPr/>
                    <a:lstStyle/>
                    <a:p>
                      <a:endParaRPr kumimoji="1" lang="ja-JP" altLang="en-US"/>
                    </a:p>
                  </a:txBody>
                  <a:tcPr/>
                </a:tc>
                <a:tc>
                  <a:txBody>
                    <a:bodyPr/>
                    <a:lstStyle/>
                    <a:p>
                      <a:pPr algn="r" fontAlgn="b"/>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69504833"/>
                  </a:ext>
                </a:extLst>
              </a:tr>
            </a:tbl>
          </a:graphicData>
        </a:graphic>
      </p:graphicFrame>
      <p:sp>
        <p:nvSpPr>
          <p:cNvPr id="15" name="正方形/長方形 14">
            <a:extLst>
              <a:ext uri="{FF2B5EF4-FFF2-40B4-BE49-F238E27FC236}">
                <a16:creationId xmlns:a16="http://schemas.microsoft.com/office/drawing/2014/main" id="{D78BA17A-6DE3-449C-A082-8530F415CF09}"/>
              </a:ext>
            </a:extLst>
          </p:cNvPr>
          <p:cNvSpPr/>
          <p:nvPr/>
        </p:nvSpPr>
        <p:spPr>
          <a:xfrm>
            <a:off x="7064401" y="3669287"/>
            <a:ext cx="3992663" cy="938719"/>
          </a:xfrm>
          <a:prstGeom prst="rect">
            <a:avLst/>
          </a:prstGeom>
          <a:ln>
            <a:solidFill>
              <a:srgbClr val="CC6600"/>
            </a:solidFill>
          </a:ln>
        </p:spPr>
        <p:txBody>
          <a:bodyPr wrap="square">
            <a:spAutoFit/>
          </a:bodyPr>
          <a:lstStyle/>
          <a:p>
            <a:r>
              <a:rPr lang="ja-JP" altLang="en-US" sz="1000" dirty="0"/>
              <a:t>製造業・グループ</a:t>
            </a:r>
            <a:r>
              <a:rPr lang="en-US" altLang="ja-JP" sz="1000" dirty="0"/>
              <a:t>A</a:t>
            </a:r>
          </a:p>
          <a:p>
            <a:pPr lvl="1" defTabSz="1120674"/>
            <a:r>
              <a:rPr lang="ja-JP" altLang="en-US" sz="900" dirty="0"/>
              <a:t>食料品製造業</a:t>
            </a:r>
            <a:r>
              <a:rPr lang="en-US" altLang="ja-JP" sz="900" dirty="0"/>
              <a:t>	</a:t>
            </a:r>
            <a:r>
              <a:rPr lang="ja-JP" altLang="en-US" sz="900" dirty="0"/>
              <a:t>繊維工業</a:t>
            </a:r>
          </a:p>
          <a:p>
            <a:pPr lvl="1" defTabSz="1120674"/>
            <a:r>
              <a:rPr lang="ja-JP" altLang="en-US" sz="900" dirty="0"/>
              <a:t>木材・木製品製造業</a:t>
            </a:r>
            <a:r>
              <a:rPr lang="en-US" altLang="ja-JP" sz="900" dirty="0"/>
              <a:t>	</a:t>
            </a:r>
            <a:r>
              <a:rPr lang="ja-JP" altLang="en-US" sz="900" dirty="0"/>
              <a:t>家具・装備品製造業</a:t>
            </a:r>
          </a:p>
          <a:p>
            <a:pPr lvl="1" defTabSz="1120674"/>
            <a:r>
              <a:rPr lang="ja-JP" altLang="en-US" sz="900" dirty="0"/>
              <a:t>パルプ・紙・紙加工品製造業</a:t>
            </a:r>
            <a:r>
              <a:rPr lang="en-US" altLang="ja-JP" sz="900" dirty="0"/>
              <a:t>	</a:t>
            </a:r>
            <a:r>
              <a:rPr lang="ja-JP" altLang="en-US" sz="900" dirty="0"/>
              <a:t>印刷・同関連業</a:t>
            </a:r>
          </a:p>
          <a:p>
            <a:pPr lvl="1" defTabSz="1120674"/>
            <a:r>
              <a:rPr lang="ja-JP" altLang="en-US" sz="900" dirty="0"/>
              <a:t>化学工業</a:t>
            </a:r>
            <a:r>
              <a:rPr lang="en-US" altLang="ja-JP" sz="900" dirty="0"/>
              <a:t>		</a:t>
            </a:r>
            <a:r>
              <a:rPr lang="ja-JP" altLang="en-US" sz="900" dirty="0"/>
              <a:t>プラスチック製品製造業</a:t>
            </a:r>
          </a:p>
          <a:p>
            <a:pPr lvl="1" defTabSz="1120674"/>
            <a:r>
              <a:rPr lang="ja-JP" altLang="en-US" sz="900" dirty="0"/>
              <a:t>ゴム製品製造業</a:t>
            </a:r>
            <a:r>
              <a:rPr lang="en-US" altLang="ja-JP" sz="900" dirty="0"/>
              <a:t>	</a:t>
            </a:r>
            <a:r>
              <a:rPr lang="ja-JP" altLang="en-US" sz="900" dirty="0"/>
              <a:t>窯業・土石製品製造業 他</a:t>
            </a:r>
          </a:p>
        </p:txBody>
      </p:sp>
      <p:sp>
        <p:nvSpPr>
          <p:cNvPr id="16" name="正方形/長方形 15">
            <a:extLst>
              <a:ext uri="{FF2B5EF4-FFF2-40B4-BE49-F238E27FC236}">
                <a16:creationId xmlns:a16="http://schemas.microsoft.com/office/drawing/2014/main" id="{D3CD3E81-15E1-4191-87C7-614908F5F1C1}"/>
              </a:ext>
            </a:extLst>
          </p:cNvPr>
          <p:cNvSpPr/>
          <p:nvPr/>
        </p:nvSpPr>
        <p:spPr>
          <a:xfrm>
            <a:off x="7064401" y="4769416"/>
            <a:ext cx="3992663" cy="1215717"/>
          </a:xfrm>
          <a:prstGeom prst="rect">
            <a:avLst/>
          </a:prstGeom>
          <a:ln>
            <a:solidFill>
              <a:srgbClr val="CC6600"/>
            </a:solidFill>
          </a:ln>
        </p:spPr>
        <p:txBody>
          <a:bodyPr wrap="square">
            <a:spAutoFit/>
          </a:bodyPr>
          <a:lstStyle/>
          <a:p>
            <a:r>
              <a:rPr lang="ja-JP" altLang="en-US" sz="1000" dirty="0"/>
              <a:t>製造業・グループ</a:t>
            </a:r>
            <a:r>
              <a:rPr lang="en-US" altLang="ja-JP" sz="1000" dirty="0"/>
              <a:t>B</a:t>
            </a:r>
          </a:p>
          <a:p>
            <a:pPr lvl="1" defTabSz="1120674"/>
            <a:r>
              <a:rPr lang="ja-JP" altLang="en-US" sz="900" dirty="0"/>
              <a:t>鉄鋼業</a:t>
            </a:r>
            <a:r>
              <a:rPr lang="en-US" altLang="ja-JP" sz="900" dirty="0"/>
              <a:t>		</a:t>
            </a:r>
            <a:r>
              <a:rPr lang="ja-JP" altLang="en-US" sz="900" dirty="0"/>
              <a:t>非鉄金属製造業</a:t>
            </a:r>
          </a:p>
          <a:p>
            <a:pPr lvl="1" defTabSz="1120674"/>
            <a:r>
              <a:rPr lang="ja-JP" altLang="en-US" sz="900" dirty="0"/>
              <a:t>金属製品製造業</a:t>
            </a:r>
            <a:r>
              <a:rPr lang="en-US" altLang="ja-JP" sz="900" dirty="0"/>
              <a:t>	</a:t>
            </a:r>
            <a:r>
              <a:rPr lang="ja-JP" altLang="en-US" sz="900" dirty="0"/>
              <a:t>はん用機械器具製造業</a:t>
            </a:r>
          </a:p>
          <a:p>
            <a:pPr lvl="1" defTabSz="1120674"/>
            <a:r>
              <a:rPr lang="ja-JP" altLang="en-US" sz="900" dirty="0"/>
              <a:t>生産用機械器具製造業</a:t>
            </a:r>
            <a:r>
              <a:rPr lang="en-US" altLang="ja-JP" sz="900" dirty="0"/>
              <a:t>	</a:t>
            </a:r>
            <a:r>
              <a:rPr lang="ja-JP" altLang="en-US" sz="900" dirty="0"/>
              <a:t>業務用機械器具製造業</a:t>
            </a:r>
          </a:p>
          <a:p>
            <a:pPr lvl="1" defTabSz="1120674"/>
            <a:r>
              <a:rPr lang="ja-JP" altLang="en-US" sz="900" dirty="0"/>
              <a:t>電子部品・デバイス・電子回路製造業</a:t>
            </a:r>
            <a:r>
              <a:rPr lang="en-US" altLang="ja-JP" sz="900" dirty="0"/>
              <a:t>	</a:t>
            </a:r>
          </a:p>
          <a:p>
            <a:pPr lvl="1" defTabSz="1120674"/>
            <a:r>
              <a:rPr lang="ja-JP" altLang="en-US" sz="900" dirty="0"/>
              <a:t>電気機械器具製造業</a:t>
            </a:r>
          </a:p>
          <a:p>
            <a:pPr lvl="1" defTabSz="1120674"/>
            <a:r>
              <a:rPr lang="ja-JP" altLang="en-US" sz="900" dirty="0"/>
              <a:t>情報通信機械器具製造業</a:t>
            </a:r>
            <a:r>
              <a:rPr lang="en-US" altLang="ja-JP" sz="900" dirty="0"/>
              <a:t>	</a:t>
            </a:r>
            <a:r>
              <a:rPr lang="ja-JP" altLang="en-US" sz="900" dirty="0"/>
              <a:t>輸送用機械器具製造業</a:t>
            </a:r>
          </a:p>
          <a:p>
            <a:pPr lvl="1" defTabSz="1120674"/>
            <a:r>
              <a:rPr lang="ja-JP" altLang="en-US" sz="900" dirty="0"/>
              <a:t>その他の製造業</a:t>
            </a:r>
          </a:p>
        </p:txBody>
      </p:sp>
      <p:sp>
        <p:nvSpPr>
          <p:cNvPr id="17" name="正方形/長方形 16">
            <a:extLst>
              <a:ext uri="{FF2B5EF4-FFF2-40B4-BE49-F238E27FC236}">
                <a16:creationId xmlns:a16="http://schemas.microsoft.com/office/drawing/2014/main" id="{1D0F7596-1CC7-4D3F-BC04-B4B65F304D90}"/>
              </a:ext>
            </a:extLst>
          </p:cNvPr>
          <p:cNvSpPr/>
          <p:nvPr/>
        </p:nvSpPr>
        <p:spPr>
          <a:xfrm>
            <a:off x="7064401" y="6146543"/>
            <a:ext cx="3992663" cy="661720"/>
          </a:xfrm>
          <a:prstGeom prst="rect">
            <a:avLst/>
          </a:prstGeom>
          <a:ln>
            <a:solidFill>
              <a:srgbClr val="CC6600"/>
            </a:solidFill>
          </a:ln>
        </p:spPr>
        <p:txBody>
          <a:bodyPr wrap="square">
            <a:spAutoFit/>
          </a:bodyPr>
          <a:lstStyle/>
          <a:p>
            <a:r>
              <a:rPr lang="ja-JP" altLang="en-US" sz="1000" dirty="0"/>
              <a:t>上記以外</a:t>
            </a:r>
            <a:endParaRPr lang="en-US" altLang="ja-JP" sz="1000" dirty="0"/>
          </a:p>
          <a:p>
            <a:pPr lvl="1" defTabSz="1120674"/>
            <a:r>
              <a:rPr lang="zh-TW" altLang="en-US" sz="900" dirty="0"/>
              <a:t>機械器具卸売業</a:t>
            </a:r>
            <a:r>
              <a:rPr lang="en-US" altLang="zh-TW" sz="900" dirty="0"/>
              <a:t>	</a:t>
            </a:r>
            <a:r>
              <a:rPr lang="zh-TW" altLang="en-US" sz="900" dirty="0"/>
              <a:t>機械器具小売業</a:t>
            </a:r>
            <a:endParaRPr lang="en-US" altLang="zh-TW" sz="900" dirty="0"/>
          </a:p>
          <a:p>
            <a:pPr lvl="1" defTabSz="1120674"/>
            <a:r>
              <a:rPr lang="ja-JP" altLang="en-US" sz="900" dirty="0"/>
              <a:t>専門サービス業</a:t>
            </a:r>
            <a:r>
              <a:rPr lang="en-US" altLang="ja-JP" sz="900" dirty="0"/>
              <a:t>	</a:t>
            </a:r>
            <a:r>
              <a:rPr lang="ja-JP" altLang="en-US" sz="900" dirty="0"/>
              <a:t>技術サービス業</a:t>
            </a:r>
            <a:endParaRPr lang="en-US" altLang="ja-JP" sz="900" dirty="0"/>
          </a:p>
          <a:p>
            <a:pPr lvl="1" defTabSz="1120674"/>
            <a:r>
              <a:rPr lang="ja-JP" altLang="en-US" sz="900" dirty="0"/>
              <a:t>職業紹介・労働者派遣業 他</a:t>
            </a:r>
            <a:endParaRPr lang="en-US" altLang="zh-TW" sz="900" dirty="0"/>
          </a:p>
        </p:txBody>
      </p:sp>
      <p:sp>
        <p:nvSpPr>
          <p:cNvPr id="22" name="タイトル 9">
            <a:extLst>
              <a:ext uri="{FF2B5EF4-FFF2-40B4-BE49-F238E27FC236}">
                <a16:creationId xmlns:a16="http://schemas.microsoft.com/office/drawing/2014/main" id="{41680C66-5A96-42C7-8070-231E23B2C440}"/>
              </a:ext>
            </a:extLst>
          </p:cNvPr>
          <p:cNvSpPr txBox="1">
            <a:spLocks/>
          </p:cNvSpPr>
          <p:nvPr/>
        </p:nvSpPr>
        <p:spPr>
          <a:xfrm>
            <a:off x="1951833" y="449785"/>
            <a:ext cx="9105231" cy="607293"/>
          </a:xfrm>
          <a:prstGeom prst="rect">
            <a:avLst/>
          </a:prstGeom>
          <a:solidFill>
            <a:schemeClr val="accent1">
              <a:lumMod val="20000"/>
              <a:lumOff val="80000"/>
            </a:schemeClr>
          </a:solidFill>
          <a:ln>
            <a:solidFill>
              <a:schemeClr val="bg1">
                <a:lumMod val="65000"/>
              </a:schemeClr>
            </a:solidFill>
          </a:ln>
        </p:spPr>
        <p:txBody>
          <a:bodyPr vert="horz" lIns="96364" tIns="48182" rIns="96364" bIns="48182" rtlCol="0" anchor="ctr">
            <a:no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r>
              <a:rPr lang="en-US" altLang="ja-JP" sz="2528" dirty="0">
                <a:latin typeface="+mj-ea"/>
                <a:ea typeface="+mj-ea"/>
              </a:rPr>
              <a:t>Ⅱ.</a:t>
            </a:r>
            <a:r>
              <a:rPr lang="ja-JP" altLang="en-US" sz="2528" dirty="0">
                <a:latin typeface="+mj-ea"/>
                <a:ea typeface="+mj-ea"/>
              </a:rPr>
              <a:t>調査票の配布状況</a:t>
            </a:r>
          </a:p>
        </p:txBody>
      </p:sp>
    </p:spTree>
    <p:extLst>
      <p:ext uri="{BB962C8B-B14F-4D97-AF65-F5344CB8AC3E}">
        <p14:creationId xmlns:p14="http://schemas.microsoft.com/office/powerpoint/2010/main" val="32284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4E53C867-5BF7-47EF-A709-DDC034F4EDC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3D4F263E-C4D8-4663-84B7-A5677C7B9D20}"/>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18787576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0D8D1D50-520B-4074-A80D-85120C34F2BF}"/>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8FF0C8F8-5702-4D6B-83C1-7372BA4403F1}"/>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2901535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7FFA6DB6-C7CF-47CE-8482-08AF59902223}"/>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BBAFEF2C-3AD0-4A4A-8181-FC1B40ADA998}"/>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19757599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EF0406A9-DE17-4839-B7C9-4B8164E849C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9A16E544-833A-4932-9797-62FDCBAFB850}"/>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85748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2DA675F-1644-4728-9F46-CA319788E20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3" name="タイトル 2">
            <a:extLst>
              <a:ext uri="{FF2B5EF4-FFF2-40B4-BE49-F238E27FC236}">
                <a16:creationId xmlns:a16="http://schemas.microsoft.com/office/drawing/2014/main" id="{A13B206E-1BFF-4316-AD4E-C3D4AA9CCA79}"/>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39892104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E2C24696-02BD-42C8-8322-14C4FCA24EFE}"/>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2D64CEDC-CAF5-4A9D-9868-C3E248DAA27A}"/>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1023935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3" name="図 2">
            <a:extLst>
              <a:ext uri="{FF2B5EF4-FFF2-40B4-BE49-F238E27FC236}">
                <a16:creationId xmlns:a16="http://schemas.microsoft.com/office/drawing/2014/main" id="{70629267-C68D-4D97-B4B3-CCE6F651717B}"/>
              </a:ext>
            </a:extLst>
          </p:cNvPr>
          <p:cNvPicPr>
            <a:picLocks noChangeAspect="1"/>
          </p:cNvPicPr>
          <p:nvPr/>
        </p:nvPicPr>
        <p:blipFill>
          <a:blip r:embed="rId3"/>
          <a:stretch>
            <a:fillRect/>
          </a:stretch>
        </p:blipFill>
        <p:spPr>
          <a:xfrm>
            <a:off x="2216944" y="1194594"/>
            <a:ext cx="8686800" cy="4991100"/>
          </a:xfrm>
          <a:prstGeom prst="rect">
            <a:avLst/>
          </a:prstGeom>
        </p:spPr>
      </p:pic>
      <p:sp>
        <p:nvSpPr>
          <p:cNvPr id="4" name="タイトル 3">
            <a:extLst>
              <a:ext uri="{FF2B5EF4-FFF2-40B4-BE49-F238E27FC236}">
                <a16:creationId xmlns:a16="http://schemas.microsoft.com/office/drawing/2014/main" id="{1CDA5AB9-71A1-400A-93D7-EB2F15BFA931}"/>
              </a:ext>
            </a:extLst>
          </p:cNvPr>
          <p:cNvSpPr>
            <a:spLocks noGrp="1"/>
          </p:cNvSpPr>
          <p:nvPr>
            <p:ph type="title"/>
          </p:nvPr>
        </p:nvSpPr>
        <p:spPr/>
        <p:txBody>
          <a:bodyPr/>
          <a:lstStyle/>
          <a:p>
            <a:r>
              <a:rPr lang="en-US" altLang="ja-JP" b="1" dirty="0"/>
              <a:t>Q10.</a:t>
            </a:r>
            <a:r>
              <a:rPr lang="ja-JP" altLang="en-US" b="1" dirty="0"/>
              <a:t>システムに関わる要件の変化（事業分野別）</a:t>
            </a:r>
            <a:endParaRPr kumimoji="1" lang="ja-JP" altLang="en-US" dirty="0"/>
          </a:p>
        </p:txBody>
      </p:sp>
    </p:spTree>
    <p:extLst>
      <p:ext uri="{BB962C8B-B14F-4D97-AF65-F5344CB8AC3E}">
        <p14:creationId xmlns:p14="http://schemas.microsoft.com/office/powerpoint/2010/main" val="12806510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288536" y="241743"/>
            <a:ext cx="4680520" cy="738664"/>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sp>
        <p:nvSpPr>
          <p:cNvPr id="4" name="タイトル 3">
            <a:extLst>
              <a:ext uri="{FF2B5EF4-FFF2-40B4-BE49-F238E27FC236}">
                <a16:creationId xmlns:a16="http://schemas.microsoft.com/office/drawing/2014/main" id="{BB27B851-CD84-4D73-8F4F-1D54670A774C}"/>
              </a:ext>
            </a:extLst>
          </p:cNvPr>
          <p:cNvSpPr>
            <a:spLocks noGrp="1"/>
          </p:cNvSpPr>
          <p:nvPr>
            <p:ph type="title"/>
          </p:nvPr>
        </p:nvSpPr>
        <p:spPr>
          <a:xfrm>
            <a:off x="151632" y="99901"/>
            <a:ext cx="7848872" cy="720080"/>
          </a:xfrm>
        </p:spPr>
        <p:txBody>
          <a:bodyPr/>
          <a:lstStyle/>
          <a:p>
            <a:r>
              <a:rPr lang="en-US" altLang="ja-JP" b="1" dirty="0"/>
              <a:t>Q10.</a:t>
            </a:r>
            <a:r>
              <a:rPr lang="ja-JP" altLang="en-US" b="1" dirty="0"/>
              <a:t>システムに関わる要件の変化（提供製品・サービス別）</a:t>
            </a:r>
            <a:endParaRPr kumimoji="1" lang="ja-JP" altLang="en-US" dirty="0"/>
          </a:p>
        </p:txBody>
      </p:sp>
      <p:pic>
        <p:nvPicPr>
          <p:cNvPr id="5" name="図 4">
            <a:extLst>
              <a:ext uri="{FF2B5EF4-FFF2-40B4-BE49-F238E27FC236}">
                <a16:creationId xmlns:a16="http://schemas.microsoft.com/office/drawing/2014/main" id="{54622D05-56CC-4594-A59A-DCC0E2812FD5}"/>
              </a:ext>
            </a:extLst>
          </p:cNvPr>
          <p:cNvPicPr>
            <a:picLocks noChangeAspect="1"/>
          </p:cNvPicPr>
          <p:nvPr/>
        </p:nvPicPr>
        <p:blipFill>
          <a:blip r:embed="rId3"/>
          <a:stretch>
            <a:fillRect/>
          </a:stretch>
        </p:blipFill>
        <p:spPr>
          <a:xfrm>
            <a:off x="3053177" y="980407"/>
            <a:ext cx="7575619" cy="6342962"/>
          </a:xfrm>
          <a:prstGeom prst="rect">
            <a:avLst/>
          </a:prstGeom>
        </p:spPr>
      </p:pic>
    </p:spTree>
    <p:extLst>
      <p:ext uri="{BB962C8B-B14F-4D97-AF65-F5344CB8AC3E}">
        <p14:creationId xmlns:p14="http://schemas.microsoft.com/office/powerpoint/2010/main" val="25009568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B67B10A6-C164-4B09-8A5F-48A7AEC65034}"/>
              </a:ext>
            </a:extLst>
          </p:cNvPr>
          <p:cNvPicPr>
            <a:picLocks noChangeAspect="1"/>
          </p:cNvPicPr>
          <p:nvPr/>
        </p:nvPicPr>
        <p:blipFill>
          <a:blip r:embed="rId3"/>
          <a:stretch>
            <a:fillRect/>
          </a:stretch>
        </p:blipFill>
        <p:spPr>
          <a:xfrm>
            <a:off x="2220795" y="764963"/>
            <a:ext cx="8679097" cy="6353777"/>
          </a:xfrm>
          <a:prstGeom prst="rect">
            <a:avLst/>
          </a:prstGeom>
        </p:spPr>
      </p:pic>
      <p:sp>
        <p:nvSpPr>
          <p:cNvPr id="3" name="タイトル 2">
            <a:extLst>
              <a:ext uri="{FF2B5EF4-FFF2-40B4-BE49-F238E27FC236}">
                <a16:creationId xmlns:a16="http://schemas.microsoft.com/office/drawing/2014/main" id="{5A462D75-835B-412E-B4E8-0419ECCDFA4F}"/>
              </a:ext>
            </a:extLst>
          </p:cNvPr>
          <p:cNvSpPr>
            <a:spLocks noGrp="1"/>
          </p:cNvSpPr>
          <p:nvPr>
            <p:ph type="title"/>
          </p:nvPr>
        </p:nvSpPr>
        <p:spPr/>
        <p:txBody>
          <a:bodyPr/>
          <a:lstStyle/>
          <a:p>
            <a:r>
              <a:rPr lang="en-US" altLang="ja-JP" b="1" dirty="0"/>
              <a:t>Q11.</a:t>
            </a:r>
            <a:r>
              <a:rPr lang="ja-JP" altLang="en-US" b="1" dirty="0"/>
              <a:t>要件の変化への対応</a:t>
            </a:r>
            <a:endParaRPr kumimoji="1" lang="ja-JP" altLang="en-US" dirty="0"/>
          </a:p>
        </p:txBody>
      </p:sp>
    </p:spTree>
    <p:extLst>
      <p:ext uri="{BB962C8B-B14F-4D97-AF65-F5344CB8AC3E}">
        <p14:creationId xmlns:p14="http://schemas.microsoft.com/office/powerpoint/2010/main" val="14180657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920384" y="241743"/>
            <a:ext cx="6048672"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p>
        </p:txBody>
      </p:sp>
      <p:pic>
        <p:nvPicPr>
          <p:cNvPr id="4" name="図 3">
            <a:extLst>
              <a:ext uri="{FF2B5EF4-FFF2-40B4-BE49-F238E27FC236}">
                <a16:creationId xmlns:a16="http://schemas.microsoft.com/office/drawing/2014/main" id="{6F3C2D53-6553-44F0-8B6E-F0CFB791F409}"/>
              </a:ext>
            </a:extLst>
          </p:cNvPr>
          <p:cNvPicPr>
            <a:picLocks noChangeAspect="1"/>
          </p:cNvPicPr>
          <p:nvPr/>
        </p:nvPicPr>
        <p:blipFill>
          <a:blip r:embed="rId3"/>
          <a:stretch>
            <a:fillRect/>
          </a:stretch>
        </p:blipFill>
        <p:spPr>
          <a:xfrm>
            <a:off x="2617027" y="811174"/>
            <a:ext cx="7886634" cy="6569114"/>
          </a:xfrm>
          <a:prstGeom prst="rect">
            <a:avLst/>
          </a:prstGeom>
        </p:spPr>
      </p:pic>
      <p:sp>
        <p:nvSpPr>
          <p:cNvPr id="5" name="タイトル 4">
            <a:extLst>
              <a:ext uri="{FF2B5EF4-FFF2-40B4-BE49-F238E27FC236}">
                <a16:creationId xmlns:a16="http://schemas.microsoft.com/office/drawing/2014/main" id="{8CA5ACA3-146C-4DA5-A85E-934ADDFD0F24}"/>
              </a:ext>
            </a:extLst>
          </p:cNvPr>
          <p:cNvSpPr>
            <a:spLocks noGrp="1"/>
          </p:cNvSpPr>
          <p:nvPr>
            <p:ph type="title"/>
          </p:nvPr>
        </p:nvSpPr>
        <p:spPr/>
        <p:txBody>
          <a:bodyPr/>
          <a:lstStyle/>
          <a:p>
            <a:r>
              <a:rPr lang="en-US" altLang="ja-JP" b="1" dirty="0"/>
              <a:t>Q11.</a:t>
            </a:r>
            <a:r>
              <a:rPr lang="ja-JP" altLang="en-US" b="1" dirty="0"/>
              <a:t>要件の変化への対応（産業構造の位置づけ別）</a:t>
            </a:r>
            <a:endParaRPr kumimoji="1" lang="ja-JP" altLang="en-US" dirty="0"/>
          </a:p>
        </p:txBody>
      </p:sp>
    </p:spTree>
    <p:extLst>
      <p:ext uri="{BB962C8B-B14F-4D97-AF65-F5344CB8AC3E}">
        <p14:creationId xmlns:p14="http://schemas.microsoft.com/office/powerpoint/2010/main" val="1537720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9">
            <a:extLst>
              <a:ext uri="{FF2B5EF4-FFF2-40B4-BE49-F238E27FC236}">
                <a16:creationId xmlns:a16="http://schemas.microsoft.com/office/drawing/2014/main" id="{A1FCADAD-2E06-4640-924F-1263B547CE3F}"/>
              </a:ext>
            </a:extLst>
          </p:cNvPr>
          <p:cNvSpPr txBox="1">
            <a:spLocks/>
          </p:cNvSpPr>
          <p:nvPr/>
        </p:nvSpPr>
        <p:spPr>
          <a:xfrm>
            <a:off x="1951833" y="449785"/>
            <a:ext cx="9105231" cy="607293"/>
          </a:xfrm>
          <a:prstGeom prst="rect">
            <a:avLst/>
          </a:prstGeom>
          <a:solidFill>
            <a:schemeClr val="accent1">
              <a:lumMod val="20000"/>
              <a:lumOff val="80000"/>
            </a:schemeClr>
          </a:solidFill>
          <a:ln>
            <a:solidFill>
              <a:schemeClr val="bg1">
                <a:lumMod val="65000"/>
              </a:schemeClr>
            </a:solidFill>
          </a:ln>
        </p:spPr>
        <p:txBody>
          <a:bodyPr vert="horz" lIns="96364" tIns="48182" rIns="96364" bIns="48182" rtlCol="0" anchor="ctr">
            <a:noAutofit/>
          </a:bodyPr>
          <a:lstStyle>
            <a:lvl1pPr algn="l" defTabSz="914400" rtl="0" eaLnBrk="1" latinLnBrk="0" hangingPunct="1">
              <a:spcBef>
                <a:spcPct val="0"/>
              </a:spcBef>
              <a:buNone/>
              <a:defRPr kumimoji="1" sz="2000" b="0" kern="1200">
                <a:solidFill>
                  <a:schemeClr val="tx1"/>
                </a:solidFill>
                <a:latin typeface="游ゴシック Medium" panose="020B0500000000000000" pitchFamily="50" charset="-128"/>
                <a:ea typeface="游ゴシック Medium" panose="020B0500000000000000" pitchFamily="50" charset="-128"/>
                <a:cs typeface="+mj-cs"/>
              </a:defRPr>
            </a:lvl1pPr>
          </a:lstStyle>
          <a:p>
            <a:r>
              <a:rPr lang="en-US" altLang="ja-JP" sz="2528" dirty="0">
                <a:latin typeface="+mj-ea"/>
                <a:ea typeface="+mj-ea"/>
              </a:rPr>
              <a:t>Ⅱ.</a:t>
            </a:r>
            <a:r>
              <a:rPr lang="ja-JP" altLang="en-US" sz="2528" dirty="0">
                <a:latin typeface="+mj-ea"/>
                <a:ea typeface="+mj-ea"/>
              </a:rPr>
              <a:t>調査票の配布状況（経年比較）</a:t>
            </a:r>
          </a:p>
        </p:txBody>
      </p:sp>
      <p:pic>
        <p:nvPicPr>
          <p:cNvPr id="2" name="図 1">
            <a:extLst>
              <a:ext uri="{FF2B5EF4-FFF2-40B4-BE49-F238E27FC236}">
                <a16:creationId xmlns:a16="http://schemas.microsoft.com/office/drawing/2014/main" id="{91319E95-B6C7-4933-99DC-9FE3CB4847D8}"/>
              </a:ext>
            </a:extLst>
          </p:cNvPr>
          <p:cNvPicPr>
            <a:picLocks noChangeAspect="1"/>
          </p:cNvPicPr>
          <p:nvPr/>
        </p:nvPicPr>
        <p:blipFill>
          <a:blip r:embed="rId3"/>
          <a:stretch>
            <a:fillRect/>
          </a:stretch>
        </p:blipFill>
        <p:spPr>
          <a:xfrm>
            <a:off x="1782698" y="1385888"/>
            <a:ext cx="9443499" cy="4464000"/>
          </a:xfrm>
          <a:prstGeom prst="rect">
            <a:avLst/>
          </a:prstGeom>
        </p:spPr>
      </p:pic>
      <p:sp>
        <p:nvSpPr>
          <p:cNvPr id="3" name="テキスト ボックス 2">
            <a:extLst>
              <a:ext uri="{FF2B5EF4-FFF2-40B4-BE49-F238E27FC236}">
                <a16:creationId xmlns:a16="http://schemas.microsoft.com/office/drawing/2014/main" id="{99EC87AB-7B97-4EB0-9566-407A1E7BEE0D}"/>
              </a:ext>
            </a:extLst>
          </p:cNvPr>
          <p:cNvSpPr txBox="1"/>
          <p:nvPr/>
        </p:nvSpPr>
        <p:spPr>
          <a:xfrm>
            <a:off x="10329878" y="1530400"/>
            <a:ext cx="1008112" cy="307777"/>
          </a:xfrm>
          <a:prstGeom prst="rect">
            <a:avLst/>
          </a:prstGeom>
          <a:noFill/>
        </p:spPr>
        <p:txBody>
          <a:bodyPr wrap="square" rtlCol="0">
            <a:spAutoFit/>
          </a:bodyPr>
          <a:lstStyle/>
          <a:p>
            <a:r>
              <a:rPr kumimoji="1" lang="ja-JP" altLang="en-US" sz="1400" dirty="0"/>
              <a:t>（件数）</a:t>
            </a:r>
          </a:p>
        </p:txBody>
      </p:sp>
    </p:spTree>
    <p:extLst>
      <p:ext uri="{BB962C8B-B14F-4D97-AF65-F5344CB8AC3E}">
        <p14:creationId xmlns:p14="http://schemas.microsoft.com/office/powerpoint/2010/main" val="33218009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5" name="図 4">
            <a:extLst>
              <a:ext uri="{FF2B5EF4-FFF2-40B4-BE49-F238E27FC236}">
                <a16:creationId xmlns:a16="http://schemas.microsoft.com/office/drawing/2014/main" id="{3C69E7A2-F1B7-47E2-998E-911F1E287013}"/>
              </a:ext>
            </a:extLst>
          </p:cNvPr>
          <p:cNvPicPr>
            <a:picLocks noChangeAspect="1"/>
          </p:cNvPicPr>
          <p:nvPr/>
        </p:nvPicPr>
        <p:blipFill>
          <a:blip r:embed="rId3"/>
          <a:stretch>
            <a:fillRect/>
          </a:stretch>
        </p:blipFill>
        <p:spPr>
          <a:xfrm>
            <a:off x="2758221" y="867298"/>
            <a:ext cx="7604245" cy="6430224"/>
          </a:xfrm>
          <a:prstGeom prst="rect">
            <a:avLst/>
          </a:prstGeom>
        </p:spPr>
      </p:pic>
      <p:sp>
        <p:nvSpPr>
          <p:cNvPr id="3" name="タイトル 2">
            <a:extLst>
              <a:ext uri="{FF2B5EF4-FFF2-40B4-BE49-F238E27FC236}">
                <a16:creationId xmlns:a16="http://schemas.microsoft.com/office/drawing/2014/main" id="{3A17260F-7ABA-40A0-A45C-36345FC2321A}"/>
              </a:ext>
            </a:extLst>
          </p:cNvPr>
          <p:cNvSpPr>
            <a:spLocks noGrp="1"/>
          </p:cNvSpPr>
          <p:nvPr>
            <p:ph type="title"/>
          </p:nvPr>
        </p:nvSpPr>
        <p:spPr/>
        <p:txBody>
          <a:bodyPr/>
          <a:lstStyle/>
          <a:p>
            <a:r>
              <a:rPr lang="en-US" altLang="ja-JP" b="1" dirty="0"/>
              <a:t>Q11.</a:t>
            </a:r>
            <a:r>
              <a:rPr lang="ja-JP" altLang="en-US" b="1" dirty="0"/>
              <a:t>要件の変化への対応（従業員数別）</a:t>
            </a:r>
            <a:endParaRPr kumimoji="1" lang="ja-JP" altLang="en-US" dirty="0"/>
          </a:p>
        </p:txBody>
      </p:sp>
    </p:spTree>
    <p:extLst>
      <p:ext uri="{BB962C8B-B14F-4D97-AF65-F5344CB8AC3E}">
        <p14:creationId xmlns:p14="http://schemas.microsoft.com/office/powerpoint/2010/main" val="12942732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2CEBDCCE-0770-4BC8-93ED-426033245C9C}"/>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A5388E79-6F9B-4518-9A4C-DECBDA68AC4A}"/>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40153711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6E1FCE67-CA2F-4A28-857C-44BA9FCBFF92}"/>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BBCAEAA6-71BA-4305-A7EB-575285C98ADB}"/>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3883408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48DF3AC1-D43C-45F0-954F-604FE96CA6FB}"/>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ECAB4CB7-D0A3-4553-963C-76D019774362}"/>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b="1" dirty="0"/>
          </a:p>
        </p:txBody>
      </p:sp>
    </p:spTree>
    <p:extLst>
      <p:ext uri="{BB962C8B-B14F-4D97-AF65-F5344CB8AC3E}">
        <p14:creationId xmlns:p14="http://schemas.microsoft.com/office/powerpoint/2010/main" val="750385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167144AE-3BB2-4ECE-8A13-6842E0E1767D}"/>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C30065AB-830E-4675-B092-D134069A6CEF}"/>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37685629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9D26836D-BCBD-4FE0-9344-B9D51C7ABD12}"/>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7E7EE742-0D06-4D94-AA85-44A3CE5BE3C1}"/>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22661527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3D5BCB51-BB75-4509-B54B-2E4BAFDD5870}"/>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A555D478-1342-4C17-B6FE-D05F7C8BEA95}"/>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31013399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E5753F8D-4926-4BE1-B90D-AD9F64D0AD75}"/>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F88152F9-7C80-43B5-911E-CEFC44555A7D}"/>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2040603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4C48D0FF-2481-45F9-B51B-8A871241BF8F}"/>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7C956E93-466D-4B64-8780-D77A79816F12}"/>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17808615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6056288" y="241743"/>
            <a:ext cx="6912768"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集計対象：</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ユーザー企業、</a:t>
            </a:r>
            <a:r>
              <a:rPr lang="en-US" altLang="ja-JP" sz="1400" dirty="0">
                <a:latin typeface="Meiryo UI" panose="020B0604030504040204" pitchFamily="50" charset="-128"/>
                <a:ea typeface="Meiryo UI" panose="020B0604030504040204" pitchFamily="50" charset="-128"/>
              </a:rPr>
              <a:t>B.</a:t>
            </a:r>
            <a:r>
              <a:rPr lang="ja-JP" altLang="en-US" sz="1400" dirty="0">
                <a:latin typeface="Meiryo UI" panose="020B0604030504040204" pitchFamily="50" charset="-128"/>
                <a:ea typeface="Meiryo UI" panose="020B0604030504040204" pitchFamily="50" charset="-128"/>
              </a:rPr>
              <a:t>メーカー企業、</a:t>
            </a:r>
            <a:r>
              <a:rPr lang="en-US" altLang="ja-JP" sz="1400" dirty="0">
                <a:latin typeface="Meiryo UI" panose="020B0604030504040204" pitchFamily="50" charset="-128"/>
                <a:ea typeface="Meiryo UI" panose="020B0604030504040204" pitchFamily="50" charset="-128"/>
              </a:rPr>
              <a:t>C.</a:t>
            </a:r>
            <a:r>
              <a:rPr lang="ja-JP" altLang="en-US" sz="1400" dirty="0">
                <a:latin typeface="Meiryo UI" panose="020B0604030504040204" pitchFamily="50" charset="-128"/>
                <a:ea typeface="Meiryo UI" panose="020B0604030504040204" pitchFamily="50" charset="-128"/>
              </a:rPr>
              <a:t>サブシステム提供企業、</a:t>
            </a:r>
            <a:r>
              <a:rPr lang="en-US" altLang="ja-JP" sz="1400" dirty="0">
                <a:latin typeface="Meiryo UI" panose="020B0604030504040204" pitchFamily="50" charset="-128"/>
                <a:ea typeface="Meiryo UI" panose="020B0604030504040204" pitchFamily="50" charset="-128"/>
              </a:rPr>
              <a:t>D.</a:t>
            </a:r>
            <a:r>
              <a:rPr lang="ja-JP" altLang="en-US" sz="1400" dirty="0">
                <a:latin typeface="Meiryo UI" panose="020B0604030504040204" pitchFamily="50" charset="-128"/>
                <a:ea typeface="Meiryo UI" panose="020B0604030504040204" pitchFamily="50" charset="-128"/>
              </a:rPr>
              <a:t>サービス提供企業、</a:t>
            </a:r>
            <a:r>
              <a:rPr lang="en-US" altLang="ja-JP" sz="1400" dirty="0">
                <a:latin typeface="Meiryo UI" panose="020B0604030504040204" pitchFamily="50" charset="-128"/>
                <a:ea typeface="Meiryo UI" panose="020B0604030504040204" pitchFamily="50" charset="-128"/>
              </a:rPr>
              <a:t>E.</a:t>
            </a:r>
            <a:r>
              <a:rPr lang="ja-JP" altLang="en-US" sz="1400" dirty="0">
                <a:latin typeface="Meiryo UI" panose="020B0604030504040204" pitchFamily="50" charset="-128"/>
                <a:ea typeface="Meiryo UI" panose="020B0604030504040204" pitchFamily="50" charset="-128"/>
              </a:rPr>
              <a:t>その他</a:t>
            </a:r>
          </a:p>
        </p:txBody>
      </p:sp>
      <p:pic>
        <p:nvPicPr>
          <p:cNvPr id="4" name="図 3">
            <a:extLst>
              <a:ext uri="{FF2B5EF4-FFF2-40B4-BE49-F238E27FC236}">
                <a16:creationId xmlns:a16="http://schemas.microsoft.com/office/drawing/2014/main" id="{3F6B3CC0-4F78-49E9-9519-E5F5ABAD01D6}"/>
              </a:ext>
            </a:extLst>
          </p:cNvPr>
          <p:cNvPicPr>
            <a:picLocks noChangeAspect="1"/>
          </p:cNvPicPr>
          <p:nvPr/>
        </p:nvPicPr>
        <p:blipFill>
          <a:blip r:embed="rId3"/>
          <a:stretch>
            <a:fillRect/>
          </a:stretch>
        </p:blipFill>
        <p:spPr>
          <a:xfrm>
            <a:off x="1545431" y="1194594"/>
            <a:ext cx="10029825" cy="4991100"/>
          </a:xfrm>
          <a:prstGeom prst="rect">
            <a:avLst/>
          </a:prstGeom>
        </p:spPr>
      </p:pic>
      <p:sp>
        <p:nvSpPr>
          <p:cNvPr id="3" name="タイトル 2">
            <a:extLst>
              <a:ext uri="{FF2B5EF4-FFF2-40B4-BE49-F238E27FC236}">
                <a16:creationId xmlns:a16="http://schemas.microsoft.com/office/drawing/2014/main" id="{1405F260-3E9C-4491-A111-93632D731D6C}"/>
              </a:ext>
            </a:extLst>
          </p:cNvPr>
          <p:cNvSpPr>
            <a:spLocks noGrp="1"/>
          </p:cNvSpPr>
          <p:nvPr>
            <p:ph type="title"/>
          </p:nvPr>
        </p:nvSpPr>
        <p:spPr/>
        <p:txBody>
          <a:bodyPr/>
          <a:lstStyle/>
          <a:p>
            <a:r>
              <a:rPr lang="en-US" altLang="ja-JP" b="1" dirty="0"/>
              <a:t>Q11.</a:t>
            </a:r>
            <a:r>
              <a:rPr lang="ja-JP" altLang="en-US" b="1" dirty="0"/>
              <a:t>要件の変化への対応（事業分野別）</a:t>
            </a:r>
            <a:endParaRPr kumimoji="1" lang="ja-JP" altLang="en-US" dirty="0"/>
          </a:p>
        </p:txBody>
      </p:sp>
    </p:spTree>
    <p:extLst>
      <p:ext uri="{BB962C8B-B14F-4D97-AF65-F5344CB8AC3E}">
        <p14:creationId xmlns:p14="http://schemas.microsoft.com/office/powerpoint/2010/main" val="1153362363"/>
      </p:ext>
    </p:extLst>
  </p:cSld>
  <p:clrMapOvr>
    <a:masterClrMapping/>
  </p:clrMapOvr>
</p:sld>
</file>

<file path=ppt/theme/theme1.xml><?xml version="1.0" encoding="utf-8"?>
<a:theme xmlns:a="http://schemas.openxmlformats.org/drawingml/2006/main" name="IPA202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PA20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PA20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PA20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PA20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PA20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PA20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PA200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PA20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PA20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PA20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PA20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PA20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PAテンプレートデザイン.potx" id="{246C8F3D-ACAC-40D4-9CF6-A3E2241F85FB}" vid="{16E8828E-E965-4576-87F9-11050EFB2AF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IPAテンプレートデザイン_20151104 (2)</Template>
  <TotalTime>0</TotalTime>
  <Words>30608</Words>
  <Application>Microsoft Office PowerPoint</Application>
  <PresentationFormat>ユーザー設定</PresentationFormat>
  <Paragraphs>1683</Paragraphs>
  <Slides>285</Slides>
  <Notes>269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285</vt:i4>
      </vt:variant>
    </vt:vector>
  </HeadingPairs>
  <TitlesOfParts>
    <vt:vector size="294" baseType="lpstr">
      <vt:lpstr>IPA Pゴシック</vt:lpstr>
      <vt:lpstr>Meiryo UI</vt:lpstr>
      <vt:lpstr>ＭＳ Ｐゴシック</vt:lpstr>
      <vt:lpstr>メイリオ</vt:lpstr>
      <vt:lpstr>游ゴシック</vt:lpstr>
      <vt:lpstr>Arial</vt:lpstr>
      <vt:lpstr>Calibri</vt:lpstr>
      <vt:lpstr>Wingdings</vt:lpstr>
      <vt:lpstr>IPA2021</vt:lpstr>
      <vt:lpstr>「2021年度組込み/IoT産業の動向把握等に関する調査」事業 組込み/IoTに関する動向調査 調査結果</vt:lpstr>
      <vt:lpstr>PowerPoint プレゼンテーション</vt:lpstr>
      <vt:lpstr>PowerPoint プレゼンテーション</vt:lpstr>
      <vt:lpstr>PowerPoint プレゼンテーション</vt:lpstr>
      <vt:lpstr>調査の概要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調査結果</vt:lpstr>
      <vt:lpstr>1.企業活動の状況</vt:lpstr>
      <vt:lpstr>Q1.地域 （産業構造の位置づけ別）</vt:lpstr>
      <vt:lpstr>Q1.地域 （経年比較）</vt:lpstr>
      <vt:lpstr>Q2.回答者の立場 （産業構造の位置づけ別）</vt:lpstr>
      <vt:lpstr>Q3-A.従業員数</vt:lpstr>
      <vt:lpstr>Q3-A.従業員数（産業構造の位置づけ別） </vt:lpstr>
      <vt:lpstr>Q3-A.従業員数（経年比較） </vt:lpstr>
      <vt:lpstr>Q3-B.売上高（産業構造の位置づけ別） </vt:lpstr>
      <vt:lpstr>Q3-B.売上高（従業員数別） </vt:lpstr>
      <vt:lpstr>Q3-B.売上高（地域別） </vt:lpstr>
      <vt:lpstr>Q3-B.売上高（経年比較） </vt:lpstr>
      <vt:lpstr>Q4.産業構造の位置づけ【現在・すべて】</vt:lpstr>
      <vt:lpstr>Q4.産業構造の位置づけ【現在・すべて】（従業員数別）</vt:lpstr>
      <vt:lpstr>Q4.産業構造の位置づけ【現在・主要】</vt:lpstr>
      <vt:lpstr>Q4.産業構造の位置づけ【現在・主要】（経年比較）</vt:lpstr>
      <vt:lpstr>Q4.産業構造の位置づけ【5年後・すべて】</vt:lpstr>
      <vt:lpstr>Q4.産業構造の位置づけ【5年後・すべて】（従業員数別）</vt:lpstr>
      <vt:lpstr>Q4.産業構造の位置づけ【5年後・主要】</vt:lpstr>
      <vt:lpstr>Q4.産業構造の位置づけ【現在/5年後・主要】</vt:lpstr>
      <vt:lpstr>Q4.産業構造の位置づけ【現在/5年後・主要】（従業員数別）</vt:lpstr>
      <vt:lpstr>Q5.事業分野、開発機器、提供製品・サービス【現在】</vt:lpstr>
      <vt:lpstr>Q5.事業分野、開発機器、提供製品・サービス【現在】 （産業構造の位置づけ別）</vt:lpstr>
      <vt:lpstr>Q5.事業分野、開発機器、提供製品・サービス【現在】（従業員数別）</vt:lpstr>
      <vt:lpstr>Q5.事業分野【現在】（地域別）</vt:lpstr>
      <vt:lpstr>Q5.事業分野、開発機器、提供製品・サービス【現在】（経年比較）</vt:lpstr>
      <vt:lpstr>Q5.事業分野、開発機器、提供製品・サービス【5年後】</vt:lpstr>
      <vt:lpstr>Q5.事業分野、開発機器、提供製品・サービス【5年後】 （産業構造の位置づけ別）</vt:lpstr>
      <vt:lpstr>Q5.事業分野、開発機器、提供製品・サービス【5年後】（従業員数別）</vt:lpstr>
      <vt:lpstr>2.事業環境変化</vt:lpstr>
      <vt:lpstr>Q6.取引形態【現在/5年後】</vt:lpstr>
      <vt:lpstr>Q6.取引形態【現在/5年後】（産業構造の位置づけ別）</vt:lpstr>
      <vt:lpstr>Q6.取引形態【現在/5年後】（従業員数別）</vt:lpstr>
      <vt:lpstr>Q6.取引形態【現在】（事業分野別）</vt:lpstr>
      <vt:lpstr>Q6.取引形態【5年後】（事業分野別）</vt:lpstr>
      <vt:lpstr>Q6.取引形態【現在/5年後】（提供製品・サービス別）</vt:lpstr>
      <vt:lpstr>Q6.取引形態【現在/5年後】（地域別）</vt:lpstr>
      <vt:lpstr>Q7.事業形態【現在/5年後】</vt:lpstr>
      <vt:lpstr>Q7.事業形態【現在/5年後】（産業構造の位置づけ別）</vt:lpstr>
      <vt:lpstr>Q7.事業形態【現在/5年後】（従業員数別）</vt:lpstr>
      <vt:lpstr>Q7.事業形態【現在/5年後】（地域別）</vt:lpstr>
      <vt:lpstr>Q7.事業形態【現在】（事業分野別）</vt:lpstr>
      <vt:lpstr>Q7.事業形態【5年後】（事業分野別）</vt:lpstr>
      <vt:lpstr>Q7.事業形態【現在/5年後】（提供製品・サービス別）</vt:lpstr>
      <vt:lpstr>Q8.製品・サービスの提供先【現在/5年後】</vt:lpstr>
      <vt:lpstr>Q8.製品・サービスの提供先【現在】（産業構造の位置づけ別）</vt:lpstr>
      <vt:lpstr>Q8.製品・サービスの提供先【現在/5年後】 （従業員数別）</vt:lpstr>
      <vt:lpstr>Q8.製品・サービスの提供先【現在/5年後】（地域別）</vt:lpstr>
      <vt:lpstr>Q9.開発スタイル【現在】</vt:lpstr>
      <vt:lpstr>Q9.開発スタイル【現在】（産業構造の位置づけ別）</vt:lpstr>
      <vt:lpstr>Q9.開発スタイル【現在】（従業員数別）</vt:lpstr>
      <vt:lpstr>Q9.開発スタイル【5年後】</vt:lpstr>
      <vt:lpstr>Q9.開発スタイル【5年後】（産業構造の位置づけ別）</vt:lpstr>
      <vt:lpstr>Q9.開発スタイル【5年後】（従業員数別）</vt:lpstr>
      <vt:lpstr>3. 新技術へ向けた変革</vt:lpstr>
      <vt:lpstr>Q10.システムに関わる要件の変化</vt:lpstr>
      <vt:lpstr>Q10.システムに関わる要件の変化（産業構造の位置づけ別）</vt:lpstr>
      <vt:lpstr>Q10.システムに関わる要件の変化（従業員数別）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Q10.システムに関わる要件の変化（事業分野別）</vt:lpstr>
      <vt:lpstr>Q10.システムに関わる要件の変化（提供製品・サービス別）</vt:lpstr>
      <vt:lpstr>Q11.要件の変化への対応</vt:lpstr>
      <vt:lpstr>Q11.要件の変化への対応（産業構造の位置づけ別）</vt:lpstr>
      <vt:lpstr>Q11.要件の変化への対応（従業員数別）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Q11.要件の変化への対応（事業分野別）</vt:lpstr>
      <vt:lpstr>Q11.要件の変化への対応（提供製品・サービス別）</vt:lpstr>
      <vt:lpstr>Q12.競争優位性</vt:lpstr>
      <vt:lpstr>Q12.競争優位性（産業構造の位置づけ別）</vt:lpstr>
      <vt:lpstr>Q12.競争優位性（従業員数別）</vt:lpstr>
      <vt:lpstr>Q12.競争優位性（事業分野別）（1/2）</vt:lpstr>
      <vt:lpstr>Q12.競争優位性（事業分野別） （2/2）</vt:lpstr>
      <vt:lpstr>Q12.競争優位性（提供製品・サービス別）</vt:lpstr>
      <vt:lpstr>Q13-A.DXの状況【事業への影響/取り組み】</vt:lpstr>
      <vt:lpstr>Q13-A.DXの状況（産業構造の位置づけ別）</vt:lpstr>
      <vt:lpstr>Q13-A.DXの状況（従業員数別）</vt:lpstr>
      <vt:lpstr>Q13-A.DXの状況（事業分野別）</vt:lpstr>
      <vt:lpstr>Q13-A.DXの状況（提供製品・サービス別）</vt:lpstr>
      <vt:lpstr>Q13-A.DXの状況【事業への影響】 （経年比較）</vt:lpstr>
      <vt:lpstr>Q13-A.DXの状況【取り組み】（経年比較）</vt:lpstr>
      <vt:lpstr>Q13-B.製造分野向けDXの状況【事業への影響/取り組み】</vt:lpstr>
      <vt:lpstr>Q13-B.製造分野向けDXの状況（産業構造の位置づけ別）</vt:lpstr>
      <vt:lpstr>Q13-B.製造分野向けDXの状況（従業員数別）</vt:lpstr>
      <vt:lpstr>Q13-B.製造分野向けDXの状況（事業分野別）</vt:lpstr>
      <vt:lpstr>Q13-B.製造分野向けDXの状況（提供製品・サービス別）</vt:lpstr>
      <vt:lpstr>Q14.取り組んでいるDXのスコープ【現在】</vt:lpstr>
      <vt:lpstr>Q14.取り組んでいるDXのスコープ【現在】 （産業構造の位置づけ別）</vt:lpstr>
      <vt:lpstr>Q14.取り組んでいるDXのスコープ【現在】（従業員数別）</vt:lpstr>
      <vt:lpstr>Q14.取り組んでいるDXのスコープ【現在】（事業分野別）</vt:lpstr>
      <vt:lpstr>Q14.取り組んでいるDXのスコープ【現在】（提供製品・サービス別）</vt:lpstr>
      <vt:lpstr>Q14.取り組んでいるDXのスコープ【5年後】</vt:lpstr>
      <vt:lpstr>Q14.取り組んでいるDXのスコープ【5年後】（産業構造の位置づけ別）</vt:lpstr>
      <vt:lpstr>Q14.取り組んでいるDXのスコープ【5年後】（従業員数別）</vt:lpstr>
      <vt:lpstr>Q14.取り組んでいるDXのスコープ【5年後】（事業分野別）</vt:lpstr>
      <vt:lpstr>Q14.取り組んでいるDXのスコープ【5年後】（提供製品・サービス別）</vt:lpstr>
      <vt:lpstr>Q15. DX目標と実施の難易度【設定状況】</vt:lpstr>
      <vt:lpstr>Q15. DX目標と実施の難易度【設定状況】（産業構造の位置づけ別）</vt:lpstr>
      <vt:lpstr>Q15. DX目標と実施の難易度【設定状況】（従業員数別）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DX目標と実施の難易度【設定状況】（事業分野別）</vt:lpstr>
      <vt:lpstr>Q15. DX目標と実施の難易度【設定状況】（提供製品・サービス別）</vt:lpstr>
      <vt:lpstr>Q15. DX目標と実施の難易度【実施の難易度】</vt:lpstr>
      <vt:lpstr>Q15. DX目標と実施の難易度【実施の難易度】 （産業構造の位置づけ別）</vt:lpstr>
      <vt:lpstr>Q15. DX目標と実施の難易度【実施の難易度】（従業員数別）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DX目標と実施の難易度【実施の難易度】（事業分野別）</vt:lpstr>
      <vt:lpstr>Q15. DX目標と実施の難易度【実施の難易度】（提供製品・サービス別）</vt:lpstr>
      <vt:lpstr>Q16.DX実際の取り組みと難易度【取り組み】</vt:lpstr>
      <vt:lpstr>Q16.DX実際の取り組みと難易度【取り組み】（産業構造の位置づけ別）</vt:lpstr>
      <vt:lpstr>Q16.DX実際の取り組みと難易度【取り組み】（従業員数別）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Q16.DX実際の取り組みと難易度【取り組み】（事業分野別）</vt:lpstr>
      <vt:lpstr>Q16.DX実際の取り組みと難易度【取り組み】（提供製品・サービス別）</vt:lpstr>
      <vt:lpstr>Q16.DXへの実際の取り組みと難易度【難易度】</vt:lpstr>
      <vt:lpstr>Q16.DX実際の取り組みと難易度【難易度】（産業構造の位置づけ別）</vt:lpstr>
      <vt:lpstr>Q16.DX実際の取り組みと難易度【難易度】（従業員数別）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Q16.DX実際の取り組みと難易度【難易度】（事業分野別）</vt:lpstr>
      <vt:lpstr>Q16.DX実際の取り組みと難易度【難易度】（提供製品・サービス別）</vt:lpstr>
      <vt:lpstr>Q17.目指しているDXの類型【現在】</vt:lpstr>
      <vt:lpstr>Q17.目指しているDXの類型【現在】（産業構造の位置づけ別）</vt:lpstr>
      <vt:lpstr>Q17.目指しているDXの類型【現在】（従業員数別）</vt:lpstr>
      <vt:lpstr>Q17.目指しているDXの類型【現在】（事業分野別）</vt:lpstr>
      <vt:lpstr>Q17.目指しているDXの類型【現在】（事業分野別）</vt:lpstr>
      <vt:lpstr>Q17.目指しているDXの類型【現在】（事業分野別）</vt:lpstr>
      <vt:lpstr>Q17.目指しているDXの類型【現在】（事業分野別）</vt:lpstr>
      <vt:lpstr>Q17.目指しているDXの類型【現在】（事業分野別）</vt:lpstr>
      <vt:lpstr>Q17.目指しているDXの類型【現在】（事業分野別）</vt:lpstr>
      <vt:lpstr>Q17.目指しているDXの類型【現在】（事業分野別）</vt:lpstr>
      <vt:lpstr>Q17.目指しているDXの類型【現在】（事業分野別）</vt:lpstr>
      <vt:lpstr>Q17.目指しているDXの類型【現在】（提供製品・サービス別）</vt:lpstr>
      <vt:lpstr>Q17.目指しているDXの類型【5年後】</vt:lpstr>
      <vt:lpstr>Q17.目指しているDXの類型【5年後】（産業構造の位置づけ別）</vt:lpstr>
      <vt:lpstr>Q17.目指しているDXの類型【5年後】（従業員数別）</vt:lpstr>
      <vt:lpstr>Q17.目指しているDXの類型【5年後】（事業分野別）</vt:lpstr>
      <vt:lpstr>Q17.目指しているDXの類型【5年後】（事業分野別）</vt:lpstr>
      <vt:lpstr>Q17.目指しているDXの類型【5年後】（事業分野別）</vt:lpstr>
      <vt:lpstr>Q17.目指しているDXの類型【5年後】（事業分野別）</vt:lpstr>
      <vt:lpstr>Q17.目指しているDXの類型【5年後】（事業分野別）</vt:lpstr>
      <vt:lpstr>Q17.目指しているDXの類型【5年後】（事業分野別）</vt:lpstr>
      <vt:lpstr>Q17.目指しているDXの類型【5年後】（事業分野別）</vt:lpstr>
      <vt:lpstr>Q17.目指しているDXの類型【5年後】（事業分野別）</vt:lpstr>
      <vt:lpstr>Q17.目指しているDXの類型【5年後】（提供製品・サービス別）</vt:lpstr>
      <vt:lpstr>4.技術の高度化に関する取り組み</vt:lpstr>
      <vt:lpstr>Q18.技術動向 散布図（強み×現在）</vt:lpstr>
      <vt:lpstr>Q18.技術動向 散布図（強み×将来）</vt:lpstr>
      <vt:lpstr>Q18.技術動向 散布図（現在×将来）</vt:lpstr>
      <vt:lpstr>Q18.技術動向【現在】</vt:lpstr>
      <vt:lpstr>Q18.技術動向【現在】（産業構造の位置づけ別）</vt:lpstr>
      <vt:lpstr>Q18.技術動向【現在】（DXの取り組み状況別）</vt:lpstr>
      <vt:lpstr>Q18.技術動向【強み】</vt:lpstr>
      <vt:lpstr>Q18.技術動向【強み】（産業構造の位置づけ別）</vt:lpstr>
      <vt:lpstr>Q18.技術動向【強み】（DXの取り組み状況別）</vt:lpstr>
      <vt:lpstr>Q18.技術動向【将来】</vt:lpstr>
      <vt:lpstr>Q18.技術動向【将来】（産業構造の位置づけ別）</vt:lpstr>
      <vt:lpstr>Q18.技術動向【将来】（DXの取り組み状況別）</vt:lpstr>
      <vt:lpstr>Q19.プラットフォーム動向 散布図（得意×現在）</vt:lpstr>
      <vt:lpstr>Q19.プラットフォーム動向 散布図（得意×将来）</vt:lpstr>
      <vt:lpstr>Q19.プラットフォーム動向 散布図（現在×将来）</vt:lpstr>
      <vt:lpstr>Q19.プラットフォーム動向【現在】</vt:lpstr>
      <vt:lpstr>Q19.プラットフォーム動向【現在】（産業構造の位置づけ別）</vt:lpstr>
      <vt:lpstr>Q19.プラットフォーム動向【現在】（DXの取り組み状況別）</vt:lpstr>
      <vt:lpstr>Q19.プラットフォーム動向【得意】</vt:lpstr>
      <vt:lpstr>Q19.プラットフォーム動向【得意】（産業構造の位置づけ別）</vt:lpstr>
      <vt:lpstr>Q19.プラットフォーム動向【得意】（DXの取り組み状況別）</vt:lpstr>
      <vt:lpstr>Q19.プラットフォーム動向【将来】</vt:lpstr>
      <vt:lpstr>Q19.プラットフォーム動向【将来】（産業構造の位置づけ別）</vt:lpstr>
      <vt:lpstr>Q19.プラットフォーム動向【将来】（DXの取り組み状況別）</vt:lpstr>
      <vt:lpstr>Q20.仮想化技術の取り組み（産業構造の位置づけ別）</vt:lpstr>
      <vt:lpstr>Q21.仮想化技術の活用分野</vt:lpstr>
      <vt:lpstr>Q21.仮想化技術の活用分野（産業構造の位置づけ別）</vt:lpstr>
      <vt:lpstr>Q22.仮想化技術の活用分野【目的】</vt:lpstr>
      <vt:lpstr>Q22.仮想化技術の活用分野【目的】 （産業構造の位置づけ別）</vt:lpstr>
      <vt:lpstr>Q22.仮想化技術の活用分野【難易度】</vt:lpstr>
      <vt:lpstr>Q22.仮想化技術の活用分野【難易度】 （産業構造の位置づけ別）</vt:lpstr>
      <vt:lpstr>5.組込み/IoTシステムに係る 　 「人材」育成に関する取り組み</vt:lpstr>
      <vt:lpstr>Q23.技術者数【人数】（産業構造の位置づけ別）</vt:lpstr>
      <vt:lpstr>Q23.技術者数【不足人数】（産業構造の位置づけ別）</vt:lpstr>
      <vt:lpstr>Q24.技術変化と技術者</vt:lpstr>
      <vt:lpstr>Q24.技術変化と技術者（産業構造の位置づけ別）</vt:lpstr>
      <vt:lpstr>Q25.現在不足している人材×将来不足が想定される人材 散布図</vt:lpstr>
      <vt:lpstr>Q25-A.現在不足している人材【人材】</vt:lpstr>
      <vt:lpstr>Q25-A.現在不足している人材【人材】（産業構造の位置づけ別）</vt:lpstr>
      <vt:lpstr>Q25-A.現在不足している人材【人材】（DXの取り組み状況別）</vt:lpstr>
      <vt:lpstr>Q25-A.現在不足している人材【人数】</vt:lpstr>
      <vt:lpstr>Q25-B.将来に不足が想定される人材【人材】</vt:lpstr>
      <vt:lpstr>Q25-B.将来に不足が想定される人材【人材】（産業構造の位置づけ別）</vt:lpstr>
      <vt:lpstr>Q25-B.将来に不足が想定される人材【人材】（DXの取り組み状況別）</vt:lpstr>
      <vt:lpstr>Q25-B.将来に不足が想定される人材【人数】</vt:lpstr>
      <vt:lpstr>Q26.人材不足への取り組み 散布図（現在×今後）</vt:lpstr>
      <vt:lpstr>Q26.人材不足への取り組み【現在】</vt:lpstr>
      <vt:lpstr>Q26.人材不足への取り組み【現在】（産業構造の位置づけ別）</vt:lpstr>
      <vt:lpstr>Q26.人材不足への取り組み【現在】（DXの取り組み状況別）</vt:lpstr>
      <vt:lpstr>Q26.人材不足への取り組み【今後】</vt:lpstr>
      <vt:lpstr>Q26.人材不足への取り組み【今後】（産業構造の位置づけ別）</vt:lpstr>
      <vt:lpstr>Q26.人材不足への取り組み【今後】（DXの取り組み状況別）</vt:lpstr>
      <vt:lpstr>Q27.人材不足の課題</vt:lpstr>
      <vt:lpstr>Q27.人材不足の課題（産業構造の位置づけ別）</vt:lpstr>
      <vt:lpstr>Q28.課題の解決策</vt:lpstr>
      <vt:lpstr>Q28.課題の解決策（産業構造の位置づけ別）</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2021-06-29T06:07:30Z</dcterms:created>
  <dcterms:modified xsi:type="dcterms:W3CDTF">2022-05-10T00:55:42Z</dcterms:modified>
</cp:coreProperties>
</file>